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4" r:id="rId1"/>
  </p:sldMasterIdLst>
  <p:notesMasterIdLst>
    <p:notesMasterId r:id="rId21"/>
  </p:notesMasterIdLst>
  <p:sldIdLst>
    <p:sldId id="256" r:id="rId2"/>
    <p:sldId id="259" r:id="rId3"/>
    <p:sldId id="270" r:id="rId4"/>
    <p:sldId id="261" r:id="rId5"/>
    <p:sldId id="257" r:id="rId6"/>
    <p:sldId id="262" r:id="rId7"/>
    <p:sldId id="263" r:id="rId8"/>
    <p:sldId id="265" r:id="rId9"/>
    <p:sldId id="264" r:id="rId10"/>
    <p:sldId id="267" r:id="rId11"/>
    <p:sldId id="268" r:id="rId12"/>
    <p:sldId id="269" r:id="rId13"/>
    <p:sldId id="271" r:id="rId14"/>
    <p:sldId id="272" r:id="rId15"/>
    <p:sldId id="275" r:id="rId16"/>
    <p:sldId id="274" r:id="rId17"/>
    <p:sldId id="277" r:id="rId18"/>
    <p:sldId id="282" r:id="rId19"/>
    <p:sldId id="27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46" autoAdjust="0"/>
    <p:restoredTop sz="77488" autoAdjust="0"/>
  </p:normalViewPr>
  <p:slideViewPr>
    <p:cSldViewPr snapToGrid="0">
      <p:cViewPr varScale="1">
        <p:scale>
          <a:sx n="78" d="100"/>
          <a:sy n="78" d="100"/>
        </p:scale>
        <p:origin x="108" y="2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DA58E-DC37-470A-B264-9F385886938F}" type="datetimeFigureOut">
              <a:rPr lang="en-US" smtClean="0"/>
              <a:t>6/27/2017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E18043-B57B-47FE-A1F7-6CECAD458E68}" type="slidenum">
              <a:rPr lang="en-US" smtClean="0"/>
              <a:t>‹#›</a:t>
            </a:fld>
            <a:endParaRPr lang="en-US"/>
          </a:p>
        </p:txBody>
      </p:sp>
    </p:spTree>
    <p:extLst>
      <p:ext uri="{BB962C8B-B14F-4D97-AF65-F5344CB8AC3E}">
        <p14:creationId xmlns:p14="http://schemas.microsoft.com/office/powerpoint/2010/main" val="2254883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E18043-B57B-47FE-A1F7-6CECAD458E68}" type="slidenum">
              <a:rPr lang="en-US" smtClean="0"/>
              <a:t>2</a:t>
            </a:fld>
            <a:endParaRPr lang="en-US"/>
          </a:p>
        </p:txBody>
      </p:sp>
    </p:spTree>
    <p:extLst>
      <p:ext uri="{BB962C8B-B14F-4D97-AF65-F5344CB8AC3E}">
        <p14:creationId xmlns:p14="http://schemas.microsoft.com/office/powerpoint/2010/main" val="1430900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p>
          <a:p>
            <a:r>
              <a:rPr lang="en-US" dirty="0" err="1" smtClean="0"/>
              <a:t>Quitline</a:t>
            </a:r>
            <a:r>
              <a:rPr lang="en-US" dirty="0" smtClean="0"/>
              <a:t> Iowa</a:t>
            </a:r>
            <a:r>
              <a:rPr lang="en-US" baseline="0" dirty="0" smtClean="0"/>
              <a:t> demonstrated a 7-month quit rate of 26% in 2016: Per UNI Evaluation of </a:t>
            </a:r>
            <a:r>
              <a:rPr lang="en-US" baseline="0" dirty="0" err="1" smtClean="0"/>
              <a:t>Quitline</a:t>
            </a:r>
            <a:r>
              <a:rPr lang="en-US" baseline="0" dirty="0" smtClean="0"/>
              <a:t> 2016. This can always be found:</a:t>
            </a:r>
          </a:p>
          <a:p>
            <a:r>
              <a:rPr lang="en-US" dirty="0" smtClean="0"/>
              <a:t>https://idph.iowa.gov/tupac/cessation</a:t>
            </a:r>
            <a:endParaRPr lang="en-US" dirty="0"/>
          </a:p>
        </p:txBody>
      </p:sp>
      <p:sp>
        <p:nvSpPr>
          <p:cNvPr id="4" name="Slide Number Placeholder 3"/>
          <p:cNvSpPr>
            <a:spLocks noGrp="1"/>
          </p:cNvSpPr>
          <p:nvPr>
            <p:ph type="sldNum" sz="quarter" idx="10"/>
          </p:nvPr>
        </p:nvSpPr>
        <p:spPr/>
        <p:txBody>
          <a:bodyPr/>
          <a:lstStyle/>
          <a:p>
            <a:fld id="{33E18043-B57B-47FE-A1F7-6CECAD458E68}" type="slidenum">
              <a:rPr lang="en-US" smtClean="0"/>
              <a:t>4</a:t>
            </a:fld>
            <a:endParaRPr lang="en-US"/>
          </a:p>
        </p:txBody>
      </p:sp>
    </p:spTree>
    <p:extLst>
      <p:ext uri="{BB962C8B-B14F-4D97-AF65-F5344CB8AC3E}">
        <p14:creationId xmlns:p14="http://schemas.microsoft.com/office/powerpoint/2010/main" val="333226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This would be a good time to talk about educating pregnant women and women planning to become</a:t>
            </a:r>
            <a:r>
              <a:rPr lang="en-US" sz="1200" b="0" i="0" u="none" strike="noStrike" kern="1200" baseline="0" dirty="0" smtClean="0">
                <a:solidFill>
                  <a:schemeClr val="tx1"/>
                </a:solidFill>
                <a:effectLst/>
                <a:latin typeface="+mn-lt"/>
                <a:ea typeface="+mn-ea"/>
                <a:cs typeface="+mn-cs"/>
              </a:rPr>
              <a:t> pregnant who use tobacco. If the Health Care Provider can advise and tie it back to the healthy of a baby, etc. that makes the advise stronger. </a:t>
            </a:r>
          </a:p>
          <a:p>
            <a:endParaRPr lang="en-US" sz="1200" b="0" i="0" u="none" strike="noStrik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E18043-B57B-47FE-A1F7-6CECAD458E68}" type="slidenum">
              <a:rPr lang="en-US" smtClean="0"/>
              <a:t>10</a:t>
            </a:fld>
            <a:endParaRPr lang="en-US"/>
          </a:p>
        </p:txBody>
      </p:sp>
    </p:spTree>
    <p:extLst>
      <p:ext uri="{BB962C8B-B14F-4D97-AF65-F5344CB8AC3E}">
        <p14:creationId xmlns:p14="http://schemas.microsoft.com/office/powerpoint/2010/main" val="132243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a:t>
            </a:r>
            <a:r>
              <a:rPr lang="en-US" dirty="0" err="1" smtClean="0"/>
              <a:t>Quitline</a:t>
            </a:r>
            <a:r>
              <a:rPr lang="en-US" baseline="0" dirty="0" smtClean="0"/>
              <a:t> Iowa generic fax form. This is for any Iowan interested in quitting tobacco. All you need to do is fill out the Provider information, have the patient fill out their information, best time to contact etc. I highly recommend you suggest having the patient mark </a:t>
            </a:r>
            <a:r>
              <a:rPr lang="en-US" baseline="0" dirty="0" err="1" smtClean="0"/>
              <a:t>Quitline</a:t>
            </a:r>
            <a:r>
              <a:rPr lang="en-US" baseline="0" dirty="0" smtClean="0"/>
              <a:t> can leave a voicemail. Sometimes people have reservations when a number comes up on their caller ID and they don’t recognize it, so marking it’s ok to leave a VM would help patients feel better if they miss a call knowing who it is. </a:t>
            </a:r>
            <a:r>
              <a:rPr lang="en-US" baseline="0" dirty="0" err="1" smtClean="0"/>
              <a:t>Quitline</a:t>
            </a:r>
            <a:r>
              <a:rPr lang="en-US" baseline="0" dirty="0" smtClean="0"/>
              <a:t> Iowa will call your patient once the fax has been received within 2-3 days. </a:t>
            </a:r>
            <a:endParaRPr lang="en-US" dirty="0"/>
          </a:p>
        </p:txBody>
      </p:sp>
      <p:sp>
        <p:nvSpPr>
          <p:cNvPr id="4" name="Slide Number Placeholder 3"/>
          <p:cNvSpPr>
            <a:spLocks noGrp="1"/>
          </p:cNvSpPr>
          <p:nvPr>
            <p:ph type="sldNum" sz="quarter" idx="10"/>
          </p:nvPr>
        </p:nvSpPr>
        <p:spPr/>
        <p:txBody>
          <a:bodyPr/>
          <a:lstStyle/>
          <a:p>
            <a:fld id="{33E18043-B57B-47FE-A1F7-6CECAD458E68}" type="slidenum">
              <a:rPr lang="en-US" smtClean="0"/>
              <a:t>14</a:t>
            </a:fld>
            <a:endParaRPr lang="en-US"/>
          </a:p>
        </p:txBody>
      </p:sp>
    </p:spTree>
    <p:extLst>
      <p:ext uri="{BB962C8B-B14F-4D97-AF65-F5344CB8AC3E}">
        <p14:creationId xmlns:p14="http://schemas.microsoft.com/office/powerpoint/2010/main" val="2685547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form is for Medicaid Fee</a:t>
            </a:r>
            <a:r>
              <a:rPr lang="en-US" baseline="0" dirty="0" smtClean="0"/>
              <a:t> for Service individuals only, this is for a patient that has Medicaid and is on the FFS program. You would fill out this form only for a patient you want to prescribe oral medication to like Chantix or Bupropion. Please note, if your patient is part of an Managed Care Organization you will want to connect with your patients MCO to find out the process for tobacco cessation. </a:t>
            </a:r>
          </a:p>
          <a:p>
            <a:endParaRPr lang="en-US" baseline="0" dirty="0" smtClean="0"/>
          </a:p>
          <a:p>
            <a:r>
              <a:rPr lang="en-US" baseline="0" dirty="0" smtClean="0"/>
              <a:t>Special Note: Medicaid FFS individuals must use </a:t>
            </a:r>
            <a:r>
              <a:rPr lang="en-US" baseline="0" dirty="0" err="1" smtClean="0"/>
              <a:t>Quitline</a:t>
            </a:r>
            <a:r>
              <a:rPr lang="en-US" baseline="0" dirty="0" smtClean="0"/>
              <a:t> Iowa fax referral </a:t>
            </a:r>
            <a:r>
              <a:rPr lang="en-US" baseline="0" dirty="0" err="1" smtClean="0"/>
              <a:t>protocal</a:t>
            </a:r>
            <a:r>
              <a:rPr lang="en-US" baseline="0" dirty="0" smtClean="0"/>
              <a:t> to receive their medication benefits, they must stay enrolled in </a:t>
            </a:r>
            <a:r>
              <a:rPr lang="en-US" baseline="0" dirty="0" err="1" smtClean="0"/>
              <a:t>Quitline</a:t>
            </a:r>
            <a:r>
              <a:rPr lang="en-US" baseline="0" dirty="0" smtClean="0"/>
              <a:t> Iowa to continue to receive medication benefits. </a:t>
            </a:r>
            <a:endParaRPr lang="en-US" dirty="0"/>
          </a:p>
        </p:txBody>
      </p:sp>
      <p:sp>
        <p:nvSpPr>
          <p:cNvPr id="4" name="Slide Number Placeholder 3"/>
          <p:cNvSpPr>
            <a:spLocks noGrp="1"/>
          </p:cNvSpPr>
          <p:nvPr>
            <p:ph type="sldNum" sz="quarter" idx="10"/>
          </p:nvPr>
        </p:nvSpPr>
        <p:spPr/>
        <p:txBody>
          <a:bodyPr/>
          <a:lstStyle/>
          <a:p>
            <a:fld id="{33E18043-B57B-47FE-A1F7-6CECAD458E68}" type="slidenum">
              <a:rPr lang="en-US" smtClean="0"/>
              <a:t>15</a:t>
            </a:fld>
            <a:endParaRPr lang="en-US"/>
          </a:p>
        </p:txBody>
      </p:sp>
    </p:spTree>
    <p:extLst>
      <p:ext uri="{BB962C8B-B14F-4D97-AF65-F5344CB8AC3E}">
        <p14:creationId xmlns:p14="http://schemas.microsoft.com/office/powerpoint/2010/main" val="3677996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another Prior Authorization</a:t>
            </a:r>
            <a:r>
              <a:rPr lang="en-US" baseline="0" dirty="0" smtClean="0"/>
              <a:t> form for individuals that are on Medicaid Fee for Service, this would be filled out if you want to prescribe your patient to NRT, like the patch, gum or lozenge. </a:t>
            </a:r>
          </a:p>
          <a:p>
            <a:endParaRPr lang="en-US" baseline="0" dirty="0" smtClean="0"/>
          </a:p>
          <a:p>
            <a:r>
              <a:rPr lang="en-US" baseline="0" dirty="0" smtClean="0"/>
              <a:t>Note: There are 6 primary fax responses that a provider would receive after referring a participant to </a:t>
            </a:r>
            <a:r>
              <a:rPr lang="en-US" baseline="0" dirty="0" err="1" smtClean="0"/>
              <a:t>Quitline</a:t>
            </a:r>
            <a:r>
              <a:rPr lang="en-US" baseline="0" dirty="0" smtClean="0"/>
              <a:t> Iowa:</a:t>
            </a:r>
          </a:p>
          <a:p>
            <a:endParaRPr lang="en-US" baseline="0" dirty="0" smtClean="0"/>
          </a:p>
          <a:p>
            <a:pPr marL="228600" indent="-228600">
              <a:buAutoNum type="arabicPeriod"/>
            </a:pPr>
            <a:r>
              <a:rPr lang="en-US" baseline="0" dirty="0" smtClean="0"/>
              <a:t>Unreachable</a:t>
            </a:r>
          </a:p>
          <a:p>
            <a:pPr marL="228600" indent="-228600">
              <a:buAutoNum type="arabicPeriod"/>
            </a:pPr>
            <a:r>
              <a:rPr lang="en-US" baseline="0" dirty="0" smtClean="0"/>
              <a:t>Declined to participate</a:t>
            </a:r>
          </a:p>
          <a:p>
            <a:pPr marL="228600" indent="-228600">
              <a:buAutoNum type="arabicPeriod"/>
            </a:pPr>
            <a:r>
              <a:rPr lang="en-US" baseline="0" dirty="0" smtClean="0"/>
              <a:t>Enrolled</a:t>
            </a:r>
          </a:p>
          <a:p>
            <a:pPr marL="228600" indent="-228600">
              <a:buAutoNum type="arabicPeriod"/>
            </a:pPr>
            <a:r>
              <a:rPr lang="en-US" baseline="0" dirty="0" smtClean="0"/>
              <a:t>NRT has been sent</a:t>
            </a:r>
          </a:p>
          <a:p>
            <a:pPr marL="228600" indent="-228600">
              <a:buAutoNum type="arabicPeriod"/>
            </a:pPr>
            <a:r>
              <a:rPr lang="en-US" baseline="0" dirty="0" smtClean="0"/>
              <a:t>Program complete</a:t>
            </a:r>
          </a:p>
          <a:p>
            <a:pPr marL="228600" indent="-228600">
              <a:buAutoNum type="arabicPeriod"/>
            </a:pPr>
            <a:r>
              <a:rPr lang="en-US" baseline="0" dirty="0" smtClean="0"/>
              <a:t>Invalid Referral</a:t>
            </a:r>
          </a:p>
          <a:p>
            <a:pPr marL="228600" indent="-228600">
              <a:buAutoNum type="arabicPeriod"/>
            </a:pPr>
            <a:endParaRPr lang="en-US" baseline="0" dirty="0" smtClean="0"/>
          </a:p>
          <a:p>
            <a:pPr marL="0" indent="0">
              <a:buNone/>
            </a:pPr>
            <a:r>
              <a:rPr lang="en-US" baseline="0" dirty="0" smtClean="0"/>
              <a:t>It would be a good suggestion to tell the provider to put the fax back report in the patients file so next time the patient comes in the provider can note what happened with </a:t>
            </a:r>
            <a:r>
              <a:rPr lang="en-US" baseline="0" dirty="0" err="1" smtClean="0"/>
              <a:t>Quitline</a:t>
            </a:r>
            <a:r>
              <a:rPr lang="en-US" baseline="0" dirty="0" smtClean="0"/>
              <a:t> and follow up if need be. </a:t>
            </a:r>
            <a:endParaRPr lang="en-US" dirty="0"/>
          </a:p>
        </p:txBody>
      </p:sp>
      <p:sp>
        <p:nvSpPr>
          <p:cNvPr id="4" name="Slide Number Placeholder 3"/>
          <p:cNvSpPr>
            <a:spLocks noGrp="1"/>
          </p:cNvSpPr>
          <p:nvPr>
            <p:ph type="sldNum" sz="quarter" idx="10"/>
          </p:nvPr>
        </p:nvSpPr>
        <p:spPr/>
        <p:txBody>
          <a:bodyPr/>
          <a:lstStyle/>
          <a:p>
            <a:fld id="{33E18043-B57B-47FE-A1F7-6CECAD458E68}" type="slidenum">
              <a:rPr lang="en-US" smtClean="0"/>
              <a:t>16</a:t>
            </a:fld>
            <a:endParaRPr lang="en-US"/>
          </a:p>
        </p:txBody>
      </p:sp>
    </p:spTree>
    <p:extLst>
      <p:ext uri="{BB962C8B-B14F-4D97-AF65-F5344CB8AC3E}">
        <p14:creationId xmlns:p14="http://schemas.microsoft.com/office/powerpoint/2010/main" val="1964950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website will take you to two trainings.</a:t>
            </a:r>
            <a:r>
              <a:rPr lang="en-US" baseline="0" dirty="0" smtClean="0"/>
              <a:t> 1 is a </a:t>
            </a:r>
            <a:r>
              <a:rPr lang="en-US" baseline="0" dirty="0" err="1" smtClean="0"/>
              <a:t>Quitline</a:t>
            </a:r>
            <a:r>
              <a:rPr lang="en-US" baseline="0" dirty="0" smtClean="0"/>
              <a:t> 101 training, this would be a good training for an introduction into </a:t>
            </a:r>
            <a:r>
              <a:rPr lang="en-US" baseline="0" dirty="0" err="1" smtClean="0"/>
              <a:t>Quitline</a:t>
            </a:r>
            <a:r>
              <a:rPr lang="en-US" baseline="0" dirty="0" smtClean="0"/>
              <a:t>, the 2</a:t>
            </a:r>
            <a:r>
              <a:rPr lang="en-US" baseline="30000" dirty="0" smtClean="0"/>
              <a:t>nd</a:t>
            </a:r>
            <a:r>
              <a:rPr lang="en-US" baseline="0" dirty="0" smtClean="0"/>
              <a:t> is an AAR training, this includes motivational interviewing and you may receive 1 CE. You will need to create an account and register one time, this is free. </a:t>
            </a:r>
            <a:endParaRPr lang="en-US" dirty="0"/>
          </a:p>
        </p:txBody>
      </p:sp>
      <p:sp>
        <p:nvSpPr>
          <p:cNvPr id="4" name="Slide Number Placeholder 3"/>
          <p:cNvSpPr>
            <a:spLocks noGrp="1"/>
          </p:cNvSpPr>
          <p:nvPr>
            <p:ph type="sldNum" sz="quarter" idx="10"/>
          </p:nvPr>
        </p:nvSpPr>
        <p:spPr/>
        <p:txBody>
          <a:bodyPr/>
          <a:lstStyle/>
          <a:p>
            <a:fld id="{33E18043-B57B-47FE-A1F7-6CECAD458E68}" type="slidenum">
              <a:rPr lang="en-US" smtClean="0"/>
              <a:t>17</a:t>
            </a:fld>
            <a:endParaRPr lang="en-US"/>
          </a:p>
        </p:txBody>
      </p:sp>
    </p:spTree>
    <p:extLst>
      <p:ext uri="{BB962C8B-B14F-4D97-AF65-F5344CB8AC3E}">
        <p14:creationId xmlns:p14="http://schemas.microsoft.com/office/powerpoint/2010/main" val="3947525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an</a:t>
            </a:r>
            <a:r>
              <a:rPr lang="en-US" baseline="0" dirty="0" smtClean="0"/>
              <a:t> order form on the website on the slide where you can order several items to aid you in AAR process and referring individuals to </a:t>
            </a:r>
            <a:r>
              <a:rPr lang="en-US" baseline="0" dirty="0" err="1" smtClean="0"/>
              <a:t>Quitline</a:t>
            </a:r>
            <a:r>
              <a:rPr lang="en-US" baseline="0" dirty="0" smtClean="0"/>
              <a:t> Iowa. </a:t>
            </a:r>
            <a:endParaRPr lang="en-US" dirty="0"/>
          </a:p>
        </p:txBody>
      </p:sp>
      <p:sp>
        <p:nvSpPr>
          <p:cNvPr id="4" name="Slide Number Placeholder 3"/>
          <p:cNvSpPr>
            <a:spLocks noGrp="1"/>
          </p:cNvSpPr>
          <p:nvPr>
            <p:ph type="sldNum" sz="quarter" idx="10"/>
          </p:nvPr>
        </p:nvSpPr>
        <p:spPr/>
        <p:txBody>
          <a:bodyPr/>
          <a:lstStyle/>
          <a:p>
            <a:fld id="{33E18043-B57B-47FE-A1F7-6CECAD458E68}" type="slidenum">
              <a:rPr lang="en-US" smtClean="0"/>
              <a:t>18</a:t>
            </a:fld>
            <a:endParaRPr lang="en-US"/>
          </a:p>
        </p:txBody>
      </p:sp>
    </p:spTree>
    <p:extLst>
      <p:ext uri="{BB962C8B-B14F-4D97-AF65-F5344CB8AC3E}">
        <p14:creationId xmlns:p14="http://schemas.microsoft.com/office/powerpoint/2010/main" val="702378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Recommendation</a:t>
            </a:r>
            <a:r>
              <a:rPr lang="en-US" baseline="0" dirty="0" smtClean="0"/>
              <a:t> to personalize and add your contact information and leave time for Questions. </a:t>
            </a:r>
            <a:endParaRPr lang="en-US" dirty="0"/>
          </a:p>
        </p:txBody>
      </p:sp>
      <p:sp>
        <p:nvSpPr>
          <p:cNvPr id="4" name="Slide Number Placeholder 3"/>
          <p:cNvSpPr>
            <a:spLocks noGrp="1"/>
          </p:cNvSpPr>
          <p:nvPr>
            <p:ph type="sldNum" sz="quarter" idx="10"/>
          </p:nvPr>
        </p:nvSpPr>
        <p:spPr/>
        <p:txBody>
          <a:bodyPr/>
          <a:lstStyle/>
          <a:p>
            <a:fld id="{33E18043-B57B-47FE-A1F7-6CECAD458E68}" type="slidenum">
              <a:rPr lang="en-US" smtClean="0"/>
              <a:t>19</a:t>
            </a:fld>
            <a:endParaRPr lang="en-US"/>
          </a:p>
        </p:txBody>
      </p:sp>
    </p:spTree>
    <p:extLst>
      <p:ext uri="{BB962C8B-B14F-4D97-AF65-F5344CB8AC3E}">
        <p14:creationId xmlns:p14="http://schemas.microsoft.com/office/powerpoint/2010/main" val="1958248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3409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9097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58870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3980130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9764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6/27/2017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3682968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9648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69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6/27/2017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6882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6/27/2017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57505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9592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6/27/2017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17968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hyperlink" Target="http://www.quitlineiowaeducation.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quitlineiowa.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25240" y="726140"/>
            <a:ext cx="10058400" cy="2187029"/>
          </a:xfrm>
        </p:spPr>
        <p:txBody>
          <a:bodyPr>
            <a:normAutofit/>
          </a:bodyPr>
          <a:lstStyle/>
          <a:p>
            <a:pPr algn="ctr"/>
            <a:r>
              <a:rPr lang="en-US" sz="6000" dirty="0" smtClean="0">
                <a:solidFill>
                  <a:schemeClr val="accent1">
                    <a:lumMod val="75000"/>
                  </a:schemeClr>
                </a:solidFill>
                <a:latin typeface="Arial Rounded MT Bold" panose="020F0704030504030204" pitchFamily="34" charset="0"/>
              </a:rPr>
              <a:t>Help Your Patients Quit Tobacco with </a:t>
            </a:r>
            <a:r>
              <a:rPr lang="en-US" sz="6000" dirty="0" err="1" smtClean="0">
                <a:solidFill>
                  <a:schemeClr val="accent1">
                    <a:lumMod val="75000"/>
                  </a:schemeClr>
                </a:solidFill>
                <a:latin typeface="Arial Rounded MT Bold" panose="020F0704030504030204" pitchFamily="34" charset="0"/>
              </a:rPr>
              <a:t>Quitline</a:t>
            </a:r>
            <a:r>
              <a:rPr lang="en-US" sz="6000" dirty="0" smtClean="0">
                <a:solidFill>
                  <a:schemeClr val="accent1">
                    <a:lumMod val="75000"/>
                  </a:schemeClr>
                </a:solidFill>
                <a:latin typeface="Arial Rounded MT Bold" panose="020F0704030504030204" pitchFamily="34" charset="0"/>
              </a:rPr>
              <a:t> Iowa</a:t>
            </a:r>
            <a:endParaRPr lang="en-US" sz="6000" dirty="0">
              <a:solidFill>
                <a:schemeClr val="accent1">
                  <a:lumMod val="75000"/>
                </a:schemeClr>
              </a:solidFill>
              <a:latin typeface="Arial Rounded MT Bold" panose="020F0704030504030204" pitchFamily="34" charset="0"/>
            </a:endParaRPr>
          </a:p>
        </p:txBody>
      </p:sp>
      <p:sp>
        <p:nvSpPr>
          <p:cNvPr id="3" name="Subtitle 2"/>
          <p:cNvSpPr>
            <a:spLocks noGrp="1"/>
          </p:cNvSpPr>
          <p:nvPr>
            <p:ph type="subTitle" idx="1"/>
          </p:nvPr>
        </p:nvSpPr>
        <p:spPr>
          <a:xfrm>
            <a:off x="1057103" y="2930494"/>
            <a:ext cx="10058400" cy="1143000"/>
          </a:xfrm>
        </p:spPr>
        <p:txBody>
          <a:bodyPr/>
          <a:lstStyle/>
          <a:p>
            <a:pPr algn="ctr"/>
            <a:r>
              <a:rPr lang="en-US" sz="2800" b="1" dirty="0" smtClean="0">
                <a:solidFill>
                  <a:schemeClr val="tx1">
                    <a:lumMod val="65000"/>
                    <a:lumOff val="35000"/>
                  </a:schemeClr>
                </a:solidFill>
                <a:latin typeface="Arial Rounded MT Bold" panose="020F0704030504030204" pitchFamily="34" charset="0"/>
              </a:rPr>
              <a:t>A step-by-step provider guide</a:t>
            </a:r>
          </a:p>
          <a:p>
            <a:pPr algn="ctr"/>
            <a:r>
              <a:rPr lang="en-US" sz="2000" b="1" dirty="0" smtClean="0">
                <a:solidFill>
                  <a:schemeClr val="accent2"/>
                </a:solidFill>
                <a:latin typeface="Arial Rounded MT Bold" panose="020F0704030504030204" pitchFamily="34" charset="0"/>
              </a:rPr>
              <a:t>It’s easy. It’s effective. It’s Free.</a:t>
            </a:r>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3362" y="5000758"/>
            <a:ext cx="3436171" cy="942361"/>
          </a:xfrm>
          <a:prstGeom prst="rect">
            <a:avLst/>
          </a:prstGeom>
        </p:spPr>
      </p:pic>
      <p:sp>
        <p:nvSpPr>
          <p:cNvPr id="8" name="TextBox 7"/>
          <p:cNvSpPr txBox="1"/>
          <p:nvPr/>
        </p:nvSpPr>
        <p:spPr>
          <a:xfrm>
            <a:off x="1057103" y="5712287"/>
            <a:ext cx="7046259" cy="230832"/>
          </a:xfrm>
          <a:prstGeom prst="rect">
            <a:avLst/>
          </a:prstGeom>
          <a:noFill/>
        </p:spPr>
        <p:txBody>
          <a:bodyPr wrap="square" rtlCol="0">
            <a:spAutoFit/>
          </a:bodyPr>
          <a:lstStyle/>
          <a:p>
            <a:r>
              <a:rPr lang="en-US" sz="900" dirty="0" smtClean="0">
                <a:solidFill>
                  <a:schemeClr val="tx1">
                    <a:lumMod val="65000"/>
                    <a:lumOff val="35000"/>
                  </a:schemeClr>
                </a:solidFill>
                <a:latin typeface="Arial Rounded MT Bold" panose="020F0704030504030204" pitchFamily="34" charset="0"/>
              </a:rPr>
              <a:t>Produced with funding from the </a:t>
            </a:r>
            <a:r>
              <a:rPr lang="en-US" sz="900" dirty="0">
                <a:solidFill>
                  <a:schemeClr val="tx1">
                    <a:lumMod val="65000"/>
                    <a:lumOff val="35000"/>
                  </a:schemeClr>
                </a:solidFill>
                <a:latin typeface="Arial Rounded MT Bold" panose="020F0704030504030204" pitchFamily="34" charset="0"/>
              </a:rPr>
              <a:t>I</a:t>
            </a:r>
            <a:r>
              <a:rPr lang="en-US" sz="900" dirty="0" smtClean="0">
                <a:solidFill>
                  <a:schemeClr val="tx1">
                    <a:lumMod val="65000"/>
                    <a:lumOff val="35000"/>
                  </a:schemeClr>
                </a:solidFill>
                <a:latin typeface="Arial Rounded MT Bold" panose="020F0704030504030204" pitchFamily="34" charset="0"/>
              </a:rPr>
              <a:t>owa Department of Public </a:t>
            </a:r>
            <a:r>
              <a:rPr lang="en-US" sz="900" dirty="0">
                <a:solidFill>
                  <a:schemeClr val="tx1">
                    <a:lumMod val="65000"/>
                    <a:lumOff val="35000"/>
                  </a:schemeClr>
                </a:solidFill>
                <a:latin typeface="Arial Rounded MT Bold" panose="020F0704030504030204" pitchFamily="34" charset="0"/>
              </a:rPr>
              <a:t>H</a:t>
            </a:r>
            <a:r>
              <a:rPr lang="en-US" sz="900" dirty="0" smtClean="0">
                <a:solidFill>
                  <a:schemeClr val="tx1">
                    <a:lumMod val="65000"/>
                    <a:lumOff val="35000"/>
                  </a:schemeClr>
                </a:solidFill>
                <a:latin typeface="Arial Rounded MT Bold" panose="020F0704030504030204" pitchFamily="34" charset="0"/>
              </a:rPr>
              <a:t>ealth Division of Tobacco Use Prevention and Control</a:t>
            </a:r>
            <a:endParaRPr lang="en-US" sz="900" dirty="0">
              <a:solidFill>
                <a:schemeClr val="tx1">
                  <a:lumMod val="65000"/>
                  <a:lumOff val="35000"/>
                </a:schemeClr>
              </a:solidFill>
              <a:latin typeface="Arial Rounded MT Bold" panose="020F0704030504030204" pitchFamily="34" charset="0"/>
            </a:endParaRPr>
          </a:p>
        </p:txBody>
      </p:sp>
      <p:sp>
        <p:nvSpPr>
          <p:cNvPr id="6" name="Rectangle 5"/>
          <p:cNvSpPr/>
          <p:nvPr/>
        </p:nvSpPr>
        <p:spPr>
          <a:xfrm flipV="1">
            <a:off x="3027405" y="3613666"/>
            <a:ext cx="3187378" cy="369332"/>
          </a:xfrm>
          <a:prstGeom prst="rect">
            <a:avLst/>
          </a:prstGeom>
        </p:spPr>
        <p:txBody>
          <a:bodyPr wrap="square">
            <a:spAutoFit/>
          </a:bodyPr>
          <a:lstStyle/>
          <a:p>
            <a:r>
              <a:rPr lang="en-US" dirty="0"/>
              <a:t> </a:t>
            </a:r>
          </a:p>
        </p:txBody>
      </p:sp>
    </p:spTree>
    <p:extLst>
      <p:ext uri="{BB962C8B-B14F-4D97-AF65-F5344CB8AC3E}">
        <p14:creationId xmlns:p14="http://schemas.microsoft.com/office/powerpoint/2010/main" val="2202992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644114"/>
            <a:ext cx="2909944" cy="848510"/>
          </a:xfrm>
          <a:ln w="28575"/>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5400" dirty="0" smtClean="0">
                <a:solidFill>
                  <a:schemeClr val="accent1">
                    <a:lumMod val="75000"/>
                  </a:schemeClr>
                </a:solidFill>
                <a:latin typeface="Arial Rounded MT Bold" panose="020F0704030504030204" pitchFamily="34" charset="0"/>
              </a:rPr>
              <a:t>ADVISE</a:t>
            </a:r>
            <a:endParaRPr lang="en-US" sz="5400" dirty="0">
              <a:solidFill>
                <a:schemeClr val="accent1">
                  <a:lumMod val="75000"/>
                </a:schemeClr>
              </a:solidFill>
              <a:latin typeface="Arial Rounded MT Bold" panose="020F0704030504030204" pitchFamily="34" charset="0"/>
            </a:endParaRPr>
          </a:p>
        </p:txBody>
      </p:sp>
      <p:sp>
        <p:nvSpPr>
          <p:cNvPr id="3" name="Content Placeholder 2"/>
          <p:cNvSpPr>
            <a:spLocks noGrp="1"/>
          </p:cNvSpPr>
          <p:nvPr>
            <p:ph idx="1"/>
          </p:nvPr>
        </p:nvSpPr>
        <p:spPr>
          <a:xfrm>
            <a:off x="639128" y="2000198"/>
            <a:ext cx="7345791" cy="798259"/>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r>
              <a:rPr lang="en-US" sz="3600" dirty="0" smtClean="0">
                <a:solidFill>
                  <a:schemeClr val="accent1">
                    <a:lumMod val="75000"/>
                  </a:schemeClr>
                </a:solidFill>
                <a:latin typeface="Arial Rounded MT Bold" panose="020F0704030504030204" pitchFamily="34" charset="0"/>
              </a:rPr>
              <a:t>Advise</a:t>
            </a:r>
            <a:r>
              <a:rPr lang="en-US" sz="3600" dirty="0" smtClean="0">
                <a:latin typeface="Arial Rounded MT Bold" panose="020F0704030504030204" pitchFamily="34" charset="0"/>
              </a:rPr>
              <a:t> all tobacco users to quit</a:t>
            </a:r>
            <a:endParaRPr lang="en-US" sz="3600" dirty="0">
              <a:latin typeface="Arial Rounded MT Bold" panose="020F0704030504030204" pitchFamily="34" charset="0"/>
            </a:endParaRPr>
          </a:p>
        </p:txBody>
      </p:sp>
      <p:sp>
        <p:nvSpPr>
          <p:cNvPr id="5" name="TextBox 4"/>
          <p:cNvSpPr txBox="1"/>
          <p:nvPr/>
        </p:nvSpPr>
        <p:spPr>
          <a:xfrm>
            <a:off x="9743739" y="375871"/>
            <a:ext cx="1411941" cy="1384995"/>
          </a:xfrm>
          <a:prstGeom prst="rect">
            <a:avLst/>
          </a:prstGeom>
          <a:noFill/>
        </p:spPr>
        <p:txBody>
          <a:bodyPr wrap="square" rtlCol="0">
            <a:spAutoFit/>
          </a:bodyPr>
          <a:lstStyle/>
          <a:p>
            <a:r>
              <a:rPr lang="en-US" sz="2800" dirty="0" smtClean="0">
                <a:solidFill>
                  <a:schemeClr val="accent1">
                    <a:lumMod val="75000"/>
                  </a:schemeClr>
                </a:solidFill>
                <a:latin typeface="Arial Rounded MT Bold" panose="020F0704030504030204" pitchFamily="34" charset="0"/>
              </a:rPr>
              <a:t>A</a:t>
            </a:r>
            <a:r>
              <a:rPr lang="en-US" sz="2800" dirty="0" smtClean="0">
                <a:solidFill>
                  <a:schemeClr val="tx1">
                    <a:lumMod val="75000"/>
                    <a:lumOff val="25000"/>
                  </a:schemeClr>
                </a:solidFill>
                <a:latin typeface="Arial Rounded MT Bold" panose="020F0704030504030204" pitchFamily="34" charset="0"/>
              </a:rPr>
              <a:t>sk</a:t>
            </a:r>
          </a:p>
          <a:p>
            <a:r>
              <a:rPr lang="en-US" sz="2800" dirty="0" smtClean="0">
                <a:solidFill>
                  <a:schemeClr val="accent1">
                    <a:lumMod val="75000"/>
                  </a:schemeClr>
                </a:solidFill>
                <a:latin typeface="Arial Rounded MT Bold" panose="020F0704030504030204" pitchFamily="34" charset="0"/>
              </a:rPr>
              <a:t>A</a:t>
            </a:r>
            <a:r>
              <a:rPr lang="en-US" sz="2800" dirty="0" smtClean="0">
                <a:solidFill>
                  <a:schemeClr val="tx1">
                    <a:lumMod val="75000"/>
                    <a:lumOff val="25000"/>
                  </a:schemeClr>
                </a:solidFill>
                <a:latin typeface="Arial Rounded MT Bold" panose="020F0704030504030204" pitchFamily="34" charset="0"/>
              </a:rPr>
              <a:t>dvise</a:t>
            </a:r>
          </a:p>
          <a:p>
            <a:r>
              <a:rPr lang="en-US" sz="2800" dirty="0" smtClean="0">
                <a:solidFill>
                  <a:schemeClr val="accent1">
                    <a:lumMod val="75000"/>
                  </a:schemeClr>
                </a:solidFill>
                <a:latin typeface="Arial Rounded MT Bold" panose="020F0704030504030204" pitchFamily="34" charset="0"/>
              </a:rPr>
              <a:t>R</a:t>
            </a:r>
            <a:r>
              <a:rPr lang="en-US" sz="2800" dirty="0" smtClean="0">
                <a:solidFill>
                  <a:schemeClr val="tx1">
                    <a:lumMod val="75000"/>
                    <a:lumOff val="25000"/>
                  </a:schemeClr>
                </a:solidFill>
                <a:latin typeface="Arial Rounded MT Bold" panose="020F0704030504030204" pitchFamily="34" charset="0"/>
              </a:rPr>
              <a:t>efer</a:t>
            </a:r>
            <a:endParaRPr lang="en-US" sz="2800" dirty="0">
              <a:solidFill>
                <a:schemeClr val="tx1">
                  <a:lumMod val="75000"/>
                  <a:lumOff val="25000"/>
                </a:schemeClr>
              </a:solidFill>
              <a:latin typeface="Arial Rounded MT Bold" panose="020F0704030504030204" pitchFamily="34"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24583">
            <a:off x="1554406" y="3378613"/>
            <a:ext cx="1409483" cy="1418944"/>
          </a:xfrm>
          <a:prstGeom prst="rect">
            <a:avLst/>
          </a:prstGeom>
        </p:spPr>
      </p:pic>
      <p:sp>
        <p:nvSpPr>
          <p:cNvPr id="4" name="Rectangle 3"/>
          <p:cNvSpPr/>
          <p:nvPr/>
        </p:nvSpPr>
        <p:spPr>
          <a:xfrm rot="21124230">
            <a:off x="1621633" y="3723026"/>
            <a:ext cx="1275029" cy="646331"/>
          </a:xfrm>
          <a:prstGeom prst="rect">
            <a:avLst/>
          </a:prstGeom>
        </p:spPr>
        <p:txBody>
          <a:bodyPr wrap="none">
            <a:spAutoFit/>
          </a:bodyPr>
          <a:lstStyle/>
          <a:p>
            <a:r>
              <a:rPr lang="en-US" sz="3600" dirty="0" smtClean="0">
                <a:solidFill>
                  <a:schemeClr val="tx1">
                    <a:lumMod val="75000"/>
                    <a:lumOff val="25000"/>
                  </a:schemeClr>
                </a:solidFill>
                <a:latin typeface="Arial Rounded MT Bold" panose="020F0704030504030204" pitchFamily="34" charset="0"/>
              </a:rPr>
              <a:t>Tips:</a:t>
            </a:r>
            <a:endParaRPr lang="en-US" sz="3600" dirty="0">
              <a:solidFill>
                <a:schemeClr val="tx1">
                  <a:lumMod val="75000"/>
                  <a:lumOff val="25000"/>
                </a:schemeClr>
              </a:solidFill>
              <a:latin typeface="Arial Rounded MT Bold" panose="020F0704030504030204" pitchFamily="34" charset="0"/>
            </a:endParaRPr>
          </a:p>
        </p:txBody>
      </p:sp>
      <p:sp>
        <p:nvSpPr>
          <p:cNvPr id="7" name="TextBox 6"/>
          <p:cNvSpPr txBox="1"/>
          <p:nvPr/>
        </p:nvSpPr>
        <p:spPr>
          <a:xfrm>
            <a:off x="3495043" y="2807611"/>
            <a:ext cx="8109128" cy="3293209"/>
          </a:xfrm>
          <a:prstGeom prst="rect">
            <a:avLst/>
          </a:prstGeom>
          <a:noFill/>
        </p:spPr>
        <p:txBody>
          <a:bodyPr wrap="square" rtlCol="0">
            <a:spAutoFit/>
          </a:bodyPr>
          <a:lstStyle/>
          <a:p>
            <a:pPr marL="457200" indent="-457200">
              <a:buFont typeface="Arial" panose="020B0604020202020204" pitchFamily="34" charset="0"/>
              <a:buChar char="•"/>
            </a:pPr>
            <a:r>
              <a:rPr lang="en-US" sz="2600" dirty="0" smtClean="0">
                <a:solidFill>
                  <a:schemeClr val="tx1">
                    <a:lumMod val="75000"/>
                    <a:lumOff val="25000"/>
                  </a:schemeClr>
                </a:solidFill>
                <a:latin typeface="Arial Rounded MT Bold" panose="020F0704030504030204" pitchFamily="34" charset="0"/>
              </a:rPr>
              <a:t>Give</a:t>
            </a:r>
            <a:r>
              <a:rPr lang="en-US" sz="2600" dirty="0" smtClean="0">
                <a:solidFill>
                  <a:schemeClr val="accent1">
                    <a:lumMod val="75000"/>
                  </a:schemeClr>
                </a:solidFill>
                <a:latin typeface="Arial Rounded MT Bold" panose="020F0704030504030204" pitchFamily="34" charset="0"/>
              </a:rPr>
              <a:t> strong, respectful,</a:t>
            </a:r>
            <a:r>
              <a:rPr lang="en-US" sz="2600" dirty="0" smtClean="0">
                <a:solidFill>
                  <a:schemeClr val="tx1">
                    <a:lumMod val="75000"/>
                    <a:lumOff val="25000"/>
                  </a:schemeClr>
                </a:solidFill>
                <a:latin typeface="Arial Rounded MT Bold" panose="020F0704030504030204" pitchFamily="34" charset="0"/>
              </a:rPr>
              <a:t> &amp; </a:t>
            </a:r>
            <a:r>
              <a:rPr lang="en-US" sz="2600" dirty="0" smtClean="0">
                <a:solidFill>
                  <a:schemeClr val="accent1">
                    <a:lumMod val="75000"/>
                  </a:schemeClr>
                </a:solidFill>
                <a:latin typeface="Arial Rounded MT Bold" panose="020F0704030504030204" pitchFamily="34" charset="0"/>
              </a:rPr>
              <a:t>personalized </a:t>
            </a:r>
            <a:r>
              <a:rPr lang="en-US" sz="2600" dirty="0" smtClean="0">
                <a:solidFill>
                  <a:schemeClr val="tx1">
                    <a:lumMod val="75000"/>
                    <a:lumOff val="25000"/>
                  </a:schemeClr>
                </a:solidFill>
                <a:latin typeface="Arial Rounded MT Bold" panose="020F0704030504030204" pitchFamily="34" charset="0"/>
              </a:rPr>
              <a:t>message to get help quitting </a:t>
            </a:r>
          </a:p>
          <a:p>
            <a:pPr marL="457200" indent="-457200">
              <a:buFont typeface="Arial" panose="020B0604020202020204" pitchFamily="34" charset="0"/>
              <a:buChar char="•"/>
            </a:pPr>
            <a:r>
              <a:rPr lang="en-US" sz="2600" dirty="0" smtClean="0">
                <a:solidFill>
                  <a:schemeClr val="tx1">
                    <a:lumMod val="75000"/>
                    <a:lumOff val="25000"/>
                  </a:schemeClr>
                </a:solidFill>
                <a:latin typeface="Arial Rounded MT Bold" panose="020F0704030504030204" pitchFamily="34" charset="0"/>
              </a:rPr>
              <a:t>Help make </a:t>
            </a:r>
            <a:r>
              <a:rPr lang="en-US" sz="2600" dirty="0" smtClean="0">
                <a:solidFill>
                  <a:schemeClr val="accent1">
                    <a:lumMod val="75000"/>
                  </a:schemeClr>
                </a:solidFill>
                <a:latin typeface="Arial Rounded MT Bold" panose="020F0704030504030204" pitchFamily="34" charset="0"/>
              </a:rPr>
              <a:t>connection</a:t>
            </a:r>
            <a:r>
              <a:rPr lang="en-US" sz="2600" dirty="0" smtClean="0">
                <a:solidFill>
                  <a:schemeClr val="tx1">
                    <a:lumMod val="75000"/>
                    <a:lumOff val="25000"/>
                  </a:schemeClr>
                </a:solidFill>
                <a:latin typeface="Arial Rounded MT Bold" panose="020F0704030504030204" pitchFamily="34" charset="0"/>
              </a:rPr>
              <a:t> between tobacco use &amp; the patient’s </a:t>
            </a:r>
            <a:r>
              <a:rPr lang="en-US" sz="2600" dirty="0" smtClean="0">
                <a:solidFill>
                  <a:schemeClr val="accent1">
                    <a:lumMod val="75000"/>
                  </a:schemeClr>
                </a:solidFill>
                <a:latin typeface="Arial Rounded MT Bold" panose="020F0704030504030204" pitchFamily="34" charset="0"/>
              </a:rPr>
              <a:t>health</a:t>
            </a:r>
          </a:p>
          <a:p>
            <a:pPr marL="914400" lvl="1" indent="-457200">
              <a:buFont typeface="Wingdings" panose="05000000000000000000" pitchFamily="2" charset="2"/>
              <a:buChar char="Ø"/>
            </a:pPr>
            <a:r>
              <a:rPr lang="en-US" sz="2600" dirty="0" smtClean="0">
                <a:solidFill>
                  <a:schemeClr val="tx1">
                    <a:lumMod val="75000"/>
                    <a:lumOff val="25000"/>
                  </a:schemeClr>
                </a:solidFill>
                <a:latin typeface="Arial Rounded MT Bold" panose="020F0704030504030204" pitchFamily="34" charset="0"/>
              </a:rPr>
              <a:t>Explain how quitting will </a:t>
            </a:r>
            <a:r>
              <a:rPr lang="en-US" sz="2600" dirty="0" smtClean="0">
                <a:solidFill>
                  <a:schemeClr val="accent1">
                    <a:lumMod val="75000"/>
                  </a:schemeClr>
                </a:solidFill>
                <a:latin typeface="Arial Rounded MT Bold" panose="020F0704030504030204" pitchFamily="34" charset="0"/>
              </a:rPr>
              <a:t>benefit </a:t>
            </a:r>
            <a:r>
              <a:rPr lang="en-US" sz="2600" dirty="0" smtClean="0">
                <a:solidFill>
                  <a:schemeClr val="tx1">
                    <a:lumMod val="75000"/>
                    <a:lumOff val="25000"/>
                  </a:schemeClr>
                </a:solidFill>
                <a:latin typeface="Arial Rounded MT Bold" panose="020F0704030504030204" pitchFamily="34" charset="0"/>
              </a:rPr>
              <a:t>his/her specific health concern</a:t>
            </a:r>
          </a:p>
          <a:p>
            <a:pPr lvl="1" indent="-457200">
              <a:buFont typeface="Arial" panose="020B0604020202020204" pitchFamily="34" charset="0"/>
              <a:buChar char="•"/>
            </a:pPr>
            <a:r>
              <a:rPr lang="en-US" sz="2600" dirty="0">
                <a:solidFill>
                  <a:schemeClr val="accent1">
                    <a:lumMod val="75000"/>
                  </a:schemeClr>
                </a:solidFill>
                <a:latin typeface="Arial Rounded MT Bold" panose="020F0704030504030204" pitchFamily="34" charset="0"/>
              </a:rPr>
              <a:t>Advise</a:t>
            </a:r>
            <a:r>
              <a:rPr lang="en-US" sz="2600" dirty="0">
                <a:solidFill>
                  <a:schemeClr val="tx1">
                    <a:lumMod val="75000"/>
                    <a:lumOff val="25000"/>
                  </a:schemeClr>
                </a:solidFill>
                <a:latin typeface="Arial Rounded MT Bold" panose="020F0704030504030204" pitchFamily="34" charset="0"/>
              </a:rPr>
              <a:t> those who have tried quitting and failed to </a:t>
            </a:r>
            <a:r>
              <a:rPr lang="en-US" sz="2600" dirty="0">
                <a:solidFill>
                  <a:schemeClr val="accent1">
                    <a:lumMod val="75000"/>
                  </a:schemeClr>
                </a:solidFill>
                <a:latin typeface="Arial Rounded MT Bold" panose="020F0704030504030204" pitchFamily="34" charset="0"/>
              </a:rPr>
              <a:t>try again!</a:t>
            </a:r>
          </a:p>
        </p:txBody>
      </p:sp>
    </p:spTree>
    <p:extLst>
      <p:ext uri="{BB962C8B-B14F-4D97-AF65-F5344CB8AC3E}">
        <p14:creationId xmlns:p14="http://schemas.microsoft.com/office/powerpoint/2010/main" val="608446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644114"/>
            <a:ext cx="2909944" cy="848510"/>
          </a:xfrm>
          <a:ln w="28575"/>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5400" dirty="0" smtClean="0">
                <a:solidFill>
                  <a:schemeClr val="accent1">
                    <a:lumMod val="75000"/>
                  </a:schemeClr>
                </a:solidFill>
                <a:latin typeface="Arial Rounded MT Bold" panose="020F0704030504030204" pitchFamily="34" charset="0"/>
              </a:rPr>
              <a:t>REFER</a:t>
            </a:r>
            <a:endParaRPr lang="en-US" sz="5400" dirty="0">
              <a:solidFill>
                <a:schemeClr val="accent1">
                  <a:lumMod val="75000"/>
                </a:schemeClr>
              </a:solidFill>
              <a:latin typeface="Arial Rounded MT Bold" panose="020F0704030504030204" pitchFamily="34" charset="0"/>
            </a:endParaRPr>
          </a:p>
        </p:txBody>
      </p:sp>
      <p:sp>
        <p:nvSpPr>
          <p:cNvPr id="3" name="Content Placeholder 2"/>
          <p:cNvSpPr>
            <a:spLocks noGrp="1"/>
          </p:cNvSpPr>
          <p:nvPr>
            <p:ph idx="1"/>
          </p:nvPr>
        </p:nvSpPr>
        <p:spPr>
          <a:xfrm>
            <a:off x="803501" y="1999794"/>
            <a:ext cx="7345791" cy="1166407"/>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r>
              <a:rPr lang="en-US" sz="4400" dirty="0" smtClean="0">
                <a:solidFill>
                  <a:schemeClr val="accent1">
                    <a:lumMod val="75000"/>
                  </a:schemeClr>
                </a:solidFill>
                <a:latin typeface="Arial Rounded MT Bold" panose="020F0704030504030204" pitchFamily="34" charset="0"/>
              </a:rPr>
              <a:t>Refer</a:t>
            </a:r>
            <a:r>
              <a:rPr lang="en-US" sz="4400" dirty="0" smtClean="0">
                <a:latin typeface="Arial Rounded MT Bold" panose="020F0704030504030204" pitchFamily="34" charset="0"/>
              </a:rPr>
              <a:t> those ready to quit to QUITLINE IOWA</a:t>
            </a:r>
            <a:endParaRPr lang="en-US" sz="4400" dirty="0">
              <a:latin typeface="Arial Rounded MT Bold" panose="020F0704030504030204" pitchFamily="34" charset="0"/>
            </a:endParaRPr>
          </a:p>
        </p:txBody>
      </p:sp>
      <p:sp>
        <p:nvSpPr>
          <p:cNvPr id="5" name="TextBox 4"/>
          <p:cNvSpPr txBox="1"/>
          <p:nvPr/>
        </p:nvSpPr>
        <p:spPr>
          <a:xfrm>
            <a:off x="9743739" y="375871"/>
            <a:ext cx="1411941" cy="1384995"/>
          </a:xfrm>
          <a:prstGeom prst="rect">
            <a:avLst/>
          </a:prstGeom>
          <a:noFill/>
        </p:spPr>
        <p:txBody>
          <a:bodyPr wrap="square" rtlCol="0">
            <a:spAutoFit/>
          </a:bodyPr>
          <a:lstStyle/>
          <a:p>
            <a:r>
              <a:rPr lang="en-US" sz="2800" dirty="0" smtClean="0">
                <a:solidFill>
                  <a:schemeClr val="accent1">
                    <a:lumMod val="75000"/>
                  </a:schemeClr>
                </a:solidFill>
                <a:latin typeface="Arial Rounded MT Bold" panose="020F0704030504030204" pitchFamily="34" charset="0"/>
              </a:rPr>
              <a:t>A</a:t>
            </a:r>
            <a:r>
              <a:rPr lang="en-US" sz="2800" dirty="0" smtClean="0">
                <a:solidFill>
                  <a:schemeClr val="tx1">
                    <a:lumMod val="75000"/>
                    <a:lumOff val="25000"/>
                  </a:schemeClr>
                </a:solidFill>
                <a:latin typeface="Arial Rounded MT Bold" panose="020F0704030504030204" pitchFamily="34" charset="0"/>
              </a:rPr>
              <a:t>sk</a:t>
            </a:r>
          </a:p>
          <a:p>
            <a:r>
              <a:rPr lang="en-US" sz="2800" dirty="0" smtClean="0">
                <a:solidFill>
                  <a:schemeClr val="accent1">
                    <a:lumMod val="75000"/>
                  </a:schemeClr>
                </a:solidFill>
                <a:latin typeface="Arial Rounded MT Bold" panose="020F0704030504030204" pitchFamily="34" charset="0"/>
              </a:rPr>
              <a:t>A</a:t>
            </a:r>
            <a:r>
              <a:rPr lang="en-US" sz="2800" dirty="0" smtClean="0">
                <a:solidFill>
                  <a:schemeClr val="tx1">
                    <a:lumMod val="75000"/>
                    <a:lumOff val="25000"/>
                  </a:schemeClr>
                </a:solidFill>
                <a:latin typeface="Arial Rounded MT Bold" panose="020F0704030504030204" pitchFamily="34" charset="0"/>
              </a:rPr>
              <a:t>dvise</a:t>
            </a:r>
          </a:p>
          <a:p>
            <a:r>
              <a:rPr lang="en-US" sz="2800" dirty="0" smtClean="0">
                <a:solidFill>
                  <a:schemeClr val="accent1">
                    <a:lumMod val="75000"/>
                  </a:schemeClr>
                </a:solidFill>
                <a:latin typeface="Arial Rounded MT Bold" panose="020F0704030504030204" pitchFamily="34" charset="0"/>
              </a:rPr>
              <a:t>R</a:t>
            </a:r>
            <a:r>
              <a:rPr lang="en-US" sz="2800" dirty="0" smtClean="0">
                <a:solidFill>
                  <a:schemeClr val="tx1">
                    <a:lumMod val="75000"/>
                    <a:lumOff val="25000"/>
                  </a:schemeClr>
                </a:solidFill>
                <a:latin typeface="Arial Rounded MT Bold" panose="020F0704030504030204" pitchFamily="34" charset="0"/>
              </a:rPr>
              <a:t>efer</a:t>
            </a:r>
            <a:endParaRPr lang="en-US" sz="2800" dirty="0">
              <a:solidFill>
                <a:schemeClr val="tx1">
                  <a:lumMod val="75000"/>
                  <a:lumOff val="25000"/>
                </a:schemeClr>
              </a:solidFill>
              <a:latin typeface="Arial Rounded MT Bold" panose="020F0704030504030204" pitchFamily="34" charset="0"/>
            </a:endParaRPr>
          </a:p>
        </p:txBody>
      </p:sp>
      <p:sp>
        <p:nvSpPr>
          <p:cNvPr id="8" name="Oval Callout 7"/>
          <p:cNvSpPr/>
          <p:nvPr/>
        </p:nvSpPr>
        <p:spPr>
          <a:xfrm rot="688534">
            <a:off x="7752478" y="2001034"/>
            <a:ext cx="4407529" cy="3538440"/>
          </a:xfrm>
          <a:prstGeom prst="wedgeEllipse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149292" y="2582998"/>
            <a:ext cx="3514727" cy="2554545"/>
          </a:xfrm>
          <a:prstGeom prst="rect">
            <a:avLst/>
          </a:prstGeom>
          <a:noFill/>
        </p:spPr>
        <p:txBody>
          <a:bodyPr wrap="square" rtlCol="0">
            <a:spAutoFit/>
          </a:bodyPr>
          <a:lstStyle/>
          <a:p>
            <a:pPr algn="ctr"/>
            <a:r>
              <a:rPr lang="en-US" sz="2000" dirty="0" smtClean="0">
                <a:solidFill>
                  <a:schemeClr val="tx1">
                    <a:lumMod val="75000"/>
                    <a:lumOff val="25000"/>
                  </a:schemeClr>
                </a:solidFill>
                <a:latin typeface="Arial Rounded MT Bold" panose="020F0704030504030204" pitchFamily="34" charset="0"/>
              </a:rPr>
              <a:t>Congratulations on your decision to quit tobacco. May I refer you to QUITLINE IOWA? They will provide you with support, help you create a quit plan, &amp; help you overcome urges.</a:t>
            </a:r>
            <a:endParaRPr lang="en-US" sz="2000" dirty="0">
              <a:solidFill>
                <a:schemeClr val="tx1">
                  <a:lumMod val="75000"/>
                  <a:lumOff val="25000"/>
                </a:schemeClr>
              </a:solidFill>
              <a:latin typeface="Arial Rounded MT Bold" panose="020F070403050403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24583">
            <a:off x="839730" y="4052583"/>
            <a:ext cx="1025280" cy="1032162"/>
          </a:xfrm>
          <a:prstGeom prst="rect">
            <a:avLst/>
          </a:prstGeom>
        </p:spPr>
      </p:pic>
      <p:sp>
        <p:nvSpPr>
          <p:cNvPr id="4" name="Rectangle 3"/>
          <p:cNvSpPr/>
          <p:nvPr/>
        </p:nvSpPr>
        <p:spPr>
          <a:xfrm rot="21124230">
            <a:off x="994514" y="4383998"/>
            <a:ext cx="790601" cy="369332"/>
          </a:xfrm>
          <a:prstGeom prst="rect">
            <a:avLst/>
          </a:prstGeom>
        </p:spPr>
        <p:txBody>
          <a:bodyPr wrap="none">
            <a:spAutoFit/>
          </a:bodyPr>
          <a:lstStyle/>
          <a:p>
            <a:r>
              <a:rPr lang="en-US" dirty="0">
                <a:solidFill>
                  <a:schemeClr val="tx1">
                    <a:lumMod val="75000"/>
                    <a:lumOff val="25000"/>
                  </a:schemeClr>
                </a:solidFill>
                <a:latin typeface="Arial Rounded MT Bold" panose="020F0704030504030204" pitchFamily="34" charset="0"/>
              </a:rPr>
              <a:t>Note:</a:t>
            </a:r>
          </a:p>
        </p:txBody>
      </p:sp>
      <p:sp>
        <p:nvSpPr>
          <p:cNvPr id="7" name="TextBox 6"/>
          <p:cNvSpPr txBox="1"/>
          <p:nvPr/>
        </p:nvSpPr>
        <p:spPr>
          <a:xfrm>
            <a:off x="2270577" y="3770254"/>
            <a:ext cx="4424337" cy="1692771"/>
          </a:xfrm>
          <a:prstGeom prst="rect">
            <a:avLst/>
          </a:prstGeom>
          <a:noFill/>
        </p:spPr>
        <p:txBody>
          <a:bodyPr wrap="square" rtlCol="0">
            <a:spAutoFit/>
          </a:bodyPr>
          <a:lstStyle/>
          <a:p>
            <a:r>
              <a:rPr lang="en-US" sz="2600" dirty="0" smtClean="0">
                <a:solidFill>
                  <a:schemeClr val="tx1">
                    <a:lumMod val="75000"/>
                    <a:lumOff val="25000"/>
                  </a:schemeClr>
                </a:solidFill>
                <a:latin typeface="Arial Rounded MT Bold" panose="020F0704030504030204" pitchFamily="34" charset="0"/>
              </a:rPr>
              <a:t>The primary healthcare provider or any assisting staff can complete the referral.</a:t>
            </a:r>
            <a:endParaRPr lang="en-US" sz="2600" dirty="0">
              <a:solidFill>
                <a:schemeClr val="tx1">
                  <a:lumMod val="75000"/>
                  <a:lumOff val="25000"/>
                </a:schemeClr>
              </a:solidFill>
              <a:latin typeface="Arial Rounded MT Bold" panose="020F070403050403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6230" y="5137543"/>
            <a:ext cx="3495941" cy="958753"/>
          </a:xfrm>
          <a:prstGeom prst="rect">
            <a:avLst/>
          </a:prstGeom>
        </p:spPr>
      </p:pic>
    </p:spTree>
    <p:extLst>
      <p:ext uri="{BB962C8B-B14F-4D97-AF65-F5344CB8AC3E}">
        <p14:creationId xmlns:p14="http://schemas.microsoft.com/office/powerpoint/2010/main" val="20088582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644114"/>
            <a:ext cx="2909944" cy="848510"/>
          </a:xfrm>
          <a:ln w="28575"/>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5400" dirty="0" smtClean="0">
                <a:solidFill>
                  <a:schemeClr val="accent1">
                    <a:lumMod val="75000"/>
                  </a:schemeClr>
                </a:solidFill>
                <a:latin typeface="Arial Rounded MT Bold" panose="020F0704030504030204" pitchFamily="34" charset="0"/>
              </a:rPr>
              <a:t>REFER</a:t>
            </a:r>
            <a:endParaRPr lang="en-US" sz="5400" dirty="0">
              <a:solidFill>
                <a:schemeClr val="accent1">
                  <a:lumMod val="75000"/>
                </a:schemeClr>
              </a:solidFill>
              <a:latin typeface="Arial Rounded MT Bold" panose="020F0704030504030204" pitchFamily="34" charset="0"/>
            </a:endParaRPr>
          </a:p>
        </p:txBody>
      </p:sp>
      <p:sp>
        <p:nvSpPr>
          <p:cNvPr id="3" name="Content Placeholder 2"/>
          <p:cNvSpPr>
            <a:spLocks noGrp="1"/>
          </p:cNvSpPr>
          <p:nvPr>
            <p:ph idx="1"/>
          </p:nvPr>
        </p:nvSpPr>
        <p:spPr>
          <a:xfrm>
            <a:off x="878257" y="1941165"/>
            <a:ext cx="8744713" cy="798259"/>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r>
              <a:rPr lang="en-US" sz="3200" dirty="0" smtClean="0">
                <a:solidFill>
                  <a:schemeClr val="accent1">
                    <a:lumMod val="75000"/>
                  </a:schemeClr>
                </a:solidFill>
                <a:latin typeface="Arial Rounded MT Bold" panose="020F0704030504030204" pitchFamily="34" charset="0"/>
              </a:rPr>
              <a:t>Refer </a:t>
            </a:r>
            <a:r>
              <a:rPr lang="en-US" sz="3200" dirty="0" smtClean="0">
                <a:latin typeface="Arial Rounded MT Bold" panose="020F0704030504030204" pitchFamily="34" charset="0"/>
              </a:rPr>
              <a:t>those ready to quit to QUITLINE IOWA</a:t>
            </a:r>
            <a:endParaRPr lang="en-US" sz="3200" dirty="0">
              <a:latin typeface="Arial Rounded MT Bold" panose="020F0704030504030204" pitchFamily="34" charset="0"/>
            </a:endParaRPr>
          </a:p>
        </p:txBody>
      </p:sp>
      <p:sp>
        <p:nvSpPr>
          <p:cNvPr id="5" name="TextBox 4"/>
          <p:cNvSpPr txBox="1"/>
          <p:nvPr/>
        </p:nvSpPr>
        <p:spPr>
          <a:xfrm>
            <a:off x="9743739" y="375871"/>
            <a:ext cx="1411941" cy="1384995"/>
          </a:xfrm>
          <a:prstGeom prst="rect">
            <a:avLst/>
          </a:prstGeom>
          <a:noFill/>
        </p:spPr>
        <p:txBody>
          <a:bodyPr wrap="square" rtlCol="0">
            <a:spAutoFit/>
          </a:bodyPr>
          <a:lstStyle/>
          <a:p>
            <a:r>
              <a:rPr lang="en-US" sz="2800" dirty="0" smtClean="0">
                <a:solidFill>
                  <a:schemeClr val="accent1">
                    <a:lumMod val="75000"/>
                  </a:schemeClr>
                </a:solidFill>
                <a:latin typeface="Arial Rounded MT Bold" panose="020F0704030504030204" pitchFamily="34" charset="0"/>
              </a:rPr>
              <a:t>A</a:t>
            </a:r>
            <a:r>
              <a:rPr lang="en-US" sz="2800" dirty="0" smtClean="0">
                <a:solidFill>
                  <a:schemeClr val="tx1">
                    <a:lumMod val="75000"/>
                    <a:lumOff val="25000"/>
                  </a:schemeClr>
                </a:solidFill>
                <a:latin typeface="Arial Rounded MT Bold" panose="020F0704030504030204" pitchFamily="34" charset="0"/>
              </a:rPr>
              <a:t>sk</a:t>
            </a:r>
          </a:p>
          <a:p>
            <a:r>
              <a:rPr lang="en-US" sz="2800" dirty="0" smtClean="0">
                <a:solidFill>
                  <a:schemeClr val="accent1">
                    <a:lumMod val="75000"/>
                  </a:schemeClr>
                </a:solidFill>
                <a:latin typeface="Arial Rounded MT Bold" panose="020F0704030504030204" pitchFamily="34" charset="0"/>
              </a:rPr>
              <a:t>A</a:t>
            </a:r>
            <a:r>
              <a:rPr lang="en-US" sz="2800" dirty="0" smtClean="0">
                <a:solidFill>
                  <a:schemeClr val="tx1">
                    <a:lumMod val="75000"/>
                    <a:lumOff val="25000"/>
                  </a:schemeClr>
                </a:solidFill>
                <a:latin typeface="Arial Rounded MT Bold" panose="020F0704030504030204" pitchFamily="34" charset="0"/>
              </a:rPr>
              <a:t>dvise</a:t>
            </a:r>
          </a:p>
          <a:p>
            <a:r>
              <a:rPr lang="en-US" sz="2800" dirty="0" smtClean="0">
                <a:solidFill>
                  <a:schemeClr val="accent1">
                    <a:lumMod val="75000"/>
                  </a:schemeClr>
                </a:solidFill>
                <a:latin typeface="Arial Rounded MT Bold" panose="020F0704030504030204" pitchFamily="34" charset="0"/>
              </a:rPr>
              <a:t>R</a:t>
            </a:r>
            <a:r>
              <a:rPr lang="en-US" sz="2800" dirty="0" smtClean="0">
                <a:solidFill>
                  <a:schemeClr val="tx1">
                    <a:lumMod val="75000"/>
                    <a:lumOff val="25000"/>
                  </a:schemeClr>
                </a:solidFill>
                <a:latin typeface="Arial Rounded MT Bold" panose="020F0704030504030204" pitchFamily="34" charset="0"/>
              </a:rPr>
              <a:t>efer</a:t>
            </a:r>
            <a:endParaRPr lang="en-US" sz="2800" dirty="0">
              <a:solidFill>
                <a:schemeClr val="tx1">
                  <a:lumMod val="75000"/>
                  <a:lumOff val="25000"/>
                </a:schemeClr>
              </a:solidFill>
              <a:latin typeface="Arial Rounded MT Bold" panose="020F070403050403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24583">
            <a:off x="1638519" y="3627169"/>
            <a:ext cx="1356790" cy="1365897"/>
          </a:xfrm>
          <a:prstGeom prst="rect">
            <a:avLst/>
          </a:prstGeom>
        </p:spPr>
      </p:pic>
      <p:sp>
        <p:nvSpPr>
          <p:cNvPr id="4" name="Rectangle 3"/>
          <p:cNvSpPr/>
          <p:nvPr/>
        </p:nvSpPr>
        <p:spPr>
          <a:xfrm rot="21124230">
            <a:off x="1705158" y="3905648"/>
            <a:ext cx="1275029" cy="646331"/>
          </a:xfrm>
          <a:prstGeom prst="rect">
            <a:avLst/>
          </a:prstGeom>
        </p:spPr>
        <p:txBody>
          <a:bodyPr wrap="none">
            <a:spAutoFit/>
          </a:bodyPr>
          <a:lstStyle/>
          <a:p>
            <a:r>
              <a:rPr lang="en-US" sz="3600" dirty="0" smtClean="0">
                <a:solidFill>
                  <a:schemeClr val="tx1">
                    <a:lumMod val="75000"/>
                    <a:lumOff val="25000"/>
                  </a:schemeClr>
                </a:solidFill>
                <a:latin typeface="Arial Rounded MT Bold" panose="020F0704030504030204" pitchFamily="34" charset="0"/>
              </a:rPr>
              <a:t>Tips:</a:t>
            </a:r>
            <a:endParaRPr lang="en-US" sz="3600" dirty="0">
              <a:solidFill>
                <a:schemeClr val="tx1">
                  <a:lumMod val="75000"/>
                  <a:lumOff val="25000"/>
                </a:schemeClr>
              </a:solidFill>
              <a:latin typeface="Arial Rounded MT Bold" panose="020F0704030504030204" pitchFamily="34" charset="0"/>
            </a:endParaRPr>
          </a:p>
        </p:txBody>
      </p:sp>
      <p:sp>
        <p:nvSpPr>
          <p:cNvPr id="7" name="TextBox 6"/>
          <p:cNvSpPr txBox="1"/>
          <p:nvPr/>
        </p:nvSpPr>
        <p:spPr>
          <a:xfrm>
            <a:off x="3473271" y="3063622"/>
            <a:ext cx="8185329" cy="2492990"/>
          </a:xfrm>
          <a:prstGeom prst="rect">
            <a:avLst/>
          </a:prstGeom>
          <a:noFill/>
        </p:spPr>
        <p:txBody>
          <a:bodyPr wrap="square" rtlCol="0">
            <a:spAutoFit/>
          </a:bodyPr>
          <a:lstStyle/>
          <a:p>
            <a:pPr marL="457200" indent="-457200">
              <a:buFont typeface="Arial" panose="020B0604020202020204" pitchFamily="34" charset="0"/>
              <a:buChar char="•"/>
            </a:pPr>
            <a:r>
              <a:rPr lang="en-US" sz="2600" dirty="0" smtClean="0">
                <a:solidFill>
                  <a:schemeClr val="tx1">
                    <a:lumMod val="75000"/>
                    <a:lumOff val="25000"/>
                  </a:schemeClr>
                </a:solidFill>
                <a:latin typeface="Arial Rounded MT Bold" panose="020F0704030504030204" pitchFamily="34" charset="0"/>
              </a:rPr>
              <a:t>Explain how the referral resource will </a:t>
            </a:r>
            <a:r>
              <a:rPr lang="en-US" sz="2600" dirty="0" smtClean="0">
                <a:solidFill>
                  <a:schemeClr val="accent1">
                    <a:lumMod val="75000"/>
                  </a:schemeClr>
                </a:solidFill>
                <a:latin typeface="Arial Rounded MT Bold" panose="020F0704030504030204" pitchFamily="34" charset="0"/>
              </a:rPr>
              <a:t>help</a:t>
            </a:r>
          </a:p>
          <a:p>
            <a:pPr marL="457200" indent="-457200">
              <a:buFont typeface="Arial" panose="020B0604020202020204" pitchFamily="34" charset="0"/>
              <a:buChar char="•"/>
            </a:pPr>
            <a:r>
              <a:rPr lang="en-US" sz="2600" dirty="0" smtClean="0">
                <a:solidFill>
                  <a:schemeClr val="accent1">
                    <a:lumMod val="75000"/>
                  </a:schemeClr>
                </a:solidFill>
                <a:latin typeface="Arial Rounded MT Bold" panose="020F0704030504030204" pitchFamily="34" charset="0"/>
              </a:rPr>
              <a:t>Fax a referral </a:t>
            </a:r>
            <a:r>
              <a:rPr lang="en-US" sz="2600" dirty="0" smtClean="0">
                <a:solidFill>
                  <a:schemeClr val="tx1">
                    <a:lumMod val="75000"/>
                    <a:lumOff val="25000"/>
                  </a:schemeClr>
                </a:solidFill>
                <a:latin typeface="Arial Rounded MT Bold" panose="020F0704030504030204" pitchFamily="34" charset="0"/>
              </a:rPr>
              <a:t>directly to QUITLINE IOWA</a:t>
            </a:r>
          </a:p>
          <a:p>
            <a:pPr marL="914400" lvl="1" indent="-457200">
              <a:buFont typeface="Wingdings" panose="05000000000000000000" pitchFamily="2" charset="2"/>
              <a:buChar char="Ø"/>
            </a:pPr>
            <a:r>
              <a:rPr lang="en-US" sz="2600" dirty="0" smtClean="0">
                <a:solidFill>
                  <a:schemeClr val="tx1">
                    <a:lumMod val="75000"/>
                    <a:lumOff val="25000"/>
                  </a:schemeClr>
                </a:solidFill>
                <a:latin typeface="Arial Rounded MT Bold" panose="020F0704030504030204" pitchFamily="34" charset="0"/>
              </a:rPr>
              <a:t>They will place a </a:t>
            </a:r>
            <a:r>
              <a:rPr lang="en-US" sz="2600" dirty="0" smtClean="0">
                <a:solidFill>
                  <a:schemeClr val="accent1">
                    <a:lumMod val="75000"/>
                  </a:schemeClr>
                </a:solidFill>
                <a:latin typeface="Arial Rounded MT Bold" panose="020F0704030504030204" pitchFamily="34" charset="0"/>
              </a:rPr>
              <a:t>proactive call </a:t>
            </a:r>
            <a:r>
              <a:rPr lang="en-US" sz="2600" dirty="0" smtClean="0">
                <a:solidFill>
                  <a:schemeClr val="tx1">
                    <a:lumMod val="75000"/>
                    <a:lumOff val="25000"/>
                  </a:schemeClr>
                </a:solidFill>
                <a:latin typeface="Arial Rounded MT Bold" panose="020F0704030504030204" pitchFamily="34" charset="0"/>
              </a:rPr>
              <a:t>to your patient</a:t>
            </a:r>
          </a:p>
          <a:p>
            <a:pPr marL="914400" lvl="1" indent="-457200">
              <a:buFont typeface="Wingdings" panose="05000000000000000000" pitchFamily="2" charset="2"/>
              <a:buChar char="Ø"/>
            </a:pPr>
            <a:r>
              <a:rPr lang="en-US" sz="2600" dirty="0" smtClean="0">
                <a:solidFill>
                  <a:schemeClr val="tx1">
                    <a:lumMod val="75000"/>
                    <a:lumOff val="25000"/>
                  </a:schemeClr>
                </a:solidFill>
                <a:latin typeface="Arial Rounded MT Bold" panose="020F0704030504030204" pitchFamily="34" charset="0"/>
              </a:rPr>
              <a:t>Helpful for those who may not reach out to make the call on their own</a:t>
            </a:r>
            <a:endParaRPr lang="en-US" sz="2600" dirty="0">
              <a:solidFill>
                <a:schemeClr val="accent1">
                  <a:lumMod val="75000"/>
                </a:schemeClr>
              </a:solidFill>
              <a:latin typeface="Arial Rounded MT Bold" panose="020F0704030504030204" pitchFamily="34" charset="0"/>
            </a:endParaRPr>
          </a:p>
        </p:txBody>
      </p:sp>
    </p:spTree>
    <p:extLst>
      <p:ext uri="{BB962C8B-B14F-4D97-AF65-F5344CB8AC3E}">
        <p14:creationId xmlns:p14="http://schemas.microsoft.com/office/powerpoint/2010/main" val="31388077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6258261" cy="1450757"/>
          </a:xfrm>
        </p:spPr>
        <p:txBody>
          <a:bodyPr/>
          <a:lstStyle/>
          <a:p>
            <a:r>
              <a:rPr lang="en-US" dirty="0" smtClean="0">
                <a:solidFill>
                  <a:schemeClr val="accent1">
                    <a:lumMod val="75000"/>
                  </a:schemeClr>
                </a:solidFill>
                <a:latin typeface="Arial Rounded MT Bold" panose="020F0704030504030204" pitchFamily="34" charset="0"/>
              </a:rPr>
              <a:t>Making the Referral</a:t>
            </a:r>
            <a:endParaRPr lang="en-US" dirty="0">
              <a:solidFill>
                <a:schemeClr val="accent1">
                  <a:lumMod val="75000"/>
                </a:schemeClr>
              </a:solidFill>
              <a:latin typeface="Arial Rounded MT Bold" panose="020F0704030504030204" pitchFamily="34" charset="0"/>
            </a:endParaRPr>
          </a:p>
        </p:txBody>
      </p:sp>
      <p:sp>
        <p:nvSpPr>
          <p:cNvPr id="3" name="Content Placeholder 2"/>
          <p:cNvSpPr>
            <a:spLocks noGrp="1"/>
          </p:cNvSpPr>
          <p:nvPr>
            <p:ph idx="1"/>
          </p:nvPr>
        </p:nvSpPr>
        <p:spPr>
          <a:xfrm>
            <a:off x="1097280" y="2111829"/>
            <a:ext cx="9485555" cy="348984"/>
          </a:xfrm>
          <a:ln w="28575"/>
        </p:spPr>
        <p:style>
          <a:lnRef idx="1">
            <a:schemeClr val="accent1"/>
          </a:lnRef>
          <a:fillRef idx="2">
            <a:schemeClr val="accent1"/>
          </a:fillRef>
          <a:effectRef idx="1">
            <a:schemeClr val="accent1"/>
          </a:effectRef>
          <a:fontRef idx="minor">
            <a:schemeClr val="dk1"/>
          </a:fontRef>
        </p:style>
        <p:txBody>
          <a:bodyPr>
            <a:normAutofit fontScale="85000" lnSpcReduction="10000"/>
          </a:bodyPr>
          <a:lstStyle/>
          <a:p>
            <a:r>
              <a:rPr lang="en-US" dirty="0" smtClean="0">
                <a:solidFill>
                  <a:schemeClr val="tx1">
                    <a:lumMod val="75000"/>
                    <a:lumOff val="25000"/>
                  </a:schemeClr>
                </a:solidFill>
                <a:latin typeface="Arial Rounded MT Bold" panose="020F0704030504030204" pitchFamily="34" charset="0"/>
              </a:rPr>
              <a:t>A Fax Referral should be made for patients ages 13-up willing to quit in the next 30 days</a:t>
            </a:r>
            <a:endParaRPr lang="en-US" dirty="0">
              <a:solidFill>
                <a:schemeClr val="tx1">
                  <a:lumMod val="75000"/>
                  <a:lumOff val="25000"/>
                </a:schemeClr>
              </a:solidFill>
              <a:latin typeface="Arial Rounded MT Bold" panose="020F0704030504030204" pitchFamily="34" charset="0"/>
            </a:endParaRPr>
          </a:p>
        </p:txBody>
      </p:sp>
      <p:sp>
        <p:nvSpPr>
          <p:cNvPr id="5" name="TextBox 4"/>
          <p:cNvSpPr txBox="1"/>
          <p:nvPr/>
        </p:nvSpPr>
        <p:spPr>
          <a:xfrm>
            <a:off x="1277471" y="2915202"/>
            <a:ext cx="9797527" cy="2739211"/>
          </a:xfrm>
          <a:prstGeom prst="rect">
            <a:avLst/>
          </a:prstGeom>
          <a:noFill/>
        </p:spPr>
        <p:txBody>
          <a:bodyPr wrap="square" rtlCol="0">
            <a:spAutoFit/>
          </a:bodyPr>
          <a:lstStyle/>
          <a:p>
            <a:r>
              <a:rPr lang="en-US" sz="3200" dirty="0" smtClean="0">
                <a:solidFill>
                  <a:schemeClr val="accent1">
                    <a:lumMod val="75000"/>
                  </a:schemeClr>
                </a:solidFill>
                <a:latin typeface="Arial Rounded MT Bold" panose="020F0704030504030204" pitchFamily="34" charset="0"/>
              </a:rPr>
              <a:t>2 ways to refer patients to QUITLINE IOWA:</a:t>
            </a:r>
          </a:p>
          <a:p>
            <a:endParaRPr lang="en-US" sz="2800" dirty="0">
              <a:solidFill>
                <a:schemeClr val="tx1">
                  <a:lumMod val="75000"/>
                  <a:lumOff val="25000"/>
                </a:schemeClr>
              </a:solidFill>
              <a:latin typeface="Arial Rounded MT Bold" panose="020F0704030504030204" pitchFamily="34" charset="0"/>
            </a:endParaRPr>
          </a:p>
          <a:p>
            <a:r>
              <a:rPr lang="en-US" sz="2800" dirty="0" smtClean="0">
                <a:solidFill>
                  <a:schemeClr val="tx1">
                    <a:lumMod val="75000"/>
                    <a:lumOff val="25000"/>
                  </a:schemeClr>
                </a:solidFill>
                <a:latin typeface="Arial Rounded MT Bold" panose="020F0704030504030204" pitchFamily="34" charset="0"/>
              </a:rPr>
              <a:t>	1) Use the Fax Referral Program</a:t>
            </a:r>
          </a:p>
          <a:p>
            <a:endParaRPr lang="en-US" sz="2800" dirty="0">
              <a:solidFill>
                <a:schemeClr val="tx1">
                  <a:lumMod val="75000"/>
                  <a:lumOff val="25000"/>
                </a:schemeClr>
              </a:solidFill>
              <a:latin typeface="Arial Rounded MT Bold" panose="020F0704030504030204" pitchFamily="34" charset="0"/>
            </a:endParaRPr>
          </a:p>
          <a:p>
            <a:r>
              <a:rPr lang="en-US" sz="2800" dirty="0" smtClean="0">
                <a:solidFill>
                  <a:schemeClr val="tx1">
                    <a:lumMod val="75000"/>
                    <a:lumOff val="25000"/>
                  </a:schemeClr>
                </a:solidFill>
                <a:latin typeface="Arial Rounded MT Bold" panose="020F0704030504030204" pitchFamily="34" charset="0"/>
              </a:rPr>
              <a:t>	2) Give them the toll-free QUITLINE phone number </a:t>
            </a:r>
          </a:p>
          <a:p>
            <a:r>
              <a:rPr lang="en-US" sz="2800" dirty="0" smtClean="0">
                <a:solidFill>
                  <a:schemeClr val="tx1">
                    <a:lumMod val="75000"/>
                    <a:lumOff val="25000"/>
                  </a:schemeClr>
                </a:solidFill>
                <a:latin typeface="Arial Rounded MT Bold" panose="020F0704030504030204" pitchFamily="34" charset="0"/>
              </a:rPr>
              <a:t>		(1-	800-QUIT NOW) so they can call on their own</a:t>
            </a:r>
            <a:endParaRPr lang="en-US" sz="2800" dirty="0">
              <a:solidFill>
                <a:schemeClr val="tx1">
                  <a:lumMod val="75000"/>
                  <a:lumOff val="25000"/>
                </a:schemeClr>
              </a:solidFill>
              <a:latin typeface="Arial Rounded MT Bold" panose="020F0704030504030204" pitchFamily="34" charset="0"/>
            </a:endParaRPr>
          </a:p>
        </p:txBody>
      </p:sp>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0011" y="503645"/>
            <a:ext cx="3910155" cy="1072349"/>
          </a:xfrm>
          <a:prstGeom prst="rect">
            <a:avLst/>
          </a:prstGeom>
        </p:spPr>
      </p:pic>
    </p:spTree>
    <p:extLst>
      <p:ext uri="{BB962C8B-B14F-4D97-AF65-F5344CB8AC3E}">
        <p14:creationId xmlns:p14="http://schemas.microsoft.com/office/powerpoint/2010/main" val="3722720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4632" y="304621"/>
            <a:ext cx="6365838" cy="983598"/>
          </a:xfrm>
        </p:spPr>
        <p:txBody>
          <a:bodyPr>
            <a:normAutofit/>
          </a:bodyPr>
          <a:lstStyle/>
          <a:p>
            <a:r>
              <a:rPr lang="en-US" sz="3200" dirty="0" smtClean="0">
                <a:solidFill>
                  <a:schemeClr val="accent1">
                    <a:lumMod val="75000"/>
                  </a:schemeClr>
                </a:solidFill>
                <a:latin typeface="Arial Rounded MT Bold" panose="020F0704030504030204" pitchFamily="34" charset="0"/>
              </a:rPr>
              <a:t>The QUITLINE IOWA Fax Referral</a:t>
            </a:r>
            <a:endParaRPr lang="en-US" sz="3200" dirty="0">
              <a:solidFill>
                <a:schemeClr val="accent1">
                  <a:lumMod val="75000"/>
                </a:schemeClr>
              </a:solidFill>
              <a:latin typeface="Arial Rounded MT Bold" panose="020F0704030504030204" pitchFamily="34" charset="0"/>
            </a:endParaRPr>
          </a:p>
        </p:txBody>
      </p:sp>
      <p:pic>
        <p:nvPicPr>
          <p:cNvPr id="5"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7132" y="428378"/>
            <a:ext cx="4256031" cy="1167205"/>
          </a:xfrm>
          <a:prstGeom prst="rect">
            <a:avLst/>
          </a:prstGeom>
        </p:spPr>
      </p:pic>
      <p:sp>
        <p:nvSpPr>
          <p:cNvPr id="6" name="Left Arrow 5"/>
          <p:cNvSpPr/>
          <p:nvPr/>
        </p:nvSpPr>
        <p:spPr>
          <a:xfrm>
            <a:off x="5643405" y="2391211"/>
            <a:ext cx="838200" cy="3866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5704115" y="4140704"/>
            <a:ext cx="838200" cy="3866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704716" y="2045528"/>
            <a:ext cx="4561114" cy="1138773"/>
          </a:xfrm>
          <a:prstGeom prst="rect">
            <a:avLst/>
          </a:prstGeom>
          <a:noFill/>
        </p:spPr>
        <p:txBody>
          <a:bodyPr wrap="square" rtlCol="0">
            <a:spAutoFit/>
          </a:bodyPr>
          <a:lstStyle/>
          <a:p>
            <a:r>
              <a:rPr lang="en-US" sz="2800" dirty="0" smtClean="0">
                <a:solidFill>
                  <a:schemeClr val="accent1">
                    <a:lumMod val="75000"/>
                  </a:schemeClr>
                </a:solidFill>
                <a:latin typeface="Arial Rounded MT Bold" panose="020F0704030504030204" pitchFamily="34" charset="0"/>
              </a:rPr>
              <a:t>Provider Information</a:t>
            </a:r>
          </a:p>
          <a:p>
            <a:r>
              <a:rPr lang="en-US" sz="2000" dirty="0">
                <a:solidFill>
                  <a:schemeClr val="accent1">
                    <a:lumMod val="75000"/>
                  </a:schemeClr>
                </a:solidFill>
                <a:latin typeface="Arial Rounded MT Bold" panose="020F0704030504030204" pitchFamily="34" charset="0"/>
              </a:rPr>
              <a:t> </a:t>
            </a:r>
            <a:r>
              <a:rPr lang="en-US" sz="2000" dirty="0" smtClean="0">
                <a:solidFill>
                  <a:schemeClr val="accent1">
                    <a:lumMod val="75000"/>
                  </a:schemeClr>
                </a:solidFill>
                <a:latin typeface="Arial Rounded MT Bold" panose="020F0704030504030204" pitchFamily="34" charset="0"/>
              </a:rPr>
              <a:t> </a:t>
            </a:r>
            <a:r>
              <a:rPr lang="en-US" sz="2000" dirty="0" smtClean="0">
                <a:solidFill>
                  <a:schemeClr val="tx1">
                    <a:lumMod val="75000"/>
                    <a:lumOff val="25000"/>
                  </a:schemeClr>
                </a:solidFill>
                <a:latin typeface="Arial Rounded MT Bold" panose="020F0704030504030204" pitchFamily="34" charset="0"/>
                <a:sym typeface="Wingdings" panose="05000000000000000000" pitchFamily="2" charset="2"/>
              </a:rPr>
              <a:t></a:t>
            </a:r>
            <a:r>
              <a:rPr lang="en-US" sz="2000" dirty="0" smtClean="0">
                <a:solidFill>
                  <a:schemeClr val="tx1">
                    <a:lumMod val="75000"/>
                    <a:lumOff val="25000"/>
                  </a:schemeClr>
                </a:solidFill>
                <a:latin typeface="Arial Rounded MT Bold" panose="020F0704030504030204" pitchFamily="34" charset="0"/>
              </a:rPr>
              <a:t> can be filled out once and make 	copies</a:t>
            </a:r>
            <a:endParaRPr lang="en-US" sz="2000" dirty="0">
              <a:solidFill>
                <a:schemeClr val="tx1">
                  <a:lumMod val="75000"/>
                  <a:lumOff val="25000"/>
                </a:schemeClr>
              </a:solidFill>
              <a:latin typeface="Arial Rounded MT Bold" panose="020F0704030504030204" pitchFamily="34" charset="0"/>
            </a:endParaRPr>
          </a:p>
        </p:txBody>
      </p:sp>
      <p:sp>
        <p:nvSpPr>
          <p:cNvPr id="11" name="TextBox 10"/>
          <p:cNvSpPr txBox="1"/>
          <p:nvPr/>
        </p:nvSpPr>
        <p:spPr>
          <a:xfrm>
            <a:off x="6803571" y="4050387"/>
            <a:ext cx="4907192" cy="523220"/>
          </a:xfrm>
          <a:prstGeom prst="rect">
            <a:avLst/>
          </a:prstGeom>
          <a:noFill/>
        </p:spPr>
        <p:txBody>
          <a:bodyPr wrap="square" rtlCol="0">
            <a:spAutoFit/>
          </a:bodyPr>
          <a:lstStyle/>
          <a:p>
            <a:r>
              <a:rPr lang="en-US" sz="2800" dirty="0" smtClean="0">
                <a:solidFill>
                  <a:schemeClr val="accent1">
                    <a:lumMod val="75000"/>
                  </a:schemeClr>
                </a:solidFill>
                <a:latin typeface="Arial Rounded MT Bold" panose="020F0704030504030204" pitchFamily="34" charset="0"/>
              </a:rPr>
              <a:t>Patient Information</a:t>
            </a:r>
            <a:endParaRPr lang="en-US" sz="2800" dirty="0">
              <a:solidFill>
                <a:schemeClr val="accent1">
                  <a:lumMod val="75000"/>
                </a:schemeClr>
              </a:solidFill>
              <a:latin typeface="Arial Rounded MT Bold" panose="020F0704030504030204" pitchFamily="34" charset="0"/>
            </a:endParaRPr>
          </a:p>
        </p:txBody>
      </p:sp>
      <p:sp>
        <p:nvSpPr>
          <p:cNvPr id="12" name="Left Arrow 11"/>
          <p:cNvSpPr/>
          <p:nvPr/>
        </p:nvSpPr>
        <p:spPr>
          <a:xfrm>
            <a:off x="5648735" y="5552240"/>
            <a:ext cx="838200" cy="3866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704716" y="5439693"/>
            <a:ext cx="4907192" cy="523220"/>
          </a:xfrm>
          <a:prstGeom prst="rect">
            <a:avLst/>
          </a:prstGeom>
          <a:noFill/>
        </p:spPr>
        <p:txBody>
          <a:bodyPr wrap="square" rtlCol="0">
            <a:spAutoFit/>
          </a:bodyPr>
          <a:lstStyle/>
          <a:p>
            <a:r>
              <a:rPr lang="en-US" sz="2800" dirty="0" smtClean="0">
                <a:solidFill>
                  <a:schemeClr val="accent1">
                    <a:lumMod val="75000"/>
                  </a:schemeClr>
                </a:solidFill>
                <a:latin typeface="Arial Rounded MT Bold" panose="020F0704030504030204" pitchFamily="34" charset="0"/>
              </a:rPr>
              <a:t>Patient Initial &amp; Signature</a:t>
            </a:r>
            <a:endParaRPr lang="en-US" sz="2800" dirty="0">
              <a:solidFill>
                <a:schemeClr val="accent1">
                  <a:lumMod val="75000"/>
                </a:schemeClr>
              </a:solidFill>
              <a:latin typeface="Arial Rounded MT Bold" panose="020F070403050403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5555" y="1288219"/>
            <a:ext cx="4270846" cy="5524335"/>
          </a:xfrm>
          <a:prstGeom prst="rect">
            <a:avLst/>
          </a:prstGeom>
        </p:spPr>
      </p:pic>
      <p:sp>
        <p:nvSpPr>
          <p:cNvPr id="15" name="Left Arrow 14"/>
          <p:cNvSpPr/>
          <p:nvPr/>
        </p:nvSpPr>
        <p:spPr>
          <a:xfrm>
            <a:off x="5306786" y="1415039"/>
            <a:ext cx="838200" cy="3866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164007" y="1427819"/>
            <a:ext cx="1911620" cy="369332"/>
          </a:xfrm>
          <a:prstGeom prst="rect">
            <a:avLst/>
          </a:prstGeom>
          <a:noFill/>
        </p:spPr>
        <p:txBody>
          <a:bodyPr wrap="square" rtlCol="0">
            <a:spAutoFit/>
          </a:bodyPr>
          <a:lstStyle/>
          <a:p>
            <a:r>
              <a:rPr lang="en-US" dirty="0" smtClean="0"/>
              <a:t>Fax Number</a:t>
            </a:r>
            <a:endParaRPr lang="en-US" dirty="0"/>
          </a:p>
        </p:txBody>
      </p:sp>
    </p:spTree>
    <p:extLst>
      <p:ext uri="{BB962C8B-B14F-4D97-AF65-F5344CB8AC3E}">
        <p14:creationId xmlns:p14="http://schemas.microsoft.com/office/powerpoint/2010/main" val="30441498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4"/>
            <a:ext cx="5661867" cy="874932"/>
          </a:xfrm>
        </p:spPr>
        <p:txBody>
          <a:bodyPr>
            <a:noAutofit/>
          </a:bodyPr>
          <a:lstStyle/>
          <a:p>
            <a:r>
              <a:rPr lang="en-US" sz="3200" dirty="0" smtClean="0">
                <a:solidFill>
                  <a:schemeClr val="accent1">
                    <a:lumMod val="75000"/>
                  </a:schemeClr>
                </a:solidFill>
                <a:latin typeface="Arial Rounded MT Bold" panose="020F0704030504030204" pitchFamily="34" charset="0"/>
              </a:rPr>
              <a:t>Medicaid Fee for Service: Oral Medication</a:t>
            </a:r>
            <a:endParaRPr lang="en-US" sz="3200" dirty="0">
              <a:solidFill>
                <a:schemeClr val="accent1">
                  <a:lumMod val="75000"/>
                </a:schemeClr>
              </a:solidFill>
              <a:latin typeface="Arial Rounded MT Bold" panose="020F0704030504030204" pitchFamily="34" charset="0"/>
            </a:endParaRPr>
          </a:p>
        </p:txBody>
      </p:sp>
      <p:pic>
        <p:nvPicPr>
          <p:cNvPr id="5"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5950" y="187144"/>
            <a:ext cx="3915630" cy="1073851"/>
          </a:xfrm>
          <a:prstGeom prst="rect">
            <a:avLst/>
          </a:prstGeom>
        </p:spPr>
      </p:pic>
      <p:sp>
        <p:nvSpPr>
          <p:cNvPr id="7" name="TextBox 6"/>
          <p:cNvSpPr txBox="1"/>
          <p:nvPr/>
        </p:nvSpPr>
        <p:spPr>
          <a:xfrm>
            <a:off x="5867400" y="2645229"/>
            <a:ext cx="5301343"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accent1">
                    <a:lumMod val="75000"/>
                  </a:schemeClr>
                </a:solidFill>
                <a:latin typeface="Arial Rounded MT Bold" panose="020F0704030504030204" pitchFamily="34" charset="0"/>
              </a:rPr>
              <a:t>For Medicaid Fee for Service (FFS) patients</a:t>
            </a:r>
          </a:p>
          <a:p>
            <a:endParaRPr lang="en-US" sz="2800" dirty="0" smtClean="0">
              <a:solidFill>
                <a:schemeClr val="accent1">
                  <a:lumMod val="75000"/>
                </a:schemeClr>
              </a:solidFill>
              <a:latin typeface="Arial Rounded MT Bold" panose="020F0704030504030204" pitchFamily="34" charset="0"/>
            </a:endParaRPr>
          </a:p>
          <a:p>
            <a:pPr marL="457200" indent="-457200">
              <a:buFont typeface="Arial" panose="020B0604020202020204" pitchFamily="34" charset="0"/>
              <a:buChar char="•"/>
            </a:pPr>
            <a:r>
              <a:rPr lang="en-US" sz="2800" dirty="0" smtClean="0">
                <a:solidFill>
                  <a:schemeClr val="accent1">
                    <a:lumMod val="75000"/>
                  </a:schemeClr>
                </a:solidFill>
                <a:latin typeface="Arial Rounded MT Bold" panose="020F0704030504030204" pitchFamily="34" charset="0"/>
              </a:rPr>
              <a:t>For ages 18-up</a:t>
            </a:r>
            <a:endParaRPr lang="en-US" sz="2800" dirty="0">
              <a:solidFill>
                <a:schemeClr val="accent1">
                  <a:lumMod val="75000"/>
                </a:schemeClr>
              </a:solidFill>
              <a:latin typeface="Arial Rounded MT Bold" panose="020F0704030504030204" pitchFamily="34"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4285" y="1110976"/>
            <a:ext cx="4442195" cy="5747024"/>
          </a:xfrm>
          <a:prstGeom prst="rect">
            <a:avLst/>
          </a:prstGeom>
        </p:spPr>
      </p:pic>
    </p:spTree>
    <p:extLst>
      <p:ext uri="{BB962C8B-B14F-4D97-AF65-F5344CB8AC3E}">
        <p14:creationId xmlns:p14="http://schemas.microsoft.com/office/powerpoint/2010/main" val="11861313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2405" y="428378"/>
            <a:ext cx="5710518" cy="785890"/>
          </a:xfrm>
        </p:spPr>
        <p:txBody>
          <a:bodyPr>
            <a:noAutofit/>
          </a:bodyPr>
          <a:lstStyle/>
          <a:p>
            <a:r>
              <a:rPr lang="en-US" sz="3600" dirty="0" smtClean="0">
                <a:solidFill>
                  <a:schemeClr val="accent1">
                    <a:lumMod val="75000"/>
                  </a:schemeClr>
                </a:solidFill>
                <a:latin typeface="Arial Rounded MT Bold" panose="020F0704030504030204" pitchFamily="34" charset="0"/>
              </a:rPr>
              <a:t>Medicaid Fee for Service: NRT</a:t>
            </a:r>
            <a:endParaRPr lang="en-US" sz="3600" dirty="0">
              <a:solidFill>
                <a:schemeClr val="accent1">
                  <a:lumMod val="75000"/>
                </a:schemeClr>
              </a:solidFill>
              <a:latin typeface="Arial Rounded MT Bold" panose="020F0704030504030204" pitchFamily="34" charset="0"/>
            </a:endParaRPr>
          </a:p>
        </p:txBody>
      </p:sp>
      <p:pic>
        <p:nvPicPr>
          <p:cNvPr id="5"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4645" y="237720"/>
            <a:ext cx="4256031" cy="1167205"/>
          </a:xfrm>
          <a:prstGeom prst="rect">
            <a:avLst/>
          </a:prstGeom>
        </p:spPr>
      </p:pic>
      <p:sp>
        <p:nvSpPr>
          <p:cNvPr id="7" name="Rectangle 6"/>
          <p:cNvSpPr/>
          <p:nvPr/>
        </p:nvSpPr>
        <p:spPr>
          <a:xfrm>
            <a:off x="6491416" y="2321252"/>
            <a:ext cx="6096000" cy="1384995"/>
          </a:xfrm>
          <a:prstGeom prst="rect">
            <a:avLst/>
          </a:prstGeom>
        </p:spPr>
        <p:txBody>
          <a:bodyPr>
            <a:spAutoFit/>
          </a:bodyPr>
          <a:lstStyle/>
          <a:p>
            <a:pPr marL="457200" indent="-457200">
              <a:buFont typeface="Arial" panose="020B0604020202020204" pitchFamily="34" charset="0"/>
              <a:buChar char="•"/>
            </a:pPr>
            <a:r>
              <a:rPr lang="en-US" sz="2800" dirty="0">
                <a:solidFill>
                  <a:schemeClr val="accent1">
                    <a:lumMod val="75000"/>
                  </a:schemeClr>
                </a:solidFill>
                <a:latin typeface="Arial Rounded MT Bold" panose="020F0704030504030204" pitchFamily="34" charset="0"/>
              </a:rPr>
              <a:t>For Medicaid patients</a:t>
            </a:r>
          </a:p>
          <a:p>
            <a:endParaRPr lang="en-US" sz="2800" dirty="0">
              <a:solidFill>
                <a:schemeClr val="accent1">
                  <a:lumMod val="75000"/>
                </a:schemeClr>
              </a:solidFill>
              <a:latin typeface="Arial Rounded MT Bold" panose="020F0704030504030204" pitchFamily="34" charset="0"/>
            </a:endParaRPr>
          </a:p>
          <a:p>
            <a:pPr marL="457200" indent="-457200">
              <a:buFont typeface="Arial" panose="020B0604020202020204" pitchFamily="34" charset="0"/>
              <a:buChar char="•"/>
            </a:pPr>
            <a:r>
              <a:rPr lang="en-US" sz="2800" dirty="0">
                <a:solidFill>
                  <a:schemeClr val="accent1">
                    <a:lumMod val="75000"/>
                  </a:schemeClr>
                </a:solidFill>
                <a:latin typeface="Arial Rounded MT Bold" panose="020F0704030504030204" pitchFamily="34" charset="0"/>
              </a:rPr>
              <a:t>For ages 18-up</a:t>
            </a:r>
          </a:p>
        </p:txBody>
      </p:sp>
      <p:pic>
        <p:nvPicPr>
          <p:cNvPr id="8" name="Picture 2" descr="C:\Users\maucutt\Desktop\Captur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8928" y="1214268"/>
            <a:ext cx="3997411" cy="5187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873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latin typeface="Arial Rounded MT Bold" panose="020F0704030504030204" pitchFamily="34" charset="0"/>
              </a:rPr>
              <a:t>2A’s &amp; R Online Training</a:t>
            </a:r>
            <a:endParaRPr lang="en-US" dirty="0">
              <a:solidFill>
                <a:schemeClr val="accent1">
                  <a:lumMod val="75000"/>
                </a:schemeClr>
              </a:solidFill>
              <a:latin typeface="Arial Rounded MT Bold" panose="020F0704030504030204" pitchFamily="34" charset="0"/>
            </a:endParaRPr>
          </a:p>
        </p:txBody>
      </p:sp>
      <p:sp>
        <p:nvSpPr>
          <p:cNvPr id="6" name="TextBox 5"/>
          <p:cNvSpPr txBox="1"/>
          <p:nvPr/>
        </p:nvSpPr>
        <p:spPr>
          <a:xfrm>
            <a:off x="531121" y="1745795"/>
            <a:ext cx="7247965" cy="892552"/>
          </a:xfrm>
          <a:prstGeom prst="rect">
            <a:avLst/>
          </a:prstGeom>
          <a:noFill/>
        </p:spPr>
        <p:txBody>
          <a:bodyPr wrap="square" rtlCol="0">
            <a:spAutoFit/>
          </a:bodyPr>
          <a:lstStyle/>
          <a:p>
            <a:pPr algn="ctr"/>
            <a:r>
              <a:rPr lang="en-US" sz="2800" dirty="0" smtClean="0">
                <a:solidFill>
                  <a:schemeClr val="accent2"/>
                </a:solidFill>
                <a:latin typeface="Arial Rounded MT Bold" panose="020F0704030504030204" pitchFamily="34" charset="0"/>
              </a:rPr>
              <a:t>Visit and Register:</a:t>
            </a:r>
          </a:p>
          <a:p>
            <a:pPr algn="ctr"/>
            <a:r>
              <a:rPr lang="en-US" sz="2400" dirty="0">
                <a:hlinkClick r:id="rId4"/>
              </a:rPr>
              <a:t>www.quitlineiowaeducation.org</a:t>
            </a:r>
            <a:endParaRPr lang="en-US" sz="2400" dirty="0">
              <a:solidFill>
                <a:srgbClr val="00B050"/>
              </a:solidFill>
              <a:latin typeface="Arial Rounded MT Bold" panose="020F0704030504030204" pitchFamily="34" charset="0"/>
            </a:endParaRPr>
          </a:p>
        </p:txBody>
      </p:sp>
      <p:sp>
        <p:nvSpPr>
          <p:cNvPr id="7" name="TextBox 6"/>
          <p:cNvSpPr txBox="1"/>
          <p:nvPr/>
        </p:nvSpPr>
        <p:spPr>
          <a:xfrm rot="10800000" flipV="1">
            <a:off x="8798010" y="2979455"/>
            <a:ext cx="2554621" cy="2246769"/>
          </a:xfrm>
          <a:prstGeom prst="rect">
            <a:avLst/>
          </a:prstGeom>
          <a:noFill/>
        </p:spPr>
        <p:txBody>
          <a:bodyPr wrap="square" rtlCol="0">
            <a:spAutoFit/>
          </a:bodyPr>
          <a:lstStyle/>
          <a:p>
            <a:pPr algn="ctr"/>
            <a:r>
              <a:rPr lang="en-US" sz="2800" dirty="0" smtClean="0">
                <a:solidFill>
                  <a:srgbClr val="00B050"/>
                </a:solidFill>
              </a:rPr>
              <a:t>Complete the 2A’s &amp; R </a:t>
            </a:r>
          </a:p>
          <a:p>
            <a:pPr algn="ctr"/>
            <a:r>
              <a:rPr lang="en-US" sz="2800" dirty="0" smtClean="0">
                <a:solidFill>
                  <a:srgbClr val="00B050"/>
                </a:solidFill>
              </a:rPr>
              <a:t>online training for continuing education credit</a:t>
            </a:r>
            <a:endParaRPr lang="en-US" sz="2800" dirty="0">
              <a:solidFill>
                <a:srgbClr val="00B050"/>
              </a:solidFill>
            </a:endParaRPr>
          </a:p>
        </p:txBody>
      </p:sp>
      <p:sp>
        <p:nvSpPr>
          <p:cNvPr id="8" name="Right Arrow 7"/>
          <p:cNvSpPr/>
          <p:nvPr/>
        </p:nvSpPr>
        <p:spPr>
          <a:xfrm>
            <a:off x="5892770" y="4214164"/>
            <a:ext cx="978408" cy="48463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202" y="2646782"/>
            <a:ext cx="7924800" cy="3703044"/>
          </a:xfrm>
          <a:prstGeom prst="rect">
            <a:avLst/>
          </a:prstGeom>
        </p:spPr>
      </p:pic>
    </p:spTree>
    <p:extLst>
      <p:ext uri="{BB962C8B-B14F-4D97-AF65-F5344CB8AC3E}">
        <p14:creationId xmlns:p14="http://schemas.microsoft.com/office/powerpoint/2010/main" val="139302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8426" y="-145884"/>
            <a:ext cx="10058400" cy="1450757"/>
          </a:xfrm>
        </p:spPr>
        <p:txBody>
          <a:bodyPr/>
          <a:lstStyle/>
          <a:p>
            <a:r>
              <a:rPr lang="en-US" dirty="0" smtClean="0">
                <a:solidFill>
                  <a:schemeClr val="accent1">
                    <a:lumMod val="75000"/>
                  </a:schemeClr>
                </a:solidFill>
                <a:latin typeface="Arial Rounded MT Bold" panose="020F0704030504030204" pitchFamily="34" charset="0"/>
              </a:rPr>
              <a:t>Resources</a:t>
            </a:r>
            <a:endParaRPr lang="en-US" dirty="0">
              <a:solidFill>
                <a:schemeClr val="accent1">
                  <a:lumMod val="75000"/>
                </a:schemeClr>
              </a:solidFill>
              <a:latin typeface="Arial Rounded MT Bold" panose="020F0704030504030204" pitchFamily="34" charset="0"/>
            </a:endParaRPr>
          </a:p>
        </p:txBody>
      </p:sp>
      <p:sp>
        <p:nvSpPr>
          <p:cNvPr id="5" name="TextBox 4"/>
          <p:cNvSpPr txBox="1"/>
          <p:nvPr/>
        </p:nvSpPr>
        <p:spPr>
          <a:xfrm>
            <a:off x="4618955" y="1760720"/>
            <a:ext cx="5721179" cy="1846659"/>
          </a:xfrm>
          <a:prstGeom prst="rect">
            <a:avLst/>
          </a:prstGeom>
          <a:noFill/>
        </p:spPr>
        <p:txBody>
          <a:bodyPr wrap="square" rtlCol="0">
            <a:spAutoFit/>
          </a:bodyPr>
          <a:lstStyle/>
          <a:p>
            <a:pPr algn="ctr"/>
            <a:r>
              <a:rPr lang="en-US" sz="2400" b="1" dirty="0">
                <a:solidFill>
                  <a:schemeClr val="accent2"/>
                </a:solidFill>
              </a:rPr>
              <a:t>Free Resources:</a:t>
            </a:r>
          </a:p>
          <a:p>
            <a:pPr marL="285750" indent="-285750">
              <a:buFont typeface="Arial" panose="020B0604020202020204" pitchFamily="34" charset="0"/>
              <a:buChar char="•"/>
            </a:pPr>
            <a:r>
              <a:rPr lang="en-US" dirty="0" err="1">
                <a:solidFill>
                  <a:schemeClr val="accent2"/>
                </a:solidFill>
              </a:rPr>
              <a:t>Quitline</a:t>
            </a:r>
            <a:r>
              <a:rPr lang="en-US" dirty="0">
                <a:solidFill>
                  <a:schemeClr val="accent2"/>
                </a:solidFill>
              </a:rPr>
              <a:t> Iowa </a:t>
            </a:r>
            <a:r>
              <a:rPr lang="en-US" dirty="0" err="1">
                <a:solidFill>
                  <a:schemeClr val="accent2"/>
                </a:solidFill>
              </a:rPr>
              <a:t>rackcards</a:t>
            </a:r>
            <a:r>
              <a:rPr lang="en-US" dirty="0">
                <a:solidFill>
                  <a:schemeClr val="accent2"/>
                </a:solidFill>
              </a:rPr>
              <a:t>: English and Spanish</a:t>
            </a:r>
          </a:p>
          <a:p>
            <a:pPr marL="285750" indent="-285750">
              <a:buFont typeface="Arial" panose="020B0604020202020204" pitchFamily="34" charset="0"/>
              <a:buChar char="•"/>
            </a:pPr>
            <a:r>
              <a:rPr lang="en-US" dirty="0" err="1">
                <a:solidFill>
                  <a:schemeClr val="accent2"/>
                </a:solidFill>
              </a:rPr>
              <a:t>Quitline</a:t>
            </a:r>
            <a:r>
              <a:rPr lang="en-US" dirty="0">
                <a:solidFill>
                  <a:schemeClr val="accent2"/>
                </a:solidFill>
              </a:rPr>
              <a:t> Iowa Quit Tip Cards</a:t>
            </a:r>
          </a:p>
          <a:p>
            <a:pPr marL="285750" indent="-285750">
              <a:buFont typeface="Arial" panose="020B0604020202020204" pitchFamily="34" charset="0"/>
              <a:buChar char="•"/>
            </a:pPr>
            <a:r>
              <a:rPr lang="en-US" dirty="0">
                <a:solidFill>
                  <a:schemeClr val="accent2"/>
                </a:solidFill>
              </a:rPr>
              <a:t>Other tobacco prevention/education pamphlets</a:t>
            </a:r>
          </a:p>
          <a:p>
            <a:pPr marL="742950" lvl="1" indent="-285750">
              <a:buFont typeface="Arial" panose="020B0604020202020204" pitchFamily="34" charset="0"/>
              <a:buChar char="•"/>
            </a:pPr>
            <a:r>
              <a:rPr lang="en-US" b="1" dirty="0">
                <a:solidFill>
                  <a:schemeClr val="accent2"/>
                </a:solidFill>
              </a:rPr>
              <a:t>IDPH TUPC Order form</a:t>
            </a:r>
          </a:p>
          <a:p>
            <a:r>
              <a:rPr lang="en-US" b="1" dirty="0">
                <a:solidFill>
                  <a:schemeClr val="accent2"/>
                </a:solidFill>
              </a:rPr>
              <a:t> 	http://idph.iowa.gov/tupac/control</a:t>
            </a:r>
          </a:p>
        </p:txBody>
      </p:sp>
      <p:pic>
        <p:nvPicPr>
          <p:cNvPr id="9"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240661" y="1304873"/>
            <a:ext cx="2242255" cy="5045075"/>
          </a:xfr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69471" y="3827410"/>
            <a:ext cx="3200400" cy="1828800"/>
          </a:xfrm>
          <a:prstGeom prst="rect">
            <a:avLst/>
          </a:prstGeom>
        </p:spPr>
      </p:pic>
    </p:spTree>
    <p:extLst>
      <p:ext uri="{BB962C8B-B14F-4D97-AF65-F5344CB8AC3E}">
        <p14:creationId xmlns:p14="http://schemas.microsoft.com/office/powerpoint/2010/main" val="2056029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latin typeface="Arial Rounded MT Bold" panose="020F0704030504030204" pitchFamily="34" charset="0"/>
              </a:rPr>
              <a:t>Contact and Questions</a:t>
            </a:r>
            <a:endParaRPr lang="en-US" dirty="0">
              <a:solidFill>
                <a:schemeClr val="accent1">
                  <a:lumMod val="75000"/>
                </a:schemeClr>
              </a:solidFill>
              <a:latin typeface="Arial Rounded MT Bold" panose="020F0704030504030204" pitchFamily="34" charset="0"/>
            </a:endParaRPr>
          </a:p>
        </p:txBody>
      </p:sp>
    </p:spTree>
    <p:extLst>
      <p:ext uri="{BB962C8B-B14F-4D97-AF65-F5344CB8AC3E}">
        <p14:creationId xmlns:p14="http://schemas.microsoft.com/office/powerpoint/2010/main" val="1271539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latin typeface="Arial Rounded MT Bold" panose="020F0704030504030204" pitchFamily="34" charset="0"/>
              </a:rPr>
              <a:t>Help your Patients Live Healthier</a:t>
            </a:r>
            <a:endParaRPr lang="en-US" dirty="0">
              <a:solidFill>
                <a:schemeClr val="accent1">
                  <a:lumMod val="75000"/>
                </a:schemeClr>
              </a:solidFill>
              <a:latin typeface="Arial Rounded MT Bold" panose="020F0704030504030204" pitchFamily="34" charset="0"/>
            </a:endParaRPr>
          </a:p>
        </p:txBody>
      </p:sp>
      <p:sp>
        <p:nvSpPr>
          <p:cNvPr id="3" name="Content Placeholder 2"/>
          <p:cNvSpPr>
            <a:spLocks noGrp="1"/>
          </p:cNvSpPr>
          <p:nvPr>
            <p:ph idx="1"/>
          </p:nvPr>
        </p:nvSpPr>
        <p:spPr>
          <a:xfrm>
            <a:off x="840259" y="1915298"/>
            <a:ext cx="10774797" cy="4170666"/>
          </a:xfrm>
        </p:spPr>
        <p:txBody>
          <a:bodyPr>
            <a:normAutofit/>
          </a:bodyPr>
          <a:lstStyle/>
          <a:p>
            <a:pPr>
              <a:buFont typeface="Arial" panose="020B0604020202020204" pitchFamily="34" charset="0"/>
              <a:buChar char="•"/>
            </a:pPr>
            <a:r>
              <a:rPr lang="en-US" sz="2800" dirty="0" smtClean="0">
                <a:latin typeface="Arial Rounded MT Bold" panose="020F0704030504030204" pitchFamily="34" charset="0"/>
              </a:rPr>
              <a:t>Tobacco is the leading </a:t>
            </a:r>
            <a:r>
              <a:rPr lang="en-US" sz="2800" dirty="0" smtClean="0">
                <a:solidFill>
                  <a:srgbClr val="FF0000"/>
                </a:solidFill>
                <a:latin typeface="Arial Rounded MT Bold" panose="020F0704030504030204" pitchFamily="34" charset="0"/>
              </a:rPr>
              <a:t>preventable</a:t>
            </a:r>
            <a:r>
              <a:rPr lang="en-US" sz="2800" dirty="0" smtClean="0">
                <a:latin typeface="Arial Rounded MT Bold" panose="020F0704030504030204" pitchFamily="34" charset="0"/>
              </a:rPr>
              <a:t> cause of illness &amp; death for Iowans</a:t>
            </a:r>
            <a:endParaRPr lang="en-US" sz="2800" dirty="0">
              <a:latin typeface="Arial Rounded MT Bold" panose="020F0704030504030204" pitchFamily="34" charset="0"/>
            </a:endParaRPr>
          </a:p>
          <a:p>
            <a:pPr>
              <a:buFont typeface="Arial" panose="020B0604020202020204" pitchFamily="34" charset="0"/>
              <a:buChar char="•"/>
            </a:pPr>
            <a:r>
              <a:rPr lang="en-US" sz="2800" dirty="0" err="1" smtClean="0">
                <a:latin typeface="Arial Rounded MT Bold" panose="020F0704030504030204" pitchFamily="34" charset="0"/>
              </a:rPr>
              <a:t>Quitline</a:t>
            </a:r>
            <a:r>
              <a:rPr lang="en-US" sz="2800" dirty="0" smtClean="0">
                <a:latin typeface="Arial Rounded MT Bold" panose="020F0704030504030204" pitchFamily="34" charset="0"/>
              </a:rPr>
              <a:t> Iowa is a simple way to help your patients quit tobacco. </a:t>
            </a:r>
            <a:r>
              <a:rPr lang="en-US" sz="2800" dirty="0" err="1" smtClean="0">
                <a:latin typeface="Arial Rounded MT Bold" panose="020F0704030504030204" pitchFamily="34" charset="0"/>
              </a:rPr>
              <a:t>Quitline</a:t>
            </a:r>
            <a:r>
              <a:rPr lang="en-US" sz="2800" dirty="0" smtClean="0">
                <a:latin typeface="Arial Rounded MT Bold" panose="020F0704030504030204" pitchFamily="34" charset="0"/>
              </a:rPr>
              <a:t> Iowa provides the tools you need to help your patients on the path to quitting. </a:t>
            </a:r>
          </a:p>
          <a:p>
            <a:pPr>
              <a:buFont typeface="Arial" panose="020B0604020202020204" pitchFamily="34" charset="0"/>
              <a:buChar char="•"/>
            </a:pPr>
            <a:r>
              <a:rPr lang="en-US" sz="2800" dirty="0" smtClean="0">
                <a:latin typeface="Arial Rounded MT Bold" panose="020F0704030504030204" pitchFamily="34" charset="0"/>
              </a:rPr>
              <a:t>Use </a:t>
            </a:r>
            <a:r>
              <a:rPr lang="en-US" sz="2800" dirty="0" err="1" smtClean="0">
                <a:latin typeface="Arial Rounded MT Bold" panose="020F0704030504030204" pitchFamily="34" charset="0"/>
              </a:rPr>
              <a:t>Quitline’s</a:t>
            </a:r>
            <a:r>
              <a:rPr lang="en-US" sz="2800" dirty="0" smtClean="0">
                <a:latin typeface="Arial Rounded MT Bold" panose="020F0704030504030204" pitchFamily="34" charset="0"/>
              </a:rPr>
              <a:t> fax referral program to help your patients quit. </a:t>
            </a:r>
          </a:p>
          <a:p>
            <a:pPr>
              <a:buFont typeface="Arial" panose="020B0604020202020204" pitchFamily="34" charset="0"/>
              <a:buChar char="•"/>
            </a:pPr>
            <a:r>
              <a:rPr lang="en-US" sz="2800" dirty="0" smtClean="0">
                <a:latin typeface="Arial Rounded MT Bold" panose="020F0704030504030204" pitchFamily="34" charset="0"/>
              </a:rPr>
              <a:t>Free to all Iowans, 24 </a:t>
            </a:r>
            <a:r>
              <a:rPr lang="en-US" sz="2800" dirty="0" err="1" smtClean="0">
                <a:latin typeface="Arial Rounded MT Bold" panose="020F0704030504030204" pitchFamily="34" charset="0"/>
              </a:rPr>
              <a:t>hrs</a:t>
            </a:r>
            <a:r>
              <a:rPr lang="en-US" sz="2800" dirty="0" smtClean="0">
                <a:latin typeface="Arial Rounded MT Bold" panose="020F0704030504030204" pitchFamily="34" charset="0"/>
              </a:rPr>
              <a:t> a day, 7 days a week. </a:t>
            </a:r>
          </a:p>
          <a:p>
            <a:pPr>
              <a:buFont typeface="Arial" panose="020B0604020202020204" pitchFamily="34" charset="0"/>
              <a:buChar char="•"/>
            </a:pPr>
            <a:r>
              <a:rPr lang="en-US" sz="2800" dirty="0" smtClean="0">
                <a:latin typeface="Arial Rounded MT Bold" panose="020F0704030504030204" pitchFamily="34" charset="0"/>
                <a:hlinkClick r:id="rId4"/>
              </a:rPr>
              <a:t>www.Quitlineiowa.org</a:t>
            </a:r>
            <a:r>
              <a:rPr lang="en-US" sz="2800" dirty="0" smtClean="0">
                <a:latin typeface="Arial Rounded MT Bold" panose="020F0704030504030204" pitchFamily="34" charset="0"/>
              </a:rPr>
              <a:t> </a:t>
            </a:r>
          </a:p>
        </p:txBody>
      </p:sp>
      <p:pic>
        <p:nvPicPr>
          <p:cNvPr id="7" name="Content Placeholder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6480" y="5216864"/>
            <a:ext cx="4256031" cy="1167205"/>
          </a:xfrm>
          <a:prstGeom prst="rect">
            <a:avLst/>
          </a:prstGeom>
        </p:spPr>
      </p:pic>
    </p:spTree>
    <p:extLst>
      <p:ext uri="{BB962C8B-B14F-4D97-AF65-F5344CB8AC3E}">
        <p14:creationId xmlns:p14="http://schemas.microsoft.com/office/powerpoint/2010/main" val="4202037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6558" y="508762"/>
            <a:ext cx="7723991" cy="1051560"/>
          </a:xfrm>
        </p:spPr>
        <p:txBody>
          <a:bodyPr>
            <a:normAutofit/>
          </a:bodyPr>
          <a:lstStyle/>
          <a:p>
            <a:r>
              <a:rPr lang="en-US" dirty="0" smtClean="0">
                <a:solidFill>
                  <a:schemeClr val="accent1">
                    <a:lumMod val="75000"/>
                  </a:schemeClr>
                </a:solidFill>
                <a:latin typeface="Arial Rounded MT Bold" panose="020F0704030504030204" pitchFamily="34" charset="0"/>
              </a:rPr>
              <a:t>Why QUITLINE IOWA?</a:t>
            </a:r>
            <a:endParaRPr lang="en-US" dirty="0">
              <a:solidFill>
                <a:schemeClr val="accent1">
                  <a:lumMod val="75000"/>
                </a:schemeClr>
              </a:solidFill>
              <a:latin typeface="Arial Rounded MT Bold" panose="020F0704030504030204" pitchFamily="34" charset="0"/>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44616" y="397729"/>
            <a:ext cx="4256031" cy="1167205"/>
          </a:xfrm>
        </p:spPr>
      </p:pic>
      <p:sp>
        <p:nvSpPr>
          <p:cNvPr id="6" name="TextBox 5"/>
          <p:cNvSpPr txBox="1"/>
          <p:nvPr/>
        </p:nvSpPr>
        <p:spPr>
          <a:xfrm>
            <a:off x="2918012" y="1961601"/>
            <a:ext cx="6602506"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chemeClr val="accent1">
                    <a:lumMod val="75000"/>
                  </a:schemeClr>
                </a:solidFill>
                <a:latin typeface="Arial Rounded MT Bold" panose="020F0704030504030204" pitchFamily="34" charset="0"/>
              </a:rPr>
              <a:t>QUITLINE IOWA </a:t>
            </a:r>
            <a:r>
              <a:rPr lang="en-US" sz="2400" dirty="0" smtClean="0">
                <a:solidFill>
                  <a:schemeClr val="tx1">
                    <a:lumMod val="75000"/>
                    <a:lumOff val="25000"/>
                  </a:schemeClr>
                </a:solidFill>
                <a:latin typeface="Arial Rounded MT Bold" panose="020F0704030504030204" pitchFamily="34" charset="0"/>
              </a:rPr>
              <a:t>is the primary resource in Iowa to help tobacco users quit</a:t>
            </a:r>
          </a:p>
          <a:p>
            <a:pPr marL="285750" indent="-285750">
              <a:buFont typeface="Arial" panose="020B0604020202020204" pitchFamily="34" charset="0"/>
              <a:buChar char="•"/>
            </a:pPr>
            <a:r>
              <a:rPr lang="en-US" sz="2400" dirty="0" smtClean="0">
                <a:solidFill>
                  <a:schemeClr val="accent1">
                    <a:lumMod val="75000"/>
                  </a:schemeClr>
                </a:solidFill>
                <a:latin typeface="Arial Rounded MT Bold" panose="020F0704030504030204" pitchFamily="34" charset="0"/>
              </a:rPr>
              <a:t>QUITLINE IOWA </a:t>
            </a:r>
            <a:r>
              <a:rPr lang="en-US" sz="2400" dirty="0" smtClean="0">
                <a:solidFill>
                  <a:schemeClr val="tx1">
                    <a:lumMod val="75000"/>
                    <a:lumOff val="25000"/>
                  </a:schemeClr>
                </a:solidFill>
                <a:latin typeface="Arial Rounded MT Bold" panose="020F0704030504030204" pitchFamily="34" charset="0"/>
              </a:rPr>
              <a:t>is </a:t>
            </a:r>
            <a:r>
              <a:rPr lang="en-US" sz="2400" dirty="0" smtClean="0">
                <a:solidFill>
                  <a:schemeClr val="accent1">
                    <a:lumMod val="75000"/>
                  </a:schemeClr>
                </a:solidFill>
                <a:latin typeface="Arial Rounded MT Bold" panose="020F0704030504030204" pitchFamily="34" charset="0"/>
              </a:rPr>
              <a:t>confidential</a:t>
            </a:r>
            <a:r>
              <a:rPr lang="en-US" sz="2400" dirty="0" smtClean="0">
                <a:solidFill>
                  <a:schemeClr val="tx1">
                    <a:lumMod val="75000"/>
                    <a:lumOff val="25000"/>
                  </a:schemeClr>
                </a:solidFill>
                <a:latin typeface="Arial Rounded MT Bold" panose="020F0704030504030204" pitchFamily="34" charset="0"/>
              </a:rPr>
              <a:t> &amp; </a:t>
            </a:r>
            <a:r>
              <a:rPr lang="en-US" sz="2400" dirty="0" smtClean="0">
                <a:solidFill>
                  <a:schemeClr val="accent1">
                    <a:lumMod val="75000"/>
                  </a:schemeClr>
                </a:solidFill>
                <a:latin typeface="Arial Rounded MT Bold" panose="020F0704030504030204" pitchFamily="34" charset="0"/>
              </a:rPr>
              <a:t>private</a:t>
            </a:r>
            <a:endParaRPr lang="en-US" sz="2400" dirty="0">
              <a:solidFill>
                <a:schemeClr val="accent1">
                  <a:lumMod val="75000"/>
                </a:schemeClr>
              </a:solidFill>
              <a:latin typeface="Arial Rounded MT Bold" panose="020F0704030504030204" pitchFamily="34" charset="0"/>
            </a:endParaRPr>
          </a:p>
        </p:txBody>
      </p:sp>
      <p:sp>
        <p:nvSpPr>
          <p:cNvPr id="7" name="TextBox 6"/>
          <p:cNvSpPr txBox="1"/>
          <p:nvPr/>
        </p:nvSpPr>
        <p:spPr>
          <a:xfrm>
            <a:off x="255494" y="3558597"/>
            <a:ext cx="11645153" cy="830997"/>
          </a:xfrm>
          <a:prstGeom prst="rect">
            <a:avLst/>
          </a:prstGeom>
          <a:noFill/>
        </p:spPr>
        <p:txBody>
          <a:bodyPr wrap="square" rtlCol="0">
            <a:spAutoFit/>
          </a:bodyPr>
          <a:lstStyle/>
          <a:p>
            <a:r>
              <a:rPr lang="en-US" sz="3000" dirty="0" smtClean="0">
                <a:solidFill>
                  <a:schemeClr val="accent1">
                    <a:lumMod val="75000"/>
                  </a:schemeClr>
                </a:solidFill>
                <a:latin typeface="Arial Rounded MT Bold" panose="020F0704030504030204" pitchFamily="34" charset="0"/>
              </a:rPr>
              <a:t>QUITLINE IOWA </a:t>
            </a:r>
            <a:r>
              <a:rPr lang="en-US" sz="3000" dirty="0" smtClean="0">
                <a:solidFill>
                  <a:schemeClr val="tx1">
                    <a:lumMod val="75000"/>
                    <a:lumOff val="25000"/>
                  </a:schemeClr>
                </a:solidFill>
                <a:latin typeface="Arial Rounded MT Bold" panose="020F0704030504030204" pitchFamily="34" charset="0"/>
              </a:rPr>
              <a:t>offers</a:t>
            </a:r>
            <a:r>
              <a:rPr lang="en-US" sz="3000" dirty="0" smtClean="0">
                <a:solidFill>
                  <a:schemeClr val="accent1">
                    <a:lumMod val="75000"/>
                  </a:schemeClr>
                </a:solidFill>
                <a:latin typeface="Arial Rounded MT Bold" panose="020F0704030504030204" pitchFamily="34" charset="0"/>
              </a:rPr>
              <a:t> FREE, </a:t>
            </a:r>
            <a:r>
              <a:rPr lang="en-US" sz="3000" dirty="0" smtClean="0">
                <a:solidFill>
                  <a:schemeClr val="tx1">
                    <a:lumMod val="75000"/>
                    <a:lumOff val="25000"/>
                  </a:schemeClr>
                </a:solidFill>
                <a:latin typeface="Arial Rounded MT Bold" panose="020F0704030504030204" pitchFamily="34" charset="0"/>
              </a:rPr>
              <a:t>specialized services such as:</a:t>
            </a:r>
          </a:p>
          <a:p>
            <a:endParaRPr lang="en-US" dirty="0">
              <a:solidFill>
                <a:schemeClr val="accent1">
                  <a:lumMod val="75000"/>
                </a:schemeClr>
              </a:solidFill>
              <a:latin typeface="Arial Rounded MT Bold" panose="020F0704030504030204" pitchFamily="34" charset="0"/>
            </a:endParaRPr>
          </a:p>
        </p:txBody>
      </p:sp>
      <p:sp>
        <p:nvSpPr>
          <p:cNvPr id="8" name="TextBox 7"/>
          <p:cNvSpPr txBox="1"/>
          <p:nvPr/>
        </p:nvSpPr>
        <p:spPr>
          <a:xfrm>
            <a:off x="981635" y="4181690"/>
            <a:ext cx="5096435"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tx1">
                    <a:lumMod val="75000"/>
                    <a:lumOff val="25000"/>
                  </a:schemeClr>
                </a:solidFill>
                <a:latin typeface="Arial Rounded MT Bold" panose="020F0704030504030204" pitchFamily="34" charset="0"/>
              </a:rPr>
              <a:t>1 on 1 counseling with a Quit Coach</a:t>
            </a:r>
          </a:p>
          <a:p>
            <a:pPr marL="342900" indent="-342900">
              <a:buFont typeface="Arial" panose="020B0604020202020204" pitchFamily="34" charset="0"/>
              <a:buChar char="•"/>
            </a:pPr>
            <a:r>
              <a:rPr lang="en-US" sz="2400" dirty="0" smtClean="0">
                <a:solidFill>
                  <a:schemeClr val="tx1">
                    <a:lumMod val="75000"/>
                    <a:lumOff val="25000"/>
                  </a:schemeClr>
                </a:solidFill>
                <a:latin typeface="Arial Rounded MT Bold" panose="020F0704030504030204" pitchFamily="34" charset="0"/>
              </a:rPr>
              <a:t>Support </a:t>
            </a:r>
            <a:r>
              <a:rPr lang="en-US" sz="2400" dirty="0">
                <a:solidFill>
                  <a:schemeClr val="tx1">
                    <a:lumMod val="75000"/>
                    <a:lumOff val="25000"/>
                  </a:schemeClr>
                </a:solidFill>
                <a:latin typeface="Arial Rounded MT Bold" panose="020F0704030504030204" pitchFamily="34" charset="0"/>
              </a:rPr>
              <a:t>and advice on cessation medications</a:t>
            </a:r>
          </a:p>
        </p:txBody>
      </p:sp>
      <p:sp>
        <p:nvSpPr>
          <p:cNvPr id="9" name="TextBox 8"/>
          <p:cNvSpPr txBox="1"/>
          <p:nvPr/>
        </p:nvSpPr>
        <p:spPr>
          <a:xfrm>
            <a:off x="6646208" y="4181690"/>
            <a:ext cx="4686300"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chemeClr val="tx1">
                    <a:lumMod val="75000"/>
                    <a:lumOff val="25000"/>
                  </a:schemeClr>
                </a:solidFill>
                <a:latin typeface="Arial Rounded MT Bold" panose="020F0704030504030204" pitchFamily="34" charset="0"/>
              </a:rPr>
              <a:t>Tools on how to overcome urges</a:t>
            </a:r>
          </a:p>
          <a:p>
            <a:pPr marL="342900" indent="-342900">
              <a:buFont typeface="Arial" panose="020B0604020202020204" pitchFamily="34" charset="0"/>
              <a:buChar char="•"/>
            </a:pPr>
            <a:r>
              <a:rPr lang="en-US" sz="2400" dirty="0" smtClean="0">
                <a:solidFill>
                  <a:schemeClr val="tx1">
                    <a:lumMod val="75000"/>
                    <a:lumOff val="25000"/>
                  </a:schemeClr>
                </a:solidFill>
                <a:latin typeface="Arial Rounded MT Bold" panose="020F0704030504030204" pitchFamily="34" charset="0"/>
              </a:rPr>
              <a:t>Tailored quit plans</a:t>
            </a:r>
            <a:endParaRPr lang="en-US" sz="2400" dirty="0">
              <a:solidFill>
                <a:schemeClr val="tx1">
                  <a:lumMod val="75000"/>
                  <a:lumOff val="25000"/>
                </a:schemeClr>
              </a:solidFill>
              <a:latin typeface="Arial Rounded MT Bold" panose="020F0704030504030204" pitchFamily="34" charset="0"/>
            </a:endParaRPr>
          </a:p>
          <a:p>
            <a:pPr marL="342900" indent="-342900">
              <a:buFont typeface="Arial" panose="020B0604020202020204" pitchFamily="34" charset="0"/>
              <a:buChar char="•"/>
            </a:pPr>
            <a:r>
              <a:rPr lang="en-US" sz="2400" dirty="0" smtClean="0">
                <a:solidFill>
                  <a:schemeClr val="tx1">
                    <a:lumMod val="75000"/>
                    <a:lumOff val="25000"/>
                  </a:schemeClr>
                </a:solidFill>
                <a:latin typeface="Arial Rounded MT Bold" panose="020F0704030504030204" pitchFamily="34" charset="0"/>
              </a:rPr>
              <a:t>Cessation materials</a:t>
            </a:r>
            <a:endParaRPr lang="en-US" sz="2400" dirty="0">
              <a:solidFill>
                <a:schemeClr val="tx1">
                  <a:lumMod val="75000"/>
                  <a:lumOff val="25000"/>
                </a:schemeClr>
              </a:solidFill>
              <a:latin typeface="Arial Rounded MT Bold" panose="020F0704030504030204" pitchFamily="34" charset="0"/>
            </a:endParaRPr>
          </a:p>
        </p:txBody>
      </p:sp>
    </p:spTree>
    <p:extLst>
      <p:ext uri="{BB962C8B-B14F-4D97-AF65-F5344CB8AC3E}">
        <p14:creationId xmlns:p14="http://schemas.microsoft.com/office/powerpoint/2010/main" val="4051170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722409"/>
            <a:ext cx="3136486" cy="837661"/>
          </a:xfrm>
        </p:spPr>
        <p:txBody>
          <a:bodyPr/>
          <a:lstStyle/>
          <a:p>
            <a:r>
              <a:rPr lang="en-US" dirty="0" smtClean="0">
                <a:solidFill>
                  <a:schemeClr val="accent1">
                    <a:lumMod val="75000"/>
                  </a:schemeClr>
                </a:solidFill>
                <a:latin typeface="Arial Rounded MT Bold" panose="020F0704030504030204" pitchFamily="34" charset="0"/>
              </a:rPr>
              <a:t>The Facts</a:t>
            </a:r>
            <a:endParaRPr lang="en-US" dirty="0">
              <a:solidFill>
                <a:schemeClr val="accent1">
                  <a:lumMod val="75000"/>
                </a:schemeClr>
              </a:solidFill>
              <a:latin typeface="Arial Rounded MT Bold" panose="020F0704030504030204" pitchFamily="34" charset="0"/>
            </a:endParaRPr>
          </a:p>
        </p:txBody>
      </p:sp>
      <p:sp>
        <p:nvSpPr>
          <p:cNvPr id="3" name="Content Placeholder 2"/>
          <p:cNvSpPr>
            <a:spLocks noGrp="1"/>
          </p:cNvSpPr>
          <p:nvPr>
            <p:ph idx="1"/>
          </p:nvPr>
        </p:nvSpPr>
        <p:spPr>
          <a:xfrm>
            <a:off x="1097280" y="1845735"/>
            <a:ext cx="193638" cy="252008"/>
          </a:xfrm>
        </p:spPr>
        <p:txBody>
          <a:bodyPr>
            <a:normAutofit fontScale="70000" lnSpcReduction="20000"/>
          </a:bodyPr>
          <a:lstStyle/>
          <a:p>
            <a:r>
              <a:rPr lang="en-US" dirty="0" smtClean="0"/>
              <a:t>  </a:t>
            </a:r>
            <a:endParaRPr lang="en-US" dirty="0"/>
          </a:p>
        </p:txBody>
      </p:sp>
      <p:sp>
        <p:nvSpPr>
          <p:cNvPr id="5" name="TextBox 4"/>
          <p:cNvSpPr txBox="1"/>
          <p:nvPr/>
        </p:nvSpPr>
        <p:spPr>
          <a:xfrm>
            <a:off x="136938" y="1864666"/>
            <a:ext cx="5239194" cy="1323439"/>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000" dirty="0" smtClean="0">
                <a:solidFill>
                  <a:schemeClr val="tx1">
                    <a:lumMod val="75000"/>
                    <a:lumOff val="25000"/>
                  </a:schemeClr>
                </a:solidFill>
                <a:latin typeface="Arial Rounded MT Bold" panose="020F0704030504030204" pitchFamily="34" charset="0"/>
              </a:rPr>
              <a:t>Studies have shown that enrolling in telephone tobacco cessation programs can more than double changes of quitting successfully. </a:t>
            </a:r>
            <a:endParaRPr lang="en-US" sz="2000" dirty="0">
              <a:solidFill>
                <a:srgbClr val="00B050"/>
              </a:solidFill>
              <a:latin typeface="Arial Rounded MT Bold" panose="020F0704030504030204" pitchFamily="34" charset="0"/>
            </a:endParaRPr>
          </a:p>
        </p:txBody>
      </p:sp>
      <p:sp>
        <p:nvSpPr>
          <p:cNvPr id="11" name="TextBox 10"/>
          <p:cNvSpPr txBox="1"/>
          <p:nvPr/>
        </p:nvSpPr>
        <p:spPr>
          <a:xfrm>
            <a:off x="6336474" y="1864666"/>
            <a:ext cx="5686965" cy="1323439"/>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000" dirty="0" err="1" smtClean="0">
                <a:solidFill>
                  <a:schemeClr val="tx1">
                    <a:lumMod val="75000"/>
                    <a:lumOff val="25000"/>
                  </a:schemeClr>
                </a:solidFill>
                <a:latin typeface="Arial Rounded MT Bold" panose="020F0704030504030204" pitchFamily="34" charset="0"/>
              </a:rPr>
              <a:t>Quitline</a:t>
            </a:r>
            <a:r>
              <a:rPr lang="en-US" sz="2000" dirty="0" smtClean="0">
                <a:solidFill>
                  <a:schemeClr val="tx1">
                    <a:lumMod val="75000"/>
                    <a:lumOff val="25000"/>
                  </a:schemeClr>
                </a:solidFill>
                <a:latin typeface="Arial Rounded MT Bold" panose="020F0704030504030204" pitchFamily="34" charset="0"/>
              </a:rPr>
              <a:t> Iowa is a comprehensive program that offers tools such as: education, support and written materials, customized protocols, up to 5 telephone sessions, trained coaches.</a:t>
            </a:r>
            <a:endParaRPr lang="en-US" sz="2000" dirty="0">
              <a:solidFill>
                <a:srgbClr val="00B050"/>
              </a:solidFill>
              <a:latin typeface="Arial Rounded MT Bold" panose="020F0704030504030204" pitchFamily="34" charset="0"/>
            </a:endParaRPr>
          </a:p>
        </p:txBody>
      </p:sp>
      <p:sp>
        <p:nvSpPr>
          <p:cNvPr id="14" name="TextBox 13"/>
          <p:cNvSpPr txBox="1"/>
          <p:nvPr/>
        </p:nvSpPr>
        <p:spPr>
          <a:xfrm>
            <a:off x="3715937" y="5164898"/>
            <a:ext cx="4361850" cy="830997"/>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dirty="0" smtClean="0">
                <a:solidFill>
                  <a:srgbClr val="00B050"/>
                </a:solidFill>
                <a:latin typeface="Arial Rounded MT Bold" panose="020F0704030504030204" pitchFamily="34" charset="0"/>
              </a:rPr>
              <a:t>26%</a:t>
            </a:r>
            <a:r>
              <a:rPr lang="en-US" sz="2400" dirty="0" smtClean="0">
                <a:solidFill>
                  <a:schemeClr val="tx1">
                    <a:lumMod val="75000"/>
                    <a:lumOff val="25000"/>
                  </a:schemeClr>
                </a:solidFill>
                <a:latin typeface="Arial Rounded MT Bold" panose="020F0704030504030204" pitchFamily="34" charset="0"/>
              </a:rPr>
              <a:t> of callers to </a:t>
            </a:r>
            <a:r>
              <a:rPr lang="en-US" sz="2400" dirty="0" smtClean="0">
                <a:solidFill>
                  <a:schemeClr val="accent1">
                    <a:lumMod val="75000"/>
                  </a:schemeClr>
                </a:solidFill>
                <a:latin typeface="Arial Rounded MT Bold" panose="020F0704030504030204" pitchFamily="34" charset="0"/>
              </a:rPr>
              <a:t>QUITLINE IOWA</a:t>
            </a:r>
            <a:r>
              <a:rPr lang="en-US" sz="2400" dirty="0" smtClean="0">
                <a:solidFill>
                  <a:schemeClr val="tx1">
                    <a:lumMod val="75000"/>
                    <a:lumOff val="25000"/>
                  </a:schemeClr>
                </a:solidFill>
                <a:latin typeface="Arial Rounded MT Bold" panose="020F0704030504030204" pitchFamily="34" charset="0"/>
              </a:rPr>
              <a:t> successfully quit!</a:t>
            </a:r>
            <a:endParaRPr lang="en-US" sz="2400" dirty="0">
              <a:solidFill>
                <a:schemeClr val="tx1">
                  <a:lumMod val="75000"/>
                  <a:lumOff val="25000"/>
                </a:schemeClr>
              </a:solidFill>
              <a:latin typeface="Arial Rounded MT Bold" panose="020F0704030504030204" pitchFamily="34" charset="0"/>
            </a:endParaRPr>
          </a:p>
        </p:txBody>
      </p:sp>
      <p:pic>
        <p:nvPicPr>
          <p:cNvPr id="12"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7104" y="407774"/>
            <a:ext cx="4201669" cy="1152296"/>
          </a:xfrm>
          <a:prstGeom prst="rect">
            <a:avLst/>
          </a:prstGeom>
        </p:spPr>
      </p:pic>
      <p:sp>
        <p:nvSpPr>
          <p:cNvPr id="10" name="TextBox 9"/>
          <p:cNvSpPr txBox="1"/>
          <p:nvPr/>
        </p:nvSpPr>
        <p:spPr>
          <a:xfrm>
            <a:off x="3053380" y="3883780"/>
            <a:ext cx="5686965" cy="830997"/>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dirty="0" smtClean="0">
                <a:solidFill>
                  <a:schemeClr val="tx1">
                    <a:lumMod val="75000"/>
                    <a:lumOff val="25000"/>
                  </a:schemeClr>
                </a:solidFill>
                <a:latin typeface="Arial Rounded MT Bold" panose="020F0704030504030204" pitchFamily="34" charset="0"/>
              </a:rPr>
              <a:t>Frees up time and resources for providers</a:t>
            </a:r>
            <a:endParaRPr lang="en-US" sz="2400" dirty="0">
              <a:solidFill>
                <a:srgbClr val="00B050"/>
              </a:solidFill>
              <a:latin typeface="Arial Rounded MT Bold" panose="020F0704030504030204" pitchFamily="34" charset="0"/>
            </a:endParaRPr>
          </a:p>
        </p:txBody>
      </p:sp>
    </p:spTree>
    <p:extLst>
      <p:ext uri="{BB962C8B-B14F-4D97-AF65-F5344CB8AC3E}">
        <p14:creationId xmlns:p14="http://schemas.microsoft.com/office/powerpoint/2010/main" val="1492570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49190" y="320865"/>
            <a:ext cx="9601196" cy="1557939"/>
          </a:xfrm>
        </p:spPr>
        <p:txBody>
          <a:bodyPr>
            <a:normAutofit/>
          </a:bodyPr>
          <a:lstStyle/>
          <a:p>
            <a:r>
              <a:rPr lang="en-US" dirty="0" smtClean="0">
                <a:solidFill>
                  <a:schemeClr val="accent1">
                    <a:lumMod val="75000"/>
                  </a:schemeClr>
                </a:solidFill>
                <a:latin typeface="Arial Rounded MT Bold" panose="020F0704030504030204" pitchFamily="34" charset="0"/>
              </a:rPr>
              <a:t>What is the Brief Tobacco Intervention?</a:t>
            </a:r>
            <a:endParaRPr lang="en-US" dirty="0">
              <a:solidFill>
                <a:schemeClr val="accent1">
                  <a:lumMod val="75000"/>
                </a:schemeClr>
              </a:solidFill>
              <a:latin typeface="Arial Rounded MT Bold" panose="020F0704030504030204" pitchFamily="34" charset="0"/>
            </a:endParaRPr>
          </a:p>
        </p:txBody>
      </p:sp>
      <p:sp>
        <p:nvSpPr>
          <p:cNvPr id="3" name="Content Placeholder 2"/>
          <p:cNvSpPr>
            <a:spLocks noGrp="1"/>
          </p:cNvSpPr>
          <p:nvPr>
            <p:ph idx="1"/>
          </p:nvPr>
        </p:nvSpPr>
        <p:spPr>
          <a:xfrm>
            <a:off x="717176" y="2136191"/>
            <a:ext cx="7767918" cy="2637515"/>
          </a:xfrm>
        </p:spPr>
        <p:txBody>
          <a:bodyPr>
            <a:normAutofit fontScale="92500" lnSpcReduction="10000"/>
          </a:bodyPr>
          <a:lstStyle/>
          <a:p>
            <a:pPr>
              <a:buFont typeface="Arial" panose="020B0604020202020204" pitchFamily="34" charset="0"/>
              <a:buChar char="•"/>
            </a:pPr>
            <a:r>
              <a:rPr lang="en-US" sz="3200" dirty="0" smtClean="0">
                <a:latin typeface="Arial Rounded MT Bold" panose="020F0704030504030204" pitchFamily="34" charset="0"/>
              </a:rPr>
              <a:t>An approach to address tobacco use with your patients and to dramatically increase the likelihood that they will quit tobacco</a:t>
            </a:r>
          </a:p>
          <a:p>
            <a:pPr>
              <a:buFont typeface="Arial" panose="020B0604020202020204" pitchFamily="34" charset="0"/>
              <a:buChar char="•"/>
            </a:pPr>
            <a:r>
              <a:rPr lang="en-US" sz="3200" dirty="0" smtClean="0">
                <a:latin typeface="Arial Rounded MT Bold" panose="020F0704030504030204" pitchFamily="34" charset="0"/>
              </a:rPr>
              <a:t>It is effective in all types of health care organizations</a:t>
            </a:r>
          </a:p>
          <a:p>
            <a:pPr marL="0" indent="0">
              <a:buNone/>
            </a:pPr>
            <a:endParaRPr lang="en-US" sz="3200" dirty="0" smtClean="0">
              <a:latin typeface="Arial Rounded MT Bold" panose="020F070403050403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9565" y="2042061"/>
            <a:ext cx="3186919" cy="2731645"/>
          </a:xfrm>
          <a:prstGeom prst="rect">
            <a:avLst/>
          </a:prstGeom>
        </p:spPr>
      </p:pic>
      <p:sp>
        <p:nvSpPr>
          <p:cNvPr id="6" name="TextBox 5"/>
          <p:cNvSpPr txBox="1"/>
          <p:nvPr/>
        </p:nvSpPr>
        <p:spPr>
          <a:xfrm>
            <a:off x="596118" y="4936963"/>
            <a:ext cx="11210366" cy="1200329"/>
          </a:xfrm>
          <a:prstGeom prst="rect">
            <a:avLst/>
          </a:prstGeom>
          <a:noFill/>
        </p:spPr>
        <p:txBody>
          <a:bodyPr wrap="square" rtlCol="0">
            <a:spAutoFit/>
          </a:bodyPr>
          <a:lstStyle/>
          <a:p>
            <a:pPr marL="91440" indent="-91440" defTabSz="914400">
              <a:lnSpc>
                <a:spcPct val="80000"/>
              </a:lnSpc>
              <a:spcBef>
                <a:spcPts val="1200"/>
              </a:spcBef>
              <a:spcAft>
                <a:spcPts val="200"/>
              </a:spcAft>
              <a:buClr>
                <a:schemeClr val="accent1"/>
              </a:buClr>
              <a:buSzPct val="100000"/>
              <a:buFont typeface="Arial" panose="020B0604020202020204" pitchFamily="34" charset="0"/>
              <a:buChar char="•"/>
            </a:pPr>
            <a:r>
              <a:rPr lang="en-US" sz="3000" dirty="0">
                <a:solidFill>
                  <a:schemeClr val="tx1">
                    <a:lumMod val="75000"/>
                    <a:lumOff val="25000"/>
                  </a:schemeClr>
                </a:solidFill>
                <a:latin typeface="Arial Rounded MT Bold" panose="020F0704030504030204" pitchFamily="34" charset="0"/>
              </a:rPr>
              <a:t>Considered by the U.S. Dept. of Health &amp; Human Services’ Best Practice Guideline to be the </a:t>
            </a:r>
            <a:r>
              <a:rPr lang="en-US" sz="3000" dirty="0">
                <a:solidFill>
                  <a:schemeClr val="accent1">
                    <a:lumMod val="75000"/>
                  </a:schemeClr>
                </a:solidFill>
                <a:latin typeface="Arial Rounded MT Bold" panose="020F0704030504030204" pitchFamily="34" charset="0"/>
              </a:rPr>
              <a:t>benchmark standard of care</a:t>
            </a:r>
            <a:r>
              <a:rPr lang="en-US" sz="3000" dirty="0">
                <a:solidFill>
                  <a:schemeClr val="tx1">
                    <a:lumMod val="75000"/>
                    <a:lumOff val="25000"/>
                  </a:schemeClr>
                </a:solidFill>
                <a:latin typeface="Arial Rounded MT Bold" panose="020F0704030504030204" pitchFamily="34" charset="0"/>
              </a:rPr>
              <a:t> for tobacco cessation</a:t>
            </a:r>
          </a:p>
        </p:txBody>
      </p:sp>
    </p:spTree>
    <p:extLst>
      <p:ext uri="{BB962C8B-B14F-4D97-AF65-F5344CB8AC3E}">
        <p14:creationId xmlns:p14="http://schemas.microsoft.com/office/powerpoint/2010/main" val="1743524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latin typeface="Arial Rounded MT Bold" panose="020F0704030504030204" pitchFamily="34" charset="0"/>
              </a:rPr>
              <a:t>Steps to Success:</a:t>
            </a:r>
            <a:endParaRPr lang="en-US" dirty="0">
              <a:solidFill>
                <a:schemeClr val="accent1">
                  <a:lumMod val="75000"/>
                </a:schemeClr>
              </a:solidFill>
              <a:latin typeface="Arial Rounded MT Bold" panose="020F0704030504030204" pitchFamily="34" charset="0"/>
            </a:endParaRPr>
          </a:p>
        </p:txBody>
      </p:sp>
      <p:sp>
        <p:nvSpPr>
          <p:cNvPr id="3" name="Content Placeholder 2"/>
          <p:cNvSpPr>
            <a:spLocks noGrp="1"/>
          </p:cNvSpPr>
          <p:nvPr>
            <p:ph idx="1"/>
          </p:nvPr>
        </p:nvSpPr>
        <p:spPr>
          <a:xfrm>
            <a:off x="1097280" y="3039034"/>
            <a:ext cx="10058400" cy="3031765"/>
          </a:xfrm>
        </p:spPr>
        <p:txBody>
          <a:bodyPr>
            <a:normAutofit/>
          </a:bodyPr>
          <a:lstStyle/>
          <a:p>
            <a:r>
              <a:rPr lang="en-US" sz="3600" dirty="0" smtClean="0"/>
              <a:t>1. </a:t>
            </a:r>
            <a:r>
              <a:rPr lang="en-US" sz="3600" dirty="0" smtClean="0">
                <a:solidFill>
                  <a:schemeClr val="accent1">
                    <a:lumMod val="75000"/>
                  </a:schemeClr>
                </a:solidFill>
              </a:rPr>
              <a:t>ASK </a:t>
            </a:r>
            <a:r>
              <a:rPr lang="en-US" sz="3600" dirty="0" smtClean="0"/>
              <a:t>if the patient uses tobacco</a:t>
            </a:r>
          </a:p>
          <a:p>
            <a:r>
              <a:rPr lang="en-US" sz="3600" dirty="0" smtClean="0"/>
              <a:t>2. </a:t>
            </a:r>
            <a:r>
              <a:rPr lang="en-US" sz="3600" dirty="0" smtClean="0">
                <a:solidFill>
                  <a:schemeClr val="accent1">
                    <a:lumMod val="75000"/>
                  </a:schemeClr>
                </a:solidFill>
              </a:rPr>
              <a:t>ADVISE </a:t>
            </a:r>
            <a:r>
              <a:rPr lang="en-US" sz="3600" dirty="0" smtClean="0"/>
              <a:t>all tobacco users to quit</a:t>
            </a:r>
          </a:p>
          <a:p>
            <a:r>
              <a:rPr lang="en-US" sz="3600" dirty="0" smtClean="0"/>
              <a:t>3. </a:t>
            </a:r>
            <a:r>
              <a:rPr lang="en-US" sz="3600" dirty="0" smtClean="0">
                <a:solidFill>
                  <a:schemeClr val="accent1">
                    <a:lumMod val="75000"/>
                  </a:schemeClr>
                </a:solidFill>
              </a:rPr>
              <a:t>REFER </a:t>
            </a:r>
            <a:r>
              <a:rPr lang="en-US" sz="3600" dirty="0" smtClean="0"/>
              <a:t>those ready to quit to QUITLINE Iowa</a:t>
            </a:r>
          </a:p>
          <a:p>
            <a:pPr marL="384048" lvl="2" indent="0">
              <a:buNone/>
            </a:pPr>
            <a:r>
              <a:rPr lang="en-US" sz="3000" dirty="0" smtClean="0"/>
              <a:t>	</a:t>
            </a:r>
          </a:p>
          <a:p>
            <a:pPr lvl="4">
              <a:buFont typeface="Wingdings" panose="05000000000000000000" pitchFamily="2" charset="2"/>
              <a:buChar char="v"/>
            </a:pPr>
            <a:r>
              <a:rPr lang="en-US" sz="3000" dirty="0" smtClean="0"/>
              <a:t>Takes less than 3 minutes!</a:t>
            </a:r>
            <a:endParaRPr lang="en-US" sz="3000" dirty="0"/>
          </a:p>
          <a:p>
            <a:pPr marL="0" indent="0">
              <a:buNone/>
            </a:pPr>
            <a:endParaRPr lang="en-US" sz="3600" dirty="0"/>
          </a:p>
        </p:txBody>
      </p:sp>
      <p:sp>
        <p:nvSpPr>
          <p:cNvPr id="4" name="TextBox 3"/>
          <p:cNvSpPr txBox="1"/>
          <p:nvPr/>
        </p:nvSpPr>
        <p:spPr>
          <a:xfrm>
            <a:off x="653526" y="2151528"/>
            <a:ext cx="9821733" cy="707886"/>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4000" dirty="0" smtClean="0">
                <a:solidFill>
                  <a:schemeClr val="tx1">
                    <a:lumMod val="75000"/>
                    <a:lumOff val="25000"/>
                  </a:schemeClr>
                </a:solidFill>
                <a:latin typeface="Arial Rounded MT Bold" panose="020F0704030504030204" pitchFamily="34" charset="0"/>
              </a:rPr>
              <a:t>2A’s and R Brief Tobacco Intervention:</a:t>
            </a:r>
            <a:endParaRPr lang="en-US" sz="4000" dirty="0">
              <a:solidFill>
                <a:schemeClr val="tx1">
                  <a:lumMod val="75000"/>
                  <a:lumOff val="25000"/>
                </a:schemeClr>
              </a:solidFill>
              <a:latin typeface="Arial Rounded MT Bold" panose="020F0704030504030204" pitchFamily="34" charset="0"/>
            </a:endParaRPr>
          </a:p>
        </p:txBody>
      </p:sp>
    </p:spTree>
    <p:extLst>
      <p:ext uri="{BB962C8B-B14F-4D97-AF65-F5344CB8AC3E}">
        <p14:creationId xmlns:p14="http://schemas.microsoft.com/office/powerpoint/2010/main" val="2121571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644114"/>
            <a:ext cx="2076226" cy="848510"/>
          </a:xfrm>
          <a:ln w="28575"/>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5400" dirty="0" smtClean="0">
                <a:solidFill>
                  <a:schemeClr val="accent1">
                    <a:lumMod val="75000"/>
                  </a:schemeClr>
                </a:solidFill>
                <a:latin typeface="Arial Rounded MT Bold" panose="020F0704030504030204" pitchFamily="34" charset="0"/>
              </a:rPr>
              <a:t>ASK</a:t>
            </a:r>
            <a:endParaRPr lang="en-US" sz="5400" dirty="0">
              <a:solidFill>
                <a:schemeClr val="accent1">
                  <a:lumMod val="75000"/>
                </a:schemeClr>
              </a:solidFill>
              <a:latin typeface="Arial Rounded MT Bold" panose="020F0704030504030204" pitchFamily="34" charset="0"/>
            </a:endParaRPr>
          </a:p>
        </p:txBody>
      </p:sp>
      <p:sp>
        <p:nvSpPr>
          <p:cNvPr id="3" name="Content Placeholder 2"/>
          <p:cNvSpPr>
            <a:spLocks noGrp="1"/>
          </p:cNvSpPr>
          <p:nvPr>
            <p:ph idx="1"/>
          </p:nvPr>
        </p:nvSpPr>
        <p:spPr>
          <a:xfrm>
            <a:off x="666975" y="2448064"/>
            <a:ext cx="7710544" cy="1317113"/>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r>
              <a:rPr lang="en-US" sz="4400" dirty="0" smtClean="0">
                <a:solidFill>
                  <a:schemeClr val="accent1">
                    <a:lumMod val="75000"/>
                  </a:schemeClr>
                </a:solidFill>
                <a:latin typeface="Arial Rounded MT Bold" panose="020F0704030504030204" pitchFamily="34" charset="0"/>
              </a:rPr>
              <a:t>Ask</a:t>
            </a:r>
            <a:r>
              <a:rPr lang="en-US" sz="4400" dirty="0" smtClean="0">
                <a:latin typeface="Arial Rounded MT Bold" panose="020F0704030504030204" pitchFamily="34" charset="0"/>
              </a:rPr>
              <a:t> every patient about tobacco use at every visit</a:t>
            </a:r>
            <a:endParaRPr lang="en-US" sz="4400" dirty="0">
              <a:latin typeface="Arial Rounded MT Bold" panose="020F0704030504030204" pitchFamily="34" charset="0"/>
            </a:endParaRPr>
          </a:p>
        </p:txBody>
      </p:sp>
      <p:sp>
        <p:nvSpPr>
          <p:cNvPr id="5" name="TextBox 4"/>
          <p:cNvSpPr txBox="1"/>
          <p:nvPr/>
        </p:nvSpPr>
        <p:spPr>
          <a:xfrm>
            <a:off x="9743739" y="375871"/>
            <a:ext cx="1411941" cy="1384995"/>
          </a:xfrm>
          <a:prstGeom prst="rect">
            <a:avLst/>
          </a:prstGeom>
          <a:noFill/>
        </p:spPr>
        <p:txBody>
          <a:bodyPr wrap="square" rtlCol="0">
            <a:spAutoFit/>
          </a:bodyPr>
          <a:lstStyle/>
          <a:p>
            <a:r>
              <a:rPr lang="en-US" sz="2800" dirty="0" smtClean="0">
                <a:solidFill>
                  <a:schemeClr val="accent1">
                    <a:lumMod val="75000"/>
                  </a:schemeClr>
                </a:solidFill>
                <a:latin typeface="Arial Rounded MT Bold" panose="020F0704030504030204" pitchFamily="34" charset="0"/>
              </a:rPr>
              <a:t>A</a:t>
            </a:r>
            <a:r>
              <a:rPr lang="en-US" sz="2800" dirty="0" smtClean="0">
                <a:solidFill>
                  <a:schemeClr val="tx1">
                    <a:lumMod val="75000"/>
                    <a:lumOff val="25000"/>
                  </a:schemeClr>
                </a:solidFill>
                <a:latin typeface="Arial Rounded MT Bold" panose="020F0704030504030204" pitchFamily="34" charset="0"/>
              </a:rPr>
              <a:t>sk</a:t>
            </a:r>
          </a:p>
          <a:p>
            <a:r>
              <a:rPr lang="en-US" sz="2800" dirty="0" smtClean="0">
                <a:solidFill>
                  <a:schemeClr val="accent1">
                    <a:lumMod val="75000"/>
                  </a:schemeClr>
                </a:solidFill>
                <a:latin typeface="Arial Rounded MT Bold" panose="020F0704030504030204" pitchFamily="34" charset="0"/>
              </a:rPr>
              <a:t>A</a:t>
            </a:r>
            <a:r>
              <a:rPr lang="en-US" sz="2800" dirty="0" smtClean="0">
                <a:solidFill>
                  <a:schemeClr val="tx1">
                    <a:lumMod val="75000"/>
                    <a:lumOff val="25000"/>
                  </a:schemeClr>
                </a:solidFill>
                <a:latin typeface="Arial Rounded MT Bold" panose="020F0704030504030204" pitchFamily="34" charset="0"/>
              </a:rPr>
              <a:t>dvise</a:t>
            </a:r>
          </a:p>
          <a:p>
            <a:r>
              <a:rPr lang="en-US" sz="2800" dirty="0" smtClean="0">
                <a:solidFill>
                  <a:schemeClr val="accent1">
                    <a:lumMod val="75000"/>
                  </a:schemeClr>
                </a:solidFill>
                <a:latin typeface="Arial Rounded MT Bold" panose="020F0704030504030204" pitchFamily="34" charset="0"/>
              </a:rPr>
              <a:t>R</a:t>
            </a:r>
            <a:r>
              <a:rPr lang="en-US" sz="2800" dirty="0" smtClean="0">
                <a:solidFill>
                  <a:schemeClr val="tx1">
                    <a:lumMod val="75000"/>
                    <a:lumOff val="25000"/>
                  </a:schemeClr>
                </a:solidFill>
                <a:latin typeface="Arial Rounded MT Bold" panose="020F0704030504030204" pitchFamily="34" charset="0"/>
              </a:rPr>
              <a:t>efer</a:t>
            </a:r>
            <a:endParaRPr lang="en-US" sz="2800" dirty="0">
              <a:solidFill>
                <a:schemeClr val="tx1">
                  <a:lumMod val="75000"/>
                  <a:lumOff val="25000"/>
                </a:schemeClr>
              </a:solidFill>
              <a:latin typeface="Arial Rounded MT Bold" panose="020F0704030504030204" pitchFamily="34" charset="0"/>
            </a:endParaRPr>
          </a:p>
        </p:txBody>
      </p:sp>
      <p:sp>
        <p:nvSpPr>
          <p:cNvPr id="8" name="Oval Callout 7"/>
          <p:cNvSpPr/>
          <p:nvPr/>
        </p:nvSpPr>
        <p:spPr>
          <a:xfrm rot="688534">
            <a:off x="8873390" y="2311490"/>
            <a:ext cx="2900216" cy="2167149"/>
          </a:xfrm>
          <a:prstGeom prst="wedgeEllipse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057938" y="2856455"/>
            <a:ext cx="2783541" cy="1077218"/>
          </a:xfrm>
          <a:prstGeom prst="rect">
            <a:avLst/>
          </a:prstGeom>
          <a:noFill/>
        </p:spPr>
        <p:txBody>
          <a:bodyPr wrap="square" rtlCol="0">
            <a:spAutoFit/>
          </a:bodyPr>
          <a:lstStyle/>
          <a:p>
            <a:pPr algn="ctr"/>
            <a:r>
              <a:rPr lang="en-US" sz="3200" dirty="0" smtClean="0">
                <a:solidFill>
                  <a:schemeClr val="tx1">
                    <a:lumMod val="75000"/>
                    <a:lumOff val="25000"/>
                  </a:schemeClr>
                </a:solidFill>
                <a:latin typeface="Arial Rounded MT Bold" panose="020F0704030504030204" pitchFamily="34" charset="0"/>
              </a:rPr>
              <a:t>Do you use tobacco?</a:t>
            </a:r>
            <a:endParaRPr lang="en-US" sz="3200" dirty="0">
              <a:solidFill>
                <a:schemeClr val="tx1">
                  <a:lumMod val="75000"/>
                  <a:lumOff val="25000"/>
                </a:schemeClr>
              </a:solidFill>
              <a:latin typeface="Arial Rounded MT Bold" panose="020F0704030504030204" pitchFamily="34" charset="0"/>
            </a:endParaRPr>
          </a:p>
        </p:txBody>
      </p:sp>
      <p:sp>
        <p:nvSpPr>
          <p:cNvPr id="13" name="TextBox 12"/>
          <p:cNvSpPr txBox="1"/>
          <p:nvPr/>
        </p:nvSpPr>
        <p:spPr>
          <a:xfrm>
            <a:off x="2313654" y="4665693"/>
            <a:ext cx="5795684" cy="1107996"/>
          </a:xfrm>
          <a:prstGeom prst="rect">
            <a:avLst/>
          </a:prstGeom>
          <a:noFill/>
        </p:spPr>
        <p:txBody>
          <a:bodyPr wrap="square" rtlCol="0">
            <a:spAutoFit/>
          </a:bodyPr>
          <a:lstStyle/>
          <a:p>
            <a:pPr algn="ctr"/>
            <a:r>
              <a:rPr lang="en-US" sz="2200" dirty="0" smtClean="0">
                <a:solidFill>
                  <a:schemeClr val="tx1">
                    <a:lumMod val="75000"/>
                    <a:lumOff val="25000"/>
                  </a:schemeClr>
                </a:solidFill>
                <a:latin typeface="Arial Rounded MT Bold" panose="020F0704030504030204" pitchFamily="34" charset="0"/>
              </a:rPr>
              <a:t>A nurse, dental assistant, or other staff can complete the </a:t>
            </a:r>
            <a:r>
              <a:rPr lang="en-US" sz="2200" dirty="0" smtClean="0">
                <a:solidFill>
                  <a:schemeClr val="accent2">
                    <a:lumMod val="75000"/>
                  </a:schemeClr>
                </a:solidFill>
                <a:latin typeface="Arial Rounded MT Bold" panose="020F0704030504030204" pitchFamily="34" charset="0"/>
              </a:rPr>
              <a:t>ASK</a:t>
            </a:r>
            <a:r>
              <a:rPr lang="en-US" sz="2200" dirty="0" smtClean="0">
                <a:solidFill>
                  <a:schemeClr val="tx1">
                    <a:lumMod val="75000"/>
                    <a:lumOff val="25000"/>
                  </a:schemeClr>
                </a:solidFill>
                <a:latin typeface="Arial Rounded MT Bold" panose="020F0704030504030204" pitchFamily="34" charset="0"/>
              </a:rPr>
              <a:t> during intake or while taking vital signs</a:t>
            </a:r>
            <a:endParaRPr lang="en-US" sz="2200" dirty="0">
              <a:solidFill>
                <a:schemeClr val="tx1">
                  <a:lumMod val="75000"/>
                  <a:lumOff val="25000"/>
                </a:schemeClr>
              </a:solidFill>
              <a:latin typeface="Arial Rounded MT Bold" panose="020F0704030504030204" pitchFamily="34" charset="0"/>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24583">
            <a:off x="958319" y="4557258"/>
            <a:ext cx="1316034" cy="1324867"/>
          </a:xfrm>
          <a:prstGeom prst="rect">
            <a:avLst/>
          </a:prstGeom>
        </p:spPr>
      </p:pic>
      <p:sp>
        <p:nvSpPr>
          <p:cNvPr id="19" name="TextBox 18"/>
          <p:cNvSpPr txBox="1"/>
          <p:nvPr/>
        </p:nvSpPr>
        <p:spPr>
          <a:xfrm rot="21198478">
            <a:off x="1120642" y="4988857"/>
            <a:ext cx="1038113" cy="461665"/>
          </a:xfrm>
          <a:prstGeom prst="rect">
            <a:avLst/>
          </a:prstGeom>
          <a:noFill/>
        </p:spPr>
        <p:txBody>
          <a:bodyPr wrap="square" rtlCol="0">
            <a:spAutoFit/>
          </a:bodyPr>
          <a:lstStyle/>
          <a:p>
            <a:r>
              <a:rPr lang="en-US" sz="2400" dirty="0" smtClean="0">
                <a:solidFill>
                  <a:schemeClr val="tx1">
                    <a:lumMod val="75000"/>
                    <a:lumOff val="25000"/>
                  </a:schemeClr>
                </a:solidFill>
                <a:latin typeface="Arial Rounded MT Bold" panose="020F0704030504030204" pitchFamily="34" charset="0"/>
              </a:rPr>
              <a:t>Note:</a:t>
            </a:r>
            <a:endParaRPr lang="en-US" sz="2400" dirty="0">
              <a:solidFill>
                <a:schemeClr val="tx1">
                  <a:lumMod val="75000"/>
                  <a:lumOff val="25000"/>
                </a:schemeClr>
              </a:solidFill>
              <a:latin typeface="Arial Rounded MT Bold" panose="020F0704030504030204" pitchFamily="34" charset="0"/>
            </a:endParaRPr>
          </a:p>
        </p:txBody>
      </p:sp>
    </p:spTree>
    <p:extLst>
      <p:ext uri="{BB962C8B-B14F-4D97-AF65-F5344CB8AC3E}">
        <p14:creationId xmlns:p14="http://schemas.microsoft.com/office/powerpoint/2010/main" val="1460662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644114"/>
            <a:ext cx="2076226" cy="848510"/>
          </a:xfrm>
          <a:ln w="28575"/>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5400" dirty="0" smtClean="0">
                <a:solidFill>
                  <a:schemeClr val="accent1">
                    <a:lumMod val="75000"/>
                  </a:schemeClr>
                </a:solidFill>
                <a:latin typeface="Arial Rounded MT Bold" panose="020F0704030504030204" pitchFamily="34" charset="0"/>
              </a:rPr>
              <a:t>ASK</a:t>
            </a:r>
            <a:endParaRPr lang="en-US" sz="5400" dirty="0">
              <a:solidFill>
                <a:schemeClr val="accent1">
                  <a:lumMod val="75000"/>
                </a:schemeClr>
              </a:solidFill>
              <a:latin typeface="Arial Rounded MT Bold" panose="020F0704030504030204" pitchFamily="34" charset="0"/>
            </a:endParaRPr>
          </a:p>
        </p:txBody>
      </p:sp>
      <p:sp>
        <p:nvSpPr>
          <p:cNvPr id="3" name="Content Placeholder 2"/>
          <p:cNvSpPr>
            <a:spLocks noGrp="1"/>
          </p:cNvSpPr>
          <p:nvPr>
            <p:ph idx="1"/>
          </p:nvPr>
        </p:nvSpPr>
        <p:spPr>
          <a:xfrm>
            <a:off x="847546" y="2044653"/>
            <a:ext cx="7710544" cy="1102236"/>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r>
              <a:rPr lang="en-US" sz="3600" dirty="0" smtClean="0">
                <a:solidFill>
                  <a:schemeClr val="accent1">
                    <a:lumMod val="75000"/>
                  </a:schemeClr>
                </a:solidFill>
                <a:latin typeface="Arial Rounded MT Bold" panose="020F0704030504030204" pitchFamily="34" charset="0"/>
              </a:rPr>
              <a:t>Ask</a:t>
            </a:r>
            <a:r>
              <a:rPr lang="en-US" sz="3600" dirty="0" smtClean="0">
                <a:latin typeface="Arial Rounded MT Bold" panose="020F0704030504030204" pitchFamily="34" charset="0"/>
              </a:rPr>
              <a:t> every patient about tobacco use at every visit</a:t>
            </a:r>
            <a:endParaRPr lang="en-US" sz="3600" dirty="0">
              <a:latin typeface="Arial Rounded MT Bold" panose="020F0704030504030204" pitchFamily="34" charset="0"/>
            </a:endParaRPr>
          </a:p>
        </p:txBody>
      </p:sp>
      <p:sp>
        <p:nvSpPr>
          <p:cNvPr id="5" name="TextBox 4"/>
          <p:cNvSpPr txBox="1"/>
          <p:nvPr/>
        </p:nvSpPr>
        <p:spPr>
          <a:xfrm>
            <a:off x="9743739" y="375871"/>
            <a:ext cx="1411941" cy="1384995"/>
          </a:xfrm>
          <a:prstGeom prst="rect">
            <a:avLst/>
          </a:prstGeom>
          <a:noFill/>
        </p:spPr>
        <p:txBody>
          <a:bodyPr wrap="square" rtlCol="0">
            <a:spAutoFit/>
          </a:bodyPr>
          <a:lstStyle/>
          <a:p>
            <a:r>
              <a:rPr lang="en-US" sz="2800" dirty="0" smtClean="0">
                <a:solidFill>
                  <a:schemeClr val="accent1">
                    <a:lumMod val="75000"/>
                  </a:schemeClr>
                </a:solidFill>
                <a:latin typeface="Arial Rounded MT Bold" panose="020F0704030504030204" pitchFamily="34" charset="0"/>
              </a:rPr>
              <a:t>A</a:t>
            </a:r>
            <a:r>
              <a:rPr lang="en-US" sz="2800" dirty="0" smtClean="0">
                <a:solidFill>
                  <a:schemeClr val="tx1">
                    <a:lumMod val="75000"/>
                    <a:lumOff val="25000"/>
                  </a:schemeClr>
                </a:solidFill>
                <a:latin typeface="Arial Rounded MT Bold" panose="020F0704030504030204" pitchFamily="34" charset="0"/>
              </a:rPr>
              <a:t>sk</a:t>
            </a:r>
          </a:p>
          <a:p>
            <a:r>
              <a:rPr lang="en-US" sz="2800" dirty="0" smtClean="0">
                <a:solidFill>
                  <a:schemeClr val="accent1">
                    <a:lumMod val="75000"/>
                  </a:schemeClr>
                </a:solidFill>
                <a:latin typeface="Arial Rounded MT Bold" panose="020F0704030504030204" pitchFamily="34" charset="0"/>
              </a:rPr>
              <a:t>A</a:t>
            </a:r>
            <a:r>
              <a:rPr lang="en-US" sz="2800" dirty="0" smtClean="0">
                <a:solidFill>
                  <a:schemeClr val="tx1">
                    <a:lumMod val="75000"/>
                    <a:lumOff val="25000"/>
                  </a:schemeClr>
                </a:solidFill>
                <a:latin typeface="Arial Rounded MT Bold" panose="020F0704030504030204" pitchFamily="34" charset="0"/>
              </a:rPr>
              <a:t>dvise</a:t>
            </a:r>
          </a:p>
          <a:p>
            <a:r>
              <a:rPr lang="en-US" sz="2800" dirty="0" smtClean="0">
                <a:solidFill>
                  <a:schemeClr val="accent1">
                    <a:lumMod val="75000"/>
                  </a:schemeClr>
                </a:solidFill>
                <a:latin typeface="Arial Rounded MT Bold" panose="020F0704030504030204" pitchFamily="34" charset="0"/>
              </a:rPr>
              <a:t>R</a:t>
            </a:r>
            <a:r>
              <a:rPr lang="en-US" sz="2800" dirty="0" smtClean="0">
                <a:solidFill>
                  <a:schemeClr val="tx1">
                    <a:lumMod val="75000"/>
                    <a:lumOff val="25000"/>
                  </a:schemeClr>
                </a:solidFill>
                <a:latin typeface="Arial Rounded MT Bold" panose="020F0704030504030204" pitchFamily="34" charset="0"/>
              </a:rPr>
              <a:t>efer</a:t>
            </a:r>
            <a:endParaRPr lang="en-US" sz="2800" dirty="0">
              <a:solidFill>
                <a:schemeClr val="tx1">
                  <a:lumMod val="75000"/>
                  <a:lumOff val="25000"/>
                </a:schemeClr>
              </a:solidFill>
              <a:latin typeface="Arial Rounded MT Bold" panose="020F0704030504030204" pitchFamily="34"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24583">
            <a:off x="1707959" y="3779531"/>
            <a:ext cx="1686563" cy="1697883"/>
          </a:xfrm>
          <a:prstGeom prst="rect">
            <a:avLst/>
          </a:prstGeom>
        </p:spPr>
      </p:pic>
      <p:sp>
        <p:nvSpPr>
          <p:cNvPr id="16" name="TextBox 15"/>
          <p:cNvSpPr txBox="1"/>
          <p:nvPr/>
        </p:nvSpPr>
        <p:spPr>
          <a:xfrm rot="21232653">
            <a:off x="1989471" y="4196452"/>
            <a:ext cx="1287827" cy="646331"/>
          </a:xfrm>
          <a:prstGeom prst="rect">
            <a:avLst/>
          </a:prstGeom>
          <a:noFill/>
        </p:spPr>
        <p:txBody>
          <a:bodyPr wrap="square" rtlCol="0">
            <a:spAutoFit/>
          </a:bodyPr>
          <a:lstStyle/>
          <a:p>
            <a:r>
              <a:rPr lang="en-US" sz="3600" dirty="0" smtClean="0">
                <a:solidFill>
                  <a:schemeClr val="tx1">
                    <a:lumMod val="75000"/>
                    <a:lumOff val="25000"/>
                  </a:schemeClr>
                </a:solidFill>
                <a:latin typeface="Arial Rounded MT Bold" panose="020F0704030504030204" pitchFamily="34" charset="0"/>
              </a:rPr>
              <a:t>Tips:</a:t>
            </a:r>
            <a:endParaRPr lang="en-US" sz="3600" dirty="0">
              <a:solidFill>
                <a:schemeClr val="tx1">
                  <a:lumMod val="75000"/>
                  <a:lumOff val="25000"/>
                </a:schemeClr>
              </a:solidFill>
              <a:latin typeface="Arial Rounded MT Bold" panose="020F0704030504030204" pitchFamily="34" charset="0"/>
            </a:endParaRPr>
          </a:p>
        </p:txBody>
      </p:sp>
      <p:sp>
        <p:nvSpPr>
          <p:cNvPr id="17" name="TextBox 16"/>
          <p:cNvSpPr txBox="1"/>
          <p:nvPr/>
        </p:nvSpPr>
        <p:spPr>
          <a:xfrm>
            <a:off x="3799295" y="3415303"/>
            <a:ext cx="7728675" cy="2554545"/>
          </a:xfrm>
          <a:prstGeom prst="rect">
            <a:avLst/>
          </a:prstGeom>
          <a:noFill/>
        </p:spPr>
        <p:txBody>
          <a:bodyPr wrap="square" rtlCol="0">
            <a:spAutoFit/>
          </a:bodyPr>
          <a:lstStyle/>
          <a:p>
            <a:pPr marL="342900" indent="-342900">
              <a:buFont typeface="Arial" panose="020B0604020202020204" pitchFamily="34" charset="0"/>
              <a:buChar char="•"/>
            </a:pPr>
            <a:r>
              <a:rPr lang="en-US" sz="3200" dirty="0" smtClean="0">
                <a:solidFill>
                  <a:schemeClr val="accent1">
                    <a:lumMod val="75000"/>
                  </a:schemeClr>
                </a:solidFill>
                <a:latin typeface="Arial Rounded MT Bold" panose="020F0704030504030204" pitchFamily="34" charset="0"/>
              </a:rPr>
              <a:t>Ask</a:t>
            </a:r>
            <a:r>
              <a:rPr lang="en-US" sz="3200" dirty="0" smtClean="0">
                <a:solidFill>
                  <a:schemeClr val="tx1">
                    <a:lumMod val="75000"/>
                    <a:lumOff val="25000"/>
                  </a:schemeClr>
                </a:solidFill>
                <a:latin typeface="Arial Rounded MT Bold" panose="020F0704030504030204" pitchFamily="34" charset="0"/>
              </a:rPr>
              <a:t> if patient uses tobacco rather than asking if he/she is a smoker</a:t>
            </a:r>
          </a:p>
          <a:p>
            <a:pPr marL="342900" indent="-342900">
              <a:buFont typeface="Arial" panose="020B0604020202020204" pitchFamily="34" charset="0"/>
              <a:buChar char="•"/>
            </a:pPr>
            <a:r>
              <a:rPr lang="en-US" sz="3200" dirty="0" smtClean="0">
                <a:solidFill>
                  <a:schemeClr val="accent1">
                    <a:lumMod val="75000"/>
                  </a:schemeClr>
                </a:solidFill>
                <a:latin typeface="Arial Rounded MT Bold" panose="020F0704030504030204" pitchFamily="34" charset="0"/>
              </a:rPr>
              <a:t>Ask</a:t>
            </a:r>
            <a:r>
              <a:rPr lang="en-US" sz="3200" dirty="0" smtClean="0">
                <a:solidFill>
                  <a:schemeClr val="tx1">
                    <a:lumMod val="75000"/>
                    <a:lumOff val="25000"/>
                  </a:schemeClr>
                </a:solidFill>
                <a:latin typeface="Arial Rounded MT Bold" panose="020F0704030504030204" pitchFamily="34" charset="0"/>
              </a:rPr>
              <a:t> what kind of tobacco and how often</a:t>
            </a:r>
          </a:p>
          <a:p>
            <a:pPr marL="342900" indent="-342900">
              <a:buFont typeface="Arial" panose="020B0604020202020204" pitchFamily="34" charset="0"/>
              <a:buChar char="•"/>
            </a:pPr>
            <a:r>
              <a:rPr lang="en-US" sz="3200" dirty="0" smtClean="0">
                <a:solidFill>
                  <a:schemeClr val="accent1">
                    <a:lumMod val="75000"/>
                  </a:schemeClr>
                </a:solidFill>
                <a:latin typeface="Arial Rounded MT Bold" panose="020F0704030504030204" pitchFamily="34" charset="0"/>
              </a:rPr>
              <a:t>Document</a:t>
            </a:r>
            <a:r>
              <a:rPr lang="en-US" sz="3200" dirty="0" smtClean="0">
                <a:solidFill>
                  <a:schemeClr val="tx1">
                    <a:lumMod val="75000"/>
                    <a:lumOff val="25000"/>
                  </a:schemeClr>
                </a:solidFill>
                <a:latin typeface="Arial Rounded MT Bold" panose="020F0704030504030204" pitchFamily="34" charset="0"/>
              </a:rPr>
              <a:t> use status</a:t>
            </a:r>
            <a:endParaRPr lang="en-US" sz="3200" dirty="0">
              <a:solidFill>
                <a:schemeClr val="tx1">
                  <a:lumMod val="75000"/>
                  <a:lumOff val="25000"/>
                </a:schemeClr>
              </a:solidFill>
              <a:latin typeface="Arial Rounded MT Bold" panose="020F0704030504030204" pitchFamily="34" charset="0"/>
            </a:endParaRPr>
          </a:p>
        </p:txBody>
      </p:sp>
    </p:spTree>
    <p:extLst>
      <p:ext uri="{BB962C8B-B14F-4D97-AF65-F5344CB8AC3E}">
        <p14:creationId xmlns:p14="http://schemas.microsoft.com/office/powerpoint/2010/main" val="121360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644114"/>
            <a:ext cx="2909944" cy="848510"/>
          </a:xfrm>
          <a:ln w="28575"/>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5400" dirty="0" smtClean="0">
                <a:solidFill>
                  <a:schemeClr val="accent1">
                    <a:lumMod val="75000"/>
                  </a:schemeClr>
                </a:solidFill>
                <a:latin typeface="Arial Rounded MT Bold" panose="020F0704030504030204" pitchFamily="34" charset="0"/>
              </a:rPr>
              <a:t>ADVISE</a:t>
            </a:r>
            <a:endParaRPr lang="en-US" sz="5400" dirty="0">
              <a:solidFill>
                <a:schemeClr val="accent1">
                  <a:lumMod val="75000"/>
                </a:schemeClr>
              </a:solidFill>
              <a:latin typeface="Arial Rounded MT Bold" panose="020F0704030504030204" pitchFamily="34" charset="0"/>
            </a:endParaRPr>
          </a:p>
        </p:txBody>
      </p:sp>
      <p:sp>
        <p:nvSpPr>
          <p:cNvPr id="3" name="Content Placeholder 2"/>
          <p:cNvSpPr>
            <a:spLocks noGrp="1"/>
          </p:cNvSpPr>
          <p:nvPr>
            <p:ph idx="1"/>
          </p:nvPr>
        </p:nvSpPr>
        <p:spPr>
          <a:xfrm>
            <a:off x="865318" y="2603847"/>
            <a:ext cx="7345791" cy="1166407"/>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r>
              <a:rPr lang="en-US" sz="4400" dirty="0" smtClean="0">
                <a:solidFill>
                  <a:schemeClr val="accent1">
                    <a:lumMod val="75000"/>
                  </a:schemeClr>
                </a:solidFill>
                <a:latin typeface="Arial Rounded MT Bold" panose="020F0704030504030204" pitchFamily="34" charset="0"/>
              </a:rPr>
              <a:t>Advise</a:t>
            </a:r>
            <a:r>
              <a:rPr lang="en-US" sz="4400" dirty="0" smtClean="0">
                <a:latin typeface="Arial Rounded MT Bold" panose="020F0704030504030204" pitchFamily="34" charset="0"/>
              </a:rPr>
              <a:t> all tobacco users to quit</a:t>
            </a:r>
            <a:endParaRPr lang="en-US" sz="4400" dirty="0">
              <a:latin typeface="Arial Rounded MT Bold" panose="020F0704030504030204" pitchFamily="34" charset="0"/>
            </a:endParaRPr>
          </a:p>
        </p:txBody>
      </p:sp>
      <p:sp>
        <p:nvSpPr>
          <p:cNvPr id="5" name="TextBox 4"/>
          <p:cNvSpPr txBox="1"/>
          <p:nvPr/>
        </p:nvSpPr>
        <p:spPr>
          <a:xfrm>
            <a:off x="9743739" y="375871"/>
            <a:ext cx="1411941" cy="1384995"/>
          </a:xfrm>
          <a:prstGeom prst="rect">
            <a:avLst/>
          </a:prstGeom>
          <a:noFill/>
        </p:spPr>
        <p:txBody>
          <a:bodyPr wrap="square" rtlCol="0">
            <a:spAutoFit/>
          </a:bodyPr>
          <a:lstStyle/>
          <a:p>
            <a:r>
              <a:rPr lang="en-US" sz="2800" dirty="0" smtClean="0">
                <a:solidFill>
                  <a:schemeClr val="accent1">
                    <a:lumMod val="75000"/>
                  </a:schemeClr>
                </a:solidFill>
                <a:latin typeface="Arial Rounded MT Bold" panose="020F0704030504030204" pitchFamily="34" charset="0"/>
              </a:rPr>
              <a:t>A</a:t>
            </a:r>
            <a:r>
              <a:rPr lang="en-US" sz="2800" dirty="0" smtClean="0">
                <a:solidFill>
                  <a:schemeClr val="tx1">
                    <a:lumMod val="75000"/>
                    <a:lumOff val="25000"/>
                  </a:schemeClr>
                </a:solidFill>
                <a:latin typeface="Arial Rounded MT Bold" panose="020F0704030504030204" pitchFamily="34" charset="0"/>
              </a:rPr>
              <a:t>sk</a:t>
            </a:r>
          </a:p>
          <a:p>
            <a:r>
              <a:rPr lang="en-US" sz="2800" dirty="0" smtClean="0">
                <a:solidFill>
                  <a:schemeClr val="accent1">
                    <a:lumMod val="75000"/>
                  </a:schemeClr>
                </a:solidFill>
                <a:latin typeface="Arial Rounded MT Bold" panose="020F0704030504030204" pitchFamily="34" charset="0"/>
              </a:rPr>
              <a:t>A</a:t>
            </a:r>
            <a:r>
              <a:rPr lang="en-US" sz="2800" dirty="0" smtClean="0">
                <a:solidFill>
                  <a:schemeClr val="tx1">
                    <a:lumMod val="75000"/>
                    <a:lumOff val="25000"/>
                  </a:schemeClr>
                </a:solidFill>
                <a:latin typeface="Arial Rounded MT Bold" panose="020F0704030504030204" pitchFamily="34" charset="0"/>
              </a:rPr>
              <a:t>dvise</a:t>
            </a:r>
          </a:p>
          <a:p>
            <a:r>
              <a:rPr lang="en-US" sz="2800" dirty="0" smtClean="0">
                <a:solidFill>
                  <a:schemeClr val="accent1">
                    <a:lumMod val="75000"/>
                  </a:schemeClr>
                </a:solidFill>
                <a:latin typeface="Arial Rounded MT Bold" panose="020F0704030504030204" pitchFamily="34" charset="0"/>
              </a:rPr>
              <a:t>R</a:t>
            </a:r>
            <a:r>
              <a:rPr lang="en-US" sz="2800" dirty="0" smtClean="0">
                <a:solidFill>
                  <a:schemeClr val="tx1">
                    <a:lumMod val="75000"/>
                    <a:lumOff val="25000"/>
                  </a:schemeClr>
                </a:solidFill>
                <a:latin typeface="Arial Rounded MT Bold" panose="020F0704030504030204" pitchFamily="34" charset="0"/>
              </a:rPr>
              <a:t>efer</a:t>
            </a:r>
            <a:endParaRPr lang="en-US" sz="2800" dirty="0">
              <a:solidFill>
                <a:schemeClr val="tx1">
                  <a:lumMod val="75000"/>
                  <a:lumOff val="25000"/>
                </a:schemeClr>
              </a:solidFill>
              <a:latin typeface="Arial Rounded MT Bold" panose="020F0704030504030204" pitchFamily="34" charset="0"/>
            </a:endParaRPr>
          </a:p>
        </p:txBody>
      </p:sp>
      <p:sp>
        <p:nvSpPr>
          <p:cNvPr id="8" name="Oval Callout 7"/>
          <p:cNvSpPr/>
          <p:nvPr/>
        </p:nvSpPr>
        <p:spPr>
          <a:xfrm rot="688534">
            <a:off x="7842490" y="2148799"/>
            <a:ext cx="4229456" cy="3280665"/>
          </a:xfrm>
          <a:prstGeom prst="wedgeEllipse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316172" y="2877702"/>
            <a:ext cx="3282092" cy="1785104"/>
          </a:xfrm>
          <a:prstGeom prst="rect">
            <a:avLst/>
          </a:prstGeom>
          <a:noFill/>
        </p:spPr>
        <p:txBody>
          <a:bodyPr wrap="square" rtlCol="0">
            <a:spAutoFit/>
          </a:bodyPr>
          <a:lstStyle/>
          <a:p>
            <a:pPr algn="ctr"/>
            <a:r>
              <a:rPr lang="en-US" sz="2200" dirty="0" smtClean="0">
                <a:solidFill>
                  <a:schemeClr val="tx1">
                    <a:lumMod val="75000"/>
                    <a:lumOff val="25000"/>
                  </a:schemeClr>
                </a:solidFill>
                <a:latin typeface="Arial Rounded MT Bold" panose="020F0704030504030204" pitchFamily="34" charset="0"/>
              </a:rPr>
              <a:t>Quitting tobacco is one of the best things you can do for your health. I strongly encourage you to quit.</a:t>
            </a:r>
            <a:endParaRPr lang="en-US" sz="2200" dirty="0">
              <a:solidFill>
                <a:schemeClr val="tx1">
                  <a:lumMod val="75000"/>
                  <a:lumOff val="25000"/>
                </a:schemeClr>
              </a:solidFill>
              <a:latin typeface="Arial Rounded MT Bold" panose="020F070403050403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24583">
            <a:off x="1757937" y="4666035"/>
            <a:ext cx="1025280" cy="1032162"/>
          </a:xfrm>
          <a:prstGeom prst="rect">
            <a:avLst/>
          </a:prstGeom>
        </p:spPr>
      </p:pic>
      <p:sp>
        <p:nvSpPr>
          <p:cNvPr id="4" name="Rectangle 3"/>
          <p:cNvSpPr/>
          <p:nvPr/>
        </p:nvSpPr>
        <p:spPr>
          <a:xfrm rot="21124230">
            <a:off x="1830135" y="4934244"/>
            <a:ext cx="790601" cy="369332"/>
          </a:xfrm>
          <a:prstGeom prst="rect">
            <a:avLst/>
          </a:prstGeom>
        </p:spPr>
        <p:txBody>
          <a:bodyPr wrap="none">
            <a:spAutoFit/>
          </a:bodyPr>
          <a:lstStyle/>
          <a:p>
            <a:r>
              <a:rPr lang="en-US" dirty="0">
                <a:solidFill>
                  <a:schemeClr val="tx1">
                    <a:lumMod val="75000"/>
                    <a:lumOff val="25000"/>
                  </a:schemeClr>
                </a:solidFill>
                <a:latin typeface="Arial Rounded MT Bold" panose="020F0704030504030204" pitchFamily="34" charset="0"/>
              </a:rPr>
              <a:t>Note:</a:t>
            </a:r>
          </a:p>
        </p:txBody>
      </p:sp>
      <p:sp>
        <p:nvSpPr>
          <p:cNvPr id="7" name="TextBox 6"/>
          <p:cNvSpPr txBox="1"/>
          <p:nvPr/>
        </p:nvSpPr>
        <p:spPr>
          <a:xfrm>
            <a:off x="2985246" y="4662806"/>
            <a:ext cx="4424337" cy="1292662"/>
          </a:xfrm>
          <a:prstGeom prst="rect">
            <a:avLst/>
          </a:prstGeom>
          <a:noFill/>
        </p:spPr>
        <p:txBody>
          <a:bodyPr wrap="square" rtlCol="0">
            <a:spAutoFit/>
          </a:bodyPr>
          <a:lstStyle/>
          <a:p>
            <a:r>
              <a:rPr lang="en-US" sz="2600" dirty="0" smtClean="0">
                <a:solidFill>
                  <a:schemeClr val="tx1">
                    <a:lumMod val="75000"/>
                    <a:lumOff val="25000"/>
                  </a:schemeClr>
                </a:solidFill>
                <a:latin typeface="Arial Rounded MT Bold" panose="020F0704030504030204" pitchFamily="34" charset="0"/>
              </a:rPr>
              <a:t>The primary healthcare provider should be the one to advise quitting</a:t>
            </a:r>
            <a:endParaRPr lang="en-US" sz="2600" dirty="0">
              <a:solidFill>
                <a:schemeClr val="tx1">
                  <a:lumMod val="75000"/>
                  <a:lumOff val="25000"/>
                </a:schemeClr>
              </a:solidFill>
              <a:latin typeface="Arial Rounded MT Bold" panose="020F0704030504030204" pitchFamily="34" charset="0"/>
            </a:endParaRPr>
          </a:p>
        </p:txBody>
      </p:sp>
    </p:spTree>
    <p:extLst>
      <p:ext uri="{BB962C8B-B14F-4D97-AF65-F5344CB8AC3E}">
        <p14:creationId xmlns:p14="http://schemas.microsoft.com/office/powerpoint/2010/main" val="1037570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emplate>
  <TotalTime>738</TotalTime>
  <Words>1307</Words>
  <Application>Microsoft Office PowerPoint</Application>
  <PresentationFormat>Widescreen</PresentationFormat>
  <Paragraphs>157</Paragraphs>
  <Slides>19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Rounded MT Bold</vt:lpstr>
      <vt:lpstr>Calibri</vt:lpstr>
      <vt:lpstr>Calibri Light</vt:lpstr>
      <vt:lpstr>Wingdings</vt:lpstr>
      <vt:lpstr>Retrospect</vt:lpstr>
      <vt:lpstr>Help Your Patients Quit Tobacco with Quitline Iowa</vt:lpstr>
      <vt:lpstr>Help your Patients Live Healthier</vt:lpstr>
      <vt:lpstr>Why QUITLINE IOWA?</vt:lpstr>
      <vt:lpstr>The Facts</vt:lpstr>
      <vt:lpstr>What is the Brief Tobacco Intervention?</vt:lpstr>
      <vt:lpstr>Steps to Success:</vt:lpstr>
      <vt:lpstr>ASK</vt:lpstr>
      <vt:lpstr>ASK</vt:lpstr>
      <vt:lpstr>ADVISE</vt:lpstr>
      <vt:lpstr>ADVISE</vt:lpstr>
      <vt:lpstr>REFER</vt:lpstr>
      <vt:lpstr>REFER</vt:lpstr>
      <vt:lpstr>Making the Referral</vt:lpstr>
      <vt:lpstr>The QUITLINE IOWA Fax Referral</vt:lpstr>
      <vt:lpstr>Medicaid Fee for Service: Oral Medication</vt:lpstr>
      <vt:lpstr>Medicaid Fee for Service: NRT</vt:lpstr>
      <vt:lpstr>2A’s &amp; R Online Training</vt:lpstr>
      <vt:lpstr>Resources</vt:lpstr>
      <vt:lpstr>Contact and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Addressing Tobacco Use in Iowa</dc:title>
  <dc:creator>Teri Bos</dc:creator>
  <cp:lastModifiedBy>Aucutt, Megan</cp:lastModifiedBy>
  <cp:revision>63</cp:revision>
  <dcterms:created xsi:type="dcterms:W3CDTF">2014-11-03T20:08:18Z</dcterms:created>
  <dcterms:modified xsi:type="dcterms:W3CDTF">2017-06-27T14:44:32Z</dcterms:modified>
</cp:coreProperties>
</file>