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7"/>
            <a:ext cx="10363200" cy="2990851"/>
          </a:xfrm>
          <a:prstGeom prst="rect">
            <a:avLst/>
          </a:prstGeom>
        </p:spPr>
        <p:txBody>
          <a:bodyPr lIns="114117" tIns="57059" rIns="114117" bIns="57059" anchor="b"/>
          <a:lstStyle>
            <a:lvl1pPr algn="l">
              <a:defRPr sz="4572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276600"/>
            <a:ext cx="10363200" cy="1752600"/>
          </a:xfrm>
          <a:prstGeom prst="rect">
            <a:avLst/>
          </a:prstGeom>
        </p:spPr>
        <p:txBody>
          <a:bodyPr lIns="114117" tIns="57059" rIns="114117" bIns="57059"/>
          <a:lstStyle>
            <a:lvl1pPr marL="0" indent="0" algn="l">
              <a:buNone/>
              <a:defRPr sz="1828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74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48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30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97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460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0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94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91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ansition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EAE335A-5898-084C-BC09-373B1DAF9EF2}"/>
              </a:ext>
            </a:extLst>
          </p:cNvPr>
          <p:cNvGrpSpPr/>
          <p:nvPr/>
        </p:nvGrpSpPr>
        <p:grpSpPr>
          <a:xfrm>
            <a:off x="6942" y="0"/>
            <a:ext cx="12178119" cy="6858000"/>
            <a:chOff x="0" y="0"/>
            <a:chExt cx="10047513" cy="73152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7583DEB-4093-2C46-97A9-CC9C02010846}"/>
                </a:ext>
              </a:extLst>
            </p:cNvPr>
            <p:cNvSpPr/>
            <p:nvPr/>
          </p:nvSpPr>
          <p:spPr>
            <a:xfrm>
              <a:off x="0" y="0"/>
              <a:ext cx="10047513" cy="7315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9" name="Round Diagonal Corner Rectangle 8">
              <a:extLst>
                <a:ext uri="{FF2B5EF4-FFF2-40B4-BE49-F238E27FC236}">
                  <a16:creationId xmlns:a16="http://schemas.microsoft.com/office/drawing/2014/main" id="{B55BACEF-3AAF-BA49-AA4F-86169B09C31D}"/>
                </a:ext>
              </a:extLst>
            </p:cNvPr>
            <p:cNvSpPr/>
            <p:nvPr/>
          </p:nvSpPr>
          <p:spPr>
            <a:xfrm>
              <a:off x="914401" y="1096049"/>
              <a:ext cx="8229599" cy="5123102"/>
            </a:xfrm>
            <a:prstGeom prst="round2Diag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</p:grp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61129" y="1086206"/>
            <a:ext cx="8269742" cy="2313100"/>
          </a:xfrm>
          <a:prstGeom prst="rect">
            <a:avLst/>
          </a:prstGeom>
        </p:spPr>
        <p:txBody>
          <a:bodyPr anchor="b" anchorCtr="0"/>
          <a:lstStyle>
            <a:lvl1pPr algn="ctr">
              <a:defRPr sz="4271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704833" y="3598963"/>
            <a:ext cx="6782329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330" cap="none" baseline="0">
                <a:solidFill>
                  <a:schemeClr val="tx1"/>
                </a:solidFill>
              </a:defRPr>
            </a:lvl1pPr>
            <a:lvl2pPr marL="443702" indent="0" algn="ctr">
              <a:buNone/>
              <a:defRPr sz="1941"/>
            </a:lvl2pPr>
            <a:lvl3pPr marL="887404" indent="0" algn="ctr">
              <a:buNone/>
              <a:defRPr sz="1747"/>
            </a:lvl3pPr>
            <a:lvl4pPr marL="1331107" indent="0" algn="ctr">
              <a:buNone/>
              <a:defRPr sz="1553"/>
            </a:lvl4pPr>
            <a:lvl5pPr marL="1774809" indent="0" algn="ctr">
              <a:buNone/>
              <a:defRPr sz="1553"/>
            </a:lvl5pPr>
            <a:lvl6pPr marL="2218511" indent="0" algn="ctr">
              <a:buNone/>
              <a:defRPr sz="1553"/>
            </a:lvl6pPr>
            <a:lvl7pPr marL="2662213" indent="0" algn="ctr">
              <a:buNone/>
              <a:defRPr sz="1553"/>
            </a:lvl7pPr>
            <a:lvl8pPr marL="3105916" indent="0" algn="ctr">
              <a:buNone/>
              <a:defRPr sz="1553"/>
            </a:lvl8pPr>
            <a:lvl9pPr marL="3549618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F64018A-0701-8040-8332-FEBA964611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2453" y="4704775"/>
            <a:ext cx="1627094" cy="48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4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ransition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EAE335A-5898-084C-BC09-373B1DAF9EF2}"/>
              </a:ext>
            </a:extLst>
          </p:cNvPr>
          <p:cNvGrpSpPr/>
          <p:nvPr/>
        </p:nvGrpSpPr>
        <p:grpSpPr>
          <a:xfrm>
            <a:off x="6942" y="0"/>
            <a:ext cx="12178119" cy="6858000"/>
            <a:chOff x="0" y="0"/>
            <a:chExt cx="10047513" cy="73152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7583DEB-4093-2C46-97A9-CC9C02010846}"/>
                </a:ext>
              </a:extLst>
            </p:cNvPr>
            <p:cNvSpPr/>
            <p:nvPr/>
          </p:nvSpPr>
          <p:spPr>
            <a:xfrm>
              <a:off x="0" y="0"/>
              <a:ext cx="10047513" cy="73152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9" name="Round Diagonal Corner Rectangle 8">
              <a:extLst>
                <a:ext uri="{FF2B5EF4-FFF2-40B4-BE49-F238E27FC236}">
                  <a16:creationId xmlns:a16="http://schemas.microsoft.com/office/drawing/2014/main" id="{B55BACEF-3AAF-BA49-AA4F-86169B09C31D}"/>
                </a:ext>
              </a:extLst>
            </p:cNvPr>
            <p:cNvSpPr/>
            <p:nvPr/>
          </p:nvSpPr>
          <p:spPr>
            <a:xfrm>
              <a:off x="914401" y="1096049"/>
              <a:ext cx="8229599" cy="5123102"/>
            </a:xfrm>
            <a:prstGeom prst="round2DiagRect">
              <a:avLst/>
            </a:prstGeom>
            <a:solidFill>
              <a:schemeClr val="bg2"/>
            </a:solidFill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</p:grp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961129" y="1086206"/>
            <a:ext cx="8269742" cy="2313100"/>
          </a:xfrm>
          <a:prstGeom prst="rect">
            <a:avLst/>
          </a:prstGeom>
        </p:spPr>
        <p:txBody>
          <a:bodyPr anchor="b" anchorCtr="0"/>
          <a:lstStyle>
            <a:lvl1pPr algn="ctr">
              <a:defRPr sz="427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704833" y="3598963"/>
            <a:ext cx="6782329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330" cap="none" baseline="0">
                <a:solidFill>
                  <a:schemeClr val="tx1"/>
                </a:solidFill>
              </a:defRPr>
            </a:lvl1pPr>
            <a:lvl2pPr marL="443702" indent="0" algn="ctr">
              <a:buNone/>
              <a:defRPr sz="1941"/>
            </a:lvl2pPr>
            <a:lvl3pPr marL="887404" indent="0" algn="ctr">
              <a:buNone/>
              <a:defRPr sz="1747"/>
            </a:lvl3pPr>
            <a:lvl4pPr marL="1331107" indent="0" algn="ctr">
              <a:buNone/>
              <a:defRPr sz="1553"/>
            </a:lvl4pPr>
            <a:lvl5pPr marL="1774809" indent="0" algn="ctr">
              <a:buNone/>
              <a:defRPr sz="1553"/>
            </a:lvl5pPr>
            <a:lvl6pPr marL="2218511" indent="0" algn="ctr">
              <a:buNone/>
              <a:defRPr sz="1553"/>
            </a:lvl6pPr>
            <a:lvl7pPr marL="2662213" indent="0" algn="ctr">
              <a:buNone/>
              <a:defRPr sz="1553"/>
            </a:lvl7pPr>
            <a:lvl8pPr marL="3105916" indent="0" algn="ctr">
              <a:buNone/>
              <a:defRPr sz="1553"/>
            </a:lvl8pPr>
            <a:lvl9pPr marL="3549618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0F85FE4-4876-654D-8730-8AE793E1C6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2453" y="4711937"/>
            <a:ext cx="1627094" cy="47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236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9267" y="1"/>
            <a:ext cx="11072734" cy="9541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47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002121" y="6332782"/>
            <a:ext cx="8382885" cy="2868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E2E1DCA-4FAB-8342-ACCE-DB17553BE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56" y="216414"/>
            <a:ext cx="10086851" cy="82296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12127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121" y="6332782"/>
            <a:ext cx="8382885" cy="2868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855090D-A92D-9744-88BE-94E3178A1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56" y="216414"/>
            <a:ext cx="10086851" cy="82296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3619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55" y="1146950"/>
            <a:ext cx="11052048" cy="4351338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121" y="6332782"/>
            <a:ext cx="8382885" cy="2868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3A2A3C9-568E-C842-9E04-9F653E716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56" y="216414"/>
            <a:ext cx="10086851" cy="82296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4770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55" y="1146950"/>
            <a:ext cx="11052048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121" y="6332782"/>
            <a:ext cx="8382885" cy="2868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BF5477E-C4A2-384D-9453-24F15D88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56" y="216414"/>
            <a:ext cx="10086851" cy="82296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1620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121" y="6332782"/>
            <a:ext cx="8382885" cy="28687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352562" y="1146950"/>
            <a:ext cx="5262182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37711" y="1146950"/>
            <a:ext cx="5492819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A361DF7-C49C-5D42-9FCD-C856ABC83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56" y="216414"/>
            <a:ext cx="10086851" cy="82296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448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23;p46">
            <a:extLst>
              <a:ext uri="{FF2B5EF4-FFF2-40B4-BE49-F238E27FC236}">
                <a16:creationId xmlns:a16="http://schemas.microsoft.com/office/drawing/2014/main" id="{8E9D34AD-BC21-4874-8687-A07DD647A0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5390" y="622808"/>
            <a:ext cx="10642709" cy="234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36466"/>
              </a:buClr>
              <a:buSzPts val="3201"/>
              <a:buFont typeface="Arial"/>
              <a:buNone/>
              <a:defRPr sz="1694">
                <a:solidFill>
                  <a:srgbClr val="636466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886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39595"/>
            <a:ext cx="10972800" cy="5280214"/>
          </a:xfrm>
        </p:spPr>
        <p:txBody>
          <a:bodyPr>
            <a:normAutofit/>
          </a:bodyPr>
          <a:lstStyle>
            <a:lvl1pPr>
              <a:defRPr sz="182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2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2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2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2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152400"/>
            <a:ext cx="10935854" cy="457200"/>
          </a:xfrm>
        </p:spPr>
        <p:txBody>
          <a:bodyPr/>
          <a:lstStyle>
            <a:lvl1pPr>
              <a:buNone/>
              <a:defRPr sz="1997" b="1">
                <a:solidFill>
                  <a:schemeClr val="tx2"/>
                </a:solidFill>
                <a:latin typeface="Arial" panose="020B0604020202020204" pitchFamily="34" charset="0"/>
                <a:cs typeface="Arial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737600" y="6172200"/>
            <a:ext cx="28448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2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9890C-8F44-48DA-B7E3-4FA18A0BA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98B6E-FC68-49D1-B59B-E0AEF3732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C93B3-15D3-4FC8-8412-BF8AC75BA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186D3-E429-4043-A36C-2ACB9EF4B11C}" type="datetimeFigureOut">
              <a:rPr lang="en-US" smtClean="0"/>
              <a:t>12/21/2023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EDC53-C42B-4545-8CE3-40875B22E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CCE58-0D94-4778-8165-ACC9F083E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0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8B0139C9-BF6B-4BBD-97FE-F026D44625D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871" y="1401"/>
          <a:ext cx="1868" cy="1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60" imgH="360" progId="TCLayout.ActiveDocument.1">
                  <p:embed/>
                </p:oleObj>
              </mc:Choice>
              <mc:Fallback>
                <p:oleObj name="think-cell Slide" r:id="rId3" imgW="360" imgH="360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8B0139C9-BF6B-4BBD-97FE-F026D44625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" y="1401"/>
                        <a:ext cx="1868" cy="14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914400"/>
          </a:xfrm>
        </p:spPr>
        <p:txBody>
          <a:bodyPr vert="horz" anchor="t">
            <a:normAutofit/>
          </a:bodyPr>
          <a:lstStyle>
            <a:lvl1pPr algn="l">
              <a:defRPr sz="2647" b="1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2"/>
            <a:ext cx="5384800" cy="4191000"/>
          </a:xfrm>
        </p:spPr>
        <p:txBody>
          <a:bodyPr>
            <a:normAutofit/>
          </a:bodyPr>
          <a:lstStyle>
            <a:lvl1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828802"/>
            <a:ext cx="5384800" cy="4191000"/>
          </a:xfrm>
        </p:spPr>
        <p:txBody>
          <a:bodyPr>
            <a:normAutofit/>
          </a:bodyPr>
          <a:lstStyle>
            <a:lvl1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194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152400"/>
            <a:ext cx="4876800" cy="457200"/>
          </a:xfrm>
        </p:spPr>
        <p:txBody>
          <a:bodyPr/>
          <a:lstStyle>
            <a:lvl1pPr>
              <a:buNone/>
              <a:defRPr sz="1764" b="1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737600" y="6172200"/>
            <a:ext cx="2844800" cy="30480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8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Option 1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78A7EE9-AF72-284C-823C-33A745B29231}"/>
              </a:ext>
            </a:extLst>
          </p:cNvPr>
          <p:cNvGrpSpPr/>
          <p:nvPr/>
        </p:nvGrpSpPr>
        <p:grpSpPr>
          <a:xfrm>
            <a:off x="-2" y="0"/>
            <a:ext cx="12192004" cy="6858000"/>
            <a:chOff x="914397" y="457200"/>
            <a:chExt cx="9144003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F4E031-D347-B549-94C1-ABB7AEFD5A32}"/>
                </a:ext>
              </a:extLst>
            </p:cNvPr>
            <p:cNvSpPr/>
            <p:nvPr/>
          </p:nvSpPr>
          <p:spPr>
            <a:xfrm>
              <a:off x="914399" y="457200"/>
              <a:ext cx="9143999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1" name="Round Diagonal Corner Rectangle 10">
              <a:extLst>
                <a:ext uri="{FF2B5EF4-FFF2-40B4-BE49-F238E27FC236}">
                  <a16:creationId xmlns:a16="http://schemas.microsoft.com/office/drawing/2014/main" id="{D700ACCD-6F65-4741-A343-99EA2F65E414}"/>
                </a:ext>
              </a:extLst>
            </p:cNvPr>
            <p:cNvSpPr/>
            <p:nvPr/>
          </p:nvSpPr>
          <p:spPr>
            <a:xfrm>
              <a:off x="914400" y="457200"/>
              <a:ext cx="9144000" cy="5609551"/>
            </a:xfrm>
            <a:prstGeom prst="round2Diag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DEE0D8A-EEA6-F943-AFFF-EB8D048B9965}"/>
                </a:ext>
              </a:extLst>
            </p:cNvPr>
            <p:cNvSpPr/>
            <p:nvPr/>
          </p:nvSpPr>
          <p:spPr>
            <a:xfrm>
              <a:off x="914397" y="457200"/>
              <a:ext cx="1458686" cy="5562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</p:grp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32002" y="887901"/>
            <a:ext cx="7780478" cy="2313100"/>
          </a:xfrm>
          <a:prstGeom prst="rect">
            <a:avLst/>
          </a:prstGeom>
        </p:spPr>
        <p:txBody>
          <a:bodyPr anchor="b" anchorCtr="0"/>
          <a:lstStyle>
            <a:lvl1pPr algn="l">
              <a:defRPr sz="427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32010" y="3404967"/>
            <a:ext cx="778047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330" cap="none" baseline="0">
                <a:solidFill>
                  <a:schemeClr val="bg1"/>
                </a:solidFill>
              </a:defRPr>
            </a:lvl1pPr>
            <a:lvl2pPr marL="443702" indent="0" algn="ctr">
              <a:buNone/>
              <a:defRPr sz="1941"/>
            </a:lvl2pPr>
            <a:lvl3pPr marL="887404" indent="0" algn="ctr">
              <a:buNone/>
              <a:defRPr sz="1747"/>
            </a:lvl3pPr>
            <a:lvl4pPr marL="1331107" indent="0" algn="ctr">
              <a:buNone/>
              <a:defRPr sz="1553"/>
            </a:lvl4pPr>
            <a:lvl5pPr marL="1774809" indent="0" algn="ctr">
              <a:buNone/>
              <a:defRPr sz="1553"/>
            </a:lvl5pPr>
            <a:lvl6pPr marL="2218511" indent="0" algn="ctr">
              <a:buNone/>
              <a:defRPr sz="1553"/>
            </a:lvl6pPr>
            <a:lvl7pPr marL="2662213" indent="0" algn="ctr">
              <a:buNone/>
              <a:defRPr sz="1553"/>
            </a:lvl7pPr>
            <a:lvl8pPr marL="3105916" indent="0" algn="ctr">
              <a:buNone/>
              <a:defRPr sz="1553"/>
            </a:lvl8pPr>
            <a:lvl9pPr marL="3549618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2F74EB2-AAC1-B54A-B894-DB76224F9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48693" y="5963772"/>
            <a:ext cx="1627094" cy="48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48876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Option 1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78A7EE9-AF72-284C-823C-33A745B29231}"/>
              </a:ext>
            </a:extLst>
          </p:cNvPr>
          <p:cNvGrpSpPr/>
          <p:nvPr/>
        </p:nvGrpSpPr>
        <p:grpSpPr>
          <a:xfrm>
            <a:off x="-2" y="0"/>
            <a:ext cx="12192004" cy="6858000"/>
            <a:chOff x="914397" y="457200"/>
            <a:chExt cx="9144003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F4E031-D347-B549-94C1-ABB7AEFD5A32}"/>
                </a:ext>
              </a:extLst>
            </p:cNvPr>
            <p:cNvSpPr/>
            <p:nvPr/>
          </p:nvSpPr>
          <p:spPr>
            <a:xfrm>
              <a:off x="914399" y="457200"/>
              <a:ext cx="9143999" cy="68580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1" name="Round Diagonal Corner Rectangle 10">
              <a:extLst>
                <a:ext uri="{FF2B5EF4-FFF2-40B4-BE49-F238E27FC236}">
                  <a16:creationId xmlns:a16="http://schemas.microsoft.com/office/drawing/2014/main" id="{D700ACCD-6F65-4741-A343-99EA2F65E414}"/>
                </a:ext>
              </a:extLst>
            </p:cNvPr>
            <p:cNvSpPr/>
            <p:nvPr/>
          </p:nvSpPr>
          <p:spPr>
            <a:xfrm>
              <a:off x="914400" y="457200"/>
              <a:ext cx="9144000" cy="5609551"/>
            </a:xfrm>
            <a:prstGeom prst="round2Diag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DEE0D8A-EEA6-F943-AFFF-EB8D048B9965}"/>
                </a:ext>
              </a:extLst>
            </p:cNvPr>
            <p:cNvSpPr/>
            <p:nvPr/>
          </p:nvSpPr>
          <p:spPr>
            <a:xfrm>
              <a:off x="914397" y="457200"/>
              <a:ext cx="1458686" cy="5562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</p:grp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32002" y="887901"/>
            <a:ext cx="7780478" cy="2313100"/>
          </a:xfrm>
          <a:prstGeom prst="rect">
            <a:avLst/>
          </a:prstGeom>
        </p:spPr>
        <p:txBody>
          <a:bodyPr anchor="b" anchorCtr="0"/>
          <a:lstStyle>
            <a:lvl1pPr algn="l">
              <a:defRPr sz="427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32010" y="3404967"/>
            <a:ext cx="778047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330" cap="none" baseline="0">
                <a:solidFill>
                  <a:schemeClr val="tx2"/>
                </a:solidFill>
              </a:defRPr>
            </a:lvl1pPr>
            <a:lvl2pPr marL="443702" indent="0" algn="ctr">
              <a:buNone/>
              <a:defRPr sz="1941"/>
            </a:lvl2pPr>
            <a:lvl3pPr marL="887404" indent="0" algn="ctr">
              <a:buNone/>
              <a:defRPr sz="1747"/>
            </a:lvl3pPr>
            <a:lvl4pPr marL="1331107" indent="0" algn="ctr">
              <a:buNone/>
              <a:defRPr sz="1553"/>
            </a:lvl4pPr>
            <a:lvl5pPr marL="1774809" indent="0" algn="ctr">
              <a:buNone/>
              <a:defRPr sz="1553"/>
            </a:lvl5pPr>
            <a:lvl6pPr marL="2218511" indent="0" algn="ctr">
              <a:buNone/>
              <a:defRPr sz="1553"/>
            </a:lvl6pPr>
            <a:lvl7pPr marL="2662213" indent="0" algn="ctr">
              <a:buNone/>
              <a:defRPr sz="1553"/>
            </a:lvl7pPr>
            <a:lvl8pPr marL="3105916" indent="0" algn="ctr">
              <a:buNone/>
              <a:defRPr sz="1553"/>
            </a:lvl8pPr>
            <a:lvl9pPr marL="3549618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C878C45-01DD-5E4E-80F0-3AD08080B1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48693" y="5970934"/>
            <a:ext cx="1627094" cy="47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8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Option 1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378A7EE9-AF72-284C-823C-33A745B29231}"/>
              </a:ext>
            </a:extLst>
          </p:cNvPr>
          <p:cNvGrpSpPr/>
          <p:nvPr/>
        </p:nvGrpSpPr>
        <p:grpSpPr>
          <a:xfrm>
            <a:off x="-2" y="0"/>
            <a:ext cx="12192004" cy="6858000"/>
            <a:chOff x="914397" y="457200"/>
            <a:chExt cx="9144003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F4E031-D347-B549-94C1-ABB7AEFD5A32}"/>
                </a:ext>
              </a:extLst>
            </p:cNvPr>
            <p:cNvSpPr/>
            <p:nvPr/>
          </p:nvSpPr>
          <p:spPr>
            <a:xfrm>
              <a:off x="914399" y="457200"/>
              <a:ext cx="9143999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1" name="Round Diagonal Corner Rectangle 10">
              <a:extLst>
                <a:ext uri="{FF2B5EF4-FFF2-40B4-BE49-F238E27FC236}">
                  <a16:creationId xmlns:a16="http://schemas.microsoft.com/office/drawing/2014/main" id="{D700ACCD-6F65-4741-A343-99EA2F65E414}"/>
                </a:ext>
              </a:extLst>
            </p:cNvPr>
            <p:cNvSpPr/>
            <p:nvPr/>
          </p:nvSpPr>
          <p:spPr>
            <a:xfrm>
              <a:off x="914400" y="457200"/>
              <a:ext cx="9144000" cy="5609551"/>
            </a:xfrm>
            <a:prstGeom prst="round2Diag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DEE0D8A-EEA6-F943-AFFF-EB8D048B9965}"/>
                </a:ext>
              </a:extLst>
            </p:cNvPr>
            <p:cNvSpPr/>
            <p:nvPr/>
          </p:nvSpPr>
          <p:spPr>
            <a:xfrm>
              <a:off x="914397" y="457200"/>
              <a:ext cx="1458686" cy="556260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47"/>
            </a:p>
          </p:txBody>
        </p:sp>
      </p:grp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32002" y="887901"/>
            <a:ext cx="7780478" cy="2313100"/>
          </a:xfrm>
          <a:prstGeom prst="rect">
            <a:avLst/>
          </a:prstGeom>
        </p:spPr>
        <p:txBody>
          <a:bodyPr anchor="b" anchorCtr="0"/>
          <a:lstStyle>
            <a:lvl1pPr algn="l">
              <a:defRPr sz="427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32010" y="3404967"/>
            <a:ext cx="7780476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330" cap="none" baseline="0">
                <a:solidFill>
                  <a:schemeClr val="bg1"/>
                </a:solidFill>
              </a:defRPr>
            </a:lvl1pPr>
            <a:lvl2pPr marL="443702" indent="0" algn="ctr">
              <a:buNone/>
              <a:defRPr sz="1941"/>
            </a:lvl2pPr>
            <a:lvl3pPr marL="887404" indent="0" algn="ctr">
              <a:buNone/>
              <a:defRPr sz="1747"/>
            </a:lvl3pPr>
            <a:lvl4pPr marL="1331107" indent="0" algn="ctr">
              <a:buNone/>
              <a:defRPr sz="1553"/>
            </a:lvl4pPr>
            <a:lvl5pPr marL="1774809" indent="0" algn="ctr">
              <a:buNone/>
              <a:defRPr sz="1553"/>
            </a:lvl5pPr>
            <a:lvl6pPr marL="2218511" indent="0" algn="ctr">
              <a:buNone/>
              <a:defRPr sz="1553"/>
            </a:lvl6pPr>
            <a:lvl7pPr marL="2662213" indent="0" algn="ctr">
              <a:buNone/>
              <a:defRPr sz="1553"/>
            </a:lvl7pPr>
            <a:lvl8pPr marL="3105916" indent="0" algn="ctr">
              <a:buNone/>
              <a:defRPr sz="1553"/>
            </a:lvl8pPr>
            <a:lvl9pPr marL="3549618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DFF7A41-09E0-5244-A789-7ED7653892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48693" y="5963772"/>
            <a:ext cx="1627094" cy="48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817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Agenda Slide Option 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1AF8D38-6E2C-914B-A3C7-8F532ECFC3FD}"/>
              </a:ext>
            </a:extLst>
          </p:cNvPr>
          <p:cNvGrpSpPr/>
          <p:nvPr/>
        </p:nvGrpSpPr>
        <p:grpSpPr>
          <a:xfrm>
            <a:off x="-2" y="0"/>
            <a:ext cx="12192004" cy="6858000"/>
            <a:chOff x="914397" y="457200"/>
            <a:chExt cx="9144003" cy="6858000"/>
          </a:xfrm>
          <a:solidFill>
            <a:schemeClr val="bg2"/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083C9BC-801D-E049-B607-964452A33143}"/>
                </a:ext>
              </a:extLst>
            </p:cNvPr>
            <p:cNvSpPr/>
            <p:nvPr/>
          </p:nvSpPr>
          <p:spPr>
            <a:xfrm>
              <a:off x="914399" y="457200"/>
              <a:ext cx="9143999" cy="6858000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1947"/>
            </a:p>
          </p:txBody>
        </p:sp>
        <p:sp>
          <p:nvSpPr>
            <p:cNvPr id="8" name="Round Diagonal Corner Rectangle 7">
              <a:extLst>
                <a:ext uri="{FF2B5EF4-FFF2-40B4-BE49-F238E27FC236}">
                  <a16:creationId xmlns:a16="http://schemas.microsoft.com/office/drawing/2014/main" id="{F6721154-F55E-8743-A597-0F9B62B61F09}"/>
                </a:ext>
              </a:extLst>
            </p:cNvPr>
            <p:cNvSpPr/>
            <p:nvPr/>
          </p:nvSpPr>
          <p:spPr>
            <a:xfrm>
              <a:off x="914400" y="457200"/>
              <a:ext cx="9144000" cy="5609551"/>
            </a:xfrm>
            <a:prstGeom prst="round2Diag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1947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CAAA81-3433-A246-B6FA-5E53296DF45F}"/>
                </a:ext>
              </a:extLst>
            </p:cNvPr>
            <p:cNvSpPr/>
            <p:nvPr/>
          </p:nvSpPr>
          <p:spPr>
            <a:xfrm>
              <a:off x="914397" y="457200"/>
              <a:ext cx="1458686" cy="5562600"/>
            </a:xfrm>
            <a:prstGeom prst="rect">
              <a:avLst/>
            </a:prstGeom>
            <a:grpFill/>
            <a:ln>
              <a:solidFill>
                <a:schemeClr val="bg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US" sz="1947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418" y="189659"/>
            <a:ext cx="10086851" cy="1131147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9221F2-E37B-F14F-85BE-CE00074AFA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48693" y="5970934"/>
            <a:ext cx="1627094" cy="47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25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FA7A7E73-AFA8-4B7F-A53A-F4CFF00DC509}"/>
              </a:ext>
            </a:extLst>
          </p:cNvPr>
          <p:cNvGraphicFramePr>
            <a:graphicFrameLocks noChangeAspect="1"/>
          </p:cNvGraphicFramePr>
          <p:nvPr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3680630535"/>
              </p:ext>
            </p:extLst>
          </p:nvPr>
        </p:nvGraphicFramePr>
        <p:xfrm>
          <a:off x="1927" y="1401"/>
          <a:ext cx="1925" cy="1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9" imgW="622" imgH="623" progId="TCLayout.ActiveDocument.1">
                  <p:embed/>
                </p:oleObj>
              </mc:Choice>
              <mc:Fallback>
                <p:oleObj name="think-cell Slide" r:id="rId19" imgW="622" imgH="623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FA7A7E73-AFA8-4B7F-A53A-F4CFF00DC5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927" y="1401"/>
                        <a:ext cx="1925" cy="14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Picture 6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2" y="8"/>
            <a:ext cx="12164254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0"/>
            <a:ext cx="103632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856" tIns="47429" rIns="94856" bIns="47429" rtlCol="0" anchor="ctr"/>
          <a:lstStyle/>
          <a:p>
            <a:pPr algn="ctr"/>
            <a:endParaRPr lang="en-US" sz="1497"/>
          </a:p>
        </p:txBody>
      </p:sp>
      <p:sp>
        <p:nvSpPr>
          <p:cNvPr id="7" name="Rectangle 6"/>
          <p:cNvSpPr/>
          <p:nvPr/>
        </p:nvSpPr>
        <p:spPr>
          <a:xfrm>
            <a:off x="2133600" y="6172207"/>
            <a:ext cx="10058400" cy="406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856" tIns="47429" rIns="94856" bIns="47429" rtlCol="0" anchor="ctr"/>
          <a:lstStyle/>
          <a:p>
            <a:pPr algn="ctr"/>
            <a:endParaRPr lang="en-US" sz="1497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172200"/>
            <a:ext cx="2844800" cy="304800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49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fld id="{1279D12C-FBB1-4D8D-9F68-9A6B19391C3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17600" y="3937000"/>
            <a:ext cx="2844800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4856" tIns="47429" rIns="94856" bIns="47429" rtlCol="0" anchor="ctr"/>
          <a:lstStyle/>
          <a:p>
            <a:pPr algn="ctr"/>
            <a:endParaRPr lang="en-US" sz="1497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388" y="6153228"/>
            <a:ext cx="1745591" cy="368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710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572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74343"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48683"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423027"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97369" algn="ctr" rtl="0" eaLnBrk="1" fontAlgn="base" hangingPunct="1">
        <a:spcBef>
          <a:spcPct val="0"/>
        </a:spcBef>
        <a:spcAft>
          <a:spcPct val="0"/>
        </a:spcAft>
        <a:defRPr sz="4572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55756" indent="-3557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26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70806" indent="-29646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9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85856" indent="-23717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95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60199" indent="-23717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79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134541" indent="-23717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79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608884" indent="-237171" algn="l" defTabSz="948683" rtl="0" eaLnBrk="1" latinLnBrk="0" hangingPunct="1">
        <a:spcBef>
          <a:spcPct val="20000"/>
        </a:spcBef>
        <a:buFont typeface="Arial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083225" indent="-237171" algn="l" defTabSz="948683" rtl="0" eaLnBrk="1" latinLnBrk="0" hangingPunct="1">
        <a:spcBef>
          <a:spcPct val="20000"/>
        </a:spcBef>
        <a:buFont typeface="Arial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557568" indent="-237171" algn="l" defTabSz="948683" rtl="0" eaLnBrk="1" latinLnBrk="0" hangingPunct="1">
        <a:spcBef>
          <a:spcPct val="20000"/>
        </a:spcBef>
        <a:buFont typeface="Arial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031910" indent="-237171" algn="l" defTabSz="948683" rtl="0" eaLnBrk="1" latinLnBrk="0" hangingPunct="1">
        <a:spcBef>
          <a:spcPct val="20000"/>
        </a:spcBef>
        <a:buFont typeface="Arial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74343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48683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423027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97369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371710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846055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320396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794739" algn="l" defTabSz="948683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AProviderContracts@molinahealthcare.com" TargetMode="External"/><Relationship Id="rId2" Type="http://schemas.openxmlformats.org/officeDocument/2006/relationships/hyperlink" Target="https://lp.constantcontactpages.com/cu/JB2iIap/ProviderOnboardingWebinar?mode=preview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availity.com/Training-and-Education" TargetMode="External"/><Relationship Id="rId4" Type="http://schemas.openxmlformats.org/officeDocument/2006/relationships/hyperlink" Target="https://app.smartsheet.com/b/form/15b6a697a83945bc857ad6c6a110077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9.png"/><Relationship Id="rId7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p.constantcontactpages.com/sv/D6Uo4fo/MolinaIowaPACForm" TargetMode="External"/><Relationship Id="rId5" Type="http://schemas.openxmlformats.org/officeDocument/2006/relationships/hyperlink" Target="https://lp.constantcontactpages.com/sl/BEdK6Df/MolinaIowaHCBSWorkGroup" TargetMode="External"/><Relationship Id="rId4" Type="http://schemas.openxmlformats.org/officeDocument/2006/relationships/hyperlink" Target="https://lp.constantcontactpages.com/su/7zfntfj/MolinaSignU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Diagonal Corners Rounded 2">
            <a:extLst>
              <a:ext uri="{FF2B5EF4-FFF2-40B4-BE49-F238E27FC236}">
                <a16:creationId xmlns:a16="http://schemas.microsoft.com/office/drawing/2014/main" id="{A3034C54-3A99-7EAC-F5E8-204E4559E97C}"/>
              </a:ext>
            </a:extLst>
          </p:cNvPr>
          <p:cNvSpPr/>
          <p:nvPr/>
        </p:nvSpPr>
        <p:spPr>
          <a:xfrm flipH="1" flipV="1">
            <a:off x="1193257" y="583659"/>
            <a:ext cx="10129739" cy="5111885"/>
          </a:xfrm>
          <a:prstGeom prst="round2DiagRect">
            <a:avLst>
              <a:gd name="adj1" fmla="val 32493"/>
              <a:gd name="adj2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4EC3A9-D45B-BD81-C539-148D6C124608}"/>
              </a:ext>
            </a:extLst>
          </p:cNvPr>
          <p:cNvSpPr txBox="1"/>
          <p:nvPr/>
        </p:nvSpPr>
        <p:spPr>
          <a:xfrm>
            <a:off x="3180943" y="2631769"/>
            <a:ext cx="700391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mpton Book"/>
                <a:ea typeface="+mn-ea"/>
                <a:cs typeface="+mn-cs"/>
              </a:rPr>
              <a:t>Molina Healthcare of Iowa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mpton Light"/>
                <a:ea typeface="+mn-ea"/>
                <a:cs typeface="+mn-cs"/>
              </a:rPr>
              <a:t>Provider Town Hall – December 2023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DECA95-91A5-BF6F-D52C-C31820900E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709"/>
          <a:stretch/>
        </p:blipFill>
        <p:spPr>
          <a:xfrm>
            <a:off x="4839561" y="5824250"/>
            <a:ext cx="2512878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6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59CB80-CC65-D7A8-A525-A1987A0727B4}"/>
              </a:ext>
            </a:extLst>
          </p:cNvPr>
          <p:cNvSpPr txBox="1"/>
          <p:nvPr/>
        </p:nvSpPr>
        <p:spPr>
          <a:xfrm>
            <a:off x="296333" y="313267"/>
            <a:ext cx="6341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Molina Iowa – Provider Network Updates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A32B44-444B-8AE7-665E-BC3CEC5D19FC}"/>
              </a:ext>
            </a:extLst>
          </p:cNvPr>
          <p:cNvSpPr txBox="1"/>
          <p:nvPr/>
        </p:nvSpPr>
        <p:spPr>
          <a:xfrm>
            <a:off x="295674" y="723346"/>
            <a:ext cx="7315199" cy="52674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Newly contracted with Molina? 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Provider Orientation</a:t>
            </a: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held last Thursday of each month.  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32313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09270" marR="0" lvl="1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     Sign up here: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 tooltip="Ctrl + Click to open https://lp.constantcontactpages.com/cu/JB2iIap/ProviderOnboardingWebinar?mode=preview in a new tab"/>
              </a:rPr>
              <a:t>New Provider Education Registration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95020" marR="0" lvl="1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Still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looking to Contract with Molina?  Please contact: 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509270" marR="0" lvl="1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     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Calibri"/>
                <a:hlinkClick r:id="rId3"/>
              </a:rPr>
              <a:t>IAProviderContracts@molinahealthcare.com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32313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 </a:t>
            </a: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313233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31323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Reminder on LTSS Custodial Care Billing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Please be sure to bill with the below Rev Codes: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sz="2006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Home Health Agencies: Get set up for Electronic Visit Verification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795020" marR="0" lvl="1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Arial"/>
              </a:rPr>
              <a:t>To help ensure a smooth implementation, each agency needs to complete the CareBridge provider set up found here: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Arial"/>
                <a:hlinkClick r:id="rId4"/>
              </a:rPr>
              <a:t>CareBridge Provider Set Up &amp; Access Request Form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0AF3DA-EFE9-9911-DB94-C516E80A29A3}"/>
              </a:ext>
            </a:extLst>
          </p:cNvPr>
          <p:cNvSpPr/>
          <p:nvPr/>
        </p:nvSpPr>
        <p:spPr>
          <a:xfrm>
            <a:off x="8100718" y="965962"/>
            <a:ext cx="3412067" cy="3171976"/>
          </a:xfrm>
          <a:prstGeom prst="round2Diag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Molina Iowa Provider Portal: Availity Essentials</a:t>
            </a: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sng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New Availity Enhancements:</a:t>
            </a: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Authorization access for all provider types</a:t>
            </a: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Care coordination portal (assessments and case plan access) coming in 2024!</a:t>
            </a: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See upcoming Availity Training &amp; Education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0451D93B-BF0C-4629-C6EB-763312F4D248}"/>
              </a:ext>
            </a:extLst>
          </p:cNvPr>
          <p:cNvGraphicFramePr>
            <a:graphicFrameLocks noGrp="1"/>
          </p:cNvGraphicFramePr>
          <p:nvPr/>
        </p:nvGraphicFramePr>
        <p:xfrm>
          <a:off x="1276511" y="3287695"/>
          <a:ext cx="3728035" cy="131716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204035">
                  <a:extLst>
                    <a:ext uri="{9D8B030D-6E8A-4147-A177-3AD203B41FA5}">
                      <a16:colId xmlns:a16="http://schemas.microsoft.com/office/drawing/2014/main" val="19753576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030761249"/>
                    </a:ext>
                  </a:extLst>
                </a:gridCol>
              </a:tblGrid>
              <a:tr h="27214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Provider Type/Service Category</a:t>
                      </a:r>
                      <a:endParaRPr lang="en-US" sz="11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Rev Code</a:t>
                      </a:r>
                      <a:endParaRPr lang="en-US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779740"/>
                  </a:ext>
                </a:extLst>
              </a:tr>
              <a:tr h="2394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LTC NF (Custodial)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0100, 0101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35299698"/>
                  </a:ext>
                </a:extLst>
              </a:tr>
              <a:tr h="2721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SNF (Skilled)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0110 - 0139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1352348"/>
                  </a:ext>
                </a:extLst>
              </a:tr>
              <a:tr h="2503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ICF/ID (Custodial)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0100, 0101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9694583"/>
                  </a:ext>
                </a:extLst>
              </a:tr>
              <a:tr h="283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ICF/PMI (Custodial)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0100, 0101</a:t>
                      </a:r>
                      <a:endParaRPr lang="en-US" sz="11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7521211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96D9415-CC1D-E938-CB8E-0AE601D7C1CF}"/>
              </a:ext>
            </a:extLst>
          </p:cNvPr>
          <p:cNvSpPr txBox="1"/>
          <p:nvPr/>
        </p:nvSpPr>
        <p:spPr>
          <a:xfrm>
            <a:off x="8444586" y="4599147"/>
            <a:ext cx="2723166" cy="715089"/>
          </a:xfrm>
          <a:prstGeom prst="round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Station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MD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Webinar</a:t>
            </a:r>
          </a:p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January 17th at 12:30</a:t>
            </a:r>
          </a:p>
        </p:txBody>
      </p:sp>
    </p:spTree>
    <p:extLst>
      <p:ext uri="{BB962C8B-B14F-4D97-AF65-F5344CB8AC3E}">
        <p14:creationId xmlns:p14="http://schemas.microsoft.com/office/powerpoint/2010/main" val="1809117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94D48A-EC61-E0BE-23B5-F05A1F7F5DF8}"/>
              </a:ext>
            </a:extLst>
          </p:cNvPr>
          <p:cNvSpPr txBox="1"/>
          <p:nvPr/>
        </p:nvSpPr>
        <p:spPr>
          <a:xfrm>
            <a:off x="296333" y="313267"/>
            <a:ext cx="6341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Molina Iowa – Provider Network Updates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3A2066-EBEF-2BE0-34EE-ADAD21D59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7008" y="537259"/>
            <a:ext cx="5664581" cy="40654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CA8CC26-ED62-AF80-EF37-6F31735C2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333" y="4502225"/>
            <a:ext cx="3347263" cy="157878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C13F668-BE8A-63F5-62D6-0C0EA2F36421}"/>
              </a:ext>
            </a:extLst>
          </p:cNvPr>
          <p:cNvSpPr txBox="1"/>
          <p:nvPr/>
        </p:nvSpPr>
        <p:spPr>
          <a:xfrm>
            <a:off x="296333" y="840466"/>
            <a:ext cx="5579533" cy="5295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5000000000000000000" pitchFamily="2" charset="2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Molina Iowa Provider Relations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team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 growing!</a:t>
            </a:r>
            <a:endParaRPr kumimoji="0" lang="en-US" sz="2006" b="0" i="0" u="none" strike="noStrike" kern="1200" cap="none" spc="0" normalizeH="0" baseline="0" noProof="0" dirty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5000000000000000000" pitchFamily="2" charset="2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have added several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team members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territory map to be posted in first quarter 2024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5000000000000000000" pitchFamily="2" charset="2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Provider Communications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Jump on the list to receive secured communications (provider notices,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509270" marR="0" lvl="1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      newsletters &amp; more!)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Sign Up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!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2900" marR="0" lvl="0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A0A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New HCBS Work Group Coming 2024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A0A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11FF"/>
                </a:solidFill>
                <a:effectLst/>
                <a:uLnTx/>
                <a:uFillTx/>
                <a:latin typeface="Calibri"/>
                <a:ea typeface="+mn-ea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11FF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join!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313233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313233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09270" marR="0" lvl="1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11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6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852170" marR="0" lvl="1" indent="-34290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6" b="0" i="0" u="none" strike="noStrike" kern="1200" cap="none" spc="0" normalizeH="0" baseline="0" noProof="0" dirty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05D1077-B92B-50B6-4280-255279B960E0}"/>
              </a:ext>
            </a:extLst>
          </p:cNvPr>
          <p:cNvSpPr/>
          <p:nvPr/>
        </p:nvSpPr>
        <p:spPr>
          <a:xfrm>
            <a:off x="760482" y="4793320"/>
            <a:ext cx="3770481" cy="1074590"/>
          </a:xfrm>
          <a:prstGeom prst="rect">
            <a:avLst/>
          </a:prstGeom>
          <a:gradFill>
            <a:gsLst>
              <a:gs pos="0">
                <a:schemeClr val="accent5">
                  <a:shade val="51000"/>
                  <a:satMod val="130000"/>
                </a:schemeClr>
              </a:gs>
              <a:gs pos="69000">
                <a:srgbClr val="E2E2E2"/>
              </a:gs>
              <a:gs pos="100000">
                <a:srgbClr val="E8E8E8"/>
              </a:gs>
            </a:gsLst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I.M.P.A.C.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(Iowa Molina Provider Advisory Council) 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 Council coming in 2024: 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11FF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636466">
                  <a:lumMod val="50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pic>
        <p:nvPicPr>
          <p:cNvPr id="10" name="Graphic 9" descr="Star with solid fill">
            <a:extLst>
              <a:ext uri="{FF2B5EF4-FFF2-40B4-BE49-F238E27FC236}">
                <a16:creationId xmlns:a16="http://schemas.microsoft.com/office/drawing/2014/main" id="{15130844-BE73-BE10-2802-373A1BD519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823604">
            <a:off x="5889066" y="648318"/>
            <a:ext cx="1166224" cy="10374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7908A32-A9A5-890A-7F69-5576898BDAFA}"/>
              </a:ext>
            </a:extLst>
          </p:cNvPr>
          <p:cNvSpPr txBox="1"/>
          <p:nvPr/>
        </p:nvSpPr>
        <p:spPr>
          <a:xfrm rot="970996">
            <a:off x="6172712" y="1116938"/>
            <a:ext cx="980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636466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477066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lina Branded Theme for ppt 2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lina Branded Theme for ppt 2" id="{029DE55C-725C-4413-BE9E-A3EA9D0AFB48}" vid="{57388C6E-93E5-4AF5-A6D5-61084E77EC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298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Campton Book</vt:lpstr>
      <vt:lpstr>Campton Light</vt:lpstr>
      <vt:lpstr>Wingdings</vt:lpstr>
      <vt:lpstr>Molina Branded Theme for ppt 2</vt:lpstr>
      <vt:lpstr>think-cell Slide</vt:lpstr>
      <vt:lpstr>PowerPoint Presentation</vt:lpstr>
      <vt:lpstr>PowerPoint Presentation</vt:lpstr>
      <vt:lpstr>PowerPoint Presentation</vt:lpstr>
    </vt:vector>
  </TitlesOfParts>
  <Company>Molina Healthcare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Verhey, Tiffany</dc:creator>
  <cp:lastModifiedBy>Bennett, Nell</cp:lastModifiedBy>
  <cp:revision>1</cp:revision>
  <dcterms:created xsi:type="dcterms:W3CDTF">2023-12-21T17:02:05Z</dcterms:created>
  <dcterms:modified xsi:type="dcterms:W3CDTF">2023-12-21T20:16:31Z</dcterms:modified>
</cp:coreProperties>
</file>