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266" r:id="rId5"/>
    <p:sldId id="262" r:id="rId6"/>
    <p:sldId id="265" r:id="rId7"/>
    <p:sldId id="264" r:id="rId8"/>
  </p:sldIdLst>
  <p:sldSz cx="12192000" cy="68580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AF"/>
    <a:srgbClr val="E2E2E2"/>
    <a:srgbClr val="E8E8E8"/>
    <a:srgbClr val="F5DD4D"/>
    <a:srgbClr val="F4C94E"/>
    <a:srgbClr val="F0B510"/>
    <a:srgbClr val="23C2D3"/>
    <a:srgbClr val="4DD8DF"/>
    <a:srgbClr val="B1E4E9"/>
    <a:srgbClr val="F2B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E985F-D8E3-43CE-BCDD-0BEE4F5D0A6B}" v="1777" vWet="1779" dt="2023-12-20T17:42:37.265"/>
    <p1510:client id="{86B00A14-1DA7-9473-401D-FFD2508E19DB}" v="18" dt="2023-12-20T22:22:22.974"/>
    <p1510:client id="{AA961063-B16A-6035-764B-7B2BA0606469}" v="9" dt="2023-12-20T22:43:59.599"/>
    <p1510:client id="{D0B54409-350D-AD42-016B-F8078D66EC50}" v="2603" dt="2023-12-20T22:16:25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s, Briana" userId="S::briana.alexandres@molinahealthcare.com::e5561540-1925-4bb3-8326-8342c75ed1b3" providerId="AD" clId="Web-{AA961063-B16A-6035-764B-7B2BA0606469}"/>
    <pc:docChg chg="modSld">
      <pc:chgData name="Alexandres, Briana" userId="S::briana.alexandres@molinahealthcare.com::e5561540-1925-4bb3-8326-8342c75ed1b3" providerId="AD" clId="Web-{AA961063-B16A-6035-764B-7B2BA0606469}" dt="2023-12-20T22:43:57.193" v="3" actId="20577"/>
      <pc:docMkLst>
        <pc:docMk/>
      </pc:docMkLst>
      <pc:sldChg chg="modSp">
        <pc:chgData name="Alexandres, Briana" userId="S::briana.alexandres@molinahealthcare.com::e5561540-1925-4bb3-8326-8342c75ed1b3" providerId="AD" clId="Web-{AA961063-B16A-6035-764B-7B2BA0606469}" dt="2023-12-20T22:43:57.193" v="3" actId="20577"/>
        <pc:sldMkLst>
          <pc:docMk/>
          <pc:sldMk cId="1825290674" sldId="266"/>
        </pc:sldMkLst>
        <pc:spChg chg="mod">
          <ac:chgData name="Alexandres, Briana" userId="S::briana.alexandres@molinahealthcare.com::e5561540-1925-4bb3-8326-8342c75ed1b3" providerId="AD" clId="Web-{AA961063-B16A-6035-764B-7B2BA0606469}" dt="2023-12-20T22:43:57.193" v="3" actId="20577"/>
          <ac:spMkLst>
            <pc:docMk/>
            <pc:sldMk cId="1825290674" sldId="266"/>
            <ac:spMk id="4" creationId="{0731D3D5-1521-E629-A9BB-3B834634EB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15FE3-CAB3-48B0-85F6-299373BBA506}" type="datetimeFigureOut"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0D9B2-B79A-47C6-843E-20BE4FFAF1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Member Town Hall: Molina would like to share that we have partnered with </a:t>
            </a:r>
            <a:r>
              <a:rPr lang="en-US" err="1"/>
              <a:t>StationMD</a:t>
            </a:r>
            <a:r>
              <a:rPr lang="en-US"/>
              <a:t> a telehealth provider who can help support our members with an ID/DD diagnosis along with their families, providers and loved ones. </a:t>
            </a:r>
            <a:r>
              <a:rPr lang="en-US" err="1"/>
              <a:t>StationMD</a:t>
            </a:r>
            <a:r>
              <a:rPr lang="en-US"/>
              <a:t> provides access  to medical care 24 hours a day 7 days a week provided by ER doctors who have specialized training. Molina would encourage you to accept </a:t>
            </a:r>
            <a:r>
              <a:rPr lang="en-US" err="1"/>
              <a:t>StationMD's</a:t>
            </a:r>
            <a:r>
              <a:rPr lang="en-US"/>
              <a:t> support at no cost to you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D9B2-B79A-47C6-843E-20BE4FFAF137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9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7"/>
            <a:ext cx="10363200" cy="2990851"/>
          </a:xfrm>
          <a:prstGeom prst="rect">
            <a:avLst/>
          </a:prstGeom>
        </p:spPr>
        <p:txBody>
          <a:bodyPr lIns="114117" tIns="57059" rIns="114117" bIns="57059" anchor="b"/>
          <a:lstStyle>
            <a:lvl1pPr algn="l">
              <a:defRPr sz="4572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76600"/>
            <a:ext cx="10363200" cy="1752600"/>
          </a:xfrm>
          <a:prstGeom prst="rect">
            <a:avLst/>
          </a:prstGeom>
        </p:spPr>
        <p:txBody>
          <a:bodyPr lIns="114117" tIns="57059" rIns="114117" bIns="57059"/>
          <a:lstStyle>
            <a:lvl1pPr marL="0" indent="0" algn="l">
              <a:buNone/>
              <a:defRPr sz="1828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7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7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4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0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94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9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EAE335A-5898-084C-BC09-373B1DAF9EF2}"/>
              </a:ext>
            </a:extLst>
          </p:cNvPr>
          <p:cNvGrpSpPr/>
          <p:nvPr/>
        </p:nvGrpSpPr>
        <p:grpSpPr>
          <a:xfrm>
            <a:off x="6942" y="0"/>
            <a:ext cx="12178119" cy="6858000"/>
            <a:chOff x="0" y="0"/>
            <a:chExt cx="10047513" cy="7315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583DEB-4093-2C46-97A9-CC9C02010846}"/>
                </a:ext>
              </a:extLst>
            </p:cNvPr>
            <p:cNvSpPr/>
            <p:nvPr/>
          </p:nvSpPr>
          <p:spPr>
            <a:xfrm>
              <a:off x="0" y="0"/>
              <a:ext cx="10047513" cy="7315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9" name="Round Diagonal Corner Rectangle 8">
              <a:extLst>
                <a:ext uri="{FF2B5EF4-FFF2-40B4-BE49-F238E27FC236}">
                  <a16:creationId xmlns:a16="http://schemas.microsoft.com/office/drawing/2014/main" id="{B55BACEF-3AAF-BA49-AA4F-86169B09C31D}"/>
                </a:ext>
              </a:extLst>
            </p:cNvPr>
            <p:cNvSpPr/>
            <p:nvPr/>
          </p:nvSpPr>
          <p:spPr>
            <a:xfrm>
              <a:off x="914401" y="1096049"/>
              <a:ext cx="8229599" cy="5123102"/>
            </a:xfrm>
            <a:prstGeom prst="round2Diag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</p:grp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961129" y="1086206"/>
            <a:ext cx="8269742" cy="2313100"/>
          </a:xfrm>
          <a:prstGeom prst="rect">
            <a:avLst/>
          </a:prstGeom>
        </p:spPr>
        <p:txBody>
          <a:bodyPr anchor="b" anchorCtr="0"/>
          <a:lstStyle>
            <a:lvl1pPr algn="ctr">
              <a:defRPr sz="427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704833" y="3598963"/>
            <a:ext cx="678232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30" cap="none" baseline="0">
                <a:solidFill>
                  <a:schemeClr val="tx1"/>
                </a:solidFill>
              </a:defRPr>
            </a:lvl1pPr>
            <a:lvl2pPr marL="443702" indent="0" algn="ctr">
              <a:buNone/>
              <a:defRPr sz="1941"/>
            </a:lvl2pPr>
            <a:lvl3pPr marL="887404" indent="0" algn="ctr">
              <a:buNone/>
              <a:defRPr sz="1747"/>
            </a:lvl3pPr>
            <a:lvl4pPr marL="1331107" indent="0" algn="ctr">
              <a:buNone/>
              <a:defRPr sz="1553"/>
            </a:lvl4pPr>
            <a:lvl5pPr marL="1774809" indent="0" algn="ctr">
              <a:buNone/>
              <a:defRPr sz="1553"/>
            </a:lvl5pPr>
            <a:lvl6pPr marL="2218511" indent="0" algn="ctr">
              <a:buNone/>
              <a:defRPr sz="1553"/>
            </a:lvl6pPr>
            <a:lvl7pPr marL="2662213" indent="0" algn="ctr">
              <a:buNone/>
              <a:defRPr sz="1553"/>
            </a:lvl7pPr>
            <a:lvl8pPr marL="3105916" indent="0" algn="ctr">
              <a:buNone/>
              <a:defRPr sz="1553"/>
            </a:lvl8pPr>
            <a:lvl9pPr marL="3549618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64018A-0701-8040-8332-FEBA96461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453" y="4704775"/>
            <a:ext cx="1627094" cy="4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ransition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EAE335A-5898-084C-BC09-373B1DAF9EF2}"/>
              </a:ext>
            </a:extLst>
          </p:cNvPr>
          <p:cNvGrpSpPr/>
          <p:nvPr/>
        </p:nvGrpSpPr>
        <p:grpSpPr>
          <a:xfrm>
            <a:off x="6942" y="0"/>
            <a:ext cx="12178119" cy="6858000"/>
            <a:chOff x="0" y="0"/>
            <a:chExt cx="10047513" cy="7315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583DEB-4093-2C46-97A9-CC9C02010846}"/>
                </a:ext>
              </a:extLst>
            </p:cNvPr>
            <p:cNvSpPr/>
            <p:nvPr/>
          </p:nvSpPr>
          <p:spPr>
            <a:xfrm>
              <a:off x="0" y="0"/>
              <a:ext cx="10047513" cy="7315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9" name="Round Diagonal Corner Rectangle 8">
              <a:extLst>
                <a:ext uri="{FF2B5EF4-FFF2-40B4-BE49-F238E27FC236}">
                  <a16:creationId xmlns:a16="http://schemas.microsoft.com/office/drawing/2014/main" id="{B55BACEF-3AAF-BA49-AA4F-86169B09C31D}"/>
                </a:ext>
              </a:extLst>
            </p:cNvPr>
            <p:cNvSpPr/>
            <p:nvPr/>
          </p:nvSpPr>
          <p:spPr>
            <a:xfrm>
              <a:off x="914401" y="1096049"/>
              <a:ext cx="8229599" cy="5123102"/>
            </a:xfrm>
            <a:prstGeom prst="round2Diag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</p:grp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961129" y="1086206"/>
            <a:ext cx="8269742" cy="2313100"/>
          </a:xfrm>
          <a:prstGeom prst="rect">
            <a:avLst/>
          </a:prstGeom>
        </p:spPr>
        <p:txBody>
          <a:bodyPr anchor="b" anchorCtr="0"/>
          <a:lstStyle>
            <a:lvl1pPr algn="ctr">
              <a:defRPr sz="427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704833" y="3598963"/>
            <a:ext cx="678232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30" cap="none" baseline="0">
                <a:solidFill>
                  <a:schemeClr val="tx1"/>
                </a:solidFill>
              </a:defRPr>
            </a:lvl1pPr>
            <a:lvl2pPr marL="443702" indent="0" algn="ctr">
              <a:buNone/>
              <a:defRPr sz="1941"/>
            </a:lvl2pPr>
            <a:lvl3pPr marL="887404" indent="0" algn="ctr">
              <a:buNone/>
              <a:defRPr sz="1747"/>
            </a:lvl3pPr>
            <a:lvl4pPr marL="1331107" indent="0" algn="ctr">
              <a:buNone/>
              <a:defRPr sz="1553"/>
            </a:lvl4pPr>
            <a:lvl5pPr marL="1774809" indent="0" algn="ctr">
              <a:buNone/>
              <a:defRPr sz="1553"/>
            </a:lvl5pPr>
            <a:lvl6pPr marL="2218511" indent="0" algn="ctr">
              <a:buNone/>
              <a:defRPr sz="1553"/>
            </a:lvl6pPr>
            <a:lvl7pPr marL="2662213" indent="0" algn="ctr">
              <a:buNone/>
              <a:defRPr sz="1553"/>
            </a:lvl7pPr>
            <a:lvl8pPr marL="3105916" indent="0" algn="ctr">
              <a:buNone/>
              <a:defRPr sz="1553"/>
            </a:lvl8pPr>
            <a:lvl9pPr marL="3549618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85FE4-4876-654D-8730-8AE793E1C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453" y="4711937"/>
            <a:ext cx="1627094" cy="4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9267" y="1"/>
            <a:ext cx="11072734" cy="95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7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002121" y="6332782"/>
            <a:ext cx="8382885" cy="2868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E1DCA-4FAB-8342-ACCE-DB17553BE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6" y="216414"/>
            <a:ext cx="10086851" cy="82296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96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2121" y="6332782"/>
            <a:ext cx="8382885" cy="2868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55090D-A92D-9744-88BE-94E3178A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6" y="216414"/>
            <a:ext cx="10086851" cy="82296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764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55" y="1146950"/>
            <a:ext cx="11052048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121" y="6332782"/>
            <a:ext cx="8382885" cy="2868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A2A3C9-568E-C842-9E04-9F653E71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6" y="216414"/>
            <a:ext cx="10086851" cy="82296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9120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55" y="1146950"/>
            <a:ext cx="110520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121" y="6332782"/>
            <a:ext cx="8382885" cy="2868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F5477E-C4A2-384D-9453-24F15D88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6" y="216414"/>
            <a:ext cx="10086851" cy="82296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3251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2121" y="6332782"/>
            <a:ext cx="8382885" cy="2868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52562" y="1146950"/>
            <a:ext cx="5262182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37711" y="1146950"/>
            <a:ext cx="5492819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361DF7-C49C-5D42-9FCD-C856ABC8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6" y="216414"/>
            <a:ext cx="10086851" cy="82296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894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23;p46">
            <a:extLst>
              <a:ext uri="{FF2B5EF4-FFF2-40B4-BE49-F238E27FC236}">
                <a16:creationId xmlns:a16="http://schemas.microsoft.com/office/drawing/2014/main" id="{8E9D34AD-BC21-4874-8687-A07DD647A0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5390" y="622808"/>
            <a:ext cx="10642709" cy="23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3201"/>
              <a:buFont typeface="Arial"/>
              <a:buNone/>
              <a:defRPr sz="1694">
                <a:solidFill>
                  <a:srgbClr val="6364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241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39595"/>
            <a:ext cx="10972800" cy="5280214"/>
          </a:xfrm>
        </p:spPr>
        <p:txBody>
          <a:bodyPr>
            <a:normAutofit/>
          </a:bodyPr>
          <a:lstStyle>
            <a:lvl1pPr>
              <a:defRPr sz="182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2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2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2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2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2" y="152400"/>
            <a:ext cx="10935854" cy="457200"/>
          </a:xfrm>
        </p:spPr>
        <p:txBody>
          <a:bodyPr/>
          <a:lstStyle>
            <a:lvl1pPr>
              <a:buNone/>
              <a:defRPr sz="1997" b="1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37600" y="6172200"/>
            <a:ext cx="2844800" cy="3048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4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890C-8F44-48DA-B7E3-4FA18A0B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98B6E-FC68-49D1-B59B-E0AEF3732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C93B3-15D3-4FC8-8412-BF8AC75B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6D3-E429-4043-A36C-2ACB9EF4B11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EDC53-C42B-4545-8CE3-40875B22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CCE58-0D94-4778-8165-ACC9F083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8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B0139C9-BF6B-4BBD-97FE-F026D44625D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71" y="1401"/>
          <a:ext cx="1868" cy="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B0139C9-BF6B-4BBD-97FE-F026D4462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" y="1401"/>
                        <a:ext cx="1868" cy="1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914400"/>
          </a:xfrm>
        </p:spPr>
        <p:txBody>
          <a:bodyPr vert="horz" anchor="t">
            <a:normAutofit/>
          </a:bodyPr>
          <a:lstStyle>
            <a:lvl1pPr algn="l">
              <a:defRPr sz="2647" b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2"/>
            <a:ext cx="5384800" cy="4191000"/>
          </a:xfrm>
        </p:spPr>
        <p:txBody>
          <a:bodyPr>
            <a:normAutofit/>
          </a:bodyPr>
          <a:lstStyle>
            <a:lvl1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828802"/>
            <a:ext cx="5384800" cy="4191000"/>
          </a:xfrm>
        </p:spPr>
        <p:txBody>
          <a:bodyPr>
            <a:normAutofit/>
          </a:bodyPr>
          <a:lstStyle>
            <a:lvl1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94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152400"/>
            <a:ext cx="4876800" cy="457200"/>
          </a:xfrm>
        </p:spPr>
        <p:txBody>
          <a:bodyPr/>
          <a:lstStyle>
            <a:lvl1pPr>
              <a:buNone/>
              <a:defRPr sz="1764" b="1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737600" y="6172200"/>
            <a:ext cx="2844800" cy="3048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Option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8A7EE9-AF72-284C-823C-33A745B29231}"/>
              </a:ext>
            </a:extLst>
          </p:cNvPr>
          <p:cNvGrpSpPr/>
          <p:nvPr/>
        </p:nvGrpSpPr>
        <p:grpSpPr>
          <a:xfrm>
            <a:off x="-2" y="0"/>
            <a:ext cx="12192004" cy="6858000"/>
            <a:chOff x="914397" y="457200"/>
            <a:chExt cx="9144003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F4E031-D347-B549-94C1-ABB7AEFD5A32}"/>
                </a:ext>
              </a:extLst>
            </p:cNvPr>
            <p:cNvSpPr/>
            <p:nvPr/>
          </p:nvSpPr>
          <p:spPr>
            <a:xfrm>
              <a:off x="914399" y="457200"/>
              <a:ext cx="9143999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D700ACCD-6F65-4741-A343-99EA2F65E414}"/>
                </a:ext>
              </a:extLst>
            </p:cNvPr>
            <p:cNvSpPr/>
            <p:nvPr/>
          </p:nvSpPr>
          <p:spPr>
            <a:xfrm>
              <a:off x="914400" y="457200"/>
              <a:ext cx="9144000" cy="5609551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EE0D8A-EEA6-F943-AFFF-EB8D048B9965}"/>
                </a:ext>
              </a:extLst>
            </p:cNvPr>
            <p:cNvSpPr/>
            <p:nvPr/>
          </p:nvSpPr>
          <p:spPr>
            <a:xfrm>
              <a:off x="914397" y="457200"/>
              <a:ext cx="1458686" cy="5562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</p:grp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2002" y="887901"/>
            <a:ext cx="7780478" cy="2313100"/>
          </a:xfrm>
          <a:prstGeom prst="rect">
            <a:avLst/>
          </a:prstGeom>
        </p:spPr>
        <p:txBody>
          <a:bodyPr anchor="b" anchorCtr="0"/>
          <a:lstStyle>
            <a:lvl1pPr algn="l">
              <a:defRPr sz="427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2010" y="3404967"/>
            <a:ext cx="778047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30" cap="none" baseline="0">
                <a:solidFill>
                  <a:schemeClr val="bg1"/>
                </a:solidFill>
              </a:defRPr>
            </a:lvl1pPr>
            <a:lvl2pPr marL="443702" indent="0" algn="ctr">
              <a:buNone/>
              <a:defRPr sz="1941"/>
            </a:lvl2pPr>
            <a:lvl3pPr marL="887404" indent="0" algn="ctr">
              <a:buNone/>
              <a:defRPr sz="1747"/>
            </a:lvl3pPr>
            <a:lvl4pPr marL="1331107" indent="0" algn="ctr">
              <a:buNone/>
              <a:defRPr sz="1553"/>
            </a:lvl4pPr>
            <a:lvl5pPr marL="1774809" indent="0" algn="ctr">
              <a:buNone/>
              <a:defRPr sz="1553"/>
            </a:lvl5pPr>
            <a:lvl6pPr marL="2218511" indent="0" algn="ctr">
              <a:buNone/>
              <a:defRPr sz="1553"/>
            </a:lvl6pPr>
            <a:lvl7pPr marL="2662213" indent="0" algn="ctr">
              <a:buNone/>
              <a:defRPr sz="1553"/>
            </a:lvl7pPr>
            <a:lvl8pPr marL="3105916" indent="0" algn="ctr">
              <a:buNone/>
              <a:defRPr sz="1553"/>
            </a:lvl8pPr>
            <a:lvl9pPr marL="3549618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F74EB2-AAC1-B54A-B894-DB76224F9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693" y="5963772"/>
            <a:ext cx="1627094" cy="4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804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Option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8A7EE9-AF72-284C-823C-33A745B29231}"/>
              </a:ext>
            </a:extLst>
          </p:cNvPr>
          <p:cNvGrpSpPr/>
          <p:nvPr/>
        </p:nvGrpSpPr>
        <p:grpSpPr>
          <a:xfrm>
            <a:off x="-2" y="0"/>
            <a:ext cx="12192004" cy="6858000"/>
            <a:chOff x="914397" y="457200"/>
            <a:chExt cx="9144003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F4E031-D347-B549-94C1-ABB7AEFD5A32}"/>
                </a:ext>
              </a:extLst>
            </p:cNvPr>
            <p:cNvSpPr/>
            <p:nvPr/>
          </p:nvSpPr>
          <p:spPr>
            <a:xfrm>
              <a:off x="914399" y="457200"/>
              <a:ext cx="9143999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D700ACCD-6F65-4741-A343-99EA2F65E414}"/>
                </a:ext>
              </a:extLst>
            </p:cNvPr>
            <p:cNvSpPr/>
            <p:nvPr/>
          </p:nvSpPr>
          <p:spPr>
            <a:xfrm>
              <a:off x="914400" y="457200"/>
              <a:ext cx="9144000" cy="5609551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EE0D8A-EEA6-F943-AFFF-EB8D048B9965}"/>
                </a:ext>
              </a:extLst>
            </p:cNvPr>
            <p:cNvSpPr/>
            <p:nvPr/>
          </p:nvSpPr>
          <p:spPr>
            <a:xfrm>
              <a:off x="914397" y="457200"/>
              <a:ext cx="1458686" cy="556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</p:grp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2002" y="887901"/>
            <a:ext cx="7780478" cy="2313100"/>
          </a:xfrm>
          <a:prstGeom prst="rect">
            <a:avLst/>
          </a:prstGeom>
        </p:spPr>
        <p:txBody>
          <a:bodyPr anchor="b" anchorCtr="0"/>
          <a:lstStyle>
            <a:lvl1pPr algn="l">
              <a:defRPr sz="427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2010" y="3404967"/>
            <a:ext cx="778047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30" cap="none" baseline="0">
                <a:solidFill>
                  <a:schemeClr val="tx2"/>
                </a:solidFill>
              </a:defRPr>
            </a:lvl1pPr>
            <a:lvl2pPr marL="443702" indent="0" algn="ctr">
              <a:buNone/>
              <a:defRPr sz="1941"/>
            </a:lvl2pPr>
            <a:lvl3pPr marL="887404" indent="0" algn="ctr">
              <a:buNone/>
              <a:defRPr sz="1747"/>
            </a:lvl3pPr>
            <a:lvl4pPr marL="1331107" indent="0" algn="ctr">
              <a:buNone/>
              <a:defRPr sz="1553"/>
            </a:lvl4pPr>
            <a:lvl5pPr marL="1774809" indent="0" algn="ctr">
              <a:buNone/>
              <a:defRPr sz="1553"/>
            </a:lvl5pPr>
            <a:lvl6pPr marL="2218511" indent="0" algn="ctr">
              <a:buNone/>
              <a:defRPr sz="1553"/>
            </a:lvl6pPr>
            <a:lvl7pPr marL="2662213" indent="0" algn="ctr">
              <a:buNone/>
              <a:defRPr sz="1553"/>
            </a:lvl7pPr>
            <a:lvl8pPr marL="3105916" indent="0" algn="ctr">
              <a:buNone/>
              <a:defRPr sz="1553"/>
            </a:lvl8pPr>
            <a:lvl9pPr marL="3549618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878C45-01DD-5E4E-80F0-3AD08080B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693" y="5970934"/>
            <a:ext cx="1627094" cy="4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9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Option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8A7EE9-AF72-284C-823C-33A745B29231}"/>
              </a:ext>
            </a:extLst>
          </p:cNvPr>
          <p:cNvGrpSpPr/>
          <p:nvPr/>
        </p:nvGrpSpPr>
        <p:grpSpPr>
          <a:xfrm>
            <a:off x="-2" y="0"/>
            <a:ext cx="12192004" cy="6858000"/>
            <a:chOff x="914397" y="457200"/>
            <a:chExt cx="9144003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F4E031-D347-B549-94C1-ABB7AEFD5A32}"/>
                </a:ext>
              </a:extLst>
            </p:cNvPr>
            <p:cNvSpPr/>
            <p:nvPr/>
          </p:nvSpPr>
          <p:spPr>
            <a:xfrm>
              <a:off x="914399" y="457200"/>
              <a:ext cx="914399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D700ACCD-6F65-4741-A343-99EA2F65E414}"/>
                </a:ext>
              </a:extLst>
            </p:cNvPr>
            <p:cNvSpPr/>
            <p:nvPr/>
          </p:nvSpPr>
          <p:spPr>
            <a:xfrm>
              <a:off x="914400" y="457200"/>
              <a:ext cx="9144000" cy="5609551"/>
            </a:xfrm>
            <a:prstGeom prst="round2Diag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EE0D8A-EEA6-F943-AFFF-EB8D048B9965}"/>
                </a:ext>
              </a:extLst>
            </p:cNvPr>
            <p:cNvSpPr/>
            <p:nvPr/>
          </p:nvSpPr>
          <p:spPr>
            <a:xfrm>
              <a:off x="914397" y="457200"/>
              <a:ext cx="1458686" cy="55626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47"/>
            </a:p>
          </p:txBody>
        </p:sp>
      </p:grp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2002" y="887901"/>
            <a:ext cx="7780478" cy="2313100"/>
          </a:xfrm>
          <a:prstGeom prst="rect">
            <a:avLst/>
          </a:prstGeom>
        </p:spPr>
        <p:txBody>
          <a:bodyPr anchor="b" anchorCtr="0"/>
          <a:lstStyle>
            <a:lvl1pPr algn="l">
              <a:defRPr sz="427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32010" y="3404967"/>
            <a:ext cx="778047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30" cap="none" baseline="0">
                <a:solidFill>
                  <a:schemeClr val="bg1"/>
                </a:solidFill>
              </a:defRPr>
            </a:lvl1pPr>
            <a:lvl2pPr marL="443702" indent="0" algn="ctr">
              <a:buNone/>
              <a:defRPr sz="1941"/>
            </a:lvl2pPr>
            <a:lvl3pPr marL="887404" indent="0" algn="ctr">
              <a:buNone/>
              <a:defRPr sz="1747"/>
            </a:lvl3pPr>
            <a:lvl4pPr marL="1331107" indent="0" algn="ctr">
              <a:buNone/>
              <a:defRPr sz="1553"/>
            </a:lvl4pPr>
            <a:lvl5pPr marL="1774809" indent="0" algn="ctr">
              <a:buNone/>
              <a:defRPr sz="1553"/>
            </a:lvl5pPr>
            <a:lvl6pPr marL="2218511" indent="0" algn="ctr">
              <a:buNone/>
              <a:defRPr sz="1553"/>
            </a:lvl6pPr>
            <a:lvl7pPr marL="2662213" indent="0" algn="ctr">
              <a:buNone/>
              <a:defRPr sz="1553"/>
            </a:lvl7pPr>
            <a:lvl8pPr marL="3105916" indent="0" algn="ctr">
              <a:buNone/>
              <a:defRPr sz="1553"/>
            </a:lvl8pPr>
            <a:lvl9pPr marL="3549618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FF7A41-09E0-5244-A789-7ED765389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693" y="5963772"/>
            <a:ext cx="1627094" cy="4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8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 Slid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AF8D38-6E2C-914B-A3C7-8F532ECFC3FD}"/>
              </a:ext>
            </a:extLst>
          </p:cNvPr>
          <p:cNvGrpSpPr/>
          <p:nvPr/>
        </p:nvGrpSpPr>
        <p:grpSpPr>
          <a:xfrm>
            <a:off x="-2" y="0"/>
            <a:ext cx="12192004" cy="6858000"/>
            <a:chOff x="914397" y="457200"/>
            <a:chExt cx="9144003" cy="6858000"/>
          </a:xfrm>
          <a:solidFill>
            <a:schemeClr val="bg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83C9BC-801D-E049-B607-964452A33143}"/>
                </a:ext>
              </a:extLst>
            </p:cNvPr>
            <p:cNvSpPr/>
            <p:nvPr/>
          </p:nvSpPr>
          <p:spPr>
            <a:xfrm>
              <a:off x="914399" y="457200"/>
              <a:ext cx="9143999" cy="6858000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947"/>
            </a:p>
          </p:txBody>
        </p:sp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F6721154-F55E-8743-A597-0F9B62B61F09}"/>
                </a:ext>
              </a:extLst>
            </p:cNvPr>
            <p:cNvSpPr/>
            <p:nvPr/>
          </p:nvSpPr>
          <p:spPr>
            <a:xfrm>
              <a:off x="914400" y="457200"/>
              <a:ext cx="9144000" cy="5609551"/>
            </a:xfrm>
            <a:prstGeom prst="round2Diag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947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CAAA81-3433-A246-B6FA-5E53296DF45F}"/>
                </a:ext>
              </a:extLst>
            </p:cNvPr>
            <p:cNvSpPr/>
            <p:nvPr/>
          </p:nvSpPr>
          <p:spPr>
            <a:xfrm>
              <a:off x="914397" y="457200"/>
              <a:ext cx="1458686" cy="5562600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947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18" y="189659"/>
            <a:ext cx="10086851" cy="113114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9221F2-E37B-F14F-85BE-CE00074AF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693" y="5970934"/>
            <a:ext cx="1627094" cy="4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A7A7E73-AFA8-4B7F-A53A-F4CFF00DC509}"/>
              </a:ext>
            </a:extLst>
          </p:cNvPr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680630535"/>
              </p:ext>
            </p:extLst>
          </p:nvPr>
        </p:nvGraphicFramePr>
        <p:xfrm>
          <a:off x="1927" y="1401"/>
          <a:ext cx="1925" cy="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622" imgH="623" progId="TCLayout.ActiveDocument.1">
                  <p:embed/>
                </p:oleObj>
              </mc:Choice>
              <mc:Fallback>
                <p:oleObj name="think-cell Slide" r:id="rId19" imgW="622" imgH="6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A7A7E73-AFA8-4B7F-A53A-F4CFF00DC5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27" y="1401"/>
                        <a:ext cx="1925" cy="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2" y="8"/>
            <a:ext cx="12164254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0"/>
            <a:ext cx="103632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856" tIns="47429" rIns="94856" bIns="47429" rtlCol="0" anchor="ctr"/>
          <a:lstStyle/>
          <a:p>
            <a:pPr algn="ctr"/>
            <a:endParaRPr lang="en-US" sz="1497"/>
          </a:p>
        </p:txBody>
      </p:sp>
      <p:sp>
        <p:nvSpPr>
          <p:cNvPr id="7" name="Rectangle 6"/>
          <p:cNvSpPr/>
          <p:nvPr/>
        </p:nvSpPr>
        <p:spPr>
          <a:xfrm>
            <a:off x="2133600" y="6172207"/>
            <a:ext cx="10058400" cy="406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856" tIns="47429" rIns="94856" bIns="47429" rtlCol="0" anchor="ctr"/>
          <a:lstStyle/>
          <a:p>
            <a:pPr algn="ctr"/>
            <a:endParaRPr lang="en-US" sz="149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172200"/>
            <a:ext cx="2844800" cy="304800"/>
          </a:xfrm>
          <a:prstGeom prst="rect">
            <a:avLst/>
          </a:prstGeom>
        </p:spPr>
        <p:txBody>
          <a:bodyPr vert="horz" lIns="114117" tIns="57059" rIns="114117" bIns="5705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49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1279D12C-FBB1-4D8D-9F68-9A6B19391C3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17600" y="3937000"/>
            <a:ext cx="28448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856" tIns="47429" rIns="94856" bIns="47429" rtlCol="0" anchor="ctr"/>
          <a:lstStyle/>
          <a:p>
            <a:pPr algn="ctr"/>
            <a:endParaRPr lang="en-US" sz="1497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388" y="6153228"/>
            <a:ext cx="1745591" cy="36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4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72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74343"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48683"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423027"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97369" algn="ctr" rtl="0" eaLnBrk="1" fontAlgn="base" hangingPunct="1">
        <a:spcBef>
          <a:spcPct val="0"/>
        </a:spcBef>
        <a:spcAft>
          <a:spcPct val="0"/>
        </a:spcAft>
        <a:defRPr sz="457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55756" indent="-3557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326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70806" indent="-2964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90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85856" indent="-23717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95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60199" indent="-23717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7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34541" indent="-23717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7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608884" indent="-237171" algn="l" defTabSz="948683" rtl="0" eaLnBrk="1" latinLnBrk="0" hangingPunct="1">
        <a:spcBef>
          <a:spcPct val="20000"/>
        </a:spcBef>
        <a:buFont typeface="Arial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6pPr>
      <a:lvl7pPr marL="3083225" indent="-237171" algn="l" defTabSz="948683" rtl="0" eaLnBrk="1" latinLnBrk="0" hangingPunct="1">
        <a:spcBef>
          <a:spcPct val="20000"/>
        </a:spcBef>
        <a:buFont typeface="Arial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7pPr>
      <a:lvl8pPr marL="3557568" indent="-237171" algn="l" defTabSz="948683" rtl="0" eaLnBrk="1" latinLnBrk="0" hangingPunct="1">
        <a:spcBef>
          <a:spcPct val="20000"/>
        </a:spcBef>
        <a:buFont typeface="Arial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8pPr>
      <a:lvl9pPr marL="4031910" indent="-237171" algn="l" defTabSz="948683" rtl="0" eaLnBrk="1" latinLnBrk="0" hangingPunct="1">
        <a:spcBef>
          <a:spcPct val="20000"/>
        </a:spcBef>
        <a:buFont typeface="Arial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74343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48683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423027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97369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371710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846055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320396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794739" algn="l" defTabSz="94868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sv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hyperlink" Target="mailto:iowamemberservices@Molinahealthcare.com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432700-204A-3CC7-019C-E6703A828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5439C3B-FCC1-881C-DF5E-41E4C8B4B5FF}"/>
              </a:ext>
            </a:extLst>
          </p:cNvPr>
          <p:cNvSpPr/>
          <p:nvPr/>
        </p:nvSpPr>
        <p:spPr>
          <a:xfrm flipH="1" flipV="1">
            <a:off x="1193257" y="583659"/>
            <a:ext cx="10129739" cy="5111885"/>
          </a:xfrm>
          <a:prstGeom prst="round2DiagRect">
            <a:avLst>
              <a:gd name="adj1" fmla="val 32493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1D3D5-1521-E629-A9BB-3B834634EB7C}"/>
              </a:ext>
            </a:extLst>
          </p:cNvPr>
          <p:cNvSpPr txBox="1"/>
          <p:nvPr/>
        </p:nvSpPr>
        <p:spPr>
          <a:xfrm>
            <a:off x="3180943" y="2631769"/>
            <a:ext cx="70039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pton Book"/>
              </a:rPr>
              <a:t>Molina Healthcare of Iowa</a:t>
            </a:r>
          </a:p>
          <a:p>
            <a:r>
              <a:rPr lang="en-US" sz="2400" dirty="0">
                <a:solidFill>
                  <a:schemeClr val="bg1"/>
                </a:solidFill>
                <a:latin typeface="Campton Light"/>
              </a:rPr>
              <a:t>Member Town Hall – December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B1B4A-A624-C61D-EE1F-BCC4E04CF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9"/>
          <a:stretch/>
        </p:blipFill>
        <p:spPr>
          <a:xfrm>
            <a:off x="4839561" y="5824250"/>
            <a:ext cx="2512878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Picture 816" descr="A group of women wearing matching vests&#10;&#10;Description automatically generated">
            <a:extLst>
              <a:ext uri="{FF2B5EF4-FFF2-40B4-BE49-F238E27FC236}">
                <a16:creationId xmlns:a16="http://schemas.microsoft.com/office/drawing/2014/main" id="{0753F4F9-EAFC-D4B4-3CD4-BB74A045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94" y="587749"/>
            <a:ext cx="1688167" cy="123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B6D3C-5E80-0DF8-B53B-AE7C370B1329}"/>
              </a:ext>
            </a:extLst>
          </p:cNvPr>
          <p:cNvSpPr txBox="1"/>
          <p:nvPr/>
        </p:nvSpPr>
        <p:spPr>
          <a:xfrm>
            <a:off x="174411" y="95160"/>
            <a:ext cx="2818889" cy="536090"/>
          </a:xfrm>
          <a:prstGeom prst="rect">
            <a:avLst/>
          </a:prstGeom>
        </p:spPr>
        <p:txBody>
          <a:bodyPr lIns="91440" tIns="45720" rIns="91440" bIns="45720" rtlCol="0" anchor="b">
            <a:normAutofit fontScale="92500"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2400" b="1"/>
              <a:t>Molina Year in Review</a:t>
            </a:r>
          </a:p>
        </p:txBody>
      </p:sp>
      <p:sp>
        <p:nvSpPr>
          <p:cNvPr id="798" name="Rectangle: Rounded Corners 797">
            <a:extLst>
              <a:ext uri="{FF2B5EF4-FFF2-40B4-BE49-F238E27FC236}">
                <a16:creationId xmlns:a16="http://schemas.microsoft.com/office/drawing/2014/main" id="{3B067024-7A6C-5D1A-7FD9-66D983AF7F2D}"/>
              </a:ext>
            </a:extLst>
          </p:cNvPr>
          <p:cNvSpPr/>
          <p:nvPr/>
        </p:nvSpPr>
        <p:spPr>
          <a:xfrm>
            <a:off x="394446" y="1138518"/>
            <a:ext cx="2375647" cy="6185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cs typeface="Calibri"/>
              </a:rPr>
              <a:t>Launched July 1st</a:t>
            </a:r>
          </a:p>
        </p:txBody>
      </p:sp>
      <p:sp>
        <p:nvSpPr>
          <p:cNvPr id="799" name="Rectangle: Rounded Corners 798">
            <a:extLst>
              <a:ext uri="{FF2B5EF4-FFF2-40B4-BE49-F238E27FC236}">
                <a16:creationId xmlns:a16="http://schemas.microsoft.com/office/drawing/2014/main" id="{88FB6028-DD39-D45D-BF6E-1EC061B48966}"/>
              </a:ext>
            </a:extLst>
          </p:cNvPr>
          <p:cNvSpPr/>
          <p:nvPr/>
        </p:nvSpPr>
        <p:spPr>
          <a:xfrm>
            <a:off x="358587" y="2017058"/>
            <a:ext cx="2375647" cy="6185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Smooth Implementation</a:t>
            </a:r>
            <a:endParaRPr lang="en-US"/>
          </a:p>
        </p:txBody>
      </p:sp>
      <p:sp>
        <p:nvSpPr>
          <p:cNvPr id="801" name="Rectangle: Rounded Corners 800">
            <a:extLst>
              <a:ext uri="{FF2B5EF4-FFF2-40B4-BE49-F238E27FC236}">
                <a16:creationId xmlns:a16="http://schemas.microsoft.com/office/drawing/2014/main" id="{7EFFE0BC-16C1-4EB4-9B32-66FCACD292D1}"/>
              </a:ext>
            </a:extLst>
          </p:cNvPr>
          <p:cNvSpPr/>
          <p:nvPr/>
        </p:nvSpPr>
        <p:spPr>
          <a:xfrm>
            <a:off x="394446" y="3012140"/>
            <a:ext cx="2375647" cy="6185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Comprehensive Provider Network </a:t>
            </a:r>
          </a:p>
        </p:txBody>
      </p:sp>
      <p:sp>
        <p:nvSpPr>
          <p:cNvPr id="802" name="Rectangle: Rounded Corners 801">
            <a:extLst>
              <a:ext uri="{FF2B5EF4-FFF2-40B4-BE49-F238E27FC236}">
                <a16:creationId xmlns:a16="http://schemas.microsoft.com/office/drawing/2014/main" id="{4C41F2C8-EEEF-94AA-728D-D70529DD1501}"/>
              </a:ext>
            </a:extLst>
          </p:cNvPr>
          <p:cNvSpPr/>
          <p:nvPr/>
        </p:nvSpPr>
        <p:spPr>
          <a:xfrm>
            <a:off x="394445" y="3971363"/>
            <a:ext cx="2375647" cy="6185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Continuity of Care</a:t>
            </a:r>
          </a:p>
        </p:txBody>
      </p:sp>
      <p:pic>
        <p:nvPicPr>
          <p:cNvPr id="803" name="Graphic 802" descr="Fireworks outline">
            <a:extLst>
              <a:ext uri="{FF2B5EF4-FFF2-40B4-BE49-F238E27FC236}">
                <a16:creationId xmlns:a16="http://schemas.microsoft.com/office/drawing/2014/main" id="{977FA795-F026-F239-2E3F-2BB4D9E53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-1200000">
            <a:off x="17930" y="649942"/>
            <a:ext cx="627530" cy="618565"/>
          </a:xfrm>
          <a:prstGeom prst="rect">
            <a:avLst/>
          </a:prstGeom>
        </p:spPr>
      </p:pic>
      <p:pic>
        <p:nvPicPr>
          <p:cNvPr id="804" name="Graphic 803" descr="Fireworks outline">
            <a:extLst>
              <a:ext uri="{FF2B5EF4-FFF2-40B4-BE49-F238E27FC236}">
                <a16:creationId xmlns:a16="http://schemas.microsoft.com/office/drawing/2014/main" id="{420D1301-9C6F-4E1D-EB00-D0BD6D1B5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0000">
            <a:off x="2680448" y="4370294"/>
            <a:ext cx="627530" cy="618565"/>
          </a:xfrm>
          <a:prstGeom prst="rect">
            <a:avLst/>
          </a:prstGeom>
        </p:spPr>
      </p:pic>
      <p:pic>
        <p:nvPicPr>
          <p:cNvPr id="806" name="Picture 805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88EA6B81-E2FA-FD7D-1D23-BCFC98259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67" r="-405" b="22289"/>
          <a:stretch/>
        </p:blipFill>
        <p:spPr>
          <a:xfrm>
            <a:off x="8885984" y="620527"/>
            <a:ext cx="1466312" cy="122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0" name="Rectangle: Rounded Corners 809">
            <a:extLst>
              <a:ext uri="{FF2B5EF4-FFF2-40B4-BE49-F238E27FC236}">
                <a16:creationId xmlns:a16="http://schemas.microsoft.com/office/drawing/2014/main" id="{0AB7C952-B4FE-697B-BBE6-D5623B813ADC}"/>
              </a:ext>
            </a:extLst>
          </p:cNvPr>
          <p:cNvSpPr/>
          <p:nvPr/>
        </p:nvSpPr>
        <p:spPr>
          <a:xfrm>
            <a:off x="3675529" y="797860"/>
            <a:ext cx="3209364" cy="34066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What Members Are Saying</a:t>
            </a:r>
          </a:p>
        </p:txBody>
      </p:sp>
      <p:sp>
        <p:nvSpPr>
          <p:cNvPr id="811" name="TextBox 810">
            <a:extLst>
              <a:ext uri="{FF2B5EF4-FFF2-40B4-BE49-F238E27FC236}">
                <a16:creationId xmlns:a16="http://schemas.microsoft.com/office/drawing/2014/main" id="{0981784F-1B23-4EE1-0933-5B2A0895428A}"/>
              </a:ext>
            </a:extLst>
          </p:cNvPr>
          <p:cNvSpPr txBox="1"/>
          <p:nvPr/>
        </p:nvSpPr>
        <p:spPr>
          <a:xfrm>
            <a:off x="3675530" y="1290918"/>
            <a:ext cx="348727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Times New Roman"/>
              </a:rPr>
              <a:t>“I am happy because I feel like I have a plan and a team that will help me improve my health.”</a:t>
            </a:r>
            <a:endParaRPr lang="en-US" sz="1400">
              <a:cs typeface="Calibri"/>
            </a:endParaRPr>
          </a:p>
          <a:p>
            <a:endParaRPr lang="en-US" sz="1400" b="1">
              <a:cs typeface="Times New Roman"/>
            </a:endParaRPr>
          </a:p>
          <a:p>
            <a:r>
              <a:rPr lang="es-MX" sz="1400">
                <a:cs typeface="Times New Roman"/>
              </a:rPr>
              <a:t>“Estoy contenta porque siento que tengo un plan y un equipo que me va a ayudar a mejorar mi salud.”</a:t>
            </a:r>
          </a:p>
        </p:txBody>
      </p:sp>
      <p:sp>
        <p:nvSpPr>
          <p:cNvPr id="815" name="Rectangle: Rounded Corners 814">
            <a:extLst>
              <a:ext uri="{FF2B5EF4-FFF2-40B4-BE49-F238E27FC236}">
                <a16:creationId xmlns:a16="http://schemas.microsoft.com/office/drawing/2014/main" id="{1AADC45D-DC06-94E5-3F11-1895E0B5ED0F}"/>
              </a:ext>
            </a:extLst>
          </p:cNvPr>
          <p:cNvSpPr/>
          <p:nvPr/>
        </p:nvSpPr>
        <p:spPr>
          <a:xfrm>
            <a:off x="3711386" y="3146612"/>
            <a:ext cx="3209364" cy="34066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What Providers Are Saying</a:t>
            </a:r>
          </a:p>
        </p:txBody>
      </p:sp>
      <p:sp>
        <p:nvSpPr>
          <p:cNvPr id="816" name="TextBox 815">
            <a:extLst>
              <a:ext uri="{FF2B5EF4-FFF2-40B4-BE49-F238E27FC236}">
                <a16:creationId xmlns:a16="http://schemas.microsoft.com/office/drawing/2014/main" id="{0D93B8B7-ABD6-7391-77AF-12954416DECA}"/>
              </a:ext>
            </a:extLst>
          </p:cNvPr>
          <p:cNvSpPr txBox="1"/>
          <p:nvPr/>
        </p:nvSpPr>
        <p:spPr>
          <a:xfrm>
            <a:off x="3711389" y="3747247"/>
            <a:ext cx="3281082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/>
                <a:cs typeface="Times New Roman"/>
              </a:rPr>
              <a:t>Thank you for coming to my rescue, I was so stressed out how I was going to solve this, and you solved it before even coming into the call.” </a:t>
            </a:r>
            <a:endParaRPr lang="en-US"/>
          </a:p>
          <a:p>
            <a:r>
              <a:rPr lang="en-US" sz="1400" b="1">
                <a:latin typeface="Calibri"/>
                <a:cs typeface="Times New Roman"/>
              </a:rPr>
              <a:t>- Siouxland Mental Health Center (CMHC)</a:t>
            </a:r>
          </a:p>
        </p:txBody>
      </p:sp>
      <p:sp>
        <p:nvSpPr>
          <p:cNvPr id="819" name="Rectangle: Rounded Corners 818">
            <a:extLst>
              <a:ext uri="{FF2B5EF4-FFF2-40B4-BE49-F238E27FC236}">
                <a16:creationId xmlns:a16="http://schemas.microsoft.com/office/drawing/2014/main" id="{D49DC20D-B83C-7B31-4E56-E3B8BA8D0E65}"/>
              </a:ext>
            </a:extLst>
          </p:cNvPr>
          <p:cNvSpPr/>
          <p:nvPr/>
        </p:nvSpPr>
        <p:spPr>
          <a:xfrm>
            <a:off x="8157881" y="125507"/>
            <a:ext cx="3209364" cy="34066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Community Outreach</a:t>
            </a:r>
            <a:endParaRPr lang="en-US"/>
          </a:p>
        </p:txBody>
      </p:sp>
      <p:pic>
        <p:nvPicPr>
          <p:cNvPr id="2" name="Picture 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8AB75B3A-5366-66E3-92D6-91D91BBB9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366" y="2492190"/>
            <a:ext cx="1676401" cy="165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group of people standing in a classroom&#10;&#10;Description automatically generated">
            <a:extLst>
              <a:ext uri="{FF2B5EF4-FFF2-40B4-BE49-F238E27FC236}">
                <a16:creationId xmlns:a16="http://schemas.microsoft.com/office/drawing/2014/main" id="{7E06E901-EA63-E520-198D-41B6FF7EFA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91" t="3053" r="10795" b="15649"/>
          <a:stretch/>
        </p:blipFill>
        <p:spPr>
          <a:xfrm>
            <a:off x="7243483" y="627530"/>
            <a:ext cx="1550895" cy="118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group of people standing next to a car&#10;&#10;Description automatically generated">
            <a:extLst>
              <a:ext uri="{FF2B5EF4-FFF2-40B4-BE49-F238E27FC236}">
                <a16:creationId xmlns:a16="http://schemas.microsoft.com/office/drawing/2014/main" id="{6EE9BB85-4122-7735-A790-D7DAD37D2B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218" r="617" b="11611"/>
          <a:stretch/>
        </p:blipFill>
        <p:spPr>
          <a:xfrm>
            <a:off x="10666880" y="2039471"/>
            <a:ext cx="1436639" cy="14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erson and person standing behind a table with a blue table cloth&#10;&#10;Description automatically generated">
            <a:extLst>
              <a:ext uri="{FF2B5EF4-FFF2-40B4-BE49-F238E27FC236}">
                <a16:creationId xmlns:a16="http://schemas.microsoft.com/office/drawing/2014/main" id="{EA1ACEBE-B2F5-1C95-3D53-925F5E8A84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30" t="13072" r="9855" b="16354"/>
          <a:stretch/>
        </p:blipFill>
        <p:spPr>
          <a:xfrm>
            <a:off x="10659341" y="3608294"/>
            <a:ext cx="1445603" cy="172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8425AB89-6B34-03B3-02E5-1A4CC78CE3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621" y="1492622"/>
            <a:ext cx="1406848" cy="1246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8" name="Picture 807" descr="A group of people at a table&#10;&#10;Description automatically generated">
            <a:extLst>
              <a:ext uri="{FF2B5EF4-FFF2-40B4-BE49-F238E27FC236}">
                <a16:creationId xmlns:a16="http://schemas.microsoft.com/office/drawing/2014/main" id="{ADF1F420-5A88-F566-2232-9C277EB4A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9845" y="2041152"/>
            <a:ext cx="1473013" cy="195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carrying a backpack&#10;&#10;Description automatically generated">
            <a:extLst>
              <a:ext uri="{FF2B5EF4-FFF2-40B4-BE49-F238E27FC236}">
                <a16:creationId xmlns:a16="http://schemas.microsoft.com/office/drawing/2014/main" id="{30FCC6E5-6E76-95DF-FEDB-A4DA6E7CCE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6484" y="3925453"/>
            <a:ext cx="1276077" cy="165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D3735F78-3F52-CB2C-FE6B-78654B07A29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1569" r="290" b="24728"/>
          <a:stretch/>
        </p:blipFill>
        <p:spPr>
          <a:xfrm>
            <a:off x="7636810" y="4110319"/>
            <a:ext cx="1795205" cy="1286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11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969596-1A3B-E683-DEB5-9C2026385075}"/>
              </a:ext>
            </a:extLst>
          </p:cNvPr>
          <p:cNvSpPr txBox="1"/>
          <p:nvPr/>
        </p:nvSpPr>
        <p:spPr>
          <a:xfrm>
            <a:off x="296333" y="133973"/>
            <a:ext cx="63415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LTSS Updates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40BBB-40B8-999A-914D-C2CB8291CF0C}"/>
              </a:ext>
            </a:extLst>
          </p:cNvPr>
          <p:cNvSpPr txBox="1"/>
          <p:nvPr/>
        </p:nvSpPr>
        <p:spPr>
          <a:xfrm>
            <a:off x="5568461" y="3909761"/>
            <a:ext cx="6238171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Calibri"/>
                <a:cs typeface="Segoe UI"/>
              </a:rPr>
              <a:t>LTSS Stakeholder Advisory Board</a:t>
            </a:r>
            <a:r>
              <a:rPr lang="en-US" sz="1600">
                <a:latin typeface="Calibri"/>
                <a:cs typeface="Segoe UI"/>
              </a:rPr>
              <a:t>​</a:t>
            </a:r>
          </a:p>
          <a:p>
            <a:pPr algn="ctr"/>
            <a:r>
              <a:rPr lang="en-US" sz="1600">
                <a:solidFill>
                  <a:srgbClr val="636466"/>
                </a:solidFill>
                <a:latin typeface="Calibri"/>
                <a:cs typeface="Segoe UI"/>
              </a:rPr>
              <a:t>February 7th, 5-6pm​</a:t>
            </a:r>
          </a:p>
          <a:p>
            <a:pPr algn="ctr"/>
            <a:r>
              <a:rPr lang="en-US" sz="1600">
                <a:solidFill>
                  <a:srgbClr val="636466"/>
                </a:solidFill>
                <a:latin typeface="Calibri"/>
                <a:cs typeface="Segoe UI"/>
              </a:rPr>
              <a:t>Virtual Meeting​</a:t>
            </a:r>
          </a:p>
          <a:p>
            <a:pPr algn="ctr"/>
            <a:endParaRPr lang="en-US" sz="1600">
              <a:solidFill>
                <a:srgbClr val="636466"/>
              </a:solidFill>
              <a:latin typeface="Calibri"/>
              <a:cs typeface="Segoe UI"/>
            </a:endParaRPr>
          </a:p>
          <a:p>
            <a:pPr algn="ctr"/>
            <a:r>
              <a:rPr lang="en-US" sz="1600">
                <a:solidFill>
                  <a:srgbClr val="636466"/>
                </a:solidFill>
                <a:latin typeface="Calibri"/>
                <a:cs typeface="Segoe UI"/>
              </a:rPr>
              <a:t>Are you a Molina member or caregiver? ​</a:t>
            </a:r>
          </a:p>
          <a:p>
            <a:pPr algn="ctr"/>
            <a:r>
              <a:rPr lang="en-US" sz="1600">
                <a:solidFill>
                  <a:srgbClr val="636466"/>
                </a:solidFill>
                <a:latin typeface="Calibri"/>
                <a:cs typeface="Segoe UI"/>
              </a:rPr>
              <a:t>Are you interested in joining and participating in our advisory board? ​</a:t>
            </a:r>
          </a:p>
          <a:p>
            <a:pPr algn="ctr"/>
            <a:r>
              <a:rPr lang="en-US" sz="1600">
                <a:solidFill>
                  <a:srgbClr val="636466"/>
                </a:solidFill>
                <a:latin typeface="Calibri"/>
                <a:cs typeface="Segoe UI"/>
              </a:rPr>
              <a:t>If yes, please email:  </a:t>
            </a:r>
            <a:r>
              <a:rPr lang="en-US" sz="1600" u="sng">
                <a:latin typeface="Calibri"/>
                <a:cs typeface="Segoe UI"/>
                <a:hlinkClick r:id="rId3"/>
              </a:rPr>
              <a:t>iowamemberservices@Molinahealthcare.com </a:t>
            </a:r>
            <a:endParaRPr lang="en-US" sz="1600" u="sng">
              <a:latin typeface="Calibri"/>
              <a:cs typeface="Segoe U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0291159-2D46-0B49-630E-A385A45D5667}"/>
              </a:ext>
            </a:extLst>
          </p:cNvPr>
          <p:cNvSpPr/>
          <p:nvPr/>
        </p:nvSpPr>
        <p:spPr>
          <a:xfrm rot="20940000">
            <a:off x="5157802" y="3456519"/>
            <a:ext cx="1264024" cy="1255059"/>
          </a:xfrm>
          <a:prstGeom prst="ellipse">
            <a:avLst/>
          </a:prstGeom>
          <a:solidFill>
            <a:schemeClr val="tx1"/>
          </a:solidFill>
          <a:ln>
            <a:solidFill>
              <a:srgbClr val="00A0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cs typeface="Calibri"/>
              </a:rPr>
              <a:t>$25 </a:t>
            </a:r>
            <a:endParaRPr lang="en-US" sz="1200">
              <a:cs typeface="Calibri"/>
            </a:endParaRPr>
          </a:p>
          <a:p>
            <a:pPr algn="ctr"/>
            <a:r>
              <a:rPr lang="en-US" sz="1400">
                <a:cs typeface="Calibri"/>
              </a:rPr>
              <a:t>Gift Card </a:t>
            </a:r>
            <a:endParaRPr lang="en-US" sz="1200">
              <a:cs typeface="Calibri"/>
            </a:endParaRPr>
          </a:p>
          <a:p>
            <a:pPr algn="ctr"/>
            <a:r>
              <a:rPr lang="en-US" sz="1400">
                <a:cs typeface="Calibri"/>
              </a:rPr>
              <a:t>for atten</a:t>
            </a:r>
            <a:r>
              <a:rPr lang="en-US" sz="1200">
                <a:cs typeface="Calibri"/>
              </a:rPr>
              <a:t>ding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FE2268BD-E93F-CF77-AC4B-8A79DAA6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35" y="796889"/>
            <a:ext cx="3448559" cy="4455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EF0D8F-3755-AB80-667E-A069C55B0024}"/>
              </a:ext>
            </a:extLst>
          </p:cNvPr>
          <p:cNvSpPr txBox="1"/>
          <p:nvPr/>
        </p:nvSpPr>
        <p:spPr>
          <a:xfrm>
            <a:off x="5087955" y="791802"/>
            <a:ext cx="62842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Telemedicine for individuals with intellectual and developmental disabilities (I/DD).*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C40B6-DC4E-3F20-3C45-C10608F7A2A2}"/>
              </a:ext>
            </a:extLst>
          </p:cNvPr>
          <p:cNvSpPr txBox="1"/>
          <p:nvPr/>
        </p:nvSpPr>
        <p:spPr>
          <a:xfrm>
            <a:off x="5725903" y="1810507"/>
            <a:ext cx="12804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No Cost</a:t>
            </a: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56B41C-7A37-5288-C65E-C751EA1CBD6F}"/>
              </a:ext>
            </a:extLst>
          </p:cNvPr>
          <p:cNvSpPr/>
          <p:nvPr/>
        </p:nvSpPr>
        <p:spPr>
          <a:xfrm rot="-900000">
            <a:off x="29675" y="703534"/>
            <a:ext cx="927970" cy="911373"/>
          </a:xfrm>
          <a:prstGeom prst="ellipse">
            <a:avLst/>
          </a:prstGeom>
          <a:solidFill>
            <a:schemeClr val="tx1"/>
          </a:solidFill>
          <a:ln>
            <a:solidFill>
              <a:srgbClr val="00A0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>
                <a:cs typeface="Calibri"/>
              </a:rPr>
              <a:t>Now Live!</a:t>
            </a:r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B34EA-3223-3FD2-C32C-5D127959E1B7}"/>
              </a:ext>
            </a:extLst>
          </p:cNvPr>
          <p:cNvSpPr txBox="1"/>
          <p:nvPr/>
        </p:nvSpPr>
        <p:spPr>
          <a:xfrm>
            <a:off x="5836507" y="2417806"/>
            <a:ext cx="1517822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24/7 Care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85B42-8538-EAD1-2058-4CF1D3E8A829}"/>
              </a:ext>
            </a:extLst>
          </p:cNvPr>
          <p:cNvSpPr txBox="1"/>
          <p:nvPr/>
        </p:nvSpPr>
        <p:spPr>
          <a:xfrm>
            <a:off x="8431427" y="1645509"/>
            <a:ext cx="31756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ER doctors who have specialized training</a:t>
            </a:r>
            <a:endParaRPr lang="en-US"/>
          </a:p>
        </p:txBody>
      </p:sp>
      <p:pic>
        <p:nvPicPr>
          <p:cNvPr id="16" name="Graphic 15" descr="No sign outline">
            <a:extLst>
              <a:ext uri="{FF2B5EF4-FFF2-40B4-BE49-F238E27FC236}">
                <a16:creationId xmlns:a16="http://schemas.microsoft.com/office/drawing/2014/main" id="{BEC60961-B628-2912-9671-217963D43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6610" y="1808205"/>
            <a:ext cx="512806" cy="512806"/>
          </a:xfrm>
          <a:prstGeom prst="rect">
            <a:avLst/>
          </a:prstGeom>
        </p:spPr>
      </p:pic>
      <p:pic>
        <p:nvPicPr>
          <p:cNvPr id="17" name="Graphic 16" descr="Clock outline">
            <a:extLst>
              <a:ext uri="{FF2B5EF4-FFF2-40B4-BE49-F238E27FC236}">
                <a16:creationId xmlns:a16="http://schemas.microsoft.com/office/drawing/2014/main" id="{C477A3AF-2205-64AD-DC68-962A9C89A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612" y="2415747"/>
            <a:ext cx="574590" cy="574590"/>
          </a:xfrm>
          <a:prstGeom prst="rect">
            <a:avLst/>
          </a:prstGeom>
        </p:spPr>
      </p:pic>
      <p:pic>
        <p:nvPicPr>
          <p:cNvPr id="18" name="Graphic 17" descr="Medical outline">
            <a:extLst>
              <a:ext uri="{FF2B5EF4-FFF2-40B4-BE49-F238E27FC236}">
                <a16:creationId xmlns:a16="http://schemas.microsoft.com/office/drawing/2014/main" id="{550AABCD-15A7-C843-BC2D-0E0A4234F0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0341" y="1622854"/>
            <a:ext cx="595184" cy="605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212A56-3E8F-2AF7-EDDC-EEA551F8C82D}"/>
              </a:ext>
            </a:extLst>
          </p:cNvPr>
          <p:cNvSpPr txBox="1"/>
          <p:nvPr/>
        </p:nvSpPr>
        <p:spPr>
          <a:xfrm>
            <a:off x="7679725" y="2561968"/>
            <a:ext cx="45143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*Case manager referral accepted.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80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B235D7D-8BB0-AE3C-BB37-EE7B1EF27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4" t="38005" r="19518" b="10689"/>
          <a:stretch/>
        </p:blipFill>
        <p:spPr>
          <a:xfrm>
            <a:off x="7722108" y="1272527"/>
            <a:ext cx="3795914" cy="272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C3FD0-307D-5A41-FD34-E66CCEAB8541}"/>
              </a:ext>
            </a:extLst>
          </p:cNvPr>
          <p:cNvSpPr txBox="1"/>
          <p:nvPr/>
        </p:nvSpPr>
        <p:spPr>
          <a:xfrm>
            <a:off x="206189" y="152400"/>
            <a:ext cx="94577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Campton Medium"/>
              </a:rPr>
              <a:t>Get the most out of your healthcare!</a:t>
            </a:r>
            <a:r>
              <a:rPr lang="en-US" sz="3600">
                <a:latin typeface="Campton Medium"/>
              </a:rPr>
              <a:t>​</a:t>
            </a:r>
            <a:endParaRPr lang="en-US"/>
          </a:p>
        </p:txBody>
      </p:sp>
      <p:pic>
        <p:nvPicPr>
          <p:cNvPr id="6" name="Picture 5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F220C5EF-1504-85A9-6272-7A7FEB5F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40" y="1273456"/>
            <a:ext cx="2105038" cy="277366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6402C0-EAFF-F204-3365-02C4CC835DAA}"/>
              </a:ext>
            </a:extLst>
          </p:cNvPr>
          <p:cNvSpPr txBox="1">
            <a:spLocks/>
          </p:cNvSpPr>
          <p:nvPr/>
        </p:nvSpPr>
        <p:spPr>
          <a:xfrm>
            <a:off x="2817025" y="1078269"/>
            <a:ext cx="4165337" cy="1435396"/>
          </a:xfrm>
          <a:prstGeom prst="rect">
            <a:avLst/>
          </a:prstGeom>
        </p:spPr>
        <p:txBody>
          <a:bodyPr lIns="120308" tIns="60154" rIns="120308" bIns="60154" anchor="t">
            <a:normAutofit fontScale="92500" lnSpcReduction="2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07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5014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22521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30028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753597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4504317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5255036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6005756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>
                <a:latin typeface="Campton Medium"/>
                <a:ea typeface="ＭＳ Ｐゴシック"/>
                <a:cs typeface="Times New Roman"/>
              </a:rPr>
              <a:t>Scan to download the My Molina App.</a:t>
            </a:r>
            <a:endParaRPr lang="en-US">
              <a:cs typeface="Times New Roman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800">
                <a:latin typeface="Campton Medium"/>
                <a:ea typeface="ＭＳ Ｐゴシック"/>
                <a:cs typeface="Times New Roman"/>
              </a:rPr>
              <a:t>Or visit MyMolina.com</a:t>
            </a:r>
            <a:endParaRPr lang="en-US" sz="2800">
              <a:latin typeface="Campton Medium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3CC8E-ABAD-A0E3-227B-5BF1589FC3A6}"/>
              </a:ext>
            </a:extLst>
          </p:cNvPr>
          <p:cNvSpPr txBox="1"/>
          <p:nvPr/>
        </p:nvSpPr>
        <p:spPr>
          <a:xfrm>
            <a:off x="3505200" y="2599764"/>
            <a:ext cx="31197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Communicate with Your Care Team​</a:t>
            </a:r>
          </a:p>
        </p:txBody>
      </p:sp>
      <p:pic>
        <p:nvPicPr>
          <p:cNvPr id="9" name="Graphic 8" descr="Checkbox Checked outline">
            <a:extLst>
              <a:ext uri="{FF2B5EF4-FFF2-40B4-BE49-F238E27FC236}">
                <a16:creationId xmlns:a16="http://schemas.microsoft.com/office/drawing/2014/main" id="{62486791-DFFF-29B2-8363-DB1E8C33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564" y="2496669"/>
            <a:ext cx="600636" cy="600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901BF7-4FF4-8E62-1D7F-B49EC2A23742}"/>
              </a:ext>
            </a:extLst>
          </p:cNvPr>
          <p:cNvSpPr txBox="1"/>
          <p:nvPr/>
        </p:nvSpPr>
        <p:spPr>
          <a:xfrm>
            <a:off x="3505199" y="3164541"/>
            <a:ext cx="31555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Claim Your Healthy Rewards</a:t>
            </a:r>
            <a:endParaRPr lang="en-US" sz="1600">
              <a:cs typeface="Calibri"/>
            </a:endParaRPr>
          </a:p>
        </p:txBody>
      </p:sp>
      <p:pic>
        <p:nvPicPr>
          <p:cNvPr id="11" name="Graphic 10" descr="Checkbox Checked outline">
            <a:extLst>
              <a:ext uri="{FF2B5EF4-FFF2-40B4-BE49-F238E27FC236}">
                <a16:creationId xmlns:a16="http://schemas.microsoft.com/office/drawing/2014/main" id="{D704C295-FA4A-02D8-B3EB-B44B5BDD2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564" y="3034551"/>
            <a:ext cx="600636" cy="6006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8AEBF0-660B-ED9D-B498-44A35661576C}"/>
              </a:ext>
            </a:extLst>
          </p:cNvPr>
          <p:cNvSpPr txBox="1"/>
          <p:nvPr/>
        </p:nvSpPr>
        <p:spPr>
          <a:xfrm>
            <a:off x="3550023" y="3738282"/>
            <a:ext cx="31555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Get Important Health Reminders</a:t>
            </a:r>
            <a:endParaRPr lang="en-US"/>
          </a:p>
        </p:txBody>
      </p:sp>
      <p:pic>
        <p:nvPicPr>
          <p:cNvPr id="13" name="Graphic 12" descr="Checkbox Checked outline">
            <a:extLst>
              <a:ext uri="{FF2B5EF4-FFF2-40B4-BE49-F238E27FC236}">
                <a16:creationId xmlns:a16="http://schemas.microsoft.com/office/drawing/2014/main" id="{8A6C93BD-834F-B8A0-82E7-96720DF4C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564" y="3608292"/>
            <a:ext cx="600636" cy="60063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08DF1-0522-82B8-2A67-FD0CE188C6CE}"/>
              </a:ext>
            </a:extLst>
          </p:cNvPr>
          <p:cNvSpPr txBox="1">
            <a:spLocks/>
          </p:cNvSpPr>
          <p:nvPr/>
        </p:nvSpPr>
        <p:spPr>
          <a:xfrm>
            <a:off x="6825851" y="4573336"/>
            <a:ext cx="5368483" cy="932748"/>
          </a:xfrm>
          <a:prstGeom prst="rect">
            <a:avLst/>
          </a:prstGeom>
          <a:solidFill>
            <a:schemeClr val="tx1"/>
          </a:solidFill>
        </p:spPr>
        <p:txBody>
          <a:bodyPr lIns="120308" tIns="60154" rIns="120308" bIns="60154" anchor="t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07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5014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22521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30028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753597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4504317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5255036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6005756" algn="l" defTabSz="75072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chemeClr val="bg1"/>
                </a:solidFill>
                <a:latin typeface="Campton Medium"/>
                <a:ea typeface="ＭＳ Ｐゴシック"/>
                <a:cs typeface="Times New Roman"/>
              </a:rPr>
              <a:t>Opt-in by texting JOIN to 94870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816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lina Branded Theme for ppt 2">
  <a:themeElements>
    <a:clrScheme name="MOLINA">
      <a:dk1>
        <a:srgbClr val="00A0AF"/>
      </a:dk1>
      <a:lt1>
        <a:srgbClr val="FFFFFF"/>
      </a:lt1>
      <a:dk2>
        <a:srgbClr val="636466"/>
      </a:dk2>
      <a:lt2>
        <a:srgbClr val="B1B2B3"/>
      </a:lt2>
      <a:accent1>
        <a:srgbClr val="C4D600"/>
      </a:accent1>
      <a:accent2>
        <a:srgbClr val="00A0AF"/>
      </a:accent2>
      <a:accent3>
        <a:srgbClr val="636466"/>
      </a:accent3>
      <a:accent4>
        <a:srgbClr val="B1B2B3"/>
      </a:accent4>
      <a:accent5>
        <a:srgbClr val="FFFFFF"/>
      </a:accent5>
      <a:accent6>
        <a:srgbClr val="C4D600"/>
      </a:accent6>
      <a:hlink>
        <a:srgbClr val="00A0AF"/>
      </a:hlink>
      <a:folHlink>
        <a:srgbClr val="00A0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ina Branded Theme for ppt 2" id="{029DE55C-725C-4413-BE9E-A3EA9D0AFB48}" vid="{57388C6E-93E5-4AF5-A6D5-61084E77E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84072b-0580-4d20-8b28-7ce12e434252" xsi:nil="true"/>
    <lcf76f155ced4ddcb4097134ff3c332f xmlns="2f992d0f-95e1-41fd-a082-b7660102caa5">
      <Terms xmlns="http://schemas.microsoft.com/office/infopath/2007/PartnerControls"/>
    </lcf76f155ced4ddcb4097134ff3c332f>
    <SharedWithUsers xmlns="f684072b-0580-4d20-8b28-7ce12e434252">
      <UserInfo>
        <DisplayName>Newton, Tom</DisplayName>
        <AccountId>81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05A22E68142479DA5221A49290B5D" ma:contentTypeVersion="14" ma:contentTypeDescription="Create a new document." ma:contentTypeScope="" ma:versionID="2045042c32490ad005f0aa78e918906a">
  <xsd:schema xmlns:xsd="http://www.w3.org/2001/XMLSchema" xmlns:xs="http://www.w3.org/2001/XMLSchema" xmlns:p="http://schemas.microsoft.com/office/2006/metadata/properties" xmlns:ns2="2f992d0f-95e1-41fd-a082-b7660102caa5" xmlns:ns3="f684072b-0580-4d20-8b28-7ce12e434252" targetNamespace="http://schemas.microsoft.com/office/2006/metadata/properties" ma:root="true" ma:fieldsID="9d3181eb6f4f09a8b3b2e6b75406d97f" ns2:_="" ns3:_="">
    <xsd:import namespace="2f992d0f-95e1-41fd-a082-b7660102caa5"/>
    <xsd:import namespace="f684072b-0580-4d20-8b28-7ce12e43425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992d0f-95e1-41fd-a082-b7660102caa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42f0b39-9556-4b1c-ad5f-9e6a938734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4072b-0580-4d20-8b28-7ce12e43425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b90f1d3-b267-433d-a0ce-7ff702f7e222}" ma:internalName="TaxCatchAll" ma:showField="CatchAllData" ma:web="f684072b-0580-4d20-8b28-7ce12e434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9CBA5B-5223-44D4-8C99-3D5D000E43E4}">
  <ds:schemaRefs>
    <ds:schemaRef ds:uri="2f992d0f-95e1-41fd-a082-b7660102caa5"/>
    <ds:schemaRef ds:uri="f684072b-0580-4d20-8b28-7ce12e4342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9E636A-9956-458B-892D-C5046078615C}">
  <ds:schemaRefs>
    <ds:schemaRef ds:uri="2f992d0f-95e1-41fd-a082-b7660102caa5"/>
    <ds:schemaRef ds:uri="f684072b-0580-4d20-8b28-7ce12e4342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62AB942-01C0-4C8D-8B09-11BBBDD9E5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Molina Branded Theme for ppt 2</Template>
  <TotalTime>0</TotalTime>
  <Words>324</Words>
  <Application>Microsoft Office PowerPoint</Application>
  <PresentationFormat>Widescreen</PresentationFormat>
  <Paragraphs>42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Molina Branded Theme for ppt 2</vt:lpstr>
      <vt:lpstr>PowerPoint Presentation</vt:lpstr>
      <vt:lpstr>PowerPoint Presentation</vt:lpstr>
      <vt:lpstr>PowerPoint Presentation</vt:lpstr>
      <vt:lpstr>PowerPoint Presentation</vt:lpstr>
    </vt:vector>
  </TitlesOfParts>
  <Company>Molina Healthcare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HCBS work group/IMPAC New Provider Rep Map New Availity Enhancements New Provider Onboarding Reminder on LTSS custodial care billing Sign up for our communications EVV info start up   </dc:title>
  <dc:creator>Verhey, Tiffany</dc:creator>
  <cp:lastModifiedBy>Alexandres, Briana</cp:lastModifiedBy>
  <cp:revision>6</cp:revision>
  <dcterms:created xsi:type="dcterms:W3CDTF">2023-12-20T00:29:45Z</dcterms:created>
  <dcterms:modified xsi:type="dcterms:W3CDTF">2023-12-20T22:44:04Z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0x010100B0F05A22E68142479DA5221A49290B5D</vt:lpwstr>
  </property>
  <property fmtid="{D5CDD505-2E9C-101B-9397-08002B2CF9AE}" pid="3" name="MediaServiceImageTags">
    <vt:lpwstr/>
  </property>
</Properties>
</file>