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 id="2147483688" r:id="rId2"/>
    <p:sldMasterId id="2147483706" r:id="rId3"/>
  </p:sldMasterIdLst>
  <p:notesMasterIdLst>
    <p:notesMasterId r:id="rId73"/>
  </p:notesMasterIdLst>
  <p:handoutMasterIdLst>
    <p:handoutMasterId r:id="rId74"/>
  </p:handoutMasterIdLst>
  <p:sldIdLst>
    <p:sldId id="256" r:id="rId4"/>
    <p:sldId id="263" r:id="rId5"/>
    <p:sldId id="257" r:id="rId6"/>
    <p:sldId id="264" r:id="rId7"/>
    <p:sldId id="265" r:id="rId8"/>
    <p:sldId id="324" r:id="rId9"/>
    <p:sldId id="266" r:id="rId10"/>
    <p:sldId id="267" r:id="rId11"/>
    <p:sldId id="268" r:id="rId12"/>
    <p:sldId id="272" r:id="rId13"/>
    <p:sldId id="270" r:id="rId14"/>
    <p:sldId id="339" r:id="rId15"/>
    <p:sldId id="343" r:id="rId16"/>
    <p:sldId id="271" r:id="rId17"/>
    <p:sldId id="340" r:id="rId18"/>
    <p:sldId id="341" r:id="rId19"/>
    <p:sldId id="342" r:id="rId20"/>
    <p:sldId id="355" r:id="rId21"/>
    <p:sldId id="356" r:id="rId22"/>
    <p:sldId id="273" r:id="rId23"/>
    <p:sldId id="346" r:id="rId24"/>
    <p:sldId id="354" r:id="rId25"/>
    <p:sldId id="277" r:id="rId26"/>
    <p:sldId id="275" r:id="rId27"/>
    <p:sldId id="333" r:id="rId28"/>
    <p:sldId id="276" r:id="rId29"/>
    <p:sldId id="345" r:id="rId30"/>
    <p:sldId id="334" r:id="rId31"/>
    <p:sldId id="279" r:id="rId32"/>
    <p:sldId id="280" r:id="rId33"/>
    <p:sldId id="347" r:id="rId34"/>
    <p:sldId id="282" r:id="rId35"/>
    <p:sldId id="283" r:id="rId36"/>
    <p:sldId id="285" r:id="rId37"/>
    <p:sldId id="286" r:id="rId38"/>
    <p:sldId id="326" r:id="rId39"/>
    <p:sldId id="292" r:id="rId40"/>
    <p:sldId id="293" r:id="rId41"/>
    <p:sldId id="332" r:id="rId42"/>
    <p:sldId id="299" r:id="rId43"/>
    <p:sldId id="348" r:id="rId44"/>
    <p:sldId id="296" r:id="rId45"/>
    <p:sldId id="297" r:id="rId46"/>
    <p:sldId id="300" r:id="rId47"/>
    <p:sldId id="328" r:id="rId48"/>
    <p:sldId id="298" r:id="rId49"/>
    <p:sldId id="327" r:id="rId50"/>
    <p:sldId id="321" r:id="rId51"/>
    <p:sldId id="301" r:id="rId52"/>
    <p:sldId id="322" r:id="rId53"/>
    <p:sldId id="320" r:id="rId54"/>
    <p:sldId id="337" r:id="rId55"/>
    <p:sldId id="287" r:id="rId56"/>
    <p:sldId id="289" r:id="rId57"/>
    <p:sldId id="290" r:id="rId58"/>
    <p:sldId id="353" r:id="rId59"/>
    <p:sldId id="350" r:id="rId60"/>
    <p:sldId id="309" r:id="rId61"/>
    <p:sldId id="323" r:id="rId62"/>
    <p:sldId id="310" r:id="rId63"/>
    <p:sldId id="319" r:id="rId64"/>
    <p:sldId id="352" r:id="rId65"/>
    <p:sldId id="314" r:id="rId66"/>
    <p:sldId id="349" r:id="rId67"/>
    <p:sldId id="315" r:id="rId68"/>
    <p:sldId id="316" r:id="rId69"/>
    <p:sldId id="317" r:id="rId70"/>
    <p:sldId id="318" r:id="rId71"/>
    <p:sldId id="338"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9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15" autoAdjust="0"/>
    <p:restoredTop sz="52558" autoAdjust="0"/>
  </p:normalViewPr>
  <p:slideViewPr>
    <p:cSldViewPr snapToGrid="0" snapToObjects="1" showGuides="1">
      <p:cViewPr varScale="1">
        <p:scale>
          <a:sx n="115" d="100"/>
          <a:sy n="115" d="100"/>
        </p:scale>
        <p:origin x="138" y="126"/>
      </p:cViewPr>
      <p:guideLst>
        <p:guide orient="horz" pos="2160"/>
        <p:guide pos="3792"/>
      </p:guideLst>
    </p:cSldViewPr>
  </p:slideViewPr>
  <p:outlineViewPr>
    <p:cViewPr>
      <p:scale>
        <a:sx n="33" d="100"/>
        <a:sy n="33" d="100"/>
      </p:scale>
      <p:origin x="0" y="-5130"/>
    </p:cViewPr>
  </p:outlineViewPr>
  <p:notesTextViewPr>
    <p:cViewPr>
      <p:scale>
        <a:sx n="20" d="100"/>
        <a:sy n="20" d="100"/>
      </p:scale>
      <p:origin x="0" y="0"/>
    </p:cViewPr>
  </p:notesTextViewPr>
  <p:sorterViewPr>
    <p:cViewPr varScale="1">
      <p:scale>
        <a:sx n="100" d="100"/>
        <a:sy n="100" d="100"/>
      </p:scale>
      <p:origin x="0" y="0"/>
    </p:cViewPr>
  </p:sorterViewPr>
  <p:notesViewPr>
    <p:cSldViewPr snapToGrid="0" snapToObjects="1">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DCAC3D-EA5B-AF45-9469-2A70B6D660DF}"/>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B8EB3CB-3642-E94D-931A-34CFDAB5BE51}"/>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B1B81C71-B4C7-1E48-AAD2-FAC191CFEEA5}" type="datetimeFigureOut">
              <a:rPr lang="en-US" smtClean="0"/>
              <a:t>9/12/2019</a:t>
            </a:fld>
            <a:endParaRPr lang="en-US"/>
          </a:p>
        </p:txBody>
      </p:sp>
      <p:sp>
        <p:nvSpPr>
          <p:cNvPr id="4" name="Footer Placeholder 3">
            <a:extLst>
              <a:ext uri="{FF2B5EF4-FFF2-40B4-BE49-F238E27FC236}">
                <a16:creationId xmlns:a16="http://schemas.microsoft.com/office/drawing/2014/main" id="{BF8BDA79-9BDA-544C-98FD-EC0CE2ED93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60A7CFA-7DE1-CE4E-9A76-AA994AB096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5C0DCB-9CEE-A74E-927F-C7AC84558A9C}" type="slidenum">
              <a:rPr lang="en-US" smtClean="0"/>
              <a:t>‹#›</a:t>
            </a:fld>
            <a:endParaRPr lang="en-US"/>
          </a:p>
        </p:txBody>
      </p:sp>
    </p:spTree>
    <p:extLst>
      <p:ext uri="{BB962C8B-B14F-4D97-AF65-F5344CB8AC3E}">
        <p14:creationId xmlns:p14="http://schemas.microsoft.com/office/powerpoint/2010/main" val="23909206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BB02782F-D7DE-3944-B32E-7AEEBE64DDB0}" type="datetimeFigureOut">
              <a:rPr lang="en-US" smtClean="0"/>
              <a:t>9/12/2019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A8357E-AE89-6D46-9100-CE293E4AABE7}" type="slidenum">
              <a:rPr lang="en-US" smtClean="0"/>
              <a:t>‹#›</a:t>
            </a:fld>
            <a:endParaRPr lang="en-US"/>
          </a:p>
        </p:txBody>
      </p:sp>
    </p:spTree>
    <p:extLst>
      <p:ext uri="{BB962C8B-B14F-4D97-AF65-F5344CB8AC3E}">
        <p14:creationId xmlns:p14="http://schemas.microsoft.com/office/powerpoint/2010/main" val="2937011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8357E-AE89-6D46-9100-CE293E4AABE7}" type="slidenum">
              <a:rPr lang="en-US" smtClean="0"/>
              <a:t>1</a:t>
            </a:fld>
            <a:endParaRPr lang="en-US"/>
          </a:p>
        </p:txBody>
      </p:sp>
    </p:spTree>
    <p:extLst>
      <p:ext uri="{BB962C8B-B14F-4D97-AF65-F5344CB8AC3E}">
        <p14:creationId xmlns:p14="http://schemas.microsoft.com/office/powerpoint/2010/main" val="2441292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8357E-AE89-6D46-9100-CE293E4AABE7}" type="slidenum">
              <a:rPr lang="en-US" smtClean="0"/>
              <a:t>17</a:t>
            </a:fld>
            <a:endParaRPr lang="en-US"/>
          </a:p>
        </p:txBody>
      </p:sp>
    </p:spTree>
    <p:extLst>
      <p:ext uri="{BB962C8B-B14F-4D97-AF65-F5344CB8AC3E}">
        <p14:creationId xmlns:p14="http://schemas.microsoft.com/office/powerpoint/2010/main" val="1333519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8357E-AE89-6D46-9100-CE293E4AABE7}" type="slidenum">
              <a:rPr lang="en-US" smtClean="0"/>
              <a:t>18</a:t>
            </a:fld>
            <a:endParaRPr lang="en-US"/>
          </a:p>
        </p:txBody>
      </p:sp>
    </p:spTree>
    <p:extLst>
      <p:ext uri="{BB962C8B-B14F-4D97-AF65-F5344CB8AC3E}">
        <p14:creationId xmlns:p14="http://schemas.microsoft.com/office/powerpoint/2010/main" val="3224073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8357E-AE89-6D46-9100-CE293E4AABE7}" type="slidenum">
              <a:rPr lang="en-US" smtClean="0"/>
              <a:t>19</a:t>
            </a:fld>
            <a:endParaRPr lang="en-US"/>
          </a:p>
        </p:txBody>
      </p:sp>
    </p:spTree>
    <p:extLst>
      <p:ext uri="{BB962C8B-B14F-4D97-AF65-F5344CB8AC3E}">
        <p14:creationId xmlns:p14="http://schemas.microsoft.com/office/powerpoint/2010/main" val="768118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8357E-AE89-6D46-9100-CE293E4AABE7}" type="slidenum">
              <a:rPr lang="en-US" smtClean="0"/>
              <a:t>20</a:t>
            </a:fld>
            <a:endParaRPr lang="en-US"/>
          </a:p>
        </p:txBody>
      </p:sp>
    </p:spTree>
    <p:extLst>
      <p:ext uri="{BB962C8B-B14F-4D97-AF65-F5344CB8AC3E}">
        <p14:creationId xmlns:p14="http://schemas.microsoft.com/office/powerpoint/2010/main" val="2040306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8357E-AE89-6D46-9100-CE293E4AABE7}" type="slidenum">
              <a:rPr lang="en-US" smtClean="0"/>
              <a:t>21</a:t>
            </a:fld>
            <a:endParaRPr lang="en-US"/>
          </a:p>
        </p:txBody>
      </p:sp>
    </p:spTree>
    <p:extLst>
      <p:ext uri="{BB962C8B-B14F-4D97-AF65-F5344CB8AC3E}">
        <p14:creationId xmlns:p14="http://schemas.microsoft.com/office/powerpoint/2010/main" val="2700418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The prevalence of gambling in the state increased from 2015 to 2018. The 2018 prevalence estimates indicate that:</a:t>
            </a:r>
          </a:p>
          <a:p>
            <a:r>
              <a:rPr lang="en-US" dirty="0" smtClean="0"/>
              <a:t>o	Nearly 9 in 10 adult Iowans have gambled in the past.</a:t>
            </a:r>
          </a:p>
          <a:p>
            <a:r>
              <a:rPr lang="en-US" dirty="0" smtClean="0"/>
              <a:t>o	About 7 in 10 adult Iowans gambled in the past 12 months.</a:t>
            </a:r>
          </a:p>
          <a:p>
            <a:r>
              <a:rPr lang="en-US" dirty="0" smtClean="0"/>
              <a:t>o	About half of adult Iowans gambled in the past 30 days.</a:t>
            </a:r>
          </a:p>
          <a:p>
            <a:r>
              <a:rPr lang="en-US" dirty="0" smtClean="0"/>
              <a:t>•	</a:t>
            </a:r>
            <a:r>
              <a:rPr lang="en-US" dirty="0" err="1" smtClean="0"/>
              <a:t>Similarily</a:t>
            </a:r>
            <a:r>
              <a:rPr lang="en-US" dirty="0" smtClean="0"/>
              <a:t>, the estimation of at-risk gamblers in 2018 is about 14% and this is slightly higher than in 2015. This represents about 315,000 adults in the state who may be experiencing some problem gambling symptoms.</a:t>
            </a:r>
          </a:p>
          <a:p>
            <a:r>
              <a:rPr lang="en-US" dirty="0" smtClean="0"/>
              <a:t>•	Gambling in the adult population has impacted persons in their social networks. About 1in 4 adult Iowans (27%) know persons whose gambling may be causing problems for them. </a:t>
            </a:r>
          </a:p>
          <a:p>
            <a:r>
              <a:rPr lang="en-US" dirty="0" smtClean="0"/>
              <a:t>•	In addition, about 1 in 5 adult Iowans (22%) said that they have been negatively affected by others’ gambling behaviors.</a:t>
            </a:r>
          </a:p>
          <a:p>
            <a:endParaRPr lang="en-US" dirty="0"/>
          </a:p>
        </p:txBody>
      </p:sp>
      <p:sp>
        <p:nvSpPr>
          <p:cNvPr id="4" name="Slide Number Placeholder 3"/>
          <p:cNvSpPr>
            <a:spLocks noGrp="1"/>
          </p:cNvSpPr>
          <p:nvPr>
            <p:ph type="sldNum" sz="quarter" idx="5"/>
          </p:nvPr>
        </p:nvSpPr>
        <p:spPr/>
        <p:txBody>
          <a:bodyPr/>
          <a:lstStyle/>
          <a:p>
            <a:fld id="{89A8357E-AE89-6D46-9100-CE293E4AABE7}" type="slidenum">
              <a:rPr lang="en-US" smtClean="0"/>
              <a:t>22</a:t>
            </a:fld>
            <a:endParaRPr lang="en-US"/>
          </a:p>
        </p:txBody>
      </p:sp>
    </p:spTree>
    <p:extLst>
      <p:ext uri="{BB962C8B-B14F-4D97-AF65-F5344CB8AC3E}">
        <p14:creationId xmlns:p14="http://schemas.microsoft.com/office/powerpoint/2010/main" val="2033140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The prevalence of gambling in the state increased from 2015 to 2018. The 2018 prevalence estimates indicate that:</a:t>
            </a:r>
          </a:p>
          <a:p>
            <a:r>
              <a:rPr lang="en-US" dirty="0" smtClean="0"/>
              <a:t>o	Nearly 9 in 10 adult Iowans have gambled in the past.</a:t>
            </a:r>
          </a:p>
          <a:p>
            <a:r>
              <a:rPr lang="en-US" dirty="0" smtClean="0"/>
              <a:t>o	About 7 in 10 adult Iowans gambled in the past 12 months.</a:t>
            </a:r>
          </a:p>
          <a:p>
            <a:r>
              <a:rPr lang="en-US" dirty="0" smtClean="0"/>
              <a:t>o	About half of adult Iowans gambled in the past 30 days.</a:t>
            </a:r>
          </a:p>
          <a:p>
            <a:r>
              <a:rPr lang="en-US" dirty="0" smtClean="0"/>
              <a:t>•	</a:t>
            </a:r>
            <a:r>
              <a:rPr lang="en-US" dirty="0" err="1" smtClean="0"/>
              <a:t>Similarily</a:t>
            </a:r>
            <a:r>
              <a:rPr lang="en-US" dirty="0" smtClean="0"/>
              <a:t>, the estimation of at-risk gamblers in 2018 is about 14% and this is slightly higher than in 2015. This represents about 315,000 adults in the state who may be experiencing some problem gambling symptoms.</a:t>
            </a:r>
          </a:p>
          <a:p>
            <a:r>
              <a:rPr lang="en-US" dirty="0" smtClean="0"/>
              <a:t>•	Gambling in the adult population has impacted persons in their social networks. About 1in 4 adult Iowans (27%) know persons whose gambling may be causing problems for them. </a:t>
            </a:r>
          </a:p>
          <a:p>
            <a:r>
              <a:rPr lang="en-US" dirty="0" smtClean="0"/>
              <a:t>•	In addition, about 1 in 5 adult Iowans (22%) said that they have been negatively affected by others’ gambling behaviors.</a:t>
            </a:r>
          </a:p>
          <a:p>
            <a:endParaRPr lang="en-US" dirty="0"/>
          </a:p>
        </p:txBody>
      </p:sp>
      <p:sp>
        <p:nvSpPr>
          <p:cNvPr id="4" name="Slide Number Placeholder 3"/>
          <p:cNvSpPr>
            <a:spLocks noGrp="1"/>
          </p:cNvSpPr>
          <p:nvPr>
            <p:ph type="sldNum" sz="quarter" idx="5"/>
          </p:nvPr>
        </p:nvSpPr>
        <p:spPr/>
        <p:txBody>
          <a:bodyPr/>
          <a:lstStyle/>
          <a:p>
            <a:fld id="{89A8357E-AE89-6D46-9100-CE293E4AABE7}" type="slidenum">
              <a:rPr lang="en-US" smtClean="0"/>
              <a:t>23</a:t>
            </a:fld>
            <a:endParaRPr lang="en-US"/>
          </a:p>
        </p:txBody>
      </p:sp>
    </p:spTree>
    <p:extLst>
      <p:ext uri="{BB962C8B-B14F-4D97-AF65-F5344CB8AC3E}">
        <p14:creationId xmlns:p14="http://schemas.microsoft.com/office/powerpoint/2010/main" val="537657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p>
        </p:txBody>
      </p:sp>
      <p:sp>
        <p:nvSpPr>
          <p:cNvPr id="4" name="Slide Number Placeholder 3"/>
          <p:cNvSpPr>
            <a:spLocks noGrp="1"/>
          </p:cNvSpPr>
          <p:nvPr>
            <p:ph type="sldNum" sz="quarter" idx="5"/>
          </p:nvPr>
        </p:nvSpPr>
        <p:spPr/>
        <p:txBody>
          <a:bodyPr/>
          <a:lstStyle/>
          <a:p>
            <a:fld id="{89A8357E-AE89-6D46-9100-CE293E4AABE7}" type="slidenum">
              <a:rPr lang="en-US" smtClean="0"/>
              <a:t>24</a:t>
            </a:fld>
            <a:endParaRPr lang="en-US"/>
          </a:p>
        </p:txBody>
      </p:sp>
    </p:spTree>
    <p:extLst>
      <p:ext uri="{BB962C8B-B14F-4D97-AF65-F5344CB8AC3E}">
        <p14:creationId xmlns:p14="http://schemas.microsoft.com/office/powerpoint/2010/main" val="3997442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8357E-AE89-6D46-9100-CE293E4AABE7}" type="slidenum">
              <a:rPr lang="en-US" smtClean="0"/>
              <a:t>26</a:t>
            </a:fld>
            <a:endParaRPr lang="en-US"/>
          </a:p>
        </p:txBody>
      </p:sp>
    </p:spTree>
    <p:extLst>
      <p:ext uri="{BB962C8B-B14F-4D97-AF65-F5344CB8AC3E}">
        <p14:creationId xmlns:p14="http://schemas.microsoft.com/office/powerpoint/2010/main" val="519842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8357E-AE89-6D46-9100-CE293E4AABE7}" type="slidenum">
              <a:rPr lang="en-US" smtClean="0"/>
              <a:t>27</a:t>
            </a:fld>
            <a:endParaRPr lang="en-US"/>
          </a:p>
        </p:txBody>
      </p:sp>
    </p:spTree>
    <p:extLst>
      <p:ext uri="{BB962C8B-B14F-4D97-AF65-F5344CB8AC3E}">
        <p14:creationId xmlns:p14="http://schemas.microsoft.com/office/powerpoint/2010/main" val="3765201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8357E-AE89-6D46-9100-CE293E4AABE7}" type="slidenum">
              <a:rPr lang="en-US" smtClean="0"/>
              <a:t>3</a:t>
            </a:fld>
            <a:endParaRPr lang="en-US"/>
          </a:p>
        </p:txBody>
      </p:sp>
    </p:spTree>
    <p:extLst>
      <p:ext uri="{BB962C8B-B14F-4D97-AF65-F5344CB8AC3E}">
        <p14:creationId xmlns:p14="http://schemas.microsoft.com/office/powerpoint/2010/main" val="1817917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8357E-AE89-6D46-9100-CE293E4AABE7}" type="slidenum">
              <a:rPr lang="en-US" smtClean="0"/>
              <a:t>28</a:t>
            </a:fld>
            <a:endParaRPr lang="en-US"/>
          </a:p>
        </p:txBody>
      </p:sp>
    </p:spTree>
    <p:extLst>
      <p:ext uri="{BB962C8B-B14F-4D97-AF65-F5344CB8AC3E}">
        <p14:creationId xmlns:p14="http://schemas.microsoft.com/office/powerpoint/2010/main" val="1138375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8357E-AE89-6D46-9100-CE293E4AABE7}" type="slidenum">
              <a:rPr lang="en-US" smtClean="0"/>
              <a:t>32</a:t>
            </a:fld>
            <a:endParaRPr lang="en-US"/>
          </a:p>
        </p:txBody>
      </p:sp>
    </p:spTree>
    <p:extLst>
      <p:ext uri="{BB962C8B-B14F-4D97-AF65-F5344CB8AC3E}">
        <p14:creationId xmlns:p14="http://schemas.microsoft.com/office/powerpoint/2010/main" val="36054592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8357E-AE89-6D46-9100-CE293E4AABE7}" type="slidenum">
              <a:rPr lang="en-US" smtClean="0"/>
              <a:t>35</a:t>
            </a:fld>
            <a:endParaRPr lang="en-US"/>
          </a:p>
        </p:txBody>
      </p:sp>
    </p:spTree>
    <p:extLst>
      <p:ext uri="{BB962C8B-B14F-4D97-AF65-F5344CB8AC3E}">
        <p14:creationId xmlns:p14="http://schemas.microsoft.com/office/powerpoint/2010/main" val="3415692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8357E-AE89-6D46-9100-CE293E4AABE7}" type="slidenum">
              <a:rPr lang="en-US" smtClean="0"/>
              <a:t>39</a:t>
            </a:fld>
            <a:endParaRPr lang="en-US"/>
          </a:p>
        </p:txBody>
      </p:sp>
    </p:spTree>
    <p:extLst>
      <p:ext uri="{BB962C8B-B14F-4D97-AF65-F5344CB8AC3E}">
        <p14:creationId xmlns:p14="http://schemas.microsoft.com/office/powerpoint/2010/main" val="3456185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8357E-AE89-6D46-9100-CE293E4AABE7}" type="slidenum">
              <a:rPr lang="en-US" smtClean="0"/>
              <a:t>54</a:t>
            </a:fld>
            <a:endParaRPr lang="en-US"/>
          </a:p>
        </p:txBody>
      </p:sp>
    </p:spTree>
    <p:extLst>
      <p:ext uri="{BB962C8B-B14F-4D97-AF65-F5344CB8AC3E}">
        <p14:creationId xmlns:p14="http://schemas.microsoft.com/office/powerpoint/2010/main" val="3850421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8357E-AE89-6D46-9100-CE293E4AABE7}" type="slidenum">
              <a:rPr lang="en-US" smtClean="0"/>
              <a:t>55</a:t>
            </a:fld>
            <a:endParaRPr lang="en-US"/>
          </a:p>
        </p:txBody>
      </p:sp>
    </p:spTree>
    <p:extLst>
      <p:ext uri="{BB962C8B-B14F-4D97-AF65-F5344CB8AC3E}">
        <p14:creationId xmlns:p14="http://schemas.microsoft.com/office/powerpoint/2010/main" val="28627445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8357E-AE89-6D46-9100-CE293E4AABE7}" type="slidenum">
              <a:rPr lang="en-US" smtClean="0"/>
              <a:t>69</a:t>
            </a:fld>
            <a:endParaRPr lang="en-US"/>
          </a:p>
        </p:txBody>
      </p:sp>
    </p:spTree>
    <p:extLst>
      <p:ext uri="{BB962C8B-B14F-4D97-AF65-F5344CB8AC3E}">
        <p14:creationId xmlns:p14="http://schemas.microsoft.com/office/powerpoint/2010/main" val="450322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8357E-AE89-6D46-9100-CE293E4AABE7}" type="slidenum">
              <a:rPr lang="en-US" smtClean="0"/>
              <a:t>4</a:t>
            </a:fld>
            <a:endParaRPr lang="en-US"/>
          </a:p>
        </p:txBody>
      </p:sp>
    </p:spTree>
    <p:extLst>
      <p:ext uri="{BB962C8B-B14F-4D97-AF65-F5344CB8AC3E}">
        <p14:creationId xmlns:p14="http://schemas.microsoft.com/office/powerpoint/2010/main" val="415323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have been previous studies with similar purposes conducted in the state. The first study was conducted in 1989</a:t>
            </a:r>
            <a:r>
              <a:rPr lang="en-US" sz="1200" kern="1200" baseline="30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Volberg</a:t>
            </a:r>
            <a:r>
              <a:rPr lang="en-US" sz="1200" kern="1200" dirty="0" smtClean="0">
                <a:solidFill>
                  <a:schemeClr val="tx1"/>
                </a:solidFill>
                <a:effectLst/>
                <a:latin typeface="+mn-lt"/>
                <a:ea typeface="+mn-ea"/>
                <a:cs typeface="+mn-cs"/>
              </a:rPr>
              <a:t> &amp; Steadman, 1989) after the state legalized riverboat casinos in 1974.  A replication study was conducted in 1995 (</a:t>
            </a:r>
            <a:r>
              <a:rPr lang="en-US" sz="1200" kern="1200" dirty="0" err="1" smtClean="0">
                <a:solidFill>
                  <a:schemeClr val="tx1"/>
                </a:solidFill>
                <a:effectLst/>
                <a:latin typeface="+mn-lt"/>
                <a:ea typeface="+mn-ea"/>
                <a:cs typeface="+mn-cs"/>
              </a:rPr>
              <a:t>Volberg</a:t>
            </a:r>
            <a:r>
              <a:rPr lang="en-US" sz="1200" kern="1200" dirty="0" smtClean="0">
                <a:solidFill>
                  <a:schemeClr val="tx1"/>
                </a:solidFill>
                <a:effectLst/>
                <a:latin typeface="+mn-lt"/>
                <a:ea typeface="+mn-ea"/>
                <a:cs typeface="+mn-cs"/>
              </a:rPr>
              <a:t>, 1995)  after an increase in the number of gambling licenses issued in the state was observed. Surveys of public attitudes and behaviors toward gambling were also conducted in 2011, 2013 and 2015. </a:t>
            </a:r>
            <a:endParaRPr lang="en-US" dirty="0"/>
          </a:p>
        </p:txBody>
      </p:sp>
      <p:sp>
        <p:nvSpPr>
          <p:cNvPr id="4" name="Slide Number Placeholder 3"/>
          <p:cNvSpPr>
            <a:spLocks noGrp="1"/>
          </p:cNvSpPr>
          <p:nvPr>
            <p:ph type="sldNum" sz="quarter" idx="5"/>
          </p:nvPr>
        </p:nvSpPr>
        <p:spPr/>
        <p:txBody>
          <a:bodyPr/>
          <a:lstStyle/>
          <a:p>
            <a:fld id="{89A8357E-AE89-6D46-9100-CE293E4AABE7}" type="slidenum">
              <a:rPr lang="en-US" smtClean="0"/>
              <a:t>11</a:t>
            </a:fld>
            <a:endParaRPr lang="en-US"/>
          </a:p>
        </p:txBody>
      </p:sp>
    </p:spTree>
    <p:extLst>
      <p:ext uri="{BB962C8B-B14F-4D97-AF65-F5344CB8AC3E}">
        <p14:creationId xmlns:p14="http://schemas.microsoft.com/office/powerpoint/2010/main" val="1794579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8357E-AE89-6D46-9100-CE293E4AABE7}" type="slidenum">
              <a:rPr lang="en-US" smtClean="0"/>
              <a:t>12</a:t>
            </a:fld>
            <a:endParaRPr lang="en-US"/>
          </a:p>
        </p:txBody>
      </p:sp>
    </p:spTree>
    <p:extLst>
      <p:ext uri="{BB962C8B-B14F-4D97-AF65-F5344CB8AC3E}">
        <p14:creationId xmlns:p14="http://schemas.microsoft.com/office/powerpoint/2010/main" val="3057888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8357E-AE89-6D46-9100-CE293E4AABE7}" type="slidenum">
              <a:rPr lang="en-US" smtClean="0"/>
              <a:t>13</a:t>
            </a:fld>
            <a:endParaRPr lang="en-US"/>
          </a:p>
        </p:txBody>
      </p:sp>
    </p:spTree>
    <p:extLst>
      <p:ext uri="{BB962C8B-B14F-4D97-AF65-F5344CB8AC3E}">
        <p14:creationId xmlns:p14="http://schemas.microsoft.com/office/powerpoint/2010/main" val="2492749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8357E-AE89-6D46-9100-CE293E4AABE7}" type="slidenum">
              <a:rPr lang="en-US" smtClean="0"/>
              <a:t>14</a:t>
            </a:fld>
            <a:endParaRPr lang="en-US"/>
          </a:p>
        </p:txBody>
      </p:sp>
    </p:spTree>
    <p:extLst>
      <p:ext uri="{BB962C8B-B14F-4D97-AF65-F5344CB8AC3E}">
        <p14:creationId xmlns:p14="http://schemas.microsoft.com/office/powerpoint/2010/main" val="1429261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8357E-AE89-6D46-9100-CE293E4AABE7}" type="slidenum">
              <a:rPr lang="en-US" smtClean="0"/>
              <a:t>15</a:t>
            </a:fld>
            <a:endParaRPr lang="en-US"/>
          </a:p>
        </p:txBody>
      </p:sp>
    </p:spTree>
    <p:extLst>
      <p:ext uri="{BB962C8B-B14F-4D97-AF65-F5344CB8AC3E}">
        <p14:creationId xmlns:p14="http://schemas.microsoft.com/office/powerpoint/2010/main" val="3066626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8357E-AE89-6D46-9100-CE293E4AABE7}" type="slidenum">
              <a:rPr lang="en-US" smtClean="0"/>
              <a:t>16</a:t>
            </a:fld>
            <a:endParaRPr lang="en-US"/>
          </a:p>
        </p:txBody>
      </p:sp>
    </p:spTree>
    <p:extLst>
      <p:ext uri="{BB962C8B-B14F-4D97-AF65-F5344CB8AC3E}">
        <p14:creationId xmlns:p14="http://schemas.microsoft.com/office/powerpoint/2010/main" val="26854794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DCB9096-6C41-A14B-954C-107DC50DF447}"/>
              </a:ext>
            </a:extLst>
          </p:cNvPr>
          <p:cNvSpPr>
            <a:spLocks noGrp="1"/>
          </p:cNvSpPr>
          <p:nvPr>
            <p:ph type="ctrTitle"/>
          </p:nvPr>
        </p:nvSpPr>
        <p:spPr>
          <a:xfrm>
            <a:off x="836549" y="1325513"/>
            <a:ext cx="9144000" cy="2387600"/>
          </a:xfrm>
          <a:prstGeom prst="rect">
            <a:avLst/>
          </a:prstGeom>
        </p:spPr>
        <p:txBody>
          <a:bodyPr anchor="ctr">
            <a:normAutofit/>
          </a:bodyPr>
          <a:lstStyle>
            <a:lvl1pPr algn="l">
              <a:defRPr sz="7200" b="1" spc="-150">
                <a:latin typeface="+mj-lt"/>
              </a:defRPr>
            </a:lvl1pPr>
          </a:lstStyle>
          <a:p>
            <a:r>
              <a:rPr lang="en-US" dirty="0"/>
              <a:t>Click to edit Master title style</a:t>
            </a:r>
          </a:p>
        </p:txBody>
      </p:sp>
      <p:sp>
        <p:nvSpPr>
          <p:cNvPr id="8" name="Subtitle 2">
            <a:extLst>
              <a:ext uri="{FF2B5EF4-FFF2-40B4-BE49-F238E27FC236}">
                <a16:creationId xmlns:a16="http://schemas.microsoft.com/office/drawing/2014/main" id="{3F974C87-B8E9-EE40-A49A-C693978D924A}"/>
              </a:ext>
            </a:extLst>
          </p:cNvPr>
          <p:cNvSpPr>
            <a:spLocks noGrp="1"/>
          </p:cNvSpPr>
          <p:nvPr>
            <p:ph type="subTitle" idx="10"/>
          </p:nvPr>
        </p:nvSpPr>
        <p:spPr>
          <a:xfrm>
            <a:off x="836549" y="4046905"/>
            <a:ext cx="8438080" cy="459781"/>
          </a:xfrm>
          <a:prstGeom prst="rect">
            <a:avLst/>
          </a:prstGeom>
        </p:spPr>
        <p:txBody>
          <a:bodyPr anchor="t">
            <a:normAutofit/>
          </a:bodyPr>
          <a:lstStyle>
            <a:lvl1pPr marL="0" indent="0" algn="l">
              <a:buNone/>
              <a:defRPr sz="2400" b="1"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6" name="Picture 5">
            <a:extLst>
              <a:ext uri="{FF2B5EF4-FFF2-40B4-BE49-F238E27FC236}">
                <a16:creationId xmlns:a16="http://schemas.microsoft.com/office/drawing/2014/main" id="{E453A68B-1DEB-3B4A-9FB3-81CE7F3F38D8}"/>
              </a:ext>
            </a:extLst>
          </p:cNvPr>
          <p:cNvPicPr>
            <a:picLocks noChangeAspect="1"/>
          </p:cNvPicPr>
          <p:nvPr userDrawn="1"/>
        </p:nvPicPr>
        <p:blipFill>
          <a:blip r:embed="rId3"/>
          <a:stretch>
            <a:fillRect/>
          </a:stretch>
        </p:blipFill>
        <p:spPr>
          <a:xfrm>
            <a:off x="9825609" y="5010287"/>
            <a:ext cx="1676400" cy="1676400"/>
          </a:xfrm>
          <a:prstGeom prst="rect">
            <a:avLst/>
          </a:prstGeom>
        </p:spPr>
      </p:pic>
    </p:spTree>
    <p:extLst>
      <p:ext uri="{BB962C8B-B14F-4D97-AF65-F5344CB8AC3E}">
        <p14:creationId xmlns:p14="http://schemas.microsoft.com/office/powerpoint/2010/main" val="936459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vider Slide 2">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3557F12-FC9A-734C-85EC-A252D7A4138E}"/>
              </a:ext>
            </a:extLst>
          </p:cNvPr>
          <p:cNvPicPr>
            <a:picLocks noChangeAspect="1"/>
          </p:cNvPicPr>
          <p:nvPr userDrawn="1"/>
        </p:nvPicPr>
        <p:blipFill>
          <a:blip r:embed="rId2"/>
          <a:stretch>
            <a:fillRect/>
          </a:stretch>
        </p:blipFill>
        <p:spPr>
          <a:xfrm>
            <a:off x="5423869" y="4410377"/>
            <a:ext cx="1374005" cy="1374005"/>
          </a:xfrm>
          <a:prstGeom prst="rect">
            <a:avLst/>
          </a:prstGeom>
        </p:spPr>
      </p:pic>
      <p:sp>
        <p:nvSpPr>
          <p:cNvPr id="4" name="Subtitle 2">
            <a:extLst>
              <a:ext uri="{FF2B5EF4-FFF2-40B4-BE49-F238E27FC236}">
                <a16:creationId xmlns:a16="http://schemas.microsoft.com/office/drawing/2014/main" id="{1FE63931-CF97-DF45-B060-6BEFB1EA5CA5}"/>
              </a:ext>
            </a:extLst>
          </p:cNvPr>
          <p:cNvSpPr>
            <a:spLocks noGrp="1"/>
          </p:cNvSpPr>
          <p:nvPr>
            <p:ph type="subTitle" idx="10"/>
          </p:nvPr>
        </p:nvSpPr>
        <p:spPr>
          <a:xfrm>
            <a:off x="1331495" y="2719135"/>
            <a:ext cx="9529009" cy="1090864"/>
          </a:xfrm>
          <a:prstGeom prst="rect">
            <a:avLst/>
          </a:prstGeom>
        </p:spPr>
        <p:txBody>
          <a:bodyPr anchor="ctr">
            <a:normAutofit/>
          </a:bodyPr>
          <a:lstStyle>
            <a:lvl1pPr marL="0" indent="0" algn="ctr">
              <a:buNone/>
              <a:defRPr sz="4400" b="1"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5" name="Picture 4">
            <a:extLst>
              <a:ext uri="{FF2B5EF4-FFF2-40B4-BE49-F238E27FC236}">
                <a16:creationId xmlns:a16="http://schemas.microsoft.com/office/drawing/2014/main" id="{15160EBF-BA19-744D-A894-ECAF333B7F2F}"/>
              </a:ext>
            </a:extLst>
          </p:cNvPr>
          <p:cNvPicPr>
            <a:picLocks noChangeAspect="1"/>
          </p:cNvPicPr>
          <p:nvPr userDrawn="1"/>
        </p:nvPicPr>
        <p:blipFill>
          <a:blip r:embed="rId3"/>
          <a:stretch>
            <a:fillRect/>
          </a:stretch>
        </p:blipFill>
        <p:spPr>
          <a:xfrm>
            <a:off x="5173134" y="4300309"/>
            <a:ext cx="1786468" cy="1786468"/>
          </a:xfrm>
          <a:prstGeom prst="rect">
            <a:avLst/>
          </a:prstGeom>
        </p:spPr>
      </p:pic>
    </p:spTree>
    <p:extLst>
      <p:ext uri="{BB962C8B-B14F-4D97-AF65-F5344CB8AC3E}">
        <p14:creationId xmlns:p14="http://schemas.microsoft.com/office/powerpoint/2010/main" val="3046101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vider Slide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9899F8-4A2A-FF4F-BDFA-622B91B3728E}"/>
              </a:ext>
            </a:extLst>
          </p:cNvPr>
          <p:cNvPicPr>
            <a:picLocks noChangeAspect="1"/>
          </p:cNvPicPr>
          <p:nvPr userDrawn="1"/>
        </p:nvPicPr>
        <p:blipFill>
          <a:blip r:embed="rId2">
            <a:alphaModFix amt="70000"/>
            <a:duotone>
              <a:schemeClr val="accent4">
                <a:shade val="45000"/>
                <a:satMod val="135000"/>
              </a:schemeClr>
              <a:prstClr val="white"/>
            </a:duotone>
          </a:blip>
          <a:stretch>
            <a:fillRect/>
          </a:stretch>
        </p:blipFill>
        <p:spPr>
          <a:xfrm>
            <a:off x="5537974" y="4277918"/>
            <a:ext cx="1135541" cy="1135541"/>
          </a:xfrm>
          <a:prstGeom prst="rect">
            <a:avLst/>
          </a:prstGeom>
        </p:spPr>
      </p:pic>
      <p:sp>
        <p:nvSpPr>
          <p:cNvPr id="5" name="Subtitle 2">
            <a:extLst>
              <a:ext uri="{FF2B5EF4-FFF2-40B4-BE49-F238E27FC236}">
                <a16:creationId xmlns:a16="http://schemas.microsoft.com/office/drawing/2014/main" id="{7DABB37A-AD8C-EB4F-952C-5E8BECFDFCF0}"/>
              </a:ext>
            </a:extLst>
          </p:cNvPr>
          <p:cNvSpPr>
            <a:spLocks noGrp="1"/>
          </p:cNvSpPr>
          <p:nvPr>
            <p:ph type="subTitle" idx="10"/>
          </p:nvPr>
        </p:nvSpPr>
        <p:spPr>
          <a:xfrm>
            <a:off x="1331495" y="2719135"/>
            <a:ext cx="9529009" cy="1090864"/>
          </a:xfrm>
          <a:prstGeom prst="rect">
            <a:avLst/>
          </a:prstGeom>
        </p:spPr>
        <p:txBody>
          <a:bodyPr anchor="ctr">
            <a:normAutofit/>
          </a:bodyPr>
          <a:lstStyle>
            <a:lvl1pPr marL="0" indent="0" algn="ctr">
              <a:buNone/>
              <a:defRPr sz="4400" b="1" spc="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1673928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ig Divider Slide 1">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ECFC9-4E65-D24F-9B4E-AB83B14851C6}"/>
              </a:ext>
            </a:extLst>
          </p:cNvPr>
          <p:cNvSpPr>
            <a:spLocks noGrp="1"/>
          </p:cNvSpPr>
          <p:nvPr>
            <p:ph type="title"/>
          </p:nvPr>
        </p:nvSpPr>
        <p:spPr>
          <a:xfrm>
            <a:off x="1345196" y="1789949"/>
            <a:ext cx="9531350" cy="2852737"/>
          </a:xfrm>
          <a:prstGeom prst="rect">
            <a:avLst/>
          </a:prstGeom>
        </p:spPr>
        <p:txBody>
          <a:bodyPr anchor="ctr">
            <a:normAutofit/>
          </a:bodyPr>
          <a:lstStyle>
            <a:lvl1pPr algn="ctr">
              <a:defRPr sz="4000" b="1" spc="0">
                <a:ln>
                  <a:solidFill>
                    <a:schemeClr val="bg1"/>
                  </a:solidFill>
                </a:ln>
                <a:solidFill>
                  <a:schemeClr val="bg1"/>
                </a:solidFill>
              </a:defRPr>
            </a:lvl1pPr>
          </a:lstStyle>
          <a:p>
            <a:endParaRPr lang="en-US" dirty="0"/>
          </a:p>
        </p:txBody>
      </p:sp>
      <p:pic>
        <p:nvPicPr>
          <p:cNvPr id="3" name="Picture 2">
            <a:extLst>
              <a:ext uri="{FF2B5EF4-FFF2-40B4-BE49-F238E27FC236}">
                <a16:creationId xmlns:a16="http://schemas.microsoft.com/office/drawing/2014/main" id="{5C386984-3C19-A943-97DE-0D269379402A}"/>
              </a:ext>
            </a:extLst>
          </p:cNvPr>
          <p:cNvPicPr>
            <a:picLocks noChangeAspect="1"/>
          </p:cNvPicPr>
          <p:nvPr userDrawn="1"/>
        </p:nvPicPr>
        <p:blipFill>
          <a:blip r:embed="rId2"/>
          <a:stretch>
            <a:fillRect/>
          </a:stretch>
        </p:blipFill>
        <p:spPr>
          <a:xfrm>
            <a:off x="5346700" y="4642686"/>
            <a:ext cx="1498600" cy="1498600"/>
          </a:xfrm>
          <a:prstGeom prst="rect">
            <a:avLst/>
          </a:prstGeom>
        </p:spPr>
      </p:pic>
      <p:sp>
        <p:nvSpPr>
          <p:cNvPr id="5" name="Text Placeholder 4">
            <a:extLst>
              <a:ext uri="{FF2B5EF4-FFF2-40B4-BE49-F238E27FC236}">
                <a16:creationId xmlns:a16="http://schemas.microsoft.com/office/drawing/2014/main" id="{D6249130-EAD3-AA44-A440-A020ECABB57F}"/>
              </a:ext>
            </a:extLst>
          </p:cNvPr>
          <p:cNvSpPr>
            <a:spLocks noGrp="1"/>
          </p:cNvSpPr>
          <p:nvPr>
            <p:ph type="body" sz="quarter" idx="10"/>
          </p:nvPr>
        </p:nvSpPr>
        <p:spPr>
          <a:xfrm>
            <a:off x="233711" y="6443121"/>
            <a:ext cx="6400800" cy="192087"/>
          </a:xfrm>
        </p:spPr>
        <p:txBody>
          <a:bodyPr>
            <a:noAutofit/>
          </a:bodyPr>
          <a:lstStyle>
            <a:lvl1pPr marL="0" indent="0">
              <a:buNone/>
              <a:defRPr sz="800">
                <a:solidFill>
                  <a:schemeClr val="bg1"/>
                </a:solidFill>
              </a:defRPr>
            </a:lvl1pPr>
            <a:lvl2pPr marL="457200" indent="0">
              <a:buNone/>
              <a:defRPr sz="1200">
                <a:solidFill>
                  <a:schemeClr val="bg1"/>
                </a:solidFill>
              </a:defRPr>
            </a:lvl2pPr>
            <a:lvl3pPr marL="914400" indent="0">
              <a:buNone/>
              <a:defRPr sz="1100">
                <a:solidFill>
                  <a:schemeClr val="bg1"/>
                </a:solidFill>
              </a:defRPr>
            </a:lvl3pPr>
            <a:lvl4pPr marL="1371600" indent="0">
              <a:buNone/>
              <a:defRPr sz="1050">
                <a:solidFill>
                  <a:schemeClr val="bg1"/>
                </a:solidFill>
              </a:defRPr>
            </a:lvl4pPr>
            <a:lvl5pPr marL="1828800" indent="0">
              <a:buNone/>
              <a:defRPr sz="1050">
                <a:solidFill>
                  <a:schemeClr val="bg1"/>
                </a:solidFill>
              </a:defRPr>
            </a:lvl5pPr>
          </a:lstStyle>
          <a:p>
            <a:pPr lvl="0"/>
            <a:endParaRPr lang="en-US" dirty="0"/>
          </a:p>
        </p:txBody>
      </p:sp>
    </p:spTree>
    <p:extLst>
      <p:ext uri="{BB962C8B-B14F-4D97-AF65-F5344CB8AC3E}">
        <p14:creationId xmlns:p14="http://schemas.microsoft.com/office/powerpoint/2010/main" val="2352624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ig Divider Sli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FA2785-D23D-674F-82C5-4DD730CC47ED}"/>
              </a:ext>
            </a:extLst>
          </p:cNvPr>
          <p:cNvPicPr>
            <a:picLocks noChangeAspect="1"/>
          </p:cNvPicPr>
          <p:nvPr userDrawn="1"/>
        </p:nvPicPr>
        <p:blipFill>
          <a:blip r:embed="rId2">
            <a:alphaModFix amt="70000"/>
            <a:duotone>
              <a:schemeClr val="accent4">
                <a:shade val="45000"/>
                <a:satMod val="135000"/>
              </a:schemeClr>
              <a:prstClr val="white"/>
            </a:duotone>
          </a:blip>
          <a:stretch>
            <a:fillRect/>
          </a:stretch>
        </p:blipFill>
        <p:spPr>
          <a:xfrm>
            <a:off x="5537974" y="4775223"/>
            <a:ext cx="1135541" cy="1135541"/>
          </a:xfrm>
          <a:prstGeom prst="rect">
            <a:avLst/>
          </a:prstGeom>
        </p:spPr>
      </p:pic>
      <p:sp>
        <p:nvSpPr>
          <p:cNvPr id="9" name="Title 1">
            <a:extLst>
              <a:ext uri="{FF2B5EF4-FFF2-40B4-BE49-F238E27FC236}">
                <a16:creationId xmlns:a16="http://schemas.microsoft.com/office/drawing/2014/main" id="{AE502C3A-2747-2E47-9B0B-0A183761779F}"/>
              </a:ext>
            </a:extLst>
          </p:cNvPr>
          <p:cNvSpPr>
            <a:spLocks noGrp="1"/>
          </p:cNvSpPr>
          <p:nvPr>
            <p:ph type="title" hasCustomPrompt="1"/>
          </p:nvPr>
        </p:nvSpPr>
        <p:spPr>
          <a:xfrm>
            <a:off x="1345196" y="1789949"/>
            <a:ext cx="9531350" cy="2852737"/>
          </a:xfrm>
          <a:prstGeom prst="rect">
            <a:avLst/>
          </a:prstGeom>
        </p:spPr>
        <p:txBody>
          <a:bodyPr anchor="ctr">
            <a:normAutofit/>
          </a:bodyPr>
          <a:lstStyle>
            <a:lvl1pPr algn="ctr">
              <a:defRPr sz="6600" b="1" spc="300">
                <a:ln>
                  <a:solidFill>
                    <a:schemeClr val="accent4"/>
                  </a:solidFill>
                </a:ln>
                <a:noFill/>
              </a:defRPr>
            </a:lvl1pPr>
          </a:lstStyle>
          <a:p>
            <a:r>
              <a:rPr lang="en-US" dirty="0"/>
              <a:t>CLICK TO EDIT MASTER TITLE STYLE</a:t>
            </a:r>
          </a:p>
        </p:txBody>
      </p:sp>
    </p:spTree>
    <p:extLst>
      <p:ext uri="{BB962C8B-B14F-4D97-AF65-F5344CB8AC3E}">
        <p14:creationId xmlns:p14="http://schemas.microsoft.com/office/powerpoint/2010/main" val="13515791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Quote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899EF-1407-6343-8480-AE8BBB674312}"/>
              </a:ext>
            </a:extLst>
          </p:cNvPr>
          <p:cNvSpPr>
            <a:spLocks noGrp="1"/>
          </p:cNvSpPr>
          <p:nvPr>
            <p:ph type="title" hasCustomPrompt="1"/>
          </p:nvPr>
        </p:nvSpPr>
        <p:spPr>
          <a:xfrm>
            <a:off x="727363" y="3302289"/>
            <a:ext cx="3165764" cy="1325563"/>
          </a:xfrm>
          <a:noFill/>
        </p:spPr>
        <p:txBody>
          <a:bodyPr>
            <a:noAutofit/>
          </a:bodyPr>
          <a:lstStyle>
            <a:lvl1pPr>
              <a:defRPr sz="59500">
                <a:ln w="57150">
                  <a:solidFill>
                    <a:schemeClr val="accent4"/>
                  </a:solidFill>
                </a:ln>
                <a:noFill/>
              </a:defRPr>
            </a:lvl1pPr>
          </a:lstStyle>
          <a:p>
            <a:r>
              <a:rPr lang="en-US" dirty="0"/>
              <a:t>“</a:t>
            </a:r>
          </a:p>
        </p:txBody>
      </p:sp>
      <p:pic>
        <p:nvPicPr>
          <p:cNvPr id="6" name="Picture 5">
            <a:extLst>
              <a:ext uri="{FF2B5EF4-FFF2-40B4-BE49-F238E27FC236}">
                <a16:creationId xmlns:a16="http://schemas.microsoft.com/office/drawing/2014/main" id="{4FAC0DE4-679F-A641-99F9-93388E77E1D2}"/>
              </a:ext>
            </a:extLst>
          </p:cNvPr>
          <p:cNvPicPr>
            <a:picLocks noChangeAspect="1"/>
          </p:cNvPicPr>
          <p:nvPr userDrawn="1"/>
        </p:nvPicPr>
        <p:blipFill>
          <a:blip r:embed="rId2">
            <a:alphaModFix amt="70000"/>
            <a:duotone>
              <a:schemeClr val="accent4">
                <a:shade val="45000"/>
                <a:satMod val="135000"/>
              </a:schemeClr>
              <a:prstClr val="white"/>
            </a:duotone>
          </a:blip>
          <a:stretch>
            <a:fillRect/>
          </a:stretch>
        </p:blipFill>
        <p:spPr>
          <a:xfrm>
            <a:off x="10405029" y="5355854"/>
            <a:ext cx="1135541" cy="1135541"/>
          </a:xfrm>
          <a:prstGeom prst="rect">
            <a:avLst/>
          </a:prstGeom>
        </p:spPr>
      </p:pic>
      <p:sp>
        <p:nvSpPr>
          <p:cNvPr id="9" name="Text Placeholder 8">
            <a:extLst>
              <a:ext uri="{FF2B5EF4-FFF2-40B4-BE49-F238E27FC236}">
                <a16:creationId xmlns:a16="http://schemas.microsoft.com/office/drawing/2014/main" id="{DD160D19-287C-DC40-B50E-523239615C34}"/>
              </a:ext>
            </a:extLst>
          </p:cNvPr>
          <p:cNvSpPr>
            <a:spLocks noGrp="1"/>
          </p:cNvSpPr>
          <p:nvPr>
            <p:ph type="body" sz="quarter" idx="10"/>
          </p:nvPr>
        </p:nvSpPr>
        <p:spPr>
          <a:xfrm>
            <a:off x="4585254" y="1602581"/>
            <a:ext cx="6249001" cy="4770510"/>
          </a:xfrm>
        </p:spPr>
        <p:txBody>
          <a:bodyPr>
            <a:normAutofit/>
          </a:bodyPr>
          <a:lstStyle>
            <a:lvl1pPr marL="0" indent="0">
              <a:buNone/>
              <a:defRPr sz="3600" b="1">
                <a:solidFill>
                  <a:schemeClr val="accent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Edit Master text styles</a:t>
            </a:r>
          </a:p>
        </p:txBody>
      </p:sp>
    </p:spTree>
    <p:extLst>
      <p:ext uri="{BB962C8B-B14F-4D97-AF65-F5344CB8AC3E}">
        <p14:creationId xmlns:p14="http://schemas.microsoft.com/office/powerpoint/2010/main" val="4008134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Quote Slide 2">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28CDA0-AB37-B946-B5B1-F8204E96145B}"/>
              </a:ext>
            </a:extLst>
          </p:cNvPr>
          <p:cNvPicPr>
            <a:picLocks noChangeAspect="1"/>
          </p:cNvPicPr>
          <p:nvPr userDrawn="1"/>
        </p:nvPicPr>
        <p:blipFill>
          <a:blip r:embed="rId2"/>
          <a:stretch>
            <a:fillRect/>
          </a:stretch>
        </p:blipFill>
        <p:spPr>
          <a:xfrm>
            <a:off x="9935813" y="5358279"/>
            <a:ext cx="1498600" cy="1498600"/>
          </a:xfrm>
          <a:prstGeom prst="rect">
            <a:avLst/>
          </a:prstGeom>
        </p:spPr>
      </p:pic>
      <p:sp>
        <p:nvSpPr>
          <p:cNvPr id="8" name="Title 1">
            <a:extLst>
              <a:ext uri="{FF2B5EF4-FFF2-40B4-BE49-F238E27FC236}">
                <a16:creationId xmlns:a16="http://schemas.microsoft.com/office/drawing/2014/main" id="{63724C39-ECC8-A442-9022-780255415151}"/>
              </a:ext>
            </a:extLst>
          </p:cNvPr>
          <p:cNvSpPr>
            <a:spLocks noGrp="1"/>
          </p:cNvSpPr>
          <p:nvPr>
            <p:ph type="title" hasCustomPrompt="1"/>
          </p:nvPr>
        </p:nvSpPr>
        <p:spPr>
          <a:xfrm>
            <a:off x="727363" y="3302289"/>
            <a:ext cx="3165764" cy="1325563"/>
          </a:xfrm>
          <a:noFill/>
        </p:spPr>
        <p:txBody>
          <a:bodyPr>
            <a:noAutofit/>
          </a:bodyPr>
          <a:lstStyle>
            <a:lvl1pPr>
              <a:defRPr sz="59500">
                <a:ln w="57150">
                  <a:solidFill>
                    <a:schemeClr val="bg1"/>
                  </a:solidFill>
                </a:ln>
                <a:noFill/>
              </a:defRPr>
            </a:lvl1pPr>
          </a:lstStyle>
          <a:p>
            <a:r>
              <a:rPr lang="en-US" dirty="0"/>
              <a:t>“</a:t>
            </a:r>
          </a:p>
        </p:txBody>
      </p:sp>
      <p:sp>
        <p:nvSpPr>
          <p:cNvPr id="10" name="Text Placeholder 8">
            <a:extLst>
              <a:ext uri="{FF2B5EF4-FFF2-40B4-BE49-F238E27FC236}">
                <a16:creationId xmlns:a16="http://schemas.microsoft.com/office/drawing/2014/main" id="{4E6AA752-459C-9241-AAB2-9376449EEDDF}"/>
              </a:ext>
            </a:extLst>
          </p:cNvPr>
          <p:cNvSpPr>
            <a:spLocks noGrp="1"/>
          </p:cNvSpPr>
          <p:nvPr>
            <p:ph type="body" sz="quarter" idx="10"/>
          </p:nvPr>
        </p:nvSpPr>
        <p:spPr>
          <a:xfrm>
            <a:off x="4585254" y="1602581"/>
            <a:ext cx="6249001" cy="4770510"/>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1750142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hoto Slide 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45E3B9-9B4C-ED47-9AB8-5FC5FE0B5D22}"/>
              </a:ext>
            </a:extLst>
          </p:cNvPr>
          <p:cNvPicPr>
            <a:picLocks noChangeAspect="1"/>
          </p:cNvPicPr>
          <p:nvPr userDrawn="1"/>
        </p:nvPicPr>
        <p:blipFill>
          <a:blip r:embed="rId2">
            <a:alphaModFix amt="70000"/>
          </a:blip>
          <a:stretch>
            <a:fillRect/>
          </a:stretch>
        </p:blipFill>
        <p:spPr>
          <a:xfrm>
            <a:off x="10142058" y="5416907"/>
            <a:ext cx="1135541" cy="1135541"/>
          </a:xfrm>
          <a:prstGeom prst="rect">
            <a:avLst/>
          </a:prstGeom>
        </p:spPr>
      </p:pic>
      <p:sp>
        <p:nvSpPr>
          <p:cNvPr id="3" name="Picture Placeholder 2">
            <a:extLst>
              <a:ext uri="{FF2B5EF4-FFF2-40B4-BE49-F238E27FC236}">
                <a16:creationId xmlns:a16="http://schemas.microsoft.com/office/drawing/2014/main" id="{6620D7CE-2CD9-D44B-90AF-4054C31A3FD8}"/>
              </a:ext>
            </a:extLst>
          </p:cNvPr>
          <p:cNvSpPr>
            <a:spLocks noGrp="1"/>
          </p:cNvSpPr>
          <p:nvPr>
            <p:ph type="pic" sz="quarter" idx="10"/>
          </p:nvPr>
        </p:nvSpPr>
        <p:spPr>
          <a:xfrm>
            <a:off x="867696" y="1721505"/>
            <a:ext cx="2891492" cy="2500871"/>
          </a:xfrm>
        </p:spPr>
        <p:txBody>
          <a:bodyPr/>
          <a:lstStyle/>
          <a:p>
            <a:endParaRPr lang="en-US" noProof="0"/>
          </a:p>
        </p:txBody>
      </p:sp>
      <p:sp>
        <p:nvSpPr>
          <p:cNvPr id="11" name="Picture Placeholder 2">
            <a:extLst>
              <a:ext uri="{FF2B5EF4-FFF2-40B4-BE49-F238E27FC236}">
                <a16:creationId xmlns:a16="http://schemas.microsoft.com/office/drawing/2014/main" id="{A3D6F21D-DB76-834E-8670-00A13AEC9B83}"/>
              </a:ext>
            </a:extLst>
          </p:cNvPr>
          <p:cNvSpPr>
            <a:spLocks noGrp="1"/>
          </p:cNvSpPr>
          <p:nvPr>
            <p:ph type="pic" sz="quarter" idx="11"/>
          </p:nvPr>
        </p:nvSpPr>
        <p:spPr>
          <a:xfrm>
            <a:off x="4359074" y="1721505"/>
            <a:ext cx="2891492" cy="2500871"/>
          </a:xfrm>
        </p:spPr>
        <p:txBody>
          <a:bodyPr/>
          <a:lstStyle/>
          <a:p>
            <a:endParaRPr lang="en-US"/>
          </a:p>
        </p:txBody>
      </p:sp>
      <p:sp>
        <p:nvSpPr>
          <p:cNvPr id="14" name="Picture Placeholder 2">
            <a:extLst>
              <a:ext uri="{FF2B5EF4-FFF2-40B4-BE49-F238E27FC236}">
                <a16:creationId xmlns:a16="http://schemas.microsoft.com/office/drawing/2014/main" id="{99FE96A4-3A02-F04D-B983-04615CF336D0}"/>
              </a:ext>
            </a:extLst>
          </p:cNvPr>
          <p:cNvSpPr>
            <a:spLocks noGrp="1"/>
          </p:cNvSpPr>
          <p:nvPr>
            <p:ph type="pic" sz="quarter" idx="12"/>
          </p:nvPr>
        </p:nvSpPr>
        <p:spPr>
          <a:xfrm>
            <a:off x="7850452" y="1721505"/>
            <a:ext cx="2891492" cy="2500871"/>
          </a:xfrm>
        </p:spPr>
        <p:txBody>
          <a:bodyPr/>
          <a:lstStyle/>
          <a:p>
            <a:endParaRPr lang="en-US"/>
          </a:p>
        </p:txBody>
      </p:sp>
      <p:sp>
        <p:nvSpPr>
          <p:cNvPr id="15" name="Subtitle 2">
            <a:extLst>
              <a:ext uri="{FF2B5EF4-FFF2-40B4-BE49-F238E27FC236}">
                <a16:creationId xmlns:a16="http://schemas.microsoft.com/office/drawing/2014/main" id="{64982F14-8D40-0247-A35B-74EF37F93B0F}"/>
              </a:ext>
            </a:extLst>
          </p:cNvPr>
          <p:cNvSpPr>
            <a:spLocks noGrp="1"/>
          </p:cNvSpPr>
          <p:nvPr>
            <p:ph type="subTitle" idx="13"/>
          </p:nvPr>
        </p:nvSpPr>
        <p:spPr>
          <a:xfrm>
            <a:off x="867696" y="4667556"/>
            <a:ext cx="3801978" cy="1090864"/>
          </a:xfrm>
          <a:prstGeom prst="rect">
            <a:avLst/>
          </a:prstGeom>
        </p:spPr>
        <p:txBody>
          <a:bodyPr anchor="ctr">
            <a:normAutofit/>
          </a:bodyPr>
          <a:lstStyle>
            <a:lvl1pPr marL="0" indent="0" algn="l">
              <a:buNone/>
              <a:defRPr sz="2400" b="1" spc="3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a:t>
            </a:r>
          </a:p>
        </p:txBody>
      </p:sp>
    </p:spTree>
    <p:extLst>
      <p:ext uri="{BB962C8B-B14F-4D97-AF65-F5344CB8AC3E}">
        <p14:creationId xmlns:p14="http://schemas.microsoft.com/office/powerpoint/2010/main" val="3777047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hoto Slid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380979-2AA3-9947-A4D0-940419D0C2FF}"/>
              </a:ext>
            </a:extLst>
          </p:cNvPr>
          <p:cNvPicPr>
            <a:picLocks noChangeAspect="1"/>
          </p:cNvPicPr>
          <p:nvPr userDrawn="1"/>
        </p:nvPicPr>
        <p:blipFill>
          <a:blip r:embed="rId2">
            <a:alphaModFix amt="70000"/>
          </a:blip>
          <a:stretch>
            <a:fillRect/>
          </a:stretch>
        </p:blipFill>
        <p:spPr>
          <a:xfrm>
            <a:off x="10142058" y="5416907"/>
            <a:ext cx="1135541" cy="1135541"/>
          </a:xfrm>
          <a:prstGeom prst="rect">
            <a:avLst/>
          </a:prstGeom>
        </p:spPr>
      </p:pic>
      <p:sp>
        <p:nvSpPr>
          <p:cNvPr id="3" name="Picture Placeholder 2">
            <a:extLst>
              <a:ext uri="{FF2B5EF4-FFF2-40B4-BE49-F238E27FC236}">
                <a16:creationId xmlns:a16="http://schemas.microsoft.com/office/drawing/2014/main" id="{3CCB990A-2CA6-5743-85AE-1BADAE028C44}"/>
              </a:ext>
            </a:extLst>
          </p:cNvPr>
          <p:cNvSpPr>
            <a:spLocks noGrp="1"/>
          </p:cNvSpPr>
          <p:nvPr>
            <p:ph type="pic" sz="quarter" idx="10"/>
          </p:nvPr>
        </p:nvSpPr>
        <p:spPr>
          <a:xfrm>
            <a:off x="870503" y="1143142"/>
            <a:ext cx="6988394" cy="3590223"/>
          </a:xfrm>
        </p:spPr>
        <p:txBody>
          <a:bodyPr/>
          <a:lstStyle/>
          <a:p>
            <a:endParaRPr lang="en-US"/>
          </a:p>
        </p:txBody>
      </p:sp>
      <p:sp>
        <p:nvSpPr>
          <p:cNvPr id="4" name="Picture Placeholder 2">
            <a:extLst>
              <a:ext uri="{FF2B5EF4-FFF2-40B4-BE49-F238E27FC236}">
                <a16:creationId xmlns:a16="http://schemas.microsoft.com/office/drawing/2014/main" id="{62B573A7-1600-E44D-9F82-61B4F9917F73}"/>
              </a:ext>
            </a:extLst>
          </p:cNvPr>
          <p:cNvSpPr>
            <a:spLocks noGrp="1"/>
          </p:cNvSpPr>
          <p:nvPr>
            <p:ph type="pic" sz="quarter" idx="11"/>
          </p:nvPr>
        </p:nvSpPr>
        <p:spPr>
          <a:xfrm>
            <a:off x="8352619" y="1143142"/>
            <a:ext cx="2214657" cy="1667294"/>
          </a:xfrm>
        </p:spPr>
        <p:txBody>
          <a:bodyPr/>
          <a:lstStyle/>
          <a:p>
            <a:endParaRPr lang="en-US"/>
          </a:p>
        </p:txBody>
      </p:sp>
      <p:sp>
        <p:nvSpPr>
          <p:cNvPr id="6" name="Subtitle 2">
            <a:extLst>
              <a:ext uri="{FF2B5EF4-FFF2-40B4-BE49-F238E27FC236}">
                <a16:creationId xmlns:a16="http://schemas.microsoft.com/office/drawing/2014/main" id="{5DCDC26C-654E-B049-8388-B2FC3558A338}"/>
              </a:ext>
            </a:extLst>
          </p:cNvPr>
          <p:cNvSpPr>
            <a:spLocks noGrp="1"/>
          </p:cNvSpPr>
          <p:nvPr>
            <p:ph type="subTitle" idx="13"/>
          </p:nvPr>
        </p:nvSpPr>
        <p:spPr>
          <a:xfrm>
            <a:off x="870503" y="5111986"/>
            <a:ext cx="3801978" cy="1090864"/>
          </a:xfrm>
          <a:prstGeom prst="rect">
            <a:avLst/>
          </a:prstGeom>
        </p:spPr>
        <p:txBody>
          <a:bodyPr anchor="ctr">
            <a:normAutofit/>
          </a:bodyPr>
          <a:lstStyle>
            <a:lvl1pPr marL="0" indent="0" algn="l">
              <a:buNone/>
              <a:defRPr sz="2400" b="1" spc="3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a:t>
            </a:r>
          </a:p>
        </p:txBody>
      </p:sp>
      <p:sp>
        <p:nvSpPr>
          <p:cNvPr id="7" name="Picture Placeholder 2">
            <a:extLst>
              <a:ext uri="{FF2B5EF4-FFF2-40B4-BE49-F238E27FC236}">
                <a16:creationId xmlns:a16="http://schemas.microsoft.com/office/drawing/2014/main" id="{16BD25AB-F455-ED4D-A565-58AAC0A3BF00}"/>
              </a:ext>
            </a:extLst>
          </p:cNvPr>
          <p:cNvSpPr>
            <a:spLocks noGrp="1"/>
          </p:cNvSpPr>
          <p:nvPr>
            <p:ph type="pic" sz="quarter" idx="14"/>
          </p:nvPr>
        </p:nvSpPr>
        <p:spPr>
          <a:xfrm>
            <a:off x="8352619" y="3066071"/>
            <a:ext cx="2214657" cy="1667294"/>
          </a:xfrm>
        </p:spPr>
        <p:txBody>
          <a:bodyPr/>
          <a:lstStyle/>
          <a:p>
            <a:endParaRPr lang="en-US"/>
          </a:p>
        </p:txBody>
      </p:sp>
    </p:spTree>
    <p:extLst>
      <p:ext uri="{BB962C8B-B14F-4D97-AF65-F5344CB8AC3E}">
        <p14:creationId xmlns:p14="http://schemas.microsoft.com/office/powerpoint/2010/main" val="4284075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9FAA1B-44FE-E64B-BEC2-5F3525B59F3B}"/>
              </a:ext>
            </a:extLst>
          </p:cNvPr>
          <p:cNvPicPr>
            <a:picLocks noChangeAspect="1"/>
          </p:cNvPicPr>
          <p:nvPr userDrawn="1"/>
        </p:nvPicPr>
        <p:blipFill>
          <a:blip r:embed="rId3"/>
          <a:stretch>
            <a:fillRect/>
          </a:stretch>
        </p:blipFill>
        <p:spPr>
          <a:xfrm>
            <a:off x="10142057" y="5416906"/>
            <a:ext cx="1135541" cy="1135541"/>
          </a:xfrm>
          <a:prstGeom prst="rect">
            <a:avLst/>
          </a:prstGeom>
        </p:spPr>
      </p:pic>
      <p:sp>
        <p:nvSpPr>
          <p:cNvPr id="5" name="Title 1">
            <a:extLst>
              <a:ext uri="{FF2B5EF4-FFF2-40B4-BE49-F238E27FC236}">
                <a16:creationId xmlns:a16="http://schemas.microsoft.com/office/drawing/2014/main" id="{51CD3DD5-8862-7548-B17F-DD834ACBC4EC}"/>
              </a:ext>
            </a:extLst>
          </p:cNvPr>
          <p:cNvSpPr>
            <a:spLocks noGrp="1"/>
          </p:cNvSpPr>
          <p:nvPr>
            <p:ph type="ctrTitle"/>
          </p:nvPr>
        </p:nvSpPr>
        <p:spPr>
          <a:xfrm>
            <a:off x="836549" y="1325513"/>
            <a:ext cx="9144000" cy="2387600"/>
          </a:xfrm>
          <a:prstGeom prst="rect">
            <a:avLst/>
          </a:prstGeom>
        </p:spPr>
        <p:txBody>
          <a:bodyPr anchor="ctr">
            <a:normAutofit/>
          </a:bodyPr>
          <a:lstStyle>
            <a:lvl1pPr algn="l">
              <a:defRPr sz="7200" b="1" spc="-150">
                <a:latin typeface="+mj-lt"/>
              </a:defRPr>
            </a:lvl1pPr>
          </a:lstStyle>
          <a:p>
            <a:r>
              <a:rPr lang="en-US" dirty="0"/>
              <a:t>Click to edit Master title style</a:t>
            </a:r>
          </a:p>
        </p:txBody>
      </p:sp>
      <p:sp>
        <p:nvSpPr>
          <p:cNvPr id="6" name="Subtitle 2">
            <a:extLst>
              <a:ext uri="{FF2B5EF4-FFF2-40B4-BE49-F238E27FC236}">
                <a16:creationId xmlns:a16="http://schemas.microsoft.com/office/drawing/2014/main" id="{AADE11ED-E002-C540-A604-8E5545E0DE9D}"/>
              </a:ext>
            </a:extLst>
          </p:cNvPr>
          <p:cNvSpPr>
            <a:spLocks noGrp="1"/>
          </p:cNvSpPr>
          <p:nvPr>
            <p:ph type="subTitle" idx="10"/>
          </p:nvPr>
        </p:nvSpPr>
        <p:spPr>
          <a:xfrm>
            <a:off x="836549" y="4046905"/>
            <a:ext cx="8438080" cy="459781"/>
          </a:xfrm>
          <a:prstGeom prst="rect">
            <a:avLst/>
          </a:prstGeom>
        </p:spPr>
        <p:txBody>
          <a:bodyPr anchor="t">
            <a:normAutofit/>
          </a:bodyPr>
          <a:lstStyle>
            <a:lvl1pPr marL="0" indent="0" algn="l">
              <a:buNone/>
              <a:defRPr sz="2400" b="1"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201139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mple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F42BF79-AA01-7F44-A3AC-034EFD92E799}"/>
              </a:ext>
            </a:extLst>
          </p:cNvPr>
          <p:cNvSpPr txBox="1">
            <a:spLocks/>
          </p:cNvSpPr>
          <p:nvPr userDrawn="1"/>
        </p:nvSpPr>
        <p:spPr>
          <a:xfrm>
            <a:off x="816259" y="838984"/>
            <a:ext cx="9144000" cy="94318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7200" b="1" kern="1200" spc="-150">
                <a:solidFill>
                  <a:schemeClr val="tx1"/>
                </a:solidFill>
                <a:latin typeface="+mj-lt"/>
                <a:ea typeface="+mj-ea"/>
                <a:cs typeface="+mj-cs"/>
              </a:defRPr>
            </a:lvl1pPr>
          </a:lstStyle>
          <a:p>
            <a:endParaRPr lang="en-US" sz="4800" dirty="0"/>
          </a:p>
        </p:txBody>
      </p:sp>
      <p:pic>
        <p:nvPicPr>
          <p:cNvPr id="10" name="Picture 9">
            <a:extLst>
              <a:ext uri="{FF2B5EF4-FFF2-40B4-BE49-F238E27FC236}">
                <a16:creationId xmlns:a16="http://schemas.microsoft.com/office/drawing/2014/main" id="{0402B987-FB91-A144-B7E6-6B3CDA6B8D78}"/>
              </a:ext>
            </a:extLst>
          </p:cNvPr>
          <p:cNvPicPr>
            <a:picLocks noChangeAspect="1"/>
          </p:cNvPicPr>
          <p:nvPr userDrawn="1"/>
        </p:nvPicPr>
        <p:blipFill>
          <a:blip r:embed="rId3"/>
          <a:stretch>
            <a:fillRect/>
          </a:stretch>
        </p:blipFill>
        <p:spPr>
          <a:xfrm>
            <a:off x="10142057" y="5416906"/>
            <a:ext cx="1135541" cy="1135541"/>
          </a:xfrm>
          <a:prstGeom prst="rect">
            <a:avLst/>
          </a:prstGeom>
        </p:spPr>
      </p:pic>
      <p:sp>
        <p:nvSpPr>
          <p:cNvPr id="5" name="Content Placeholder 2">
            <a:extLst>
              <a:ext uri="{FF2B5EF4-FFF2-40B4-BE49-F238E27FC236}">
                <a16:creationId xmlns:a16="http://schemas.microsoft.com/office/drawing/2014/main" id="{D01F0C17-2088-5A44-932B-84CFADD725DC}"/>
              </a:ext>
            </a:extLst>
          </p:cNvPr>
          <p:cNvSpPr>
            <a:spLocks noGrp="1"/>
          </p:cNvSpPr>
          <p:nvPr>
            <p:ph idx="1"/>
          </p:nvPr>
        </p:nvSpPr>
        <p:spPr>
          <a:xfrm>
            <a:off x="816259" y="2050378"/>
            <a:ext cx="9492916" cy="3708901"/>
          </a:xfrm>
          <a:prstGeom prst="rect">
            <a:avLst/>
          </a:prstGeom>
        </p:spPr>
        <p:txBody>
          <a:bodyPr anchor="t">
            <a:normAutofit/>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2659A25A-776E-2944-BE7B-2F66CA5E109B}"/>
              </a:ext>
            </a:extLst>
          </p:cNvPr>
          <p:cNvSpPr>
            <a:spLocks noGrp="1"/>
          </p:cNvSpPr>
          <p:nvPr>
            <p:ph type="ctrTitle"/>
          </p:nvPr>
        </p:nvSpPr>
        <p:spPr>
          <a:xfrm>
            <a:off x="836549" y="1033408"/>
            <a:ext cx="9492916" cy="613960"/>
          </a:xfrm>
          <a:prstGeom prst="rect">
            <a:avLst/>
          </a:prstGeom>
        </p:spPr>
        <p:txBody>
          <a:bodyPr anchor="t">
            <a:normAutofit/>
          </a:bodyPr>
          <a:lstStyle>
            <a:lvl1pPr algn="l">
              <a:defRPr sz="4400" b="1" spc="-150">
                <a:latin typeface="+mj-lt"/>
              </a:defRPr>
            </a:lvl1pPr>
          </a:lstStyle>
          <a:p>
            <a:r>
              <a:rPr lang="en-US" dirty="0"/>
              <a:t>Click to edit Master title style</a:t>
            </a:r>
          </a:p>
        </p:txBody>
      </p:sp>
    </p:spTree>
    <p:extLst>
      <p:ext uri="{BB962C8B-B14F-4D97-AF65-F5344CB8AC3E}">
        <p14:creationId xmlns:p14="http://schemas.microsoft.com/office/powerpoint/2010/main" val="1737077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imple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F42BF79-AA01-7F44-A3AC-034EFD92E799}"/>
              </a:ext>
            </a:extLst>
          </p:cNvPr>
          <p:cNvSpPr txBox="1">
            <a:spLocks/>
          </p:cNvSpPr>
          <p:nvPr userDrawn="1"/>
        </p:nvSpPr>
        <p:spPr>
          <a:xfrm>
            <a:off x="816259" y="838984"/>
            <a:ext cx="9144000" cy="94318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7200" b="1" kern="1200" spc="-150">
                <a:solidFill>
                  <a:schemeClr val="tx1"/>
                </a:solidFill>
                <a:latin typeface="+mj-lt"/>
                <a:ea typeface="+mj-ea"/>
                <a:cs typeface="+mj-cs"/>
              </a:defRPr>
            </a:lvl1pPr>
          </a:lstStyle>
          <a:p>
            <a:endParaRPr lang="en-US" sz="4800" dirty="0"/>
          </a:p>
        </p:txBody>
      </p:sp>
      <p:pic>
        <p:nvPicPr>
          <p:cNvPr id="6" name="Picture 5">
            <a:extLst>
              <a:ext uri="{FF2B5EF4-FFF2-40B4-BE49-F238E27FC236}">
                <a16:creationId xmlns:a16="http://schemas.microsoft.com/office/drawing/2014/main" id="{53E6BC24-E8DF-DC4D-B534-33DAF22620AD}"/>
              </a:ext>
            </a:extLst>
          </p:cNvPr>
          <p:cNvPicPr>
            <a:picLocks noChangeAspect="1"/>
          </p:cNvPicPr>
          <p:nvPr userDrawn="1"/>
        </p:nvPicPr>
        <p:blipFill>
          <a:blip r:embed="rId3"/>
          <a:stretch>
            <a:fillRect/>
          </a:stretch>
        </p:blipFill>
        <p:spPr>
          <a:xfrm>
            <a:off x="9825609" y="5010287"/>
            <a:ext cx="1676400" cy="1676400"/>
          </a:xfrm>
          <a:prstGeom prst="rect">
            <a:avLst/>
          </a:prstGeom>
        </p:spPr>
      </p:pic>
      <p:sp>
        <p:nvSpPr>
          <p:cNvPr id="7" name="Content Placeholder 2">
            <a:extLst>
              <a:ext uri="{FF2B5EF4-FFF2-40B4-BE49-F238E27FC236}">
                <a16:creationId xmlns:a16="http://schemas.microsoft.com/office/drawing/2014/main" id="{418D1E9D-87EF-3447-A37A-E690DE6D09BA}"/>
              </a:ext>
            </a:extLst>
          </p:cNvPr>
          <p:cNvSpPr>
            <a:spLocks noGrp="1"/>
          </p:cNvSpPr>
          <p:nvPr>
            <p:ph idx="1"/>
          </p:nvPr>
        </p:nvSpPr>
        <p:spPr>
          <a:xfrm>
            <a:off x="816259" y="2050378"/>
            <a:ext cx="9492916" cy="3708901"/>
          </a:xfrm>
          <a:prstGeom prst="rect">
            <a:avLst/>
          </a:prstGeom>
        </p:spPr>
        <p:txBody>
          <a:bodyPr anchor="t">
            <a:normAutofit/>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DA8DB257-D337-BD46-9EB1-9537CAEF5BD8}"/>
              </a:ext>
            </a:extLst>
          </p:cNvPr>
          <p:cNvSpPr>
            <a:spLocks noGrp="1"/>
          </p:cNvSpPr>
          <p:nvPr>
            <p:ph type="ctrTitle"/>
          </p:nvPr>
        </p:nvSpPr>
        <p:spPr>
          <a:xfrm>
            <a:off x="836549" y="1033408"/>
            <a:ext cx="9492916" cy="613960"/>
          </a:xfrm>
          <a:prstGeom prst="rect">
            <a:avLst/>
          </a:prstGeom>
        </p:spPr>
        <p:txBody>
          <a:bodyPr anchor="t">
            <a:noAutofit/>
          </a:bodyPr>
          <a:lstStyle>
            <a:lvl1pPr algn="l">
              <a:defRPr sz="4000" b="1" spc="-150">
                <a:latin typeface="+mj-lt"/>
              </a:defRPr>
            </a:lvl1pPr>
          </a:lstStyle>
          <a:p>
            <a:r>
              <a:rPr lang="en-US" dirty="0"/>
              <a:t>Click to edit Master title style</a:t>
            </a:r>
          </a:p>
        </p:txBody>
      </p:sp>
    </p:spTree>
    <p:extLst>
      <p:ext uri="{BB962C8B-B14F-4D97-AF65-F5344CB8AC3E}">
        <p14:creationId xmlns:p14="http://schemas.microsoft.com/office/powerpoint/2010/main" val="33414825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ouble Bullets">
    <p:bg>
      <p:bgPr>
        <a:blipFill dpi="0" rotWithShape="1">
          <a:blip r:embed="rId2">
            <a:lum/>
          </a:blip>
          <a:srcRect/>
          <a:stretch>
            <a:fillRect t="-20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EBBC26-962E-FA4F-A94C-FB666210DF78}"/>
              </a:ext>
            </a:extLst>
          </p:cNvPr>
          <p:cNvPicPr>
            <a:picLocks noChangeAspect="1"/>
          </p:cNvPicPr>
          <p:nvPr userDrawn="1"/>
        </p:nvPicPr>
        <p:blipFill>
          <a:blip r:embed="rId3">
            <a:alphaModFix amt="70000"/>
          </a:blip>
          <a:stretch>
            <a:fillRect/>
          </a:stretch>
        </p:blipFill>
        <p:spPr>
          <a:xfrm>
            <a:off x="10142058" y="5416907"/>
            <a:ext cx="1135541" cy="1135541"/>
          </a:xfrm>
          <a:prstGeom prst="rect">
            <a:avLst/>
          </a:prstGeom>
        </p:spPr>
      </p:pic>
      <p:sp>
        <p:nvSpPr>
          <p:cNvPr id="7" name="Content Placeholder 2">
            <a:extLst>
              <a:ext uri="{FF2B5EF4-FFF2-40B4-BE49-F238E27FC236}">
                <a16:creationId xmlns:a16="http://schemas.microsoft.com/office/drawing/2014/main" id="{7B0E2E46-725D-8C4E-AA6D-C8D0702BB755}"/>
              </a:ext>
            </a:extLst>
          </p:cNvPr>
          <p:cNvSpPr>
            <a:spLocks noGrp="1"/>
          </p:cNvSpPr>
          <p:nvPr>
            <p:ph idx="1"/>
          </p:nvPr>
        </p:nvSpPr>
        <p:spPr>
          <a:xfrm>
            <a:off x="816259" y="2072149"/>
            <a:ext cx="4535670" cy="3708901"/>
          </a:xfrm>
          <a:prstGeom prst="rect">
            <a:avLst/>
          </a:prstGeom>
        </p:spPr>
        <p:txBody>
          <a:bodyPr anchor="t">
            <a:normAutofit/>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2473D949-9340-EE45-8869-581766A73288}"/>
              </a:ext>
            </a:extLst>
          </p:cNvPr>
          <p:cNvSpPr>
            <a:spLocks noGrp="1"/>
          </p:cNvSpPr>
          <p:nvPr>
            <p:ph idx="10"/>
          </p:nvPr>
        </p:nvSpPr>
        <p:spPr>
          <a:xfrm>
            <a:off x="6174157" y="2072149"/>
            <a:ext cx="5202055" cy="3708901"/>
          </a:xfrm>
          <a:prstGeom prst="rect">
            <a:avLst/>
          </a:prstGeom>
        </p:spPr>
        <p:txBody>
          <a:bodyPr anchor="t">
            <a:normAutofit/>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D4071DE-3D9E-204F-BF77-71734BF070B7}"/>
              </a:ext>
            </a:extLst>
          </p:cNvPr>
          <p:cNvSpPr>
            <a:spLocks noGrp="1"/>
          </p:cNvSpPr>
          <p:nvPr>
            <p:ph type="ctrTitle"/>
          </p:nvPr>
        </p:nvSpPr>
        <p:spPr>
          <a:xfrm>
            <a:off x="836549" y="1033408"/>
            <a:ext cx="9492916" cy="613960"/>
          </a:xfrm>
          <a:prstGeom prst="rect">
            <a:avLst/>
          </a:prstGeom>
        </p:spPr>
        <p:txBody>
          <a:bodyPr anchor="t">
            <a:normAutofit/>
          </a:bodyPr>
          <a:lstStyle>
            <a:lvl1pPr algn="l">
              <a:defRPr sz="4400" b="1" spc="-150">
                <a:latin typeface="+mj-lt"/>
              </a:defRPr>
            </a:lvl1pPr>
          </a:lstStyle>
          <a:p>
            <a:r>
              <a:rPr lang="en-US" dirty="0"/>
              <a:t>Click to edit Master title style</a:t>
            </a:r>
          </a:p>
        </p:txBody>
      </p:sp>
    </p:spTree>
    <p:extLst>
      <p:ext uri="{BB962C8B-B14F-4D97-AF65-F5344CB8AC3E}">
        <p14:creationId xmlns:p14="http://schemas.microsoft.com/office/powerpoint/2010/main" val="1541221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mple Bullets 2">
    <p:bg>
      <p:bgPr>
        <a:blipFill dpi="0" rotWithShape="1">
          <a:blip r:embed="rId2">
            <a:lum/>
          </a:blip>
          <a:srcRect/>
          <a:stretch>
            <a:fillRect t="-20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EBBC26-962E-FA4F-A94C-FB666210DF78}"/>
              </a:ext>
            </a:extLst>
          </p:cNvPr>
          <p:cNvPicPr>
            <a:picLocks noChangeAspect="1"/>
          </p:cNvPicPr>
          <p:nvPr userDrawn="1"/>
        </p:nvPicPr>
        <p:blipFill>
          <a:blip r:embed="rId3">
            <a:alphaModFix amt="70000"/>
          </a:blip>
          <a:stretch>
            <a:fillRect/>
          </a:stretch>
        </p:blipFill>
        <p:spPr>
          <a:xfrm>
            <a:off x="10142058" y="5416907"/>
            <a:ext cx="1135541" cy="1135541"/>
          </a:xfrm>
          <a:prstGeom prst="rect">
            <a:avLst/>
          </a:prstGeom>
        </p:spPr>
      </p:pic>
      <p:sp>
        <p:nvSpPr>
          <p:cNvPr id="5" name="Content Placeholder 2">
            <a:extLst>
              <a:ext uri="{FF2B5EF4-FFF2-40B4-BE49-F238E27FC236}">
                <a16:creationId xmlns:a16="http://schemas.microsoft.com/office/drawing/2014/main" id="{5A742816-A40D-274B-BB97-64331042612F}"/>
              </a:ext>
            </a:extLst>
          </p:cNvPr>
          <p:cNvSpPr>
            <a:spLocks noGrp="1"/>
          </p:cNvSpPr>
          <p:nvPr>
            <p:ph idx="1"/>
          </p:nvPr>
        </p:nvSpPr>
        <p:spPr>
          <a:xfrm>
            <a:off x="5325035" y="2392277"/>
            <a:ext cx="6078071" cy="3708901"/>
          </a:xfrm>
          <a:prstGeom prst="rect">
            <a:avLst/>
          </a:prstGeom>
        </p:spPr>
        <p:txBody>
          <a:bodyPr anchor="t">
            <a:normAutofit/>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ubtitle 2">
            <a:extLst>
              <a:ext uri="{FF2B5EF4-FFF2-40B4-BE49-F238E27FC236}">
                <a16:creationId xmlns:a16="http://schemas.microsoft.com/office/drawing/2014/main" id="{5917D86C-2C37-C744-997E-BF0CA40EAB9F}"/>
              </a:ext>
            </a:extLst>
          </p:cNvPr>
          <p:cNvSpPr>
            <a:spLocks noGrp="1"/>
          </p:cNvSpPr>
          <p:nvPr>
            <p:ph type="subTitle" idx="10"/>
          </p:nvPr>
        </p:nvSpPr>
        <p:spPr>
          <a:xfrm>
            <a:off x="796208" y="2392277"/>
            <a:ext cx="3801978" cy="1090864"/>
          </a:xfrm>
          <a:prstGeom prst="rect">
            <a:avLst/>
          </a:prstGeom>
        </p:spPr>
        <p:txBody>
          <a:bodyPr anchor="t">
            <a:normAutofit/>
          </a:bodyPr>
          <a:lstStyle>
            <a:lvl1pPr marL="0" indent="0" algn="l">
              <a:buNone/>
              <a:defRPr sz="2400" b="1" spc="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2123538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imple Bullets 3">
    <p:bg>
      <p:bgPr>
        <a:solidFill>
          <a:schemeClr val="bg1"/>
        </a:solidFill>
        <a:effectLst/>
      </p:bgPr>
    </p:bg>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6B7603C5-C462-1B4D-B662-FFCB63CE9A1B}"/>
              </a:ext>
            </a:extLst>
          </p:cNvPr>
          <p:cNvSpPr/>
          <p:nvPr userDrawn="1"/>
        </p:nvSpPr>
        <p:spPr>
          <a:xfrm>
            <a:off x="-1" y="0"/>
            <a:ext cx="5338483" cy="6858000"/>
          </a:xfrm>
          <a:custGeom>
            <a:avLst/>
            <a:gdLst>
              <a:gd name="connsiteX0" fmla="*/ 0 w 5747084"/>
              <a:gd name="connsiteY0" fmla="*/ 6858000 h 6858000"/>
              <a:gd name="connsiteX1" fmla="*/ 0 w 5747084"/>
              <a:gd name="connsiteY1" fmla="*/ 0 h 6858000"/>
              <a:gd name="connsiteX2" fmla="*/ 5747084 w 5747084"/>
              <a:gd name="connsiteY2" fmla="*/ 0 h 6858000"/>
              <a:gd name="connsiteX3" fmla="*/ 5747084 w 5747084"/>
              <a:gd name="connsiteY3" fmla="*/ 6858000 h 6858000"/>
              <a:gd name="connsiteX4" fmla="*/ 0 w 5747084"/>
              <a:gd name="connsiteY4" fmla="*/ 6858000 h 6858000"/>
              <a:gd name="connsiteX0" fmla="*/ 0 w 5747084"/>
              <a:gd name="connsiteY0" fmla="*/ 6858000 h 6858000"/>
              <a:gd name="connsiteX1" fmla="*/ 0 w 5747084"/>
              <a:gd name="connsiteY1" fmla="*/ 0 h 6858000"/>
              <a:gd name="connsiteX2" fmla="*/ 4752473 w 5747084"/>
              <a:gd name="connsiteY2" fmla="*/ 0 h 6858000"/>
              <a:gd name="connsiteX3" fmla="*/ 5747084 w 5747084"/>
              <a:gd name="connsiteY3" fmla="*/ 6858000 h 6858000"/>
              <a:gd name="connsiteX4" fmla="*/ 0 w 5747084"/>
              <a:gd name="connsiteY4" fmla="*/ 6858000 h 6858000"/>
              <a:gd name="connsiteX0" fmla="*/ 0 w 5426242"/>
              <a:gd name="connsiteY0" fmla="*/ 6858000 h 6874042"/>
              <a:gd name="connsiteX1" fmla="*/ 0 w 5426242"/>
              <a:gd name="connsiteY1" fmla="*/ 0 h 6874042"/>
              <a:gd name="connsiteX2" fmla="*/ 4752473 w 5426242"/>
              <a:gd name="connsiteY2" fmla="*/ 0 h 6874042"/>
              <a:gd name="connsiteX3" fmla="*/ 5426242 w 5426242"/>
              <a:gd name="connsiteY3" fmla="*/ 6874042 h 6874042"/>
              <a:gd name="connsiteX4" fmla="*/ 0 w 5426242"/>
              <a:gd name="connsiteY4" fmla="*/ 6858000 h 6874042"/>
              <a:gd name="connsiteX0" fmla="*/ 0 w 4752473"/>
              <a:gd name="connsiteY0" fmla="*/ 6858000 h 6874042"/>
              <a:gd name="connsiteX1" fmla="*/ 0 w 4752473"/>
              <a:gd name="connsiteY1" fmla="*/ 0 h 6874042"/>
              <a:gd name="connsiteX2" fmla="*/ 4752473 w 4752473"/>
              <a:gd name="connsiteY2" fmla="*/ 0 h 6874042"/>
              <a:gd name="connsiteX3" fmla="*/ 4672263 w 4752473"/>
              <a:gd name="connsiteY3" fmla="*/ 6874042 h 6874042"/>
              <a:gd name="connsiteX4" fmla="*/ 0 w 4752473"/>
              <a:gd name="connsiteY4" fmla="*/ 6858000 h 6874042"/>
              <a:gd name="connsiteX0" fmla="*/ 0 w 6019799"/>
              <a:gd name="connsiteY0" fmla="*/ 6858000 h 6874042"/>
              <a:gd name="connsiteX1" fmla="*/ 0 w 6019799"/>
              <a:gd name="connsiteY1" fmla="*/ 0 h 6874042"/>
              <a:gd name="connsiteX2" fmla="*/ 6019799 w 6019799"/>
              <a:gd name="connsiteY2" fmla="*/ 16042 h 6874042"/>
              <a:gd name="connsiteX3" fmla="*/ 4672263 w 6019799"/>
              <a:gd name="connsiteY3" fmla="*/ 6874042 h 6874042"/>
              <a:gd name="connsiteX4" fmla="*/ 0 w 6019799"/>
              <a:gd name="connsiteY4" fmla="*/ 6858000 h 6874042"/>
              <a:gd name="connsiteX0" fmla="*/ 0 w 6019799"/>
              <a:gd name="connsiteY0" fmla="*/ 6858000 h 6858000"/>
              <a:gd name="connsiteX1" fmla="*/ 0 w 6019799"/>
              <a:gd name="connsiteY1" fmla="*/ 0 h 6858000"/>
              <a:gd name="connsiteX2" fmla="*/ 6019799 w 6019799"/>
              <a:gd name="connsiteY2" fmla="*/ 16042 h 6858000"/>
              <a:gd name="connsiteX3" fmla="*/ 5346031 w 6019799"/>
              <a:gd name="connsiteY3" fmla="*/ 6858000 h 6858000"/>
              <a:gd name="connsiteX4" fmla="*/ 0 w 6019799"/>
              <a:gd name="connsiteY4" fmla="*/ 6858000 h 6858000"/>
              <a:gd name="connsiteX0" fmla="*/ 0 w 5346031"/>
              <a:gd name="connsiteY0" fmla="*/ 6858000 h 6858000"/>
              <a:gd name="connsiteX1" fmla="*/ 0 w 5346031"/>
              <a:gd name="connsiteY1" fmla="*/ 0 h 6858000"/>
              <a:gd name="connsiteX2" fmla="*/ 4752473 w 5346031"/>
              <a:gd name="connsiteY2" fmla="*/ 16042 h 6858000"/>
              <a:gd name="connsiteX3" fmla="*/ 5346031 w 5346031"/>
              <a:gd name="connsiteY3" fmla="*/ 6858000 h 6858000"/>
              <a:gd name="connsiteX4" fmla="*/ 0 w 5346031"/>
              <a:gd name="connsiteY4" fmla="*/ 6858000 h 6858000"/>
              <a:gd name="connsiteX0" fmla="*/ 0 w 6035841"/>
              <a:gd name="connsiteY0" fmla="*/ 6858000 h 6858000"/>
              <a:gd name="connsiteX1" fmla="*/ 0 w 6035841"/>
              <a:gd name="connsiteY1" fmla="*/ 0 h 6858000"/>
              <a:gd name="connsiteX2" fmla="*/ 4752473 w 6035841"/>
              <a:gd name="connsiteY2" fmla="*/ 16042 h 6858000"/>
              <a:gd name="connsiteX3" fmla="*/ 6035841 w 6035841"/>
              <a:gd name="connsiteY3" fmla="*/ 6858000 h 6858000"/>
              <a:gd name="connsiteX4" fmla="*/ 0 w 6035841"/>
              <a:gd name="connsiteY4" fmla="*/ 6858000 h 6858000"/>
              <a:gd name="connsiteX0" fmla="*/ 0 w 6035841"/>
              <a:gd name="connsiteY0" fmla="*/ 6858000 h 6858000"/>
              <a:gd name="connsiteX1" fmla="*/ 0 w 6035841"/>
              <a:gd name="connsiteY1" fmla="*/ 0 h 6858000"/>
              <a:gd name="connsiteX2" fmla="*/ 4752473 w 6035841"/>
              <a:gd name="connsiteY2" fmla="*/ 0 h 6858000"/>
              <a:gd name="connsiteX3" fmla="*/ 6035841 w 6035841"/>
              <a:gd name="connsiteY3" fmla="*/ 6858000 h 6858000"/>
              <a:gd name="connsiteX4" fmla="*/ 0 w 603584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5841" h="6858000">
                <a:moveTo>
                  <a:pt x="0" y="6858000"/>
                </a:moveTo>
                <a:lnTo>
                  <a:pt x="0" y="0"/>
                </a:lnTo>
                <a:lnTo>
                  <a:pt x="4752473" y="0"/>
                </a:lnTo>
                <a:lnTo>
                  <a:pt x="603584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9275CDB-152B-9844-BA66-862F6BF8EF5B}"/>
              </a:ext>
            </a:extLst>
          </p:cNvPr>
          <p:cNvSpPr>
            <a:spLocks noGrp="1"/>
          </p:cNvSpPr>
          <p:nvPr>
            <p:ph idx="1"/>
          </p:nvPr>
        </p:nvSpPr>
        <p:spPr>
          <a:xfrm>
            <a:off x="5338482" y="1426158"/>
            <a:ext cx="6064624" cy="3708901"/>
          </a:xfrm>
          <a:prstGeom prst="rect">
            <a:avLst/>
          </a:prstGeom>
          <a:noFill/>
        </p:spPr>
        <p:txBody>
          <a:bodyPr anchor="ctr">
            <a:normAutofit/>
          </a:bodyPr>
          <a:lstStyle>
            <a:lvl1pPr>
              <a:lnSpc>
                <a:spcPct val="150000"/>
              </a:lnSpc>
              <a:defRPr sz="2400">
                <a:solidFill>
                  <a:schemeClr val="tx1"/>
                </a:solidFill>
              </a:defRPr>
            </a:lvl1pPr>
            <a:lvl2pPr>
              <a:lnSpc>
                <a:spcPct val="150000"/>
              </a:lnSpc>
              <a:defRPr sz="2000">
                <a:solidFill>
                  <a:schemeClr val="tx1"/>
                </a:solidFill>
              </a:defRPr>
            </a:lvl2pPr>
            <a:lvl3pPr>
              <a:lnSpc>
                <a:spcPct val="150000"/>
              </a:lnSpc>
              <a:defRPr sz="1800">
                <a:solidFill>
                  <a:schemeClr val="tx1"/>
                </a:solidFill>
              </a:defRPr>
            </a:lvl3pPr>
            <a:lvl4pPr>
              <a:lnSpc>
                <a:spcPct val="150000"/>
              </a:lnSpc>
              <a:defRPr sz="1600">
                <a:solidFill>
                  <a:schemeClr val="tx1"/>
                </a:solidFill>
              </a:defRPr>
            </a:lvl4pPr>
            <a:lvl5pPr>
              <a:lnSpc>
                <a:spcPct val="150000"/>
              </a:lnSpc>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Arrow Connector 9">
            <a:extLst>
              <a:ext uri="{FF2B5EF4-FFF2-40B4-BE49-F238E27FC236}">
                <a16:creationId xmlns:a16="http://schemas.microsoft.com/office/drawing/2014/main" id="{65DA9495-0EC2-B34D-BCD4-D221CBBDF833}"/>
              </a:ext>
            </a:extLst>
          </p:cNvPr>
          <p:cNvCxnSpPr>
            <a:cxnSpLocks/>
          </p:cNvCxnSpPr>
          <p:nvPr userDrawn="1"/>
        </p:nvCxnSpPr>
        <p:spPr>
          <a:xfrm>
            <a:off x="-1" y="5111010"/>
            <a:ext cx="3625516" cy="0"/>
          </a:xfrm>
          <a:prstGeom prst="straightConnector1">
            <a:avLst/>
          </a:prstGeom>
          <a:ln w="19050" cap="flat" cmpd="sng">
            <a:solidFill>
              <a:schemeClr val="accent3"/>
            </a:solidFill>
            <a:prstDash val="solid"/>
            <a:tailEnd type="ova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7C3D205-EE80-B442-A923-131E47C98A75}"/>
              </a:ext>
            </a:extLst>
          </p:cNvPr>
          <p:cNvPicPr>
            <a:picLocks noChangeAspect="1"/>
          </p:cNvPicPr>
          <p:nvPr userDrawn="1"/>
        </p:nvPicPr>
        <p:blipFill>
          <a:blip r:embed="rId2">
            <a:alphaModFix amt="70000"/>
          </a:blip>
          <a:stretch>
            <a:fillRect/>
          </a:stretch>
        </p:blipFill>
        <p:spPr>
          <a:xfrm>
            <a:off x="10142058" y="5416907"/>
            <a:ext cx="1135541" cy="1135541"/>
          </a:xfrm>
          <a:prstGeom prst="rect">
            <a:avLst/>
          </a:prstGeom>
        </p:spPr>
      </p:pic>
      <p:sp>
        <p:nvSpPr>
          <p:cNvPr id="7" name="Subtitle 2">
            <a:extLst>
              <a:ext uri="{FF2B5EF4-FFF2-40B4-BE49-F238E27FC236}">
                <a16:creationId xmlns:a16="http://schemas.microsoft.com/office/drawing/2014/main" id="{7EF90001-5714-E04F-A7CD-777E36524595}"/>
              </a:ext>
            </a:extLst>
          </p:cNvPr>
          <p:cNvSpPr>
            <a:spLocks noGrp="1"/>
          </p:cNvSpPr>
          <p:nvPr>
            <p:ph type="subTitle" idx="10"/>
          </p:nvPr>
        </p:nvSpPr>
        <p:spPr>
          <a:xfrm>
            <a:off x="796208" y="2735177"/>
            <a:ext cx="3801978" cy="1090864"/>
          </a:xfrm>
          <a:prstGeom prst="rect">
            <a:avLst/>
          </a:prstGeom>
        </p:spPr>
        <p:txBody>
          <a:bodyPr anchor="ctr">
            <a:normAutofit/>
          </a:bodyPr>
          <a:lstStyle>
            <a:lvl1pPr marL="0" indent="0" algn="l">
              <a:buNone/>
              <a:defRPr sz="2400" b="1" spc="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26803193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mple Bullets 4">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6B7603C5-C462-1B4D-B662-FFCB63CE9A1B}"/>
              </a:ext>
            </a:extLst>
          </p:cNvPr>
          <p:cNvSpPr/>
          <p:nvPr userDrawn="1"/>
        </p:nvSpPr>
        <p:spPr>
          <a:xfrm>
            <a:off x="-1" y="0"/>
            <a:ext cx="5325035" cy="6858000"/>
          </a:xfrm>
          <a:custGeom>
            <a:avLst/>
            <a:gdLst>
              <a:gd name="connsiteX0" fmla="*/ 0 w 5747084"/>
              <a:gd name="connsiteY0" fmla="*/ 6858000 h 6858000"/>
              <a:gd name="connsiteX1" fmla="*/ 0 w 5747084"/>
              <a:gd name="connsiteY1" fmla="*/ 0 h 6858000"/>
              <a:gd name="connsiteX2" fmla="*/ 5747084 w 5747084"/>
              <a:gd name="connsiteY2" fmla="*/ 0 h 6858000"/>
              <a:gd name="connsiteX3" fmla="*/ 5747084 w 5747084"/>
              <a:gd name="connsiteY3" fmla="*/ 6858000 h 6858000"/>
              <a:gd name="connsiteX4" fmla="*/ 0 w 5747084"/>
              <a:gd name="connsiteY4" fmla="*/ 6858000 h 6858000"/>
              <a:gd name="connsiteX0" fmla="*/ 0 w 5747084"/>
              <a:gd name="connsiteY0" fmla="*/ 6858000 h 6858000"/>
              <a:gd name="connsiteX1" fmla="*/ 0 w 5747084"/>
              <a:gd name="connsiteY1" fmla="*/ 0 h 6858000"/>
              <a:gd name="connsiteX2" fmla="*/ 4752473 w 5747084"/>
              <a:gd name="connsiteY2" fmla="*/ 0 h 6858000"/>
              <a:gd name="connsiteX3" fmla="*/ 5747084 w 5747084"/>
              <a:gd name="connsiteY3" fmla="*/ 6858000 h 6858000"/>
              <a:gd name="connsiteX4" fmla="*/ 0 w 5747084"/>
              <a:gd name="connsiteY4" fmla="*/ 6858000 h 6858000"/>
              <a:gd name="connsiteX0" fmla="*/ 0 w 5426242"/>
              <a:gd name="connsiteY0" fmla="*/ 6858000 h 6874042"/>
              <a:gd name="connsiteX1" fmla="*/ 0 w 5426242"/>
              <a:gd name="connsiteY1" fmla="*/ 0 h 6874042"/>
              <a:gd name="connsiteX2" fmla="*/ 4752473 w 5426242"/>
              <a:gd name="connsiteY2" fmla="*/ 0 h 6874042"/>
              <a:gd name="connsiteX3" fmla="*/ 5426242 w 5426242"/>
              <a:gd name="connsiteY3" fmla="*/ 6874042 h 6874042"/>
              <a:gd name="connsiteX4" fmla="*/ 0 w 5426242"/>
              <a:gd name="connsiteY4" fmla="*/ 6858000 h 6874042"/>
              <a:gd name="connsiteX0" fmla="*/ 0 w 4752473"/>
              <a:gd name="connsiteY0" fmla="*/ 6858000 h 6874042"/>
              <a:gd name="connsiteX1" fmla="*/ 0 w 4752473"/>
              <a:gd name="connsiteY1" fmla="*/ 0 h 6874042"/>
              <a:gd name="connsiteX2" fmla="*/ 4752473 w 4752473"/>
              <a:gd name="connsiteY2" fmla="*/ 0 h 6874042"/>
              <a:gd name="connsiteX3" fmla="*/ 4672263 w 4752473"/>
              <a:gd name="connsiteY3" fmla="*/ 6874042 h 6874042"/>
              <a:gd name="connsiteX4" fmla="*/ 0 w 4752473"/>
              <a:gd name="connsiteY4" fmla="*/ 6858000 h 6874042"/>
              <a:gd name="connsiteX0" fmla="*/ 0 w 6019799"/>
              <a:gd name="connsiteY0" fmla="*/ 6858000 h 6874042"/>
              <a:gd name="connsiteX1" fmla="*/ 0 w 6019799"/>
              <a:gd name="connsiteY1" fmla="*/ 0 h 6874042"/>
              <a:gd name="connsiteX2" fmla="*/ 6019799 w 6019799"/>
              <a:gd name="connsiteY2" fmla="*/ 16042 h 6874042"/>
              <a:gd name="connsiteX3" fmla="*/ 4672263 w 6019799"/>
              <a:gd name="connsiteY3" fmla="*/ 6874042 h 6874042"/>
              <a:gd name="connsiteX4" fmla="*/ 0 w 6019799"/>
              <a:gd name="connsiteY4" fmla="*/ 6858000 h 6874042"/>
              <a:gd name="connsiteX0" fmla="*/ 0 w 6019799"/>
              <a:gd name="connsiteY0" fmla="*/ 6858000 h 6858000"/>
              <a:gd name="connsiteX1" fmla="*/ 0 w 6019799"/>
              <a:gd name="connsiteY1" fmla="*/ 0 h 6858000"/>
              <a:gd name="connsiteX2" fmla="*/ 6019799 w 6019799"/>
              <a:gd name="connsiteY2" fmla="*/ 16042 h 6858000"/>
              <a:gd name="connsiteX3" fmla="*/ 5346031 w 6019799"/>
              <a:gd name="connsiteY3" fmla="*/ 6858000 h 6858000"/>
              <a:gd name="connsiteX4" fmla="*/ 0 w 6019799"/>
              <a:gd name="connsiteY4" fmla="*/ 6858000 h 6858000"/>
              <a:gd name="connsiteX0" fmla="*/ 0 w 5346031"/>
              <a:gd name="connsiteY0" fmla="*/ 6858000 h 6858000"/>
              <a:gd name="connsiteX1" fmla="*/ 0 w 5346031"/>
              <a:gd name="connsiteY1" fmla="*/ 0 h 6858000"/>
              <a:gd name="connsiteX2" fmla="*/ 4752473 w 5346031"/>
              <a:gd name="connsiteY2" fmla="*/ 16042 h 6858000"/>
              <a:gd name="connsiteX3" fmla="*/ 5346031 w 5346031"/>
              <a:gd name="connsiteY3" fmla="*/ 6858000 h 6858000"/>
              <a:gd name="connsiteX4" fmla="*/ 0 w 5346031"/>
              <a:gd name="connsiteY4" fmla="*/ 6858000 h 6858000"/>
              <a:gd name="connsiteX0" fmla="*/ 0 w 6035841"/>
              <a:gd name="connsiteY0" fmla="*/ 6858000 h 6858000"/>
              <a:gd name="connsiteX1" fmla="*/ 0 w 6035841"/>
              <a:gd name="connsiteY1" fmla="*/ 0 h 6858000"/>
              <a:gd name="connsiteX2" fmla="*/ 4752473 w 6035841"/>
              <a:gd name="connsiteY2" fmla="*/ 16042 h 6858000"/>
              <a:gd name="connsiteX3" fmla="*/ 6035841 w 6035841"/>
              <a:gd name="connsiteY3" fmla="*/ 6858000 h 6858000"/>
              <a:gd name="connsiteX4" fmla="*/ 0 w 6035841"/>
              <a:gd name="connsiteY4" fmla="*/ 6858000 h 6858000"/>
              <a:gd name="connsiteX0" fmla="*/ 0 w 6035841"/>
              <a:gd name="connsiteY0" fmla="*/ 6858000 h 6858000"/>
              <a:gd name="connsiteX1" fmla="*/ 0 w 6035841"/>
              <a:gd name="connsiteY1" fmla="*/ 0 h 6858000"/>
              <a:gd name="connsiteX2" fmla="*/ 4752473 w 6035841"/>
              <a:gd name="connsiteY2" fmla="*/ 0 h 6858000"/>
              <a:gd name="connsiteX3" fmla="*/ 6035841 w 6035841"/>
              <a:gd name="connsiteY3" fmla="*/ 6858000 h 6858000"/>
              <a:gd name="connsiteX4" fmla="*/ 0 w 603584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5841" h="6858000">
                <a:moveTo>
                  <a:pt x="0" y="6858000"/>
                </a:moveTo>
                <a:lnTo>
                  <a:pt x="0" y="0"/>
                </a:lnTo>
                <a:lnTo>
                  <a:pt x="4752473" y="0"/>
                </a:lnTo>
                <a:lnTo>
                  <a:pt x="6035841" y="6858000"/>
                </a:lnTo>
                <a:lnTo>
                  <a:pt x="0" y="6858000"/>
                </a:lnTo>
                <a:close/>
              </a:path>
            </a:pathLst>
          </a:custGeom>
          <a:blipFill dpi="0" rotWithShape="1">
            <a:blip r:embed="rId2">
              <a:alphaModFix amt="1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BEBBC26-962E-FA4F-A94C-FB666210DF78}"/>
              </a:ext>
            </a:extLst>
          </p:cNvPr>
          <p:cNvPicPr>
            <a:picLocks noChangeAspect="1"/>
          </p:cNvPicPr>
          <p:nvPr userDrawn="1"/>
        </p:nvPicPr>
        <p:blipFill>
          <a:blip r:embed="rId3">
            <a:alphaModFix amt="70000"/>
          </a:blip>
          <a:stretch>
            <a:fillRect/>
          </a:stretch>
        </p:blipFill>
        <p:spPr>
          <a:xfrm>
            <a:off x="10142058" y="5416907"/>
            <a:ext cx="1135541" cy="1135541"/>
          </a:xfrm>
          <a:prstGeom prst="rect">
            <a:avLst/>
          </a:prstGeom>
        </p:spPr>
      </p:pic>
      <p:cxnSp>
        <p:nvCxnSpPr>
          <p:cNvPr id="9" name="Straight Arrow Connector 8">
            <a:extLst>
              <a:ext uri="{FF2B5EF4-FFF2-40B4-BE49-F238E27FC236}">
                <a16:creationId xmlns:a16="http://schemas.microsoft.com/office/drawing/2014/main" id="{C064FD03-4C9F-0648-862F-B41A4B283274}"/>
              </a:ext>
            </a:extLst>
          </p:cNvPr>
          <p:cNvCxnSpPr>
            <a:cxnSpLocks/>
          </p:cNvCxnSpPr>
          <p:nvPr userDrawn="1"/>
        </p:nvCxnSpPr>
        <p:spPr>
          <a:xfrm>
            <a:off x="-1" y="4104010"/>
            <a:ext cx="3625516" cy="0"/>
          </a:xfrm>
          <a:prstGeom prst="straightConnector1">
            <a:avLst/>
          </a:prstGeom>
          <a:ln w="19050" cap="flat" cmpd="sng">
            <a:solidFill>
              <a:schemeClr val="accent3"/>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0F028E96-5528-7243-BAA2-E12A66BDBC67}"/>
              </a:ext>
            </a:extLst>
          </p:cNvPr>
          <p:cNvSpPr>
            <a:spLocks noGrp="1"/>
          </p:cNvSpPr>
          <p:nvPr>
            <p:ph idx="1"/>
          </p:nvPr>
        </p:nvSpPr>
        <p:spPr>
          <a:xfrm>
            <a:off x="5325034" y="1426158"/>
            <a:ext cx="6051178" cy="3708901"/>
          </a:xfrm>
          <a:prstGeom prst="rect">
            <a:avLst/>
          </a:prstGeom>
        </p:spPr>
        <p:txBody>
          <a:bodyPr anchor="ctr">
            <a:normAutofit/>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ubtitle 2">
            <a:extLst>
              <a:ext uri="{FF2B5EF4-FFF2-40B4-BE49-F238E27FC236}">
                <a16:creationId xmlns:a16="http://schemas.microsoft.com/office/drawing/2014/main" id="{8F5BCB00-95B1-1948-B561-590D2191FD0F}"/>
              </a:ext>
            </a:extLst>
          </p:cNvPr>
          <p:cNvSpPr>
            <a:spLocks noGrp="1"/>
          </p:cNvSpPr>
          <p:nvPr>
            <p:ph type="subTitle" idx="10"/>
          </p:nvPr>
        </p:nvSpPr>
        <p:spPr>
          <a:xfrm>
            <a:off x="796208" y="2735177"/>
            <a:ext cx="3801978" cy="1090864"/>
          </a:xfrm>
          <a:prstGeom prst="rect">
            <a:avLst/>
          </a:prstGeom>
        </p:spPr>
        <p:txBody>
          <a:bodyPr anchor="ctr">
            <a:normAutofit/>
          </a:bodyPr>
          <a:lstStyle>
            <a:lvl1pPr marL="0" indent="0" algn="l">
              <a:buNone/>
              <a:defRPr sz="2400" b="1" spc="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26102074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Bullets 5">
    <p:bg>
      <p:bgPr>
        <a:solidFill>
          <a:schemeClr val="accent3"/>
        </a:solidFill>
        <a:effectLst/>
      </p:bgPr>
    </p:bg>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6B7603C5-C462-1B4D-B662-FFCB63CE9A1B}"/>
              </a:ext>
            </a:extLst>
          </p:cNvPr>
          <p:cNvSpPr/>
          <p:nvPr userDrawn="1"/>
        </p:nvSpPr>
        <p:spPr>
          <a:xfrm>
            <a:off x="0" y="0"/>
            <a:ext cx="5446060" cy="6858000"/>
          </a:xfrm>
          <a:custGeom>
            <a:avLst/>
            <a:gdLst>
              <a:gd name="connsiteX0" fmla="*/ 0 w 5747084"/>
              <a:gd name="connsiteY0" fmla="*/ 6858000 h 6858000"/>
              <a:gd name="connsiteX1" fmla="*/ 0 w 5747084"/>
              <a:gd name="connsiteY1" fmla="*/ 0 h 6858000"/>
              <a:gd name="connsiteX2" fmla="*/ 5747084 w 5747084"/>
              <a:gd name="connsiteY2" fmla="*/ 0 h 6858000"/>
              <a:gd name="connsiteX3" fmla="*/ 5747084 w 5747084"/>
              <a:gd name="connsiteY3" fmla="*/ 6858000 h 6858000"/>
              <a:gd name="connsiteX4" fmla="*/ 0 w 5747084"/>
              <a:gd name="connsiteY4" fmla="*/ 6858000 h 6858000"/>
              <a:gd name="connsiteX0" fmla="*/ 0 w 5747084"/>
              <a:gd name="connsiteY0" fmla="*/ 6858000 h 6858000"/>
              <a:gd name="connsiteX1" fmla="*/ 0 w 5747084"/>
              <a:gd name="connsiteY1" fmla="*/ 0 h 6858000"/>
              <a:gd name="connsiteX2" fmla="*/ 4752473 w 5747084"/>
              <a:gd name="connsiteY2" fmla="*/ 0 h 6858000"/>
              <a:gd name="connsiteX3" fmla="*/ 5747084 w 5747084"/>
              <a:gd name="connsiteY3" fmla="*/ 6858000 h 6858000"/>
              <a:gd name="connsiteX4" fmla="*/ 0 w 5747084"/>
              <a:gd name="connsiteY4" fmla="*/ 6858000 h 6858000"/>
              <a:gd name="connsiteX0" fmla="*/ 0 w 5426242"/>
              <a:gd name="connsiteY0" fmla="*/ 6858000 h 6874042"/>
              <a:gd name="connsiteX1" fmla="*/ 0 w 5426242"/>
              <a:gd name="connsiteY1" fmla="*/ 0 h 6874042"/>
              <a:gd name="connsiteX2" fmla="*/ 4752473 w 5426242"/>
              <a:gd name="connsiteY2" fmla="*/ 0 h 6874042"/>
              <a:gd name="connsiteX3" fmla="*/ 5426242 w 5426242"/>
              <a:gd name="connsiteY3" fmla="*/ 6874042 h 6874042"/>
              <a:gd name="connsiteX4" fmla="*/ 0 w 5426242"/>
              <a:gd name="connsiteY4" fmla="*/ 6858000 h 6874042"/>
              <a:gd name="connsiteX0" fmla="*/ 0 w 4752473"/>
              <a:gd name="connsiteY0" fmla="*/ 6858000 h 6874042"/>
              <a:gd name="connsiteX1" fmla="*/ 0 w 4752473"/>
              <a:gd name="connsiteY1" fmla="*/ 0 h 6874042"/>
              <a:gd name="connsiteX2" fmla="*/ 4752473 w 4752473"/>
              <a:gd name="connsiteY2" fmla="*/ 0 h 6874042"/>
              <a:gd name="connsiteX3" fmla="*/ 4672263 w 4752473"/>
              <a:gd name="connsiteY3" fmla="*/ 6874042 h 6874042"/>
              <a:gd name="connsiteX4" fmla="*/ 0 w 4752473"/>
              <a:gd name="connsiteY4" fmla="*/ 6858000 h 6874042"/>
              <a:gd name="connsiteX0" fmla="*/ 0 w 6019799"/>
              <a:gd name="connsiteY0" fmla="*/ 6858000 h 6874042"/>
              <a:gd name="connsiteX1" fmla="*/ 0 w 6019799"/>
              <a:gd name="connsiteY1" fmla="*/ 0 h 6874042"/>
              <a:gd name="connsiteX2" fmla="*/ 6019799 w 6019799"/>
              <a:gd name="connsiteY2" fmla="*/ 16042 h 6874042"/>
              <a:gd name="connsiteX3" fmla="*/ 4672263 w 6019799"/>
              <a:gd name="connsiteY3" fmla="*/ 6874042 h 6874042"/>
              <a:gd name="connsiteX4" fmla="*/ 0 w 6019799"/>
              <a:gd name="connsiteY4" fmla="*/ 6858000 h 6874042"/>
              <a:gd name="connsiteX0" fmla="*/ 0 w 6019799"/>
              <a:gd name="connsiteY0" fmla="*/ 6858000 h 6858000"/>
              <a:gd name="connsiteX1" fmla="*/ 0 w 6019799"/>
              <a:gd name="connsiteY1" fmla="*/ 0 h 6858000"/>
              <a:gd name="connsiteX2" fmla="*/ 6019799 w 6019799"/>
              <a:gd name="connsiteY2" fmla="*/ 16042 h 6858000"/>
              <a:gd name="connsiteX3" fmla="*/ 5346031 w 6019799"/>
              <a:gd name="connsiteY3" fmla="*/ 6858000 h 6858000"/>
              <a:gd name="connsiteX4" fmla="*/ 0 w 6019799"/>
              <a:gd name="connsiteY4" fmla="*/ 6858000 h 6858000"/>
              <a:gd name="connsiteX0" fmla="*/ 0 w 5346031"/>
              <a:gd name="connsiteY0" fmla="*/ 6858000 h 6858000"/>
              <a:gd name="connsiteX1" fmla="*/ 0 w 5346031"/>
              <a:gd name="connsiteY1" fmla="*/ 0 h 6858000"/>
              <a:gd name="connsiteX2" fmla="*/ 4752473 w 5346031"/>
              <a:gd name="connsiteY2" fmla="*/ 16042 h 6858000"/>
              <a:gd name="connsiteX3" fmla="*/ 5346031 w 5346031"/>
              <a:gd name="connsiteY3" fmla="*/ 6858000 h 6858000"/>
              <a:gd name="connsiteX4" fmla="*/ 0 w 5346031"/>
              <a:gd name="connsiteY4" fmla="*/ 6858000 h 6858000"/>
              <a:gd name="connsiteX0" fmla="*/ 0 w 6035841"/>
              <a:gd name="connsiteY0" fmla="*/ 6858000 h 6858000"/>
              <a:gd name="connsiteX1" fmla="*/ 0 w 6035841"/>
              <a:gd name="connsiteY1" fmla="*/ 0 h 6858000"/>
              <a:gd name="connsiteX2" fmla="*/ 4752473 w 6035841"/>
              <a:gd name="connsiteY2" fmla="*/ 16042 h 6858000"/>
              <a:gd name="connsiteX3" fmla="*/ 6035841 w 6035841"/>
              <a:gd name="connsiteY3" fmla="*/ 6858000 h 6858000"/>
              <a:gd name="connsiteX4" fmla="*/ 0 w 6035841"/>
              <a:gd name="connsiteY4" fmla="*/ 6858000 h 6858000"/>
              <a:gd name="connsiteX0" fmla="*/ 0 w 6035841"/>
              <a:gd name="connsiteY0" fmla="*/ 6858000 h 6858000"/>
              <a:gd name="connsiteX1" fmla="*/ 0 w 6035841"/>
              <a:gd name="connsiteY1" fmla="*/ 0 h 6858000"/>
              <a:gd name="connsiteX2" fmla="*/ 4752473 w 6035841"/>
              <a:gd name="connsiteY2" fmla="*/ 0 h 6858000"/>
              <a:gd name="connsiteX3" fmla="*/ 6035841 w 6035841"/>
              <a:gd name="connsiteY3" fmla="*/ 6858000 h 6858000"/>
              <a:gd name="connsiteX4" fmla="*/ 0 w 603584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5841" h="6858000">
                <a:moveTo>
                  <a:pt x="0" y="6858000"/>
                </a:moveTo>
                <a:lnTo>
                  <a:pt x="0" y="0"/>
                </a:lnTo>
                <a:lnTo>
                  <a:pt x="4752473" y="0"/>
                </a:lnTo>
                <a:lnTo>
                  <a:pt x="603584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9275CDB-152B-9844-BA66-862F6BF8EF5B}"/>
              </a:ext>
            </a:extLst>
          </p:cNvPr>
          <p:cNvSpPr>
            <a:spLocks noGrp="1"/>
          </p:cNvSpPr>
          <p:nvPr>
            <p:ph idx="1"/>
          </p:nvPr>
        </p:nvSpPr>
        <p:spPr>
          <a:xfrm>
            <a:off x="5346974" y="1426158"/>
            <a:ext cx="6069579" cy="3708901"/>
          </a:xfrm>
          <a:prstGeom prst="rect">
            <a:avLst/>
          </a:prstGeom>
          <a:noFill/>
        </p:spPr>
        <p:txBody>
          <a:bodyPr anchor="ctr">
            <a:normAutofit/>
          </a:bodyPr>
          <a:lstStyle>
            <a:lvl1pPr>
              <a:lnSpc>
                <a:spcPct val="150000"/>
              </a:lnSpc>
              <a:defRPr sz="2400">
                <a:solidFill>
                  <a:schemeClr val="bg1"/>
                </a:solidFill>
              </a:defRPr>
            </a:lvl1pPr>
            <a:lvl2pPr>
              <a:lnSpc>
                <a:spcPct val="150000"/>
              </a:lnSpc>
              <a:defRPr sz="2000">
                <a:solidFill>
                  <a:schemeClr val="bg1"/>
                </a:solidFill>
              </a:defRPr>
            </a:lvl2pPr>
            <a:lvl3pPr>
              <a:lnSpc>
                <a:spcPct val="150000"/>
              </a:lnSpc>
              <a:defRPr sz="1800">
                <a:solidFill>
                  <a:schemeClr val="bg1"/>
                </a:solidFill>
              </a:defRPr>
            </a:lvl3pPr>
            <a:lvl4pPr>
              <a:lnSpc>
                <a:spcPct val="150000"/>
              </a:lnSpc>
              <a:defRPr sz="1600">
                <a:solidFill>
                  <a:schemeClr val="bg1"/>
                </a:solidFill>
              </a:defRPr>
            </a:lvl4pPr>
            <a:lvl5pPr>
              <a:lnSpc>
                <a:spcPct val="150000"/>
              </a:lnSpc>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11DCDEAE-6CDF-B147-AA49-0B3D70A56CC0}"/>
              </a:ext>
            </a:extLst>
          </p:cNvPr>
          <p:cNvPicPr>
            <a:picLocks noChangeAspect="1"/>
          </p:cNvPicPr>
          <p:nvPr userDrawn="1"/>
        </p:nvPicPr>
        <p:blipFill>
          <a:blip r:embed="rId2"/>
          <a:stretch>
            <a:fillRect/>
          </a:stretch>
        </p:blipFill>
        <p:spPr>
          <a:xfrm>
            <a:off x="10142057" y="5416906"/>
            <a:ext cx="1135541" cy="1135541"/>
          </a:xfrm>
          <a:prstGeom prst="rect">
            <a:avLst/>
          </a:prstGeom>
        </p:spPr>
      </p:pic>
      <p:cxnSp>
        <p:nvCxnSpPr>
          <p:cNvPr id="10" name="Straight Arrow Connector 9">
            <a:extLst>
              <a:ext uri="{FF2B5EF4-FFF2-40B4-BE49-F238E27FC236}">
                <a16:creationId xmlns:a16="http://schemas.microsoft.com/office/drawing/2014/main" id="{65DA9495-0EC2-B34D-BCD4-D221CBBDF833}"/>
              </a:ext>
            </a:extLst>
          </p:cNvPr>
          <p:cNvCxnSpPr>
            <a:cxnSpLocks/>
          </p:cNvCxnSpPr>
          <p:nvPr userDrawn="1"/>
        </p:nvCxnSpPr>
        <p:spPr>
          <a:xfrm>
            <a:off x="-1" y="4107784"/>
            <a:ext cx="3625516" cy="0"/>
          </a:xfrm>
          <a:prstGeom prst="straightConnector1">
            <a:avLst/>
          </a:prstGeom>
          <a:ln w="19050" cap="flat" cmpd="sng">
            <a:solidFill>
              <a:schemeClr val="accent3"/>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089B1AAD-8C8F-F34D-87BA-8AD386A49FC4}"/>
              </a:ext>
            </a:extLst>
          </p:cNvPr>
          <p:cNvSpPr>
            <a:spLocks noGrp="1"/>
          </p:cNvSpPr>
          <p:nvPr>
            <p:ph type="subTitle" idx="10"/>
          </p:nvPr>
        </p:nvSpPr>
        <p:spPr>
          <a:xfrm>
            <a:off x="796208" y="2735177"/>
            <a:ext cx="3801978" cy="1090864"/>
          </a:xfrm>
          <a:prstGeom prst="rect">
            <a:avLst/>
          </a:prstGeom>
        </p:spPr>
        <p:txBody>
          <a:bodyPr anchor="ctr">
            <a:normAutofit/>
          </a:bodyPr>
          <a:lstStyle>
            <a:lvl1pPr marL="0" indent="0" algn="l">
              <a:buNone/>
              <a:defRPr sz="2400" b="1" spc="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39570693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mple Bullets 6">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6B7603C5-C462-1B4D-B662-FFCB63CE9A1B}"/>
              </a:ext>
            </a:extLst>
          </p:cNvPr>
          <p:cNvSpPr/>
          <p:nvPr userDrawn="1"/>
        </p:nvSpPr>
        <p:spPr>
          <a:xfrm>
            <a:off x="-1" y="0"/>
            <a:ext cx="5486401" cy="6858000"/>
          </a:xfrm>
          <a:custGeom>
            <a:avLst/>
            <a:gdLst>
              <a:gd name="connsiteX0" fmla="*/ 0 w 5747084"/>
              <a:gd name="connsiteY0" fmla="*/ 6858000 h 6858000"/>
              <a:gd name="connsiteX1" fmla="*/ 0 w 5747084"/>
              <a:gd name="connsiteY1" fmla="*/ 0 h 6858000"/>
              <a:gd name="connsiteX2" fmla="*/ 5747084 w 5747084"/>
              <a:gd name="connsiteY2" fmla="*/ 0 h 6858000"/>
              <a:gd name="connsiteX3" fmla="*/ 5747084 w 5747084"/>
              <a:gd name="connsiteY3" fmla="*/ 6858000 h 6858000"/>
              <a:gd name="connsiteX4" fmla="*/ 0 w 5747084"/>
              <a:gd name="connsiteY4" fmla="*/ 6858000 h 6858000"/>
              <a:gd name="connsiteX0" fmla="*/ 0 w 5747084"/>
              <a:gd name="connsiteY0" fmla="*/ 6858000 h 6858000"/>
              <a:gd name="connsiteX1" fmla="*/ 0 w 5747084"/>
              <a:gd name="connsiteY1" fmla="*/ 0 h 6858000"/>
              <a:gd name="connsiteX2" fmla="*/ 4752473 w 5747084"/>
              <a:gd name="connsiteY2" fmla="*/ 0 h 6858000"/>
              <a:gd name="connsiteX3" fmla="*/ 5747084 w 5747084"/>
              <a:gd name="connsiteY3" fmla="*/ 6858000 h 6858000"/>
              <a:gd name="connsiteX4" fmla="*/ 0 w 5747084"/>
              <a:gd name="connsiteY4" fmla="*/ 6858000 h 6858000"/>
              <a:gd name="connsiteX0" fmla="*/ 0 w 5426242"/>
              <a:gd name="connsiteY0" fmla="*/ 6858000 h 6874042"/>
              <a:gd name="connsiteX1" fmla="*/ 0 w 5426242"/>
              <a:gd name="connsiteY1" fmla="*/ 0 h 6874042"/>
              <a:gd name="connsiteX2" fmla="*/ 4752473 w 5426242"/>
              <a:gd name="connsiteY2" fmla="*/ 0 h 6874042"/>
              <a:gd name="connsiteX3" fmla="*/ 5426242 w 5426242"/>
              <a:gd name="connsiteY3" fmla="*/ 6874042 h 6874042"/>
              <a:gd name="connsiteX4" fmla="*/ 0 w 5426242"/>
              <a:gd name="connsiteY4" fmla="*/ 6858000 h 6874042"/>
              <a:gd name="connsiteX0" fmla="*/ 0 w 4752473"/>
              <a:gd name="connsiteY0" fmla="*/ 6858000 h 6874042"/>
              <a:gd name="connsiteX1" fmla="*/ 0 w 4752473"/>
              <a:gd name="connsiteY1" fmla="*/ 0 h 6874042"/>
              <a:gd name="connsiteX2" fmla="*/ 4752473 w 4752473"/>
              <a:gd name="connsiteY2" fmla="*/ 0 h 6874042"/>
              <a:gd name="connsiteX3" fmla="*/ 4672263 w 4752473"/>
              <a:gd name="connsiteY3" fmla="*/ 6874042 h 6874042"/>
              <a:gd name="connsiteX4" fmla="*/ 0 w 4752473"/>
              <a:gd name="connsiteY4" fmla="*/ 6858000 h 6874042"/>
              <a:gd name="connsiteX0" fmla="*/ 0 w 6019799"/>
              <a:gd name="connsiteY0" fmla="*/ 6858000 h 6874042"/>
              <a:gd name="connsiteX1" fmla="*/ 0 w 6019799"/>
              <a:gd name="connsiteY1" fmla="*/ 0 h 6874042"/>
              <a:gd name="connsiteX2" fmla="*/ 6019799 w 6019799"/>
              <a:gd name="connsiteY2" fmla="*/ 16042 h 6874042"/>
              <a:gd name="connsiteX3" fmla="*/ 4672263 w 6019799"/>
              <a:gd name="connsiteY3" fmla="*/ 6874042 h 6874042"/>
              <a:gd name="connsiteX4" fmla="*/ 0 w 6019799"/>
              <a:gd name="connsiteY4" fmla="*/ 6858000 h 6874042"/>
              <a:gd name="connsiteX0" fmla="*/ 0 w 6019799"/>
              <a:gd name="connsiteY0" fmla="*/ 6858000 h 6858000"/>
              <a:gd name="connsiteX1" fmla="*/ 0 w 6019799"/>
              <a:gd name="connsiteY1" fmla="*/ 0 h 6858000"/>
              <a:gd name="connsiteX2" fmla="*/ 6019799 w 6019799"/>
              <a:gd name="connsiteY2" fmla="*/ 16042 h 6858000"/>
              <a:gd name="connsiteX3" fmla="*/ 5346031 w 6019799"/>
              <a:gd name="connsiteY3" fmla="*/ 6858000 h 6858000"/>
              <a:gd name="connsiteX4" fmla="*/ 0 w 6019799"/>
              <a:gd name="connsiteY4" fmla="*/ 6858000 h 6858000"/>
              <a:gd name="connsiteX0" fmla="*/ 0 w 5346031"/>
              <a:gd name="connsiteY0" fmla="*/ 6858000 h 6858000"/>
              <a:gd name="connsiteX1" fmla="*/ 0 w 5346031"/>
              <a:gd name="connsiteY1" fmla="*/ 0 h 6858000"/>
              <a:gd name="connsiteX2" fmla="*/ 4752473 w 5346031"/>
              <a:gd name="connsiteY2" fmla="*/ 16042 h 6858000"/>
              <a:gd name="connsiteX3" fmla="*/ 5346031 w 5346031"/>
              <a:gd name="connsiteY3" fmla="*/ 6858000 h 6858000"/>
              <a:gd name="connsiteX4" fmla="*/ 0 w 5346031"/>
              <a:gd name="connsiteY4" fmla="*/ 6858000 h 6858000"/>
              <a:gd name="connsiteX0" fmla="*/ 0 w 6035841"/>
              <a:gd name="connsiteY0" fmla="*/ 6858000 h 6858000"/>
              <a:gd name="connsiteX1" fmla="*/ 0 w 6035841"/>
              <a:gd name="connsiteY1" fmla="*/ 0 h 6858000"/>
              <a:gd name="connsiteX2" fmla="*/ 4752473 w 6035841"/>
              <a:gd name="connsiteY2" fmla="*/ 16042 h 6858000"/>
              <a:gd name="connsiteX3" fmla="*/ 6035841 w 6035841"/>
              <a:gd name="connsiteY3" fmla="*/ 6858000 h 6858000"/>
              <a:gd name="connsiteX4" fmla="*/ 0 w 6035841"/>
              <a:gd name="connsiteY4" fmla="*/ 6858000 h 6858000"/>
              <a:gd name="connsiteX0" fmla="*/ 0 w 6035841"/>
              <a:gd name="connsiteY0" fmla="*/ 6858000 h 6858000"/>
              <a:gd name="connsiteX1" fmla="*/ 0 w 6035841"/>
              <a:gd name="connsiteY1" fmla="*/ 0 h 6858000"/>
              <a:gd name="connsiteX2" fmla="*/ 4752473 w 6035841"/>
              <a:gd name="connsiteY2" fmla="*/ 0 h 6858000"/>
              <a:gd name="connsiteX3" fmla="*/ 6035841 w 6035841"/>
              <a:gd name="connsiteY3" fmla="*/ 6858000 h 6858000"/>
              <a:gd name="connsiteX4" fmla="*/ 0 w 603584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5841" h="6858000">
                <a:moveTo>
                  <a:pt x="0" y="6858000"/>
                </a:moveTo>
                <a:lnTo>
                  <a:pt x="0" y="0"/>
                </a:lnTo>
                <a:lnTo>
                  <a:pt x="4752473" y="0"/>
                </a:lnTo>
                <a:lnTo>
                  <a:pt x="6035841" y="6858000"/>
                </a:lnTo>
                <a:lnTo>
                  <a:pt x="0" y="6858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9275CDB-152B-9844-BA66-862F6BF8EF5B}"/>
              </a:ext>
            </a:extLst>
          </p:cNvPr>
          <p:cNvSpPr>
            <a:spLocks noGrp="1"/>
          </p:cNvSpPr>
          <p:nvPr>
            <p:ph idx="1"/>
          </p:nvPr>
        </p:nvSpPr>
        <p:spPr>
          <a:xfrm>
            <a:off x="5380948" y="1426158"/>
            <a:ext cx="5883204" cy="3708901"/>
          </a:xfrm>
          <a:prstGeom prst="rect">
            <a:avLst/>
          </a:prstGeom>
        </p:spPr>
        <p:txBody>
          <a:bodyPr anchor="ctr">
            <a:normAutofit/>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ABEBBC26-962E-FA4F-A94C-FB666210DF78}"/>
              </a:ext>
            </a:extLst>
          </p:cNvPr>
          <p:cNvPicPr>
            <a:picLocks noChangeAspect="1"/>
          </p:cNvPicPr>
          <p:nvPr userDrawn="1"/>
        </p:nvPicPr>
        <p:blipFill>
          <a:blip r:embed="rId2">
            <a:alphaModFix amt="70000"/>
          </a:blip>
          <a:stretch>
            <a:fillRect/>
          </a:stretch>
        </p:blipFill>
        <p:spPr>
          <a:xfrm>
            <a:off x="10142058" y="5416907"/>
            <a:ext cx="1135541" cy="1135541"/>
          </a:xfrm>
          <a:prstGeom prst="rect">
            <a:avLst/>
          </a:prstGeom>
        </p:spPr>
      </p:pic>
      <p:cxnSp>
        <p:nvCxnSpPr>
          <p:cNvPr id="15" name="Straight Arrow Connector 14">
            <a:extLst>
              <a:ext uri="{FF2B5EF4-FFF2-40B4-BE49-F238E27FC236}">
                <a16:creationId xmlns:a16="http://schemas.microsoft.com/office/drawing/2014/main" id="{1083FDF4-CD1D-174B-8F05-B82D3446648F}"/>
              </a:ext>
            </a:extLst>
          </p:cNvPr>
          <p:cNvCxnSpPr>
            <a:cxnSpLocks/>
          </p:cNvCxnSpPr>
          <p:nvPr userDrawn="1"/>
        </p:nvCxnSpPr>
        <p:spPr>
          <a:xfrm>
            <a:off x="-1" y="4121231"/>
            <a:ext cx="3625516" cy="0"/>
          </a:xfrm>
          <a:prstGeom prst="straightConnector1">
            <a:avLst/>
          </a:prstGeom>
          <a:ln w="19050" cap="flat" cmpd="sng">
            <a:solidFill>
              <a:schemeClr val="bg1"/>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9" name="Subtitle 2">
            <a:extLst>
              <a:ext uri="{FF2B5EF4-FFF2-40B4-BE49-F238E27FC236}">
                <a16:creationId xmlns:a16="http://schemas.microsoft.com/office/drawing/2014/main" id="{84234A70-8B64-BB44-B2FB-1DAE1A8E33B2}"/>
              </a:ext>
            </a:extLst>
          </p:cNvPr>
          <p:cNvSpPr>
            <a:spLocks noGrp="1"/>
          </p:cNvSpPr>
          <p:nvPr>
            <p:ph type="subTitle" idx="10"/>
          </p:nvPr>
        </p:nvSpPr>
        <p:spPr>
          <a:xfrm>
            <a:off x="796208" y="2735177"/>
            <a:ext cx="3801978" cy="1090864"/>
          </a:xfrm>
          <a:prstGeom prst="rect">
            <a:avLst/>
          </a:prstGeom>
        </p:spPr>
        <p:txBody>
          <a:bodyPr anchor="ctr">
            <a:normAutofit/>
          </a:bodyPr>
          <a:lstStyle>
            <a:lvl1pPr marL="0" indent="0" algn="l">
              <a:buNone/>
              <a:defRPr sz="2400" b="1"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34942914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imple Bullets 6">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6B7603C5-C462-1B4D-B662-FFCB63CE9A1B}"/>
              </a:ext>
            </a:extLst>
          </p:cNvPr>
          <p:cNvSpPr/>
          <p:nvPr userDrawn="1"/>
        </p:nvSpPr>
        <p:spPr>
          <a:xfrm>
            <a:off x="-7918" y="0"/>
            <a:ext cx="4296889" cy="6858000"/>
          </a:xfrm>
          <a:custGeom>
            <a:avLst/>
            <a:gdLst>
              <a:gd name="connsiteX0" fmla="*/ 0 w 5747084"/>
              <a:gd name="connsiteY0" fmla="*/ 6858000 h 6858000"/>
              <a:gd name="connsiteX1" fmla="*/ 0 w 5747084"/>
              <a:gd name="connsiteY1" fmla="*/ 0 h 6858000"/>
              <a:gd name="connsiteX2" fmla="*/ 5747084 w 5747084"/>
              <a:gd name="connsiteY2" fmla="*/ 0 h 6858000"/>
              <a:gd name="connsiteX3" fmla="*/ 5747084 w 5747084"/>
              <a:gd name="connsiteY3" fmla="*/ 6858000 h 6858000"/>
              <a:gd name="connsiteX4" fmla="*/ 0 w 5747084"/>
              <a:gd name="connsiteY4" fmla="*/ 6858000 h 6858000"/>
              <a:gd name="connsiteX0" fmla="*/ 0 w 5747084"/>
              <a:gd name="connsiteY0" fmla="*/ 6858000 h 6858000"/>
              <a:gd name="connsiteX1" fmla="*/ 0 w 5747084"/>
              <a:gd name="connsiteY1" fmla="*/ 0 h 6858000"/>
              <a:gd name="connsiteX2" fmla="*/ 4752473 w 5747084"/>
              <a:gd name="connsiteY2" fmla="*/ 0 h 6858000"/>
              <a:gd name="connsiteX3" fmla="*/ 5747084 w 5747084"/>
              <a:gd name="connsiteY3" fmla="*/ 6858000 h 6858000"/>
              <a:gd name="connsiteX4" fmla="*/ 0 w 5747084"/>
              <a:gd name="connsiteY4" fmla="*/ 6858000 h 6858000"/>
              <a:gd name="connsiteX0" fmla="*/ 0 w 5426242"/>
              <a:gd name="connsiteY0" fmla="*/ 6858000 h 6874042"/>
              <a:gd name="connsiteX1" fmla="*/ 0 w 5426242"/>
              <a:gd name="connsiteY1" fmla="*/ 0 h 6874042"/>
              <a:gd name="connsiteX2" fmla="*/ 4752473 w 5426242"/>
              <a:gd name="connsiteY2" fmla="*/ 0 h 6874042"/>
              <a:gd name="connsiteX3" fmla="*/ 5426242 w 5426242"/>
              <a:gd name="connsiteY3" fmla="*/ 6874042 h 6874042"/>
              <a:gd name="connsiteX4" fmla="*/ 0 w 5426242"/>
              <a:gd name="connsiteY4" fmla="*/ 6858000 h 6874042"/>
              <a:gd name="connsiteX0" fmla="*/ 0 w 4752473"/>
              <a:gd name="connsiteY0" fmla="*/ 6858000 h 6874042"/>
              <a:gd name="connsiteX1" fmla="*/ 0 w 4752473"/>
              <a:gd name="connsiteY1" fmla="*/ 0 h 6874042"/>
              <a:gd name="connsiteX2" fmla="*/ 4752473 w 4752473"/>
              <a:gd name="connsiteY2" fmla="*/ 0 h 6874042"/>
              <a:gd name="connsiteX3" fmla="*/ 4672263 w 4752473"/>
              <a:gd name="connsiteY3" fmla="*/ 6874042 h 6874042"/>
              <a:gd name="connsiteX4" fmla="*/ 0 w 4752473"/>
              <a:gd name="connsiteY4" fmla="*/ 6858000 h 6874042"/>
              <a:gd name="connsiteX0" fmla="*/ 0 w 6019799"/>
              <a:gd name="connsiteY0" fmla="*/ 6858000 h 6874042"/>
              <a:gd name="connsiteX1" fmla="*/ 0 w 6019799"/>
              <a:gd name="connsiteY1" fmla="*/ 0 h 6874042"/>
              <a:gd name="connsiteX2" fmla="*/ 6019799 w 6019799"/>
              <a:gd name="connsiteY2" fmla="*/ 16042 h 6874042"/>
              <a:gd name="connsiteX3" fmla="*/ 4672263 w 6019799"/>
              <a:gd name="connsiteY3" fmla="*/ 6874042 h 6874042"/>
              <a:gd name="connsiteX4" fmla="*/ 0 w 6019799"/>
              <a:gd name="connsiteY4" fmla="*/ 6858000 h 6874042"/>
              <a:gd name="connsiteX0" fmla="*/ 0 w 6019799"/>
              <a:gd name="connsiteY0" fmla="*/ 6858000 h 6858000"/>
              <a:gd name="connsiteX1" fmla="*/ 0 w 6019799"/>
              <a:gd name="connsiteY1" fmla="*/ 0 h 6858000"/>
              <a:gd name="connsiteX2" fmla="*/ 6019799 w 6019799"/>
              <a:gd name="connsiteY2" fmla="*/ 16042 h 6858000"/>
              <a:gd name="connsiteX3" fmla="*/ 5346031 w 6019799"/>
              <a:gd name="connsiteY3" fmla="*/ 6858000 h 6858000"/>
              <a:gd name="connsiteX4" fmla="*/ 0 w 6019799"/>
              <a:gd name="connsiteY4" fmla="*/ 6858000 h 6858000"/>
              <a:gd name="connsiteX0" fmla="*/ 0 w 5346031"/>
              <a:gd name="connsiteY0" fmla="*/ 6858000 h 6858000"/>
              <a:gd name="connsiteX1" fmla="*/ 0 w 5346031"/>
              <a:gd name="connsiteY1" fmla="*/ 0 h 6858000"/>
              <a:gd name="connsiteX2" fmla="*/ 4752473 w 5346031"/>
              <a:gd name="connsiteY2" fmla="*/ 16042 h 6858000"/>
              <a:gd name="connsiteX3" fmla="*/ 5346031 w 5346031"/>
              <a:gd name="connsiteY3" fmla="*/ 6858000 h 6858000"/>
              <a:gd name="connsiteX4" fmla="*/ 0 w 5346031"/>
              <a:gd name="connsiteY4" fmla="*/ 6858000 h 6858000"/>
              <a:gd name="connsiteX0" fmla="*/ 0 w 6035841"/>
              <a:gd name="connsiteY0" fmla="*/ 6858000 h 6858000"/>
              <a:gd name="connsiteX1" fmla="*/ 0 w 6035841"/>
              <a:gd name="connsiteY1" fmla="*/ 0 h 6858000"/>
              <a:gd name="connsiteX2" fmla="*/ 4752473 w 6035841"/>
              <a:gd name="connsiteY2" fmla="*/ 16042 h 6858000"/>
              <a:gd name="connsiteX3" fmla="*/ 6035841 w 6035841"/>
              <a:gd name="connsiteY3" fmla="*/ 6858000 h 6858000"/>
              <a:gd name="connsiteX4" fmla="*/ 0 w 6035841"/>
              <a:gd name="connsiteY4" fmla="*/ 6858000 h 6858000"/>
              <a:gd name="connsiteX0" fmla="*/ 0 w 6035841"/>
              <a:gd name="connsiteY0" fmla="*/ 6858000 h 6858000"/>
              <a:gd name="connsiteX1" fmla="*/ 0 w 6035841"/>
              <a:gd name="connsiteY1" fmla="*/ 0 h 6858000"/>
              <a:gd name="connsiteX2" fmla="*/ 4752473 w 6035841"/>
              <a:gd name="connsiteY2" fmla="*/ 0 h 6858000"/>
              <a:gd name="connsiteX3" fmla="*/ 6035841 w 6035841"/>
              <a:gd name="connsiteY3" fmla="*/ 6858000 h 6858000"/>
              <a:gd name="connsiteX4" fmla="*/ 0 w 603584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5841" h="6858000">
                <a:moveTo>
                  <a:pt x="0" y="6858000"/>
                </a:moveTo>
                <a:lnTo>
                  <a:pt x="0" y="0"/>
                </a:lnTo>
                <a:lnTo>
                  <a:pt x="4752473" y="0"/>
                </a:lnTo>
                <a:lnTo>
                  <a:pt x="6035841" y="6858000"/>
                </a:lnTo>
                <a:lnTo>
                  <a:pt x="0" y="6858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9275CDB-152B-9844-BA66-862F6BF8EF5B}"/>
              </a:ext>
            </a:extLst>
          </p:cNvPr>
          <p:cNvSpPr>
            <a:spLocks noGrp="1"/>
          </p:cNvSpPr>
          <p:nvPr>
            <p:ph idx="1"/>
          </p:nvPr>
        </p:nvSpPr>
        <p:spPr>
          <a:xfrm>
            <a:off x="4826623" y="1181164"/>
            <a:ext cx="6450975" cy="4495671"/>
          </a:xfrm>
          <a:prstGeom prst="rect">
            <a:avLst/>
          </a:prstGeom>
        </p:spPr>
        <p:txBody>
          <a:bodyPr anchor="ctr">
            <a:normAutofit/>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C3335EA0-EEB6-4242-AA0A-EBB24393136A}"/>
              </a:ext>
            </a:extLst>
          </p:cNvPr>
          <p:cNvSpPr>
            <a:spLocks noGrp="1"/>
          </p:cNvSpPr>
          <p:nvPr>
            <p:ph type="subTitle" idx="10"/>
          </p:nvPr>
        </p:nvSpPr>
        <p:spPr>
          <a:xfrm>
            <a:off x="796208" y="2735177"/>
            <a:ext cx="2796078" cy="1090864"/>
          </a:xfrm>
          <a:prstGeom prst="rect">
            <a:avLst/>
          </a:prstGeom>
        </p:spPr>
        <p:txBody>
          <a:bodyPr anchor="ctr">
            <a:normAutofit/>
          </a:bodyPr>
          <a:lstStyle>
            <a:lvl1pPr marL="0" indent="0" algn="l">
              <a:buNone/>
              <a:defRPr sz="2400" b="1"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8" name="Picture 7">
            <a:extLst>
              <a:ext uri="{FF2B5EF4-FFF2-40B4-BE49-F238E27FC236}">
                <a16:creationId xmlns:a16="http://schemas.microsoft.com/office/drawing/2014/main" id="{ABEBBC26-962E-FA4F-A94C-FB666210DF78}"/>
              </a:ext>
            </a:extLst>
          </p:cNvPr>
          <p:cNvPicPr>
            <a:picLocks noChangeAspect="1"/>
          </p:cNvPicPr>
          <p:nvPr userDrawn="1"/>
        </p:nvPicPr>
        <p:blipFill>
          <a:blip r:embed="rId2">
            <a:alphaModFix amt="70000"/>
          </a:blip>
          <a:stretch>
            <a:fillRect/>
          </a:stretch>
        </p:blipFill>
        <p:spPr>
          <a:xfrm>
            <a:off x="10142058" y="5416907"/>
            <a:ext cx="1135541" cy="1135541"/>
          </a:xfrm>
          <a:prstGeom prst="rect">
            <a:avLst/>
          </a:prstGeom>
        </p:spPr>
      </p:pic>
      <p:cxnSp>
        <p:nvCxnSpPr>
          <p:cNvPr id="15" name="Straight Arrow Connector 14">
            <a:extLst>
              <a:ext uri="{FF2B5EF4-FFF2-40B4-BE49-F238E27FC236}">
                <a16:creationId xmlns:a16="http://schemas.microsoft.com/office/drawing/2014/main" id="{1083FDF4-CD1D-174B-8F05-B82D3446648F}"/>
              </a:ext>
            </a:extLst>
          </p:cNvPr>
          <p:cNvCxnSpPr>
            <a:cxnSpLocks/>
          </p:cNvCxnSpPr>
          <p:nvPr userDrawn="1"/>
        </p:nvCxnSpPr>
        <p:spPr>
          <a:xfrm>
            <a:off x="-478972" y="4121231"/>
            <a:ext cx="3625516" cy="0"/>
          </a:xfrm>
          <a:prstGeom prst="straightConnector1">
            <a:avLst/>
          </a:prstGeom>
          <a:ln w="19050" cap="flat" cmpd="sng">
            <a:solidFill>
              <a:schemeClr val="bg1"/>
            </a:solidFill>
            <a:prstDash val="soli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20782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accent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786A13-DDED-6F41-B8D3-33AD240C05FC}"/>
              </a:ext>
            </a:extLst>
          </p:cNvPr>
          <p:cNvPicPr>
            <a:picLocks noChangeAspect="1"/>
          </p:cNvPicPr>
          <p:nvPr userDrawn="1"/>
        </p:nvPicPr>
        <p:blipFill>
          <a:blip r:embed="rId2"/>
          <a:stretch>
            <a:fillRect/>
          </a:stretch>
        </p:blipFill>
        <p:spPr>
          <a:xfrm>
            <a:off x="5423869" y="4410377"/>
            <a:ext cx="1374005" cy="1374005"/>
          </a:xfrm>
          <a:prstGeom prst="rect">
            <a:avLst/>
          </a:prstGeom>
        </p:spPr>
      </p:pic>
      <p:sp>
        <p:nvSpPr>
          <p:cNvPr id="4" name="Subtitle 2">
            <a:extLst>
              <a:ext uri="{FF2B5EF4-FFF2-40B4-BE49-F238E27FC236}">
                <a16:creationId xmlns:a16="http://schemas.microsoft.com/office/drawing/2014/main" id="{2C706003-6032-C44F-B3DC-832ABF0DD823}"/>
              </a:ext>
            </a:extLst>
          </p:cNvPr>
          <p:cNvSpPr>
            <a:spLocks noGrp="1"/>
          </p:cNvSpPr>
          <p:nvPr>
            <p:ph type="subTitle" idx="10"/>
          </p:nvPr>
        </p:nvSpPr>
        <p:spPr>
          <a:xfrm>
            <a:off x="1331495" y="2719135"/>
            <a:ext cx="9529009" cy="1090864"/>
          </a:xfrm>
          <a:prstGeom prst="rect">
            <a:avLst/>
          </a:prstGeom>
        </p:spPr>
        <p:txBody>
          <a:bodyPr anchor="ctr">
            <a:normAutofit/>
          </a:bodyPr>
          <a:lstStyle>
            <a:lvl1pPr marL="0" indent="0" algn="ctr">
              <a:buNone/>
              <a:defRPr sz="3200" b="1"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32156599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3557F12-FC9A-734C-85EC-A252D7A4138E}"/>
              </a:ext>
            </a:extLst>
          </p:cNvPr>
          <p:cNvPicPr>
            <a:picLocks noChangeAspect="1"/>
          </p:cNvPicPr>
          <p:nvPr userDrawn="1"/>
        </p:nvPicPr>
        <p:blipFill>
          <a:blip r:embed="rId2"/>
          <a:stretch>
            <a:fillRect/>
          </a:stretch>
        </p:blipFill>
        <p:spPr>
          <a:xfrm>
            <a:off x="5423869" y="4410377"/>
            <a:ext cx="1374005" cy="1374005"/>
          </a:xfrm>
          <a:prstGeom prst="rect">
            <a:avLst/>
          </a:prstGeom>
        </p:spPr>
      </p:pic>
      <p:sp>
        <p:nvSpPr>
          <p:cNvPr id="4" name="Subtitle 2">
            <a:extLst>
              <a:ext uri="{FF2B5EF4-FFF2-40B4-BE49-F238E27FC236}">
                <a16:creationId xmlns:a16="http://schemas.microsoft.com/office/drawing/2014/main" id="{0CA8DD98-C806-8B48-85D5-913BA6CC4A7C}"/>
              </a:ext>
            </a:extLst>
          </p:cNvPr>
          <p:cNvSpPr>
            <a:spLocks noGrp="1"/>
          </p:cNvSpPr>
          <p:nvPr>
            <p:ph type="subTitle" idx="10"/>
          </p:nvPr>
        </p:nvSpPr>
        <p:spPr>
          <a:xfrm>
            <a:off x="1331495" y="2719135"/>
            <a:ext cx="9529009" cy="1090864"/>
          </a:xfrm>
          <a:prstGeom prst="rect">
            <a:avLst/>
          </a:prstGeom>
        </p:spPr>
        <p:txBody>
          <a:bodyPr anchor="ctr">
            <a:normAutofit/>
          </a:bodyPr>
          <a:lstStyle>
            <a:lvl1pPr marL="0" indent="0" algn="ctr">
              <a:buNone/>
              <a:defRPr sz="3200" b="1"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14915758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9899F8-4A2A-FF4F-BDFA-622B91B3728E}"/>
              </a:ext>
            </a:extLst>
          </p:cNvPr>
          <p:cNvPicPr>
            <a:picLocks noChangeAspect="1"/>
          </p:cNvPicPr>
          <p:nvPr userDrawn="1"/>
        </p:nvPicPr>
        <p:blipFill>
          <a:blip r:embed="rId2">
            <a:alphaModFix amt="70000"/>
            <a:duotone>
              <a:schemeClr val="accent3">
                <a:shade val="45000"/>
                <a:satMod val="135000"/>
              </a:schemeClr>
              <a:prstClr val="white"/>
            </a:duotone>
          </a:blip>
          <a:stretch>
            <a:fillRect/>
          </a:stretch>
        </p:blipFill>
        <p:spPr>
          <a:xfrm>
            <a:off x="5537974" y="4277918"/>
            <a:ext cx="1135541" cy="1135541"/>
          </a:xfrm>
          <a:prstGeom prst="rect">
            <a:avLst/>
          </a:prstGeom>
        </p:spPr>
      </p:pic>
      <p:sp>
        <p:nvSpPr>
          <p:cNvPr id="4" name="Subtitle 2">
            <a:extLst>
              <a:ext uri="{FF2B5EF4-FFF2-40B4-BE49-F238E27FC236}">
                <a16:creationId xmlns:a16="http://schemas.microsoft.com/office/drawing/2014/main" id="{AD84A0CD-0E77-5540-80AE-07B16F71F07D}"/>
              </a:ext>
            </a:extLst>
          </p:cNvPr>
          <p:cNvSpPr>
            <a:spLocks noGrp="1"/>
          </p:cNvSpPr>
          <p:nvPr>
            <p:ph type="subTitle" idx="10"/>
          </p:nvPr>
        </p:nvSpPr>
        <p:spPr>
          <a:xfrm>
            <a:off x="1331495" y="2719135"/>
            <a:ext cx="9529009" cy="1090864"/>
          </a:xfrm>
          <a:prstGeom prst="rect">
            <a:avLst/>
          </a:prstGeom>
        </p:spPr>
        <p:txBody>
          <a:bodyPr anchor="ctr">
            <a:normAutofit/>
          </a:bodyPr>
          <a:lstStyle>
            <a:lvl1pPr marL="0" indent="0" algn="ctr">
              <a:buNone/>
              <a:defRPr sz="3200" b="1" spc="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283526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ouble Bullets">
    <p:bg>
      <p:bgPr>
        <a:blipFill dpi="0" rotWithShape="1">
          <a:blip r:embed="rId2">
            <a:lum/>
          </a:blip>
          <a:srcRect/>
          <a:stretch>
            <a:fillRect t="-20000"/>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23E5461-84D5-F949-B361-0E845E71AAB6}"/>
              </a:ext>
            </a:extLst>
          </p:cNvPr>
          <p:cNvSpPr>
            <a:spLocks noGrp="1"/>
          </p:cNvSpPr>
          <p:nvPr>
            <p:ph idx="1"/>
          </p:nvPr>
        </p:nvSpPr>
        <p:spPr>
          <a:xfrm>
            <a:off x="816259" y="2072149"/>
            <a:ext cx="4535670" cy="3708901"/>
          </a:xfrm>
          <a:prstGeom prst="rect">
            <a:avLst/>
          </a:prstGeom>
        </p:spPr>
        <p:txBody>
          <a:bodyPr anchor="t">
            <a:normAutofit/>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0FE6D757-6275-C74C-B8F5-E6DE504E69DD}"/>
              </a:ext>
            </a:extLst>
          </p:cNvPr>
          <p:cNvSpPr>
            <a:spLocks noGrp="1"/>
          </p:cNvSpPr>
          <p:nvPr>
            <p:ph idx="10"/>
          </p:nvPr>
        </p:nvSpPr>
        <p:spPr>
          <a:xfrm>
            <a:off x="6174157" y="2072149"/>
            <a:ext cx="5202055" cy="3708901"/>
          </a:xfrm>
          <a:prstGeom prst="rect">
            <a:avLst/>
          </a:prstGeom>
        </p:spPr>
        <p:txBody>
          <a:bodyPr anchor="t">
            <a:normAutofit/>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0C43D9EA-C1B4-984C-9EBC-B727EAE1E8EA}"/>
              </a:ext>
            </a:extLst>
          </p:cNvPr>
          <p:cNvSpPr>
            <a:spLocks noGrp="1"/>
          </p:cNvSpPr>
          <p:nvPr>
            <p:ph type="ctrTitle"/>
          </p:nvPr>
        </p:nvSpPr>
        <p:spPr>
          <a:xfrm>
            <a:off x="836549" y="1033408"/>
            <a:ext cx="9492916" cy="613960"/>
          </a:xfrm>
          <a:prstGeom prst="rect">
            <a:avLst/>
          </a:prstGeom>
        </p:spPr>
        <p:txBody>
          <a:bodyPr anchor="t">
            <a:noAutofit/>
          </a:bodyPr>
          <a:lstStyle>
            <a:lvl1pPr algn="l">
              <a:defRPr sz="4000" b="1" spc="-150">
                <a:latin typeface="+mj-lt"/>
              </a:defRPr>
            </a:lvl1pPr>
          </a:lstStyle>
          <a:p>
            <a:r>
              <a:rPr lang="en-US" dirty="0"/>
              <a:t>Click to edit Master title style</a:t>
            </a:r>
          </a:p>
        </p:txBody>
      </p:sp>
      <p:pic>
        <p:nvPicPr>
          <p:cNvPr id="6" name="Picture 5">
            <a:extLst>
              <a:ext uri="{FF2B5EF4-FFF2-40B4-BE49-F238E27FC236}">
                <a16:creationId xmlns:a16="http://schemas.microsoft.com/office/drawing/2014/main" id="{A9F7F638-8106-3B47-85BD-7602495B37D1}"/>
              </a:ext>
            </a:extLst>
          </p:cNvPr>
          <p:cNvPicPr>
            <a:picLocks noChangeAspect="1"/>
          </p:cNvPicPr>
          <p:nvPr userDrawn="1"/>
        </p:nvPicPr>
        <p:blipFill>
          <a:blip r:embed="rId3"/>
          <a:stretch>
            <a:fillRect/>
          </a:stretch>
        </p:blipFill>
        <p:spPr>
          <a:xfrm>
            <a:off x="9840849" y="5016020"/>
            <a:ext cx="1676400" cy="1676400"/>
          </a:xfrm>
          <a:prstGeom prst="rect">
            <a:avLst/>
          </a:prstGeom>
        </p:spPr>
      </p:pic>
    </p:spTree>
    <p:extLst>
      <p:ext uri="{BB962C8B-B14F-4D97-AF65-F5344CB8AC3E}">
        <p14:creationId xmlns:p14="http://schemas.microsoft.com/office/powerpoint/2010/main" val="3584000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g Divider Slide 1">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ECFC9-4E65-D24F-9B4E-AB83B14851C6}"/>
              </a:ext>
            </a:extLst>
          </p:cNvPr>
          <p:cNvSpPr>
            <a:spLocks noGrp="1"/>
          </p:cNvSpPr>
          <p:nvPr>
            <p:ph type="title" hasCustomPrompt="1"/>
          </p:nvPr>
        </p:nvSpPr>
        <p:spPr>
          <a:xfrm>
            <a:off x="1345196" y="1789949"/>
            <a:ext cx="9531350" cy="2852737"/>
          </a:xfrm>
          <a:prstGeom prst="rect">
            <a:avLst/>
          </a:prstGeom>
        </p:spPr>
        <p:txBody>
          <a:bodyPr anchor="ctr">
            <a:normAutofit/>
          </a:bodyPr>
          <a:lstStyle>
            <a:lvl1pPr algn="ctr">
              <a:defRPr sz="6600" b="1" spc="300">
                <a:ln>
                  <a:solidFill>
                    <a:schemeClr val="bg1"/>
                  </a:solidFill>
                </a:ln>
                <a:noFill/>
              </a:defRPr>
            </a:lvl1pPr>
          </a:lstStyle>
          <a:p>
            <a:r>
              <a:rPr lang="en-US" dirty="0"/>
              <a:t>CLICK TO EDIT MASTER TITLE STYLE</a:t>
            </a:r>
          </a:p>
        </p:txBody>
      </p:sp>
      <p:pic>
        <p:nvPicPr>
          <p:cNvPr id="10" name="Picture 9">
            <a:extLst>
              <a:ext uri="{FF2B5EF4-FFF2-40B4-BE49-F238E27FC236}">
                <a16:creationId xmlns:a16="http://schemas.microsoft.com/office/drawing/2014/main" id="{A0786A13-DDED-6F41-B8D3-33AD240C05FC}"/>
              </a:ext>
            </a:extLst>
          </p:cNvPr>
          <p:cNvPicPr>
            <a:picLocks noChangeAspect="1"/>
          </p:cNvPicPr>
          <p:nvPr userDrawn="1"/>
        </p:nvPicPr>
        <p:blipFill>
          <a:blip r:embed="rId2"/>
          <a:stretch>
            <a:fillRect/>
          </a:stretch>
        </p:blipFill>
        <p:spPr>
          <a:xfrm>
            <a:off x="5423869" y="4410377"/>
            <a:ext cx="1374005" cy="1374005"/>
          </a:xfrm>
          <a:prstGeom prst="rect">
            <a:avLst/>
          </a:prstGeom>
        </p:spPr>
      </p:pic>
    </p:spTree>
    <p:extLst>
      <p:ext uri="{BB962C8B-B14F-4D97-AF65-F5344CB8AC3E}">
        <p14:creationId xmlns:p14="http://schemas.microsoft.com/office/powerpoint/2010/main" val="16802025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g Divider Sli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FA2785-D23D-674F-82C5-4DD730CC47ED}"/>
              </a:ext>
            </a:extLst>
          </p:cNvPr>
          <p:cNvPicPr>
            <a:picLocks noChangeAspect="1"/>
          </p:cNvPicPr>
          <p:nvPr userDrawn="1"/>
        </p:nvPicPr>
        <p:blipFill>
          <a:blip r:embed="rId2">
            <a:alphaModFix amt="70000"/>
            <a:duotone>
              <a:schemeClr val="accent3">
                <a:shade val="45000"/>
                <a:satMod val="135000"/>
              </a:schemeClr>
              <a:prstClr val="white"/>
            </a:duotone>
          </a:blip>
          <a:stretch>
            <a:fillRect/>
          </a:stretch>
        </p:blipFill>
        <p:spPr>
          <a:xfrm>
            <a:off x="5537974" y="4775223"/>
            <a:ext cx="1135541" cy="1135541"/>
          </a:xfrm>
          <a:prstGeom prst="rect">
            <a:avLst/>
          </a:prstGeom>
        </p:spPr>
      </p:pic>
      <p:sp>
        <p:nvSpPr>
          <p:cNvPr id="9" name="Title 1">
            <a:extLst>
              <a:ext uri="{FF2B5EF4-FFF2-40B4-BE49-F238E27FC236}">
                <a16:creationId xmlns:a16="http://schemas.microsoft.com/office/drawing/2014/main" id="{AE502C3A-2747-2E47-9B0B-0A183761779F}"/>
              </a:ext>
            </a:extLst>
          </p:cNvPr>
          <p:cNvSpPr>
            <a:spLocks noGrp="1"/>
          </p:cNvSpPr>
          <p:nvPr>
            <p:ph type="title" hasCustomPrompt="1"/>
          </p:nvPr>
        </p:nvSpPr>
        <p:spPr>
          <a:xfrm>
            <a:off x="1345196" y="1789949"/>
            <a:ext cx="9531350" cy="2852737"/>
          </a:xfrm>
          <a:prstGeom prst="rect">
            <a:avLst/>
          </a:prstGeom>
        </p:spPr>
        <p:txBody>
          <a:bodyPr anchor="ctr">
            <a:normAutofit/>
          </a:bodyPr>
          <a:lstStyle>
            <a:lvl1pPr algn="ctr">
              <a:defRPr sz="6600" b="1" spc="300">
                <a:ln>
                  <a:solidFill>
                    <a:schemeClr val="accent3"/>
                  </a:solidFill>
                </a:ln>
                <a:noFill/>
              </a:defRPr>
            </a:lvl1pPr>
          </a:lstStyle>
          <a:p>
            <a:r>
              <a:rPr lang="en-US" dirty="0"/>
              <a:t>CLICK TO EDIT MASTER TITLE STYLE</a:t>
            </a:r>
          </a:p>
        </p:txBody>
      </p:sp>
    </p:spTree>
    <p:extLst>
      <p:ext uri="{BB962C8B-B14F-4D97-AF65-F5344CB8AC3E}">
        <p14:creationId xmlns:p14="http://schemas.microsoft.com/office/powerpoint/2010/main" val="15778684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899EF-1407-6343-8480-AE8BBB674312}"/>
              </a:ext>
            </a:extLst>
          </p:cNvPr>
          <p:cNvSpPr>
            <a:spLocks noGrp="1"/>
          </p:cNvSpPr>
          <p:nvPr>
            <p:ph type="title" hasCustomPrompt="1"/>
          </p:nvPr>
        </p:nvSpPr>
        <p:spPr>
          <a:xfrm>
            <a:off x="727363" y="3302289"/>
            <a:ext cx="3165764" cy="1325563"/>
          </a:xfrm>
          <a:noFill/>
        </p:spPr>
        <p:txBody>
          <a:bodyPr>
            <a:noAutofit/>
          </a:bodyPr>
          <a:lstStyle>
            <a:lvl1pPr>
              <a:defRPr sz="59500">
                <a:ln w="57150">
                  <a:solidFill>
                    <a:schemeClr val="accent3"/>
                  </a:solidFill>
                </a:ln>
                <a:noFill/>
              </a:defRPr>
            </a:lvl1pPr>
          </a:lstStyle>
          <a:p>
            <a:r>
              <a:rPr lang="en-US" dirty="0"/>
              <a:t>“</a:t>
            </a:r>
          </a:p>
        </p:txBody>
      </p:sp>
      <p:pic>
        <p:nvPicPr>
          <p:cNvPr id="6" name="Picture 5">
            <a:extLst>
              <a:ext uri="{FF2B5EF4-FFF2-40B4-BE49-F238E27FC236}">
                <a16:creationId xmlns:a16="http://schemas.microsoft.com/office/drawing/2014/main" id="{4FAC0DE4-679F-A641-99F9-93388E77E1D2}"/>
              </a:ext>
            </a:extLst>
          </p:cNvPr>
          <p:cNvPicPr>
            <a:picLocks noChangeAspect="1"/>
          </p:cNvPicPr>
          <p:nvPr userDrawn="1"/>
        </p:nvPicPr>
        <p:blipFill>
          <a:blip r:embed="rId2">
            <a:alphaModFix amt="70000"/>
            <a:duotone>
              <a:schemeClr val="accent3">
                <a:shade val="45000"/>
                <a:satMod val="135000"/>
              </a:schemeClr>
              <a:prstClr val="white"/>
            </a:duotone>
          </a:blip>
          <a:stretch>
            <a:fillRect/>
          </a:stretch>
        </p:blipFill>
        <p:spPr>
          <a:xfrm>
            <a:off x="10405029" y="5355854"/>
            <a:ext cx="1135541" cy="1135541"/>
          </a:xfrm>
          <a:prstGeom prst="rect">
            <a:avLst/>
          </a:prstGeom>
        </p:spPr>
      </p:pic>
      <p:sp>
        <p:nvSpPr>
          <p:cNvPr id="9" name="Text Placeholder 8">
            <a:extLst>
              <a:ext uri="{FF2B5EF4-FFF2-40B4-BE49-F238E27FC236}">
                <a16:creationId xmlns:a16="http://schemas.microsoft.com/office/drawing/2014/main" id="{DD160D19-287C-DC40-B50E-523239615C34}"/>
              </a:ext>
            </a:extLst>
          </p:cNvPr>
          <p:cNvSpPr>
            <a:spLocks noGrp="1"/>
          </p:cNvSpPr>
          <p:nvPr>
            <p:ph type="body" sz="quarter" idx="10"/>
          </p:nvPr>
        </p:nvSpPr>
        <p:spPr>
          <a:xfrm>
            <a:off x="4585254" y="1602581"/>
            <a:ext cx="6249001" cy="4770510"/>
          </a:xfrm>
        </p:spPr>
        <p:txBody>
          <a:bodyPr>
            <a:normAutofit/>
          </a:bodyPr>
          <a:lstStyle>
            <a:lvl1pPr marL="0" indent="0">
              <a:buNone/>
              <a:defRPr sz="3600" b="1">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Edit Master text styles</a:t>
            </a:r>
          </a:p>
        </p:txBody>
      </p:sp>
    </p:spTree>
    <p:extLst>
      <p:ext uri="{BB962C8B-B14F-4D97-AF65-F5344CB8AC3E}">
        <p14:creationId xmlns:p14="http://schemas.microsoft.com/office/powerpoint/2010/main" val="719177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EAC4A2-13B8-8749-80D9-B4F938F9330F}"/>
              </a:ext>
            </a:extLst>
          </p:cNvPr>
          <p:cNvPicPr>
            <a:picLocks noChangeAspect="1"/>
          </p:cNvPicPr>
          <p:nvPr userDrawn="1"/>
        </p:nvPicPr>
        <p:blipFill>
          <a:blip r:embed="rId2"/>
          <a:stretch>
            <a:fillRect/>
          </a:stretch>
        </p:blipFill>
        <p:spPr>
          <a:xfrm>
            <a:off x="10142057" y="5416906"/>
            <a:ext cx="1135541" cy="1135541"/>
          </a:xfrm>
          <a:prstGeom prst="rect">
            <a:avLst/>
          </a:prstGeom>
        </p:spPr>
      </p:pic>
      <p:sp>
        <p:nvSpPr>
          <p:cNvPr id="8" name="Title 1">
            <a:extLst>
              <a:ext uri="{FF2B5EF4-FFF2-40B4-BE49-F238E27FC236}">
                <a16:creationId xmlns:a16="http://schemas.microsoft.com/office/drawing/2014/main" id="{63724C39-ECC8-A442-9022-780255415151}"/>
              </a:ext>
            </a:extLst>
          </p:cNvPr>
          <p:cNvSpPr>
            <a:spLocks noGrp="1"/>
          </p:cNvSpPr>
          <p:nvPr>
            <p:ph type="title" hasCustomPrompt="1"/>
          </p:nvPr>
        </p:nvSpPr>
        <p:spPr>
          <a:xfrm>
            <a:off x="727363" y="3302289"/>
            <a:ext cx="3165764" cy="1325563"/>
          </a:xfrm>
          <a:noFill/>
        </p:spPr>
        <p:txBody>
          <a:bodyPr>
            <a:noAutofit/>
          </a:bodyPr>
          <a:lstStyle>
            <a:lvl1pPr>
              <a:defRPr sz="59500">
                <a:ln w="57150">
                  <a:solidFill>
                    <a:schemeClr val="bg1"/>
                  </a:solidFill>
                </a:ln>
                <a:noFill/>
              </a:defRPr>
            </a:lvl1pPr>
          </a:lstStyle>
          <a:p>
            <a:r>
              <a:rPr lang="en-US" dirty="0"/>
              <a:t>“</a:t>
            </a:r>
          </a:p>
        </p:txBody>
      </p:sp>
      <p:sp>
        <p:nvSpPr>
          <p:cNvPr id="10" name="Text Placeholder 8">
            <a:extLst>
              <a:ext uri="{FF2B5EF4-FFF2-40B4-BE49-F238E27FC236}">
                <a16:creationId xmlns:a16="http://schemas.microsoft.com/office/drawing/2014/main" id="{4E6AA752-459C-9241-AAB2-9376449EEDDF}"/>
              </a:ext>
            </a:extLst>
          </p:cNvPr>
          <p:cNvSpPr>
            <a:spLocks noGrp="1"/>
          </p:cNvSpPr>
          <p:nvPr>
            <p:ph type="body" sz="quarter" idx="10"/>
          </p:nvPr>
        </p:nvSpPr>
        <p:spPr>
          <a:xfrm>
            <a:off x="4585254" y="1602581"/>
            <a:ext cx="6249001" cy="4770510"/>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42423077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Slide 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45E3B9-9B4C-ED47-9AB8-5FC5FE0B5D22}"/>
              </a:ext>
            </a:extLst>
          </p:cNvPr>
          <p:cNvPicPr>
            <a:picLocks noChangeAspect="1"/>
          </p:cNvPicPr>
          <p:nvPr userDrawn="1"/>
        </p:nvPicPr>
        <p:blipFill>
          <a:blip r:embed="rId2">
            <a:alphaModFix amt="70000"/>
          </a:blip>
          <a:stretch>
            <a:fillRect/>
          </a:stretch>
        </p:blipFill>
        <p:spPr>
          <a:xfrm>
            <a:off x="10142058" y="5416907"/>
            <a:ext cx="1135541" cy="1135541"/>
          </a:xfrm>
          <a:prstGeom prst="rect">
            <a:avLst/>
          </a:prstGeom>
        </p:spPr>
      </p:pic>
      <p:sp>
        <p:nvSpPr>
          <p:cNvPr id="3" name="Picture Placeholder 2">
            <a:extLst>
              <a:ext uri="{FF2B5EF4-FFF2-40B4-BE49-F238E27FC236}">
                <a16:creationId xmlns:a16="http://schemas.microsoft.com/office/drawing/2014/main" id="{6620D7CE-2CD9-D44B-90AF-4054C31A3FD8}"/>
              </a:ext>
            </a:extLst>
          </p:cNvPr>
          <p:cNvSpPr>
            <a:spLocks noGrp="1"/>
          </p:cNvSpPr>
          <p:nvPr>
            <p:ph type="pic" sz="quarter" idx="10"/>
          </p:nvPr>
        </p:nvSpPr>
        <p:spPr>
          <a:xfrm>
            <a:off x="867696" y="1721505"/>
            <a:ext cx="2891492" cy="2500871"/>
          </a:xfrm>
        </p:spPr>
        <p:txBody>
          <a:bodyPr/>
          <a:lstStyle/>
          <a:p>
            <a:endParaRPr lang="en-US" noProof="0"/>
          </a:p>
        </p:txBody>
      </p:sp>
      <p:sp>
        <p:nvSpPr>
          <p:cNvPr id="11" name="Picture Placeholder 2">
            <a:extLst>
              <a:ext uri="{FF2B5EF4-FFF2-40B4-BE49-F238E27FC236}">
                <a16:creationId xmlns:a16="http://schemas.microsoft.com/office/drawing/2014/main" id="{A3D6F21D-DB76-834E-8670-00A13AEC9B83}"/>
              </a:ext>
            </a:extLst>
          </p:cNvPr>
          <p:cNvSpPr>
            <a:spLocks noGrp="1"/>
          </p:cNvSpPr>
          <p:nvPr>
            <p:ph type="pic" sz="quarter" idx="11"/>
          </p:nvPr>
        </p:nvSpPr>
        <p:spPr>
          <a:xfrm>
            <a:off x="4359074" y="1721505"/>
            <a:ext cx="2891492" cy="2500871"/>
          </a:xfrm>
        </p:spPr>
        <p:txBody>
          <a:bodyPr/>
          <a:lstStyle/>
          <a:p>
            <a:endParaRPr lang="en-US"/>
          </a:p>
        </p:txBody>
      </p:sp>
      <p:sp>
        <p:nvSpPr>
          <p:cNvPr id="14" name="Picture Placeholder 2">
            <a:extLst>
              <a:ext uri="{FF2B5EF4-FFF2-40B4-BE49-F238E27FC236}">
                <a16:creationId xmlns:a16="http://schemas.microsoft.com/office/drawing/2014/main" id="{99FE96A4-3A02-F04D-B983-04615CF336D0}"/>
              </a:ext>
            </a:extLst>
          </p:cNvPr>
          <p:cNvSpPr>
            <a:spLocks noGrp="1"/>
          </p:cNvSpPr>
          <p:nvPr>
            <p:ph type="pic" sz="quarter" idx="12"/>
          </p:nvPr>
        </p:nvSpPr>
        <p:spPr>
          <a:xfrm>
            <a:off x="7850452" y="1721505"/>
            <a:ext cx="2891492" cy="2500871"/>
          </a:xfrm>
        </p:spPr>
        <p:txBody>
          <a:bodyPr/>
          <a:lstStyle/>
          <a:p>
            <a:endParaRPr lang="en-US"/>
          </a:p>
        </p:txBody>
      </p:sp>
      <p:sp>
        <p:nvSpPr>
          <p:cNvPr id="15" name="Subtitle 2">
            <a:extLst>
              <a:ext uri="{FF2B5EF4-FFF2-40B4-BE49-F238E27FC236}">
                <a16:creationId xmlns:a16="http://schemas.microsoft.com/office/drawing/2014/main" id="{64982F14-8D40-0247-A35B-74EF37F93B0F}"/>
              </a:ext>
            </a:extLst>
          </p:cNvPr>
          <p:cNvSpPr>
            <a:spLocks noGrp="1"/>
          </p:cNvSpPr>
          <p:nvPr>
            <p:ph type="subTitle" idx="13"/>
          </p:nvPr>
        </p:nvSpPr>
        <p:spPr>
          <a:xfrm>
            <a:off x="867696" y="4667556"/>
            <a:ext cx="3801978" cy="1090864"/>
          </a:xfrm>
          <a:prstGeom prst="rect">
            <a:avLst/>
          </a:prstGeom>
        </p:spPr>
        <p:txBody>
          <a:bodyPr anchor="ctr">
            <a:normAutofit/>
          </a:bodyPr>
          <a:lstStyle>
            <a:lvl1pPr marL="0" indent="0" algn="l">
              <a:buNone/>
              <a:defRPr sz="2400" b="1" spc="3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a:t>
            </a:r>
          </a:p>
        </p:txBody>
      </p:sp>
    </p:spTree>
    <p:extLst>
      <p:ext uri="{BB962C8B-B14F-4D97-AF65-F5344CB8AC3E}">
        <p14:creationId xmlns:p14="http://schemas.microsoft.com/office/powerpoint/2010/main" val="5173818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380979-2AA3-9947-A4D0-940419D0C2FF}"/>
              </a:ext>
            </a:extLst>
          </p:cNvPr>
          <p:cNvPicPr>
            <a:picLocks noChangeAspect="1"/>
          </p:cNvPicPr>
          <p:nvPr userDrawn="1"/>
        </p:nvPicPr>
        <p:blipFill>
          <a:blip r:embed="rId2">
            <a:alphaModFix amt="70000"/>
          </a:blip>
          <a:stretch>
            <a:fillRect/>
          </a:stretch>
        </p:blipFill>
        <p:spPr>
          <a:xfrm>
            <a:off x="10142058" y="5416907"/>
            <a:ext cx="1135541" cy="1135541"/>
          </a:xfrm>
          <a:prstGeom prst="rect">
            <a:avLst/>
          </a:prstGeom>
        </p:spPr>
      </p:pic>
      <p:sp>
        <p:nvSpPr>
          <p:cNvPr id="3" name="Picture Placeholder 2">
            <a:extLst>
              <a:ext uri="{FF2B5EF4-FFF2-40B4-BE49-F238E27FC236}">
                <a16:creationId xmlns:a16="http://schemas.microsoft.com/office/drawing/2014/main" id="{3CCB990A-2CA6-5743-85AE-1BADAE028C44}"/>
              </a:ext>
            </a:extLst>
          </p:cNvPr>
          <p:cNvSpPr>
            <a:spLocks noGrp="1"/>
          </p:cNvSpPr>
          <p:nvPr>
            <p:ph type="pic" sz="quarter" idx="10"/>
          </p:nvPr>
        </p:nvSpPr>
        <p:spPr>
          <a:xfrm>
            <a:off x="870503" y="1143142"/>
            <a:ext cx="6988394" cy="3590223"/>
          </a:xfrm>
        </p:spPr>
        <p:txBody>
          <a:bodyPr/>
          <a:lstStyle/>
          <a:p>
            <a:endParaRPr lang="en-US"/>
          </a:p>
        </p:txBody>
      </p:sp>
      <p:sp>
        <p:nvSpPr>
          <p:cNvPr id="4" name="Picture Placeholder 2">
            <a:extLst>
              <a:ext uri="{FF2B5EF4-FFF2-40B4-BE49-F238E27FC236}">
                <a16:creationId xmlns:a16="http://schemas.microsoft.com/office/drawing/2014/main" id="{62B573A7-1600-E44D-9F82-61B4F9917F73}"/>
              </a:ext>
            </a:extLst>
          </p:cNvPr>
          <p:cNvSpPr>
            <a:spLocks noGrp="1"/>
          </p:cNvSpPr>
          <p:nvPr>
            <p:ph type="pic" sz="quarter" idx="11"/>
          </p:nvPr>
        </p:nvSpPr>
        <p:spPr>
          <a:xfrm>
            <a:off x="8352619" y="1143142"/>
            <a:ext cx="2214657" cy="1667294"/>
          </a:xfrm>
        </p:spPr>
        <p:txBody>
          <a:bodyPr/>
          <a:lstStyle/>
          <a:p>
            <a:endParaRPr lang="en-US"/>
          </a:p>
        </p:txBody>
      </p:sp>
      <p:sp>
        <p:nvSpPr>
          <p:cNvPr id="6" name="Subtitle 2">
            <a:extLst>
              <a:ext uri="{FF2B5EF4-FFF2-40B4-BE49-F238E27FC236}">
                <a16:creationId xmlns:a16="http://schemas.microsoft.com/office/drawing/2014/main" id="{5DCDC26C-654E-B049-8388-B2FC3558A338}"/>
              </a:ext>
            </a:extLst>
          </p:cNvPr>
          <p:cNvSpPr>
            <a:spLocks noGrp="1"/>
          </p:cNvSpPr>
          <p:nvPr>
            <p:ph type="subTitle" idx="13"/>
          </p:nvPr>
        </p:nvSpPr>
        <p:spPr>
          <a:xfrm>
            <a:off x="870503" y="5111986"/>
            <a:ext cx="3801978" cy="1090864"/>
          </a:xfrm>
          <a:prstGeom prst="rect">
            <a:avLst/>
          </a:prstGeom>
        </p:spPr>
        <p:txBody>
          <a:bodyPr anchor="ctr">
            <a:normAutofit/>
          </a:bodyPr>
          <a:lstStyle>
            <a:lvl1pPr marL="0" indent="0" algn="l">
              <a:buNone/>
              <a:defRPr sz="2400" b="1" spc="3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a:t>
            </a:r>
          </a:p>
        </p:txBody>
      </p:sp>
      <p:sp>
        <p:nvSpPr>
          <p:cNvPr id="7" name="Picture Placeholder 2">
            <a:extLst>
              <a:ext uri="{FF2B5EF4-FFF2-40B4-BE49-F238E27FC236}">
                <a16:creationId xmlns:a16="http://schemas.microsoft.com/office/drawing/2014/main" id="{16BD25AB-F455-ED4D-A565-58AAC0A3BF00}"/>
              </a:ext>
            </a:extLst>
          </p:cNvPr>
          <p:cNvSpPr>
            <a:spLocks noGrp="1"/>
          </p:cNvSpPr>
          <p:nvPr>
            <p:ph type="pic" sz="quarter" idx="14"/>
          </p:nvPr>
        </p:nvSpPr>
        <p:spPr>
          <a:xfrm>
            <a:off x="8352619" y="3066071"/>
            <a:ext cx="2214657" cy="1667294"/>
          </a:xfrm>
        </p:spPr>
        <p:txBody>
          <a:bodyPr/>
          <a:lstStyle/>
          <a:p>
            <a:endParaRPr lang="en-US"/>
          </a:p>
        </p:txBody>
      </p:sp>
    </p:spTree>
    <p:extLst>
      <p:ext uri="{BB962C8B-B14F-4D97-AF65-F5344CB8AC3E}">
        <p14:creationId xmlns:p14="http://schemas.microsoft.com/office/powerpoint/2010/main" val="8590236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7E9DC-E5E3-D44F-9E0F-D092122A4E66}"/>
              </a:ext>
            </a:extLst>
          </p:cNvPr>
          <p:cNvSpPr>
            <a:spLocks noGrp="1"/>
          </p:cNvSpPr>
          <p:nvPr>
            <p:ph type="ctrTitle"/>
          </p:nvPr>
        </p:nvSpPr>
        <p:spPr>
          <a:xfrm>
            <a:off x="836549" y="1325513"/>
            <a:ext cx="9144000" cy="2387600"/>
          </a:xfrm>
          <a:prstGeom prst="rect">
            <a:avLst/>
          </a:prstGeom>
        </p:spPr>
        <p:txBody>
          <a:bodyPr anchor="ctr">
            <a:normAutofit/>
          </a:bodyPr>
          <a:lstStyle>
            <a:lvl1pPr algn="l">
              <a:defRPr sz="7200" b="1" spc="-150">
                <a:latin typeface="+mj-lt"/>
              </a:defRPr>
            </a:lvl1pPr>
          </a:lstStyle>
          <a:p>
            <a:r>
              <a:rPr lang="en-US" dirty="0"/>
              <a:t>Click to edit Master title style</a:t>
            </a:r>
          </a:p>
        </p:txBody>
      </p:sp>
      <p:pic>
        <p:nvPicPr>
          <p:cNvPr id="11" name="Picture 10">
            <a:extLst>
              <a:ext uri="{FF2B5EF4-FFF2-40B4-BE49-F238E27FC236}">
                <a16:creationId xmlns:a16="http://schemas.microsoft.com/office/drawing/2014/main" id="{819FAA1B-44FE-E64B-BEC2-5F3525B59F3B}"/>
              </a:ext>
            </a:extLst>
          </p:cNvPr>
          <p:cNvPicPr>
            <a:picLocks noChangeAspect="1"/>
          </p:cNvPicPr>
          <p:nvPr userDrawn="1"/>
        </p:nvPicPr>
        <p:blipFill>
          <a:blip r:embed="rId3"/>
          <a:stretch>
            <a:fillRect/>
          </a:stretch>
        </p:blipFill>
        <p:spPr>
          <a:xfrm>
            <a:off x="10142057" y="5416906"/>
            <a:ext cx="1135541" cy="1135541"/>
          </a:xfrm>
          <a:prstGeom prst="rect">
            <a:avLst/>
          </a:prstGeom>
        </p:spPr>
      </p:pic>
      <p:sp>
        <p:nvSpPr>
          <p:cNvPr id="5" name="Subtitle 2">
            <a:extLst>
              <a:ext uri="{FF2B5EF4-FFF2-40B4-BE49-F238E27FC236}">
                <a16:creationId xmlns:a16="http://schemas.microsoft.com/office/drawing/2014/main" id="{D0CFCB05-CCAC-2646-AEAE-6AE3BB9323BC}"/>
              </a:ext>
            </a:extLst>
          </p:cNvPr>
          <p:cNvSpPr>
            <a:spLocks noGrp="1"/>
          </p:cNvSpPr>
          <p:nvPr>
            <p:ph type="subTitle" idx="10"/>
          </p:nvPr>
        </p:nvSpPr>
        <p:spPr>
          <a:xfrm>
            <a:off x="836549" y="4046905"/>
            <a:ext cx="8438080" cy="459781"/>
          </a:xfrm>
          <a:prstGeom prst="rect">
            <a:avLst/>
          </a:prstGeom>
        </p:spPr>
        <p:txBody>
          <a:bodyPr anchor="t">
            <a:normAutofit/>
          </a:bodyPr>
          <a:lstStyle>
            <a:lvl1pPr marL="0" indent="0" algn="l">
              <a:buNone/>
              <a:defRPr sz="2400" b="1"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6" name="Picture 5">
            <a:extLst>
              <a:ext uri="{FF2B5EF4-FFF2-40B4-BE49-F238E27FC236}">
                <a16:creationId xmlns:a16="http://schemas.microsoft.com/office/drawing/2014/main" id="{29AD33EE-C9AF-2E41-A5C7-89211E4FC11A}"/>
              </a:ext>
            </a:extLst>
          </p:cNvPr>
          <p:cNvPicPr>
            <a:picLocks noChangeAspect="1"/>
          </p:cNvPicPr>
          <p:nvPr userDrawn="1"/>
        </p:nvPicPr>
        <p:blipFill>
          <a:blip r:embed="rId4">
            <a:alphaModFix amt="70000"/>
          </a:blip>
          <a:stretch>
            <a:fillRect/>
          </a:stretch>
        </p:blipFill>
        <p:spPr>
          <a:xfrm>
            <a:off x="10142058" y="5416907"/>
            <a:ext cx="1135541" cy="1135541"/>
          </a:xfrm>
          <a:prstGeom prst="rect">
            <a:avLst/>
          </a:prstGeom>
        </p:spPr>
      </p:pic>
    </p:spTree>
    <p:extLst>
      <p:ext uri="{BB962C8B-B14F-4D97-AF65-F5344CB8AC3E}">
        <p14:creationId xmlns:p14="http://schemas.microsoft.com/office/powerpoint/2010/main" val="1007919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mple Bullets">
    <p:bg>
      <p:bgPr>
        <a:blipFill dpi="0" rotWithShape="1">
          <a:blip r:embed="rId2">
            <a:lum/>
          </a:blip>
          <a:srcRect/>
          <a:stretch>
            <a:fillRect b="-15000"/>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F42BF79-AA01-7F44-A3AC-034EFD92E799}"/>
              </a:ext>
            </a:extLst>
          </p:cNvPr>
          <p:cNvSpPr txBox="1">
            <a:spLocks/>
          </p:cNvSpPr>
          <p:nvPr userDrawn="1"/>
        </p:nvSpPr>
        <p:spPr>
          <a:xfrm>
            <a:off x="816259" y="838984"/>
            <a:ext cx="9144000" cy="94318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7200" b="1" kern="1200" spc="-150">
                <a:solidFill>
                  <a:schemeClr val="tx1"/>
                </a:solidFill>
                <a:latin typeface="+mj-lt"/>
                <a:ea typeface="+mj-ea"/>
                <a:cs typeface="+mj-cs"/>
              </a:defRPr>
            </a:lvl1pPr>
          </a:lstStyle>
          <a:p>
            <a:endParaRPr lang="en-US" sz="4800" dirty="0"/>
          </a:p>
        </p:txBody>
      </p:sp>
      <p:sp>
        <p:nvSpPr>
          <p:cNvPr id="13" name="Content Placeholder 2">
            <a:extLst>
              <a:ext uri="{FF2B5EF4-FFF2-40B4-BE49-F238E27FC236}">
                <a16:creationId xmlns:a16="http://schemas.microsoft.com/office/drawing/2014/main" id="{78E6C9FF-3E8D-9A49-A07E-07A7019A668B}"/>
              </a:ext>
            </a:extLst>
          </p:cNvPr>
          <p:cNvSpPr>
            <a:spLocks noGrp="1"/>
          </p:cNvSpPr>
          <p:nvPr>
            <p:ph idx="1"/>
          </p:nvPr>
        </p:nvSpPr>
        <p:spPr>
          <a:xfrm>
            <a:off x="816259" y="2050378"/>
            <a:ext cx="9492916" cy="3708901"/>
          </a:xfrm>
          <a:prstGeom prst="rect">
            <a:avLst/>
          </a:prstGeom>
        </p:spPr>
        <p:txBody>
          <a:bodyPr anchor="t">
            <a:normAutofit/>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0402B987-FB91-A144-B7E6-6B3CDA6B8D78}"/>
              </a:ext>
            </a:extLst>
          </p:cNvPr>
          <p:cNvPicPr>
            <a:picLocks noChangeAspect="1"/>
          </p:cNvPicPr>
          <p:nvPr userDrawn="1"/>
        </p:nvPicPr>
        <p:blipFill>
          <a:blip r:embed="rId3"/>
          <a:stretch>
            <a:fillRect/>
          </a:stretch>
        </p:blipFill>
        <p:spPr>
          <a:xfrm>
            <a:off x="10142057" y="5416906"/>
            <a:ext cx="1135541" cy="1135541"/>
          </a:xfrm>
          <a:prstGeom prst="rect">
            <a:avLst/>
          </a:prstGeom>
        </p:spPr>
      </p:pic>
      <p:sp>
        <p:nvSpPr>
          <p:cNvPr id="5" name="Title 1">
            <a:extLst>
              <a:ext uri="{FF2B5EF4-FFF2-40B4-BE49-F238E27FC236}">
                <a16:creationId xmlns:a16="http://schemas.microsoft.com/office/drawing/2014/main" id="{DCBD624E-ACA2-AB48-B004-01A086C3C83C}"/>
              </a:ext>
            </a:extLst>
          </p:cNvPr>
          <p:cNvSpPr>
            <a:spLocks noGrp="1"/>
          </p:cNvSpPr>
          <p:nvPr>
            <p:ph type="ctrTitle"/>
          </p:nvPr>
        </p:nvSpPr>
        <p:spPr>
          <a:xfrm>
            <a:off x="836549" y="1033408"/>
            <a:ext cx="9492916" cy="613960"/>
          </a:xfrm>
          <a:prstGeom prst="rect">
            <a:avLst/>
          </a:prstGeom>
        </p:spPr>
        <p:txBody>
          <a:bodyPr anchor="t">
            <a:normAutofit/>
          </a:bodyPr>
          <a:lstStyle>
            <a:lvl1pPr algn="l">
              <a:defRPr sz="4400" b="1" spc="-150">
                <a:latin typeface="+mj-lt"/>
              </a:defRPr>
            </a:lvl1pPr>
          </a:lstStyle>
          <a:p>
            <a:r>
              <a:rPr lang="en-US" dirty="0"/>
              <a:t>Click to edit Master title style</a:t>
            </a:r>
          </a:p>
        </p:txBody>
      </p:sp>
      <p:pic>
        <p:nvPicPr>
          <p:cNvPr id="6" name="Picture 5">
            <a:extLst>
              <a:ext uri="{FF2B5EF4-FFF2-40B4-BE49-F238E27FC236}">
                <a16:creationId xmlns:a16="http://schemas.microsoft.com/office/drawing/2014/main" id="{367E9755-3E33-0741-8F43-012B774A9CA1}"/>
              </a:ext>
            </a:extLst>
          </p:cNvPr>
          <p:cNvPicPr>
            <a:picLocks noChangeAspect="1"/>
          </p:cNvPicPr>
          <p:nvPr userDrawn="1"/>
        </p:nvPicPr>
        <p:blipFill>
          <a:blip r:embed="rId4">
            <a:alphaModFix amt="70000"/>
          </a:blip>
          <a:stretch>
            <a:fillRect/>
          </a:stretch>
        </p:blipFill>
        <p:spPr>
          <a:xfrm>
            <a:off x="10142058" y="5416907"/>
            <a:ext cx="1135541" cy="1135541"/>
          </a:xfrm>
          <a:prstGeom prst="rect">
            <a:avLst/>
          </a:prstGeom>
        </p:spPr>
      </p:pic>
    </p:spTree>
    <p:extLst>
      <p:ext uri="{BB962C8B-B14F-4D97-AF65-F5344CB8AC3E}">
        <p14:creationId xmlns:p14="http://schemas.microsoft.com/office/powerpoint/2010/main" val="10336662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ouble Bullets">
    <p:bg>
      <p:bgPr>
        <a:blipFill dpi="0" rotWithShape="1">
          <a:blip r:embed="rId2">
            <a:lum/>
          </a:blip>
          <a:srcRect/>
          <a:stretch>
            <a:fillRect t="-25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EBBC26-962E-FA4F-A94C-FB666210DF78}"/>
              </a:ext>
            </a:extLst>
          </p:cNvPr>
          <p:cNvPicPr>
            <a:picLocks noChangeAspect="1"/>
          </p:cNvPicPr>
          <p:nvPr userDrawn="1"/>
        </p:nvPicPr>
        <p:blipFill>
          <a:blip r:embed="rId3">
            <a:alphaModFix amt="70000"/>
          </a:blip>
          <a:stretch>
            <a:fillRect/>
          </a:stretch>
        </p:blipFill>
        <p:spPr>
          <a:xfrm>
            <a:off x="10142058" y="5416907"/>
            <a:ext cx="1135541" cy="1135541"/>
          </a:xfrm>
          <a:prstGeom prst="rect">
            <a:avLst/>
          </a:prstGeom>
        </p:spPr>
      </p:pic>
      <p:sp>
        <p:nvSpPr>
          <p:cNvPr id="6" name="Content Placeholder 2">
            <a:extLst>
              <a:ext uri="{FF2B5EF4-FFF2-40B4-BE49-F238E27FC236}">
                <a16:creationId xmlns:a16="http://schemas.microsoft.com/office/drawing/2014/main" id="{196B1583-7A02-AF47-89FB-DCA5D2CE8885}"/>
              </a:ext>
            </a:extLst>
          </p:cNvPr>
          <p:cNvSpPr>
            <a:spLocks noGrp="1"/>
          </p:cNvSpPr>
          <p:nvPr>
            <p:ph idx="1"/>
          </p:nvPr>
        </p:nvSpPr>
        <p:spPr>
          <a:xfrm>
            <a:off x="816259" y="2072149"/>
            <a:ext cx="4535670" cy="3708901"/>
          </a:xfrm>
          <a:prstGeom prst="rect">
            <a:avLst/>
          </a:prstGeom>
        </p:spPr>
        <p:txBody>
          <a:bodyPr anchor="t">
            <a:normAutofit/>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83F90F4A-2672-DB4D-B713-21DBDE967744}"/>
              </a:ext>
            </a:extLst>
          </p:cNvPr>
          <p:cNvSpPr>
            <a:spLocks noGrp="1"/>
          </p:cNvSpPr>
          <p:nvPr>
            <p:ph idx="10"/>
          </p:nvPr>
        </p:nvSpPr>
        <p:spPr>
          <a:xfrm>
            <a:off x="6174157" y="2072149"/>
            <a:ext cx="5202055" cy="3708901"/>
          </a:xfrm>
          <a:prstGeom prst="rect">
            <a:avLst/>
          </a:prstGeom>
        </p:spPr>
        <p:txBody>
          <a:bodyPr anchor="t">
            <a:normAutofit/>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86A7CA52-BDFF-3A4A-A61E-103DB4C66AE3}"/>
              </a:ext>
            </a:extLst>
          </p:cNvPr>
          <p:cNvSpPr>
            <a:spLocks noGrp="1"/>
          </p:cNvSpPr>
          <p:nvPr>
            <p:ph type="ctrTitle"/>
          </p:nvPr>
        </p:nvSpPr>
        <p:spPr>
          <a:xfrm>
            <a:off x="836549" y="1033408"/>
            <a:ext cx="9492916" cy="613960"/>
          </a:xfrm>
          <a:prstGeom prst="rect">
            <a:avLst/>
          </a:prstGeom>
        </p:spPr>
        <p:txBody>
          <a:bodyPr anchor="t">
            <a:normAutofit/>
          </a:bodyPr>
          <a:lstStyle>
            <a:lvl1pPr algn="l">
              <a:defRPr sz="4400" b="1" spc="-150">
                <a:latin typeface="+mj-lt"/>
              </a:defRPr>
            </a:lvl1pPr>
          </a:lstStyle>
          <a:p>
            <a:r>
              <a:rPr lang="en-US" dirty="0"/>
              <a:t>Click to edit Master title style</a:t>
            </a:r>
          </a:p>
        </p:txBody>
      </p:sp>
    </p:spTree>
    <p:extLst>
      <p:ext uri="{BB962C8B-B14F-4D97-AF65-F5344CB8AC3E}">
        <p14:creationId xmlns:p14="http://schemas.microsoft.com/office/powerpoint/2010/main" val="20589717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mple Bullets 2">
    <p:bg>
      <p:bgPr>
        <a:blipFill dpi="0" rotWithShape="1">
          <a:blip r:embed="rId2">
            <a:lum/>
          </a:blip>
          <a:srcRect/>
          <a:stretch>
            <a:fillRect t="-2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275CDB-152B-9844-BA66-862F6BF8EF5B}"/>
              </a:ext>
            </a:extLst>
          </p:cNvPr>
          <p:cNvSpPr>
            <a:spLocks noGrp="1"/>
          </p:cNvSpPr>
          <p:nvPr>
            <p:ph idx="1"/>
          </p:nvPr>
        </p:nvSpPr>
        <p:spPr>
          <a:xfrm>
            <a:off x="5325035" y="2392277"/>
            <a:ext cx="6078071" cy="3708901"/>
          </a:xfrm>
          <a:prstGeom prst="rect">
            <a:avLst/>
          </a:prstGeom>
        </p:spPr>
        <p:txBody>
          <a:bodyPr anchor="t">
            <a:normAutofit/>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ABEBBC26-962E-FA4F-A94C-FB666210DF78}"/>
              </a:ext>
            </a:extLst>
          </p:cNvPr>
          <p:cNvPicPr>
            <a:picLocks noChangeAspect="1"/>
          </p:cNvPicPr>
          <p:nvPr userDrawn="1"/>
        </p:nvPicPr>
        <p:blipFill>
          <a:blip r:embed="rId3">
            <a:alphaModFix amt="70000"/>
          </a:blip>
          <a:stretch>
            <a:fillRect/>
          </a:stretch>
        </p:blipFill>
        <p:spPr>
          <a:xfrm>
            <a:off x="10142058" y="5416907"/>
            <a:ext cx="1135541" cy="1135541"/>
          </a:xfrm>
          <a:prstGeom prst="rect">
            <a:avLst/>
          </a:prstGeom>
        </p:spPr>
      </p:pic>
      <p:sp>
        <p:nvSpPr>
          <p:cNvPr id="5" name="Subtitle 2">
            <a:extLst>
              <a:ext uri="{FF2B5EF4-FFF2-40B4-BE49-F238E27FC236}">
                <a16:creationId xmlns:a16="http://schemas.microsoft.com/office/drawing/2014/main" id="{4A7D0A51-2F67-4645-8B1B-71AA19F78349}"/>
              </a:ext>
            </a:extLst>
          </p:cNvPr>
          <p:cNvSpPr>
            <a:spLocks noGrp="1"/>
          </p:cNvSpPr>
          <p:nvPr>
            <p:ph type="subTitle" idx="10"/>
          </p:nvPr>
        </p:nvSpPr>
        <p:spPr>
          <a:xfrm>
            <a:off x="796208" y="2392277"/>
            <a:ext cx="3801978" cy="1090864"/>
          </a:xfrm>
          <a:prstGeom prst="rect">
            <a:avLst/>
          </a:prstGeom>
        </p:spPr>
        <p:txBody>
          <a:bodyPr anchor="t">
            <a:normAutofit/>
          </a:bodyPr>
          <a:lstStyle>
            <a:lvl1pPr marL="0" indent="0" algn="l">
              <a:buNone/>
              <a:defRPr sz="3200" b="1"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17468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imple Bullets 2">
    <p:bg>
      <p:bgPr>
        <a:blipFill dpi="0" rotWithShape="1">
          <a:blip r:embed="rId2">
            <a:lum/>
          </a:blip>
          <a:srcRect/>
          <a:stretch>
            <a:fillRect t="-20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8AA8FC-1309-4C4D-A5AE-E165DDBA1B6E}"/>
              </a:ext>
            </a:extLst>
          </p:cNvPr>
          <p:cNvPicPr>
            <a:picLocks noChangeAspect="1"/>
          </p:cNvPicPr>
          <p:nvPr userDrawn="1"/>
        </p:nvPicPr>
        <p:blipFill>
          <a:blip r:embed="rId3"/>
          <a:stretch>
            <a:fillRect/>
          </a:stretch>
        </p:blipFill>
        <p:spPr>
          <a:xfrm>
            <a:off x="9840849" y="5016020"/>
            <a:ext cx="1676400" cy="1676400"/>
          </a:xfrm>
          <a:prstGeom prst="rect">
            <a:avLst/>
          </a:prstGeom>
        </p:spPr>
      </p:pic>
      <p:sp>
        <p:nvSpPr>
          <p:cNvPr id="9" name="Content Placeholder 2">
            <a:extLst>
              <a:ext uri="{FF2B5EF4-FFF2-40B4-BE49-F238E27FC236}">
                <a16:creationId xmlns:a16="http://schemas.microsoft.com/office/drawing/2014/main" id="{681D7EBA-1475-434B-AE18-3CE6C690ADA1}"/>
              </a:ext>
            </a:extLst>
          </p:cNvPr>
          <p:cNvSpPr>
            <a:spLocks noGrp="1"/>
          </p:cNvSpPr>
          <p:nvPr>
            <p:ph idx="1"/>
          </p:nvPr>
        </p:nvSpPr>
        <p:spPr>
          <a:xfrm>
            <a:off x="5325035" y="2392277"/>
            <a:ext cx="6078071" cy="2586123"/>
          </a:xfrm>
          <a:prstGeom prst="rect">
            <a:avLst/>
          </a:prstGeom>
        </p:spPr>
        <p:txBody>
          <a:bodyPr anchor="t">
            <a:normAutofit/>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50897343-9327-184E-8F96-DED2B0E9393C}"/>
              </a:ext>
            </a:extLst>
          </p:cNvPr>
          <p:cNvSpPr>
            <a:spLocks noGrp="1"/>
          </p:cNvSpPr>
          <p:nvPr>
            <p:ph type="subTitle" idx="10"/>
          </p:nvPr>
        </p:nvSpPr>
        <p:spPr>
          <a:xfrm>
            <a:off x="796208" y="2815609"/>
            <a:ext cx="3801978" cy="1090864"/>
          </a:xfrm>
          <a:prstGeom prst="rect">
            <a:avLst/>
          </a:prstGeom>
        </p:spPr>
        <p:txBody>
          <a:bodyPr anchor="t">
            <a:normAutofit/>
          </a:bodyPr>
          <a:lstStyle>
            <a:lvl1pPr marL="0" indent="0" algn="l">
              <a:buNone/>
              <a:defRPr sz="3200" b="1" spc="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36040097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imple Bullets 3">
    <p:bg>
      <p:bgPr>
        <a:solidFill>
          <a:schemeClr val="bg1"/>
        </a:solidFill>
        <a:effectLst/>
      </p:bgPr>
    </p:bg>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6B7603C5-C462-1B4D-B662-FFCB63CE9A1B}"/>
              </a:ext>
            </a:extLst>
          </p:cNvPr>
          <p:cNvSpPr/>
          <p:nvPr userDrawn="1"/>
        </p:nvSpPr>
        <p:spPr>
          <a:xfrm>
            <a:off x="-1" y="0"/>
            <a:ext cx="5338483" cy="6858000"/>
          </a:xfrm>
          <a:custGeom>
            <a:avLst/>
            <a:gdLst>
              <a:gd name="connsiteX0" fmla="*/ 0 w 5747084"/>
              <a:gd name="connsiteY0" fmla="*/ 6858000 h 6858000"/>
              <a:gd name="connsiteX1" fmla="*/ 0 w 5747084"/>
              <a:gd name="connsiteY1" fmla="*/ 0 h 6858000"/>
              <a:gd name="connsiteX2" fmla="*/ 5747084 w 5747084"/>
              <a:gd name="connsiteY2" fmla="*/ 0 h 6858000"/>
              <a:gd name="connsiteX3" fmla="*/ 5747084 w 5747084"/>
              <a:gd name="connsiteY3" fmla="*/ 6858000 h 6858000"/>
              <a:gd name="connsiteX4" fmla="*/ 0 w 5747084"/>
              <a:gd name="connsiteY4" fmla="*/ 6858000 h 6858000"/>
              <a:gd name="connsiteX0" fmla="*/ 0 w 5747084"/>
              <a:gd name="connsiteY0" fmla="*/ 6858000 h 6858000"/>
              <a:gd name="connsiteX1" fmla="*/ 0 w 5747084"/>
              <a:gd name="connsiteY1" fmla="*/ 0 h 6858000"/>
              <a:gd name="connsiteX2" fmla="*/ 4752473 w 5747084"/>
              <a:gd name="connsiteY2" fmla="*/ 0 h 6858000"/>
              <a:gd name="connsiteX3" fmla="*/ 5747084 w 5747084"/>
              <a:gd name="connsiteY3" fmla="*/ 6858000 h 6858000"/>
              <a:gd name="connsiteX4" fmla="*/ 0 w 5747084"/>
              <a:gd name="connsiteY4" fmla="*/ 6858000 h 6858000"/>
              <a:gd name="connsiteX0" fmla="*/ 0 w 5426242"/>
              <a:gd name="connsiteY0" fmla="*/ 6858000 h 6874042"/>
              <a:gd name="connsiteX1" fmla="*/ 0 w 5426242"/>
              <a:gd name="connsiteY1" fmla="*/ 0 h 6874042"/>
              <a:gd name="connsiteX2" fmla="*/ 4752473 w 5426242"/>
              <a:gd name="connsiteY2" fmla="*/ 0 h 6874042"/>
              <a:gd name="connsiteX3" fmla="*/ 5426242 w 5426242"/>
              <a:gd name="connsiteY3" fmla="*/ 6874042 h 6874042"/>
              <a:gd name="connsiteX4" fmla="*/ 0 w 5426242"/>
              <a:gd name="connsiteY4" fmla="*/ 6858000 h 6874042"/>
              <a:gd name="connsiteX0" fmla="*/ 0 w 4752473"/>
              <a:gd name="connsiteY0" fmla="*/ 6858000 h 6874042"/>
              <a:gd name="connsiteX1" fmla="*/ 0 w 4752473"/>
              <a:gd name="connsiteY1" fmla="*/ 0 h 6874042"/>
              <a:gd name="connsiteX2" fmla="*/ 4752473 w 4752473"/>
              <a:gd name="connsiteY2" fmla="*/ 0 h 6874042"/>
              <a:gd name="connsiteX3" fmla="*/ 4672263 w 4752473"/>
              <a:gd name="connsiteY3" fmla="*/ 6874042 h 6874042"/>
              <a:gd name="connsiteX4" fmla="*/ 0 w 4752473"/>
              <a:gd name="connsiteY4" fmla="*/ 6858000 h 6874042"/>
              <a:gd name="connsiteX0" fmla="*/ 0 w 6019799"/>
              <a:gd name="connsiteY0" fmla="*/ 6858000 h 6874042"/>
              <a:gd name="connsiteX1" fmla="*/ 0 w 6019799"/>
              <a:gd name="connsiteY1" fmla="*/ 0 h 6874042"/>
              <a:gd name="connsiteX2" fmla="*/ 6019799 w 6019799"/>
              <a:gd name="connsiteY2" fmla="*/ 16042 h 6874042"/>
              <a:gd name="connsiteX3" fmla="*/ 4672263 w 6019799"/>
              <a:gd name="connsiteY3" fmla="*/ 6874042 h 6874042"/>
              <a:gd name="connsiteX4" fmla="*/ 0 w 6019799"/>
              <a:gd name="connsiteY4" fmla="*/ 6858000 h 6874042"/>
              <a:gd name="connsiteX0" fmla="*/ 0 w 6019799"/>
              <a:gd name="connsiteY0" fmla="*/ 6858000 h 6858000"/>
              <a:gd name="connsiteX1" fmla="*/ 0 w 6019799"/>
              <a:gd name="connsiteY1" fmla="*/ 0 h 6858000"/>
              <a:gd name="connsiteX2" fmla="*/ 6019799 w 6019799"/>
              <a:gd name="connsiteY2" fmla="*/ 16042 h 6858000"/>
              <a:gd name="connsiteX3" fmla="*/ 5346031 w 6019799"/>
              <a:gd name="connsiteY3" fmla="*/ 6858000 h 6858000"/>
              <a:gd name="connsiteX4" fmla="*/ 0 w 6019799"/>
              <a:gd name="connsiteY4" fmla="*/ 6858000 h 6858000"/>
              <a:gd name="connsiteX0" fmla="*/ 0 w 5346031"/>
              <a:gd name="connsiteY0" fmla="*/ 6858000 h 6858000"/>
              <a:gd name="connsiteX1" fmla="*/ 0 w 5346031"/>
              <a:gd name="connsiteY1" fmla="*/ 0 h 6858000"/>
              <a:gd name="connsiteX2" fmla="*/ 4752473 w 5346031"/>
              <a:gd name="connsiteY2" fmla="*/ 16042 h 6858000"/>
              <a:gd name="connsiteX3" fmla="*/ 5346031 w 5346031"/>
              <a:gd name="connsiteY3" fmla="*/ 6858000 h 6858000"/>
              <a:gd name="connsiteX4" fmla="*/ 0 w 5346031"/>
              <a:gd name="connsiteY4" fmla="*/ 6858000 h 6858000"/>
              <a:gd name="connsiteX0" fmla="*/ 0 w 6035841"/>
              <a:gd name="connsiteY0" fmla="*/ 6858000 h 6858000"/>
              <a:gd name="connsiteX1" fmla="*/ 0 w 6035841"/>
              <a:gd name="connsiteY1" fmla="*/ 0 h 6858000"/>
              <a:gd name="connsiteX2" fmla="*/ 4752473 w 6035841"/>
              <a:gd name="connsiteY2" fmla="*/ 16042 h 6858000"/>
              <a:gd name="connsiteX3" fmla="*/ 6035841 w 6035841"/>
              <a:gd name="connsiteY3" fmla="*/ 6858000 h 6858000"/>
              <a:gd name="connsiteX4" fmla="*/ 0 w 6035841"/>
              <a:gd name="connsiteY4" fmla="*/ 6858000 h 6858000"/>
              <a:gd name="connsiteX0" fmla="*/ 0 w 6035841"/>
              <a:gd name="connsiteY0" fmla="*/ 6858000 h 6858000"/>
              <a:gd name="connsiteX1" fmla="*/ 0 w 6035841"/>
              <a:gd name="connsiteY1" fmla="*/ 0 h 6858000"/>
              <a:gd name="connsiteX2" fmla="*/ 4752473 w 6035841"/>
              <a:gd name="connsiteY2" fmla="*/ 0 h 6858000"/>
              <a:gd name="connsiteX3" fmla="*/ 6035841 w 6035841"/>
              <a:gd name="connsiteY3" fmla="*/ 6858000 h 6858000"/>
              <a:gd name="connsiteX4" fmla="*/ 0 w 603584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5841" h="6858000">
                <a:moveTo>
                  <a:pt x="0" y="6858000"/>
                </a:moveTo>
                <a:lnTo>
                  <a:pt x="0" y="0"/>
                </a:lnTo>
                <a:lnTo>
                  <a:pt x="4752473" y="0"/>
                </a:lnTo>
                <a:lnTo>
                  <a:pt x="603584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9275CDB-152B-9844-BA66-862F6BF8EF5B}"/>
              </a:ext>
            </a:extLst>
          </p:cNvPr>
          <p:cNvSpPr>
            <a:spLocks noGrp="1"/>
          </p:cNvSpPr>
          <p:nvPr>
            <p:ph idx="1"/>
          </p:nvPr>
        </p:nvSpPr>
        <p:spPr>
          <a:xfrm>
            <a:off x="5338482" y="1426158"/>
            <a:ext cx="6064624" cy="3708901"/>
          </a:xfrm>
          <a:prstGeom prst="rect">
            <a:avLst/>
          </a:prstGeom>
          <a:noFill/>
        </p:spPr>
        <p:txBody>
          <a:bodyPr anchor="ctr">
            <a:normAutofit/>
          </a:bodyPr>
          <a:lstStyle>
            <a:lvl1pPr>
              <a:lnSpc>
                <a:spcPct val="150000"/>
              </a:lnSpc>
              <a:defRPr sz="2400">
                <a:solidFill>
                  <a:schemeClr val="tx1"/>
                </a:solidFill>
              </a:defRPr>
            </a:lvl1pPr>
            <a:lvl2pPr>
              <a:lnSpc>
                <a:spcPct val="150000"/>
              </a:lnSpc>
              <a:defRPr sz="2000">
                <a:solidFill>
                  <a:schemeClr val="tx1"/>
                </a:solidFill>
              </a:defRPr>
            </a:lvl2pPr>
            <a:lvl3pPr>
              <a:lnSpc>
                <a:spcPct val="150000"/>
              </a:lnSpc>
              <a:defRPr sz="1800">
                <a:solidFill>
                  <a:schemeClr val="tx1"/>
                </a:solidFill>
              </a:defRPr>
            </a:lvl3pPr>
            <a:lvl4pPr>
              <a:lnSpc>
                <a:spcPct val="150000"/>
              </a:lnSpc>
              <a:defRPr sz="1600">
                <a:solidFill>
                  <a:schemeClr val="tx1"/>
                </a:solidFill>
              </a:defRPr>
            </a:lvl4pPr>
            <a:lvl5pPr>
              <a:lnSpc>
                <a:spcPct val="150000"/>
              </a:lnSpc>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Arrow Connector 9">
            <a:extLst>
              <a:ext uri="{FF2B5EF4-FFF2-40B4-BE49-F238E27FC236}">
                <a16:creationId xmlns:a16="http://schemas.microsoft.com/office/drawing/2014/main" id="{65DA9495-0EC2-B34D-BCD4-D221CBBDF833}"/>
              </a:ext>
            </a:extLst>
          </p:cNvPr>
          <p:cNvCxnSpPr>
            <a:cxnSpLocks/>
          </p:cNvCxnSpPr>
          <p:nvPr userDrawn="1"/>
        </p:nvCxnSpPr>
        <p:spPr>
          <a:xfrm>
            <a:off x="-1" y="5111010"/>
            <a:ext cx="3625516" cy="0"/>
          </a:xfrm>
          <a:prstGeom prst="straightConnector1">
            <a:avLst/>
          </a:prstGeom>
          <a:ln w="19050" cap="flat" cmpd="sng">
            <a:solidFill>
              <a:schemeClr val="accent2"/>
            </a:solidFill>
            <a:prstDash val="solid"/>
            <a:tailEnd type="ova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7C3D205-EE80-B442-A923-131E47C98A75}"/>
              </a:ext>
            </a:extLst>
          </p:cNvPr>
          <p:cNvPicPr>
            <a:picLocks noChangeAspect="1"/>
          </p:cNvPicPr>
          <p:nvPr userDrawn="1"/>
        </p:nvPicPr>
        <p:blipFill>
          <a:blip r:embed="rId2">
            <a:alphaModFix amt="70000"/>
          </a:blip>
          <a:stretch>
            <a:fillRect/>
          </a:stretch>
        </p:blipFill>
        <p:spPr>
          <a:xfrm>
            <a:off x="10142058" y="5416907"/>
            <a:ext cx="1135541" cy="1135541"/>
          </a:xfrm>
          <a:prstGeom prst="rect">
            <a:avLst/>
          </a:prstGeom>
        </p:spPr>
      </p:pic>
      <p:sp>
        <p:nvSpPr>
          <p:cNvPr id="8" name="Subtitle 2">
            <a:extLst>
              <a:ext uri="{FF2B5EF4-FFF2-40B4-BE49-F238E27FC236}">
                <a16:creationId xmlns:a16="http://schemas.microsoft.com/office/drawing/2014/main" id="{AA133C5C-F9B6-EE48-AD91-1E87852337DB}"/>
              </a:ext>
            </a:extLst>
          </p:cNvPr>
          <p:cNvSpPr>
            <a:spLocks noGrp="1"/>
          </p:cNvSpPr>
          <p:nvPr>
            <p:ph type="subTitle" idx="10"/>
          </p:nvPr>
        </p:nvSpPr>
        <p:spPr>
          <a:xfrm>
            <a:off x="796208" y="2735177"/>
            <a:ext cx="3801978" cy="1090864"/>
          </a:xfrm>
          <a:prstGeom prst="rect">
            <a:avLst/>
          </a:prstGeom>
        </p:spPr>
        <p:txBody>
          <a:bodyPr anchor="ctr">
            <a:normAutofit/>
          </a:bodyPr>
          <a:lstStyle>
            <a:lvl1pPr marL="0" indent="0" algn="l">
              <a:buNone/>
              <a:defRPr sz="3200" b="1"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34880189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imple Bullets 4">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6B7603C5-C462-1B4D-B662-FFCB63CE9A1B}"/>
              </a:ext>
            </a:extLst>
          </p:cNvPr>
          <p:cNvSpPr/>
          <p:nvPr userDrawn="1"/>
        </p:nvSpPr>
        <p:spPr>
          <a:xfrm>
            <a:off x="-1" y="0"/>
            <a:ext cx="5325035" cy="6858000"/>
          </a:xfrm>
          <a:custGeom>
            <a:avLst/>
            <a:gdLst>
              <a:gd name="connsiteX0" fmla="*/ 0 w 5747084"/>
              <a:gd name="connsiteY0" fmla="*/ 6858000 h 6858000"/>
              <a:gd name="connsiteX1" fmla="*/ 0 w 5747084"/>
              <a:gd name="connsiteY1" fmla="*/ 0 h 6858000"/>
              <a:gd name="connsiteX2" fmla="*/ 5747084 w 5747084"/>
              <a:gd name="connsiteY2" fmla="*/ 0 h 6858000"/>
              <a:gd name="connsiteX3" fmla="*/ 5747084 w 5747084"/>
              <a:gd name="connsiteY3" fmla="*/ 6858000 h 6858000"/>
              <a:gd name="connsiteX4" fmla="*/ 0 w 5747084"/>
              <a:gd name="connsiteY4" fmla="*/ 6858000 h 6858000"/>
              <a:gd name="connsiteX0" fmla="*/ 0 w 5747084"/>
              <a:gd name="connsiteY0" fmla="*/ 6858000 h 6858000"/>
              <a:gd name="connsiteX1" fmla="*/ 0 w 5747084"/>
              <a:gd name="connsiteY1" fmla="*/ 0 h 6858000"/>
              <a:gd name="connsiteX2" fmla="*/ 4752473 w 5747084"/>
              <a:gd name="connsiteY2" fmla="*/ 0 h 6858000"/>
              <a:gd name="connsiteX3" fmla="*/ 5747084 w 5747084"/>
              <a:gd name="connsiteY3" fmla="*/ 6858000 h 6858000"/>
              <a:gd name="connsiteX4" fmla="*/ 0 w 5747084"/>
              <a:gd name="connsiteY4" fmla="*/ 6858000 h 6858000"/>
              <a:gd name="connsiteX0" fmla="*/ 0 w 5426242"/>
              <a:gd name="connsiteY0" fmla="*/ 6858000 h 6874042"/>
              <a:gd name="connsiteX1" fmla="*/ 0 w 5426242"/>
              <a:gd name="connsiteY1" fmla="*/ 0 h 6874042"/>
              <a:gd name="connsiteX2" fmla="*/ 4752473 w 5426242"/>
              <a:gd name="connsiteY2" fmla="*/ 0 h 6874042"/>
              <a:gd name="connsiteX3" fmla="*/ 5426242 w 5426242"/>
              <a:gd name="connsiteY3" fmla="*/ 6874042 h 6874042"/>
              <a:gd name="connsiteX4" fmla="*/ 0 w 5426242"/>
              <a:gd name="connsiteY4" fmla="*/ 6858000 h 6874042"/>
              <a:gd name="connsiteX0" fmla="*/ 0 w 4752473"/>
              <a:gd name="connsiteY0" fmla="*/ 6858000 h 6874042"/>
              <a:gd name="connsiteX1" fmla="*/ 0 w 4752473"/>
              <a:gd name="connsiteY1" fmla="*/ 0 h 6874042"/>
              <a:gd name="connsiteX2" fmla="*/ 4752473 w 4752473"/>
              <a:gd name="connsiteY2" fmla="*/ 0 h 6874042"/>
              <a:gd name="connsiteX3" fmla="*/ 4672263 w 4752473"/>
              <a:gd name="connsiteY3" fmla="*/ 6874042 h 6874042"/>
              <a:gd name="connsiteX4" fmla="*/ 0 w 4752473"/>
              <a:gd name="connsiteY4" fmla="*/ 6858000 h 6874042"/>
              <a:gd name="connsiteX0" fmla="*/ 0 w 6019799"/>
              <a:gd name="connsiteY0" fmla="*/ 6858000 h 6874042"/>
              <a:gd name="connsiteX1" fmla="*/ 0 w 6019799"/>
              <a:gd name="connsiteY1" fmla="*/ 0 h 6874042"/>
              <a:gd name="connsiteX2" fmla="*/ 6019799 w 6019799"/>
              <a:gd name="connsiteY2" fmla="*/ 16042 h 6874042"/>
              <a:gd name="connsiteX3" fmla="*/ 4672263 w 6019799"/>
              <a:gd name="connsiteY3" fmla="*/ 6874042 h 6874042"/>
              <a:gd name="connsiteX4" fmla="*/ 0 w 6019799"/>
              <a:gd name="connsiteY4" fmla="*/ 6858000 h 6874042"/>
              <a:gd name="connsiteX0" fmla="*/ 0 w 6019799"/>
              <a:gd name="connsiteY0" fmla="*/ 6858000 h 6858000"/>
              <a:gd name="connsiteX1" fmla="*/ 0 w 6019799"/>
              <a:gd name="connsiteY1" fmla="*/ 0 h 6858000"/>
              <a:gd name="connsiteX2" fmla="*/ 6019799 w 6019799"/>
              <a:gd name="connsiteY2" fmla="*/ 16042 h 6858000"/>
              <a:gd name="connsiteX3" fmla="*/ 5346031 w 6019799"/>
              <a:gd name="connsiteY3" fmla="*/ 6858000 h 6858000"/>
              <a:gd name="connsiteX4" fmla="*/ 0 w 6019799"/>
              <a:gd name="connsiteY4" fmla="*/ 6858000 h 6858000"/>
              <a:gd name="connsiteX0" fmla="*/ 0 w 5346031"/>
              <a:gd name="connsiteY0" fmla="*/ 6858000 h 6858000"/>
              <a:gd name="connsiteX1" fmla="*/ 0 w 5346031"/>
              <a:gd name="connsiteY1" fmla="*/ 0 h 6858000"/>
              <a:gd name="connsiteX2" fmla="*/ 4752473 w 5346031"/>
              <a:gd name="connsiteY2" fmla="*/ 16042 h 6858000"/>
              <a:gd name="connsiteX3" fmla="*/ 5346031 w 5346031"/>
              <a:gd name="connsiteY3" fmla="*/ 6858000 h 6858000"/>
              <a:gd name="connsiteX4" fmla="*/ 0 w 5346031"/>
              <a:gd name="connsiteY4" fmla="*/ 6858000 h 6858000"/>
              <a:gd name="connsiteX0" fmla="*/ 0 w 6035841"/>
              <a:gd name="connsiteY0" fmla="*/ 6858000 h 6858000"/>
              <a:gd name="connsiteX1" fmla="*/ 0 w 6035841"/>
              <a:gd name="connsiteY1" fmla="*/ 0 h 6858000"/>
              <a:gd name="connsiteX2" fmla="*/ 4752473 w 6035841"/>
              <a:gd name="connsiteY2" fmla="*/ 16042 h 6858000"/>
              <a:gd name="connsiteX3" fmla="*/ 6035841 w 6035841"/>
              <a:gd name="connsiteY3" fmla="*/ 6858000 h 6858000"/>
              <a:gd name="connsiteX4" fmla="*/ 0 w 6035841"/>
              <a:gd name="connsiteY4" fmla="*/ 6858000 h 6858000"/>
              <a:gd name="connsiteX0" fmla="*/ 0 w 6035841"/>
              <a:gd name="connsiteY0" fmla="*/ 6858000 h 6858000"/>
              <a:gd name="connsiteX1" fmla="*/ 0 w 6035841"/>
              <a:gd name="connsiteY1" fmla="*/ 0 h 6858000"/>
              <a:gd name="connsiteX2" fmla="*/ 4752473 w 6035841"/>
              <a:gd name="connsiteY2" fmla="*/ 0 h 6858000"/>
              <a:gd name="connsiteX3" fmla="*/ 6035841 w 6035841"/>
              <a:gd name="connsiteY3" fmla="*/ 6858000 h 6858000"/>
              <a:gd name="connsiteX4" fmla="*/ 0 w 603584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5841" h="6858000">
                <a:moveTo>
                  <a:pt x="0" y="6858000"/>
                </a:moveTo>
                <a:lnTo>
                  <a:pt x="0" y="0"/>
                </a:lnTo>
                <a:lnTo>
                  <a:pt x="4752473" y="0"/>
                </a:lnTo>
                <a:lnTo>
                  <a:pt x="6035841" y="6858000"/>
                </a:lnTo>
                <a:lnTo>
                  <a:pt x="0" y="6858000"/>
                </a:lnTo>
                <a:close/>
              </a:path>
            </a:pathLst>
          </a:custGeom>
          <a:blipFill dpi="0" rotWithShape="1">
            <a:blip r:embed="rId2">
              <a:alphaModFix amt="1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9275CDB-152B-9844-BA66-862F6BF8EF5B}"/>
              </a:ext>
            </a:extLst>
          </p:cNvPr>
          <p:cNvSpPr>
            <a:spLocks noGrp="1"/>
          </p:cNvSpPr>
          <p:nvPr>
            <p:ph idx="1"/>
          </p:nvPr>
        </p:nvSpPr>
        <p:spPr>
          <a:xfrm>
            <a:off x="5325034" y="1426158"/>
            <a:ext cx="6051178" cy="3708901"/>
          </a:xfrm>
          <a:prstGeom prst="rect">
            <a:avLst/>
          </a:prstGeom>
        </p:spPr>
        <p:txBody>
          <a:bodyPr anchor="ctr">
            <a:normAutofit/>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ABEBBC26-962E-FA4F-A94C-FB666210DF78}"/>
              </a:ext>
            </a:extLst>
          </p:cNvPr>
          <p:cNvPicPr>
            <a:picLocks noChangeAspect="1"/>
          </p:cNvPicPr>
          <p:nvPr userDrawn="1"/>
        </p:nvPicPr>
        <p:blipFill>
          <a:blip r:embed="rId3">
            <a:alphaModFix amt="70000"/>
          </a:blip>
          <a:stretch>
            <a:fillRect/>
          </a:stretch>
        </p:blipFill>
        <p:spPr>
          <a:xfrm>
            <a:off x="10142058" y="5416907"/>
            <a:ext cx="1135541" cy="1135541"/>
          </a:xfrm>
          <a:prstGeom prst="rect">
            <a:avLst/>
          </a:prstGeom>
        </p:spPr>
      </p:pic>
      <p:cxnSp>
        <p:nvCxnSpPr>
          <p:cNvPr id="9" name="Straight Arrow Connector 8">
            <a:extLst>
              <a:ext uri="{FF2B5EF4-FFF2-40B4-BE49-F238E27FC236}">
                <a16:creationId xmlns:a16="http://schemas.microsoft.com/office/drawing/2014/main" id="{C064FD03-4C9F-0648-862F-B41A4B283274}"/>
              </a:ext>
            </a:extLst>
          </p:cNvPr>
          <p:cNvCxnSpPr>
            <a:cxnSpLocks/>
          </p:cNvCxnSpPr>
          <p:nvPr userDrawn="1"/>
        </p:nvCxnSpPr>
        <p:spPr>
          <a:xfrm>
            <a:off x="-1" y="4104010"/>
            <a:ext cx="3625516" cy="0"/>
          </a:xfrm>
          <a:prstGeom prst="straightConnector1">
            <a:avLst/>
          </a:prstGeom>
          <a:ln w="19050" cap="flat" cmpd="sng">
            <a:solidFill>
              <a:schemeClr val="accent2"/>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90212922-6EAB-B64E-8809-07716B256C5C}"/>
              </a:ext>
            </a:extLst>
          </p:cNvPr>
          <p:cNvSpPr>
            <a:spLocks noGrp="1"/>
          </p:cNvSpPr>
          <p:nvPr>
            <p:ph type="subTitle" idx="10"/>
          </p:nvPr>
        </p:nvSpPr>
        <p:spPr>
          <a:xfrm>
            <a:off x="796208" y="2735177"/>
            <a:ext cx="3801978" cy="1090864"/>
          </a:xfrm>
          <a:prstGeom prst="rect">
            <a:avLst/>
          </a:prstGeom>
        </p:spPr>
        <p:txBody>
          <a:bodyPr anchor="ctr">
            <a:normAutofit/>
          </a:bodyPr>
          <a:lstStyle>
            <a:lvl1pPr marL="0" indent="0" algn="l">
              <a:buNone/>
              <a:defRPr sz="3200" b="1"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32576791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mple Bullets 5">
    <p:bg>
      <p:bgPr>
        <a:solidFill>
          <a:schemeClr val="accent2"/>
        </a:solidFill>
        <a:effectLst/>
      </p:bgPr>
    </p:bg>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6B7603C5-C462-1B4D-B662-FFCB63CE9A1B}"/>
              </a:ext>
            </a:extLst>
          </p:cNvPr>
          <p:cNvSpPr/>
          <p:nvPr userDrawn="1"/>
        </p:nvSpPr>
        <p:spPr>
          <a:xfrm>
            <a:off x="0" y="0"/>
            <a:ext cx="5446060" cy="6858000"/>
          </a:xfrm>
          <a:custGeom>
            <a:avLst/>
            <a:gdLst>
              <a:gd name="connsiteX0" fmla="*/ 0 w 5747084"/>
              <a:gd name="connsiteY0" fmla="*/ 6858000 h 6858000"/>
              <a:gd name="connsiteX1" fmla="*/ 0 w 5747084"/>
              <a:gd name="connsiteY1" fmla="*/ 0 h 6858000"/>
              <a:gd name="connsiteX2" fmla="*/ 5747084 w 5747084"/>
              <a:gd name="connsiteY2" fmla="*/ 0 h 6858000"/>
              <a:gd name="connsiteX3" fmla="*/ 5747084 w 5747084"/>
              <a:gd name="connsiteY3" fmla="*/ 6858000 h 6858000"/>
              <a:gd name="connsiteX4" fmla="*/ 0 w 5747084"/>
              <a:gd name="connsiteY4" fmla="*/ 6858000 h 6858000"/>
              <a:gd name="connsiteX0" fmla="*/ 0 w 5747084"/>
              <a:gd name="connsiteY0" fmla="*/ 6858000 h 6858000"/>
              <a:gd name="connsiteX1" fmla="*/ 0 w 5747084"/>
              <a:gd name="connsiteY1" fmla="*/ 0 h 6858000"/>
              <a:gd name="connsiteX2" fmla="*/ 4752473 w 5747084"/>
              <a:gd name="connsiteY2" fmla="*/ 0 h 6858000"/>
              <a:gd name="connsiteX3" fmla="*/ 5747084 w 5747084"/>
              <a:gd name="connsiteY3" fmla="*/ 6858000 h 6858000"/>
              <a:gd name="connsiteX4" fmla="*/ 0 w 5747084"/>
              <a:gd name="connsiteY4" fmla="*/ 6858000 h 6858000"/>
              <a:gd name="connsiteX0" fmla="*/ 0 w 5426242"/>
              <a:gd name="connsiteY0" fmla="*/ 6858000 h 6874042"/>
              <a:gd name="connsiteX1" fmla="*/ 0 w 5426242"/>
              <a:gd name="connsiteY1" fmla="*/ 0 h 6874042"/>
              <a:gd name="connsiteX2" fmla="*/ 4752473 w 5426242"/>
              <a:gd name="connsiteY2" fmla="*/ 0 h 6874042"/>
              <a:gd name="connsiteX3" fmla="*/ 5426242 w 5426242"/>
              <a:gd name="connsiteY3" fmla="*/ 6874042 h 6874042"/>
              <a:gd name="connsiteX4" fmla="*/ 0 w 5426242"/>
              <a:gd name="connsiteY4" fmla="*/ 6858000 h 6874042"/>
              <a:gd name="connsiteX0" fmla="*/ 0 w 4752473"/>
              <a:gd name="connsiteY0" fmla="*/ 6858000 h 6874042"/>
              <a:gd name="connsiteX1" fmla="*/ 0 w 4752473"/>
              <a:gd name="connsiteY1" fmla="*/ 0 h 6874042"/>
              <a:gd name="connsiteX2" fmla="*/ 4752473 w 4752473"/>
              <a:gd name="connsiteY2" fmla="*/ 0 h 6874042"/>
              <a:gd name="connsiteX3" fmla="*/ 4672263 w 4752473"/>
              <a:gd name="connsiteY3" fmla="*/ 6874042 h 6874042"/>
              <a:gd name="connsiteX4" fmla="*/ 0 w 4752473"/>
              <a:gd name="connsiteY4" fmla="*/ 6858000 h 6874042"/>
              <a:gd name="connsiteX0" fmla="*/ 0 w 6019799"/>
              <a:gd name="connsiteY0" fmla="*/ 6858000 h 6874042"/>
              <a:gd name="connsiteX1" fmla="*/ 0 w 6019799"/>
              <a:gd name="connsiteY1" fmla="*/ 0 h 6874042"/>
              <a:gd name="connsiteX2" fmla="*/ 6019799 w 6019799"/>
              <a:gd name="connsiteY2" fmla="*/ 16042 h 6874042"/>
              <a:gd name="connsiteX3" fmla="*/ 4672263 w 6019799"/>
              <a:gd name="connsiteY3" fmla="*/ 6874042 h 6874042"/>
              <a:gd name="connsiteX4" fmla="*/ 0 w 6019799"/>
              <a:gd name="connsiteY4" fmla="*/ 6858000 h 6874042"/>
              <a:gd name="connsiteX0" fmla="*/ 0 w 6019799"/>
              <a:gd name="connsiteY0" fmla="*/ 6858000 h 6858000"/>
              <a:gd name="connsiteX1" fmla="*/ 0 w 6019799"/>
              <a:gd name="connsiteY1" fmla="*/ 0 h 6858000"/>
              <a:gd name="connsiteX2" fmla="*/ 6019799 w 6019799"/>
              <a:gd name="connsiteY2" fmla="*/ 16042 h 6858000"/>
              <a:gd name="connsiteX3" fmla="*/ 5346031 w 6019799"/>
              <a:gd name="connsiteY3" fmla="*/ 6858000 h 6858000"/>
              <a:gd name="connsiteX4" fmla="*/ 0 w 6019799"/>
              <a:gd name="connsiteY4" fmla="*/ 6858000 h 6858000"/>
              <a:gd name="connsiteX0" fmla="*/ 0 w 5346031"/>
              <a:gd name="connsiteY0" fmla="*/ 6858000 h 6858000"/>
              <a:gd name="connsiteX1" fmla="*/ 0 w 5346031"/>
              <a:gd name="connsiteY1" fmla="*/ 0 h 6858000"/>
              <a:gd name="connsiteX2" fmla="*/ 4752473 w 5346031"/>
              <a:gd name="connsiteY2" fmla="*/ 16042 h 6858000"/>
              <a:gd name="connsiteX3" fmla="*/ 5346031 w 5346031"/>
              <a:gd name="connsiteY3" fmla="*/ 6858000 h 6858000"/>
              <a:gd name="connsiteX4" fmla="*/ 0 w 5346031"/>
              <a:gd name="connsiteY4" fmla="*/ 6858000 h 6858000"/>
              <a:gd name="connsiteX0" fmla="*/ 0 w 6035841"/>
              <a:gd name="connsiteY0" fmla="*/ 6858000 h 6858000"/>
              <a:gd name="connsiteX1" fmla="*/ 0 w 6035841"/>
              <a:gd name="connsiteY1" fmla="*/ 0 h 6858000"/>
              <a:gd name="connsiteX2" fmla="*/ 4752473 w 6035841"/>
              <a:gd name="connsiteY2" fmla="*/ 16042 h 6858000"/>
              <a:gd name="connsiteX3" fmla="*/ 6035841 w 6035841"/>
              <a:gd name="connsiteY3" fmla="*/ 6858000 h 6858000"/>
              <a:gd name="connsiteX4" fmla="*/ 0 w 6035841"/>
              <a:gd name="connsiteY4" fmla="*/ 6858000 h 6858000"/>
              <a:gd name="connsiteX0" fmla="*/ 0 w 6035841"/>
              <a:gd name="connsiteY0" fmla="*/ 6858000 h 6858000"/>
              <a:gd name="connsiteX1" fmla="*/ 0 w 6035841"/>
              <a:gd name="connsiteY1" fmla="*/ 0 h 6858000"/>
              <a:gd name="connsiteX2" fmla="*/ 4752473 w 6035841"/>
              <a:gd name="connsiteY2" fmla="*/ 0 h 6858000"/>
              <a:gd name="connsiteX3" fmla="*/ 6035841 w 6035841"/>
              <a:gd name="connsiteY3" fmla="*/ 6858000 h 6858000"/>
              <a:gd name="connsiteX4" fmla="*/ 0 w 603584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5841" h="6858000">
                <a:moveTo>
                  <a:pt x="0" y="6858000"/>
                </a:moveTo>
                <a:lnTo>
                  <a:pt x="0" y="0"/>
                </a:lnTo>
                <a:lnTo>
                  <a:pt x="4752473" y="0"/>
                </a:lnTo>
                <a:lnTo>
                  <a:pt x="603584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9275CDB-152B-9844-BA66-862F6BF8EF5B}"/>
              </a:ext>
            </a:extLst>
          </p:cNvPr>
          <p:cNvSpPr>
            <a:spLocks noGrp="1"/>
          </p:cNvSpPr>
          <p:nvPr>
            <p:ph idx="1"/>
          </p:nvPr>
        </p:nvSpPr>
        <p:spPr>
          <a:xfrm>
            <a:off x="5346974" y="1426158"/>
            <a:ext cx="6069579" cy="3708901"/>
          </a:xfrm>
          <a:prstGeom prst="rect">
            <a:avLst/>
          </a:prstGeom>
          <a:noFill/>
        </p:spPr>
        <p:txBody>
          <a:bodyPr anchor="ctr">
            <a:normAutofit/>
          </a:bodyPr>
          <a:lstStyle>
            <a:lvl1pPr>
              <a:lnSpc>
                <a:spcPct val="150000"/>
              </a:lnSpc>
              <a:defRPr sz="2400">
                <a:solidFill>
                  <a:schemeClr val="tx1"/>
                </a:solidFill>
              </a:defRPr>
            </a:lvl1pPr>
            <a:lvl2pPr>
              <a:lnSpc>
                <a:spcPct val="150000"/>
              </a:lnSpc>
              <a:defRPr sz="2000">
                <a:solidFill>
                  <a:schemeClr val="tx1"/>
                </a:solidFill>
              </a:defRPr>
            </a:lvl2pPr>
            <a:lvl3pPr>
              <a:lnSpc>
                <a:spcPct val="150000"/>
              </a:lnSpc>
              <a:defRPr sz="1800">
                <a:solidFill>
                  <a:schemeClr val="tx1"/>
                </a:solidFill>
              </a:defRPr>
            </a:lvl3pPr>
            <a:lvl4pPr>
              <a:lnSpc>
                <a:spcPct val="150000"/>
              </a:lnSpc>
              <a:defRPr sz="1600">
                <a:solidFill>
                  <a:schemeClr val="tx1"/>
                </a:solidFill>
              </a:defRPr>
            </a:lvl4pPr>
            <a:lvl5pPr>
              <a:lnSpc>
                <a:spcPct val="150000"/>
              </a:lnSpc>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11DCDEAE-6CDF-B147-AA49-0B3D70A56CC0}"/>
              </a:ext>
            </a:extLst>
          </p:cNvPr>
          <p:cNvPicPr>
            <a:picLocks noChangeAspect="1"/>
          </p:cNvPicPr>
          <p:nvPr userDrawn="1"/>
        </p:nvPicPr>
        <p:blipFill>
          <a:blip r:embed="rId2"/>
          <a:stretch>
            <a:fillRect/>
          </a:stretch>
        </p:blipFill>
        <p:spPr>
          <a:xfrm>
            <a:off x="10142057" y="5416906"/>
            <a:ext cx="1135541" cy="1135541"/>
          </a:xfrm>
          <a:prstGeom prst="rect">
            <a:avLst/>
          </a:prstGeom>
        </p:spPr>
      </p:pic>
      <p:cxnSp>
        <p:nvCxnSpPr>
          <p:cNvPr id="10" name="Straight Arrow Connector 9">
            <a:extLst>
              <a:ext uri="{FF2B5EF4-FFF2-40B4-BE49-F238E27FC236}">
                <a16:creationId xmlns:a16="http://schemas.microsoft.com/office/drawing/2014/main" id="{65DA9495-0EC2-B34D-BCD4-D221CBBDF833}"/>
              </a:ext>
            </a:extLst>
          </p:cNvPr>
          <p:cNvCxnSpPr>
            <a:cxnSpLocks/>
          </p:cNvCxnSpPr>
          <p:nvPr userDrawn="1"/>
        </p:nvCxnSpPr>
        <p:spPr>
          <a:xfrm>
            <a:off x="-1" y="4107784"/>
            <a:ext cx="3625516" cy="0"/>
          </a:xfrm>
          <a:prstGeom prst="straightConnector1">
            <a:avLst/>
          </a:prstGeom>
          <a:ln w="19050" cap="flat" cmpd="sng">
            <a:solidFill>
              <a:schemeClr val="accent2"/>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07466FB4-D9F0-1D4F-A02A-3345D3B56D58}"/>
              </a:ext>
            </a:extLst>
          </p:cNvPr>
          <p:cNvSpPr>
            <a:spLocks noGrp="1"/>
          </p:cNvSpPr>
          <p:nvPr>
            <p:ph type="subTitle" idx="10"/>
          </p:nvPr>
        </p:nvSpPr>
        <p:spPr>
          <a:xfrm>
            <a:off x="796208" y="2735177"/>
            <a:ext cx="3801978" cy="1090864"/>
          </a:xfrm>
          <a:prstGeom prst="rect">
            <a:avLst/>
          </a:prstGeom>
        </p:spPr>
        <p:txBody>
          <a:bodyPr anchor="ctr">
            <a:normAutofit/>
          </a:bodyPr>
          <a:lstStyle>
            <a:lvl1pPr marL="0" indent="0" algn="l">
              <a:buNone/>
              <a:defRPr sz="3200" b="1"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7" name="Picture 6">
            <a:extLst>
              <a:ext uri="{FF2B5EF4-FFF2-40B4-BE49-F238E27FC236}">
                <a16:creationId xmlns:a16="http://schemas.microsoft.com/office/drawing/2014/main" id="{8BE4BD57-61E3-4949-95B0-26282CBC544E}"/>
              </a:ext>
            </a:extLst>
          </p:cNvPr>
          <p:cNvPicPr>
            <a:picLocks noChangeAspect="1"/>
          </p:cNvPicPr>
          <p:nvPr userDrawn="1"/>
        </p:nvPicPr>
        <p:blipFill>
          <a:blip r:embed="rId3">
            <a:alphaModFix amt="70000"/>
          </a:blip>
          <a:stretch>
            <a:fillRect/>
          </a:stretch>
        </p:blipFill>
        <p:spPr>
          <a:xfrm>
            <a:off x="10142058" y="5416907"/>
            <a:ext cx="1135541" cy="1135541"/>
          </a:xfrm>
          <a:prstGeom prst="rect">
            <a:avLst/>
          </a:prstGeom>
        </p:spPr>
      </p:pic>
    </p:spTree>
    <p:extLst>
      <p:ext uri="{BB962C8B-B14F-4D97-AF65-F5344CB8AC3E}">
        <p14:creationId xmlns:p14="http://schemas.microsoft.com/office/powerpoint/2010/main" val="31835089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mple Bullets 6">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6B7603C5-C462-1B4D-B662-FFCB63CE9A1B}"/>
              </a:ext>
            </a:extLst>
          </p:cNvPr>
          <p:cNvSpPr/>
          <p:nvPr userDrawn="1"/>
        </p:nvSpPr>
        <p:spPr>
          <a:xfrm>
            <a:off x="-7918" y="0"/>
            <a:ext cx="4296889" cy="6858000"/>
          </a:xfrm>
          <a:custGeom>
            <a:avLst/>
            <a:gdLst>
              <a:gd name="connsiteX0" fmla="*/ 0 w 5747084"/>
              <a:gd name="connsiteY0" fmla="*/ 6858000 h 6858000"/>
              <a:gd name="connsiteX1" fmla="*/ 0 w 5747084"/>
              <a:gd name="connsiteY1" fmla="*/ 0 h 6858000"/>
              <a:gd name="connsiteX2" fmla="*/ 5747084 w 5747084"/>
              <a:gd name="connsiteY2" fmla="*/ 0 h 6858000"/>
              <a:gd name="connsiteX3" fmla="*/ 5747084 w 5747084"/>
              <a:gd name="connsiteY3" fmla="*/ 6858000 h 6858000"/>
              <a:gd name="connsiteX4" fmla="*/ 0 w 5747084"/>
              <a:gd name="connsiteY4" fmla="*/ 6858000 h 6858000"/>
              <a:gd name="connsiteX0" fmla="*/ 0 w 5747084"/>
              <a:gd name="connsiteY0" fmla="*/ 6858000 h 6858000"/>
              <a:gd name="connsiteX1" fmla="*/ 0 w 5747084"/>
              <a:gd name="connsiteY1" fmla="*/ 0 h 6858000"/>
              <a:gd name="connsiteX2" fmla="*/ 4752473 w 5747084"/>
              <a:gd name="connsiteY2" fmla="*/ 0 h 6858000"/>
              <a:gd name="connsiteX3" fmla="*/ 5747084 w 5747084"/>
              <a:gd name="connsiteY3" fmla="*/ 6858000 h 6858000"/>
              <a:gd name="connsiteX4" fmla="*/ 0 w 5747084"/>
              <a:gd name="connsiteY4" fmla="*/ 6858000 h 6858000"/>
              <a:gd name="connsiteX0" fmla="*/ 0 w 5426242"/>
              <a:gd name="connsiteY0" fmla="*/ 6858000 h 6874042"/>
              <a:gd name="connsiteX1" fmla="*/ 0 w 5426242"/>
              <a:gd name="connsiteY1" fmla="*/ 0 h 6874042"/>
              <a:gd name="connsiteX2" fmla="*/ 4752473 w 5426242"/>
              <a:gd name="connsiteY2" fmla="*/ 0 h 6874042"/>
              <a:gd name="connsiteX3" fmla="*/ 5426242 w 5426242"/>
              <a:gd name="connsiteY3" fmla="*/ 6874042 h 6874042"/>
              <a:gd name="connsiteX4" fmla="*/ 0 w 5426242"/>
              <a:gd name="connsiteY4" fmla="*/ 6858000 h 6874042"/>
              <a:gd name="connsiteX0" fmla="*/ 0 w 4752473"/>
              <a:gd name="connsiteY0" fmla="*/ 6858000 h 6874042"/>
              <a:gd name="connsiteX1" fmla="*/ 0 w 4752473"/>
              <a:gd name="connsiteY1" fmla="*/ 0 h 6874042"/>
              <a:gd name="connsiteX2" fmla="*/ 4752473 w 4752473"/>
              <a:gd name="connsiteY2" fmla="*/ 0 h 6874042"/>
              <a:gd name="connsiteX3" fmla="*/ 4672263 w 4752473"/>
              <a:gd name="connsiteY3" fmla="*/ 6874042 h 6874042"/>
              <a:gd name="connsiteX4" fmla="*/ 0 w 4752473"/>
              <a:gd name="connsiteY4" fmla="*/ 6858000 h 6874042"/>
              <a:gd name="connsiteX0" fmla="*/ 0 w 6019799"/>
              <a:gd name="connsiteY0" fmla="*/ 6858000 h 6874042"/>
              <a:gd name="connsiteX1" fmla="*/ 0 w 6019799"/>
              <a:gd name="connsiteY1" fmla="*/ 0 h 6874042"/>
              <a:gd name="connsiteX2" fmla="*/ 6019799 w 6019799"/>
              <a:gd name="connsiteY2" fmla="*/ 16042 h 6874042"/>
              <a:gd name="connsiteX3" fmla="*/ 4672263 w 6019799"/>
              <a:gd name="connsiteY3" fmla="*/ 6874042 h 6874042"/>
              <a:gd name="connsiteX4" fmla="*/ 0 w 6019799"/>
              <a:gd name="connsiteY4" fmla="*/ 6858000 h 6874042"/>
              <a:gd name="connsiteX0" fmla="*/ 0 w 6019799"/>
              <a:gd name="connsiteY0" fmla="*/ 6858000 h 6858000"/>
              <a:gd name="connsiteX1" fmla="*/ 0 w 6019799"/>
              <a:gd name="connsiteY1" fmla="*/ 0 h 6858000"/>
              <a:gd name="connsiteX2" fmla="*/ 6019799 w 6019799"/>
              <a:gd name="connsiteY2" fmla="*/ 16042 h 6858000"/>
              <a:gd name="connsiteX3" fmla="*/ 5346031 w 6019799"/>
              <a:gd name="connsiteY3" fmla="*/ 6858000 h 6858000"/>
              <a:gd name="connsiteX4" fmla="*/ 0 w 6019799"/>
              <a:gd name="connsiteY4" fmla="*/ 6858000 h 6858000"/>
              <a:gd name="connsiteX0" fmla="*/ 0 w 5346031"/>
              <a:gd name="connsiteY0" fmla="*/ 6858000 h 6858000"/>
              <a:gd name="connsiteX1" fmla="*/ 0 w 5346031"/>
              <a:gd name="connsiteY1" fmla="*/ 0 h 6858000"/>
              <a:gd name="connsiteX2" fmla="*/ 4752473 w 5346031"/>
              <a:gd name="connsiteY2" fmla="*/ 16042 h 6858000"/>
              <a:gd name="connsiteX3" fmla="*/ 5346031 w 5346031"/>
              <a:gd name="connsiteY3" fmla="*/ 6858000 h 6858000"/>
              <a:gd name="connsiteX4" fmla="*/ 0 w 5346031"/>
              <a:gd name="connsiteY4" fmla="*/ 6858000 h 6858000"/>
              <a:gd name="connsiteX0" fmla="*/ 0 w 6035841"/>
              <a:gd name="connsiteY0" fmla="*/ 6858000 h 6858000"/>
              <a:gd name="connsiteX1" fmla="*/ 0 w 6035841"/>
              <a:gd name="connsiteY1" fmla="*/ 0 h 6858000"/>
              <a:gd name="connsiteX2" fmla="*/ 4752473 w 6035841"/>
              <a:gd name="connsiteY2" fmla="*/ 16042 h 6858000"/>
              <a:gd name="connsiteX3" fmla="*/ 6035841 w 6035841"/>
              <a:gd name="connsiteY3" fmla="*/ 6858000 h 6858000"/>
              <a:gd name="connsiteX4" fmla="*/ 0 w 6035841"/>
              <a:gd name="connsiteY4" fmla="*/ 6858000 h 6858000"/>
              <a:gd name="connsiteX0" fmla="*/ 0 w 6035841"/>
              <a:gd name="connsiteY0" fmla="*/ 6858000 h 6858000"/>
              <a:gd name="connsiteX1" fmla="*/ 0 w 6035841"/>
              <a:gd name="connsiteY1" fmla="*/ 0 h 6858000"/>
              <a:gd name="connsiteX2" fmla="*/ 4752473 w 6035841"/>
              <a:gd name="connsiteY2" fmla="*/ 0 h 6858000"/>
              <a:gd name="connsiteX3" fmla="*/ 6035841 w 6035841"/>
              <a:gd name="connsiteY3" fmla="*/ 6858000 h 6858000"/>
              <a:gd name="connsiteX4" fmla="*/ 0 w 603584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5841" h="6858000">
                <a:moveTo>
                  <a:pt x="0" y="6858000"/>
                </a:moveTo>
                <a:lnTo>
                  <a:pt x="0" y="0"/>
                </a:lnTo>
                <a:lnTo>
                  <a:pt x="4752473" y="0"/>
                </a:lnTo>
                <a:lnTo>
                  <a:pt x="6035841"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9275CDB-152B-9844-BA66-862F6BF8EF5B}"/>
              </a:ext>
            </a:extLst>
          </p:cNvPr>
          <p:cNvSpPr>
            <a:spLocks noGrp="1"/>
          </p:cNvSpPr>
          <p:nvPr>
            <p:ph idx="1"/>
          </p:nvPr>
        </p:nvSpPr>
        <p:spPr>
          <a:xfrm>
            <a:off x="4826623" y="1181164"/>
            <a:ext cx="6450975" cy="4495671"/>
          </a:xfrm>
          <a:prstGeom prst="rect">
            <a:avLst/>
          </a:prstGeom>
        </p:spPr>
        <p:txBody>
          <a:bodyPr anchor="ctr">
            <a:normAutofit/>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C3335EA0-EEB6-4242-AA0A-EBB24393136A}"/>
              </a:ext>
            </a:extLst>
          </p:cNvPr>
          <p:cNvSpPr>
            <a:spLocks noGrp="1"/>
          </p:cNvSpPr>
          <p:nvPr>
            <p:ph type="subTitle" idx="10"/>
          </p:nvPr>
        </p:nvSpPr>
        <p:spPr>
          <a:xfrm>
            <a:off x="796208" y="2735177"/>
            <a:ext cx="2796078" cy="1090864"/>
          </a:xfrm>
          <a:prstGeom prst="rect">
            <a:avLst/>
          </a:prstGeom>
        </p:spPr>
        <p:txBody>
          <a:bodyPr anchor="ctr">
            <a:normAutofit/>
          </a:bodyPr>
          <a:lstStyle>
            <a:lvl1pPr marL="0" indent="0" algn="l">
              <a:buNone/>
              <a:defRPr sz="3200" b="1"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8" name="Picture 7">
            <a:extLst>
              <a:ext uri="{FF2B5EF4-FFF2-40B4-BE49-F238E27FC236}">
                <a16:creationId xmlns:a16="http://schemas.microsoft.com/office/drawing/2014/main" id="{ABEBBC26-962E-FA4F-A94C-FB666210DF78}"/>
              </a:ext>
            </a:extLst>
          </p:cNvPr>
          <p:cNvPicPr>
            <a:picLocks noChangeAspect="1"/>
          </p:cNvPicPr>
          <p:nvPr userDrawn="1"/>
        </p:nvPicPr>
        <p:blipFill>
          <a:blip r:embed="rId2">
            <a:alphaModFix amt="70000"/>
          </a:blip>
          <a:stretch>
            <a:fillRect/>
          </a:stretch>
        </p:blipFill>
        <p:spPr>
          <a:xfrm>
            <a:off x="10142058" y="5416907"/>
            <a:ext cx="1135541" cy="1135541"/>
          </a:xfrm>
          <a:prstGeom prst="rect">
            <a:avLst/>
          </a:prstGeom>
        </p:spPr>
      </p:pic>
      <p:cxnSp>
        <p:nvCxnSpPr>
          <p:cNvPr id="15" name="Straight Arrow Connector 14">
            <a:extLst>
              <a:ext uri="{FF2B5EF4-FFF2-40B4-BE49-F238E27FC236}">
                <a16:creationId xmlns:a16="http://schemas.microsoft.com/office/drawing/2014/main" id="{1083FDF4-CD1D-174B-8F05-B82D3446648F}"/>
              </a:ext>
            </a:extLst>
          </p:cNvPr>
          <p:cNvCxnSpPr>
            <a:cxnSpLocks/>
          </p:cNvCxnSpPr>
          <p:nvPr userDrawn="1"/>
        </p:nvCxnSpPr>
        <p:spPr>
          <a:xfrm>
            <a:off x="-478972" y="4121231"/>
            <a:ext cx="3625516" cy="0"/>
          </a:xfrm>
          <a:prstGeom prst="straightConnector1">
            <a:avLst/>
          </a:prstGeom>
          <a:ln w="19050" cap="flat" cmpd="sng">
            <a:solidFill>
              <a:schemeClr val="bg1"/>
            </a:solidFill>
            <a:prstDash val="soli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1231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imple Bullets 6">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6B7603C5-C462-1B4D-B662-FFCB63CE9A1B}"/>
              </a:ext>
            </a:extLst>
          </p:cNvPr>
          <p:cNvSpPr/>
          <p:nvPr userDrawn="1"/>
        </p:nvSpPr>
        <p:spPr>
          <a:xfrm>
            <a:off x="-1" y="0"/>
            <a:ext cx="5486401" cy="6858000"/>
          </a:xfrm>
          <a:custGeom>
            <a:avLst/>
            <a:gdLst>
              <a:gd name="connsiteX0" fmla="*/ 0 w 5747084"/>
              <a:gd name="connsiteY0" fmla="*/ 6858000 h 6858000"/>
              <a:gd name="connsiteX1" fmla="*/ 0 w 5747084"/>
              <a:gd name="connsiteY1" fmla="*/ 0 h 6858000"/>
              <a:gd name="connsiteX2" fmla="*/ 5747084 w 5747084"/>
              <a:gd name="connsiteY2" fmla="*/ 0 h 6858000"/>
              <a:gd name="connsiteX3" fmla="*/ 5747084 w 5747084"/>
              <a:gd name="connsiteY3" fmla="*/ 6858000 h 6858000"/>
              <a:gd name="connsiteX4" fmla="*/ 0 w 5747084"/>
              <a:gd name="connsiteY4" fmla="*/ 6858000 h 6858000"/>
              <a:gd name="connsiteX0" fmla="*/ 0 w 5747084"/>
              <a:gd name="connsiteY0" fmla="*/ 6858000 h 6858000"/>
              <a:gd name="connsiteX1" fmla="*/ 0 w 5747084"/>
              <a:gd name="connsiteY1" fmla="*/ 0 h 6858000"/>
              <a:gd name="connsiteX2" fmla="*/ 4752473 w 5747084"/>
              <a:gd name="connsiteY2" fmla="*/ 0 h 6858000"/>
              <a:gd name="connsiteX3" fmla="*/ 5747084 w 5747084"/>
              <a:gd name="connsiteY3" fmla="*/ 6858000 h 6858000"/>
              <a:gd name="connsiteX4" fmla="*/ 0 w 5747084"/>
              <a:gd name="connsiteY4" fmla="*/ 6858000 h 6858000"/>
              <a:gd name="connsiteX0" fmla="*/ 0 w 5426242"/>
              <a:gd name="connsiteY0" fmla="*/ 6858000 h 6874042"/>
              <a:gd name="connsiteX1" fmla="*/ 0 w 5426242"/>
              <a:gd name="connsiteY1" fmla="*/ 0 h 6874042"/>
              <a:gd name="connsiteX2" fmla="*/ 4752473 w 5426242"/>
              <a:gd name="connsiteY2" fmla="*/ 0 h 6874042"/>
              <a:gd name="connsiteX3" fmla="*/ 5426242 w 5426242"/>
              <a:gd name="connsiteY3" fmla="*/ 6874042 h 6874042"/>
              <a:gd name="connsiteX4" fmla="*/ 0 w 5426242"/>
              <a:gd name="connsiteY4" fmla="*/ 6858000 h 6874042"/>
              <a:gd name="connsiteX0" fmla="*/ 0 w 4752473"/>
              <a:gd name="connsiteY0" fmla="*/ 6858000 h 6874042"/>
              <a:gd name="connsiteX1" fmla="*/ 0 w 4752473"/>
              <a:gd name="connsiteY1" fmla="*/ 0 h 6874042"/>
              <a:gd name="connsiteX2" fmla="*/ 4752473 w 4752473"/>
              <a:gd name="connsiteY2" fmla="*/ 0 h 6874042"/>
              <a:gd name="connsiteX3" fmla="*/ 4672263 w 4752473"/>
              <a:gd name="connsiteY3" fmla="*/ 6874042 h 6874042"/>
              <a:gd name="connsiteX4" fmla="*/ 0 w 4752473"/>
              <a:gd name="connsiteY4" fmla="*/ 6858000 h 6874042"/>
              <a:gd name="connsiteX0" fmla="*/ 0 w 6019799"/>
              <a:gd name="connsiteY0" fmla="*/ 6858000 h 6874042"/>
              <a:gd name="connsiteX1" fmla="*/ 0 w 6019799"/>
              <a:gd name="connsiteY1" fmla="*/ 0 h 6874042"/>
              <a:gd name="connsiteX2" fmla="*/ 6019799 w 6019799"/>
              <a:gd name="connsiteY2" fmla="*/ 16042 h 6874042"/>
              <a:gd name="connsiteX3" fmla="*/ 4672263 w 6019799"/>
              <a:gd name="connsiteY3" fmla="*/ 6874042 h 6874042"/>
              <a:gd name="connsiteX4" fmla="*/ 0 w 6019799"/>
              <a:gd name="connsiteY4" fmla="*/ 6858000 h 6874042"/>
              <a:gd name="connsiteX0" fmla="*/ 0 w 6019799"/>
              <a:gd name="connsiteY0" fmla="*/ 6858000 h 6858000"/>
              <a:gd name="connsiteX1" fmla="*/ 0 w 6019799"/>
              <a:gd name="connsiteY1" fmla="*/ 0 h 6858000"/>
              <a:gd name="connsiteX2" fmla="*/ 6019799 w 6019799"/>
              <a:gd name="connsiteY2" fmla="*/ 16042 h 6858000"/>
              <a:gd name="connsiteX3" fmla="*/ 5346031 w 6019799"/>
              <a:gd name="connsiteY3" fmla="*/ 6858000 h 6858000"/>
              <a:gd name="connsiteX4" fmla="*/ 0 w 6019799"/>
              <a:gd name="connsiteY4" fmla="*/ 6858000 h 6858000"/>
              <a:gd name="connsiteX0" fmla="*/ 0 w 5346031"/>
              <a:gd name="connsiteY0" fmla="*/ 6858000 h 6858000"/>
              <a:gd name="connsiteX1" fmla="*/ 0 w 5346031"/>
              <a:gd name="connsiteY1" fmla="*/ 0 h 6858000"/>
              <a:gd name="connsiteX2" fmla="*/ 4752473 w 5346031"/>
              <a:gd name="connsiteY2" fmla="*/ 16042 h 6858000"/>
              <a:gd name="connsiteX3" fmla="*/ 5346031 w 5346031"/>
              <a:gd name="connsiteY3" fmla="*/ 6858000 h 6858000"/>
              <a:gd name="connsiteX4" fmla="*/ 0 w 5346031"/>
              <a:gd name="connsiteY4" fmla="*/ 6858000 h 6858000"/>
              <a:gd name="connsiteX0" fmla="*/ 0 w 6035841"/>
              <a:gd name="connsiteY0" fmla="*/ 6858000 h 6858000"/>
              <a:gd name="connsiteX1" fmla="*/ 0 w 6035841"/>
              <a:gd name="connsiteY1" fmla="*/ 0 h 6858000"/>
              <a:gd name="connsiteX2" fmla="*/ 4752473 w 6035841"/>
              <a:gd name="connsiteY2" fmla="*/ 16042 h 6858000"/>
              <a:gd name="connsiteX3" fmla="*/ 6035841 w 6035841"/>
              <a:gd name="connsiteY3" fmla="*/ 6858000 h 6858000"/>
              <a:gd name="connsiteX4" fmla="*/ 0 w 6035841"/>
              <a:gd name="connsiteY4" fmla="*/ 6858000 h 6858000"/>
              <a:gd name="connsiteX0" fmla="*/ 0 w 6035841"/>
              <a:gd name="connsiteY0" fmla="*/ 6858000 h 6858000"/>
              <a:gd name="connsiteX1" fmla="*/ 0 w 6035841"/>
              <a:gd name="connsiteY1" fmla="*/ 0 h 6858000"/>
              <a:gd name="connsiteX2" fmla="*/ 4752473 w 6035841"/>
              <a:gd name="connsiteY2" fmla="*/ 0 h 6858000"/>
              <a:gd name="connsiteX3" fmla="*/ 6035841 w 6035841"/>
              <a:gd name="connsiteY3" fmla="*/ 6858000 h 6858000"/>
              <a:gd name="connsiteX4" fmla="*/ 0 w 603584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5841" h="6858000">
                <a:moveTo>
                  <a:pt x="0" y="6858000"/>
                </a:moveTo>
                <a:lnTo>
                  <a:pt x="0" y="0"/>
                </a:lnTo>
                <a:lnTo>
                  <a:pt x="4752473" y="0"/>
                </a:lnTo>
                <a:lnTo>
                  <a:pt x="6035841"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9275CDB-152B-9844-BA66-862F6BF8EF5B}"/>
              </a:ext>
            </a:extLst>
          </p:cNvPr>
          <p:cNvSpPr>
            <a:spLocks noGrp="1"/>
          </p:cNvSpPr>
          <p:nvPr>
            <p:ph idx="1"/>
          </p:nvPr>
        </p:nvSpPr>
        <p:spPr>
          <a:xfrm>
            <a:off x="5380948" y="1426158"/>
            <a:ext cx="5883204" cy="3708901"/>
          </a:xfrm>
          <a:prstGeom prst="rect">
            <a:avLst/>
          </a:prstGeom>
        </p:spPr>
        <p:txBody>
          <a:bodyPr anchor="ctr">
            <a:normAutofit/>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ABEBBC26-962E-FA4F-A94C-FB666210DF78}"/>
              </a:ext>
            </a:extLst>
          </p:cNvPr>
          <p:cNvPicPr>
            <a:picLocks noChangeAspect="1"/>
          </p:cNvPicPr>
          <p:nvPr userDrawn="1"/>
        </p:nvPicPr>
        <p:blipFill>
          <a:blip r:embed="rId2">
            <a:alphaModFix amt="70000"/>
          </a:blip>
          <a:stretch>
            <a:fillRect/>
          </a:stretch>
        </p:blipFill>
        <p:spPr>
          <a:xfrm>
            <a:off x="10142058" y="5416907"/>
            <a:ext cx="1135541" cy="1135541"/>
          </a:xfrm>
          <a:prstGeom prst="rect">
            <a:avLst/>
          </a:prstGeom>
        </p:spPr>
      </p:pic>
      <p:cxnSp>
        <p:nvCxnSpPr>
          <p:cNvPr id="15" name="Straight Arrow Connector 14">
            <a:extLst>
              <a:ext uri="{FF2B5EF4-FFF2-40B4-BE49-F238E27FC236}">
                <a16:creationId xmlns:a16="http://schemas.microsoft.com/office/drawing/2014/main" id="{1083FDF4-CD1D-174B-8F05-B82D3446648F}"/>
              </a:ext>
            </a:extLst>
          </p:cNvPr>
          <p:cNvCxnSpPr>
            <a:cxnSpLocks/>
          </p:cNvCxnSpPr>
          <p:nvPr userDrawn="1"/>
        </p:nvCxnSpPr>
        <p:spPr>
          <a:xfrm>
            <a:off x="-1" y="4121231"/>
            <a:ext cx="3625516" cy="0"/>
          </a:xfrm>
          <a:prstGeom prst="straightConnector1">
            <a:avLst/>
          </a:prstGeom>
          <a:ln w="19050" cap="flat" cmpd="sng">
            <a:solidFill>
              <a:schemeClr val="bg1"/>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9" name="Subtitle 2">
            <a:extLst>
              <a:ext uri="{FF2B5EF4-FFF2-40B4-BE49-F238E27FC236}">
                <a16:creationId xmlns:a16="http://schemas.microsoft.com/office/drawing/2014/main" id="{839ABFA1-ED81-5744-BA24-60E3344721DF}"/>
              </a:ext>
            </a:extLst>
          </p:cNvPr>
          <p:cNvSpPr>
            <a:spLocks noGrp="1"/>
          </p:cNvSpPr>
          <p:nvPr>
            <p:ph type="subTitle" idx="10"/>
          </p:nvPr>
        </p:nvSpPr>
        <p:spPr>
          <a:xfrm>
            <a:off x="796208" y="2735177"/>
            <a:ext cx="3801978" cy="1090864"/>
          </a:xfrm>
          <a:prstGeom prst="rect">
            <a:avLst/>
          </a:prstGeom>
        </p:spPr>
        <p:txBody>
          <a:bodyPr anchor="ctr">
            <a:normAutofit/>
          </a:bodyPr>
          <a:lstStyle>
            <a:lvl1pPr marL="0" indent="0" algn="l">
              <a:buNone/>
              <a:defRPr sz="3200" b="1"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22471702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accent2"/>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1E4697C0-0E04-1146-8B59-8C9F73441623}"/>
              </a:ext>
            </a:extLst>
          </p:cNvPr>
          <p:cNvSpPr>
            <a:spLocks noGrp="1"/>
          </p:cNvSpPr>
          <p:nvPr>
            <p:ph type="subTitle" idx="10"/>
          </p:nvPr>
        </p:nvSpPr>
        <p:spPr>
          <a:xfrm>
            <a:off x="1331495" y="2719135"/>
            <a:ext cx="9529009" cy="1090864"/>
          </a:xfrm>
          <a:prstGeom prst="rect">
            <a:avLst/>
          </a:prstGeom>
        </p:spPr>
        <p:txBody>
          <a:bodyPr anchor="ctr">
            <a:normAutofit/>
          </a:bodyPr>
          <a:lstStyle>
            <a:lvl1pPr marL="0" indent="0" algn="ctr">
              <a:buNone/>
              <a:defRPr sz="4400" b="1"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5" name="Picture 4">
            <a:extLst>
              <a:ext uri="{FF2B5EF4-FFF2-40B4-BE49-F238E27FC236}">
                <a16:creationId xmlns:a16="http://schemas.microsoft.com/office/drawing/2014/main" id="{54F26607-1275-104E-A85D-9132543A0092}"/>
              </a:ext>
            </a:extLst>
          </p:cNvPr>
          <p:cNvPicPr>
            <a:picLocks noChangeAspect="1"/>
          </p:cNvPicPr>
          <p:nvPr userDrawn="1"/>
        </p:nvPicPr>
        <p:blipFill>
          <a:blip r:embed="rId2">
            <a:alphaModFix amt="70000"/>
          </a:blip>
          <a:stretch>
            <a:fillRect/>
          </a:stretch>
        </p:blipFill>
        <p:spPr>
          <a:xfrm>
            <a:off x="5438124" y="4438889"/>
            <a:ext cx="1345493" cy="1345493"/>
          </a:xfrm>
          <a:prstGeom prst="rect">
            <a:avLst/>
          </a:prstGeom>
        </p:spPr>
      </p:pic>
    </p:spTree>
    <p:extLst>
      <p:ext uri="{BB962C8B-B14F-4D97-AF65-F5344CB8AC3E}">
        <p14:creationId xmlns:p14="http://schemas.microsoft.com/office/powerpoint/2010/main" val="23699870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3557F12-FC9A-734C-85EC-A252D7A4138E}"/>
              </a:ext>
            </a:extLst>
          </p:cNvPr>
          <p:cNvPicPr>
            <a:picLocks noChangeAspect="1"/>
          </p:cNvPicPr>
          <p:nvPr userDrawn="1"/>
        </p:nvPicPr>
        <p:blipFill>
          <a:blip r:embed="rId2"/>
          <a:stretch>
            <a:fillRect/>
          </a:stretch>
        </p:blipFill>
        <p:spPr>
          <a:xfrm>
            <a:off x="5423869" y="4410377"/>
            <a:ext cx="1374005" cy="1374005"/>
          </a:xfrm>
          <a:prstGeom prst="rect">
            <a:avLst/>
          </a:prstGeom>
        </p:spPr>
      </p:pic>
      <p:sp>
        <p:nvSpPr>
          <p:cNvPr id="4" name="Subtitle 2">
            <a:extLst>
              <a:ext uri="{FF2B5EF4-FFF2-40B4-BE49-F238E27FC236}">
                <a16:creationId xmlns:a16="http://schemas.microsoft.com/office/drawing/2014/main" id="{52002060-367A-E744-8825-E02E617551B0}"/>
              </a:ext>
            </a:extLst>
          </p:cNvPr>
          <p:cNvSpPr>
            <a:spLocks noGrp="1"/>
          </p:cNvSpPr>
          <p:nvPr>
            <p:ph type="subTitle" idx="10"/>
          </p:nvPr>
        </p:nvSpPr>
        <p:spPr>
          <a:xfrm>
            <a:off x="1331495" y="2719135"/>
            <a:ext cx="9529009" cy="1090864"/>
          </a:xfrm>
          <a:prstGeom prst="rect">
            <a:avLst/>
          </a:prstGeom>
        </p:spPr>
        <p:txBody>
          <a:bodyPr anchor="ctr">
            <a:normAutofit/>
          </a:bodyPr>
          <a:lstStyle>
            <a:lvl1pPr marL="0" indent="0" algn="ctr">
              <a:buNone/>
              <a:defRPr sz="4400" b="1"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41038676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6F3DFD-1E7D-4E49-9016-64F2660F0AB2}"/>
              </a:ext>
            </a:extLst>
          </p:cNvPr>
          <p:cNvPicPr>
            <a:picLocks noChangeAspect="1"/>
          </p:cNvPicPr>
          <p:nvPr userDrawn="1"/>
        </p:nvPicPr>
        <p:blipFill>
          <a:blip r:embed="rId2">
            <a:alphaModFix amt="70000"/>
          </a:blip>
          <a:stretch>
            <a:fillRect/>
          </a:stretch>
        </p:blipFill>
        <p:spPr>
          <a:xfrm>
            <a:off x="5438124" y="4438889"/>
            <a:ext cx="1345493" cy="1345493"/>
          </a:xfrm>
          <a:prstGeom prst="rect">
            <a:avLst/>
          </a:prstGeom>
        </p:spPr>
      </p:pic>
      <p:sp>
        <p:nvSpPr>
          <p:cNvPr id="5" name="Subtitle 2">
            <a:extLst>
              <a:ext uri="{FF2B5EF4-FFF2-40B4-BE49-F238E27FC236}">
                <a16:creationId xmlns:a16="http://schemas.microsoft.com/office/drawing/2014/main" id="{E8A332F0-4BE8-A94A-8CCF-3FDA46ED209B}"/>
              </a:ext>
            </a:extLst>
          </p:cNvPr>
          <p:cNvSpPr>
            <a:spLocks noGrp="1"/>
          </p:cNvSpPr>
          <p:nvPr>
            <p:ph type="subTitle" idx="10"/>
          </p:nvPr>
        </p:nvSpPr>
        <p:spPr>
          <a:xfrm>
            <a:off x="1331495" y="2719135"/>
            <a:ext cx="9529009" cy="1090864"/>
          </a:xfrm>
          <a:prstGeom prst="rect">
            <a:avLst/>
          </a:prstGeom>
        </p:spPr>
        <p:txBody>
          <a:bodyPr anchor="ctr">
            <a:normAutofit/>
          </a:bodyPr>
          <a:lstStyle>
            <a:lvl1pPr marL="0" indent="0" algn="ctr">
              <a:buNone/>
              <a:defRPr sz="4400" b="1"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635645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g Divider Slide 1">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ECFC9-4E65-D24F-9B4E-AB83B14851C6}"/>
              </a:ext>
            </a:extLst>
          </p:cNvPr>
          <p:cNvSpPr>
            <a:spLocks noGrp="1"/>
          </p:cNvSpPr>
          <p:nvPr>
            <p:ph type="title" hasCustomPrompt="1"/>
          </p:nvPr>
        </p:nvSpPr>
        <p:spPr>
          <a:xfrm>
            <a:off x="1345196" y="1789949"/>
            <a:ext cx="9531350" cy="2852737"/>
          </a:xfrm>
          <a:prstGeom prst="rect">
            <a:avLst/>
          </a:prstGeom>
        </p:spPr>
        <p:txBody>
          <a:bodyPr anchor="ctr">
            <a:normAutofit/>
          </a:bodyPr>
          <a:lstStyle>
            <a:lvl1pPr algn="ctr">
              <a:defRPr sz="6600" b="1" spc="300">
                <a:ln>
                  <a:solidFill>
                    <a:schemeClr val="tx1"/>
                  </a:solidFill>
                </a:ln>
                <a:noFill/>
              </a:defRPr>
            </a:lvl1pPr>
          </a:lstStyle>
          <a:p>
            <a:r>
              <a:rPr lang="en-US" dirty="0"/>
              <a:t>CLICK TO EDIT MASTER TITLE STYLE</a:t>
            </a:r>
          </a:p>
        </p:txBody>
      </p:sp>
      <p:pic>
        <p:nvPicPr>
          <p:cNvPr id="4" name="Picture 3">
            <a:extLst>
              <a:ext uri="{FF2B5EF4-FFF2-40B4-BE49-F238E27FC236}">
                <a16:creationId xmlns:a16="http://schemas.microsoft.com/office/drawing/2014/main" id="{D9220B4A-995B-7D42-AE1E-A762AA277AA7}"/>
              </a:ext>
            </a:extLst>
          </p:cNvPr>
          <p:cNvPicPr>
            <a:picLocks noChangeAspect="1"/>
          </p:cNvPicPr>
          <p:nvPr userDrawn="1"/>
        </p:nvPicPr>
        <p:blipFill>
          <a:blip r:embed="rId2">
            <a:alphaModFix amt="70000"/>
          </a:blip>
          <a:stretch>
            <a:fillRect/>
          </a:stretch>
        </p:blipFill>
        <p:spPr>
          <a:xfrm>
            <a:off x="5438124" y="4438889"/>
            <a:ext cx="1345493" cy="1345493"/>
          </a:xfrm>
          <a:prstGeom prst="rect">
            <a:avLst/>
          </a:prstGeom>
        </p:spPr>
      </p:pic>
    </p:spTree>
    <p:extLst>
      <p:ext uri="{BB962C8B-B14F-4D97-AF65-F5344CB8AC3E}">
        <p14:creationId xmlns:p14="http://schemas.microsoft.com/office/powerpoint/2010/main" val="42159707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g Divider Slide 2">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E502C3A-2747-2E47-9B0B-0A183761779F}"/>
              </a:ext>
            </a:extLst>
          </p:cNvPr>
          <p:cNvSpPr>
            <a:spLocks noGrp="1"/>
          </p:cNvSpPr>
          <p:nvPr>
            <p:ph type="title" hasCustomPrompt="1"/>
          </p:nvPr>
        </p:nvSpPr>
        <p:spPr>
          <a:xfrm>
            <a:off x="1345196" y="1789949"/>
            <a:ext cx="9531350" cy="2852737"/>
          </a:xfrm>
          <a:prstGeom prst="rect">
            <a:avLst/>
          </a:prstGeom>
        </p:spPr>
        <p:txBody>
          <a:bodyPr anchor="ctr">
            <a:normAutofit/>
          </a:bodyPr>
          <a:lstStyle>
            <a:lvl1pPr algn="ctr">
              <a:defRPr sz="6600" b="1" spc="300">
                <a:ln>
                  <a:solidFill>
                    <a:schemeClr val="tx1"/>
                  </a:solidFill>
                </a:ln>
                <a:noFill/>
              </a:defRPr>
            </a:lvl1pPr>
          </a:lstStyle>
          <a:p>
            <a:r>
              <a:rPr lang="en-US" dirty="0"/>
              <a:t>CLICK TO EDIT MASTER TITLE STYLE</a:t>
            </a:r>
          </a:p>
        </p:txBody>
      </p:sp>
      <p:pic>
        <p:nvPicPr>
          <p:cNvPr id="4" name="Picture 3">
            <a:extLst>
              <a:ext uri="{FF2B5EF4-FFF2-40B4-BE49-F238E27FC236}">
                <a16:creationId xmlns:a16="http://schemas.microsoft.com/office/drawing/2014/main" id="{ABE1236C-D4DA-FA46-8D6C-31E8BA70577C}"/>
              </a:ext>
            </a:extLst>
          </p:cNvPr>
          <p:cNvPicPr>
            <a:picLocks noChangeAspect="1"/>
          </p:cNvPicPr>
          <p:nvPr userDrawn="1"/>
        </p:nvPicPr>
        <p:blipFill>
          <a:blip r:embed="rId2">
            <a:alphaModFix amt="70000"/>
          </a:blip>
          <a:stretch>
            <a:fillRect/>
          </a:stretch>
        </p:blipFill>
        <p:spPr>
          <a:xfrm>
            <a:off x="5438124" y="4438889"/>
            <a:ext cx="1345493" cy="1345493"/>
          </a:xfrm>
          <a:prstGeom prst="rect">
            <a:avLst/>
          </a:prstGeom>
        </p:spPr>
      </p:pic>
    </p:spTree>
    <p:extLst>
      <p:ext uri="{BB962C8B-B14F-4D97-AF65-F5344CB8AC3E}">
        <p14:creationId xmlns:p14="http://schemas.microsoft.com/office/powerpoint/2010/main" val="2972529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mple Bullets 3">
    <p:bg>
      <p:bgPr>
        <a:blipFill>
          <a:blip r:embed="rId2">
            <a:alphaModFix amt="19000"/>
          </a:blip>
          <a:stretch>
            <a:fillRect/>
          </a:stretch>
        </a:blipFill>
        <a:effectLst/>
      </p:bgPr>
    </p:bg>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6B7603C5-C462-1B4D-B662-FFCB63CE9A1B}"/>
              </a:ext>
            </a:extLst>
          </p:cNvPr>
          <p:cNvSpPr/>
          <p:nvPr userDrawn="1"/>
        </p:nvSpPr>
        <p:spPr>
          <a:xfrm>
            <a:off x="-1" y="0"/>
            <a:ext cx="5338483" cy="6858000"/>
          </a:xfrm>
          <a:custGeom>
            <a:avLst/>
            <a:gdLst>
              <a:gd name="connsiteX0" fmla="*/ 0 w 5747084"/>
              <a:gd name="connsiteY0" fmla="*/ 6858000 h 6858000"/>
              <a:gd name="connsiteX1" fmla="*/ 0 w 5747084"/>
              <a:gd name="connsiteY1" fmla="*/ 0 h 6858000"/>
              <a:gd name="connsiteX2" fmla="*/ 5747084 w 5747084"/>
              <a:gd name="connsiteY2" fmla="*/ 0 h 6858000"/>
              <a:gd name="connsiteX3" fmla="*/ 5747084 w 5747084"/>
              <a:gd name="connsiteY3" fmla="*/ 6858000 h 6858000"/>
              <a:gd name="connsiteX4" fmla="*/ 0 w 5747084"/>
              <a:gd name="connsiteY4" fmla="*/ 6858000 h 6858000"/>
              <a:gd name="connsiteX0" fmla="*/ 0 w 5747084"/>
              <a:gd name="connsiteY0" fmla="*/ 6858000 h 6858000"/>
              <a:gd name="connsiteX1" fmla="*/ 0 w 5747084"/>
              <a:gd name="connsiteY1" fmla="*/ 0 h 6858000"/>
              <a:gd name="connsiteX2" fmla="*/ 4752473 w 5747084"/>
              <a:gd name="connsiteY2" fmla="*/ 0 h 6858000"/>
              <a:gd name="connsiteX3" fmla="*/ 5747084 w 5747084"/>
              <a:gd name="connsiteY3" fmla="*/ 6858000 h 6858000"/>
              <a:gd name="connsiteX4" fmla="*/ 0 w 5747084"/>
              <a:gd name="connsiteY4" fmla="*/ 6858000 h 6858000"/>
              <a:gd name="connsiteX0" fmla="*/ 0 w 5426242"/>
              <a:gd name="connsiteY0" fmla="*/ 6858000 h 6874042"/>
              <a:gd name="connsiteX1" fmla="*/ 0 w 5426242"/>
              <a:gd name="connsiteY1" fmla="*/ 0 h 6874042"/>
              <a:gd name="connsiteX2" fmla="*/ 4752473 w 5426242"/>
              <a:gd name="connsiteY2" fmla="*/ 0 h 6874042"/>
              <a:gd name="connsiteX3" fmla="*/ 5426242 w 5426242"/>
              <a:gd name="connsiteY3" fmla="*/ 6874042 h 6874042"/>
              <a:gd name="connsiteX4" fmla="*/ 0 w 5426242"/>
              <a:gd name="connsiteY4" fmla="*/ 6858000 h 6874042"/>
              <a:gd name="connsiteX0" fmla="*/ 0 w 4752473"/>
              <a:gd name="connsiteY0" fmla="*/ 6858000 h 6874042"/>
              <a:gd name="connsiteX1" fmla="*/ 0 w 4752473"/>
              <a:gd name="connsiteY1" fmla="*/ 0 h 6874042"/>
              <a:gd name="connsiteX2" fmla="*/ 4752473 w 4752473"/>
              <a:gd name="connsiteY2" fmla="*/ 0 h 6874042"/>
              <a:gd name="connsiteX3" fmla="*/ 4672263 w 4752473"/>
              <a:gd name="connsiteY3" fmla="*/ 6874042 h 6874042"/>
              <a:gd name="connsiteX4" fmla="*/ 0 w 4752473"/>
              <a:gd name="connsiteY4" fmla="*/ 6858000 h 6874042"/>
              <a:gd name="connsiteX0" fmla="*/ 0 w 6019799"/>
              <a:gd name="connsiteY0" fmla="*/ 6858000 h 6874042"/>
              <a:gd name="connsiteX1" fmla="*/ 0 w 6019799"/>
              <a:gd name="connsiteY1" fmla="*/ 0 h 6874042"/>
              <a:gd name="connsiteX2" fmla="*/ 6019799 w 6019799"/>
              <a:gd name="connsiteY2" fmla="*/ 16042 h 6874042"/>
              <a:gd name="connsiteX3" fmla="*/ 4672263 w 6019799"/>
              <a:gd name="connsiteY3" fmla="*/ 6874042 h 6874042"/>
              <a:gd name="connsiteX4" fmla="*/ 0 w 6019799"/>
              <a:gd name="connsiteY4" fmla="*/ 6858000 h 6874042"/>
              <a:gd name="connsiteX0" fmla="*/ 0 w 6019799"/>
              <a:gd name="connsiteY0" fmla="*/ 6858000 h 6858000"/>
              <a:gd name="connsiteX1" fmla="*/ 0 w 6019799"/>
              <a:gd name="connsiteY1" fmla="*/ 0 h 6858000"/>
              <a:gd name="connsiteX2" fmla="*/ 6019799 w 6019799"/>
              <a:gd name="connsiteY2" fmla="*/ 16042 h 6858000"/>
              <a:gd name="connsiteX3" fmla="*/ 5346031 w 6019799"/>
              <a:gd name="connsiteY3" fmla="*/ 6858000 h 6858000"/>
              <a:gd name="connsiteX4" fmla="*/ 0 w 6019799"/>
              <a:gd name="connsiteY4" fmla="*/ 6858000 h 6858000"/>
              <a:gd name="connsiteX0" fmla="*/ 0 w 5346031"/>
              <a:gd name="connsiteY0" fmla="*/ 6858000 h 6858000"/>
              <a:gd name="connsiteX1" fmla="*/ 0 w 5346031"/>
              <a:gd name="connsiteY1" fmla="*/ 0 h 6858000"/>
              <a:gd name="connsiteX2" fmla="*/ 4752473 w 5346031"/>
              <a:gd name="connsiteY2" fmla="*/ 16042 h 6858000"/>
              <a:gd name="connsiteX3" fmla="*/ 5346031 w 5346031"/>
              <a:gd name="connsiteY3" fmla="*/ 6858000 h 6858000"/>
              <a:gd name="connsiteX4" fmla="*/ 0 w 5346031"/>
              <a:gd name="connsiteY4" fmla="*/ 6858000 h 6858000"/>
              <a:gd name="connsiteX0" fmla="*/ 0 w 6035841"/>
              <a:gd name="connsiteY0" fmla="*/ 6858000 h 6858000"/>
              <a:gd name="connsiteX1" fmla="*/ 0 w 6035841"/>
              <a:gd name="connsiteY1" fmla="*/ 0 h 6858000"/>
              <a:gd name="connsiteX2" fmla="*/ 4752473 w 6035841"/>
              <a:gd name="connsiteY2" fmla="*/ 16042 h 6858000"/>
              <a:gd name="connsiteX3" fmla="*/ 6035841 w 6035841"/>
              <a:gd name="connsiteY3" fmla="*/ 6858000 h 6858000"/>
              <a:gd name="connsiteX4" fmla="*/ 0 w 6035841"/>
              <a:gd name="connsiteY4" fmla="*/ 6858000 h 6858000"/>
              <a:gd name="connsiteX0" fmla="*/ 0 w 6035841"/>
              <a:gd name="connsiteY0" fmla="*/ 6858000 h 6858000"/>
              <a:gd name="connsiteX1" fmla="*/ 0 w 6035841"/>
              <a:gd name="connsiteY1" fmla="*/ 0 h 6858000"/>
              <a:gd name="connsiteX2" fmla="*/ 4752473 w 6035841"/>
              <a:gd name="connsiteY2" fmla="*/ 0 h 6858000"/>
              <a:gd name="connsiteX3" fmla="*/ 6035841 w 6035841"/>
              <a:gd name="connsiteY3" fmla="*/ 6858000 h 6858000"/>
              <a:gd name="connsiteX4" fmla="*/ 0 w 603584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5841" h="6858000">
                <a:moveTo>
                  <a:pt x="0" y="6858000"/>
                </a:moveTo>
                <a:lnTo>
                  <a:pt x="0" y="0"/>
                </a:lnTo>
                <a:lnTo>
                  <a:pt x="4752473" y="0"/>
                </a:lnTo>
                <a:lnTo>
                  <a:pt x="603584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65DA9495-0EC2-B34D-BCD4-D221CBBDF833}"/>
              </a:ext>
            </a:extLst>
          </p:cNvPr>
          <p:cNvCxnSpPr>
            <a:cxnSpLocks/>
          </p:cNvCxnSpPr>
          <p:nvPr userDrawn="1"/>
        </p:nvCxnSpPr>
        <p:spPr>
          <a:xfrm>
            <a:off x="-1" y="4121231"/>
            <a:ext cx="3625516" cy="0"/>
          </a:xfrm>
          <a:prstGeom prst="straightConnector1">
            <a:avLst/>
          </a:prstGeom>
          <a:ln w="19050" cap="flat" cmpd="sng">
            <a:solidFill>
              <a:schemeClr val="accent4"/>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249B2674-26B7-1A49-9D82-E9DDC7A1A7E5}"/>
              </a:ext>
            </a:extLst>
          </p:cNvPr>
          <p:cNvSpPr>
            <a:spLocks noGrp="1"/>
          </p:cNvSpPr>
          <p:nvPr>
            <p:ph idx="1"/>
          </p:nvPr>
        </p:nvSpPr>
        <p:spPr>
          <a:xfrm>
            <a:off x="5325035" y="2392277"/>
            <a:ext cx="6078071" cy="3708901"/>
          </a:xfrm>
          <a:prstGeom prst="rect">
            <a:avLst/>
          </a:prstGeom>
        </p:spPr>
        <p:txBody>
          <a:bodyPr anchor="t">
            <a:normAutofit/>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2">
            <a:extLst>
              <a:ext uri="{FF2B5EF4-FFF2-40B4-BE49-F238E27FC236}">
                <a16:creationId xmlns:a16="http://schemas.microsoft.com/office/drawing/2014/main" id="{1EB48413-0290-094D-A723-11108BCD710C}"/>
              </a:ext>
            </a:extLst>
          </p:cNvPr>
          <p:cNvSpPr>
            <a:spLocks noGrp="1"/>
          </p:cNvSpPr>
          <p:nvPr>
            <p:ph type="subTitle" idx="10"/>
          </p:nvPr>
        </p:nvSpPr>
        <p:spPr>
          <a:xfrm>
            <a:off x="796208" y="2815609"/>
            <a:ext cx="3801978" cy="1090864"/>
          </a:xfrm>
          <a:prstGeom prst="rect">
            <a:avLst/>
          </a:prstGeom>
        </p:spPr>
        <p:txBody>
          <a:bodyPr anchor="t">
            <a:normAutofit/>
          </a:bodyPr>
          <a:lstStyle>
            <a:lvl1pPr marL="0" indent="0" algn="l">
              <a:buNone/>
              <a:defRPr sz="3200" b="1" spc="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11" name="Picture 10">
            <a:extLst>
              <a:ext uri="{FF2B5EF4-FFF2-40B4-BE49-F238E27FC236}">
                <a16:creationId xmlns:a16="http://schemas.microsoft.com/office/drawing/2014/main" id="{21EB3D0F-FAF9-D542-8F42-C71EA53D9D64}"/>
              </a:ext>
            </a:extLst>
          </p:cNvPr>
          <p:cNvPicPr>
            <a:picLocks noChangeAspect="1"/>
          </p:cNvPicPr>
          <p:nvPr userDrawn="1"/>
        </p:nvPicPr>
        <p:blipFill>
          <a:blip r:embed="rId3"/>
          <a:stretch>
            <a:fillRect/>
          </a:stretch>
        </p:blipFill>
        <p:spPr>
          <a:xfrm>
            <a:off x="9840849" y="5016020"/>
            <a:ext cx="1676400" cy="1676400"/>
          </a:xfrm>
          <a:prstGeom prst="rect">
            <a:avLst/>
          </a:prstGeom>
        </p:spPr>
      </p:pic>
    </p:spTree>
    <p:extLst>
      <p:ext uri="{BB962C8B-B14F-4D97-AF65-F5344CB8AC3E}">
        <p14:creationId xmlns:p14="http://schemas.microsoft.com/office/powerpoint/2010/main" val="9059622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EAC4A2-13B8-8749-80D9-B4F938F9330F}"/>
              </a:ext>
            </a:extLst>
          </p:cNvPr>
          <p:cNvPicPr>
            <a:picLocks noChangeAspect="1"/>
          </p:cNvPicPr>
          <p:nvPr userDrawn="1"/>
        </p:nvPicPr>
        <p:blipFill>
          <a:blip r:embed="rId2"/>
          <a:stretch>
            <a:fillRect/>
          </a:stretch>
        </p:blipFill>
        <p:spPr>
          <a:xfrm>
            <a:off x="10142057" y="5416906"/>
            <a:ext cx="1135541" cy="1135541"/>
          </a:xfrm>
          <a:prstGeom prst="rect">
            <a:avLst/>
          </a:prstGeom>
        </p:spPr>
      </p:pic>
      <p:sp>
        <p:nvSpPr>
          <p:cNvPr id="8" name="Title 1">
            <a:extLst>
              <a:ext uri="{FF2B5EF4-FFF2-40B4-BE49-F238E27FC236}">
                <a16:creationId xmlns:a16="http://schemas.microsoft.com/office/drawing/2014/main" id="{63724C39-ECC8-A442-9022-780255415151}"/>
              </a:ext>
            </a:extLst>
          </p:cNvPr>
          <p:cNvSpPr>
            <a:spLocks noGrp="1"/>
          </p:cNvSpPr>
          <p:nvPr>
            <p:ph type="title" hasCustomPrompt="1"/>
          </p:nvPr>
        </p:nvSpPr>
        <p:spPr>
          <a:xfrm>
            <a:off x="727363" y="3302289"/>
            <a:ext cx="3165764" cy="1325563"/>
          </a:xfrm>
          <a:noFill/>
        </p:spPr>
        <p:txBody>
          <a:bodyPr>
            <a:noAutofit/>
          </a:bodyPr>
          <a:lstStyle>
            <a:lvl1pPr>
              <a:defRPr sz="59500">
                <a:ln w="57150">
                  <a:solidFill>
                    <a:schemeClr val="tx1"/>
                  </a:solidFill>
                </a:ln>
                <a:noFill/>
              </a:defRPr>
            </a:lvl1pPr>
          </a:lstStyle>
          <a:p>
            <a:r>
              <a:rPr lang="en-US" dirty="0"/>
              <a:t>“</a:t>
            </a:r>
          </a:p>
        </p:txBody>
      </p:sp>
      <p:sp>
        <p:nvSpPr>
          <p:cNvPr id="10" name="Text Placeholder 8">
            <a:extLst>
              <a:ext uri="{FF2B5EF4-FFF2-40B4-BE49-F238E27FC236}">
                <a16:creationId xmlns:a16="http://schemas.microsoft.com/office/drawing/2014/main" id="{4E6AA752-459C-9241-AAB2-9376449EEDDF}"/>
              </a:ext>
            </a:extLst>
          </p:cNvPr>
          <p:cNvSpPr>
            <a:spLocks noGrp="1"/>
          </p:cNvSpPr>
          <p:nvPr>
            <p:ph type="body" sz="quarter" idx="10"/>
          </p:nvPr>
        </p:nvSpPr>
        <p:spPr>
          <a:xfrm>
            <a:off x="4585254" y="1602581"/>
            <a:ext cx="6249001" cy="4770510"/>
          </a:xfrm>
        </p:spPr>
        <p:txBody>
          <a:bodyPr>
            <a:normAutofit/>
          </a:bodyPr>
          <a:lstStyle>
            <a:lvl1pPr marL="0" indent="0">
              <a:buNone/>
              <a:defRPr sz="36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pic>
        <p:nvPicPr>
          <p:cNvPr id="5" name="Picture 4">
            <a:extLst>
              <a:ext uri="{FF2B5EF4-FFF2-40B4-BE49-F238E27FC236}">
                <a16:creationId xmlns:a16="http://schemas.microsoft.com/office/drawing/2014/main" id="{ACA8DA95-3747-8A48-86E6-F858D98255F9}"/>
              </a:ext>
            </a:extLst>
          </p:cNvPr>
          <p:cNvPicPr>
            <a:picLocks noChangeAspect="1"/>
          </p:cNvPicPr>
          <p:nvPr userDrawn="1"/>
        </p:nvPicPr>
        <p:blipFill>
          <a:blip r:embed="rId3">
            <a:alphaModFix amt="70000"/>
          </a:blip>
          <a:stretch>
            <a:fillRect/>
          </a:stretch>
        </p:blipFill>
        <p:spPr>
          <a:xfrm>
            <a:off x="10142058" y="5416907"/>
            <a:ext cx="1135541" cy="1135541"/>
          </a:xfrm>
          <a:prstGeom prst="rect">
            <a:avLst/>
          </a:prstGeom>
        </p:spPr>
      </p:pic>
    </p:spTree>
    <p:extLst>
      <p:ext uri="{BB962C8B-B14F-4D97-AF65-F5344CB8AC3E}">
        <p14:creationId xmlns:p14="http://schemas.microsoft.com/office/powerpoint/2010/main" val="25708239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 Slide 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45E3B9-9B4C-ED47-9AB8-5FC5FE0B5D22}"/>
              </a:ext>
            </a:extLst>
          </p:cNvPr>
          <p:cNvPicPr>
            <a:picLocks noChangeAspect="1"/>
          </p:cNvPicPr>
          <p:nvPr userDrawn="1"/>
        </p:nvPicPr>
        <p:blipFill>
          <a:blip r:embed="rId2">
            <a:alphaModFix amt="70000"/>
          </a:blip>
          <a:stretch>
            <a:fillRect/>
          </a:stretch>
        </p:blipFill>
        <p:spPr>
          <a:xfrm>
            <a:off x="10142058" y="5416907"/>
            <a:ext cx="1135541" cy="1135541"/>
          </a:xfrm>
          <a:prstGeom prst="rect">
            <a:avLst/>
          </a:prstGeom>
        </p:spPr>
      </p:pic>
      <p:sp>
        <p:nvSpPr>
          <p:cNvPr id="3" name="Picture Placeholder 2">
            <a:extLst>
              <a:ext uri="{FF2B5EF4-FFF2-40B4-BE49-F238E27FC236}">
                <a16:creationId xmlns:a16="http://schemas.microsoft.com/office/drawing/2014/main" id="{6620D7CE-2CD9-D44B-90AF-4054C31A3FD8}"/>
              </a:ext>
            </a:extLst>
          </p:cNvPr>
          <p:cNvSpPr>
            <a:spLocks noGrp="1"/>
          </p:cNvSpPr>
          <p:nvPr>
            <p:ph type="pic" sz="quarter" idx="10"/>
          </p:nvPr>
        </p:nvSpPr>
        <p:spPr>
          <a:xfrm>
            <a:off x="867696" y="1721505"/>
            <a:ext cx="2891492" cy="2500871"/>
          </a:xfrm>
        </p:spPr>
        <p:txBody>
          <a:bodyPr/>
          <a:lstStyle/>
          <a:p>
            <a:endParaRPr lang="en-US" noProof="0"/>
          </a:p>
        </p:txBody>
      </p:sp>
      <p:sp>
        <p:nvSpPr>
          <p:cNvPr id="11" name="Picture Placeholder 2">
            <a:extLst>
              <a:ext uri="{FF2B5EF4-FFF2-40B4-BE49-F238E27FC236}">
                <a16:creationId xmlns:a16="http://schemas.microsoft.com/office/drawing/2014/main" id="{A3D6F21D-DB76-834E-8670-00A13AEC9B83}"/>
              </a:ext>
            </a:extLst>
          </p:cNvPr>
          <p:cNvSpPr>
            <a:spLocks noGrp="1"/>
          </p:cNvSpPr>
          <p:nvPr>
            <p:ph type="pic" sz="quarter" idx="11"/>
          </p:nvPr>
        </p:nvSpPr>
        <p:spPr>
          <a:xfrm>
            <a:off x="4359074" y="1721505"/>
            <a:ext cx="2891492" cy="2500871"/>
          </a:xfrm>
        </p:spPr>
        <p:txBody>
          <a:bodyPr/>
          <a:lstStyle/>
          <a:p>
            <a:endParaRPr lang="en-US"/>
          </a:p>
        </p:txBody>
      </p:sp>
      <p:sp>
        <p:nvSpPr>
          <p:cNvPr id="14" name="Picture Placeholder 2">
            <a:extLst>
              <a:ext uri="{FF2B5EF4-FFF2-40B4-BE49-F238E27FC236}">
                <a16:creationId xmlns:a16="http://schemas.microsoft.com/office/drawing/2014/main" id="{99FE96A4-3A02-F04D-B983-04615CF336D0}"/>
              </a:ext>
            </a:extLst>
          </p:cNvPr>
          <p:cNvSpPr>
            <a:spLocks noGrp="1"/>
          </p:cNvSpPr>
          <p:nvPr>
            <p:ph type="pic" sz="quarter" idx="12"/>
          </p:nvPr>
        </p:nvSpPr>
        <p:spPr>
          <a:xfrm>
            <a:off x="7850452" y="1721505"/>
            <a:ext cx="2891492" cy="2500871"/>
          </a:xfrm>
        </p:spPr>
        <p:txBody>
          <a:bodyPr/>
          <a:lstStyle/>
          <a:p>
            <a:endParaRPr lang="en-US"/>
          </a:p>
        </p:txBody>
      </p:sp>
      <p:sp>
        <p:nvSpPr>
          <p:cNvPr id="15" name="Subtitle 2">
            <a:extLst>
              <a:ext uri="{FF2B5EF4-FFF2-40B4-BE49-F238E27FC236}">
                <a16:creationId xmlns:a16="http://schemas.microsoft.com/office/drawing/2014/main" id="{64982F14-8D40-0247-A35B-74EF37F93B0F}"/>
              </a:ext>
            </a:extLst>
          </p:cNvPr>
          <p:cNvSpPr>
            <a:spLocks noGrp="1"/>
          </p:cNvSpPr>
          <p:nvPr>
            <p:ph type="subTitle" idx="13"/>
          </p:nvPr>
        </p:nvSpPr>
        <p:spPr>
          <a:xfrm>
            <a:off x="867696" y="4667556"/>
            <a:ext cx="3801978" cy="1090864"/>
          </a:xfrm>
          <a:prstGeom prst="rect">
            <a:avLst/>
          </a:prstGeom>
        </p:spPr>
        <p:txBody>
          <a:bodyPr anchor="ctr">
            <a:normAutofit/>
          </a:bodyPr>
          <a:lstStyle>
            <a:lvl1pPr marL="0" indent="0" algn="l">
              <a:buNone/>
              <a:defRPr sz="2400" b="1" spc="3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a:t>
            </a:r>
          </a:p>
        </p:txBody>
      </p:sp>
    </p:spTree>
    <p:extLst>
      <p:ext uri="{BB962C8B-B14F-4D97-AF65-F5344CB8AC3E}">
        <p14:creationId xmlns:p14="http://schemas.microsoft.com/office/powerpoint/2010/main" val="7541677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380979-2AA3-9947-A4D0-940419D0C2FF}"/>
              </a:ext>
            </a:extLst>
          </p:cNvPr>
          <p:cNvPicPr>
            <a:picLocks noChangeAspect="1"/>
          </p:cNvPicPr>
          <p:nvPr userDrawn="1"/>
        </p:nvPicPr>
        <p:blipFill>
          <a:blip r:embed="rId2">
            <a:alphaModFix amt="70000"/>
          </a:blip>
          <a:stretch>
            <a:fillRect/>
          </a:stretch>
        </p:blipFill>
        <p:spPr>
          <a:xfrm>
            <a:off x="10142058" y="5416907"/>
            <a:ext cx="1135541" cy="1135541"/>
          </a:xfrm>
          <a:prstGeom prst="rect">
            <a:avLst/>
          </a:prstGeom>
        </p:spPr>
      </p:pic>
      <p:sp>
        <p:nvSpPr>
          <p:cNvPr id="3" name="Picture Placeholder 2">
            <a:extLst>
              <a:ext uri="{FF2B5EF4-FFF2-40B4-BE49-F238E27FC236}">
                <a16:creationId xmlns:a16="http://schemas.microsoft.com/office/drawing/2014/main" id="{3CCB990A-2CA6-5743-85AE-1BADAE028C44}"/>
              </a:ext>
            </a:extLst>
          </p:cNvPr>
          <p:cNvSpPr>
            <a:spLocks noGrp="1"/>
          </p:cNvSpPr>
          <p:nvPr>
            <p:ph type="pic" sz="quarter" idx="10"/>
          </p:nvPr>
        </p:nvSpPr>
        <p:spPr>
          <a:xfrm>
            <a:off x="870503" y="1143142"/>
            <a:ext cx="6988394" cy="3590223"/>
          </a:xfrm>
        </p:spPr>
        <p:txBody>
          <a:bodyPr/>
          <a:lstStyle/>
          <a:p>
            <a:endParaRPr lang="en-US"/>
          </a:p>
        </p:txBody>
      </p:sp>
      <p:sp>
        <p:nvSpPr>
          <p:cNvPr id="4" name="Picture Placeholder 2">
            <a:extLst>
              <a:ext uri="{FF2B5EF4-FFF2-40B4-BE49-F238E27FC236}">
                <a16:creationId xmlns:a16="http://schemas.microsoft.com/office/drawing/2014/main" id="{62B573A7-1600-E44D-9F82-61B4F9917F73}"/>
              </a:ext>
            </a:extLst>
          </p:cNvPr>
          <p:cNvSpPr>
            <a:spLocks noGrp="1"/>
          </p:cNvSpPr>
          <p:nvPr>
            <p:ph type="pic" sz="quarter" idx="11"/>
          </p:nvPr>
        </p:nvSpPr>
        <p:spPr>
          <a:xfrm>
            <a:off x="8352619" y="1143142"/>
            <a:ext cx="2214657" cy="1667294"/>
          </a:xfrm>
        </p:spPr>
        <p:txBody>
          <a:bodyPr/>
          <a:lstStyle/>
          <a:p>
            <a:endParaRPr lang="en-US"/>
          </a:p>
        </p:txBody>
      </p:sp>
      <p:sp>
        <p:nvSpPr>
          <p:cNvPr id="6" name="Subtitle 2">
            <a:extLst>
              <a:ext uri="{FF2B5EF4-FFF2-40B4-BE49-F238E27FC236}">
                <a16:creationId xmlns:a16="http://schemas.microsoft.com/office/drawing/2014/main" id="{5DCDC26C-654E-B049-8388-B2FC3558A338}"/>
              </a:ext>
            </a:extLst>
          </p:cNvPr>
          <p:cNvSpPr>
            <a:spLocks noGrp="1"/>
          </p:cNvSpPr>
          <p:nvPr>
            <p:ph type="subTitle" idx="13"/>
          </p:nvPr>
        </p:nvSpPr>
        <p:spPr>
          <a:xfrm>
            <a:off x="870503" y="5111986"/>
            <a:ext cx="3801978" cy="1090864"/>
          </a:xfrm>
          <a:prstGeom prst="rect">
            <a:avLst/>
          </a:prstGeom>
        </p:spPr>
        <p:txBody>
          <a:bodyPr anchor="ctr">
            <a:normAutofit/>
          </a:bodyPr>
          <a:lstStyle>
            <a:lvl1pPr marL="0" indent="0" algn="l">
              <a:buNone/>
              <a:defRPr sz="2400" b="1" spc="3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a:t>
            </a:r>
          </a:p>
        </p:txBody>
      </p:sp>
      <p:sp>
        <p:nvSpPr>
          <p:cNvPr id="7" name="Picture Placeholder 2">
            <a:extLst>
              <a:ext uri="{FF2B5EF4-FFF2-40B4-BE49-F238E27FC236}">
                <a16:creationId xmlns:a16="http://schemas.microsoft.com/office/drawing/2014/main" id="{16BD25AB-F455-ED4D-A565-58AAC0A3BF00}"/>
              </a:ext>
            </a:extLst>
          </p:cNvPr>
          <p:cNvSpPr>
            <a:spLocks noGrp="1"/>
          </p:cNvSpPr>
          <p:nvPr>
            <p:ph type="pic" sz="quarter" idx="14"/>
          </p:nvPr>
        </p:nvSpPr>
        <p:spPr>
          <a:xfrm>
            <a:off x="8352619" y="3066071"/>
            <a:ext cx="2214657" cy="1667294"/>
          </a:xfrm>
        </p:spPr>
        <p:txBody>
          <a:bodyPr/>
          <a:lstStyle/>
          <a:p>
            <a:endParaRPr lang="en-US"/>
          </a:p>
        </p:txBody>
      </p:sp>
    </p:spTree>
    <p:extLst>
      <p:ext uri="{BB962C8B-B14F-4D97-AF65-F5344CB8AC3E}">
        <p14:creationId xmlns:p14="http://schemas.microsoft.com/office/powerpoint/2010/main" val="22803902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Double Bullets">
    <p:bg>
      <p:bgPr>
        <a:blipFill dpi="0" rotWithShape="1">
          <a:blip r:embed="rId2">
            <a:lum/>
          </a:blip>
          <a:srcRect/>
          <a:stretch>
            <a:fillRect t="-20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EBBC26-962E-FA4F-A94C-FB666210DF78}"/>
              </a:ext>
            </a:extLst>
          </p:cNvPr>
          <p:cNvPicPr>
            <a:picLocks noChangeAspect="1"/>
          </p:cNvPicPr>
          <p:nvPr userDrawn="1"/>
        </p:nvPicPr>
        <p:blipFill>
          <a:blip r:embed="rId3">
            <a:alphaModFix amt="70000"/>
          </a:blip>
          <a:stretch>
            <a:fillRect/>
          </a:stretch>
        </p:blipFill>
        <p:spPr>
          <a:xfrm>
            <a:off x="10142058" y="5416907"/>
            <a:ext cx="1135541" cy="1135541"/>
          </a:xfrm>
          <a:prstGeom prst="rect">
            <a:avLst/>
          </a:prstGeom>
        </p:spPr>
      </p:pic>
    </p:spTree>
    <p:extLst>
      <p:ext uri="{BB962C8B-B14F-4D97-AF65-F5344CB8AC3E}">
        <p14:creationId xmlns:p14="http://schemas.microsoft.com/office/powerpoint/2010/main" val="498475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9FAA1B-44FE-E64B-BEC2-5F3525B59F3B}"/>
              </a:ext>
            </a:extLst>
          </p:cNvPr>
          <p:cNvPicPr>
            <a:picLocks noChangeAspect="1"/>
          </p:cNvPicPr>
          <p:nvPr userDrawn="1"/>
        </p:nvPicPr>
        <p:blipFill>
          <a:blip r:embed="rId3"/>
          <a:stretch>
            <a:fillRect/>
          </a:stretch>
        </p:blipFill>
        <p:spPr>
          <a:xfrm>
            <a:off x="10142057" y="5416906"/>
            <a:ext cx="1135541" cy="1135541"/>
          </a:xfrm>
          <a:prstGeom prst="rect">
            <a:avLst/>
          </a:prstGeom>
        </p:spPr>
      </p:pic>
      <p:sp>
        <p:nvSpPr>
          <p:cNvPr id="5" name="Title 1">
            <a:extLst>
              <a:ext uri="{FF2B5EF4-FFF2-40B4-BE49-F238E27FC236}">
                <a16:creationId xmlns:a16="http://schemas.microsoft.com/office/drawing/2014/main" id="{E6501097-392D-384C-9020-2A389BAA6AB6}"/>
              </a:ext>
            </a:extLst>
          </p:cNvPr>
          <p:cNvSpPr>
            <a:spLocks noGrp="1"/>
          </p:cNvSpPr>
          <p:nvPr>
            <p:ph type="ctrTitle"/>
          </p:nvPr>
        </p:nvSpPr>
        <p:spPr>
          <a:xfrm>
            <a:off x="836549" y="1325513"/>
            <a:ext cx="9144000" cy="2387600"/>
          </a:xfrm>
          <a:prstGeom prst="rect">
            <a:avLst/>
          </a:prstGeom>
        </p:spPr>
        <p:txBody>
          <a:bodyPr anchor="ctr">
            <a:normAutofit/>
          </a:bodyPr>
          <a:lstStyle>
            <a:lvl1pPr algn="l">
              <a:defRPr sz="7200" b="1" spc="-150">
                <a:latin typeface="+mj-lt"/>
              </a:defRPr>
            </a:lvl1pPr>
          </a:lstStyle>
          <a:p>
            <a:r>
              <a:rPr lang="en-US" dirty="0"/>
              <a:t>Click to edit Master title style</a:t>
            </a:r>
          </a:p>
        </p:txBody>
      </p:sp>
      <p:sp>
        <p:nvSpPr>
          <p:cNvPr id="6" name="Subtitle 2">
            <a:extLst>
              <a:ext uri="{FF2B5EF4-FFF2-40B4-BE49-F238E27FC236}">
                <a16:creationId xmlns:a16="http://schemas.microsoft.com/office/drawing/2014/main" id="{4D416E3B-9F97-AF4F-A5D1-7E7A3C040D7C}"/>
              </a:ext>
            </a:extLst>
          </p:cNvPr>
          <p:cNvSpPr>
            <a:spLocks noGrp="1"/>
          </p:cNvSpPr>
          <p:nvPr>
            <p:ph type="subTitle" idx="10"/>
          </p:nvPr>
        </p:nvSpPr>
        <p:spPr>
          <a:xfrm>
            <a:off x="836549" y="4046905"/>
            <a:ext cx="8438080" cy="459781"/>
          </a:xfrm>
          <a:prstGeom prst="rect">
            <a:avLst/>
          </a:prstGeom>
        </p:spPr>
        <p:txBody>
          <a:bodyPr anchor="t">
            <a:normAutofit/>
          </a:bodyPr>
          <a:lstStyle>
            <a:lvl1pPr marL="0" indent="0" algn="l">
              <a:buNone/>
              <a:defRPr sz="2400" b="1"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12248377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mple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402B987-FB91-A144-B7E6-6B3CDA6B8D78}"/>
              </a:ext>
            </a:extLst>
          </p:cNvPr>
          <p:cNvPicPr>
            <a:picLocks noChangeAspect="1"/>
          </p:cNvPicPr>
          <p:nvPr userDrawn="1"/>
        </p:nvPicPr>
        <p:blipFill>
          <a:blip r:embed="rId3"/>
          <a:stretch>
            <a:fillRect/>
          </a:stretch>
        </p:blipFill>
        <p:spPr>
          <a:xfrm>
            <a:off x="10142057" y="5416906"/>
            <a:ext cx="1135541" cy="1135541"/>
          </a:xfrm>
          <a:prstGeom prst="rect">
            <a:avLst/>
          </a:prstGeom>
        </p:spPr>
      </p:pic>
      <p:sp>
        <p:nvSpPr>
          <p:cNvPr id="5" name="Content Placeholder 2">
            <a:extLst>
              <a:ext uri="{FF2B5EF4-FFF2-40B4-BE49-F238E27FC236}">
                <a16:creationId xmlns:a16="http://schemas.microsoft.com/office/drawing/2014/main" id="{537FF4D4-46D8-1D4E-953F-0F586325B210}"/>
              </a:ext>
            </a:extLst>
          </p:cNvPr>
          <p:cNvSpPr>
            <a:spLocks noGrp="1"/>
          </p:cNvSpPr>
          <p:nvPr>
            <p:ph idx="1"/>
          </p:nvPr>
        </p:nvSpPr>
        <p:spPr>
          <a:xfrm>
            <a:off x="816259" y="2050378"/>
            <a:ext cx="9492916" cy="3708901"/>
          </a:xfrm>
          <a:prstGeom prst="rect">
            <a:avLst/>
          </a:prstGeom>
        </p:spPr>
        <p:txBody>
          <a:bodyPr anchor="t">
            <a:normAutofit/>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2F686421-2DC7-CE43-8662-C97D762800F4}"/>
              </a:ext>
            </a:extLst>
          </p:cNvPr>
          <p:cNvSpPr>
            <a:spLocks noGrp="1"/>
          </p:cNvSpPr>
          <p:nvPr>
            <p:ph type="ctrTitle"/>
          </p:nvPr>
        </p:nvSpPr>
        <p:spPr>
          <a:xfrm>
            <a:off x="836549" y="1033408"/>
            <a:ext cx="9492916" cy="613960"/>
          </a:xfrm>
          <a:prstGeom prst="rect">
            <a:avLst/>
          </a:prstGeom>
        </p:spPr>
        <p:txBody>
          <a:bodyPr anchor="t">
            <a:normAutofit/>
          </a:bodyPr>
          <a:lstStyle>
            <a:lvl1pPr algn="l">
              <a:defRPr sz="4400" b="1" spc="-150">
                <a:latin typeface="+mj-lt"/>
              </a:defRPr>
            </a:lvl1pPr>
          </a:lstStyle>
          <a:p>
            <a:r>
              <a:rPr lang="en-US" dirty="0"/>
              <a:t>Click to edit Master title style</a:t>
            </a:r>
          </a:p>
        </p:txBody>
      </p:sp>
    </p:spTree>
    <p:extLst>
      <p:ext uri="{BB962C8B-B14F-4D97-AF65-F5344CB8AC3E}">
        <p14:creationId xmlns:p14="http://schemas.microsoft.com/office/powerpoint/2010/main" val="34129880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ouble Bullets">
    <p:bg>
      <p:bgPr>
        <a:blipFill dpi="0" rotWithShape="1">
          <a:blip r:embed="rId2">
            <a:lum/>
          </a:blip>
          <a:srcRect/>
          <a:stretch>
            <a:fillRect t="-25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EBBC26-962E-FA4F-A94C-FB666210DF78}"/>
              </a:ext>
            </a:extLst>
          </p:cNvPr>
          <p:cNvPicPr>
            <a:picLocks noChangeAspect="1"/>
          </p:cNvPicPr>
          <p:nvPr userDrawn="1"/>
        </p:nvPicPr>
        <p:blipFill>
          <a:blip r:embed="rId3">
            <a:alphaModFix amt="70000"/>
          </a:blip>
          <a:stretch>
            <a:fillRect/>
          </a:stretch>
        </p:blipFill>
        <p:spPr>
          <a:xfrm>
            <a:off x="10142058" y="5416907"/>
            <a:ext cx="1135541" cy="1135541"/>
          </a:xfrm>
          <a:prstGeom prst="rect">
            <a:avLst/>
          </a:prstGeom>
        </p:spPr>
      </p:pic>
      <p:sp>
        <p:nvSpPr>
          <p:cNvPr id="7" name="Content Placeholder 2">
            <a:extLst>
              <a:ext uri="{FF2B5EF4-FFF2-40B4-BE49-F238E27FC236}">
                <a16:creationId xmlns:a16="http://schemas.microsoft.com/office/drawing/2014/main" id="{26ECFFCB-FA2F-F344-90C7-79403D331B15}"/>
              </a:ext>
            </a:extLst>
          </p:cNvPr>
          <p:cNvSpPr>
            <a:spLocks noGrp="1"/>
          </p:cNvSpPr>
          <p:nvPr>
            <p:ph idx="1"/>
          </p:nvPr>
        </p:nvSpPr>
        <p:spPr>
          <a:xfrm>
            <a:off x="816259" y="2072149"/>
            <a:ext cx="4535670" cy="3708901"/>
          </a:xfrm>
          <a:prstGeom prst="rect">
            <a:avLst/>
          </a:prstGeom>
        </p:spPr>
        <p:txBody>
          <a:bodyPr anchor="t">
            <a:normAutofit/>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23FBB562-301C-F947-B09F-E4271466E373}"/>
              </a:ext>
            </a:extLst>
          </p:cNvPr>
          <p:cNvSpPr>
            <a:spLocks noGrp="1"/>
          </p:cNvSpPr>
          <p:nvPr>
            <p:ph idx="10"/>
          </p:nvPr>
        </p:nvSpPr>
        <p:spPr>
          <a:xfrm>
            <a:off x="6174157" y="2072149"/>
            <a:ext cx="5202055" cy="3708901"/>
          </a:xfrm>
          <a:prstGeom prst="rect">
            <a:avLst/>
          </a:prstGeom>
        </p:spPr>
        <p:txBody>
          <a:bodyPr anchor="t">
            <a:normAutofit/>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D6A4EE6F-317E-5C4F-BF55-4414C3E428D1}"/>
              </a:ext>
            </a:extLst>
          </p:cNvPr>
          <p:cNvSpPr>
            <a:spLocks noGrp="1"/>
          </p:cNvSpPr>
          <p:nvPr>
            <p:ph type="ctrTitle"/>
          </p:nvPr>
        </p:nvSpPr>
        <p:spPr>
          <a:xfrm>
            <a:off x="836549" y="1033408"/>
            <a:ext cx="9492916" cy="613960"/>
          </a:xfrm>
          <a:prstGeom prst="rect">
            <a:avLst/>
          </a:prstGeom>
        </p:spPr>
        <p:txBody>
          <a:bodyPr anchor="t">
            <a:normAutofit/>
          </a:bodyPr>
          <a:lstStyle>
            <a:lvl1pPr algn="l">
              <a:defRPr sz="4400" b="1" spc="-150">
                <a:latin typeface="+mj-lt"/>
              </a:defRPr>
            </a:lvl1pPr>
          </a:lstStyle>
          <a:p>
            <a:r>
              <a:rPr lang="en-US" dirty="0"/>
              <a:t>Click to edit Master title style</a:t>
            </a:r>
          </a:p>
        </p:txBody>
      </p:sp>
    </p:spTree>
    <p:extLst>
      <p:ext uri="{BB962C8B-B14F-4D97-AF65-F5344CB8AC3E}">
        <p14:creationId xmlns:p14="http://schemas.microsoft.com/office/powerpoint/2010/main" val="33729265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imple Bullets 2">
    <p:bg>
      <p:bgPr>
        <a:blipFill dpi="0" rotWithShape="1">
          <a:blip r:embed="rId2">
            <a:lum/>
          </a:blip>
          <a:srcRect/>
          <a:stretch>
            <a:fillRect t="-2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275CDB-152B-9844-BA66-862F6BF8EF5B}"/>
              </a:ext>
            </a:extLst>
          </p:cNvPr>
          <p:cNvSpPr>
            <a:spLocks noGrp="1"/>
          </p:cNvSpPr>
          <p:nvPr>
            <p:ph idx="1"/>
          </p:nvPr>
        </p:nvSpPr>
        <p:spPr>
          <a:xfrm>
            <a:off x="5325035" y="2392277"/>
            <a:ext cx="6078071" cy="3708901"/>
          </a:xfrm>
          <a:prstGeom prst="rect">
            <a:avLst/>
          </a:prstGeom>
        </p:spPr>
        <p:txBody>
          <a:bodyPr anchor="t">
            <a:normAutofit/>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ABEBBC26-962E-FA4F-A94C-FB666210DF78}"/>
              </a:ext>
            </a:extLst>
          </p:cNvPr>
          <p:cNvPicPr>
            <a:picLocks noChangeAspect="1"/>
          </p:cNvPicPr>
          <p:nvPr userDrawn="1"/>
        </p:nvPicPr>
        <p:blipFill>
          <a:blip r:embed="rId3">
            <a:alphaModFix amt="70000"/>
          </a:blip>
          <a:stretch>
            <a:fillRect/>
          </a:stretch>
        </p:blipFill>
        <p:spPr>
          <a:xfrm>
            <a:off x="10142058" y="5416907"/>
            <a:ext cx="1135541" cy="1135541"/>
          </a:xfrm>
          <a:prstGeom prst="rect">
            <a:avLst/>
          </a:prstGeom>
        </p:spPr>
      </p:pic>
      <p:sp>
        <p:nvSpPr>
          <p:cNvPr id="5" name="Subtitle 2">
            <a:extLst>
              <a:ext uri="{FF2B5EF4-FFF2-40B4-BE49-F238E27FC236}">
                <a16:creationId xmlns:a16="http://schemas.microsoft.com/office/drawing/2014/main" id="{6FB9DD47-0856-374C-9E5C-57F818DC59D9}"/>
              </a:ext>
            </a:extLst>
          </p:cNvPr>
          <p:cNvSpPr>
            <a:spLocks noGrp="1"/>
          </p:cNvSpPr>
          <p:nvPr>
            <p:ph type="subTitle" idx="10"/>
          </p:nvPr>
        </p:nvSpPr>
        <p:spPr>
          <a:xfrm>
            <a:off x="796208" y="2392277"/>
            <a:ext cx="3801978" cy="1090864"/>
          </a:xfrm>
          <a:prstGeom prst="rect">
            <a:avLst/>
          </a:prstGeom>
        </p:spPr>
        <p:txBody>
          <a:bodyPr anchor="t">
            <a:normAutofit/>
          </a:bodyPr>
          <a:lstStyle>
            <a:lvl1pPr marL="0" indent="0" algn="l">
              <a:buNone/>
              <a:defRPr sz="2400" b="1" spc="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14927596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imple Bullets 3">
    <p:bg>
      <p:bgPr>
        <a:blipFill>
          <a:blip r:embed="rId2">
            <a:alphaModFix amt="19000"/>
          </a:blip>
          <a:stretch>
            <a:fillRect/>
          </a:stretch>
        </a:blipFill>
        <a:effectLst/>
      </p:bgPr>
    </p:bg>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6B7603C5-C462-1B4D-B662-FFCB63CE9A1B}"/>
              </a:ext>
            </a:extLst>
          </p:cNvPr>
          <p:cNvSpPr/>
          <p:nvPr userDrawn="1"/>
        </p:nvSpPr>
        <p:spPr>
          <a:xfrm>
            <a:off x="-1" y="0"/>
            <a:ext cx="5338483" cy="6858000"/>
          </a:xfrm>
          <a:custGeom>
            <a:avLst/>
            <a:gdLst>
              <a:gd name="connsiteX0" fmla="*/ 0 w 5747084"/>
              <a:gd name="connsiteY0" fmla="*/ 6858000 h 6858000"/>
              <a:gd name="connsiteX1" fmla="*/ 0 w 5747084"/>
              <a:gd name="connsiteY1" fmla="*/ 0 h 6858000"/>
              <a:gd name="connsiteX2" fmla="*/ 5747084 w 5747084"/>
              <a:gd name="connsiteY2" fmla="*/ 0 h 6858000"/>
              <a:gd name="connsiteX3" fmla="*/ 5747084 w 5747084"/>
              <a:gd name="connsiteY3" fmla="*/ 6858000 h 6858000"/>
              <a:gd name="connsiteX4" fmla="*/ 0 w 5747084"/>
              <a:gd name="connsiteY4" fmla="*/ 6858000 h 6858000"/>
              <a:gd name="connsiteX0" fmla="*/ 0 w 5747084"/>
              <a:gd name="connsiteY0" fmla="*/ 6858000 h 6858000"/>
              <a:gd name="connsiteX1" fmla="*/ 0 w 5747084"/>
              <a:gd name="connsiteY1" fmla="*/ 0 h 6858000"/>
              <a:gd name="connsiteX2" fmla="*/ 4752473 w 5747084"/>
              <a:gd name="connsiteY2" fmla="*/ 0 h 6858000"/>
              <a:gd name="connsiteX3" fmla="*/ 5747084 w 5747084"/>
              <a:gd name="connsiteY3" fmla="*/ 6858000 h 6858000"/>
              <a:gd name="connsiteX4" fmla="*/ 0 w 5747084"/>
              <a:gd name="connsiteY4" fmla="*/ 6858000 h 6858000"/>
              <a:gd name="connsiteX0" fmla="*/ 0 w 5426242"/>
              <a:gd name="connsiteY0" fmla="*/ 6858000 h 6874042"/>
              <a:gd name="connsiteX1" fmla="*/ 0 w 5426242"/>
              <a:gd name="connsiteY1" fmla="*/ 0 h 6874042"/>
              <a:gd name="connsiteX2" fmla="*/ 4752473 w 5426242"/>
              <a:gd name="connsiteY2" fmla="*/ 0 h 6874042"/>
              <a:gd name="connsiteX3" fmla="*/ 5426242 w 5426242"/>
              <a:gd name="connsiteY3" fmla="*/ 6874042 h 6874042"/>
              <a:gd name="connsiteX4" fmla="*/ 0 w 5426242"/>
              <a:gd name="connsiteY4" fmla="*/ 6858000 h 6874042"/>
              <a:gd name="connsiteX0" fmla="*/ 0 w 4752473"/>
              <a:gd name="connsiteY0" fmla="*/ 6858000 h 6874042"/>
              <a:gd name="connsiteX1" fmla="*/ 0 w 4752473"/>
              <a:gd name="connsiteY1" fmla="*/ 0 h 6874042"/>
              <a:gd name="connsiteX2" fmla="*/ 4752473 w 4752473"/>
              <a:gd name="connsiteY2" fmla="*/ 0 h 6874042"/>
              <a:gd name="connsiteX3" fmla="*/ 4672263 w 4752473"/>
              <a:gd name="connsiteY3" fmla="*/ 6874042 h 6874042"/>
              <a:gd name="connsiteX4" fmla="*/ 0 w 4752473"/>
              <a:gd name="connsiteY4" fmla="*/ 6858000 h 6874042"/>
              <a:gd name="connsiteX0" fmla="*/ 0 w 6019799"/>
              <a:gd name="connsiteY0" fmla="*/ 6858000 h 6874042"/>
              <a:gd name="connsiteX1" fmla="*/ 0 w 6019799"/>
              <a:gd name="connsiteY1" fmla="*/ 0 h 6874042"/>
              <a:gd name="connsiteX2" fmla="*/ 6019799 w 6019799"/>
              <a:gd name="connsiteY2" fmla="*/ 16042 h 6874042"/>
              <a:gd name="connsiteX3" fmla="*/ 4672263 w 6019799"/>
              <a:gd name="connsiteY3" fmla="*/ 6874042 h 6874042"/>
              <a:gd name="connsiteX4" fmla="*/ 0 w 6019799"/>
              <a:gd name="connsiteY4" fmla="*/ 6858000 h 6874042"/>
              <a:gd name="connsiteX0" fmla="*/ 0 w 6019799"/>
              <a:gd name="connsiteY0" fmla="*/ 6858000 h 6858000"/>
              <a:gd name="connsiteX1" fmla="*/ 0 w 6019799"/>
              <a:gd name="connsiteY1" fmla="*/ 0 h 6858000"/>
              <a:gd name="connsiteX2" fmla="*/ 6019799 w 6019799"/>
              <a:gd name="connsiteY2" fmla="*/ 16042 h 6858000"/>
              <a:gd name="connsiteX3" fmla="*/ 5346031 w 6019799"/>
              <a:gd name="connsiteY3" fmla="*/ 6858000 h 6858000"/>
              <a:gd name="connsiteX4" fmla="*/ 0 w 6019799"/>
              <a:gd name="connsiteY4" fmla="*/ 6858000 h 6858000"/>
              <a:gd name="connsiteX0" fmla="*/ 0 w 5346031"/>
              <a:gd name="connsiteY0" fmla="*/ 6858000 h 6858000"/>
              <a:gd name="connsiteX1" fmla="*/ 0 w 5346031"/>
              <a:gd name="connsiteY1" fmla="*/ 0 h 6858000"/>
              <a:gd name="connsiteX2" fmla="*/ 4752473 w 5346031"/>
              <a:gd name="connsiteY2" fmla="*/ 16042 h 6858000"/>
              <a:gd name="connsiteX3" fmla="*/ 5346031 w 5346031"/>
              <a:gd name="connsiteY3" fmla="*/ 6858000 h 6858000"/>
              <a:gd name="connsiteX4" fmla="*/ 0 w 5346031"/>
              <a:gd name="connsiteY4" fmla="*/ 6858000 h 6858000"/>
              <a:gd name="connsiteX0" fmla="*/ 0 w 6035841"/>
              <a:gd name="connsiteY0" fmla="*/ 6858000 h 6858000"/>
              <a:gd name="connsiteX1" fmla="*/ 0 w 6035841"/>
              <a:gd name="connsiteY1" fmla="*/ 0 h 6858000"/>
              <a:gd name="connsiteX2" fmla="*/ 4752473 w 6035841"/>
              <a:gd name="connsiteY2" fmla="*/ 16042 h 6858000"/>
              <a:gd name="connsiteX3" fmla="*/ 6035841 w 6035841"/>
              <a:gd name="connsiteY3" fmla="*/ 6858000 h 6858000"/>
              <a:gd name="connsiteX4" fmla="*/ 0 w 6035841"/>
              <a:gd name="connsiteY4" fmla="*/ 6858000 h 6858000"/>
              <a:gd name="connsiteX0" fmla="*/ 0 w 6035841"/>
              <a:gd name="connsiteY0" fmla="*/ 6858000 h 6858000"/>
              <a:gd name="connsiteX1" fmla="*/ 0 w 6035841"/>
              <a:gd name="connsiteY1" fmla="*/ 0 h 6858000"/>
              <a:gd name="connsiteX2" fmla="*/ 4752473 w 6035841"/>
              <a:gd name="connsiteY2" fmla="*/ 0 h 6858000"/>
              <a:gd name="connsiteX3" fmla="*/ 6035841 w 6035841"/>
              <a:gd name="connsiteY3" fmla="*/ 6858000 h 6858000"/>
              <a:gd name="connsiteX4" fmla="*/ 0 w 603584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5841" h="6858000">
                <a:moveTo>
                  <a:pt x="0" y="6858000"/>
                </a:moveTo>
                <a:lnTo>
                  <a:pt x="0" y="0"/>
                </a:lnTo>
                <a:lnTo>
                  <a:pt x="4752473" y="0"/>
                </a:lnTo>
                <a:lnTo>
                  <a:pt x="603584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9275CDB-152B-9844-BA66-862F6BF8EF5B}"/>
              </a:ext>
            </a:extLst>
          </p:cNvPr>
          <p:cNvSpPr>
            <a:spLocks noGrp="1"/>
          </p:cNvSpPr>
          <p:nvPr>
            <p:ph idx="1"/>
          </p:nvPr>
        </p:nvSpPr>
        <p:spPr>
          <a:xfrm>
            <a:off x="5338482" y="1426158"/>
            <a:ext cx="6064624" cy="3708901"/>
          </a:xfrm>
          <a:prstGeom prst="rect">
            <a:avLst/>
          </a:prstGeom>
          <a:noFill/>
        </p:spPr>
        <p:txBody>
          <a:bodyPr anchor="ctr">
            <a:normAutofit/>
          </a:bodyPr>
          <a:lstStyle>
            <a:lvl1pPr>
              <a:lnSpc>
                <a:spcPct val="150000"/>
              </a:lnSpc>
              <a:defRPr sz="2400">
                <a:solidFill>
                  <a:schemeClr val="tx1"/>
                </a:solidFill>
              </a:defRPr>
            </a:lvl1pPr>
            <a:lvl2pPr>
              <a:lnSpc>
                <a:spcPct val="150000"/>
              </a:lnSpc>
              <a:defRPr sz="2000">
                <a:solidFill>
                  <a:schemeClr val="tx1"/>
                </a:solidFill>
              </a:defRPr>
            </a:lvl2pPr>
            <a:lvl3pPr>
              <a:lnSpc>
                <a:spcPct val="150000"/>
              </a:lnSpc>
              <a:defRPr sz="1800">
                <a:solidFill>
                  <a:schemeClr val="tx1"/>
                </a:solidFill>
              </a:defRPr>
            </a:lvl3pPr>
            <a:lvl4pPr>
              <a:lnSpc>
                <a:spcPct val="150000"/>
              </a:lnSpc>
              <a:defRPr sz="1600">
                <a:solidFill>
                  <a:schemeClr val="tx1"/>
                </a:solidFill>
              </a:defRPr>
            </a:lvl4pPr>
            <a:lvl5pPr>
              <a:lnSpc>
                <a:spcPct val="150000"/>
              </a:lnSpc>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Arrow Connector 9">
            <a:extLst>
              <a:ext uri="{FF2B5EF4-FFF2-40B4-BE49-F238E27FC236}">
                <a16:creationId xmlns:a16="http://schemas.microsoft.com/office/drawing/2014/main" id="{65DA9495-0EC2-B34D-BCD4-D221CBBDF833}"/>
              </a:ext>
            </a:extLst>
          </p:cNvPr>
          <p:cNvCxnSpPr>
            <a:cxnSpLocks/>
          </p:cNvCxnSpPr>
          <p:nvPr userDrawn="1"/>
        </p:nvCxnSpPr>
        <p:spPr>
          <a:xfrm>
            <a:off x="-1" y="4121231"/>
            <a:ext cx="3625516" cy="0"/>
          </a:xfrm>
          <a:prstGeom prst="straightConnector1">
            <a:avLst/>
          </a:prstGeom>
          <a:ln w="19050" cap="flat" cmpd="sng">
            <a:solidFill>
              <a:schemeClr val="accent1"/>
            </a:solidFill>
            <a:prstDash val="solid"/>
            <a:tailEnd type="ova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7C3D205-EE80-B442-A923-131E47C98A75}"/>
              </a:ext>
            </a:extLst>
          </p:cNvPr>
          <p:cNvPicPr>
            <a:picLocks noChangeAspect="1"/>
          </p:cNvPicPr>
          <p:nvPr userDrawn="1"/>
        </p:nvPicPr>
        <p:blipFill>
          <a:blip r:embed="rId3">
            <a:alphaModFix amt="70000"/>
          </a:blip>
          <a:stretch>
            <a:fillRect/>
          </a:stretch>
        </p:blipFill>
        <p:spPr>
          <a:xfrm>
            <a:off x="10142058" y="5416907"/>
            <a:ext cx="1135541" cy="1135541"/>
          </a:xfrm>
          <a:prstGeom prst="rect">
            <a:avLst/>
          </a:prstGeom>
        </p:spPr>
      </p:pic>
      <p:sp>
        <p:nvSpPr>
          <p:cNvPr id="8" name="Subtitle 2">
            <a:extLst>
              <a:ext uri="{FF2B5EF4-FFF2-40B4-BE49-F238E27FC236}">
                <a16:creationId xmlns:a16="http://schemas.microsoft.com/office/drawing/2014/main" id="{BD391A76-DE3A-E54C-87F0-056D2E927669}"/>
              </a:ext>
            </a:extLst>
          </p:cNvPr>
          <p:cNvSpPr>
            <a:spLocks noGrp="1"/>
          </p:cNvSpPr>
          <p:nvPr>
            <p:ph type="subTitle" idx="10"/>
          </p:nvPr>
        </p:nvSpPr>
        <p:spPr>
          <a:xfrm>
            <a:off x="796208" y="2735177"/>
            <a:ext cx="3801978" cy="1090864"/>
          </a:xfrm>
          <a:prstGeom prst="rect">
            <a:avLst/>
          </a:prstGeom>
        </p:spPr>
        <p:txBody>
          <a:bodyPr anchor="ctr">
            <a:normAutofit/>
          </a:bodyPr>
          <a:lstStyle>
            <a:lvl1pPr marL="0" indent="0" algn="l">
              <a:buNone/>
              <a:defRPr sz="2400" b="1" spc="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32474279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imple Bullets 4">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6B7603C5-C462-1B4D-B662-FFCB63CE9A1B}"/>
              </a:ext>
            </a:extLst>
          </p:cNvPr>
          <p:cNvSpPr/>
          <p:nvPr userDrawn="1"/>
        </p:nvSpPr>
        <p:spPr>
          <a:xfrm>
            <a:off x="-1" y="0"/>
            <a:ext cx="5325035" cy="6858000"/>
          </a:xfrm>
          <a:custGeom>
            <a:avLst/>
            <a:gdLst>
              <a:gd name="connsiteX0" fmla="*/ 0 w 5747084"/>
              <a:gd name="connsiteY0" fmla="*/ 6858000 h 6858000"/>
              <a:gd name="connsiteX1" fmla="*/ 0 w 5747084"/>
              <a:gd name="connsiteY1" fmla="*/ 0 h 6858000"/>
              <a:gd name="connsiteX2" fmla="*/ 5747084 w 5747084"/>
              <a:gd name="connsiteY2" fmla="*/ 0 h 6858000"/>
              <a:gd name="connsiteX3" fmla="*/ 5747084 w 5747084"/>
              <a:gd name="connsiteY3" fmla="*/ 6858000 h 6858000"/>
              <a:gd name="connsiteX4" fmla="*/ 0 w 5747084"/>
              <a:gd name="connsiteY4" fmla="*/ 6858000 h 6858000"/>
              <a:gd name="connsiteX0" fmla="*/ 0 w 5747084"/>
              <a:gd name="connsiteY0" fmla="*/ 6858000 h 6858000"/>
              <a:gd name="connsiteX1" fmla="*/ 0 w 5747084"/>
              <a:gd name="connsiteY1" fmla="*/ 0 h 6858000"/>
              <a:gd name="connsiteX2" fmla="*/ 4752473 w 5747084"/>
              <a:gd name="connsiteY2" fmla="*/ 0 h 6858000"/>
              <a:gd name="connsiteX3" fmla="*/ 5747084 w 5747084"/>
              <a:gd name="connsiteY3" fmla="*/ 6858000 h 6858000"/>
              <a:gd name="connsiteX4" fmla="*/ 0 w 5747084"/>
              <a:gd name="connsiteY4" fmla="*/ 6858000 h 6858000"/>
              <a:gd name="connsiteX0" fmla="*/ 0 w 5426242"/>
              <a:gd name="connsiteY0" fmla="*/ 6858000 h 6874042"/>
              <a:gd name="connsiteX1" fmla="*/ 0 w 5426242"/>
              <a:gd name="connsiteY1" fmla="*/ 0 h 6874042"/>
              <a:gd name="connsiteX2" fmla="*/ 4752473 w 5426242"/>
              <a:gd name="connsiteY2" fmla="*/ 0 h 6874042"/>
              <a:gd name="connsiteX3" fmla="*/ 5426242 w 5426242"/>
              <a:gd name="connsiteY3" fmla="*/ 6874042 h 6874042"/>
              <a:gd name="connsiteX4" fmla="*/ 0 w 5426242"/>
              <a:gd name="connsiteY4" fmla="*/ 6858000 h 6874042"/>
              <a:gd name="connsiteX0" fmla="*/ 0 w 4752473"/>
              <a:gd name="connsiteY0" fmla="*/ 6858000 h 6874042"/>
              <a:gd name="connsiteX1" fmla="*/ 0 w 4752473"/>
              <a:gd name="connsiteY1" fmla="*/ 0 h 6874042"/>
              <a:gd name="connsiteX2" fmla="*/ 4752473 w 4752473"/>
              <a:gd name="connsiteY2" fmla="*/ 0 h 6874042"/>
              <a:gd name="connsiteX3" fmla="*/ 4672263 w 4752473"/>
              <a:gd name="connsiteY3" fmla="*/ 6874042 h 6874042"/>
              <a:gd name="connsiteX4" fmla="*/ 0 w 4752473"/>
              <a:gd name="connsiteY4" fmla="*/ 6858000 h 6874042"/>
              <a:gd name="connsiteX0" fmla="*/ 0 w 6019799"/>
              <a:gd name="connsiteY0" fmla="*/ 6858000 h 6874042"/>
              <a:gd name="connsiteX1" fmla="*/ 0 w 6019799"/>
              <a:gd name="connsiteY1" fmla="*/ 0 h 6874042"/>
              <a:gd name="connsiteX2" fmla="*/ 6019799 w 6019799"/>
              <a:gd name="connsiteY2" fmla="*/ 16042 h 6874042"/>
              <a:gd name="connsiteX3" fmla="*/ 4672263 w 6019799"/>
              <a:gd name="connsiteY3" fmla="*/ 6874042 h 6874042"/>
              <a:gd name="connsiteX4" fmla="*/ 0 w 6019799"/>
              <a:gd name="connsiteY4" fmla="*/ 6858000 h 6874042"/>
              <a:gd name="connsiteX0" fmla="*/ 0 w 6019799"/>
              <a:gd name="connsiteY0" fmla="*/ 6858000 h 6858000"/>
              <a:gd name="connsiteX1" fmla="*/ 0 w 6019799"/>
              <a:gd name="connsiteY1" fmla="*/ 0 h 6858000"/>
              <a:gd name="connsiteX2" fmla="*/ 6019799 w 6019799"/>
              <a:gd name="connsiteY2" fmla="*/ 16042 h 6858000"/>
              <a:gd name="connsiteX3" fmla="*/ 5346031 w 6019799"/>
              <a:gd name="connsiteY3" fmla="*/ 6858000 h 6858000"/>
              <a:gd name="connsiteX4" fmla="*/ 0 w 6019799"/>
              <a:gd name="connsiteY4" fmla="*/ 6858000 h 6858000"/>
              <a:gd name="connsiteX0" fmla="*/ 0 w 5346031"/>
              <a:gd name="connsiteY0" fmla="*/ 6858000 h 6858000"/>
              <a:gd name="connsiteX1" fmla="*/ 0 w 5346031"/>
              <a:gd name="connsiteY1" fmla="*/ 0 h 6858000"/>
              <a:gd name="connsiteX2" fmla="*/ 4752473 w 5346031"/>
              <a:gd name="connsiteY2" fmla="*/ 16042 h 6858000"/>
              <a:gd name="connsiteX3" fmla="*/ 5346031 w 5346031"/>
              <a:gd name="connsiteY3" fmla="*/ 6858000 h 6858000"/>
              <a:gd name="connsiteX4" fmla="*/ 0 w 5346031"/>
              <a:gd name="connsiteY4" fmla="*/ 6858000 h 6858000"/>
              <a:gd name="connsiteX0" fmla="*/ 0 w 6035841"/>
              <a:gd name="connsiteY0" fmla="*/ 6858000 h 6858000"/>
              <a:gd name="connsiteX1" fmla="*/ 0 w 6035841"/>
              <a:gd name="connsiteY1" fmla="*/ 0 h 6858000"/>
              <a:gd name="connsiteX2" fmla="*/ 4752473 w 6035841"/>
              <a:gd name="connsiteY2" fmla="*/ 16042 h 6858000"/>
              <a:gd name="connsiteX3" fmla="*/ 6035841 w 6035841"/>
              <a:gd name="connsiteY3" fmla="*/ 6858000 h 6858000"/>
              <a:gd name="connsiteX4" fmla="*/ 0 w 6035841"/>
              <a:gd name="connsiteY4" fmla="*/ 6858000 h 6858000"/>
              <a:gd name="connsiteX0" fmla="*/ 0 w 6035841"/>
              <a:gd name="connsiteY0" fmla="*/ 6858000 h 6858000"/>
              <a:gd name="connsiteX1" fmla="*/ 0 w 6035841"/>
              <a:gd name="connsiteY1" fmla="*/ 0 h 6858000"/>
              <a:gd name="connsiteX2" fmla="*/ 4752473 w 6035841"/>
              <a:gd name="connsiteY2" fmla="*/ 0 h 6858000"/>
              <a:gd name="connsiteX3" fmla="*/ 6035841 w 6035841"/>
              <a:gd name="connsiteY3" fmla="*/ 6858000 h 6858000"/>
              <a:gd name="connsiteX4" fmla="*/ 0 w 603584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5841" h="6858000">
                <a:moveTo>
                  <a:pt x="0" y="6858000"/>
                </a:moveTo>
                <a:lnTo>
                  <a:pt x="0" y="0"/>
                </a:lnTo>
                <a:lnTo>
                  <a:pt x="4752473" y="0"/>
                </a:lnTo>
                <a:lnTo>
                  <a:pt x="6035841" y="6858000"/>
                </a:lnTo>
                <a:lnTo>
                  <a:pt x="0" y="6858000"/>
                </a:lnTo>
                <a:close/>
              </a:path>
            </a:pathLst>
          </a:custGeom>
          <a:blipFill dpi="0" rotWithShape="1">
            <a:blip r:embed="rId2">
              <a:alphaModFix amt="1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9275CDB-152B-9844-BA66-862F6BF8EF5B}"/>
              </a:ext>
            </a:extLst>
          </p:cNvPr>
          <p:cNvSpPr>
            <a:spLocks noGrp="1"/>
          </p:cNvSpPr>
          <p:nvPr>
            <p:ph idx="1"/>
          </p:nvPr>
        </p:nvSpPr>
        <p:spPr>
          <a:xfrm>
            <a:off x="5325034" y="1426158"/>
            <a:ext cx="6051178" cy="3708901"/>
          </a:xfrm>
          <a:prstGeom prst="rect">
            <a:avLst/>
          </a:prstGeom>
        </p:spPr>
        <p:txBody>
          <a:bodyPr anchor="ctr">
            <a:normAutofit/>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ABEBBC26-962E-FA4F-A94C-FB666210DF78}"/>
              </a:ext>
            </a:extLst>
          </p:cNvPr>
          <p:cNvPicPr>
            <a:picLocks noChangeAspect="1"/>
          </p:cNvPicPr>
          <p:nvPr userDrawn="1"/>
        </p:nvPicPr>
        <p:blipFill>
          <a:blip r:embed="rId3">
            <a:alphaModFix amt="70000"/>
          </a:blip>
          <a:stretch>
            <a:fillRect/>
          </a:stretch>
        </p:blipFill>
        <p:spPr>
          <a:xfrm>
            <a:off x="10142058" y="5416907"/>
            <a:ext cx="1135541" cy="1135541"/>
          </a:xfrm>
          <a:prstGeom prst="rect">
            <a:avLst/>
          </a:prstGeom>
        </p:spPr>
      </p:pic>
      <p:cxnSp>
        <p:nvCxnSpPr>
          <p:cNvPr id="9" name="Straight Arrow Connector 8">
            <a:extLst>
              <a:ext uri="{FF2B5EF4-FFF2-40B4-BE49-F238E27FC236}">
                <a16:creationId xmlns:a16="http://schemas.microsoft.com/office/drawing/2014/main" id="{C064FD03-4C9F-0648-862F-B41A4B283274}"/>
              </a:ext>
            </a:extLst>
          </p:cNvPr>
          <p:cNvCxnSpPr>
            <a:cxnSpLocks/>
          </p:cNvCxnSpPr>
          <p:nvPr userDrawn="1"/>
        </p:nvCxnSpPr>
        <p:spPr>
          <a:xfrm>
            <a:off x="-1" y="4104010"/>
            <a:ext cx="3625516" cy="0"/>
          </a:xfrm>
          <a:prstGeom prst="straightConnector1">
            <a:avLst/>
          </a:prstGeom>
          <a:ln w="19050" cap="flat" cmpd="sng">
            <a:solidFill>
              <a:schemeClr val="accent1"/>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3E45D20A-FB70-434F-98A4-85B3325D04B7}"/>
              </a:ext>
            </a:extLst>
          </p:cNvPr>
          <p:cNvSpPr>
            <a:spLocks noGrp="1"/>
          </p:cNvSpPr>
          <p:nvPr>
            <p:ph type="subTitle" idx="10"/>
          </p:nvPr>
        </p:nvSpPr>
        <p:spPr>
          <a:xfrm>
            <a:off x="796208" y="2735177"/>
            <a:ext cx="3801978" cy="1090864"/>
          </a:xfrm>
          <a:prstGeom prst="rect">
            <a:avLst/>
          </a:prstGeom>
        </p:spPr>
        <p:txBody>
          <a:bodyPr anchor="ctr">
            <a:normAutofit/>
          </a:bodyPr>
          <a:lstStyle>
            <a:lvl1pPr marL="0" indent="0" algn="l">
              <a:buNone/>
              <a:defRPr sz="2400" b="1" spc="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2880260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imple Bullets 4">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6B7603C5-C462-1B4D-B662-FFCB63CE9A1B}"/>
              </a:ext>
            </a:extLst>
          </p:cNvPr>
          <p:cNvSpPr/>
          <p:nvPr userDrawn="1"/>
        </p:nvSpPr>
        <p:spPr>
          <a:xfrm>
            <a:off x="-1" y="0"/>
            <a:ext cx="5325035" cy="6858000"/>
          </a:xfrm>
          <a:custGeom>
            <a:avLst/>
            <a:gdLst>
              <a:gd name="connsiteX0" fmla="*/ 0 w 5747084"/>
              <a:gd name="connsiteY0" fmla="*/ 6858000 h 6858000"/>
              <a:gd name="connsiteX1" fmla="*/ 0 w 5747084"/>
              <a:gd name="connsiteY1" fmla="*/ 0 h 6858000"/>
              <a:gd name="connsiteX2" fmla="*/ 5747084 w 5747084"/>
              <a:gd name="connsiteY2" fmla="*/ 0 h 6858000"/>
              <a:gd name="connsiteX3" fmla="*/ 5747084 w 5747084"/>
              <a:gd name="connsiteY3" fmla="*/ 6858000 h 6858000"/>
              <a:gd name="connsiteX4" fmla="*/ 0 w 5747084"/>
              <a:gd name="connsiteY4" fmla="*/ 6858000 h 6858000"/>
              <a:gd name="connsiteX0" fmla="*/ 0 w 5747084"/>
              <a:gd name="connsiteY0" fmla="*/ 6858000 h 6858000"/>
              <a:gd name="connsiteX1" fmla="*/ 0 w 5747084"/>
              <a:gd name="connsiteY1" fmla="*/ 0 h 6858000"/>
              <a:gd name="connsiteX2" fmla="*/ 4752473 w 5747084"/>
              <a:gd name="connsiteY2" fmla="*/ 0 h 6858000"/>
              <a:gd name="connsiteX3" fmla="*/ 5747084 w 5747084"/>
              <a:gd name="connsiteY3" fmla="*/ 6858000 h 6858000"/>
              <a:gd name="connsiteX4" fmla="*/ 0 w 5747084"/>
              <a:gd name="connsiteY4" fmla="*/ 6858000 h 6858000"/>
              <a:gd name="connsiteX0" fmla="*/ 0 w 5426242"/>
              <a:gd name="connsiteY0" fmla="*/ 6858000 h 6874042"/>
              <a:gd name="connsiteX1" fmla="*/ 0 w 5426242"/>
              <a:gd name="connsiteY1" fmla="*/ 0 h 6874042"/>
              <a:gd name="connsiteX2" fmla="*/ 4752473 w 5426242"/>
              <a:gd name="connsiteY2" fmla="*/ 0 h 6874042"/>
              <a:gd name="connsiteX3" fmla="*/ 5426242 w 5426242"/>
              <a:gd name="connsiteY3" fmla="*/ 6874042 h 6874042"/>
              <a:gd name="connsiteX4" fmla="*/ 0 w 5426242"/>
              <a:gd name="connsiteY4" fmla="*/ 6858000 h 6874042"/>
              <a:gd name="connsiteX0" fmla="*/ 0 w 4752473"/>
              <a:gd name="connsiteY0" fmla="*/ 6858000 h 6874042"/>
              <a:gd name="connsiteX1" fmla="*/ 0 w 4752473"/>
              <a:gd name="connsiteY1" fmla="*/ 0 h 6874042"/>
              <a:gd name="connsiteX2" fmla="*/ 4752473 w 4752473"/>
              <a:gd name="connsiteY2" fmla="*/ 0 h 6874042"/>
              <a:gd name="connsiteX3" fmla="*/ 4672263 w 4752473"/>
              <a:gd name="connsiteY3" fmla="*/ 6874042 h 6874042"/>
              <a:gd name="connsiteX4" fmla="*/ 0 w 4752473"/>
              <a:gd name="connsiteY4" fmla="*/ 6858000 h 6874042"/>
              <a:gd name="connsiteX0" fmla="*/ 0 w 6019799"/>
              <a:gd name="connsiteY0" fmla="*/ 6858000 h 6874042"/>
              <a:gd name="connsiteX1" fmla="*/ 0 w 6019799"/>
              <a:gd name="connsiteY1" fmla="*/ 0 h 6874042"/>
              <a:gd name="connsiteX2" fmla="*/ 6019799 w 6019799"/>
              <a:gd name="connsiteY2" fmla="*/ 16042 h 6874042"/>
              <a:gd name="connsiteX3" fmla="*/ 4672263 w 6019799"/>
              <a:gd name="connsiteY3" fmla="*/ 6874042 h 6874042"/>
              <a:gd name="connsiteX4" fmla="*/ 0 w 6019799"/>
              <a:gd name="connsiteY4" fmla="*/ 6858000 h 6874042"/>
              <a:gd name="connsiteX0" fmla="*/ 0 w 6019799"/>
              <a:gd name="connsiteY0" fmla="*/ 6858000 h 6858000"/>
              <a:gd name="connsiteX1" fmla="*/ 0 w 6019799"/>
              <a:gd name="connsiteY1" fmla="*/ 0 h 6858000"/>
              <a:gd name="connsiteX2" fmla="*/ 6019799 w 6019799"/>
              <a:gd name="connsiteY2" fmla="*/ 16042 h 6858000"/>
              <a:gd name="connsiteX3" fmla="*/ 5346031 w 6019799"/>
              <a:gd name="connsiteY3" fmla="*/ 6858000 h 6858000"/>
              <a:gd name="connsiteX4" fmla="*/ 0 w 6019799"/>
              <a:gd name="connsiteY4" fmla="*/ 6858000 h 6858000"/>
              <a:gd name="connsiteX0" fmla="*/ 0 w 5346031"/>
              <a:gd name="connsiteY0" fmla="*/ 6858000 h 6858000"/>
              <a:gd name="connsiteX1" fmla="*/ 0 w 5346031"/>
              <a:gd name="connsiteY1" fmla="*/ 0 h 6858000"/>
              <a:gd name="connsiteX2" fmla="*/ 4752473 w 5346031"/>
              <a:gd name="connsiteY2" fmla="*/ 16042 h 6858000"/>
              <a:gd name="connsiteX3" fmla="*/ 5346031 w 5346031"/>
              <a:gd name="connsiteY3" fmla="*/ 6858000 h 6858000"/>
              <a:gd name="connsiteX4" fmla="*/ 0 w 5346031"/>
              <a:gd name="connsiteY4" fmla="*/ 6858000 h 6858000"/>
              <a:gd name="connsiteX0" fmla="*/ 0 w 6035841"/>
              <a:gd name="connsiteY0" fmla="*/ 6858000 h 6858000"/>
              <a:gd name="connsiteX1" fmla="*/ 0 w 6035841"/>
              <a:gd name="connsiteY1" fmla="*/ 0 h 6858000"/>
              <a:gd name="connsiteX2" fmla="*/ 4752473 w 6035841"/>
              <a:gd name="connsiteY2" fmla="*/ 16042 h 6858000"/>
              <a:gd name="connsiteX3" fmla="*/ 6035841 w 6035841"/>
              <a:gd name="connsiteY3" fmla="*/ 6858000 h 6858000"/>
              <a:gd name="connsiteX4" fmla="*/ 0 w 6035841"/>
              <a:gd name="connsiteY4" fmla="*/ 6858000 h 6858000"/>
              <a:gd name="connsiteX0" fmla="*/ 0 w 6035841"/>
              <a:gd name="connsiteY0" fmla="*/ 6858000 h 6858000"/>
              <a:gd name="connsiteX1" fmla="*/ 0 w 6035841"/>
              <a:gd name="connsiteY1" fmla="*/ 0 h 6858000"/>
              <a:gd name="connsiteX2" fmla="*/ 4752473 w 6035841"/>
              <a:gd name="connsiteY2" fmla="*/ 0 h 6858000"/>
              <a:gd name="connsiteX3" fmla="*/ 6035841 w 6035841"/>
              <a:gd name="connsiteY3" fmla="*/ 6858000 h 6858000"/>
              <a:gd name="connsiteX4" fmla="*/ 0 w 603584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5841" h="6858000">
                <a:moveTo>
                  <a:pt x="0" y="6858000"/>
                </a:moveTo>
                <a:lnTo>
                  <a:pt x="0" y="0"/>
                </a:lnTo>
                <a:lnTo>
                  <a:pt x="4752473" y="0"/>
                </a:lnTo>
                <a:lnTo>
                  <a:pt x="6035841" y="6858000"/>
                </a:lnTo>
                <a:lnTo>
                  <a:pt x="0" y="6858000"/>
                </a:lnTo>
                <a:close/>
              </a:path>
            </a:pathLst>
          </a:custGeom>
          <a:blipFill dpi="0" rotWithShape="1">
            <a:blip r:embed="rId2">
              <a:alphaModFix amt="1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C064FD03-4C9F-0648-862F-B41A4B283274}"/>
              </a:ext>
            </a:extLst>
          </p:cNvPr>
          <p:cNvCxnSpPr>
            <a:cxnSpLocks/>
          </p:cNvCxnSpPr>
          <p:nvPr userDrawn="1"/>
        </p:nvCxnSpPr>
        <p:spPr>
          <a:xfrm>
            <a:off x="-1" y="4104010"/>
            <a:ext cx="3625516" cy="0"/>
          </a:xfrm>
          <a:prstGeom prst="straightConnector1">
            <a:avLst/>
          </a:prstGeom>
          <a:ln w="19050" cap="flat" cmpd="sng">
            <a:solidFill>
              <a:schemeClr val="accent4"/>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A53A01AA-9A91-D449-A486-E5CDB5E80A6C}"/>
              </a:ext>
            </a:extLst>
          </p:cNvPr>
          <p:cNvSpPr>
            <a:spLocks noGrp="1"/>
          </p:cNvSpPr>
          <p:nvPr>
            <p:ph idx="1"/>
          </p:nvPr>
        </p:nvSpPr>
        <p:spPr>
          <a:xfrm>
            <a:off x="5325035" y="2392277"/>
            <a:ext cx="6078071" cy="3708901"/>
          </a:xfrm>
          <a:prstGeom prst="rect">
            <a:avLst/>
          </a:prstGeom>
        </p:spPr>
        <p:txBody>
          <a:bodyPr anchor="t">
            <a:normAutofit/>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ubtitle 2">
            <a:extLst>
              <a:ext uri="{FF2B5EF4-FFF2-40B4-BE49-F238E27FC236}">
                <a16:creationId xmlns:a16="http://schemas.microsoft.com/office/drawing/2014/main" id="{4FA90D4D-2F27-5443-BE4E-108C663DCC20}"/>
              </a:ext>
            </a:extLst>
          </p:cNvPr>
          <p:cNvSpPr>
            <a:spLocks noGrp="1"/>
          </p:cNvSpPr>
          <p:nvPr>
            <p:ph type="subTitle" idx="10"/>
          </p:nvPr>
        </p:nvSpPr>
        <p:spPr>
          <a:xfrm>
            <a:off x="796208" y="2815609"/>
            <a:ext cx="3801978" cy="1090864"/>
          </a:xfrm>
          <a:prstGeom prst="rect">
            <a:avLst/>
          </a:prstGeom>
        </p:spPr>
        <p:txBody>
          <a:bodyPr anchor="t">
            <a:normAutofit/>
          </a:bodyPr>
          <a:lstStyle>
            <a:lvl1pPr marL="0" indent="0" algn="l">
              <a:buNone/>
              <a:defRPr sz="3200" b="1" spc="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11" name="Picture 10">
            <a:extLst>
              <a:ext uri="{FF2B5EF4-FFF2-40B4-BE49-F238E27FC236}">
                <a16:creationId xmlns:a16="http://schemas.microsoft.com/office/drawing/2014/main" id="{242AC3FB-E9C4-EF4A-B36B-C2E417DCD4C7}"/>
              </a:ext>
            </a:extLst>
          </p:cNvPr>
          <p:cNvPicPr>
            <a:picLocks noChangeAspect="1"/>
          </p:cNvPicPr>
          <p:nvPr userDrawn="1"/>
        </p:nvPicPr>
        <p:blipFill>
          <a:blip r:embed="rId3"/>
          <a:stretch>
            <a:fillRect/>
          </a:stretch>
        </p:blipFill>
        <p:spPr>
          <a:xfrm>
            <a:off x="9840849" y="5016020"/>
            <a:ext cx="1676400" cy="1676400"/>
          </a:xfrm>
          <a:prstGeom prst="rect">
            <a:avLst/>
          </a:prstGeom>
        </p:spPr>
      </p:pic>
    </p:spTree>
    <p:extLst>
      <p:ext uri="{BB962C8B-B14F-4D97-AF65-F5344CB8AC3E}">
        <p14:creationId xmlns:p14="http://schemas.microsoft.com/office/powerpoint/2010/main" val="28383265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imple Bullets 5">
    <p:bg>
      <p:bgPr>
        <a:solidFill>
          <a:schemeClr val="accent1"/>
        </a:solidFill>
        <a:effectLst/>
      </p:bgPr>
    </p:bg>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6B7603C5-C462-1B4D-B662-FFCB63CE9A1B}"/>
              </a:ext>
            </a:extLst>
          </p:cNvPr>
          <p:cNvSpPr/>
          <p:nvPr userDrawn="1"/>
        </p:nvSpPr>
        <p:spPr>
          <a:xfrm>
            <a:off x="0" y="0"/>
            <a:ext cx="5446060" cy="6858000"/>
          </a:xfrm>
          <a:custGeom>
            <a:avLst/>
            <a:gdLst>
              <a:gd name="connsiteX0" fmla="*/ 0 w 5747084"/>
              <a:gd name="connsiteY0" fmla="*/ 6858000 h 6858000"/>
              <a:gd name="connsiteX1" fmla="*/ 0 w 5747084"/>
              <a:gd name="connsiteY1" fmla="*/ 0 h 6858000"/>
              <a:gd name="connsiteX2" fmla="*/ 5747084 w 5747084"/>
              <a:gd name="connsiteY2" fmla="*/ 0 h 6858000"/>
              <a:gd name="connsiteX3" fmla="*/ 5747084 w 5747084"/>
              <a:gd name="connsiteY3" fmla="*/ 6858000 h 6858000"/>
              <a:gd name="connsiteX4" fmla="*/ 0 w 5747084"/>
              <a:gd name="connsiteY4" fmla="*/ 6858000 h 6858000"/>
              <a:gd name="connsiteX0" fmla="*/ 0 w 5747084"/>
              <a:gd name="connsiteY0" fmla="*/ 6858000 h 6858000"/>
              <a:gd name="connsiteX1" fmla="*/ 0 w 5747084"/>
              <a:gd name="connsiteY1" fmla="*/ 0 h 6858000"/>
              <a:gd name="connsiteX2" fmla="*/ 4752473 w 5747084"/>
              <a:gd name="connsiteY2" fmla="*/ 0 h 6858000"/>
              <a:gd name="connsiteX3" fmla="*/ 5747084 w 5747084"/>
              <a:gd name="connsiteY3" fmla="*/ 6858000 h 6858000"/>
              <a:gd name="connsiteX4" fmla="*/ 0 w 5747084"/>
              <a:gd name="connsiteY4" fmla="*/ 6858000 h 6858000"/>
              <a:gd name="connsiteX0" fmla="*/ 0 w 5426242"/>
              <a:gd name="connsiteY0" fmla="*/ 6858000 h 6874042"/>
              <a:gd name="connsiteX1" fmla="*/ 0 w 5426242"/>
              <a:gd name="connsiteY1" fmla="*/ 0 h 6874042"/>
              <a:gd name="connsiteX2" fmla="*/ 4752473 w 5426242"/>
              <a:gd name="connsiteY2" fmla="*/ 0 h 6874042"/>
              <a:gd name="connsiteX3" fmla="*/ 5426242 w 5426242"/>
              <a:gd name="connsiteY3" fmla="*/ 6874042 h 6874042"/>
              <a:gd name="connsiteX4" fmla="*/ 0 w 5426242"/>
              <a:gd name="connsiteY4" fmla="*/ 6858000 h 6874042"/>
              <a:gd name="connsiteX0" fmla="*/ 0 w 4752473"/>
              <a:gd name="connsiteY0" fmla="*/ 6858000 h 6874042"/>
              <a:gd name="connsiteX1" fmla="*/ 0 w 4752473"/>
              <a:gd name="connsiteY1" fmla="*/ 0 h 6874042"/>
              <a:gd name="connsiteX2" fmla="*/ 4752473 w 4752473"/>
              <a:gd name="connsiteY2" fmla="*/ 0 h 6874042"/>
              <a:gd name="connsiteX3" fmla="*/ 4672263 w 4752473"/>
              <a:gd name="connsiteY3" fmla="*/ 6874042 h 6874042"/>
              <a:gd name="connsiteX4" fmla="*/ 0 w 4752473"/>
              <a:gd name="connsiteY4" fmla="*/ 6858000 h 6874042"/>
              <a:gd name="connsiteX0" fmla="*/ 0 w 6019799"/>
              <a:gd name="connsiteY0" fmla="*/ 6858000 h 6874042"/>
              <a:gd name="connsiteX1" fmla="*/ 0 w 6019799"/>
              <a:gd name="connsiteY1" fmla="*/ 0 h 6874042"/>
              <a:gd name="connsiteX2" fmla="*/ 6019799 w 6019799"/>
              <a:gd name="connsiteY2" fmla="*/ 16042 h 6874042"/>
              <a:gd name="connsiteX3" fmla="*/ 4672263 w 6019799"/>
              <a:gd name="connsiteY3" fmla="*/ 6874042 h 6874042"/>
              <a:gd name="connsiteX4" fmla="*/ 0 w 6019799"/>
              <a:gd name="connsiteY4" fmla="*/ 6858000 h 6874042"/>
              <a:gd name="connsiteX0" fmla="*/ 0 w 6019799"/>
              <a:gd name="connsiteY0" fmla="*/ 6858000 h 6858000"/>
              <a:gd name="connsiteX1" fmla="*/ 0 w 6019799"/>
              <a:gd name="connsiteY1" fmla="*/ 0 h 6858000"/>
              <a:gd name="connsiteX2" fmla="*/ 6019799 w 6019799"/>
              <a:gd name="connsiteY2" fmla="*/ 16042 h 6858000"/>
              <a:gd name="connsiteX3" fmla="*/ 5346031 w 6019799"/>
              <a:gd name="connsiteY3" fmla="*/ 6858000 h 6858000"/>
              <a:gd name="connsiteX4" fmla="*/ 0 w 6019799"/>
              <a:gd name="connsiteY4" fmla="*/ 6858000 h 6858000"/>
              <a:gd name="connsiteX0" fmla="*/ 0 w 5346031"/>
              <a:gd name="connsiteY0" fmla="*/ 6858000 h 6858000"/>
              <a:gd name="connsiteX1" fmla="*/ 0 w 5346031"/>
              <a:gd name="connsiteY1" fmla="*/ 0 h 6858000"/>
              <a:gd name="connsiteX2" fmla="*/ 4752473 w 5346031"/>
              <a:gd name="connsiteY2" fmla="*/ 16042 h 6858000"/>
              <a:gd name="connsiteX3" fmla="*/ 5346031 w 5346031"/>
              <a:gd name="connsiteY3" fmla="*/ 6858000 h 6858000"/>
              <a:gd name="connsiteX4" fmla="*/ 0 w 5346031"/>
              <a:gd name="connsiteY4" fmla="*/ 6858000 h 6858000"/>
              <a:gd name="connsiteX0" fmla="*/ 0 w 6035841"/>
              <a:gd name="connsiteY0" fmla="*/ 6858000 h 6858000"/>
              <a:gd name="connsiteX1" fmla="*/ 0 w 6035841"/>
              <a:gd name="connsiteY1" fmla="*/ 0 h 6858000"/>
              <a:gd name="connsiteX2" fmla="*/ 4752473 w 6035841"/>
              <a:gd name="connsiteY2" fmla="*/ 16042 h 6858000"/>
              <a:gd name="connsiteX3" fmla="*/ 6035841 w 6035841"/>
              <a:gd name="connsiteY3" fmla="*/ 6858000 h 6858000"/>
              <a:gd name="connsiteX4" fmla="*/ 0 w 6035841"/>
              <a:gd name="connsiteY4" fmla="*/ 6858000 h 6858000"/>
              <a:gd name="connsiteX0" fmla="*/ 0 w 6035841"/>
              <a:gd name="connsiteY0" fmla="*/ 6858000 h 6858000"/>
              <a:gd name="connsiteX1" fmla="*/ 0 w 6035841"/>
              <a:gd name="connsiteY1" fmla="*/ 0 h 6858000"/>
              <a:gd name="connsiteX2" fmla="*/ 4752473 w 6035841"/>
              <a:gd name="connsiteY2" fmla="*/ 0 h 6858000"/>
              <a:gd name="connsiteX3" fmla="*/ 6035841 w 6035841"/>
              <a:gd name="connsiteY3" fmla="*/ 6858000 h 6858000"/>
              <a:gd name="connsiteX4" fmla="*/ 0 w 603584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5841" h="6858000">
                <a:moveTo>
                  <a:pt x="0" y="6858000"/>
                </a:moveTo>
                <a:lnTo>
                  <a:pt x="0" y="0"/>
                </a:lnTo>
                <a:lnTo>
                  <a:pt x="4752473" y="0"/>
                </a:lnTo>
                <a:lnTo>
                  <a:pt x="603584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9275CDB-152B-9844-BA66-862F6BF8EF5B}"/>
              </a:ext>
            </a:extLst>
          </p:cNvPr>
          <p:cNvSpPr>
            <a:spLocks noGrp="1"/>
          </p:cNvSpPr>
          <p:nvPr>
            <p:ph idx="1"/>
          </p:nvPr>
        </p:nvSpPr>
        <p:spPr>
          <a:xfrm>
            <a:off x="5346974" y="1426158"/>
            <a:ext cx="6069579" cy="3708901"/>
          </a:xfrm>
          <a:prstGeom prst="rect">
            <a:avLst/>
          </a:prstGeom>
          <a:noFill/>
        </p:spPr>
        <p:txBody>
          <a:bodyPr anchor="ctr">
            <a:normAutofit/>
          </a:bodyPr>
          <a:lstStyle>
            <a:lvl1pPr>
              <a:lnSpc>
                <a:spcPct val="150000"/>
              </a:lnSpc>
              <a:defRPr sz="2400">
                <a:solidFill>
                  <a:schemeClr val="bg1"/>
                </a:solidFill>
              </a:defRPr>
            </a:lvl1pPr>
            <a:lvl2pPr>
              <a:lnSpc>
                <a:spcPct val="150000"/>
              </a:lnSpc>
              <a:defRPr sz="2000">
                <a:solidFill>
                  <a:schemeClr val="bg1"/>
                </a:solidFill>
              </a:defRPr>
            </a:lvl2pPr>
            <a:lvl3pPr>
              <a:lnSpc>
                <a:spcPct val="150000"/>
              </a:lnSpc>
              <a:defRPr sz="1800">
                <a:solidFill>
                  <a:schemeClr val="bg1"/>
                </a:solidFill>
              </a:defRPr>
            </a:lvl3pPr>
            <a:lvl4pPr>
              <a:lnSpc>
                <a:spcPct val="150000"/>
              </a:lnSpc>
              <a:defRPr sz="1600">
                <a:solidFill>
                  <a:schemeClr val="bg1"/>
                </a:solidFill>
              </a:defRPr>
            </a:lvl4pPr>
            <a:lvl5pPr>
              <a:lnSpc>
                <a:spcPct val="150000"/>
              </a:lnSpc>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11DCDEAE-6CDF-B147-AA49-0B3D70A56CC0}"/>
              </a:ext>
            </a:extLst>
          </p:cNvPr>
          <p:cNvPicPr>
            <a:picLocks noChangeAspect="1"/>
          </p:cNvPicPr>
          <p:nvPr userDrawn="1"/>
        </p:nvPicPr>
        <p:blipFill>
          <a:blip r:embed="rId2"/>
          <a:stretch>
            <a:fillRect/>
          </a:stretch>
        </p:blipFill>
        <p:spPr>
          <a:xfrm>
            <a:off x="10142057" y="5416906"/>
            <a:ext cx="1135541" cy="1135541"/>
          </a:xfrm>
          <a:prstGeom prst="rect">
            <a:avLst/>
          </a:prstGeom>
        </p:spPr>
      </p:pic>
      <p:cxnSp>
        <p:nvCxnSpPr>
          <p:cNvPr id="10" name="Straight Arrow Connector 9">
            <a:extLst>
              <a:ext uri="{FF2B5EF4-FFF2-40B4-BE49-F238E27FC236}">
                <a16:creationId xmlns:a16="http://schemas.microsoft.com/office/drawing/2014/main" id="{65DA9495-0EC2-B34D-BCD4-D221CBBDF833}"/>
              </a:ext>
            </a:extLst>
          </p:cNvPr>
          <p:cNvCxnSpPr>
            <a:cxnSpLocks/>
          </p:cNvCxnSpPr>
          <p:nvPr userDrawn="1"/>
        </p:nvCxnSpPr>
        <p:spPr>
          <a:xfrm>
            <a:off x="-1" y="4107784"/>
            <a:ext cx="3625516" cy="0"/>
          </a:xfrm>
          <a:prstGeom prst="straightConnector1">
            <a:avLst/>
          </a:prstGeom>
          <a:ln w="19050" cap="flat" cmpd="sng">
            <a:solidFill>
              <a:schemeClr val="accent1"/>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1E6CA6A1-98C1-2C42-A825-8BAD0429548D}"/>
              </a:ext>
            </a:extLst>
          </p:cNvPr>
          <p:cNvSpPr>
            <a:spLocks noGrp="1"/>
          </p:cNvSpPr>
          <p:nvPr>
            <p:ph type="subTitle" idx="10"/>
          </p:nvPr>
        </p:nvSpPr>
        <p:spPr>
          <a:xfrm>
            <a:off x="796208" y="2735177"/>
            <a:ext cx="3801978" cy="1090864"/>
          </a:xfrm>
          <a:prstGeom prst="rect">
            <a:avLst/>
          </a:prstGeom>
        </p:spPr>
        <p:txBody>
          <a:bodyPr anchor="ctr">
            <a:normAutofit/>
          </a:bodyPr>
          <a:lstStyle>
            <a:lvl1pPr marL="0" indent="0" algn="l">
              <a:buNone/>
              <a:defRPr sz="2400" b="1" spc="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37026838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imple Bullets 6">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6B7603C5-C462-1B4D-B662-FFCB63CE9A1B}"/>
              </a:ext>
            </a:extLst>
          </p:cNvPr>
          <p:cNvSpPr/>
          <p:nvPr userDrawn="1"/>
        </p:nvSpPr>
        <p:spPr>
          <a:xfrm>
            <a:off x="-1" y="0"/>
            <a:ext cx="5486401" cy="6858000"/>
          </a:xfrm>
          <a:custGeom>
            <a:avLst/>
            <a:gdLst>
              <a:gd name="connsiteX0" fmla="*/ 0 w 5747084"/>
              <a:gd name="connsiteY0" fmla="*/ 6858000 h 6858000"/>
              <a:gd name="connsiteX1" fmla="*/ 0 w 5747084"/>
              <a:gd name="connsiteY1" fmla="*/ 0 h 6858000"/>
              <a:gd name="connsiteX2" fmla="*/ 5747084 w 5747084"/>
              <a:gd name="connsiteY2" fmla="*/ 0 h 6858000"/>
              <a:gd name="connsiteX3" fmla="*/ 5747084 w 5747084"/>
              <a:gd name="connsiteY3" fmla="*/ 6858000 h 6858000"/>
              <a:gd name="connsiteX4" fmla="*/ 0 w 5747084"/>
              <a:gd name="connsiteY4" fmla="*/ 6858000 h 6858000"/>
              <a:gd name="connsiteX0" fmla="*/ 0 w 5747084"/>
              <a:gd name="connsiteY0" fmla="*/ 6858000 h 6858000"/>
              <a:gd name="connsiteX1" fmla="*/ 0 w 5747084"/>
              <a:gd name="connsiteY1" fmla="*/ 0 h 6858000"/>
              <a:gd name="connsiteX2" fmla="*/ 4752473 w 5747084"/>
              <a:gd name="connsiteY2" fmla="*/ 0 h 6858000"/>
              <a:gd name="connsiteX3" fmla="*/ 5747084 w 5747084"/>
              <a:gd name="connsiteY3" fmla="*/ 6858000 h 6858000"/>
              <a:gd name="connsiteX4" fmla="*/ 0 w 5747084"/>
              <a:gd name="connsiteY4" fmla="*/ 6858000 h 6858000"/>
              <a:gd name="connsiteX0" fmla="*/ 0 w 5426242"/>
              <a:gd name="connsiteY0" fmla="*/ 6858000 h 6874042"/>
              <a:gd name="connsiteX1" fmla="*/ 0 w 5426242"/>
              <a:gd name="connsiteY1" fmla="*/ 0 h 6874042"/>
              <a:gd name="connsiteX2" fmla="*/ 4752473 w 5426242"/>
              <a:gd name="connsiteY2" fmla="*/ 0 h 6874042"/>
              <a:gd name="connsiteX3" fmla="*/ 5426242 w 5426242"/>
              <a:gd name="connsiteY3" fmla="*/ 6874042 h 6874042"/>
              <a:gd name="connsiteX4" fmla="*/ 0 w 5426242"/>
              <a:gd name="connsiteY4" fmla="*/ 6858000 h 6874042"/>
              <a:gd name="connsiteX0" fmla="*/ 0 w 4752473"/>
              <a:gd name="connsiteY0" fmla="*/ 6858000 h 6874042"/>
              <a:gd name="connsiteX1" fmla="*/ 0 w 4752473"/>
              <a:gd name="connsiteY1" fmla="*/ 0 h 6874042"/>
              <a:gd name="connsiteX2" fmla="*/ 4752473 w 4752473"/>
              <a:gd name="connsiteY2" fmla="*/ 0 h 6874042"/>
              <a:gd name="connsiteX3" fmla="*/ 4672263 w 4752473"/>
              <a:gd name="connsiteY3" fmla="*/ 6874042 h 6874042"/>
              <a:gd name="connsiteX4" fmla="*/ 0 w 4752473"/>
              <a:gd name="connsiteY4" fmla="*/ 6858000 h 6874042"/>
              <a:gd name="connsiteX0" fmla="*/ 0 w 6019799"/>
              <a:gd name="connsiteY0" fmla="*/ 6858000 h 6874042"/>
              <a:gd name="connsiteX1" fmla="*/ 0 w 6019799"/>
              <a:gd name="connsiteY1" fmla="*/ 0 h 6874042"/>
              <a:gd name="connsiteX2" fmla="*/ 6019799 w 6019799"/>
              <a:gd name="connsiteY2" fmla="*/ 16042 h 6874042"/>
              <a:gd name="connsiteX3" fmla="*/ 4672263 w 6019799"/>
              <a:gd name="connsiteY3" fmla="*/ 6874042 h 6874042"/>
              <a:gd name="connsiteX4" fmla="*/ 0 w 6019799"/>
              <a:gd name="connsiteY4" fmla="*/ 6858000 h 6874042"/>
              <a:gd name="connsiteX0" fmla="*/ 0 w 6019799"/>
              <a:gd name="connsiteY0" fmla="*/ 6858000 h 6858000"/>
              <a:gd name="connsiteX1" fmla="*/ 0 w 6019799"/>
              <a:gd name="connsiteY1" fmla="*/ 0 h 6858000"/>
              <a:gd name="connsiteX2" fmla="*/ 6019799 w 6019799"/>
              <a:gd name="connsiteY2" fmla="*/ 16042 h 6858000"/>
              <a:gd name="connsiteX3" fmla="*/ 5346031 w 6019799"/>
              <a:gd name="connsiteY3" fmla="*/ 6858000 h 6858000"/>
              <a:gd name="connsiteX4" fmla="*/ 0 w 6019799"/>
              <a:gd name="connsiteY4" fmla="*/ 6858000 h 6858000"/>
              <a:gd name="connsiteX0" fmla="*/ 0 w 5346031"/>
              <a:gd name="connsiteY0" fmla="*/ 6858000 h 6858000"/>
              <a:gd name="connsiteX1" fmla="*/ 0 w 5346031"/>
              <a:gd name="connsiteY1" fmla="*/ 0 h 6858000"/>
              <a:gd name="connsiteX2" fmla="*/ 4752473 w 5346031"/>
              <a:gd name="connsiteY2" fmla="*/ 16042 h 6858000"/>
              <a:gd name="connsiteX3" fmla="*/ 5346031 w 5346031"/>
              <a:gd name="connsiteY3" fmla="*/ 6858000 h 6858000"/>
              <a:gd name="connsiteX4" fmla="*/ 0 w 5346031"/>
              <a:gd name="connsiteY4" fmla="*/ 6858000 h 6858000"/>
              <a:gd name="connsiteX0" fmla="*/ 0 w 6035841"/>
              <a:gd name="connsiteY0" fmla="*/ 6858000 h 6858000"/>
              <a:gd name="connsiteX1" fmla="*/ 0 w 6035841"/>
              <a:gd name="connsiteY1" fmla="*/ 0 h 6858000"/>
              <a:gd name="connsiteX2" fmla="*/ 4752473 w 6035841"/>
              <a:gd name="connsiteY2" fmla="*/ 16042 h 6858000"/>
              <a:gd name="connsiteX3" fmla="*/ 6035841 w 6035841"/>
              <a:gd name="connsiteY3" fmla="*/ 6858000 h 6858000"/>
              <a:gd name="connsiteX4" fmla="*/ 0 w 6035841"/>
              <a:gd name="connsiteY4" fmla="*/ 6858000 h 6858000"/>
              <a:gd name="connsiteX0" fmla="*/ 0 w 6035841"/>
              <a:gd name="connsiteY0" fmla="*/ 6858000 h 6858000"/>
              <a:gd name="connsiteX1" fmla="*/ 0 w 6035841"/>
              <a:gd name="connsiteY1" fmla="*/ 0 h 6858000"/>
              <a:gd name="connsiteX2" fmla="*/ 4752473 w 6035841"/>
              <a:gd name="connsiteY2" fmla="*/ 0 h 6858000"/>
              <a:gd name="connsiteX3" fmla="*/ 6035841 w 6035841"/>
              <a:gd name="connsiteY3" fmla="*/ 6858000 h 6858000"/>
              <a:gd name="connsiteX4" fmla="*/ 0 w 603584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5841" h="6858000">
                <a:moveTo>
                  <a:pt x="0" y="6858000"/>
                </a:moveTo>
                <a:lnTo>
                  <a:pt x="0" y="0"/>
                </a:lnTo>
                <a:lnTo>
                  <a:pt x="4752473" y="0"/>
                </a:lnTo>
                <a:lnTo>
                  <a:pt x="6035841"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9275CDB-152B-9844-BA66-862F6BF8EF5B}"/>
              </a:ext>
            </a:extLst>
          </p:cNvPr>
          <p:cNvSpPr>
            <a:spLocks noGrp="1"/>
          </p:cNvSpPr>
          <p:nvPr>
            <p:ph idx="1"/>
          </p:nvPr>
        </p:nvSpPr>
        <p:spPr>
          <a:xfrm>
            <a:off x="5380948" y="1426158"/>
            <a:ext cx="5883204" cy="3708901"/>
          </a:xfrm>
          <a:prstGeom prst="rect">
            <a:avLst/>
          </a:prstGeom>
        </p:spPr>
        <p:txBody>
          <a:bodyPr anchor="ctr">
            <a:normAutofit/>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ABEBBC26-962E-FA4F-A94C-FB666210DF78}"/>
              </a:ext>
            </a:extLst>
          </p:cNvPr>
          <p:cNvPicPr>
            <a:picLocks noChangeAspect="1"/>
          </p:cNvPicPr>
          <p:nvPr userDrawn="1"/>
        </p:nvPicPr>
        <p:blipFill>
          <a:blip r:embed="rId2">
            <a:alphaModFix amt="70000"/>
          </a:blip>
          <a:stretch>
            <a:fillRect/>
          </a:stretch>
        </p:blipFill>
        <p:spPr>
          <a:xfrm>
            <a:off x="10142058" y="5416907"/>
            <a:ext cx="1135541" cy="1135541"/>
          </a:xfrm>
          <a:prstGeom prst="rect">
            <a:avLst/>
          </a:prstGeom>
        </p:spPr>
      </p:pic>
      <p:cxnSp>
        <p:nvCxnSpPr>
          <p:cNvPr id="15" name="Straight Arrow Connector 14">
            <a:extLst>
              <a:ext uri="{FF2B5EF4-FFF2-40B4-BE49-F238E27FC236}">
                <a16:creationId xmlns:a16="http://schemas.microsoft.com/office/drawing/2014/main" id="{1083FDF4-CD1D-174B-8F05-B82D3446648F}"/>
              </a:ext>
            </a:extLst>
          </p:cNvPr>
          <p:cNvCxnSpPr>
            <a:cxnSpLocks/>
          </p:cNvCxnSpPr>
          <p:nvPr userDrawn="1"/>
        </p:nvCxnSpPr>
        <p:spPr>
          <a:xfrm>
            <a:off x="-1" y="4121231"/>
            <a:ext cx="3625516" cy="0"/>
          </a:xfrm>
          <a:prstGeom prst="straightConnector1">
            <a:avLst/>
          </a:prstGeom>
          <a:ln w="19050" cap="flat" cmpd="sng">
            <a:solidFill>
              <a:schemeClr val="bg1"/>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9" name="Subtitle 2">
            <a:extLst>
              <a:ext uri="{FF2B5EF4-FFF2-40B4-BE49-F238E27FC236}">
                <a16:creationId xmlns:a16="http://schemas.microsoft.com/office/drawing/2014/main" id="{839ABFA1-ED81-5744-BA24-60E3344721DF}"/>
              </a:ext>
            </a:extLst>
          </p:cNvPr>
          <p:cNvSpPr>
            <a:spLocks noGrp="1"/>
          </p:cNvSpPr>
          <p:nvPr>
            <p:ph type="subTitle" idx="10"/>
          </p:nvPr>
        </p:nvSpPr>
        <p:spPr>
          <a:xfrm>
            <a:off x="796208" y="2735177"/>
            <a:ext cx="3801978" cy="1090864"/>
          </a:xfrm>
          <a:prstGeom prst="rect">
            <a:avLst/>
          </a:prstGeom>
        </p:spPr>
        <p:txBody>
          <a:bodyPr anchor="ctr">
            <a:normAutofit/>
          </a:bodyPr>
          <a:lstStyle>
            <a:lvl1pPr marL="0" indent="0" algn="l">
              <a:buNone/>
              <a:defRPr sz="2400" b="1"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28323093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Simple Bullets 6">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6B7603C5-C462-1B4D-B662-FFCB63CE9A1B}"/>
              </a:ext>
            </a:extLst>
          </p:cNvPr>
          <p:cNvSpPr/>
          <p:nvPr userDrawn="1"/>
        </p:nvSpPr>
        <p:spPr>
          <a:xfrm>
            <a:off x="-7918" y="0"/>
            <a:ext cx="4296889" cy="6858000"/>
          </a:xfrm>
          <a:custGeom>
            <a:avLst/>
            <a:gdLst>
              <a:gd name="connsiteX0" fmla="*/ 0 w 5747084"/>
              <a:gd name="connsiteY0" fmla="*/ 6858000 h 6858000"/>
              <a:gd name="connsiteX1" fmla="*/ 0 w 5747084"/>
              <a:gd name="connsiteY1" fmla="*/ 0 h 6858000"/>
              <a:gd name="connsiteX2" fmla="*/ 5747084 w 5747084"/>
              <a:gd name="connsiteY2" fmla="*/ 0 h 6858000"/>
              <a:gd name="connsiteX3" fmla="*/ 5747084 w 5747084"/>
              <a:gd name="connsiteY3" fmla="*/ 6858000 h 6858000"/>
              <a:gd name="connsiteX4" fmla="*/ 0 w 5747084"/>
              <a:gd name="connsiteY4" fmla="*/ 6858000 h 6858000"/>
              <a:gd name="connsiteX0" fmla="*/ 0 w 5747084"/>
              <a:gd name="connsiteY0" fmla="*/ 6858000 h 6858000"/>
              <a:gd name="connsiteX1" fmla="*/ 0 w 5747084"/>
              <a:gd name="connsiteY1" fmla="*/ 0 h 6858000"/>
              <a:gd name="connsiteX2" fmla="*/ 4752473 w 5747084"/>
              <a:gd name="connsiteY2" fmla="*/ 0 h 6858000"/>
              <a:gd name="connsiteX3" fmla="*/ 5747084 w 5747084"/>
              <a:gd name="connsiteY3" fmla="*/ 6858000 h 6858000"/>
              <a:gd name="connsiteX4" fmla="*/ 0 w 5747084"/>
              <a:gd name="connsiteY4" fmla="*/ 6858000 h 6858000"/>
              <a:gd name="connsiteX0" fmla="*/ 0 w 5426242"/>
              <a:gd name="connsiteY0" fmla="*/ 6858000 h 6874042"/>
              <a:gd name="connsiteX1" fmla="*/ 0 w 5426242"/>
              <a:gd name="connsiteY1" fmla="*/ 0 h 6874042"/>
              <a:gd name="connsiteX2" fmla="*/ 4752473 w 5426242"/>
              <a:gd name="connsiteY2" fmla="*/ 0 h 6874042"/>
              <a:gd name="connsiteX3" fmla="*/ 5426242 w 5426242"/>
              <a:gd name="connsiteY3" fmla="*/ 6874042 h 6874042"/>
              <a:gd name="connsiteX4" fmla="*/ 0 w 5426242"/>
              <a:gd name="connsiteY4" fmla="*/ 6858000 h 6874042"/>
              <a:gd name="connsiteX0" fmla="*/ 0 w 4752473"/>
              <a:gd name="connsiteY0" fmla="*/ 6858000 h 6874042"/>
              <a:gd name="connsiteX1" fmla="*/ 0 w 4752473"/>
              <a:gd name="connsiteY1" fmla="*/ 0 h 6874042"/>
              <a:gd name="connsiteX2" fmla="*/ 4752473 w 4752473"/>
              <a:gd name="connsiteY2" fmla="*/ 0 h 6874042"/>
              <a:gd name="connsiteX3" fmla="*/ 4672263 w 4752473"/>
              <a:gd name="connsiteY3" fmla="*/ 6874042 h 6874042"/>
              <a:gd name="connsiteX4" fmla="*/ 0 w 4752473"/>
              <a:gd name="connsiteY4" fmla="*/ 6858000 h 6874042"/>
              <a:gd name="connsiteX0" fmla="*/ 0 w 6019799"/>
              <a:gd name="connsiteY0" fmla="*/ 6858000 h 6874042"/>
              <a:gd name="connsiteX1" fmla="*/ 0 w 6019799"/>
              <a:gd name="connsiteY1" fmla="*/ 0 h 6874042"/>
              <a:gd name="connsiteX2" fmla="*/ 6019799 w 6019799"/>
              <a:gd name="connsiteY2" fmla="*/ 16042 h 6874042"/>
              <a:gd name="connsiteX3" fmla="*/ 4672263 w 6019799"/>
              <a:gd name="connsiteY3" fmla="*/ 6874042 h 6874042"/>
              <a:gd name="connsiteX4" fmla="*/ 0 w 6019799"/>
              <a:gd name="connsiteY4" fmla="*/ 6858000 h 6874042"/>
              <a:gd name="connsiteX0" fmla="*/ 0 w 6019799"/>
              <a:gd name="connsiteY0" fmla="*/ 6858000 h 6858000"/>
              <a:gd name="connsiteX1" fmla="*/ 0 w 6019799"/>
              <a:gd name="connsiteY1" fmla="*/ 0 h 6858000"/>
              <a:gd name="connsiteX2" fmla="*/ 6019799 w 6019799"/>
              <a:gd name="connsiteY2" fmla="*/ 16042 h 6858000"/>
              <a:gd name="connsiteX3" fmla="*/ 5346031 w 6019799"/>
              <a:gd name="connsiteY3" fmla="*/ 6858000 h 6858000"/>
              <a:gd name="connsiteX4" fmla="*/ 0 w 6019799"/>
              <a:gd name="connsiteY4" fmla="*/ 6858000 h 6858000"/>
              <a:gd name="connsiteX0" fmla="*/ 0 w 5346031"/>
              <a:gd name="connsiteY0" fmla="*/ 6858000 h 6858000"/>
              <a:gd name="connsiteX1" fmla="*/ 0 w 5346031"/>
              <a:gd name="connsiteY1" fmla="*/ 0 h 6858000"/>
              <a:gd name="connsiteX2" fmla="*/ 4752473 w 5346031"/>
              <a:gd name="connsiteY2" fmla="*/ 16042 h 6858000"/>
              <a:gd name="connsiteX3" fmla="*/ 5346031 w 5346031"/>
              <a:gd name="connsiteY3" fmla="*/ 6858000 h 6858000"/>
              <a:gd name="connsiteX4" fmla="*/ 0 w 5346031"/>
              <a:gd name="connsiteY4" fmla="*/ 6858000 h 6858000"/>
              <a:gd name="connsiteX0" fmla="*/ 0 w 6035841"/>
              <a:gd name="connsiteY0" fmla="*/ 6858000 h 6858000"/>
              <a:gd name="connsiteX1" fmla="*/ 0 w 6035841"/>
              <a:gd name="connsiteY1" fmla="*/ 0 h 6858000"/>
              <a:gd name="connsiteX2" fmla="*/ 4752473 w 6035841"/>
              <a:gd name="connsiteY2" fmla="*/ 16042 h 6858000"/>
              <a:gd name="connsiteX3" fmla="*/ 6035841 w 6035841"/>
              <a:gd name="connsiteY3" fmla="*/ 6858000 h 6858000"/>
              <a:gd name="connsiteX4" fmla="*/ 0 w 6035841"/>
              <a:gd name="connsiteY4" fmla="*/ 6858000 h 6858000"/>
              <a:gd name="connsiteX0" fmla="*/ 0 w 6035841"/>
              <a:gd name="connsiteY0" fmla="*/ 6858000 h 6858000"/>
              <a:gd name="connsiteX1" fmla="*/ 0 w 6035841"/>
              <a:gd name="connsiteY1" fmla="*/ 0 h 6858000"/>
              <a:gd name="connsiteX2" fmla="*/ 4752473 w 6035841"/>
              <a:gd name="connsiteY2" fmla="*/ 0 h 6858000"/>
              <a:gd name="connsiteX3" fmla="*/ 6035841 w 6035841"/>
              <a:gd name="connsiteY3" fmla="*/ 6858000 h 6858000"/>
              <a:gd name="connsiteX4" fmla="*/ 0 w 603584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5841" h="6858000">
                <a:moveTo>
                  <a:pt x="0" y="6858000"/>
                </a:moveTo>
                <a:lnTo>
                  <a:pt x="0" y="0"/>
                </a:lnTo>
                <a:lnTo>
                  <a:pt x="4752473" y="0"/>
                </a:lnTo>
                <a:lnTo>
                  <a:pt x="6035841"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9275CDB-152B-9844-BA66-862F6BF8EF5B}"/>
              </a:ext>
            </a:extLst>
          </p:cNvPr>
          <p:cNvSpPr>
            <a:spLocks noGrp="1"/>
          </p:cNvSpPr>
          <p:nvPr>
            <p:ph idx="1"/>
          </p:nvPr>
        </p:nvSpPr>
        <p:spPr>
          <a:xfrm>
            <a:off x="4826623" y="1181164"/>
            <a:ext cx="6450975" cy="4495671"/>
          </a:xfrm>
          <a:prstGeom prst="rect">
            <a:avLst/>
          </a:prstGeom>
        </p:spPr>
        <p:txBody>
          <a:bodyPr anchor="ctr">
            <a:normAutofit/>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C3335EA0-EEB6-4242-AA0A-EBB24393136A}"/>
              </a:ext>
            </a:extLst>
          </p:cNvPr>
          <p:cNvSpPr>
            <a:spLocks noGrp="1"/>
          </p:cNvSpPr>
          <p:nvPr>
            <p:ph type="subTitle" idx="10"/>
          </p:nvPr>
        </p:nvSpPr>
        <p:spPr>
          <a:xfrm>
            <a:off x="796208" y="2735177"/>
            <a:ext cx="2796078" cy="1090864"/>
          </a:xfrm>
          <a:prstGeom prst="rect">
            <a:avLst/>
          </a:prstGeom>
        </p:spPr>
        <p:txBody>
          <a:bodyPr anchor="ctr">
            <a:normAutofit/>
          </a:bodyPr>
          <a:lstStyle>
            <a:lvl1pPr marL="0" indent="0" algn="l">
              <a:buNone/>
              <a:defRPr sz="2400" b="1"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8" name="Picture 7">
            <a:extLst>
              <a:ext uri="{FF2B5EF4-FFF2-40B4-BE49-F238E27FC236}">
                <a16:creationId xmlns:a16="http://schemas.microsoft.com/office/drawing/2014/main" id="{ABEBBC26-962E-FA4F-A94C-FB666210DF78}"/>
              </a:ext>
            </a:extLst>
          </p:cNvPr>
          <p:cNvPicPr>
            <a:picLocks noChangeAspect="1"/>
          </p:cNvPicPr>
          <p:nvPr userDrawn="1"/>
        </p:nvPicPr>
        <p:blipFill>
          <a:blip r:embed="rId2">
            <a:alphaModFix amt="70000"/>
          </a:blip>
          <a:stretch>
            <a:fillRect/>
          </a:stretch>
        </p:blipFill>
        <p:spPr>
          <a:xfrm>
            <a:off x="10142058" y="5416907"/>
            <a:ext cx="1135541" cy="1135541"/>
          </a:xfrm>
          <a:prstGeom prst="rect">
            <a:avLst/>
          </a:prstGeom>
        </p:spPr>
      </p:pic>
      <p:cxnSp>
        <p:nvCxnSpPr>
          <p:cNvPr id="15" name="Straight Arrow Connector 14">
            <a:extLst>
              <a:ext uri="{FF2B5EF4-FFF2-40B4-BE49-F238E27FC236}">
                <a16:creationId xmlns:a16="http://schemas.microsoft.com/office/drawing/2014/main" id="{1083FDF4-CD1D-174B-8F05-B82D3446648F}"/>
              </a:ext>
            </a:extLst>
          </p:cNvPr>
          <p:cNvCxnSpPr>
            <a:cxnSpLocks/>
          </p:cNvCxnSpPr>
          <p:nvPr userDrawn="1"/>
        </p:nvCxnSpPr>
        <p:spPr>
          <a:xfrm>
            <a:off x="-478972" y="4121231"/>
            <a:ext cx="3625516" cy="0"/>
          </a:xfrm>
          <a:prstGeom prst="straightConnector1">
            <a:avLst/>
          </a:prstGeom>
          <a:ln w="19050" cap="flat" cmpd="sng">
            <a:solidFill>
              <a:schemeClr val="bg1"/>
            </a:solidFill>
            <a:prstDash val="soli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6122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786A13-DDED-6F41-B8D3-33AD240C05FC}"/>
              </a:ext>
            </a:extLst>
          </p:cNvPr>
          <p:cNvPicPr>
            <a:picLocks noChangeAspect="1"/>
          </p:cNvPicPr>
          <p:nvPr userDrawn="1"/>
        </p:nvPicPr>
        <p:blipFill>
          <a:blip r:embed="rId2"/>
          <a:stretch>
            <a:fillRect/>
          </a:stretch>
        </p:blipFill>
        <p:spPr>
          <a:xfrm>
            <a:off x="5423869" y="4410377"/>
            <a:ext cx="1374005" cy="1374005"/>
          </a:xfrm>
          <a:prstGeom prst="rect">
            <a:avLst/>
          </a:prstGeom>
        </p:spPr>
      </p:pic>
      <p:sp>
        <p:nvSpPr>
          <p:cNvPr id="4" name="Subtitle 2">
            <a:extLst>
              <a:ext uri="{FF2B5EF4-FFF2-40B4-BE49-F238E27FC236}">
                <a16:creationId xmlns:a16="http://schemas.microsoft.com/office/drawing/2014/main" id="{C868AAE6-5D93-8443-A896-D7BC19857C70}"/>
              </a:ext>
            </a:extLst>
          </p:cNvPr>
          <p:cNvSpPr>
            <a:spLocks noGrp="1"/>
          </p:cNvSpPr>
          <p:nvPr>
            <p:ph type="subTitle" idx="10"/>
          </p:nvPr>
        </p:nvSpPr>
        <p:spPr>
          <a:xfrm>
            <a:off x="1331495" y="2719135"/>
            <a:ext cx="9529009" cy="1090864"/>
          </a:xfrm>
          <a:prstGeom prst="rect">
            <a:avLst/>
          </a:prstGeom>
        </p:spPr>
        <p:txBody>
          <a:bodyPr anchor="ctr">
            <a:normAutofit/>
          </a:bodyPr>
          <a:lstStyle>
            <a:lvl1pPr marL="0" indent="0" algn="ctr">
              <a:buNone/>
              <a:defRPr sz="3200" b="1"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32350591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3557F12-FC9A-734C-85EC-A252D7A4138E}"/>
              </a:ext>
            </a:extLst>
          </p:cNvPr>
          <p:cNvPicPr>
            <a:picLocks noChangeAspect="1"/>
          </p:cNvPicPr>
          <p:nvPr userDrawn="1"/>
        </p:nvPicPr>
        <p:blipFill>
          <a:blip r:embed="rId2"/>
          <a:stretch>
            <a:fillRect/>
          </a:stretch>
        </p:blipFill>
        <p:spPr>
          <a:xfrm>
            <a:off x="5423869" y="4410377"/>
            <a:ext cx="1374005" cy="1374005"/>
          </a:xfrm>
          <a:prstGeom prst="rect">
            <a:avLst/>
          </a:prstGeom>
        </p:spPr>
      </p:pic>
      <p:sp>
        <p:nvSpPr>
          <p:cNvPr id="4" name="Subtitle 2">
            <a:extLst>
              <a:ext uri="{FF2B5EF4-FFF2-40B4-BE49-F238E27FC236}">
                <a16:creationId xmlns:a16="http://schemas.microsoft.com/office/drawing/2014/main" id="{9A820A02-F4E0-F845-A0AD-6A4EB528192C}"/>
              </a:ext>
            </a:extLst>
          </p:cNvPr>
          <p:cNvSpPr>
            <a:spLocks noGrp="1"/>
          </p:cNvSpPr>
          <p:nvPr>
            <p:ph type="subTitle" idx="10"/>
          </p:nvPr>
        </p:nvSpPr>
        <p:spPr>
          <a:xfrm>
            <a:off x="1331495" y="2719135"/>
            <a:ext cx="9529009" cy="1090864"/>
          </a:xfrm>
          <a:prstGeom prst="rect">
            <a:avLst/>
          </a:prstGeom>
        </p:spPr>
        <p:txBody>
          <a:bodyPr anchor="ctr">
            <a:normAutofit/>
          </a:bodyPr>
          <a:lstStyle>
            <a:lvl1pPr marL="0" indent="0" algn="ctr">
              <a:buNone/>
              <a:defRPr sz="3200" b="1"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13938735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9899F8-4A2A-FF4F-BDFA-622B91B3728E}"/>
              </a:ext>
            </a:extLst>
          </p:cNvPr>
          <p:cNvPicPr>
            <a:picLocks noChangeAspect="1"/>
          </p:cNvPicPr>
          <p:nvPr userDrawn="1"/>
        </p:nvPicPr>
        <p:blipFill>
          <a:blip r:embed="rId2">
            <a:alphaModFix amt="70000"/>
            <a:duotone>
              <a:schemeClr val="accent1">
                <a:shade val="45000"/>
                <a:satMod val="135000"/>
              </a:schemeClr>
              <a:prstClr val="white"/>
            </a:duotone>
          </a:blip>
          <a:stretch>
            <a:fillRect/>
          </a:stretch>
        </p:blipFill>
        <p:spPr>
          <a:xfrm>
            <a:off x="5537974" y="4277918"/>
            <a:ext cx="1135541" cy="1135541"/>
          </a:xfrm>
          <a:prstGeom prst="rect">
            <a:avLst/>
          </a:prstGeom>
        </p:spPr>
      </p:pic>
      <p:sp>
        <p:nvSpPr>
          <p:cNvPr id="4" name="Subtitle 2">
            <a:extLst>
              <a:ext uri="{FF2B5EF4-FFF2-40B4-BE49-F238E27FC236}">
                <a16:creationId xmlns:a16="http://schemas.microsoft.com/office/drawing/2014/main" id="{4EAC5CE0-6B31-484A-A0C9-0F7E62B1B067}"/>
              </a:ext>
            </a:extLst>
          </p:cNvPr>
          <p:cNvSpPr>
            <a:spLocks noGrp="1"/>
          </p:cNvSpPr>
          <p:nvPr>
            <p:ph type="subTitle" idx="10"/>
          </p:nvPr>
        </p:nvSpPr>
        <p:spPr>
          <a:xfrm>
            <a:off x="1331495" y="2719135"/>
            <a:ext cx="9529009" cy="1090864"/>
          </a:xfrm>
          <a:prstGeom prst="rect">
            <a:avLst/>
          </a:prstGeom>
        </p:spPr>
        <p:txBody>
          <a:bodyPr anchor="ctr">
            <a:normAutofit/>
          </a:bodyPr>
          <a:lstStyle>
            <a:lvl1pPr marL="0" indent="0" algn="ctr">
              <a:buNone/>
              <a:defRPr sz="3200" b="1" spc="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42508245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Divider Slide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ECFC9-4E65-D24F-9B4E-AB83B14851C6}"/>
              </a:ext>
            </a:extLst>
          </p:cNvPr>
          <p:cNvSpPr>
            <a:spLocks noGrp="1"/>
          </p:cNvSpPr>
          <p:nvPr>
            <p:ph type="title" hasCustomPrompt="1"/>
          </p:nvPr>
        </p:nvSpPr>
        <p:spPr>
          <a:xfrm>
            <a:off x="1345196" y="1789949"/>
            <a:ext cx="9531350" cy="2852737"/>
          </a:xfrm>
          <a:prstGeom prst="rect">
            <a:avLst/>
          </a:prstGeom>
        </p:spPr>
        <p:txBody>
          <a:bodyPr anchor="ctr">
            <a:normAutofit/>
          </a:bodyPr>
          <a:lstStyle>
            <a:lvl1pPr algn="ctr">
              <a:defRPr sz="6600" b="1" spc="300">
                <a:ln>
                  <a:solidFill>
                    <a:schemeClr val="bg1"/>
                  </a:solidFill>
                </a:ln>
                <a:noFill/>
              </a:defRPr>
            </a:lvl1pPr>
          </a:lstStyle>
          <a:p>
            <a:r>
              <a:rPr lang="en-US" dirty="0"/>
              <a:t>CLICK TO EDIT MASTER TITLE STYLE</a:t>
            </a:r>
          </a:p>
        </p:txBody>
      </p:sp>
      <p:pic>
        <p:nvPicPr>
          <p:cNvPr id="10" name="Picture 9">
            <a:extLst>
              <a:ext uri="{FF2B5EF4-FFF2-40B4-BE49-F238E27FC236}">
                <a16:creationId xmlns:a16="http://schemas.microsoft.com/office/drawing/2014/main" id="{A0786A13-DDED-6F41-B8D3-33AD240C05FC}"/>
              </a:ext>
            </a:extLst>
          </p:cNvPr>
          <p:cNvPicPr>
            <a:picLocks noChangeAspect="1"/>
          </p:cNvPicPr>
          <p:nvPr userDrawn="1"/>
        </p:nvPicPr>
        <p:blipFill>
          <a:blip r:embed="rId2"/>
          <a:stretch>
            <a:fillRect/>
          </a:stretch>
        </p:blipFill>
        <p:spPr>
          <a:xfrm>
            <a:off x="5423869" y="4410377"/>
            <a:ext cx="1374005" cy="1374005"/>
          </a:xfrm>
          <a:prstGeom prst="rect">
            <a:avLst/>
          </a:prstGeom>
        </p:spPr>
      </p:pic>
    </p:spTree>
    <p:extLst>
      <p:ext uri="{BB962C8B-B14F-4D97-AF65-F5344CB8AC3E}">
        <p14:creationId xmlns:p14="http://schemas.microsoft.com/office/powerpoint/2010/main" val="5089111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ig Divider Sli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FA2785-D23D-674F-82C5-4DD730CC47ED}"/>
              </a:ext>
            </a:extLst>
          </p:cNvPr>
          <p:cNvPicPr>
            <a:picLocks noChangeAspect="1"/>
          </p:cNvPicPr>
          <p:nvPr userDrawn="1"/>
        </p:nvPicPr>
        <p:blipFill>
          <a:blip r:embed="rId2">
            <a:alphaModFix amt="70000"/>
            <a:duotone>
              <a:schemeClr val="accent1">
                <a:shade val="45000"/>
                <a:satMod val="135000"/>
              </a:schemeClr>
              <a:prstClr val="white"/>
            </a:duotone>
          </a:blip>
          <a:stretch>
            <a:fillRect/>
          </a:stretch>
        </p:blipFill>
        <p:spPr>
          <a:xfrm>
            <a:off x="5537974" y="4775223"/>
            <a:ext cx="1135541" cy="1135541"/>
          </a:xfrm>
          <a:prstGeom prst="rect">
            <a:avLst/>
          </a:prstGeom>
        </p:spPr>
      </p:pic>
      <p:sp>
        <p:nvSpPr>
          <p:cNvPr id="9" name="Title 1">
            <a:extLst>
              <a:ext uri="{FF2B5EF4-FFF2-40B4-BE49-F238E27FC236}">
                <a16:creationId xmlns:a16="http://schemas.microsoft.com/office/drawing/2014/main" id="{AE502C3A-2747-2E47-9B0B-0A183761779F}"/>
              </a:ext>
            </a:extLst>
          </p:cNvPr>
          <p:cNvSpPr>
            <a:spLocks noGrp="1"/>
          </p:cNvSpPr>
          <p:nvPr>
            <p:ph type="title" hasCustomPrompt="1"/>
          </p:nvPr>
        </p:nvSpPr>
        <p:spPr>
          <a:xfrm>
            <a:off x="1345196" y="1789949"/>
            <a:ext cx="9531350" cy="2852737"/>
          </a:xfrm>
          <a:prstGeom prst="rect">
            <a:avLst/>
          </a:prstGeom>
        </p:spPr>
        <p:txBody>
          <a:bodyPr anchor="ctr">
            <a:normAutofit/>
          </a:bodyPr>
          <a:lstStyle>
            <a:lvl1pPr algn="ctr">
              <a:defRPr sz="6600" b="1" spc="300">
                <a:ln>
                  <a:solidFill>
                    <a:schemeClr val="accent1"/>
                  </a:solidFill>
                </a:ln>
                <a:noFill/>
              </a:defRPr>
            </a:lvl1pPr>
          </a:lstStyle>
          <a:p>
            <a:r>
              <a:rPr lang="en-US" dirty="0"/>
              <a:t>CLICK TO EDIT MASTER TITLE STYLE</a:t>
            </a:r>
          </a:p>
        </p:txBody>
      </p:sp>
    </p:spTree>
    <p:extLst>
      <p:ext uri="{BB962C8B-B14F-4D97-AF65-F5344CB8AC3E}">
        <p14:creationId xmlns:p14="http://schemas.microsoft.com/office/powerpoint/2010/main" val="31683834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899EF-1407-6343-8480-AE8BBB674312}"/>
              </a:ext>
            </a:extLst>
          </p:cNvPr>
          <p:cNvSpPr>
            <a:spLocks noGrp="1"/>
          </p:cNvSpPr>
          <p:nvPr>
            <p:ph type="title" hasCustomPrompt="1"/>
          </p:nvPr>
        </p:nvSpPr>
        <p:spPr>
          <a:xfrm>
            <a:off x="727363" y="3302289"/>
            <a:ext cx="3165764" cy="1325563"/>
          </a:xfrm>
          <a:noFill/>
        </p:spPr>
        <p:txBody>
          <a:bodyPr>
            <a:noAutofit/>
          </a:bodyPr>
          <a:lstStyle>
            <a:lvl1pPr>
              <a:defRPr sz="59500">
                <a:ln w="57150">
                  <a:solidFill>
                    <a:schemeClr val="accent1"/>
                  </a:solidFill>
                </a:ln>
                <a:noFill/>
              </a:defRPr>
            </a:lvl1pPr>
          </a:lstStyle>
          <a:p>
            <a:r>
              <a:rPr lang="en-US" dirty="0"/>
              <a:t>“</a:t>
            </a:r>
          </a:p>
        </p:txBody>
      </p:sp>
      <p:pic>
        <p:nvPicPr>
          <p:cNvPr id="6" name="Picture 5">
            <a:extLst>
              <a:ext uri="{FF2B5EF4-FFF2-40B4-BE49-F238E27FC236}">
                <a16:creationId xmlns:a16="http://schemas.microsoft.com/office/drawing/2014/main" id="{4FAC0DE4-679F-A641-99F9-93388E77E1D2}"/>
              </a:ext>
            </a:extLst>
          </p:cNvPr>
          <p:cNvPicPr>
            <a:picLocks noChangeAspect="1"/>
          </p:cNvPicPr>
          <p:nvPr userDrawn="1"/>
        </p:nvPicPr>
        <p:blipFill>
          <a:blip r:embed="rId2">
            <a:alphaModFix amt="70000"/>
            <a:duotone>
              <a:schemeClr val="accent1">
                <a:shade val="45000"/>
                <a:satMod val="135000"/>
              </a:schemeClr>
              <a:prstClr val="white"/>
            </a:duotone>
          </a:blip>
          <a:stretch>
            <a:fillRect/>
          </a:stretch>
        </p:blipFill>
        <p:spPr>
          <a:xfrm>
            <a:off x="10405029" y="5355854"/>
            <a:ext cx="1135541" cy="1135541"/>
          </a:xfrm>
          <a:prstGeom prst="rect">
            <a:avLst/>
          </a:prstGeom>
        </p:spPr>
      </p:pic>
      <p:sp>
        <p:nvSpPr>
          <p:cNvPr id="9" name="Text Placeholder 8">
            <a:extLst>
              <a:ext uri="{FF2B5EF4-FFF2-40B4-BE49-F238E27FC236}">
                <a16:creationId xmlns:a16="http://schemas.microsoft.com/office/drawing/2014/main" id="{DD160D19-287C-DC40-B50E-523239615C34}"/>
              </a:ext>
            </a:extLst>
          </p:cNvPr>
          <p:cNvSpPr>
            <a:spLocks noGrp="1"/>
          </p:cNvSpPr>
          <p:nvPr>
            <p:ph type="body" sz="quarter" idx="10"/>
          </p:nvPr>
        </p:nvSpPr>
        <p:spPr>
          <a:xfrm>
            <a:off x="4585254" y="1602581"/>
            <a:ext cx="6249001" cy="4770510"/>
          </a:xfrm>
        </p:spPr>
        <p:txBody>
          <a:bodyPr>
            <a:normAutofit/>
          </a:bodyPr>
          <a:lstStyle>
            <a:lvl1pPr marL="0" indent="0">
              <a:buNone/>
              <a:defRPr sz="36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Edit Master text styles</a:t>
            </a:r>
          </a:p>
        </p:txBody>
      </p:sp>
    </p:spTree>
    <p:extLst>
      <p:ext uri="{BB962C8B-B14F-4D97-AF65-F5344CB8AC3E}">
        <p14:creationId xmlns:p14="http://schemas.microsoft.com/office/powerpoint/2010/main" val="1492345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EAC4A2-13B8-8749-80D9-B4F938F9330F}"/>
              </a:ext>
            </a:extLst>
          </p:cNvPr>
          <p:cNvPicPr>
            <a:picLocks noChangeAspect="1"/>
          </p:cNvPicPr>
          <p:nvPr userDrawn="1"/>
        </p:nvPicPr>
        <p:blipFill>
          <a:blip r:embed="rId2"/>
          <a:stretch>
            <a:fillRect/>
          </a:stretch>
        </p:blipFill>
        <p:spPr>
          <a:xfrm>
            <a:off x="10142057" y="5416906"/>
            <a:ext cx="1135541" cy="1135541"/>
          </a:xfrm>
          <a:prstGeom prst="rect">
            <a:avLst/>
          </a:prstGeom>
        </p:spPr>
      </p:pic>
      <p:sp>
        <p:nvSpPr>
          <p:cNvPr id="8" name="Title 1">
            <a:extLst>
              <a:ext uri="{FF2B5EF4-FFF2-40B4-BE49-F238E27FC236}">
                <a16:creationId xmlns:a16="http://schemas.microsoft.com/office/drawing/2014/main" id="{63724C39-ECC8-A442-9022-780255415151}"/>
              </a:ext>
            </a:extLst>
          </p:cNvPr>
          <p:cNvSpPr>
            <a:spLocks noGrp="1"/>
          </p:cNvSpPr>
          <p:nvPr>
            <p:ph type="title" hasCustomPrompt="1"/>
          </p:nvPr>
        </p:nvSpPr>
        <p:spPr>
          <a:xfrm>
            <a:off x="727363" y="3302289"/>
            <a:ext cx="3165764" cy="1325563"/>
          </a:xfrm>
          <a:noFill/>
        </p:spPr>
        <p:txBody>
          <a:bodyPr>
            <a:noAutofit/>
          </a:bodyPr>
          <a:lstStyle>
            <a:lvl1pPr>
              <a:defRPr sz="59500">
                <a:ln w="57150">
                  <a:solidFill>
                    <a:schemeClr val="bg1"/>
                  </a:solidFill>
                </a:ln>
                <a:noFill/>
              </a:defRPr>
            </a:lvl1pPr>
          </a:lstStyle>
          <a:p>
            <a:r>
              <a:rPr lang="en-US" dirty="0"/>
              <a:t>“</a:t>
            </a:r>
          </a:p>
        </p:txBody>
      </p:sp>
      <p:sp>
        <p:nvSpPr>
          <p:cNvPr id="10" name="Text Placeholder 8">
            <a:extLst>
              <a:ext uri="{FF2B5EF4-FFF2-40B4-BE49-F238E27FC236}">
                <a16:creationId xmlns:a16="http://schemas.microsoft.com/office/drawing/2014/main" id="{4E6AA752-459C-9241-AAB2-9376449EEDDF}"/>
              </a:ext>
            </a:extLst>
          </p:cNvPr>
          <p:cNvSpPr>
            <a:spLocks noGrp="1"/>
          </p:cNvSpPr>
          <p:nvPr>
            <p:ph type="body" sz="quarter" idx="10"/>
          </p:nvPr>
        </p:nvSpPr>
        <p:spPr>
          <a:xfrm>
            <a:off x="4585254" y="1602581"/>
            <a:ext cx="6249001" cy="4770510"/>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2704743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imple Bullets 5">
    <p:bg>
      <p:bgPr>
        <a:solidFill>
          <a:schemeClr val="accent4"/>
        </a:solidFill>
        <a:effectLst/>
      </p:bgPr>
    </p:bg>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6B7603C5-C462-1B4D-B662-FFCB63CE9A1B}"/>
              </a:ext>
            </a:extLst>
          </p:cNvPr>
          <p:cNvSpPr/>
          <p:nvPr userDrawn="1"/>
        </p:nvSpPr>
        <p:spPr>
          <a:xfrm>
            <a:off x="0" y="0"/>
            <a:ext cx="5446060" cy="6858000"/>
          </a:xfrm>
          <a:custGeom>
            <a:avLst/>
            <a:gdLst>
              <a:gd name="connsiteX0" fmla="*/ 0 w 5747084"/>
              <a:gd name="connsiteY0" fmla="*/ 6858000 h 6858000"/>
              <a:gd name="connsiteX1" fmla="*/ 0 w 5747084"/>
              <a:gd name="connsiteY1" fmla="*/ 0 h 6858000"/>
              <a:gd name="connsiteX2" fmla="*/ 5747084 w 5747084"/>
              <a:gd name="connsiteY2" fmla="*/ 0 h 6858000"/>
              <a:gd name="connsiteX3" fmla="*/ 5747084 w 5747084"/>
              <a:gd name="connsiteY3" fmla="*/ 6858000 h 6858000"/>
              <a:gd name="connsiteX4" fmla="*/ 0 w 5747084"/>
              <a:gd name="connsiteY4" fmla="*/ 6858000 h 6858000"/>
              <a:gd name="connsiteX0" fmla="*/ 0 w 5747084"/>
              <a:gd name="connsiteY0" fmla="*/ 6858000 h 6858000"/>
              <a:gd name="connsiteX1" fmla="*/ 0 w 5747084"/>
              <a:gd name="connsiteY1" fmla="*/ 0 h 6858000"/>
              <a:gd name="connsiteX2" fmla="*/ 4752473 w 5747084"/>
              <a:gd name="connsiteY2" fmla="*/ 0 h 6858000"/>
              <a:gd name="connsiteX3" fmla="*/ 5747084 w 5747084"/>
              <a:gd name="connsiteY3" fmla="*/ 6858000 h 6858000"/>
              <a:gd name="connsiteX4" fmla="*/ 0 w 5747084"/>
              <a:gd name="connsiteY4" fmla="*/ 6858000 h 6858000"/>
              <a:gd name="connsiteX0" fmla="*/ 0 w 5426242"/>
              <a:gd name="connsiteY0" fmla="*/ 6858000 h 6874042"/>
              <a:gd name="connsiteX1" fmla="*/ 0 w 5426242"/>
              <a:gd name="connsiteY1" fmla="*/ 0 h 6874042"/>
              <a:gd name="connsiteX2" fmla="*/ 4752473 w 5426242"/>
              <a:gd name="connsiteY2" fmla="*/ 0 h 6874042"/>
              <a:gd name="connsiteX3" fmla="*/ 5426242 w 5426242"/>
              <a:gd name="connsiteY3" fmla="*/ 6874042 h 6874042"/>
              <a:gd name="connsiteX4" fmla="*/ 0 w 5426242"/>
              <a:gd name="connsiteY4" fmla="*/ 6858000 h 6874042"/>
              <a:gd name="connsiteX0" fmla="*/ 0 w 4752473"/>
              <a:gd name="connsiteY0" fmla="*/ 6858000 h 6874042"/>
              <a:gd name="connsiteX1" fmla="*/ 0 w 4752473"/>
              <a:gd name="connsiteY1" fmla="*/ 0 h 6874042"/>
              <a:gd name="connsiteX2" fmla="*/ 4752473 w 4752473"/>
              <a:gd name="connsiteY2" fmla="*/ 0 h 6874042"/>
              <a:gd name="connsiteX3" fmla="*/ 4672263 w 4752473"/>
              <a:gd name="connsiteY3" fmla="*/ 6874042 h 6874042"/>
              <a:gd name="connsiteX4" fmla="*/ 0 w 4752473"/>
              <a:gd name="connsiteY4" fmla="*/ 6858000 h 6874042"/>
              <a:gd name="connsiteX0" fmla="*/ 0 w 6019799"/>
              <a:gd name="connsiteY0" fmla="*/ 6858000 h 6874042"/>
              <a:gd name="connsiteX1" fmla="*/ 0 w 6019799"/>
              <a:gd name="connsiteY1" fmla="*/ 0 h 6874042"/>
              <a:gd name="connsiteX2" fmla="*/ 6019799 w 6019799"/>
              <a:gd name="connsiteY2" fmla="*/ 16042 h 6874042"/>
              <a:gd name="connsiteX3" fmla="*/ 4672263 w 6019799"/>
              <a:gd name="connsiteY3" fmla="*/ 6874042 h 6874042"/>
              <a:gd name="connsiteX4" fmla="*/ 0 w 6019799"/>
              <a:gd name="connsiteY4" fmla="*/ 6858000 h 6874042"/>
              <a:gd name="connsiteX0" fmla="*/ 0 w 6019799"/>
              <a:gd name="connsiteY0" fmla="*/ 6858000 h 6858000"/>
              <a:gd name="connsiteX1" fmla="*/ 0 w 6019799"/>
              <a:gd name="connsiteY1" fmla="*/ 0 h 6858000"/>
              <a:gd name="connsiteX2" fmla="*/ 6019799 w 6019799"/>
              <a:gd name="connsiteY2" fmla="*/ 16042 h 6858000"/>
              <a:gd name="connsiteX3" fmla="*/ 5346031 w 6019799"/>
              <a:gd name="connsiteY3" fmla="*/ 6858000 h 6858000"/>
              <a:gd name="connsiteX4" fmla="*/ 0 w 6019799"/>
              <a:gd name="connsiteY4" fmla="*/ 6858000 h 6858000"/>
              <a:gd name="connsiteX0" fmla="*/ 0 w 5346031"/>
              <a:gd name="connsiteY0" fmla="*/ 6858000 h 6858000"/>
              <a:gd name="connsiteX1" fmla="*/ 0 w 5346031"/>
              <a:gd name="connsiteY1" fmla="*/ 0 h 6858000"/>
              <a:gd name="connsiteX2" fmla="*/ 4752473 w 5346031"/>
              <a:gd name="connsiteY2" fmla="*/ 16042 h 6858000"/>
              <a:gd name="connsiteX3" fmla="*/ 5346031 w 5346031"/>
              <a:gd name="connsiteY3" fmla="*/ 6858000 h 6858000"/>
              <a:gd name="connsiteX4" fmla="*/ 0 w 5346031"/>
              <a:gd name="connsiteY4" fmla="*/ 6858000 h 6858000"/>
              <a:gd name="connsiteX0" fmla="*/ 0 w 6035841"/>
              <a:gd name="connsiteY0" fmla="*/ 6858000 h 6858000"/>
              <a:gd name="connsiteX1" fmla="*/ 0 w 6035841"/>
              <a:gd name="connsiteY1" fmla="*/ 0 h 6858000"/>
              <a:gd name="connsiteX2" fmla="*/ 4752473 w 6035841"/>
              <a:gd name="connsiteY2" fmla="*/ 16042 h 6858000"/>
              <a:gd name="connsiteX3" fmla="*/ 6035841 w 6035841"/>
              <a:gd name="connsiteY3" fmla="*/ 6858000 h 6858000"/>
              <a:gd name="connsiteX4" fmla="*/ 0 w 6035841"/>
              <a:gd name="connsiteY4" fmla="*/ 6858000 h 6858000"/>
              <a:gd name="connsiteX0" fmla="*/ 0 w 6035841"/>
              <a:gd name="connsiteY0" fmla="*/ 6858000 h 6858000"/>
              <a:gd name="connsiteX1" fmla="*/ 0 w 6035841"/>
              <a:gd name="connsiteY1" fmla="*/ 0 h 6858000"/>
              <a:gd name="connsiteX2" fmla="*/ 4752473 w 6035841"/>
              <a:gd name="connsiteY2" fmla="*/ 0 h 6858000"/>
              <a:gd name="connsiteX3" fmla="*/ 6035841 w 6035841"/>
              <a:gd name="connsiteY3" fmla="*/ 6858000 h 6858000"/>
              <a:gd name="connsiteX4" fmla="*/ 0 w 603584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5841" h="6858000">
                <a:moveTo>
                  <a:pt x="0" y="6858000"/>
                </a:moveTo>
                <a:lnTo>
                  <a:pt x="0" y="0"/>
                </a:lnTo>
                <a:lnTo>
                  <a:pt x="4752473" y="0"/>
                </a:lnTo>
                <a:lnTo>
                  <a:pt x="603584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9275CDB-152B-9844-BA66-862F6BF8EF5B}"/>
              </a:ext>
            </a:extLst>
          </p:cNvPr>
          <p:cNvSpPr>
            <a:spLocks noGrp="1"/>
          </p:cNvSpPr>
          <p:nvPr>
            <p:ph idx="1"/>
          </p:nvPr>
        </p:nvSpPr>
        <p:spPr>
          <a:xfrm>
            <a:off x="5346974" y="1426158"/>
            <a:ext cx="6069579" cy="3708901"/>
          </a:xfrm>
          <a:prstGeom prst="rect">
            <a:avLst/>
          </a:prstGeom>
          <a:noFill/>
        </p:spPr>
        <p:txBody>
          <a:bodyPr anchor="ctr">
            <a:normAutofit/>
          </a:bodyPr>
          <a:lstStyle>
            <a:lvl1pPr>
              <a:lnSpc>
                <a:spcPct val="150000"/>
              </a:lnSpc>
              <a:defRPr sz="2400">
                <a:solidFill>
                  <a:schemeClr val="bg1"/>
                </a:solidFill>
              </a:defRPr>
            </a:lvl1pPr>
            <a:lvl2pPr>
              <a:lnSpc>
                <a:spcPct val="150000"/>
              </a:lnSpc>
              <a:defRPr sz="2000">
                <a:solidFill>
                  <a:schemeClr val="bg1"/>
                </a:solidFill>
              </a:defRPr>
            </a:lvl2pPr>
            <a:lvl3pPr>
              <a:lnSpc>
                <a:spcPct val="150000"/>
              </a:lnSpc>
              <a:defRPr sz="1800">
                <a:solidFill>
                  <a:schemeClr val="bg1"/>
                </a:solidFill>
              </a:defRPr>
            </a:lvl3pPr>
            <a:lvl4pPr>
              <a:lnSpc>
                <a:spcPct val="150000"/>
              </a:lnSpc>
              <a:defRPr sz="1600">
                <a:solidFill>
                  <a:schemeClr val="bg1"/>
                </a:solidFill>
              </a:defRPr>
            </a:lvl4pPr>
            <a:lvl5pPr>
              <a:lnSpc>
                <a:spcPct val="150000"/>
              </a:lnSpc>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Arrow Connector 9">
            <a:extLst>
              <a:ext uri="{FF2B5EF4-FFF2-40B4-BE49-F238E27FC236}">
                <a16:creationId xmlns:a16="http://schemas.microsoft.com/office/drawing/2014/main" id="{65DA9495-0EC2-B34D-BCD4-D221CBBDF833}"/>
              </a:ext>
            </a:extLst>
          </p:cNvPr>
          <p:cNvCxnSpPr>
            <a:cxnSpLocks/>
          </p:cNvCxnSpPr>
          <p:nvPr userDrawn="1"/>
        </p:nvCxnSpPr>
        <p:spPr>
          <a:xfrm>
            <a:off x="-1" y="4107784"/>
            <a:ext cx="3625516" cy="0"/>
          </a:xfrm>
          <a:prstGeom prst="straightConnector1">
            <a:avLst/>
          </a:prstGeom>
          <a:ln w="19050" cap="flat" cmpd="sng">
            <a:solidFill>
              <a:schemeClr val="accent4"/>
            </a:solidFill>
            <a:prstDash val="solid"/>
            <a:tailEnd type="ova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6284AC3-0BAC-AE4D-9AD7-09FB6B28DF41}"/>
              </a:ext>
            </a:extLst>
          </p:cNvPr>
          <p:cNvPicPr>
            <a:picLocks noChangeAspect="1"/>
          </p:cNvPicPr>
          <p:nvPr userDrawn="1"/>
        </p:nvPicPr>
        <p:blipFill>
          <a:blip r:embed="rId2"/>
          <a:stretch>
            <a:fillRect/>
          </a:stretch>
        </p:blipFill>
        <p:spPr>
          <a:xfrm>
            <a:off x="9840849" y="5017666"/>
            <a:ext cx="1676400" cy="1676400"/>
          </a:xfrm>
          <a:prstGeom prst="rect">
            <a:avLst/>
          </a:prstGeom>
        </p:spPr>
      </p:pic>
      <p:sp>
        <p:nvSpPr>
          <p:cNvPr id="8" name="Subtitle 2">
            <a:extLst>
              <a:ext uri="{FF2B5EF4-FFF2-40B4-BE49-F238E27FC236}">
                <a16:creationId xmlns:a16="http://schemas.microsoft.com/office/drawing/2014/main" id="{18A592B4-26F5-8741-8276-8A5F1E3CED91}"/>
              </a:ext>
            </a:extLst>
          </p:cNvPr>
          <p:cNvSpPr>
            <a:spLocks noGrp="1"/>
          </p:cNvSpPr>
          <p:nvPr>
            <p:ph type="subTitle" idx="10"/>
          </p:nvPr>
        </p:nvSpPr>
        <p:spPr>
          <a:xfrm>
            <a:off x="796208" y="2815609"/>
            <a:ext cx="3801978" cy="1090864"/>
          </a:xfrm>
          <a:prstGeom prst="rect">
            <a:avLst/>
          </a:prstGeom>
        </p:spPr>
        <p:txBody>
          <a:bodyPr anchor="t">
            <a:normAutofit/>
          </a:bodyPr>
          <a:lstStyle>
            <a:lvl1pPr marL="0" indent="0" algn="l">
              <a:buNone/>
              <a:defRPr sz="3200" b="1" spc="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1397331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hoto Slide 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45E3B9-9B4C-ED47-9AB8-5FC5FE0B5D22}"/>
              </a:ext>
            </a:extLst>
          </p:cNvPr>
          <p:cNvPicPr>
            <a:picLocks noChangeAspect="1"/>
          </p:cNvPicPr>
          <p:nvPr userDrawn="1"/>
        </p:nvPicPr>
        <p:blipFill>
          <a:blip r:embed="rId2">
            <a:alphaModFix amt="70000"/>
          </a:blip>
          <a:stretch>
            <a:fillRect/>
          </a:stretch>
        </p:blipFill>
        <p:spPr>
          <a:xfrm>
            <a:off x="10142058" y="5416907"/>
            <a:ext cx="1135541" cy="1135541"/>
          </a:xfrm>
          <a:prstGeom prst="rect">
            <a:avLst/>
          </a:prstGeom>
        </p:spPr>
      </p:pic>
      <p:sp>
        <p:nvSpPr>
          <p:cNvPr id="3" name="Picture Placeholder 2">
            <a:extLst>
              <a:ext uri="{FF2B5EF4-FFF2-40B4-BE49-F238E27FC236}">
                <a16:creationId xmlns:a16="http://schemas.microsoft.com/office/drawing/2014/main" id="{6620D7CE-2CD9-D44B-90AF-4054C31A3FD8}"/>
              </a:ext>
            </a:extLst>
          </p:cNvPr>
          <p:cNvSpPr>
            <a:spLocks noGrp="1"/>
          </p:cNvSpPr>
          <p:nvPr>
            <p:ph type="pic" sz="quarter" idx="10"/>
          </p:nvPr>
        </p:nvSpPr>
        <p:spPr>
          <a:xfrm>
            <a:off x="867696" y="1721505"/>
            <a:ext cx="2891492" cy="2500871"/>
          </a:xfrm>
        </p:spPr>
        <p:txBody>
          <a:bodyPr/>
          <a:lstStyle/>
          <a:p>
            <a:endParaRPr lang="en-US" noProof="0"/>
          </a:p>
        </p:txBody>
      </p:sp>
      <p:sp>
        <p:nvSpPr>
          <p:cNvPr id="11" name="Picture Placeholder 2">
            <a:extLst>
              <a:ext uri="{FF2B5EF4-FFF2-40B4-BE49-F238E27FC236}">
                <a16:creationId xmlns:a16="http://schemas.microsoft.com/office/drawing/2014/main" id="{A3D6F21D-DB76-834E-8670-00A13AEC9B83}"/>
              </a:ext>
            </a:extLst>
          </p:cNvPr>
          <p:cNvSpPr>
            <a:spLocks noGrp="1"/>
          </p:cNvSpPr>
          <p:nvPr>
            <p:ph type="pic" sz="quarter" idx="11"/>
          </p:nvPr>
        </p:nvSpPr>
        <p:spPr>
          <a:xfrm>
            <a:off x="4359074" y="1721505"/>
            <a:ext cx="2891492" cy="2500871"/>
          </a:xfrm>
        </p:spPr>
        <p:txBody>
          <a:bodyPr/>
          <a:lstStyle/>
          <a:p>
            <a:endParaRPr lang="en-US"/>
          </a:p>
        </p:txBody>
      </p:sp>
      <p:sp>
        <p:nvSpPr>
          <p:cNvPr id="14" name="Picture Placeholder 2">
            <a:extLst>
              <a:ext uri="{FF2B5EF4-FFF2-40B4-BE49-F238E27FC236}">
                <a16:creationId xmlns:a16="http://schemas.microsoft.com/office/drawing/2014/main" id="{99FE96A4-3A02-F04D-B983-04615CF336D0}"/>
              </a:ext>
            </a:extLst>
          </p:cNvPr>
          <p:cNvSpPr>
            <a:spLocks noGrp="1"/>
          </p:cNvSpPr>
          <p:nvPr>
            <p:ph type="pic" sz="quarter" idx="12"/>
          </p:nvPr>
        </p:nvSpPr>
        <p:spPr>
          <a:xfrm>
            <a:off x="7850452" y="1721505"/>
            <a:ext cx="2891492" cy="2500871"/>
          </a:xfrm>
        </p:spPr>
        <p:txBody>
          <a:bodyPr/>
          <a:lstStyle/>
          <a:p>
            <a:endParaRPr lang="en-US"/>
          </a:p>
        </p:txBody>
      </p:sp>
      <p:sp>
        <p:nvSpPr>
          <p:cNvPr id="15" name="Subtitle 2">
            <a:extLst>
              <a:ext uri="{FF2B5EF4-FFF2-40B4-BE49-F238E27FC236}">
                <a16:creationId xmlns:a16="http://schemas.microsoft.com/office/drawing/2014/main" id="{64982F14-8D40-0247-A35B-74EF37F93B0F}"/>
              </a:ext>
            </a:extLst>
          </p:cNvPr>
          <p:cNvSpPr>
            <a:spLocks noGrp="1"/>
          </p:cNvSpPr>
          <p:nvPr>
            <p:ph type="subTitle" idx="13"/>
          </p:nvPr>
        </p:nvSpPr>
        <p:spPr>
          <a:xfrm>
            <a:off x="867696" y="4667556"/>
            <a:ext cx="3801978" cy="1090864"/>
          </a:xfrm>
          <a:prstGeom prst="rect">
            <a:avLst/>
          </a:prstGeom>
        </p:spPr>
        <p:txBody>
          <a:bodyPr anchor="ctr">
            <a:normAutofit/>
          </a:bodyPr>
          <a:lstStyle>
            <a:lvl1pPr marL="0" indent="0" algn="l">
              <a:buNone/>
              <a:defRPr sz="2400" b="1" spc="3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a:t>
            </a:r>
          </a:p>
        </p:txBody>
      </p:sp>
    </p:spTree>
    <p:extLst>
      <p:ext uri="{BB962C8B-B14F-4D97-AF65-F5344CB8AC3E}">
        <p14:creationId xmlns:p14="http://schemas.microsoft.com/office/powerpoint/2010/main" val="29120035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380979-2AA3-9947-A4D0-940419D0C2FF}"/>
              </a:ext>
            </a:extLst>
          </p:cNvPr>
          <p:cNvPicPr>
            <a:picLocks noChangeAspect="1"/>
          </p:cNvPicPr>
          <p:nvPr userDrawn="1"/>
        </p:nvPicPr>
        <p:blipFill>
          <a:blip r:embed="rId2">
            <a:alphaModFix amt="70000"/>
          </a:blip>
          <a:stretch>
            <a:fillRect/>
          </a:stretch>
        </p:blipFill>
        <p:spPr>
          <a:xfrm>
            <a:off x="10142058" y="5416907"/>
            <a:ext cx="1135541" cy="1135541"/>
          </a:xfrm>
          <a:prstGeom prst="rect">
            <a:avLst/>
          </a:prstGeom>
        </p:spPr>
      </p:pic>
      <p:sp>
        <p:nvSpPr>
          <p:cNvPr id="3" name="Picture Placeholder 2">
            <a:extLst>
              <a:ext uri="{FF2B5EF4-FFF2-40B4-BE49-F238E27FC236}">
                <a16:creationId xmlns:a16="http://schemas.microsoft.com/office/drawing/2014/main" id="{3CCB990A-2CA6-5743-85AE-1BADAE028C44}"/>
              </a:ext>
            </a:extLst>
          </p:cNvPr>
          <p:cNvSpPr>
            <a:spLocks noGrp="1"/>
          </p:cNvSpPr>
          <p:nvPr>
            <p:ph type="pic" sz="quarter" idx="10"/>
          </p:nvPr>
        </p:nvSpPr>
        <p:spPr>
          <a:xfrm>
            <a:off x="870503" y="1143142"/>
            <a:ext cx="6988394" cy="3590223"/>
          </a:xfrm>
        </p:spPr>
        <p:txBody>
          <a:bodyPr/>
          <a:lstStyle/>
          <a:p>
            <a:endParaRPr lang="en-US"/>
          </a:p>
        </p:txBody>
      </p:sp>
      <p:sp>
        <p:nvSpPr>
          <p:cNvPr id="4" name="Picture Placeholder 2">
            <a:extLst>
              <a:ext uri="{FF2B5EF4-FFF2-40B4-BE49-F238E27FC236}">
                <a16:creationId xmlns:a16="http://schemas.microsoft.com/office/drawing/2014/main" id="{62B573A7-1600-E44D-9F82-61B4F9917F73}"/>
              </a:ext>
            </a:extLst>
          </p:cNvPr>
          <p:cNvSpPr>
            <a:spLocks noGrp="1"/>
          </p:cNvSpPr>
          <p:nvPr>
            <p:ph type="pic" sz="quarter" idx="11"/>
          </p:nvPr>
        </p:nvSpPr>
        <p:spPr>
          <a:xfrm>
            <a:off x="8352619" y="1143142"/>
            <a:ext cx="2214657" cy="1667294"/>
          </a:xfrm>
        </p:spPr>
        <p:txBody>
          <a:bodyPr/>
          <a:lstStyle/>
          <a:p>
            <a:endParaRPr lang="en-US"/>
          </a:p>
        </p:txBody>
      </p:sp>
      <p:sp>
        <p:nvSpPr>
          <p:cNvPr id="6" name="Subtitle 2">
            <a:extLst>
              <a:ext uri="{FF2B5EF4-FFF2-40B4-BE49-F238E27FC236}">
                <a16:creationId xmlns:a16="http://schemas.microsoft.com/office/drawing/2014/main" id="{5DCDC26C-654E-B049-8388-B2FC3558A338}"/>
              </a:ext>
            </a:extLst>
          </p:cNvPr>
          <p:cNvSpPr>
            <a:spLocks noGrp="1"/>
          </p:cNvSpPr>
          <p:nvPr>
            <p:ph type="subTitle" idx="13"/>
          </p:nvPr>
        </p:nvSpPr>
        <p:spPr>
          <a:xfrm>
            <a:off x="870503" y="5111986"/>
            <a:ext cx="3801978" cy="1090864"/>
          </a:xfrm>
          <a:prstGeom prst="rect">
            <a:avLst/>
          </a:prstGeom>
        </p:spPr>
        <p:txBody>
          <a:bodyPr anchor="ctr">
            <a:normAutofit/>
          </a:bodyPr>
          <a:lstStyle>
            <a:lvl1pPr marL="0" indent="0" algn="l">
              <a:buNone/>
              <a:defRPr sz="2400" b="1" spc="3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a:t>
            </a:r>
          </a:p>
        </p:txBody>
      </p:sp>
      <p:sp>
        <p:nvSpPr>
          <p:cNvPr id="7" name="Picture Placeholder 2">
            <a:extLst>
              <a:ext uri="{FF2B5EF4-FFF2-40B4-BE49-F238E27FC236}">
                <a16:creationId xmlns:a16="http://schemas.microsoft.com/office/drawing/2014/main" id="{16BD25AB-F455-ED4D-A565-58AAC0A3BF00}"/>
              </a:ext>
            </a:extLst>
          </p:cNvPr>
          <p:cNvSpPr>
            <a:spLocks noGrp="1"/>
          </p:cNvSpPr>
          <p:nvPr>
            <p:ph type="pic" sz="quarter" idx="14"/>
          </p:nvPr>
        </p:nvSpPr>
        <p:spPr>
          <a:xfrm>
            <a:off x="8352619" y="3066071"/>
            <a:ext cx="2214657" cy="1667294"/>
          </a:xfrm>
        </p:spPr>
        <p:txBody>
          <a:bodyPr/>
          <a:lstStyle/>
          <a:p>
            <a:endParaRPr lang="en-US"/>
          </a:p>
        </p:txBody>
      </p:sp>
    </p:spTree>
    <p:extLst>
      <p:ext uri="{BB962C8B-B14F-4D97-AF65-F5344CB8AC3E}">
        <p14:creationId xmlns:p14="http://schemas.microsoft.com/office/powerpoint/2010/main" val="3386482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imple Bullets 6">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6B7603C5-C462-1B4D-B662-FFCB63CE9A1B}"/>
              </a:ext>
            </a:extLst>
          </p:cNvPr>
          <p:cNvSpPr/>
          <p:nvPr userDrawn="1"/>
        </p:nvSpPr>
        <p:spPr>
          <a:xfrm>
            <a:off x="-1" y="0"/>
            <a:ext cx="5486401" cy="6858000"/>
          </a:xfrm>
          <a:custGeom>
            <a:avLst/>
            <a:gdLst>
              <a:gd name="connsiteX0" fmla="*/ 0 w 5747084"/>
              <a:gd name="connsiteY0" fmla="*/ 6858000 h 6858000"/>
              <a:gd name="connsiteX1" fmla="*/ 0 w 5747084"/>
              <a:gd name="connsiteY1" fmla="*/ 0 h 6858000"/>
              <a:gd name="connsiteX2" fmla="*/ 5747084 w 5747084"/>
              <a:gd name="connsiteY2" fmla="*/ 0 h 6858000"/>
              <a:gd name="connsiteX3" fmla="*/ 5747084 w 5747084"/>
              <a:gd name="connsiteY3" fmla="*/ 6858000 h 6858000"/>
              <a:gd name="connsiteX4" fmla="*/ 0 w 5747084"/>
              <a:gd name="connsiteY4" fmla="*/ 6858000 h 6858000"/>
              <a:gd name="connsiteX0" fmla="*/ 0 w 5747084"/>
              <a:gd name="connsiteY0" fmla="*/ 6858000 h 6858000"/>
              <a:gd name="connsiteX1" fmla="*/ 0 w 5747084"/>
              <a:gd name="connsiteY1" fmla="*/ 0 h 6858000"/>
              <a:gd name="connsiteX2" fmla="*/ 4752473 w 5747084"/>
              <a:gd name="connsiteY2" fmla="*/ 0 h 6858000"/>
              <a:gd name="connsiteX3" fmla="*/ 5747084 w 5747084"/>
              <a:gd name="connsiteY3" fmla="*/ 6858000 h 6858000"/>
              <a:gd name="connsiteX4" fmla="*/ 0 w 5747084"/>
              <a:gd name="connsiteY4" fmla="*/ 6858000 h 6858000"/>
              <a:gd name="connsiteX0" fmla="*/ 0 w 5426242"/>
              <a:gd name="connsiteY0" fmla="*/ 6858000 h 6874042"/>
              <a:gd name="connsiteX1" fmla="*/ 0 w 5426242"/>
              <a:gd name="connsiteY1" fmla="*/ 0 h 6874042"/>
              <a:gd name="connsiteX2" fmla="*/ 4752473 w 5426242"/>
              <a:gd name="connsiteY2" fmla="*/ 0 h 6874042"/>
              <a:gd name="connsiteX3" fmla="*/ 5426242 w 5426242"/>
              <a:gd name="connsiteY3" fmla="*/ 6874042 h 6874042"/>
              <a:gd name="connsiteX4" fmla="*/ 0 w 5426242"/>
              <a:gd name="connsiteY4" fmla="*/ 6858000 h 6874042"/>
              <a:gd name="connsiteX0" fmla="*/ 0 w 4752473"/>
              <a:gd name="connsiteY0" fmla="*/ 6858000 h 6874042"/>
              <a:gd name="connsiteX1" fmla="*/ 0 w 4752473"/>
              <a:gd name="connsiteY1" fmla="*/ 0 h 6874042"/>
              <a:gd name="connsiteX2" fmla="*/ 4752473 w 4752473"/>
              <a:gd name="connsiteY2" fmla="*/ 0 h 6874042"/>
              <a:gd name="connsiteX3" fmla="*/ 4672263 w 4752473"/>
              <a:gd name="connsiteY3" fmla="*/ 6874042 h 6874042"/>
              <a:gd name="connsiteX4" fmla="*/ 0 w 4752473"/>
              <a:gd name="connsiteY4" fmla="*/ 6858000 h 6874042"/>
              <a:gd name="connsiteX0" fmla="*/ 0 w 6019799"/>
              <a:gd name="connsiteY0" fmla="*/ 6858000 h 6874042"/>
              <a:gd name="connsiteX1" fmla="*/ 0 w 6019799"/>
              <a:gd name="connsiteY1" fmla="*/ 0 h 6874042"/>
              <a:gd name="connsiteX2" fmla="*/ 6019799 w 6019799"/>
              <a:gd name="connsiteY2" fmla="*/ 16042 h 6874042"/>
              <a:gd name="connsiteX3" fmla="*/ 4672263 w 6019799"/>
              <a:gd name="connsiteY3" fmla="*/ 6874042 h 6874042"/>
              <a:gd name="connsiteX4" fmla="*/ 0 w 6019799"/>
              <a:gd name="connsiteY4" fmla="*/ 6858000 h 6874042"/>
              <a:gd name="connsiteX0" fmla="*/ 0 w 6019799"/>
              <a:gd name="connsiteY0" fmla="*/ 6858000 h 6858000"/>
              <a:gd name="connsiteX1" fmla="*/ 0 w 6019799"/>
              <a:gd name="connsiteY1" fmla="*/ 0 h 6858000"/>
              <a:gd name="connsiteX2" fmla="*/ 6019799 w 6019799"/>
              <a:gd name="connsiteY2" fmla="*/ 16042 h 6858000"/>
              <a:gd name="connsiteX3" fmla="*/ 5346031 w 6019799"/>
              <a:gd name="connsiteY3" fmla="*/ 6858000 h 6858000"/>
              <a:gd name="connsiteX4" fmla="*/ 0 w 6019799"/>
              <a:gd name="connsiteY4" fmla="*/ 6858000 h 6858000"/>
              <a:gd name="connsiteX0" fmla="*/ 0 w 5346031"/>
              <a:gd name="connsiteY0" fmla="*/ 6858000 h 6858000"/>
              <a:gd name="connsiteX1" fmla="*/ 0 w 5346031"/>
              <a:gd name="connsiteY1" fmla="*/ 0 h 6858000"/>
              <a:gd name="connsiteX2" fmla="*/ 4752473 w 5346031"/>
              <a:gd name="connsiteY2" fmla="*/ 16042 h 6858000"/>
              <a:gd name="connsiteX3" fmla="*/ 5346031 w 5346031"/>
              <a:gd name="connsiteY3" fmla="*/ 6858000 h 6858000"/>
              <a:gd name="connsiteX4" fmla="*/ 0 w 5346031"/>
              <a:gd name="connsiteY4" fmla="*/ 6858000 h 6858000"/>
              <a:gd name="connsiteX0" fmla="*/ 0 w 6035841"/>
              <a:gd name="connsiteY0" fmla="*/ 6858000 h 6858000"/>
              <a:gd name="connsiteX1" fmla="*/ 0 w 6035841"/>
              <a:gd name="connsiteY1" fmla="*/ 0 h 6858000"/>
              <a:gd name="connsiteX2" fmla="*/ 4752473 w 6035841"/>
              <a:gd name="connsiteY2" fmla="*/ 16042 h 6858000"/>
              <a:gd name="connsiteX3" fmla="*/ 6035841 w 6035841"/>
              <a:gd name="connsiteY3" fmla="*/ 6858000 h 6858000"/>
              <a:gd name="connsiteX4" fmla="*/ 0 w 6035841"/>
              <a:gd name="connsiteY4" fmla="*/ 6858000 h 6858000"/>
              <a:gd name="connsiteX0" fmla="*/ 0 w 6035841"/>
              <a:gd name="connsiteY0" fmla="*/ 6858000 h 6858000"/>
              <a:gd name="connsiteX1" fmla="*/ 0 w 6035841"/>
              <a:gd name="connsiteY1" fmla="*/ 0 h 6858000"/>
              <a:gd name="connsiteX2" fmla="*/ 4752473 w 6035841"/>
              <a:gd name="connsiteY2" fmla="*/ 0 h 6858000"/>
              <a:gd name="connsiteX3" fmla="*/ 6035841 w 6035841"/>
              <a:gd name="connsiteY3" fmla="*/ 6858000 h 6858000"/>
              <a:gd name="connsiteX4" fmla="*/ 0 w 603584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5841" h="6858000">
                <a:moveTo>
                  <a:pt x="0" y="6858000"/>
                </a:moveTo>
                <a:lnTo>
                  <a:pt x="0" y="0"/>
                </a:lnTo>
                <a:lnTo>
                  <a:pt x="4752473" y="0"/>
                </a:lnTo>
                <a:lnTo>
                  <a:pt x="6035841" y="6858000"/>
                </a:lnTo>
                <a:lnTo>
                  <a:pt x="0" y="6858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1083FDF4-CD1D-174B-8F05-B82D3446648F}"/>
              </a:ext>
            </a:extLst>
          </p:cNvPr>
          <p:cNvCxnSpPr>
            <a:cxnSpLocks/>
          </p:cNvCxnSpPr>
          <p:nvPr userDrawn="1"/>
        </p:nvCxnSpPr>
        <p:spPr>
          <a:xfrm>
            <a:off x="-1" y="4121231"/>
            <a:ext cx="3625516" cy="0"/>
          </a:xfrm>
          <a:prstGeom prst="straightConnector1">
            <a:avLst/>
          </a:prstGeom>
          <a:ln w="19050" cap="flat" cmpd="sng">
            <a:solidFill>
              <a:schemeClr val="bg1"/>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579AE73D-AE80-9F43-8F4E-EABBAC8478C3}"/>
              </a:ext>
            </a:extLst>
          </p:cNvPr>
          <p:cNvSpPr>
            <a:spLocks noGrp="1"/>
          </p:cNvSpPr>
          <p:nvPr>
            <p:ph idx="1"/>
          </p:nvPr>
        </p:nvSpPr>
        <p:spPr>
          <a:xfrm>
            <a:off x="5346974" y="1426158"/>
            <a:ext cx="6069579" cy="3708901"/>
          </a:xfrm>
          <a:prstGeom prst="rect">
            <a:avLst/>
          </a:prstGeom>
          <a:noFill/>
        </p:spPr>
        <p:txBody>
          <a:bodyPr anchor="ctr">
            <a:normAutofit/>
          </a:bodyPr>
          <a:lstStyle>
            <a:lvl1pPr>
              <a:lnSpc>
                <a:spcPct val="150000"/>
              </a:lnSpc>
              <a:defRPr sz="2400">
                <a:solidFill>
                  <a:schemeClr val="tx1"/>
                </a:solidFill>
              </a:defRPr>
            </a:lvl1pPr>
            <a:lvl2pPr>
              <a:lnSpc>
                <a:spcPct val="150000"/>
              </a:lnSpc>
              <a:defRPr sz="2000">
                <a:solidFill>
                  <a:schemeClr val="tx1"/>
                </a:solidFill>
              </a:defRPr>
            </a:lvl2pPr>
            <a:lvl3pPr>
              <a:lnSpc>
                <a:spcPct val="150000"/>
              </a:lnSpc>
              <a:defRPr sz="1800">
                <a:solidFill>
                  <a:schemeClr val="tx1"/>
                </a:solidFill>
              </a:defRPr>
            </a:lvl3pPr>
            <a:lvl4pPr>
              <a:lnSpc>
                <a:spcPct val="150000"/>
              </a:lnSpc>
              <a:defRPr sz="1600">
                <a:solidFill>
                  <a:schemeClr val="tx1"/>
                </a:solidFill>
              </a:defRPr>
            </a:lvl4pPr>
            <a:lvl5pPr>
              <a:lnSpc>
                <a:spcPct val="150000"/>
              </a:lnSpc>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a:extLst>
              <a:ext uri="{FF2B5EF4-FFF2-40B4-BE49-F238E27FC236}">
                <a16:creationId xmlns:a16="http://schemas.microsoft.com/office/drawing/2014/main" id="{0BD8B488-7D7E-354A-BED6-8D8EBA992BDA}"/>
              </a:ext>
            </a:extLst>
          </p:cNvPr>
          <p:cNvPicPr>
            <a:picLocks noChangeAspect="1"/>
          </p:cNvPicPr>
          <p:nvPr userDrawn="1"/>
        </p:nvPicPr>
        <p:blipFill>
          <a:blip r:embed="rId2"/>
          <a:stretch>
            <a:fillRect/>
          </a:stretch>
        </p:blipFill>
        <p:spPr>
          <a:xfrm>
            <a:off x="9840849" y="5016020"/>
            <a:ext cx="1676400" cy="1676400"/>
          </a:xfrm>
          <a:prstGeom prst="rect">
            <a:avLst/>
          </a:prstGeom>
        </p:spPr>
      </p:pic>
      <p:sp>
        <p:nvSpPr>
          <p:cNvPr id="18" name="Subtitle 2">
            <a:extLst>
              <a:ext uri="{FF2B5EF4-FFF2-40B4-BE49-F238E27FC236}">
                <a16:creationId xmlns:a16="http://schemas.microsoft.com/office/drawing/2014/main" id="{7C617492-FC4E-874B-8984-88EFFC1D24CD}"/>
              </a:ext>
            </a:extLst>
          </p:cNvPr>
          <p:cNvSpPr>
            <a:spLocks noGrp="1"/>
          </p:cNvSpPr>
          <p:nvPr>
            <p:ph type="subTitle" idx="10"/>
          </p:nvPr>
        </p:nvSpPr>
        <p:spPr>
          <a:xfrm>
            <a:off x="796208" y="2735177"/>
            <a:ext cx="3801978" cy="1090864"/>
          </a:xfrm>
          <a:prstGeom prst="rect">
            <a:avLst/>
          </a:prstGeom>
        </p:spPr>
        <p:txBody>
          <a:bodyPr anchor="ctr">
            <a:normAutofit/>
          </a:bodyPr>
          <a:lstStyle>
            <a:lvl1pPr marL="0" indent="0" algn="l">
              <a:buNone/>
              <a:defRPr sz="3200" b="1"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904857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vider Slide 1">
    <p:bg>
      <p:bgPr>
        <a:solidFill>
          <a:schemeClr val="accent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5411DF-233F-4147-ABE7-1B39E1E1E59A}"/>
              </a:ext>
            </a:extLst>
          </p:cNvPr>
          <p:cNvPicPr>
            <a:picLocks noChangeAspect="1"/>
          </p:cNvPicPr>
          <p:nvPr userDrawn="1"/>
        </p:nvPicPr>
        <p:blipFill>
          <a:blip r:embed="rId2"/>
          <a:stretch>
            <a:fillRect/>
          </a:stretch>
        </p:blipFill>
        <p:spPr>
          <a:xfrm>
            <a:off x="5185491" y="4300309"/>
            <a:ext cx="1786468" cy="1786468"/>
          </a:xfrm>
          <a:prstGeom prst="rect">
            <a:avLst/>
          </a:prstGeom>
        </p:spPr>
      </p:pic>
      <p:sp>
        <p:nvSpPr>
          <p:cNvPr id="5" name="Subtitle 2">
            <a:extLst>
              <a:ext uri="{FF2B5EF4-FFF2-40B4-BE49-F238E27FC236}">
                <a16:creationId xmlns:a16="http://schemas.microsoft.com/office/drawing/2014/main" id="{684CBFA1-565F-404B-95B4-98307036DBCE}"/>
              </a:ext>
            </a:extLst>
          </p:cNvPr>
          <p:cNvSpPr>
            <a:spLocks noGrp="1"/>
          </p:cNvSpPr>
          <p:nvPr>
            <p:ph type="subTitle" idx="10"/>
          </p:nvPr>
        </p:nvSpPr>
        <p:spPr>
          <a:xfrm>
            <a:off x="1331495" y="2719135"/>
            <a:ext cx="9529009" cy="1090864"/>
          </a:xfrm>
          <a:prstGeom prst="rect">
            <a:avLst/>
          </a:prstGeom>
        </p:spPr>
        <p:txBody>
          <a:bodyPr anchor="ctr">
            <a:normAutofit/>
          </a:bodyPr>
          <a:lstStyle>
            <a:lvl1pPr marL="0" indent="0" algn="ctr">
              <a:buNone/>
              <a:defRPr sz="4400" b="1"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942004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theme" Target="../theme/theme2.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theme" Target="../theme/theme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93A85D-45BB-6742-ABB3-C4ED25BEE9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5A34BE0-642D-F84E-A3A8-D6AC01D8E2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 name="Group 4">
            <a:extLst>
              <a:ext uri="{FF2B5EF4-FFF2-40B4-BE49-F238E27FC236}">
                <a16:creationId xmlns:a16="http://schemas.microsoft.com/office/drawing/2014/main" id="{A40F896B-5C9E-CF4C-9922-62A489609550}"/>
              </a:ext>
            </a:extLst>
          </p:cNvPr>
          <p:cNvGrpSpPr/>
          <p:nvPr userDrawn="1"/>
        </p:nvGrpSpPr>
        <p:grpSpPr>
          <a:xfrm>
            <a:off x="-692524" y="-868028"/>
            <a:ext cx="13577048" cy="8101263"/>
            <a:chOff x="0" y="-868028"/>
            <a:chExt cx="12192000" cy="8101263"/>
          </a:xfrm>
        </p:grpSpPr>
        <p:cxnSp>
          <p:nvCxnSpPr>
            <p:cNvPr id="9" name="Straight Connector 8">
              <a:extLst>
                <a:ext uri="{FF2B5EF4-FFF2-40B4-BE49-F238E27FC236}">
                  <a16:creationId xmlns:a16="http://schemas.microsoft.com/office/drawing/2014/main" id="{05AD2D56-C416-AA47-A419-D19EA9247C7E}"/>
                </a:ext>
              </a:extLst>
            </p:cNvPr>
            <p:cNvCxnSpPr/>
            <p:nvPr userDrawn="1"/>
          </p:nvCxnSpPr>
          <p:spPr>
            <a:xfrm>
              <a:off x="12192000" y="-868028"/>
              <a:ext cx="0" cy="810126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7E91802-4D6E-4B43-9933-203637F5459F}"/>
                </a:ext>
              </a:extLst>
            </p:cNvPr>
            <p:cNvCxnSpPr/>
            <p:nvPr userDrawn="1"/>
          </p:nvCxnSpPr>
          <p:spPr>
            <a:xfrm>
              <a:off x="0" y="-868028"/>
              <a:ext cx="0" cy="810126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C452756-C62A-C34F-9550-7B9CB4A14B51}"/>
                </a:ext>
              </a:extLst>
            </p:cNvPr>
            <p:cNvCxnSpPr/>
            <p:nvPr userDrawn="1"/>
          </p:nvCxnSpPr>
          <p:spPr>
            <a:xfrm>
              <a:off x="6773335" y="-868028"/>
              <a:ext cx="0" cy="810126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9A095B9-5563-5044-9B42-30CD8DE915EA}"/>
                </a:ext>
              </a:extLst>
            </p:cNvPr>
            <p:cNvCxnSpPr/>
            <p:nvPr userDrawn="1"/>
          </p:nvCxnSpPr>
          <p:spPr>
            <a:xfrm>
              <a:off x="4064001" y="-868028"/>
              <a:ext cx="0" cy="810126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74ECA-0D22-5647-B926-32CB4B15BDD3}"/>
                </a:ext>
              </a:extLst>
            </p:cNvPr>
            <p:cNvCxnSpPr/>
            <p:nvPr userDrawn="1"/>
          </p:nvCxnSpPr>
          <p:spPr>
            <a:xfrm>
              <a:off x="9482669" y="-868028"/>
              <a:ext cx="0" cy="810126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65CDE96-7D40-684E-BA82-391F10FE7E6E}"/>
                </a:ext>
              </a:extLst>
            </p:cNvPr>
            <p:cNvCxnSpPr/>
            <p:nvPr userDrawn="1"/>
          </p:nvCxnSpPr>
          <p:spPr>
            <a:xfrm>
              <a:off x="1354667" y="-868028"/>
              <a:ext cx="0" cy="810126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53B8A87-D373-C542-99EC-6B375C723E86}"/>
                </a:ext>
              </a:extLst>
            </p:cNvPr>
            <p:cNvCxnSpPr/>
            <p:nvPr userDrawn="1"/>
          </p:nvCxnSpPr>
          <p:spPr>
            <a:xfrm>
              <a:off x="5418668" y="-868028"/>
              <a:ext cx="0" cy="810126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B884DE-85EC-9D46-ABEA-8A477FE8096E}"/>
                </a:ext>
              </a:extLst>
            </p:cNvPr>
            <p:cNvCxnSpPr/>
            <p:nvPr userDrawn="1"/>
          </p:nvCxnSpPr>
          <p:spPr>
            <a:xfrm>
              <a:off x="8128002" y="-868028"/>
              <a:ext cx="0" cy="810126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595BC0-49BE-E445-BC1A-C0A5BC0C84FE}"/>
                </a:ext>
              </a:extLst>
            </p:cNvPr>
            <p:cNvCxnSpPr/>
            <p:nvPr userDrawn="1"/>
          </p:nvCxnSpPr>
          <p:spPr>
            <a:xfrm>
              <a:off x="10837336" y="-868028"/>
              <a:ext cx="0" cy="810126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0EFF0D3-3FD6-5F49-9E7E-8D4674CE5D2A}"/>
                </a:ext>
              </a:extLst>
            </p:cNvPr>
            <p:cNvCxnSpPr/>
            <p:nvPr userDrawn="1"/>
          </p:nvCxnSpPr>
          <p:spPr>
            <a:xfrm>
              <a:off x="2709334" y="-868028"/>
              <a:ext cx="0" cy="8101263"/>
            </a:xfrm>
            <a:prstGeom prst="line">
              <a:avLst/>
            </a:prstGeom>
            <a:ln>
              <a:no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0290803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671" r:id="rId18"/>
    <p:sldLayoutId id="2147483672" r:id="rId19"/>
    <p:sldLayoutId id="2147483673" r:id="rId20"/>
    <p:sldLayoutId id="2147483674" r:id="rId21"/>
    <p:sldLayoutId id="2147483726" r:id="rId22"/>
    <p:sldLayoutId id="2147483676" r:id="rId23"/>
    <p:sldLayoutId id="2147483677" r:id="rId24"/>
    <p:sldLayoutId id="2147483678" r:id="rId25"/>
    <p:sldLayoutId id="2147483729"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93A85D-45BB-6742-ABB3-C4ED25BEE9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5A34BE0-642D-F84E-A3A8-D6AC01D8E2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 name="Group 4">
            <a:extLst>
              <a:ext uri="{FF2B5EF4-FFF2-40B4-BE49-F238E27FC236}">
                <a16:creationId xmlns:a16="http://schemas.microsoft.com/office/drawing/2014/main" id="{A40F896B-5C9E-CF4C-9922-62A489609550}"/>
              </a:ext>
            </a:extLst>
          </p:cNvPr>
          <p:cNvGrpSpPr/>
          <p:nvPr userDrawn="1"/>
        </p:nvGrpSpPr>
        <p:grpSpPr>
          <a:xfrm>
            <a:off x="-692524" y="-868028"/>
            <a:ext cx="13577048" cy="8101263"/>
            <a:chOff x="0" y="-868028"/>
            <a:chExt cx="12192000" cy="8101263"/>
          </a:xfrm>
        </p:grpSpPr>
        <p:cxnSp>
          <p:nvCxnSpPr>
            <p:cNvPr id="9" name="Straight Connector 8">
              <a:extLst>
                <a:ext uri="{FF2B5EF4-FFF2-40B4-BE49-F238E27FC236}">
                  <a16:creationId xmlns:a16="http://schemas.microsoft.com/office/drawing/2014/main" id="{05AD2D56-C416-AA47-A419-D19EA9247C7E}"/>
                </a:ext>
              </a:extLst>
            </p:cNvPr>
            <p:cNvCxnSpPr/>
            <p:nvPr userDrawn="1"/>
          </p:nvCxnSpPr>
          <p:spPr>
            <a:xfrm>
              <a:off x="12192000" y="-868028"/>
              <a:ext cx="0" cy="810126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7E91802-4D6E-4B43-9933-203637F5459F}"/>
                </a:ext>
              </a:extLst>
            </p:cNvPr>
            <p:cNvCxnSpPr/>
            <p:nvPr userDrawn="1"/>
          </p:nvCxnSpPr>
          <p:spPr>
            <a:xfrm>
              <a:off x="0" y="-868028"/>
              <a:ext cx="0" cy="810126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C452756-C62A-C34F-9550-7B9CB4A14B51}"/>
                </a:ext>
              </a:extLst>
            </p:cNvPr>
            <p:cNvCxnSpPr/>
            <p:nvPr userDrawn="1"/>
          </p:nvCxnSpPr>
          <p:spPr>
            <a:xfrm>
              <a:off x="6773335" y="-868028"/>
              <a:ext cx="0" cy="810126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9A095B9-5563-5044-9B42-30CD8DE915EA}"/>
                </a:ext>
              </a:extLst>
            </p:cNvPr>
            <p:cNvCxnSpPr/>
            <p:nvPr userDrawn="1"/>
          </p:nvCxnSpPr>
          <p:spPr>
            <a:xfrm>
              <a:off x="4064001" y="-868028"/>
              <a:ext cx="0" cy="810126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74ECA-0D22-5647-B926-32CB4B15BDD3}"/>
                </a:ext>
              </a:extLst>
            </p:cNvPr>
            <p:cNvCxnSpPr/>
            <p:nvPr userDrawn="1"/>
          </p:nvCxnSpPr>
          <p:spPr>
            <a:xfrm>
              <a:off x="9482669" y="-868028"/>
              <a:ext cx="0" cy="810126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65CDE96-7D40-684E-BA82-391F10FE7E6E}"/>
                </a:ext>
              </a:extLst>
            </p:cNvPr>
            <p:cNvCxnSpPr/>
            <p:nvPr userDrawn="1"/>
          </p:nvCxnSpPr>
          <p:spPr>
            <a:xfrm>
              <a:off x="1354667" y="-868028"/>
              <a:ext cx="0" cy="810126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53B8A87-D373-C542-99EC-6B375C723E86}"/>
                </a:ext>
              </a:extLst>
            </p:cNvPr>
            <p:cNvCxnSpPr/>
            <p:nvPr userDrawn="1"/>
          </p:nvCxnSpPr>
          <p:spPr>
            <a:xfrm>
              <a:off x="5418668" y="-868028"/>
              <a:ext cx="0" cy="810126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B884DE-85EC-9D46-ABEA-8A477FE8096E}"/>
                </a:ext>
              </a:extLst>
            </p:cNvPr>
            <p:cNvCxnSpPr/>
            <p:nvPr userDrawn="1"/>
          </p:nvCxnSpPr>
          <p:spPr>
            <a:xfrm>
              <a:off x="8128002" y="-868028"/>
              <a:ext cx="0" cy="810126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595BC0-49BE-E445-BC1A-C0A5BC0C84FE}"/>
                </a:ext>
              </a:extLst>
            </p:cNvPr>
            <p:cNvCxnSpPr/>
            <p:nvPr userDrawn="1"/>
          </p:nvCxnSpPr>
          <p:spPr>
            <a:xfrm>
              <a:off x="10837336" y="-868028"/>
              <a:ext cx="0" cy="810126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0EFF0D3-3FD6-5F49-9E7E-8D4674CE5D2A}"/>
                </a:ext>
              </a:extLst>
            </p:cNvPr>
            <p:cNvCxnSpPr/>
            <p:nvPr userDrawn="1"/>
          </p:nvCxnSpPr>
          <p:spPr>
            <a:xfrm>
              <a:off x="2709334" y="-868028"/>
              <a:ext cx="0" cy="8101263"/>
            </a:xfrm>
            <a:prstGeom prst="line">
              <a:avLst/>
            </a:prstGeom>
            <a:ln>
              <a:no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2499688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728" r:id="rId9"/>
    <p:sldLayoutId id="2147483697" r:id="rId10"/>
    <p:sldLayoutId id="2147483698" r:id="rId11"/>
    <p:sldLayoutId id="2147483699" r:id="rId12"/>
    <p:sldLayoutId id="2147483700" r:id="rId13"/>
    <p:sldLayoutId id="2147483701" r:id="rId14"/>
    <p:sldLayoutId id="2147483703" r:id="rId15"/>
    <p:sldLayoutId id="2147483704" r:id="rId16"/>
    <p:sldLayoutId id="2147483705" r:id="rId17"/>
    <p:sldLayoutId id="2147483725"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93A85D-45BB-6742-ABB3-C4ED25BEE9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5A34BE0-642D-F84E-A3A8-D6AC01D8E2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 name="Group 4">
            <a:extLst>
              <a:ext uri="{FF2B5EF4-FFF2-40B4-BE49-F238E27FC236}">
                <a16:creationId xmlns:a16="http://schemas.microsoft.com/office/drawing/2014/main" id="{A40F896B-5C9E-CF4C-9922-62A489609550}"/>
              </a:ext>
            </a:extLst>
          </p:cNvPr>
          <p:cNvGrpSpPr/>
          <p:nvPr userDrawn="1"/>
        </p:nvGrpSpPr>
        <p:grpSpPr>
          <a:xfrm>
            <a:off x="-692524" y="-868028"/>
            <a:ext cx="13577048" cy="8101263"/>
            <a:chOff x="0" y="-868028"/>
            <a:chExt cx="12192000" cy="8101263"/>
          </a:xfrm>
        </p:grpSpPr>
        <p:cxnSp>
          <p:nvCxnSpPr>
            <p:cNvPr id="9" name="Straight Connector 8">
              <a:extLst>
                <a:ext uri="{FF2B5EF4-FFF2-40B4-BE49-F238E27FC236}">
                  <a16:creationId xmlns:a16="http://schemas.microsoft.com/office/drawing/2014/main" id="{05AD2D56-C416-AA47-A419-D19EA9247C7E}"/>
                </a:ext>
              </a:extLst>
            </p:cNvPr>
            <p:cNvCxnSpPr/>
            <p:nvPr userDrawn="1"/>
          </p:nvCxnSpPr>
          <p:spPr>
            <a:xfrm>
              <a:off x="12192000" y="-868028"/>
              <a:ext cx="0" cy="810126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7E91802-4D6E-4B43-9933-203637F5459F}"/>
                </a:ext>
              </a:extLst>
            </p:cNvPr>
            <p:cNvCxnSpPr/>
            <p:nvPr userDrawn="1"/>
          </p:nvCxnSpPr>
          <p:spPr>
            <a:xfrm>
              <a:off x="0" y="-868028"/>
              <a:ext cx="0" cy="810126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C452756-C62A-C34F-9550-7B9CB4A14B51}"/>
                </a:ext>
              </a:extLst>
            </p:cNvPr>
            <p:cNvCxnSpPr/>
            <p:nvPr userDrawn="1"/>
          </p:nvCxnSpPr>
          <p:spPr>
            <a:xfrm>
              <a:off x="6773335" y="-868028"/>
              <a:ext cx="0" cy="810126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9A095B9-5563-5044-9B42-30CD8DE915EA}"/>
                </a:ext>
              </a:extLst>
            </p:cNvPr>
            <p:cNvCxnSpPr/>
            <p:nvPr userDrawn="1"/>
          </p:nvCxnSpPr>
          <p:spPr>
            <a:xfrm>
              <a:off x="4064001" y="-868028"/>
              <a:ext cx="0" cy="810126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74ECA-0D22-5647-B926-32CB4B15BDD3}"/>
                </a:ext>
              </a:extLst>
            </p:cNvPr>
            <p:cNvCxnSpPr/>
            <p:nvPr userDrawn="1"/>
          </p:nvCxnSpPr>
          <p:spPr>
            <a:xfrm>
              <a:off x="9482669" y="-868028"/>
              <a:ext cx="0" cy="810126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65CDE96-7D40-684E-BA82-391F10FE7E6E}"/>
                </a:ext>
              </a:extLst>
            </p:cNvPr>
            <p:cNvCxnSpPr/>
            <p:nvPr userDrawn="1"/>
          </p:nvCxnSpPr>
          <p:spPr>
            <a:xfrm>
              <a:off x="1354667" y="-868028"/>
              <a:ext cx="0" cy="810126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53B8A87-D373-C542-99EC-6B375C723E86}"/>
                </a:ext>
              </a:extLst>
            </p:cNvPr>
            <p:cNvCxnSpPr/>
            <p:nvPr userDrawn="1"/>
          </p:nvCxnSpPr>
          <p:spPr>
            <a:xfrm>
              <a:off x="5418668" y="-868028"/>
              <a:ext cx="0" cy="810126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B884DE-85EC-9D46-ABEA-8A477FE8096E}"/>
                </a:ext>
              </a:extLst>
            </p:cNvPr>
            <p:cNvCxnSpPr/>
            <p:nvPr userDrawn="1"/>
          </p:nvCxnSpPr>
          <p:spPr>
            <a:xfrm>
              <a:off x="8128002" y="-868028"/>
              <a:ext cx="0" cy="810126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595BC0-49BE-E445-BC1A-C0A5BC0C84FE}"/>
                </a:ext>
              </a:extLst>
            </p:cNvPr>
            <p:cNvCxnSpPr/>
            <p:nvPr userDrawn="1"/>
          </p:nvCxnSpPr>
          <p:spPr>
            <a:xfrm>
              <a:off x="10837336" y="-868028"/>
              <a:ext cx="0" cy="810126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0EFF0D3-3FD6-5F49-9E7E-8D4674CE5D2A}"/>
                </a:ext>
              </a:extLst>
            </p:cNvPr>
            <p:cNvCxnSpPr/>
            <p:nvPr userDrawn="1"/>
          </p:nvCxnSpPr>
          <p:spPr>
            <a:xfrm>
              <a:off x="2709334" y="-868028"/>
              <a:ext cx="0" cy="8101263"/>
            </a:xfrm>
            <a:prstGeom prst="line">
              <a:avLst/>
            </a:prstGeom>
            <a:ln>
              <a:no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942484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27"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www.iowagaming.org/about-us/iowa-gaming-history.aspx"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hyperlink" Target="https://www.iowagaming.org/about-us/iowa-gaming-history.aspx"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idph.iowa.gov/igtp/reports"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hyperlink" Target="http://www.1800betsoff.org/"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hyperlink" Target="http://www.yourlifeiowa.org/"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hyperlink" Target="https://calpg.org/common-types-of-gambling/"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calpg.org/identifying-types-of-gamblers/"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www.mayoclinic.org/diseases-conditions/compulsive-gambling/symptoms-causes/syc-20355178"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www.mayoclinic.org/diseases-conditions/compulsive-gambling/symptoms-causes/syc-20355178"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mayoclinic.org/diseases-conditions/compulsive-gambling/symptoms-causes/syc-20355178" TargetMode="External"/><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s://www.mayoclinic.org/diseases-conditions/compulsive-gambling/symptoms-causes/syc-20355178" TargetMode="External"/><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hyperlink" Target="https://www.idph.iowa.gov/Portals/1/userfiles/83/Prevention%20Tool%20Chest/IGTP%201-800-BETS%20OFF_YLI%20ISU%20Clearing%20House%20Order%20Form%20%282019%2004%2012%29.pdf" TargetMode="External"/><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hyperlink" Target="https://www.idph.iowa.gov/igtp/prevention"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8" Type="http://schemas.openxmlformats.org/officeDocument/2006/relationships/hyperlink" Target="https://www.ncpgambling.org/wp-content/uploads/2014/08/DSM-5-Diagnostic-Criteria-Gambling-Disorder.pdf" TargetMode="External"/><Relationship Id="rId3" Type="http://schemas.openxmlformats.org/officeDocument/2006/relationships/hyperlink" Target="https://www.iowagaming.org/about-us/iowa-gaming-history.aspx" TargetMode="External"/><Relationship Id="rId7" Type="http://schemas.openxmlformats.org/officeDocument/2006/relationships/hyperlink" Target="https://www.mayoclinic.org/diseases-conditions/compulsive-gambling/symptoms-causes/syc-20355178"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calpg.org/identifying-types-of-gamblers/" TargetMode="External"/><Relationship Id="rId5" Type="http://schemas.openxmlformats.org/officeDocument/2006/relationships/hyperlink" Target="https://calpg.org/common-types-of-gambling/" TargetMode="External"/><Relationship Id="rId4" Type="http://schemas.openxmlformats.org/officeDocument/2006/relationships/hyperlink" Target="https://www.britannica.com/topic/gambling"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E1D9F-0B60-A54A-A62C-6F3FE57BAC33}"/>
              </a:ext>
            </a:extLst>
          </p:cNvPr>
          <p:cNvSpPr>
            <a:spLocks noGrp="1"/>
          </p:cNvSpPr>
          <p:nvPr>
            <p:ph type="ctrTitle"/>
          </p:nvPr>
        </p:nvSpPr>
        <p:spPr/>
        <p:txBody>
          <a:bodyPr/>
          <a:lstStyle/>
          <a:p>
            <a:r>
              <a:rPr lang="en-US" dirty="0"/>
              <a:t>Responsible </a:t>
            </a:r>
            <a:r>
              <a:rPr lang="en-US" dirty="0" smtClean="0"/>
              <a:t>Gaming</a:t>
            </a:r>
            <a:endParaRPr lang="en-US" dirty="0"/>
          </a:p>
        </p:txBody>
      </p:sp>
      <p:sp>
        <p:nvSpPr>
          <p:cNvPr id="3" name="Subtitle 2">
            <a:extLst>
              <a:ext uri="{FF2B5EF4-FFF2-40B4-BE49-F238E27FC236}">
                <a16:creationId xmlns:a16="http://schemas.microsoft.com/office/drawing/2014/main" id="{68F9E6A1-B064-F540-B8C6-2DF89A7CE854}"/>
              </a:ext>
            </a:extLst>
          </p:cNvPr>
          <p:cNvSpPr>
            <a:spLocks noGrp="1"/>
          </p:cNvSpPr>
          <p:nvPr>
            <p:ph type="subTitle" idx="10"/>
          </p:nvPr>
        </p:nvSpPr>
        <p:spPr/>
        <p:txBody>
          <a:bodyPr>
            <a:normAutofit/>
          </a:bodyPr>
          <a:lstStyle/>
          <a:p>
            <a:r>
              <a:rPr lang="en-US" dirty="0" smtClean="0"/>
              <a:t>A Public Health Approach for Iowans</a:t>
            </a:r>
            <a:endParaRPr lang="en-US" dirty="0"/>
          </a:p>
        </p:txBody>
      </p:sp>
      <p:sp>
        <p:nvSpPr>
          <p:cNvPr id="4" name="Subtitle 2">
            <a:extLst>
              <a:ext uri="{FF2B5EF4-FFF2-40B4-BE49-F238E27FC236}">
                <a16:creationId xmlns:a16="http://schemas.microsoft.com/office/drawing/2014/main" id="{B226E761-EEFF-BA4F-AD6D-FC709EADD95A}"/>
              </a:ext>
            </a:extLst>
          </p:cNvPr>
          <p:cNvSpPr txBox="1">
            <a:spLocks/>
          </p:cNvSpPr>
          <p:nvPr/>
        </p:nvSpPr>
        <p:spPr>
          <a:xfrm>
            <a:off x="836548" y="4300761"/>
            <a:ext cx="3806571" cy="730983"/>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spc="6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i="1" spc="0" dirty="0">
                <a:solidFill>
                  <a:schemeClr val="bg2">
                    <a:lumMod val="75000"/>
                  </a:schemeClr>
                </a:solidFill>
              </a:rPr>
              <a:t>Iowa Department of Public Health</a:t>
            </a:r>
          </a:p>
        </p:txBody>
      </p:sp>
      <p:sp>
        <p:nvSpPr>
          <p:cNvPr id="5" name="TextBox 4"/>
          <p:cNvSpPr txBox="1"/>
          <p:nvPr/>
        </p:nvSpPr>
        <p:spPr>
          <a:xfrm>
            <a:off x="104775" y="6394251"/>
            <a:ext cx="2019300" cy="307777"/>
          </a:xfrm>
          <a:prstGeom prst="rect">
            <a:avLst/>
          </a:prstGeom>
          <a:noFill/>
        </p:spPr>
        <p:txBody>
          <a:bodyPr wrap="square" rtlCol="0">
            <a:spAutoFit/>
          </a:bodyPr>
          <a:lstStyle/>
          <a:p>
            <a:r>
              <a:rPr lang="en-US" sz="1400" dirty="0" smtClean="0">
                <a:solidFill>
                  <a:schemeClr val="bg1"/>
                </a:solidFill>
              </a:rPr>
              <a:t>September 2019</a:t>
            </a:r>
            <a:endParaRPr lang="en-US" sz="1400" dirty="0">
              <a:solidFill>
                <a:schemeClr val="bg1"/>
              </a:solidFill>
            </a:endParaRPr>
          </a:p>
        </p:txBody>
      </p:sp>
    </p:spTree>
    <p:extLst>
      <p:ext uri="{BB962C8B-B14F-4D97-AF65-F5344CB8AC3E}">
        <p14:creationId xmlns:p14="http://schemas.microsoft.com/office/powerpoint/2010/main" val="1282774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58BFC3D-A685-3D44-9AB8-82B6C632F231}"/>
              </a:ext>
            </a:extLst>
          </p:cNvPr>
          <p:cNvSpPr>
            <a:spLocks noGrp="1"/>
          </p:cNvSpPr>
          <p:nvPr>
            <p:ph type="subTitle" idx="10"/>
          </p:nvPr>
        </p:nvSpPr>
        <p:spPr/>
        <p:txBody>
          <a:bodyPr/>
          <a:lstStyle/>
          <a:p>
            <a:r>
              <a:rPr lang="en-US" dirty="0" smtClean="0"/>
              <a:t>Overview of Gaming </a:t>
            </a:r>
            <a:r>
              <a:rPr lang="en-US" dirty="0"/>
              <a:t>in Iowa</a:t>
            </a:r>
          </a:p>
        </p:txBody>
      </p:sp>
    </p:spTree>
    <p:extLst>
      <p:ext uri="{BB962C8B-B14F-4D97-AF65-F5344CB8AC3E}">
        <p14:creationId xmlns:p14="http://schemas.microsoft.com/office/powerpoint/2010/main" val="131419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2A1DBB-DC5B-E246-BAAC-D1D1FC569E9F}"/>
              </a:ext>
            </a:extLst>
          </p:cNvPr>
          <p:cNvSpPr>
            <a:spLocks noGrp="1"/>
          </p:cNvSpPr>
          <p:nvPr>
            <p:ph type="ctrTitle"/>
          </p:nvPr>
        </p:nvSpPr>
        <p:spPr/>
        <p:txBody>
          <a:bodyPr>
            <a:normAutofit fontScale="90000"/>
          </a:bodyPr>
          <a:lstStyle/>
          <a:p>
            <a:r>
              <a:rPr lang="en-US" dirty="0" smtClean="0"/>
              <a:t>Gaming </a:t>
            </a:r>
            <a:r>
              <a:rPr lang="en-US" dirty="0"/>
              <a:t>History in Iowa</a:t>
            </a:r>
          </a:p>
        </p:txBody>
      </p:sp>
      <p:sp>
        <p:nvSpPr>
          <p:cNvPr id="5" name="TextBox 4">
            <a:extLst>
              <a:ext uri="{FF2B5EF4-FFF2-40B4-BE49-F238E27FC236}">
                <a16:creationId xmlns:a16="http://schemas.microsoft.com/office/drawing/2014/main" id="{37073F31-6556-684D-A4AD-4F24629EFD9B}"/>
              </a:ext>
            </a:extLst>
          </p:cNvPr>
          <p:cNvSpPr txBox="1"/>
          <p:nvPr/>
        </p:nvSpPr>
        <p:spPr>
          <a:xfrm>
            <a:off x="6785112" y="6361043"/>
            <a:ext cx="4591099" cy="553998"/>
          </a:xfrm>
          <a:prstGeom prst="rect">
            <a:avLst/>
          </a:prstGeom>
          <a:noFill/>
        </p:spPr>
        <p:txBody>
          <a:bodyPr wrap="square" rtlCol="0">
            <a:spAutoFit/>
          </a:bodyPr>
          <a:lstStyle/>
          <a:p>
            <a:r>
              <a:rPr lang="en-US" sz="1200" u="sng" dirty="0">
                <a:solidFill>
                  <a:schemeClr val="hlink"/>
                </a:solidFill>
                <a:hlinkClick r:id="rId3"/>
              </a:rPr>
              <a:t>https://www.iowagaming.org/about-us/iowa-gaming-history.aspx</a:t>
            </a:r>
            <a:endParaRPr lang="en-US" sz="1200" dirty="0"/>
          </a:p>
          <a:p>
            <a:endParaRPr lang="en-US" dirty="0"/>
          </a:p>
        </p:txBody>
      </p:sp>
      <p:pic>
        <p:nvPicPr>
          <p:cNvPr id="10" name="Picture 9"/>
          <p:cNvPicPr>
            <a:picLocks noChangeAspect="1"/>
          </p:cNvPicPr>
          <p:nvPr/>
        </p:nvPicPr>
        <p:blipFill>
          <a:blip r:embed="rId4"/>
          <a:stretch>
            <a:fillRect/>
          </a:stretch>
        </p:blipFill>
        <p:spPr>
          <a:xfrm>
            <a:off x="1695449" y="2114549"/>
            <a:ext cx="8010525" cy="3920045"/>
          </a:xfrm>
          <a:prstGeom prst="rect">
            <a:avLst/>
          </a:prstGeom>
        </p:spPr>
      </p:pic>
    </p:spTree>
    <p:extLst>
      <p:ext uri="{BB962C8B-B14F-4D97-AF65-F5344CB8AC3E}">
        <p14:creationId xmlns:p14="http://schemas.microsoft.com/office/powerpoint/2010/main" val="2104994899"/>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263C6F-4796-5444-819B-E65447E55C68}"/>
              </a:ext>
            </a:extLst>
          </p:cNvPr>
          <p:cNvSpPr>
            <a:spLocks noGrp="1"/>
          </p:cNvSpPr>
          <p:nvPr>
            <p:ph idx="1"/>
          </p:nvPr>
        </p:nvSpPr>
        <p:spPr>
          <a:xfrm>
            <a:off x="816259" y="2072149"/>
            <a:ext cx="10559952" cy="4461173"/>
          </a:xfrm>
        </p:spPr>
        <p:txBody>
          <a:bodyPr>
            <a:noAutofit/>
          </a:bodyPr>
          <a:lstStyle/>
          <a:p>
            <a:pPr marL="0" lvl="0" indent="0">
              <a:buNone/>
            </a:pPr>
            <a:r>
              <a:rPr lang="en-US" dirty="0"/>
              <a:t>Iowa legislature signed the Pari-mutuel Wagering Act into law in 1983</a:t>
            </a:r>
          </a:p>
          <a:p>
            <a:pPr lvl="1"/>
            <a:r>
              <a:rPr lang="en-US" sz="1800" dirty="0"/>
              <a:t>Allowed for qualifying sponsoring organizations to apply for a license to conduct pari-mutuel wagering on horse and dog racing</a:t>
            </a:r>
          </a:p>
          <a:p>
            <a:pPr marL="0" lvl="0" indent="0">
              <a:buNone/>
            </a:pPr>
            <a:r>
              <a:rPr lang="en-US" dirty="0" smtClean="0"/>
              <a:t>Iowa Lottery - 1985</a:t>
            </a:r>
          </a:p>
          <a:p>
            <a:pPr marL="0" lvl="0" indent="0">
              <a:buNone/>
            </a:pPr>
            <a:r>
              <a:rPr lang="en-US" dirty="0" smtClean="0"/>
              <a:t>The </a:t>
            </a:r>
            <a:r>
              <a:rPr lang="en-US" dirty="0"/>
              <a:t>first riverboat casino was opened on April 1, </a:t>
            </a:r>
            <a:r>
              <a:rPr lang="en-US" dirty="0" smtClean="0"/>
              <a:t>1991</a:t>
            </a:r>
          </a:p>
          <a:p>
            <a:pPr marL="0" lvl="0" indent="0">
              <a:buNone/>
            </a:pPr>
            <a:r>
              <a:rPr lang="en-US" dirty="0" smtClean="0"/>
              <a:t>19</a:t>
            </a:r>
            <a:r>
              <a:rPr lang="en-US" baseline="30000" dirty="0" smtClean="0"/>
              <a:t>th</a:t>
            </a:r>
            <a:r>
              <a:rPr lang="en-US" dirty="0" smtClean="0"/>
              <a:t> Casino opens (Wild Rose-Jefferson opens 2015)</a:t>
            </a:r>
            <a:endParaRPr lang="en-US" dirty="0"/>
          </a:p>
        </p:txBody>
      </p:sp>
      <p:sp>
        <p:nvSpPr>
          <p:cNvPr id="3" name="Title 2">
            <a:extLst>
              <a:ext uri="{FF2B5EF4-FFF2-40B4-BE49-F238E27FC236}">
                <a16:creationId xmlns:a16="http://schemas.microsoft.com/office/drawing/2014/main" id="{A92A1DBB-DC5B-E246-BAAC-D1D1FC569E9F}"/>
              </a:ext>
            </a:extLst>
          </p:cNvPr>
          <p:cNvSpPr>
            <a:spLocks noGrp="1"/>
          </p:cNvSpPr>
          <p:nvPr>
            <p:ph type="ctrTitle"/>
          </p:nvPr>
        </p:nvSpPr>
        <p:spPr/>
        <p:txBody>
          <a:bodyPr>
            <a:normAutofit fontScale="90000"/>
          </a:bodyPr>
          <a:lstStyle/>
          <a:p>
            <a:r>
              <a:rPr lang="en-US" dirty="0" smtClean="0"/>
              <a:t>Gaming </a:t>
            </a:r>
            <a:r>
              <a:rPr lang="en-US" dirty="0"/>
              <a:t>History in Iowa</a:t>
            </a:r>
          </a:p>
        </p:txBody>
      </p:sp>
      <p:sp>
        <p:nvSpPr>
          <p:cNvPr id="5" name="TextBox 4">
            <a:extLst>
              <a:ext uri="{FF2B5EF4-FFF2-40B4-BE49-F238E27FC236}">
                <a16:creationId xmlns:a16="http://schemas.microsoft.com/office/drawing/2014/main" id="{37073F31-6556-684D-A4AD-4F24629EFD9B}"/>
              </a:ext>
            </a:extLst>
          </p:cNvPr>
          <p:cNvSpPr txBox="1"/>
          <p:nvPr/>
        </p:nvSpPr>
        <p:spPr>
          <a:xfrm>
            <a:off x="6785112" y="6361043"/>
            <a:ext cx="4591099" cy="553998"/>
          </a:xfrm>
          <a:prstGeom prst="rect">
            <a:avLst/>
          </a:prstGeom>
          <a:noFill/>
        </p:spPr>
        <p:txBody>
          <a:bodyPr wrap="square" rtlCol="0">
            <a:spAutoFit/>
          </a:bodyPr>
          <a:lstStyle/>
          <a:p>
            <a:r>
              <a:rPr lang="en-US" sz="1200" u="sng" dirty="0">
                <a:solidFill>
                  <a:schemeClr val="hlink"/>
                </a:solidFill>
                <a:hlinkClick r:id="rId3"/>
              </a:rPr>
              <a:t>https://www.iowagaming.org/about-us/iowa-gaming-history.aspx</a:t>
            </a:r>
            <a:endParaRPr lang="en-US" sz="1200" dirty="0"/>
          </a:p>
          <a:p>
            <a:endParaRPr lang="en-US" dirty="0"/>
          </a:p>
        </p:txBody>
      </p:sp>
    </p:spTree>
    <p:extLst>
      <p:ext uri="{BB962C8B-B14F-4D97-AF65-F5344CB8AC3E}">
        <p14:creationId xmlns:p14="http://schemas.microsoft.com/office/powerpoint/2010/main" val="1094804400"/>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263C6F-4796-5444-819B-E65447E55C68}"/>
              </a:ext>
            </a:extLst>
          </p:cNvPr>
          <p:cNvSpPr>
            <a:spLocks noGrp="1"/>
          </p:cNvSpPr>
          <p:nvPr>
            <p:ph idx="1"/>
          </p:nvPr>
        </p:nvSpPr>
        <p:spPr>
          <a:xfrm>
            <a:off x="816259" y="1851598"/>
            <a:ext cx="9492916" cy="3708901"/>
          </a:xfrm>
        </p:spPr>
        <p:txBody>
          <a:bodyPr>
            <a:normAutofit fontScale="92500" lnSpcReduction="20000"/>
          </a:bodyPr>
          <a:lstStyle/>
          <a:p>
            <a:pPr marL="0" lvl="0" indent="0">
              <a:buNone/>
            </a:pPr>
            <a:r>
              <a:rPr lang="en-US" sz="2600" dirty="0" smtClean="0"/>
              <a:t>Iowa Racing and Gaming Commission (IRGC)</a:t>
            </a:r>
            <a:endParaRPr lang="en-US" sz="2600" dirty="0"/>
          </a:p>
          <a:p>
            <a:pPr lvl="1"/>
            <a:r>
              <a:rPr lang="en-US" dirty="0" smtClean="0"/>
              <a:t>Created by the Pari-Mutuel Wagering Act in May of 1983</a:t>
            </a:r>
            <a:r>
              <a:rPr lang="en-US" dirty="0"/>
              <a:t>. </a:t>
            </a:r>
            <a:endParaRPr lang="en-US" dirty="0" smtClean="0"/>
          </a:p>
          <a:p>
            <a:pPr lvl="1"/>
            <a:r>
              <a:rPr lang="en-US" dirty="0" smtClean="0"/>
              <a:t>Consists of </a:t>
            </a:r>
            <a:r>
              <a:rPr lang="en-US" dirty="0"/>
              <a:t>five members </a:t>
            </a:r>
            <a:r>
              <a:rPr lang="en-US" dirty="0" smtClean="0"/>
              <a:t>appointed </a:t>
            </a:r>
            <a:r>
              <a:rPr lang="en-US" dirty="0"/>
              <a:t>by the Governor, subject to confirmation by the Iowa Senate, and who shall serve </a:t>
            </a:r>
            <a:r>
              <a:rPr lang="en-US" dirty="0" smtClean="0"/>
              <a:t>a </a:t>
            </a:r>
            <a:r>
              <a:rPr lang="en-US" dirty="0"/>
              <a:t>three-year term at the pleasure of the </a:t>
            </a:r>
            <a:r>
              <a:rPr lang="en-US" dirty="0" smtClean="0"/>
              <a:t>Governor.</a:t>
            </a:r>
          </a:p>
          <a:p>
            <a:pPr lvl="1"/>
            <a:r>
              <a:rPr lang="en-US" dirty="0" smtClean="0"/>
              <a:t>Offers statewide Voluntary Self-Exclusion program (2018)</a:t>
            </a:r>
          </a:p>
          <a:p>
            <a:pPr lvl="1"/>
            <a:r>
              <a:rPr lang="en-US" dirty="0" smtClean="0"/>
              <a:t>19 licensed casinos</a:t>
            </a:r>
          </a:p>
          <a:p>
            <a:pPr lvl="1"/>
            <a:r>
              <a:rPr lang="en-US" dirty="0" smtClean="0"/>
              <a:t>Over $6B in tax revenue to the state since inception.</a:t>
            </a:r>
          </a:p>
        </p:txBody>
      </p:sp>
      <p:sp>
        <p:nvSpPr>
          <p:cNvPr id="3" name="Title 2">
            <a:extLst>
              <a:ext uri="{FF2B5EF4-FFF2-40B4-BE49-F238E27FC236}">
                <a16:creationId xmlns:a16="http://schemas.microsoft.com/office/drawing/2014/main" id="{A92A1DBB-DC5B-E246-BAAC-D1D1FC569E9F}"/>
              </a:ext>
            </a:extLst>
          </p:cNvPr>
          <p:cNvSpPr>
            <a:spLocks noGrp="1"/>
          </p:cNvSpPr>
          <p:nvPr>
            <p:ph type="ctrTitle"/>
          </p:nvPr>
        </p:nvSpPr>
        <p:spPr/>
        <p:txBody>
          <a:bodyPr>
            <a:normAutofit fontScale="90000"/>
          </a:bodyPr>
          <a:lstStyle/>
          <a:p>
            <a:r>
              <a:rPr lang="en-US" dirty="0" smtClean="0"/>
              <a:t>Gaming in Iowa - Regulation</a:t>
            </a:r>
            <a:endParaRPr lang="en-US" dirty="0"/>
          </a:p>
        </p:txBody>
      </p:sp>
    </p:spTree>
    <p:extLst>
      <p:ext uri="{BB962C8B-B14F-4D97-AF65-F5344CB8AC3E}">
        <p14:creationId xmlns:p14="http://schemas.microsoft.com/office/powerpoint/2010/main" val="35727527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263C6F-4796-5444-819B-E65447E55C68}"/>
              </a:ext>
            </a:extLst>
          </p:cNvPr>
          <p:cNvSpPr>
            <a:spLocks noGrp="1"/>
          </p:cNvSpPr>
          <p:nvPr>
            <p:ph idx="1"/>
          </p:nvPr>
        </p:nvSpPr>
        <p:spPr>
          <a:xfrm>
            <a:off x="816259" y="1851598"/>
            <a:ext cx="9492916" cy="3708901"/>
          </a:xfrm>
        </p:spPr>
        <p:txBody>
          <a:bodyPr>
            <a:normAutofit/>
          </a:bodyPr>
          <a:lstStyle/>
          <a:p>
            <a:pPr marL="0" indent="0">
              <a:buNone/>
            </a:pPr>
            <a:r>
              <a:rPr lang="en-US" dirty="0" smtClean="0"/>
              <a:t>Department of Inspection and Appeals (DIA)</a:t>
            </a:r>
          </a:p>
          <a:p>
            <a:r>
              <a:rPr lang="en-US" sz="2000" dirty="0" smtClean="0"/>
              <a:t>Social and Charitable Gaming</a:t>
            </a:r>
          </a:p>
          <a:p>
            <a:pPr lvl="1"/>
            <a:r>
              <a:rPr lang="en-US" sz="1800" dirty="0" smtClean="0"/>
              <a:t>Annually about 2,800 social </a:t>
            </a:r>
            <a:r>
              <a:rPr lang="en-US" sz="1800" dirty="0"/>
              <a:t>and charitable </a:t>
            </a:r>
            <a:r>
              <a:rPr lang="en-US" sz="1800" dirty="0" smtClean="0"/>
              <a:t>gambling, amusement, </a:t>
            </a:r>
            <a:r>
              <a:rPr lang="en-US" sz="1800" dirty="0"/>
              <a:t>concession and bingo </a:t>
            </a:r>
            <a:r>
              <a:rPr lang="en-US" sz="1800" dirty="0" smtClean="0"/>
              <a:t>licenses issued (DIA)</a:t>
            </a:r>
          </a:p>
          <a:p>
            <a:pPr lvl="1"/>
            <a:r>
              <a:rPr lang="en-US" sz="1800" dirty="0" smtClean="0"/>
              <a:t>5,452 </a:t>
            </a:r>
            <a:r>
              <a:rPr lang="en-US" sz="1800" dirty="0"/>
              <a:t>registered amusement </a:t>
            </a:r>
            <a:r>
              <a:rPr lang="en-US" sz="1800" dirty="0" smtClean="0"/>
              <a:t>devices (DIA)</a:t>
            </a:r>
            <a:endParaRPr lang="en-US" sz="1800" dirty="0"/>
          </a:p>
        </p:txBody>
      </p:sp>
      <p:sp>
        <p:nvSpPr>
          <p:cNvPr id="3" name="Title 2">
            <a:extLst>
              <a:ext uri="{FF2B5EF4-FFF2-40B4-BE49-F238E27FC236}">
                <a16:creationId xmlns:a16="http://schemas.microsoft.com/office/drawing/2014/main" id="{A92A1DBB-DC5B-E246-BAAC-D1D1FC569E9F}"/>
              </a:ext>
            </a:extLst>
          </p:cNvPr>
          <p:cNvSpPr>
            <a:spLocks noGrp="1"/>
          </p:cNvSpPr>
          <p:nvPr>
            <p:ph type="ctrTitle"/>
          </p:nvPr>
        </p:nvSpPr>
        <p:spPr/>
        <p:txBody>
          <a:bodyPr>
            <a:normAutofit fontScale="90000"/>
          </a:bodyPr>
          <a:lstStyle/>
          <a:p>
            <a:r>
              <a:rPr lang="en-US" dirty="0" smtClean="0"/>
              <a:t>Gaming in Iowa - Regulation</a:t>
            </a:r>
            <a:endParaRPr lang="en-US" dirty="0"/>
          </a:p>
        </p:txBody>
      </p:sp>
    </p:spTree>
    <p:extLst>
      <p:ext uri="{BB962C8B-B14F-4D97-AF65-F5344CB8AC3E}">
        <p14:creationId xmlns:p14="http://schemas.microsoft.com/office/powerpoint/2010/main" val="3609459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Autofit/>
          </a:bodyPr>
          <a:lstStyle/>
          <a:p>
            <a:pPr>
              <a:lnSpc>
                <a:spcPct val="100000"/>
              </a:lnSpc>
            </a:pPr>
            <a:r>
              <a:rPr lang="en-US" dirty="0" smtClean="0"/>
              <a:t>Winnebago </a:t>
            </a:r>
            <a:r>
              <a:rPr lang="en-US" dirty="0"/>
              <a:t>Tribe of Nebraska  - </a:t>
            </a:r>
            <a:r>
              <a:rPr lang="en-US" dirty="0" err="1"/>
              <a:t>WinnaVegas</a:t>
            </a:r>
            <a:r>
              <a:rPr lang="en-US" dirty="0"/>
              <a:t> (April 30, 1992), Sloan, IA</a:t>
            </a:r>
          </a:p>
          <a:p>
            <a:pPr>
              <a:lnSpc>
                <a:spcPct val="100000"/>
              </a:lnSpc>
            </a:pPr>
            <a:r>
              <a:rPr lang="en-US" dirty="0"/>
              <a:t>Omaha Tribe of Nebraska - </a:t>
            </a:r>
            <a:r>
              <a:rPr lang="en-US" dirty="0" err="1"/>
              <a:t>CasinOmaha</a:t>
            </a:r>
            <a:r>
              <a:rPr lang="en-US" dirty="0"/>
              <a:t> (June 22, 1992), renamed Blackbird Bend Casino in April 2013, Onawa, IA </a:t>
            </a:r>
          </a:p>
          <a:p>
            <a:pPr>
              <a:lnSpc>
                <a:spcPct val="100000"/>
              </a:lnSpc>
            </a:pPr>
            <a:r>
              <a:rPr lang="en-US" dirty="0"/>
              <a:t>Sac and Fox Tribe of the Mississippi - Meskwaki Bingo and Casino (December 31, 1992), Tama, IA</a:t>
            </a:r>
          </a:p>
          <a:p>
            <a:pPr>
              <a:lnSpc>
                <a:spcPct val="100000"/>
              </a:lnSpc>
            </a:pPr>
            <a:r>
              <a:rPr lang="en-US" dirty="0"/>
              <a:t>Ponca Tribe of Nebraska - Prairie Flower Casino, Carter Lake, IA (October 31, 2018)</a:t>
            </a:r>
          </a:p>
        </p:txBody>
      </p:sp>
      <p:sp>
        <p:nvSpPr>
          <p:cNvPr id="2" name="Subtitle 1"/>
          <p:cNvSpPr>
            <a:spLocks noGrp="1"/>
          </p:cNvSpPr>
          <p:nvPr>
            <p:ph type="subTitle" idx="10"/>
          </p:nvPr>
        </p:nvSpPr>
        <p:spPr/>
        <p:txBody>
          <a:bodyPr/>
          <a:lstStyle/>
          <a:p>
            <a:r>
              <a:rPr lang="en-US" dirty="0" smtClean="0"/>
              <a:t>Tribal Gaming In Iowa</a:t>
            </a:r>
            <a:endParaRPr lang="en-US" dirty="0"/>
          </a:p>
        </p:txBody>
      </p:sp>
    </p:spTree>
    <p:extLst>
      <p:ext uri="{BB962C8B-B14F-4D97-AF65-F5344CB8AC3E}">
        <p14:creationId xmlns:p14="http://schemas.microsoft.com/office/powerpoint/2010/main" val="1845435626"/>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263C6F-4796-5444-819B-E65447E55C68}"/>
              </a:ext>
            </a:extLst>
          </p:cNvPr>
          <p:cNvSpPr>
            <a:spLocks noGrp="1"/>
          </p:cNvSpPr>
          <p:nvPr>
            <p:ph idx="1"/>
          </p:nvPr>
        </p:nvSpPr>
        <p:spPr>
          <a:xfrm>
            <a:off x="816259" y="1851598"/>
            <a:ext cx="9492916" cy="3708901"/>
          </a:xfrm>
        </p:spPr>
        <p:txBody>
          <a:bodyPr>
            <a:normAutofit/>
          </a:bodyPr>
          <a:lstStyle/>
          <a:p>
            <a:pPr>
              <a:lnSpc>
                <a:spcPct val="110000"/>
              </a:lnSpc>
            </a:pPr>
            <a:r>
              <a:rPr lang="en-US" dirty="0" smtClean="0"/>
              <a:t>Began </a:t>
            </a:r>
            <a:r>
              <a:rPr lang="en-US" dirty="0"/>
              <a:t>in 1985</a:t>
            </a:r>
          </a:p>
          <a:p>
            <a:pPr>
              <a:lnSpc>
                <a:spcPct val="110000"/>
              </a:lnSpc>
            </a:pPr>
            <a:r>
              <a:rPr lang="en-US" dirty="0" smtClean="0"/>
              <a:t>Sells </a:t>
            </a:r>
            <a:r>
              <a:rPr lang="en-US" dirty="0"/>
              <a:t>tickets in three categories: instant-scratch, pull-tab, and lotto games</a:t>
            </a:r>
          </a:p>
          <a:p>
            <a:pPr>
              <a:lnSpc>
                <a:spcPct val="110000"/>
              </a:lnSpc>
            </a:pPr>
            <a:r>
              <a:rPr lang="en-US" dirty="0"/>
              <a:t>Offers a Voluntary Self-Exclusion Program</a:t>
            </a:r>
          </a:p>
          <a:p>
            <a:pPr>
              <a:lnSpc>
                <a:spcPct val="110000"/>
              </a:lnSpc>
            </a:pPr>
            <a:r>
              <a:rPr lang="en-US" dirty="0" smtClean="0"/>
              <a:t>Products </a:t>
            </a:r>
            <a:r>
              <a:rPr lang="en-US" dirty="0"/>
              <a:t>are sold in approximately 2,400 retail </a:t>
            </a:r>
            <a:r>
              <a:rPr lang="en-US" dirty="0" smtClean="0"/>
              <a:t>locations</a:t>
            </a:r>
          </a:p>
          <a:p>
            <a:pPr>
              <a:lnSpc>
                <a:spcPct val="110000"/>
              </a:lnSpc>
            </a:pPr>
            <a:r>
              <a:rPr lang="en-US" dirty="0" smtClean="0"/>
              <a:t>Over $1.9B raised for state programs since inception.</a:t>
            </a:r>
            <a:endParaRPr lang="en-US" dirty="0"/>
          </a:p>
        </p:txBody>
      </p:sp>
      <p:sp>
        <p:nvSpPr>
          <p:cNvPr id="3" name="Title 2">
            <a:extLst>
              <a:ext uri="{FF2B5EF4-FFF2-40B4-BE49-F238E27FC236}">
                <a16:creationId xmlns:a16="http://schemas.microsoft.com/office/drawing/2014/main" id="{A92A1DBB-DC5B-E246-BAAC-D1D1FC569E9F}"/>
              </a:ext>
            </a:extLst>
          </p:cNvPr>
          <p:cNvSpPr>
            <a:spLocks noGrp="1"/>
          </p:cNvSpPr>
          <p:nvPr>
            <p:ph type="ctrTitle"/>
          </p:nvPr>
        </p:nvSpPr>
        <p:spPr/>
        <p:txBody>
          <a:bodyPr>
            <a:normAutofit fontScale="90000"/>
          </a:bodyPr>
          <a:lstStyle/>
          <a:p>
            <a:r>
              <a:rPr lang="en-US" dirty="0" smtClean="0"/>
              <a:t>Gaming in Iowa – Iowa Lottery</a:t>
            </a:r>
            <a:endParaRPr lang="en-US" dirty="0"/>
          </a:p>
        </p:txBody>
      </p:sp>
    </p:spTree>
    <p:extLst>
      <p:ext uri="{BB962C8B-B14F-4D97-AF65-F5344CB8AC3E}">
        <p14:creationId xmlns:p14="http://schemas.microsoft.com/office/powerpoint/2010/main" val="2939079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263C6F-4796-5444-819B-E65447E55C68}"/>
              </a:ext>
            </a:extLst>
          </p:cNvPr>
          <p:cNvSpPr>
            <a:spLocks noGrp="1"/>
          </p:cNvSpPr>
          <p:nvPr>
            <p:ph idx="1"/>
          </p:nvPr>
        </p:nvSpPr>
        <p:spPr>
          <a:xfrm>
            <a:off x="836549" y="1737298"/>
            <a:ext cx="9492916" cy="3708901"/>
          </a:xfrm>
        </p:spPr>
        <p:txBody>
          <a:bodyPr>
            <a:normAutofit fontScale="92500" lnSpcReduction="20000"/>
          </a:bodyPr>
          <a:lstStyle/>
          <a:p>
            <a:pPr marL="0" lvl="0" indent="0">
              <a:buNone/>
            </a:pPr>
            <a:r>
              <a:rPr lang="en-US" dirty="0"/>
              <a:t>Iowa Gaming </a:t>
            </a:r>
            <a:r>
              <a:rPr lang="en-US" dirty="0" smtClean="0"/>
              <a:t>Association (IGA)</a:t>
            </a:r>
            <a:endParaRPr lang="en-US" dirty="0"/>
          </a:p>
          <a:p>
            <a:pPr lvl="1"/>
            <a:r>
              <a:rPr lang="en-US" sz="1800" dirty="0" smtClean="0"/>
              <a:t>Began </a:t>
            </a:r>
            <a:r>
              <a:rPr lang="en-US" sz="1800" dirty="0"/>
              <a:t>in </a:t>
            </a:r>
            <a:r>
              <a:rPr lang="en-US" sz="1800" dirty="0" smtClean="0"/>
              <a:t>1999</a:t>
            </a:r>
          </a:p>
          <a:p>
            <a:pPr lvl="1"/>
            <a:r>
              <a:rPr lang="en-US" sz="1800" dirty="0" smtClean="0"/>
              <a:t>Supports </a:t>
            </a:r>
            <a:r>
              <a:rPr lang="en-US" sz="1800" dirty="0"/>
              <a:t>the state’s gaming industry</a:t>
            </a:r>
          </a:p>
          <a:p>
            <a:pPr lvl="2"/>
            <a:r>
              <a:rPr lang="en-US" sz="1600" dirty="0"/>
              <a:t>Advocates for the 19 licensed commercial </a:t>
            </a:r>
            <a:r>
              <a:rPr lang="en-US" sz="1600" dirty="0" smtClean="0"/>
              <a:t>casinos</a:t>
            </a:r>
            <a:endParaRPr lang="en-US" sz="1600" dirty="0"/>
          </a:p>
          <a:p>
            <a:pPr marL="0" indent="0">
              <a:buNone/>
            </a:pPr>
            <a:r>
              <a:rPr lang="en-US" dirty="0" smtClean="0"/>
              <a:t>Iowa </a:t>
            </a:r>
            <a:r>
              <a:rPr lang="en-US" dirty="0"/>
              <a:t>Thoroughbred Breeders and Owners Association (ITBOA) </a:t>
            </a:r>
            <a:endParaRPr lang="en-US" dirty="0" smtClean="0"/>
          </a:p>
          <a:p>
            <a:pPr lvl="1"/>
            <a:r>
              <a:rPr lang="en-US" dirty="0" smtClean="0"/>
              <a:t>Non-profit </a:t>
            </a:r>
            <a:r>
              <a:rPr lang="en-US" dirty="0"/>
              <a:t>organization responsible for promoting the breeding and racing of Thoroughbreds in Iowa. </a:t>
            </a:r>
            <a:endParaRPr lang="en-US" dirty="0" smtClean="0"/>
          </a:p>
          <a:p>
            <a:pPr lvl="1"/>
            <a:r>
              <a:rPr lang="en-US" dirty="0" smtClean="0"/>
              <a:t>Represents </a:t>
            </a:r>
            <a:r>
              <a:rPr lang="en-US" dirty="0"/>
              <a:t>nearly 500 Iowa-bred owners and </a:t>
            </a:r>
            <a:r>
              <a:rPr lang="en-US" dirty="0" smtClean="0"/>
              <a:t>breeders</a:t>
            </a:r>
            <a:endParaRPr lang="en-US" sz="1800" dirty="0"/>
          </a:p>
        </p:txBody>
      </p:sp>
      <p:sp>
        <p:nvSpPr>
          <p:cNvPr id="3" name="Title 2">
            <a:extLst>
              <a:ext uri="{FF2B5EF4-FFF2-40B4-BE49-F238E27FC236}">
                <a16:creationId xmlns:a16="http://schemas.microsoft.com/office/drawing/2014/main" id="{A92A1DBB-DC5B-E246-BAAC-D1D1FC569E9F}"/>
              </a:ext>
            </a:extLst>
          </p:cNvPr>
          <p:cNvSpPr>
            <a:spLocks noGrp="1"/>
          </p:cNvSpPr>
          <p:nvPr>
            <p:ph type="ctrTitle"/>
          </p:nvPr>
        </p:nvSpPr>
        <p:spPr/>
        <p:txBody>
          <a:bodyPr>
            <a:normAutofit fontScale="90000"/>
          </a:bodyPr>
          <a:lstStyle/>
          <a:p>
            <a:r>
              <a:rPr lang="en-US" dirty="0" smtClean="0"/>
              <a:t>Gaming in Iowa – Professional Associations</a:t>
            </a:r>
            <a:endParaRPr lang="en-US" dirty="0"/>
          </a:p>
        </p:txBody>
      </p:sp>
    </p:spTree>
    <p:extLst>
      <p:ext uri="{BB962C8B-B14F-4D97-AF65-F5344CB8AC3E}">
        <p14:creationId xmlns:p14="http://schemas.microsoft.com/office/powerpoint/2010/main" val="1573521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2A1DBB-DC5B-E246-BAAC-D1D1FC569E9F}"/>
              </a:ext>
            </a:extLst>
          </p:cNvPr>
          <p:cNvSpPr>
            <a:spLocks noGrp="1"/>
          </p:cNvSpPr>
          <p:nvPr>
            <p:ph type="ctrTitle"/>
          </p:nvPr>
        </p:nvSpPr>
        <p:spPr/>
        <p:txBody>
          <a:bodyPr>
            <a:normAutofit fontScale="90000"/>
          </a:bodyPr>
          <a:lstStyle/>
          <a:p>
            <a:r>
              <a:rPr lang="en-US" dirty="0" smtClean="0"/>
              <a:t>Gaming in Iowa - Adults</a:t>
            </a:r>
            <a:endParaRPr lang="en-US" dirty="0"/>
          </a:p>
        </p:txBody>
      </p:sp>
      <p:pic>
        <p:nvPicPr>
          <p:cNvPr id="4" name="Picture 3"/>
          <p:cNvPicPr>
            <a:picLocks noChangeAspect="1"/>
          </p:cNvPicPr>
          <p:nvPr/>
        </p:nvPicPr>
        <p:blipFill>
          <a:blip r:embed="rId3"/>
          <a:stretch>
            <a:fillRect/>
          </a:stretch>
        </p:blipFill>
        <p:spPr>
          <a:xfrm>
            <a:off x="1019175" y="1967429"/>
            <a:ext cx="7424737" cy="2876033"/>
          </a:xfrm>
          <a:prstGeom prst="rect">
            <a:avLst/>
          </a:prstGeom>
        </p:spPr>
      </p:pic>
    </p:spTree>
    <p:extLst>
      <p:ext uri="{BB962C8B-B14F-4D97-AF65-F5344CB8AC3E}">
        <p14:creationId xmlns:p14="http://schemas.microsoft.com/office/powerpoint/2010/main" val="186173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2A1DBB-DC5B-E246-BAAC-D1D1FC569E9F}"/>
              </a:ext>
            </a:extLst>
          </p:cNvPr>
          <p:cNvSpPr>
            <a:spLocks noGrp="1"/>
          </p:cNvSpPr>
          <p:nvPr>
            <p:ph type="ctrTitle"/>
          </p:nvPr>
        </p:nvSpPr>
        <p:spPr/>
        <p:txBody>
          <a:bodyPr>
            <a:normAutofit fontScale="90000"/>
          </a:bodyPr>
          <a:lstStyle/>
          <a:p>
            <a:r>
              <a:rPr lang="en-US" dirty="0" smtClean="0"/>
              <a:t>Gaming in Iowa - Adults</a:t>
            </a:r>
            <a:endParaRPr lang="en-US" dirty="0"/>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1139190" y="1972131"/>
            <a:ext cx="6271260" cy="2533194"/>
          </a:xfrm>
          <a:prstGeom prst="rect">
            <a:avLst/>
          </a:prstGeom>
        </p:spPr>
      </p:pic>
    </p:spTree>
    <p:extLst>
      <p:ext uri="{BB962C8B-B14F-4D97-AF65-F5344CB8AC3E}">
        <p14:creationId xmlns:p14="http://schemas.microsoft.com/office/powerpoint/2010/main" val="1860392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0E57C31-B055-3446-9641-219BBDE394C6}"/>
              </a:ext>
            </a:extLst>
          </p:cNvPr>
          <p:cNvSpPr>
            <a:spLocks noGrp="1"/>
          </p:cNvSpPr>
          <p:nvPr>
            <p:ph type="subTitle" idx="4294967295"/>
          </p:nvPr>
        </p:nvSpPr>
        <p:spPr>
          <a:xfrm>
            <a:off x="796208" y="2735177"/>
            <a:ext cx="2796078" cy="1090864"/>
          </a:xfrm>
        </p:spPr>
        <p:txBody>
          <a:bodyPr>
            <a:normAutofit/>
          </a:bodyPr>
          <a:lstStyle/>
          <a:p>
            <a:pPr marL="0" indent="0">
              <a:buNone/>
            </a:pPr>
            <a:r>
              <a:rPr lang="en-US" sz="3200" b="1" dirty="0">
                <a:solidFill>
                  <a:schemeClr val="bg1"/>
                </a:solidFill>
              </a:rPr>
              <a:t>Objectives</a:t>
            </a:r>
          </a:p>
        </p:txBody>
      </p:sp>
      <p:sp>
        <p:nvSpPr>
          <p:cNvPr id="7" name="Content Placeholder 1">
            <a:extLst>
              <a:ext uri="{FF2B5EF4-FFF2-40B4-BE49-F238E27FC236}">
                <a16:creationId xmlns:a16="http://schemas.microsoft.com/office/drawing/2014/main" id="{397B6139-E00A-ED4F-BAA9-370D9B178CED}"/>
              </a:ext>
            </a:extLst>
          </p:cNvPr>
          <p:cNvSpPr>
            <a:spLocks noGrp="1"/>
          </p:cNvSpPr>
          <p:nvPr>
            <p:ph idx="1"/>
          </p:nvPr>
        </p:nvSpPr>
        <p:spPr>
          <a:xfrm>
            <a:off x="5551715" y="791968"/>
            <a:ext cx="6814456" cy="5274064"/>
          </a:xfrm>
        </p:spPr>
        <p:txBody>
          <a:bodyPr>
            <a:normAutofit fontScale="85000" lnSpcReduction="10000"/>
          </a:bodyPr>
          <a:lstStyle/>
          <a:p>
            <a:pPr marL="457200" lvl="0" indent="-330200">
              <a:spcBef>
                <a:spcPts val="0"/>
              </a:spcBef>
              <a:buSzPts val="1600"/>
              <a:buChar char="●"/>
            </a:pPr>
            <a:r>
              <a:rPr lang="en-US" dirty="0"/>
              <a:t>Welcome &amp; Introductions</a:t>
            </a:r>
          </a:p>
          <a:p>
            <a:pPr marL="457200" lvl="0" indent="-330200">
              <a:spcBef>
                <a:spcPts val="0"/>
              </a:spcBef>
              <a:buSzPts val="1600"/>
              <a:buChar char="●"/>
            </a:pPr>
            <a:r>
              <a:rPr lang="en-US" dirty="0"/>
              <a:t>Integrated Provider Network | Prevention Services</a:t>
            </a:r>
          </a:p>
          <a:p>
            <a:pPr marL="457200" lvl="0" indent="-330200">
              <a:spcBef>
                <a:spcPts val="0"/>
              </a:spcBef>
              <a:buSzPts val="1600"/>
              <a:buChar char="●"/>
            </a:pPr>
            <a:r>
              <a:rPr lang="en-US" dirty="0"/>
              <a:t>Overview </a:t>
            </a:r>
            <a:r>
              <a:rPr lang="en-US" dirty="0" smtClean="0"/>
              <a:t>of Gaming </a:t>
            </a:r>
            <a:r>
              <a:rPr lang="en-US" dirty="0"/>
              <a:t>in </a:t>
            </a:r>
            <a:r>
              <a:rPr lang="en-US" dirty="0" smtClean="0"/>
              <a:t>Iowa</a:t>
            </a:r>
          </a:p>
          <a:p>
            <a:pPr marL="457200" lvl="0" indent="-330200">
              <a:spcBef>
                <a:spcPts val="0"/>
              </a:spcBef>
              <a:buSzPts val="1600"/>
              <a:buChar char="●"/>
            </a:pPr>
            <a:r>
              <a:rPr lang="en-US" dirty="0" smtClean="0"/>
              <a:t>1-800-BETS OFF</a:t>
            </a:r>
            <a:endParaRPr lang="en-US" dirty="0"/>
          </a:p>
          <a:p>
            <a:pPr marL="457200" lvl="0" indent="-330200">
              <a:spcBef>
                <a:spcPts val="0"/>
              </a:spcBef>
              <a:buSzPts val="1600"/>
              <a:buChar char="●"/>
            </a:pPr>
            <a:r>
              <a:rPr lang="en-US" dirty="0" smtClean="0"/>
              <a:t>Breakout Activity</a:t>
            </a:r>
          </a:p>
          <a:p>
            <a:pPr marL="457200" lvl="0" indent="-330200">
              <a:spcBef>
                <a:spcPts val="0"/>
              </a:spcBef>
              <a:buSzPts val="1600"/>
              <a:buChar char="●"/>
            </a:pPr>
            <a:r>
              <a:rPr lang="en-US" dirty="0" smtClean="0"/>
              <a:t>Responsible Gaming </a:t>
            </a:r>
          </a:p>
          <a:p>
            <a:pPr marL="457200" lvl="0" indent="-330200">
              <a:spcBef>
                <a:spcPts val="0"/>
              </a:spcBef>
              <a:buSzPts val="1600"/>
              <a:buChar char="●"/>
            </a:pPr>
            <a:r>
              <a:rPr lang="en-US" dirty="0" smtClean="0"/>
              <a:t>Gambling and Problem Gambling</a:t>
            </a:r>
          </a:p>
          <a:p>
            <a:pPr marL="457200" lvl="0" indent="-330200">
              <a:spcBef>
                <a:spcPts val="0"/>
              </a:spcBef>
              <a:buSzPts val="1600"/>
              <a:buChar char="●"/>
            </a:pPr>
            <a:r>
              <a:rPr lang="en-US" dirty="0" smtClean="0"/>
              <a:t>Gaming Industry’s Role</a:t>
            </a:r>
            <a:endParaRPr lang="en-US" dirty="0"/>
          </a:p>
          <a:p>
            <a:pPr marL="457200" lvl="0" indent="-330200">
              <a:spcBef>
                <a:spcPts val="0"/>
              </a:spcBef>
              <a:buSzPts val="1600"/>
              <a:buChar char="●"/>
            </a:pPr>
            <a:r>
              <a:rPr lang="en-US" dirty="0" smtClean="0"/>
              <a:t>Health </a:t>
            </a:r>
            <a:r>
              <a:rPr lang="en-US" dirty="0"/>
              <a:t>Promotion</a:t>
            </a:r>
          </a:p>
          <a:p>
            <a:pPr marL="457200" lvl="0" indent="-330200">
              <a:spcBef>
                <a:spcPts val="0"/>
              </a:spcBef>
              <a:buSzPts val="1600"/>
              <a:buChar char="●"/>
            </a:pPr>
            <a:r>
              <a:rPr lang="en-US" dirty="0" smtClean="0"/>
              <a:t>Prevention</a:t>
            </a:r>
            <a:endParaRPr lang="en-US" dirty="0"/>
          </a:p>
          <a:p>
            <a:pPr marL="457200" lvl="0" indent="-330200">
              <a:spcBef>
                <a:spcPts val="0"/>
              </a:spcBef>
              <a:buSzPts val="1600"/>
              <a:buChar char="●"/>
            </a:pPr>
            <a:r>
              <a:rPr lang="en-US" dirty="0"/>
              <a:t>Questions &amp; Answers</a:t>
            </a:r>
          </a:p>
        </p:txBody>
      </p:sp>
    </p:spTree>
    <p:extLst>
      <p:ext uri="{BB962C8B-B14F-4D97-AF65-F5344CB8AC3E}">
        <p14:creationId xmlns:p14="http://schemas.microsoft.com/office/powerpoint/2010/main" val="13389001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0E57C31-B055-3446-9641-219BBDE394C6}"/>
              </a:ext>
            </a:extLst>
          </p:cNvPr>
          <p:cNvSpPr>
            <a:spLocks noGrp="1"/>
          </p:cNvSpPr>
          <p:nvPr>
            <p:ph type="subTitle" idx="4294967295"/>
          </p:nvPr>
        </p:nvSpPr>
        <p:spPr>
          <a:xfrm>
            <a:off x="729532" y="2724150"/>
            <a:ext cx="3194767" cy="1778166"/>
          </a:xfrm>
        </p:spPr>
        <p:txBody>
          <a:bodyPr>
            <a:noAutofit/>
          </a:bodyPr>
          <a:lstStyle/>
          <a:p>
            <a:pPr marL="0" indent="0">
              <a:buNone/>
            </a:pPr>
            <a:r>
              <a:rPr lang="en-US" sz="3200" b="1" dirty="0" smtClean="0">
                <a:solidFill>
                  <a:schemeClr val="bg1"/>
                </a:solidFill>
              </a:rPr>
              <a:t>Gaming in Iowa</a:t>
            </a:r>
          </a:p>
          <a:p>
            <a:pPr marL="0" indent="0">
              <a:buNone/>
            </a:pPr>
            <a:r>
              <a:rPr lang="en-US" sz="3200" b="1" dirty="0" smtClean="0">
                <a:solidFill>
                  <a:schemeClr val="bg1"/>
                </a:solidFill>
              </a:rPr>
              <a:t>Research</a:t>
            </a:r>
            <a:endParaRPr lang="en-US" sz="3200" b="1" dirty="0">
              <a:solidFill>
                <a:schemeClr val="bg1"/>
              </a:solidFill>
            </a:endParaRPr>
          </a:p>
        </p:txBody>
      </p:sp>
      <p:sp>
        <p:nvSpPr>
          <p:cNvPr id="2" name="Content Placeholder 1">
            <a:extLst>
              <a:ext uri="{FF2B5EF4-FFF2-40B4-BE49-F238E27FC236}">
                <a16:creationId xmlns:a16="http://schemas.microsoft.com/office/drawing/2014/main" id="{065D82AB-D46A-5144-B36D-FA8EDEDD1BE9}"/>
              </a:ext>
            </a:extLst>
          </p:cNvPr>
          <p:cNvSpPr>
            <a:spLocks noGrp="1"/>
          </p:cNvSpPr>
          <p:nvPr>
            <p:ph idx="1"/>
          </p:nvPr>
        </p:nvSpPr>
        <p:spPr>
          <a:xfrm>
            <a:off x="5924550" y="156129"/>
            <a:ext cx="5743575" cy="5749371"/>
          </a:xfrm>
        </p:spPr>
        <p:txBody>
          <a:bodyPr>
            <a:normAutofit/>
          </a:bodyPr>
          <a:lstStyle/>
          <a:p>
            <a:pPr marL="127000" lvl="0" indent="0">
              <a:lnSpc>
                <a:spcPct val="100000"/>
              </a:lnSpc>
              <a:spcBef>
                <a:spcPts val="0"/>
              </a:spcBef>
              <a:buSzPts val="1600"/>
              <a:buNone/>
            </a:pPr>
            <a:r>
              <a:rPr lang="en-US" dirty="0" smtClean="0"/>
              <a:t>Gambling Attitudes &amp; Behaviors (Adults)</a:t>
            </a:r>
            <a:endParaRPr lang="en-US" dirty="0"/>
          </a:p>
          <a:p>
            <a:pPr marL="457200" indent="-330200">
              <a:lnSpc>
                <a:spcPct val="100000"/>
              </a:lnSpc>
              <a:spcBef>
                <a:spcPts val="0"/>
              </a:spcBef>
              <a:buSzPts val="1600"/>
            </a:pPr>
            <a:r>
              <a:rPr lang="en-US" sz="1800" dirty="0"/>
              <a:t>Research is conducted by the Center for Social and Behavioral Research, University of Northern Iowa</a:t>
            </a:r>
          </a:p>
          <a:p>
            <a:pPr marL="457200" indent="-330200">
              <a:lnSpc>
                <a:spcPct val="100000"/>
              </a:lnSpc>
              <a:spcBef>
                <a:spcPts val="0"/>
              </a:spcBef>
              <a:buSzPts val="1600"/>
            </a:pPr>
            <a:r>
              <a:rPr lang="en-US" sz="1800" dirty="0"/>
              <a:t>Gambling Attitudes and Behaviors Studies have been conducted in 2011, 2013, 2015, and 2018</a:t>
            </a:r>
          </a:p>
          <a:p>
            <a:pPr marL="127000" lvl="0" indent="0">
              <a:lnSpc>
                <a:spcPct val="100000"/>
              </a:lnSpc>
              <a:spcBef>
                <a:spcPts val="0"/>
              </a:spcBef>
              <a:buSzPts val="1600"/>
              <a:buNone/>
            </a:pPr>
            <a:endParaRPr lang="en-US" sz="2100" dirty="0" smtClean="0"/>
          </a:p>
          <a:p>
            <a:pPr marL="127000" lvl="0" indent="0">
              <a:lnSpc>
                <a:spcPct val="100000"/>
              </a:lnSpc>
              <a:spcBef>
                <a:spcPts val="0"/>
              </a:spcBef>
              <a:buSzPts val="1600"/>
              <a:buNone/>
            </a:pPr>
            <a:r>
              <a:rPr lang="en-US" dirty="0" smtClean="0"/>
              <a:t>Other Surveys/Reports</a:t>
            </a:r>
          </a:p>
          <a:p>
            <a:pPr marL="457200" indent="-330200">
              <a:lnSpc>
                <a:spcPct val="100000"/>
              </a:lnSpc>
              <a:spcBef>
                <a:spcPts val="0"/>
              </a:spcBef>
              <a:buSzPts val="1600"/>
            </a:pPr>
            <a:r>
              <a:rPr lang="en-US" sz="1800" dirty="0" smtClean="0"/>
              <a:t>Iowa Behavioral Risk Factor Surveillance System (Annual)</a:t>
            </a:r>
          </a:p>
          <a:p>
            <a:pPr marL="457200" indent="-330200">
              <a:lnSpc>
                <a:spcPct val="100000"/>
              </a:lnSpc>
              <a:spcBef>
                <a:spcPts val="0"/>
              </a:spcBef>
              <a:buSzPts val="1600"/>
            </a:pPr>
            <a:r>
              <a:rPr lang="en-US" sz="1800" dirty="0" smtClean="0"/>
              <a:t>Iowa </a:t>
            </a:r>
            <a:r>
              <a:rPr lang="en-US" sz="1800" dirty="0"/>
              <a:t>Gambling Treatment Outcomes (</a:t>
            </a:r>
            <a:r>
              <a:rPr lang="en-US" sz="1800" dirty="0" smtClean="0"/>
              <a:t>IGTO) Reports (Bi-Annual)</a:t>
            </a:r>
            <a:endParaRPr lang="en-US" sz="1800" dirty="0"/>
          </a:p>
          <a:p>
            <a:pPr marL="457200" indent="-330200">
              <a:lnSpc>
                <a:spcPct val="100000"/>
              </a:lnSpc>
              <a:spcBef>
                <a:spcPts val="0"/>
              </a:spcBef>
              <a:buSzPts val="1600"/>
            </a:pPr>
            <a:r>
              <a:rPr lang="en-US" sz="1800" dirty="0"/>
              <a:t>Iowa Youth Survey Problem Gambling </a:t>
            </a:r>
            <a:r>
              <a:rPr lang="en-US" sz="1800" dirty="0" smtClean="0"/>
              <a:t>Questions (Bi-Annual)</a:t>
            </a:r>
            <a:endParaRPr lang="en-US" sz="1800" dirty="0"/>
          </a:p>
          <a:p>
            <a:pPr marL="457200" indent="-330200">
              <a:lnSpc>
                <a:spcPct val="100000"/>
              </a:lnSpc>
              <a:spcBef>
                <a:spcPts val="0"/>
              </a:spcBef>
              <a:buSzPts val="1600"/>
            </a:pPr>
            <a:r>
              <a:rPr lang="en-US" sz="1800" dirty="0"/>
              <a:t>Iowa Gambling Treatment Program Annual Report</a:t>
            </a:r>
          </a:p>
          <a:p>
            <a:pPr marL="914400" lvl="1" indent="-330200">
              <a:lnSpc>
                <a:spcPct val="100000"/>
              </a:lnSpc>
              <a:spcBef>
                <a:spcPts val="0"/>
              </a:spcBef>
              <a:buSzPts val="1600"/>
              <a:buFont typeface="Courier New" panose="02070309020205020404" pitchFamily="49" charset="0"/>
              <a:buChar char="o"/>
            </a:pPr>
            <a:r>
              <a:rPr lang="en-US" sz="1800" u="sng" dirty="0">
                <a:solidFill>
                  <a:schemeClr val="hlink"/>
                </a:solidFill>
                <a:hlinkClick r:id="rId3"/>
              </a:rPr>
              <a:t>http://idph.iowa.gov/igtp/reports</a:t>
            </a:r>
            <a:endParaRPr lang="en-US" sz="1800" dirty="0"/>
          </a:p>
        </p:txBody>
      </p:sp>
      <p:pic>
        <p:nvPicPr>
          <p:cNvPr id="4" name="Picture 3" descr="UNI_logo.png"/>
          <p:cNvPicPr/>
          <p:nvPr/>
        </p:nvPicPr>
        <p:blipFill>
          <a:blip r:embed="rId4" cstate="print"/>
          <a:stretch>
            <a:fillRect/>
          </a:stretch>
        </p:blipFill>
        <p:spPr>
          <a:xfrm>
            <a:off x="4842466" y="1125814"/>
            <a:ext cx="1009015" cy="1139271"/>
          </a:xfrm>
          <a:prstGeom prst="rect">
            <a:avLst/>
          </a:prstGeom>
        </p:spPr>
      </p:pic>
    </p:spTree>
    <p:extLst>
      <p:ext uri="{BB962C8B-B14F-4D97-AF65-F5344CB8AC3E}">
        <p14:creationId xmlns:p14="http://schemas.microsoft.com/office/powerpoint/2010/main" val="201694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263C6F-4796-5444-819B-E65447E55C68}"/>
              </a:ext>
            </a:extLst>
          </p:cNvPr>
          <p:cNvSpPr>
            <a:spLocks noGrp="1"/>
          </p:cNvSpPr>
          <p:nvPr>
            <p:ph idx="1"/>
          </p:nvPr>
        </p:nvSpPr>
        <p:spPr>
          <a:xfrm>
            <a:off x="5346974" y="409576"/>
            <a:ext cx="6711676" cy="5410200"/>
          </a:xfrm>
        </p:spPr>
        <p:txBody>
          <a:bodyPr>
            <a:normAutofit fontScale="62500" lnSpcReduction="20000"/>
          </a:bodyPr>
          <a:lstStyle/>
          <a:p>
            <a:pPr marL="0" lvl="0" indent="0">
              <a:lnSpc>
                <a:spcPct val="120000"/>
              </a:lnSpc>
              <a:spcBef>
                <a:spcPts val="0"/>
              </a:spcBef>
              <a:buNone/>
            </a:pPr>
            <a:r>
              <a:rPr lang="en-US" sz="4400" dirty="0"/>
              <a:t>Gambling Attitudes and Behaviors</a:t>
            </a:r>
            <a:r>
              <a:rPr lang="en-US" sz="4400" dirty="0" smtClean="0"/>
              <a:t>: </a:t>
            </a:r>
          </a:p>
          <a:p>
            <a:pPr marL="0" lvl="0" indent="0">
              <a:lnSpc>
                <a:spcPct val="120000"/>
              </a:lnSpc>
              <a:spcBef>
                <a:spcPts val="0"/>
              </a:spcBef>
              <a:buNone/>
            </a:pPr>
            <a:r>
              <a:rPr lang="en-US" sz="4400" dirty="0" smtClean="0"/>
              <a:t>A </a:t>
            </a:r>
            <a:r>
              <a:rPr lang="en-US" sz="4400" dirty="0"/>
              <a:t>2018 Study of Adult Iowans</a:t>
            </a:r>
          </a:p>
          <a:p>
            <a:pPr lvl="0"/>
            <a:r>
              <a:rPr lang="en-US" sz="3300" dirty="0" smtClean="0"/>
              <a:t>A </a:t>
            </a:r>
            <a:r>
              <a:rPr lang="en-US" sz="3300" dirty="0"/>
              <a:t>total of 1,761 interviews were completed from September 12, 2019 to January 16, 2019</a:t>
            </a:r>
          </a:p>
          <a:p>
            <a:pPr lvl="0"/>
            <a:r>
              <a:rPr lang="en-US" sz="3300" dirty="0" smtClean="0"/>
              <a:t>The </a:t>
            </a:r>
            <a:r>
              <a:rPr lang="en-US" sz="3300" dirty="0"/>
              <a:t>purpose was to collect data from adult Iowans to assess types and frequency of gambling activities, prevalence of problem gambling, and awareness of publicly-funded gambling treatment services</a:t>
            </a:r>
          </a:p>
          <a:p>
            <a:pPr lvl="0"/>
            <a:r>
              <a:rPr lang="en-US" sz="3300" dirty="0"/>
              <a:t>Used a dual-frame (land and cell) random digit dial telephone sampling process</a:t>
            </a:r>
          </a:p>
        </p:txBody>
      </p:sp>
      <p:sp>
        <p:nvSpPr>
          <p:cNvPr id="5" name="Subtitle 2">
            <a:extLst>
              <a:ext uri="{FF2B5EF4-FFF2-40B4-BE49-F238E27FC236}">
                <a16:creationId xmlns:a16="http://schemas.microsoft.com/office/drawing/2014/main" id="{20E57C31-B055-3446-9641-219BBDE394C6}"/>
              </a:ext>
            </a:extLst>
          </p:cNvPr>
          <p:cNvSpPr>
            <a:spLocks noGrp="1"/>
          </p:cNvSpPr>
          <p:nvPr>
            <p:ph type="subTitle" idx="4294967295"/>
          </p:nvPr>
        </p:nvSpPr>
        <p:spPr>
          <a:xfrm>
            <a:off x="729532" y="2724150"/>
            <a:ext cx="3194767" cy="1778166"/>
          </a:xfrm>
        </p:spPr>
        <p:txBody>
          <a:bodyPr>
            <a:noAutofit/>
          </a:bodyPr>
          <a:lstStyle/>
          <a:p>
            <a:pPr marL="0" indent="0">
              <a:buNone/>
            </a:pPr>
            <a:r>
              <a:rPr lang="en-US" sz="3200" b="1" dirty="0" smtClean="0">
                <a:solidFill>
                  <a:schemeClr val="bg1"/>
                </a:solidFill>
              </a:rPr>
              <a:t>Gaming in Iowa</a:t>
            </a:r>
          </a:p>
          <a:p>
            <a:pPr marL="0" indent="0">
              <a:buNone/>
            </a:pPr>
            <a:r>
              <a:rPr lang="en-US" sz="3200" b="1" dirty="0" smtClean="0">
                <a:solidFill>
                  <a:schemeClr val="bg1"/>
                </a:solidFill>
              </a:rPr>
              <a:t>Research</a:t>
            </a:r>
            <a:endParaRPr lang="en-US" sz="3200" b="1" dirty="0">
              <a:solidFill>
                <a:schemeClr val="bg1"/>
              </a:solidFill>
            </a:endParaRPr>
          </a:p>
        </p:txBody>
      </p:sp>
    </p:spTree>
    <p:extLst>
      <p:ext uri="{BB962C8B-B14F-4D97-AF65-F5344CB8AC3E}">
        <p14:creationId xmlns:p14="http://schemas.microsoft.com/office/powerpoint/2010/main" val="6547738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20E57C31-B055-3446-9641-219BBDE394C6}"/>
              </a:ext>
            </a:extLst>
          </p:cNvPr>
          <p:cNvSpPr>
            <a:spLocks noGrp="1"/>
          </p:cNvSpPr>
          <p:nvPr>
            <p:ph type="subTitle" idx="4294967295"/>
          </p:nvPr>
        </p:nvSpPr>
        <p:spPr>
          <a:xfrm>
            <a:off x="729532" y="2724150"/>
            <a:ext cx="3194767" cy="1778166"/>
          </a:xfrm>
        </p:spPr>
        <p:txBody>
          <a:bodyPr>
            <a:noAutofit/>
          </a:bodyPr>
          <a:lstStyle/>
          <a:p>
            <a:pPr marL="0" indent="0">
              <a:buNone/>
            </a:pPr>
            <a:r>
              <a:rPr lang="en-US" sz="3200" b="1" dirty="0" smtClean="0">
                <a:solidFill>
                  <a:schemeClr val="bg1"/>
                </a:solidFill>
              </a:rPr>
              <a:t>Gaming in Iowa</a:t>
            </a:r>
          </a:p>
          <a:p>
            <a:pPr marL="0" indent="0">
              <a:buNone/>
            </a:pPr>
            <a:r>
              <a:rPr lang="en-US" sz="3200" b="1" dirty="0" smtClean="0">
                <a:solidFill>
                  <a:schemeClr val="bg1"/>
                </a:solidFill>
              </a:rPr>
              <a:t>Research</a:t>
            </a:r>
            <a:endParaRPr lang="en-US" sz="3200" b="1" dirty="0">
              <a:solidFill>
                <a:schemeClr val="bg1"/>
              </a:solidFill>
            </a:endParaRPr>
          </a:p>
        </p:txBody>
      </p:sp>
      <p:pic>
        <p:nvPicPr>
          <p:cNvPr id="7" name="Content Placeholder 6"/>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46700" y="1580333"/>
            <a:ext cx="6070600" cy="3400471"/>
          </a:xfrm>
          <a:prstGeom prst="rect">
            <a:avLst/>
          </a:prstGeom>
        </p:spPr>
      </p:pic>
    </p:spTree>
    <p:extLst>
      <p:ext uri="{BB962C8B-B14F-4D97-AF65-F5344CB8AC3E}">
        <p14:creationId xmlns:p14="http://schemas.microsoft.com/office/powerpoint/2010/main" val="1661881547"/>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B9BB2-88A1-234B-ADD4-2D3FBB1B6974}"/>
              </a:ext>
            </a:extLst>
          </p:cNvPr>
          <p:cNvSpPr>
            <a:spLocks noGrp="1"/>
          </p:cNvSpPr>
          <p:nvPr>
            <p:ph idx="1"/>
          </p:nvPr>
        </p:nvSpPr>
        <p:spPr/>
        <p:txBody>
          <a:bodyPr/>
          <a:lstStyle/>
          <a:p>
            <a:endParaRPr lang="en-US"/>
          </a:p>
        </p:txBody>
      </p:sp>
      <p:pic>
        <p:nvPicPr>
          <p:cNvPr id="6" name="Google Shape;153;p30">
            <a:extLst>
              <a:ext uri="{FF2B5EF4-FFF2-40B4-BE49-F238E27FC236}">
                <a16:creationId xmlns:a16="http://schemas.microsoft.com/office/drawing/2014/main" id="{8DF87161-B84C-AE4E-A3D5-C2C7EA640347}"/>
              </a:ext>
            </a:extLst>
          </p:cNvPr>
          <p:cNvPicPr preferRelativeResize="0">
            <a:picLocks/>
          </p:cNvPicPr>
          <p:nvPr/>
        </p:nvPicPr>
        <p:blipFill>
          <a:blip r:embed="rId3"/>
          <a:stretch>
            <a:fillRect/>
          </a:stretch>
        </p:blipFill>
        <p:spPr>
          <a:xfrm>
            <a:off x="5288434" y="649388"/>
            <a:ext cx="6531428" cy="4751614"/>
          </a:xfrm>
          <a:prstGeom prst="rect">
            <a:avLst/>
          </a:prstGeom>
          <a:noFill/>
          <a:ln>
            <a:noFill/>
          </a:ln>
        </p:spPr>
      </p:pic>
      <p:sp>
        <p:nvSpPr>
          <p:cNvPr id="5" name="Subtitle 2">
            <a:extLst>
              <a:ext uri="{FF2B5EF4-FFF2-40B4-BE49-F238E27FC236}">
                <a16:creationId xmlns:a16="http://schemas.microsoft.com/office/drawing/2014/main" id="{20E57C31-B055-3446-9641-219BBDE394C6}"/>
              </a:ext>
            </a:extLst>
          </p:cNvPr>
          <p:cNvSpPr>
            <a:spLocks noGrp="1"/>
          </p:cNvSpPr>
          <p:nvPr>
            <p:ph type="subTitle" idx="4294967295"/>
          </p:nvPr>
        </p:nvSpPr>
        <p:spPr>
          <a:xfrm>
            <a:off x="729532" y="2724150"/>
            <a:ext cx="3194767" cy="1778166"/>
          </a:xfrm>
        </p:spPr>
        <p:txBody>
          <a:bodyPr>
            <a:noAutofit/>
          </a:bodyPr>
          <a:lstStyle/>
          <a:p>
            <a:pPr marL="0" indent="0">
              <a:buNone/>
            </a:pPr>
            <a:r>
              <a:rPr lang="en-US" sz="3200" b="1" dirty="0" smtClean="0">
                <a:solidFill>
                  <a:schemeClr val="bg1"/>
                </a:solidFill>
              </a:rPr>
              <a:t>Gaming in Iowa</a:t>
            </a:r>
          </a:p>
          <a:p>
            <a:pPr marL="0" indent="0">
              <a:buNone/>
            </a:pPr>
            <a:r>
              <a:rPr lang="en-US" sz="3200" b="1" dirty="0" smtClean="0">
                <a:solidFill>
                  <a:schemeClr val="bg1"/>
                </a:solidFill>
              </a:rPr>
              <a:t>Research</a:t>
            </a:r>
            <a:endParaRPr lang="en-US" sz="3200" b="1" dirty="0">
              <a:solidFill>
                <a:schemeClr val="bg1"/>
              </a:solidFill>
            </a:endParaRPr>
          </a:p>
        </p:txBody>
      </p:sp>
      <p:pic>
        <p:nvPicPr>
          <p:cNvPr id="8" name="Picture 7"/>
          <p:cNvPicPr>
            <a:picLocks noChangeAspect="1"/>
          </p:cNvPicPr>
          <p:nvPr/>
        </p:nvPicPr>
        <p:blipFill>
          <a:blip r:embed="rId4"/>
          <a:stretch>
            <a:fillRect/>
          </a:stretch>
        </p:blipFill>
        <p:spPr>
          <a:xfrm>
            <a:off x="5619750" y="5696433"/>
            <a:ext cx="4164916" cy="962677"/>
          </a:xfrm>
          <a:prstGeom prst="rect">
            <a:avLst/>
          </a:prstGeom>
        </p:spPr>
      </p:pic>
    </p:spTree>
    <p:extLst>
      <p:ext uri="{BB962C8B-B14F-4D97-AF65-F5344CB8AC3E}">
        <p14:creationId xmlns:p14="http://schemas.microsoft.com/office/powerpoint/2010/main" val="2185951167"/>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263C6F-4796-5444-819B-E65447E55C68}"/>
              </a:ext>
            </a:extLst>
          </p:cNvPr>
          <p:cNvSpPr>
            <a:spLocks noGrp="1"/>
          </p:cNvSpPr>
          <p:nvPr>
            <p:ph idx="1"/>
          </p:nvPr>
        </p:nvSpPr>
        <p:spPr>
          <a:xfrm>
            <a:off x="5346974" y="342901"/>
            <a:ext cx="6521176" cy="5367958"/>
          </a:xfrm>
        </p:spPr>
        <p:txBody>
          <a:bodyPr>
            <a:noAutofit/>
          </a:bodyPr>
          <a:lstStyle/>
          <a:p>
            <a:pPr marL="469900" indent="-342900">
              <a:lnSpc>
                <a:spcPct val="100000"/>
              </a:lnSpc>
              <a:spcBef>
                <a:spcPts val="600"/>
              </a:spcBef>
              <a:buSzPts val="1600"/>
            </a:pPr>
            <a:r>
              <a:rPr lang="en-US" sz="2000" dirty="0" smtClean="0">
                <a:solidFill>
                  <a:schemeClr val="dk1"/>
                </a:solidFill>
              </a:rPr>
              <a:t>Less </a:t>
            </a:r>
            <a:r>
              <a:rPr lang="en-US" sz="2000" dirty="0">
                <a:solidFill>
                  <a:schemeClr val="dk1"/>
                </a:solidFill>
              </a:rPr>
              <a:t>than half of adult Iowans (44%) said that the harm of gambling outweighs the benefits gambling has for society. </a:t>
            </a:r>
            <a:endParaRPr lang="en-US" sz="2000" dirty="0" smtClean="0">
              <a:solidFill>
                <a:schemeClr val="dk1"/>
              </a:solidFill>
            </a:endParaRPr>
          </a:p>
          <a:p>
            <a:pPr marL="927100" lvl="1" indent="-342900">
              <a:lnSpc>
                <a:spcPct val="100000"/>
              </a:lnSpc>
              <a:spcBef>
                <a:spcPts val="600"/>
              </a:spcBef>
              <a:buSzPts val="1600"/>
              <a:buFont typeface="Courier New" panose="02070309020205020404" pitchFamily="49" charset="0"/>
              <a:buChar char="o"/>
            </a:pPr>
            <a:r>
              <a:rPr lang="en-US" sz="1800" dirty="0" smtClean="0">
                <a:solidFill>
                  <a:schemeClr val="dk1"/>
                </a:solidFill>
              </a:rPr>
              <a:t>The </a:t>
            </a:r>
            <a:r>
              <a:rPr lang="en-US" sz="1800" dirty="0">
                <a:solidFill>
                  <a:schemeClr val="dk1"/>
                </a:solidFill>
              </a:rPr>
              <a:t>percent of Iowans endorsing this negative perception has been steadily decreasing since </a:t>
            </a:r>
            <a:r>
              <a:rPr lang="en-US" sz="1800" dirty="0" smtClean="0">
                <a:solidFill>
                  <a:schemeClr val="dk1"/>
                </a:solidFill>
              </a:rPr>
              <a:t>2013.</a:t>
            </a:r>
          </a:p>
          <a:p>
            <a:pPr marL="927100" lvl="1" indent="-342900">
              <a:lnSpc>
                <a:spcPct val="100000"/>
              </a:lnSpc>
              <a:spcBef>
                <a:spcPts val="600"/>
              </a:spcBef>
              <a:buSzPts val="1600"/>
              <a:buFont typeface="Courier New" panose="02070309020205020404" pitchFamily="49" charset="0"/>
              <a:buChar char="o"/>
            </a:pPr>
            <a:r>
              <a:rPr lang="en-US" sz="1800" dirty="0" smtClean="0">
                <a:solidFill>
                  <a:schemeClr val="dk1"/>
                </a:solidFill>
              </a:rPr>
              <a:t>As </a:t>
            </a:r>
            <a:r>
              <a:rPr lang="en-US" sz="1800" dirty="0">
                <a:solidFill>
                  <a:schemeClr val="dk1"/>
                </a:solidFill>
              </a:rPr>
              <a:t>would be expected, people who gambled were more likely to have more favorable views of gambling in society than those who did not </a:t>
            </a:r>
            <a:r>
              <a:rPr lang="en-US" sz="1800" dirty="0" smtClean="0">
                <a:solidFill>
                  <a:schemeClr val="dk1"/>
                </a:solidFill>
              </a:rPr>
              <a:t>gamble</a:t>
            </a:r>
          </a:p>
          <a:p>
            <a:pPr marL="469900" indent="-342900">
              <a:lnSpc>
                <a:spcPct val="100000"/>
              </a:lnSpc>
              <a:spcBef>
                <a:spcPts val="600"/>
              </a:spcBef>
              <a:buClr>
                <a:schemeClr val="dk1"/>
              </a:buClr>
              <a:buSzPts val="1600"/>
            </a:pPr>
            <a:endParaRPr lang="en-US" sz="1800" dirty="0" smtClean="0">
              <a:solidFill>
                <a:schemeClr val="dk1"/>
              </a:solidFill>
            </a:endParaRPr>
          </a:p>
          <a:p>
            <a:pPr marL="469900" indent="-342900">
              <a:lnSpc>
                <a:spcPct val="100000"/>
              </a:lnSpc>
              <a:spcBef>
                <a:spcPts val="600"/>
              </a:spcBef>
              <a:buClr>
                <a:schemeClr val="dk1"/>
              </a:buClr>
              <a:buSzPts val="1600"/>
            </a:pPr>
            <a:r>
              <a:rPr lang="en-US" sz="2000" dirty="0" smtClean="0">
                <a:solidFill>
                  <a:schemeClr val="dk1"/>
                </a:solidFill>
              </a:rPr>
              <a:t>Public </a:t>
            </a:r>
            <a:r>
              <a:rPr lang="en-US" sz="2000" dirty="0">
                <a:solidFill>
                  <a:schemeClr val="dk1"/>
                </a:solidFill>
              </a:rPr>
              <a:t>funding to provide problem gambling treatment was important to 9 in 10 Iowans (28% </a:t>
            </a:r>
            <a:r>
              <a:rPr lang="en-US" sz="2000" i="1" dirty="0">
                <a:solidFill>
                  <a:schemeClr val="dk1"/>
                </a:solidFill>
              </a:rPr>
              <a:t>very important, 35% important, </a:t>
            </a:r>
            <a:r>
              <a:rPr lang="en-US" sz="2000" dirty="0">
                <a:solidFill>
                  <a:schemeClr val="dk1"/>
                </a:solidFill>
              </a:rPr>
              <a:t>29%</a:t>
            </a:r>
            <a:r>
              <a:rPr lang="en-US" sz="2000" i="1" dirty="0">
                <a:solidFill>
                  <a:schemeClr val="dk1"/>
                </a:solidFill>
              </a:rPr>
              <a:t> somewhat important</a:t>
            </a:r>
            <a:r>
              <a:rPr lang="en-US" sz="2000" dirty="0">
                <a:solidFill>
                  <a:schemeClr val="dk1"/>
                </a:solidFill>
              </a:rPr>
              <a:t>). </a:t>
            </a:r>
          </a:p>
          <a:p>
            <a:pPr marL="927100" lvl="1" indent="-342900">
              <a:lnSpc>
                <a:spcPct val="100000"/>
              </a:lnSpc>
              <a:spcBef>
                <a:spcPts val="600"/>
              </a:spcBef>
              <a:buClr>
                <a:schemeClr val="dk1"/>
              </a:buClr>
              <a:buSzPts val="1600"/>
              <a:buFont typeface="Courier New" panose="02070309020205020404" pitchFamily="49" charset="0"/>
              <a:buChar char="o"/>
            </a:pPr>
            <a:r>
              <a:rPr lang="en-US" sz="1800" dirty="0">
                <a:solidFill>
                  <a:schemeClr val="dk1"/>
                </a:solidFill>
              </a:rPr>
              <a:t>A similar level of support was found for education of youth, adults and seniors regarding the risks of gambling </a:t>
            </a:r>
          </a:p>
        </p:txBody>
      </p:sp>
      <p:sp>
        <p:nvSpPr>
          <p:cNvPr id="4" name="Subtitle 2">
            <a:extLst>
              <a:ext uri="{FF2B5EF4-FFF2-40B4-BE49-F238E27FC236}">
                <a16:creationId xmlns:a16="http://schemas.microsoft.com/office/drawing/2014/main" id="{20E57C31-B055-3446-9641-219BBDE394C6}"/>
              </a:ext>
            </a:extLst>
          </p:cNvPr>
          <p:cNvSpPr>
            <a:spLocks noGrp="1"/>
          </p:cNvSpPr>
          <p:nvPr>
            <p:ph type="subTitle" idx="4294967295"/>
          </p:nvPr>
        </p:nvSpPr>
        <p:spPr>
          <a:xfrm>
            <a:off x="729532" y="2724150"/>
            <a:ext cx="3194767" cy="1778166"/>
          </a:xfrm>
        </p:spPr>
        <p:txBody>
          <a:bodyPr>
            <a:noAutofit/>
          </a:bodyPr>
          <a:lstStyle/>
          <a:p>
            <a:pPr marL="0" indent="0">
              <a:buNone/>
            </a:pPr>
            <a:r>
              <a:rPr lang="en-US" sz="3200" b="1" dirty="0" smtClean="0">
                <a:solidFill>
                  <a:schemeClr val="bg1"/>
                </a:solidFill>
              </a:rPr>
              <a:t>Gaming in Iowa</a:t>
            </a:r>
          </a:p>
          <a:p>
            <a:pPr marL="0" indent="0">
              <a:buNone/>
            </a:pPr>
            <a:r>
              <a:rPr lang="en-US" sz="3200" b="1" dirty="0" smtClean="0">
                <a:solidFill>
                  <a:schemeClr val="bg1"/>
                </a:solidFill>
              </a:rPr>
              <a:t>Research</a:t>
            </a:r>
            <a:endParaRPr lang="en-US" sz="3200" b="1" dirty="0">
              <a:solidFill>
                <a:schemeClr val="bg1"/>
              </a:solidFill>
            </a:endParaRPr>
          </a:p>
        </p:txBody>
      </p:sp>
    </p:spTree>
    <p:extLst>
      <p:ext uri="{BB962C8B-B14F-4D97-AF65-F5344CB8AC3E}">
        <p14:creationId xmlns:p14="http://schemas.microsoft.com/office/powerpoint/2010/main" val="36766824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516" t="18978" r="3790" b="20368"/>
          <a:stretch/>
        </p:blipFill>
        <p:spPr>
          <a:xfrm>
            <a:off x="1781174" y="1438274"/>
            <a:ext cx="8568077" cy="2724151"/>
          </a:xfrm>
          <a:prstGeom prst="rect">
            <a:avLst/>
          </a:prstGeom>
        </p:spPr>
      </p:pic>
    </p:spTree>
    <p:extLst>
      <p:ext uri="{BB962C8B-B14F-4D97-AF65-F5344CB8AC3E}">
        <p14:creationId xmlns:p14="http://schemas.microsoft.com/office/powerpoint/2010/main" val="363348619"/>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62C49556-831E-9C41-9226-5BE44F6D9027}"/>
              </a:ext>
            </a:extLst>
          </p:cNvPr>
          <p:cNvSpPr txBox="1">
            <a:spLocks noGrp="1"/>
          </p:cNvSpPr>
          <p:nvPr>
            <p:ph idx="1"/>
          </p:nvPr>
        </p:nvSpPr>
        <p:spPr>
          <a:xfrm>
            <a:off x="5346974" y="123824"/>
            <a:ext cx="6069579" cy="4562475"/>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9900" indent="-342900">
              <a:lnSpc>
                <a:spcPct val="100000"/>
              </a:lnSpc>
              <a:spcBef>
                <a:spcPts val="600"/>
              </a:spcBef>
              <a:buClr>
                <a:schemeClr val="dk1"/>
              </a:buClr>
              <a:buSzPts val="1600"/>
            </a:pPr>
            <a:r>
              <a:rPr lang="en-US" sz="2000" dirty="0"/>
              <a:t>Almost 9 in 10 adult Iowans (88%) indicated they were aware of the gambling helpline 1-800-BETS OFF.  However, the 1-800-BETS OFF website was lesser known</a:t>
            </a:r>
            <a:r>
              <a:rPr lang="en-US" sz="2000" dirty="0" smtClean="0"/>
              <a:t>.</a:t>
            </a:r>
          </a:p>
          <a:p>
            <a:pPr marL="127000" indent="0">
              <a:lnSpc>
                <a:spcPct val="100000"/>
              </a:lnSpc>
              <a:spcBef>
                <a:spcPts val="600"/>
              </a:spcBef>
              <a:buClr>
                <a:schemeClr val="dk1"/>
              </a:buClr>
              <a:buSzPts val="1600"/>
              <a:buNone/>
            </a:pPr>
            <a:r>
              <a:rPr lang="en-US" sz="2000" dirty="0" smtClean="0"/>
              <a:t> </a:t>
            </a:r>
          </a:p>
          <a:p>
            <a:pPr marL="469900" indent="-342900">
              <a:lnSpc>
                <a:spcPct val="100000"/>
              </a:lnSpc>
              <a:spcBef>
                <a:spcPts val="600"/>
              </a:spcBef>
              <a:buClr>
                <a:schemeClr val="dk1"/>
              </a:buClr>
              <a:buSzPts val="1600"/>
            </a:pPr>
            <a:r>
              <a:rPr lang="en-US" sz="2000" dirty="0" smtClean="0"/>
              <a:t>About </a:t>
            </a:r>
            <a:r>
              <a:rPr lang="en-US" sz="2000" dirty="0"/>
              <a:t>half of adult Iowans (54%) indicated they have seen or heard of the website</a:t>
            </a:r>
            <a:r>
              <a:rPr lang="en-US" sz="2000" dirty="0">
                <a:uFill>
                  <a:noFill/>
                </a:uFill>
                <a:hlinkClick r:id="rId3"/>
              </a:rPr>
              <a:t> </a:t>
            </a:r>
            <a:r>
              <a:rPr lang="en-US" sz="2000" i="1" u="sng" dirty="0">
                <a:hlinkClick r:id="rId3"/>
              </a:rPr>
              <a:t>www.1800BETSOFF.org</a:t>
            </a:r>
            <a:r>
              <a:rPr lang="en-US" sz="2000" dirty="0"/>
              <a:t>. </a:t>
            </a:r>
            <a:endParaRPr lang="en-US" sz="2000" dirty="0" smtClean="0"/>
          </a:p>
          <a:p>
            <a:pPr marL="927100" lvl="1" indent="-342900">
              <a:lnSpc>
                <a:spcPct val="100000"/>
              </a:lnSpc>
              <a:spcBef>
                <a:spcPts val="600"/>
              </a:spcBef>
              <a:buClr>
                <a:schemeClr val="dk1"/>
              </a:buClr>
              <a:buSzPts val="1600"/>
              <a:buFont typeface="Courier New" panose="02070309020205020404" pitchFamily="49" charset="0"/>
              <a:buChar char="o"/>
            </a:pPr>
            <a:r>
              <a:rPr lang="en-US" sz="1800" dirty="0" smtClean="0"/>
              <a:t>This </a:t>
            </a:r>
            <a:r>
              <a:rPr lang="en-US" sz="1800" dirty="0"/>
              <a:t>was an increase from 41% in 2015. About 1 in 10 (8%) adult Iowans have ever heard or seen Your Life Iowa (YLI). </a:t>
            </a:r>
            <a:endParaRPr lang="en-US" sz="1800" dirty="0" smtClean="0"/>
          </a:p>
          <a:p>
            <a:pPr marL="927100" lvl="1" indent="-342900">
              <a:lnSpc>
                <a:spcPct val="100000"/>
              </a:lnSpc>
              <a:spcBef>
                <a:spcPts val="600"/>
              </a:spcBef>
              <a:buClr>
                <a:schemeClr val="dk1"/>
              </a:buClr>
              <a:buSzPts val="1600"/>
              <a:buFont typeface="Courier New" panose="02070309020205020404" pitchFamily="49" charset="0"/>
              <a:buChar char="o"/>
            </a:pPr>
            <a:r>
              <a:rPr lang="en-US" sz="1800" dirty="0" smtClean="0"/>
              <a:t>The </a:t>
            </a:r>
            <a:r>
              <a:rPr lang="en-US" sz="1800" dirty="0"/>
              <a:t>awareness of the YLI website</a:t>
            </a:r>
            <a:r>
              <a:rPr lang="en-US" sz="1800" dirty="0">
                <a:uFill>
                  <a:noFill/>
                </a:uFill>
                <a:hlinkClick r:id="rId4"/>
              </a:rPr>
              <a:t> </a:t>
            </a:r>
            <a:r>
              <a:rPr lang="en-US" sz="1800" i="1" u="sng" dirty="0">
                <a:hlinkClick r:id="rId4"/>
              </a:rPr>
              <a:t>www.yourlifeiowa.org</a:t>
            </a:r>
            <a:r>
              <a:rPr lang="en-US" sz="1800" dirty="0"/>
              <a:t> was about 6</a:t>
            </a:r>
            <a:r>
              <a:rPr lang="en-US" sz="1800" dirty="0" smtClean="0"/>
              <a:t>%</a:t>
            </a:r>
            <a:endParaRPr lang="en-US" sz="1800" dirty="0"/>
          </a:p>
        </p:txBody>
      </p:sp>
      <p:sp>
        <p:nvSpPr>
          <p:cNvPr id="5" name="Subtitle 2">
            <a:extLst>
              <a:ext uri="{FF2B5EF4-FFF2-40B4-BE49-F238E27FC236}">
                <a16:creationId xmlns:a16="http://schemas.microsoft.com/office/drawing/2014/main" id="{20E57C31-B055-3446-9641-219BBDE394C6}"/>
              </a:ext>
            </a:extLst>
          </p:cNvPr>
          <p:cNvSpPr>
            <a:spLocks noGrp="1"/>
          </p:cNvSpPr>
          <p:nvPr>
            <p:ph type="subTitle" idx="10"/>
          </p:nvPr>
        </p:nvSpPr>
        <p:spPr/>
        <p:txBody>
          <a:bodyPr>
            <a:noAutofit/>
          </a:bodyPr>
          <a:lstStyle/>
          <a:p>
            <a:pPr marL="0" indent="0">
              <a:buNone/>
            </a:pPr>
            <a:r>
              <a:rPr lang="en-US" dirty="0" smtClean="0"/>
              <a:t>1-800-BETS OFF</a:t>
            </a:r>
            <a:endParaRPr lang="en-US" sz="3200" b="1" dirty="0">
              <a:solidFill>
                <a:schemeClr val="bg1"/>
              </a:solidFill>
            </a:endParaRPr>
          </a:p>
        </p:txBody>
      </p:sp>
      <p:pic>
        <p:nvPicPr>
          <p:cNvPr id="9" name="Google Shape;160;p31">
            <a:extLst>
              <a:ext uri="{FF2B5EF4-FFF2-40B4-BE49-F238E27FC236}">
                <a16:creationId xmlns:a16="http://schemas.microsoft.com/office/drawing/2014/main" id="{C924D60B-1386-334E-B254-F1D93EEB21ED}"/>
              </a:ext>
            </a:extLst>
          </p:cNvPr>
          <p:cNvPicPr preferRelativeResize="0"/>
          <p:nvPr/>
        </p:nvPicPr>
        <p:blipFill>
          <a:blip r:embed="rId5">
            <a:alphaModFix/>
          </a:blip>
          <a:stretch>
            <a:fillRect/>
          </a:stretch>
        </p:blipFill>
        <p:spPr>
          <a:xfrm>
            <a:off x="5934074" y="4579666"/>
            <a:ext cx="4105805" cy="1906859"/>
          </a:xfrm>
          <a:prstGeom prst="rect">
            <a:avLst/>
          </a:prstGeom>
          <a:noFill/>
          <a:ln>
            <a:noFill/>
          </a:ln>
        </p:spPr>
      </p:pic>
    </p:spTree>
    <p:extLst>
      <p:ext uri="{BB962C8B-B14F-4D97-AF65-F5344CB8AC3E}">
        <p14:creationId xmlns:p14="http://schemas.microsoft.com/office/powerpoint/2010/main" val="6970060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62C49556-831E-9C41-9226-5BE44F6D9027}"/>
              </a:ext>
            </a:extLst>
          </p:cNvPr>
          <p:cNvSpPr txBox="1">
            <a:spLocks/>
          </p:cNvSpPr>
          <p:nvPr/>
        </p:nvSpPr>
        <p:spPr>
          <a:xfrm>
            <a:off x="5359813" y="344816"/>
            <a:ext cx="6069579" cy="569403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9900" indent="-342900">
              <a:lnSpc>
                <a:spcPct val="100000"/>
              </a:lnSpc>
              <a:spcBef>
                <a:spcPts val="600"/>
              </a:spcBef>
              <a:buClr>
                <a:schemeClr val="dk1"/>
              </a:buClr>
              <a:buSzPts val="1600"/>
            </a:pPr>
            <a:r>
              <a:rPr lang="en-US" sz="2800" dirty="0" smtClean="0">
                <a:solidFill>
                  <a:schemeClr val="dk1"/>
                </a:solidFill>
              </a:rPr>
              <a:t>About </a:t>
            </a:r>
            <a:r>
              <a:rPr lang="en-US" sz="2800" dirty="0">
                <a:solidFill>
                  <a:schemeClr val="dk1"/>
                </a:solidFill>
              </a:rPr>
              <a:t>1 in 4 (24%) adult Iowans knew about the state’s gambling self-exclusion program. </a:t>
            </a:r>
            <a:endParaRPr lang="en-US" sz="2800" dirty="0" smtClean="0">
              <a:solidFill>
                <a:schemeClr val="dk1"/>
              </a:solidFill>
            </a:endParaRPr>
          </a:p>
          <a:p>
            <a:pPr marL="927100" lvl="1" indent="-342900">
              <a:lnSpc>
                <a:spcPct val="100000"/>
              </a:lnSpc>
              <a:spcBef>
                <a:spcPts val="600"/>
              </a:spcBef>
              <a:buClr>
                <a:schemeClr val="dk1"/>
              </a:buClr>
              <a:buSzPts val="1600"/>
              <a:buFont typeface="Courier New" panose="02070309020205020404" pitchFamily="49" charset="0"/>
              <a:buChar char="o"/>
            </a:pPr>
            <a:r>
              <a:rPr lang="en-US" sz="2400" dirty="0" smtClean="0">
                <a:solidFill>
                  <a:schemeClr val="dk1"/>
                </a:solidFill>
              </a:rPr>
              <a:t>Adult </a:t>
            </a:r>
            <a:r>
              <a:rPr lang="en-US" sz="2400" dirty="0">
                <a:solidFill>
                  <a:schemeClr val="dk1"/>
                </a:solidFill>
              </a:rPr>
              <a:t>Iowans who gambled in the past 12 months were more likely to be aware of the statewide gambling self-exclusion programs than were those who did not gamble in the past 12 months</a:t>
            </a:r>
          </a:p>
        </p:txBody>
      </p:sp>
      <p:sp>
        <p:nvSpPr>
          <p:cNvPr id="6" name="Subtitle 2">
            <a:extLst>
              <a:ext uri="{FF2B5EF4-FFF2-40B4-BE49-F238E27FC236}">
                <a16:creationId xmlns:a16="http://schemas.microsoft.com/office/drawing/2014/main" id="{20E57C31-B055-3446-9641-219BBDE394C6}"/>
              </a:ext>
            </a:extLst>
          </p:cNvPr>
          <p:cNvSpPr>
            <a:spLocks noGrp="1"/>
          </p:cNvSpPr>
          <p:nvPr>
            <p:ph type="subTitle" idx="10"/>
          </p:nvPr>
        </p:nvSpPr>
        <p:spPr>
          <a:xfrm>
            <a:off x="796208" y="2735177"/>
            <a:ext cx="3801978" cy="1090864"/>
          </a:xfrm>
        </p:spPr>
        <p:txBody>
          <a:bodyPr>
            <a:noAutofit/>
          </a:bodyPr>
          <a:lstStyle/>
          <a:p>
            <a:pPr marL="0" indent="0">
              <a:buNone/>
            </a:pPr>
            <a:r>
              <a:rPr lang="en-US" dirty="0" smtClean="0"/>
              <a:t>1-800-BETS OFF</a:t>
            </a:r>
            <a:endParaRPr lang="en-US" sz="3200" b="1" dirty="0">
              <a:solidFill>
                <a:schemeClr val="bg1"/>
              </a:solidFill>
            </a:endParaRPr>
          </a:p>
        </p:txBody>
      </p:sp>
    </p:spTree>
    <p:extLst>
      <p:ext uri="{BB962C8B-B14F-4D97-AF65-F5344CB8AC3E}">
        <p14:creationId xmlns:p14="http://schemas.microsoft.com/office/powerpoint/2010/main" val="29109014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79AC5C-A39F-1D47-9C93-4121ECD9568C}"/>
              </a:ext>
            </a:extLst>
          </p:cNvPr>
          <p:cNvPicPr>
            <a:picLocks noChangeAspect="1"/>
          </p:cNvPicPr>
          <p:nvPr/>
        </p:nvPicPr>
        <p:blipFill>
          <a:blip r:embed="rId3"/>
          <a:stretch>
            <a:fillRect/>
          </a:stretch>
        </p:blipFill>
        <p:spPr>
          <a:xfrm rot="481768">
            <a:off x="5499679" y="541007"/>
            <a:ext cx="6428544" cy="4273791"/>
          </a:xfrm>
          <a:prstGeom prst="rect">
            <a:avLst/>
          </a:prstGeom>
        </p:spPr>
      </p:pic>
      <p:sp>
        <p:nvSpPr>
          <p:cNvPr id="3" name="Subtitle 2">
            <a:extLst>
              <a:ext uri="{FF2B5EF4-FFF2-40B4-BE49-F238E27FC236}">
                <a16:creationId xmlns:a16="http://schemas.microsoft.com/office/drawing/2014/main" id="{815817DA-3816-1846-B6B9-1E85E27850A9}"/>
              </a:ext>
            </a:extLst>
          </p:cNvPr>
          <p:cNvSpPr>
            <a:spLocks noGrp="1"/>
          </p:cNvSpPr>
          <p:nvPr>
            <p:ph type="subTitle" idx="10"/>
          </p:nvPr>
        </p:nvSpPr>
        <p:spPr/>
        <p:txBody>
          <a:bodyPr>
            <a:normAutofit/>
          </a:bodyPr>
          <a:lstStyle/>
          <a:p>
            <a:r>
              <a:rPr lang="en-US" sz="3000" dirty="0"/>
              <a:t>1800BETSOFF.ORG</a:t>
            </a:r>
          </a:p>
        </p:txBody>
      </p:sp>
      <p:sp>
        <p:nvSpPr>
          <p:cNvPr id="5" name="TextBox 4"/>
          <p:cNvSpPr txBox="1"/>
          <p:nvPr/>
        </p:nvSpPr>
        <p:spPr>
          <a:xfrm>
            <a:off x="5524500" y="4610100"/>
            <a:ext cx="3676650"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Am I at Risk?</a:t>
            </a:r>
          </a:p>
          <a:p>
            <a:pPr marL="285750" indent="-285750">
              <a:buFont typeface="Arial" panose="020B0604020202020204" pitchFamily="34" charset="0"/>
              <a:buChar char="•"/>
            </a:pPr>
            <a:r>
              <a:rPr lang="en-US" dirty="0" smtClean="0"/>
              <a:t>Gambling Responsibly</a:t>
            </a:r>
          </a:p>
          <a:p>
            <a:pPr marL="285750" indent="-285750">
              <a:buFont typeface="Arial" panose="020B0604020202020204" pitchFamily="34" charset="0"/>
              <a:buChar char="•"/>
            </a:pPr>
            <a:r>
              <a:rPr lang="en-US" dirty="0" smtClean="0"/>
              <a:t>Signs of Problem Gambling</a:t>
            </a:r>
          </a:p>
          <a:p>
            <a:pPr marL="285750" indent="-285750">
              <a:buFont typeface="Arial" panose="020B0604020202020204" pitchFamily="34" charset="0"/>
              <a:buChar char="•"/>
            </a:pPr>
            <a:r>
              <a:rPr lang="en-US" dirty="0" smtClean="0"/>
              <a:t>Help For Family &amp; Friends</a:t>
            </a:r>
          </a:p>
          <a:p>
            <a:pPr marL="285750" indent="-285750">
              <a:buFont typeface="Arial" panose="020B0604020202020204" pitchFamily="34" charset="0"/>
              <a:buChar char="•"/>
            </a:pPr>
            <a:r>
              <a:rPr lang="en-US" dirty="0" smtClean="0"/>
              <a:t>Chat, Text, Phone</a:t>
            </a:r>
          </a:p>
          <a:p>
            <a:pPr marL="285750" indent="-285750">
              <a:buFont typeface="Arial" panose="020B0604020202020204" pitchFamily="34" charset="0"/>
              <a:buChar char="•"/>
            </a:pPr>
            <a:r>
              <a:rPr lang="en-US" dirty="0" smtClean="0"/>
              <a:t>Finder (facility locator)</a:t>
            </a:r>
          </a:p>
          <a:p>
            <a:pPr marL="285750" indent="-285750">
              <a:buFont typeface="Arial" panose="020B0604020202020204" pitchFamily="34" charset="0"/>
              <a:buChar char="•"/>
            </a:pPr>
            <a:r>
              <a:rPr lang="en-US" dirty="0" smtClean="0"/>
              <a:t>24/7/365 – Free/Confidential</a:t>
            </a:r>
            <a:endParaRPr lang="en-US" dirty="0"/>
          </a:p>
        </p:txBody>
      </p:sp>
    </p:spTree>
    <p:extLst>
      <p:ext uri="{BB962C8B-B14F-4D97-AF65-F5344CB8AC3E}">
        <p14:creationId xmlns:p14="http://schemas.microsoft.com/office/powerpoint/2010/main" val="39752201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58BFC3D-A685-3D44-9AB8-82B6C632F231}"/>
              </a:ext>
            </a:extLst>
          </p:cNvPr>
          <p:cNvSpPr>
            <a:spLocks noGrp="1"/>
          </p:cNvSpPr>
          <p:nvPr>
            <p:ph type="subTitle" idx="10"/>
          </p:nvPr>
        </p:nvSpPr>
        <p:spPr/>
        <p:txBody>
          <a:bodyPr/>
          <a:lstStyle/>
          <a:p>
            <a:r>
              <a:rPr lang="en-US" dirty="0"/>
              <a:t>Breakout Activity</a:t>
            </a:r>
          </a:p>
        </p:txBody>
      </p:sp>
    </p:spTree>
    <p:extLst>
      <p:ext uri="{BB962C8B-B14F-4D97-AF65-F5344CB8AC3E}">
        <p14:creationId xmlns:p14="http://schemas.microsoft.com/office/powerpoint/2010/main" val="38869487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FE38689-04D4-C64E-8694-CF13B834BF71}"/>
              </a:ext>
            </a:extLst>
          </p:cNvPr>
          <p:cNvSpPr>
            <a:spLocks noGrp="1"/>
          </p:cNvSpPr>
          <p:nvPr>
            <p:ph idx="1"/>
          </p:nvPr>
        </p:nvSpPr>
        <p:spPr/>
        <p:txBody>
          <a:bodyPr>
            <a:normAutofit/>
          </a:bodyPr>
          <a:lstStyle/>
          <a:p>
            <a:pPr marL="0" lvl="0" indent="0">
              <a:buNone/>
            </a:pPr>
            <a:r>
              <a:rPr lang="en-US" i="1" dirty="0"/>
              <a:t>Please share the following:</a:t>
            </a:r>
          </a:p>
          <a:p>
            <a:pPr lvl="1"/>
            <a:r>
              <a:rPr lang="en-US" sz="1700" dirty="0"/>
              <a:t>Name </a:t>
            </a:r>
          </a:p>
          <a:p>
            <a:pPr lvl="1"/>
            <a:r>
              <a:rPr lang="en-US" sz="1700" dirty="0"/>
              <a:t>Role</a:t>
            </a:r>
          </a:p>
          <a:p>
            <a:pPr lvl="1"/>
            <a:r>
              <a:rPr lang="en-US" sz="1700" dirty="0"/>
              <a:t>Number of years you have worked in the gaming industry</a:t>
            </a:r>
          </a:p>
          <a:p>
            <a:pPr lvl="1"/>
            <a:r>
              <a:rPr lang="en-US" sz="1700" dirty="0"/>
              <a:t>Familiarity with Iowa’s problem gambling prevention services (using a scale from 1-10 with 1 being unfamiliar and 10 being very knowledgeable)</a:t>
            </a:r>
          </a:p>
          <a:p>
            <a:endParaRPr lang="en-US" dirty="0"/>
          </a:p>
        </p:txBody>
      </p:sp>
      <p:sp>
        <p:nvSpPr>
          <p:cNvPr id="3" name="Title 2">
            <a:extLst>
              <a:ext uri="{FF2B5EF4-FFF2-40B4-BE49-F238E27FC236}">
                <a16:creationId xmlns:a16="http://schemas.microsoft.com/office/drawing/2014/main" id="{1573918C-6A12-7D4B-90A1-228119589807}"/>
              </a:ext>
            </a:extLst>
          </p:cNvPr>
          <p:cNvSpPr>
            <a:spLocks noGrp="1"/>
          </p:cNvSpPr>
          <p:nvPr>
            <p:ph type="ctrTitle"/>
          </p:nvPr>
        </p:nvSpPr>
        <p:spPr/>
        <p:txBody>
          <a:bodyPr>
            <a:normAutofit fontScale="90000"/>
          </a:bodyPr>
          <a:lstStyle/>
          <a:p>
            <a:r>
              <a:rPr lang="en-US" dirty="0"/>
              <a:t>Welcome &amp; </a:t>
            </a:r>
            <a:r>
              <a:rPr lang="en-US" sz="4400" dirty="0"/>
              <a:t>Introductions</a:t>
            </a:r>
          </a:p>
        </p:txBody>
      </p:sp>
    </p:spTree>
    <p:extLst>
      <p:ext uri="{BB962C8B-B14F-4D97-AF65-F5344CB8AC3E}">
        <p14:creationId xmlns:p14="http://schemas.microsoft.com/office/powerpoint/2010/main" val="3280774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FF5D74-C3DA-7C4E-8245-9CEC3FD64B50}"/>
              </a:ext>
            </a:extLst>
          </p:cNvPr>
          <p:cNvSpPr>
            <a:spLocks noGrp="1"/>
          </p:cNvSpPr>
          <p:nvPr>
            <p:ph type="ctrTitle"/>
          </p:nvPr>
        </p:nvSpPr>
        <p:spPr/>
        <p:txBody>
          <a:bodyPr>
            <a:noAutofit/>
          </a:bodyPr>
          <a:lstStyle/>
          <a:p>
            <a:r>
              <a:rPr lang="en-US" dirty="0"/>
              <a:t>SWOT Analysis</a:t>
            </a:r>
          </a:p>
        </p:txBody>
      </p:sp>
      <p:pic>
        <p:nvPicPr>
          <p:cNvPr id="4" name="Picture Placeholder 4">
            <a:extLst>
              <a:ext uri="{FF2B5EF4-FFF2-40B4-BE49-F238E27FC236}">
                <a16:creationId xmlns:a16="http://schemas.microsoft.com/office/drawing/2014/main" id="{6666F3A2-BAA2-E24E-847E-3EE11AF889A3}"/>
              </a:ext>
            </a:extLst>
          </p:cNvPr>
          <p:cNvPicPr>
            <a:picLocks noChangeAspect="1"/>
          </p:cNvPicPr>
          <p:nvPr/>
        </p:nvPicPr>
        <p:blipFill>
          <a:blip r:embed="rId2"/>
          <a:srcRect t="797" b="797"/>
          <a:stretch>
            <a:fillRect/>
          </a:stretch>
        </p:blipFill>
        <p:spPr>
          <a:xfrm>
            <a:off x="1549549" y="1789040"/>
            <a:ext cx="8581421" cy="4603426"/>
          </a:xfrm>
          <a:prstGeom prst="rect">
            <a:avLst/>
          </a:prstGeom>
        </p:spPr>
      </p:pic>
    </p:spTree>
    <p:extLst>
      <p:ext uri="{BB962C8B-B14F-4D97-AF65-F5344CB8AC3E}">
        <p14:creationId xmlns:p14="http://schemas.microsoft.com/office/powerpoint/2010/main" val="9042629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B4C4594A-42DE-2445-AFF7-263CFB0A5373}"/>
              </a:ext>
            </a:extLst>
          </p:cNvPr>
          <p:cNvSpPr>
            <a:spLocks noGrp="1"/>
          </p:cNvSpPr>
          <p:nvPr>
            <p:ph type="subTitle" idx="4294967295"/>
          </p:nvPr>
        </p:nvSpPr>
        <p:spPr>
          <a:xfrm>
            <a:off x="796208" y="2735177"/>
            <a:ext cx="2796078" cy="1090864"/>
          </a:xfrm>
        </p:spPr>
        <p:txBody>
          <a:bodyPr>
            <a:normAutofit/>
          </a:bodyPr>
          <a:lstStyle/>
          <a:p>
            <a:pPr marL="0" indent="0">
              <a:buNone/>
            </a:pPr>
            <a:r>
              <a:rPr lang="en-US" sz="3200" b="1" dirty="0">
                <a:solidFill>
                  <a:schemeClr val="bg1"/>
                </a:solidFill>
              </a:rPr>
              <a:t>SWOT </a:t>
            </a:r>
            <a:r>
              <a:rPr lang="en-US" sz="3200" b="1" dirty="0" smtClean="0">
                <a:solidFill>
                  <a:schemeClr val="bg1"/>
                </a:solidFill>
              </a:rPr>
              <a:t>Activity</a:t>
            </a:r>
            <a:endParaRPr lang="en-US" sz="3200" b="1" dirty="0">
              <a:solidFill>
                <a:schemeClr val="bg1"/>
              </a:solidFill>
            </a:endParaRPr>
          </a:p>
        </p:txBody>
      </p:sp>
      <p:pic>
        <p:nvPicPr>
          <p:cNvPr id="4" name="Content Placeholder 3">
            <a:extLst>
              <a:ext uri="{FF2B5EF4-FFF2-40B4-BE49-F238E27FC236}">
                <a16:creationId xmlns:a16="http://schemas.microsoft.com/office/drawing/2014/main" id="{2168F787-517B-D04D-A29A-9CE4D81AFBDE}"/>
              </a:ext>
            </a:extLst>
          </p:cNvPr>
          <p:cNvPicPr>
            <a:picLocks noGrp="1" noChangeAspect="1"/>
          </p:cNvPicPr>
          <p:nvPr>
            <p:ph idx="1"/>
          </p:nvPr>
        </p:nvPicPr>
        <p:blipFill>
          <a:blip r:embed="rId2"/>
          <a:stretch>
            <a:fillRect/>
          </a:stretch>
        </p:blipFill>
        <p:spPr>
          <a:xfrm>
            <a:off x="5327372" y="1156853"/>
            <a:ext cx="4797336" cy="4813598"/>
          </a:xfrm>
          <a:prstGeom prst="rect">
            <a:avLst/>
          </a:prstGeom>
        </p:spPr>
      </p:pic>
    </p:spTree>
    <p:extLst>
      <p:ext uri="{BB962C8B-B14F-4D97-AF65-F5344CB8AC3E}">
        <p14:creationId xmlns:p14="http://schemas.microsoft.com/office/powerpoint/2010/main" val="36639342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85E9631-C735-FD4C-AB2F-CC5C73BCA5BF}"/>
              </a:ext>
            </a:extLst>
          </p:cNvPr>
          <p:cNvSpPr>
            <a:spLocks noGrp="1"/>
          </p:cNvSpPr>
          <p:nvPr>
            <p:ph idx="1"/>
          </p:nvPr>
        </p:nvSpPr>
        <p:spPr>
          <a:xfrm>
            <a:off x="5270774" y="143123"/>
            <a:ext cx="6069579" cy="3708901"/>
          </a:xfrm>
        </p:spPr>
        <p:txBody>
          <a:bodyPr>
            <a:noAutofit/>
          </a:bodyPr>
          <a:lstStyle/>
          <a:p>
            <a:pPr>
              <a:lnSpc>
                <a:spcPct val="100000"/>
              </a:lnSpc>
              <a:spcBef>
                <a:spcPts val="600"/>
              </a:spcBef>
            </a:pPr>
            <a:r>
              <a:rPr lang="en-US" sz="2000" dirty="0"/>
              <a:t>Group up</a:t>
            </a:r>
          </a:p>
          <a:p>
            <a:pPr>
              <a:lnSpc>
                <a:spcPct val="100000"/>
              </a:lnSpc>
              <a:spcBef>
                <a:spcPts val="600"/>
              </a:spcBef>
            </a:pPr>
            <a:r>
              <a:rPr lang="en-US" sz="2000" dirty="0"/>
              <a:t>10-12 minutes</a:t>
            </a:r>
          </a:p>
          <a:p>
            <a:pPr>
              <a:lnSpc>
                <a:spcPct val="100000"/>
              </a:lnSpc>
              <a:spcBef>
                <a:spcPts val="600"/>
              </a:spcBef>
            </a:pPr>
            <a:r>
              <a:rPr lang="en-US" sz="2000" dirty="0"/>
              <a:t>List your perceived </a:t>
            </a:r>
            <a:r>
              <a:rPr lang="en-US" sz="2000" i="1" dirty="0"/>
              <a:t>Strengths</a:t>
            </a:r>
            <a:r>
              <a:rPr lang="en-US" sz="2000" dirty="0"/>
              <a:t>, </a:t>
            </a:r>
            <a:r>
              <a:rPr lang="en-US" sz="2000" i="1" dirty="0"/>
              <a:t>Weaknesses</a:t>
            </a:r>
            <a:r>
              <a:rPr lang="en-US" sz="2000" dirty="0"/>
              <a:t>, </a:t>
            </a:r>
            <a:r>
              <a:rPr lang="en-US" sz="2000" i="1" dirty="0"/>
              <a:t>Opportunities</a:t>
            </a:r>
            <a:r>
              <a:rPr lang="en-US" sz="2000" dirty="0"/>
              <a:t> and </a:t>
            </a:r>
            <a:r>
              <a:rPr lang="en-US" sz="2000" i="1" dirty="0"/>
              <a:t>Threats</a:t>
            </a:r>
            <a:r>
              <a:rPr lang="en-US" sz="2000" dirty="0"/>
              <a:t> that </a:t>
            </a:r>
            <a:r>
              <a:rPr lang="en-US" sz="2000" dirty="0" smtClean="0"/>
              <a:t>problem gambling </a:t>
            </a:r>
            <a:r>
              <a:rPr lang="en-US" sz="2000" dirty="0"/>
              <a:t>poses </a:t>
            </a:r>
            <a:r>
              <a:rPr lang="en-US" sz="2000" dirty="0" smtClean="0"/>
              <a:t>at your casino’s </a:t>
            </a:r>
            <a:r>
              <a:rPr lang="en-US" sz="2000" dirty="0"/>
              <a:t>property</a:t>
            </a:r>
          </a:p>
          <a:p>
            <a:pPr>
              <a:lnSpc>
                <a:spcPct val="100000"/>
              </a:lnSpc>
              <a:spcBef>
                <a:spcPts val="600"/>
              </a:spcBef>
            </a:pPr>
            <a:r>
              <a:rPr lang="en-US" sz="2000" dirty="0" smtClean="0"/>
              <a:t>Include </a:t>
            </a:r>
            <a:r>
              <a:rPr lang="en-US" sz="2000" dirty="0"/>
              <a:t>&amp; discuss all potential situations/variables associated with problem gambling in the casino</a:t>
            </a:r>
          </a:p>
          <a:p>
            <a:pPr>
              <a:lnSpc>
                <a:spcPct val="100000"/>
              </a:lnSpc>
              <a:spcBef>
                <a:spcPts val="600"/>
              </a:spcBef>
            </a:pPr>
            <a:r>
              <a:rPr lang="en-US" sz="2000" dirty="0" smtClean="0"/>
              <a:t>Each group will report out to the larger group </a:t>
            </a:r>
            <a:endParaRPr lang="en-US" sz="2000" dirty="0"/>
          </a:p>
        </p:txBody>
      </p:sp>
      <p:sp>
        <p:nvSpPr>
          <p:cNvPr id="6" name="Subtitle 4">
            <a:extLst>
              <a:ext uri="{FF2B5EF4-FFF2-40B4-BE49-F238E27FC236}">
                <a16:creationId xmlns:a16="http://schemas.microsoft.com/office/drawing/2014/main" id="{B4C4594A-42DE-2445-AFF7-263CFB0A5373}"/>
              </a:ext>
            </a:extLst>
          </p:cNvPr>
          <p:cNvSpPr>
            <a:spLocks noGrp="1"/>
          </p:cNvSpPr>
          <p:nvPr>
            <p:ph type="subTitle" idx="4294967295"/>
          </p:nvPr>
        </p:nvSpPr>
        <p:spPr>
          <a:xfrm>
            <a:off x="796208" y="2735177"/>
            <a:ext cx="2796078" cy="1090864"/>
          </a:xfrm>
        </p:spPr>
        <p:txBody>
          <a:bodyPr>
            <a:normAutofit/>
          </a:bodyPr>
          <a:lstStyle/>
          <a:p>
            <a:pPr marL="0" indent="0">
              <a:buNone/>
            </a:pPr>
            <a:r>
              <a:rPr lang="en-US" sz="3200" b="1" dirty="0">
                <a:solidFill>
                  <a:schemeClr val="bg1"/>
                </a:solidFill>
              </a:rPr>
              <a:t>SWOT </a:t>
            </a:r>
            <a:r>
              <a:rPr lang="en-US" sz="3200" b="1" dirty="0" smtClean="0">
                <a:solidFill>
                  <a:schemeClr val="bg1"/>
                </a:solidFill>
              </a:rPr>
              <a:t>Activity</a:t>
            </a:r>
            <a:endParaRPr lang="en-US" sz="3200" b="1" dirty="0">
              <a:solidFill>
                <a:schemeClr val="bg1"/>
              </a:solidFill>
            </a:endParaRPr>
          </a:p>
        </p:txBody>
      </p:sp>
      <p:pic>
        <p:nvPicPr>
          <p:cNvPr id="7" name="Content Placeholder 3">
            <a:extLst>
              <a:ext uri="{FF2B5EF4-FFF2-40B4-BE49-F238E27FC236}">
                <a16:creationId xmlns:a16="http://schemas.microsoft.com/office/drawing/2014/main" id="{2168F787-517B-D04D-A29A-9CE4D81AFBDE}"/>
              </a:ext>
            </a:extLst>
          </p:cNvPr>
          <p:cNvPicPr>
            <a:picLocks noChangeAspect="1"/>
          </p:cNvPicPr>
          <p:nvPr/>
        </p:nvPicPr>
        <p:blipFill>
          <a:blip r:embed="rId3"/>
          <a:stretch>
            <a:fillRect/>
          </a:stretch>
        </p:blipFill>
        <p:spPr>
          <a:xfrm>
            <a:off x="5781675" y="3428999"/>
            <a:ext cx="3319042" cy="3330293"/>
          </a:xfrm>
          <a:prstGeom prst="rect">
            <a:avLst/>
          </a:prstGeom>
          <a:noFill/>
        </p:spPr>
      </p:pic>
    </p:spTree>
    <p:extLst>
      <p:ext uri="{BB962C8B-B14F-4D97-AF65-F5344CB8AC3E}">
        <p14:creationId xmlns:p14="http://schemas.microsoft.com/office/powerpoint/2010/main" val="41152860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58BFC3D-A685-3D44-9AB8-82B6C632F231}"/>
              </a:ext>
            </a:extLst>
          </p:cNvPr>
          <p:cNvSpPr>
            <a:spLocks noGrp="1"/>
          </p:cNvSpPr>
          <p:nvPr>
            <p:ph type="subTitle" idx="10"/>
          </p:nvPr>
        </p:nvSpPr>
        <p:spPr/>
        <p:txBody>
          <a:bodyPr>
            <a:normAutofit/>
          </a:bodyPr>
          <a:lstStyle/>
          <a:p>
            <a:pPr>
              <a:lnSpc>
                <a:spcPct val="120000"/>
              </a:lnSpc>
            </a:pPr>
            <a:r>
              <a:rPr lang="en-US" dirty="0" smtClean="0"/>
              <a:t>Responsible Gaming</a:t>
            </a:r>
            <a:endParaRPr lang="en-US" dirty="0"/>
          </a:p>
        </p:txBody>
      </p:sp>
    </p:spTree>
    <p:extLst>
      <p:ext uri="{BB962C8B-B14F-4D97-AF65-F5344CB8AC3E}">
        <p14:creationId xmlns:p14="http://schemas.microsoft.com/office/powerpoint/2010/main" val="14987733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6DF99A-27D7-EA47-88E8-72A01F8D65ED}"/>
              </a:ext>
            </a:extLst>
          </p:cNvPr>
          <p:cNvSpPr>
            <a:spLocks noGrp="1"/>
          </p:cNvSpPr>
          <p:nvPr>
            <p:ph idx="1"/>
          </p:nvPr>
        </p:nvSpPr>
        <p:spPr>
          <a:xfrm>
            <a:off x="5346974" y="1426158"/>
            <a:ext cx="6069579" cy="4206016"/>
          </a:xfrm>
        </p:spPr>
        <p:txBody>
          <a:bodyPr>
            <a:noAutofit/>
          </a:bodyPr>
          <a:lstStyle/>
          <a:p>
            <a:pPr marL="0" lvl="0" indent="0">
              <a:spcBef>
                <a:spcPts val="1600"/>
              </a:spcBef>
              <a:buClr>
                <a:schemeClr val="dk1"/>
              </a:buClr>
              <a:buSzPts val="1100"/>
              <a:buNone/>
            </a:pPr>
            <a:r>
              <a:rPr lang="en-US" sz="1800" b="1" dirty="0" smtClean="0"/>
              <a:t>Responsible </a:t>
            </a:r>
            <a:r>
              <a:rPr lang="en-US" sz="1800" b="1" dirty="0"/>
              <a:t>gaming is social gambling. </a:t>
            </a:r>
            <a:r>
              <a:rPr lang="en-US" sz="1800" dirty="0"/>
              <a:t>Social gamblers participate in gambling activities in a responsible manner </a:t>
            </a:r>
            <a:r>
              <a:rPr lang="en-US" sz="1800" i="1" dirty="0"/>
              <a:t>without experiencing any negative impacts on any aspect of their life</a:t>
            </a:r>
            <a:r>
              <a:rPr lang="en-US" sz="1800" dirty="0"/>
              <a:t>.</a:t>
            </a:r>
          </a:p>
        </p:txBody>
      </p:sp>
      <p:sp>
        <p:nvSpPr>
          <p:cNvPr id="3" name="Subtitle 2">
            <a:extLst>
              <a:ext uri="{FF2B5EF4-FFF2-40B4-BE49-F238E27FC236}">
                <a16:creationId xmlns:a16="http://schemas.microsoft.com/office/drawing/2014/main" id="{52941411-5F58-7549-B4C5-F798CC4380E3}"/>
              </a:ext>
            </a:extLst>
          </p:cNvPr>
          <p:cNvSpPr>
            <a:spLocks noGrp="1"/>
          </p:cNvSpPr>
          <p:nvPr>
            <p:ph type="subTitle" idx="10"/>
          </p:nvPr>
        </p:nvSpPr>
        <p:spPr>
          <a:xfrm>
            <a:off x="796208" y="2696341"/>
            <a:ext cx="3801978" cy="1090864"/>
          </a:xfrm>
        </p:spPr>
        <p:txBody>
          <a:bodyPr>
            <a:noAutofit/>
          </a:bodyPr>
          <a:lstStyle/>
          <a:p>
            <a:r>
              <a:rPr lang="en-US" dirty="0" smtClean="0"/>
              <a:t>Responsible Gaming </a:t>
            </a:r>
            <a:endParaRPr lang="en-US" dirty="0"/>
          </a:p>
        </p:txBody>
      </p:sp>
    </p:spTree>
    <p:extLst>
      <p:ext uri="{BB962C8B-B14F-4D97-AF65-F5344CB8AC3E}">
        <p14:creationId xmlns:p14="http://schemas.microsoft.com/office/powerpoint/2010/main" val="7212959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8CF6D1-F90C-0142-8A56-53D321ADA4E0}"/>
              </a:ext>
            </a:extLst>
          </p:cNvPr>
          <p:cNvSpPr>
            <a:spLocks noGrp="1"/>
          </p:cNvSpPr>
          <p:nvPr>
            <p:ph idx="1"/>
          </p:nvPr>
        </p:nvSpPr>
        <p:spPr>
          <a:xfrm>
            <a:off x="816259" y="2072149"/>
            <a:ext cx="4535670" cy="4315399"/>
          </a:xfrm>
        </p:spPr>
        <p:txBody>
          <a:bodyPr>
            <a:noAutofit/>
          </a:bodyPr>
          <a:lstStyle/>
          <a:p>
            <a:pPr marL="457200" lvl="0" indent="-304800">
              <a:spcBef>
                <a:spcPts val="1600"/>
              </a:spcBef>
              <a:buSzPts val="1200"/>
              <a:buChar char="●"/>
            </a:pPr>
            <a:r>
              <a:rPr lang="en-US" sz="1700" dirty="0"/>
              <a:t>A fun and entertaining form of recreation.</a:t>
            </a:r>
          </a:p>
          <a:p>
            <a:pPr marL="457200" lvl="0" indent="-304800">
              <a:spcBef>
                <a:spcPts val="0"/>
              </a:spcBef>
              <a:buSzPts val="1200"/>
              <a:buChar char="●"/>
            </a:pPr>
            <a:r>
              <a:rPr lang="en-US" sz="1700" dirty="0"/>
              <a:t>Sticking to limits with regard to time and money</a:t>
            </a:r>
          </a:p>
          <a:p>
            <a:pPr marL="457200" lvl="0" indent="-304800">
              <a:spcBef>
                <a:spcPts val="0"/>
              </a:spcBef>
              <a:buSzPts val="1200"/>
              <a:buChar char="●"/>
            </a:pPr>
            <a:r>
              <a:rPr lang="en-US" sz="1700" dirty="0"/>
              <a:t>Playing with expendable entertainment funds</a:t>
            </a:r>
          </a:p>
          <a:p>
            <a:pPr marL="457200" lvl="0" indent="-304800">
              <a:spcBef>
                <a:spcPts val="0"/>
              </a:spcBef>
              <a:buSzPts val="1200"/>
              <a:buChar char="●"/>
            </a:pPr>
            <a:r>
              <a:rPr lang="en-US" sz="1700" dirty="0"/>
              <a:t>The ability to temporarily or permanently exclude oneself if the gambler feels he or she is experiencing a concern about gambling behavior</a:t>
            </a:r>
          </a:p>
        </p:txBody>
      </p:sp>
      <p:sp>
        <p:nvSpPr>
          <p:cNvPr id="4" name="Title 3">
            <a:extLst>
              <a:ext uri="{FF2B5EF4-FFF2-40B4-BE49-F238E27FC236}">
                <a16:creationId xmlns:a16="http://schemas.microsoft.com/office/drawing/2014/main" id="{E95E8D65-099B-EB4E-9586-0505AD75C314}"/>
              </a:ext>
            </a:extLst>
          </p:cNvPr>
          <p:cNvSpPr>
            <a:spLocks noGrp="1"/>
          </p:cNvSpPr>
          <p:nvPr>
            <p:ph type="ctrTitle"/>
          </p:nvPr>
        </p:nvSpPr>
        <p:spPr/>
        <p:txBody>
          <a:bodyPr>
            <a:noAutofit/>
          </a:bodyPr>
          <a:lstStyle/>
          <a:p>
            <a:pPr lvl="0">
              <a:spcBef>
                <a:spcPts val="0"/>
              </a:spcBef>
            </a:pPr>
            <a:r>
              <a:rPr lang="en-US" dirty="0"/>
              <a:t>Responsible Gaming </a:t>
            </a:r>
            <a:r>
              <a:rPr lang="en-US" dirty="0" smtClean="0"/>
              <a:t>Is . . .</a:t>
            </a:r>
            <a:endParaRPr lang="en-US" dirty="0"/>
          </a:p>
        </p:txBody>
      </p:sp>
      <p:pic>
        <p:nvPicPr>
          <p:cNvPr id="7" name="Picture 6" descr="A group of people sitting at a table&#10;&#10;Description automatically generated">
            <a:extLst>
              <a:ext uri="{FF2B5EF4-FFF2-40B4-BE49-F238E27FC236}">
                <a16:creationId xmlns:a16="http://schemas.microsoft.com/office/drawing/2014/main" id="{302AAFDB-F067-4C4D-84B6-13AE828F0B25}"/>
              </a:ext>
            </a:extLst>
          </p:cNvPr>
          <p:cNvPicPr>
            <a:picLocks noChangeAspect="1"/>
          </p:cNvPicPr>
          <p:nvPr/>
        </p:nvPicPr>
        <p:blipFill>
          <a:blip r:embed="rId3"/>
          <a:stretch>
            <a:fillRect/>
          </a:stretch>
        </p:blipFill>
        <p:spPr>
          <a:xfrm>
            <a:off x="6161278" y="2072149"/>
            <a:ext cx="4686015" cy="3015105"/>
          </a:xfrm>
          <a:prstGeom prst="rect">
            <a:avLst/>
          </a:prstGeom>
        </p:spPr>
      </p:pic>
    </p:spTree>
    <p:extLst>
      <p:ext uri="{BB962C8B-B14F-4D97-AF65-F5344CB8AC3E}">
        <p14:creationId xmlns:p14="http://schemas.microsoft.com/office/powerpoint/2010/main" val="16676178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DA019B17-9AAE-FD4D-9C34-9AA09EA62868}"/>
              </a:ext>
            </a:extLst>
          </p:cNvPr>
          <p:cNvSpPr>
            <a:spLocks noGrp="1"/>
          </p:cNvSpPr>
          <p:nvPr>
            <p:ph type="subTitle" idx="4294967295"/>
          </p:nvPr>
        </p:nvSpPr>
        <p:spPr>
          <a:xfrm>
            <a:off x="796207" y="2663461"/>
            <a:ext cx="3118567" cy="1090864"/>
          </a:xfrm>
        </p:spPr>
        <p:txBody>
          <a:bodyPr>
            <a:noAutofit/>
          </a:bodyPr>
          <a:lstStyle/>
          <a:p>
            <a:pPr marL="0" indent="0">
              <a:buNone/>
            </a:pPr>
            <a:r>
              <a:rPr lang="en-US" sz="3200" b="1" dirty="0">
                <a:solidFill>
                  <a:schemeClr val="bg1"/>
                </a:solidFill>
              </a:rPr>
              <a:t>Responsible Gaming is </a:t>
            </a:r>
            <a:r>
              <a:rPr lang="en-US" sz="3200" b="1" dirty="0" smtClean="0">
                <a:solidFill>
                  <a:schemeClr val="bg1"/>
                </a:solidFill>
              </a:rPr>
              <a:t>NOT</a:t>
            </a:r>
            <a:endParaRPr lang="en-US" sz="3200" b="1" dirty="0">
              <a:solidFill>
                <a:schemeClr val="bg1"/>
              </a:solidFill>
            </a:endParaRPr>
          </a:p>
        </p:txBody>
      </p:sp>
      <p:sp>
        <p:nvSpPr>
          <p:cNvPr id="6" name="Content Placeholder 5">
            <a:extLst>
              <a:ext uri="{FF2B5EF4-FFF2-40B4-BE49-F238E27FC236}">
                <a16:creationId xmlns:a16="http://schemas.microsoft.com/office/drawing/2014/main" id="{E467D225-7087-CE47-9CAD-0D3E331A61C5}"/>
              </a:ext>
            </a:extLst>
          </p:cNvPr>
          <p:cNvSpPr>
            <a:spLocks noGrp="1"/>
          </p:cNvSpPr>
          <p:nvPr>
            <p:ph idx="1"/>
          </p:nvPr>
        </p:nvSpPr>
        <p:spPr>
          <a:xfrm>
            <a:off x="5095183" y="834888"/>
            <a:ext cx="6069579" cy="5261112"/>
          </a:xfrm>
        </p:spPr>
        <p:txBody>
          <a:bodyPr>
            <a:noAutofit/>
          </a:bodyPr>
          <a:lstStyle/>
          <a:p>
            <a:pPr marL="457200" lvl="0" indent="-304800">
              <a:spcBef>
                <a:spcPts val="1600"/>
              </a:spcBef>
              <a:buSzPts val="1200"/>
              <a:buChar char="●"/>
            </a:pPr>
            <a:r>
              <a:rPr lang="en-US" sz="1800" dirty="0"/>
              <a:t>Gambling with money is borrowed from credit cards, future paychecks, or family funds allocated for expenses</a:t>
            </a:r>
          </a:p>
          <a:p>
            <a:pPr marL="457200" lvl="0" indent="-304800">
              <a:spcBef>
                <a:spcPts val="0"/>
              </a:spcBef>
              <a:buSzPts val="1200"/>
              <a:buChar char="●"/>
            </a:pPr>
            <a:r>
              <a:rPr lang="en-US" sz="1800" dirty="0"/>
              <a:t>The cause of problems at home, on the job, legally or financially</a:t>
            </a:r>
          </a:p>
          <a:p>
            <a:pPr marL="457200" lvl="0" indent="-304800">
              <a:spcBef>
                <a:spcPts val="0"/>
              </a:spcBef>
              <a:buSzPts val="1200"/>
              <a:buChar char="●"/>
            </a:pPr>
            <a:r>
              <a:rPr lang="en-US" sz="1800" dirty="0"/>
              <a:t>Intended to take the place of personal relationships.</a:t>
            </a:r>
          </a:p>
          <a:p>
            <a:pPr marL="457200" lvl="0" indent="-304800">
              <a:spcBef>
                <a:spcPts val="0"/>
              </a:spcBef>
              <a:buSzPts val="1200"/>
              <a:buChar char="●"/>
            </a:pPr>
            <a:r>
              <a:rPr lang="en-US" sz="1800" dirty="0"/>
              <a:t>An obsession</a:t>
            </a:r>
          </a:p>
          <a:p>
            <a:pPr marL="457200" lvl="0" indent="-304800">
              <a:spcBef>
                <a:spcPts val="0"/>
              </a:spcBef>
              <a:buSzPts val="1200"/>
              <a:buChar char="●"/>
            </a:pPr>
            <a:r>
              <a:rPr lang="en-US" sz="1800" dirty="0"/>
              <a:t>A means to resolve a financial crisis, an escape from stressors, grief, or other feelings, or a replacement for other addictions</a:t>
            </a:r>
          </a:p>
          <a:p>
            <a:pPr marL="0" indent="0">
              <a:buNone/>
            </a:pPr>
            <a:endParaRPr lang="en-US" sz="1800" dirty="0"/>
          </a:p>
        </p:txBody>
      </p:sp>
    </p:spTree>
    <p:extLst>
      <p:ext uri="{BB962C8B-B14F-4D97-AF65-F5344CB8AC3E}">
        <p14:creationId xmlns:p14="http://schemas.microsoft.com/office/powerpoint/2010/main" val="7080351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168;p32">
            <a:extLst>
              <a:ext uri="{FF2B5EF4-FFF2-40B4-BE49-F238E27FC236}">
                <a16:creationId xmlns:a16="http://schemas.microsoft.com/office/drawing/2014/main" id="{10255B99-24EA-424D-8FAB-DEE4BFC5EE81}"/>
              </a:ext>
            </a:extLst>
          </p:cNvPr>
          <p:cNvPicPr preferRelativeResize="0">
            <a:picLocks/>
          </p:cNvPicPr>
          <p:nvPr/>
        </p:nvPicPr>
        <p:blipFill>
          <a:blip r:embed="rId2">
            <a:alphaModFix/>
          </a:blip>
          <a:stretch>
            <a:fillRect/>
          </a:stretch>
        </p:blipFill>
        <p:spPr>
          <a:xfrm>
            <a:off x="5000624" y="2579126"/>
            <a:ext cx="7019925" cy="2707250"/>
          </a:xfrm>
          <a:prstGeom prst="rect">
            <a:avLst/>
          </a:prstGeom>
          <a:noFill/>
          <a:ln>
            <a:noFill/>
          </a:ln>
        </p:spPr>
      </p:pic>
      <p:sp>
        <p:nvSpPr>
          <p:cNvPr id="4" name="Title 3">
            <a:extLst>
              <a:ext uri="{FF2B5EF4-FFF2-40B4-BE49-F238E27FC236}">
                <a16:creationId xmlns:a16="http://schemas.microsoft.com/office/drawing/2014/main" id="{E95E8D65-099B-EB4E-9586-0505AD75C314}"/>
              </a:ext>
            </a:extLst>
          </p:cNvPr>
          <p:cNvSpPr>
            <a:spLocks noGrp="1"/>
          </p:cNvSpPr>
          <p:nvPr>
            <p:ph type="ctrTitle"/>
          </p:nvPr>
        </p:nvSpPr>
        <p:spPr/>
        <p:txBody>
          <a:bodyPr>
            <a:normAutofit fontScale="90000"/>
          </a:bodyPr>
          <a:lstStyle/>
          <a:p>
            <a:r>
              <a:rPr lang="en-US" dirty="0"/>
              <a:t>Iowa’s Voluntary Self-Exclusion Programs</a:t>
            </a:r>
          </a:p>
        </p:txBody>
      </p:sp>
      <p:sp>
        <p:nvSpPr>
          <p:cNvPr id="9" name="Content Placeholder 1">
            <a:extLst>
              <a:ext uri="{FF2B5EF4-FFF2-40B4-BE49-F238E27FC236}">
                <a16:creationId xmlns:a16="http://schemas.microsoft.com/office/drawing/2014/main" id="{4D86D433-5FC6-A142-A261-30570D63C363}"/>
              </a:ext>
            </a:extLst>
          </p:cNvPr>
          <p:cNvSpPr>
            <a:spLocks noGrp="1"/>
          </p:cNvSpPr>
          <p:nvPr>
            <p:ph idx="1"/>
          </p:nvPr>
        </p:nvSpPr>
        <p:spPr>
          <a:xfrm>
            <a:off x="816258" y="2355273"/>
            <a:ext cx="4498692" cy="3188277"/>
          </a:xfrm>
        </p:spPr>
        <p:txBody>
          <a:bodyPr>
            <a:normAutofit/>
          </a:bodyPr>
          <a:lstStyle/>
          <a:p>
            <a:pPr marL="0" indent="0">
              <a:buNone/>
            </a:pPr>
            <a:r>
              <a:rPr lang="en-US" sz="2000" dirty="0"/>
              <a:t>Iowa has two statewide Voluntary Self-Exclusion programs.  </a:t>
            </a:r>
            <a:endParaRPr lang="en-US" sz="2000" dirty="0" smtClean="0"/>
          </a:p>
          <a:p>
            <a:r>
              <a:rPr lang="en-US" sz="1800" dirty="0" smtClean="0"/>
              <a:t>Iowa </a:t>
            </a:r>
            <a:r>
              <a:rPr lang="en-US" sz="1800" dirty="0"/>
              <a:t>Racing and Gaming </a:t>
            </a:r>
            <a:r>
              <a:rPr lang="en-US" sz="1800" dirty="0" smtClean="0"/>
              <a:t>Commission</a:t>
            </a:r>
          </a:p>
          <a:p>
            <a:r>
              <a:rPr lang="en-US" sz="1800" dirty="0" smtClean="0"/>
              <a:t>Iowa Lottery  </a:t>
            </a:r>
          </a:p>
          <a:p>
            <a:pPr marL="0" indent="0">
              <a:buNone/>
            </a:pPr>
            <a:r>
              <a:rPr lang="en-US" sz="1800" dirty="0" smtClean="0"/>
              <a:t>Both </a:t>
            </a:r>
            <a:r>
              <a:rPr lang="en-US" sz="1800" dirty="0"/>
              <a:t>offer a five-year (as of July 1, 2017) and lifetime (irrevocable) option.</a:t>
            </a:r>
          </a:p>
        </p:txBody>
      </p:sp>
    </p:spTree>
    <p:extLst>
      <p:ext uri="{BB962C8B-B14F-4D97-AF65-F5344CB8AC3E}">
        <p14:creationId xmlns:p14="http://schemas.microsoft.com/office/powerpoint/2010/main" val="19142356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58BFC3D-A685-3D44-9AB8-82B6C632F231}"/>
              </a:ext>
            </a:extLst>
          </p:cNvPr>
          <p:cNvSpPr>
            <a:spLocks noGrp="1"/>
          </p:cNvSpPr>
          <p:nvPr>
            <p:ph type="subTitle" idx="10"/>
          </p:nvPr>
        </p:nvSpPr>
        <p:spPr/>
        <p:txBody>
          <a:bodyPr/>
          <a:lstStyle/>
          <a:p>
            <a:r>
              <a:rPr lang="en-US" dirty="0" smtClean="0"/>
              <a:t>Gambling &amp; Problem Gambling</a:t>
            </a:r>
            <a:endParaRPr lang="en-US" dirty="0"/>
          </a:p>
        </p:txBody>
      </p:sp>
    </p:spTree>
    <p:extLst>
      <p:ext uri="{BB962C8B-B14F-4D97-AF65-F5344CB8AC3E}">
        <p14:creationId xmlns:p14="http://schemas.microsoft.com/office/powerpoint/2010/main" val="31847454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bject, roulette&#10;&#10;Description automatically generated">
            <a:extLst>
              <a:ext uri="{FF2B5EF4-FFF2-40B4-BE49-F238E27FC236}">
                <a16:creationId xmlns:a16="http://schemas.microsoft.com/office/drawing/2014/main" id="{E57C352B-2806-8149-97D4-4B508163E391}"/>
              </a:ext>
            </a:extLst>
          </p:cNvPr>
          <p:cNvPicPr>
            <a:picLocks noChangeAspect="1"/>
          </p:cNvPicPr>
          <p:nvPr/>
        </p:nvPicPr>
        <p:blipFill>
          <a:blip r:embed="rId3"/>
          <a:stretch>
            <a:fillRect/>
          </a:stretch>
        </p:blipFill>
        <p:spPr>
          <a:xfrm>
            <a:off x="5472285" y="2454961"/>
            <a:ext cx="6719715" cy="4403039"/>
          </a:xfrm>
          <a:prstGeom prst="rect">
            <a:avLst/>
          </a:prstGeom>
        </p:spPr>
      </p:pic>
      <p:pic>
        <p:nvPicPr>
          <p:cNvPr id="12" name="Picture 11">
            <a:extLst>
              <a:ext uri="{FF2B5EF4-FFF2-40B4-BE49-F238E27FC236}">
                <a16:creationId xmlns:a16="http://schemas.microsoft.com/office/drawing/2014/main" id="{E26EE247-0EBA-C34C-A8F6-0D443D076858}"/>
              </a:ext>
            </a:extLst>
          </p:cNvPr>
          <p:cNvPicPr>
            <a:picLocks noChangeAspect="1"/>
          </p:cNvPicPr>
          <p:nvPr/>
        </p:nvPicPr>
        <p:blipFill>
          <a:blip r:embed="rId4"/>
          <a:stretch>
            <a:fillRect/>
          </a:stretch>
        </p:blipFill>
        <p:spPr>
          <a:xfrm>
            <a:off x="4086870" y="-7906"/>
            <a:ext cx="8105130" cy="3508190"/>
          </a:xfrm>
          <a:prstGeom prst="rect">
            <a:avLst/>
          </a:prstGeom>
        </p:spPr>
      </p:pic>
      <p:pic>
        <p:nvPicPr>
          <p:cNvPr id="5" name="Picture 4" descr="A picture containing person, indoor&#10;&#10;Description automatically generated">
            <a:extLst>
              <a:ext uri="{FF2B5EF4-FFF2-40B4-BE49-F238E27FC236}">
                <a16:creationId xmlns:a16="http://schemas.microsoft.com/office/drawing/2014/main" id="{497BD33C-B685-2F4F-B52E-F0C8008008A6}"/>
              </a:ext>
            </a:extLst>
          </p:cNvPr>
          <p:cNvPicPr>
            <a:picLocks noChangeAspect="1"/>
          </p:cNvPicPr>
          <p:nvPr/>
        </p:nvPicPr>
        <p:blipFill rotWithShape="1">
          <a:blip r:embed="rId5"/>
          <a:srcRect l="948" t="3672" b="10400"/>
          <a:stretch/>
        </p:blipFill>
        <p:spPr>
          <a:xfrm>
            <a:off x="9525" y="-9525"/>
            <a:ext cx="6201716" cy="3552825"/>
          </a:xfrm>
          <a:prstGeom prst="rect">
            <a:avLst/>
          </a:prstGeom>
        </p:spPr>
      </p:pic>
      <p:pic>
        <p:nvPicPr>
          <p:cNvPr id="11" name="Picture 10" descr="A picture containing gambling house, pool ball, room, grass&#10;&#10;Description automatically generated">
            <a:extLst>
              <a:ext uri="{FF2B5EF4-FFF2-40B4-BE49-F238E27FC236}">
                <a16:creationId xmlns:a16="http://schemas.microsoft.com/office/drawing/2014/main" id="{351F57B2-8527-F64F-B2F7-A5C6625D36E2}"/>
              </a:ext>
            </a:extLst>
          </p:cNvPr>
          <p:cNvPicPr>
            <a:picLocks noChangeAspect="1"/>
          </p:cNvPicPr>
          <p:nvPr/>
        </p:nvPicPr>
        <p:blipFill rotWithShape="1">
          <a:blip r:embed="rId6"/>
          <a:srcRect t="18735"/>
          <a:stretch/>
        </p:blipFill>
        <p:spPr>
          <a:xfrm>
            <a:off x="9525" y="3543300"/>
            <a:ext cx="6211241" cy="3314700"/>
          </a:xfrm>
          <a:prstGeom prst="rect">
            <a:avLst/>
          </a:prstGeom>
          <a:effectLst/>
        </p:spPr>
      </p:pic>
    </p:spTree>
    <p:extLst>
      <p:ext uri="{BB962C8B-B14F-4D97-AF65-F5344CB8AC3E}">
        <p14:creationId xmlns:p14="http://schemas.microsoft.com/office/powerpoint/2010/main" val="34048170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1">
            <a:extLst>
              <a:ext uri="{FF2B5EF4-FFF2-40B4-BE49-F238E27FC236}">
                <a16:creationId xmlns:a16="http://schemas.microsoft.com/office/drawing/2014/main" id="{2B34F46F-3994-3C4B-A23B-5C59C4079779}"/>
              </a:ext>
            </a:extLst>
          </p:cNvPr>
          <p:cNvSpPr>
            <a:spLocks noGrp="1"/>
          </p:cNvSpPr>
          <p:nvPr>
            <p:ph type="subTitle" idx="10"/>
          </p:nvPr>
        </p:nvSpPr>
        <p:spPr>
          <a:xfrm>
            <a:off x="1046747" y="2653820"/>
            <a:ext cx="10098505" cy="1090864"/>
          </a:xfrm>
        </p:spPr>
        <p:txBody>
          <a:bodyPr>
            <a:noAutofit/>
          </a:bodyPr>
          <a:lstStyle/>
          <a:p>
            <a:r>
              <a:rPr lang="en-US" sz="4100" dirty="0"/>
              <a:t>Integrated Provider </a:t>
            </a:r>
            <a:r>
              <a:rPr lang="en-US" sz="4100" dirty="0" smtClean="0"/>
              <a:t>Network</a:t>
            </a:r>
            <a:r>
              <a:rPr lang="en-US" sz="4100" dirty="0"/>
              <a:t/>
            </a:r>
            <a:br>
              <a:rPr lang="en-US" sz="4100" dirty="0"/>
            </a:br>
            <a:r>
              <a:rPr lang="en-US" sz="4100" dirty="0"/>
              <a:t>Prevention Services</a:t>
            </a:r>
          </a:p>
        </p:txBody>
      </p:sp>
    </p:spTree>
    <p:extLst>
      <p:ext uri="{BB962C8B-B14F-4D97-AF65-F5344CB8AC3E}">
        <p14:creationId xmlns:p14="http://schemas.microsoft.com/office/powerpoint/2010/main" val="22931216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756BF-10FC-0C45-AD70-002FB355EA71}"/>
              </a:ext>
            </a:extLst>
          </p:cNvPr>
          <p:cNvSpPr>
            <a:spLocks noGrp="1"/>
          </p:cNvSpPr>
          <p:nvPr>
            <p:ph type="title"/>
          </p:nvPr>
        </p:nvSpPr>
        <p:spPr/>
        <p:txBody>
          <a:bodyPr/>
          <a:lstStyle/>
          <a:p>
            <a:r>
              <a:rPr lang="en-US" dirty="0"/>
              <a:t>“</a:t>
            </a:r>
          </a:p>
        </p:txBody>
      </p:sp>
      <p:sp>
        <p:nvSpPr>
          <p:cNvPr id="3" name="Text Placeholder 2">
            <a:extLst>
              <a:ext uri="{FF2B5EF4-FFF2-40B4-BE49-F238E27FC236}">
                <a16:creationId xmlns:a16="http://schemas.microsoft.com/office/drawing/2014/main" id="{54A3FAB7-10C3-2343-81F5-F0F0C5707818}"/>
              </a:ext>
            </a:extLst>
          </p:cNvPr>
          <p:cNvSpPr>
            <a:spLocks noGrp="1"/>
          </p:cNvSpPr>
          <p:nvPr>
            <p:ph type="body" sz="quarter" idx="10"/>
          </p:nvPr>
        </p:nvSpPr>
        <p:spPr>
          <a:xfrm>
            <a:off x="4585254" y="1138755"/>
            <a:ext cx="6249001" cy="4770510"/>
          </a:xfrm>
        </p:spPr>
        <p:txBody>
          <a:bodyPr>
            <a:normAutofit/>
          </a:bodyPr>
          <a:lstStyle/>
          <a:p>
            <a:pPr>
              <a:lnSpc>
                <a:spcPct val="100000"/>
              </a:lnSpc>
              <a:spcBef>
                <a:spcPts val="600"/>
              </a:spcBef>
            </a:pPr>
            <a:r>
              <a:rPr lang="en-US" sz="3200" b="0" i="1" dirty="0"/>
              <a:t>Gambling is a recreational activity for the vast majority of adults who participate, regardless of their age, income, education or socioeconomic status. Within the United States, most people have gambled at some point in their lives; many of whom have done so within the past year</a:t>
            </a:r>
            <a:r>
              <a:rPr lang="en-US" sz="3200" b="0" i="1" dirty="0" smtClean="0"/>
              <a:t>.</a:t>
            </a:r>
            <a:endParaRPr lang="en-US" sz="3200" b="0" i="1" dirty="0"/>
          </a:p>
        </p:txBody>
      </p:sp>
      <p:sp>
        <p:nvSpPr>
          <p:cNvPr id="4" name="Rectangle 3">
            <a:extLst>
              <a:ext uri="{FF2B5EF4-FFF2-40B4-BE49-F238E27FC236}">
                <a16:creationId xmlns:a16="http://schemas.microsoft.com/office/drawing/2014/main" id="{F29EB3C8-A879-C244-94CF-968AF2104D9B}"/>
              </a:ext>
            </a:extLst>
          </p:cNvPr>
          <p:cNvSpPr/>
          <p:nvPr/>
        </p:nvSpPr>
        <p:spPr>
          <a:xfrm>
            <a:off x="5606142" y="6371848"/>
            <a:ext cx="4442948" cy="276999"/>
          </a:xfrm>
          <a:prstGeom prst="rect">
            <a:avLst/>
          </a:prstGeom>
        </p:spPr>
        <p:txBody>
          <a:bodyPr wrap="none">
            <a:spAutoFit/>
          </a:bodyPr>
          <a:lstStyle/>
          <a:p>
            <a:r>
              <a:rPr lang="en-US" sz="1200" dirty="0" smtClean="0">
                <a:solidFill>
                  <a:schemeClr val="bg1"/>
                </a:solidFill>
              </a:rPr>
              <a:t>Gambling Attitudes and Behaviors: 2018 Study of Adult Iowans</a:t>
            </a:r>
            <a:endParaRPr lang="en-US" sz="1200" dirty="0">
              <a:solidFill>
                <a:schemeClr val="bg1"/>
              </a:solidFill>
            </a:endParaRPr>
          </a:p>
        </p:txBody>
      </p:sp>
    </p:spTree>
    <p:extLst>
      <p:ext uri="{BB962C8B-B14F-4D97-AF65-F5344CB8AC3E}">
        <p14:creationId xmlns:p14="http://schemas.microsoft.com/office/powerpoint/2010/main" val="39521503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41312A-F136-6A41-AFE4-06EB7715D3BF}"/>
              </a:ext>
            </a:extLst>
          </p:cNvPr>
          <p:cNvSpPr>
            <a:spLocks noGrp="1"/>
          </p:cNvSpPr>
          <p:nvPr>
            <p:ph idx="1"/>
          </p:nvPr>
        </p:nvSpPr>
        <p:spPr/>
        <p:txBody>
          <a:bodyPr numCol="2" spcCol="182880">
            <a:noAutofit/>
          </a:bodyPr>
          <a:lstStyle/>
          <a:p>
            <a:pPr lvl="0">
              <a:lnSpc>
                <a:spcPct val="100000"/>
              </a:lnSpc>
              <a:spcBef>
                <a:spcPts val="600"/>
              </a:spcBef>
            </a:pPr>
            <a:r>
              <a:rPr lang="en-US" sz="2000" dirty="0"/>
              <a:t>Casino-style card games (Texas </a:t>
            </a:r>
            <a:r>
              <a:rPr lang="en-US" sz="2000" dirty="0" err="1"/>
              <a:t>Hold’em</a:t>
            </a:r>
            <a:r>
              <a:rPr lang="en-US" sz="2000" dirty="0"/>
              <a:t>, Blackjack/21, etc.)</a:t>
            </a:r>
          </a:p>
          <a:p>
            <a:pPr lvl="0">
              <a:lnSpc>
                <a:spcPct val="100000"/>
              </a:lnSpc>
              <a:spcBef>
                <a:spcPts val="600"/>
              </a:spcBef>
            </a:pPr>
            <a:r>
              <a:rPr lang="en-US" sz="2000" dirty="0"/>
              <a:t>Card Games (Gin Rummy, Spades, Hearts, etc.)</a:t>
            </a:r>
          </a:p>
          <a:p>
            <a:pPr lvl="0">
              <a:lnSpc>
                <a:spcPct val="100000"/>
              </a:lnSpc>
              <a:spcBef>
                <a:spcPts val="600"/>
              </a:spcBef>
            </a:pPr>
            <a:r>
              <a:rPr lang="en-US" sz="2000" dirty="0"/>
              <a:t>Dice Games (Craps, etc.)</a:t>
            </a:r>
          </a:p>
          <a:p>
            <a:pPr lvl="0">
              <a:lnSpc>
                <a:spcPct val="100000"/>
              </a:lnSpc>
              <a:spcBef>
                <a:spcPts val="600"/>
              </a:spcBef>
            </a:pPr>
            <a:r>
              <a:rPr lang="en-US" sz="2000" dirty="0"/>
              <a:t>Electronic Games (Online Poker, Slots, Keno)</a:t>
            </a:r>
          </a:p>
          <a:p>
            <a:pPr lvl="0">
              <a:lnSpc>
                <a:spcPct val="100000"/>
              </a:lnSpc>
              <a:spcBef>
                <a:spcPts val="600"/>
              </a:spcBef>
            </a:pPr>
            <a:r>
              <a:rPr lang="en-US" sz="2000" dirty="0"/>
              <a:t>Betting on Sporting Events (Football, Baseball, etc.)</a:t>
            </a:r>
          </a:p>
          <a:p>
            <a:pPr lvl="0">
              <a:lnSpc>
                <a:spcPct val="100000"/>
              </a:lnSpc>
              <a:spcBef>
                <a:spcPts val="600"/>
              </a:spcBef>
            </a:pPr>
            <a:r>
              <a:rPr lang="en-US" sz="2000" dirty="0"/>
              <a:t>Pitching Quarters </a:t>
            </a:r>
          </a:p>
          <a:p>
            <a:pPr lvl="0">
              <a:lnSpc>
                <a:spcPct val="100000"/>
              </a:lnSpc>
              <a:spcBef>
                <a:spcPts val="600"/>
              </a:spcBef>
            </a:pPr>
            <a:r>
              <a:rPr lang="en-US" sz="2000" dirty="0"/>
              <a:t>Lottery Tickets or “Scratchers”</a:t>
            </a:r>
          </a:p>
          <a:p>
            <a:pPr lvl="0">
              <a:lnSpc>
                <a:spcPct val="100000"/>
              </a:lnSpc>
              <a:spcBef>
                <a:spcPts val="600"/>
              </a:spcBef>
            </a:pPr>
            <a:r>
              <a:rPr lang="en-US" sz="2000" dirty="0"/>
              <a:t>Raffle Tickets</a:t>
            </a:r>
          </a:p>
          <a:p>
            <a:pPr lvl="0">
              <a:lnSpc>
                <a:spcPct val="100000"/>
              </a:lnSpc>
              <a:spcBef>
                <a:spcPts val="600"/>
              </a:spcBef>
            </a:pPr>
            <a:r>
              <a:rPr lang="en-US" sz="2000" dirty="0"/>
              <a:t>Bingo</a:t>
            </a:r>
          </a:p>
          <a:p>
            <a:pPr lvl="0">
              <a:lnSpc>
                <a:spcPct val="100000"/>
              </a:lnSpc>
              <a:spcBef>
                <a:spcPts val="600"/>
              </a:spcBef>
            </a:pPr>
            <a:r>
              <a:rPr lang="en-US" sz="2000" dirty="0"/>
              <a:t>Games of Personal Skills (Basketball, Video Games, Bowling, etc.)</a:t>
            </a:r>
          </a:p>
          <a:p>
            <a:pPr lvl="0">
              <a:lnSpc>
                <a:spcPct val="100000"/>
              </a:lnSpc>
              <a:spcBef>
                <a:spcPts val="600"/>
              </a:spcBef>
            </a:pPr>
            <a:r>
              <a:rPr lang="en-US" sz="2000" dirty="0"/>
              <a:t>Mahjong, Native American stick games and other cultural games</a:t>
            </a:r>
          </a:p>
        </p:txBody>
      </p:sp>
      <p:sp>
        <p:nvSpPr>
          <p:cNvPr id="5" name="Title 4"/>
          <p:cNvSpPr>
            <a:spLocks noGrp="1"/>
          </p:cNvSpPr>
          <p:nvPr>
            <p:ph type="ctrTitle"/>
          </p:nvPr>
        </p:nvSpPr>
        <p:spPr/>
        <p:txBody>
          <a:bodyPr/>
          <a:lstStyle/>
          <a:p>
            <a:r>
              <a:rPr lang="en-US" dirty="0" smtClean="0"/>
              <a:t>Forms of Gambling</a:t>
            </a:r>
            <a:endParaRPr lang="en-US" dirty="0"/>
          </a:p>
        </p:txBody>
      </p:sp>
      <p:sp>
        <p:nvSpPr>
          <p:cNvPr id="4" name="Rectangle 3">
            <a:extLst>
              <a:ext uri="{FF2B5EF4-FFF2-40B4-BE49-F238E27FC236}">
                <a16:creationId xmlns:a16="http://schemas.microsoft.com/office/drawing/2014/main" id="{C58DE1B9-75C9-8943-8BEE-3C5ACEE0249D}"/>
              </a:ext>
            </a:extLst>
          </p:cNvPr>
          <p:cNvSpPr/>
          <p:nvPr/>
        </p:nvSpPr>
        <p:spPr>
          <a:xfrm>
            <a:off x="6930117" y="6371848"/>
            <a:ext cx="3222357" cy="276999"/>
          </a:xfrm>
          <a:prstGeom prst="rect">
            <a:avLst/>
          </a:prstGeom>
        </p:spPr>
        <p:txBody>
          <a:bodyPr wrap="none">
            <a:spAutoFit/>
          </a:bodyPr>
          <a:lstStyle/>
          <a:p>
            <a:r>
              <a:rPr lang="en-US" sz="1200" u="sng" dirty="0">
                <a:solidFill>
                  <a:schemeClr val="hlink"/>
                </a:solidFill>
                <a:hlinkClick r:id="rId2"/>
              </a:rPr>
              <a:t>https://calpg.org/common-types-of-gambling/</a:t>
            </a:r>
            <a:endParaRPr lang="en-US" sz="1200" dirty="0"/>
          </a:p>
        </p:txBody>
      </p:sp>
    </p:spTree>
    <p:extLst>
      <p:ext uri="{BB962C8B-B14F-4D97-AF65-F5344CB8AC3E}">
        <p14:creationId xmlns:p14="http://schemas.microsoft.com/office/powerpoint/2010/main" val="41059085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586FFA-7606-4D47-8574-89D3AC225824}"/>
              </a:ext>
            </a:extLst>
          </p:cNvPr>
          <p:cNvSpPr>
            <a:spLocks noGrp="1"/>
          </p:cNvSpPr>
          <p:nvPr>
            <p:ph idx="1"/>
          </p:nvPr>
        </p:nvSpPr>
        <p:spPr>
          <a:xfrm>
            <a:off x="816259" y="2050379"/>
            <a:ext cx="9492916" cy="2731172"/>
          </a:xfrm>
        </p:spPr>
        <p:txBody>
          <a:bodyPr numCol="2">
            <a:normAutofit/>
          </a:bodyPr>
          <a:lstStyle/>
          <a:p>
            <a:pPr lvl="0">
              <a:lnSpc>
                <a:spcPct val="100000"/>
              </a:lnSpc>
              <a:spcBef>
                <a:spcPts val="600"/>
              </a:spcBef>
            </a:pPr>
            <a:r>
              <a:rPr lang="en-US" sz="2800" dirty="0"/>
              <a:t>Social</a:t>
            </a:r>
          </a:p>
          <a:p>
            <a:pPr lvl="0">
              <a:lnSpc>
                <a:spcPct val="100000"/>
              </a:lnSpc>
              <a:spcBef>
                <a:spcPts val="600"/>
              </a:spcBef>
            </a:pPr>
            <a:r>
              <a:rPr lang="en-US" sz="2800" dirty="0"/>
              <a:t>Frequent</a:t>
            </a:r>
          </a:p>
          <a:p>
            <a:pPr lvl="0">
              <a:lnSpc>
                <a:spcPct val="100000"/>
              </a:lnSpc>
              <a:spcBef>
                <a:spcPts val="600"/>
              </a:spcBef>
            </a:pPr>
            <a:r>
              <a:rPr lang="en-US" sz="2800" dirty="0"/>
              <a:t>Binge</a:t>
            </a:r>
          </a:p>
          <a:p>
            <a:pPr lvl="0">
              <a:lnSpc>
                <a:spcPct val="100000"/>
              </a:lnSpc>
              <a:spcBef>
                <a:spcPts val="600"/>
              </a:spcBef>
            </a:pPr>
            <a:r>
              <a:rPr lang="en-US" sz="2800" dirty="0"/>
              <a:t>Professional</a:t>
            </a:r>
          </a:p>
          <a:p>
            <a:pPr lvl="0">
              <a:lnSpc>
                <a:spcPct val="100000"/>
              </a:lnSpc>
              <a:spcBef>
                <a:spcPts val="600"/>
              </a:spcBef>
            </a:pPr>
            <a:r>
              <a:rPr lang="en-US" sz="2800" dirty="0"/>
              <a:t>Antisocial</a:t>
            </a:r>
          </a:p>
          <a:p>
            <a:pPr lvl="0">
              <a:lnSpc>
                <a:spcPct val="100000"/>
              </a:lnSpc>
              <a:spcBef>
                <a:spcPts val="600"/>
              </a:spcBef>
            </a:pPr>
            <a:r>
              <a:rPr lang="en-US" sz="2800" dirty="0"/>
              <a:t>Problem</a:t>
            </a:r>
          </a:p>
          <a:p>
            <a:pPr lvl="0">
              <a:lnSpc>
                <a:spcPct val="100000"/>
              </a:lnSpc>
              <a:spcBef>
                <a:spcPts val="600"/>
              </a:spcBef>
            </a:pPr>
            <a:r>
              <a:rPr lang="en-US" sz="2800" dirty="0"/>
              <a:t>Action</a:t>
            </a:r>
          </a:p>
          <a:p>
            <a:pPr lvl="0">
              <a:lnSpc>
                <a:spcPct val="100000"/>
              </a:lnSpc>
              <a:spcBef>
                <a:spcPts val="600"/>
              </a:spcBef>
            </a:pPr>
            <a:r>
              <a:rPr lang="en-US" sz="2800" dirty="0"/>
              <a:t>Escape</a:t>
            </a:r>
          </a:p>
          <a:p>
            <a:pPr lvl="0">
              <a:lnSpc>
                <a:spcPct val="100000"/>
              </a:lnSpc>
              <a:spcBef>
                <a:spcPts val="600"/>
              </a:spcBef>
            </a:pPr>
            <a:r>
              <a:rPr lang="en-US" sz="2800" dirty="0"/>
              <a:t>Disordered</a:t>
            </a:r>
          </a:p>
        </p:txBody>
      </p:sp>
      <p:sp>
        <p:nvSpPr>
          <p:cNvPr id="5" name="Title 4"/>
          <p:cNvSpPr>
            <a:spLocks noGrp="1"/>
          </p:cNvSpPr>
          <p:nvPr>
            <p:ph type="ctrTitle"/>
          </p:nvPr>
        </p:nvSpPr>
        <p:spPr/>
        <p:txBody>
          <a:bodyPr/>
          <a:lstStyle/>
          <a:p>
            <a:r>
              <a:rPr lang="en-US" dirty="0" smtClean="0"/>
              <a:t>Gambling “Types”</a:t>
            </a:r>
            <a:endParaRPr lang="en-US" dirty="0"/>
          </a:p>
        </p:txBody>
      </p:sp>
      <p:sp>
        <p:nvSpPr>
          <p:cNvPr id="4" name="Rectangle 3">
            <a:extLst>
              <a:ext uri="{FF2B5EF4-FFF2-40B4-BE49-F238E27FC236}">
                <a16:creationId xmlns:a16="http://schemas.microsoft.com/office/drawing/2014/main" id="{CA9BD0C6-0B14-3240-BCA2-3750C089D4F9}"/>
              </a:ext>
            </a:extLst>
          </p:cNvPr>
          <p:cNvSpPr/>
          <p:nvPr/>
        </p:nvSpPr>
        <p:spPr>
          <a:xfrm>
            <a:off x="6930117" y="6371848"/>
            <a:ext cx="3332964" cy="276999"/>
          </a:xfrm>
          <a:prstGeom prst="rect">
            <a:avLst/>
          </a:prstGeom>
        </p:spPr>
        <p:txBody>
          <a:bodyPr wrap="none">
            <a:spAutoFit/>
          </a:bodyPr>
          <a:lstStyle/>
          <a:p>
            <a:pPr lvl="0"/>
            <a:r>
              <a:rPr lang="en-US" sz="1200" u="sng" dirty="0">
                <a:solidFill>
                  <a:schemeClr val="hlink"/>
                </a:solidFill>
                <a:hlinkClick r:id="rId2"/>
              </a:rPr>
              <a:t>https://calpg.org/identifying-types-of-gamblers/</a:t>
            </a:r>
            <a:endParaRPr lang="en-US" sz="1200" dirty="0"/>
          </a:p>
        </p:txBody>
      </p:sp>
    </p:spTree>
    <p:extLst>
      <p:ext uri="{BB962C8B-B14F-4D97-AF65-F5344CB8AC3E}">
        <p14:creationId xmlns:p14="http://schemas.microsoft.com/office/powerpoint/2010/main" val="26451675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D134B0-2730-F645-AD0D-3683CDC69637}"/>
              </a:ext>
            </a:extLst>
          </p:cNvPr>
          <p:cNvSpPr>
            <a:spLocks noGrp="1"/>
          </p:cNvSpPr>
          <p:nvPr>
            <p:ph idx="1"/>
          </p:nvPr>
        </p:nvSpPr>
        <p:spPr/>
        <p:txBody>
          <a:bodyPr>
            <a:normAutofit fontScale="92500" lnSpcReduction="10000"/>
          </a:bodyPr>
          <a:lstStyle/>
          <a:p>
            <a:pPr lvl="0"/>
            <a:r>
              <a:rPr lang="en-US" dirty="0"/>
              <a:t>Mental Health Disorders</a:t>
            </a:r>
          </a:p>
          <a:p>
            <a:pPr lvl="0"/>
            <a:r>
              <a:rPr lang="en-US" dirty="0"/>
              <a:t>Age</a:t>
            </a:r>
          </a:p>
          <a:p>
            <a:pPr lvl="0"/>
            <a:r>
              <a:rPr lang="en-US" dirty="0"/>
              <a:t>Sex</a:t>
            </a:r>
          </a:p>
          <a:p>
            <a:pPr lvl="0"/>
            <a:r>
              <a:rPr lang="en-US" dirty="0"/>
              <a:t>Influences of Family or Friends</a:t>
            </a:r>
          </a:p>
          <a:p>
            <a:pPr lvl="0"/>
            <a:r>
              <a:rPr lang="en-US" dirty="0"/>
              <a:t>Medication used to treat certain ailments</a:t>
            </a:r>
          </a:p>
          <a:p>
            <a:pPr lvl="0"/>
            <a:r>
              <a:rPr lang="en-US" dirty="0"/>
              <a:t>Certain personality characteristics</a:t>
            </a:r>
          </a:p>
        </p:txBody>
      </p:sp>
      <p:sp>
        <p:nvSpPr>
          <p:cNvPr id="4" name="Subtitle 2">
            <a:extLst>
              <a:ext uri="{FF2B5EF4-FFF2-40B4-BE49-F238E27FC236}">
                <a16:creationId xmlns:a16="http://schemas.microsoft.com/office/drawing/2014/main" id="{F84C92D6-7A1F-5C4B-9BD5-9A0624124604}"/>
              </a:ext>
            </a:extLst>
          </p:cNvPr>
          <p:cNvSpPr txBox="1">
            <a:spLocks/>
          </p:cNvSpPr>
          <p:nvPr/>
        </p:nvSpPr>
        <p:spPr>
          <a:xfrm>
            <a:off x="796208" y="2992765"/>
            <a:ext cx="3947242" cy="109086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spc="0">
                <a:solidFill>
                  <a:schemeClr val="accent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 dirty="0" smtClean="0"/>
              <a:t>Problem Gambling Risk Factors</a:t>
            </a:r>
            <a:endParaRPr lang="en-US" dirty="0"/>
          </a:p>
        </p:txBody>
      </p:sp>
      <p:sp>
        <p:nvSpPr>
          <p:cNvPr id="7" name="Rectangle 6">
            <a:extLst>
              <a:ext uri="{FF2B5EF4-FFF2-40B4-BE49-F238E27FC236}">
                <a16:creationId xmlns:a16="http://schemas.microsoft.com/office/drawing/2014/main" id="{0ED10419-7CD7-5741-8333-244105C46BFA}"/>
              </a:ext>
            </a:extLst>
          </p:cNvPr>
          <p:cNvSpPr/>
          <p:nvPr/>
        </p:nvSpPr>
        <p:spPr>
          <a:xfrm>
            <a:off x="5498882" y="6371848"/>
            <a:ext cx="6596678" cy="261610"/>
          </a:xfrm>
          <a:prstGeom prst="rect">
            <a:avLst/>
          </a:prstGeom>
        </p:spPr>
        <p:txBody>
          <a:bodyPr wrap="none">
            <a:spAutoFit/>
          </a:bodyPr>
          <a:lstStyle/>
          <a:p>
            <a:pPr lvl="0"/>
            <a:r>
              <a:rPr lang="en-US" sz="1100" u="sng" dirty="0">
                <a:solidFill>
                  <a:schemeClr val="bg1"/>
                </a:solidFill>
                <a:hlinkClick r:id="rId2">
                  <a:extLst>
                    <a:ext uri="{A12FA001-AC4F-418D-AE19-62706E023703}">
                      <ahyp:hlinkClr xmlns:ahyp="http://schemas.microsoft.com/office/drawing/2018/hyperlinkcolor" xmlns="" val="tx"/>
                    </a:ext>
                  </a:extLst>
                </a:hlinkClick>
              </a:rPr>
              <a:t>https://www.mayoclinic.org/diseases-conditions/compulsive-gambling/symptoms-causes/syc-20355178</a:t>
            </a:r>
            <a:endParaRPr lang="en-US" sz="1100" dirty="0">
              <a:solidFill>
                <a:schemeClr val="bg1"/>
              </a:solidFill>
            </a:endParaRPr>
          </a:p>
        </p:txBody>
      </p:sp>
    </p:spTree>
    <p:extLst>
      <p:ext uri="{BB962C8B-B14F-4D97-AF65-F5344CB8AC3E}">
        <p14:creationId xmlns:p14="http://schemas.microsoft.com/office/powerpoint/2010/main" val="3203783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6EF52C-429A-034D-8BAA-A08220AF3857}"/>
              </a:ext>
            </a:extLst>
          </p:cNvPr>
          <p:cNvSpPr>
            <a:spLocks noGrp="1"/>
          </p:cNvSpPr>
          <p:nvPr>
            <p:ph idx="1"/>
          </p:nvPr>
        </p:nvSpPr>
        <p:spPr>
          <a:xfrm>
            <a:off x="816259" y="1799372"/>
            <a:ext cx="9492916" cy="3708901"/>
          </a:xfrm>
        </p:spPr>
        <p:txBody>
          <a:bodyPr>
            <a:noAutofit/>
          </a:bodyPr>
          <a:lstStyle/>
          <a:p>
            <a:pPr marL="165100" lvl="0" indent="0">
              <a:spcBef>
                <a:spcPts val="1600"/>
              </a:spcBef>
              <a:buSzPts val="1000"/>
              <a:buNone/>
            </a:pPr>
            <a:r>
              <a:rPr lang="en-US" sz="1900" dirty="0"/>
              <a:t>A complex condition, an addiction, often with serious consequences, such as:</a:t>
            </a:r>
          </a:p>
          <a:p>
            <a:pPr marL="508000" indent="-342900">
              <a:spcBef>
                <a:spcPts val="0"/>
              </a:spcBef>
              <a:buSzPts val="1000"/>
            </a:pPr>
            <a:r>
              <a:rPr lang="en-US" sz="1700" dirty="0"/>
              <a:t>Financial (e.g., credit card debt, pay-day loans, inability to pay bills)</a:t>
            </a:r>
          </a:p>
          <a:p>
            <a:pPr marL="508000" indent="-342900">
              <a:spcBef>
                <a:spcPts val="0"/>
              </a:spcBef>
              <a:buSzPts val="1000"/>
            </a:pPr>
            <a:r>
              <a:rPr lang="en-US" sz="1700" dirty="0"/>
              <a:t>Spiritual/Psychological (e.g., depression, suicide)</a:t>
            </a:r>
          </a:p>
          <a:p>
            <a:pPr marL="508000" indent="-342900">
              <a:spcBef>
                <a:spcPts val="0"/>
              </a:spcBef>
              <a:buSzPts val="1000"/>
            </a:pPr>
            <a:r>
              <a:rPr lang="en-US" sz="1700" dirty="0"/>
              <a:t>Social (e.g., isolation, withdrawal)</a:t>
            </a:r>
          </a:p>
          <a:p>
            <a:pPr marL="508000" indent="-342900">
              <a:spcBef>
                <a:spcPts val="0"/>
              </a:spcBef>
              <a:buSzPts val="1000"/>
            </a:pPr>
            <a:r>
              <a:rPr lang="en-US" sz="1700" dirty="0"/>
              <a:t>Family (e.g., neglect, abuse, divorce)</a:t>
            </a:r>
          </a:p>
          <a:p>
            <a:pPr marL="508000" indent="-342900">
              <a:spcBef>
                <a:spcPts val="0"/>
              </a:spcBef>
              <a:buSzPts val="1000"/>
            </a:pPr>
            <a:r>
              <a:rPr lang="en-US" sz="1700" dirty="0"/>
              <a:t>Vocational (e.g., decline in work performance, loss of job, sick days, dropping out of school)</a:t>
            </a:r>
          </a:p>
          <a:p>
            <a:pPr marL="508000" indent="-342900">
              <a:spcBef>
                <a:spcPts val="0"/>
              </a:spcBef>
              <a:buSzPts val="1000"/>
            </a:pPr>
            <a:r>
              <a:rPr lang="en-US" sz="1700" dirty="0"/>
              <a:t>Physical health - (e.g., higher rates of cardio-vascular and gastro-intestinal issues)</a:t>
            </a:r>
          </a:p>
          <a:p>
            <a:pPr marL="508000" indent="-342900">
              <a:spcBef>
                <a:spcPts val="0"/>
              </a:spcBef>
              <a:buSzPts val="1000"/>
            </a:pPr>
            <a:r>
              <a:rPr lang="en-US" sz="1700" dirty="0"/>
              <a:t>Legal issues - (e.g., fraud, embezzlement, bankruptcy, bad checks)</a:t>
            </a:r>
          </a:p>
        </p:txBody>
      </p:sp>
      <p:sp>
        <p:nvSpPr>
          <p:cNvPr id="3" name="Title 2">
            <a:extLst>
              <a:ext uri="{FF2B5EF4-FFF2-40B4-BE49-F238E27FC236}">
                <a16:creationId xmlns:a16="http://schemas.microsoft.com/office/drawing/2014/main" id="{19FF8778-5A97-EA4B-86AF-118AF9B7C89F}"/>
              </a:ext>
            </a:extLst>
          </p:cNvPr>
          <p:cNvSpPr>
            <a:spLocks noGrp="1"/>
          </p:cNvSpPr>
          <p:nvPr>
            <p:ph type="ctrTitle"/>
          </p:nvPr>
        </p:nvSpPr>
        <p:spPr/>
        <p:txBody>
          <a:bodyPr/>
          <a:lstStyle/>
          <a:p>
            <a:r>
              <a:rPr lang="en-US" dirty="0"/>
              <a:t>What is Problem Gambling</a:t>
            </a:r>
          </a:p>
        </p:txBody>
      </p:sp>
    </p:spTree>
    <p:extLst>
      <p:ext uri="{BB962C8B-B14F-4D97-AF65-F5344CB8AC3E}">
        <p14:creationId xmlns:p14="http://schemas.microsoft.com/office/powerpoint/2010/main" val="17873647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63703B8-2B93-C44A-85D3-9F8283496B6B}"/>
              </a:ext>
            </a:extLst>
          </p:cNvPr>
          <p:cNvSpPr>
            <a:spLocks noGrp="1"/>
          </p:cNvSpPr>
          <p:nvPr>
            <p:ph idx="1"/>
          </p:nvPr>
        </p:nvSpPr>
        <p:spPr/>
        <p:txBody>
          <a:bodyPr/>
          <a:lstStyle/>
          <a:p>
            <a:pPr marL="165100" lvl="0" indent="0">
              <a:spcBef>
                <a:spcPts val="0"/>
              </a:spcBef>
              <a:buSzPts val="1000"/>
              <a:buNone/>
            </a:pPr>
            <a:r>
              <a:rPr lang="en-US" dirty="0"/>
              <a:t>Frequently connected to other addictions and mental health disorders:</a:t>
            </a:r>
          </a:p>
          <a:p>
            <a:pPr marL="508000" indent="-342900">
              <a:spcBef>
                <a:spcPts val="0"/>
              </a:spcBef>
              <a:buSzPts val="1000"/>
            </a:pPr>
            <a:r>
              <a:rPr lang="en-US" sz="2000" dirty="0"/>
              <a:t>People in recovery from drugs or alcohol often see gambling as an alternative and many of the same patterns of addiction emerge</a:t>
            </a:r>
          </a:p>
          <a:p>
            <a:pPr marL="508000" indent="-342900">
              <a:spcBef>
                <a:spcPts val="0"/>
              </a:spcBef>
              <a:buSzPts val="1000"/>
            </a:pPr>
            <a:r>
              <a:rPr lang="en-US" sz="2000" dirty="0"/>
              <a:t>A hidden disorder that has a higher rate of suicidal ideation/attempts than other addictive disorders:</a:t>
            </a:r>
          </a:p>
          <a:p>
            <a:pPr marL="965200" lvl="1" indent="-342900">
              <a:spcBef>
                <a:spcPts val="0"/>
              </a:spcBef>
              <a:buSzPts val="1000"/>
              <a:buFont typeface="Courier New" panose="02070309020205020404" pitchFamily="49" charset="0"/>
              <a:buChar char="o"/>
            </a:pPr>
            <a:r>
              <a:rPr lang="en-US" sz="1800" dirty="0"/>
              <a:t>Threats of suicide must be taken seriously</a:t>
            </a:r>
          </a:p>
          <a:p>
            <a:pPr marL="0" indent="0">
              <a:buNone/>
            </a:pPr>
            <a:endParaRPr lang="en-US" dirty="0"/>
          </a:p>
        </p:txBody>
      </p:sp>
      <p:sp>
        <p:nvSpPr>
          <p:cNvPr id="4" name="Title 3">
            <a:extLst>
              <a:ext uri="{FF2B5EF4-FFF2-40B4-BE49-F238E27FC236}">
                <a16:creationId xmlns:a16="http://schemas.microsoft.com/office/drawing/2014/main" id="{BA26AD5F-3E70-5B4E-B566-E1D2632B71F4}"/>
              </a:ext>
            </a:extLst>
          </p:cNvPr>
          <p:cNvSpPr>
            <a:spLocks noGrp="1"/>
          </p:cNvSpPr>
          <p:nvPr>
            <p:ph type="ctrTitle"/>
          </p:nvPr>
        </p:nvSpPr>
        <p:spPr/>
        <p:txBody>
          <a:bodyPr/>
          <a:lstStyle/>
          <a:p>
            <a:r>
              <a:rPr lang="en-US" dirty="0"/>
              <a:t>What is Problem Gambling</a:t>
            </a:r>
          </a:p>
        </p:txBody>
      </p:sp>
      <p:sp>
        <p:nvSpPr>
          <p:cNvPr id="6" name="Rectangle 5">
            <a:extLst>
              <a:ext uri="{FF2B5EF4-FFF2-40B4-BE49-F238E27FC236}">
                <a16:creationId xmlns:a16="http://schemas.microsoft.com/office/drawing/2014/main" id="{73567BCB-A8E7-1B47-B3AB-4DFB2276480A}"/>
              </a:ext>
            </a:extLst>
          </p:cNvPr>
          <p:cNvSpPr/>
          <p:nvPr/>
        </p:nvSpPr>
        <p:spPr>
          <a:xfrm>
            <a:off x="4730255" y="6371848"/>
            <a:ext cx="7149265" cy="276999"/>
          </a:xfrm>
          <a:prstGeom prst="rect">
            <a:avLst/>
          </a:prstGeom>
        </p:spPr>
        <p:txBody>
          <a:bodyPr wrap="none">
            <a:spAutoFit/>
          </a:bodyPr>
          <a:lstStyle/>
          <a:p>
            <a:pPr lvl="0"/>
            <a:r>
              <a:rPr lang="en-US" sz="1200" u="sng" dirty="0">
                <a:solidFill>
                  <a:schemeClr val="bg1"/>
                </a:solidFill>
                <a:hlinkClick r:id="rId2">
                  <a:extLst>
                    <a:ext uri="{A12FA001-AC4F-418D-AE19-62706E023703}">
                      <ahyp:hlinkClr xmlns:ahyp="http://schemas.microsoft.com/office/drawing/2018/hyperlinkcolor" xmlns="" val="tx"/>
                    </a:ext>
                  </a:extLst>
                </a:hlinkClick>
              </a:rPr>
              <a:t>https://www.mayoclinic.org/diseases-conditions/compulsive-gambling/symptoms-causes/syc-20355178</a:t>
            </a:r>
            <a:endParaRPr lang="en-US" sz="1200" dirty="0">
              <a:solidFill>
                <a:schemeClr val="bg1"/>
              </a:solidFill>
            </a:endParaRPr>
          </a:p>
        </p:txBody>
      </p:sp>
    </p:spTree>
    <p:extLst>
      <p:ext uri="{BB962C8B-B14F-4D97-AF65-F5344CB8AC3E}">
        <p14:creationId xmlns:p14="http://schemas.microsoft.com/office/powerpoint/2010/main" val="5878384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48867E-470B-5846-81E2-CFA75D09282F}"/>
              </a:ext>
            </a:extLst>
          </p:cNvPr>
          <p:cNvSpPr>
            <a:spLocks noGrp="1"/>
          </p:cNvSpPr>
          <p:nvPr>
            <p:ph idx="1"/>
          </p:nvPr>
        </p:nvSpPr>
        <p:spPr>
          <a:xfrm>
            <a:off x="816259" y="2072149"/>
            <a:ext cx="4535670" cy="4156373"/>
          </a:xfrm>
        </p:spPr>
        <p:txBody>
          <a:bodyPr>
            <a:noAutofit/>
          </a:bodyPr>
          <a:lstStyle/>
          <a:p>
            <a:pPr lvl="0"/>
            <a:r>
              <a:rPr lang="en-US" sz="1600" dirty="0"/>
              <a:t>Preoccupied with gambling - constantly planning how to get more money to support gambling</a:t>
            </a:r>
          </a:p>
          <a:p>
            <a:pPr lvl="0"/>
            <a:r>
              <a:rPr lang="en-US" sz="1600" dirty="0"/>
              <a:t>Needing to gamble with increasing amounts of money to get the same thrill</a:t>
            </a:r>
          </a:p>
          <a:p>
            <a:pPr lvl="0"/>
            <a:r>
              <a:rPr lang="en-US" sz="1600" dirty="0"/>
              <a:t>Trying to control, cut back or stop gambling, without success</a:t>
            </a:r>
          </a:p>
          <a:p>
            <a:pPr lvl="0"/>
            <a:r>
              <a:rPr lang="en-US" sz="1600" dirty="0"/>
              <a:t>Feeling restless or irritable when trying to cut down on gambling</a:t>
            </a:r>
          </a:p>
        </p:txBody>
      </p:sp>
      <p:sp>
        <p:nvSpPr>
          <p:cNvPr id="9" name="Content Placeholder 8">
            <a:extLst>
              <a:ext uri="{FF2B5EF4-FFF2-40B4-BE49-F238E27FC236}">
                <a16:creationId xmlns:a16="http://schemas.microsoft.com/office/drawing/2014/main" id="{40715EF5-8B98-DC45-A154-07CA4F28F246}"/>
              </a:ext>
            </a:extLst>
          </p:cNvPr>
          <p:cNvSpPr>
            <a:spLocks noGrp="1"/>
          </p:cNvSpPr>
          <p:nvPr>
            <p:ph idx="10"/>
          </p:nvPr>
        </p:nvSpPr>
        <p:spPr/>
        <p:txBody>
          <a:bodyPr>
            <a:normAutofit/>
          </a:bodyPr>
          <a:lstStyle/>
          <a:p>
            <a:r>
              <a:rPr lang="en-US" sz="1600" dirty="0"/>
              <a:t>Gambling to escape problems or relieve feelings of helplessness, guilt, anxiety or depression</a:t>
            </a:r>
          </a:p>
          <a:p>
            <a:endParaRPr lang="en-US" sz="1400" dirty="0"/>
          </a:p>
        </p:txBody>
      </p:sp>
      <p:sp>
        <p:nvSpPr>
          <p:cNvPr id="8" name="Title 7">
            <a:extLst>
              <a:ext uri="{FF2B5EF4-FFF2-40B4-BE49-F238E27FC236}">
                <a16:creationId xmlns:a16="http://schemas.microsoft.com/office/drawing/2014/main" id="{FF2315D2-3044-374B-A635-43B48FE66EF5}"/>
              </a:ext>
            </a:extLst>
          </p:cNvPr>
          <p:cNvSpPr>
            <a:spLocks noGrp="1"/>
          </p:cNvSpPr>
          <p:nvPr>
            <p:ph type="ctrTitle"/>
          </p:nvPr>
        </p:nvSpPr>
        <p:spPr/>
        <p:txBody>
          <a:bodyPr>
            <a:noAutofit/>
          </a:bodyPr>
          <a:lstStyle/>
          <a:p>
            <a:r>
              <a:rPr lang="en-US" dirty="0"/>
              <a:t>Signs &amp; Symptoms of Problem Gambling</a:t>
            </a:r>
          </a:p>
        </p:txBody>
      </p:sp>
      <p:pic>
        <p:nvPicPr>
          <p:cNvPr id="3" name="Picture 2">
            <a:extLst>
              <a:ext uri="{FF2B5EF4-FFF2-40B4-BE49-F238E27FC236}">
                <a16:creationId xmlns:a16="http://schemas.microsoft.com/office/drawing/2014/main" id="{E56F3652-DEB3-804D-AB01-255318FEBF34}"/>
              </a:ext>
            </a:extLst>
          </p:cNvPr>
          <p:cNvPicPr>
            <a:picLocks noChangeAspect="1"/>
          </p:cNvPicPr>
          <p:nvPr/>
        </p:nvPicPr>
        <p:blipFill>
          <a:blip r:embed="rId2"/>
          <a:stretch>
            <a:fillRect/>
          </a:stretch>
        </p:blipFill>
        <p:spPr>
          <a:xfrm>
            <a:off x="6448150" y="3211662"/>
            <a:ext cx="3610250" cy="2346663"/>
          </a:xfrm>
          <a:prstGeom prst="rect">
            <a:avLst/>
          </a:prstGeom>
        </p:spPr>
      </p:pic>
      <p:sp>
        <p:nvSpPr>
          <p:cNvPr id="6" name="Rectangle 5">
            <a:extLst>
              <a:ext uri="{FF2B5EF4-FFF2-40B4-BE49-F238E27FC236}">
                <a16:creationId xmlns:a16="http://schemas.microsoft.com/office/drawing/2014/main" id="{37E7A6C1-EAB6-2744-87EA-D4A4A54B9754}"/>
              </a:ext>
            </a:extLst>
          </p:cNvPr>
          <p:cNvSpPr/>
          <p:nvPr/>
        </p:nvSpPr>
        <p:spPr>
          <a:xfrm>
            <a:off x="4730255" y="6371848"/>
            <a:ext cx="7149265" cy="276999"/>
          </a:xfrm>
          <a:prstGeom prst="rect">
            <a:avLst/>
          </a:prstGeom>
        </p:spPr>
        <p:txBody>
          <a:bodyPr wrap="none">
            <a:spAutoFit/>
          </a:bodyPr>
          <a:lstStyle/>
          <a:p>
            <a:pPr lvl="0"/>
            <a:r>
              <a:rPr lang="en-US" sz="1200" u="sng" dirty="0">
                <a:solidFill>
                  <a:schemeClr val="hlink"/>
                </a:solidFill>
                <a:hlinkClick r:id="rId3"/>
              </a:rPr>
              <a:t>https://www.mayoclinic.org/diseases-conditions/compulsive-gambling/symptoms-causes/syc-20355178</a:t>
            </a:r>
            <a:endParaRPr lang="en-US" sz="1200" dirty="0"/>
          </a:p>
        </p:txBody>
      </p:sp>
    </p:spTree>
    <p:extLst>
      <p:ext uri="{BB962C8B-B14F-4D97-AF65-F5344CB8AC3E}">
        <p14:creationId xmlns:p14="http://schemas.microsoft.com/office/powerpoint/2010/main" val="23903064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607103-B61E-5B4E-9ABB-96D3B2B7E3A8}"/>
              </a:ext>
            </a:extLst>
          </p:cNvPr>
          <p:cNvSpPr>
            <a:spLocks noGrp="1"/>
          </p:cNvSpPr>
          <p:nvPr>
            <p:ph idx="1"/>
          </p:nvPr>
        </p:nvSpPr>
        <p:spPr>
          <a:xfrm>
            <a:off x="816259" y="2072149"/>
            <a:ext cx="4535670" cy="4299699"/>
          </a:xfrm>
        </p:spPr>
        <p:txBody>
          <a:bodyPr>
            <a:noAutofit/>
          </a:bodyPr>
          <a:lstStyle/>
          <a:p>
            <a:r>
              <a:rPr lang="en-US" sz="1600" dirty="0"/>
              <a:t>Trying to get back lost money by gambling more (chasing losses)</a:t>
            </a:r>
          </a:p>
          <a:p>
            <a:pPr lvl="0"/>
            <a:r>
              <a:rPr lang="en-US" sz="1600" dirty="0"/>
              <a:t>Lying to family and friends to hide gambling </a:t>
            </a:r>
          </a:p>
          <a:p>
            <a:pPr lvl="0"/>
            <a:r>
              <a:rPr lang="en-US" sz="1600" dirty="0"/>
              <a:t>Jeopardizing or losing relationships, jobs, school/work opportunities because of gambling</a:t>
            </a:r>
          </a:p>
          <a:p>
            <a:pPr lvl="0"/>
            <a:r>
              <a:rPr lang="en-US" sz="1600" dirty="0"/>
              <a:t>Resorting to theft or fraud to get money to support gambling</a:t>
            </a:r>
          </a:p>
          <a:p>
            <a:pPr lvl="0"/>
            <a:r>
              <a:rPr lang="en-US" sz="1600" dirty="0"/>
              <a:t>Asking others for money to support finances as the person’s money was lost to gambling</a:t>
            </a:r>
          </a:p>
          <a:p>
            <a:endParaRPr lang="en-US" sz="1600" dirty="0"/>
          </a:p>
        </p:txBody>
      </p:sp>
      <p:sp>
        <p:nvSpPr>
          <p:cNvPr id="4" name="Title 3">
            <a:extLst>
              <a:ext uri="{FF2B5EF4-FFF2-40B4-BE49-F238E27FC236}">
                <a16:creationId xmlns:a16="http://schemas.microsoft.com/office/drawing/2014/main" id="{839AB982-CB8C-D346-B16D-90BB394EEB71}"/>
              </a:ext>
            </a:extLst>
          </p:cNvPr>
          <p:cNvSpPr>
            <a:spLocks noGrp="1"/>
          </p:cNvSpPr>
          <p:nvPr>
            <p:ph type="ctrTitle"/>
          </p:nvPr>
        </p:nvSpPr>
        <p:spPr/>
        <p:txBody>
          <a:bodyPr>
            <a:noAutofit/>
          </a:bodyPr>
          <a:lstStyle/>
          <a:p>
            <a:r>
              <a:rPr lang="en-US" sz="4000" dirty="0"/>
              <a:t>Signs &amp; Symptoms of Problem Gambling</a:t>
            </a:r>
          </a:p>
        </p:txBody>
      </p:sp>
      <p:pic>
        <p:nvPicPr>
          <p:cNvPr id="6" name="Picture 5" descr="A picture containing text&#10;&#10;Description automatically generated">
            <a:extLst>
              <a:ext uri="{FF2B5EF4-FFF2-40B4-BE49-F238E27FC236}">
                <a16:creationId xmlns:a16="http://schemas.microsoft.com/office/drawing/2014/main" id="{58DA69D6-A3C5-B044-A602-D81855123AD9}"/>
              </a:ext>
            </a:extLst>
          </p:cNvPr>
          <p:cNvPicPr>
            <a:picLocks noChangeAspect="1"/>
          </p:cNvPicPr>
          <p:nvPr/>
        </p:nvPicPr>
        <p:blipFill>
          <a:blip r:embed="rId2"/>
          <a:stretch>
            <a:fillRect/>
          </a:stretch>
        </p:blipFill>
        <p:spPr>
          <a:xfrm>
            <a:off x="6132329" y="2412625"/>
            <a:ext cx="3990041" cy="2824949"/>
          </a:xfrm>
          <a:prstGeom prst="rect">
            <a:avLst/>
          </a:prstGeom>
        </p:spPr>
      </p:pic>
      <p:sp>
        <p:nvSpPr>
          <p:cNvPr id="7" name="Rectangle 6">
            <a:extLst>
              <a:ext uri="{FF2B5EF4-FFF2-40B4-BE49-F238E27FC236}">
                <a16:creationId xmlns:a16="http://schemas.microsoft.com/office/drawing/2014/main" id="{87C6400A-B0BC-0A4A-889A-8ECA58FE034C}"/>
              </a:ext>
            </a:extLst>
          </p:cNvPr>
          <p:cNvSpPr/>
          <p:nvPr/>
        </p:nvSpPr>
        <p:spPr>
          <a:xfrm>
            <a:off x="4730255" y="6371848"/>
            <a:ext cx="7149265" cy="276999"/>
          </a:xfrm>
          <a:prstGeom prst="rect">
            <a:avLst/>
          </a:prstGeom>
        </p:spPr>
        <p:txBody>
          <a:bodyPr wrap="none">
            <a:spAutoFit/>
          </a:bodyPr>
          <a:lstStyle/>
          <a:p>
            <a:pPr lvl="0"/>
            <a:r>
              <a:rPr lang="en-US" sz="1200" u="sng" dirty="0">
                <a:solidFill>
                  <a:schemeClr val="hlink"/>
                </a:solidFill>
                <a:hlinkClick r:id="rId3"/>
              </a:rPr>
              <a:t>https://www.mayoclinic.org/diseases-conditions/compulsive-gambling/symptoms-causes/syc-20355178</a:t>
            </a:r>
            <a:endParaRPr lang="en-US" sz="1200" dirty="0"/>
          </a:p>
        </p:txBody>
      </p:sp>
    </p:spTree>
    <p:extLst>
      <p:ext uri="{BB962C8B-B14F-4D97-AF65-F5344CB8AC3E}">
        <p14:creationId xmlns:p14="http://schemas.microsoft.com/office/powerpoint/2010/main" val="12727835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8BE2CE-42AD-C847-81EE-7B21026D6497}"/>
              </a:ext>
            </a:extLst>
          </p:cNvPr>
          <p:cNvSpPr>
            <a:spLocks noGrp="1"/>
          </p:cNvSpPr>
          <p:nvPr>
            <p:ph idx="1"/>
          </p:nvPr>
        </p:nvSpPr>
        <p:spPr>
          <a:xfrm>
            <a:off x="816259" y="1944362"/>
            <a:ext cx="9492916" cy="3708901"/>
          </a:xfrm>
        </p:spPr>
        <p:txBody>
          <a:bodyPr numCol="2">
            <a:normAutofit fontScale="62500" lnSpcReduction="20000"/>
          </a:bodyPr>
          <a:lstStyle/>
          <a:p>
            <a:pPr lvl="0"/>
            <a:r>
              <a:rPr lang="en-US" sz="2700" dirty="0"/>
              <a:t>Secretive behavior (e.g., hiding lottery tickets or betting slips, or having bills sent to work or another address)</a:t>
            </a:r>
          </a:p>
          <a:p>
            <a:pPr lvl="0"/>
            <a:r>
              <a:rPr lang="en-US" sz="2700" dirty="0"/>
              <a:t>Bragging about wins, not talking about losses</a:t>
            </a:r>
          </a:p>
          <a:p>
            <a:pPr lvl="0"/>
            <a:r>
              <a:rPr lang="en-US" sz="2700" dirty="0"/>
              <a:t>Frequent mood swings, which are elevated when winning and depressed when losing.</a:t>
            </a:r>
          </a:p>
          <a:p>
            <a:pPr lvl="0"/>
            <a:r>
              <a:rPr lang="en-US" sz="2700" dirty="0"/>
              <a:t>Floating money in bank accounts, borrowing from petty cash, or taking family funds allocated for other uses in order to gamble</a:t>
            </a:r>
          </a:p>
          <a:p>
            <a:pPr lvl="0"/>
            <a:r>
              <a:rPr lang="en-US" sz="2700" dirty="0"/>
              <a:t>Borrowing money, often lying about what the money will be used for, relying on others for living expenses, and struggling to pay for family needs</a:t>
            </a:r>
          </a:p>
          <a:p>
            <a:pPr lvl="0"/>
            <a:r>
              <a:rPr lang="en-US" sz="2700" dirty="0"/>
              <a:t>Continuing to gamble despite negative consequences (e.g., financial problems, relationship strife, and threats of divorce or losing their job)</a:t>
            </a:r>
          </a:p>
          <a:p>
            <a:pPr marL="0" indent="0">
              <a:buNone/>
            </a:pPr>
            <a:endParaRPr lang="en-US" dirty="0">
              <a:solidFill>
                <a:srgbClr val="FF0000"/>
              </a:solidFill>
            </a:endParaRPr>
          </a:p>
        </p:txBody>
      </p:sp>
      <p:sp>
        <p:nvSpPr>
          <p:cNvPr id="7" name="Title 6">
            <a:extLst>
              <a:ext uri="{FF2B5EF4-FFF2-40B4-BE49-F238E27FC236}">
                <a16:creationId xmlns:a16="http://schemas.microsoft.com/office/drawing/2014/main" id="{1E586971-B9BF-4742-BE46-91FC5092C2BF}"/>
              </a:ext>
            </a:extLst>
          </p:cNvPr>
          <p:cNvSpPr>
            <a:spLocks noGrp="1"/>
          </p:cNvSpPr>
          <p:nvPr>
            <p:ph type="ctrTitle"/>
          </p:nvPr>
        </p:nvSpPr>
        <p:spPr>
          <a:xfrm>
            <a:off x="836549" y="1033408"/>
            <a:ext cx="10583926" cy="613960"/>
          </a:xfrm>
        </p:spPr>
        <p:txBody>
          <a:bodyPr>
            <a:noAutofit/>
          </a:bodyPr>
          <a:lstStyle/>
          <a:p>
            <a:r>
              <a:rPr lang="en-US" dirty="0" smtClean="0"/>
              <a:t>Signs and Symptoms of Problem Gambling</a:t>
            </a:r>
            <a:endParaRPr lang="en-US" dirty="0"/>
          </a:p>
        </p:txBody>
      </p:sp>
    </p:spTree>
    <p:extLst>
      <p:ext uri="{BB962C8B-B14F-4D97-AF65-F5344CB8AC3E}">
        <p14:creationId xmlns:p14="http://schemas.microsoft.com/office/powerpoint/2010/main" val="25419560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9A62055-3183-8B42-AA7B-77C3EE7DEB6E}"/>
              </a:ext>
            </a:extLst>
          </p:cNvPr>
          <p:cNvSpPr>
            <a:spLocks noGrp="1"/>
          </p:cNvSpPr>
          <p:nvPr>
            <p:ph type="subTitle" idx="4294967295"/>
          </p:nvPr>
        </p:nvSpPr>
        <p:spPr>
          <a:xfrm>
            <a:off x="796207" y="2735177"/>
            <a:ext cx="3518617" cy="1090864"/>
          </a:xfrm>
        </p:spPr>
        <p:txBody>
          <a:bodyPr>
            <a:noAutofit/>
          </a:bodyPr>
          <a:lstStyle/>
          <a:p>
            <a:pPr marL="0" indent="0">
              <a:buNone/>
            </a:pPr>
            <a:r>
              <a:rPr lang="en-US" sz="3200" b="1" dirty="0">
                <a:solidFill>
                  <a:schemeClr val="bg1"/>
                </a:solidFill>
              </a:rPr>
              <a:t>Problem Gambling is </a:t>
            </a:r>
            <a:r>
              <a:rPr lang="en-US" sz="3200" b="1" dirty="0" smtClean="0">
                <a:solidFill>
                  <a:schemeClr val="bg1"/>
                </a:solidFill>
              </a:rPr>
              <a:t>NOT</a:t>
            </a:r>
            <a:endParaRPr lang="en-US" sz="3200" b="1" dirty="0">
              <a:solidFill>
                <a:schemeClr val="bg1"/>
              </a:solidFill>
            </a:endParaRPr>
          </a:p>
        </p:txBody>
      </p:sp>
      <p:sp>
        <p:nvSpPr>
          <p:cNvPr id="2" name="Content Placeholder 1">
            <a:extLst>
              <a:ext uri="{FF2B5EF4-FFF2-40B4-BE49-F238E27FC236}">
                <a16:creationId xmlns:a16="http://schemas.microsoft.com/office/drawing/2014/main" id="{CEE2D039-75D5-1E4D-8053-7BE9BC9CBB8A}"/>
              </a:ext>
            </a:extLst>
          </p:cNvPr>
          <p:cNvSpPr>
            <a:spLocks noGrp="1"/>
          </p:cNvSpPr>
          <p:nvPr>
            <p:ph idx="1"/>
          </p:nvPr>
        </p:nvSpPr>
        <p:spPr>
          <a:xfrm>
            <a:off x="5346974" y="649355"/>
            <a:ext cx="6069579" cy="5486399"/>
          </a:xfrm>
        </p:spPr>
        <p:txBody>
          <a:bodyPr>
            <a:noAutofit/>
          </a:bodyPr>
          <a:lstStyle/>
          <a:p>
            <a:pPr lvl="0">
              <a:lnSpc>
                <a:spcPct val="100000"/>
              </a:lnSpc>
              <a:spcBef>
                <a:spcPts val="600"/>
              </a:spcBef>
            </a:pPr>
            <a:r>
              <a:rPr lang="en-US" dirty="0"/>
              <a:t>A moral weakness</a:t>
            </a:r>
          </a:p>
          <a:p>
            <a:pPr lvl="0">
              <a:lnSpc>
                <a:spcPct val="100000"/>
              </a:lnSpc>
              <a:spcBef>
                <a:spcPts val="600"/>
              </a:spcBef>
            </a:pPr>
            <a:r>
              <a:rPr lang="en-US" dirty="0"/>
              <a:t>A lack of self-control</a:t>
            </a:r>
          </a:p>
          <a:p>
            <a:pPr lvl="0">
              <a:lnSpc>
                <a:spcPct val="100000"/>
              </a:lnSpc>
              <a:spcBef>
                <a:spcPts val="600"/>
              </a:spcBef>
            </a:pPr>
            <a:r>
              <a:rPr lang="en-US" dirty="0"/>
              <a:t>Just about gambling too much</a:t>
            </a:r>
          </a:p>
          <a:p>
            <a:pPr lvl="0">
              <a:lnSpc>
                <a:spcPct val="100000"/>
              </a:lnSpc>
              <a:spcBef>
                <a:spcPts val="600"/>
              </a:spcBef>
            </a:pPr>
            <a:r>
              <a:rPr lang="en-US" dirty="0"/>
              <a:t>Confined to a particular gender, age group, ethnic group, or social class</a:t>
            </a:r>
          </a:p>
          <a:p>
            <a:pPr lvl="0">
              <a:lnSpc>
                <a:spcPct val="100000"/>
              </a:lnSpc>
              <a:spcBef>
                <a:spcPts val="600"/>
              </a:spcBef>
            </a:pPr>
            <a:r>
              <a:rPr lang="en-US" dirty="0"/>
              <a:t>About "bad people"</a:t>
            </a:r>
          </a:p>
          <a:p>
            <a:pPr lvl="0">
              <a:lnSpc>
                <a:spcPct val="100000"/>
              </a:lnSpc>
              <a:spcBef>
                <a:spcPts val="600"/>
              </a:spcBef>
            </a:pPr>
            <a:r>
              <a:rPr lang="en-US" dirty="0"/>
              <a:t>Problem gambling occurs when gambling negatively impacts upon one or more aspects of a person’s life. The amount of time or money a person spends does not, in and of itself, indicate a problem, absent other behaviors</a:t>
            </a:r>
          </a:p>
          <a:p>
            <a:endParaRPr lang="en-US" sz="1800" dirty="0"/>
          </a:p>
        </p:txBody>
      </p:sp>
    </p:spTree>
    <p:extLst>
      <p:ext uri="{BB962C8B-B14F-4D97-AF65-F5344CB8AC3E}">
        <p14:creationId xmlns:p14="http://schemas.microsoft.com/office/powerpoint/2010/main" val="29178855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5D82AB-D46A-5144-B36D-FA8EDEDD1BE9}"/>
              </a:ext>
            </a:extLst>
          </p:cNvPr>
          <p:cNvSpPr>
            <a:spLocks noGrp="1"/>
          </p:cNvSpPr>
          <p:nvPr>
            <p:ph idx="1"/>
          </p:nvPr>
        </p:nvSpPr>
        <p:spPr>
          <a:xfrm>
            <a:off x="816259" y="2072149"/>
            <a:ext cx="4535670" cy="3708901"/>
          </a:xfrm>
        </p:spPr>
        <p:txBody>
          <a:bodyPr>
            <a:normAutofit fontScale="55000" lnSpcReduction="20000"/>
          </a:bodyPr>
          <a:lstStyle/>
          <a:p>
            <a:pPr marL="127000" lvl="0" indent="0">
              <a:spcBef>
                <a:spcPts val="0"/>
              </a:spcBef>
              <a:buSzPts val="1600"/>
              <a:buNone/>
            </a:pPr>
            <a:r>
              <a:rPr lang="en-US" sz="3600" dirty="0"/>
              <a:t>Beginning on January 1, 2019, Iowa Department of Public Health awarded nineteen (19) services areas in Iowa to provide substance use disorder and problem gambling prevention and treatment services.</a:t>
            </a:r>
          </a:p>
        </p:txBody>
      </p:sp>
      <p:sp>
        <p:nvSpPr>
          <p:cNvPr id="4" name="Title 3">
            <a:extLst>
              <a:ext uri="{FF2B5EF4-FFF2-40B4-BE49-F238E27FC236}">
                <a16:creationId xmlns:a16="http://schemas.microsoft.com/office/drawing/2014/main" id="{D9763552-09B5-D745-8745-5E72A29D967F}"/>
              </a:ext>
            </a:extLst>
          </p:cNvPr>
          <p:cNvSpPr>
            <a:spLocks noGrp="1"/>
          </p:cNvSpPr>
          <p:nvPr>
            <p:ph type="ctrTitle"/>
          </p:nvPr>
        </p:nvSpPr>
        <p:spPr>
          <a:xfrm>
            <a:off x="836549" y="1033408"/>
            <a:ext cx="9492916" cy="613960"/>
          </a:xfrm>
        </p:spPr>
        <p:txBody>
          <a:bodyPr/>
          <a:lstStyle/>
          <a:p>
            <a:r>
              <a:rPr lang="en-US" dirty="0"/>
              <a:t>Integrated Provider Network (IPN) Grant</a:t>
            </a:r>
          </a:p>
        </p:txBody>
      </p:sp>
      <p:pic>
        <p:nvPicPr>
          <p:cNvPr id="8" name="Picture 7" descr="A close up of a map&#10;&#10;Description automatically generated">
            <a:extLst>
              <a:ext uri="{FF2B5EF4-FFF2-40B4-BE49-F238E27FC236}">
                <a16:creationId xmlns:a16="http://schemas.microsoft.com/office/drawing/2014/main" id="{139AB250-02AD-3642-BE00-3E26EA293F33}"/>
              </a:ext>
            </a:extLst>
          </p:cNvPr>
          <p:cNvPicPr>
            <a:picLocks noChangeAspect="1"/>
          </p:cNvPicPr>
          <p:nvPr/>
        </p:nvPicPr>
        <p:blipFill>
          <a:blip r:embed="rId2"/>
          <a:stretch>
            <a:fillRect/>
          </a:stretch>
        </p:blipFill>
        <p:spPr>
          <a:xfrm>
            <a:off x="5939460" y="2014660"/>
            <a:ext cx="4264714" cy="3576140"/>
          </a:xfrm>
          <a:prstGeom prst="rect">
            <a:avLst/>
          </a:prstGeom>
        </p:spPr>
      </p:pic>
    </p:spTree>
    <p:extLst>
      <p:ext uri="{BB962C8B-B14F-4D97-AF65-F5344CB8AC3E}">
        <p14:creationId xmlns:p14="http://schemas.microsoft.com/office/powerpoint/2010/main" val="221713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E586971-B9BF-4742-BE46-91FC5092C2BF}"/>
              </a:ext>
            </a:extLst>
          </p:cNvPr>
          <p:cNvSpPr>
            <a:spLocks noGrp="1"/>
          </p:cNvSpPr>
          <p:nvPr>
            <p:ph type="ctrTitle"/>
          </p:nvPr>
        </p:nvSpPr>
        <p:spPr/>
        <p:txBody>
          <a:bodyPr>
            <a:noAutofit/>
          </a:bodyPr>
          <a:lstStyle/>
          <a:p>
            <a:r>
              <a:rPr lang="en-US" dirty="0"/>
              <a:t>Problem </a:t>
            </a:r>
            <a:r>
              <a:rPr lang="en-US" dirty="0" smtClean="0"/>
              <a:t>Gambling/Impacts </a:t>
            </a:r>
            <a:r>
              <a:rPr lang="en-US" dirty="0"/>
              <a:t>on Families</a:t>
            </a:r>
          </a:p>
        </p:txBody>
      </p:sp>
      <p:sp>
        <p:nvSpPr>
          <p:cNvPr id="9" name="Content Placeholder 1">
            <a:extLst>
              <a:ext uri="{FF2B5EF4-FFF2-40B4-BE49-F238E27FC236}">
                <a16:creationId xmlns:a16="http://schemas.microsoft.com/office/drawing/2014/main" id="{08D2363E-539F-CE42-924D-3A7AEE46C710}"/>
              </a:ext>
            </a:extLst>
          </p:cNvPr>
          <p:cNvSpPr>
            <a:spLocks noGrp="1"/>
          </p:cNvSpPr>
          <p:nvPr>
            <p:ph idx="1"/>
          </p:nvPr>
        </p:nvSpPr>
        <p:spPr>
          <a:xfrm>
            <a:off x="829511" y="1705822"/>
            <a:ext cx="9492916" cy="3708901"/>
          </a:xfrm>
        </p:spPr>
        <p:txBody>
          <a:bodyPr>
            <a:normAutofit/>
          </a:bodyPr>
          <a:lstStyle/>
          <a:p>
            <a:pPr lvl="0"/>
            <a:r>
              <a:rPr lang="en-US" sz="1700" dirty="0"/>
              <a:t>Family relationships can be severed and destroyed by someone experiencing serious gambling difficulties – up  to and including the ultimate severance – suicide </a:t>
            </a:r>
          </a:p>
          <a:p>
            <a:pPr lvl="0"/>
            <a:r>
              <a:rPr lang="en-US" sz="1700" dirty="0"/>
              <a:t>Families can suffer from unmet basic needs as the result of problem gambling and often experience financial, physical and emotional difficulties</a:t>
            </a:r>
          </a:p>
          <a:p>
            <a:pPr lvl="0"/>
            <a:r>
              <a:rPr lang="en-US" sz="1700" dirty="0"/>
              <a:t>Families can be made homeless as a direct result of problem gambling</a:t>
            </a:r>
          </a:p>
          <a:p>
            <a:pPr lvl="0"/>
            <a:r>
              <a:rPr lang="en-US" sz="1700" dirty="0"/>
              <a:t>Indications are that domestic violence rates are higher among problem gamblers which may include child neglect and child abuse</a:t>
            </a:r>
          </a:p>
          <a:p>
            <a:endParaRPr lang="en-US" sz="1700" dirty="0"/>
          </a:p>
        </p:txBody>
      </p:sp>
      <p:sp>
        <p:nvSpPr>
          <p:cNvPr id="10" name="Rectangle 9">
            <a:extLst>
              <a:ext uri="{FF2B5EF4-FFF2-40B4-BE49-F238E27FC236}">
                <a16:creationId xmlns:a16="http://schemas.microsoft.com/office/drawing/2014/main" id="{6C22D5F7-D4AA-F24E-B027-3B158A84A607}"/>
              </a:ext>
            </a:extLst>
          </p:cNvPr>
          <p:cNvSpPr/>
          <p:nvPr/>
        </p:nvSpPr>
        <p:spPr>
          <a:xfrm>
            <a:off x="6930117" y="6371848"/>
            <a:ext cx="3092065" cy="276999"/>
          </a:xfrm>
          <a:prstGeom prst="rect">
            <a:avLst/>
          </a:prstGeom>
        </p:spPr>
        <p:txBody>
          <a:bodyPr wrap="none">
            <a:spAutoFit/>
          </a:bodyPr>
          <a:lstStyle/>
          <a:p>
            <a:r>
              <a:rPr lang="en-US" sz="1200" dirty="0">
                <a:solidFill>
                  <a:schemeClr val="bg1"/>
                </a:solidFill>
              </a:rPr>
              <a:t>American Psychiatric Association definition</a:t>
            </a:r>
          </a:p>
        </p:txBody>
      </p:sp>
    </p:spTree>
    <p:extLst>
      <p:ext uri="{BB962C8B-B14F-4D97-AF65-F5344CB8AC3E}">
        <p14:creationId xmlns:p14="http://schemas.microsoft.com/office/powerpoint/2010/main" val="7447488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CC8F7DD0-DDA3-FE43-A318-FEA023ACA743}"/>
              </a:ext>
            </a:extLst>
          </p:cNvPr>
          <p:cNvSpPr>
            <a:spLocks noGrp="1"/>
          </p:cNvSpPr>
          <p:nvPr>
            <p:ph type="subTitle" idx="10"/>
          </p:nvPr>
        </p:nvSpPr>
        <p:spPr/>
        <p:txBody>
          <a:bodyPr/>
          <a:lstStyle/>
          <a:p>
            <a:r>
              <a:rPr lang="en-US" dirty="0"/>
              <a:t>Gaming Industry’s Role</a:t>
            </a:r>
          </a:p>
        </p:txBody>
      </p:sp>
    </p:spTree>
    <p:extLst>
      <p:ext uri="{BB962C8B-B14F-4D97-AF65-F5344CB8AC3E}">
        <p14:creationId xmlns:p14="http://schemas.microsoft.com/office/powerpoint/2010/main" val="6433356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1C909DB-90F9-B041-90B7-3CEDBF4E2BEB}"/>
              </a:ext>
            </a:extLst>
          </p:cNvPr>
          <p:cNvSpPr>
            <a:spLocks noGrp="1"/>
          </p:cNvSpPr>
          <p:nvPr>
            <p:ph type="subTitle" idx="10"/>
          </p:nvPr>
        </p:nvSpPr>
        <p:spPr/>
        <p:txBody>
          <a:bodyPr/>
          <a:lstStyle/>
          <a:p>
            <a:endParaRPr lang="en-US"/>
          </a:p>
        </p:txBody>
      </p:sp>
      <p:pic>
        <p:nvPicPr>
          <p:cNvPr id="4" name="Picture 3" descr="A picture containing person, indoor, table&#10;&#10;Description automatically generated">
            <a:extLst>
              <a:ext uri="{FF2B5EF4-FFF2-40B4-BE49-F238E27FC236}">
                <a16:creationId xmlns:a16="http://schemas.microsoft.com/office/drawing/2014/main" id="{7A88293F-E204-E443-A39B-F76595F484E7}"/>
              </a:ext>
            </a:extLst>
          </p:cNvPr>
          <p:cNvPicPr>
            <a:picLocks noChangeAspect="1"/>
          </p:cNvPicPr>
          <p:nvPr/>
        </p:nvPicPr>
        <p:blipFill>
          <a:blip r:embed="rId2"/>
          <a:stretch>
            <a:fillRect/>
          </a:stretch>
        </p:blipFill>
        <p:spPr>
          <a:xfrm>
            <a:off x="0" y="-387256"/>
            <a:ext cx="12192000" cy="8030072"/>
          </a:xfrm>
          <a:prstGeom prst="rect">
            <a:avLst/>
          </a:prstGeom>
        </p:spPr>
      </p:pic>
    </p:spTree>
    <p:extLst>
      <p:ext uri="{BB962C8B-B14F-4D97-AF65-F5344CB8AC3E}">
        <p14:creationId xmlns:p14="http://schemas.microsoft.com/office/powerpoint/2010/main" val="24270255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6DF99A-27D7-EA47-88E8-72A01F8D65ED}"/>
              </a:ext>
            </a:extLst>
          </p:cNvPr>
          <p:cNvSpPr>
            <a:spLocks noGrp="1"/>
          </p:cNvSpPr>
          <p:nvPr>
            <p:ph idx="1"/>
          </p:nvPr>
        </p:nvSpPr>
        <p:spPr>
          <a:xfrm>
            <a:off x="5346974" y="1439410"/>
            <a:ext cx="6069579" cy="3708901"/>
          </a:xfrm>
        </p:spPr>
        <p:txBody>
          <a:bodyPr>
            <a:noAutofit/>
          </a:bodyPr>
          <a:lstStyle/>
          <a:p>
            <a:pPr lvl="0"/>
            <a:r>
              <a:rPr lang="en-US" sz="2000" dirty="0"/>
              <a:t>The gaming industry is in a unique position to positively impact upon a segment of the patron population who may be in need of assistance for a gambling problem</a:t>
            </a:r>
          </a:p>
          <a:p>
            <a:pPr lvl="0"/>
            <a:r>
              <a:rPr lang="en-US" sz="2000" dirty="0"/>
              <a:t>The approach is not to prohibit gambling, but to put into place programs that can help to minimize the negative impact gambling can have on the percentage of gamblers who are unable to gamble with control</a:t>
            </a:r>
          </a:p>
        </p:txBody>
      </p:sp>
      <p:sp>
        <p:nvSpPr>
          <p:cNvPr id="3" name="Subtitle 2">
            <a:extLst>
              <a:ext uri="{FF2B5EF4-FFF2-40B4-BE49-F238E27FC236}">
                <a16:creationId xmlns:a16="http://schemas.microsoft.com/office/drawing/2014/main" id="{52941411-5F58-7549-B4C5-F798CC4380E3}"/>
              </a:ext>
            </a:extLst>
          </p:cNvPr>
          <p:cNvSpPr>
            <a:spLocks noGrp="1"/>
          </p:cNvSpPr>
          <p:nvPr>
            <p:ph type="subTitle" idx="10"/>
          </p:nvPr>
        </p:nvSpPr>
        <p:spPr>
          <a:xfrm>
            <a:off x="796208" y="2630081"/>
            <a:ext cx="3801978" cy="1090864"/>
          </a:xfrm>
        </p:spPr>
        <p:txBody>
          <a:bodyPr>
            <a:noAutofit/>
          </a:bodyPr>
          <a:lstStyle/>
          <a:p>
            <a:r>
              <a:rPr lang="en-US" dirty="0" smtClean="0"/>
              <a:t>The Gaming Industry’s Role</a:t>
            </a:r>
            <a:endParaRPr lang="en-US" dirty="0"/>
          </a:p>
        </p:txBody>
      </p:sp>
    </p:spTree>
    <p:extLst>
      <p:ext uri="{BB962C8B-B14F-4D97-AF65-F5344CB8AC3E}">
        <p14:creationId xmlns:p14="http://schemas.microsoft.com/office/powerpoint/2010/main" val="33692443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263C6F-4796-5444-819B-E65447E55C68}"/>
              </a:ext>
            </a:extLst>
          </p:cNvPr>
          <p:cNvSpPr>
            <a:spLocks noGrp="1"/>
          </p:cNvSpPr>
          <p:nvPr>
            <p:ph idx="1"/>
          </p:nvPr>
        </p:nvSpPr>
        <p:spPr>
          <a:xfrm>
            <a:off x="5316901" y="1702384"/>
            <a:ext cx="6069579" cy="4565066"/>
          </a:xfrm>
        </p:spPr>
        <p:txBody>
          <a:bodyPr numCol="2" spcCol="457200">
            <a:normAutofit fontScale="85000" lnSpcReduction="20000"/>
          </a:bodyPr>
          <a:lstStyle/>
          <a:p>
            <a:pPr lvl="0"/>
            <a:r>
              <a:rPr lang="en-US" dirty="0" smtClean="0"/>
              <a:t>Behavior </a:t>
            </a:r>
            <a:r>
              <a:rPr lang="en-US" dirty="0"/>
              <a:t>patterns that can compromise, disrupt or damage personal, family or vocational pursuits</a:t>
            </a:r>
          </a:p>
          <a:p>
            <a:pPr lvl="0"/>
            <a:r>
              <a:rPr lang="en-US" dirty="0" smtClean="0"/>
              <a:t>Employee stress </a:t>
            </a:r>
            <a:r>
              <a:rPr lang="en-US" dirty="0"/>
              <a:t>due to inability to assist a patron in distress</a:t>
            </a:r>
          </a:p>
          <a:p>
            <a:pPr lvl="0"/>
            <a:r>
              <a:rPr lang="en-US" dirty="0" smtClean="0"/>
              <a:t>Positive patron experience </a:t>
            </a:r>
            <a:endParaRPr lang="en-US" dirty="0"/>
          </a:p>
          <a:p>
            <a:pPr lvl="0"/>
            <a:r>
              <a:rPr lang="en-US" dirty="0" smtClean="0"/>
              <a:t>Employees </a:t>
            </a:r>
            <a:r>
              <a:rPr lang="en-US" dirty="0"/>
              <a:t>can develop a gambling problem, even if they are restricted or prohibited from placing bets where they work</a:t>
            </a:r>
          </a:p>
        </p:txBody>
      </p:sp>
      <p:sp>
        <p:nvSpPr>
          <p:cNvPr id="3" name="Title 2">
            <a:extLst>
              <a:ext uri="{FF2B5EF4-FFF2-40B4-BE49-F238E27FC236}">
                <a16:creationId xmlns:a16="http://schemas.microsoft.com/office/drawing/2014/main" id="{A92A1DBB-DC5B-E246-BAAC-D1D1FC569E9F}"/>
              </a:ext>
            </a:extLst>
          </p:cNvPr>
          <p:cNvSpPr>
            <a:spLocks noGrp="1"/>
          </p:cNvSpPr>
          <p:nvPr>
            <p:ph type="ctrTitle" idx="4294967295"/>
          </p:nvPr>
        </p:nvSpPr>
        <p:spPr>
          <a:xfrm>
            <a:off x="5168608" y="952290"/>
            <a:ext cx="6366167" cy="614362"/>
          </a:xfrm>
        </p:spPr>
        <p:txBody>
          <a:bodyPr>
            <a:noAutofit/>
          </a:bodyPr>
          <a:lstStyle/>
          <a:p>
            <a:r>
              <a:rPr lang="en" sz="3200" dirty="0" smtClean="0">
                <a:solidFill>
                  <a:schemeClr val="bg1"/>
                </a:solidFill>
              </a:rPr>
              <a:t>Problem Gambling Impacts</a:t>
            </a:r>
            <a:endParaRPr lang="en-US" sz="3200" dirty="0">
              <a:solidFill>
                <a:schemeClr val="bg1"/>
              </a:solidFill>
            </a:endParaRPr>
          </a:p>
        </p:txBody>
      </p:sp>
      <p:sp>
        <p:nvSpPr>
          <p:cNvPr id="5" name="Subtitle 2">
            <a:extLst>
              <a:ext uri="{FF2B5EF4-FFF2-40B4-BE49-F238E27FC236}">
                <a16:creationId xmlns:a16="http://schemas.microsoft.com/office/drawing/2014/main" id="{52941411-5F58-7549-B4C5-F798CC4380E3}"/>
              </a:ext>
            </a:extLst>
          </p:cNvPr>
          <p:cNvSpPr>
            <a:spLocks noGrp="1"/>
          </p:cNvSpPr>
          <p:nvPr>
            <p:ph type="subTitle" idx="10"/>
          </p:nvPr>
        </p:nvSpPr>
        <p:spPr>
          <a:xfrm>
            <a:off x="796208" y="2630081"/>
            <a:ext cx="3801978" cy="1090864"/>
          </a:xfrm>
        </p:spPr>
        <p:txBody>
          <a:bodyPr>
            <a:noAutofit/>
          </a:bodyPr>
          <a:lstStyle/>
          <a:p>
            <a:r>
              <a:rPr lang="en-US" dirty="0" smtClean="0"/>
              <a:t>The Gaming Industry’s Role</a:t>
            </a:r>
            <a:endParaRPr lang="en-US" dirty="0"/>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348532" y="4210050"/>
            <a:ext cx="4249653" cy="2556509"/>
          </a:xfrm>
          <a:prstGeom prst="rect">
            <a:avLst/>
          </a:prstGeom>
        </p:spPr>
      </p:pic>
    </p:spTree>
    <p:extLst>
      <p:ext uri="{BB962C8B-B14F-4D97-AF65-F5344CB8AC3E}">
        <p14:creationId xmlns:p14="http://schemas.microsoft.com/office/powerpoint/2010/main" val="1137620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263C6F-4796-5444-819B-E65447E55C68}"/>
              </a:ext>
            </a:extLst>
          </p:cNvPr>
          <p:cNvSpPr>
            <a:spLocks noGrp="1"/>
          </p:cNvSpPr>
          <p:nvPr>
            <p:ph idx="1"/>
          </p:nvPr>
        </p:nvSpPr>
        <p:spPr>
          <a:xfrm>
            <a:off x="4067735" y="306302"/>
            <a:ext cx="7400365" cy="5770648"/>
          </a:xfrm>
        </p:spPr>
        <p:txBody>
          <a:bodyPr>
            <a:noAutofit/>
          </a:bodyPr>
          <a:lstStyle/>
          <a:p>
            <a:endParaRPr lang="en-US" sz="1700" dirty="0" smtClean="0"/>
          </a:p>
          <a:p>
            <a:pPr marL="0" indent="0">
              <a:buNone/>
            </a:pPr>
            <a:r>
              <a:rPr lang="en-US" dirty="0" smtClean="0"/>
              <a:t>Good Customer Service</a:t>
            </a:r>
          </a:p>
          <a:p>
            <a:r>
              <a:rPr lang="en-US" sz="2000" dirty="0" smtClean="0"/>
              <a:t>Providing </a:t>
            </a:r>
            <a:r>
              <a:rPr lang="en-US" sz="2000" dirty="0"/>
              <a:t>and promoting </a:t>
            </a:r>
            <a:r>
              <a:rPr lang="en-US" sz="2000" dirty="0" smtClean="0"/>
              <a:t>annual responsible </a:t>
            </a:r>
            <a:r>
              <a:rPr lang="en-US" sz="2000" dirty="0"/>
              <a:t>gaming </a:t>
            </a:r>
            <a:r>
              <a:rPr lang="en-US" sz="2000" dirty="0" smtClean="0"/>
              <a:t>training </a:t>
            </a:r>
          </a:p>
          <a:p>
            <a:r>
              <a:rPr lang="en-US" sz="2000" dirty="0" smtClean="0"/>
              <a:t>Responding </a:t>
            </a:r>
            <a:r>
              <a:rPr lang="en-US" sz="2000" dirty="0"/>
              <a:t>to a patron who is in distress, regardless of the cause of the </a:t>
            </a:r>
            <a:r>
              <a:rPr lang="en-US" sz="2000" dirty="0" smtClean="0"/>
              <a:t>distress.</a:t>
            </a:r>
          </a:p>
          <a:p>
            <a:r>
              <a:rPr lang="en-US" sz="2000" dirty="0" smtClean="0"/>
              <a:t>There </a:t>
            </a:r>
            <a:r>
              <a:rPr lang="en-US" sz="2000" dirty="0"/>
              <a:t>may be many reasons for a patron’s </a:t>
            </a:r>
            <a:r>
              <a:rPr lang="en-US" sz="2000" dirty="0" smtClean="0"/>
              <a:t>distress, and If </a:t>
            </a:r>
            <a:r>
              <a:rPr lang="en-US" sz="2000" dirty="0"/>
              <a:t>it is a gambling </a:t>
            </a:r>
            <a:r>
              <a:rPr lang="en-US" sz="2000" dirty="0" smtClean="0"/>
              <a:t>problem . . . </a:t>
            </a:r>
          </a:p>
          <a:p>
            <a:pPr lvl="1"/>
            <a:r>
              <a:rPr lang="en-US" sz="1800" dirty="0" smtClean="0"/>
              <a:t>It is important to know the </a:t>
            </a:r>
            <a:r>
              <a:rPr lang="en-US" sz="1800" dirty="0"/>
              <a:t>specific assistance, such as providing a problem gambling brochure, notifying management or security personnel and/or other steps as set forth in your company’s policies.</a:t>
            </a:r>
          </a:p>
        </p:txBody>
      </p:sp>
      <p:sp>
        <p:nvSpPr>
          <p:cNvPr id="4" name="Subtitle 3">
            <a:extLst>
              <a:ext uri="{FF2B5EF4-FFF2-40B4-BE49-F238E27FC236}">
                <a16:creationId xmlns:a16="http://schemas.microsoft.com/office/drawing/2014/main" id="{A69D123D-ECA0-8A4F-8C14-2D0B34FAD32D}"/>
              </a:ext>
            </a:extLst>
          </p:cNvPr>
          <p:cNvSpPr>
            <a:spLocks noGrp="1"/>
          </p:cNvSpPr>
          <p:nvPr>
            <p:ph type="subTitle" idx="10"/>
          </p:nvPr>
        </p:nvSpPr>
        <p:spPr/>
        <p:txBody>
          <a:bodyPr>
            <a:normAutofit/>
          </a:bodyPr>
          <a:lstStyle/>
          <a:p>
            <a:pPr marL="0" indent="0">
              <a:buNone/>
            </a:pPr>
            <a:r>
              <a:rPr lang="en" sz="3200" b="1" dirty="0" smtClean="0">
                <a:solidFill>
                  <a:schemeClr val="tx1"/>
                </a:solidFill>
              </a:rPr>
              <a:t>The Gaming Industry’s Role</a:t>
            </a:r>
            <a:endParaRPr lang="en-US" sz="3200" b="1" dirty="0">
              <a:solidFill>
                <a:schemeClr val="tx1"/>
              </a:solidFill>
            </a:endParaRPr>
          </a:p>
        </p:txBody>
      </p:sp>
    </p:spTree>
    <p:extLst>
      <p:ext uri="{BB962C8B-B14F-4D97-AF65-F5344CB8AC3E}">
        <p14:creationId xmlns:p14="http://schemas.microsoft.com/office/powerpoint/2010/main" val="40054270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57675" y="1028700"/>
            <a:ext cx="7145431" cy="4914899"/>
          </a:xfrm>
        </p:spPr>
        <p:txBody>
          <a:bodyPr>
            <a:normAutofit/>
          </a:bodyPr>
          <a:lstStyle/>
          <a:p>
            <a:pPr marL="0" lvl="0" indent="0">
              <a:buNone/>
            </a:pPr>
            <a:r>
              <a:rPr lang="en-US" dirty="0"/>
              <a:t>A comprehensive responsible gaming program and training can limit liability and </a:t>
            </a:r>
            <a:r>
              <a:rPr lang="en-US" dirty="0" smtClean="0"/>
              <a:t>risk and includes: </a:t>
            </a:r>
          </a:p>
          <a:p>
            <a:r>
              <a:rPr lang="en-US" sz="2000" dirty="0" smtClean="0"/>
              <a:t>Adopting a </a:t>
            </a:r>
            <a:r>
              <a:rPr lang="en-US" sz="2000" dirty="0"/>
              <a:t>“see something, say something” approach that may identify a problem </a:t>
            </a:r>
            <a:r>
              <a:rPr lang="en-US" sz="2000" dirty="0" smtClean="0"/>
              <a:t>sooner</a:t>
            </a:r>
          </a:p>
          <a:p>
            <a:r>
              <a:rPr lang="en-US" sz="2000" dirty="0" smtClean="0"/>
              <a:t>Responsible Gaming Policy review</a:t>
            </a:r>
          </a:p>
          <a:p>
            <a:r>
              <a:rPr lang="en-US" sz="2000" dirty="0" smtClean="0"/>
              <a:t>Documentation </a:t>
            </a:r>
            <a:r>
              <a:rPr lang="en-US" sz="2000" dirty="0"/>
              <a:t>of </a:t>
            </a:r>
            <a:r>
              <a:rPr lang="en-US" sz="2000" dirty="0" smtClean="0"/>
              <a:t>incidents</a:t>
            </a:r>
          </a:p>
          <a:p>
            <a:r>
              <a:rPr lang="en-US" sz="2000" dirty="0" smtClean="0"/>
              <a:t>Procedures on how employees are to handle/report events on property such as: violence</a:t>
            </a:r>
            <a:r>
              <a:rPr lang="en-US" sz="2000" dirty="0"/>
              <a:t>, embezzlement, child neglect or suicide</a:t>
            </a:r>
          </a:p>
          <a:p>
            <a:endParaRPr lang="en-US" dirty="0"/>
          </a:p>
        </p:txBody>
      </p:sp>
      <p:sp>
        <p:nvSpPr>
          <p:cNvPr id="3" name="Subtitle 2"/>
          <p:cNvSpPr>
            <a:spLocks noGrp="1"/>
          </p:cNvSpPr>
          <p:nvPr>
            <p:ph type="subTitle" idx="10"/>
          </p:nvPr>
        </p:nvSpPr>
        <p:spPr>
          <a:xfrm>
            <a:off x="796208" y="2815609"/>
            <a:ext cx="3166192" cy="1090864"/>
          </a:xfrm>
        </p:spPr>
        <p:txBody>
          <a:bodyPr/>
          <a:lstStyle/>
          <a:p>
            <a:r>
              <a:rPr lang="en-US" dirty="0" smtClean="0"/>
              <a:t>The Gaming Industry’s Role</a:t>
            </a:r>
            <a:endParaRPr lang="en-US" dirty="0"/>
          </a:p>
        </p:txBody>
      </p:sp>
    </p:spTree>
    <p:extLst>
      <p:ext uri="{BB962C8B-B14F-4D97-AF65-F5344CB8AC3E}">
        <p14:creationId xmlns:p14="http://schemas.microsoft.com/office/powerpoint/2010/main" val="26609868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27B242-D3D2-B84C-B7EA-566A8138209E}"/>
              </a:ext>
            </a:extLst>
          </p:cNvPr>
          <p:cNvSpPr>
            <a:spLocks noGrp="1"/>
          </p:cNvSpPr>
          <p:nvPr>
            <p:ph idx="1"/>
          </p:nvPr>
        </p:nvSpPr>
        <p:spPr>
          <a:xfrm>
            <a:off x="5346974" y="-257174"/>
            <a:ext cx="6069579" cy="6467474"/>
          </a:xfrm>
        </p:spPr>
        <p:txBody>
          <a:bodyPr>
            <a:noAutofit/>
          </a:bodyPr>
          <a:lstStyle/>
          <a:p>
            <a:pPr lvl="0"/>
            <a:r>
              <a:rPr lang="en-US" sz="1900" dirty="0"/>
              <a:t>Eyes </a:t>
            </a:r>
            <a:r>
              <a:rPr lang="en-US" sz="1900" dirty="0" smtClean="0"/>
              <a:t>and Ears focused and tuned for responsible gaming</a:t>
            </a:r>
            <a:endParaRPr lang="en-US" sz="1900" dirty="0"/>
          </a:p>
          <a:p>
            <a:pPr lvl="0"/>
            <a:r>
              <a:rPr lang="en-US" sz="1900" dirty="0" smtClean="0"/>
              <a:t>First contact </a:t>
            </a:r>
            <a:r>
              <a:rPr lang="en-US" sz="1900" dirty="0"/>
              <a:t>or “first responder” to patrons </a:t>
            </a:r>
          </a:p>
          <a:p>
            <a:pPr lvl="0"/>
            <a:r>
              <a:rPr lang="en-US" sz="1900" dirty="0"/>
              <a:t>Liaison </a:t>
            </a:r>
            <a:r>
              <a:rPr lang="en-US" sz="1900" dirty="0" smtClean="0"/>
              <a:t>to </a:t>
            </a:r>
            <a:r>
              <a:rPr lang="en-US" sz="1900" dirty="0"/>
              <a:t>guide patrons to the help they </a:t>
            </a:r>
            <a:r>
              <a:rPr lang="en-US" sz="1900" dirty="0" smtClean="0"/>
              <a:t>need</a:t>
            </a:r>
          </a:p>
          <a:p>
            <a:pPr lvl="0"/>
            <a:r>
              <a:rPr lang="en-US" sz="1900" dirty="0" smtClean="0"/>
              <a:t>Assess </a:t>
            </a:r>
            <a:r>
              <a:rPr lang="en-US" sz="1900" dirty="0"/>
              <a:t>situations and present circumstances to management or security personnel in order to determine next </a:t>
            </a:r>
            <a:r>
              <a:rPr lang="en-US" sz="1900" dirty="0" smtClean="0"/>
              <a:t>steps:</a:t>
            </a:r>
            <a:endParaRPr lang="en-US" sz="1900" dirty="0"/>
          </a:p>
          <a:p>
            <a:pPr lvl="1">
              <a:buFont typeface="Courier New" panose="02070309020205020404" pitchFamily="49" charset="0"/>
              <a:buChar char="o"/>
            </a:pPr>
            <a:r>
              <a:rPr lang="en-US" sz="1500" dirty="0"/>
              <a:t>Notifying management and/or security personnel</a:t>
            </a:r>
          </a:p>
          <a:p>
            <a:pPr lvl="1">
              <a:buFont typeface="Courier New" panose="02070309020205020404" pitchFamily="49" charset="0"/>
              <a:buChar char="o"/>
            </a:pPr>
            <a:r>
              <a:rPr lang="en-US" sz="1500" dirty="0"/>
              <a:t>Providing </a:t>
            </a:r>
            <a:r>
              <a:rPr lang="en-US" sz="1500" dirty="0" smtClean="0"/>
              <a:t>information on help that is available </a:t>
            </a:r>
            <a:r>
              <a:rPr lang="en-US" sz="1500" dirty="0"/>
              <a:t>to a patron</a:t>
            </a:r>
          </a:p>
          <a:p>
            <a:pPr lvl="1">
              <a:buFont typeface="Courier New" panose="02070309020205020404" pitchFamily="49" charset="0"/>
              <a:buChar char="o"/>
            </a:pPr>
            <a:r>
              <a:rPr lang="en-US" sz="1500" dirty="0"/>
              <a:t>Listening in a respectful and non-judgmental manner</a:t>
            </a:r>
          </a:p>
          <a:p>
            <a:pPr lvl="1">
              <a:buFont typeface="Courier New" panose="02070309020205020404" pitchFamily="49" charset="0"/>
              <a:buChar char="o"/>
            </a:pPr>
            <a:r>
              <a:rPr lang="en-US" sz="1500" dirty="0"/>
              <a:t>Understanding the risk of suicide and violence</a:t>
            </a:r>
          </a:p>
        </p:txBody>
      </p:sp>
      <p:sp>
        <p:nvSpPr>
          <p:cNvPr id="3" name="Subtitle 2">
            <a:extLst>
              <a:ext uri="{FF2B5EF4-FFF2-40B4-BE49-F238E27FC236}">
                <a16:creationId xmlns:a16="http://schemas.microsoft.com/office/drawing/2014/main" id="{4A6A1FC2-179C-FE48-BC30-690E9095E943}"/>
              </a:ext>
            </a:extLst>
          </p:cNvPr>
          <p:cNvSpPr>
            <a:spLocks noGrp="1"/>
          </p:cNvSpPr>
          <p:nvPr>
            <p:ph type="subTitle" idx="4294967295"/>
          </p:nvPr>
        </p:nvSpPr>
        <p:spPr>
          <a:xfrm>
            <a:off x="796208" y="3120408"/>
            <a:ext cx="3232453" cy="1090864"/>
          </a:xfrm>
        </p:spPr>
        <p:txBody>
          <a:bodyPr>
            <a:normAutofit/>
          </a:bodyPr>
          <a:lstStyle/>
          <a:p>
            <a:pPr marL="0" indent="0">
              <a:buNone/>
            </a:pPr>
            <a:r>
              <a:rPr lang="en-US" sz="3200" b="1" dirty="0">
                <a:solidFill>
                  <a:schemeClr val="bg1"/>
                </a:solidFill>
              </a:rPr>
              <a:t>What is My </a:t>
            </a:r>
            <a:r>
              <a:rPr lang="en-US" sz="3200" b="1" dirty="0" smtClean="0">
                <a:solidFill>
                  <a:schemeClr val="bg1"/>
                </a:solidFill>
              </a:rPr>
              <a:t>Role?</a:t>
            </a:r>
            <a:endParaRPr lang="en-US" sz="3200" b="1" dirty="0">
              <a:solidFill>
                <a:schemeClr val="bg1"/>
              </a:solidFill>
            </a:endParaRPr>
          </a:p>
        </p:txBody>
      </p:sp>
    </p:spTree>
    <p:extLst>
      <p:ext uri="{BB962C8B-B14F-4D97-AF65-F5344CB8AC3E}">
        <p14:creationId xmlns:p14="http://schemas.microsoft.com/office/powerpoint/2010/main" val="39893111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E43BDDE-EB25-7C41-B352-666643EF5612}"/>
              </a:ext>
            </a:extLst>
          </p:cNvPr>
          <p:cNvSpPr>
            <a:spLocks noGrp="1"/>
          </p:cNvSpPr>
          <p:nvPr>
            <p:ph idx="1"/>
          </p:nvPr>
        </p:nvSpPr>
        <p:spPr>
          <a:xfrm>
            <a:off x="5346974" y="142875"/>
            <a:ext cx="6069579" cy="5635074"/>
          </a:xfrm>
        </p:spPr>
        <p:txBody>
          <a:bodyPr>
            <a:noAutofit/>
          </a:bodyPr>
          <a:lstStyle/>
          <a:p>
            <a:pPr lvl="0"/>
            <a:r>
              <a:rPr lang="en-US" dirty="0" smtClean="0"/>
              <a:t>Don’t </a:t>
            </a:r>
            <a:r>
              <a:rPr lang="en-US" dirty="0"/>
              <a:t>encourage patrons to play longer or for higher stakes</a:t>
            </a:r>
          </a:p>
          <a:p>
            <a:pPr lvl="0"/>
            <a:r>
              <a:rPr lang="en-US" dirty="0"/>
              <a:t>Don’t feed patrons’ superstitions or myths about gambling such as:</a:t>
            </a:r>
          </a:p>
          <a:p>
            <a:pPr lvl="1">
              <a:buFont typeface="Courier New" panose="02070309020205020404" pitchFamily="49" charset="0"/>
              <a:buChar char="o"/>
            </a:pPr>
            <a:r>
              <a:rPr lang="en-US" dirty="0"/>
              <a:t>Machine is hot or cold</a:t>
            </a:r>
          </a:p>
          <a:p>
            <a:pPr lvl="1">
              <a:buFont typeface="Courier New" panose="02070309020205020404" pitchFamily="49" charset="0"/>
              <a:buChar char="o"/>
            </a:pPr>
            <a:r>
              <a:rPr lang="en-US" dirty="0"/>
              <a:t>Practice makes perfect</a:t>
            </a:r>
          </a:p>
          <a:p>
            <a:pPr lvl="1">
              <a:buFont typeface="Courier New" panose="02070309020205020404" pitchFamily="49" charset="0"/>
              <a:buChar char="o"/>
            </a:pPr>
            <a:r>
              <a:rPr lang="en-US" dirty="0"/>
              <a:t>You're lucky today</a:t>
            </a:r>
          </a:p>
          <a:p>
            <a:pPr lvl="1">
              <a:buFont typeface="Courier New" panose="02070309020205020404" pitchFamily="49" charset="0"/>
              <a:buChar char="o"/>
            </a:pPr>
            <a:r>
              <a:rPr lang="en-US" dirty="0"/>
              <a:t>I’ll watch the machine while you take a break</a:t>
            </a:r>
          </a:p>
          <a:p>
            <a:pPr lvl="1">
              <a:buFont typeface="Courier New" panose="02070309020205020404" pitchFamily="49" charset="0"/>
              <a:buChar char="o"/>
            </a:pPr>
            <a:r>
              <a:rPr lang="en-US" dirty="0"/>
              <a:t>Patrons can control the outcome of the game</a:t>
            </a:r>
          </a:p>
        </p:txBody>
      </p:sp>
      <p:sp>
        <p:nvSpPr>
          <p:cNvPr id="5" name="Subtitle 4">
            <a:extLst>
              <a:ext uri="{FF2B5EF4-FFF2-40B4-BE49-F238E27FC236}">
                <a16:creationId xmlns:a16="http://schemas.microsoft.com/office/drawing/2014/main" id="{8998A7E4-C77D-CC44-A161-25EAB619718A}"/>
              </a:ext>
            </a:extLst>
          </p:cNvPr>
          <p:cNvSpPr>
            <a:spLocks noGrp="1"/>
          </p:cNvSpPr>
          <p:nvPr>
            <p:ph type="subTitle" idx="4294967295"/>
          </p:nvPr>
        </p:nvSpPr>
        <p:spPr>
          <a:xfrm>
            <a:off x="796208" y="3148984"/>
            <a:ext cx="2954157" cy="1090864"/>
          </a:xfrm>
        </p:spPr>
        <p:txBody>
          <a:bodyPr>
            <a:normAutofit/>
          </a:bodyPr>
          <a:lstStyle/>
          <a:p>
            <a:pPr marL="0" indent="0">
              <a:buNone/>
            </a:pPr>
            <a:r>
              <a:rPr lang="en-US" sz="3200" b="1" dirty="0" smtClean="0">
                <a:solidFill>
                  <a:schemeClr val="bg1"/>
                </a:solidFill>
              </a:rPr>
              <a:t>What is my Role?</a:t>
            </a:r>
            <a:endParaRPr lang="en-US" sz="3200" b="1" dirty="0">
              <a:solidFill>
                <a:schemeClr val="bg1"/>
              </a:solidFill>
            </a:endParaRPr>
          </a:p>
        </p:txBody>
      </p:sp>
    </p:spTree>
    <p:extLst>
      <p:ext uri="{BB962C8B-B14F-4D97-AF65-F5344CB8AC3E}">
        <p14:creationId xmlns:p14="http://schemas.microsoft.com/office/powerpoint/2010/main" val="2069734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8BE2CE-42AD-C847-81EE-7B21026D6497}"/>
              </a:ext>
            </a:extLst>
          </p:cNvPr>
          <p:cNvSpPr>
            <a:spLocks noGrp="1"/>
          </p:cNvSpPr>
          <p:nvPr>
            <p:ph idx="1"/>
          </p:nvPr>
        </p:nvSpPr>
        <p:spPr>
          <a:xfrm>
            <a:off x="5118374" y="838200"/>
            <a:ext cx="6568801" cy="5762625"/>
          </a:xfrm>
        </p:spPr>
        <p:txBody>
          <a:bodyPr>
            <a:noAutofit/>
          </a:bodyPr>
          <a:lstStyle/>
          <a:p>
            <a:pPr marL="0" indent="0">
              <a:lnSpc>
                <a:spcPct val="100000"/>
              </a:lnSpc>
              <a:spcBef>
                <a:spcPts val="600"/>
              </a:spcBef>
              <a:buNone/>
            </a:pPr>
            <a:r>
              <a:rPr lang="en-US" sz="2800" dirty="0" smtClean="0"/>
              <a:t>Be aware </a:t>
            </a:r>
            <a:r>
              <a:rPr lang="en-US" sz="2800" dirty="0"/>
              <a:t>of </a:t>
            </a:r>
            <a:r>
              <a:rPr lang="en-US" sz="2800" dirty="0" smtClean="0"/>
              <a:t> . . . </a:t>
            </a:r>
          </a:p>
          <a:p>
            <a:r>
              <a:rPr lang="en-US" dirty="0" smtClean="0"/>
              <a:t>Signs </a:t>
            </a:r>
            <a:r>
              <a:rPr lang="en-US" dirty="0"/>
              <a:t>and symptoms </a:t>
            </a:r>
            <a:r>
              <a:rPr lang="en-US" dirty="0" smtClean="0"/>
              <a:t>of problem gambling</a:t>
            </a:r>
            <a:endParaRPr lang="en-US" dirty="0"/>
          </a:p>
          <a:p>
            <a:r>
              <a:rPr lang="en-US" sz="2200" dirty="0" smtClean="0"/>
              <a:t>Problem </a:t>
            </a:r>
            <a:r>
              <a:rPr lang="en-US" sz="2200" dirty="0"/>
              <a:t>gambling is </a:t>
            </a:r>
            <a:r>
              <a:rPr lang="en-US" sz="2200" dirty="0" smtClean="0"/>
              <a:t>often referred </a:t>
            </a:r>
            <a:r>
              <a:rPr lang="en-US" sz="2200" dirty="0"/>
              <a:t>to as a “hidden illness” </a:t>
            </a:r>
          </a:p>
          <a:p>
            <a:r>
              <a:rPr lang="en-US" sz="2200" dirty="0" smtClean="0"/>
              <a:t>Cannot </a:t>
            </a:r>
            <a:r>
              <a:rPr lang="en-US" sz="2200" dirty="0"/>
              <a:t>see </a:t>
            </a:r>
            <a:r>
              <a:rPr lang="en-US" sz="2200" dirty="0" smtClean="0"/>
              <a:t>problem gambling in </a:t>
            </a:r>
            <a:r>
              <a:rPr lang="en-US" sz="2200" dirty="0"/>
              <a:t>a patron’s eyes or smell it on their </a:t>
            </a:r>
            <a:r>
              <a:rPr lang="en-US" sz="2200" dirty="0" smtClean="0"/>
              <a:t>breath</a:t>
            </a:r>
          </a:p>
          <a:p>
            <a:r>
              <a:rPr lang="en-US" sz="2200" dirty="0"/>
              <a:t>There are no track </a:t>
            </a:r>
            <a:r>
              <a:rPr lang="en-US" sz="2200" dirty="0" smtClean="0"/>
              <a:t>marks</a:t>
            </a:r>
          </a:p>
          <a:p>
            <a:pPr lvl="0"/>
            <a:endParaRPr lang="en-US" sz="2000" dirty="0" smtClean="0"/>
          </a:p>
          <a:p>
            <a:pPr lvl="0"/>
            <a:endParaRPr lang="en-US" sz="2000" dirty="0"/>
          </a:p>
        </p:txBody>
      </p:sp>
      <p:sp>
        <p:nvSpPr>
          <p:cNvPr id="3" name="Subtitle 2">
            <a:extLst>
              <a:ext uri="{FF2B5EF4-FFF2-40B4-BE49-F238E27FC236}">
                <a16:creationId xmlns:a16="http://schemas.microsoft.com/office/drawing/2014/main" id="{FD9AC74B-C4FF-084D-8333-94721E53851B}"/>
              </a:ext>
            </a:extLst>
          </p:cNvPr>
          <p:cNvSpPr>
            <a:spLocks noGrp="1"/>
          </p:cNvSpPr>
          <p:nvPr>
            <p:ph type="subTitle" idx="10"/>
          </p:nvPr>
        </p:nvSpPr>
        <p:spPr>
          <a:xfrm>
            <a:off x="796208" y="3174080"/>
            <a:ext cx="2775667" cy="1090864"/>
          </a:xfrm>
        </p:spPr>
        <p:txBody>
          <a:bodyPr/>
          <a:lstStyle/>
          <a:p>
            <a:r>
              <a:rPr lang="en-US" dirty="0" smtClean="0"/>
              <a:t>What is my Role?</a:t>
            </a:r>
            <a:endParaRPr lang="en-US" dirty="0"/>
          </a:p>
        </p:txBody>
      </p:sp>
    </p:spTree>
    <p:extLst>
      <p:ext uri="{BB962C8B-B14F-4D97-AF65-F5344CB8AC3E}">
        <p14:creationId xmlns:p14="http://schemas.microsoft.com/office/powerpoint/2010/main" val="2943627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21A806-2A70-BB4E-A1EB-DFB2C1E8B04B}"/>
              </a:ext>
            </a:extLst>
          </p:cNvPr>
          <p:cNvSpPr>
            <a:spLocks noGrp="1"/>
          </p:cNvSpPr>
          <p:nvPr>
            <p:ph idx="1"/>
          </p:nvPr>
        </p:nvSpPr>
        <p:spPr>
          <a:xfrm>
            <a:off x="5346974" y="1680153"/>
            <a:ext cx="6069579" cy="3708901"/>
          </a:xfrm>
        </p:spPr>
        <p:txBody>
          <a:bodyPr>
            <a:noAutofit/>
          </a:bodyPr>
          <a:lstStyle/>
          <a:p>
            <a:pPr marL="127000" lvl="0" indent="0">
              <a:spcBef>
                <a:spcPts val="0"/>
              </a:spcBef>
              <a:buSzPts val="1600"/>
              <a:buNone/>
            </a:pPr>
            <a:r>
              <a:rPr lang="en-US" sz="2000" dirty="0"/>
              <a:t>IPN Grant identified three primary goals:</a:t>
            </a:r>
          </a:p>
          <a:p>
            <a:pPr marL="914400" lvl="0" indent="-330200">
              <a:spcBef>
                <a:spcPts val="0"/>
              </a:spcBef>
              <a:buSzPts val="1600"/>
              <a:buAutoNum type="arabicPeriod"/>
            </a:pPr>
            <a:r>
              <a:rPr lang="en-US" sz="1800" dirty="0"/>
              <a:t>Establish and maintain a comprehensive and effective system of care for substance use and gambling problems through a statewide, integrated network of services and providers</a:t>
            </a:r>
          </a:p>
          <a:p>
            <a:pPr marL="914400" lvl="0" indent="-330200">
              <a:spcBef>
                <a:spcPts val="0"/>
              </a:spcBef>
              <a:buSzPts val="1600"/>
              <a:buAutoNum type="arabicPeriod"/>
            </a:pPr>
            <a:r>
              <a:rPr lang="en-US" sz="1800" dirty="0"/>
              <a:t>Reduce substance use and gambling problems through public education, evidence-based prevention, and early intervention services</a:t>
            </a:r>
          </a:p>
          <a:p>
            <a:pPr marL="914400" lvl="0" indent="-330200">
              <a:spcBef>
                <a:spcPts val="0"/>
              </a:spcBef>
              <a:buSzPts val="1600"/>
              <a:buAutoNum type="arabicPeriod"/>
            </a:pPr>
            <a:r>
              <a:rPr lang="en-US" sz="1800" dirty="0"/>
              <a:t>Increase remission and recovery from substance use disorders and problem gambling through timely, accessible, ongoing, and effective treatment services</a:t>
            </a:r>
          </a:p>
          <a:p>
            <a:endParaRPr lang="en-US" sz="2000" dirty="0"/>
          </a:p>
        </p:txBody>
      </p:sp>
      <p:sp>
        <p:nvSpPr>
          <p:cNvPr id="5" name="Subtitle 2">
            <a:extLst>
              <a:ext uri="{FF2B5EF4-FFF2-40B4-BE49-F238E27FC236}">
                <a16:creationId xmlns:a16="http://schemas.microsoft.com/office/drawing/2014/main" id="{3CCD30CC-31A1-7C41-BE59-46C211ADBDC0}"/>
              </a:ext>
            </a:extLst>
          </p:cNvPr>
          <p:cNvSpPr txBox="1">
            <a:spLocks/>
          </p:cNvSpPr>
          <p:nvPr/>
        </p:nvSpPr>
        <p:spPr>
          <a:xfrm>
            <a:off x="796208" y="2226448"/>
            <a:ext cx="2796078" cy="10908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solidFill>
                  <a:schemeClr val="bg1"/>
                </a:solidFill>
              </a:rPr>
              <a:t>Integrated Provider Network (IPN) Grant</a:t>
            </a:r>
          </a:p>
        </p:txBody>
      </p:sp>
    </p:spTree>
    <p:extLst>
      <p:ext uri="{BB962C8B-B14F-4D97-AF65-F5344CB8AC3E}">
        <p14:creationId xmlns:p14="http://schemas.microsoft.com/office/powerpoint/2010/main" val="25296695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9CF875-151E-5646-AF2D-1FC192B16711}"/>
              </a:ext>
            </a:extLst>
          </p:cNvPr>
          <p:cNvSpPr>
            <a:spLocks noGrp="1"/>
          </p:cNvSpPr>
          <p:nvPr>
            <p:ph idx="1"/>
          </p:nvPr>
        </p:nvSpPr>
        <p:spPr/>
        <p:txBody>
          <a:bodyPr>
            <a:normAutofit lnSpcReduction="10000"/>
          </a:bodyPr>
          <a:lstStyle/>
          <a:p>
            <a:pPr lvl="0"/>
            <a:r>
              <a:rPr lang="en-US" dirty="0"/>
              <a:t>When asked, provide accurate information such as:</a:t>
            </a:r>
          </a:p>
          <a:p>
            <a:pPr lvl="1">
              <a:buFont typeface="Courier New" panose="02070309020205020404" pitchFamily="49" charset="0"/>
              <a:buChar char="o"/>
            </a:pPr>
            <a:r>
              <a:rPr lang="en-US" dirty="0"/>
              <a:t>Gambling is a game of chance</a:t>
            </a:r>
          </a:p>
          <a:p>
            <a:pPr lvl="1">
              <a:buFont typeface="Courier New" panose="02070309020205020404" pitchFamily="49" charset="0"/>
              <a:buChar char="o"/>
            </a:pPr>
            <a:r>
              <a:rPr lang="en-US" dirty="0"/>
              <a:t>The odds of any given game are __ to __</a:t>
            </a:r>
          </a:p>
          <a:p>
            <a:pPr lvl="1">
              <a:buFont typeface="Courier New" panose="02070309020205020404" pitchFamily="49" charset="0"/>
              <a:buChar char="o"/>
            </a:pPr>
            <a:r>
              <a:rPr lang="en-US" dirty="0"/>
              <a:t>Slot machine payout is random</a:t>
            </a:r>
          </a:p>
          <a:p>
            <a:pPr lvl="1">
              <a:buFont typeface="Courier New" panose="02070309020205020404" pitchFamily="49" charset="0"/>
              <a:buChar char="o"/>
            </a:pPr>
            <a:r>
              <a:rPr lang="en-US" dirty="0"/>
              <a:t>In the long run, the odds of winning are against you</a:t>
            </a:r>
          </a:p>
        </p:txBody>
      </p:sp>
      <p:sp>
        <p:nvSpPr>
          <p:cNvPr id="3" name="Subtitle 2">
            <a:extLst>
              <a:ext uri="{FF2B5EF4-FFF2-40B4-BE49-F238E27FC236}">
                <a16:creationId xmlns:a16="http://schemas.microsoft.com/office/drawing/2014/main" id="{193304EC-FC92-104F-B5B3-64B6B631D417}"/>
              </a:ext>
            </a:extLst>
          </p:cNvPr>
          <p:cNvSpPr>
            <a:spLocks noGrp="1"/>
          </p:cNvSpPr>
          <p:nvPr>
            <p:ph type="subTitle" idx="10"/>
          </p:nvPr>
        </p:nvSpPr>
        <p:spPr>
          <a:xfrm>
            <a:off x="796208" y="3139459"/>
            <a:ext cx="3223342" cy="1090864"/>
          </a:xfrm>
        </p:spPr>
        <p:txBody>
          <a:bodyPr/>
          <a:lstStyle/>
          <a:p>
            <a:r>
              <a:rPr lang="en-US" dirty="0" smtClean="0"/>
              <a:t>What is my Role?</a:t>
            </a:r>
            <a:endParaRPr lang="en-US" dirty="0"/>
          </a:p>
        </p:txBody>
      </p:sp>
    </p:spTree>
    <p:extLst>
      <p:ext uri="{BB962C8B-B14F-4D97-AF65-F5344CB8AC3E}">
        <p14:creationId xmlns:p14="http://schemas.microsoft.com/office/powerpoint/2010/main" val="263229766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CC8F7DD0-DDA3-FE43-A318-FEA023ACA743}"/>
              </a:ext>
            </a:extLst>
          </p:cNvPr>
          <p:cNvSpPr>
            <a:spLocks noGrp="1"/>
          </p:cNvSpPr>
          <p:nvPr>
            <p:ph type="subTitle" idx="10"/>
          </p:nvPr>
        </p:nvSpPr>
        <p:spPr/>
        <p:txBody>
          <a:bodyPr/>
          <a:lstStyle/>
          <a:p>
            <a:r>
              <a:rPr lang="en-US" dirty="0"/>
              <a:t>Health Promotion</a:t>
            </a:r>
          </a:p>
        </p:txBody>
      </p:sp>
    </p:spTree>
    <p:extLst>
      <p:ext uri="{BB962C8B-B14F-4D97-AF65-F5344CB8AC3E}">
        <p14:creationId xmlns:p14="http://schemas.microsoft.com/office/powerpoint/2010/main" val="40635917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D055FA42-5A71-0749-90B2-EEDEE2B0EF89}"/>
              </a:ext>
            </a:extLst>
          </p:cNvPr>
          <p:cNvSpPr txBox="1">
            <a:spLocks/>
          </p:cNvSpPr>
          <p:nvPr/>
        </p:nvSpPr>
        <p:spPr>
          <a:xfrm>
            <a:off x="463834" y="1338204"/>
            <a:ext cx="4535670" cy="4567190"/>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15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smtClean="0"/>
              <a:t>Health Promotion</a:t>
            </a:r>
          </a:p>
          <a:p>
            <a:pPr marL="0" indent="0">
              <a:buNone/>
            </a:pPr>
            <a:r>
              <a:rPr lang="en-US" sz="2100" dirty="0" smtClean="0"/>
              <a:t>The following resources work to support and enhance problem gambling prevention services</a:t>
            </a:r>
          </a:p>
          <a:p>
            <a:pPr lvl="1"/>
            <a:r>
              <a:rPr lang="en-US" sz="1700" dirty="0" smtClean="0"/>
              <a:t>Iowa’s Gambling in the Work Plan Policy Toolkit</a:t>
            </a:r>
          </a:p>
          <a:p>
            <a:pPr lvl="1"/>
            <a:r>
              <a:rPr lang="en-US" sz="1700" dirty="0" smtClean="0"/>
              <a:t>Iowa’s Self-Exclusion Toolkit</a:t>
            </a:r>
          </a:p>
          <a:p>
            <a:pPr lvl="1"/>
            <a:r>
              <a:rPr lang="en-US" sz="1700" dirty="0" smtClean="0"/>
              <a:t>Responsible Gaming Toolkit</a:t>
            </a:r>
          </a:p>
          <a:p>
            <a:pPr lvl="1"/>
            <a:r>
              <a:rPr lang="en-US" sz="1700" dirty="0" smtClean="0"/>
              <a:t>Are You A Good Loser Campaign</a:t>
            </a:r>
          </a:p>
          <a:p>
            <a:pPr lvl="1"/>
            <a:r>
              <a:rPr lang="en-US" sz="1700" dirty="0" smtClean="0"/>
              <a:t>1-800-BETS OFF</a:t>
            </a:r>
          </a:p>
          <a:p>
            <a:pPr lvl="1"/>
            <a:r>
              <a:rPr lang="en-US" sz="1700" dirty="0" smtClean="0"/>
              <a:t>Your Life Iowa</a:t>
            </a:r>
            <a:endParaRPr lang="en-US" dirty="0"/>
          </a:p>
        </p:txBody>
      </p:sp>
      <p:pic>
        <p:nvPicPr>
          <p:cNvPr id="6" name="Content Placeholder 6" descr="A screenshot of a cell phone&#10;&#10;Description automatically generated">
            <a:extLst>
              <a:ext uri="{FF2B5EF4-FFF2-40B4-BE49-F238E27FC236}">
                <a16:creationId xmlns:a16="http://schemas.microsoft.com/office/drawing/2014/main" id="{32C2D88A-6EAA-6C40-B286-2CF5CF2AF1B9}"/>
              </a:ext>
            </a:extLst>
          </p:cNvPr>
          <p:cNvPicPr>
            <a:picLocks noGrp="1" noChangeAspect="1"/>
          </p:cNvPicPr>
          <p:nvPr>
            <p:ph idx="10"/>
          </p:nvPr>
        </p:nvPicPr>
        <p:blipFill>
          <a:blip r:embed="rId2"/>
          <a:stretch>
            <a:fillRect/>
          </a:stretch>
        </p:blipFill>
        <p:spPr>
          <a:xfrm rot="1577359">
            <a:off x="8219085" y="900503"/>
            <a:ext cx="1628123" cy="3709987"/>
          </a:xfrm>
        </p:spPr>
      </p:pic>
      <p:pic>
        <p:nvPicPr>
          <p:cNvPr id="7" name="Picture 6">
            <a:extLst>
              <a:ext uri="{FF2B5EF4-FFF2-40B4-BE49-F238E27FC236}">
                <a16:creationId xmlns:a16="http://schemas.microsoft.com/office/drawing/2014/main" id="{C61D91E8-8967-9B45-8E5A-1DD5312C2831}"/>
              </a:ext>
            </a:extLst>
          </p:cNvPr>
          <p:cNvPicPr>
            <a:picLocks noChangeAspect="1"/>
          </p:cNvPicPr>
          <p:nvPr/>
        </p:nvPicPr>
        <p:blipFill>
          <a:blip r:embed="rId3"/>
          <a:stretch>
            <a:fillRect/>
          </a:stretch>
        </p:blipFill>
        <p:spPr>
          <a:xfrm>
            <a:off x="6895653" y="4432379"/>
            <a:ext cx="2942920" cy="1344991"/>
          </a:xfrm>
          <a:prstGeom prst="rect">
            <a:avLst/>
          </a:prstGeom>
        </p:spPr>
      </p:pic>
      <p:pic>
        <p:nvPicPr>
          <p:cNvPr id="8" name="Picture 7">
            <a:extLst>
              <a:ext uri="{FF2B5EF4-FFF2-40B4-BE49-F238E27FC236}">
                <a16:creationId xmlns:a16="http://schemas.microsoft.com/office/drawing/2014/main" id="{87786697-2DD0-904A-AC31-59BE48C5CD27}"/>
              </a:ext>
            </a:extLst>
          </p:cNvPr>
          <p:cNvPicPr>
            <a:picLocks noChangeAspect="1"/>
          </p:cNvPicPr>
          <p:nvPr/>
        </p:nvPicPr>
        <p:blipFill>
          <a:blip r:embed="rId4"/>
          <a:stretch>
            <a:fillRect/>
          </a:stretch>
        </p:blipFill>
        <p:spPr>
          <a:xfrm rot="20074005">
            <a:off x="5620931" y="1746669"/>
            <a:ext cx="2311750" cy="2665257"/>
          </a:xfrm>
          <a:prstGeom prst="rect">
            <a:avLst/>
          </a:prstGeom>
        </p:spPr>
      </p:pic>
      <p:pic>
        <p:nvPicPr>
          <p:cNvPr id="9" name="Google Shape;331;p59">
            <a:extLst>
              <a:ext uri="{FF2B5EF4-FFF2-40B4-BE49-F238E27FC236}">
                <a16:creationId xmlns:a16="http://schemas.microsoft.com/office/drawing/2014/main" id="{E42D5E92-808B-9D4C-A938-500D8BDCFF16}"/>
              </a:ext>
            </a:extLst>
          </p:cNvPr>
          <p:cNvPicPr preferRelativeResize="0"/>
          <p:nvPr/>
        </p:nvPicPr>
        <p:blipFill>
          <a:blip r:embed="rId5">
            <a:alphaModFix/>
          </a:blip>
          <a:stretch>
            <a:fillRect/>
          </a:stretch>
        </p:blipFill>
        <p:spPr>
          <a:xfrm rot="1033698">
            <a:off x="5246103" y="4194154"/>
            <a:ext cx="1564091" cy="2024118"/>
          </a:xfrm>
          <a:prstGeom prst="rect">
            <a:avLst/>
          </a:prstGeom>
          <a:noFill/>
          <a:ln>
            <a:noFill/>
          </a:ln>
        </p:spPr>
      </p:pic>
      <p:pic>
        <p:nvPicPr>
          <p:cNvPr id="10" name="Google Shape;332;p59">
            <a:extLst>
              <a:ext uri="{FF2B5EF4-FFF2-40B4-BE49-F238E27FC236}">
                <a16:creationId xmlns:a16="http://schemas.microsoft.com/office/drawing/2014/main" id="{CB3D4716-BE42-914F-AFC4-FE6B02EAC192}"/>
              </a:ext>
            </a:extLst>
          </p:cNvPr>
          <p:cNvPicPr preferRelativeResize="0"/>
          <p:nvPr/>
        </p:nvPicPr>
        <p:blipFill>
          <a:blip r:embed="rId6">
            <a:alphaModFix/>
          </a:blip>
          <a:stretch>
            <a:fillRect/>
          </a:stretch>
        </p:blipFill>
        <p:spPr>
          <a:xfrm rot="430821">
            <a:off x="9372903" y="2840390"/>
            <a:ext cx="1561462" cy="2024117"/>
          </a:xfrm>
          <a:prstGeom prst="rect">
            <a:avLst/>
          </a:prstGeom>
          <a:noFill/>
          <a:ln>
            <a:noFill/>
          </a:ln>
        </p:spPr>
      </p:pic>
    </p:spTree>
    <p:extLst>
      <p:ext uri="{BB962C8B-B14F-4D97-AF65-F5344CB8AC3E}">
        <p14:creationId xmlns:p14="http://schemas.microsoft.com/office/powerpoint/2010/main" val="37088237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67108" y="209706"/>
            <a:ext cx="7859668" cy="4419444"/>
          </a:xfrm>
          <a:prstGeom prst="rect">
            <a:avLst/>
          </a:prstGeom>
        </p:spPr>
      </p:pic>
    </p:spTree>
    <p:extLst>
      <p:ext uri="{BB962C8B-B14F-4D97-AF65-F5344CB8AC3E}">
        <p14:creationId xmlns:p14="http://schemas.microsoft.com/office/powerpoint/2010/main" val="35968905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CC8F7DD0-DDA3-FE43-A318-FEA023ACA743}"/>
              </a:ext>
            </a:extLst>
          </p:cNvPr>
          <p:cNvSpPr>
            <a:spLocks noGrp="1"/>
          </p:cNvSpPr>
          <p:nvPr>
            <p:ph type="subTitle" idx="10"/>
          </p:nvPr>
        </p:nvSpPr>
        <p:spPr/>
        <p:txBody>
          <a:bodyPr/>
          <a:lstStyle/>
          <a:p>
            <a:r>
              <a:rPr lang="en-US" dirty="0" smtClean="0"/>
              <a:t>Next Steps</a:t>
            </a:r>
            <a:endParaRPr lang="en-US" dirty="0"/>
          </a:p>
        </p:txBody>
      </p:sp>
    </p:spTree>
    <p:extLst>
      <p:ext uri="{BB962C8B-B14F-4D97-AF65-F5344CB8AC3E}">
        <p14:creationId xmlns:p14="http://schemas.microsoft.com/office/powerpoint/2010/main" val="41931299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0036504">
            <a:off x="1147725" y="2337453"/>
            <a:ext cx="3098943" cy="3926468"/>
          </a:xfrm>
          <a:prstGeom prst="rect">
            <a:avLst/>
          </a:prstGeom>
        </p:spPr>
      </p:pic>
      <p:sp>
        <p:nvSpPr>
          <p:cNvPr id="3" name="Content Placeholder 2">
            <a:extLst>
              <a:ext uri="{FF2B5EF4-FFF2-40B4-BE49-F238E27FC236}">
                <a16:creationId xmlns:a16="http://schemas.microsoft.com/office/drawing/2014/main" id="{C1ACCD12-30F6-454B-9DF1-21C1DB2FC4FC}"/>
              </a:ext>
            </a:extLst>
          </p:cNvPr>
          <p:cNvSpPr>
            <a:spLocks noGrp="1"/>
          </p:cNvSpPr>
          <p:nvPr>
            <p:ph idx="1"/>
          </p:nvPr>
        </p:nvSpPr>
        <p:spPr>
          <a:xfrm>
            <a:off x="4961665" y="1084537"/>
            <a:ext cx="6725510" cy="5773463"/>
          </a:xfrm>
        </p:spPr>
        <p:txBody>
          <a:bodyPr>
            <a:normAutofit fontScale="70000" lnSpcReduction="20000"/>
          </a:bodyPr>
          <a:lstStyle/>
          <a:p>
            <a:pPr lvl="0"/>
            <a:r>
              <a:rPr lang="en-US" dirty="0"/>
              <a:t>Gambling in the Workplace Policy Toolkit &amp; Self-Exclusion Toolkit</a:t>
            </a:r>
          </a:p>
          <a:p>
            <a:pPr lvl="1">
              <a:buFont typeface="Courier New" panose="02070309020205020404" pitchFamily="49" charset="0"/>
              <a:buChar char="o"/>
            </a:pPr>
            <a:r>
              <a:rPr lang="en-US" sz="2200" dirty="0"/>
              <a:t>Ongoing staff training (annual, bi-annual, staff orientation, etc</a:t>
            </a:r>
            <a:r>
              <a:rPr lang="en-US" sz="2200" dirty="0" smtClean="0"/>
              <a:t>.</a:t>
            </a:r>
          </a:p>
          <a:p>
            <a:pPr lvl="1">
              <a:buFont typeface="Courier New" panose="02070309020205020404" pitchFamily="49" charset="0"/>
              <a:buChar char="o"/>
            </a:pPr>
            <a:r>
              <a:rPr lang="en-US" sz="2200" dirty="0" smtClean="0"/>
              <a:t>Have the conversation</a:t>
            </a:r>
            <a:endParaRPr lang="en-US" sz="2200" dirty="0"/>
          </a:p>
          <a:p>
            <a:pPr lvl="0"/>
            <a:r>
              <a:rPr lang="en-US" dirty="0" smtClean="0"/>
              <a:t>Collaborate with an IPN Provider on Nationwide Awareness </a:t>
            </a:r>
            <a:r>
              <a:rPr lang="en-US" dirty="0"/>
              <a:t>Events</a:t>
            </a:r>
          </a:p>
          <a:p>
            <a:pPr lvl="1">
              <a:buFont typeface="Courier New" panose="02070309020205020404" pitchFamily="49" charset="0"/>
              <a:buChar char="o"/>
            </a:pPr>
            <a:r>
              <a:rPr lang="en-US" sz="2200" dirty="0"/>
              <a:t>Appropriate </a:t>
            </a:r>
            <a:r>
              <a:rPr lang="en-US" sz="2200" dirty="0" smtClean="0"/>
              <a:t>Gifting (Nov/Dec)</a:t>
            </a:r>
            <a:endParaRPr lang="en-US" sz="2200" dirty="0"/>
          </a:p>
          <a:p>
            <a:pPr lvl="1">
              <a:buFont typeface="Courier New" panose="02070309020205020404" pitchFamily="49" charset="0"/>
              <a:buChar char="o"/>
            </a:pPr>
            <a:r>
              <a:rPr lang="en-US" sz="2200" dirty="0"/>
              <a:t>Problem Gambling Awareness </a:t>
            </a:r>
            <a:r>
              <a:rPr lang="en-US" sz="2200" dirty="0" smtClean="0"/>
              <a:t>Month (March)</a:t>
            </a:r>
            <a:endParaRPr lang="en-US" sz="2200" dirty="0"/>
          </a:p>
          <a:p>
            <a:pPr lvl="1">
              <a:buFont typeface="Courier New" panose="02070309020205020404" pitchFamily="49" charset="0"/>
              <a:buChar char="o"/>
            </a:pPr>
            <a:r>
              <a:rPr lang="en-US" sz="2200" dirty="0" smtClean="0"/>
              <a:t>Responsible </a:t>
            </a:r>
            <a:r>
              <a:rPr lang="en-US" sz="2200" dirty="0"/>
              <a:t>Gaming </a:t>
            </a:r>
            <a:r>
              <a:rPr lang="en-US" sz="2200" dirty="0" smtClean="0"/>
              <a:t>Week (Aug/Sept)</a:t>
            </a:r>
          </a:p>
          <a:p>
            <a:pPr lvl="0"/>
            <a:r>
              <a:rPr lang="en-US" dirty="0" smtClean="0"/>
              <a:t>Promote and use </a:t>
            </a:r>
            <a:r>
              <a:rPr lang="en-US" dirty="0"/>
              <a:t>of the </a:t>
            </a:r>
            <a:r>
              <a:rPr lang="en-US" dirty="0" smtClean="0"/>
              <a:t>following resources</a:t>
            </a:r>
            <a:endParaRPr lang="en-US" dirty="0"/>
          </a:p>
          <a:p>
            <a:pPr lvl="1">
              <a:buFont typeface="Courier New" panose="02070309020205020404" pitchFamily="49" charset="0"/>
              <a:buChar char="o"/>
            </a:pPr>
            <a:r>
              <a:rPr lang="en-US" sz="2200" dirty="0"/>
              <a:t>Your Life Iowa</a:t>
            </a:r>
          </a:p>
          <a:p>
            <a:pPr lvl="1">
              <a:buFont typeface="Courier New" panose="02070309020205020404" pitchFamily="49" charset="0"/>
              <a:buChar char="o"/>
            </a:pPr>
            <a:r>
              <a:rPr lang="en-US" sz="2200" dirty="0"/>
              <a:t>1-800-BETS OFF</a:t>
            </a:r>
          </a:p>
          <a:p>
            <a:pPr lvl="1">
              <a:buFont typeface="Courier New" panose="02070309020205020404" pitchFamily="49" charset="0"/>
              <a:buChar char="o"/>
            </a:pPr>
            <a:r>
              <a:rPr lang="en-US" sz="2200" dirty="0"/>
              <a:t>Are You A Good Loser </a:t>
            </a:r>
            <a:r>
              <a:rPr lang="en-US" sz="2200" dirty="0" smtClean="0"/>
              <a:t>Campaign</a:t>
            </a:r>
          </a:p>
          <a:p>
            <a:r>
              <a:rPr lang="en-US" sz="2600" dirty="0" smtClean="0">
                <a:hlinkClick r:id="rId3"/>
              </a:rPr>
              <a:t>ISU Clearinghouse Order Form</a:t>
            </a:r>
            <a:endParaRPr lang="en-US" sz="2600" dirty="0" smtClean="0"/>
          </a:p>
          <a:p>
            <a:pPr lvl="1"/>
            <a:r>
              <a:rPr lang="en-US" sz="2400" dirty="0">
                <a:hlinkClick r:id="rId4"/>
              </a:rPr>
              <a:t>https://</a:t>
            </a:r>
            <a:r>
              <a:rPr lang="en-US" sz="2400" dirty="0" smtClean="0">
                <a:hlinkClick r:id="rId4"/>
              </a:rPr>
              <a:t>www.idph.iowa.gov/igtp/prevention</a:t>
            </a:r>
            <a:endParaRPr lang="en-US" sz="2200" dirty="0" smtClean="0"/>
          </a:p>
        </p:txBody>
      </p:sp>
      <p:sp>
        <p:nvSpPr>
          <p:cNvPr id="4" name="Subtitle 3">
            <a:extLst>
              <a:ext uri="{FF2B5EF4-FFF2-40B4-BE49-F238E27FC236}">
                <a16:creationId xmlns:a16="http://schemas.microsoft.com/office/drawing/2014/main" id="{966B1949-AF64-E648-BD75-5905BE39CE8F}"/>
              </a:ext>
            </a:extLst>
          </p:cNvPr>
          <p:cNvSpPr>
            <a:spLocks noGrp="1"/>
          </p:cNvSpPr>
          <p:nvPr>
            <p:ph type="subTitle" idx="10"/>
          </p:nvPr>
        </p:nvSpPr>
        <p:spPr>
          <a:xfrm>
            <a:off x="796208" y="1228431"/>
            <a:ext cx="3801978" cy="1090864"/>
          </a:xfrm>
        </p:spPr>
        <p:txBody>
          <a:bodyPr>
            <a:noAutofit/>
          </a:bodyPr>
          <a:lstStyle/>
          <a:p>
            <a:r>
              <a:rPr lang="en" dirty="0" smtClean="0"/>
              <a:t>Next Steps</a:t>
            </a:r>
            <a:endParaRPr lang="en-US" dirty="0"/>
          </a:p>
        </p:txBody>
      </p:sp>
    </p:spTree>
    <p:extLst>
      <p:ext uri="{BB962C8B-B14F-4D97-AF65-F5344CB8AC3E}">
        <p14:creationId xmlns:p14="http://schemas.microsoft.com/office/powerpoint/2010/main" val="324446831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lackboard&#10;&#10;Description automatically generated">
            <a:extLst>
              <a:ext uri="{FF2B5EF4-FFF2-40B4-BE49-F238E27FC236}">
                <a16:creationId xmlns:a16="http://schemas.microsoft.com/office/drawing/2014/main" id="{C2251FBC-9789-D640-9156-7FC085CB3236}"/>
              </a:ext>
            </a:extLst>
          </p:cNvPr>
          <p:cNvPicPr>
            <a:picLocks noChangeAspect="1"/>
          </p:cNvPicPr>
          <p:nvPr/>
        </p:nvPicPr>
        <p:blipFill>
          <a:blip r:embed="rId2"/>
          <a:stretch>
            <a:fillRect/>
          </a:stretch>
        </p:blipFill>
        <p:spPr>
          <a:xfrm>
            <a:off x="3333749" y="1001043"/>
            <a:ext cx="5290089" cy="3246191"/>
          </a:xfrm>
          <a:prstGeom prst="rect">
            <a:avLst/>
          </a:prstGeom>
        </p:spPr>
      </p:pic>
    </p:spTree>
    <p:extLst>
      <p:ext uri="{BB962C8B-B14F-4D97-AF65-F5344CB8AC3E}">
        <p14:creationId xmlns:p14="http://schemas.microsoft.com/office/powerpoint/2010/main" val="30705599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6EE98B-9312-EA4E-B117-6624FCF4832F}"/>
              </a:ext>
            </a:extLst>
          </p:cNvPr>
          <p:cNvSpPr>
            <a:spLocks noGrp="1"/>
          </p:cNvSpPr>
          <p:nvPr>
            <p:ph idx="1"/>
          </p:nvPr>
        </p:nvSpPr>
        <p:spPr/>
        <p:txBody>
          <a:bodyPr/>
          <a:lstStyle/>
          <a:p>
            <a:r>
              <a:rPr lang="en-US" dirty="0" smtClean="0"/>
              <a:t>Enter your name, agency and contact information here</a:t>
            </a:r>
            <a:endParaRPr lang="en-US" dirty="0"/>
          </a:p>
        </p:txBody>
      </p:sp>
      <p:sp>
        <p:nvSpPr>
          <p:cNvPr id="3" name="Subtitle 2">
            <a:extLst>
              <a:ext uri="{FF2B5EF4-FFF2-40B4-BE49-F238E27FC236}">
                <a16:creationId xmlns:a16="http://schemas.microsoft.com/office/drawing/2014/main" id="{FE5DD4C0-A791-CC4D-AA0E-0B1015045FBA}"/>
              </a:ext>
            </a:extLst>
          </p:cNvPr>
          <p:cNvSpPr>
            <a:spLocks noGrp="1"/>
          </p:cNvSpPr>
          <p:nvPr>
            <p:ph type="subTitle" idx="10"/>
          </p:nvPr>
        </p:nvSpPr>
        <p:spPr/>
        <p:txBody>
          <a:bodyPr/>
          <a:lstStyle/>
          <a:p>
            <a:r>
              <a:rPr lang="en-US" dirty="0"/>
              <a:t>Contact</a:t>
            </a:r>
          </a:p>
        </p:txBody>
      </p:sp>
    </p:spTree>
    <p:extLst>
      <p:ext uri="{BB962C8B-B14F-4D97-AF65-F5344CB8AC3E}">
        <p14:creationId xmlns:p14="http://schemas.microsoft.com/office/powerpoint/2010/main" val="221731469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8BD650E2-B044-A044-B5EF-81A9AADD649D}"/>
              </a:ext>
            </a:extLst>
          </p:cNvPr>
          <p:cNvSpPr>
            <a:spLocks noGrp="1"/>
          </p:cNvSpPr>
          <p:nvPr>
            <p:ph type="subTitle" idx="10"/>
          </p:nvPr>
        </p:nvSpPr>
        <p:spPr/>
        <p:txBody>
          <a:bodyPr/>
          <a:lstStyle/>
          <a:p>
            <a:r>
              <a:rPr lang="en-US" dirty="0"/>
              <a:t>Thank You</a:t>
            </a:r>
          </a:p>
        </p:txBody>
      </p:sp>
    </p:spTree>
    <p:extLst>
      <p:ext uri="{BB962C8B-B14F-4D97-AF65-F5344CB8AC3E}">
        <p14:creationId xmlns:p14="http://schemas.microsoft.com/office/powerpoint/2010/main" val="176450052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219656-B9C0-A648-A842-35B5C7FE774A}"/>
              </a:ext>
            </a:extLst>
          </p:cNvPr>
          <p:cNvSpPr>
            <a:spLocks noGrp="1"/>
          </p:cNvSpPr>
          <p:nvPr>
            <p:ph type="ctrTitle"/>
          </p:nvPr>
        </p:nvSpPr>
        <p:spPr/>
        <p:txBody>
          <a:bodyPr/>
          <a:lstStyle/>
          <a:p>
            <a:r>
              <a:rPr lang="en-US" dirty="0"/>
              <a:t>Citations</a:t>
            </a:r>
          </a:p>
        </p:txBody>
      </p:sp>
      <p:sp>
        <p:nvSpPr>
          <p:cNvPr id="5" name="Content Placeholder 4">
            <a:extLst>
              <a:ext uri="{FF2B5EF4-FFF2-40B4-BE49-F238E27FC236}">
                <a16:creationId xmlns:a16="http://schemas.microsoft.com/office/drawing/2014/main" id="{E7B47C9F-15B5-F74A-A3C3-A56982F5F31E}"/>
              </a:ext>
            </a:extLst>
          </p:cNvPr>
          <p:cNvSpPr txBox="1">
            <a:spLocks noGrp="1"/>
          </p:cNvSpPr>
          <p:nvPr>
            <p:ph idx="1"/>
          </p:nvPr>
        </p:nvSpPr>
        <p:spPr>
          <a:xfrm>
            <a:off x="816259" y="2050378"/>
            <a:ext cx="9492916" cy="6319679"/>
          </a:xfrm>
          <a:prstGeom prst="rect">
            <a:avLst/>
          </a:prstGeom>
          <a:noFill/>
        </p:spPr>
        <p:txBody>
          <a:bodyPr wrap="square" rtlCol="0">
            <a:spAutoFit/>
          </a:bodyPr>
          <a:lstStyle/>
          <a:p>
            <a:r>
              <a:rPr lang="en-US" sz="1200" u="sng" dirty="0">
                <a:solidFill>
                  <a:schemeClr val="hlink"/>
                </a:solidFill>
                <a:hlinkClick r:id="rId3"/>
              </a:rPr>
              <a:t>https://www.iowagaming.org/about-us/iowa-gaming-history.aspx</a:t>
            </a:r>
            <a:endParaRPr lang="en-US" sz="1200" u="sng" dirty="0">
              <a:solidFill>
                <a:schemeClr val="hlink"/>
              </a:solidFill>
            </a:endParaRPr>
          </a:p>
          <a:p>
            <a:r>
              <a:rPr lang="en-US" sz="1200" u="sng" dirty="0">
                <a:solidFill>
                  <a:schemeClr val="hlink"/>
                </a:solidFill>
                <a:hlinkClick r:id="rId4"/>
              </a:rPr>
              <a:t>https://www.britannica.com/topic/gambling</a:t>
            </a:r>
            <a:endParaRPr lang="en-US" sz="1200" u="sng" dirty="0">
              <a:solidFill>
                <a:schemeClr val="hlink"/>
              </a:solidFill>
            </a:endParaRPr>
          </a:p>
          <a:p>
            <a:r>
              <a:rPr lang="en-US" sz="1200" u="sng" dirty="0">
                <a:solidFill>
                  <a:schemeClr val="hlink"/>
                </a:solidFill>
                <a:hlinkClick r:id="rId5"/>
              </a:rPr>
              <a:t>https://calpg.org/common-types-of-gambling/</a:t>
            </a:r>
            <a:endParaRPr lang="en-US" sz="1200" u="sng" dirty="0">
              <a:solidFill>
                <a:schemeClr val="hlink"/>
              </a:solidFill>
            </a:endParaRPr>
          </a:p>
          <a:p>
            <a:r>
              <a:rPr lang="en-US" sz="1200" u="sng" dirty="0">
                <a:solidFill>
                  <a:schemeClr val="hlink"/>
                </a:solidFill>
                <a:hlinkClick r:id="rId6"/>
              </a:rPr>
              <a:t>https://calpg.org/identifying-types-of-gamblers/</a:t>
            </a:r>
            <a:endParaRPr lang="en-US" sz="1200" u="sng" dirty="0">
              <a:solidFill>
                <a:schemeClr val="hlink"/>
              </a:solidFill>
            </a:endParaRPr>
          </a:p>
          <a:p>
            <a:r>
              <a:rPr lang="en-US" sz="1200" u="sng" dirty="0">
                <a:solidFill>
                  <a:schemeClr val="hlink"/>
                </a:solidFill>
                <a:hlinkClick r:id="rId7"/>
              </a:rPr>
              <a:t>https://www.mayoclinic.org/diseases-conditions/compulsive-gambling/symptoms-causes/syc-20355178</a:t>
            </a:r>
            <a:endParaRPr lang="en-US" sz="1200" u="sng" dirty="0">
              <a:solidFill>
                <a:schemeClr val="hlink"/>
              </a:solidFill>
            </a:endParaRPr>
          </a:p>
          <a:p>
            <a:r>
              <a:rPr lang="en-US" sz="1200" dirty="0"/>
              <a:t>American Psychiatric Association </a:t>
            </a:r>
            <a:endParaRPr lang="en-US" sz="1200" dirty="0" smtClean="0"/>
          </a:p>
          <a:p>
            <a:r>
              <a:rPr lang="en-US" sz="1200" u="sng" dirty="0" smtClean="0">
                <a:solidFill>
                  <a:schemeClr val="hlink"/>
                </a:solidFill>
                <a:hlinkClick r:id="rId8"/>
              </a:rPr>
              <a:t>https</a:t>
            </a:r>
            <a:r>
              <a:rPr lang="en-US" sz="1200" u="sng" dirty="0">
                <a:solidFill>
                  <a:schemeClr val="hlink"/>
                </a:solidFill>
                <a:hlinkClick r:id="rId8"/>
              </a:rPr>
              <a:t>://www.ncpgambling.org/wp-content/uploads/2014/08/DSM-5-Diagnostic-Criteria-Gambling-Disorder.pdf</a:t>
            </a:r>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dirty="0"/>
          </a:p>
        </p:txBody>
      </p:sp>
    </p:spTree>
    <p:extLst>
      <p:ext uri="{BB962C8B-B14F-4D97-AF65-F5344CB8AC3E}">
        <p14:creationId xmlns:p14="http://schemas.microsoft.com/office/powerpoint/2010/main" val="35927407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30A8A1B-394D-3E42-9318-1E1AE14D14D0}"/>
              </a:ext>
            </a:extLst>
          </p:cNvPr>
          <p:cNvSpPr>
            <a:spLocks noGrp="1"/>
          </p:cNvSpPr>
          <p:nvPr>
            <p:ph type="subTitle" idx="10"/>
          </p:nvPr>
        </p:nvSpPr>
        <p:spPr/>
        <p:txBody>
          <a:bodyPr>
            <a:noAutofit/>
          </a:bodyPr>
          <a:lstStyle/>
          <a:p>
            <a:r>
              <a:rPr lang="en-US" dirty="0"/>
              <a:t>Integrated Provider Network Service Areas Map</a:t>
            </a:r>
          </a:p>
        </p:txBody>
      </p:sp>
      <p:pic>
        <p:nvPicPr>
          <p:cNvPr id="4" name="Google Shape;84;p18">
            <a:extLst>
              <a:ext uri="{FF2B5EF4-FFF2-40B4-BE49-F238E27FC236}">
                <a16:creationId xmlns:a16="http://schemas.microsoft.com/office/drawing/2014/main" id="{92107F8D-7620-2340-A2B6-A095CD369D48}"/>
              </a:ext>
            </a:extLst>
          </p:cNvPr>
          <p:cNvPicPr preferRelativeResize="0"/>
          <p:nvPr/>
        </p:nvPicPr>
        <p:blipFill>
          <a:blip r:embed="rId2">
            <a:alphaModFix/>
          </a:blip>
          <a:stretch>
            <a:fillRect/>
          </a:stretch>
        </p:blipFill>
        <p:spPr>
          <a:xfrm>
            <a:off x="4867275" y="1114425"/>
            <a:ext cx="6169480" cy="4233110"/>
          </a:xfrm>
          <a:prstGeom prst="rect">
            <a:avLst/>
          </a:prstGeom>
          <a:noFill/>
          <a:ln>
            <a:noFill/>
          </a:ln>
        </p:spPr>
      </p:pic>
    </p:spTree>
    <p:extLst>
      <p:ext uri="{BB962C8B-B14F-4D97-AF65-F5344CB8AC3E}">
        <p14:creationId xmlns:p14="http://schemas.microsoft.com/office/powerpoint/2010/main" val="1350746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90;p19">
            <a:extLst>
              <a:ext uri="{FF2B5EF4-FFF2-40B4-BE49-F238E27FC236}">
                <a16:creationId xmlns:a16="http://schemas.microsoft.com/office/drawing/2014/main" id="{F58E1ECB-BF7C-0041-A37E-666D258E612F}"/>
              </a:ext>
            </a:extLst>
          </p:cNvPr>
          <p:cNvPicPr preferRelativeResize="0">
            <a:picLocks noGrp="1"/>
          </p:cNvPicPr>
          <p:nvPr>
            <p:ph idx="1"/>
          </p:nvPr>
        </p:nvPicPr>
        <p:blipFill>
          <a:blip r:embed="rId2">
            <a:alphaModFix/>
          </a:blip>
          <a:stretch>
            <a:fillRect/>
          </a:stretch>
        </p:blipFill>
        <p:spPr>
          <a:xfrm>
            <a:off x="4860977" y="1422401"/>
            <a:ext cx="6213423" cy="4014216"/>
          </a:xfrm>
          <a:prstGeom prst="rect">
            <a:avLst/>
          </a:prstGeom>
          <a:noFill/>
          <a:ln>
            <a:noFill/>
          </a:ln>
        </p:spPr>
      </p:pic>
      <p:sp>
        <p:nvSpPr>
          <p:cNvPr id="3" name="Subtitle 2">
            <a:extLst>
              <a:ext uri="{FF2B5EF4-FFF2-40B4-BE49-F238E27FC236}">
                <a16:creationId xmlns:a16="http://schemas.microsoft.com/office/drawing/2014/main" id="{130A8A1B-394D-3E42-9318-1E1AE14D14D0}"/>
              </a:ext>
            </a:extLst>
          </p:cNvPr>
          <p:cNvSpPr>
            <a:spLocks noGrp="1"/>
          </p:cNvSpPr>
          <p:nvPr>
            <p:ph type="subTitle" idx="10"/>
          </p:nvPr>
        </p:nvSpPr>
        <p:spPr/>
        <p:txBody>
          <a:bodyPr>
            <a:noAutofit/>
          </a:bodyPr>
          <a:lstStyle/>
          <a:p>
            <a:r>
              <a:rPr lang="en-US" dirty="0"/>
              <a:t>Integrated Provider Network Contractors</a:t>
            </a:r>
          </a:p>
        </p:txBody>
      </p:sp>
    </p:spTree>
    <p:extLst>
      <p:ext uri="{BB962C8B-B14F-4D97-AF65-F5344CB8AC3E}">
        <p14:creationId xmlns:p14="http://schemas.microsoft.com/office/powerpoint/2010/main" val="4011104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5D82AB-D46A-5144-B36D-FA8EDEDD1BE9}"/>
              </a:ext>
            </a:extLst>
          </p:cNvPr>
          <p:cNvSpPr>
            <a:spLocks noGrp="1"/>
          </p:cNvSpPr>
          <p:nvPr>
            <p:ph idx="1"/>
          </p:nvPr>
        </p:nvSpPr>
        <p:spPr/>
        <p:txBody>
          <a:bodyPr>
            <a:noAutofit/>
          </a:bodyPr>
          <a:lstStyle/>
          <a:p>
            <a:pPr marL="0" lvl="0" indent="0">
              <a:spcBef>
                <a:spcPts val="0"/>
              </a:spcBef>
              <a:buNone/>
            </a:pPr>
            <a:r>
              <a:rPr lang="en-US" dirty="0"/>
              <a:t>SFY 2020 Goals/Activities:</a:t>
            </a:r>
          </a:p>
          <a:p>
            <a:pPr marL="584200" lvl="0" indent="-457200">
              <a:spcBef>
                <a:spcPts val="1600"/>
              </a:spcBef>
              <a:buSzPts val="1600"/>
              <a:buFont typeface="+mj-lt"/>
              <a:buAutoNum type="arabicPeriod"/>
            </a:pPr>
            <a:r>
              <a:rPr lang="en-US" sz="1600" dirty="0"/>
              <a:t>Increase the amount of stakeholders involved in substance misuse and problem gambling prevention efforts</a:t>
            </a:r>
          </a:p>
          <a:p>
            <a:pPr marL="584200" lvl="0" indent="-457200">
              <a:spcBef>
                <a:spcPts val="0"/>
              </a:spcBef>
              <a:buSzPts val="1600"/>
              <a:buFont typeface="+mj-lt"/>
              <a:buAutoNum type="arabicPeriod"/>
            </a:pPr>
            <a:r>
              <a:rPr lang="en-US" sz="1600" dirty="0"/>
              <a:t>Promote the utilization of Your Life Iowa as the primary resource for substance misuse and problem gambling prevention information and services</a:t>
            </a:r>
          </a:p>
          <a:p>
            <a:pPr marL="584200" lvl="0" indent="-457200">
              <a:spcBef>
                <a:spcPts val="0"/>
              </a:spcBef>
              <a:buSzPts val="1600"/>
              <a:buFont typeface="+mj-lt"/>
              <a:buAutoNum type="arabicPeriod"/>
            </a:pPr>
            <a:r>
              <a:rPr lang="en-US" sz="1600" dirty="0"/>
              <a:t>Promote Problem Gambling Awareness Month to increase public awareness of problem gambling and the availability of services</a:t>
            </a:r>
          </a:p>
          <a:p>
            <a:pPr marL="584200" lvl="0" indent="-457200">
              <a:spcBef>
                <a:spcPts val="0"/>
              </a:spcBef>
              <a:buSzPts val="1600"/>
              <a:buFont typeface="+mj-lt"/>
              <a:buAutoNum type="arabicPeriod"/>
            </a:pPr>
            <a:r>
              <a:rPr lang="en-US" sz="1600" dirty="0"/>
              <a:t>Promote Responsible Gaming Education Week to increase awareness of problem gambling among gaming industry employees and customers to promote responsible gaming</a:t>
            </a:r>
          </a:p>
          <a:p>
            <a:pPr marL="584200" lvl="0" indent="-457200">
              <a:spcBef>
                <a:spcPts val="0"/>
              </a:spcBef>
              <a:buSzPts val="1600"/>
              <a:buFont typeface="+mj-lt"/>
              <a:buAutoNum type="arabicPeriod"/>
            </a:pPr>
            <a:r>
              <a:rPr lang="en-US" sz="1600" dirty="0"/>
              <a:t>Promote the Responsible Gifting Campaign</a:t>
            </a:r>
          </a:p>
        </p:txBody>
      </p:sp>
      <p:sp>
        <p:nvSpPr>
          <p:cNvPr id="4" name="Subtitle 2">
            <a:extLst>
              <a:ext uri="{FF2B5EF4-FFF2-40B4-BE49-F238E27FC236}">
                <a16:creationId xmlns:a16="http://schemas.microsoft.com/office/drawing/2014/main" id="{0110C00D-B66F-654C-8EED-12D0B88C5F36}"/>
              </a:ext>
            </a:extLst>
          </p:cNvPr>
          <p:cNvSpPr txBox="1">
            <a:spLocks/>
          </p:cNvSpPr>
          <p:nvPr/>
        </p:nvSpPr>
        <p:spPr>
          <a:xfrm>
            <a:off x="796207" y="2967741"/>
            <a:ext cx="4356818" cy="17471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solidFill>
                  <a:schemeClr val="bg1"/>
                </a:solidFill>
              </a:rPr>
              <a:t>Problem Gambling Prevention </a:t>
            </a:r>
            <a:r>
              <a:rPr lang="en-US" sz="3200" b="1" dirty="0" smtClean="0">
                <a:solidFill>
                  <a:schemeClr val="bg1"/>
                </a:solidFill>
              </a:rPr>
              <a:t>Services</a:t>
            </a:r>
            <a:endParaRPr lang="en-US" sz="3200" b="1" dirty="0">
              <a:solidFill>
                <a:schemeClr val="bg1"/>
              </a:solidFill>
            </a:endParaRPr>
          </a:p>
        </p:txBody>
      </p:sp>
    </p:spTree>
    <p:extLst>
      <p:ext uri="{BB962C8B-B14F-4D97-AF65-F5344CB8AC3E}">
        <p14:creationId xmlns:p14="http://schemas.microsoft.com/office/powerpoint/2010/main" val="3326376433"/>
      </p:ext>
    </p:extLst>
  </p:cSld>
  <p:clrMapOvr>
    <a:masterClrMapping/>
  </p:clrMapOvr>
</p:sld>
</file>

<file path=ppt/theme/theme1.xml><?xml version="1.0" encoding="utf-8"?>
<a:theme xmlns:a="http://schemas.openxmlformats.org/drawingml/2006/main" name="Green">
  <a:themeElements>
    <a:clrScheme name="Custom 4">
      <a:dk1>
        <a:srgbClr val="515151"/>
      </a:dk1>
      <a:lt1>
        <a:srgbClr val="FFFFFF"/>
      </a:lt1>
      <a:dk2>
        <a:srgbClr val="919191"/>
      </a:dk2>
      <a:lt2>
        <a:srgbClr val="E7E6E6"/>
      </a:lt2>
      <a:accent1>
        <a:srgbClr val="E78D26"/>
      </a:accent1>
      <a:accent2>
        <a:srgbClr val="FEDA2D"/>
      </a:accent2>
      <a:accent3>
        <a:srgbClr val="22957A"/>
      </a:accent3>
      <a:accent4>
        <a:srgbClr val="2C5D8D"/>
      </a:accent4>
      <a:accent5>
        <a:srgbClr val="FEFFFF"/>
      </a:accent5>
      <a:accent6>
        <a:srgbClr val="FEFFFF"/>
      </a:accent6>
      <a:hlink>
        <a:srgbClr val="0C5B89"/>
      </a:hlink>
      <a:folHlink>
        <a:srgbClr val="FEDA2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DPH_PPT_Template_v1" id="{C8D3BE38-BBB9-CA45-8926-9A202F4C4857}" vid="{634CABC8-1F76-524F-AB34-39B5DC28546B}"/>
    </a:ext>
  </a:extLst>
</a:theme>
</file>

<file path=ppt/theme/theme2.xml><?xml version="1.0" encoding="utf-8"?>
<a:theme xmlns:a="http://schemas.openxmlformats.org/drawingml/2006/main" name="Yellow">
  <a:themeElements>
    <a:clrScheme name="Custom 4">
      <a:dk1>
        <a:srgbClr val="515151"/>
      </a:dk1>
      <a:lt1>
        <a:srgbClr val="FFFFFF"/>
      </a:lt1>
      <a:dk2>
        <a:srgbClr val="919191"/>
      </a:dk2>
      <a:lt2>
        <a:srgbClr val="E7E6E6"/>
      </a:lt2>
      <a:accent1>
        <a:srgbClr val="E78D26"/>
      </a:accent1>
      <a:accent2>
        <a:srgbClr val="FEDA2D"/>
      </a:accent2>
      <a:accent3>
        <a:srgbClr val="22957A"/>
      </a:accent3>
      <a:accent4>
        <a:srgbClr val="2C5D8D"/>
      </a:accent4>
      <a:accent5>
        <a:srgbClr val="FEFFFF"/>
      </a:accent5>
      <a:accent6>
        <a:srgbClr val="FEFFFF"/>
      </a:accent6>
      <a:hlink>
        <a:srgbClr val="0C5B89"/>
      </a:hlink>
      <a:folHlink>
        <a:srgbClr val="FEDA2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DPH_PPT_Template_v1" id="{C8D3BE38-BBB9-CA45-8926-9A202F4C4857}" vid="{634CABC8-1F76-524F-AB34-39B5DC28546B}"/>
    </a:ext>
  </a:extLst>
</a:theme>
</file>

<file path=ppt/theme/theme3.xml><?xml version="1.0" encoding="utf-8"?>
<a:theme xmlns:a="http://schemas.openxmlformats.org/drawingml/2006/main" name="Orange">
  <a:themeElements>
    <a:clrScheme name="Custom 4">
      <a:dk1>
        <a:srgbClr val="515151"/>
      </a:dk1>
      <a:lt1>
        <a:srgbClr val="FFFFFF"/>
      </a:lt1>
      <a:dk2>
        <a:srgbClr val="919191"/>
      </a:dk2>
      <a:lt2>
        <a:srgbClr val="E7E6E6"/>
      </a:lt2>
      <a:accent1>
        <a:srgbClr val="E78D26"/>
      </a:accent1>
      <a:accent2>
        <a:srgbClr val="FEDA2D"/>
      </a:accent2>
      <a:accent3>
        <a:srgbClr val="22957A"/>
      </a:accent3>
      <a:accent4>
        <a:srgbClr val="2C5D8D"/>
      </a:accent4>
      <a:accent5>
        <a:srgbClr val="FEFFFF"/>
      </a:accent5>
      <a:accent6>
        <a:srgbClr val="FEFFFF"/>
      </a:accent6>
      <a:hlink>
        <a:srgbClr val="0C5B89"/>
      </a:hlink>
      <a:folHlink>
        <a:srgbClr val="FEDA2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DPH_PPT_Template_v1" id="{C8D3BE38-BBB9-CA45-8926-9A202F4C4857}" vid="{634CABC8-1F76-524F-AB34-39B5DC28546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5109</TotalTime>
  <Words>2925</Words>
  <Application>Microsoft Office PowerPoint</Application>
  <PresentationFormat>Widescreen</PresentationFormat>
  <Paragraphs>377</Paragraphs>
  <Slides>69</Slides>
  <Notes>26</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69</vt:i4>
      </vt:variant>
    </vt:vector>
  </HeadingPairs>
  <TitlesOfParts>
    <vt:vector size="75" baseType="lpstr">
      <vt:lpstr>Arial</vt:lpstr>
      <vt:lpstr>Calibri</vt:lpstr>
      <vt:lpstr>Courier New</vt:lpstr>
      <vt:lpstr>Green</vt:lpstr>
      <vt:lpstr>Yellow</vt:lpstr>
      <vt:lpstr>Orange</vt:lpstr>
      <vt:lpstr>Responsible Gaming</vt:lpstr>
      <vt:lpstr>PowerPoint Presentation</vt:lpstr>
      <vt:lpstr>Welcome &amp; Introductions</vt:lpstr>
      <vt:lpstr>PowerPoint Presentation</vt:lpstr>
      <vt:lpstr>Integrated Provider Network (IPN) Grant</vt:lpstr>
      <vt:lpstr>PowerPoint Presentation</vt:lpstr>
      <vt:lpstr>PowerPoint Presentation</vt:lpstr>
      <vt:lpstr>PowerPoint Presentation</vt:lpstr>
      <vt:lpstr>PowerPoint Presentation</vt:lpstr>
      <vt:lpstr>PowerPoint Presentation</vt:lpstr>
      <vt:lpstr>Gaming History in Iowa</vt:lpstr>
      <vt:lpstr>Gaming History in Iowa</vt:lpstr>
      <vt:lpstr>Gaming in Iowa - Regulation</vt:lpstr>
      <vt:lpstr>Gaming in Iowa - Regulation</vt:lpstr>
      <vt:lpstr>PowerPoint Presentation</vt:lpstr>
      <vt:lpstr>Gaming in Iowa – Iowa Lottery</vt:lpstr>
      <vt:lpstr>Gaming in Iowa – Professional Associations</vt:lpstr>
      <vt:lpstr>Gaming in Iowa - Adults</vt:lpstr>
      <vt:lpstr>Gaming in Iowa - Adults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SWOT Analysis</vt:lpstr>
      <vt:lpstr>PowerPoint Presentation</vt:lpstr>
      <vt:lpstr>PowerPoint Presentation</vt:lpstr>
      <vt:lpstr>PowerPoint Presentation</vt:lpstr>
      <vt:lpstr>PowerPoint Presentation</vt:lpstr>
      <vt:lpstr>Responsible Gaming Is . . .</vt:lpstr>
      <vt:lpstr>PowerPoint Presentation</vt:lpstr>
      <vt:lpstr>Iowa’s Voluntary Self-Exclusion Programs</vt:lpstr>
      <vt:lpstr>PowerPoint Presentation</vt:lpstr>
      <vt:lpstr>PowerPoint Presentation</vt:lpstr>
      <vt:lpstr>“</vt:lpstr>
      <vt:lpstr>Forms of Gambling</vt:lpstr>
      <vt:lpstr>Gambling “Types”</vt:lpstr>
      <vt:lpstr>PowerPoint Presentation</vt:lpstr>
      <vt:lpstr>What is Problem Gambling</vt:lpstr>
      <vt:lpstr>What is Problem Gambling</vt:lpstr>
      <vt:lpstr>Signs &amp; Symptoms of Problem Gambling</vt:lpstr>
      <vt:lpstr>Signs &amp; Symptoms of Problem Gambling</vt:lpstr>
      <vt:lpstr>Signs and Symptoms of Problem Gambling</vt:lpstr>
      <vt:lpstr>PowerPoint Presentation</vt:lpstr>
      <vt:lpstr>Problem Gambling/Impacts on Families</vt:lpstr>
      <vt:lpstr>PowerPoint Presentation</vt:lpstr>
      <vt:lpstr>PowerPoint Presentation</vt:lpstr>
      <vt:lpstr>PowerPoint Presentation</vt:lpstr>
      <vt:lpstr>Problem Gambling Impacts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Citations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Responsible Gaming  Prevention Approach to Creating a Safe Gaming Environment</dc:title>
  <dc:creator>Louis R Laurent</dc:creator>
  <cp:lastModifiedBy>Preuss, Eric</cp:lastModifiedBy>
  <cp:revision>121</cp:revision>
  <dcterms:created xsi:type="dcterms:W3CDTF">2019-08-28T20:07:41Z</dcterms:created>
  <dcterms:modified xsi:type="dcterms:W3CDTF">2019-09-12T15:45:43Z</dcterms:modified>
</cp:coreProperties>
</file>