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 id="2147483688" r:id="rId2"/>
    <p:sldMasterId id="2147483706" r:id="rId3"/>
  </p:sldMasterIdLst>
  <p:notesMasterIdLst>
    <p:notesMasterId r:id="rId73"/>
  </p:notesMasterIdLst>
  <p:handoutMasterIdLst>
    <p:handoutMasterId r:id="rId74"/>
  </p:handoutMasterIdLst>
  <p:sldIdLst>
    <p:sldId id="256" r:id="rId4"/>
    <p:sldId id="263" r:id="rId5"/>
    <p:sldId id="257" r:id="rId6"/>
    <p:sldId id="264" r:id="rId7"/>
    <p:sldId id="265" r:id="rId8"/>
    <p:sldId id="324" r:id="rId9"/>
    <p:sldId id="266" r:id="rId10"/>
    <p:sldId id="267" r:id="rId11"/>
    <p:sldId id="268" r:id="rId12"/>
    <p:sldId id="272" r:id="rId13"/>
    <p:sldId id="270" r:id="rId14"/>
    <p:sldId id="339" r:id="rId15"/>
    <p:sldId id="343" r:id="rId16"/>
    <p:sldId id="271" r:id="rId17"/>
    <p:sldId id="340" r:id="rId18"/>
    <p:sldId id="341" r:id="rId19"/>
    <p:sldId id="342" r:id="rId20"/>
    <p:sldId id="355" r:id="rId21"/>
    <p:sldId id="356" r:id="rId22"/>
    <p:sldId id="273" r:id="rId23"/>
    <p:sldId id="346" r:id="rId24"/>
    <p:sldId id="354" r:id="rId25"/>
    <p:sldId id="277" r:id="rId26"/>
    <p:sldId id="275" r:id="rId27"/>
    <p:sldId id="333" r:id="rId28"/>
    <p:sldId id="276" r:id="rId29"/>
    <p:sldId id="345" r:id="rId30"/>
    <p:sldId id="334" r:id="rId31"/>
    <p:sldId id="279" r:id="rId32"/>
    <p:sldId id="280" r:id="rId33"/>
    <p:sldId id="347" r:id="rId34"/>
    <p:sldId id="282" r:id="rId35"/>
    <p:sldId id="283" r:id="rId36"/>
    <p:sldId id="285" r:id="rId37"/>
    <p:sldId id="286" r:id="rId38"/>
    <p:sldId id="326" r:id="rId39"/>
    <p:sldId id="292" r:id="rId40"/>
    <p:sldId id="293" r:id="rId41"/>
    <p:sldId id="332" r:id="rId42"/>
    <p:sldId id="299" r:id="rId43"/>
    <p:sldId id="348" r:id="rId44"/>
    <p:sldId id="296" r:id="rId45"/>
    <p:sldId id="297" r:id="rId46"/>
    <p:sldId id="300" r:id="rId47"/>
    <p:sldId id="328" r:id="rId48"/>
    <p:sldId id="298" r:id="rId49"/>
    <p:sldId id="327" r:id="rId50"/>
    <p:sldId id="321" r:id="rId51"/>
    <p:sldId id="301" r:id="rId52"/>
    <p:sldId id="322" r:id="rId53"/>
    <p:sldId id="320" r:id="rId54"/>
    <p:sldId id="337" r:id="rId55"/>
    <p:sldId id="287" r:id="rId56"/>
    <p:sldId id="289" r:id="rId57"/>
    <p:sldId id="290" r:id="rId58"/>
    <p:sldId id="353" r:id="rId59"/>
    <p:sldId id="350" r:id="rId60"/>
    <p:sldId id="309" r:id="rId61"/>
    <p:sldId id="323" r:id="rId62"/>
    <p:sldId id="310" r:id="rId63"/>
    <p:sldId id="319" r:id="rId64"/>
    <p:sldId id="352" r:id="rId65"/>
    <p:sldId id="314" r:id="rId66"/>
    <p:sldId id="349" r:id="rId67"/>
    <p:sldId id="315" r:id="rId68"/>
    <p:sldId id="316" r:id="rId69"/>
    <p:sldId id="317" r:id="rId70"/>
    <p:sldId id="318" r:id="rId71"/>
    <p:sldId id="338"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9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15" autoAdjust="0"/>
    <p:restoredTop sz="52558" autoAdjust="0"/>
  </p:normalViewPr>
  <p:slideViewPr>
    <p:cSldViewPr snapToGrid="0" snapToObjects="1" showGuides="1">
      <p:cViewPr varScale="1">
        <p:scale>
          <a:sx n="115" d="100"/>
          <a:sy n="115" d="100"/>
        </p:scale>
        <p:origin x="138" y="126"/>
      </p:cViewPr>
      <p:guideLst>
        <p:guide orient="horz" pos="2160"/>
        <p:guide pos="3792"/>
      </p:guideLst>
    </p:cSldViewPr>
  </p:slideViewPr>
  <p:outlineViewPr>
    <p:cViewPr>
      <p:scale>
        <a:sx n="33" d="100"/>
        <a:sy n="33" d="100"/>
      </p:scale>
      <p:origin x="0" y="-5130"/>
    </p:cViewPr>
  </p:outlineViewPr>
  <p:notesTextViewPr>
    <p:cViewPr>
      <p:scale>
        <a:sx n="20" d="100"/>
        <a:sy n="20" d="100"/>
      </p:scale>
      <p:origin x="0" y="0"/>
    </p:cViewPr>
  </p:notesTextViewPr>
  <p:sorterViewPr>
    <p:cViewPr varScale="1">
      <p:scale>
        <a:sx n="100" d="100"/>
        <a:sy n="100" d="100"/>
      </p:scale>
      <p:origin x="0" y="0"/>
    </p:cViewPr>
  </p:sorterViewPr>
  <p:notesViewPr>
    <p:cSldViewPr snapToGrid="0" snapToObjects="1">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DCAC3D-EA5B-AF45-9469-2A70B6D660DF}"/>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B8EB3CB-3642-E94D-931A-34CFDAB5BE51}"/>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B1B81C71-B4C7-1E48-AAD2-FAC191CFEEA5}" type="datetimeFigureOut">
              <a:rPr lang="en-US" smtClean="0"/>
              <a:t>9/12/2019</a:t>
            </a:fld>
            <a:endParaRPr lang="en-US"/>
          </a:p>
        </p:txBody>
      </p:sp>
      <p:sp>
        <p:nvSpPr>
          <p:cNvPr id="4" name="Footer Placeholder 3">
            <a:extLst>
              <a:ext uri="{FF2B5EF4-FFF2-40B4-BE49-F238E27FC236}">
                <a16:creationId xmlns:a16="http://schemas.microsoft.com/office/drawing/2014/main" id="{BF8BDA79-9BDA-544C-98FD-EC0CE2ED930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60A7CFA-7DE1-CE4E-9A76-AA994AB096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5C0DCB-9CEE-A74E-927F-C7AC84558A9C}" type="slidenum">
              <a:rPr lang="en-US" smtClean="0"/>
              <a:t>‹#›</a:t>
            </a:fld>
            <a:endParaRPr lang="en-US"/>
          </a:p>
        </p:txBody>
      </p:sp>
    </p:spTree>
    <p:extLst>
      <p:ext uri="{BB962C8B-B14F-4D97-AF65-F5344CB8AC3E}">
        <p14:creationId xmlns:p14="http://schemas.microsoft.com/office/powerpoint/2010/main" val="23909206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BB02782F-D7DE-3944-B32E-7AEEBE64DDB0}" type="datetimeFigureOut">
              <a:rPr lang="en-US" smtClean="0"/>
              <a:t>9/12/2019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A8357E-AE89-6D46-9100-CE293E4AABE7}" type="slidenum">
              <a:rPr lang="en-US" smtClean="0"/>
              <a:t>‹#›</a:t>
            </a:fld>
            <a:endParaRPr lang="en-US"/>
          </a:p>
        </p:txBody>
      </p:sp>
    </p:spTree>
    <p:extLst>
      <p:ext uri="{BB962C8B-B14F-4D97-AF65-F5344CB8AC3E}">
        <p14:creationId xmlns:p14="http://schemas.microsoft.com/office/powerpoint/2010/main" val="2937011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a:t>
            </a:fld>
            <a:endParaRPr lang="en-US"/>
          </a:p>
        </p:txBody>
      </p:sp>
    </p:spTree>
    <p:extLst>
      <p:ext uri="{BB962C8B-B14F-4D97-AF65-F5344CB8AC3E}">
        <p14:creationId xmlns:p14="http://schemas.microsoft.com/office/powerpoint/2010/main" val="24412926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17</a:t>
            </a:fld>
            <a:endParaRPr lang="en-US"/>
          </a:p>
        </p:txBody>
      </p:sp>
    </p:spTree>
    <p:extLst>
      <p:ext uri="{BB962C8B-B14F-4D97-AF65-F5344CB8AC3E}">
        <p14:creationId xmlns:p14="http://schemas.microsoft.com/office/powerpoint/2010/main" val="1333519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18</a:t>
            </a:fld>
            <a:endParaRPr lang="en-US"/>
          </a:p>
        </p:txBody>
      </p:sp>
    </p:spTree>
    <p:extLst>
      <p:ext uri="{BB962C8B-B14F-4D97-AF65-F5344CB8AC3E}">
        <p14:creationId xmlns:p14="http://schemas.microsoft.com/office/powerpoint/2010/main" val="3224073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19</a:t>
            </a:fld>
            <a:endParaRPr lang="en-US"/>
          </a:p>
        </p:txBody>
      </p:sp>
    </p:spTree>
    <p:extLst>
      <p:ext uri="{BB962C8B-B14F-4D97-AF65-F5344CB8AC3E}">
        <p14:creationId xmlns:p14="http://schemas.microsoft.com/office/powerpoint/2010/main" val="7681187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20</a:t>
            </a:fld>
            <a:endParaRPr lang="en-US"/>
          </a:p>
        </p:txBody>
      </p:sp>
    </p:spTree>
    <p:extLst>
      <p:ext uri="{BB962C8B-B14F-4D97-AF65-F5344CB8AC3E}">
        <p14:creationId xmlns:p14="http://schemas.microsoft.com/office/powerpoint/2010/main" val="2040306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21</a:t>
            </a:fld>
            <a:endParaRPr lang="en-US"/>
          </a:p>
        </p:txBody>
      </p:sp>
    </p:spTree>
    <p:extLst>
      <p:ext uri="{BB962C8B-B14F-4D97-AF65-F5344CB8AC3E}">
        <p14:creationId xmlns:p14="http://schemas.microsoft.com/office/powerpoint/2010/main" val="2700418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prevalence of gambling in the state increased from 2015 to 2018. The 2018 prevalence estimates indicate that:</a:t>
            </a:r>
          </a:p>
          <a:p>
            <a:r>
              <a:rPr lang="en-US" dirty="0" smtClean="0"/>
              <a:t>o	Nearly 9 in 10 adult Iowans have gambled in the past.</a:t>
            </a:r>
          </a:p>
          <a:p>
            <a:r>
              <a:rPr lang="en-US" dirty="0" smtClean="0"/>
              <a:t>o	About 7 in 10 adult Iowans gambled in the past 12 months.</a:t>
            </a:r>
          </a:p>
          <a:p>
            <a:r>
              <a:rPr lang="en-US" dirty="0" smtClean="0"/>
              <a:t>o	About half of adult Iowans gambled in the past 30 days.</a:t>
            </a:r>
          </a:p>
          <a:p>
            <a:r>
              <a:rPr lang="en-US" dirty="0" smtClean="0"/>
              <a:t>•	</a:t>
            </a:r>
            <a:r>
              <a:rPr lang="en-US" dirty="0" err="1" smtClean="0"/>
              <a:t>Similarily</a:t>
            </a:r>
            <a:r>
              <a:rPr lang="en-US" dirty="0" smtClean="0"/>
              <a:t>, the estimation of at-risk gamblers in 2018 is about 14% and this is slightly higher than in 2015. This represents about 315,000 adults in the state who may be experiencing some problem gambling symptoms.</a:t>
            </a:r>
          </a:p>
          <a:p>
            <a:r>
              <a:rPr lang="en-US" dirty="0" smtClean="0"/>
              <a:t>•	Gambling in the adult population has impacted persons in their social networks. About 1in 4 adult Iowans (27%) know persons whose gambling may be causing problems for them. </a:t>
            </a:r>
          </a:p>
          <a:p>
            <a:r>
              <a:rPr lang="en-US" dirty="0" smtClean="0"/>
              <a:t>•	In addition, about 1 in 5 adult Iowans (22%) said that they have been negatively affected by others’ gambling behaviors.</a:t>
            </a:r>
          </a:p>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22</a:t>
            </a:fld>
            <a:endParaRPr lang="en-US"/>
          </a:p>
        </p:txBody>
      </p:sp>
    </p:spTree>
    <p:extLst>
      <p:ext uri="{BB962C8B-B14F-4D97-AF65-F5344CB8AC3E}">
        <p14:creationId xmlns:p14="http://schemas.microsoft.com/office/powerpoint/2010/main" val="2033140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prevalence of gambling in the state increased from 2015 to 2018. The 2018 prevalence estimates indicate that:</a:t>
            </a:r>
          </a:p>
          <a:p>
            <a:r>
              <a:rPr lang="en-US" dirty="0" smtClean="0"/>
              <a:t>o	Nearly 9 in 10 adult Iowans have gambled in the past.</a:t>
            </a:r>
          </a:p>
          <a:p>
            <a:r>
              <a:rPr lang="en-US" dirty="0" smtClean="0"/>
              <a:t>o	About 7 in 10 adult Iowans gambled in the past 12 months.</a:t>
            </a:r>
          </a:p>
          <a:p>
            <a:r>
              <a:rPr lang="en-US" dirty="0" smtClean="0"/>
              <a:t>o	About half of adult Iowans gambled in the past 30 days.</a:t>
            </a:r>
          </a:p>
          <a:p>
            <a:r>
              <a:rPr lang="en-US" dirty="0" smtClean="0"/>
              <a:t>•	</a:t>
            </a:r>
            <a:r>
              <a:rPr lang="en-US" dirty="0" err="1" smtClean="0"/>
              <a:t>Similarily</a:t>
            </a:r>
            <a:r>
              <a:rPr lang="en-US" dirty="0" smtClean="0"/>
              <a:t>, the estimation of at-risk gamblers in 2018 is about 14% and this is slightly higher than in 2015. This represents about 315,000 adults in the state who may be experiencing some problem gambling symptoms.</a:t>
            </a:r>
          </a:p>
          <a:p>
            <a:r>
              <a:rPr lang="en-US" dirty="0" smtClean="0"/>
              <a:t>•	Gambling in the adult population has impacted persons in their social networks. About 1in 4 adult Iowans (27%) know persons whose gambling may be causing problems for them. </a:t>
            </a:r>
          </a:p>
          <a:p>
            <a:r>
              <a:rPr lang="en-US" dirty="0" smtClean="0"/>
              <a:t>•	In addition, about 1 in 5 adult Iowans (22%) said that they have been negatively affected by others’ gambling behaviors.</a:t>
            </a:r>
          </a:p>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23</a:t>
            </a:fld>
            <a:endParaRPr lang="en-US"/>
          </a:p>
        </p:txBody>
      </p:sp>
    </p:spTree>
    <p:extLst>
      <p:ext uri="{BB962C8B-B14F-4D97-AF65-F5344CB8AC3E}">
        <p14:creationId xmlns:p14="http://schemas.microsoft.com/office/powerpoint/2010/main" val="5376573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smtClean="0"/>
          </a:p>
        </p:txBody>
      </p:sp>
      <p:sp>
        <p:nvSpPr>
          <p:cNvPr id="4" name="Slide Number Placeholder 3"/>
          <p:cNvSpPr>
            <a:spLocks noGrp="1"/>
          </p:cNvSpPr>
          <p:nvPr>
            <p:ph type="sldNum" sz="quarter" idx="5"/>
          </p:nvPr>
        </p:nvSpPr>
        <p:spPr/>
        <p:txBody>
          <a:bodyPr/>
          <a:lstStyle/>
          <a:p>
            <a:fld id="{89A8357E-AE89-6D46-9100-CE293E4AABE7}" type="slidenum">
              <a:rPr lang="en-US" smtClean="0"/>
              <a:t>24</a:t>
            </a:fld>
            <a:endParaRPr lang="en-US"/>
          </a:p>
        </p:txBody>
      </p:sp>
    </p:spTree>
    <p:extLst>
      <p:ext uri="{BB962C8B-B14F-4D97-AF65-F5344CB8AC3E}">
        <p14:creationId xmlns:p14="http://schemas.microsoft.com/office/powerpoint/2010/main" val="3997442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26</a:t>
            </a:fld>
            <a:endParaRPr lang="en-US"/>
          </a:p>
        </p:txBody>
      </p:sp>
    </p:spTree>
    <p:extLst>
      <p:ext uri="{BB962C8B-B14F-4D97-AF65-F5344CB8AC3E}">
        <p14:creationId xmlns:p14="http://schemas.microsoft.com/office/powerpoint/2010/main" val="519842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27</a:t>
            </a:fld>
            <a:endParaRPr lang="en-US"/>
          </a:p>
        </p:txBody>
      </p:sp>
    </p:spTree>
    <p:extLst>
      <p:ext uri="{BB962C8B-B14F-4D97-AF65-F5344CB8AC3E}">
        <p14:creationId xmlns:p14="http://schemas.microsoft.com/office/powerpoint/2010/main" val="3765201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3</a:t>
            </a:fld>
            <a:endParaRPr lang="en-US"/>
          </a:p>
        </p:txBody>
      </p:sp>
    </p:spTree>
    <p:extLst>
      <p:ext uri="{BB962C8B-B14F-4D97-AF65-F5344CB8AC3E}">
        <p14:creationId xmlns:p14="http://schemas.microsoft.com/office/powerpoint/2010/main" val="18179172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28</a:t>
            </a:fld>
            <a:endParaRPr lang="en-US"/>
          </a:p>
        </p:txBody>
      </p:sp>
    </p:spTree>
    <p:extLst>
      <p:ext uri="{BB962C8B-B14F-4D97-AF65-F5344CB8AC3E}">
        <p14:creationId xmlns:p14="http://schemas.microsoft.com/office/powerpoint/2010/main" val="1138375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32</a:t>
            </a:fld>
            <a:endParaRPr lang="en-US"/>
          </a:p>
        </p:txBody>
      </p:sp>
    </p:spTree>
    <p:extLst>
      <p:ext uri="{BB962C8B-B14F-4D97-AF65-F5344CB8AC3E}">
        <p14:creationId xmlns:p14="http://schemas.microsoft.com/office/powerpoint/2010/main" val="3605459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35</a:t>
            </a:fld>
            <a:endParaRPr lang="en-US"/>
          </a:p>
        </p:txBody>
      </p:sp>
    </p:spTree>
    <p:extLst>
      <p:ext uri="{BB962C8B-B14F-4D97-AF65-F5344CB8AC3E}">
        <p14:creationId xmlns:p14="http://schemas.microsoft.com/office/powerpoint/2010/main" val="3415692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39</a:t>
            </a:fld>
            <a:endParaRPr lang="en-US"/>
          </a:p>
        </p:txBody>
      </p:sp>
    </p:spTree>
    <p:extLst>
      <p:ext uri="{BB962C8B-B14F-4D97-AF65-F5344CB8AC3E}">
        <p14:creationId xmlns:p14="http://schemas.microsoft.com/office/powerpoint/2010/main" val="34561854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54</a:t>
            </a:fld>
            <a:endParaRPr lang="en-US"/>
          </a:p>
        </p:txBody>
      </p:sp>
    </p:spTree>
    <p:extLst>
      <p:ext uri="{BB962C8B-B14F-4D97-AF65-F5344CB8AC3E}">
        <p14:creationId xmlns:p14="http://schemas.microsoft.com/office/powerpoint/2010/main" val="38504212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55</a:t>
            </a:fld>
            <a:endParaRPr lang="en-US"/>
          </a:p>
        </p:txBody>
      </p:sp>
    </p:spTree>
    <p:extLst>
      <p:ext uri="{BB962C8B-B14F-4D97-AF65-F5344CB8AC3E}">
        <p14:creationId xmlns:p14="http://schemas.microsoft.com/office/powerpoint/2010/main" val="28627445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69</a:t>
            </a:fld>
            <a:endParaRPr lang="en-US"/>
          </a:p>
        </p:txBody>
      </p:sp>
    </p:spTree>
    <p:extLst>
      <p:ext uri="{BB962C8B-B14F-4D97-AF65-F5344CB8AC3E}">
        <p14:creationId xmlns:p14="http://schemas.microsoft.com/office/powerpoint/2010/main" val="450322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4</a:t>
            </a:fld>
            <a:endParaRPr lang="en-US"/>
          </a:p>
        </p:txBody>
      </p:sp>
    </p:spTree>
    <p:extLst>
      <p:ext uri="{BB962C8B-B14F-4D97-AF65-F5344CB8AC3E}">
        <p14:creationId xmlns:p14="http://schemas.microsoft.com/office/powerpoint/2010/main" val="415323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have been previous studies with similar purposes conducted in the state. The first study was conducted in 1989</a:t>
            </a:r>
            <a:r>
              <a:rPr lang="en-US" sz="1200" kern="1200" baseline="300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Volberg</a:t>
            </a:r>
            <a:r>
              <a:rPr lang="en-US" sz="1200" kern="1200" dirty="0" smtClean="0">
                <a:solidFill>
                  <a:schemeClr val="tx1"/>
                </a:solidFill>
                <a:effectLst/>
                <a:latin typeface="+mn-lt"/>
                <a:ea typeface="+mn-ea"/>
                <a:cs typeface="+mn-cs"/>
              </a:rPr>
              <a:t> &amp; Steadman, 1989) after the state legalized riverboat casinos in 1974.  A replication study was conducted in 1995 (</a:t>
            </a:r>
            <a:r>
              <a:rPr lang="en-US" sz="1200" kern="1200" dirty="0" err="1" smtClean="0">
                <a:solidFill>
                  <a:schemeClr val="tx1"/>
                </a:solidFill>
                <a:effectLst/>
                <a:latin typeface="+mn-lt"/>
                <a:ea typeface="+mn-ea"/>
                <a:cs typeface="+mn-cs"/>
              </a:rPr>
              <a:t>Volberg</a:t>
            </a:r>
            <a:r>
              <a:rPr lang="en-US" sz="1200" kern="1200" dirty="0" smtClean="0">
                <a:solidFill>
                  <a:schemeClr val="tx1"/>
                </a:solidFill>
                <a:effectLst/>
                <a:latin typeface="+mn-lt"/>
                <a:ea typeface="+mn-ea"/>
                <a:cs typeface="+mn-cs"/>
              </a:rPr>
              <a:t>, 1995)  after an increase in the number of gambling licenses issued in the state was observed. Surveys of public attitudes and behaviors toward gambling were also conducted in 2011, 2013 and 2015. </a:t>
            </a:r>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11</a:t>
            </a:fld>
            <a:endParaRPr lang="en-US"/>
          </a:p>
        </p:txBody>
      </p:sp>
    </p:spTree>
    <p:extLst>
      <p:ext uri="{BB962C8B-B14F-4D97-AF65-F5344CB8AC3E}">
        <p14:creationId xmlns:p14="http://schemas.microsoft.com/office/powerpoint/2010/main" val="1794579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12</a:t>
            </a:fld>
            <a:endParaRPr lang="en-US"/>
          </a:p>
        </p:txBody>
      </p:sp>
    </p:spTree>
    <p:extLst>
      <p:ext uri="{BB962C8B-B14F-4D97-AF65-F5344CB8AC3E}">
        <p14:creationId xmlns:p14="http://schemas.microsoft.com/office/powerpoint/2010/main" val="3057888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13</a:t>
            </a:fld>
            <a:endParaRPr lang="en-US"/>
          </a:p>
        </p:txBody>
      </p:sp>
    </p:spTree>
    <p:extLst>
      <p:ext uri="{BB962C8B-B14F-4D97-AF65-F5344CB8AC3E}">
        <p14:creationId xmlns:p14="http://schemas.microsoft.com/office/powerpoint/2010/main" val="2492749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14</a:t>
            </a:fld>
            <a:endParaRPr lang="en-US"/>
          </a:p>
        </p:txBody>
      </p:sp>
    </p:spTree>
    <p:extLst>
      <p:ext uri="{BB962C8B-B14F-4D97-AF65-F5344CB8AC3E}">
        <p14:creationId xmlns:p14="http://schemas.microsoft.com/office/powerpoint/2010/main" val="1429261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15</a:t>
            </a:fld>
            <a:endParaRPr lang="en-US"/>
          </a:p>
        </p:txBody>
      </p:sp>
    </p:spTree>
    <p:extLst>
      <p:ext uri="{BB962C8B-B14F-4D97-AF65-F5344CB8AC3E}">
        <p14:creationId xmlns:p14="http://schemas.microsoft.com/office/powerpoint/2010/main" val="3066626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A8357E-AE89-6D46-9100-CE293E4AABE7}" type="slidenum">
              <a:rPr lang="en-US" smtClean="0"/>
              <a:t>16</a:t>
            </a:fld>
            <a:endParaRPr lang="en-US"/>
          </a:p>
        </p:txBody>
      </p:sp>
    </p:spTree>
    <p:extLst>
      <p:ext uri="{BB962C8B-B14F-4D97-AF65-F5344CB8AC3E}">
        <p14:creationId xmlns:p14="http://schemas.microsoft.com/office/powerpoint/2010/main" val="2685479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DCB9096-6C41-A14B-954C-107DC50DF447}"/>
              </a:ext>
            </a:extLst>
          </p:cNvPr>
          <p:cNvSpPr>
            <a:spLocks noGrp="1"/>
          </p:cNvSpPr>
          <p:nvPr>
            <p:ph type="ctrTitle"/>
          </p:nvPr>
        </p:nvSpPr>
        <p:spPr>
          <a:xfrm>
            <a:off x="836549" y="1325513"/>
            <a:ext cx="9144000" cy="2387600"/>
          </a:xfrm>
          <a:prstGeom prst="rect">
            <a:avLst/>
          </a:prstGeom>
        </p:spPr>
        <p:txBody>
          <a:bodyPr anchor="ctr">
            <a:normAutofit/>
          </a:bodyPr>
          <a:lstStyle>
            <a:lvl1pPr algn="l">
              <a:defRPr sz="7200" b="1" spc="-150">
                <a:latin typeface="+mj-lt"/>
              </a:defRPr>
            </a:lvl1pPr>
          </a:lstStyle>
          <a:p>
            <a:r>
              <a:rPr lang="en-US" dirty="0"/>
              <a:t>Click to edit Master title style</a:t>
            </a:r>
          </a:p>
        </p:txBody>
      </p:sp>
      <p:sp>
        <p:nvSpPr>
          <p:cNvPr id="8" name="Subtitle 2">
            <a:extLst>
              <a:ext uri="{FF2B5EF4-FFF2-40B4-BE49-F238E27FC236}">
                <a16:creationId xmlns:a16="http://schemas.microsoft.com/office/drawing/2014/main" id="{3F974C87-B8E9-EE40-A49A-C693978D924A}"/>
              </a:ext>
            </a:extLst>
          </p:cNvPr>
          <p:cNvSpPr>
            <a:spLocks noGrp="1"/>
          </p:cNvSpPr>
          <p:nvPr>
            <p:ph type="subTitle" idx="10"/>
          </p:nvPr>
        </p:nvSpPr>
        <p:spPr>
          <a:xfrm>
            <a:off x="836549" y="4046905"/>
            <a:ext cx="8438080" cy="459781"/>
          </a:xfrm>
          <a:prstGeom prst="rect">
            <a:avLst/>
          </a:prstGeom>
        </p:spPr>
        <p:txBody>
          <a:bodyPr anchor="t">
            <a:normAutofit/>
          </a:bodyPr>
          <a:lstStyle>
            <a:lvl1pPr marL="0" indent="0" algn="l">
              <a:buNone/>
              <a:defRPr sz="2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6" name="Picture 5">
            <a:extLst>
              <a:ext uri="{FF2B5EF4-FFF2-40B4-BE49-F238E27FC236}">
                <a16:creationId xmlns:a16="http://schemas.microsoft.com/office/drawing/2014/main" id="{E453A68B-1DEB-3B4A-9FB3-81CE7F3F38D8}"/>
              </a:ext>
            </a:extLst>
          </p:cNvPr>
          <p:cNvPicPr>
            <a:picLocks noChangeAspect="1"/>
          </p:cNvPicPr>
          <p:nvPr userDrawn="1"/>
        </p:nvPicPr>
        <p:blipFill>
          <a:blip r:embed="rId3"/>
          <a:stretch>
            <a:fillRect/>
          </a:stretch>
        </p:blipFill>
        <p:spPr>
          <a:xfrm>
            <a:off x="9825609" y="5010287"/>
            <a:ext cx="1676400" cy="1676400"/>
          </a:xfrm>
          <a:prstGeom prst="rect">
            <a:avLst/>
          </a:prstGeom>
        </p:spPr>
      </p:pic>
    </p:spTree>
    <p:extLst>
      <p:ext uri="{BB962C8B-B14F-4D97-AF65-F5344CB8AC3E}">
        <p14:creationId xmlns:p14="http://schemas.microsoft.com/office/powerpoint/2010/main" val="936459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vider Slide 2">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3557F12-FC9A-734C-85EC-A252D7A4138E}"/>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1FE63931-CF97-DF45-B060-6BEFB1EA5CA5}"/>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5" name="Picture 4">
            <a:extLst>
              <a:ext uri="{FF2B5EF4-FFF2-40B4-BE49-F238E27FC236}">
                <a16:creationId xmlns:a16="http://schemas.microsoft.com/office/drawing/2014/main" id="{15160EBF-BA19-744D-A894-ECAF333B7F2F}"/>
              </a:ext>
            </a:extLst>
          </p:cNvPr>
          <p:cNvPicPr>
            <a:picLocks noChangeAspect="1"/>
          </p:cNvPicPr>
          <p:nvPr userDrawn="1"/>
        </p:nvPicPr>
        <p:blipFill>
          <a:blip r:embed="rId3"/>
          <a:stretch>
            <a:fillRect/>
          </a:stretch>
        </p:blipFill>
        <p:spPr>
          <a:xfrm>
            <a:off x="5173134" y="4300309"/>
            <a:ext cx="1786468" cy="1786468"/>
          </a:xfrm>
          <a:prstGeom prst="rect">
            <a:avLst/>
          </a:prstGeom>
        </p:spPr>
      </p:pic>
    </p:spTree>
    <p:extLst>
      <p:ext uri="{BB962C8B-B14F-4D97-AF65-F5344CB8AC3E}">
        <p14:creationId xmlns:p14="http://schemas.microsoft.com/office/powerpoint/2010/main" val="3046101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vider Slide 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9899F8-4A2A-FF4F-BDFA-622B91B3728E}"/>
              </a:ext>
            </a:extLst>
          </p:cNvPr>
          <p:cNvPicPr>
            <a:picLocks noChangeAspect="1"/>
          </p:cNvPicPr>
          <p:nvPr userDrawn="1"/>
        </p:nvPicPr>
        <p:blipFill>
          <a:blip r:embed="rId2">
            <a:alphaModFix amt="70000"/>
            <a:duotone>
              <a:schemeClr val="accent4">
                <a:shade val="45000"/>
                <a:satMod val="135000"/>
              </a:schemeClr>
              <a:prstClr val="white"/>
            </a:duotone>
          </a:blip>
          <a:stretch>
            <a:fillRect/>
          </a:stretch>
        </p:blipFill>
        <p:spPr>
          <a:xfrm>
            <a:off x="5537974" y="4277918"/>
            <a:ext cx="1135541" cy="1135541"/>
          </a:xfrm>
          <a:prstGeom prst="rect">
            <a:avLst/>
          </a:prstGeom>
        </p:spPr>
      </p:pic>
      <p:sp>
        <p:nvSpPr>
          <p:cNvPr id="5" name="Subtitle 2">
            <a:extLst>
              <a:ext uri="{FF2B5EF4-FFF2-40B4-BE49-F238E27FC236}">
                <a16:creationId xmlns:a16="http://schemas.microsoft.com/office/drawing/2014/main" id="{7DABB37A-AD8C-EB4F-952C-5E8BECFDFCF0}"/>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673928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Divider Slide 1">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CFC9-4E65-D24F-9B4E-AB83B14851C6}"/>
              </a:ext>
            </a:extLst>
          </p:cNvPr>
          <p:cNvSpPr>
            <a:spLocks noGrp="1"/>
          </p:cNvSpPr>
          <p:nvPr>
            <p:ph type="title"/>
          </p:nvPr>
        </p:nvSpPr>
        <p:spPr>
          <a:xfrm>
            <a:off x="1345196" y="1789949"/>
            <a:ext cx="9531350" cy="2852737"/>
          </a:xfrm>
          <a:prstGeom prst="rect">
            <a:avLst/>
          </a:prstGeom>
        </p:spPr>
        <p:txBody>
          <a:bodyPr anchor="ctr">
            <a:normAutofit/>
          </a:bodyPr>
          <a:lstStyle>
            <a:lvl1pPr algn="ctr">
              <a:defRPr sz="4000" b="1" spc="0">
                <a:ln>
                  <a:solidFill>
                    <a:schemeClr val="bg1"/>
                  </a:solidFill>
                </a:ln>
                <a:solidFill>
                  <a:schemeClr val="bg1"/>
                </a:solidFill>
              </a:defRPr>
            </a:lvl1pPr>
          </a:lstStyle>
          <a:p>
            <a:endParaRPr lang="en-US" dirty="0"/>
          </a:p>
        </p:txBody>
      </p:sp>
      <p:pic>
        <p:nvPicPr>
          <p:cNvPr id="3" name="Picture 2">
            <a:extLst>
              <a:ext uri="{FF2B5EF4-FFF2-40B4-BE49-F238E27FC236}">
                <a16:creationId xmlns:a16="http://schemas.microsoft.com/office/drawing/2014/main" id="{5C386984-3C19-A943-97DE-0D269379402A}"/>
              </a:ext>
            </a:extLst>
          </p:cNvPr>
          <p:cNvPicPr>
            <a:picLocks noChangeAspect="1"/>
          </p:cNvPicPr>
          <p:nvPr userDrawn="1"/>
        </p:nvPicPr>
        <p:blipFill>
          <a:blip r:embed="rId2"/>
          <a:stretch>
            <a:fillRect/>
          </a:stretch>
        </p:blipFill>
        <p:spPr>
          <a:xfrm>
            <a:off x="5346700" y="4642686"/>
            <a:ext cx="1498600" cy="1498600"/>
          </a:xfrm>
          <a:prstGeom prst="rect">
            <a:avLst/>
          </a:prstGeom>
        </p:spPr>
      </p:pic>
      <p:sp>
        <p:nvSpPr>
          <p:cNvPr id="5" name="Text Placeholder 4">
            <a:extLst>
              <a:ext uri="{FF2B5EF4-FFF2-40B4-BE49-F238E27FC236}">
                <a16:creationId xmlns:a16="http://schemas.microsoft.com/office/drawing/2014/main" id="{D6249130-EAD3-AA44-A440-A020ECABB57F}"/>
              </a:ext>
            </a:extLst>
          </p:cNvPr>
          <p:cNvSpPr>
            <a:spLocks noGrp="1"/>
          </p:cNvSpPr>
          <p:nvPr>
            <p:ph type="body" sz="quarter" idx="10"/>
          </p:nvPr>
        </p:nvSpPr>
        <p:spPr>
          <a:xfrm>
            <a:off x="233711" y="6443121"/>
            <a:ext cx="6400800" cy="192087"/>
          </a:xfrm>
        </p:spPr>
        <p:txBody>
          <a:bodyPr>
            <a:noAutofit/>
          </a:bodyPr>
          <a:lstStyle>
            <a:lvl1pPr marL="0" indent="0">
              <a:buNone/>
              <a:defRPr sz="800">
                <a:solidFill>
                  <a:schemeClr val="bg1"/>
                </a:solidFill>
              </a:defRPr>
            </a:lvl1pPr>
            <a:lvl2pPr marL="457200" indent="0">
              <a:buNone/>
              <a:defRPr sz="1200">
                <a:solidFill>
                  <a:schemeClr val="bg1"/>
                </a:solidFill>
              </a:defRPr>
            </a:lvl2pPr>
            <a:lvl3pPr marL="914400" indent="0">
              <a:buNone/>
              <a:defRPr sz="1100">
                <a:solidFill>
                  <a:schemeClr val="bg1"/>
                </a:solidFill>
              </a:defRPr>
            </a:lvl3pPr>
            <a:lvl4pPr marL="1371600" indent="0">
              <a:buNone/>
              <a:defRPr sz="1050">
                <a:solidFill>
                  <a:schemeClr val="bg1"/>
                </a:solidFill>
              </a:defRPr>
            </a:lvl4pPr>
            <a:lvl5pPr marL="1828800" indent="0">
              <a:buNone/>
              <a:defRPr sz="1050">
                <a:solidFill>
                  <a:schemeClr val="bg1"/>
                </a:solidFill>
              </a:defRPr>
            </a:lvl5pPr>
          </a:lstStyle>
          <a:p>
            <a:pPr lvl="0"/>
            <a:endParaRPr lang="en-US" dirty="0"/>
          </a:p>
        </p:txBody>
      </p:sp>
    </p:spTree>
    <p:extLst>
      <p:ext uri="{BB962C8B-B14F-4D97-AF65-F5344CB8AC3E}">
        <p14:creationId xmlns:p14="http://schemas.microsoft.com/office/powerpoint/2010/main" val="2352624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g Divider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FA2785-D23D-674F-82C5-4DD730CC47ED}"/>
              </a:ext>
            </a:extLst>
          </p:cNvPr>
          <p:cNvPicPr>
            <a:picLocks noChangeAspect="1"/>
          </p:cNvPicPr>
          <p:nvPr userDrawn="1"/>
        </p:nvPicPr>
        <p:blipFill>
          <a:blip r:embed="rId2">
            <a:alphaModFix amt="70000"/>
            <a:duotone>
              <a:schemeClr val="accent4">
                <a:shade val="45000"/>
                <a:satMod val="135000"/>
              </a:schemeClr>
              <a:prstClr val="white"/>
            </a:duotone>
          </a:blip>
          <a:stretch>
            <a:fillRect/>
          </a:stretch>
        </p:blipFill>
        <p:spPr>
          <a:xfrm>
            <a:off x="5537974" y="4775223"/>
            <a:ext cx="1135541" cy="1135541"/>
          </a:xfrm>
          <a:prstGeom prst="rect">
            <a:avLst/>
          </a:prstGeom>
        </p:spPr>
      </p:pic>
      <p:sp>
        <p:nvSpPr>
          <p:cNvPr id="9" name="Title 1">
            <a:extLst>
              <a:ext uri="{FF2B5EF4-FFF2-40B4-BE49-F238E27FC236}">
                <a16:creationId xmlns:a16="http://schemas.microsoft.com/office/drawing/2014/main" id="{AE502C3A-2747-2E47-9B0B-0A183761779F}"/>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accent4"/>
                  </a:solidFill>
                </a:ln>
                <a:noFill/>
              </a:defRPr>
            </a:lvl1pPr>
          </a:lstStyle>
          <a:p>
            <a:r>
              <a:rPr lang="en-US" dirty="0"/>
              <a:t>CLICK TO EDIT MASTER TITLE STYLE</a:t>
            </a:r>
          </a:p>
        </p:txBody>
      </p:sp>
    </p:spTree>
    <p:extLst>
      <p:ext uri="{BB962C8B-B14F-4D97-AF65-F5344CB8AC3E}">
        <p14:creationId xmlns:p14="http://schemas.microsoft.com/office/powerpoint/2010/main" val="1351579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99EF-1407-6343-8480-AE8BBB674312}"/>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accent4"/>
                  </a:solidFill>
                </a:ln>
                <a:noFill/>
              </a:defRPr>
            </a:lvl1pPr>
          </a:lstStyle>
          <a:p>
            <a:r>
              <a:rPr lang="en-US" dirty="0"/>
              <a:t>“</a:t>
            </a:r>
          </a:p>
        </p:txBody>
      </p:sp>
      <p:pic>
        <p:nvPicPr>
          <p:cNvPr id="6" name="Picture 5">
            <a:extLst>
              <a:ext uri="{FF2B5EF4-FFF2-40B4-BE49-F238E27FC236}">
                <a16:creationId xmlns:a16="http://schemas.microsoft.com/office/drawing/2014/main" id="{4FAC0DE4-679F-A641-99F9-93388E77E1D2}"/>
              </a:ext>
            </a:extLst>
          </p:cNvPr>
          <p:cNvPicPr>
            <a:picLocks noChangeAspect="1"/>
          </p:cNvPicPr>
          <p:nvPr userDrawn="1"/>
        </p:nvPicPr>
        <p:blipFill>
          <a:blip r:embed="rId2">
            <a:alphaModFix amt="70000"/>
            <a:duotone>
              <a:schemeClr val="accent4">
                <a:shade val="45000"/>
                <a:satMod val="135000"/>
              </a:schemeClr>
              <a:prstClr val="white"/>
            </a:duotone>
          </a:blip>
          <a:stretch>
            <a:fillRect/>
          </a:stretch>
        </p:blipFill>
        <p:spPr>
          <a:xfrm>
            <a:off x="10405029" y="5355854"/>
            <a:ext cx="1135541" cy="1135541"/>
          </a:xfrm>
          <a:prstGeom prst="rect">
            <a:avLst/>
          </a:prstGeom>
        </p:spPr>
      </p:pic>
      <p:sp>
        <p:nvSpPr>
          <p:cNvPr id="9" name="Text Placeholder 8">
            <a:extLst>
              <a:ext uri="{FF2B5EF4-FFF2-40B4-BE49-F238E27FC236}">
                <a16:creationId xmlns:a16="http://schemas.microsoft.com/office/drawing/2014/main" id="{DD160D19-287C-DC40-B50E-523239615C34}"/>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accent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Edit Master text styles</a:t>
            </a:r>
          </a:p>
        </p:txBody>
      </p:sp>
    </p:spTree>
    <p:extLst>
      <p:ext uri="{BB962C8B-B14F-4D97-AF65-F5344CB8AC3E}">
        <p14:creationId xmlns:p14="http://schemas.microsoft.com/office/powerpoint/2010/main" val="40081346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Quote Slide 2">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28CDA0-AB37-B946-B5B1-F8204E96145B}"/>
              </a:ext>
            </a:extLst>
          </p:cNvPr>
          <p:cNvPicPr>
            <a:picLocks noChangeAspect="1"/>
          </p:cNvPicPr>
          <p:nvPr userDrawn="1"/>
        </p:nvPicPr>
        <p:blipFill>
          <a:blip r:embed="rId2"/>
          <a:stretch>
            <a:fillRect/>
          </a:stretch>
        </p:blipFill>
        <p:spPr>
          <a:xfrm>
            <a:off x="9935813" y="5358279"/>
            <a:ext cx="1498600" cy="1498600"/>
          </a:xfrm>
          <a:prstGeom prst="rect">
            <a:avLst/>
          </a:prstGeom>
        </p:spPr>
      </p:pic>
      <p:sp>
        <p:nvSpPr>
          <p:cNvPr id="8" name="Title 1">
            <a:extLst>
              <a:ext uri="{FF2B5EF4-FFF2-40B4-BE49-F238E27FC236}">
                <a16:creationId xmlns:a16="http://schemas.microsoft.com/office/drawing/2014/main" id="{63724C39-ECC8-A442-9022-780255415151}"/>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bg1"/>
                  </a:solidFill>
                </a:ln>
                <a:noFill/>
              </a:defRPr>
            </a:lvl1pPr>
          </a:lstStyle>
          <a:p>
            <a:r>
              <a:rPr lang="en-US" dirty="0"/>
              <a:t>“</a:t>
            </a:r>
          </a:p>
        </p:txBody>
      </p:sp>
      <p:sp>
        <p:nvSpPr>
          <p:cNvPr id="10" name="Text Placeholder 8">
            <a:extLst>
              <a:ext uri="{FF2B5EF4-FFF2-40B4-BE49-F238E27FC236}">
                <a16:creationId xmlns:a16="http://schemas.microsoft.com/office/drawing/2014/main" id="{4E6AA752-459C-9241-AAB2-9376449EEDDF}"/>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1750142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Slid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45E3B9-9B4C-ED47-9AB8-5FC5FE0B5D22}"/>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6620D7CE-2CD9-D44B-90AF-4054C31A3FD8}"/>
              </a:ext>
            </a:extLst>
          </p:cNvPr>
          <p:cNvSpPr>
            <a:spLocks noGrp="1"/>
          </p:cNvSpPr>
          <p:nvPr>
            <p:ph type="pic" sz="quarter" idx="10"/>
          </p:nvPr>
        </p:nvSpPr>
        <p:spPr>
          <a:xfrm>
            <a:off x="867696" y="1721505"/>
            <a:ext cx="2891492" cy="2500871"/>
          </a:xfrm>
        </p:spPr>
        <p:txBody>
          <a:bodyPr/>
          <a:lstStyle/>
          <a:p>
            <a:endParaRPr lang="en-US" noProof="0"/>
          </a:p>
        </p:txBody>
      </p:sp>
      <p:sp>
        <p:nvSpPr>
          <p:cNvPr id="11" name="Picture Placeholder 2">
            <a:extLst>
              <a:ext uri="{FF2B5EF4-FFF2-40B4-BE49-F238E27FC236}">
                <a16:creationId xmlns:a16="http://schemas.microsoft.com/office/drawing/2014/main" id="{A3D6F21D-DB76-834E-8670-00A13AEC9B83}"/>
              </a:ext>
            </a:extLst>
          </p:cNvPr>
          <p:cNvSpPr>
            <a:spLocks noGrp="1"/>
          </p:cNvSpPr>
          <p:nvPr>
            <p:ph type="pic" sz="quarter" idx="11"/>
          </p:nvPr>
        </p:nvSpPr>
        <p:spPr>
          <a:xfrm>
            <a:off x="4359074" y="1721505"/>
            <a:ext cx="2891492" cy="2500871"/>
          </a:xfrm>
        </p:spPr>
        <p:txBody>
          <a:bodyPr/>
          <a:lstStyle/>
          <a:p>
            <a:endParaRPr lang="en-US"/>
          </a:p>
        </p:txBody>
      </p:sp>
      <p:sp>
        <p:nvSpPr>
          <p:cNvPr id="14" name="Picture Placeholder 2">
            <a:extLst>
              <a:ext uri="{FF2B5EF4-FFF2-40B4-BE49-F238E27FC236}">
                <a16:creationId xmlns:a16="http://schemas.microsoft.com/office/drawing/2014/main" id="{99FE96A4-3A02-F04D-B983-04615CF336D0}"/>
              </a:ext>
            </a:extLst>
          </p:cNvPr>
          <p:cNvSpPr>
            <a:spLocks noGrp="1"/>
          </p:cNvSpPr>
          <p:nvPr>
            <p:ph type="pic" sz="quarter" idx="12"/>
          </p:nvPr>
        </p:nvSpPr>
        <p:spPr>
          <a:xfrm>
            <a:off x="7850452" y="1721505"/>
            <a:ext cx="2891492" cy="2500871"/>
          </a:xfrm>
        </p:spPr>
        <p:txBody>
          <a:bodyPr/>
          <a:lstStyle/>
          <a:p>
            <a:endParaRPr lang="en-US"/>
          </a:p>
        </p:txBody>
      </p:sp>
      <p:sp>
        <p:nvSpPr>
          <p:cNvPr id="15" name="Subtitle 2">
            <a:extLst>
              <a:ext uri="{FF2B5EF4-FFF2-40B4-BE49-F238E27FC236}">
                <a16:creationId xmlns:a16="http://schemas.microsoft.com/office/drawing/2014/main" id="{64982F14-8D40-0247-A35B-74EF37F93B0F}"/>
              </a:ext>
            </a:extLst>
          </p:cNvPr>
          <p:cNvSpPr>
            <a:spLocks noGrp="1"/>
          </p:cNvSpPr>
          <p:nvPr>
            <p:ph type="subTitle" idx="13"/>
          </p:nvPr>
        </p:nvSpPr>
        <p:spPr>
          <a:xfrm>
            <a:off x="867696" y="4667556"/>
            <a:ext cx="3801978" cy="1090864"/>
          </a:xfrm>
          <a:prstGeom prst="rect">
            <a:avLst/>
          </a:prstGeom>
        </p:spPr>
        <p:txBody>
          <a:bodyPr anchor="ctr">
            <a:normAutofit/>
          </a:bodyPr>
          <a:lstStyle>
            <a:lvl1pPr marL="0" indent="0" algn="l">
              <a:buNone/>
              <a:defRPr sz="2400" b="1" spc="3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Tree>
    <p:extLst>
      <p:ext uri="{BB962C8B-B14F-4D97-AF65-F5344CB8AC3E}">
        <p14:creationId xmlns:p14="http://schemas.microsoft.com/office/powerpoint/2010/main" val="3777047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380979-2AA3-9947-A4D0-940419D0C2FF}"/>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3CCB990A-2CA6-5743-85AE-1BADAE028C44}"/>
              </a:ext>
            </a:extLst>
          </p:cNvPr>
          <p:cNvSpPr>
            <a:spLocks noGrp="1"/>
          </p:cNvSpPr>
          <p:nvPr>
            <p:ph type="pic" sz="quarter" idx="10"/>
          </p:nvPr>
        </p:nvSpPr>
        <p:spPr>
          <a:xfrm>
            <a:off x="870503" y="1143142"/>
            <a:ext cx="6988394" cy="3590223"/>
          </a:xfrm>
        </p:spPr>
        <p:txBody>
          <a:bodyPr/>
          <a:lstStyle/>
          <a:p>
            <a:endParaRPr lang="en-US"/>
          </a:p>
        </p:txBody>
      </p:sp>
      <p:sp>
        <p:nvSpPr>
          <p:cNvPr id="4" name="Picture Placeholder 2">
            <a:extLst>
              <a:ext uri="{FF2B5EF4-FFF2-40B4-BE49-F238E27FC236}">
                <a16:creationId xmlns:a16="http://schemas.microsoft.com/office/drawing/2014/main" id="{62B573A7-1600-E44D-9F82-61B4F9917F73}"/>
              </a:ext>
            </a:extLst>
          </p:cNvPr>
          <p:cNvSpPr>
            <a:spLocks noGrp="1"/>
          </p:cNvSpPr>
          <p:nvPr>
            <p:ph type="pic" sz="quarter" idx="11"/>
          </p:nvPr>
        </p:nvSpPr>
        <p:spPr>
          <a:xfrm>
            <a:off x="8352619" y="1143142"/>
            <a:ext cx="2214657" cy="1667294"/>
          </a:xfrm>
        </p:spPr>
        <p:txBody>
          <a:bodyPr/>
          <a:lstStyle/>
          <a:p>
            <a:endParaRPr lang="en-US"/>
          </a:p>
        </p:txBody>
      </p:sp>
      <p:sp>
        <p:nvSpPr>
          <p:cNvPr id="6" name="Subtitle 2">
            <a:extLst>
              <a:ext uri="{FF2B5EF4-FFF2-40B4-BE49-F238E27FC236}">
                <a16:creationId xmlns:a16="http://schemas.microsoft.com/office/drawing/2014/main" id="{5DCDC26C-654E-B049-8388-B2FC3558A338}"/>
              </a:ext>
            </a:extLst>
          </p:cNvPr>
          <p:cNvSpPr>
            <a:spLocks noGrp="1"/>
          </p:cNvSpPr>
          <p:nvPr>
            <p:ph type="subTitle" idx="13"/>
          </p:nvPr>
        </p:nvSpPr>
        <p:spPr>
          <a:xfrm>
            <a:off x="870503" y="5111986"/>
            <a:ext cx="3801978" cy="1090864"/>
          </a:xfrm>
          <a:prstGeom prst="rect">
            <a:avLst/>
          </a:prstGeom>
        </p:spPr>
        <p:txBody>
          <a:bodyPr anchor="ctr">
            <a:normAutofit/>
          </a:bodyPr>
          <a:lstStyle>
            <a:lvl1pPr marL="0" indent="0" algn="l">
              <a:buNone/>
              <a:defRPr sz="2400" b="1" spc="3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7" name="Picture Placeholder 2">
            <a:extLst>
              <a:ext uri="{FF2B5EF4-FFF2-40B4-BE49-F238E27FC236}">
                <a16:creationId xmlns:a16="http://schemas.microsoft.com/office/drawing/2014/main" id="{16BD25AB-F455-ED4D-A565-58AAC0A3BF00}"/>
              </a:ext>
            </a:extLst>
          </p:cNvPr>
          <p:cNvSpPr>
            <a:spLocks noGrp="1"/>
          </p:cNvSpPr>
          <p:nvPr>
            <p:ph type="pic" sz="quarter" idx="14"/>
          </p:nvPr>
        </p:nvSpPr>
        <p:spPr>
          <a:xfrm>
            <a:off x="8352619" y="3066071"/>
            <a:ext cx="2214657" cy="1667294"/>
          </a:xfrm>
        </p:spPr>
        <p:txBody>
          <a:bodyPr/>
          <a:lstStyle/>
          <a:p>
            <a:endParaRPr lang="en-US"/>
          </a:p>
        </p:txBody>
      </p:sp>
    </p:spTree>
    <p:extLst>
      <p:ext uri="{BB962C8B-B14F-4D97-AF65-F5344CB8AC3E}">
        <p14:creationId xmlns:p14="http://schemas.microsoft.com/office/powerpoint/2010/main" val="4284075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9FAA1B-44FE-E64B-BEC2-5F3525B59F3B}"/>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Title 1">
            <a:extLst>
              <a:ext uri="{FF2B5EF4-FFF2-40B4-BE49-F238E27FC236}">
                <a16:creationId xmlns:a16="http://schemas.microsoft.com/office/drawing/2014/main" id="{51CD3DD5-8862-7548-B17F-DD834ACBC4EC}"/>
              </a:ext>
            </a:extLst>
          </p:cNvPr>
          <p:cNvSpPr>
            <a:spLocks noGrp="1"/>
          </p:cNvSpPr>
          <p:nvPr>
            <p:ph type="ctrTitle"/>
          </p:nvPr>
        </p:nvSpPr>
        <p:spPr>
          <a:xfrm>
            <a:off x="836549" y="1325513"/>
            <a:ext cx="9144000" cy="2387600"/>
          </a:xfrm>
          <a:prstGeom prst="rect">
            <a:avLst/>
          </a:prstGeom>
        </p:spPr>
        <p:txBody>
          <a:bodyPr anchor="ctr">
            <a:normAutofit/>
          </a:bodyPr>
          <a:lstStyle>
            <a:lvl1pPr algn="l">
              <a:defRPr sz="7200" b="1" spc="-150">
                <a:latin typeface="+mj-lt"/>
              </a:defRPr>
            </a:lvl1pPr>
          </a:lstStyle>
          <a:p>
            <a:r>
              <a:rPr lang="en-US" dirty="0"/>
              <a:t>Click to edit Master title style</a:t>
            </a:r>
          </a:p>
        </p:txBody>
      </p:sp>
      <p:sp>
        <p:nvSpPr>
          <p:cNvPr id="6" name="Subtitle 2">
            <a:extLst>
              <a:ext uri="{FF2B5EF4-FFF2-40B4-BE49-F238E27FC236}">
                <a16:creationId xmlns:a16="http://schemas.microsoft.com/office/drawing/2014/main" id="{AADE11ED-E002-C540-A604-8E5545E0DE9D}"/>
              </a:ext>
            </a:extLst>
          </p:cNvPr>
          <p:cNvSpPr>
            <a:spLocks noGrp="1"/>
          </p:cNvSpPr>
          <p:nvPr>
            <p:ph type="subTitle" idx="10"/>
          </p:nvPr>
        </p:nvSpPr>
        <p:spPr>
          <a:xfrm>
            <a:off x="836549" y="4046905"/>
            <a:ext cx="8438080" cy="459781"/>
          </a:xfrm>
          <a:prstGeom prst="rect">
            <a:avLst/>
          </a:prstGeom>
        </p:spPr>
        <p:txBody>
          <a:bodyPr anchor="t">
            <a:normAutofit/>
          </a:bodyPr>
          <a:lstStyle>
            <a:lvl1pPr marL="0" indent="0" algn="l">
              <a:buNone/>
              <a:defRPr sz="2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01139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mple Bulle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F42BF79-AA01-7F44-A3AC-034EFD92E799}"/>
              </a:ext>
            </a:extLst>
          </p:cNvPr>
          <p:cNvSpPr txBox="1">
            <a:spLocks/>
          </p:cNvSpPr>
          <p:nvPr userDrawn="1"/>
        </p:nvSpPr>
        <p:spPr>
          <a:xfrm>
            <a:off x="816259" y="838984"/>
            <a:ext cx="9144000" cy="943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7200" b="1" kern="1200" spc="-150">
                <a:solidFill>
                  <a:schemeClr val="tx1"/>
                </a:solidFill>
                <a:latin typeface="+mj-lt"/>
                <a:ea typeface="+mj-ea"/>
                <a:cs typeface="+mj-cs"/>
              </a:defRPr>
            </a:lvl1pPr>
          </a:lstStyle>
          <a:p>
            <a:endParaRPr lang="en-US" sz="4800" dirty="0"/>
          </a:p>
        </p:txBody>
      </p:sp>
      <p:pic>
        <p:nvPicPr>
          <p:cNvPr id="10" name="Picture 9">
            <a:extLst>
              <a:ext uri="{FF2B5EF4-FFF2-40B4-BE49-F238E27FC236}">
                <a16:creationId xmlns:a16="http://schemas.microsoft.com/office/drawing/2014/main" id="{0402B987-FB91-A144-B7E6-6B3CDA6B8D78}"/>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Content Placeholder 2">
            <a:extLst>
              <a:ext uri="{FF2B5EF4-FFF2-40B4-BE49-F238E27FC236}">
                <a16:creationId xmlns:a16="http://schemas.microsoft.com/office/drawing/2014/main" id="{D01F0C17-2088-5A44-932B-84CFADD725DC}"/>
              </a:ext>
            </a:extLst>
          </p:cNvPr>
          <p:cNvSpPr>
            <a:spLocks noGrp="1"/>
          </p:cNvSpPr>
          <p:nvPr>
            <p:ph idx="1"/>
          </p:nvPr>
        </p:nvSpPr>
        <p:spPr>
          <a:xfrm>
            <a:off x="816259" y="2050378"/>
            <a:ext cx="9492916"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2659A25A-776E-2944-BE7B-2F66CA5E109B}"/>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spTree>
    <p:extLst>
      <p:ext uri="{BB962C8B-B14F-4D97-AF65-F5344CB8AC3E}">
        <p14:creationId xmlns:p14="http://schemas.microsoft.com/office/powerpoint/2010/main" val="173707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imple Bulle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F42BF79-AA01-7F44-A3AC-034EFD92E799}"/>
              </a:ext>
            </a:extLst>
          </p:cNvPr>
          <p:cNvSpPr txBox="1">
            <a:spLocks/>
          </p:cNvSpPr>
          <p:nvPr userDrawn="1"/>
        </p:nvSpPr>
        <p:spPr>
          <a:xfrm>
            <a:off x="816259" y="838984"/>
            <a:ext cx="9144000" cy="943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7200" b="1" kern="1200" spc="-150">
                <a:solidFill>
                  <a:schemeClr val="tx1"/>
                </a:solidFill>
                <a:latin typeface="+mj-lt"/>
                <a:ea typeface="+mj-ea"/>
                <a:cs typeface="+mj-cs"/>
              </a:defRPr>
            </a:lvl1pPr>
          </a:lstStyle>
          <a:p>
            <a:endParaRPr lang="en-US" sz="4800" dirty="0"/>
          </a:p>
        </p:txBody>
      </p:sp>
      <p:pic>
        <p:nvPicPr>
          <p:cNvPr id="6" name="Picture 5">
            <a:extLst>
              <a:ext uri="{FF2B5EF4-FFF2-40B4-BE49-F238E27FC236}">
                <a16:creationId xmlns:a16="http://schemas.microsoft.com/office/drawing/2014/main" id="{53E6BC24-E8DF-DC4D-B534-33DAF22620AD}"/>
              </a:ext>
            </a:extLst>
          </p:cNvPr>
          <p:cNvPicPr>
            <a:picLocks noChangeAspect="1"/>
          </p:cNvPicPr>
          <p:nvPr userDrawn="1"/>
        </p:nvPicPr>
        <p:blipFill>
          <a:blip r:embed="rId3"/>
          <a:stretch>
            <a:fillRect/>
          </a:stretch>
        </p:blipFill>
        <p:spPr>
          <a:xfrm>
            <a:off x="9825609" y="5010287"/>
            <a:ext cx="1676400" cy="1676400"/>
          </a:xfrm>
          <a:prstGeom prst="rect">
            <a:avLst/>
          </a:prstGeom>
        </p:spPr>
      </p:pic>
      <p:sp>
        <p:nvSpPr>
          <p:cNvPr id="7" name="Content Placeholder 2">
            <a:extLst>
              <a:ext uri="{FF2B5EF4-FFF2-40B4-BE49-F238E27FC236}">
                <a16:creationId xmlns:a16="http://schemas.microsoft.com/office/drawing/2014/main" id="{418D1E9D-87EF-3447-A37A-E690DE6D09BA}"/>
              </a:ext>
            </a:extLst>
          </p:cNvPr>
          <p:cNvSpPr>
            <a:spLocks noGrp="1"/>
          </p:cNvSpPr>
          <p:nvPr>
            <p:ph idx="1"/>
          </p:nvPr>
        </p:nvSpPr>
        <p:spPr>
          <a:xfrm>
            <a:off x="816259" y="2050378"/>
            <a:ext cx="9492916"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a:extLst>
              <a:ext uri="{FF2B5EF4-FFF2-40B4-BE49-F238E27FC236}">
                <a16:creationId xmlns:a16="http://schemas.microsoft.com/office/drawing/2014/main" id="{DA8DB257-D337-BD46-9EB1-9537CAEF5BD8}"/>
              </a:ext>
            </a:extLst>
          </p:cNvPr>
          <p:cNvSpPr>
            <a:spLocks noGrp="1"/>
          </p:cNvSpPr>
          <p:nvPr>
            <p:ph type="ctrTitle"/>
          </p:nvPr>
        </p:nvSpPr>
        <p:spPr>
          <a:xfrm>
            <a:off x="836549" y="1033408"/>
            <a:ext cx="9492916" cy="613960"/>
          </a:xfrm>
          <a:prstGeom prst="rect">
            <a:avLst/>
          </a:prstGeom>
        </p:spPr>
        <p:txBody>
          <a:bodyPr anchor="t">
            <a:noAutofit/>
          </a:bodyPr>
          <a:lstStyle>
            <a:lvl1pPr algn="l">
              <a:defRPr sz="4000" b="1" spc="-150">
                <a:latin typeface="+mj-lt"/>
              </a:defRPr>
            </a:lvl1pPr>
          </a:lstStyle>
          <a:p>
            <a:r>
              <a:rPr lang="en-US" dirty="0"/>
              <a:t>Click to edit Master title style</a:t>
            </a:r>
          </a:p>
        </p:txBody>
      </p:sp>
    </p:spTree>
    <p:extLst>
      <p:ext uri="{BB962C8B-B14F-4D97-AF65-F5344CB8AC3E}">
        <p14:creationId xmlns:p14="http://schemas.microsoft.com/office/powerpoint/2010/main" val="33414825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ouble Bullets">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7" name="Content Placeholder 2">
            <a:extLst>
              <a:ext uri="{FF2B5EF4-FFF2-40B4-BE49-F238E27FC236}">
                <a16:creationId xmlns:a16="http://schemas.microsoft.com/office/drawing/2014/main" id="{7B0E2E46-725D-8C4E-AA6D-C8D0702BB755}"/>
              </a:ext>
            </a:extLst>
          </p:cNvPr>
          <p:cNvSpPr>
            <a:spLocks noGrp="1"/>
          </p:cNvSpPr>
          <p:nvPr>
            <p:ph idx="1"/>
          </p:nvPr>
        </p:nvSpPr>
        <p:spPr>
          <a:xfrm>
            <a:off x="816259" y="2072149"/>
            <a:ext cx="4535670"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2473D949-9340-EE45-8869-581766A73288}"/>
              </a:ext>
            </a:extLst>
          </p:cNvPr>
          <p:cNvSpPr>
            <a:spLocks noGrp="1"/>
          </p:cNvSpPr>
          <p:nvPr>
            <p:ph idx="10"/>
          </p:nvPr>
        </p:nvSpPr>
        <p:spPr>
          <a:xfrm>
            <a:off x="6174157" y="2072149"/>
            <a:ext cx="5202055"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AD4071DE-3D9E-204F-BF77-71734BF070B7}"/>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spTree>
    <p:extLst>
      <p:ext uri="{BB962C8B-B14F-4D97-AF65-F5344CB8AC3E}">
        <p14:creationId xmlns:p14="http://schemas.microsoft.com/office/powerpoint/2010/main" val="1541221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mple Bullets 2">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5" name="Content Placeholder 2">
            <a:extLst>
              <a:ext uri="{FF2B5EF4-FFF2-40B4-BE49-F238E27FC236}">
                <a16:creationId xmlns:a16="http://schemas.microsoft.com/office/drawing/2014/main" id="{5A742816-A40D-274B-BB97-64331042612F}"/>
              </a:ext>
            </a:extLst>
          </p:cNvPr>
          <p:cNvSpPr>
            <a:spLocks noGrp="1"/>
          </p:cNvSpPr>
          <p:nvPr>
            <p:ph idx="1"/>
          </p:nvPr>
        </p:nvSpPr>
        <p:spPr>
          <a:xfrm>
            <a:off x="5325035" y="2392277"/>
            <a:ext cx="6078071"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ubtitle 2">
            <a:extLst>
              <a:ext uri="{FF2B5EF4-FFF2-40B4-BE49-F238E27FC236}">
                <a16:creationId xmlns:a16="http://schemas.microsoft.com/office/drawing/2014/main" id="{5917D86C-2C37-C744-997E-BF0CA40EAB9F}"/>
              </a:ext>
            </a:extLst>
          </p:cNvPr>
          <p:cNvSpPr>
            <a:spLocks noGrp="1"/>
          </p:cNvSpPr>
          <p:nvPr>
            <p:ph type="subTitle" idx="10"/>
          </p:nvPr>
        </p:nvSpPr>
        <p:spPr>
          <a:xfrm>
            <a:off x="796208" y="2392277"/>
            <a:ext cx="3801978" cy="1090864"/>
          </a:xfrm>
          <a:prstGeom prst="rect">
            <a:avLst/>
          </a:prstGeom>
        </p:spPr>
        <p:txBody>
          <a:bodyPr anchor="t">
            <a:normAutofit/>
          </a:bodyPr>
          <a:lstStyle>
            <a:lvl1pPr marL="0" indent="0" algn="l">
              <a:buNone/>
              <a:defRPr sz="2400" b="1" spc="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123538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Simple Bullets 3">
    <p:bg>
      <p:bgPr>
        <a:solidFill>
          <a:schemeClr val="bg1"/>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38483"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38482" y="1426158"/>
            <a:ext cx="6064624" cy="3708901"/>
          </a:xfrm>
          <a:prstGeom prst="rect">
            <a:avLst/>
          </a:prstGeom>
          <a:noFill/>
        </p:spPr>
        <p:txBody>
          <a:bodyPr anchor="ctr">
            <a:normAutofit/>
          </a:bodyPr>
          <a:lstStyle>
            <a:lvl1pPr>
              <a:lnSpc>
                <a:spcPct val="150000"/>
              </a:lnSpc>
              <a:defRPr sz="2400">
                <a:solidFill>
                  <a:schemeClr val="tx1"/>
                </a:solidFill>
              </a:defRPr>
            </a:lvl1pPr>
            <a:lvl2pPr>
              <a:lnSpc>
                <a:spcPct val="150000"/>
              </a:lnSpc>
              <a:defRPr sz="2000">
                <a:solidFill>
                  <a:schemeClr val="tx1"/>
                </a:solidFill>
              </a:defRPr>
            </a:lvl2pPr>
            <a:lvl3pPr>
              <a:lnSpc>
                <a:spcPct val="150000"/>
              </a:lnSpc>
              <a:defRPr sz="1800">
                <a:solidFill>
                  <a:schemeClr val="tx1"/>
                </a:solidFill>
              </a:defRPr>
            </a:lvl3pPr>
            <a:lvl4pPr>
              <a:lnSpc>
                <a:spcPct val="150000"/>
              </a:lnSpc>
              <a:defRPr sz="1600">
                <a:solidFill>
                  <a:schemeClr val="tx1"/>
                </a:solidFill>
              </a:defRPr>
            </a:lvl4pPr>
            <a:lvl5pPr>
              <a:lnSpc>
                <a:spcPct val="150000"/>
              </a:lnSpc>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5111010"/>
            <a:ext cx="3625516" cy="0"/>
          </a:xfrm>
          <a:prstGeom prst="straightConnector1">
            <a:avLst/>
          </a:prstGeom>
          <a:ln w="19050" cap="flat" cmpd="sng">
            <a:solidFill>
              <a:schemeClr val="accent3"/>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7C3D205-EE80-B442-A923-131E47C98A75}"/>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7" name="Subtitle 2">
            <a:extLst>
              <a:ext uri="{FF2B5EF4-FFF2-40B4-BE49-F238E27FC236}">
                <a16:creationId xmlns:a16="http://schemas.microsoft.com/office/drawing/2014/main" id="{7EF90001-5714-E04F-A7CD-777E36524595}"/>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6803193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mple Bullets 4">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25035"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cxnSp>
        <p:nvCxnSpPr>
          <p:cNvPr id="9" name="Straight Arrow Connector 8">
            <a:extLst>
              <a:ext uri="{FF2B5EF4-FFF2-40B4-BE49-F238E27FC236}">
                <a16:creationId xmlns:a16="http://schemas.microsoft.com/office/drawing/2014/main" id="{C064FD03-4C9F-0648-862F-B41A4B283274}"/>
              </a:ext>
            </a:extLst>
          </p:cNvPr>
          <p:cNvCxnSpPr>
            <a:cxnSpLocks/>
          </p:cNvCxnSpPr>
          <p:nvPr userDrawn="1"/>
        </p:nvCxnSpPr>
        <p:spPr>
          <a:xfrm>
            <a:off x="-1" y="4104010"/>
            <a:ext cx="3625516" cy="0"/>
          </a:xfrm>
          <a:prstGeom prst="straightConnector1">
            <a:avLst/>
          </a:prstGeom>
          <a:ln w="19050" cap="flat" cmpd="sng">
            <a:solidFill>
              <a:schemeClr val="accent3"/>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0F028E96-5528-7243-BAA2-E12A66BDBC67}"/>
              </a:ext>
            </a:extLst>
          </p:cNvPr>
          <p:cNvSpPr>
            <a:spLocks noGrp="1"/>
          </p:cNvSpPr>
          <p:nvPr>
            <p:ph idx="1"/>
          </p:nvPr>
        </p:nvSpPr>
        <p:spPr>
          <a:xfrm>
            <a:off x="5325034" y="1426158"/>
            <a:ext cx="6051178"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ubtitle 2">
            <a:extLst>
              <a:ext uri="{FF2B5EF4-FFF2-40B4-BE49-F238E27FC236}">
                <a16:creationId xmlns:a16="http://schemas.microsoft.com/office/drawing/2014/main" id="{8F5BCB00-95B1-1948-B561-590D2191FD0F}"/>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610207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imple Bullets 5">
    <p:bg>
      <p:bgPr>
        <a:solidFill>
          <a:schemeClr val="accent3"/>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0" y="0"/>
            <a:ext cx="5446060"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46974" y="1426158"/>
            <a:ext cx="6069579" cy="3708901"/>
          </a:xfrm>
          <a:prstGeom prst="rect">
            <a:avLst/>
          </a:prstGeom>
          <a:noFill/>
        </p:spPr>
        <p:txBody>
          <a:bodyPr anchor="ctr">
            <a:normAutofit/>
          </a:bodyPr>
          <a:lstStyle>
            <a:lvl1pPr>
              <a:lnSpc>
                <a:spcPct val="150000"/>
              </a:lnSpc>
              <a:defRPr sz="2400">
                <a:solidFill>
                  <a:schemeClr val="bg1"/>
                </a:solidFill>
              </a:defRPr>
            </a:lvl1pPr>
            <a:lvl2pPr>
              <a:lnSpc>
                <a:spcPct val="150000"/>
              </a:lnSpc>
              <a:defRPr sz="2000">
                <a:solidFill>
                  <a:schemeClr val="bg1"/>
                </a:solidFill>
              </a:defRPr>
            </a:lvl2pPr>
            <a:lvl3pPr>
              <a:lnSpc>
                <a:spcPct val="150000"/>
              </a:lnSpc>
              <a:defRPr sz="1800">
                <a:solidFill>
                  <a:schemeClr val="bg1"/>
                </a:solidFill>
              </a:defRPr>
            </a:lvl3pPr>
            <a:lvl4pPr>
              <a:lnSpc>
                <a:spcPct val="150000"/>
              </a:lnSpc>
              <a:defRPr sz="1600">
                <a:solidFill>
                  <a:schemeClr val="bg1"/>
                </a:solidFill>
              </a:defRPr>
            </a:lvl4pPr>
            <a:lvl5pPr>
              <a:lnSpc>
                <a:spcPct val="150000"/>
              </a:lnSpc>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11DCDEAE-6CDF-B147-AA49-0B3D70A56CC0}"/>
              </a:ext>
            </a:extLst>
          </p:cNvPr>
          <p:cNvPicPr>
            <a:picLocks noChangeAspect="1"/>
          </p:cNvPicPr>
          <p:nvPr userDrawn="1"/>
        </p:nvPicPr>
        <p:blipFill>
          <a:blip r:embed="rId2"/>
          <a:stretch>
            <a:fillRect/>
          </a:stretch>
        </p:blipFill>
        <p:spPr>
          <a:xfrm>
            <a:off x="10142057" y="5416906"/>
            <a:ext cx="1135541" cy="1135541"/>
          </a:xfrm>
          <a:prstGeom prst="rect">
            <a:avLst/>
          </a:prstGeom>
        </p:spPr>
      </p:pic>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07784"/>
            <a:ext cx="3625516" cy="0"/>
          </a:xfrm>
          <a:prstGeom prst="straightConnector1">
            <a:avLst/>
          </a:prstGeom>
          <a:ln w="19050" cap="flat" cmpd="sng">
            <a:solidFill>
              <a:schemeClr val="accent3"/>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089B1AAD-8C8F-F34D-87BA-8AD386A49FC4}"/>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9570693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486401"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80948" y="1426158"/>
            <a:ext cx="5883204"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1"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84234A70-8B64-BB44-B2FB-1DAE1A8E33B2}"/>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494291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7918" y="0"/>
            <a:ext cx="4296889"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4826623" y="1181164"/>
            <a:ext cx="6450975" cy="449567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C3335EA0-EEB6-4242-AA0A-EBB24393136A}"/>
              </a:ext>
            </a:extLst>
          </p:cNvPr>
          <p:cNvSpPr>
            <a:spLocks noGrp="1"/>
          </p:cNvSpPr>
          <p:nvPr>
            <p:ph type="subTitle" idx="10"/>
          </p:nvPr>
        </p:nvSpPr>
        <p:spPr>
          <a:xfrm>
            <a:off x="796208" y="2735177"/>
            <a:ext cx="2796078" cy="1090864"/>
          </a:xfrm>
          <a:prstGeom prst="rect">
            <a:avLst/>
          </a:prstGeom>
        </p:spPr>
        <p:txBody>
          <a:bodyPr anchor="ctr">
            <a:normAutofit/>
          </a:bodyPr>
          <a:lstStyle>
            <a:lvl1pPr marL="0" indent="0" algn="l">
              <a:buNone/>
              <a:defRPr sz="2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478972"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2078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3"/>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0786A13-DDED-6F41-B8D3-33AD240C05FC}"/>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2C706003-6032-C44F-B3DC-832ABF0DD823}"/>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215659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3557F12-FC9A-734C-85EC-A252D7A4138E}"/>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0CA8DD98-C806-8B48-85D5-913BA6CC4A7C}"/>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491575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9899F8-4A2A-FF4F-BDFA-622B91B3728E}"/>
              </a:ext>
            </a:extLst>
          </p:cNvPr>
          <p:cNvPicPr>
            <a:picLocks noChangeAspect="1"/>
          </p:cNvPicPr>
          <p:nvPr userDrawn="1"/>
        </p:nvPicPr>
        <p:blipFill>
          <a:blip r:embed="rId2">
            <a:alphaModFix amt="70000"/>
            <a:duotone>
              <a:schemeClr val="accent3">
                <a:shade val="45000"/>
                <a:satMod val="135000"/>
              </a:schemeClr>
              <a:prstClr val="white"/>
            </a:duotone>
          </a:blip>
          <a:stretch>
            <a:fillRect/>
          </a:stretch>
        </p:blipFill>
        <p:spPr>
          <a:xfrm>
            <a:off x="5537974" y="4277918"/>
            <a:ext cx="1135541" cy="1135541"/>
          </a:xfrm>
          <a:prstGeom prst="rect">
            <a:avLst/>
          </a:prstGeom>
        </p:spPr>
      </p:pic>
      <p:sp>
        <p:nvSpPr>
          <p:cNvPr id="4" name="Subtitle 2">
            <a:extLst>
              <a:ext uri="{FF2B5EF4-FFF2-40B4-BE49-F238E27FC236}">
                <a16:creationId xmlns:a16="http://schemas.microsoft.com/office/drawing/2014/main" id="{AD84A0CD-0E77-5540-80AE-07B16F71F07D}"/>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835265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ouble Bullets">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23E5461-84D5-F949-B361-0E845E71AAB6}"/>
              </a:ext>
            </a:extLst>
          </p:cNvPr>
          <p:cNvSpPr>
            <a:spLocks noGrp="1"/>
          </p:cNvSpPr>
          <p:nvPr>
            <p:ph idx="1"/>
          </p:nvPr>
        </p:nvSpPr>
        <p:spPr>
          <a:xfrm>
            <a:off x="816259" y="2072149"/>
            <a:ext cx="4535670"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0FE6D757-6275-C74C-B8F5-E6DE504E69DD}"/>
              </a:ext>
            </a:extLst>
          </p:cNvPr>
          <p:cNvSpPr>
            <a:spLocks noGrp="1"/>
          </p:cNvSpPr>
          <p:nvPr>
            <p:ph idx="10"/>
          </p:nvPr>
        </p:nvSpPr>
        <p:spPr>
          <a:xfrm>
            <a:off x="6174157" y="2072149"/>
            <a:ext cx="5202055"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itle 1">
            <a:extLst>
              <a:ext uri="{FF2B5EF4-FFF2-40B4-BE49-F238E27FC236}">
                <a16:creationId xmlns:a16="http://schemas.microsoft.com/office/drawing/2014/main" id="{0C43D9EA-C1B4-984C-9EBC-B727EAE1E8EA}"/>
              </a:ext>
            </a:extLst>
          </p:cNvPr>
          <p:cNvSpPr>
            <a:spLocks noGrp="1"/>
          </p:cNvSpPr>
          <p:nvPr>
            <p:ph type="ctrTitle"/>
          </p:nvPr>
        </p:nvSpPr>
        <p:spPr>
          <a:xfrm>
            <a:off x="836549" y="1033408"/>
            <a:ext cx="9492916" cy="613960"/>
          </a:xfrm>
          <a:prstGeom prst="rect">
            <a:avLst/>
          </a:prstGeom>
        </p:spPr>
        <p:txBody>
          <a:bodyPr anchor="t">
            <a:noAutofit/>
          </a:bodyPr>
          <a:lstStyle>
            <a:lvl1pPr algn="l">
              <a:defRPr sz="4000" b="1" spc="-150">
                <a:latin typeface="+mj-lt"/>
              </a:defRPr>
            </a:lvl1pPr>
          </a:lstStyle>
          <a:p>
            <a:r>
              <a:rPr lang="en-US" dirty="0"/>
              <a:t>Click to edit Master title style</a:t>
            </a:r>
          </a:p>
        </p:txBody>
      </p:sp>
      <p:pic>
        <p:nvPicPr>
          <p:cNvPr id="6" name="Picture 5">
            <a:extLst>
              <a:ext uri="{FF2B5EF4-FFF2-40B4-BE49-F238E27FC236}">
                <a16:creationId xmlns:a16="http://schemas.microsoft.com/office/drawing/2014/main" id="{A9F7F638-8106-3B47-85BD-7602495B37D1}"/>
              </a:ext>
            </a:extLst>
          </p:cNvPr>
          <p:cNvPicPr>
            <a:picLocks noChangeAspect="1"/>
          </p:cNvPicPr>
          <p:nvPr userDrawn="1"/>
        </p:nvPicPr>
        <p:blipFill>
          <a:blip r:embed="rId3"/>
          <a:stretch>
            <a:fillRect/>
          </a:stretch>
        </p:blipFill>
        <p:spPr>
          <a:xfrm>
            <a:off x="9840849" y="5016020"/>
            <a:ext cx="1676400" cy="1676400"/>
          </a:xfrm>
          <a:prstGeom prst="rect">
            <a:avLst/>
          </a:prstGeom>
        </p:spPr>
      </p:pic>
    </p:spTree>
    <p:extLst>
      <p:ext uri="{BB962C8B-B14F-4D97-AF65-F5344CB8AC3E}">
        <p14:creationId xmlns:p14="http://schemas.microsoft.com/office/powerpoint/2010/main" val="3584000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g Divider Slide 1">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CFC9-4E65-D24F-9B4E-AB83B14851C6}"/>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bg1"/>
                  </a:solidFill>
                </a:ln>
                <a:noFill/>
              </a:defRPr>
            </a:lvl1pPr>
          </a:lstStyle>
          <a:p>
            <a:r>
              <a:rPr lang="en-US" dirty="0"/>
              <a:t>CLICK TO EDIT MASTER TITLE STYLE</a:t>
            </a:r>
          </a:p>
        </p:txBody>
      </p:sp>
      <p:pic>
        <p:nvPicPr>
          <p:cNvPr id="10" name="Picture 9">
            <a:extLst>
              <a:ext uri="{FF2B5EF4-FFF2-40B4-BE49-F238E27FC236}">
                <a16:creationId xmlns:a16="http://schemas.microsoft.com/office/drawing/2014/main" id="{A0786A13-DDED-6F41-B8D3-33AD240C05FC}"/>
              </a:ext>
            </a:extLst>
          </p:cNvPr>
          <p:cNvPicPr>
            <a:picLocks noChangeAspect="1"/>
          </p:cNvPicPr>
          <p:nvPr userDrawn="1"/>
        </p:nvPicPr>
        <p:blipFill>
          <a:blip r:embed="rId2"/>
          <a:stretch>
            <a:fillRect/>
          </a:stretch>
        </p:blipFill>
        <p:spPr>
          <a:xfrm>
            <a:off x="5423869" y="4410377"/>
            <a:ext cx="1374005" cy="1374005"/>
          </a:xfrm>
          <a:prstGeom prst="rect">
            <a:avLst/>
          </a:prstGeom>
        </p:spPr>
      </p:pic>
    </p:spTree>
    <p:extLst>
      <p:ext uri="{BB962C8B-B14F-4D97-AF65-F5344CB8AC3E}">
        <p14:creationId xmlns:p14="http://schemas.microsoft.com/office/powerpoint/2010/main" val="16802025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ig Divider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FA2785-D23D-674F-82C5-4DD730CC47ED}"/>
              </a:ext>
            </a:extLst>
          </p:cNvPr>
          <p:cNvPicPr>
            <a:picLocks noChangeAspect="1"/>
          </p:cNvPicPr>
          <p:nvPr userDrawn="1"/>
        </p:nvPicPr>
        <p:blipFill>
          <a:blip r:embed="rId2">
            <a:alphaModFix amt="70000"/>
            <a:duotone>
              <a:schemeClr val="accent3">
                <a:shade val="45000"/>
                <a:satMod val="135000"/>
              </a:schemeClr>
              <a:prstClr val="white"/>
            </a:duotone>
          </a:blip>
          <a:stretch>
            <a:fillRect/>
          </a:stretch>
        </p:blipFill>
        <p:spPr>
          <a:xfrm>
            <a:off x="5537974" y="4775223"/>
            <a:ext cx="1135541" cy="1135541"/>
          </a:xfrm>
          <a:prstGeom prst="rect">
            <a:avLst/>
          </a:prstGeom>
        </p:spPr>
      </p:pic>
      <p:sp>
        <p:nvSpPr>
          <p:cNvPr id="9" name="Title 1">
            <a:extLst>
              <a:ext uri="{FF2B5EF4-FFF2-40B4-BE49-F238E27FC236}">
                <a16:creationId xmlns:a16="http://schemas.microsoft.com/office/drawing/2014/main" id="{AE502C3A-2747-2E47-9B0B-0A183761779F}"/>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accent3"/>
                  </a:solidFill>
                </a:ln>
                <a:noFill/>
              </a:defRPr>
            </a:lvl1pPr>
          </a:lstStyle>
          <a:p>
            <a:r>
              <a:rPr lang="en-US" dirty="0"/>
              <a:t>CLICK TO EDIT MASTER TITLE STYLE</a:t>
            </a:r>
          </a:p>
        </p:txBody>
      </p:sp>
    </p:spTree>
    <p:extLst>
      <p:ext uri="{BB962C8B-B14F-4D97-AF65-F5344CB8AC3E}">
        <p14:creationId xmlns:p14="http://schemas.microsoft.com/office/powerpoint/2010/main" val="1577868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99EF-1407-6343-8480-AE8BBB674312}"/>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accent3"/>
                  </a:solidFill>
                </a:ln>
                <a:noFill/>
              </a:defRPr>
            </a:lvl1pPr>
          </a:lstStyle>
          <a:p>
            <a:r>
              <a:rPr lang="en-US" dirty="0"/>
              <a:t>“</a:t>
            </a:r>
          </a:p>
        </p:txBody>
      </p:sp>
      <p:pic>
        <p:nvPicPr>
          <p:cNvPr id="6" name="Picture 5">
            <a:extLst>
              <a:ext uri="{FF2B5EF4-FFF2-40B4-BE49-F238E27FC236}">
                <a16:creationId xmlns:a16="http://schemas.microsoft.com/office/drawing/2014/main" id="{4FAC0DE4-679F-A641-99F9-93388E77E1D2}"/>
              </a:ext>
            </a:extLst>
          </p:cNvPr>
          <p:cNvPicPr>
            <a:picLocks noChangeAspect="1"/>
          </p:cNvPicPr>
          <p:nvPr userDrawn="1"/>
        </p:nvPicPr>
        <p:blipFill>
          <a:blip r:embed="rId2">
            <a:alphaModFix amt="70000"/>
            <a:duotone>
              <a:schemeClr val="accent3">
                <a:shade val="45000"/>
                <a:satMod val="135000"/>
              </a:schemeClr>
              <a:prstClr val="white"/>
            </a:duotone>
          </a:blip>
          <a:stretch>
            <a:fillRect/>
          </a:stretch>
        </p:blipFill>
        <p:spPr>
          <a:xfrm>
            <a:off x="10405029" y="5355854"/>
            <a:ext cx="1135541" cy="1135541"/>
          </a:xfrm>
          <a:prstGeom prst="rect">
            <a:avLst/>
          </a:prstGeom>
        </p:spPr>
      </p:pic>
      <p:sp>
        <p:nvSpPr>
          <p:cNvPr id="9" name="Text Placeholder 8">
            <a:extLst>
              <a:ext uri="{FF2B5EF4-FFF2-40B4-BE49-F238E27FC236}">
                <a16:creationId xmlns:a16="http://schemas.microsoft.com/office/drawing/2014/main" id="{DD160D19-287C-DC40-B50E-523239615C34}"/>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Edit Master text styles</a:t>
            </a:r>
          </a:p>
        </p:txBody>
      </p:sp>
    </p:spTree>
    <p:extLst>
      <p:ext uri="{BB962C8B-B14F-4D97-AF65-F5344CB8AC3E}">
        <p14:creationId xmlns:p14="http://schemas.microsoft.com/office/powerpoint/2010/main" val="7191776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3"/>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EAC4A2-13B8-8749-80D9-B4F938F9330F}"/>
              </a:ext>
            </a:extLst>
          </p:cNvPr>
          <p:cNvPicPr>
            <a:picLocks noChangeAspect="1"/>
          </p:cNvPicPr>
          <p:nvPr userDrawn="1"/>
        </p:nvPicPr>
        <p:blipFill>
          <a:blip r:embed="rId2"/>
          <a:stretch>
            <a:fillRect/>
          </a:stretch>
        </p:blipFill>
        <p:spPr>
          <a:xfrm>
            <a:off x="10142057" y="5416906"/>
            <a:ext cx="1135541" cy="1135541"/>
          </a:xfrm>
          <a:prstGeom prst="rect">
            <a:avLst/>
          </a:prstGeom>
        </p:spPr>
      </p:pic>
      <p:sp>
        <p:nvSpPr>
          <p:cNvPr id="8" name="Title 1">
            <a:extLst>
              <a:ext uri="{FF2B5EF4-FFF2-40B4-BE49-F238E27FC236}">
                <a16:creationId xmlns:a16="http://schemas.microsoft.com/office/drawing/2014/main" id="{63724C39-ECC8-A442-9022-780255415151}"/>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bg1"/>
                  </a:solidFill>
                </a:ln>
                <a:noFill/>
              </a:defRPr>
            </a:lvl1pPr>
          </a:lstStyle>
          <a:p>
            <a:r>
              <a:rPr lang="en-US" dirty="0"/>
              <a:t>“</a:t>
            </a:r>
          </a:p>
        </p:txBody>
      </p:sp>
      <p:sp>
        <p:nvSpPr>
          <p:cNvPr id="10" name="Text Placeholder 8">
            <a:extLst>
              <a:ext uri="{FF2B5EF4-FFF2-40B4-BE49-F238E27FC236}">
                <a16:creationId xmlns:a16="http://schemas.microsoft.com/office/drawing/2014/main" id="{4E6AA752-459C-9241-AAB2-9376449EEDDF}"/>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42423077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Slid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45E3B9-9B4C-ED47-9AB8-5FC5FE0B5D22}"/>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6620D7CE-2CD9-D44B-90AF-4054C31A3FD8}"/>
              </a:ext>
            </a:extLst>
          </p:cNvPr>
          <p:cNvSpPr>
            <a:spLocks noGrp="1"/>
          </p:cNvSpPr>
          <p:nvPr>
            <p:ph type="pic" sz="quarter" idx="10"/>
          </p:nvPr>
        </p:nvSpPr>
        <p:spPr>
          <a:xfrm>
            <a:off x="867696" y="1721505"/>
            <a:ext cx="2891492" cy="2500871"/>
          </a:xfrm>
        </p:spPr>
        <p:txBody>
          <a:bodyPr/>
          <a:lstStyle/>
          <a:p>
            <a:endParaRPr lang="en-US" noProof="0"/>
          </a:p>
        </p:txBody>
      </p:sp>
      <p:sp>
        <p:nvSpPr>
          <p:cNvPr id="11" name="Picture Placeholder 2">
            <a:extLst>
              <a:ext uri="{FF2B5EF4-FFF2-40B4-BE49-F238E27FC236}">
                <a16:creationId xmlns:a16="http://schemas.microsoft.com/office/drawing/2014/main" id="{A3D6F21D-DB76-834E-8670-00A13AEC9B83}"/>
              </a:ext>
            </a:extLst>
          </p:cNvPr>
          <p:cNvSpPr>
            <a:spLocks noGrp="1"/>
          </p:cNvSpPr>
          <p:nvPr>
            <p:ph type="pic" sz="quarter" idx="11"/>
          </p:nvPr>
        </p:nvSpPr>
        <p:spPr>
          <a:xfrm>
            <a:off x="4359074" y="1721505"/>
            <a:ext cx="2891492" cy="2500871"/>
          </a:xfrm>
        </p:spPr>
        <p:txBody>
          <a:bodyPr/>
          <a:lstStyle/>
          <a:p>
            <a:endParaRPr lang="en-US"/>
          </a:p>
        </p:txBody>
      </p:sp>
      <p:sp>
        <p:nvSpPr>
          <p:cNvPr id="14" name="Picture Placeholder 2">
            <a:extLst>
              <a:ext uri="{FF2B5EF4-FFF2-40B4-BE49-F238E27FC236}">
                <a16:creationId xmlns:a16="http://schemas.microsoft.com/office/drawing/2014/main" id="{99FE96A4-3A02-F04D-B983-04615CF336D0}"/>
              </a:ext>
            </a:extLst>
          </p:cNvPr>
          <p:cNvSpPr>
            <a:spLocks noGrp="1"/>
          </p:cNvSpPr>
          <p:nvPr>
            <p:ph type="pic" sz="quarter" idx="12"/>
          </p:nvPr>
        </p:nvSpPr>
        <p:spPr>
          <a:xfrm>
            <a:off x="7850452" y="1721505"/>
            <a:ext cx="2891492" cy="2500871"/>
          </a:xfrm>
        </p:spPr>
        <p:txBody>
          <a:bodyPr/>
          <a:lstStyle/>
          <a:p>
            <a:endParaRPr lang="en-US"/>
          </a:p>
        </p:txBody>
      </p:sp>
      <p:sp>
        <p:nvSpPr>
          <p:cNvPr id="15" name="Subtitle 2">
            <a:extLst>
              <a:ext uri="{FF2B5EF4-FFF2-40B4-BE49-F238E27FC236}">
                <a16:creationId xmlns:a16="http://schemas.microsoft.com/office/drawing/2014/main" id="{64982F14-8D40-0247-A35B-74EF37F93B0F}"/>
              </a:ext>
            </a:extLst>
          </p:cNvPr>
          <p:cNvSpPr>
            <a:spLocks noGrp="1"/>
          </p:cNvSpPr>
          <p:nvPr>
            <p:ph type="subTitle" idx="13"/>
          </p:nvPr>
        </p:nvSpPr>
        <p:spPr>
          <a:xfrm>
            <a:off x="867696" y="4667556"/>
            <a:ext cx="3801978" cy="1090864"/>
          </a:xfrm>
          <a:prstGeom prst="rect">
            <a:avLst/>
          </a:prstGeom>
        </p:spPr>
        <p:txBody>
          <a:bodyPr anchor="ctr">
            <a:normAutofit/>
          </a:bodyPr>
          <a:lstStyle>
            <a:lvl1pPr marL="0" indent="0" algn="l">
              <a:buNone/>
              <a:defRPr sz="2400" b="1" spc="3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Tree>
    <p:extLst>
      <p:ext uri="{BB962C8B-B14F-4D97-AF65-F5344CB8AC3E}">
        <p14:creationId xmlns:p14="http://schemas.microsoft.com/office/powerpoint/2010/main" val="5173818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380979-2AA3-9947-A4D0-940419D0C2FF}"/>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3CCB990A-2CA6-5743-85AE-1BADAE028C44}"/>
              </a:ext>
            </a:extLst>
          </p:cNvPr>
          <p:cNvSpPr>
            <a:spLocks noGrp="1"/>
          </p:cNvSpPr>
          <p:nvPr>
            <p:ph type="pic" sz="quarter" idx="10"/>
          </p:nvPr>
        </p:nvSpPr>
        <p:spPr>
          <a:xfrm>
            <a:off x="870503" y="1143142"/>
            <a:ext cx="6988394" cy="3590223"/>
          </a:xfrm>
        </p:spPr>
        <p:txBody>
          <a:bodyPr/>
          <a:lstStyle/>
          <a:p>
            <a:endParaRPr lang="en-US"/>
          </a:p>
        </p:txBody>
      </p:sp>
      <p:sp>
        <p:nvSpPr>
          <p:cNvPr id="4" name="Picture Placeholder 2">
            <a:extLst>
              <a:ext uri="{FF2B5EF4-FFF2-40B4-BE49-F238E27FC236}">
                <a16:creationId xmlns:a16="http://schemas.microsoft.com/office/drawing/2014/main" id="{62B573A7-1600-E44D-9F82-61B4F9917F73}"/>
              </a:ext>
            </a:extLst>
          </p:cNvPr>
          <p:cNvSpPr>
            <a:spLocks noGrp="1"/>
          </p:cNvSpPr>
          <p:nvPr>
            <p:ph type="pic" sz="quarter" idx="11"/>
          </p:nvPr>
        </p:nvSpPr>
        <p:spPr>
          <a:xfrm>
            <a:off x="8352619" y="1143142"/>
            <a:ext cx="2214657" cy="1667294"/>
          </a:xfrm>
        </p:spPr>
        <p:txBody>
          <a:bodyPr/>
          <a:lstStyle/>
          <a:p>
            <a:endParaRPr lang="en-US"/>
          </a:p>
        </p:txBody>
      </p:sp>
      <p:sp>
        <p:nvSpPr>
          <p:cNvPr id="6" name="Subtitle 2">
            <a:extLst>
              <a:ext uri="{FF2B5EF4-FFF2-40B4-BE49-F238E27FC236}">
                <a16:creationId xmlns:a16="http://schemas.microsoft.com/office/drawing/2014/main" id="{5DCDC26C-654E-B049-8388-B2FC3558A338}"/>
              </a:ext>
            </a:extLst>
          </p:cNvPr>
          <p:cNvSpPr>
            <a:spLocks noGrp="1"/>
          </p:cNvSpPr>
          <p:nvPr>
            <p:ph type="subTitle" idx="13"/>
          </p:nvPr>
        </p:nvSpPr>
        <p:spPr>
          <a:xfrm>
            <a:off x="870503" y="5111986"/>
            <a:ext cx="3801978" cy="1090864"/>
          </a:xfrm>
          <a:prstGeom prst="rect">
            <a:avLst/>
          </a:prstGeom>
        </p:spPr>
        <p:txBody>
          <a:bodyPr anchor="ctr">
            <a:normAutofit/>
          </a:bodyPr>
          <a:lstStyle>
            <a:lvl1pPr marL="0" indent="0" algn="l">
              <a:buNone/>
              <a:defRPr sz="2400" b="1" spc="3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7" name="Picture Placeholder 2">
            <a:extLst>
              <a:ext uri="{FF2B5EF4-FFF2-40B4-BE49-F238E27FC236}">
                <a16:creationId xmlns:a16="http://schemas.microsoft.com/office/drawing/2014/main" id="{16BD25AB-F455-ED4D-A565-58AAC0A3BF00}"/>
              </a:ext>
            </a:extLst>
          </p:cNvPr>
          <p:cNvSpPr>
            <a:spLocks noGrp="1"/>
          </p:cNvSpPr>
          <p:nvPr>
            <p:ph type="pic" sz="quarter" idx="14"/>
          </p:nvPr>
        </p:nvSpPr>
        <p:spPr>
          <a:xfrm>
            <a:off x="8352619" y="3066071"/>
            <a:ext cx="2214657" cy="1667294"/>
          </a:xfrm>
        </p:spPr>
        <p:txBody>
          <a:bodyPr/>
          <a:lstStyle/>
          <a:p>
            <a:endParaRPr lang="en-US"/>
          </a:p>
        </p:txBody>
      </p:sp>
    </p:spTree>
    <p:extLst>
      <p:ext uri="{BB962C8B-B14F-4D97-AF65-F5344CB8AC3E}">
        <p14:creationId xmlns:p14="http://schemas.microsoft.com/office/powerpoint/2010/main" val="859023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7E9DC-E5E3-D44F-9E0F-D092122A4E66}"/>
              </a:ext>
            </a:extLst>
          </p:cNvPr>
          <p:cNvSpPr>
            <a:spLocks noGrp="1"/>
          </p:cNvSpPr>
          <p:nvPr>
            <p:ph type="ctrTitle"/>
          </p:nvPr>
        </p:nvSpPr>
        <p:spPr>
          <a:xfrm>
            <a:off x="836549" y="1325513"/>
            <a:ext cx="9144000" cy="2387600"/>
          </a:xfrm>
          <a:prstGeom prst="rect">
            <a:avLst/>
          </a:prstGeom>
        </p:spPr>
        <p:txBody>
          <a:bodyPr anchor="ctr">
            <a:normAutofit/>
          </a:bodyPr>
          <a:lstStyle>
            <a:lvl1pPr algn="l">
              <a:defRPr sz="7200" b="1" spc="-150">
                <a:latin typeface="+mj-lt"/>
              </a:defRPr>
            </a:lvl1pPr>
          </a:lstStyle>
          <a:p>
            <a:r>
              <a:rPr lang="en-US" dirty="0"/>
              <a:t>Click to edit Master title style</a:t>
            </a:r>
          </a:p>
        </p:txBody>
      </p:sp>
      <p:pic>
        <p:nvPicPr>
          <p:cNvPr id="11" name="Picture 10">
            <a:extLst>
              <a:ext uri="{FF2B5EF4-FFF2-40B4-BE49-F238E27FC236}">
                <a16:creationId xmlns:a16="http://schemas.microsoft.com/office/drawing/2014/main" id="{819FAA1B-44FE-E64B-BEC2-5F3525B59F3B}"/>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Subtitle 2">
            <a:extLst>
              <a:ext uri="{FF2B5EF4-FFF2-40B4-BE49-F238E27FC236}">
                <a16:creationId xmlns:a16="http://schemas.microsoft.com/office/drawing/2014/main" id="{D0CFCB05-CCAC-2646-AEAE-6AE3BB9323BC}"/>
              </a:ext>
            </a:extLst>
          </p:cNvPr>
          <p:cNvSpPr>
            <a:spLocks noGrp="1"/>
          </p:cNvSpPr>
          <p:nvPr>
            <p:ph type="subTitle" idx="10"/>
          </p:nvPr>
        </p:nvSpPr>
        <p:spPr>
          <a:xfrm>
            <a:off x="836549" y="4046905"/>
            <a:ext cx="8438080" cy="459781"/>
          </a:xfrm>
          <a:prstGeom prst="rect">
            <a:avLst/>
          </a:prstGeom>
        </p:spPr>
        <p:txBody>
          <a:bodyPr anchor="t">
            <a:normAutofit/>
          </a:bodyPr>
          <a:lstStyle>
            <a:lvl1pPr marL="0" indent="0" algn="l">
              <a:buNone/>
              <a:defRPr sz="2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6" name="Picture 5">
            <a:extLst>
              <a:ext uri="{FF2B5EF4-FFF2-40B4-BE49-F238E27FC236}">
                <a16:creationId xmlns:a16="http://schemas.microsoft.com/office/drawing/2014/main" id="{29AD33EE-C9AF-2E41-A5C7-89211E4FC11A}"/>
              </a:ext>
            </a:extLst>
          </p:cNvPr>
          <p:cNvPicPr>
            <a:picLocks noChangeAspect="1"/>
          </p:cNvPicPr>
          <p:nvPr userDrawn="1"/>
        </p:nvPicPr>
        <p:blipFill>
          <a:blip r:embed="rId4">
            <a:alphaModFix amt="70000"/>
          </a:blip>
          <a:stretch>
            <a:fillRect/>
          </a:stretch>
        </p:blipFill>
        <p:spPr>
          <a:xfrm>
            <a:off x="10142058" y="5416907"/>
            <a:ext cx="1135541" cy="1135541"/>
          </a:xfrm>
          <a:prstGeom prst="rect">
            <a:avLst/>
          </a:prstGeom>
        </p:spPr>
      </p:pic>
    </p:spTree>
    <p:extLst>
      <p:ext uri="{BB962C8B-B14F-4D97-AF65-F5344CB8AC3E}">
        <p14:creationId xmlns:p14="http://schemas.microsoft.com/office/powerpoint/2010/main" val="1007919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imple Bullets">
    <p:bg>
      <p:bgPr>
        <a:blipFill dpi="0" rotWithShape="1">
          <a:blip r:embed="rId2">
            <a:lum/>
          </a:blip>
          <a:srcRect/>
          <a:stretch>
            <a:fillRect b="-15000"/>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F42BF79-AA01-7F44-A3AC-034EFD92E799}"/>
              </a:ext>
            </a:extLst>
          </p:cNvPr>
          <p:cNvSpPr txBox="1">
            <a:spLocks/>
          </p:cNvSpPr>
          <p:nvPr userDrawn="1"/>
        </p:nvSpPr>
        <p:spPr>
          <a:xfrm>
            <a:off x="816259" y="838984"/>
            <a:ext cx="9144000" cy="94318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7200" b="1" kern="1200" spc="-150">
                <a:solidFill>
                  <a:schemeClr val="tx1"/>
                </a:solidFill>
                <a:latin typeface="+mj-lt"/>
                <a:ea typeface="+mj-ea"/>
                <a:cs typeface="+mj-cs"/>
              </a:defRPr>
            </a:lvl1pPr>
          </a:lstStyle>
          <a:p>
            <a:endParaRPr lang="en-US" sz="4800" dirty="0"/>
          </a:p>
        </p:txBody>
      </p:sp>
      <p:sp>
        <p:nvSpPr>
          <p:cNvPr id="13" name="Content Placeholder 2">
            <a:extLst>
              <a:ext uri="{FF2B5EF4-FFF2-40B4-BE49-F238E27FC236}">
                <a16:creationId xmlns:a16="http://schemas.microsoft.com/office/drawing/2014/main" id="{78E6C9FF-3E8D-9A49-A07E-07A7019A668B}"/>
              </a:ext>
            </a:extLst>
          </p:cNvPr>
          <p:cNvSpPr>
            <a:spLocks noGrp="1"/>
          </p:cNvSpPr>
          <p:nvPr>
            <p:ph idx="1"/>
          </p:nvPr>
        </p:nvSpPr>
        <p:spPr>
          <a:xfrm>
            <a:off x="816259" y="2050378"/>
            <a:ext cx="9492916"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a:extLst>
              <a:ext uri="{FF2B5EF4-FFF2-40B4-BE49-F238E27FC236}">
                <a16:creationId xmlns:a16="http://schemas.microsoft.com/office/drawing/2014/main" id="{0402B987-FB91-A144-B7E6-6B3CDA6B8D78}"/>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Title 1">
            <a:extLst>
              <a:ext uri="{FF2B5EF4-FFF2-40B4-BE49-F238E27FC236}">
                <a16:creationId xmlns:a16="http://schemas.microsoft.com/office/drawing/2014/main" id="{DCBD624E-ACA2-AB48-B004-01A086C3C83C}"/>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pic>
        <p:nvPicPr>
          <p:cNvPr id="6" name="Picture 5">
            <a:extLst>
              <a:ext uri="{FF2B5EF4-FFF2-40B4-BE49-F238E27FC236}">
                <a16:creationId xmlns:a16="http://schemas.microsoft.com/office/drawing/2014/main" id="{367E9755-3E33-0741-8F43-012B774A9CA1}"/>
              </a:ext>
            </a:extLst>
          </p:cNvPr>
          <p:cNvPicPr>
            <a:picLocks noChangeAspect="1"/>
          </p:cNvPicPr>
          <p:nvPr userDrawn="1"/>
        </p:nvPicPr>
        <p:blipFill>
          <a:blip r:embed="rId4">
            <a:alphaModFix amt="70000"/>
          </a:blip>
          <a:stretch>
            <a:fillRect/>
          </a:stretch>
        </p:blipFill>
        <p:spPr>
          <a:xfrm>
            <a:off x="10142058" y="5416907"/>
            <a:ext cx="1135541" cy="1135541"/>
          </a:xfrm>
          <a:prstGeom prst="rect">
            <a:avLst/>
          </a:prstGeom>
        </p:spPr>
      </p:pic>
    </p:spTree>
    <p:extLst>
      <p:ext uri="{BB962C8B-B14F-4D97-AF65-F5344CB8AC3E}">
        <p14:creationId xmlns:p14="http://schemas.microsoft.com/office/powerpoint/2010/main" val="1033666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ouble Bullets">
    <p:bg>
      <p:bgPr>
        <a:blipFill dpi="0" rotWithShape="1">
          <a:blip r:embed="rId2">
            <a:lum/>
          </a:blip>
          <a:srcRect/>
          <a:stretch>
            <a:fillRect t="-25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6" name="Content Placeholder 2">
            <a:extLst>
              <a:ext uri="{FF2B5EF4-FFF2-40B4-BE49-F238E27FC236}">
                <a16:creationId xmlns:a16="http://schemas.microsoft.com/office/drawing/2014/main" id="{196B1583-7A02-AF47-89FB-DCA5D2CE8885}"/>
              </a:ext>
            </a:extLst>
          </p:cNvPr>
          <p:cNvSpPr>
            <a:spLocks noGrp="1"/>
          </p:cNvSpPr>
          <p:nvPr>
            <p:ph idx="1"/>
          </p:nvPr>
        </p:nvSpPr>
        <p:spPr>
          <a:xfrm>
            <a:off x="816259" y="2072149"/>
            <a:ext cx="4535670"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83F90F4A-2672-DB4D-B713-21DBDE967744}"/>
              </a:ext>
            </a:extLst>
          </p:cNvPr>
          <p:cNvSpPr>
            <a:spLocks noGrp="1"/>
          </p:cNvSpPr>
          <p:nvPr>
            <p:ph idx="10"/>
          </p:nvPr>
        </p:nvSpPr>
        <p:spPr>
          <a:xfrm>
            <a:off x="6174157" y="2072149"/>
            <a:ext cx="5202055"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
            <a:extLst>
              <a:ext uri="{FF2B5EF4-FFF2-40B4-BE49-F238E27FC236}">
                <a16:creationId xmlns:a16="http://schemas.microsoft.com/office/drawing/2014/main" id="{86A7CA52-BDFF-3A4A-A61E-103DB4C66AE3}"/>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spTree>
    <p:extLst>
      <p:ext uri="{BB962C8B-B14F-4D97-AF65-F5344CB8AC3E}">
        <p14:creationId xmlns:p14="http://schemas.microsoft.com/office/powerpoint/2010/main" val="20589717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mple Bullets 2">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25035" y="2392277"/>
            <a:ext cx="6078071"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5" name="Subtitle 2">
            <a:extLst>
              <a:ext uri="{FF2B5EF4-FFF2-40B4-BE49-F238E27FC236}">
                <a16:creationId xmlns:a16="http://schemas.microsoft.com/office/drawing/2014/main" id="{4A7D0A51-2F67-4645-8B1B-71AA19F78349}"/>
              </a:ext>
            </a:extLst>
          </p:cNvPr>
          <p:cNvSpPr>
            <a:spLocks noGrp="1"/>
          </p:cNvSpPr>
          <p:nvPr>
            <p:ph type="subTitle" idx="10"/>
          </p:nvPr>
        </p:nvSpPr>
        <p:spPr>
          <a:xfrm>
            <a:off x="796208" y="2392277"/>
            <a:ext cx="3801978" cy="1090864"/>
          </a:xfrm>
          <a:prstGeom prst="rect">
            <a:avLst/>
          </a:prstGeom>
        </p:spPr>
        <p:txBody>
          <a:bodyPr anchor="t">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7468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imple Bullets 2">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E8AA8FC-1309-4C4D-A5AE-E165DDBA1B6E}"/>
              </a:ext>
            </a:extLst>
          </p:cNvPr>
          <p:cNvPicPr>
            <a:picLocks noChangeAspect="1"/>
          </p:cNvPicPr>
          <p:nvPr userDrawn="1"/>
        </p:nvPicPr>
        <p:blipFill>
          <a:blip r:embed="rId3"/>
          <a:stretch>
            <a:fillRect/>
          </a:stretch>
        </p:blipFill>
        <p:spPr>
          <a:xfrm>
            <a:off x="9840849" y="5016020"/>
            <a:ext cx="1676400" cy="1676400"/>
          </a:xfrm>
          <a:prstGeom prst="rect">
            <a:avLst/>
          </a:prstGeom>
        </p:spPr>
      </p:pic>
      <p:sp>
        <p:nvSpPr>
          <p:cNvPr id="9" name="Content Placeholder 2">
            <a:extLst>
              <a:ext uri="{FF2B5EF4-FFF2-40B4-BE49-F238E27FC236}">
                <a16:creationId xmlns:a16="http://schemas.microsoft.com/office/drawing/2014/main" id="{681D7EBA-1475-434B-AE18-3CE6C690ADA1}"/>
              </a:ext>
            </a:extLst>
          </p:cNvPr>
          <p:cNvSpPr>
            <a:spLocks noGrp="1"/>
          </p:cNvSpPr>
          <p:nvPr>
            <p:ph idx="1"/>
          </p:nvPr>
        </p:nvSpPr>
        <p:spPr>
          <a:xfrm>
            <a:off x="5325035" y="2392277"/>
            <a:ext cx="6078071" cy="2586123"/>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50897343-9327-184E-8F96-DED2B0E9393C}"/>
              </a:ext>
            </a:extLst>
          </p:cNvPr>
          <p:cNvSpPr>
            <a:spLocks noGrp="1"/>
          </p:cNvSpPr>
          <p:nvPr>
            <p:ph type="subTitle" idx="10"/>
          </p:nvPr>
        </p:nvSpPr>
        <p:spPr>
          <a:xfrm>
            <a:off x="796208" y="2815609"/>
            <a:ext cx="3801978" cy="1090864"/>
          </a:xfrm>
          <a:prstGeom prst="rect">
            <a:avLst/>
          </a:prstGeom>
        </p:spPr>
        <p:txBody>
          <a:bodyPr anchor="t">
            <a:normAutofit/>
          </a:bodyPr>
          <a:lstStyle>
            <a:lvl1pPr marL="0" indent="0" algn="l">
              <a:buNone/>
              <a:defRPr sz="3200" b="1" spc="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60400975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mple Bullets 3">
    <p:bg>
      <p:bgPr>
        <a:solidFill>
          <a:schemeClr val="bg1"/>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38483"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38482" y="1426158"/>
            <a:ext cx="6064624" cy="3708901"/>
          </a:xfrm>
          <a:prstGeom prst="rect">
            <a:avLst/>
          </a:prstGeom>
          <a:noFill/>
        </p:spPr>
        <p:txBody>
          <a:bodyPr anchor="ctr">
            <a:normAutofit/>
          </a:bodyPr>
          <a:lstStyle>
            <a:lvl1pPr>
              <a:lnSpc>
                <a:spcPct val="150000"/>
              </a:lnSpc>
              <a:defRPr sz="2400">
                <a:solidFill>
                  <a:schemeClr val="tx1"/>
                </a:solidFill>
              </a:defRPr>
            </a:lvl1pPr>
            <a:lvl2pPr>
              <a:lnSpc>
                <a:spcPct val="150000"/>
              </a:lnSpc>
              <a:defRPr sz="2000">
                <a:solidFill>
                  <a:schemeClr val="tx1"/>
                </a:solidFill>
              </a:defRPr>
            </a:lvl2pPr>
            <a:lvl3pPr>
              <a:lnSpc>
                <a:spcPct val="150000"/>
              </a:lnSpc>
              <a:defRPr sz="1800">
                <a:solidFill>
                  <a:schemeClr val="tx1"/>
                </a:solidFill>
              </a:defRPr>
            </a:lvl3pPr>
            <a:lvl4pPr>
              <a:lnSpc>
                <a:spcPct val="150000"/>
              </a:lnSpc>
              <a:defRPr sz="1600">
                <a:solidFill>
                  <a:schemeClr val="tx1"/>
                </a:solidFill>
              </a:defRPr>
            </a:lvl4pPr>
            <a:lvl5pPr>
              <a:lnSpc>
                <a:spcPct val="150000"/>
              </a:lnSpc>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5111010"/>
            <a:ext cx="3625516" cy="0"/>
          </a:xfrm>
          <a:prstGeom prst="straightConnector1">
            <a:avLst/>
          </a:prstGeom>
          <a:ln w="19050" cap="flat" cmpd="sng">
            <a:solidFill>
              <a:schemeClr val="accent2"/>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7C3D205-EE80-B442-A923-131E47C98A75}"/>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8" name="Subtitle 2">
            <a:extLst>
              <a:ext uri="{FF2B5EF4-FFF2-40B4-BE49-F238E27FC236}">
                <a16:creationId xmlns:a16="http://schemas.microsoft.com/office/drawing/2014/main" id="{AA133C5C-F9B6-EE48-AD91-1E87852337DB}"/>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4880189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mple Bullets 4">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25035"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25034" y="1426158"/>
            <a:ext cx="6051178"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cxnSp>
        <p:nvCxnSpPr>
          <p:cNvPr id="9" name="Straight Arrow Connector 8">
            <a:extLst>
              <a:ext uri="{FF2B5EF4-FFF2-40B4-BE49-F238E27FC236}">
                <a16:creationId xmlns:a16="http://schemas.microsoft.com/office/drawing/2014/main" id="{C064FD03-4C9F-0648-862F-B41A4B283274}"/>
              </a:ext>
            </a:extLst>
          </p:cNvPr>
          <p:cNvCxnSpPr>
            <a:cxnSpLocks/>
          </p:cNvCxnSpPr>
          <p:nvPr userDrawn="1"/>
        </p:nvCxnSpPr>
        <p:spPr>
          <a:xfrm>
            <a:off x="-1" y="4104010"/>
            <a:ext cx="3625516" cy="0"/>
          </a:xfrm>
          <a:prstGeom prst="straightConnector1">
            <a:avLst/>
          </a:prstGeom>
          <a:ln w="19050" cap="flat" cmpd="sng">
            <a:solidFill>
              <a:schemeClr val="accent2"/>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90212922-6EAB-B64E-8809-07716B256C5C}"/>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2576791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mple Bullets 5">
    <p:bg>
      <p:bgPr>
        <a:solidFill>
          <a:schemeClr val="accent2"/>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0" y="0"/>
            <a:ext cx="5446060"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46974" y="1426158"/>
            <a:ext cx="6069579" cy="3708901"/>
          </a:xfrm>
          <a:prstGeom prst="rect">
            <a:avLst/>
          </a:prstGeom>
          <a:noFill/>
        </p:spPr>
        <p:txBody>
          <a:bodyPr anchor="ctr">
            <a:normAutofit/>
          </a:bodyPr>
          <a:lstStyle>
            <a:lvl1pPr>
              <a:lnSpc>
                <a:spcPct val="150000"/>
              </a:lnSpc>
              <a:defRPr sz="2400">
                <a:solidFill>
                  <a:schemeClr val="tx1"/>
                </a:solidFill>
              </a:defRPr>
            </a:lvl1pPr>
            <a:lvl2pPr>
              <a:lnSpc>
                <a:spcPct val="150000"/>
              </a:lnSpc>
              <a:defRPr sz="2000">
                <a:solidFill>
                  <a:schemeClr val="tx1"/>
                </a:solidFill>
              </a:defRPr>
            </a:lvl2pPr>
            <a:lvl3pPr>
              <a:lnSpc>
                <a:spcPct val="150000"/>
              </a:lnSpc>
              <a:defRPr sz="1800">
                <a:solidFill>
                  <a:schemeClr val="tx1"/>
                </a:solidFill>
              </a:defRPr>
            </a:lvl3pPr>
            <a:lvl4pPr>
              <a:lnSpc>
                <a:spcPct val="150000"/>
              </a:lnSpc>
              <a:defRPr sz="1600">
                <a:solidFill>
                  <a:schemeClr val="tx1"/>
                </a:solidFill>
              </a:defRPr>
            </a:lvl4pPr>
            <a:lvl5pPr>
              <a:lnSpc>
                <a:spcPct val="150000"/>
              </a:lnSpc>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11DCDEAE-6CDF-B147-AA49-0B3D70A56CC0}"/>
              </a:ext>
            </a:extLst>
          </p:cNvPr>
          <p:cNvPicPr>
            <a:picLocks noChangeAspect="1"/>
          </p:cNvPicPr>
          <p:nvPr userDrawn="1"/>
        </p:nvPicPr>
        <p:blipFill>
          <a:blip r:embed="rId2"/>
          <a:stretch>
            <a:fillRect/>
          </a:stretch>
        </p:blipFill>
        <p:spPr>
          <a:xfrm>
            <a:off x="10142057" y="5416906"/>
            <a:ext cx="1135541" cy="1135541"/>
          </a:xfrm>
          <a:prstGeom prst="rect">
            <a:avLst/>
          </a:prstGeom>
        </p:spPr>
      </p:pic>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07784"/>
            <a:ext cx="3625516" cy="0"/>
          </a:xfrm>
          <a:prstGeom prst="straightConnector1">
            <a:avLst/>
          </a:prstGeom>
          <a:ln w="19050" cap="flat" cmpd="sng">
            <a:solidFill>
              <a:schemeClr val="accent2"/>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07466FB4-D9F0-1D4F-A02A-3345D3B56D58}"/>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7" name="Picture 6">
            <a:extLst>
              <a:ext uri="{FF2B5EF4-FFF2-40B4-BE49-F238E27FC236}">
                <a16:creationId xmlns:a16="http://schemas.microsoft.com/office/drawing/2014/main" id="{8BE4BD57-61E3-4949-95B0-26282CBC544E}"/>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Tree>
    <p:extLst>
      <p:ext uri="{BB962C8B-B14F-4D97-AF65-F5344CB8AC3E}">
        <p14:creationId xmlns:p14="http://schemas.microsoft.com/office/powerpoint/2010/main" val="31835089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7918" y="0"/>
            <a:ext cx="4296889"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4826623" y="1181164"/>
            <a:ext cx="6450975" cy="449567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C3335EA0-EEB6-4242-AA0A-EBB24393136A}"/>
              </a:ext>
            </a:extLst>
          </p:cNvPr>
          <p:cNvSpPr>
            <a:spLocks noGrp="1"/>
          </p:cNvSpPr>
          <p:nvPr>
            <p:ph type="subTitle" idx="10"/>
          </p:nvPr>
        </p:nvSpPr>
        <p:spPr>
          <a:xfrm>
            <a:off x="796208" y="2735177"/>
            <a:ext cx="2796078" cy="1090864"/>
          </a:xfrm>
          <a:prstGeom prst="rect">
            <a:avLst/>
          </a:prstGeom>
        </p:spPr>
        <p:txBody>
          <a:bodyPr anchor="ctr">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478972"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231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486401"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80948" y="1426158"/>
            <a:ext cx="5883204"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1"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839ABFA1-ED81-5744-BA24-60E3344721DF}"/>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32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2471702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2"/>
        </a:solidFill>
        <a:effectLst/>
      </p:bgPr>
    </p:bg>
    <p:spTree>
      <p:nvGrpSpPr>
        <p:cNvPr id="1" name=""/>
        <p:cNvGrpSpPr/>
        <p:nvPr/>
      </p:nvGrpSpPr>
      <p:grpSpPr>
        <a:xfrm>
          <a:off x="0" y="0"/>
          <a:ext cx="0" cy="0"/>
          <a:chOff x="0" y="0"/>
          <a:chExt cx="0" cy="0"/>
        </a:xfrm>
      </p:grpSpPr>
      <p:sp>
        <p:nvSpPr>
          <p:cNvPr id="11" name="Subtitle 2">
            <a:extLst>
              <a:ext uri="{FF2B5EF4-FFF2-40B4-BE49-F238E27FC236}">
                <a16:creationId xmlns:a16="http://schemas.microsoft.com/office/drawing/2014/main" id="{1E4697C0-0E04-1146-8B59-8C9F73441623}"/>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5" name="Picture 4">
            <a:extLst>
              <a:ext uri="{FF2B5EF4-FFF2-40B4-BE49-F238E27FC236}">
                <a16:creationId xmlns:a16="http://schemas.microsoft.com/office/drawing/2014/main" id="{54F26607-1275-104E-A85D-9132543A0092}"/>
              </a:ext>
            </a:extLst>
          </p:cNvPr>
          <p:cNvPicPr>
            <a:picLocks noChangeAspect="1"/>
          </p:cNvPicPr>
          <p:nvPr userDrawn="1"/>
        </p:nvPicPr>
        <p:blipFill>
          <a:blip r:embed="rId2">
            <a:alphaModFix amt="70000"/>
          </a:blip>
          <a:stretch>
            <a:fillRect/>
          </a:stretch>
        </p:blipFill>
        <p:spPr>
          <a:xfrm>
            <a:off x="5438124" y="4438889"/>
            <a:ext cx="1345493" cy="1345493"/>
          </a:xfrm>
          <a:prstGeom prst="rect">
            <a:avLst/>
          </a:prstGeom>
        </p:spPr>
      </p:pic>
    </p:spTree>
    <p:extLst>
      <p:ext uri="{BB962C8B-B14F-4D97-AF65-F5344CB8AC3E}">
        <p14:creationId xmlns:p14="http://schemas.microsoft.com/office/powerpoint/2010/main" val="2369987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3557F12-FC9A-734C-85EC-A252D7A4138E}"/>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52002060-367A-E744-8825-E02E617551B0}"/>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41038676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06F3DFD-1E7D-4E49-9016-64F2660F0AB2}"/>
              </a:ext>
            </a:extLst>
          </p:cNvPr>
          <p:cNvPicPr>
            <a:picLocks noChangeAspect="1"/>
          </p:cNvPicPr>
          <p:nvPr userDrawn="1"/>
        </p:nvPicPr>
        <p:blipFill>
          <a:blip r:embed="rId2">
            <a:alphaModFix amt="70000"/>
          </a:blip>
          <a:stretch>
            <a:fillRect/>
          </a:stretch>
        </p:blipFill>
        <p:spPr>
          <a:xfrm>
            <a:off x="5438124" y="4438889"/>
            <a:ext cx="1345493" cy="1345493"/>
          </a:xfrm>
          <a:prstGeom prst="rect">
            <a:avLst/>
          </a:prstGeom>
        </p:spPr>
      </p:pic>
      <p:sp>
        <p:nvSpPr>
          <p:cNvPr id="5" name="Subtitle 2">
            <a:extLst>
              <a:ext uri="{FF2B5EF4-FFF2-40B4-BE49-F238E27FC236}">
                <a16:creationId xmlns:a16="http://schemas.microsoft.com/office/drawing/2014/main" id="{E8A332F0-4BE8-A94A-8CCF-3FDA46ED209B}"/>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6356458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Divider Slide 1">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CFC9-4E65-D24F-9B4E-AB83B14851C6}"/>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tx1"/>
                  </a:solidFill>
                </a:ln>
                <a:noFill/>
              </a:defRPr>
            </a:lvl1pPr>
          </a:lstStyle>
          <a:p>
            <a:r>
              <a:rPr lang="en-US" dirty="0"/>
              <a:t>CLICK TO EDIT MASTER TITLE STYLE</a:t>
            </a:r>
          </a:p>
        </p:txBody>
      </p:sp>
      <p:pic>
        <p:nvPicPr>
          <p:cNvPr id="4" name="Picture 3">
            <a:extLst>
              <a:ext uri="{FF2B5EF4-FFF2-40B4-BE49-F238E27FC236}">
                <a16:creationId xmlns:a16="http://schemas.microsoft.com/office/drawing/2014/main" id="{D9220B4A-995B-7D42-AE1E-A762AA277AA7}"/>
              </a:ext>
            </a:extLst>
          </p:cNvPr>
          <p:cNvPicPr>
            <a:picLocks noChangeAspect="1"/>
          </p:cNvPicPr>
          <p:nvPr userDrawn="1"/>
        </p:nvPicPr>
        <p:blipFill>
          <a:blip r:embed="rId2">
            <a:alphaModFix amt="70000"/>
          </a:blip>
          <a:stretch>
            <a:fillRect/>
          </a:stretch>
        </p:blipFill>
        <p:spPr>
          <a:xfrm>
            <a:off x="5438124" y="4438889"/>
            <a:ext cx="1345493" cy="1345493"/>
          </a:xfrm>
          <a:prstGeom prst="rect">
            <a:avLst/>
          </a:prstGeom>
        </p:spPr>
      </p:pic>
    </p:spTree>
    <p:extLst>
      <p:ext uri="{BB962C8B-B14F-4D97-AF65-F5344CB8AC3E}">
        <p14:creationId xmlns:p14="http://schemas.microsoft.com/office/powerpoint/2010/main" val="42159707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g Divider Slide 2">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AE502C3A-2747-2E47-9B0B-0A183761779F}"/>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tx1"/>
                  </a:solidFill>
                </a:ln>
                <a:noFill/>
              </a:defRPr>
            </a:lvl1pPr>
          </a:lstStyle>
          <a:p>
            <a:r>
              <a:rPr lang="en-US" dirty="0"/>
              <a:t>CLICK TO EDIT MASTER TITLE STYLE</a:t>
            </a:r>
          </a:p>
        </p:txBody>
      </p:sp>
      <p:pic>
        <p:nvPicPr>
          <p:cNvPr id="4" name="Picture 3">
            <a:extLst>
              <a:ext uri="{FF2B5EF4-FFF2-40B4-BE49-F238E27FC236}">
                <a16:creationId xmlns:a16="http://schemas.microsoft.com/office/drawing/2014/main" id="{ABE1236C-D4DA-FA46-8D6C-31E8BA70577C}"/>
              </a:ext>
            </a:extLst>
          </p:cNvPr>
          <p:cNvPicPr>
            <a:picLocks noChangeAspect="1"/>
          </p:cNvPicPr>
          <p:nvPr userDrawn="1"/>
        </p:nvPicPr>
        <p:blipFill>
          <a:blip r:embed="rId2">
            <a:alphaModFix amt="70000"/>
          </a:blip>
          <a:stretch>
            <a:fillRect/>
          </a:stretch>
        </p:blipFill>
        <p:spPr>
          <a:xfrm>
            <a:off x="5438124" y="4438889"/>
            <a:ext cx="1345493" cy="1345493"/>
          </a:xfrm>
          <a:prstGeom prst="rect">
            <a:avLst/>
          </a:prstGeom>
        </p:spPr>
      </p:pic>
    </p:spTree>
    <p:extLst>
      <p:ext uri="{BB962C8B-B14F-4D97-AF65-F5344CB8AC3E}">
        <p14:creationId xmlns:p14="http://schemas.microsoft.com/office/powerpoint/2010/main" val="297252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Bullets 3">
    <p:bg>
      <p:bgPr>
        <a:blipFill>
          <a:blip r:embed="rId2">
            <a:alphaModFix amt="19000"/>
          </a:blip>
          <a:stretch>
            <a:fillRect/>
          </a:stretch>
        </a:blip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38483"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21231"/>
            <a:ext cx="3625516" cy="0"/>
          </a:xfrm>
          <a:prstGeom prst="straightConnector1">
            <a:avLst/>
          </a:prstGeom>
          <a:ln w="19050" cap="flat" cmpd="sng">
            <a:solidFill>
              <a:schemeClr val="accent4"/>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249B2674-26B7-1A49-9D82-E9DDC7A1A7E5}"/>
              </a:ext>
            </a:extLst>
          </p:cNvPr>
          <p:cNvSpPr>
            <a:spLocks noGrp="1"/>
          </p:cNvSpPr>
          <p:nvPr>
            <p:ph idx="1"/>
          </p:nvPr>
        </p:nvSpPr>
        <p:spPr>
          <a:xfrm>
            <a:off x="5325035" y="2392277"/>
            <a:ext cx="6078071"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ubtitle 2">
            <a:extLst>
              <a:ext uri="{FF2B5EF4-FFF2-40B4-BE49-F238E27FC236}">
                <a16:creationId xmlns:a16="http://schemas.microsoft.com/office/drawing/2014/main" id="{1EB48413-0290-094D-A723-11108BCD710C}"/>
              </a:ext>
            </a:extLst>
          </p:cNvPr>
          <p:cNvSpPr>
            <a:spLocks noGrp="1"/>
          </p:cNvSpPr>
          <p:nvPr>
            <p:ph type="subTitle" idx="10"/>
          </p:nvPr>
        </p:nvSpPr>
        <p:spPr>
          <a:xfrm>
            <a:off x="796208" y="2815609"/>
            <a:ext cx="3801978" cy="1090864"/>
          </a:xfrm>
          <a:prstGeom prst="rect">
            <a:avLst/>
          </a:prstGeom>
        </p:spPr>
        <p:txBody>
          <a:bodyPr anchor="t">
            <a:normAutofit/>
          </a:bodyPr>
          <a:lstStyle>
            <a:lvl1pPr marL="0" indent="0" algn="l">
              <a:buNone/>
              <a:defRPr sz="3200" b="1" spc="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1" name="Picture 10">
            <a:extLst>
              <a:ext uri="{FF2B5EF4-FFF2-40B4-BE49-F238E27FC236}">
                <a16:creationId xmlns:a16="http://schemas.microsoft.com/office/drawing/2014/main" id="{21EB3D0F-FAF9-D542-8F42-C71EA53D9D64}"/>
              </a:ext>
            </a:extLst>
          </p:cNvPr>
          <p:cNvPicPr>
            <a:picLocks noChangeAspect="1"/>
          </p:cNvPicPr>
          <p:nvPr userDrawn="1"/>
        </p:nvPicPr>
        <p:blipFill>
          <a:blip r:embed="rId3"/>
          <a:stretch>
            <a:fillRect/>
          </a:stretch>
        </p:blipFill>
        <p:spPr>
          <a:xfrm>
            <a:off x="9840849" y="5016020"/>
            <a:ext cx="1676400" cy="1676400"/>
          </a:xfrm>
          <a:prstGeom prst="rect">
            <a:avLst/>
          </a:prstGeom>
        </p:spPr>
      </p:pic>
    </p:spTree>
    <p:extLst>
      <p:ext uri="{BB962C8B-B14F-4D97-AF65-F5344CB8AC3E}">
        <p14:creationId xmlns:p14="http://schemas.microsoft.com/office/powerpoint/2010/main" val="905962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EAC4A2-13B8-8749-80D9-B4F938F9330F}"/>
              </a:ext>
            </a:extLst>
          </p:cNvPr>
          <p:cNvPicPr>
            <a:picLocks noChangeAspect="1"/>
          </p:cNvPicPr>
          <p:nvPr userDrawn="1"/>
        </p:nvPicPr>
        <p:blipFill>
          <a:blip r:embed="rId2"/>
          <a:stretch>
            <a:fillRect/>
          </a:stretch>
        </p:blipFill>
        <p:spPr>
          <a:xfrm>
            <a:off x="10142057" y="5416906"/>
            <a:ext cx="1135541" cy="1135541"/>
          </a:xfrm>
          <a:prstGeom prst="rect">
            <a:avLst/>
          </a:prstGeom>
        </p:spPr>
      </p:pic>
      <p:sp>
        <p:nvSpPr>
          <p:cNvPr id="8" name="Title 1">
            <a:extLst>
              <a:ext uri="{FF2B5EF4-FFF2-40B4-BE49-F238E27FC236}">
                <a16:creationId xmlns:a16="http://schemas.microsoft.com/office/drawing/2014/main" id="{63724C39-ECC8-A442-9022-780255415151}"/>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tx1"/>
                  </a:solidFill>
                </a:ln>
                <a:noFill/>
              </a:defRPr>
            </a:lvl1pPr>
          </a:lstStyle>
          <a:p>
            <a:r>
              <a:rPr lang="en-US" dirty="0"/>
              <a:t>“</a:t>
            </a:r>
          </a:p>
        </p:txBody>
      </p:sp>
      <p:sp>
        <p:nvSpPr>
          <p:cNvPr id="10" name="Text Placeholder 8">
            <a:extLst>
              <a:ext uri="{FF2B5EF4-FFF2-40B4-BE49-F238E27FC236}">
                <a16:creationId xmlns:a16="http://schemas.microsoft.com/office/drawing/2014/main" id="{4E6AA752-459C-9241-AAB2-9376449EEDDF}"/>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Edit Master text styles</a:t>
            </a:r>
          </a:p>
        </p:txBody>
      </p:sp>
      <p:pic>
        <p:nvPicPr>
          <p:cNvPr id="5" name="Picture 4">
            <a:extLst>
              <a:ext uri="{FF2B5EF4-FFF2-40B4-BE49-F238E27FC236}">
                <a16:creationId xmlns:a16="http://schemas.microsoft.com/office/drawing/2014/main" id="{ACA8DA95-3747-8A48-86E6-F858D98255F9}"/>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Tree>
    <p:extLst>
      <p:ext uri="{BB962C8B-B14F-4D97-AF65-F5344CB8AC3E}">
        <p14:creationId xmlns:p14="http://schemas.microsoft.com/office/powerpoint/2010/main" val="25708239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Slid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45E3B9-9B4C-ED47-9AB8-5FC5FE0B5D22}"/>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6620D7CE-2CD9-D44B-90AF-4054C31A3FD8}"/>
              </a:ext>
            </a:extLst>
          </p:cNvPr>
          <p:cNvSpPr>
            <a:spLocks noGrp="1"/>
          </p:cNvSpPr>
          <p:nvPr>
            <p:ph type="pic" sz="quarter" idx="10"/>
          </p:nvPr>
        </p:nvSpPr>
        <p:spPr>
          <a:xfrm>
            <a:off x="867696" y="1721505"/>
            <a:ext cx="2891492" cy="2500871"/>
          </a:xfrm>
        </p:spPr>
        <p:txBody>
          <a:bodyPr/>
          <a:lstStyle/>
          <a:p>
            <a:endParaRPr lang="en-US" noProof="0"/>
          </a:p>
        </p:txBody>
      </p:sp>
      <p:sp>
        <p:nvSpPr>
          <p:cNvPr id="11" name="Picture Placeholder 2">
            <a:extLst>
              <a:ext uri="{FF2B5EF4-FFF2-40B4-BE49-F238E27FC236}">
                <a16:creationId xmlns:a16="http://schemas.microsoft.com/office/drawing/2014/main" id="{A3D6F21D-DB76-834E-8670-00A13AEC9B83}"/>
              </a:ext>
            </a:extLst>
          </p:cNvPr>
          <p:cNvSpPr>
            <a:spLocks noGrp="1"/>
          </p:cNvSpPr>
          <p:nvPr>
            <p:ph type="pic" sz="quarter" idx="11"/>
          </p:nvPr>
        </p:nvSpPr>
        <p:spPr>
          <a:xfrm>
            <a:off x="4359074" y="1721505"/>
            <a:ext cx="2891492" cy="2500871"/>
          </a:xfrm>
        </p:spPr>
        <p:txBody>
          <a:bodyPr/>
          <a:lstStyle/>
          <a:p>
            <a:endParaRPr lang="en-US"/>
          </a:p>
        </p:txBody>
      </p:sp>
      <p:sp>
        <p:nvSpPr>
          <p:cNvPr id="14" name="Picture Placeholder 2">
            <a:extLst>
              <a:ext uri="{FF2B5EF4-FFF2-40B4-BE49-F238E27FC236}">
                <a16:creationId xmlns:a16="http://schemas.microsoft.com/office/drawing/2014/main" id="{99FE96A4-3A02-F04D-B983-04615CF336D0}"/>
              </a:ext>
            </a:extLst>
          </p:cNvPr>
          <p:cNvSpPr>
            <a:spLocks noGrp="1"/>
          </p:cNvSpPr>
          <p:nvPr>
            <p:ph type="pic" sz="quarter" idx="12"/>
          </p:nvPr>
        </p:nvSpPr>
        <p:spPr>
          <a:xfrm>
            <a:off x="7850452" y="1721505"/>
            <a:ext cx="2891492" cy="2500871"/>
          </a:xfrm>
        </p:spPr>
        <p:txBody>
          <a:bodyPr/>
          <a:lstStyle/>
          <a:p>
            <a:endParaRPr lang="en-US"/>
          </a:p>
        </p:txBody>
      </p:sp>
      <p:sp>
        <p:nvSpPr>
          <p:cNvPr id="15" name="Subtitle 2">
            <a:extLst>
              <a:ext uri="{FF2B5EF4-FFF2-40B4-BE49-F238E27FC236}">
                <a16:creationId xmlns:a16="http://schemas.microsoft.com/office/drawing/2014/main" id="{64982F14-8D40-0247-A35B-74EF37F93B0F}"/>
              </a:ext>
            </a:extLst>
          </p:cNvPr>
          <p:cNvSpPr>
            <a:spLocks noGrp="1"/>
          </p:cNvSpPr>
          <p:nvPr>
            <p:ph type="subTitle" idx="13"/>
          </p:nvPr>
        </p:nvSpPr>
        <p:spPr>
          <a:xfrm>
            <a:off x="867696" y="4667556"/>
            <a:ext cx="3801978" cy="1090864"/>
          </a:xfrm>
          <a:prstGeom prst="rect">
            <a:avLst/>
          </a:prstGeom>
        </p:spPr>
        <p:txBody>
          <a:bodyPr anchor="ctr">
            <a:normAutofit/>
          </a:bodyPr>
          <a:lstStyle>
            <a:lvl1pPr marL="0" indent="0" algn="l">
              <a:buNone/>
              <a:defRPr sz="2400" b="1" spc="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Tree>
    <p:extLst>
      <p:ext uri="{BB962C8B-B14F-4D97-AF65-F5344CB8AC3E}">
        <p14:creationId xmlns:p14="http://schemas.microsoft.com/office/powerpoint/2010/main" val="7541677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380979-2AA3-9947-A4D0-940419D0C2FF}"/>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3CCB990A-2CA6-5743-85AE-1BADAE028C44}"/>
              </a:ext>
            </a:extLst>
          </p:cNvPr>
          <p:cNvSpPr>
            <a:spLocks noGrp="1"/>
          </p:cNvSpPr>
          <p:nvPr>
            <p:ph type="pic" sz="quarter" idx="10"/>
          </p:nvPr>
        </p:nvSpPr>
        <p:spPr>
          <a:xfrm>
            <a:off x="870503" y="1143142"/>
            <a:ext cx="6988394" cy="3590223"/>
          </a:xfrm>
        </p:spPr>
        <p:txBody>
          <a:bodyPr/>
          <a:lstStyle/>
          <a:p>
            <a:endParaRPr lang="en-US"/>
          </a:p>
        </p:txBody>
      </p:sp>
      <p:sp>
        <p:nvSpPr>
          <p:cNvPr id="4" name="Picture Placeholder 2">
            <a:extLst>
              <a:ext uri="{FF2B5EF4-FFF2-40B4-BE49-F238E27FC236}">
                <a16:creationId xmlns:a16="http://schemas.microsoft.com/office/drawing/2014/main" id="{62B573A7-1600-E44D-9F82-61B4F9917F73}"/>
              </a:ext>
            </a:extLst>
          </p:cNvPr>
          <p:cNvSpPr>
            <a:spLocks noGrp="1"/>
          </p:cNvSpPr>
          <p:nvPr>
            <p:ph type="pic" sz="quarter" idx="11"/>
          </p:nvPr>
        </p:nvSpPr>
        <p:spPr>
          <a:xfrm>
            <a:off x="8352619" y="1143142"/>
            <a:ext cx="2214657" cy="1667294"/>
          </a:xfrm>
        </p:spPr>
        <p:txBody>
          <a:bodyPr/>
          <a:lstStyle/>
          <a:p>
            <a:endParaRPr lang="en-US"/>
          </a:p>
        </p:txBody>
      </p:sp>
      <p:sp>
        <p:nvSpPr>
          <p:cNvPr id="6" name="Subtitle 2">
            <a:extLst>
              <a:ext uri="{FF2B5EF4-FFF2-40B4-BE49-F238E27FC236}">
                <a16:creationId xmlns:a16="http://schemas.microsoft.com/office/drawing/2014/main" id="{5DCDC26C-654E-B049-8388-B2FC3558A338}"/>
              </a:ext>
            </a:extLst>
          </p:cNvPr>
          <p:cNvSpPr>
            <a:spLocks noGrp="1"/>
          </p:cNvSpPr>
          <p:nvPr>
            <p:ph type="subTitle" idx="13"/>
          </p:nvPr>
        </p:nvSpPr>
        <p:spPr>
          <a:xfrm>
            <a:off x="870503" y="5111986"/>
            <a:ext cx="3801978" cy="1090864"/>
          </a:xfrm>
          <a:prstGeom prst="rect">
            <a:avLst/>
          </a:prstGeom>
        </p:spPr>
        <p:txBody>
          <a:bodyPr anchor="ctr">
            <a:normAutofit/>
          </a:bodyPr>
          <a:lstStyle>
            <a:lvl1pPr marL="0" indent="0" algn="l">
              <a:buNone/>
              <a:defRPr sz="2400" b="1" spc="3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7" name="Picture Placeholder 2">
            <a:extLst>
              <a:ext uri="{FF2B5EF4-FFF2-40B4-BE49-F238E27FC236}">
                <a16:creationId xmlns:a16="http://schemas.microsoft.com/office/drawing/2014/main" id="{16BD25AB-F455-ED4D-A565-58AAC0A3BF00}"/>
              </a:ext>
            </a:extLst>
          </p:cNvPr>
          <p:cNvSpPr>
            <a:spLocks noGrp="1"/>
          </p:cNvSpPr>
          <p:nvPr>
            <p:ph type="pic" sz="quarter" idx="14"/>
          </p:nvPr>
        </p:nvSpPr>
        <p:spPr>
          <a:xfrm>
            <a:off x="8352619" y="3066071"/>
            <a:ext cx="2214657" cy="1667294"/>
          </a:xfrm>
        </p:spPr>
        <p:txBody>
          <a:bodyPr/>
          <a:lstStyle/>
          <a:p>
            <a:endParaRPr lang="en-US"/>
          </a:p>
        </p:txBody>
      </p:sp>
    </p:spTree>
    <p:extLst>
      <p:ext uri="{BB962C8B-B14F-4D97-AF65-F5344CB8AC3E}">
        <p14:creationId xmlns:p14="http://schemas.microsoft.com/office/powerpoint/2010/main" val="22803902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Double Bullets">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Tree>
    <p:extLst>
      <p:ext uri="{BB962C8B-B14F-4D97-AF65-F5344CB8AC3E}">
        <p14:creationId xmlns:p14="http://schemas.microsoft.com/office/powerpoint/2010/main" val="498475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9FAA1B-44FE-E64B-BEC2-5F3525B59F3B}"/>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Title 1">
            <a:extLst>
              <a:ext uri="{FF2B5EF4-FFF2-40B4-BE49-F238E27FC236}">
                <a16:creationId xmlns:a16="http://schemas.microsoft.com/office/drawing/2014/main" id="{E6501097-392D-384C-9020-2A389BAA6AB6}"/>
              </a:ext>
            </a:extLst>
          </p:cNvPr>
          <p:cNvSpPr>
            <a:spLocks noGrp="1"/>
          </p:cNvSpPr>
          <p:nvPr>
            <p:ph type="ctrTitle"/>
          </p:nvPr>
        </p:nvSpPr>
        <p:spPr>
          <a:xfrm>
            <a:off x="836549" y="1325513"/>
            <a:ext cx="9144000" cy="2387600"/>
          </a:xfrm>
          <a:prstGeom prst="rect">
            <a:avLst/>
          </a:prstGeom>
        </p:spPr>
        <p:txBody>
          <a:bodyPr anchor="ctr">
            <a:normAutofit/>
          </a:bodyPr>
          <a:lstStyle>
            <a:lvl1pPr algn="l">
              <a:defRPr sz="7200" b="1" spc="-150">
                <a:latin typeface="+mj-lt"/>
              </a:defRPr>
            </a:lvl1pPr>
          </a:lstStyle>
          <a:p>
            <a:r>
              <a:rPr lang="en-US" dirty="0"/>
              <a:t>Click to edit Master title style</a:t>
            </a:r>
          </a:p>
        </p:txBody>
      </p:sp>
      <p:sp>
        <p:nvSpPr>
          <p:cNvPr id="6" name="Subtitle 2">
            <a:extLst>
              <a:ext uri="{FF2B5EF4-FFF2-40B4-BE49-F238E27FC236}">
                <a16:creationId xmlns:a16="http://schemas.microsoft.com/office/drawing/2014/main" id="{4D416E3B-9F97-AF4F-A5D1-7E7A3C040D7C}"/>
              </a:ext>
            </a:extLst>
          </p:cNvPr>
          <p:cNvSpPr>
            <a:spLocks noGrp="1"/>
          </p:cNvSpPr>
          <p:nvPr>
            <p:ph type="subTitle" idx="10"/>
          </p:nvPr>
        </p:nvSpPr>
        <p:spPr>
          <a:xfrm>
            <a:off x="836549" y="4046905"/>
            <a:ext cx="8438080" cy="459781"/>
          </a:xfrm>
          <a:prstGeom prst="rect">
            <a:avLst/>
          </a:prstGeom>
        </p:spPr>
        <p:txBody>
          <a:bodyPr anchor="t">
            <a:normAutofit/>
          </a:bodyPr>
          <a:lstStyle>
            <a:lvl1pPr marL="0" indent="0" algn="l">
              <a:buNone/>
              <a:defRPr sz="2400" b="1"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2248377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mple Bulle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402B987-FB91-A144-B7E6-6B3CDA6B8D78}"/>
              </a:ext>
            </a:extLst>
          </p:cNvPr>
          <p:cNvPicPr>
            <a:picLocks noChangeAspect="1"/>
          </p:cNvPicPr>
          <p:nvPr userDrawn="1"/>
        </p:nvPicPr>
        <p:blipFill>
          <a:blip r:embed="rId3"/>
          <a:stretch>
            <a:fillRect/>
          </a:stretch>
        </p:blipFill>
        <p:spPr>
          <a:xfrm>
            <a:off x="10142057" y="5416906"/>
            <a:ext cx="1135541" cy="1135541"/>
          </a:xfrm>
          <a:prstGeom prst="rect">
            <a:avLst/>
          </a:prstGeom>
        </p:spPr>
      </p:pic>
      <p:sp>
        <p:nvSpPr>
          <p:cNvPr id="5" name="Content Placeholder 2">
            <a:extLst>
              <a:ext uri="{FF2B5EF4-FFF2-40B4-BE49-F238E27FC236}">
                <a16:creationId xmlns:a16="http://schemas.microsoft.com/office/drawing/2014/main" id="{537FF4D4-46D8-1D4E-953F-0F586325B210}"/>
              </a:ext>
            </a:extLst>
          </p:cNvPr>
          <p:cNvSpPr>
            <a:spLocks noGrp="1"/>
          </p:cNvSpPr>
          <p:nvPr>
            <p:ph idx="1"/>
          </p:nvPr>
        </p:nvSpPr>
        <p:spPr>
          <a:xfrm>
            <a:off x="816259" y="2050378"/>
            <a:ext cx="9492916"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a:extLst>
              <a:ext uri="{FF2B5EF4-FFF2-40B4-BE49-F238E27FC236}">
                <a16:creationId xmlns:a16="http://schemas.microsoft.com/office/drawing/2014/main" id="{2F686421-2DC7-CE43-8662-C97D762800F4}"/>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spTree>
    <p:extLst>
      <p:ext uri="{BB962C8B-B14F-4D97-AF65-F5344CB8AC3E}">
        <p14:creationId xmlns:p14="http://schemas.microsoft.com/office/powerpoint/2010/main" val="34129880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ouble Bullets">
    <p:bg>
      <p:bgPr>
        <a:blipFill dpi="0" rotWithShape="1">
          <a:blip r:embed="rId2">
            <a:lum/>
          </a:blip>
          <a:srcRect/>
          <a:stretch>
            <a:fillRect t="-25000"/>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7" name="Content Placeholder 2">
            <a:extLst>
              <a:ext uri="{FF2B5EF4-FFF2-40B4-BE49-F238E27FC236}">
                <a16:creationId xmlns:a16="http://schemas.microsoft.com/office/drawing/2014/main" id="{26ECFFCB-FA2F-F344-90C7-79403D331B15}"/>
              </a:ext>
            </a:extLst>
          </p:cNvPr>
          <p:cNvSpPr>
            <a:spLocks noGrp="1"/>
          </p:cNvSpPr>
          <p:nvPr>
            <p:ph idx="1"/>
          </p:nvPr>
        </p:nvSpPr>
        <p:spPr>
          <a:xfrm>
            <a:off x="816259" y="2072149"/>
            <a:ext cx="4535670"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23FBB562-301C-F947-B09F-E4271466E373}"/>
              </a:ext>
            </a:extLst>
          </p:cNvPr>
          <p:cNvSpPr>
            <a:spLocks noGrp="1"/>
          </p:cNvSpPr>
          <p:nvPr>
            <p:ph idx="10"/>
          </p:nvPr>
        </p:nvSpPr>
        <p:spPr>
          <a:xfrm>
            <a:off x="6174157" y="2072149"/>
            <a:ext cx="5202055"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
            <a:extLst>
              <a:ext uri="{FF2B5EF4-FFF2-40B4-BE49-F238E27FC236}">
                <a16:creationId xmlns:a16="http://schemas.microsoft.com/office/drawing/2014/main" id="{D6A4EE6F-317E-5C4F-BF55-4414C3E428D1}"/>
              </a:ext>
            </a:extLst>
          </p:cNvPr>
          <p:cNvSpPr>
            <a:spLocks noGrp="1"/>
          </p:cNvSpPr>
          <p:nvPr>
            <p:ph type="ctrTitle"/>
          </p:nvPr>
        </p:nvSpPr>
        <p:spPr>
          <a:xfrm>
            <a:off x="836549" y="1033408"/>
            <a:ext cx="9492916" cy="613960"/>
          </a:xfrm>
          <a:prstGeom prst="rect">
            <a:avLst/>
          </a:prstGeom>
        </p:spPr>
        <p:txBody>
          <a:bodyPr anchor="t">
            <a:normAutofit/>
          </a:bodyPr>
          <a:lstStyle>
            <a:lvl1pPr algn="l">
              <a:defRPr sz="4400" b="1" spc="-150">
                <a:latin typeface="+mj-lt"/>
              </a:defRPr>
            </a:lvl1pPr>
          </a:lstStyle>
          <a:p>
            <a:r>
              <a:rPr lang="en-US" dirty="0"/>
              <a:t>Click to edit Master title style</a:t>
            </a:r>
          </a:p>
        </p:txBody>
      </p:sp>
    </p:spTree>
    <p:extLst>
      <p:ext uri="{BB962C8B-B14F-4D97-AF65-F5344CB8AC3E}">
        <p14:creationId xmlns:p14="http://schemas.microsoft.com/office/powerpoint/2010/main" val="337292657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imple Bullets 2">
    <p:bg>
      <p:bgPr>
        <a:blipFill dpi="0" rotWithShape="1">
          <a:blip r:embed="rId2">
            <a:lum/>
          </a:blip>
          <a:srcRect/>
          <a:stretch>
            <a:fillRect t="-20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25035" y="2392277"/>
            <a:ext cx="6078071"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5" name="Subtitle 2">
            <a:extLst>
              <a:ext uri="{FF2B5EF4-FFF2-40B4-BE49-F238E27FC236}">
                <a16:creationId xmlns:a16="http://schemas.microsoft.com/office/drawing/2014/main" id="{6FB9DD47-0856-374C-9E5C-57F818DC59D9}"/>
              </a:ext>
            </a:extLst>
          </p:cNvPr>
          <p:cNvSpPr>
            <a:spLocks noGrp="1"/>
          </p:cNvSpPr>
          <p:nvPr>
            <p:ph type="subTitle" idx="10"/>
          </p:nvPr>
        </p:nvSpPr>
        <p:spPr>
          <a:xfrm>
            <a:off x="796208" y="2392277"/>
            <a:ext cx="3801978" cy="1090864"/>
          </a:xfrm>
          <a:prstGeom prst="rect">
            <a:avLst/>
          </a:prstGeom>
        </p:spPr>
        <p:txBody>
          <a:bodyPr anchor="t">
            <a:normAutofit/>
          </a:bodyPr>
          <a:lstStyle>
            <a:lvl1pPr marL="0" indent="0" algn="l">
              <a:buNone/>
              <a:defRPr sz="2400" b="1"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4927596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imple Bullets 3">
    <p:bg>
      <p:bgPr>
        <a:blipFill>
          <a:blip r:embed="rId2">
            <a:alphaModFix amt="19000"/>
          </a:blip>
          <a:stretch>
            <a:fillRect/>
          </a:stretch>
        </a:blip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38483"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38482" y="1426158"/>
            <a:ext cx="6064624" cy="3708901"/>
          </a:xfrm>
          <a:prstGeom prst="rect">
            <a:avLst/>
          </a:prstGeom>
          <a:noFill/>
        </p:spPr>
        <p:txBody>
          <a:bodyPr anchor="ctr">
            <a:normAutofit/>
          </a:bodyPr>
          <a:lstStyle>
            <a:lvl1pPr>
              <a:lnSpc>
                <a:spcPct val="150000"/>
              </a:lnSpc>
              <a:defRPr sz="2400">
                <a:solidFill>
                  <a:schemeClr val="tx1"/>
                </a:solidFill>
              </a:defRPr>
            </a:lvl1pPr>
            <a:lvl2pPr>
              <a:lnSpc>
                <a:spcPct val="150000"/>
              </a:lnSpc>
              <a:defRPr sz="2000">
                <a:solidFill>
                  <a:schemeClr val="tx1"/>
                </a:solidFill>
              </a:defRPr>
            </a:lvl2pPr>
            <a:lvl3pPr>
              <a:lnSpc>
                <a:spcPct val="150000"/>
              </a:lnSpc>
              <a:defRPr sz="1800">
                <a:solidFill>
                  <a:schemeClr val="tx1"/>
                </a:solidFill>
              </a:defRPr>
            </a:lvl3pPr>
            <a:lvl4pPr>
              <a:lnSpc>
                <a:spcPct val="150000"/>
              </a:lnSpc>
              <a:defRPr sz="1600">
                <a:solidFill>
                  <a:schemeClr val="tx1"/>
                </a:solidFill>
              </a:defRPr>
            </a:lvl4pPr>
            <a:lvl5pPr>
              <a:lnSpc>
                <a:spcPct val="150000"/>
              </a:lnSpc>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21231"/>
            <a:ext cx="3625516" cy="0"/>
          </a:xfrm>
          <a:prstGeom prst="straightConnector1">
            <a:avLst/>
          </a:prstGeom>
          <a:ln w="19050" cap="flat" cmpd="sng">
            <a:solidFill>
              <a:schemeClr val="accent1"/>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47C3D205-EE80-B442-A923-131E47C98A75}"/>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sp>
        <p:nvSpPr>
          <p:cNvPr id="8" name="Subtitle 2">
            <a:extLst>
              <a:ext uri="{FF2B5EF4-FFF2-40B4-BE49-F238E27FC236}">
                <a16:creationId xmlns:a16="http://schemas.microsoft.com/office/drawing/2014/main" id="{BD391A76-DE3A-E54C-87F0-056D2E927669}"/>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2474279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imple Bullets 4">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25035"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25034" y="1426158"/>
            <a:ext cx="6051178"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3">
            <a:alphaModFix amt="70000"/>
          </a:blip>
          <a:stretch>
            <a:fillRect/>
          </a:stretch>
        </p:blipFill>
        <p:spPr>
          <a:xfrm>
            <a:off x="10142058" y="5416907"/>
            <a:ext cx="1135541" cy="1135541"/>
          </a:xfrm>
          <a:prstGeom prst="rect">
            <a:avLst/>
          </a:prstGeom>
        </p:spPr>
      </p:pic>
      <p:cxnSp>
        <p:nvCxnSpPr>
          <p:cNvPr id="9" name="Straight Arrow Connector 8">
            <a:extLst>
              <a:ext uri="{FF2B5EF4-FFF2-40B4-BE49-F238E27FC236}">
                <a16:creationId xmlns:a16="http://schemas.microsoft.com/office/drawing/2014/main" id="{C064FD03-4C9F-0648-862F-B41A4B283274}"/>
              </a:ext>
            </a:extLst>
          </p:cNvPr>
          <p:cNvCxnSpPr>
            <a:cxnSpLocks/>
          </p:cNvCxnSpPr>
          <p:nvPr userDrawn="1"/>
        </p:nvCxnSpPr>
        <p:spPr>
          <a:xfrm>
            <a:off x="-1" y="4104010"/>
            <a:ext cx="3625516" cy="0"/>
          </a:xfrm>
          <a:prstGeom prst="straightConnector1">
            <a:avLst/>
          </a:prstGeom>
          <a:ln w="19050" cap="flat" cmpd="sng">
            <a:solidFill>
              <a:schemeClr val="accent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3E45D20A-FB70-434F-98A4-85B3325D04B7}"/>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880260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imple Bullets 4">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325035"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blipFill dpi="0" rotWithShape="1">
            <a:blip r:embed="rId2">
              <a:alphaModFix amt="19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C064FD03-4C9F-0648-862F-B41A4B283274}"/>
              </a:ext>
            </a:extLst>
          </p:cNvPr>
          <p:cNvCxnSpPr>
            <a:cxnSpLocks/>
          </p:cNvCxnSpPr>
          <p:nvPr userDrawn="1"/>
        </p:nvCxnSpPr>
        <p:spPr>
          <a:xfrm>
            <a:off x="-1" y="4104010"/>
            <a:ext cx="3625516" cy="0"/>
          </a:xfrm>
          <a:prstGeom prst="straightConnector1">
            <a:avLst/>
          </a:prstGeom>
          <a:ln w="19050" cap="flat" cmpd="sng">
            <a:solidFill>
              <a:schemeClr val="accent4"/>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A53A01AA-9A91-D449-A486-E5CDB5E80A6C}"/>
              </a:ext>
            </a:extLst>
          </p:cNvPr>
          <p:cNvSpPr>
            <a:spLocks noGrp="1"/>
          </p:cNvSpPr>
          <p:nvPr>
            <p:ph idx="1"/>
          </p:nvPr>
        </p:nvSpPr>
        <p:spPr>
          <a:xfrm>
            <a:off x="5325035" y="2392277"/>
            <a:ext cx="6078071" cy="3708901"/>
          </a:xfrm>
          <a:prstGeom prst="rect">
            <a:avLst/>
          </a:prstGeom>
        </p:spPr>
        <p:txBody>
          <a:bodyPr anchor="t">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ubtitle 2">
            <a:extLst>
              <a:ext uri="{FF2B5EF4-FFF2-40B4-BE49-F238E27FC236}">
                <a16:creationId xmlns:a16="http://schemas.microsoft.com/office/drawing/2014/main" id="{4FA90D4D-2F27-5443-BE4E-108C663DCC20}"/>
              </a:ext>
            </a:extLst>
          </p:cNvPr>
          <p:cNvSpPr>
            <a:spLocks noGrp="1"/>
          </p:cNvSpPr>
          <p:nvPr>
            <p:ph type="subTitle" idx="10"/>
          </p:nvPr>
        </p:nvSpPr>
        <p:spPr>
          <a:xfrm>
            <a:off x="796208" y="2815609"/>
            <a:ext cx="3801978" cy="1090864"/>
          </a:xfrm>
          <a:prstGeom prst="rect">
            <a:avLst/>
          </a:prstGeom>
        </p:spPr>
        <p:txBody>
          <a:bodyPr anchor="t">
            <a:normAutofit/>
          </a:bodyPr>
          <a:lstStyle>
            <a:lvl1pPr marL="0" indent="0" algn="l">
              <a:buNone/>
              <a:defRPr sz="3200" b="1" spc="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11" name="Picture 10">
            <a:extLst>
              <a:ext uri="{FF2B5EF4-FFF2-40B4-BE49-F238E27FC236}">
                <a16:creationId xmlns:a16="http://schemas.microsoft.com/office/drawing/2014/main" id="{242AC3FB-E9C4-EF4A-B36B-C2E417DCD4C7}"/>
              </a:ext>
            </a:extLst>
          </p:cNvPr>
          <p:cNvPicPr>
            <a:picLocks noChangeAspect="1"/>
          </p:cNvPicPr>
          <p:nvPr userDrawn="1"/>
        </p:nvPicPr>
        <p:blipFill>
          <a:blip r:embed="rId3"/>
          <a:stretch>
            <a:fillRect/>
          </a:stretch>
        </p:blipFill>
        <p:spPr>
          <a:xfrm>
            <a:off x="9840849" y="5016020"/>
            <a:ext cx="1676400" cy="1676400"/>
          </a:xfrm>
          <a:prstGeom prst="rect">
            <a:avLst/>
          </a:prstGeom>
        </p:spPr>
      </p:pic>
    </p:spTree>
    <p:extLst>
      <p:ext uri="{BB962C8B-B14F-4D97-AF65-F5344CB8AC3E}">
        <p14:creationId xmlns:p14="http://schemas.microsoft.com/office/powerpoint/2010/main" val="28383265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imple Bullets 5">
    <p:bg>
      <p:bgPr>
        <a:solidFill>
          <a:schemeClr val="accent1"/>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0" y="0"/>
            <a:ext cx="5446060"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46974" y="1426158"/>
            <a:ext cx="6069579" cy="3708901"/>
          </a:xfrm>
          <a:prstGeom prst="rect">
            <a:avLst/>
          </a:prstGeom>
          <a:noFill/>
        </p:spPr>
        <p:txBody>
          <a:bodyPr anchor="ctr">
            <a:normAutofit/>
          </a:bodyPr>
          <a:lstStyle>
            <a:lvl1pPr>
              <a:lnSpc>
                <a:spcPct val="150000"/>
              </a:lnSpc>
              <a:defRPr sz="2400">
                <a:solidFill>
                  <a:schemeClr val="bg1"/>
                </a:solidFill>
              </a:defRPr>
            </a:lvl1pPr>
            <a:lvl2pPr>
              <a:lnSpc>
                <a:spcPct val="150000"/>
              </a:lnSpc>
              <a:defRPr sz="2000">
                <a:solidFill>
                  <a:schemeClr val="bg1"/>
                </a:solidFill>
              </a:defRPr>
            </a:lvl2pPr>
            <a:lvl3pPr>
              <a:lnSpc>
                <a:spcPct val="150000"/>
              </a:lnSpc>
              <a:defRPr sz="1800">
                <a:solidFill>
                  <a:schemeClr val="bg1"/>
                </a:solidFill>
              </a:defRPr>
            </a:lvl3pPr>
            <a:lvl4pPr>
              <a:lnSpc>
                <a:spcPct val="150000"/>
              </a:lnSpc>
              <a:defRPr sz="1600">
                <a:solidFill>
                  <a:schemeClr val="bg1"/>
                </a:solidFill>
              </a:defRPr>
            </a:lvl4pPr>
            <a:lvl5pPr>
              <a:lnSpc>
                <a:spcPct val="150000"/>
              </a:lnSpc>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11DCDEAE-6CDF-B147-AA49-0B3D70A56CC0}"/>
              </a:ext>
            </a:extLst>
          </p:cNvPr>
          <p:cNvPicPr>
            <a:picLocks noChangeAspect="1"/>
          </p:cNvPicPr>
          <p:nvPr userDrawn="1"/>
        </p:nvPicPr>
        <p:blipFill>
          <a:blip r:embed="rId2"/>
          <a:stretch>
            <a:fillRect/>
          </a:stretch>
        </p:blipFill>
        <p:spPr>
          <a:xfrm>
            <a:off x="10142057" y="5416906"/>
            <a:ext cx="1135541" cy="1135541"/>
          </a:xfrm>
          <a:prstGeom prst="rect">
            <a:avLst/>
          </a:prstGeom>
        </p:spPr>
      </p:pic>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07784"/>
            <a:ext cx="3625516" cy="0"/>
          </a:xfrm>
          <a:prstGeom prst="straightConnector1">
            <a:avLst/>
          </a:prstGeom>
          <a:ln w="19050" cap="flat" cmpd="sng">
            <a:solidFill>
              <a:schemeClr val="accent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1E6CA6A1-98C1-2C42-A825-8BAD0429548D}"/>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7026838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486401"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80948" y="1426158"/>
            <a:ext cx="5883204" cy="370890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1"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839ABFA1-ED81-5744-BA24-60E3344721DF}"/>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2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28323093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7918" y="0"/>
            <a:ext cx="4296889"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4826623" y="1181164"/>
            <a:ext cx="6450975" cy="4495671"/>
          </a:xfrm>
          <a:prstGeom prst="rect">
            <a:avLst/>
          </a:prstGeom>
        </p:spPr>
        <p:txBody>
          <a:bodyPr anchor="ctr">
            <a:normAutofit/>
          </a:bodyPr>
          <a:lstStyle>
            <a:lvl1pPr>
              <a:lnSpc>
                <a:spcPct val="150000"/>
              </a:lnSpc>
              <a:defRPr sz="2400"/>
            </a:lvl1pPr>
            <a:lvl2pPr>
              <a:lnSpc>
                <a:spcPct val="150000"/>
              </a:lnSpc>
              <a:defRPr sz="2000"/>
            </a:lvl2pPr>
            <a:lvl3pPr>
              <a:lnSpc>
                <a:spcPct val="150000"/>
              </a:lnSpc>
              <a:defRPr sz="1800"/>
            </a:lvl3pPr>
            <a:lvl4pPr>
              <a:lnSpc>
                <a:spcPct val="150000"/>
              </a:lnSpc>
              <a:defRPr sz="1600"/>
            </a:lvl4pPr>
            <a:lvl5pPr>
              <a:lnSpc>
                <a:spcPct val="15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ubtitle 2">
            <a:extLst>
              <a:ext uri="{FF2B5EF4-FFF2-40B4-BE49-F238E27FC236}">
                <a16:creationId xmlns:a16="http://schemas.microsoft.com/office/drawing/2014/main" id="{C3335EA0-EEB6-4242-AA0A-EBB24393136A}"/>
              </a:ext>
            </a:extLst>
          </p:cNvPr>
          <p:cNvSpPr>
            <a:spLocks noGrp="1"/>
          </p:cNvSpPr>
          <p:nvPr>
            <p:ph type="subTitle" idx="10"/>
          </p:nvPr>
        </p:nvSpPr>
        <p:spPr>
          <a:xfrm>
            <a:off x="796208" y="2735177"/>
            <a:ext cx="2796078" cy="1090864"/>
          </a:xfrm>
          <a:prstGeom prst="rect">
            <a:avLst/>
          </a:prstGeom>
        </p:spPr>
        <p:txBody>
          <a:bodyPr anchor="ctr">
            <a:normAutofit/>
          </a:bodyPr>
          <a:lstStyle>
            <a:lvl1pPr marL="0" indent="0" algn="l">
              <a:buNone/>
              <a:defRPr sz="2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pic>
        <p:nvPicPr>
          <p:cNvPr id="8" name="Picture 7">
            <a:extLst>
              <a:ext uri="{FF2B5EF4-FFF2-40B4-BE49-F238E27FC236}">
                <a16:creationId xmlns:a16="http://schemas.microsoft.com/office/drawing/2014/main" id="{ABEBBC26-962E-FA4F-A94C-FB666210DF78}"/>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478972"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6122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0786A13-DDED-6F41-B8D3-33AD240C05FC}"/>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C868AAE6-5D93-8443-A896-D7BC19857C70}"/>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32350591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bg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3557F12-FC9A-734C-85EC-A252D7A4138E}"/>
              </a:ext>
            </a:extLst>
          </p:cNvPr>
          <p:cNvPicPr>
            <a:picLocks noChangeAspect="1"/>
          </p:cNvPicPr>
          <p:nvPr userDrawn="1"/>
        </p:nvPicPr>
        <p:blipFill>
          <a:blip r:embed="rId2"/>
          <a:stretch>
            <a:fillRect/>
          </a:stretch>
        </p:blipFill>
        <p:spPr>
          <a:xfrm>
            <a:off x="5423869" y="4410377"/>
            <a:ext cx="1374005" cy="1374005"/>
          </a:xfrm>
          <a:prstGeom prst="rect">
            <a:avLst/>
          </a:prstGeom>
        </p:spPr>
      </p:pic>
      <p:sp>
        <p:nvSpPr>
          <p:cNvPr id="4" name="Subtitle 2">
            <a:extLst>
              <a:ext uri="{FF2B5EF4-FFF2-40B4-BE49-F238E27FC236}">
                <a16:creationId xmlns:a16="http://schemas.microsoft.com/office/drawing/2014/main" id="{9A820A02-F4E0-F845-A0AD-6A4EB528192C}"/>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3938735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29899F8-4A2A-FF4F-BDFA-622B91B3728E}"/>
              </a:ext>
            </a:extLst>
          </p:cNvPr>
          <p:cNvPicPr>
            <a:picLocks noChangeAspect="1"/>
          </p:cNvPicPr>
          <p:nvPr userDrawn="1"/>
        </p:nvPicPr>
        <p:blipFill>
          <a:blip r:embed="rId2">
            <a:alphaModFix amt="70000"/>
            <a:duotone>
              <a:schemeClr val="accent1">
                <a:shade val="45000"/>
                <a:satMod val="135000"/>
              </a:schemeClr>
              <a:prstClr val="white"/>
            </a:duotone>
          </a:blip>
          <a:stretch>
            <a:fillRect/>
          </a:stretch>
        </p:blipFill>
        <p:spPr>
          <a:xfrm>
            <a:off x="5537974" y="4277918"/>
            <a:ext cx="1135541" cy="1135541"/>
          </a:xfrm>
          <a:prstGeom prst="rect">
            <a:avLst/>
          </a:prstGeom>
        </p:spPr>
      </p:pic>
      <p:sp>
        <p:nvSpPr>
          <p:cNvPr id="4" name="Subtitle 2">
            <a:extLst>
              <a:ext uri="{FF2B5EF4-FFF2-40B4-BE49-F238E27FC236}">
                <a16:creationId xmlns:a16="http://schemas.microsoft.com/office/drawing/2014/main" id="{4EAC5CE0-6B31-484A-A0C9-0F7E62B1B067}"/>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3200" b="1"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425082455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g Divider Slide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ECFC9-4E65-D24F-9B4E-AB83B14851C6}"/>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bg1"/>
                  </a:solidFill>
                </a:ln>
                <a:noFill/>
              </a:defRPr>
            </a:lvl1pPr>
          </a:lstStyle>
          <a:p>
            <a:r>
              <a:rPr lang="en-US" dirty="0"/>
              <a:t>CLICK TO EDIT MASTER TITLE STYLE</a:t>
            </a:r>
          </a:p>
        </p:txBody>
      </p:sp>
      <p:pic>
        <p:nvPicPr>
          <p:cNvPr id="10" name="Picture 9">
            <a:extLst>
              <a:ext uri="{FF2B5EF4-FFF2-40B4-BE49-F238E27FC236}">
                <a16:creationId xmlns:a16="http://schemas.microsoft.com/office/drawing/2014/main" id="{A0786A13-DDED-6F41-B8D3-33AD240C05FC}"/>
              </a:ext>
            </a:extLst>
          </p:cNvPr>
          <p:cNvPicPr>
            <a:picLocks noChangeAspect="1"/>
          </p:cNvPicPr>
          <p:nvPr userDrawn="1"/>
        </p:nvPicPr>
        <p:blipFill>
          <a:blip r:embed="rId2"/>
          <a:stretch>
            <a:fillRect/>
          </a:stretch>
        </p:blipFill>
        <p:spPr>
          <a:xfrm>
            <a:off x="5423869" y="4410377"/>
            <a:ext cx="1374005" cy="1374005"/>
          </a:xfrm>
          <a:prstGeom prst="rect">
            <a:avLst/>
          </a:prstGeom>
        </p:spPr>
      </p:pic>
    </p:spTree>
    <p:extLst>
      <p:ext uri="{BB962C8B-B14F-4D97-AF65-F5344CB8AC3E}">
        <p14:creationId xmlns:p14="http://schemas.microsoft.com/office/powerpoint/2010/main" val="5089111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ig Divider Slide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EFA2785-D23D-674F-82C5-4DD730CC47ED}"/>
              </a:ext>
            </a:extLst>
          </p:cNvPr>
          <p:cNvPicPr>
            <a:picLocks noChangeAspect="1"/>
          </p:cNvPicPr>
          <p:nvPr userDrawn="1"/>
        </p:nvPicPr>
        <p:blipFill>
          <a:blip r:embed="rId2">
            <a:alphaModFix amt="70000"/>
            <a:duotone>
              <a:schemeClr val="accent1">
                <a:shade val="45000"/>
                <a:satMod val="135000"/>
              </a:schemeClr>
              <a:prstClr val="white"/>
            </a:duotone>
          </a:blip>
          <a:stretch>
            <a:fillRect/>
          </a:stretch>
        </p:blipFill>
        <p:spPr>
          <a:xfrm>
            <a:off x="5537974" y="4775223"/>
            <a:ext cx="1135541" cy="1135541"/>
          </a:xfrm>
          <a:prstGeom prst="rect">
            <a:avLst/>
          </a:prstGeom>
        </p:spPr>
      </p:pic>
      <p:sp>
        <p:nvSpPr>
          <p:cNvPr id="9" name="Title 1">
            <a:extLst>
              <a:ext uri="{FF2B5EF4-FFF2-40B4-BE49-F238E27FC236}">
                <a16:creationId xmlns:a16="http://schemas.microsoft.com/office/drawing/2014/main" id="{AE502C3A-2747-2E47-9B0B-0A183761779F}"/>
              </a:ext>
            </a:extLst>
          </p:cNvPr>
          <p:cNvSpPr>
            <a:spLocks noGrp="1"/>
          </p:cNvSpPr>
          <p:nvPr>
            <p:ph type="title" hasCustomPrompt="1"/>
          </p:nvPr>
        </p:nvSpPr>
        <p:spPr>
          <a:xfrm>
            <a:off x="1345196" y="1789949"/>
            <a:ext cx="9531350" cy="2852737"/>
          </a:xfrm>
          <a:prstGeom prst="rect">
            <a:avLst/>
          </a:prstGeom>
        </p:spPr>
        <p:txBody>
          <a:bodyPr anchor="ctr">
            <a:normAutofit/>
          </a:bodyPr>
          <a:lstStyle>
            <a:lvl1pPr algn="ctr">
              <a:defRPr sz="6600" b="1" spc="300">
                <a:ln>
                  <a:solidFill>
                    <a:schemeClr val="accent1"/>
                  </a:solidFill>
                </a:ln>
                <a:noFill/>
              </a:defRPr>
            </a:lvl1pPr>
          </a:lstStyle>
          <a:p>
            <a:r>
              <a:rPr lang="en-US" dirty="0"/>
              <a:t>CLICK TO EDIT MASTER TITLE STYLE</a:t>
            </a:r>
          </a:p>
        </p:txBody>
      </p:sp>
    </p:spTree>
    <p:extLst>
      <p:ext uri="{BB962C8B-B14F-4D97-AF65-F5344CB8AC3E}">
        <p14:creationId xmlns:p14="http://schemas.microsoft.com/office/powerpoint/2010/main" val="31683834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Quote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899EF-1407-6343-8480-AE8BBB674312}"/>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accent1"/>
                  </a:solidFill>
                </a:ln>
                <a:noFill/>
              </a:defRPr>
            </a:lvl1pPr>
          </a:lstStyle>
          <a:p>
            <a:r>
              <a:rPr lang="en-US" dirty="0"/>
              <a:t>“</a:t>
            </a:r>
          </a:p>
        </p:txBody>
      </p:sp>
      <p:pic>
        <p:nvPicPr>
          <p:cNvPr id="6" name="Picture 5">
            <a:extLst>
              <a:ext uri="{FF2B5EF4-FFF2-40B4-BE49-F238E27FC236}">
                <a16:creationId xmlns:a16="http://schemas.microsoft.com/office/drawing/2014/main" id="{4FAC0DE4-679F-A641-99F9-93388E77E1D2}"/>
              </a:ext>
            </a:extLst>
          </p:cNvPr>
          <p:cNvPicPr>
            <a:picLocks noChangeAspect="1"/>
          </p:cNvPicPr>
          <p:nvPr userDrawn="1"/>
        </p:nvPicPr>
        <p:blipFill>
          <a:blip r:embed="rId2">
            <a:alphaModFix amt="70000"/>
            <a:duotone>
              <a:schemeClr val="accent1">
                <a:shade val="45000"/>
                <a:satMod val="135000"/>
              </a:schemeClr>
              <a:prstClr val="white"/>
            </a:duotone>
          </a:blip>
          <a:stretch>
            <a:fillRect/>
          </a:stretch>
        </p:blipFill>
        <p:spPr>
          <a:xfrm>
            <a:off x="10405029" y="5355854"/>
            <a:ext cx="1135541" cy="1135541"/>
          </a:xfrm>
          <a:prstGeom prst="rect">
            <a:avLst/>
          </a:prstGeom>
        </p:spPr>
      </p:pic>
      <p:sp>
        <p:nvSpPr>
          <p:cNvPr id="9" name="Text Placeholder 8">
            <a:extLst>
              <a:ext uri="{FF2B5EF4-FFF2-40B4-BE49-F238E27FC236}">
                <a16:creationId xmlns:a16="http://schemas.microsoft.com/office/drawing/2014/main" id="{DD160D19-287C-DC40-B50E-523239615C34}"/>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dirty="0"/>
              <a:t>Edit Master text styles</a:t>
            </a:r>
          </a:p>
        </p:txBody>
      </p:sp>
    </p:spTree>
    <p:extLst>
      <p:ext uri="{BB962C8B-B14F-4D97-AF65-F5344CB8AC3E}">
        <p14:creationId xmlns:p14="http://schemas.microsoft.com/office/powerpoint/2010/main" val="1492345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Slide 2">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5EAC4A2-13B8-8749-80D9-B4F938F9330F}"/>
              </a:ext>
            </a:extLst>
          </p:cNvPr>
          <p:cNvPicPr>
            <a:picLocks noChangeAspect="1"/>
          </p:cNvPicPr>
          <p:nvPr userDrawn="1"/>
        </p:nvPicPr>
        <p:blipFill>
          <a:blip r:embed="rId2"/>
          <a:stretch>
            <a:fillRect/>
          </a:stretch>
        </p:blipFill>
        <p:spPr>
          <a:xfrm>
            <a:off x="10142057" y="5416906"/>
            <a:ext cx="1135541" cy="1135541"/>
          </a:xfrm>
          <a:prstGeom prst="rect">
            <a:avLst/>
          </a:prstGeom>
        </p:spPr>
      </p:pic>
      <p:sp>
        <p:nvSpPr>
          <p:cNvPr id="8" name="Title 1">
            <a:extLst>
              <a:ext uri="{FF2B5EF4-FFF2-40B4-BE49-F238E27FC236}">
                <a16:creationId xmlns:a16="http://schemas.microsoft.com/office/drawing/2014/main" id="{63724C39-ECC8-A442-9022-780255415151}"/>
              </a:ext>
            </a:extLst>
          </p:cNvPr>
          <p:cNvSpPr>
            <a:spLocks noGrp="1"/>
          </p:cNvSpPr>
          <p:nvPr>
            <p:ph type="title" hasCustomPrompt="1"/>
          </p:nvPr>
        </p:nvSpPr>
        <p:spPr>
          <a:xfrm>
            <a:off x="727363" y="3302289"/>
            <a:ext cx="3165764" cy="1325563"/>
          </a:xfrm>
          <a:noFill/>
        </p:spPr>
        <p:txBody>
          <a:bodyPr>
            <a:noAutofit/>
          </a:bodyPr>
          <a:lstStyle>
            <a:lvl1pPr>
              <a:defRPr sz="59500">
                <a:ln w="57150">
                  <a:solidFill>
                    <a:schemeClr val="bg1"/>
                  </a:solidFill>
                </a:ln>
                <a:noFill/>
              </a:defRPr>
            </a:lvl1pPr>
          </a:lstStyle>
          <a:p>
            <a:r>
              <a:rPr lang="en-US" dirty="0"/>
              <a:t>“</a:t>
            </a:r>
          </a:p>
        </p:txBody>
      </p:sp>
      <p:sp>
        <p:nvSpPr>
          <p:cNvPr id="10" name="Text Placeholder 8">
            <a:extLst>
              <a:ext uri="{FF2B5EF4-FFF2-40B4-BE49-F238E27FC236}">
                <a16:creationId xmlns:a16="http://schemas.microsoft.com/office/drawing/2014/main" id="{4E6AA752-459C-9241-AAB2-9376449EEDDF}"/>
              </a:ext>
            </a:extLst>
          </p:cNvPr>
          <p:cNvSpPr>
            <a:spLocks noGrp="1"/>
          </p:cNvSpPr>
          <p:nvPr>
            <p:ph type="body" sz="quarter" idx="10"/>
          </p:nvPr>
        </p:nvSpPr>
        <p:spPr>
          <a:xfrm>
            <a:off x="4585254" y="1602581"/>
            <a:ext cx="6249001" cy="4770510"/>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2704743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imple Bullets 5">
    <p:bg>
      <p:bgPr>
        <a:solidFill>
          <a:schemeClr val="accent4"/>
        </a:solidFill>
        <a:effectLst/>
      </p:bgPr>
    </p:bg>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0" y="0"/>
            <a:ext cx="5446060"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9275CDB-152B-9844-BA66-862F6BF8EF5B}"/>
              </a:ext>
            </a:extLst>
          </p:cNvPr>
          <p:cNvSpPr>
            <a:spLocks noGrp="1"/>
          </p:cNvSpPr>
          <p:nvPr>
            <p:ph idx="1"/>
          </p:nvPr>
        </p:nvSpPr>
        <p:spPr>
          <a:xfrm>
            <a:off x="5346974" y="1426158"/>
            <a:ext cx="6069579" cy="3708901"/>
          </a:xfrm>
          <a:prstGeom prst="rect">
            <a:avLst/>
          </a:prstGeom>
          <a:noFill/>
        </p:spPr>
        <p:txBody>
          <a:bodyPr anchor="ctr">
            <a:normAutofit/>
          </a:bodyPr>
          <a:lstStyle>
            <a:lvl1pPr>
              <a:lnSpc>
                <a:spcPct val="150000"/>
              </a:lnSpc>
              <a:defRPr sz="2400">
                <a:solidFill>
                  <a:schemeClr val="bg1"/>
                </a:solidFill>
              </a:defRPr>
            </a:lvl1pPr>
            <a:lvl2pPr>
              <a:lnSpc>
                <a:spcPct val="150000"/>
              </a:lnSpc>
              <a:defRPr sz="2000">
                <a:solidFill>
                  <a:schemeClr val="bg1"/>
                </a:solidFill>
              </a:defRPr>
            </a:lvl2pPr>
            <a:lvl3pPr>
              <a:lnSpc>
                <a:spcPct val="150000"/>
              </a:lnSpc>
              <a:defRPr sz="1800">
                <a:solidFill>
                  <a:schemeClr val="bg1"/>
                </a:solidFill>
              </a:defRPr>
            </a:lvl3pPr>
            <a:lvl4pPr>
              <a:lnSpc>
                <a:spcPct val="150000"/>
              </a:lnSpc>
              <a:defRPr sz="1600">
                <a:solidFill>
                  <a:schemeClr val="bg1"/>
                </a:solidFill>
              </a:defRPr>
            </a:lvl4pPr>
            <a:lvl5pPr>
              <a:lnSpc>
                <a:spcPct val="150000"/>
              </a:lnSpc>
              <a:defRPr sz="16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Arrow Connector 9">
            <a:extLst>
              <a:ext uri="{FF2B5EF4-FFF2-40B4-BE49-F238E27FC236}">
                <a16:creationId xmlns:a16="http://schemas.microsoft.com/office/drawing/2014/main" id="{65DA9495-0EC2-B34D-BCD4-D221CBBDF833}"/>
              </a:ext>
            </a:extLst>
          </p:cNvPr>
          <p:cNvCxnSpPr>
            <a:cxnSpLocks/>
          </p:cNvCxnSpPr>
          <p:nvPr userDrawn="1"/>
        </p:nvCxnSpPr>
        <p:spPr>
          <a:xfrm>
            <a:off x="-1" y="4107784"/>
            <a:ext cx="3625516" cy="0"/>
          </a:xfrm>
          <a:prstGeom prst="straightConnector1">
            <a:avLst/>
          </a:prstGeom>
          <a:ln w="19050" cap="flat" cmpd="sng">
            <a:solidFill>
              <a:schemeClr val="accent4"/>
            </a:solidFill>
            <a:prstDash val="solid"/>
            <a:tailEnd type="ova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6284AC3-0BAC-AE4D-9AD7-09FB6B28DF41}"/>
              </a:ext>
            </a:extLst>
          </p:cNvPr>
          <p:cNvPicPr>
            <a:picLocks noChangeAspect="1"/>
          </p:cNvPicPr>
          <p:nvPr userDrawn="1"/>
        </p:nvPicPr>
        <p:blipFill>
          <a:blip r:embed="rId2"/>
          <a:stretch>
            <a:fillRect/>
          </a:stretch>
        </p:blipFill>
        <p:spPr>
          <a:xfrm>
            <a:off x="9840849" y="5017666"/>
            <a:ext cx="1676400" cy="1676400"/>
          </a:xfrm>
          <a:prstGeom prst="rect">
            <a:avLst/>
          </a:prstGeom>
        </p:spPr>
      </p:pic>
      <p:sp>
        <p:nvSpPr>
          <p:cNvPr id="8" name="Subtitle 2">
            <a:extLst>
              <a:ext uri="{FF2B5EF4-FFF2-40B4-BE49-F238E27FC236}">
                <a16:creationId xmlns:a16="http://schemas.microsoft.com/office/drawing/2014/main" id="{18A592B4-26F5-8741-8276-8A5F1E3CED91}"/>
              </a:ext>
            </a:extLst>
          </p:cNvPr>
          <p:cNvSpPr>
            <a:spLocks noGrp="1"/>
          </p:cNvSpPr>
          <p:nvPr>
            <p:ph type="subTitle" idx="10"/>
          </p:nvPr>
        </p:nvSpPr>
        <p:spPr>
          <a:xfrm>
            <a:off x="796208" y="2815609"/>
            <a:ext cx="3801978" cy="1090864"/>
          </a:xfrm>
          <a:prstGeom prst="rect">
            <a:avLst/>
          </a:prstGeom>
        </p:spPr>
        <p:txBody>
          <a:bodyPr anchor="t">
            <a:normAutofit/>
          </a:bodyPr>
          <a:lstStyle>
            <a:lvl1pPr marL="0" indent="0" algn="l">
              <a:buNone/>
              <a:defRPr sz="3200" b="1" spc="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1397331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hoto Slide 1">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45E3B9-9B4C-ED47-9AB8-5FC5FE0B5D22}"/>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6620D7CE-2CD9-D44B-90AF-4054C31A3FD8}"/>
              </a:ext>
            </a:extLst>
          </p:cNvPr>
          <p:cNvSpPr>
            <a:spLocks noGrp="1"/>
          </p:cNvSpPr>
          <p:nvPr>
            <p:ph type="pic" sz="quarter" idx="10"/>
          </p:nvPr>
        </p:nvSpPr>
        <p:spPr>
          <a:xfrm>
            <a:off x="867696" y="1721505"/>
            <a:ext cx="2891492" cy="2500871"/>
          </a:xfrm>
        </p:spPr>
        <p:txBody>
          <a:bodyPr/>
          <a:lstStyle/>
          <a:p>
            <a:endParaRPr lang="en-US" noProof="0"/>
          </a:p>
        </p:txBody>
      </p:sp>
      <p:sp>
        <p:nvSpPr>
          <p:cNvPr id="11" name="Picture Placeholder 2">
            <a:extLst>
              <a:ext uri="{FF2B5EF4-FFF2-40B4-BE49-F238E27FC236}">
                <a16:creationId xmlns:a16="http://schemas.microsoft.com/office/drawing/2014/main" id="{A3D6F21D-DB76-834E-8670-00A13AEC9B83}"/>
              </a:ext>
            </a:extLst>
          </p:cNvPr>
          <p:cNvSpPr>
            <a:spLocks noGrp="1"/>
          </p:cNvSpPr>
          <p:nvPr>
            <p:ph type="pic" sz="quarter" idx="11"/>
          </p:nvPr>
        </p:nvSpPr>
        <p:spPr>
          <a:xfrm>
            <a:off x="4359074" y="1721505"/>
            <a:ext cx="2891492" cy="2500871"/>
          </a:xfrm>
        </p:spPr>
        <p:txBody>
          <a:bodyPr/>
          <a:lstStyle/>
          <a:p>
            <a:endParaRPr lang="en-US"/>
          </a:p>
        </p:txBody>
      </p:sp>
      <p:sp>
        <p:nvSpPr>
          <p:cNvPr id="14" name="Picture Placeholder 2">
            <a:extLst>
              <a:ext uri="{FF2B5EF4-FFF2-40B4-BE49-F238E27FC236}">
                <a16:creationId xmlns:a16="http://schemas.microsoft.com/office/drawing/2014/main" id="{99FE96A4-3A02-F04D-B983-04615CF336D0}"/>
              </a:ext>
            </a:extLst>
          </p:cNvPr>
          <p:cNvSpPr>
            <a:spLocks noGrp="1"/>
          </p:cNvSpPr>
          <p:nvPr>
            <p:ph type="pic" sz="quarter" idx="12"/>
          </p:nvPr>
        </p:nvSpPr>
        <p:spPr>
          <a:xfrm>
            <a:off x="7850452" y="1721505"/>
            <a:ext cx="2891492" cy="2500871"/>
          </a:xfrm>
        </p:spPr>
        <p:txBody>
          <a:bodyPr/>
          <a:lstStyle/>
          <a:p>
            <a:endParaRPr lang="en-US"/>
          </a:p>
        </p:txBody>
      </p:sp>
      <p:sp>
        <p:nvSpPr>
          <p:cNvPr id="15" name="Subtitle 2">
            <a:extLst>
              <a:ext uri="{FF2B5EF4-FFF2-40B4-BE49-F238E27FC236}">
                <a16:creationId xmlns:a16="http://schemas.microsoft.com/office/drawing/2014/main" id="{64982F14-8D40-0247-A35B-74EF37F93B0F}"/>
              </a:ext>
            </a:extLst>
          </p:cNvPr>
          <p:cNvSpPr>
            <a:spLocks noGrp="1"/>
          </p:cNvSpPr>
          <p:nvPr>
            <p:ph type="subTitle" idx="13"/>
          </p:nvPr>
        </p:nvSpPr>
        <p:spPr>
          <a:xfrm>
            <a:off x="867696" y="4667556"/>
            <a:ext cx="3801978" cy="1090864"/>
          </a:xfrm>
          <a:prstGeom prst="rect">
            <a:avLst/>
          </a:prstGeom>
        </p:spPr>
        <p:txBody>
          <a:bodyPr anchor="ctr">
            <a:normAutofit/>
          </a:bodyPr>
          <a:lstStyle>
            <a:lvl1pPr marL="0" indent="0" algn="l">
              <a:buNone/>
              <a:defRPr sz="2400" b="1" spc="3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Tree>
    <p:extLst>
      <p:ext uri="{BB962C8B-B14F-4D97-AF65-F5344CB8AC3E}">
        <p14:creationId xmlns:p14="http://schemas.microsoft.com/office/powerpoint/2010/main" val="291200350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380979-2AA3-9947-A4D0-940419D0C2FF}"/>
              </a:ext>
            </a:extLst>
          </p:cNvPr>
          <p:cNvPicPr>
            <a:picLocks noChangeAspect="1"/>
          </p:cNvPicPr>
          <p:nvPr userDrawn="1"/>
        </p:nvPicPr>
        <p:blipFill>
          <a:blip r:embed="rId2">
            <a:alphaModFix amt="70000"/>
          </a:blip>
          <a:stretch>
            <a:fillRect/>
          </a:stretch>
        </p:blipFill>
        <p:spPr>
          <a:xfrm>
            <a:off x="10142058" y="5416907"/>
            <a:ext cx="1135541" cy="1135541"/>
          </a:xfrm>
          <a:prstGeom prst="rect">
            <a:avLst/>
          </a:prstGeom>
        </p:spPr>
      </p:pic>
      <p:sp>
        <p:nvSpPr>
          <p:cNvPr id="3" name="Picture Placeholder 2">
            <a:extLst>
              <a:ext uri="{FF2B5EF4-FFF2-40B4-BE49-F238E27FC236}">
                <a16:creationId xmlns:a16="http://schemas.microsoft.com/office/drawing/2014/main" id="{3CCB990A-2CA6-5743-85AE-1BADAE028C44}"/>
              </a:ext>
            </a:extLst>
          </p:cNvPr>
          <p:cNvSpPr>
            <a:spLocks noGrp="1"/>
          </p:cNvSpPr>
          <p:nvPr>
            <p:ph type="pic" sz="quarter" idx="10"/>
          </p:nvPr>
        </p:nvSpPr>
        <p:spPr>
          <a:xfrm>
            <a:off x="870503" y="1143142"/>
            <a:ext cx="6988394" cy="3590223"/>
          </a:xfrm>
        </p:spPr>
        <p:txBody>
          <a:bodyPr/>
          <a:lstStyle/>
          <a:p>
            <a:endParaRPr lang="en-US"/>
          </a:p>
        </p:txBody>
      </p:sp>
      <p:sp>
        <p:nvSpPr>
          <p:cNvPr id="4" name="Picture Placeholder 2">
            <a:extLst>
              <a:ext uri="{FF2B5EF4-FFF2-40B4-BE49-F238E27FC236}">
                <a16:creationId xmlns:a16="http://schemas.microsoft.com/office/drawing/2014/main" id="{62B573A7-1600-E44D-9F82-61B4F9917F73}"/>
              </a:ext>
            </a:extLst>
          </p:cNvPr>
          <p:cNvSpPr>
            <a:spLocks noGrp="1"/>
          </p:cNvSpPr>
          <p:nvPr>
            <p:ph type="pic" sz="quarter" idx="11"/>
          </p:nvPr>
        </p:nvSpPr>
        <p:spPr>
          <a:xfrm>
            <a:off x="8352619" y="1143142"/>
            <a:ext cx="2214657" cy="1667294"/>
          </a:xfrm>
        </p:spPr>
        <p:txBody>
          <a:bodyPr/>
          <a:lstStyle/>
          <a:p>
            <a:endParaRPr lang="en-US"/>
          </a:p>
        </p:txBody>
      </p:sp>
      <p:sp>
        <p:nvSpPr>
          <p:cNvPr id="6" name="Subtitle 2">
            <a:extLst>
              <a:ext uri="{FF2B5EF4-FFF2-40B4-BE49-F238E27FC236}">
                <a16:creationId xmlns:a16="http://schemas.microsoft.com/office/drawing/2014/main" id="{5DCDC26C-654E-B049-8388-B2FC3558A338}"/>
              </a:ext>
            </a:extLst>
          </p:cNvPr>
          <p:cNvSpPr>
            <a:spLocks noGrp="1"/>
          </p:cNvSpPr>
          <p:nvPr>
            <p:ph type="subTitle" idx="13"/>
          </p:nvPr>
        </p:nvSpPr>
        <p:spPr>
          <a:xfrm>
            <a:off x="870503" y="5111986"/>
            <a:ext cx="3801978" cy="1090864"/>
          </a:xfrm>
          <a:prstGeom prst="rect">
            <a:avLst/>
          </a:prstGeom>
        </p:spPr>
        <p:txBody>
          <a:bodyPr anchor="ctr">
            <a:normAutofit/>
          </a:bodyPr>
          <a:lstStyle>
            <a:lvl1pPr marL="0" indent="0" algn="l">
              <a:buNone/>
              <a:defRPr sz="2400" b="1" spc="3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a:t>
            </a:r>
          </a:p>
        </p:txBody>
      </p:sp>
      <p:sp>
        <p:nvSpPr>
          <p:cNvPr id="7" name="Picture Placeholder 2">
            <a:extLst>
              <a:ext uri="{FF2B5EF4-FFF2-40B4-BE49-F238E27FC236}">
                <a16:creationId xmlns:a16="http://schemas.microsoft.com/office/drawing/2014/main" id="{16BD25AB-F455-ED4D-A565-58AAC0A3BF00}"/>
              </a:ext>
            </a:extLst>
          </p:cNvPr>
          <p:cNvSpPr>
            <a:spLocks noGrp="1"/>
          </p:cNvSpPr>
          <p:nvPr>
            <p:ph type="pic" sz="quarter" idx="14"/>
          </p:nvPr>
        </p:nvSpPr>
        <p:spPr>
          <a:xfrm>
            <a:off x="8352619" y="3066071"/>
            <a:ext cx="2214657" cy="1667294"/>
          </a:xfrm>
        </p:spPr>
        <p:txBody>
          <a:bodyPr/>
          <a:lstStyle/>
          <a:p>
            <a:endParaRPr lang="en-US"/>
          </a:p>
        </p:txBody>
      </p:sp>
    </p:spTree>
    <p:extLst>
      <p:ext uri="{BB962C8B-B14F-4D97-AF65-F5344CB8AC3E}">
        <p14:creationId xmlns:p14="http://schemas.microsoft.com/office/powerpoint/2010/main" val="338648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imple Bullets 6">
    <p:spTree>
      <p:nvGrpSpPr>
        <p:cNvPr id="1" name=""/>
        <p:cNvGrpSpPr/>
        <p:nvPr/>
      </p:nvGrpSpPr>
      <p:grpSpPr>
        <a:xfrm>
          <a:off x="0" y="0"/>
          <a:ext cx="0" cy="0"/>
          <a:chOff x="0" y="0"/>
          <a:chExt cx="0" cy="0"/>
        </a:xfrm>
      </p:grpSpPr>
      <p:sp>
        <p:nvSpPr>
          <p:cNvPr id="13" name="Parallelogram 12">
            <a:extLst>
              <a:ext uri="{FF2B5EF4-FFF2-40B4-BE49-F238E27FC236}">
                <a16:creationId xmlns:a16="http://schemas.microsoft.com/office/drawing/2014/main" id="{6B7603C5-C462-1B4D-B662-FFCB63CE9A1B}"/>
              </a:ext>
            </a:extLst>
          </p:cNvPr>
          <p:cNvSpPr/>
          <p:nvPr userDrawn="1"/>
        </p:nvSpPr>
        <p:spPr>
          <a:xfrm>
            <a:off x="-1" y="0"/>
            <a:ext cx="5486401" cy="6858000"/>
          </a:xfrm>
          <a:custGeom>
            <a:avLst/>
            <a:gdLst>
              <a:gd name="connsiteX0" fmla="*/ 0 w 5747084"/>
              <a:gd name="connsiteY0" fmla="*/ 6858000 h 6858000"/>
              <a:gd name="connsiteX1" fmla="*/ 0 w 5747084"/>
              <a:gd name="connsiteY1" fmla="*/ 0 h 6858000"/>
              <a:gd name="connsiteX2" fmla="*/ 5747084 w 5747084"/>
              <a:gd name="connsiteY2" fmla="*/ 0 h 6858000"/>
              <a:gd name="connsiteX3" fmla="*/ 5747084 w 5747084"/>
              <a:gd name="connsiteY3" fmla="*/ 6858000 h 6858000"/>
              <a:gd name="connsiteX4" fmla="*/ 0 w 5747084"/>
              <a:gd name="connsiteY4" fmla="*/ 6858000 h 6858000"/>
              <a:gd name="connsiteX0" fmla="*/ 0 w 5747084"/>
              <a:gd name="connsiteY0" fmla="*/ 6858000 h 6858000"/>
              <a:gd name="connsiteX1" fmla="*/ 0 w 5747084"/>
              <a:gd name="connsiteY1" fmla="*/ 0 h 6858000"/>
              <a:gd name="connsiteX2" fmla="*/ 4752473 w 5747084"/>
              <a:gd name="connsiteY2" fmla="*/ 0 h 6858000"/>
              <a:gd name="connsiteX3" fmla="*/ 5747084 w 5747084"/>
              <a:gd name="connsiteY3" fmla="*/ 6858000 h 6858000"/>
              <a:gd name="connsiteX4" fmla="*/ 0 w 5747084"/>
              <a:gd name="connsiteY4" fmla="*/ 6858000 h 6858000"/>
              <a:gd name="connsiteX0" fmla="*/ 0 w 5426242"/>
              <a:gd name="connsiteY0" fmla="*/ 6858000 h 6874042"/>
              <a:gd name="connsiteX1" fmla="*/ 0 w 5426242"/>
              <a:gd name="connsiteY1" fmla="*/ 0 h 6874042"/>
              <a:gd name="connsiteX2" fmla="*/ 4752473 w 5426242"/>
              <a:gd name="connsiteY2" fmla="*/ 0 h 6874042"/>
              <a:gd name="connsiteX3" fmla="*/ 5426242 w 5426242"/>
              <a:gd name="connsiteY3" fmla="*/ 6874042 h 6874042"/>
              <a:gd name="connsiteX4" fmla="*/ 0 w 5426242"/>
              <a:gd name="connsiteY4" fmla="*/ 6858000 h 6874042"/>
              <a:gd name="connsiteX0" fmla="*/ 0 w 4752473"/>
              <a:gd name="connsiteY0" fmla="*/ 6858000 h 6874042"/>
              <a:gd name="connsiteX1" fmla="*/ 0 w 4752473"/>
              <a:gd name="connsiteY1" fmla="*/ 0 h 6874042"/>
              <a:gd name="connsiteX2" fmla="*/ 4752473 w 4752473"/>
              <a:gd name="connsiteY2" fmla="*/ 0 h 6874042"/>
              <a:gd name="connsiteX3" fmla="*/ 4672263 w 4752473"/>
              <a:gd name="connsiteY3" fmla="*/ 6874042 h 6874042"/>
              <a:gd name="connsiteX4" fmla="*/ 0 w 4752473"/>
              <a:gd name="connsiteY4" fmla="*/ 6858000 h 6874042"/>
              <a:gd name="connsiteX0" fmla="*/ 0 w 6019799"/>
              <a:gd name="connsiteY0" fmla="*/ 6858000 h 6874042"/>
              <a:gd name="connsiteX1" fmla="*/ 0 w 6019799"/>
              <a:gd name="connsiteY1" fmla="*/ 0 h 6874042"/>
              <a:gd name="connsiteX2" fmla="*/ 6019799 w 6019799"/>
              <a:gd name="connsiteY2" fmla="*/ 16042 h 6874042"/>
              <a:gd name="connsiteX3" fmla="*/ 4672263 w 6019799"/>
              <a:gd name="connsiteY3" fmla="*/ 6874042 h 6874042"/>
              <a:gd name="connsiteX4" fmla="*/ 0 w 6019799"/>
              <a:gd name="connsiteY4" fmla="*/ 6858000 h 6874042"/>
              <a:gd name="connsiteX0" fmla="*/ 0 w 6019799"/>
              <a:gd name="connsiteY0" fmla="*/ 6858000 h 6858000"/>
              <a:gd name="connsiteX1" fmla="*/ 0 w 6019799"/>
              <a:gd name="connsiteY1" fmla="*/ 0 h 6858000"/>
              <a:gd name="connsiteX2" fmla="*/ 6019799 w 6019799"/>
              <a:gd name="connsiteY2" fmla="*/ 16042 h 6858000"/>
              <a:gd name="connsiteX3" fmla="*/ 5346031 w 6019799"/>
              <a:gd name="connsiteY3" fmla="*/ 6858000 h 6858000"/>
              <a:gd name="connsiteX4" fmla="*/ 0 w 6019799"/>
              <a:gd name="connsiteY4" fmla="*/ 6858000 h 6858000"/>
              <a:gd name="connsiteX0" fmla="*/ 0 w 5346031"/>
              <a:gd name="connsiteY0" fmla="*/ 6858000 h 6858000"/>
              <a:gd name="connsiteX1" fmla="*/ 0 w 5346031"/>
              <a:gd name="connsiteY1" fmla="*/ 0 h 6858000"/>
              <a:gd name="connsiteX2" fmla="*/ 4752473 w 5346031"/>
              <a:gd name="connsiteY2" fmla="*/ 16042 h 6858000"/>
              <a:gd name="connsiteX3" fmla="*/ 5346031 w 5346031"/>
              <a:gd name="connsiteY3" fmla="*/ 6858000 h 6858000"/>
              <a:gd name="connsiteX4" fmla="*/ 0 w 5346031"/>
              <a:gd name="connsiteY4" fmla="*/ 6858000 h 6858000"/>
              <a:gd name="connsiteX0" fmla="*/ 0 w 6035841"/>
              <a:gd name="connsiteY0" fmla="*/ 6858000 h 6858000"/>
              <a:gd name="connsiteX1" fmla="*/ 0 w 6035841"/>
              <a:gd name="connsiteY1" fmla="*/ 0 h 6858000"/>
              <a:gd name="connsiteX2" fmla="*/ 4752473 w 6035841"/>
              <a:gd name="connsiteY2" fmla="*/ 16042 h 6858000"/>
              <a:gd name="connsiteX3" fmla="*/ 6035841 w 6035841"/>
              <a:gd name="connsiteY3" fmla="*/ 6858000 h 6858000"/>
              <a:gd name="connsiteX4" fmla="*/ 0 w 6035841"/>
              <a:gd name="connsiteY4" fmla="*/ 6858000 h 6858000"/>
              <a:gd name="connsiteX0" fmla="*/ 0 w 6035841"/>
              <a:gd name="connsiteY0" fmla="*/ 6858000 h 6858000"/>
              <a:gd name="connsiteX1" fmla="*/ 0 w 6035841"/>
              <a:gd name="connsiteY1" fmla="*/ 0 h 6858000"/>
              <a:gd name="connsiteX2" fmla="*/ 4752473 w 6035841"/>
              <a:gd name="connsiteY2" fmla="*/ 0 h 6858000"/>
              <a:gd name="connsiteX3" fmla="*/ 6035841 w 6035841"/>
              <a:gd name="connsiteY3" fmla="*/ 6858000 h 6858000"/>
              <a:gd name="connsiteX4" fmla="*/ 0 w 6035841"/>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841" h="6858000">
                <a:moveTo>
                  <a:pt x="0" y="6858000"/>
                </a:moveTo>
                <a:lnTo>
                  <a:pt x="0" y="0"/>
                </a:lnTo>
                <a:lnTo>
                  <a:pt x="4752473" y="0"/>
                </a:lnTo>
                <a:lnTo>
                  <a:pt x="6035841" y="6858000"/>
                </a:lnTo>
                <a:lnTo>
                  <a:pt x="0" y="6858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1083FDF4-CD1D-174B-8F05-B82D3446648F}"/>
              </a:ext>
            </a:extLst>
          </p:cNvPr>
          <p:cNvCxnSpPr>
            <a:cxnSpLocks/>
          </p:cNvCxnSpPr>
          <p:nvPr userDrawn="1"/>
        </p:nvCxnSpPr>
        <p:spPr>
          <a:xfrm>
            <a:off x="-1" y="4121231"/>
            <a:ext cx="3625516" cy="0"/>
          </a:xfrm>
          <a:prstGeom prst="straightConnector1">
            <a:avLst/>
          </a:prstGeom>
          <a:ln w="19050" cap="flat" cmpd="sng">
            <a:solidFill>
              <a:schemeClr val="bg1"/>
            </a:solidFill>
            <a:prstDash val="solid"/>
            <a:tailEnd type="ova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579AE73D-AE80-9F43-8F4E-EABBAC8478C3}"/>
              </a:ext>
            </a:extLst>
          </p:cNvPr>
          <p:cNvSpPr>
            <a:spLocks noGrp="1"/>
          </p:cNvSpPr>
          <p:nvPr>
            <p:ph idx="1"/>
          </p:nvPr>
        </p:nvSpPr>
        <p:spPr>
          <a:xfrm>
            <a:off x="5346974" y="1426158"/>
            <a:ext cx="6069579" cy="3708901"/>
          </a:xfrm>
          <a:prstGeom prst="rect">
            <a:avLst/>
          </a:prstGeom>
          <a:noFill/>
        </p:spPr>
        <p:txBody>
          <a:bodyPr anchor="ctr">
            <a:normAutofit/>
          </a:bodyPr>
          <a:lstStyle>
            <a:lvl1pPr>
              <a:lnSpc>
                <a:spcPct val="150000"/>
              </a:lnSpc>
              <a:defRPr sz="2400">
                <a:solidFill>
                  <a:schemeClr val="tx1"/>
                </a:solidFill>
              </a:defRPr>
            </a:lvl1pPr>
            <a:lvl2pPr>
              <a:lnSpc>
                <a:spcPct val="150000"/>
              </a:lnSpc>
              <a:defRPr sz="2000">
                <a:solidFill>
                  <a:schemeClr val="tx1"/>
                </a:solidFill>
              </a:defRPr>
            </a:lvl2pPr>
            <a:lvl3pPr>
              <a:lnSpc>
                <a:spcPct val="150000"/>
              </a:lnSpc>
              <a:defRPr sz="1800">
                <a:solidFill>
                  <a:schemeClr val="tx1"/>
                </a:solidFill>
              </a:defRPr>
            </a:lvl3pPr>
            <a:lvl4pPr>
              <a:lnSpc>
                <a:spcPct val="150000"/>
              </a:lnSpc>
              <a:defRPr sz="1600">
                <a:solidFill>
                  <a:schemeClr val="tx1"/>
                </a:solidFill>
              </a:defRPr>
            </a:lvl4pPr>
            <a:lvl5pPr>
              <a:lnSpc>
                <a:spcPct val="150000"/>
              </a:lnSpc>
              <a:defRPr sz="1600">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6" name="Picture 15">
            <a:extLst>
              <a:ext uri="{FF2B5EF4-FFF2-40B4-BE49-F238E27FC236}">
                <a16:creationId xmlns:a16="http://schemas.microsoft.com/office/drawing/2014/main" id="{0BD8B488-7D7E-354A-BED6-8D8EBA992BDA}"/>
              </a:ext>
            </a:extLst>
          </p:cNvPr>
          <p:cNvPicPr>
            <a:picLocks noChangeAspect="1"/>
          </p:cNvPicPr>
          <p:nvPr userDrawn="1"/>
        </p:nvPicPr>
        <p:blipFill>
          <a:blip r:embed="rId2"/>
          <a:stretch>
            <a:fillRect/>
          </a:stretch>
        </p:blipFill>
        <p:spPr>
          <a:xfrm>
            <a:off x="9840849" y="5016020"/>
            <a:ext cx="1676400" cy="1676400"/>
          </a:xfrm>
          <a:prstGeom prst="rect">
            <a:avLst/>
          </a:prstGeom>
        </p:spPr>
      </p:pic>
      <p:sp>
        <p:nvSpPr>
          <p:cNvPr id="18" name="Subtitle 2">
            <a:extLst>
              <a:ext uri="{FF2B5EF4-FFF2-40B4-BE49-F238E27FC236}">
                <a16:creationId xmlns:a16="http://schemas.microsoft.com/office/drawing/2014/main" id="{7C617492-FC4E-874B-8984-88EFFC1D24CD}"/>
              </a:ext>
            </a:extLst>
          </p:cNvPr>
          <p:cNvSpPr>
            <a:spLocks noGrp="1"/>
          </p:cNvSpPr>
          <p:nvPr>
            <p:ph type="subTitle" idx="10"/>
          </p:nvPr>
        </p:nvSpPr>
        <p:spPr>
          <a:xfrm>
            <a:off x="796208" y="2735177"/>
            <a:ext cx="3801978" cy="1090864"/>
          </a:xfrm>
          <a:prstGeom prst="rect">
            <a:avLst/>
          </a:prstGeom>
        </p:spPr>
        <p:txBody>
          <a:bodyPr anchor="ctr">
            <a:normAutofit/>
          </a:bodyPr>
          <a:lstStyle>
            <a:lvl1pPr marL="0" indent="0" algn="l">
              <a:buNone/>
              <a:defRPr sz="32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904857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Divider Slide 1">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5411DF-233F-4147-ABE7-1B39E1E1E59A}"/>
              </a:ext>
            </a:extLst>
          </p:cNvPr>
          <p:cNvPicPr>
            <a:picLocks noChangeAspect="1"/>
          </p:cNvPicPr>
          <p:nvPr userDrawn="1"/>
        </p:nvPicPr>
        <p:blipFill>
          <a:blip r:embed="rId2"/>
          <a:stretch>
            <a:fillRect/>
          </a:stretch>
        </p:blipFill>
        <p:spPr>
          <a:xfrm>
            <a:off x="5185491" y="4300309"/>
            <a:ext cx="1786468" cy="1786468"/>
          </a:xfrm>
          <a:prstGeom prst="rect">
            <a:avLst/>
          </a:prstGeom>
        </p:spPr>
      </p:pic>
      <p:sp>
        <p:nvSpPr>
          <p:cNvPr id="5" name="Subtitle 2">
            <a:extLst>
              <a:ext uri="{FF2B5EF4-FFF2-40B4-BE49-F238E27FC236}">
                <a16:creationId xmlns:a16="http://schemas.microsoft.com/office/drawing/2014/main" id="{684CBFA1-565F-404B-95B4-98307036DBCE}"/>
              </a:ext>
            </a:extLst>
          </p:cNvPr>
          <p:cNvSpPr>
            <a:spLocks noGrp="1"/>
          </p:cNvSpPr>
          <p:nvPr>
            <p:ph type="subTitle" idx="10"/>
          </p:nvPr>
        </p:nvSpPr>
        <p:spPr>
          <a:xfrm>
            <a:off x="1331495" y="2719135"/>
            <a:ext cx="9529009" cy="1090864"/>
          </a:xfrm>
          <a:prstGeom prst="rect">
            <a:avLst/>
          </a:prstGeom>
        </p:spPr>
        <p:txBody>
          <a:bodyPr anchor="ctr">
            <a:normAutofit/>
          </a:bodyPr>
          <a:lstStyle>
            <a:lvl1pPr marL="0" indent="0" algn="ctr">
              <a:buNone/>
              <a:defRPr sz="4400" b="1"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p:txBody>
      </p:sp>
    </p:spTree>
    <p:extLst>
      <p:ext uri="{BB962C8B-B14F-4D97-AF65-F5344CB8AC3E}">
        <p14:creationId xmlns:p14="http://schemas.microsoft.com/office/powerpoint/2010/main" val="942004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 Type="http://schemas.openxmlformats.org/officeDocument/2006/relationships/slideLayout" Target="../slideLayouts/slideLayout37.xml"/><Relationship Id="rId16" Type="http://schemas.openxmlformats.org/officeDocument/2006/relationships/slideLayout" Target="../slideLayouts/slideLayout51.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10" Type="http://schemas.openxmlformats.org/officeDocument/2006/relationships/slideLayout" Target="../slideLayouts/slideLayout45.xml"/><Relationship Id="rId19" Type="http://schemas.openxmlformats.org/officeDocument/2006/relationships/theme" Target="../theme/theme2.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theme" Target="../theme/theme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93A85D-45BB-6742-ABB3-C4ED25BEE9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5A34BE0-642D-F84E-A3A8-D6AC01D8E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A40F896B-5C9E-CF4C-9922-62A489609550}"/>
              </a:ext>
            </a:extLst>
          </p:cNvPr>
          <p:cNvGrpSpPr/>
          <p:nvPr userDrawn="1"/>
        </p:nvGrpSpPr>
        <p:grpSpPr>
          <a:xfrm>
            <a:off x="-692524" y="-868028"/>
            <a:ext cx="13577048" cy="8101263"/>
            <a:chOff x="0" y="-868028"/>
            <a:chExt cx="12192000" cy="8101263"/>
          </a:xfrm>
        </p:grpSpPr>
        <p:cxnSp>
          <p:nvCxnSpPr>
            <p:cNvPr id="9" name="Straight Connector 8">
              <a:extLst>
                <a:ext uri="{FF2B5EF4-FFF2-40B4-BE49-F238E27FC236}">
                  <a16:creationId xmlns:a16="http://schemas.microsoft.com/office/drawing/2014/main" id="{05AD2D56-C416-AA47-A419-D19EA9247C7E}"/>
                </a:ext>
              </a:extLst>
            </p:cNvPr>
            <p:cNvCxnSpPr/>
            <p:nvPr userDrawn="1"/>
          </p:nvCxnSpPr>
          <p:spPr>
            <a:xfrm>
              <a:off x="1219200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7E91802-4D6E-4B43-9933-203637F5459F}"/>
                </a:ext>
              </a:extLst>
            </p:cNvPr>
            <p:cNvCxnSpPr/>
            <p:nvPr userDrawn="1"/>
          </p:nvCxnSpPr>
          <p:spPr>
            <a:xfrm>
              <a:off x="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452756-C62A-C34F-9550-7B9CB4A14B51}"/>
                </a:ext>
              </a:extLst>
            </p:cNvPr>
            <p:cNvCxnSpPr/>
            <p:nvPr userDrawn="1"/>
          </p:nvCxnSpPr>
          <p:spPr>
            <a:xfrm>
              <a:off x="6773335"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9A095B9-5563-5044-9B42-30CD8DE915EA}"/>
                </a:ext>
              </a:extLst>
            </p:cNvPr>
            <p:cNvCxnSpPr/>
            <p:nvPr userDrawn="1"/>
          </p:nvCxnSpPr>
          <p:spPr>
            <a:xfrm>
              <a:off x="4064001"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74ECA-0D22-5647-B926-32CB4B15BDD3}"/>
                </a:ext>
              </a:extLst>
            </p:cNvPr>
            <p:cNvCxnSpPr/>
            <p:nvPr userDrawn="1"/>
          </p:nvCxnSpPr>
          <p:spPr>
            <a:xfrm>
              <a:off x="9482669"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5CDE96-7D40-684E-BA82-391F10FE7E6E}"/>
                </a:ext>
              </a:extLst>
            </p:cNvPr>
            <p:cNvCxnSpPr/>
            <p:nvPr userDrawn="1"/>
          </p:nvCxnSpPr>
          <p:spPr>
            <a:xfrm>
              <a:off x="1354667"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3B8A87-D373-C542-99EC-6B375C723E86}"/>
                </a:ext>
              </a:extLst>
            </p:cNvPr>
            <p:cNvCxnSpPr/>
            <p:nvPr userDrawn="1"/>
          </p:nvCxnSpPr>
          <p:spPr>
            <a:xfrm>
              <a:off x="5418668"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3B884DE-85EC-9D46-ABEA-8A477FE8096E}"/>
                </a:ext>
              </a:extLst>
            </p:cNvPr>
            <p:cNvCxnSpPr/>
            <p:nvPr userDrawn="1"/>
          </p:nvCxnSpPr>
          <p:spPr>
            <a:xfrm>
              <a:off x="8128002"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4595BC0-49BE-E445-BC1A-C0A5BC0C84FE}"/>
                </a:ext>
              </a:extLst>
            </p:cNvPr>
            <p:cNvCxnSpPr/>
            <p:nvPr userDrawn="1"/>
          </p:nvCxnSpPr>
          <p:spPr>
            <a:xfrm>
              <a:off x="10837336"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0EFF0D3-3FD6-5F49-9E7E-8D4674CE5D2A}"/>
                </a:ext>
              </a:extLst>
            </p:cNvPr>
            <p:cNvCxnSpPr/>
            <p:nvPr userDrawn="1"/>
          </p:nvCxnSpPr>
          <p:spPr>
            <a:xfrm>
              <a:off x="2709334"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0290803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671" r:id="rId18"/>
    <p:sldLayoutId id="2147483672" r:id="rId19"/>
    <p:sldLayoutId id="2147483673" r:id="rId20"/>
    <p:sldLayoutId id="2147483674" r:id="rId21"/>
    <p:sldLayoutId id="2147483726" r:id="rId22"/>
    <p:sldLayoutId id="2147483676" r:id="rId23"/>
    <p:sldLayoutId id="2147483677" r:id="rId24"/>
    <p:sldLayoutId id="2147483678" r:id="rId25"/>
    <p:sldLayoutId id="2147483729" r:id="rId26"/>
    <p:sldLayoutId id="2147483679" r:id="rId27"/>
    <p:sldLayoutId id="2147483680" r:id="rId28"/>
    <p:sldLayoutId id="2147483681" r:id="rId29"/>
    <p:sldLayoutId id="2147483682" r:id="rId30"/>
    <p:sldLayoutId id="2147483683" r:id="rId31"/>
    <p:sldLayoutId id="2147483684" r:id="rId32"/>
    <p:sldLayoutId id="2147483685" r:id="rId33"/>
    <p:sldLayoutId id="2147483686" r:id="rId34"/>
    <p:sldLayoutId id="2147483687" r:id="rId3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93A85D-45BB-6742-ABB3-C4ED25BEE9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5A34BE0-642D-F84E-A3A8-D6AC01D8E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A40F896B-5C9E-CF4C-9922-62A489609550}"/>
              </a:ext>
            </a:extLst>
          </p:cNvPr>
          <p:cNvGrpSpPr/>
          <p:nvPr userDrawn="1"/>
        </p:nvGrpSpPr>
        <p:grpSpPr>
          <a:xfrm>
            <a:off x="-692524" y="-868028"/>
            <a:ext cx="13577048" cy="8101263"/>
            <a:chOff x="0" y="-868028"/>
            <a:chExt cx="12192000" cy="8101263"/>
          </a:xfrm>
        </p:grpSpPr>
        <p:cxnSp>
          <p:nvCxnSpPr>
            <p:cNvPr id="9" name="Straight Connector 8">
              <a:extLst>
                <a:ext uri="{FF2B5EF4-FFF2-40B4-BE49-F238E27FC236}">
                  <a16:creationId xmlns:a16="http://schemas.microsoft.com/office/drawing/2014/main" id="{05AD2D56-C416-AA47-A419-D19EA9247C7E}"/>
                </a:ext>
              </a:extLst>
            </p:cNvPr>
            <p:cNvCxnSpPr/>
            <p:nvPr userDrawn="1"/>
          </p:nvCxnSpPr>
          <p:spPr>
            <a:xfrm>
              <a:off x="1219200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7E91802-4D6E-4B43-9933-203637F5459F}"/>
                </a:ext>
              </a:extLst>
            </p:cNvPr>
            <p:cNvCxnSpPr/>
            <p:nvPr userDrawn="1"/>
          </p:nvCxnSpPr>
          <p:spPr>
            <a:xfrm>
              <a:off x="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452756-C62A-C34F-9550-7B9CB4A14B51}"/>
                </a:ext>
              </a:extLst>
            </p:cNvPr>
            <p:cNvCxnSpPr/>
            <p:nvPr userDrawn="1"/>
          </p:nvCxnSpPr>
          <p:spPr>
            <a:xfrm>
              <a:off x="6773335"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9A095B9-5563-5044-9B42-30CD8DE915EA}"/>
                </a:ext>
              </a:extLst>
            </p:cNvPr>
            <p:cNvCxnSpPr/>
            <p:nvPr userDrawn="1"/>
          </p:nvCxnSpPr>
          <p:spPr>
            <a:xfrm>
              <a:off x="4064001"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74ECA-0D22-5647-B926-32CB4B15BDD3}"/>
                </a:ext>
              </a:extLst>
            </p:cNvPr>
            <p:cNvCxnSpPr/>
            <p:nvPr userDrawn="1"/>
          </p:nvCxnSpPr>
          <p:spPr>
            <a:xfrm>
              <a:off x="9482669"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5CDE96-7D40-684E-BA82-391F10FE7E6E}"/>
                </a:ext>
              </a:extLst>
            </p:cNvPr>
            <p:cNvCxnSpPr/>
            <p:nvPr userDrawn="1"/>
          </p:nvCxnSpPr>
          <p:spPr>
            <a:xfrm>
              <a:off x="1354667"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3B8A87-D373-C542-99EC-6B375C723E86}"/>
                </a:ext>
              </a:extLst>
            </p:cNvPr>
            <p:cNvCxnSpPr/>
            <p:nvPr userDrawn="1"/>
          </p:nvCxnSpPr>
          <p:spPr>
            <a:xfrm>
              <a:off x="5418668"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3B884DE-85EC-9D46-ABEA-8A477FE8096E}"/>
                </a:ext>
              </a:extLst>
            </p:cNvPr>
            <p:cNvCxnSpPr/>
            <p:nvPr userDrawn="1"/>
          </p:nvCxnSpPr>
          <p:spPr>
            <a:xfrm>
              <a:off x="8128002"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4595BC0-49BE-E445-BC1A-C0A5BC0C84FE}"/>
                </a:ext>
              </a:extLst>
            </p:cNvPr>
            <p:cNvCxnSpPr/>
            <p:nvPr userDrawn="1"/>
          </p:nvCxnSpPr>
          <p:spPr>
            <a:xfrm>
              <a:off x="10837336"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0EFF0D3-3FD6-5F49-9E7E-8D4674CE5D2A}"/>
                </a:ext>
              </a:extLst>
            </p:cNvPr>
            <p:cNvCxnSpPr/>
            <p:nvPr userDrawn="1"/>
          </p:nvCxnSpPr>
          <p:spPr>
            <a:xfrm>
              <a:off x="2709334"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2499688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728" r:id="rId9"/>
    <p:sldLayoutId id="2147483697" r:id="rId10"/>
    <p:sldLayoutId id="2147483698" r:id="rId11"/>
    <p:sldLayoutId id="2147483699" r:id="rId12"/>
    <p:sldLayoutId id="2147483700" r:id="rId13"/>
    <p:sldLayoutId id="2147483701" r:id="rId14"/>
    <p:sldLayoutId id="2147483703" r:id="rId15"/>
    <p:sldLayoutId id="2147483704" r:id="rId16"/>
    <p:sldLayoutId id="2147483705" r:id="rId17"/>
    <p:sldLayoutId id="214748372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93A85D-45BB-6742-ABB3-C4ED25BEE92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5A34BE0-642D-F84E-A3A8-D6AC01D8E2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5" name="Group 4">
            <a:extLst>
              <a:ext uri="{FF2B5EF4-FFF2-40B4-BE49-F238E27FC236}">
                <a16:creationId xmlns:a16="http://schemas.microsoft.com/office/drawing/2014/main" id="{A40F896B-5C9E-CF4C-9922-62A489609550}"/>
              </a:ext>
            </a:extLst>
          </p:cNvPr>
          <p:cNvGrpSpPr/>
          <p:nvPr userDrawn="1"/>
        </p:nvGrpSpPr>
        <p:grpSpPr>
          <a:xfrm>
            <a:off x="-692524" y="-868028"/>
            <a:ext cx="13577048" cy="8101263"/>
            <a:chOff x="0" y="-868028"/>
            <a:chExt cx="12192000" cy="8101263"/>
          </a:xfrm>
        </p:grpSpPr>
        <p:cxnSp>
          <p:nvCxnSpPr>
            <p:cNvPr id="9" name="Straight Connector 8">
              <a:extLst>
                <a:ext uri="{FF2B5EF4-FFF2-40B4-BE49-F238E27FC236}">
                  <a16:creationId xmlns:a16="http://schemas.microsoft.com/office/drawing/2014/main" id="{05AD2D56-C416-AA47-A419-D19EA9247C7E}"/>
                </a:ext>
              </a:extLst>
            </p:cNvPr>
            <p:cNvCxnSpPr/>
            <p:nvPr userDrawn="1"/>
          </p:nvCxnSpPr>
          <p:spPr>
            <a:xfrm>
              <a:off x="1219200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7E91802-4D6E-4B43-9933-203637F5459F}"/>
                </a:ext>
              </a:extLst>
            </p:cNvPr>
            <p:cNvCxnSpPr/>
            <p:nvPr userDrawn="1"/>
          </p:nvCxnSpPr>
          <p:spPr>
            <a:xfrm>
              <a:off x="0"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452756-C62A-C34F-9550-7B9CB4A14B51}"/>
                </a:ext>
              </a:extLst>
            </p:cNvPr>
            <p:cNvCxnSpPr/>
            <p:nvPr userDrawn="1"/>
          </p:nvCxnSpPr>
          <p:spPr>
            <a:xfrm>
              <a:off x="6773335"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9A095B9-5563-5044-9B42-30CD8DE915EA}"/>
                </a:ext>
              </a:extLst>
            </p:cNvPr>
            <p:cNvCxnSpPr/>
            <p:nvPr userDrawn="1"/>
          </p:nvCxnSpPr>
          <p:spPr>
            <a:xfrm>
              <a:off x="4064001"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1474ECA-0D22-5647-B926-32CB4B15BDD3}"/>
                </a:ext>
              </a:extLst>
            </p:cNvPr>
            <p:cNvCxnSpPr/>
            <p:nvPr userDrawn="1"/>
          </p:nvCxnSpPr>
          <p:spPr>
            <a:xfrm>
              <a:off x="9482669"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65CDE96-7D40-684E-BA82-391F10FE7E6E}"/>
                </a:ext>
              </a:extLst>
            </p:cNvPr>
            <p:cNvCxnSpPr/>
            <p:nvPr userDrawn="1"/>
          </p:nvCxnSpPr>
          <p:spPr>
            <a:xfrm>
              <a:off x="1354667"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3B8A87-D373-C542-99EC-6B375C723E86}"/>
                </a:ext>
              </a:extLst>
            </p:cNvPr>
            <p:cNvCxnSpPr/>
            <p:nvPr userDrawn="1"/>
          </p:nvCxnSpPr>
          <p:spPr>
            <a:xfrm>
              <a:off x="5418668"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3B884DE-85EC-9D46-ABEA-8A477FE8096E}"/>
                </a:ext>
              </a:extLst>
            </p:cNvPr>
            <p:cNvCxnSpPr/>
            <p:nvPr userDrawn="1"/>
          </p:nvCxnSpPr>
          <p:spPr>
            <a:xfrm>
              <a:off x="8128002"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4595BC0-49BE-E445-BC1A-C0A5BC0C84FE}"/>
                </a:ext>
              </a:extLst>
            </p:cNvPr>
            <p:cNvCxnSpPr/>
            <p:nvPr userDrawn="1"/>
          </p:nvCxnSpPr>
          <p:spPr>
            <a:xfrm>
              <a:off x="10837336"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0EFF0D3-3FD6-5F49-9E7E-8D4674CE5D2A}"/>
                </a:ext>
              </a:extLst>
            </p:cNvPr>
            <p:cNvCxnSpPr/>
            <p:nvPr userDrawn="1"/>
          </p:nvCxnSpPr>
          <p:spPr>
            <a:xfrm>
              <a:off x="2709334" y="-868028"/>
              <a:ext cx="0" cy="81012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9424848"/>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27"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iowagaming.org/about-us/iowa-gaming-history.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www.iowagaming.org/about-us/iowa-gaming-history.aspx"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hyperlink" Target="http://idph.iowa.gov/igtp/reports"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www.1800betsoff.org/"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5.png"/><Relationship Id="rId4" Type="http://schemas.openxmlformats.org/officeDocument/2006/relationships/hyperlink" Target="http://www.yourlifeiowa.org/"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hyperlink" Target="https://calpg.org/common-types-of-gamblin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calpg.org/identifying-types-of-gamblers/"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www.mayoclinic.org/diseases-conditions/compulsive-gambling/symptoms-causes/syc-20355178"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mayoclinic.org/diseases-conditions/compulsive-gambling/symptoms-causes/syc-20355178"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mayoclinic.org/diseases-conditions/compulsive-gambling/symptoms-causes/syc-20355178" TargetMode="External"/><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www.mayoclinic.org/diseases-conditions/compulsive-gambling/symptoms-causes/syc-20355178" TargetMode="External"/><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hyperlink" Target="https://www.idph.iowa.gov/Portals/1/userfiles/83/Prevention%20Tool%20Chest/IGTP%201-800-BETS%20OFF_YLI%20ISU%20Clearing%20House%20Order%20Form%20%282019%2004%2012%29.pdf" TargetMode="External"/><Relationship Id="rId2" Type="http://schemas.openxmlformats.org/officeDocument/2006/relationships/image" Target="../media/image45.png"/><Relationship Id="rId1" Type="http://schemas.openxmlformats.org/officeDocument/2006/relationships/slideLayout" Target="../slideLayouts/slideLayout4.xml"/><Relationship Id="rId4" Type="http://schemas.openxmlformats.org/officeDocument/2006/relationships/hyperlink" Target="https://www.idph.iowa.gov/igtp/prevention" TargetMode="External"/></Relationships>
</file>

<file path=ppt/slides/_rels/slide6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8" Type="http://schemas.openxmlformats.org/officeDocument/2006/relationships/hyperlink" Target="https://www.ncpgambling.org/wp-content/uploads/2014/08/DSM-5-Diagnostic-Criteria-Gambling-Disorder.pdf" TargetMode="External"/><Relationship Id="rId3" Type="http://schemas.openxmlformats.org/officeDocument/2006/relationships/hyperlink" Target="https://www.iowagaming.org/about-us/iowa-gaming-history.aspx" TargetMode="External"/><Relationship Id="rId7" Type="http://schemas.openxmlformats.org/officeDocument/2006/relationships/hyperlink" Target="https://www.mayoclinic.org/diseases-conditions/compulsive-gambling/symptoms-causes/syc-20355178"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calpg.org/identifying-types-of-gamblers/" TargetMode="External"/><Relationship Id="rId5" Type="http://schemas.openxmlformats.org/officeDocument/2006/relationships/hyperlink" Target="https://calpg.org/common-types-of-gambling/" TargetMode="External"/><Relationship Id="rId4" Type="http://schemas.openxmlformats.org/officeDocument/2006/relationships/hyperlink" Target="https://www.britannica.com/topic/gambling"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E1D9F-0B60-A54A-A62C-6F3FE57BAC33}"/>
              </a:ext>
            </a:extLst>
          </p:cNvPr>
          <p:cNvSpPr>
            <a:spLocks noGrp="1"/>
          </p:cNvSpPr>
          <p:nvPr>
            <p:ph type="ctrTitle"/>
          </p:nvPr>
        </p:nvSpPr>
        <p:spPr/>
        <p:txBody>
          <a:bodyPr/>
          <a:lstStyle/>
          <a:p>
            <a:r>
              <a:rPr lang="en-US" dirty="0"/>
              <a:t>Responsible </a:t>
            </a:r>
            <a:r>
              <a:rPr lang="en-US" dirty="0" smtClean="0"/>
              <a:t>Gaming</a:t>
            </a:r>
            <a:endParaRPr lang="en-US" dirty="0"/>
          </a:p>
        </p:txBody>
      </p:sp>
      <p:sp>
        <p:nvSpPr>
          <p:cNvPr id="3" name="Subtitle 2">
            <a:extLst>
              <a:ext uri="{FF2B5EF4-FFF2-40B4-BE49-F238E27FC236}">
                <a16:creationId xmlns:a16="http://schemas.microsoft.com/office/drawing/2014/main" id="{68F9E6A1-B064-F540-B8C6-2DF89A7CE854}"/>
              </a:ext>
            </a:extLst>
          </p:cNvPr>
          <p:cNvSpPr>
            <a:spLocks noGrp="1"/>
          </p:cNvSpPr>
          <p:nvPr>
            <p:ph type="subTitle" idx="10"/>
          </p:nvPr>
        </p:nvSpPr>
        <p:spPr/>
        <p:txBody>
          <a:bodyPr>
            <a:normAutofit/>
          </a:bodyPr>
          <a:lstStyle/>
          <a:p>
            <a:r>
              <a:rPr lang="en-US" dirty="0" smtClean="0"/>
              <a:t>A Public Health Approach for Iowans</a:t>
            </a:r>
            <a:endParaRPr lang="en-US" dirty="0"/>
          </a:p>
        </p:txBody>
      </p:sp>
      <p:sp>
        <p:nvSpPr>
          <p:cNvPr id="4" name="Subtitle 2">
            <a:extLst>
              <a:ext uri="{FF2B5EF4-FFF2-40B4-BE49-F238E27FC236}">
                <a16:creationId xmlns:a16="http://schemas.microsoft.com/office/drawing/2014/main" id="{B226E761-EEFF-BA4F-AD6D-FC709EADD95A}"/>
              </a:ext>
            </a:extLst>
          </p:cNvPr>
          <p:cNvSpPr txBox="1">
            <a:spLocks/>
          </p:cNvSpPr>
          <p:nvPr/>
        </p:nvSpPr>
        <p:spPr>
          <a:xfrm>
            <a:off x="836548" y="4300761"/>
            <a:ext cx="3806571" cy="730983"/>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spc="6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i="1" spc="0" dirty="0">
                <a:solidFill>
                  <a:schemeClr val="bg2">
                    <a:lumMod val="75000"/>
                  </a:schemeClr>
                </a:solidFill>
              </a:rPr>
              <a:t>Iowa Department of Public Health</a:t>
            </a:r>
          </a:p>
        </p:txBody>
      </p:sp>
      <p:sp>
        <p:nvSpPr>
          <p:cNvPr id="5" name="TextBox 4"/>
          <p:cNvSpPr txBox="1"/>
          <p:nvPr/>
        </p:nvSpPr>
        <p:spPr>
          <a:xfrm>
            <a:off x="104775" y="6394251"/>
            <a:ext cx="2019300" cy="307777"/>
          </a:xfrm>
          <a:prstGeom prst="rect">
            <a:avLst/>
          </a:prstGeom>
          <a:noFill/>
        </p:spPr>
        <p:txBody>
          <a:bodyPr wrap="square" rtlCol="0">
            <a:spAutoFit/>
          </a:bodyPr>
          <a:lstStyle/>
          <a:p>
            <a:r>
              <a:rPr lang="en-US" sz="1400" dirty="0" smtClean="0">
                <a:solidFill>
                  <a:schemeClr val="bg1"/>
                </a:solidFill>
              </a:rPr>
              <a:t>September 2019</a:t>
            </a:r>
            <a:endParaRPr lang="en-US" sz="1400" dirty="0">
              <a:solidFill>
                <a:schemeClr val="bg1"/>
              </a:solidFill>
            </a:endParaRPr>
          </a:p>
        </p:txBody>
      </p:sp>
    </p:spTree>
    <p:extLst>
      <p:ext uri="{BB962C8B-B14F-4D97-AF65-F5344CB8AC3E}">
        <p14:creationId xmlns:p14="http://schemas.microsoft.com/office/powerpoint/2010/main" val="1282774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58BFC3D-A685-3D44-9AB8-82B6C632F231}"/>
              </a:ext>
            </a:extLst>
          </p:cNvPr>
          <p:cNvSpPr>
            <a:spLocks noGrp="1"/>
          </p:cNvSpPr>
          <p:nvPr>
            <p:ph type="subTitle" idx="10"/>
          </p:nvPr>
        </p:nvSpPr>
        <p:spPr/>
        <p:txBody>
          <a:bodyPr/>
          <a:lstStyle/>
          <a:p>
            <a:r>
              <a:rPr lang="en-US" dirty="0" smtClean="0"/>
              <a:t>Overview of Gaming </a:t>
            </a:r>
            <a:r>
              <a:rPr lang="en-US" dirty="0"/>
              <a:t>in Iowa</a:t>
            </a:r>
          </a:p>
        </p:txBody>
      </p:sp>
    </p:spTree>
    <p:extLst>
      <p:ext uri="{BB962C8B-B14F-4D97-AF65-F5344CB8AC3E}">
        <p14:creationId xmlns:p14="http://schemas.microsoft.com/office/powerpoint/2010/main" val="131419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a:t>
            </a:r>
            <a:r>
              <a:rPr lang="en-US" dirty="0"/>
              <a:t>History in Iowa</a:t>
            </a:r>
          </a:p>
        </p:txBody>
      </p:sp>
      <p:sp>
        <p:nvSpPr>
          <p:cNvPr id="5" name="TextBox 4">
            <a:extLst>
              <a:ext uri="{FF2B5EF4-FFF2-40B4-BE49-F238E27FC236}">
                <a16:creationId xmlns:a16="http://schemas.microsoft.com/office/drawing/2014/main" id="{37073F31-6556-684D-A4AD-4F24629EFD9B}"/>
              </a:ext>
            </a:extLst>
          </p:cNvPr>
          <p:cNvSpPr txBox="1"/>
          <p:nvPr/>
        </p:nvSpPr>
        <p:spPr>
          <a:xfrm>
            <a:off x="6785112" y="6361043"/>
            <a:ext cx="4591099" cy="553998"/>
          </a:xfrm>
          <a:prstGeom prst="rect">
            <a:avLst/>
          </a:prstGeom>
          <a:noFill/>
        </p:spPr>
        <p:txBody>
          <a:bodyPr wrap="square" rtlCol="0">
            <a:spAutoFit/>
          </a:bodyPr>
          <a:lstStyle/>
          <a:p>
            <a:r>
              <a:rPr lang="en-US" sz="1200" u="sng" dirty="0">
                <a:solidFill>
                  <a:schemeClr val="hlink"/>
                </a:solidFill>
                <a:hlinkClick r:id="rId3"/>
              </a:rPr>
              <a:t>https://www.iowagaming.org/about-us/iowa-gaming-history.aspx</a:t>
            </a:r>
            <a:endParaRPr lang="en-US" sz="1200" dirty="0"/>
          </a:p>
          <a:p>
            <a:endParaRPr lang="en-US" dirty="0"/>
          </a:p>
        </p:txBody>
      </p:sp>
      <p:pic>
        <p:nvPicPr>
          <p:cNvPr id="10" name="Picture 9"/>
          <p:cNvPicPr>
            <a:picLocks noChangeAspect="1"/>
          </p:cNvPicPr>
          <p:nvPr/>
        </p:nvPicPr>
        <p:blipFill>
          <a:blip r:embed="rId4"/>
          <a:stretch>
            <a:fillRect/>
          </a:stretch>
        </p:blipFill>
        <p:spPr>
          <a:xfrm>
            <a:off x="1695449" y="2114549"/>
            <a:ext cx="8010525" cy="3920045"/>
          </a:xfrm>
          <a:prstGeom prst="rect">
            <a:avLst/>
          </a:prstGeom>
        </p:spPr>
      </p:pic>
    </p:spTree>
    <p:extLst>
      <p:ext uri="{BB962C8B-B14F-4D97-AF65-F5344CB8AC3E}">
        <p14:creationId xmlns:p14="http://schemas.microsoft.com/office/powerpoint/2010/main" val="2104994899"/>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816259" y="2072149"/>
            <a:ext cx="10559952" cy="4461173"/>
          </a:xfrm>
        </p:spPr>
        <p:txBody>
          <a:bodyPr>
            <a:noAutofit/>
          </a:bodyPr>
          <a:lstStyle/>
          <a:p>
            <a:pPr marL="0" lvl="0" indent="0">
              <a:buNone/>
            </a:pPr>
            <a:r>
              <a:rPr lang="en-US" dirty="0"/>
              <a:t>Iowa legislature signed the Pari-mutuel Wagering Act into law in 1983</a:t>
            </a:r>
          </a:p>
          <a:p>
            <a:pPr lvl="1"/>
            <a:r>
              <a:rPr lang="en-US" sz="1800" dirty="0"/>
              <a:t>Allowed for qualifying sponsoring organizations to apply for a license to conduct pari-mutuel wagering on horse and dog racing</a:t>
            </a:r>
          </a:p>
          <a:p>
            <a:pPr marL="0" lvl="0" indent="0">
              <a:buNone/>
            </a:pPr>
            <a:r>
              <a:rPr lang="en-US" dirty="0" smtClean="0"/>
              <a:t>Iowa Lottery - 1985</a:t>
            </a:r>
          </a:p>
          <a:p>
            <a:pPr marL="0" lvl="0" indent="0">
              <a:buNone/>
            </a:pPr>
            <a:r>
              <a:rPr lang="en-US" dirty="0" smtClean="0"/>
              <a:t>The </a:t>
            </a:r>
            <a:r>
              <a:rPr lang="en-US" dirty="0"/>
              <a:t>first riverboat casino was opened on April 1, </a:t>
            </a:r>
            <a:r>
              <a:rPr lang="en-US" dirty="0" smtClean="0"/>
              <a:t>1991</a:t>
            </a:r>
          </a:p>
          <a:p>
            <a:pPr marL="0" lvl="0" indent="0">
              <a:buNone/>
            </a:pPr>
            <a:r>
              <a:rPr lang="en-US" dirty="0" smtClean="0"/>
              <a:t>19</a:t>
            </a:r>
            <a:r>
              <a:rPr lang="en-US" baseline="30000" dirty="0" smtClean="0"/>
              <a:t>th</a:t>
            </a:r>
            <a:r>
              <a:rPr lang="en-US" dirty="0" smtClean="0"/>
              <a:t> Casino opens (Wild Rose-Jefferson opens 2015)</a:t>
            </a:r>
            <a:endParaRPr lang="en-US" dirty="0"/>
          </a:p>
        </p:txBody>
      </p:sp>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a:t>
            </a:r>
            <a:r>
              <a:rPr lang="en-US" dirty="0"/>
              <a:t>History in Iowa</a:t>
            </a:r>
          </a:p>
        </p:txBody>
      </p:sp>
      <p:sp>
        <p:nvSpPr>
          <p:cNvPr id="5" name="TextBox 4">
            <a:extLst>
              <a:ext uri="{FF2B5EF4-FFF2-40B4-BE49-F238E27FC236}">
                <a16:creationId xmlns:a16="http://schemas.microsoft.com/office/drawing/2014/main" id="{37073F31-6556-684D-A4AD-4F24629EFD9B}"/>
              </a:ext>
            </a:extLst>
          </p:cNvPr>
          <p:cNvSpPr txBox="1"/>
          <p:nvPr/>
        </p:nvSpPr>
        <p:spPr>
          <a:xfrm>
            <a:off x="6785112" y="6361043"/>
            <a:ext cx="4591099" cy="553998"/>
          </a:xfrm>
          <a:prstGeom prst="rect">
            <a:avLst/>
          </a:prstGeom>
          <a:noFill/>
        </p:spPr>
        <p:txBody>
          <a:bodyPr wrap="square" rtlCol="0">
            <a:spAutoFit/>
          </a:bodyPr>
          <a:lstStyle/>
          <a:p>
            <a:r>
              <a:rPr lang="en-US" sz="1200" u="sng" dirty="0">
                <a:solidFill>
                  <a:schemeClr val="hlink"/>
                </a:solidFill>
                <a:hlinkClick r:id="rId3"/>
              </a:rPr>
              <a:t>https://www.iowagaming.org/about-us/iowa-gaming-history.aspx</a:t>
            </a:r>
            <a:endParaRPr lang="en-US" sz="1200" dirty="0"/>
          </a:p>
          <a:p>
            <a:endParaRPr lang="en-US" dirty="0"/>
          </a:p>
        </p:txBody>
      </p:sp>
    </p:spTree>
    <p:extLst>
      <p:ext uri="{BB962C8B-B14F-4D97-AF65-F5344CB8AC3E}">
        <p14:creationId xmlns:p14="http://schemas.microsoft.com/office/powerpoint/2010/main" val="1094804400"/>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816259" y="1851598"/>
            <a:ext cx="9492916" cy="3708901"/>
          </a:xfrm>
        </p:spPr>
        <p:txBody>
          <a:bodyPr>
            <a:normAutofit fontScale="92500" lnSpcReduction="20000"/>
          </a:bodyPr>
          <a:lstStyle/>
          <a:p>
            <a:pPr marL="0" lvl="0" indent="0">
              <a:buNone/>
            </a:pPr>
            <a:r>
              <a:rPr lang="en-US" sz="2600" dirty="0" smtClean="0"/>
              <a:t>Iowa Racing and Gaming Commission (IRGC)</a:t>
            </a:r>
            <a:endParaRPr lang="en-US" sz="2600" dirty="0"/>
          </a:p>
          <a:p>
            <a:pPr lvl="1"/>
            <a:r>
              <a:rPr lang="en-US" dirty="0" smtClean="0"/>
              <a:t>Created by the Pari-Mutuel Wagering Act in May of 1983</a:t>
            </a:r>
            <a:r>
              <a:rPr lang="en-US" dirty="0"/>
              <a:t>. </a:t>
            </a:r>
            <a:endParaRPr lang="en-US" dirty="0" smtClean="0"/>
          </a:p>
          <a:p>
            <a:pPr lvl="1"/>
            <a:r>
              <a:rPr lang="en-US" dirty="0" smtClean="0"/>
              <a:t>Consists of </a:t>
            </a:r>
            <a:r>
              <a:rPr lang="en-US" dirty="0"/>
              <a:t>five members </a:t>
            </a:r>
            <a:r>
              <a:rPr lang="en-US" dirty="0" smtClean="0"/>
              <a:t>appointed </a:t>
            </a:r>
            <a:r>
              <a:rPr lang="en-US" dirty="0"/>
              <a:t>by the Governor, subject to confirmation by the Iowa Senate, and who shall serve </a:t>
            </a:r>
            <a:r>
              <a:rPr lang="en-US" dirty="0" smtClean="0"/>
              <a:t>a </a:t>
            </a:r>
            <a:r>
              <a:rPr lang="en-US" dirty="0"/>
              <a:t>three-year term at the pleasure of the </a:t>
            </a:r>
            <a:r>
              <a:rPr lang="en-US" dirty="0" smtClean="0"/>
              <a:t>Governor.</a:t>
            </a:r>
          </a:p>
          <a:p>
            <a:pPr lvl="1"/>
            <a:r>
              <a:rPr lang="en-US" dirty="0" smtClean="0"/>
              <a:t>Offers statewide Voluntary Self-Exclusion program (2018)</a:t>
            </a:r>
          </a:p>
          <a:p>
            <a:pPr lvl="1"/>
            <a:r>
              <a:rPr lang="en-US" dirty="0" smtClean="0"/>
              <a:t>19 licensed casinos</a:t>
            </a:r>
          </a:p>
          <a:p>
            <a:pPr lvl="1"/>
            <a:r>
              <a:rPr lang="en-US" dirty="0" smtClean="0"/>
              <a:t>Over $6B in tax revenue to the state since inception.</a:t>
            </a:r>
          </a:p>
        </p:txBody>
      </p:sp>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Regulation</a:t>
            </a:r>
            <a:endParaRPr lang="en-US" dirty="0"/>
          </a:p>
        </p:txBody>
      </p:sp>
    </p:spTree>
    <p:extLst>
      <p:ext uri="{BB962C8B-B14F-4D97-AF65-F5344CB8AC3E}">
        <p14:creationId xmlns:p14="http://schemas.microsoft.com/office/powerpoint/2010/main" val="3572752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816259" y="1851598"/>
            <a:ext cx="9492916" cy="3708901"/>
          </a:xfrm>
        </p:spPr>
        <p:txBody>
          <a:bodyPr>
            <a:normAutofit/>
          </a:bodyPr>
          <a:lstStyle/>
          <a:p>
            <a:pPr marL="0" indent="0">
              <a:buNone/>
            </a:pPr>
            <a:r>
              <a:rPr lang="en-US" dirty="0" smtClean="0"/>
              <a:t>Department of Inspection and Appeals (DIA)</a:t>
            </a:r>
          </a:p>
          <a:p>
            <a:r>
              <a:rPr lang="en-US" sz="2000" dirty="0" smtClean="0"/>
              <a:t>Social and Charitable Gaming</a:t>
            </a:r>
          </a:p>
          <a:p>
            <a:pPr lvl="1"/>
            <a:r>
              <a:rPr lang="en-US" sz="1800" dirty="0" smtClean="0"/>
              <a:t>Annually about 2,800 social </a:t>
            </a:r>
            <a:r>
              <a:rPr lang="en-US" sz="1800" dirty="0"/>
              <a:t>and charitable </a:t>
            </a:r>
            <a:r>
              <a:rPr lang="en-US" sz="1800" dirty="0" smtClean="0"/>
              <a:t>gambling, amusement, </a:t>
            </a:r>
            <a:r>
              <a:rPr lang="en-US" sz="1800" dirty="0"/>
              <a:t>concession and bingo </a:t>
            </a:r>
            <a:r>
              <a:rPr lang="en-US" sz="1800" dirty="0" smtClean="0"/>
              <a:t>licenses issued (DIA)</a:t>
            </a:r>
          </a:p>
          <a:p>
            <a:pPr lvl="1"/>
            <a:r>
              <a:rPr lang="en-US" sz="1800" dirty="0" smtClean="0"/>
              <a:t>5,452 </a:t>
            </a:r>
            <a:r>
              <a:rPr lang="en-US" sz="1800" dirty="0"/>
              <a:t>registered amusement </a:t>
            </a:r>
            <a:r>
              <a:rPr lang="en-US" sz="1800" dirty="0" smtClean="0"/>
              <a:t>devices (DIA)</a:t>
            </a:r>
            <a:endParaRPr lang="en-US" sz="1800" dirty="0"/>
          </a:p>
        </p:txBody>
      </p:sp>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Regulation</a:t>
            </a:r>
            <a:endParaRPr lang="en-US" dirty="0"/>
          </a:p>
        </p:txBody>
      </p:sp>
    </p:spTree>
    <p:extLst>
      <p:ext uri="{BB962C8B-B14F-4D97-AF65-F5344CB8AC3E}">
        <p14:creationId xmlns:p14="http://schemas.microsoft.com/office/powerpoint/2010/main" val="3609459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Autofit/>
          </a:bodyPr>
          <a:lstStyle/>
          <a:p>
            <a:pPr>
              <a:lnSpc>
                <a:spcPct val="100000"/>
              </a:lnSpc>
            </a:pPr>
            <a:r>
              <a:rPr lang="en-US" dirty="0" smtClean="0"/>
              <a:t>Winnebago </a:t>
            </a:r>
            <a:r>
              <a:rPr lang="en-US" dirty="0"/>
              <a:t>Tribe of Nebraska  - </a:t>
            </a:r>
            <a:r>
              <a:rPr lang="en-US" dirty="0" err="1"/>
              <a:t>WinnaVegas</a:t>
            </a:r>
            <a:r>
              <a:rPr lang="en-US" dirty="0"/>
              <a:t> (April 30, 1992), Sloan, IA</a:t>
            </a:r>
          </a:p>
          <a:p>
            <a:pPr>
              <a:lnSpc>
                <a:spcPct val="100000"/>
              </a:lnSpc>
            </a:pPr>
            <a:r>
              <a:rPr lang="en-US" dirty="0"/>
              <a:t>Omaha Tribe of Nebraska - </a:t>
            </a:r>
            <a:r>
              <a:rPr lang="en-US" dirty="0" err="1"/>
              <a:t>CasinOmaha</a:t>
            </a:r>
            <a:r>
              <a:rPr lang="en-US" dirty="0"/>
              <a:t> (June 22, 1992), renamed Blackbird Bend Casino in April 2013, Onawa, IA </a:t>
            </a:r>
          </a:p>
          <a:p>
            <a:pPr>
              <a:lnSpc>
                <a:spcPct val="100000"/>
              </a:lnSpc>
            </a:pPr>
            <a:r>
              <a:rPr lang="en-US" dirty="0"/>
              <a:t>Sac and Fox Tribe of the Mississippi - Meskwaki Bingo and Casino (December 31, 1992), Tama, IA</a:t>
            </a:r>
          </a:p>
          <a:p>
            <a:pPr>
              <a:lnSpc>
                <a:spcPct val="100000"/>
              </a:lnSpc>
            </a:pPr>
            <a:r>
              <a:rPr lang="en-US" dirty="0"/>
              <a:t>Ponca Tribe of Nebraska - Prairie Flower Casino, Carter Lake, IA (October 31, 2018)</a:t>
            </a:r>
          </a:p>
        </p:txBody>
      </p:sp>
      <p:sp>
        <p:nvSpPr>
          <p:cNvPr id="2" name="Subtitle 1"/>
          <p:cNvSpPr>
            <a:spLocks noGrp="1"/>
          </p:cNvSpPr>
          <p:nvPr>
            <p:ph type="subTitle" idx="10"/>
          </p:nvPr>
        </p:nvSpPr>
        <p:spPr/>
        <p:txBody>
          <a:bodyPr/>
          <a:lstStyle/>
          <a:p>
            <a:r>
              <a:rPr lang="en-US" dirty="0" smtClean="0"/>
              <a:t>Tribal Gaming In Iowa</a:t>
            </a:r>
            <a:endParaRPr lang="en-US" dirty="0"/>
          </a:p>
        </p:txBody>
      </p:sp>
    </p:spTree>
    <p:extLst>
      <p:ext uri="{BB962C8B-B14F-4D97-AF65-F5344CB8AC3E}">
        <p14:creationId xmlns:p14="http://schemas.microsoft.com/office/powerpoint/2010/main" val="184543562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816259" y="1851598"/>
            <a:ext cx="9492916" cy="3708901"/>
          </a:xfrm>
        </p:spPr>
        <p:txBody>
          <a:bodyPr>
            <a:normAutofit/>
          </a:bodyPr>
          <a:lstStyle/>
          <a:p>
            <a:pPr>
              <a:lnSpc>
                <a:spcPct val="110000"/>
              </a:lnSpc>
            </a:pPr>
            <a:r>
              <a:rPr lang="en-US" dirty="0" smtClean="0"/>
              <a:t>Began </a:t>
            </a:r>
            <a:r>
              <a:rPr lang="en-US" dirty="0"/>
              <a:t>in 1985</a:t>
            </a:r>
          </a:p>
          <a:p>
            <a:pPr>
              <a:lnSpc>
                <a:spcPct val="110000"/>
              </a:lnSpc>
            </a:pPr>
            <a:r>
              <a:rPr lang="en-US" dirty="0" smtClean="0"/>
              <a:t>Sells </a:t>
            </a:r>
            <a:r>
              <a:rPr lang="en-US" dirty="0"/>
              <a:t>tickets in three categories: instant-scratch, pull-tab, and lotto games</a:t>
            </a:r>
          </a:p>
          <a:p>
            <a:pPr>
              <a:lnSpc>
                <a:spcPct val="110000"/>
              </a:lnSpc>
            </a:pPr>
            <a:r>
              <a:rPr lang="en-US" dirty="0"/>
              <a:t>Offers a Voluntary Self-Exclusion Program</a:t>
            </a:r>
          </a:p>
          <a:p>
            <a:pPr>
              <a:lnSpc>
                <a:spcPct val="110000"/>
              </a:lnSpc>
            </a:pPr>
            <a:r>
              <a:rPr lang="en-US" dirty="0" smtClean="0"/>
              <a:t>Products </a:t>
            </a:r>
            <a:r>
              <a:rPr lang="en-US" dirty="0"/>
              <a:t>are sold in approximately 2,400 retail </a:t>
            </a:r>
            <a:r>
              <a:rPr lang="en-US" dirty="0" smtClean="0"/>
              <a:t>locations</a:t>
            </a:r>
          </a:p>
          <a:p>
            <a:pPr>
              <a:lnSpc>
                <a:spcPct val="110000"/>
              </a:lnSpc>
            </a:pPr>
            <a:r>
              <a:rPr lang="en-US" dirty="0" smtClean="0"/>
              <a:t>Over $1.9B raised for state programs since inception.</a:t>
            </a:r>
            <a:endParaRPr lang="en-US" dirty="0"/>
          </a:p>
        </p:txBody>
      </p:sp>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Iowa Lottery</a:t>
            </a:r>
            <a:endParaRPr lang="en-US" dirty="0"/>
          </a:p>
        </p:txBody>
      </p:sp>
    </p:spTree>
    <p:extLst>
      <p:ext uri="{BB962C8B-B14F-4D97-AF65-F5344CB8AC3E}">
        <p14:creationId xmlns:p14="http://schemas.microsoft.com/office/powerpoint/2010/main" val="2939079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836549" y="1737298"/>
            <a:ext cx="9492916" cy="3708901"/>
          </a:xfrm>
        </p:spPr>
        <p:txBody>
          <a:bodyPr>
            <a:normAutofit fontScale="92500" lnSpcReduction="20000"/>
          </a:bodyPr>
          <a:lstStyle/>
          <a:p>
            <a:pPr marL="0" lvl="0" indent="0">
              <a:buNone/>
            </a:pPr>
            <a:r>
              <a:rPr lang="en-US" dirty="0"/>
              <a:t>Iowa Gaming </a:t>
            </a:r>
            <a:r>
              <a:rPr lang="en-US" dirty="0" smtClean="0"/>
              <a:t>Association (IGA)</a:t>
            </a:r>
            <a:endParaRPr lang="en-US" dirty="0"/>
          </a:p>
          <a:p>
            <a:pPr lvl="1"/>
            <a:r>
              <a:rPr lang="en-US" sz="1800" dirty="0" smtClean="0"/>
              <a:t>Began </a:t>
            </a:r>
            <a:r>
              <a:rPr lang="en-US" sz="1800" dirty="0"/>
              <a:t>in </a:t>
            </a:r>
            <a:r>
              <a:rPr lang="en-US" sz="1800" dirty="0" smtClean="0"/>
              <a:t>1999</a:t>
            </a:r>
          </a:p>
          <a:p>
            <a:pPr lvl="1"/>
            <a:r>
              <a:rPr lang="en-US" sz="1800" dirty="0" smtClean="0"/>
              <a:t>Supports </a:t>
            </a:r>
            <a:r>
              <a:rPr lang="en-US" sz="1800" dirty="0"/>
              <a:t>the state’s gaming industry</a:t>
            </a:r>
          </a:p>
          <a:p>
            <a:pPr lvl="2"/>
            <a:r>
              <a:rPr lang="en-US" sz="1600" dirty="0"/>
              <a:t>Advocates for the 19 licensed commercial </a:t>
            </a:r>
            <a:r>
              <a:rPr lang="en-US" sz="1600" dirty="0" smtClean="0"/>
              <a:t>casinos</a:t>
            </a:r>
            <a:endParaRPr lang="en-US" sz="1600" dirty="0"/>
          </a:p>
          <a:p>
            <a:pPr marL="0" indent="0">
              <a:buNone/>
            </a:pPr>
            <a:r>
              <a:rPr lang="en-US" dirty="0" smtClean="0"/>
              <a:t>Iowa </a:t>
            </a:r>
            <a:r>
              <a:rPr lang="en-US" dirty="0"/>
              <a:t>Thoroughbred Breeders and Owners Association (ITBOA) </a:t>
            </a:r>
            <a:endParaRPr lang="en-US" dirty="0" smtClean="0"/>
          </a:p>
          <a:p>
            <a:pPr lvl="1"/>
            <a:r>
              <a:rPr lang="en-US" dirty="0" smtClean="0"/>
              <a:t>Non-profit </a:t>
            </a:r>
            <a:r>
              <a:rPr lang="en-US" dirty="0"/>
              <a:t>organization responsible for promoting the breeding and racing of Thoroughbreds in Iowa. </a:t>
            </a:r>
            <a:endParaRPr lang="en-US" dirty="0" smtClean="0"/>
          </a:p>
          <a:p>
            <a:pPr lvl="1"/>
            <a:r>
              <a:rPr lang="en-US" dirty="0" smtClean="0"/>
              <a:t>Represents </a:t>
            </a:r>
            <a:r>
              <a:rPr lang="en-US" dirty="0"/>
              <a:t>nearly 500 Iowa-bred owners and </a:t>
            </a:r>
            <a:r>
              <a:rPr lang="en-US" dirty="0" smtClean="0"/>
              <a:t>breeders</a:t>
            </a:r>
            <a:endParaRPr lang="en-US" sz="1800" dirty="0"/>
          </a:p>
        </p:txBody>
      </p:sp>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Professional Associations</a:t>
            </a:r>
            <a:endParaRPr lang="en-US" dirty="0"/>
          </a:p>
        </p:txBody>
      </p:sp>
    </p:spTree>
    <p:extLst>
      <p:ext uri="{BB962C8B-B14F-4D97-AF65-F5344CB8AC3E}">
        <p14:creationId xmlns:p14="http://schemas.microsoft.com/office/powerpoint/2010/main" val="1573521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Adults</a:t>
            </a:r>
            <a:endParaRPr lang="en-US" dirty="0"/>
          </a:p>
        </p:txBody>
      </p:sp>
      <p:pic>
        <p:nvPicPr>
          <p:cNvPr id="4" name="Picture 3"/>
          <p:cNvPicPr>
            <a:picLocks noChangeAspect="1"/>
          </p:cNvPicPr>
          <p:nvPr/>
        </p:nvPicPr>
        <p:blipFill>
          <a:blip r:embed="rId3"/>
          <a:stretch>
            <a:fillRect/>
          </a:stretch>
        </p:blipFill>
        <p:spPr>
          <a:xfrm>
            <a:off x="1019175" y="1967429"/>
            <a:ext cx="7424737" cy="2876033"/>
          </a:xfrm>
          <a:prstGeom prst="rect">
            <a:avLst/>
          </a:prstGeom>
        </p:spPr>
      </p:pic>
    </p:spTree>
    <p:extLst>
      <p:ext uri="{BB962C8B-B14F-4D97-AF65-F5344CB8AC3E}">
        <p14:creationId xmlns:p14="http://schemas.microsoft.com/office/powerpoint/2010/main" val="1861738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92A1DBB-DC5B-E246-BAAC-D1D1FC569E9F}"/>
              </a:ext>
            </a:extLst>
          </p:cNvPr>
          <p:cNvSpPr>
            <a:spLocks noGrp="1"/>
          </p:cNvSpPr>
          <p:nvPr>
            <p:ph type="ctrTitle"/>
          </p:nvPr>
        </p:nvSpPr>
        <p:spPr/>
        <p:txBody>
          <a:bodyPr>
            <a:normAutofit fontScale="90000"/>
          </a:bodyPr>
          <a:lstStyle/>
          <a:p>
            <a:r>
              <a:rPr lang="en-US" dirty="0" smtClean="0"/>
              <a:t>Gaming in Iowa - Adults</a:t>
            </a:r>
            <a:endParaRPr lang="en-US" dirty="0"/>
          </a:p>
        </p:txBody>
      </p:sp>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1139190" y="1972131"/>
            <a:ext cx="6271260" cy="2533194"/>
          </a:xfrm>
          <a:prstGeom prst="rect">
            <a:avLst/>
          </a:prstGeom>
        </p:spPr>
      </p:pic>
    </p:spTree>
    <p:extLst>
      <p:ext uri="{BB962C8B-B14F-4D97-AF65-F5344CB8AC3E}">
        <p14:creationId xmlns:p14="http://schemas.microsoft.com/office/powerpoint/2010/main" val="1860392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96208" y="2735177"/>
            <a:ext cx="2796078" cy="1090864"/>
          </a:xfrm>
        </p:spPr>
        <p:txBody>
          <a:bodyPr>
            <a:normAutofit/>
          </a:bodyPr>
          <a:lstStyle/>
          <a:p>
            <a:pPr marL="0" indent="0">
              <a:buNone/>
            </a:pPr>
            <a:r>
              <a:rPr lang="en-US" sz="3200" b="1" dirty="0">
                <a:solidFill>
                  <a:schemeClr val="bg1"/>
                </a:solidFill>
              </a:rPr>
              <a:t>Objectives</a:t>
            </a:r>
          </a:p>
        </p:txBody>
      </p:sp>
      <p:sp>
        <p:nvSpPr>
          <p:cNvPr id="7" name="Content Placeholder 1">
            <a:extLst>
              <a:ext uri="{FF2B5EF4-FFF2-40B4-BE49-F238E27FC236}">
                <a16:creationId xmlns:a16="http://schemas.microsoft.com/office/drawing/2014/main" id="{397B6139-E00A-ED4F-BAA9-370D9B178CED}"/>
              </a:ext>
            </a:extLst>
          </p:cNvPr>
          <p:cNvSpPr>
            <a:spLocks noGrp="1"/>
          </p:cNvSpPr>
          <p:nvPr>
            <p:ph idx="1"/>
          </p:nvPr>
        </p:nvSpPr>
        <p:spPr>
          <a:xfrm>
            <a:off x="5551715" y="791968"/>
            <a:ext cx="6814456" cy="5274064"/>
          </a:xfrm>
        </p:spPr>
        <p:txBody>
          <a:bodyPr>
            <a:normAutofit fontScale="85000" lnSpcReduction="10000"/>
          </a:bodyPr>
          <a:lstStyle/>
          <a:p>
            <a:pPr marL="457200" lvl="0" indent="-330200">
              <a:spcBef>
                <a:spcPts val="0"/>
              </a:spcBef>
              <a:buSzPts val="1600"/>
              <a:buChar char="●"/>
            </a:pPr>
            <a:r>
              <a:rPr lang="en-US" dirty="0"/>
              <a:t>Welcome &amp; Introductions</a:t>
            </a:r>
          </a:p>
          <a:p>
            <a:pPr marL="457200" lvl="0" indent="-330200">
              <a:spcBef>
                <a:spcPts val="0"/>
              </a:spcBef>
              <a:buSzPts val="1600"/>
              <a:buChar char="●"/>
            </a:pPr>
            <a:r>
              <a:rPr lang="en-US" dirty="0"/>
              <a:t>Integrated Provider Network | Prevention Services</a:t>
            </a:r>
          </a:p>
          <a:p>
            <a:pPr marL="457200" lvl="0" indent="-330200">
              <a:spcBef>
                <a:spcPts val="0"/>
              </a:spcBef>
              <a:buSzPts val="1600"/>
              <a:buChar char="●"/>
            </a:pPr>
            <a:r>
              <a:rPr lang="en-US" dirty="0"/>
              <a:t>Overview </a:t>
            </a:r>
            <a:r>
              <a:rPr lang="en-US" dirty="0" smtClean="0"/>
              <a:t>of Gaming </a:t>
            </a:r>
            <a:r>
              <a:rPr lang="en-US" dirty="0"/>
              <a:t>in </a:t>
            </a:r>
            <a:r>
              <a:rPr lang="en-US" dirty="0" smtClean="0"/>
              <a:t>Iowa</a:t>
            </a:r>
          </a:p>
          <a:p>
            <a:pPr marL="457200" lvl="0" indent="-330200">
              <a:spcBef>
                <a:spcPts val="0"/>
              </a:spcBef>
              <a:buSzPts val="1600"/>
              <a:buChar char="●"/>
            </a:pPr>
            <a:r>
              <a:rPr lang="en-US" dirty="0" smtClean="0"/>
              <a:t>1-800-BETS OFF</a:t>
            </a:r>
            <a:endParaRPr lang="en-US" dirty="0"/>
          </a:p>
          <a:p>
            <a:pPr marL="457200" lvl="0" indent="-330200">
              <a:spcBef>
                <a:spcPts val="0"/>
              </a:spcBef>
              <a:buSzPts val="1600"/>
              <a:buChar char="●"/>
            </a:pPr>
            <a:r>
              <a:rPr lang="en-US" dirty="0" smtClean="0"/>
              <a:t>Breakout Activity</a:t>
            </a:r>
          </a:p>
          <a:p>
            <a:pPr marL="457200" lvl="0" indent="-330200">
              <a:spcBef>
                <a:spcPts val="0"/>
              </a:spcBef>
              <a:buSzPts val="1600"/>
              <a:buChar char="●"/>
            </a:pPr>
            <a:r>
              <a:rPr lang="en-US" dirty="0" smtClean="0"/>
              <a:t>Responsible Gaming </a:t>
            </a:r>
          </a:p>
          <a:p>
            <a:pPr marL="457200" lvl="0" indent="-330200">
              <a:spcBef>
                <a:spcPts val="0"/>
              </a:spcBef>
              <a:buSzPts val="1600"/>
              <a:buChar char="●"/>
            </a:pPr>
            <a:r>
              <a:rPr lang="en-US" dirty="0" smtClean="0"/>
              <a:t>Gambling and Problem Gambling</a:t>
            </a:r>
          </a:p>
          <a:p>
            <a:pPr marL="457200" lvl="0" indent="-330200">
              <a:spcBef>
                <a:spcPts val="0"/>
              </a:spcBef>
              <a:buSzPts val="1600"/>
              <a:buChar char="●"/>
            </a:pPr>
            <a:r>
              <a:rPr lang="en-US" dirty="0" smtClean="0"/>
              <a:t>Gaming Industry’s Role</a:t>
            </a:r>
            <a:endParaRPr lang="en-US" dirty="0"/>
          </a:p>
          <a:p>
            <a:pPr marL="457200" lvl="0" indent="-330200">
              <a:spcBef>
                <a:spcPts val="0"/>
              </a:spcBef>
              <a:buSzPts val="1600"/>
              <a:buChar char="●"/>
            </a:pPr>
            <a:r>
              <a:rPr lang="en-US" dirty="0" smtClean="0"/>
              <a:t>Health </a:t>
            </a:r>
            <a:r>
              <a:rPr lang="en-US" dirty="0"/>
              <a:t>Promotion</a:t>
            </a:r>
          </a:p>
          <a:p>
            <a:pPr marL="457200" lvl="0" indent="-330200">
              <a:spcBef>
                <a:spcPts val="0"/>
              </a:spcBef>
              <a:buSzPts val="1600"/>
              <a:buChar char="●"/>
            </a:pPr>
            <a:r>
              <a:rPr lang="en-US" dirty="0" smtClean="0"/>
              <a:t>Prevention</a:t>
            </a:r>
            <a:endParaRPr lang="en-US" dirty="0"/>
          </a:p>
          <a:p>
            <a:pPr marL="457200" lvl="0" indent="-330200">
              <a:spcBef>
                <a:spcPts val="0"/>
              </a:spcBef>
              <a:buSzPts val="1600"/>
              <a:buChar char="●"/>
            </a:pPr>
            <a:r>
              <a:rPr lang="en-US" dirty="0"/>
              <a:t>Questions &amp; Answers</a:t>
            </a:r>
          </a:p>
        </p:txBody>
      </p:sp>
    </p:spTree>
    <p:extLst>
      <p:ext uri="{BB962C8B-B14F-4D97-AF65-F5344CB8AC3E}">
        <p14:creationId xmlns:p14="http://schemas.microsoft.com/office/powerpoint/2010/main" val="13389001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29532" y="2724150"/>
            <a:ext cx="3194767" cy="1778166"/>
          </a:xfrm>
        </p:spPr>
        <p:txBody>
          <a:bodyPr>
            <a:noAutofit/>
          </a:bodyPr>
          <a:lstStyle/>
          <a:p>
            <a:pPr marL="0" indent="0">
              <a:buNone/>
            </a:pPr>
            <a:r>
              <a:rPr lang="en-US" sz="3200" b="1" dirty="0" smtClean="0">
                <a:solidFill>
                  <a:schemeClr val="bg1"/>
                </a:solidFill>
              </a:rPr>
              <a:t>Gaming in Iowa</a:t>
            </a:r>
          </a:p>
          <a:p>
            <a:pPr marL="0" indent="0">
              <a:buNone/>
            </a:pPr>
            <a:r>
              <a:rPr lang="en-US" sz="3200" b="1" dirty="0" smtClean="0">
                <a:solidFill>
                  <a:schemeClr val="bg1"/>
                </a:solidFill>
              </a:rPr>
              <a:t>Research</a:t>
            </a:r>
            <a:endParaRPr lang="en-US" sz="3200" b="1" dirty="0">
              <a:solidFill>
                <a:schemeClr val="bg1"/>
              </a:solidFill>
            </a:endParaRPr>
          </a:p>
        </p:txBody>
      </p:sp>
      <p:sp>
        <p:nvSpPr>
          <p:cNvPr id="2" name="Content Placeholder 1">
            <a:extLst>
              <a:ext uri="{FF2B5EF4-FFF2-40B4-BE49-F238E27FC236}">
                <a16:creationId xmlns:a16="http://schemas.microsoft.com/office/drawing/2014/main" id="{065D82AB-D46A-5144-B36D-FA8EDEDD1BE9}"/>
              </a:ext>
            </a:extLst>
          </p:cNvPr>
          <p:cNvSpPr>
            <a:spLocks noGrp="1"/>
          </p:cNvSpPr>
          <p:nvPr>
            <p:ph idx="1"/>
          </p:nvPr>
        </p:nvSpPr>
        <p:spPr>
          <a:xfrm>
            <a:off x="5924550" y="156129"/>
            <a:ext cx="5743575" cy="5749371"/>
          </a:xfrm>
        </p:spPr>
        <p:txBody>
          <a:bodyPr>
            <a:normAutofit/>
          </a:bodyPr>
          <a:lstStyle/>
          <a:p>
            <a:pPr marL="127000" lvl="0" indent="0">
              <a:lnSpc>
                <a:spcPct val="100000"/>
              </a:lnSpc>
              <a:spcBef>
                <a:spcPts val="0"/>
              </a:spcBef>
              <a:buSzPts val="1600"/>
              <a:buNone/>
            </a:pPr>
            <a:r>
              <a:rPr lang="en-US" dirty="0" smtClean="0"/>
              <a:t>Gambling Attitudes &amp; Behaviors (Adults)</a:t>
            </a:r>
            <a:endParaRPr lang="en-US" dirty="0"/>
          </a:p>
          <a:p>
            <a:pPr marL="457200" indent="-330200">
              <a:lnSpc>
                <a:spcPct val="100000"/>
              </a:lnSpc>
              <a:spcBef>
                <a:spcPts val="0"/>
              </a:spcBef>
              <a:buSzPts val="1600"/>
            </a:pPr>
            <a:r>
              <a:rPr lang="en-US" sz="1800" dirty="0"/>
              <a:t>Research is conducted by the Center for Social and Behavioral Research, University of Northern Iowa</a:t>
            </a:r>
          </a:p>
          <a:p>
            <a:pPr marL="457200" indent="-330200">
              <a:lnSpc>
                <a:spcPct val="100000"/>
              </a:lnSpc>
              <a:spcBef>
                <a:spcPts val="0"/>
              </a:spcBef>
              <a:buSzPts val="1600"/>
            </a:pPr>
            <a:r>
              <a:rPr lang="en-US" sz="1800" dirty="0"/>
              <a:t>Gambling Attitudes and Behaviors Studies have been conducted in 2011, 2013, 2015, and 2018</a:t>
            </a:r>
          </a:p>
          <a:p>
            <a:pPr marL="127000" lvl="0" indent="0">
              <a:lnSpc>
                <a:spcPct val="100000"/>
              </a:lnSpc>
              <a:spcBef>
                <a:spcPts val="0"/>
              </a:spcBef>
              <a:buSzPts val="1600"/>
              <a:buNone/>
            </a:pPr>
            <a:endParaRPr lang="en-US" sz="2100" dirty="0" smtClean="0"/>
          </a:p>
          <a:p>
            <a:pPr marL="127000" lvl="0" indent="0">
              <a:lnSpc>
                <a:spcPct val="100000"/>
              </a:lnSpc>
              <a:spcBef>
                <a:spcPts val="0"/>
              </a:spcBef>
              <a:buSzPts val="1600"/>
              <a:buNone/>
            </a:pPr>
            <a:r>
              <a:rPr lang="en-US" dirty="0" smtClean="0"/>
              <a:t>Other Surveys/Reports</a:t>
            </a:r>
          </a:p>
          <a:p>
            <a:pPr marL="457200" indent="-330200">
              <a:lnSpc>
                <a:spcPct val="100000"/>
              </a:lnSpc>
              <a:spcBef>
                <a:spcPts val="0"/>
              </a:spcBef>
              <a:buSzPts val="1600"/>
            </a:pPr>
            <a:r>
              <a:rPr lang="en-US" sz="1800" dirty="0" smtClean="0"/>
              <a:t>Iowa Behavioral Risk Factor Surveillance System (Annual)</a:t>
            </a:r>
          </a:p>
          <a:p>
            <a:pPr marL="457200" indent="-330200">
              <a:lnSpc>
                <a:spcPct val="100000"/>
              </a:lnSpc>
              <a:spcBef>
                <a:spcPts val="0"/>
              </a:spcBef>
              <a:buSzPts val="1600"/>
            </a:pPr>
            <a:r>
              <a:rPr lang="en-US" sz="1800" dirty="0" smtClean="0"/>
              <a:t>Iowa </a:t>
            </a:r>
            <a:r>
              <a:rPr lang="en-US" sz="1800" dirty="0"/>
              <a:t>Gambling Treatment Outcomes (</a:t>
            </a:r>
            <a:r>
              <a:rPr lang="en-US" sz="1800" dirty="0" smtClean="0"/>
              <a:t>IGTO) Reports (Bi-Annual)</a:t>
            </a:r>
            <a:endParaRPr lang="en-US" sz="1800" dirty="0"/>
          </a:p>
          <a:p>
            <a:pPr marL="457200" indent="-330200">
              <a:lnSpc>
                <a:spcPct val="100000"/>
              </a:lnSpc>
              <a:spcBef>
                <a:spcPts val="0"/>
              </a:spcBef>
              <a:buSzPts val="1600"/>
            </a:pPr>
            <a:r>
              <a:rPr lang="en-US" sz="1800" dirty="0"/>
              <a:t>Iowa Youth Survey Problem Gambling </a:t>
            </a:r>
            <a:r>
              <a:rPr lang="en-US" sz="1800" dirty="0" smtClean="0"/>
              <a:t>Questions (Bi-Annual)</a:t>
            </a:r>
            <a:endParaRPr lang="en-US" sz="1800" dirty="0"/>
          </a:p>
          <a:p>
            <a:pPr marL="457200" indent="-330200">
              <a:lnSpc>
                <a:spcPct val="100000"/>
              </a:lnSpc>
              <a:spcBef>
                <a:spcPts val="0"/>
              </a:spcBef>
              <a:buSzPts val="1600"/>
            </a:pPr>
            <a:r>
              <a:rPr lang="en-US" sz="1800" dirty="0"/>
              <a:t>Iowa Gambling Treatment Program Annual Report</a:t>
            </a:r>
          </a:p>
          <a:p>
            <a:pPr marL="914400" lvl="1" indent="-330200">
              <a:lnSpc>
                <a:spcPct val="100000"/>
              </a:lnSpc>
              <a:spcBef>
                <a:spcPts val="0"/>
              </a:spcBef>
              <a:buSzPts val="1600"/>
              <a:buFont typeface="Courier New" panose="02070309020205020404" pitchFamily="49" charset="0"/>
              <a:buChar char="o"/>
            </a:pPr>
            <a:r>
              <a:rPr lang="en-US" sz="1800" u="sng" dirty="0">
                <a:solidFill>
                  <a:schemeClr val="hlink"/>
                </a:solidFill>
                <a:hlinkClick r:id="rId3"/>
              </a:rPr>
              <a:t>http://idph.iowa.gov/igtp/reports</a:t>
            </a:r>
            <a:endParaRPr lang="en-US" sz="1800" dirty="0"/>
          </a:p>
        </p:txBody>
      </p:sp>
      <p:pic>
        <p:nvPicPr>
          <p:cNvPr id="4" name="Picture 3" descr="UNI_logo.png"/>
          <p:cNvPicPr/>
          <p:nvPr/>
        </p:nvPicPr>
        <p:blipFill>
          <a:blip r:embed="rId4" cstate="print"/>
          <a:stretch>
            <a:fillRect/>
          </a:stretch>
        </p:blipFill>
        <p:spPr>
          <a:xfrm>
            <a:off x="4842466" y="1125814"/>
            <a:ext cx="1009015" cy="1139271"/>
          </a:xfrm>
          <a:prstGeom prst="rect">
            <a:avLst/>
          </a:prstGeom>
        </p:spPr>
      </p:pic>
    </p:spTree>
    <p:extLst>
      <p:ext uri="{BB962C8B-B14F-4D97-AF65-F5344CB8AC3E}">
        <p14:creationId xmlns:p14="http://schemas.microsoft.com/office/powerpoint/2010/main" val="201694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5346974" y="409576"/>
            <a:ext cx="6711676" cy="5410200"/>
          </a:xfrm>
        </p:spPr>
        <p:txBody>
          <a:bodyPr>
            <a:normAutofit fontScale="62500" lnSpcReduction="20000"/>
          </a:bodyPr>
          <a:lstStyle/>
          <a:p>
            <a:pPr marL="0" lvl="0" indent="0">
              <a:lnSpc>
                <a:spcPct val="120000"/>
              </a:lnSpc>
              <a:spcBef>
                <a:spcPts val="0"/>
              </a:spcBef>
              <a:buNone/>
            </a:pPr>
            <a:r>
              <a:rPr lang="en-US" sz="4400" dirty="0"/>
              <a:t>Gambling Attitudes and Behaviors</a:t>
            </a:r>
            <a:r>
              <a:rPr lang="en-US" sz="4400" dirty="0" smtClean="0"/>
              <a:t>: </a:t>
            </a:r>
          </a:p>
          <a:p>
            <a:pPr marL="0" lvl="0" indent="0">
              <a:lnSpc>
                <a:spcPct val="120000"/>
              </a:lnSpc>
              <a:spcBef>
                <a:spcPts val="0"/>
              </a:spcBef>
              <a:buNone/>
            </a:pPr>
            <a:r>
              <a:rPr lang="en-US" sz="4400" dirty="0" smtClean="0"/>
              <a:t>A </a:t>
            </a:r>
            <a:r>
              <a:rPr lang="en-US" sz="4400" dirty="0"/>
              <a:t>2018 Study of Adult Iowans</a:t>
            </a:r>
          </a:p>
          <a:p>
            <a:pPr lvl="0"/>
            <a:r>
              <a:rPr lang="en-US" sz="3300" dirty="0" smtClean="0"/>
              <a:t>A </a:t>
            </a:r>
            <a:r>
              <a:rPr lang="en-US" sz="3300" dirty="0"/>
              <a:t>total of 1,761 interviews were completed from September 12, 2019 to January 16, 2019</a:t>
            </a:r>
          </a:p>
          <a:p>
            <a:pPr lvl="0"/>
            <a:r>
              <a:rPr lang="en-US" sz="3300" dirty="0" smtClean="0"/>
              <a:t>The </a:t>
            </a:r>
            <a:r>
              <a:rPr lang="en-US" sz="3300" dirty="0"/>
              <a:t>purpose was to collect data from adult Iowans to assess types and frequency of gambling activities, prevalence of problem gambling, and awareness of publicly-funded gambling treatment services</a:t>
            </a:r>
          </a:p>
          <a:p>
            <a:pPr lvl="0"/>
            <a:r>
              <a:rPr lang="en-US" sz="3300" dirty="0"/>
              <a:t>Used a dual-frame (land and cell) random digit dial telephone sampling process</a:t>
            </a:r>
          </a:p>
        </p:txBody>
      </p:sp>
      <p:sp>
        <p:nvSpPr>
          <p:cNvPr id="5"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29532" y="2724150"/>
            <a:ext cx="3194767" cy="1778166"/>
          </a:xfrm>
        </p:spPr>
        <p:txBody>
          <a:bodyPr>
            <a:noAutofit/>
          </a:bodyPr>
          <a:lstStyle/>
          <a:p>
            <a:pPr marL="0" indent="0">
              <a:buNone/>
            </a:pPr>
            <a:r>
              <a:rPr lang="en-US" sz="3200" b="1" dirty="0" smtClean="0">
                <a:solidFill>
                  <a:schemeClr val="bg1"/>
                </a:solidFill>
              </a:rPr>
              <a:t>Gaming in Iowa</a:t>
            </a:r>
          </a:p>
          <a:p>
            <a:pPr marL="0" indent="0">
              <a:buNone/>
            </a:pPr>
            <a:r>
              <a:rPr lang="en-US" sz="3200" b="1" dirty="0" smtClean="0">
                <a:solidFill>
                  <a:schemeClr val="bg1"/>
                </a:solidFill>
              </a:rPr>
              <a:t>Research</a:t>
            </a:r>
            <a:endParaRPr lang="en-US" sz="3200" b="1" dirty="0">
              <a:solidFill>
                <a:schemeClr val="bg1"/>
              </a:solidFill>
            </a:endParaRPr>
          </a:p>
        </p:txBody>
      </p:sp>
    </p:spTree>
    <p:extLst>
      <p:ext uri="{BB962C8B-B14F-4D97-AF65-F5344CB8AC3E}">
        <p14:creationId xmlns:p14="http://schemas.microsoft.com/office/powerpoint/2010/main" val="6547738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29532" y="2724150"/>
            <a:ext cx="3194767" cy="1778166"/>
          </a:xfrm>
        </p:spPr>
        <p:txBody>
          <a:bodyPr>
            <a:noAutofit/>
          </a:bodyPr>
          <a:lstStyle/>
          <a:p>
            <a:pPr marL="0" indent="0">
              <a:buNone/>
            </a:pPr>
            <a:r>
              <a:rPr lang="en-US" sz="3200" b="1" dirty="0" smtClean="0">
                <a:solidFill>
                  <a:schemeClr val="bg1"/>
                </a:solidFill>
              </a:rPr>
              <a:t>Gaming in Iowa</a:t>
            </a:r>
          </a:p>
          <a:p>
            <a:pPr marL="0" indent="0">
              <a:buNone/>
            </a:pPr>
            <a:r>
              <a:rPr lang="en-US" sz="3200" b="1" dirty="0" smtClean="0">
                <a:solidFill>
                  <a:schemeClr val="bg1"/>
                </a:solidFill>
              </a:rPr>
              <a:t>Research</a:t>
            </a:r>
            <a:endParaRPr lang="en-US" sz="3200" b="1" dirty="0">
              <a:solidFill>
                <a:schemeClr val="bg1"/>
              </a:solidFill>
            </a:endParaRPr>
          </a:p>
        </p:txBody>
      </p:sp>
      <p:pic>
        <p:nvPicPr>
          <p:cNvPr id="7" name="Content Placeholder 6"/>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46700" y="1580333"/>
            <a:ext cx="6070600" cy="3400471"/>
          </a:xfrm>
          <a:prstGeom prst="rect">
            <a:avLst/>
          </a:prstGeom>
        </p:spPr>
      </p:pic>
    </p:spTree>
    <p:extLst>
      <p:ext uri="{BB962C8B-B14F-4D97-AF65-F5344CB8AC3E}">
        <p14:creationId xmlns:p14="http://schemas.microsoft.com/office/powerpoint/2010/main" val="1661881547"/>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EB9BB2-88A1-234B-ADD4-2D3FBB1B6974}"/>
              </a:ext>
            </a:extLst>
          </p:cNvPr>
          <p:cNvSpPr>
            <a:spLocks noGrp="1"/>
          </p:cNvSpPr>
          <p:nvPr>
            <p:ph idx="1"/>
          </p:nvPr>
        </p:nvSpPr>
        <p:spPr/>
        <p:txBody>
          <a:bodyPr/>
          <a:lstStyle/>
          <a:p>
            <a:endParaRPr lang="en-US"/>
          </a:p>
        </p:txBody>
      </p:sp>
      <p:pic>
        <p:nvPicPr>
          <p:cNvPr id="6" name="Google Shape;153;p30">
            <a:extLst>
              <a:ext uri="{FF2B5EF4-FFF2-40B4-BE49-F238E27FC236}">
                <a16:creationId xmlns:a16="http://schemas.microsoft.com/office/drawing/2014/main" id="{8DF87161-B84C-AE4E-A3D5-C2C7EA640347}"/>
              </a:ext>
            </a:extLst>
          </p:cNvPr>
          <p:cNvPicPr preferRelativeResize="0">
            <a:picLocks/>
          </p:cNvPicPr>
          <p:nvPr/>
        </p:nvPicPr>
        <p:blipFill>
          <a:blip r:embed="rId3"/>
          <a:stretch>
            <a:fillRect/>
          </a:stretch>
        </p:blipFill>
        <p:spPr>
          <a:xfrm>
            <a:off x="5288434" y="649388"/>
            <a:ext cx="6531428" cy="4751614"/>
          </a:xfrm>
          <a:prstGeom prst="rect">
            <a:avLst/>
          </a:prstGeom>
          <a:noFill/>
          <a:ln>
            <a:noFill/>
          </a:ln>
        </p:spPr>
      </p:pic>
      <p:sp>
        <p:nvSpPr>
          <p:cNvPr id="5"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29532" y="2724150"/>
            <a:ext cx="3194767" cy="1778166"/>
          </a:xfrm>
        </p:spPr>
        <p:txBody>
          <a:bodyPr>
            <a:noAutofit/>
          </a:bodyPr>
          <a:lstStyle/>
          <a:p>
            <a:pPr marL="0" indent="0">
              <a:buNone/>
            </a:pPr>
            <a:r>
              <a:rPr lang="en-US" sz="3200" b="1" dirty="0" smtClean="0">
                <a:solidFill>
                  <a:schemeClr val="bg1"/>
                </a:solidFill>
              </a:rPr>
              <a:t>Gaming in Iowa</a:t>
            </a:r>
          </a:p>
          <a:p>
            <a:pPr marL="0" indent="0">
              <a:buNone/>
            </a:pPr>
            <a:r>
              <a:rPr lang="en-US" sz="3200" b="1" dirty="0" smtClean="0">
                <a:solidFill>
                  <a:schemeClr val="bg1"/>
                </a:solidFill>
              </a:rPr>
              <a:t>Research</a:t>
            </a:r>
            <a:endParaRPr lang="en-US" sz="3200" b="1" dirty="0">
              <a:solidFill>
                <a:schemeClr val="bg1"/>
              </a:solidFill>
            </a:endParaRPr>
          </a:p>
        </p:txBody>
      </p:sp>
      <p:pic>
        <p:nvPicPr>
          <p:cNvPr id="8" name="Picture 7"/>
          <p:cNvPicPr>
            <a:picLocks noChangeAspect="1"/>
          </p:cNvPicPr>
          <p:nvPr/>
        </p:nvPicPr>
        <p:blipFill>
          <a:blip r:embed="rId4"/>
          <a:stretch>
            <a:fillRect/>
          </a:stretch>
        </p:blipFill>
        <p:spPr>
          <a:xfrm>
            <a:off x="5619750" y="5696433"/>
            <a:ext cx="4164916" cy="962677"/>
          </a:xfrm>
          <a:prstGeom prst="rect">
            <a:avLst/>
          </a:prstGeom>
        </p:spPr>
      </p:pic>
    </p:spTree>
    <p:extLst>
      <p:ext uri="{BB962C8B-B14F-4D97-AF65-F5344CB8AC3E}">
        <p14:creationId xmlns:p14="http://schemas.microsoft.com/office/powerpoint/2010/main" val="2185951167"/>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5346974" y="342901"/>
            <a:ext cx="6521176" cy="5367958"/>
          </a:xfrm>
        </p:spPr>
        <p:txBody>
          <a:bodyPr>
            <a:noAutofit/>
          </a:bodyPr>
          <a:lstStyle/>
          <a:p>
            <a:pPr marL="469900" indent="-342900">
              <a:lnSpc>
                <a:spcPct val="100000"/>
              </a:lnSpc>
              <a:spcBef>
                <a:spcPts val="600"/>
              </a:spcBef>
              <a:buSzPts val="1600"/>
            </a:pPr>
            <a:r>
              <a:rPr lang="en-US" sz="2000" dirty="0" smtClean="0">
                <a:solidFill>
                  <a:schemeClr val="dk1"/>
                </a:solidFill>
              </a:rPr>
              <a:t>Less </a:t>
            </a:r>
            <a:r>
              <a:rPr lang="en-US" sz="2000" dirty="0">
                <a:solidFill>
                  <a:schemeClr val="dk1"/>
                </a:solidFill>
              </a:rPr>
              <a:t>than half of adult Iowans (44%) said that the harm of gambling outweighs the benefits gambling has for society. </a:t>
            </a:r>
            <a:endParaRPr lang="en-US" sz="2000" dirty="0" smtClean="0">
              <a:solidFill>
                <a:schemeClr val="dk1"/>
              </a:solidFill>
            </a:endParaRPr>
          </a:p>
          <a:p>
            <a:pPr marL="927100" lvl="1" indent="-342900">
              <a:lnSpc>
                <a:spcPct val="100000"/>
              </a:lnSpc>
              <a:spcBef>
                <a:spcPts val="600"/>
              </a:spcBef>
              <a:buSzPts val="1600"/>
              <a:buFont typeface="Courier New" panose="02070309020205020404" pitchFamily="49" charset="0"/>
              <a:buChar char="o"/>
            </a:pPr>
            <a:r>
              <a:rPr lang="en-US" sz="1800" dirty="0" smtClean="0">
                <a:solidFill>
                  <a:schemeClr val="dk1"/>
                </a:solidFill>
              </a:rPr>
              <a:t>The </a:t>
            </a:r>
            <a:r>
              <a:rPr lang="en-US" sz="1800" dirty="0">
                <a:solidFill>
                  <a:schemeClr val="dk1"/>
                </a:solidFill>
              </a:rPr>
              <a:t>percent of Iowans endorsing this negative perception has been steadily decreasing since </a:t>
            </a:r>
            <a:r>
              <a:rPr lang="en-US" sz="1800" dirty="0" smtClean="0">
                <a:solidFill>
                  <a:schemeClr val="dk1"/>
                </a:solidFill>
              </a:rPr>
              <a:t>2013.</a:t>
            </a:r>
          </a:p>
          <a:p>
            <a:pPr marL="927100" lvl="1" indent="-342900">
              <a:lnSpc>
                <a:spcPct val="100000"/>
              </a:lnSpc>
              <a:spcBef>
                <a:spcPts val="600"/>
              </a:spcBef>
              <a:buSzPts val="1600"/>
              <a:buFont typeface="Courier New" panose="02070309020205020404" pitchFamily="49" charset="0"/>
              <a:buChar char="o"/>
            </a:pPr>
            <a:r>
              <a:rPr lang="en-US" sz="1800" dirty="0" smtClean="0">
                <a:solidFill>
                  <a:schemeClr val="dk1"/>
                </a:solidFill>
              </a:rPr>
              <a:t>As </a:t>
            </a:r>
            <a:r>
              <a:rPr lang="en-US" sz="1800" dirty="0">
                <a:solidFill>
                  <a:schemeClr val="dk1"/>
                </a:solidFill>
              </a:rPr>
              <a:t>would be expected, people who gambled were more likely to have more favorable views of gambling in society than those who did not </a:t>
            </a:r>
            <a:r>
              <a:rPr lang="en-US" sz="1800" dirty="0" smtClean="0">
                <a:solidFill>
                  <a:schemeClr val="dk1"/>
                </a:solidFill>
              </a:rPr>
              <a:t>gamble</a:t>
            </a:r>
          </a:p>
          <a:p>
            <a:pPr marL="469900" indent="-342900">
              <a:lnSpc>
                <a:spcPct val="100000"/>
              </a:lnSpc>
              <a:spcBef>
                <a:spcPts val="600"/>
              </a:spcBef>
              <a:buClr>
                <a:schemeClr val="dk1"/>
              </a:buClr>
              <a:buSzPts val="1600"/>
            </a:pPr>
            <a:endParaRPr lang="en-US" sz="1800" dirty="0" smtClean="0">
              <a:solidFill>
                <a:schemeClr val="dk1"/>
              </a:solidFill>
            </a:endParaRPr>
          </a:p>
          <a:p>
            <a:pPr marL="469900" indent="-342900">
              <a:lnSpc>
                <a:spcPct val="100000"/>
              </a:lnSpc>
              <a:spcBef>
                <a:spcPts val="600"/>
              </a:spcBef>
              <a:buClr>
                <a:schemeClr val="dk1"/>
              </a:buClr>
              <a:buSzPts val="1600"/>
            </a:pPr>
            <a:r>
              <a:rPr lang="en-US" sz="2000" dirty="0" smtClean="0">
                <a:solidFill>
                  <a:schemeClr val="dk1"/>
                </a:solidFill>
              </a:rPr>
              <a:t>Public </a:t>
            </a:r>
            <a:r>
              <a:rPr lang="en-US" sz="2000" dirty="0">
                <a:solidFill>
                  <a:schemeClr val="dk1"/>
                </a:solidFill>
              </a:rPr>
              <a:t>funding to provide problem gambling treatment was important to 9 in 10 Iowans (28% </a:t>
            </a:r>
            <a:r>
              <a:rPr lang="en-US" sz="2000" i="1" dirty="0">
                <a:solidFill>
                  <a:schemeClr val="dk1"/>
                </a:solidFill>
              </a:rPr>
              <a:t>very important, 35% important, </a:t>
            </a:r>
            <a:r>
              <a:rPr lang="en-US" sz="2000" dirty="0">
                <a:solidFill>
                  <a:schemeClr val="dk1"/>
                </a:solidFill>
              </a:rPr>
              <a:t>29%</a:t>
            </a:r>
            <a:r>
              <a:rPr lang="en-US" sz="2000" i="1" dirty="0">
                <a:solidFill>
                  <a:schemeClr val="dk1"/>
                </a:solidFill>
              </a:rPr>
              <a:t> somewhat important</a:t>
            </a:r>
            <a:r>
              <a:rPr lang="en-US" sz="2000" dirty="0">
                <a:solidFill>
                  <a:schemeClr val="dk1"/>
                </a:solidFill>
              </a:rPr>
              <a:t>). </a:t>
            </a:r>
          </a:p>
          <a:p>
            <a:pPr marL="927100" lvl="1" indent="-342900">
              <a:lnSpc>
                <a:spcPct val="100000"/>
              </a:lnSpc>
              <a:spcBef>
                <a:spcPts val="600"/>
              </a:spcBef>
              <a:buClr>
                <a:schemeClr val="dk1"/>
              </a:buClr>
              <a:buSzPts val="1600"/>
              <a:buFont typeface="Courier New" panose="02070309020205020404" pitchFamily="49" charset="0"/>
              <a:buChar char="o"/>
            </a:pPr>
            <a:r>
              <a:rPr lang="en-US" sz="1800" dirty="0">
                <a:solidFill>
                  <a:schemeClr val="dk1"/>
                </a:solidFill>
              </a:rPr>
              <a:t>A similar level of support was found for education of youth, adults and seniors regarding the risks of gambling </a:t>
            </a:r>
          </a:p>
        </p:txBody>
      </p:sp>
      <p:sp>
        <p:nvSpPr>
          <p:cNvPr id="4" name="Subtitle 2">
            <a:extLst>
              <a:ext uri="{FF2B5EF4-FFF2-40B4-BE49-F238E27FC236}">
                <a16:creationId xmlns:a16="http://schemas.microsoft.com/office/drawing/2014/main" id="{20E57C31-B055-3446-9641-219BBDE394C6}"/>
              </a:ext>
            </a:extLst>
          </p:cNvPr>
          <p:cNvSpPr>
            <a:spLocks noGrp="1"/>
          </p:cNvSpPr>
          <p:nvPr>
            <p:ph type="subTitle" idx="4294967295"/>
          </p:nvPr>
        </p:nvSpPr>
        <p:spPr>
          <a:xfrm>
            <a:off x="729532" y="2724150"/>
            <a:ext cx="3194767" cy="1778166"/>
          </a:xfrm>
        </p:spPr>
        <p:txBody>
          <a:bodyPr>
            <a:noAutofit/>
          </a:bodyPr>
          <a:lstStyle/>
          <a:p>
            <a:pPr marL="0" indent="0">
              <a:buNone/>
            </a:pPr>
            <a:r>
              <a:rPr lang="en-US" sz="3200" b="1" dirty="0" smtClean="0">
                <a:solidFill>
                  <a:schemeClr val="bg1"/>
                </a:solidFill>
              </a:rPr>
              <a:t>Gaming in Iowa</a:t>
            </a:r>
          </a:p>
          <a:p>
            <a:pPr marL="0" indent="0">
              <a:buNone/>
            </a:pPr>
            <a:r>
              <a:rPr lang="en-US" sz="3200" b="1" dirty="0" smtClean="0">
                <a:solidFill>
                  <a:schemeClr val="bg1"/>
                </a:solidFill>
              </a:rPr>
              <a:t>Research</a:t>
            </a:r>
            <a:endParaRPr lang="en-US" sz="3200" b="1" dirty="0">
              <a:solidFill>
                <a:schemeClr val="bg1"/>
              </a:solidFill>
            </a:endParaRPr>
          </a:p>
        </p:txBody>
      </p:sp>
    </p:spTree>
    <p:extLst>
      <p:ext uri="{BB962C8B-B14F-4D97-AF65-F5344CB8AC3E}">
        <p14:creationId xmlns:p14="http://schemas.microsoft.com/office/powerpoint/2010/main" val="36766824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4516" t="18978" r="3790" b="20368"/>
          <a:stretch/>
        </p:blipFill>
        <p:spPr>
          <a:xfrm>
            <a:off x="1781174" y="1438274"/>
            <a:ext cx="8568077" cy="2724151"/>
          </a:xfrm>
          <a:prstGeom prst="rect">
            <a:avLst/>
          </a:prstGeom>
        </p:spPr>
      </p:pic>
    </p:spTree>
    <p:extLst>
      <p:ext uri="{BB962C8B-B14F-4D97-AF65-F5344CB8AC3E}">
        <p14:creationId xmlns:p14="http://schemas.microsoft.com/office/powerpoint/2010/main" val="363348619"/>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
            <a:extLst>
              <a:ext uri="{FF2B5EF4-FFF2-40B4-BE49-F238E27FC236}">
                <a16:creationId xmlns:a16="http://schemas.microsoft.com/office/drawing/2014/main" id="{62C49556-831E-9C41-9226-5BE44F6D9027}"/>
              </a:ext>
            </a:extLst>
          </p:cNvPr>
          <p:cNvSpPr txBox="1">
            <a:spLocks noGrp="1"/>
          </p:cNvSpPr>
          <p:nvPr>
            <p:ph idx="1"/>
          </p:nvPr>
        </p:nvSpPr>
        <p:spPr>
          <a:xfrm>
            <a:off x="5346974" y="123824"/>
            <a:ext cx="6069579" cy="4562475"/>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900" indent="-342900">
              <a:lnSpc>
                <a:spcPct val="100000"/>
              </a:lnSpc>
              <a:spcBef>
                <a:spcPts val="600"/>
              </a:spcBef>
              <a:buClr>
                <a:schemeClr val="dk1"/>
              </a:buClr>
              <a:buSzPts val="1600"/>
            </a:pPr>
            <a:r>
              <a:rPr lang="en-US" sz="2000" dirty="0"/>
              <a:t>Almost 9 in 10 adult Iowans (88%) indicated they were aware of the gambling helpline 1-800-BETS OFF.  However, the 1-800-BETS OFF website was lesser known</a:t>
            </a:r>
            <a:r>
              <a:rPr lang="en-US" sz="2000" dirty="0" smtClean="0"/>
              <a:t>.</a:t>
            </a:r>
          </a:p>
          <a:p>
            <a:pPr marL="127000" indent="0">
              <a:lnSpc>
                <a:spcPct val="100000"/>
              </a:lnSpc>
              <a:spcBef>
                <a:spcPts val="600"/>
              </a:spcBef>
              <a:buClr>
                <a:schemeClr val="dk1"/>
              </a:buClr>
              <a:buSzPts val="1600"/>
              <a:buNone/>
            </a:pPr>
            <a:r>
              <a:rPr lang="en-US" sz="2000" dirty="0" smtClean="0"/>
              <a:t> </a:t>
            </a:r>
          </a:p>
          <a:p>
            <a:pPr marL="469900" indent="-342900">
              <a:lnSpc>
                <a:spcPct val="100000"/>
              </a:lnSpc>
              <a:spcBef>
                <a:spcPts val="600"/>
              </a:spcBef>
              <a:buClr>
                <a:schemeClr val="dk1"/>
              </a:buClr>
              <a:buSzPts val="1600"/>
            </a:pPr>
            <a:r>
              <a:rPr lang="en-US" sz="2000" dirty="0" smtClean="0"/>
              <a:t>About </a:t>
            </a:r>
            <a:r>
              <a:rPr lang="en-US" sz="2000" dirty="0"/>
              <a:t>half of adult Iowans (54%) indicated they have seen or heard of the website</a:t>
            </a:r>
            <a:r>
              <a:rPr lang="en-US" sz="2000" dirty="0">
                <a:uFill>
                  <a:noFill/>
                </a:uFill>
                <a:hlinkClick r:id="rId3"/>
              </a:rPr>
              <a:t> </a:t>
            </a:r>
            <a:r>
              <a:rPr lang="en-US" sz="2000" i="1" u="sng" dirty="0">
                <a:hlinkClick r:id="rId3"/>
              </a:rPr>
              <a:t>www.1800BETSOFF.org</a:t>
            </a:r>
            <a:r>
              <a:rPr lang="en-US" sz="2000" dirty="0"/>
              <a:t>. </a:t>
            </a:r>
            <a:endParaRPr lang="en-US" sz="2000" dirty="0" smtClean="0"/>
          </a:p>
          <a:p>
            <a:pPr marL="927100" lvl="1" indent="-342900">
              <a:lnSpc>
                <a:spcPct val="100000"/>
              </a:lnSpc>
              <a:spcBef>
                <a:spcPts val="600"/>
              </a:spcBef>
              <a:buClr>
                <a:schemeClr val="dk1"/>
              </a:buClr>
              <a:buSzPts val="1600"/>
              <a:buFont typeface="Courier New" panose="02070309020205020404" pitchFamily="49" charset="0"/>
              <a:buChar char="o"/>
            </a:pPr>
            <a:r>
              <a:rPr lang="en-US" sz="1800" dirty="0" smtClean="0"/>
              <a:t>This </a:t>
            </a:r>
            <a:r>
              <a:rPr lang="en-US" sz="1800" dirty="0"/>
              <a:t>was an increase from 41% in 2015. About 1 in 10 (8%) adult Iowans have ever heard or seen Your Life Iowa (YLI). </a:t>
            </a:r>
            <a:endParaRPr lang="en-US" sz="1800" dirty="0" smtClean="0"/>
          </a:p>
          <a:p>
            <a:pPr marL="927100" lvl="1" indent="-342900">
              <a:lnSpc>
                <a:spcPct val="100000"/>
              </a:lnSpc>
              <a:spcBef>
                <a:spcPts val="600"/>
              </a:spcBef>
              <a:buClr>
                <a:schemeClr val="dk1"/>
              </a:buClr>
              <a:buSzPts val="1600"/>
              <a:buFont typeface="Courier New" panose="02070309020205020404" pitchFamily="49" charset="0"/>
              <a:buChar char="o"/>
            </a:pPr>
            <a:r>
              <a:rPr lang="en-US" sz="1800" dirty="0" smtClean="0"/>
              <a:t>The </a:t>
            </a:r>
            <a:r>
              <a:rPr lang="en-US" sz="1800" dirty="0"/>
              <a:t>awareness of the YLI website</a:t>
            </a:r>
            <a:r>
              <a:rPr lang="en-US" sz="1800" dirty="0">
                <a:uFill>
                  <a:noFill/>
                </a:uFill>
                <a:hlinkClick r:id="rId4"/>
              </a:rPr>
              <a:t> </a:t>
            </a:r>
            <a:r>
              <a:rPr lang="en-US" sz="1800" i="1" u="sng" dirty="0">
                <a:hlinkClick r:id="rId4"/>
              </a:rPr>
              <a:t>www.yourlifeiowa.org</a:t>
            </a:r>
            <a:r>
              <a:rPr lang="en-US" sz="1800" dirty="0"/>
              <a:t> was about 6</a:t>
            </a:r>
            <a:r>
              <a:rPr lang="en-US" sz="1800" dirty="0" smtClean="0"/>
              <a:t>%</a:t>
            </a:r>
            <a:endParaRPr lang="en-US" sz="1800" dirty="0"/>
          </a:p>
        </p:txBody>
      </p:sp>
      <p:sp>
        <p:nvSpPr>
          <p:cNvPr id="5" name="Subtitle 2">
            <a:extLst>
              <a:ext uri="{FF2B5EF4-FFF2-40B4-BE49-F238E27FC236}">
                <a16:creationId xmlns:a16="http://schemas.microsoft.com/office/drawing/2014/main" id="{20E57C31-B055-3446-9641-219BBDE394C6}"/>
              </a:ext>
            </a:extLst>
          </p:cNvPr>
          <p:cNvSpPr>
            <a:spLocks noGrp="1"/>
          </p:cNvSpPr>
          <p:nvPr>
            <p:ph type="subTitle" idx="10"/>
          </p:nvPr>
        </p:nvSpPr>
        <p:spPr/>
        <p:txBody>
          <a:bodyPr>
            <a:noAutofit/>
          </a:bodyPr>
          <a:lstStyle/>
          <a:p>
            <a:pPr marL="0" indent="0">
              <a:buNone/>
            </a:pPr>
            <a:r>
              <a:rPr lang="en-US" dirty="0" smtClean="0"/>
              <a:t>1-800-BETS OFF</a:t>
            </a:r>
            <a:endParaRPr lang="en-US" sz="3200" b="1" dirty="0">
              <a:solidFill>
                <a:schemeClr val="bg1"/>
              </a:solidFill>
            </a:endParaRPr>
          </a:p>
        </p:txBody>
      </p:sp>
      <p:pic>
        <p:nvPicPr>
          <p:cNvPr id="9" name="Google Shape;160;p31">
            <a:extLst>
              <a:ext uri="{FF2B5EF4-FFF2-40B4-BE49-F238E27FC236}">
                <a16:creationId xmlns:a16="http://schemas.microsoft.com/office/drawing/2014/main" id="{C924D60B-1386-334E-B254-F1D93EEB21ED}"/>
              </a:ext>
            </a:extLst>
          </p:cNvPr>
          <p:cNvPicPr preferRelativeResize="0"/>
          <p:nvPr/>
        </p:nvPicPr>
        <p:blipFill>
          <a:blip r:embed="rId5">
            <a:alphaModFix/>
          </a:blip>
          <a:stretch>
            <a:fillRect/>
          </a:stretch>
        </p:blipFill>
        <p:spPr>
          <a:xfrm>
            <a:off x="5934074" y="4579666"/>
            <a:ext cx="4105805" cy="1906859"/>
          </a:xfrm>
          <a:prstGeom prst="rect">
            <a:avLst/>
          </a:prstGeom>
          <a:noFill/>
          <a:ln>
            <a:noFill/>
          </a:ln>
        </p:spPr>
      </p:pic>
    </p:spTree>
    <p:extLst>
      <p:ext uri="{BB962C8B-B14F-4D97-AF65-F5344CB8AC3E}">
        <p14:creationId xmlns:p14="http://schemas.microsoft.com/office/powerpoint/2010/main" val="69700609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62C49556-831E-9C41-9226-5BE44F6D9027}"/>
              </a:ext>
            </a:extLst>
          </p:cNvPr>
          <p:cNvSpPr txBox="1">
            <a:spLocks/>
          </p:cNvSpPr>
          <p:nvPr/>
        </p:nvSpPr>
        <p:spPr>
          <a:xfrm>
            <a:off x="5359813" y="344816"/>
            <a:ext cx="6069579" cy="5694034"/>
          </a:xfrm>
          <a:prstGeom prst="rect">
            <a:avLst/>
          </a:prstGeom>
          <a:noFill/>
        </p:spPr>
        <p:txBody>
          <a:bodyPr vert="horz" lIns="91440" tIns="45720" rIns="91440" bIns="45720" rtlCol="0" anchor="ctr">
            <a:noAutofit/>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9900" indent="-342900">
              <a:lnSpc>
                <a:spcPct val="100000"/>
              </a:lnSpc>
              <a:spcBef>
                <a:spcPts val="600"/>
              </a:spcBef>
              <a:buClr>
                <a:schemeClr val="dk1"/>
              </a:buClr>
              <a:buSzPts val="1600"/>
            </a:pPr>
            <a:r>
              <a:rPr lang="en-US" sz="2800" dirty="0" smtClean="0">
                <a:solidFill>
                  <a:schemeClr val="dk1"/>
                </a:solidFill>
              </a:rPr>
              <a:t>About </a:t>
            </a:r>
            <a:r>
              <a:rPr lang="en-US" sz="2800" dirty="0">
                <a:solidFill>
                  <a:schemeClr val="dk1"/>
                </a:solidFill>
              </a:rPr>
              <a:t>1 in 4 (24%) adult Iowans knew about the state’s gambling self-exclusion program. </a:t>
            </a:r>
            <a:endParaRPr lang="en-US" sz="2800" dirty="0" smtClean="0">
              <a:solidFill>
                <a:schemeClr val="dk1"/>
              </a:solidFill>
            </a:endParaRPr>
          </a:p>
          <a:p>
            <a:pPr marL="927100" lvl="1" indent="-342900">
              <a:lnSpc>
                <a:spcPct val="100000"/>
              </a:lnSpc>
              <a:spcBef>
                <a:spcPts val="600"/>
              </a:spcBef>
              <a:buClr>
                <a:schemeClr val="dk1"/>
              </a:buClr>
              <a:buSzPts val="1600"/>
              <a:buFont typeface="Courier New" panose="02070309020205020404" pitchFamily="49" charset="0"/>
              <a:buChar char="o"/>
            </a:pPr>
            <a:r>
              <a:rPr lang="en-US" sz="2400" dirty="0" smtClean="0">
                <a:solidFill>
                  <a:schemeClr val="dk1"/>
                </a:solidFill>
              </a:rPr>
              <a:t>Adult </a:t>
            </a:r>
            <a:r>
              <a:rPr lang="en-US" sz="2400" dirty="0">
                <a:solidFill>
                  <a:schemeClr val="dk1"/>
                </a:solidFill>
              </a:rPr>
              <a:t>Iowans who gambled in the past 12 months were more likely to be aware of the statewide gambling self-exclusion programs than were those who did not gamble in the past 12 months</a:t>
            </a:r>
          </a:p>
        </p:txBody>
      </p:sp>
      <p:sp>
        <p:nvSpPr>
          <p:cNvPr id="6" name="Subtitle 2">
            <a:extLst>
              <a:ext uri="{FF2B5EF4-FFF2-40B4-BE49-F238E27FC236}">
                <a16:creationId xmlns:a16="http://schemas.microsoft.com/office/drawing/2014/main" id="{20E57C31-B055-3446-9641-219BBDE394C6}"/>
              </a:ext>
            </a:extLst>
          </p:cNvPr>
          <p:cNvSpPr>
            <a:spLocks noGrp="1"/>
          </p:cNvSpPr>
          <p:nvPr>
            <p:ph type="subTitle" idx="10"/>
          </p:nvPr>
        </p:nvSpPr>
        <p:spPr>
          <a:xfrm>
            <a:off x="796208" y="2735177"/>
            <a:ext cx="3801978" cy="1090864"/>
          </a:xfrm>
        </p:spPr>
        <p:txBody>
          <a:bodyPr>
            <a:noAutofit/>
          </a:bodyPr>
          <a:lstStyle/>
          <a:p>
            <a:pPr marL="0" indent="0">
              <a:buNone/>
            </a:pPr>
            <a:r>
              <a:rPr lang="en-US" dirty="0" smtClean="0"/>
              <a:t>1-800-BETS OFF</a:t>
            </a:r>
            <a:endParaRPr lang="en-US" sz="3200" b="1" dirty="0">
              <a:solidFill>
                <a:schemeClr val="bg1"/>
              </a:solidFill>
            </a:endParaRPr>
          </a:p>
        </p:txBody>
      </p:sp>
    </p:spTree>
    <p:extLst>
      <p:ext uri="{BB962C8B-B14F-4D97-AF65-F5344CB8AC3E}">
        <p14:creationId xmlns:p14="http://schemas.microsoft.com/office/powerpoint/2010/main" val="2910901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79AC5C-A39F-1D47-9C93-4121ECD9568C}"/>
              </a:ext>
            </a:extLst>
          </p:cNvPr>
          <p:cNvPicPr>
            <a:picLocks noChangeAspect="1"/>
          </p:cNvPicPr>
          <p:nvPr/>
        </p:nvPicPr>
        <p:blipFill>
          <a:blip r:embed="rId3"/>
          <a:stretch>
            <a:fillRect/>
          </a:stretch>
        </p:blipFill>
        <p:spPr>
          <a:xfrm rot="481768">
            <a:off x="5499679" y="541007"/>
            <a:ext cx="6428544" cy="4273791"/>
          </a:xfrm>
          <a:prstGeom prst="rect">
            <a:avLst/>
          </a:prstGeom>
        </p:spPr>
      </p:pic>
      <p:sp>
        <p:nvSpPr>
          <p:cNvPr id="3" name="Subtitle 2">
            <a:extLst>
              <a:ext uri="{FF2B5EF4-FFF2-40B4-BE49-F238E27FC236}">
                <a16:creationId xmlns:a16="http://schemas.microsoft.com/office/drawing/2014/main" id="{815817DA-3816-1846-B6B9-1E85E27850A9}"/>
              </a:ext>
            </a:extLst>
          </p:cNvPr>
          <p:cNvSpPr>
            <a:spLocks noGrp="1"/>
          </p:cNvSpPr>
          <p:nvPr>
            <p:ph type="subTitle" idx="10"/>
          </p:nvPr>
        </p:nvSpPr>
        <p:spPr/>
        <p:txBody>
          <a:bodyPr>
            <a:normAutofit/>
          </a:bodyPr>
          <a:lstStyle/>
          <a:p>
            <a:r>
              <a:rPr lang="en-US" sz="3000" dirty="0"/>
              <a:t>1800BETSOFF.ORG</a:t>
            </a:r>
          </a:p>
        </p:txBody>
      </p:sp>
      <p:sp>
        <p:nvSpPr>
          <p:cNvPr id="5" name="TextBox 4"/>
          <p:cNvSpPr txBox="1"/>
          <p:nvPr/>
        </p:nvSpPr>
        <p:spPr>
          <a:xfrm>
            <a:off x="5524500" y="4610100"/>
            <a:ext cx="3676650" cy="2031325"/>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Am I at Risk?</a:t>
            </a:r>
          </a:p>
          <a:p>
            <a:pPr marL="285750" indent="-285750">
              <a:buFont typeface="Arial" panose="020B0604020202020204" pitchFamily="34" charset="0"/>
              <a:buChar char="•"/>
            </a:pPr>
            <a:r>
              <a:rPr lang="en-US" dirty="0" smtClean="0"/>
              <a:t>Gambling Responsibly</a:t>
            </a:r>
          </a:p>
          <a:p>
            <a:pPr marL="285750" indent="-285750">
              <a:buFont typeface="Arial" panose="020B0604020202020204" pitchFamily="34" charset="0"/>
              <a:buChar char="•"/>
            </a:pPr>
            <a:r>
              <a:rPr lang="en-US" dirty="0" smtClean="0"/>
              <a:t>Signs of Problem Gambling</a:t>
            </a:r>
          </a:p>
          <a:p>
            <a:pPr marL="285750" indent="-285750">
              <a:buFont typeface="Arial" panose="020B0604020202020204" pitchFamily="34" charset="0"/>
              <a:buChar char="•"/>
            </a:pPr>
            <a:r>
              <a:rPr lang="en-US" dirty="0" smtClean="0"/>
              <a:t>Help For Family &amp; Friends</a:t>
            </a:r>
          </a:p>
          <a:p>
            <a:pPr marL="285750" indent="-285750">
              <a:buFont typeface="Arial" panose="020B0604020202020204" pitchFamily="34" charset="0"/>
              <a:buChar char="•"/>
            </a:pPr>
            <a:r>
              <a:rPr lang="en-US" dirty="0" smtClean="0"/>
              <a:t>Chat, Text, Phone</a:t>
            </a:r>
          </a:p>
          <a:p>
            <a:pPr marL="285750" indent="-285750">
              <a:buFont typeface="Arial" panose="020B0604020202020204" pitchFamily="34" charset="0"/>
              <a:buChar char="•"/>
            </a:pPr>
            <a:r>
              <a:rPr lang="en-US" dirty="0" smtClean="0"/>
              <a:t>Finder (facility locator)</a:t>
            </a:r>
          </a:p>
          <a:p>
            <a:pPr marL="285750" indent="-285750">
              <a:buFont typeface="Arial" panose="020B0604020202020204" pitchFamily="34" charset="0"/>
              <a:buChar char="•"/>
            </a:pPr>
            <a:r>
              <a:rPr lang="en-US" dirty="0" smtClean="0"/>
              <a:t>24/7/365 – Free/Confidential</a:t>
            </a:r>
            <a:endParaRPr lang="en-US" dirty="0"/>
          </a:p>
        </p:txBody>
      </p:sp>
    </p:spTree>
    <p:extLst>
      <p:ext uri="{BB962C8B-B14F-4D97-AF65-F5344CB8AC3E}">
        <p14:creationId xmlns:p14="http://schemas.microsoft.com/office/powerpoint/2010/main" val="3975220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58BFC3D-A685-3D44-9AB8-82B6C632F231}"/>
              </a:ext>
            </a:extLst>
          </p:cNvPr>
          <p:cNvSpPr>
            <a:spLocks noGrp="1"/>
          </p:cNvSpPr>
          <p:nvPr>
            <p:ph type="subTitle" idx="10"/>
          </p:nvPr>
        </p:nvSpPr>
        <p:spPr/>
        <p:txBody>
          <a:bodyPr/>
          <a:lstStyle/>
          <a:p>
            <a:r>
              <a:rPr lang="en-US" dirty="0"/>
              <a:t>Breakout Activity</a:t>
            </a:r>
          </a:p>
        </p:txBody>
      </p:sp>
    </p:spTree>
    <p:extLst>
      <p:ext uri="{BB962C8B-B14F-4D97-AF65-F5344CB8AC3E}">
        <p14:creationId xmlns:p14="http://schemas.microsoft.com/office/powerpoint/2010/main" val="38869487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FE38689-04D4-C64E-8694-CF13B834BF71}"/>
              </a:ext>
            </a:extLst>
          </p:cNvPr>
          <p:cNvSpPr>
            <a:spLocks noGrp="1"/>
          </p:cNvSpPr>
          <p:nvPr>
            <p:ph idx="1"/>
          </p:nvPr>
        </p:nvSpPr>
        <p:spPr/>
        <p:txBody>
          <a:bodyPr>
            <a:normAutofit/>
          </a:bodyPr>
          <a:lstStyle/>
          <a:p>
            <a:pPr marL="0" lvl="0" indent="0">
              <a:buNone/>
            </a:pPr>
            <a:r>
              <a:rPr lang="en-US" i="1" dirty="0"/>
              <a:t>Please share the following:</a:t>
            </a:r>
          </a:p>
          <a:p>
            <a:pPr lvl="1"/>
            <a:r>
              <a:rPr lang="en-US" sz="1700" dirty="0"/>
              <a:t>Name </a:t>
            </a:r>
          </a:p>
          <a:p>
            <a:pPr lvl="1"/>
            <a:r>
              <a:rPr lang="en-US" sz="1700" dirty="0"/>
              <a:t>Role</a:t>
            </a:r>
          </a:p>
          <a:p>
            <a:pPr lvl="1"/>
            <a:r>
              <a:rPr lang="en-US" sz="1700" dirty="0"/>
              <a:t>Number of years you have worked in the gaming industry</a:t>
            </a:r>
          </a:p>
          <a:p>
            <a:pPr lvl="1"/>
            <a:r>
              <a:rPr lang="en-US" sz="1700" dirty="0"/>
              <a:t>Familiarity with Iowa’s problem gambling prevention services (using a scale from 1-10 with 1 being unfamiliar and 10 being very knowledgeable)</a:t>
            </a:r>
          </a:p>
          <a:p>
            <a:endParaRPr lang="en-US" dirty="0"/>
          </a:p>
        </p:txBody>
      </p:sp>
      <p:sp>
        <p:nvSpPr>
          <p:cNvPr id="3" name="Title 2">
            <a:extLst>
              <a:ext uri="{FF2B5EF4-FFF2-40B4-BE49-F238E27FC236}">
                <a16:creationId xmlns:a16="http://schemas.microsoft.com/office/drawing/2014/main" id="{1573918C-6A12-7D4B-90A1-228119589807}"/>
              </a:ext>
            </a:extLst>
          </p:cNvPr>
          <p:cNvSpPr>
            <a:spLocks noGrp="1"/>
          </p:cNvSpPr>
          <p:nvPr>
            <p:ph type="ctrTitle"/>
          </p:nvPr>
        </p:nvSpPr>
        <p:spPr/>
        <p:txBody>
          <a:bodyPr>
            <a:normAutofit fontScale="90000"/>
          </a:bodyPr>
          <a:lstStyle/>
          <a:p>
            <a:r>
              <a:rPr lang="en-US" dirty="0"/>
              <a:t>Welcome &amp; </a:t>
            </a:r>
            <a:r>
              <a:rPr lang="en-US" sz="4400" dirty="0"/>
              <a:t>Introductions</a:t>
            </a:r>
          </a:p>
        </p:txBody>
      </p:sp>
    </p:spTree>
    <p:extLst>
      <p:ext uri="{BB962C8B-B14F-4D97-AF65-F5344CB8AC3E}">
        <p14:creationId xmlns:p14="http://schemas.microsoft.com/office/powerpoint/2010/main" val="3280774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FF5D74-C3DA-7C4E-8245-9CEC3FD64B50}"/>
              </a:ext>
            </a:extLst>
          </p:cNvPr>
          <p:cNvSpPr>
            <a:spLocks noGrp="1"/>
          </p:cNvSpPr>
          <p:nvPr>
            <p:ph type="ctrTitle"/>
          </p:nvPr>
        </p:nvSpPr>
        <p:spPr/>
        <p:txBody>
          <a:bodyPr>
            <a:noAutofit/>
          </a:bodyPr>
          <a:lstStyle/>
          <a:p>
            <a:r>
              <a:rPr lang="en-US" dirty="0"/>
              <a:t>SWOT Analysis</a:t>
            </a:r>
          </a:p>
        </p:txBody>
      </p:sp>
      <p:pic>
        <p:nvPicPr>
          <p:cNvPr id="4" name="Picture Placeholder 4">
            <a:extLst>
              <a:ext uri="{FF2B5EF4-FFF2-40B4-BE49-F238E27FC236}">
                <a16:creationId xmlns:a16="http://schemas.microsoft.com/office/drawing/2014/main" id="{6666F3A2-BAA2-E24E-847E-3EE11AF889A3}"/>
              </a:ext>
            </a:extLst>
          </p:cNvPr>
          <p:cNvPicPr>
            <a:picLocks noChangeAspect="1"/>
          </p:cNvPicPr>
          <p:nvPr/>
        </p:nvPicPr>
        <p:blipFill>
          <a:blip r:embed="rId2"/>
          <a:srcRect t="797" b="797"/>
          <a:stretch>
            <a:fillRect/>
          </a:stretch>
        </p:blipFill>
        <p:spPr>
          <a:xfrm>
            <a:off x="1549549" y="1789040"/>
            <a:ext cx="8581421" cy="4603426"/>
          </a:xfrm>
          <a:prstGeom prst="rect">
            <a:avLst/>
          </a:prstGeom>
        </p:spPr>
      </p:pic>
    </p:spTree>
    <p:extLst>
      <p:ext uri="{BB962C8B-B14F-4D97-AF65-F5344CB8AC3E}">
        <p14:creationId xmlns:p14="http://schemas.microsoft.com/office/powerpoint/2010/main" val="9042629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B4C4594A-42DE-2445-AFF7-263CFB0A5373}"/>
              </a:ext>
            </a:extLst>
          </p:cNvPr>
          <p:cNvSpPr>
            <a:spLocks noGrp="1"/>
          </p:cNvSpPr>
          <p:nvPr>
            <p:ph type="subTitle" idx="4294967295"/>
          </p:nvPr>
        </p:nvSpPr>
        <p:spPr>
          <a:xfrm>
            <a:off x="796208" y="2735177"/>
            <a:ext cx="2796078" cy="1090864"/>
          </a:xfrm>
        </p:spPr>
        <p:txBody>
          <a:bodyPr>
            <a:normAutofit/>
          </a:bodyPr>
          <a:lstStyle/>
          <a:p>
            <a:pPr marL="0" indent="0">
              <a:buNone/>
            </a:pPr>
            <a:r>
              <a:rPr lang="en-US" sz="3200" b="1" dirty="0">
                <a:solidFill>
                  <a:schemeClr val="bg1"/>
                </a:solidFill>
              </a:rPr>
              <a:t>SWOT </a:t>
            </a:r>
            <a:r>
              <a:rPr lang="en-US" sz="3200" b="1" dirty="0" smtClean="0">
                <a:solidFill>
                  <a:schemeClr val="bg1"/>
                </a:solidFill>
              </a:rPr>
              <a:t>Activity</a:t>
            </a:r>
            <a:endParaRPr lang="en-US" sz="3200" b="1" dirty="0">
              <a:solidFill>
                <a:schemeClr val="bg1"/>
              </a:solidFill>
            </a:endParaRPr>
          </a:p>
        </p:txBody>
      </p:sp>
      <p:pic>
        <p:nvPicPr>
          <p:cNvPr id="4" name="Content Placeholder 3">
            <a:extLst>
              <a:ext uri="{FF2B5EF4-FFF2-40B4-BE49-F238E27FC236}">
                <a16:creationId xmlns:a16="http://schemas.microsoft.com/office/drawing/2014/main" id="{2168F787-517B-D04D-A29A-9CE4D81AFBDE}"/>
              </a:ext>
            </a:extLst>
          </p:cNvPr>
          <p:cNvPicPr>
            <a:picLocks noGrp="1" noChangeAspect="1"/>
          </p:cNvPicPr>
          <p:nvPr>
            <p:ph idx="1"/>
          </p:nvPr>
        </p:nvPicPr>
        <p:blipFill>
          <a:blip r:embed="rId2"/>
          <a:stretch>
            <a:fillRect/>
          </a:stretch>
        </p:blipFill>
        <p:spPr>
          <a:xfrm>
            <a:off x="5327372" y="1156853"/>
            <a:ext cx="4797336" cy="4813598"/>
          </a:xfrm>
          <a:prstGeom prst="rect">
            <a:avLst/>
          </a:prstGeom>
        </p:spPr>
      </p:pic>
    </p:spTree>
    <p:extLst>
      <p:ext uri="{BB962C8B-B14F-4D97-AF65-F5344CB8AC3E}">
        <p14:creationId xmlns:p14="http://schemas.microsoft.com/office/powerpoint/2010/main" val="36639342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85E9631-C735-FD4C-AB2F-CC5C73BCA5BF}"/>
              </a:ext>
            </a:extLst>
          </p:cNvPr>
          <p:cNvSpPr>
            <a:spLocks noGrp="1"/>
          </p:cNvSpPr>
          <p:nvPr>
            <p:ph idx="1"/>
          </p:nvPr>
        </p:nvSpPr>
        <p:spPr>
          <a:xfrm>
            <a:off x="5270774" y="143123"/>
            <a:ext cx="6069579" cy="3708901"/>
          </a:xfrm>
        </p:spPr>
        <p:txBody>
          <a:bodyPr>
            <a:noAutofit/>
          </a:bodyPr>
          <a:lstStyle/>
          <a:p>
            <a:pPr>
              <a:lnSpc>
                <a:spcPct val="100000"/>
              </a:lnSpc>
              <a:spcBef>
                <a:spcPts val="600"/>
              </a:spcBef>
            </a:pPr>
            <a:r>
              <a:rPr lang="en-US" sz="2000" dirty="0"/>
              <a:t>Group up</a:t>
            </a:r>
          </a:p>
          <a:p>
            <a:pPr>
              <a:lnSpc>
                <a:spcPct val="100000"/>
              </a:lnSpc>
              <a:spcBef>
                <a:spcPts val="600"/>
              </a:spcBef>
            </a:pPr>
            <a:r>
              <a:rPr lang="en-US" sz="2000" dirty="0"/>
              <a:t>10-12 minutes</a:t>
            </a:r>
          </a:p>
          <a:p>
            <a:pPr>
              <a:lnSpc>
                <a:spcPct val="100000"/>
              </a:lnSpc>
              <a:spcBef>
                <a:spcPts val="600"/>
              </a:spcBef>
            </a:pPr>
            <a:r>
              <a:rPr lang="en-US" sz="2000" dirty="0"/>
              <a:t>List your perceived </a:t>
            </a:r>
            <a:r>
              <a:rPr lang="en-US" sz="2000" i="1" dirty="0"/>
              <a:t>Strengths</a:t>
            </a:r>
            <a:r>
              <a:rPr lang="en-US" sz="2000" dirty="0"/>
              <a:t>, </a:t>
            </a:r>
            <a:r>
              <a:rPr lang="en-US" sz="2000" i="1" dirty="0"/>
              <a:t>Weaknesses</a:t>
            </a:r>
            <a:r>
              <a:rPr lang="en-US" sz="2000" dirty="0"/>
              <a:t>, </a:t>
            </a:r>
            <a:r>
              <a:rPr lang="en-US" sz="2000" i="1" dirty="0"/>
              <a:t>Opportunities</a:t>
            </a:r>
            <a:r>
              <a:rPr lang="en-US" sz="2000" dirty="0"/>
              <a:t> and </a:t>
            </a:r>
            <a:r>
              <a:rPr lang="en-US" sz="2000" i="1" dirty="0"/>
              <a:t>Threats</a:t>
            </a:r>
            <a:r>
              <a:rPr lang="en-US" sz="2000" dirty="0"/>
              <a:t> that </a:t>
            </a:r>
            <a:r>
              <a:rPr lang="en-US" sz="2000" dirty="0" smtClean="0"/>
              <a:t>problem gambling </a:t>
            </a:r>
            <a:r>
              <a:rPr lang="en-US" sz="2000" dirty="0"/>
              <a:t>poses </a:t>
            </a:r>
            <a:r>
              <a:rPr lang="en-US" sz="2000" dirty="0" smtClean="0"/>
              <a:t>at your casino’s </a:t>
            </a:r>
            <a:r>
              <a:rPr lang="en-US" sz="2000" dirty="0"/>
              <a:t>property</a:t>
            </a:r>
          </a:p>
          <a:p>
            <a:pPr>
              <a:lnSpc>
                <a:spcPct val="100000"/>
              </a:lnSpc>
              <a:spcBef>
                <a:spcPts val="600"/>
              </a:spcBef>
            </a:pPr>
            <a:r>
              <a:rPr lang="en-US" sz="2000" dirty="0" smtClean="0"/>
              <a:t>Include </a:t>
            </a:r>
            <a:r>
              <a:rPr lang="en-US" sz="2000" dirty="0"/>
              <a:t>&amp; discuss all potential situations/variables associated with problem gambling in the casino</a:t>
            </a:r>
          </a:p>
          <a:p>
            <a:pPr>
              <a:lnSpc>
                <a:spcPct val="100000"/>
              </a:lnSpc>
              <a:spcBef>
                <a:spcPts val="600"/>
              </a:spcBef>
            </a:pPr>
            <a:r>
              <a:rPr lang="en-US" sz="2000" dirty="0" smtClean="0"/>
              <a:t>Each group will report out to the larger group </a:t>
            </a:r>
            <a:endParaRPr lang="en-US" sz="2000" dirty="0"/>
          </a:p>
        </p:txBody>
      </p:sp>
      <p:sp>
        <p:nvSpPr>
          <p:cNvPr id="6" name="Subtitle 4">
            <a:extLst>
              <a:ext uri="{FF2B5EF4-FFF2-40B4-BE49-F238E27FC236}">
                <a16:creationId xmlns:a16="http://schemas.microsoft.com/office/drawing/2014/main" id="{B4C4594A-42DE-2445-AFF7-263CFB0A5373}"/>
              </a:ext>
            </a:extLst>
          </p:cNvPr>
          <p:cNvSpPr>
            <a:spLocks noGrp="1"/>
          </p:cNvSpPr>
          <p:nvPr>
            <p:ph type="subTitle" idx="4294967295"/>
          </p:nvPr>
        </p:nvSpPr>
        <p:spPr>
          <a:xfrm>
            <a:off x="796208" y="2735177"/>
            <a:ext cx="2796078" cy="1090864"/>
          </a:xfrm>
        </p:spPr>
        <p:txBody>
          <a:bodyPr>
            <a:normAutofit/>
          </a:bodyPr>
          <a:lstStyle/>
          <a:p>
            <a:pPr marL="0" indent="0">
              <a:buNone/>
            </a:pPr>
            <a:r>
              <a:rPr lang="en-US" sz="3200" b="1" dirty="0">
                <a:solidFill>
                  <a:schemeClr val="bg1"/>
                </a:solidFill>
              </a:rPr>
              <a:t>SWOT </a:t>
            </a:r>
            <a:r>
              <a:rPr lang="en-US" sz="3200" b="1" dirty="0" smtClean="0">
                <a:solidFill>
                  <a:schemeClr val="bg1"/>
                </a:solidFill>
              </a:rPr>
              <a:t>Activity</a:t>
            </a:r>
            <a:endParaRPr lang="en-US" sz="3200" b="1" dirty="0">
              <a:solidFill>
                <a:schemeClr val="bg1"/>
              </a:solidFill>
            </a:endParaRPr>
          </a:p>
        </p:txBody>
      </p:sp>
      <p:pic>
        <p:nvPicPr>
          <p:cNvPr id="7" name="Content Placeholder 3">
            <a:extLst>
              <a:ext uri="{FF2B5EF4-FFF2-40B4-BE49-F238E27FC236}">
                <a16:creationId xmlns:a16="http://schemas.microsoft.com/office/drawing/2014/main" id="{2168F787-517B-D04D-A29A-9CE4D81AFBDE}"/>
              </a:ext>
            </a:extLst>
          </p:cNvPr>
          <p:cNvPicPr>
            <a:picLocks noChangeAspect="1"/>
          </p:cNvPicPr>
          <p:nvPr/>
        </p:nvPicPr>
        <p:blipFill>
          <a:blip r:embed="rId3"/>
          <a:stretch>
            <a:fillRect/>
          </a:stretch>
        </p:blipFill>
        <p:spPr>
          <a:xfrm>
            <a:off x="5781675" y="3428999"/>
            <a:ext cx="3319042" cy="3330293"/>
          </a:xfrm>
          <a:prstGeom prst="rect">
            <a:avLst/>
          </a:prstGeom>
          <a:noFill/>
        </p:spPr>
      </p:pic>
    </p:spTree>
    <p:extLst>
      <p:ext uri="{BB962C8B-B14F-4D97-AF65-F5344CB8AC3E}">
        <p14:creationId xmlns:p14="http://schemas.microsoft.com/office/powerpoint/2010/main" val="41152860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58BFC3D-A685-3D44-9AB8-82B6C632F231}"/>
              </a:ext>
            </a:extLst>
          </p:cNvPr>
          <p:cNvSpPr>
            <a:spLocks noGrp="1"/>
          </p:cNvSpPr>
          <p:nvPr>
            <p:ph type="subTitle" idx="10"/>
          </p:nvPr>
        </p:nvSpPr>
        <p:spPr/>
        <p:txBody>
          <a:bodyPr>
            <a:normAutofit/>
          </a:bodyPr>
          <a:lstStyle/>
          <a:p>
            <a:pPr>
              <a:lnSpc>
                <a:spcPct val="120000"/>
              </a:lnSpc>
            </a:pPr>
            <a:r>
              <a:rPr lang="en-US" dirty="0" smtClean="0"/>
              <a:t>Responsible Gaming</a:t>
            </a:r>
            <a:endParaRPr lang="en-US" dirty="0"/>
          </a:p>
        </p:txBody>
      </p:sp>
    </p:spTree>
    <p:extLst>
      <p:ext uri="{BB962C8B-B14F-4D97-AF65-F5344CB8AC3E}">
        <p14:creationId xmlns:p14="http://schemas.microsoft.com/office/powerpoint/2010/main" val="14987733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6DF99A-27D7-EA47-88E8-72A01F8D65ED}"/>
              </a:ext>
            </a:extLst>
          </p:cNvPr>
          <p:cNvSpPr>
            <a:spLocks noGrp="1"/>
          </p:cNvSpPr>
          <p:nvPr>
            <p:ph idx="1"/>
          </p:nvPr>
        </p:nvSpPr>
        <p:spPr>
          <a:xfrm>
            <a:off x="5346974" y="1426158"/>
            <a:ext cx="6069579" cy="4206016"/>
          </a:xfrm>
        </p:spPr>
        <p:txBody>
          <a:bodyPr>
            <a:noAutofit/>
          </a:bodyPr>
          <a:lstStyle/>
          <a:p>
            <a:pPr marL="0" lvl="0" indent="0">
              <a:spcBef>
                <a:spcPts val="1600"/>
              </a:spcBef>
              <a:buClr>
                <a:schemeClr val="dk1"/>
              </a:buClr>
              <a:buSzPts val="1100"/>
              <a:buNone/>
            </a:pPr>
            <a:r>
              <a:rPr lang="en-US" sz="1800" b="1" dirty="0" smtClean="0"/>
              <a:t>Responsible </a:t>
            </a:r>
            <a:r>
              <a:rPr lang="en-US" sz="1800" b="1" dirty="0"/>
              <a:t>gaming is social gambling. </a:t>
            </a:r>
            <a:r>
              <a:rPr lang="en-US" sz="1800" dirty="0"/>
              <a:t>Social gamblers participate in gambling activities in a responsible manner </a:t>
            </a:r>
            <a:r>
              <a:rPr lang="en-US" sz="1800" i="1" dirty="0"/>
              <a:t>without experiencing any negative impacts on any aspect of their life</a:t>
            </a:r>
            <a:r>
              <a:rPr lang="en-US" sz="1800" dirty="0"/>
              <a:t>.</a:t>
            </a:r>
          </a:p>
        </p:txBody>
      </p:sp>
      <p:sp>
        <p:nvSpPr>
          <p:cNvPr id="3" name="Subtitle 2">
            <a:extLst>
              <a:ext uri="{FF2B5EF4-FFF2-40B4-BE49-F238E27FC236}">
                <a16:creationId xmlns:a16="http://schemas.microsoft.com/office/drawing/2014/main" id="{52941411-5F58-7549-B4C5-F798CC4380E3}"/>
              </a:ext>
            </a:extLst>
          </p:cNvPr>
          <p:cNvSpPr>
            <a:spLocks noGrp="1"/>
          </p:cNvSpPr>
          <p:nvPr>
            <p:ph type="subTitle" idx="10"/>
          </p:nvPr>
        </p:nvSpPr>
        <p:spPr>
          <a:xfrm>
            <a:off x="796208" y="2696341"/>
            <a:ext cx="3801978" cy="1090864"/>
          </a:xfrm>
        </p:spPr>
        <p:txBody>
          <a:bodyPr>
            <a:noAutofit/>
          </a:bodyPr>
          <a:lstStyle/>
          <a:p>
            <a:r>
              <a:rPr lang="en-US" dirty="0" smtClean="0"/>
              <a:t>Responsible Gaming </a:t>
            </a:r>
            <a:endParaRPr lang="en-US" dirty="0"/>
          </a:p>
        </p:txBody>
      </p:sp>
    </p:spTree>
    <p:extLst>
      <p:ext uri="{BB962C8B-B14F-4D97-AF65-F5344CB8AC3E}">
        <p14:creationId xmlns:p14="http://schemas.microsoft.com/office/powerpoint/2010/main" val="7212959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8CF6D1-F90C-0142-8A56-53D321ADA4E0}"/>
              </a:ext>
            </a:extLst>
          </p:cNvPr>
          <p:cNvSpPr>
            <a:spLocks noGrp="1"/>
          </p:cNvSpPr>
          <p:nvPr>
            <p:ph idx="1"/>
          </p:nvPr>
        </p:nvSpPr>
        <p:spPr>
          <a:xfrm>
            <a:off x="816259" y="2072149"/>
            <a:ext cx="4535670" cy="4315399"/>
          </a:xfrm>
        </p:spPr>
        <p:txBody>
          <a:bodyPr>
            <a:noAutofit/>
          </a:bodyPr>
          <a:lstStyle/>
          <a:p>
            <a:pPr marL="457200" lvl="0" indent="-304800">
              <a:spcBef>
                <a:spcPts val="1600"/>
              </a:spcBef>
              <a:buSzPts val="1200"/>
              <a:buChar char="●"/>
            </a:pPr>
            <a:r>
              <a:rPr lang="en-US" sz="1700" dirty="0"/>
              <a:t>A fun and entertaining form of recreation.</a:t>
            </a:r>
          </a:p>
          <a:p>
            <a:pPr marL="457200" lvl="0" indent="-304800">
              <a:spcBef>
                <a:spcPts val="0"/>
              </a:spcBef>
              <a:buSzPts val="1200"/>
              <a:buChar char="●"/>
            </a:pPr>
            <a:r>
              <a:rPr lang="en-US" sz="1700" dirty="0"/>
              <a:t>Sticking to limits with regard to time and money</a:t>
            </a:r>
          </a:p>
          <a:p>
            <a:pPr marL="457200" lvl="0" indent="-304800">
              <a:spcBef>
                <a:spcPts val="0"/>
              </a:spcBef>
              <a:buSzPts val="1200"/>
              <a:buChar char="●"/>
            </a:pPr>
            <a:r>
              <a:rPr lang="en-US" sz="1700" dirty="0"/>
              <a:t>Playing with expendable entertainment funds</a:t>
            </a:r>
          </a:p>
          <a:p>
            <a:pPr marL="457200" lvl="0" indent="-304800">
              <a:spcBef>
                <a:spcPts val="0"/>
              </a:spcBef>
              <a:buSzPts val="1200"/>
              <a:buChar char="●"/>
            </a:pPr>
            <a:r>
              <a:rPr lang="en-US" sz="1700" dirty="0"/>
              <a:t>The ability to temporarily or permanently exclude oneself if the gambler feels he or she is experiencing a concern about gambling behavior</a:t>
            </a:r>
          </a:p>
        </p:txBody>
      </p:sp>
      <p:sp>
        <p:nvSpPr>
          <p:cNvPr id="4" name="Title 3">
            <a:extLst>
              <a:ext uri="{FF2B5EF4-FFF2-40B4-BE49-F238E27FC236}">
                <a16:creationId xmlns:a16="http://schemas.microsoft.com/office/drawing/2014/main" id="{E95E8D65-099B-EB4E-9586-0505AD75C314}"/>
              </a:ext>
            </a:extLst>
          </p:cNvPr>
          <p:cNvSpPr>
            <a:spLocks noGrp="1"/>
          </p:cNvSpPr>
          <p:nvPr>
            <p:ph type="ctrTitle"/>
          </p:nvPr>
        </p:nvSpPr>
        <p:spPr/>
        <p:txBody>
          <a:bodyPr>
            <a:noAutofit/>
          </a:bodyPr>
          <a:lstStyle/>
          <a:p>
            <a:pPr lvl="0">
              <a:spcBef>
                <a:spcPts val="0"/>
              </a:spcBef>
            </a:pPr>
            <a:r>
              <a:rPr lang="en-US" dirty="0"/>
              <a:t>Responsible Gaming </a:t>
            </a:r>
            <a:r>
              <a:rPr lang="en-US" dirty="0" smtClean="0"/>
              <a:t>Is . . .</a:t>
            </a:r>
            <a:endParaRPr lang="en-US" dirty="0"/>
          </a:p>
        </p:txBody>
      </p:sp>
      <p:pic>
        <p:nvPicPr>
          <p:cNvPr id="7" name="Picture 6" descr="A group of people sitting at a table&#10;&#10;Description automatically generated">
            <a:extLst>
              <a:ext uri="{FF2B5EF4-FFF2-40B4-BE49-F238E27FC236}">
                <a16:creationId xmlns:a16="http://schemas.microsoft.com/office/drawing/2014/main" id="{302AAFDB-F067-4C4D-84B6-13AE828F0B25}"/>
              </a:ext>
            </a:extLst>
          </p:cNvPr>
          <p:cNvPicPr>
            <a:picLocks noChangeAspect="1"/>
          </p:cNvPicPr>
          <p:nvPr/>
        </p:nvPicPr>
        <p:blipFill>
          <a:blip r:embed="rId3"/>
          <a:stretch>
            <a:fillRect/>
          </a:stretch>
        </p:blipFill>
        <p:spPr>
          <a:xfrm>
            <a:off x="6161278" y="2072149"/>
            <a:ext cx="4686015" cy="3015105"/>
          </a:xfrm>
          <a:prstGeom prst="rect">
            <a:avLst/>
          </a:prstGeom>
        </p:spPr>
      </p:pic>
    </p:spTree>
    <p:extLst>
      <p:ext uri="{BB962C8B-B14F-4D97-AF65-F5344CB8AC3E}">
        <p14:creationId xmlns:p14="http://schemas.microsoft.com/office/powerpoint/2010/main" val="16676178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DA019B17-9AAE-FD4D-9C34-9AA09EA62868}"/>
              </a:ext>
            </a:extLst>
          </p:cNvPr>
          <p:cNvSpPr>
            <a:spLocks noGrp="1"/>
          </p:cNvSpPr>
          <p:nvPr>
            <p:ph type="subTitle" idx="4294967295"/>
          </p:nvPr>
        </p:nvSpPr>
        <p:spPr>
          <a:xfrm>
            <a:off x="796207" y="2663461"/>
            <a:ext cx="3118567" cy="1090864"/>
          </a:xfrm>
        </p:spPr>
        <p:txBody>
          <a:bodyPr>
            <a:noAutofit/>
          </a:bodyPr>
          <a:lstStyle/>
          <a:p>
            <a:pPr marL="0" indent="0">
              <a:buNone/>
            </a:pPr>
            <a:r>
              <a:rPr lang="en-US" sz="3200" b="1" dirty="0">
                <a:solidFill>
                  <a:schemeClr val="bg1"/>
                </a:solidFill>
              </a:rPr>
              <a:t>Responsible Gaming is </a:t>
            </a:r>
            <a:r>
              <a:rPr lang="en-US" sz="3200" b="1" dirty="0" smtClean="0">
                <a:solidFill>
                  <a:schemeClr val="bg1"/>
                </a:solidFill>
              </a:rPr>
              <a:t>NOT</a:t>
            </a:r>
            <a:endParaRPr lang="en-US" sz="3200" b="1" dirty="0">
              <a:solidFill>
                <a:schemeClr val="bg1"/>
              </a:solidFill>
            </a:endParaRPr>
          </a:p>
        </p:txBody>
      </p:sp>
      <p:sp>
        <p:nvSpPr>
          <p:cNvPr id="6" name="Content Placeholder 5">
            <a:extLst>
              <a:ext uri="{FF2B5EF4-FFF2-40B4-BE49-F238E27FC236}">
                <a16:creationId xmlns:a16="http://schemas.microsoft.com/office/drawing/2014/main" id="{E467D225-7087-CE47-9CAD-0D3E331A61C5}"/>
              </a:ext>
            </a:extLst>
          </p:cNvPr>
          <p:cNvSpPr>
            <a:spLocks noGrp="1"/>
          </p:cNvSpPr>
          <p:nvPr>
            <p:ph idx="1"/>
          </p:nvPr>
        </p:nvSpPr>
        <p:spPr>
          <a:xfrm>
            <a:off x="5095183" y="834888"/>
            <a:ext cx="6069579" cy="5261112"/>
          </a:xfrm>
        </p:spPr>
        <p:txBody>
          <a:bodyPr>
            <a:noAutofit/>
          </a:bodyPr>
          <a:lstStyle/>
          <a:p>
            <a:pPr marL="457200" lvl="0" indent="-304800">
              <a:spcBef>
                <a:spcPts val="1600"/>
              </a:spcBef>
              <a:buSzPts val="1200"/>
              <a:buChar char="●"/>
            </a:pPr>
            <a:r>
              <a:rPr lang="en-US" sz="1800" dirty="0"/>
              <a:t>Gambling with money is borrowed from credit cards, future paychecks, or family funds allocated for expenses</a:t>
            </a:r>
          </a:p>
          <a:p>
            <a:pPr marL="457200" lvl="0" indent="-304800">
              <a:spcBef>
                <a:spcPts val="0"/>
              </a:spcBef>
              <a:buSzPts val="1200"/>
              <a:buChar char="●"/>
            </a:pPr>
            <a:r>
              <a:rPr lang="en-US" sz="1800" dirty="0"/>
              <a:t>The cause of problems at home, on the job, legally or financially</a:t>
            </a:r>
          </a:p>
          <a:p>
            <a:pPr marL="457200" lvl="0" indent="-304800">
              <a:spcBef>
                <a:spcPts val="0"/>
              </a:spcBef>
              <a:buSzPts val="1200"/>
              <a:buChar char="●"/>
            </a:pPr>
            <a:r>
              <a:rPr lang="en-US" sz="1800" dirty="0"/>
              <a:t>Intended to take the place of personal relationships.</a:t>
            </a:r>
          </a:p>
          <a:p>
            <a:pPr marL="457200" lvl="0" indent="-304800">
              <a:spcBef>
                <a:spcPts val="0"/>
              </a:spcBef>
              <a:buSzPts val="1200"/>
              <a:buChar char="●"/>
            </a:pPr>
            <a:r>
              <a:rPr lang="en-US" sz="1800" dirty="0"/>
              <a:t>An obsession</a:t>
            </a:r>
          </a:p>
          <a:p>
            <a:pPr marL="457200" lvl="0" indent="-304800">
              <a:spcBef>
                <a:spcPts val="0"/>
              </a:spcBef>
              <a:buSzPts val="1200"/>
              <a:buChar char="●"/>
            </a:pPr>
            <a:r>
              <a:rPr lang="en-US" sz="1800" dirty="0"/>
              <a:t>A means to resolve a financial crisis, an escape from stressors, grief, or other feelings, or a replacement for other addictions</a:t>
            </a:r>
          </a:p>
          <a:p>
            <a:pPr marL="0" indent="0">
              <a:buNone/>
            </a:pPr>
            <a:endParaRPr lang="en-US" sz="1800" dirty="0"/>
          </a:p>
        </p:txBody>
      </p:sp>
    </p:spTree>
    <p:extLst>
      <p:ext uri="{BB962C8B-B14F-4D97-AF65-F5344CB8AC3E}">
        <p14:creationId xmlns:p14="http://schemas.microsoft.com/office/powerpoint/2010/main" val="7080351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168;p32">
            <a:extLst>
              <a:ext uri="{FF2B5EF4-FFF2-40B4-BE49-F238E27FC236}">
                <a16:creationId xmlns:a16="http://schemas.microsoft.com/office/drawing/2014/main" id="{10255B99-24EA-424D-8FAB-DEE4BFC5EE81}"/>
              </a:ext>
            </a:extLst>
          </p:cNvPr>
          <p:cNvPicPr preferRelativeResize="0">
            <a:picLocks/>
          </p:cNvPicPr>
          <p:nvPr/>
        </p:nvPicPr>
        <p:blipFill>
          <a:blip r:embed="rId2">
            <a:alphaModFix/>
          </a:blip>
          <a:stretch>
            <a:fillRect/>
          </a:stretch>
        </p:blipFill>
        <p:spPr>
          <a:xfrm>
            <a:off x="5000624" y="2579126"/>
            <a:ext cx="7019925" cy="2707250"/>
          </a:xfrm>
          <a:prstGeom prst="rect">
            <a:avLst/>
          </a:prstGeom>
          <a:noFill/>
          <a:ln>
            <a:noFill/>
          </a:ln>
        </p:spPr>
      </p:pic>
      <p:sp>
        <p:nvSpPr>
          <p:cNvPr id="4" name="Title 3">
            <a:extLst>
              <a:ext uri="{FF2B5EF4-FFF2-40B4-BE49-F238E27FC236}">
                <a16:creationId xmlns:a16="http://schemas.microsoft.com/office/drawing/2014/main" id="{E95E8D65-099B-EB4E-9586-0505AD75C314}"/>
              </a:ext>
            </a:extLst>
          </p:cNvPr>
          <p:cNvSpPr>
            <a:spLocks noGrp="1"/>
          </p:cNvSpPr>
          <p:nvPr>
            <p:ph type="ctrTitle"/>
          </p:nvPr>
        </p:nvSpPr>
        <p:spPr/>
        <p:txBody>
          <a:bodyPr>
            <a:normAutofit fontScale="90000"/>
          </a:bodyPr>
          <a:lstStyle/>
          <a:p>
            <a:r>
              <a:rPr lang="en-US" dirty="0"/>
              <a:t>Iowa’s Voluntary Self-Exclusion Programs</a:t>
            </a:r>
          </a:p>
        </p:txBody>
      </p:sp>
      <p:sp>
        <p:nvSpPr>
          <p:cNvPr id="9" name="Content Placeholder 1">
            <a:extLst>
              <a:ext uri="{FF2B5EF4-FFF2-40B4-BE49-F238E27FC236}">
                <a16:creationId xmlns:a16="http://schemas.microsoft.com/office/drawing/2014/main" id="{4D86D433-5FC6-A142-A261-30570D63C363}"/>
              </a:ext>
            </a:extLst>
          </p:cNvPr>
          <p:cNvSpPr>
            <a:spLocks noGrp="1"/>
          </p:cNvSpPr>
          <p:nvPr>
            <p:ph idx="1"/>
          </p:nvPr>
        </p:nvSpPr>
        <p:spPr>
          <a:xfrm>
            <a:off x="816258" y="2355273"/>
            <a:ext cx="4498692" cy="3188277"/>
          </a:xfrm>
        </p:spPr>
        <p:txBody>
          <a:bodyPr>
            <a:normAutofit/>
          </a:bodyPr>
          <a:lstStyle/>
          <a:p>
            <a:pPr marL="0" indent="0">
              <a:buNone/>
            </a:pPr>
            <a:r>
              <a:rPr lang="en-US" sz="2000" dirty="0"/>
              <a:t>Iowa has two statewide Voluntary Self-Exclusion programs.  </a:t>
            </a:r>
            <a:endParaRPr lang="en-US" sz="2000" dirty="0" smtClean="0"/>
          </a:p>
          <a:p>
            <a:r>
              <a:rPr lang="en-US" sz="1800" dirty="0" smtClean="0"/>
              <a:t>Iowa </a:t>
            </a:r>
            <a:r>
              <a:rPr lang="en-US" sz="1800" dirty="0"/>
              <a:t>Racing and Gaming </a:t>
            </a:r>
            <a:r>
              <a:rPr lang="en-US" sz="1800" dirty="0" smtClean="0"/>
              <a:t>Commission</a:t>
            </a:r>
          </a:p>
          <a:p>
            <a:r>
              <a:rPr lang="en-US" sz="1800" dirty="0" smtClean="0"/>
              <a:t>Iowa Lottery  </a:t>
            </a:r>
          </a:p>
          <a:p>
            <a:pPr marL="0" indent="0">
              <a:buNone/>
            </a:pPr>
            <a:r>
              <a:rPr lang="en-US" sz="1800" dirty="0" smtClean="0"/>
              <a:t>Both </a:t>
            </a:r>
            <a:r>
              <a:rPr lang="en-US" sz="1800" dirty="0"/>
              <a:t>offer a five-year (as of July 1, 2017) and lifetime (irrevocable) option.</a:t>
            </a:r>
          </a:p>
        </p:txBody>
      </p:sp>
    </p:spTree>
    <p:extLst>
      <p:ext uri="{BB962C8B-B14F-4D97-AF65-F5344CB8AC3E}">
        <p14:creationId xmlns:p14="http://schemas.microsoft.com/office/powerpoint/2010/main" val="19142356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58BFC3D-A685-3D44-9AB8-82B6C632F231}"/>
              </a:ext>
            </a:extLst>
          </p:cNvPr>
          <p:cNvSpPr>
            <a:spLocks noGrp="1"/>
          </p:cNvSpPr>
          <p:nvPr>
            <p:ph type="subTitle" idx="10"/>
          </p:nvPr>
        </p:nvSpPr>
        <p:spPr/>
        <p:txBody>
          <a:bodyPr/>
          <a:lstStyle/>
          <a:p>
            <a:r>
              <a:rPr lang="en-US" dirty="0" smtClean="0"/>
              <a:t>Gambling &amp; Problem Gambling</a:t>
            </a:r>
            <a:endParaRPr lang="en-US" dirty="0"/>
          </a:p>
        </p:txBody>
      </p:sp>
    </p:spTree>
    <p:extLst>
      <p:ext uri="{BB962C8B-B14F-4D97-AF65-F5344CB8AC3E}">
        <p14:creationId xmlns:p14="http://schemas.microsoft.com/office/powerpoint/2010/main" val="31847454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object, roulette&#10;&#10;Description automatically generated">
            <a:extLst>
              <a:ext uri="{FF2B5EF4-FFF2-40B4-BE49-F238E27FC236}">
                <a16:creationId xmlns:a16="http://schemas.microsoft.com/office/drawing/2014/main" id="{E57C352B-2806-8149-97D4-4B508163E391}"/>
              </a:ext>
            </a:extLst>
          </p:cNvPr>
          <p:cNvPicPr>
            <a:picLocks noChangeAspect="1"/>
          </p:cNvPicPr>
          <p:nvPr/>
        </p:nvPicPr>
        <p:blipFill>
          <a:blip r:embed="rId3"/>
          <a:stretch>
            <a:fillRect/>
          </a:stretch>
        </p:blipFill>
        <p:spPr>
          <a:xfrm>
            <a:off x="5472285" y="2454961"/>
            <a:ext cx="6719715" cy="4403039"/>
          </a:xfrm>
          <a:prstGeom prst="rect">
            <a:avLst/>
          </a:prstGeom>
        </p:spPr>
      </p:pic>
      <p:pic>
        <p:nvPicPr>
          <p:cNvPr id="12" name="Picture 11">
            <a:extLst>
              <a:ext uri="{FF2B5EF4-FFF2-40B4-BE49-F238E27FC236}">
                <a16:creationId xmlns:a16="http://schemas.microsoft.com/office/drawing/2014/main" id="{E26EE247-0EBA-C34C-A8F6-0D443D076858}"/>
              </a:ext>
            </a:extLst>
          </p:cNvPr>
          <p:cNvPicPr>
            <a:picLocks noChangeAspect="1"/>
          </p:cNvPicPr>
          <p:nvPr/>
        </p:nvPicPr>
        <p:blipFill>
          <a:blip r:embed="rId4"/>
          <a:stretch>
            <a:fillRect/>
          </a:stretch>
        </p:blipFill>
        <p:spPr>
          <a:xfrm>
            <a:off x="4086870" y="-7906"/>
            <a:ext cx="8105130" cy="3508190"/>
          </a:xfrm>
          <a:prstGeom prst="rect">
            <a:avLst/>
          </a:prstGeom>
        </p:spPr>
      </p:pic>
      <p:pic>
        <p:nvPicPr>
          <p:cNvPr id="5" name="Picture 4" descr="A picture containing person, indoor&#10;&#10;Description automatically generated">
            <a:extLst>
              <a:ext uri="{FF2B5EF4-FFF2-40B4-BE49-F238E27FC236}">
                <a16:creationId xmlns:a16="http://schemas.microsoft.com/office/drawing/2014/main" id="{497BD33C-B685-2F4F-B52E-F0C8008008A6}"/>
              </a:ext>
            </a:extLst>
          </p:cNvPr>
          <p:cNvPicPr>
            <a:picLocks noChangeAspect="1"/>
          </p:cNvPicPr>
          <p:nvPr/>
        </p:nvPicPr>
        <p:blipFill rotWithShape="1">
          <a:blip r:embed="rId5"/>
          <a:srcRect l="948" t="3672" b="10400"/>
          <a:stretch/>
        </p:blipFill>
        <p:spPr>
          <a:xfrm>
            <a:off x="9525" y="-9525"/>
            <a:ext cx="6201716" cy="3552825"/>
          </a:xfrm>
          <a:prstGeom prst="rect">
            <a:avLst/>
          </a:prstGeom>
        </p:spPr>
      </p:pic>
      <p:pic>
        <p:nvPicPr>
          <p:cNvPr id="11" name="Picture 10" descr="A picture containing gambling house, pool ball, room, grass&#10;&#10;Description automatically generated">
            <a:extLst>
              <a:ext uri="{FF2B5EF4-FFF2-40B4-BE49-F238E27FC236}">
                <a16:creationId xmlns:a16="http://schemas.microsoft.com/office/drawing/2014/main" id="{351F57B2-8527-F64F-B2F7-A5C6625D36E2}"/>
              </a:ext>
            </a:extLst>
          </p:cNvPr>
          <p:cNvPicPr>
            <a:picLocks noChangeAspect="1"/>
          </p:cNvPicPr>
          <p:nvPr/>
        </p:nvPicPr>
        <p:blipFill rotWithShape="1">
          <a:blip r:embed="rId6"/>
          <a:srcRect t="18735"/>
          <a:stretch/>
        </p:blipFill>
        <p:spPr>
          <a:xfrm>
            <a:off x="9525" y="3543300"/>
            <a:ext cx="6211241" cy="3314700"/>
          </a:xfrm>
          <a:prstGeom prst="rect">
            <a:avLst/>
          </a:prstGeom>
          <a:effectLst/>
        </p:spPr>
      </p:pic>
    </p:spTree>
    <p:extLst>
      <p:ext uri="{BB962C8B-B14F-4D97-AF65-F5344CB8AC3E}">
        <p14:creationId xmlns:p14="http://schemas.microsoft.com/office/powerpoint/2010/main" val="3404817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1">
            <a:extLst>
              <a:ext uri="{FF2B5EF4-FFF2-40B4-BE49-F238E27FC236}">
                <a16:creationId xmlns:a16="http://schemas.microsoft.com/office/drawing/2014/main" id="{2B34F46F-3994-3C4B-A23B-5C59C4079779}"/>
              </a:ext>
            </a:extLst>
          </p:cNvPr>
          <p:cNvSpPr>
            <a:spLocks noGrp="1"/>
          </p:cNvSpPr>
          <p:nvPr>
            <p:ph type="subTitle" idx="10"/>
          </p:nvPr>
        </p:nvSpPr>
        <p:spPr>
          <a:xfrm>
            <a:off x="1046747" y="2653820"/>
            <a:ext cx="10098505" cy="1090864"/>
          </a:xfrm>
        </p:spPr>
        <p:txBody>
          <a:bodyPr>
            <a:noAutofit/>
          </a:bodyPr>
          <a:lstStyle/>
          <a:p>
            <a:r>
              <a:rPr lang="en-US" sz="4100" dirty="0"/>
              <a:t>Integrated Provider </a:t>
            </a:r>
            <a:r>
              <a:rPr lang="en-US" sz="4100" dirty="0" smtClean="0"/>
              <a:t>Network</a:t>
            </a:r>
            <a:r>
              <a:rPr lang="en-US" sz="4100" dirty="0"/>
              <a:t/>
            </a:r>
            <a:br>
              <a:rPr lang="en-US" sz="4100" dirty="0"/>
            </a:br>
            <a:r>
              <a:rPr lang="en-US" sz="4100" dirty="0"/>
              <a:t>Prevention Services</a:t>
            </a:r>
          </a:p>
        </p:txBody>
      </p:sp>
    </p:spTree>
    <p:extLst>
      <p:ext uri="{BB962C8B-B14F-4D97-AF65-F5344CB8AC3E}">
        <p14:creationId xmlns:p14="http://schemas.microsoft.com/office/powerpoint/2010/main" val="22931216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56BF-10FC-0C45-AD70-002FB355EA71}"/>
              </a:ext>
            </a:extLst>
          </p:cNvPr>
          <p:cNvSpPr>
            <a:spLocks noGrp="1"/>
          </p:cNvSpPr>
          <p:nvPr>
            <p:ph type="title"/>
          </p:nvPr>
        </p:nvSpPr>
        <p:spPr/>
        <p:txBody>
          <a:bodyPr/>
          <a:lstStyle/>
          <a:p>
            <a:r>
              <a:rPr lang="en-US" dirty="0"/>
              <a:t>“</a:t>
            </a:r>
          </a:p>
        </p:txBody>
      </p:sp>
      <p:sp>
        <p:nvSpPr>
          <p:cNvPr id="3" name="Text Placeholder 2">
            <a:extLst>
              <a:ext uri="{FF2B5EF4-FFF2-40B4-BE49-F238E27FC236}">
                <a16:creationId xmlns:a16="http://schemas.microsoft.com/office/drawing/2014/main" id="{54A3FAB7-10C3-2343-81F5-F0F0C5707818}"/>
              </a:ext>
            </a:extLst>
          </p:cNvPr>
          <p:cNvSpPr>
            <a:spLocks noGrp="1"/>
          </p:cNvSpPr>
          <p:nvPr>
            <p:ph type="body" sz="quarter" idx="10"/>
          </p:nvPr>
        </p:nvSpPr>
        <p:spPr>
          <a:xfrm>
            <a:off x="4585254" y="1138755"/>
            <a:ext cx="6249001" cy="4770510"/>
          </a:xfrm>
        </p:spPr>
        <p:txBody>
          <a:bodyPr>
            <a:normAutofit/>
          </a:bodyPr>
          <a:lstStyle/>
          <a:p>
            <a:pPr>
              <a:lnSpc>
                <a:spcPct val="100000"/>
              </a:lnSpc>
              <a:spcBef>
                <a:spcPts val="600"/>
              </a:spcBef>
            </a:pPr>
            <a:r>
              <a:rPr lang="en-US" sz="3200" b="0" i="1" dirty="0"/>
              <a:t>Gambling is a recreational activity for the vast majority of adults who participate, regardless of their age, income, education or socioeconomic status. Within the United States, most people have gambled at some point in their lives; many of whom have done so within the past year</a:t>
            </a:r>
            <a:r>
              <a:rPr lang="en-US" sz="3200" b="0" i="1" dirty="0" smtClean="0"/>
              <a:t>.</a:t>
            </a:r>
            <a:endParaRPr lang="en-US" sz="3200" b="0" i="1" dirty="0"/>
          </a:p>
        </p:txBody>
      </p:sp>
      <p:sp>
        <p:nvSpPr>
          <p:cNvPr id="4" name="Rectangle 3">
            <a:extLst>
              <a:ext uri="{FF2B5EF4-FFF2-40B4-BE49-F238E27FC236}">
                <a16:creationId xmlns:a16="http://schemas.microsoft.com/office/drawing/2014/main" id="{F29EB3C8-A879-C244-94CF-968AF2104D9B}"/>
              </a:ext>
            </a:extLst>
          </p:cNvPr>
          <p:cNvSpPr/>
          <p:nvPr/>
        </p:nvSpPr>
        <p:spPr>
          <a:xfrm>
            <a:off x="5606142" y="6371848"/>
            <a:ext cx="4442948" cy="276999"/>
          </a:xfrm>
          <a:prstGeom prst="rect">
            <a:avLst/>
          </a:prstGeom>
        </p:spPr>
        <p:txBody>
          <a:bodyPr wrap="none">
            <a:spAutoFit/>
          </a:bodyPr>
          <a:lstStyle/>
          <a:p>
            <a:r>
              <a:rPr lang="en-US" sz="1200" dirty="0" smtClean="0">
                <a:solidFill>
                  <a:schemeClr val="bg1"/>
                </a:solidFill>
              </a:rPr>
              <a:t>Gambling Attitudes and Behaviors: 2018 Study of Adult Iowans</a:t>
            </a:r>
            <a:endParaRPr lang="en-US" sz="1200" dirty="0">
              <a:solidFill>
                <a:schemeClr val="bg1"/>
              </a:solidFill>
            </a:endParaRPr>
          </a:p>
        </p:txBody>
      </p:sp>
    </p:spTree>
    <p:extLst>
      <p:ext uri="{BB962C8B-B14F-4D97-AF65-F5344CB8AC3E}">
        <p14:creationId xmlns:p14="http://schemas.microsoft.com/office/powerpoint/2010/main" val="39521503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941312A-F136-6A41-AFE4-06EB7715D3BF}"/>
              </a:ext>
            </a:extLst>
          </p:cNvPr>
          <p:cNvSpPr>
            <a:spLocks noGrp="1"/>
          </p:cNvSpPr>
          <p:nvPr>
            <p:ph idx="1"/>
          </p:nvPr>
        </p:nvSpPr>
        <p:spPr/>
        <p:txBody>
          <a:bodyPr numCol="2" spcCol="182880">
            <a:noAutofit/>
          </a:bodyPr>
          <a:lstStyle/>
          <a:p>
            <a:pPr lvl="0">
              <a:lnSpc>
                <a:spcPct val="100000"/>
              </a:lnSpc>
              <a:spcBef>
                <a:spcPts val="600"/>
              </a:spcBef>
            </a:pPr>
            <a:r>
              <a:rPr lang="en-US" sz="2000" dirty="0"/>
              <a:t>Casino-style card games (Texas </a:t>
            </a:r>
            <a:r>
              <a:rPr lang="en-US" sz="2000" dirty="0" err="1"/>
              <a:t>Hold’em</a:t>
            </a:r>
            <a:r>
              <a:rPr lang="en-US" sz="2000" dirty="0"/>
              <a:t>, Blackjack/21, etc.)</a:t>
            </a:r>
          </a:p>
          <a:p>
            <a:pPr lvl="0">
              <a:lnSpc>
                <a:spcPct val="100000"/>
              </a:lnSpc>
              <a:spcBef>
                <a:spcPts val="600"/>
              </a:spcBef>
            </a:pPr>
            <a:r>
              <a:rPr lang="en-US" sz="2000" dirty="0"/>
              <a:t>Card Games (Gin Rummy, Spades, Hearts, etc.)</a:t>
            </a:r>
          </a:p>
          <a:p>
            <a:pPr lvl="0">
              <a:lnSpc>
                <a:spcPct val="100000"/>
              </a:lnSpc>
              <a:spcBef>
                <a:spcPts val="600"/>
              </a:spcBef>
            </a:pPr>
            <a:r>
              <a:rPr lang="en-US" sz="2000" dirty="0"/>
              <a:t>Dice Games (Craps, etc.)</a:t>
            </a:r>
          </a:p>
          <a:p>
            <a:pPr lvl="0">
              <a:lnSpc>
                <a:spcPct val="100000"/>
              </a:lnSpc>
              <a:spcBef>
                <a:spcPts val="600"/>
              </a:spcBef>
            </a:pPr>
            <a:r>
              <a:rPr lang="en-US" sz="2000" dirty="0"/>
              <a:t>Electronic Games (Online Poker, Slots, Keno)</a:t>
            </a:r>
          </a:p>
          <a:p>
            <a:pPr lvl="0">
              <a:lnSpc>
                <a:spcPct val="100000"/>
              </a:lnSpc>
              <a:spcBef>
                <a:spcPts val="600"/>
              </a:spcBef>
            </a:pPr>
            <a:r>
              <a:rPr lang="en-US" sz="2000" dirty="0"/>
              <a:t>Betting on Sporting Events (Football, Baseball, etc.)</a:t>
            </a:r>
          </a:p>
          <a:p>
            <a:pPr lvl="0">
              <a:lnSpc>
                <a:spcPct val="100000"/>
              </a:lnSpc>
              <a:spcBef>
                <a:spcPts val="600"/>
              </a:spcBef>
            </a:pPr>
            <a:r>
              <a:rPr lang="en-US" sz="2000" dirty="0"/>
              <a:t>Pitching Quarters </a:t>
            </a:r>
          </a:p>
          <a:p>
            <a:pPr lvl="0">
              <a:lnSpc>
                <a:spcPct val="100000"/>
              </a:lnSpc>
              <a:spcBef>
                <a:spcPts val="600"/>
              </a:spcBef>
            </a:pPr>
            <a:r>
              <a:rPr lang="en-US" sz="2000" dirty="0"/>
              <a:t>Lottery Tickets or “Scratchers”</a:t>
            </a:r>
          </a:p>
          <a:p>
            <a:pPr lvl="0">
              <a:lnSpc>
                <a:spcPct val="100000"/>
              </a:lnSpc>
              <a:spcBef>
                <a:spcPts val="600"/>
              </a:spcBef>
            </a:pPr>
            <a:r>
              <a:rPr lang="en-US" sz="2000" dirty="0"/>
              <a:t>Raffle Tickets</a:t>
            </a:r>
          </a:p>
          <a:p>
            <a:pPr lvl="0">
              <a:lnSpc>
                <a:spcPct val="100000"/>
              </a:lnSpc>
              <a:spcBef>
                <a:spcPts val="600"/>
              </a:spcBef>
            </a:pPr>
            <a:r>
              <a:rPr lang="en-US" sz="2000" dirty="0"/>
              <a:t>Bingo</a:t>
            </a:r>
          </a:p>
          <a:p>
            <a:pPr lvl="0">
              <a:lnSpc>
                <a:spcPct val="100000"/>
              </a:lnSpc>
              <a:spcBef>
                <a:spcPts val="600"/>
              </a:spcBef>
            </a:pPr>
            <a:r>
              <a:rPr lang="en-US" sz="2000" dirty="0"/>
              <a:t>Games of Personal Skills (Basketball, Video Games, Bowling, etc.)</a:t>
            </a:r>
          </a:p>
          <a:p>
            <a:pPr lvl="0">
              <a:lnSpc>
                <a:spcPct val="100000"/>
              </a:lnSpc>
              <a:spcBef>
                <a:spcPts val="600"/>
              </a:spcBef>
            </a:pPr>
            <a:r>
              <a:rPr lang="en-US" sz="2000" dirty="0"/>
              <a:t>Mahjong, Native American stick games and other cultural games</a:t>
            </a:r>
          </a:p>
        </p:txBody>
      </p:sp>
      <p:sp>
        <p:nvSpPr>
          <p:cNvPr id="5" name="Title 4"/>
          <p:cNvSpPr>
            <a:spLocks noGrp="1"/>
          </p:cNvSpPr>
          <p:nvPr>
            <p:ph type="ctrTitle"/>
          </p:nvPr>
        </p:nvSpPr>
        <p:spPr/>
        <p:txBody>
          <a:bodyPr/>
          <a:lstStyle/>
          <a:p>
            <a:r>
              <a:rPr lang="en-US" dirty="0" smtClean="0"/>
              <a:t>Forms of Gambling</a:t>
            </a:r>
            <a:endParaRPr lang="en-US" dirty="0"/>
          </a:p>
        </p:txBody>
      </p:sp>
      <p:sp>
        <p:nvSpPr>
          <p:cNvPr id="4" name="Rectangle 3">
            <a:extLst>
              <a:ext uri="{FF2B5EF4-FFF2-40B4-BE49-F238E27FC236}">
                <a16:creationId xmlns:a16="http://schemas.microsoft.com/office/drawing/2014/main" id="{C58DE1B9-75C9-8943-8BEE-3C5ACEE0249D}"/>
              </a:ext>
            </a:extLst>
          </p:cNvPr>
          <p:cNvSpPr/>
          <p:nvPr/>
        </p:nvSpPr>
        <p:spPr>
          <a:xfrm>
            <a:off x="6930117" y="6371848"/>
            <a:ext cx="3222357" cy="276999"/>
          </a:xfrm>
          <a:prstGeom prst="rect">
            <a:avLst/>
          </a:prstGeom>
        </p:spPr>
        <p:txBody>
          <a:bodyPr wrap="none">
            <a:spAutoFit/>
          </a:bodyPr>
          <a:lstStyle/>
          <a:p>
            <a:r>
              <a:rPr lang="en-US" sz="1200" u="sng" dirty="0">
                <a:solidFill>
                  <a:schemeClr val="hlink"/>
                </a:solidFill>
                <a:hlinkClick r:id="rId2"/>
              </a:rPr>
              <a:t>https://calpg.org/common-types-of-gambling/</a:t>
            </a:r>
            <a:endParaRPr lang="en-US" sz="1200" dirty="0"/>
          </a:p>
        </p:txBody>
      </p:sp>
    </p:spTree>
    <p:extLst>
      <p:ext uri="{BB962C8B-B14F-4D97-AF65-F5344CB8AC3E}">
        <p14:creationId xmlns:p14="http://schemas.microsoft.com/office/powerpoint/2010/main" val="410590853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9586FFA-7606-4D47-8574-89D3AC225824}"/>
              </a:ext>
            </a:extLst>
          </p:cNvPr>
          <p:cNvSpPr>
            <a:spLocks noGrp="1"/>
          </p:cNvSpPr>
          <p:nvPr>
            <p:ph idx="1"/>
          </p:nvPr>
        </p:nvSpPr>
        <p:spPr>
          <a:xfrm>
            <a:off x="816259" y="2050379"/>
            <a:ext cx="9492916" cy="2731172"/>
          </a:xfrm>
        </p:spPr>
        <p:txBody>
          <a:bodyPr numCol="2">
            <a:normAutofit/>
          </a:bodyPr>
          <a:lstStyle/>
          <a:p>
            <a:pPr lvl="0">
              <a:lnSpc>
                <a:spcPct val="100000"/>
              </a:lnSpc>
              <a:spcBef>
                <a:spcPts val="600"/>
              </a:spcBef>
            </a:pPr>
            <a:r>
              <a:rPr lang="en-US" sz="2800" dirty="0"/>
              <a:t>Social</a:t>
            </a:r>
          </a:p>
          <a:p>
            <a:pPr lvl="0">
              <a:lnSpc>
                <a:spcPct val="100000"/>
              </a:lnSpc>
              <a:spcBef>
                <a:spcPts val="600"/>
              </a:spcBef>
            </a:pPr>
            <a:r>
              <a:rPr lang="en-US" sz="2800" dirty="0"/>
              <a:t>Frequent</a:t>
            </a:r>
          </a:p>
          <a:p>
            <a:pPr lvl="0">
              <a:lnSpc>
                <a:spcPct val="100000"/>
              </a:lnSpc>
              <a:spcBef>
                <a:spcPts val="600"/>
              </a:spcBef>
            </a:pPr>
            <a:r>
              <a:rPr lang="en-US" sz="2800" dirty="0"/>
              <a:t>Binge</a:t>
            </a:r>
          </a:p>
          <a:p>
            <a:pPr lvl="0">
              <a:lnSpc>
                <a:spcPct val="100000"/>
              </a:lnSpc>
              <a:spcBef>
                <a:spcPts val="600"/>
              </a:spcBef>
            </a:pPr>
            <a:r>
              <a:rPr lang="en-US" sz="2800" dirty="0"/>
              <a:t>Professional</a:t>
            </a:r>
          </a:p>
          <a:p>
            <a:pPr lvl="0">
              <a:lnSpc>
                <a:spcPct val="100000"/>
              </a:lnSpc>
              <a:spcBef>
                <a:spcPts val="600"/>
              </a:spcBef>
            </a:pPr>
            <a:r>
              <a:rPr lang="en-US" sz="2800" dirty="0"/>
              <a:t>Antisocial</a:t>
            </a:r>
          </a:p>
          <a:p>
            <a:pPr lvl="0">
              <a:lnSpc>
                <a:spcPct val="100000"/>
              </a:lnSpc>
              <a:spcBef>
                <a:spcPts val="600"/>
              </a:spcBef>
            </a:pPr>
            <a:r>
              <a:rPr lang="en-US" sz="2800" dirty="0"/>
              <a:t>Problem</a:t>
            </a:r>
          </a:p>
          <a:p>
            <a:pPr lvl="0">
              <a:lnSpc>
                <a:spcPct val="100000"/>
              </a:lnSpc>
              <a:spcBef>
                <a:spcPts val="600"/>
              </a:spcBef>
            </a:pPr>
            <a:r>
              <a:rPr lang="en-US" sz="2800" dirty="0"/>
              <a:t>Action</a:t>
            </a:r>
          </a:p>
          <a:p>
            <a:pPr lvl="0">
              <a:lnSpc>
                <a:spcPct val="100000"/>
              </a:lnSpc>
              <a:spcBef>
                <a:spcPts val="600"/>
              </a:spcBef>
            </a:pPr>
            <a:r>
              <a:rPr lang="en-US" sz="2800" dirty="0"/>
              <a:t>Escape</a:t>
            </a:r>
          </a:p>
          <a:p>
            <a:pPr lvl="0">
              <a:lnSpc>
                <a:spcPct val="100000"/>
              </a:lnSpc>
              <a:spcBef>
                <a:spcPts val="600"/>
              </a:spcBef>
            </a:pPr>
            <a:r>
              <a:rPr lang="en-US" sz="2800" dirty="0"/>
              <a:t>Disordered</a:t>
            </a:r>
          </a:p>
        </p:txBody>
      </p:sp>
      <p:sp>
        <p:nvSpPr>
          <p:cNvPr id="5" name="Title 4"/>
          <p:cNvSpPr>
            <a:spLocks noGrp="1"/>
          </p:cNvSpPr>
          <p:nvPr>
            <p:ph type="ctrTitle"/>
          </p:nvPr>
        </p:nvSpPr>
        <p:spPr/>
        <p:txBody>
          <a:bodyPr/>
          <a:lstStyle/>
          <a:p>
            <a:r>
              <a:rPr lang="en-US" dirty="0" smtClean="0"/>
              <a:t>Gambling “Types”</a:t>
            </a:r>
            <a:endParaRPr lang="en-US" dirty="0"/>
          </a:p>
        </p:txBody>
      </p:sp>
      <p:sp>
        <p:nvSpPr>
          <p:cNvPr id="4" name="Rectangle 3">
            <a:extLst>
              <a:ext uri="{FF2B5EF4-FFF2-40B4-BE49-F238E27FC236}">
                <a16:creationId xmlns:a16="http://schemas.microsoft.com/office/drawing/2014/main" id="{CA9BD0C6-0B14-3240-BCA2-3750C089D4F9}"/>
              </a:ext>
            </a:extLst>
          </p:cNvPr>
          <p:cNvSpPr/>
          <p:nvPr/>
        </p:nvSpPr>
        <p:spPr>
          <a:xfrm>
            <a:off x="6930117" y="6371848"/>
            <a:ext cx="3332964" cy="276999"/>
          </a:xfrm>
          <a:prstGeom prst="rect">
            <a:avLst/>
          </a:prstGeom>
        </p:spPr>
        <p:txBody>
          <a:bodyPr wrap="none">
            <a:spAutoFit/>
          </a:bodyPr>
          <a:lstStyle/>
          <a:p>
            <a:pPr lvl="0"/>
            <a:r>
              <a:rPr lang="en-US" sz="1200" u="sng" dirty="0">
                <a:solidFill>
                  <a:schemeClr val="hlink"/>
                </a:solidFill>
                <a:hlinkClick r:id="rId2"/>
              </a:rPr>
              <a:t>https://calpg.org/identifying-types-of-gamblers/</a:t>
            </a:r>
            <a:endParaRPr lang="en-US" sz="1200" dirty="0"/>
          </a:p>
        </p:txBody>
      </p:sp>
    </p:spTree>
    <p:extLst>
      <p:ext uri="{BB962C8B-B14F-4D97-AF65-F5344CB8AC3E}">
        <p14:creationId xmlns:p14="http://schemas.microsoft.com/office/powerpoint/2010/main" val="26451675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D134B0-2730-F645-AD0D-3683CDC69637}"/>
              </a:ext>
            </a:extLst>
          </p:cNvPr>
          <p:cNvSpPr>
            <a:spLocks noGrp="1"/>
          </p:cNvSpPr>
          <p:nvPr>
            <p:ph idx="1"/>
          </p:nvPr>
        </p:nvSpPr>
        <p:spPr/>
        <p:txBody>
          <a:bodyPr>
            <a:normAutofit fontScale="92500" lnSpcReduction="10000"/>
          </a:bodyPr>
          <a:lstStyle/>
          <a:p>
            <a:pPr lvl="0"/>
            <a:r>
              <a:rPr lang="en-US" dirty="0"/>
              <a:t>Mental Health Disorders</a:t>
            </a:r>
          </a:p>
          <a:p>
            <a:pPr lvl="0"/>
            <a:r>
              <a:rPr lang="en-US" dirty="0"/>
              <a:t>Age</a:t>
            </a:r>
          </a:p>
          <a:p>
            <a:pPr lvl="0"/>
            <a:r>
              <a:rPr lang="en-US" dirty="0"/>
              <a:t>Sex</a:t>
            </a:r>
          </a:p>
          <a:p>
            <a:pPr lvl="0"/>
            <a:r>
              <a:rPr lang="en-US" dirty="0"/>
              <a:t>Influences of Family or Friends</a:t>
            </a:r>
          </a:p>
          <a:p>
            <a:pPr lvl="0"/>
            <a:r>
              <a:rPr lang="en-US" dirty="0"/>
              <a:t>Medication used to treat certain ailments</a:t>
            </a:r>
          </a:p>
          <a:p>
            <a:pPr lvl="0"/>
            <a:r>
              <a:rPr lang="en-US" dirty="0"/>
              <a:t>Certain personality characteristics</a:t>
            </a:r>
          </a:p>
        </p:txBody>
      </p:sp>
      <p:sp>
        <p:nvSpPr>
          <p:cNvPr id="4" name="Subtitle 2">
            <a:extLst>
              <a:ext uri="{FF2B5EF4-FFF2-40B4-BE49-F238E27FC236}">
                <a16:creationId xmlns:a16="http://schemas.microsoft.com/office/drawing/2014/main" id="{F84C92D6-7A1F-5C4B-9BD5-9A0624124604}"/>
              </a:ext>
            </a:extLst>
          </p:cNvPr>
          <p:cNvSpPr txBox="1">
            <a:spLocks/>
          </p:cNvSpPr>
          <p:nvPr/>
        </p:nvSpPr>
        <p:spPr>
          <a:xfrm>
            <a:off x="796208" y="2992765"/>
            <a:ext cx="3947242" cy="109086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spc="0">
                <a:solidFill>
                  <a:schemeClr val="accent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 dirty="0" smtClean="0"/>
              <a:t>Problem Gambling Risk Factors</a:t>
            </a:r>
            <a:endParaRPr lang="en-US" dirty="0"/>
          </a:p>
        </p:txBody>
      </p:sp>
      <p:sp>
        <p:nvSpPr>
          <p:cNvPr id="7" name="Rectangle 6">
            <a:extLst>
              <a:ext uri="{FF2B5EF4-FFF2-40B4-BE49-F238E27FC236}">
                <a16:creationId xmlns:a16="http://schemas.microsoft.com/office/drawing/2014/main" id="{0ED10419-7CD7-5741-8333-244105C46BFA}"/>
              </a:ext>
            </a:extLst>
          </p:cNvPr>
          <p:cNvSpPr/>
          <p:nvPr/>
        </p:nvSpPr>
        <p:spPr>
          <a:xfrm>
            <a:off x="5498882" y="6371848"/>
            <a:ext cx="6596678" cy="261610"/>
          </a:xfrm>
          <a:prstGeom prst="rect">
            <a:avLst/>
          </a:prstGeom>
        </p:spPr>
        <p:txBody>
          <a:bodyPr wrap="none">
            <a:spAutoFit/>
          </a:bodyPr>
          <a:lstStyle/>
          <a:p>
            <a:pPr lvl="0"/>
            <a:r>
              <a:rPr lang="en-US" sz="1100" u="sng" dirty="0">
                <a:solidFill>
                  <a:schemeClr val="bg1"/>
                </a:solidFill>
                <a:hlinkClick r:id="rId2">
                  <a:extLst>
                    <a:ext uri="{A12FA001-AC4F-418D-AE19-62706E023703}">
                      <ahyp:hlinkClr xmlns:ahyp="http://schemas.microsoft.com/office/drawing/2018/hyperlinkcolor" xmlns="" val="tx"/>
                    </a:ext>
                  </a:extLst>
                </a:hlinkClick>
              </a:rPr>
              <a:t>https://www.mayoclinic.org/diseases-conditions/compulsive-gambling/symptoms-causes/syc-20355178</a:t>
            </a:r>
            <a:endParaRPr lang="en-US" sz="1100" dirty="0">
              <a:solidFill>
                <a:schemeClr val="bg1"/>
              </a:solidFill>
            </a:endParaRPr>
          </a:p>
        </p:txBody>
      </p:sp>
    </p:spTree>
    <p:extLst>
      <p:ext uri="{BB962C8B-B14F-4D97-AF65-F5344CB8AC3E}">
        <p14:creationId xmlns:p14="http://schemas.microsoft.com/office/powerpoint/2010/main" val="3203783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6EF52C-429A-034D-8BAA-A08220AF3857}"/>
              </a:ext>
            </a:extLst>
          </p:cNvPr>
          <p:cNvSpPr>
            <a:spLocks noGrp="1"/>
          </p:cNvSpPr>
          <p:nvPr>
            <p:ph idx="1"/>
          </p:nvPr>
        </p:nvSpPr>
        <p:spPr>
          <a:xfrm>
            <a:off x="816259" y="1799372"/>
            <a:ext cx="9492916" cy="3708901"/>
          </a:xfrm>
        </p:spPr>
        <p:txBody>
          <a:bodyPr>
            <a:noAutofit/>
          </a:bodyPr>
          <a:lstStyle/>
          <a:p>
            <a:pPr marL="165100" lvl="0" indent="0">
              <a:spcBef>
                <a:spcPts val="1600"/>
              </a:spcBef>
              <a:buSzPts val="1000"/>
              <a:buNone/>
            </a:pPr>
            <a:r>
              <a:rPr lang="en-US" sz="1900" dirty="0"/>
              <a:t>A complex condition, an addiction, often with serious consequences, such as:</a:t>
            </a:r>
          </a:p>
          <a:p>
            <a:pPr marL="508000" indent="-342900">
              <a:spcBef>
                <a:spcPts val="0"/>
              </a:spcBef>
              <a:buSzPts val="1000"/>
            </a:pPr>
            <a:r>
              <a:rPr lang="en-US" sz="1700" dirty="0"/>
              <a:t>Financial (e.g., credit card debt, pay-day loans, inability to pay bills)</a:t>
            </a:r>
          </a:p>
          <a:p>
            <a:pPr marL="508000" indent="-342900">
              <a:spcBef>
                <a:spcPts val="0"/>
              </a:spcBef>
              <a:buSzPts val="1000"/>
            </a:pPr>
            <a:r>
              <a:rPr lang="en-US" sz="1700" dirty="0"/>
              <a:t>Spiritual/Psychological (e.g., depression, suicide)</a:t>
            </a:r>
          </a:p>
          <a:p>
            <a:pPr marL="508000" indent="-342900">
              <a:spcBef>
                <a:spcPts val="0"/>
              </a:spcBef>
              <a:buSzPts val="1000"/>
            </a:pPr>
            <a:r>
              <a:rPr lang="en-US" sz="1700" dirty="0"/>
              <a:t>Social (e.g., isolation, withdrawal)</a:t>
            </a:r>
          </a:p>
          <a:p>
            <a:pPr marL="508000" indent="-342900">
              <a:spcBef>
                <a:spcPts val="0"/>
              </a:spcBef>
              <a:buSzPts val="1000"/>
            </a:pPr>
            <a:r>
              <a:rPr lang="en-US" sz="1700" dirty="0"/>
              <a:t>Family (e.g., neglect, abuse, divorce)</a:t>
            </a:r>
          </a:p>
          <a:p>
            <a:pPr marL="508000" indent="-342900">
              <a:spcBef>
                <a:spcPts val="0"/>
              </a:spcBef>
              <a:buSzPts val="1000"/>
            </a:pPr>
            <a:r>
              <a:rPr lang="en-US" sz="1700" dirty="0"/>
              <a:t>Vocational (e.g., decline in work performance, loss of job, sick days, dropping out of school)</a:t>
            </a:r>
          </a:p>
          <a:p>
            <a:pPr marL="508000" indent="-342900">
              <a:spcBef>
                <a:spcPts val="0"/>
              </a:spcBef>
              <a:buSzPts val="1000"/>
            </a:pPr>
            <a:r>
              <a:rPr lang="en-US" sz="1700" dirty="0"/>
              <a:t>Physical health - (e.g., higher rates of cardio-vascular and gastro-intestinal issues)</a:t>
            </a:r>
          </a:p>
          <a:p>
            <a:pPr marL="508000" indent="-342900">
              <a:spcBef>
                <a:spcPts val="0"/>
              </a:spcBef>
              <a:buSzPts val="1000"/>
            </a:pPr>
            <a:r>
              <a:rPr lang="en-US" sz="1700" dirty="0"/>
              <a:t>Legal issues - (e.g., fraud, embezzlement, bankruptcy, bad checks)</a:t>
            </a:r>
          </a:p>
        </p:txBody>
      </p:sp>
      <p:sp>
        <p:nvSpPr>
          <p:cNvPr id="3" name="Title 2">
            <a:extLst>
              <a:ext uri="{FF2B5EF4-FFF2-40B4-BE49-F238E27FC236}">
                <a16:creationId xmlns:a16="http://schemas.microsoft.com/office/drawing/2014/main" id="{19FF8778-5A97-EA4B-86AF-118AF9B7C89F}"/>
              </a:ext>
            </a:extLst>
          </p:cNvPr>
          <p:cNvSpPr>
            <a:spLocks noGrp="1"/>
          </p:cNvSpPr>
          <p:nvPr>
            <p:ph type="ctrTitle"/>
          </p:nvPr>
        </p:nvSpPr>
        <p:spPr/>
        <p:txBody>
          <a:bodyPr/>
          <a:lstStyle/>
          <a:p>
            <a:r>
              <a:rPr lang="en-US" dirty="0"/>
              <a:t>What is Problem Gambling</a:t>
            </a:r>
          </a:p>
        </p:txBody>
      </p:sp>
    </p:spTree>
    <p:extLst>
      <p:ext uri="{BB962C8B-B14F-4D97-AF65-F5344CB8AC3E}">
        <p14:creationId xmlns:p14="http://schemas.microsoft.com/office/powerpoint/2010/main" val="17873647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63703B8-2B93-C44A-85D3-9F8283496B6B}"/>
              </a:ext>
            </a:extLst>
          </p:cNvPr>
          <p:cNvSpPr>
            <a:spLocks noGrp="1"/>
          </p:cNvSpPr>
          <p:nvPr>
            <p:ph idx="1"/>
          </p:nvPr>
        </p:nvSpPr>
        <p:spPr/>
        <p:txBody>
          <a:bodyPr/>
          <a:lstStyle/>
          <a:p>
            <a:pPr marL="165100" lvl="0" indent="0">
              <a:spcBef>
                <a:spcPts val="0"/>
              </a:spcBef>
              <a:buSzPts val="1000"/>
              <a:buNone/>
            </a:pPr>
            <a:r>
              <a:rPr lang="en-US" dirty="0"/>
              <a:t>Frequently connected to other addictions and mental health disorders:</a:t>
            </a:r>
          </a:p>
          <a:p>
            <a:pPr marL="508000" indent="-342900">
              <a:spcBef>
                <a:spcPts val="0"/>
              </a:spcBef>
              <a:buSzPts val="1000"/>
            </a:pPr>
            <a:r>
              <a:rPr lang="en-US" sz="2000" dirty="0"/>
              <a:t>People in recovery from drugs or alcohol often see gambling as an alternative and many of the same patterns of addiction emerge</a:t>
            </a:r>
          </a:p>
          <a:p>
            <a:pPr marL="508000" indent="-342900">
              <a:spcBef>
                <a:spcPts val="0"/>
              </a:spcBef>
              <a:buSzPts val="1000"/>
            </a:pPr>
            <a:r>
              <a:rPr lang="en-US" sz="2000" dirty="0"/>
              <a:t>A hidden disorder that has a higher rate of suicidal ideation/attempts than other addictive disorders:</a:t>
            </a:r>
          </a:p>
          <a:p>
            <a:pPr marL="965200" lvl="1" indent="-342900">
              <a:spcBef>
                <a:spcPts val="0"/>
              </a:spcBef>
              <a:buSzPts val="1000"/>
              <a:buFont typeface="Courier New" panose="02070309020205020404" pitchFamily="49" charset="0"/>
              <a:buChar char="o"/>
            </a:pPr>
            <a:r>
              <a:rPr lang="en-US" sz="1800" dirty="0"/>
              <a:t>Threats of suicide must be taken seriously</a:t>
            </a:r>
          </a:p>
          <a:p>
            <a:pPr marL="0" indent="0">
              <a:buNone/>
            </a:pPr>
            <a:endParaRPr lang="en-US" dirty="0"/>
          </a:p>
        </p:txBody>
      </p:sp>
      <p:sp>
        <p:nvSpPr>
          <p:cNvPr id="4" name="Title 3">
            <a:extLst>
              <a:ext uri="{FF2B5EF4-FFF2-40B4-BE49-F238E27FC236}">
                <a16:creationId xmlns:a16="http://schemas.microsoft.com/office/drawing/2014/main" id="{BA26AD5F-3E70-5B4E-B566-E1D2632B71F4}"/>
              </a:ext>
            </a:extLst>
          </p:cNvPr>
          <p:cNvSpPr>
            <a:spLocks noGrp="1"/>
          </p:cNvSpPr>
          <p:nvPr>
            <p:ph type="ctrTitle"/>
          </p:nvPr>
        </p:nvSpPr>
        <p:spPr/>
        <p:txBody>
          <a:bodyPr/>
          <a:lstStyle/>
          <a:p>
            <a:r>
              <a:rPr lang="en-US" dirty="0"/>
              <a:t>What is Problem Gambling</a:t>
            </a:r>
          </a:p>
        </p:txBody>
      </p:sp>
      <p:sp>
        <p:nvSpPr>
          <p:cNvPr id="6" name="Rectangle 5">
            <a:extLst>
              <a:ext uri="{FF2B5EF4-FFF2-40B4-BE49-F238E27FC236}">
                <a16:creationId xmlns:a16="http://schemas.microsoft.com/office/drawing/2014/main" id="{73567BCB-A8E7-1B47-B3AB-4DFB2276480A}"/>
              </a:ext>
            </a:extLst>
          </p:cNvPr>
          <p:cNvSpPr/>
          <p:nvPr/>
        </p:nvSpPr>
        <p:spPr>
          <a:xfrm>
            <a:off x="4730255" y="6371848"/>
            <a:ext cx="7149265" cy="276999"/>
          </a:xfrm>
          <a:prstGeom prst="rect">
            <a:avLst/>
          </a:prstGeom>
        </p:spPr>
        <p:txBody>
          <a:bodyPr wrap="none">
            <a:spAutoFit/>
          </a:bodyPr>
          <a:lstStyle/>
          <a:p>
            <a:pPr lvl="0"/>
            <a:r>
              <a:rPr lang="en-US" sz="1200" u="sng" dirty="0">
                <a:solidFill>
                  <a:schemeClr val="bg1"/>
                </a:solidFill>
                <a:hlinkClick r:id="rId2">
                  <a:extLst>
                    <a:ext uri="{A12FA001-AC4F-418D-AE19-62706E023703}">
                      <ahyp:hlinkClr xmlns:ahyp="http://schemas.microsoft.com/office/drawing/2018/hyperlinkcolor" xmlns="" val="tx"/>
                    </a:ext>
                  </a:extLst>
                </a:hlinkClick>
              </a:rPr>
              <a:t>https://www.mayoclinic.org/diseases-conditions/compulsive-gambling/symptoms-causes/syc-20355178</a:t>
            </a:r>
            <a:endParaRPr lang="en-US" sz="1200" dirty="0">
              <a:solidFill>
                <a:schemeClr val="bg1"/>
              </a:solidFill>
            </a:endParaRPr>
          </a:p>
        </p:txBody>
      </p:sp>
    </p:spTree>
    <p:extLst>
      <p:ext uri="{BB962C8B-B14F-4D97-AF65-F5344CB8AC3E}">
        <p14:creationId xmlns:p14="http://schemas.microsoft.com/office/powerpoint/2010/main" val="58783844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48867E-470B-5846-81E2-CFA75D09282F}"/>
              </a:ext>
            </a:extLst>
          </p:cNvPr>
          <p:cNvSpPr>
            <a:spLocks noGrp="1"/>
          </p:cNvSpPr>
          <p:nvPr>
            <p:ph idx="1"/>
          </p:nvPr>
        </p:nvSpPr>
        <p:spPr>
          <a:xfrm>
            <a:off x="816259" y="2072149"/>
            <a:ext cx="4535670" cy="4156373"/>
          </a:xfrm>
        </p:spPr>
        <p:txBody>
          <a:bodyPr>
            <a:noAutofit/>
          </a:bodyPr>
          <a:lstStyle/>
          <a:p>
            <a:pPr lvl="0"/>
            <a:r>
              <a:rPr lang="en-US" sz="1600" dirty="0"/>
              <a:t>Preoccupied with gambling - constantly planning how to get more money to support gambling</a:t>
            </a:r>
          </a:p>
          <a:p>
            <a:pPr lvl="0"/>
            <a:r>
              <a:rPr lang="en-US" sz="1600" dirty="0"/>
              <a:t>Needing to gamble with increasing amounts of money to get the same thrill</a:t>
            </a:r>
          </a:p>
          <a:p>
            <a:pPr lvl="0"/>
            <a:r>
              <a:rPr lang="en-US" sz="1600" dirty="0"/>
              <a:t>Trying to control, cut back or stop gambling, without success</a:t>
            </a:r>
          </a:p>
          <a:p>
            <a:pPr lvl="0"/>
            <a:r>
              <a:rPr lang="en-US" sz="1600" dirty="0"/>
              <a:t>Feeling restless or irritable when trying to cut down on gambling</a:t>
            </a:r>
          </a:p>
        </p:txBody>
      </p:sp>
      <p:sp>
        <p:nvSpPr>
          <p:cNvPr id="9" name="Content Placeholder 8">
            <a:extLst>
              <a:ext uri="{FF2B5EF4-FFF2-40B4-BE49-F238E27FC236}">
                <a16:creationId xmlns:a16="http://schemas.microsoft.com/office/drawing/2014/main" id="{40715EF5-8B98-DC45-A154-07CA4F28F246}"/>
              </a:ext>
            </a:extLst>
          </p:cNvPr>
          <p:cNvSpPr>
            <a:spLocks noGrp="1"/>
          </p:cNvSpPr>
          <p:nvPr>
            <p:ph idx="10"/>
          </p:nvPr>
        </p:nvSpPr>
        <p:spPr/>
        <p:txBody>
          <a:bodyPr>
            <a:normAutofit/>
          </a:bodyPr>
          <a:lstStyle/>
          <a:p>
            <a:r>
              <a:rPr lang="en-US" sz="1600" dirty="0"/>
              <a:t>Gambling to escape problems or relieve feelings of helplessness, guilt, anxiety or depression</a:t>
            </a:r>
          </a:p>
          <a:p>
            <a:endParaRPr lang="en-US" sz="1400" dirty="0"/>
          </a:p>
        </p:txBody>
      </p:sp>
      <p:sp>
        <p:nvSpPr>
          <p:cNvPr id="8" name="Title 7">
            <a:extLst>
              <a:ext uri="{FF2B5EF4-FFF2-40B4-BE49-F238E27FC236}">
                <a16:creationId xmlns:a16="http://schemas.microsoft.com/office/drawing/2014/main" id="{FF2315D2-3044-374B-A635-43B48FE66EF5}"/>
              </a:ext>
            </a:extLst>
          </p:cNvPr>
          <p:cNvSpPr>
            <a:spLocks noGrp="1"/>
          </p:cNvSpPr>
          <p:nvPr>
            <p:ph type="ctrTitle"/>
          </p:nvPr>
        </p:nvSpPr>
        <p:spPr/>
        <p:txBody>
          <a:bodyPr>
            <a:noAutofit/>
          </a:bodyPr>
          <a:lstStyle/>
          <a:p>
            <a:r>
              <a:rPr lang="en-US" dirty="0"/>
              <a:t>Signs &amp; Symptoms of Problem Gambling</a:t>
            </a:r>
          </a:p>
        </p:txBody>
      </p:sp>
      <p:pic>
        <p:nvPicPr>
          <p:cNvPr id="3" name="Picture 2">
            <a:extLst>
              <a:ext uri="{FF2B5EF4-FFF2-40B4-BE49-F238E27FC236}">
                <a16:creationId xmlns:a16="http://schemas.microsoft.com/office/drawing/2014/main" id="{E56F3652-DEB3-804D-AB01-255318FEBF34}"/>
              </a:ext>
            </a:extLst>
          </p:cNvPr>
          <p:cNvPicPr>
            <a:picLocks noChangeAspect="1"/>
          </p:cNvPicPr>
          <p:nvPr/>
        </p:nvPicPr>
        <p:blipFill>
          <a:blip r:embed="rId2"/>
          <a:stretch>
            <a:fillRect/>
          </a:stretch>
        </p:blipFill>
        <p:spPr>
          <a:xfrm>
            <a:off x="6448150" y="3211662"/>
            <a:ext cx="3610250" cy="2346663"/>
          </a:xfrm>
          <a:prstGeom prst="rect">
            <a:avLst/>
          </a:prstGeom>
        </p:spPr>
      </p:pic>
      <p:sp>
        <p:nvSpPr>
          <p:cNvPr id="6" name="Rectangle 5">
            <a:extLst>
              <a:ext uri="{FF2B5EF4-FFF2-40B4-BE49-F238E27FC236}">
                <a16:creationId xmlns:a16="http://schemas.microsoft.com/office/drawing/2014/main" id="{37E7A6C1-EAB6-2744-87EA-D4A4A54B9754}"/>
              </a:ext>
            </a:extLst>
          </p:cNvPr>
          <p:cNvSpPr/>
          <p:nvPr/>
        </p:nvSpPr>
        <p:spPr>
          <a:xfrm>
            <a:off x="4730255" y="6371848"/>
            <a:ext cx="7149265" cy="276999"/>
          </a:xfrm>
          <a:prstGeom prst="rect">
            <a:avLst/>
          </a:prstGeom>
        </p:spPr>
        <p:txBody>
          <a:bodyPr wrap="none">
            <a:spAutoFit/>
          </a:bodyPr>
          <a:lstStyle/>
          <a:p>
            <a:pPr lvl="0"/>
            <a:r>
              <a:rPr lang="en-US" sz="1200" u="sng" dirty="0">
                <a:solidFill>
                  <a:schemeClr val="hlink"/>
                </a:solidFill>
                <a:hlinkClick r:id="rId3"/>
              </a:rPr>
              <a:t>https://www.mayoclinic.org/diseases-conditions/compulsive-gambling/symptoms-causes/syc-20355178</a:t>
            </a:r>
            <a:endParaRPr lang="en-US" sz="1200" dirty="0"/>
          </a:p>
        </p:txBody>
      </p:sp>
    </p:spTree>
    <p:extLst>
      <p:ext uri="{BB962C8B-B14F-4D97-AF65-F5344CB8AC3E}">
        <p14:creationId xmlns:p14="http://schemas.microsoft.com/office/powerpoint/2010/main" val="239030641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607103-B61E-5B4E-9ABB-96D3B2B7E3A8}"/>
              </a:ext>
            </a:extLst>
          </p:cNvPr>
          <p:cNvSpPr>
            <a:spLocks noGrp="1"/>
          </p:cNvSpPr>
          <p:nvPr>
            <p:ph idx="1"/>
          </p:nvPr>
        </p:nvSpPr>
        <p:spPr>
          <a:xfrm>
            <a:off x="816259" y="2072149"/>
            <a:ext cx="4535670" cy="4299699"/>
          </a:xfrm>
        </p:spPr>
        <p:txBody>
          <a:bodyPr>
            <a:noAutofit/>
          </a:bodyPr>
          <a:lstStyle/>
          <a:p>
            <a:r>
              <a:rPr lang="en-US" sz="1600" dirty="0"/>
              <a:t>Trying to get back lost money by gambling more (chasing losses)</a:t>
            </a:r>
          </a:p>
          <a:p>
            <a:pPr lvl="0"/>
            <a:r>
              <a:rPr lang="en-US" sz="1600" dirty="0"/>
              <a:t>Lying to family and friends to hide gambling </a:t>
            </a:r>
          </a:p>
          <a:p>
            <a:pPr lvl="0"/>
            <a:r>
              <a:rPr lang="en-US" sz="1600" dirty="0"/>
              <a:t>Jeopardizing or losing relationships, jobs, school/work opportunities because of gambling</a:t>
            </a:r>
          </a:p>
          <a:p>
            <a:pPr lvl="0"/>
            <a:r>
              <a:rPr lang="en-US" sz="1600" dirty="0"/>
              <a:t>Resorting to theft or fraud to get money to support gambling</a:t>
            </a:r>
          </a:p>
          <a:p>
            <a:pPr lvl="0"/>
            <a:r>
              <a:rPr lang="en-US" sz="1600" dirty="0"/>
              <a:t>Asking others for money to support finances as the person’s money was lost to gambling</a:t>
            </a:r>
          </a:p>
          <a:p>
            <a:endParaRPr lang="en-US" sz="1600" dirty="0"/>
          </a:p>
        </p:txBody>
      </p:sp>
      <p:sp>
        <p:nvSpPr>
          <p:cNvPr id="4" name="Title 3">
            <a:extLst>
              <a:ext uri="{FF2B5EF4-FFF2-40B4-BE49-F238E27FC236}">
                <a16:creationId xmlns:a16="http://schemas.microsoft.com/office/drawing/2014/main" id="{839AB982-CB8C-D346-B16D-90BB394EEB71}"/>
              </a:ext>
            </a:extLst>
          </p:cNvPr>
          <p:cNvSpPr>
            <a:spLocks noGrp="1"/>
          </p:cNvSpPr>
          <p:nvPr>
            <p:ph type="ctrTitle"/>
          </p:nvPr>
        </p:nvSpPr>
        <p:spPr/>
        <p:txBody>
          <a:bodyPr>
            <a:noAutofit/>
          </a:bodyPr>
          <a:lstStyle/>
          <a:p>
            <a:r>
              <a:rPr lang="en-US" sz="4000" dirty="0"/>
              <a:t>Signs &amp; Symptoms of Problem Gambling</a:t>
            </a:r>
          </a:p>
        </p:txBody>
      </p:sp>
      <p:pic>
        <p:nvPicPr>
          <p:cNvPr id="6" name="Picture 5" descr="A picture containing text&#10;&#10;Description automatically generated">
            <a:extLst>
              <a:ext uri="{FF2B5EF4-FFF2-40B4-BE49-F238E27FC236}">
                <a16:creationId xmlns:a16="http://schemas.microsoft.com/office/drawing/2014/main" id="{58DA69D6-A3C5-B044-A602-D81855123AD9}"/>
              </a:ext>
            </a:extLst>
          </p:cNvPr>
          <p:cNvPicPr>
            <a:picLocks noChangeAspect="1"/>
          </p:cNvPicPr>
          <p:nvPr/>
        </p:nvPicPr>
        <p:blipFill>
          <a:blip r:embed="rId2"/>
          <a:stretch>
            <a:fillRect/>
          </a:stretch>
        </p:blipFill>
        <p:spPr>
          <a:xfrm>
            <a:off x="6132329" y="2412625"/>
            <a:ext cx="3990041" cy="2824949"/>
          </a:xfrm>
          <a:prstGeom prst="rect">
            <a:avLst/>
          </a:prstGeom>
        </p:spPr>
      </p:pic>
      <p:sp>
        <p:nvSpPr>
          <p:cNvPr id="7" name="Rectangle 6">
            <a:extLst>
              <a:ext uri="{FF2B5EF4-FFF2-40B4-BE49-F238E27FC236}">
                <a16:creationId xmlns:a16="http://schemas.microsoft.com/office/drawing/2014/main" id="{87C6400A-B0BC-0A4A-889A-8ECA58FE034C}"/>
              </a:ext>
            </a:extLst>
          </p:cNvPr>
          <p:cNvSpPr/>
          <p:nvPr/>
        </p:nvSpPr>
        <p:spPr>
          <a:xfrm>
            <a:off x="4730255" y="6371848"/>
            <a:ext cx="7149265" cy="276999"/>
          </a:xfrm>
          <a:prstGeom prst="rect">
            <a:avLst/>
          </a:prstGeom>
        </p:spPr>
        <p:txBody>
          <a:bodyPr wrap="none">
            <a:spAutoFit/>
          </a:bodyPr>
          <a:lstStyle/>
          <a:p>
            <a:pPr lvl="0"/>
            <a:r>
              <a:rPr lang="en-US" sz="1200" u="sng" dirty="0">
                <a:solidFill>
                  <a:schemeClr val="hlink"/>
                </a:solidFill>
                <a:hlinkClick r:id="rId3"/>
              </a:rPr>
              <a:t>https://www.mayoclinic.org/diseases-conditions/compulsive-gambling/symptoms-causes/syc-20355178</a:t>
            </a:r>
            <a:endParaRPr lang="en-US" sz="1200" dirty="0"/>
          </a:p>
        </p:txBody>
      </p:sp>
    </p:spTree>
    <p:extLst>
      <p:ext uri="{BB962C8B-B14F-4D97-AF65-F5344CB8AC3E}">
        <p14:creationId xmlns:p14="http://schemas.microsoft.com/office/powerpoint/2010/main" val="12727835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8BE2CE-42AD-C847-81EE-7B21026D6497}"/>
              </a:ext>
            </a:extLst>
          </p:cNvPr>
          <p:cNvSpPr>
            <a:spLocks noGrp="1"/>
          </p:cNvSpPr>
          <p:nvPr>
            <p:ph idx="1"/>
          </p:nvPr>
        </p:nvSpPr>
        <p:spPr>
          <a:xfrm>
            <a:off x="816259" y="1944362"/>
            <a:ext cx="9492916" cy="3708901"/>
          </a:xfrm>
        </p:spPr>
        <p:txBody>
          <a:bodyPr numCol="2">
            <a:normAutofit fontScale="62500" lnSpcReduction="20000"/>
          </a:bodyPr>
          <a:lstStyle/>
          <a:p>
            <a:pPr lvl="0"/>
            <a:r>
              <a:rPr lang="en-US" sz="2700" dirty="0"/>
              <a:t>Secretive behavior (e.g., hiding lottery tickets or betting slips, or having bills sent to work or another address)</a:t>
            </a:r>
          </a:p>
          <a:p>
            <a:pPr lvl="0"/>
            <a:r>
              <a:rPr lang="en-US" sz="2700" dirty="0"/>
              <a:t>Bragging about wins, not talking about losses</a:t>
            </a:r>
          </a:p>
          <a:p>
            <a:pPr lvl="0"/>
            <a:r>
              <a:rPr lang="en-US" sz="2700" dirty="0"/>
              <a:t>Frequent mood swings, which are elevated when winning and depressed when losing.</a:t>
            </a:r>
          </a:p>
          <a:p>
            <a:pPr lvl="0"/>
            <a:r>
              <a:rPr lang="en-US" sz="2700" dirty="0"/>
              <a:t>Floating money in bank accounts, borrowing from petty cash, or taking family funds allocated for other uses in order to gamble</a:t>
            </a:r>
          </a:p>
          <a:p>
            <a:pPr lvl="0"/>
            <a:r>
              <a:rPr lang="en-US" sz="2700" dirty="0"/>
              <a:t>Borrowing money, often lying about what the money will be used for, relying on others for living expenses, and struggling to pay for family needs</a:t>
            </a:r>
          </a:p>
          <a:p>
            <a:pPr lvl="0"/>
            <a:r>
              <a:rPr lang="en-US" sz="2700" dirty="0"/>
              <a:t>Continuing to gamble despite negative consequences (e.g., financial problems, relationship strife, and threats of divorce or losing their job)</a:t>
            </a:r>
          </a:p>
          <a:p>
            <a:pPr marL="0" indent="0">
              <a:buNone/>
            </a:pPr>
            <a:endParaRPr lang="en-US" dirty="0">
              <a:solidFill>
                <a:srgbClr val="FF0000"/>
              </a:solidFill>
            </a:endParaRPr>
          </a:p>
        </p:txBody>
      </p:sp>
      <p:sp>
        <p:nvSpPr>
          <p:cNvPr id="7" name="Title 6">
            <a:extLst>
              <a:ext uri="{FF2B5EF4-FFF2-40B4-BE49-F238E27FC236}">
                <a16:creationId xmlns:a16="http://schemas.microsoft.com/office/drawing/2014/main" id="{1E586971-B9BF-4742-BE46-91FC5092C2BF}"/>
              </a:ext>
            </a:extLst>
          </p:cNvPr>
          <p:cNvSpPr>
            <a:spLocks noGrp="1"/>
          </p:cNvSpPr>
          <p:nvPr>
            <p:ph type="ctrTitle"/>
          </p:nvPr>
        </p:nvSpPr>
        <p:spPr>
          <a:xfrm>
            <a:off x="836549" y="1033408"/>
            <a:ext cx="10583926" cy="613960"/>
          </a:xfrm>
        </p:spPr>
        <p:txBody>
          <a:bodyPr>
            <a:noAutofit/>
          </a:bodyPr>
          <a:lstStyle/>
          <a:p>
            <a:r>
              <a:rPr lang="en-US" dirty="0" smtClean="0"/>
              <a:t>Signs and Symptoms of Problem Gambling</a:t>
            </a:r>
            <a:endParaRPr lang="en-US" dirty="0"/>
          </a:p>
        </p:txBody>
      </p:sp>
    </p:spTree>
    <p:extLst>
      <p:ext uri="{BB962C8B-B14F-4D97-AF65-F5344CB8AC3E}">
        <p14:creationId xmlns:p14="http://schemas.microsoft.com/office/powerpoint/2010/main" val="25419560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9A62055-3183-8B42-AA7B-77C3EE7DEB6E}"/>
              </a:ext>
            </a:extLst>
          </p:cNvPr>
          <p:cNvSpPr>
            <a:spLocks noGrp="1"/>
          </p:cNvSpPr>
          <p:nvPr>
            <p:ph type="subTitle" idx="4294967295"/>
          </p:nvPr>
        </p:nvSpPr>
        <p:spPr>
          <a:xfrm>
            <a:off x="796207" y="2735177"/>
            <a:ext cx="3518617" cy="1090864"/>
          </a:xfrm>
        </p:spPr>
        <p:txBody>
          <a:bodyPr>
            <a:noAutofit/>
          </a:bodyPr>
          <a:lstStyle/>
          <a:p>
            <a:pPr marL="0" indent="0">
              <a:buNone/>
            </a:pPr>
            <a:r>
              <a:rPr lang="en-US" sz="3200" b="1" dirty="0">
                <a:solidFill>
                  <a:schemeClr val="bg1"/>
                </a:solidFill>
              </a:rPr>
              <a:t>Problem Gambling is </a:t>
            </a:r>
            <a:r>
              <a:rPr lang="en-US" sz="3200" b="1" dirty="0" smtClean="0">
                <a:solidFill>
                  <a:schemeClr val="bg1"/>
                </a:solidFill>
              </a:rPr>
              <a:t>NOT</a:t>
            </a:r>
            <a:endParaRPr lang="en-US" sz="3200" b="1" dirty="0">
              <a:solidFill>
                <a:schemeClr val="bg1"/>
              </a:solidFill>
            </a:endParaRPr>
          </a:p>
        </p:txBody>
      </p:sp>
      <p:sp>
        <p:nvSpPr>
          <p:cNvPr id="2" name="Content Placeholder 1">
            <a:extLst>
              <a:ext uri="{FF2B5EF4-FFF2-40B4-BE49-F238E27FC236}">
                <a16:creationId xmlns:a16="http://schemas.microsoft.com/office/drawing/2014/main" id="{CEE2D039-75D5-1E4D-8053-7BE9BC9CBB8A}"/>
              </a:ext>
            </a:extLst>
          </p:cNvPr>
          <p:cNvSpPr>
            <a:spLocks noGrp="1"/>
          </p:cNvSpPr>
          <p:nvPr>
            <p:ph idx="1"/>
          </p:nvPr>
        </p:nvSpPr>
        <p:spPr>
          <a:xfrm>
            <a:off x="5346974" y="649355"/>
            <a:ext cx="6069579" cy="5486399"/>
          </a:xfrm>
        </p:spPr>
        <p:txBody>
          <a:bodyPr>
            <a:noAutofit/>
          </a:bodyPr>
          <a:lstStyle/>
          <a:p>
            <a:pPr lvl="0">
              <a:lnSpc>
                <a:spcPct val="100000"/>
              </a:lnSpc>
              <a:spcBef>
                <a:spcPts val="600"/>
              </a:spcBef>
            </a:pPr>
            <a:r>
              <a:rPr lang="en-US" dirty="0"/>
              <a:t>A moral weakness</a:t>
            </a:r>
          </a:p>
          <a:p>
            <a:pPr lvl="0">
              <a:lnSpc>
                <a:spcPct val="100000"/>
              </a:lnSpc>
              <a:spcBef>
                <a:spcPts val="600"/>
              </a:spcBef>
            </a:pPr>
            <a:r>
              <a:rPr lang="en-US" dirty="0"/>
              <a:t>A lack of self-control</a:t>
            </a:r>
          </a:p>
          <a:p>
            <a:pPr lvl="0">
              <a:lnSpc>
                <a:spcPct val="100000"/>
              </a:lnSpc>
              <a:spcBef>
                <a:spcPts val="600"/>
              </a:spcBef>
            </a:pPr>
            <a:r>
              <a:rPr lang="en-US" dirty="0"/>
              <a:t>Just about gambling too much</a:t>
            </a:r>
          </a:p>
          <a:p>
            <a:pPr lvl="0">
              <a:lnSpc>
                <a:spcPct val="100000"/>
              </a:lnSpc>
              <a:spcBef>
                <a:spcPts val="600"/>
              </a:spcBef>
            </a:pPr>
            <a:r>
              <a:rPr lang="en-US" dirty="0"/>
              <a:t>Confined to a particular gender, age group, ethnic group, or social class</a:t>
            </a:r>
          </a:p>
          <a:p>
            <a:pPr lvl="0">
              <a:lnSpc>
                <a:spcPct val="100000"/>
              </a:lnSpc>
              <a:spcBef>
                <a:spcPts val="600"/>
              </a:spcBef>
            </a:pPr>
            <a:r>
              <a:rPr lang="en-US" dirty="0"/>
              <a:t>About "bad people"</a:t>
            </a:r>
          </a:p>
          <a:p>
            <a:pPr lvl="0">
              <a:lnSpc>
                <a:spcPct val="100000"/>
              </a:lnSpc>
              <a:spcBef>
                <a:spcPts val="600"/>
              </a:spcBef>
            </a:pPr>
            <a:r>
              <a:rPr lang="en-US" dirty="0"/>
              <a:t>Problem gambling occurs when gambling negatively impacts upon one or more aspects of a person’s life. The amount of time or money a person spends does not, in and of itself, indicate a problem, absent other behaviors</a:t>
            </a:r>
          </a:p>
          <a:p>
            <a:endParaRPr lang="en-US" sz="1800" dirty="0"/>
          </a:p>
        </p:txBody>
      </p:sp>
    </p:spTree>
    <p:extLst>
      <p:ext uri="{BB962C8B-B14F-4D97-AF65-F5344CB8AC3E}">
        <p14:creationId xmlns:p14="http://schemas.microsoft.com/office/powerpoint/2010/main" val="29178855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5D82AB-D46A-5144-B36D-FA8EDEDD1BE9}"/>
              </a:ext>
            </a:extLst>
          </p:cNvPr>
          <p:cNvSpPr>
            <a:spLocks noGrp="1"/>
          </p:cNvSpPr>
          <p:nvPr>
            <p:ph idx="1"/>
          </p:nvPr>
        </p:nvSpPr>
        <p:spPr>
          <a:xfrm>
            <a:off x="816259" y="2072149"/>
            <a:ext cx="4535670" cy="3708901"/>
          </a:xfrm>
        </p:spPr>
        <p:txBody>
          <a:bodyPr>
            <a:normAutofit fontScale="55000" lnSpcReduction="20000"/>
          </a:bodyPr>
          <a:lstStyle/>
          <a:p>
            <a:pPr marL="127000" lvl="0" indent="0">
              <a:spcBef>
                <a:spcPts val="0"/>
              </a:spcBef>
              <a:buSzPts val="1600"/>
              <a:buNone/>
            </a:pPr>
            <a:r>
              <a:rPr lang="en-US" sz="3600" dirty="0"/>
              <a:t>Beginning on January 1, 2019, Iowa Department of Public Health awarded nineteen (19) services areas in Iowa to provide substance use disorder and problem gambling prevention and treatment services.</a:t>
            </a:r>
          </a:p>
        </p:txBody>
      </p:sp>
      <p:sp>
        <p:nvSpPr>
          <p:cNvPr id="4" name="Title 3">
            <a:extLst>
              <a:ext uri="{FF2B5EF4-FFF2-40B4-BE49-F238E27FC236}">
                <a16:creationId xmlns:a16="http://schemas.microsoft.com/office/drawing/2014/main" id="{D9763552-09B5-D745-8745-5E72A29D967F}"/>
              </a:ext>
            </a:extLst>
          </p:cNvPr>
          <p:cNvSpPr>
            <a:spLocks noGrp="1"/>
          </p:cNvSpPr>
          <p:nvPr>
            <p:ph type="ctrTitle"/>
          </p:nvPr>
        </p:nvSpPr>
        <p:spPr>
          <a:xfrm>
            <a:off x="836549" y="1033408"/>
            <a:ext cx="9492916" cy="613960"/>
          </a:xfrm>
        </p:spPr>
        <p:txBody>
          <a:bodyPr/>
          <a:lstStyle/>
          <a:p>
            <a:r>
              <a:rPr lang="en-US" dirty="0"/>
              <a:t>Integrated Provider Network (IPN) Grant</a:t>
            </a:r>
          </a:p>
        </p:txBody>
      </p:sp>
      <p:pic>
        <p:nvPicPr>
          <p:cNvPr id="8" name="Picture 7" descr="A close up of a map&#10;&#10;Description automatically generated">
            <a:extLst>
              <a:ext uri="{FF2B5EF4-FFF2-40B4-BE49-F238E27FC236}">
                <a16:creationId xmlns:a16="http://schemas.microsoft.com/office/drawing/2014/main" id="{139AB250-02AD-3642-BE00-3E26EA293F33}"/>
              </a:ext>
            </a:extLst>
          </p:cNvPr>
          <p:cNvPicPr>
            <a:picLocks noChangeAspect="1"/>
          </p:cNvPicPr>
          <p:nvPr/>
        </p:nvPicPr>
        <p:blipFill>
          <a:blip r:embed="rId2"/>
          <a:stretch>
            <a:fillRect/>
          </a:stretch>
        </p:blipFill>
        <p:spPr>
          <a:xfrm>
            <a:off x="5939460" y="2014660"/>
            <a:ext cx="4264714" cy="3576140"/>
          </a:xfrm>
          <a:prstGeom prst="rect">
            <a:avLst/>
          </a:prstGeom>
        </p:spPr>
      </p:pic>
    </p:spTree>
    <p:extLst>
      <p:ext uri="{BB962C8B-B14F-4D97-AF65-F5344CB8AC3E}">
        <p14:creationId xmlns:p14="http://schemas.microsoft.com/office/powerpoint/2010/main" val="221713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E586971-B9BF-4742-BE46-91FC5092C2BF}"/>
              </a:ext>
            </a:extLst>
          </p:cNvPr>
          <p:cNvSpPr>
            <a:spLocks noGrp="1"/>
          </p:cNvSpPr>
          <p:nvPr>
            <p:ph type="ctrTitle"/>
          </p:nvPr>
        </p:nvSpPr>
        <p:spPr/>
        <p:txBody>
          <a:bodyPr>
            <a:noAutofit/>
          </a:bodyPr>
          <a:lstStyle/>
          <a:p>
            <a:r>
              <a:rPr lang="en-US" dirty="0"/>
              <a:t>Problem </a:t>
            </a:r>
            <a:r>
              <a:rPr lang="en-US" dirty="0" smtClean="0"/>
              <a:t>Gambling/Impacts </a:t>
            </a:r>
            <a:r>
              <a:rPr lang="en-US" dirty="0"/>
              <a:t>on Families</a:t>
            </a:r>
          </a:p>
        </p:txBody>
      </p:sp>
      <p:sp>
        <p:nvSpPr>
          <p:cNvPr id="9" name="Content Placeholder 1">
            <a:extLst>
              <a:ext uri="{FF2B5EF4-FFF2-40B4-BE49-F238E27FC236}">
                <a16:creationId xmlns:a16="http://schemas.microsoft.com/office/drawing/2014/main" id="{08D2363E-539F-CE42-924D-3A7AEE46C710}"/>
              </a:ext>
            </a:extLst>
          </p:cNvPr>
          <p:cNvSpPr>
            <a:spLocks noGrp="1"/>
          </p:cNvSpPr>
          <p:nvPr>
            <p:ph idx="1"/>
          </p:nvPr>
        </p:nvSpPr>
        <p:spPr>
          <a:xfrm>
            <a:off x="829511" y="1705822"/>
            <a:ext cx="9492916" cy="3708901"/>
          </a:xfrm>
        </p:spPr>
        <p:txBody>
          <a:bodyPr>
            <a:normAutofit/>
          </a:bodyPr>
          <a:lstStyle/>
          <a:p>
            <a:pPr lvl="0"/>
            <a:r>
              <a:rPr lang="en-US" sz="1700" dirty="0"/>
              <a:t>Family relationships can be severed and destroyed by someone experiencing serious gambling difficulties – up  to and including the ultimate severance – suicide </a:t>
            </a:r>
          </a:p>
          <a:p>
            <a:pPr lvl="0"/>
            <a:r>
              <a:rPr lang="en-US" sz="1700" dirty="0"/>
              <a:t>Families can suffer from unmet basic needs as the result of problem gambling and often experience financial, physical and emotional difficulties</a:t>
            </a:r>
          </a:p>
          <a:p>
            <a:pPr lvl="0"/>
            <a:r>
              <a:rPr lang="en-US" sz="1700" dirty="0"/>
              <a:t>Families can be made homeless as a direct result of problem gambling</a:t>
            </a:r>
          </a:p>
          <a:p>
            <a:pPr lvl="0"/>
            <a:r>
              <a:rPr lang="en-US" sz="1700" dirty="0"/>
              <a:t>Indications are that domestic violence rates are higher among problem gamblers which may include child neglect and child abuse</a:t>
            </a:r>
          </a:p>
          <a:p>
            <a:endParaRPr lang="en-US" sz="1700" dirty="0"/>
          </a:p>
        </p:txBody>
      </p:sp>
      <p:sp>
        <p:nvSpPr>
          <p:cNvPr id="10" name="Rectangle 9">
            <a:extLst>
              <a:ext uri="{FF2B5EF4-FFF2-40B4-BE49-F238E27FC236}">
                <a16:creationId xmlns:a16="http://schemas.microsoft.com/office/drawing/2014/main" id="{6C22D5F7-D4AA-F24E-B027-3B158A84A607}"/>
              </a:ext>
            </a:extLst>
          </p:cNvPr>
          <p:cNvSpPr/>
          <p:nvPr/>
        </p:nvSpPr>
        <p:spPr>
          <a:xfrm>
            <a:off x="6930117" y="6371848"/>
            <a:ext cx="3092065" cy="276999"/>
          </a:xfrm>
          <a:prstGeom prst="rect">
            <a:avLst/>
          </a:prstGeom>
        </p:spPr>
        <p:txBody>
          <a:bodyPr wrap="none">
            <a:spAutoFit/>
          </a:bodyPr>
          <a:lstStyle/>
          <a:p>
            <a:r>
              <a:rPr lang="en-US" sz="1200" dirty="0">
                <a:solidFill>
                  <a:schemeClr val="bg1"/>
                </a:solidFill>
              </a:rPr>
              <a:t>American Psychiatric Association definition</a:t>
            </a:r>
          </a:p>
        </p:txBody>
      </p:sp>
    </p:spTree>
    <p:extLst>
      <p:ext uri="{BB962C8B-B14F-4D97-AF65-F5344CB8AC3E}">
        <p14:creationId xmlns:p14="http://schemas.microsoft.com/office/powerpoint/2010/main" val="7447488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C8F7DD0-DDA3-FE43-A318-FEA023ACA743}"/>
              </a:ext>
            </a:extLst>
          </p:cNvPr>
          <p:cNvSpPr>
            <a:spLocks noGrp="1"/>
          </p:cNvSpPr>
          <p:nvPr>
            <p:ph type="subTitle" idx="10"/>
          </p:nvPr>
        </p:nvSpPr>
        <p:spPr/>
        <p:txBody>
          <a:bodyPr/>
          <a:lstStyle/>
          <a:p>
            <a:r>
              <a:rPr lang="en-US" dirty="0"/>
              <a:t>Gaming Industry’s Role</a:t>
            </a:r>
          </a:p>
        </p:txBody>
      </p:sp>
    </p:spTree>
    <p:extLst>
      <p:ext uri="{BB962C8B-B14F-4D97-AF65-F5344CB8AC3E}">
        <p14:creationId xmlns:p14="http://schemas.microsoft.com/office/powerpoint/2010/main" val="6433356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1C909DB-90F9-B041-90B7-3CEDBF4E2BEB}"/>
              </a:ext>
            </a:extLst>
          </p:cNvPr>
          <p:cNvSpPr>
            <a:spLocks noGrp="1"/>
          </p:cNvSpPr>
          <p:nvPr>
            <p:ph type="subTitle" idx="10"/>
          </p:nvPr>
        </p:nvSpPr>
        <p:spPr/>
        <p:txBody>
          <a:bodyPr/>
          <a:lstStyle/>
          <a:p>
            <a:endParaRPr lang="en-US"/>
          </a:p>
        </p:txBody>
      </p:sp>
      <p:pic>
        <p:nvPicPr>
          <p:cNvPr id="4" name="Picture 3" descr="A picture containing person, indoor, table&#10;&#10;Description automatically generated">
            <a:extLst>
              <a:ext uri="{FF2B5EF4-FFF2-40B4-BE49-F238E27FC236}">
                <a16:creationId xmlns:a16="http://schemas.microsoft.com/office/drawing/2014/main" id="{7A88293F-E204-E443-A39B-F76595F484E7}"/>
              </a:ext>
            </a:extLst>
          </p:cNvPr>
          <p:cNvPicPr>
            <a:picLocks noChangeAspect="1"/>
          </p:cNvPicPr>
          <p:nvPr/>
        </p:nvPicPr>
        <p:blipFill>
          <a:blip r:embed="rId2"/>
          <a:stretch>
            <a:fillRect/>
          </a:stretch>
        </p:blipFill>
        <p:spPr>
          <a:xfrm>
            <a:off x="0" y="-387256"/>
            <a:ext cx="12192000" cy="8030072"/>
          </a:xfrm>
          <a:prstGeom prst="rect">
            <a:avLst/>
          </a:prstGeom>
        </p:spPr>
      </p:pic>
    </p:spTree>
    <p:extLst>
      <p:ext uri="{BB962C8B-B14F-4D97-AF65-F5344CB8AC3E}">
        <p14:creationId xmlns:p14="http://schemas.microsoft.com/office/powerpoint/2010/main" val="242702552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6DF99A-27D7-EA47-88E8-72A01F8D65ED}"/>
              </a:ext>
            </a:extLst>
          </p:cNvPr>
          <p:cNvSpPr>
            <a:spLocks noGrp="1"/>
          </p:cNvSpPr>
          <p:nvPr>
            <p:ph idx="1"/>
          </p:nvPr>
        </p:nvSpPr>
        <p:spPr>
          <a:xfrm>
            <a:off x="5346974" y="1439410"/>
            <a:ext cx="6069579" cy="3708901"/>
          </a:xfrm>
        </p:spPr>
        <p:txBody>
          <a:bodyPr>
            <a:noAutofit/>
          </a:bodyPr>
          <a:lstStyle/>
          <a:p>
            <a:pPr lvl="0"/>
            <a:r>
              <a:rPr lang="en-US" sz="2000" dirty="0"/>
              <a:t>The gaming industry is in a unique position to positively impact upon a segment of the patron population who may be in need of assistance for a gambling problem</a:t>
            </a:r>
          </a:p>
          <a:p>
            <a:pPr lvl="0"/>
            <a:r>
              <a:rPr lang="en-US" sz="2000" dirty="0"/>
              <a:t>The approach is not to prohibit gambling, but to put into place programs that can help to minimize the negative impact gambling can have on the percentage of gamblers who are unable to gamble with control</a:t>
            </a:r>
          </a:p>
        </p:txBody>
      </p:sp>
      <p:sp>
        <p:nvSpPr>
          <p:cNvPr id="3" name="Subtitle 2">
            <a:extLst>
              <a:ext uri="{FF2B5EF4-FFF2-40B4-BE49-F238E27FC236}">
                <a16:creationId xmlns:a16="http://schemas.microsoft.com/office/drawing/2014/main" id="{52941411-5F58-7549-B4C5-F798CC4380E3}"/>
              </a:ext>
            </a:extLst>
          </p:cNvPr>
          <p:cNvSpPr>
            <a:spLocks noGrp="1"/>
          </p:cNvSpPr>
          <p:nvPr>
            <p:ph type="subTitle" idx="10"/>
          </p:nvPr>
        </p:nvSpPr>
        <p:spPr>
          <a:xfrm>
            <a:off x="796208" y="2630081"/>
            <a:ext cx="3801978" cy="1090864"/>
          </a:xfrm>
        </p:spPr>
        <p:txBody>
          <a:bodyPr>
            <a:noAutofit/>
          </a:bodyPr>
          <a:lstStyle/>
          <a:p>
            <a:r>
              <a:rPr lang="en-US" dirty="0" smtClean="0"/>
              <a:t>The Gaming Industry’s Role</a:t>
            </a:r>
            <a:endParaRPr lang="en-US" dirty="0"/>
          </a:p>
        </p:txBody>
      </p:sp>
    </p:spTree>
    <p:extLst>
      <p:ext uri="{BB962C8B-B14F-4D97-AF65-F5344CB8AC3E}">
        <p14:creationId xmlns:p14="http://schemas.microsoft.com/office/powerpoint/2010/main" val="33692443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5316901" y="1702384"/>
            <a:ext cx="6069579" cy="4565066"/>
          </a:xfrm>
        </p:spPr>
        <p:txBody>
          <a:bodyPr numCol="2" spcCol="457200">
            <a:normAutofit fontScale="85000" lnSpcReduction="20000"/>
          </a:bodyPr>
          <a:lstStyle/>
          <a:p>
            <a:pPr lvl="0"/>
            <a:r>
              <a:rPr lang="en-US" dirty="0" smtClean="0"/>
              <a:t>Behavior </a:t>
            </a:r>
            <a:r>
              <a:rPr lang="en-US" dirty="0"/>
              <a:t>patterns that can compromise, disrupt or damage personal, family or vocational pursuits</a:t>
            </a:r>
          </a:p>
          <a:p>
            <a:pPr lvl="0"/>
            <a:r>
              <a:rPr lang="en-US" dirty="0" smtClean="0"/>
              <a:t>Employee stress </a:t>
            </a:r>
            <a:r>
              <a:rPr lang="en-US" dirty="0"/>
              <a:t>due to inability to assist a patron in distress</a:t>
            </a:r>
          </a:p>
          <a:p>
            <a:pPr lvl="0"/>
            <a:r>
              <a:rPr lang="en-US" dirty="0" smtClean="0"/>
              <a:t>Positive patron experience </a:t>
            </a:r>
            <a:endParaRPr lang="en-US" dirty="0"/>
          </a:p>
          <a:p>
            <a:pPr lvl="0"/>
            <a:r>
              <a:rPr lang="en-US" dirty="0" smtClean="0"/>
              <a:t>Employees </a:t>
            </a:r>
            <a:r>
              <a:rPr lang="en-US" dirty="0"/>
              <a:t>can develop a gambling problem, even if they are restricted or prohibited from placing bets where they work</a:t>
            </a:r>
          </a:p>
        </p:txBody>
      </p:sp>
      <p:sp>
        <p:nvSpPr>
          <p:cNvPr id="3" name="Title 2">
            <a:extLst>
              <a:ext uri="{FF2B5EF4-FFF2-40B4-BE49-F238E27FC236}">
                <a16:creationId xmlns:a16="http://schemas.microsoft.com/office/drawing/2014/main" id="{A92A1DBB-DC5B-E246-BAAC-D1D1FC569E9F}"/>
              </a:ext>
            </a:extLst>
          </p:cNvPr>
          <p:cNvSpPr>
            <a:spLocks noGrp="1"/>
          </p:cNvSpPr>
          <p:nvPr>
            <p:ph type="ctrTitle" idx="4294967295"/>
          </p:nvPr>
        </p:nvSpPr>
        <p:spPr>
          <a:xfrm>
            <a:off x="5168608" y="952290"/>
            <a:ext cx="6366167" cy="614362"/>
          </a:xfrm>
        </p:spPr>
        <p:txBody>
          <a:bodyPr>
            <a:noAutofit/>
          </a:bodyPr>
          <a:lstStyle/>
          <a:p>
            <a:r>
              <a:rPr lang="en" sz="3200" dirty="0" smtClean="0">
                <a:solidFill>
                  <a:schemeClr val="bg1"/>
                </a:solidFill>
              </a:rPr>
              <a:t>Problem Gambling Impacts</a:t>
            </a:r>
            <a:endParaRPr lang="en-US" sz="3200" dirty="0">
              <a:solidFill>
                <a:schemeClr val="bg1"/>
              </a:solidFill>
            </a:endParaRPr>
          </a:p>
        </p:txBody>
      </p:sp>
      <p:sp>
        <p:nvSpPr>
          <p:cNvPr id="5" name="Subtitle 2">
            <a:extLst>
              <a:ext uri="{FF2B5EF4-FFF2-40B4-BE49-F238E27FC236}">
                <a16:creationId xmlns:a16="http://schemas.microsoft.com/office/drawing/2014/main" id="{52941411-5F58-7549-B4C5-F798CC4380E3}"/>
              </a:ext>
            </a:extLst>
          </p:cNvPr>
          <p:cNvSpPr>
            <a:spLocks noGrp="1"/>
          </p:cNvSpPr>
          <p:nvPr>
            <p:ph type="subTitle" idx="10"/>
          </p:nvPr>
        </p:nvSpPr>
        <p:spPr>
          <a:xfrm>
            <a:off x="796208" y="2630081"/>
            <a:ext cx="3801978" cy="1090864"/>
          </a:xfrm>
        </p:spPr>
        <p:txBody>
          <a:bodyPr>
            <a:noAutofit/>
          </a:bodyPr>
          <a:lstStyle/>
          <a:p>
            <a:r>
              <a:rPr lang="en-US" dirty="0" smtClean="0"/>
              <a:t>The Gaming Industry’s Role</a:t>
            </a:r>
            <a:endParaRPr lang="en-US" dirty="0"/>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348532" y="4210050"/>
            <a:ext cx="4249653" cy="2556509"/>
          </a:xfrm>
          <a:prstGeom prst="rect">
            <a:avLst/>
          </a:prstGeom>
        </p:spPr>
      </p:pic>
    </p:spTree>
    <p:extLst>
      <p:ext uri="{BB962C8B-B14F-4D97-AF65-F5344CB8AC3E}">
        <p14:creationId xmlns:p14="http://schemas.microsoft.com/office/powerpoint/2010/main" val="11376206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263C6F-4796-5444-819B-E65447E55C68}"/>
              </a:ext>
            </a:extLst>
          </p:cNvPr>
          <p:cNvSpPr>
            <a:spLocks noGrp="1"/>
          </p:cNvSpPr>
          <p:nvPr>
            <p:ph idx="1"/>
          </p:nvPr>
        </p:nvSpPr>
        <p:spPr>
          <a:xfrm>
            <a:off x="4067735" y="306302"/>
            <a:ext cx="7400365" cy="5770648"/>
          </a:xfrm>
        </p:spPr>
        <p:txBody>
          <a:bodyPr>
            <a:noAutofit/>
          </a:bodyPr>
          <a:lstStyle/>
          <a:p>
            <a:endParaRPr lang="en-US" sz="1700" dirty="0" smtClean="0"/>
          </a:p>
          <a:p>
            <a:pPr marL="0" indent="0">
              <a:buNone/>
            </a:pPr>
            <a:r>
              <a:rPr lang="en-US" dirty="0" smtClean="0"/>
              <a:t>Good Customer Service</a:t>
            </a:r>
          </a:p>
          <a:p>
            <a:r>
              <a:rPr lang="en-US" sz="2000" dirty="0" smtClean="0"/>
              <a:t>Providing </a:t>
            </a:r>
            <a:r>
              <a:rPr lang="en-US" sz="2000" dirty="0"/>
              <a:t>and promoting </a:t>
            </a:r>
            <a:r>
              <a:rPr lang="en-US" sz="2000" dirty="0" smtClean="0"/>
              <a:t>annual responsible </a:t>
            </a:r>
            <a:r>
              <a:rPr lang="en-US" sz="2000" dirty="0"/>
              <a:t>gaming </a:t>
            </a:r>
            <a:r>
              <a:rPr lang="en-US" sz="2000" dirty="0" smtClean="0"/>
              <a:t>training </a:t>
            </a:r>
          </a:p>
          <a:p>
            <a:r>
              <a:rPr lang="en-US" sz="2000" dirty="0" smtClean="0"/>
              <a:t>Responding </a:t>
            </a:r>
            <a:r>
              <a:rPr lang="en-US" sz="2000" dirty="0"/>
              <a:t>to a patron who is in distress, regardless of the cause of the </a:t>
            </a:r>
            <a:r>
              <a:rPr lang="en-US" sz="2000" dirty="0" smtClean="0"/>
              <a:t>distress.</a:t>
            </a:r>
          </a:p>
          <a:p>
            <a:r>
              <a:rPr lang="en-US" sz="2000" dirty="0" smtClean="0"/>
              <a:t>There </a:t>
            </a:r>
            <a:r>
              <a:rPr lang="en-US" sz="2000" dirty="0"/>
              <a:t>may be many reasons for a patron’s </a:t>
            </a:r>
            <a:r>
              <a:rPr lang="en-US" sz="2000" dirty="0" smtClean="0"/>
              <a:t>distress, and If </a:t>
            </a:r>
            <a:r>
              <a:rPr lang="en-US" sz="2000" dirty="0"/>
              <a:t>it is a gambling </a:t>
            </a:r>
            <a:r>
              <a:rPr lang="en-US" sz="2000" dirty="0" smtClean="0"/>
              <a:t>problem . . . </a:t>
            </a:r>
          </a:p>
          <a:p>
            <a:pPr lvl="1"/>
            <a:r>
              <a:rPr lang="en-US" sz="1800" dirty="0" smtClean="0"/>
              <a:t>It is important to know the </a:t>
            </a:r>
            <a:r>
              <a:rPr lang="en-US" sz="1800" dirty="0"/>
              <a:t>specific assistance, such as providing a problem gambling brochure, notifying management or security personnel and/or other steps as set forth in your company’s policies.</a:t>
            </a:r>
          </a:p>
        </p:txBody>
      </p:sp>
      <p:sp>
        <p:nvSpPr>
          <p:cNvPr id="4" name="Subtitle 3">
            <a:extLst>
              <a:ext uri="{FF2B5EF4-FFF2-40B4-BE49-F238E27FC236}">
                <a16:creationId xmlns:a16="http://schemas.microsoft.com/office/drawing/2014/main" id="{A69D123D-ECA0-8A4F-8C14-2D0B34FAD32D}"/>
              </a:ext>
            </a:extLst>
          </p:cNvPr>
          <p:cNvSpPr>
            <a:spLocks noGrp="1"/>
          </p:cNvSpPr>
          <p:nvPr>
            <p:ph type="subTitle" idx="10"/>
          </p:nvPr>
        </p:nvSpPr>
        <p:spPr/>
        <p:txBody>
          <a:bodyPr>
            <a:normAutofit/>
          </a:bodyPr>
          <a:lstStyle/>
          <a:p>
            <a:pPr marL="0" indent="0">
              <a:buNone/>
            </a:pPr>
            <a:r>
              <a:rPr lang="en" sz="3200" b="1" dirty="0" smtClean="0">
                <a:solidFill>
                  <a:schemeClr val="tx1"/>
                </a:solidFill>
              </a:rPr>
              <a:t>The Gaming Industry’s Role</a:t>
            </a:r>
            <a:endParaRPr lang="en-US" sz="3200" b="1" dirty="0">
              <a:solidFill>
                <a:schemeClr val="tx1"/>
              </a:solidFill>
            </a:endParaRPr>
          </a:p>
        </p:txBody>
      </p:sp>
    </p:spTree>
    <p:extLst>
      <p:ext uri="{BB962C8B-B14F-4D97-AF65-F5344CB8AC3E}">
        <p14:creationId xmlns:p14="http://schemas.microsoft.com/office/powerpoint/2010/main" val="40054270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57675" y="1028700"/>
            <a:ext cx="7145431" cy="4914899"/>
          </a:xfrm>
        </p:spPr>
        <p:txBody>
          <a:bodyPr>
            <a:normAutofit/>
          </a:bodyPr>
          <a:lstStyle/>
          <a:p>
            <a:pPr marL="0" lvl="0" indent="0">
              <a:buNone/>
            </a:pPr>
            <a:r>
              <a:rPr lang="en-US" dirty="0"/>
              <a:t>A comprehensive responsible gaming program and training can limit liability and </a:t>
            </a:r>
            <a:r>
              <a:rPr lang="en-US" dirty="0" smtClean="0"/>
              <a:t>risk and includes: </a:t>
            </a:r>
          </a:p>
          <a:p>
            <a:r>
              <a:rPr lang="en-US" sz="2000" dirty="0" smtClean="0"/>
              <a:t>Adopting a </a:t>
            </a:r>
            <a:r>
              <a:rPr lang="en-US" sz="2000" dirty="0"/>
              <a:t>“see something, say something” approach that may identify a problem </a:t>
            </a:r>
            <a:r>
              <a:rPr lang="en-US" sz="2000" dirty="0" smtClean="0"/>
              <a:t>sooner</a:t>
            </a:r>
          </a:p>
          <a:p>
            <a:r>
              <a:rPr lang="en-US" sz="2000" dirty="0" smtClean="0"/>
              <a:t>Responsible Gaming Policy review</a:t>
            </a:r>
          </a:p>
          <a:p>
            <a:r>
              <a:rPr lang="en-US" sz="2000" dirty="0" smtClean="0"/>
              <a:t>Documentation </a:t>
            </a:r>
            <a:r>
              <a:rPr lang="en-US" sz="2000" dirty="0"/>
              <a:t>of </a:t>
            </a:r>
            <a:r>
              <a:rPr lang="en-US" sz="2000" dirty="0" smtClean="0"/>
              <a:t>incidents</a:t>
            </a:r>
          </a:p>
          <a:p>
            <a:r>
              <a:rPr lang="en-US" sz="2000" dirty="0" smtClean="0"/>
              <a:t>Procedures on how employees are to handle/report events on property such as: violence</a:t>
            </a:r>
            <a:r>
              <a:rPr lang="en-US" sz="2000" dirty="0"/>
              <a:t>, embezzlement, child neglect or suicide</a:t>
            </a:r>
          </a:p>
          <a:p>
            <a:endParaRPr lang="en-US" dirty="0"/>
          </a:p>
        </p:txBody>
      </p:sp>
      <p:sp>
        <p:nvSpPr>
          <p:cNvPr id="3" name="Subtitle 2"/>
          <p:cNvSpPr>
            <a:spLocks noGrp="1"/>
          </p:cNvSpPr>
          <p:nvPr>
            <p:ph type="subTitle" idx="10"/>
          </p:nvPr>
        </p:nvSpPr>
        <p:spPr>
          <a:xfrm>
            <a:off x="796208" y="2815609"/>
            <a:ext cx="3166192" cy="1090864"/>
          </a:xfrm>
        </p:spPr>
        <p:txBody>
          <a:bodyPr/>
          <a:lstStyle/>
          <a:p>
            <a:r>
              <a:rPr lang="en-US" dirty="0" smtClean="0"/>
              <a:t>The Gaming Industry’s Role</a:t>
            </a:r>
            <a:endParaRPr lang="en-US" dirty="0"/>
          </a:p>
        </p:txBody>
      </p:sp>
    </p:spTree>
    <p:extLst>
      <p:ext uri="{BB962C8B-B14F-4D97-AF65-F5344CB8AC3E}">
        <p14:creationId xmlns:p14="http://schemas.microsoft.com/office/powerpoint/2010/main" val="266098684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27B242-D3D2-B84C-B7EA-566A8138209E}"/>
              </a:ext>
            </a:extLst>
          </p:cNvPr>
          <p:cNvSpPr>
            <a:spLocks noGrp="1"/>
          </p:cNvSpPr>
          <p:nvPr>
            <p:ph idx="1"/>
          </p:nvPr>
        </p:nvSpPr>
        <p:spPr>
          <a:xfrm>
            <a:off x="5346974" y="-257174"/>
            <a:ext cx="6069579" cy="6467474"/>
          </a:xfrm>
        </p:spPr>
        <p:txBody>
          <a:bodyPr>
            <a:noAutofit/>
          </a:bodyPr>
          <a:lstStyle/>
          <a:p>
            <a:pPr lvl="0"/>
            <a:r>
              <a:rPr lang="en-US" sz="1900" dirty="0"/>
              <a:t>Eyes </a:t>
            </a:r>
            <a:r>
              <a:rPr lang="en-US" sz="1900" dirty="0" smtClean="0"/>
              <a:t>and Ears focused and tuned for responsible gaming</a:t>
            </a:r>
            <a:endParaRPr lang="en-US" sz="1900" dirty="0"/>
          </a:p>
          <a:p>
            <a:pPr lvl="0"/>
            <a:r>
              <a:rPr lang="en-US" sz="1900" dirty="0" smtClean="0"/>
              <a:t>First contact </a:t>
            </a:r>
            <a:r>
              <a:rPr lang="en-US" sz="1900" dirty="0"/>
              <a:t>or “first responder” to patrons </a:t>
            </a:r>
          </a:p>
          <a:p>
            <a:pPr lvl="0"/>
            <a:r>
              <a:rPr lang="en-US" sz="1900" dirty="0"/>
              <a:t>Liaison </a:t>
            </a:r>
            <a:r>
              <a:rPr lang="en-US" sz="1900" dirty="0" smtClean="0"/>
              <a:t>to </a:t>
            </a:r>
            <a:r>
              <a:rPr lang="en-US" sz="1900" dirty="0"/>
              <a:t>guide patrons to the help they </a:t>
            </a:r>
            <a:r>
              <a:rPr lang="en-US" sz="1900" dirty="0" smtClean="0"/>
              <a:t>need</a:t>
            </a:r>
          </a:p>
          <a:p>
            <a:pPr lvl="0"/>
            <a:r>
              <a:rPr lang="en-US" sz="1900" dirty="0" smtClean="0"/>
              <a:t>Assess </a:t>
            </a:r>
            <a:r>
              <a:rPr lang="en-US" sz="1900" dirty="0"/>
              <a:t>situations and present circumstances to management or security personnel in order to determine next </a:t>
            </a:r>
            <a:r>
              <a:rPr lang="en-US" sz="1900" dirty="0" smtClean="0"/>
              <a:t>steps:</a:t>
            </a:r>
            <a:endParaRPr lang="en-US" sz="1900" dirty="0"/>
          </a:p>
          <a:p>
            <a:pPr lvl="1">
              <a:buFont typeface="Courier New" panose="02070309020205020404" pitchFamily="49" charset="0"/>
              <a:buChar char="o"/>
            </a:pPr>
            <a:r>
              <a:rPr lang="en-US" sz="1500" dirty="0"/>
              <a:t>Notifying management and/or security personnel</a:t>
            </a:r>
          </a:p>
          <a:p>
            <a:pPr lvl="1">
              <a:buFont typeface="Courier New" panose="02070309020205020404" pitchFamily="49" charset="0"/>
              <a:buChar char="o"/>
            </a:pPr>
            <a:r>
              <a:rPr lang="en-US" sz="1500" dirty="0"/>
              <a:t>Providing </a:t>
            </a:r>
            <a:r>
              <a:rPr lang="en-US" sz="1500" dirty="0" smtClean="0"/>
              <a:t>information on help that is available </a:t>
            </a:r>
            <a:r>
              <a:rPr lang="en-US" sz="1500" dirty="0"/>
              <a:t>to a patron</a:t>
            </a:r>
          </a:p>
          <a:p>
            <a:pPr lvl="1">
              <a:buFont typeface="Courier New" panose="02070309020205020404" pitchFamily="49" charset="0"/>
              <a:buChar char="o"/>
            </a:pPr>
            <a:r>
              <a:rPr lang="en-US" sz="1500" dirty="0"/>
              <a:t>Listening in a respectful and non-judgmental manner</a:t>
            </a:r>
          </a:p>
          <a:p>
            <a:pPr lvl="1">
              <a:buFont typeface="Courier New" panose="02070309020205020404" pitchFamily="49" charset="0"/>
              <a:buChar char="o"/>
            </a:pPr>
            <a:r>
              <a:rPr lang="en-US" sz="1500" dirty="0"/>
              <a:t>Understanding the risk of suicide and violence</a:t>
            </a:r>
          </a:p>
        </p:txBody>
      </p:sp>
      <p:sp>
        <p:nvSpPr>
          <p:cNvPr id="3" name="Subtitle 2">
            <a:extLst>
              <a:ext uri="{FF2B5EF4-FFF2-40B4-BE49-F238E27FC236}">
                <a16:creationId xmlns:a16="http://schemas.microsoft.com/office/drawing/2014/main" id="{4A6A1FC2-179C-FE48-BC30-690E9095E943}"/>
              </a:ext>
            </a:extLst>
          </p:cNvPr>
          <p:cNvSpPr>
            <a:spLocks noGrp="1"/>
          </p:cNvSpPr>
          <p:nvPr>
            <p:ph type="subTitle" idx="4294967295"/>
          </p:nvPr>
        </p:nvSpPr>
        <p:spPr>
          <a:xfrm>
            <a:off x="796208" y="3120408"/>
            <a:ext cx="3232453" cy="1090864"/>
          </a:xfrm>
        </p:spPr>
        <p:txBody>
          <a:bodyPr>
            <a:normAutofit/>
          </a:bodyPr>
          <a:lstStyle/>
          <a:p>
            <a:pPr marL="0" indent="0">
              <a:buNone/>
            </a:pPr>
            <a:r>
              <a:rPr lang="en-US" sz="3200" b="1" dirty="0">
                <a:solidFill>
                  <a:schemeClr val="bg1"/>
                </a:solidFill>
              </a:rPr>
              <a:t>What is My </a:t>
            </a:r>
            <a:r>
              <a:rPr lang="en-US" sz="3200" b="1" dirty="0" smtClean="0">
                <a:solidFill>
                  <a:schemeClr val="bg1"/>
                </a:solidFill>
              </a:rPr>
              <a:t>Role?</a:t>
            </a:r>
            <a:endParaRPr lang="en-US" sz="3200" b="1" dirty="0">
              <a:solidFill>
                <a:schemeClr val="bg1"/>
              </a:solidFill>
            </a:endParaRPr>
          </a:p>
        </p:txBody>
      </p:sp>
    </p:spTree>
    <p:extLst>
      <p:ext uri="{BB962C8B-B14F-4D97-AF65-F5344CB8AC3E}">
        <p14:creationId xmlns:p14="http://schemas.microsoft.com/office/powerpoint/2010/main" val="398931115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E43BDDE-EB25-7C41-B352-666643EF5612}"/>
              </a:ext>
            </a:extLst>
          </p:cNvPr>
          <p:cNvSpPr>
            <a:spLocks noGrp="1"/>
          </p:cNvSpPr>
          <p:nvPr>
            <p:ph idx="1"/>
          </p:nvPr>
        </p:nvSpPr>
        <p:spPr>
          <a:xfrm>
            <a:off x="5346974" y="142875"/>
            <a:ext cx="6069579" cy="5635074"/>
          </a:xfrm>
        </p:spPr>
        <p:txBody>
          <a:bodyPr>
            <a:noAutofit/>
          </a:bodyPr>
          <a:lstStyle/>
          <a:p>
            <a:pPr lvl="0"/>
            <a:r>
              <a:rPr lang="en-US" dirty="0" smtClean="0"/>
              <a:t>Don’t </a:t>
            </a:r>
            <a:r>
              <a:rPr lang="en-US" dirty="0"/>
              <a:t>encourage patrons to play longer or for higher stakes</a:t>
            </a:r>
          </a:p>
          <a:p>
            <a:pPr lvl="0"/>
            <a:r>
              <a:rPr lang="en-US" dirty="0"/>
              <a:t>Don’t feed patrons’ superstitions or myths about gambling such as:</a:t>
            </a:r>
          </a:p>
          <a:p>
            <a:pPr lvl="1">
              <a:buFont typeface="Courier New" panose="02070309020205020404" pitchFamily="49" charset="0"/>
              <a:buChar char="o"/>
            </a:pPr>
            <a:r>
              <a:rPr lang="en-US" dirty="0"/>
              <a:t>Machine is hot or cold</a:t>
            </a:r>
          </a:p>
          <a:p>
            <a:pPr lvl="1">
              <a:buFont typeface="Courier New" panose="02070309020205020404" pitchFamily="49" charset="0"/>
              <a:buChar char="o"/>
            </a:pPr>
            <a:r>
              <a:rPr lang="en-US" dirty="0"/>
              <a:t>Practice makes perfect</a:t>
            </a:r>
          </a:p>
          <a:p>
            <a:pPr lvl="1">
              <a:buFont typeface="Courier New" panose="02070309020205020404" pitchFamily="49" charset="0"/>
              <a:buChar char="o"/>
            </a:pPr>
            <a:r>
              <a:rPr lang="en-US" dirty="0"/>
              <a:t>You're lucky today</a:t>
            </a:r>
          </a:p>
          <a:p>
            <a:pPr lvl="1">
              <a:buFont typeface="Courier New" panose="02070309020205020404" pitchFamily="49" charset="0"/>
              <a:buChar char="o"/>
            </a:pPr>
            <a:r>
              <a:rPr lang="en-US" dirty="0"/>
              <a:t>I’ll watch the machine while you take a break</a:t>
            </a:r>
          </a:p>
          <a:p>
            <a:pPr lvl="1">
              <a:buFont typeface="Courier New" panose="02070309020205020404" pitchFamily="49" charset="0"/>
              <a:buChar char="o"/>
            </a:pPr>
            <a:r>
              <a:rPr lang="en-US" dirty="0"/>
              <a:t>Patrons can control the outcome of the game</a:t>
            </a:r>
          </a:p>
        </p:txBody>
      </p:sp>
      <p:sp>
        <p:nvSpPr>
          <p:cNvPr id="5" name="Subtitle 4">
            <a:extLst>
              <a:ext uri="{FF2B5EF4-FFF2-40B4-BE49-F238E27FC236}">
                <a16:creationId xmlns:a16="http://schemas.microsoft.com/office/drawing/2014/main" id="{8998A7E4-C77D-CC44-A161-25EAB619718A}"/>
              </a:ext>
            </a:extLst>
          </p:cNvPr>
          <p:cNvSpPr>
            <a:spLocks noGrp="1"/>
          </p:cNvSpPr>
          <p:nvPr>
            <p:ph type="subTitle" idx="4294967295"/>
          </p:nvPr>
        </p:nvSpPr>
        <p:spPr>
          <a:xfrm>
            <a:off x="796208" y="3148984"/>
            <a:ext cx="2954157" cy="1090864"/>
          </a:xfrm>
        </p:spPr>
        <p:txBody>
          <a:bodyPr>
            <a:normAutofit/>
          </a:bodyPr>
          <a:lstStyle/>
          <a:p>
            <a:pPr marL="0" indent="0">
              <a:buNone/>
            </a:pPr>
            <a:r>
              <a:rPr lang="en-US" sz="3200" b="1" dirty="0" smtClean="0">
                <a:solidFill>
                  <a:schemeClr val="bg1"/>
                </a:solidFill>
              </a:rPr>
              <a:t>What is my Role?</a:t>
            </a:r>
            <a:endParaRPr lang="en-US" sz="3200" b="1" dirty="0">
              <a:solidFill>
                <a:schemeClr val="bg1"/>
              </a:solidFill>
            </a:endParaRPr>
          </a:p>
        </p:txBody>
      </p:sp>
    </p:spTree>
    <p:extLst>
      <p:ext uri="{BB962C8B-B14F-4D97-AF65-F5344CB8AC3E}">
        <p14:creationId xmlns:p14="http://schemas.microsoft.com/office/powerpoint/2010/main" val="2069734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8BE2CE-42AD-C847-81EE-7B21026D6497}"/>
              </a:ext>
            </a:extLst>
          </p:cNvPr>
          <p:cNvSpPr>
            <a:spLocks noGrp="1"/>
          </p:cNvSpPr>
          <p:nvPr>
            <p:ph idx="1"/>
          </p:nvPr>
        </p:nvSpPr>
        <p:spPr>
          <a:xfrm>
            <a:off x="5118374" y="838200"/>
            <a:ext cx="6568801" cy="5762625"/>
          </a:xfrm>
        </p:spPr>
        <p:txBody>
          <a:bodyPr>
            <a:noAutofit/>
          </a:bodyPr>
          <a:lstStyle/>
          <a:p>
            <a:pPr marL="0" indent="0">
              <a:lnSpc>
                <a:spcPct val="100000"/>
              </a:lnSpc>
              <a:spcBef>
                <a:spcPts val="600"/>
              </a:spcBef>
              <a:buNone/>
            </a:pPr>
            <a:r>
              <a:rPr lang="en-US" sz="2800" dirty="0" smtClean="0"/>
              <a:t>Be aware </a:t>
            </a:r>
            <a:r>
              <a:rPr lang="en-US" sz="2800" dirty="0"/>
              <a:t>of </a:t>
            </a:r>
            <a:r>
              <a:rPr lang="en-US" sz="2800" dirty="0" smtClean="0"/>
              <a:t> . . . </a:t>
            </a:r>
          </a:p>
          <a:p>
            <a:r>
              <a:rPr lang="en-US" dirty="0" smtClean="0"/>
              <a:t>Signs </a:t>
            </a:r>
            <a:r>
              <a:rPr lang="en-US" dirty="0"/>
              <a:t>and symptoms </a:t>
            </a:r>
            <a:r>
              <a:rPr lang="en-US" dirty="0" smtClean="0"/>
              <a:t>of problem gambling</a:t>
            </a:r>
            <a:endParaRPr lang="en-US" dirty="0"/>
          </a:p>
          <a:p>
            <a:r>
              <a:rPr lang="en-US" sz="2200" dirty="0" smtClean="0"/>
              <a:t>Problem </a:t>
            </a:r>
            <a:r>
              <a:rPr lang="en-US" sz="2200" dirty="0"/>
              <a:t>gambling is </a:t>
            </a:r>
            <a:r>
              <a:rPr lang="en-US" sz="2200" dirty="0" smtClean="0"/>
              <a:t>often referred </a:t>
            </a:r>
            <a:r>
              <a:rPr lang="en-US" sz="2200" dirty="0"/>
              <a:t>to as a “hidden illness” </a:t>
            </a:r>
          </a:p>
          <a:p>
            <a:r>
              <a:rPr lang="en-US" sz="2200" dirty="0" smtClean="0"/>
              <a:t>Cannot </a:t>
            </a:r>
            <a:r>
              <a:rPr lang="en-US" sz="2200" dirty="0"/>
              <a:t>see </a:t>
            </a:r>
            <a:r>
              <a:rPr lang="en-US" sz="2200" dirty="0" smtClean="0"/>
              <a:t>problem gambling in </a:t>
            </a:r>
            <a:r>
              <a:rPr lang="en-US" sz="2200" dirty="0"/>
              <a:t>a patron’s eyes or smell it on their </a:t>
            </a:r>
            <a:r>
              <a:rPr lang="en-US" sz="2200" dirty="0" smtClean="0"/>
              <a:t>breath</a:t>
            </a:r>
          </a:p>
          <a:p>
            <a:r>
              <a:rPr lang="en-US" sz="2200" dirty="0"/>
              <a:t>There are no track </a:t>
            </a:r>
            <a:r>
              <a:rPr lang="en-US" sz="2200" dirty="0" smtClean="0"/>
              <a:t>marks</a:t>
            </a:r>
          </a:p>
          <a:p>
            <a:pPr lvl="0"/>
            <a:endParaRPr lang="en-US" sz="2000" dirty="0" smtClean="0"/>
          </a:p>
          <a:p>
            <a:pPr lvl="0"/>
            <a:endParaRPr lang="en-US" sz="2000" dirty="0"/>
          </a:p>
        </p:txBody>
      </p:sp>
      <p:sp>
        <p:nvSpPr>
          <p:cNvPr id="3" name="Subtitle 2">
            <a:extLst>
              <a:ext uri="{FF2B5EF4-FFF2-40B4-BE49-F238E27FC236}">
                <a16:creationId xmlns:a16="http://schemas.microsoft.com/office/drawing/2014/main" id="{FD9AC74B-C4FF-084D-8333-94721E53851B}"/>
              </a:ext>
            </a:extLst>
          </p:cNvPr>
          <p:cNvSpPr>
            <a:spLocks noGrp="1"/>
          </p:cNvSpPr>
          <p:nvPr>
            <p:ph type="subTitle" idx="10"/>
          </p:nvPr>
        </p:nvSpPr>
        <p:spPr>
          <a:xfrm>
            <a:off x="796208" y="3174080"/>
            <a:ext cx="2775667" cy="1090864"/>
          </a:xfrm>
        </p:spPr>
        <p:txBody>
          <a:bodyPr/>
          <a:lstStyle/>
          <a:p>
            <a:r>
              <a:rPr lang="en-US" dirty="0" smtClean="0"/>
              <a:t>What is my Role?</a:t>
            </a:r>
            <a:endParaRPr lang="en-US" dirty="0"/>
          </a:p>
        </p:txBody>
      </p:sp>
    </p:spTree>
    <p:extLst>
      <p:ext uri="{BB962C8B-B14F-4D97-AF65-F5344CB8AC3E}">
        <p14:creationId xmlns:p14="http://schemas.microsoft.com/office/powerpoint/2010/main" val="294362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21A806-2A70-BB4E-A1EB-DFB2C1E8B04B}"/>
              </a:ext>
            </a:extLst>
          </p:cNvPr>
          <p:cNvSpPr>
            <a:spLocks noGrp="1"/>
          </p:cNvSpPr>
          <p:nvPr>
            <p:ph idx="1"/>
          </p:nvPr>
        </p:nvSpPr>
        <p:spPr>
          <a:xfrm>
            <a:off x="5346974" y="1680153"/>
            <a:ext cx="6069579" cy="3708901"/>
          </a:xfrm>
        </p:spPr>
        <p:txBody>
          <a:bodyPr>
            <a:noAutofit/>
          </a:bodyPr>
          <a:lstStyle/>
          <a:p>
            <a:pPr marL="127000" lvl="0" indent="0">
              <a:spcBef>
                <a:spcPts val="0"/>
              </a:spcBef>
              <a:buSzPts val="1600"/>
              <a:buNone/>
            </a:pPr>
            <a:r>
              <a:rPr lang="en-US" sz="2000" dirty="0"/>
              <a:t>IPN Grant identified three primary goals:</a:t>
            </a:r>
          </a:p>
          <a:p>
            <a:pPr marL="914400" lvl="0" indent="-330200">
              <a:spcBef>
                <a:spcPts val="0"/>
              </a:spcBef>
              <a:buSzPts val="1600"/>
              <a:buAutoNum type="arabicPeriod"/>
            </a:pPr>
            <a:r>
              <a:rPr lang="en-US" sz="1800" dirty="0"/>
              <a:t>Establish and maintain a comprehensive and effective system of care for substance use and gambling problems through a statewide, integrated network of services and providers</a:t>
            </a:r>
          </a:p>
          <a:p>
            <a:pPr marL="914400" lvl="0" indent="-330200">
              <a:spcBef>
                <a:spcPts val="0"/>
              </a:spcBef>
              <a:buSzPts val="1600"/>
              <a:buAutoNum type="arabicPeriod"/>
            </a:pPr>
            <a:r>
              <a:rPr lang="en-US" sz="1800" dirty="0"/>
              <a:t>Reduce substance use and gambling problems through public education, evidence-based prevention, and early intervention services</a:t>
            </a:r>
          </a:p>
          <a:p>
            <a:pPr marL="914400" lvl="0" indent="-330200">
              <a:spcBef>
                <a:spcPts val="0"/>
              </a:spcBef>
              <a:buSzPts val="1600"/>
              <a:buAutoNum type="arabicPeriod"/>
            </a:pPr>
            <a:r>
              <a:rPr lang="en-US" sz="1800" dirty="0"/>
              <a:t>Increase remission and recovery from substance use disorders and problem gambling through timely, accessible, ongoing, and effective treatment services</a:t>
            </a:r>
          </a:p>
          <a:p>
            <a:endParaRPr lang="en-US" sz="2000" dirty="0"/>
          </a:p>
        </p:txBody>
      </p:sp>
      <p:sp>
        <p:nvSpPr>
          <p:cNvPr id="5" name="Subtitle 2">
            <a:extLst>
              <a:ext uri="{FF2B5EF4-FFF2-40B4-BE49-F238E27FC236}">
                <a16:creationId xmlns:a16="http://schemas.microsoft.com/office/drawing/2014/main" id="{3CCD30CC-31A1-7C41-BE59-46C211ADBDC0}"/>
              </a:ext>
            </a:extLst>
          </p:cNvPr>
          <p:cNvSpPr txBox="1">
            <a:spLocks/>
          </p:cNvSpPr>
          <p:nvPr/>
        </p:nvSpPr>
        <p:spPr>
          <a:xfrm>
            <a:off x="796208" y="2226448"/>
            <a:ext cx="2796078" cy="10908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chemeClr val="bg1"/>
                </a:solidFill>
              </a:rPr>
              <a:t>Integrated Provider Network (IPN) Grant</a:t>
            </a:r>
          </a:p>
        </p:txBody>
      </p:sp>
    </p:spTree>
    <p:extLst>
      <p:ext uri="{BB962C8B-B14F-4D97-AF65-F5344CB8AC3E}">
        <p14:creationId xmlns:p14="http://schemas.microsoft.com/office/powerpoint/2010/main" val="25296695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9CF875-151E-5646-AF2D-1FC192B16711}"/>
              </a:ext>
            </a:extLst>
          </p:cNvPr>
          <p:cNvSpPr>
            <a:spLocks noGrp="1"/>
          </p:cNvSpPr>
          <p:nvPr>
            <p:ph idx="1"/>
          </p:nvPr>
        </p:nvSpPr>
        <p:spPr/>
        <p:txBody>
          <a:bodyPr>
            <a:normAutofit lnSpcReduction="10000"/>
          </a:bodyPr>
          <a:lstStyle/>
          <a:p>
            <a:pPr lvl="0"/>
            <a:r>
              <a:rPr lang="en-US" dirty="0"/>
              <a:t>When asked, provide accurate information such as:</a:t>
            </a:r>
          </a:p>
          <a:p>
            <a:pPr lvl="1">
              <a:buFont typeface="Courier New" panose="02070309020205020404" pitchFamily="49" charset="0"/>
              <a:buChar char="o"/>
            </a:pPr>
            <a:r>
              <a:rPr lang="en-US" dirty="0"/>
              <a:t>Gambling is a game of chance</a:t>
            </a:r>
          </a:p>
          <a:p>
            <a:pPr lvl="1">
              <a:buFont typeface="Courier New" panose="02070309020205020404" pitchFamily="49" charset="0"/>
              <a:buChar char="o"/>
            </a:pPr>
            <a:r>
              <a:rPr lang="en-US" dirty="0"/>
              <a:t>The odds of any given game are __ to __</a:t>
            </a:r>
          </a:p>
          <a:p>
            <a:pPr lvl="1">
              <a:buFont typeface="Courier New" panose="02070309020205020404" pitchFamily="49" charset="0"/>
              <a:buChar char="o"/>
            </a:pPr>
            <a:r>
              <a:rPr lang="en-US" dirty="0"/>
              <a:t>Slot machine payout is random</a:t>
            </a:r>
          </a:p>
          <a:p>
            <a:pPr lvl="1">
              <a:buFont typeface="Courier New" panose="02070309020205020404" pitchFamily="49" charset="0"/>
              <a:buChar char="o"/>
            </a:pPr>
            <a:r>
              <a:rPr lang="en-US" dirty="0"/>
              <a:t>In the long run, the odds of winning are against you</a:t>
            </a:r>
          </a:p>
        </p:txBody>
      </p:sp>
      <p:sp>
        <p:nvSpPr>
          <p:cNvPr id="3" name="Subtitle 2">
            <a:extLst>
              <a:ext uri="{FF2B5EF4-FFF2-40B4-BE49-F238E27FC236}">
                <a16:creationId xmlns:a16="http://schemas.microsoft.com/office/drawing/2014/main" id="{193304EC-FC92-104F-B5B3-64B6B631D417}"/>
              </a:ext>
            </a:extLst>
          </p:cNvPr>
          <p:cNvSpPr>
            <a:spLocks noGrp="1"/>
          </p:cNvSpPr>
          <p:nvPr>
            <p:ph type="subTitle" idx="10"/>
          </p:nvPr>
        </p:nvSpPr>
        <p:spPr>
          <a:xfrm>
            <a:off x="796208" y="3139459"/>
            <a:ext cx="3223342" cy="1090864"/>
          </a:xfrm>
        </p:spPr>
        <p:txBody>
          <a:bodyPr/>
          <a:lstStyle/>
          <a:p>
            <a:r>
              <a:rPr lang="en-US" dirty="0" smtClean="0"/>
              <a:t>What is my Role?</a:t>
            </a:r>
            <a:endParaRPr lang="en-US" dirty="0"/>
          </a:p>
        </p:txBody>
      </p:sp>
    </p:spTree>
    <p:extLst>
      <p:ext uri="{BB962C8B-B14F-4D97-AF65-F5344CB8AC3E}">
        <p14:creationId xmlns:p14="http://schemas.microsoft.com/office/powerpoint/2010/main" val="263229766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C8F7DD0-DDA3-FE43-A318-FEA023ACA743}"/>
              </a:ext>
            </a:extLst>
          </p:cNvPr>
          <p:cNvSpPr>
            <a:spLocks noGrp="1"/>
          </p:cNvSpPr>
          <p:nvPr>
            <p:ph type="subTitle" idx="10"/>
          </p:nvPr>
        </p:nvSpPr>
        <p:spPr/>
        <p:txBody>
          <a:bodyPr/>
          <a:lstStyle/>
          <a:p>
            <a:r>
              <a:rPr lang="en-US" dirty="0"/>
              <a:t>Health Promotion</a:t>
            </a:r>
          </a:p>
        </p:txBody>
      </p:sp>
    </p:spTree>
    <p:extLst>
      <p:ext uri="{BB962C8B-B14F-4D97-AF65-F5344CB8AC3E}">
        <p14:creationId xmlns:p14="http://schemas.microsoft.com/office/powerpoint/2010/main" val="40635917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055FA42-5A71-0749-90B2-EEDEE2B0EF89}"/>
              </a:ext>
            </a:extLst>
          </p:cNvPr>
          <p:cNvSpPr txBox="1">
            <a:spLocks/>
          </p:cNvSpPr>
          <p:nvPr/>
        </p:nvSpPr>
        <p:spPr>
          <a:xfrm>
            <a:off x="463834" y="1338204"/>
            <a:ext cx="4535670" cy="4567190"/>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5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600" dirty="0" smtClean="0"/>
              <a:t>Health Promotion</a:t>
            </a:r>
          </a:p>
          <a:p>
            <a:pPr marL="0" indent="0">
              <a:buNone/>
            </a:pPr>
            <a:r>
              <a:rPr lang="en-US" sz="2100" dirty="0" smtClean="0"/>
              <a:t>The following resources work to support and enhance problem gambling prevention services</a:t>
            </a:r>
          </a:p>
          <a:p>
            <a:pPr lvl="1"/>
            <a:r>
              <a:rPr lang="en-US" sz="1700" dirty="0" smtClean="0"/>
              <a:t>Iowa’s Gambling in the Work Plan Policy Toolkit</a:t>
            </a:r>
          </a:p>
          <a:p>
            <a:pPr lvl="1"/>
            <a:r>
              <a:rPr lang="en-US" sz="1700" dirty="0" smtClean="0"/>
              <a:t>Iowa’s Self-Exclusion Toolkit</a:t>
            </a:r>
          </a:p>
          <a:p>
            <a:pPr lvl="1"/>
            <a:r>
              <a:rPr lang="en-US" sz="1700" dirty="0" smtClean="0"/>
              <a:t>Responsible Gaming Toolkit</a:t>
            </a:r>
          </a:p>
          <a:p>
            <a:pPr lvl="1"/>
            <a:r>
              <a:rPr lang="en-US" sz="1700" dirty="0" smtClean="0"/>
              <a:t>Are You A Good Loser Campaign</a:t>
            </a:r>
          </a:p>
          <a:p>
            <a:pPr lvl="1"/>
            <a:r>
              <a:rPr lang="en-US" sz="1700" dirty="0" smtClean="0"/>
              <a:t>1-800-BETS OFF</a:t>
            </a:r>
          </a:p>
          <a:p>
            <a:pPr lvl="1"/>
            <a:r>
              <a:rPr lang="en-US" sz="1700" dirty="0" smtClean="0"/>
              <a:t>Your Life Iowa</a:t>
            </a:r>
            <a:endParaRPr lang="en-US" dirty="0"/>
          </a:p>
        </p:txBody>
      </p:sp>
      <p:pic>
        <p:nvPicPr>
          <p:cNvPr id="6" name="Content Placeholder 6" descr="A screenshot of a cell phone&#10;&#10;Description automatically generated">
            <a:extLst>
              <a:ext uri="{FF2B5EF4-FFF2-40B4-BE49-F238E27FC236}">
                <a16:creationId xmlns:a16="http://schemas.microsoft.com/office/drawing/2014/main" id="{32C2D88A-6EAA-6C40-B286-2CF5CF2AF1B9}"/>
              </a:ext>
            </a:extLst>
          </p:cNvPr>
          <p:cNvPicPr>
            <a:picLocks noGrp="1" noChangeAspect="1"/>
          </p:cNvPicPr>
          <p:nvPr>
            <p:ph idx="10"/>
          </p:nvPr>
        </p:nvPicPr>
        <p:blipFill>
          <a:blip r:embed="rId2"/>
          <a:stretch>
            <a:fillRect/>
          </a:stretch>
        </p:blipFill>
        <p:spPr>
          <a:xfrm rot="1577359">
            <a:off x="8219085" y="900503"/>
            <a:ext cx="1628123" cy="3709987"/>
          </a:xfrm>
        </p:spPr>
      </p:pic>
      <p:pic>
        <p:nvPicPr>
          <p:cNvPr id="7" name="Picture 6">
            <a:extLst>
              <a:ext uri="{FF2B5EF4-FFF2-40B4-BE49-F238E27FC236}">
                <a16:creationId xmlns:a16="http://schemas.microsoft.com/office/drawing/2014/main" id="{C61D91E8-8967-9B45-8E5A-1DD5312C2831}"/>
              </a:ext>
            </a:extLst>
          </p:cNvPr>
          <p:cNvPicPr>
            <a:picLocks noChangeAspect="1"/>
          </p:cNvPicPr>
          <p:nvPr/>
        </p:nvPicPr>
        <p:blipFill>
          <a:blip r:embed="rId3"/>
          <a:stretch>
            <a:fillRect/>
          </a:stretch>
        </p:blipFill>
        <p:spPr>
          <a:xfrm>
            <a:off x="6895653" y="4432379"/>
            <a:ext cx="2942920" cy="1344991"/>
          </a:xfrm>
          <a:prstGeom prst="rect">
            <a:avLst/>
          </a:prstGeom>
        </p:spPr>
      </p:pic>
      <p:pic>
        <p:nvPicPr>
          <p:cNvPr id="8" name="Picture 7">
            <a:extLst>
              <a:ext uri="{FF2B5EF4-FFF2-40B4-BE49-F238E27FC236}">
                <a16:creationId xmlns:a16="http://schemas.microsoft.com/office/drawing/2014/main" id="{87786697-2DD0-904A-AC31-59BE48C5CD27}"/>
              </a:ext>
            </a:extLst>
          </p:cNvPr>
          <p:cNvPicPr>
            <a:picLocks noChangeAspect="1"/>
          </p:cNvPicPr>
          <p:nvPr/>
        </p:nvPicPr>
        <p:blipFill>
          <a:blip r:embed="rId4"/>
          <a:stretch>
            <a:fillRect/>
          </a:stretch>
        </p:blipFill>
        <p:spPr>
          <a:xfrm rot="20074005">
            <a:off x="5620931" y="1746669"/>
            <a:ext cx="2311750" cy="2665257"/>
          </a:xfrm>
          <a:prstGeom prst="rect">
            <a:avLst/>
          </a:prstGeom>
        </p:spPr>
      </p:pic>
      <p:pic>
        <p:nvPicPr>
          <p:cNvPr id="9" name="Google Shape;331;p59">
            <a:extLst>
              <a:ext uri="{FF2B5EF4-FFF2-40B4-BE49-F238E27FC236}">
                <a16:creationId xmlns:a16="http://schemas.microsoft.com/office/drawing/2014/main" id="{E42D5E92-808B-9D4C-A938-500D8BDCFF16}"/>
              </a:ext>
            </a:extLst>
          </p:cNvPr>
          <p:cNvPicPr preferRelativeResize="0"/>
          <p:nvPr/>
        </p:nvPicPr>
        <p:blipFill>
          <a:blip r:embed="rId5">
            <a:alphaModFix/>
          </a:blip>
          <a:stretch>
            <a:fillRect/>
          </a:stretch>
        </p:blipFill>
        <p:spPr>
          <a:xfrm rot="1033698">
            <a:off x="5246103" y="4194154"/>
            <a:ext cx="1564091" cy="2024118"/>
          </a:xfrm>
          <a:prstGeom prst="rect">
            <a:avLst/>
          </a:prstGeom>
          <a:noFill/>
          <a:ln>
            <a:noFill/>
          </a:ln>
        </p:spPr>
      </p:pic>
      <p:pic>
        <p:nvPicPr>
          <p:cNvPr id="10" name="Google Shape;332;p59">
            <a:extLst>
              <a:ext uri="{FF2B5EF4-FFF2-40B4-BE49-F238E27FC236}">
                <a16:creationId xmlns:a16="http://schemas.microsoft.com/office/drawing/2014/main" id="{CB3D4716-BE42-914F-AFC4-FE6B02EAC192}"/>
              </a:ext>
            </a:extLst>
          </p:cNvPr>
          <p:cNvPicPr preferRelativeResize="0"/>
          <p:nvPr/>
        </p:nvPicPr>
        <p:blipFill>
          <a:blip r:embed="rId6">
            <a:alphaModFix/>
          </a:blip>
          <a:stretch>
            <a:fillRect/>
          </a:stretch>
        </p:blipFill>
        <p:spPr>
          <a:xfrm rot="430821">
            <a:off x="9372903" y="2840390"/>
            <a:ext cx="1561462" cy="2024117"/>
          </a:xfrm>
          <a:prstGeom prst="rect">
            <a:avLst/>
          </a:prstGeom>
          <a:noFill/>
          <a:ln>
            <a:noFill/>
          </a:ln>
        </p:spPr>
      </p:pic>
    </p:spTree>
    <p:extLst>
      <p:ext uri="{BB962C8B-B14F-4D97-AF65-F5344CB8AC3E}">
        <p14:creationId xmlns:p14="http://schemas.microsoft.com/office/powerpoint/2010/main" val="370882374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67108" y="209706"/>
            <a:ext cx="7859668" cy="4419444"/>
          </a:xfrm>
          <a:prstGeom prst="rect">
            <a:avLst/>
          </a:prstGeom>
        </p:spPr>
      </p:pic>
    </p:spTree>
    <p:extLst>
      <p:ext uri="{BB962C8B-B14F-4D97-AF65-F5344CB8AC3E}">
        <p14:creationId xmlns:p14="http://schemas.microsoft.com/office/powerpoint/2010/main" val="359689056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C8F7DD0-DDA3-FE43-A318-FEA023ACA743}"/>
              </a:ext>
            </a:extLst>
          </p:cNvPr>
          <p:cNvSpPr>
            <a:spLocks noGrp="1"/>
          </p:cNvSpPr>
          <p:nvPr>
            <p:ph type="subTitle" idx="10"/>
          </p:nvPr>
        </p:nvSpPr>
        <p:spPr/>
        <p:txBody>
          <a:bodyPr/>
          <a:lstStyle/>
          <a:p>
            <a:r>
              <a:rPr lang="en-US" dirty="0" smtClean="0"/>
              <a:t>Next Steps</a:t>
            </a:r>
            <a:endParaRPr lang="en-US" dirty="0"/>
          </a:p>
        </p:txBody>
      </p:sp>
    </p:spTree>
    <p:extLst>
      <p:ext uri="{BB962C8B-B14F-4D97-AF65-F5344CB8AC3E}">
        <p14:creationId xmlns:p14="http://schemas.microsoft.com/office/powerpoint/2010/main" val="419312990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rot="20036504">
            <a:off x="1147725" y="2337453"/>
            <a:ext cx="3098943" cy="3926468"/>
          </a:xfrm>
          <a:prstGeom prst="rect">
            <a:avLst/>
          </a:prstGeom>
        </p:spPr>
      </p:pic>
      <p:sp>
        <p:nvSpPr>
          <p:cNvPr id="3" name="Content Placeholder 2">
            <a:extLst>
              <a:ext uri="{FF2B5EF4-FFF2-40B4-BE49-F238E27FC236}">
                <a16:creationId xmlns:a16="http://schemas.microsoft.com/office/drawing/2014/main" id="{C1ACCD12-30F6-454B-9DF1-21C1DB2FC4FC}"/>
              </a:ext>
            </a:extLst>
          </p:cNvPr>
          <p:cNvSpPr>
            <a:spLocks noGrp="1"/>
          </p:cNvSpPr>
          <p:nvPr>
            <p:ph idx="1"/>
          </p:nvPr>
        </p:nvSpPr>
        <p:spPr>
          <a:xfrm>
            <a:off x="4961665" y="1084537"/>
            <a:ext cx="6725510" cy="5773463"/>
          </a:xfrm>
        </p:spPr>
        <p:txBody>
          <a:bodyPr>
            <a:normAutofit fontScale="70000" lnSpcReduction="20000"/>
          </a:bodyPr>
          <a:lstStyle/>
          <a:p>
            <a:pPr lvl="0"/>
            <a:r>
              <a:rPr lang="en-US" dirty="0"/>
              <a:t>Gambling in the Workplace Policy Toolkit &amp; Self-Exclusion Toolkit</a:t>
            </a:r>
          </a:p>
          <a:p>
            <a:pPr lvl="1">
              <a:buFont typeface="Courier New" panose="02070309020205020404" pitchFamily="49" charset="0"/>
              <a:buChar char="o"/>
            </a:pPr>
            <a:r>
              <a:rPr lang="en-US" sz="2200" dirty="0"/>
              <a:t>Ongoing staff training (annual, bi-annual, staff orientation, etc</a:t>
            </a:r>
            <a:r>
              <a:rPr lang="en-US" sz="2200" dirty="0" smtClean="0"/>
              <a:t>.</a:t>
            </a:r>
          </a:p>
          <a:p>
            <a:pPr lvl="1">
              <a:buFont typeface="Courier New" panose="02070309020205020404" pitchFamily="49" charset="0"/>
              <a:buChar char="o"/>
            </a:pPr>
            <a:r>
              <a:rPr lang="en-US" sz="2200" dirty="0" smtClean="0"/>
              <a:t>Have the conversation</a:t>
            </a:r>
            <a:endParaRPr lang="en-US" sz="2200" dirty="0"/>
          </a:p>
          <a:p>
            <a:pPr lvl="0"/>
            <a:r>
              <a:rPr lang="en-US" dirty="0" smtClean="0"/>
              <a:t>Collaborate with an IPN Provider on Nationwide Awareness </a:t>
            </a:r>
            <a:r>
              <a:rPr lang="en-US" dirty="0"/>
              <a:t>Events</a:t>
            </a:r>
          </a:p>
          <a:p>
            <a:pPr lvl="1">
              <a:buFont typeface="Courier New" panose="02070309020205020404" pitchFamily="49" charset="0"/>
              <a:buChar char="o"/>
            </a:pPr>
            <a:r>
              <a:rPr lang="en-US" sz="2200" dirty="0"/>
              <a:t>Appropriate </a:t>
            </a:r>
            <a:r>
              <a:rPr lang="en-US" sz="2200" dirty="0" smtClean="0"/>
              <a:t>Gifting (Nov/Dec)</a:t>
            </a:r>
            <a:endParaRPr lang="en-US" sz="2200" dirty="0"/>
          </a:p>
          <a:p>
            <a:pPr lvl="1">
              <a:buFont typeface="Courier New" panose="02070309020205020404" pitchFamily="49" charset="0"/>
              <a:buChar char="o"/>
            </a:pPr>
            <a:r>
              <a:rPr lang="en-US" sz="2200" dirty="0"/>
              <a:t>Problem Gambling Awareness </a:t>
            </a:r>
            <a:r>
              <a:rPr lang="en-US" sz="2200" dirty="0" smtClean="0"/>
              <a:t>Month (March)</a:t>
            </a:r>
            <a:endParaRPr lang="en-US" sz="2200" dirty="0"/>
          </a:p>
          <a:p>
            <a:pPr lvl="1">
              <a:buFont typeface="Courier New" panose="02070309020205020404" pitchFamily="49" charset="0"/>
              <a:buChar char="o"/>
            </a:pPr>
            <a:r>
              <a:rPr lang="en-US" sz="2200" dirty="0" smtClean="0"/>
              <a:t>Responsible </a:t>
            </a:r>
            <a:r>
              <a:rPr lang="en-US" sz="2200" dirty="0"/>
              <a:t>Gaming </a:t>
            </a:r>
            <a:r>
              <a:rPr lang="en-US" sz="2200" dirty="0" smtClean="0"/>
              <a:t>Week (Aug/Sept)</a:t>
            </a:r>
          </a:p>
          <a:p>
            <a:pPr lvl="0"/>
            <a:r>
              <a:rPr lang="en-US" dirty="0" smtClean="0"/>
              <a:t>Promote and use </a:t>
            </a:r>
            <a:r>
              <a:rPr lang="en-US" dirty="0"/>
              <a:t>of the </a:t>
            </a:r>
            <a:r>
              <a:rPr lang="en-US" dirty="0" smtClean="0"/>
              <a:t>following resources</a:t>
            </a:r>
            <a:endParaRPr lang="en-US" dirty="0"/>
          </a:p>
          <a:p>
            <a:pPr lvl="1">
              <a:buFont typeface="Courier New" panose="02070309020205020404" pitchFamily="49" charset="0"/>
              <a:buChar char="o"/>
            </a:pPr>
            <a:r>
              <a:rPr lang="en-US" sz="2200" dirty="0"/>
              <a:t>Your Life Iowa</a:t>
            </a:r>
          </a:p>
          <a:p>
            <a:pPr lvl="1">
              <a:buFont typeface="Courier New" panose="02070309020205020404" pitchFamily="49" charset="0"/>
              <a:buChar char="o"/>
            </a:pPr>
            <a:r>
              <a:rPr lang="en-US" sz="2200" dirty="0"/>
              <a:t>1-800-BETS OFF</a:t>
            </a:r>
          </a:p>
          <a:p>
            <a:pPr lvl="1">
              <a:buFont typeface="Courier New" panose="02070309020205020404" pitchFamily="49" charset="0"/>
              <a:buChar char="o"/>
            </a:pPr>
            <a:r>
              <a:rPr lang="en-US" sz="2200" dirty="0"/>
              <a:t>Are You A Good Loser </a:t>
            </a:r>
            <a:r>
              <a:rPr lang="en-US" sz="2200" dirty="0" smtClean="0"/>
              <a:t>Campaign</a:t>
            </a:r>
          </a:p>
          <a:p>
            <a:r>
              <a:rPr lang="en-US" sz="2600" dirty="0" smtClean="0">
                <a:hlinkClick r:id="rId3"/>
              </a:rPr>
              <a:t>ISU Clearinghouse Order Form</a:t>
            </a:r>
            <a:endParaRPr lang="en-US" sz="2600" dirty="0" smtClean="0"/>
          </a:p>
          <a:p>
            <a:pPr lvl="1"/>
            <a:r>
              <a:rPr lang="en-US" sz="2400" dirty="0">
                <a:hlinkClick r:id="rId4"/>
              </a:rPr>
              <a:t>https://</a:t>
            </a:r>
            <a:r>
              <a:rPr lang="en-US" sz="2400" dirty="0" smtClean="0">
                <a:hlinkClick r:id="rId4"/>
              </a:rPr>
              <a:t>www.idph.iowa.gov/igtp/prevention</a:t>
            </a:r>
            <a:endParaRPr lang="en-US" sz="2200" dirty="0" smtClean="0"/>
          </a:p>
        </p:txBody>
      </p:sp>
      <p:sp>
        <p:nvSpPr>
          <p:cNvPr id="4" name="Subtitle 3">
            <a:extLst>
              <a:ext uri="{FF2B5EF4-FFF2-40B4-BE49-F238E27FC236}">
                <a16:creationId xmlns:a16="http://schemas.microsoft.com/office/drawing/2014/main" id="{966B1949-AF64-E648-BD75-5905BE39CE8F}"/>
              </a:ext>
            </a:extLst>
          </p:cNvPr>
          <p:cNvSpPr>
            <a:spLocks noGrp="1"/>
          </p:cNvSpPr>
          <p:nvPr>
            <p:ph type="subTitle" idx="10"/>
          </p:nvPr>
        </p:nvSpPr>
        <p:spPr>
          <a:xfrm>
            <a:off x="796208" y="1228431"/>
            <a:ext cx="3801978" cy="1090864"/>
          </a:xfrm>
        </p:spPr>
        <p:txBody>
          <a:bodyPr>
            <a:noAutofit/>
          </a:bodyPr>
          <a:lstStyle/>
          <a:p>
            <a:r>
              <a:rPr lang="en" dirty="0" smtClean="0"/>
              <a:t>Next Steps</a:t>
            </a:r>
            <a:endParaRPr lang="en-US" dirty="0"/>
          </a:p>
        </p:txBody>
      </p:sp>
    </p:spTree>
    <p:extLst>
      <p:ext uri="{BB962C8B-B14F-4D97-AF65-F5344CB8AC3E}">
        <p14:creationId xmlns:p14="http://schemas.microsoft.com/office/powerpoint/2010/main" val="324446831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blackboard&#10;&#10;Description automatically generated">
            <a:extLst>
              <a:ext uri="{FF2B5EF4-FFF2-40B4-BE49-F238E27FC236}">
                <a16:creationId xmlns:a16="http://schemas.microsoft.com/office/drawing/2014/main" id="{C2251FBC-9789-D640-9156-7FC085CB3236}"/>
              </a:ext>
            </a:extLst>
          </p:cNvPr>
          <p:cNvPicPr>
            <a:picLocks noChangeAspect="1"/>
          </p:cNvPicPr>
          <p:nvPr/>
        </p:nvPicPr>
        <p:blipFill>
          <a:blip r:embed="rId2"/>
          <a:stretch>
            <a:fillRect/>
          </a:stretch>
        </p:blipFill>
        <p:spPr>
          <a:xfrm>
            <a:off x="3333749" y="1001043"/>
            <a:ext cx="5290089" cy="3246191"/>
          </a:xfrm>
          <a:prstGeom prst="rect">
            <a:avLst/>
          </a:prstGeom>
        </p:spPr>
      </p:pic>
    </p:spTree>
    <p:extLst>
      <p:ext uri="{BB962C8B-B14F-4D97-AF65-F5344CB8AC3E}">
        <p14:creationId xmlns:p14="http://schemas.microsoft.com/office/powerpoint/2010/main" val="307055993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6EE98B-9312-EA4E-B117-6624FCF4832F}"/>
              </a:ext>
            </a:extLst>
          </p:cNvPr>
          <p:cNvSpPr>
            <a:spLocks noGrp="1"/>
          </p:cNvSpPr>
          <p:nvPr>
            <p:ph idx="1"/>
          </p:nvPr>
        </p:nvSpPr>
        <p:spPr/>
        <p:txBody>
          <a:bodyPr/>
          <a:lstStyle/>
          <a:p>
            <a:r>
              <a:rPr lang="en-US" dirty="0" smtClean="0"/>
              <a:t>Enter your name, agency and contact information here</a:t>
            </a:r>
            <a:endParaRPr lang="en-US" dirty="0"/>
          </a:p>
        </p:txBody>
      </p:sp>
      <p:sp>
        <p:nvSpPr>
          <p:cNvPr id="3" name="Subtitle 2">
            <a:extLst>
              <a:ext uri="{FF2B5EF4-FFF2-40B4-BE49-F238E27FC236}">
                <a16:creationId xmlns:a16="http://schemas.microsoft.com/office/drawing/2014/main" id="{FE5DD4C0-A791-CC4D-AA0E-0B1015045FBA}"/>
              </a:ext>
            </a:extLst>
          </p:cNvPr>
          <p:cNvSpPr>
            <a:spLocks noGrp="1"/>
          </p:cNvSpPr>
          <p:nvPr>
            <p:ph type="subTitle" idx="10"/>
          </p:nvPr>
        </p:nvSpPr>
        <p:spPr/>
        <p:txBody>
          <a:bodyPr/>
          <a:lstStyle/>
          <a:p>
            <a:r>
              <a:rPr lang="en-US" dirty="0"/>
              <a:t>Contact</a:t>
            </a:r>
          </a:p>
        </p:txBody>
      </p:sp>
    </p:spTree>
    <p:extLst>
      <p:ext uri="{BB962C8B-B14F-4D97-AF65-F5344CB8AC3E}">
        <p14:creationId xmlns:p14="http://schemas.microsoft.com/office/powerpoint/2010/main" val="221731469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8BD650E2-B044-A044-B5EF-81A9AADD649D}"/>
              </a:ext>
            </a:extLst>
          </p:cNvPr>
          <p:cNvSpPr>
            <a:spLocks noGrp="1"/>
          </p:cNvSpPr>
          <p:nvPr>
            <p:ph type="subTitle" idx="10"/>
          </p:nvPr>
        </p:nvSpPr>
        <p:spPr/>
        <p:txBody>
          <a:bodyPr/>
          <a:lstStyle/>
          <a:p>
            <a:r>
              <a:rPr lang="en-US" dirty="0"/>
              <a:t>Thank You</a:t>
            </a:r>
          </a:p>
        </p:txBody>
      </p:sp>
    </p:spTree>
    <p:extLst>
      <p:ext uri="{BB962C8B-B14F-4D97-AF65-F5344CB8AC3E}">
        <p14:creationId xmlns:p14="http://schemas.microsoft.com/office/powerpoint/2010/main" val="176450052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219656-B9C0-A648-A842-35B5C7FE774A}"/>
              </a:ext>
            </a:extLst>
          </p:cNvPr>
          <p:cNvSpPr>
            <a:spLocks noGrp="1"/>
          </p:cNvSpPr>
          <p:nvPr>
            <p:ph type="ctrTitle"/>
          </p:nvPr>
        </p:nvSpPr>
        <p:spPr/>
        <p:txBody>
          <a:bodyPr/>
          <a:lstStyle/>
          <a:p>
            <a:r>
              <a:rPr lang="en-US" dirty="0"/>
              <a:t>Citations</a:t>
            </a:r>
          </a:p>
        </p:txBody>
      </p:sp>
      <p:sp>
        <p:nvSpPr>
          <p:cNvPr id="5" name="Content Placeholder 4">
            <a:extLst>
              <a:ext uri="{FF2B5EF4-FFF2-40B4-BE49-F238E27FC236}">
                <a16:creationId xmlns:a16="http://schemas.microsoft.com/office/drawing/2014/main" id="{E7B47C9F-15B5-F74A-A3C3-A56982F5F31E}"/>
              </a:ext>
            </a:extLst>
          </p:cNvPr>
          <p:cNvSpPr txBox="1">
            <a:spLocks noGrp="1"/>
          </p:cNvSpPr>
          <p:nvPr>
            <p:ph idx="1"/>
          </p:nvPr>
        </p:nvSpPr>
        <p:spPr>
          <a:xfrm>
            <a:off x="816259" y="2050378"/>
            <a:ext cx="9492916" cy="6319679"/>
          </a:xfrm>
          <a:prstGeom prst="rect">
            <a:avLst/>
          </a:prstGeom>
          <a:noFill/>
        </p:spPr>
        <p:txBody>
          <a:bodyPr wrap="square" rtlCol="0">
            <a:spAutoFit/>
          </a:bodyPr>
          <a:lstStyle/>
          <a:p>
            <a:r>
              <a:rPr lang="en-US" sz="1200" u="sng" dirty="0">
                <a:solidFill>
                  <a:schemeClr val="hlink"/>
                </a:solidFill>
                <a:hlinkClick r:id="rId3"/>
              </a:rPr>
              <a:t>https://www.iowagaming.org/about-us/iowa-gaming-history.aspx</a:t>
            </a:r>
            <a:endParaRPr lang="en-US" sz="1200" u="sng" dirty="0">
              <a:solidFill>
                <a:schemeClr val="hlink"/>
              </a:solidFill>
            </a:endParaRPr>
          </a:p>
          <a:p>
            <a:r>
              <a:rPr lang="en-US" sz="1200" u="sng" dirty="0">
                <a:solidFill>
                  <a:schemeClr val="hlink"/>
                </a:solidFill>
                <a:hlinkClick r:id="rId4"/>
              </a:rPr>
              <a:t>https://www.britannica.com/topic/gambling</a:t>
            </a:r>
            <a:endParaRPr lang="en-US" sz="1200" u="sng" dirty="0">
              <a:solidFill>
                <a:schemeClr val="hlink"/>
              </a:solidFill>
            </a:endParaRPr>
          </a:p>
          <a:p>
            <a:r>
              <a:rPr lang="en-US" sz="1200" u="sng" dirty="0">
                <a:solidFill>
                  <a:schemeClr val="hlink"/>
                </a:solidFill>
                <a:hlinkClick r:id="rId5"/>
              </a:rPr>
              <a:t>https://calpg.org/common-types-of-gambling/</a:t>
            </a:r>
            <a:endParaRPr lang="en-US" sz="1200" u="sng" dirty="0">
              <a:solidFill>
                <a:schemeClr val="hlink"/>
              </a:solidFill>
            </a:endParaRPr>
          </a:p>
          <a:p>
            <a:r>
              <a:rPr lang="en-US" sz="1200" u="sng" dirty="0">
                <a:solidFill>
                  <a:schemeClr val="hlink"/>
                </a:solidFill>
                <a:hlinkClick r:id="rId6"/>
              </a:rPr>
              <a:t>https://calpg.org/identifying-types-of-gamblers/</a:t>
            </a:r>
            <a:endParaRPr lang="en-US" sz="1200" u="sng" dirty="0">
              <a:solidFill>
                <a:schemeClr val="hlink"/>
              </a:solidFill>
            </a:endParaRPr>
          </a:p>
          <a:p>
            <a:r>
              <a:rPr lang="en-US" sz="1200" u="sng" dirty="0">
                <a:solidFill>
                  <a:schemeClr val="hlink"/>
                </a:solidFill>
                <a:hlinkClick r:id="rId7"/>
              </a:rPr>
              <a:t>https://www.mayoclinic.org/diseases-conditions/compulsive-gambling/symptoms-causes/syc-20355178</a:t>
            </a:r>
            <a:endParaRPr lang="en-US" sz="1200" u="sng" dirty="0">
              <a:solidFill>
                <a:schemeClr val="hlink"/>
              </a:solidFill>
            </a:endParaRPr>
          </a:p>
          <a:p>
            <a:r>
              <a:rPr lang="en-US" sz="1200" dirty="0"/>
              <a:t>American Psychiatric Association </a:t>
            </a:r>
            <a:endParaRPr lang="en-US" sz="1200" dirty="0" smtClean="0"/>
          </a:p>
          <a:p>
            <a:r>
              <a:rPr lang="en-US" sz="1200" u="sng" dirty="0" smtClean="0">
                <a:solidFill>
                  <a:schemeClr val="hlink"/>
                </a:solidFill>
                <a:hlinkClick r:id="rId8"/>
              </a:rPr>
              <a:t>https</a:t>
            </a:r>
            <a:r>
              <a:rPr lang="en-US" sz="1200" u="sng" dirty="0">
                <a:solidFill>
                  <a:schemeClr val="hlink"/>
                </a:solidFill>
                <a:hlinkClick r:id="rId8"/>
              </a:rPr>
              <a:t>://www.ncpgambling.org/wp-content/uploads/2014/08/DSM-5-Diagnostic-Criteria-Gambling-Disorder.pdf</a:t>
            </a:r>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dirty="0"/>
          </a:p>
        </p:txBody>
      </p:sp>
    </p:spTree>
    <p:extLst>
      <p:ext uri="{BB962C8B-B14F-4D97-AF65-F5344CB8AC3E}">
        <p14:creationId xmlns:p14="http://schemas.microsoft.com/office/powerpoint/2010/main" val="35927407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30A8A1B-394D-3E42-9318-1E1AE14D14D0}"/>
              </a:ext>
            </a:extLst>
          </p:cNvPr>
          <p:cNvSpPr>
            <a:spLocks noGrp="1"/>
          </p:cNvSpPr>
          <p:nvPr>
            <p:ph type="subTitle" idx="10"/>
          </p:nvPr>
        </p:nvSpPr>
        <p:spPr/>
        <p:txBody>
          <a:bodyPr>
            <a:noAutofit/>
          </a:bodyPr>
          <a:lstStyle/>
          <a:p>
            <a:r>
              <a:rPr lang="en-US" dirty="0"/>
              <a:t>Integrated Provider Network Service Areas Map</a:t>
            </a:r>
          </a:p>
        </p:txBody>
      </p:sp>
      <p:pic>
        <p:nvPicPr>
          <p:cNvPr id="4" name="Google Shape;84;p18">
            <a:extLst>
              <a:ext uri="{FF2B5EF4-FFF2-40B4-BE49-F238E27FC236}">
                <a16:creationId xmlns:a16="http://schemas.microsoft.com/office/drawing/2014/main" id="{92107F8D-7620-2340-A2B6-A095CD369D48}"/>
              </a:ext>
            </a:extLst>
          </p:cNvPr>
          <p:cNvPicPr preferRelativeResize="0"/>
          <p:nvPr/>
        </p:nvPicPr>
        <p:blipFill>
          <a:blip r:embed="rId2">
            <a:alphaModFix/>
          </a:blip>
          <a:stretch>
            <a:fillRect/>
          </a:stretch>
        </p:blipFill>
        <p:spPr>
          <a:xfrm>
            <a:off x="4867275" y="1114425"/>
            <a:ext cx="6169480" cy="4233110"/>
          </a:xfrm>
          <a:prstGeom prst="rect">
            <a:avLst/>
          </a:prstGeom>
          <a:noFill/>
          <a:ln>
            <a:noFill/>
          </a:ln>
        </p:spPr>
      </p:pic>
    </p:spTree>
    <p:extLst>
      <p:ext uri="{BB962C8B-B14F-4D97-AF65-F5344CB8AC3E}">
        <p14:creationId xmlns:p14="http://schemas.microsoft.com/office/powerpoint/2010/main" val="1350746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90;p19">
            <a:extLst>
              <a:ext uri="{FF2B5EF4-FFF2-40B4-BE49-F238E27FC236}">
                <a16:creationId xmlns:a16="http://schemas.microsoft.com/office/drawing/2014/main" id="{F58E1ECB-BF7C-0041-A37E-666D258E612F}"/>
              </a:ext>
            </a:extLst>
          </p:cNvPr>
          <p:cNvPicPr preferRelativeResize="0">
            <a:picLocks noGrp="1"/>
          </p:cNvPicPr>
          <p:nvPr>
            <p:ph idx="1"/>
          </p:nvPr>
        </p:nvPicPr>
        <p:blipFill>
          <a:blip r:embed="rId2">
            <a:alphaModFix/>
          </a:blip>
          <a:stretch>
            <a:fillRect/>
          </a:stretch>
        </p:blipFill>
        <p:spPr>
          <a:xfrm>
            <a:off x="4860977" y="1422401"/>
            <a:ext cx="6213423" cy="4014216"/>
          </a:xfrm>
          <a:prstGeom prst="rect">
            <a:avLst/>
          </a:prstGeom>
          <a:noFill/>
          <a:ln>
            <a:noFill/>
          </a:ln>
        </p:spPr>
      </p:pic>
      <p:sp>
        <p:nvSpPr>
          <p:cNvPr id="3" name="Subtitle 2">
            <a:extLst>
              <a:ext uri="{FF2B5EF4-FFF2-40B4-BE49-F238E27FC236}">
                <a16:creationId xmlns:a16="http://schemas.microsoft.com/office/drawing/2014/main" id="{130A8A1B-394D-3E42-9318-1E1AE14D14D0}"/>
              </a:ext>
            </a:extLst>
          </p:cNvPr>
          <p:cNvSpPr>
            <a:spLocks noGrp="1"/>
          </p:cNvSpPr>
          <p:nvPr>
            <p:ph type="subTitle" idx="10"/>
          </p:nvPr>
        </p:nvSpPr>
        <p:spPr/>
        <p:txBody>
          <a:bodyPr>
            <a:noAutofit/>
          </a:bodyPr>
          <a:lstStyle/>
          <a:p>
            <a:r>
              <a:rPr lang="en-US" dirty="0"/>
              <a:t>Integrated Provider Network Contractors</a:t>
            </a:r>
          </a:p>
        </p:txBody>
      </p:sp>
    </p:spTree>
    <p:extLst>
      <p:ext uri="{BB962C8B-B14F-4D97-AF65-F5344CB8AC3E}">
        <p14:creationId xmlns:p14="http://schemas.microsoft.com/office/powerpoint/2010/main" val="4011104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65D82AB-D46A-5144-B36D-FA8EDEDD1BE9}"/>
              </a:ext>
            </a:extLst>
          </p:cNvPr>
          <p:cNvSpPr>
            <a:spLocks noGrp="1"/>
          </p:cNvSpPr>
          <p:nvPr>
            <p:ph idx="1"/>
          </p:nvPr>
        </p:nvSpPr>
        <p:spPr/>
        <p:txBody>
          <a:bodyPr>
            <a:noAutofit/>
          </a:bodyPr>
          <a:lstStyle/>
          <a:p>
            <a:pPr marL="0" lvl="0" indent="0">
              <a:spcBef>
                <a:spcPts val="0"/>
              </a:spcBef>
              <a:buNone/>
            </a:pPr>
            <a:r>
              <a:rPr lang="en-US" dirty="0"/>
              <a:t>SFY 2020 Goals/Activities:</a:t>
            </a:r>
          </a:p>
          <a:p>
            <a:pPr marL="584200" lvl="0" indent="-457200">
              <a:spcBef>
                <a:spcPts val="1600"/>
              </a:spcBef>
              <a:buSzPts val="1600"/>
              <a:buFont typeface="+mj-lt"/>
              <a:buAutoNum type="arabicPeriod"/>
            </a:pPr>
            <a:r>
              <a:rPr lang="en-US" sz="1600" dirty="0"/>
              <a:t>Increase the amount of stakeholders involved in substance misuse and problem gambling prevention efforts</a:t>
            </a:r>
          </a:p>
          <a:p>
            <a:pPr marL="584200" lvl="0" indent="-457200">
              <a:spcBef>
                <a:spcPts val="0"/>
              </a:spcBef>
              <a:buSzPts val="1600"/>
              <a:buFont typeface="+mj-lt"/>
              <a:buAutoNum type="arabicPeriod"/>
            </a:pPr>
            <a:r>
              <a:rPr lang="en-US" sz="1600" dirty="0"/>
              <a:t>Promote the utilization of Your Life Iowa as the primary resource for substance misuse and problem gambling prevention information and services</a:t>
            </a:r>
          </a:p>
          <a:p>
            <a:pPr marL="584200" lvl="0" indent="-457200">
              <a:spcBef>
                <a:spcPts val="0"/>
              </a:spcBef>
              <a:buSzPts val="1600"/>
              <a:buFont typeface="+mj-lt"/>
              <a:buAutoNum type="arabicPeriod"/>
            </a:pPr>
            <a:r>
              <a:rPr lang="en-US" sz="1600" dirty="0"/>
              <a:t>Promote Problem Gambling Awareness Month to increase public awareness of problem gambling and the availability of services</a:t>
            </a:r>
          </a:p>
          <a:p>
            <a:pPr marL="584200" lvl="0" indent="-457200">
              <a:spcBef>
                <a:spcPts val="0"/>
              </a:spcBef>
              <a:buSzPts val="1600"/>
              <a:buFont typeface="+mj-lt"/>
              <a:buAutoNum type="arabicPeriod"/>
            </a:pPr>
            <a:r>
              <a:rPr lang="en-US" sz="1600" dirty="0"/>
              <a:t>Promote Responsible Gaming Education Week to increase awareness of problem gambling among gaming industry employees and customers to promote responsible gaming</a:t>
            </a:r>
          </a:p>
          <a:p>
            <a:pPr marL="584200" lvl="0" indent="-457200">
              <a:spcBef>
                <a:spcPts val="0"/>
              </a:spcBef>
              <a:buSzPts val="1600"/>
              <a:buFont typeface="+mj-lt"/>
              <a:buAutoNum type="arabicPeriod"/>
            </a:pPr>
            <a:r>
              <a:rPr lang="en-US" sz="1600" dirty="0"/>
              <a:t>Promote the Responsible Gifting Campaign</a:t>
            </a:r>
          </a:p>
        </p:txBody>
      </p:sp>
      <p:sp>
        <p:nvSpPr>
          <p:cNvPr id="4" name="Subtitle 2">
            <a:extLst>
              <a:ext uri="{FF2B5EF4-FFF2-40B4-BE49-F238E27FC236}">
                <a16:creationId xmlns:a16="http://schemas.microsoft.com/office/drawing/2014/main" id="{0110C00D-B66F-654C-8EED-12D0B88C5F36}"/>
              </a:ext>
            </a:extLst>
          </p:cNvPr>
          <p:cNvSpPr txBox="1">
            <a:spLocks/>
          </p:cNvSpPr>
          <p:nvPr/>
        </p:nvSpPr>
        <p:spPr>
          <a:xfrm>
            <a:off x="796207" y="2967741"/>
            <a:ext cx="4356818" cy="17471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solidFill>
                  <a:schemeClr val="bg1"/>
                </a:solidFill>
              </a:rPr>
              <a:t>Problem Gambling Prevention </a:t>
            </a:r>
            <a:r>
              <a:rPr lang="en-US" sz="3200" b="1" dirty="0" smtClean="0">
                <a:solidFill>
                  <a:schemeClr val="bg1"/>
                </a:solidFill>
              </a:rPr>
              <a:t>Services</a:t>
            </a:r>
            <a:endParaRPr lang="en-US" sz="3200" b="1" dirty="0">
              <a:solidFill>
                <a:schemeClr val="bg1"/>
              </a:solidFill>
            </a:endParaRPr>
          </a:p>
        </p:txBody>
      </p:sp>
    </p:spTree>
    <p:extLst>
      <p:ext uri="{BB962C8B-B14F-4D97-AF65-F5344CB8AC3E}">
        <p14:creationId xmlns:p14="http://schemas.microsoft.com/office/powerpoint/2010/main" val="3326376433"/>
      </p:ext>
    </p:extLst>
  </p:cSld>
  <p:clrMapOvr>
    <a:masterClrMapping/>
  </p:clrMapOvr>
</p:sld>
</file>

<file path=ppt/theme/theme1.xml><?xml version="1.0" encoding="utf-8"?>
<a:theme xmlns:a="http://schemas.openxmlformats.org/drawingml/2006/main" name="Green">
  <a:themeElements>
    <a:clrScheme name="Custom 4">
      <a:dk1>
        <a:srgbClr val="515151"/>
      </a:dk1>
      <a:lt1>
        <a:srgbClr val="FFFFFF"/>
      </a:lt1>
      <a:dk2>
        <a:srgbClr val="919191"/>
      </a:dk2>
      <a:lt2>
        <a:srgbClr val="E7E6E6"/>
      </a:lt2>
      <a:accent1>
        <a:srgbClr val="E78D26"/>
      </a:accent1>
      <a:accent2>
        <a:srgbClr val="FEDA2D"/>
      </a:accent2>
      <a:accent3>
        <a:srgbClr val="22957A"/>
      </a:accent3>
      <a:accent4>
        <a:srgbClr val="2C5D8D"/>
      </a:accent4>
      <a:accent5>
        <a:srgbClr val="FEFFFF"/>
      </a:accent5>
      <a:accent6>
        <a:srgbClr val="FEFFFF"/>
      </a:accent6>
      <a:hlink>
        <a:srgbClr val="0C5B89"/>
      </a:hlink>
      <a:folHlink>
        <a:srgbClr val="FEDA2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PH_PPT_Template_v1" id="{C8D3BE38-BBB9-CA45-8926-9A202F4C4857}" vid="{634CABC8-1F76-524F-AB34-39B5DC28546B}"/>
    </a:ext>
  </a:extLst>
</a:theme>
</file>

<file path=ppt/theme/theme2.xml><?xml version="1.0" encoding="utf-8"?>
<a:theme xmlns:a="http://schemas.openxmlformats.org/drawingml/2006/main" name="Yellow">
  <a:themeElements>
    <a:clrScheme name="Custom 4">
      <a:dk1>
        <a:srgbClr val="515151"/>
      </a:dk1>
      <a:lt1>
        <a:srgbClr val="FFFFFF"/>
      </a:lt1>
      <a:dk2>
        <a:srgbClr val="919191"/>
      </a:dk2>
      <a:lt2>
        <a:srgbClr val="E7E6E6"/>
      </a:lt2>
      <a:accent1>
        <a:srgbClr val="E78D26"/>
      </a:accent1>
      <a:accent2>
        <a:srgbClr val="FEDA2D"/>
      </a:accent2>
      <a:accent3>
        <a:srgbClr val="22957A"/>
      </a:accent3>
      <a:accent4>
        <a:srgbClr val="2C5D8D"/>
      </a:accent4>
      <a:accent5>
        <a:srgbClr val="FEFFFF"/>
      </a:accent5>
      <a:accent6>
        <a:srgbClr val="FEFFFF"/>
      </a:accent6>
      <a:hlink>
        <a:srgbClr val="0C5B89"/>
      </a:hlink>
      <a:folHlink>
        <a:srgbClr val="FEDA2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PH_PPT_Template_v1" id="{C8D3BE38-BBB9-CA45-8926-9A202F4C4857}" vid="{634CABC8-1F76-524F-AB34-39B5DC28546B}"/>
    </a:ext>
  </a:extLst>
</a:theme>
</file>

<file path=ppt/theme/theme3.xml><?xml version="1.0" encoding="utf-8"?>
<a:theme xmlns:a="http://schemas.openxmlformats.org/drawingml/2006/main" name="Orange">
  <a:themeElements>
    <a:clrScheme name="Custom 4">
      <a:dk1>
        <a:srgbClr val="515151"/>
      </a:dk1>
      <a:lt1>
        <a:srgbClr val="FFFFFF"/>
      </a:lt1>
      <a:dk2>
        <a:srgbClr val="919191"/>
      </a:dk2>
      <a:lt2>
        <a:srgbClr val="E7E6E6"/>
      </a:lt2>
      <a:accent1>
        <a:srgbClr val="E78D26"/>
      </a:accent1>
      <a:accent2>
        <a:srgbClr val="FEDA2D"/>
      </a:accent2>
      <a:accent3>
        <a:srgbClr val="22957A"/>
      </a:accent3>
      <a:accent4>
        <a:srgbClr val="2C5D8D"/>
      </a:accent4>
      <a:accent5>
        <a:srgbClr val="FEFFFF"/>
      </a:accent5>
      <a:accent6>
        <a:srgbClr val="FEFFFF"/>
      </a:accent6>
      <a:hlink>
        <a:srgbClr val="0C5B89"/>
      </a:hlink>
      <a:folHlink>
        <a:srgbClr val="FEDA2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DPH_PPT_Template_v1" id="{C8D3BE38-BBB9-CA45-8926-9A202F4C4857}" vid="{634CABC8-1F76-524F-AB34-39B5DC28546B}"/>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5109</TotalTime>
  <Words>2925</Words>
  <Application>Microsoft Office PowerPoint</Application>
  <PresentationFormat>Widescreen</PresentationFormat>
  <Paragraphs>377</Paragraphs>
  <Slides>69</Slides>
  <Notes>26</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69</vt:i4>
      </vt:variant>
    </vt:vector>
  </HeadingPairs>
  <TitlesOfParts>
    <vt:vector size="75" baseType="lpstr">
      <vt:lpstr>Arial</vt:lpstr>
      <vt:lpstr>Calibri</vt:lpstr>
      <vt:lpstr>Courier New</vt:lpstr>
      <vt:lpstr>Green</vt:lpstr>
      <vt:lpstr>Yellow</vt:lpstr>
      <vt:lpstr>Orange</vt:lpstr>
      <vt:lpstr>Responsible Gaming</vt:lpstr>
      <vt:lpstr>PowerPoint Presentation</vt:lpstr>
      <vt:lpstr>Welcome &amp; Introductions</vt:lpstr>
      <vt:lpstr>PowerPoint Presentation</vt:lpstr>
      <vt:lpstr>Integrated Provider Network (IPN) Grant</vt:lpstr>
      <vt:lpstr>PowerPoint Presentation</vt:lpstr>
      <vt:lpstr>PowerPoint Presentation</vt:lpstr>
      <vt:lpstr>PowerPoint Presentation</vt:lpstr>
      <vt:lpstr>PowerPoint Presentation</vt:lpstr>
      <vt:lpstr>PowerPoint Presentation</vt:lpstr>
      <vt:lpstr>Gaming History in Iowa</vt:lpstr>
      <vt:lpstr>Gaming History in Iowa</vt:lpstr>
      <vt:lpstr>Gaming in Iowa - Regulation</vt:lpstr>
      <vt:lpstr>Gaming in Iowa - Regulation</vt:lpstr>
      <vt:lpstr>PowerPoint Presentation</vt:lpstr>
      <vt:lpstr>Gaming in Iowa – Iowa Lottery</vt:lpstr>
      <vt:lpstr>Gaming in Iowa – Professional Associations</vt:lpstr>
      <vt:lpstr>Gaming in Iowa - Adults</vt:lpstr>
      <vt:lpstr>Gaming in Iowa - Adults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SWOT Analysis</vt:lpstr>
      <vt:lpstr>PowerPoint Presentation</vt:lpstr>
      <vt:lpstr>PowerPoint Presentation</vt:lpstr>
      <vt:lpstr>PowerPoint Presentation</vt:lpstr>
      <vt:lpstr>PowerPoint Presentation</vt:lpstr>
      <vt:lpstr>Responsible Gaming Is . . .</vt:lpstr>
      <vt:lpstr>PowerPoint Presentation</vt:lpstr>
      <vt:lpstr>Iowa’s Voluntary Self-Exclusion Programs</vt:lpstr>
      <vt:lpstr>PowerPoint Presentation</vt:lpstr>
      <vt:lpstr>PowerPoint Presentation</vt:lpstr>
      <vt:lpstr>“</vt:lpstr>
      <vt:lpstr>Forms of Gambling</vt:lpstr>
      <vt:lpstr>Gambling “Types”</vt:lpstr>
      <vt:lpstr>PowerPoint Presentation</vt:lpstr>
      <vt:lpstr>What is Problem Gambling</vt:lpstr>
      <vt:lpstr>What is Problem Gambling</vt:lpstr>
      <vt:lpstr>Signs &amp; Symptoms of Problem Gambling</vt:lpstr>
      <vt:lpstr>Signs &amp; Symptoms of Problem Gambling</vt:lpstr>
      <vt:lpstr>Signs and Symptoms of Problem Gambling</vt:lpstr>
      <vt:lpstr>PowerPoint Presentation</vt:lpstr>
      <vt:lpstr>Problem Gambling/Impacts on Families</vt:lpstr>
      <vt:lpstr>PowerPoint Presentation</vt:lpstr>
      <vt:lpstr>PowerPoint Presentation</vt:lpstr>
      <vt:lpstr>PowerPoint Presentation</vt:lpstr>
      <vt:lpstr>Problem Gambling Impacts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Responsible Gaming  Prevention Approach to Creating a Safe Gaming Environment</dc:title>
  <dc:creator>Louis R Laurent</dc:creator>
  <cp:lastModifiedBy>Preuss, Eric</cp:lastModifiedBy>
  <cp:revision>121</cp:revision>
  <dcterms:created xsi:type="dcterms:W3CDTF">2019-08-28T20:07:41Z</dcterms:created>
  <dcterms:modified xsi:type="dcterms:W3CDTF">2019-09-12T15:45:43Z</dcterms:modified>
</cp:coreProperties>
</file>