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3"/>
  </p:notesMasterIdLst>
  <p:sldIdLst>
    <p:sldId id="262" r:id="rId5"/>
    <p:sldId id="263" r:id="rId6"/>
    <p:sldId id="264" r:id="rId7"/>
    <p:sldId id="260" r:id="rId8"/>
    <p:sldId id="267" r:id="rId9"/>
    <p:sldId id="268" r:id="rId10"/>
    <p:sldId id="269" r:id="rId11"/>
    <p:sldId id="265" r:id="rId1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96351E-6E3D-1E17-4DEF-17011AE161B5}" v="2" dt="2023-08-28T22:06:48.4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1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Method of Attendance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FE7-47DC-B455-386598081A0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7FE7-47DC-B455-386598081A0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DB2-42CE-A07B-687FE096013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7FE7-47DC-B455-386598081A02}"/>
              </c:ext>
            </c:extLst>
          </c:dPt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2-42CE-A07B-687FE0960133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Cell Phone</c:v>
                </c:pt>
                <c:pt idx="1">
                  <c:v>Laptop</c:v>
                </c:pt>
                <c:pt idx="2">
                  <c:v>Tablet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</c:v>
                </c:pt>
                <c:pt idx="1">
                  <c:v>17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B2-42CE-A07B-687FE096013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9601122861074758"/>
          <c:y val="0.2748433169679666"/>
          <c:w val="0.19425120892093622"/>
          <c:h val="0.44517058625624428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Town Halls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323-429F-A9CA-AC3E696281F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323-429F-A9CA-AC3E696281F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323-429F-A9CA-AC3E696281F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323-429F-A9CA-AC3E696281F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8323-429F-A9CA-AC3E696281F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8323-429F-A9CA-AC3E696281F2}"/>
              </c:ext>
            </c:extLst>
          </c:dPt>
          <c:dPt>
            <c:idx val="6"/>
            <c:bubble3D val="0"/>
            <c:spPr>
              <a:solidFill>
                <a:schemeClr val="tx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8323-429F-A9CA-AC3E696281F2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Website</c:v>
                </c:pt>
                <c:pt idx="1">
                  <c:v>Job</c:v>
                </c:pt>
                <c:pt idx="2">
                  <c:v>Word of Mouth</c:v>
                </c:pt>
                <c:pt idx="3">
                  <c:v>Medicaid Staff</c:v>
                </c:pt>
                <c:pt idx="4">
                  <c:v>Social Media</c:v>
                </c:pt>
                <c:pt idx="5">
                  <c:v>Informational Letters</c:v>
                </c:pt>
                <c:pt idx="6">
                  <c:v>Other Organization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5</c:v>
                </c:pt>
                <c:pt idx="1">
                  <c:v>4</c:v>
                </c:pt>
                <c:pt idx="2">
                  <c:v>2</c:v>
                </c:pt>
                <c:pt idx="3">
                  <c:v>2</c:v>
                </c:pt>
                <c:pt idx="4">
                  <c:v>3</c:v>
                </c:pt>
                <c:pt idx="5">
                  <c:v>1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323-429F-A9CA-AC3E696281F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740398392229956"/>
          <c:y val="0.13596449092512083"/>
          <c:w val="0.25293418032890819"/>
          <c:h val="0.7667119447906850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18144471071551"/>
          <c:y val="0.10015655120130672"/>
          <c:w val="0.67083456959184451"/>
          <c:h val="0.5566170756857553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Topics of Interest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D6E-4A96-9A4C-1ACF7F8BE84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D6E-4A96-9A4C-1ACF7F8BE84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D6E-4A96-9A4C-1ACF7F8BE84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0D6E-4A96-9A4C-1ACF7F8BE84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D6E-4A96-9A4C-1ACF7F8BE845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0D6E-4A96-9A4C-1ACF7F8BE845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D6E-4A96-9A4C-1ACF7F8BE845}"/>
              </c:ext>
            </c:extLst>
          </c:dPt>
          <c:dPt>
            <c:idx val="8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0D6E-4A96-9A4C-1ACF7F8BE845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D6E-4A96-9A4C-1ACF7F8BE845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0D6E-4A96-9A4C-1ACF7F8BE845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D6E-4A96-9A4C-1ACF7F8BE845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0D6E-4A96-9A4C-1ACF7F8BE845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0D6E-4A96-9A4C-1ACF7F8BE845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0D6E-4A96-9A4C-1ACF7F8BE845}"/>
              </c:ext>
            </c:extLst>
          </c:dPt>
          <c:dPt>
            <c:idx val="16"/>
            <c:invertIfNegative val="0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0D6E-4A96-9A4C-1ACF7F8BE845}"/>
              </c:ext>
            </c:extLst>
          </c:dPt>
          <c:dPt>
            <c:idx val="17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2-0D6E-4A96-9A4C-1ACF7F8BE845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0D6E-4A96-9A4C-1ACF7F8BE845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4-0D6E-4A96-9A4C-1ACF7F8BE845}"/>
              </c:ext>
            </c:extLst>
          </c:dPt>
          <c:cat>
            <c:strRef>
              <c:f>Sheet1!$A$2:$A$21</c:f>
              <c:strCache>
                <c:ptCount val="20"/>
                <c:pt idx="0">
                  <c:v>Mental Health Trainings Initiative</c:v>
                </c:pt>
                <c:pt idx="1">
                  <c:v>Medicaid Projects</c:v>
                </c:pt>
                <c:pt idx="2">
                  <c:v>HCBS or LTSS</c:v>
                </c:pt>
                <c:pt idx="3">
                  <c:v>Glenwood Resource Center</c:v>
                </c:pt>
                <c:pt idx="4">
                  <c:v>Fee-for-Service</c:v>
                </c:pt>
                <c:pt idx="5">
                  <c:v>Iowa Health Link</c:v>
                </c:pt>
                <c:pt idx="6">
                  <c:v>Hawki</c:v>
                </c:pt>
                <c:pt idx="7">
                  <c:v>Case Management</c:v>
                </c:pt>
                <c:pt idx="8">
                  <c:v>Managed Care Organizations</c:v>
                </c:pt>
                <c:pt idx="9">
                  <c:v>Dental Plans</c:v>
                </c:pt>
                <c:pt idx="10">
                  <c:v>ICF/ID to HCBS Transitions</c:v>
                </c:pt>
                <c:pt idx="11">
                  <c:v>Pharmacy</c:v>
                </c:pt>
                <c:pt idx="12">
                  <c:v>Communications</c:v>
                </c:pt>
                <c:pt idx="13">
                  <c:v>Maternal Health</c:v>
                </c:pt>
                <c:pt idx="14">
                  <c:v>Quality Improvement Organization</c:v>
                </c:pt>
                <c:pt idx="15">
                  <c:v>Member Services</c:v>
                </c:pt>
                <c:pt idx="16">
                  <c:v>Legislative Session</c:v>
                </c:pt>
                <c:pt idx="17">
                  <c:v>Other Medicaid Programs</c:v>
                </c:pt>
                <c:pt idx="18">
                  <c:v>Other HHS Services</c:v>
                </c:pt>
                <c:pt idx="19">
                  <c:v>Other, Not Listed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7</c:v>
                </c:pt>
                <c:pt idx="1">
                  <c:v>16</c:v>
                </c:pt>
                <c:pt idx="2">
                  <c:v>14</c:v>
                </c:pt>
                <c:pt idx="3">
                  <c:v>3</c:v>
                </c:pt>
                <c:pt idx="4">
                  <c:v>6</c:v>
                </c:pt>
                <c:pt idx="5">
                  <c:v>2</c:v>
                </c:pt>
                <c:pt idx="6">
                  <c:v>2</c:v>
                </c:pt>
                <c:pt idx="7">
                  <c:v>13</c:v>
                </c:pt>
                <c:pt idx="8">
                  <c:v>10</c:v>
                </c:pt>
                <c:pt idx="9">
                  <c:v>4</c:v>
                </c:pt>
                <c:pt idx="10">
                  <c:v>8</c:v>
                </c:pt>
                <c:pt idx="11">
                  <c:v>2</c:v>
                </c:pt>
                <c:pt idx="12">
                  <c:v>8</c:v>
                </c:pt>
                <c:pt idx="13">
                  <c:v>0</c:v>
                </c:pt>
                <c:pt idx="14">
                  <c:v>8</c:v>
                </c:pt>
                <c:pt idx="15">
                  <c:v>9</c:v>
                </c:pt>
                <c:pt idx="16">
                  <c:v>8</c:v>
                </c:pt>
                <c:pt idx="17">
                  <c:v>10</c:v>
                </c:pt>
                <c:pt idx="18">
                  <c:v>5</c:v>
                </c:pt>
                <c:pt idx="1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6E-4A96-9A4C-1ACF7F8BE8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49821919"/>
        <c:axId val="291794527"/>
      </c:barChart>
      <c:catAx>
        <c:axId val="4498219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1794527"/>
        <c:crosses val="autoZero"/>
        <c:auto val="1"/>
        <c:lblAlgn val="ctr"/>
        <c:lblOffset val="100"/>
        <c:noMultiLvlLbl val="0"/>
      </c:catAx>
      <c:valAx>
        <c:axId val="29179452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98219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8520674046179014E-2"/>
          <c:y val="0.78633832883868071"/>
          <c:w val="0.92965752469347129"/>
          <c:h val="0.199212541389551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Changes to Future Town Halls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Future Town Halls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844-4B14-8982-F3792875075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844-4B14-8982-F3792875075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844-4B14-8982-F3792875075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2844-4B14-8982-F3792875075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2844-4B14-8982-F3792875075A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More time for questions</c:v>
                </c:pt>
                <c:pt idx="1">
                  <c:v>Earlier posting of agendas and materials</c:v>
                </c:pt>
                <c:pt idx="2">
                  <c:v>More about the vision for the future</c:v>
                </c:pt>
                <c:pt idx="3">
                  <c:v>Earlier time</c:v>
                </c:pt>
                <c:pt idx="4">
                  <c:v>Nothing! They're already great!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1</c:v>
                </c:pt>
                <c:pt idx="3">
                  <c:v>2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20-4606-9246-C0E55DADB95F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Town Hall Rating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1  Star</c:v>
                </c:pt>
                <c:pt idx="1">
                  <c:v>2 Star</c:v>
                </c:pt>
                <c:pt idx="2">
                  <c:v>3 Star</c:v>
                </c:pt>
                <c:pt idx="3">
                  <c:v>4 Star</c:v>
                </c:pt>
                <c:pt idx="4">
                  <c:v>5 Star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 formatCode="0%">
                  <c:v>0.24</c:v>
                </c:pt>
                <c:pt idx="3" formatCode="0%">
                  <c:v>0.28999999999999998</c:v>
                </c:pt>
                <c:pt idx="4" formatCode="0%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B5-4D1C-8D34-FBCDD2E635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3847567"/>
        <c:axId val="73277647"/>
      </c:barChart>
      <c:catAx>
        <c:axId val="8384756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277647"/>
        <c:crosses val="autoZero"/>
        <c:auto val="1"/>
        <c:lblAlgn val="ctr"/>
        <c:lblOffset val="100"/>
        <c:noMultiLvlLbl val="0"/>
      </c:catAx>
      <c:valAx>
        <c:axId val="732776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8475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77A4CE-7F63-4F1C-8342-2BDF23A1B14D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59F0B43-49CA-4E57-ADB8-1FA034693FBE}">
      <dgm:prSet custT="1"/>
      <dgm:spPr/>
      <dgm:t>
        <a:bodyPr/>
        <a:lstStyle/>
        <a:p>
          <a:r>
            <a:rPr lang="en-US" sz="1400" dirty="0"/>
            <a:t>“How overpayments are taken care of”</a:t>
          </a:r>
        </a:p>
      </dgm:t>
    </dgm:pt>
    <dgm:pt modelId="{84AD6412-A52E-405C-92D6-454023D87706}" type="parTrans" cxnId="{849E17C6-8CE5-4348-9E41-7491B8B6EF5E}">
      <dgm:prSet/>
      <dgm:spPr/>
      <dgm:t>
        <a:bodyPr/>
        <a:lstStyle/>
        <a:p>
          <a:endParaRPr lang="en-US"/>
        </a:p>
      </dgm:t>
    </dgm:pt>
    <dgm:pt modelId="{3CF943C6-BC6A-4D53-A3F0-4268305F50B5}" type="sibTrans" cxnId="{849E17C6-8CE5-4348-9E41-7491B8B6EF5E}">
      <dgm:prSet/>
      <dgm:spPr/>
      <dgm:t>
        <a:bodyPr/>
        <a:lstStyle/>
        <a:p>
          <a:endParaRPr lang="en-US"/>
        </a:p>
      </dgm:t>
    </dgm:pt>
    <dgm:pt modelId="{A0CB8586-750C-4C05-9D2A-14174AF1242E}">
      <dgm:prSet custT="1"/>
      <dgm:spPr/>
      <dgm:t>
        <a:bodyPr/>
        <a:lstStyle/>
        <a:p>
          <a:r>
            <a:rPr lang="en-US" sz="1400" dirty="0"/>
            <a:t>“More visibility into Medicaid’s review dates and paperwork requests for active Medicaid.” </a:t>
          </a:r>
        </a:p>
      </dgm:t>
    </dgm:pt>
    <dgm:pt modelId="{2FD9B6E9-B1F4-4B0E-9D66-AF2AE11532F6}" type="parTrans" cxnId="{483EFD76-D62D-4521-A8D5-0D57E4DE7170}">
      <dgm:prSet/>
      <dgm:spPr/>
      <dgm:t>
        <a:bodyPr/>
        <a:lstStyle/>
        <a:p>
          <a:endParaRPr lang="en-US"/>
        </a:p>
      </dgm:t>
    </dgm:pt>
    <dgm:pt modelId="{B2B64C0C-AA9C-4E10-9062-309573A35A8F}" type="sibTrans" cxnId="{483EFD76-D62D-4521-A8D5-0D57E4DE7170}">
      <dgm:prSet/>
      <dgm:spPr/>
      <dgm:t>
        <a:bodyPr/>
        <a:lstStyle/>
        <a:p>
          <a:endParaRPr lang="en-US"/>
        </a:p>
      </dgm:t>
    </dgm:pt>
    <dgm:pt modelId="{F8A7B6DE-4EA4-4897-A72C-4854B677B69D}">
      <dgm:prSet custT="1"/>
      <dgm:spPr/>
      <dgm:t>
        <a:bodyPr/>
        <a:lstStyle/>
        <a:p>
          <a:r>
            <a:rPr lang="en-US" sz="1400" dirty="0"/>
            <a:t>“What action is being taken in Medicaid projects, who is leading said project and how to get involved.”</a:t>
          </a:r>
        </a:p>
      </dgm:t>
    </dgm:pt>
    <dgm:pt modelId="{036BF7F4-8D22-4EA4-B31E-270ECB961A2C}" type="parTrans" cxnId="{577964ED-0854-404C-86E2-D9945F107CE4}">
      <dgm:prSet/>
      <dgm:spPr/>
      <dgm:t>
        <a:bodyPr/>
        <a:lstStyle/>
        <a:p>
          <a:endParaRPr lang="en-US"/>
        </a:p>
      </dgm:t>
    </dgm:pt>
    <dgm:pt modelId="{2BE82471-7B6D-4680-8977-21C1D38D0446}" type="sibTrans" cxnId="{577964ED-0854-404C-86E2-D9945F107CE4}">
      <dgm:prSet/>
      <dgm:spPr/>
      <dgm:t>
        <a:bodyPr/>
        <a:lstStyle/>
        <a:p>
          <a:endParaRPr lang="en-US"/>
        </a:p>
      </dgm:t>
    </dgm:pt>
    <dgm:pt modelId="{8B13A479-8771-4F93-93CA-FCF64E11EC1B}">
      <dgm:prSet custT="1"/>
      <dgm:spPr/>
      <dgm:t>
        <a:bodyPr/>
        <a:lstStyle/>
        <a:p>
          <a:r>
            <a:rPr lang="en-US" sz="1400" dirty="0"/>
            <a:t>“Anything related to HCBS or Habilitation Services.”</a:t>
          </a:r>
        </a:p>
      </dgm:t>
    </dgm:pt>
    <dgm:pt modelId="{90B9E717-B3F8-4418-AA7F-ED65E7AA8222}" type="parTrans" cxnId="{6E090107-A228-42C2-AEE2-7A6C14EE83FA}">
      <dgm:prSet/>
      <dgm:spPr/>
      <dgm:t>
        <a:bodyPr/>
        <a:lstStyle/>
        <a:p>
          <a:endParaRPr lang="en-US"/>
        </a:p>
      </dgm:t>
    </dgm:pt>
    <dgm:pt modelId="{0AB3DE06-8FAF-4A8D-950C-A2B7DA9600B3}" type="sibTrans" cxnId="{6E090107-A228-42C2-AEE2-7A6C14EE83FA}">
      <dgm:prSet/>
      <dgm:spPr/>
      <dgm:t>
        <a:bodyPr/>
        <a:lstStyle/>
        <a:p>
          <a:endParaRPr lang="en-US"/>
        </a:p>
      </dgm:t>
    </dgm:pt>
    <dgm:pt modelId="{F1A8CB79-4ECB-4A20-A0AF-0F21B982FF87}">
      <dgm:prSet custT="1"/>
      <dgm:spPr/>
      <dgm:t>
        <a:bodyPr/>
        <a:lstStyle/>
        <a:p>
          <a:r>
            <a:rPr lang="en-US" sz="1400" dirty="0"/>
            <a:t>“Initiatives around keeping members independent.”</a:t>
          </a:r>
        </a:p>
      </dgm:t>
    </dgm:pt>
    <dgm:pt modelId="{27CFE02A-0DAC-4C27-9782-A8C2737EE023}" type="parTrans" cxnId="{F496A6AD-6780-4672-96BE-6783DF359324}">
      <dgm:prSet/>
      <dgm:spPr/>
      <dgm:t>
        <a:bodyPr/>
        <a:lstStyle/>
        <a:p>
          <a:endParaRPr lang="en-US"/>
        </a:p>
      </dgm:t>
    </dgm:pt>
    <dgm:pt modelId="{14745FE1-13D1-4C5A-B5EB-50F4E9D95F77}" type="sibTrans" cxnId="{F496A6AD-6780-4672-96BE-6783DF359324}">
      <dgm:prSet/>
      <dgm:spPr/>
      <dgm:t>
        <a:bodyPr/>
        <a:lstStyle/>
        <a:p>
          <a:endParaRPr lang="en-US"/>
        </a:p>
      </dgm:t>
    </dgm:pt>
    <dgm:pt modelId="{DF7BB1F9-7BB0-4428-B41A-18A80B592506}">
      <dgm:prSet custT="1"/>
      <dgm:spPr/>
      <dgm:t>
        <a:bodyPr/>
        <a:lstStyle/>
        <a:p>
          <a:r>
            <a:rPr lang="en-US" sz="1400" dirty="0"/>
            <a:t>“Medical daycare and other new services, and how to help parents navigate the system.”</a:t>
          </a:r>
        </a:p>
      </dgm:t>
    </dgm:pt>
    <dgm:pt modelId="{F254F26E-982F-4D6F-BC02-F4E6B6F16B83}" type="parTrans" cxnId="{B41DEB95-5E05-4DE9-BA92-9C07E04A716F}">
      <dgm:prSet/>
      <dgm:spPr/>
      <dgm:t>
        <a:bodyPr/>
        <a:lstStyle/>
        <a:p>
          <a:endParaRPr lang="en-US"/>
        </a:p>
      </dgm:t>
    </dgm:pt>
    <dgm:pt modelId="{5B0D6B97-FBC3-4441-8B20-76739105DD70}" type="sibTrans" cxnId="{B41DEB95-5E05-4DE9-BA92-9C07E04A716F}">
      <dgm:prSet/>
      <dgm:spPr/>
      <dgm:t>
        <a:bodyPr/>
        <a:lstStyle/>
        <a:p>
          <a:endParaRPr lang="en-US"/>
        </a:p>
      </dgm:t>
    </dgm:pt>
    <dgm:pt modelId="{A86E7A3D-BB00-493B-8CC3-F3900C72D017}">
      <dgm:prSet custT="1"/>
      <dgm:spPr/>
      <dgm:t>
        <a:bodyPr/>
        <a:lstStyle/>
        <a:p>
          <a:r>
            <a:rPr lang="en-US" sz="1400" dirty="0"/>
            <a:t>“Consumer Choice Option (CCO)”</a:t>
          </a:r>
        </a:p>
      </dgm:t>
    </dgm:pt>
    <dgm:pt modelId="{C0A927F9-966F-4228-B10D-50C2F282BAA0}" type="parTrans" cxnId="{C2F5451A-8505-42F7-B39E-1B92E56FD39B}">
      <dgm:prSet/>
      <dgm:spPr/>
      <dgm:t>
        <a:bodyPr/>
        <a:lstStyle/>
        <a:p>
          <a:endParaRPr lang="en-US"/>
        </a:p>
      </dgm:t>
    </dgm:pt>
    <dgm:pt modelId="{D13C36CC-FDA7-4B5D-98C3-983BD81CF5F0}" type="sibTrans" cxnId="{C2F5451A-8505-42F7-B39E-1B92E56FD39B}">
      <dgm:prSet/>
      <dgm:spPr/>
      <dgm:t>
        <a:bodyPr/>
        <a:lstStyle/>
        <a:p>
          <a:endParaRPr lang="en-US"/>
        </a:p>
      </dgm:t>
    </dgm:pt>
    <dgm:pt modelId="{8737D0FB-DD46-4204-9F03-17C3D4C26C5C}">
      <dgm:prSet custT="1"/>
      <dgm:spPr/>
      <dgm:t>
        <a:bodyPr/>
        <a:lstStyle/>
        <a:p>
          <a:r>
            <a:rPr lang="en-US" sz="1400" dirty="0"/>
            <a:t>“MCOs and who is included in their networks, including CDAC providers.”</a:t>
          </a:r>
        </a:p>
      </dgm:t>
    </dgm:pt>
    <dgm:pt modelId="{45201FAA-7AA4-4A6E-BD5D-9230E137D772}" type="parTrans" cxnId="{D6E23431-225C-4776-88EE-803F948CD0C6}">
      <dgm:prSet/>
      <dgm:spPr/>
      <dgm:t>
        <a:bodyPr/>
        <a:lstStyle/>
        <a:p>
          <a:endParaRPr lang="en-US"/>
        </a:p>
      </dgm:t>
    </dgm:pt>
    <dgm:pt modelId="{1962EF1D-945C-4817-B2DB-D4DC99F09B2E}" type="sibTrans" cxnId="{D6E23431-225C-4776-88EE-803F948CD0C6}">
      <dgm:prSet/>
      <dgm:spPr/>
      <dgm:t>
        <a:bodyPr/>
        <a:lstStyle/>
        <a:p>
          <a:endParaRPr lang="en-US"/>
        </a:p>
      </dgm:t>
    </dgm:pt>
    <dgm:pt modelId="{C7C7C4F5-1EDE-42B1-80EE-A8C5D6E2D65C}">
      <dgm:prSet custT="1"/>
      <dgm:spPr/>
      <dgm:t>
        <a:bodyPr/>
        <a:lstStyle/>
        <a:p>
          <a:r>
            <a:rPr lang="en-US" sz="1400" dirty="0"/>
            <a:t>“Transportation issues, reimbursements and the provider shortage.”</a:t>
          </a:r>
        </a:p>
      </dgm:t>
    </dgm:pt>
    <dgm:pt modelId="{4B12C9E9-A130-43ED-BEBF-733ED147446C}" type="parTrans" cxnId="{753076C1-3248-468E-971B-7B64EDF514A1}">
      <dgm:prSet/>
      <dgm:spPr/>
      <dgm:t>
        <a:bodyPr/>
        <a:lstStyle/>
        <a:p>
          <a:endParaRPr lang="en-US"/>
        </a:p>
      </dgm:t>
    </dgm:pt>
    <dgm:pt modelId="{35E8B7D8-5F7E-4B72-821C-4BF987CA9E5C}" type="sibTrans" cxnId="{753076C1-3248-468E-971B-7B64EDF514A1}">
      <dgm:prSet/>
      <dgm:spPr/>
      <dgm:t>
        <a:bodyPr/>
        <a:lstStyle/>
        <a:p>
          <a:endParaRPr lang="en-US"/>
        </a:p>
      </dgm:t>
    </dgm:pt>
    <dgm:pt modelId="{5A624588-E086-4164-AB4A-613EB68C45C6}">
      <dgm:prSet custT="1"/>
      <dgm:spPr/>
      <dgm:t>
        <a:bodyPr/>
        <a:lstStyle/>
        <a:p>
          <a:r>
            <a:rPr lang="en-US" sz="1400" dirty="0"/>
            <a:t>“HOME project”</a:t>
          </a:r>
        </a:p>
      </dgm:t>
    </dgm:pt>
    <dgm:pt modelId="{9CC9D913-2F71-49B7-AB96-5B74A82BE849}" type="parTrans" cxnId="{55295F85-2D70-4C65-92D0-D4F60BFF460F}">
      <dgm:prSet/>
      <dgm:spPr/>
      <dgm:t>
        <a:bodyPr/>
        <a:lstStyle/>
        <a:p>
          <a:endParaRPr lang="en-US"/>
        </a:p>
      </dgm:t>
    </dgm:pt>
    <dgm:pt modelId="{86DBF27B-528F-4D6A-9041-655B741BEF33}" type="sibTrans" cxnId="{55295F85-2D70-4C65-92D0-D4F60BFF460F}">
      <dgm:prSet/>
      <dgm:spPr/>
      <dgm:t>
        <a:bodyPr/>
        <a:lstStyle/>
        <a:p>
          <a:endParaRPr lang="en-US"/>
        </a:p>
      </dgm:t>
    </dgm:pt>
    <dgm:pt modelId="{3F662A9E-C2B5-4120-8EBD-8EEDEAE133B6}">
      <dgm:prSet custT="1"/>
      <dgm:spPr/>
      <dgm:t>
        <a:bodyPr/>
        <a:lstStyle/>
        <a:p>
          <a:r>
            <a:rPr lang="en-US" sz="1400" dirty="0"/>
            <a:t>“Special needs programs”</a:t>
          </a:r>
        </a:p>
      </dgm:t>
    </dgm:pt>
    <dgm:pt modelId="{C30BA405-3545-4CCC-B119-E8ED66FF9F68}" type="parTrans" cxnId="{8A6EE6B3-AA25-4D22-A3E0-FF5E87C2846E}">
      <dgm:prSet/>
      <dgm:spPr/>
      <dgm:t>
        <a:bodyPr/>
        <a:lstStyle/>
        <a:p>
          <a:endParaRPr lang="en-US"/>
        </a:p>
      </dgm:t>
    </dgm:pt>
    <dgm:pt modelId="{EB2C0A35-0D2C-41EF-98B5-940D0A016ABB}" type="sibTrans" cxnId="{8A6EE6B3-AA25-4D22-A3E0-FF5E87C2846E}">
      <dgm:prSet/>
      <dgm:spPr/>
      <dgm:t>
        <a:bodyPr/>
        <a:lstStyle/>
        <a:p>
          <a:endParaRPr lang="en-US"/>
        </a:p>
      </dgm:t>
    </dgm:pt>
    <dgm:pt modelId="{75A75FD6-E89D-4EB4-A855-EAD48E18DC96}">
      <dgm:prSet custT="1"/>
      <dgm:spPr/>
      <dgm:t>
        <a:bodyPr/>
        <a:lstStyle/>
        <a:p>
          <a:pPr>
            <a:buNone/>
          </a:pPr>
          <a:r>
            <a:rPr lang="en-US" sz="1200" dirty="0"/>
            <a:t>“Mental health and Substance Use Disorder and the state’s vision for the future system of care.</a:t>
          </a:r>
        </a:p>
      </dgm:t>
    </dgm:pt>
    <dgm:pt modelId="{2926879E-83D8-47D3-B62F-1047FA4FC5A3}" type="parTrans" cxnId="{7BD46ED6-947F-4779-8C17-BBD6DD3361FA}">
      <dgm:prSet/>
      <dgm:spPr/>
      <dgm:t>
        <a:bodyPr/>
        <a:lstStyle/>
        <a:p>
          <a:endParaRPr lang="en-US"/>
        </a:p>
      </dgm:t>
    </dgm:pt>
    <dgm:pt modelId="{55503788-CD4B-401C-9968-FBBABF218713}" type="sibTrans" cxnId="{7BD46ED6-947F-4779-8C17-BBD6DD3361FA}">
      <dgm:prSet/>
      <dgm:spPr/>
      <dgm:t>
        <a:bodyPr/>
        <a:lstStyle/>
        <a:p>
          <a:endParaRPr lang="en-US"/>
        </a:p>
      </dgm:t>
    </dgm:pt>
    <dgm:pt modelId="{F62EA728-14CF-402D-8BBD-5FE6BBD752E3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200" dirty="0"/>
            <a:t>Where do Iowa Health Homes and CMHCs fit in?</a:t>
          </a:r>
        </a:p>
      </dgm:t>
    </dgm:pt>
    <dgm:pt modelId="{1F25E3D4-D065-4B24-9605-41276F199944}" type="parTrans" cxnId="{C652369E-AFF0-4DCA-8BCD-D1D9E001F6F6}">
      <dgm:prSet/>
      <dgm:spPr/>
      <dgm:t>
        <a:bodyPr/>
        <a:lstStyle/>
        <a:p>
          <a:endParaRPr lang="en-US"/>
        </a:p>
      </dgm:t>
    </dgm:pt>
    <dgm:pt modelId="{9B65C54D-AA95-4270-86E7-E79B5CD0EE99}" type="sibTrans" cxnId="{C652369E-AFF0-4DCA-8BCD-D1D9E001F6F6}">
      <dgm:prSet/>
      <dgm:spPr/>
      <dgm:t>
        <a:bodyPr/>
        <a:lstStyle/>
        <a:p>
          <a:endParaRPr lang="en-US"/>
        </a:p>
      </dgm:t>
    </dgm:pt>
    <dgm:pt modelId="{5870B505-747A-4E34-9DEA-BFE6F71D973B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200" dirty="0"/>
            <a:t>Where will funding come from?</a:t>
          </a:r>
        </a:p>
      </dgm:t>
    </dgm:pt>
    <dgm:pt modelId="{40D75564-6EAE-4176-9767-0F77C85CED5E}" type="parTrans" cxnId="{DFF6CEF8-5A10-4CA2-BB75-3B13B83B93D5}">
      <dgm:prSet/>
      <dgm:spPr/>
      <dgm:t>
        <a:bodyPr/>
        <a:lstStyle/>
        <a:p>
          <a:endParaRPr lang="en-US"/>
        </a:p>
      </dgm:t>
    </dgm:pt>
    <dgm:pt modelId="{D1B39464-3FB0-49B2-A07A-4EA530302FEE}" type="sibTrans" cxnId="{DFF6CEF8-5A10-4CA2-BB75-3B13B83B93D5}">
      <dgm:prSet/>
      <dgm:spPr/>
      <dgm:t>
        <a:bodyPr/>
        <a:lstStyle/>
        <a:p>
          <a:endParaRPr lang="en-US"/>
        </a:p>
      </dgm:t>
    </dgm:pt>
    <dgm:pt modelId="{2FEDBBE6-65DD-47D7-BD54-7E8C3ED3D13E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200" dirty="0"/>
            <a:t>How MH and SUD will continue to be integrated.”</a:t>
          </a:r>
        </a:p>
      </dgm:t>
    </dgm:pt>
    <dgm:pt modelId="{2D1F4B21-CAA0-42D4-902C-B93CB6E8E08A}" type="parTrans" cxnId="{680CB918-87E2-4C54-A709-86D0115F0F5F}">
      <dgm:prSet/>
      <dgm:spPr/>
      <dgm:t>
        <a:bodyPr/>
        <a:lstStyle/>
        <a:p>
          <a:endParaRPr lang="en-US"/>
        </a:p>
      </dgm:t>
    </dgm:pt>
    <dgm:pt modelId="{EE5A9045-BF4A-4BCB-96D7-4C18F42B1BD2}" type="sibTrans" cxnId="{680CB918-87E2-4C54-A709-86D0115F0F5F}">
      <dgm:prSet/>
      <dgm:spPr/>
      <dgm:t>
        <a:bodyPr/>
        <a:lstStyle/>
        <a:p>
          <a:endParaRPr lang="en-US"/>
        </a:p>
      </dgm:t>
    </dgm:pt>
    <dgm:pt modelId="{E30AED76-96C4-447F-BE53-2C70164A4DB0}" type="pres">
      <dgm:prSet presAssocID="{E977A4CE-7F63-4F1C-8342-2BDF23A1B14D}" presName="diagram" presStyleCnt="0">
        <dgm:presLayoutVars>
          <dgm:dir/>
          <dgm:resizeHandles val="exact"/>
        </dgm:presLayoutVars>
      </dgm:prSet>
      <dgm:spPr/>
    </dgm:pt>
    <dgm:pt modelId="{1692CB5C-9291-47B5-A2E4-D99839367F58}" type="pres">
      <dgm:prSet presAssocID="{359F0B43-49CA-4E57-ADB8-1FA034693FBE}" presName="node" presStyleLbl="node1" presStyleIdx="0" presStyleCnt="12">
        <dgm:presLayoutVars>
          <dgm:bulletEnabled val="1"/>
        </dgm:presLayoutVars>
      </dgm:prSet>
      <dgm:spPr/>
    </dgm:pt>
    <dgm:pt modelId="{15416EC5-7AA4-4D91-9CB9-5E1FB07EC549}" type="pres">
      <dgm:prSet presAssocID="{3CF943C6-BC6A-4D53-A3F0-4268305F50B5}" presName="sibTrans" presStyleCnt="0"/>
      <dgm:spPr/>
    </dgm:pt>
    <dgm:pt modelId="{3C76DB72-E4DC-4649-B1E0-1A81B54E931D}" type="pres">
      <dgm:prSet presAssocID="{A0CB8586-750C-4C05-9D2A-14174AF1242E}" presName="node" presStyleLbl="node1" presStyleIdx="1" presStyleCnt="12">
        <dgm:presLayoutVars>
          <dgm:bulletEnabled val="1"/>
        </dgm:presLayoutVars>
      </dgm:prSet>
      <dgm:spPr/>
    </dgm:pt>
    <dgm:pt modelId="{F0831258-D351-474B-B751-4708F38F82EC}" type="pres">
      <dgm:prSet presAssocID="{B2B64C0C-AA9C-4E10-9062-309573A35A8F}" presName="sibTrans" presStyleCnt="0"/>
      <dgm:spPr/>
    </dgm:pt>
    <dgm:pt modelId="{9D64C62C-11BB-4868-90AA-304854777FE9}" type="pres">
      <dgm:prSet presAssocID="{F8A7B6DE-4EA4-4897-A72C-4854B677B69D}" presName="node" presStyleLbl="node1" presStyleIdx="2" presStyleCnt="12">
        <dgm:presLayoutVars>
          <dgm:bulletEnabled val="1"/>
        </dgm:presLayoutVars>
      </dgm:prSet>
      <dgm:spPr/>
    </dgm:pt>
    <dgm:pt modelId="{972E59E3-E563-48CD-AFD3-09C241D86E06}" type="pres">
      <dgm:prSet presAssocID="{2BE82471-7B6D-4680-8977-21C1D38D0446}" presName="sibTrans" presStyleCnt="0"/>
      <dgm:spPr/>
    </dgm:pt>
    <dgm:pt modelId="{01DE2157-E472-4B60-B860-74BC3B48D2CD}" type="pres">
      <dgm:prSet presAssocID="{8B13A479-8771-4F93-93CA-FCF64E11EC1B}" presName="node" presStyleLbl="node1" presStyleIdx="3" presStyleCnt="12">
        <dgm:presLayoutVars>
          <dgm:bulletEnabled val="1"/>
        </dgm:presLayoutVars>
      </dgm:prSet>
      <dgm:spPr/>
    </dgm:pt>
    <dgm:pt modelId="{8F72E974-103F-4EE5-A493-A82F72AC4C7C}" type="pres">
      <dgm:prSet presAssocID="{0AB3DE06-8FAF-4A8D-950C-A2B7DA9600B3}" presName="sibTrans" presStyleCnt="0"/>
      <dgm:spPr/>
    </dgm:pt>
    <dgm:pt modelId="{3FFCAF73-F4A9-447A-9DAF-429306992AD6}" type="pres">
      <dgm:prSet presAssocID="{F1A8CB79-4ECB-4A20-A0AF-0F21B982FF87}" presName="node" presStyleLbl="node1" presStyleIdx="4" presStyleCnt="12">
        <dgm:presLayoutVars>
          <dgm:bulletEnabled val="1"/>
        </dgm:presLayoutVars>
      </dgm:prSet>
      <dgm:spPr/>
    </dgm:pt>
    <dgm:pt modelId="{9CCC4333-67D2-4E0B-8788-A10E0E470540}" type="pres">
      <dgm:prSet presAssocID="{14745FE1-13D1-4C5A-B5EB-50F4E9D95F77}" presName="sibTrans" presStyleCnt="0"/>
      <dgm:spPr/>
    </dgm:pt>
    <dgm:pt modelId="{0C34387A-D3C3-477C-BCF1-A7D90F84EF1F}" type="pres">
      <dgm:prSet presAssocID="{DF7BB1F9-7BB0-4428-B41A-18A80B592506}" presName="node" presStyleLbl="node1" presStyleIdx="5" presStyleCnt="12">
        <dgm:presLayoutVars>
          <dgm:bulletEnabled val="1"/>
        </dgm:presLayoutVars>
      </dgm:prSet>
      <dgm:spPr/>
    </dgm:pt>
    <dgm:pt modelId="{2A87D348-F951-4CBA-8900-218C40BFE1FE}" type="pres">
      <dgm:prSet presAssocID="{5B0D6B97-FBC3-4441-8B20-76739105DD70}" presName="sibTrans" presStyleCnt="0"/>
      <dgm:spPr/>
    </dgm:pt>
    <dgm:pt modelId="{45F70835-CF91-4F3A-85C1-80B9390407E0}" type="pres">
      <dgm:prSet presAssocID="{A86E7A3D-BB00-493B-8CC3-F3900C72D017}" presName="node" presStyleLbl="node1" presStyleIdx="6" presStyleCnt="12">
        <dgm:presLayoutVars>
          <dgm:bulletEnabled val="1"/>
        </dgm:presLayoutVars>
      </dgm:prSet>
      <dgm:spPr/>
    </dgm:pt>
    <dgm:pt modelId="{0C365AF3-F25D-4E99-9084-697CB76CC025}" type="pres">
      <dgm:prSet presAssocID="{D13C36CC-FDA7-4B5D-98C3-983BD81CF5F0}" presName="sibTrans" presStyleCnt="0"/>
      <dgm:spPr/>
    </dgm:pt>
    <dgm:pt modelId="{C86F484F-26FD-480E-BF05-1E0EDD1CF4BE}" type="pres">
      <dgm:prSet presAssocID="{8737D0FB-DD46-4204-9F03-17C3D4C26C5C}" presName="node" presStyleLbl="node1" presStyleIdx="7" presStyleCnt="12">
        <dgm:presLayoutVars>
          <dgm:bulletEnabled val="1"/>
        </dgm:presLayoutVars>
      </dgm:prSet>
      <dgm:spPr/>
    </dgm:pt>
    <dgm:pt modelId="{6ED280A5-67A1-40F8-81FA-B2C5989AC8B6}" type="pres">
      <dgm:prSet presAssocID="{1962EF1D-945C-4817-B2DB-D4DC99F09B2E}" presName="sibTrans" presStyleCnt="0"/>
      <dgm:spPr/>
    </dgm:pt>
    <dgm:pt modelId="{F216741D-48E1-45A4-B2F6-6D9B81AC8573}" type="pres">
      <dgm:prSet presAssocID="{C7C7C4F5-1EDE-42B1-80EE-A8C5D6E2D65C}" presName="node" presStyleLbl="node1" presStyleIdx="8" presStyleCnt="12">
        <dgm:presLayoutVars>
          <dgm:bulletEnabled val="1"/>
        </dgm:presLayoutVars>
      </dgm:prSet>
      <dgm:spPr/>
    </dgm:pt>
    <dgm:pt modelId="{87F5E8FC-F97E-4A61-8F29-9C16878AE4EA}" type="pres">
      <dgm:prSet presAssocID="{35E8B7D8-5F7E-4B72-821C-4BF987CA9E5C}" presName="sibTrans" presStyleCnt="0"/>
      <dgm:spPr/>
    </dgm:pt>
    <dgm:pt modelId="{37E2BE46-59BD-40B5-B6E4-1E9413779405}" type="pres">
      <dgm:prSet presAssocID="{5A624588-E086-4164-AB4A-613EB68C45C6}" presName="node" presStyleLbl="node1" presStyleIdx="9" presStyleCnt="12">
        <dgm:presLayoutVars>
          <dgm:bulletEnabled val="1"/>
        </dgm:presLayoutVars>
      </dgm:prSet>
      <dgm:spPr/>
    </dgm:pt>
    <dgm:pt modelId="{B1AA0A5F-52D8-4CB7-9884-C5265539BF9D}" type="pres">
      <dgm:prSet presAssocID="{86DBF27B-528F-4D6A-9041-655B741BEF33}" presName="sibTrans" presStyleCnt="0"/>
      <dgm:spPr/>
    </dgm:pt>
    <dgm:pt modelId="{7153BF16-F3E5-415F-BB65-B2539D7487A6}" type="pres">
      <dgm:prSet presAssocID="{3F662A9E-C2B5-4120-8EBD-8EEDEAE133B6}" presName="node" presStyleLbl="node1" presStyleIdx="10" presStyleCnt="12">
        <dgm:presLayoutVars>
          <dgm:bulletEnabled val="1"/>
        </dgm:presLayoutVars>
      </dgm:prSet>
      <dgm:spPr/>
    </dgm:pt>
    <dgm:pt modelId="{A27F26CF-42C7-4141-81B1-07D705D91383}" type="pres">
      <dgm:prSet presAssocID="{EB2C0A35-0D2C-41EF-98B5-940D0A016ABB}" presName="sibTrans" presStyleCnt="0"/>
      <dgm:spPr/>
    </dgm:pt>
    <dgm:pt modelId="{BD7362F6-6675-4B70-8A5B-AAA330260F20}" type="pres">
      <dgm:prSet presAssocID="{75A75FD6-E89D-4EB4-A855-EAD48E18DC96}" presName="node" presStyleLbl="node1" presStyleIdx="11" presStyleCnt="12" custScaleX="182123">
        <dgm:presLayoutVars>
          <dgm:bulletEnabled val="1"/>
        </dgm:presLayoutVars>
      </dgm:prSet>
      <dgm:spPr/>
    </dgm:pt>
  </dgm:ptLst>
  <dgm:cxnLst>
    <dgm:cxn modelId="{6E090107-A228-42C2-AEE2-7A6C14EE83FA}" srcId="{E977A4CE-7F63-4F1C-8342-2BDF23A1B14D}" destId="{8B13A479-8771-4F93-93CA-FCF64E11EC1B}" srcOrd="3" destOrd="0" parTransId="{90B9E717-B3F8-4418-AA7F-ED65E7AA8222}" sibTransId="{0AB3DE06-8FAF-4A8D-950C-A2B7DA9600B3}"/>
    <dgm:cxn modelId="{680CB918-87E2-4C54-A709-86D0115F0F5F}" srcId="{75A75FD6-E89D-4EB4-A855-EAD48E18DC96}" destId="{2FEDBBE6-65DD-47D7-BD54-7E8C3ED3D13E}" srcOrd="2" destOrd="0" parTransId="{2D1F4B21-CAA0-42D4-902C-B93CB6E8E08A}" sibTransId="{EE5A9045-BF4A-4BCB-96D7-4C18F42B1BD2}"/>
    <dgm:cxn modelId="{C2F5451A-8505-42F7-B39E-1B92E56FD39B}" srcId="{E977A4CE-7F63-4F1C-8342-2BDF23A1B14D}" destId="{A86E7A3D-BB00-493B-8CC3-F3900C72D017}" srcOrd="6" destOrd="0" parTransId="{C0A927F9-966F-4228-B10D-50C2F282BAA0}" sibTransId="{D13C36CC-FDA7-4B5D-98C3-983BD81CF5F0}"/>
    <dgm:cxn modelId="{D6E23431-225C-4776-88EE-803F948CD0C6}" srcId="{E977A4CE-7F63-4F1C-8342-2BDF23A1B14D}" destId="{8737D0FB-DD46-4204-9F03-17C3D4C26C5C}" srcOrd="7" destOrd="0" parTransId="{45201FAA-7AA4-4A6E-BD5D-9230E137D772}" sibTransId="{1962EF1D-945C-4817-B2DB-D4DC99F09B2E}"/>
    <dgm:cxn modelId="{52901F35-A168-4D19-8C1F-BE1B93CB5238}" type="presOf" srcId="{5870B505-747A-4E34-9DEA-BFE6F71D973B}" destId="{BD7362F6-6675-4B70-8A5B-AAA330260F20}" srcOrd="0" destOrd="2" presId="urn:microsoft.com/office/officeart/2005/8/layout/default"/>
    <dgm:cxn modelId="{9EBB1E42-53A6-4E87-853C-E37A074CBC39}" type="presOf" srcId="{2FEDBBE6-65DD-47D7-BD54-7E8C3ED3D13E}" destId="{BD7362F6-6675-4B70-8A5B-AAA330260F20}" srcOrd="0" destOrd="3" presId="urn:microsoft.com/office/officeart/2005/8/layout/default"/>
    <dgm:cxn modelId="{AE74A744-5BCB-45AA-8975-F1121791EC59}" type="presOf" srcId="{8737D0FB-DD46-4204-9F03-17C3D4C26C5C}" destId="{C86F484F-26FD-480E-BF05-1E0EDD1CF4BE}" srcOrd="0" destOrd="0" presId="urn:microsoft.com/office/officeart/2005/8/layout/default"/>
    <dgm:cxn modelId="{88533F66-D22F-4CAE-8967-50B7B2B5BAAA}" type="presOf" srcId="{F62EA728-14CF-402D-8BBD-5FE6BBD752E3}" destId="{BD7362F6-6675-4B70-8A5B-AAA330260F20}" srcOrd="0" destOrd="1" presId="urn:microsoft.com/office/officeart/2005/8/layout/default"/>
    <dgm:cxn modelId="{80C0866A-308B-4266-B0F9-8F8EF53C5885}" type="presOf" srcId="{75A75FD6-E89D-4EB4-A855-EAD48E18DC96}" destId="{BD7362F6-6675-4B70-8A5B-AAA330260F20}" srcOrd="0" destOrd="0" presId="urn:microsoft.com/office/officeart/2005/8/layout/default"/>
    <dgm:cxn modelId="{B5D1C673-C2EF-4BB2-99C7-0F7343226DF2}" type="presOf" srcId="{DF7BB1F9-7BB0-4428-B41A-18A80B592506}" destId="{0C34387A-D3C3-477C-BCF1-A7D90F84EF1F}" srcOrd="0" destOrd="0" presId="urn:microsoft.com/office/officeart/2005/8/layout/default"/>
    <dgm:cxn modelId="{483EFD76-D62D-4521-A8D5-0D57E4DE7170}" srcId="{E977A4CE-7F63-4F1C-8342-2BDF23A1B14D}" destId="{A0CB8586-750C-4C05-9D2A-14174AF1242E}" srcOrd="1" destOrd="0" parTransId="{2FD9B6E9-B1F4-4B0E-9D66-AF2AE11532F6}" sibTransId="{B2B64C0C-AA9C-4E10-9062-309573A35A8F}"/>
    <dgm:cxn modelId="{55295F85-2D70-4C65-92D0-D4F60BFF460F}" srcId="{E977A4CE-7F63-4F1C-8342-2BDF23A1B14D}" destId="{5A624588-E086-4164-AB4A-613EB68C45C6}" srcOrd="9" destOrd="0" parTransId="{9CC9D913-2F71-49B7-AB96-5B74A82BE849}" sibTransId="{86DBF27B-528F-4D6A-9041-655B741BEF33}"/>
    <dgm:cxn modelId="{8FB7CD89-375A-4D6F-A298-5363F49D5AAF}" type="presOf" srcId="{E977A4CE-7F63-4F1C-8342-2BDF23A1B14D}" destId="{E30AED76-96C4-447F-BE53-2C70164A4DB0}" srcOrd="0" destOrd="0" presId="urn:microsoft.com/office/officeart/2005/8/layout/default"/>
    <dgm:cxn modelId="{7AA7AF8E-55EA-4130-A760-73370B314AB7}" type="presOf" srcId="{F1A8CB79-4ECB-4A20-A0AF-0F21B982FF87}" destId="{3FFCAF73-F4A9-447A-9DAF-429306992AD6}" srcOrd="0" destOrd="0" presId="urn:microsoft.com/office/officeart/2005/8/layout/default"/>
    <dgm:cxn modelId="{BD88B58E-E93C-4711-A891-0867368F59D6}" type="presOf" srcId="{5A624588-E086-4164-AB4A-613EB68C45C6}" destId="{37E2BE46-59BD-40B5-B6E4-1E9413779405}" srcOrd="0" destOrd="0" presId="urn:microsoft.com/office/officeart/2005/8/layout/default"/>
    <dgm:cxn modelId="{2602EB93-2845-42C7-83E1-D72721F53290}" type="presOf" srcId="{359F0B43-49CA-4E57-ADB8-1FA034693FBE}" destId="{1692CB5C-9291-47B5-A2E4-D99839367F58}" srcOrd="0" destOrd="0" presId="urn:microsoft.com/office/officeart/2005/8/layout/default"/>
    <dgm:cxn modelId="{B41DEB95-5E05-4DE9-BA92-9C07E04A716F}" srcId="{E977A4CE-7F63-4F1C-8342-2BDF23A1B14D}" destId="{DF7BB1F9-7BB0-4428-B41A-18A80B592506}" srcOrd="5" destOrd="0" parTransId="{F254F26E-982F-4D6F-BC02-F4E6B6F16B83}" sibTransId="{5B0D6B97-FBC3-4441-8B20-76739105DD70}"/>
    <dgm:cxn modelId="{C63ED198-265A-48D5-9DF3-8868A9288E29}" type="presOf" srcId="{3F662A9E-C2B5-4120-8EBD-8EEDEAE133B6}" destId="{7153BF16-F3E5-415F-BB65-B2539D7487A6}" srcOrd="0" destOrd="0" presId="urn:microsoft.com/office/officeart/2005/8/layout/default"/>
    <dgm:cxn modelId="{C652369E-AFF0-4DCA-8BCD-D1D9E001F6F6}" srcId="{75A75FD6-E89D-4EB4-A855-EAD48E18DC96}" destId="{F62EA728-14CF-402D-8BBD-5FE6BBD752E3}" srcOrd="0" destOrd="0" parTransId="{1F25E3D4-D065-4B24-9605-41276F199944}" sibTransId="{9B65C54D-AA95-4270-86E7-E79B5CD0EE99}"/>
    <dgm:cxn modelId="{131B53A2-B8AC-465C-B402-009B140E697F}" type="presOf" srcId="{F8A7B6DE-4EA4-4897-A72C-4854B677B69D}" destId="{9D64C62C-11BB-4868-90AA-304854777FE9}" srcOrd="0" destOrd="0" presId="urn:microsoft.com/office/officeart/2005/8/layout/default"/>
    <dgm:cxn modelId="{E9A049A5-0AAC-4300-A164-0E32C025B30A}" type="presOf" srcId="{8B13A479-8771-4F93-93CA-FCF64E11EC1B}" destId="{01DE2157-E472-4B60-B860-74BC3B48D2CD}" srcOrd="0" destOrd="0" presId="urn:microsoft.com/office/officeart/2005/8/layout/default"/>
    <dgm:cxn modelId="{F496A6AD-6780-4672-96BE-6783DF359324}" srcId="{E977A4CE-7F63-4F1C-8342-2BDF23A1B14D}" destId="{F1A8CB79-4ECB-4A20-A0AF-0F21B982FF87}" srcOrd="4" destOrd="0" parTransId="{27CFE02A-0DAC-4C27-9782-A8C2737EE023}" sibTransId="{14745FE1-13D1-4C5A-B5EB-50F4E9D95F77}"/>
    <dgm:cxn modelId="{8A6EE6B3-AA25-4D22-A3E0-FF5E87C2846E}" srcId="{E977A4CE-7F63-4F1C-8342-2BDF23A1B14D}" destId="{3F662A9E-C2B5-4120-8EBD-8EEDEAE133B6}" srcOrd="10" destOrd="0" parTransId="{C30BA405-3545-4CCC-B119-E8ED66FF9F68}" sibTransId="{EB2C0A35-0D2C-41EF-98B5-940D0A016ABB}"/>
    <dgm:cxn modelId="{D14B3FBD-9778-4329-8AEA-E4D810367136}" type="presOf" srcId="{A0CB8586-750C-4C05-9D2A-14174AF1242E}" destId="{3C76DB72-E4DC-4649-B1E0-1A81B54E931D}" srcOrd="0" destOrd="0" presId="urn:microsoft.com/office/officeart/2005/8/layout/default"/>
    <dgm:cxn modelId="{753076C1-3248-468E-971B-7B64EDF514A1}" srcId="{E977A4CE-7F63-4F1C-8342-2BDF23A1B14D}" destId="{C7C7C4F5-1EDE-42B1-80EE-A8C5D6E2D65C}" srcOrd="8" destOrd="0" parTransId="{4B12C9E9-A130-43ED-BEBF-733ED147446C}" sibTransId="{35E8B7D8-5F7E-4B72-821C-4BF987CA9E5C}"/>
    <dgm:cxn modelId="{849E17C6-8CE5-4348-9E41-7491B8B6EF5E}" srcId="{E977A4CE-7F63-4F1C-8342-2BDF23A1B14D}" destId="{359F0B43-49CA-4E57-ADB8-1FA034693FBE}" srcOrd="0" destOrd="0" parTransId="{84AD6412-A52E-405C-92D6-454023D87706}" sibTransId="{3CF943C6-BC6A-4D53-A3F0-4268305F50B5}"/>
    <dgm:cxn modelId="{D71B3BC7-5588-442C-B207-1082E6063C64}" type="presOf" srcId="{A86E7A3D-BB00-493B-8CC3-F3900C72D017}" destId="{45F70835-CF91-4F3A-85C1-80B9390407E0}" srcOrd="0" destOrd="0" presId="urn:microsoft.com/office/officeart/2005/8/layout/default"/>
    <dgm:cxn modelId="{7BD46ED6-947F-4779-8C17-BBD6DD3361FA}" srcId="{E977A4CE-7F63-4F1C-8342-2BDF23A1B14D}" destId="{75A75FD6-E89D-4EB4-A855-EAD48E18DC96}" srcOrd="11" destOrd="0" parTransId="{2926879E-83D8-47D3-B62F-1047FA4FC5A3}" sibTransId="{55503788-CD4B-401C-9968-FBBABF218713}"/>
    <dgm:cxn modelId="{F35D60ED-8845-4F12-89C2-4111CD036F00}" type="presOf" srcId="{C7C7C4F5-1EDE-42B1-80EE-A8C5D6E2D65C}" destId="{F216741D-48E1-45A4-B2F6-6D9B81AC8573}" srcOrd="0" destOrd="0" presId="urn:microsoft.com/office/officeart/2005/8/layout/default"/>
    <dgm:cxn modelId="{577964ED-0854-404C-86E2-D9945F107CE4}" srcId="{E977A4CE-7F63-4F1C-8342-2BDF23A1B14D}" destId="{F8A7B6DE-4EA4-4897-A72C-4854B677B69D}" srcOrd="2" destOrd="0" parTransId="{036BF7F4-8D22-4EA4-B31E-270ECB961A2C}" sibTransId="{2BE82471-7B6D-4680-8977-21C1D38D0446}"/>
    <dgm:cxn modelId="{DFF6CEF8-5A10-4CA2-BB75-3B13B83B93D5}" srcId="{75A75FD6-E89D-4EB4-A855-EAD48E18DC96}" destId="{5870B505-747A-4E34-9DEA-BFE6F71D973B}" srcOrd="1" destOrd="0" parTransId="{40D75564-6EAE-4176-9767-0F77C85CED5E}" sibTransId="{D1B39464-3FB0-49B2-A07A-4EA530302FEE}"/>
    <dgm:cxn modelId="{4FE5DB92-AC7A-486F-8EC3-5348072AFF57}" type="presParOf" srcId="{E30AED76-96C4-447F-BE53-2C70164A4DB0}" destId="{1692CB5C-9291-47B5-A2E4-D99839367F58}" srcOrd="0" destOrd="0" presId="urn:microsoft.com/office/officeart/2005/8/layout/default"/>
    <dgm:cxn modelId="{8C606E15-5C9B-49FF-9FAF-0C33DA638866}" type="presParOf" srcId="{E30AED76-96C4-447F-BE53-2C70164A4DB0}" destId="{15416EC5-7AA4-4D91-9CB9-5E1FB07EC549}" srcOrd="1" destOrd="0" presId="urn:microsoft.com/office/officeart/2005/8/layout/default"/>
    <dgm:cxn modelId="{A59899A1-2D3A-439F-B8BA-71488B73BF40}" type="presParOf" srcId="{E30AED76-96C4-447F-BE53-2C70164A4DB0}" destId="{3C76DB72-E4DC-4649-B1E0-1A81B54E931D}" srcOrd="2" destOrd="0" presId="urn:microsoft.com/office/officeart/2005/8/layout/default"/>
    <dgm:cxn modelId="{A5BE6FF7-A942-4123-9180-0E3F4DDD97E2}" type="presParOf" srcId="{E30AED76-96C4-447F-BE53-2C70164A4DB0}" destId="{F0831258-D351-474B-B751-4708F38F82EC}" srcOrd="3" destOrd="0" presId="urn:microsoft.com/office/officeart/2005/8/layout/default"/>
    <dgm:cxn modelId="{872A68EF-59B0-4B2F-B9E9-5047FCB0F3A3}" type="presParOf" srcId="{E30AED76-96C4-447F-BE53-2C70164A4DB0}" destId="{9D64C62C-11BB-4868-90AA-304854777FE9}" srcOrd="4" destOrd="0" presId="urn:microsoft.com/office/officeart/2005/8/layout/default"/>
    <dgm:cxn modelId="{979464B2-D904-44EC-8963-791EE066CE7B}" type="presParOf" srcId="{E30AED76-96C4-447F-BE53-2C70164A4DB0}" destId="{972E59E3-E563-48CD-AFD3-09C241D86E06}" srcOrd="5" destOrd="0" presId="urn:microsoft.com/office/officeart/2005/8/layout/default"/>
    <dgm:cxn modelId="{1AE6E12D-0D1B-41A8-B971-14783871CD1B}" type="presParOf" srcId="{E30AED76-96C4-447F-BE53-2C70164A4DB0}" destId="{01DE2157-E472-4B60-B860-74BC3B48D2CD}" srcOrd="6" destOrd="0" presId="urn:microsoft.com/office/officeart/2005/8/layout/default"/>
    <dgm:cxn modelId="{1A771473-5C99-4A0B-B529-120835DC2E15}" type="presParOf" srcId="{E30AED76-96C4-447F-BE53-2C70164A4DB0}" destId="{8F72E974-103F-4EE5-A493-A82F72AC4C7C}" srcOrd="7" destOrd="0" presId="urn:microsoft.com/office/officeart/2005/8/layout/default"/>
    <dgm:cxn modelId="{99BA5B37-0015-432E-9C12-4056DD6FFAEA}" type="presParOf" srcId="{E30AED76-96C4-447F-BE53-2C70164A4DB0}" destId="{3FFCAF73-F4A9-447A-9DAF-429306992AD6}" srcOrd="8" destOrd="0" presId="urn:microsoft.com/office/officeart/2005/8/layout/default"/>
    <dgm:cxn modelId="{2C3C381A-8028-4532-94E7-D21DBD7FED27}" type="presParOf" srcId="{E30AED76-96C4-447F-BE53-2C70164A4DB0}" destId="{9CCC4333-67D2-4E0B-8788-A10E0E470540}" srcOrd="9" destOrd="0" presId="urn:microsoft.com/office/officeart/2005/8/layout/default"/>
    <dgm:cxn modelId="{719611F1-9CB1-4A8B-92F3-E73C0DD2EC14}" type="presParOf" srcId="{E30AED76-96C4-447F-BE53-2C70164A4DB0}" destId="{0C34387A-D3C3-477C-BCF1-A7D90F84EF1F}" srcOrd="10" destOrd="0" presId="urn:microsoft.com/office/officeart/2005/8/layout/default"/>
    <dgm:cxn modelId="{A56D4036-0369-4A2B-9340-45D5C57CA979}" type="presParOf" srcId="{E30AED76-96C4-447F-BE53-2C70164A4DB0}" destId="{2A87D348-F951-4CBA-8900-218C40BFE1FE}" srcOrd="11" destOrd="0" presId="urn:microsoft.com/office/officeart/2005/8/layout/default"/>
    <dgm:cxn modelId="{43C9FF73-8C54-4D35-A11C-929F97D97D37}" type="presParOf" srcId="{E30AED76-96C4-447F-BE53-2C70164A4DB0}" destId="{45F70835-CF91-4F3A-85C1-80B9390407E0}" srcOrd="12" destOrd="0" presId="urn:microsoft.com/office/officeart/2005/8/layout/default"/>
    <dgm:cxn modelId="{D1F9A9DD-F15E-4D4F-A5FF-04660EB8A7CA}" type="presParOf" srcId="{E30AED76-96C4-447F-BE53-2C70164A4DB0}" destId="{0C365AF3-F25D-4E99-9084-697CB76CC025}" srcOrd="13" destOrd="0" presId="urn:microsoft.com/office/officeart/2005/8/layout/default"/>
    <dgm:cxn modelId="{6AA96DED-70F8-45AF-8B9A-1EBBE52094A8}" type="presParOf" srcId="{E30AED76-96C4-447F-BE53-2C70164A4DB0}" destId="{C86F484F-26FD-480E-BF05-1E0EDD1CF4BE}" srcOrd="14" destOrd="0" presId="urn:microsoft.com/office/officeart/2005/8/layout/default"/>
    <dgm:cxn modelId="{FF8B23D7-2239-4825-B870-FD79AC716E6F}" type="presParOf" srcId="{E30AED76-96C4-447F-BE53-2C70164A4DB0}" destId="{6ED280A5-67A1-40F8-81FA-B2C5989AC8B6}" srcOrd="15" destOrd="0" presId="urn:microsoft.com/office/officeart/2005/8/layout/default"/>
    <dgm:cxn modelId="{793097EE-73AB-423B-805D-56DADCC0F059}" type="presParOf" srcId="{E30AED76-96C4-447F-BE53-2C70164A4DB0}" destId="{F216741D-48E1-45A4-B2F6-6D9B81AC8573}" srcOrd="16" destOrd="0" presId="urn:microsoft.com/office/officeart/2005/8/layout/default"/>
    <dgm:cxn modelId="{660D7DA1-812E-4A8B-AE3A-1B5A28E5552D}" type="presParOf" srcId="{E30AED76-96C4-447F-BE53-2C70164A4DB0}" destId="{87F5E8FC-F97E-4A61-8F29-9C16878AE4EA}" srcOrd="17" destOrd="0" presId="urn:microsoft.com/office/officeart/2005/8/layout/default"/>
    <dgm:cxn modelId="{01C04407-AA70-4B92-93A5-4F6A27904CDA}" type="presParOf" srcId="{E30AED76-96C4-447F-BE53-2C70164A4DB0}" destId="{37E2BE46-59BD-40B5-B6E4-1E9413779405}" srcOrd="18" destOrd="0" presId="urn:microsoft.com/office/officeart/2005/8/layout/default"/>
    <dgm:cxn modelId="{B54C9840-B9FE-4011-825B-A953C539CED3}" type="presParOf" srcId="{E30AED76-96C4-447F-BE53-2C70164A4DB0}" destId="{B1AA0A5F-52D8-4CB7-9884-C5265539BF9D}" srcOrd="19" destOrd="0" presId="urn:microsoft.com/office/officeart/2005/8/layout/default"/>
    <dgm:cxn modelId="{CF1FD23F-87C7-4D02-A059-34429A588FE5}" type="presParOf" srcId="{E30AED76-96C4-447F-BE53-2C70164A4DB0}" destId="{7153BF16-F3E5-415F-BB65-B2539D7487A6}" srcOrd="20" destOrd="0" presId="urn:microsoft.com/office/officeart/2005/8/layout/default"/>
    <dgm:cxn modelId="{48B9AACF-7BC9-4726-B94B-A3DBE842A3FA}" type="presParOf" srcId="{E30AED76-96C4-447F-BE53-2C70164A4DB0}" destId="{A27F26CF-42C7-4141-81B1-07D705D91383}" srcOrd="21" destOrd="0" presId="urn:microsoft.com/office/officeart/2005/8/layout/default"/>
    <dgm:cxn modelId="{CF66C707-01A9-4A20-8EEF-A5E529489165}" type="presParOf" srcId="{E30AED76-96C4-447F-BE53-2C70164A4DB0}" destId="{BD7362F6-6675-4B70-8A5B-AAA330260F20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92CB5C-9291-47B5-A2E4-D99839367F58}">
      <dsp:nvSpPr>
        <dsp:cNvPr id="0" name=""/>
        <dsp:cNvSpPr/>
      </dsp:nvSpPr>
      <dsp:spPr>
        <a:xfrm>
          <a:off x="475840" y="1274"/>
          <a:ext cx="1834306" cy="110058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“How overpayments are taken care of”</a:t>
          </a:r>
        </a:p>
      </dsp:txBody>
      <dsp:txXfrm>
        <a:off x="475840" y="1274"/>
        <a:ext cx="1834306" cy="1100583"/>
      </dsp:txXfrm>
    </dsp:sp>
    <dsp:sp modelId="{3C76DB72-E4DC-4649-B1E0-1A81B54E931D}">
      <dsp:nvSpPr>
        <dsp:cNvPr id="0" name=""/>
        <dsp:cNvSpPr/>
      </dsp:nvSpPr>
      <dsp:spPr>
        <a:xfrm>
          <a:off x="2493578" y="1274"/>
          <a:ext cx="1834306" cy="110058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“More visibility into Medicaid’s review dates and paperwork requests for active Medicaid.” </a:t>
          </a:r>
        </a:p>
      </dsp:txBody>
      <dsp:txXfrm>
        <a:off x="2493578" y="1274"/>
        <a:ext cx="1834306" cy="1100583"/>
      </dsp:txXfrm>
    </dsp:sp>
    <dsp:sp modelId="{9D64C62C-11BB-4868-90AA-304854777FE9}">
      <dsp:nvSpPr>
        <dsp:cNvPr id="0" name=""/>
        <dsp:cNvSpPr/>
      </dsp:nvSpPr>
      <dsp:spPr>
        <a:xfrm>
          <a:off x="4511315" y="1274"/>
          <a:ext cx="1834306" cy="110058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“What action is being taken in Medicaid projects, who is leading said project and how to get involved.”</a:t>
          </a:r>
        </a:p>
      </dsp:txBody>
      <dsp:txXfrm>
        <a:off x="4511315" y="1274"/>
        <a:ext cx="1834306" cy="1100583"/>
      </dsp:txXfrm>
    </dsp:sp>
    <dsp:sp modelId="{01DE2157-E472-4B60-B860-74BC3B48D2CD}">
      <dsp:nvSpPr>
        <dsp:cNvPr id="0" name=""/>
        <dsp:cNvSpPr/>
      </dsp:nvSpPr>
      <dsp:spPr>
        <a:xfrm>
          <a:off x="6529052" y="1274"/>
          <a:ext cx="1834306" cy="110058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“Anything related to HCBS or Habilitation Services.”</a:t>
          </a:r>
        </a:p>
      </dsp:txBody>
      <dsp:txXfrm>
        <a:off x="6529052" y="1274"/>
        <a:ext cx="1834306" cy="1100583"/>
      </dsp:txXfrm>
    </dsp:sp>
    <dsp:sp modelId="{3FFCAF73-F4A9-447A-9DAF-429306992AD6}">
      <dsp:nvSpPr>
        <dsp:cNvPr id="0" name=""/>
        <dsp:cNvSpPr/>
      </dsp:nvSpPr>
      <dsp:spPr>
        <a:xfrm>
          <a:off x="475840" y="1285289"/>
          <a:ext cx="1834306" cy="110058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“Initiatives around keeping members independent.”</a:t>
          </a:r>
        </a:p>
      </dsp:txBody>
      <dsp:txXfrm>
        <a:off x="475840" y="1285289"/>
        <a:ext cx="1834306" cy="1100583"/>
      </dsp:txXfrm>
    </dsp:sp>
    <dsp:sp modelId="{0C34387A-D3C3-477C-BCF1-A7D90F84EF1F}">
      <dsp:nvSpPr>
        <dsp:cNvPr id="0" name=""/>
        <dsp:cNvSpPr/>
      </dsp:nvSpPr>
      <dsp:spPr>
        <a:xfrm>
          <a:off x="2493578" y="1285289"/>
          <a:ext cx="1834306" cy="110058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“Medical daycare and other new services, and how to help parents navigate the system.”</a:t>
          </a:r>
        </a:p>
      </dsp:txBody>
      <dsp:txXfrm>
        <a:off x="2493578" y="1285289"/>
        <a:ext cx="1834306" cy="1100583"/>
      </dsp:txXfrm>
    </dsp:sp>
    <dsp:sp modelId="{45F70835-CF91-4F3A-85C1-80B9390407E0}">
      <dsp:nvSpPr>
        <dsp:cNvPr id="0" name=""/>
        <dsp:cNvSpPr/>
      </dsp:nvSpPr>
      <dsp:spPr>
        <a:xfrm>
          <a:off x="4511315" y="1285289"/>
          <a:ext cx="1834306" cy="110058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“Consumer Choice Option (CCO)”</a:t>
          </a:r>
        </a:p>
      </dsp:txBody>
      <dsp:txXfrm>
        <a:off x="4511315" y="1285289"/>
        <a:ext cx="1834306" cy="1100583"/>
      </dsp:txXfrm>
    </dsp:sp>
    <dsp:sp modelId="{C86F484F-26FD-480E-BF05-1E0EDD1CF4BE}">
      <dsp:nvSpPr>
        <dsp:cNvPr id="0" name=""/>
        <dsp:cNvSpPr/>
      </dsp:nvSpPr>
      <dsp:spPr>
        <a:xfrm>
          <a:off x="6529052" y="1285289"/>
          <a:ext cx="1834306" cy="110058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“MCOs and who is included in their networks, including CDAC providers.”</a:t>
          </a:r>
        </a:p>
      </dsp:txBody>
      <dsp:txXfrm>
        <a:off x="6529052" y="1285289"/>
        <a:ext cx="1834306" cy="1100583"/>
      </dsp:txXfrm>
    </dsp:sp>
    <dsp:sp modelId="{F216741D-48E1-45A4-B2F6-6D9B81AC8573}">
      <dsp:nvSpPr>
        <dsp:cNvPr id="0" name=""/>
        <dsp:cNvSpPr/>
      </dsp:nvSpPr>
      <dsp:spPr>
        <a:xfrm>
          <a:off x="1484709" y="2569303"/>
          <a:ext cx="1834306" cy="110058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“Transportation issues, reimbursements and the provider shortage.”</a:t>
          </a:r>
        </a:p>
      </dsp:txBody>
      <dsp:txXfrm>
        <a:off x="1484709" y="2569303"/>
        <a:ext cx="1834306" cy="1100583"/>
      </dsp:txXfrm>
    </dsp:sp>
    <dsp:sp modelId="{37E2BE46-59BD-40B5-B6E4-1E9413779405}">
      <dsp:nvSpPr>
        <dsp:cNvPr id="0" name=""/>
        <dsp:cNvSpPr/>
      </dsp:nvSpPr>
      <dsp:spPr>
        <a:xfrm>
          <a:off x="3502446" y="2569303"/>
          <a:ext cx="1834306" cy="110058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“HOME project”</a:t>
          </a:r>
        </a:p>
      </dsp:txBody>
      <dsp:txXfrm>
        <a:off x="3502446" y="2569303"/>
        <a:ext cx="1834306" cy="1100583"/>
      </dsp:txXfrm>
    </dsp:sp>
    <dsp:sp modelId="{7153BF16-F3E5-415F-BB65-B2539D7487A6}">
      <dsp:nvSpPr>
        <dsp:cNvPr id="0" name=""/>
        <dsp:cNvSpPr/>
      </dsp:nvSpPr>
      <dsp:spPr>
        <a:xfrm>
          <a:off x="5520183" y="2569303"/>
          <a:ext cx="1834306" cy="110058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“Special needs programs”</a:t>
          </a:r>
        </a:p>
      </dsp:txBody>
      <dsp:txXfrm>
        <a:off x="5520183" y="2569303"/>
        <a:ext cx="1834306" cy="1100583"/>
      </dsp:txXfrm>
    </dsp:sp>
    <dsp:sp modelId="{BD7362F6-6675-4B70-8A5B-AAA330260F20}">
      <dsp:nvSpPr>
        <dsp:cNvPr id="0" name=""/>
        <dsp:cNvSpPr/>
      </dsp:nvSpPr>
      <dsp:spPr>
        <a:xfrm>
          <a:off x="2749252" y="3853318"/>
          <a:ext cx="3340694" cy="110058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“Mental health and Substance Use Disorder and the state’s vision for the future system of care.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200" kern="1200" dirty="0"/>
            <a:t>Where do Iowa Health Homes and CMHCs fit in?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200" kern="1200" dirty="0"/>
            <a:t>Where will funding come from?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200" kern="1200" dirty="0"/>
            <a:t>How MH and SUD will continue to be integrated.”</a:t>
          </a:r>
        </a:p>
      </dsp:txBody>
      <dsp:txXfrm>
        <a:off x="2749252" y="3853318"/>
        <a:ext cx="3340694" cy="11005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99B5F-1A75-4FCE-B9D0-8DF65F336532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ACBBDF-258E-446C-ABB5-F3CF4ED67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48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FB995D6-1A17-1E3A-9446-64FC617C253C}"/>
              </a:ext>
            </a:extLst>
          </p:cNvPr>
          <p:cNvSpPr/>
          <p:nvPr userDrawn="1"/>
        </p:nvSpPr>
        <p:spPr>
          <a:xfrm>
            <a:off x="628650" y="5037241"/>
            <a:ext cx="7886700" cy="114462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423FE9-4474-0C07-A026-641A904F09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801959"/>
            <a:ext cx="6858000" cy="2153592"/>
          </a:xfrm>
        </p:spPr>
        <p:txBody>
          <a:bodyPr anchor="b"/>
          <a:lstStyle>
            <a:lvl1pPr algn="ctr">
              <a:defRPr sz="45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6D0F11-FE69-2831-03A5-FA0C04BB12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027470"/>
            <a:ext cx="6858000" cy="1009771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7A3673-2B0F-7106-69FE-8552A5F5E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6843F-FDC1-45A9-B71D-3D8CE37D4C60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2D460D-8349-346A-3937-00DF3DA78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F8E0AD-892D-FB09-59B8-DE69F0648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5C643EC-3C8A-4B36-B295-849099DC94D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FF8C0E5-851B-63D7-8F02-5C277CA679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8651" y="687287"/>
            <a:ext cx="3316626" cy="808086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DADE7D37-11C5-EE02-B1D7-0F8085C10FB7}"/>
              </a:ext>
            </a:extLst>
          </p:cNvPr>
          <p:cNvGrpSpPr/>
          <p:nvPr userDrawn="1"/>
        </p:nvGrpSpPr>
        <p:grpSpPr>
          <a:xfrm>
            <a:off x="628650" y="472030"/>
            <a:ext cx="7886701" cy="0"/>
            <a:chOff x="628649" y="4921321"/>
            <a:chExt cx="7886701" cy="0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E45D39E-9616-9E6D-84BE-39EA35468EC9}"/>
                </a:ext>
              </a:extLst>
            </p:cNvPr>
            <p:cNvCxnSpPr/>
            <p:nvPr userDrawn="1"/>
          </p:nvCxnSpPr>
          <p:spPr>
            <a:xfrm>
              <a:off x="628649" y="4921321"/>
              <a:ext cx="6542713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49A0738-9386-9D6F-7D87-BBC21DB0B77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171362" y="4921321"/>
              <a:ext cx="667820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660495B-B816-21EB-0E90-43028EA633E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839182" y="4921321"/>
              <a:ext cx="676168" cy="0"/>
            </a:xfrm>
            <a:prstGeom prst="line">
              <a:avLst/>
            </a:prstGeom>
            <a:ln w="381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15318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A5089-3F2E-3586-E0EF-4787F12E0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13125-D453-776C-AF6D-5911C23C1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11225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FC374-9B28-CDE8-8E70-14F51CA26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17E3-0CEB-4BA9-92AF-EFA2BF5396E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7B268A3-6036-C755-BD89-7CAB3544C20C}"/>
              </a:ext>
            </a:extLst>
          </p:cNvPr>
          <p:cNvGrpSpPr/>
          <p:nvPr userDrawn="1"/>
        </p:nvGrpSpPr>
        <p:grpSpPr>
          <a:xfrm>
            <a:off x="628650" y="6030348"/>
            <a:ext cx="7886701" cy="0"/>
            <a:chOff x="628649" y="4921321"/>
            <a:chExt cx="7886701" cy="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2AC5CCF-B54C-6762-DB5A-47E5617B89F3}"/>
                </a:ext>
              </a:extLst>
            </p:cNvPr>
            <p:cNvCxnSpPr/>
            <p:nvPr userDrawn="1"/>
          </p:nvCxnSpPr>
          <p:spPr>
            <a:xfrm>
              <a:off x="628649" y="4921321"/>
              <a:ext cx="6542713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8BD13A0-377B-714A-73EF-8A9896B615F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171362" y="4921321"/>
              <a:ext cx="667820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5CAB86E-803F-732F-11FB-A14AF8F5EE1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839182" y="4921321"/>
              <a:ext cx="676168" cy="0"/>
            </a:xfrm>
            <a:prstGeom prst="line">
              <a:avLst/>
            </a:prstGeom>
            <a:ln w="381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" name="Graphic 11">
            <a:extLst>
              <a:ext uri="{FF2B5EF4-FFF2-40B4-BE49-F238E27FC236}">
                <a16:creationId xmlns:a16="http://schemas.microsoft.com/office/drawing/2014/main" id="{A19A2953-670D-E59D-B243-683CBB2E50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8650" y="6158422"/>
            <a:ext cx="844671" cy="46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570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82A02-F82E-491B-2648-3F9CE4E67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BF43C8-23C3-89D4-F275-A8B4EF67C8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91BCC-AC10-E380-7A2C-D28AA1A61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17E3-0CEB-4BA9-92AF-EFA2BF5396E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307126E-EE34-5877-675A-5B3CBA331548}"/>
              </a:ext>
            </a:extLst>
          </p:cNvPr>
          <p:cNvGrpSpPr/>
          <p:nvPr userDrawn="1"/>
        </p:nvGrpSpPr>
        <p:grpSpPr>
          <a:xfrm>
            <a:off x="628650" y="6030348"/>
            <a:ext cx="7886701" cy="0"/>
            <a:chOff x="628649" y="4921321"/>
            <a:chExt cx="7886701" cy="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1B1FDDA-8A11-9FCC-16BC-2EA7BB268168}"/>
                </a:ext>
              </a:extLst>
            </p:cNvPr>
            <p:cNvCxnSpPr/>
            <p:nvPr userDrawn="1"/>
          </p:nvCxnSpPr>
          <p:spPr>
            <a:xfrm>
              <a:off x="628649" y="4921321"/>
              <a:ext cx="6542713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1FA03AF-7DC6-1E37-8E63-EEE50CBC284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171362" y="4921321"/>
              <a:ext cx="667820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14E5A4E-FBF8-0D26-7A7B-839998489A1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839182" y="4921321"/>
              <a:ext cx="676168" cy="0"/>
            </a:xfrm>
            <a:prstGeom prst="line">
              <a:avLst/>
            </a:prstGeom>
            <a:ln w="381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Graphic 11">
            <a:extLst>
              <a:ext uri="{FF2B5EF4-FFF2-40B4-BE49-F238E27FC236}">
                <a16:creationId xmlns:a16="http://schemas.microsoft.com/office/drawing/2014/main" id="{5F96D639-52C7-7327-1378-87A621097C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8650" y="6158422"/>
            <a:ext cx="844671" cy="46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7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D6C2D-B2D4-E0CB-7639-146B6AA11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9069F-141F-20A3-F590-6C157B5467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3418" y="1825625"/>
            <a:ext cx="3871431" cy="38787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F47B7D-75FA-7683-5135-7BF8EA41CA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3918" y="1825625"/>
            <a:ext cx="3871431" cy="38787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D3DE8D-DD7E-86DE-B234-A8162E2FB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17E3-0CEB-4BA9-92AF-EFA2BF5396E5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0A1555F-F5D9-616B-8625-2970D90E3D2D}"/>
              </a:ext>
            </a:extLst>
          </p:cNvPr>
          <p:cNvGrpSpPr/>
          <p:nvPr userDrawn="1"/>
        </p:nvGrpSpPr>
        <p:grpSpPr>
          <a:xfrm>
            <a:off x="628650" y="6030348"/>
            <a:ext cx="7886701" cy="0"/>
            <a:chOff x="628649" y="4921321"/>
            <a:chExt cx="7886701" cy="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43ECFEC-06B2-9CE4-869F-906810E25ED7}"/>
                </a:ext>
              </a:extLst>
            </p:cNvPr>
            <p:cNvCxnSpPr/>
            <p:nvPr userDrawn="1"/>
          </p:nvCxnSpPr>
          <p:spPr>
            <a:xfrm>
              <a:off x="628649" y="4921321"/>
              <a:ext cx="6542713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D03A429-EEA5-5DEE-9BD8-1561E05C1AF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171362" y="4921321"/>
              <a:ext cx="667820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2C7F1D0-0293-7065-C4B1-CC64994BFAA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839182" y="4921321"/>
              <a:ext cx="676168" cy="0"/>
            </a:xfrm>
            <a:prstGeom prst="line">
              <a:avLst/>
            </a:prstGeom>
            <a:ln w="381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Graphic 11">
            <a:extLst>
              <a:ext uri="{FF2B5EF4-FFF2-40B4-BE49-F238E27FC236}">
                <a16:creationId xmlns:a16="http://schemas.microsoft.com/office/drawing/2014/main" id="{23E932BC-8E24-2A1F-0A84-3B4EFF7CEA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8650" y="6158422"/>
            <a:ext cx="844671" cy="46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997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60324-E17D-AD63-6F17-A78CBA5D5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E2C9A4-0972-3811-9956-57AB3DCA88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594918-CF29-6D81-5AF4-DD812EE03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3659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822BBE-90F6-FB72-FE04-9DFAEBFED9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4E345-39BE-3DD5-5D6F-A2EA380852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39719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217739-F582-D25C-84E4-89458126C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17E3-0CEB-4BA9-92AF-EFA2BF5396E5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FD9351-E308-8135-B013-FC44BFB752CB}"/>
              </a:ext>
            </a:extLst>
          </p:cNvPr>
          <p:cNvGrpSpPr/>
          <p:nvPr userDrawn="1"/>
        </p:nvGrpSpPr>
        <p:grpSpPr>
          <a:xfrm>
            <a:off x="628650" y="6030348"/>
            <a:ext cx="7886701" cy="0"/>
            <a:chOff x="628649" y="4921321"/>
            <a:chExt cx="7886701" cy="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4B83738-A38D-5503-14F0-AA8F188EB3C7}"/>
                </a:ext>
              </a:extLst>
            </p:cNvPr>
            <p:cNvCxnSpPr/>
            <p:nvPr userDrawn="1"/>
          </p:nvCxnSpPr>
          <p:spPr>
            <a:xfrm>
              <a:off x="628649" y="4921321"/>
              <a:ext cx="6542713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9BF7FCF-8A33-55F8-C67B-097E68F2DCB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171362" y="4921321"/>
              <a:ext cx="667820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0ED0F67-A86C-4406-9473-679802873FD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839182" y="4921321"/>
              <a:ext cx="676168" cy="0"/>
            </a:xfrm>
            <a:prstGeom prst="line">
              <a:avLst/>
            </a:prstGeom>
            <a:ln w="381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" name="Graphic 11">
            <a:extLst>
              <a:ext uri="{FF2B5EF4-FFF2-40B4-BE49-F238E27FC236}">
                <a16:creationId xmlns:a16="http://schemas.microsoft.com/office/drawing/2014/main" id="{663E5FE9-3EA4-4354-7D6B-1E98105DB7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8650" y="6158422"/>
            <a:ext cx="844671" cy="46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835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8B86A-709E-28F1-019A-ABCA25BDD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93853F-43ED-5C8B-F9FA-E8D49CCC6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17E3-0CEB-4BA9-92AF-EFA2BF5396E5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83474B4-B661-3A8E-541B-D4CB4F59CC0C}"/>
              </a:ext>
            </a:extLst>
          </p:cNvPr>
          <p:cNvGrpSpPr/>
          <p:nvPr userDrawn="1"/>
        </p:nvGrpSpPr>
        <p:grpSpPr>
          <a:xfrm>
            <a:off x="628650" y="6030348"/>
            <a:ext cx="7886701" cy="0"/>
            <a:chOff x="628649" y="4921321"/>
            <a:chExt cx="7886701" cy="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A33A162-0A57-034B-5696-029E068A8707}"/>
                </a:ext>
              </a:extLst>
            </p:cNvPr>
            <p:cNvCxnSpPr/>
            <p:nvPr userDrawn="1"/>
          </p:nvCxnSpPr>
          <p:spPr>
            <a:xfrm>
              <a:off x="628649" y="4921321"/>
              <a:ext cx="6542713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BEC16E4-CAE6-4E15-CAB5-08B09005216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171362" y="4921321"/>
              <a:ext cx="667820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776A179-7F50-F0DC-1689-387168E88F7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839182" y="4921321"/>
              <a:ext cx="676168" cy="0"/>
            </a:xfrm>
            <a:prstGeom prst="line">
              <a:avLst/>
            </a:prstGeom>
            <a:ln w="381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Graphic 11">
            <a:extLst>
              <a:ext uri="{FF2B5EF4-FFF2-40B4-BE49-F238E27FC236}">
                <a16:creationId xmlns:a16="http://schemas.microsoft.com/office/drawing/2014/main" id="{947A0597-0953-48EF-C77E-FC526FDEBE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8650" y="6158422"/>
            <a:ext cx="844671" cy="46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549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0C5AFB-AEAC-E2B9-29BD-362CFC830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17E3-0CEB-4BA9-92AF-EFA2BF5396E5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567F877-9455-3C25-484A-D995177AA0B0}"/>
              </a:ext>
            </a:extLst>
          </p:cNvPr>
          <p:cNvGrpSpPr/>
          <p:nvPr userDrawn="1"/>
        </p:nvGrpSpPr>
        <p:grpSpPr>
          <a:xfrm>
            <a:off x="628650" y="6030348"/>
            <a:ext cx="7886701" cy="0"/>
            <a:chOff x="628649" y="4921321"/>
            <a:chExt cx="7886701" cy="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21A60AA-3352-DEA4-7B93-8B9E4C75FE36}"/>
                </a:ext>
              </a:extLst>
            </p:cNvPr>
            <p:cNvCxnSpPr/>
            <p:nvPr userDrawn="1"/>
          </p:nvCxnSpPr>
          <p:spPr>
            <a:xfrm>
              <a:off x="628649" y="4921321"/>
              <a:ext cx="6542713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B776DB4-05F2-0838-C705-38FF64ED7F2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171362" y="4921321"/>
              <a:ext cx="667820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52869CC-4204-11EF-805F-7E22D5A22B4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839182" y="4921321"/>
              <a:ext cx="676168" cy="0"/>
            </a:xfrm>
            <a:prstGeom prst="line">
              <a:avLst/>
            </a:prstGeom>
            <a:ln w="381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Graphic 11">
            <a:extLst>
              <a:ext uri="{FF2B5EF4-FFF2-40B4-BE49-F238E27FC236}">
                <a16:creationId xmlns:a16="http://schemas.microsoft.com/office/drawing/2014/main" id="{6C4837F5-01F2-9049-ECA0-090F08D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8650" y="6158422"/>
            <a:ext cx="844671" cy="46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481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FC281-8034-7CC7-BE48-CCF7AE43C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4DACD-D6D9-A8C0-E597-AB2FE3626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2C7CA4-81B1-2060-53FA-9C1C3E4263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F3AED4-8080-3EBD-7634-FEF8F019A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17E3-0CEB-4BA9-92AF-EFA2BF5396E5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BACE23F-CB39-CD16-CB65-22FA05EC120F}"/>
              </a:ext>
            </a:extLst>
          </p:cNvPr>
          <p:cNvGrpSpPr/>
          <p:nvPr userDrawn="1"/>
        </p:nvGrpSpPr>
        <p:grpSpPr>
          <a:xfrm>
            <a:off x="628650" y="6030348"/>
            <a:ext cx="7886701" cy="0"/>
            <a:chOff x="628649" y="4921321"/>
            <a:chExt cx="7886701" cy="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87A13D3-3DEE-DD68-B354-C77FD9DEDC6F}"/>
                </a:ext>
              </a:extLst>
            </p:cNvPr>
            <p:cNvCxnSpPr/>
            <p:nvPr userDrawn="1"/>
          </p:nvCxnSpPr>
          <p:spPr>
            <a:xfrm>
              <a:off x="628649" y="4921321"/>
              <a:ext cx="6542713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02551109-8E7F-1FFC-0A18-68C34D8534A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171362" y="4921321"/>
              <a:ext cx="667820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8BC8800-2A43-C17C-11E1-848280C67C4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839182" y="4921321"/>
              <a:ext cx="676168" cy="0"/>
            </a:xfrm>
            <a:prstGeom prst="line">
              <a:avLst/>
            </a:prstGeom>
            <a:ln w="381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Graphic 11">
            <a:extLst>
              <a:ext uri="{FF2B5EF4-FFF2-40B4-BE49-F238E27FC236}">
                <a16:creationId xmlns:a16="http://schemas.microsoft.com/office/drawing/2014/main" id="{0631B915-51EF-7910-8A2D-575F4D5AB7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8650" y="6158422"/>
            <a:ext cx="844671" cy="46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69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30422-7603-233F-14E9-0A9726768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9EF429-16CE-5AD7-9769-C7B9D11313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C67754-BB27-230C-0E2A-8372B1A7BF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BE5FD1-325B-F59E-7E04-848FA045E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17E3-0CEB-4BA9-92AF-EFA2BF5396E5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8FD666A-092D-9430-AF9D-6A5C7F74CA09}"/>
              </a:ext>
            </a:extLst>
          </p:cNvPr>
          <p:cNvGrpSpPr/>
          <p:nvPr userDrawn="1"/>
        </p:nvGrpSpPr>
        <p:grpSpPr>
          <a:xfrm>
            <a:off x="628650" y="6030348"/>
            <a:ext cx="7886701" cy="0"/>
            <a:chOff x="628649" y="4921321"/>
            <a:chExt cx="7886701" cy="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A4DB600-B23B-9BBB-8FFF-6531E4D3249C}"/>
                </a:ext>
              </a:extLst>
            </p:cNvPr>
            <p:cNvCxnSpPr/>
            <p:nvPr userDrawn="1"/>
          </p:nvCxnSpPr>
          <p:spPr>
            <a:xfrm>
              <a:off x="628649" y="4921321"/>
              <a:ext cx="6542713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A9E9396-EDF1-F2BE-6E3E-697B62EBEA3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171362" y="4921321"/>
              <a:ext cx="667820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296223A-BFC5-FBCC-9BC3-0E70D6F801C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839182" y="4921321"/>
              <a:ext cx="676168" cy="0"/>
            </a:xfrm>
            <a:prstGeom prst="line">
              <a:avLst/>
            </a:prstGeom>
            <a:ln w="381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Graphic 11">
            <a:extLst>
              <a:ext uri="{FF2B5EF4-FFF2-40B4-BE49-F238E27FC236}">
                <a16:creationId xmlns:a16="http://schemas.microsoft.com/office/drawing/2014/main" id="{607558E1-B415-2FA1-3F01-ED470DB29F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8650" y="6158422"/>
            <a:ext cx="844671" cy="46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608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761045-6CEA-8D8E-5D34-66B151879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BE1943-FE2E-5DAB-5665-50D846DA7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09E9C-4962-01CC-C8B1-D7A6E0C0DF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6843F-FDC1-45A9-B71D-3D8CE37D4C60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FE0FB-32A9-7479-6B2E-F8187F5845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4C7A4-EBF7-A282-DD6E-9CF9D89651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60017E3-0CEB-4BA9-92AF-EFA2BF5396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61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37160" indent="-274320" algn="l" defTabSz="68580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90000"/>
        <a:buFont typeface="Wingdings" panose="05000000000000000000" pitchFamily="2" charset="2"/>
        <a:buChar char="n"/>
        <a:defRPr sz="2100" kern="1200">
          <a:solidFill>
            <a:schemeClr val="tx1"/>
          </a:solidFill>
          <a:latin typeface="Gill Sans Nova" panose="020B0602020104020203" pitchFamily="34" charset="0"/>
          <a:ea typeface="+mn-ea"/>
          <a:cs typeface="+mn-cs"/>
        </a:defRPr>
      </a:lvl1pPr>
      <a:lvl2pPr marL="566928" indent="-274320" algn="l" defTabSz="685800" rtl="0" eaLnBrk="1" latinLnBrk="0" hangingPunct="1">
        <a:lnSpc>
          <a:spcPct val="90000"/>
        </a:lnSpc>
        <a:spcBef>
          <a:spcPts val="375"/>
        </a:spcBef>
        <a:buClr>
          <a:schemeClr val="accent3"/>
        </a:buClr>
        <a:buSzPct val="80000"/>
        <a:buFont typeface="Wingdings" panose="05000000000000000000" pitchFamily="2" charset="2"/>
        <a:buChar char="n"/>
        <a:defRPr sz="1800" kern="1200">
          <a:solidFill>
            <a:schemeClr val="tx1"/>
          </a:solidFill>
          <a:latin typeface="Gill Sans Nova" panose="020B0602020104020203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32607-5456-C92C-8DB3-2EDC75B3A6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2024 Town Hall Survey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025ED5-0003-CC3E-5E16-AEC5FF2281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/>
              <a:t>Member Town Hall</a:t>
            </a:r>
          </a:p>
          <a:p>
            <a:r>
              <a:rPr lang="en-US" dirty="0"/>
              <a:t>January 4, 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9BE603-3EBA-90BD-894E-D7411DD25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643EC-3C8A-4B36-B295-849099DC94D9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6" name="Picture 5" descr="A black background with green and blue letters&#10;&#10;Description automatically generated">
            <a:extLst>
              <a:ext uri="{FF2B5EF4-FFF2-40B4-BE49-F238E27FC236}">
                <a16:creationId xmlns:a16="http://schemas.microsoft.com/office/drawing/2014/main" id="{52FFF2A6-E53F-9F38-BDD7-0C42004536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6076" y="606323"/>
            <a:ext cx="3379274" cy="773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750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529E97A-97C3-40EA-8A04-5C02398D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sketch line">
            <a:extLst>
              <a:ext uri="{FF2B5EF4-FFF2-40B4-BE49-F238E27FC236}">
                <a16:creationId xmlns:a16="http://schemas.microsoft.com/office/drawing/2014/main" id="{59FA8C2E-A5A7-4490-927A-7CD58343ED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480309" y="1355598"/>
            <a:ext cx="1554480" cy="13716"/>
          </a:xfrm>
          <a:custGeom>
            <a:avLst/>
            <a:gdLst>
              <a:gd name="connsiteX0" fmla="*/ 0 w 1554480"/>
              <a:gd name="connsiteY0" fmla="*/ 0 h 13716"/>
              <a:gd name="connsiteX1" fmla="*/ 549250 w 1554480"/>
              <a:gd name="connsiteY1" fmla="*/ 0 h 13716"/>
              <a:gd name="connsiteX2" fmla="*/ 1082954 w 1554480"/>
              <a:gd name="connsiteY2" fmla="*/ 0 h 13716"/>
              <a:gd name="connsiteX3" fmla="*/ 1554480 w 1554480"/>
              <a:gd name="connsiteY3" fmla="*/ 0 h 13716"/>
              <a:gd name="connsiteX4" fmla="*/ 1554480 w 1554480"/>
              <a:gd name="connsiteY4" fmla="*/ 13716 h 13716"/>
              <a:gd name="connsiteX5" fmla="*/ 1067410 w 1554480"/>
              <a:gd name="connsiteY5" fmla="*/ 13716 h 13716"/>
              <a:gd name="connsiteX6" fmla="*/ 549250 w 1554480"/>
              <a:gd name="connsiteY6" fmla="*/ 13716 h 13716"/>
              <a:gd name="connsiteX7" fmla="*/ 0 w 1554480"/>
              <a:gd name="connsiteY7" fmla="*/ 13716 h 13716"/>
              <a:gd name="connsiteX8" fmla="*/ 0 w 1554480"/>
              <a:gd name="connsiteY8" fmla="*/ 0 h 13716"/>
              <a:gd name="connsiteX0" fmla="*/ 0 w 1554480"/>
              <a:gd name="connsiteY0" fmla="*/ 0 h 13716"/>
              <a:gd name="connsiteX1" fmla="*/ 502615 w 1554480"/>
              <a:gd name="connsiteY1" fmla="*/ 0 h 13716"/>
              <a:gd name="connsiteX2" fmla="*/ 974141 w 1554480"/>
              <a:gd name="connsiteY2" fmla="*/ 0 h 13716"/>
              <a:gd name="connsiteX3" fmla="*/ 1554480 w 1554480"/>
              <a:gd name="connsiteY3" fmla="*/ 0 h 13716"/>
              <a:gd name="connsiteX4" fmla="*/ 1554480 w 1554480"/>
              <a:gd name="connsiteY4" fmla="*/ 13716 h 13716"/>
              <a:gd name="connsiteX5" fmla="*/ 1067410 w 1554480"/>
              <a:gd name="connsiteY5" fmla="*/ 13716 h 13716"/>
              <a:gd name="connsiteX6" fmla="*/ 518160 w 1554480"/>
              <a:gd name="connsiteY6" fmla="*/ 13716 h 13716"/>
              <a:gd name="connsiteX7" fmla="*/ 0 w 1554480"/>
              <a:gd name="connsiteY7" fmla="*/ 13716 h 13716"/>
              <a:gd name="connsiteX8" fmla="*/ 0 w 1554480"/>
              <a:gd name="connsiteY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3716" fill="none" extrusionOk="0">
                <a:moveTo>
                  <a:pt x="0" y="0"/>
                </a:moveTo>
                <a:cubicBezTo>
                  <a:pt x="69558" y="-27075"/>
                  <a:pt x="365297" y="14897"/>
                  <a:pt x="549250" y="0"/>
                </a:cubicBezTo>
                <a:cubicBezTo>
                  <a:pt x="762323" y="14872"/>
                  <a:pt x="864871" y="21041"/>
                  <a:pt x="1082954" y="0"/>
                </a:cubicBezTo>
                <a:cubicBezTo>
                  <a:pt x="1306037" y="9403"/>
                  <a:pt x="1371926" y="14821"/>
                  <a:pt x="1554480" y="0"/>
                </a:cubicBezTo>
                <a:cubicBezTo>
                  <a:pt x="1554010" y="4793"/>
                  <a:pt x="1554680" y="10394"/>
                  <a:pt x="1554480" y="13716"/>
                </a:cubicBezTo>
                <a:cubicBezTo>
                  <a:pt x="1328957" y="3179"/>
                  <a:pt x="1207025" y="27731"/>
                  <a:pt x="1067410" y="13716"/>
                </a:cubicBezTo>
                <a:cubicBezTo>
                  <a:pt x="897316" y="-7440"/>
                  <a:pt x="788951" y="-24962"/>
                  <a:pt x="549250" y="13716"/>
                </a:cubicBezTo>
                <a:cubicBezTo>
                  <a:pt x="300394" y="-2982"/>
                  <a:pt x="129576" y="35301"/>
                  <a:pt x="0" y="13716"/>
                </a:cubicBezTo>
                <a:cubicBezTo>
                  <a:pt x="354" y="8869"/>
                  <a:pt x="649" y="6738"/>
                  <a:pt x="0" y="0"/>
                </a:cubicBezTo>
                <a:close/>
              </a:path>
              <a:path w="1554480" h="13716" stroke="0" extrusionOk="0">
                <a:moveTo>
                  <a:pt x="0" y="0"/>
                </a:moveTo>
                <a:cubicBezTo>
                  <a:pt x="249513" y="10124"/>
                  <a:pt x="389298" y="10419"/>
                  <a:pt x="502615" y="0"/>
                </a:cubicBezTo>
                <a:cubicBezTo>
                  <a:pt x="616735" y="10147"/>
                  <a:pt x="791037" y="-19212"/>
                  <a:pt x="974141" y="0"/>
                </a:cubicBezTo>
                <a:cubicBezTo>
                  <a:pt x="1141919" y="34853"/>
                  <a:pt x="1248514" y="16971"/>
                  <a:pt x="1554480" y="0"/>
                </a:cubicBezTo>
                <a:cubicBezTo>
                  <a:pt x="1554288" y="3835"/>
                  <a:pt x="1554171" y="7531"/>
                  <a:pt x="1554480" y="13716"/>
                </a:cubicBezTo>
                <a:cubicBezTo>
                  <a:pt x="1337806" y="9080"/>
                  <a:pt x="1308467" y="19887"/>
                  <a:pt x="1067410" y="13716"/>
                </a:cubicBezTo>
                <a:cubicBezTo>
                  <a:pt x="824349" y="13143"/>
                  <a:pt x="783437" y="24151"/>
                  <a:pt x="518160" y="13716"/>
                </a:cubicBezTo>
                <a:cubicBezTo>
                  <a:pt x="271530" y="4598"/>
                  <a:pt x="132568" y="-7659"/>
                  <a:pt x="0" y="13716"/>
                </a:cubicBezTo>
                <a:cubicBezTo>
                  <a:pt x="768" y="9617"/>
                  <a:pt x="-274" y="4847"/>
                  <a:pt x="0" y="0"/>
                </a:cubicBezTo>
                <a:close/>
              </a:path>
              <a:path w="1554480" h="13716" fill="none" stroke="0" extrusionOk="0">
                <a:moveTo>
                  <a:pt x="0" y="0"/>
                </a:moveTo>
                <a:cubicBezTo>
                  <a:pt x="95687" y="-31247"/>
                  <a:pt x="331569" y="3404"/>
                  <a:pt x="549250" y="0"/>
                </a:cubicBezTo>
                <a:cubicBezTo>
                  <a:pt x="776590" y="6530"/>
                  <a:pt x="844530" y="-5109"/>
                  <a:pt x="1082954" y="0"/>
                </a:cubicBezTo>
                <a:cubicBezTo>
                  <a:pt x="1293569" y="15486"/>
                  <a:pt x="1361850" y="13824"/>
                  <a:pt x="1554480" y="0"/>
                </a:cubicBezTo>
                <a:cubicBezTo>
                  <a:pt x="1553504" y="4786"/>
                  <a:pt x="1554832" y="10912"/>
                  <a:pt x="1554480" y="13716"/>
                </a:cubicBezTo>
                <a:cubicBezTo>
                  <a:pt x="1366718" y="4861"/>
                  <a:pt x="1218290" y="26644"/>
                  <a:pt x="1067410" y="13716"/>
                </a:cubicBezTo>
                <a:cubicBezTo>
                  <a:pt x="900327" y="-8822"/>
                  <a:pt x="792178" y="6310"/>
                  <a:pt x="549250" y="13716"/>
                </a:cubicBezTo>
                <a:cubicBezTo>
                  <a:pt x="295300" y="2843"/>
                  <a:pt x="142619" y="40779"/>
                  <a:pt x="0" y="13716"/>
                </a:cubicBezTo>
                <a:cubicBezTo>
                  <a:pt x="813" y="8812"/>
                  <a:pt x="948" y="672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554480"/>
                      <a:gd name="connsiteY0" fmla="*/ 0 h 13716"/>
                      <a:gd name="connsiteX1" fmla="*/ 549250 w 1554480"/>
                      <a:gd name="connsiteY1" fmla="*/ 0 h 13716"/>
                      <a:gd name="connsiteX2" fmla="*/ 1082954 w 1554480"/>
                      <a:gd name="connsiteY2" fmla="*/ 0 h 13716"/>
                      <a:gd name="connsiteX3" fmla="*/ 1554480 w 1554480"/>
                      <a:gd name="connsiteY3" fmla="*/ 0 h 13716"/>
                      <a:gd name="connsiteX4" fmla="*/ 1554480 w 1554480"/>
                      <a:gd name="connsiteY4" fmla="*/ 13716 h 13716"/>
                      <a:gd name="connsiteX5" fmla="*/ 1067410 w 1554480"/>
                      <a:gd name="connsiteY5" fmla="*/ 13716 h 13716"/>
                      <a:gd name="connsiteX6" fmla="*/ 549250 w 1554480"/>
                      <a:gd name="connsiteY6" fmla="*/ 13716 h 13716"/>
                      <a:gd name="connsiteX7" fmla="*/ 0 w 1554480"/>
                      <a:gd name="connsiteY7" fmla="*/ 13716 h 13716"/>
                      <a:gd name="connsiteX8" fmla="*/ 0 w 1554480"/>
                      <a:gd name="connsiteY8" fmla="*/ 0 h 137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554480" h="13716" fill="none" extrusionOk="0">
                        <a:moveTo>
                          <a:pt x="0" y="0"/>
                        </a:moveTo>
                        <a:cubicBezTo>
                          <a:pt x="114141" y="-19864"/>
                          <a:pt x="345055" y="-1657"/>
                          <a:pt x="549250" y="0"/>
                        </a:cubicBezTo>
                        <a:cubicBezTo>
                          <a:pt x="753445" y="1657"/>
                          <a:pt x="862292" y="-5674"/>
                          <a:pt x="1082954" y="0"/>
                        </a:cubicBezTo>
                        <a:cubicBezTo>
                          <a:pt x="1303616" y="5674"/>
                          <a:pt x="1363530" y="4537"/>
                          <a:pt x="1554480" y="0"/>
                        </a:cubicBezTo>
                        <a:cubicBezTo>
                          <a:pt x="1553820" y="4959"/>
                          <a:pt x="1554594" y="10798"/>
                          <a:pt x="1554480" y="13716"/>
                        </a:cubicBezTo>
                        <a:cubicBezTo>
                          <a:pt x="1338847" y="1555"/>
                          <a:pt x="1215066" y="33279"/>
                          <a:pt x="1067410" y="13716"/>
                        </a:cubicBezTo>
                        <a:cubicBezTo>
                          <a:pt x="919754" y="-5847"/>
                          <a:pt x="800465" y="-1492"/>
                          <a:pt x="549250" y="13716"/>
                        </a:cubicBezTo>
                        <a:cubicBezTo>
                          <a:pt x="298035" y="28924"/>
                          <a:pt x="158868" y="18197"/>
                          <a:pt x="0" y="13716"/>
                        </a:cubicBezTo>
                        <a:cubicBezTo>
                          <a:pt x="488" y="8630"/>
                          <a:pt x="480" y="6612"/>
                          <a:pt x="0" y="0"/>
                        </a:cubicBezTo>
                        <a:close/>
                      </a:path>
                      <a:path w="1554480" h="13716" stroke="0" extrusionOk="0">
                        <a:moveTo>
                          <a:pt x="0" y="0"/>
                        </a:moveTo>
                        <a:cubicBezTo>
                          <a:pt x="249941" y="-58"/>
                          <a:pt x="367334" y="23448"/>
                          <a:pt x="502615" y="0"/>
                        </a:cubicBezTo>
                        <a:cubicBezTo>
                          <a:pt x="637897" y="-23448"/>
                          <a:pt x="813653" y="-20418"/>
                          <a:pt x="974141" y="0"/>
                        </a:cubicBezTo>
                        <a:cubicBezTo>
                          <a:pt x="1134629" y="20418"/>
                          <a:pt x="1268772" y="6288"/>
                          <a:pt x="1554480" y="0"/>
                        </a:cubicBezTo>
                        <a:cubicBezTo>
                          <a:pt x="1554232" y="4157"/>
                          <a:pt x="1554673" y="7559"/>
                          <a:pt x="1554480" y="13716"/>
                        </a:cubicBezTo>
                        <a:cubicBezTo>
                          <a:pt x="1336087" y="7600"/>
                          <a:pt x="1310024" y="15187"/>
                          <a:pt x="1067410" y="13716"/>
                        </a:cubicBezTo>
                        <a:cubicBezTo>
                          <a:pt x="824796" y="12246"/>
                          <a:pt x="787902" y="30075"/>
                          <a:pt x="518160" y="13716"/>
                        </a:cubicBezTo>
                        <a:cubicBezTo>
                          <a:pt x="248418" y="-2643"/>
                          <a:pt x="133160" y="4633"/>
                          <a:pt x="0" y="13716"/>
                        </a:cubicBezTo>
                        <a:cubicBezTo>
                          <a:pt x="43" y="9160"/>
                          <a:pt x="-111" y="4811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D9A740-6A1B-42F2-6E8E-1C315A3EC378}"/>
              </a:ext>
            </a:extLst>
          </p:cNvPr>
          <p:cNvSpPr>
            <a:spLocks/>
          </p:cNvSpPr>
          <p:nvPr/>
        </p:nvSpPr>
        <p:spPr>
          <a:xfrm>
            <a:off x="8854333" y="6587383"/>
            <a:ext cx="402878" cy="233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576072">
              <a:spcAft>
                <a:spcPts val="378"/>
              </a:spcAft>
            </a:pPr>
            <a:fld id="{060017E3-0CEB-4BA9-92AF-EFA2BF5396E5}" type="slidenum">
              <a:rPr lang="en-US" sz="75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pPr defTabSz="576072">
                <a:spcAft>
                  <a:spcPts val="378"/>
                </a:spcAft>
              </a:pPr>
              <a:t>2</a:t>
            </a:fld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9A796926-0E07-4EA0-A50C-0B9DDB18DE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7998744"/>
              </p:ext>
            </p:extLst>
          </p:nvPr>
        </p:nvGraphicFramePr>
        <p:xfrm>
          <a:off x="1393371" y="2968333"/>
          <a:ext cx="6766560" cy="3542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459B6B5-8DC9-E333-B268-35356EB7515D}"/>
              </a:ext>
            </a:extLst>
          </p:cNvPr>
          <p:cNvSpPr/>
          <p:nvPr/>
        </p:nvSpPr>
        <p:spPr>
          <a:xfrm>
            <a:off x="3056709" y="418011"/>
            <a:ext cx="589461" cy="1959429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66CF9-2FF4-7490-89CF-8CCB67FF8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1687" y="633950"/>
            <a:ext cx="5231892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Mode</a:t>
            </a:r>
          </a:p>
        </p:txBody>
      </p:sp>
    </p:spTree>
    <p:extLst>
      <p:ext uri="{BB962C8B-B14F-4D97-AF65-F5344CB8AC3E}">
        <p14:creationId xmlns:p14="http://schemas.microsoft.com/office/powerpoint/2010/main" val="2406623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EA69F-7211-1098-E505-F864065F4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did you learn about the Medicaid town halls?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BE546-6FB4-BC1A-C583-AE063AE66A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40FAC-9E13-44B1-7DDB-4903261D8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17E3-0CEB-4BA9-92AF-EFA2BF5396E5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5" name="Content Placeholder 6">
            <a:extLst>
              <a:ext uri="{FF2B5EF4-FFF2-40B4-BE49-F238E27FC236}">
                <a16:creationId xmlns:a16="http://schemas.microsoft.com/office/drawing/2014/main" id="{212A5D46-AE80-3723-0F90-CA78A644B7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8963746"/>
              </p:ext>
            </p:extLst>
          </p:nvPr>
        </p:nvGraphicFramePr>
        <p:xfrm>
          <a:off x="628650" y="1825625"/>
          <a:ext cx="7886700" cy="4111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3622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85FC4B66-BBC1-6801-610B-10357BFAC93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00297" y="209007"/>
          <a:ext cx="8752114" cy="6512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125694C-F027-6FD6-8502-7F1A64320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816" y="-60959"/>
            <a:ext cx="3046367" cy="862149"/>
          </a:xfrm>
        </p:spPr>
        <p:txBody>
          <a:bodyPr>
            <a:normAutofit fontScale="90000"/>
          </a:bodyPr>
          <a:lstStyle/>
          <a:p>
            <a:r>
              <a:rPr lang="en-US" dirty="0"/>
              <a:t>Topics of Interest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260CCD-0201-4F94-4461-87394EE7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17E3-0CEB-4BA9-92AF-EFA2BF5396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641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1F6D5-126C-85A0-773B-8AF82A722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627" y="136524"/>
            <a:ext cx="7886700" cy="1325563"/>
          </a:xfrm>
        </p:spPr>
        <p:txBody>
          <a:bodyPr/>
          <a:lstStyle/>
          <a:p>
            <a:r>
              <a:rPr lang="en-US" dirty="0"/>
              <a:t>Topic Comments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AD1A435E-34FF-4DF1-AC15-9AE4F1AE2C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9312262"/>
              </p:ext>
            </p:extLst>
          </p:nvPr>
        </p:nvGraphicFramePr>
        <p:xfrm>
          <a:off x="78377" y="1463040"/>
          <a:ext cx="8839200" cy="49551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7F2F6A-D1E1-4346-0FB0-11574EDEF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17E3-0CEB-4BA9-92AF-EFA2BF5396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66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34E85-C034-32AE-6906-C48721C11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you like to see at Town Halls in 2024?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A6A0965-96E8-7AFE-5EB3-AEBDC3406DE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690689"/>
          <a:ext cx="7886700" cy="4665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E742B1-3256-5732-4552-DDEE7285D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17E3-0CEB-4BA9-92AF-EFA2BF5396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26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30C00-6F09-53F5-CC79-485FF10A5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Town Hall Overall Rating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BE242D-920A-A8A1-4BA9-22C08808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017E3-0CEB-4BA9-92AF-EFA2BF5396E5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22EF9372-5C8A-60A4-BAD4-9E2482B1D36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759131"/>
          <a:ext cx="7886700" cy="4178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6831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ADCED28-25DC-8CE0-A939-CFC9CB8B9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2" y="1999615"/>
            <a:ext cx="6858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6300" kern="1200" dirty="0">
                <a:latin typeface="+mj-lt"/>
                <a:ea typeface="+mj-ea"/>
                <a:cs typeface="+mj-cs"/>
              </a:rPr>
              <a:t>Questions?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CD8C40-31C9-E804-CB22-FC84533EF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66764" y="6356350"/>
            <a:ext cx="9516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060017E3-0CEB-4BA9-92AF-EFA2BF5396E5}" type="slidenum">
              <a:rPr lang="en-US" sz="12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 sz="12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59974"/>
      </p:ext>
    </p:extLst>
  </p:cSld>
  <p:clrMapOvr>
    <a:masterClrMapping/>
  </p:clrMapOvr>
</p:sld>
</file>

<file path=ppt/theme/theme1.xml><?xml version="1.0" encoding="utf-8"?>
<a:theme xmlns:a="http://schemas.openxmlformats.org/drawingml/2006/main" name="HHS Theme">
  <a:themeElements>
    <a:clrScheme name="HH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C365F"/>
      </a:accent1>
      <a:accent2>
        <a:srgbClr val="C48D34"/>
      </a:accent2>
      <a:accent3>
        <a:srgbClr val="277E5F"/>
      </a:accent3>
      <a:accent4>
        <a:srgbClr val="A7263F"/>
      </a:accent4>
      <a:accent5>
        <a:srgbClr val="0A919B"/>
      </a:accent5>
      <a:accent6>
        <a:srgbClr val="8A3E1E"/>
      </a:accent6>
      <a:hlink>
        <a:srgbClr val="854E6E"/>
      </a:hlink>
      <a:folHlink>
        <a:srgbClr val="EA6424"/>
      </a:folHlink>
    </a:clrScheme>
    <a:fontScheme name="HHS Fonts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E3B404801B3747A26CBE4DA53E86AF" ma:contentTypeVersion="20" ma:contentTypeDescription="Create a new document." ma:contentTypeScope="" ma:versionID="c4e35e32e8bcfa900f3a6d86984149d6">
  <xsd:schema xmlns:xsd="http://www.w3.org/2001/XMLSchema" xmlns:xs="http://www.w3.org/2001/XMLSchema" xmlns:p="http://schemas.microsoft.com/office/2006/metadata/properties" xmlns:ns2="f88e24f3-da62-4d13-8742-1b7075cad43b" xmlns:ns3="07f02910-0123-428f-bbba-f09bb309b044" targetNamespace="http://schemas.microsoft.com/office/2006/metadata/properties" ma:root="true" ma:fieldsID="864e60c844597aa3cab7d7426514c17c" ns2:_="" ns3:_="">
    <xsd:import namespace="f88e24f3-da62-4d13-8742-1b7075cad43b"/>
    <xsd:import namespace="07f02910-0123-428f-bbba-f09bb309b0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Image_x0020_Description" minOccurs="0"/>
                <xsd:element ref="ns2:Category_x0020_1" minOccurs="0"/>
                <xsd:element ref="ns2:Topic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8e24f3-da62-4d13-8742-1b7075cad4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c93164ec-f35b-416f-add9-a3560115a3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Image_x0020_Description" ma:index="21" nillable="true" ma:displayName="Image Description" ma:internalName="Image_x0020_Description">
      <xsd:simpleType>
        <xsd:restriction base="dms:Text">
          <xsd:maxLength value="255"/>
        </xsd:restriction>
      </xsd:simpleType>
    </xsd:element>
    <xsd:element name="Category_x0020_1" ma:index="22" nillable="true" ma:displayName="Category" ma:format="Dropdown" ma:internalName="Category_x0020_1">
      <xsd:simpleType>
        <xsd:restriction base="dms:Choice">
          <xsd:enumeration value="Photos"/>
          <xsd:enumeration value="Logos"/>
          <xsd:enumeration value="Templates"/>
          <xsd:enumeration value="Icons and Elements"/>
        </xsd:restriction>
      </xsd:simpleType>
    </xsd:element>
    <xsd:element name="Topic" ma:index="23" nillable="true" ma:displayName="Topic" ma:internalName="Topic">
      <xsd:simpleType>
        <xsd:restriction base="dms:Text">
          <xsd:maxLength value="255"/>
        </xsd:restriction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f02910-0123-428f-bbba-f09bb309b04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7efd570c-62f7-4c05-8a11-590e529ea8b8}" ma:internalName="TaxCatchAll" ma:showField="CatchAllData" ma:web="07f02910-0123-428f-bbba-f09bb309b0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88e24f3-da62-4d13-8742-1b7075cad43b">
      <Terms xmlns="http://schemas.microsoft.com/office/infopath/2007/PartnerControls"/>
    </lcf76f155ced4ddcb4097134ff3c332f>
    <TaxCatchAll xmlns="07f02910-0123-428f-bbba-f09bb309b044" xsi:nil="true"/>
    <Image_x0020_Description xmlns="f88e24f3-da62-4d13-8742-1b7075cad43b" xsi:nil="true"/>
    <Topic xmlns="f88e24f3-da62-4d13-8742-1b7075cad43b">PPT</Topic>
    <Category_x0020_1 xmlns="f88e24f3-da62-4d13-8742-1b7075cad43b">Templates</Category_x0020_1>
  </documentManagement>
</p:properties>
</file>

<file path=customXml/itemProps1.xml><?xml version="1.0" encoding="utf-8"?>
<ds:datastoreItem xmlns:ds="http://schemas.openxmlformats.org/officeDocument/2006/customXml" ds:itemID="{1FCD41C3-014A-4635-B67E-436AB6BC18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8e24f3-da62-4d13-8742-1b7075cad43b"/>
    <ds:schemaRef ds:uri="07f02910-0123-428f-bbba-f09bb309b0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67E0969-BA24-457D-8CB2-1B9C2B0549B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69A79C-2E16-438F-ACEF-8D8A179CAFAC}">
  <ds:schemaRefs>
    <ds:schemaRef ds:uri="http://schemas.microsoft.com/office/2006/metadata/properties"/>
    <ds:schemaRef ds:uri="http://schemas.microsoft.com/office/infopath/2007/PartnerControls"/>
    <ds:schemaRef ds:uri="f88e24f3-da62-4d13-8742-1b7075cad43b"/>
    <ds:schemaRef ds:uri="07f02910-0123-428f-bbba-f09bb309b04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HHS Theme</Template>
  <TotalTime>2751</TotalTime>
  <Words>226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Gill Sans MT</vt:lpstr>
      <vt:lpstr>Gill Sans Nova</vt:lpstr>
      <vt:lpstr>Wingdings</vt:lpstr>
      <vt:lpstr>HHS Theme</vt:lpstr>
      <vt:lpstr>2024 Town Hall Survey</vt:lpstr>
      <vt:lpstr>Mode</vt:lpstr>
      <vt:lpstr>How did you learn about the Medicaid town halls?</vt:lpstr>
      <vt:lpstr>Topics of Interest</vt:lpstr>
      <vt:lpstr>Topic Comments</vt:lpstr>
      <vt:lpstr>What would you like to see at Town Halls in 2024?</vt:lpstr>
      <vt:lpstr>Town Hall Overall Rating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Jordan, Laura</dc:creator>
  <cp:lastModifiedBy>Eppens, Emily</cp:lastModifiedBy>
  <cp:revision>27</cp:revision>
  <cp:lastPrinted>2022-06-29T20:56:01Z</cp:lastPrinted>
  <dcterms:created xsi:type="dcterms:W3CDTF">2022-06-28T19:12:08Z</dcterms:created>
  <dcterms:modified xsi:type="dcterms:W3CDTF">2024-01-04T15:31:50Z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0x0101005CE3B404801B3747A26CBE4DA53E86AF</vt:lpwstr>
  </property>
  <property fmtid="{D5CDD505-2E9C-101B-9397-08002B2CF9AE}" pid="3" name="Category">
    <vt:lpwstr>PowerPoint</vt:lpwstr>
  </property>
  <property fmtid="{D5CDD505-2E9C-101B-9397-08002B2CF9AE}" pid="4" name="MediaServiceImageTags">
    <vt:lpwstr/>
  </property>
</Properties>
</file>