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handoutMasterIdLst>
    <p:handoutMasterId r:id="rId23"/>
  </p:handoutMasterIdLst>
  <p:sldIdLst>
    <p:sldId id="276" r:id="rId2"/>
    <p:sldId id="256" r:id="rId3"/>
    <p:sldId id="272" r:id="rId4"/>
    <p:sldId id="271" r:id="rId5"/>
    <p:sldId id="273" r:id="rId6"/>
    <p:sldId id="258" r:id="rId7"/>
    <p:sldId id="277" r:id="rId8"/>
    <p:sldId id="274" r:id="rId9"/>
    <p:sldId id="257" r:id="rId10"/>
    <p:sldId id="260" r:id="rId11"/>
    <p:sldId id="275" r:id="rId12"/>
    <p:sldId id="261" r:id="rId13"/>
    <p:sldId id="265" r:id="rId14"/>
    <p:sldId id="266" r:id="rId15"/>
    <p:sldId id="267" r:id="rId16"/>
    <p:sldId id="268" r:id="rId17"/>
    <p:sldId id="269" r:id="rId18"/>
    <p:sldId id="262" r:id="rId19"/>
    <p:sldId id="263" r:id="rId20"/>
    <p:sldId id="270" r:id="rId21"/>
  </p:sldIdLst>
  <p:sldSz cx="12192000" cy="6858000"/>
  <p:notesSz cx="7315200" cy="96012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54370B-D8B6-0A24-D3B4-D38B9CC36ED6}" name="Young, Natalie E" initials="" userId="S::neyoung@iastate.edu::606719ba-d6fe-44d3-9aab-e1b8ae590788" providerId="AD"/>
  <p188:author id="{9E0DC942-BB70-5327-54C4-56D1FFB6CE17}" name="Bjork, Jenna [CFSPH]" initials="BJ[" userId="S::jbjork@iastate.edu::e11fd819-929f-4c32-809f-f341dcbfaab4" providerId="AD"/>
  <p188:author id="{0820F793-0053-9897-4D0C-0D38E239DC6C}" name="Clark, Kristen (She/Her/Hers) (MDH)" initials="CK((" userId="S::Kristen.Clark@state.mn.us::2d5b0fab-a19c-479d-916b-12cf5fcec20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nnenfent, Andre" initials="HA" lastIdx="1" clrIdx="0">
    <p:extLst>
      <p:ext uri="{19B8F6BF-5375-455C-9EA6-DF929625EA0E}">
        <p15:presenceInfo xmlns:p15="http://schemas.microsoft.com/office/powerpoint/2012/main" userId="Hennenfent, Andre" providerId="None"/>
      </p:ext>
    </p:extLst>
  </p:cmAuthor>
  <p:cmAuthor id="2" name="Dvorak, Glenda D [CFSPH]" initials="DGD[" lastIdx="21" clrIdx="1">
    <p:extLst>
      <p:ext uri="{19B8F6BF-5375-455C-9EA6-DF929625EA0E}">
        <p15:presenceInfo xmlns:p15="http://schemas.microsoft.com/office/powerpoint/2012/main" userId="S-1-5-21-1659004503-1450960922-1606980848-105273" providerId="AD"/>
      </p:ext>
    </p:extLst>
  </p:cmAuthor>
  <p:cmAuthor id="3" name="Bjork, Jenna [CFSPH]" initials="BJ[" lastIdx="2" clrIdx="2">
    <p:extLst>
      <p:ext uri="{19B8F6BF-5375-455C-9EA6-DF929625EA0E}">
        <p15:presenceInfo xmlns:p15="http://schemas.microsoft.com/office/powerpoint/2012/main" userId="S::jbjork@iastate.edu::e11fd819-929f-4c32-809f-f341dcbfaa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17A"/>
    <a:srgbClr val="C6D667"/>
    <a:srgbClr val="19405B"/>
    <a:srgbClr val="70C8B8"/>
    <a:srgbClr val="FED401"/>
    <a:srgbClr val="C8D969"/>
    <a:srgbClr val="41A996"/>
    <a:srgbClr val="1C365F"/>
    <a:srgbClr val="FBE006"/>
    <a:srgbClr val="FADD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63767" autoAdjust="0"/>
  </p:normalViewPr>
  <p:slideViewPr>
    <p:cSldViewPr snapToGrid="0">
      <p:cViewPr varScale="1">
        <p:scale>
          <a:sx n="71" d="100"/>
          <a:sy n="71" d="100"/>
        </p:scale>
        <p:origin x="2112" y="66"/>
      </p:cViewPr>
      <p:guideLst/>
    </p:cSldViewPr>
  </p:slideViewPr>
  <p:notesTextViewPr>
    <p:cViewPr>
      <p:scale>
        <a:sx n="1" d="1"/>
        <a:sy n="1" d="1"/>
      </p:scale>
      <p:origin x="0" y="0"/>
    </p:cViewPr>
  </p:notesTextViewPr>
  <p:notesViewPr>
    <p:cSldViewPr snapToGrid="0">
      <p:cViewPr varScale="1">
        <p:scale>
          <a:sx n="83" d="100"/>
          <a:sy n="83" d="100"/>
        </p:scale>
        <p:origin x="381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8/10/relationships/authors" Target="authors.xml"/></Relationships>
</file>

<file path=ppt/diagrams/_rels/data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niamrre.org/" TargetMode="External"/><Relationship Id="rId7" Type="http://schemas.openxmlformats.org/officeDocument/2006/relationships/image" Target="../media/image11.svg"/><Relationship Id="rId2" Type="http://schemas.openxmlformats.org/officeDocument/2006/relationships/hyperlink" Target="https://www.health.state.mn.us/communities/onehealthabx/index.html" TargetMode="External"/><Relationship Id="rId1" Type="http://schemas.openxmlformats.org/officeDocument/2006/relationships/hyperlink" Target="https://hhs.iowa.gov/center-acute-disease-epidemiology/hai-prevention/antimicrobial-resistance" TargetMode="Externa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https://hhs.iowa.gov/center-acute-disease-epidemiology/hai-prevention/antimicrobial-resistance" TargetMode="External"/><Relationship Id="rId7" Type="http://schemas.openxmlformats.org/officeDocument/2006/relationships/image" Target="../media/image12.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hyperlink" Target="https://www.health.state.mn.us/communities/onehealthabx/index.html" TargetMode="External"/><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hyperlink" Target="https://www.niamrre.org/"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005A5B-0CD0-45E3-BC82-DD2040F49DC9}"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645F9189-B43C-48D7-84B7-6034CA92E994}">
      <dgm:prSet phldrT="[Text]"/>
      <dgm:spPr>
        <a:solidFill>
          <a:srgbClr val="FED401"/>
        </a:solidFill>
      </dgm:spPr>
      <dgm:t>
        <a:bodyPr/>
        <a:lstStyle/>
        <a:p>
          <a:r>
            <a:rPr lang="en-US" dirty="0">
              <a:solidFill>
                <a:sysClr val="windowText" lastClr="000000"/>
              </a:solidFill>
              <a:latin typeface="Arial" panose="020B0604020202020204" pitchFamily="34" charset="0"/>
              <a:cs typeface="Arial" panose="020B0604020202020204" pitchFamily="34" charset="0"/>
            </a:rPr>
            <a:t>Commit to AMS</a:t>
          </a:r>
        </a:p>
      </dgm:t>
    </dgm:pt>
    <dgm:pt modelId="{A05AD49D-4842-4B51-ACCD-4062BDA78378}" type="parTrans" cxnId="{96748E93-A7DB-43CC-B830-902C588FE557}">
      <dgm:prSet/>
      <dgm:spPr/>
      <dgm:t>
        <a:bodyPr/>
        <a:lstStyle/>
        <a:p>
          <a:endParaRPr lang="en-US"/>
        </a:p>
      </dgm:t>
    </dgm:pt>
    <dgm:pt modelId="{0DF1BAE7-7609-4319-895F-D3DD9A857FA9}" type="sibTrans" cxnId="{96748E93-A7DB-43CC-B830-902C588FE557}">
      <dgm:prSet/>
      <dgm:spPr/>
      <dgm:t>
        <a:bodyPr/>
        <a:lstStyle/>
        <a:p>
          <a:endParaRPr lang="en-US"/>
        </a:p>
      </dgm:t>
    </dgm:pt>
    <dgm:pt modelId="{8E33CBE1-BAD2-40FC-8E3B-597C5D46859D}">
      <dgm:prSet phldrT="[Text]"/>
      <dgm:spPr>
        <a:solidFill>
          <a:srgbClr val="C6D667"/>
        </a:solidFill>
      </dgm:spPr>
      <dgm:t>
        <a:bodyPr/>
        <a:lstStyle/>
        <a:p>
          <a:r>
            <a:rPr lang="en-US" dirty="0">
              <a:solidFill>
                <a:sysClr val="windowText" lastClr="000000"/>
              </a:solidFill>
              <a:latin typeface="Arial" panose="020B0604020202020204" pitchFamily="34" charset="0"/>
              <a:cs typeface="Arial" panose="020B0604020202020204" pitchFamily="34" charset="0"/>
            </a:rPr>
            <a:t>Advocate for prevention</a:t>
          </a:r>
        </a:p>
      </dgm:t>
    </dgm:pt>
    <dgm:pt modelId="{83D39AB4-D60E-43DA-91B4-F99C57A35596}" type="parTrans" cxnId="{1DDB9D34-6C40-4559-9EC8-1EA20D68D271}">
      <dgm:prSet/>
      <dgm:spPr/>
      <dgm:t>
        <a:bodyPr/>
        <a:lstStyle/>
        <a:p>
          <a:endParaRPr lang="en-US"/>
        </a:p>
      </dgm:t>
    </dgm:pt>
    <dgm:pt modelId="{79FC3AB2-BCB9-499E-A1B4-04EB3538CAB2}" type="sibTrans" cxnId="{1DDB9D34-6C40-4559-9EC8-1EA20D68D271}">
      <dgm:prSet/>
      <dgm:spPr/>
      <dgm:t>
        <a:bodyPr/>
        <a:lstStyle/>
        <a:p>
          <a:endParaRPr lang="en-US"/>
        </a:p>
      </dgm:t>
    </dgm:pt>
    <dgm:pt modelId="{7E1A6F36-92CE-4B92-9957-F00C75E22BCA}">
      <dgm:prSet phldrT="[Text]"/>
      <dgm:spPr>
        <a:solidFill>
          <a:srgbClr val="70C8B8"/>
        </a:solidFill>
      </dgm:spPr>
      <dgm:t>
        <a:bodyPr/>
        <a:lstStyle/>
        <a:p>
          <a:r>
            <a:rPr lang="en-US" dirty="0">
              <a:solidFill>
                <a:schemeClr val="tx1"/>
              </a:solidFill>
              <a:latin typeface="Arial" panose="020B0604020202020204" pitchFamily="34" charset="0"/>
              <a:cs typeface="Arial" panose="020B0604020202020204" pitchFamily="34" charset="0"/>
            </a:rPr>
            <a:t>Select and use antimicrobials judiciously</a:t>
          </a:r>
        </a:p>
      </dgm:t>
    </dgm:pt>
    <dgm:pt modelId="{8BCEAD37-CC6E-4754-9981-059DD09CB4C4}" type="parTrans" cxnId="{CF240C1C-C7A8-43E8-92F7-378C07DF70B7}">
      <dgm:prSet/>
      <dgm:spPr/>
      <dgm:t>
        <a:bodyPr/>
        <a:lstStyle/>
        <a:p>
          <a:endParaRPr lang="en-US"/>
        </a:p>
      </dgm:t>
    </dgm:pt>
    <dgm:pt modelId="{078DFA81-3D3D-420C-9BF8-5D14A6E3CE1C}" type="sibTrans" cxnId="{CF240C1C-C7A8-43E8-92F7-378C07DF70B7}">
      <dgm:prSet/>
      <dgm:spPr/>
      <dgm:t>
        <a:bodyPr/>
        <a:lstStyle/>
        <a:p>
          <a:endParaRPr lang="en-US"/>
        </a:p>
      </dgm:t>
    </dgm:pt>
    <dgm:pt modelId="{B2E48CB4-414B-40B2-907D-4880153F8991}">
      <dgm:prSet phldrT="[Text]"/>
      <dgm:spPr>
        <a:solidFill>
          <a:srgbClr val="19405B"/>
        </a:solidFill>
      </dgm:spPr>
      <dgm:t>
        <a:bodyPr/>
        <a:lstStyle/>
        <a:p>
          <a:r>
            <a:rPr lang="en-US" dirty="0">
              <a:latin typeface="Arial" panose="020B0604020202020204" pitchFamily="34" charset="0"/>
              <a:cs typeface="Arial" panose="020B0604020202020204" pitchFamily="34" charset="0"/>
            </a:rPr>
            <a:t>Build expertise</a:t>
          </a:r>
        </a:p>
      </dgm:t>
    </dgm:pt>
    <dgm:pt modelId="{291A9CAF-FB4C-4C7B-BFEB-83C72DE3FC56}" type="parTrans" cxnId="{3E7FCF44-31EF-4E81-AF2E-34E2C1DC5BC2}">
      <dgm:prSet/>
      <dgm:spPr/>
      <dgm:t>
        <a:bodyPr/>
        <a:lstStyle/>
        <a:p>
          <a:endParaRPr lang="en-US"/>
        </a:p>
      </dgm:t>
    </dgm:pt>
    <dgm:pt modelId="{514C4641-A2D3-466E-91D1-4F7B5A929EEB}" type="sibTrans" cxnId="{3E7FCF44-31EF-4E81-AF2E-34E2C1DC5BC2}">
      <dgm:prSet/>
      <dgm:spPr/>
      <dgm:t>
        <a:bodyPr/>
        <a:lstStyle/>
        <a:p>
          <a:endParaRPr lang="en-US"/>
        </a:p>
      </dgm:t>
    </dgm:pt>
    <dgm:pt modelId="{F66029FE-7172-49A8-9AD9-12D16DEFF229}">
      <dgm:prSet phldrT="[Text]"/>
      <dgm:spPr>
        <a:solidFill>
          <a:srgbClr val="03617A"/>
        </a:solidFill>
      </dgm:spPr>
      <dgm:t>
        <a:bodyPr/>
        <a:lstStyle/>
        <a:p>
          <a:r>
            <a:rPr lang="en-US" dirty="0">
              <a:latin typeface="Arial" panose="020B0604020202020204" pitchFamily="34" charset="0"/>
              <a:cs typeface="Arial" panose="020B0604020202020204" pitchFamily="34" charset="0"/>
            </a:rPr>
            <a:t>Evaluate AMS practices</a:t>
          </a:r>
        </a:p>
      </dgm:t>
    </dgm:pt>
    <dgm:pt modelId="{AF0818BA-FF1F-4A05-9824-C4785B4E8015}" type="parTrans" cxnId="{725E0AC5-F194-424D-862D-C070C526658D}">
      <dgm:prSet/>
      <dgm:spPr/>
      <dgm:t>
        <a:bodyPr/>
        <a:lstStyle/>
        <a:p>
          <a:endParaRPr lang="en-US"/>
        </a:p>
      </dgm:t>
    </dgm:pt>
    <dgm:pt modelId="{ADDC36DB-3CBC-4546-9D6E-1F3E334AF761}" type="sibTrans" cxnId="{725E0AC5-F194-424D-862D-C070C526658D}">
      <dgm:prSet/>
      <dgm:spPr/>
      <dgm:t>
        <a:bodyPr/>
        <a:lstStyle/>
        <a:p>
          <a:endParaRPr lang="en-US"/>
        </a:p>
      </dgm:t>
    </dgm:pt>
    <dgm:pt modelId="{F84D1176-0660-44B3-9C2C-BB6C2E54EFFA}" type="pres">
      <dgm:prSet presAssocID="{96005A5B-0CD0-45E3-BC82-DD2040F49DC9}" presName="CompostProcess" presStyleCnt="0">
        <dgm:presLayoutVars>
          <dgm:dir/>
          <dgm:resizeHandles val="exact"/>
        </dgm:presLayoutVars>
      </dgm:prSet>
      <dgm:spPr/>
    </dgm:pt>
    <dgm:pt modelId="{1AFA1983-2110-4637-88DC-80425502B73A}" type="pres">
      <dgm:prSet presAssocID="{96005A5B-0CD0-45E3-BC82-DD2040F49DC9}" presName="arrow" presStyleLbl="bgShp" presStyleIdx="0" presStyleCnt="1"/>
      <dgm:spPr>
        <a:solidFill>
          <a:srgbClr val="03617A">
            <a:alpha val="50000"/>
          </a:srgbClr>
        </a:solidFill>
      </dgm:spPr>
    </dgm:pt>
    <dgm:pt modelId="{9BD654F3-28EF-4965-9D4C-383C0554BC3E}" type="pres">
      <dgm:prSet presAssocID="{96005A5B-0CD0-45E3-BC82-DD2040F49DC9}" presName="linearProcess" presStyleCnt="0"/>
      <dgm:spPr/>
    </dgm:pt>
    <dgm:pt modelId="{2A3F538C-C97C-4435-A850-21A5E5A98852}" type="pres">
      <dgm:prSet presAssocID="{645F9189-B43C-48D7-84B7-6034CA92E994}" presName="textNode" presStyleLbl="node1" presStyleIdx="0" presStyleCnt="5">
        <dgm:presLayoutVars>
          <dgm:bulletEnabled val="1"/>
        </dgm:presLayoutVars>
      </dgm:prSet>
      <dgm:spPr/>
    </dgm:pt>
    <dgm:pt modelId="{A2C8B158-6CC0-4E4B-BF1E-54A4EC808936}" type="pres">
      <dgm:prSet presAssocID="{0DF1BAE7-7609-4319-895F-D3DD9A857FA9}" presName="sibTrans" presStyleCnt="0"/>
      <dgm:spPr/>
    </dgm:pt>
    <dgm:pt modelId="{2B392719-3EB4-4DC6-81CF-439E0A6CF4CF}" type="pres">
      <dgm:prSet presAssocID="{8E33CBE1-BAD2-40FC-8E3B-597C5D46859D}" presName="textNode" presStyleLbl="node1" presStyleIdx="1" presStyleCnt="5">
        <dgm:presLayoutVars>
          <dgm:bulletEnabled val="1"/>
        </dgm:presLayoutVars>
      </dgm:prSet>
      <dgm:spPr/>
    </dgm:pt>
    <dgm:pt modelId="{CF2A61A7-6B6A-4DBC-B2D8-C78066C3D474}" type="pres">
      <dgm:prSet presAssocID="{79FC3AB2-BCB9-499E-A1B4-04EB3538CAB2}" presName="sibTrans" presStyleCnt="0"/>
      <dgm:spPr/>
    </dgm:pt>
    <dgm:pt modelId="{45B5A898-129B-412D-8742-E1F1F9515D4B}" type="pres">
      <dgm:prSet presAssocID="{7E1A6F36-92CE-4B92-9957-F00C75E22BCA}" presName="textNode" presStyleLbl="node1" presStyleIdx="2" presStyleCnt="5">
        <dgm:presLayoutVars>
          <dgm:bulletEnabled val="1"/>
        </dgm:presLayoutVars>
      </dgm:prSet>
      <dgm:spPr/>
    </dgm:pt>
    <dgm:pt modelId="{4CD58000-49EE-48A5-8C28-133A712083B8}" type="pres">
      <dgm:prSet presAssocID="{078DFA81-3D3D-420C-9BF8-5D14A6E3CE1C}" presName="sibTrans" presStyleCnt="0"/>
      <dgm:spPr/>
    </dgm:pt>
    <dgm:pt modelId="{DA9A6D6B-79F3-4958-B04E-5762A8F08372}" type="pres">
      <dgm:prSet presAssocID="{F66029FE-7172-49A8-9AD9-12D16DEFF229}" presName="textNode" presStyleLbl="node1" presStyleIdx="3" presStyleCnt="5">
        <dgm:presLayoutVars>
          <dgm:bulletEnabled val="1"/>
        </dgm:presLayoutVars>
      </dgm:prSet>
      <dgm:spPr/>
    </dgm:pt>
    <dgm:pt modelId="{C53F32EF-E394-4DA2-864F-8D64BA83B269}" type="pres">
      <dgm:prSet presAssocID="{ADDC36DB-3CBC-4546-9D6E-1F3E334AF761}" presName="sibTrans" presStyleCnt="0"/>
      <dgm:spPr/>
    </dgm:pt>
    <dgm:pt modelId="{67350E2F-CAEF-417A-BE45-48DA41C07B0A}" type="pres">
      <dgm:prSet presAssocID="{B2E48CB4-414B-40B2-907D-4880153F8991}" presName="textNode" presStyleLbl="node1" presStyleIdx="4" presStyleCnt="5">
        <dgm:presLayoutVars>
          <dgm:bulletEnabled val="1"/>
        </dgm:presLayoutVars>
      </dgm:prSet>
      <dgm:spPr/>
    </dgm:pt>
  </dgm:ptLst>
  <dgm:cxnLst>
    <dgm:cxn modelId="{37178F13-19BE-4D24-AB4D-2D4F9ABA7EE8}" type="presOf" srcId="{645F9189-B43C-48D7-84B7-6034CA92E994}" destId="{2A3F538C-C97C-4435-A850-21A5E5A98852}" srcOrd="0" destOrd="0" presId="urn:microsoft.com/office/officeart/2005/8/layout/hProcess9"/>
    <dgm:cxn modelId="{CF240C1C-C7A8-43E8-92F7-378C07DF70B7}" srcId="{96005A5B-0CD0-45E3-BC82-DD2040F49DC9}" destId="{7E1A6F36-92CE-4B92-9957-F00C75E22BCA}" srcOrd="2" destOrd="0" parTransId="{8BCEAD37-CC6E-4754-9981-059DD09CB4C4}" sibTransId="{078DFA81-3D3D-420C-9BF8-5D14A6E3CE1C}"/>
    <dgm:cxn modelId="{1DDB9D34-6C40-4559-9EC8-1EA20D68D271}" srcId="{96005A5B-0CD0-45E3-BC82-DD2040F49DC9}" destId="{8E33CBE1-BAD2-40FC-8E3B-597C5D46859D}" srcOrd="1" destOrd="0" parTransId="{83D39AB4-D60E-43DA-91B4-F99C57A35596}" sibTransId="{79FC3AB2-BCB9-499E-A1B4-04EB3538CAB2}"/>
    <dgm:cxn modelId="{3E7FCF44-31EF-4E81-AF2E-34E2C1DC5BC2}" srcId="{96005A5B-0CD0-45E3-BC82-DD2040F49DC9}" destId="{B2E48CB4-414B-40B2-907D-4880153F8991}" srcOrd="4" destOrd="0" parTransId="{291A9CAF-FB4C-4C7B-BFEB-83C72DE3FC56}" sibTransId="{514C4641-A2D3-466E-91D1-4F7B5A929EEB}"/>
    <dgm:cxn modelId="{631E9569-3F3A-419F-B2CC-E80B67B5944E}" type="presOf" srcId="{8E33CBE1-BAD2-40FC-8E3B-597C5D46859D}" destId="{2B392719-3EB4-4DC6-81CF-439E0A6CF4CF}" srcOrd="0" destOrd="0" presId="urn:microsoft.com/office/officeart/2005/8/layout/hProcess9"/>
    <dgm:cxn modelId="{B714E97E-3D1C-4B7D-8287-1CE7537F3E11}" type="presOf" srcId="{7E1A6F36-92CE-4B92-9957-F00C75E22BCA}" destId="{45B5A898-129B-412D-8742-E1F1F9515D4B}" srcOrd="0" destOrd="0" presId="urn:microsoft.com/office/officeart/2005/8/layout/hProcess9"/>
    <dgm:cxn modelId="{96748E93-A7DB-43CC-B830-902C588FE557}" srcId="{96005A5B-0CD0-45E3-BC82-DD2040F49DC9}" destId="{645F9189-B43C-48D7-84B7-6034CA92E994}" srcOrd="0" destOrd="0" parTransId="{A05AD49D-4842-4B51-ACCD-4062BDA78378}" sibTransId="{0DF1BAE7-7609-4319-895F-D3DD9A857FA9}"/>
    <dgm:cxn modelId="{BCEF30A2-40B1-4219-8E1E-ACB9E9B32552}" type="presOf" srcId="{96005A5B-0CD0-45E3-BC82-DD2040F49DC9}" destId="{F84D1176-0660-44B3-9C2C-BB6C2E54EFFA}" srcOrd="0" destOrd="0" presId="urn:microsoft.com/office/officeart/2005/8/layout/hProcess9"/>
    <dgm:cxn modelId="{A6F7A3AE-899D-4873-BAF1-78F563E3C843}" type="presOf" srcId="{B2E48CB4-414B-40B2-907D-4880153F8991}" destId="{67350E2F-CAEF-417A-BE45-48DA41C07B0A}" srcOrd="0" destOrd="0" presId="urn:microsoft.com/office/officeart/2005/8/layout/hProcess9"/>
    <dgm:cxn modelId="{F0310CB4-7CC6-4951-934A-8684B5226D21}" type="presOf" srcId="{F66029FE-7172-49A8-9AD9-12D16DEFF229}" destId="{DA9A6D6B-79F3-4958-B04E-5762A8F08372}" srcOrd="0" destOrd="0" presId="urn:microsoft.com/office/officeart/2005/8/layout/hProcess9"/>
    <dgm:cxn modelId="{725E0AC5-F194-424D-862D-C070C526658D}" srcId="{96005A5B-0CD0-45E3-BC82-DD2040F49DC9}" destId="{F66029FE-7172-49A8-9AD9-12D16DEFF229}" srcOrd="3" destOrd="0" parTransId="{AF0818BA-FF1F-4A05-9824-C4785B4E8015}" sibTransId="{ADDC36DB-3CBC-4546-9D6E-1F3E334AF761}"/>
    <dgm:cxn modelId="{B220B44E-0DAB-41E1-A9DF-5F76C65BF11F}" type="presParOf" srcId="{F84D1176-0660-44B3-9C2C-BB6C2E54EFFA}" destId="{1AFA1983-2110-4637-88DC-80425502B73A}" srcOrd="0" destOrd="0" presId="urn:microsoft.com/office/officeart/2005/8/layout/hProcess9"/>
    <dgm:cxn modelId="{98DBB47E-1428-4925-8EC3-F9252709EB01}" type="presParOf" srcId="{F84D1176-0660-44B3-9C2C-BB6C2E54EFFA}" destId="{9BD654F3-28EF-4965-9D4C-383C0554BC3E}" srcOrd="1" destOrd="0" presId="urn:microsoft.com/office/officeart/2005/8/layout/hProcess9"/>
    <dgm:cxn modelId="{7BCBB96F-A53B-4E3D-8ABE-798E7990DED6}" type="presParOf" srcId="{9BD654F3-28EF-4965-9D4C-383C0554BC3E}" destId="{2A3F538C-C97C-4435-A850-21A5E5A98852}" srcOrd="0" destOrd="0" presId="urn:microsoft.com/office/officeart/2005/8/layout/hProcess9"/>
    <dgm:cxn modelId="{A11E8761-380D-4CBE-A2F6-07F92B6EF599}" type="presParOf" srcId="{9BD654F3-28EF-4965-9D4C-383C0554BC3E}" destId="{A2C8B158-6CC0-4E4B-BF1E-54A4EC808936}" srcOrd="1" destOrd="0" presId="urn:microsoft.com/office/officeart/2005/8/layout/hProcess9"/>
    <dgm:cxn modelId="{1813BE3B-3A8C-4DCE-BC90-105118E26C45}" type="presParOf" srcId="{9BD654F3-28EF-4965-9D4C-383C0554BC3E}" destId="{2B392719-3EB4-4DC6-81CF-439E0A6CF4CF}" srcOrd="2" destOrd="0" presId="urn:microsoft.com/office/officeart/2005/8/layout/hProcess9"/>
    <dgm:cxn modelId="{98B6ACBF-6364-43DC-8E2B-93669FD3E7B9}" type="presParOf" srcId="{9BD654F3-28EF-4965-9D4C-383C0554BC3E}" destId="{CF2A61A7-6B6A-4DBC-B2D8-C78066C3D474}" srcOrd="3" destOrd="0" presId="urn:microsoft.com/office/officeart/2005/8/layout/hProcess9"/>
    <dgm:cxn modelId="{5BA19DEA-2D71-48B8-89F1-4B948FB0274D}" type="presParOf" srcId="{9BD654F3-28EF-4965-9D4C-383C0554BC3E}" destId="{45B5A898-129B-412D-8742-E1F1F9515D4B}" srcOrd="4" destOrd="0" presId="urn:microsoft.com/office/officeart/2005/8/layout/hProcess9"/>
    <dgm:cxn modelId="{85E64408-C920-4255-BB24-AE8836F40999}" type="presParOf" srcId="{9BD654F3-28EF-4965-9D4C-383C0554BC3E}" destId="{4CD58000-49EE-48A5-8C28-133A712083B8}" srcOrd="5" destOrd="0" presId="urn:microsoft.com/office/officeart/2005/8/layout/hProcess9"/>
    <dgm:cxn modelId="{8DDE5805-872C-4AAB-B742-434B0F7F5D0F}" type="presParOf" srcId="{9BD654F3-28EF-4965-9D4C-383C0554BC3E}" destId="{DA9A6D6B-79F3-4958-B04E-5762A8F08372}" srcOrd="6" destOrd="0" presId="urn:microsoft.com/office/officeart/2005/8/layout/hProcess9"/>
    <dgm:cxn modelId="{B990D88B-3130-425B-BB11-0F78CBFB6E6E}" type="presParOf" srcId="{9BD654F3-28EF-4965-9D4C-383C0554BC3E}" destId="{C53F32EF-E394-4DA2-864F-8D64BA83B269}" srcOrd="7" destOrd="0" presId="urn:microsoft.com/office/officeart/2005/8/layout/hProcess9"/>
    <dgm:cxn modelId="{63E35D4B-49AA-401D-BBB4-1019EE290F56}" type="presParOf" srcId="{9BD654F3-28EF-4965-9D4C-383C0554BC3E}" destId="{67350E2F-CAEF-417A-BE45-48DA41C07B0A}"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005A5B-0CD0-45E3-BC82-DD2040F49DC9}"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645F9189-B43C-48D7-84B7-6034CA92E994}">
      <dgm:prSet phldrT="[Text]"/>
      <dgm:spPr>
        <a:solidFill>
          <a:srgbClr val="FED401"/>
        </a:solidFill>
      </dgm:spPr>
      <dgm:t>
        <a:bodyPr/>
        <a:lstStyle/>
        <a:p>
          <a:r>
            <a:rPr lang="en-US" dirty="0">
              <a:solidFill>
                <a:sysClr val="windowText" lastClr="000000"/>
              </a:solidFill>
              <a:latin typeface="Arial" panose="020B0604020202020204" pitchFamily="34" charset="0"/>
              <a:cs typeface="Arial" panose="020B0604020202020204" pitchFamily="34" charset="0"/>
            </a:rPr>
            <a:t>Commit to AMS</a:t>
          </a:r>
        </a:p>
      </dgm:t>
    </dgm:pt>
    <dgm:pt modelId="{A05AD49D-4842-4B51-ACCD-4062BDA78378}" type="parTrans" cxnId="{96748E93-A7DB-43CC-B830-902C588FE557}">
      <dgm:prSet/>
      <dgm:spPr/>
      <dgm:t>
        <a:bodyPr/>
        <a:lstStyle/>
        <a:p>
          <a:endParaRPr lang="en-US"/>
        </a:p>
      </dgm:t>
    </dgm:pt>
    <dgm:pt modelId="{0DF1BAE7-7609-4319-895F-D3DD9A857FA9}" type="sibTrans" cxnId="{96748E93-A7DB-43CC-B830-902C588FE557}">
      <dgm:prSet/>
      <dgm:spPr/>
      <dgm:t>
        <a:bodyPr/>
        <a:lstStyle/>
        <a:p>
          <a:endParaRPr lang="en-US"/>
        </a:p>
      </dgm:t>
    </dgm:pt>
    <dgm:pt modelId="{8E33CBE1-BAD2-40FC-8E3B-597C5D46859D}">
      <dgm:prSet phldrT="[Text]"/>
      <dgm:spPr>
        <a:solidFill>
          <a:srgbClr val="C6D667"/>
        </a:solidFill>
      </dgm:spPr>
      <dgm:t>
        <a:bodyPr/>
        <a:lstStyle/>
        <a:p>
          <a:r>
            <a:rPr lang="en-US" dirty="0">
              <a:solidFill>
                <a:sysClr val="windowText" lastClr="000000"/>
              </a:solidFill>
              <a:latin typeface="Arial" panose="020B0604020202020204" pitchFamily="34" charset="0"/>
              <a:cs typeface="Arial" panose="020B0604020202020204" pitchFamily="34" charset="0"/>
            </a:rPr>
            <a:t>Advocate for prevention</a:t>
          </a:r>
        </a:p>
      </dgm:t>
    </dgm:pt>
    <dgm:pt modelId="{83D39AB4-D60E-43DA-91B4-F99C57A35596}" type="parTrans" cxnId="{1DDB9D34-6C40-4559-9EC8-1EA20D68D271}">
      <dgm:prSet/>
      <dgm:spPr/>
      <dgm:t>
        <a:bodyPr/>
        <a:lstStyle/>
        <a:p>
          <a:endParaRPr lang="en-US"/>
        </a:p>
      </dgm:t>
    </dgm:pt>
    <dgm:pt modelId="{79FC3AB2-BCB9-499E-A1B4-04EB3538CAB2}" type="sibTrans" cxnId="{1DDB9D34-6C40-4559-9EC8-1EA20D68D271}">
      <dgm:prSet/>
      <dgm:spPr/>
      <dgm:t>
        <a:bodyPr/>
        <a:lstStyle/>
        <a:p>
          <a:endParaRPr lang="en-US"/>
        </a:p>
      </dgm:t>
    </dgm:pt>
    <dgm:pt modelId="{7E1A6F36-92CE-4B92-9957-F00C75E22BCA}">
      <dgm:prSet phldrT="[Text]"/>
      <dgm:spPr>
        <a:solidFill>
          <a:srgbClr val="70C8B8"/>
        </a:solidFill>
      </dgm:spPr>
      <dgm:t>
        <a:bodyPr/>
        <a:lstStyle/>
        <a:p>
          <a:r>
            <a:rPr lang="en-US" dirty="0">
              <a:solidFill>
                <a:schemeClr val="tx1"/>
              </a:solidFill>
              <a:latin typeface="Arial" panose="020B0604020202020204" pitchFamily="34" charset="0"/>
              <a:cs typeface="Arial" panose="020B0604020202020204" pitchFamily="34" charset="0"/>
            </a:rPr>
            <a:t>Select and use antimicrobials judiciously</a:t>
          </a:r>
        </a:p>
      </dgm:t>
    </dgm:pt>
    <dgm:pt modelId="{8BCEAD37-CC6E-4754-9981-059DD09CB4C4}" type="parTrans" cxnId="{CF240C1C-C7A8-43E8-92F7-378C07DF70B7}">
      <dgm:prSet/>
      <dgm:spPr/>
      <dgm:t>
        <a:bodyPr/>
        <a:lstStyle/>
        <a:p>
          <a:endParaRPr lang="en-US"/>
        </a:p>
      </dgm:t>
    </dgm:pt>
    <dgm:pt modelId="{078DFA81-3D3D-420C-9BF8-5D14A6E3CE1C}" type="sibTrans" cxnId="{CF240C1C-C7A8-43E8-92F7-378C07DF70B7}">
      <dgm:prSet/>
      <dgm:spPr/>
      <dgm:t>
        <a:bodyPr/>
        <a:lstStyle/>
        <a:p>
          <a:endParaRPr lang="en-US"/>
        </a:p>
      </dgm:t>
    </dgm:pt>
    <dgm:pt modelId="{B2E48CB4-414B-40B2-907D-4880153F8991}">
      <dgm:prSet phldrT="[Text]"/>
      <dgm:spPr>
        <a:solidFill>
          <a:srgbClr val="19405B"/>
        </a:solidFill>
      </dgm:spPr>
      <dgm:t>
        <a:bodyPr/>
        <a:lstStyle/>
        <a:p>
          <a:r>
            <a:rPr lang="en-US" dirty="0">
              <a:latin typeface="Arial" panose="020B0604020202020204" pitchFamily="34" charset="0"/>
              <a:cs typeface="Arial" panose="020B0604020202020204" pitchFamily="34" charset="0"/>
            </a:rPr>
            <a:t>Build expertise</a:t>
          </a:r>
        </a:p>
      </dgm:t>
    </dgm:pt>
    <dgm:pt modelId="{291A9CAF-FB4C-4C7B-BFEB-83C72DE3FC56}" type="parTrans" cxnId="{3E7FCF44-31EF-4E81-AF2E-34E2C1DC5BC2}">
      <dgm:prSet/>
      <dgm:spPr/>
      <dgm:t>
        <a:bodyPr/>
        <a:lstStyle/>
        <a:p>
          <a:endParaRPr lang="en-US"/>
        </a:p>
      </dgm:t>
    </dgm:pt>
    <dgm:pt modelId="{514C4641-A2D3-466E-91D1-4F7B5A929EEB}" type="sibTrans" cxnId="{3E7FCF44-31EF-4E81-AF2E-34E2C1DC5BC2}">
      <dgm:prSet/>
      <dgm:spPr/>
      <dgm:t>
        <a:bodyPr/>
        <a:lstStyle/>
        <a:p>
          <a:endParaRPr lang="en-US"/>
        </a:p>
      </dgm:t>
    </dgm:pt>
    <dgm:pt modelId="{F66029FE-7172-49A8-9AD9-12D16DEFF229}">
      <dgm:prSet phldrT="[Text]"/>
      <dgm:spPr>
        <a:solidFill>
          <a:srgbClr val="03617A"/>
        </a:solidFill>
      </dgm:spPr>
      <dgm:t>
        <a:bodyPr/>
        <a:lstStyle/>
        <a:p>
          <a:r>
            <a:rPr lang="en-US" dirty="0">
              <a:latin typeface="Arial" panose="020B0604020202020204" pitchFamily="34" charset="0"/>
              <a:cs typeface="Arial" panose="020B0604020202020204" pitchFamily="34" charset="0"/>
            </a:rPr>
            <a:t>Evaluate AMS practices</a:t>
          </a:r>
        </a:p>
      </dgm:t>
    </dgm:pt>
    <dgm:pt modelId="{AF0818BA-FF1F-4A05-9824-C4785B4E8015}" type="parTrans" cxnId="{725E0AC5-F194-424D-862D-C070C526658D}">
      <dgm:prSet/>
      <dgm:spPr/>
      <dgm:t>
        <a:bodyPr/>
        <a:lstStyle/>
        <a:p>
          <a:endParaRPr lang="en-US"/>
        </a:p>
      </dgm:t>
    </dgm:pt>
    <dgm:pt modelId="{ADDC36DB-3CBC-4546-9D6E-1F3E334AF761}" type="sibTrans" cxnId="{725E0AC5-F194-424D-862D-C070C526658D}">
      <dgm:prSet/>
      <dgm:spPr/>
      <dgm:t>
        <a:bodyPr/>
        <a:lstStyle/>
        <a:p>
          <a:endParaRPr lang="en-US"/>
        </a:p>
      </dgm:t>
    </dgm:pt>
    <dgm:pt modelId="{F84D1176-0660-44B3-9C2C-BB6C2E54EFFA}" type="pres">
      <dgm:prSet presAssocID="{96005A5B-0CD0-45E3-BC82-DD2040F49DC9}" presName="CompostProcess" presStyleCnt="0">
        <dgm:presLayoutVars>
          <dgm:dir/>
          <dgm:resizeHandles val="exact"/>
        </dgm:presLayoutVars>
      </dgm:prSet>
      <dgm:spPr/>
    </dgm:pt>
    <dgm:pt modelId="{1AFA1983-2110-4637-88DC-80425502B73A}" type="pres">
      <dgm:prSet presAssocID="{96005A5B-0CD0-45E3-BC82-DD2040F49DC9}" presName="arrow" presStyleLbl="bgShp" presStyleIdx="0" presStyleCnt="1"/>
      <dgm:spPr>
        <a:solidFill>
          <a:srgbClr val="03617A">
            <a:alpha val="50000"/>
          </a:srgbClr>
        </a:solidFill>
      </dgm:spPr>
    </dgm:pt>
    <dgm:pt modelId="{9BD654F3-28EF-4965-9D4C-383C0554BC3E}" type="pres">
      <dgm:prSet presAssocID="{96005A5B-0CD0-45E3-BC82-DD2040F49DC9}" presName="linearProcess" presStyleCnt="0"/>
      <dgm:spPr/>
    </dgm:pt>
    <dgm:pt modelId="{2A3F538C-C97C-4435-A850-21A5E5A98852}" type="pres">
      <dgm:prSet presAssocID="{645F9189-B43C-48D7-84B7-6034CA92E994}" presName="textNode" presStyleLbl="node1" presStyleIdx="0" presStyleCnt="5">
        <dgm:presLayoutVars>
          <dgm:bulletEnabled val="1"/>
        </dgm:presLayoutVars>
      </dgm:prSet>
      <dgm:spPr/>
    </dgm:pt>
    <dgm:pt modelId="{A2C8B158-6CC0-4E4B-BF1E-54A4EC808936}" type="pres">
      <dgm:prSet presAssocID="{0DF1BAE7-7609-4319-895F-D3DD9A857FA9}" presName="sibTrans" presStyleCnt="0"/>
      <dgm:spPr/>
    </dgm:pt>
    <dgm:pt modelId="{2B392719-3EB4-4DC6-81CF-439E0A6CF4CF}" type="pres">
      <dgm:prSet presAssocID="{8E33CBE1-BAD2-40FC-8E3B-597C5D46859D}" presName="textNode" presStyleLbl="node1" presStyleIdx="1" presStyleCnt="5">
        <dgm:presLayoutVars>
          <dgm:bulletEnabled val="1"/>
        </dgm:presLayoutVars>
      </dgm:prSet>
      <dgm:spPr/>
    </dgm:pt>
    <dgm:pt modelId="{CF2A61A7-6B6A-4DBC-B2D8-C78066C3D474}" type="pres">
      <dgm:prSet presAssocID="{79FC3AB2-BCB9-499E-A1B4-04EB3538CAB2}" presName="sibTrans" presStyleCnt="0"/>
      <dgm:spPr/>
    </dgm:pt>
    <dgm:pt modelId="{45B5A898-129B-412D-8742-E1F1F9515D4B}" type="pres">
      <dgm:prSet presAssocID="{7E1A6F36-92CE-4B92-9957-F00C75E22BCA}" presName="textNode" presStyleLbl="node1" presStyleIdx="2" presStyleCnt="5">
        <dgm:presLayoutVars>
          <dgm:bulletEnabled val="1"/>
        </dgm:presLayoutVars>
      </dgm:prSet>
      <dgm:spPr/>
    </dgm:pt>
    <dgm:pt modelId="{4CD58000-49EE-48A5-8C28-133A712083B8}" type="pres">
      <dgm:prSet presAssocID="{078DFA81-3D3D-420C-9BF8-5D14A6E3CE1C}" presName="sibTrans" presStyleCnt="0"/>
      <dgm:spPr/>
    </dgm:pt>
    <dgm:pt modelId="{DA9A6D6B-79F3-4958-B04E-5762A8F08372}" type="pres">
      <dgm:prSet presAssocID="{F66029FE-7172-49A8-9AD9-12D16DEFF229}" presName="textNode" presStyleLbl="node1" presStyleIdx="3" presStyleCnt="5">
        <dgm:presLayoutVars>
          <dgm:bulletEnabled val="1"/>
        </dgm:presLayoutVars>
      </dgm:prSet>
      <dgm:spPr/>
    </dgm:pt>
    <dgm:pt modelId="{C53F32EF-E394-4DA2-864F-8D64BA83B269}" type="pres">
      <dgm:prSet presAssocID="{ADDC36DB-3CBC-4546-9D6E-1F3E334AF761}" presName="sibTrans" presStyleCnt="0"/>
      <dgm:spPr/>
    </dgm:pt>
    <dgm:pt modelId="{67350E2F-CAEF-417A-BE45-48DA41C07B0A}" type="pres">
      <dgm:prSet presAssocID="{B2E48CB4-414B-40B2-907D-4880153F8991}" presName="textNode" presStyleLbl="node1" presStyleIdx="4" presStyleCnt="5">
        <dgm:presLayoutVars>
          <dgm:bulletEnabled val="1"/>
        </dgm:presLayoutVars>
      </dgm:prSet>
      <dgm:spPr/>
    </dgm:pt>
  </dgm:ptLst>
  <dgm:cxnLst>
    <dgm:cxn modelId="{37178F13-19BE-4D24-AB4D-2D4F9ABA7EE8}" type="presOf" srcId="{645F9189-B43C-48D7-84B7-6034CA92E994}" destId="{2A3F538C-C97C-4435-A850-21A5E5A98852}" srcOrd="0" destOrd="0" presId="urn:microsoft.com/office/officeart/2005/8/layout/hProcess9"/>
    <dgm:cxn modelId="{CF240C1C-C7A8-43E8-92F7-378C07DF70B7}" srcId="{96005A5B-0CD0-45E3-BC82-DD2040F49DC9}" destId="{7E1A6F36-92CE-4B92-9957-F00C75E22BCA}" srcOrd="2" destOrd="0" parTransId="{8BCEAD37-CC6E-4754-9981-059DD09CB4C4}" sibTransId="{078DFA81-3D3D-420C-9BF8-5D14A6E3CE1C}"/>
    <dgm:cxn modelId="{1DDB9D34-6C40-4559-9EC8-1EA20D68D271}" srcId="{96005A5B-0CD0-45E3-BC82-DD2040F49DC9}" destId="{8E33CBE1-BAD2-40FC-8E3B-597C5D46859D}" srcOrd="1" destOrd="0" parTransId="{83D39AB4-D60E-43DA-91B4-F99C57A35596}" sibTransId="{79FC3AB2-BCB9-499E-A1B4-04EB3538CAB2}"/>
    <dgm:cxn modelId="{3E7FCF44-31EF-4E81-AF2E-34E2C1DC5BC2}" srcId="{96005A5B-0CD0-45E3-BC82-DD2040F49DC9}" destId="{B2E48CB4-414B-40B2-907D-4880153F8991}" srcOrd="4" destOrd="0" parTransId="{291A9CAF-FB4C-4C7B-BFEB-83C72DE3FC56}" sibTransId="{514C4641-A2D3-466E-91D1-4F7B5A929EEB}"/>
    <dgm:cxn modelId="{631E9569-3F3A-419F-B2CC-E80B67B5944E}" type="presOf" srcId="{8E33CBE1-BAD2-40FC-8E3B-597C5D46859D}" destId="{2B392719-3EB4-4DC6-81CF-439E0A6CF4CF}" srcOrd="0" destOrd="0" presId="urn:microsoft.com/office/officeart/2005/8/layout/hProcess9"/>
    <dgm:cxn modelId="{B714E97E-3D1C-4B7D-8287-1CE7537F3E11}" type="presOf" srcId="{7E1A6F36-92CE-4B92-9957-F00C75E22BCA}" destId="{45B5A898-129B-412D-8742-E1F1F9515D4B}" srcOrd="0" destOrd="0" presId="urn:microsoft.com/office/officeart/2005/8/layout/hProcess9"/>
    <dgm:cxn modelId="{96748E93-A7DB-43CC-B830-902C588FE557}" srcId="{96005A5B-0CD0-45E3-BC82-DD2040F49DC9}" destId="{645F9189-B43C-48D7-84B7-6034CA92E994}" srcOrd="0" destOrd="0" parTransId="{A05AD49D-4842-4B51-ACCD-4062BDA78378}" sibTransId="{0DF1BAE7-7609-4319-895F-D3DD9A857FA9}"/>
    <dgm:cxn modelId="{BCEF30A2-40B1-4219-8E1E-ACB9E9B32552}" type="presOf" srcId="{96005A5B-0CD0-45E3-BC82-DD2040F49DC9}" destId="{F84D1176-0660-44B3-9C2C-BB6C2E54EFFA}" srcOrd="0" destOrd="0" presId="urn:microsoft.com/office/officeart/2005/8/layout/hProcess9"/>
    <dgm:cxn modelId="{A6F7A3AE-899D-4873-BAF1-78F563E3C843}" type="presOf" srcId="{B2E48CB4-414B-40B2-907D-4880153F8991}" destId="{67350E2F-CAEF-417A-BE45-48DA41C07B0A}" srcOrd="0" destOrd="0" presId="urn:microsoft.com/office/officeart/2005/8/layout/hProcess9"/>
    <dgm:cxn modelId="{F0310CB4-7CC6-4951-934A-8684B5226D21}" type="presOf" srcId="{F66029FE-7172-49A8-9AD9-12D16DEFF229}" destId="{DA9A6D6B-79F3-4958-B04E-5762A8F08372}" srcOrd="0" destOrd="0" presId="urn:microsoft.com/office/officeart/2005/8/layout/hProcess9"/>
    <dgm:cxn modelId="{725E0AC5-F194-424D-862D-C070C526658D}" srcId="{96005A5B-0CD0-45E3-BC82-DD2040F49DC9}" destId="{F66029FE-7172-49A8-9AD9-12D16DEFF229}" srcOrd="3" destOrd="0" parTransId="{AF0818BA-FF1F-4A05-9824-C4785B4E8015}" sibTransId="{ADDC36DB-3CBC-4546-9D6E-1F3E334AF761}"/>
    <dgm:cxn modelId="{B220B44E-0DAB-41E1-A9DF-5F76C65BF11F}" type="presParOf" srcId="{F84D1176-0660-44B3-9C2C-BB6C2E54EFFA}" destId="{1AFA1983-2110-4637-88DC-80425502B73A}" srcOrd="0" destOrd="0" presId="urn:microsoft.com/office/officeart/2005/8/layout/hProcess9"/>
    <dgm:cxn modelId="{98DBB47E-1428-4925-8EC3-F9252709EB01}" type="presParOf" srcId="{F84D1176-0660-44B3-9C2C-BB6C2E54EFFA}" destId="{9BD654F3-28EF-4965-9D4C-383C0554BC3E}" srcOrd="1" destOrd="0" presId="urn:microsoft.com/office/officeart/2005/8/layout/hProcess9"/>
    <dgm:cxn modelId="{7BCBB96F-A53B-4E3D-8ABE-798E7990DED6}" type="presParOf" srcId="{9BD654F3-28EF-4965-9D4C-383C0554BC3E}" destId="{2A3F538C-C97C-4435-A850-21A5E5A98852}" srcOrd="0" destOrd="0" presId="urn:microsoft.com/office/officeart/2005/8/layout/hProcess9"/>
    <dgm:cxn modelId="{A11E8761-380D-4CBE-A2F6-07F92B6EF599}" type="presParOf" srcId="{9BD654F3-28EF-4965-9D4C-383C0554BC3E}" destId="{A2C8B158-6CC0-4E4B-BF1E-54A4EC808936}" srcOrd="1" destOrd="0" presId="urn:microsoft.com/office/officeart/2005/8/layout/hProcess9"/>
    <dgm:cxn modelId="{1813BE3B-3A8C-4DCE-BC90-105118E26C45}" type="presParOf" srcId="{9BD654F3-28EF-4965-9D4C-383C0554BC3E}" destId="{2B392719-3EB4-4DC6-81CF-439E0A6CF4CF}" srcOrd="2" destOrd="0" presId="urn:microsoft.com/office/officeart/2005/8/layout/hProcess9"/>
    <dgm:cxn modelId="{98B6ACBF-6364-43DC-8E2B-93669FD3E7B9}" type="presParOf" srcId="{9BD654F3-28EF-4965-9D4C-383C0554BC3E}" destId="{CF2A61A7-6B6A-4DBC-B2D8-C78066C3D474}" srcOrd="3" destOrd="0" presId="urn:microsoft.com/office/officeart/2005/8/layout/hProcess9"/>
    <dgm:cxn modelId="{5BA19DEA-2D71-48B8-89F1-4B948FB0274D}" type="presParOf" srcId="{9BD654F3-28EF-4965-9D4C-383C0554BC3E}" destId="{45B5A898-129B-412D-8742-E1F1F9515D4B}" srcOrd="4" destOrd="0" presId="urn:microsoft.com/office/officeart/2005/8/layout/hProcess9"/>
    <dgm:cxn modelId="{85E64408-C920-4255-BB24-AE8836F40999}" type="presParOf" srcId="{9BD654F3-28EF-4965-9D4C-383C0554BC3E}" destId="{4CD58000-49EE-48A5-8C28-133A712083B8}" srcOrd="5" destOrd="0" presId="urn:microsoft.com/office/officeart/2005/8/layout/hProcess9"/>
    <dgm:cxn modelId="{8DDE5805-872C-4AAB-B742-434B0F7F5D0F}" type="presParOf" srcId="{9BD654F3-28EF-4965-9D4C-383C0554BC3E}" destId="{DA9A6D6B-79F3-4958-B04E-5762A8F08372}" srcOrd="6" destOrd="0" presId="urn:microsoft.com/office/officeart/2005/8/layout/hProcess9"/>
    <dgm:cxn modelId="{B990D88B-3130-425B-BB11-0F78CBFB6E6E}" type="presParOf" srcId="{9BD654F3-28EF-4965-9D4C-383C0554BC3E}" destId="{C53F32EF-E394-4DA2-864F-8D64BA83B269}" srcOrd="7" destOrd="0" presId="urn:microsoft.com/office/officeart/2005/8/layout/hProcess9"/>
    <dgm:cxn modelId="{63E35D4B-49AA-401D-BBB4-1019EE290F56}" type="presParOf" srcId="{9BD654F3-28EF-4965-9D4C-383C0554BC3E}" destId="{67350E2F-CAEF-417A-BE45-48DA41C07B0A}"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8A307B-8BC4-4B41-A310-E48A9207D96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364B1A0-F7B5-429B-AD30-8482BB02F99A}">
      <dgm:prSet/>
      <dgm:spPr/>
      <dgm:t>
        <a:bodyPr/>
        <a:lstStyle/>
        <a:p>
          <a:pPr>
            <a:lnSpc>
              <a:spcPct val="100000"/>
            </a:lnSpc>
          </a:pPr>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Iowa Health and Human Services: Antimicrobial Resistance</a:t>
          </a:r>
          <a:endParaRPr lang="en-US" dirty="0">
            <a:solidFill>
              <a:schemeClr val="bg1"/>
            </a:solidFill>
          </a:endParaRPr>
        </a:p>
      </dgm:t>
    </dgm:pt>
    <dgm:pt modelId="{04063DA7-28E2-4CB7-9E6D-BAC67E465371}" type="parTrans" cxnId="{F59DCAE2-5D38-4D68-9FC5-43E9C38F7929}">
      <dgm:prSet/>
      <dgm:spPr/>
      <dgm:t>
        <a:bodyPr/>
        <a:lstStyle/>
        <a:p>
          <a:endParaRPr lang="en-US">
            <a:solidFill>
              <a:schemeClr val="bg1"/>
            </a:solidFill>
          </a:endParaRPr>
        </a:p>
      </dgm:t>
    </dgm:pt>
    <dgm:pt modelId="{EF51659B-EC4D-49D6-9C4A-6F8CAC21C6FD}" type="sibTrans" cxnId="{F59DCAE2-5D38-4D68-9FC5-43E9C38F7929}">
      <dgm:prSet/>
      <dgm:spPr/>
      <dgm:t>
        <a:bodyPr/>
        <a:lstStyle/>
        <a:p>
          <a:endParaRPr lang="en-US">
            <a:solidFill>
              <a:schemeClr val="bg1"/>
            </a:solidFill>
          </a:endParaRPr>
        </a:p>
      </dgm:t>
    </dgm:pt>
    <dgm:pt modelId="{7E3F02EC-B340-491E-9773-9DF277E7473D}">
      <dgm:prSet/>
      <dgm:spPr/>
      <dgm:t>
        <a:bodyPr/>
        <a:lstStyle/>
        <a:p>
          <a:pPr>
            <a:lnSpc>
              <a:spcPct val="100000"/>
            </a:lnSpc>
          </a:pPr>
          <a:r>
            <a:rPr lang="en-US">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MN One Health Antibiotic Stewardship Collaborative</a:t>
          </a:r>
          <a:endParaRPr lang="en-US">
            <a:solidFill>
              <a:schemeClr val="bg1"/>
            </a:solidFill>
          </a:endParaRPr>
        </a:p>
      </dgm:t>
    </dgm:pt>
    <dgm:pt modelId="{37C6C163-87FB-421F-9DC9-08E3D9566C74}" type="parTrans" cxnId="{F8542409-CBC3-4BB6-90A8-F6BB64F8E10B}">
      <dgm:prSet/>
      <dgm:spPr/>
      <dgm:t>
        <a:bodyPr/>
        <a:lstStyle/>
        <a:p>
          <a:endParaRPr lang="en-US">
            <a:solidFill>
              <a:schemeClr val="bg1"/>
            </a:solidFill>
          </a:endParaRPr>
        </a:p>
      </dgm:t>
    </dgm:pt>
    <dgm:pt modelId="{58526F22-4B6E-4660-A804-CFB08E8896D0}" type="sibTrans" cxnId="{F8542409-CBC3-4BB6-90A8-F6BB64F8E10B}">
      <dgm:prSet/>
      <dgm:spPr/>
      <dgm:t>
        <a:bodyPr/>
        <a:lstStyle/>
        <a:p>
          <a:endParaRPr lang="en-US">
            <a:solidFill>
              <a:schemeClr val="bg1"/>
            </a:solidFill>
          </a:endParaRPr>
        </a:p>
      </dgm:t>
    </dgm:pt>
    <dgm:pt modelId="{1CB61F1E-F30E-46B8-BA3D-E585A09AD7A7}">
      <dgm:prSet/>
      <dgm:spPr/>
      <dgm:t>
        <a:bodyPr/>
        <a:lstStyle/>
        <a:p>
          <a:pPr>
            <a:lnSpc>
              <a:spcPct val="100000"/>
            </a:lnSpc>
          </a:pPr>
          <a:r>
            <a:rPr lang="en-US"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National Institute of AMR Research and Education</a:t>
          </a:r>
          <a:endParaRPr lang="en-US" dirty="0">
            <a:solidFill>
              <a:schemeClr val="bg1"/>
            </a:solidFill>
          </a:endParaRPr>
        </a:p>
      </dgm:t>
    </dgm:pt>
    <dgm:pt modelId="{29502375-75F0-4FB2-A0AC-0AD87EDC4CDD}" type="parTrans" cxnId="{E1D478FA-981F-4810-9E61-0B18BC61F6D2}">
      <dgm:prSet/>
      <dgm:spPr/>
      <dgm:t>
        <a:bodyPr/>
        <a:lstStyle/>
        <a:p>
          <a:endParaRPr lang="en-US">
            <a:solidFill>
              <a:schemeClr val="bg1"/>
            </a:solidFill>
          </a:endParaRPr>
        </a:p>
      </dgm:t>
    </dgm:pt>
    <dgm:pt modelId="{A3F13C62-6469-4128-AE24-3415DED56EE7}" type="sibTrans" cxnId="{E1D478FA-981F-4810-9E61-0B18BC61F6D2}">
      <dgm:prSet/>
      <dgm:spPr/>
      <dgm:t>
        <a:bodyPr/>
        <a:lstStyle/>
        <a:p>
          <a:endParaRPr lang="en-US">
            <a:solidFill>
              <a:schemeClr val="bg1"/>
            </a:solidFill>
          </a:endParaRPr>
        </a:p>
      </dgm:t>
    </dgm:pt>
    <dgm:pt modelId="{D1517510-AB58-49E6-ADEB-D0FF922CA459}" type="pres">
      <dgm:prSet presAssocID="{0A8A307B-8BC4-4B41-A310-E48A9207D968}" presName="root" presStyleCnt="0">
        <dgm:presLayoutVars>
          <dgm:dir/>
          <dgm:resizeHandles val="exact"/>
        </dgm:presLayoutVars>
      </dgm:prSet>
      <dgm:spPr/>
    </dgm:pt>
    <dgm:pt modelId="{A51C8888-78BD-4917-B552-D83A7E29C098}" type="pres">
      <dgm:prSet presAssocID="{A364B1A0-F7B5-429B-AD30-8482BB02F99A}" presName="compNode" presStyleCnt="0"/>
      <dgm:spPr/>
    </dgm:pt>
    <dgm:pt modelId="{CDA2FDB2-379F-47B4-BCC6-05CAEA59F1E9}" type="pres">
      <dgm:prSet presAssocID="{A364B1A0-F7B5-429B-AD30-8482BB02F99A}" presName="bgRect" presStyleLbl="bgShp" presStyleIdx="0" presStyleCnt="3"/>
      <dgm:spPr>
        <a:solidFill>
          <a:srgbClr val="03617A"/>
        </a:solidFill>
        <a:ln>
          <a:solidFill>
            <a:schemeClr val="bg1"/>
          </a:solidFill>
        </a:ln>
      </dgm:spPr>
    </dgm:pt>
    <dgm:pt modelId="{4C9B5754-7591-42A8-B8DE-955B960B73E4}" type="pres">
      <dgm:prSet presAssocID="{A364B1A0-F7B5-429B-AD30-8482BB02F99A}"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Medical"/>
        </a:ext>
      </dgm:extLst>
    </dgm:pt>
    <dgm:pt modelId="{7C3B7066-BD17-49D8-8608-D0DE21AFD10E}" type="pres">
      <dgm:prSet presAssocID="{A364B1A0-F7B5-429B-AD30-8482BB02F99A}" presName="spaceRect" presStyleCnt="0"/>
      <dgm:spPr/>
    </dgm:pt>
    <dgm:pt modelId="{D55174F8-DB20-49F8-B718-F7DDB8C7F92F}" type="pres">
      <dgm:prSet presAssocID="{A364B1A0-F7B5-429B-AD30-8482BB02F99A}" presName="parTx" presStyleLbl="revTx" presStyleIdx="0" presStyleCnt="3">
        <dgm:presLayoutVars>
          <dgm:chMax val="0"/>
          <dgm:chPref val="0"/>
        </dgm:presLayoutVars>
      </dgm:prSet>
      <dgm:spPr/>
    </dgm:pt>
    <dgm:pt modelId="{5CA6ABEA-1B9C-4D39-A3F8-45970C1BD61C}" type="pres">
      <dgm:prSet presAssocID="{EF51659B-EC4D-49D6-9C4A-6F8CAC21C6FD}" presName="sibTrans" presStyleCnt="0"/>
      <dgm:spPr/>
    </dgm:pt>
    <dgm:pt modelId="{A01F6E07-DAB6-4CAF-B154-210856114DFE}" type="pres">
      <dgm:prSet presAssocID="{7E3F02EC-B340-491E-9773-9DF277E7473D}" presName="compNode" presStyleCnt="0"/>
      <dgm:spPr/>
    </dgm:pt>
    <dgm:pt modelId="{84E0173D-556B-4327-BBD4-EAB23045C648}" type="pres">
      <dgm:prSet presAssocID="{7E3F02EC-B340-491E-9773-9DF277E7473D}" presName="bgRect" presStyleLbl="bgShp" presStyleIdx="1" presStyleCnt="3"/>
      <dgm:spPr>
        <a:solidFill>
          <a:srgbClr val="03617A"/>
        </a:solidFill>
      </dgm:spPr>
    </dgm:pt>
    <dgm:pt modelId="{1F49F3E0-A3BF-4A1B-8231-E48C4CE5B221}" type="pres">
      <dgm:prSet presAssocID="{7E3F02EC-B340-491E-9773-9DF277E7473D}"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Medicine"/>
        </a:ext>
      </dgm:extLst>
    </dgm:pt>
    <dgm:pt modelId="{2FDACB9A-C8F7-4777-9C8B-F1C0C9357CA4}" type="pres">
      <dgm:prSet presAssocID="{7E3F02EC-B340-491E-9773-9DF277E7473D}" presName="spaceRect" presStyleCnt="0"/>
      <dgm:spPr/>
    </dgm:pt>
    <dgm:pt modelId="{ABF2B9D1-9695-4520-AE17-170A822E7F28}" type="pres">
      <dgm:prSet presAssocID="{7E3F02EC-B340-491E-9773-9DF277E7473D}" presName="parTx" presStyleLbl="revTx" presStyleIdx="1" presStyleCnt="3">
        <dgm:presLayoutVars>
          <dgm:chMax val="0"/>
          <dgm:chPref val="0"/>
        </dgm:presLayoutVars>
      </dgm:prSet>
      <dgm:spPr/>
    </dgm:pt>
    <dgm:pt modelId="{1605AB6A-BF06-4901-B3A7-0AAE2A779C03}" type="pres">
      <dgm:prSet presAssocID="{58526F22-4B6E-4660-A804-CFB08E8896D0}" presName="sibTrans" presStyleCnt="0"/>
      <dgm:spPr/>
    </dgm:pt>
    <dgm:pt modelId="{98F7D503-7823-41EA-8A94-4427B860C5DD}" type="pres">
      <dgm:prSet presAssocID="{1CB61F1E-F30E-46B8-BA3D-E585A09AD7A7}" presName="compNode" presStyleCnt="0"/>
      <dgm:spPr/>
    </dgm:pt>
    <dgm:pt modelId="{D28C278F-4049-4C6C-8F49-A3962397C898}" type="pres">
      <dgm:prSet presAssocID="{1CB61F1E-F30E-46B8-BA3D-E585A09AD7A7}" presName="bgRect" presStyleLbl="bgShp" presStyleIdx="2" presStyleCnt="3"/>
      <dgm:spPr>
        <a:solidFill>
          <a:srgbClr val="03617A"/>
        </a:solidFill>
      </dgm:spPr>
    </dgm:pt>
    <dgm:pt modelId="{2175CBCD-F3C8-4B6F-BE98-DA25D291F6C2}" type="pres">
      <dgm:prSet presAssocID="{1CB61F1E-F30E-46B8-BA3D-E585A09AD7A7}"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Books"/>
        </a:ext>
      </dgm:extLst>
    </dgm:pt>
    <dgm:pt modelId="{FADDDAC7-BAF7-47D3-8801-0053E151DAFC}" type="pres">
      <dgm:prSet presAssocID="{1CB61F1E-F30E-46B8-BA3D-E585A09AD7A7}" presName="spaceRect" presStyleCnt="0"/>
      <dgm:spPr/>
    </dgm:pt>
    <dgm:pt modelId="{E7E14D37-C614-4074-A664-FEDD0A0A6A8A}" type="pres">
      <dgm:prSet presAssocID="{1CB61F1E-F30E-46B8-BA3D-E585A09AD7A7}" presName="parTx" presStyleLbl="revTx" presStyleIdx="2" presStyleCnt="3">
        <dgm:presLayoutVars>
          <dgm:chMax val="0"/>
          <dgm:chPref val="0"/>
        </dgm:presLayoutVars>
      </dgm:prSet>
      <dgm:spPr/>
    </dgm:pt>
  </dgm:ptLst>
  <dgm:cxnLst>
    <dgm:cxn modelId="{F8542409-CBC3-4BB6-90A8-F6BB64F8E10B}" srcId="{0A8A307B-8BC4-4B41-A310-E48A9207D968}" destId="{7E3F02EC-B340-491E-9773-9DF277E7473D}" srcOrd="1" destOrd="0" parTransId="{37C6C163-87FB-421F-9DC9-08E3D9566C74}" sibTransId="{58526F22-4B6E-4660-A804-CFB08E8896D0}"/>
    <dgm:cxn modelId="{F1D87E0F-FFA5-4F2A-8DF3-60FED4D0467A}" type="presOf" srcId="{1CB61F1E-F30E-46B8-BA3D-E585A09AD7A7}" destId="{E7E14D37-C614-4074-A664-FEDD0A0A6A8A}" srcOrd="0" destOrd="0" presId="urn:microsoft.com/office/officeart/2018/2/layout/IconVerticalSolidList"/>
    <dgm:cxn modelId="{5B418611-91AB-43D3-80DD-0D65262AA292}" type="presOf" srcId="{7E3F02EC-B340-491E-9773-9DF277E7473D}" destId="{ABF2B9D1-9695-4520-AE17-170A822E7F28}" srcOrd="0" destOrd="0" presId="urn:microsoft.com/office/officeart/2018/2/layout/IconVerticalSolidList"/>
    <dgm:cxn modelId="{E6FEC68F-4A2B-4561-8A7E-40ACF4A9CA28}" type="presOf" srcId="{A364B1A0-F7B5-429B-AD30-8482BB02F99A}" destId="{D55174F8-DB20-49F8-B718-F7DDB8C7F92F}" srcOrd="0" destOrd="0" presId="urn:microsoft.com/office/officeart/2018/2/layout/IconVerticalSolidList"/>
    <dgm:cxn modelId="{BE94F5D4-0E09-40A3-9C27-546F8B8AB761}" type="presOf" srcId="{0A8A307B-8BC4-4B41-A310-E48A9207D968}" destId="{D1517510-AB58-49E6-ADEB-D0FF922CA459}" srcOrd="0" destOrd="0" presId="urn:microsoft.com/office/officeart/2018/2/layout/IconVerticalSolidList"/>
    <dgm:cxn modelId="{F59DCAE2-5D38-4D68-9FC5-43E9C38F7929}" srcId="{0A8A307B-8BC4-4B41-A310-E48A9207D968}" destId="{A364B1A0-F7B5-429B-AD30-8482BB02F99A}" srcOrd="0" destOrd="0" parTransId="{04063DA7-28E2-4CB7-9E6D-BAC67E465371}" sibTransId="{EF51659B-EC4D-49D6-9C4A-6F8CAC21C6FD}"/>
    <dgm:cxn modelId="{E1D478FA-981F-4810-9E61-0B18BC61F6D2}" srcId="{0A8A307B-8BC4-4B41-A310-E48A9207D968}" destId="{1CB61F1E-F30E-46B8-BA3D-E585A09AD7A7}" srcOrd="2" destOrd="0" parTransId="{29502375-75F0-4FB2-A0AC-0AD87EDC4CDD}" sibTransId="{A3F13C62-6469-4128-AE24-3415DED56EE7}"/>
    <dgm:cxn modelId="{142CA96C-1B5A-4212-A877-6CB10FED9C9A}" type="presParOf" srcId="{D1517510-AB58-49E6-ADEB-D0FF922CA459}" destId="{A51C8888-78BD-4917-B552-D83A7E29C098}" srcOrd="0" destOrd="0" presId="urn:microsoft.com/office/officeart/2018/2/layout/IconVerticalSolidList"/>
    <dgm:cxn modelId="{BA66EF40-741E-4D5E-8B3C-E1A32A93E35F}" type="presParOf" srcId="{A51C8888-78BD-4917-B552-D83A7E29C098}" destId="{CDA2FDB2-379F-47B4-BCC6-05CAEA59F1E9}" srcOrd="0" destOrd="0" presId="urn:microsoft.com/office/officeart/2018/2/layout/IconVerticalSolidList"/>
    <dgm:cxn modelId="{C15FDE39-FF0A-4A65-8BFE-C16B27261B0B}" type="presParOf" srcId="{A51C8888-78BD-4917-B552-D83A7E29C098}" destId="{4C9B5754-7591-42A8-B8DE-955B960B73E4}" srcOrd="1" destOrd="0" presId="urn:microsoft.com/office/officeart/2018/2/layout/IconVerticalSolidList"/>
    <dgm:cxn modelId="{DE6D5241-31D0-44B7-90A0-7F6C19C91E5B}" type="presParOf" srcId="{A51C8888-78BD-4917-B552-D83A7E29C098}" destId="{7C3B7066-BD17-49D8-8608-D0DE21AFD10E}" srcOrd="2" destOrd="0" presId="urn:microsoft.com/office/officeart/2018/2/layout/IconVerticalSolidList"/>
    <dgm:cxn modelId="{FC9D4A8C-31D8-40EF-8F9B-9B1AF4EF5E00}" type="presParOf" srcId="{A51C8888-78BD-4917-B552-D83A7E29C098}" destId="{D55174F8-DB20-49F8-B718-F7DDB8C7F92F}" srcOrd="3" destOrd="0" presId="urn:microsoft.com/office/officeart/2018/2/layout/IconVerticalSolidList"/>
    <dgm:cxn modelId="{34F2C592-39F2-46A2-8ED5-ECEEBAA433F2}" type="presParOf" srcId="{D1517510-AB58-49E6-ADEB-D0FF922CA459}" destId="{5CA6ABEA-1B9C-4D39-A3F8-45970C1BD61C}" srcOrd="1" destOrd="0" presId="urn:microsoft.com/office/officeart/2018/2/layout/IconVerticalSolidList"/>
    <dgm:cxn modelId="{0B5999D1-1C57-4E03-9F70-CCAFA1E5AD81}" type="presParOf" srcId="{D1517510-AB58-49E6-ADEB-D0FF922CA459}" destId="{A01F6E07-DAB6-4CAF-B154-210856114DFE}" srcOrd="2" destOrd="0" presId="urn:microsoft.com/office/officeart/2018/2/layout/IconVerticalSolidList"/>
    <dgm:cxn modelId="{30CD3F00-4840-462B-831E-FAB705FC04C5}" type="presParOf" srcId="{A01F6E07-DAB6-4CAF-B154-210856114DFE}" destId="{84E0173D-556B-4327-BBD4-EAB23045C648}" srcOrd="0" destOrd="0" presId="urn:microsoft.com/office/officeart/2018/2/layout/IconVerticalSolidList"/>
    <dgm:cxn modelId="{6C5247AD-49D6-4231-8633-05FE90BA8EE8}" type="presParOf" srcId="{A01F6E07-DAB6-4CAF-B154-210856114DFE}" destId="{1F49F3E0-A3BF-4A1B-8231-E48C4CE5B221}" srcOrd="1" destOrd="0" presId="urn:microsoft.com/office/officeart/2018/2/layout/IconVerticalSolidList"/>
    <dgm:cxn modelId="{A800F452-1A85-47E3-9885-9959A674252B}" type="presParOf" srcId="{A01F6E07-DAB6-4CAF-B154-210856114DFE}" destId="{2FDACB9A-C8F7-4777-9C8B-F1C0C9357CA4}" srcOrd="2" destOrd="0" presId="urn:microsoft.com/office/officeart/2018/2/layout/IconVerticalSolidList"/>
    <dgm:cxn modelId="{5AA24F86-CAB7-4BA7-B48A-7E99E6EF4562}" type="presParOf" srcId="{A01F6E07-DAB6-4CAF-B154-210856114DFE}" destId="{ABF2B9D1-9695-4520-AE17-170A822E7F28}" srcOrd="3" destOrd="0" presId="urn:microsoft.com/office/officeart/2018/2/layout/IconVerticalSolidList"/>
    <dgm:cxn modelId="{ADDF1D5E-CEE1-4958-9AE4-83167E3BBB83}" type="presParOf" srcId="{D1517510-AB58-49E6-ADEB-D0FF922CA459}" destId="{1605AB6A-BF06-4901-B3A7-0AAE2A779C03}" srcOrd="3" destOrd="0" presId="urn:microsoft.com/office/officeart/2018/2/layout/IconVerticalSolidList"/>
    <dgm:cxn modelId="{DC5E5908-8DC2-4C22-81FD-500DEC6CDBF2}" type="presParOf" srcId="{D1517510-AB58-49E6-ADEB-D0FF922CA459}" destId="{98F7D503-7823-41EA-8A94-4427B860C5DD}" srcOrd="4" destOrd="0" presId="urn:microsoft.com/office/officeart/2018/2/layout/IconVerticalSolidList"/>
    <dgm:cxn modelId="{D54963E8-53DB-45C2-AC70-8F2B1585F62C}" type="presParOf" srcId="{98F7D503-7823-41EA-8A94-4427B860C5DD}" destId="{D28C278F-4049-4C6C-8F49-A3962397C898}" srcOrd="0" destOrd="0" presId="urn:microsoft.com/office/officeart/2018/2/layout/IconVerticalSolidList"/>
    <dgm:cxn modelId="{8D1FB3AB-955A-4027-BD2F-3779D473AEF3}" type="presParOf" srcId="{98F7D503-7823-41EA-8A94-4427B860C5DD}" destId="{2175CBCD-F3C8-4B6F-BE98-DA25D291F6C2}" srcOrd="1" destOrd="0" presId="urn:microsoft.com/office/officeart/2018/2/layout/IconVerticalSolidList"/>
    <dgm:cxn modelId="{BFB5B579-DB4A-4BD0-BC92-EBC6660D61CB}" type="presParOf" srcId="{98F7D503-7823-41EA-8A94-4427B860C5DD}" destId="{FADDDAC7-BAF7-47D3-8801-0053E151DAFC}" srcOrd="2" destOrd="0" presId="urn:microsoft.com/office/officeart/2018/2/layout/IconVerticalSolidList"/>
    <dgm:cxn modelId="{C49C3D3E-B08D-40BC-BF72-31C245219B7D}" type="presParOf" srcId="{98F7D503-7823-41EA-8A94-4427B860C5DD}" destId="{E7E14D37-C614-4074-A664-FEDD0A0A6A8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A1983-2110-4637-88DC-80425502B73A}">
      <dsp:nvSpPr>
        <dsp:cNvPr id="0" name=""/>
        <dsp:cNvSpPr/>
      </dsp:nvSpPr>
      <dsp:spPr>
        <a:xfrm>
          <a:off x="876521" y="0"/>
          <a:ext cx="9933910" cy="4351338"/>
        </a:xfrm>
        <a:prstGeom prst="rightArrow">
          <a:avLst/>
        </a:prstGeom>
        <a:solidFill>
          <a:srgbClr val="03617A">
            <a:alpha val="50000"/>
          </a:srgbClr>
        </a:solidFill>
        <a:ln>
          <a:noFill/>
        </a:ln>
        <a:effectLst/>
      </dsp:spPr>
      <dsp:style>
        <a:lnRef idx="0">
          <a:scrgbClr r="0" g="0" b="0"/>
        </a:lnRef>
        <a:fillRef idx="1">
          <a:scrgbClr r="0" g="0" b="0"/>
        </a:fillRef>
        <a:effectRef idx="0">
          <a:scrgbClr r="0" g="0" b="0"/>
        </a:effectRef>
        <a:fontRef idx="minor"/>
      </dsp:style>
    </dsp:sp>
    <dsp:sp modelId="{2A3F538C-C97C-4435-A850-21A5E5A98852}">
      <dsp:nvSpPr>
        <dsp:cNvPr id="0" name=""/>
        <dsp:cNvSpPr/>
      </dsp:nvSpPr>
      <dsp:spPr>
        <a:xfrm>
          <a:off x="5135" y="1305401"/>
          <a:ext cx="2245515" cy="1740535"/>
        </a:xfrm>
        <a:prstGeom prst="roundRect">
          <a:avLst/>
        </a:prstGeom>
        <a:solidFill>
          <a:srgbClr val="FED4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latin typeface="Arial" panose="020B0604020202020204" pitchFamily="34" charset="0"/>
              <a:cs typeface="Arial" panose="020B0604020202020204" pitchFamily="34" charset="0"/>
            </a:rPr>
            <a:t>Commit to AMS</a:t>
          </a:r>
        </a:p>
      </dsp:txBody>
      <dsp:txXfrm>
        <a:off x="90101" y="1390367"/>
        <a:ext cx="2075583" cy="1570603"/>
      </dsp:txXfrm>
    </dsp:sp>
    <dsp:sp modelId="{2B392719-3EB4-4DC6-81CF-439E0A6CF4CF}">
      <dsp:nvSpPr>
        <dsp:cNvPr id="0" name=""/>
        <dsp:cNvSpPr/>
      </dsp:nvSpPr>
      <dsp:spPr>
        <a:xfrm>
          <a:off x="2362927" y="1305401"/>
          <a:ext cx="2245515" cy="1740535"/>
        </a:xfrm>
        <a:prstGeom prst="roundRect">
          <a:avLst/>
        </a:prstGeom>
        <a:solidFill>
          <a:srgbClr val="C6D6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ysClr val="windowText" lastClr="000000"/>
              </a:solidFill>
              <a:latin typeface="Arial" panose="020B0604020202020204" pitchFamily="34" charset="0"/>
              <a:cs typeface="Arial" panose="020B0604020202020204" pitchFamily="34" charset="0"/>
            </a:rPr>
            <a:t>Advocate for prevention</a:t>
          </a:r>
        </a:p>
      </dsp:txBody>
      <dsp:txXfrm>
        <a:off x="2447893" y="1390367"/>
        <a:ext cx="2075583" cy="1570603"/>
      </dsp:txXfrm>
    </dsp:sp>
    <dsp:sp modelId="{45B5A898-129B-412D-8742-E1F1F9515D4B}">
      <dsp:nvSpPr>
        <dsp:cNvPr id="0" name=""/>
        <dsp:cNvSpPr/>
      </dsp:nvSpPr>
      <dsp:spPr>
        <a:xfrm>
          <a:off x="4720719" y="1305401"/>
          <a:ext cx="2245515" cy="1740535"/>
        </a:xfrm>
        <a:prstGeom prst="roundRect">
          <a:avLst/>
        </a:prstGeom>
        <a:solidFill>
          <a:srgbClr val="70C8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Arial" panose="020B0604020202020204" pitchFamily="34" charset="0"/>
              <a:cs typeface="Arial" panose="020B0604020202020204" pitchFamily="34" charset="0"/>
            </a:rPr>
            <a:t>Select and use antimicrobials judiciously</a:t>
          </a:r>
        </a:p>
      </dsp:txBody>
      <dsp:txXfrm>
        <a:off x="4805685" y="1390367"/>
        <a:ext cx="2075583" cy="1570603"/>
      </dsp:txXfrm>
    </dsp:sp>
    <dsp:sp modelId="{DA9A6D6B-79F3-4958-B04E-5762A8F08372}">
      <dsp:nvSpPr>
        <dsp:cNvPr id="0" name=""/>
        <dsp:cNvSpPr/>
      </dsp:nvSpPr>
      <dsp:spPr>
        <a:xfrm>
          <a:off x="7078510" y="1305401"/>
          <a:ext cx="2245515" cy="1740535"/>
        </a:xfrm>
        <a:prstGeom prst="roundRect">
          <a:avLst/>
        </a:prstGeom>
        <a:solidFill>
          <a:srgbClr val="0361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Evaluate AMS practices</a:t>
          </a:r>
        </a:p>
      </dsp:txBody>
      <dsp:txXfrm>
        <a:off x="7163476" y="1390367"/>
        <a:ext cx="2075583" cy="1570603"/>
      </dsp:txXfrm>
    </dsp:sp>
    <dsp:sp modelId="{67350E2F-CAEF-417A-BE45-48DA41C07B0A}">
      <dsp:nvSpPr>
        <dsp:cNvPr id="0" name=""/>
        <dsp:cNvSpPr/>
      </dsp:nvSpPr>
      <dsp:spPr>
        <a:xfrm>
          <a:off x="9436302" y="1305401"/>
          <a:ext cx="2245515" cy="1740535"/>
        </a:xfrm>
        <a:prstGeom prst="roundRect">
          <a:avLst/>
        </a:prstGeom>
        <a:solidFill>
          <a:srgbClr val="194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Build expertise</a:t>
          </a:r>
        </a:p>
      </dsp:txBody>
      <dsp:txXfrm>
        <a:off x="9521268" y="1390367"/>
        <a:ext cx="2075583"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A1983-2110-4637-88DC-80425502B73A}">
      <dsp:nvSpPr>
        <dsp:cNvPr id="0" name=""/>
        <dsp:cNvSpPr/>
      </dsp:nvSpPr>
      <dsp:spPr>
        <a:xfrm>
          <a:off x="788669" y="0"/>
          <a:ext cx="8938260" cy="4351338"/>
        </a:xfrm>
        <a:prstGeom prst="rightArrow">
          <a:avLst/>
        </a:prstGeom>
        <a:solidFill>
          <a:srgbClr val="03617A">
            <a:alpha val="50000"/>
          </a:srgbClr>
        </a:solidFill>
        <a:ln>
          <a:noFill/>
        </a:ln>
        <a:effectLst/>
      </dsp:spPr>
      <dsp:style>
        <a:lnRef idx="0">
          <a:scrgbClr r="0" g="0" b="0"/>
        </a:lnRef>
        <a:fillRef idx="1">
          <a:scrgbClr r="0" g="0" b="0"/>
        </a:fillRef>
        <a:effectRef idx="0">
          <a:scrgbClr r="0" g="0" b="0"/>
        </a:effectRef>
        <a:fontRef idx="minor"/>
      </dsp:style>
    </dsp:sp>
    <dsp:sp modelId="{2A3F538C-C97C-4435-A850-21A5E5A98852}">
      <dsp:nvSpPr>
        <dsp:cNvPr id="0" name=""/>
        <dsp:cNvSpPr/>
      </dsp:nvSpPr>
      <dsp:spPr>
        <a:xfrm>
          <a:off x="4621" y="1305401"/>
          <a:ext cx="2020453" cy="1740535"/>
        </a:xfrm>
        <a:prstGeom prst="roundRect">
          <a:avLst/>
        </a:prstGeom>
        <a:solidFill>
          <a:srgbClr val="FED4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Text" lastClr="000000"/>
              </a:solidFill>
              <a:latin typeface="Arial" panose="020B0604020202020204" pitchFamily="34" charset="0"/>
              <a:cs typeface="Arial" panose="020B0604020202020204" pitchFamily="34" charset="0"/>
            </a:rPr>
            <a:t>Commit to AMS</a:t>
          </a:r>
        </a:p>
      </dsp:txBody>
      <dsp:txXfrm>
        <a:off x="89587" y="1390367"/>
        <a:ext cx="1850521" cy="1570603"/>
      </dsp:txXfrm>
    </dsp:sp>
    <dsp:sp modelId="{2B392719-3EB4-4DC6-81CF-439E0A6CF4CF}">
      <dsp:nvSpPr>
        <dsp:cNvPr id="0" name=""/>
        <dsp:cNvSpPr/>
      </dsp:nvSpPr>
      <dsp:spPr>
        <a:xfrm>
          <a:off x="2126097" y="1305401"/>
          <a:ext cx="2020453" cy="1740535"/>
        </a:xfrm>
        <a:prstGeom prst="roundRect">
          <a:avLst/>
        </a:prstGeom>
        <a:solidFill>
          <a:srgbClr val="C6D66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ysClr val="windowText" lastClr="000000"/>
              </a:solidFill>
              <a:latin typeface="Arial" panose="020B0604020202020204" pitchFamily="34" charset="0"/>
              <a:cs typeface="Arial" panose="020B0604020202020204" pitchFamily="34" charset="0"/>
            </a:rPr>
            <a:t>Advocate for prevention</a:t>
          </a:r>
        </a:p>
      </dsp:txBody>
      <dsp:txXfrm>
        <a:off x="2211063" y="1390367"/>
        <a:ext cx="1850521" cy="1570603"/>
      </dsp:txXfrm>
    </dsp:sp>
    <dsp:sp modelId="{45B5A898-129B-412D-8742-E1F1F9515D4B}">
      <dsp:nvSpPr>
        <dsp:cNvPr id="0" name=""/>
        <dsp:cNvSpPr/>
      </dsp:nvSpPr>
      <dsp:spPr>
        <a:xfrm>
          <a:off x="4247573" y="1305401"/>
          <a:ext cx="2020453" cy="1740535"/>
        </a:xfrm>
        <a:prstGeom prst="roundRect">
          <a:avLst/>
        </a:prstGeom>
        <a:solidFill>
          <a:srgbClr val="70C8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latin typeface="Arial" panose="020B0604020202020204" pitchFamily="34" charset="0"/>
              <a:cs typeface="Arial" panose="020B0604020202020204" pitchFamily="34" charset="0"/>
            </a:rPr>
            <a:t>Select and use antimicrobials judiciously</a:t>
          </a:r>
        </a:p>
      </dsp:txBody>
      <dsp:txXfrm>
        <a:off x="4332539" y="1390367"/>
        <a:ext cx="1850521" cy="1570603"/>
      </dsp:txXfrm>
    </dsp:sp>
    <dsp:sp modelId="{DA9A6D6B-79F3-4958-B04E-5762A8F08372}">
      <dsp:nvSpPr>
        <dsp:cNvPr id="0" name=""/>
        <dsp:cNvSpPr/>
      </dsp:nvSpPr>
      <dsp:spPr>
        <a:xfrm>
          <a:off x="6369049" y="1305401"/>
          <a:ext cx="2020453" cy="1740535"/>
        </a:xfrm>
        <a:prstGeom prst="roundRect">
          <a:avLst/>
        </a:prstGeom>
        <a:solidFill>
          <a:srgbClr val="0361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Evaluate AMS practices</a:t>
          </a:r>
        </a:p>
      </dsp:txBody>
      <dsp:txXfrm>
        <a:off x="6454015" y="1390367"/>
        <a:ext cx="1850521" cy="1570603"/>
      </dsp:txXfrm>
    </dsp:sp>
    <dsp:sp modelId="{67350E2F-CAEF-417A-BE45-48DA41C07B0A}">
      <dsp:nvSpPr>
        <dsp:cNvPr id="0" name=""/>
        <dsp:cNvSpPr/>
      </dsp:nvSpPr>
      <dsp:spPr>
        <a:xfrm>
          <a:off x="8490525" y="1305401"/>
          <a:ext cx="2020453" cy="1740535"/>
        </a:xfrm>
        <a:prstGeom prst="roundRect">
          <a:avLst/>
        </a:prstGeom>
        <a:solidFill>
          <a:srgbClr val="194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Build expertise</a:t>
          </a:r>
        </a:p>
      </dsp:txBody>
      <dsp:txXfrm>
        <a:off x="8575491" y="1390367"/>
        <a:ext cx="1850521"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2FDB2-379F-47B4-BCC6-05CAEA59F1E9}">
      <dsp:nvSpPr>
        <dsp:cNvPr id="0" name=""/>
        <dsp:cNvSpPr/>
      </dsp:nvSpPr>
      <dsp:spPr>
        <a:xfrm>
          <a:off x="0" y="531"/>
          <a:ext cx="10079011" cy="1242935"/>
        </a:xfrm>
        <a:prstGeom prst="roundRect">
          <a:avLst>
            <a:gd name="adj" fmla="val 10000"/>
          </a:avLst>
        </a:prstGeom>
        <a:solidFill>
          <a:srgbClr val="03617A"/>
        </a:solidFill>
        <a:ln>
          <a:solidFill>
            <a:schemeClr val="bg1"/>
          </a:solidFill>
        </a:ln>
        <a:effectLst/>
      </dsp:spPr>
      <dsp:style>
        <a:lnRef idx="0">
          <a:scrgbClr r="0" g="0" b="0"/>
        </a:lnRef>
        <a:fillRef idx="1">
          <a:scrgbClr r="0" g="0" b="0"/>
        </a:fillRef>
        <a:effectRef idx="0">
          <a:scrgbClr r="0" g="0" b="0"/>
        </a:effectRef>
        <a:fontRef idx="minor"/>
      </dsp:style>
    </dsp:sp>
    <dsp:sp modelId="{4C9B5754-7591-42A8-B8DE-955B960B73E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174F8-DB20-49F8-B718-F7DDB8C7F92F}">
      <dsp:nvSpPr>
        <dsp:cNvPr id="0" name=""/>
        <dsp:cNvSpPr/>
      </dsp:nvSpPr>
      <dsp:spPr>
        <a:xfrm>
          <a:off x="1435590" y="531"/>
          <a:ext cx="86434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Iowa Health and Human Services: Antimicrobial Resistance</a:t>
          </a:r>
          <a:endParaRPr lang="en-US" sz="2500" kern="1200" dirty="0">
            <a:solidFill>
              <a:schemeClr val="bg1"/>
            </a:solidFill>
          </a:endParaRPr>
        </a:p>
      </dsp:txBody>
      <dsp:txXfrm>
        <a:off x="1435590" y="531"/>
        <a:ext cx="8643420" cy="1242935"/>
      </dsp:txXfrm>
    </dsp:sp>
    <dsp:sp modelId="{84E0173D-556B-4327-BBD4-EAB23045C648}">
      <dsp:nvSpPr>
        <dsp:cNvPr id="0" name=""/>
        <dsp:cNvSpPr/>
      </dsp:nvSpPr>
      <dsp:spPr>
        <a:xfrm>
          <a:off x="0" y="1554201"/>
          <a:ext cx="10079011" cy="1242935"/>
        </a:xfrm>
        <a:prstGeom prst="roundRect">
          <a:avLst>
            <a:gd name="adj" fmla="val 10000"/>
          </a:avLst>
        </a:prstGeom>
        <a:solidFill>
          <a:srgbClr val="03617A"/>
        </a:solidFill>
        <a:ln>
          <a:noFill/>
        </a:ln>
        <a:effectLst/>
      </dsp:spPr>
      <dsp:style>
        <a:lnRef idx="0">
          <a:scrgbClr r="0" g="0" b="0"/>
        </a:lnRef>
        <a:fillRef idx="1">
          <a:scrgbClr r="0" g="0" b="0"/>
        </a:fillRef>
        <a:effectRef idx="0">
          <a:scrgbClr r="0" g="0" b="0"/>
        </a:effectRef>
        <a:fontRef idx="minor"/>
      </dsp:style>
    </dsp:sp>
    <dsp:sp modelId="{1F49F3E0-A3BF-4A1B-8231-E48C4CE5B221}">
      <dsp:nvSpPr>
        <dsp:cNvPr id="0" name=""/>
        <dsp:cNvSpPr/>
      </dsp:nvSpPr>
      <dsp:spPr>
        <a:xfrm>
          <a:off x="375988" y="1833861"/>
          <a:ext cx="683614" cy="68361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F2B9D1-9695-4520-AE17-170A822E7F28}">
      <dsp:nvSpPr>
        <dsp:cNvPr id="0" name=""/>
        <dsp:cNvSpPr/>
      </dsp:nvSpPr>
      <dsp:spPr>
        <a:xfrm>
          <a:off x="1435590" y="1554201"/>
          <a:ext cx="86434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solidFill>
                <a:schemeClr val="bg1"/>
              </a:solidFill>
              <a:hlinkClick xmlns:r="http://schemas.openxmlformats.org/officeDocument/2006/relationships" r:id="rId6">
                <a:extLst>
                  <a:ext uri="{A12FA001-AC4F-418D-AE19-62706E023703}">
                    <ahyp:hlinkClr xmlns:ahyp="http://schemas.microsoft.com/office/drawing/2018/hyperlinkcolor" val="tx"/>
                  </a:ext>
                </a:extLst>
              </a:hlinkClick>
            </a:rPr>
            <a:t>MN One Health Antibiotic Stewardship Collaborative</a:t>
          </a:r>
          <a:endParaRPr lang="en-US" sz="2500" kern="1200">
            <a:solidFill>
              <a:schemeClr val="bg1"/>
            </a:solidFill>
          </a:endParaRPr>
        </a:p>
      </dsp:txBody>
      <dsp:txXfrm>
        <a:off x="1435590" y="1554201"/>
        <a:ext cx="8643420" cy="1242935"/>
      </dsp:txXfrm>
    </dsp:sp>
    <dsp:sp modelId="{D28C278F-4049-4C6C-8F49-A3962397C898}">
      <dsp:nvSpPr>
        <dsp:cNvPr id="0" name=""/>
        <dsp:cNvSpPr/>
      </dsp:nvSpPr>
      <dsp:spPr>
        <a:xfrm>
          <a:off x="0" y="3107870"/>
          <a:ext cx="10079011" cy="1242935"/>
        </a:xfrm>
        <a:prstGeom prst="roundRect">
          <a:avLst>
            <a:gd name="adj" fmla="val 10000"/>
          </a:avLst>
        </a:prstGeom>
        <a:solidFill>
          <a:srgbClr val="03617A"/>
        </a:solidFill>
        <a:ln>
          <a:noFill/>
        </a:ln>
        <a:effectLst/>
      </dsp:spPr>
      <dsp:style>
        <a:lnRef idx="0">
          <a:scrgbClr r="0" g="0" b="0"/>
        </a:lnRef>
        <a:fillRef idx="1">
          <a:scrgbClr r="0" g="0" b="0"/>
        </a:fillRef>
        <a:effectRef idx="0">
          <a:scrgbClr r="0" g="0" b="0"/>
        </a:effectRef>
        <a:fontRef idx="minor"/>
      </dsp:style>
    </dsp:sp>
    <dsp:sp modelId="{2175CBCD-F3C8-4B6F-BE98-DA25D291F6C2}">
      <dsp:nvSpPr>
        <dsp:cNvPr id="0" name=""/>
        <dsp:cNvSpPr/>
      </dsp:nvSpPr>
      <dsp:spPr>
        <a:xfrm>
          <a:off x="375988" y="3387531"/>
          <a:ext cx="683614" cy="6836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E14D37-C614-4074-A664-FEDD0A0A6A8A}">
      <dsp:nvSpPr>
        <dsp:cNvPr id="0" name=""/>
        <dsp:cNvSpPr/>
      </dsp:nvSpPr>
      <dsp:spPr>
        <a:xfrm>
          <a:off x="1435590" y="3107870"/>
          <a:ext cx="86434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1"/>
              </a:solidFill>
              <a:hlinkClick xmlns:r="http://schemas.openxmlformats.org/officeDocument/2006/relationships" r:id="rId9">
                <a:extLst>
                  <a:ext uri="{A12FA001-AC4F-418D-AE19-62706E023703}">
                    <ahyp:hlinkClr xmlns:ahyp="http://schemas.microsoft.com/office/drawing/2018/hyperlinkcolor" val="tx"/>
                  </a:ext>
                </a:extLst>
              </a:hlinkClick>
            </a:rPr>
            <a:t>National Institute of AMR Research and Education</a:t>
          </a:r>
          <a:endParaRPr lang="en-US" sz="2500" kern="1200" dirty="0">
            <a:solidFill>
              <a:schemeClr val="bg1"/>
            </a:solidFill>
          </a:endParaRPr>
        </a:p>
      </dsp:txBody>
      <dsp:txXfrm>
        <a:off x="1435590" y="3107870"/>
        <a:ext cx="8643420"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71F3DDC-E61F-483D-0705-8A48F54D86C3}"/>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dirty="0"/>
              <a:t>DRAFT SLIDE DECK</a:t>
            </a:r>
          </a:p>
        </p:txBody>
      </p:sp>
      <p:sp>
        <p:nvSpPr>
          <p:cNvPr id="3" name="Date Placeholder 2">
            <a:extLst>
              <a:ext uri="{FF2B5EF4-FFF2-40B4-BE49-F238E27FC236}">
                <a16:creationId xmlns:a16="http://schemas.microsoft.com/office/drawing/2014/main" id="{744319DA-04D8-5F27-76FF-66658F7E17A4}"/>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750F53E1-2D18-4656-9EAF-8A83B6359728}" type="datetimeFigureOut">
              <a:rPr lang="en-US" smtClean="0"/>
              <a:t>8/15/2024</a:t>
            </a:fld>
            <a:endParaRPr lang="en-US"/>
          </a:p>
        </p:txBody>
      </p:sp>
      <p:sp>
        <p:nvSpPr>
          <p:cNvPr id="4" name="Footer Placeholder 3">
            <a:extLst>
              <a:ext uri="{FF2B5EF4-FFF2-40B4-BE49-F238E27FC236}">
                <a16:creationId xmlns:a16="http://schemas.microsoft.com/office/drawing/2014/main" id="{92AD08D2-256A-1B44-72B2-8F2FB8461972}"/>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141F2F0B-C355-6EB8-E615-F3BE89193E0B}"/>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6D3BD52-E81C-478B-A33C-6F7ECD02A8F6}" type="slidenum">
              <a:rPr lang="en-US" smtClean="0"/>
              <a:t>‹#›</a:t>
            </a:fld>
            <a:endParaRPr lang="en-US"/>
          </a:p>
        </p:txBody>
      </p:sp>
    </p:spTree>
    <p:extLst>
      <p:ext uri="{BB962C8B-B14F-4D97-AF65-F5344CB8AC3E}">
        <p14:creationId xmlns:p14="http://schemas.microsoft.com/office/powerpoint/2010/main" val="175887259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9" name="Header Placeholder 8">
            <a:extLst>
              <a:ext uri="{FF2B5EF4-FFF2-40B4-BE49-F238E27FC236}">
                <a16:creationId xmlns:a16="http://schemas.microsoft.com/office/drawing/2014/main" id="{7B760A1D-6413-6E89-DDC7-4C3CCC6FE0E4}"/>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dirty="0"/>
              <a:t>DRAFT SLIDE DECK</a:t>
            </a:r>
          </a:p>
        </p:txBody>
      </p:sp>
      <p:sp>
        <p:nvSpPr>
          <p:cNvPr id="10" name="Notes Placeholder 9">
            <a:extLst>
              <a:ext uri="{FF2B5EF4-FFF2-40B4-BE49-F238E27FC236}">
                <a16:creationId xmlns:a16="http://schemas.microsoft.com/office/drawing/2014/main" id="{9665D22D-7545-9001-A8FD-750284042326}"/>
              </a:ext>
            </a:extLst>
          </p:cNvPr>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a:extLst>
              <a:ext uri="{FF2B5EF4-FFF2-40B4-BE49-F238E27FC236}">
                <a16:creationId xmlns:a16="http://schemas.microsoft.com/office/drawing/2014/main" id="{4B80077E-0114-6438-905A-14DF03C7ACCD}"/>
              </a:ext>
            </a:extLst>
          </p:cNvPr>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8926D31-9B02-4102-9468-DC91CC2EC8FD}" type="slidenum">
              <a:rPr lang="en-US" smtClean="0"/>
              <a:t>‹#›</a:t>
            </a:fld>
            <a:endParaRPr lang="en-US"/>
          </a:p>
        </p:txBody>
      </p:sp>
    </p:spTree>
    <p:extLst>
      <p:ext uri="{BB962C8B-B14F-4D97-AF65-F5344CB8AC3E}">
        <p14:creationId xmlns:p14="http://schemas.microsoft.com/office/powerpoint/2010/main" val="170449586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926D31-9B02-4102-9468-DC91CC2EC8FD}" type="slidenum">
              <a:rPr lang="en-US" smtClean="0"/>
              <a:t>1</a:t>
            </a:fld>
            <a:endParaRPr lang="en-US"/>
          </a:p>
        </p:txBody>
      </p:sp>
      <p:sp>
        <p:nvSpPr>
          <p:cNvPr id="5" name="Header Placeholder 4">
            <a:extLst>
              <a:ext uri="{FF2B5EF4-FFF2-40B4-BE49-F238E27FC236}">
                <a16:creationId xmlns:a16="http://schemas.microsoft.com/office/drawing/2014/main" id="{30C58965-77CB-DA41-2944-148922540293}"/>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891500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latin typeface="Arial" panose="020B0604020202020204" pitchFamily="34" charset="0"/>
                <a:cs typeface="Arial" panose="020B0604020202020204" pitchFamily="34" charset="0"/>
              </a:rPr>
              <a:t>Would anyone like to share some ideas on what you think we can do as a team to fight the spread of AMR?</a:t>
            </a:r>
          </a:p>
          <a:p>
            <a:pPr defTabSz="966612">
              <a:defRPr/>
            </a:pPr>
            <a:endParaRPr lang="en-US" dirty="0">
              <a:latin typeface="Arial" panose="020B0604020202020204" pitchFamily="34" charset="0"/>
              <a:cs typeface="Arial" panose="020B0604020202020204" pitchFamily="34" charset="0"/>
            </a:endParaRPr>
          </a:p>
          <a:p>
            <a:pPr defTabSz="966612">
              <a:defRPr/>
            </a:pPr>
            <a:r>
              <a:rPr lang="en-US" i="1" dirty="0">
                <a:latin typeface="Arial" panose="020B0604020202020204" pitchFamily="34" charset="0"/>
                <a:cs typeface="Arial" panose="020B0604020202020204" pitchFamily="34" charset="0"/>
              </a:rPr>
              <a:t>Wait for volunteers to offer ideas they have to prevent the spread of AMR. </a:t>
            </a:r>
          </a:p>
          <a:p>
            <a:pPr defTabSz="966612">
              <a:defRPr/>
            </a:pPr>
            <a:endParaRPr lang="en-US" dirty="0">
              <a:latin typeface="Arial" panose="020B0604020202020204" pitchFamily="34" charset="0"/>
              <a:cs typeface="Arial" panose="020B0604020202020204" pitchFamily="34" charset="0"/>
            </a:endParaRPr>
          </a:p>
          <a:p>
            <a:pPr defTabSz="966612">
              <a:defRPr/>
            </a:pPr>
            <a:r>
              <a:rPr lang="en-US" dirty="0">
                <a:latin typeface="Arial" panose="020B0604020202020204" pitchFamily="34" charset="0"/>
                <a:cs typeface="Arial" panose="020B0604020202020204" pitchFamily="34" charset="0"/>
              </a:rPr>
              <a:t>Thank you for those great ideas! Recognizing that we are all connected is the first step. So thank you for joining me for this meeting here today.</a:t>
            </a:r>
          </a:p>
          <a:p>
            <a:pPr defTabSz="966612">
              <a:defRPr/>
            </a:pPr>
            <a:endParaRPr lang="en-US" dirty="0">
              <a:latin typeface="Arial" panose="020B0604020202020204" pitchFamily="34" charset="0"/>
              <a:cs typeface="Arial" panose="020B0604020202020204" pitchFamily="34" charset="0"/>
            </a:endParaRPr>
          </a:p>
          <a:p>
            <a:pPr defTabSz="966612">
              <a:defRPr/>
            </a:pPr>
            <a:r>
              <a:rPr lang="en-US" dirty="0">
                <a:latin typeface="Arial" panose="020B0604020202020204" pitchFamily="34" charset="0"/>
                <a:cs typeface="Arial" panose="020B0604020202020204" pitchFamily="34" charset="0"/>
              </a:rPr>
              <a:t>Antimicrobial stewardship requires commitment by all health care sectors, including veterinary personnel working with large and small animals. To be most effective, it involves coordination and collaboration amongst stakeholders at all levels – including global, national, state, and local entities from all health care sectors, including medical and veterinary practitioners as well as pharmacists and pet owners.</a:t>
            </a:r>
          </a:p>
          <a:p>
            <a:pPr defTabSz="966612">
              <a:defRPr/>
            </a:pPr>
            <a:endParaRPr lang="en-US" dirty="0">
              <a:latin typeface="Arial" panose="020B0604020202020204" pitchFamily="34" charset="0"/>
              <a:cs typeface="Arial" panose="020B0604020202020204" pitchFamily="34" charset="0"/>
            </a:endParaRPr>
          </a:p>
          <a:p>
            <a:pPr defTabSz="966612">
              <a:defRPr/>
            </a:pPr>
            <a:r>
              <a:rPr lang="en-US" sz="1300" kern="0" dirty="0">
                <a:latin typeface="Arial" panose="020B0604020202020204" pitchFamily="34" charset="0"/>
                <a:ea typeface="Calibri" panose="020F0502020204030204" pitchFamily="34" charset="0"/>
                <a:cs typeface="Arial" panose="020B0604020202020204" pitchFamily="34" charset="0"/>
              </a:rPr>
              <a:t>We all have a role to play in preventing drug-resistant infections and using antimicrobials judiciously. Our </a:t>
            </a:r>
            <a:r>
              <a:rPr lang="en-US" sz="1300" dirty="0">
                <a:latin typeface="Arial" panose="020B0604020202020204" pitchFamily="34" charset="0"/>
                <a:ea typeface="Calibri" panose="020F0502020204030204" pitchFamily="34" charset="0"/>
                <a:cs typeface="Arial" panose="020B0604020202020204" pitchFamily="34" charset="0"/>
              </a:rPr>
              <a:t>family, patients, and community are counting on us.</a:t>
            </a:r>
            <a:endParaRPr lang="en-US" sz="1300" dirty="0">
              <a:latin typeface="Arial" panose="020B0604020202020204" pitchFamily="34" charset="0"/>
              <a:cs typeface="Arial" panose="020B0604020202020204" pitchFamily="34" charset="0"/>
            </a:endParaRPr>
          </a:p>
          <a:p>
            <a:pPr defTabSz="966612">
              <a:defRPr/>
            </a:pPr>
            <a:endParaRPr lang="en-US" dirty="0">
              <a:latin typeface="Arial" panose="020B0604020202020204" pitchFamily="34" charset="0"/>
              <a:cs typeface="Arial" panose="020B0604020202020204" pitchFamily="34" charset="0"/>
            </a:endParaRPr>
          </a:p>
          <a:p>
            <a:pPr defTabSz="966612">
              <a:defRPr/>
            </a:pPr>
            <a:r>
              <a:rPr lang="en-US" i="1" dirty="0">
                <a:latin typeface="Arial" panose="020B0604020202020204" pitchFamily="34" charset="0"/>
                <a:cs typeface="Arial" panose="020B0604020202020204" pitchFamily="34" charset="0"/>
              </a:rPr>
              <a:t>Image courtesy of CDC </a:t>
            </a:r>
            <a:r>
              <a:rPr lang="en-US" dirty="0">
                <a:latin typeface="Arial" panose="020B0604020202020204" pitchFamily="34" charset="0"/>
                <a:cs typeface="Arial" panose="020B0604020202020204" pitchFamily="34" charset="0"/>
              </a:rPr>
              <a:t>(https://www.cdc.gov/drugresistance/resources/social-media.html)</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10</a:t>
            </a:fld>
            <a:endParaRPr lang="en-US"/>
          </a:p>
        </p:txBody>
      </p:sp>
      <p:sp>
        <p:nvSpPr>
          <p:cNvPr id="5" name="Header Placeholder 4">
            <a:extLst>
              <a:ext uri="{FF2B5EF4-FFF2-40B4-BE49-F238E27FC236}">
                <a16:creationId xmlns:a16="http://schemas.microsoft.com/office/drawing/2014/main" id="{0F8924F3-E43A-92A2-DA96-CAED4581AAB6}"/>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3220217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latin typeface="Arial" panose="020B0604020202020204" pitchFamily="34" charset="0"/>
                <a:cs typeface="Arial" panose="020B0604020202020204" pitchFamily="34" charset="0"/>
              </a:rPr>
              <a:t>According to the Association for Professionals in Infection Control and Prevention (https://apic.org/professional-practice/practice-resources/antimicrobial-stewardship/), an AMS Program promotes the appropriate use of antimicrobials (including antibiotics), improves patient outcomes, reduces microbial resistance, and decreases the spread of infections caused by multidrug-resistant organisms.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AMS has been most studied and utilized in human hospitals to date. Researchers have found that AMS Programs have significant value with clinical and economic impacts. For example, studies of patients in human hospitals with AMS programs have shown shortened hospital stays (https://pubmed.ncbi.nlm.nih.gov/30805182/) and improved patient outcomes through targeted antibiotic use (https://stacks.cdc.gov/view/cdc/35745).</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graph from CDC shows the change over time in hospital implementation of AMS programs in Iowa, with less than 20% of hospitals meeting all 7 core elements in 2014 to 95% of hospitals in 2022. We don’t need to go into detail about how those core elements are defined in human health care, but this is a great visual to show how change happens slowly and incrementally over time.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 veterinary providers, we too can develop AMS programs in our hospitals and clinics, by slowly incorporating more and more AMS practices into our daily routines.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Let’s now explore some actions we can all take together to create and implement an AMS Program here in our practice. Even one small step today will bring us closer to combatting antimicrobial resistance in our practice and our community.</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Image courtesy of CDC (https://arpsp.cdc.gov/profile/geography/iowa?hai-select-changes-over-time-sir=haiMRSA&amp;phenotype-select-ar-by-state=arPhenotype6#antibiotic-stewardship)</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11</a:t>
            </a:fld>
            <a:endParaRPr lang="en-US"/>
          </a:p>
        </p:txBody>
      </p:sp>
      <p:sp>
        <p:nvSpPr>
          <p:cNvPr id="5" name="Header Placeholder 4">
            <a:extLst>
              <a:ext uri="{FF2B5EF4-FFF2-40B4-BE49-F238E27FC236}">
                <a16:creationId xmlns:a16="http://schemas.microsoft.com/office/drawing/2014/main" id="{54082F00-7AF2-E7A7-C9FC-51145FE09B84}"/>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3730830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latin typeface="Arial" panose="020B0604020202020204" pitchFamily="34" charset="0"/>
                <a:cs typeface="Arial" panose="020B0604020202020204" pitchFamily="34" charset="0"/>
              </a:rPr>
              <a:t>I’m here today to show you how easy it can be for us to start acting intentionally together towards a handful of small goals. I have already drafted an AMS program with some ideas of my own, but we all need to be on board for this to work. Writing our ideas down will help us all remember what we’ve decided together and stay accountable to the goals and activities we choose.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So let’s go through the main principles of an AMS program and then we’ll talk about each one specifically</a:t>
            </a:r>
            <a:r>
              <a:rPr lang="en-US" i="1" dirty="0">
                <a:latin typeface="Arial" panose="020B0604020202020204" pitchFamily="34" charset="0"/>
                <a:cs typeface="Arial" panose="020B0604020202020204" pitchFamily="34" charset="0"/>
              </a:rPr>
              <a:t>:</a:t>
            </a:r>
          </a:p>
          <a:p>
            <a:pPr marL="362480" indent="-362480">
              <a:buFont typeface="+mj-l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Publicly commit to the establishment and maintenance of this AMS Program</a:t>
            </a:r>
          </a:p>
          <a:p>
            <a:pPr marL="362480" indent="-362480">
              <a:buFont typeface="+mj-l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Advocate for strong preventive health care as well as infection control and biosecurity practices that prevent common diseases</a:t>
            </a:r>
          </a:p>
          <a:p>
            <a:pPr marL="362480" indent="-362480">
              <a:buFont typeface="+mj-l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Use antimicrobials sparingly and select them judiciously</a:t>
            </a:r>
          </a:p>
          <a:p>
            <a:pPr marL="362480" indent="-362480">
              <a:buFont typeface="+mj-l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Continuously evaluate and revise our antimicrobial use practices</a:t>
            </a:r>
          </a:p>
          <a:p>
            <a:pPr marL="362480" indent="-362480">
              <a:buFont typeface="+mj-lt"/>
              <a:buAutoNum type="arabicPeriod"/>
            </a:pPr>
            <a:r>
              <a:rPr lang="en-US" sz="1300" dirty="0">
                <a:latin typeface="Arial" panose="020B0604020202020204" pitchFamily="34" charset="0"/>
                <a:ea typeface="Calibri" panose="020F0502020204030204" pitchFamily="34" charset="0"/>
                <a:cs typeface="Arial" panose="020B0604020202020204" pitchFamily="34" charset="0"/>
              </a:rPr>
              <a:t>Build AMS expertise within our practice, thereby enhancing knowledge across our community and state as well</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12</a:t>
            </a:fld>
            <a:endParaRPr lang="en-US"/>
          </a:p>
        </p:txBody>
      </p:sp>
      <p:sp>
        <p:nvSpPr>
          <p:cNvPr id="5" name="Header Placeholder 4">
            <a:extLst>
              <a:ext uri="{FF2B5EF4-FFF2-40B4-BE49-F238E27FC236}">
                <a16:creationId xmlns:a16="http://schemas.microsoft.com/office/drawing/2014/main" id="{6C531CB2-85FE-42FA-A1CD-57D809A22CA1}"/>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215024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i="1" dirty="0">
                <a:latin typeface="Arial" panose="020B0604020202020204" pitchFamily="34" charset="0"/>
                <a:cs typeface="Arial" panose="020B0604020202020204" pitchFamily="34" charset="0"/>
              </a:rPr>
              <a:t>Insert any additional activities of interest before the meeting or discuss and brainstorm new activities to add during the meeting. Modify this sample table by finding one or two activities to focus on together during the upcoming year.</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13</a:t>
            </a:fld>
            <a:endParaRPr lang="en-US"/>
          </a:p>
        </p:txBody>
      </p:sp>
      <p:sp>
        <p:nvSpPr>
          <p:cNvPr id="5" name="Header Placeholder 4">
            <a:extLst>
              <a:ext uri="{FF2B5EF4-FFF2-40B4-BE49-F238E27FC236}">
                <a16:creationId xmlns:a16="http://schemas.microsoft.com/office/drawing/2014/main" id="{A933676E-BC39-C608-CEA8-B6628220614E}"/>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1359037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i="1" dirty="0">
                <a:latin typeface="Arial" panose="020B0604020202020204" pitchFamily="34" charset="0"/>
                <a:cs typeface="Arial" panose="020B0604020202020204" pitchFamily="34" charset="0"/>
              </a:rPr>
              <a:t>Insert any additional activities of interest before the meeting or discuss and brainstorm new activities to add during the meeting. Modify this sample table by finding one or two activities to focus on together during the upcoming year.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14</a:t>
            </a:fld>
            <a:endParaRPr lang="en-US"/>
          </a:p>
        </p:txBody>
      </p:sp>
      <p:sp>
        <p:nvSpPr>
          <p:cNvPr id="5" name="Header Placeholder 4">
            <a:extLst>
              <a:ext uri="{FF2B5EF4-FFF2-40B4-BE49-F238E27FC236}">
                <a16:creationId xmlns:a16="http://schemas.microsoft.com/office/drawing/2014/main" id="{3450408B-C5B4-4D7D-38B2-C5F635F67782}"/>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1995198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i="1" dirty="0">
                <a:latin typeface="Arial" panose="020B0604020202020204" pitchFamily="34" charset="0"/>
                <a:cs typeface="Arial" panose="020B0604020202020204" pitchFamily="34" charset="0"/>
              </a:rPr>
              <a:t>Insert any additional activities of interest before the meeting or discuss and brainstorm new activities to add during the meeting. Modify this sample table by finding one or two activities to focus on together during the upcoming year.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15</a:t>
            </a:fld>
            <a:endParaRPr lang="en-US"/>
          </a:p>
        </p:txBody>
      </p:sp>
      <p:sp>
        <p:nvSpPr>
          <p:cNvPr id="5" name="Header Placeholder 4">
            <a:extLst>
              <a:ext uri="{FF2B5EF4-FFF2-40B4-BE49-F238E27FC236}">
                <a16:creationId xmlns:a16="http://schemas.microsoft.com/office/drawing/2014/main" id="{64C68BD1-A41E-2F5B-CC34-A730879BBBA6}"/>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4253052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i="1" dirty="0">
                <a:latin typeface="Arial" panose="020B0604020202020204" pitchFamily="34" charset="0"/>
                <a:cs typeface="Arial" panose="020B0604020202020204" pitchFamily="34" charset="0"/>
              </a:rPr>
              <a:t>Insert any additional activities of interest before the meeting or discuss and brainstorm new activities to add during the meeting. Modify this sample table by finding one or two activities to focus on together during the upcoming year.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16</a:t>
            </a:fld>
            <a:endParaRPr lang="en-US"/>
          </a:p>
        </p:txBody>
      </p:sp>
      <p:sp>
        <p:nvSpPr>
          <p:cNvPr id="5" name="Header Placeholder 4">
            <a:extLst>
              <a:ext uri="{FF2B5EF4-FFF2-40B4-BE49-F238E27FC236}">
                <a16:creationId xmlns:a16="http://schemas.microsoft.com/office/drawing/2014/main" id="{083F8267-D40A-ADFA-4BB9-F3E4748C1381}"/>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624167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i="1" dirty="0">
                <a:latin typeface="Arial" panose="020B0604020202020204" pitchFamily="34" charset="0"/>
                <a:cs typeface="Arial" panose="020B0604020202020204" pitchFamily="34" charset="0"/>
              </a:rPr>
              <a:t>Insert any additional activities of interest before the meeting or discuss and brainstorm new activities to add during the meeting. Modify this sample table by finding one or two activities to focus on together during the upcoming year.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17</a:t>
            </a:fld>
            <a:endParaRPr lang="en-US"/>
          </a:p>
        </p:txBody>
      </p:sp>
      <p:sp>
        <p:nvSpPr>
          <p:cNvPr id="5" name="Header Placeholder 4">
            <a:extLst>
              <a:ext uri="{FF2B5EF4-FFF2-40B4-BE49-F238E27FC236}">
                <a16:creationId xmlns:a16="http://schemas.microsoft.com/office/drawing/2014/main" id="{E787FFC7-9CD0-0559-08C1-B05CE854C987}"/>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3727491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i="1" dirty="0">
                <a:latin typeface="Arial" panose="020B0604020202020204" pitchFamily="34" charset="0"/>
                <a:cs typeface="Arial" panose="020B0604020202020204" pitchFamily="34" charset="0"/>
              </a:rPr>
              <a:t>Summarize your goals and next steps with the activities your team has identified during the discussion.</a:t>
            </a:r>
          </a:p>
          <a:p>
            <a:pPr defTabSz="966612">
              <a:defRPr/>
            </a:pPr>
            <a:endParaRPr lang="en-US" dirty="0"/>
          </a:p>
          <a:p>
            <a:endParaRPr lang="en-US" dirty="0"/>
          </a:p>
          <a:p>
            <a:endParaRPr lang="en-US" dirty="0"/>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18</a:t>
            </a:fld>
            <a:endParaRPr lang="en-US"/>
          </a:p>
        </p:txBody>
      </p:sp>
      <p:sp>
        <p:nvSpPr>
          <p:cNvPr id="5" name="Header Placeholder 4">
            <a:extLst>
              <a:ext uri="{FF2B5EF4-FFF2-40B4-BE49-F238E27FC236}">
                <a16:creationId xmlns:a16="http://schemas.microsoft.com/office/drawing/2014/main" id="{3D3A2062-8131-3CC5-3EBB-AF1416128923}"/>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1689343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i="0" dirty="0">
                <a:latin typeface="Arial" panose="020B0604020202020204" pitchFamily="34" charset="0"/>
                <a:cs typeface="Arial" panose="020B0604020202020204" pitchFamily="34" charset="0"/>
              </a:rPr>
              <a:t>If you’d like to start learning more about AMS, please feel free to talk more with me or visit any of these helpful websites:</a:t>
            </a:r>
          </a:p>
          <a:p>
            <a:pPr marL="181240" indent="-181240">
              <a:buFont typeface="Arial" panose="020B0604020202020204" pitchFamily="34" charset="0"/>
              <a:buChar char="•"/>
            </a:pPr>
            <a:r>
              <a:rPr lang="en-US" i="0" dirty="0">
                <a:latin typeface="Arial" panose="020B0604020202020204" pitchFamily="34" charset="0"/>
                <a:cs typeface="Arial" panose="020B0604020202020204" pitchFamily="34" charset="0"/>
              </a:rPr>
              <a:t>Iowa HHS: Antimicrobial Resistance </a:t>
            </a:r>
            <a:r>
              <a:rPr lang="en-US" i="1" dirty="0">
                <a:latin typeface="Arial" panose="020B0604020202020204" pitchFamily="34" charset="0"/>
                <a:cs typeface="Arial" panose="020B0604020202020204" pitchFamily="34" charset="0"/>
              </a:rPr>
              <a:t>(https://hhs.iowa.gov/center-acute-disease-epidemiology/hai-prevention/antimicrobial-resistance)</a:t>
            </a:r>
          </a:p>
          <a:p>
            <a:pPr marL="181240" indent="-181240">
              <a:buFont typeface="Arial" panose="020B0604020202020204" pitchFamily="34" charset="0"/>
              <a:buChar char="•"/>
            </a:pPr>
            <a:r>
              <a:rPr lang="en-US" i="0" dirty="0">
                <a:latin typeface="Arial" panose="020B0604020202020204" pitchFamily="34" charset="0"/>
                <a:cs typeface="Arial" panose="020B0604020202020204" pitchFamily="34" charset="0"/>
              </a:rPr>
              <a:t>MOHASC </a:t>
            </a:r>
            <a:r>
              <a:rPr lang="en-US" i="1" dirty="0">
                <a:latin typeface="Arial" panose="020B0604020202020204" pitchFamily="34" charset="0"/>
                <a:cs typeface="Arial" panose="020B0604020202020204" pitchFamily="34" charset="0"/>
              </a:rPr>
              <a:t>(https://www.health.state.mn.us/communities/onehealthabx/index.html)</a:t>
            </a:r>
          </a:p>
          <a:p>
            <a:pPr marL="181240" indent="-181240">
              <a:buFont typeface="Arial" panose="020B0604020202020204" pitchFamily="34" charset="0"/>
              <a:buChar char="•"/>
            </a:pPr>
            <a:r>
              <a:rPr lang="en-US" i="0" dirty="0">
                <a:latin typeface="Arial" panose="020B0604020202020204" pitchFamily="34" charset="0"/>
                <a:cs typeface="Arial" panose="020B0604020202020204" pitchFamily="34" charset="0"/>
              </a:rPr>
              <a:t>NIAMRRE (</a:t>
            </a:r>
            <a:r>
              <a:rPr lang="en-US" i="1" dirty="0">
                <a:latin typeface="Arial" panose="020B0604020202020204" pitchFamily="34" charset="0"/>
                <a:cs typeface="Arial" panose="020B0604020202020204" pitchFamily="34" charset="0"/>
              </a:rPr>
              <a:t>https://www.niamrre.org/)</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Add any upcoming webinars, lectures, or other favorite resources to the list of recommendations here.</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19</a:t>
            </a:fld>
            <a:endParaRPr lang="en-US"/>
          </a:p>
        </p:txBody>
      </p:sp>
      <p:sp>
        <p:nvSpPr>
          <p:cNvPr id="5" name="Header Placeholder 4">
            <a:extLst>
              <a:ext uri="{FF2B5EF4-FFF2-40B4-BE49-F238E27FC236}">
                <a16:creationId xmlns:a16="http://schemas.microsoft.com/office/drawing/2014/main" id="{1E7086DC-7F27-9C9F-4BA7-F1CF904C99B7}"/>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205845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latin typeface="Arial" panose="020B0604020202020204" pitchFamily="34" charset="0"/>
                <a:cs typeface="Arial" panose="020B0604020202020204" pitchFamily="34" charset="0"/>
              </a:rPr>
              <a:t>Today we’re going to discuss how to create and implement an antimicrobial stewardship program. We will talk about what AMS is, why it’s important, and what we can do together to prevent the spread of drug-resistant infections.</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Consider changing the title to something more personal or light-hearted for your practice to welcome the team and make them comfortable.</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2</a:t>
            </a:fld>
            <a:endParaRPr lang="en-US"/>
          </a:p>
        </p:txBody>
      </p:sp>
      <p:sp>
        <p:nvSpPr>
          <p:cNvPr id="5" name="Header Placeholder 4">
            <a:extLst>
              <a:ext uri="{FF2B5EF4-FFF2-40B4-BE49-F238E27FC236}">
                <a16:creationId xmlns:a16="http://schemas.microsoft.com/office/drawing/2014/main" id="{6DCFB957-C983-D88D-F895-91E9C5C9DA31}"/>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896145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i="0" dirty="0">
                <a:latin typeface="Arial" panose="020B0604020202020204" pitchFamily="34" charset="0"/>
                <a:cs typeface="Arial" panose="020B0604020202020204" pitchFamily="34" charset="0"/>
              </a:rPr>
              <a:t>Thank you all for today’s great discussion. I will update our AMS Program and send you all copies for your reference. We will then </a:t>
            </a:r>
            <a:r>
              <a:rPr lang="en-US" i="1" dirty="0">
                <a:latin typeface="Arial" panose="020B0604020202020204" pitchFamily="34" charset="0"/>
                <a:cs typeface="Arial" panose="020B0604020202020204" pitchFamily="34" charset="0"/>
              </a:rPr>
              <a:t>(insert any action items for next steps)…</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Take a picture of you and your team at this first AMS meeting so you can replace this slide in future meetings and reminisce at how far you’ve all come together!</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Image courtesy of Shutterstock (https://www.shutterstock.com/image-photo/cute-dog-vet-group-doctors-assistants-133776188).</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20</a:t>
            </a:fld>
            <a:endParaRPr lang="en-US"/>
          </a:p>
        </p:txBody>
      </p:sp>
      <p:sp>
        <p:nvSpPr>
          <p:cNvPr id="5" name="Header Placeholder 4">
            <a:extLst>
              <a:ext uri="{FF2B5EF4-FFF2-40B4-BE49-F238E27FC236}">
                <a16:creationId xmlns:a16="http://schemas.microsoft.com/office/drawing/2014/main" id="{F2F83E55-3B6C-E779-BF27-C4A6D8DD84C9}"/>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1665507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latin typeface="Arial" panose="020B0604020202020204" pitchFamily="34" charset="0"/>
                <a:cs typeface="Arial" panose="020B0604020202020204" pitchFamily="34" charset="0"/>
              </a:rPr>
              <a:t>Would anyone like to tell us what AMS means to them?</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Wait and ask for volunteers to explain or guess what AMS means to them. Then explain the definition from CDC on the next slide.</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Image courtesy of Shutterstock (https://www.shutterstock.com/image-photo/medicine-bottle-orange-pills-spilled-out-405639223).</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3</a:t>
            </a:fld>
            <a:endParaRPr lang="en-US"/>
          </a:p>
        </p:txBody>
      </p:sp>
      <p:sp>
        <p:nvSpPr>
          <p:cNvPr id="5" name="Header Placeholder 4">
            <a:extLst>
              <a:ext uri="{FF2B5EF4-FFF2-40B4-BE49-F238E27FC236}">
                <a16:creationId xmlns:a16="http://schemas.microsoft.com/office/drawing/2014/main" id="{994A5001-46D8-4601-82AF-A01C2BC6680C}"/>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1427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b="0" i="0" dirty="0">
                <a:solidFill>
                  <a:srgbClr val="000000"/>
                </a:solidFill>
                <a:effectLst/>
                <a:latin typeface="Arial" panose="020B0604020202020204" pitchFamily="34" charset="0"/>
                <a:cs typeface="Arial" panose="020B0604020202020204" pitchFamily="34" charset="0"/>
              </a:rPr>
              <a:t>According to CDC, antimicrobial stewardship is the effort to measure and improve how antimicrobials are prescribed by clinicians and used by patients.</a:t>
            </a:r>
          </a:p>
          <a:p>
            <a:endParaRPr lang="en-US" b="0" i="0" dirty="0">
              <a:solidFill>
                <a:srgbClr val="000000"/>
              </a:solidFill>
              <a:effectLst/>
              <a:latin typeface="Arial" panose="020B0604020202020204" pitchFamily="34" charset="0"/>
              <a:cs typeface="Arial" panose="020B0604020202020204" pitchFamily="34" charset="0"/>
            </a:endParaRPr>
          </a:p>
          <a:p>
            <a:r>
              <a:rPr lang="en-US" b="0" i="0" dirty="0">
                <a:solidFill>
                  <a:srgbClr val="000000"/>
                </a:solidFill>
                <a:effectLst/>
                <a:latin typeface="Arial" panose="020B0604020202020204" pitchFamily="34" charset="0"/>
                <a:cs typeface="Arial" panose="020B0604020202020204" pitchFamily="34" charset="0"/>
              </a:rPr>
              <a:t>We can use this practice in all areas of health care – for both humans and animals. Here we have bolded four words to emphasize the importance of measuring, improving, prescribing, and using antimicrobials.</a:t>
            </a:r>
          </a:p>
          <a:p>
            <a:endParaRPr lang="en-US" b="0" i="0" dirty="0">
              <a:solidFill>
                <a:srgbClr val="000000"/>
              </a:solidFill>
              <a:effectLst/>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(https://www.cdc.gov/antibiotic-use/core-elements/index.html)</a:t>
            </a:r>
            <a:endParaRPr lang="en-US" b="0" i="0"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4</a:t>
            </a:fld>
            <a:endParaRPr lang="en-US"/>
          </a:p>
        </p:txBody>
      </p:sp>
      <p:sp>
        <p:nvSpPr>
          <p:cNvPr id="5" name="Header Placeholder 4">
            <a:extLst>
              <a:ext uri="{FF2B5EF4-FFF2-40B4-BE49-F238E27FC236}">
                <a16:creationId xmlns:a16="http://schemas.microsoft.com/office/drawing/2014/main" id="{600CB574-FBFB-440E-6E9A-7350355D4A53}"/>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329246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latin typeface="Arial" panose="020B0604020202020204" pitchFamily="34" charset="0"/>
                <a:cs typeface="Arial" panose="020B0604020202020204" pitchFamily="34" charset="0"/>
              </a:rPr>
              <a:t>Would anyone like to offer some possible reasons why we should care about AMS here in our practice?</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Wait for volunteers to offer reasons why they care about AMS or why pet owners care about AMS. If no one offers a reason, use the graphic to explain some possible responses or provide your own personal reason for caring about AMS.</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5</a:t>
            </a:fld>
            <a:endParaRPr lang="en-US"/>
          </a:p>
        </p:txBody>
      </p:sp>
      <p:sp>
        <p:nvSpPr>
          <p:cNvPr id="5" name="Header Placeholder 4">
            <a:extLst>
              <a:ext uri="{FF2B5EF4-FFF2-40B4-BE49-F238E27FC236}">
                <a16:creationId xmlns:a16="http://schemas.microsoft.com/office/drawing/2014/main" id="{58A681AD-E09C-3729-0E3A-3A20E5873225}"/>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1814711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i="1" dirty="0">
                <a:latin typeface="Arial" panose="020B0604020202020204" pitchFamily="34" charset="0"/>
                <a:cs typeface="Arial" panose="020B0604020202020204" pitchFamily="34" charset="0"/>
              </a:rPr>
              <a:t>Connect with your team by telling a story about why antimicrobial resistance (AMR) is a problem and why it is important to you. Is there a person or animal in your life who has been impacted? Is there a patient or family at your practice who has been diagnosed with a resistant infection? </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If so, replace this video or add an additional slide with an image to help tell your story (respecting privacy whenever needed). </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If not, show this 7-minute video and then ask each team member to share something that resonated with them or how it made them feel. </a:t>
            </a: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Or, consider using the story of the 2019-2021 outbreak of multidrug-resistant Campylobacter infections linked to contact with pet store puppies (https://www.cdc.gov/campylobacter/outbreaks/puppies-12-19/index.html) or sharing some of the stories available from the Minnesota Department of Health (</a:t>
            </a:r>
            <a:r>
              <a:rPr lang="en-US" sz="1800" i="1" dirty="0">
                <a:effectLst/>
                <a:latin typeface="Arial" panose="020B0604020202020204" pitchFamily="34" charset="0"/>
                <a:cs typeface="Arial" panose="020B0604020202020204" pitchFamily="34" charset="0"/>
              </a:rPr>
              <a:t>https://www.health.state.mn.us/communities/onehealthabx/stories/index.html).</a:t>
            </a:r>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Video courtesy of Iowa PBS (https://www.iowapbs.org/shows/mtom/market-feature/clip/9356/minnesota-group-helps-draw-attention-pets-antibiotic-resistance), originally aired March 24, 2023.</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6</a:t>
            </a:fld>
            <a:endParaRPr lang="en-US"/>
          </a:p>
        </p:txBody>
      </p:sp>
      <p:sp>
        <p:nvSpPr>
          <p:cNvPr id="5" name="Header Placeholder 4">
            <a:extLst>
              <a:ext uri="{FF2B5EF4-FFF2-40B4-BE49-F238E27FC236}">
                <a16:creationId xmlns:a16="http://schemas.microsoft.com/office/drawing/2014/main" id="{B7CE8241-B57F-600C-8649-B5B8A6DF3D7B}"/>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128031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4EA51-8481-BC3D-9A31-DEB8AC5CF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0CDEC-B2D8-7F33-10EE-1F3C0DEE00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804BAC-33A4-6BDD-FB13-B957819CA30B}"/>
              </a:ext>
            </a:extLst>
          </p:cNvPr>
          <p:cNvSpPr>
            <a:spLocks noGrp="1"/>
          </p:cNvSpPr>
          <p:nvPr>
            <p:ph type="body" idx="1"/>
          </p:nvPr>
        </p:nvSpPr>
        <p:spPr>
          <a:xfrm>
            <a:off x="731520" y="4620577"/>
            <a:ext cx="5852160" cy="3780473"/>
          </a:xfrm>
          <a:prstGeom prst="rect">
            <a:avLst/>
          </a:prstGeom>
        </p:spPr>
        <p:txBody>
          <a:bodyPr/>
          <a:lstStyle/>
          <a:p>
            <a:pPr defTabSz="966612">
              <a:defRPr/>
            </a:pPr>
            <a:r>
              <a:rPr lang="en-US" dirty="0">
                <a:latin typeface="Arial" panose="020B0604020202020204" pitchFamily="34" charset="0"/>
                <a:cs typeface="Arial" panose="020B0604020202020204" pitchFamily="34" charset="0"/>
              </a:rPr>
              <a:t>Thanks everyone for the great responses! </a:t>
            </a:r>
          </a:p>
          <a:p>
            <a:pPr defTabSz="966612">
              <a:defRPr/>
            </a:pPr>
            <a:endParaRPr lang="en-US" i="0" dirty="0">
              <a:latin typeface="Arial" panose="020B0604020202020204" pitchFamily="34" charset="0"/>
              <a:cs typeface="Arial" panose="020B0604020202020204" pitchFamily="34" charset="0"/>
            </a:endParaRPr>
          </a:p>
          <a:p>
            <a:pPr defTabSz="966612">
              <a:defRPr/>
            </a:pPr>
            <a:r>
              <a:rPr lang="en-US" i="0" dirty="0">
                <a:latin typeface="Arial" panose="020B0604020202020204" pitchFamily="34" charset="0"/>
                <a:cs typeface="Arial" panose="020B0604020202020204" pitchFamily="34" charset="0"/>
              </a:rPr>
              <a:t>Here are some reasons why we should care about AMS. For one reason, AMR infections are emerging and spreading.</a:t>
            </a:r>
          </a:p>
          <a:p>
            <a:endParaRPr lang="en-US" i="0" dirty="0">
              <a:latin typeface="Arial" panose="020B0604020202020204" pitchFamily="34" charset="0"/>
              <a:cs typeface="Arial" panose="020B0604020202020204" pitchFamily="34" charset="0"/>
            </a:endParaRPr>
          </a:p>
          <a:p>
            <a:r>
              <a:rPr lang="en-US" i="0" dirty="0">
                <a:latin typeface="Arial" panose="020B0604020202020204" pitchFamily="34" charset="0"/>
                <a:cs typeface="Arial" panose="020B0604020202020204" pitchFamily="34" charset="0"/>
              </a:rPr>
              <a:t>According to CDC, “each year in the United States, at least two million people become infected with bacteria that are resistant to antibiotics and at least 23,000 people die each year as a direct result of these infections.”</a:t>
            </a:r>
          </a:p>
          <a:p>
            <a:endParaRPr lang="en-US" i="0" dirty="0">
              <a:latin typeface="Arial" panose="020B0604020202020204" pitchFamily="34" charset="0"/>
              <a:cs typeface="Arial" panose="020B0604020202020204" pitchFamily="34" charset="0"/>
            </a:endParaRPr>
          </a:p>
          <a:p>
            <a:r>
              <a:rPr lang="en-US" i="0" dirty="0">
                <a:latin typeface="Arial" panose="020B0604020202020204" pitchFamily="34" charset="0"/>
                <a:cs typeface="Arial" panose="020B0604020202020204" pitchFamily="34" charset="0"/>
              </a:rPr>
              <a:t>To relate that to Iowa, two million people is roughly 62% of our state population and 23,000 people is roughly equal to the population of Muscatine in 2023.</a:t>
            </a:r>
          </a:p>
          <a:p>
            <a:endParaRPr lang="en-US" i="0" dirty="0">
              <a:latin typeface="Arial" panose="020B0604020202020204" pitchFamily="34" charset="0"/>
              <a:cs typeface="Arial" panose="020B0604020202020204" pitchFamily="34" charset="0"/>
            </a:endParaRPr>
          </a:p>
          <a:p>
            <a:r>
              <a:rPr lang="en-US" i="0" dirty="0">
                <a:latin typeface="Arial" panose="020B0604020202020204" pitchFamily="34" charset="0"/>
                <a:cs typeface="Arial" panose="020B0604020202020204" pitchFamily="34" charset="0"/>
              </a:rPr>
              <a:t>Those are some sobering statistics.</a:t>
            </a:r>
          </a:p>
          <a:p>
            <a:endParaRPr lang="en-US" i="0"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(Statistics from https://www.census.gov/quickfacts/fact/table/IA/PST045222 and https://datausa.io/profile/geo/muscatine-ia)</a:t>
            </a:r>
          </a:p>
        </p:txBody>
      </p:sp>
      <p:sp>
        <p:nvSpPr>
          <p:cNvPr id="4" name="Slide Number Placeholder 3">
            <a:extLst>
              <a:ext uri="{FF2B5EF4-FFF2-40B4-BE49-F238E27FC236}">
                <a16:creationId xmlns:a16="http://schemas.microsoft.com/office/drawing/2014/main" id="{0DABD72C-05B2-91F2-D2DD-E4175E794018}"/>
              </a:ext>
            </a:extLst>
          </p:cNvPr>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7</a:t>
            </a:fld>
            <a:endParaRPr lang="en-US"/>
          </a:p>
        </p:txBody>
      </p:sp>
      <p:sp>
        <p:nvSpPr>
          <p:cNvPr id="5" name="Header Placeholder 4">
            <a:extLst>
              <a:ext uri="{FF2B5EF4-FFF2-40B4-BE49-F238E27FC236}">
                <a16:creationId xmlns:a16="http://schemas.microsoft.com/office/drawing/2014/main" id="{E650A390-E11E-AE5D-FE3F-67D7BBAA19AB}"/>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1090694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pPr defTabSz="966612">
              <a:defRPr/>
            </a:pPr>
            <a:r>
              <a:rPr lang="en-US" dirty="0">
                <a:latin typeface="Arial" panose="020B0604020202020204" pitchFamily="34" charset="0"/>
                <a:cs typeface="Arial" panose="020B0604020202020204" pitchFamily="34" charset="0"/>
              </a:rPr>
              <a:t>Here are some other important reasons cited by experts studying AMS:</a:t>
            </a:r>
          </a:p>
          <a:p>
            <a:pPr marL="181240" indent="-181240">
              <a:buFont typeface="Arial" panose="020B0604020202020204" pitchFamily="34" charset="0"/>
              <a:buChar char="•"/>
            </a:pPr>
            <a:r>
              <a:rPr lang="en-US" i="0" dirty="0">
                <a:latin typeface="Arial" panose="020B0604020202020204" pitchFamily="34" charset="0"/>
                <a:cs typeface="Arial" panose="020B0604020202020204" pitchFamily="34" charset="0"/>
              </a:rPr>
              <a:t>Development of new antimicrobial medications to fight AMR is slow</a:t>
            </a:r>
            <a:endParaRPr lang="en-US" dirty="0">
              <a:latin typeface="Arial" panose="020B0604020202020204" pitchFamily="34" charset="0"/>
              <a:cs typeface="Arial" panose="020B0604020202020204" pitchFamily="34" charset="0"/>
            </a:endParaRP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AMR infections can affect the health of companion animals</a:t>
            </a:r>
          </a:p>
          <a:p>
            <a:pPr marL="181240" indent="-181240">
              <a:buFont typeface="Arial" panose="020B0604020202020204" pitchFamily="34" charset="0"/>
              <a:buChar char="•"/>
            </a:pPr>
            <a:r>
              <a:rPr lang="en-US" dirty="0">
                <a:latin typeface="Arial" panose="020B0604020202020204" pitchFamily="34" charset="0"/>
                <a:cs typeface="Arial" panose="020B0604020202020204" pitchFamily="34" charset="0"/>
              </a:rPr>
              <a:t>Companion animals may increase the risk of AMR spread</a:t>
            </a:r>
          </a:p>
          <a:p>
            <a:pPr marL="664546" lvl="1" indent="-181240">
              <a:buFont typeface="Arial" panose="020B0604020202020204" pitchFamily="34" charset="0"/>
              <a:buChar char="•"/>
            </a:pPr>
            <a:r>
              <a:rPr lang="en-US" dirty="0">
                <a:latin typeface="Arial" panose="020B0604020202020204" pitchFamily="34" charset="0"/>
                <a:cs typeface="Arial" panose="020B0604020202020204" pitchFamily="34" charset="0"/>
              </a:rPr>
              <a:t>In 2020, 45% of U.S. households own dogs while 26% own cats (</a:t>
            </a:r>
            <a:r>
              <a:rPr lang="en-US" i="1" dirty="0">
                <a:latin typeface="Arial" panose="020B0604020202020204" pitchFamily="34" charset="0"/>
                <a:cs typeface="Arial" panose="020B0604020202020204" pitchFamily="34" charset="0"/>
              </a:rPr>
              <a:t>https://www.avma.org/news/new-report-takes-deep-dive-pet-ownership</a:t>
            </a:r>
            <a:r>
              <a:rPr lang="en-US" dirty="0">
                <a:latin typeface="Arial" panose="020B0604020202020204" pitchFamily="34" charset="0"/>
                <a:cs typeface="Arial" panose="020B0604020202020204" pitchFamily="34" charset="0"/>
              </a:rPr>
              <a:t>)</a:t>
            </a:r>
          </a:p>
          <a:p>
            <a:pPr marL="664546" lvl="1" indent="-181240">
              <a:buFont typeface="Arial" panose="020B0604020202020204" pitchFamily="34" charset="0"/>
              <a:buChar char="•"/>
            </a:pPr>
            <a:r>
              <a:rPr lang="en-US" dirty="0">
                <a:latin typeface="Arial" panose="020B0604020202020204" pitchFamily="34" charset="0"/>
                <a:cs typeface="Arial" panose="020B0604020202020204" pitchFamily="34" charset="0"/>
              </a:rPr>
              <a:t>Pets live closely with their human family members – they share our food, sleep in our beds, drink out of our toilets, and lick our wounds</a:t>
            </a:r>
          </a:p>
          <a:p>
            <a:pPr marL="664546" lvl="1" indent="-181240">
              <a:buFont typeface="Arial" panose="020B0604020202020204" pitchFamily="34" charset="0"/>
              <a:buChar char="•"/>
            </a:pPr>
            <a:r>
              <a:rPr lang="en-US" dirty="0">
                <a:latin typeface="Arial" panose="020B0604020202020204" pitchFamily="34" charset="0"/>
                <a:cs typeface="Arial" panose="020B0604020202020204" pitchFamily="34" charset="0"/>
              </a:rPr>
              <a:t>Veterinary practices can spread AMR infections in their facilities</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8</a:t>
            </a:fld>
            <a:endParaRPr lang="en-US"/>
          </a:p>
        </p:txBody>
      </p:sp>
      <p:sp>
        <p:nvSpPr>
          <p:cNvPr id="5" name="Header Placeholder 4">
            <a:extLst>
              <a:ext uri="{FF2B5EF4-FFF2-40B4-BE49-F238E27FC236}">
                <a16:creationId xmlns:a16="http://schemas.microsoft.com/office/drawing/2014/main" id="{7CC15E4E-3BD5-7304-7A2D-57532593A44A}"/>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3393534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3780473"/>
          </a:xfrm>
          <a:prstGeom prst="rect">
            <a:avLst/>
          </a:prstGeom>
        </p:spPr>
        <p:txBody>
          <a:bodyPr/>
          <a:lstStyle/>
          <a:p>
            <a:r>
              <a:rPr lang="en-US" dirty="0">
                <a:latin typeface="Arial" panose="020B0604020202020204" pitchFamily="34" charset="0"/>
                <a:cs typeface="Arial" panose="020B0604020202020204" pitchFamily="34" charset="0"/>
              </a:rPr>
              <a:t>Before we talk about how to prevent drug-resistant infections in ourselves and our patients, let’s first make sure we all understand how AMR spreads.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Bacteria and other disease agents protect themselves from antimicrobials by changing and evolving. This is a natural process that has been sped up due to a mixture of causes such as global travel and various advances in health care. The more we use antibiotics, the more likely bacteria will become resistant to them.</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antibiotics are given to animals, resistant bacteria can develop and spread to humans and other animals through poorly prepared food (as in the case of meat-producing animals), close proximity (as in the case of pets), and poor hygiene (as in the case of all animal encounters). When antibiotics are given to people, resistant bacteria can develop and spread to animals and other people through close proximity and poor hygiene, either in hospital or clinical settings or in the community. Resistant bacteria also spread to the environment from infected people and animals through contaminated water, soil, and air as well as wildlife.</a:t>
            </a:r>
          </a:p>
          <a:p>
            <a:endParaRPr lang="en-US" dirty="0">
              <a:latin typeface="Arial" panose="020B0604020202020204" pitchFamily="34" charset="0"/>
              <a:cs typeface="Arial" panose="020B0604020202020204" pitchFamily="34" charset="0"/>
            </a:endParaRPr>
          </a:p>
          <a:p>
            <a:pPr defTabSz="966612">
              <a:defRPr/>
            </a:pPr>
            <a:r>
              <a:rPr lang="en-US" dirty="0">
                <a:latin typeface="Arial" panose="020B0604020202020204" pitchFamily="34" charset="0"/>
                <a:cs typeface="Arial" panose="020B0604020202020204" pitchFamily="34" charset="0"/>
              </a:rPr>
              <a:t>This information will be useful to us as we consider ways to safeguard our current antimicrobial medications, treat a patient who gets diagnosed with a drug-resistant infection, and prevent its spread to anyone else – either here in our practice, at home with their family, or out in our community.</a:t>
            </a:r>
          </a:p>
        </p:txBody>
      </p:sp>
      <p:sp>
        <p:nvSpPr>
          <p:cNvPr id="4" name="Slide Number Placeholder 3"/>
          <p:cNvSpPr>
            <a:spLocks noGrp="1"/>
          </p:cNvSpPr>
          <p:nvPr>
            <p:ph type="sldNum" sz="quarter" idx="5"/>
          </p:nvPr>
        </p:nvSpPr>
        <p:spPr>
          <a:xfrm>
            <a:off x="4143587" y="9119474"/>
            <a:ext cx="3169920" cy="481726"/>
          </a:xfrm>
          <a:prstGeom prst="rect">
            <a:avLst/>
          </a:prstGeom>
        </p:spPr>
        <p:txBody>
          <a:bodyPr/>
          <a:lstStyle/>
          <a:p>
            <a:fld id="{2CD2930E-7AEC-486F-8F88-2A35C8A3F400}" type="slidenum">
              <a:rPr lang="en-US" smtClean="0"/>
              <a:t>9</a:t>
            </a:fld>
            <a:endParaRPr lang="en-US"/>
          </a:p>
        </p:txBody>
      </p:sp>
      <p:sp>
        <p:nvSpPr>
          <p:cNvPr id="5" name="Header Placeholder 4">
            <a:extLst>
              <a:ext uri="{FF2B5EF4-FFF2-40B4-BE49-F238E27FC236}">
                <a16:creationId xmlns:a16="http://schemas.microsoft.com/office/drawing/2014/main" id="{C1EAA5B3-237A-47C8-6A43-C6AD5ED82B31}"/>
              </a:ext>
            </a:extLst>
          </p:cNvPr>
          <p:cNvSpPr>
            <a:spLocks noGrp="1"/>
          </p:cNvSpPr>
          <p:nvPr>
            <p:ph type="hdr" sz="quarter"/>
          </p:nvPr>
        </p:nvSpPr>
        <p:spPr/>
        <p:txBody>
          <a:bodyPr/>
          <a:lstStyle/>
          <a:p>
            <a:r>
              <a:rPr lang="en-US"/>
              <a:t>DRAFT SLIDE DECK</a:t>
            </a:r>
            <a:endParaRPr lang="en-US" dirty="0"/>
          </a:p>
        </p:txBody>
      </p:sp>
    </p:spTree>
    <p:extLst>
      <p:ext uri="{BB962C8B-B14F-4D97-AF65-F5344CB8AC3E}">
        <p14:creationId xmlns:p14="http://schemas.microsoft.com/office/powerpoint/2010/main" val="387158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A9BB-F867-00A9-F326-E9481391AB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412CC6-70C1-69F5-C4F0-EAFE16E63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F91285-AEA2-5B60-B926-D5C784D25BD9}"/>
              </a:ext>
            </a:extLst>
          </p:cNvPr>
          <p:cNvSpPr>
            <a:spLocks noGrp="1"/>
          </p:cNvSpPr>
          <p:nvPr>
            <p:ph type="dt" sz="half" idx="10"/>
          </p:nvPr>
        </p:nvSpPr>
        <p:spPr/>
        <p:txBody>
          <a:bodyPr/>
          <a:lstStyle/>
          <a:p>
            <a:fld id="{EC664445-6FB8-4223-A6DF-37FB57B74092}" type="datetimeFigureOut">
              <a:rPr lang="en-US" smtClean="0"/>
              <a:t>8/15/2024</a:t>
            </a:fld>
            <a:endParaRPr lang="en-US"/>
          </a:p>
        </p:txBody>
      </p:sp>
      <p:sp>
        <p:nvSpPr>
          <p:cNvPr id="5" name="Footer Placeholder 4">
            <a:extLst>
              <a:ext uri="{FF2B5EF4-FFF2-40B4-BE49-F238E27FC236}">
                <a16:creationId xmlns:a16="http://schemas.microsoft.com/office/drawing/2014/main" id="{495608E2-259D-5969-F562-FABAE4E5E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0FA86-5EBE-9DA4-A46A-13F2CCC859A5}"/>
              </a:ext>
            </a:extLst>
          </p:cNvPr>
          <p:cNvSpPr>
            <a:spLocks noGrp="1"/>
          </p:cNvSpPr>
          <p:nvPr>
            <p:ph type="sldNum" sz="quarter" idx="12"/>
          </p:nvPr>
        </p:nvSpPr>
        <p:spPr/>
        <p:txBody>
          <a:bodyPr/>
          <a:lstStyle/>
          <a:p>
            <a:fld id="{14135B39-43A8-4647-8939-34716587D5AA}" type="slidenum">
              <a:rPr lang="en-US" smtClean="0"/>
              <a:t>‹#›</a:t>
            </a:fld>
            <a:endParaRPr lang="en-US"/>
          </a:p>
        </p:txBody>
      </p:sp>
    </p:spTree>
    <p:extLst>
      <p:ext uri="{BB962C8B-B14F-4D97-AF65-F5344CB8AC3E}">
        <p14:creationId xmlns:p14="http://schemas.microsoft.com/office/powerpoint/2010/main" val="2864985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9F33F-275A-3DB8-10E7-CEBF9DAD31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A8A817-FCDF-043E-F5AF-B19919F140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2BCA1-7B05-F234-A75A-964C69951441}"/>
              </a:ext>
            </a:extLst>
          </p:cNvPr>
          <p:cNvSpPr>
            <a:spLocks noGrp="1"/>
          </p:cNvSpPr>
          <p:nvPr>
            <p:ph type="dt" sz="half" idx="10"/>
          </p:nvPr>
        </p:nvSpPr>
        <p:spPr/>
        <p:txBody>
          <a:bodyPr/>
          <a:lstStyle/>
          <a:p>
            <a:fld id="{EC664445-6FB8-4223-A6DF-37FB57B74092}" type="datetimeFigureOut">
              <a:rPr lang="en-US" smtClean="0"/>
              <a:t>8/15/2024</a:t>
            </a:fld>
            <a:endParaRPr lang="en-US"/>
          </a:p>
        </p:txBody>
      </p:sp>
      <p:sp>
        <p:nvSpPr>
          <p:cNvPr id="5" name="Footer Placeholder 4">
            <a:extLst>
              <a:ext uri="{FF2B5EF4-FFF2-40B4-BE49-F238E27FC236}">
                <a16:creationId xmlns:a16="http://schemas.microsoft.com/office/drawing/2014/main" id="{9247334D-1997-8EC2-0FD8-C095E373A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08940-153D-7B47-4840-C68ECD113C32}"/>
              </a:ext>
            </a:extLst>
          </p:cNvPr>
          <p:cNvSpPr>
            <a:spLocks noGrp="1"/>
          </p:cNvSpPr>
          <p:nvPr>
            <p:ph type="sldNum" sz="quarter" idx="12"/>
          </p:nvPr>
        </p:nvSpPr>
        <p:spPr/>
        <p:txBody>
          <a:bodyPr/>
          <a:lstStyle/>
          <a:p>
            <a:fld id="{14135B39-43A8-4647-8939-34716587D5AA}" type="slidenum">
              <a:rPr lang="en-US" smtClean="0"/>
              <a:t>‹#›</a:t>
            </a:fld>
            <a:endParaRPr lang="en-US"/>
          </a:p>
        </p:txBody>
      </p:sp>
    </p:spTree>
    <p:extLst>
      <p:ext uri="{BB962C8B-B14F-4D97-AF65-F5344CB8AC3E}">
        <p14:creationId xmlns:p14="http://schemas.microsoft.com/office/powerpoint/2010/main" val="86281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E51621-184F-2D6F-6D2F-CE8F75B0DC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3310A7-F13E-DA40-08BA-5BB635BFDF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B15CC-808B-7915-DE25-0C69B9BB7031}"/>
              </a:ext>
            </a:extLst>
          </p:cNvPr>
          <p:cNvSpPr>
            <a:spLocks noGrp="1"/>
          </p:cNvSpPr>
          <p:nvPr>
            <p:ph type="dt" sz="half" idx="10"/>
          </p:nvPr>
        </p:nvSpPr>
        <p:spPr/>
        <p:txBody>
          <a:bodyPr/>
          <a:lstStyle/>
          <a:p>
            <a:fld id="{EC664445-6FB8-4223-A6DF-37FB57B74092}" type="datetimeFigureOut">
              <a:rPr lang="en-US" smtClean="0"/>
              <a:t>8/15/2024</a:t>
            </a:fld>
            <a:endParaRPr lang="en-US"/>
          </a:p>
        </p:txBody>
      </p:sp>
      <p:sp>
        <p:nvSpPr>
          <p:cNvPr id="5" name="Footer Placeholder 4">
            <a:extLst>
              <a:ext uri="{FF2B5EF4-FFF2-40B4-BE49-F238E27FC236}">
                <a16:creationId xmlns:a16="http://schemas.microsoft.com/office/drawing/2014/main" id="{74C5C50F-F38C-DF97-BEB0-602EBEB7C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737F5-CA74-5A18-3A1F-9B66663A8FCE}"/>
              </a:ext>
            </a:extLst>
          </p:cNvPr>
          <p:cNvSpPr>
            <a:spLocks noGrp="1"/>
          </p:cNvSpPr>
          <p:nvPr>
            <p:ph type="sldNum" sz="quarter" idx="12"/>
          </p:nvPr>
        </p:nvSpPr>
        <p:spPr/>
        <p:txBody>
          <a:bodyPr/>
          <a:lstStyle/>
          <a:p>
            <a:fld id="{14135B39-43A8-4647-8939-34716587D5AA}" type="slidenum">
              <a:rPr lang="en-US" smtClean="0"/>
              <a:t>‹#›</a:t>
            </a:fld>
            <a:endParaRPr lang="en-US"/>
          </a:p>
        </p:txBody>
      </p:sp>
    </p:spTree>
    <p:extLst>
      <p:ext uri="{BB962C8B-B14F-4D97-AF65-F5344CB8AC3E}">
        <p14:creationId xmlns:p14="http://schemas.microsoft.com/office/powerpoint/2010/main" val="407363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8AEC7-4F15-33F2-4374-472C7405C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92CF0A-DE0B-8BEA-B2DE-BAFA2F1238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F909E-A24D-B114-8569-91766F4DC231}"/>
              </a:ext>
            </a:extLst>
          </p:cNvPr>
          <p:cNvSpPr>
            <a:spLocks noGrp="1"/>
          </p:cNvSpPr>
          <p:nvPr>
            <p:ph type="dt" sz="half" idx="10"/>
          </p:nvPr>
        </p:nvSpPr>
        <p:spPr/>
        <p:txBody>
          <a:bodyPr/>
          <a:lstStyle/>
          <a:p>
            <a:fld id="{EC664445-6FB8-4223-A6DF-37FB57B74092}" type="datetimeFigureOut">
              <a:rPr lang="en-US" smtClean="0"/>
              <a:t>8/15/2024</a:t>
            </a:fld>
            <a:endParaRPr lang="en-US"/>
          </a:p>
        </p:txBody>
      </p:sp>
      <p:sp>
        <p:nvSpPr>
          <p:cNvPr id="5" name="Footer Placeholder 4">
            <a:extLst>
              <a:ext uri="{FF2B5EF4-FFF2-40B4-BE49-F238E27FC236}">
                <a16:creationId xmlns:a16="http://schemas.microsoft.com/office/drawing/2014/main" id="{3DF2292C-D44D-E4C5-04AA-F0DD2275E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8B643-CD54-50F4-0C94-09320BD44BB9}"/>
              </a:ext>
            </a:extLst>
          </p:cNvPr>
          <p:cNvSpPr>
            <a:spLocks noGrp="1"/>
          </p:cNvSpPr>
          <p:nvPr>
            <p:ph type="sldNum" sz="quarter" idx="12"/>
          </p:nvPr>
        </p:nvSpPr>
        <p:spPr/>
        <p:txBody>
          <a:bodyPr/>
          <a:lstStyle/>
          <a:p>
            <a:fld id="{14135B39-43A8-4647-8939-34716587D5AA}" type="slidenum">
              <a:rPr lang="en-US" smtClean="0"/>
              <a:t>‹#›</a:t>
            </a:fld>
            <a:endParaRPr lang="en-US"/>
          </a:p>
        </p:txBody>
      </p:sp>
    </p:spTree>
    <p:extLst>
      <p:ext uri="{BB962C8B-B14F-4D97-AF65-F5344CB8AC3E}">
        <p14:creationId xmlns:p14="http://schemas.microsoft.com/office/powerpoint/2010/main" val="3508968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BA46-D9E9-905D-90B7-6260519CC2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16CC55-85AE-9772-FE26-B5A8E910C0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46988F-ECD3-9A02-39E6-4394E6B93FB7}"/>
              </a:ext>
            </a:extLst>
          </p:cNvPr>
          <p:cNvSpPr>
            <a:spLocks noGrp="1"/>
          </p:cNvSpPr>
          <p:nvPr>
            <p:ph type="dt" sz="half" idx="10"/>
          </p:nvPr>
        </p:nvSpPr>
        <p:spPr/>
        <p:txBody>
          <a:bodyPr/>
          <a:lstStyle/>
          <a:p>
            <a:fld id="{EC664445-6FB8-4223-A6DF-37FB57B74092}" type="datetimeFigureOut">
              <a:rPr lang="en-US" smtClean="0"/>
              <a:t>8/15/2024</a:t>
            </a:fld>
            <a:endParaRPr lang="en-US"/>
          </a:p>
        </p:txBody>
      </p:sp>
      <p:sp>
        <p:nvSpPr>
          <p:cNvPr id="5" name="Footer Placeholder 4">
            <a:extLst>
              <a:ext uri="{FF2B5EF4-FFF2-40B4-BE49-F238E27FC236}">
                <a16:creationId xmlns:a16="http://schemas.microsoft.com/office/drawing/2014/main" id="{C5869EE2-DA2A-B77F-A5BD-9DDD67AE2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F0D01-0E77-1813-DC96-99A71A985CDE}"/>
              </a:ext>
            </a:extLst>
          </p:cNvPr>
          <p:cNvSpPr>
            <a:spLocks noGrp="1"/>
          </p:cNvSpPr>
          <p:nvPr>
            <p:ph type="sldNum" sz="quarter" idx="12"/>
          </p:nvPr>
        </p:nvSpPr>
        <p:spPr/>
        <p:txBody>
          <a:bodyPr/>
          <a:lstStyle/>
          <a:p>
            <a:fld id="{14135B39-43A8-4647-8939-34716587D5AA}" type="slidenum">
              <a:rPr lang="en-US" smtClean="0"/>
              <a:t>‹#›</a:t>
            </a:fld>
            <a:endParaRPr lang="en-US"/>
          </a:p>
        </p:txBody>
      </p:sp>
    </p:spTree>
    <p:extLst>
      <p:ext uri="{BB962C8B-B14F-4D97-AF65-F5344CB8AC3E}">
        <p14:creationId xmlns:p14="http://schemas.microsoft.com/office/powerpoint/2010/main" val="762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4269-641B-68B8-2E5E-D519AA01B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2EBBD6-43BC-8510-02A4-5716F16DE2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760F63-6A19-53FA-D233-1C5FC746AF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DAE630-63D2-4F47-FD98-5AA3AA09A489}"/>
              </a:ext>
            </a:extLst>
          </p:cNvPr>
          <p:cNvSpPr>
            <a:spLocks noGrp="1"/>
          </p:cNvSpPr>
          <p:nvPr>
            <p:ph type="dt" sz="half" idx="10"/>
          </p:nvPr>
        </p:nvSpPr>
        <p:spPr/>
        <p:txBody>
          <a:bodyPr/>
          <a:lstStyle/>
          <a:p>
            <a:fld id="{EC664445-6FB8-4223-A6DF-37FB57B74092}" type="datetimeFigureOut">
              <a:rPr lang="en-US" smtClean="0"/>
              <a:t>8/15/2024</a:t>
            </a:fld>
            <a:endParaRPr lang="en-US"/>
          </a:p>
        </p:txBody>
      </p:sp>
      <p:sp>
        <p:nvSpPr>
          <p:cNvPr id="6" name="Footer Placeholder 5">
            <a:extLst>
              <a:ext uri="{FF2B5EF4-FFF2-40B4-BE49-F238E27FC236}">
                <a16:creationId xmlns:a16="http://schemas.microsoft.com/office/drawing/2014/main" id="{F100BD14-2214-E1D6-60C8-021518D61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D835EE-B89A-F96E-00A1-F7E681D74D66}"/>
              </a:ext>
            </a:extLst>
          </p:cNvPr>
          <p:cNvSpPr>
            <a:spLocks noGrp="1"/>
          </p:cNvSpPr>
          <p:nvPr>
            <p:ph type="sldNum" sz="quarter" idx="12"/>
          </p:nvPr>
        </p:nvSpPr>
        <p:spPr/>
        <p:txBody>
          <a:bodyPr/>
          <a:lstStyle/>
          <a:p>
            <a:fld id="{14135B39-43A8-4647-8939-34716587D5AA}" type="slidenum">
              <a:rPr lang="en-US" smtClean="0"/>
              <a:t>‹#›</a:t>
            </a:fld>
            <a:endParaRPr lang="en-US"/>
          </a:p>
        </p:txBody>
      </p:sp>
    </p:spTree>
    <p:extLst>
      <p:ext uri="{BB962C8B-B14F-4D97-AF65-F5344CB8AC3E}">
        <p14:creationId xmlns:p14="http://schemas.microsoft.com/office/powerpoint/2010/main" val="102929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730C-0611-148E-5225-7E64F5D3F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66185B-E36D-3A8F-334A-D196D51A2A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4ACEA4-5142-1819-EFBD-027F30EBD9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804F2D-59EB-AEDB-C912-30F0B70066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7DE097-54CB-23DD-3BAB-33B3A5871B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9FA4D8-E135-4B05-E976-D70B9B57D2E7}"/>
              </a:ext>
            </a:extLst>
          </p:cNvPr>
          <p:cNvSpPr>
            <a:spLocks noGrp="1"/>
          </p:cNvSpPr>
          <p:nvPr>
            <p:ph type="dt" sz="half" idx="10"/>
          </p:nvPr>
        </p:nvSpPr>
        <p:spPr/>
        <p:txBody>
          <a:bodyPr/>
          <a:lstStyle/>
          <a:p>
            <a:fld id="{EC664445-6FB8-4223-A6DF-37FB57B74092}" type="datetimeFigureOut">
              <a:rPr lang="en-US" smtClean="0"/>
              <a:t>8/15/2024</a:t>
            </a:fld>
            <a:endParaRPr lang="en-US"/>
          </a:p>
        </p:txBody>
      </p:sp>
      <p:sp>
        <p:nvSpPr>
          <p:cNvPr id="8" name="Footer Placeholder 7">
            <a:extLst>
              <a:ext uri="{FF2B5EF4-FFF2-40B4-BE49-F238E27FC236}">
                <a16:creationId xmlns:a16="http://schemas.microsoft.com/office/drawing/2014/main" id="{5378EDC8-3AB6-F5E0-7E37-C67C7E66F6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4D0C10-BFEE-6A28-D369-A4458D34DC4D}"/>
              </a:ext>
            </a:extLst>
          </p:cNvPr>
          <p:cNvSpPr>
            <a:spLocks noGrp="1"/>
          </p:cNvSpPr>
          <p:nvPr>
            <p:ph type="sldNum" sz="quarter" idx="12"/>
          </p:nvPr>
        </p:nvSpPr>
        <p:spPr/>
        <p:txBody>
          <a:bodyPr/>
          <a:lstStyle/>
          <a:p>
            <a:fld id="{14135B39-43A8-4647-8939-34716587D5AA}" type="slidenum">
              <a:rPr lang="en-US" smtClean="0"/>
              <a:t>‹#›</a:t>
            </a:fld>
            <a:endParaRPr lang="en-US"/>
          </a:p>
        </p:txBody>
      </p:sp>
    </p:spTree>
    <p:extLst>
      <p:ext uri="{BB962C8B-B14F-4D97-AF65-F5344CB8AC3E}">
        <p14:creationId xmlns:p14="http://schemas.microsoft.com/office/powerpoint/2010/main" val="248163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45F1-6341-94A7-F95B-E3E3D27A59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31444C-4184-597A-F6EB-4C0D74778FF1}"/>
              </a:ext>
            </a:extLst>
          </p:cNvPr>
          <p:cNvSpPr>
            <a:spLocks noGrp="1"/>
          </p:cNvSpPr>
          <p:nvPr>
            <p:ph type="dt" sz="half" idx="10"/>
          </p:nvPr>
        </p:nvSpPr>
        <p:spPr/>
        <p:txBody>
          <a:bodyPr/>
          <a:lstStyle/>
          <a:p>
            <a:fld id="{EC664445-6FB8-4223-A6DF-37FB57B74092}" type="datetimeFigureOut">
              <a:rPr lang="en-US" smtClean="0"/>
              <a:t>8/15/2024</a:t>
            </a:fld>
            <a:endParaRPr lang="en-US"/>
          </a:p>
        </p:txBody>
      </p:sp>
      <p:sp>
        <p:nvSpPr>
          <p:cNvPr id="4" name="Footer Placeholder 3">
            <a:extLst>
              <a:ext uri="{FF2B5EF4-FFF2-40B4-BE49-F238E27FC236}">
                <a16:creationId xmlns:a16="http://schemas.microsoft.com/office/drawing/2014/main" id="{1C364E40-8032-6E3E-BF07-86291946FD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5A8CBB-F6D4-5EE1-91D1-24F6533CC4BE}"/>
              </a:ext>
            </a:extLst>
          </p:cNvPr>
          <p:cNvSpPr>
            <a:spLocks noGrp="1"/>
          </p:cNvSpPr>
          <p:nvPr>
            <p:ph type="sldNum" sz="quarter" idx="12"/>
          </p:nvPr>
        </p:nvSpPr>
        <p:spPr/>
        <p:txBody>
          <a:bodyPr/>
          <a:lstStyle/>
          <a:p>
            <a:fld id="{14135B39-43A8-4647-8939-34716587D5AA}" type="slidenum">
              <a:rPr lang="en-US" smtClean="0"/>
              <a:t>‹#›</a:t>
            </a:fld>
            <a:endParaRPr lang="en-US"/>
          </a:p>
        </p:txBody>
      </p:sp>
    </p:spTree>
    <p:extLst>
      <p:ext uri="{BB962C8B-B14F-4D97-AF65-F5344CB8AC3E}">
        <p14:creationId xmlns:p14="http://schemas.microsoft.com/office/powerpoint/2010/main" val="145432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96DE3-31AA-8FB6-CF90-6E9C25740E84}"/>
              </a:ext>
            </a:extLst>
          </p:cNvPr>
          <p:cNvSpPr>
            <a:spLocks noGrp="1"/>
          </p:cNvSpPr>
          <p:nvPr>
            <p:ph type="dt" sz="half" idx="10"/>
          </p:nvPr>
        </p:nvSpPr>
        <p:spPr/>
        <p:txBody>
          <a:bodyPr/>
          <a:lstStyle/>
          <a:p>
            <a:fld id="{EC664445-6FB8-4223-A6DF-37FB57B74092}" type="datetimeFigureOut">
              <a:rPr lang="en-US" smtClean="0"/>
              <a:t>8/15/2024</a:t>
            </a:fld>
            <a:endParaRPr lang="en-US"/>
          </a:p>
        </p:txBody>
      </p:sp>
      <p:sp>
        <p:nvSpPr>
          <p:cNvPr id="3" name="Footer Placeholder 2">
            <a:extLst>
              <a:ext uri="{FF2B5EF4-FFF2-40B4-BE49-F238E27FC236}">
                <a16:creationId xmlns:a16="http://schemas.microsoft.com/office/drawing/2014/main" id="{E1A6F078-D4B0-EBF9-736B-A45ED512AA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F7D5F4-9BED-F8E3-EFFA-FAF742EC777C}"/>
              </a:ext>
            </a:extLst>
          </p:cNvPr>
          <p:cNvSpPr>
            <a:spLocks noGrp="1"/>
          </p:cNvSpPr>
          <p:nvPr>
            <p:ph type="sldNum" sz="quarter" idx="12"/>
          </p:nvPr>
        </p:nvSpPr>
        <p:spPr/>
        <p:txBody>
          <a:bodyPr/>
          <a:lstStyle/>
          <a:p>
            <a:fld id="{14135B39-43A8-4647-8939-34716587D5AA}" type="slidenum">
              <a:rPr lang="en-US" smtClean="0"/>
              <a:t>‹#›</a:t>
            </a:fld>
            <a:endParaRPr lang="en-US"/>
          </a:p>
        </p:txBody>
      </p:sp>
    </p:spTree>
    <p:extLst>
      <p:ext uri="{BB962C8B-B14F-4D97-AF65-F5344CB8AC3E}">
        <p14:creationId xmlns:p14="http://schemas.microsoft.com/office/powerpoint/2010/main" val="290630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A0ED-C0C4-DCBA-F498-4C23B94041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36544-1C9A-5CB4-2D80-B4612EB950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1D00B6-19E2-B371-EF0E-C9217BB3C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DC17B0-2679-D850-D91B-0616A7E1B2DE}"/>
              </a:ext>
            </a:extLst>
          </p:cNvPr>
          <p:cNvSpPr>
            <a:spLocks noGrp="1"/>
          </p:cNvSpPr>
          <p:nvPr>
            <p:ph type="dt" sz="half" idx="10"/>
          </p:nvPr>
        </p:nvSpPr>
        <p:spPr/>
        <p:txBody>
          <a:bodyPr/>
          <a:lstStyle/>
          <a:p>
            <a:fld id="{EC664445-6FB8-4223-A6DF-37FB57B74092}" type="datetimeFigureOut">
              <a:rPr lang="en-US" smtClean="0"/>
              <a:t>8/15/2024</a:t>
            </a:fld>
            <a:endParaRPr lang="en-US"/>
          </a:p>
        </p:txBody>
      </p:sp>
      <p:sp>
        <p:nvSpPr>
          <p:cNvPr id="6" name="Footer Placeholder 5">
            <a:extLst>
              <a:ext uri="{FF2B5EF4-FFF2-40B4-BE49-F238E27FC236}">
                <a16:creationId xmlns:a16="http://schemas.microsoft.com/office/drawing/2014/main" id="{FB748A9D-0292-7B8E-BC2C-6A512BB81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C646B1-FAE9-CDF4-4F01-86960460EF3A}"/>
              </a:ext>
            </a:extLst>
          </p:cNvPr>
          <p:cNvSpPr>
            <a:spLocks noGrp="1"/>
          </p:cNvSpPr>
          <p:nvPr>
            <p:ph type="sldNum" sz="quarter" idx="12"/>
          </p:nvPr>
        </p:nvSpPr>
        <p:spPr/>
        <p:txBody>
          <a:bodyPr/>
          <a:lstStyle/>
          <a:p>
            <a:fld id="{14135B39-43A8-4647-8939-34716587D5AA}" type="slidenum">
              <a:rPr lang="en-US" smtClean="0"/>
              <a:t>‹#›</a:t>
            </a:fld>
            <a:endParaRPr lang="en-US"/>
          </a:p>
        </p:txBody>
      </p:sp>
    </p:spTree>
    <p:extLst>
      <p:ext uri="{BB962C8B-B14F-4D97-AF65-F5344CB8AC3E}">
        <p14:creationId xmlns:p14="http://schemas.microsoft.com/office/powerpoint/2010/main" val="2910706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4E0A-41ED-A755-128F-4AF0F4E71A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EAA365-C283-F687-0278-C6AD637111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F07F7A-9961-0132-5E4A-39F6D4A20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B635E-726F-8A6E-69E6-D252FEC2DD9C}"/>
              </a:ext>
            </a:extLst>
          </p:cNvPr>
          <p:cNvSpPr>
            <a:spLocks noGrp="1"/>
          </p:cNvSpPr>
          <p:nvPr>
            <p:ph type="dt" sz="half" idx="10"/>
          </p:nvPr>
        </p:nvSpPr>
        <p:spPr/>
        <p:txBody>
          <a:bodyPr/>
          <a:lstStyle/>
          <a:p>
            <a:fld id="{EC664445-6FB8-4223-A6DF-37FB57B74092}" type="datetimeFigureOut">
              <a:rPr lang="en-US" smtClean="0"/>
              <a:t>8/15/2024</a:t>
            </a:fld>
            <a:endParaRPr lang="en-US"/>
          </a:p>
        </p:txBody>
      </p:sp>
      <p:sp>
        <p:nvSpPr>
          <p:cNvPr id="6" name="Footer Placeholder 5">
            <a:extLst>
              <a:ext uri="{FF2B5EF4-FFF2-40B4-BE49-F238E27FC236}">
                <a16:creationId xmlns:a16="http://schemas.microsoft.com/office/drawing/2014/main" id="{D31C5142-5A29-2BB1-6D97-794451EB8D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085E6C-13C3-77DF-DB57-B56900356D65}"/>
              </a:ext>
            </a:extLst>
          </p:cNvPr>
          <p:cNvSpPr>
            <a:spLocks noGrp="1"/>
          </p:cNvSpPr>
          <p:nvPr>
            <p:ph type="sldNum" sz="quarter" idx="12"/>
          </p:nvPr>
        </p:nvSpPr>
        <p:spPr/>
        <p:txBody>
          <a:bodyPr/>
          <a:lstStyle/>
          <a:p>
            <a:fld id="{14135B39-43A8-4647-8939-34716587D5AA}" type="slidenum">
              <a:rPr lang="en-US" smtClean="0"/>
              <a:t>‹#›</a:t>
            </a:fld>
            <a:endParaRPr lang="en-US"/>
          </a:p>
        </p:txBody>
      </p:sp>
    </p:spTree>
    <p:extLst>
      <p:ext uri="{BB962C8B-B14F-4D97-AF65-F5344CB8AC3E}">
        <p14:creationId xmlns:p14="http://schemas.microsoft.com/office/powerpoint/2010/main" val="358327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1469E8-47B8-7FE4-51C2-A7F1589FB8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64C295-B53A-EEFC-5286-0B9549FFA9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64AABA-787B-5F5C-070E-69E5D02202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64445-6FB8-4223-A6DF-37FB57B74092}" type="datetimeFigureOut">
              <a:rPr lang="en-US" smtClean="0"/>
              <a:t>8/15/2024</a:t>
            </a:fld>
            <a:endParaRPr lang="en-US"/>
          </a:p>
        </p:txBody>
      </p:sp>
      <p:sp>
        <p:nvSpPr>
          <p:cNvPr id="5" name="Footer Placeholder 4">
            <a:extLst>
              <a:ext uri="{FF2B5EF4-FFF2-40B4-BE49-F238E27FC236}">
                <a16:creationId xmlns:a16="http://schemas.microsoft.com/office/drawing/2014/main" id="{E3CF247C-71DA-3B53-3A79-7C1412D231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BB8568-D439-56C6-7598-863C25CAF6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35B39-43A8-4647-8939-34716587D5AA}" type="slidenum">
              <a:rPr lang="en-US" smtClean="0"/>
              <a:t>‹#›</a:t>
            </a:fld>
            <a:endParaRPr lang="en-US"/>
          </a:p>
        </p:txBody>
      </p:sp>
    </p:spTree>
    <p:extLst>
      <p:ext uri="{BB962C8B-B14F-4D97-AF65-F5344CB8AC3E}">
        <p14:creationId xmlns:p14="http://schemas.microsoft.com/office/powerpoint/2010/main" val="247397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8.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9.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B42ryLlOF7U?feature=oembed" TargetMode="Externa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www.avma.org/javma-news/2021-12-01/pet-population-still-rise-fewer-pets-household"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C4EAD-71FD-246D-8006-A7C9EC6DDBE1}"/>
              </a:ext>
            </a:extLst>
          </p:cNvPr>
          <p:cNvSpPr>
            <a:spLocks noGrp="1"/>
          </p:cNvSpPr>
          <p:nvPr>
            <p:ph type="title"/>
          </p:nvPr>
        </p:nvSpPr>
        <p:spPr>
          <a:xfrm>
            <a:off x="0" y="365125"/>
            <a:ext cx="12192000" cy="1325563"/>
          </a:xfrm>
          <a:solidFill>
            <a:srgbClr val="C6D667">
              <a:alpha val="50196"/>
            </a:srgbClr>
          </a:solidFill>
        </p:spPr>
        <p:txBody>
          <a:bodyPr/>
          <a:lstStyle/>
          <a:p>
            <a:pPr algn="ctr"/>
            <a:r>
              <a:rPr lang="en-US" dirty="0">
                <a:solidFill>
                  <a:srgbClr val="03617A"/>
                </a:solidFill>
                <a:latin typeface="Arial" panose="020B0604020202020204" pitchFamily="34" charset="0"/>
                <a:cs typeface="Arial" panose="020B0604020202020204" pitchFamily="34" charset="0"/>
              </a:rPr>
              <a:t>Instructions for using this </a:t>
            </a:r>
            <a:br>
              <a:rPr lang="en-US" dirty="0">
                <a:solidFill>
                  <a:srgbClr val="03617A"/>
                </a:solidFill>
                <a:latin typeface="Arial" panose="020B0604020202020204" pitchFamily="34" charset="0"/>
                <a:cs typeface="Arial" panose="020B0604020202020204" pitchFamily="34" charset="0"/>
              </a:rPr>
            </a:br>
            <a:r>
              <a:rPr lang="en-US" dirty="0">
                <a:solidFill>
                  <a:srgbClr val="03617A"/>
                </a:solidFill>
                <a:latin typeface="Arial" panose="020B0604020202020204" pitchFamily="34" charset="0"/>
                <a:cs typeface="Arial" panose="020B0604020202020204" pitchFamily="34" charset="0"/>
              </a:rPr>
              <a:t>template slide deck</a:t>
            </a:r>
          </a:p>
        </p:txBody>
      </p:sp>
      <p:sp>
        <p:nvSpPr>
          <p:cNvPr id="3" name="Content Placeholder 2">
            <a:extLst>
              <a:ext uri="{FF2B5EF4-FFF2-40B4-BE49-F238E27FC236}">
                <a16:creationId xmlns:a16="http://schemas.microsoft.com/office/drawing/2014/main" id="{A3A07DFC-D145-B67C-AAB1-EF62DD22FA12}"/>
              </a:ext>
            </a:extLst>
          </p:cNvPr>
          <p:cNvSpPr>
            <a:spLocks noGrp="1"/>
          </p:cNvSpPr>
          <p:nvPr>
            <p:ph idx="1"/>
          </p:nvPr>
        </p:nvSpPr>
        <p:spPr>
          <a:xfrm>
            <a:off x="838200" y="1825625"/>
            <a:ext cx="10515600" cy="4667250"/>
          </a:xfrm>
        </p:spPr>
        <p:txBody>
          <a:bodyPr>
            <a:normAutofit/>
          </a:bodyPr>
          <a:lstStyle/>
          <a:p>
            <a:pPr marL="0" marR="0" indent="0">
              <a:spcBef>
                <a:spcPts val="0"/>
              </a:spcBef>
              <a:spcAft>
                <a:spcPts val="0"/>
              </a:spcAft>
              <a:buNone/>
            </a:pPr>
            <a:r>
              <a:rPr lang="en-US" sz="1800" dirty="0">
                <a:latin typeface="Arial" panose="020B0604020202020204" pitchFamily="34" charset="0"/>
                <a:ea typeface="Verdana" panose="020B0604030504040204" pitchFamily="34" charset="0"/>
                <a:cs typeface="Arial" panose="020B0604020202020204" pitchFamily="34" charset="0"/>
              </a:rPr>
              <a:t>This template is meant to be customized! Add, delete, and edit the content to fit your practice’s unique needs. Suggested speaker notes can be found in each slide’s notes section. Specific areas to be filled in are included in italics in the notes section.</a:t>
            </a:r>
            <a:endParaRPr lang="en-US" sz="1800" dirty="0">
              <a:effectLst/>
              <a:latin typeface="Arial" panose="020B0604020202020204" pitchFamily="34" charset="0"/>
              <a:ea typeface="Verdana" panose="020B0604030504040204" pitchFamily="34" charset="0"/>
              <a:cs typeface="Arial" panose="020B0604020202020204" pitchFamily="34" charset="0"/>
            </a:endParaRPr>
          </a:p>
          <a:p>
            <a:pPr marL="0" marR="0" indent="0">
              <a:spcBef>
                <a:spcPts val="0"/>
              </a:spcBef>
              <a:spcAft>
                <a:spcPts val="0"/>
              </a:spcAft>
              <a:buNone/>
            </a:pPr>
            <a:endParaRPr lang="en-US" sz="1800" b="1" dirty="0">
              <a:latin typeface="Arial" panose="020B0604020202020204" pitchFamily="34" charset="0"/>
              <a:ea typeface="Verdana" panose="020B0604030504040204" pitchFamily="34" charset="0"/>
              <a:cs typeface="Arial" panose="020B0604020202020204" pitchFamily="34" charset="0"/>
            </a:endParaRPr>
          </a:p>
          <a:p>
            <a:pPr marL="0" marR="0" indent="0">
              <a:spcBef>
                <a:spcPts val="0"/>
              </a:spcBef>
              <a:spcAft>
                <a:spcPts val="0"/>
              </a:spcAft>
              <a:buNone/>
            </a:pPr>
            <a:r>
              <a:rPr lang="en-US" sz="1800" b="1" dirty="0">
                <a:solidFill>
                  <a:srgbClr val="03617A"/>
                </a:solidFill>
                <a:effectLst/>
                <a:latin typeface="Arial" panose="020B0604020202020204" pitchFamily="34" charset="0"/>
                <a:ea typeface="Verdana" panose="020B0604030504040204" pitchFamily="34" charset="0"/>
                <a:cs typeface="Arial" panose="020B0604020202020204" pitchFamily="34" charset="0"/>
              </a:rPr>
              <a:t>Acknowledgements:</a:t>
            </a:r>
          </a:p>
          <a:p>
            <a:pPr marL="0" marR="0" indent="0">
              <a:spcBef>
                <a:spcPts val="0"/>
              </a:spcBef>
              <a:spcAft>
                <a:spcPts val="0"/>
              </a:spcAft>
              <a:buNone/>
            </a:pPr>
            <a:r>
              <a:rPr lang="en-US" sz="1800" dirty="0">
                <a:effectLst/>
                <a:latin typeface="Arial" panose="020B0604020202020204" pitchFamily="34" charset="0"/>
                <a:ea typeface="Verdana" panose="020B0604030504040204" pitchFamily="34" charset="0"/>
                <a:cs typeface="Arial" panose="020B0604020202020204" pitchFamily="34" charset="0"/>
              </a:rPr>
              <a:t>This template and associated materials were created by the Center for Food Security and Public Health, Iowa Department of Agriculture and Land Stewardship, and Iowa Department of Health and Human Services in partnership with expertise provided by Iowa State University College of Veterinary Medicine and Minnesota’s One Health Antibiotic Stewardship Collaborative.</a:t>
            </a:r>
          </a:p>
          <a:p>
            <a:pPr marL="0" marR="0" indent="0">
              <a:spcBef>
                <a:spcPts val="0"/>
              </a:spcBef>
              <a:spcAft>
                <a:spcPts val="0"/>
              </a:spcAft>
              <a:buNone/>
            </a:pPr>
            <a:endParaRPr lang="en-US" sz="1800" dirty="0">
              <a:latin typeface="Arial" panose="020B0604020202020204" pitchFamily="34" charset="0"/>
              <a:ea typeface="Verdana" panose="020B0604030504040204" pitchFamily="34" charset="0"/>
              <a:cs typeface="Arial" panose="020B0604020202020204" pitchFamily="34" charset="0"/>
            </a:endParaRPr>
          </a:p>
          <a:p>
            <a:pPr marL="0" marR="0" indent="0">
              <a:spcBef>
                <a:spcPts val="0"/>
              </a:spcBef>
              <a:spcAft>
                <a:spcPts val="0"/>
              </a:spcAft>
              <a:buNone/>
            </a:pPr>
            <a:r>
              <a:rPr lang="en-US" sz="1800" dirty="0">
                <a:effectLst/>
                <a:latin typeface="Arial" panose="020B0604020202020204" pitchFamily="34" charset="0"/>
                <a:ea typeface="Verdana" panose="020B0604030504040204" pitchFamily="34" charset="0"/>
                <a:cs typeface="Arial" panose="020B0604020202020204" pitchFamily="34" charset="0"/>
              </a:rPr>
              <a:t>Special thanks to the following organizations for their educational resources and commitment to AMS:</a:t>
            </a:r>
          </a:p>
          <a:p>
            <a:pPr marL="800100" lvl="1" indent="-342900">
              <a:spcBef>
                <a:spcPts val="0"/>
              </a:spcBef>
              <a:buFont typeface="Symbol" panose="05050102010706020507" pitchFamily="18" charset="2"/>
              <a:buChar char=""/>
            </a:pPr>
            <a:r>
              <a:rPr lang="en-US" sz="1800" dirty="0">
                <a:effectLst/>
                <a:latin typeface="Arial" panose="020B0604020202020204" pitchFamily="34" charset="0"/>
                <a:ea typeface="Verdana" panose="020B0604030504040204" pitchFamily="34" charset="0"/>
                <a:cs typeface="Arial" panose="020B0604020202020204" pitchFamily="34" charset="0"/>
              </a:rPr>
              <a:t>American Veterinary Medical Association</a:t>
            </a:r>
          </a:p>
          <a:p>
            <a:pPr marL="800100" lvl="1" indent="-342900">
              <a:spcBef>
                <a:spcPts val="0"/>
              </a:spcBef>
              <a:buFont typeface="Symbol" panose="05050102010706020507" pitchFamily="18" charset="2"/>
              <a:buChar char=""/>
            </a:pPr>
            <a:r>
              <a:rPr lang="en-US" sz="1800" dirty="0">
                <a:effectLst/>
                <a:latin typeface="Arial" panose="020B0604020202020204" pitchFamily="34" charset="0"/>
                <a:ea typeface="Verdana" panose="020B0604030504040204" pitchFamily="34" charset="0"/>
                <a:cs typeface="Arial" panose="020B0604020202020204" pitchFamily="34" charset="0"/>
              </a:rPr>
              <a:t>Iowa Healthcare Collaborative</a:t>
            </a:r>
          </a:p>
          <a:p>
            <a:pPr marL="800100" lvl="1" indent="-342900">
              <a:spcBef>
                <a:spcPts val="0"/>
              </a:spcBef>
              <a:buFont typeface="Symbol" panose="05050102010706020507" pitchFamily="18" charset="2"/>
              <a:buChar char=""/>
            </a:pPr>
            <a:r>
              <a:rPr lang="en-US" sz="1800" dirty="0">
                <a:effectLst/>
                <a:latin typeface="Arial" panose="020B0604020202020204" pitchFamily="34" charset="0"/>
                <a:ea typeface="Verdana" panose="020B0604030504040204" pitchFamily="34" charset="0"/>
                <a:cs typeface="Arial" panose="020B0604020202020204" pitchFamily="34" charset="0"/>
              </a:rPr>
              <a:t>Iowa Hospital Association</a:t>
            </a:r>
          </a:p>
          <a:p>
            <a:pPr marL="800100" lvl="1" indent="-342900">
              <a:spcBef>
                <a:spcPts val="0"/>
              </a:spcBef>
              <a:buFont typeface="Symbol" panose="05050102010706020507" pitchFamily="18" charset="2"/>
              <a:buChar char=""/>
            </a:pPr>
            <a:r>
              <a:rPr lang="en-US" sz="1800" dirty="0">
                <a:effectLst/>
                <a:latin typeface="Arial" panose="020B0604020202020204" pitchFamily="34" charset="0"/>
                <a:ea typeface="Verdana" panose="020B0604030504040204" pitchFamily="34" charset="0"/>
                <a:cs typeface="Arial" panose="020B0604020202020204" pitchFamily="34" charset="0"/>
              </a:rPr>
              <a:t>Iowa Pharmacy Association</a:t>
            </a:r>
          </a:p>
          <a:p>
            <a:pPr marL="800100" lvl="1" indent="-342900">
              <a:spcBef>
                <a:spcPts val="0"/>
              </a:spcBef>
              <a:buFont typeface="Symbol" panose="05050102010706020507" pitchFamily="18" charset="2"/>
              <a:buChar char=""/>
            </a:pPr>
            <a:r>
              <a:rPr lang="en-US" sz="1800" dirty="0">
                <a:effectLst/>
                <a:latin typeface="Arial" panose="020B0604020202020204" pitchFamily="34" charset="0"/>
                <a:ea typeface="Verdana" panose="020B0604030504040204" pitchFamily="34" charset="0"/>
                <a:cs typeface="Arial" panose="020B0604020202020204" pitchFamily="34" charset="0"/>
              </a:rPr>
              <a:t>University of Melbourne</a:t>
            </a:r>
          </a:p>
          <a:p>
            <a:pPr marL="342900" marR="0" lvl="0" indent="-342900">
              <a:spcBef>
                <a:spcPts val="0"/>
              </a:spcBef>
              <a:spcAft>
                <a:spcPts val="0"/>
              </a:spcAft>
              <a:buFont typeface="Symbol" panose="05050102010706020507" pitchFamily="18" charset="2"/>
              <a:buChar char=""/>
            </a:pPr>
            <a:endParaRPr lang="en-US" sz="1800" dirty="0">
              <a:highlight>
                <a:srgbClr val="00FFFF"/>
              </a:highlight>
              <a:latin typeface="Arial" panose="020B0604020202020204" pitchFamily="34" charset="0"/>
              <a:ea typeface="Verdana" panose="020B0604030504040204" pitchFamily="34" charset="0"/>
              <a:cs typeface="Arial" panose="020B0604020202020204" pitchFamily="34" charset="0"/>
            </a:endParaRPr>
          </a:p>
          <a:p>
            <a:pPr marL="0" indent="0" algn="ctr">
              <a:spcBef>
                <a:spcPts val="0"/>
              </a:spcBef>
              <a:buNone/>
            </a:pPr>
            <a:r>
              <a:rPr lang="en-US" sz="1800" dirty="0">
                <a:effectLst/>
                <a:highlight>
                  <a:srgbClr val="00FFFF"/>
                </a:highlight>
                <a:latin typeface="Arial" panose="020B0604020202020204" pitchFamily="34" charset="0"/>
                <a:ea typeface="Verdana" panose="020B0604030504040204" pitchFamily="34" charset="0"/>
                <a:cs typeface="Arial" panose="020B0604020202020204" pitchFamily="34" charset="0"/>
              </a:rPr>
              <a:t>Please remove this page when you are done customizing the template. </a:t>
            </a:r>
          </a:p>
          <a:p>
            <a:pPr marL="0" indent="0">
              <a:buNone/>
            </a:pPr>
            <a:endParaRPr lang="en-US" dirty="0"/>
          </a:p>
        </p:txBody>
      </p:sp>
    </p:spTree>
    <p:custDataLst>
      <p:tags r:id="rId1"/>
    </p:custDataLst>
    <p:extLst>
      <p:ext uri="{BB962C8B-B14F-4D97-AF65-F5344CB8AC3E}">
        <p14:creationId xmlns:p14="http://schemas.microsoft.com/office/powerpoint/2010/main" val="2836409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ealth care worker in front of hospital, next to a farm, farmer, pig, and cow">
            <a:extLst>
              <a:ext uri="{FF2B5EF4-FFF2-40B4-BE49-F238E27FC236}">
                <a16:creationId xmlns:a16="http://schemas.microsoft.com/office/drawing/2014/main" id="{25A3BF8D-99F1-63B8-4E39-D32A7DEE868D}"/>
              </a:ext>
            </a:extLst>
          </p:cNvPr>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3341476" y="1974574"/>
            <a:ext cx="5509048" cy="4518301"/>
          </a:xfrm>
          <a:prstGeom prst="rect">
            <a:avLst/>
          </a:prstGeom>
        </p:spPr>
      </p:pic>
      <p:sp>
        <p:nvSpPr>
          <p:cNvPr id="3" name="TextBox 2">
            <a:extLst>
              <a:ext uri="{FF2B5EF4-FFF2-40B4-BE49-F238E27FC236}">
                <a16:creationId xmlns:a16="http://schemas.microsoft.com/office/drawing/2014/main" id="{3B863465-7091-9D92-BD9D-27CAF37A3B98}"/>
              </a:ext>
            </a:extLst>
          </p:cNvPr>
          <p:cNvSpPr txBox="1"/>
          <p:nvPr/>
        </p:nvSpPr>
        <p:spPr>
          <a:xfrm>
            <a:off x="10628243" y="6604084"/>
            <a:ext cx="1736035"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Image courtesy of CDC</a:t>
            </a:r>
          </a:p>
        </p:txBody>
      </p:sp>
      <p:sp>
        <p:nvSpPr>
          <p:cNvPr id="7" name="Title 1">
            <a:extLst>
              <a:ext uri="{FF2B5EF4-FFF2-40B4-BE49-F238E27FC236}">
                <a16:creationId xmlns:a16="http://schemas.microsoft.com/office/drawing/2014/main" id="{A89436F1-4102-B174-7CAF-F0C12A457B98}"/>
              </a:ext>
            </a:extLst>
          </p:cNvPr>
          <p:cNvSpPr txBox="1">
            <a:spLocks noGrp="1"/>
          </p:cNvSpPr>
          <p:nvPr>
            <p:ph type="title"/>
          </p:nvPr>
        </p:nvSpPr>
        <p:spPr>
          <a:xfrm>
            <a:off x="0" y="365125"/>
            <a:ext cx="12192000" cy="1325563"/>
          </a:xfrm>
          <a:prstGeom prst="rect">
            <a:avLst/>
          </a:prstGeom>
          <a:solidFill>
            <a:srgbClr val="C6D667">
              <a:alpha val="5019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3617A"/>
                </a:solidFill>
                <a:latin typeface="Arial" panose="020B0604020202020204" pitchFamily="34" charset="0"/>
                <a:cs typeface="Arial" panose="020B0604020202020204" pitchFamily="34" charset="0"/>
              </a:rPr>
              <a:t>What can we do about it?</a:t>
            </a:r>
          </a:p>
        </p:txBody>
      </p:sp>
    </p:spTree>
    <p:custDataLst>
      <p:tags r:id="rId1"/>
    </p:custDataLst>
    <p:extLst>
      <p:ext uri="{BB962C8B-B14F-4D97-AF65-F5344CB8AC3E}">
        <p14:creationId xmlns:p14="http://schemas.microsoft.com/office/powerpoint/2010/main" val="673909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graph of a growing bar&#10;&#10;Description automatically generated with medium confidence">
            <a:extLst>
              <a:ext uri="{FF2B5EF4-FFF2-40B4-BE49-F238E27FC236}">
                <a16:creationId xmlns:a16="http://schemas.microsoft.com/office/drawing/2014/main" id="{9C125E23-902D-0D3C-DF5D-C8A19B2373E2}"/>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23321" b="17675"/>
          <a:stretch/>
        </p:blipFill>
        <p:spPr>
          <a:xfrm>
            <a:off x="1275681" y="1882863"/>
            <a:ext cx="9640638" cy="4975137"/>
          </a:xfrm>
        </p:spPr>
      </p:pic>
      <p:sp>
        <p:nvSpPr>
          <p:cNvPr id="6" name="Title 1">
            <a:extLst>
              <a:ext uri="{FF2B5EF4-FFF2-40B4-BE49-F238E27FC236}">
                <a16:creationId xmlns:a16="http://schemas.microsoft.com/office/drawing/2014/main" id="{EA757247-D5FD-48D4-C6D7-C22703CA354B}"/>
              </a:ext>
            </a:extLst>
          </p:cNvPr>
          <p:cNvSpPr txBox="1">
            <a:spLocks/>
          </p:cNvSpPr>
          <p:nvPr/>
        </p:nvSpPr>
        <p:spPr>
          <a:xfrm>
            <a:off x="0" y="517525"/>
            <a:ext cx="12192000" cy="1325563"/>
          </a:xfrm>
          <a:prstGeom prst="rect">
            <a:avLst/>
          </a:prstGeom>
          <a:solidFill>
            <a:srgbClr val="C6D667">
              <a:alpha val="5019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3617A"/>
                </a:solidFill>
                <a:latin typeface="Arial" panose="020B0604020202020204" pitchFamily="34" charset="0"/>
                <a:cs typeface="Arial" panose="020B0604020202020204" pitchFamily="34" charset="0"/>
              </a:rPr>
              <a:t>Human AMS Programs, 2014-2022</a:t>
            </a:r>
          </a:p>
        </p:txBody>
      </p:sp>
      <p:sp>
        <p:nvSpPr>
          <p:cNvPr id="10" name="TextBox 9">
            <a:extLst>
              <a:ext uri="{FF2B5EF4-FFF2-40B4-BE49-F238E27FC236}">
                <a16:creationId xmlns:a16="http://schemas.microsoft.com/office/drawing/2014/main" id="{B49F6DD4-6DBB-46B3-73C1-207DC3386FF4}"/>
              </a:ext>
            </a:extLst>
          </p:cNvPr>
          <p:cNvSpPr txBox="1"/>
          <p:nvPr/>
        </p:nvSpPr>
        <p:spPr>
          <a:xfrm>
            <a:off x="10628243" y="6604084"/>
            <a:ext cx="1736035"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Image courtesy of CDC</a:t>
            </a:r>
          </a:p>
        </p:txBody>
      </p:sp>
    </p:spTree>
    <p:custDataLst>
      <p:tags r:id="rId1"/>
    </p:custDataLst>
    <p:extLst>
      <p:ext uri="{BB962C8B-B14F-4D97-AF65-F5344CB8AC3E}">
        <p14:creationId xmlns:p14="http://schemas.microsoft.com/office/powerpoint/2010/main" val="2826807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4A927C5-13F2-BF4E-66A5-E53441261754}"/>
              </a:ext>
            </a:extLst>
          </p:cNvPr>
          <p:cNvGraphicFramePr>
            <a:graphicFrameLocks noGrp="1"/>
          </p:cNvGraphicFramePr>
          <p:nvPr>
            <p:ph idx="1"/>
            <p:extLst>
              <p:ext uri="{D42A27DB-BD31-4B8C-83A1-F6EECF244321}">
                <p14:modId xmlns:p14="http://schemas.microsoft.com/office/powerpoint/2010/main" val="1586452924"/>
              </p:ext>
            </p:extLst>
          </p:nvPr>
        </p:nvGraphicFramePr>
        <p:xfrm>
          <a:off x="349103" y="1772462"/>
          <a:ext cx="11686954"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a:extLst>
              <a:ext uri="{FF2B5EF4-FFF2-40B4-BE49-F238E27FC236}">
                <a16:creationId xmlns:a16="http://schemas.microsoft.com/office/drawing/2014/main" id="{525C4981-3DF7-DE8D-6F10-2BA2A8FF8F2F}"/>
              </a:ext>
            </a:extLst>
          </p:cNvPr>
          <p:cNvSpPr txBox="1">
            <a:spLocks noGrp="1"/>
          </p:cNvSpPr>
          <p:nvPr>
            <p:ph type="title"/>
          </p:nvPr>
        </p:nvSpPr>
        <p:spPr>
          <a:xfrm>
            <a:off x="0" y="365125"/>
            <a:ext cx="12192000" cy="1325563"/>
          </a:xfrm>
          <a:prstGeom prst="rect">
            <a:avLst/>
          </a:prstGeom>
          <a:solidFill>
            <a:srgbClr val="C6D667">
              <a:alpha val="5019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3617A"/>
                </a:solidFill>
                <a:latin typeface="Arial" panose="020B0604020202020204" pitchFamily="34" charset="0"/>
                <a:cs typeface="Arial" panose="020B0604020202020204" pitchFamily="34" charset="0"/>
              </a:rPr>
              <a:t>What should we do?</a:t>
            </a:r>
          </a:p>
        </p:txBody>
      </p:sp>
    </p:spTree>
    <p:custDataLst>
      <p:tags r:id="rId1"/>
    </p:custDataLst>
    <p:extLst>
      <p:ext uri="{BB962C8B-B14F-4D97-AF65-F5344CB8AC3E}">
        <p14:creationId xmlns:p14="http://schemas.microsoft.com/office/powerpoint/2010/main" val="2221892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8804DC7-1BE2-CE3B-676B-6A8517514319}"/>
              </a:ext>
            </a:extLst>
          </p:cNvPr>
          <p:cNvGraphicFramePr>
            <a:graphicFrameLocks noGrp="1"/>
          </p:cNvGraphicFramePr>
          <p:nvPr>
            <p:ph idx="1"/>
            <p:extLst>
              <p:ext uri="{D42A27DB-BD31-4B8C-83A1-F6EECF244321}">
                <p14:modId xmlns:p14="http://schemas.microsoft.com/office/powerpoint/2010/main" val="974671257"/>
              </p:ext>
            </p:extLst>
          </p:nvPr>
        </p:nvGraphicFramePr>
        <p:xfrm>
          <a:off x="742122" y="1934816"/>
          <a:ext cx="10747512" cy="4112392"/>
        </p:xfrm>
        <a:graphic>
          <a:graphicData uri="http://schemas.openxmlformats.org/drawingml/2006/table">
            <a:tbl>
              <a:tblPr firstRow="1" firstCol="1" bandRow="1">
                <a:tableStyleId>{C083E6E3-FA7D-4D7B-A595-EF9225AFEA82}</a:tableStyleId>
              </a:tblPr>
              <a:tblGrid>
                <a:gridCol w="6097920">
                  <a:extLst>
                    <a:ext uri="{9D8B030D-6E8A-4147-A177-3AD203B41FA5}">
                      <a16:colId xmlns:a16="http://schemas.microsoft.com/office/drawing/2014/main" val="2033301503"/>
                    </a:ext>
                  </a:extLst>
                </a:gridCol>
                <a:gridCol w="1448328">
                  <a:extLst>
                    <a:ext uri="{9D8B030D-6E8A-4147-A177-3AD203B41FA5}">
                      <a16:colId xmlns:a16="http://schemas.microsoft.com/office/drawing/2014/main" val="329537981"/>
                    </a:ext>
                  </a:extLst>
                </a:gridCol>
                <a:gridCol w="1958691">
                  <a:extLst>
                    <a:ext uri="{9D8B030D-6E8A-4147-A177-3AD203B41FA5}">
                      <a16:colId xmlns:a16="http://schemas.microsoft.com/office/drawing/2014/main" val="248685907"/>
                    </a:ext>
                  </a:extLst>
                </a:gridCol>
                <a:gridCol w="1242573">
                  <a:extLst>
                    <a:ext uri="{9D8B030D-6E8A-4147-A177-3AD203B41FA5}">
                      <a16:colId xmlns:a16="http://schemas.microsoft.com/office/drawing/2014/main" val="2178852632"/>
                    </a:ext>
                  </a:extLst>
                </a:gridCol>
              </a:tblGrid>
              <a:tr h="783082">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Activity</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401"/>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Previously completed</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401"/>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Target date for implementation</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401"/>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Postpone for later</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D401"/>
                    </a:solidFill>
                  </a:tcPr>
                </a:tc>
                <a:extLst>
                  <a:ext uri="{0D108BD9-81ED-4DB2-BD59-A6C34878D82A}">
                    <a16:rowId xmlns:a16="http://schemas.microsoft.com/office/drawing/2014/main" val="822368260"/>
                  </a:ext>
                </a:extLst>
              </a:tr>
              <a:tr h="391542">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Identify 1-2 AMS Champion(s)</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X</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0290768"/>
                  </a:ext>
                </a:extLst>
              </a:tr>
              <a:tr h="391542">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Write an AMS Program</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12/31/2025</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0688442"/>
                  </a:ext>
                </a:extLst>
              </a:tr>
              <a:tr h="391542">
                <a:tc>
                  <a:txBody>
                    <a:bodyPr/>
                    <a:lstStyle/>
                    <a:p>
                      <a:pPr marL="0" marR="0">
                        <a:spcBef>
                          <a:spcPts val="0"/>
                        </a:spcBef>
                        <a:spcAft>
                          <a:spcPts val="0"/>
                        </a:spcAft>
                      </a:pPr>
                      <a:r>
                        <a:rPr lang="en-US" sz="1800">
                          <a:solidFill>
                            <a:schemeClr val="tx1"/>
                          </a:solidFill>
                          <a:effectLst/>
                          <a:latin typeface="Arial" panose="020B0604020202020204" pitchFamily="34" charset="0"/>
                          <a:cs typeface="Arial" panose="020B0604020202020204" pitchFamily="34" charset="0"/>
                        </a:rPr>
                        <a:t>Document commitment to AMS by each staff person</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12/31/2025</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893531"/>
                  </a:ext>
                </a:extLst>
              </a:tr>
              <a:tr h="391542">
                <a:tc>
                  <a:txBody>
                    <a:bodyPr/>
                    <a:lstStyle/>
                    <a:p>
                      <a:pPr marL="0" marR="0">
                        <a:spcBef>
                          <a:spcPts val="0"/>
                        </a:spcBef>
                        <a:spcAft>
                          <a:spcPts val="0"/>
                        </a:spcAft>
                      </a:pPr>
                      <a:r>
                        <a:rPr lang="en-US" sz="1800">
                          <a:solidFill>
                            <a:schemeClr val="tx1"/>
                          </a:solidFill>
                          <a:effectLst/>
                          <a:latin typeface="Arial" panose="020B0604020202020204" pitchFamily="34" charset="0"/>
                          <a:cs typeface="Arial" panose="020B0604020202020204" pitchFamily="34" charset="0"/>
                        </a:rPr>
                        <a:t>Display a commitment poster for staff</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6/30/2026</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8749752"/>
                  </a:ext>
                </a:extLst>
              </a:tr>
              <a:tr h="391542">
                <a:tc>
                  <a:txBody>
                    <a:bodyPr/>
                    <a:lstStyle/>
                    <a:p>
                      <a:pPr marL="0" marR="0">
                        <a:spcBef>
                          <a:spcPts val="0"/>
                        </a:spcBef>
                        <a:spcAft>
                          <a:spcPts val="0"/>
                        </a:spcAft>
                      </a:pPr>
                      <a:r>
                        <a:rPr lang="en-US" sz="1800">
                          <a:solidFill>
                            <a:schemeClr val="tx1"/>
                          </a:solidFill>
                          <a:effectLst/>
                          <a:latin typeface="Arial" panose="020B0604020202020204" pitchFamily="34" charset="0"/>
                          <a:cs typeface="Arial" panose="020B0604020202020204" pitchFamily="34" charset="0"/>
                        </a:rPr>
                        <a:t>Develop talking points on AMS topics with staff</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6/30/2026</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922792"/>
                  </a:ext>
                </a:extLst>
              </a:tr>
              <a:tr h="3867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Promote Antibiotic Awareness Week in November with staff/clients</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X</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4166165"/>
                  </a:ext>
                </a:extLst>
              </a:tr>
              <a:tr h="783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Arial" panose="020B0604020202020204" pitchFamily="34" charset="0"/>
                          <a:cs typeface="Arial" panose="020B0604020202020204" pitchFamily="34" charset="0"/>
                        </a:rPr>
                        <a:t>Identify three most common conditions treated with antimicrobials in our practice to help focus AMS efforts</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X</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5357374"/>
                  </a:ext>
                </a:extLst>
              </a:tr>
            </a:tbl>
          </a:graphicData>
        </a:graphic>
      </p:graphicFrame>
      <p:sp>
        <p:nvSpPr>
          <p:cNvPr id="5" name="Title 1">
            <a:extLst>
              <a:ext uri="{FF2B5EF4-FFF2-40B4-BE49-F238E27FC236}">
                <a16:creationId xmlns:a16="http://schemas.microsoft.com/office/drawing/2014/main" id="{8A4008DF-878E-BBEE-C3B0-F017335EA033}"/>
              </a:ext>
            </a:extLst>
          </p:cNvPr>
          <p:cNvSpPr txBox="1">
            <a:spLocks/>
          </p:cNvSpPr>
          <p:nvPr/>
        </p:nvSpPr>
        <p:spPr>
          <a:xfrm>
            <a:off x="0" y="309928"/>
            <a:ext cx="12192000" cy="1325563"/>
          </a:xfrm>
          <a:prstGeom prst="rect">
            <a:avLst/>
          </a:prstGeom>
          <a:solidFill>
            <a:srgbClr val="C6D667">
              <a:alpha val="5019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3617A"/>
                </a:solidFill>
                <a:latin typeface="Arial" panose="020B0604020202020204" pitchFamily="34" charset="0"/>
                <a:cs typeface="Arial" panose="020B0604020202020204" pitchFamily="34" charset="0"/>
              </a:rPr>
              <a:t>How should we commit to AMS?</a:t>
            </a:r>
          </a:p>
        </p:txBody>
      </p:sp>
    </p:spTree>
    <p:custDataLst>
      <p:tags r:id="rId1"/>
    </p:custDataLst>
    <p:extLst>
      <p:ext uri="{BB962C8B-B14F-4D97-AF65-F5344CB8AC3E}">
        <p14:creationId xmlns:p14="http://schemas.microsoft.com/office/powerpoint/2010/main" val="91005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75FD1AFD-3E76-779D-E80D-0132CF2A4EEE}"/>
              </a:ext>
            </a:extLst>
          </p:cNvPr>
          <p:cNvGraphicFramePr>
            <a:graphicFrameLocks noGrp="1"/>
          </p:cNvGraphicFramePr>
          <p:nvPr>
            <p:ph idx="1"/>
            <p:extLst>
              <p:ext uri="{D42A27DB-BD31-4B8C-83A1-F6EECF244321}">
                <p14:modId xmlns:p14="http://schemas.microsoft.com/office/powerpoint/2010/main" val="2993567482"/>
              </p:ext>
            </p:extLst>
          </p:nvPr>
        </p:nvGraphicFramePr>
        <p:xfrm>
          <a:off x="457198" y="2076040"/>
          <a:ext cx="11277603" cy="4227499"/>
        </p:xfrm>
        <a:graphic>
          <a:graphicData uri="http://schemas.openxmlformats.org/drawingml/2006/table">
            <a:tbl>
              <a:tblPr firstRow="1" firstCol="1" bandRow="1">
                <a:tableStyleId>{C083E6E3-FA7D-4D7B-A595-EF9225AFEA82}</a:tableStyleId>
              </a:tblPr>
              <a:tblGrid>
                <a:gridCol w="6398681">
                  <a:extLst>
                    <a:ext uri="{9D8B030D-6E8A-4147-A177-3AD203B41FA5}">
                      <a16:colId xmlns:a16="http://schemas.microsoft.com/office/drawing/2014/main" val="4027668191"/>
                    </a:ext>
                  </a:extLst>
                </a:gridCol>
                <a:gridCol w="1519762">
                  <a:extLst>
                    <a:ext uri="{9D8B030D-6E8A-4147-A177-3AD203B41FA5}">
                      <a16:colId xmlns:a16="http://schemas.microsoft.com/office/drawing/2014/main" val="650115875"/>
                    </a:ext>
                  </a:extLst>
                </a:gridCol>
                <a:gridCol w="2055299">
                  <a:extLst>
                    <a:ext uri="{9D8B030D-6E8A-4147-A177-3AD203B41FA5}">
                      <a16:colId xmlns:a16="http://schemas.microsoft.com/office/drawing/2014/main" val="3227065560"/>
                    </a:ext>
                  </a:extLst>
                </a:gridCol>
                <a:gridCol w="1303861">
                  <a:extLst>
                    <a:ext uri="{9D8B030D-6E8A-4147-A177-3AD203B41FA5}">
                      <a16:colId xmlns:a16="http://schemas.microsoft.com/office/drawing/2014/main" val="790010727"/>
                    </a:ext>
                  </a:extLst>
                </a:gridCol>
              </a:tblGrid>
              <a:tr h="567423">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Activity</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667"/>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Previously completed</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667"/>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Target date for implementation</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667"/>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Postpone for later</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667"/>
                    </a:solidFill>
                  </a:tcPr>
                </a:tc>
                <a:extLst>
                  <a:ext uri="{0D108BD9-81ED-4DB2-BD59-A6C34878D82A}">
                    <a16:rowId xmlns:a16="http://schemas.microsoft.com/office/drawing/2014/main" val="891599628"/>
                  </a:ext>
                </a:extLst>
              </a:tr>
              <a:tr h="283712">
                <a:tc>
                  <a:txBody>
                    <a:bodyPr/>
                    <a:lstStyle/>
                    <a:p>
                      <a:pPr marL="0" marR="0">
                        <a:spcBef>
                          <a:spcPts val="0"/>
                        </a:spcBef>
                        <a:spcAft>
                          <a:spcPts val="0"/>
                        </a:spcAft>
                      </a:pPr>
                      <a:r>
                        <a:rPr lang="en-US" sz="1800">
                          <a:solidFill>
                            <a:schemeClr val="tx1"/>
                          </a:solidFill>
                          <a:effectLst/>
                          <a:latin typeface="Arial" panose="020B0604020202020204" pitchFamily="34" charset="0"/>
                          <a:cs typeface="Arial" panose="020B0604020202020204" pitchFamily="34" charset="0"/>
                        </a:rPr>
                        <a:t>Use signage to remind staff about hand hygiene and PPE</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X</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0081963"/>
                  </a:ext>
                </a:extLst>
              </a:tr>
              <a:tr h="283712">
                <a:tc>
                  <a:txBody>
                    <a:bodyPr/>
                    <a:lstStyle/>
                    <a:p>
                      <a:pPr marL="0" marR="0">
                        <a:spcBef>
                          <a:spcPts val="0"/>
                        </a:spcBef>
                        <a:spcAft>
                          <a:spcPts val="0"/>
                        </a:spcAft>
                      </a:pPr>
                      <a:r>
                        <a:rPr lang="en-US" sz="1800">
                          <a:solidFill>
                            <a:schemeClr val="tx1"/>
                          </a:solidFill>
                          <a:effectLst/>
                          <a:latin typeface="Arial" panose="020B0604020202020204" pitchFamily="34" charset="0"/>
                          <a:cs typeface="Arial" panose="020B0604020202020204" pitchFamily="34" charset="0"/>
                        </a:rPr>
                        <a:t>Develop cleaning and disinfection protocols</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12/31/2025</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4344564"/>
                  </a:ext>
                </a:extLst>
              </a:tr>
              <a:tr h="567423">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Audit sterile technique in the surgical setting and surgical antimicrobial prophylaxis protocols</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X</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3279719"/>
                  </a:ext>
                </a:extLst>
              </a:tr>
              <a:tr h="567423">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Share professional guidelines with staff on animal vaccines (e.g., AAHA and AAFP) and parasite control (e.g., CAPC)</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6/30/2026</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4658854"/>
                  </a:ext>
                </a:extLst>
              </a:tr>
              <a:tr h="567423">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Gather client educational materials on routine parasite control, nutritional counseling, and dental health care</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X</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701366"/>
                  </a:ext>
                </a:extLst>
              </a:tr>
              <a:tr h="567423">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Develop prevention protocols for three of the most common preventable conditions seen in our practice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X</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4748631"/>
                  </a:ext>
                </a:extLst>
              </a:tr>
              <a:tr h="567423">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Develop protocols for treating and containing resistant pathogens of concern (e.g., MRSA and CRE)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X</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3251534"/>
                  </a:ext>
                </a:extLst>
              </a:tr>
            </a:tbl>
          </a:graphicData>
        </a:graphic>
      </p:graphicFrame>
      <p:sp>
        <p:nvSpPr>
          <p:cNvPr id="3" name="Title 1">
            <a:extLst>
              <a:ext uri="{FF2B5EF4-FFF2-40B4-BE49-F238E27FC236}">
                <a16:creationId xmlns:a16="http://schemas.microsoft.com/office/drawing/2014/main" id="{5C0BB88E-CCB1-5185-53A9-AC8B6B07CC06}"/>
              </a:ext>
            </a:extLst>
          </p:cNvPr>
          <p:cNvSpPr txBox="1">
            <a:spLocks/>
          </p:cNvSpPr>
          <p:nvPr/>
        </p:nvSpPr>
        <p:spPr>
          <a:xfrm>
            <a:off x="0" y="366164"/>
            <a:ext cx="12192000" cy="1325563"/>
          </a:xfrm>
          <a:prstGeom prst="rect">
            <a:avLst/>
          </a:prstGeom>
          <a:solidFill>
            <a:srgbClr val="C6D667">
              <a:alpha val="5019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3617A"/>
                </a:solidFill>
                <a:latin typeface="Arial" panose="020B0604020202020204" pitchFamily="34" charset="0"/>
                <a:cs typeface="Arial" panose="020B0604020202020204" pitchFamily="34" charset="0"/>
              </a:rPr>
              <a:t>How should we advocate for preventive health care, infection control and biosecurity?</a:t>
            </a:r>
          </a:p>
        </p:txBody>
      </p:sp>
    </p:spTree>
    <p:custDataLst>
      <p:tags r:id="rId1"/>
    </p:custDataLst>
    <p:extLst>
      <p:ext uri="{BB962C8B-B14F-4D97-AF65-F5344CB8AC3E}">
        <p14:creationId xmlns:p14="http://schemas.microsoft.com/office/powerpoint/2010/main" val="1283262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7ABF88C-DE14-C959-1DCD-FE4D1DEC3C9B}"/>
              </a:ext>
            </a:extLst>
          </p:cNvPr>
          <p:cNvGraphicFramePr>
            <a:graphicFrameLocks noGrp="1"/>
          </p:cNvGraphicFramePr>
          <p:nvPr>
            <p:ph idx="1"/>
            <p:extLst>
              <p:ext uri="{D42A27DB-BD31-4B8C-83A1-F6EECF244321}">
                <p14:modId xmlns:p14="http://schemas.microsoft.com/office/powerpoint/2010/main" val="453780789"/>
              </p:ext>
            </p:extLst>
          </p:nvPr>
        </p:nvGraphicFramePr>
        <p:xfrm>
          <a:off x="351182" y="1645920"/>
          <a:ext cx="11489635" cy="4937760"/>
        </p:xfrm>
        <a:graphic>
          <a:graphicData uri="http://schemas.openxmlformats.org/drawingml/2006/table">
            <a:tbl>
              <a:tblPr firstRow="1" firstCol="1" bandRow="1">
                <a:tableStyleId>{C083E6E3-FA7D-4D7B-A595-EF9225AFEA82}</a:tableStyleId>
              </a:tblPr>
              <a:tblGrid>
                <a:gridCol w="6518985">
                  <a:extLst>
                    <a:ext uri="{9D8B030D-6E8A-4147-A177-3AD203B41FA5}">
                      <a16:colId xmlns:a16="http://schemas.microsoft.com/office/drawing/2014/main" val="511854835"/>
                    </a:ext>
                  </a:extLst>
                </a:gridCol>
                <a:gridCol w="1548336">
                  <a:extLst>
                    <a:ext uri="{9D8B030D-6E8A-4147-A177-3AD203B41FA5}">
                      <a16:colId xmlns:a16="http://schemas.microsoft.com/office/drawing/2014/main" val="607567484"/>
                    </a:ext>
                  </a:extLst>
                </a:gridCol>
                <a:gridCol w="2093940">
                  <a:extLst>
                    <a:ext uri="{9D8B030D-6E8A-4147-A177-3AD203B41FA5}">
                      <a16:colId xmlns:a16="http://schemas.microsoft.com/office/drawing/2014/main" val="1738240839"/>
                    </a:ext>
                  </a:extLst>
                </a:gridCol>
                <a:gridCol w="1328374">
                  <a:extLst>
                    <a:ext uri="{9D8B030D-6E8A-4147-A177-3AD203B41FA5}">
                      <a16:colId xmlns:a16="http://schemas.microsoft.com/office/drawing/2014/main" val="1505605861"/>
                    </a:ext>
                  </a:extLst>
                </a:gridCol>
              </a:tblGrid>
              <a:tr h="453699">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Activity</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C8B8"/>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Previously completed</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C8B8"/>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Target date for implementation</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C8B8"/>
                    </a:solidFill>
                  </a:tcPr>
                </a:tc>
                <a:tc>
                  <a:txBody>
                    <a:bodyPr/>
                    <a:lstStyle/>
                    <a:p>
                      <a:pPr marL="0" marR="0" algn="ctr">
                        <a:spcBef>
                          <a:spcPts val="0"/>
                        </a:spcBef>
                        <a:spcAft>
                          <a:spcPts val="0"/>
                        </a:spcAft>
                      </a:pPr>
                      <a:r>
                        <a:rPr lang="en-US" sz="1800" b="1" dirty="0">
                          <a:solidFill>
                            <a:schemeClr val="tx1"/>
                          </a:solidFill>
                          <a:effectLst/>
                          <a:latin typeface="Arial" panose="020B0604020202020204" pitchFamily="34" charset="0"/>
                          <a:cs typeface="Arial" panose="020B0604020202020204" pitchFamily="34" charset="0"/>
                        </a:rPr>
                        <a:t>Postpone for later</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C8B8"/>
                    </a:solidFill>
                  </a:tcPr>
                </a:tc>
                <a:extLst>
                  <a:ext uri="{0D108BD9-81ED-4DB2-BD59-A6C34878D82A}">
                    <a16:rowId xmlns:a16="http://schemas.microsoft.com/office/drawing/2014/main" val="3592926969"/>
                  </a:ext>
                </a:extLst>
              </a:tr>
              <a:tr h="453699">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Bookmark and/or print consensus guidelines (e.g., ISCAID) for three commonly encountered conditions</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X</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3038886"/>
                  </a:ext>
                </a:extLst>
              </a:tr>
              <a:tr h="453699">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Bookmark and/or print local, state, and federal guidelines for the disposal of antimicrobials</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12/31/2025</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8925568"/>
                  </a:ext>
                </a:extLst>
              </a:tr>
              <a:tr h="453699">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Compile a list of safe medication disposal locations nearby for staff and clients to easily utilize</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12/31/2025</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3564980"/>
                  </a:ext>
                </a:extLst>
              </a:tr>
              <a:tr h="453699">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Review culture and sensitivity practices and create a decision-tree for when it should and should not be used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X</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2772309"/>
                  </a:ext>
                </a:extLst>
              </a:tr>
              <a:tr h="453699">
                <a:tc>
                  <a:txBody>
                    <a:bodyPr/>
                    <a:lstStyle/>
                    <a:p>
                      <a:pPr marL="0" marR="0">
                        <a:spcBef>
                          <a:spcPts val="0"/>
                        </a:spcBef>
                        <a:spcAft>
                          <a:spcPts val="0"/>
                        </a:spcAft>
                      </a:pPr>
                      <a:r>
                        <a:rPr lang="en-US" sz="1800">
                          <a:solidFill>
                            <a:schemeClr val="tx1"/>
                          </a:solidFill>
                          <a:effectLst/>
                          <a:latin typeface="Arial" panose="020B0604020202020204" pitchFamily="34" charset="0"/>
                          <a:cs typeface="Arial" panose="020B0604020202020204" pitchFamily="34" charset="0"/>
                        </a:rPr>
                        <a:t>Inventory antimicrobials according to priority of use and use signage/color-coding (traffic stoplight) as reminders</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X</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3248222"/>
                  </a:ext>
                </a:extLst>
              </a:tr>
              <a:tr h="453699">
                <a:tc>
                  <a:txBody>
                    <a:bodyPr/>
                    <a:lstStyle/>
                    <a:p>
                      <a:pPr marL="0" marR="0">
                        <a:spcBef>
                          <a:spcPts val="0"/>
                        </a:spcBef>
                        <a:spcAft>
                          <a:spcPts val="0"/>
                        </a:spcAft>
                      </a:pPr>
                      <a:r>
                        <a:rPr lang="en-US" sz="1800">
                          <a:solidFill>
                            <a:schemeClr val="tx1"/>
                          </a:solidFill>
                          <a:effectLst/>
                          <a:latin typeface="Arial" panose="020B0604020202020204" pitchFamily="34" charset="0"/>
                          <a:cs typeface="Arial" panose="020B0604020202020204" pitchFamily="34" charset="0"/>
                        </a:rPr>
                        <a:t>Require documentation of indications for antimicrobials in patient records and client communications</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X</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5159100"/>
                  </a:ext>
                </a:extLst>
              </a:tr>
              <a:tr h="453699">
                <a:tc>
                  <a:txBody>
                    <a:bodyPr/>
                    <a:lstStyle/>
                    <a:p>
                      <a:pPr marL="0" marR="0">
                        <a:spcBef>
                          <a:spcPts val="0"/>
                        </a:spcBef>
                        <a:spcAft>
                          <a:spcPts val="0"/>
                        </a:spcAft>
                      </a:pPr>
                      <a:r>
                        <a:rPr lang="en-US" sz="1800">
                          <a:solidFill>
                            <a:schemeClr val="tx1"/>
                          </a:solidFill>
                          <a:effectLst/>
                          <a:latin typeface="Arial" panose="020B0604020202020204" pitchFamily="34" charset="0"/>
                          <a:cs typeface="Arial" panose="020B0604020202020204" pitchFamily="34" charset="0"/>
                        </a:rPr>
                        <a:t>Develop a system to incorporate “antimicrobial time out” and “delayed prescribing” into treatment regimens</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X</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8812019"/>
                  </a:ext>
                </a:extLst>
              </a:tr>
              <a:tr h="453699">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Customize prescription handouts for three most common conditions treated with antimicrobials in our practice</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X</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2672263"/>
                  </a:ext>
                </a:extLst>
              </a:tr>
            </a:tbl>
          </a:graphicData>
        </a:graphic>
      </p:graphicFrame>
      <p:sp>
        <p:nvSpPr>
          <p:cNvPr id="6" name="Title 1">
            <a:extLst>
              <a:ext uri="{FF2B5EF4-FFF2-40B4-BE49-F238E27FC236}">
                <a16:creationId xmlns:a16="http://schemas.microsoft.com/office/drawing/2014/main" id="{A14CB33B-8330-BC97-7B93-EEDE5C9A29DC}"/>
              </a:ext>
            </a:extLst>
          </p:cNvPr>
          <p:cNvSpPr txBox="1">
            <a:spLocks/>
          </p:cNvSpPr>
          <p:nvPr/>
        </p:nvSpPr>
        <p:spPr>
          <a:xfrm>
            <a:off x="0" y="172968"/>
            <a:ext cx="12192000" cy="1325563"/>
          </a:xfrm>
          <a:prstGeom prst="rect">
            <a:avLst/>
          </a:prstGeom>
          <a:solidFill>
            <a:srgbClr val="C6D667">
              <a:alpha val="5019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3617A"/>
                </a:solidFill>
                <a:latin typeface="Arial" panose="020B0604020202020204" pitchFamily="34" charset="0"/>
                <a:cs typeface="Arial" panose="020B0604020202020204" pitchFamily="34" charset="0"/>
              </a:rPr>
              <a:t>How should we select and use </a:t>
            </a:r>
            <a:br>
              <a:rPr lang="en-US" dirty="0">
                <a:solidFill>
                  <a:srgbClr val="03617A"/>
                </a:solidFill>
                <a:latin typeface="Arial" panose="020B0604020202020204" pitchFamily="34" charset="0"/>
                <a:cs typeface="Arial" panose="020B0604020202020204" pitchFamily="34" charset="0"/>
              </a:rPr>
            </a:br>
            <a:r>
              <a:rPr lang="en-US" dirty="0">
                <a:solidFill>
                  <a:srgbClr val="03617A"/>
                </a:solidFill>
                <a:latin typeface="Arial" panose="020B0604020202020204" pitchFamily="34" charset="0"/>
                <a:cs typeface="Arial" panose="020B0604020202020204" pitchFamily="34" charset="0"/>
              </a:rPr>
              <a:t>antimicrobials judiciously?</a:t>
            </a:r>
          </a:p>
        </p:txBody>
      </p:sp>
    </p:spTree>
    <p:custDataLst>
      <p:tags r:id="rId1"/>
    </p:custDataLst>
    <p:extLst>
      <p:ext uri="{BB962C8B-B14F-4D97-AF65-F5344CB8AC3E}">
        <p14:creationId xmlns:p14="http://schemas.microsoft.com/office/powerpoint/2010/main" val="1176059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0CCAE4B-983B-3DDC-90CE-43B56A252635}"/>
              </a:ext>
            </a:extLst>
          </p:cNvPr>
          <p:cNvGraphicFramePr>
            <a:graphicFrameLocks noGrp="1"/>
          </p:cNvGraphicFramePr>
          <p:nvPr>
            <p:ph idx="1"/>
            <p:extLst>
              <p:ext uri="{D42A27DB-BD31-4B8C-83A1-F6EECF244321}">
                <p14:modId xmlns:p14="http://schemas.microsoft.com/office/powerpoint/2010/main" val="3280621738"/>
              </p:ext>
            </p:extLst>
          </p:nvPr>
        </p:nvGraphicFramePr>
        <p:xfrm>
          <a:off x="838199" y="2068214"/>
          <a:ext cx="10515601" cy="4233540"/>
        </p:xfrm>
        <a:graphic>
          <a:graphicData uri="http://schemas.openxmlformats.org/drawingml/2006/table">
            <a:tbl>
              <a:tblPr firstRow="1" firstCol="1" bandRow="1">
                <a:tableStyleId>{C083E6E3-FA7D-4D7B-A595-EF9225AFEA82}</a:tableStyleId>
              </a:tblPr>
              <a:tblGrid>
                <a:gridCol w="5966338">
                  <a:extLst>
                    <a:ext uri="{9D8B030D-6E8A-4147-A177-3AD203B41FA5}">
                      <a16:colId xmlns:a16="http://schemas.microsoft.com/office/drawing/2014/main" val="1197127292"/>
                    </a:ext>
                  </a:extLst>
                </a:gridCol>
                <a:gridCol w="1417076">
                  <a:extLst>
                    <a:ext uri="{9D8B030D-6E8A-4147-A177-3AD203B41FA5}">
                      <a16:colId xmlns:a16="http://schemas.microsoft.com/office/drawing/2014/main" val="3946075204"/>
                    </a:ext>
                  </a:extLst>
                </a:gridCol>
                <a:gridCol w="1916426">
                  <a:extLst>
                    <a:ext uri="{9D8B030D-6E8A-4147-A177-3AD203B41FA5}">
                      <a16:colId xmlns:a16="http://schemas.microsoft.com/office/drawing/2014/main" val="557032643"/>
                    </a:ext>
                  </a:extLst>
                </a:gridCol>
                <a:gridCol w="1215761">
                  <a:extLst>
                    <a:ext uri="{9D8B030D-6E8A-4147-A177-3AD203B41FA5}">
                      <a16:colId xmlns:a16="http://schemas.microsoft.com/office/drawing/2014/main" val="1138828325"/>
                    </a:ext>
                  </a:extLst>
                </a:gridCol>
              </a:tblGrid>
              <a:tr h="572388">
                <a:tc>
                  <a:txBody>
                    <a:bodyPr/>
                    <a:lstStyle/>
                    <a:p>
                      <a:pPr marL="0" marR="0" algn="ctr">
                        <a:spcBef>
                          <a:spcPts val="0"/>
                        </a:spcBef>
                        <a:spcAft>
                          <a:spcPts val="0"/>
                        </a:spcAft>
                      </a:pPr>
                      <a:r>
                        <a:rPr lang="en-US" sz="1800" b="1" dirty="0">
                          <a:solidFill>
                            <a:schemeClr val="bg1"/>
                          </a:solidFill>
                          <a:effectLst/>
                          <a:latin typeface="Arial" panose="020B0604020202020204" pitchFamily="34" charset="0"/>
                          <a:cs typeface="Arial" panose="020B0604020202020204" pitchFamily="34" charset="0"/>
                        </a:rPr>
                        <a:t>Activity</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617A"/>
                    </a:solidFill>
                  </a:tcPr>
                </a:tc>
                <a:tc>
                  <a:txBody>
                    <a:bodyPr/>
                    <a:lstStyle/>
                    <a:p>
                      <a:pPr marL="0" marR="0" algn="ctr">
                        <a:spcBef>
                          <a:spcPts val="0"/>
                        </a:spcBef>
                        <a:spcAft>
                          <a:spcPts val="0"/>
                        </a:spcAft>
                      </a:pPr>
                      <a:r>
                        <a:rPr lang="en-US" sz="1800" b="1" dirty="0">
                          <a:solidFill>
                            <a:schemeClr val="bg1"/>
                          </a:solidFill>
                          <a:effectLst/>
                          <a:latin typeface="Arial" panose="020B0604020202020204" pitchFamily="34" charset="0"/>
                          <a:cs typeface="Arial" panose="020B0604020202020204" pitchFamily="34" charset="0"/>
                        </a:rPr>
                        <a:t>Previously completed</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617A"/>
                    </a:solidFill>
                  </a:tcPr>
                </a:tc>
                <a:tc>
                  <a:txBody>
                    <a:bodyPr/>
                    <a:lstStyle/>
                    <a:p>
                      <a:pPr marL="0" marR="0" algn="ctr">
                        <a:spcBef>
                          <a:spcPts val="0"/>
                        </a:spcBef>
                        <a:spcAft>
                          <a:spcPts val="0"/>
                        </a:spcAft>
                      </a:pPr>
                      <a:r>
                        <a:rPr lang="en-US" sz="1800" b="1" dirty="0">
                          <a:solidFill>
                            <a:schemeClr val="bg1"/>
                          </a:solidFill>
                          <a:effectLst/>
                          <a:latin typeface="Arial" panose="020B0604020202020204" pitchFamily="34" charset="0"/>
                          <a:cs typeface="Arial" panose="020B0604020202020204" pitchFamily="34" charset="0"/>
                        </a:rPr>
                        <a:t>Target date for implementation</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617A"/>
                    </a:solidFill>
                  </a:tcPr>
                </a:tc>
                <a:tc>
                  <a:txBody>
                    <a:bodyPr/>
                    <a:lstStyle/>
                    <a:p>
                      <a:pPr marL="0" marR="0" algn="ctr">
                        <a:spcBef>
                          <a:spcPts val="0"/>
                        </a:spcBef>
                        <a:spcAft>
                          <a:spcPts val="0"/>
                        </a:spcAft>
                      </a:pPr>
                      <a:r>
                        <a:rPr lang="en-US" sz="1800" b="1" dirty="0">
                          <a:solidFill>
                            <a:schemeClr val="bg1"/>
                          </a:solidFill>
                          <a:effectLst/>
                          <a:latin typeface="Arial" panose="020B0604020202020204" pitchFamily="34" charset="0"/>
                          <a:cs typeface="Arial" panose="020B0604020202020204" pitchFamily="34" charset="0"/>
                        </a:rPr>
                        <a:t>Postpone for later</a:t>
                      </a:r>
                      <a:endPar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3617A"/>
                    </a:solidFill>
                  </a:tcPr>
                </a:tc>
                <a:extLst>
                  <a:ext uri="{0D108BD9-81ED-4DB2-BD59-A6C34878D82A}">
                    <a16:rowId xmlns:a16="http://schemas.microsoft.com/office/drawing/2014/main" val="2069923147"/>
                  </a:ext>
                </a:extLst>
              </a:tr>
              <a:tr h="858582">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Compare our antimicrobial inventory and prescribing practices to published consensus guidelines for our three most common conditions identified</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6/30/2026</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0724089"/>
                  </a:ext>
                </a:extLst>
              </a:tr>
              <a:tr h="1144776">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Compare our preventive health care, infection prevention/control, and biosecurity practices (e.g., vaccination and parasite control protocols) to published consensus guidelines and best practices, when available</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6/30/2026</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594802"/>
                  </a:ext>
                </a:extLst>
              </a:tr>
              <a:tr h="858582">
                <a:tc>
                  <a:txBody>
                    <a:bodyPr/>
                    <a:lstStyle/>
                    <a:p>
                      <a:pPr marL="0" marR="0">
                        <a:spcBef>
                          <a:spcPts val="0"/>
                        </a:spcBef>
                        <a:spcAft>
                          <a:spcPts val="0"/>
                        </a:spcAft>
                      </a:pPr>
                      <a:r>
                        <a:rPr lang="en-US" sz="1800" dirty="0">
                          <a:solidFill>
                            <a:schemeClr val="tx1"/>
                          </a:solidFill>
                          <a:effectLst/>
                          <a:latin typeface="Arial" panose="020B0604020202020204" pitchFamily="34" charset="0"/>
                          <a:cs typeface="Arial" panose="020B0604020202020204" pitchFamily="34" charset="0"/>
                        </a:rPr>
                        <a:t>Develop a feasible tracking system for consistently monitoring AMS activities over time (e.g., number of antimicrobial units sold/prescribed per year)</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X</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6774740"/>
                  </a:ext>
                </a:extLst>
              </a:tr>
              <a:tr h="572388">
                <a:tc>
                  <a:txBody>
                    <a:bodyPr/>
                    <a:lstStyle/>
                    <a:p>
                      <a:pPr marL="0" marR="0">
                        <a:spcBef>
                          <a:spcPts val="0"/>
                        </a:spcBef>
                        <a:spcAft>
                          <a:spcPts val="0"/>
                        </a:spcAft>
                      </a:pPr>
                      <a:r>
                        <a:rPr lang="en-US" sz="1800">
                          <a:solidFill>
                            <a:schemeClr val="tx1"/>
                          </a:solidFill>
                          <a:effectLst/>
                          <a:latin typeface="Arial" panose="020B0604020202020204" pitchFamily="34" charset="0"/>
                          <a:cs typeface="Arial" panose="020B0604020202020204" pitchFamily="34" charset="0"/>
                        </a:rPr>
                        <a:t>Track and share program metrics with staff on an annual basis</a:t>
                      </a:r>
                      <a:endParaRPr lang="en-US" sz="18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X</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067183"/>
                  </a:ext>
                </a:extLst>
              </a:tr>
            </a:tbl>
          </a:graphicData>
        </a:graphic>
      </p:graphicFrame>
      <p:sp>
        <p:nvSpPr>
          <p:cNvPr id="6" name="Title 1">
            <a:extLst>
              <a:ext uri="{FF2B5EF4-FFF2-40B4-BE49-F238E27FC236}">
                <a16:creationId xmlns:a16="http://schemas.microsoft.com/office/drawing/2014/main" id="{2D33800A-B774-02CF-D654-5F4FEB5E8CE2}"/>
              </a:ext>
            </a:extLst>
          </p:cNvPr>
          <p:cNvSpPr txBox="1">
            <a:spLocks/>
          </p:cNvSpPr>
          <p:nvPr/>
        </p:nvSpPr>
        <p:spPr>
          <a:xfrm>
            <a:off x="0" y="424759"/>
            <a:ext cx="12192000" cy="1325563"/>
          </a:xfrm>
          <a:prstGeom prst="rect">
            <a:avLst/>
          </a:prstGeom>
          <a:solidFill>
            <a:srgbClr val="C6D667">
              <a:alpha val="5019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3617A"/>
                </a:solidFill>
                <a:latin typeface="Arial" panose="020B0604020202020204" pitchFamily="34" charset="0"/>
                <a:cs typeface="Arial" panose="020B0604020202020204" pitchFamily="34" charset="0"/>
              </a:rPr>
              <a:t>How should we evaluate </a:t>
            </a:r>
            <a:br>
              <a:rPr lang="en-US" dirty="0">
                <a:solidFill>
                  <a:srgbClr val="03617A"/>
                </a:solidFill>
                <a:latin typeface="Arial" panose="020B0604020202020204" pitchFamily="34" charset="0"/>
                <a:cs typeface="Arial" panose="020B0604020202020204" pitchFamily="34" charset="0"/>
              </a:rPr>
            </a:br>
            <a:r>
              <a:rPr lang="en-US" dirty="0">
                <a:solidFill>
                  <a:srgbClr val="03617A"/>
                </a:solidFill>
                <a:latin typeface="Arial" panose="020B0604020202020204" pitchFamily="34" charset="0"/>
                <a:cs typeface="Arial" panose="020B0604020202020204" pitchFamily="34" charset="0"/>
              </a:rPr>
              <a:t>antimicrobial use practices?</a:t>
            </a:r>
          </a:p>
        </p:txBody>
      </p:sp>
    </p:spTree>
    <p:custDataLst>
      <p:tags r:id="rId1"/>
    </p:custDataLst>
    <p:extLst>
      <p:ext uri="{BB962C8B-B14F-4D97-AF65-F5344CB8AC3E}">
        <p14:creationId xmlns:p14="http://schemas.microsoft.com/office/powerpoint/2010/main" val="2117671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8C54257-3058-2C74-806F-156960224B6C}"/>
              </a:ext>
            </a:extLst>
          </p:cNvPr>
          <p:cNvGraphicFramePr>
            <a:graphicFrameLocks noGrp="1"/>
          </p:cNvGraphicFramePr>
          <p:nvPr>
            <p:ph idx="1"/>
            <p:extLst>
              <p:ext uri="{D42A27DB-BD31-4B8C-83A1-F6EECF244321}">
                <p14:modId xmlns:p14="http://schemas.microsoft.com/office/powerpoint/2010/main" val="3842332998"/>
              </p:ext>
            </p:extLst>
          </p:nvPr>
        </p:nvGraphicFramePr>
        <p:xfrm>
          <a:off x="513425" y="2660512"/>
          <a:ext cx="11165150" cy="1930400"/>
        </p:xfrm>
        <a:graphic>
          <a:graphicData uri="http://schemas.openxmlformats.org/drawingml/2006/table">
            <a:tbl>
              <a:tblPr firstRow="1" bandRow="1">
                <a:tableStyleId>{C083E6E3-FA7D-4D7B-A595-EF9225AFEA82}</a:tableStyleId>
              </a:tblPr>
              <a:tblGrid>
                <a:gridCol w="6420871">
                  <a:extLst>
                    <a:ext uri="{9D8B030D-6E8A-4147-A177-3AD203B41FA5}">
                      <a16:colId xmlns:a16="http://schemas.microsoft.com/office/drawing/2014/main" val="2941367616"/>
                    </a:ext>
                  </a:extLst>
                </a:gridCol>
                <a:gridCol w="1444487">
                  <a:extLst>
                    <a:ext uri="{9D8B030D-6E8A-4147-A177-3AD203B41FA5}">
                      <a16:colId xmlns:a16="http://schemas.microsoft.com/office/drawing/2014/main" val="4112473956"/>
                    </a:ext>
                  </a:extLst>
                </a:gridCol>
                <a:gridCol w="2014331">
                  <a:extLst>
                    <a:ext uri="{9D8B030D-6E8A-4147-A177-3AD203B41FA5}">
                      <a16:colId xmlns:a16="http://schemas.microsoft.com/office/drawing/2014/main" val="2638114775"/>
                    </a:ext>
                  </a:extLst>
                </a:gridCol>
                <a:gridCol w="1285461">
                  <a:extLst>
                    <a:ext uri="{9D8B030D-6E8A-4147-A177-3AD203B41FA5}">
                      <a16:colId xmlns:a16="http://schemas.microsoft.com/office/drawing/2014/main" val="195149077"/>
                    </a:ext>
                  </a:extLst>
                </a:gridCol>
              </a:tblGrid>
              <a:tr h="370840">
                <a:tc>
                  <a:txBody>
                    <a:bodyPr/>
                    <a:lstStyle/>
                    <a:p>
                      <a:pPr algn="ctr"/>
                      <a:r>
                        <a:rPr lang="en-US" sz="1800" b="1" dirty="0">
                          <a:solidFill>
                            <a:schemeClr val="bg1"/>
                          </a:solidFill>
                          <a:latin typeface="Arial" panose="020B0604020202020204" pitchFamily="34" charset="0"/>
                          <a:cs typeface="Arial" panose="020B0604020202020204" pitchFamily="34" charset="0"/>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405B"/>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Previously completed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405B"/>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Target date for implementation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405B"/>
                    </a:solidFill>
                  </a:tcPr>
                </a:tc>
                <a:tc>
                  <a:txBody>
                    <a:bodyPr/>
                    <a:lstStyle/>
                    <a:p>
                      <a:pPr algn="ctr"/>
                      <a:r>
                        <a:rPr lang="en-US" sz="1800" b="1" dirty="0">
                          <a:solidFill>
                            <a:schemeClr val="bg1"/>
                          </a:solidFill>
                          <a:latin typeface="Arial" panose="020B0604020202020204" pitchFamily="34" charset="0"/>
                          <a:cs typeface="Arial" panose="020B0604020202020204" pitchFamily="34" charset="0"/>
                        </a:rPr>
                        <a:t>Postpone for later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405B"/>
                    </a:solidFill>
                  </a:tcPr>
                </a:tc>
                <a:extLst>
                  <a:ext uri="{0D108BD9-81ED-4DB2-BD59-A6C34878D82A}">
                    <a16:rowId xmlns:a16="http://schemas.microsoft.com/office/drawing/2014/main" val="84136189"/>
                  </a:ext>
                </a:extLst>
              </a:tr>
              <a:tr h="370840">
                <a:tc>
                  <a:txBody>
                    <a:bodyPr/>
                    <a:lstStyle/>
                    <a:p>
                      <a:pPr marL="0" marR="0">
                        <a:spcBef>
                          <a:spcPts val="0"/>
                        </a:spcBef>
                        <a:spcAft>
                          <a:spcPts val="0"/>
                        </a:spcAft>
                      </a:pPr>
                      <a:r>
                        <a:rPr lang="en-US" sz="1800" b="1" dirty="0">
                          <a:effectLst/>
                          <a:latin typeface="Arial" panose="020B0604020202020204" pitchFamily="34" charset="0"/>
                          <a:cs typeface="Arial" panose="020B0604020202020204" pitchFamily="34" charset="0"/>
                        </a:rPr>
                        <a:t>Schedule a recurring (e.g., quarterly) AMS team meeting</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6/30/2026</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9548933"/>
                  </a:ext>
                </a:extLst>
              </a:tr>
              <a:tr h="370840">
                <a:tc>
                  <a:txBody>
                    <a:bodyPr/>
                    <a:lstStyle/>
                    <a:p>
                      <a:pPr marL="0" marR="0">
                        <a:spcBef>
                          <a:spcPts val="0"/>
                        </a:spcBef>
                        <a:spcAft>
                          <a:spcPts val="0"/>
                        </a:spcAft>
                      </a:pPr>
                      <a:r>
                        <a:rPr lang="en-US" sz="1800" b="1" dirty="0">
                          <a:effectLst/>
                          <a:latin typeface="Arial" panose="020B0604020202020204" pitchFamily="34" charset="0"/>
                          <a:cs typeface="Arial" panose="020B0604020202020204" pitchFamily="34" charset="0"/>
                        </a:rPr>
                        <a:t>Identify local experts available for questions/consults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6/30/2026</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i="1">
                          <a:solidFill>
                            <a:schemeClr val="tx1"/>
                          </a:solidFill>
                          <a:effectLst/>
                          <a:latin typeface="Arial" panose="020B0604020202020204" pitchFamily="34" charset="0"/>
                          <a:cs typeface="Arial" panose="020B0604020202020204" pitchFamily="34" charset="0"/>
                        </a:rPr>
                        <a:t> </a:t>
                      </a:r>
                      <a:endParaRPr lang="en-US" sz="1800" i="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196219"/>
                  </a:ext>
                </a:extLst>
              </a:tr>
              <a:tr h="370840">
                <a:tc>
                  <a:txBody>
                    <a:bodyPr/>
                    <a:lstStyle/>
                    <a:p>
                      <a:pPr marL="0" marR="0">
                        <a:spcBef>
                          <a:spcPts val="0"/>
                        </a:spcBef>
                        <a:spcAft>
                          <a:spcPts val="0"/>
                        </a:spcAft>
                      </a:pPr>
                      <a:r>
                        <a:rPr lang="en-US" sz="1800" b="1" dirty="0">
                          <a:effectLst/>
                          <a:latin typeface="Arial" panose="020B0604020202020204" pitchFamily="34" charset="0"/>
                          <a:cs typeface="Arial" panose="020B0604020202020204" pitchFamily="34" charset="0"/>
                        </a:rPr>
                        <a:t>Track attendance of AMS lectures/conferences as well as communication skills and ICP/biosecurity training</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8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 </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800" i="1" dirty="0">
                          <a:solidFill>
                            <a:schemeClr val="tx1"/>
                          </a:solidFill>
                          <a:effectLst/>
                          <a:latin typeface="Arial" panose="020B0604020202020204" pitchFamily="34" charset="0"/>
                          <a:cs typeface="Arial" panose="020B0604020202020204" pitchFamily="34" charset="0"/>
                        </a:rPr>
                        <a:t>X</a:t>
                      </a:r>
                      <a:endParaRPr lang="en-US" sz="1800" i="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057143"/>
                  </a:ext>
                </a:extLst>
              </a:tr>
            </a:tbl>
          </a:graphicData>
        </a:graphic>
      </p:graphicFrame>
      <p:sp>
        <p:nvSpPr>
          <p:cNvPr id="5" name="Title 1">
            <a:extLst>
              <a:ext uri="{FF2B5EF4-FFF2-40B4-BE49-F238E27FC236}">
                <a16:creationId xmlns:a16="http://schemas.microsoft.com/office/drawing/2014/main" id="{CEA39BB3-7658-447E-012F-B589018A9E9D}"/>
              </a:ext>
            </a:extLst>
          </p:cNvPr>
          <p:cNvSpPr txBox="1">
            <a:spLocks/>
          </p:cNvSpPr>
          <p:nvPr/>
        </p:nvSpPr>
        <p:spPr>
          <a:xfrm>
            <a:off x="0" y="517525"/>
            <a:ext cx="12192000" cy="1325563"/>
          </a:xfrm>
          <a:prstGeom prst="rect">
            <a:avLst/>
          </a:prstGeom>
          <a:solidFill>
            <a:srgbClr val="C6D667">
              <a:alpha val="5019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3617A"/>
                </a:solidFill>
                <a:latin typeface="Arial" panose="020B0604020202020204" pitchFamily="34" charset="0"/>
                <a:cs typeface="Arial" panose="020B0604020202020204" pitchFamily="34" charset="0"/>
              </a:rPr>
              <a:t>How should we build expertise?</a:t>
            </a:r>
          </a:p>
        </p:txBody>
      </p:sp>
    </p:spTree>
    <p:custDataLst>
      <p:tags r:id="rId1"/>
    </p:custDataLst>
    <p:extLst>
      <p:ext uri="{BB962C8B-B14F-4D97-AF65-F5344CB8AC3E}">
        <p14:creationId xmlns:p14="http://schemas.microsoft.com/office/powerpoint/2010/main" val="4110373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9957057-CDE1-671B-2C7E-A9ABDABCD699}"/>
              </a:ext>
            </a:extLst>
          </p:cNvPr>
          <p:cNvSpPr txBox="1">
            <a:spLocks noGrp="1"/>
          </p:cNvSpPr>
          <p:nvPr>
            <p:ph type="title"/>
          </p:nvPr>
        </p:nvSpPr>
        <p:spPr>
          <a:xfrm>
            <a:off x="0" y="365125"/>
            <a:ext cx="12192000" cy="1325563"/>
          </a:xfrm>
          <a:prstGeom prst="rect">
            <a:avLst/>
          </a:prstGeom>
          <a:solidFill>
            <a:srgbClr val="C6D667">
              <a:alpha val="5019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3617A"/>
                </a:solidFill>
                <a:latin typeface="Arial" panose="020B0604020202020204" pitchFamily="34" charset="0"/>
                <a:cs typeface="Arial" panose="020B0604020202020204" pitchFamily="34" charset="0"/>
              </a:rPr>
              <a:t>Where do we go from here?</a:t>
            </a:r>
          </a:p>
        </p:txBody>
      </p:sp>
      <p:graphicFrame>
        <p:nvGraphicFramePr>
          <p:cNvPr id="9" name="Content Placeholder 3">
            <a:extLst>
              <a:ext uri="{FF2B5EF4-FFF2-40B4-BE49-F238E27FC236}">
                <a16:creationId xmlns:a16="http://schemas.microsoft.com/office/drawing/2014/main" id="{E17701D8-9177-BC30-ACE5-129EBF06D93D}"/>
              </a:ext>
            </a:extLst>
          </p:cNvPr>
          <p:cNvGraphicFramePr>
            <a:graphicFrameLocks noGrp="1"/>
          </p:cNvGraphicFramePr>
          <p:nvPr>
            <p:ph idx="1"/>
            <p:extLst>
              <p:ext uri="{D42A27DB-BD31-4B8C-83A1-F6EECF244321}">
                <p14:modId xmlns:p14="http://schemas.microsoft.com/office/powerpoint/2010/main" val="29163405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850336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646CFD44-C03C-3A27-3CE5-9E3063602734}"/>
              </a:ext>
            </a:extLst>
          </p:cNvPr>
          <p:cNvGraphicFramePr>
            <a:graphicFrameLocks noGrp="1"/>
          </p:cNvGraphicFramePr>
          <p:nvPr>
            <p:ph idx="1"/>
            <p:extLst>
              <p:ext uri="{D42A27DB-BD31-4B8C-83A1-F6EECF244321}">
                <p14:modId xmlns:p14="http://schemas.microsoft.com/office/powerpoint/2010/main" val="694654466"/>
              </p:ext>
            </p:extLst>
          </p:nvPr>
        </p:nvGraphicFramePr>
        <p:xfrm>
          <a:off x="1056494" y="2006379"/>
          <a:ext cx="10079011"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a:extLst>
              <a:ext uri="{FF2B5EF4-FFF2-40B4-BE49-F238E27FC236}">
                <a16:creationId xmlns:a16="http://schemas.microsoft.com/office/drawing/2014/main" id="{8EAB9FAA-7416-299F-7B56-C93298B7EF6F}"/>
              </a:ext>
            </a:extLst>
          </p:cNvPr>
          <p:cNvSpPr txBox="1">
            <a:spLocks noGrp="1"/>
          </p:cNvSpPr>
          <p:nvPr>
            <p:ph type="title"/>
          </p:nvPr>
        </p:nvSpPr>
        <p:spPr>
          <a:xfrm>
            <a:off x="0" y="365125"/>
            <a:ext cx="12192000" cy="1325563"/>
          </a:xfrm>
          <a:prstGeom prst="rect">
            <a:avLst/>
          </a:prstGeom>
          <a:solidFill>
            <a:srgbClr val="C6D667">
              <a:alpha val="5019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3617A"/>
                </a:solidFill>
                <a:latin typeface="Arial" panose="020B0604020202020204" pitchFamily="34" charset="0"/>
                <a:cs typeface="Arial" panose="020B0604020202020204" pitchFamily="34" charset="0"/>
              </a:rPr>
              <a:t>How can we learn more about AMS?</a:t>
            </a:r>
          </a:p>
        </p:txBody>
      </p:sp>
    </p:spTree>
    <p:custDataLst>
      <p:tags r:id="rId1"/>
    </p:custDataLst>
    <p:extLst>
      <p:ext uri="{BB962C8B-B14F-4D97-AF65-F5344CB8AC3E}">
        <p14:creationId xmlns:p14="http://schemas.microsoft.com/office/powerpoint/2010/main" val="2222589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9673-6FA4-1DC5-DA85-3283E09DE11D}"/>
              </a:ext>
            </a:extLst>
          </p:cNvPr>
          <p:cNvSpPr>
            <a:spLocks noGrp="1"/>
          </p:cNvSpPr>
          <p:nvPr>
            <p:ph type="ctrTitle"/>
          </p:nvPr>
        </p:nvSpPr>
        <p:spPr>
          <a:xfrm>
            <a:off x="0" y="1139687"/>
            <a:ext cx="12192000" cy="3478143"/>
          </a:xfrm>
          <a:solidFill>
            <a:srgbClr val="C6D667">
              <a:alpha val="50196"/>
            </a:srgbClr>
          </a:solidFill>
        </p:spPr>
        <p:txBody>
          <a:bodyPr anchor="ctr">
            <a:normAutofit/>
          </a:bodyPr>
          <a:lstStyle/>
          <a:p>
            <a:r>
              <a:rPr lang="en-US" dirty="0">
                <a:solidFill>
                  <a:srgbClr val="03617A"/>
                </a:solidFill>
                <a:latin typeface="Arial" panose="020B0604020202020204" pitchFamily="34" charset="0"/>
                <a:cs typeface="Arial" panose="020B0604020202020204" pitchFamily="34" charset="0"/>
              </a:rPr>
              <a:t>Antimicrobial Stewardship (AMS) Programs for Companion Animal Veterinary Practices in Iowa</a:t>
            </a:r>
          </a:p>
        </p:txBody>
      </p:sp>
      <p:sp>
        <p:nvSpPr>
          <p:cNvPr id="9" name="Rectangle 8">
            <a:extLst>
              <a:ext uri="{FF2B5EF4-FFF2-40B4-BE49-F238E27FC236}">
                <a16:creationId xmlns:a16="http://schemas.microsoft.com/office/drawing/2014/main" id="{2BCF3A65-03E2-BD98-7541-6A69AB1AAB33}"/>
              </a:ext>
            </a:extLst>
          </p:cNvPr>
          <p:cNvSpPr/>
          <p:nvPr/>
        </p:nvSpPr>
        <p:spPr>
          <a:xfrm>
            <a:off x="0" y="4617830"/>
            <a:ext cx="12192000" cy="351735"/>
          </a:xfrm>
          <a:prstGeom prst="rect">
            <a:avLst/>
          </a:prstGeom>
          <a:solidFill>
            <a:srgbClr val="0361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2151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lden Retriever sitting on exam table with happy veterinary personnel around it">
            <a:extLst>
              <a:ext uri="{FF2B5EF4-FFF2-40B4-BE49-F238E27FC236}">
                <a16:creationId xmlns:a16="http://schemas.microsoft.com/office/drawing/2014/main" id="{C4765203-C385-CCCC-1F91-9FFCB2649E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15984" y="1948313"/>
            <a:ext cx="6960031" cy="4628028"/>
          </a:xfrm>
          <a:prstGeom prst="rect">
            <a:avLst/>
          </a:prstGeom>
        </p:spPr>
      </p:pic>
      <p:sp>
        <p:nvSpPr>
          <p:cNvPr id="6" name="Title 1">
            <a:extLst>
              <a:ext uri="{FF2B5EF4-FFF2-40B4-BE49-F238E27FC236}">
                <a16:creationId xmlns:a16="http://schemas.microsoft.com/office/drawing/2014/main" id="{527CA5E3-7542-5735-5C6F-F4F390894B16}"/>
              </a:ext>
            </a:extLst>
          </p:cNvPr>
          <p:cNvSpPr txBox="1">
            <a:spLocks noGrp="1"/>
          </p:cNvSpPr>
          <p:nvPr>
            <p:ph type="title"/>
          </p:nvPr>
        </p:nvSpPr>
        <p:spPr>
          <a:xfrm>
            <a:off x="0" y="365125"/>
            <a:ext cx="12192000" cy="1325563"/>
          </a:xfrm>
          <a:prstGeom prst="rect">
            <a:avLst/>
          </a:prstGeom>
          <a:solidFill>
            <a:srgbClr val="C6D667">
              <a:alpha val="5019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3617A"/>
                </a:solidFill>
                <a:latin typeface="Arial" panose="020B0604020202020204" pitchFamily="34" charset="0"/>
                <a:cs typeface="Arial" panose="020B0604020202020204" pitchFamily="34" charset="0"/>
              </a:rPr>
              <a:t>Thank you!</a:t>
            </a:r>
          </a:p>
        </p:txBody>
      </p:sp>
      <p:sp>
        <p:nvSpPr>
          <p:cNvPr id="7" name="TextBox 6">
            <a:extLst>
              <a:ext uri="{FF2B5EF4-FFF2-40B4-BE49-F238E27FC236}">
                <a16:creationId xmlns:a16="http://schemas.microsoft.com/office/drawing/2014/main" id="{4D15056F-B31F-2325-DFC9-225080491736}"/>
              </a:ext>
            </a:extLst>
          </p:cNvPr>
          <p:cNvSpPr txBox="1"/>
          <p:nvPr/>
        </p:nvSpPr>
        <p:spPr>
          <a:xfrm>
            <a:off x="10137913" y="6539258"/>
            <a:ext cx="2160103"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Image courtesy of Shutterstock</a:t>
            </a:r>
          </a:p>
        </p:txBody>
      </p:sp>
    </p:spTree>
    <p:custDataLst>
      <p:tags r:id="rId1"/>
    </p:custDataLst>
    <p:extLst>
      <p:ext uri="{BB962C8B-B14F-4D97-AF65-F5344CB8AC3E}">
        <p14:creationId xmlns:p14="http://schemas.microsoft.com/office/powerpoint/2010/main" val="120410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09B27-C67F-C19D-CE3A-5CAB17DAA14A}"/>
              </a:ext>
            </a:extLst>
          </p:cNvPr>
          <p:cNvSpPr>
            <a:spLocks noGrp="1"/>
          </p:cNvSpPr>
          <p:nvPr>
            <p:ph type="title"/>
          </p:nvPr>
        </p:nvSpPr>
        <p:spPr>
          <a:xfrm>
            <a:off x="0" y="365125"/>
            <a:ext cx="12192000" cy="1325563"/>
          </a:xfrm>
          <a:solidFill>
            <a:srgbClr val="C6D667">
              <a:alpha val="50196"/>
            </a:srgbClr>
          </a:solidFill>
        </p:spPr>
        <p:txBody>
          <a:bodyPr/>
          <a:lstStyle/>
          <a:p>
            <a:pPr algn="ctr"/>
            <a:r>
              <a:rPr lang="en-US" dirty="0">
                <a:solidFill>
                  <a:srgbClr val="03617A"/>
                </a:solidFill>
                <a:latin typeface="Arial" panose="020B0604020202020204" pitchFamily="34" charset="0"/>
                <a:cs typeface="Arial" panose="020B0604020202020204" pitchFamily="34" charset="0"/>
              </a:rPr>
              <a:t>What is AMS?</a:t>
            </a:r>
          </a:p>
        </p:txBody>
      </p:sp>
      <p:sp>
        <p:nvSpPr>
          <p:cNvPr id="3" name="Content Placeholder 3">
            <a:extLst>
              <a:ext uri="{FF2B5EF4-FFF2-40B4-BE49-F238E27FC236}">
                <a16:creationId xmlns:a16="http://schemas.microsoft.com/office/drawing/2014/main" id="{E9EE8E16-C86E-796C-19D2-56CFBA7AC425}"/>
              </a:ext>
            </a:extLst>
          </p:cNvPr>
          <p:cNvSpPr txBox="1">
            <a:spLocks/>
          </p:cNvSpPr>
          <p:nvPr/>
        </p:nvSpPr>
        <p:spPr>
          <a:xfrm>
            <a:off x="6172200" y="1825625"/>
            <a:ext cx="5181600" cy="4351338"/>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highlight>
                <a:srgbClr val="00FFFF"/>
              </a:highlight>
            </a:endParaRPr>
          </a:p>
        </p:txBody>
      </p:sp>
      <p:sp>
        <p:nvSpPr>
          <p:cNvPr id="6" name="TextBox 5">
            <a:extLst>
              <a:ext uri="{FF2B5EF4-FFF2-40B4-BE49-F238E27FC236}">
                <a16:creationId xmlns:a16="http://schemas.microsoft.com/office/drawing/2014/main" id="{EC7EF46C-AD75-8DC7-8F02-9D26155E4D2F}"/>
              </a:ext>
            </a:extLst>
          </p:cNvPr>
          <p:cNvSpPr txBox="1"/>
          <p:nvPr/>
        </p:nvSpPr>
        <p:spPr>
          <a:xfrm>
            <a:off x="10164417" y="6584206"/>
            <a:ext cx="2027583"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Image courtesy of Shutterstock</a:t>
            </a:r>
          </a:p>
        </p:txBody>
      </p:sp>
      <p:pic>
        <p:nvPicPr>
          <p:cNvPr id="7" name="Picture 6" descr="A bottle next to a cat shaped orange pills">
            <a:extLst>
              <a:ext uri="{FF2B5EF4-FFF2-40B4-BE49-F238E27FC236}">
                <a16:creationId xmlns:a16="http://schemas.microsoft.com/office/drawing/2014/main" id="{9C3CF062-719D-E05F-D550-B415C032FD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32515" y="1788327"/>
            <a:ext cx="7326970" cy="4883426"/>
          </a:xfrm>
          <a:prstGeom prst="rect">
            <a:avLst/>
          </a:prstGeom>
        </p:spPr>
      </p:pic>
    </p:spTree>
    <p:custDataLst>
      <p:tags r:id="rId1"/>
    </p:custDataLst>
    <p:extLst>
      <p:ext uri="{BB962C8B-B14F-4D97-AF65-F5344CB8AC3E}">
        <p14:creationId xmlns:p14="http://schemas.microsoft.com/office/powerpoint/2010/main" val="129071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BEB583-74CF-1B5F-ED4E-C2CDF50684A6}"/>
              </a:ext>
            </a:extLst>
          </p:cNvPr>
          <p:cNvSpPr>
            <a:spLocks noGrp="1"/>
          </p:cNvSpPr>
          <p:nvPr>
            <p:ph sz="half" idx="1"/>
          </p:nvPr>
        </p:nvSpPr>
        <p:spPr>
          <a:xfrm>
            <a:off x="838199" y="1825625"/>
            <a:ext cx="10515599" cy="4351338"/>
          </a:xfrm>
        </p:spPr>
        <p:txBody>
          <a:bodyPr/>
          <a:lstStyle/>
          <a:p>
            <a:pPr marL="0" indent="0" algn="ctr">
              <a:buNone/>
            </a:pPr>
            <a:r>
              <a:rPr lang="en-US" b="0" i="0" dirty="0">
                <a:solidFill>
                  <a:srgbClr val="000000"/>
                </a:solidFill>
                <a:effectLst/>
                <a:latin typeface="+mn-lt"/>
              </a:rPr>
              <a:t>Antimicrobial stewardship is the effort to </a:t>
            </a:r>
            <a:r>
              <a:rPr lang="en-US" b="1" i="0" dirty="0">
                <a:solidFill>
                  <a:srgbClr val="03617A"/>
                </a:solidFill>
                <a:effectLst/>
                <a:latin typeface="+mn-lt"/>
              </a:rPr>
              <a:t>measure</a:t>
            </a:r>
            <a:r>
              <a:rPr lang="en-US" b="1" i="0" dirty="0">
                <a:solidFill>
                  <a:srgbClr val="000000"/>
                </a:solidFill>
                <a:effectLst/>
                <a:latin typeface="+mn-lt"/>
              </a:rPr>
              <a:t> </a:t>
            </a:r>
            <a:r>
              <a:rPr lang="en-US" b="0" i="0" dirty="0">
                <a:solidFill>
                  <a:srgbClr val="000000"/>
                </a:solidFill>
                <a:effectLst/>
                <a:latin typeface="+mn-lt"/>
              </a:rPr>
              <a:t>and </a:t>
            </a:r>
            <a:r>
              <a:rPr lang="en-US" b="1" i="0" dirty="0">
                <a:solidFill>
                  <a:srgbClr val="03617A"/>
                </a:solidFill>
                <a:effectLst/>
                <a:latin typeface="+mn-lt"/>
              </a:rPr>
              <a:t>improve </a:t>
            </a:r>
            <a:r>
              <a:rPr lang="en-US" b="0" i="0" dirty="0">
                <a:solidFill>
                  <a:srgbClr val="000000"/>
                </a:solidFill>
                <a:effectLst/>
                <a:latin typeface="+mn-lt"/>
              </a:rPr>
              <a:t>how antimicrobials are </a:t>
            </a:r>
            <a:r>
              <a:rPr lang="en-US" b="1" i="0" dirty="0">
                <a:solidFill>
                  <a:srgbClr val="03617A"/>
                </a:solidFill>
                <a:effectLst/>
                <a:latin typeface="+mn-lt"/>
              </a:rPr>
              <a:t>prescribed</a:t>
            </a:r>
            <a:r>
              <a:rPr lang="en-US" b="1" i="0" dirty="0">
                <a:solidFill>
                  <a:srgbClr val="000000"/>
                </a:solidFill>
                <a:effectLst/>
                <a:latin typeface="+mn-lt"/>
              </a:rPr>
              <a:t> </a:t>
            </a:r>
            <a:r>
              <a:rPr lang="en-US" b="0" i="0" dirty="0">
                <a:solidFill>
                  <a:srgbClr val="000000"/>
                </a:solidFill>
                <a:effectLst/>
                <a:latin typeface="+mn-lt"/>
              </a:rPr>
              <a:t>by clinicians and </a:t>
            </a:r>
            <a:r>
              <a:rPr lang="en-US" b="1" i="0" dirty="0">
                <a:solidFill>
                  <a:srgbClr val="03617A"/>
                </a:solidFill>
                <a:effectLst/>
                <a:latin typeface="+mn-lt"/>
              </a:rPr>
              <a:t>used</a:t>
            </a:r>
            <a:r>
              <a:rPr lang="en-US" b="1" i="0" dirty="0">
                <a:solidFill>
                  <a:srgbClr val="000000"/>
                </a:solidFill>
                <a:effectLst/>
                <a:latin typeface="+mn-lt"/>
              </a:rPr>
              <a:t> </a:t>
            </a:r>
            <a:r>
              <a:rPr lang="en-US" b="0" i="0" dirty="0">
                <a:solidFill>
                  <a:srgbClr val="000000"/>
                </a:solidFill>
                <a:effectLst/>
                <a:latin typeface="+mn-lt"/>
              </a:rPr>
              <a:t>by patients.</a:t>
            </a:r>
            <a:endParaRPr lang="en-US" dirty="0">
              <a:latin typeface="+mn-lt"/>
            </a:endParaRPr>
          </a:p>
        </p:txBody>
      </p:sp>
      <p:sp>
        <p:nvSpPr>
          <p:cNvPr id="6" name="TextBox 5">
            <a:extLst>
              <a:ext uri="{FF2B5EF4-FFF2-40B4-BE49-F238E27FC236}">
                <a16:creationId xmlns:a16="http://schemas.microsoft.com/office/drawing/2014/main" id="{972B3603-710F-FC61-7951-528BF6ACC901}"/>
              </a:ext>
            </a:extLst>
          </p:cNvPr>
          <p:cNvSpPr txBox="1"/>
          <p:nvPr/>
        </p:nvSpPr>
        <p:spPr>
          <a:xfrm>
            <a:off x="10137913" y="6539258"/>
            <a:ext cx="2160103"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Image courtesy of Shutterstock</a:t>
            </a:r>
          </a:p>
        </p:txBody>
      </p:sp>
      <p:sp>
        <p:nvSpPr>
          <p:cNvPr id="9" name="Title 1">
            <a:extLst>
              <a:ext uri="{FF2B5EF4-FFF2-40B4-BE49-F238E27FC236}">
                <a16:creationId xmlns:a16="http://schemas.microsoft.com/office/drawing/2014/main" id="{E8596CF6-8C68-8DCE-B502-48F84B936BB5}"/>
              </a:ext>
            </a:extLst>
          </p:cNvPr>
          <p:cNvSpPr txBox="1">
            <a:spLocks/>
          </p:cNvSpPr>
          <p:nvPr/>
        </p:nvSpPr>
        <p:spPr>
          <a:xfrm>
            <a:off x="-2" y="368955"/>
            <a:ext cx="12192000" cy="1325563"/>
          </a:xfrm>
          <a:prstGeom prst="rect">
            <a:avLst/>
          </a:prstGeom>
          <a:solidFill>
            <a:srgbClr val="C6D667">
              <a:alpha val="5019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solidFill>
                  <a:srgbClr val="03617A"/>
                </a:solidFill>
                <a:latin typeface="Arial" panose="020B0604020202020204" pitchFamily="34" charset="0"/>
                <a:cs typeface="Arial" panose="020B0604020202020204" pitchFamily="34" charset="0"/>
              </a:rPr>
              <a:t>What is AMS?</a:t>
            </a:r>
            <a:endParaRPr lang="en-US" dirty="0">
              <a:solidFill>
                <a:srgbClr val="03617A"/>
              </a:solidFill>
              <a:latin typeface="Arial" panose="020B0604020202020204" pitchFamily="34" charset="0"/>
              <a:cs typeface="Arial" panose="020B0604020202020204" pitchFamily="34" charset="0"/>
            </a:endParaRPr>
          </a:p>
        </p:txBody>
      </p:sp>
      <p:pic>
        <p:nvPicPr>
          <p:cNvPr id="2" name="Picture 1" descr="A bottle next to a cat shaped orange pills">
            <a:extLst>
              <a:ext uri="{FF2B5EF4-FFF2-40B4-BE49-F238E27FC236}">
                <a16:creationId xmlns:a16="http://schemas.microsoft.com/office/drawing/2014/main" id="{21860F2B-F414-672B-3814-1B49B4180C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38321" y="2856933"/>
            <a:ext cx="5715353" cy="3809283"/>
          </a:xfrm>
          <a:prstGeom prst="rect">
            <a:avLst/>
          </a:prstGeom>
        </p:spPr>
      </p:pic>
    </p:spTree>
    <p:custDataLst>
      <p:tags r:id="rId1"/>
    </p:custDataLst>
    <p:extLst>
      <p:ext uri="{BB962C8B-B14F-4D97-AF65-F5344CB8AC3E}">
        <p14:creationId xmlns:p14="http://schemas.microsoft.com/office/powerpoint/2010/main" val="496939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ene showing involvement from veterinary personnel, human health care, and pharmacists working together to protect all of our health.">
            <a:extLst>
              <a:ext uri="{FF2B5EF4-FFF2-40B4-BE49-F238E27FC236}">
                <a16:creationId xmlns:a16="http://schemas.microsoft.com/office/drawing/2014/main" id="{A44DF9EB-35A2-B89F-042C-5BFF30C32B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4344" y="1850247"/>
            <a:ext cx="8503311" cy="4875232"/>
          </a:xfrm>
          <a:prstGeom prst="rect">
            <a:avLst/>
          </a:prstGeom>
        </p:spPr>
      </p:pic>
      <p:sp>
        <p:nvSpPr>
          <p:cNvPr id="6" name="Title 1">
            <a:extLst>
              <a:ext uri="{FF2B5EF4-FFF2-40B4-BE49-F238E27FC236}">
                <a16:creationId xmlns:a16="http://schemas.microsoft.com/office/drawing/2014/main" id="{45E708DA-1D78-FD91-6FAB-D821B402D697}"/>
              </a:ext>
            </a:extLst>
          </p:cNvPr>
          <p:cNvSpPr>
            <a:spLocks noGrp="1"/>
          </p:cNvSpPr>
          <p:nvPr>
            <p:ph type="title"/>
          </p:nvPr>
        </p:nvSpPr>
        <p:spPr>
          <a:xfrm>
            <a:off x="0" y="365125"/>
            <a:ext cx="12192000" cy="1325563"/>
          </a:xfrm>
          <a:solidFill>
            <a:srgbClr val="C6D667">
              <a:alpha val="50196"/>
            </a:srgbClr>
          </a:solidFill>
        </p:spPr>
        <p:txBody>
          <a:bodyPr/>
          <a:lstStyle/>
          <a:p>
            <a:pPr algn="ctr"/>
            <a:r>
              <a:rPr lang="en-US" dirty="0">
                <a:solidFill>
                  <a:srgbClr val="03617A"/>
                </a:solidFill>
                <a:latin typeface="Arial" panose="020B0604020202020204" pitchFamily="34" charset="0"/>
                <a:cs typeface="Arial" panose="020B0604020202020204" pitchFamily="34" charset="0"/>
              </a:rPr>
              <a:t>Why should we care about AMS?</a:t>
            </a:r>
          </a:p>
        </p:txBody>
      </p:sp>
      <p:sp>
        <p:nvSpPr>
          <p:cNvPr id="7" name="TextBox 6">
            <a:extLst>
              <a:ext uri="{FF2B5EF4-FFF2-40B4-BE49-F238E27FC236}">
                <a16:creationId xmlns:a16="http://schemas.microsoft.com/office/drawing/2014/main" id="{3297C12F-7DE7-FAAF-D083-C2D1F30D454D}"/>
              </a:ext>
            </a:extLst>
          </p:cNvPr>
          <p:cNvSpPr txBox="1"/>
          <p:nvPr/>
        </p:nvSpPr>
        <p:spPr>
          <a:xfrm>
            <a:off x="10455965" y="6626086"/>
            <a:ext cx="1736035"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Image courtesy of CFSPH</a:t>
            </a:r>
          </a:p>
        </p:txBody>
      </p:sp>
    </p:spTree>
    <p:custDataLst>
      <p:tags r:id="rId1"/>
    </p:custDataLst>
    <p:extLst>
      <p:ext uri="{BB962C8B-B14F-4D97-AF65-F5344CB8AC3E}">
        <p14:creationId xmlns:p14="http://schemas.microsoft.com/office/powerpoint/2010/main" val="66186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innesota Group Helps Draw Attention to Pets in Antibiotic Resistance Battle">
            <a:hlinkClick r:id="" action="ppaction://media"/>
            <a:extLst>
              <a:ext uri="{FF2B5EF4-FFF2-40B4-BE49-F238E27FC236}">
                <a16:creationId xmlns:a16="http://schemas.microsoft.com/office/drawing/2014/main" id="{A6977CC2-5CDD-04EC-6F8D-682312253F39}"/>
              </a:ext>
            </a:extLst>
          </p:cNvPr>
          <p:cNvPicPr>
            <a:picLocks noRot="1" noChangeAspect="1"/>
          </p:cNvPicPr>
          <p:nvPr>
            <a:videoFile r:link="rId2"/>
          </p:nvPr>
        </p:nvPicPr>
        <p:blipFill>
          <a:blip r:embed="rId5"/>
          <a:stretch>
            <a:fillRect/>
          </a:stretch>
        </p:blipFill>
        <p:spPr>
          <a:xfrm>
            <a:off x="1931194" y="1903239"/>
            <a:ext cx="8329612" cy="4706231"/>
          </a:xfrm>
          <a:prstGeom prst="rect">
            <a:avLst/>
          </a:prstGeom>
        </p:spPr>
      </p:pic>
      <p:sp>
        <p:nvSpPr>
          <p:cNvPr id="3" name="TextBox 2">
            <a:extLst>
              <a:ext uri="{FF2B5EF4-FFF2-40B4-BE49-F238E27FC236}">
                <a16:creationId xmlns:a16="http://schemas.microsoft.com/office/drawing/2014/main" id="{CAB40D48-D4C3-0556-300C-0DBB30C6FDAB}"/>
              </a:ext>
            </a:extLst>
          </p:cNvPr>
          <p:cNvSpPr txBox="1"/>
          <p:nvPr/>
        </p:nvSpPr>
        <p:spPr>
          <a:xfrm>
            <a:off x="9846365" y="6609470"/>
            <a:ext cx="2345635"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Video (7 min) courtesy of Iowa PBS</a:t>
            </a:r>
          </a:p>
        </p:txBody>
      </p:sp>
      <p:sp>
        <p:nvSpPr>
          <p:cNvPr id="7" name="Title 1">
            <a:extLst>
              <a:ext uri="{FF2B5EF4-FFF2-40B4-BE49-F238E27FC236}">
                <a16:creationId xmlns:a16="http://schemas.microsoft.com/office/drawing/2014/main" id="{C8AB0966-D24A-B247-E283-543664F3D910}"/>
              </a:ext>
            </a:extLst>
          </p:cNvPr>
          <p:cNvSpPr>
            <a:spLocks noGrp="1"/>
          </p:cNvSpPr>
          <p:nvPr>
            <p:ph type="title"/>
          </p:nvPr>
        </p:nvSpPr>
        <p:spPr>
          <a:xfrm>
            <a:off x="0" y="365125"/>
            <a:ext cx="12192000" cy="1325563"/>
          </a:xfrm>
          <a:solidFill>
            <a:srgbClr val="C6D667">
              <a:alpha val="50196"/>
            </a:srgbClr>
          </a:solidFill>
        </p:spPr>
        <p:txBody>
          <a:bodyPr/>
          <a:lstStyle/>
          <a:p>
            <a:pPr algn="ctr"/>
            <a:r>
              <a:rPr lang="en-US" dirty="0">
                <a:solidFill>
                  <a:srgbClr val="03617A"/>
                </a:solidFill>
                <a:latin typeface="Arial" panose="020B0604020202020204" pitchFamily="34" charset="0"/>
                <a:cs typeface="Arial" panose="020B0604020202020204" pitchFamily="34" charset="0"/>
              </a:rPr>
              <a:t>Antimicrobial resistance (AMR) is a problem</a:t>
            </a:r>
          </a:p>
        </p:txBody>
      </p:sp>
    </p:spTree>
    <p:custDataLst>
      <p:tags r:id="rId1"/>
    </p:custDataLst>
    <p:extLst>
      <p:ext uri="{BB962C8B-B14F-4D97-AF65-F5344CB8AC3E}">
        <p14:creationId xmlns:p14="http://schemas.microsoft.com/office/powerpoint/2010/main" val="36408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A33D1-1008-014A-F1E8-1CFEF4CF61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A6E8A9-4DD5-689B-EFF8-7EF99FCF3290}"/>
              </a:ext>
            </a:extLst>
          </p:cNvPr>
          <p:cNvSpPr>
            <a:spLocks noGrp="1"/>
          </p:cNvSpPr>
          <p:nvPr>
            <p:ph idx="1"/>
          </p:nvPr>
        </p:nvSpPr>
        <p:spPr>
          <a:xfrm>
            <a:off x="530085" y="2494244"/>
            <a:ext cx="5777949" cy="2798965"/>
          </a:xfrm>
        </p:spPr>
        <p:txBody>
          <a:bodyPr anchor="t">
            <a:normAutofit/>
          </a:bodyPr>
          <a:lstStyle/>
          <a:p>
            <a:pPr marL="0" indent="0">
              <a:buNone/>
            </a:pPr>
            <a:r>
              <a:rPr lang="en-US" i="1" dirty="0">
                <a:latin typeface="Arial" panose="020B0604020202020204" pitchFamily="34" charset="0"/>
                <a:cs typeface="Arial" panose="020B0604020202020204" pitchFamily="34" charset="0"/>
              </a:rPr>
              <a:t>“Each year in the United States, at least </a:t>
            </a:r>
            <a:r>
              <a:rPr lang="en-US" b="1" i="1" dirty="0">
                <a:solidFill>
                  <a:srgbClr val="03617A"/>
                </a:solidFill>
                <a:latin typeface="Arial" panose="020B0604020202020204" pitchFamily="34" charset="0"/>
                <a:cs typeface="Arial" panose="020B0604020202020204" pitchFamily="34" charset="0"/>
              </a:rPr>
              <a:t>2,000,000 </a:t>
            </a:r>
            <a:r>
              <a:rPr lang="en-US" i="1" dirty="0">
                <a:latin typeface="Arial" panose="020B0604020202020204" pitchFamily="34" charset="0"/>
                <a:cs typeface="Arial" panose="020B0604020202020204" pitchFamily="34" charset="0"/>
              </a:rPr>
              <a:t>people become infected with bacteria that are resistant to antibiotics and at least </a:t>
            </a:r>
            <a:r>
              <a:rPr lang="en-US" b="1" i="1" dirty="0">
                <a:solidFill>
                  <a:srgbClr val="03617A"/>
                </a:solidFill>
                <a:latin typeface="Arial" panose="020B0604020202020204" pitchFamily="34" charset="0"/>
                <a:cs typeface="Arial" panose="020B0604020202020204" pitchFamily="34" charset="0"/>
              </a:rPr>
              <a:t>23,000</a:t>
            </a:r>
            <a:r>
              <a:rPr lang="en-US" b="1" i="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people die each year as a direct result of these infections.”</a:t>
            </a:r>
          </a:p>
        </p:txBody>
      </p:sp>
      <p:pic>
        <p:nvPicPr>
          <p:cNvPr id="4" name="Picture 3" descr="State of Iowa with 2/3 shaded and Muscatine circled to represent national statistics">
            <a:extLst>
              <a:ext uri="{FF2B5EF4-FFF2-40B4-BE49-F238E27FC236}">
                <a16:creationId xmlns:a16="http://schemas.microsoft.com/office/drawing/2014/main" id="{8708DC68-BBA8-E655-3F29-493CBCB7EE94}"/>
              </a:ext>
            </a:extLst>
          </p:cNvPr>
          <p:cNvPicPr>
            <a:picLocks noChangeAspect="1"/>
          </p:cNvPicPr>
          <p:nvPr/>
        </p:nvPicPr>
        <p:blipFill>
          <a:blip r:embed="rId4"/>
          <a:stretch>
            <a:fillRect/>
          </a:stretch>
        </p:blipFill>
        <p:spPr>
          <a:xfrm>
            <a:off x="6202016" y="2668324"/>
            <a:ext cx="5777949" cy="4189676"/>
          </a:xfrm>
          <a:prstGeom prst="rect">
            <a:avLst/>
          </a:prstGeom>
        </p:spPr>
      </p:pic>
      <p:sp>
        <p:nvSpPr>
          <p:cNvPr id="5" name="Title 1">
            <a:extLst>
              <a:ext uri="{FF2B5EF4-FFF2-40B4-BE49-F238E27FC236}">
                <a16:creationId xmlns:a16="http://schemas.microsoft.com/office/drawing/2014/main" id="{E58098FD-650A-F7EA-4D92-78207C7672B6}"/>
              </a:ext>
            </a:extLst>
          </p:cNvPr>
          <p:cNvSpPr txBox="1">
            <a:spLocks/>
          </p:cNvSpPr>
          <p:nvPr/>
        </p:nvSpPr>
        <p:spPr>
          <a:xfrm>
            <a:off x="0" y="517525"/>
            <a:ext cx="12192000" cy="1325563"/>
          </a:xfrm>
          <a:prstGeom prst="rect">
            <a:avLst/>
          </a:prstGeom>
          <a:solidFill>
            <a:srgbClr val="C6D667">
              <a:alpha val="5019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3617A"/>
                </a:solidFill>
                <a:latin typeface="Arial" panose="020B0604020202020204" pitchFamily="34" charset="0"/>
                <a:cs typeface="Arial" panose="020B0604020202020204" pitchFamily="34" charset="0"/>
              </a:rPr>
              <a:t>AMR infections are emerging and spreading</a:t>
            </a:r>
          </a:p>
        </p:txBody>
      </p:sp>
      <p:sp>
        <p:nvSpPr>
          <p:cNvPr id="8" name="TextBox 7">
            <a:extLst>
              <a:ext uri="{FF2B5EF4-FFF2-40B4-BE49-F238E27FC236}">
                <a16:creationId xmlns:a16="http://schemas.microsoft.com/office/drawing/2014/main" id="{4BFEAD0F-4C49-6559-E8A4-C83C1A604768}"/>
              </a:ext>
            </a:extLst>
          </p:cNvPr>
          <p:cNvSpPr txBox="1"/>
          <p:nvPr/>
        </p:nvSpPr>
        <p:spPr>
          <a:xfrm>
            <a:off x="10455965" y="6626086"/>
            <a:ext cx="1736035"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Image courtesy of CFSPH</a:t>
            </a:r>
          </a:p>
        </p:txBody>
      </p:sp>
    </p:spTree>
    <p:custDataLst>
      <p:tags r:id="rId1"/>
    </p:custDataLst>
    <p:extLst>
      <p:ext uri="{BB962C8B-B14F-4D97-AF65-F5344CB8AC3E}">
        <p14:creationId xmlns:p14="http://schemas.microsoft.com/office/powerpoint/2010/main" val="2404863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BEB583-74CF-1B5F-ED4E-C2CDF50684A6}"/>
              </a:ext>
            </a:extLst>
          </p:cNvPr>
          <p:cNvSpPr>
            <a:spLocks noGrp="1"/>
          </p:cNvSpPr>
          <p:nvPr>
            <p:ph idx="1"/>
          </p:nvPr>
        </p:nvSpPr>
        <p:spPr>
          <a:xfrm>
            <a:off x="667193" y="1836257"/>
            <a:ext cx="11432042" cy="4656617"/>
          </a:xfrm>
        </p:spPr>
        <p:txBody>
          <a:bodyPr>
            <a:normAutofit fontScale="92500"/>
          </a:bodyPr>
          <a:lstStyle/>
          <a:p>
            <a:pPr marL="171450" indent="-171450">
              <a:buFont typeface="Arial" panose="020B0604020202020204" pitchFamily="34" charset="0"/>
              <a:buChar char="•"/>
            </a:pPr>
            <a:r>
              <a:rPr lang="en-US" i="0" dirty="0">
                <a:latin typeface="Arial" panose="020B0604020202020204" pitchFamily="34" charset="0"/>
                <a:cs typeface="Arial" panose="020B0604020202020204" pitchFamily="34" charset="0"/>
              </a:rPr>
              <a:t>Development of new antimicrobial medications to fight AMR is slow</a:t>
            </a:r>
          </a:p>
          <a:p>
            <a:pPr marL="0" indent="0">
              <a:buNone/>
            </a:pPr>
            <a:endParaRPr lang="en-US" sz="12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AMR infections can affect the health of companion animals</a:t>
            </a:r>
          </a:p>
          <a:p>
            <a:pPr marL="0" indent="0">
              <a:buNone/>
            </a:pPr>
            <a:endParaRPr lang="en-US" sz="1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Companion animals may increase the risk of AMR spread</a:t>
            </a:r>
          </a:p>
          <a:p>
            <a:pPr lvl="1">
              <a:lnSpc>
                <a:spcPct val="150000"/>
              </a:lnSpc>
              <a:buFont typeface="Courier New" panose="02070309020205020404" pitchFamily="49" charset="0"/>
              <a:buChar char="o"/>
            </a:pPr>
            <a:r>
              <a:rPr lang="en-US" sz="2800" dirty="0">
                <a:latin typeface="Arial" panose="020B0604020202020204" pitchFamily="34" charset="0"/>
                <a:cs typeface="Arial" panose="020B0604020202020204" pitchFamily="34" charset="0"/>
              </a:rPr>
              <a:t> In 2020, 45% of U.S. households own dogs and 26% own cats (</a:t>
            </a:r>
            <a:r>
              <a:rPr lang="en-US" sz="2800" dirty="0">
                <a:solidFill>
                  <a:srgbClr val="03617A"/>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AVMA</a:t>
            </a:r>
            <a:r>
              <a:rPr lang="en-US" sz="2800" dirty="0">
                <a:latin typeface="Arial" panose="020B0604020202020204" pitchFamily="34" charset="0"/>
                <a:cs typeface="Arial" panose="020B0604020202020204" pitchFamily="34" charset="0"/>
              </a:rPr>
              <a:t>)</a:t>
            </a:r>
          </a:p>
          <a:p>
            <a:pPr lvl="1">
              <a:lnSpc>
                <a:spcPct val="150000"/>
              </a:lnSpc>
              <a:buFont typeface="Courier New" panose="02070309020205020404" pitchFamily="49" charset="0"/>
              <a:buChar char="o"/>
            </a:pPr>
            <a:r>
              <a:rPr lang="en-US" sz="2800" dirty="0">
                <a:latin typeface="Arial" panose="020B0604020202020204" pitchFamily="34" charset="0"/>
                <a:cs typeface="Arial" panose="020B0604020202020204" pitchFamily="34" charset="0"/>
              </a:rPr>
              <a:t> Pets live closely with their human family members – they share our food, sleep in our beds, drink out of our toilets, and lick our wounds</a:t>
            </a:r>
          </a:p>
          <a:p>
            <a:pPr lvl="1">
              <a:lnSpc>
                <a:spcPct val="150000"/>
              </a:lnSpc>
              <a:buFont typeface="Courier New" panose="02070309020205020404" pitchFamily="49" charset="0"/>
              <a:buChar char="o"/>
            </a:pPr>
            <a:r>
              <a:rPr lang="en-US" sz="2800" dirty="0">
                <a:latin typeface="Arial" panose="020B0604020202020204" pitchFamily="34" charset="0"/>
                <a:cs typeface="Arial" panose="020B0604020202020204" pitchFamily="34" charset="0"/>
              </a:rPr>
              <a:t> Veterinary practices can spread AMR infections in their facilities</a:t>
            </a:r>
          </a:p>
        </p:txBody>
      </p:sp>
      <p:sp>
        <p:nvSpPr>
          <p:cNvPr id="6" name="Title 1">
            <a:extLst>
              <a:ext uri="{FF2B5EF4-FFF2-40B4-BE49-F238E27FC236}">
                <a16:creationId xmlns:a16="http://schemas.microsoft.com/office/drawing/2014/main" id="{BD48BCE2-4401-5975-4528-C0278D2891D3}"/>
              </a:ext>
            </a:extLst>
          </p:cNvPr>
          <p:cNvSpPr txBox="1">
            <a:spLocks noGrp="1"/>
          </p:cNvSpPr>
          <p:nvPr>
            <p:ph type="title"/>
          </p:nvPr>
        </p:nvSpPr>
        <p:spPr>
          <a:xfrm>
            <a:off x="0" y="365125"/>
            <a:ext cx="12192000" cy="1325563"/>
          </a:xfrm>
          <a:prstGeom prst="rect">
            <a:avLst/>
          </a:prstGeom>
          <a:solidFill>
            <a:srgbClr val="C6D667">
              <a:alpha val="5019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3617A"/>
                </a:solidFill>
                <a:latin typeface="Arial" panose="020B0604020202020204" pitchFamily="34" charset="0"/>
                <a:cs typeface="Arial" panose="020B0604020202020204" pitchFamily="34" charset="0"/>
              </a:rPr>
              <a:t>AMR concerns from experts</a:t>
            </a:r>
          </a:p>
        </p:txBody>
      </p:sp>
    </p:spTree>
    <p:custDataLst>
      <p:tags r:id="rId1"/>
    </p:custDataLst>
    <p:extLst>
      <p:ext uri="{BB962C8B-B14F-4D97-AF65-F5344CB8AC3E}">
        <p14:creationId xmlns:p14="http://schemas.microsoft.com/office/powerpoint/2010/main" val="189736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owchart showing how medicines are used by domestic and wild animals as well as people in hospitals and the community, with the potential to share antimicrobial resistance between animals, people, and the environment">
            <a:extLst>
              <a:ext uri="{FF2B5EF4-FFF2-40B4-BE49-F238E27FC236}">
                <a16:creationId xmlns:a16="http://schemas.microsoft.com/office/drawing/2014/main" id="{C838AC77-0884-6222-D587-7DE96583C7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9956" y="2191523"/>
            <a:ext cx="8912087" cy="4360981"/>
          </a:xfrm>
          <a:prstGeom prst="rect">
            <a:avLst/>
          </a:prstGeom>
        </p:spPr>
      </p:pic>
      <p:sp>
        <p:nvSpPr>
          <p:cNvPr id="6" name="Title 1">
            <a:extLst>
              <a:ext uri="{FF2B5EF4-FFF2-40B4-BE49-F238E27FC236}">
                <a16:creationId xmlns:a16="http://schemas.microsoft.com/office/drawing/2014/main" id="{04367654-7D10-B274-D430-5A20ABEECD80}"/>
              </a:ext>
            </a:extLst>
          </p:cNvPr>
          <p:cNvSpPr txBox="1">
            <a:spLocks/>
          </p:cNvSpPr>
          <p:nvPr/>
        </p:nvSpPr>
        <p:spPr>
          <a:xfrm>
            <a:off x="0" y="517525"/>
            <a:ext cx="12192000" cy="1325563"/>
          </a:xfrm>
          <a:prstGeom prst="rect">
            <a:avLst/>
          </a:prstGeom>
          <a:solidFill>
            <a:srgbClr val="C6D667">
              <a:alpha val="50196"/>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3617A"/>
                </a:solidFill>
                <a:latin typeface="Arial" panose="020B0604020202020204" pitchFamily="34" charset="0"/>
                <a:cs typeface="Arial" panose="020B0604020202020204" pitchFamily="34" charset="0"/>
              </a:rPr>
              <a:t>How does AMR spread?</a:t>
            </a:r>
          </a:p>
        </p:txBody>
      </p:sp>
      <p:sp>
        <p:nvSpPr>
          <p:cNvPr id="7" name="TextBox 6">
            <a:extLst>
              <a:ext uri="{FF2B5EF4-FFF2-40B4-BE49-F238E27FC236}">
                <a16:creationId xmlns:a16="http://schemas.microsoft.com/office/drawing/2014/main" id="{76B6C030-1BD8-CB35-9614-4534285BF45C}"/>
              </a:ext>
            </a:extLst>
          </p:cNvPr>
          <p:cNvSpPr txBox="1"/>
          <p:nvPr/>
        </p:nvSpPr>
        <p:spPr>
          <a:xfrm>
            <a:off x="10455965" y="6626086"/>
            <a:ext cx="1736035"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Image courtesy of CFSPH</a:t>
            </a:r>
          </a:p>
        </p:txBody>
      </p:sp>
    </p:spTree>
    <p:custDataLst>
      <p:tags r:id="rId1"/>
    </p:custDataLst>
    <p:extLst>
      <p:ext uri="{BB962C8B-B14F-4D97-AF65-F5344CB8AC3E}">
        <p14:creationId xmlns:p14="http://schemas.microsoft.com/office/powerpoint/2010/main" val="32393592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3139</TotalTime>
  <Words>3202</Words>
  <Application>Microsoft Office PowerPoint</Application>
  <PresentationFormat>Widescreen</PresentationFormat>
  <Paragraphs>334</Paragraphs>
  <Slides>20</Slides>
  <Notes>20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Calibri</vt:lpstr>
      <vt:lpstr>Calibri Light</vt:lpstr>
      <vt:lpstr>Courier New</vt:lpstr>
      <vt:lpstr>Symbol</vt:lpstr>
      <vt:lpstr>Office Theme</vt:lpstr>
      <vt:lpstr>Instructions for using this  template slide deck</vt:lpstr>
      <vt:lpstr>Antimicrobial Stewardship (AMS) Programs for Companion Animal Veterinary Practices in Iowa</vt:lpstr>
      <vt:lpstr>What is AMS?</vt:lpstr>
      <vt:lpstr>PowerPoint Presentation</vt:lpstr>
      <vt:lpstr>Why should we care about AMS?</vt:lpstr>
      <vt:lpstr>Antimicrobial resistance (AMR) is a problem</vt:lpstr>
      <vt:lpstr>PowerPoint Presentation</vt:lpstr>
      <vt:lpstr>AMR concerns from experts</vt:lpstr>
      <vt:lpstr>PowerPoint Presentation</vt:lpstr>
      <vt:lpstr>What can we do about it?</vt:lpstr>
      <vt:lpstr>PowerPoint Presentation</vt:lpstr>
      <vt:lpstr>What should we do?</vt:lpstr>
      <vt:lpstr>PowerPoint Presentation</vt:lpstr>
      <vt:lpstr>PowerPoint Presentation</vt:lpstr>
      <vt:lpstr>PowerPoint Presentation</vt:lpstr>
      <vt:lpstr>PowerPoint Presentation</vt:lpstr>
      <vt:lpstr>PowerPoint Presentation</vt:lpstr>
      <vt:lpstr>Where do we go from here?</vt:lpstr>
      <vt:lpstr>How can we learn more about AMS?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Antimicrobial Stewardship for Iowa Veterinary Practices</dc:title>
  <dc:creator>Bjork, Jenna [CFSPH]</dc:creator>
  <cp:lastModifiedBy>Bjork, Jenna [CFSPH]</cp:lastModifiedBy>
  <cp:revision>66</cp:revision>
  <cp:lastPrinted>2024-03-19T15:58:28Z</cp:lastPrinted>
  <dcterms:created xsi:type="dcterms:W3CDTF">2023-07-21T16:42:58Z</dcterms:created>
  <dcterms:modified xsi:type="dcterms:W3CDTF">2024-08-15T20:24:19Z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3C4C57E3-C29F-44A1-B76B-4526B56AA1B3</vt:lpwstr>
  </property>
  <property fmtid="{D5CDD505-2E9C-101B-9397-08002B2CF9AE}" pid="3" name="ArticulatePath">
    <vt:lpwstr>AMS slide deck 20240319</vt:lpwstr>
  </property>
</Properties>
</file>