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75" r:id="rId3"/>
    <p:sldId id="278" r:id="rId4"/>
    <p:sldId id="276" r:id="rId5"/>
    <p:sldId id="277" r:id="rId6"/>
    <p:sldId id="279" r:id="rId7"/>
    <p:sldId id="27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82" autoAdjust="0"/>
    <p:restoredTop sz="94551"/>
  </p:normalViewPr>
  <p:slideViewPr>
    <p:cSldViewPr snapToGrid="0">
      <p:cViewPr varScale="1">
        <p:scale>
          <a:sx n="102" d="100"/>
          <a:sy n="102" d="100"/>
        </p:scale>
        <p:origin x="450" y="102"/>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varScale="1">
        <p:scale>
          <a:sx n="82" d="100"/>
          <a:sy n="82" d="100"/>
        </p:scale>
        <p:origin x="387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C6F720-CC7C-524A-9423-8605890A78E6}" type="datetimeFigureOut">
              <a:rPr lang="en-US" smtClean="0"/>
              <a:t>1/14/2025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6B63DD-871E-274B-8094-5F07328E186A}" type="slidenum">
              <a:rPr lang="en-US" smtClean="0"/>
              <a:t>‹#›</a:t>
            </a:fld>
            <a:endParaRPr lang="en-US"/>
          </a:p>
        </p:txBody>
      </p:sp>
    </p:spTree>
    <p:extLst>
      <p:ext uri="{BB962C8B-B14F-4D97-AF65-F5344CB8AC3E}">
        <p14:creationId xmlns:p14="http://schemas.microsoft.com/office/powerpoint/2010/main" val="24842405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6B63DD-871E-274B-8094-5F07328E186A}" type="slidenum">
              <a:rPr lang="en-US" smtClean="0"/>
              <a:t>1</a:t>
            </a:fld>
            <a:endParaRPr lang="en-US"/>
          </a:p>
        </p:txBody>
      </p:sp>
    </p:spTree>
    <p:extLst>
      <p:ext uri="{BB962C8B-B14F-4D97-AF65-F5344CB8AC3E}">
        <p14:creationId xmlns:p14="http://schemas.microsoft.com/office/powerpoint/2010/main" val="3333503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6B63DD-871E-274B-8094-5F07328E186A}" type="slidenum">
              <a:rPr lang="en-US" smtClean="0"/>
              <a:t>2</a:t>
            </a:fld>
            <a:endParaRPr lang="en-US"/>
          </a:p>
        </p:txBody>
      </p:sp>
    </p:spTree>
    <p:extLst>
      <p:ext uri="{BB962C8B-B14F-4D97-AF65-F5344CB8AC3E}">
        <p14:creationId xmlns:p14="http://schemas.microsoft.com/office/powerpoint/2010/main" val="357960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6B63DD-871E-274B-8094-5F07328E186A}" type="slidenum">
              <a:rPr lang="en-US" smtClean="0"/>
              <a:t>3</a:t>
            </a:fld>
            <a:endParaRPr lang="en-US"/>
          </a:p>
        </p:txBody>
      </p:sp>
    </p:spTree>
    <p:extLst>
      <p:ext uri="{BB962C8B-B14F-4D97-AF65-F5344CB8AC3E}">
        <p14:creationId xmlns:p14="http://schemas.microsoft.com/office/powerpoint/2010/main" val="24184083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C96B63DD-871E-274B-8094-5F07328E186A}" type="slidenum">
              <a:rPr lang="en-US" smtClean="0"/>
              <a:t>4</a:t>
            </a:fld>
            <a:endParaRPr lang="en-US"/>
          </a:p>
        </p:txBody>
      </p:sp>
    </p:spTree>
    <p:extLst>
      <p:ext uri="{BB962C8B-B14F-4D97-AF65-F5344CB8AC3E}">
        <p14:creationId xmlns:p14="http://schemas.microsoft.com/office/powerpoint/2010/main" val="1052846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fld id="{C96B63DD-871E-274B-8094-5F07328E186A}" type="slidenum">
              <a:rPr lang="en-US" smtClean="0"/>
              <a:t>5</a:t>
            </a:fld>
            <a:endParaRPr lang="en-US"/>
          </a:p>
        </p:txBody>
      </p:sp>
    </p:spTree>
    <p:extLst>
      <p:ext uri="{BB962C8B-B14F-4D97-AF65-F5344CB8AC3E}">
        <p14:creationId xmlns:p14="http://schemas.microsoft.com/office/powerpoint/2010/main" val="21697978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96B63DD-871E-274B-8094-5F07328E186A}" type="slidenum">
              <a:rPr lang="en-US" smtClean="0"/>
              <a:t>6</a:t>
            </a:fld>
            <a:endParaRPr lang="en-US"/>
          </a:p>
        </p:txBody>
      </p:sp>
    </p:spTree>
    <p:extLst>
      <p:ext uri="{BB962C8B-B14F-4D97-AF65-F5344CB8AC3E}">
        <p14:creationId xmlns:p14="http://schemas.microsoft.com/office/powerpoint/2010/main" val="15576011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96B63DD-871E-274B-8094-5F07328E186A}" type="slidenum">
              <a:rPr lang="en-US" smtClean="0"/>
              <a:t>7</a:t>
            </a:fld>
            <a:endParaRPr lang="en-US"/>
          </a:p>
        </p:txBody>
      </p:sp>
    </p:spTree>
    <p:extLst>
      <p:ext uri="{BB962C8B-B14F-4D97-AF65-F5344CB8AC3E}">
        <p14:creationId xmlns:p14="http://schemas.microsoft.com/office/powerpoint/2010/main" val="533238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76957" y="2924528"/>
            <a:ext cx="9513711" cy="961673"/>
          </a:xfrm>
        </p:spPr>
        <p:txBody>
          <a:bodyPr/>
          <a:lstStyle>
            <a:lvl1pPr algn="l">
              <a:defRPr/>
            </a:lvl1pPr>
          </a:lstStyle>
          <a:p>
            <a:r>
              <a:rPr lang="en-US"/>
              <a:t>Click to edit Master title style</a:t>
            </a:r>
            <a:endParaRPr lang="en-US" dirty="0"/>
          </a:p>
        </p:txBody>
      </p:sp>
      <p:sp>
        <p:nvSpPr>
          <p:cNvPr id="3" name="Subtitle 2"/>
          <p:cNvSpPr>
            <a:spLocks noGrp="1"/>
          </p:cNvSpPr>
          <p:nvPr>
            <p:ph type="subTitle" idx="1"/>
          </p:nvPr>
        </p:nvSpPr>
        <p:spPr>
          <a:xfrm>
            <a:off x="476956" y="3886200"/>
            <a:ext cx="8534400" cy="812800"/>
          </a:xfrm>
        </p:spPr>
        <p:txBody>
          <a:bodyPr/>
          <a:lstStyle>
            <a:lvl1pPr marL="0" indent="0" algn="l">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US" dirty="0"/>
          </a:p>
        </p:txBody>
      </p:sp>
    </p:spTree>
    <p:extLst>
      <p:ext uri="{BB962C8B-B14F-4D97-AF65-F5344CB8AC3E}">
        <p14:creationId xmlns:p14="http://schemas.microsoft.com/office/powerpoint/2010/main" val="21362016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4970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3502179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011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6"/>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0892" y="438100"/>
            <a:ext cx="9445665" cy="909779"/>
          </a:xfrm>
          <a:prstGeom prst="rect">
            <a:avLst/>
          </a:prstGeom>
        </p:spPr>
        <p:txBody>
          <a:bodyPr vert="horz" wrap="none"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0892" y="1538111"/>
            <a:ext cx="9445665" cy="485989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671464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Lst>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xStyles>
    <p:titleStyle>
      <a:lvl1pPr algn="l" defTabSz="609585" rtl="0" eaLnBrk="1" latinLnBrk="0" hangingPunct="1">
        <a:spcBef>
          <a:spcPct val="0"/>
        </a:spcBef>
        <a:buNone/>
        <a:defRPr sz="4800" b="1" kern="1200">
          <a:solidFill>
            <a:srgbClr val="134B83"/>
          </a:solidFill>
          <a:latin typeface="Arial"/>
          <a:ea typeface="+mj-ea"/>
          <a:cs typeface="Arial"/>
        </a:defRPr>
      </a:lvl1pPr>
    </p:titleStyle>
    <p:bodyStyle>
      <a:lvl1pPr marL="457189" indent="-457189" algn="l" defTabSz="609585" rtl="0" eaLnBrk="1" latinLnBrk="0" hangingPunct="1">
        <a:lnSpc>
          <a:spcPct val="110000"/>
        </a:lnSpc>
        <a:spcBef>
          <a:spcPts val="0"/>
        </a:spcBef>
        <a:spcAft>
          <a:spcPts val="1600"/>
        </a:spcAft>
        <a:buFont typeface="Arial"/>
        <a:buChar char="•"/>
        <a:defRPr sz="3733" kern="1200">
          <a:solidFill>
            <a:schemeClr val="tx1"/>
          </a:solidFill>
          <a:latin typeface="Arial"/>
          <a:ea typeface="+mn-ea"/>
          <a:cs typeface="Arial"/>
        </a:defRPr>
      </a:lvl1pPr>
      <a:lvl2pPr marL="990575" indent="-380990" algn="l" defTabSz="609585" rtl="0" eaLnBrk="1" latinLnBrk="0" hangingPunct="1">
        <a:lnSpc>
          <a:spcPct val="110000"/>
        </a:lnSpc>
        <a:spcBef>
          <a:spcPts val="0"/>
        </a:spcBef>
        <a:spcAft>
          <a:spcPts val="1600"/>
        </a:spcAft>
        <a:buFont typeface="Arial"/>
        <a:buChar char="–"/>
        <a:defRPr sz="3200" kern="1200">
          <a:solidFill>
            <a:schemeClr val="tx1"/>
          </a:solidFill>
          <a:latin typeface="Arial"/>
          <a:ea typeface="+mn-ea"/>
          <a:cs typeface="Arial"/>
        </a:defRPr>
      </a:lvl2pPr>
      <a:lvl3pPr marL="1523962" indent="-304792" algn="l" defTabSz="609585" rtl="0" eaLnBrk="1" latinLnBrk="0" hangingPunct="1">
        <a:lnSpc>
          <a:spcPct val="110000"/>
        </a:lnSpc>
        <a:spcBef>
          <a:spcPts val="0"/>
        </a:spcBef>
        <a:spcAft>
          <a:spcPts val="1600"/>
        </a:spcAft>
        <a:buFont typeface="Arial"/>
        <a:buChar char="•"/>
        <a:defRPr sz="2667" kern="1200">
          <a:solidFill>
            <a:schemeClr val="tx1"/>
          </a:solidFill>
          <a:latin typeface="Arial"/>
          <a:ea typeface="+mn-ea"/>
          <a:cs typeface="Arial"/>
        </a:defRPr>
      </a:lvl3pPr>
      <a:lvl4pPr marL="2133547" indent="-304792" algn="l" defTabSz="609585" rtl="0" eaLnBrk="1" latinLnBrk="0" hangingPunct="1">
        <a:lnSpc>
          <a:spcPct val="110000"/>
        </a:lnSpc>
        <a:spcBef>
          <a:spcPts val="0"/>
        </a:spcBef>
        <a:spcAft>
          <a:spcPts val="1600"/>
        </a:spcAft>
        <a:buFont typeface="Arial"/>
        <a:buChar char="–"/>
        <a:defRPr sz="2400" kern="1200">
          <a:solidFill>
            <a:schemeClr val="tx1"/>
          </a:solidFill>
          <a:latin typeface="Arial"/>
          <a:ea typeface="+mn-ea"/>
          <a:cs typeface="Arial"/>
        </a:defRPr>
      </a:lvl4pPr>
      <a:lvl5pPr marL="2743131" indent="-304792" algn="l" defTabSz="609585" rtl="0" eaLnBrk="1" latinLnBrk="0" hangingPunct="1">
        <a:lnSpc>
          <a:spcPct val="110000"/>
        </a:lnSpc>
        <a:spcBef>
          <a:spcPts val="0"/>
        </a:spcBef>
        <a:spcAft>
          <a:spcPts val="1600"/>
        </a:spcAft>
        <a:buFont typeface="Arial"/>
        <a:buChar char="»"/>
        <a:defRPr sz="2400" kern="1200">
          <a:solidFill>
            <a:schemeClr val="tx1"/>
          </a:solidFill>
          <a:latin typeface="Arial"/>
          <a:ea typeface="+mn-ea"/>
          <a:cs typeface="Arial"/>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458DF-CFC7-B71B-0B92-5A4869118E99}"/>
              </a:ext>
            </a:extLst>
          </p:cNvPr>
          <p:cNvSpPr>
            <a:spLocks noGrp="1"/>
          </p:cNvSpPr>
          <p:nvPr>
            <p:ph type="ctrTitle"/>
          </p:nvPr>
        </p:nvSpPr>
        <p:spPr>
          <a:xfrm>
            <a:off x="476956" y="1642265"/>
            <a:ext cx="9513711" cy="2075769"/>
          </a:xfrm>
        </p:spPr>
        <p:txBody>
          <a:bodyPr/>
          <a:lstStyle/>
          <a:p>
            <a:pPr algn="ctr"/>
            <a:r>
              <a:rPr lang="en-US" dirty="0"/>
              <a:t>MCNA Iowa Dental Wellness Plan</a:t>
            </a:r>
            <a:br>
              <a:rPr lang="en-US" dirty="0"/>
            </a:br>
            <a:r>
              <a:rPr lang="en-US" dirty="0"/>
              <a:t>Value-Added Services</a:t>
            </a:r>
          </a:p>
        </p:txBody>
      </p:sp>
      <p:sp>
        <p:nvSpPr>
          <p:cNvPr id="3" name="Subtitle 2">
            <a:extLst>
              <a:ext uri="{FF2B5EF4-FFF2-40B4-BE49-F238E27FC236}">
                <a16:creationId xmlns:a16="http://schemas.microsoft.com/office/drawing/2014/main" id="{E791A6C3-BFE7-17AF-0D51-9EEC7AB5611C}"/>
              </a:ext>
            </a:extLst>
          </p:cNvPr>
          <p:cNvSpPr>
            <a:spLocks noGrp="1"/>
          </p:cNvSpPr>
          <p:nvPr>
            <p:ph type="subTitle" idx="1"/>
          </p:nvPr>
        </p:nvSpPr>
        <p:spPr>
          <a:xfrm>
            <a:off x="3979854" y="5071182"/>
            <a:ext cx="6071773" cy="812800"/>
          </a:xfrm>
        </p:spPr>
        <p:txBody>
          <a:bodyPr>
            <a:noAutofit/>
          </a:bodyPr>
          <a:lstStyle/>
          <a:p>
            <a:pPr algn="r">
              <a:spcAft>
                <a:spcPts val="0"/>
              </a:spcAft>
            </a:pPr>
            <a:endParaRPr lang="en-US" sz="2400" b="1" dirty="0">
              <a:solidFill>
                <a:schemeClr val="tx1"/>
              </a:solidFill>
            </a:endParaRPr>
          </a:p>
          <a:p>
            <a:pPr algn="r">
              <a:spcAft>
                <a:spcPts val="0"/>
              </a:spcAft>
            </a:pPr>
            <a:r>
              <a:rPr lang="en-US" sz="2400" b="1" dirty="0">
                <a:solidFill>
                  <a:schemeClr val="tx1"/>
                </a:solidFill>
              </a:rPr>
              <a:t>January 16, 2025</a:t>
            </a:r>
          </a:p>
        </p:txBody>
      </p:sp>
    </p:spTree>
    <p:extLst>
      <p:ext uri="{BB962C8B-B14F-4D97-AF65-F5344CB8AC3E}">
        <p14:creationId xmlns:p14="http://schemas.microsoft.com/office/powerpoint/2010/main" val="23869226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8A691-7860-B241-8FC2-41975A9AAA0A}"/>
              </a:ext>
            </a:extLst>
          </p:cNvPr>
          <p:cNvSpPr>
            <a:spLocks noGrp="1"/>
          </p:cNvSpPr>
          <p:nvPr>
            <p:ph type="title"/>
          </p:nvPr>
        </p:nvSpPr>
        <p:spPr>
          <a:xfrm>
            <a:off x="530892" y="325678"/>
            <a:ext cx="9445665" cy="1022202"/>
          </a:xfrm>
        </p:spPr>
        <p:txBody>
          <a:bodyPr>
            <a:normAutofit/>
          </a:bodyPr>
          <a:lstStyle/>
          <a:p>
            <a:pPr algn="ctr"/>
            <a:r>
              <a:rPr lang="en-US" sz="3200" dirty="0"/>
              <a:t>MCNA Design Strategy for Value-Added Services</a:t>
            </a:r>
          </a:p>
        </p:txBody>
      </p:sp>
      <p:sp>
        <p:nvSpPr>
          <p:cNvPr id="3" name="Content Placeholder 2">
            <a:extLst>
              <a:ext uri="{FF2B5EF4-FFF2-40B4-BE49-F238E27FC236}">
                <a16:creationId xmlns:a16="http://schemas.microsoft.com/office/drawing/2014/main" id="{0BFF709B-CF8A-C78F-CDA8-765CD69BDEB5}"/>
              </a:ext>
            </a:extLst>
          </p:cNvPr>
          <p:cNvSpPr>
            <a:spLocks noGrp="1"/>
          </p:cNvSpPr>
          <p:nvPr>
            <p:ph idx="1"/>
          </p:nvPr>
        </p:nvSpPr>
        <p:spPr>
          <a:xfrm>
            <a:off x="530891" y="1632857"/>
            <a:ext cx="9903066" cy="4660043"/>
          </a:xfrm>
        </p:spPr>
        <p:txBody>
          <a:bodyPr>
            <a:noAutofit/>
          </a:bodyPr>
          <a:lstStyle/>
          <a:p>
            <a:r>
              <a:rPr lang="en-US" sz="2200" dirty="0"/>
              <a:t>MCNA has designed a comprehensive set of value-added services (VAS) for our Iowa Dental Wellness Plan members. </a:t>
            </a:r>
          </a:p>
          <a:p>
            <a:r>
              <a:rPr lang="en-US" sz="2200" dirty="0"/>
              <a:t>Our design strategy focuses on providing member rewards for healthy behaviors that improve their overall health and wellness and subsequently further the quality goals established in Iowa’s Quality Strategy. </a:t>
            </a:r>
          </a:p>
          <a:p>
            <a:pPr lvl="1"/>
            <a:r>
              <a:rPr lang="en-US" sz="1667" dirty="0"/>
              <a:t>Establishment of a dental home</a:t>
            </a:r>
          </a:p>
          <a:p>
            <a:pPr lvl="1"/>
            <a:r>
              <a:rPr lang="en-US" sz="1667" dirty="0"/>
              <a:t>Adherence to the American Dental Association (ADA) and American Academy of Pediatric Dentistry (AAPD) periodicity schedule for routine oral health care</a:t>
            </a:r>
          </a:p>
          <a:p>
            <a:pPr lvl="1"/>
            <a:r>
              <a:rPr lang="en-US" sz="1667" dirty="0"/>
              <a:t>Additional care and services for members with chronic or complex medical care needs that are at increased risk of health complications due to poor oral health </a:t>
            </a:r>
          </a:p>
          <a:p>
            <a:pPr lvl="1"/>
            <a:r>
              <a:rPr lang="en-US" sz="1667" dirty="0"/>
              <a:t>Triage services to avoid unnecessary trips to the emergency room</a:t>
            </a:r>
          </a:p>
          <a:p>
            <a:pPr lvl="1"/>
            <a:endParaRPr lang="en-US" sz="1667" dirty="0"/>
          </a:p>
        </p:txBody>
      </p:sp>
    </p:spTree>
    <p:extLst>
      <p:ext uri="{BB962C8B-B14F-4D97-AF65-F5344CB8AC3E}">
        <p14:creationId xmlns:p14="http://schemas.microsoft.com/office/powerpoint/2010/main" val="2005898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7D8A2-87AA-DA12-A394-19FAF1DEF353}"/>
              </a:ext>
            </a:extLst>
          </p:cNvPr>
          <p:cNvSpPr>
            <a:spLocks noGrp="1"/>
          </p:cNvSpPr>
          <p:nvPr>
            <p:ph type="title"/>
          </p:nvPr>
        </p:nvSpPr>
        <p:spPr/>
        <p:txBody>
          <a:bodyPr>
            <a:normAutofit/>
          </a:bodyPr>
          <a:lstStyle/>
          <a:p>
            <a:r>
              <a:rPr lang="en-US" sz="3200" dirty="0"/>
              <a:t>Establishment of a Dental Home</a:t>
            </a:r>
          </a:p>
        </p:txBody>
      </p:sp>
      <p:sp>
        <p:nvSpPr>
          <p:cNvPr id="3" name="Content Placeholder 2">
            <a:extLst>
              <a:ext uri="{FF2B5EF4-FFF2-40B4-BE49-F238E27FC236}">
                <a16:creationId xmlns:a16="http://schemas.microsoft.com/office/drawing/2014/main" id="{45B14D9F-1B7E-3625-8DF6-0D8A386217E7}"/>
              </a:ext>
            </a:extLst>
          </p:cNvPr>
          <p:cNvSpPr>
            <a:spLocks noGrp="1"/>
          </p:cNvSpPr>
          <p:nvPr>
            <p:ph idx="1"/>
          </p:nvPr>
        </p:nvSpPr>
        <p:spPr>
          <a:xfrm>
            <a:off x="530892" y="1538111"/>
            <a:ext cx="6040389" cy="4859893"/>
          </a:xfrm>
        </p:spPr>
        <p:txBody>
          <a:bodyPr>
            <a:normAutofit lnSpcReduction="10000"/>
          </a:bodyPr>
          <a:lstStyle/>
          <a:p>
            <a:r>
              <a:rPr lang="en-US" sz="1800" dirty="0">
                <a:effectLst/>
                <a:latin typeface="+mn-lt"/>
                <a:ea typeface="Calibri" panose="020F0502020204030204" pitchFamily="34" charset="0"/>
                <a:cs typeface="Times"/>
              </a:rPr>
              <a:t>The ADA and the AAPD recommend that children see a dentist at the time of their first tooth eruption but no later than their first birthday. </a:t>
            </a:r>
          </a:p>
          <a:p>
            <a:r>
              <a:rPr lang="en-US" sz="1800" dirty="0">
                <a:effectLst/>
                <a:latin typeface="+mn-lt"/>
                <a:ea typeface="Calibri" panose="020F0502020204030204" pitchFamily="34" charset="0"/>
                <a:cs typeface="Times"/>
              </a:rPr>
              <a:t>The National Institutes of Health (NIH) reports that early childhood caries is the most common chronic disease among children. This disease is preventable and largely reversable with good oral hygiene habits at home and routine preventive visits with a dental provider. </a:t>
            </a:r>
          </a:p>
          <a:p>
            <a:r>
              <a:rPr lang="en-US" sz="1800" dirty="0">
                <a:effectLst/>
                <a:latin typeface="+mn-lt"/>
                <a:ea typeface="Calibri" panose="020F0502020204030204" pitchFamily="34" charset="0"/>
                <a:cs typeface="Times"/>
              </a:rPr>
              <a:t>To encourage establishment of a dental home, MCNA sends the parents or guardians of Dental Wellness Plan children about to turn one, a dental kit that includes oral health education, toothpaste, and a baby corn toothbrush. </a:t>
            </a:r>
          </a:p>
          <a:p>
            <a:endParaRPr lang="en-US" sz="1800" dirty="0">
              <a:effectLst/>
              <a:latin typeface="Calibri" panose="020F0502020204030204" pitchFamily="34" charset="0"/>
              <a:ea typeface="Calibri" panose="020F0502020204030204" pitchFamily="34" charset="0"/>
              <a:cs typeface="Times"/>
            </a:endParaRPr>
          </a:p>
          <a:p>
            <a:endParaRPr lang="en-US" dirty="0"/>
          </a:p>
        </p:txBody>
      </p:sp>
      <p:pic>
        <p:nvPicPr>
          <p:cNvPr id="5" name="Picture 4" descr="A toy corn on the cob&#10;&#10;Description automatically generated">
            <a:extLst>
              <a:ext uri="{FF2B5EF4-FFF2-40B4-BE49-F238E27FC236}">
                <a16:creationId xmlns:a16="http://schemas.microsoft.com/office/drawing/2014/main" id="{0C05371C-9B6A-818E-CE1E-A8AB4F688D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52085" y="1755087"/>
            <a:ext cx="3024472" cy="3928820"/>
          </a:xfrm>
          <a:prstGeom prst="rect">
            <a:avLst/>
          </a:prstGeom>
        </p:spPr>
      </p:pic>
    </p:spTree>
    <p:extLst>
      <p:ext uri="{BB962C8B-B14F-4D97-AF65-F5344CB8AC3E}">
        <p14:creationId xmlns:p14="http://schemas.microsoft.com/office/powerpoint/2010/main" val="3959423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652BB-8F59-6179-1FD3-1741E35BE51F}"/>
              </a:ext>
            </a:extLst>
          </p:cNvPr>
          <p:cNvSpPr>
            <a:spLocks noGrp="1"/>
          </p:cNvSpPr>
          <p:nvPr>
            <p:ph type="title"/>
          </p:nvPr>
        </p:nvSpPr>
        <p:spPr/>
        <p:txBody>
          <a:bodyPr/>
          <a:lstStyle/>
          <a:p>
            <a:r>
              <a:rPr lang="en-US" dirty="0"/>
              <a:t>Maintaining Good Oral Health </a:t>
            </a:r>
          </a:p>
        </p:txBody>
      </p:sp>
      <p:sp>
        <p:nvSpPr>
          <p:cNvPr id="3" name="Content Placeholder 2">
            <a:extLst>
              <a:ext uri="{FF2B5EF4-FFF2-40B4-BE49-F238E27FC236}">
                <a16:creationId xmlns:a16="http://schemas.microsoft.com/office/drawing/2014/main" id="{72377EDD-23CA-014D-01E0-45F55F581F35}"/>
              </a:ext>
            </a:extLst>
          </p:cNvPr>
          <p:cNvSpPr>
            <a:spLocks noGrp="1"/>
          </p:cNvSpPr>
          <p:nvPr>
            <p:ph idx="1"/>
          </p:nvPr>
        </p:nvSpPr>
        <p:spPr>
          <a:xfrm>
            <a:off x="4436465" y="1683443"/>
            <a:ext cx="5311969" cy="4859893"/>
          </a:xfrm>
        </p:spPr>
        <p:txBody>
          <a:bodyPr>
            <a:normAutofit/>
          </a:bodyPr>
          <a:lstStyle/>
          <a:p>
            <a:r>
              <a:rPr lang="en-US" sz="1800" dirty="0">
                <a:latin typeface="+mj-lt"/>
                <a:ea typeface="Calibri" panose="020F0502020204030204" pitchFamily="34" charset="0"/>
                <a:cs typeface="Times New Roman" panose="02020603050405020304" pitchFamily="18" charset="0"/>
              </a:rPr>
              <a:t>The ADA and AAPD recommend that children and adults see a dentist twice annually to achieve and maintain good oral health. </a:t>
            </a:r>
            <a:endParaRPr lang="en-US" sz="1800" dirty="0">
              <a:effectLst/>
              <a:latin typeface="+mj-lt"/>
              <a:ea typeface="Calibri" panose="020F0502020204030204" pitchFamily="34" charset="0"/>
              <a:cs typeface="Times New Roman" panose="02020603050405020304" pitchFamily="18" charset="0"/>
            </a:endParaRPr>
          </a:p>
          <a:p>
            <a:r>
              <a:rPr lang="en-US" sz="1800" dirty="0">
                <a:effectLst/>
                <a:latin typeface="+mj-lt"/>
                <a:ea typeface="Calibri" panose="020F0502020204030204" pitchFamily="34" charset="0"/>
                <a:cs typeface="Times New Roman" panose="02020603050405020304" pitchFamily="18" charset="0"/>
              </a:rPr>
              <a:t>MCNA rewards the parents or guardians of MCNA Dental Wellness Plan kids members with a $20 </a:t>
            </a:r>
            <a:r>
              <a:rPr lang="en-US" sz="1800" dirty="0" err="1">
                <a:effectLst/>
                <a:latin typeface="+mj-lt"/>
                <a:ea typeface="Calibri" panose="020F0502020204030204" pitchFamily="34" charset="0"/>
                <a:cs typeface="Times New Roman" panose="02020603050405020304" pitchFamily="18" charset="0"/>
              </a:rPr>
              <a:t>Amazon.com</a:t>
            </a:r>
            <a:r>
              <a:rPr lang="en-US" sz="1800" dirty="0">
                <a:effectLst/>
                <a:latin typeface="+mj-lt"/>
                <a:ea typeface="Calibri" panose="020F0502020204030204" pitchFamily="34" charset="0"/>
                <a:cs typeface="Times New Roman" panose="02020603050405020304" pitchFamily="18" charset="0"/>
              </a:rPr>
              <a:t> gift card per child when the children complete both an initial oral examination with preventive services and a follow up exam within 8 months. </a:t>
            </a:r>
          </a:p>
          <a:p>
            <a:endParaRPr lang="en-US" dirty="0">
              <a:latin typeface="+mj-lt"/>
            </a:endParaRPr>
          </a:p>
        </p:txBody>
      </p:sp>
      <p:pic>
        <p:nvPicPr>
          <p:cNvPr id="4" name="Picture 3">
            <a:extLst>
              <a:ext uri="{FF2B5EF4-FFF2-40B4-BE49-F238E27FC236}">
                <a16:creationId xmlns:a16="http://schemas.microsoft.com/office/drawing/2014/main" id="{5D558081-0879-55F1-F18C-574F44ADB60A}"/>
              </a:ext>
            </a:extLst>
          </p:cNvPr>
          <p:cNvPicPr>
            <a:picLocks noChangeAspect="1"/>
          </p:cNvPicPr>
          <p:nvPr/>
        </p:nvPicPr>
        <p:blipFill>
          <a:blip r:embed="rId3"/>
          <a:stretch>
            <a:fillRect/>
          </a:stretch>
        </p:blipFill>
        <p:spPr>
          <a:xfrm>
            <a:off x="963457" y="2354155"/>
            <a:ext cx="2960217" cy="1874804"/>
          </a:xfrm>
          <a:prstGeom prst="rect">
            <a:avLst/>
          </a:prstGeom>
        </p:spPr>
      </p:pic>
      <p:sp>
        <p:nvSpPr>
          <p:cNvPr id="5" name="TextBox 4">
            <a:extLst>
              <a:ext uri="{FF2B5EF4-FFF2-40B4-BE49-F238E27FC236}">
                <a16:creationId xmlns:a16="http://schemas.microsoft.com/office/drawing/2014/main" id="{72CC7668-859C-0B67-18F7-DC9A637CD965}"/>
              </a:ext>
            </a:extLst>
          </p:cNvPr>
          <p:cNvSpPr txBox="1"/>
          <p:nvPr/>
        </p:nvSpPr>
        <p:spPr>
          <a:xfrm>
            <a:off x="790414" y="4956266"/>
            <a:ext cx="8617058" cy="923330"/>
          </a:xfrm>
          <a:prstGeom prst="rect">
            <a:avLst/>
          </a:prstGeom>
          <a:noFill/>
        </p:spPr>
        <p:txBody>
          <a:bodyPr wrap="square" rtlCol="0">
            <a:spAutoFit/>
          </a:bodyPr>
          <a:lstStyle/>
          <a:p>
            <a:pPr marL="285750" indent="-285750">
              <a:buFont typeface="Arial" panose="020B0604020202020204" pitchFamily="34" charset="0"/>
              <a:buChar char="•"/>
            </a:pPr>
            <a:r>
              <a:rPr lang="en-US" sz="1800" dirty="0">
                <a:effectLst/>
                <a:latin typeface="+mj-lt"/>
                <a:ea typeface="Calibri" panose="020F0502020204030204" pitchFamily="34" charset="0"/>
                <a:cs typeface="Times New Roman" panose="02020603050405020304" pitchFamily="18" charset="0"/>
              </a:rPr>
              <a:t>MCNA also rewards our adult Dental Wellness Plan members with a $10 </a:t>
            </a:r>
            <a:r>
              <a:rPr lang="en-US" sz="1800" dirty="0" err="1">
                <a:effectLst/>
                <a:latin typeface="+mj-lt"/>
                <a:ea typeface="Calibri" panose="020F0502020204030204" pitchFamily="34" charset="0"/>
                <a:cs typeface="Times New Roman" panose="02020603050405020304" pitchFamily="18" charset="0"/>
              </a:rPr>
              <a:t>Amazon.com</a:t>
            </a:r>
            <a:r>
              <a:rPr lang="en-US" sz="1800" dirty="0">
                <a:effectLst/>
                <a:latin typeface="+mj-lt"/>
                <a:ea typeface="Calibri" panose="020F0502020204030204" pitchFamily="34" charset="0"/>
                <a:cs typeface="Times New Roman" panose="02020603050405020304" pitchFamily="18" charset="0"/>
              </a:rPr>
              <a:t> gift </a:t>
            </a:r>
            <a:r>
              <a:rPr lang="en-US" dirty="0">
                <a:latin typeface="+mj-lt"/>
                <a:ea typeface="Calibri" panose="020F0502020204030204" pitchFamily="34" charset="0"/>
                <a:cs typeface="Times New Roman" panose="02020603050405020304" pitchFamily="18" charset="0"/>
              </a:rPr>
              <a:t>c</a:t>
            </a:r>
            <a:r>
              <a:rPr lang="en-US" sz="1800" dirty="0">
                <a:effectLst/>
                <a:latin typeface="+mj-lt"/>
                <a:ea typeface="Calibri" panose="020F0502020204030204" pitchFamily="34" charset="0"/>
                <a:cs typeface="Times New Roman" panose="02020603050405020304" pitchFamily="18" charset="0"/>
              </a:rPr>
              <a:t>ard when they complete an initial dental exam. Restrictions apply as outlined on our websit</a:t>
            </a:r>
            <a:r>
              <a:rPr lang="en-US" dirty="0">
                <a:latin typeface="+mj-lt"/>
                <a:ea typeface="Calibri" panose="020F0502020204030204" pitchFamily="34" charset="0"/>
                <a:cs typeface="Times New Roman" panose="02020603050405020304" pitchFamily="18" charset="0"/>
              </a:rPr>
              <a:t>e</a:t>
            </a:r>
            <a:r>
              <a:rPr lang="en-US" sz="1800" dirty="0">
                <a:effectLst/>
                <a:latin typeface="+mj-lt"/>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618829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46E0F-54C2-901A-7AF5-1194A62D32E6}"/>
              </a:ext>
            </a:extLst>
          </p:cNvPr>
          <p:cNvSpPr>
            <a:spLocks noGrp="1"/>
          </p:cNvSpPr>
          <p:nvPr>
            <p:ph type="title"/>
          </p:nvPr>
        </p:nvSpPr>
        <p:spPr/>
        <p:txBody>
          <a:bodyPr/>
          <a:lstStyle/>
          <a:p>
            <a:r>
              <a:rPr lang="en-US" dirty="0"/>
              <a:t>Achieving Optimal Health</a:t>
            </a:r>
          </a:p>
        </p:txBody>
      </p:sp>
      <p:sp>
        <p:nvSpPr>
          <p:cNvPr id="3" name="Content Placeholder 2">
            <a:extLst>
              <a:ext uri="{FF2B5EF4-FFF2-40B4-BE49-F238E27FC236}">
                <a16:creationId xmlns:a16="http://schemas.microsoft.com/office/drawing/2014/main" id="{9F58D1FD-6162-2C58-22F4-9AA5160504A2}"/>
              </a:ext>
            </a:extLst>
          </p:cNvPr>
          <p:cNvSpPr>
            <a:spLocks noGrp="1"/>
          </p:cNvSpPr>
          <p:nvPr>
            <p:ph idx="1"/>
          </p:nvPr>
        </p:nvSpPr>
        <p:spPr>
          <a:xfrm>
            <a:off x="370744" y="1560007"/>
            <a:ext cx="6350355" cy="4859893"/>
          </a:xfrm>
        </p:spPr>
        <p:txBody>
          <a:bodyPr>
            <a:normAutofit fontScale="92500" lnSpcReduction="20000"/>
          </a:bodyPr>
          <a:lstStyle/>
          <a:p>
            <a:r>
              <a:rPr lang="en-US" sz="1800" dirty="0">
                <a:effectLst/>
                <a:latin typeface="+mj-lt"/>
                <a:ea typeface="Calibri" panose="020F0502020204030204" pitchFamily="34" charset="0"/>
                <a:cs typeface="Times New Roman" panose="02020603050405020304" pitchFamily="18" charset="0"/>
              </a:rPr>
              <a:t>The Centers for Disease Control and Prevention (CDC) among many other nationally recognized organizations and provider specialty boards recognize the inextricable link between oral health and overall health. </a:t>
            </a:r>
          </a:p>
          <a:p>
            <a:pPr lvl="1"/>
            <a:r>
              <a:rPr lang="en-US" sz="1600" dirty="0">
                <a:latin typeface="+mj-lt"/>
                <a:ea typeface="Calibri" panose="020F0502020204030204" pitchFamily="34" charset="0"/>
                <a:cs typeface="Times New Roman" panose="02020603050405020304" pitchFamily="18" charset="0"/>
              </a:rPr>
              <a:t>Pregnant members with poor oral health are at a greater risk of birth complications including delivering low or very low birth weight children. </a:t>
            </a:r>
          </a:p>
          <a:p>
            <a:pPr lvl="1"/>
            <a:r>
              <a:rPr lang="en-US" sz="1600" dirty="0">
                <a:effectLst/>
                <a:latin typeface="+mj-lt"/>
                <a:ea typeface="Calibri" panose="020F0502020204030204" pitchFamily="34" charset="0"/>
                <a:cs typeface="Times New Roman" panose="02020603050405020304" pitchFamily="18" charset="0"/>
              </a:rPr>
              <a:t>Members with diabetes </a:t>
            </a:r>
            <a:r>
              <a:rPr lang="en-US" sz="1600" dirty="0">
                <a:latin typeface="+mj-lt"/>
                <a:ea typeface="Calibri" panose="020F0502020204030204" pitchFamily="34" charset="0"/>
                <a:cs typeface="Times New Roman" panose="02020603050405020304" pitchFamily="18" charset="0"/>
              </a:rPr>
              <a:t>incur elevated Hemoglobin A1c levels when not maintaining good oral health.</a:t>
            </a:r>
          </a:p>
          <a:p>
            <a:pPr lvl="1"/>
            <a:r>
              <a:rPr lang="en-US" sz="1600" dirty="0">
                <a:latin typeface="+mj-lt"/>
                <a:ea typeface="Calibri" panose="020F0502020204030204" pitchFamily="34" charset="0"/>
                <a:cs typeface="Times New Roman" panose="02020603050405020304" pitchFamily="18" charset="0"/>
              </a:rPr>
              <a:t>Members with cardiovascular disease are at greater risk of incurring a catastrophic cardiovascular event when not maintaining good oral health</a:t>
            </a:r>
          </a:p>
          <a:p>
            <a:pPr lvl="1"/>
            <a:r>
              <a:rPr lang="en-US" sz="1600" dirty="0">
                <a:latin typeface="+mj-lt"/>
                <a:ea typeface="Calibri" panose="020F0502020204030204" pitchFamily="34" charset="0"/>
                <a:cs typeface="Times New Roman" panose="02020603050405020304" pitchFamily="18" charset="0"/>
              </a:rPr>
              <a:t> All members undergoing active cancer treatment should receive an oral examination at least six weeks prior to initiating treatment to avoid exacerbated oral health conditions that would compromise their overall health and ability to complete their treatment plan.</a:t>
            </a:r>
            <a:endParaRPr lang="en-US" sz="1600" dirty="0">
              <a:latin typeface="+mj-lt"/>
            </a:endParaRPr>
          </a:p>
        </p:txBody>
      </p:sp>
      <p:pic>
        <p:nvPicPr>
          <p:cNvPr id="4" name="Picture 3">
            <a:extLst>
              <a:ext uri="{FF2B5EF4-FFF2-40B4-BE49-F238E27FC236}">
                <a16:creationId xmlns:a16="http://schemas.microsoft.com/office/drawing/2014/main" id="{0C6C41F1-5E80-1C21-9FC1-50E556948E90}"/>
              </a:ext>
            </a:extLst>
          </p:cNvPr>
          <p:cNvPicPr>
            <a:picLocks noChangeAspect="1"/>
          </p:cNvPicPr>
          <p:nvPr/>
        </p:nvPicPr>
        <p:blipFill>
          <a:blip r:embed="rId3"/>
          <a:stretch>
            <a:fillRect/>
          </a:stretch>
        </p:blipFill>
        <p:spPr>
          <a:xfrm>
            <a:off x="7336271" y="1345230"/>
            <a:ext cx="2289398" cy="2289398"/>
          </a:xfrm>
          <a:prstGeom prst="rect">
            <a:avLst/>
          </a:prstGeom>
        </p:spPr>
      </p:pic>
      <p:sp>
        <p:nvSpPr>
          <p:cNvPr id="5" name="TextBox 4">
            <a:extLst>
              <a:ext uri="{FF2B5EF4-FFF2-40B4-BE49-F238E27FC236}">
                <a16:creationId xmlns:a16="http://schemas.microsoft.com/office/drawing/2014/main" id="{E93679C2-B3B2-9E0A-1485-F1E30D820841}"/>
              </a:ext>
            </a:extLst>
          </p:cNvPr>
          <p:cNvSpPr txBox="1"/>
          <p:nvPr/>
        </p:nvSpPr>
        <p:spPr>
          <a:xfrm>
            <a:off x="6985384" y="3798020"/>
            <a:ext cx="2991173" cy="2185214"/>
          </a:xfrm>
          <a:prstGeom prst="rect">
            <a:avLst/>
          </a:prstGeom>
          <a:noFill/>
        </p:spPr>
        <p:txBody>
          <a:bodyPr wrap="square" rtlCol="0">
            <a:spAutoFit/>
          </a:bodyPr>
          <a:lstStyle/>
          <a:p>
            <a:pPr marL="285750" indent="-285750">
              <a:buFont typeface="Arial" panose="020B0604020202020204" pitchFamily="34" charset="0"/>
              <a:buChar char="•"/>
            </a:pPr>
            <a:r>
              <a:rPr lang="en-US" sz="1700" dirty="0">
                <a:latin typeface="+mj-lt"/>
                <a:cs typeface="Calibri" panose="020F0502020204030204" pitchFamily="34" charset="0"/>
              </a:rPr>
              <a:t>MCNA affords all pregnant members and members with diabetes, cardiovascular disease, or cancer to receive additional dental visits outside of the ADA and AAPD periodicity.</a:t>
            </a:r>
          </a:p>
        </p:txBody>
      </p:sp>
    </p:spTree>
    <p:extLst>
      <p:ext uri="{BB962C8B-B14F-4D97-AF65-F5344CB8AC3E}">
        <p14:creationId xmlns:p14="http://schemas.microsoft.com/office/powerpoint/2010/main" val="516553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1691B-3C18-74A8-7B24-E9D76F678CA1}"/>
              </a:ext>
            </a:extLst>
          </p:cNvPr>
          <p:cNvSpPr>
            <a:spLocks noGrp="1"/>
          </p:cNvSpPr>
          <p:nvPr>
            <p:ph type="title"/>
          </p:nvPr>
        </p:nvSpPr>
        <p:spPr/>
        <p:txBody>
          <a:bodyPr/>
          <a:lstStyle/>
          <a:p>
            <a:r>
              <a:rPr lang="en-US" dirty="0"/>
              <a:t>After Hours Hygienist Hotline</a:t>
            </a:r>
          </a:p>
        </p:txBody>
      </p:sp>
      <p:sp>
        <p:nvSpPr>
          <p:cNvPr id="3" name="Content Placeholder 2">
            <a:extLst>
              <a:ext uri="{FF2B5EF4-FFF2-40B4-BE49-F238E27FC236}">
                <a16:creationId xmlns:a16="http://schemas.microsoft.com/office/drawing/2014/main" id="{A1779903-08B8-0AA8-728A-2CBDA1C2016C}"/>
              </a:ext>
            </a:extLst>
          </p:cNvPr>
          <p:cNvSpPr>
            <a:spLocks noGrp="1"/>
          </p:cNvSpPr>
          <p:nvPr>
            <p:ph idx="1"/>
          </p:nvPr>
        </p:nvSpPr>
        <p:spPr>
          <a:xfrm>
            <a:off x="530892" y="4183318"/>
            <a:ext cx="9151197" cy="1690540"/>
          </a:xfrm>
        </p:spPr>
        <p:txBody>
          <a:bodyPr>
            <a:normAutofit/>
          </a:bodyPr>
          <a:lstStyle/>
          <a:p>
            <a:r>
              <a:rPr lang="en-US" sz="1800" dirty="0">
                <a:effectLst/>
                <a:latin typeface="+mn-lt"/>
                <a:ea typeface="Calibri" panose="020F0502020204030204" pitchFamily="34" charset="0"/>
                <a:cs typeface="Times"/>
              </a:rPr>
              <a:t>The parents </a:t>
            </a:r>
            <a:r>
              <a:rPr lang="en-US" sz="1800" dirty="0">
                <a:latin typeface="+mn-lt"/>
                <a:ea typeface="Calibri" panose="020F0502020204030204" pitchFamily="34" charset="0"/>
                <a:cs typeface="Times"/>
              </a:rPr>
              <a:t>or guardians of our </a:t>
            </a:r>
            <a:r>
              <a:rPr lang="en-US" sz="1800" dirty="0">
                <a:effectLst/>
                <a:latin typeface="+mn-lt"/>
                <a:ea typeface="Calibri" panose="020F0502020204030204" pitchFamily="34" charset="0"/>
                <a:cs typeface="Times"/>
              </a:rPr>
              <a:t>Dental Wellness Plan Kids members have access to help through our After-Hours Helpline at (515)657-7003. Members can connect with our registered dental hygienists for help with dental issues.  The Helpline is open outside of normal business hours. </a:t>
            </a:r>
          </a:p>
          <a:p>
            <a:endParaRPr lang="en-US" sz="1800" dirty="0">
              <a:effectLst/>
              <a:latin typeface="+mn-lt"/>
              <a:ea typeface="Calibri" panose="020F0502020204030204" pitchFamily="34" charset="0"/>
              <a:cs typeface="Times New Roman" panose="02020603050405020304" pitchFamily="18" charset="0"/>
            </a:endParaRPr>
          </a:p>
          <a:p>
            <a:endParaRPr lang="en-US" dirty="0"/>
          </a:p>
        </p:txBody>
      </p:sp>
      <p:pic>
        <p:nvPicPr>
          <p:cNvPr id="6" name="Picture 5">
            <a:extLst>
              <a:ext uri="{FF2B5EF4-FFF2-40B4-BE49-F238E27FC236}">
                <a16:creationId xmlns:a16="http://schemas.microsoft.com/office/drawing/2014/main" id="{E7DC24AA-F662-31DF-FD37-9C82DDB46B35}"/>
              </a:ext>
            </a:extLst>
          </p:cNvPr>
          <p:cNvPicPr>
            <a:picLocks noChangeAspect="1"/>
          </p:cNvPicPr>
          <p:nvPr/>
        </p:nvPicPr>
        <p:blipFill>
          <a:blip r:embed="rId3"/>
          <a:stretch>
            <a:fillRect/>
          </a:stretch>
        </p:blipFill>
        <p:spPr>
          <a:xfrm>
            <a:off x="530892" y="1538111"/>
            <a:ext cx="4445000" cy="2222500"/>
          </a:xfrm>
          <a:prstGeom prst="rect">
            <a:avLst/>
          </a:prstGeom>
        </p:spPr>
      </p:pic>
      <p:sp>
        <p:nvSpPr>
          <p:cNvPr id="7" name="TextBox 6">
            <a:extLst>
              <a:ext uri="{FF2B5EF4-FFF2-40B4-BE49-F238E27FC236}">
                <a16:creationId xmlns:a16="http://schemas.microsoft.com/office/drawing/2014/main" id="{73E846BB-8FE9-D73C-A19C-1EAD4099A3F6}"/>
              </a:ext>
            </a:extLst>
          </p:cNvPr>
          <p:cNvSpPr txBox="1"/>
          <p:nvPr/>
        </p:nvSpPr>
        <p:spPr>
          <a:xfrm>
            <a:off x="5703376" y="1673817"/>
            <a:ext cx="3859078" cy="2031325"/>
          </a:xfrm>
          <a:prstGeom prst="rect">
            <a:avLst/>
          </a:prstGeom>
          <a:noFill/>
        </p:spPr>
        <p:txBody>
          <a:bodyPr wrap="square" rtlCol="0">
            <a:spAutoFit/>
          </a:bodyPr>
          <a:lstStyle/>
          <a:p>
            <a:pPr marL="285750" indent="-285750">
              <a:buFont typeface="Arial" panose="020B0604020202020204" pitchFamily="34" charset="0"/>
              <a:buChar char="•"/>
            </a:pPr>
            <a:r>
              <a:rPr lang="en-US" dirty="0"/>
              <a:t>MCNA understands that there are times when parents or guardians are unsure of when an oral health issue warrants immediate attention through an emergency room or an urgent care center. </a:t>
            </a:r>
          </a:p>
        </p:txBody>
      </p:sp>
    </p:spTree>
    <p:extLst>
      <p:ext uri="{BB962C8B-B14F-4D97-AF65-F5344CB8AC3E}">
        <p14:creationId xmlns:p14="http://schemas.microsoft.com/office/powerpoint/2010/main" val="11706614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EF81C-0FF6-DED9-9420-1A3C590CF676}"/>
              </a:ext>
            </a:extLst>
          </p:cNvPr>
          <p:cNvSpPr>
            <a:spLocks noGrp="1"/>
          </p:cNvSpPr>
          <p:nvPr>
            <p:ph type="title"/>
          </p:nvPr>
        </p:nvSpPr>
        <p:spPr>
          <a:xfrm>
            <a:off x="530892" y="3055795"/>
            <a:ext cx="9445665" cy="909779"/>
          </a:xfrm>
        </p:spPr>
        <p:txBody>
          <a:bodyPr/>
          <a:lstStyle/>
          <a:p>
            <a:pPr algn="ctr"/>
            <a:r>
              <a:rPr lang="en-US" dirty="0"/>
              <a:t>Thank you</a:t>
            </a:r>
          </a:p>
        </p:txBody>
      </p:sp>
    </p:spTree>
    <p:extLst>
      <p:ext uri="{BB962C8B-B14F-4D97-AF65-F5344CB8AC3E}">
        <p14:creationId xmlns:p14="http://schemas.microsoft.com/office/powerpoint/2010/main" val="11414836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
</file>

<file path=ppt/theme/theme1.xml><?xml version="1.0" encoding="utf-8"?>
<a:theme xmlns:a="http://schemas.openxmlformats.org/drawingml/2006/main" name="MCNA_Template_POT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2238</TotalTime>
  <Words>609</Words>
  <Application>Microsoft Office PowerPoint</Application>
  <PresentationFormat>Widescreen</PresentationFormat>
  <Paragraphs>36</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Aptos</vt:lpstr>
      <vt:lpstr>Arial</vt:lpstr>
      <vt:lpstr>Calibri</vt:lpstr>
      <vt:lpstr>MCNA_Template_POTX</vt:lpstr>
      <vt:lpstr>MCNA Iowa Dental Wellness Plan Value-Added Services</vt:lpstr>
      <vt:lpstr>MCNA Design Strategy for Value-Added Services</vt:lpstr>
      <vt:lpstr>Establishment of a Dental Home</vt:lpstr>
      <vt:lpstr>Maintaining Good Oral Health </vt:lpstr>
      <vt:lpstr>Achieving Optimal Health</vt:lpstr>
      <vt:lpstr>After Hours Hygienist Hotline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Shannon</dc:creator>
  <cp:lastModifiedBy>Kendra Aracena</cp:lastModifiedBy>
  <cp:revision>30</cp:revision>
  <cp:lastPrinted>2024-09-10T00:05:17Z</cp:lastPrinted>
  <dcterms:created xsi:type="dcterms:W3CDTF">2024-09-06T17:23:58Z</dcterms:created>
  <dcterms:modified xsi:type="dcterms:W3CDTF">2025-01-14T19:08:50Z</dcterms:modified>
</cp:coreProperties>
</file>