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8"/>
  </p:notesMasterIdLst>
  <p:sldIdLst>
    <p:sldId id="314" r:id="rId5"/>
    <p:sldId id="316" r:id="rId6"/>
    <p:sldId id="318" r:id="rId7"/>
    <p:sldId id="319" r:id="rId8"/>
    <p:sldId id="320" r:id="rId9"/>
    <p:sldId id="321" r:id="rId10"/>
    <p:sldId id="322" r:id="rId11"/>
    <p:sldId id="323" r:id="rId12"/>
    <p:sldId id="324" r:id="rId13"/>
    <p:sldId id="325" r:id="rId14"/>
    <p:sldId id="326" r:id="rId15"/>
    <p:sldId id="327" r:id="rId16"/>
    <p:sldId id="328" r:id="rId17"/>
    <p:sldId id="329" r:id="rId18"/>
    <p:sldId id="330" r:id="rId19"/>
    <p:sldId id="331" r:id="rId20"/>
    <p:sldId id="332" r:id="rId21"/>
    <p:sldId id="333" r:id="rId22"/>
    <p:sldId id="334" r:id="rId23"/>
    <p:sldId id="335" r:id="rId24"/>
    <p:sldId id="336" r:id="rId25"/>
    <p:sldId id="342" r:id="rId26"/>
    <p:sldId id="338" r:id="rId27"/>
    <p:sldId id="339" r:id="rId28"/>
    <p:sldId id="340" r:id="rId29"/>
    <p:sldId id="341" r:id="rId30"/>
    <p:sldId id="343" r:id="rId31"/>
    <p:sldId id="344" r:id="rId32"/>
    <p:sldId id="345" r:id="rId33"/>
    <p:sldId id="346" r:id="rId34"/>
    <p:sldId id="348" r:id="rId35"/>
    <p:sldId id="347" r:id="rId36"/>
    <p:sldId id="292" r:id="rId37"/>
  </p:sldIdLst>
  <p:sldSz cx="9144000" cy="6858000" type="screen4x3"/>
  <p:notesSz cx="6858000" cy="9144000"/>
  <p:embeddedFontLst>
    <p:embeddedFont>
      <p:font typeface="Gill Sans" panose="020B0604020202020204" charset="0"/>
      <p:regular r:id="rId39"/>
      <p:bold r:id="rId40"/>
    </p:embeddedFont>
    <p:embeddedFont>
      <p:font typeface="Meiryo" panose="020B0604030504040204" pitchFamily="34" charset="-128"/>
      <p:regular r:id="rId41"/>
      <p:bold r:id="rId42"/>
      <p:italic r:id="rId43"/>
      <p:boldItalic r:id="rId44"/>
    </p:embeddedFont>
    <p:embeddedFont>
      <p:font typeface="Work Sans" panose="00000500000000000000" pitchFamily="50"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56" roundtripDataSignature="AMtx7mjbmP4TJYnRgoljyEiFrML0Av0cL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19135D-7E76-1172-E87F-50F539A74704}" name="Frink, Brandyce [HHS]" initials="BF" userId="S::brandyce.frink@hhs.iowa.gov::2a8ece7d-48f5-489e-b8b5-7cc6403bc981" providerId="AD"/>
  <p188:author id="{229339F1-DA06-A4EB-B07F-5983C2B4FB30}" name="Robak, Amy [HHS]" initials="AR" userId="S::amy.robak@hhs.iowa.gov::fbd93721-f04a-4b4f-ab64-4e6ca75d1ec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DB0F58-31DC-1B32-9931-442AF6F42B04}" v="17" dt="2025-01-21T17:49:33.6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892" autoAdjust="0"/>
  </p:normalViewPr>
  <p:slideViewPr>
    <p:cSldViewPr snapToGrid="0">
      <p:cViewPr varScale="1">
        <p:scale>
          <a:sx n="95" d="100"/>
          <a:sy n="95" d="100"/>
        </p:scale>
        <p:origin x="206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font" Target="fonts/font9.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2.fntdata"/><Relationship Id="rId45" Type="http://schemas.openxmlformats.org/officeDocument/2006/relationships/font" Target="fonts/font7.fntdata"/><Relationship Id="rId58" Type="http://schemas.openxmlformats.org/officeDocument/2006/relationships/viewProps" Target="viewProps.xml"/><Relationship Id="rId5" Type="http://schemas.openxmlformats.org/officeDocument/2006/relationships/slide" Target="slides/slide1.xml"/><Relationship Id="rId61"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6.fntdata"/><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font" Target="fonts/font10.fntdata"/><Relationship Id="rId56" Type="http://customschemas.google.com/relationships/presentationmetadata" Target="meta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3.fntdata"/><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57"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en-US" dirty="0"/>
              <a:t>Things to remember:</a:t>
            </a:r>
          </a:p>
          <a:p>
            <a:pPr>
              <a:buNone/>
            </a:pPr>
            <a:endParaRPr lang="en-US" dirty="0"/>
          </a:p>
          <a:p>
            <a:pPr>
              <a:buNone/>
            </a:pPr>
            <a:r>
              <a:rPr lang="en-US" dirty="0"/>
              <a:t>●whether completing virtually or in-person you may want to send the slides via email ahead of the presentation so that attendees have an idea of what </a:t>
            </a:r>
          </a:p>
          <a:p>
            <a:pPr>
              <a:buNone/>
            </a:pPr>
            <a:r>
              <a:rPr lang="en-US" dirty="0"/>
              <a:t>the content will include</a:t>
            </a:r>
          </a:p>
          <a:p>
            <a:pPr>
              <a:buNone/>
            </a:pPr>
            <a:r>
              <a:rPr lang="en-US" dirty="0"/>
              <a:t>●if delivering virtually you may want to mail or deliver hard copies of the slides with a space for notes to the practice to support tracking the information</a:t>
            </a:r>
          </a:p>
          <a:p>
            <a:pPr>
              <a:buNone/>
            </a:pPr>
            <a:r>
              <a:rPr lang="en-US" dirty="0"/>
              <a:t>●track attendance virtually via the chat box (name and email address) or in-person with an attendance sheet. Be sure to provide space for best method</a:t>
            </a:r>
          </a:p>
          <a:p>
            <a:pPr>
              <a:buNone/>
            </a:pPr>
            <a:r>
              <a:rPr lang="en-US" dirty="0"/>
              <a:t>for contact/follow-up i.e. email address or direct phone number</a:t>
            </a:r>
          </a:p>
          <a:p>
            <a:pPr>
              <a:buNone/>
            </a:pPr>
            <a:r>
              <a:rPr lang="en-US" dirty="0"/>
              <a:t>●share that there are built in opportunities for questions throughout the training so encourage tracking questions either in a parking lot (in-person with</a:t>
            </a:r>
          </a:p>
          <a:p>
            <a:pPr>
              <a:buNone/>
            </a:pPr>
            <a:r>
              <a:rPr lang="en-US" dirty="0"/>
              <a:t>sticky notes) or in the chat virtually</a:t>
            </a:r>
          </a:p>
          <a:p>
            <a:pPr>
              <a:buNone/>
            </a:pPr>
            <a:r>
              <a:rPr lang="en-US" dirty="0"/>
              <a:t>●make sure to introduce yourself and thank your audience for the time to share this important information with them</a:t>
            </a:r>
          </a:p>
          <a:p>
            <a:pPr>
              <a:buNone/>
            </a:pPr>
            <a:endParaRPr lang="en-US" dirty="0">
              <a:latin typeface="Calibri"/>
              <a:ea typeface="Calibri"/>
              <a:cs typeface="Calibri"/>
            </a:endParaRPr>
          </a:p>
        </p:txBody>
      </p:sp>
    </p:spTree>
    <p:extLst>
      <p:ext uri="{BB962C8B-B14F-4D97-AF65-F5344CB8AC3E}">
        <p14:creationId xmlns:p14="http://schemas.microsoft.com/office/powerpoint/2010/main" val="1234117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25:notes"/>
          <p:cNvSpPr txBox="1">
            <a:spLocks noGrp="1"/>
          </p:cNvSpPr>
          <p:nvPr>
            <p:ph type="body" idx="1"/>
          </p:nvPr>
        </p:nvSpPr>
        <p:spPr>
          <a:xfrm>
            <a:off x="731838" y="4621213"/>
            <a:ext cx="5851525" cy="37798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Minimum talking points:</a:t>
            </a:r>
            <a:endParaRPr/>
          </a:p>
          <a:p>
            <a:pPr marL="457200" lvl="0" indent="-317500" algn="l" rtl="0">
              <a:lnSpc>
                <a:spcPct val="100000"/>
              </a:lnSpc>
              <a:spcBef>
                <a:spcPts val="0"/>
              </a:spcBef>
              <a:spcAft>
                <a:spcPts val="0"/>
              </a:spcAft>
              <a:buSzPts val="1400"/>
              <a:buChar char="●"/>
            </a:pPr>
            <a:r>
              <a:rPr lang="en-US"/>
              <a:t>explain continued scoring statistics as they relate to referral</a:t>
            </a:r>
            <a:endParaRPr/>
          </a:p>
          <a:p>
            <a:pPr marL="0" lvl="0" indent="0" algn="l" rtl="0">
              <a:lnSpc>
                <a:spcPct val="100000"/>
              </a:lnSpc>
              <a:spcBef>
                <a:spcPts val="0"/>
              </a:spcBef>
              <a:spcAft>
                <a:spcPts val="0"/>
              </a:spcAft>
              <a:buSzPts val="1400"/>
              <a:buNone/>
            </a:pPr>
            <a:endParaRPr/>
          </a:p>
        </p:txBody>
      </p:sp>
      <p:sp>
        <p:nvSpPr>
          <p:cNvPr id="184" name="Google Shape;184;p2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6: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26:notes"/>
          <p:cNvSpPr txBox="1">
            <a:spLocks noGrp="1"/>
          </p:cNvSpPr>
          <p:nvPr>
            <p:ph type="body" idx="1"/>
          </p:nvPr>
        </p:nvSpPr>
        <p:spPr>
          <a:xfrm>
            <a:off x="731838" y="4621213"/>
            <a:ext cx="5851525" cy="37798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Minimum talking points:</a:t>
            </a:r>
            <a:endParaRPr dirty="0"/>
          </a:p>
          <a:p>
            <a:pPr indent="-317500">
              <a:buSzPts val="1400"/>
            </a:pPr>
            <a:r>
              <a:rPr lang="en-US" dirty="0"/>
              <a:t>Request that questions be added to the chat for discussion after the training refresher.</a:t>
            </a:r>
            <a:endParaRPr dirty="0"/>
          </a:p>
          <a:p>
            <a:pPr marL="457200" marR="0" lvl="0" indent="-228600" algn="l" rtl="0">
              <a:lnSpc>
                <a:spcPct val="100000"/>
              </a:lnSpc>
              <a:spcBef>
                <a:spcPts val="0"/>
              </a:spcBef>
              <a:spcAft>
                <a:spcPts val="0"/>
              </a:spcAft>
              <a:buSzPts val="1400"/>
              <a:buNone/>
            </a:pPr>
            <a:endParaRPr/>
          </a:p>
        </p:txBody>
      </p:sp>
      <p:sp>
        <p:nvSpPr>
          <p:cNvPr id="193" name="Google Shape;193;p26:notes"/>
          <p:cNvSpPr txBox="1">
            <a:spLocks noGrp="1"/>
          </p:cNvSpPr>
          <p:nvPr>
            <p:ph type="sldNum" idx="12"/>
          </p:nvPr>
        </p:nvSpPr>
        <p:spPr>
          <a:xfrm>
            <a:off x="4143375" y="9120188"/>
            <a:ext cx="3170238" cy="48101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7: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7:notes"/>
          <p:cNvSpPr txBox="1">
            <a:spLocks noGrp="1"/>
          </p:cNvSpPr>
          <p:nvPr>
            <p:ph type="body" idx="1"/>
          </p:nvPr>
        </p:nvSpPr>
        <p:spPr>
          <a:xfrm>
            <a:off x="731838" y="4621213"/>
            <a:ext cx="5851500" cy="377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27:notes"/>
          <p:cNvSpPr txBox="1">
            <a:spLocks noGrp="1"/>
          </p:cNvSpPr>
          <p:nvPr>
            <p:ph type="sldNum" idx="12"/>
          </p:nvPr>
        </p:nvSpPr>
        <p:spPr>
          <a:xfrm>
            <a:off x="4143375" y="9120188"/>
            <a:ext cx="3170100" cy="480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8:notes"/>
          <p:cNvSpPr txBox="1">
            <a:spLocks noGrp="1"/>
          </p:cNvSpPr>
          <p:nvPr>
            <p:ph type="body" idx="1"/>
          </p:nvPr>
        </p:nvSpPr>
        <p:spPr>
          <a:xfrm>
            <a:off x="731838" y="4621213"/>
            <a:ext cx="5851525" cy="37798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Minimum talking points:</a:t>
            </a:r>
            <a:endParaRPr/>
          </a:p>
          <a:p>
            <a:pPr marL="457200" lvl="0" indent="-317500" algn="l" rtl="0">
              <a:lnSpc>
                <a:spcPct val="100000"/>
              </a:lnSpc>
              <a:spcBef>
                <a:spcPts val="0"/>
              </a:spcBef>
              <a:spcAft>
                <a:spcPts val="0"/>
              </a:spcAft>
              <a:buSzPts val="1400"/>
              <a:buChar char="●"/>
            </a:pPr>
            <a:r>
              <a:rPr lang="en-US"/>
              <a:t>explain scoring outcomes as they relate to the need for follow-up questions</a:t>
            </a:r>
            <a:endParaRPr/>
          </a:p>
          <a:p>
            <a:pPr marL="0" lvl="0" indent="0" algn="l" rtl="0">
              <a:lnSpc>
                <a:spcPct val="100000"/>
              </a:lnSpc>
              <a:spcBef>
                <a:spcPts val="0"/>
              </a:spcBef>
              <a:spcAft>
                <a:spcPts val="0"/>
              </a:spcAft>
              <a:buSzPts val="1400"/>
              <a:buNone/>
            </a:pPr>
            <a:endParaRPr/>
          </a:p>
        </p:txBody>
      </p:sp>
      <p:sp>
        <p:nvSpPr>
          <p:cNvPr id="207" name="Google Shape;207;p28: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9:notes"/>
          <p:cNvSpPr txBox="1">
            <a:spLocks noGrp="1"/>
          </p:cNvSpPr>
          <p:nvPr>
            <p:ph type="body" idx="1"/>
          </p:nvPr>
        </p:nvSpPr>
        <p:spPr>
          <a:xfrm>
            <a:off x="731838" y="4621213"/>
            <a:ext cx="5851525" cy="37798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Minimum talking points:</a:t>
            </a:r>
            <a:endParaRPr/>
          </a:p>
          <a:p>
            <a:pPr marL="457200" lvl="0" indent="-317500" algn="l" rtl="0">
              <a:lnSpc>
                <a:spcPct val="100000"/>
              </a:lnSpc>
              <a:spcBef>
                <a:spcPts val="0"/>
              </a:spcBef>
              <a:spcAft>
                <a:spcPts val="0"/>
              </a:spcAft>
              <a:buSzPts val="1400"/>
              <a:buChar char="●"/>
            </a:pPr>
            <a:r>
              <a:rPr lang="en-US"/>
              <a:t>explain scoring outcomes as they relate to the need for follow-up questions</a:t>
            </a:r>
            <a:endParaRPr/>
          </a:p>
          <a:p>
            <a:pPr marL="0" lvl="0" indent="0" algn="l" rtl="0">
              <a:lnSpc>
                <a:spcPct val="100000"/>
              </a:lnSpc>
              <a:spcBef>
                <a:spcPts val="0"/>
              </a:spcBef>
              <a:spcAft>
                <a:spcPts val="0"/>
              </a:spcAft>
              <a:buSzPts val="1400"/>
              <a:buNone/>
            </a:pPr>
            <a:endParaRPr/>
          </a:p>
        </p:txBody>
      </p:sp>
      <p:sp>
        <p:nvSpPr>
          <p:cNvPr id="215" name="Google Shape;215;p29: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30:notes"/>
          <p:cNvSpPr txBox="1">
            <a:spLocks noGrp="1"/>
          </p:cNvSpPr>
          <p:nvPr>
            <p:ph type="body" idx="1"/>
          </p:nvPr>
        </p:nvSpPr>
        <p:spPr>
          <a:xfrm>
            <a:off x="731838" y="4621213"/>
            <a:ext cx="5851525" cy="37798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Minimum talking points:</a:t>
            </a:r>
            <a:endParaRPr/>
          </a:p>
          <a:p>
            <a:pPr marL="457200" lvl="0" indent="-317500" algn="l" rtl="0">
              <a:lnSpc>
                <a:spcPct val="100000"/>
              </a:lnSpc>
              <a:spcBef>
                <a:spcPts val="0"/>
              </a:spcBef>
              <a:spcAft>
                <a:spcPts val="0"/>
              </a:spcAft>
              <a:buSzPts val="1400"/>
              <a:buChar char="●"/>
            </a:pPr>
            <a:r>
              <a:rPr lang="en-US"/>
              <a:t>review the process for completing follow-up questions </a:t>
            </a:r>
            <a:endParaRPr/>
          </a:p>
          <a:p>
            <a:pPr marL="0" lvl="0" indent="0" algn="l" rtl="0">
              <a:lnSpc>
                <a:spcPct val="100000"/>
              </a:lnSpc>
              <a:spcBef>
                <a:spcPts val="0"/>
              </a:spcBef>
              <a:spcAft>
                <a:spcPts val="0"/>
              </a:spcAft>
              <a:buSzPts val="1400"/>
              <a:buNone/>
            </a:pPr>
            <a:endParaRPr/>
          </a:p>
        </p:txBody>
      </p:sp>
      <p:sp>
        <p:nvSpPr>
          <p:cNvPr id="223" name="Google Shape;223;p30: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31:notes"/>
          <p:cNvSpPr txBox="1">
            <a:spLocks noGrp="1"/>
          </p:cNvSpPr>
          <p:nvPr>
            <p:ph type="body" idx="1"/>
          </p:nvPr>
        </p:nvSpPr>
        <p:spPr>
          <a:xfrm>
            <a:off x="731838" y="4621213"/>
            <a:ext cx="5851525" cy="37798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Minimum talking points:</a:t>
            </a:r>
            <a:endParaRPr/>
          </a:p>
          <a:p>
            <a:pPr marL="457200" lvl="0" indent="-317500" algn="l" rtl="0">
              <a:lnSpc>
                <a:spcPct val="100000"/>
              </a:lnSpc>
              <a:spcBef>
                <a:spcPts val="0"/>
              </a:spcBef>
              <a:spcAft>
                <a:spcPts val="0"/>
              </a:spcAft>
              <a:buSzPts val="1400"/>
              <a:buChar char="●"/>
            </a:pPr>
            <a:r>
              <a:rPr lang="en-US"/>
              <a:t>review the process for completing follow-up questions </a:t>
            </a:r>
            <a:endParaRPr/>
          </a:p>
          <a:p>
            <a:pPr marL="0" lvl="0" indent="0" algn="l" rtl="0">
              <a:lnSpc>
                <a:spcPct val="100000"/>
              </a:lnSpc>
              <a:spcBef>
                <a:spcPts val="0"/>
              </a:spcBef>
              <a:spcAft>
                <a:spcPts val="0"/>
              </a:spcAft>
              <a:buSzPts val="1400"/>
              <a:buNone/>
            </a:pPr>
            <a:endParaRPr/>
          </a:p>
        </p:txBody>
      </p:sp>
      <p:sp>
        <p:nvSpPr>
          <p:cNvPr id="231" name="Google Shape;231;p31: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32: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32:notes"/>
          <p:cNvSpPr txBox="1">
            <a:spLocks noGrp="1"/>
          </p:cNvSpPr>
          <p:nvPr>
            <p:ph type="body" idx="1"/>
          </p:nvPr>
        </p:nvSpPr>
        <p:spPr>
          <a:xfrm>
            <a:off x="731838" y="4621213"/>
            <a:ext cx="5851525" cy="37798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a:t>Minimum talking points:</a:t>
            </a:r>
            <a:endParaRPr/>
          </a:p>
          <a:p>
            <a:pPr marL="457200" marR="0" lvl="0" indent="-317500" algn="l" rtl="0">
              <a:lnSpc>
                <a:spcPct val="100000"/>
              </a:lnSpc>
              <a:spcBef>
                <a:spcPts val="0"/>
              </a:spcBef>
              <a:spcAft>
                <a:spcPts val="0"/>
              </a:spcAft>
              <a:buSzPts val="1400"/>
              <a:buChar char="●"/>
            </a:pPr>
            <a:r>
              <a:rPr lang="en-US"/>
              <a:t>review the follow-up scoring sheet </a:t>
            </a:r>
            <a:endParaRPr/>
          </a:p>
          <a:p>
            <a:pPr marL="914400" marR="0" lvl="1" indent="-317500" algn="l" rtl="0">
              <a:lnSpc>
                <a:spcPct val="100000"/>
              </a:lnSpc>
              <a:spcBef>
                <a:spcPts val="0"/>
              </a:spcBef>
              <a:spcAft>
                <a:spcPts val="0"/>
              </a:spcAft>
              <a:buSzPts val="1400"/>
              <a:buChar char="○"/>
            </a:pPr>
            <a:r>
              <a:rPr lang="en-US"/>
              <a:t>the same 20 questions are on the follow up. </a:t>
            </a:r>
            <a:endParaRPr/>
          </a:p>
          <a:p>
            <a:pPr marL="914400" marR="0" lvl="1" indent="-317500" algn="l" rtl="0">
              <a:lnSpc>
                <a:spcPct val="100000"/>
              </a:lnSpc>
              <a:spcBef>
                <a:spcPts val="0"/>
              </a:spcBef>
              <a:spcAft>
                <a:spcPts val="0"/>
              </a:spcAft>
              <a:buSzPts val="1400"/>
              <a:buChar char="○"/>
            </a:pPr>
            <a:r>
              <a:rPr lang="en-US"/>
              <a:t>the follow up questions just provide more specific examples for the parent to understand the question better. </a:t>
            </a:r>
            <a:endParaRPr/>
          </a:p>
          <a:p>
            <a:pPr marL="457200" marR="0" lvl="0" indent="-228600" algn="l" rtl="0">
              <a:lnSpc>
                <a:spcPct val="100000"/>
              </a:lnSpc>
              <a:spcBef>
                <a:spcPts val="0"/>
              </a:spcBef>
              <a:spcAft>
                <a:spcPts val="0"/>
              </a:spcAft>
              <a:buSzPts val="1400"/>
              <a:buNone/>
            </a:pPr>
            <a:endParaRPr/>
          </a:p>
        </p:txBody>
      </p:sp>
      <p:sp>
        <p:nvSpPr>
          <p:cNvPr id="240" name="Google Shape;240;p32:notes"/>
          <p:cNvSpPr txBox="1">
            <a:spLocks noGrp="1"/>
          </p:cNvSpPr>
          <p:nvPr>
            <p:ph type="sldNum" idx="12"/>
          </p:nvPr>
        </p:nvSpPr>
        <p:spPr>
          <a:xfrm>
            <a:off x="4143375" y="9120188"/>
            <a:ext cx="3170238" cy="48101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3: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33:notes"/>
          <p:cNvSpPr txBox="1">
            <a:spLocks noGrp="1"/>
          </p:cNvSpPr>
          <p:nvPr>
            <p:ph type="body" idx="1"/>
          </p:nvPr>
        </p:nvSpPr>
        <p:spPr>
          <a:xfrm>
            <a:off x="731838" y="4621213"/>
            <a:ext cx="5851525" cy="37798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a:t>Minimum talking points:</a:t>
            </a:r>
            <a:endParaRPr/>
          </a:p>
          <a:p>
            <a:pPr marL="457200" lvl="0" indent="-317500" algn="l" rtl="0">
              <a:lnSpc>
                <a:spcPct val="100000"/>
              </a:lnSpc>
              <a:spcBef>
                <a:spcPts val="0"/>
              </a:spcBef>
              <a:spcAft>
                <a:spcPts val="0"/>
              </a:spcAft>
              <a:buSzPts val="1400"/>
              <a:buChar char="●"/>
            </a:pPr>
            <a:r>
              <a:rPr lang="en-US"/>
              <a:t>review case examples that demonstrate how to successfully implement the MCHAT R/F with different scores</a:t>
            </a:r>
            <a:endParaRPr/>
          </a:p>
          <a:p>
            <a:pPr marL="457200" marR="0" lvl="0" indent="-228600" algn="l" rtl="0">
              <a:lnSpc>
                <a:spcPct val="100000"/>
              </a:lnSpc>
              <a:spcBef>
                <a:spcPts val="0"/>
              </a:spcBef>
              <a:spcAft>
                <a:spcPts val="0"/>
              </a:spcAft>
              <a:buSzPts val="1400"/>
              <a:buNone/>
            </a:pPr>
            <a:endParaRPr/>
          </a:p>
        </p:txBody>
      </p:sp>
      <p:sp>
        <p:nvSpPr>
          <p:cNvPr id="248" name="Google Shape;248;p33:notes"/>
          <p:cNvSpPr txBox="1">
            <a:spLocks noGrp="1"/>
          </p:cNvSpPr>
          <p:nvPr>
            <p:ph type="sldNum" idx="12"/>
          </p:nvPr>
        </p:nvSpPr>
        <p:spPr>
          <a:xfrm>
            <a:off x="4143375" y="9120188"/>
            <a:ext cx="3170238" cy="48101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34: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34:notes"/>
          <p:cNvSpPr txBox="1">
            <a:spLocks noGrp="1"/>
          </p:cNvSpPr>
          <p:nvPr>
            <p:ph type="body" idx="1"/>
          </p:nvPr>
        </p:nvSpPr>
        <p:spPr>
          <a:xfrm>
            <a:off x="731838" y="4621213"/>
            <a:ext cx="5851525" cy="37798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a:t>Minimum talking points:</a:t>
            </a:r>
            <a:endParaRPr/>
          </a:p>
          <a:p>
            <a:pPr marL="457200" lvl="0" indent="-317500" algn="l" rtl="0">
              <a:lnSpc>
                <a:spcPct val="100000"/>
              </a:lnSpc>
              <a:spcBef>
                <a:spcPts val="0"/>
              </a:spcBef>
              <a:spcAft>
                <a:spcPts val="0"/>
              </a:spcAft>
              <a:buSzPts val="1400"/>
              <a:buChar char="●"/>
            </a:pPr>
            <a:r>
              <a:rPr lang="en-US"/>
              <a:t>review case examples that demonstrate how to successfully implement the MCHAT R/F with different scores</a:t>
            </a:r>
            <a:endParaRPr/>
          </a:p>
          <a:p>
            <a:pPr marL="457200" marR="0" lvl="0" indent="-228600" algn="l" rtl="0">
              <a:lnSpc>
                <a:spcPct val="100000"/>
              </a:lnSpc>
              <a:spcBef>
                <a:spcPts val="0"/>
              </a:spcBef>
              <a:spcAft>
                <a:spcPts val="0"/>
              </a:spcAft>
              <a:buSzPts val="1400"/>
              <a:buNone/>
            </a:pPr>
            <a:endParaRPr/>
          </a:p>
        </p:txBody>
      </p:sp>
      <p:sp>
        <p:nvSpPr>
          <p:cNvPr id="258" name="Google Shape;258;p34:notes"/>
          <p:cNvSpPr txBox="1">
            <a:spLocks noGrp="1"/>
          </p:cNvSpPr>
          <p:nvPr>
            <p:ph type="sldNum" idx="12"/>
          </p:nvPr>
        </p:nvSpPr>
        <p:spPr>
          <a:xfrm>
            <a:off x="4143375" y="9120188"/>
            <a:ext cx="3170238" cy="48101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8:notes"/>
          <p:cNvSpPr txBox="1">
            <a:spLocks noGrp="1"/>
          </p:cNvSpPr>
          <p:nvPr>
            <p:ph type="body" idx="1"/>
          </p:nvPr>
        </p:nvSpPr>
        <p:spPr>
          <a:xfrm>
            <a:off x="731838" y="4621213"/>
            <a:ext cx="5851525" cy="37798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Minimum talking points:</a:t>
            </a:r>
            <a:endParaRPr/>
          </a:p>
          <a:p>
            <a:pPr marL="457200" lvl="0" indent="-317500" algn="l" rtl="0">
              <a:lnSpc>
                <a:spcPct val="100000"/>
              </a:lnSpc>
              <a:spcBef>
                <a:spcPts val="0"/>
              </a:spcBef>
              <a:spcAft>
                <a:spcPts val="0"/>
              </a:spcAft>
              <a:buSzPts val="1400"/>
              <a:buChar char="●"/>
            </a:pPr>
            <a:r>
              <a:rPr lang="en-US"/>
              <a:t>explain recommendations for autism specific screening during 18 and and 24 month well-child exams </a:t>
            </a:r>
            <a:endParaRPr/>
          </a:p>
          <a:p>
            <a:pPr marL="457200" lvl="0" indent="-317500" algn="l" rtl="0">
              <a:lnSpc>
                <a:spcPct val="100000"/>
              </a:lnSpc>
              <a:spcBef>
                <a:spcPts val="0"/>
              </a:spcBef>
              <a:spcAft>
                <a:spcPts val="0"/>
              </a:spcAft>
              <a:buSzPts val="1400"/>
              <a:buChar char="●"/>
            </a:pPr>
            <a:r>
              <a:rPr lang="en-US"/>
              <a:t>you may want to provide this as a handout within your mailed/delivered materials ahead of the training and/or provide the link for the attendees to the website: https://www.aap.org/periodicityschedule</a:t>
            </a:r>
            <a:endParaRPr/>
          </a:p>
          <a:p>
            <a:pPr marL="0" lvl="0" indent="0" algn="l" rtl="0">
              <a:lnSpc>
                <a:spcPct val="100000"/>
              </a:lnSpc>
              <a:spcBef>
                <a:spcPts val="0"/>
              </a:spcBef>
              <a:spcAft>
                <a:spcPts val="0"/>
              </a:spcAft>
              <a:buSzPts val="1400"/>
              <a:buNone/>
            </a:pPr>
            <a:endParaRPr/>
          </a:p>
        </p:txBody>
      </p:sp>
      <p:sp>
        <p:nvSpPr>
          <p:cNvPr id="113" name="Google Shape;113;p18: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35:notes"/>
          <p:cNvSpPr txBox="1">
            <a:spLocks noGrp="1"/>
          </p:cNvSpPr>
          <p:nvPr>
            <p:ph type="body" idx="1"/>
          </p:nvPr>
        </p:nvSpPr>
        <p:spPr>
          <a:xfrm>
            <a:off x="731838" y="4621213"/>
            <a:ext cx="5851525" cy="37798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a:t>Minimum talking points:</a:t>
            </a:r>
            <a:endParaRPr/>
          </a:p>
          <a:p>
            <a:pPr marL="457200" lvl="0" indent="-317500" algn="l" rtl="0">
              <a:lnSpc>
                <a:spcPct val="100000"/>
              </a:lnSpc>
              <a:spcBef>
                <a:spcPts val="0"/>
              </a:spcBef>
              <a:spcAft>
                <a:spcPts val="0"/>
              </a:spcAft>
              <a:buSzPts val="1400"/>
              <a:buChar char="●"/>
            </a:pPr>
            <a:r>
              <a:rPr lang="en-US"/>
              <a:t>review case examples that demonstrate how to successfully implement the MCHAT R/F with different scores</a:t>
            </a:r>
            <a:endParaRPr/>
          </a:p>
          <a:p>
            <a:pPr marL="457200" marR="0" lvl="0" indent="-228600" algn="l" rtl="0">
              <a:lnSpc>
                <a:spcPct val="100000"/>
              </a:lnSpc>
              <a:spcBef>
                <a:spcPts val="0"/>
              </a:spcBef>
              <a:spcAft>
                <a:spcPts val="0"/>
              </a:spcAft>
              <a:buSzPts val="1400"/>
              <a:buNone/>
            </a:pPr>
            <a:endParaRPr/>
          </a:p>
        </p:txBody>
      </p:sp>
      <p:sp>
        <p:nvSpPr>
          <p:cNvPr id="265" name="Google Shape;265;p35:notes"/>
          <p:cNvSpPr txBox="1">
            <a:spLocks noGrp="1"/>
          </p:cNvSpPr>
          <p:nvPr>
            <p:ph type="sldNum" idx="12"/>
          </p:nvPr>
        </p:nvSpPr>
        <p:spPr>
          <a:xfrm>
            <a:off x="4143375" y="9120188"/>
            <a:ext cx="3170238" cy="48101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36: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36:notes"/>
          <p:cNvSpPr txBox="1">
            <a:spLocks noGrp="1"/>
          </p:cNvSpPr>
          <p:nvPr>
            <p:ph type="body" idx="1"/>
          </p:nvPr>
        </p:nvSpPr>
        <p:spPr>
          <a:xfrm>
            <a:off x="731838" y="4621213"/>
            <a:ext cx="5851525" cy="37798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a:t>Minimum talking points:</a:t>
            </a:r>
            <a:endParaRPr/>
          </a:p>
          <a:p>
            <a:pPr marL="457200" lvl="0" indent="-317500" algn="l" rtl="0">
              <a:lnSpc>
                <a:spcPct val="100000"/>
              </a:lnSpc>
              <a:spcBef>
                <a:spcPts val="0"/>
              </a:spcBef>
              <a:spcAft>
                <a:spcPts val="0"/>
              </a:spcAft>
              <a:buSzPts val="1400"/>
              <a:buChar char="●"/>
            </a:pPr>
            <a:r>
              <a:rPr lang="en-US"/>
              <a:t>review case examples that demonstrate how to successfully implement the MCHAT R/F with different scores</a:t>
            </a:r>
            <a:endParaRPr/>
          </a:p>
          <a:p>
            <a:pPr marL="457200" marR="0" lvl="0" indent="-228600" algn="l" rtl="0">
              <a:lnSpc>
                <a:spcPct val="100000"/>
              </a:lnSpc>
              <a:spcBef>
                <a:spcPts val="0"/>
              </a:spcBef>
              <a:spcAft>
                <a:spcPts val="0"/>
              </a:spcAft>
              <a:buSzPts val="1400"/>
              <a:buNone/>
            </a:pPr>
            <a:endParaRPr/>
          </a:p>
        </p:txBody>
      </p:sp>
      <p:sp>
        <p:nvSpPr>
          <p:cNvPr id="272" name="Google Shape;272;p36:notes"/>
          <p:cNvSpPr txBox="1">
            <a:spLocks noGrp="1"/>
          </p:cNvSpPr>
          <p:nvPr>
            <p:ph type="sldNum" idx="12"/>
          </p:nvPr>
        </p:nvSpPr>
        <p:spPr>
          <a:xfrm>
            <a:off x="4143375" y="9120188"/>
            <a:ext cx="3170238" cy="48101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6: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26:notes"/>
          <p:cNvSpPr txBox="1">
            <a:spLocks noGrp="1"/>
          </p:cNvSpPr>
          <p:nvPr>
            <p:ph type="body" idx="1"/>
          </p:nvPr>
        </p:nvSpPr>
        <p:spPr>
          <a:xfrm>
            <a:off x="731838" y="4621213"/>
            <a:ext cx="5851525" cy="37798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Minimum talking points:</a:t>
            </a:r>
            <a:endParaRPr dirty="0"/>
          </a:p>
          <a:p>
            <a:pPr indent="-317500">
              <a:buSzPts val="1400"/>
            </a:pPr>
            <a:r>
              <a:rPr lang="en-US" dirty="0"/>
              <a:t>Pause for questions</a:t>
            </a:r>
            <a:endParaRPr dirty="0"/>
          </a:p>
          <a:p>
            <a:pPr marL="457200" marR="0" lvl="0" indent="-228600" algn="l" rtl="0">
              <a:lnSpc>
                <a:spcPct val="100000"/>
              </a:lnSpc>
              <a:spcBef>
                <a:spcPts val="0"/>
              </a:spcBef>
              <a:spcAft>
                <a:spcPts val="0"/>
              </a:spcAft>
              <a:buSzPts val="1400"/>
              <a:buNone/>
            </a:pPr>
            <a:endParaRPr dirty="0"/>
          </a:p>
        </p:txBody>
      </p:sp>
      <p:sp>
        <p:nvSpPr>
          <p:cNvPr id="193" name="Google Shape;193;p26:notes"/>
          <p:cNvSpPr txBox="1">
            <a:spLocks noGrp="1"/>
          </p:cNvSpPr>
          <p:nvPr>
            <p:ph type="sldNum" idx="12"/>
          </p:nvPr>
        </p:nvSpPr>
        <p:spPr>
          <a:xfrm>
            <a:off x="4143375" y="9120188"/>
            <a:ext cx="3170238" cy="48101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38: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38:notes"/>
          <p:cNvSpPr txBox="1">
            <a:spLocks noGrp="1"/>
          </p:cNvSpPr>
          <p:nvPr>
            <p:ph type="body" idx="1"/>
          </p:nvPr>
        </p:nvSpPr>
        <p:spPr>
          <a:xfrm>
            <a:off x="731838" y="4621213"/>
            <a:ext cx="5851525" cy="37798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Minimum talking points:</a:t>
            </a:r>
            <a:endParaRPr/>
          </a:p>
          <a:p>
            <a:pPr marL="457200" lvl="0" indent="-317500" algn="l" rtl="0">
              <a:lnSpc>
                <a:spcPct val="100000"/>
              </a:lnSpc>
              <a:spcBef>
                <a:spcPts val="0"/>
              </a:spcBef>
              <a:spcAft>
                <a:spcPts val="0"/>
              </a:spcAft>
              <a:buSzPts val="1400"/>
              <a:buChar char="●"/>
            </a:pPr>
            <a:r>
              <a:rPr lang="en-US"/>
              <a:t>discuss limitations of the MCHAT R/F screening and the connection to ongoing surveillance as an important strategy for early identification</a:t>
            </a:r>
            <a:endParaRPr/>
          </a:p>
          <a:p>
            <a:pPr marL="457200" marR="0" lvl="0" indent="-228600" algn="l" rtl="0">
              <a:lnSpc>
                <a:spcPct val="100000"/>
              </a:lnSpc>
              <a:spcBef>
                <a:spcPts val="0"/>
              </a:spcBef>
              <a:spcAft>
                <a:spcPts val="0"/>
              </a:spcAft>
              <a:buSzPts val="1400"/>
              <a:buNone/>
            </a:pPr>
            <a:endParaRPr/>
          </a:p>
        </p:txBody>
      </p:sp>
      <p:sp>
        <p:nvSpPr>
          <p:cNvPr id="287" name="Google Shape;287;p38:notes"/>
          <p:cNvSpPr txBox="1">
            <a:spLocks noGrp="1"/>
          </p:cNvSpPr>
          <p:nvPr>
            <p:ph type="sldNum" idx="12"/>
          </p:nvPr>
        </p:nvSpPr>
        <p:spPr>
          <a:xfrm>
            <a:off x="4143375" y="9120188"/>
            <a:ext cx="3170238" cy="48101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39:notes"/>
          <p:cNvSpPr txBox="1">
            <a:spLocks noGrp="1"/>
          </p:cNvSpPr>
          <p:nvPr>
            <p:ph type="body" idx="1"/>
          </p:nvPr>
        </p:nvSpPr>
        <p:spPr>
          <a:xfrm>
            <a:off x="731838" y="4621213"/>
            <a:ext cx="5851525" cy="37798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Minimum talking points:</a:t>
            </a:r>
            <a:endParaRPr/>
          </a:p>
          <a:p>
            <a:pPr marL="457200" lvl="0" indent="-317500" algn="l" rtl="0">
              <a:lnSpc>
                <a:spcPct val="100000"/>
              </a:lnSpc>
              <a:spcBef>
                <a:spcPts val="0"/>
              </a:spcBef>
              <a:spcAft>
                <a:spcPts val="0"/>
              </a:spcAft>
              <a:buSzPts val="1400"/>
              <a:buChar char="●"/>
            </a:pPr>
            <a:r>
              <a:rPr lang="en-US"/>
              <a:t>1st Five support includes navigating typical challenges a practice might encounter during implementation of the MCHAT R/F. We’ve thought ahead to some frequently asked questions. These are next.</a:t>
            </a:r>
            <a:endParaRPr/>
          </a:p>
          <a:p>
            <a:pPr marL="0" lvl="0" indent="0" algn="l" rtl="0">
              <a:lnSpc>
                <a:spcPct val="100000"/>
              </a:lnSpc>
              <a:spcBef>
                <a:spcPts val="0"/>
              </a:spcBef>
              <a:spcAft>
                <a:spcPts val="0"/>
              </a:spcAft>
              <a:buSzPts val="1400"/>
              <a:buNone/>
            </a:pPr>
            <a:endParaRPr/>
          </a:p>
        </p:txBody>
      </p:sp>
      <p:sp>
        <p:nvSpPr>
          <p:cNvPr id="293" name="Google Shape;293;p39: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40: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40:notes"/>
          <p:cNvSpPr txBox="1">
            <a:spLocks noGrp="1"/>
          </p:cNvSpPr>
          <p:nvPr>
            <p:ph type="body" idx="1"/>
          </p:nvPr>
        </p:nvSpPr>
        <p:spPr>
          <a:xfrm>
            <a:off x="731838" y="4621213"/>
            <a:ext cx="5851525" cy="37798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Minimum talking points:</a:t>
            </a:r>
            <a:endParaRPr/>
          </a:p>
          <a:p>
            <a:pPr marL="457200" lvl="0" indent="-317500" algn="l" rtl="0">
              <a:lnSpc>
                <a:spcPct val="100000"/>
              </a:lnSpc>
              <a:spcBef>
                <a:spcPts val="0"/>
              </a:spcBef>
              <a:spcAft>
                <a:spcPts val="0"/>
              </a:spcAft>
              <a:buSzPts val="1400"/>
              <a:buChar char="●"/>
            </a:pPr>
            <a:r>
              <a:rPr lang="en-US"/>
              <a:t>provide support to the practice with strategies for how to recall specifics from this training</a:t>
            </a:r>
            <a:endParaRPr/>
          </a:p>
          <a:p>
            <a:pPr marL="457200" marR="0" lvl="0" indent="-228600" algn="l" rtl="0">
              <a:lnSpc>
                <a:spcPct val="100000"/>
              </a:lnSpc>
              <a:spcBef>
                <a:spcPts val="0"/>
              </a:spcBef>
              <a:spcAft>
                <a:spcPts val="0"/>
              </a:spcAft>
              <a:buSzPts val="1400"/>
              <a:buNone/>
            </a:pPr>
            <a:endParaRPr/>
          </a:p>
        </p:txBody>
      </p:sp>
      <p:sp>
        <p:nvSpPr>
          <p:cNvPr id="302" name="Google Shape;302;p40:notes"/>
          <p:cNvSpPr txBox="1">
            <a:spLocks noGrp="1"/>
          </p:cNvSpPr>
          <p:nvPr>
            <p:ph type="sldNum" idx="12"/>
          </p:nvPr>
        </p:nvSpPr>
        <p:spPr>
          <a:xfrm>
            <a:off x="4143375" y="9120188"/>
            <a:ext cx="3170238" cy="48101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41: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41:notes"/>
          <p:cNvSpPr txBox="1">
            <a:spLocks noGrp="1"/>
          </p:cNvSpPr>
          <p:nvPr>
            <p:ph type="body" idx="1"/>
          </p:nvPr>
        </p:nvSpPr>
        <p:spPr>
          <a:xfrm>
            <a:off x="731838" y="4621213"/>
            <a:ext cx="5851525" cy="37798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Minimum talking points:</a:t>
            </a:r>
            <a:endParaRPr/>
          </a:p>
          <a:p>
            <a:pPr marL="457200" lvl="0" indent="-317500" algn="l" rtl="0">
              <a:lnSpc>
                <a:spcPct val="100000"/>
              </a:lnSpc>
              <a:spcBef>
                <a:spcPts val="0"/>
              </a:spcBef>
              <a:spcAft>
                <a:spcPts val="0"/>
              </a:spcAft>
              <a:buSzPts val="1400"/>
              <a:buChar char="●"/>
            </a:pPr>
            <a:r>
              <a:rPr lang="en-US"/>
              <a:t>present an option for a typical workflow to complete the MCHAT R/F</a:t>
            </a:r>
            <a:endParaRPr/>
          </a:p>
          <a:p>
            <a:pPr marL="457200" marR="0" lvl="0" indent="-228600" algn="l" rtl="0">
              <a:lnSpc>
                <a:spcPct val="100000"/>
              </a:lnSpc>
              <a:spcBef>
                <a:spcPts val="0"/>
              </a:spcBef>
              <a:spcAft>
                <a:spcPts val="0"/>
              </a:spcAft>
              <a:buSzPts val="1400"/>
              <a:buNone/>
            </a:pPr>
            <a:endParaRPr/>
          </a:p>
        </p:txBody>
      </p:sp>
      <p:sp>
        <p:nvSpPr>
          <p:cNvPr id="311" name="Google Shape;311;p41:notes"/>
          <p:cNvSpPr txBox="1">
            <a:spLocks noGrp="1"/>
          </p:cNvSpPr>
          <p:nvPr>
            <p:ph type="sldNum" idx="12"/>
          </p:nvPr>
        </p:nvSpPr>
        <p:spPr>
          <a:xfrm>
            <a:off x="4143375" y="9120188"/>
            <a:ext cx="3170238" cy="48101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42: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42:notes"/>
          <p:cNvSpPr txBox="1">
            <a:spLocks noGrp="1"/>
          </p:cNvSpPr>
          <p:nvPr>
            <p:ph type="body" idx="1"/>
          </p:nvPr>
        </p:nvSpPr>
        <p:spPr>
          <a:xfrm>
            <a:off x="731838" y="4621213"/>
            <a:ext cx="5851525" cy="3779837"/>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Minimal talking points:</a:t>
            </a:r>
            <a:endParaRPr/>
          </a:p>
          <a:p>
            <a:pPr marL="457200" lvl="0" indent="-228600" algn="l" rtl="0">
              <a:lnSpc>
                <a:spcPct val="100000"/>
              </a:lnSpc>
              <a:spcBef>
                <a:spcPts val="0"/>
              </a:spcBef>
              <a:spcAft>
                <a:spcPts val="0"/>
              </a:spcAft>
              <a:buSzPts val="1400"/>
              <a:buFont typeface="Arial"/>
              <a:buChar char="•"/>
            </a:pPr>
            <a:r>
              <a:rPr lang="en-US"/>
              <a:t>Review that MCHAT has free translations online via their website</a:t>
            </a:r>
            <a:endParaRPr/>
          </a:p>
          <a:p>
            <a:pPr marL="457200" lvl="0" indent="-228600" algn="l" rtl="0">
              <a:lnSpc>
                <a:spcPct val="100000"/>
              </a:lnSpc>
              <a:spcBef>
                <a:spcPts val="0"/>
              </a:spcBef>
              <a:spcAft>
                <a:spcPts val="0"/>
              </a:spcAft>
              <a:buSzPts val="1400"/>
              <a:buFont typeface="Arial"/>
              <a:buChar char="•"/>
            </a:pPr>
            <a:r>
              <a:rPr lang="en-US"/>
              <a:t>Consider bringing a copy of the printed MCHAT-R/F packet in English and printed questionnaires in languages commonly used in the office when you present. </a:t>
            </a:r>
            <a:endParaRPr/>
          </a:p>
          <a:p>
            <a:pPr marL="457200" marR="0" lvl="0" indent="-228600" algn="l" rtl="0">
              <a:lnSpc>
                <a:spcPct val="100000"/>
              </a:lnSpc>
              <a:spcBef>
                <a:spcPts val="0"/>
              </a:spcBef>
              <a:spcAft>
                <a:spcPts val="0"/>
              </a:spcAft>
              <a:buSzPts val="1400"/>
              <a:buNone/>
            </a:pPr>
            <a:endParaRPr/>
          </a:p>
        </p:txBody>
      </p:sp>
      <p:sp>
        <p:nvSpPr>
          <p:cNvPr id="320" name="Google Shape;320;p42:notes"/>
          <p:cNvSpPr txBox="1">
            <a:spLocks noGrp="1"/>
          </p:cNvSpPr>
          <p:nvPr>
            <p:ph type="sldNum" idx="12"/>
          </p:nvPr>
        </p:nvSpPr>
        <p:spPr>
          <a:xfrm>
            <a:off x="4143375" y="9120188"/>
            <a:ext cx="3170238" cy="48101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43: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43:notes"/>
          <p:cNvSpPr txBox="1">
            <a:spLocks noGrp="1"/>
          </p:cNvSpPr>
          <p:nvPr>
            <p:ph type="body" idx="1"/>
          </p:nvPr>
        </p:nvSpPr>
        <p:spPr>
          <a:xfrm>
            <a:off x="731838" y="4621213"/>
            <a:ext cx="5851525" cy="37798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Minimum talking points:</a:t>
            </a:r>
            <a:endParaRPr/>
          </a:p>
          <a:p>
            <a:pPr marL="457200" lvl="0" indent="-317500" algn="l" rtl="0">
              <a:lnSpc>
                <a:spcPct val="100000"/>
              </a:lnSpc>
              <a:spcBef>
                <a:spcPts val="0"/>
              </a:spcBef>
              <a:spcAft>
                <a:spcPts val="0"/>
              </a:spcAft>
              <a:buSzPts val="1400"/>
              <a:buChar char="●"/>
            </a:pPr>
            <a:r>
              <a:rPr lang="en-US"/>
              <a:t>provide information on billing for the MCHAT R/F</a:t>
            </a:r>
            <a:endParaRPr/>
          </a:p>
          <a:p>
            <a:pPr marL="457200" lvl="0" indent="-317500" algn="l" rtl="0">
              <a:lnSpc>
                <a:spcPct val="100000"/>
              </a:lnSpc>
              <a:spcBef>
                <a:spcPts val="0"/>
              </a:spcBef>
              <a:spcAft>
                <a:spcPts val="0"/>
              </a:spcAft>
              <a:buSzPts val="1400"/>
              <a:buChar char="●"/>
            </a:pPr>
            <a:r>
              <a:rPr lang="en-US"/>
              <a:t>1st Five Site Coordinators are not expected to be experts on billing or coding. Always encourage practices to work directly with their payers about reimbursement if there are specific questions. </a:t>
            </a:r>
            <a:endParaRPr/>
          </a:p>
          <a:p>
            <a:pPr marL="457200" marR="0" lvl="0" indent="-228600" algn="l" rtl="0">
              <a:lnSpc>
                <a:spcPct val="100000"/>
              </a:lnSpc>
              <a:spcBef>
                <a:spcPts val="0"/>
              </a:spcBef>
              <a:spcAft>
                <a:spcPts val="0"/>
              </a:spcAft>
              <a:buSzPts val="1400"/>
              <a:buNone/>
            </a:pPr>
            <a:endParaRPr/>
          </a:p>
        </p:txBody>
      </p:sp>
      <p:sp>
        <p:nvSpPr>
          <p:cNvPr id="329" name="Google Shape;329;p43:notes"/>
          <p:cNvSpPr txBox="1">
            <a:spLocks noGrp="1"/>
          </p:cNvSpPr>
          <p:nvPr>
            <p:ph type="sldNum" idx="12"/>
          </p:nvPr>
        </p:nvSpPr>
        <p:spPr>
          <a:xfrm>
            <a:off x="4143375" y="9120188"/>
            <a:ext cx="3170238" cy="48101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44: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44:notes"/>
          <p:cNvSpPr txBox="1">
            <a:spLocks noGrp="1"/>
          </p:cNvSpPr>
          <p:nvPr>
            <p:ph type="body" idx="1"/>
          </p:nvPr>
        </p:nvSpPr>
        <p:spPr>
          <a:xfrm>
            <a:off x="731838" y="4621213"/>
            <a:ext cx="5851525" cy="37798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Minimum talking points:</a:t>
            </a:r>
            <a:endParaRPr/>
          </a:p>
          <a:p>
            <a:pPr marL="457200" lvl="0" indent="-317500" algn="l" rtl="0">
              <a:lnSpc>
                <a:spcPct val="100000"/>
              </a:lnSpc>
              <a:spcBef>
                <a:spcPts val="0"/>
              </a:spcBef>
              <a:spcAft>
                <a:spcPts val="0"/>
              </a:spcAft>
              <a:buClr>
                <a:schemeClr val="dk1"/>
              </a:buClr>
              <a:buSzPts val="1400"/>
              <a:buChar char="●"/>
            </a:pPr>
            <a:r>
              <a:rPr lang="en-US"/>
              <a:t>a challenge practices may encounter is navigating unique scenarios for completion of the follow-up questions - review strategies for how to support the practice with completing the follow-up questions to overcome this typical barrier. </a:t>
            </a:r>
            <a:endParaRPr/>
          </a:p>
          <a:p>
            <a:pPr marL="457200" marR="0" lvl="0" indent="-228600" algn="l" rtl="0">
              <a:lnSpc>
                <a:spcPct val="100000"/>
              </a:lnSpc>
              <a:spcBef>
                <a:spcPts val="0"/>
              </a:spcBef>
              <a:spcAft>
                <a:spcPts val="0"/>
              </a:spcAft>
              <a:buSzPts val="1400"/>
              <a:buNone/>
            </a:pPr>
            <a:endParaRPr/>
          </a:p>
        </p:txBody>
      </p:sp>
      <p:sp>
        <p:nvSpPr>
          <p:cNvPr id="336" name="Google Shape;336;p44:notes"/>
          <p:cNvSpPr txBox="1">
            <a:spLocks noGrp="1"/>
          </p:cNvSpPr>
          <p:nvPr>
            <p:ph type="sldNum" idx="12"/>
          </p:nvPr>
        </p:nvSpPr>
        <p:spPr>
          <a:xfrm>
            <a:off x="4143375" y="9120188"/>
            <a:ext cx="3170238" cy="48101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731838" y="4621213"/>
            <a:ext cx="5851525" cy="37798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Minimum talking points:</a:t>
            </a:r>
            <a:endParaRPr/>
          </a:p>
          <a:p>
            <a:pPr marL="457200" lvl="0" indent="-317500" algn="l" rtl="0">
              <a:lnSpc>
                <a:spcPct val="100000"/>
              </a:lnSpc>
              <a:spcBef>
                <a:spcPts val="0"/>
              </a:spcBef>
              <a:spcAft>
                <a:spcPts val="0"/>
              </a:spcAft>
              <a:buSzPts val="1400"/>
              <a:buChar char="●"/>
            </a:pPr>
            <a:r>
              <a:rPr lang="en-US"/>
              <a:t>review learning objectives - these may be tailored/modified to meet the needs of your practice. </a:t>
            </a:r>
            <a:endParaRPr/>
          </a:p>
          <a:p>
            <a:pPr marL="0" lvl="0" indent="0" algn="l" rtl="0">
              <a:lnSpc>
                <a:spcPct val="100000"/>
              </a:lnSpc>
              <a:spcBef>
                <a:spcPts val="0"/>
              </a:spcBef>
              <a:spcAft>
                <a:spcPts val="0"/>
              </a:spcAft>
              <a:buSzPts val="1400"/>
              <a:buNone/>
            </a:pPr>
            <a:endParaRPr/>
          </a:p>
        </p:txBody>
      </p:sp>
      <p:sp>
        <p:nvSpPr>
          <p:cNvPr id="125" name="Google Shape;125;p2: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4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45:notes"/>
          <p:cNvSpPr txBox="1">
            <a:spLocks noGrp="1"/>
          </p:cNvSpPr>
          <p:nvPr>
            <p:ph type="body" idx="1"/>
          </p:nvPr>
        </p:nvSpPr>
        <p:spPr>
          <a:xfrm>
            <a:off x="731838" y="4621213"/>
            <a:ext cx="5851525" cy="37798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Minimum talking points:</a:t>
            </a:r>
            <a:endParaRPr dirty="0"/>
          </a:p>
          <a:p>
            <a:pPr marL="457200" lvl="0" indent="-317500" algn="l" rtl="0">
              <a:lnSpc>
                <a:spcPct val="100000"/>
              </a:lnSpc>
              <a:spcBef>
                <a:spcPts val="0"/>
              </a:spcBef>
              <a:spcAft>
                <a:spcPts val="0"/>
              </a:spcAft>
              <a:buClr>
                <a:schemeClr val="dk1"/>
              </a:buClr>
              <a:buSzPts val="1400"/>
              <a:buChar char="●"/>
            </a:pPr>
            <a:r>
              <a:rPr lang="en-US" dirty="0"/>
              <a:t>address questions that may be in the parking lot (if completing the training virtually)</a:t>
            </a:r>
            <a:endParaRPr dirty="0"/>
          </a:p>
          <a:p>
            <a:pPr marL="457200" marR="0" lvl="0" indent="-228600" algn="l" rtl="0">
              <a:lnSpc>
                <a:spcPct val="100000"/>
              </a:lnSpc>
              <a:spcBef>
                <a:spcPts val="0"/>
              </a:spcBef>
              <a:spcAft>
                <a:spcPts val="0"/>
              </a:spcAft>
              <a:buSzPts val="1400"/>
              <a:buNone/>
            </a:pPr>
            <a:endParaRPr dirty="0"/>
          </a:p>
        </p:txBody>
      </p:sp>
      <p:sp>
        <p:nvSpPr>
          <p:cNvPr id="343" name="Google Shape;343;p45:notes"/>
          <p:cNvSpPr txBox="1">
            <a:spLocks noGrp="1"/>
          </p:cNvSpPr>
          <p:nvPr>
            <p:ph type="sldNum" idx="12"/>
          </p:nvPr>
        </p:nvSpPr>
        <p:spPr>
          <a:xfrm>
            <a:off x="4143375" y="9120188"/>
            <a:ext cx="3170238" cy="48101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6: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26:notes"/>
          <p:cNvSpPr txBox="1">
            <a:spLocks noGrp="1"/>
          </p:cNvSpPr>
          <p:nvPr>
            <p:ph type="body" idx="1"/>
          </p:nvPr>
        </p:nvSpPr>
        <p:spPr>
          <a:xfrm>
            <a:off x="731838" y="4621213"/>
            <a:ext cx="5851525" cy="37798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Minimum talking points:</a:t>
            </a:r>
            <a:endParaRPr dirty="0"/>
          </a:p>
          <a:p>
            <a:pPr indent="-317500">
              <a:buSzPts val="1400"/>
            </a:pPr>
            <a:r>
              <a:rPr lang="en-US" dirty="0"/>
              <a:t>Take a moment for questions</a:t>
            </a:r>
            <a:endParaRPr dirty="0"/>
          </a:p>
          <a:p>
            <a:pPr marL="457200" marR="0" lvl="0" indent="-228600" algn="l" rtl="0">
              <a:lnSpc>
                <a:spcPct val="100000"/>
              </a:lnSpc>
              <a:spcBef>
                <a:spcPts val="0"/>
              </a:spcBef>
              <a:spcAft>
                <a:spcPts val="0"/>
              </a:spcAft>
              <a:buSzPts val="1400"/>
              <a:buNone/>
            </a:pPr>
            <a:endParaRPr dirty="0"/>
          </a:p>
        </p:txBody>
      </p:sp>
      <p:sp>
        <p:nvSpPr>
          <p:cNvPr id="193" name="Google Shape;193;p26:notes"/>
          <p:cNvSpPr txBox="1">
            <a:spLocks noGrp="1"/>
          </p:cNvSpPr>
          <p:nvPr>
            <p:ph type="sldNum" idx="12"/>
          </p:nvPr>
        </p:nvSpPr>
        <p:spPr>
          <a:xfrm>
            <a:off x="4143375" y="9120188"/>
            <a:ext cx="3170238" cy="48101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46: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46:notes"/>
          <p:cNvSpPr txBox="1">
            <a:spLocks noGrp="1"/>
          </p:cNvSpPr>
          <p:nvPr>
            <p:ph type="body" idx="1"/>
          </p:nvPr>
        </p:nvSpPr>
        <p:spPr>
          <a:xfrm>
            <a:off x="731838" y="4621213"/>
            <a:ext cx="5851525" cy="37798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Minimum talking points:</a:t>
            </a:r>
            <a:endParaRPr/>
          </a:p>
          <a:p>
            <a:pPr marL="457200" lvl="0" indent="-317500" algn="l" rtl="0">
              <a:lnSpc>
                <a:spcPct val="100000"/>
              </a:lnSpc>
              <a:spcBef>
                <a:spcPts val="0"/>
              </a:spcBef>
              <a:spcAft>
                <a:spcPts val="0"/>
              </a:spcAft>
              <a:buClr>
                <a:schemeClr val="dk1"/>
              </a:buClr>
              <a:buSzPts val="1400"/>
              <a:buChar char="●"/>
            </a:pPr>
            <a:r>
              <a:rPr lang="en-US"/>
              <a:t>encourage connection for support and when questions arise. </a:t>
            </a:r>
            <a:endParaRPr/>
          </a:p>
          <a:p>
            <a:pPr marL="457200" lvl="0" indent="-317500" algn="l" rtl="0">
              <a:lnSpc>
                <a:spcPct val="100000"/>
              </a:lnSpc>
              <a:spcBef>
                <a:spcPts val="0"/>
              </a:spcBef>
              <a:spcAft>
                <a:spcPts val="0"/>
              </a:spcAft>
              <a:buClr>
                <a:schemeClr val="dk1"/>
              </a:buClr>
              <a:buSzPts val="1400"/>
              <a:buChar char="●"/>
            </a:pPr>
            <a:r>
              <a:rPr lang="en-US"/>
              <a:t>plan for follow-up with the practice at an agreed upon time (post implementation to confirm screening launch and address any initial concerns that might interrupt screening process)</a:t>
            </a:r>
            <a:endParaRPr/>
          </a:p>
          <a:p>
            <a:pPr marL="457200" marR="0" lvl="0" indent="-228600" algn="l" rtl="0">
              <a:lnSpc>
                <a:spcPct val="100000"/>
              </a:lnSpc>
              <a:spcBef>
                <a:spcPts val="0"/>
              </a:spcBef>
              <a:spcAft>
                <a:spcPts val="0"/>
              </a:spcAft>
              <a:buSzPts val="1400"/>
              <a:buNone/>
            </a:pPr>
            <a:endParaRPr/>
          </a:p>
        </p:txBody>
      </p:sp>
      <p:sp>
        <p:nvSpPr>
          <p:cNvPr id="351" name="Google Shape;351;p46:notes"/>
          <p:cNvSpPr txBox="1">
            <a:spLocks noGrp="1"/>
          </p:cNvSpPr>
          <p:nvPr>
            <p:ph type="sldNum" idx="12"/>
          </p:nvPr>
        </p:nvSpPr>
        <p:spPr>
          <a:xfrm>
            <a:off x="4143375" y="9120188"/>
            <a:ext cx="3170238" cy="48101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d01060afc9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g2d01060afc9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4057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9:notes"/>
          <p:cNvSpPr txBox="1">
            <a:spLocks noGrp="1"/>
          </p:cNvSpPr>
          <p:nvPr>
            <p:ph type="body" idx="1"/>
          </p:nvPr>
        </p:nvSpPr>
        <p:spPr>
          <a:xfrm>
            <a:off x="731838" y="4621213"/>
            <a:ext cx="5851525" cy="37798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Minimum talking points:</a:t>
            </a:r>
            <a:endParaRPr/>
          </a:p>
          <a:p>
            <a:pPr marL="457200" lvl="0" indent="-317500" algn="l" rtl="0">
              <a:lnSpc>
                <a:spcPct val="100000"/>
              </a:lnSpc>
              <a:spcBef>
                <a:spcPts val="0"/>
              </a:spcBef>
              <a:spcAft>
                <a:spcPts val="0"/>
              </a:spcAft>
              <a:buSzPts val="1400"/>
              <a:buChar char="●"/>
            </a:pPr>
            <a:r>
              <a:rPr lang="en-US"/>
              <a:t>explain the “why” behind the autism specific screening recommendation</a:t>
            </a:r>
            <a:endParaRPr/>
          </a:p>
          <a:p>
            <a:pPr marL="0" lvl="0" indent="0" algn="l" rtl="0">
              <a:lnSpc>
                <a:spcPct val="100000"/>
              </a:lnSpc>
              <a:spcBef>
                <a:spcPts val="0"/>
              </a:spcBef>
              <a:spcAft>
                <a:spcPts val="0"/>
              </a:spcAft>
              <a:buSzPts val="1400"/>
              <a:buNone/>
            </a:pPr>
            <a:endParaRPr/>
          </a:p>
        </p:txBody>
      </p:sp>
      <p:sp>
        <p:nvSpPr>
          <p:cNvPr id="132" name="Google Shape;132;p19: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20:notes"/>
          <p:cNvSpPr txBox="1">
            <a:spLocks noGrp="1"/>
          </p:cNvSpPr>
          <p:nvPr>
            <p:ph type="body" idx="1"/>
          </p:nvPr>
        </p:nvSpPr>
        <p:spPr>
          <a:xfrm>
            <a:off x="731838" y="4621213"/>
            <a:ext cx="5851525" cy="37798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Minimum talking points:</a:t>
            </a:r>
            <a:endParaRPr/>
          </a:p>
          <a:p>
            <a:pPr marL="457200" lvl="0" indent="-317500" algn="l" rtl="0">
              <a:lnSpc>
                <a:spcPct val="100000"/>
              </a:lnSpc>
              <a:spcBef>
                <a:spcPts val="0"/>
              </a:spcBef>
              <a:spcAft>
                <a:spcPts val="0"/>
              </a:spcAft>
              <a:buSzPts val="1400"/>
              <a:buChar char="●"/>
            </a:pPr>
            <a:r>
              <a:rPr lang="en-US"/>
              <a:t>review components of the MCHAT R/F screening tool</a:t>
            </a:r>
            <a:endParaRPr/>
          </a:p>
          <a:p>
            <a:pPr marL="0" lvl="0" indent="0" algn="l" rtl="0">
              <a:lnSpc>
                <a:spcPct val="100000"/>
              </a:lnSpc>
              <a:spcBef>
                <a:spcPts val="0"/>
              </a:spcBef>
              <a:spcAft>
                <a:spcPts val="0"/>
              </a:spcAft>
              <a:buSzPts val="1400"/>
              <a:buNone/>
            </a:pPr>
            <a:endParaRPr/>
          </a:p>
        </p:txBody>
      </p:sp>
      <p:sp>
        <p:nvSpPr>
          <p:cNvPr id="141" name="Google Shape;141;p20: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21: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21:notes"/>
          <p:cNvSpPr txBox="1">
            <a:spLocks noGrp="1"/>
          </p:cNvSpPr>
          <p:nvPr>
            <p:ph type="body" idx="1"/>
          </p:nvPr>
        </p:nvSpPr>
        <p:spPr>
          <a:xfrm>
            <a:off x="731838" y="4621213"/>
            <a:ext cx="5851500" cy="377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p21:notes"/>
          <p:cNvSpPr txBox="1">
            <a:spLocks noGrp="1"/>
          </p:cNvSpPr>
          <p:nvPr>
            <p:ph type="sldNum" idx="12"/>
          </p:nvPr>
        </p:nvSpPr>
        <p:spPr>
          <a:xfrm>
            <a:off x="4143375" y="9120188"/>
            <a:ext cx="3170100" cy="4809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2: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22:notes"/>
          <p:cNvSpPr txBox="1">
            <a:spLocks noGrp="1"/>
          </p:cNvSpPr>
          <p:nvPr>
            <p:ph type="body" idx="1"/>
          </p:nvPr>
        </p:nvSpPr>
        <p:spPr>
          <a:xfrm>
            <a:off x="731838" y="4621213"/>
            <a:ext cx="5851525" cy="3779837"/>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dirty="0"/>
              <a:t>Now let's talk about the M-CHAT R/F screening tool that can be used to screen children for ASD. Again, this is recommended to be done at the 18 and 24 month well visit. </a:t>
            </a:r>
            <a:endParaRPr dirty="0"/>
          </a:p>
          <a:p>
            <a:pPr marL="457200" marR="0" lvl="0" indent="-22860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Minimum talking points:</a:t>
            </a:r>
            <a:endParaRPr dirty="0"/>
          </a:p>
          <a:p>
            <a:pPr marL="457200" lvl="0" indent="-317500" algn="l" rtl="0">
              <a:lnSpc>
                <a:spcPct val="100000"/>
              </a:lnSpc>
              <a:spcBef>
                <a:spcPts val="0"/>
              </a:spcBef>
              <a:spcAft>
                <a:spcPts val="0"/>
              </a:spcAft>
              <a:buSzPts val="1400"/>
              <a:buChar char="●"/>
            </a:pPr>
            <a:r>
              <a:rPr lang="en-US" dirty="0"/>
              <a:t>The MCHAT is a screening tool that is used for low-risk toddlers. It is a 2-stage screener. </a:t>
            </a:r>
            <a:endParaRPr dirty="0"/>
          </a:p>
          <a:p>
            <a:pPr marL="457200" lvl="0" indent="-317500" algn="l" rtl="0">
              <a:lnSpc>
                <a:spcPct val="100000"/>
              </a:lnSpc>
              <a:spcBef>
                <a:spcPts val="0"/>
              </a:spcBef>
              <a:spcAft>
                <a:spcPts val="0"/>
              </a:spcAft>
              <a:buSzPts val="1400"/>
              <a:buChar char="●"/>
            </a:pPr>
            <a:r>
              <a:rPr lang="en-US" dirty="0"/>
              <a:t>The MCHAT Is free to use and takes very little time to administer and can be </a:t>
            </a:r>
            <a:r>
              <a:rPr lang="en-US" sz="1200" b="0" dirty="0">
                <a:solidFill>
                  <a:srgbClr val="3F3F3F"/>
                </a:solidFill>
              </a:rPr>
              <a:t>completed by any appropriate trained staff. </a:t>
            </a:r>
            <a:endParaRPr dirty="0"/>
          </a:p>
          <a:p>
            <a:pPr marL="457200" lvl="0" indent="-317500" algn="l" rtl="0">
              <a:lnSpc>
                <a:spcPct val="100000"/>
              </a:lnSpc>
              <a:spcBef>
                <a:spcPts val="0"/>
              </a:spcBef>
              <a:spcAft>
                <a:spcPts val="0"/>
              </a:spcAft>
              <a:buSzPts val="1400"/>
              <a:buChar char="●"/>
            </a:pPr>
            <a:r>
              <a:rPr lang="en-US" dirty="0"/>
              <a:t>This screening tool also comes in several different languages. </a:t>
            </a:r>
            <a:endParaRPr dirty="0"/>
          </a:p>
          <a:p>
            <a:pPr marL="457200" lvl="0" indent="-317500" algn="l" rtl="0">
              <a:lnSpc>
                <a:spcPct val="100000"/>
              </a:lnSpc>
              <a:spcBef>
                <a:spcPts val="0"/>
              </a:spcBef>
              <a:spcAft>
                <a:spcPts val="0"/>
              </a:spcAft>
              <a:buSzPts val="1400"/>
              <a:buChar char="●"/>
            </a:pPr>
            <a:r>
              <a:rPr lang="en-US" dirty="0"/>
              <a:t>This screening tool is valid for children between the ages of 16 and 30 months.  </a:t>
            </a:r>
            <a:endParaRPr dirty="0"/>
          </a:p>
          <a:p>
            <a:pPr marL="457200" lvl="0" indent="-317500" algn="l" rtl="0">
              <a:lnSpc>
                <a:spcPct val="100000"/>
              </a:lnSpc>
              <a:spcBef>
                <a:spcPts val="0"/>
              </a:spcBef>
              <a:spcAft>
                <a:spcPts val="0"/>
              </a:spcAft>
              <a:buSzPts val="1400"/>
              <a:buChar char="●"/>
            </a:pPr>
            <a:r>
              <a:rPr lang="en-US" dirty="0"/>
              <a:t>There are 20 questions on the MCHAT and the parent has to respond with yes or no.</a:t>
            </a:r>
            <a:endParaRPr dirty="0"/>
          </a:p>
          <a:p>
            <a:pPr marL="457200" lvl="0" indent="-317500" algn="l" rtl="0">
              <a:lnSpc>
                <a:spcPct val="100000"/>
              </a:lnSpc>
              <a:spcBef>
                <a:spcPts val="0"/>
              </a:spcBef>
              <a:spcAft>
                <a:spcPts val="0"/>
              </a:spcAft>
              <a:buSzPts val="1400"/>
              <a:buChar char="●"/>
            </a:pPr>
            <a:r>
              <a:rPr lang="en-US" dirty="0"/>
              <a:t> In a completely normal child, all the answers will be yes except for 2, 5, and 12—those should be no.</a:t>
            </a:r>
            <a:endParaRPr dirty="0"/>
          </a:p>
          <a:p>
            <a:pPr marL="457200" lvl="0" indent="-317500" algn="l" rtl="0">
              <a:lnSpc>
                <a:spcPct val="100000"/>
              </a:lnSpc>
              <a:spcBef>
                <a:spcPts val="0"/>
              </a:spcBef>
              <a:spcAft>
                <a:spcPts val="0"/>
              </a:spcAft>
              <a:buSzPts val="1400"/>
              <a:buChar char="●"/>
            </a:pPr>
            <a:r>
              <a:rPr lang="en-US" dirty="0"/>
              <a:t> To score the MCHAT count up how many no’s there are for the questions excluding 2, 5, and 12. If 2, 5 or 12 are answered yes add that to the total score. </a:t>
            </a:r>
            <a:endParaRPr dirty="0"/>
          </a:p>
          <a:p>
            <a:pPr marL="457200" lvl="0" indent="-317500" algn="l" rtl="0">
              <a:lnSpc>
                <a:spcPct val="100000"/>
              </a:lnSpc>
              <a:spcBef>
                <a:spcPts val="0"/>
              </a:spcBef>
              <a:spcAft>
                <a:spcPts val="0"/>
              </a:spcAft>
              <a:buSzPts val="1400"/>
              <a:buChar char="●"/>
            </a:pPr>
            <a:r>
              <a:rPr lang="en-US" dirty="0"/>
              <a:t>The score can range from 0-20. </a:t>
            </a:r>
            <a:endParaRPr dirty="0"/>
          </a:p>
          <a:p>
            <a:pPr marL="457200" marR="0" lvl="0" indent="-228600" algn="l" rtl="0">
              <a:lnSpc>
                <a:spcPct val="100000"/>
              </a:lnSpc>
              <a:spcBef>
                <a:spcPts val="0"/>
              </a:spcBef>
              <a:spcAft>
                <a:spcPts val="0"/>
              </a:spcAft>
              <a:buSzPts val="1400"/>
              <a:buNone/>
            </a:pPr>
            <a:endParaRPr dirty="0"/>
          </a:p>
        </p:txBody>
      </p:sp>
      <p:sp>
        <p:nvSpPr>
          <p:cNvPr id="156" name="Google Shape;156;p22:notes"/>
          <p:cNvSpPr txBox="1">
            <a:spLocks noGrp="1"/>
          </p:cNvSpPr>
          <p:nvPr>
            <p:ph type="sldNum" idx="12"/>
          </p:nvPr>
        </p:nvSpPr>
        <p:spPr>
          <a:xfrm>
            <a:off x="4143375" y="9120188"/>
            <a:ext cx="3170238" cy="48101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3:notes"/>
          <p:cNvSpPr txBox="1">
            <a:spLocks noGrp="1"/>
          </p:cNvSpPr>
          <p:nvPr>
            <p:ph type="body" idx="1"/>
          </p:nvPr>
        </p:nvSpPr>
        <p:spPr>
          <a:xfrm>
            <a:off x="731838" y="4621213"/>
            <a:ext cx="5851525" cy="37798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Minimum talking points:</a:t>
            </a:r>
            <a:endParaRPr/>
          </a:p>
          <a:p>
            <a:pPr marL="457200" lvl="0" indent="-317500" algn="l" rtl="0">
              <a:lnSpc>
                <a:spcPct val="100000"/>
              </a:lnSpc>
              <a:spcBef>
                <a:spcPts val="0"/>
              </a:spcBef>
              <a:spcAft>
                <a:spcPts val="0"/>
              </a:spcAft>
              <a:buSzPts val="1400"/>
              <a:buChar char="●"/>
            </a:pPr>
            <a:r>
              <a:rPr lang="en-US"/>
              <a:t>review the scoring categories for the MCHAT-R/F</a:t>
            </a:r>
            <a:endParaRPr/>
          </a:p>
          <a:p>
            <a:pPr marL="0" lvl="0" indent="0" algn="l" rtl="0">
              <a:lnSpc>
                <a:spcPct val="100000"/>
              </a:lnSpc>
              <a:spcBef>
                <a:spcPts val="0"/>
              </a:spcBef>
              <a:spcAft>
                <a:spcPts val="0"/>
              </a:spcAft>
              <a:buSzPts val="1400"/>
              <a:buNone/>
            </a:pPr>
            <a:endParaRPr/>
          </a:p>
        </p:txBody>
      </p:sp>
      <p:sp>
        <p:nvSpPr>
          <p:cNvPr id="167" name="Google Shape;167;p23: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4:notes"/>
          <p:cNvSpPr txBox="1">
            <a:spLocks noGrp="1"/>
          </p:cNvSpPr>
          <p:nvPr>
            <p:ph type="body" idx="1"/>
          </p:nvPr>
        </p:nvSpPr>
        <p:spPr>
          <a:xfrm>
            <a:off x="731838" y="4621213"/>
            <a:ext cx="5851525" cy="37798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Minimum talking points:</a:t>
            </a:r>
            <a:endParaRPr/>
          </a:p>
          <a:p>
            <a:pPr marL="457200" lvl="0" indent="-317500" algn="l" rtl="0">
              <a:lnSpc>
                <a:spcPct val="100000"/>
              </a:lnSpc>
              <a:spcBef>
                <a:spcPts val="0"/>
              </a:spcBef>
              <a:spcAft>
                <a:spcPts val="0"/>
              </a:spcAft>
              <a:buSzPts val="1400"/>
              <a:buChar char="●"/>
            </a:pPr>
            <a:r>
              <a:rPr lang="en-US"/>
              <a:t>explain the screening statistics for the MCHAT-R/F</a:t>
            </a:r>
            <a:endParaRPr/>
          </a:p>
          <a:p>
            <a:pPr marL="0" lvl="0" indent="0" algn="l" rtl="0">
              <a:lnSpc>
                <a:spcPct val="100000"/>
              </a:lnSpc>
              <a:spcBef>
                <a:spcPts val="0"/>
              </a:spcBef>
              <a:spcAft>
                <a:spcPts val="0"/>
              </a:spcAft>
              <a:buSzPts val="1400"/>
              <a:buNone/>
            </a:pPr>
            <a:endParaRPr/>
          </a:p>
        </p:txBody>
      </p:sp>
      <p:sp>
        <p:nvSpPr>
          <p:cNvPr id="175" name="Google Shape;175;p24: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2"/>
          <p:cNvSpPr/>
          <p:nvPr/>
        </p:nvSpPr>
        <p:spPr>
          <a:xfrm>
            <a:off x="-16934" y="-21836"/>
            <a:ext cx="4970601" cy="6903899"/>
          </a:xfrm>
          <a:custGeom>
            <a:avLst/>
            <a:gdLst/>
            <a:ahLst/>
            <a:cxnLst/>
            <a:rect l="l" t="t" r="r" b="b"/>
            <a:pathLst>
              <a:path w="6627468" h="6903899" extrusionOk="0">
                <a:moveTo>
                  <a:pt x="0" y="21835"/>
                </a:moveTo>
                <a:lnTo>
                  <a:pt x="5131008" y="0"/>
                </a:lnTo>
                <a:lnTo>
                  <a:pt x="5640880" y="821952"/>
                </a:lnTo>
                <a:lnTo>
                  <a:pt x="5929638" y="2374816"/>
                </a:lnTo>
                <a:lnTo>
                  <a:pt x="6350743" y="3794543"/>
                </a:lnTo>
                <a:cubicBezTo>
                  <a:pt x="6330689" y="4107364"/>
                  <a:pt x="6467047" y="5647406"/>
                  <a:pt x="6422931" y="5900068"/>
                </a:cubicBezTo>
                <a:lnTo>
                  <a:pt x="6627468" y="6903899"/>
                </a:lnTo>
                <a:lnTo>
                  <a:pt x="11289" y="6893352"/>
                </a:lnTo>
                <a:cubicBezTo>
                  <a:pt x="8183" y="6718725"/>
                  <a:pt x="12426" y="208933"/>
                  <a:pt x="0" y="21835"/>
                </a:cubicBezTo>
                <a:close/>
              </a:path>
            </a:pathLst>
          </a:custGeom>
          <a:solidFill>
            <a:schemeClr val="lt1">
              <a:alpha val="84705"/>
            </a:schemeClr>
          </a:solidFill>
          <a:ln>
            <a:noFill/>
          </a:ln>
          <a:effectLst>
            <a:outerShdw dist="12700" sx="105000" sy="105000" algn="ctr" rotWithShape="0">
              <a:schemeClr val="lt1">
                <a:alpha val="49803"/>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 name="Google Shape;12;p12"/>
          <p:cNvSpPr txBox="1">
            <a:spLocks noGrp="1"/>
          </p:cNvSpPr>
          <p:nvPr>
            <p:ph type="ctrTitle"/>
          </p:nvPr>
        </p:nvSpPr>
        <p:spPr>
          <a:xfrm>
            <a:off x="813134" y="1122363"/>
            <a:ext cx="35052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4000"/>
              <a:buFont typeface="Work Sans"/>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2"/>
          <p:cNvSpPr txBox="1">
            <a:spLocks noGrp="1"/>
          </p:cNvSpPr>
          <p:nvPr>
            <p:ph type="subTitle" idx="1"/>
          </p:nvPr>
        </p:nvSpPr>
        <p:spPr>
          <a:xfrm>
            <a:off x="813134" y="3736093"/>
            <a:ext cx="3505200" cy="1430867"/>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262626"/>
              </a:buClr>
              <a:buSzPts val="1800"/>
              <a:buNone/>
              <a:defRPr sz="1800"/>
            </a:lvl1pPr>
            <a:lvl2pPr lvl="1" algn="ctr">
              <a:lnSpc>
                <a:spcPct val="90000"/>
              </a:lnSpc>
              <a:spcBef>
                <a:spcPts val="500"/>
              </a:spcBef>
              <a:spcAft>
                <a:spcPts val="0"/>
              </a:spcAft>
              <a:buClr>
                <a:srgbClr val="262626"/>
              </a:buClr>
              <a:buSzPts val="2000"/>
              <a:buNone/>
              <a:defRPr sz="2000"/>
            </a:lvl2pPr>
            <a:lvl3pPr lvl="2" algn="ctr">
              <a:lnSpc>
                <a:spcPct val="90000"/>
              </a:lnSpc>
              <a:spcBef>
                <a:spcPts val="500"/>
              </a:spcBef>
              <a:spcAft>
                <a:spcPts val="0"/>
              </a:spcAft>
              <a:buClr>
                <a:srgbClr val="262626"/>
              </a:buClr>
              <a:buSzPts val="1800"/>
              <a:buNone/>
              <a:defRPr sz="1800"/>
            </a:lvl3pPr>
            <a:lvl4pPr lvl="3" algn="ctr">
              <a:lnSpc>
                <a:spcPct val="90000"/>
              </a:lnSpc>
              <a:spcBef>
                <a:spcPts val="500"/>
              </a:spcBef>
              <a:spcAft>
                <a:spcPts val="0"/>
              </a:spcAft>
              <a:buClr>
                <a:srgbClr val="262626"/>
              </a:buClr>
              <a:buSzPts val="1600"/>
              <a:buNone/>
              <a:defRPr sz="1600"/>
            </a:lvl4pPr>
            <a:lvl5pPr lvl="4" algn="ctr">
              <a:lnSpc>
                <a:spcPct val="90000"/>
              </a:lnSpc>
              <a:spcBef>
                <a:spcPts val="500"/>
              </a:spcBef>
              <a:spcAft>
                <a:spcPts val="0"/>
              </a:spcAft>
              <a:buClr>
                <a:srgbClr val="26262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2"/>
          <p:cNvSpPr txBox="1">
            <a:spLocks noGrp="1"/>
          </p:cNvSpPr>
          <p:nvPr>
            <p:ph type="ftr" idx="11"/>
          </p:nvPr>
        </p:nvSpPr>
        <p:spPr>
          <a:xfrm>
            <a:off x="813134" y="5210526"/>
            <a:ext cx="35052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600">
                <a:solidFill>
                  <a:schemeClr val="accent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2"/>
          <p:cNvSpPr/>
          <p:nvPr/>
        </p:nvSpPr>
        <p:spPr>
          <a:xfrm flipH="1">
            <a:off x="-24352" y="-12032"/>
            <a:ext cx="1404487" cy="545075"/>
          </a:xfrm>
          <a:custGeom>
            <a:avLst/>
            <a:gdLst/>
            <a:ahLst/>
            <a:cxnLst/>
            <a:rect l="l" t="t" r="r" b="b"/>
            <a:pathLst>
              <a:path w="1972179" h="988405" extrusionOk="0">
                <a:moveTo>
                  <a:pt x="118932" y="359951"/>
                </a:moveTo>
                <a:cubicBezTo>
                  <a:pt x="45697" y="178966"/>
                  <a:pt x="507" y="103261"/>
                  <a:pt x="0" y="0"/>
                </a:cubicBezTo>
                <a:lnTo>
                  <a:pt x="1963134" y="3232"/>
                </a:lnTo>
                <a:cubicBezTo>
                  <a:pt x="1963425" y="240038"/>
                  <a:pt x="1971888" y="751599"/>
                  <a:pt x="1972179" y="988405"/>
                </a:cubicBezTo>
                <a:lnTo>
                  <a:pt x="1549392" y="793832"/>
                </a:lnTo>
                <a:lnTo>
                  <a:pt x="1128297" y="689299"/>
                </a:lnTo>
                <a:lnTo>
                  <a:pt x="793488" y="743772"/>
                </a:lnTo>
                <a:lnTo>
                  <a:pt x="118932" y="35995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6" name="Google Shape;16;p12"/>
          <p:cNvSpPr/>
          <p:nvPr/>
        </p:nvSpPr>
        <p:spPr>
          <a:xfrm flipH="1">
            <a:off x="-16934" y="-12032"/>
            <a:ext cx="1705476" cy="341193"/>
          </a:xfrm>
          <a:custGeom>
            <a:avLst/>
            <a:gdLst/>
            <a:ahLst/>
            <a:cxnLst/>
            <a:rect l="l" t="t" r="r" b="b"/>
            <a:pathLst>
              <a:path w="2460019" h="604956" extrusionOk="0">
                <a:moveTo>
                  <a:pt x="230122" y="475647"/>
                </a:moveTo>
                <a:lnTo>
                  <a:pt x="0" y="1009"/>
                </a:lnTo>
                <a:lnTo>
                  <a:pt x="2460019" y="0"/>
                </a:lnTo>
                <a:lnTo>
                  <a:pt x="2327646" y="289179"/>
                </a:lnTo>
                <a:lnTo>
                  <a:pt x="1765839" y="484641"/>
                </a:lnTo>
                <a:lnTo>
                  <a:pt x="1277383" y="463168"/>
                </a:lnTo>
                <a:lnTo>
                  <a:pt x="830179" y="604956"/>
                </a:lnTo>
                <a:lnTo>
                  <a:pt x="560876" y="463170"/>
                </a:lnTo>
                <a:lnTo>
                  <a:pt x="230122" y="475647"/>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12"/>
          <p:cNvPicPr preferRelativeResize="0"/>
          <p:nvPr/>
        </p:nvPicPr>
        <p:blipFill rotWithShape="1">
          <a:blip r:embed="rId3">
            <a:alphaModFix/>
          </a:blip>
          <a:srcRect/>
          <a:stretch/>
        </p:blipFill>
        <p:spPr>
          <a:xfrm>
            <a:off x="370219" y="6318691"/>
            <a:ext cx="2272497" cy="25515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13"/>
          <p:cNvSpPr/>
          <p:nvPr/>
        </p:nvSpPr>
        <p:spPr>
          <a:xfrm>
            <a:off x="-7748" y="5734993"/>
            <a:ext cx="1204137" cy="364522"/>
          </a:xfrm>
          <a:custGeom>
            <a:avLst/>
            <a:gdLst/>
            <a:ahLst/>
            <a:cxnLst/>
            <a:rect l="l" t="t" r="r" b="b"/>
            <a:pathLst>
              <a:path w="1605516" h="364522" extrusionOk="0">
                <a:moveTo>
                  <a:pt x="0" y="13648"/>
                </a:moveTo>
                <a:lnTo>
                  <a:pt x="475687" y="0"/>
                </a:lnTo>
                <a:lnTo>
                  <a:pt x="1605516" y="72128"/>
                </a:lnTo>
                <a:lnTo>
                  <a:pt x="1605516" y="364522"/>
                </a:lnTo>
                <a:lnTo>
                  <a:pt x="684292" y="337227"/>
                </a:lnTo>
                <a:lnTo>
                  <a:pt x="215430" y="255339"/>
                </a:lnTo>
                <a:lnTo>
                  <a:pt x="0" y="251451"/>
                </a:lnTo>
                <a:lnTo>
                  <a:pt x="0" y="13648"/>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 name="Google Shape;20;p13"/>
          <p:cNvSpPr/>
          <p:nvPr/>
        </p:nvSpPr>
        <p:spPr>
          <a:xfrm>
            <a:off x="7687586" y="1"/>
            <a:ext cx="920932" cy="966651"/>
          </a:xfrm>
          <a:custGeom>
            <a:avLst/>
            <a:gdLst/>
            <a:ahLst/>
            <a:cxnLst/>
            <a:rect l="l" t="t" r="r" b="b"/>
            <a:pathLst>
              <a:path w="1227909" h="966651" extrusionOk="0">
                <a:moveTo>
                  <a:pt x="74023" y="391886"/>
                </a:moveTo>
                <a:lnTo>
                  <a:pt x="0" y="0"/>
                </a:lnTo>
                <a:lnTo>
                  <a:pt x="491904" y="1632"/>
                </a:lnTo>
                <a:lnTo>
                  <a:pt x="610446" y="149476"/>
                </a:lnTo>
                <a:lnTo>
                  <a:pt x="958533" y="408848"/>
                </a:lnTo>
                <a:lnTo>
                  <a:pt x="1085061" y="615253"/>
                </a:lnTo>
                <a:lnTo>
                  <a:pt x="1227909" y="966651"/>
                </a:lnTo>
                <a:lnTo>
                  <a:pt x="74023" y="391886"/>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 name="Google Shape;21;p13"/>
          <p:cNvSpPr/>
          <p:nvPr/>
        </p:nvSpPr>
        <p:spPr>
          <a:xfrm>
            <a:off x="-7747" y="-10632"/>
            <a:ext cx="8691889" cy="6187595"/>
          </a:xfrm>
          <a:custGeom>
            <a:avLst/>
            <a:gdLst/>
            <a:ahLst/>
            <a:cxnLst/>
            <a:rect l="l" t="t" r="r" b="b"/>
            <a:pathLst>
              <a:path w="11589185" h="6187595" extrusionOk="0">
                <a:moveTo>
                  <a:pt x="10329" y="10632"/>
                </a:moveTo>
                <a:lnTo>
                  <a:pt x="10208797" y="0"/>
                </a:lnTo>
                <a:lnTo>
                  <a:pt x="10606939" y="103590"/>
                </a:lnTo>
                <a:lnTo>
                  <a:pt x="10910727" y="351380"/>
                </a:lnTo>
                <a:lnTo>
                  <a:pt x="11110720" y="446566"/>
                </a:lnTo>
                <a:lnTo>
                  <a:pt x="11366307" y="750860"/>
                </a:lnTo>
                <a:lnTo>
                  <a:pt x="11589185" y="1040146"/>
                </a:lnTo>
                <a:lnTo>
                  <a:pt x="11589185" y="6187595"/>
                </a:lnTo>
                <a:lnTo>
                  <a:pt x="11589185" y="6187595"/>
                </a:lnTo>
                <a:lnTo>
                  <a:pt x="1818551" y="6178886"/>
                </a:lnTo>
                <a:lnTo>
                  <a:pt x="1299197" y="6045672"/>
                </a:lnTo>
                <a:lnTo>
                  <a:pt x="698306" y="5993421"/>
                </a:lnTo>
                <a:lnTo>
                  <a:pt x="490" y="5881095"/>
                </a:lnTo>
                <a:cubicBezTo>
                  <a:pt x="-3054" y="3924274"/>
                  <a:pt x="13873" y="1967453"/>
                  <a:pt x="10329" y="10632"/>
                </a:cubicBezTo>
                <a:close/>
              </a:path>
            </a:pathLst>
          </a:custGeom>
          <a:solidFill>
            <a:srgbClr val="C4E9E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aseline="-25000">
              <a:solidFill>
                <a:schemeClr val="lt1"/>
              </a:solidFill>
              <a:latin typeface="Arial"/>
              <a:ea typeface="Arial"/>
              <a:cs typeface="Arial"/>
              <a:sym typeface="Arial"/>
            </a:endParaRPr>
          </a:p>
        </p:txBody>
      </p:sp>
      <p:sp>
        <p:nvSpPr>
          <p:cNvPr id="22" name="Google Shape;22;p1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4400"/>
              <a:buFont typeface="Work Sans"/>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2"/>
              </a:buClr>
              <a:buSzPts val="2800"/>
              <a:buChar char="▶"/>
              <a:defRPr>
                <a:solidFill>
                  <a:schemeClr val="dk2"/>
                </a:solidFil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2900" algn="l">
              <a:lnSpc>
                <a:spcPct val="90000"/>
              </a:lnSpc>
              <a:spcBef>
                <a:spcPts val="500"/>
              </a:spcBef>
              <a:spcAft>
                <a:spcPts val="0"/>
              </a:spcAft>
              <a:buClr>
                <a:schemeClr val="dk2"/>
              </a:buClr>
              <a:buSzPts val="18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rgbClr val="7F7F7F"/>
                </a:solidFill>
                <a:latin typeface="Work Sans"/>
                <a:ea typeface="Work Sans"/>
                <a:cs typeface="Work Sans"/>
                <a:sym typeface="Work Sans"/>
              </a:defRPr>
            </a:lvl1pPr>
            <a:lvl2pPr marL="0" lvl="1" indent="0" algn="r">
              <a:spcBef>
                <a:spcPts val="0"/>
              </a:spcBef>
              <a:buNone/>
              <a:defRPr sz="1400">
                <a:solidFill>
                  <a:srgbClr val="7F7F7F"/>
                </a:solidFill>
                <a:latin typeface="Work Sans"/>
                <a:ea typeface="Work Sans"/>
                <a:cs typeface="Work Sans"/>
                <a:sym typeface="Work Sans"/>
              </a:defRPr>
            </a:lvl2pPr>
            <a:lvl3pPr marL="0" lvl="2" indent="0" algn="r">
              <a:spcBef>
                <a:spcPts val="0"/>
              </a:spcBef>
              <a:buNone/>
              <a:defRPr sz="1400">
                <a:solidFill>
                  <a:srgbClr val="7F7F7F"/>
                </a:solidFill>
                <a:latin typeface="Work Sans"/>
                <a:ea typeface="Work Sans"/>
                <a:cs typeface="Work Sans"/>
                <a:sym typeface="Work Sans"/>
              </a:defRPr>
            </a:lvl3pPr>
            <a:lvl4pPr marL="0" lvl="3" indent="0" algn="r">
              <a:spcBef>
                <a:spcPts val="0"/>
              </a:spcBef>
              <a:buNone/>
              <a:defRPr sz="1400">
                <a:solidFill>
                  <a:srgbClr val="7F7F7F"/>
                </a:solidFill>
                <a:latin typeface="Work Sans"/>
                <a:ea typeface="Work Sans"/>
                <a:cs typeface="Work Sans"/>
                <a:sym typeface="Work Sans"/>
              </a:defRPr>
            </a:lvl4pPr>
            <a:lvl5pPr marL="0" lvl="4" indent="0" algn="r">
              <a:spcBef>
                <a:spcPts val="0"/>
              </a:spcBef>
              <a:buNone/>
              <a:defRPr sz="1400">
                <a:solidFill>
                  <a:srgbClr val="7F7F7F"/>
                </a:solidFill>
                <a:latin typeface="Work Sans"/>
                <a:ea typeface="Work Sans"/>
                <a:cs typeface="Work Sans"/>
                <a:sym typeface="Work Sans"/>
              </a:defRPr>
            </a:lvl5pPr>
            <a:lvl6pPr marL="0" lvl="5" indent="0" algn="r">
              <a:spcBef>
                <a:spcPts val="0"/>
              </a:spcBef>
              <a:buNone/>
              <a:defRPr sz="1400">
                <a:solidFill>
                  <a:srgbClr val="7F7F7F"/>
                </a:solidFill>
                <a:latin typeface="Work Sans"/>
                <a:ea typeface="Work Sans"/>
                <a:cs typeface="Work Sans"/>
                <a:sym typeface="Work Sans"/>
              </a:defRPr>
            </a:lvl6pPr>
            <a:lvl7pPr marL="0" lvl="6" indent="0" algn="r">
              <a:spcBef>
                <a:spcPts val="0"/>
              </a:spcBef>
              <a:buNone/>
              <a:defRPr sz="1400">
                <a:solidFill>
                  <a:srgbClr val="7F7F7F"/>
                </a:solidFill>
                <a:latin typeface="Work Sans"/>
                <a:ea typeface="Work Sans"/>
                <a:cs typeface="Work Sans"/>
                <a:sym typeface="Work Sans"/>
              </a:defRPr>
            </a:lvl7pPr>
            <a:lvl8pPr marL="0" lvl="7" indent="0" algn="r">
              <a:spcBef>
                <a:spcPts val="0"/>
              </a:spcBef>
              <a:buNone/>
              <a:defRPr sz="1400">
                <a:solidFill>
                  <a:srgbClr val="7F7F7F"/>
                </a:solidFill>
                <a:latin typeface="Work Sans"/>
                <a:ea typeface="Work Sans"/>
                <a:cs typeface="Work Sans"/>
                <a:sym typeface="Work Sans"/>
              </a:defRPr>
            </a:lvl8pPr>
            <a:lvl9pPr marL="0" lvl="8" indent="0" algn="r">
              <a:spcBef>
                <a:spcPts val="0"/>
              </a:spcBef>
              <a:buNone/>
              <a:defRPr sz="1400">
                <a:solidFill>
                  <a:srgbClr val="7F7F7F"/>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pic>
        <p:nvPicPr>
          <p:cNvPr id="26" name="Google Shape;26;p13"/>
          <p:cNvPicPr preferRelativeResize="0"/>
          <p:nvPr/>
        </p:nvPicPr>
        <p:blipFill rotWithShape="1">
          <a:blip r:embed="rId2">
            <a:alphaModFix/>
          </a:blip>
          <a:srcRect/>
          <a:stretch/>
        </p:blipFill>
        <p:spPr>
          <a:xfrm>
            <a:off x="370219" y="6318691"/>
            <a:ext cx="2272497" cy="25515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01313D"/>
        </a:solidFill>
        <a:effectLst/>
      </p:bgPr>
    </p:bg>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938463" y="1709739"/>
            <a:ext cx="7572125"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E7EEC2"/>
              </a:buClr>
              <a:buSzPts val="4400"/>
              <a:buFont typeface="Work Sans"/>
              <a:buNone/>
              <a:defRPr sz="4400">
                <a:solidFill>
                  <a:srgbClr val="E7EEC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938462" y="4589464"/>
            <a:ext cx="7572125"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2"/>
              </a:buClr>
              <a:buSzPts val="2400"/>
              <a:buNone/>
              <a:defRPr sz="2400">
                <a:solidFill>
                  <a:schemeClr val="lt2"/>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rgbClr val="7F7F7F"/>
                </a:solidFill>
                <a:latin typeface="Work Sans"/>
                <a:ea typeface="Work Sans"/>
                <a:cs typeface="Work Sans"/>
                <a:sym typeface="Work Sans"/>
              </a:defRPr>
            </a:lvl1pPr>
            <a:lvl2pPr marL="0" lvl="1" indent="0" algn="r">
              <a:spcBef>
                <a:spcPts val="0"/>
              </a:spcBef>
              <a:buNone/>
              <a:defRPr sz="1400">
                <a:solidFill>
                  <a:srgbClr val="7F7F7F"/>
                </a:solidFill>
                <a:latin typeface="Work Sans"/>
                <a:ea typeface="Work Sans"/>
                <a:cs typeface="Work Sans"/>
                <a:sym typeface="Work Sans"/>
              </a:defRPr>
            </a:lvl2pPr>
            <a:lvl3pPr marL="0" lvl="2" indent="0" algn="r">
              <a:spcBef>
                <a:spcPts val="0"/>
              </a:spcBef>
              <a:buNone/>
              <a:defRPr sz="1400">
                <a:solidFill>
                  <a:srgbClr val="7F7F7F"/>
                </a:solidFill>
                <a:latin typeface="Work Sans"/>
                <a:ea typeface="Work Sans"/>
                <a:cs typeface="Work Sans"/>
                <a:sym typeface="Work Sans"/>
              </a:defRPr>
            </a:lvl3pPr>
            <a:lvl4pPr marL="0" lvl="3" indent="0" algn="r">
              <a:spcBef>
                <a:spcPts val="0"/>
              </a:spcBef>
              <a:buNone/>
              <a:defRPr sz="1400">
                <a:solidFill>
                  <a:srgbClr val="7F7F7F"/>
                </a:solidFill>
                <a:latin typeface="Work Sans"/>
                <a:ea typeface="Work Sans"/>
                <a:cs typeface="Work Sans"/>
                <a:sym typeface="Work Sans"/>
              </a:defRPr>
            </a:lvl4pPr>
            <a:lvl5pPr marL="0" lvl="4" indent="0" algn="r">
              <a:spcBef>
                <a:spcPts val="0"/>
              </a:spcBef>
              <a:buNone/>
              <a:defRPr sz="1400">
                <a:solidFill>
                  <a:srgbClr val="7F7F7F"/>
                </a:solidFill>
                <a:latin typeface="Work Sans"/>
                <a:ea typeface="Work Sans"/>
                <a:cs typeface="Work Sans"/>
                <a:sym typeface="Work Sans"/>
              </a:defRPr>
            </a:lvl5pPr>
            <a:lvl6pPr marL="0" lvl="5" indent="0" algn="r">
              <a:spcBef>
                <a:spcPts val="0"/>
              </a:spcBef>
              <a:buNone/>
              <a:defRPr sz="1400">
                <a:solidFill>
                  <a:srgbClr val="7F7F7F"/>
                </a:solidFill>
                <a:latin typeface="Work Sans"/>
                <a:ea typeface="Work Sans"/>
                <a:cs typeface="Work Sans"/>
                <a:sym typeface="Work Sans"/>
              </a:defRPr>
            </a:lvl6pPr>
            <a:lvl7pPr marL="0" lvl="6" indent="0" algn="r">
              <a:spcBef>
                <a:spcPts val="0"/>
              </a:spcBef>
              <a:buNone/>
              <a:defRPr sz="1400">
                <a:solidFill>
                  <a:srgbClr val="7F7F7F"/>
                </a:solidFill>
                <a:latin typeface="Work Sans"/>
                <a:ea typeface="Work Sans"/>
                <a:cs typeface="Work Sans"/>
                <a:sym typeface="Work Sans"/>
              </a:defRPr>
            </a:lvl7pPr>
            <a:lvl8pPr marL="0" lvl="7" indent="0" algn="r">
              <a:spcBef>
                <a:spcPts val="0"/>
              </a:spcBef>
              <a:buNone/>
              <a:defRPr sz="1400">
                <a:solidFill>
                  <a:srgbClr val="7F7F7F"/>
                </a:solidFill>
                <a:latin typeface="Work Sans"/>
                <a:ea typeface="Work Sans"/>
                <a:cs typeface="Work Sans"/>
                <a:sym typeface="Work Sans"/>
              </a:defRPr>
            </a:lvl8pPr>
            <a:lvl9pPr marL="0" lvl="8" indent="0" algn="r">
              <a:spcBef>
                <a:spcPts val="0"/>
              </a:spcBef>
              <a:buNone/>
              <a:defRPr sz="1400">
                <a:solidFill>
                  <a:srgbClr val="7F7F7F"/>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31" name="Google Shape;31;p14"/>
          <p:cNvSpPr/>
          <p:nvPr/>
        </p:nvSpPr>
        <p:spPr>
          <a:xfrm>
            <a:off x="6346638" y="1"/>
            <a:ext cx="2435164" cy="341193"/>
          </a:xfrm>
          <a:custGeom>
            <a:avLst/>
            <a:gdLst/>
            <a:ahLst/>
            <a:cxnLst/>
            <a:rect l="l" t="t" r="r" b="b"/>
            <a:pathLst>
              <a:path w="2460019" h="604956" extrusionOk="0">
                <a:moveTo>
                  <a:pt x="230122" y="475647"/>
                </a:moveTo>
                <a:lnTo>
                  <a:pt x="0" y="1009"/>
                </a:lnTo>
                <a:lnTo>
                  <a:pt x="2460019" y="0"/>
                </a:lnTo>
                <a:lnTo>
                  <a:pt x="2327646" y="289179"/>
                </a:lnTo>
                <a:lnTo>
                  <a:pt x="1765839" y="484641"/>
                </a:lnTo>
                <a:lnTo>
                  <a:pt x="1277383" y="463168"/>
                </a:lnTo>
                <a:lnTo>
                  <a:pt x="830179" y="604956"/>
                </a:lnTo>
                <a:lnTo>
                  <a:pt x="560876" y="463170"/>
                </a:lnTo>
                <a:lnTo>
                  <a:pt x="230122" y="475647"/>
                </a:lnTo>
                <a:close/>
              </a:path>
            </a:pathLst>
          </a:custGeom>
          <a:solidFill>
            <a:srgbClr val="41A99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 name="Google Shape;32;p14"/>
          <p:cNvSpPr/>
          <p:nvPr/>
        </p:nvSpPr>
        <p:spPr>
          <a:xfrm flipH="1">
            <a:off x="6012723" y="-5977"/>
            <a:ext cx="2435163" cy="244549"/>
          </a:xfrm>
          <a:custGeom>
            <a:avLst/>
            <a:gdLst/>
            <a:ahLst/>
            <a:cxnLst/>
            <a:rect l="l" t="t" r="r" b="b"/>
            <a:pathLst>
              <a:path w="2133437" h="311282" extrusionOk="0">
                <a:moveTo>
                  <a:pt x="352197" y="241798"/>
                </a:moveTo>
                <a:cubicBezTo>
                  <a:pt x="228656" y="209299"/>
                  <a:pt x="61816" y="83625"/>
                  <a:pt x="0" y="0"/>
                </a:cubicBezTo>
                <a:lnTo>
                  <a:pt x="2133437" y="3232"/>
                </a:lnTo>
                <a:cubicBezTo>
                  <a:pt x="2076771" y="111053"/>
                  <a:pt x="1983541" y="101299"/>
                  <a:pt x="1894474" y="192857"/>
                </a:cubicBezTo>
                <a:lnTo>
                  <a:pt x="1489408" y="311282"/>
                </a:lnTo>
                <a:lnTo>
                  <a:pt x="1241790" y="232051"/>
                </a:lnTo>
                <a:cubicBezTo>
                  <a:pt x="1114823" y="226992"/>
                  <a:pt x="868657" y="318335"/>
                  <a:pt x="730702" y="216875"/>
                </a:cubicBezTo>
                <a:cubicBezTo>
                  <a:pt x="616044" y="212675"/>
                  <a:pt x="466855" y="283121"/>
                  <a:pt x="352197" y="241798"/>
                </a:cubicBezTo>
                <a:close/>
              </a:path>
            </a:pathLst>
          </a:custGeom>
          <a:solidFill>
            <a:srgbClr val="A7BB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Arial"/>
              <a:ea typeface="Arial"/>
              <a:cs typeface="Arial"/>
              <a:sym typeface="Arial"/>
            </a:endParaRPr>
          </a:p>
        </p:txBody>
      </p:sp>
      <p:pic>
        <p:nvPicPr>
          <p:cNvPr id="33" name="Google Shape;33;p14"/>
          <p:cNvPicPr preferRelativeResize="0"/>
          <p:nvPr/>
        </p:nvPicPr>
        <p:blipFill rotWithShape="1">
          <a:blip r:embed="rId2">
            <a:alphaModFix/>
          </a:blip>
          <a:srcRect/>
          <a:stretch/>
        </p:blipFill>
        <p:spPr>
          <a:xfrm>
            <a:off x="412081" y="6365059"/>
            <a:ext cx="2743101" cy="31652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2"/>
        <p:cNvGrpSpPr/>
        <p:nvPr/>
      </p:nvGrpSpPr>
      <p:grpSpPr>
        <a:xfrm>
          <a:off x="0" y="0"/>
          <a:ext cx="0" cy="0"/>
          <a:chOff x="0" y="0"/>
          <a:chExt cx="0" cy="0"/>
        </a:xfrm>
      </p:grpSpPr>
      <p:sp>
        <p:nvSpPr>
          <p:cNvPr id="53" name="Google Shape;53;p17"/>
          <p:cNvSpPr txBox="1">
            <a:spLocks noGrp="1"/>
          </p:cNvSpPr>
          <p:nvPr>
            <p:ph type="title"/>
          </p:nvPr>
        </p:nvSpPr>
        <p:spPr>
          <a:xfrm>
            <a:off x="591145" y="365126"/>
            <a:ext cx="792420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2495B"/>
              </a:buClr>
              <a:buSzPts val="4400"/>
              <a:buFont typeface="Work Sans"/>
              <a:buNone/>
              <a:defRPr>
                <a:solidFill>
                  <a:srgbClr val="02495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rgbClr val="7F7F7F"/>
                </a:solidFill>
                <a:latin typeface="Work Sans"/>
                <a:ea typeface="Work Sans"/>
                <a:cs typeface="Work Sans"/>
                <a:sym typeface="Work Sans"/>
              </a:defRPr>
            </a:lvl1pPr>
            <a:lvl2pPr marL="0" lvl="1" indent="0" algn="r">
              <a:spcBef>
                <a:spcPts val="0"/>
              </a:spcBef>
              <a:buNone/>
              <a:defRPr sz="1400">
                <a:solidFill>
                  <a:srgbClr val="7F7F7F"/>
                </a:solidFill>
                <a:latin typeface="Work Sans"/>
                <a:ea typeface="Work Sans"/>
                <a:cs typeface="Work Sans"/>
                <a:sym typeface="Work Sans"/>
              </a:defRPr>
            </a:lvl2pPr>
            <a:lvl3pPr marL="0" lvl="2" indent="0" algn="r">
              <a:spcBef>
                <a:spcPts val="0"/>
              </a:spcBef>
              <a:buNone/>
              <a:defRPr sz="1400">
                <a:solidFill>
                  <a:srgbClr val="7F7F7F"/>
                </a:solidFill>
                <a:latin typeface="Work Sans"/>
                <a:ea typeface="Work Sans"/>
                <a:cs typeface="Work Sans"/>
                <a:sym typeface="Work Sans"/>
              </a:defRPr>
            </a:lvl3pPr>
            <a:lvl4pPr marL="0" lvl="3" indent="0" algn="r">
              <a:spcBef>
                <a:spcPts val="0"/>
              </a:spcBef>
              <a:buNone/>
              <a:defRPr sz="1400">
                <a:solidFill>
                  <a:srgbClr val="7F7F7F"/>
                </a:solidFill>
                <a:latin typeface="Work Sans"/>
                <a:ea typeface="Work Sans"/>
                <a:cs typeface="Work Sans"/>
                <a:sym typeface="Work Sans"/>
              </a:defRPr>
            </a:lvl4pPr>
            <a:lvl5pPr marL="0" lvl="4" indent="0" algn="r">
              <a:spcBef>
                <a:spcPts val="0"/>
              </a:spcBef>
              <a:buNone/>
              <a:defRPr sz="1400">
                <a:solidFill>
                  <a:srgbClr val="7F7F7F"/>
                </a:solidFill>
                <a:latin typeface="Work Sans"/>
                <a:ea typeface="Work Sans"/>
                <a:cs typeface="Work Sans"/>
                <a:sym typeface="Work Sans"/>
              </a:defRPr>
            </a:lvl5pPr>
            <a:lvl6pPr marL="0" lvl="5" indent="0" algn="r">
              <a:spcBef>
                <a:spcPts val="0"/>
              </a:spcBef>
              <a:buNone/>
              <a:defRPr sz="1400">
                <a:solidFill>
                  <a:srgbClr val="7F7F7F"/>
                </a:solidFill>
                <a:latin typeface="Work Sans"/>
                <a:ea typeface="Work Sans"/>
                <a:cs typeface="Work Sans"/>
                <a:sym typeface="Work Sans"/>
              </a:defRPr>
            </a:lvl6pPr>
            <a:lvl7pPr marL="0" lvl="6" indent="0" algn="r">
              <a:spcBef>
                <a:spcPts val="0"/>
              </a:spcBef>
              <a:buNone/>
              <a:defRPr sz="1400">
                <a:solidFill>
                  <a:srgbClr val="7F7F7F"/>
                </a:solidFill>
                <a:latin typeface="Work Sans"/>
                <a:ea typeface="Work Sans"/>
                <a:cs typeface="Work Sans"/>
                <a:sym typeface="Work Sans"/>
              </a:defRPr>
            </a:lvl7pPr>
            <a:lvl8pPr marL="0" lvl="7" indent="0" algn="r">
              <a:spcBef>
                <a:spcPts val="0"/>
              </a:spcBef>
              <a:buNone/>
              <a:defRPr sz="1400">
                <a:solidFill>
                  <a:srgbClr val="7F7F7F"/>
                </a:solidFill>
                <a:latin typeface="Work Sans"/>
                <a:ea typeface="Work Sans"/>
                <a:cs typeface="Work Sans"/>
                <a:sym typeface="Work Sans"/>
              </a:defRPr>
            </a:lvl8pPr>
            <a:lvl9pPr marL="0" lvl="8" indent="0" algn="r">
              <a:spcBef>
                <a:spcPts val="0"/>
              </a:spcBef>
              <a:buNone/>
              <a:defRPr sz="1400">
                <a:solidFill>
                  <a:srgbClr val="7F7F7F"/>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
        <p:nvSpPr>
          <p:cNvPr id="56" name="Google Shape;56;p17"/>
          <p:cNvSpPr/>
          <p:nvPr/>
        </p:nvSpPr>
        <p:spPr>
          <a:xfrm flipH="1">
            <a:off x="4647659" y="2137710"/>
            <a:ext cx="1628662" cy="2272576"/>
          </a:xfrm>
          <a:custGeom>
            <a:avLst/>
            <a:gdLst/>
            <a:ahLst/>
            <a:cxnLst/>
            <a:rect l="l" t="t" r="r" b="b"/>
            <a:pathLst>
              <a:path w="2567901" h="2687367" extrusionOk="0">
                <a:moveTo>
                  <a:pt x="1177679" y="1063"/>
                </a:moveTo>
                <a:cubicBezTo>
                  <a:pt x="1314507" y="-3704"/>
                  <a:pt x="1457510" y="7543"/>
                  <a:pt x="1603094" y="35223"/>
                </a:cubicBezTo>
                <a:cubicBezTo>
                  <a:pt x="1757985" y="64671"/>
                  <a:pt x="1874247" y="130651"/>
                  <a:pt x="1980105" y="249099"/>
                </a:cubicBezTo>
                <a:cubicBezTo>
                  <a:pt x="2090840" y="372996"/>
                  <a:pt x="2181857" y="544832"/>
                  <a:pt x="2278200" y="726784"/>
                </a:cubicBezTo>
                <a:cubicBezTo>
                  <a:pt x="2295948" y="760348"/>
                  <a:pt x="2314335" y="795032"/>
                  <a:pt x="2333016" y="829771"/>
                </a:cubicBezTo>
                <a:cubicBezTo>
                  <a:pt x="2500190" y="1140721"/>
                  <a:pt x="2605991" y="1364587"/>
                  <a:pt x="2555036" y="1632596"/>
                </a:cubicBezTo>
                <a:cubicBezTo>
                  <a:pt x="2477395" y="2040959"/>
                  <a:pt x="2246644" y="2296751"/>
                  <a:pt x="1783436" y="2487849"/>
                </a:cubicBezTo>
                <a:cubicBezTo>
                  <a:pt x="1722809" y="2512855"/>
                  <a:pt x="1667214" y="2537996"/>
                  <a:pt x="1613480" y="2562316"/>
                </a:cubicBezTo>
                <a:cubicBezTo>
                  <a:pt x="1390692" y="2663095"/>
                  <a:pt x="1275870" y="2710042"/>
                  <a:pt x="1100869" y="2676769"/>
                </a:cubicBezTo>
                <a:cubicBezTo>
                  <a:pt x="927103" y="2643732"/>
                  <a:pt x="763363" y="2569490"/>
                  <a:pt x="614178" y="2456196"/>
                </a:cubicBezTo>
                <a:cubicBezTo>
                  <a:pt x="468245" y="2345340"/>
                  <a:pt x="342509" y="2202615"/>
                  <a:pt x="240586" y="2032054"/>
                </a:cubicBezTo>
                <a:cubicBezTo>
                  <a:pt x="140365" y="1864400"/>
                  <a:pt x="67610" y="1674071"/>
                  <a:pt x="30245" y="1481541"/>
                </a:cubicBezTo>
                <a:cubicBezTo>
                  <a:pt x="-8261" y="1283803"/>
                  <a:pt x="-9994" y="1090060"/>
                  <a:pt x="25021" y="905889"/>
                </a:cubicBezTo>
                <a:cubicBezTo>
                  <a:pt x="58043" y="732204"/>
                  <a:pt x="123071" y="578936"/>
                  <a:pt x="218217" y="450248"/>
                </a:cubicBezTo>
                <a:cubicBezTo>
                  <a:pt x="307436" y="329654"/>
                  <a:pt x="422987" y="230806"/>
                  <a:pt x="561607" y="156432"/>
                </a:cubicBezTo>
                <a:cubicBezTo>
                  <a:pt x="738731" y="61442"/>
                  <a:pt x="949631" y="9010"/>
                  <a:pt x="1177679" y="1063"/>
                </a:cubicBezTo>
                <a:close/>
              </a:path>
            </a:pathLst>
          </a:custGeom>
          <a:solidFill>
            <a:schemeClr val="lt1">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Meiryo"/>
              <a:ea typeface="Meiryo"/>
              <a:cs typeface="Meiryo"/>
              <a:sym typeface="Meiryo"/>
            </a:endParaRPr>
          </a:p>
        </p:txBody>
      </p:sp>
      <p:sp>
        <p:nvSpPr>
          <p:cNvPr id="57" name="Google Shape;57;p17"/>
          <p:cNvSpPr txBox="1">
            <a:spLocks noGrp="1"/>
          </p:cNvSpPr>
          <p:nvPr>
            <p:ph type="body" idx="1"/>
          </p:nvPr>
        </p:nvSpPr>
        <p:spPr>
          <a:xfrm>
            <a:off x="1185275" y="3560819"/>
            <a:ext cx="1133812" cy="2272576"/>
          </a:xfrm>
          <a:prstGeom prst="rect">
            <a:avLst/>
          </a:prstGeom>
          <a:noFill/>
          <a:ln>
            <a:noFill/>
          </a:ln>
        </p:spPr>
        <p:txBody>
          <a:bodyPr spcFirstLastPara="1" wrap="square" lIns="91425" tIns="45700" rIns="91425" bIns="45700" anchor="t" anchorCtr="0">
            <a:noAutofit/>
          </a:bodyPr>
          <a:lstStyle>
            <a:lvl1pPr marL="457200" lvl="0" indent="-317500" algn="l">
              <a:lnSpc>
                <a:spcPct val="90000"/>
              </a:lnSpc>
              <a:spcBef>
                <a:spcPts val="1000"/>
              </a:spcBef>
              <a:spcAft>
                <a:spcPts val="0"/>
              </a:spcAft>
              <a:buClr>
                <a:srgbClr val="262626"/>
              </a:buClr>
              <a:buSzPts val="1400"/>
              <a:buChar char="▶"/>
              <a:defRPr sz="1400">
                <a:solidFill>
                  <a:srgbClr val="262626"/>
                </a:solidFill>
              </a:defRPr>
            </a:lvl1pPr>
            <a:lvl2pPr marL="914400" lvl="1" indent="-342900" algn="l">
              <a:lnSpc>
                <a:spcPct val="90000"/>
              </a:lnSpc>
              <a:spcBef>
                <a:spcPts val="500"/>
              </a:spcBef>
              <a:spcAft>
                <a:spcPts val="0"/>
              </a:spcAft>
              <a:buClr>
                <a:srgbClr val="262626"/>
              </a:buClr>
              <a:buSzPts val="1800"/>
              <a:buChar char="▪"/>
              <a:defRPr sz="1800"/>
            </a:lvl2pPr>
            <a:lvl3pPr marL="1371600" lvl="2" indent="-330200" algn="l">
              <a:lnSpc>
                <a:spcPct val="90000"/>
              </a:lnSpc>
              <a:spcBef>
                <a:spcPts val="500"/>
              </a:spcBef>
              <a:spcAft>
                <a:spcPts val="0"/>
              </a:spcAft>
              <a:buClr>
                <a:srgbClr val="262626"/>
              </a:buClr>
              <a:buSzPts val="1600"/>
              <a:buChar char="▪"/>
              <a:defRPr sz="1600"/>
            </a:lvl3pPr>
            <a:lvl4pPr marL="1828800" lvl="3" indent="-317500" algn="l">
              <a:lnSpc>
                <a:spcPct val="90000"/>
              </a:lnSpc>
              <a:spcBef>
                <a:spcPts val="500"/>
              </a:spcBef>
              <a:spcAft>
                <a:spcPts val="0"/>
              </a:spcAft>
              <a:buClr>
                <a:srgbClr val="262626"/>
              </a:buClr>
              <a:buSzPts val="1400"/>
              <a:buChar char="▪"/>
              <a:defRPr sz="1400"/>
            </a:lvl4pPr>
            <a:lvl5pPr marL="2286000" lvl="4" indent="-317500" algn="l">
              <a:lnSpc>
                <a:spcPct val="90000"/>
              </a:lnSpc>
              <a:spcBef>
                <a:spcPts val="500"/>
              </a:spcBef>
              <a:spcAft>
                <a:spcPts val="0"/>
              </a:spcAft>
              <a:buClr>
                <a:srgbClr val="262626"/>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7"/>
          <p:cNvSpPr txBox="1">
            <a:spLocks noGrp="1"/>
          </p:cNvSpPr>
          <p:nvPr>
            <p:ph type="body" idx="2"/>
          </p:nvPr>
        </p:nvSpPr>
        <p:spPr>
          <a:xfrm>
            <a:off x="3168930" y="3560819"/>
            <a:ext cx="1133812" cy="2272576"/>
          </a:xfrm>
          <a:prstGeom prst="rect">
            <a:avLst/>
          </a:prstGeom>
          <a:noFill/>
          <a:ln>
            <a:noFill/>
          </a:ln>
        </p:spPr>
        <p:txBody>
          <a:bodyPr spcFirstLastPara="1" wrap="square" lIns="91425" tIns="45700" rIns="91425" bIns="45700" anchor="t" anchorCtr="0">
            <a:noAutofit/>
          </a:bodyPr>
          <a:lstStyle>
            <a:lvl1pPr marL="457200" lvl="0" indent="-317500" algn="l">
              <a:lnSpc>
                <a:spcPct val="90000"/>
              </a:lnSpc>
              <a:spcBef>
                <a:spcPts val="1000"/>
              </a:spcBef>
              <a:spcAft>
                <a:spcPts val="0"/>
              </a:spcAft>
              <a:buClr>
                <a:srgbClr val="262626"/>
              </a:buClr>
              <a:buSzPts val="1400"/>
              <a:buChar char="▶"/>
              <a:defRPr sz="1400">
                <a:solidFill>
                  <a:srgbClr val="262626"/>
                </a:solidFill>
              </a:defRPr>
            </a:lvl1pPr>
            <a:lvl2pPr marL="914400" lvl="1" indent="-342900" algn="l">
              <a:lnSpc>
                <a:spcPct val="90000"/>
              </a:lnSpc>
              <a:spcBef>
                <a:spcPts val="500"/>
              </a:spcBef>
              <a:spcAft>
                <a:spcPts val="0"/>
              </a:spcAft>
              <a:buClr>
                <a:srgbClr val="262626"/>
              </a:buClr>
              <a:buSzPts val="1800"/>
              <a:buChar char="▪"/>
              <a:defRPr sz="1800"/>
            </a:lvl2pPr>
            <a:lvl3pPr marL="1371600" lvl="2" indent="-330200" algn="l">
              <a:lnSpc>
                <a:spcPct val="90000"/>
              </a:lnSpc>
              <a:spcBef>
                <a:spcPts val="500"/>
              </a:spcBef>
              <a:spcAft>
                <a:spcPts val="0"/>
              </a:spcAft>
              <a:buClr>
                <a:srgbClr val="262626"/>
              </a:buClr>
              <a:buSzPts val="1600"/>
              <a:buChar char="▪"/>
              <a:defRPr sz="1600"/>
            </a:lvl3pPr>
            <a:lvl4pPr marL="1828800" lvl="3" indent="-317500" algn="l">
              <a:lnSpc>
                <a:spcPct val="90000"/>
              </a:lnSpc>
              <a:spcBef>
                <a:spcPts val="500"/>
              </a:spcBef>
              <a:spcAft>
                <a:spcPts val="0"/>
              </a:spcAft>
              <a:buClr>
                <a:srgbClr val="262626"/>
              </a:buClr>
              <a:buSzPts val="1400"/>
              <a:buChar char="▪"/>
              <a:defRPr sz="1400"/>
            </a:lvl4pPr>
            <a:lvl5pPr marL="2286000" lvl="4" indent="-317500" algn="l">
              <a:lnSpc>
                <a:spcPct val="90000"/>
              </a:lnSpc>
              <a:spcBef>
                <a:spcPts val="500"/>
              </a:spcBef>
              <a:spcAft>
                <a:spcPts val="0"/>
              </a:spcAft>
              <a:buClr>
                <a:srgbClr val="262626"/>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17"/>
          <p:cNvSpPr txBox="1">
            <a:spLocks noGrp="1"/>
          </p:cNvSpPr>
          <p:nvPr>
            <p:ph type="body" idx="3"/>
          </p:nvPr>
        </p:nvSpPr>
        <p:spPr>
          <a:xfrm>
            <a:off x="5125745" y="3560819"/>
            <a:ext cx="1133811" cy="2272576"/>
          </a:xfrm>
          <a:prstGeom prst="rect">
            <a:avLst/>
          </a:prstGeom>
          <a:noFill/>
          <a:ln>
            <a:noFill/>
          </a:ln>
        </p:spPr>
        <p:txBody>
          <a:bodyPr spcFirstLastPara="1" wrap="square" lIns="91425" tIns="45700" rIns="91425" bIns="45700" anchor="t" anchorCtr="0">
            <a:noAutofit/>
          </a:bodyPr>
          <a:lstStyle>
            <a:lvl1pPr marL="457200" lvl="0" indent="-317500" algn="l">
              <a:lnSpc>
                <a:spcPct val="90000"/>
              </a:lnSpc>
              <a:spcBef>
                <a:spcPts val="1000"/>
              </a:spcBef>
              <a:spcAft>
                <a:spcPts val="0"/>
              </a:spcAft>
              <a:buClr>
                <a:srgbClr val="262626"/>
              </a:buClr>
              <a:buSzPts val="1400"/>
              <a:buChar char="▶"/>
              <a:defRPr sz="1400">
                <a:solidFill>
                  <a:srgbClr val="262626"/>
                </a:solidFill>
              </a:defRPr>
            </a:lvl1pPr>
            <a:lvl2pPr marL="914400" lvl="1" indent="-342900" algn="l">
              <a:lnSpc>
                <a:spcPct val="90000"/>
              </a:lnSpc>
              <a:spcBef>
                <a:spcPts val="500"/>
              </a:spcBef>
              <a:spcAft>
                <a:spcPts val="0"/>
              </a:spcAft>
              <a:buClr>
                <a:srgbClr val="262626"/>
              </a:buClr>
              <a:buSzPts val="1800"/>
              <a:buChar char="▪"/>
              <a:defRPr sz="1800"/>
            </a:lvl2pPr>
            <a:lvl3pPr marL="1371600" lvl="2" indent="-330200" algn="l">
              <a:lnSpc>
                <a:spcPct val="90000"/>
              </a:lnSpc>
              <a:spcBef>
                <a:spcPts val="500"/>
              </a:spcBef>
              <a:spcAft>
                <a:spcPts val="0"/>
              </a:spcAft>
              <a:buClr>
                <a:srgbClr val="262626"/>
              </a:buClr>
              <a:buSzPts val="1600"/>
              <a:buChar char="▪"/>
              <a:defRPr sz="1600"/>
            </a:lvl3pPr>
            <a:lvl4pPr marL="1828800" lvl="3" indent="-317500" algn="l">
              <a:lnSpc>
                <a:spcPct val="90000"/>
              </a:lnSpc>
              <a:spcBef>
                <a:spcPts val="500"/>
              </a:spcBef>
              <a:spcAft>
                <a:spcPts val="0"/>
              </a:spcAft>
              <a:buClr>
                <a:srgbClr val="262626"/>
              </a:buClr>
              <a:buSzPts val="1400"/>
              <a:buChar char="▪"/>
              <a:defRPr sz="1400"/>
            </a:lvl4pPr>
            <a:lvl5pPr marL="2286000" lvl="4" indent="-317500" algn="l">
              <a:lnSpc>
                <a:spcPct val="90000"/>
              </a:lnSpc>
              <a:spcBef>
                <a:spcPts val="500"/>
              </a:spcBef>
              <a:spcAft>
                <a:spcPts val="0"/>
              </a:spcAft>
              <a:buClr>
                <a:srgbClr val="262626"/>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17"/>
          <p:cNvSpPr txBox="1">
            <a:spLocks noGrp="1"/>
          </p:cNvSpPr>
          <p:nvPr>
            <p:ph type="body" idx="4"/>
          </p:nvPr>
        </p:nvSpPr>
        <p:spPr>
          <a:xfrm>
            <a:off x="7100375" y="3560819"/>
            <a:ext cx="1130270" cy="2272576"/>
          </a:xfrm>
          <a:prstGeom prst="rect">
            <a:avLst/>
          </a:prstGeom>
          <a:noFill/>
          <a:ln>
            <a:noFill/>
          </a:ln>
        </p:spPr>
        <p:txBody>
          <a:bodyPr spcFirstLastPara="1" wrap="square" lIns="91425" tIns="45700" rIns="91425" bIns="45700" anchor="t" anchorCtr="0">
            <a:noAutofit/>
          </a:bodyPr>
          <a:lstStyle>
            <a:lvl1pPr marL="457200" lvl="0" indent="-317500" algn="l">
              <a:lnSpc>
                <a:spcPct val="90000"/>
              </a:lnSpc>
              <a:spcBef>
                <a:spcPts val="1000"/>
              </a:spcBef>
              <a:spcAft>
                <a:spcPts val="0"/>
              </a:spcAft>
              <a:buClr>
                <a:srgbClr val="262626"/>
              </a:buClr>
              <a:buSzPts val="1400"/>
              <a:buChar char="▶"/>
              <a:defRPr sz="1400">
                <a:solidFill>
                  <a:srgbClr val="262626"/>
                </a:solidFill>
              </a:defRPr>
            </a:lvl1pPr>
            <a:lvl2pPr marL="914400" lvl="1" indent="-342900" algn="l">
              <a:lnSpc>
                <a:spcPct val="90000"/>
              </a:lnSpc>
              <a:spcBef>
                <a:spcPts val="500"/>
              </a:spcBef>
              <a:spcAft>
                <a:spcPts val="0"/>
              </a:spcAft>
              <a:buClr>
                <a:srgbClr val="262626"/>
              </a:buClr>
              <a:buSzPts val="1800"/>
              <a:buChar char="▪"/>
              <a:defRPr sz="1800"/>
            </a:lvl2pPr>
            <a:lvl3pPr marL="1371600" lvl="2" indent="-330200" algn="l">
              <a:lnSpc>
                <a:spcPct val="90000"/>
              </a:lnSpc>
              <a:spcBef>
                <a:spcPts val="500"/>
              </a:spcBef>
              <a:spcAft>
                <a:spcPts val="0"/>
              </a:spcAft>
              <a:buClr>
                <a:srgbClr val="262626"/>
              </a:buClr>
              <a:buSzPts val="1600"/>
              <a:buChar char="▪"/>
              <a:defRPr sz="1600"/>
            </a:lvl3pPr>
            <a:lvl4pPr marL="1828800" lvl="3" indent="-317500" algn="l">
              <a:lnSpc>
                <a:spcPct val="90000"/>
              </a:lnSpc>
              <a:spcBef>
                <a:spcPts val="500"/>
              </a:spcBef>
              <a:spcAft>
                <a:spcPts val="0"/>
              </a:spcAft>
              <a:buClr>
                <a:srgbClr val="262626"/>
              </a:buClr>
              <a:buSzPts val="1400"/>
              <a:buChar char="▪"/>
              <a:defRPr sz="1400"/>
            </a:lvl4pPr>
            <a:lvl5pPr marL="2286000" lvl="4" indent="-317500" algn="l">
              <a:lnSpc>
                <a:spcPct val="90000"/>
              </a:lnSpc>
              <a:spcBef>
                <a:spcPts val="500"/>
              </a:spcBef>
              <a:spcAft>
                <a:spcPts val="0"/>
              </a:spcAft>
              <a:buClr>
                <a:srgbClr val="262626"/>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7"/>
          <p:cNvSpPr>
            <a:spLocks noGrp="1"/>
          </p:cNvSpPr>
          <p:nvPr>
            <p:ph type="dgm" idx="5"/>
          </p:nvPr>
        </p:nvSpPr>
        <p:spPr>
          <a:xfrm>
            <a:off x="591146" y="1804737"/>
            <a:ext cx="7961710" cy="4186989"/>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262626"/>
              </a:buClr>
              <a:buSzPts val="2800"/>
              <a:buFont typeface="Noto Sans Symbols"/>
              <a:buChar char="▶"/>
              <a:defRPr sz="2800" b="0" i="0" u="none" strike="noStrike" cap="none">
                <a:solidFill>
                  <a:srgbClr val="262626"/>
                </a:solidFill>
                <a:latin typeface="Arial"/>
                <a:ea typeface="Arial"/>
                <a:cs typeface="Arial"/>
                <a:sym typeface="Arial"/>
              </a:defRPr>
            </a:lvl1pPr>
            <a:lvl2pPr marR="0" lvl="1" algn="l" rtl="0">
              <a:lnSpc>
                <a:spcPct val="90000"/>
              </a:lnSpc>
              <a:spcBef>
                <a:spcPts val="500"/>
              </a:spcBef>
              <a:spcAft>
                <a:spcPts val="0"/>
              </a:spcAft>
              <a:buClr>
                <a:srgbClr val="262626"/>
              </a:buClr>
              <a:buSzPts val="2400"/>
              <a:buFont typeface="Noto Sans Symbols"/>
              <a:buChar char="▪"/>
              <a:defRPr sz="2400" b="0" i="0" u="none" strike="noStrike" cap="none">
                <a:solidFill>
                  <a:srgbClr val="262626"/>
                </a:solidFill>
                <a:latin typeface="Arial"/>
                <a:ea typeface="Arial"/>
                <a:cs typeface="Arial"/>
                <a:sym typeface="Arial"/>
              </a:defRPr>
            </a:lvl2pPr>
            <a:lvl3pPr marR="0" lvl="2" algn="l" rtl="0">
              <a:lnSpc>
                <a:spcPct val="90000"/>
              </a:lnSpc>
              <a:spcBef>
                <a:spcPts val="500"/>
              </a:spcBef>
              <a:spcAft>
                <a:spcPts val="0"/>
              </a:spcAft>
              <a:buClr>
                <a:srgbClr val="262626"/>
              </a:buClr>
              <a:buSzPts val="2000"/>
              <a:buFont typeface="Noto Sans Symbols"/>
              <a:buChar char="▪"/>
              <a:defRPr sz="2000" b="0" i="0" u="none" strike="noStrike" cap="none">
                <a:solidFill>
                  <a:srgbClr val="262626"/>
                </a:solidFill>
                <a:latin typeface="Arial"/>
                <a:ea typeface="Arial"/>
                <a:cs typeface="Arial"/>
                <a:sym typeface="Arial"/>
              </a:defRPr>
            </a:lvl3pPr>
            <a:lvl4pPr marR="0" lvl="3" algn="l" rtl="0">
              <a:lnSpc>
                <a:spcPct val="90000"/>
              </a:lnSpc>
              <a:spcBef>
                <a:spcPts val="500"/>
              </a:spcBef>
              <a:spcAft>
                <a:spcPts val="0"/>
              </a:spcAft>
              <a:buClr>
                <a:srgbClr val="262626"/>
              </a:buClr>
              <a:buSzPts val="1800"/>
              <a:buFont typeface="Noto Sans Symbols"/>
              <a:buChar char="▪"/>
              <a:defRPr sz="1800" b="0" i="0" u="none" strike="noStrike" cap="none">
                <a:solidFill>
                  <a:srgbClr val="262626"/>
                </a:solidFill>
                <a:latin typeface="Arial"/>
                <a:ea typeface="Arial"/>
                <a:cs typeface="Arial"/>
                <a:sym typeface="Arial"/>
              </a:defRPr>
            </a:lvl4pPr>
            <a:lvl5pPr marR="0" lvl="4" algn="l" rtl="0">
              <a:lnSpc>
                <a:spcPct val="90000"/>
              </a:lnSpc>
              <a:spcBef>
                <a:spcPts val="500"/>
              </a:spcBef>
              <a:spcAft>
                <a:spcPts val="0"/>
              </a:spcAft>
              <a:buClr>
                <a:srgbClr val="262626"/>
              </a:buClr>
              <a:buSzPts val="1800"/>
              <a:buFont typeface="Noto Sans Symbols"/>
              <a:buChar char="▪"/>
              <a:defRPr sz="18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62" name="Google Shape;62;p17"/>
          <p:cNvPicPr preferRelativeResize="0"/>
          <p:nvPr/>
        </p:nvPicPr>
        <p:blipFill rotWithShape="1">
          <a:blip r:embed="rId2">
            <a:alphaModFix/>
          </a:blip>
          <a:srcRect/>
          <a:stretch/>
        </p:blipFill>
        <p:spPr>
          <a:xfrm>
            <a:off x="370219" y="6318691"/>
            <a:ext cx="2272497" cy="25515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rgbClr val="7F7F7F"/>
                </a:solidFill>
                <a:latin typeface="Work Sans"/>
                <a:ea typeface="Work Sans"/>
                <a:cs typeface="Work Sans"/>
                <a:sym typeface="Work Sans"/>
              </a:defRPr>
            </a:lvl1pPr>
            <a:lvl2pPr marL="0" lvl="1" indent="0" algn="r">
              <a:spcBef>
                <a:spcPts val="0"/>
              </a:spcBef>
              <a:buNone/>
              <a:defRPr sz="1400">
                <a:solidFill>
                  <a:srgbClr val="7F7F7F"/>
                </a:solidFill>
                <a:latin typeface="Work Sans"/>
                <a:ea typeface="Work Sans"/>
                <a:cs typeface="Work Sans"/>
                <a:sym typeface="Work Sans"/>
              </a:defRPr>
            </a:lvl2pPr>
            <a:lvl3pPr marL="0" lvl="2" indent="0" algn="r">
              <a:spcBef>
                <a:spcPts val="0"/>
              </a:spcBef>
              <a:buNone/>
              <a:defRPr sz="1400">
                <a:solidFill>
                  <a:srgbClr val="7F7F7F"/>
                </a:solidFill>
                <a:latin typeface="Work Sans"/>
                <a:ea typeface="Work Sans"/>
                <a:cs typeface="Work Sans"/>
                <a:sym typeface="Work Sans"/>
              </a:defRPr>
            </a:lvl3pPr>
            <a:lvl4pPr marL="0" lvl="3" indent="0" algn="r">
              <a:spcBef>
                <a:spcPts val="0"/>
              </a:spcBef>
              <a:buNone/>
              <a:defRPr sz="1400">
                <a:solidFill>
                  <a:srgbClr val="7F7F7F"/>
                </a:solidFill>
                <a:latin typeface="Work Sans"/>
                <a:ea typeface="Work Sans"/>
                <a:cs typeface="Work Sans"/>
                <a:sym typeface="Work Sans"/>
              </a:defRPr>
            </a:lvl4pPr>
            <a:lvl5pPr marL="0" lvl="4" indent="0" algn="r">
              <a:spcBef>
                <a:spcPts val="0"/>
              </a:spcBef>
              <a:buNone/>
              <a:defRPr sz="1400">
                <a:solidFill>
                  <a:srgbClr val="7F7F7F"/>
                </a:solidFill>
                <a:latin typeface="Work Sans"/>
                <a:ea typeface="Work Sans"/>
                <a:cs typeface="Work Sans"/>
                <a:sym typeface="Work Sans"/>
              </a:defRPr>
            </a:lvl5pPr>
            <a:lvl6pPr marL="0" lvl="5" indent="0" algn="r">
              <a:spcBef>
                <a:spcPts val="0"/>
              </a:spcBef>
              <a:buNone/>
              <a:defRPr sz="1400">
                <a:solidFill>
                  <a:srgbClr val="7F7F7F"/>
                </a:solidFill>
                <a:latin typeface="Work Sans"/>
                <a:ea typeface="Work Sans"/>
                <a:cs typeface="Work Sans"/>
                <a:sym typeface="Work Sans"/>
              </a:defRPr>
            </a:lvl6pPr>
            <a:lvl7pPr marL="0" lvl="6" indent="0" algn="r">
              <a:spcBef>
                <a:spcPts val="0"/>
              </a:spcBef>
              <a:buNone/>
              <a:defRPr sz="1400">
                <a:solidFill>
                  <a:srgbClr val="7F7F7F"/>
                </a:solidFill>
                <a:latin typeface="Work Sans"/>
                <a:ea typeface="Work Sans"/>
                <a:cs typeface="Work Sans"/>
                <a:sym typeface="Work Sans"/>
              </a:defRPr>
            </a:lvl7pPr>
            <a:lvl8pPr marL="0" lvl="7" indent="0" algn="r">
              <a:spcBef>
                <a:spcPts val="0"/>
              </a:spcBef>
              <a:buNone/>
              <a:defRPr sz="1400">
                <a:solidFill>
                  <a:srgbClr val="7F7F7F"/>
                </a:solidFill>
                <a:latin typeface="Work Sans"/>
                <a:ea typeface="Work Sans"/>
                <a:cs typeface="Work Sans"/>
                <a:sym typeface="Work Sans"/>
              </a:defRPr>
            </a:lvl8pPr>
            <a:lvl9pPr marL="0" lvl="8" indent="0" algn="r">
              <a:spcBef>
                <a:spcPts val="0"/>
              </a:spcBef>
              <a:buNone/>
              <a:defRPr sz="1400">
                <a:solidFill>
                  <a:srgbClr val="7F7F7F"/>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pic>
        <p:nvPicPr>
          <p:cNvPr id="66" name="Google Shape;66;p18"/>
          <p:cNvPicPr preferRelativeResize="0"/>
          <p:nvPr/>
        </p:nvPicPr>
        <p:blipFill rotWithShape="1">
          <a:blip r:embed="rId2">
            <a:alphaModFix/>
          </a:blip>
          <a:srcRect/>
          <a:stretch/>
        </p:blipFill>
        <p:spPr>
          <a:xfrm>
            <a:off x="370219" y="6318691"/>
            <a:ext cx="2272497" cy="25515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bg>
      <p:bgPr>
        <a:solidFill>
          <a:schemeClr val="dk1"/>
        </a:solidFill>
        <a:effectLst/>
      </p:bgPr>
    </p:bg>
    <p:spTree>
      <p:nvGrpSpPr>
        <p:cNvPr id="1" name="Shape 86"/>
        <p:cNvGrpSpPr/>
        <p:nvPr/>
      </p:nvGrpSpPr>
      <p:grpSpPr>
        <a:xfrm>
          <a:off x="0" y="0"/>
          <a:ext cx="0" cy="0"/>
          <a:chOff x="0" y="0"/>
          <a:chExt cx="0" cy="0"/>
        </a:xfrm>
      </p:grpSpPr>
      <p:pic>
        <p:nvPicPr>
          <p:cNvPr id="87" name="Google Shape;87;p22" descr="Mother feeding bottle to a small baby."/>
          <p:cNvPicPr preferRelativeResize="0"/>
          <p:nvPr/>
        </p:nvPicPr>
        <p:blipFill rotWithShape="1">
          <a:blip r:embed="rId2">
            <a:alphaModFix amt="40000"/>
          </a:blip>
          <a:srcRect t="129" r="10998" b="-129"/>
          <a:stretch/>
        </p:blipFill>
        <p:spPr>
          <a:xfrm>
            <a:off x="0" y="8878"/>
            <a:ext cx="9143980" cy="6857989"/>
          </a:xfrm>
          <a:prstGeom prst="rect">
            <a:avLst/>
          </a:prstGeom>
          <a:noFill/>
          <a:ln>
            <a:noFill/>
          </a:ln>
        </p:spPr>
      </p:pic>
      <p:sp>
        <p:nvSpPr>
          <p:cNvPr id="88" name="Google Shape;88;p22"/>
          <p:cNvSpPr txBox="1"/>
          <p:nvPr/>
        </p:nvSpPr>
        <p:spPr>
          <a:xfrm>
            <a:off x="630936" y="941832"/>
            <a:ext cx="7879842" cy="20574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400"/>
              <a:buFont typeface="Work Sans"/>
              <a:buNone/>
            </a:pPr>
            <a:r>
              <a:rPr lang="en-US" sz="4400">
                <a:solidFill>
                  <a:schemeClr val="lt1"/>
                </a:solidFill>
                <a:latin typeface="Work Sans"/>
                <a:ea typeface="Work Sans"/>
                <a:cs typeface="Work Sans"/>
                <a:sym typeface="Work Sans"/>
              </a:rPr>
              <a:t>Questions</a:t>
            </a:r>
            <a:endParaRPr/>
          </a:p>
        </p:txBody>
      </p:sp>
      <p:pic>
        <p:nvPicPr>
          <p:cNvPr id="89" name="Google Shape;89;p22"/>
          <p:cNvPicPr preferRelativeResize="0"/>
          <p:nvPr/>
        </p:nvPicPr>
        <p:blipFill rotWithShape="1">
          <a:blip r:embed="rId3">
            <a:alphaModFix/>
          </a:blip>
          <a:srcRect/>
          <a:stretch/>
        </p:blipFill>
        <p:spPr>
          <a:xfrm>
            <a:off x="734338" y="5473493"/>
            <a:ext cx="3836519" cy="442675"/>
          </a:xfrm>
          <a:prstGeom prst="rect">
            <a:avLst/>
          </a:prstGeom>
          <a:noFill/>
          <a:ln>
            <a:noFill/>
          </a:ln>
        </p:spPr>
      </p:pic>
      <p:sp>
        <p:nvSpPr>
          <p:cNvPr id="90" name="Google Shape;90;p22"/>
          <p:cNvSpPr txBox="1">
            <a:spLocks noGrp="1"/>
          </p:cNvSpPr>
          <p:nvPr>
            <p:ph type="body" idx="1"/>
          </p:nvPr>
        </p:nvSpPr>
        <p:spPr>
          <a:xfrm>
            <a:off x="735013" y="3152775"/>
            <a:ext cx="7615237" cy="2057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FEFE"/>
              </a:buClr>
              <a:buSzPts val="2800"/>
              <a:buNone/>
              <a:defRPr/>
            </a:lvl1pPr>
            <a:lvl2pPr marL="914400" lvl="1" indent="-228600" algn="l">
              <a:lnSpc>
                <a:spcPct val="90000"/>
              </a:lnSpc>
              <a:spcBef>
                <a:spcPts val="500"/>
              </a:spcBef>
              <a:spcAft>
                <a:spcPts val="0"/>
              </a:spcAft>
              <a:buClr>
                <a:srgbClr val="FEFEFE"/>
              </a:buClr>
              <a:buSzPts val="2400"/>
              <a:buNone/>
              <a:defRPr/>
            </a:lvl2pPr>
            <a:lvl3pPr marL="1371600" lvl="2" indent="-342900" algn="l">
              <a:lnSpc>
                <a:spcPct val="90000"/>
              </a:lnSpc>
              <a:spcBef>
                <a:spcPts val="500"/>
              </a:spcBef>
              <a:spcAft>
                <a:spcPts val="0"/>
              </a:spcAft>
              <a:buClr>
                <a:srgbClr val="FEFEFE"/>
              </a:buClr>
              <a:buSzPts val="1800"/>
              <a:buChar char="▪"/>
              <a:defRPr/>
            </a:lvl3pPr>
            <a:lvl4pPr marL="1828800" lvl="3" indent="-342900" algn="l">
              <a:lnSpc>
                <a:spcPct val="90000"/>
              </a:lnSpc>
              <a:spcBef>
                <a:spcPts val="500"/>
              </a:spcBef>
              <a:spcAft>
                <a:spcPts val="0"/>
              </a:spcAft>
              <a:buClr>
                <a:srgbClr val="FEFEFE"/>
              </a:buClr>
              <a:buSzPts val="1800"/>
              <a:buChar char="▪"/>
              <a:defRPr/>
            </a:lvl4pPr>
            <a:lvl5pPr marL="2286000" lvl="4" indent="-342900" algn="l">
              <a:lnSpc>
                <a:spcPct val="90000"/>
              </a:lnSpc>
              <a:spcBef>
                <a:spcPts val="500"/>
              </a:spcBef>
              <a:spcAft>
                <a:spcPts val="0"/>
              </a:spcAft>
              <a:buClr>
                <a:srgbClr val="FEFEFE"/>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1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grpSp>
        <p:nvGrpSpPr>
          <p:cNvPr id="46" name="Google Shape;46;p13"/>
          <p:cNvGrpSpPr/>
          <p:nvPr/>
        </p:nvGrpSpPr>
        <p:grpSpPr>
          <a:xfrm>
            <a:off x="628650" y="6030348"/>
            <a:ext cx="7886701" cy="0"/>
            <a:chOff x="628649" y="4921321"/>
            <a:chExt cx="7886701" cy="0"/>
          </a:xfrm>
        </p:grpSpPr>
        <p:cxnSp>
          <p:nvCxnSpPr>
            <p:cNvPr id="47" name="Google Shape;47;p13"/>
            <p:cNvCxnSpPr/>
            <p:nvPr/>
          </p:nvCxnSpPr>
          <p:spPr>
            <a:xfrm>
              <a:off x="628649" y="4921321"/>
              <a:ext cx="6542713" cy="0"/>
            </a:xfrm>
            <a:prstGeom prst="straightConnector1">
              <a:avLst/>
            </a:prstGeom>
            <a:noFill/>
            <a:ln w="38100" cap="flat" cmpd="sng">
              <a:solidFill>
                <a:schemeClr val="accent1"/>
              </a:solidFill>
              <a:prstDash val="solid"/>
              <a:miter lim="800000"/>
              <a:headEnd type="none" w="sm" len="sm"/>
              <a:tailEnd type="none" w="sm" len="sm"/>
            </a:ln>
          </p:spPr>
        </p:cxnSp>
        <p:cxnSp>
          <p:nvCxnSpPr>
            <p:cNvPr id="48" name="Google Shape;48;p13"/>
            <p:cNvCxnSpPr/>
            <p:nvPr/>
          </p:nvCxnSpPr>
          <p:spPr>
            <a:xfrm rot="10800000">
              <a:off x="7171362" y="4921321"/>
              <a:ext cx="667820" cy="0"/>
            </a:xfrm>
            <a:prstGeom prst="straightConnector1">
              <a:avLst/>
            </a:prstGeom>
            <a:noFill/>
            <a:ln w="38100" cap="flat" cmpd="sng">
              <a:solidFill>
                <a:schemeClr val="accent2"/>
              </a:solidFill>
              <a:prstDash val="solid"/>
              <a:miter lim="800000"/>
              <a:headEnd type="none" w="sm" len="sm"/>
              <a:tailEnd type="none" w="sm" len="sm"/>
            </a:ln>
          </p:spPr>
        </p:cxnSp>
        <p:cxnSp>
          <p:nvCxnSpPr>
            <p:cNvPr id="49" name="Google Shape;49;p13"/>
            <p:cNvCxnSpPr/>
            <p:nvPr/>
          </p:nvCxnSpPr>
          <p:spPr>
            <a:xfrm rot="10800000">
              <a:off x="7839182" y="4921321"/>
              <a:ext cx="676168" cy="0"/>
            </a:xfrm>
            <a:prstGeom prst="straightConnector1">
              <a:avLst/>
            </a:prstGeom>
            <a:noFill/>
            <a:ln w="38100" cap="flat" cmpd="sng">
              <a:solidFill>
                <a:schemeClr val="accent3"/>
              </a:solidFill>
              <a:prstDash val="solid"/>
              <a:miter lim="800000"/>
              <a:headEnd type="none" w="sm" len="sm"/>
              <a:tailEnd type="none" w="sm" len="sm"/>
            </a:ln>
          </p:spPr>
        </p:cxnSp>
      </p:grpSp>
      <p:pic>
        <p:nvPicPr>
          <p:cNvPr id="50" name="Google Shape;50;p13"/>
          <p:cNvPicPr preferRelativeResize="0"/>
          <p:nvPr/>
        </p:nvPicPr>
        <p:blipFill rotWithShape="1">
          <a:blip r:embed="rId2">
            <a:alphaModFix/>
          </a:blip>
          <a:srcRect/>
          <a:stretch/>
        </p:blipFill>
        <p:spPr>
          <a:xfrm>
            <a:off x="628650" y="6158422"/>
            <a:ext cx="844671" cy="462374"/>
          </a:xfrm>
          <a:prstGeom prst="rect">
            <a:avLst/>
          </a:prstGeom>
          <a:noFill/>
          <a:ln>
            <a:noFill/>
          </a:ln>
        </p:spPr>
      </p:pic>
    </p:spTree>
    <p:extLst>
      <p:ext uri="{BB962C8B-B14F-4D97-AF65-F5344CB8AC3E}">
        <p14:creationId xmlns:p14="http://schemas.microsoft.com/office/powerpoint/2010/main" val="3231922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62626"/>
              </a:buClr>
              <a:buSzPts val="4400"/>
              <a:buFont typeface="Work Sans"/>
              <a:buNone/>
              <a:defRPr sz="4400" b="0" i="0" u="none" strike="noStrike" cap="none">
                <a:solidFill>
                  <a:srgbClr val="262626"/>
                </a:solidFill>
                <a:latin typeface="Work Sans"/>
                <a:ea typeface="Work Sans"/>
                <a:cs typeface="Work Sans"/>
                <a:sym typeface="Work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262626"/>
              </a:buClr>
              <a:buSzPts val="2800"/>
              <a:buFont typeface="Noto Sans Symbols"/>
              <a:buChar char="▶"/>
              <a:defRPr sz="2800" b="0" i="0" u="none" strike="noStrike" cap="none">
                <a:solidFill>
                  <a:srgbClr val="262626"/>
                </a:solidFill>
                <a:latin typeface="Arial"/>
                <a:ea typeface="Arial"/>
                <a:cs typeface="Arial"/>
                <a:sym typeface="Arial"/>
              </a:defRPr>
            </a:lvl1pPr>
            <a:lvl2pPr marL="914400" marR="0" lvl="1" indent="-381000" algn="l" rtl="0">
              <a:lnSpc>
                <a:spcPct val="90000"/>
              </a:lnSpc>
              <a:spcBef>
                <a:spcPts val="500"/>
              </a:spcBef>
              <a:spcAft>
                <a:spcPts val="0"/>
              </a:spcAft>
              <a:buClr>
                <a:srgbClr val="262626"/>
              </a:buClr>
              <a:buSzPts val="2400"/>
              <a:buFont typeface="Noto Sans Symbols"/>
              <a:buChar char="▪"/>
              <a:defRPr sz="2400" b="0" i="0" u="none" strike="noStrike" cap="none">
                <a:solidFill>
                  <a:srgbClr val="262626"/>
                </a:solidFill>
                <a:latin typeface="Arial"/>
                <a:ea typeface="Arial"/>
                <a:cs typeface="Arial"/>
                <a:sym typeface="Arial"/>
              </a:defRPr>
            </a:lvl2pPr>
            <a:lvl3pPr marL="1371600" marR="0" lvl="2" indent="-355600" algn="l" rtl="0">
              <a:lnSpc>
                <a:spcPct val="90000"/>
              </a:lnSpc>
              <a:spcBef>
                <a:spcPts val="500"/>
              </a:spcBef>
              <a:spcAft>
                <a:spcPts val="0"/>
              </a:spcAft>
              <a:buClr>
                <a:srgbClr val="262626"/>
              </a:buClr>
              <a:buSzPts val="2000"/>
              <a:buFont typeface="Noto Sans Symbols"/>
              <a:buChar char="▪"/>
              <a:defRPr sz="2000" b="0" i="0" u="none" strike="noStrike" cap="none">
                <a:solidFill>
                  <a:srgbClr val="262626"/>
                </a:solidFill>
                <a:latin typeface="Arial"/>
                <a:ea typeface="Arial"/>
                <a:cs typeface="Arial"/>
                <a:sym typeface="Arial"/>
              </a:defRPr>
            </a:lvl3pPr>
            <a:lvl4pPr marL="1828800" marR="0" lvl="3" indent="-342900" algn="l" rtl="0">
              <a:lnSpc>
                <a:spcPct val="90000"/>
              </a:lnSpc>
              <a:spcBef>
                <a:spcPts val="500"/>
              </a:spcBef>
              <a:spcAft>
                <a:spcPts val="0"/>
              </a:spcAft>
              <a:buClr>
                <a:srgbClr val="262626"/>
              </a:buClr>
              <a:buSzPts val="1800"/>
              <a:buFont typeface="Noto Sans Symbols"/>
              <a:buChar char="▪"/>
              <a:defRPr sz="1800" b="0" i="0" u="none" strike="noStrike" cap="none">
                <a:solidFill>
                  <a:srgbClr val="262626"/>
                </a:solidFill>
                <a:latin typeface="Arial"/>
                <a:ea typeface="Arial"/>
                <a:cs typeface="Arial"/>
                <a:sym typeface="Arial"/>
              </a:defRPr>
            </a:lvl4pPr>
            <a:lvl5pPr marL="2286000" marR="0" lvl="4" indent="-342900" algn="l" rtl="0">
              <a:lnSpc>
                <a:spcPct val="90000"/>
              </a:lnSpc>
              <a:spcBef>
                <a:spcPts val="500"/>
              </a:spcBef>
              <a:spcAft>
                <a:spcPts val="0"/>
              </a:spcAft>
              <a:buClr>
                <a:srgbClr val="262626"/>
              </a:buClr>
              <a:buSzPts val="1800"/>
              <a:buFont typeface="Noto Sans Symbols"/>
              <a:buChar char="▪"/>
              <a:defRPr sz="18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b="0" i="0" u="none" strike="noStrike" cap="none">
                <a:solidFill>
                  <a:srgbClr val="7F7F7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b="0" i="0" u="none" strike="noStrike" cap="none">
                <a:solidFill>
                  <a:srgbClr val="7F7F7F"/>
                </a:solidFill>
                <a:latin typeface="Work Sans"/>
                <a:ea typeface="Work Sans"/>
                <a:cs typeface="Work Sans"/>
                <a:sym typeface="Work Sans"/>
              </a:defRPr>
            </a:lvl1pPr>
            <a:lvl2pPr marL="0" marR="0" lvl="1" indent="0" algn="r" rtl="0">
              <a:spcBef>
                <a:spcPts val="0"/>
              </a:spcBef>
              <a:buNone/>
              <a:defRPr sz="1400" b="0" i="0" u="none" strike="noStrike" cap="none">
                <a:solidFill>
                  <a:srgbClr val="7F7F7F"/>
                </a:solidFill>
                <a:latin typeface="Work Sans"/>
                <a:ea typeface="Work Sans"/>
                <a:cs typeface="Work Sans"/>
                <a:sym typeface="Work Sans"/>
              </a:defRPr>
            </a:lvl2pPr>
            <a:lvl3pPr marL="0" marR="0" lvl="2" indent="0" algn="r" rtl="0">
              <a:spcBef>
                <a:spcPts val="0"/>
              </a:spcBef>
              <a:buNone/>
              <a:defRPr sz="1400" b="0" i="0" u="none" strike="noStrike" cap="none">
                <a:solidFill>
                  <a:srgbClr val="7F7F7F"/>
                </a:solidFill>
                <a:latin typeface="Work Sans"/>
                <a:ea typeface="Work Sans"/>
                <a:cs typeface="Work Sans"/>
                <a:sym typeface="Work Sans"/>
              </a:defRPr>
            </a:lvl3pPr>
            <a:lvl4pPr marL="0" marR="0" lvl="3" indent="0" algn="r" rtl="0">
              <a:spcBef>
                <a:spcPts val="0"/>
              </a:spcBef>
              <a:buNone/>
              <a:defRPr sz="1400" b="0" i="0" u="none" strike="noStrike" cap="none">
                <a:solidFill>
                  <a:srgbClr val="7F7F7F"/>
                </a:solidFill>
                <a:latin typeface="Work Sans"/>
                <a:ea typeface="Work Sans"/>
                <a:cs typeface="Work Sans"/>
                <a:sym typeface="Work Sans"/>
              </a:defRPr>
            </a:lvl4pPr>
            <a:lvl5pPr marL="0" marR="0" lvl="4" indent="0" algn="r" rtl="0">
              <a:spcBef>
                <a:spcPts val="0"/>
              </a:spcBef>
              <a:buNone/>
              <a:defRPr sz="1400" b="0" i="0" u="none" strike="noStrike" cap="none">
                <a:solidFill>
                  <a:srgbClr val="7F7F7F"/>
                </a:solidFill>
                <a:latin typeface="Work Sans"/>
                <a:ea typeface="Work Sans"/>
                <a:cs typeface="Work Sans"/>
                <a:sym typeface="Work Sans"/>
              </a:defRPr>
            </a:lvl5pPr>
            <a:lvl6pPr marL="0" marR="0" lvl="5" indent="0" algn="r" rtl="0">
              <a:spcBef>
                <a:spcPts val="0"/>
              </a:spcBef>
              <a:buNone/>
              <a:defRPr sz="1400" b="0" i="0" u="none" strike="noStrike" cap="none">
                <a:solidFill>
                  <a:srgbClr val="7F7F7F"/>
                </a:solidFill>
                <a:latin typeface="Work Sans"/>
                <a:ea typeface="Work Sans"/>
                <a:cs typeface="Work Sans"/>
                <a:sym typeface="Work Sans"/>
              </a:defRPr>
            </a:lvl6pPr>
            <a:lvl7pPr marL="0" marR="0" lvl="6" indent="0" algn="r" rtl="0">
              <a:spcBef>
                <a:spcPts val="0"/>
              </a:spcBef>
              <a:buNone/>
              <a:defRPr sz="1400" b="0" i="0" u="none" strike="noStrike" cap="none">
                <a:solidFill>
                  <a:srgbClr val="7F7F7F"/>
                </a:solidFill>
                <a:latin typeface="Work Sans"/>
                <a:ea typeface="Work Sans"/>
                <a:cs typeface="Work Sans"/>
                <a:sym typeface="Work Sans"/>
              </a:defRPr>
            </a:lvl7pPr>
            <a:lvl8pPr marL="0" marR="0" lvl="7" indent="0" algn="r" rtl="0">
              <a:spcBef>
                <a:spcPts val="0"/>
              </a:spcBef>
              <a:buNone/>
              <a:defRPr sz="1400" b="0" i="0" u="none" strike="noStrike" cap="none">
                <a:solidFill>
                  <a:srgbClr val="7F7F7F"/>
                </a:solidFill>
                <a:latin typeface="Work Sans"/>
                <a:ea typeface="Work Sans"/>
                <a:cs typeface="Work Sans"/>
                <a:sym typeface="Work Sans"/>
              </a:defRPr>
            </a:lvl8pPr>
            <a:lvl9pPr marL="0" marR="0" lvl="8" indent="0" algn="r" rtl="0">
              <a:spcBef>
                <a:spcPts val="0"/>
              </a:spcBef>
              <a:buNone/>
              <a:defRPr sz="1400" b="0" i="0" u="none" strike="noStrike" cap="none">
                <a:solidFill>
                  <a:srgbClr val="7F7F7F"/>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9" r:id="rId6"/>
    <p:sldLayoutId id="214748366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chatscreen.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mchatscreen.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mchatscreen.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www.mchatscreen.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www.mchatscreen.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https://www.mchatscreen.com/"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mchatscreen.co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mchatscreen.com/mchat-rf/translation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ncbddd/autism/new-data.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www.mchatscreen.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mchatscreen.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mchatscreen.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784C8-FE05-0BC6-6CE6-117660323AA4}"/>
              </a:ext>
            </a:extLst>
          </p:cNvPr>
          <p:cNvSpPr>
            <a:spLocks noGrp="1"/>
          </p:cNvSpPr>
          <p:nvPr>
            <p:ph type="ctrTitle"/>
          </p:nvPr>
        </p:nvSpPr>
        <p:spPr>
          <a:xfrm>
            <a:off x="439323" y="1711834"/>
            <a:ext cx="3879011" cy="1280545"/>
          </a:xfrm>
        </p:spPr>
        <p:txBody>
          <a:bodyPr/>
          <a:lstStyle/>
          <a:p>
            <a:r>
              <a:rPr lang="en-US" b="1"/>
              <a:t>MCHAT Training</a:t>
            </a:r>
            <a:endParaRPr lang="en-US" b="1" dirty="0"/>
          </a:p>
        </p:txBody>
      </p:sp>
      <p:sp>
        <p:nvSpPr>
          <p:cNvPr id="6" name="Text Placeholder 2">
            <a:extLst>
              <a:ext uri="{FF2B5EF4-FFF2-40B4-BE49-F238E27FC236}">
                <a16:creationId xmlns:a16="http://schemas.microsoft.com/office/drawing/2014/main" id="{B73B9726-B79B-0E09-193D-10878B1E7425}"/>
              </a:ext>
            </a:extLst>
          </p:cNvPr>
          <p:cNvSpPr txBox="1">
            <a:spLocks/>
          </p:cNvSpPr>
          <p:nvPr/>
        </p:nvSpPr>
        <p:spPr>
          <a:xfrm>
            <a:off x="433572" y="4377323"/>
            <a:ext cx="3864634" cy="158901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rgbClr val="262626"/>
              </a:buClr>
              <a:buSzPts val="1800"/>
              <a:buFont typeface="Noto Sans Symbols"/>
              <a:buNone/>
              <a:defRPr sz="1800" b="0" i="0" u="none" strike="noStrike" cap="none">
                <a:solidFill>
                  <a:srgbClr val="262626"/>
                </a:solidFill>
                <a:latin typeface="Arial"/>
                <a:ea typeface="Arial"/>
                <a:cs typeface="Arial"/>
                <a:sym typeface="Arial"/>
              </a:defRPr>
            </a:lvl1pPr>
            <a:lvl2pPr marL="914400" marR="0" lvl="1" indent="-381000" algn="ctr" rtl="0">
              <a:lnSpc>
                <a:spcPct val="90000"/>
              </a:lnSpc>
              <a:spcBef>
                <a:spcPts val="500"/>
              </a:spcBef>
              <a:spcAft>
                <a:spcPts val="0"/>
              </a:spcAft>
              <a:buClr>
                <a:srgbClr val="262626"/>
              </a:buClr>
              <a:buSzPts val="2000"/>
              <a:buFont typeface="Noto Sans Symbols"/>
              <a:buNone/>
              <a:defRPr sz="2000" b="0" i="0" u="none" strike="noStrike" cap="none">
                <a:solidFill>
                  <a:srgbClr val="262626"/>
                </a:solidFill>
                <a:latin typeface="Arial"/>
                <a:ea typeface="Arial"/>
                <a:cs typeface="Arial"/>
                <a:sym typeface="Arial"/>
              </a:defRPr>
            </a:lvl2pPr>
            <a:lvl3pPr marL="1371600" marR="0" lvl="2" indent="-355600" algn="ctr" rtl="0">
              <a:lnSpc>
                <a:spcPct val="90000"/>
              </a:lnSpc>
              <a:spcBef>
                <a:spcPts val="500"/>
              </a:spcBef>
              <a:spcAft>
                <a:spcPts val="0"/>
              </a:spcAft>
              <a:buClr>
                <a:srgbClr val="262626"/>
              </a:buClr>
              <a:buSzPts val="1800"/>
              <a:buFont typeface="Noto Sans Symbols"/>
              <a:buNone/>
              <a:defRPr sz="1800" b="0" i="0" u="none" strike="noStrike" cap="none">
                <a:solidFill>
                  <a:srgbClr val="262626"/>
                </a:solidFill>
                <a:latin typeface="Arial"/>
                <a:ea typeface="Arial"/>
                <a:cs typeface="Arial"/>
                <a:sym typeface="Arial"/>
              </a:defRPr>
            </a:lvl3pPr>
            <a:lvl4pPr marL="1828800" marR="0" lvl="3" indent="-342900" algn="ctr" rtl="0">
              <a:lnSpc>
                <a:spcPct val="90000"/>
              </a:lnSpc>
              <a:spcBef>
                <a:spcPts val="500"/>
              </a:spcBef>
              <a:spcAft>
                <a:spcPts val="0"/>
              </a:spcAft>
              <a:buClr>
                <a:srgbClr val="262626"/>
              </a:buClr>
              <a:buSzPts val="1600"/>
              <a:buFont typeface="Noto Sans Symbols"/>
              <a:buNone/>
              <a:defRPr sz="1600" b="0" i="0" u="none" strike="noStrike" cap="none">
                <a:solidFill>
                  <a:srgbClr val="262626"/>
                </a:solidFill>
                <a:latin typeface="Arial"/>
                <a:ea typeface="Arial"/>
                <a:cs typeface="Arial"/>
                <a:sym typeface="Arial"/>
              </a:defRPr>
            </a:lvl4pPr>
            <a:lvl5pPr marL="2286000" marR="0" lvl="4" indent="-342900" algn="ctr" rtl="0">
              <a:lnSpc>
                <a:spcPct val="90000"/>
              </a:lnSpc>
              <a:spcBef>
                <a:spcPts val="500"/>
              </a:spcBef>
              <a:spcAft>
                <a:spcPts val="0"/>
              </a:spcAft>
              <a:buClr>
                <a:srgbClr val="262626"/>
              </a:buClr>
              <a:buSzPts val="1600"/>
              <a:buFont typeface="Noto Sans Symbols"/>
              <a:buNone/>
              <a:defRPr sz="1600" b="0" i="0" u="none" strike="noStrike" cap="none">
                <a:solidFill>
                  <a:srgbClr val="262626"/>
                </a:solidFill>
                <a:latin typeface="Arial"/>
                <a:ea typeface="Arial"/>
                <a:cs typeface="Arial"/>
                <a:sym typeface="Arial"/>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r>
              <a:rPr lang="en-US" sz="1600" dirty="0"/>
              <a:t>Site Coordinator Name, Credentials</a:t>
            </a:r>
          </a:p>
          <a:p>
            <a:r>
              <a:rPr lang="en-US" sz="1600" dirty="0"/>
              <a:t>1st Five Site Coordinator</a:t>
            </a:r>
          </a:p>
          <a:p>
            <a:r>
              <a:rPr lang="en-US" sz="1600" dirty="0"/>
              <a:t>Agency Name</a:t>
            </a:r>
          </a:p>
          <a:p>
            <a:endParaRPr lang="en-US" sz="1600" dirty="0"/>
          </a:p>
          <a:p>
            <a:r>
              <a:rPr lang="en-US" sz="1600" dirty="0"/>
              <a:t>Name of Practice / Date of Training</a:t>
            </a:r>
          </a:p>
        </p:txBody>
      </p:sp>
      <p:sp>
        <p:nvSpPr>
          <p:cNvPr id="8" name="Subtitle 7">
            <a:extLst>
              <a:ext uri="{FF2B5EF4-FFF2-40B4-BE49-F238E27FC236}">
                <a16:creationId xmlns:a16="http://schemas.microsoft.com/office/drawing/2014/main" id="{09AA0362-4F1A-7D7E-E8A0-1C98F5A2F5D2}"/>
              </a:ext>
            </a:extLst>
          </p:cNvPr>
          <p:cNvSpPr>
            <a:spLocks noGrp="1"/>
          </p:cNvSpPr>
          <p:nvPr>
            <p:ph type="subTitle" idx="1"/>
          </p:nvPr>
        </p:nvSpPr>
        <p:spPr>
          <a:xfrm>
            <a:off x="439323" y="3117867"/>
            <a:ext cx="3505200" cy="1430867"/>
          </a:xfrm>
        </p:spPr>
        <p:txBody>
          <a:bodyPr/>
          <a:lstStyle/>
          <a:p>
            <a:r>
              <a:rPr lang="en-US" dirty="0"/>
              <a:t>A guide for best practices</a:t>
            </a:r>
          </a:p>
          <a:p>
            <a:r>
              <a:rPr lang="en-US" dirty="0"/>
              <a:t>use of the MCHAT-R/F tool</a:t>
            </a:r>
          </a:p>
        </p:txBody>
      </p:sp>
    </p:spTree>
    <p:extLst>
      <p:ext uri="{BB962C8B-B14F-4D97-AF65-F5344CB8AC3E}">
        <p14:creationId xmlns:p14="http://schemas.microsoft.com/office/powerpoint/2010/main" val="181077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5"/>
          <p:cNvSpPr txBox="1">
            <a:spLocks noGrp="1"/>
          </p:cNvSpPr>
          <p:nvPr>
            <p:ph type="title"/>
          </p:nvPr>
        </p:nvSpPr>
        <p:spPr>
          <a:xfrm>
            <a:off x="269216" y="379503"/>
            <a:ext cx="7886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3300"/>
              <a:buFont typeface="Gill Sans"/>
              <a:buNone/>
            </a:pPr>
            <a:r>
              <a:rPr lang="en-US"/>
              <a:t>M-CHAT-R/F Referral Statistics</a:t>
            </a:r>
            <a:endParaRPr/>
          </a:p>
        </p:txBody>
      </p:sp>
      <p:sp>
        <p:nvSpPr>
          <p:cNvPr id="187" name="Google Shape;187;p25"/>
          <p:cNvSpPr txBox="1">
            <a:spLocks noGrp="1"/>
          </p:cNvSpPr>
          <p:nvPr>
            <p:ph type="body" idx="1"/>
          </p:nvPr>
        </p:nvSpPr>
        <p:spPr>
          <a:xfrm>
            <a:off x="499254" y="1710606"/>
            <a:ext cx="7886700" cy="4112400"/>
          </a:xfrm>
          <a:prstGeom prst="rect">
            <a:avLst/>
          </a:prstGeom>
          <a:noFill/>
          <a:ln>
            <a:noFill/>
          </a:ln>
        </p:spPr>
        <p:txBody>
          <a:bodyPr spcFirstLastPara="1" wrap="square" lIns="91425" tIns="45700" rIns="91425" bIns="45700" anchor="t" anchorCtr="0">
            <a:normAutofit/>
          </a:bodyPr>
          <a:lstStyle/>
          <a:p>
            <a:pPr marL="137160" lvl="0" indent="-137160" algn="l" rtl="0">
              <a:lnSpc>
                <a:spcPct val="90000"/>
              </a:lnSpc>
              <a:spcBef>
                <a:spcPts val="0"/>
              </a:spcBef>
              <a:spcAft>
                <a:spcPts val="0"/>
              </a:spcAft>
              <a:buSzPts val="1890"/>
              <a:buChar char="■"/>
            </a:pPr>
            <a:r>
              <a:rPr lang="en-US"/>
              <a:t> A child has a 47.5% risk of being diagnosed with autism if they have:</a:t>
            </a:r>
            <a:endParaRPr/>
          </a:p>
          <a:p>
            <a:pPr marL="594360" lvl="1" indent="-137158" algn="l" rtl="0">
              <a:lnSpc>
                <a:spcPct val="90000"/>
              </a:lnSpc>
              <a:spcBef>
                <a:spcPts val="0"/>
              </a:spcBef>
              <a:spcAft>
                <a:spcPts val="0"/>
              </a:spcAft>
              <a:buSzPts val="1890"/>
              <a:buChar char="■"/>
            </a:pPr>
            <a:r>
              <a:rPr lang="en-US"/>
              <a:t> a score of </a:t>
            </a:r>
            <a:r>
              <a:rPr lang="en-US" sz="1800"/>
              <a:t>≥ 3 on initial </a:t>
            </a:r>
            <a:r>
              <a:rPr lang="en-US"/>
              <a:t>M-CHAT-R</a:t>
            </a:r>
            <a:r>
              <a:rPr lang="en-US" sz="1800"/>
              <a:t>/F </a:t>
            </a:r>
            <a:r>
              <a:rPr lang="en-US" sz="1800" b="1"/>
              <a:t>and</a:t>
            </a:r>
            <a:endParaRPr/>
          </a:p>
          <a:p>
            <a:pPr marL="594360" lvl="1" indent="-137158" algn="l" rtl="0">
              <a:lnSpc>
                <a:spcPct val="90000"/>
              </a:lnSpc>
              <a:spcBef>
                <a:spcPts val="0"/>
              </a:spcBef>
              <a:spcAft>
                <a:spcPts val="0"/>
              </a:spcAft>
              <a:buSzPts val="1890"/>
              <a:buChar char="■"/>
            </a:pPr>
            <a:r>
              <a:rPr lang="en-US" b="1"/>
              <a:t> </a:t>
            </a:r>
            <a:r>
              <a:rPr lang="en-US"/>
              <a:t>a score of </a:t>
            </a:r>
            <a:r>
              <a:rPr lang="en-US" sz="1800"/>
              <a:t>≥ 2 after </a:t>
            </a:r>
            <a:r>
              <a:rPr lang="en-US"/>
              <a:t>M-CHAT-R</a:t>
            </a:r>
            <a:r>
              <a:rPr lang="en-US" sz="1800"/>
              <a:t> follow-up questions (if needed to be done)</a:t>
            </a:r>
            <a:endParaRPr/>
          </a:p>
          <a:p>
            <a:pPr marL="137160" lvl="0" indent="-17145" algn="l" rtl="0">
              <a:lnSpc>
                <a:spcPct val="90000"/>
              </a:lnSpc>
              <a:spcBef>
                <a:spcPts val="0"/>
              </a:spcBef>
              <a:spcAft>
                <a:spcPts val="0"/>
              </a:spcAft>
              <a:buSzPts val="1890"/>
              <a:buNone/>
            </a:pPr>
            <a:endParaRPr/>
          </a:p>
          <a:p>
            <a:pPr marL="137160" lvl="0" indent="-137160" algn="l" rtl="0">
              <a:lnSpc>
                <a:spcPct val="90000"/>
              </a:lnSpc>
              <a:spcBef>
                <a:spcPts val="0"/>
              </a:spcBef>
              <a:spcAft>
                <a:spcPts val="0"/>
              </a:spcAft>
              <a:buSzPts val="1890"/>
              <a:buChar char="■"/>
            </a:pPr>
            <a:r>
              <a:rPr lang="en-US"/>
              <a:t> </a:t>
            </a:r>
            <a:r>
              <a:rPr lang="en-US" b="1"/>
              <a:t>100% of high-risk group </a:t>
            </a:r>
            <a:r>
              <a:rPr lang="en-US"/>
              <a:t>(score </a:t>
            </a:r>
            <a:r>
              <a:rPr lang="en-US" sz="2000"/>
              <a:t>≥ 8 on M-CHAT-R)</a:t>
            </a:r>
            <a:r>
              <a:rPr lang="en-US" sz="2000" b="1"/>
              <a:t> had delays or concerns which justified immediate referral</a:t>
            </a:r>
            <a:endParaRPr/>
          </a:p>
          <a:p>
            <a:pPr marL="594360" lvl="1" indent="-137158" algn="l" rtl="0">
              <a:lnSpc>
                <a:spcPct val="90000"/>
              </a:lnSpc>
              <a:spcBef>
                <a:spcPts val="0"/>
              </a:spcBef>
              <a:spcAft>
                <a:spcPts val="0"/>
              </a:spcAft>
              <a:buSzPts val="1890"/>
              <a:buChar char="■"/>
            </a:pPr>
            <a:r>
              <a:rPr lang="en-US"/>
              <a:t> Even though ~50% of children referred with a positive screen do not ultimately have autism, they all needed additional developmental support once evaluations were done so it's worthwhile to not delay those referrals</a:t>
            </a:r>
            <a:endParaRPr/>
          </a:p>
        </p:txBody>
      </p:sp>
      <p:sp>
        <p:nvSpPr>
          <p:cNvPr id="188" name="Google Shape;188;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10</a:t>
            </a:fld>
            <a:endParaRPr/>
          </a:p>
        </p:txBody>
      </p:sp>
      <p:sp>
        <p:nvSpPr>
          <p:cNvPr id="5" name="Google Shape;181;p24">
            <a:extLst>
              <a:ext uri="{FF2B5EF4-FFF2-40B4-BE49-F238E27FC236}">
                <a16:creationId xmlns:a16="http://schemas.microsoft.com/office/drawing/2014/main" id="{AB295908-8F92-F34B-95BD-700E902EAE53}"/>
              </a:ext>
            </a:extLst>
          </p:cNvPr>
          <p:cNvSpPr txBox="1"/>
          <p:nvPr/>
        </p:nvSpPr>
        <p:spPr>
          <a:xfrm>
            <a:off x="3349924" y="6351927"/>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M-CHAT™ - Autism Screening (mchatscreen.com)</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98889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6"/>
          <p:cNvSpPr txBox="1">
            <a:spLocks noGrp="1"/>
          </p:cNvSpPr>
          <p:nvPr>
            <p:ph type="title"/>
          </p:nvPr>
        </p:nvSpPr>
        <p:spPr>
          <a:xfrm>
            <a:off x="125442" y="1716598"/>
            <a:ext cx="7886700" cy="1325563"/>
          </a:xfrm>
          <a:prstGeom prst="rect">
            <a:avLst/>
          </a:prstGeom>
          <a:noFill/>
          <a:ln>
            <a:noFill/>
          </a:ln>
        </p:spPr>
        <p:txBody>
          <a:bodyPr spcFirstLastPara="1" wrap="square" lIns="91425" tIns="45700" rIns="91425" bIns="45700" anchor="ctr" anchorCtr="0">
            <a:normAutofit/>
          </a:bodyPr>
          <a:lstStyle/>
          <a:p>
            <a:pPr algn="ctr">
              <a:buSzPts val="1800"/>
            </a:pPr>
            <a:r>
              <a:rPr lang="en-US" sz="3300" dirty="0"/>
              <a:t>&lt; Let’s Pause &gt;</a:t>
            </a:r>
            <a:endParaRPr dirty="0"/>
          </a:p>
        </p:txBody>
      </p:sp>
      <p:sp>
        <p:nvSpPr>
          <p:cNvPr id="196" name="Google Shape;196;p26"/>
          <p:cNvSpPr txBox="1">
            <a:spLocks noGrp="1"/>
          </p:cNvSpPr>
          <p:nvPr>
            <p:ph type="body" idx="1"/>
          </p:nvPr>
        </p:nvSpPr>
        <p:spPr>
          <a:xfrm>
            <a:off x="801178" y="2745776"/>
            <a:ext cx="7886700" cy="4112255"/>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750"/>
              </a:spcBef>
              <a:spcAft>
                <a:spcPts val="0"/>
              </a:spcAft>
              <a:buSzPts val="1620"/>
              <a:buFont typeface="Noto Sans Symbols"/>
              <a:buNone/>
            </a:pPr>
            <a:endParaRPr sz="3300" dirty="0"/>
          </a:p>
          <a:p>
            <a:pPr marL="457200" lvl="0" indent="-331470" algn="l" rtl="0">
              <a:lnSpc>
                <a:spcPct val="90000"/>
              </a:lnSpc>
              <a:spcBef>
                <a:spcPts val="750"/>
              </a:spcBef>
              <a:spcAft>
                <a:spcPts val="0"/>
              </a:spcAft>
              <a:buSzPts val="1620"/>
              <a:buFont typeface="Noto Sans Symbols"/>
              <a:buChar char="▪"/>
            </a:pPr>
            <a:r>
              <a:rPr lang="en-US" sz="3300" dirty="0"/>
              <a:t>What questions do you have about the 1</a:t>
            </a:r>
            <a:r>
              <a:rPr lang="en-US" sz="3300" baseline="30000" dirty="0"/>
              <a:t>st</a:t>
            </a:r>
            <a:r>
              <a:rPr lang="en-US" sz="3300" dirty="0"/>
              <a:t> step of the M-CHAT-R?</a:t>
            </a:r>
            <a:endParaRPr dirty="0"/>
          </a:p>
          <a:p>
            <a:pPr marL="457200" lvl="0" indent="-331470" algn="l" rtl="0">
              <a:lnSpc>
                <a:spcPct val="90000"/>
              </a:lnSpc>
              <a:spcBef>
                <a:spcPts val="750"/>
              </a:spcBef>
              <a:spcAft>
                <a:spcPts val="0"/>
              </a:spcAft>
              <a:buSzPts val="1620"/>
              <a:buFont typeface="Noto Sans Symbols"/>
              <a:buChar char="▪"/>
            </a:pPr>
            <a:r>
              <a:rPr lang="en-US" sz="3300" dirty="0"/>
              <a:t>Can we clarify any details?</a:t>
            </a:r>
            <a:endParaRPr dirty="0"/>
          </a:p>
        </p:txBody>
      </p:sp>
      <p:sp>
        <p:nvSpPr>
          <p:cNvPr id="197" name="Google Shape;197;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11</a:t>
            </a:fld>
            <a:endParaRPr/>
          </a:p>
        </p:txBody>
      </p:sp>
    </p:spTree>
    <p:extLst>
      <p:ext uri="{BB962C8B-B14F-4D97-AF65-F5344CB8AC3E}">
        <p14:creationId xmlns:p14="http://schemas.microsoft.com/office/powerpoint/2010/main" val="1302046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7"/>
          <p:cNvSpPr txBox="1">
            <a:spLocks noGrp="1"/>
          </p:cNvSpPr>
          <p:nvPr>
            <p:ph type="title"/>
          </p:nvPr>
        </p:nvSpPr>
        <p:spPr>
          <a:xfrm>
            <a:off x="344121" y="2589150"/>
            <a:ext cx="7886700" cy="1325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ct val="50427"/>
              <a:buNone/>
            </a:pPr>
            <a:r>
              <a:rPr lang="en-US" sz="3966" u="sng"/>
              <a:t>Step 2:</a:t>
            </a:r>
            <a:r>
              <a:rPr lang="en-US" u="sng"/>
              <a:t> </a:t>
            </a:r>
            <a:endParaRPr u="sng"/>
          </a:p>
          <a:p>
            <a:pPr marL="0" lvl="0" indent="0" algn="ctr" rtl="0">
              <a:lnSpc>
                <a:spcPct val="90000"/>
              </a:lnSpc>
              <a:spcBef>
                <a:spcPts val="0"/>
              </a:spcBef>
              <a:spcAft>
                <a:spcPts val="0"/>
              </a:spcAft>
              <a:buSzPct val="60606"/>
              <a:buNone/>
            </a:pPr>
            <a:r>
              <a:rPr lang="en-US"/>
              <a:t>Complete Follow-Up Questions if appropriate</a:t>
            </a:r>
            <a:endParaRPr/>
          </a:p>
          <a:p>
            <a:pPr marL="0" lvl="0" indent="0" algn="ctr" rtl="0">
              <a:lnSpc>
                <a:spcPct val="90000"/>
              </a:lnSpc>
              <a:spcBef>
                <a:spcPts val="0"/>
              </a:spcBef>
              <a:spcAft>
                <a:spcPts val="0"/>
              </a:spcAft>
              <a:buSzPct val="60606"/>
              <a:buNone/>
            </a:pPr>
            <a:endParaRPr/>
          </a:p>
        </p:txBody>
      </p:sp>
      <p:sp>
        <p:nvSpPr>
          <p:cNvPr id="204" name="Google Shape;204;p2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12</a:t>
            </a:fld>
            <a:endParaRPr/>
          </a:p>
        </p:txBody>
      </p:sp>
    </p:spTree>
    <p:extLst>
      <p:ext uri="{BB962C8B-B14F-4D97-AF65-F5344CB8AC3E}">
        <p14:creationId xmlns:p14="http://schemas.microsoft.com/office/powerpoint/2010/main" val="99897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8"/>
          <p:cNvSpPr txBox="1">
            <a:spLocks noGrp="1"/>
          </p:cNvSpPr>
          <p:nvPr>
            <p:ph type="title"/>
          </p:nvPr>
        </p:nvSpPr>
        <p:spPr>
          <a:xfrm>
            <a:off x="297971" y="264484"/>
            <a:ext cx="7886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3300"/>
              <a:buFont typeface="Gill Sans"/>
              <a:buNone/>
            </a:pPr>
            <a:r>
              <a:rPr lang="en-US"/>
              <a:t>M-CHAT-R Follow-up Algorithm</a:t>
            </a:r>
            <a:endParaRPr/>
          </a:p>
        </p:txBody>
      </p:sp>
      <p:sp>
        <p:nvSpPr>
          <p:cNvPr id="210" name="Google Shape;210;p28"/>
          <p:cNvSpPr txBox="1">
            <a:spLocks noGrp="1"/>
          </p:cNvSpPr>
          <p:nvPr>
            <p:ph type="body" idx="1"/>
          </p:nvPr>
        </p:nvSpPr>
        <p:spPr>
          <a:xfrm>
            <a:off x="1068" y="1710606"/>
            <a:ext cx="8705696" cy="4112400"/>
          </a:xfrm>
          <a:prstGeom prst="rect">
            <a:avLst/>
          </a:prstGeom>
          <a:noFill/>
          <a:ln>
            <a:noFill/>
          </a:ln>
        </p:spPr>
        <p:txBody>
          <a:bodyPr spcFirstLastPara="1" wrap="square" lIns="91425" tIns="45700" rIns="91425" bIns="45700" anchor="t" anchorCtr="0">
            <a:noAutofit/>
          </a:bodyPr>
          <a:lstStyle/>
          <a:p>
            <a:pPr marL="137160" lvl="0" indent="-137160" algn="l" rtl="0">
              <a:lnSpc>
                <a:spcPct val="90000"/>
              </a:lnSpc>
              <a:spcBef>
                <a:spcPts val="0"/>
              </a:spcBef>
              <a:spcAft>
                <a:spcPts val="0"/>
              </a:spcAft>
              <a:buSzPts val="1890"/>
              <a:buChar char="■"/>
            </a:pPr>
            <a:r>
              <a:rPr lang="en-US" sz="1800" dirty="0"/>
              <a:t> Medium Risk group (score of 3-7) requires use of Follow-up Questions</a:t>
            </a:r>
          </a:p>
          <a:p>
            <a:pPr marL="594360" lvl="1" indent="-136525" algn="l" rtl="0">
              <a:lnSpc>
                <a:spcPct val="100000"/>
              </a:lnSpc>
              <a:spcBef>
                <a:spcPts val="0"/>
              </a:spcBef>
              <a:spcAft>
                <a:spcPts val="0"/>
              </a:spcAft>
              <a:buSzPts val="1890"/>
              <a:buChar char="■"/>
            </a:pPr>
            <a:r>
              <a:rPr lang="en-US" sz="1800" dirty="0"/>
              <a:t> Select Follow-up Questions based </a:t>
            </a:r>
            <a:r>
              <a:rPr lang="en-US" sz="1800" i="1" dirty="0"/>
              <a:t>only on questions failed </a:t>
            </a:r>
            <a:r>
              <a:rPr lang="en-US" sz="1800" dirty="0"/>
              <a:t>in M-CHAT-R</a:t>
            </a:r>
            <a:endParaRPr sz="1800" dirty="0"/>
          </a:p>
          <a:p>
            <a:pPr marL="594360" lvl="1" indent="-136525" algn="l" rtl="0">
              <a:lnSpc>
                <a:spcPct val="100000"/>
              </a:lnSpc>
              <a:spcBef>
                <a:spcPts val="0"/>
              </a:spcBef>
              <a:spcAft>
                <a:spcPts val="0"/>
              </a:spcAft>
              <a:buSzPts val="1890"/>
              <a:buChar char="■"/>
            </a:pPr>
            <a:r>
              <a:rPr lang="en-US" sz="1800" dirty="0"/>
              <a:t> For each failed question, identify the Follow-up question flow-chart </a:t>
            </a:r>
            <a:endParaRPr sz="1800" dirty="0"/>
          </a:p>
          <a:p>
            <a:pPr marL="594360" lvl="1" indent="-136525" algn="l" rtl="0">
              <a:lnSpc>
                <a:spcPct val="100000"/>
              </a:lnSpc>
              <a:spcBef>
                <a:spcPts val="0"/>
              </a:spcBef>
              <a:spcAft>
                <a:spcPts val="0"/>
              </a:spcAft>
              <a:buSzPts val="1890"/>
              <a:buChar char="■"/>
            </a:pPr>
            <a:r>
              <a:rPr lang="en-US" sz="1800" dirty="0"/>
              <a:t> Follow each Follow-up Question using flowchart of questions until a “Pass” or “Fail” is reached for each question</a:t>
            </a:r>
            <a:endParaRPr sz="1800" dirty="0"/>
          </a:p>
          <a:p>
            <a:pPr marL="594360" lvl="1" indent="-136525" algn="l" rtl="0">
              <a:lnSpc>
                <a:spcPct val="100000"/>
              </a:lnSpc>
              <a:spcBef>
                <a:spcPts val="0"/>
              </a:spcBef>
              <a:spcAft>
                <a:spcPts val="0"/>
              </a:spcAft>
              <a:buSzPts val="1890"/>
              <a:buChar char="■"/>
            </a:pPr>
            <a:r>
              <a:rPr lang="en-US" sz="1800" dirty="0"/>
              <a:t> If a parent responds with a “maybe”, ask if behavior is </a:t>
            </a:r>
            <a:r>
              <a:rPr lang="en-US" sz="1800" u="sng" dirty="0"/>
              <a:t>most often</a:t>
            </a:r>
            <a:r>
              <a:rPr lang="en-US" sz="1800" dirty="0"/>
              <a:t> “yes” or “no”</a:t>
            </a:r>
            <a:endParaRPr sz="1800" dirty="0"/>
          </a:p>
          <a:p>
            <a:pPr marL="594360" lvl="1" indent="-136525" algn="l" rtl="0">
              <a:lnSpc>
                <a:spcPct val="100000"/>
              </a:lnSpc>
              <a:spcBef>
                <a:spcPts val="0"/>
              </a:spcBef>
              <a:spcAft>
                <a:spcPts val="0"/>
              </a:spcAft>
              <a:buSzPts val="1890"/>
              <a:buChar char="■"/>
            </a:pPr>
            <a:r>
              <a:rPr lang="en-US" sz="1800" dirty="0"/>
              <a:t> Tally up the score by recording how many questions ended in a “Fail” answer</a:t>
            </a:r>
            <a:endParaRPr sz="1800" dirty="0"/>
          </a:p>
          <a:p>
            <a:pPr marL="1200150" lvl="2" indent="-285750" algn="l" rtl="0">
              <a:lnSpc>
                <a:spcPct val="100000"/>
              </a:lnSpc>
              <a:spcBef>
                <a:spcPts val="0"/>
              </a:spcBef>
              <a:spcAft>
                <a:spcPts val="0"/>
              </a:spcAft>
              <a:buSzPts val="1890"/>
              <a:buFont typeface="Noto Sans Symbols"/>
              <a:buChar char="▪"/>
            </a:pPr>
            <a:r>
              <a:rPr lang="en-US" sz="1800" b="1" dirty="0"/>
              <a:t>If 0 – 1 questions are “Fail” &gt; screen is negative</a:t>
            </a:r>
            <a:endParaRPr sz="1800" dirty="0"/>
          </a:p>
          <a:p>
            <a:pPr marL="1657350" lvl="3" indent="-285750" algn="l" rtl="0">
              <a:lnSpc>
                <a:spcPct val="100000"/>
              </a:lnSpc>
              <a:spcBef>
                <a:spcPts val="0"/>
              </a:spcBef>
              <a:spcAft>
                <a:spcPts val="0"/>
              </a:spcAft>
              <a:buSzPts val="1890"/>
              <a:buFont typeface="Noto Sans Symbols"/>
              <a:buChar char="▪"/>
            </a:pPr>
            <a:r>
              <a:rPr lang="en-US" dirty="0"/>
              <a:t>Return to routine screening process, unless other concerns identified </a:t>
            </a:r>
            <a:endParaRPr dirty="0"/>
          </a:p>
          <a:p>
            <a:pPr marL="1200150" lvl="2" indent="-285750" algn="l" rtl="0">
              <a:lnSpc>
                <a:spcPct val="100000"/>
              </a:lnSpc>
              <a:spcBef>
                <a:spcPts val="0"/>
              </a:spcBef>
              <a:spcAft>
                <a:spcPts val="0"/>
              </a:spcAft>
              <a:buSzPts val="1890"/>
              <a:buFont typeface="Noto Sans Symbols"/>
              <a:buChar char="▪"/>
            </a:pPr>
            <a:r>
              <a:rPr lang="en-US" sz="1800" b="1" dirty="0"/>
              <a:t>If 2 or more questions are “Fail” &gt; screen is positive 	</a:t>
            </a:r>
            <a:endParaRPr sz="1800" b="1" dirty="0"/>
          </a:p>
          <a:p>
            <a:pPr marL="914400" lvl="2" indent="0" algn="l" rtl="0">
              <a:lnSpc>
                <a:spcPct val="100000"/>
              </a:lnSpc>
              <a:spcBef>
                <a:spcPts val="0"/>
              </a:spcBef>
              <a:spcAft>
                <a:spcPts val="0"/>
              </a:spcAft>
              <a:buSzPts val="1890"/>
              <a:buNone/>
            </a:pPr>
            <a:r>
              <a:rPr lang="en-US" sz="1800" b="1" dirty="0"/>
              <a:t>&gt; Referrals are required</a:t>
            </a:r>
            <a:endParaRPr sz="1800" b="1" dirty="0"/>
          </a:p>
          <a:p>
            <a:pPr marL="1657350" lvl="3" indent="-285750" algn="l" rtl="0">
              <a:lnSpc>
                <a:spcPct val="90000"/>
              </a:lnSpc>
              <a:spcBef>
                <a:spcPts val="0"/>
              </a:spcBef>
              <a:spcAft>
                <a:spcPts val="0"/>
              </a:spcAft>
              <a:buSzPts val="1890"/>
              <a:buFont typeface="Noto Sans Symbols"/>
              <a:buChar char="▪"/>
            </a:pPr>
            <a:r>
              <a:rPr lang="en-US" dirty="0"/>
              <a:t>Referrals are the same as if the child failed M-CHAT-R outright:</a:t>
            </a:r>
            <a:endParaRPr dirty="0"/>
          </a:p>
          <a:p>
            <a:pPr marL="2114550" lvl="4" indent="-285750" algn="l" rtl="0">
              <a:lnSpc>
                <a:spcPct val="90000"/>
              </a:lnSpc>
              <a:spcBef>
                <a:spcPts val="0"/>
              </a:spcBef>
              <a:spcAft>
                <a:spcPts val="0"/>
              </a:spcAft>
              <a:buSzPts val="1890"/>
              <a:buFont typeface="Noto Sans Symbols"/>
              <a:buChar char="▪"/>
            </a:pPr>
            <a:r>
              <a:rPr lang="en-US" dirty="0"/>
              <a:t>needs referral to both medical diagnostic evaluation </a:t>
            </a:r>
            <a:r>
              <a:rPr lang="en-US" u="sng" dirty="0"/>
              <a:t>and</a:t>
            </a:r>
            <a:r>
              <a:rPr lang="en-US" dirty="0"/>
              <a:t>1</a:t>
            </a:r>
            <a:r>
              <a:rPr lang="en-US" baseline="30000" dirty="0"/>
              <a:t>st</a:t>
            </a:r>
            <a:r>
              <a:rPr lang="en-US" dirty="0"/>
              <a:t> Five for connection to Early Intervention services  </a:t>
            </a:r>
            <a:endParaRPr dirty="0"/>
          </a:p>
          <a:p>
            <a:pPr marL="137160" lvl="0" indent="-17145" algn="l" rtl="0">
              <a:lnSpc>
                <a:spcPct val="90000"/>
              </a:lnSpc>
              <a:spcBef>
                <a:spcPts val="0"/>
              </a:spcBef>
              <a:spcAft>
                <a:spcPts val="0"/>
              </a:spcAft>
              <a:buSzPts val="1890"/>
              <a:buNone/>
            </a:pPr>
            <a:endParaRPr sz="1800" dirty="0"/>
          </a:p>
        </p:txBody>
      </p:sp>
      <p:sp>
        <p:nvSpPr>
          <p:cNvPr id="211" name="Google Shape;211;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13</a:t>
            </a:fld>
            <a:endParaRPr/>
          </a:p>
        </p:txBody>
      </p:sp>
      <p:sp>
        <p:nvSpPr>
          <p:cNvPr id="3" name="Google Shape;181;p24">
            <a:extLst>
              <a:ext uri="{FF2B5EF4-FFF2-40B4-BE49-F238E27FC236}">
                <a16:creationId xmlns:a16="http://schemas.microsoft.com/office/drawing/2014/main" id="{00E79284-1DD3-9C23-0214-1FD564B50B3E}"/>
              </a:ext>
            </a:extLst>
          </p:cNvPr>
          <p:cNvSpPr txBox="1"/>
          <p:nvPr/>
        </p:nvSpPr>
        <p:spPr>
          <a:xfrm>
            <a:off x="3349924" y="6351927"/>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M-CHAT™ - Autism Screening (mchatscreen.com)</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15401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9"/>
          <p:cNvSpPr txBox="1">
            <a:spLocks noGrp="1"/>
          </p:cNvSpPr>
          <p:nvPr>
            <p:ph type="title"/>
          </p:nvPr>
        </p:nvSpPr>
        <p:spPr>
          <a:xfrm>
            <a:off x="628650" y="365126"/>
            <a:ext cx="8146104" cy="134191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3300"/>
              <a:buFont typeface="Gill Sans"/>
              <a:buNone/>
            </a:pPr>
            <a:r>
              <a:rPr lang="en-US"/>
              <a:t>When to do M-CHAT-R Follow-up questions</a:t>
            </a:r>
            <a:endParaRPr/>
          </a:p>
        </p:txBody>
      </p:sp>
      <p:sp>
        <p:nvSpPr>
          <p:cNvPr id="218" name="Google Shape;218;p29"/>
          <p:cNvSpPr txBox="1">
            <a:spLocks noGrp="1"/>
          </p:cNvSpPr>
          <p:nvPr>
            <p:ph type="body" idx="1"/>
          </p:nvPr>
        </p:nvSpPr>
        <p:spPr>
          <a:xfrm>
            <a:off x="369857" y="1868757"/>
            <a:ext cx="8140881" cy="4112400"/>
          </a:xfrm>
          <a:prstGeom prst="rect">
            <a:avLst/>
          </a:prstGeom>
          <a:noFill/>
          <a:ln>
            <a:noFill/>
          </a:ln>
        </p:spPr>
        <p:txBody>
          <a:bodyPr spcFirstLastPara="1" wrap="square" lIns="91425" tIns="45700" rIns="91425" bIns="45700" anchor="t" anchorCtr="0">
            <a:normAutofit/>
          </a:bodyPr>
          <a:lstStyle/>
          <a:p>
            <a:pPr marL="137160" lvl="0" indent="-137160" algn="l" rtl="0">
              <a:lnSpc>
                <a:spcPct val="90000"/>
              </a:lnSpc>
              <a:spcBef>
                <a:spcPts val="0"/>
              </a:spcBef>
              <a:spcAft>
                <a:spcPts val="0"/>
              </a:spcAft>
              <a:buSzPts val="1890"/>
              <a:buChar char="■"/>
            </a:pPr>
            <a:r>
              <a:rPr lang="en-US" dirty="0"/>
              <a:t> </a:t>
            </a:r>
            <a:r>
              <a:rPr lang="en-US" sz="1800" dirty="0"/>
              <a:t>M-CHAT-R Follow-up questions can be done </a:t>
            </a:r>
          </a:p>
          <a:p>
            <a:pPr marL="594360" lvl="1" indent="-136525" algn="l" rtl="0">
              <a:lnSpc>
                <a:spcPct val="90000"/>
              </a:lnSpc>
              <a:spcBef>
                <a:spcPts val="0"/>
              </a:spcBef>
              <a:spcAft>
                <a:spcPts val="0"/>
              </a:spcAft>
              <a:buSzPts val="1890"/>
              <a:buChar char="■"/>
            </a:pPr>
            <a:r>
              <a:rPr lang="en-US" sz="1800" dirty="0"/>
              <a:t> Right away in the office when a child is identified in the medium risk category</a:t>
            </a:r>
            <a:endParaRPr sz="1800" dirty="0"/>
          </a:p>
          <a:p>
            <a:pPr marL="594360" lvl="1" indent="-136525" algn="l" rtl="0">
              <a:lnSpc>
                <a:spcPct val="90000"/>
              </a:lnSpc>
              <a:spcBef>
                <a:spcPts val="0"/>
              </a:spcBef>
              <a:spcAft>
                <a:spcPts val="0"/>
              </a:spcAft>
              <a:buSzPts val="1890"/>
              <a:buChar char="■"/>
            </a:pPr>
            <a:r>
              <a:rPr lang="en-US" sz="1800" dirty="0"/>
              <a:t> As a follow-up phone call by medical assistants or nurses</a:t>
            </a:r>
            <a:endParaRPr sz="1800" dirty="0"/>
          </a:p>
          <a:p>
            <a:pPr marL="594360" lvl="1" indent="-136525" algn="l" rtl="0">
              <a:lnSpc>
                <a:spcPct val="90000"/>
              </a:lnSpc>
              <a:spcBef>
                <a:spcPts val="0"/>
              </a:spcBef>
              <a:spcAft>
                <a:spcPts val="0"/>
              </a:spcAft>
              <a:buSzPts val="1890"/>
              <a:buChar char="■"/>
            </a:pPr>
            <a:r>
              <a:rPr lang="en-US" sz="1800" dirty="0"/>
              <a:t> As a follow-up office visit</a:t>
            </a:r>
            <a:endParaRPr sz="1800" dirty="0"/>
          </a:p>
          <a:p>
            <a:pPr marL="594360" lvl="1" indent="-16510" algn="l" rtl="0">
              <a:lnSpc>
                <a:spcPct val="90000"/>
              </a:lnSpc>
              <a:spcBef>
                <a:spcPts val="0"/>
              </a:spcBef>
              <a:spcAft>
                <a:spcPts val="0"/>
              </a:spcAft>
              <a:buSzPts val="1890"/>
              <a:buNone/>
            </a:pPr>
            <a:endParaRPr sz="1800" dirty="0"/>
          </a:p>
          <a:p>
            <a:pPr marL="594360" lvl="1" indent="-136525" algn="l" rtl="0">
              <a:lnSpc>
                <a:spcPct val="90000"/>
              </a:lnSpc>
              <a:spcBef>
                <a:spcPts val="0"/>
              </a:spcBef>
              <a:spcAft>
                <a:spcPts val="0"/>
              </a:spcAft>
              <a:buSzPts val="1890"/>
              <a:buChar char="■"/>
            </a:pPr>
            <a:r>
              <a:rPr lang="en-US" sz="1800" dirty="0"/>
              <a:t> Options depend on your practice work-flow</a:t>
            </a:r>
            <a:endParaRPr sz="1800" dirty="0"/>
          </a:p>
          <a:p>
            <a:pPr marL="594360" lvl="1" indent="-136525" algn="l" rtl="0">
              <a:lnSpc>
                <a:spcPct val="90000"/>
              </a:lnSpc>
              <a:spcBef>
                <a:spcPts val="0"/>
              </a:spcBef>
              <a:spcAft>
                <a:spcPts val="0"/>
              </a:spcAft>
              <a:buSzPts val="1890"/>
              <a:buChar char="■"/>
            </a:pPr>
            <a:r>
              <a:rPr lang="en-US" sz="1800" dirty="0"/>
              <a:t> Follow-up questions should not wait for next routine visit but rather be done </a:t>
            </a:r>
            <a:endParaRPr sz="1800" dirty="0"/>
          </a:p>
          <a:p>
            <a:pPr marL="457200" lvl="1" indent="0" algn="l" rtl="0">
              <a:lnSpc>
                <a:spcPct val="90000"/>
              </a:lnSpc>
              <a:spcBef>
                <a:spcPts val="0"/>
              </a:spcBef>
              <a:spcAft>
                <a:spcPts val="0"/>
              </a:spcAft>
              <a:buSzPts val="1890"/>
              <a:buNone/>
            </a:pPr>
            <a:r>
              <a:rPr lang="en-US" sz="1800" dirty="0"/>
              <a:t>	in near future to minimize delay if referral is warranted</a:t>
            </a:r>
            <a:endParaRPr sz="1800" dirty="0"/>
          </a:p>
          <a:p>
            <a:pPr marL="594360" lvl="1" indent="-136525" algn="l" rtl="0">
              <a:lnSpc>
                <a:spcPct val="90000"/>
              </a:lnSpc>
              <a:spcBef>
                <a:spcPts val="0"/>
              </a:spcBef>
              <a:spcAft>
                <a:spcPts val="0"/>
              </a:spcAft>
              <a:buSzPts val="1890"/>
              <a:buChar char="■"/>
            </a:pPr>
            <a:r>
              <a:rPr lang="en-US" sz="1800" dirty="0"/>
              <a:t> Provider should </a:t>
            </a:r>
            <a:r>
              <a:rPr lang="en-US" sz="1800" b="1" dirty="0"/>
              <a:t>verify</a:t>
            </a:r>
            <a:r>
              <a:rPr lang="en-US" sz="1800" dirty="0"/>
              <a:t> all positive screens and decide on plan of care</a:t>
            </a:r>
            <a:endParaRPr sz="1800" dirty="0"/>
          </a:p>
          <a:p>
            <a:pPr marL="594360" lvl="1" indent="-16510" algn="l" rtl="0">
              <a:lnSpc>
                <a:spcPct val="90000"/>
              </a:lnSpc>
              <a:spcBef>
                <a:spcPts val="0"/>
              </a:spcBef>
              <a:spcAft>
                <a:spcPts val="0"/>
              </a:spcAft>
              <a:buSzPts val="1890"/>
              <a:buNone/>
            </a:pPr>
            <a:endParaRPr sz="1800" dirty="0"/>
          </a:p>
          <a:p>
            <a:pPr marL="594360" lvl="1" indent="-136525" algn="l" rtl="0">
              <a:lnSpc>
                <a:spcPct val="90000"/>
              </a:lnSpc>
              <a:spcBef>
                <a:spcPts val="0"/>
              </a:spcBef>
              <a:spcAft>
                <a:spcPts val="0"/>
              </a:spcAft>
              <a:buSzPts val="1890"/>
              <a:buChar char="■"/>
            </a:pPr>
            <a:r>
              <a:rPr lang="en-US" sz="1800" dirty="0"/>
              <a:t> If choosing to do Follow-up questions as a phone call after the visit, we recommend getting 1</a:t>
            </a:r>
            <a:r>
              <a:rPr lang="en-US" sz="1800" baseline="30000" dirty="0"/>
              <a:t>st</a:t>
            </a:r>
            <a:r>
              <a:rPr lang="en-US" sz="1800" dirty="0"/>
              <a:t> Five referral forms signed while family is present in the clinic so that it is ready to go if referral is needed</a:t>
            </a:r>
            <a:endParaRPr sz="1800" dirty="0"/>
          </a:p>
        </p:txBody>
      </p:sp>
      <p:sp>
        <p:nvSpPr>
          <p:cNvPr id="219" name="Google Shape;219;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14</a:t>
            </a:fld>
            <a:endParaRPr/>
          </a:p>
        </p:txBody>
      </p:sp>
      <p:sp>
        <p:nvSpPr>
          <p:cNvPr id="3" name="Google Shape;181;p24">
            <a:extLst>
              <a:ext uri="{FF2B5EF4-FFF2-40B4-BE49-F238E27FC236}">
                <a16:creationId xmlns:a16="http://schemas.microsoft.com/office/drawing/2014/main" id="{5A2CAD98-D5CE-B71B-79AE-78516FF56083}"/>
              </a:ext>
            </a:extLst>
          </p:cNvPr>
          <p:cNvSpPr txBox="1"/>
          <p:nvPr/>
        </p:nvSpPr>
        <p:spPr>
          <a:xfrm>
            <a:off x="3349924" y="6351927"/>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M-CHAT™ - Autism Screening (mchatscreen.com)</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63704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0"/>
          <p:cNvSpPr txBox="1">
            <a:spLocks noGrp="1"/>
          </p:cNvSpPr>
          <p:nvPr>
            <p:ph type="title"/>
          </p:nvPr>
        </p:nvSpPr>
        <p:spPr>
          <a:xfrm>
            <a:off x="562021" y="1950744"/>
            <a:ext cx="3153663" cy="232319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1"/>
              </a:buClr>
              <a:buSzPts val="3300"/>
              <a:buFont typeface="Gill Sans"/>
              <a:buNone/>
            </a:pPr>
            <a:r>
              <a:rPr lang="en-US"/>
              <a:t>M-CHAT-R Follow-up Question example</a:t>
            </a:r>
            <a:endParaRPr/>
          </a:p>
        </p:txBody>
      </p:sp>
      <p:sp>
        <p:nvSpPr>
          <p:cNvPr id="226" name="Google Shape;226;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15</a:t>
            </a:fld>
            <a:endParaRPr/>
          </a:p>
        </p:txBody>
      </p:sp>
      <p:pic>
        <p:nvPicPr>
          <p:cNvPr id="228" name="Google Shape;228;p30"/>
          <p:cNvPicPr preferRelativeResize="0"/>
          <p:nvPr/>
        </p:nvPicPr>
        <p:blipFill rotWithShape="1">
          <a:blip r:embed="rId3">
            <a:alphaModFix/>
          </a:blip>
          <a:srcRect t="1258" b="1258"/>
          <a:stretch/>
        </p:blipFill>
        <p:spPr>
          <a:xfrm>
            <a:off x="4049494" y="295070"/>
            <a:ext cx="4450080" cy="5631276"/>
          </a:xfrm>
          <a:prstGeom prst="rect">
            <a:avLst/>
          </a:prstGeom>
          <a:noFill/>
          <a:ln w="38100" cap="flat" cmpd="sng">
            <a:solidFill>
              <a:schemeClr val="accent1"/>
            </a:solidFill>
            <a:prstDash val="solid"/>
            <a:round/>
            <a:headEnd type="none" w="sm" len="sm"/>
            <a:tailEnd type="none" w="sm" len="sm"/>
          </a:ln>
        </p:spPr>
      </p:pic>
      <p:sp>
        <p:nvSpPr>
          <p:cNvPr id="3" name="Google Shape;181;p24">
            <a:extLst>
              <a:ext uri="{FF2B5EF4-FFF2-40B4-BE49-F238E27FC236}">
                <a16:creationId xmlns:a16="http://schemas.microsoft.com/office/drawing/2014/main" id="{772924A0-42C7-3F83-2EC3-13BA34CA5B30}"/>
              </a:ext>
            </a:extLst>
          </p:cNvPr>
          <p:cNvSpPr txBox="1"/>
          <p:nvPr/>
        </p:nvSpPr>
        <p:spPr>
          <a:xfrm>
            <a:off x="3349924" y="6351927"/>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M-CHAT™ - Autism Screening (mchatscreen.com)</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696392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4" name="Google Shape;234;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16</a:t>
            </a:fld>
            <a:endParaRPr/>
          </a:p>
        </p:txBody>
      </p:sp>
      <p:pic>
        <p:nvPicPr>
          <p:cNvPr id="236" name="Google Shape;236;p31"/>
          <p:cNvPicPr preferRelativeResize="0"/>
          <p:nvPr/>
        </p:nvPicPr>
        <p:blipFill rotWithShape="1">
          <a:blip r:embed="rId3">
            <a:alphaModFix/>
          </a:blip>
          <a:srcRect l="5491" t="7620" r="16558" b="8336"/>
          <a:stretch/>
        </p:blipFill>
        <p:spPr>
          <a:xfrm>
            <a:off x="4049494" y="295070"/>
            <a:ext cx="4450080" cy="5631276"/>
          </a:xfrm>
          <a:prstGeom prst="rect">
            <a:avLst/>
          </a:prstGeom>
          <a:noFill/>
          <a:ln w="38100" cap="flat" cmpd="sng">
            <a:solidFill>
              <a:schemeClr val="accent1"/>
            </a:solidFill>
            <a:prstDash val="solid"/>
            <a:round/>
            <a:headEnd type="none" w="sm" len="sm"/>
            <a:tailEnd type="none" w="sm" len="sm"/>
          </a:ln>
        </p:spPr>
      </p:pic>
      <p:sp>
        <p:nvSpPr>
          <p:cNvPr id="5" name="Google Shape;181;p24">
            <a:extLst>
              <a:ext uri="{FF2B5EF4-FFF2-40B4-BE49-F238E27FC236}">
                <a16:creationId xmlns:a16="http://schemas.microsoft.com/office/drawing/2014/main" id="{7F3B1819-A9C2-0ED6-5229-99DEC9866BC0}"/>
              </a:ext>
            </a:extLst>
          </p:cNvPr>
          <p:cNvSpPr txBox="1"/>
          <p:nvPr/>
        </p:nvSpPr>
        <p:spPr>
          <a:xfrm>
            <a:off x="3349924" y="6351927"/>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M-CHAT™ - Autism Screening (mchatscreen.com)</a:t>
            </a:r>
            <a:endParaRPr sz="1400" b="0" i="0" u="none" strike="noStrike" cap="none">
              <a:solidFill>
                <a:srgbClr val="000000"/>
              </a:solidFill>
              <a:latin typeface="Arial"/>
              <a:ea typeface="Arial"/>
              <a:cs typeface="Arial"/>
              <a:sym typeface="Arial"/>
            </a:endParaRPr>
          </a:p>
        </p:txBody>
      </p:sp>
      <p:sp>
        <p:nvSpPr>
          <p:cNvPr id="7" name="Google Shape;225;p30">
            <a:extLst>
              <a:ext uri="{FF2B5EF4-FFF2-40B4-BE49-F238E27FC236}">
                <a16:creationId xmlns:a16="http://schemas.microsoft.com/office/drawing/2014/main" id="{2EB37E91-2AC3-ED73-AC13-BAF1270AA974}"/>
              </a:ext>
            </a:extLst>
          </p:cNvPr>
          <p:cNvSpPr txBox="1">
            <a:spLocks/>
          </p:cNvSpPr>
          <p:nvPr/>
        </p:nvSpPr>
        <p:spPr>
          <a:xfrm>
            <a:off x="562021" y="1950744"/>
            <a:ext cx="3153663" cy="2323194"/>
          </a:xfrm>
          <a:prstGeom prst="rect">
            <a:avLst/>
          </a:prstGeom>
          <a:noFill/>
          <a:ln>
            <a:noFill/>
          </a:ln>
        </p:spPr>
        <p:txBody>
          <a:bodyPr spcFirstLastPara="1" wrap="square" lIns="91425" tIns="45700" rIns="91425" bIns="45700" anchor="ctr" anchorCtr="0">
            <a:normAutofit fontScale="9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Work Sans"/>
              <a:buNone/>
              <a:defRPr sz="4400" b="0" i="0" u="none" strike="noStrike" cap="none">
                <a:solidFill>
                  <a:srgbClr val="262626"/>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3300"/>
              <a:buFont typeface="Gill Sans"/>
              <a:buNone/>
            </a:pPr>
            <a:r>
              <a:rPr lang="en-US"/>
              <a:t>M-CHAT-R Follow-up Question example</a:t>
            </a:r>
          </a:p>
        </p:txBody>
      </p:sp>
    </p:spTree>
    <p:extLst>
      <p:ext uri="{BB962C8B-B14F-4D97-AF65-F5344CB8AC3E}">
        <p14:creationId xmlns:p14="http://schemas.microsoft.com/office/powerpoint/2010/main" val="2116140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32"/>
          <p:cNvPicPr preferRelativeResize="0"/>
          <p:nvPr/>
        </p:nvPicPr>
        <p:blipFill rotWithShape="1">
          <a:blip r:embed="rId3">
            <a:alphaModFix/>
          </a:blip>
          <a:srcRect/>
          <a:stretch/>
        </p:blipFill>
        <p:spPr>
          <a:xfrm>
            <a:off x="1752600" y="112931"/>
            <a:ext cx="5410200" cy="6629400"/>
          </a:xfrm>
          <a:prstGeom prst="rect">
            <a:avLst/>
          </a:prstGeom>
          <a:noFill/>
          <a:ln w="38100" cap="flat" cmpd="sng">
            <a:solidFill>
              <a:schemeClr val="accent1"/>
            </a:solidFill>
            <a:prstDash val="solid"/>
            <a:miter lim="800000"/>
            <a:headEnd type="none" w="sm" len="sm"/>
            <a:tailEnd type="none" w="sm" len="sm"/>
          </a:ln>
        </p:spPr>
      </p:pic>
      <p:sp>
        <p:nvSpPr>
          <p:cNvPr id="243" name="Google Shape;243;p32"/>
          <p:cNvSpPr txBox="1"/>
          <p:nvPr/>
        </p:nvSpPr>
        <p:spPr>
          <a:xfrm>
            <a:off x="1981200" y="6096000"/>
            <a:ext cx="377699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accent4"/>
                </a:solidFill>
                <a:latin typeface="Arial"/>
                <a:ea typeface="Arial"/>
                <a:cs typeface="Arial"/>
                <a:sym typeface="Arial"/>
              </a:rPr>
              <a:t>Score ≥ 2 Fails on Follow-up Questions🡪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accent4"/>
                </a:solidFill>
                <a:latin typeface="Arial"/>
                <a:ea typeface="Arial"/>
                <a:cs typeface="Arial"/>
                <a:sym typeface="Arial"/>
              </a:rPr>
              <a:t>refer to 1</a:t>
            </a:r>
            <a:r>
              <a:rPr lang="en-US" sz="1400" b="0" i="0" u="none" strike="noStrike" cap="none" baseline="30000">
                <a:solidFill>
                  <a:schemeClr val="accent4"/>
                </a:solidFill>
                <a:latin typeface="Arial"/>
                <a:ea typeface="Arial"/>
                <a:cs typeface="Arial"/>
                <a:sym typeface="Arial"/>
              </a:rPr>
              <a:t>st</a:t>
            </a:r>
            <a:r>
              <a:rPr lang="en-US" sz="1400" b="0" i="0" u="none" strike="noStrike" cap="none">
                <a:solidFill>
                  <a:schemeClr val="accent4"/>
                </a:solidFill>
                <a:latin typeface="Arial"/>
                <a:ea typeface="Arial"/>
                <a:cs typeface="Arial"/>
                <a:sym typeface="Arial"/>
              </a:rPr>
              <a:t> Five </a:t>
            </a:r>
            <a:r>
              <a:rPr lang="en-US" sz="1400" b="1" i="0" u="none" strike="noStrike" cap="none">
                <a:solidFill>
                  <a:schemeClr val="accent4"/>
                </a:solidFill>
                <a:latin typeface="Arial"/>
                <a:ea typeface="Arial"/>
                <a:cs typeface="Arial"/>
                <a:sym typeface="Arial"/>
              </a:rPr>
              <a:t>and</a:t>
            </a:r>
            <a:r>
              <a:rPr lang="en-US" sz="1400" b="0" i="0" u="none" strike="noStrike" cap="none">
                <a:solidFill>
                  <a:schemeClr val="accent4"/>
                </a:solidFill>
                <a:latin typeface="Arial"/>
                <a:ea typeface="Arial"/>
                <a:cs typeface="Arial"/>
                <a:sym typeface="Arial"/>
              </a:rPr>
              <a:t> for diagnostic evaluation</a:t>
            </a:r>
            <a:r>
              <a:rPr lang="en-US" sz="1400" b="0" i="0" u="none" strike="noStrike" cap="none">
                <a:solidFill>
                  <a:srgbClr val="C00000"/>
                </a:solidFill>
                <a:latin typeface="Arial"/>
                <a:ea typeface="Arial"/>
                <a:cs typeface="Arial"/>
                <a:sym typeface="Arial"/>
              </a:rPr>
              <a:t> </a:t>
            </a:r>
            <a:endParaRPr sz="1400" b="0" i="0" u="none" strike="noStrike" cap="none">
              <a:solidFill>
                <a:srgbClr val="C00000"/>
              </a:solidFill>
              <a:latin typeface="Arial"/>
              <a:ea typeface="Arial"/>
              <a:cs typeface="Arial"/>
              <a:sym typeface="Arial"/>
            </a:endParaRPr>
          </a:p>
        </p:txBody>
      </p:sp>
      <p:sp>
        <p:nvSpPr>
          <p:cNvPr id="244" name="Google Shape;244;p32"/>
          <p:cNvSpPr txBox="1"/>
          <p:nvPr/>
        </p:nvSpPr>
        <p:spPr>
          <a:xfrm>
            <a:off x="7330152" y="6091521"/>
            <a:ext cx="160965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M-CHAT™ - Autism Screening (mchatscreen.com)</a:t>
            </a:r>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2299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3"/>
          <p:cNvSpPr txBox="1">
            <a:spLocks noGrp="1"/>
          </p:cNvSpPr>
          <p:nvPr>
            <p:ph type="body" idx="4294967295"/>
          </p:nvPr>
        </p:nvSpPr>
        <p:spPr>
          <a:xfrm>
            <a:off x="647700" y="1468586"/>
            <a:ext cx="7848600" cy="2951013"/>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10000"/>
              </a:lnSpc>
              <a:spcBef>
                <a:spcPts val="750"/>
              </a:spcBef>
              <a:spcAft>
                <a:spcPts val="0"/>
              </a:spcAft>
              <a:buSzPct val="78586"/>
              <a:buNone/>
            </a:pPr>
            <a:r>
              <a:rPr lang="en-US" sz="2600"/>
              <a:t>Amy is being seen for her 18-month well child visit.</a:t>
            </a:r>
            <a:endParaRPr/>
          </a:p>
          <a:p>
            <a:pPr marL="0" lvl="0" indent="0" algn="l" rtl="0">
              <a:lnSpc>
                <a:spcPct val="110000"/>
              </a:lnSpc>
              <a:spcBef>
                <a:spcPts val="750"/>
              </a:spcBef>
              <a:spcAft>
                <a:spcPts val="0"/>
              </a:spcAft>
              <a:buSzPct val="78586"/>
              <a:buNone/>
            </a:pPr>
            <a:r>
              <a:rPr lang="en-US" sz="2600"/>
              <a:t>She is an only child, her medical history is unremarkable.</a:t>
            </a:r>
            <a:endParaRPr/>
          </a:p>
          <a:p>
            <a:pPr marL="0" lvl="0" indent="0" algn="l" rtl="0">
              <a:lnSpc>
                <a:spcPct val="110000"/>
              </a:lnSpc>
              <a:spcBef>
                <a:spcPts val="750"/>
              </a:spcBef>
              <a:spcAft>
                <a:spcPts val="0"/>
              </a:spcAft>
              <a:buSzPct val="78586"/>
              <a:buNone/>
            </a:pPr>
            <a:r>
              <a:rPr lang="en-US" sz="2600"/>
              <a:t>Parents voice no concerns about her development.  </a:t>
            </a:r>
            <a:endParaRPr/>
          </a:p>
          <a:p>
            <a:pPr marL="0" lvl="0" indent="0" algn="l" rtl="0">
              <a:lnSpc>
                <a:spcPct val="110000"/>
              </a:lnSpc>
              <a:spcBef>
                <a:spcPts val="750"/>
              </a:spcBef>
              <a:spcAft>
                <a:spcPts val="0"/>
              </a:spcAft>
              <a:buSzPct val="78586"/>
              <a:buNone/>
            </a:pPr>
            <a:r>
              <a:rPr lang="en-US" sz="2600"/>
              <a:t>Her physical exam is normal.</a:t>
            </a:r>
            <a:endParaRPr/>
          </a:p>
          <a:p>
            <a:pPr marL="0" lvl="0" indent="0" algn="l" rtl="0">
              <a:lnSpc>
                <a:spcPct val="110000"/>
              </a:lnSpc>
              <a:spcBef>
                <a:spcPts val="750"/>
              </a:spcBef>
              <a:spcAft>
                <a:spcPts val="0"/>
              </a:spcAft>
              <a:buSzPct val="78586"/>
              <a:buNone/>
            </a:pPr>
            <a:r>
              <a:rPr lang="en-US" sz="2600"/>
              <a:t>M-CHAT-R: score is 1 based on question 12 being answered as “no” as she gets upset when they use the vacuum cleaner</a:t>
            </a:r>
            <a:endParaRPr sz="1300"/>
          </a:p>
        </p:txBody>
      </p:sp>
      <p:sp>
        <p:nvSpPr>
          <p:cNvPr id="251" name="Google Shape;251;p33"/>
          <p:cNvSpPr txBox="1">
            <a:spLocks noGrp="1"/>
          </p:cNvSpPr>
          <p:nvPr>
            <p:ph type="title" idx="4294967295"/>
          </p:nvPr>
        </p:nvSpPr>
        <p:spPr>
          <a:xfrm>
            <a:off x="0" y="381000"/>
            <a:ext cx="8229600" cy="10366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3300"/>
              <a:buNone/>
            </a:pPr>
            <a:r>
              <a:rPr lang="en-US"/>
              <a:t>ASD Case 1</a:t>
            </a:r>
            <a:endParaRPr/>
          </a:p>
        </p:txBody>
      </p:sp>
      <p:sp>
        <p:nvSpPr>
          <p:cNvPr id="252" name="Google Shape;252;p33"/>
          <p:cNvSpPr txBox="1"/>
          <p:nvPr/>
        </p:nvSpPr>
        <p:spPr>
          <a:xfrm>
            <a:off x="3568461" y="5846940"/>
            <a:ext cx="3906839" cy="9848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a:solidFill>
                  <a:srgbClr val="C00000"/>
                </a:solidFill>
                <a:latin typeface="Gill Sans"/>
                <a:ea typeface="Gill Sans"/>
                <a:cs typeface="Gill Sans"/>
                <a:sym typeface="Gill Sans"/>
              </a:rPr>
              <a:t>Re-screen for autism using </a:t>
            </a:r>
            <a:endParaRPr lang="en-US" sz="1400" b="1" i="0" u="none" strike="noStrike" cap="none">
              <a:solidFill>
                <a:srgbClr val="C00000"/>
              </a:solidFill>
              <a:latin typeface="Arial"/>
              <a:ea typeface="Arial"/>
              <a:cs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a:solidFill>
                  <a:srgbClr val="C00000"/>
                </a:solidFill>
                <a:latin typeface="Gill Sans"/>
                <a:ea typeface="Gill Sans"/>
                <a:cs typeface="Gill Sans"/>
                <a:sym typeface="Gill Sans"/>
              </a:rPr>
              <a:t>M-CHAT-R/F at 24-month exam</a:t>
            </a:r>
            <a:endParaRPr sz="1400" b="1" i="0" u="none" strike="noStrike" cap="none" dirty="0">
              <a:solidFill>
                <a:srgbClr val="C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33"/>
          <p:cNvSpPr txBox="1"/>
          <p:nvPr/>
        </p:nvSpPr>
        <p:spPr>
          <a:xfrm>
            <a:off x="2621864" y="5413228"/>
            <a:ext cx="3246103"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Gill Sans"/>
                <a:ea typeface="Gill Sans"/>
                <a:cs typeface="Gill Sans"/>
                <a:sym typeface="Gill Sans"/>
              </a:rPr>
              <a:t>Recommended follow-up?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33"/>
          <p:cNvSpPr txBox="1"/>
          <p:nvPr/>
        </p:nvSpPr>
        <p:spPr>
          <a:xfrm>
            <a:off x="2162354" y="4980317"/>
            <a:ext cx="3906704"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dirty="0">
                <a:solidFill>
                  <a:srgbClr val="000000"/>
                </a:solidFill>
                <a:latin typeface="Gill Sans"/>
                <a:ea typeface="Gill Sans"/>
                <a:cs typeface="Gill Sans"/>
                <a:sym typeface="Gill Sans"/>
              </a:rPr>
              <a:t> </a:t>
            </a:r>
            <a:r>
              <a:rPr lang="en-US" sz="2200" b="1" i="0" u="none" strike="noStrike" cap="none" dirty="0">
                <a:solidFill>
                  <a:srgbClr val="000000"/>
                </a:solidFill>
                <a:latin typeface="Gill Sans"/>
                <a:ea typeface="Gill Sans"/>
                <a:cs typeface="Gill Sans"/>
                <a:sym typeface="Gill Sans"/>
              </a:rPr>
              <a:t>Score 1 = Low Risk Autism</a:t>
            </a:r>
            <a:endParaRPr sz="1400" b="1"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50212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4"/>
          <p:cNvSpPr txBox="1">
            <a:spLocks noGrp="1"/>
          </p:cNvSpPr>
          <p:nvPr>
            <p:ph type="body" idx="4294967295"/>
          </p:nvPr>
        </p:nvSpPr>
        <p:spPr>
          <a:xfrm>
            <a:off x="152400" y="1143000"/>
            <a:ext cx="8817429" cy="4883331"/>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750"/>
              </a:spcBef>
              <a:spcAft>
                <a:spcPts val="0"/>
              </a:spcAft>
              <a:buSzPct val="85135"/>
              <a:buNone/>
            </a:pPr>
            <a:r>
              <a:rPr lang="en-US" sz="2400" dirty="0"/>
              <a:t>Charles is being seen for his 18-month well child visit.  </a:t>
            </a:r>
            <a:endParaRPr dirty="0"/>
          </a:p>
          <a:p>
            <a:pPr marL="0" lvl="0" indent="0" algn="l" rtl="0">
              <a:lnSpc>
                <a:spcPct val="90000"/>
              </a:lnSpc>
              <a:spcBef>
                <a:spcPts val="750"/>
              </a:spcBef>
              <a:spcAft>
                <a:spcPts val="0"/>
              </a:spcAft>
              <a:buSzPct val="85135"/>
              <a:buNone/>
            </a:pPr>
            <a:r>
              <a:rPr lang="en-US" sz="2400" dirty="0"/>
              <a:t>He attends day care and both school staff and parents voice developmental concerns.  </a:t>
            </a:r>
            <a:endParaRPr dirty="0"/>
          </a:p>
          <a:p>
            <a:pPr marL="0" lvl="0" indent="0" algn="l" rtl="0">
              <a:lnSpc>
                <a:spcPct val="90000"/>
              </a:lnSpc>
              <a:spcBef>
                <a:spcPts val="750"/>
              </a:spcBef>
              <a:spcAft>
                <a:spcPts val="0"/>
              </a:spcAft>
              <a:buSzPct val="85135"/>
              <a:buNone/>
            </a:pPr>
            <a:r>
              <a:rPr lang="en-US" sz="2400" dirty="0"/>
              <a:t>He is a loner, infrequently interacting with the other children.  He has only one or two toys which he plays with all the time.  </a:t>
            </a:r>
            <a:endParaRPr dirty="0"/>
          </a:p>
          <a:p>
            <a:pPr marL="0" lvl="0" indent="0" algn="l" rtl="0">
              <a:lnSpc>
                <a:spcPct val="90000"/>
              </a:lnSpc>
              <a:spcBef>
                <a:spcPts val="750"/>
              </a:spcBef>
              <a:spcAft>
                <a:spcPts val="0"/>
              </a:spcAft>
              <a:buSzPct val="85135"/>
              <a:buNone/>
            </a:pPr>
            <a:r>
              <a:rPr lang="en-US" sz="2400" dirty="0"/>
              <a:t>Parents note he does not usually respond to his name, does not like to cuddle and stopped using words about two months ago.  </a:t>
            </a:r>
            <a:endParaRPr dirty="0"/>
          </a:p>
          <a:p>
            <a:pPr marL="0" lvl="0" indent="0" algn="l" rtl="0">
              <a:lnSpc>
                <a:spcPct val="90000"/>
              </a:lnSpc>
              <a:spcBef>
                <a:spcPts val="750"/>
              </a:spcBef>
              <a:spcAft>
                <a:spcPts val="0"/>
              </a:spcAft>
              <a:buSzPct val="85135"/>
              <a:buNone/>
            </a:pPr>
            <a:r>
              <a:rPr lang="en-US" sz="2400" dirty="0"/>
              <a:t>His past medical history is unremarkable. His physical exam is normal. He does not like the exam but appears to ignore you.</a:t>
            </a:r>
            <a:endParaRPr dirty="0"/>
          </a:p>
          <a:p>
            <a:pPr marL="0" lvl="0" indent="0" algn="l" rtl="0">
              <a:lnSpc>
                <a:spcPct val="90000"/>
              </a:lnSpc>
              <a:spcBef>
                <a:spcPts val="750"/>
              </a:spcBef>
              <a:spcAft>
                <a:spcPts val="0"/>
              </a:spcAft>
              <a:buSzPct val="85135"/>
              <a:buNone/>
            </a:pPr>
            <a:r>
              <a:rPr lang="en-US" sz="2400" dirty="0"/>
              <a:t>M-CHAT-R: score is 8 based on number of incorrect answers</a:t>
            </a:r>
            <a:endParaRPr sz="2400" b="1" dirty="0">
              <a:solidFill>
                <a:srgbClr val="FF0000"/>
              </a:solidFill>
            </a:endParaRPr>
          </a:p>
          <a:p>
            <a:pPr marL="342900" lvl="0" indent="-342900" algn="l" rtl="0">
              <a:lnSpc>
                <a:spcPct val="90000"/>
              </a:lnSpc>
              <a:spcBef>
                <a:spcPts val="750"/>
              </a:spcBef>
              <a:spcAft>
                <a:spcPts val="0"/>
              </a:spcAft>
              <a:buSzPct val="85135"/>
              <a:buChar char="■"/>
            </a:pPr>
            <a:r>
              <a:rPr lang="en-US" sz="2400" dirty="0">
                <a:solidFill>
                  <a:schemeClr val="dk1"/>
                </a:solidFill>
              </a:rPr>
              <a:t>Score 8 = </a:t>
            </a:r>
            <a:r>
              <a:rPr lang="en-US" sz="2400" b="1" dirty="0">
                <a:solidFill>
                  <a:srgbClr val="C00000"/>
                </a:solidFill>
              </a:rPr>
              <a:t>Positive Screen, High Risk for Autism</a:t>
            </a:r>
            <a:r>
              <a:rPr lang="en-US" sz="2400" dirty="0">
                <a:solidFill>
                  <a:schemeClr val="accent4"/>
                </a:solidFill>
              </a:rPr>
              <a:t> </a:t>
            </a:r>
            <a:endParaRPr dirty="0">
              <a:solidFill>
                <a:schemeClr val="accent4"/>
              </a:solidFill>
            </a:endParaRPr>
          </a:p>
          <a:p>
            <a:pPr marL="342900" lvl="0" indent="-342900" algn="l" rtl="0">
              <a:lnSpc>
                <a:spcPct val="90000"/>
              </a:lnSpc>
              <a:spcBef>
                <a:spcPts val="750"/>
              </a:spcBef>
              <a:spcAft>
                <a:spcPts val="0"/>
              </a:spcAft>
              <a:buSzPct val="85135"/>
              <a:buChar char="■"/>
            </a:pPr>
            <a:r>
              <a:rPr lang="en-US" sz="2400" dirty="0"/>
              <a:t>Recommended follow up? – </a:t>
            </a:r>
            <a:r>
              <a:rPr lang="en-US" sz="2400" dirty="0">
                <a:solidFill>
                  <a:schemeClr val="dk1"/>
                </a:solidFill>
              </a:rPr>
              <a:t>refer for:</a:t>
            </a:r>
            <a:endParaRPr dirty="0">
              <a:solidFill>
                <a:schemeClr val="dk1"/>
              </a:solidFill>
            </a:endParaRPr>
          </a:p>
          <a:p>
            <a:pPr marL="0" lvl="0" indent="0" algn="l" rtl="0">
              <a:lnSpc>
                <a:spcPct val="90000"/>
              </a:lnSpc>
              <a:spcBef>
                <a:spcPts val="750"/>
              </a:spcBef>
              <a:spcAft>
                <a:spcPts val="0"/>
              </a:spcAft>
              <a:buSzPct val="85135"/>
              <a:buNone/>
            </a:pPr>
            <a:r>
              <a:rPr lang="en-US" sz="2400" dirty="0">
                <a:solidFill>
                  <a:schemeClr val="accent4"/>
                </a:solidFill>
              </a:rPr>
              <a:t>	</a:t>
            </a:r>
            <a:r>
              <a:rPr lang="en-US" sz="2400" dirty="0">
                <a:solidFill>
                  <a:srgbClr val="C00000"/>
                </a:solidFill>
              </a:rPr>
              <a:t>1. comprehensive developmental assessment</a:t>
            </a:r>
            <a:endParaRPr dirty="0">
              <a:solidFill>
                <a:srgbClr val="C00000"/>
              </a:solidFill>
            </a:endParaRPr>
          </a:p>
          <a:p>
            <a:pPr marL="0" lvl="0" indent="0" algn="l" rtl="0">
              <a:lnSpc>
                <a:spcPct val="90000"/>
              </a:lnSpc>
              <a:spcBef>
                <a:spcPts val="750"/>
              </a:spcBef>
              <a:spcAft>
                <a:spcPts val="0"/>
              </a:spcAft>
              <a:buSzPct val="85135"/>
              <a:buNone/>
            </a:pPr>
            <a:r>
              <a:rPr lang="en-US" sz="2400" dirty="0">
                <a:solidFill>
                  <a:srgbClr val="C00000"/>
                </a:solidFill>
              </a:rPr>
              <a:t>	2. hearing evaluation (based on concern noted in Q2)</a:t>
            </a:r>
            <a:endParaRPr dirty="0">
              <a:solidFill>
                <a:srgbClr val="C00000"/>
              </a:solidFill>
            </a:endParaRPr>
          </a:p>
          <a:p>
            <a:pPr marL="0" lvl="0" indent="0" algn="l" rtl="0">
              <a:lnSpc>
                <a:spcPct val="90000"/>
              </a:lnSpc>
              <a:spcBef>
                <a:spcPts val="750"/>
              </a:spcBef>
              <a:spcAft>
                <a:spcPts val="0"/>
              </a:spcAft>
              <a:buSzPct val="85135"/>
              <a:buNone/>
            </a:pPr>
            <a:r>
              <a:rPr lang="en-US" sz="2400" dirty="0">
                <a:solidFill>
                  <a:srgbClr val="C00000"/>
                </a:solidFill>
              </a:rPr>
              <a:t>	3. 1</a:t>
            </a:r>
            <a:r>
              <a:rPr lang="en-US" sz="2400" baseline="30000" dirty="0">
                <a:solidFill>
                  <a:srgbClr val="C00000"/>
                </a:solidFill>
              </a:rPr>
              <a:t>st</a:t>
            </a:r>
            <a:r>
              <a:rPr lang="en-US" sz="2400" dirty="0">
                <a:solidFill>
                  <a:srgbClr val="C00000"/>
                </a:solidFill>
              </a:rPr>
              <a:t> Five for connections to Early ACCESS</a:t>
            </a:r>
            <a:endParaRPr dirty="0">
              <a:solidFill>
                <a:srgbClr val="C00000"/>
              </a:solidFill>
            </a:endParaRPr>
          </a:p>
          <a:p>
            <a:pPr marL="0" lvl="0" indent="0" algn="l" rtl="0">
              <a:lnSpc>
                <a:spcPct val="90000"/>
              </a:lnSpc>
              <a:spcBef>
                <a:spcPts val="750"/>
              </a:spcBef>
              <a:spcAft>
                <a:spcPts val="0"/>
              </a:spcAft>
              <a:buSzPct val="85135"/>
              <a:buNone/>
            </a:pPr>
            <a:endParaRPr sz="2400"/>
          </a:p>
          <a:p>
            <a:pPr marL="0" lvl="0" indent="0" algn="l" rtl="0">
              <a:lnSpc>
                <a:spcPct val="90000"/>
              </a:lnSpc>
              <a:spcBef>
                <a:spcPts val="750"/>
              </a:spcBef>
              <a:spcAft>
                <a:spcPts val="0"/>
              </a:spcAft>
              <a:buSzPct val="72972"/>
              <a:buNone/>
            </a:pPr>
            <a:endParaRPr sz="2800"/>
          </a:p>
        </p:txBody>
      </p:sp>
      <p:sp>
        <p:nvSpPr>
          <p:cNvPr id="261" name="Google Shape;261;p34"/>
          <p:cNvSpPr txBox="1">
            <a:spLocks noGrp="1"/>
          </p:cNvSpPr>
          <p:nvPr>
            <p:ph type="title" idx="4294967295"/>
          </p:nvPr>
        </p:nvSpPr>
        <p:spPr>
          <a:xfrm>
            <a:off x="343989" y="350838"/>
            <a:ext cx="8229600" cy="7921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3300"/>
              <a:buNone/>
            </a:pPr>
            <a:r>
              <a:rPr lang="en-US"/>
              <a:t>ASD Case 2</a:t>
            </a:r>
            <a:endParaRPr/>
          </a:p>
        </p:txBody>
      </p:sp>
    </p:spTree>
    <p:extLst>
      <p:ext uri="{BB962C8B-B14F-4D97-AF65-F5344CB8AC3E}">
        <p14:creationId xmlns:p14="http://schemas.microsoft.com/office/powerpoint/2010/main" val="2346273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3300"/>
              <a:buFont typeface="Gill Sans"/>
              <a:buNone/>
            </a:pPr>
            <a:r>
              <a:rPr lang="en-US" sz="3200" b="1" dirty="0"/>
              <a:t>Best Practices for well-child care</a:t>
            </a:r>
            <a:r>
              <a:rPr lang="en-US" sz="2400" dirty="0"/>
              <a:t> – </a:t>
            </a:r>
            <a:br>
              <a:rPr lang="en-US" sz="2400" dirty="0"/>
            </a:br>
            <a:r>
              <a:rPr lang="en-US" sz="2400" dirty="0"/>
              <a:t>endorsed by Bright Futures/AAP and EPSDT</a:t>
            </a:r>
            <a:endParaRPr sz="2400" dirty="0"/>
          </a:p>
        </p:txBody>
      </p:sp>
      <p:sp>
        <p:nvSpPr>
          <p:cNvPr id="116" name="Google Shape;116;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2</a:t>
            </a:fld>
            <a:endParaRPr/>
          </a:p>
        </p:txBody>
      </p:sp>
      <p:pic>
        <p:nvPicPr>
          <p:cNvPr id="117" name="Google Shape;117;p18" descr="A screenshot of a computer&#10;&#10;Description automatically generated"/>
          <p:cNvPicPr preferRelativeResize="0"/>
          <p:nvPr/>
        </p:nvPicPr>
        <p:blipFill rotWithShape="1">
          <a:blip r:embed="rId3">
            <a:alphaModFix/>
          </a:blip>
          <a:srcRect l="11719" t="18750" r="12813" b="9166"/>
          <a:stretch/>
        </p:blipFill>
        <p:spPr>
          <a:xfrm>
            <a:off x="684167" y="1576192"/>
            <a:ext cx="8050534" cy="4325288"/>
          </a:xfrm>
          <a:prstGeom prst="rect">
            <a:avLst/>
          </a:prstGeom>
          <a:noFill/>
          <a:ln w="38100" cap="flat" cmpd="sng">
            <a:solidFill>
              <a:schemeClr val="dk1"/>
            </a:solidFill>
            <a:prstDash val="solid"/>
            <a:round/>
            <a:headEnd type="none" w="sm" len="sm"/>
            <a:tailEnd type="none" w="sm" len="sm"/>
          </a:ln>
        </p:spPr>
      </p:pic>
      <p:sp>
        <p:nvSpPr>
          <p:cNvPr id="118" name="Google Shape;118;p18"/>
          <p:cNvSpPr/>
          <p:nvPr/>
        </p:nvSpPr>
        <p:spPr>
          <a:xfrm>
            <a:off x="966651" y="3117669"/>
            <a:ext cx="7110550" cy="1010194"/>
          </a:xfrm>
          <a:prstGeom prst="rect">
            <a:avLst/>
          </a:prstGeom>
          <a:solidFill>
            <a:schemeClr val="accent1"/>
          </a:solidFill>
          <a:ln w="25400" cap="flat" cmpd="sng">
            <a:solidFill>
              <a:srgbClr val="14274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19" name="Google Shape;119;p18"/>
          <p:cNvPicPr preferRelativeResize="0"/>
          <p:nvPr/>
        </p:nvPicPr>
        <p:blipFill rotWithShape="1">
          <a:blip r:embed="rId4">
            <a:alphaModFix/>
          </a:blip>
          <a:srcRect l="1897" t="35763" r="49517" b="57705"/>
          <a:stretch/>
        </p:blipFill>
        <p:spPr>
          <a:xfrm>
            <a:off x="1066799" y="3429000"/>
            <a:ext cx="6932341" cy="609599"/>
          </a:xfrm>
          <a:prstGeom prst="rect">
            <a:avLst/>
          </a:prstGeom>
          <a:noFill/>
          <a:ln>
            <a:noFill/>
          </a:ln>
        </p:spPr>
      </p:pic>
      <p:pic>
        <p:nvPicPr>
          <p:cNvPr id="120" name="Google Shape;120;p18"/>
          <p:cNvPicPr preferRelativeResize="0"/>
          <p:nvPr/>
        </p:nvPicPr>
        <p:blipFill rotWithShape="1">
          <a:blip r:embed="rId5">
            <a:alphaModFix/>
          </a:blip>
          <a:srcRect l="1953" t="17242" r="49600" b="80285"/>
          <a:stretch/>
        </p:blipFill>
        <p:spPr>
          <a:xfrm>
            <a:off x="1066799" y="3196046"/>
            <a:ext cx="6932341" cy="232954"/>
          </a:xfrm>
          <a:prstGeom prst="rect">
            <a:avLst/>
          </a:prstGeom>
          <a:noFill/>
          <a:ln>
            <a:noFill/>
          </a:ln>
        </p:spPr>
      </p:pic>
      <p:sp>
        <p:nvSpPr>
          <p:cNvPr id="121" name="Google Shape;121;p18"/>
          <p:cNvSpPr/>
          <p:nvPr/>
        </p:nvSpPr>
        <p:spPr>
          <a:xfrm>
            <a:off x="6740434" y="3727269"/>
            <a:ext cx="243840" cy="156602"/>
          </a:xfrm>
          <a:prstGeom prst="ellipse">
            <a:avLst/>
          </a:prstGeom>
          <a:noFill/>
          <a:ln w="381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2" name="Google Shape;122;p18"/>
          <p:cNvSpPr/>
          <p:nvPr/>
        </p:nvSpPr>
        <p:spPr>
          <a:xfrm>
            <a:off x="7187292" y="3717852"/>
            <a:ext cx="243840" cy="156602"/>
          </a:xfrm>
          <a:prstGeom prst="ellipse">
            <a:avLst/>
          </a:prstGeom>
          <a:noFill/>
          <a:ln w="381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72364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5"/>
          <p:cNvSpPr txBox="1">
            <a:spLocks noGrp="1"/>
          </p:cNvSpPr>
          <p:nvPr>
            <p:ph type="body" idx="4294967295"/>
          </p:nvPr>
        </p:nvSpPr>
        <p:spPr>
          <a:xfrm>
            <a:off x="424132" y="1223513"/>
            <a:ext cx="8310663" cy="45828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750"/>
              </a:spcBef>
              <a:spcAft>
                <a:spcPts val="0"/>
              </a:spcAft>
              <a:buSzPct val="93796"/>
              <a:buNone/>
            </a:pPr>
            <a:r>
              <a:rPr lang="en-US" sz="2000" dirty="0"/>
              <a:t>Billy is being seen for his 24-month-old well child visit. </a:t>
            </a:r>
          </a:p>
          <a:p>
            <a:pPr marL="0" lvl="0" indent="0" algn="l" rtl="0">
              <a:lnSpc>
                <a:spcPct val="90000"/>
              </a:lnSpc>
              <a:spcBef>
                <a:spcPts val="750"/>
              </a:spcBef>
              <a:spcAft>
                <a:spcPts val="0"/>
              </a:spcAft>
              <a:buSzPct val="93796"/>
              <a:buNone/>
            </a:pPr>
            <a:r>
              <a:rPr lang="en-US" sz="2000" dirty="0"/>
              <a:t>Parents voice concerns about the child’s development since his last 18-month well child visit. </a:t>
            </a:r>
            <a:endParaRPr sz="2000" dirty="0"/>
          </a:p>
          <a:p>
            <a:pPr marL="0" lvl="0" indent="0" algn="l" rtl="0">
              <a:lnSpc>
                <a:spcPct val="90000"/>
              </a:lnSpc>
              <a:spcBef>
                <a:spcPts val="750"/>
              </a:spcBef>
              <a:spcAft>
                <a:spcPts val="0"/>
              </a:spcAft>
              <a:buSzPct val="93796"/>
              <a:buNone/>
            </a:pPr>
            <a:r>
              <a:rPr lang="en-US" sz="2000" dirty="0"/>
              <a:t>He was born one month premature and developed neonatal jaundice which required phototherapy.  </a:t>
            </a:r>
            <a:endParaRPr sz="2000" dirty="0"/>
          </a:p>
          <a:p>
            <a:pPr marL="0" lvl="0" indent="0" algn="l" rtl="0">
              <a:lnSpc>
                <a:spcPct val="90000"/>
              </a:lnSpc>
              <a:spcBef>
                <a:spcPts val="750"/>
              </a:spcBef>
              <a:spcAft>
                <a:spcPts val="0"/>
              </a:spcAft>
              <a:buSzPct val="93796"/>
              <a:buNone/>
            </a:pPr>
            <a:r>
              <a:rPr lang="en-US" sz="2000" dirty="0"/>
              <a:t>Family history is notable for an older sibling who has developed normally.  </a:t>
            </a:r>
            <a:endParaRPr sz="2000" dirty="0"/>
          </a:p>
          <a:p>
            <a:pPr marL="0" lvl="0" indent="0" algn="l" rtl="0">
              <a:lnSpc>
                <a:spcPct val="90000"/>
              </a:lnSpc>
              <a:spcBef>
                <a:spcPts val="750"/>
              </a:spcBef>
              <a:spcAft>
                <a:spcPts val="0"/>
              </a:spcAft>
              <a:buSzPct val="93796"/>
              <a:buNone/>
            </a:pPr>
            <a:r>
              <a:rPr lang="en-US" sz="2000" dirty="0"/>
              <a:t>Physical exam is normal. Bill responds negatively to being examined.</a:t>
            </a:r>
            <a:endParaRPr sz="2000" dirty="0"/>
          </a:p>
          <a:p>
            <a:pPr marL="0" lvl="0" indent="0" algn="l" rtl="0">
              <a:lnSpc>
                <a:spcPct val="90000"/>
              </a:lnSpc>
              <a:spcBef>
                <a:spcPts val="750"/>
              </a:spcBef>
              <a:spcAft>
                <a:spcPts val="0"/>
              </a:spcAft>
              <a:buSzPct val="93796"/>
              <a:buNone/>
            </a:pPr>
            <a:endParaRPr sz="2000" dirty="0"/>
          </a:p>
          <a:p>
            <a:pPr marL="0" lvl="0" indent="0" algn="l" rtl="0">
              <a:lnSpc>
                <a:spcPct val="90000"/>
              </a:lnSpc>
              <a:spcBef>
                <a:spcPts val="750"/>
              </a:spcBef>
              <a:spcAft>
                <a:spcPts val="0"/>
              </a:spcAft>
              <a:buSzPct val="87096"/>
              <a:buNone/>
            </a:pPr>
            <a:r>
              <a:rPr lang="en-US" sz="2000" dirty="0"/>
              <a:t>M-CHAT-R: score is 4 based on “incorrect” answers for questions 2, 4, 8, 20</a:t>
            </a:r>
            <a:endParaRPr sz="2000" b="1">
              <a:solidFill>
                <a:srgbClr val="FF0000"/>
              </a:solidFill>
            </a:endParaRPr>
          </a:p>
          <a:p>
            <a:pPr marL="342900" lvl="0" indent="-342900" algn="l" rtl="0">
              <a:lnSpc>
                <a:spcPct val="90000"/>
              </a:lnSpc>
              <a:spcBef>
                <a:spcPts val="750"/>
              </a:spcBef>
              <a:spcAft>
                <a:spcPts val="0"/>
              </a:spcAft>
              <a:buSzPct val="87096"/>
              <a:buChar char="■"/>
            </a:pPr>
            <a:r>
              <a:rPr lang="en-US" sz="2000" dirty="0">
                <a:solidFill>
                  <a:schemeClr val="dk1"/>
                </a:solidFill>
              </a:rPr>
              <a:t>Score 4 = </a:t>
            </a:r>
            <a:r>
              <a:rPr lang="en-US" sz="2000" b="1" dirty="0">
                <a:solidFill>
                  <a:srgbClr val="C00000"/>
                </a:solidFill>
              </a:rPr>
              <a:t>Moderate Risk for Autism (3-7 incorrect answers) </a:t>
            </a:r>
            <a:endParaRPr sz="2000" b="1">
              <a:solidFill>
                <a:srgbClr val="18405B"/>
              </a:solidFill>
            </a:endParaRPr>
          </a:p>
          <a:p>
            <a:pPr marL="342900" lvl="0" indent="-342900" algn="l" rtl="0">
              <a:lnSpc>
                <a:spcPct val="90000"/>
              </a:lnSpc>
              <a:spcBef>
                <a:spcPts val="750"/>
              </a:spcBef>
              <a:spcAft>
                <a:spcPts val="0"/>
              </a:spcAft>
              <a:buSzPct val="87096"/>
              <a:buChar char="■"/>
            </a:pPr>
            <a:r>
              <a:rPr lang="en-US" sz="2000" dirty="0"/>
              <a:t>Recommended follow up?  </a:t>
            </a:r>
            <a:r>
              <a:rPr lang="en-US" sz="2000" dirty="0">
                <a:solidFill>
                  <a:srgbClr val="C00000"/>
                </a:solidFill>
              </a:rPr>
              <a:t>Administer M-CHAT-R Follow-up Questions for those incorrect answers (#2, 4, 8, 20)</a:t>
            </a:r>
            <a:endParaRPr sz="2000">
              <a:solidFill>
                <a:srgbClr val="C00000"/>
              </a:solidFill>
            </a:endParaRPr>
          </a:p>
          <a:p>
            <a:pPr marL="0" lvl="0" indent="0" algn="l" rtl="0">
              <a:lnSpc>
                <a:spcPct val="90000"/>
              </a:lnSpc>
              <a:spcBef>
                <a:spcPts val="750"/>
              </a:spcBef>
              <a:spcAft>
                <a:spcPts val="0"/>
              </a:spcAft>
              <a:buSzPct val="87096"/>
              <a:buNone/>
            </a:pPr>
            <a:r>
              <a:rPr lang="en-US" sz="2000" dirty="0">
                <a:solidFill>
                  <a:srgbClr val="C00000"/>
                </a:solidFill>
              </a:rPr>
              <a:t>	</a:t>
            </a:r>
            <a:endParaRPr sz="2000">
              <a:solidFill>
                <a:srgbClr val="C00000"/>
              </a:solidFill>
            </a:endParaRPr>
          </a:p>
        </p:txBody>
      </p:sp>
      <p:sp>
        <p:nvSpPr>
          <p:cNvPr id="268" name="Google Shape;268;p35"/>
          <p:cNvSpPr txBox="1">
            <a:spLocks noGrp="1"/>
          </p:cNvSpPr>
          <p:nvPr>
            <p:ph type="title" idx="4294967295"/>
          </p:nvPr>
        </p:nvSpPr>
        <p:spPr>
          <a:xfrm>
            <a:off x="1066800" y="533400"/>
            <a:ext cx="7024688" cy="685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3300"/>
              <a:buNone/>
            </a:pPr>
            <a:r>
              <a:rPr lang="en-US"/>
              <a:t>ASD Case 3</a:t>
            </a:r>
            <a:endParaRPr/>
          </a:p>
        </p:txBody>
      </p:sp>
    </p:spTree>
    <p:extLst>
      <p:ext uri="{BB962C8B-B14F-4D97-AF65-F5344CB8AC3E}">
        <p14:creationId xmlns:p14="http://schemas.microsoft.com/office/powerpoint/2010/main" val="104835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6"/>
          <p:cNvSpPr txBox="1">
            <a:spLocks noGrp="1"/>
          </p:cNvSpPr>
          <p:nvPr>
            <p:ph type="body" idx="4294967295"/>
          </p:nvPr>
        </p:nvSpPr>
        <p:spPr>
          <a:xfrm>
            <a:off x="685800" y="1600200"/>
            <a:ext cx="7772400" cy="5029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750"/>
              </a:spcBef>
              <a:spcAft>
                <a:spcPts val="0"/>
              </a:spcAft>
              <a:buSzPts val="1890"/>
              <a:buNone/>
            </a:pPr>
            <a:r>
              <a:rPr lang="en-US" sz="2600" dirty="0"/>
              <a:t>M-CHAT-R Follow-up:</a:t>
            </a:r>
            <a:endParaRPr dirty="0"/>
          </a:p>
          <a:p>
            <a:pPr marL="0" lvl="0" indent="0" algn="l" rtl="0">
              <a:lnSpc>
                <a:spcPct val="90000"/>
              </a:lnSpc>
              <a:spcBef>
                <a:spcPts val="750"/>
              </a:spcBef>
              <a:spcAft>
                <a:spcPts val="0"/>
              </a:spcAft>
              <a:buSzPts val="1890"/>
              <a:buNone/>
            </a:pPr>
            <a:r>
              <a:rPr lang="en-US" sz="2600" dirty="0"/>
              <a:t>	Question 2 – PASS					Question 4 – PASS					Question 8 – PASS 					Question 20 – FAIL </a:t>
            </a:r>
            <a:endParaRPr dirty="0"/>
          </a:p>
          <a:p>
            <a:pPr marL="1828800" lvl="3" indent="-457200" algn="l" rtl="0">
              <a:lnSpc>
                <a:spcPct val="90000"/>
              </a:lnSpc>
              <a:spcBef>
                <a:spcPts val="375"/>
              </a:spcBef>
              <a:spcAft>
                <a:spcPts val="0"/>
              </a:spcAft>
              <a:buSzPts val="1350"/>
              <a:buFont typeface="Noto Sans Symbols"/>
              <a:buChar char="▪"/>
            </a:pPr>
            <a:r>
              <a:rPr lang="en-US" sz="2400" dirty="0">
                <a:solidFill>
                  <a:schemeClr val="dk1"/>
                </a:solidFill>
              </a:rPr>
              <a:t>Score 1 – negative screen</a:t>
            </a:r>
            <a:endParaRPr dirty="0">
              <a:solidFill>
                <a:schemeClr val="dk1"/>
              </a:solidFill>
            </a:endParaRPr>
          </a:p>
          <a:p>
            <a:pPr marL="1828800" lvl="3" indent="-457200" algn="l" rtl="0">
              <a:lnSpc>
                <a:spcPct val="90000"/>
              </a:lnSpc>
              <a:spcBef>
                <a:spcPts val="375"/>
              </a:spcBef>
              <a:spcAft>
                <a:spcPts val="0"/>
              </a:spcAft>
              <a:buSzPts val="1350"/>
              <a:buFont typeface="Noto Sans Symbols"/>
              <a:buChar char="▪"/>
            </a:pPr>
            <a:r>
              <a:rPr lang="en-US" sz="2400" dirty="0"/>
              <a:t>Recommended Follow-up?</a:t>
            </a:r>
            <a:endParaRPr dirty="0"/>
          </a:p>
          <a:p>
            <a:pPr marL="2286000" lvl="4" indent="-314325" algn="l" rtl="0">
              <a:lnSpc>
                <a:spcPct val="90000"/>
              </a:lnSpc>
              <a:spcBef>
                <a:spcPts val="375"/>
              </a:spcBef>
              <a:spcAft>
                <a:spcPts val="0"/>
              </a:spcAft>
              <a:buSzPts val="1350"/>
              <a:buFont typeface="Noto Sans Symbols"/>
              <a:buChar char="▪"/>
            </a:pPr>
            <a:r>
              <a:rPr lang="en-US" sz="1950" dirty="0"/>
              <a:t>Schedule 30-month visit with autism surveillance + general development screening</a:t>
            </a:r>
            <a:endParaRPr sz="1050" dirty="0">
              <a:solidFill>
                <a:srgbClr val="C00000"/>
              </a:solidFill>
            </a:endParaRPr>
          </a:p>
          <a:p>
            <a:pPr marL="0" lvl="0" indent="0" algn="l" rtl="0">
              <a:lnSpc>
                <a:spcPct val="90000"/>
              </a:lnSpc>
              <a:spcBef>
                <a:spcPts val="750"/>
              </a:spcBef>
              <a:spcAft>
                <a:spcPts val="0"/>
              </a:spcAft>
              <a:buSzPts val="1890"/>
              <a:buNone/>
            </a:pPr>
            <a:r>
              <a:rPr lang="en-US" sz="2400" dirty="0">
                <a:solidFill>
                  <a:srgbClr val="C00000"/>
                </a:solidFill>
              </a:rPr>
              <a:t>*A missed item may need clinical evaluation even if the child screens negative on the M-CHAT-R/F</a:t>
            </a:r>
            <a:endParaRPr dirty="0">
              <a:solidFill>
                <a:srgbClr val="C00000"/>
              </a:solidFill>
            </a:endParaRPr>
          </a:p>
          <a:p>
            <a:pPr marL="914400" lvl="1" indent="-320040" algn="l" rtl="0">
              <a:lnSpc>
                <a:spcPct val="90000"/>
              </a:lnSpc>
              <a:spcBef>
                <a:spcPts val="375"/>
              </a:spcBef>
              <a:spcAft>
                <a:spcPts val="0"/>
              </a:spcAft>
              <a:buSzPts val="1440"/>
              <a:buFont typeface="Noto Sans Symbols"/>
              <a:buChar char="▪"/>
            </a:pPr>
            <a:r>
              <a:rPr lang="en-US" sz="2000" dirty="0"/>
              <a:t>Example: hearing concerns (question #2)</a:t>
            </a:r>
            <a:endParaRPr dirty="0"/>
          </a:p>
          <a:p>
            <a:pPr marL="0" lvl="0" indent="0" algn="l" rtl="0">
              <a:lnSpc>
                <a:spcPct val="90000"/>
              </a:lnSpc>
              <a:spcBef>
                <a:spcPts val="750"/>
              </a:spcBef>
              <a:spcAft>
                <a:spcPts val="0"/>
              </a:spcAft>
              <a:buSzPts val="1890"/>
              <a:buNone/>
            </a:pPr>
            <a:endParaRPr sz="2800"/>
          </a:p>
          <a:p>
            <a:pPr marL="0" lvl="0" indent="0" algn="l" rtl="0">
              <a:lnSpc>
                <a:spcPct val="90000"/>
              </a:lnSpc>
              <a:spcBef>
                <a:spcPts val="750"/>
              </a:spcBef>
              <a:spcAft>
                <a:spcPts val="0"/>
              </a:spcAft>
              <a:buSzPts val="1890"/>
              <a:buNone/>
            </a:pPr>
            <a:endParaRPr sz="2800"/>
          </a:p>
          <a:p>
            <a:pPr marL="0" lvl="0" indent="0" algn="l" rtl="0">
              <a:lnSpc>
                <a:spcPct val="90000"/>
              </a:lnSpc>
              <a:spcBef>
                <a:spcPts val="750"/>
              </a:spcBef>
              <a:spcAft>
                <a:spcPts val="0"/>
              </a:spcAft>
              <a:buSzPts val="1890"/>
              <a:buNone/>
            </a:pPr>
            <a:endParaRPr sz="2800"/>
          </a:p>
        </p:txBody>
      </p:sp>
      <p:sp>
        <p:nvSpPr>
          <p:cNvPr id="275" name="Google Shape;275;p36"/>
          <p:cNvSpPr txBox="1">
            <a:spLocks noGrp="1"/>
          </p:cNvSpPr>
          <p:nvPr>
            <p:ph type="title" idx="4294967295"/>
          </p:nvPr>
        </p:nvSpPr>
        <p:spPr>
          <a:xfrm>
            <a:off x="1059656" y="609600"/>
            <a:ext cx="7024688" cy="72548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accent1"/>
              </a:buClr>
              <a:buSzPts val="3300"/>
              <a:buFont typeface="Gill Sans"/>
              <a:buNone/>
            </a:pPr>
            <a:r>
              <a:rPr lang="en-US"/>
              <a:t>ASD Case 3 Continued</a:t>
            </a:r>
            <a:endParaRPr/>
          </a:p>
        </p:txBody>
      </p:sp>
    </p:spTree>
    <p:extLst>
      <p:ext uri="{BB962C8B-B14F-4D97-AF65-F5344CB8AC3E}">
        <p14:creationId xmlns:p14="http://schemas.microsoft.com/office/powerpoint/2010/main" val="3759541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6"/>
          <p:cNvSpPr txBox="1">
            <a:spLocks noGrp="1"/>
          </p:cNvSpPr>
          <p:nvPr>
            <p:ph type="title"/>
          </p:nvPr>
        </p:nvSpPr>
        <p:spPr>
          <a:xfrm>
            <a:off x="125442" y="1716598"/>
            <a:ext cx="7886700" cy="1325563"/>
          </a:xfrm>
          <a:prstGeom prst="rect">
            <a:avLst/>
          </a:prstGeom>
          <a:noFill/>
          <a:ln>
            <a:noFill/>
          </a:ln>
        </p:spPr>
        <p:txBody>
          <a:bodyPr spcFirstLastPara="1" wrap="square" lIns="91425" tIns="45700" rIns="91425" bIns="45700" anchor="ctr" anchorCtr="0">
            <a:normAutofit/>
          </a:bodyPr>
          <a:lstStyle/>
          <a:p>
            <a:pPr algn="ctr">
              <a:buSzPts val="1800"/>
            </a:pPr>
            <a:r>
              <a:rPr lang="en-US" sz="3300" dirty="0"/>
              <a:t>&lt; Pause for Questions &gt;</a:t>
            </a:r>
            <a:endParaRPr dirty="0"/>
          </a:p>
        </p:txBody>
      </p:sp>
      <p:sp>
        <p:nvSpPr>
          <p:cNvPr id="196" name="Google Shape;196;p26"/>
          <p:cNvSpPr txBox="1">
            <a:spLocks noGrp="1"/>
          </p:cNvSpPr>
          <p:nvPr>
            <p:ph type="body" idx="1"/>
          </p:nvPr>
        </p:nvSpPr>
        <p:spPr>
          <a:xfrm>
            <a:off x="801178" y="2745776"/>
            <a:ext cx="7886700" cy="4112255"/>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750"/>
              </a:spcBef>
              <a:spcAft>
                <a:spcPts val="0"/>
              </a:spcAft>
              <a:buSzPts val="1620"/>
              <a:buFont typeface="Noto Sans Symbols"/>
              <a:buNone/>
            </a:pPr>
            <a:endParaRPr sz="3300"/>
          </a:p>
          <a:p>
            <a:pPr marL="457200" lvl="0" indent="-331470" algn="l" rtl="0">
              <a:lnSpc>
                <a:spcPct val="90000"/>
              </a:lnSpc>
              <a:spcBef>
                <a:spcPts val="750"/>
              </a:spcBef>
              <a:spcAft>
                <a:spcPts val="0"/>
              </a:spcAft>
              <a:buSzPts val="1620"/>
              <a:buFont typeface="Noto Sans Symbols"/>
              <a:buChar char="▪"/>
            </a:pPr>
            <a:r>
              <a:rPr lang="en-US" sz="3300"/>
              <a:t>What questions do you have about the 1</a:t>
            </a:r>
            <a:r>
              <a:rPr lang="en-US" sz="3300" baseline="30000"/>
              <a:t>st</a:t>
            </a:r>
            <a:r>
              <a:rPr lang="en-US" sz="3300"/>
              <a:t> step of the M-CHAT-R?</a:t>
            </a:r>
            <a:endParaRPr/>
          </a:p>
          <a:p>
            <a:pPr marL="457200" lvl="0" indent="-331470" algn="l" rtl="0">
              <a:lnSpc>
                <a:spcPct val="90000"/>
              </a:lnSpc>
              <a:spcBef>
                <a:spcPts val="750"/>
              </a:spcBef>
              <a:spcAft>
                <a:spcPts val="0"/>
              </a:spcAft>
              <a:buSzPts val="1620"/>
              <a:buFont typeface="Noto Sans Symbols"/>
              <a:buChar char="▪"/>
            </a:pPr>
            <a:r>
              <a:rPr lang="en-US" sz="3300"/>
              <a:t>Can we clarify any details?</a:t>
            </a:r>
            <a:endParaRPr/>
          </a:p>
        </p:txBody>
      </p:sp>
      <p:sp>
        <p:nvSpPr>
          <p:cNvPr id="197" name="Google Shape;197;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22</a:t>
            </a:fld>
            <a:endParaRPr/>
          </a:p>
        </p:txBody>
      </p:sp>
    </p:spTree>
    <p:extLst>
      <p:ext uri="{BB962C8B-B14F-4D97-AF65-F5344CB8AC3E}">
        <p14:creationId xmlns:p14="http://schemas.microsoft.com/office/powerpoint/2010/main" val="2170074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a:t>ASD screening limitations</a:t>
            </a:r>
            <a:endParaRPr/>
          </a:p>
        </p:txBody>
      </p:sp>
      <p:sp>
        <p:nvSpPr>
          <p:cNvPr id="290" name="Google Shape;290;p38"/>
          <p:cNvSpPr txBox="1">
            <a:spLocks noGrp="1"/>
          </p:cNvSpPr>
          <p:nvPr>
            <p:ph type="body" idx="1"/>
          </p:nvPr>
        </p:nvSpPr>
        <p:spPr>
          <a:xfrm>
            <a:off x="457200" y="1524000"/>
            <a:ext cx="8077200" cy="4450080"/>
          </a:xfrm>
          <a:prstGeom prst="rect">
            <a:avLst/>
          </a:prstGeom>
          <a:noFill/>
          <a:ln>
            <a:noFill/>
          </a:ln>
        </p:spPr>
        <p:txBody>
          <a:bodyPr spcFirstLastPara="1" wrap="square" lIns="91425" tIns="45700" rIns="91425" bIns="45700" anchor="t" anchorCtr="0">
            <a:noAutofit/>
          </a:bodyPr>
          <a:lstStyle/>
          <a:p>
            <a:pPr marL="457200" lvl="0" indent="-331470" algn="l" rtl="0">
              <a:lnSpc>
                <a:spcPct val="90000"/>
              </a:lnSpc>
              <a:spcBef>
                <a:spcPts val="750"/>
              </a:spcBef>
              <a:spcAft>
                <a:spcPts val="0"/>
              </a:spcAft>
              <a:buSzPts val="1620"/>
              <a:buChar char="■"/>
            </a:pPr>
            <a:r>
              <a:rPr lang="en-US" sz="2200"/>
              <a:t>If made, the diagnosis of autism is quite reliable in children as young as 18 months</a:t>
            </a:r>
            <a:endParaRPr/>
          </a:p>
          <a:p>
            <a:pPr marL="457200" lvl="0" indent="-331470" algn="l" rtl="0">
              <a:lnSpc>
                <a:spcPct val="90000"/>
              </a:lnSpc>
              <a:spcBef>
                <a:spcPts val="750"/>
              </a:spcBef>
              <a:spcAft>
                <a:spcPts val="0"/>
              </a:spcAft>
              <a:buSzPts val="1620"/>
              <a:buChar char="■"/>
            </a:pPr>
            <a:r>
              <a:rPr lang="en-US" sz="2200"/>
              <a:t>However, routine screening with M-CHAT-R/F does not catch every child</a:t>
            </a:r>
            <a:endParaRPr sz="2000"/>
          </a:p>
          <a:p>
            <a:pPr marL="914400" lvl="1" indent="-320040" algn="l" rtl="0">
              <a:lnSpc>
                <a:spcPct val="90000"/>
              </a:lnSpc>
              <a:spcBef>
                <a:spcPts val="375"/>
              </a:spcBef>
              <a:spcAft>
                <a:spcPts val="0"/>
              </a:spcAft>
              <a:buSzPts val="1440"/>
              <a:buChar char="■"/>
            </a:pPr>
            <a:r>
              <a:rPr lang="en-US" sz="2000"/>
              <a:t>Children with mild symptoms and average intelligence often are missed until older ages</a:t>
            </a:r>
            <a:endParaRPr/>
          </a:p>
          <a:p>
            <a:pPr marL="914400" lvl="1" indent="-320040" algn="l" rtl="0">
              <a:lnSpc>
                <a:spcPct val="90000"/>
              </a:lnSpc>
              <a:spcBef>
                <a:spcPts val="375"/>
              </a:spcBef>
              <a:spcAft>
                <a:spcPts val="0"/>
              </a:spcAft>
              <a:buSzPts val="1440"/>
              <a:buChar char="■"/>
            </a:pPr>
            <a:r>
              <a:rPr lang="en-US" sz="2000"/>
              <a:t>Often symptoms can go unnoticed until school age when differences in social skills, social language and personal rigidities affect school function</a:t>
            </a:r>
            <a:endParaRPr/>
          </a:p>
          <a:p>
            <a:pPr marL="457200" lvl="0" indent="-137159" algn="l" rtl="0">
              <a:lnSpc>
                <a:spcPct val="90000"/>
              </a:lnSpc>
              <a:spcBef>
                <a:spcPts val="750"/>
              </a:spcBef>
              <a:spcAft>
                <a:spcPts val="0"/>
              </a:spcAft>
              <a:buClr>
                <a:srgbClr val="1C365F"/>
              </a:buClr>
              <a:buSzPts val="1440"/>
              <a:buFont typeface="Noto Sans Symbols"/>
              <a:buChar char="▪"/>
            </a:pPr>
            <a:r>
              <a:rPr lang="en-US" sz="2500"/>
              <a:t>As there is no validated, recommended screening tool &gt;30 months, ongoing surveillance in the PCP office is important</a:t>
            </a:r>
            <a:endParaRPr/>
          </a:p>
          <a:p>
            <a:pPr marL="411480" lvl="1" indent="0" algn="r" rtl="0">
              <a:lnSpc>
                <a:spcPct val="90000"/>
              </a:lnSpc>
              <a:spcBef>
                <a:spcPts val="375"/>
              </a:spcBef>
              <a:spcAft>
                <a:spcPts val="0"/>
              </a:spcAft>
              <a:buSzPts val="1440"/>
              <a:buNone/>
            </a:pPr>
            <a:r>
              <a:rPr lang="en-US" sz="1000"/>
              <a:t>https://pediatrics.aappublications.org/content/120/5/1183</a:t>
            </a:r>
            <a:endParaRPr/>
          </a:p>
          <a:p>
            <a:pPr marL="411480" lvl="1" indent="0" algn="l" rtl="0">
              <a:lnSpc>
                <a:spcPct val="90000"/>
              </a:lnSpc>
              <a:spcBef>
                <a:spcPts val="375"/>
              </a:spcBef>
              <a:spcAft>
                <a:spcPts val="0"/>
              </a:spcAft>
              <a:buSzPts val="1440"/>
              <a:buNone/>
            </a:pPr>
            <a:endParaRPr/>
          </a:p>
          <a:p>
            <a:pPr marL="411480" lvl="1" indent="0" algn="l" rtl="0">
              <a:lnSpc>
                <a:spcPct val="90000"/>
              </a:lnSpc>
              <a:spcBef>
                <a:spcPts val="375"/>
              </a:spcBef>
              <a:spcAft>
                <a:spcPts val="0"/>
              </a:spcAft>
              <a:buSzPts val="1440"/>
              <a:buNone/>
            </a:pPr>
            <a:endParaRPr/>
          </a:p>
        </p:txBody>
      </p:sp>
    </p:spTree>
    <p:extLst>
      <p:ext uri="{BB962C8B-B14F-4D97-AF65-F5344CB8AC3E}">
        <p14:creationId xmlns:p14="http://schemas.microsoft.com/office/powerpoint/2010/main" val="2025892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9"/>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300"/>
              <a:buFont typeface="Gill Sans"/>
              <a:buNone/>
            </a:pPr>
            <a:r>
              <a:rPr lang="en-US"/>
              <a:t>Frequently Asked Questions (FAQ)</a:t>
            </a:r>
            <a:endParaRPr/>
          </a:p>
        </p:txBody>
      </p:sp>
      <p:sp>
        <p:nvSpPr>
          <p:cNvPr id="296" name="Google Shape;296;p39"/>
          <p:cNvSpPr txBox="1">
            <a:spLocks noGrp="1"/>
          </p:cNvSpPr>
          <p:nvPr>
            <p:ph type="body" idx="1"/>
          </p:nvPr>
        </p:nvSpPr>
        <p:spPr>
          <a:xfrm>
            <a:off x="628650" y="1825625"/>
            <a:ext cx="7886700" cy="4112400"/>
          </a:xfrm>
          <a:prstGeom prst="rect">
            <a:avLst/>
          </a:prstGeom>
          <a:noFill/>
          <a:ln>
            <a:noFill/>
          </a:ln>
        </p:spPr>
        <p:txBody>
          <a:bodyPr spcFirstLastPara="1" wrap="square" lIns="91425" tIns="45700" rIns="91425" bIns="45700" anchor="t" anchorCtr="0">
            <a:normAutofit/>
          </a:bodyPr>
          <a:lstStyle/>
          <a:p>
            <a:pPr marL="137160" lvl="0" indent="-137160" algn="l" rtl="0">
              <a:lnSpc>
                <a:spcPct val="90000"/>
              </a:lnSpc>
              <a:spcBef>
                <a:spcPts val="0"/>
              </a:spcBef>
              <a:spcAft>
                <a:spcPts val="0"/>
              </a:spcAft>
              <a:buSzPts val="1890"/>
              <a:buChar char="■"/>
            </a:pPr>
            <a:r>
              <a:rPr lang="en-US"/>
              <a:t> What if you forget all this?</a:t>
            </a:r>
            <a:endParaRPr/>
          </a:p>
          <a:p>
            <a:pPr marL="137160" lvl="0" indent="-137160" algn="l" rtl="0">
              <a:lnSpc>
                <a:spcPct val="90000"/>
              </a:lnSpc>
              <a:spcBef>
                <a:spcPts val="0"/>
              </a:spcBef>
              <a:spcAft>
                <a:spcPts val="0"/>
              </a:spcAft>
              <a:buSzPts val="1890"/>
              <a:buChar char="■"/>
            </a:pPr>
            <a:r>
              <a:rPr lang="en-US"/>
              <a:t> What are the best Office Workflow Strategies?</a:t>
            </a:r>
            <a:endParaRPr/>
          </a:p>
          <a:p>
            <a:pPr marL="137160" lvl="0" indent="-137160" algn="l" rtl="0">
              <a:lnSpc>
                <a:spcPct val="90000"/>
              </a:lnSpc>
              <a:spcBef>
                <a:spcPts val="0"/>
              </a:spcBef>
              <a:spcAft>
                <a:spcPts val="0"/>
              </a:spcAft>
              <a:buSzPts val="1890"/>
              <a:buChar char="■"/>
            </a:pPr>
            <a:r>
              <a:rPr lang="en-US"/>
              <a:t> Can I bill for this? </a:t>
            </a:r>
            <a:endParaRPr/>
          </a:p>
          <a:p>
            <a:pPr marL="137160" lvl="0" indent="-137160" algn="l" rtl="0">
              <a:lnSpc>
                <a:spcPct val="90000"/>
              </a:lnSpc>
              <a:spcBef>
                <a:spcPts val="0"/>
              </a:spcBef>
              <a:spcAft>
                <a:spcPts val="0"/>
              </a:spcAft>
              <a:buSzPts val="1890"/>
              <a:buChar char="■"/>
            </a:pPr>
            <a:r>
              <a:rPr lang="en-US"/>
              <a:t> What is the best Timing for Follow-up Questions?</a:t>
            </a:r>
            <a:endParaRPr/>
          </a:p>
        </p:txBody>
      </p:sp>
      <p:sp>
        <p:nvSpPr>
          <p:cNvPr id="297" name="Google Shape;297;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24</a:t>
            </a:fld>
            <a:endParaRPr/>
          </a:p>
        </p:txBody>
      </p:sp>
      <p:sp>
        <p:nvSpPr>
          <p:cNvPr id="298" name="Google Shape;298;p39"/>
          <p:cNvSpPr txBox="1"/>
          <p:nvPr/>
        </p:nvSpPr>
        <p:spPr>
          <a:xfrm>
            <a:off x="4262845" y="6492874"/>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M-CHAT™ - Autism Screening (mchatscreen.com)</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69624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90"/>
              <a:buNone/>
            </a:pPr>
            <a:r>
              <a:rPr lang="en-US"/>
              <a:t>What if you forget all this?</a:t>
            </a:r>
            <a:endParaRPr/>
          </a:p>
        </p:txBody>
      </p:sp>
      <p:sp>
        <p:nvSpPr>
          <p:cNvPr id="305" name="Google Shape;305;p40"/>
          <p:cNvSpPr txBox="1">
            <a:spLocks noGrp="1"/>
          </p:cNvSpPr>
          <p:nvPr>
            <p:ph type="body" idx="1"/>
          </p:nvPr>
        </p:nvSpPr>
        <p:spPr>
          <a:xfrm>
            <a:off x="226084" y="1710606"/>
            <a:ext cx="3723894" cy="4112255"/>
          </a:xfrm>
          <a:prstGeom prst="rect">
            <a:avLst/>
          </a:prstGeom>
          <a:noFill/>
          <a:ln>
            <a:noFill/>
          </a:ln>
        </p:spPr>
        <p:txBody>
          <a:bodyPr spcFirstLastPara="1" wrap="square" lIns="91425" tIns="45700" rIns="91425" bIns="45700" anchor="t" anchorCtr="0">
            <a:normAutofit/>
          </a:bodyPr>
          <a:lstStyle/>
          <a:p>
            <a:pPr marL="457200" lvl="0" indent="-331470" algn="l" rtl="0">
              <a:lnSpc>
                <a:spcPct val="90000"/>
              </a:lnSpc>
              <a:spcBef>
                <a:spcPts val="750"/>
              </a:spcBef>
              <a:spcAft>
                <a:spcPts val="0"/>
              </a:spcAft>
              <a:buSzPts val="1620"/>
              <a:buChar char="■"/>
            </a:pPr>
            <a:r>
              <a:rPr lang="en-US"/>
              <a:t>M-CHAT is free online – Google it!</a:t>
            </a:r>
            <a:endParaRPr/>
          </a:p>
          <a:p>
            <a:pPr marL="457200" lvl="0" indent="-331470" algn="l" rtl="0">
              <a:lnSpc>
                <a:spcPct val="90000"/>
              </a:lnSpc>
              <a:spcBef>
                <a:spcPts val="750"/>
              </a:spcBef>
              <a:spcAft>
                <a:spcPts val="0"/>
              </a:spcAft>
              <a:buSzPts val="1620"/>
              <a:buChar char="■"/>
            </a:pPr>
            <a:r>
              <a:rPr lang="en-US"/>
              <a:t>May be a good way to find the follow-up instructions for clinics who may not need to use the follow-up questions frequently</a:t>
            </a:r>
            <a:endParaRPr/>
          </a:p>
        </p:txBody>
      </p:sp>
      <p:sp>
        <p:nvSpPr>
          <p:cNvPr id="306" name="Google Shape;306;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25</a:t>
            </a:fld>
            <a:endParaRPr/>
          </a:p>
        </p:txBody>
      </p:sp>
      <p:pic>
        <p:nvPicPr>
          <p:cNvPr id="307" name="Google Shape;307;p40"/>
          <p:cNvPicPr preferRelativeResize="0"/>
          <p:nvPr/>
        </p:nvPicPr>
        <p:blipFill rotWithShape="1">
          <a:blip r:embed="rId3">
            <a:alphaModFix/>
          </a:blip>
          <a:srcRect r="14955"/>
          <a:stretch/>
        </p:blipFill>
        <p:spPr>
          <a:xfrm>
            <a:off x="3949977" y="1820085"/>
            <a:ext cx="4787747" cy="3228783"/>
          </a:xfrm>
          <a:prstGeom prst="rect">
            <a:avLst/>
          </a:prstGeom>
          <a:noFill/>
          <a:ln>
            <a:noFill/>
          </a:ln>
        </p:spPr>
      </p:pic>
    </p:spTree>
    <p:extLst>
      <p:ext uri="{BB962C8B-B14F-4D97-AF65-F5344CB8AC3E}">
        <p14:creationId xmlns:p14="http://schemas.microsoft.com/office/powerpoint/2010/main" val="1606766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p41"/>
          <p:cNvPicPr preferRelativeResize="0"/>
          <p:nvPr/>
        </p:nvPicPr>
        <p:blipFill rotWithShape="1">
          <a:blip r:embed="rId3">
            <a:alphaModFix/>
          </a:blip>
          <a:srcRect/>
          <a:stretch/>
        </p:blipFill>
        <p:spPr>
          <a:xfrm>
            <a:off x="671086" y="464605"/>
            <a:ext cx="4022834" cy="5206020"/>
          </a:xfrm>
          <a:prstGeom prst="rect">
            <a:avLst/>
          </a:prstGeom>
          <a:noFill/>
          <a:ln w="63500" cap="flat" cmpd="sng">
            <a:solidFill>
              <a:schemeClr val="accent1"/>
            </a:solidFill>
            <a:prstDash val="solid"/>
            <a:round/>
            <a:headEnd type="none" w="sm" len="sm"/>
            <a:tailEnd type="none" w="sm" len="sm"/>
          </a:ln>
        </p:spPr>
      </p:pic>
      <p:sp>
        <p:nvSpPr>
          <p:cNvPr id="314" name="Google Shape;314;p41"/>
          <p:cNvSpPr/>
          <p:nvPr/>
        </p:nvSpPr>
        <p:spPr>
          <a:xfrm>
            <a:off x="478971" y="5719858"/>
            <a:ext cx="478971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https://www.cdc.gov/ncbddd/autism/hcp-screening.html</a:t>
            </a:r>
            <a:endParaRPr sz="1400" b="0" i="0" u="none" strike="noStrike" cap="none">
              <a:solidFill>
                <a:srgbClr val="000000"/>
              </a:solidFill>
              <a:latin typeface="Arial"/>
              <a:ea typeface="Arial"/>
              <a:cs typeface="Arial"/>
              <a:sym typeface="Arial"/>
            </a:endParaRPr>
          </a:p>
        </p:txBody>
      </p:sp>
      <p:sp>
        <p:nvSpPr>
          <p:cNvPr id="315" name="Google Shape;315;p41"/>
          <p:cNvSpPr txBox="1">
            <a:spLocks noGrp="1"/>
          </p:cNvSpPr>
          <p:nvPr>
            <p:ph type="title"/>
          </p:nvPr>
        </p:nvSpPr>
        <p:spPr>
          <a:xfrm>
            <a:off x="4941856" y="120710"/>
            <a:ext cx="3918550" cy="1239299"/>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SzPts val="1800"/>
              <a:buNone/>
            </a:pPr>
            <a:r>
              <a:rPr lang="en-US" sz="4000" dirty="0"/>
              <a:t>Office Workflow</a:t>
            </a:r>
            <a:endParaRPr sz="4000" dirty="0"/>
          </a:p>
        </p:txBody>
      </p:sp>
      <p:sp>
        <p:nvSpPr>
          <p:cNvPr id="316" name="Google Shape;316;p41"/>
          <p:cNvSpPr txBox="1">
            <a:spLocks noGrp="1"/>
          </p:cNvSpPr>
          <p:nvPr>
            <p:ph type="body" idx="1"/>
          </p:nvPr>
        </p:nvSpPr>
        <p:spPr>
          <a:xfrm>
            <a:off x="4576393" y="1372872"/>
            <a:ext cx="4084610" cy="4633414"/>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750"/>
              </a:spcBef>
              <a:spcAft>
                <a:spcPts val="0"/>
              </a:spcAft>
              <a:buSzPct val="92176"/>
              <a:buFont typeface="Noto Sans Symbols"/>
              <a:buChar char="▪"/>
            </a:pPr>
            <a:r>
              <a:rPr lang="en-US" sz="1600" dirty="0">
                <a:solidFill>
                  <a:schemeClr val="dk1"/>
                </a:solidFill>
              </a:rPr>
              <a:t>Slightly variable depending on if you practice uses paper or electronic tools</a:t>
            </a:r>
          </a:p>
          <a:p>
            <a:pPr marL="3028950" lvl="6" indent="-171450" algn="l" rtl="0">
              <a:lnSpc>
                <a:spcPct val="90000"/>
              </a:lnSpc>
              <a:spcBef>
                <a:spcPts val="375"/>
              </a:spcBef>
              <a:spcAft>
                <a:spcPts val="0"/>
              </a:spcAft>
              <a:buSzPct val="169212"/>
              <a:buFont typeface="Noto Sans Symbols"/>
              <a:buNone/>
            </a:pPr>
            <a:endParaRPr sz="1600" dirty="0">
              <a:latin typeface="Gill Sans"/>
              <a:ea typeface="Gill Sans"/>
              <a:cs typeface="Gill Sans"/>
            </a:endParaRPr>
          </a:p>
          <a:p>
            <a:pPr marL="285750" lvl="0" indent="-285750" algn="l" rtl="0">
              <a:lnSpc>
                <a:spcPct val="90000"/>
              </a:lnSpc>
              <a:spcBef>
                <a:spcPts val="750"/>
              </a:spcBef>
              <a:spcAft>
                <a:spcPts val="0"/>
              </a:spcAft>
              <a:buSzPct val="92176"/>
              <a:buFont typeface="Noto Sans Symbols"/>
              <a:buChar char="▪"/>
            </a:pPr>
            <a:r>
              <a:rPr lang="en-US" sz="1600" dirty="0">
                <a:solidFill>
                  <a:schemeClr val="dk1"/>
                </a:solidFill>
              </a:rPr>
              <a:t>Can implement this screening tool similar to other screenings you are likely already doing in your office</a:t>
            </a:r>
            <a:endParaRPr sz="1600">
              <a:solidFill>
                <a:schemeClr val="dk1"/>
              </a:solidFill>
            </a:endParaRPr>
          </a:p>
          <a:p>
            <a:pPr marL="742950" lvl="1" indent="-285750" algn="l" rtl="0">
              <a:lnSpc>
                <a:spcPct val="90000"/>
              </a:lnSpc>
              <a:spcBef>
                <a:spcPts val="375"/>
              </a:spcBef>
              <a:spcAft>
                <a:spcPts val="0"/>
              </a:spcAft>
              <a:buSzPct val="91573"/>
              <a:buFont typeface="Noto Sans Symbols"/>
              <a:buChar char="▪"/>
            </a:pPr>
            <a:r>
              <a:rPr lang="en-US" sz="1600" dirty="0">
                <a:solidFill>
                  <a:schemeClr val="dk1"/>
                </a:solidFill>
              </a:rPr>
              <a:t>example: general developmental screen, Medicare annual wellness screenings, </a:t>
            </a:r>
            <a:r>
              <a:rPr lang="en-US" sz="1600" err="1">
                <a:solidFill>
                  <a:schemeClr val="dk1"/>
                </a:solidFill>
              </a:rPr>
              <a:t>etc</a:t>
            </a:r>
            <a:endParaRPr sz="1600">
              <a:solidFill>
                <a:schemeClr val="dk1"/>
              </a:solidFill>
            </a:endParaRPr>
          </a:p>
          <a:p>
            <a:pPr marL="2571750" lvl="5" indent="-171450" algn="l" rtl="0">
              <a:lnSpc>
                <a:spcPct val="90000"/>
              </a:lnSpc>
              <a:spcBef>
                <a:spcPts val="375"/>
              </a:spcBef>
              <a:spcAft>
                <a:spcPts val="0"/>
              </a:spcAft>
              <a:buSzPct val="134203"/>
              <a:buFont typeface="Noto Sans Symbols"/>
              <a:buNone/>
            </a:pPr>
            <a:endParaRPr sz="1600" dirty="0">
              <a:latin typeface="Gill Sans"/>
              <a:ea typeface="Gill Sans"/>
              <a:cs typeface="Gill Sans"/>
            </a:endParaRPr>
          </a:p>
          <a:p>
            <a:pPr marL="285750" lvl="0" indent="-285750" algn="l" rtl="0">
              <a:lnSpc>
                <a:spcPct val="90000"/>
              </a:lnSpc>
              <a:spcBef>
                <a:spcPts val="750"/>
              </a:spcBef>
              <a:spcAft>
                <a:spcPts val="0"/>
              </a:spcAft>
              <a:buSzPct val="92176"/>
              <a:buFont typeface="Noto Sans Symbols"/>
              <a:buChar char="▪"/>
            </a:pPr>
            <a:r>
              <a:rPr lang="en-US" sz="1600" dirty="0">
                <a:solidFill>
                  <a:schemeClr val="dk1"/>
                </a:solidFill>
              </a:rPr>
              <a:t>Typically, changing the workflow is the most challenging piece of implementing a new tool in the office</a:t>
            </a:r>
            <a:endParaRPr sz="1600">
              <a:solidFill>
                <a:schemeClr val="dk1"/>
              </a:solidFill>
            </a:endParaRPr>
          </a:p>
          <a:p>
            <a:pPr marL="2114550" lvl="4" indent="-171450" algn="l" rtl="0">
              <a:lnSpc>
                <a:spcPct val="90000"/>
              </a:lnSpc>
              <a:spcBef>
                <a:spcPts val="375"/>
              </a:spcBef>
              <a:spcAft>
                <a:spcPts val="0"/>
              </a:spcAft>
              <a:buSzPct val="169212"/>
              <a:buFont typeface="Noto Sans Symbols"/>
              <a:buNone/>
            </a:pPr>
            <a:endParaRPr sz="1600" dirty="0">
              <a:solidFill>
                <a:schemeClr val="dk1"/>
              </a:solidFill>
              <a:latin typeface="Gill Sans"/>
              <a:ea typeface="Gill Sans"/>
              <a:cs typeface="Gill Sans"/>
            </a:endParaRPr>
          </a:p>
          <a:p>
            <a:pPr marL="285750" lvl="6" indent="-285750" algn="l" rtl="0">
              <a:lnSpc>
                <a:spcPct val="90000"/>
              </a:lnSpc>
              <a:spcBef>
                <a:spcPts val="375"/>
              </a:spcBef>
              <a:spcAft>
                <a:spcPts val="0"/>
              </a:spcAft>
              <a:buSzPct val="102417"/>
              <a:buFont typeface="Noto Sans Symbols"/>
              <a:buChar char="▪"/>
            </a:pPr>
            <a:r>
              <a:rPr lang="en-US" sz="1600" dirty="0"/>
              <a:t>1</a:t>
            </a:r>
            <a:r>
              <a:rPr lang="en-US" sz="1600" baseline="30000" dirty="0"/>
              <a:t>st</a:t>
            </a:r>
            <a:r>
              <a:rPr lang="en-US" sz="1600" dirty="0"/>
              <a:t> Five Peer consultants available to assist with any challenges that arise</a:t>
            </a:r>
            <a:endParaRPr sz="1600"/>
          </a:p>
          <a:p>
            <a:pPr marL="457200" lvl="0" indent="-228600" algn="l" rtl="0">
              <a:lnSpc>
                <a:spcPct val="90000"/>
              </a:lnSpc>
              <a:spcBef>
                <a:spcPts val="750"/>
              </a:spcBef>
              <a:spcAft>
                <a:spcPts val="0"/>
              </a:spcAft>
              <a:buSzPct val="83397"/>
              <a:buNone/>
            </a:pPr>
            <a:endParaRPr/>
          </a:p>
        </p:txBody>
      </p:sp>
    </p:spTree>
    <p:extLst>
      <p:ext uri="{BB962C8B-B14F-4D97-AF65-F5344CB8AC3E}">
        <p14:creationId xmlns:p14="http://schemas.microsoft.com/office/powerpoint/2010/main" val="620091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1800"/>
              <a:buNone/>
            </a:pPr>
            <a:r>
              <a:rPr lang="en-US"/>
              <a:t>But my patient’s first language is not English!</a:t>
            </a:r>
            <a:endParaRPr/>
          </a:p>
        </p:txBody>
      </p:sp>
      <p:sp>
        <p:nvSpPr>
          <p:cNvPr id="323" name="Google Shape;323;p42"/>
          <p:cNvSpPr txBox="1">
            <a:spLocks noGrp="1"/>
          </p:cNvSpPr>
          <p:nvPr>
            <p:ph type="body" idx="1"/>
          </p:nvPr>
        </p:nvSpPr>
        <p:spPr>
          <a:xfrm>
            <a:off x="428887" y="1930022"/>
            <a:ext cx="8576813" cy="1325563"/>
          </a:xfrm>
          <a:prstGeom prst="rect">
            <a:avLst/>
          </a:prstGeom>
          <a:noFill/>
          <a:ln>
            <a:noFill/>
          </a:ln>
        </p:spPr>
        <p:txBody>
          <a:bodyPr spcFirstLastPara="1" wrap="square" lIns="91425" tIns="45700" rIns="91425" bIns="45700" anchor="t" anchorCtr="0">
            <a:normAutofit lnSpcReduction="10000"/>
          </a:bodyPr>
          <a:lstStyle/>
          <a:p>
            <a:pPr marL="457200" lvl="0" indent="-331470" algn="l" rtl="0">
              <a:lnSpc>
                <a:spcPct val="90000"/>
              </a:lnSpc>
              <a:spcBef>
                <a:spcPts val="750"/>
              </a:spcBef>
              <a:spcAft>
                <a:spcPts val="0"/>
              </a:spcAft>
              <a:buSzPts val="1620"/>
              <a:buChar char="■"/>
            </a:pPr>
            <a:r>
              <a:rPr lang="en-US"/>
              <a:t>M-CHAT-R/F comes in multiple languages </a:t>
            </a:r>
            <a:endParaRPr/>
          </a:p>
          <a:p>
            <a:pPr marL="457200" lvl="0" indent="-331470" algn="l" rtl="0">
              <a:lnSpc>
                <a:spcPct val="90000"/>
              </a:lnSpc>
              <a:spcBef>
                <a:spcPts val="750"/>
              </a:spcBef>
              <a:spcAft>
                <a:spcPts val="0"/>
              </a:spcAft>
              <a:buSzPts val="1620"/>
              <a:buChar char="■"/>
            </a:pPr>
            <a:r>
              <a:rPr lang="en-US"/>
              <a:t>Available for free online:</a:t>
            </a:r>
            <a:endParaRPr/>
          </a:p>
          <a:p>
            <a:pPr marL="914400" lvl="1" indent="-320040" algn="l" rtl="0">
              <a:lnSpc>
                <a:spcPct val="90000"/>
              </a:lnSpc>
              <a:spcBef>
                <a:spcPts val="375"/>
              </a:spcBef>
              <a:spcAft>
                <a:spcPts val="0"/>
              </a:spcAft>
              <a:buSzPts val="1440"/>
              <a:buChar char="■"/>
            </a:pPr>
            <a:r>
              <a:rPr lang="en-US" u="sng">
                <a:solidFill>
                  <a:schemeClr val="hlink"/>
                </a:solidFill>
                <a:hlinkClick r:id="rId3"/>
              </a:rPr>
              <a:t>https://www.mchatscreen.com/mchat-rf/translations/</a:t>
            </a:r>
            <a:endParaRPr/>
          </a:p>
          <a:p>
            <a:pPr marL="457200" lvl="0" indent="-228600" algn="l" rtl="0">
              <a:lnSpc>
                <a:spcPct val="90000"/>
              </a:lnSpc>
              <a:spcBef>
                <a:spcPts val="750"/>
              </a:spcBef>
              <a:spcAft>
                <a:spcPts val="0"/>
              </a:spcAft>
              <a:buSzPts val="1620"/>
              <a:buNone/>
            </a:pPr>
            <a:endParaRPr/>
          </a:p>
          <a:p>
            <a:pPr marL="480060" lvl="0" indent="-240029" algn="l" rtl="0">
              <a:lnSpc>
                <a:spcPct val="90000"/>
              </a:lnSpc>
              <a:spcBef>
                <a:spcPts val="750"/>
              </a:spcBef>
              <a:spcAft>
                <a:spcPts val="0"/>
              </a:spcAft>
              <a:buSzPts val="1620"/>
              <a:buFont typeface="Noto Sans Symbols"/>
              <a:buNone/>
            </a:pPr>
            <a:endParaRPr/>
          </a:p>
        </p:txBody>
      </p:sp>
      <p:sp>
        <p:nvSpPr>
          <p:cNvPr id="324" name="Google Shape;324;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27</a:t>
            </a:fld>
            <a:endParaRPr/>
          </a:p>
        </p:txBody>
      </p:sp>
      <p:sp>
        <p:nvSpPr>
          <p:cNvPr id="325" name="Google Shape;325;p42"/>
          <p:cNvSpPr txBox="1"/>
          <p:nvPr/>
        </p:nvSpPr>
        <p:spPr>
          <a:xfrm>
            <a:off x="299491" y="3255585"/>
            <a:ext cx="8561471" cy="15388788"/>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Albanian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Arabic</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Arabic-Syrian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Arabic-Tunisian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Azerbaijani</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Bangla</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Brazilian Portuguese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Bulgarian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Chilean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Chinese (Cantonese/Traditional)</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Chinese (Mandarin)</a:t>
            </a:r>
            <a:endParaRPr sz="14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Noto Sans Symbols"/>
              <a:buNone/>
            </a:pPr>
            <a:endParaRPr sz="14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Noto Sans Symbols"/>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Chinese (Taiwan)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Creole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Czech Republic</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Dutch</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Finnish</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French</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French Canadian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Georgian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German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Greek</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Hebrew</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Hindi</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Hmong</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Icelandic</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Indonesian</a:t>
            </a:r>
            <a:endParaRPr sz="14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Noto Sans Symbols"/>
              <a:buNone/>
            </a:pPr>
            <a:endParaRPr sz="14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Noto Sans Symbols"/>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Italian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Japanese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Kazakh</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Korean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Latvian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Lithuanian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Macedonian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Malay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Marathi</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Mongolian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Nepali</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Omani</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Persian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Polish</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Portuguese</a:t>
            </a:r>
            <a:endParaRPr sz="14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Noto Sans Symbols"/>
              <a:buNone/>
            </a:pPr>
            <a:endParaRPr sz="14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Noto Sans Symbols"/>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Punjabi</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Romanian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Russian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Serbian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Slovene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Swahili</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Spanish (Argentina)</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Spanish (Panama)</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Spanish (Spain)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Spanish (Western Hemisphere)</a:t>
            </a:r>
            <a:endParaRPr sz="14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Noto Sans Symbols"/>
              <a:buNone/>
            </a:pPr>
            <a:endParaRPr sz="14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Noto Sans Symbols"/>
              <a:buNone/>
            </a:pPr>
            <a:endParaRPr sz="14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Noto Sans Symbols"/>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Swedish</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Tagalog</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Tamil</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Telugu</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Thai</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Turkish</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Ukranian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Urdu</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Uzbek</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0" i="0" u="none" strike="noStrike" cap="none">
                <a:solidFill>
                  <a:srgbClr val="000000"/>
                </a:solidFill>
                <a:latin typeface="Arial"/>
                <a:ea typeface="Arial"/>
                <a:cs typeface="Arial"/>
                <a:sym typeface="Arial"/>
              </a:rPr>
              <a:t>Vietnamese</a:t>
            </a:r>
            <a:endParaRPr sz="14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4451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3"/>
          <p:cNvSpPr txBox="1">
            <a:spLocks noGrp="1"/>
          </p:cNvSpPr>
          <p:nvPr>
            <p:ph type="title" idx="4294967295"/>
          </p:nvPr>
        </p:nvSpPr>
        <p:spPr>
          <a:xfrm>
            <a:off x="457200" y="5334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3300"/>
              <a:buNone/>
            </a:pPr>
            <a:r>
              <a:rPr lang="en-US"/>
              <a:t>Billing for Autism Screening</a:t>
            </a:r>
            <a:endParaRPr/>
          </a:p>
        </p:txBody>
      </p:sp>
      <p:sp>
        <p:nvSpPr>
          <p:cNvPr id="332" name="Google Shape;332;p43"/>
          <p:cNvSpPr txBox="1">
            <a:spLocks noGrp="1"/>
          </p:cNvSpPr>
          <p:nvPr>
            <p:ph type="body" idx="4294967295"/>
          </p:nvPr>
        </p:nvSpPr>
        <p:spPr>
          <a:xfrm>
            <a:off x="228600" y="1518249"/>
            <a:ext cx="8686800" cy="41910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750"/>
              </a:spcBef>
              <a:spcAft>
                <a:spcPts val="0"/>
              </a:spcAft>
              <a:buSzPts val="1890"/>
              <a:buFont typeface="Noto Sans Symbols"/>
              <a:buChar char="▪"/>
            </a:pPr>
            <a:r>
              <a:rPr lang="en-US" sz="2200" dirty="0"/>
              <a:t>Code for billing is 96110</a:t>
            </a:r>
            <a:endParaRPr dirty="0"/>
          </a:p>
          <a:p>
            <a:pPr marL="800100" lvl="1" indent="-342900" algn="l" rtl="0">
              <a:lnSpc>
                <a:spcPct val="90000"/>
              </a:lnSpc>
              <a:spcBef>
                <a:spcPts val="375"/>
              </a:spcBef>
              <a:spcAft>
                <a:spcPts val="0"/>
              </a:spcAft>
              <a:buSzPts val="1440"/>
              <a:buFont typeface="Noto Sans Symbols"/>
              <a:buChar char="▪"/>
            </a:pPr>
            <a:r>
              <a:rPr lang="en-US" sz="1900" dirty="0"/>
              <a:t>Same code for M-CHAT-R/F and general development screens (</a:t>
            </a:r>
            <a:r>
              <a:rPr lang="en-US" sz="1900" dirty="0" err="1"/>
              <a:t>ie</a:t>
            </a:r>
            <a:r>
              <a:rPr lang="en-US" sz="1900" dirty="0"/>
              <a:t>: ASQ)</a:t>
            </a:r>
            <a:endParaRPr dirty="0"/>
          </a:p>
          <a:p>
            <a:pPr marL="800100" lvl="1" indent="-342900" algn="l" rtl="0">
              <a:lnSpc>
                <a:spcPct val="90000"/>
              </a:lnSpc>
              <a:spcBef>
                <a:spcPts val="375"/>
              </a:spcBef>
              <a:spcAft>
                <a:spcPts val="0"/>
              </a:spcAft>
              <a:buSzPts val="1440"/>
              <a:buFont typeface="Noto Sans Symbols"/>
              <a:buChar char="▪"/>
            </a:pPr>
            <a:r>
              <a:rPr lang="en-US" sz="1800" dirty="0"/>
              <a:t>Use </a:t>
            </a:r>
            <a:r>
              <a:rPr lang="en-US" sz="1800" b="1" dirty="0"/>
              <a:t>“25” </a:t>
            </a:r>
            <a:r>
              <a:rPr lang="en-US" sz="1800" dirty="0"/>
              <a:t>modifier added to preventive service or E&amp;M code to flag its presence</a:t>
            </a:r>
            <a:endParaRPr dirty="0"/>
          </a:p>
          <a:p>
            <a:pPr marL="1257300" lvl="2" indent="-342900" algn="l" rtl="0">
              <a:lnSpc>
                <a:spcPct val="90000"/>
              </a:lnSpc>
              <a:spcBef>
                <a:spcPts val="375"/>
              </a:spcBef>
              <a:spcAft>
                <a:spcPts val="0"/>
              </a:spcAft>
              <a:buSzPts val="1500"/>
              <a:buFont typeface="Noto Sans Symbols"/>
              <a:buChar char="▪"/>
            </a:pPr>
            <a:r>
              <a:rPr lang="en-US" dirty="0"/>
              <a:t>example: Z00.129/25, 96110 </a:t>
            </a:r>
            <a:endParaRPr dirty="0"/>
          </a:p>
          <a:p>
            <a:pPr marL="800100" lvl="1" indent="-342900" algn="l" rtl="0">
              <a:lnSpc>
                <a:spcPct val="90000"/>
              </a:lnSpc>
              <a:spcBef>
                <a:spcPts val="375"/>
              </a:spcBef>
              <a:spcAft>
                <a:spcPts val="0"/>
              </a:spcAft>
              <a:buSzPts val="1440"/>
              <a:buFont typeface="Noto Sans Symbols"/>
              <a:buChar char="▪"/>
            </a:pPr>
            <a:r>
              <a:rPr lang="en-US" dirty="0"/>
              <a:t>Attach “59” modifier if using more than one developmental screen</a:t>
            </a:r>
            <a:endParaRPr dirty="0"/>
          </a:p>
          <a:p>
            <a:pPr marL="1257300" lvl="2" indent="-342900" algn="l" rtl="0">
              <a:lnSpc>
                <a:spcPct val="90000"/>
              </a:lnSpc>
              <a:spcBef>
                <a:spcPts val="375"/>
              </a:spcBef>
              <a:spcAft>
                <a:spcPts val="0"/>
              </a:spcAft>
              <a:buSzPts val="1500"/>
              <a:buFont typeface="Noto Sans Symbols"/>
              <a:buChar char="▪"/>
            </a:pPr>
            <a:r>
              <a:rPr lang="en-US" dirty="0"/>
              <a:t>example: doing both M-CHAT + ASQ-3 at 18-month WCC: Z00.129/59, 96110, 96110. </a:t>
            </a:r>
            <a:endParaRPr dirty="0"/>
          </a:p>
          <a:p>
            <a:pPr marL="342900" lvl="0" indent="-342900" algn="l" rtl="0">
              <a:lnSpc>
                <a:spcPct val="90000"/>
              </a:lnSpc>
              <a:spcBef>
                <a:spcPts val="750"/>
              </a:spcBef>
              <a:spcAft>
                <a:spcPts val="0"/>
              </a:spcAft>
              <a:buSzPts val="1890"/>
              <a:buFont typeface="Noto Sans Symbols"/>
              <a:buChar char="▪"/>
            </a:pPr>
            <a:r>
              <a:rPr lang="en-US" sz="1800" dirty="0"/>
              <a:t>If billing electronically, if you do not see an obvious button to click, please check with your billers for best practices, including if you need to manually enter “25” modifier or if will automatically drop if you click a developmental screening.</a:t>
            </a:r>
            <a:endParaRPr dirty="0"/>
          </a:p>
          <a:p>
            <a:pPr marL="342900" lvl="0" indent="-342900" algn="l" rtl="0">
              <a:lnSpc>
                <a:spcPct val="90000"/>
              </a:lnSpc>
              <a:spcBef>
                <a:spcPts val="750"/>
              </a:spcBef>
              <a:spcAft>
                <a:spcPts val="0"/>
              </a:spcAft>
              <a:buSzPts val="1890"/>
              <a:buFont typeface="Noto Sans Symbols"/>
              <a:buChar char="▪"/>
            </a:pPr>
            <a:r>
              <a:rPr lang="en-US" sz="1800" dirty="0"/>
              <a:t>Check with payers directly regarding reimbursement rates, as rates vary by insurance type</a:t>
            </a:r>
            <a:endParaRPr dirty="0"/>
          </a:p>
          <a:p>
            <a:pPr marL="457200" lvl="0" indent="-228600" algn="l" rtl="0">
              <a:lnSpc>
                <a:spcPct val="90000"/>
              </a:lnSpc>
              <a:spcBef>
                <a:spcPts val="750"/>
              </a:spcBef>
              <a:spcAft>
                <a:spcPts val="0"/>
              </a:spcAft>
              <a:buSzPts val="1890"/>
              <a:buFont typeface="Noto Sans Symbols"/>
              <a:buNone/>
            </a:pPr>
            <a:endParaRPr sz="1800"/>
          </a:p>
          <a:p>
            <a:pPr marL="457200" lvl="0" indent="-228600" algn="l" rtl="0">
              <a:lnSpc>
                <a:spcPct val="90000"/>
              </a:lnSpc>
              <a:spcBef>
                <a:spcPts val="750"/>
              </a:spcBef>
              <a:spcAft>
                <a:spcPts val="0"/>
              </a:spcAft>
              <a:buSzPts val="1890"/>
              <a:buFont typeface="Noto Sans Symbols"/>
              <a:buNone/>
            </a:pPr>
            <a:endParaRPr sz="1800"/>
          </a:p>
          <a:p>
            <a:pPr marL="457200" lvl="0" indent="-228600" algn="l" rtl="0">
              <a:lnSpc>
                <a:spcPct val="90000"/>
              </a:lnSpc>
              <a:spcBef>
                <a:spcPts val="750"/>
              </a:spcBef>
              <a:spcAft>
                <a:spcPts val="0"/>
              </a:spcAft>
              <a:buSzPts val="1890"/>
              <a:buFont typeface="Noto Sans Symbols"/>
              <a:buNone/>
            </a:pPr>
            <a:endParaRPr sz="1800"/>
          </a:p>
          <a:p>
            <a:pPr marL="457200" lvl="0" indent="-228600" algn="l" rtl="0">
              <a:lnSpc>
                <a:spcPct val="90000"/>
              </a:lnSpc>
              <a:spcBef>
                <a:spcPts val="750"/>
              </a:spcBef>
              <a:spcAft>
                <a:spcPts val="0"/>
              </a:spcAft>
              <a:buSzPts val="1890"/>
              <a:buFont typeface="Noto Sans Symbols"/>
              <a:buNone/>
            </a:pPr>
            <a:endParaRPr sz="1800"/>
          </a:p>
          <a:p>
            <a:pPr marL="0" lvl="0" indent="0" algn="ctr" rtl="0">
              <a:lnSpc>
                <a:spcPct val="90000"/>
              </a:lnSpc>
              <a:spcBef>
                <a:spcPts val="750"/>
              </a:spcBef>
              <a:spcAft>
                <a:spcPts val="0"/>
              </a:spcAft>
              <a:buSzPts val="1890"/>
              <a:buNone/>
            </a:pPr>
            <a:endParaRPr sz="2000">
              <a:solidFill>
                <a:srgbClr val="133F2F"/>
              </a:solidFill>
            </a:endParaRPr>
          </a:p>
        </p:txBody>
      </p:sp>
    </p:spTree>
    <p:extLst>
      <p:ext uri="{BB962C8B-B14F-4D97-AF65-F5344CB8AC3E}">
        <p14:creationId xmlns:p14="http://schemas.microsoft.com/office/powerpoint/2010/main" val="4142890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4"/>
          <p:cNvSpPr txBox="1">
            <a:spLocks noGrp="1"/>
          </p:cNvSpPr>
          <p:nvPr>
            <p:ph type="title" idx="4294967295"/>
          </p:nvPr>
        </p:nvSpPr>
        <p:spPr>
          <a:xfrm>
            <a:off x="457200" y="5334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3300"/>
              <a:buNone/>
            </a:pPr>
            <a:r>
              <a:rPr lang="en-US"/>
              <a:t>Timing for Follow-up Questions</a:t>
            </a:r>
            <a:endParaRPr/>
          </a:p>
        </p:txBody>
      </p:sp>
      <p:sp>
        <p:nvSpPr>
          <p:cNvPr id="339" name="Google Shape;339;p44"/>
          <p:cNvSpPr txBox="1">
            <a:spLocks noGrp="1"/>
          </p:cNvSpPr>
          <p:nvPr>
            <p:ph type="body" idx="4294967295"/>
          </p:nvPr>
        </p:nvSpPr>
        <p:spPr>
          <a:xfrm>
            <a:off x="799546" y="1679604"/>
            <a:ext cx="8142514" cy="4532811"/>
          </a:xfrm>
          <a:prstGeom prst="rect">
            <a:avLst/>
          </a:prstGeom>
          <a:noFill/>
          <a:ln>
            <a:noFill/>
          </a:ln>
        </p:spPr>
        <p:txBody>
          <a:bodyPr spcFirstLastPara="1" wrap="square" lIns="91425" tIns="45700" rIns="91425" bIns="45700" anchor="t" anchorCtr="0">
            <a:noAutofit/>
          </a:bodyPr>
          <a:lstStyle/>
          <a:p>
            <a:pPr marL="137160" lvl="0" indent="-137160" algn="l" rtl="0">
              <a:lnSpc>
                <a:spcPct val="90000"/>
              </a:lnSpc>
              <a:spcBef>
                <a:spcPts val="0"/>
              </a:spcBef>
              <a:spcAft>
                <a:spcPts val="0"/>
              </a:spcAft>
              <a:buSzPts val="1890"/>
              <a:buChar char="■"/>
            </a:pPr>
            <a:r>
              <a:rPr lang="en-US" sz="2600" dirty="0"/>
              <a:t> </a:t>
            </a:r>
            <a:r>
              <a:rPr lang="en-US" sz="1800" dirty="0"/>
              <a:t>Review M-CHAT-R Follow-up questions can be done in whatever way works best for a practice workflow</a:t>
            </a:r>
          </a:p>
          <a:p>
            <a:pPr marL="594360" lvl="1" indent="-136525" algn="l" rtl="0">
              <a:lnSpc>
                <a:spcPct val="90000"/>
              </a:lnSpc>
              <a:spcBef>
                <a:spcPts val="0"/>
              </a:spcBef>
              <a:spcAft>
                <a:spcPts val="0"/>
              </a:spcAft>
              <a:buSzPts val="1890"/>
              <a:buChar char="■"/>
            </a:pPr>
            <a:r>
              <a:rPr lang="en-US" sz="1800" dirty="0"/>
              <a:t> Right away in the office when a child is identified in the medium risk category</a:t>
            </a:r>
            <a:endParaRPr sz="1800" dirty="0"/>
          </a:p>
          <a:p>
            <a:pPr marL="594360" lvl="1" indent="-136525" algn="l" rtl="0">
              <a:lnSpc>
                <a:spcPct val="90000"/>
              </a:lnSpc>
              <a:spcBef>
                <a:spcPts val="0"/>
              </a:spcBef>
              <a:spcAft>
                <a:spcPts val="0"/>
              </a:spcAft>
              <a:buSzPts val="1890"/>
              <a:buChar char="■"/>
            </a:pPr>
            <a:r>
              <a:rPr lang="en-US" sz="1800" dirty="0"/>
              <a:t> As a follow-up phone call by medical assistants or nurses</a:t>
            </a:r>
            <a:endParaRPr sz="1800" dirty="0"/>
          </a:p>
          <a:p>
            <a:pPr marL="594360" lvl="1" indent="-136525" algn="l" rtl="0">
              <a:lnSpc>
                <a:spcPct val="90000"/>
              </a:lnSpc>
              <a:spcBef>
                <a:spcPts val="0"/>
              </a:spcBef>
              <a:spcAft>
                <a:spcPts val="0"/>
              </a:spcAft>
              <a:buSzPts val="1890"/>
              <a:buChar char="■"/>
            </a:pPr>
            <a:r>
              <a:rPr lang="en-US" sz="1800" dirty="0"/>
              <a:t> As a follow-up office visit</a:t>
            </a:r>
            <a:endParaRPr sz="1800" dirty="0"/>
          </a:p>
          <a:p>
            <a:pPr marL="594360" lvl="1" indent="-16510" algn="l" rtl="0">
              <a:lnSpc>
                <a:spcPct val="90000"/>
              </a:lnSpc>
              <a:spcBef>
                <a:spcPts val="0"/>
              </a:spcBef>
              <a:spcAft>
                <a:spcPts val="0"/>
              </a:spcAft>
              <a:buSzPts val="1890"/>
              <a:buNone/>
            </a:pPr>
            <a:endParaRPr sz="1800" dirty="0"/>
          </a:p>
          <a:p>
            <a:pPr marL="137160" lvl="0" indent="-137160" algn="l" rtl="0">
              <a:lnSpc>
                <a:spcPct val="90000"/>
              </a:lnSpc>
              <a:spcBef>
                <a:spcPts val="0"/>
              </a:spcBef>
              <a:spcAft>
                <a:spcPts val="0"/>
              </a:spcAft>
              <a:buSzPts val="1890"/>
              <a:buChar char="■"/>
            </a:pPr>
            <a:r>
              <a:rPr lang="en-US" sz="1800" dirty="0"/>
              <a:t> All options have workflow challenges – delay in clinic flow, challenges getting ahold of the family another day, parents having to take time out of work again to return for a visit </a:t>
            </a:r>
            <a:endParaRPr sz="1800" dirty="0"/>
          </a:p>
          <a:p>
            <a:pPr marL="0" lvl="0" indent="0" algn="l" rtl="0">
              <a:lnSpc>
                <a:spcPct val="90000"/>
              </a:lnSpc>
              <a:spcBef>
                <a:spcPts val="0"/>
              </a:spcBef>
              <a:spcAft>
                <a:spcPts val="0"/>
              </a:spcAft>
              <a:buSzPts val="1890"/>
              <a:buNone/>
            </a:pPr>
            <a:endParaRPr sz="1800" dirty="0"/>
          </a:p>
          <a:p>
            <a:pPr marL="137160" lvl="0" indent="-137160" algn="l" rtl="0">
              <a:lnSpc>
                <a:spcPct val="90000"/>
              </a:lnSpc>
              <a:spcBef>
                <a:spcPts val="0"/>
              </a:spcBef>
              <a:spcAft>
                <a:spcPts val="0"/>
              </a:spcAft>
              <a:buSzPts val="1890"/>
              <a:buChar char="■"/>
            </a:pPr>
            <a:r>
              <a:rPr lang="en-US" sz="1800" dirty="0"/>
              <a:t> Need to find the right balance for your practice and it might be different depending on the situation</a:t>
            </a:r>
            <a:endParaRPr sz="1800" dirty="0"/>
          </a:p>
          <a:p>
            <a:pPr marL="137160" lvl="0" indent="-17145" algn="l" rtl="0">
              <a:lnSpc>
                <a:spcPct val="90000"/>
              </a:lnSpc>
              <a:spcBef>
                <a:spcPts val="0"/>
              </a:spcBef>
              <a:spcAft>
                <a:spcPts val="0"/>
              </a:spcAft>
              <a:buSzPts val="1890"/>
              <a:buNone/>
            </a:pPr>
            <a:endParaRPr sz="1800" dirty="0"/>
          </a:p>
          <a:p>
            <a:pPr marL="137160" lvl="0" indent="-137160" algn="l" rtl="0">
              <a:lnSpc>
                <a:spcPct val="90000"/>
              </a:lnSpc>
              <a:spcBef>
                <a:spcPts val="0"/>
              </a:spcBef>
              <a:spcAft>
                <a:spcPts val="0"/>
              </a:spcAft>
              <a:buSzPts val="1890"/>
              <a:buChar char="■"/>
            </a:pPr>
            <a:r>
              <a:rPr lang="en-US" sz="1800" dirty="0"/>
              <a:t> Consider having pre-printed Follow-up Questions quickly accessible to be able to do questions in real-time most easily </a:t>
            </a:r>
            <a:endParaRPr sz="1800" dirty="0"/>
          </a:p>
        </p:txBody>
      </p:sp>
    </p:spTree>
    <p:extLst>
      <p:ext uri="{BB962C8B-B14F-4D97-AF65-F5344CB8AC3E}">
        <p14:creationId xmlns:p14="http://schemas.microsoft.com/office/powerpoint/2010/main" val="3676114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300"/>
              <a:buFont typeface="Gill Sans"/>
              <a:buNone/>
            </a:pPr>
            <a:r>
              <a:rPr lang="en-US"/>
              <a:t>Learning Objectives</a:t>
            </a:r>
            <a:endParaRPr/>
          </a:p>
        </p:txBody>
      </p:sp>
      <p:sp>
        <p:nvSpPr>
          <p:cNvPr id="128" name="Google Shape;128;p2"/>
          <p:cNvSpPr txBox="1">
            <a:spLocks noGrp="1"/>
          </p:cNvSpPr>
          <p:nvPr>
            <p:ph type="body" idx="1"/>
          </p:nvPr>
        </p:nvSpPr>
        <p:spPr>
          <a:xfrm>
            <a:off x="628650" y="1480568"/>
            <a:ext cx="7886700" cy="4112400"/>
          </a:xfrm>
          <a:prstGeom prst="rect">
            <a:avLst/>
          </a:prstGeom>
          <a:noFill/>
          <a:ln>
            <a:noFill/>
          </a:ln>
        </p:spPr>
        <p:txBody>
          <a:bodyPr spcFirstLastPara="1" wrap="square" lIns="91425" tIns="45700" rIns="91425" bIns="45700" anchor="t" anchorCtr="0">
            <a:noAutofit/>
          </a:bodyPr>
          <a:lstStyle/>
          <a:p>
            <a:pPr marL="137160" lvl="0" indent="-137160" algn="l" rtl="0">
              <a:lnSpc>
                <a:spcPct val="90000"/>
              </a:lnSpc>
              <a:spcBef>
                <a:spcPts val="0"/>
              </a:spcBef>
              <a:spcAft>
                <a:spcPts val="0"/>
              </a:spcAft>
              <a:buSzPts val="1890"/>
              <a:buChar char="■"/>
            </a:pPr>
            <a:r>
              <a:rPr lang="en-US" sz="2000"/>
              <a:t> Recognize why it’s important to do the M-CHAT-R/F as standard of care in your office </a:t>
            </a:r>
            <a:endParaRPr sz="2000"/>
          </a:p>
          <a:p>
            <a:pPr marL="137160" lvl="0" indent="-137160" algn="l" rtl="0">
              <a:lnSpc>
                <a:spcPct val="200000"/>
              </a:lnSpc>
              <a:spcBef>
                <a:spcPts val="0"/>
              </a:spcBef>
              <a:spcAft>
                <a:spcPts val="0"/>
              </a:spcAft>
              <a:buSzPts val="1890"/>
              <a:buChar char="■"/>
            </a:pPr>
            <a:r>
              <a:rPr lang="en-US" sz="2000"/>
              <a:t> Describe the M-CHAT-R and how to quickly score</a:t>
            </a:r>
            <a:endParaRPr sz="2000"/>
          </a:p>
          <a:p>
            <a:pPr marL="137160" lvl="0" indent="-137160" algn="l" rtl="0">
              <a:lnSpc>
                <a:spcPct val="200000"/>
              </a:lnSpc>
              <a:spcBef>
                <a:spcPts val="0"/>
              </a:spcBef>
              <a:spcAft>
                <a:spcPts val="0"/>
              </a:spcAft>
              <a:buSzPts val="1890"/>
              <a:buChar char="■"/>
            </a:pPr>
            <a:r>
              <a:rPr lang="en-US" sz="2000"/>
              <a:t> Identify next steps depending on scoring</a:t>
            </a:r>
            <a:endParaRPr sz="2000"/>
          </a:p>
          <a:p>
            <a:pPr marL="137160" lvl="0" indent="-137160" algn="l" rtl="0">
              <a:lnSpc>
                <a:spcPct val="200000"/>
              </a:lnSpc>
              <a:spcBef>
                <a:spcPts val="0"/>
              </a:spcBef>
              <a:spcAft>
                <a:spcPts val="0"/>
              </a:spcAft>
              <a:buSzPts val="1890"/>
              <a:buChar char="■"/>
            </a:pPr>
            <a:r>
              <a:rPr lang="en-US" sz="2000"/>
              <a:t> Evaluate how to best address patients needing Follow-up questions</a:t>
            </a:r>
            <a:endParaRPr sz="2000"/>
          </a:p>
          <a:p>
            <a:pPr marL="137160" lvl="0" indent="-137160" algn="l" rtl="0">
              <a:lnSpc>
                <a:spcPct val="200000"/>
              </a:lnSpc>
              <a:spcBef>
                <a:spcPts val="0"/>
              </a:spcBef>
              <a:spcAft>
                <a:spcPts val="0"/>
              </a:spcAft>
              <a:buSzPts val="1890"/>
              <a:buChar char="■"/>
            </a:pPr>
            <a:r>
              <a:rPr lang="en-US" sz="2000"/>
              <a:t> Demonstrate management through case examples</a:t>
            </a:r>
            <a:endParaRPr sz="2000"/>
          </a:p>
          <a:p>
            <a:pPr marL="137160" lvl="0" indent="-137160" algn="l" rtl="0">
              <a:lnSpc>
                <a:spcPct val="200000"/>
              </a:lnSpc>
              <a:spcBef>
                <a:spcPts val="0"/>
              </a:spcBef>
              <a:spcAft>
                <a:spcPts val="0"/>
              </a:spcAft>
              <a:buSzPts val="1890"/>
              <a:buChar char="■"/>
            </a:pPr>
            <a:r>
              <a:rPr lang="en-US" sz="2000"/>
              <a:t> Consider challenges and review possibles ways to overcome </a:t>
            </a:r>
            <a:endParaRPr sz="2000"/>
          </a:p>
        </p:txBody>
      </p:sp>
      <p:sp>
        <p:nvSpPr>
          <p:cNvPr id="129" name="Google Shape;129;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3</a:t>
            </a:fld>
            <a:endParaRPr/>
          </a:p>
        </p:txBody>
      </p:sp>
    </p:spTree>
    <p:extLst>
      <p:ext uri="{BB962C8B-B14F-4D97-AF65-F5344CB8AC3E}">
        <p14:creationId xmlns:p14="http://schemas.microsoft.com/office/powerpoint/2010/main" val="458823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sz="3300"/>
              <a:t>&lt; Pause for questions &gt;</a:t>
            </a:r>
            <a:endParaRPr/>
          </a:p>
        </p:txBody>
      </p:sp>
      <p:sp>
        <p:nvSpPr>
          <p:cNvPr id="346" name="Google Shape;346;p45"/>
          <p:cNvSpPr txBox="1">
            <a:spLocks noGrp="1"/>
          </p:cNvSpPr>
          <p:nvPr>
            <p:ph type="body" idx="1"/>
          </p:nvPr>
        </p:nvSpPr>
        <p:spPr>
          <a:xfrm>
            <a:off x="628650" y="1825625"/>
            <a:ext cx="7886700" cy="4112255"/>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750"/>
              </a:spcBef>
              <a:spcAft>
                <a:spcPts val="0"/>
              </a:spcAft>
              <a:buSzPts val="1620"/>
              <a:buFont typeface="Noto Sans Symbols"/>
              <a:buNone/>
            </a:pPr>
            <a:endParaRPr sz="3300"/>
          </a:p>
          <a:p>
            <a:pPr marL="457200" lvl="0" indent="-331470" algn="l" rtl="0">
              <a:lnSpc>
                <a:spcPct val="90000"/>
              </a:lnSpc>
              <a:spcBef>
                <a:spcPts val="750"/>
              </a:spcBef>
              <a:spcAft>
                <a:spcPts val="0"/>
              </a:spcAft>
              <a:buSzPts val="1620"/>
              <a:buFont typeface="Noto Sans Symbols"/>
              <a:buChar char="▪"/>
            </a:pPr>
            <a:r>
              <a:rPr lang="en-US" sz="3300"/>
              <a:t>What questions do you have regarding FAQs?</a:t>
            </a:r>
            <a:endParaRPr/>
          </a:p>
          <a:p>
            <a:pPr marL="457200" lvl="0" indent="-331470" algn="l" rtl="0">
              <a:lnSpc>
                <a:spcPct val="90000"/>
              </a:lnSpc>
              <a:spcBef>
                <a:spcPts val="750"/>
              </a:spcBef>
              <a:spcAft>
                <a:spcPts val="0"/>
              </a:spcAft>
              <a:buSzPts val="1620"/>
              <a:buFont typeface="Noto Sans Symbols"/>
              <a:buChar char="▪"/>
            </a:pPr>
            <a:r>
              <a:rPr lang="en-US" sz="3300"/>
              <a:t>Can we clarify any details?</a:t>
            </a:r>
            <a:endParaRPr/>
          </a:p>
        </p:txBody>
      </p:sp>
      <p:sp>
        <p:nvSpPr>
          <p:cNvPr id="347" name="Google Shape;347;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30</a:t>
            </a:fld>
            <a:endParaRPr/>
          </a:p>
        </p:txBody>
      </p:sp>
    </p:spTree>
    <p:extLst>
      <p:ext uri="{BB962C8B-B14F-4D97-AF65-F5344CB8AC3E}">
        <p14:creationId xmlns:p14="http://schemas.microsoft.com/office/powerpoint/2010/main" val="1947023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6"/>
          <p:cNvSpPr txBox="1">
            <a:spLocks noGrp="1"/>
          </p:cNvSpPr>
          <p:nvPr>
            <p:ph type="title"/>
          </p:nvPr>
        </p:nvSpPr>
        <p:spPr>
          <a:xfrm>
            <a:off x="125442" y="1716598"/>
            <a:ext cx="7886700" cy="1325563"/>
          </a:xfrm>
          <a:prstGeom prst="rect">
            <a:avLst/>
          </a:prstGeom>
          <a:noFill/>
          <a:ln>
            <a:noFill/>
          </a:ln>
        </p:spPr>
        <p:txBody>
          <a:bodyPr spcFirstLastPara="1" wrap="square" lIns="91425" tIns="45700" rIns="91425" bIns="45700" anchor="ctr" anchorCtr="0">
            <a:normAutofit/>
          </a:bodyPr>
          <a:lstStyle/>
          <a:p>
            <a:pPr algn="ctr">
              <a:buSzPts val="1800"/>
            </a:pPr>
            <a:r>
              <a:rPr lang="en-US" sz="3300" dirty="0"/>
              <a:t>&lt; Pause for Questions &gt;</a:t>
            </a:r>
            <a:endParaRPr dirty="0"/>
          </a:p>
        </p:txBody>
      </p:sp>
      <p:sp>
        <p:nvSpPr>
          <p:cNvPr id="196" name="Google Shape;196;p26"/>
          <p:cNvSpPr txBox="1">
            <a:spLocks noGrp="1"/>
          </p:cNvSpPr>
          <p:nvPr>
            <p:ph type="body" idx="1"/>
          </p:nvPr>
        </p:nvSpPr>
        <p:spPr>
          <a:xfrm>
            <a:off x="801178" y="2745776"/>
            <a:ext cx="7886700" cy="4112255"/>
          </a:xfrm>
          <a:prstGeom prst="rect">
            <a:avLst/>
          </a:prstGeom>
          <a:noFill/>
          <a:ln>
            <a:noFill/>
          </a:ln>
        </p:spPr>
        <p:txBody>
          <a:bodyPr spcFirstLastPara="1" wrap="square" lIns="91425" tIns="45700" rIns="91425" bIns="45700" anchor="t" anchorCtr="0">
            <a:normAutofit/>
          </a:bodyPr>
          <a:lstStyle/>
          <a:p>
            <a:pPr indent="-228600">
              <a:spcBef>
                <a:spcPts val="750"/>
              </a:spcBef>
              <a:buNone/>
            </a:pPr>
            <a:r>
              <a:rPr lang="en-US" sz="3300" dirty="0"/>
              <a:t>What questions do you have regarding FAQ's?</a:t>
            </a:r>
            <a:endParaRPr lang="en-US" dirty="0"/>
          </a:p>
          <a:p>
            <a:pPr indent="-228600">
              <a:spcBef>
                <a:spcPts val="750"/>
              </a:spcBef>
              <a:buNone/>
            </a:pPr>
            <a:r>
              <a:rPr lang="en-US" sz="3300" dirty="0"/>
              <a:t>Can we clarify any details?</a:t>
            </a:r>
          </a:p>
          <a:p>
            <a:pPr marL="457200" lvl="0" indent="-331470" algn="l" rtl="0">
              <a:lnSpc>
                <a:spcPct val="90000"/>
              </a:lnSpc>
              <a:spcBef>
                <a:spcPts val="750"/>
              </a:spcBef>
              <a:spcAft>
                <a:spcPts val="0"/>
              </a:spcAft>
              <a:buSzPts val="1620"/>
              <a:buFont typeface="Noto Sans Symbols"/>
              <a:buChar char="▪"/>
            </a:pPr>
            <a:endParaRPr lang="en-US" sz="3300" dirty="0"/>
          </a:p>
        </p:txBody>
      </p:sp>
      <p:sp>
        <p:nvSpPr>
          <p:cNvPr id="197" name="Google Shape;197;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31</a:t>
            </a:fld>
            <a:endParaRPr/>
          </a:p>
        </p:txBody>
      </p:sp>
    </p:spTree>
    <p:extLst>
      <p:ext uri="{BB962C8B-B14F-4D97-AF65-F5344CB8AC3E}">
        <p14:creationId xmlns:p14="http://schemas.microsoft.com/office/powerpoint/2010/main" val="1844834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6"/>
          <p:cNvSpPr txBox="1">
            <a:spLocks noGrp="1"/>
          </p:cNvSpPr>
          <p:nvPr>
            <p:ph type="body" idx="4294967295"/>
          </p:nvPr>
        </p:nvSpPr>
        <p:spPr>
          <a:xfrm>
            <a:off x="0" y="1828800"/>
            <a:ext cx="8915400" cy="5486400"/>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800"/>
              </a:spcBef>
              <a:spcAft>
                <a:spcPts val="0"/>
              </a:spcAft>
              <a:buSzPts val="1890"/>
              <a:buFont typeface="Courier New"/>
              <a:buNone/>
            </a:pPr>
            <a:endParaRPr sz="2800"/>
          </a:p>
          <a:p>
            <a:pPr marL="457200" marR="0" lvl="0" indent="-228600" algn="l" rtl="0">
              <a:lnSpc>
                <a:spcPct val="90000"/>
              </a:lnSpc>
              <a:spcBef>
                <a:spcPts val="750"/>
              </a:spcBef>
              <a:spcAft>
                <a:spcPts val="0"/>
              </a:spcAft>
              <a:buClr>
                <a:schemeClr val="accent1"/>
              </a:buClr>
              <a:buSzPts val="1890"/>
              <a:buFont typeface="Noto Sans Symbols"/>
              <a:buNone/>
            </a:pPr>
            <a:endParaRPr sz="2800"/>
          </a:p>
          <a:p>
            <a:pPr marL="457200" marR="0" lvl="0" indent="-228600" algn="l" rtl="0">
              <a:lnSpc>
                <a:spcPct val="90000"/>
              </a:lnSpc>
              <a:spcBef>
                <a:spcPts val="750"/>
              </a:spcBef>
              <a:spcAft>
                <a:spcPts val="0"/>
              </a:spcAft>
              <a:buClr>
                <a:schemeClr val="accent1"/>
              </a:buClr>
              <a:buSzPts val="1890"/>
              <a:buFont typeface="Noto Sans Symbols"/>
              <a:buNone/>
            </a:pPr>
            <a:endParaRPr sz="2800"/>
          </a:p>
        </p:txBody>
      </p:sp>
      <p:sp>
        <p:nvSpPr>
          <p:cNvPr id="354" name="Google Shape;354;p46"/>
          <p:cNvSpPr txBox="1"/>
          <p:nvPr/>
        </p:nvSpPr>
        <p:spPr>
          <a:xfrm>
            <a:off x="495300" y="1536174"/>
            <a:ext cx="8153400" cy="34778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Gill Sans"/>
                <a:ea typeface="Gill Sans"/>
                <a:cs typeface="Gill Sans"/>
                <a:sym typeface="Gill Sans"/>
              </a:rPr>
              <a:t>1</a:t>
            </a:r>
            <a:r>
              <a:rPr lang="en-US" sz="4000" b="0" i="0" u="none" strike="noStrike" cap="none" baseline="30000">
                <a:solidFill>
                  <a:schemeClr val="dk1"/>
                </a:solidFill>
                <a:latin typeface="Gill Sans"/>
                <a:ea typeface="Gill Sans"/>
                <a:cs typeface="Gill Sans"/>
                <a:sym typeface="Gill Sans"/>
              </a:rPr>
              <a:t>st</a:t>
            </a:r>
            <a:r>
              <a:rPr lang="en-US" sz="4000" b="0" i="0" u="none" strike="noStrike" cap="none">
                <a:solidFill>
                  <a:schemeClr val="dk1"/>
                </a:solidFill>
                <a:latin typeface="Gill Sans"/>
                <a:ea typeface="Gill Sans"/>
                <a:cs typeface="Gill Sans"/>
                <a:sym typeface="Gill Sans"/>
              </a:rPr>
              <a:t> Five is here for any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Gill Sans"/>
                <a:ea typeface="Gill Sans"/>
                <a:cs typeface="Gill Sans"/>
                <a:sym typeface="Gill Sans"/>
              </a:rPr>
              <a:t>questions and/or follow-up!!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Gill Sans"/>
                <a:ea typeface="Gill Sans"/>
                <a:cs typeface="Gill Sans"/>
                <a:sym typeface="Gill Sans"/>
              </a:rPr>
              <a:t>Site Coordinator Name, Credentials </a:t>
            </a:r>
            <a:endParaRPr sz="1400" b="0" i="0" u="none" strike="noStrike" cap="none">
              <a:solidFill>
                <a:srgbClr val="000000"/>
              </a:solidFill>
              <a:latin typeface="Arial"/>
              <a:ea typeface="Arial"/>
              <a:cs typeface="Arial"/>
              <a:sym typeface="Arial"/>
            </a:endParaRPr>
          </a:p>
          <a:p>
            <a:pPr marL="457200" marR="0" lvl="5" indent="-457200" algn="l" rtl="0">
              <a:lnSpc>
                <a:spcPct val="100000"/>
              </a:lnSpc>
              <a:spcBef>
                <a:spcPts val="0"/>
              </a:spcBef>
              <a:spcAft>
                <a:spcPts val="0"/>
              </a:spcAft>
              <a:buClr>
                <a:srgbClr val="000000"/>
              </a:buClr>
              <a:buSzPts val="2800"/>
              <a:buFont typeface="Noto Sans Symbols"/>
              <a:buChar char="▪"/>
            </a:pPr>
            <a:r>
              <a:rPr lang="en-US" sz="2800" b="0" i="0" u="none" strike="noStrike" cap="none">
                <a:solidFill>
                  <a:schemeClr val="dk1"/>
                </a:solidFill>
                <a:latin typeface="Gill Sans"/>
                <a:ea typeface="Gill Sans"/>
                <a:cs typeface="Gill Sans"/>
                <a:sym typeface="Gill Sans"/>
              </a:rPr>
              <a:t>phone number</a:t>
            </a:r>
            <a:endParaRPr sz="1400" b="0" i="0" u="none" strike="noStrike" cap="none">
              <a:solidFill>
                <a:srgbClr val="000000"/>
              </a:solidFill>
              <a:latin typeface="Arial"/>
              <a:ea typeface="Arial"/>
              <a:cs typeface="Arial"/>
              <a:sym typeface="Arial"/>
            </a:endParaRPr>
          </a:p>
          <a:p>
            <a:pPr marL="457200" marR="0" lvl="5" indent="-457200" algn="l" rtl="0">
              <a:lnSpc>
                <a:spcPct val="100000"/>
              </a:lnSpc>
              <a:spcBef>
                <a:spcPts val="0"/>
              </a:spcBef>
              <a:spcAft>
                <a:spcPts val="0"/>
              </a:spcAft>
              <a:buClr>
                <a:srgbClr val="000000"/>
              </a:buClr>
              <a:buSzPts val="2800"/>
              <a:buFont typeface="Noto Sans Symbols"/>
              <a:buChar char="▪"/>
            </a:pPr>
            <a:r>
              <a:rPr lang="en-US" sz="2800" b="0" i="0" u="none" strike="noStrike" cap="none">
                <a:solidFill>
                  <a:schemeClr val="dk1"/>
                </a:solidFill>
                <a:latin typeface="Gill Sans"/>
                <a:ea typeface="Gill Sans"/>
                <a:cs typeface="Gill Sans"/>
                <a:sym typeface="Gill Sans"/>
              </a:rPr>
              <a:t>email address</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97350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2d01060afc9_0_19"/>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r>
              <a:rPr lang="en-US" sz="5300"/>
              <a:t>Thank you! </a:t>
            </a:r>
          </a:p>
        </p:txBody>
      </p:sp>
      <p:sp>
        <p:nvSpPr>
          <p:cNvPr id="131" name="Google Shape;131;g2d01060afc9_0_19"/>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indent="0">
              <a:spcBef>
                <a:spcPts val="0"/>
              </a:spcBef>
            </a:pPr>
            <a:r>
              <a:rPr lang="en-US" i="1" dirty="0"/>
              <a:t>Reach out to your 1st Five Site Coordinator if you have any questions or need support</a:t>
            </a:r>
          </a:p>
        </p:txBody>
      </p:sp>
    </p:spTree>
    <p:extLst>
      <p:ext uri="{BB962C8B-B14F-4D97-AF65-F5344CB8AC3E}">
        <p14:creationId xmlns:p14="http://schemas.microsoft.com/office/powerpoint/2010/main" val="1895724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9"/>
          <p:cNvSpPr txBox="1">
            <a:spLocks noGrp="1"/>
          </p:cNvSpPr>
          <p:nvPr>
            <p:ph type="title"/>
          </p:nvPr>
        </p:nvSpPr>
        <p:spPr>
          <a:xfrm>
            <a:off x="384235" y="250107"/>
            <a:ext cx="7886700" cy="1325700"/>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accent1"/>
              </a:buClr>
              <a:buSzPts val="3300"/>
              <a:buFont typeface="Gill Sans"/>
              <a:buNone/>
            </a:pPr>
            <a:r>
              <a:rPr lang="en-US" sz="4000" dirty="0"/>
              <a:t>The WHY behind the recommendation</a:t>
            </a:r>
          </a:p>
        </p:txBody>
      </p:sp>
      <p:sp>
        <p:nvSpPr>
          <p:cNvPr id="135" name="Google Shape;135;p19"/>
          <p:cNvSpPr txBox="1">
            <a:spLocks noGrp="1"/>
          </p:cNvSpPr>
          <p:nvPr>
            <p:ph type="body" idx="1"/>
          </p:nvPr>
        </p:nvSpPr>
        <p:spPr>
          <a:xfrm>
            <a:off x="283594" y="1590184"/>
            <a:ext cx="8591634" cy="4453222"/>
          </a:xfrm>
          <a:prstGeom prst="rect">
            <a:avLst/>
          </a:prstGeom>
          <a:noFill/>
          <a:ln>
            <a:noFill/>
          </a:ln>
        </p:spPr>
        <p:txBody>
          <a:bodyPr spcFirstLastPara="1" wrap="square" lIns="91425" tIns="45700" rIns="91425" bIns="45700" anchor="t" anchorCtr="0">
            <a:normAutofit fontScale="55000" lnSpcReduction="20000"/>
          </a:bodyPr>
          <a:lstStyle/>
          <a:p>
            <a:pPr marL="137160" lvl="0" indent="-137160" algn="l" rtl="0">
              <a:lnSpc>
                <a:spcPct val="120000"/>
              </a:lnSpc>
              <a:spcBef>
                <a:spcPts val="0"/>
              </a:spcBef>
              <a:spcAft>
                <a:spcPts val="0"/>
              </a:spcAft>
              <a:buSzPct val="95454"/>
              <a:buChar char="■"/>
            </a:pPr>
            <a:r>
              <a:rPr lang="en-US" sz="3600"/>
              <a:t> 1:36 8-year-olds have Autism Spectrum Disorder*</a:t>
            </a:r>
            <a:endParaRPr/>
          </a:p>
          <a:p>
            <a:pPr marL="594360" lvl="1" indent="-137158" algn="l" rtl="0">
              <a:lnSpc>
                <a:spcPct val="120000"/>
              </a:lnSpc>
              <a:spcBef>
                <a:spcPts val="0"/>
              </a:spcBef>
              <a:spcAft>
                <a:spcPts val="0"/>
              </a:spcAft>
              <a:buSzPct val="104132"/>
              <a:buChar char="■"/>
            </a:pPr>
            <a:r>
              <a:rPr lang="en-US" sz="3300"/>
              <a:t> Based on CDC data collected in 2020, released March 2023</a:t>
            </a:r>
            <a:endParaRPr/>
          </a:p>
          <a:p>
            <a:pPr marL="457200" lvl="1" indent="0" algn="l" rtl="0">
              <a:lnSpc>
                <a:spcPct val="120000"/>
              </a:lnSpc>
              <a:spcBef>
                <a:spcPts val="0"/>
              </a:spcBef>
              <a:spcAft>
                <a:spcPts val="0"/>
              </a:spcAft>
              <a:buSzPct val="127272"/>
              <a:buNone/>
            </a:pPr>
            <a:endParaRPr sz="2700"/>
          </a:p>
          <a:p>
            <a:pPr marL="137160" lvl="0" indent="-137160" algn="l" rtl="0">
              <a:lnSpc>
                <a:spcPct val="120000"/>
              </a:lnSpc>
              <a:spcBef>
                <a:spcPts val="0"/>
              </a:spcBef>
              <a:spcAft>
                <a:spcPts val="0"/>
              </a:spcAft>
              <a:buSzPct val="95454"/>
              <a:buChar char="■"/>
            </a:pPr>
            <a:r>
              <a:rPr lang="en-US" sz="3600"/>
              <a:t> A diagnosis of autism at age 2 years is typically reliable, valid and stable</a:t>
            </a:r>
            <a:endParaRPr/>
          </a:p>
          <a:p>
            <a:pPr marL="594360" lvl="1" indent="-137158" algn="l" rtl="0">
              <a:lnSpc>
                <a:spcPct val="120000"/>
              </a:lnSpc>
              <a:spcBef>
                <a:spcPts val="0"/>
              </a:spcBef>
              <a:spcAft>
                <a:spcPts val="0"/>
              </a:spcAft>
              <a:buSzPct val="104132"/>
              <a:buChar char="■"/>
            </a:pPr>
            <a:r>
              <a:rPr lang="en-US" sz="3300"/>
              <a:t> Average age of diagnosis is currently at 4 years</a:t>
            </a:r>
            <a:endParaRPr/>
          </a:p>
          <a:p>
            <a:pPr marL="0" lvl="0" indent="0" algn="l" rtl="0">
              <a:lnSpc>
                <a:spcPct val="120000"/>
              </a:lnSpc>
              <a:spcBef>
                <a:spcPts val="0"/>
              </a:spcBef>
              <a:spcAft>
                <a:spcPts val="0"/>
              </a:spcAft>
              <a:buSzPct val="107386"/>
              <a:buNone/>
            </a:pPr>
            <a:endParaRPr sz="3200"/>
          </a:p>
          <a:p>
            <a:pPr marL="137160" lvl="0" indent="-137160" algn="l" rtl="0">
              <a:lnSpc>
                <a:spcPct val="120000"/>
              </a:lnSpc>
              <a:spcBef>
                <a:spcPts val="0"/>
              </a:spcBef>
              <a:spcAft>
                <a:spcPts val="0"/>
              </a:spcAft>
              <a:buSzPct val="95454"/>
              <a:buChar char="■"/>
            </a:pPr>
            <a:r>
              <a:rPr lang="en-US" sz="3600"/>
              <a:t> In a 2015 study** asking if an ASD screen is needed, expert raters missed autism by observation alone</a:t>
            </a:r>
            <a:endParaRPr/>
          </a:p>
          <a:p>
            <a:pPr marL="628650" lvl="1" indent="-205740" algn="l" rtl="0">
              <a:lnSpc>
                <a:spcPct val="120000"/>
              </a:lnSpc>
              <a:spcBef>
                <a:spcPts val="0"/>
              </a:spcBef>
              <a:spcAft>
                <a:spcPts val="0"/>
              </a:spcAft>
              <a:buSzPct val="104132"/>
              <a:buChar char="■"/>
            </a:pPr>
            <a:r>
              <a:rPr lang="en-US" sz="3300"/>
              <a:t>Found that children with autism showed more typical behavior (89%) than atypical behavior when observed</a:t>
            </a:r>
            <a:endParaRPr/>
          </a:p>
          <a:p>
            <a:pPr marL="628650" lvl="1" indent="-205740" algn="l" rtl="0">
              <a:lnSpc>
                <a:spcPct val="120000"/>
              </a:lnSpc>
              <a:spcBef>
                <a:spcPts val="0"/>
              </a:spcBef>
              <a:spcAft>
                <a:spcPts val="0"/>
              </a:spcAft>
              <a:buSzPct val="104132"/>
              <a:buChar char="■"/>
            </a:pPr>
            <a:r>
              <a:rPr lang="en-US" sz="3300"/>
              <a:t>Atypical behaviors appeared 2% of the time in children with typical development or language-only delays</a:t>
            </a:r>
            <a:endParaRPr sz="3000"/>
          </a:p>
          <a:p>
            <a:pPr marL="594360" lvl="1" indent="-137158" algn="l" rtl="0">
              <a:lnSpc>
                <a:spcPct val="120000"/>
              </a:lnSpc>
              <a:spcBef>
                <a:spcPts val="0"/>
              </a:spcBef>
              <a:spcAft>
                <a:spcPts val="0"/>
              </a:spcAft>
              <a:buSzPct val="104132"/>
              <a:buChar char="■"/>
            </a:pPr>
            <a:r>
              <a:rPr lang="en-US" sz="3300"/>
              <a:t> Recommendations from the study: formal screening tools and general developmental testing, along with observation, is best practice to ensure timely and accurate identification for kids at risk for autism </a:t>
            </a:r>
            <a:endParaRPr/>
          </a:p>
          <a:p>
            <a:pPr marL="137160" lvl="0" indent="-17145" algn="l" rtl="0">
              <a:lnSpc>
                <a:spcPct val="90000"/>
              </a:lnSpc>
              <a:spcBef>
                <a:spcPts val="0"/>
              </a:spcBef>
              <a:spcAft>
                <a:spcPts val="0"/>
              </a:spcAft>
              <a:buSzPct val="163636"/>
              <a:buNone/>
            </a:pPr>
            <a:endParaRPr/>
          </a:p>
        </p:txBody>
      </p:sp>
      <p:sp>
        <p:nvSpPr>
          <p:cNvPr id="136" name="Google Shape;136;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4</a:t>
            </a:fld>
            <a:endParaRPr/>
          </a:p>
        </p:txBody>
      </p:sp>
      <p:sp>
        <p:nvSpPr>
          <p:cNvPr id="137" name="Google Shape;137;p19"/>
          <p:cNvSpPr txBox="1"/>
          <p:nvPr/>
        </p:nvSpPr>
        <p:spPr>
          <a:xfrm>
            <a:off x="1960596" y="5825728"/>
            <a:ext cx="655339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*New Data on Autism | CDC : https://www.cdc.gov/ncbddd/autism/new-data.html</a:t>
            </a:r>
            <a:endParaRPr sz="1400" b="0" i="0" u="none" strike="noStrike" cap="none">
              <a:solidFill>
                <a:srgbClr val="000000"/>
              </a:solidFill>
              <a:latin typeface="Arial"/>
              <a:ea typeface="Arial"/>
              <a:cs typeface="Arial"/>
              <a:sym typeface="Arial"/>
            </a:endParaRPr>
          </a:p>
        </p:txBody>
      </p:sp>
      <p:sp>
        <p:nvSpPr>
          <p:cNvPr id="138" name="Google Shape;138;p19"/>
          <p:cNvSpPr txBox="1"/>
          <p:nvPr/>
        </p:nvSpPr>
        <p:spPr>
          <a:xfrm>
            <a:off x="3152476" y="6138943"/>
            <a:ext cx="5521109"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**Gabrielsen TP, Farley M, et al “Identifying Autism in a Brief Observation”, Pediatrics 2015</a:t>
            </a:r>
            <a:endParaRPr sz="14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40524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0"/>
          <p:cNvSpPr txBox="1">
            <a:spLocks noGrp="1"/>
          </p:cNvSpPr>
          <p:nvPr>
            <p:ph type="title"/>
          </p:nvPr>
        </p:nvSpPr>
        <p:spPr>
          <a:xfrm>
            <a:off x="269216" y="379503"/>
            <a:ext cx="7886700" cy="1325700"/>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chemeClr val="accent1"/>
              </a:buClr>
              <a:buSzPts val="3300"/>
              <a:buFont typeface="Gill Sans"/>
              <a:buNone/>
            </a:pPr>
            <a:r>
              <a:rPr lang="en-US" sz="3600" dirty="0"/>
              <a:t>Modified Checklist for Autism in Toddlers-Revised with Follow-up (M-CHAT-R/F)</a:t>
            </a:r>
            <a:endParaRPr lang="en-US"/>
          </a:p>
        </p:txBody>
      </p:sp>
      <p:sp>
        <p:nvSpPr>
          <p:cNvPr id="144" name="Google Shape;144;p20"/>
          <p:cNvSpPr txBox="1">
            <a:spLocks noGrp="1"/>
          </p:cNvSpPr>
          <p:nvPr>
            <p:ph type="body" idx="1"/>
          </p:nvPr>
        </p:nvSpPr>
        <p:spPr>
          <a:xfrm>
            <a:off x="628650" y="1955021"/>
            <a:ext cx="7886700" cy="4112400"/>
          </a:xfrm>
          <a:prstGeom prst="rect">
            <a:avLst/>
          </a:prstGeom>
          <a:noFill/>
          <a:ln>
            <a:noFill/>
          </a:ln>
        </p:spPr>
        <p:txBody>
          <a:bodyPr spcFirstLastPara="1" wrap="square" lIns="91425" tIns="45700" rIns="91425" bIns="45700" anchor="t" anchorCtr="0">
            <a:normAutofit fontScale="77500" lnSpcReduction="20000"/>
          </a:bodyPr>
          <a:lstStyle/>
          <a:p>
            <a:pPr marL="137160" lvl="0" indent="-137160" algn="l" rtl="0">
              <a:lnSpc>
                <a:spcPct val="90000"/>
              </a:lnSpc>
              <a:spcBef>
                <a:spcPts val="0"/>
              </a:spcBef>
              <a:spcAft>
                <a:spcPts val="0"/>
              </a:spcAft>
              <a:buSzPts val="1890"/>
              <a:buChar char="■"/>
            </a:pPr>
            <a:r>
              <a:rPr lang="en-US" dirty="0"/>
              <a:t> A valid tool for screening for autism in children 16-30 months of age</a:t>
            </a:r>
            <a:endParaRPr dirty="0"/>
          </a:p>
          <a:p>
            <a:pPr marL="594360" lvl="1" indent="-136525" algn="l" rtl="0">
              <a:lnSpc>
                <a:spcPct val="90000"/>
              </a:lnSpc>
              <a:spcBef>
                <a:spcPts val="0"/>
              </a:spcBef>
              <a:spcAft>
                <a:spcPts val="0"/>
              </a:spcAft>
              <a:buSzPts val="1890"/>
              <a:buChar char="■"/>
            </a:pPr>
            <a:r>
              <a:rPr lang="en-US" sz="2800" dirty="0"/>
              <a:t> 85% sensitivity</a:t>
            </a:r>
            <a:endParaRPr sz="2800" dirty="0"/>
          </a:p>
          <a:p>
            <a:pPr marL="594360" lvl="1" indent="-136525" algn="l" rtl="0">
              <a:lnSpc>
                <a:spcPct val="90000"/>
              </a:lnSpc>
              <a:spcBef>
                <a:spcPts val="0"/>
              </a:spcBef>
              <a:spcAft>
                <a:spcPts val="0"/>
              </a:spcAft>
              <a:buSzPts val="1890"/>
              <a:buChar char="■"/>
            </a:pPr>
            <a:r>
              <a:rPr lang="en-US" sz="2800" dirty="0"/>
              <a:t> 99% specificity</a:t>
            </a:r>
            <a:endParaRPr sz="2800" dirty="0"/>
          </a:p>
          <a:p>
            <a:pPr marL="594360" lvl="1" indent="-16510" algn="l" rtl="0">
              <a:lnSpc>
                <a:spcPct val="90000"/>
              </a:lnSpc>
              <a:spcBef>
                <a:spcPts val="0"/>
              </a:spcBef>
              <a:spcAft>
                <a:spcPts val="0"/>
              </a:spcAft>
              <a:buSzPts val="1890"/>
              <a:buNone/>
            </a:pPr>
            <a:endParaRPr sz="2800" dirty="0"/>
          </a:p>
          <a:p>
            <a:pPr marL="137160" lvl="0" indent="-137160" algn="l" rtl="0">
              <a:lnSpc>
                <a:spcPct val="90000"/>
              </a:lnSpc>
              <a:spcBef>
                <a:spcPts val="0"/>
              </a:spcBef>
              <a:spcAft>
                <a:spcPts val="0"/>
              </a:spcAft>
              <a:buSzPts val="1890"/>
              <a:buChar char="■"/>
            </a:pPr>
            <a:r>
              <a:rPr lang="en-US" dirty="0"/>
              <a:t> 2-step parent-reported screening tool designed to assess risk for Autism Spectrum Disorder</a:t>
            </a:r>
            <a:endParaRPr dirty="0"/>
          </a:p>
          <a:p>
            <a:pPr marL="594360" lvl="1" indent="-136525" algn="l" rtl="0">
              <a:lnSpc>
                <a:spcPct val="90000"/>
              </a:lnSpc>
              <a:spcBef>
                <a:spcPts val="0"/>
              </a:spcBef>
              <a:spcAft>
                <a:spcPts val="0"/>
              </a:spcAft>
              <a:buSzPts val="1890"/>
              <a:buChar char="■"/>
            </a:pPr>
            <a:r>
              <a:rPr lang="en-US" sz="2800" dirty="0"/>
              <a:t> Compared with the original version (M-CHAT), the M-CHAT-R detects   autism at higher rates</a:t>
            </a:r>
            <a:endParaRPr sz="2800" dirty="0"/>
          </a:p>
          <a:p>
            <a:pPr marL="1200150" lvl="2" indent="-285750" algn="l" rtl="0">
              <a:lnSpc>
                <a:spcPct val="90000"/>
              </a:lnSpc>
              <a:spcBef>
                <a:spcPts val="0"/>
              </a:spcBef>
              <a:spcAft>
                <a:spcPts val="0"/>
              </a:spcAft>
              <a:buSzPts val="1890"/>
              <a:buFont typeface="Noto Sans Symbols"/>
              <a:buChar char="▪"/>
            </a:pPr>
            <a:r>
              <a:rPr lang="en-US" sz="2800" dirty="0"/>
              <a:t>67 cases per 10,000 instead of 45 cases per 10,000</a:t>
            </a:r>
            <a:endParaRPr sz="2800" dirty="0"/>
          </a:p>
          <a:p>
            <a:pPr marL="1200150" lvl="2" indent="-285750" algn="l" rtl="0">
              <a:lnSpc>
                <a:spcPct val="90000"/>
              </a:lnSpc>
              <a:spcBef>
                <a:spcPts val="0"/>
              </a:spcBef>
              <a:spcAft>
                <a:spcPts val="0"/>
              </a:spcAft>
              <a:buSzPts val="1890"/>
              <a:buFont typeface="Noto Sans Symbols"/>
              <a:buChar char="▪"/>
            </a:pPr>
            <a:r>
              <a:rPr lang="en-US" sz="2800" dirty="0"/>
              <a:t>Decreased number of children needing follow-up testing </a:t>
            </a:r>
            <a:endParaRPr sz="2800" dirty="0"/>
          </a:p>
          <a:p>
            <a:pPr marL="1200150" lvl="2" indent="-165735" algn="l" rtl="0">
              <a:lnSpc>
                <a:spcPct val="90000"/>
              </a:lnSpc>
              <a:spcBef>
                <a:spcPts val="0"/>
              </a:spcBef>
              <a:spcAft>
                <a:spcPts val="0"/>
              </a:spcAft>
              <a:buSzPts val="1890"/>
              <a:buFont typeface="Noto Sans Symbols"/>
              <a:buNone/>
            </a:pPr>
            <a:endParaRPr sz="2800" dirty="0"/>
          </a:p>
          <a:p>
            <a:pPr marL="594360" lvl="1" indent="-136525" algn="l" rtl="0">
              <a:lnSpc>
                <a:spcPct val="90000"/>
              </a:lnSpc>
              <a:spcBef>
                <a:spcPts val="0"/>
              </a:spcBef>
              <a:spcAft>
                <a:spcPts val="0"/>
              </a:spcAft>
              <a:buSzPts val="1890"/>
              <a:buChar char="■"/>
            </a:pPr>
            <a:r>
              <a:rPr lang="en-US" sz="2800" dirty="0"/>
              <a:t> M-CHAT-R/F can be scored, and follow-up questions can be completed and scored by appropriately trained staff</a:t>
            </a:r>
            <a:endParaRPr sz="2800" dirty="0"/>
          </a:p>
          <a:p>
            <a:pPr marL="457200" lvl="1" indent="0" algn="l" rtl="0">
              <a:lnSpc>
                <a:spcPct val="90000"/>
              </a:lnSpc>
              <a:spcBef>
                <a:spcPts val="0"/>
              </a:spcBef>
              <a:spcAft>
                <a:spcPts val="0"/>
              </a:spcAft>
              <a:buSzPts val="1890"/>
              <a:buNone/>
            </a:pPr>
            <a:endParaRPr sz="2800" dirty="0"/>
          </a:p>
        </p:txBody>
      </p:sp>
      <p:sp>
        <p:nvSpPr>
          <p:cNvPr id="145" name="Google Shape;145;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5</a:t>
            </a:fld>
            <a:endParaRPr/>
          </a:p>
        </p:txBody>
      </p:sp>
    </p:spTree>
    <p:extLst>
      <p:ext uri="{BB962C8B-B14F-4D97-AF65-F5344CB8AC3E}">
        <p14:creationId xmlns:p14="http://schemas.microsoft.com/office/powerpoint/2010/main" val="1566502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1"/>
          <p:cNvSpPr txBox="1">
            <a:spLocks noGrp="1"/>
          </p:cNvSpPr>
          <p:nvPr>
            <p:ph type="title"/>
          </p:nvPr>
        </p:nvSpPr>
        <p:spPr>
          <a:xfrm>
            <a:off x="674800" y="2287226"/>
            <a:ext cx="7886700" cy="1325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ct val="50632"/>
              <a:buNone/>
            </a:pPr>
            <a:r>
              <a:rPr lang="en-US" sz="3950" u="sng"/>
              <a:t>Step 1:</a:t>
            </a:r>
            <a:r>
              <a:rPr lang="en-US" u="sng"/>
              <a:t> </a:t>
            </a:r>
            <a:endParaRPr u="sng"/>
          </a:p>
          <a:p>
            <a:pPr marL="0" lvl="0" indent="0" algn="ctr" rtl="0">
              <a:lnSpc>
                <a:spcPct val="90000"/>
              </a:lnSpc>
              <a:spcBef>
                <a:spcPts val="0"/>
              </a:spcBef>
              <a:spcAft>
                <a:spcPts val="0"/>
              </a:spcAft>
              <a:buSzPct val="60606"/>
              <a:buNone/>
            </a:pPr>
            <a:r>
              <a:rPr lang="en-US"/>
              <a:t>Complete and Score </a:t>
            </a:r>
            <a:endParaRPr/>
          </a:p>
          <a:p>
            <a:pPr marL="0" lvl="0" indent="0" algn="ctr" rtl="0">
              <a:lnSpc>
                <a:spcPct val="90000"/>
              </a:lnSpc>
              <a:spcBef>
                <a:spcPts val="0"/>
              </a:spcBef>
              <a:spcAft>
                <a:spcPts val="0"/>
              </a:spcAft>
              <a:buSzPct val="60606"/>
              <a:buNone/>
            </a:pPr>
            <a:r>
              <a:rPr lang="en-US"/>
              <a:t>the M-CHAT-R/F Screening Questions</a:t>
            </a:r>
            <a:endParaRPr/>
          </a:p>
        </p:txBody>
      </p:sp>
      <p:sp>
        <p:nvSpPr>
          <p:cNvPr id="152" name="Google Shape;152;p2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t>6</a:t>
            </a:fld>
            <a:endParaRPr/>
          </a:p>
        </p:txBody>
      </p:sp>
    </p:spTree>
    <p:extLst>
      <p:ext uri="{BB962C8B-B14F-4D97-AF65-F5344CB8AC3E}">
        <p14:creationId xmlns:p14="http://schemas.microsoft.com/office/powerpoint/2010/main" val="7676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22"/>
          <p:cNvPicPr preferRelativeResize="0"/>
          <p:nvPr/>
        </p:nvPicPr>
        <p:blipFill rotWithShape="1">
          <a:blip r:embed="rId3">
            <a:alphaModFix/>
          </a:blip>
          <a:srcRect/>
          <a:stretch/>
        </p:blipFill>
        <p:spPr>
          <a:xfrm>
            <a:off x="3487000" y="94169"/>
            <a:ext cx="5375216" cy="6386389"/>
          </a:xfrm>
          <a:prstGeom prst="rect">
            <a:avLst/>
          </a:prstGeom>
          <a:noFill/>
          <a:ln w="38100" cap="flat" cmpd="sng">
            <a:solidFill>
              <a:schemeClr val="accent1"/>
            </a:solidFill>
            <a:prstDash val="solid"/>
            <a:miter lim="800000"/>
            <a:headEnd type="none" w="sm" len="sm"/>
            <a:tailEnd type="none" w="sm" len="sm"/>
          </a:ln>
        </p:spPr>
      </p:pic>
      <p:sp>
        <p:nvSpPr>
          <p:cNvPr id="159" name="Google Shape;159;p22"/>
          <p:cNvSpPr/>
          <p:nvPr/>
        </p:nvSpPr>
        <p:spPr>
          <a:xfrm>
            <a:off x="3375609" y="990284"/>
            <a:ext cx="222781" cy="221054"/>
          </a:xfrm>
          <a:prstGeom prst="ellipse">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0" name="Google Shape;160;p22"/>
          <p:cNvSpPr/>
          <p:nvPr/>
        </p:nvSpPr>
        <p:spPr>
          <a:xfrm>
            <a:off x="3375609" y="1676084"/>
            <a:ext cx="222781" cy="221054"/>
          </a:xfrm>
          <a:prstGeom prst="ellipse">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1" name="Google Shape;161;p22"/>
          <p:cNvSpPr/>
          <p:nvPr/>
        </p:nvSpPr>
        <p:spPr>
          <a:xfrm>
            <a:off x="3413159" y="3583570"/>
            <a:ext cx="222781" cy="221054"/>
          </a:xfrm>
          <a:prstGeom prst="ellipse">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2" name="Google Shape;162;p22"/>
          <p:cNvSpPr/>
          <p:nvPr/>
        </p:nvSpPr>
        <p:spPr>
          <a:xfrm>
            <a:off x="663575" y="2173851"/>
            <a:ext cx="222781" cy="221054"/>
          </a:xfrm>
          <a:prstGeom prst="ellipse">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3" name="Google Shape;163;p22"/>
          <p:cNvSpPr txBox="1"/>
          <p:nvPr/>
        </p:nvSpPr>
        <p:spPr>
          <a:xfrm>
            <a:off x="4893212" y="6480558"/>
            <a:ext cx="420499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M-CHAT™ - Autism Screening (mchatscreen.com)</a:t>
            </a:r>
            <a:endParaRPr sz="1400" b="0" i="0" u="none" strike="noStrike" cap="none">
              <a:solidFill>
                <a:srgbClr val="000000"/>
              </a:solidFill>
              <a:latin typeface="Arial"/>
              <a:ea typeface="Arial"/>
              <a:cs typeface="Arial"/>
              <a:sym typeface="Arial"/>
            </a:endParaRPr>
          </a:p>
        </p:txBody>
      </p:sp>
      <p:sp>
        <p:nvSpPr>
          <p:cNvPr id="164" name="Google Shape;164;p22"/>
          <p:cNvSpPr txBox="1"/>
          <p:nvPr/>
        </p:nvSpPr>
        <p:spPr>
          <a:xfrm>
            <a:off x="663575" y="1484159"/>
            <a:ext cx="2476041" cy="160043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MCHAT-R Score = +1 point for every “incorrect” answer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=“no” is “correct” answer; otherwise “yes” is “correct” answer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3981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3"/>
          <p:cNvSpPr txBox="1">
            <a:spLocks noGrp="1"/>
          </p:cNvSpPr>
          <p:nvPr>
            <p:ph type="title"/>
          </p:nvPr>
        </p:nvSpPr>
        <p:spPr>
          <a:xfrm>
            <a:off x="499254" y="5692"/>
            <a:ext cx="7886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3300"/>
              <a:buNone/>
            </a:pPr>
            <a:r>
              <a:rPr lang="en-US"/>
              <a:t>M-CHAT-R scoring </a:t>
            </a:r>
            <a:endParaRPr/>
          </a:p>
        </p:txBody>
      </p:sp>
      <p:sp>
        <p:nvSpPr>
          <p:cNvPr id="170" name="Google Shape;170;p23"/>
          <p:cNvSpPr txBox="1">
            <a:spLocks noGrp="1"/>
          </p:cNvSpPr>
          <p:nvPr>
            <p:ph type="body" idx="1"/>
          </p:nvPr>
        </p:nvSpPr>
        <p:spPr>
          <a:xfrm>
            <a:off x="628650" y="1552455"/>
            <a:ext cx="7886700" cy="4112400"/>
          </a:xfrm>
          <a:prstGeom prst="rect">
            <a:avLst/>
          </a:prstGeom>
          <a:noFill/>
          <a:ln>
            <a:noFill/>
          </a:ln>
        </p:spPr>
        <p:txBody>
          <a:bodyPr spcFirstLastPara="1" wrap="square" lIns="91425" tIns="45700" rIns="91425" bIns="45700" anchor="t" anchorCtr="0">
            <a:normAutofit fontScale="77500" lnSpcReduction="20000"/>
          </a:bodyPr>
          <a:lstStyle/>
          <a:p>
            <a:pPr marL="137160" lvl="0" indent="-137160" algn="l" rtl="0">
              <a:lnSpc>
                <a:spcPct val="90000"/>
              </a:lnSpc>
              <a:spcBef>
                <a:spcPts val="0"/>
              </a:spcBef>
              <a:spcAft>
                <a:spcPts val="0"/>
              </a:spcAft>
              <a:buSzPts val="1890"/>
              <a:buChar char="■"/>
            </a:pPr>
            <a:r>
              <a:rPr lang="en-US" dirty="0"/>
              <a:t> Total Score 0-2 : Low Risk</a:t>
            </a:r>
            <a:endParaRPr dirty="0"/>
          </a:p>
          <a:p>
            <a:pPr marL="594360" lvl="1" indent="-136525" algn="l" rtl="0">
              <a:lnSpc>
                <a:spcPct val="90000"/>
              </a:lnSpc>
              <a:spcBef>
                <a:spcPts val="0"/>
              </a:spcBef>
              <a:spcAft>
                <a:spcPts val="0"/>
              </a:spcAft>
              <a:buSzPts val="1890"/>
              <a:buChar char="■"/>
            </a:pPr>
            <a:r>
              <a:rPr lang="en-US" sz="2800" dirty="0"/>
              <a:t> If child is younger than 24 months, rescreen at 24 months</a:t>
            </a:r>
            <a:endParaRPr sz="2800" dirty="0"/>
          </a:p>
          <a:p>
            <a:pPr marL="594360" lvl="1" indent="-136525" algn="l" rtl="0">
              <a:lnSpc>
                <a:spcPct val="90000"/>
              </a:lnSpc>
              <a:spcBef>
                <a:spcPts val="0"/>
              </a:spcBef>
              <a:spcAft>
                <a:spcPts val="0"/>
              </a:spcAft>
              <a:buSzPts val="1890"/>
              <a:buChar char="■"/>
            </a:pPr>
            <a:r>
              <a:rPr lang="en-US" sz="2800" dirty="0"/>
              <a:t> No further action unless surveillance indicates autism risk or hearing concern noted on screen (question 2)</a:t>
            </a:r>
            <a:br>
              <a:rPr lang="en-US" sz="2800" dirty="0"/>
            </a:br>
            <a:endParaRPr sz="2800" dirty="0"/>
          </a:p>
          <a:p>
            <a:pPr marL="137160" lvl="0" indent="-137160" algn="l" rtl="0">
              <a:lnSpc>
                <a:spcPct val="90000"/>
              </a:lnSpc>
              <a:spcBef>
                <a:spcPts val="0"/>
              </a:spcBef>
              <a:spcAft>
                <a:spcPts val="0"/>
              </a:spcAft>
              <a:buSzPts val="1890"/>
              <a:buChar char="■"/>
            </a:pPr>
            <a:r>
              <a:rPr lang="en-US" dirty="0"/>
              <a:t> Total Score 3-7: Medium Risk</a:t>
            </a:r>
            <a:endParaRPr dirty="0"/>
          </a:p>
          <a:p>
            <a:pPr marL="594360" lvl="1" indent="-136525" algn="l" rtl="0">
              <a:lnSpc>
                <a:spcPct val="90000"/>
              </a:lnSpc>
              <a:spcBef>
                <a:spcPts val="0"/>
              </a:spcBef>
              <a:spcAft>
                <a:spcPts val="0"/>
              </a:spcAft>
              <a:buSzPts val="1890"/>
              <a:buChar char="■"/>
            </a:pPr>
            <a:r>
              <a:rPr lang="en-US" sz="2800" dirty="0"/>
              <a:t> Administer the Follow-up questions to get additional information</a:t>
            </a:r>
            <a:endParaRPr sz="2800" dirty="0"/>
          </a:p>
          <a:p>
            <a:pPr marL="594360" lvl="1" indent="-136525" algn="l" rtl="0">
              <a:lnSpc>
                <a:spcPct val="90000"/>
              </a:lnSpc>
              <a:spcBef>
                <a:spcPts val="0"/>
              </a:spcBef>
              <a:spcAft>
                <a:spcPts val="0"/>
              </a:spcAft>
              <a:buSzPts val="1890"/>
              <a:buChar char="■"/>
            </a:pPr>
            <a:r>
              <a:rPr lang="en-US" sz="2800" dirty="0"/>
              <a:t> If Follow-up score is 2 or higher, the child has screened positive and needs referrals (see below)</a:t>
            </a:r>
            <a:endParaRPr sz="2800" dirty="0"/>
          </a:p>
          <a:p>
            <a:pPr marL="594360" lvl="1" indent="-16510" algn="l" rtl="0">
              <a:lnSpc>
                <a:spcPct val="90000"/>
              </a:lnSpc>
              <a:spcBef>
                <a:spcPts val="0"/>
              </a:spcBef>
              <a:spcAft>
                <a:spcPts val="0"/>
              </a:spcAft>
              <a:buSzPts val="1890"/>
              <a:buNone/>
            </a:pPr>
            <a:endParaRPr sz="2800" dirty="0"/>
          </a:p>
          <a:p>
            <a:pPr marL="137160" lvl="0" indent="-137160" algn="l" rtl="0">
              <a:lnSpc>
                <a:spcPct val="90000"/>
              </a:lnSpc>
              <a:spcBef>
                <a:spcPts val="0"/>
              </a:spcBef>
              <a:spcAft>
                <a:spcPts val="0"/>
              </a:spcAft>
              <a:buSzPts val="1890"/>
              <a:buChar char="■"/>
            </a:pPr>
            <a:r>
              <a:rPr lang="en-US" dirty="0"/>
              <a:t> Total Score 8-20: High Risk</a:t>
            </a:r>
            <a:endParaRPr dirty="0"/>
          </a:p>
          <a:p>
            <a:pPr marL="594360" lvl="1" indent="-136525" algn="l" rtl="0">
              <a:lnSpc>
                <a:spcPct val="90000"/>
              </a:lnSpc>
              <a:spcBef>
                <a:spcPts val="0"/>
              </a:spcBef>
              <a:spcAft>
                <a:spcPts val="0"/>
              </a:spcAft>
              <a:buSzPts val="1890"/>
              <a:buChar char="■"/>
            </a:pPr>
            <a:r>
              <a:rPr lang="en-US" sz="2800" dirty="0"/>
              <a:t> Refer immediately for: </a:t>
            </a:r>
            <a:endParaRPr sz="2800" dirty="0"/>
          </a:p>
          <a:p>
            <a:pPr marL="1257300" lvl="2" indent="-342900" algn="l" rtl="0">
              <a:lnSpc>
                <a:spcPct val="90000"/>
              </a:lnSpc>
              <a:spcBef>
                <a:spcPts val="0"/>
              </a:spcBef>
              <a:spcAft>
                <a:spcPts val="0"/>
              </a:spcAft>
              <a:buSzPts val="1890"/>
              <a:buFont typeface="Arial"/>
              <a:buAutoNum type="arabicPeriod"/>
            </a:pPr>
            <a:r>
              <a:rPr lang="en-US" sz="2800" dirty="0"/>
              <a:t>Diagnostic evaluation (medical referral)</a:t>
            </a:r>
            <a:endParaRPr sz="2800" dirty="0"/>
          </a:p>
          <a:p>
            <a:pPr marL="1257300" lvl="2" indent="-342900" algn="l" rtl="0">
              <a:lnSpc>
                <a:spcPct val="90000"/>
              </a:lnSpc>
              <a:spcBef>
                <a:spcPts val="0"/>
              </a:spcBef>
              <a:spcAft>
                <a:spcPts val="0"/>
              </a:spcAft>
              <a:buSzPts val="1890"/>
              <a:buFont typeface="Arial"/>
              <a:buAutoNum type="arabicPeriod"/>
            </a:pPr>
            <a:r>
              <a:rPr lang="en-US" sz="2800" dirty="0"/>
              <a:t>Eligibility for Early Intervention (via 1</a:t>
            </a:r>
            <a:r>
              <a:rPr lang="en-US" sz="2800" baseline="30000" dirty="0"/>
              <a:t>st</a:t>
            </a:r>
            <a:r>
              <a:rPr lang="en-US" sz="2800" dirty="0"/>
              <a:t> Five connection)</a:t>
            </a:r>
            <a:endParaRPr sz="2800" dirty="0"/>
          </a:p>
          <a:p>
            <a:pPr marL="457200" lvl="1" indent="0" algn="l" rtl="0">
              <a:lnSpc>
                <a:spcPct val="90000"/>
              </a:lnSpc>
              <a:spcBef>
                <a:spcPts val="0"/>
              </a:spcBef>
              <a:spcAft>
                <a:spcPts val="0"/>
              </a:spcAft>
              <a:buSzPts val="1890"/>
              <a:buNone/>
            </a:pPr>
            <a:endParaRPr sz="2800" dirty="0"/>
          </a:p>
        </p:txBody>
      </p:sp>
      <p:sp>
        <p:nvSpPr>
          <p:cNvPr id="171" name="Google Shape;171;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8</a:t>
            </a:fld>
            <a:endParaRPr/>
          </a:p>
        </p:txBody>
      </p:sp>
      <p:sp>
        <p:nvSpPr>
          <p:cNvPr id="3" name="Google Shape;181;p24">
            <a:extLst>
              <a:ext uri="{FF2B5EF4-FFF2-40B4-BE49-F238E27FC236}">
                <a16:creationId xmlns:a16="http://schemas.microsoft.com/office/drawing/2014/main" id="{708B80E4-1D4A-C053-4956-3970BC655918}"/>
              </a:ext>
            </a:extLst>
          </p:cNvPr>
          <p:cNvSpPr txBox="1"/>
          <p:nvPr/>
        </p:nvSpPr>
        <p:spPr>
          <a:xfrm>
            <a:off x="3349924" y="6351927"/>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M-CHAT™ - Autism Screening (mchatscreen.com)</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85457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4"/>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3300"/>
              <a:buFont typeface="Gill Sans"/>
              <a:buNone/>
            </a:pPr>
            <a:r>
              <a:rPr lang="en-US"/>
              <a:t>M-CHAT-R/F Screening Statistics</a:t>
            </a:r>
            <a:endParaRPr/>
          </a:p>
        </p:txBody>
      </p:sp>
      <p:sp>
        <p:nvSpPr>
          <p:cNvPr id="178" name="Google Shape;178;p24"/>
          <p:cNvSpPr txBox="1">
            <a:spLocks noGrp="1"/>
          </p:cNvSpPr>
          <p:nvPr>
            <p:ph type="body" idx="1"/>
          </p:nvPr>
        </p:nvSpPr>
        <p:spPr>
          <a:xfrm>
            <a:off x="628650" y="1825625"/>
            <a:ext cx="8184873" cy="4112400"/>
          </a:xfrm>
          <a:prstGeom prst="rect">
            <a:avLst/>
          </a:prstGeom>
          <a:noFill/>
          <a:ln>
            <a:noFill/>
          </a:ln>
        </p:spPr>
        <p:txBody>
          <a:bodyPr spcFirstLastPara="1" wrap="square" lIns="91425" tIns="45700" rIns="91425" bIns="45700" anchor="t" anchorCtr="0">
            <a:normAutofit fontScale="85000" lnSpcReduction="10000"/>
          </a:bodyPr>
          <a:lstStyle/>
          <a:p>
            <a:pPr marL="137160" lvl="0" indent="-137160" algn="l" rtl="0">
              <a:lnSpc>
                <a:spcPct val="90000"/>
              </a:lnSpc>
              <a:spcBef>
                <a:spcPts val="0"/>
              </a:spcBef>
              <a:spcAft>
                <a:spcPts val="0"/>
              </a:spcAft>
              <a:buSzPts val="1890"/>
              <a:buChar char="■"/>
            </a:pPr>
            <a:r>
              <a:rPr lang="en-US"/>
              <a:t> With initial screening, odds of getting a specific score:</a:t>
            </a:r>
            <a:endParaRPr/>
          </a:p>
          <a:p>
            <a:pPr marL="137160" lvl="0" indent="-17145" algn="l" rtl="0">
              <a:lnSpc>
                <a:spcPct val="90000"/>
              </a:lnSpc>
              <a:spcBef>
                <a:spcPts val="0"/>
              </a:spcBef>
              <a:spcAft>
                <a:spcPts val="0"/>
              </a:spcAft>
              <a:buSzPts val="1890"/>
              <a:buNone/>
            </a:pPr>
            <a:endParaRPr/>
          </a:p>
          <a:p>
            <a:pPr marL="0" lvl="0" indent="0" algn="l" rtl="0">
              <a:lnSpc>
                <a:spcPct val="90000"/>
              </a:lnSpc>
              <a:spcBef>
                <a:spcPts val="0"/>
              </a:spcBef>
              <a:spcAft>
                <a:spcPts val="0"/>
              </a:spcAft>
              <a:buSzPts val="1890"/>
              <a:buNone/>
            </a:pPr>
            <a:endParaRPr/>
          </a:p>
          <a:p>
            <a:pPr marL="137160" lvl="0" indent="-17145" algn="l" rtl="0">
              <a:lnSpc>
                <a:spcPct val="90000"/>
              </a:lnSpc>
              <a:spcBef>
                <a:spcPts val="0"/>
              </a:spcBef>
              <a:spcAft>
                <a:spcPts val="0"/>
              </a:spcAft>
              <a:buSzPts val="1890"/>
              <a:buNone/>
            </a:pPr>
            <a:endParaRPr/>
          </a:p>
          <a:p>
            <a:pPr marL="137160" lvl="0" indent="-17145" algn="l" rtl="0">
              <a:lnSpc>
                <a:spcPct val="90000"/>
              </a:lnSpc>
              <a:spcBef>
                <a:spcPts val="0"/>
              </a:spcBef>
              <a:spcAft>
                <a:spcPts val="0"/>
              </a:spcAft>
              <a:buSzPts val="1890"/>
              <a:buNone/>
            </a:pPr>
            <a:endParaRPr/>
          </a:p>
          <a:p>
            <a:pPr marL="137160" lvl="0" indent="-17145" algn="l" rtl="0">
              <a:lnSpc>
                <a:spcPct val="90000"/>
              </a:lnSpc>
              <a:spcBef>
                <a:spcPts val="0"/>
              </a:spcBef>
              <a:spcAft>
                <a:spcPts val="0"/>
              </a:spcAft>
              <a:buSzPts val="1890"/>
              <a:buNone/>
            </a:pPr>
            <a:endParaRPr/>
          </a:p>
          <a:p>
            <a:pPr marL="137160" lvl="0" indent="-17145" algn="l" rtl="0">
              <a:lnSpc>
                <a:spcPct val="90000"/>
              </a:lnSpc>
              <a:spcBef>
                <a:spcPts val="0"/>
              </a:spcBef>
              <a:spcAft>
                <a:spcPts val="0"/>
              </a:spcAft>
              <a:buSzPts val="1890"/>
              <a:buNone/>
            </a:pPr>
            <a:endParaRPr/>
          </a:p>
          <a:p>
            <a:pPr marL="137160" lvl="0" indent="-17145" algn="l" rtl="0">
              <a:lnSpc>
                <a:spcPct val="90000"/>
              </a:lnSpc>
              <a:spcBef>
                <a:spcPts val="0"/>
              </a:spcBef>
              <a:spcAft>
                <a:spcPts val="0"/>
              </a:spcAft>
              <a:buSzPts val="1890"/>
              <a:buNone/>
            </a:pPr>
            <a:endParaRPr/>
          </a:p>
          <a:p>
            <a:pPr marL="137160" lvl="0" indent="-137160" algn="l" rtl="0">
              <a:lnSpc>
                <a:spcPct val="90000"/>
              </a:lnSpc>
              <a:spcBef>
                <a:spcPts val="0"/>
              </a:spcBef>
              <a:spcAft>
                <a:spcPts val="0"/>
              </a:spcAft>
              <a:buSzPts val="1890"/>
              <a:buChar char="■"/>
            </a:pPr>
            <a:r>
              <a:rPr lang="en-US" dirty="0"/>
              <a:t> </a:t>
            </a:r>
            <a:r>
              <a:rPr lang="en-US" sz="2000" dirty="0"/>
              <a:t>Follow-up questions are an important next step for Medium Risk group</a:t>
            </a:r>
            <a:endParaRPr sz="2000" dirty="0"/>
          </a:p>
          <a:p>
            <a:pPr marL="594360" lvl="1" indent="-136525" algn="l" rtl="0">
              <a:lnSpc>
                <a:spcPct val="90000"/>
              </a:lnSpc>
              <a:spcBef>
                <a:spcPts val="0"/>
              </a:spcBef>
              <a:spcAft>
                <a:spcPts val="0"/>
              </a:spcAft>
              <a:buSzPts val="1890"/>
              <a:buChar char="■"/>
            </a:pPr>
            <a:r>
              <a:rPr lang="en-US" sz="2000" dirty="0"/>
              <a:t> Only 1/3 of the Medium Risk group will require further evaluation once   </a:t>
            </a:r>
            <a:endParaRPr sz="2000" dirty="0"/>
          </a:p>
          <a:p>
            <a:pPr marL="457200" lvl="1" indent="0" algn="l" rtl="0">
              <a:lnSpc>
                <a:spcPct val="90000"/>
              </a:lnSpc>
              <a:spcBef>
                <a:spcPts val="0"/>
              </a:spcBef>
              <a:spcAft>
                <a:spcPts val="0"/>
              </a:spcAft>
              <a:buSzPts val="1890"/>
              <a:buNone/>
            </a:pPr>
            <a:r>
              <a:rPr lang="en-US" sz="2000" dirty="0"/>
              <a:t>    	Follow-up Questions are completed</a:t>
            </a:r>
            <a:endParaRPr sz="2000" dirty="0"/>
          </a:p>
          <a:p>
            <a:pPr marL="457200" lvl="1" indent="0" algn="l" rtl="0">
              <a:lnSpc>
                <a:spcPct val="90000"/>
              </a:lnSpc>
              <a:spcBef>
                <a:spcPts val="0"/>
              </a:spcBef>
              <a:spcAft>
                <a:spcPts val="0"/>
              </a:spcAft>
              <a:buSzPts val="1890"/>
              <a:buNone/>
            </a:pPr>
            <a:r>
              <a:rPr lang="en-US" sz="2000" dirty="0"/>
              <a:t>				  </a:t>
            </a:r>
            <a:endParaRPr sz="2000" dirty="0"/>
          </a:p>
          <a:p>
            <a:pPr marL="594360" lvl="1" indent="-136525" algn="l" rtl="0">
              <a:lnSpc>
                <a:spcPct val="90000"/>
              </a:lnSpc>
              <a:spcBef>
                <a:spcPts val="0"/>
              </a:spcBef>
              <a:spcAft>
                <a:spcPts val="0"/>
              </a:spcAft>
              <a:buSzPts val="1890"/>
              <a:buChar char="■"/>
            </a:pPr>
            <a:r>
              <a:rPr lang="en-US" sz="2000" dirty="0"/>
              <a:t> 2/3 of the children in Medium risk group do </a:t>
            </a:r>
            <a:r>
              <a:rPr lang="en-US" sz="2000" b="1" dirty="0"/>
              <a:t>not</a:t>
            </a:r>
            <a:r>
              <a:rPr lang="en-US" sz="2000" dirty="0"/>
              <a:t> need further evaluation</a:t>
            </a:r>
            <a:endParaRPr sz="2000" dirty="0"/>
          </a:p>
          <a:p>
            <a:pPr marL="457200" lvl="1" indent="0" algn="l" rtl="0">
              <a:lnSpc>
                <a:spcPct val="90000"/>
              </a:lnSpc>
              <a:spcBef>
                <a:spcPts val="0"/>
              </a:spcBef>
              <a:spcAft>
                <a:spcPts val="0"/>
              </a:spcAft>
              <a:buSzPts val="1890"/>
              <a:buNone/>
            </a:pPr>
            <a:r>
              <a:rPr lang="en-US" sz="2000" dirty="0"/>
              <a:t>	once they get “Pass” score on their Follow-up questions</a:t>
            </a:r>
            <a:endParaRPr sz="2000" dirty="0"/>
          </a:p>
        </p:txBody>
      </p:sp>
      <p:sp>
        <p:nvSpPr>
          <p:cNvPr id="179" name="Google Shape;179;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9</a:t>
            </a:fld>
            <a:endParaRPr/>
          </a:p>
        </p:txBody>
      </p:sp>
      <p:graphicFrame>
        <p:nvGraphicFramePr>
          <p:cNvPr id="180" name="Google Shape;180;p24"/>
          <p:cNvGraphicFramePr/>
          <p:nvPr>
            <p:extLst>
              <p:ext uri="{D42A27DB-BD31-4B8C-83A1-F6EECF244321}">
                <p14:modId xmlns:p14="http://schemas.microsoft.com/office/powerpoint/2010/main" val="4143672538"/>
              </p:ext>
            </p:extLst>
          </p:nvPr>
        </p:nvGraphicFramePr>
        <p:xfrm>
          <a:off x="1743974" y="2418301"/>
          <a:ext cx="4953000" cy="1468500"/>
        </p:xfrm>
        <a:graphic>
          <a:graphicData uri="http://schemas.openxmlformats.org/drawingml/2006/table">
            <a:tbl>
              <a:tblPr firstRow="1" bandRow="1">
                <a:noFill/>
              </a:tblPr>
              <a:tblGrid>
                <a:gridCol w="3740025">
                  <a:extLst>
                    <a:ext uri="{9D8B030D-6E8A-4147-A177-3AD203B41FA5}">
                      <a16:colId xmlns:a16="http://schemas.microsoft.com/office/drawing/2014/main" val="20000"/>
                    </a:ext>
                  </a:extLst>
                </a:gridCol>
                <a:gridCol w="1212975">
                  <a:extLst>
                    <a:ext uri="{9D8B030D-6E8A-4147-A177-3AD203B41FA5}">
                      <a16:colId xmlns:a16="http://schemas.microsoft.com/office/drawing/2014/main" val="20001"/>
                    </a:ext>
                  </a:extLst>
                </a:gridCol>
              </a:tblGrid>
              <a:tr h="489500">
                <a:tc>
                  <a:txBody>
                    <a:bodyPr/>
                    <a:lstStyle/>
                    <a:p>
                      <a:pPr marL="0" marR="0" lvl="0" indent="0" algn="ctr" rtl="0">
                        <a:lnSpc>
                          <a:spcPct val="100000"/>
                        </a:lnSpc>
                        <a:spcBef>
                          <a:spcPts val="0"/>
                        </a:spcBef>
                        <a:spcAft>
                          <a:spcPts val="0"/>
                        </a:spcAft>
                        <a:buClr>
                          <a:srgbClr val="000000"/>
                        </a:buClr>
                        <a:buSzPts val="2100"/>
                        <a:buFont typeface="Arial"/>
                        <a:buNone/>
                      </a:pPr>
                      <a:r>
                        <a:rPr lang="en-US" sz="2100" b="0" u="none" strike="noStrike" cap="none">
                          <a:solidFill>
                            <a:srgbClr val="133F2F"/>
                          </a:solidFill>
                          <a:latin typeface="Gill Sans"/>
                          <a:ea typeface="Gill Sans"/>
                          <a:cs typeface="Gill Sans"/>
                          <a:sym typeface="Gill Sans"/>
                        </a:rPr>
                        <a:t>Low Risk 0-2:</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100"/>
                        <a:buFont typeface="Arial"/>
                        <a:buNone/>
                      </a:pPr>
                      <a:r>
                        <a:rPr lang="en-US" sz="2100" b="0" u="none" strike="noStrike" cap="none">
                          <a:solidFill>
                            <a:srgbClr val="133F2F"/>
                          </a:solidFill>
                          <a:latin typeface="Gill Sans"/>
                          <a:ea typeface="Gill Sans"/>
                          <a:cs typeface="Gill Sans"/>
                          <a:sym typeface="Gill Sans"/>
                        </a:rPr>
                        <a:t>93%</a:t>
                      </a:r>
                      <a:endParaRPr sz="1400" u="none" strike="noStrike" cap="none"/>
                    </a:p>
                  </a:txBody>
                  <a:tcPr marL="91450" marR="91450" marT="45725" marB="45725"/>
                </a:tc>
                <a:extLst>
                  <a:ext uri="{0D108BD9-81ED-4DB2-BD59-A6C34878D82A}">
                    <a16:rowId xmlns:a16="http://schemas.microsoft.com/office/drawing/2014/main" val="10000"/>
                  </a:ext>
                </a:extLst>
              </a:tr>
              <a:tr h="489500">
                <a:tc>
                  <a:txBody>
                    <a:bodyPr/>
                    <a:lstStyle/>
                    <a:p>
                      <a:pPr marL="0" marR="0" lvl="0" indent="0" algn="ctr" rtl="0">
                        <a:lnSpc>
                          <a:spcPct val="100000"/>
                        </a:lnSpc>
                        <a:spcBef>
                          <a:spcPts val="0"/>
                        </a:spcBef>
                        <a:spcAft>
                          <a:spcPts val="0"/>
                        </a:spcAft>
                        <a:buClr>
                          <a:srgbClr val="000000"/>
                        </a:buClr>
                        <a:buSzPts val="2100"/>
                        <a:buFont typeface="Arial"/>
                        <a:buNone/>
                      </a:pPr>
                      <a:r>
                        <a:rPr lang="en-US" sz="2100" u="none" strike="noStrike" cap="none">
                          <a:solidFill>
                            <a:srgbClr val="133F2F"/>
                          </a:solidFill>
                          <a:latin typeface="Gill Sans"/>
                          <a:ea typeface="Gill Sans"/>
                          <a:cs typeface="Gill Sans"/>
                          <a:sym typeface="Gill Sans"/>
                        </a:rPr>
                        <a:t>Medium Risk 3-7:</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100"/>
                        <a:buFont typeface="Arial"/>
                        <a:buNone/>
                      </a:pPr>
                      <a:r>
                        <a:rPr lang="en-US" sz="2100" b="0" u="none" strike="noStrike" cap="none">
                          <a:solidFill>
                            <a:srgbClr val="133F2F"/>
                          </a:solidFill>
                          <a:latin typeface="Gill Sans"/>
                          <a:ea typeface="Gill Sans"/>
                          <a:cs typeface="Gill Sans"/>
                          <a:sym typeface="Gill Sans"/>
                        </a:rPr>
                        <a:t>6%</a:t>
                      </a:r>
                      <a:endParaRPr sz="1400" u="none" strike="noStrike" cap="none"/>
                    </a:p>
                  </a:txBody>
                  <a:tcPr marL="91450" marR="91450" marT="45725" marB="45725"/>
                </a:tc>
                <a:extLst>
                  <a:ext uri="{0D108BD9-81ED-4DB2-BD59-A6C34878D82A}">
                    <a16:rowId xmlns:a16="http://schemas.microsoft.com/office/drawing/2014/main" val="10001"/>
                  </a:ext>
                </a:extLst>
              </a:tr>
              <a:tr h="489500">
                <a:tc>
                  <a:txBody>
                    <a:bodyPr/>
                    <a:lstStyle/>
                    <a:p>
                      <a:pPr marL="0" marR="0" lvl="0" indent="0" algn="ctr" rtl="0">
                        <a:lnSpc>
                          <a:spcPct val="100000"/>
                        </a:lnSpc>
                        <a:spcBef>
                          <a:spcPts val="0"/>
                        </a:spcBef>
                        <a:spcAft>
                          <a:spcPts val="0"/>
                        </a:spcAft>
                        <a:buClr>
                          <a:srgbClr val="000000"/>
                        </a:buClr>
                        <a:buSzPts val="2100"/>
                        <a:buFont typeface="Arial"/>
                        <a:buNone/>
                      </a:pPr>
                      <a:r>
                        <a:rPr lang="en-US" sz="2100" u="none" strike="noStrike" cap="none">
                          <a:solidFill>
                            <a:srgbClr val="133F2F"/>
                          </a:solidFill>
                          <a:latin typeface="Gill Sans"/>
                          <a:ea typeface="Gill Sans"/>
                          <a:cs typeface="Gill Sans"/>
                          <a:sym typeface="Gill Sans"/>
                        </a:rPr>
                        <a:t>High Risk 8-20:</a:t>
                      </a:r>
                      <a:endParaRPr sz="2100" u="none" strike="noStrike" cap="none">
                        <a:solidFill>
                          <a:srgbClr val="133F2F"/>
                        </a:solidFill>
                        <a:latin typeface="Gill Sans"/>
                        <a:ea typeface="Gill Sans"/>
                        <a:cs typeface="Gill Sans"/>
                        <a:sym typeface="Gill Sans"/>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100"/>
                        <a:buFont typeface="Arial"/>
                        <a:buNone/>
                      </a:pPr>
                      <a:r>
                        <a:rPr lang="en-US" sz="2100" b="0" u="none" strike="noStrike" cap="none">
                          <a:solidFill>
                            <a:srgbClr val="133F2F"/>
                          </a:solidFill>
                          <a:latin typeface="Gill Sans"/>
                          <a:ea typeface="Gill Sans"/>
                          <a:cs typeface="Gill Sans"/>
                          <a:sym typeface="Gill Sans"/>
                        </a:rPr>
                        <a:t>1%</a:t>
                      </a:r>
                      <a:endParaRPr sz="1400" u="none" strike="noStrike" cap="none"/>
                    </a:p>
                  </a:txBody>
                  <a:tcPr marL="91450" marR="91450" marT="45725" marB="45725"/>
                </a:tc>
                <a:extLst>
                  <a:ext uri="{0D108BD9-81ED-4DB2-BD59-A6C34878D82A}">
                    <a16:rowId xmlns:a16="http://schemas.microsoft.com/office/drawing/2014/main" val="10002"/>
                  </a:ext>
                </a:extLst>
              </a:tr>
            </a:tbl>
          </a:graphicData>
        </a:graphic>
      </p:graphicFrame>
      <p:sp>
        <p:nvSpPr>
          <p:cNvPr id="181" name="Google Shape;181;p24"/>
          <p:cNvSpPr txBox="1"/>
          <p:nvPr/>
        </p:nvSpPr>
        <p:spPr>
          <a:xfrm>
            <a:off x="3349924" y="6351927"/>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M-CHAT™ - Autism Screening (mchatscreen.com)</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70881725"/>
      </p:ext>
    </p:extLst>
  </p:cSld>
  <p:clrMapOvr>
    <a:masterClrMapping/>
  </p:clrMapOvr>
</p:sld>
</file>

<file path=ppt/theme/theme1.xml><?xml version="1.0" encoding="utf-8"?>
<a:theme xmlns:a="http://schemas.openxmlformats.org/drawingml/2006/main" name="Office Theme">
  <a:themeElements>
    <a:clrScheme name="Gov Office Swatches">
      <a:dk1>
        <a:srgbClr val="000000"/>
      </a:dk1>
      <a:lt1>
        <a:srgbClr val="FFFFFF"/>
      </a:lt1>
      <a:dk2>
        <a:srgbClr val="4B4D4F"/>
      </a:dk2>
      <a:lt2>
        <a:srgbClr val="E7E6E6"/>
      </a:lt2>
      <a:accent1>
        <a:srgbClr val="04627A"/>
      </a:accent1>
      <a:accent2>
        <a:srgbClr val="C6D668"/>
      </a:accent2>
      <a:accent3>
        <a:srgbClr val="E0A626"/>
      </a:accent3>
      <a:accent4>
        <a:srgbClr val="18405B"/>
      </a:accent4>
      <a:accent5>
        <a:srgbClr val="70C8B8"/>
      </a:accent5>
      <a:accent6>
        <a:srgbClr val="2C6358"/>
      </a:accent6>
      <a:hlink>
        <a:srgbClr val="0070C0"/>
      </a:hlink>
      <a:folHlink>
        <a:srgbClr val="694C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B0F0120D21F564FB3CE8B1834E2A6BD" ma:contentTypeVersion="15" ma:contentTypeDescription="Create a new document." ma:contentTypeScope="" ma:versionID="93304fbf269e0274b9a0e623d213bc8e">
  <xsd:schema xmlns:xsd="http://www.w3.org/2001/XMLSchema" xmlns:xs="http://www.w3.org/2001/XMLSchema" xmlns:p="http://schemas.microsoft.com/office/2006/metadata/properties" xmlns:ns2="b9ec83af-5ba6-4565-b73d-4c887c44d77b" xmlns:ns3="a850d1ef-3d03-4347-a68d-fd47cf9ff291" targetNamespace="http://schemas.microsoft.com/office/2006/metadata/properties" ma:root="true" ma:fieldsID="34d989a3eeae49a1d576bd655dbf047b" ns2:_="" ns3:_="">
    <xsd:import namespace="b9ec83af-5ba6-4565-b73d-4c887c44d77b"/>
    <xsd:import namespace="a850d1ef-3d03-4347-a68d-fd47cf9ff29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ec83af-5ba6-4565-b73d-4c887c44d7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93164ec-f35b-416f-add9-a3560115a3f5"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50d1ef-3d03-4347-a68d-fd47cf9ff29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8d52135-9ec6-40c6-bd09-7789e4576050}" ma:internalName="TaxCatchAll" ma:showField="CatchAllData" ma:web="a850d1ef-3d03-4347-a68d-fd47cf9ff2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9ec83af-5ba6-4565-b73d-4c887c44d77b">
      <Terms xmlns="http://schemas.microsoft.com/office/infopath/2007/PartnerControls"/>
    </lcf76f155ced4ddcb4097134ff3c332f>
    <TaxCatchAll xmlns="a850d1ef-3d03-4347-a68d-fd47cf9ff291" xsi:nil="true"/>
  </documentManagement>
</p:properties>
</file>

<file path=customXml/itemProps1.xml><?xml version="1.0" encoding="utf-8"?>
<ds:datastoreItem xmlns:ds="http://schemas.openxmlformats.org/officeDocument/2006/customXml" ds:itemID="{1B75DEF2-FFE3-4808-B626-3857E02180EA}">
  <ds:schemaRefs>
    <ds:schemaRef ds:uri="http://schemas.microsoft.com/sharepoint/v3/contenttype/forms"/>
  </ds:schemaRefs>
</ds:datastoreItem>
</file>

<file path=customXml/itemProps2.xml><?xml version="1.0" encoding="utf-8"?>
<ds:datastoreItem xmlns:ds="http://schemas.openxmlformats.org/officeDocument/2006/customXml" ds:itemID="{0C00958F-31BB-4A67-A890-4B6D3FF1C0A6}">
  <ds:schemaRefs>
    <ds:schemaRef ds:uri="a850d1ef-3d03-4347-a68d-fd47cf9ff291"/>
    <ds:schemaRef ds:uri="b9ec83af-5ba6-4565-b73d-4c887c44d7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EB5CBC9-472D-4C27-8571-10BEB4450B40}">
  <ds:schemaRefs>
    <ds:schemaRef ds:uri="a850d1ef-3d03-4347-a68d-fd47cf9ff291"/>
    <ds:schemaRef ds:uri="b9ec83af-5ba6-4565-b73d-4c887c44d77b"/>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Facet</Template>
  <TotalTime>241</TotalTime>
  <Words>3455</Words>
  <Application>Microsoft Office PowerPoint</Application>
  <PresentationFormat>On-screen Show (4:3)</PresentationFormat>
  <Paragraphs>438</Paragraphs>
  <Slides>33</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Noto Sans Symbols</vt:lpstr>
      <vt:lpstr>Work Sans</vt:lpstr>
      <vt:lpstr>Courier New</vt:lpstr>
      <vt:lpstr>Meiryo</vt:lpstr>
      <vt:lpstr>Gill Sans</vt:lpstr>
      <vt:lpstr>Calibri</vt:lpstr>
      <vt:lpstr>Arial</vt:lpstr>
      <vt:lpstr>Office Theme</vt:lpstr>
      <vt:lpstr>MCHAT Training</vt:lpstr>
      <vt:lpstr>Best Practices for well-child care –  endorsed by Bright Futures/AAP and EPSDT</vt:lpstr>
      <vt:lpstr>Learning Objectives</vt:lpstr>
      <vt:lpstr>The WHY behind the recommendation</vt:lpstr>
      <vt:lpstr>Modified Checklist for Autism in Toddlers-Revised with Follow-up (M-CHAT-R/F)</vt:lpstr>
      <vt:lpstr>Step 1:  Complete and Score  the M-CHAT-R/F Screening Questions</vt:lpstr>
      <vt:lpstr>PowerPoint Presentation</vt:lpstr>
      <vt:lpstr>M-CHAT-R scoring </vt:lpstr>
      <vt:lpstr>M-CHAT-R/F Screening Statistics</vt:lpstr>
      <vt:lpstr>M-CHAT-R/F Referral Statistics</vt:lpstr>
      <vt:lpstr>&lt; Let’s Pause &gt;</vt:lpstr>
      <vt:lpstr>Step 2:  Complete Follow-Up Questions if appropriate </vt:lpstr>
      <vt:lpstr>M-CHAT-R Follow-up Algorithm</vt:lpstr>
      <vt:lpstr>When to do M-CHAT-R Follow-up questions</vt:lpstr>
      <vt:lpstr>M-CHAT-R Follow-up Question example</vt:lpstr>
      <vt:lpstr>PowerPoint Presentation</vt:lpstr>
      <vt:lpstr>PowerPoint Presentation</vt:lpstr>
      <vt:lpstr>ASD Case 1</vt:lpstr>
      <vt:lpstr>ASD Case 2</vt:lpstr>
      <vt:lpstr>ASD Case 3</vt:lpstr>
      <vt:lpstr>ASD Case 3 Continued</vt:lpstr>
      <vt:lpstr>&lt; Pause for Questions &gt;</vt:lpstr>
      <vt:lpstr>ASD screening limitations</vt:lpstr>
      <vt:lpstr>Frequently Asked Questions (FAQ)</vt:lpstr>
      <vt:lpstr>What if you forget all this?</vt:lpstr>
      <vt:lpstr>Office Workflow</vt:lpstr>
      <vt:lpstr>But my patient’s first language is not English!</vt:lpstr>
      <vt:lpstr>Billing for Autism Screening</vt:lpstr>
      <vt:lpstr>Timing for Follow-up Questions</vt:lpstr>
      <vt:lpstr>&lt; Pause for questions &gt;</vt:lpstr>
      <vt:lpstr>&lt; Pause for Questions &gt;</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Five Consortium</dc:title>
  <dc:creator>Jordan, Laura</dc:creator>
  <cp:lastModifiedBy>Schnetter, Michaela [HHS]</cp:lastModifiedBy>
  <cp:revision>233</cp:revision>
  <dcterms:created xsi:type="dcterms:W3CDTF">2023-12-28T19:16:15Z</dcterms:created>
  <dcterms:modified xsi:type="dcterms:W3CDTF">2025-02-06T21:07:49Z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0x010100EB0F0120D21F564FB3CE8B1834E2A6BD</vt:lpwstr>
  </property>
  <property fmtid="{D5CDD505-2E9C-101B-9397-08002B2CF9AE}" pid="3" name="MediaServiceImageTags">
    <vt:lpwstr/>
  </property>
</Properties>
</file>