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97" r:id="rId5"/>
    <p:sldId id="298" r:id="rId6"/>
    <p:sldId id="299" r:id="rId7"/>
    <p:sldId id="300" r:id="rId8"/>
    <p:sldId id="302" r:id="rId9"/>
    <p:sldId id="303" r:id="rId10"/>
    <p:sldId id="308" r:id="rId11"/>
    <p:sldId id="315" r:id="rId12"/>
    <p:sldId id="322" r:id="rId13"/>
    <p:sldId id="316" r:id="rId14"/>
    <p:sldId id="317" r:id="rId15"/>
    <p:sldId id="318" r:id="rId16"/>
    <p:sldId id="309" r:id="rId17"/>
    <p:sldId id="319" r:id="rId18"/>
    <p:sldId id="321" r:id="rId19"/>
    <p:sldId id="32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23130E-BF58-4132-F2DE-D387B919918C}" name="Reel Schmidt, Lisa" initials="RSL" userId="S-1-5-21-20713206-2065443249-2056804142-1602656" providerId="AD"/>
  <p188:author id="{7DEBF84D-0703-934D-2946-BBA020753EF6}" name="Catherine" initials="CT" userId="Catheri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E6482-BC4A-B0FF-A639-06695C3E9BDC}" v="71" dt="2025-02-17T21:25:35.168"/>
    <p1510:client id="{82898575-FFAF-B320-E615-8879E8AE01B4}" v="3" dt="2025-02-17T22:08:39.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200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er, William [HHS]" userId="S::william.linder@hhs.iowa.gov::78ab0174-1c0e-4878-989c-7fcc481cae38" providerId="AD" clId="Web-{5823080D-9729-E15F-D126-503B7F70B1E1}"/>
    <pc:docChg chg="modSld">
      <pc:chgData name="Linder, William [HHS]" userId="S::william.linder@hhs.iowa.gov::78ab0174-1c0e-4878-989c-7fcc481cae38" providerId="AD" clId="Web-{5823080D-9729-E15F-D126-503B7F70B1E1}" dt="2025-01-17T18:00:55.174" v="22" actId="1076"/>
      <pc:docMkLst>
        <pc:docMk/>
      </pc:docMkLst>
      <pc:sldChg chg="modSp">
        <pc:chgData name="Linder, William [HHS]" userId="S::william.linder@hhs.iowa.gov::78ab0174-1c0e-4878-989c-7fcc481cae38" providerId="AD" clId="Web-{5823080D-9729-E15F-D126-503B7F70B1E1}" dt="2025-01-17T17:59:13.768" v="0" actId="1076"/>
        <pc:sldMkLst>
          <pc:docMk/>
          <pc:sldMk cId="244142322" sldId="298"/>
        </pc:sldMkLst>
        <pc:spChg chg="mod">
          <ac:chgData name="Linder, William [HHS]" userId="S::william.linder@hhs.iowa.gov::78ab0174-1c0e-4878-989c-7fcc481cae38" providerId="AD" clId="Web-{5823080D-9729-E15F-D126-503B7F70B1E1}" dt="2025-01-17T17:59:13.768" v="0" actId="1076"/>
          <ac:spMkLst>
            <pc:docMk/>
            <pc:sldMk cId="244142322" sldId="298"/>
            <ac:spMk id="5" creationId="{0CA4D921-2004-CCC5-EDD9-A1FA15CAD416}"/>
          </ac:spMkLst>
        </pc:spChg>
      </pc:sldChg>
      <pc:sldChg chg="modSp">
        <pc:chgData name="Linder, William [HHS]" userId="S::william.linder@hhs.iowa.gov::78ab0174-1c0e-4878-989c-7fcc481cae38" providerId="AD" clId="Web-{5823080D-9729-E15F-D126-503B7F70B1E1}" dt="2025-01-17T17:59:20.862" v="1" actId="1076"/>
        <pc:sldMkLst>
          <pc:docMk/>
          <pc:sldMk cId="1889618674" sldId="302"/>
        </pc:sldMkLst>
        <pc:spChg chg="mod">
          <ac:chgData name="Linder, William [HHS]" userId="S::william.linder@hhs.iowa.gov::78ab0174-1c0e-4878-989c-7fcc481cae38" providerId="AD" clId="Web-{5823080D-9729-E15F-D126-503B7F70B1E1}" dt="2025-01-17T17:59:20.862" v="1" actId="1076"/>
          <ac:spMkLst>
            <pc:docMk/>
            <pc:sldMk cId="1889618674" sldId="302"/>
            <ac:spMk id="6" creationId="{6EF053A6-BC92-CB74-A23E-85DCFF3AD3A3}"/>
          </ac:spMkLst>
        </pc:spChg>
      </pc:sldChg>
      <pc:sldChg chg="modSp">
        <pc:chgData name="Linder, William [HHS]" userId="S::william.linder@hhs.iowa.gov::78ab0174-1c0e-4878-989c-7fcc481cae38" providerId="AD" clId="Web-{5823080D-9729-E15F-D126-503B7F70B1E1}" dt="2025-01-17T17:59:24.597" v="2" actId="1076"/>
        <pc:sldMkLst>
          <pc:docMk/>
          <pc:sldMk cId="2959559560" sldId="303"/>
        </pc:sldMkLst>
        <pc:spChg chg="mod">
          <ac:chgData name="Linder, William [HHS]" userId="S::william.linder@hhs.iowa.gov::78ab0174-1c0e-4878-989c-7fcc481cae38" providerId="AD" clId="Web-{5823080D-9729-E15F-D126-503B7F70B1E1}" dt="2025-01-17T17:59:24.597" v="2" actId="1076"/>
          <ac:spMkLst>
            <pc:docMk/>
            <pc:sldMk cId="2959559560" sldId="303"/>
            <ac:spMk id="4" creationId="{875415B4-C7AC-B527-C105-E19E33B9A92E}"/>
          </ac:spMkLst>
        </pc:spChg>
      </pc:sldChg>
      <pc:sldChg chg="modSp">
        <pc:chgData name="Linder, William [HHS]" userId="S::william.linder@hhs.iowa.gov::78ab0174-1c0e-4878-989c-7fcc481cae38" providerId="AD" clId="Web-{5823080D-9729-E15F-D126-503B7F70B1E1}" dt="2025-01-17T17:59:30.581" v="3" actId="1076"/>
        <pc:sldMkLst>
          <pc:docMk/>
          <pc:sldMk cId="3469313748" sldId="308"/>
        </pc:sldMkLst>
        <pc:spChg chg="mod">
          <ac:chgData name="Linder, William [HHS]" userId="S::william.linder@hhs.iowa.gov::78ab0174-1c0e-4878-989c-7fcc481cae38" providerId="AD" clId="Web-{5823080D-9729-E15F-D126-503B7F70B1E1}" dt="2025-01-17T17:59:30.581" v="3" actId="1076"/>
          <ac:spMkLst>
            <pc:docMk/>
            <pc:sldMk cId="3469313748" sldId="308"/>
            <ac:spMk id="5" creationId="{3FB6F8BE-7B8D-3F9D-DC8C-31D5AC5D99A3}"/>
          </ac:spMkLst>
        </pc:spChg>
      </pc:sldChg>
      <pc:sldChg chg="modSp">
        <pc:chgData name="Linder, William [HHS]" userId="S::william.linder@hhs.iowa.gov::78ab0174-1c0e-4878-989c-7fcc481cae38" providerId="AD" clId="Web-{5823080D-9729-E15F-D126-503B7F70B1E1}" dt="2025-01-17T17:59:40.425" v="6" actId="1076"/>
        <pc:sldMkLst>
          <pc:docMk/>
          <pc:sldMk cId="3943162191" sldId="315"/>
        </pc:sldMkLst>
        <pc:spChg chg="mod">
          <ac:chgData name="Linder, William [HHS]" userId="S::william.linder@hhs.iowa.gov::78ab0174-1c0e-4878-989c-7fcc481cae38" providerId="AD" clId="Web-{5823080D-9729-E15F-D126-503B7F70B1E1}" dt="2025-01-17T17:59:40.425" v="6" actId="1076"/>
          <ac:spMkLst>
            <pc:docMk/>
            <pc:sldMk cId="3943162191" sldId="315"/>
            <ac:spMk id="5" creationId="{3FB6F8BE-7B8D-3F9D-DC8C-31D5AC5D99A3}"/>
          </ac:spMkLst>
        </pc:spChg>
      </pc:sldChg>
      <pc:sldChg chg="modSp">
        <pc:chgData name="Linder, William [HHS]" userId="S::william.linder@hhs.iowa.gov::78ab0174-1c0e-4878-989c-7fcc481cae38" providerId="AD" clId="Web-{5823080D-9729-E15F-D126-503B7F70B1E1}" dt="2025-01-17T18:00:37.377" v="18" actId="20577"/>
        <pc:sldMkLst>
          <pc:docMk/>
          <pc:sldMk cId="1224034099" sldId="316"/>
        </pc:sldMkLst>
        <pc:spChg chg="mod">
          <ac:chgData name="Linder, William [HHS]" userId="S::william.linder@hhs.iowa.gov::78ab0174-1c0e-4878-989c-7fcc481cae38" providerId="AD" clId="Web-{5823080D-9729-E15F-D126-503B7F70B1E1}" dt="2025-01-17T18:00:37.377" v="18" actId="20577"/>
          <ac:spMkLst>
            <pc:docMk/>
            <pc:sldMk cId="1224034099" sldId="316"/>
            <ac:spMk id="5" creationId="{3FB6F8BE-7B8D-3F9D-DC8C-31D5AC5D99A3}"/>
          </ac:spMkLst>
        </pc:spChg>
      </pc:sldChg>
      <pc:sldChg chg="modSp">
        <pc:chgData name="Linder, William [HHS]" userId="S::william.linder@hhs.iowa.gov::78ab0174-1c0e-4878-989c-7fcc481cae38" providerId="AD" clId="Web-{5823080D-9729-E15F-D126-503B7F70B1E1}" dt="2025-01-17T18:00:46.768" v="19" actId="1076"/>
        <pc:sldMkLst>
          <pc:docMk/>
          <pc:sldMk cId="1761836670" sldId="317"/>
        </pc:sldMkLst>
        <pc:spChg chg="mod">
          <ac:chgData name="Linder, William [HHS]" userId="S::william.linder@hhs.iowa.gov::78ab0174-1c0e-4878-989c-7fcc481cae38" providerId="AD" clId="Web-{5823080D-9729-E15F-D126-503B7F70B1E1}" dt="2025-01-17T18:00:46.768" v="19" actId="1076"/>
          <ac:spMkLst>
            <pc:docMk/>
            <pc:sldMk cId="1761836670" sldId="317"/>
            <ac:spMk id="5" creationId="{3FB6F8BE-7B8D-3F9D-DC8C-31D5AC5D99A3}"/>
          </ac:spMkLst>
        </pc:spChg>
      </pc:sldChg>
      <pc:sldChg chg="modSp">
        <pc:chgData name="Linder, William [HHS]" userId="S::william.linder@hhs.iowa.gov::78ab0174-1c0e-4878-989c-7fcc481cae38" providerId="AD" clId="Web-{5823080D-9729-E15F-D126-503B7F70B1E1}" dt="2025-01-17T18:00:55.174" v="22" actId="1076"/>
        <pc:sldMkLst>
          <pc:docMk/>
          <pc:sldMk cId="1018705387" sldId="318"/>
        </pc:sldMkLst>
        <pc:spChg chg="mod">
          <ac:chgData name="Linder, William [HHS]" userId="S::william.linder@hhs.iowa.gov::78ab0174-1c0e-4878-989c-7fcc481cae38" providerId="AD" clId="Web-{5823080D-9729-E15F-D126-503B7F70B1E1}" dt="2025-01-17T18:00:55.174" v="22" actId="1076"/>
          <ac:spMkLst>
            <pc:docMk/>
            <pc:sldMk cId="1018705387" sldId="318"/>
            <ac:spMk id="5" creationId="{3FB6F8BE-7B8D-3F9D-DC8C-31D5AC5D99A3}"/>
          </ac:spMkLst>
        </pc:spChg>
      </pc:sldChg>
      <pc:sldChg chg="modSp">
        <pc:chgData name="Linder, William [HHS]" userId="S::william.linder@hhs.iowa.gov::78ab0174-1c0e-4878-989c-7fcc481cae38" providerId="AD" clId="Web-{5823080D-9729-E15F-D126-503B7F70B1E1}" dt="2025-01-17T17:59:50.581" v="9" actId="1076"/>
        <pc:sldMkLst>
          <pc:docMk/>
          <pc:sldMk cId="4095311636" sldId="322"/>
        </pc:sldMkLst>
        <pc:spChg chg="mod">
          <ac:chgData name="Linder, William [HHS]" userId="S::william.linder@hhs.iowa.gov::78ab0174-1c0e-4878-989c-7fcc481cae38" providerId="AD" clId="Web-{5823080D-9729-E15F-D126-503B7F70B1E1}" dt="2025-01-17T17:59:50.581" v="9" actId="1076"/>
          <ac:spMkLst>
            <pc:docMk/>
            <pc:sldMk cId="4095311636" sldId="322"/>
            <ac:spMk id="5" creationId="{3FB6F8BE-7B8D-3F9D-DC8C-31D5AC5D99A3}"/>
          </ac:spMkLst>
        </pc:spChg>
      </pc:sldChg>
    </pc:docChg>
  </pc:docChgLst>
  <pc:docChgLst>
    <pc:chgData name="Gretchen Hammer" userId="S::ghammer_mathematica-mpr.com#ext#@iowadhs.onmicrosoft.com::6f3b9345-4663-44fb-8a16-f880088b3a05" providerId="AD" clId="Web-{626E6482-BC4A-B0FF-A639-06695C3E9BDC}"/>
    <pc:docChg chg="addSld delSld modSld">
      <pc:chgData name="Gretchen Hammer" userId="S::ghammer_mathematica-mpr.com#ext#@iowadhs.onmicrosoft.com::6f3b9345-4663-44fb-8a16-f880088b3a05" providerId="AD" clId="Web-{626E6482-BC4A-B0FF-A639-06695C3E9BDC}" dt="2025-02-17T21:25:34.777" v="45" actId="20577"/>
      <pc:docMkLst>
        <pc:docMk/>
      </pc:docMkLst>
      <pc:sldChg chg="modSp">
        <pc:chgData name="Gretchen Hammer" userId="S::ghammer_mathematica-mpr.com#ext#@iowadhs.onmicrosoft.com::6f3b9345-4663-44fb-8a16-f880088b3a05" providerId="AD" clId="Web-{626E6482-BC4A-B0FF-A639-06695C3E9BDC}" dt="2025-02-17T21:24:40.872" v="21" actId="14100"/>
        <pc:sldMkLst>
          <pc:docMk/>
          <pc:sldMk cId="244142322" sldId="298"/>
        </pc:sldMkLst>
        <pc:spChg chg="mod">
          <ac:chgData name="Gretchen Hammer" userId="S::ghammer_mathematica-mpr.com#ext#@iowadhs.onmicrosoft.com::6f3b9345-4663-44fb-8a16-f880088b3a05" providerId="AD" clId="Web-{626E6482-BC4A-B0FF-A639-06695C3E9BDC}" dt="2025-02-17T21:24:40.872" v="21" actId="14100"/>
          <ac:spMkLst>
            <pc:docMk/>
            <pc:sldMk cId="244142322" sldId="298"/>
            <ac:spMk id="5" creationId="{0CA4D921-2004-CCC5-EDD9-A1FA15CAD416}"/>
          </ac:spMkLst>
        </pc:spChg>
      </pc:sldChg>
      <pc:sldChg chg="modSp">
        <pc:chgData name="Gretchen Hammer" userId="S::ghammer_mathematica-mpr.com#ext#@iowadhs.onmicrosoft.com::6f3b9345-4663-44fb-8a16-f880088b3a05" providerId="AD" clId="Web-{626E6482-BC4A-B0FF-A639-06695C3E9BDC}" dt="2025-02-17T21:25:34.777" v="45" actId="20577"/>
        <pc:sldMkLst>
          <pc:docMk/>
          <pc:sldMk cId="1018705387" sldId="318"/>
        </pc:sldMkLst>
        <pc:spChg chg="mod">
          <ac:chgData name="Gretchen Hammer" userId="S::ghammer_mathematica-mpr.com#ext#@iowadhs.onmicrosoft.com::6f3b9345-4663-44fb-8a16-f880088b3a05" providerId="AD" clId="Web-{626E6482-BC4A-B0FF-A639-06695C3E9BDC}" dt="2025-02-17T21:25:34.777" v="45" actId="20577"/>
          <ac:spMkLst>
            <pc:docMk/>
            <pc:sldMk cId="1018705387" sldId="318"/>
            <ac:spMk id="5" creationId="{3FB6F8BE-7B8D-3F9D-DC8C-31D5AC5D99A3}"/>
          </ac:spMkLst>
        </pc:spChg>
      </pc:sldChg>
      <pc:sldChg chg="modSp add del">
        <pc:chgData name="Gretchen Hammer" userId="S::ghammer_mathematica-mpr.com#ext#@iowadhs.onmicrosoft.com::6f3b9345-4663-44fb-8a16-f880088b3a05" providerId="AD" clId="Web-{626E6482-BC4A-B0FF-A639-06695C3E9BDC}" dt="2025-02-17T21:24:59.903" v="23"/>
        <pc:sldMkLst>
          <pc:docMk/>
          <pc:sldMk cId="1352828994" sldId="335"/>
        </pc:sldMkLst>
        <pc:spChg chg="mod">
          <ac:chgData name="Gretchen Hammer" userId="S::ghammer_mathematica-mpr.com#ext#@iowadhs.onmicrosoft.com::6f3b9345-4663-44fb-8a16-f880088b3a05" providerId="AD" clId="Web-{626E6482-BC4A-B0FF-A639-06695C3E9BDC}" dt="2025-02-17T21:23:18.076" v="1" actId="20577"/>
          <ac:spMkLst>
            <pc:docMk/>
            <pc:sldMk cId="1352828994" sldId="335"/>
            <ac:spMk id="4" creationId="{B9D4FC63-1C21-AA5D-BC1E-3423BEA8838F}"/>
          </ac:spMkLst>
        </pc:spChg>
      </pc:sldChg>
      <pc:sldChg chg="add del replId">
        <pc:chgData name="Gretchen Hammer" userId="S::ghammer_mathematica-mpr.com#ext#@iowadhs.onmicrosoft.com::6f3b9345-4663-44fb-8a16-f880088b3a05" providerId="AD" clId="Web-{626E6482-BC4A-B0FF-A639-06695C3E9BDC}" dt="2025-02-17T21:25:02.168" v="24"/>
        <pc:sldMkLst>
          <pc:docMk/>
          <pc:sldMk cId="366911542" sldId="336"/>
        </pc:sldMkLst>
      </pc:sldChg>
    </pc:docChg>
  </pc:docChgLst>
  <pc:docChgLst>
    <pc:chgData name="Gretchen Hammer" userId="ec6b82ac-554b-4b49-8146-c251a3688e00" providerId="ADAL" clId="{F2BD5C78-C8D6-4087-B7EB-79C2A70F1C97}"/>
    <pc:docChg chg="custSel addSld modSld">
      <pc:chgData name="Gretchen Hammer" userId="ec6b82ac-554b-4b49-8146-c251a3688e00" providerId="ADAL" clId="{F2BD5C78-C8D6-4087-B7EB-79C2A70F1C97}" dt="2025-01-06T19:21:50.721" v="168" actId="20577"/>
      <pc:docMkLst>
        <pc:docMk/>
      </pc:docMkLst>
      <pc:sldChg chg="modSp mod">
        <pc:chgData name="Gretchen Hammer" userId="ec6b82ac-554b-4b49-8146-c251a3688e00" providerId="ADAL" clId="{F2BD5C78-C8D6-4087-B7EB-79C2A70F1C97}" dt="2025-01-06T18:49:25.390" v="11" actId="115"/>
        <pc:sldMkLst>
          <pc:docMk/>
          <pc:sldMk cId="1249013827" sldId="297"/>
        </pc:sldMkLst>
        <pc:spChg chg="mod">
          <ac:chgData name="Gretchen Hammer" userId="ec6b82ac-554b-4b49-8146-c251a3688e00" providerId="ADAL" clId="{F2BD5C78-C8D6-4087-B7EB-79C2A70F1C97}" dt="2025-01-06T18:49:25.390" v="11" actId="115"/>
          <ac:spMkLst>
            <pc:docMk/>
            <pc:sldMk cId="1249013827" sldId="297"/>
            <ac:spMk id="3" creationId="{6A2CE1ED-8DC5-5DD1-BDAB-CCBED14FAEA2}"/>
          </ac:spMkLst>
        </pc:spChg>
      </pc:sldChg>
      <pc:sldChg chg="modSp mod">
        <pc:chgData name="Gretchen Hammer" userId="ec6b82ac-554b-4b49-8146-c251a3688e00" providerId="ADAL" clId="{F2BD5C78-C8D6-4087-B7EB-79C2A70F1C97}" dt="2025-01-06T19:20:12.199" v="94"/>
        <pc:sldMkLst>
          <pc:docMk/>
          <pc:sldMk cId="3943162191" sldId="315"/>
        </pc:sldMkLst>
        <pc:spChg chg="mod">
          <ac:chgData name="Gretchen Hammer" userId="ec6b82ac-554b-4b49-8146-c251a3688e00" providerId="ADAL" clId="{F2BD5C78-C8D6-4087-B7EB-79C2A70F1C97}" dt="2025-01-06T19:20:12.199" v="94"/>
          <ac:spMkLst>
            <pc:docMk/>
            <pc:sldMk cId="3943162191" sldId="315"/>
            <ac:spMk id="5" creationId="{3FB6F8BE-7B8D-3F9D-DC8C-31D5AC5D99A3}"/>
          </ac:spMkLst>
        </pc:spChg>
      </pc:sldChg>
      <pc:sldChg chg="modSp mod">
        <pc:chgData name="Gretchen Hammer" userId="ec6b82ac-554b-4b49-8146-c251a3688e00" providerId="ADAL" clId="{F2BD5C78-C8D6-4087-B7EB-79C2A70F1C97}" dt="2025-01-06T19:21:50.721" v="168" actId="20577"/>
        <pc:sldMkLst>
          <pc:docMk/>
          <pc:sldMk cId="3951831576" sldId="321"/>
        </pc:sldMkLst>
        <pc:spChg chg="mod">
          <ac:chgData name="Gretchen Hammer" userId="ec6b82ac-554b-4b49-8146-c251a3688e00" providerId="ADAL" clId="{F2BD5C78-C8D6-4087-B7EB-79C2A70F1C97}" dt="2025-01-06T19:21:50.721" v="168" actId="20577"/>
          <ac:spMkLst>
            <pc:docMk/>
            <pc:sldMk cId="3951831576" sldId="321"/>
            <ac:spMk id="2" creationId="{E4DE102F-6D10-D472-AF83-C7E00F17C8F5}"/>
          </ac:spMkLst>
        </pc:spChg>
      </pc:sldChg>
      <pc:sldChg chg="modSp add mod">
        <pc:chgData name="Gretchen Hammer" userId="ec6b82ac-554b-4b49-8146-c251a3688e00" providerId="ADAL" clId="{F2BD5C78-C8D6-4087-B7EB-79C2A70F1C97}" dt="2025-01-06T19:20:33.955" v="127" actId="255"/>
        <pc:sldMkLst>
          <pc:docMk/>
          <pc:sldMk cId="4095311636" sldId="322"/>
        </pc:sldMkLst>
        <pc:spChg chg="mod">
          <ac:chgData name="Gretchen Hammer" userId="ec6b82ac-554b-4b49-8146-c251a3688e00" providerId="ADAL" clId="{F2BD5C78-C8D6-4087-B7EB-79C2A70F1C97}" dt="2025-01-06T19:20:33.955" v="127" actId="255"/>
          <ac:spMkLst>
            <pc:docMk/>
            <pc:sldMk cId="4095311636" sldId="322"/>
            <ac:spMk id="5" creationId="{3FB6F8BE-7B8D-3F9D-DC8C-31D5AC5D99A3}"/>
          </ac:spMkLst>
        </pc:spChg>
      </pc:sldChg>
    </pc:docChg>
  </pc:docChgLst>
  <pc:docChgLst>
    <pc:chgData name="Linder, William [HHS]" userId="S::william.linder@hhs.iowa.gov::78ab0174-1c0e-4878-989c-7fcc481cae38" providerId="AD" clId="Web-{82898575-FFAF-B320-E615-8879E8AE01B4}"/>
    <pc:docChg chg="modSld">
      <pc:chgData name="Linder, William [HHS]" userId="S::william.linder@hhs.iowa.gov::78ab0174-1c0e-4878-989c-7fcc481cae38" providerId="AD" clId="Web-{82898575-FFAF-B320-E615-8879E8AE01B4}" dt="2025-02-17T22:08:39.124" v="2" actId="14100"/>
      <pc:docMkLst>
        <pc:docMk/>
      </pc:docMkLst>
      <pc:sldChg chg="modSp">
        <pc:chgData name="Linder, William [HHS]" userId="S::william.linder@hhs.iowa.gov::78ab0174-1c0e-4878-989c-7fcc481cae38" providerId="AD" clId="Web-{82898575-FFAF-B320-E615-8879E8AE01B4}" dt="2025-02-17T22:06:36.890" v="0" actId="1076"/>
        <pc:sldMkLst>
          <pc:docMk/>
          <pc:sldMk cId="31829375" sldId="300"/>
        </pc:sldMkLst>
        <pc:spChg chg="mod">
          <ac:chgData name="Linder, William [HHS]" userId="S::william.linder@hhs.iowa.gov::78ab0174-1c0e-4878-989c-7fcc481cae38" providerId="AD" clId="Web-{82898575-FFAF-B320-E615-8879E8AE01B4}" dt="2025-02-17T22:06:36.890" v="0" actId="1076"/>
          <ac:spMkLst>
            <pc:docMk/>
            <pc:sldMk cId="31829375" sldId="300"/>
            <ac:spMk id="6" creationId="{6EF053A6-BC92-CB74-A23E-85DCFF3AD3A3}"/>
          </ac:spMkLst>
        </pc:spChg>
      </pc:sldChg>
      <pc:sldChg chg="modSp">
        <pc:chgData name="Linder, William [HHS]" userId="S::william.linder@hhs.iowa.gov::78ab0174-1c0e-4878-989c-7fcc481cae38" providerId="AD" clId="Web-{82898575-FFAF-B320-E615-8879E8AE01B4}" dt="2025-02-17T22:08:39.124" v="2" actId="14100"/>
        <pc:sldMkLst>
          <pc:docMk/>
          <pc:sldMk cId="1761836670" sldId="317"/>
        </pc:sldMkLst>
        <pc:spChg chg="mod">
          <ac:chgData name="Linder, William [HHS]" userId="S::william.linder@hhs.iowa.gov::78ab0174-1c0e-4878-989c-7fcc481cae38" providerId="AD" clId="Web-{82898575-FFAF-B320-E615-8879E8AE01B4}" dt="2025-02-17T22:08:39.124" v="2" actId="14100"/>
          <ac:spMkLst>
            <pc:docMk/>
            <pc:sldMk cId="1761836670" sldId="317"/>
            <ac:spMk id="5" creationId="{3FB6F8BE-7B8D-3F9D-DC8C-31D5AC5D99A3}"/>
          </ac:spMkLst>
        </pc:spChg>
      </pc:sldChg>
    </pc:docChg>
  </pc:docChgLst>
  <pc:docChgLst>
    <pc:chgData name="Gretchen Hammer" userId="S::ghammer_mathematica-mpr.com#ext#@iowadhs.onmicrosoft.com::6f3b9345-4663-44fb-8a16-f880088b3a05" providerId="AD" clId="Web-{692FC875-8628-2A49-7E16-AB8C5B61AB80}"/>
    <pc:docChg chg="addSld">
      <pc:chgData name="Gretchen Hammer" userId="S::ghammer_mathematica-mpr.com#ext#@iowadhs.onmicrosoft.com::6f3b9345-4663-44fb-8a16-f880088b3a05" providerId="AD" clId="Web-{692FC875-8628-2A49-7E16-AB8C5B61AB80}" dt="2025-01-07T21:31:58.654" v="0"/>
      <pc:docMkLst>
        <pc:docMk/>
      </pc:docMkLst>
      <pc:sldChg chg="add">
        <pc:chgData name="Gretchen Hammer" userId="S::ghammer_mathematica-mpr.com#ext#@iowadhs.onmicrosoft.com::6f3b9345-4663-44fb-8a16-f880088b3a05" providerId="AD" clId="Web-{692FC875-8628-2A49-7E16-AB8C5B61AB80}" dt="2025-01-07T21:31:58.654" v="0"/>
        <pc:sldMkLst>
          <pc:docMk/>
          <pc:sldMk cId="1144642865"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43A3E9-49F6-4EA2-9D16-8F8D5CC66AB5}" type="datetimeFigureOut">
              <a:rPr lang="en-US" smtClean="0"/>
              <a:t>2/17/2025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E5CBE4-DEF4-4A3E-916E-A44ADDAF2B7B}" type="slidenum">
              <a:rPr lang="en-US" smtClean="0"/>
              <a:t>‹#›</a:t>
            </a:fld>
            <a:endParaRPr lang="en-US"/>
          </a:p>
        </p:txBody>
      </p:sp>
    </p:spTree>
    <p:extLst>
      <p:ext uri="{BB962C8B-B14F-4D97-AF65-F5344CB8AC3E}">
        <p14:creationId xmlns:p14="http://schemas.microsoft.com/office/powerpoint/2010/main" val="247343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Segoe UI"/>
                <a:cs typeface="Segoe UI"/>
              </a:rPr>
              <a:t>Iowa REACH is a new Iowa Medicaid initiative to help kids and youth with mental health challenges thrive at home and in their communities. Iowa REACH is focused on helping kids and youth who have a severe mental health challenge that makes it harder for them to engage with friends, succeed at school, or live a healthy life in their community. The initiative is improving services that help kids and youth live at home instead of in institutions. Receiving these services helps kids develop into healthy and independent adults.  </a:t>
            </a:r>
          </a:p>
          <a:p>
            <a:endParaRPr lang="en-US" sz="1800">
              <a:solidFill>
                <a:srgbClr val="000000"/>
              </a:solidFill>
              <a:latin typeface="Segoe UI" panose="020B0502040204020203" pitchFamily="34" charset="0"/>
            </a:endParaRPr>
          </a:p>
          <a:p>
            <a:pPr marL="291179" indent="-291179">
              <a:buFont typeface="Symbol"/>
              <a:buChar char="•"/>
            </a:pPr>
            <a:r>
              <a:rPr lang="en-US" b="0" i="0" dirty="0">
                <a:solidFill>
                  <a:srgbClr val="000000"/>
                </a:solidFill>
                <a:effectLst/>
              </a:rPr>
              <a:t>Examples of helpful services include things like:</a:t>
            </a:r>
            <a:endParaRPr lang="en-US" b="0" i="0" dirty="0">
              <a:solidFill>
                <a:srgbClr val="000000"/>
              </a:solidFill>
              <a:effectLst/>
              <a:ea typeface="Calibri"/>
              <a:cs typeface="Calibri"/>
            </a:endParaRPr>
          </a:p>
          <a:p>
            <a:pPr marL="757066" lvl="1" indent="-291179">
              <a:buFont typeface="Courier New"/>
              <a:buChar char="○"/>
            </a:pPr>
            <a:r>
              <a:rPr lang="en-US" dirty="0">
                <a:solidFill>
                  <a:srgbClr val="000000"/>
                </a:solidFill>
              </a:rPr>
              <a:t>Day programs that focus on social skills, communication, and understanding emotions</a:t>
            </a:r>
            <a:endParaRPr lang="en-US" dirty="0">
              <a:solidFill>
                <a:srgbClr val="000000"/>
              </a:solidFill>
              <a:ea typeface="Calibri"/>
              <a:cs typeface="Calibri"/>
            </a:endParaRPr>
          </a:p>
          <a:p>
            <a:pPr marL="757066" lvl="1" indent="-291179">
              <a:buFont typeface="Courier New"/>
              <a:buChar char="○"/>
            </a:pPr>
            <a:r>
              <a:rPr lang="en-US" dirty="0">
                <a:solidFill>
                  <a:srgbClr val="000000"/>
                </a:solidFill>
              </a:rPr>
              <a:t>Coaching for a child’s family members to learn coping strategies </a:t>
            </a:r>
            <a:endParaRPr lang="en-US" dirty="0">
              <a:solidFill>
                <a:srgbClr val="000000"/>
              </a:solidFill>
              <a:ea typeface="Calibri"/>
              <a:cs typeface="Calibri"/>
            </a:endParaRPr>
          </a:p>
          <a:p>
            <a:pPr marL="757066" lvl="1" indent="-291179">
              <a:buFont typeface="Courier New"/>
              <a:buChar char="○"/>
            </a:pPr>
            <a:r>
              <a:rPr lang="en-US" dirty="0">
                <a:solidFill>
                  <a:srgbClr val="000000"/>
                </a:solidFill>
              </a:rPr>
              <a:t>Help managing medications or personal hygiene</a:t>
            </a:r>
            <a:endParaRPr lang="en-US" dirty="0">
              <a:solidFill>
                <a:srgbClr val="000000"/>
              </a:solidFill>
              <a:ea typeface="Calibri"/>
              <a:cs typeface="Calibri"/>
            </a:endParaRPr>
          </a:p>
          <a:p>
            <a:pPr marL="757066" lvl="1" indent="-291179">
              <a:buFont typeface="Courier New"/>
              <a:buChar char="○"/>
            </a:pPr>
            <a:r>
              <a:rPr lang="en-US" dirty="0">
                <a:solidFill>
                  <a:srgbClr val="000000"/>
                </a:solidFill>
              </a:rPr>
              <a:t>Case management</a:t>
            </a:r>
            <a:endParaRPr lang="en-US" dirty="0">
              <a:solidFill>
                <a:srgbClr val="000000"/>
              </a:solidFill>
              <a:ea typeface="Calibri"/>
              <a:cs typeface="Calibri"/>
            </a:endParaRPr>
          </a:p>
          <a:p>
            <a:pPr marL="757066" lvl="1" indent="-291179">
              <a:buFont typeface="Courier New"/>
              <a:buChar char="○"/>
            </a:pPr>
            <a:r>
              <a:rPr lang="en-US" dirty="0">
                <a:solidFill>
                  <a:srgbClr val="000000"/>
                </a:solidFill>
              </a:rPr>
              <a:t>Transportation to appointments</a:t>
            </a:r>
            <a:endParaRPr lang="en-US" dirty="0">
              <a:solidFill>
                <a:srgbClr val="000000"/>
              </a:solidFill>
              <a:ea typeface="Calibri"/>
              <a:cs typeface="Calibri"/>
            </a:endParaRPr>
          </a:p>
          <a:p>
            <a:pPr marL="757066" lvl="1" indent="-291179">
              <a:buFont typeface="Courier New"/>
              <a:buChar char="○"/>
            </a:pPr>
            <a:r>
              <a:rPr lang="en-US" dirty="0">
                <a:solidFill>
                  <a:srgbClr val="000000"/>
                </a:solidFill>
              </a:rPr>
              <a:t>Respite services that give a break to both the child and caregiver</a:t>
            </a:r>
            <a:endParaRPr lang="en-US" dirty="0">
              <a:solidFill>
                <a:srgbClr val="000000"/>
              </a:solidFill>
              <a:ea typeface="Calibri"/>
              <a:cs typeface="Calibri"/>
            </a:endParaRPr>
          </a:p>
          <a:p>
            <a:pPr>
              <a:lnSpc>
                <a:spcPct val="100000"/>
              </a:lnSpc>
            </a:pPr>
            <a:endParaRPr lang="en-US" sz="1800" dirty="0">
              <a:solidFill>
                <a:srgbClr val="000000"/>
              </a:solidFill>
              <a:latin typeface="Segoe UI"/>
              <a:ea typeface="Calibri" panose="020F0502020204030204"/>
              <a:cs typeface="Segoe UI"/>
            </a:endParaRPr>
          </a:p>
          <a:p>
            <a:endParaRPr lang="en-US"/>
          </a:p>
        </p:txBody>
      </p:sp>
      <p:sp>
        <p:nvSpPr>
          <p:cNvPr id="4" name="Slide Number Placeholder 3"/>
          <p:cNvSpPr>
            <a:spLocks noGrp="1"/>
          </p:cNvSpPr>
          <p:nvPr>
            <p:ph type="sldNum" sz="quarter" idx="5"/>
          </p:nvPr>
        </p:nvSpPr>
        <p:spPr/>
        <p:txBody>
          <a:bodyPr/>
          <a:lstStyle/>
          <a:p>
            <a:fld id="{59E5CBE4-DEF4-4A3E-916E-A44ADDAF2B7B}" type="slidenum">
              <a:rPr lang="en-US" smtClean="0"/>
              <a:t>2</a:t>
            </a:fld>
            <a:endParaRPr lang="en-US"/>
          </a:p>
        </p:txBody>
      </p:sp>
    </p:spTree>
    <p:extLst>
      <p:ext uri="{BB962C8B-B14F-4D97-AF65-F5344CB8AC3E}">
        <p14:creationId xmlns:p14="http://schemas.microsoft.com/office/powerpoint/2010/main" val="3545065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a:t>
            </a:r>
            <a:r>
              <a:rPr lang="en-US" b="0" i="0" dirty="0">
                <a:solidFill>
                  <a:srgbClr val="000000"/>
                </a:solidFill>
                <a:effectLst/>
              </a:rPr>
              <a:t>Iowa REACH </a:t>
            </a:r>
            <a:r>
              <a:rPr lang="en-US" dirty="0">
                <a:solidFill>
                  <a:srgbClr val="000000"/>
                </a:solidFill>
              </a:rPr>
              <a:t>Implementation Team </a:t>
            </a:r>
            <a:r>
              <a:rPr lang="en-US" b="0" i="0" dirty="0">
                <a:solidFill>
                  <a:srgbClr val="000000"/>
                </a:solidFill>
                <a:effectLst/>
              </a:rPr>
              <a:t>is </a:t>
            </a:r>
            <a:r>
              <a:rPr lang="en-US" dirty="0">
                <a:solidFill>
                  <a:srgbClr val="000000"/>
                </a:solidFill>
              </a:rPr>
              <a:t>responsible </a:t>
            </a:r>
            <a:r>
              <a:rPr lang="en-US" b="0" i="0" dirty="0">
                <a:solidFill>
                  <a:srgbClr val="000000"/>
                </a:solidFill>
                <a:effectLst/>
              </a:rPr>
              <a:t>for </a:t>
            </a:r>
            <a:r>
              <a:rPr lang="en-US" dirty="0">
                <a:solidFill>
                  <a:srgbClr val="000000"/>
                </a:solidFill>
              </a:rPr>
              <a:t>coordinating </a:t>
            </a:r>
            <a:r>
              <a:rPr lang="en-US" b="0" i="0" dirty="0">
                <a:solidFill>
                  <a:srgbClr val="000000"/>
                </a:solidFill>
                <a:effectLst/>
              </a:rPr>
              <a:t>and </a:t>
            </a:r>
            <a:r>
              <a:rPr lang="en-US" dirty="0">
                <a:solidFill>
                  <a:srgbClr val="000000"/>
                </a:solidFill>
              </a:rPr>
              <a:t>overseeing implementation of the Interim Settlement Agreement. The Implementation Team has subcommittees on: </a:t>
            </a:r>
          </a:p>
          <a:p>
            <a:pPr marL="291179" indent="-291179">
              <a:buFont typeface="Symbol"/>
              <a:buChar char="•"/>
            </a:pPr>
            <a:r>
              <a:rPr lang="en-US" dirty="0">
                <a:solidFill>
                  <a:srgbClr val="000000"/>
                </a:solidFill>
              </a:rPr>
              <a:t>Communications </a:t>
            </a:r>
          </a:p>
          <a:p>
            <a:pPr marL="291179" indent="-291179">
              <a:buFont typeface="Symbol"/>
              <a:buChar char="•"/>
            </a:pPr>
            <a:r>
              <a:rPr lang="en-US" dirty="0">
                <a:solidFill>
                  <a:srgbClr val="000000"/>
                </a:solidFill>
              </a:rPr>
              <a:t>Identification of an assessment tool </a:t>
            </a:r>
          </a:p>
          <a:p>
            <a:pPr marL="291179" indent="-291179">
              <a:buFont typeface="Symbol"/>
              <a:buChar char="•"/>
            </a:pPr>
            <a:r>
              <a:rPr lang="en-US" dirty="0">
                <a:solidFill>
                  <a:srgbClr val="000000"/>
                </a:solidFill>
              </a:rPr>
              <a:t>Intensive care coordination </a:t>
            </a:r>
          </a:p>
          <a:p>
            <a:pPr marL="291179" indent="-291179">
              <a:buFont typeface="Symbol"/>
              <a:buChar char="•"/>
            </a:pPr>
            <a:r>
              <a:rPr lang="en-US" dirty="0">
                <a:solidFill>
                  <a:srgbClr val="000000"/>
                </a:solidFill>
              </a:rPr>
              <a:t>Service development </a:t>
            </a:r>
            <a:r>
              <a:rPr lang="en-US" b="0" i="0" dirty="0">
                <a:solidFill>
                  <a:srgbClr val="000000"/>
                </a:solidFill>
                <a:effectLst/>
              </a:rPr>
              <a:t>and </a:t>
            </a:r>
            <a:r>
              <a:rPr lang="en-US" dirty="0">
                <a:solidFill>
                  <a:srgbClr val="000000"/>
                </a:solidFill>
              </a:rPr>
              <a:t>provider capacity </a:t>
            </a:r>
          </a:p>
          <a:p>
            <a:pPr marL="291179" indent="-291179">
              <a:buFont typeface="Symbol"/>
              <a:buChar char="•"/>
            </a:pPr>
            <a:r>
              <a:rPr lang="en-US" dirty="0">
                <a:solidFill>
                  <a:srgbClr val="000000"/>
                </a:solidFill>
              </a:rPr>
              <a:t>Quality improvement </a:t>
            </a:r>
            <a:r>
              <a:rPr lang="en-US" b="0" i="0" dirty="0">
                <a:solidFill>
                  <a:srgbClr val="000000"/>
                </a:solidFill>
                <a:effectLst/>
              </a:rPr>
              <a:t>and </a:t>
            </a:r>
            <a:r>
              <a:rPr lang="en-US" dirty="0">
                <a:solidFill>
                  <a:srgbClr val="000000"/>
                </a:solidFill>
              </a:rPr>
              <a:t>accountability  </a:t>
            </a:r>
            <a:endParaRPr lang="en-US" b="0" i="0" dirty="0">
              <a:solidFill>
                <a:srgbClr val="000000"/>
              </a:solidFill>
              <a:effectLst/>
            </a:endParaRPr>
          </a:p>
          <a:p>
            <a:pPr marL="291179" indent="-291179">
              <a:buFont typeface="Symbol"/>
              <a:buChar char="•"/>
            </a:pPr>
            <a:endParaRPr lang="en-US" b="0" i="0" dirty="0">
              <a:solidFill>
                <a:srgbClr val="000000"/>
              </a:solidFill>
              <a:effectLst/>
              <a:ea typeface="Calibri" panose="020F0502020204030204"/>
              <a:cs typeface="Calibri" panose="020F0502020204030204"/>
            </a:endParaRPr>
          </a:p>
          <a:p>
            <a:r>
              <a:rPr lang="en-US" dirty="0">
                <a:solidFill>
                  <a:srgbClr val="000000"/>
                </a:solidFill>
              </a:rPr>
              <a:t>The team includes representatives from the Iowa HHS divisions of Medicaid, Behavioral Health, Aging and Disability Services and Family Wellbeing and Protection. Iowa HHS will continue to work with the experts referenced in the Interim Settlement Agreement, along with other experts or consultants as needed.</a:t>
            </a:r>
            <a:endParaRPr lang="en-US" dirty="0"/>
          </a:p>
          <a:p>
            <a:endParaRPr lang="en-US" dirty="0">
              <a:solidFill>
                <a:srgbClr val="000000"/>
              </a:solidFill>
            </a:endParaRPr>
          </a:p>
          <a:p>
            <a:r>
              <a:rPr lang="en-US" dirty="0">
                <a:solidFill>
                  <a:srgbClr val="000000"/>
                </a:solidFill>
              </a:rPr>
              <a:t>The Implementation Team and its subcommittees will engage </a:t>
            </a:r>
            <a:r>
              <a:rPr lang="en-US" b="0" i="0" dirty="0">
                <a:solidFill>
                  <a:srgbClr val="000000"/>
                </a:solidFill>
                <a:effectLst/>
              </a:rPr>
              <a:t>a </a:t>
            </a:r>
            <a:r>
              <a:rPr lang="en-US" dirty="0">
                <a:solidFill>
                  <a:srgbClr val="000000"/>
                </a:solidFill>
              </a:rPr>
              <a:t>Consumer Steering Committee </a:t>
            </a:r>
            <a:r>
              <a:rPr lang="en-US" b="0" i="0" dirty="0">
                <a:solidFill>
                  <a:srgbClr val="000000"/>
                </a:solidFill>
                <a:effectLst/>
              </a:rPr>
              <a:t>that </a:t>
            </a:r>
            <a:r>
              <a:rPr lang="en-US" dirty="0">
                <a:solidFill>
                  <a:srgbClr val="000000"/>
                </a:solidFill>
              </a:rPr>
              <a:t>has members who have lived experience in one of the following areas: being a young person in Iowa</a:t>
            </a:r>
            <a:r>
              <a:rPr lang="en-US" b="0" i="0" dirty="0">
                <a:solidFill>
                  <a:srgbClr val="000000"/>
                </a:solidFill>
                <a:effectLst/>
              </a:rPr>
              <a:t>, </a:t>
            </a:r>
            <a:r>
              <a:rPr lang="en-US" dirty="0">
                <a:solidFill>
                  <a:srgbClr val="000000"/>
                </a:solidFill>
              </a:rPr>
              <a:t>navigating the behavioral health system in Iowa</a:t>
            </a:r>
            <a:r>
              <a:rPr lang="en-US" b="0" i="0" dirty="0">
                <a:solidFill>
                  <a:srgbClr val="000000"/>
                </a:solidFill>
                <a:effectLst/>
              </a:rPr>
              <a:t>, </a:t>
            </a:r>
            <a:r>
              <a:rPr lang="en-US" dirty="0">
                <a:solidFill>
                  <a:srgbClr val="000000"/>
                </a:solidFill>
              </a:rPr>
              <a:t>a parent or guardian that has or is supporting a child </a:t>
            </a:r>
            <a:r>
              <a:rPr lang="en-US" b="0" i="0" dirty="0">
                <a:solidFill>
                  <a:srgbClr val="000000"/>
                </a:solidFill>
                <a:effectLst/>
              </a:rPr>
              <a:t>or youth with behavioral health </a:t>
            </a:r>
            <a:r>
              <a:rPr lang="en-US" dirty="0">
                <a:solidFill>
                  <a:srgbClr val="000000"/>
                </a:solidFill>
              </a:rPr>
              <a:t>needs </a:t>
            </a:r>
            <a:r>
              <a:rPr lang="en-US" b="0" i="0" dirty="0">
                <a:solidFill>
                  <a:srgbClr val="000000"/>
                </a:solidFill>
                <a:effectLst/>
              </a:rPr>
              <a:t>in </a:t>
            </a:r>
            <a:r>
              <a:rPr lang="en-US" dirty="0">
                <a:solidFill>
                  <a:srgbClr val="000000"/>
                </a:solidFill>
              </a:rPr>
              <a:t>Iowa.  </a:t>
            </a:r>
            <a:endParaRPr lang="en-US" b="0" i="0" dirty="0">
              <a:solidFill>
                <a:srgbClr val="000000"/>
              </a:solidFill>
              <a:effectLst/>
              <a:ea typeface="Calibri"/>
              <a:cs typeface="Calibri"/>
            </a:endParaRPr>
          </a:p>
          <a:p>
            <a:pPr algn="l"/>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59E5CBE4-DEF4-4A3E-916E-A44ADDAF2B7B}" type="slidenum">
              <a:rPr lang="en-US" smtClean="0"/>
              <a:t>11</a:t>
            </a:fld>
            <a:endParaRPr lang="en-US"/>
          </a:p>
        </p:txBody>
      </p:sp>
    </p:spTree>
    <p:extLst>
      <p:ext uri="{BB962C8B-B14F-4D97-AF65-F5344CB8AC3E}">
        <p14:creationId xmlns:p14="http://schemas.microsoft.com/office/powerpoint/2010/main" val="429211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a:t>
            </a:r>
            <a:r>
              <a:rPr lang="en-US" b="0" i="0" dirty="0">
                <a:solidFill>
                  <a:srgbClr val="000000"/>
                </a:solidFill>
                <a:effectLst/>
              </a:rPr>
              <a:t>Iowa REACH </a:t>
            </a:r>
            <a:r>
              <a:rPr lang="en-US" dirty="0">
                <a:solidFill>
                  <a:srgbClr val="000000"/>
                </a:solidFill>
              </a:rPr>
              <a:t>Implementation Team </a:t>
            </a:r>
            <a:r>
              <a:rPr lang="en-US" b="0" i="0" dirty="0">
                <a:solidFill>
                  <a:srgbClr val="000000"/>
                </a:solidFill>
                <a:effectLst/>
              </a:rPr>
              <a:t>is </a:t>
            </a:r>
            <a:r>
              <a:rPr lang="en-US" dirty="0">
                <a:solidFill>
                  <a:srgbClr val="000000"/>
                </a:solidFill>
              </a:rPr>
              <a:t>responsible </a:t>
            </a:r>
            <a:r>
              <a:rPr lang="en-US" b="0" i="0" dirty="0">
                <a:solidFill>
                  <a:srgbClr val="000000"/>
                </a:solidFill>
                <a:effectLst/>
              </a:rPr>
              <a:t>for </a:t>
            </a:r>
            <a:r>
              <a:rPr lang="en-US" dirty="0">
                <a:solidFill>
                  <a:srgbClr val="000000"/>
                </a:solidFill>
              </a:rPr>
              <a:t>coordinating </a:t>
            </a:r>
            <a:r>
              <a:rPr lang="en-US" b="0" i="0" dirty="0">
                <a:solidFill>
                  <a:srgbClr val="000000"/>
                </a:solidFill>
                <a:effectLst/>
              </a:rPr>
              <a:t>and </a:t>
            </a:r>
            <a:r>
              <a:rPr lang="en-US" dirty="0">
                <a:solidFill>
                  <a:srgbClr val="000000"/>
                </a:solidFill>
              </a:rPr>
              <a:t>overseeing implementation of the Interim Settlement Agreement. The Implementation Team has subcommittees on: </a:t>
            </a:r>
          </a:p>
          <a:p>
            <a:pPr marL="291179" indent="-291179">
              <a:buFont typeface="Symbol"/>
              <a:buChar char="•"/>
            </a:pPr>
            <a:r>
              <a:rPr lang="en-US" dirty="0">
                <a:solidFill>
                  <a:srgbClr val="000000"/>
                </a:solidFill>
              </a:rPr>
              <a:t>Communications </a:t>
            </a:r>
          </a:p>
          <a:p>
            <a:pPr marL="291179" indent="-291179">
              <a:buFont typeface="Symbol"/>
              <a:buChar char="•"/>
            </a:pPr>
            <a:r>
              <a:rPr lang="en-US" dirty="0">
                <a:solidFill>
                  <a:srgbClr val="000000"/>
                </a:solidFill>
              </a:rPr>
              <a:t>Identification of an assessment tool </a:t>
            </a:r>
          </a:p>
          <a:p>
            <a:pPr marL="291179" indent="-291179">
              <a:buFont typeface="Symbol"/>
              <a:buChar char="•"/>
            </a:pPr>
            <a:r>
              <a:rPr lang="en-US" dirty="0">
                <a:solidFill>
                  <a:srgbClr val="000000"/>
                </a:solidFill>
              </a:rPr>
              <a:t>Intensive care coordination </a:t>
            </a:r>
          </a:p>
          <a:p>
            <a:pPr marL="291179" indent="-291179">
              <a:buFont typeface="Symbol"/>
              <a:buChar char="•"/>
            </a:pPr>
            <a:r>
              <a:rPr lang="en-US" dirty="0">
                <a:solidFill>
                  <a:srgbClr val="000000"/>
                </a:solidFill>
              </a:rPr>
              <a:t>Service development </a:t>
            </a:r>
            <a:r>
              <a:rPr lang="en-US" b="0" i="0" dirty="0">
                <a:solidFill>
                  <a:srgbClr val="000000"/>
                </a:solidFill>
                <a:effectLst/>
              </a:rPr>
              <a:t>and </a:t>
            </a:r>
            <a:r>
              <a:rPr lang="en-US" dirty="0">
                <a:solidFill>
                  <a:srgbClr val="000000"/>
                </a:solidFill>
              </a:rPr>
              <a:t>provider capacity </a:t>
            </a:r>
          </a:p>
          <a:p>
            <a:pPr marL="291179" indent="-291179">
              <a:buFont typeface="Symbol"/>
              <a:buChar char="•"/>
            </a:pPr>
            <a:r>
              <a:rPr lang="en-US" dirty="0">
                <a:solidFill>
                  <a:srgbClr val="000000"/>
                </a:solidFill>
              </a:rPr>
              <a:t>Quality improvement </a:t>
            </a:r>
            <a:r>
              <a:rPr lang="en-US" b="0" i="0" dirty="0">
                <a:solidFill>
                  <a:srgbClr val="000000"/>
                </a:solidFill>
                <a:effectLst/>
              </a:rPr>
              <a:t>and </a:t>
            </a:r>
            <a:r>
              <a:rPr lang="en-US" dirty="0">
                <a:solidFill>
                  <a:srgbClr val="000000"/>
                </a:solidFill>
              </a:rPr>
              <a:t>accountability  </a:t>
            </a:r>
            <a:endParaRPr lang="en-US" b="0" i="0" dirty="0">
              <a:solidFill>
                <a:srgbClr val="000000"/>
              </a:solidFill>
              <a:effectLst/>
            </a:endParaRPr>
          </a:p>
          <a:p>
            <a:pPr marL="291179" indent="-291179">
              <a:buFont typeface="Symbol"/>
              <a:buChar char="•"/>
            </a:pPr>
            <a:endParaRPr lang="en-US" b="0" i="0" dirty="0">
              <a:solidFill>
                <a:srgbClr val="000000"/>
              </a:solidFill>
              <a:effectLst/>
              <a:ea typeface="Calibri" panose="020F0502020204030204"/>
              <a:cs typeface="Calibri" panose="020F0502020204030204"/>
            </a:endParaRPr>
          </a:p>
          <a:p>
            <a:r>
              <a:rPr lang="en-US" dirty="0">
                <a:solidFill>
                  <a:srgbClr val="000000"/>
                </a:solidFill>
              </a:rPr>
              <a:t>The team includes representatives from the Iowa HHS divisions of Medicaid, Behavioral Health, Aging and Disability Services and Family Wellbeing and Protection. Iowa HHS will continue to work with the experts referenced in the Interim Settlement Agreement, along with other experts or consultants as needed.</a:t>
            </a:r>
            <a:endParaRPr lang="en-US" dirty="0"/>
          </a:p>
          <a:p>
            <a:endParaRPr lang="en-US" dirty="0">
              <a:solidFill>
                <a:srgbClr val="000000"/>
              </a:solidFill>
            </a:endParaRPr>
          </a:p>
          <a:p>
            <a:r>
              <a:rPr lang="en-US" dirty="0">
                <a:solidFill>
                  <a:srgbClr val="000000"/>
                </a:solidFill>
              </a:rPr>
              <a:t>The Implementation Team and its subcommittees will engage </a:t>
            </a:r>
            <a:r>
              <a:rPr lang="en-US" b="0" i="0" dirty="0">
                <a:solidFill>
                  <a:srgbClr val="000000"/>
                </a:solidFill>
                <a:effectLst/>
              </a:rPr>
              <a:t>a </a:t>
            </a:r>
            <a:r>
              <a:rPr lang="en-US" dirty="0">
                <a:solidFill>
                  <a:srgbClr val="000000"/>
                </a:solidFill>
              </a:rPr>
              <a:t>Consumer Steering Committee </a:t>
            </a:r>
            <a:r>
              <a:rPr lang="en-US" b="0" i="0" dirty="0">
                <a:solidFill>
                  <a:srgbClr val="000000"/>
                </a:solidFill>
                <a:effectLst/>
              </a:rPr>
              <a:t>that </a:t>
            </a:r>
            <a:r>
              <a:rPr lang="en-US" dirty="0">
                <a:solidFill>
                  <a:srgbClr val="000000"/>
                </a:solidFill>
              </a:rPr>
              <a:t>has members who have lived experience in one of the following areas: being a young person in Iowa</a:t>
            </a:r>
            <a:r>
              <a:rPr lang="en-US" b="0" i="0" dirty="0">
                <a:solidFill>
                  <a:srgbClr val="000000"/>
                </a:solidFill>
                <a:effectLst/>
              </a:rPr>
              <a:t>, </a:t>
            </a:r>
            <a:r>
              <a:rPr lang="en-US" dirty="0">
                <a:solidFill>
                  <a:srgbClr val="000000"/>
                </a:solidFill>
              </a:rPr>
              <a:t>navigating the behavioral health system in Iowa</a:t>
            </a:r>
            <a:r>
              <a:rPr lang="en-US" b="0" i="0" dirty="0">
                <a:solidFill>
                  <a:srgbClr val="000000"/>
                </a:solidFill>
                <a:effectLst/>
              </a:rPr>
              <a:t>, </a:t>
            </a:r>
            <a:r>
              <a:rPr lang="en-US" dirty="0">
                <a:solidFill>
                  <a:srgbClr val="000000"/>
                </a:solidFill>
              </a:rPr>
              <a:t>a parent or guardian that has or is supporting a child </a:t>
            </a:r>
            <a:r>
              <a:rPr lang="en-US" b="0" i="0" dirty="0">
                <a:solidFill>
                  <a:srgbClr val="000000"/>
                </a:solidFill>
                <a:effectLst/>
              </a:rPr>
              <a:t>or youth with behavioral health </a:t>
            </a:r>
            <a:r>
              <a:rPr lang="en-US" dirty="0">
                <a:solidFill>
                  <a:srgbClr val="000000"/>
                </a:solidFill>
              </a:rPr>
              <a:t>needs </a:t>
            </a:r>
            <a:r>
              <a:rPr lang="en-US" b="0" i="0" dirty="0">
                <a:solidFill>
                  <a:srgbClr val="000000"/>
                </a:solidFill>
                <a:effectLst/>
              </a:rPr>
              <a:t>in </a:t>
            </a:r>
            <a:r>
              <a:rPr lang="en-US" dirty="0">
                <a:solidFill>
                  <a:srgbClr val="000000"/>
                </a:solidFill>
              </a:rPr>
              <a:t>Iowa.  </a:t>
            </a:r>
            <a:endParaRPr lang="en-US" b="0" i="0" dirty="0">
              <a:solidFill>
                <a:srgbClr val="000000"/>
              </a:solidFill>
              <a:effectLst/>
              <a:ea typeface="Calibri"/>
              <a:cs typeface="Calibri"/>
            </a:endParaRPr>
          </a:p>
          <a:p>
            <a:pPr algn="l"/>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59E5CBE4-DEF4-4A3E-916E-A44ADDAF2B7B}" type="slidenum">
              <a:rPr lang="en-US" smtClean="0"/>
              <a:t>12</a:t>
            </a:fld>
            <a:endParaRPr lang="en-US"/>
          </a:p>
        </p:txBody>
      </p:sp>
    </p:spTree>
    <p:extLst>
      <p:ext uri="{BB962C8B-B14F-4D97-AF65-F5344CB8AC3E}">
        <p14:creationId xmlns:p14="http://schemas.microsoft.com/office/powerpoint/2010/main" val="48161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a:t>
            </a:r>
            <a:r>
              <a:rPr lang="en-US" b="0" i="0" dirty="0">
                <a:solidFill>
                  <a:srgbClr val="000000"/>
                </a:solidFill>
                <a:effectLst/>
              </a:rPr>
              <a:t>Iowa REACH </a:t>
            </a:r>
            <a:r>
              <a:rPr lang="en-US" dirty="0">
                <a:solidFill>
                  <a:srgbClr val="000000"/>
                </a:solidFill>
              </a:rPr>
              <a:t>Implementation Team </a:t>
            </a:r>
            <a:r>
              <a:rPr lang="en-US" b="0" i="0" dirty="0">
                <a:solidFill>
                  <a:srgbClr val="000000"/>
                </a:solidFill>
                <a:effectLst/>
              </a:rPr>
              <a:t>is </a:t>
            </a:r>
            <a:r>
              <a:rPr lang="en-US" dirty="0">
                <a:solidFill>
                  <a:srgbClr val="000000"/>
                </a:solidFill>
              </a:rPr>
              <a:t>responsible </a:t>
            </a:r>
            <a:r>
              <a:rPr lang="en-US" b="0" i="0" dirty="0">
                <a:solidFill>
                  <a:srgbClr val="000000"/>
                </a:solidFill>
                <a:effectLst/>
              </a:rPr>
              <a:t>for </a:t>
            </a:r>
            <a:r>
              <a:rPr lang="en-US" dirty="0">
                <a:solidFill>
                  <a:srgbClr val="000000"/>
                </a:solidFill>
              </a:rPr>
              <a:t>coordinating </a:t>
            </a:r>
            <a:r>
              <a:rPr lang="en-US" b="0" i="0" dirty="0">
                <a:solidFill>
                  <a:srgbClr val="000000"/>
                </a:solidFill>
                <a:effectLst/>
              </a:rPr>
              <a:t>and </a:t>
            </a:r>
            <a:r>
              <a:rPr lang="en-US" dirty="0">
                <a:solidFill>
                  <a:srgbClr val="000000"/>
                </a:solidFill>
              </a:rPr>
              <a:t>overseeing implementation of the Interim Settlement Agreement. The Implementation Team has subcommittees on: </a:t>
            </a:r>
          </a:p>
          <a:p>
            <a:pPr marL="291179" indent="-291179">
              <a:buFont typeface="Symbol"/>
              <a:buChar char="•"/>
            </a:pPr>
            <a:r>
              <a:rPr lang="en-US" dirty="0">
                <a:solidFill>
                  <a:srgbClr val="000000"/>
                </a:solidFill>
              </a:rPr>
              <a:t>Communications </a:t>
            </a:r>
          </a:p>
          <a:p>
            <a:pPr marL="291179" indent="-291179">
              <a:buFont typeface="Symbol"/>
              <a:buChar char="•"/>
            </a:pPr>
            <a:r>
              <a:rPr lang="en-US" dirty="0">
                <a:solidFill>
                  <a:srgbClr val="000000"/>
                </a:solidFill>
              </a:rPr>
              <a:t>Identification of an assessment tool </a:t>
            </a:r>
          </a:p>
          <a:p>
            <a:pPr marL="291179" indent="-291179">
              <a:buFont typeface="Symbol"/>
              <a:buChar char="•"/>
            </a:pPr>
            <a:r>
              <a:rPr lang="en-US" dirty="0">
                <a:solidFill>
                  <a:srgbClr val="000000"/>
                </a:solidFill>
              </a:rPr>
              <a:t>Intensive care coordination </a:t>
            </a:r>
          </a:p>
          <a:p>
            <a:pPr marL="291179" indent="-291179">
              <a:buFont typeface="Symbol"/>
              <a:buChar char="•"/>
            </a:pPr>
            <a:r>
              <a:rPr lang="en-US" dirty="0">
                <a:solidFill>
                  <a:srgbClr val="000000"/>
                </a:solidFill>
              </a:rPr>
              <a:t>Service development </a:t>
            </a:r>
            <a:r>
              <a:rPr lang="en-US" b="0" i="0" dirty="0">
                <a:solidFill>
                  <a:srgbClr val="000000"/>
                </a:solidFill>
                <a:effectLst/>
              </a:rPr>
              <a:t>and </a:t>
            </a:r>
            <a:r>
              <a:rPr lang="en-US" dirty="0">
                <a:solidFill>
                  <a:srgbClr val="000000"/>
                </a:solidFill>
              </a:rPr>
              <a:t>provider capacity </a:t>
            </a:r>
          </a:p>
          <a:p>
            <a:pPr marL="291179" indent="-291179">
              <a:buFont typeface="Symbol"/>
              <a:buChar char="•"/>
            </a:pPr>
            <a:r>
              <a:rPr lang="en-US" dirty="0">
                <a:solidFill>
                  <a:srgbClr val="000000"/>
                </a:solidFill>
              </a:rPr>
              <a:t>Quality improvement </a:t>
            </a:r>
            <a:r>
              <a:rPr lang="en-US" b="0" i="0" dirty="0">
                <a:solidFill>
                  <a:srgbClr val="000000"/>
                </a:solidFill>
                <a:effectLst/>
              </a:rPr>
              <a:t>and </a:t>
            </a:r>
            <a:r>
              <a:rPr lang="en-US" dirty="0">
                <a:solidFill>
                  <a:srgbClr val="000000"/>
                </a:solidFill>
              </a:rPr>
              <a:t>accountability  </a:t>
            </a:r>
            <a:endParaRPr lang="en-US" b="0" i="0" dirty="0">
              <a:solidFill>
                <a:srgbClr val="000000"/>
              </a:solidFill>
              <a:effectLst/>
            </a:endParaRPr>
          </a:p>
          <a:p>
            <a:pPr marL="291179" indent="-291179">
              <a:buFont typeface="Symbol"/>
              <a:buChar char="•"/>
            </a:pPr>
            <a:endParaRPr lang="en-US" b="0" i="0" dirty="0">
              <a:solidFill>
                <a:srgbClr val="000000"/>
              </a:solidFill>
              <a:effectLst/>
              <a:ea typeface="Calibri" panose="020F0502020204030204"/>
              <a:cs typeface="Calibri" panose="020F0502020204030204"/>
            </a:endParaRPr>
          </a:p>
          <a:p>
            <a:r>
              <a:rPr lang="en-US" dirty="0">
                <a:solidFill>
                  <a:srgbClr val="000000"/>
                </a:solidFill>
              </a:rPr>
              <a:t>The team includes representatives from the Iowa HHS divisions of Medicaid, Behavioral Health, Aging and Disability Services and Family Wellbeing and Protection. Iowa HHS will continue to work with the experts referenced in the Interim Settlement Agreement, along with other experts or consultants as needed.</a:t>
            </a:r>
            <a:endParaRPr lang="en-US" dirty="0"/>
          </a:p>
          <a:p>
            <a:endParaRPr lang="en-US" dirty="0">
              <a:solidFill>
                <a:srgbClr val="000000"/>
              </a:solidFill>
            </a:endParaRPr>
          </a:p>
          <a:p>
            <a:r>
              <a:rPr lang="en-US" dirty="0">
                <a:solidFill>
                  <a:srgbClr val="000000"/>
                </a:solidFill>
              </a:rPr>
              <a:t>The Implementation Team and its subcommittees will engage </a:t>
            </a:r>
            <a:r>
              <a:rPr lang="en-US" b="0" i="0" dirty="0">
                <a:solidFill>
                  <a:srgbClr val="000000"/>
                </a:solidFill>
                <a:effectLst/>
              </a:rPr>
              <a:t>a </a:t>
            </a:r>
            <a:r>
              <a:rPr lang="en-US" dirty="0">
                <a:solidFill>
                  <a:srgbClr val="000000"/>
                </a:solidFill>
              </a:rPr>
              <a:t>Consumer Steering Committee </a:t>
            </a:r>
            <a:r>
              <a:rPr lang="en-US" b="0" i="0" dirty="0">
                <a:solidFill>
                  <a:srgbClr val="000000"/>
                </a:solidFill>
                <a:effectLst/>
              </a:rPr>
              <a:t>that </a:t>
            </a:r>
            <a:r>
              <a:rPr lang="en-US" dirty="0">
                <a:solidFill>
                  <a:srgbClr val="000000"/>
                </a:solidFill>
              </a:rPr>
              <a:t>has members who have lived experience in one of the following areas: being a young person in Iowa</a:t>
            </a:r>
            <a:r>
              <a:rPr lang="en-US" b="0" i="0" dirty="0">
                <a:solidFill>
                  <a:srgbClr val="000000"/>
                </a:solidFill>
                <a:effectLst/>
              </a:rPr>
              <a:t>, </a:t>
            </a:r>
            <a:r>
              <a:rPr lang="en-US" dirty="0">
                <a:solidFill>
                  <a:srgbClr val="000000"/>
                </a:solidFill>
              </a:rPr>
              <a:t>navigating the behavioral health system in Iowa</a:t>
            </a:r>
            <a:r>
              <a:rPr lang="en-US" b="0" i="0" dirty="0">
                <a:solidFill>
                  <a:srgbClr val="000000"/>
                </a:solidFill>
                <a:effectLst/>
              </a:rPr>
              <a:t>, </a:t>
            </a:r>
            <a:r>
              <a:rPr lang="en-US" dirty="0">
                <a:solidFill>
                  <a:srgbClr val="000000"/>
                </a:solidFill>
              </a:rPr>
              <a:t>a parent or guardian that has or is supporting a child </a:t>
            </a:r>
            <a:r>
              <a:rPr lang="en-US" b="0" i="0" dirty="0">
                <a:solidFill>
                  <a:srgbClr val="000000"/>
                </a:solidFill>
                <a:effectLst/>
              </a:rPr>
              <a:t>or youth with behavioral health </a:t>
            </a:r>
            <a:r>
              <a:rPr lang="en-US" dirty="0">
                <a:solidFill>
                  <a:srgbClr val="000000"/>
                </a:solidFill>
              </a:rPr>
              <a:t>needs </a:t>
            </a:r>
            <a:r>
              <a:rPr lang="en-US" b="0" i="0" dirty="0">
                <a:solidFill>
                  <a:srgbClr val="000000"/>
                </a:solidFill>
                <a:effectLst/>
              </a:rPr>
              <a:t>in </a:t>
            </a:r>
            <a:r>
              <a:rPr lang="en-US" dirty="0">
                <a:solidFill>
                  <a:srgbClr val="000000"/>
                </a:solidFill>
              </a:rPr>
              <a:t>Iowa.  </a:t>
            </a:r>
            <a:endParaRPr lang="en-US" b="0" i="0" dirty="0">
              <a:solidFill>
                <a:srgbClr val="000000"/>
              </a:solidFill>
              <a:effectLst/>
              <a:ea typeface="Calibri"/>
              <a:cs typeface="Calibri"/>
            </a:endParaRPr>
          </a:p>
          <a:p>
            <a:pPr algn="l"/>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59E5CBE4-DEF4-4A3E-916E-A44ADDAF2B7B}" type="slidenum">
              <a:rPr lang="en-US" smtClean="0"/>
              <a:t>14</a:t>
            </a:fld>
            <a:endParaRPr lang="en-US"/>
          </a:p>
        </p:txBody>
      </p:sp>
    </p:spTree>
    <p:extLst>
      <p:ext uri="{BB962C8B-B14F-4D97-AF65-F5344CB8AC3E}">
        <p14:creationId xmlns:p14="http://schemas.microsoft.com/office/powerpoint/2010/main" val="426873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a:t>
            </a:r>
            <a:r>
              <a:rPr lang="en-US" b="0" i="0" dirty="0">
                <a:solidFill>
                  <a:srgbClr val="000000"/>
                </a:solidFill>
                <a:effectLst/>
              </a:rPr>
              <a:t>Iowa REACH </a:t>
            </a:r>
            <a:r>
              <a:rPr lang="en-US" dirty="0">
                <a:solidFill>
                  <a:srgbClr val="000000"/>
                </a:solidFill>
              </a:rPr>
              <a:t>Implementation Team </a:t>
            </a:r>
            <a:r>
              <a:rPr lang="en-US" b="0" i="0" dirty="0">
                <a:solidFill>
                  <a:srgbClr val="000000"/>
                </a:solidFill>
                <a:effectLst/>
              </a:rPr>
              <a:t>is </a:t>
            </a:r>
            <a:r>
              <a:rPr lang="en-US" dirty="0">
                <a:solidFill>
                  <a:srgbClr val="000000"/>
                </a:solidFill>
              </a:rPr>
              <a:t>responsible </a:t>
            </a:r>
            <a:r>
              <a:rPr lang="en-US" b="0" i="0" dirty="0">
                <a:solidFill>
                  <a:srgbClr val="000000"/>
                </a:solidFill>
                <a:effectLst/>
              </a:rPr>
              <a:t>for </a:t>
            </a:r>
            <a:r>
              <a:rPr lang="en-US" dirty="0">
                <a:solidFill>
                  <a:srgbClr val="000000"/>
                </a:solidFill>
              </a:rPr>
              <a:t>coordinating </a:t>
            </a:r>
            <a:r>
              <a:rPr lang="en-US" b="0" i="0" dirty="0">
                <a:solidFill>
                  <a:srgbClr val="000000"/>
                </a:solidFill>
                <a:effectLst/>
              </a:rPr>
              <a:t>and </a:t>
            </a:r>
            <a:r>
              <a:rPr lang="en-US" dirty="0">
                <a:solidFill>
                  <a:srgbClr val="000000"/>
                </a:solidFill>
              </a:rPr>
              <a:t>overseeing implementation of the Interim Settlement Agreement. The Implementation Team has subcommittees on: </a:t>
            </a:r>
          </a:p>
          <a:p>
            <a:pPr marL="291179" indent="-291179">
              <a:buFont typeface="Symbol"/>
              <a:buChar char="•"/>
            </a:pPr>
            <a:r>
              <a:rPr lang="en-US" dirty="0">
                <a:solidFill>
                  <a:srgbClr val="000000"/>
                </a:solidFill>
              </a:rPr>
              <a:t>Communications </a:t>
            </a:r>
          </a:p>
          <a:p>
            <a:pPr marL="291179" indent="-291179">
              <a:buFont typeface="Symbol"/>
              <a:buChar char="•"/>
            </a:pPr>
            <a:r>
              <a:rPr lang="en-US" dirty="0">
                <a:solidFill>
                  <a:srgbClr val="000000"/>
                </a:solidFill>
              </a:rPr>
              <a:t>Identification of an assessment tool </a:t>
            </a:r>
          </a:p>
          <a:p>
            <a:pPr marL="291179" indent="-291179">
              <a:buFont typeface="Symbol"/>
              <a:buChar char="•"/>
            </a:pPr>
            <a:r>
              <a:rPr lang="en-US" dirty="0">
                <a:solidFill>
                  <a:srgbClr val="000000"/>
                </a:solidFill>
              </a:rPr>
              <a:t>Intensive care coordination </a:t>
            </a:r>
          </a:p>
          <a:p>
            <a:pPr marL="291179" indent="-291179">
              <a:buFont typeface="Symbol"/>
              <a:buChar char="•"/>
            </a:pPr>
            <a:r>
              <a:rPr lang="en-US" dirty="0">
                <a:solidFill>
                  <a:srgbClr val="000000"/>
                </a:solidFill>
              </a:rPr>
              <a:t>Service development </a:t>
            </a:r>
            <a:r>
              <a:rPr lang="en-US" b="0" i="0" dirty="0">
                <a:solidFill>
                  <a:srgbClr val="000000"/>
                </a:solidFill>
                <a:effectLst/>
              </a:rPr>
              <a:t>and </a:t>
            </a:r>
            <a:r>
              <a:rPr lang="en-US" dirty="0">
                <a:solidFill>
                  <a:srgbClr val="000000"/>
                </a:solidFill>
              </a:rPr>
              <a:t>provider capacity </a:t>
            </a:r>
          </a:p>
          <a:p>
            <a:pPr marL="291179" indent="-291179">
              <a:buFont typeface="Symbol"/>
              <a:buChar char="•"/>
            </a:pPr>
            <a:r>
              <a:rPr lang="en-US" dirty="0">
                <a:solidFill>
                  <a:srgbClr val="000000"/>
                </a:solidFill>
              </a:rPr>
              <a:t>Quality improvement </a:t>
            </a:r>
            <a:r>
              <a:rPr lang="en-US" b="0" i="0" dirty="0">
                <a:solidFill>
                  <a:srgbClr val="000000"/>
                </a:solidFill>
                <a:effectLst/>
              </a:rPr>
              <a:t>and </a:t>
            </a:r>
            <a:r>
              <a:rPr lang="en-US" dirty="0">
                <a:solidFill>
                  <a:srgbClr val="000000"/>
                </a:solidFill>
              </a:rPr>
              <a:t>accountability  </a:t>
            </a:r>
            <a:endParaRPr lang="en-US" b="0" i="0" dirty="0">
              <a:solidFill>
                <a:srgbClr val="000000"/>
              </a:solidFill>
              <a:effectLst/>
            </a:endParaRPr>
          </a:p>
          <a:p>
            <a:pPr marL="291179" indent="-291179">
              <a:buFont typeface="Symbol"/>
              <a:buChar char="•"/>
            </a:pPr>
            <a:endParaRPr lang="en-US" b="0" i="0" dirty="0">
              <a:solidFill>
                <a:srgbClr val="000000"/>
              </a:solidFill>
              <a:effectLst/>
              <a:ea typeface="Calibri" panose="020F0502020204030204"/>
              <a:cs typeface="Calibri" panose="020F0502020204030204"/>
            </a:endParaRPr>
          </a:p>
          <a:p>
            <a:r>
              <a:rPr lang="en-US" dirty="0">
                <a:solidFill>
                  <a:srgbClr val="000000"/>
                </a:solidFill>
              </a:rPr>
              <a:t>The team includes representatives from the Iowa HHS divisions of Medicaid, Behavioral Health, Aging and Disability Services and Family Wellbeing and Protection. Iowa HHS will continue to work with the experts referenced in the Interim Settlement Agreement, along with other experts or consultants as needed.</a:t>
            </a:r>
            <a:endParaRPr lang="en-US" dirty="0"/>
          </a:p>
          <a:p>
            <a:endParaRPr lang="en-US" dirty="0">
              <a:solidFill>
                <a:srgbClr val="000000"/>
              </a:solidFill>
            </a:endParaRPr>
          </a:p>
          <a:p>
            <a:r>
              <a:rPr lang="en-US" dirty="0">
                <a:solidFill>
                  <a:srgbClr val="000000"/>
                </a:solidFill>
              </a:rPr>
              <a:t>The Implementation Team and its subcommittees will engage </a:t>
            </a:r>
            <a:r>
              <a:rPr lang="en-US" b="0" i="0" dirty="0">
                <a:solidFill>
                  <a:srgbClr val="000000"/>
                </a:solidFill>
                <a:effectLst/>
              </a:rPr>
              <a:t>a </a:t>
            </a:r>
            <a:r>
              <a:rPr lang="en-US" dirty="0">
                <a:solidFill>
                  <a:srgbClr val="000000"/>
                </a:solidFill>
              </a:rPr>
              <a:t>Consumer Steering Committee </a:t>
            </a:r>
            <a:r>
              <a:rPr lang="en-US" b="0" i="0" dirty="0">
                <a:solidFill>
                  <a:srgbClr val="000000"/>
                </a:solidFill>
                <a:effectLst/>
              </a:rPr>
              <a:t>that </a:t>
            </a:r>
            <a:r>
              <a:rPr lang="en-US" dirty="0">
                <a:solidFill>
                  <a:srgbClr val="000000"/>
                </a:solidFill>
              </a:rPr>
              <a:t>has members who have lived experience in one of the following areas: being a young person in Iowa</a:t>
            </a:r>
            <a:r>
              <a:rPr lang="en-US" b="0" i="0" dirty="0">
                <a:solidFill>
                  <a:srgbClr val="000000"/>
                </a:solidFill>
                <a:effectLst/>
              </a:rPr>
              <a:t>, </a:t>
            </a:r>
            <a:r>
              <a:rPr lang="en-US" dirty="0">
                <a:solidFill>
                  <a:srgbClr val="000000"/>
                </a:solidFill>
              </a:rPr>
              <a:t>navigating the behavioral health system in Iowa</a:t>
            </a:r>
            <a:r>
              <a:rPr lang="en-US" b="0" i="0" dirty="0">
                <a:solidFill>
                  <a:srgbClr val="000000"/>
                </a:solidFill>
                <a:effectLst/>
              </a:rPr>
              <a:t>, </a:t>
            </a:r>
            <a:r>
              <a:rPr lang="en-US" dirty="0">
                <a:solidFill>
                  <a:srgbClr val="000000"/>
                </a:solidFill>
              </a:rPr>
              <a:t>a parent or guardian that has or is supporting a child </a:t>
            </a:r>
            <a:r>
              <a:rPr lang="en-US" b="0" i="0" dirty="0">
                <a:solidFill>
                  <a:srgbClr val="000000"/>
                </a:solidFill>
                <a:effectLst/>
              </a:rPr>
              <a:t>or youth with behavioral health </a:t>
            </a:r>
            <a:r>
              <a:rPr lang="en-US" dirty="0">
                <a:solidFill>
                  <a:srgbClr val="000000"/>
                </a:solidFill>
              </a:rPr>
              <a:t>needs </a:t>
            </a:r>
            <a:r>
              <a:rPr lang="en-US" b="0" i="0" dirty="0">
                <a:solidFill>
                  <a:srgbClr val="000000"/>
                </a:solidFill>
                <a:effectLst/>
              </a:rPr>
              <a:t>in </a:t>
            </a:r>
            <a:r>
              <a:rPr lang="en-US" dirty="0">
                <a:solidFill>
                  <a:srgbClr val="000000"/>
                </a:solidFill>
              </a:rPr>
              <a:t>Iowa.  </a:t>
            </a:r>
            <a:endParaRPr lang="en-US" b="0" i="0" dirty="0">
              <a:solidFill>
                <a:srgbClr val="000000"/>
              </a:solidFill>
              <a:effectLst/>
              <a:ea typeface="Calibri"/>
              <a:cs typeface="Calibri"/>
            </a:endParaRPr>
          </a:p>
          <a:p>
            <a:pPr algn="l"/>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59E5CBE4-DEF4-4A3E-916E-A44ADDAF2B7B}" type="slidenum">
              <a:rPr lang="en-US" smtClean="0"/>
              <a:t>15</a:t>
            </a:fld>
            <a:endParaRPr lang="en-US"/>
          </a:p>
        </p:txBody>
      </p:sp>
    </p:spTree>
    <p:extLst>
      <p:ext uri="{BB962C8B-B14F-4D97-AF65-F5344CB8AC3E}">
        <p14:creationId xmlns:p14="http://schemas.microsoft.com/office/powerpoint/2010/main" val="301565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a:t>
            </a:r>
            <a:r>
              <a:rPr lang="en-US" b="0" i="0" dirty="0">
                <a:solidFill>
                  <a:srgbClr val="000000"/>
                </a:solidFill>
                <a:effectLst/>
              </a:rPr>
              <a:t>Iowa REACH </a:t>
            </a:r>
            <a:r>
              <a:rPr lang="en-US" dirty="0">
                <a:solidFill>
                  <a:srgbClr val="000000"/>
                </a:solidFill>
              </a:rPr>
              <a:t>Implementation Team </a:t>
            </a:r>
            <a:r>
              <a:rPr lang="en-US" b="0" i="0" dirty="0">
                <a:solidFill>
                  <a:srgbClr val="000000"/>
                </a:solidFill>
                <a:effectLst/>
              </a:rPr>
              <a:t>is </a:t>
            </a:r>
            <a:r>
              <a:rPr lang="en-US" dirty="0">
                <a:solidFill>
                  <a:srgbClr val="000000"/>
                </a:solidFill>
              </a:rPr>
              <a:t>responsible </a:t>
            </a:r>
            <a:r>
              <a:rPr lang="en-US" b="0" i="0" dirty="0">
                <a:solidFill>
                  <a:srgbClr val="000000"/>
                </a:solidFill>
                <a:effectLst/>
              </a:rPr>
              <a:t>for </a:t>
            </a:r>
            <a:r>
              <a:rPr lang="en-US" dirty="0">
                <a:solidFill>
                  <a:srgbClr val="000000"/>
                </a:solidFill>
              </a:rPr>
              <a:t>coordinating </a:t>
            </a:r>
            <a:r>
              <a:rPr lang="en-US" b="0" i="0" dirty="0">
                <a:solidFill>
                  <a:srgbClr val="000000"/>
                </a:solidFill>
                <a:effectLst/>
              </a:rPr>
              <a:t>and </a:t>
            </a:r>
            <a:r>
              <a:rPr lang="en-US" dirty="0">
                <a:solidFill>
                  <a:srgbClr val="000000"/>
                </a:solidFill>
              </a:rPr>
              <a:t>overseeing implementation of the Interim Settlement Agreement. The Implementation Team has subcommittees on: </a:t>
            </a:r>
          </a:p>
          <a:p>
            <a:pPr marL="291179" indent="-291179">
              <a:buFont typeface="Symbol"/>
              <a:buChar char="•"/>
            </a:pPr>
            <a:r>
              <a:rPr lang="en-US" dirty="0">
                <a:solidFill>
                  <a:srgbClr val="000000"/>
                </a:solidFill>
              </a:rPr>
              <a:t>Communications </a:t>
            </a:r>
          </a:p>
          <a:p>
            <a:pPr marL="291179" indent="-291179">
              <a:buFont typeface="Symbol"/>
              <a:buChar char="•"/>
            </a:pPr>
            <a:r>
              <a:rPr lang="en-US" dirty="0">
                <a:solidFill>
                  <a:srgbClr val="000000"/>
                </a:solidFill>
              </a:rPr>
              <a:t>Identification of an assessment tool </a:t>
            </a:r>
          </a:p>
          <a:p>
            <a:pPr marL="291179" indent="-291179">
              <a:buFont typeface="Symbol"/>
              <a:buChar char="•"/>
            </a:pPr>
            <a:r>
              <a:rPr lang="en-US" dirty="0">
                <a:solidFill>
                  <a:srgbClr val="000000"/>
                </a:solidFill>
              </a:rPr>
              <a:t>Intensive care coordination </a:t>
            </a:r>
          </a:p>
          <a:p>
            <a:pPr marL="291179" indent="-291179">
              <a:buFont typeface="Symbol"/>
              <a:buChar char="•"/>
            </a:pPr>
            <a:r>
              <a:rPr lang="en-US" dirty="0">
                <a:solidFill>
                  <a:srgbClr val="000000"/>
                </a:solidFill>
              </a:rPr>
              <a:t>Service development </a:t>
            </a:r>
            <a:r>
              <a:rPr lang="en-US" b="0" i="0" dirty="0">
                <a:solidFill>
                  <a:srgbClr val="000000"/>
                </a:solidFill>
                <a:effectLst/>
              </a:rPr>
              <a:t>and </a:t>
            </a:r>
            <a:r>
              <a:rPr lang="en-US" dirty="0">
                <a:solidFill>
                  <a:srgbClr val="000000"/>
                </a:solidFill>
              </a:rPr>
              <a:t>provider capacity </a:t>
            </a:r>
          </a:p>
          <a:p>
            <a:pPr marL="291179" indent="-291179">
              <a:buFont typeface="Symbol"/>
              <a:buChar char="•"/>
            </a:pPr>
            <a:r>
              <a:rPr lang="en-US" dirty="0">
                <a:solidFill>
                  <a:srgbClr val="000000"/>
                </a:solidFill>
              </a:rPr>
              <a:t>Quality improvement </a:t>
            </a:r>
            <a:r>
              <a:rPr lang="en-US" b="0" i="0" dirty="0">
                <a:solidFill>
                  <a:srgbClr val="000000"/>
                </a:solidFill>
                <a:effectLst/>
              </a:rPr>
              <a:t>and </a:t>
            </a:r>
            <a:r>
              <a:rPr lang="en-US" dirty="0">
                <a:solidFill>
                  <a:srgbClr val="000000"/>
                </a:solidFill>
              </a:rPr>
              <a:t>accountability  </a:t>
            </a:r>
            <a:endParaRPr lang="en-US" b="0" i="0" dirty="0">
              <a:solidFill>
                <a:srgbClr val="000000"/>
              </a:solidFill>
              <a:effectLst/>
            </a:endParaRPr>
          </a:p>
          <a:p>
            <a:pPr marL="291179" indent="-291179">
              <a:buFont typeface="Symbol"/>
              <a:buChar char="•"/>
            </a:pPr>
            <a:endParaRPr lang="en-US" b="0" i="0" dirty="0">
              <a:solidFill>
                <a:srgbClr val="000000"/>
              </a:solidFill>
              <a:effectLst/>
              <a:ea typeface="Calibri" panose="020F0502020204030204"/>
              <a:cs typeface="Calibri" panose="020F0502020204030204"/>
            </a:endParaRPr>
          </a:p>
          <a:p>
            <a:r>
              <a:rPr lang="en-US" dirty="0">
                <a:solidFill>
                  <a:srgbClr val="000000"/>
                </a:solidFill>
              </a:rPr>
              <a:t>The team includes representatives from the Iowa HHS divisions of Medicaid, Behavioral Health, Aging and Disability Services and Family Wellbeing and Protection. Iowa HHS will continue to work with the experts referenced in the Interim Settlement Agreement, along with other experts or consultants as needed.</a:t>
            </a:r>
            <a:endParaRPr lang="en-US" dirty="0"/>
          </a:p>
          <a:p>
            <a:endParaRPr lang="en-US" dirty="0">
              <a:solidFill>
                <a:srgbClr val="000000"/>
              </a:solidFill>
            </a:endParaRPr>
          </a:p>
          <a:p>
            <a:r>
              <a:rPr lang="en-US" dirty="0">
                <a:solidFill>
                  <a:srgbClr val="000000"/>
                </a:solidFill>
              </a:rPr>
              <a:t>The Implementation Team and its subcommittees will engage </a:t>
            </a:r>
            <a:r>
              <a:rPr lang="en-US" b="0" i="0" dirty="0">
                <a:solidFill>
                  <a:srgbClr val="000000"/>
                </a:solidFill>
                <a:effectLst/>
              </a:rPr>
              <a:t>a </a:t>
            </a:r>
            <a:r>
              <a:rPr lang="en-US" dirty="0">
                <a:solidFill>
                  <a:srgbClr val="000000"/>
                </a:solidFill>
              </a:rPr>
              <a:t>Consumer Steering Committee </a:t>
            </a:r>
            <a:r>
              <a:rPr lang="en-US" b="0" i="0" dirty="0">
                <a:solidFill>
                  <a:srgbClr val="000000"/>
                </a:solidFill>
                <a:effectLst/>
              </a:rPr>
              <a:t>that </a:t>
            </a:r>
            <a:r>
              <a:rPr lang="en-US" dirty="0">
                <a:solidFill>
                  <a:srgbClr val="000000"/>
                </a:solidFill>
              </a:rPr>
              <a:t>has members who have lived experience in one of the following areas: being a young person in Iowa</a:t>
            </a:r>
            <a:r>
              <a:rPr lang="en-US" b="0" i="0" dirty="0">
                <a:solidFill>
                  <a:srgbClr val="000000"/>
                </a:solidFill>
                <a:effectLst/>
              </a:rPr>
              <a:t>, </a:t>
            </a:r>
            <a:r>
              <a:rPr lang="en-US" dirty="0">
                <a:solidFill>
                  <a:srgbClr val="000000"/>
                </a:solidFill>
              </a:rPr>
              <a:t>navigating the behavioral health system in Iowa</a:t>
            </a:r>
            <a:r>
              <a:rPr lang="en-US" b="0" i="0" dirty="0">
                <a:solidFill>
                  <a:srgbClr val="000000"/>
                </a:solidFill>
                <a:effectLst/>
              </a:rPr>
              <a:t>, </a:t>
            </a:r>
            <a:r>
              <a:rPr lang="en-US" dirty="0">
                <a:solidFill>
                  <a:srgbClr val="000000"/>
                </a:solidFill>
              </a:rPr>
              <a:t>a parent or guardian that has or is supporting a child </a:t>
            </a:r>
            <a:r>
              <a:rPr lang="en-US" b="0" i="0" dirty="0">
                <a:solidFill>
                  <a:srgbClr val="000000"/>
                </a:solidFill>
                <a:effectLst/>
              </a:rPr>
              <a:t>or youth with behavioral health </a:t>
            </a:r>
            <a:r>
              <a:rPr lang="en-US" dirty="0">
                <a:solidFill>
                  <a:srgbClr val="000000"/>
                </a:solidFill>
              </a:rPr>
              <a:t>needs </a:t>
            </a:r>
            <a:r>
              <a:rPr lang="en-US" b="0" i="0" dirty="0">
                <a:solidFill>
                  <a:srgbClr val="000000"/>
                </a:solidFill>
                <a:effectLst/>
              </a:rPr>
              <a:t>in </a:t>
            </a:r>
            <a:r>
              <a:rPr lang="en-US" dirty="0">
                <a:solidFill>
                  <a:srgbClr val="000000"/>
                </a:solidFill>
              </a:rPr>
              <a:t>Iowa.  </a:t>
            </a:r>
            <a:endParaRPr lang="en-US" b="0" i="0" dirty="0">
              <a:solidFill>
                <a:srgbClr val="000000"/>
              </a:solidFill>
              <a:effectLst/>
              <a:ea typeface="Calibri"/>
              <a:cs typeface="Calibri"/>
            </a:endParaRPr>
          </a:p>
          <a:p>
            <a:pPr algn="l"/>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59E5CBE4-DEF4-4A3E-916E-A44ADDAF2B7B}" type="slidenum">
              <a:rPr lang="en-US" smtClean="0"/>
              <a:t>16</a:t>
            </a:fld>
            <a:endParaRPr lang="en-US"/>
          </a:p>
        </p:txBody>
      </p:sp>
    </p:spTree>
    <p:extLst>
      <p:ext uri="{BB962C8B-B14F-4D97-AF65-F5344CB8AC3E}">
        <p14:creationId xmlns:p14="http://schemas.microsoft.com/office/powerpoint/2010/main" val="164873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a:solidFill>
                  <a:srgbClr val="000000"/>
                </a:solidFill>
                <a:latin typeface="Segoe UI" panose="020B0502040204020203" pitchFamily="34" charset="0"/>
              </a:rPr>
              <a:t>In [2023], plaintiffs representing Medicaid-eligible children with serious mental and behavioral health needs brought a class action lawsuit against the State of Iowa. They argued that the Iowa HHS administers an inadequate mental health service system that does not provide children and youth with behavioral health services required by the Medicaid Act. (C.A. v. Garcia, case number 4:23-cv-00009-SHL-HCA, United States District Court for the Southern District of Iowa) </a:t>
            </a:r>
          </a:p>
          <a:p>
            <a:pPr algn="l" rtl="0" fontAlgn="base">
              <a:buFont typeface="Arial" panose="020B0604020202020204" pitchFamily="34" charset="0"/>
              <a:buChar char="•"/>
            </a:pPr>
            <a:r>
              <a:rPr lang="en-US" sz="1800">
                <a:solidFill>
                  <a:srgbClr val="000000"/>
                </a:solidFill>
                <a:latin typeface="Segoe UI" panose="020B0502040204020203" pitchFamily="34" charset="0"/>
              </a:rPr>
              <a:t>Several organizations represented the plaintiffs in the lawsuit including Disability Rights Iowa, Children’s Rights, the National Health Law Program, and Ropes &amp; Gray.  </a:t>
            </a:r>
          </a:p>
          <a:p>
            <a:pPr algn="l" rtl="0" fontAlgn="base">
              <a:buFont typeface="Arial" panose="020B0604020202020204" pitchFamily="34" charset="0"/>
              <a:buChar char="•"/>
            </a:pPr>
            <a:r>
              <a:rPr lang="en-US" sz="1800">
                <a:solidFill>
                  <a:srgbClr val="000000"/>
                </a:solidFill>
                <a:latin typeface="Segoe UI" panose="020B0502040204020203" pitchFamily="34" charset="0"/>
              </a:rPr>
              <a:t>On October 2, 2023, the State of Iowa and the plaintiffs of the lawsuit agreed to an Interim Settlement Agreement that included making a high-level plan for how HHS will improve and strengthen intensive home and community-based behavioral health services for children and adolescents with serious emotional disturbance in Iowa.  [We are working to get this plan posted on the HHS website]</a:t>
            </a:r>
          </a:p>
        </p:txBody>
      </p:sp>
      <p:sp>
        <p:nvSpPr>
          <p:cNvPr id="4" name="Slide Number Placeholder 3"/>
          <p:cNvSpPr>
            <a:spLocks noGrp="1"/>
          </p:cNvSpPr>
          <p:nvPr>
            <p:ph type="sldNum" sz="quarter" idx="5"/>
          </p:nvPr>
        </p:nvSpPr>
        <p:spPr/>
        <p:txBody>
          <a:bodyPr/>
          <a:lstStyle/>
          <a:p>
            <a:fld id="{59E5CBE4-DEF4-4A3E-916E-A44ADDAF2B7B}" type="slidenum">
              <a:rPr lang="en-US" smtClean="0"/>
              <a:t>3</a:t>
            </a:fld>
            <a:endParaRPr lang="en-US"/>
          </a:p>
        </p:txBody>
      </p:sp>
    </p:spTree>
    <p:extLst>
      <p:ext uri="{BB962C8B-B14F-4D97-AF65-F5344CB8AC3E}">
        <p14:creationId xmlns:p14="http://schemas.microsoft.com/office/powerpoint/2010/main" val="317328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solidFill>
                  <a:srgbClr val="000000"/>
                </a:solidFill>
                <a:latin typeface="Segoe UI"/>
                <a:cs typeface="Segoe UI"/>
              </a:rPr>
              <a:t>Iowa REACH is focused on improving services for children and youth under 21 years old in Iowa who are eligible for Iowa Medicaid, have a serious emotional disturbance, and need intensive home and community based services.</a:t>
            </a:r>
          </a:p>
          <a:p>
            <a:endParaRPr lang="en-US" sz="2900">
              <a:solidFill>
                <a:srgbClr val="000000"/>
              </a:solidFill>
              <a:latin typeface="Segoe UI" panose="020B0502040204020203" pitchFamily="34" charset="0"/>
            </a:endParaRPr>
          </a:p>
          <a:p>
            <a:r>
              <a:rPr lang="en-US" b="0" i="0" dirty="0">
                <a:solidFill>
                  <a:srgbClr val="000000"/>
                </a:solidFill>
                <a:effectLst/>
                <a:latin typeface="Segoe UI"/>
                <a:cs typeface="Segoe UI"/>
              </a:rPr>
              <a:t>A </a:t>
            </a:r>
            <a:r>
              <a:rPr lang="en-US" b="1" i="0" dirty="0">
                <a:solidFill>
                  <a:srgbClr val="000000"/>
                </a:solidFill>
                <a:effectLst/>
                <a:latin typeface="Segoe UI"/>
                <a:cs typeface="Segoe UI"/>
              </a:rPr>
              <a:t>serious emotional disturbance</a:t>
            </a:r>
            <a:r>
              <a:rPr lang="en-US" b="0" i="0" dirty="0">
                <a:solidFill>
                  <a:srgbClr val="000000"/>
                </a:solidFill>
                <a:effectLst/>
                <a:latin typeface="Segoe UI"/>
                <a:cs typeface="Segoe UI"/>
              </a:rPr>
              <a:t> describes a mental health diagnosis that makes it harder for someone to participate socially, academically, and emotionally at home, at school, or in the community.</a:t>
            </a:r>
          </a:p>
          <a:p>
            <a:endParaRPr lang="en-US" b="0" i="0">
              <a:solidFill>
                <a:srgbClr val="000000"/>
              </a:solidFill>
              <a:effectLst/>
              <a:latin typeface="Segoe UI" panose="020B0502040204020203" pitchFamily="34" charset="0"/>
            </a:endParaRPr>
          </a:p>
          <a:p>
            <a:endParaRPr lang="en-US" sz="1800">
              <a:solidFill>
                <a:srgbClr val="000000"/>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9E5CBE4-DEF4-4A3E-916E-A44ADDAF2B7B}" type="slidenum">
              <a:rPr lang="en-US" smtClean="0"/>
              <a:t>4</a:t>
            </a:fld>
            <a:endParaRPr lang="en-US"/>
          </a:p>
        </p:txBody>
      </p:sp>
    </p:spTree>
    <p:extLst>
      <p:ext uri="{BB962C8B-B14F-4D97-AF65-F5344CB8AC3E}">
        <p14:creationId xmlns:p14="http://schemas.microsoft.com/office/powerpoint/2010/main" val="78533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Implementation Plan is high-level plan for how HHS will improve and strengthen intensive HCBS for children and adolescents with SED in Iowa. </a:t>
            </a:r>
            <a:endParaRPr lang="en-US" dirty="0"/>
          </a:p>
        </p:txBody>
      </p:sp>
      <p:sp>
        <p:nvSpPr>
          <p:cNvPr id="4" name="Slide Number Placeholder 3"/>
          <p:cNvSpPr>
            <a:spLocks noGrp="1"/>
          </p:cNvSpPr>
          <p:nvPr>
            <p:ph type="sldNum" sz="quarter" idx="5"/>
          </p:nvPr>
        </p:nvSpPr>
        <p:spPr/>
        <p:txBody>
          <a:bodyPr/>
          <a:lstStyle/>
          <a:p>
            <a:fld id="{59E5CBE4-DEF4-4A3E-916E-A44ADDAF2B7B}" type="slidenum">
              <a:rPr lang="en-US" smtClean="0"/>
              <a:t>5</a:t>
            </a:fld>
            <a:endParaRPr lang="en-US"/>
          </a:p>
        </p:txBody>
      </p:sp>
    </p:spTree>
    <p:extLst>
      <p:ext uri="{BB962C8B-B14F-4D97-AF65-F5344CB8AC3E}">
        <p14:creationId xmlns:p14="http://schemas.microsoft.com/office/powerpoint/2010/main" val="102054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a:t>
            </a:r>
            <a:r>
              <a:rPr lang="en-US" b="0" i="0" dirty="0">
                <a:solidFill>
                  <a:srgbClr val="000000"/>
                </a:solidFill>
                <a:effectLst/>
              </a:rPr>
              <a:t>Iowa REACH </a:t>
            </a:r>
            <a:r>
              <a:rPr lang="en-US" dirty="0">
                <a:solidFill>
                  <a:srgbClr val="000000"/>
                </a:solidFill>
              </a:rPr>
              <a:t>Implementation Team </a:t>
            </a:r>
            <a:r>
              <a:rPr lang="en-US" b="0" i="0" dirty="0">
                <a:solidFill>
                  <a:srgbClr val="000000"/>
                </a:solidFill>
                <a:effectLst/>
              </a:rPr>
              <a:t>is </a:t>
            </a:r>
            <a:r>
              <a:rPr lang="en-US" dirty="0">
                <a:solidFill>
                  <a:srgbClr val="000000"/>
                </a:solidFill>
              </a:rPr>
              <a:t>responsible </a:t>
            </a:r>
            <a:r>
              <a:rPr lang="en-US" b="0" i="0" dirty="0">
                <a:solidFill>
                  <a:srgbClr val="000000"/>
                </a:solidFill>
                <a:effectLst/>
              </a:rPr>
              <a:t>for </a:t>
            </a:r>
            <a:r>
              <a:rPr lang="en-US" dirty="0">
                <a:solidFill>
                  <a:srgbClr val="000000"/>
                </a:solidFill>
              </a:rPr>
              <a:t>coordinating </a:t>
            </a:r>
            <a:r>
              <a:rPr lang="en-US" b="0" i="0" dirty="0">
                <a:solidFill>
                  <a:srgbClr val="000000"/>
                </a:solidFill>
                <a:effectLst/>
              </a:rPr>
              <a:t>and </a:t>
            </a:r>
            <a:r>
              <a:rPr lang="en-US" dirty="0">
                <a:solidFill>
                  <a:srgbClr val="000000"/>
                </a:solidFill>
              </a:rPr>
              <a:t>overseeing implementation of the Interim Settlement Agreement. The Implementation Team has subcommittees on: </a:t>
            </a:r>
          </a:p>
          <a:p>
            <a:pPr marL="291179" indent="-291179">
              <a:buFont typeface="Symbol"/>
              <a:buChar char="•"/>
            </a:pPr>
            <a:r>
              <a:rPr lang="en-US" dirty="0">
                <a:solidFill>
                  <a:srgbClr val="000000"/>
                </a:solidFill>
              </a:rPr>
              <a:t>Communications </a:t>
            </a:r>
          </a:p>
          <a:p>
            <a:pPr marL="291179" indent="-291179">
              <a:buFont typeface="Symbol"/>
              <a:buChar char="•"/>
            </a:pPr>
            <a:r>
              <a:rPr lang="en-US" dirty="0">
                <a:solidFill>
                  <a:srgbClr val="000000"/>
                </a:solidFill>
              </a:rPr>
              <a:t>Identification of an assessment tool </a:t>
            </a:r>
          </a:p>
          <a:p>
            <a:pPr marL="291179" indent="-291179">
              <a:buFont typeface="Symbol"/>
              <a:buChar char="•"/>
            </a:pPr>
            <a:r>
              <a:rPr lang="en-US" dirty="0">
                <a:solidFill>
                  <a:srgbClr val="000000"/>
                </a:solidFill>
              </a:rPr>
              <a:t>Intensive care coordination </a:t>
            </a:r>
          </a:p>
          <a:p>
            <a:pPr marL="291179" indent="-291179">
              <a:buFont typeface="Symbol"/>
              <a:buChar char="•"/>
            </a:pPr>
            <a:r>
              <a:rPr lang="en-US" dirty="0">
                <a:solidFill>
                  <a:srgbClr val="000000"/>
                </a:solidFill>
              </a:rPr>
              <a:t>Service development </a:t>
            </a:r>
            <a:r>
              <a:rPr lang="en-US" b="0" i="0" dirty="0">
                <a:solidFill>
                  <a:srgbClr val="000000"/>
                </a:solidFill>
                <a:effectLst/>
              </a:rPr>
              <a:t>and </a:t>
            </a:r>
            <a:r>
              <a:rPr lang="en-US" dirty="0">
                <a:solidFill>
                  <a:srgbClr val="000000"/>
                </a:solidFill>
              </a:rPr>
              <a:t>provider capacity </a:t>
            </a:r>
          </a:p>
          <a:p>
            <a:pPr marL="291179" indent="-291179">
              <a:buFont typeface="Symbol"/>
              <a:buChar char="•"/>
            </a:pPr>
            <a:r>
              <a:rPr lang="en-US" dirty="0">
                <a:solidFill>
                  <a:srgbClr val="000000"/>
                </a:solidFill>
              </a:rPr>
              <a:t>Quality improvement </a:t>
            </a:r>
            <a:r>
              <a:rPr lang="en-US" b="0" i="0" dirty="0">
                <a:solidFill>
                  <a:srgbClr val="000000"/>
                </a:solidFill>
                <a:effectLst/>
              </a:rPr>
              <a:t>and </a:t>
            </a:r>
            <a:r>
              <a:rPr lang="en-US" dirty="0">
                <a:solidFill>
                  <a:srgbClr val="000000"/>
                </a:solidFill>
              </a:rPr>
              <a:t>accountability  </a:t>
            </a:r>
            <a:endParaRPr lang="en-US" b="0" i="0" dirty="0">
              <a:solidFill>
                <a:srgbClr val="000000"/>
              </a:solidFill>
              <a:effectLst/>
            </a:endParaRPr>
          </a:p>
          <a:p>
            <a:pPr marL="291179" indent="-291179">
              <a:buFont typeface="Symbol"/>
              <a:buChar char="•"/>
            </a:pPr>
            <a:endParaRPr lang="en-US" b="0" i="0" dirty="0">
              <a:solidFill>
                <a:srgbClr val="000000"/>
              </a:solidFill>
              <a:effectLst/>
              <a:ea typeface="Calibri" panose="020F0502020204030204"/>
              <a:cs typeface="Calibri" panose="020F0502020204030204"/>
            </a:endParaRPr>
          </a:p>
          <a:p>
            <a:r>
              <a:rPr lang="en-US" dirty="0">
                <a:solidFill>
                  <a:srgbClr val="000000"/>
                </a:solidFill>
              </a:rPr>
              <a:t>The team includes representatives from the Iowa HHS divisions of Medicaid, Behavioral Health, Aging and Disability Services and Family Wellbeing and Protection. Iowa HHS will continue to work with the experts referenced in the Interim Settlement Agreement, along with other experts or consultants as needed.</a:t>
            </a:r>
            <a:endParaRPr lang="en-US" dirty="0"/>
          </a:p>
          <a:p>
            <a:endParaRPr lang="en-US" dirty="0">
              <a:solidFill>
                <a:srgbClr val="000000"/>
              </a:solidFill>
            </a:endParaRPr>
          </a:p>
          <a:p>
            <a:r>
              <a:rPr lang="en-US" dirty="0">
                <a:solidFill>
                  <a:srgbClr val="000000"/>
                </a:solidFill>
              </a:rPr>
              <a:t>The Implementation Team and its subcommittees will engage </a:t>
            </a:r>
            <a:r>
              <a:rPr lang="en-US" b="0" i="0" dirty="0">
                <a:solidFill>
                  <a:srgbClr val="000000"/>
                </a:solidFill>
                <a:effectLst/>
              </a:rPr>
              <a:t>a </a:t>
            </a:r>
            <a:r>
              <a:rPr lang="en-US" dirty="0">
                <a:solidFill>
                  <a:srgbClr val="000000"/>
                </a:solidFill>
              </a:rPr>
              <a:t>Consumer Steering Committee </a:t>
            </a:r>
            <a:r>
              <a:rPr lang="en-US" b="0" i="0" dirty="0">
                <a:solidFill>
                  <a:srgbClr val="000000"/>
                </a:solidFill>
                <a:effectLst/>
              </a:rPr>
              <a:t>that </a:t>
            </a:r>
            <a:r>
              <a:rPr lang="en-US" dirty="0">
                <a:solidFill>
                  <a:srgbClr val="000000"/>
                </a:solidFill>
              </a:rPr>
              <a:t>has members who have lived experience in one of the following areas: being a young person in Iowa</a:t>
            </a:r>
            <a:r>
              <a:rPr lang="en-US" b="0" i="0" dirty="0">
                <a:solidFill>
                  <a:srgbClr val="000000"/>
                </a:solidFill>
                <a:effectLst/>
              </a:rPr>
              <a:t>, </a:t>
            </a:r>
            <a:r>
              <a:rPr lang="en-US" dirty="0">
                <a:solidFill>
                  <a:srgbClr val="000000"/>
                </a:solidFill>
              </a:rPr>
              <a:t>navigating the behavioral health system in Iowa</a:t>
            </a:r>
            <a:r>
              <a:rPr lang="en-US" b="0" i="0" dirty="0">
                <a:solidFill>
                  <a:srgbClr val="000000"/>
                </a:solidFill>
                <a:effectLst/>
              </a:rPr>
              <a:t>, </a:t>
            </a:r>
            <a:r>
              <a:rPr lang="en-US" dirty="0">
                <a:solidFill>
                  <a:srgbClr val="000000"/>
                </a:solidFill>
              </a:rPr>
              <a:t>a parent or guardian that has or is supporting a child </a:t>
            </a:r>
            <a:r>
              <a:rPr lang="en-US" b="0" i="0" dirty="0">
                <a:solidFill>
                  <a:srgbClr val="000000"/>
                </a:solidFill>
                <a:effectLst/>
              </a:rPr>
              <a:t>or youth with behavioral health </a:t>
            </a:r>
            <a:r>
              <a:rPr lang="en-US" dirty="0">
                <a:solidFill>
                  <a:srgbClr val="000000"/>
                </a:solidFill>
              </a:rPr>
              <a:t>needs </a:t>
            </a:r>
            <a:r>
              <a:rPr lang="en-US" b="0" i="0" dirty="0">
                <a:solidFill>
                  <a:srgbClr val="000000"/>
                </a:solidFill>
                <a:effectLst/>
              </a:rPr>
              <a:t>in </a:t>
            </a:r>
            <a:r>
              <a:rPr lang="en-US" dirty="0">
                <a:solidFill>
                  <a:srgbClr val="000000"/>
                </a:solidFill>
              </a:rPr>
              <a:t>Iowa.  </a:t>
            </a:r>
            <a:endParaRPr lang="en-US" b="0" i="0" dirty="0">
              <a:solidFill>
                <a:srgbClr val="000000"/>
              </a:solidFill>
              <a:effectLst/>
              <a:ea typeface="Calibri"/>
              <a:cs typeface="Calibri"/>
            </a:endParaRPr>
          </a:p>
          <a:p>
            <a:pPr algn="l"/>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59E5CBE4-DEF4-4A3E-916E-A44ADDAF2B7B}" type="slidenum">
              <a:rPr lang="en-US" smtClean="0"/>
              <a:t>6</a:t>
            </a:fld>
            <a:endParaRPr lang="en-US"/>
          </a:p>
        </p:txBody>
      </p:sp>
    </p:spTree>
    <p:extLst>
      <p:ext uri="{BB962C8B-B14F-4D97-AF65-F5344CB8AC3E}">
        <p14:creationId xmlns:p14="http://schemas.microsoft.com/office/powerpoint/2010/main" val="41891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a:t>
            </a:r>
            <a:r>
              <a:rPr lang="en-US" b="0" i="0" dirty="0">
                <a:solidFill>
                  <a:srgbClr val="000000"/>
                </a:solidFill>
                <a:effectLst/>
              </a:rPr>
              <a:t>Iowa REACH </a:t>
            </a:r>
            <a:r>
              <a:rPr lang="en-US" dirty="0">
                <a:solidFill>
                  <a:srgbClr val="000000"/>
                </a:solidFill>
              </a:rPr>
              <a:t>Implementation Team </a:t>
            </a:r>
            <a:r>
              <a:rPr lang="en-US" b="0" i="0" dirty="0">
                <a:solidFill>
                  <a:srgbClr val="000000"/>
                </a:solidFill>
                <a:effectLst/>
              </a:rPr>
              <a:t>is </a:t>
            </a:r>
            <a:r>
              <a:rPr lang="en-US" dirty="0">
                <a:solidFill>
                  <a:srgbClr val="000000"/>
                </a:solidFill>
              </a:rPr>
              <a:t>responsible </a:t>
            </a:r>
            <a:r>
              <a:rPr lang="en-US" b="0" i="0" dirty="0">
                <a:solidFill>
                  <a:srgbClr val="000000"/>
                </a:solidFill>
                <a:effectLst/>
              </a:rPr>
              <a:t>for </a:t>
            </a:r>
            <a:r>
              <a:rPr lang="en-US" dirty="0">
                <a:solidFill>
                  <a:srgbClr val="000000"/>
                </a:solidFill>
              </a:rPr>
              <a:t>coordinating </a:t>
            </a:r>
            <a:r>
              <a:rPr lang="en-US" b="0" i="0" dirty="0">
                <a:solidFill>
                  <a:srgbClr val="000000"/>
                </a:solidFill>
                <a:effectLst/>
              </a:rPr>
              <a:t>and </a:t>
            </a:r>
            <a:r>
              <a:rPr lang="en-US" dirty="0">
                <a:solidFill>
                  <a:srgbClr val="000000"/>
                </a:solidFill>
              </a:rPr>
              <a:t>overseeing implementation of the Interim Settlement Agreement. The Implementation Team has subcommittees on: </a:t>
            </a:r>
          </a:p>
          <a:p>
            <a:pPr marL="291179" indent="-291179">
              <a:buFont typeface="Symbol"/>
              <a:buChar char="•"/>
            </a:pPr>
            <a:r>
              <a:rPr lang="en-US" dirty="0">
                <a:solidFill>
                  <a:srgbClr val="000000"/>
                </a:solidFill>
              </a:rPr>
              <a:t>Communications </a:t>
            </a:r>
          </a:p>
          <a:p>
            <a:pPr marL="291179" indent="-291179">
              <a:buFont typeface="Symbol"/>
              <a:buChar char="•"/>
            </a:pPr>
            <a:r>
              <a:rPr lang="en-US" dirty="0">
                <a:solidFill>
                  <a:srgbClr val="000000"/>
                </a:solidFill>
              </a:rPr>
              <a:t>Identification of an assessment tool </a:t>
            </a:r>
          </a:p>
          <a:p>
            <a:pPr marL="291179" indent="-291179">
              <a:buFont typeface="Symbol"/>
              <a:buChar char="•"/>
            </a:pPr>
            <a:r>
              <a:rPr lang="en-US" dirty="0">
                <a:solidFill>
                  <a:srgbClr val="000000"/>
                </a:solidFill>
              </a:rPr>
              <a:t>Intensive care coordination </a:t>
            </a:r>
          </a:p>
          <a:p>
            <a:pPr marL="291179" indent="-291179">
              <a:buFont typeface="Symbol"/>
              <a:buChar char="•"/>
            </a:pPr>
            <a:r>
              <a:rPr lang="en-US" dirty="0">
                <a:solidFill>
                  <a:srgbClr val="000000"/>
                </a:solidFill>
              </a:rPr>
              <a:t>Service development </a:t>
            </a:r>
            <a:r>
              <a:rPr lang="en-US" b="0" i="0" dirty="0">
                <a:solidFill>
                  <a:srgbClr val="000000"/>
                </a:solidFill>
                <a:effectLst/>
              </a:rPr>
              <a:t>and </a:t>
            </a:r>
            <a:r>
              <a:rPr lang="en-US" dirty="0">
                <a:solidFill>
                  <a:srgbClr val="000000"/>
                </a:solidFill>
              </a:rPr>
              <a:t>provider capacity </a:t>
            </a:r>
          </a:p>
          <a:p>
            <a:pPr marL="291179" indent="-291179">
              <a:buFont typeface="Symbol"/>
              <a:buChar char="•"/>
            </a:pPr>
            <a:r>
              <a:rPr lang="en-US" dirty="0">
                <a:solidFill>
                  <a:srgbClr val="000000"/>
                </a:solidFill>
              </a:rPr>
              <a:t>Quality improvement </a:t>
            </a:r>
            <a:r>
              <a:rPr lang="en-US" b="0" i="0" dirty="0">
                <a:solidFill>
                  <a:srgbClr val="000000"/>
                </a:solidFill>
                <a:effectLst/>
              </a:rPr>
              <a:t>and </a:t>
            </a:r>
            <a:r>
              <a:rPr lang="en-US" dirty="0">
                <a:solidFill>
                  <a:srgbClr val="000000"/>
                </a:solidFill>
              </a:rPr>
              <a:t>accountability  </a:t>
            </a:r>
            <a:endParaRPr lang="en-US" b="0" i="0" dirty="0">
              <a:solidFill>
                <a:srgbClr val="000000"/>
              </a:solidFill>
              <a:effectLst/>
            </a:endParaRPr>
          </a:p>
          <a:p>
            <a:pPr marL="291179" indent="-291179">
              <a:buFont typeface="Symbol"/>
              <a:buChar char="•"/>
            </a:pPr>
            <a:endParaRPr lang="en-US" b="0" i="0" dirty="0">
              <a:solidFill>
                <a:srgbClr val="000000"/>
              </a:solidFill>
              <a:effectLst/>
              <a:ea typeface="Calibri" panose="020F0502020204030204"/>
              <a:cs typeface="Calibri" panose="020F0502020204030204"/>
            </a:endParaRPr>
          </a:p>
          <a:p>
            <a:r>
              <a:rPr lang="en-US" dirty="0">
                <a:solidFill>
                  <a:srgbClr val="000000"/>
                </a:solidFill>
              </a:rPr>
              <a:t>The team includes representatives from the Iowa HHS divisions of Medicaid, Behavioral Health, Aging and Disability Services and Family Wellbeing and Protection. Iowa HHS will continue to work with the experts referenced in the Interim Settlement Agreement, along with other experts or consultants as needed.</a:t>
            </a:r>
            <a:endParaRPr lang="en-US" dirty="0"/>
          </a:p>
          <a:p>
            <a:endParaRPr lang="en-US" dirty="0">
              <a:solidFill>
                <a:srgbClr val="000000"/>
              </a:solidFill>
            </a:endParaRPr>
          </a:p>
          <a:p>
            <a:r>
              <a:rPr lang="en-US" dirty="0">
                <a:solidFill>
                  <a:srgbClr val="000000"/>
                </a:solidFill>
              </a:rPr>
              <a:t>The Implementation Team and its subcommittees will engage </a:t>
            </a:r>
            <a:r>
              <a:rPr lang="en-US" b="0" i="0" dirty="0">
                <a:solidFill>
                  <a:srgbClr val="000000"/>
                </a:solidFill>
                <a:effectLst/>
              </a:rPr>
              <a:t>a </a:t>
            </a:r>
            <a:r>
              <a:rPr lang="en-US" dirty="0">
                <a:solidFill>
                  <a:srgbClr val="000000"/>
                </a:solidFill>
              </a:rPr>
              <a:t>Consumer Steering Committee </a:t>
            </a:r>
            <a:r>
              <a:rPr lang="en-US" b="0" i="0" dirty="0">
                <a:solidFill>
                  <a:srgbClr val="000000"/>
                </a:solidFill>
                <a:effectLst/>
              </a:rPr>
              <a:t>that </a:t>
            </a:r>
            <a:r>
              <a:rPr lang="en-US" dirty="0">
                <a:solidFill>
                  <a:srgbClr val="000000"/>
                </a:solidFill>
              </a:rPr>
              <a:t>has members who have lived experience in one of the following areas: being a young person in Iowa</a:t>
            </a:r>
            <a:r>
              <a:rPr lang="en-US" b="0" i="0" dirty="0">
                <a:solidFill>
                  <a:srgbClr val="000000"/>
                </a:solidFill>
                <a:effectLst/>
              </a:rPr>
              <a:t>, </a:t>
            </a:r>
            <a:r>
              <a:rPr lang="en-US" dirty="0">
                <a:solidFill>
                  <a:srgbClr val="000000"/>
                </a:solidFill>
              </a:rPr>
              <a:t>navigating the behavioral health system in Iowa</a:t>
            </a:r>
            <a:r>
              <a:rPr lang="en-US" b="0" i="0" dirty="0">
                <a:solidFill>
                  <a:srgbClr val="000000"/>
                </a:solidFill>
                <a:effectLst/>
              </a:rPr>
              <a:t>, </a:t>
            </a:r>
            <a:r>
              <a:rPr lang="en-US" dirty="0">
                <a:solidFill>
                  <a:srgbClr val="000000"/>
                </a:solidFill>
              </a:rPr>
              <a:t>a parent or guardian that has or is supporting a child </a:t>
            </a:r>
            <a:r>
              <a:rPr lang="en-US" b="0" i="0" dirty="0">
                <a:solidFill>
                  <a:srgbClr val="000000"/>
                </a:solidFill>
                <a:effectLst/>
              </a:rPr>
              <a:t>or youth with behavioral health </a:t>
            </a:r>
            <a:r>
              <a:rPr lang="en-US" dirty="0">
                <a:solidFill>
                  <a:srgbClr val="000000"/>
                </a:solidFill>
              </a:rPr>
              <a:t>needs </a:t>
            </a:r>
            <a:r>
              <a:rPr lang="en-US" b="0" i="0" dirty="0">
                <a:solidFill>
                  <a:srgbClr val="000000"/>
                </a:solidFill>
                <a:effectLst/>
              </a:rPr>
              <a:t>in </a:t>
            </a:r>
            <a:r>
              <a:rPr lang="en-US" dirty="0">
                <a:solidFill>
                  <a:srgbClr val="000000"/>
                </a:solidFill>
              </a:rPr>
              <a:t>Iowa.  </a:t>
            </a:r>
            <a:endParaRPr lang="en-US" b="0" i="0" dirty="0">
              <a:solidFill>
                <a:srgbClr val="000000"/>
              </a:solidFill>
              <a:effectLst/>
              <a:ea typeface="Calibri"/>
              <a:cs typeface="Calibri"/>
            </a:endParaRPr>
          </a:p>
          <a:p>
            <a:pPr algn="l"/>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59E5CBE4-DEF4-4A3E-916E-A44ADDAF2B7B}" type="slidenum">
              <a:rPr lang="en-US" smtClean="0"/>
              <a:t>7</a:t>
            </a:fld>
            <a:endParaRPr lang="en-US"/>
          </a:p>
        </p:txBody>
      </p:sp>
    </p:spTree>
    <p:extLst>
      <p:ext uri="{BB962C8B-B14F-4D97-AF65-F5344CB8AC3E}">
        <p14:creationId xmlns:p14="http://schemas.microsoft.com/office/powerpoint/2010/main" val="388419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a:t>
            </a:r>
            <a:r>
              <a:rPr lang="en-US" b="0" i="0" dirty="0">
                <a:solidFill>
                  <a:srgbClr val="000000"/>
                </a:solidFill>
                <a:effectLst/>
              </a:rPr>
              <a:t>Iowa REACH </a:t>
            </a:r>
            <a:r>
              <a:rPr lang="en-US" dirty="0">
                <a:solidFill>
                  <a:srgbClr val="000000"/>
                </a:solidFill>
              </a:rPr>
              <a:t>Implementation Team </a:t>
            </a:r>
            <a:r>
              <a:rPr lang="en-US" b="0" i="0" dirty="0">
                <a:solidFill>
                  <a:srgbClr val="000000"/>
                </a:solidFill>
                <a:effectLst/>
              </a:rPr>
              <a:t>is </a:t>
            </a:r>
            <a:r>
              <a:rPr lang="en-US" dirty="0">
                <a:solidFill>
                  <a:srgbClr val="000000"/>
                </a:solidFill>
              </a:rPr>
              <a:t>responsible </a:t>
            </a:r>
            <a:r>
              <a:rPr lang="en-US" b="0" i="0" dirty="0">
                <a:solidFill>
                  <a:srgbClr val="000000"/>
                </a:solidFill>
                <a:effectLst/>
              </a:rPr>
              <a:t>for </a:t>
            </a:r>
            <a:r>
              <a:rPr lang="en-US" dirty="0">
                <a:solidFill>
                  <a:srgbClr val="000000"/>
                </a:solidFill>
              </a:rPr>
              <a:t>coordinating </a:t>
            </a:r>
            <a:r>
              <a:rPr lang="en-US" b="0" i="0" dirty="0">
                <a:solidFill>
                  <a:srgbClr val="000000"/>
                </a:solidFill>
                <a:effectLst/>
              </a:rPr>
              <a:t>and </a:t>
            </a:r>
            <a:r>
              <a:rPr lang="en-US" dirty="0">
                <a:solidFill>
                  <a:srgbClr val="000000"/>
                </a:solidFill>
              </a:rPr>
              <a:t>overseeing implementation of the Interim Settlement Agreement. The Implementation Team has subcommittees on: </a:t>
            </a:r>
          </a:p>
          <a:p>
            <a:pPr marL="291179" indent="-291179">
              <a:buFont typeface="Symbol"/>
              <a:buChar char="•"/>
            </a:pPr>
            <a:r>
              <a:rPr lang="en-US" dirty="0">
                <a:solidFill>
                  <a:srgbClr val="000000"/>
                </a:solidFill>
              </a:rPr>
              <a:t>Communications </a:t>
            </a:r>
          </a:p>
          <a:p>
            <a:pPr marL="291179" indent="-291179">
              <a:buFont typeface="Symbol"/>
              <a:buChar char="•"/>
            </a:pPr>
            <a:r>
              <a:rPr lang="en-US" dirty="0">
                <a:solidFill>
                  <a:srgbClr val="000000"/>
                </a:solidFill>
              </a:rPr>
              <a:t>Identification of an assessment tool </a:t>
            </a:r>
          </a:p>
          <a:p>
            <a:pPr marL="291179" indent="-291179">
              <a:buFont typeface="Symbol"/>
              <a:buChar char="•"/>
            </a:pPr>
            <a:r>
              <a:rPr lang="en-US" dirty="0">
                <a:solidFill>
                  <a:srgbClr val="000000"/>
                </a:solidFill>
              </a:rPr>
              <a:t>Intensive care coordination </a:t>
            </a:r>
          </a:p>
          <a:p>
            <a:pPr marL="291179" indent="-291179">
              <a:buFont typeface="Symbol"/>
              <a:buChar char="•"/>
            </a:pPr>
            <a:r>
              <a:rPr lang="en-US" dirty="0">
                <a:solidFill>
                  <a:srgbClr val="000000"/>
                </a:solidFill>
              </a:rPr>
              <a:t>Service development </a:t>
            </a:r>
            <a:r>
              <a:rPr lang="en-US" b="0" i="0" dirty="0">
                <a:solidFill>
                  <a:srgbClr val="000000"/>
                </a:solidFill>
                <a:effectLst/>
              </a:rPr>
              <a:t>and </a:t>
            </a:r>
            <a:r>
              <a:rPr lang="en-US" dirty="0">
                <a:solidFill>
                  <a:srgbClr val="000000"/>
                </a:solidFill>
              </a:rPr>
              <a:t>provider capacity </a:t>
            </a:r>
          </a:p>
          <a:p>
            <a:pPr marL="291179" indent="-291179">
              <a:buFont typeface="Symbol"/>
              <a:buChar char="•"/>
            </a:pPr>
            <a:r>
              <a:rPr lang="en-US" dirty="0">
                <a:solidFill>
                  <a:srgbClr val="000000"/>
                </a:solidFill>
              </a:rPr>
              <a:t>Quality improvement </a:t>
            </a:r>
            <a:r>
              <a:rPr lang="en-US" b="0" i="0" dirty="0">
                <a:solidFill>
                  <a:srgbClr val="000000"/>
                </a:solidFill>
                <a:effectLst/>
              </a:rPr>
              <a:t>and </a:t>
            </a:r>
            <a:r>
              <a:rPr lang="en-US" dirty="0">
                <a:solidFill>
                  <a:srgbClr val="000000"/>
                </a:solidFill>
              </a:rPr>
              <a:t>accountability  </a:t>
            </a:r>
            <a:endParaRPr lang="en-US" b="0" i="0" dirty="0">
              <a:solidFill>
                <a:srgbClr val="000000"/>
              </a:solidFill>
              <a:effectLst/>
            </a:endParaRPr>
          </a:p>
          <a:p>
            <a:pPr marL="291179" indent="-291179">
              <a:buFont typeface="Symbol"/>
              <a:buChar char="•"/>
            </a:pPr>
            <a:endParaRPr lang="en-US" b="0" i="0" dirty="0">
              <a:solidFill>
                <a:srgbClr val="000000"/>
              </a:solidFill>
              <a:effectLst/>
              <a:ea typeface="Calibri" panose="020F0502020204030204"/>
              <a:cs typeface="Calibri" panose="020F0502020204030204"/>
            </a:endParaRPr>
          </a:p>
          <a:p>
            <a:r>
              <a:rPr lang="en-US" dirty="0">
                <a:solidFill>
                  <a:srgbClr val="000000"/>
                </a:solidFill>
              </a:rPr>
              <a:t>The team includes representatives from the Iowa HHS divisions of Medicaid, Behavioral Health, Aging and Disability Services and Family Wellbeing and Protection. Iowa HHS will continue to work with the experts referenced in the Interim Settlement Agreement, along with other experts or consultants as needed.</a:t>
            </a:r>
            <a:endParaRPr lang="en-US" dirty="0"/>
          </a:p>
          <a:p>
            <a:endParaRPr lang="en-US" dirty="0">
              <a:solidFill>
                <a:srgbClr val="000000"/>
              </a:solidFill>
            </a:endParaRPr>
          </a:p>
          <a:p>
            <a:r>
              <a:rPr lang="en-US" dirty="0">
                <a:solidFill>
                  <a:srgbClr val="000000"/>
                </a:solidFill>
              </a:rPr>
              <a:t>The Implementation Team and its subcommittees will engage </a:t>
            </a:r>
            <a:r>
              <a:rPr lang="en-US" b="0" i="0" dirty="0">
                <a:solidFill>
                  <a:srgbClr val="000000"/>
                </a:solidFill>
                <a:effectLst/>
              </a:rPr>
              <a:t>a </a:t>
            </a:r>
            <a:r>
              <a:rPr lang="en-US" dirty="0">
                <a:solidFill>
                  <a:srgbClr val="000000"/>
                </a:solidFill>
              </a:rPr>
              <a:t>Consumer Steering Committee </a:t>
            </a:r>
            <a:r>
              <a:rPr lang="en-US" b="0" i="0" dirty="0">
                <a:solidFill>
                  <a:srgbClr val="000000"/>
                </a:solidFill>
                <a:effectLst/>
              </a:rPr>
              <a:t>that </a:t>
            </a:r>
            <a:r>
              <a:rPr lang="en-US" dirty="0">
                <a:solidFill>
                  <a:srgbClr val="000000"/>
                </a:solidFill>
              </a:rPr>
              <a:t>has members who have lived experience in one of the following areas: being a young person in Iowa</a:t>
            </a:r>
            <a:r>
              <a:rPr lang="en-US" b="0" i="0" dirty="0">
                <a:solidFill>
                  <a:srgbClr val="000000"/>
                </a:solidFill>
                <a:effectLst/>
              </a:rPr>
              <a:t>, </a:t>
            </a:r>
            <a:r>
              <a:rPr lang="en-US" dirty="0">
                <a:solidFill>
                  <a:srgbClr val="000000"/>
                </a:solidFill>
              </a:rPr>
              <a:t>navigating the behavioral health system in Iowa</a:t>
            </a:r>
            <a:r>
              <a:rPr lang="en-US" b="0" i="0" dirty="0">
                <a:solidFill>
                  <a:srgbClr val="000000"/>
                </a:solidFill>
                <a:effectLst/>
              </a:rPr>
              <a:t>, </a:t>
            </a:r>
            <a:r>
              <a:rPr lang="en-US" dirty="0">
                <a:solidFill>
                  <a:srgbClr val="000000"/>
                </a:solidFill>
              </a:rPr>
              <a:t>a parent or guardian that has or is supporting a child </a:t>
            </a:r>
            <a:r>
              <a:rPr lang="en-US" b="0" i="0" dirty="0">
                <a:solidFill>
                  <a:srgbClr val="000000"/>
                </a:solidFill>
                <a:effectLst/>
              </a:rPr>
              <a:t>or youth with behavioral health </a:t>
            </a:r>
            <a:r>
              <a:rPr lang="en-US" dirty="0">
                <a:solidFill>
                  <a:srgbClr val="000000"/>
                </a:solidFill>
              </a:rPr>
              <a:t>needs </a:t>
            </a:r>
            <a:r>
              <a:rPr lang="en-US" b="0" i="0" dirty="0">
                <a:solidFill>
                  <a:srgbClr val="000000"/>
                </a:solidFill>
                <a:effectLst/>
              </a:rPr>
              <a:t>in </a:t>
            </a:r>
            <a:r>
              <a:rPr lang="en-US" dirty="0">
                <a:solidFill>
                  <a:srgbClr val="000000"/>
                </a:solidFill>
              </a:rPr>
              <a:t>Iowa.  </a:t>
            </a:r>
            <a:endParaRPr lang="en-US" b="0" i="0" dirty="0">
              <a:solidFill>
                <a:srgbClr val="000000"/>
              </a:solidFill>
              <a:effectLst/>
              <a:ea typeface="Calibri"/>
              <a:cs typeface="Calibri"/>
            </a:endParaRPr>
          </a:p>
          <a:p>
            <a:pPr algn="l"/>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59E5CBE4-DEF4-4A3E-916E-A44ADDAF2B7B}" type="slidenum">
              <a:rPr lang="en-US" smtClean="0"/>
              <a:t>8</a:t>
            </a:fld>
            <a:endParaRPr lang="en-US"/>
          </a:p>
        </p:txBody>
      </p:sp>
    </p:spTree>
    <p:extLst>
      <p:ext uri="{BB962C8B-B14F-4D97-AF65-F5344CB8AC3E}">
        <p14:creationId xmlns:p14="http://schemas.microsoft.com/office/powerpoint/2010/main" val="391212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a:t>
            </a:r>
            <a:r>
              <a:rPr lang="en-US" b="0" i="0" dirty="0">
                <a:solidFill>
                  <a:srgbClr val="000000"/>
                </a:solidFill>
                <a:effectLst/>
              </a:rPr>
              <a:t>Iowa REACH </a:t>
            </a:r>
            <a:r>
              <a:rPr lang="en-US" dirty="0">
                <a:solidFill>
                  <a:srgbClr val="000000"/>
                </a:solidFill>
              </a:rPr>
              <a:t>Implementation Team </a:t>
            </a:r>
            <a:r>
              <a:rPr lang="en-US" b="0" i="0" dirty="0">
                <a:solidFill>
                  <a:srgbClr val="000000"/>
                </a:solidFill>
                <a:effectLst/>
              </a:rPr>
              <a:t>is </a:t>
            </a:r>
            <a:r>
              <a:rPr lang="en-US" dirty="0">
                <a:solidFill>
                  <a:srgbClr val="000000"/>
                </a:solidFill>
              </a:rPr>
              <a:t>responsible </a:t>
            </a:r>
            <a:r>
              <a:rPr lang="en-US" b="0" i="0" dirty="0">
                <a:solidFill>
                  <a:srgbClr val="000000"/>
                </a:solidFill>
                <a:effectLst/>
              </a:rPr>
              <a:t>for </a:t>
            </a:r>
            <a:r>
              <a:rPr lang="en-US" dirty="0">
                <a:solidFill>
                  <a:srgbClr val="000000"/>
                </a:solidFill>
              </a:rPr>
              <a:t>coordinating </a:t>
            </a:r>
            <a:r>
              <a:rPr lang="en-US" b="0" i="0" dirty="0">
                <a:solidFill>
                  <a:srgbClr val="000000"/>
                </a:solidFill>
                <a:effectLst/>
              </a:rPr>
              <a:t>and </a:t>
            </a:r>
            <a:r>
              <a:rPr lang="en-US" dirty="0">
                <a:solidFill>
                  <a:srgbClr val="000000"/>
                </a:solidFill>
              </a:rPr>
              <a:t>overseeing implementation of the Interim Settlement Agreement. The Implementation Team has subcommittees on: </a:t>
            </a:r>
          </a:p>
          <a:p>
            <a:pPr marL="291179" indent="-291179">
              <a:buFont typeface="Symbol"/>
              <a:buChar char="•"/>
            </a:pPr>
            <a:r>
              <a:rPr lang="en-US" dirty="0">
                <a:solidFill>
                  <a:srgbClr val="000000"/>
                </a:solidFill>
              </a:rPr>
              <a:t>Communications </a:t>
            </a:r>
          </a:p>
          <a:p>
            <a:pPr marL="291179" indent="-291179">
              <a:buFont typeface="Symbol"/>
              <a:buChar char="•"/>
            </a:pPr>
            <a:r>
              <a:rPr lang="en-US" dirty="0">
                <a:solidFill>
                  <a:srgbClr val="000000"/>
                </a:solidFill>
              </a:rPr>
              <a:t>Identification of an assessment tool </a:t>
            </a:r>
          </a:p>
          <a:p>
            <a:pPr marL="291179" indent="-291179">
              <a:buFont typeface="Symbol"/>
              <a:buChar char="•"/>
            </a:pPr>
            <a:r>
              <a:rPr lang="en-US" dirty="0">
                <a:solidFill>
                  <a:srgbClr val="000000"/>
                </a:solidFill>
              </a:rPr>
              <a:t>Intensive care coordination </a:t>
            </a:r>
          </a:p>
          <a:p>
            <a:pPr marL="291179" indent="-291179">
              <a:buFont typeface="Symbol"/>
              <a:buChar char="•"/>
            </a:pPr>
            <a:r>
              <a:rPr lang="en-US" dirty="0">
                <a:solidFill>
                  <a:srgbClr val="000000"/>
                </a:solidFill>
              </a:rPr>
              <a:t>Service development </a:t>
            </a:r>
            <a:r>
              <a:rPr lang="en-US" b="0" i="0" dirty="0">
                <a:solidFill>
                  <a:srgbClr val="000000"/>
                </a:solidFill>
                <a:effectLst/>
              </a:rPr>
              <a:t>and </a:t>
            </a:r>
            <a:r>
              <a:rPr lang="en-US" dirty="0">
                <a:solidFill>
                  <a:srgbClr val="000000"/>
                </a:solidFill>
              </a:rPr>
              <a:t>provider capacity </a:t>
            </a:r>
          </a:p>
          <a:p>
            <a:pPr marL="291179" indent="-291179">
              <a:buFont typeface="Symbol"/>
              <a:buChar char="•"/>
            </a:pPr>
            <a:r>
              <a:rPr lang="en-US" dirty="0">
                <a:solidFill>
                  <a:srgbClr val="000000"/>
                </a:solidFill>
              </a:rPr>
              <a:t>Quality improvement </a:t>
            </a:r>
            <a:r>
              <a:rPr lang="en-US" b="0" i="0" dirty="0">
                <a:solidFill>
                  <a:srgbClr val="000000"/>
                </a:solidFill>
                <a:effectLst/>
              </a:rPr>
              <a:t>and </a:t>
            </a:r>
            <a:r>
              <a:rPr lang="en-US" dirty="0">
                <a:solidFill>
                  <a:srgbClr val="000000"/>
                </a:solidFill>
              </a:rPr>
              <a:t>accountability  </a:t>
            </a:r>
            <a:endParaRPr lang="en-US" b="0" i="0" dirty="0">
              <a:solidFill>
                <a:srgbClr val="000000"/>
              </a:solidFill>
              <a:effectLst/>
            </a:endParaRPr>
          </a:p>
          <a:p>
            <a:pPr marL="291179" indent="-291179">
              <a:buFont typeface="Symbol"/>
              <a:buChar char="•"/>
            </a:pPr>
            <a:endParaRPr lang="en-US" b="0" i="0" dirty="0">
              <a:solidFill>
                <a:srgbClr val="000000"/>
              </a:solidFill>
              <a:effectLst/>
              <a:ea typeface="Calibri" panose="020F0502020204030204"/>
              <a:cs typeface="Calibri" panose="020F0502020204030204"/>
            </a:endParaRPr>
          </a:p>
          <a:p>
            <a:r>
              <a:rPr lang="en-US" dirty="0">
                <a:solidFill>
                  <a:srgbClr val="000000"/>
                </a:solidFill>
              </a:rPr>
              <a:t>The team includes representatives from the Iowa HHS divisions of Medicaid, Behavioral Health, Aging and Disability Services and Family Wellbeing and Protection. Iowa HHS will continue to work with the experts referenced in the Interim Settlement Agreement, along with other experts or consultants as needed.</a:t>
            </a:r>
            <a:endParaRPr lang="en-US" dirty="0"/>
          </a:p>
          <a:p>
            <a:endParaRPr lang="en-US" dirty="0">
              <a:solidFill>
                <a:srgbClr val="000000"/>
              </a:solidFill>
            </a:endParaRPr>
          </a:p>
          <a:p>
            <a:r>
              <a:rPr lang="en-US" dirty="0">
                <a:solidFill>
                  <a:srgbClr val="000000"/>
                </a:solidFill>
              </a:rPr>
              <a:t>The Implementation Team and its subcommittees will engage </a:t>
            </a:r>
            <a:r>
              <a:rPr lang="en-US" b="0" i="0" dirty="0">
                <a:solidFill>
                  <a:srgbClr val="000000"/>
                </a:solidFill>
                <a:effectLst/>
              </a:rPr>
              <a:t>a </a:t>
            </a:r>
            <a:r>
              <a:rPr lang="en-US" dirty="0">
                <a:solidFill>
                  <a:srgbClr val="000000"/>
                </a:solidFill>
              </a:rPr>
              <a:t>Consumer Steering Committee </a:t>
            </a:r>
            <a:r>
              <a:rPr lang="en-US" b="0" i="0" dirty="0">
                <a:solidFill>
                  <a:srgbClr val="000000"/>
                </a:solidFill>
                <a:effectLst/>
              </a:rPr>
              <a:t>that </a:t>
            </a:r>
            <a:r>
              <a:rPr lang="en-US" dirty="0">
                <a:solidFill>
                  <a:srgbClr val="000000"/>
                </a:solidFill>
              </a:rPr>
              <a:t>has members who have lived experience in one of the following areas: being a young person in Iowa</a:t>
            </a:r>
            <a:r>
              <a:rPr lang="en-US" b="0" i="0" dirty="0">
                <a:solidFill>
                  <a:srgbClr val="000000"/>
                </a:solidFill>
                <a:effectLst/>
              </a:rPr>
              <a:t>, </a:t>
            </a:r>
            <a:r>
              <a:rPr lang="en-US" dirty="0">
                <a:solidFill>
                  <a:srgbClr val="000000"/>
                </a:solidFill>
              </a:rPr>
              <a:t>navigating the behavioral health system in Iowa</a:t>
            </a:r>
            <a:r>
              <a:rPr lang="en-US" b="0" i="0" dirty="0">
                <a:solidFill>
                  <a:srgbClr val="000000"/>
                </a:solidFill>
                <a:effectLst/>
              </a:rPr>
              <a:t>, </a:t>
            </a:r>
            <a:r>
              <a:rPr lang="en-US" dirty="0">
                <a:solidFill>
                  <a:srgbClr val="000000"/>
                </a:solidFill>
              </a:rPr>
              <a:t>a parent or guardian that has or is supporting a child </a:t>
            </a:r>
            <a:r>
              <a:rPr lang="en-US" b="0" i="0" dirty="0">
                <a:solidFill>
                  <a:srgbClr val="000000"/>
                </a:solidFill>
                <a:effectLst/>
              </a:rPr>
              <a:t>or youth with behavioral health </a:t>
            </a:r>
            <a:r>
              <a:rPr lang="en-US" dirty="0">
                <a:solidFill>
                  <a:srgbClr val="000000"/>
                </a:solidFill>
              </a:rPr>
              <a:t>needs </a:t>
            </a:r>
            <a:r>
              <a:rPr lang="en-US" b="0" i="0" dirty="0">
                <a:solidFill>
                  <a:srgbClr val="000000"/>
                </a:solidFill>
                <a:effectLst/>
              </a:rPr>
              <a:t>in </a:t>
            </a:r>
            <a:r>
              <a:rPr lang="en-US" dirty="0">
                <a:solidFill>
                  <a:srgbClr val="000000"/>
                </a:solidFill>
              </a:rPr>
              <a:t>Iowa.  </a:t>
            </a:r>
            <a:endParaRPr lang="en-US" b="0" i="0" dirty="0">
              <a:solidFill>
                <a:srgbClr val="000000"/>
              </a:solidFill>
              <a:effectLst/>
              <a:ea typeface="Calibri"/>
              <a:cs typeface="Calibri"/>
            </a:endParaRPr>
          </a:p>
          <a:p>
            <a:pPr algn="l"/>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59E5CBE4-DEF4-4A3E-916E-A44ADDAF2B7B}" type="slidenum">
              <a:rPr lang="en-US" smtClean="0"/>
              <a:t>9</a:t>
            </a:fld>
            <a:endParaRPr lang="en-US"/>
          </a:p>
        </p:txBody>
      </p:sp>
    </p:spTree>
    <p:extLst>
      <p:ext uri="{BB962C8B-B14F-4D97-AF65-F5344CB8AC3E}">
        <p14:creationId xmlns:p14="http://schemas.microsoft.com/office/powerpoint/2010/main" val="106959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a:t>
            </a:r>
            <a:r>
              <a:rPr lang="en-US" b="0" i="0" dirty="0">
                <a:solidFill>
                  <a:srgbClr val="000000"/>
                </a:solidFill>
                <a:effectLst/>
              </a:rPr>
              <a:t>Iowa REACH </a:t>
            </a:r>
            <a:r>
              <a:rPr lang="en-US" dirty="0">
                <a:solidFill>
                  <a:srgbClr val="000000"/>
                </a:solidFill>
              </a:rPr>
              <a:t>Implementation Team </a:t>
            </a:r>
            <a:r>
              <a:rPr lang="en-US" b="0" i="0" dirty="0">
                <a:solidFill>
                  <a:srgbClr val="000000"/>
                </a:solidFill>
                <a:effectLst/>
              </a:rPr>
              <a:t>is </a:t>
            </a:r>
            <a:r>
              <a:rPr lang="en-US" dirty="0">
                <a:solidFill>
                  <a:srgbClr val="000000"/>
                </a:solidFill>
              </a:rPr>
              <a:t>responsible </a:t>
            </a:r>
            <a:r>
              <a:rPr lang="en-US" b="0" i="0" dirty="0">
                <a:solidFill>
                  <a:srgbClr val="000000"/>
                </a:solidFill>
                <a:effectLst/>
              </a:rPr>
              <a:t>for </a:t>
            </a:r>
            <a:r>
              <a:rPr lang="en-US" dirty="0">
                <a:solidFill>
                  <a:srgbClr val="000000"/>
                </a:solidFill>
              </a:rPr>
              <a:t>coordinating </a:t>
            </a:r>
            <a:r>
              <a:rPr lang="en-US" b="0" i="0" dirty="0">
                <a:solidFill>
                  <a:srgbClr val="000000"/>
                </a:solidFill>
                <a:effectLst/>
              </a:rPr>
              <a:t>and </a:t>
            </a:r>
            <a:r>
              <a:rPr lang="en-US" dirty="0">
                <a:solidFill>
                  <a:srgbClr val="000000"/>
                </a:solidFill>
              </a:rPr>
              <a:t>overseeing implementation of the Interim Settlement Agreement. The Implementation Team has subcommittees on: </a:t>
            </a:r>
          </a:p>
          <a:p>
            <a:pPr marL="291179" indent="-291179">
              <a:buFont typeface="Symbol"/>
              <a:buChar char="•"/>
            </a:pPr>
            <a:r>
              <a:rPr lang="en-US" dirty="0">
                <a:solidFill>
                  <a:srgbClr val="000000"/>
                </a:solidFill>
              </a:rPr>
              <a:t>Communications </a:t>
            </a:r>
          </a:p>
          <a:p>
            <a:pPr marL="291179" indent="-291179">
              <a:buFont typeface="Symbol"/>
              <a:buChar char="•"/>
            </a:pPr>
            <a:r>
              <a:rPr lang="en-US" dirty="0">
                <a:solidFill>
                  <a:srgbClr val="000000"/>
                </a:solidFill>
              </a:rPr>
              <a:t>Identification of an assessment tool </a:t>
            </a:r>
          </a:p>
          <a:p>
            <a:pPr marL="291179" indent="-291179">
              <a:buFont typeface="Symbol"/>
              <a:buChar char="•"/>
            </a:pPr>
            <a:r>
              <a:rPr lang="en-US" dirty="0">
                <a:solidFill>
                  <a:srgbClr val="000000"/>
                </a:solidFill>
              </a:rPr>
              <a:t>Intensive care coordination </a:t>
            </a:r>
          </a:p>
          <a:p>
            <a:pPr marL="291179" indent="-291179">
              <a:buFont typeface="Symbol"/>
              <a:buChar char="•"/>
            </a:pPr>
            <a:r>
              <a:rPr lang="en-US" dirty="0">
                <a:solidFill>
                  <a:srgbClr val="000000"/>
                </a:solidFill>
              </a:rPr>
              <a:t>Service development </a:t>
            </a:r>
            <a:r>
              <a:rPr lang="en-US" b="0" i="0" dirty="0">
                <a:solidFill>
                  <a:srgbClr val="000000"/>
                </a:solidFill>
                <a:effectLst/>
              </a:rPr>
              <a:t>and </a:t>
            </a:r>
            <a:r>
              <a:rPr lang="en-US" dirty="0">
                <a:solidFill>
                  <a:srgbClr val="000000"/>
                </a:solidFill>
              </a:rPr>
              <a:t>provider capacity </a:t>
            </a:r>
          </a:p>
          <a:p>
            <a:pPr marL="291179" indent="-291179">
              <a:buFont typeface="Symbol"/>
              <a:buChar char="•"/>
            </a:pPr>
            <a:r>
              <a:rPr lang="en-US" dirty="0">
                <a:solidFill>
                  <a:srgbClr val="000000"/>
                </a:solidFill>
              </a:rPr>
              <a:t>Quality improvement </a:t>
            </a:r>
            <a:r>
              <a:rPr lang="en-US" b="0" i="0" dirty="0">
                <a:solidFill>
                  <a:srgbClr val="000000"/>
                </a:solidFill>
                <a:effectLst/>
              </a:rPr>
              <a:t>and </a:t>
            </a:r>
            <a:r>
              <a:rPr lang="en-US" dirty="0">
                <a:solidFill>
                  <a:srgbClr val="000000"/>
                </a:solidFill>
              </a:rPr>
              <a:t>accountability  </a:t>
            </a:r>
            <a:endParaRPr lang="en-US" b="0" i="0" dirty="0">
              <a:solidFill>
                <a:srgbClr val="000000"/>
              </a:solidFill>
              <a:effectLst/>
            </a:endParaRPr>
          </a:p>
          <a:p>
            <a:pPr marL="291179" indent="-291179">
              <a:buFont typeface="Symbol"/>
              <a:buChar char="•"/>
            </a:pPr>
            <a:endParaRPr lang="en-US" b="0" i="0" dirty="0">
              <a:solidFill>
                <a:srgbClr val="000000"/>
              </a:solidFill>
              <a:effectLst/>
              <a:ea typeface="Calibri" panose="020F0502020204030204"/>
              <a:cs typeface="Calibri" panose="020F0502020204030204"/>
            </a:endParaRPr>
          </a:p>
          <a:p>
            <a:r>
              <a:rPr lang="en-US" dirty="0">
                <a:solidFill>
                  <a:srgbClr val="000000"/>
                </a:solidFill>
              </a:rPr>
              <a:t>The team includes representatives from the Iowa HHS divisions of Medicaid, Behavioral Health, Aging and Disability Services and Family Wellbeing and Protection. Iowa HHS will continue to work with the experts referenced in the Interim Settlement Agreement, along with other experts or consultants as needed.</a:t>
            </a:r>
            <a:endParaRPr lang="en-US" dirty="0"/>
          </a:p>
          <a:p>
            <a:endParaRPr lang="en-US" dirty="0">
              <a:solidFill>
                <a:srgbClr val="000000"/>
              </a:solidFill>
            </a:endParaRPr>
          </a:p>
          <a:p>
            <a:r>
              <a:rPr lang="en-US" dirty="0">
                <a:solidFill>
                  <a:srgbClr val="000000"/>
                </a:solidFill>
              </a:rPr>
              <a:t>The Implementation Team and its subcommittees will engage </a:t>
            </a:r>
            <a:r>
              <a:rPr lang="en-US" b="0" i="0" dirty="0">
                <a:solidFill>
                  <a:srgbClr val="000000"/>
                </a:solidFill>
                <a:effectLst/>
              </a:rPr>
              <a:t>a </a:t>
            </a:r>
            <a:r>
              <a:rPr lang="en-US" dirty="0">
                <a:solidFill>
                  <a:srgbClr val="000000"/>
                </a:solidFill>
              </a:rPr>
              <a:t>Consumer Steering Committee </a:t>
            </a:r>
            <a:r>
              <a:rPr lang="en-US" b="0" i="0" dirty="0">
                <a:solidFill>
                  <a:srgbClr val="000000"/>
                </a:solidFill>
                <a:effectLst/>
              </a:rPr>
              <a:t>that </a:t>
            </a:r>
            <a:r>
              <a:rPr lang="en-US" dirty="0">
                <a:solidFill>
                  <a:srgbClr val="000000"/>
                </a:solidFill>
              </a:rPr>
              <a:t>has members who have lived experience in one of the following areas: being a young person in Iowa</a:t>
            </a:r>
            <a:r>
              <a:rPr lang="en-US" b="0" i="0" dirty="0">
                <a:solidFill>
                  <a:srgbClr val="000000"/>
                </a:solidFill>
                <a:effectLst/>
              </a:rPr>
              <a:t>, </a:t>
            </a:r>
            <a:r>
              <a:rPr lang="en-US" dirty="0">
                <a:solidFill>
                  <a:srgbClr val="000000"/>
                </a:solidFill>
              </a:rPr>
              <a:t>navigating the behavioral health system in Iowa</a:t>
            </a:r>
            <a:r>
              <a:rPr lang="en-US" b="0" i="0" dirty="0">
                <a:solidFill>
                  <a:srgbClr val="000000"/>
                </a:solidFill>
                <a:effectLst/>
              </a:rPr>
              <a:t>, </a:t>
            </a:r>
            <a:r>
              <a:rPr lang="en-US" dirty="0">
                <a:solidFill>
                  <a:srgbClr val="000000"/>
                </a:solidFill>
              </a:rPr>
              <a:t>a parent or guardian that has or is supporting a child </a:t>
            </a:r>
            <a:r>
              <a:rPr lang="en-US" b="0" i="0" dirty="0">
                <a:solidFill>
                  <a:srgbClr val="000000"/>
                </a:solidFill>
                <a:effectLst/>
              </a:rPr>
              <a:t>or youth with behavioral health </a:t>
            </a:r>
            <a:r>
              <a:rPr lang="en-US" dirty="0">
                <a:solidFill>
                  <a:srgbClr val="000000"/>
                </a:solidFill>
              </a:rPr>
              <a:t>needs </a:t>
            </a:r>
            <a:r>
              <a:rPr lang="en-US" b="0" i="0" dirty="0">
                <a:solidFill>
                  <a:srgbClr val="000000"/>
                </a:solidFill>
                <a:effectLst/>
              </a:rPr>
              <a:t>in </a:t>
            </a:r>
            <a:r>
              <a:rPr lang="en-US" dirty="0">
                <a:solidFill>
                  <a:srgbClr val="000000"/>
                </a:solidFill>
              </a:rPr>
              <a:t>Iowa.  </a:t>
            </a:r>
            <a:endParaRPr lang="en-US" b="0" i="0" dirty="0">
              <a:solidFill>
                <a:srgbClr val="000000"/>
              </a:solidFill>
              <a:effectLst/>
              <a:ea typeface="Calibri"/>
              <a:cs typeface="Calibri"/>
            </a:endParaRPr>
          </a:p>
          <a:p>
            <a:pPr algn="l"/>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59E5CBE4-DEF4-4A3E-916E-A44ADDAF2B7B}" type="slidenum">
              <a:rPr lang="en-US" smtClean="0"/>
              <a:t>10</a:t>
            </a:fld>
            <a:endParaRPr lang="en-US"/>
          </a:p>
        </p:txBody>
      </p:sp>
    </p:spTree>
    <p:extLst>
      <p:ext uri="{BB962C8B-B14F-4D97-AF65-F5344CB8AC3E}">
        <p14:creationId xmlns:p14="http://schemas.microsoft.com/office/powerpoint/2010/main" val="2633784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8" name="Rectangle: Single Corner Snipped 7">
            <a:extLst>
              <a:ext uri="{FF2B5EF4-FFF2-40B4-BE49-F238E27FC236}">
                <a16:creationId xmlns:a16="http://schemas.microsoft.com/office/drawing/2014/main" id="{8D3074BB-7C30-E9D5-C427-539FE1486888}"/>
              </a:ext>
            </a:extLst>
          </p:cNvPr>
          <p:cNvSpPr/>
          <p:nvPr userDrawn="1"/>
        </p:nvSpPr>
        <p:spPr>
          <a:xfrm>
            <a:off x="-16934" y="-21836"/>
            <a:ext cx="4970601" cy="6903899"/>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0 w 6593601"/>
              <a:gd name="connsiteY0" fmla="*/ 0 h 6894095"/>
              <a:gd name="connsiteX1" fmla="*/ 5119718 w 6593601"/>
              <a:gd name="connsiteY1" fmla="*/ 12032 h 6894095"/>
              <a:gd name="connsiteX2" fmla="*/ 5607013 w 6593601"/>
              <a:gd name="connsiteY2" fmla="*/ 800117 h 6894095"/>
              <a:gd name="connsiteX3" fmla="*/ 5895771 w 6593601"/>
              <a:gd name="connsiteY3" fmla="*/ 2352981 h 6894095"/>
              <a:gd name="connsiteX4" fmla="*/ 6316876 w 6593601"/>
              <a:gd name="connsiteY4" fmla="*/ 3772708 h 6894095"/>
              <a:gd name="connsiteX5" fmla="*/ 6389064 w 6593601"/>
              <a:gd name="connsiteY5" fmla="*/ 5878233 h 6894095"/>
              <a:gd name="connsiteX6" fmla="*/ 6593601 w 6593601"/>
              <a:gd name="connsiteY6" fmla="*/ 6882064 h 6894095"/>
              <a:gd name="connsiteX7" fmla="*/ 1275644 w 6593601"/>
              <a:gd name="connsiteY7" fmla="*/ 6894095 h 6894095"/>
              <a:gd name="connsiteX8" fmla="*/ 0 w 6593601"/>
              <a:gd name="connsiteY8" fmla="*/ 0 h 6894095"/>
              <a:gd name="connsiteX0" fmla="*/ 22578 w 6616179"/>
              <a:gd name="connsiteY0" fmla="*/ 0 h 6882806"/>
              <a:gd name="connsiteX1" fmla="*/ 5142296 w 6616179"/>
              <a:gd name="connsiteY1" fmla="*/ 12032 h 6882806"/>
              <a:gd name="connsiteX2" fmla="*/ 5629591 w 6616179"/>
              <a:gd name="connsiteY2" fmla="*/ 800117 h 6882806"/>
              <a:gd name="connsiteX3" fmla="*/ 5918349 w 6616179"/>
              <a:gd name="connsiteY3" fmla="*/ 2352981 h 6882806"/>
              <a:gd name="connsiteX4" fmla="*/ 6339454 w 6616179"/>
              <a:gd name="connsiteY4" fmla="*/ 3772708 h 6882806"/>
              <a:gd name="connsiteX5" fmla="*/ 6411642 w 6616179"/>
              <a:gd name="connsiteY5" fmla="*/ 5878233 h 6882806"/>
              <a:gd name="connsiteX6" fmla="*/ 6616179 w 6616179"/>
              <a:gd name="connsiteY6" fmla="*/ 6882064 h 6882806"/>
              <a:gd name="connsiteX7" fmla="*/ 0 w 6616179"/>
              <a:gd name="connsiteY7" fmla="*/ 6882806 h 6882806"/>
              <a:gd name="connsiteX8" fmla="*/ 22578 w 6616179"/>
              <a:gd name="connsiteY8" fmla="*/ 0 h 6882806"/>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21835 h 6903899"/>
              <a:gd name="connsiteX1" fmla="*/ 5119719 w 6616179"/>
              <a:gd name="connsiteY1" fmla="*/ 0 h 6903899"/>
              <a:gd name="connsiteX2" fmla="*/ 5629591 w 6616179"/>
              <a:gd name="connsiteY2" fmla="*/ 821952 h 6903899"/>
              <a:gd name="connsiteX3" fmla="*/ 5918349 w 6616179"/>
              <a:gd name="connsiteY3" fmla="*/ 2374816 h 6903899"/>
              <a:gd name="connsiteX4" fmla="*/ 6339454 w 6616179"/>
              <a:gd name="connsiteY4" fmla="*/ 3794543 h 6903899"/>
              <a:gd name="connsiteX5" fmla="*/ 6411642 w 6616179"/>
              <a:gd name="connsiteY5" fmla="*/ 5900068 h 6903899"/>
              <a:gd name="connsiteX6" fmla="*/ 6616179 w 6616179"/>
              <a:gd name="connsiteY6" fmla="*/ 6903899 h 6903899"/>
              <a:gd name="connsiteX7" fmla="*/ 0 w 6616179"/>
              <a:gd name="connsiteY7" fmla="*/ 6893352 h 6903899"/>
              <a:gd name="connsiteX8" fmla="*/ 22578 w 6616179"/>
              <a:gd name="connsiteY8" fmla="*/ 21835 h 6903899"/>
              <a:gd name="connsiteX0" fmla="*/ 9892 w 6637360"/>
              <a:gd name="connsiteY0" fmla="*/ 21835 h 6903899"/>
              <a:gd name="connsiteX1" fmla="*/ 5140900 w 6637360"/>
              <a:gd name="connsiteY1" fmla="*/ 0 h 6903899"/>
              <a:gd name="connsiteX2" fmla="*/ 5650772 w 6637360"/>
              <a:gd name="connsiteY2" fmla="*/ 821952 h 6903899"/>
              <a:gd name="connsiteX3" fmla="*/ 5939530 w 6637360"/>
              <a:gd name="connsiteY3" fmla="*/ 2374816 h 6903899"/>
              <a:gd name="connsiteX4" fmla="*/ 6360635 w 6637360"/>
              <a:gd name="connsiteY4" fmla="*/ 3794543 h 6903899"/>
              <a:gd name="connsiteX5" fmla="*/ 6432823 w 6637360"/>
              <a:gd name="connsiteY5" fmla="*/ 5900068 h 6903899"/>
              <a:gd name="connsiteX6" fmla="*/ 6637360 w 6637360"/>
              <a:gd name="connsiteY6" fmla="*/ 6903899 h 6903899"/>
              <a:gd name="connsiteX7" fmla="*/ 21181 w 6637360"/>
              <a:gd name="connsiteY7" fmla="*/ 6893352 h 6903899"/>
              <a:gd name="connsiteX8" fmla="*/ 9892 w 6637360"/>
              <a:gd name="connsiteY8" fmla="*/ 21835 h 6903899"/>
              <a:gd name="connsiteX0" fmla="*/ 11475 w 6638943"/>
              <a:gd name="connsiteY0" fmla="*/ 21835 h 6903899"/>
              <a:gd name="connsiteX1" fmla="*/ 5142483 w 6638943"/>
              <a:gd name="connsiteY1" fmla="*/ 0 h 6903899"/>
              <a:gd name="connsiteX2" fmla="*/ 5652355 w 6638943"/>
              <a:gd name="connsiteY2" fmla="*/ 821952 h 6903899"/>
              <a:gd name="connsiteX3" fmla="*/ 5941113 w 6638943"/>
              <a:gd name="connsiteY3" fmla="*/ 2374816 h 6903899"/>
              <a:gd name="connsiteX4" fmla="*/ 6362218 w 6638943"/>
              <a:gd name="connsiteY4" fmla="*/ 3794543 h 6903899"/>
              <a:gd name="connsiteX5" fmla="*/ 6434406 w 6638943"/>
              <a:gd name="connsiteY5" fmla="*/ 5900068 h 6903899"/>
              <a:gd name="connsiteX6" fmla="*/ 6638943 w 6638943"/>
              <a:gd name="connsiteY6" fmla="*/ 6903899 h 6903899"/>
              <a:gd name="connsiteX7" fmla="*/ 22764 w 6638943"/>
              <a:gd name="connsiteY7" fmla="*/ 6893352 h 6903899"/>
              <a:gd name="connsiteX8" fmla="*/ 11475 w 6638943"/>
              <a:gd name="connsiteY8" fmla="*/ 21835 h 6903899"/>
              <a:gd name="connsiteX0" fmla="*/ 0 w 6627468"/>
              <a:gd name="connsiteY0" fmla="*/ 21835 h 6903899"/>
              <a:gd name="connsiteX1" fmla="*/ 5131008 w 6627468"/>
              <a:gd name="connsiteY1" fmla="*/ 0 h 6903899"/>
              <a:gd name="connsiteX2" fmla="*/ 5640880 w 6627468"/>
              <a:gd name="connsiteY2" fmla="*/ 821952 h 6903899"/>
              <a:gd name="connsiteX3" fmla="*/ 5929638 w 6627468"/>
              <a:gd name="connsiteY3" fmla="*/ 2374816 h 6903899"/>
              <a:gd name="connsiteX4" fmla="*/ 6350743 w 6627468"/>
              <a:gd name="connsiteY4" fmla="*/ 3794543 h 6903899"/>
              <a:gd name="connsiteX5" fmla="*/ 6422931 w 6627468"/>
              <a:gd name="connsiteY5" fmla="*/ 5900068 h 6903899"/>
              <a:gd name="connsiteX6" fmla="*/ 6627468 w 6627468"/>
              <a:gd name="connsiteY6" fmla="*/ 6903899 h 6903899"/>
              <a:gd name="connsiteX7" fmla="*/ 11289 w 6627468"/>
              <a:gd name="connsiteY7" fmla="*/ 6893352 h 6903899"/>
              <a:gd name="connsiteX8" fmla="*/ 0 w 6627468"/>
              <a:gd name="connsiteY8" fmla="*/ 21835 h 69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468" h="6903899">
                <a:moveTo>
                  <a:pt x="0" y="21835"/>
                </a:moveTo>
                <a:lnTo>
                  <a:pt x="5131008" y="0"/>
                </a:lnTo>
                <a:lnTo>
                  <a:pt x="5640880" y="821952"/>
                </a:lnTo>
                <a:lnTo>
                  <a:pt x="5929638" y="2374816"/>
                </a:lnTo>
                <a:lnTo>
                  <a:pt x="6350743" y="3794543"/>
                </a:lnTo>
                <a:cubicBezTo>
                  <a:pt x="6330689" y="4107364"/>
                  <a:pt x="6467047" y="5647406"/>
                  <a:pt x="6422931" y="5900068"/>
                </a:cubicBezTo>
                <a:lnTo>
                  <a:pt x="6627468" y="6903899"/>
                </a:lnTo>
                <a:lnTo>
                  <a:pt x="11289" y="6893352"/>
                </a:lnTo>
                <a:cubicBezTo>
                  <a:pt x="8183" y="6718725"/>
                  <a:pt x="12426" y="208933"/>
                  <a:pt x="0" y="21835"/>
                </a:cubicBezTo>
                <a:close/>
              </a:path>
            </a:pathLst>
          </a:custGeom>
          <a:solidFill>
            <a:schemeClr val="bg1">
              <a:alpha val="85000"/>
            </a:schemeClr>
          </a:solidFill>
          <a:ln>
            <a:noFill/>
          </a:ln>
          <a:effectLst>
            <a:outerShdw dist="12700" sx="105000" sy="105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009F551-EAF0-6225-6F56-93605DBCF724}"/>
              </a:ext>
            </a:extLst>
          </p:cNvPr>
          <p:cNvSpPr>
            <a:spLocks noGrp="1"/>
          </p:cNvSpPr>
          <p:nvPr>
            <p:ph type="ctrTitle"/>
          </p:nvPr>
        </p:nvSpPr>
        <p:spPr>
          <a:xfrm>
            <a:off x="813134" y="1122363"/>
            <a:ext cx="3505200" cy="2387600"/>
          </a:xfrm>
        </p:spPr>
        <p:txBody>
          <a:bodyPr anchor="b">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E40C6E26-D285-BD04-1D34-D6C0ABA14CC6}"/>
              </a:ext>
            </a:extLst>
          </p:cNvPr>
          <p:cNvSpPr>
            <a:spLocks noGrp="1"/>
          </p:cNvSpPr>
          <p:nvPr>
            <p:ph type="subTitle" idx="1"/>
          </p:nvPr>
        </p:nvSpPr>
        <p:spPr>
          <a:xfrm>
            <a:off x="813134" y="3736093"/>
            <a:ext cx="3505200" cy="1430867"/>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ooter Placeholder 4">
            <a:extLst>
              <a:ext uri="{FF2B5EF4-FFF2-40B4-BE49-F238E27FC236}">
                <a16:creationId xmlns:a16="http://schemas.microsoft.com/office/drawing/2014/main" id="{99438479-944D-B47C-9165-D573871FA437}"/>
              </a:ext>
            </a:extLst>
          </p:cNvPr>
          <p:cNvSpPr>
            <a:spLocks noGrp="1"/>
          </p:cNvSpPr>
          <p:nvPr>
            <p:ph type="ftr" sz="quarter" idx="11"/>
          </p:nvPr>
        </p:nvSpPr>
        <p:spPr>
          <a:xfrm>
            <a:off x="813134" y="5210526"/>
            <a:ext cx="3505200" cy="365125"/>
          </a:xfrm>
        </p:spPr>
        <p:txBody>
          <a:bodyPr/>
          <a:lstStyle>
            <a:lvl1pPr algn="l">
              <a:defRPr sz="1600" spc="0" baseline="0">
                <a:solidFill>
                  <a:schemeClr val="accent4"/>
                </a:solidFill>
              </a:defRPr>
            </a:lvl1pPr>
          </a:lstStyle>
          <a:p>
            <a:r>
              <a:rPr lang="en-US"/>
              <a:t>12/28/2023</a:t>
            </a:r>
          </a:p>
        </p:txBody>
      </p:sp>
      <p:sp>
        <p:nvSpPr>
          <p:cNvPr id="21" name="Hexagon 2">
            <a:extLst>
              <a:ext uri="{FF2B5EF4-FFF2-40B4-BE49-F238E27FC236}">
                <a16:creationId xmlns:a16="http://schemas.microsoft.com/office/drawing/2014/main" id="{21CF3939-0231-B6DA-4A67-FFAE35AB7E67}"/>
              </a:ext>
            </a:extLst>
          </p:cNvPr>
          <p:cNvSpPr/>
          <p:nvPr userDrawn="1"/>
        </p:nvSpPr>
        <p:spPr>
          <a:xfrm flipH="1">
            <a:off x="-24352" y="-12032"/>
            <a:ext cx="1404487" cy="545075"/>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179" h="988405">
                <a:moveTo>
                  <a:pt x="118932" y="359951"/>
                </a:moveTo>
                <a:cubicBezTo>
                  <a:pt x="45697" y="178966"/>
                  <a:pt x="507" y="103261"/>
                  <a:pt x="0" y="0"/>
                </a:cubicBezTo>
                <a:lnTo>
                  <a:pt x="1963134" y="3232"/>
                </a:lnTo>
                <a:cubicBezTo>
                  <a:pt x="1963425" y="240038"/>
                  <a:pt x="1971888" y="751599"/>
                  <a:pt x="1972179" y="988405"/>
                </a:cubicBezTo>
                <a:lnTo>
                  <a:pt x="1549392" y="793832"/>
                </a:lnTo>
                <a:lnTo>
                  <a:pt x="1128297" y="689299"/>
                </a:lnTo>
                <a:lnTo>
                  <a:pt x="793488" y="743772"/>
                </a:lnTo>
                <a:lnTo>
                  <a:pt x="118932" y="35995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Hexagon 2">
            <a:extLst>
              <a:ext uri="{FF2B5EF4-FFF2-40B4-BE49-F238E27FC236}">
                <a16:creationId xmlns:a16="http://schemas.microsoft.com/office/drawing/2014/main" id="{11F8D275-1C4D-FBC7-B95F-C81FAE78FE40}"/>
              </a:ext>
            </a:extLst>
          </p:cNvPr>
          <p:cNvSpPr/>
          <p:nvPr userDrawn="1"/>
        </p:nvSpPr>
        <p:spPr>
          <a:xfrm flipH="1">
            <a:off x="-16934" y="-12032"/>
            <a:ext cx="1705476"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Graphic 4">
            <a:extLst>
              <a:ext uri="{FF2B5EF4-FFF2-40B4-BE49-F238E27FC236}">
                <a16:creationId xmlns:a16="http://schemas.microsoft.com/office/drawing/2014/main" id="{E6C93BD8-6556-DE76-F44B-671D7B8B6B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92045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52CC-F621-F83E-E3F5-D3A2D887717B}"/>
              </a:ext>
            </a:extLst>
          </p:cNvPr>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F701FF61-BC23-4B9F-1A38-E240B56F01BE}"/>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8" name="Slide Number Placeholder 5">
            <a:extLst>
              <a:ext uri="{FF2B5EF4-FFF2-40B4-BE49-F238E27FC236}">
                <a16:creationId xmlns:a16="http://schemas.microsoft.com/office/drawing/2014/main" id="{F896D8E9-6A95-A8C2-9473-ED84441B692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3" name="Graphic 2">
            <a:extLst>
              <a:ext uri="{FF2B5EF4-FFF2-40B4-BE49-F238E27FC236}">
                <a16:creationId xmlns:a16="http://schemas.microsoft.com/office/drawing/2014/main" id="{3A981BA2-237B-80FD-7123-C6EA1BEF62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23574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Ref idx="1001">
        <a:schemeClr val="bg1"/>
      </p:bgRef>
    </p:bg>
    <p:spTree>
      <p:nvGrpSpPr>
        <p:cNvPr id="1" name=""/>
        <p:cNvGrpSpPr/>
        <p:nvPr/>
      </p:nvGrpSpPr>
      <p:grpSpPr>
        <a:xfrm>
          <a:off x="0" y="0"/>
          <a:ext cx="0" cy="0"/>
          <a:chOff x="0" y="0"/>
          <a:chExt cx="0" cy="0"/>
        </a:xfrm>
      </p:grpSpPr>
      <p:pic>
        <p:nvPicPr>
          <p:cNvPr id="3" name="Picture 2" descr="Mother feeding bottle to a small baby.">
            <a:extLst>
              <a:ext uri="{FF2B5EF4-FFF2-40B4-BE49-F238E27FC236}">
                <a16:creationId xmlns:a16="http://schemas.microsoft.com/office/drawing/2014/main" id="{329BF47F-2DA1-4C6E-7F3A-6867226B88AF}"/>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t="129" r="10999" b="-130"/>
          <a:stretch/>
        </p:blipFill>
        <p:spPr>
          <a:xfrm>
            <a:off x="0" y="8878"/>
            <a:ext cx="9143980" cy="6857989"/>
          </a:xfrm>
          <a:prstGeom prst="rect">
            <a:avLst/>
          </a:prstGeom>
        </p:spPr>
      </p:pic>
      <p:sp>
        <p:nvSpPr>
          <p:cNvPr id="4" name="Title 1">
            <a:extLst>
              <a:ext uri="{FF2B5EF4-FFF2-40B4-BE49-F238E27FC236}">
                <a16:creationId xmlns:a16="http://schemas.microsoft.com/office/drawing/2014/main" id="{D4095B29-8BCF-F394-DF5D-8B4F45EE8D81}"/>
              </a:ext>
            </a:extLst>
          </p:cNvPr>
          <p:cNvSpPr txBox="1">
            <a:spLocks/>
          </p:cNvSpPr>
          <p:nvPr userDrawn="1"/>
        </p:nvSpPr>
        <p:spPr>
          <a:xfrm>
            <a:off x="630936" y="941832"/>
            <a:ext cx="7879842" cy="2057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a:spcAft>
                <a:spcPts val="600"/>
              </a:spcAft>
            </a:pPr>
            <a:r>
              <a:rPr lang="en-US">
                <a:solidFill>
                  <a:schemeClr val="tx1"/>
                </a:solidFill>
              </a:rPr>
              <a:t>Questions</a:t>
            </a:r>
          </a:p>
        </p:txBody>
      </p:sp>
      <p:pic>
        <p:nvPicPr>
          <p:cNvPr id="6" name="Graphic 5">
            <a:extLst>
              <a:ext uri="{FF2B5EF4-FFF2-40B4-BE49-F238E27FC236}">
                <a16:creationId xmlns:a16="http://schemas.microsoft.com/office/drawing/2014/main" id="{D391EA2C-E3DD-68F1-5ACE-1A3B37C0C73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38" y="5473493"/>
            <a:ext cx="3836519" cy="442675"/>
          </a:xfrm>
          <a:prstGeom prst="rect">
            <a:avLst/>
          </a:prstGeom>
        </p:spPr>
      </p:pic>
      <p:sp>
        <p:nvSpPr>
          <p:cNvPr id="10" name="Text Placeholder 9">
            <a:extLst>
              <a:ext uri="{FF2B5EF4-FFF2-40B4-BE49-F238E27FC236}">
                <a16:creationId xmlns:a16="http://schemas.microsoft.com/office/drawing/2014/main" id="{6B195CF5-222B-F114-2639-33BB88A6DDD7}"/>
              </a:ext>
            </a:extLst>
          </p:cNvPr>
          <p:cNvSpPr>
            <a:spLocks noGrp="1"/>
          </p:cNvSpPr>
          <p:nvPr>
            <p:ph type="body" sz="quarter" idx="10"/>
          </p:nvPr>
        </p:nvSpPr>
        <p:spPr>
          <a:xfrm>
            <a:off x="735013" y="3152775"/>
            <a:ext cx="7615237" cy="2057400"/>
          </a:xfrm>
        </p:spPr>
        <p:txBody>
          <a:bodyPr/>
          <a:lstStyle>
            <a:lvl1pPr marL="0" indent="0">
              <a:buNone/>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5813321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Diagonal Corners Snipped 11">
            <a:extLst>
              <a:ext uri="{FF2B5EF4-FFF2-40B4-BE49-F238E27FC236}">
                <a16:creationId xmlns:a16="http://schemas.microsoft.com/office/drawing/2014/main" id="{7A24BE44-E0CC-19F4-5FA1-77BDB6DB77EA}"/>
              </a:ext>
            </a:extLst>
          </p:cNvPr>
          <p:cNvSpPr>
            <a:spLocks noGrp="1" noRot="1" noMove="1" noResize="1" noEditPoints="1" noAdjustHandles="1" noChangeArrowheads="1" noChangeShapeType="1"/>
          </p:cNvSpPr>
          <p:nvPr userDrawn="1"/>
        </p:nvSpPr>
        <p:spPr>
          <a:xfrm>
            <a:off x="-7748" y="5734993"/>
            <a:ext cx="1204137" cy="364522"/>
          </a:xfrm>
          <a:custGeom>
            <a:avLst/>
            <a:gdLst>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605516 w 1605516"/>
              <a:gd name="connsiteY4" fmla="*/ 350874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414448 w 1605516"/>
              <a:gd name="connsiteY4" fmla="*/ 344050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37803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140367 w 1605516"/>
              <a:gd name="connsiteY5" fmla="*/ 262163 h 350874"/>
              <a:gd name="connsiteX6" fmla="*/ 0 w 1605516"/>
              <a:gd name="connsiteY6" fmla="*/ 237803 h 350874"/>
              <a:gd name="connsiteX7" fmla="*/ 0 w 1605516"/>
              <a:gd name="connsiteY7" fmla="*/ 0 h 350874"/>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793475 w 1605516"/>
              <a:gd name="connsiteY4" fmla="*/ 330403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215430 w 1605516"/>
              <a:gd name="connsiteY5" fmla="*/ 255339 h 364522"/>
              <a:gd name="connsiteX6" fmla="*/ 0 w 1605516"/>
              <a:gd name="connsiteY6" fmla="*/ 251451 h 364522"/>
              <a:gd name="connsiteX7" fmla="*/ 0 w 1605516"/>
              <a:gd name="connsiteY7" fmla="*/ 13648 h 3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516" h="364522">
                <a:moveTo>
                  <a:pt x="0" y="13648"/>
                </a:moveTo>
                <a:lnTo>
                  <a:pt x="475687" y="0"/>
                </a:lnTo>
                <a:lnTo>
                  <a:pt x="1605516" y="72128"/>
                </a:lnTo>
                <a:lnTo>
                  <a:pt x="1605516" y="364522"/>
                </a:lnTo>
                <a:lnTo>
                  <a:pt x="684292" y="337227"/>
                </a:lnTo>
                <a:lnTo>
                  <a:pt x="215430" y="255339"/>
                </a:lnTo>
                <a:lnTo>
                  <a:pt x="0" y="251451"/>
                </a:lnTo>
                <a:lnTo>
                  <a:pt x="0" y="13648"/>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Hexagon 10">
            <a:extLst>
              <a:ext uri="{FF2B5EF4-FFF2-40B4-BE49-F238E27FC236}">
                <a16:creationId xmlns:a16="http://schemas.microsoft.com/office/drawing/2014/main" id="{2B59A6AA-A9D4-B478-DD2F-CFF33FCB635F}"/>
              </a:ext>
            </a:extLst>
          </p:cNvPr>
          <p:cNvSpPr>
            <a:spLocks noGrp="1" noRot="1" noMove="1" noResize="1" noEditPoints="1" noAdjustHandles="1" noChangeArrowheads="1" noChangeShapeType="1"/>
          </p:cNvSpPr>
          <p:nvPr userDrawn="1"/>
        </p:nvSpPr>
        <p:spPr>
          <a:xfrm>
            <a:off x="7687586" y="1"/>
            <a:ext cx="920932" cy="966651"/>
          </a:xfrm>
          <a:custGeom>
            <a:avLst/>
            <a:gdLst>
              <a:gd name="connsiteX0" fmla="*/ 0 w 1367246"/>
              <a:gd name="connsiteY0" fmla="*/ 391886 h 783771"/>
              <a:gd name="connsiteX1" fmla="*/ 195943 w 1367246"/>
              <a:gd name="connsiteY1" fmla="*/ 0 h 783771"/>
              <a:gd name="connsiteX2" fmla="*/ 1171303 w 1367246"/>
              <a:gd name="connsiteY2" fmla="*/ 0 h 783771"/>
              <a:gd name="connsiteX3" fmla="*/ 1367246 w 1367246"/>
              <a:gd name="connsiteY3" fmla="*/ 391886 h 783771"/>
              <a:gd name="connsiteX4" fmla="*/ 1171303 w 1367246"/>
              <a:gd name="connsiteY4" fmla="*/ 783771 h 783771"/>
              <a:gd name="connsiteX5" fmla="*/ 195943 w 1367246"/>
              <a:gd name="connsiteY5" fmla="*/ 783771 h 783771"/>
              <a:gd name="connsiteX6" fmla="*/ 0 w 1367246"/>
              <a:gd name="connsiteY6" fmla="*/ 391886 h 783771"/>
              <a:gd name="connsiteX0" fmla="*/ 74023 w 1441269"/>
              <a:gd name="connsiteY0" fmla="*/ 391886 h 783771"/>
              <a:gd name="connsiteX1" fmla="*/ 0 w 1441269"/>
              <a:gd name="connsiteY1" fmla="*/ 0 h 783771"/>
              <a:gd name="connsiteX2" fmla="*/ 1245326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441269"/>
              <a:gd name="connsiteY0" fmla="*/ 391886 h 783771"/>
              <a:gd name="connsiteX1" fmla="*/ 0 w 1441269"/>
              <a:gd name="connsiteY1" fmla="*/ 0 h 783771"/>
              <a:gd name="connsiteX2" fmla="*/ 461554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245326"/>
              <a:gd name="connsiteY0" fmla="*/ 391886 h 783771"/>
              <a:gd name="connsiteX1" fmla="*/ 0 w 1245326"/>
              <a:gd name="connsiteY1" fmla="*/ 0 h 783771"/>
              <a:gd name="connsiteX2" fmla="*/ 461554 w 1245326"/>
              <a:gd name="connsiteY2" fmla="*/ 0 h 783771"/>
              <a:gd name="connsiteX3" fmla="*/ 735875 w 1245326"/>
              <a:gd name="connsiteY3" fmla="*/ 156755 h 783771"/>
              <a:gd name="connsiteX4" fmla="*/ 1245326 w 1245326"/>
              <a:gd name="connsiteY4" fmla="*/ 783771 h 783771"/>
              <a:gd name="connsiteX5" fmla="*/ 269966 w 1245326"/>
              <a:gd name="connsiteY5" fmla="*/ 783771 h 783771"/>
              <a:gd name="connsiteX6" fmla="*/ 74023 w 1245326"/>
              <a:gd name="connsiteY6" fmla="*/ 391886 h 783771"/>
              <a:gd name="connsiteX0" fmla="*/ 74023 w 1036320"/>
              <a:gd name="connsiteY0" fmla="*/ 391886 h 783771"/>
              <a:gd name="connsiteX1" fmla="*/ 0 w 1036320"/>
              <a:gd name="connsiteY1" fmla="*/ 0 h 783771"/>
              <a:gd name="connsiteX2" fmla="*/ 461554 w 1036320"/>
              <a:gd name="connsiteY2" fmla="*/ 0 h 783771"/>
              <a:gd name="connsiteX3" fmla="*/ 735875 w 1036320"/>
              <a:gd name="connsiteY3" fmla="*/ 156755 h 783771"/>
              <a:gd name="connsiteX4" fmla="*/ 1036320 w 1036320"/>
              <a:gd name="connsiteY4" fmla="*/ 452845 h 783771"/>
              <a:gd name="connsiteX5" fmla="*/ 269966 w 1036320"/>
              <a:gd name="connsiteY5" fmla="*/ 783771 h 783771"/>
              <a:gd name="connsiteX6" fmla="*/ 74023 w 1036320"/>
              <a:gd name="connsiteY6" fmla="*/ 391886 h 78377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1036320 w 1227909"/>
              <a:gd name="connsiteY4" fmla="*/ 452845 h 966651"/>
              <a:gd name="connsiteX5" fmla="*/ 1227909 w 1227909"/>
              <a:gd name="connsiteY5" fmla="*/ 966651 h 966651"/>
              <a:gd name="connsiteX6" fmla="*/ 74023 w 1227909"/>
              <a:gd name="connsiteY6"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036320 w 1227909"/>
              <a:gd name="connsiteY5" fmla="*/ 45284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409304 h 984069"/>
              <a:gd name="connsiteX1" fmla="*/ 0 w 1227909"/>
              <a:gd name="connsiteY1" fmla="*/ 17418 h 984069"/>
              <a:gd name="connsiteX2" fmla="*/ 444136 w 1227909"/>
              <a:gd name="connsiteY2" fmla="*/ 0 h 984069"/>
              <a:gd name="connsiteX3" fmla="*/ 692332 w 1227909"/>
              <a:gd name="connsiteY3" fmla="*/ 235133 h 984069"/>
              <a:gd name="connsiteX4" fmla="*/ 992652 w 1227909"/>
              <a:gd name="connsiteY4" fmla="*/ 487681 h 984069"/>
              <a:gd name="connsiteX5" fmla="*/ 1166948 w 1227909"/>
              <a:gd name="connsiteY5" fmla="*/ 653143 h 984069"/>
              <a:gd name="connsiteX6" fmla="*/ 1227909 w 1227909"/>
              <a:gd name="connsiteY6" fmla="*/ 984069 h 984069"/>
              <a:gd name="connsiteX7" fmla="*/ 74023 w 1227909"/>
              <a:gd name="connsiteY7" fmla="*/ 409304 h 984069"/>
              <a:gd name="connsiteX0" fmla="*/ 74023 w 1227909"/>
              <a:gd name="connsiteY0" fmla="*/ 391886 h 966651"/>
              <a:gd name="connsiteX1" fmla="*/ 0 w 1227909"/>
              <a:gd name="connsiteY1" fmla="*/ 0 h 966651"/>
              <a:gd name="connsiteX2" fmla="*/ 444136 w 1227909"/>
              <a:gd name="connsiteY2" fmla="*/ 1632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44136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610446 w 1227909"/>
              <a:gd name="connsiteY3" fmla="*/ 149476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909" h="966651">
                <a:moveTo>
                  <a:pt x="74023" y="391886"/>
                </a:moveTo>
                <a:lnTo>
                  <a:pt x="0" y="0"/>
                </a:lnTo>
                <a:lnTo>
                  <a:pt x="491904" y="1632"/>
                </a:lnTo>
                <a:lnTo>
                  <a:pt x="610446" y="149476"/>
                </a:lnTo>
                <a:lnTo>
                  <a:pt x="958533" y="408848"/>
                </a:lnTo>
                <a:lnTo>
                  <a:pt x="1085061" y="615253"/>
                </a:lnTo>
                <a:lnTo>
                  <a:pt x="1227909" y="966651"/>
                </a:lnTo>
                <a:lnTo>
                  <a:pt x="74023" y="39188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Diagonal Corners Snipped 9">
            <a:extLst>
              <a:ext uri="{FF2B5EF4-FFF2-40B4-BE49-F238E27FC236}">
                <a16:creationId xmlns:a16="http://schemas.microsoft.com/office/drawing/2014/main" id="{941DCC5E-231F-6910-77A4-0460E74263F3}"/>
              </a:ext>
            </a:extLst>
          </p:cNvPr>
          <p:cNvSpPr>
            <a:spLocks noGrp="1" noRot="1" noMove="1" noResize="1" noEditPoints="1" noAdjustHandles="1" noChangeArrowheads="1" noChangeShapeType="1"/>
          </p:cNvSpPr>
          <p:nvPr userDrawn="1"/>
        </p:nvSpPr>
        <p:spPr>
          <a:xfrm>
            <a:off x="-7747" y="-10632"/>
            <a:ext cx="8691889" cy="6187595"/>
          </a:xfrm>
          <a:custGeom>
            <a:avLst/>
            <a:gdLst>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0 w 11578856"/>
              <a:gd name="connsiteY6" fmla="*/ 5147449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566057 w 11578856"/>
              <a:gd name="connsiteY6" fmla="*/ 6000206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94380"/>
              <a:gd name="connsiteX1" fmla="*/ 10549342 w 11578856"/>
              <a:gd name="connsiteY1" fmla="*/ 0 h 6194380"/>
              <a:gd name="connsiteX2" fmla="*/ 11578856 w 11578856"/>
              <a:gd name="connsiteY2" fmla="*/ 1029514 h 6194380"/>
              <a:gd name="connsiteX3" fmla="*/ 11578856 w 11578856"/>
              <a:gd name="connsiteY3" fmla="*/ 6176963 h 6194380"/>
              <a:gd name="connsiteX4" fmla="*/ 11578856 w 11578856"/>
              <a:gd name="connsiteY4" fmla="*/ 6176963 h 6194380"/>
              <a:gd name="connsiteX5" fmla="*/ 1808222 w 11578856"/>
              <a:gd name="connsiteY5" fmla="*/ 6194380 h 6194380"/>
              <a:gd name="connsiteX6" fmla="*/ 687977 w 11578856"/>
              <a:gd name="connsiteY6" fmla="*/ 5982789 h 6194380"/>
              <a:gd name="connsiteX7" fmla="*/ 10633 w 11578856"/>
              <a:gd name="connsiteY7" fmla="*/ 5870463 h 6194380"/>
              <a:gd name="connsiteX8" fmla="*/ 0 w 11578856"/>
              <a:gd name="connsiteY8" fmla="*/ 0 h 6194380"/>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71451 w 11578856"/>
              <a:gd name="connsiteY6" fmla="*/ 6078583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88868 w 11578856"/>
              <a:gd name="connsiteY6" fmla="*/ 6035040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434354 w 11578856"/>
              <a:gd name="connsiteY2" fmla="*/ 870857 h 6176963"/>
              <a:gd name="connsiteX3" fmla="*/ 11578856 w 11578856"/>
              <a:gd name="connsiteY3" fmla="*/ 1029514 h 6176963"/>
              <a:gd name="connsiteX4" fmla="*/ 11578856 w 11578856"/>
              <a:gd name="connsiteY4" fmla="*/ 6176963 h 6176963"/>
              <a:gd name="connsiteX5" fmla="*/ 11578856 w 11578856"/>
              <a:gd name="connsiteY5" fmla="*/ 6176963 h 6176963"/>
              <a:gd name="connsiteX6" fmla="*/ 1808222 w 11578856"/>
              <a:gd name="connsiteY6" fmla="*/ 6168254 h 6176963"/>
              <a:gd name="connsiteX7" fmla="*/ 1288868 w 11578856"/>
              <a:gd name="connsiteY7" fmla="*/ 6035040 h 6176963"/>
              <a:gd name="connsiteX8" fmla="*/ 687977 w 11578856"/>
              <a:gd name="connsiteY8" fmla="*/ 5982789 h 6176963"/>
              <a:gd name="connsiteX9" fmla="*/ 10633 w 11578856"/>
              <a:gd name="connsiteY9" fmla="*/ 5870463 h 6176963"/>
              <a:gd name="connsiteX10" fmla="*/ 0 w 11578856"/>
              <a:gd name="connsiteY10" fmla="*/ 0 h 6176963"/>
              <a:gd name="connsiteX0" fmla="*/ 0 w 11578856"/>
              <a:gd name="connsiteY0" fmla="*/ 0 h 6176963"/>
              <a:gd name="connsiteX1" fmla="*/ 10549342 w 11578856"/>
              <a:gd name="connsiteY1" fmla="*/ 0 h 6176963"/>
              <a:gd name="connsiteX2" fmla="*/ 10772503 w 11578856"/>
              <a:gd name="connsiteY2" fmla="*/ 226423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355978 w 11578856"/>
              <a:gd name="connsiteY3" fmla="*/ 740228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42469 w 11578856"/>
              <a:gd name="connsiteY3" fmla="*/ 409303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59886 w 11578856"/>
              <a:gd name="connsiteY3" fmla="*/ 478971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10632 h 6187595"/>
              <a:gd name="connsiteX1" fmla="*/ 10198468 w 11578856"/>
              <a:gd name="connsiteY1" fmla="*/ 0 h 6187595"/>
              <a:gd name="connsiteX2" fmla="*/ 10798629 w 11578856"/>
              <a:gd name="connsiteY2" fmla="*/ 167386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206716 w 11578856"/>
              <a:gd name="connsiteY4" fmla="*/ 606055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100391 w 11578856"/>
              <a:gd name="connsiteY4" fmla="*/ 446566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10329 w 11589185"/>
              <a:gd name="connsiteY0" fmla="*/ 10632 h 6187595"/>
              <a:gd name="connsiteX1" fmla="*/ 10208797 w 11589185"/>
              <a:gd name="connsiteY1" fmla="*/ 0 h 6187595"/>
              <a:gd name="connsiteX2" fmla="*/ 10606939 w 11589185"/>
              <a:gd name="connsiteY2" fmla="*/ 103590 h 6187595"/>
              <a:gd name="connsiteX3" fmla="*/ 10910727 w 11589185"/>
              <a:gd name="connsiteY3" fmla="*/ 351380 h 6187595"/>
              <a:gd name="connsiteX4" fmla="*/ 11110720 w 11589185"/>
              <a:gd name="connsiteY4" fmla="*/ 446566 h 6187595"/>
              <a:gd name="connsiteX5" fmla="*/ 11366307 w 11589185"/>
              <a:gd name="connsiteY5" fmla="*/ 750860 h 6187595"/>
              <a:gd name="connsiteX6" fmla="*/ 11589185 w 11589185"/>
              <a:gd name="connsiteY6" fmla="*/ 1040146 h 6187595"/>
              <a:gd name="connsiteX7" fmla="*/ 11589185 w 11589185"/>
              <a:gd name="connsiteY7" fmla="*/ 6187595 h 6187595"/>
              <a:gd name="connsiteX8" fmla="*/ 11589185 w 11589185"/>
              <a:gd name="connsiteY8" fmla="*/ 6187595 h 6187595"/>
              <a:gd name="connsiteX9" fmla="*/ 1818551 w 11589185"/>
              <a:gd name="connsiteY9" fmla="*/ 6178886 h 6187595"/>
              <a:gd name="connsiteX10" fmla="*/ 1299197 w 11589185"/>
              <a:gd name="connsiteY10" fmla="*/ 6045672 h 6187595"/>
              <a:gd name="connsiteX11" fmla="*/ 698306 w 11589185"/>
              <a:gd name="connsiteY11" fmla="*/ 5993421 h 6187595"/>
              <a:gd name="connsiteX12" fmla="*/ 490 w 11589185"/>
              <a:gd name="connsiteY12" fmla="*/ 5881095 h 6187595"/>
              <a:gd name="connsiteX13" fmla="*/ 10329 w 11589185"/>
              <a:gd name="connsiteY13" fmla="*/ 10632 h 61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9185" h="6187595">
                <a:moveTo>
                  <a:pt x="10329" y="10632"/>
                </a:moveTo>
                <a:lnTo>
                  <a:pt x="10208797" y="0"/>
                </a:lnTo>
                <a:lnTo>
                  <a:pt x="10606939" y="103590"/>
                </a:lnTo>
                <a:lnTo>
                  <a:pt x="10910727" y="351380"/>
                </a:lnTo>
                <a:lnTo>
                  <a:pt x="11110720" y="446566"/>
                </a:lnTo>
                <a:lnTo>
                  <a:pt x="11366307" y="750860"/>
                </a:lnTo>
                <a:lnTo>
                  <a:pt x="11589185" y="1040146"/>
                </a:lnTo>
                <a:lnTo>
                  <a:pt x="11589185" y="6187595"/>
                </a:lnTo>
                <a:lnTo>
                  <a:pt x="11589185" y="6187595"/>
                </a:lnTo>
                <a:lnTo>
                  <a:pt x="1818551" y="6178886"/>
                </a:lnTo>
                <a:lnTo>
                  <a:pt x="1299197" y="6045672"/>
                </a:lnTo>
                <a:lnTo>
                  <a:pt x="698306" y="5993421"/>
                </a:lnTo>
                <a:lnTo>
                  <a:pt x="490" y="5881095"/>
                </a:lnTo>
                <a:cubicBezTo>
                  <a:pt x="-3054" y="3924274"/>
                  <a:pt x="13873" y="1967453"/>
                  <a:pt x="10329" y="10632"/>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aseline="-25000"/>
          </a:p>
        </p:txBody>
      </p:sp>
      <p:sp>
        <p:nvSpPr>
          <p:cNvPr id="2" name="Title 1">
            <a:extLst>
              <a:ext uri="{FF2B5EF4-FFF2-40B4-BE49-F238E27FC236}">
                <a16:creationId xmlns:a16="http://schemas.microsoft.com/office/drawing/2014/main" id="{6864C55C-8859-8DE7-F954-4743135D78B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5A65149-DD97-3F8C-B2D8-E1E3DBC0D166}"/>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67A6A4EF-C639-4677-390B-5A2910799138}"/>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9" name="Slide Number Placeholder 5">
            <a:extLst>
              <a:ext uri="{FF2B5EF4-FFF2-40B4-BE49-F238E27FC236}">
                <a16:creationId xmlns:a16="http://schemas.microsoft.com/office/drawing/2014/main" id="{2B934901-6B46-6698-0B43-A3882C642D5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4" name="Graphic 3">
            <a:extLst>
              <a:ext uri="{FF2B5EF4-FFF2-40B4-BE49-F238E27FC236}">
                <a16:creationId xmlns:a16="http://schemas.microsoft.com/office/drawing/2014/main" id="{73A2CA00-8BC4-9C43-6469-9CB0B8A252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299569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128C-3816-2CCE-E643-78BDC0436995}"/>
              </a:ext>
            </a:extLst>
          </p:cNvPr>
          <p:cNvSpPr>
            <a:spLocks noGrp="1"/>
          </p:cNvSpPr>
          <p:nvPr>
            <p:ph type="title"/>
          </p:nvPr>
        </p:nvSpPr>
        <p:spPr>
          <a:xfrm>
            <a:off x="938463" y="1709739"/>
            <a:ext cx="7572125" cy="2852737"/>
          </a:xfrm>
        </p:spPr>
        <p:txBody>
          <a:bodyPr anchor="b">
            <a:normAutofit/>
          </a:bodyPr>
          <a:lstStyle>
            <a:lvl1pPr>
              <a:defRPr sz="4400">
                <a:solidFill>
                  <a:schemeClr val="accent2">
                    <a:lumMod val="40000"/>
                    <a:lumOff val="6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B0C4F92C-1AF1-3FE1-08CA-ABCFF7E8757E}"/>
              </a:ext>
            </a:extLst>
          </p:cNvPr>
          <p:cNvSpPr>
            <a:spLocks noGrp="1"/>
          </p:cNvSpPr>
          <p:nvPr>
            <p:ph type="body" idx="1"/>
          </p:nvPr>
        </p:nvSpPr>
        <p:spPr>
          <a:xfrm>
            <a:off x="938462" y="4589464"/>
            <a:ext cx="7572125"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D27E0444-6B3E-C519-6BAC-3715332C9C8F}"/>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Hexagon 2">
            <a:extLst>
              <a:ext uri="{FF2B5EF4-FFF2-40B4-BE49-F238E27FC236}">
                <a16:creationId xmlns:a16="http://schemas.microsoft.com/office/drawing/2014/main" id="{CF1A59FE-7398-D625-76B7-ED8E753E4BB7}"/>
              </a:ext>
            </a:extLst>
          </p:cNvPr>
          <p:cNvSpPr/>
          <p:nvPr userDrawn="1"/>
        </p:nvSpPr>
        <p:spPr>
          <a:xfrm>
            <a:off x="6346638" y="1"/>
            <a:ext cx="2435164"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Hexagon 2">
            <a:extLst>
              <a:ext uri="{FF2B5EF4-FFF2-40B4-BE49-F238E27FC236}">
                <a16:creationId xmlns:a16="http://schemas.microsoft.com/office/drawing/2014/main" id="{217B5AD1-FB9E-2FCC-A534-C4D09075187F}"/>
              </a:ext>
            </a:extLst>
          </p:cNvPr>
          <p:cNvSpPr/>
          <p:nvPr userDrawn="1"/>
        </p:nvSpPr>
        <p:spPr>
          <a:xfrm flipH="1">
            <a:off x="6012723" y="-5977"/>
            <a:ext cx="2435163" cy="244549"/>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63134"/>
              <a:gd name="connsiteY0" fmla="*/ 359951 h 793832"/>
              <a:gd name="connsiteX1" fmla="*/ 0 w 1963134"/>
              <a:gd name="connsiteY1" fmla="*/ 0 h 793832"/>
              <a:gd name="connsiteX2" fmla="*/ 1963134 w 1963134"/>
              <a:gd name="connsiteY2" fmla="*/ 3232 h 793832"/>
              <a:gd name="connsiteX3" fmla="*/ 1850007 w 1963134"/>
              <a:gd name="connsiteY3" fmla="*/ 320208 h 793832"/>
              <a:gd name="connsiteX4" fmla="*/ 1549392 w 1963134"/>
              <a:gd name="connsiteY4" fmla="*/ 793832 h 793832"/>
              <a:gd name="connsiteX5" fmla="*/ 1128297 w 1963134"/>
              <a:gd name="connsiteY5" fmla="*/ 689299 h 793832"/>
              <a:gd name="connsiteX6" fmla="*/ 793488 w 1963134"/>
              <a:gd name="connsiteY6" fmla="*/ 743772 h 793832"/>
              <a:gd name="connsiteX7" fmla="*/ 118932 w 1963134"/>
              <a:gd name="connsiteY7" fmla="*/ 359951 h 793832"/>
              <a:gd name="connsiteX0" fmla="*/ 118932 w 1963137"/>
              <a:gd name="connsiteY0" fmla="*/ 359951 h 793832"/>
              <a:gd name="connsiteX1" fmla="*/ 0 w 1963137"/>
              <a:gd name="connsiteY1" fmla="*/ 0 h 793832"/>
              <a:gd name="connsiteX2" fmla="*/ 1963134 w 1963137"/>
              <a:gd name="connsiteY2" fmla="*/ 3232 h 793832"/>
              <a:gd name="connsiteX3" fmla="*/ 1850007 w 1963137"/>
              <a:gd name="connsiteY3" fmla="*/ 320208 h 793832"/>
              <a:gd name="connsiteX4" fmla="*/ 1549392 w 1963137"/>
              <a:gd name="connsiteY4" fmla="*/ 793832 h 793832"/>
              <a:gd name="connsiteX5" fmla="*/ 1128297 w 1963137"/>
              <a:gd name="connsiteY5" fmla="*/ 689299 h 793832"/>
              <a:gd name="connsiteX6" fmla="*/ 793488 w 1963137"/>
              <a:gd name="connsiteY6" fmla="*/ 743772 h 793832"/>
              <a:gd name="connsiteX7" fmla="*/ 118932 w 1963137"/>
              <a:gd name="connsiteY7" fmla="*/ 359951 h 793832"/>
              <a:gd name="connsiteX0" fmla="*/ 118932 w 1963137"/>
              <a:gd name="connsiteY0" fmla="*/ 359951 h 743771"/>
              <a:gd name="connsiteX1" fmla="*/ 0 w 1963137"/>
              <a:gd name="connsiteY1" fmla="*/ 0 h 743771"/>
              <a:gd name="connsiteX2" fmla="*/ 1963134 w 1963137"/>
              <a:gd name="connsiteY2" fmla="*/ 3232 h 743771"/>
              <a:gd name="connsiteX3" fmla="*/ 1850007 w 1963137"/>
              <a:gd name="connsiteY3" fmla="*/ 320208 h 743771"/>
              <a:gd name="connsiteX4" fmla="*/ 1549392 w 1963137"/>
              <a:gd name="connsiteY4" fmla="*/ 348368 h 743771"/>
              <a:gd name="connsiteX5" fmla="*/ 1128297 w 1963137"/>
              <a:gd name="connsiteY5" fmla="*/ 689299 h 743771"/>
              <a:gd name="connsiteX6" fmla="*/ 793488 w 1963137"/>
              <a:gd name="connsiteY6" fmla="*/ 743772 h 743771"/>
              <a:gd name="connsiteX7" fmla="*/ 118932 w 1963137"/>
              <a:gd name="connsiteY7" fmla="*/ 359951 h 743771"/>
              <a:gd name="connsiteX0" fmla="*/ 118932 w 1963137"/>
              <a:gd name="connsiteY0" fmla="*/ 359951 h 689298"/>
              <a:gd name="connsiteX1" fmla="*/ 0 w 1963137"/>
              <a:gd name="connsiteY1" fmla="*/ 0 h 689298"/>
              <a:gd name="connsiteX2" fmla="*/ 1963134 w 1963137"/>
              <a:gd name="connsiteY2" fmla="*/ 3232 h 689298"/>
              <a:gd name="connsiteX3" fmla="*/ 1850007 w 1963137"/>
              <a:gd name="connsiteY3" fmla="*/ 320208 h 689298"/>
              <a:gd name="connsiteX4" fmla="*/ 1549392 w 1963137"/>
              <a:gd name="connsiteY4" fmla="*/ 348368 h 689298"/>
              <a:gd name="connsiteX5" fmla="*/ 1128297 w 1963137"/>
              <a:gd name="connsiteY5" fmla="*/ 689299 h 689298"/>
              <a:gd name="connsiteX6" fmla="*/ 556331 w 1963137"/>
              <a:gd name="connsiteY6" fmla="*/ 310683 h 689298"/>
              <a:gd name="connsiteX7" fmla="*/ 118932 w 1963137"/>
              <a:gd name="connsiteY7" fmla="*/ 359951 h 689298"/>
              <a:gd name="connsiteX0" fmla="*/ 118932 w 1963137"/>
              <a:gd name="connsiteY0" fmla="*/ 359951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18932 w 1963137"/>
              <a:gd name="connsiteY7" fmla="*/ 359951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71675 w 1963137"/>
              <a:gd name="connsiteY7" fmla="*/ 163262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60399 w 1963137"/>
              <a:gd name="connsiteY6" fmla="*/ 216875 h 466570"/>
              <a:gd name="connsiteX7" fmla="*/ 171675 w 1963137"/>
              <a:gd name="connsiteY7" fmla="*/ 163262 h 466570"/>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5"/>
              <a:gd name="connsiteY0" fmla="*/ 163262 h 348368"/>
              <a:gd name="connsiteX1" fmla="*/ 0 w 1963135"/>
              <a:gd name="connsiteY1" fmla="*/ 0 h 348368"/>
              <a:gd name="connsiteX2" fmla="*/ 1963134 w 1963135"/>
              <a:gd name="connsiteY2" fmla="*/ 3232 h 348368"/>
              <a:gd name="connsiteX3" fmla="*/ 1809323 w 1963135"/>
              <a:gd name="connsiteY3" fmla="*/ 261577 h 348368"/>
              <a:gd name="connsiteX4" fmla="*/ 1549392 w 1963135"/>
              <a:gd name="connsiteY4" fmla="*/ 348368 h 348368"/>
              <a:gd name="connsiteX5" fmla="*/ 1071487 w 1963135"/>
              <a:gd name="connsiteY5" fmla="*/ 232051 h 348368"/>
              <a:gd name="connsiteX6" fmla="*/ 560399 w 1963135"/>
              <a:gd name="connsiteY6" fmla="*/ 216875 h 348368"/>
              <a:gd name="connsiteX7" fmla="*/ 171675 w 1963135"/>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71675 w 1963134"/>
              <a:gd name="connsiteY7" fmla="*/ 163262 h 301464"/>
              <a:gd name="connsiteX0" fmla="*/ 181894 w 1963134"/>
              <a:gd name="connsiteY0" fmla="*/ 241798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81894 w 1963134"/>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11282"/>
              <a:gd name="connsiteX1" fmla="*/ 0 w 2133437"/>
              <a:gd name="connsiteY1" fmla="*/ 0 h 311282"/>
              <a:gd name="connsiteX2" fmla="*/ 2133437 w 2133437"/>
              <a:gd name="connsiteY2" fmla="*/ 3232 h 311282"/>
              <a:gd name="connsiteX3" fmla="*/ 1979626 w 2133437"/>
              <a:gd name="connsiteY3" fmla="*/ 26157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 name="connsiteX0" fmla="*/ 352197 w 2133437"/>
              <a:gd name="connsiteY0" fmla="*/ 241798 h 311282"/>
              <a:gd name="connsiteX1" fmla="*/ 0 w 2133437"/>
              <a:gd name="connsiteY1" fmla="*/ 0 h 311282"/>
              <a:gd name="connsiteX2" fmla="*/ 2133437 w 2133437"/>
              <a:gd name="connsiteY2" fmla="*/ 3232 h 311282"/>
              <a:gd name="connsiteX3" fmla="*/ 1894474 w 2133437"/>
              <a:gd name="connsiteY3" fmla="*/ 19285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437" h="311282">
                <a:moveTo>
                  <a:pt x="352197" y="241798"/>
                </a:moveTo>
                <a:cubicBezTo>
                  <a:pt x="228656" y="209299"/>
                  <a:pt x="61816" y="83625"/>
                  <a:pt x="0" y="0"/>
                </a:cubicBezTo>
                <a:lnTo>
                  <a:pt x="2133437" y="3232"/>
                </a:lnTo>
                <a:cubicBezTo>
                  <a:pt x="2076771" y="111053"/>
                  <a:pt x="1983541" y="101299"/>
                  <a:pt x="1894474" y="192857"/>
                </a:cubicBezTo>
                <a:lnTo>
                  <a:pt x="1489408" y="311282"/>
                </a:lnTo>
                <a:lnTo>
                  <a:pt x="1241790" y="232051"/>
                </a:lnTo>
                <a:cubicBezTo>
                  <a:pt x="1114823" y="226992"/>
                  <a:pt x="868657" y="318335"/>
                  <a:pt x="730702" y="216875"/>
                </a:cubicBezTo>
                <a:cubicBezTo>
                  <a:pt x="616044" y="212675"/>
                  <a:pt x="466855" y="283121"/>
                  <a:pt x="352197" y="241798"/>
                </a:cubicBez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Graphic 8">
            <a:extLst>
              <a:ext uri="{FF2B5EF4-FFF2-40B4-BE49-F238E27FC236}">
                <a16:creationId xmlns:a16="http://schemas.microsoft.com/office/drawing/2014/main" id="{9AF6F5B0-4540-A890-9843-DC2AE55790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081" y="6365059"/>
            <a:ext cx="2743101" cy="316522"/>
          </a:xfrm>
          <a:prstGeom prst="rect">
            <a:avLst/>
          </a:prstGeom>
        </p:spPr>
      </p:pic>
    </p:spTree>
    <p:extLst>
      <p:ext uri="{BB962C8B-B14F-4D97-AF65-F5344CB8AC3E}">
        <p14:creationId xmlns:p14="http://schemas.microsoft.com/office/powerpoint/2010/main" val="41066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5" name="Rectangle: Single Corner Snipped 7">
            <a:extLst>
              <a:ext uri="{FF2B5EF4-FFF2-40B4-BE49-F238E27FC236}">
                <a16:creationId xmlns:a16="http://schemas.microsoft.com/office/drawing/2014/main" id="{8350047E-7EA6-65C1-D1F4-EF77FBCAF0BF}"/>
              </a:ext>
            </a:extLst>
          </p:cNvPr>
          <p:cNvSpPr>
            <a:spLocks noGrp="1" noRot="1" noMove="1" noResize="1" noEditPoints="1" noAdjustHandles="1" noChangeArrowheads="1" noChangeShapeType="1"/>
          </p:cNvSpPr>
          <p:nvPr userDrawn="1"/>
        </p:nvSpPr>
        <p:spPr>
          <a:xfrm>
            <a:off x="0" y="-16041"/>
            <a:ext cx="8867274" cy="6914148"/>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10583103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10583103 w 15901060"/>
              <a:gd name="connsiteY8" fmla="*/ 0 h 6882064"/>
              <a:gd name="connsiteX0" fmla="*/ 0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0 w 15901060"/>
              <a:gd name="connsiteY8" fmla="*/ 0 h 6882064"/>
              <a:gd name="connsiteX0" fmla="*/ 0 w 15901060"/>
              <a:gd name="connsiteY0" fmla="*/ 0 h 6894095"/>
              <a:gd name="connsiteX1" fmla="*/ 14427177 w 15901060"/>
              <a:gd name="connsiteY1" fmla="*/ 12032 h 6894095"/>
              <a:gd name="connsiteX2" fmla="*/ 14914472 w 15901060"/>
              <a:gd name="connsiteY2" fmla="*/ 800117 h 6894095"/>
              <a:gd name="connsiteX3" fmla="*/ 15203230 w 15901060"/>
              <a:gd name="connsiteY3" fmla="*/ 2352981 h 6894095"/>
              <a:gd name="connsiteX4" fmla="*/ 15624335 w 15901060"/>
              <a:gd name="connsiteY4" fmla="*/ 3772708 h 6894095"/>
              <a:gd name="connsiteX5" fmla="*/ 15696523 w 15901060"/>
              <a:gd name="connsiteY5" fmla="*/ 5878233 h 6894095"/>
              <a:gd name="connsiteX6" fmla="*/ 15901060 w 15901060"/>
              <a:gd name="connsiteY6" fmla="*/ 6882064 h 6894095"/>
              <a:gd name="connsiteX7" fmla="*/ 0 w 15901060"/>
              <a:gd name="connsiteY7" fmla="*/ 6894095 h 6894095"/>
              <a:gd name="connsiteX8" fmla="*/ 0 w 15901060"/>
              <a:gd name="connsiteY8" fmla="*/ 0 h 6894095"/>
              <a:gd name="connsiteX0" fmla="*/ 0 w 15837689"/>
              <a:gd name="connsiteY0" fmla="*/ 0 h 6894095"/>
              <a:gd name="connsiteX1" fmla="*/ 14427177 w 15837689"/>
              <a:gd name="connsiteY1" fmla="*/ 12032 h 6894095"/>
              <a:gd name="connsiteX2" fmla="*/ 14914472 w 15837689"/>
              <a:gd name="connsiteY2" fmla="*/ 800117 h 6894095"/>
              <a:gd name="connsiteX3" fmla="*/ 15203230 w 15837689"/>
              <a:gd name="connsiteY3" fmla="*/ 2352981 h 6894095"/>
              <a:gd name="connsiteX4" fmla="*/ 15624335 w 15837689"/>
              <a:gd name="connsiteY4" fmla="*/ 3772708 h 6894095"/>
              <a:gd name="connsiteX5" fmla="*/ 15696523 w 15837689"/>
              <a:gd name="connsiteY5" fmla="*/ 5878233 h 6894095"/>
              <a:gd name="connsiteX6" fmla="*/ 15837689 w 15837689"/>
              <a:gd name="connsiteY6" fmla="*/ 6882064 h 6894095"/>
              <a:gd name="connsiteX7" fmla="*/ 0 w 15837689"/>
              <a:gd name="connsiteY7" fmla="*/ 6894095 h 6894095"/>
              <a:gd name="connsiteX8" fmla="*/ 0 w 15837689"/>
              <a:gd name="connsiteY8" fmla="*/ 0 h 6894095"/>
              <a:gd name="connsiteX0" fmla="*/ 0 w 15774318"/>
              <a:gd name="connsiteY0" fmla="*/ 0 h 6914148"/>
              <a:gd name="connsiteX1" fmla="*/ 14427177 w 15774318"/>
              <a:gd name="connsiteY1" fmla="*/ 12032 h 6914148"/>
              <a:gd name="connsiteX2" fmla="*/ 14914472 w 15774318"/>
              <a:gd name="connsiteY2" fmla="*/ 800117 h 6914148"/>
              <a:gd name="connsiteX3" fmla="*/ 15203230 w 15774318"/>
              <a:gd name="connsiteY3" fmla="*/ 2352981 h 6914148"/>
              <a:gd name="connsiteX4" fmla="*/ 15624335 w 15774318"/>
              <a:gd name="connsiteY4" fmla="*/ 3772708 h 6914148"/>
              <a:gd name="connsiteX5" fmla="*/ 15696523 w 15774318"/>
              <a:gd name="connsiteY5" fmla="*/ 5878233 h 6914148"/>
              <a:gd name="connsiteX6" fmla="*/ 15774318 w 15774318"/>
              <a:gd name="connsiteY6" fmla="*/ 6914148 h 6914148"/>
              <a:gd name="connsiteX7" fmla="*/ 0 w 15774318"/>
              <a:gd name="connsiteY7" fmla="*/ 6894095 h 6914148"/>
              <a:gd name="connsiteX8" fmla="*/ 0 w 15774318"/>
              <a:gd name="connsiteY8" fmla="*/ 0 h 6914148"/>
              <a:gd name="connsiteX0" fmla="*/ 0 w 15705363"/>
              <a:gd name="connsiteY0" fmla="*/ 0 h 6914148"/>
              <a:gd name="connsiteX1" fmla="*/ 1442717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5363" h="6914148">
                <a:moveTo>
                  <a:pt x="0" y="0"/>
                </a:moveTo>
                <a:lnTo>
                  <a:pt x="14427177" y="12032"/>
                </a:lnTo>
                <a:lnTo>
                  <a:pt x="14914472" y="800117"/>
                </a:lnTo>
                <a:lnTo>
                  <a:pt x="15203230" y="2352981"/>
                </a:lnTo>
                <a:lnTo>
                  <a:pt x="15624335" y="3772708"/>
                </a:lnTo>
                <a:cubicBezTo>
                  <a:pt x="15604281" y="4085529"/>
                  <a:pt x="15740639" y="5625571"/>
                  <a:pt x="15696523" y="5878233"/>
                </a:cubicBezTo>
                <a:lnTo>
                  <a:pt x="15478583" y="6914148"/>
                </a:lnTo>
                <a:lnTo>
                  <a:pt x="0" y="6894095"/>
                </a:lnTo>
                <a:lnTo>
                  <a:pt x="0" y="0"/>
                </a:lnTo>
                <a:close/>
              </a:path>
            </a:pathLst>
          </a:custGeom>
          <a:solidFill>
            <a:schemeClr val="bg1"/>
          </a:solidFill>
          <a:ln>
            <a:noFill/>
          </a:ln>
          <a:effectLst>
            <a:outerShdw dist="12700" sx="104000" sy="104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9528A8F-3CCA-CC0D-F1E9-509253490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1FD7E-D811-5AC6-04C7-3AF83CAE2F8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A0071-11D3-29C5-422A-9F374ADB345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2EC142F-609B-760D-DD54-DB393981CC6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6" name="Graphic 5">
            <a:extLst>
              <a:ext uri="{FF2B5EF4-FFF2-40B4-BE49-F238E27FC236}">
                <a16:creationId xmlns:a16="http://schemas.microsoft.com/office/drawing/2014/main" id="{DC831951-4A22-9F97-762F-A91C07CFDB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65859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Hexagon 2">
            <a:extLst>
              <a:ext uri="{FF2B5EF4-FFF2-40B4-BE49-F238E27FC236}">
                <a16:creationId xmlns:a16="http://schemas.microsoft.com/office/drawing/2014/main" id="{C866CB79-1499-83E8-1E4C-62F3549AA49B}"/>
              </a:ext>
            </a:extLst>
          </p:cNvPr>
          <p:cNvSpPr/>
          <p:nvPr userDrawn="1"/>
        </p:nvSpPr>
        <p:spPr>
          <a:xfrm flipV="1">
            <a:off x="7882186" y="6141634"/>
            <a:ext cx="1268567" cy="356837"/>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509034"/>
              <a:gd name="connsiteY0" fmla="*/ 1133232 h 1262541"/>
              <a:gd name="connsiteX1" fmla="*/ 0 w 2509034"/>
              <a:gd name="connsiteY1" fmla="*/ 658594 h 1262541"/>
              <a:gd name="connsiteX2" fmla="*/ 2509034 w 2509034"/>
              <a:gd name="connsiteY2" fmla="*/ 0 h 1262541"/>
              <a:gd name="connsiteX3" fmla="*/ 2327646 w 2509034"/>
              <a:gd name="connsiteY3" fmla="*/ 94676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230122 w 2509034"/>
              <a:gd name="connsiteY0" fmla="*/ 1133232 h 1262541"/>
              <a:gd name="connsiteX1" fmla="*/ 0 w 2509034"/>
              <a:gd name="connsiteY1" fmla="*/ 658594 h 1262541"/>
              <a:gd name="connsiteX2" fmla="*/ 2509034 w 2509034"/>
              <a:gd name="connsiteY2" fmla="*/ 0 h 1262541"/>
              <a:gd name="connsiteX3" fmla="*/ 2210011 w 2509034"/>
              <a:gd name="connsiteY3" fmla="*/ 76742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347252 w 2646275"/>
              <a:gd name="connsiteY3" fmla="*/ 767424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602128 w 2646275"/>
              <a:gd name="connsiteY3" fmla="*/ 408741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1903080 w 2611159"/>
              <a:gd name="connsiteY4" fmla="*/ 1056572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19783"/>
              <a:gd name="connsiteX1" fmla="*/ 0 w 2611159"/>
              <a:gd name="connsiteY1" fmla="*/ 752283 h 1119783"/>
              <a:gd name="connsiteX2" fmla="*/ 2611159 w 2611159"/>
              <a:gd name="connsiteY2" fmla="*/ 0 h 1119783"/>
              <a:gd name="connsiteX3" fmla="*/ 2602128 w 2611159"/>
              <a:gd name="connsiteY3" fmla="*/ 323087 h 1119783"/>
              <a:gd name="connsiteX4" fmla="*/ 2310413 w 2611159"/>
              <a:gd name="connsiteY4" fmla="*/ 813880 h 1119783"/>
              <a:gd name="connsiteX5" fmla="*/ 1646383 w 2611159"/>
              <a:gd name="connsiteY5" fmla="*/ 920892 h 1119783"/>
              <a:gd name="connsiteX6" fmla="*/ 1157041 w 2611159"/>
              <a:gd name="connsiteY6" fmla="*/ 1119783 h 1119783"/>
              <a:gd name="connsiteX7" fmla="*/ 698117 w 2611159"/>
              <a:gd name="connsiteY7" fmla="*/ 1035101 h 1119783"/>
              <a:gd name="connsiteX8" fmla="*/ 367363 w 2611159"/>
              <a:gd name="connsiteY8" fmla="*/ 1047578 h 111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159" h="1119783">
                <a:moveTo>
                  <a:pt x="367363" y="1047578"/>
                </a:moveTo>
                <a:lnTo>
                  <a:pt x="0" y="752283"/>
                </a:lnTo>
                <a:lnTo>
                  <a:pt x="2611159" y="0"/>
                </a:lnTo>
                <a:lnTo>
                  <a:pt x="2602128" y="323087"/>
                </a:lnTo>
                <a:lnTo>
                  <a:pt x="2310413" y="813880"/>
                </a:lnTo>
                <a:lnTo>
                  <a:pt x="1646383" y="920892"/>
                </a:lnTo>
                <a:cubicBezTo>
                  <a:pt x="1504338" y="1034779"/>
                  <a:pt x="1383362" y="1034451"/>
                  <a:pt x="1157041" y="1119783"/>
                </a:cubicBezTo>
                <a:lnTo>
                  <a:pt x="698117" y="1035101"/>
                </a:lnTo>
                <a:lnTo>
                  <a:pt x="367363" y="104757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E089852-29D7-1351-B1B1-982953FCFDF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1F39F-1ABC-74A4-1CBE-AA4E67020BB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6">
            <a:extLst>
              <a:ext uri="{FF2B5EF4-FFF2-40B4-BE49-F238E27FC236}">
                <a16:creationId xmlns:a16="http://schemas.microsoft.com/office/drawing/2014/main" id="{35974C23-DBAB-FD88-3892-53F30078C41B}"/>
              </a:ext>
            </a:extLst>
          </p:cNvPr>
          <p:cNvSpPr/>
          <p:nvPr userDrawn="1"/>
        </p:nvSpPr>
        <p:spPr>
          <a:xfrm>
            <a:off x="0" y="6186950"/>
            <a:ext cx="9147969" cy="671051"/>
          </a:xfrm>
          <a:custGeom>
            <a:avLst/>
            <a:gdLst>
              <a:gd name="connsiteX0" fmla="*/ 0 w 12010030"/>
              <a:gd name="connsiteY0" fmla="*/ 0 h 798394"/>
              <a:gd name="connsiteX1" fmla="*/ 12010030 w 12010030"/>
              <a:gd name="connsiteY1" fmla="*/ 0 h 798394"/>
              <a:gd name="connsiteX2" fmla="*/ 12010030 w 12010030"/>
              <a:gd name="connsiteY2" fmla="*/ 798394 h 798394"/>
              <a:gd name="connsiteX3" fmla="*/ 0 w 12010030"/>
              <a:gd name="connsiteY3" fmla="*/ 798394 h 798394"/>
              <a:gd name="connsiteX4" fmla="*/ 0 w 12010030"/>
              <a:gd name="connsiteY4" fmla="*/ 0 h 798394"/>
              <a:gd name="connsiteX0" fmla="*/ 0 w 12010030"/>
              <a:gd name="connsiteY0" fmla="*/ 1005 h 799399"/>
              <a:gd name="connsiteX1" fmla="*/ 11797443 w 12010030"/>
              <a:gd name="connsiteY1" fmla="*/ 0 h 799399"/>
              <a:gd name="connsiteX2" fmla="*/ 12010030 w 12010030"/>
              <a:gd name="connsiteY2" fmla="*/ 1005 h 799399"/>
              <a:gd name="connsiteX3" fmla="*/ 12010030 w 12010030"/>
              <a:gd name="connsiteY3" fmla="*/ 799399 h 799399"/>
              <a:gd name="connsiteX4" fmla="*/ 0 w 12010030"/>
              <a:gd name="connsiteY4" fmla="*/ 799399 h 799399"/>
              <a:gd name="connsiteX5" fmla="*/ 0 w 12010030"/>
              <a:gd name="connsiteY5"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0030 w 12021836"/>
              <a:gd name="connsiteY4" fmla="*/ 799399 h 799399"/>
              <a:gd name="connsiteX5" fmla="*/ 0 w 12021836"/>
              <a:gd name="connsiteY5" fmla="*/ 799399 h 799399"/>
              <a:gd name="connsiteX6" fmla="*/ 0 w 12021836"/>
              <a:gd name="connsiteY6"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6226 w 12021836"/>
              <a:gd name="connsiteY4" fmla="*/ 286102 h 799399"/>
              <a:gd name="connsiteX5" fmla="*/ 12010030 w 12021836"/>
              <a:gd name="connsiteY5" fmla="*/ 799399 h 799399"/>
              <a:gd name="connsiteX6" fmla="*/ 0 w 12021836"/>
              <a:gd name="connsiteY6" fmla="*/ 799399 h 799399"/>
              <a:gd name="connsiteX7" fmla="*/ 0 w 12021836"/>
              <a:gd name="connsiteY7" fmla="*/ 1005 h 799399"/>
              <a:gd name="connsiteX0" fmla="*/ 0 w 12021836"/>
              <a:gd name="connsiteY0" fmla="*/ 1005 h 799399"/>
              <a:gd name="connsiteX1" fmla="*/ 11601099 w 12021836"/>
              <a:gd name="connsiteY1" fmla="*/ 1 h 799399"/>
              <a:gd name="connsiteX2" fmla="*/ 11797443 w 12021836"/>
              <a:gd name="connsiteY2" fmla="*/ 0 h 799399"/>
              <a:gd name="connsiteX3" fmla="*/ 12010030 w 12021836"/>
              <a:gd name="connsiteY3" fmla="*/ 1005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601099 w 12021836"/>
              <a:gd name="connsiteY1" fmla="*/ 1 h 799399"/>
              <a:gd name="connsiteX2" fmla="*/ 11797443 w 12021836"/>
              <a:gd name="connsiteY2" fmla="*/ 0 h 799399"/>
              <a:gd name="connsiteX3" fmla="*/ 11942712 w 12021836"/>
              <a:gd name="connsiteY3" fmla="*/ 62713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942712 w 12021836"/>
              <a:gd name="connsiteY4" fmla="*/ 62712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824906 w 12021836"/>
              <a:gd name="connsiteY4" fmla="*/ 253446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16226"/>
              <a:gd name="connsiteY0" fmla="*/ 1004 h 799398"/>
              <a:gd name="connsiteX1" fmla="*/ 11258901 w 12016226"/>
              <a:gd name="connsiteY1" fmla="*/ 0 h 799398"/>
              <a:gd name="connsiteX2" fmla="*/ 11483293 w 12016226"/>
              <a:gd name="connsiteY2" fmla="*/ 100977 h 799398"/>
              <a:gd name="connsiteX3" fmla="*/ 11679637 w 12016226"/>
              <a:gd name="connsiteY3" fmla="*/ 157074 h 799398"/>
              <a:gd name="connsiteX4" fmla="*/ 11824906 w 12016226"/>
              <a:gd name="connsiteY4" fmla="*/ 253446 h 799398"/>
              <a:gd name="connsiteX5" fmla="*/ 11943299 w 12016226"/>
              <a:gd name="connsiteY5" fmla="*/ 415127 h 799398"/>
              <a:gd name="connsiteX6" fmla="*/ 12016226 w 12016226"/>
              <a:gd name="connsiteY6" fmla="*/ 286101 h 799398"/>
              <a:gd name="connsiteX7" fmla="*/ 12010030 w 12016226"/>
              <a:gd name="connsiteY7" fmla="*/ 799398 h 799398"/>
              <a:gd name="connsiteX8" fmla="*/ 0 w 12016226"/>
              <a:gd name="connsiteY8" fmla="*/ 799398 h 799398"/>
              <a:gd name="connsiteX9" fmla="*/ 0 w 1201622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43299 w 12010146"/>
              <a:gd name="connsiteY5" fmla="*/ 415127 h 799398"/>
              <a:gd name="connsiteX6" fmla="*/ 11988177 w 12010146"/>
              <a:gd name="connsiteY6" fmla="*/ 544153 h 799398"/>
              <a:gd name="connsiteX7" fmla="*/ 12010030 w 12010146"/>
              <a:gd name="connsiteY7" fmla="*/ 799398 h 799398"/>
              <a:gd name="connsiteX8" fmla="*/ 0 w 12010146"/>
              <a:gd name="connsiteY8" fmla="*/ 799398 h 799398"/>
              <a:gd name="connsiteX9" fmla="*/ 0 w 1201014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52955 w 12010146"/>
              <a:gd name="connsiteY4" fmla="*/ 236617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4588 h 802982"/>
              <a:gd name="connsiteX1" fmla="*/ 11258901 w 12010146"/>
              <a:gd name="connsiteY1" fmla="*/ 3584 h 802982"/>
              <a:gd name="connsiteX2" fmla="*/ 11483293 w 12010146"/>
              <a:gd name="connsiteY2" fmla="*/ 26024 h 802982"/>
              <a:gd name="connsiteX3" fmla="*/ 11679637 w 12010146"/>
              <a:gd name="connsiteY3" fmla="*/ 160658 h 802982"/>
              <a:gd name="connsiteX4" fmla="*/ 11852955 w 12010146"/>
              <a:gd name="connsiteY4" fmla="*/ 240201 h 802982"/>
              <a:gd name="connsiteX5" fmla="*/ 11988177 w 12010146"/>
              <a:gd name="connsiteY5" fmla="*/ 547737 h 802982"/>
              <a:gd name="connsiteX6" fmla="*/ 12010030 w 12010146"/>
              <a:gd name="connsiteY6" fmla="*/ 802982 h 802982"/>
              <a:gd name="connsiteX7" fmla="*/ 0 w 12010146"/>
              <a:gd name="connsiteY7" fmla="*/ 802982 h 802982"/>
              <a:gd name="connsiteX8" fmla="*/ 0 w 12010146"/>
              <a:gd name="connsiteY8" fmla="*/ 4588 h 802982"/>
              <a:gd name="connsiteX0" fmla="*/ 0 w 12010146"/>
              <a:gd name="connsiteY0" fmla="*/ 7849 h 806243"/>
              <a:gd name="connsiteX1" fmla="*/ 10419735 w 12010146"/>
              <a:gd name="connsiteY1" fmla="*/ 0 h 806243"/>
              <a:gd name="connsiteX2" fmla="*/ 11258901 w 12010146"/>
              <a:gd name="connsiteY2" fmla="*/ 6845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1089295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31964"/>
              <a:gd name="connsiteY0" fmla="*/ 7849 h 806243"/>
              <a:gd name="connsiteX1" fmla="*/ 10419735 w 12031964"/>
              <a:gd name="connsiteY1" fmla="*/ 0 h 806243"/>
              <a:gd name="connsiteX2" fmla="*/ 10890192 w 12031964"/>
              <a:gd name="connsiteY2" fmla="*/ 42284 h 806243"/>
              <a:gd name="connsiteX3" fmla="*/ 11321061 w 12031964"/>
              <a:gd name="connsiteY3" fmla="*/ 82443 h 806243"/>
              <a:gd name="connsiteX4" fmla="*/ 11679637 w 12031964"/>
              <a:gd name="connsiteY4" fmla="*/ 163919 h 806243"/>
              <a:gd name="connsiteX5" fmla="*/ 11852955 w 12031964"/>
              <a:gd name="connsiteY5" fmla="*/ 243462 h 806243"/>
              <a:gd name="connsiteX6" fmla="*/ 12031964 w 12031964"/>
              <a:gd name="connsiteY6" fmla="*/ 535740 h 806243"/>
              <a:gd name="connsiteX7" fmla="*/ 12010030 w 12031964"/>
              <a:gd name="connsiteY7" fmla="*/ 806243 h 806243"/>
              <a:gd name="connsiteX8" fmla="*/ 0 w 12031964"/>
              <a:gd name="connsiteY8" fmla="*/ 806243 h 806243"/>
              <a:gd name="connsiteX9" fmla="*/ 0 w 12031964"/>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1852955 w 12013198"/>
              <a:gd name="connsiteY5" fmla="*/ 243462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21848"/>
              <a:gd name="connsiteY0" fmla="*/ 7849 h 806243"/>
              <a:gd name="connsiteX1" fmla="*/ 10419735 w 12021848"/>
              <a:gd name="connsiteY1" fmla="*/ 0 h 806243"/>
              <a:gd name="connsiteX2" fmla="*/ 10890192 w 12021848"/>
              <a:gd name="connsiteY2" fmla="*/ 42284 h 806243"/>
              <a:gd name="connsiteX3" fmla="*/ 11321061 w 12021848"/>
              <a:gd name="connsiteY3" fmla="*/ 82443 h 806243"/>
              <a:gd name="connsiteX4" fmla="*/ 11679637 w 12021848"/>
              <a:gd name="connsiteY4" fmla="*/ 163919 h 806243"/>
              <a:gd name="connsiteX5" fmla="*/ 12021848 w 12021848"/>
              <a:gd name="connsiteY5" fmla="*/ 335014 h 806243"/>
              <a:gd name="connsiteX6" fmla="*/ 12013198 w 12021848"/>
              <a:gd name="connsiteY6" fmla="*/ 550998 h 806243"/>
              <a:gd name="connsiteX7" fmla="*/ 12010030 w 12021848"/>
              <a:gd name="connsiteY7" fmla="*/ 806243 h 806243"/>
              <a:gd name="connsiteX8" fmla="*/ 0 w 12021848"/>
              <a:gd name="connsiteY8" fmla="*/ 806243 h 806243"/>
              <a:gd name="connsiteX9" fmla="*/ 0 w 12021848"/>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2008404 w 12013198"/>
              <a:gd name="connsiteY5" fmla="*/ 318617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679637 w 12015359"/>
              <a:gd name="connsiteY4" fmla="*/ 163919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5359" h="806243">
                <a:moveTo>
                  <a:pt x="0" y="7849"/>
                </a:moveTo>
                <a:lnTo>
                  <a:pt x="10419735" y="0"/>
                </a:lnTo>
                <a:lnTo>
                  <a:pt x="10890192" y="42284"/>
                </a:lnTo>
                <a:cubicBezTo>
                  <a:pt x="11004258" y="42284"/>
                  <a:pt x="11186792" y="94272"/>
                  <a:pt x="11404852" y="107992"/>
                </a:cubicBezTo>
                <a:cubicBezTo>
                  <a:pt x="11443735" y="104718"/>
                  <a:pt x="11682271" y="209094"/>
                  <a:pt x="11747719" y="227793"/>
                </a:cubicBezTo>
                <a:lnTo>
                  <a:pt x="12015359" y="335584"/>
                </a:lnTo>
                <a:cubicBezTo>
                  <a:pt x="12014639" y="407389"/>
                  <a:pt x="12013918" y="479193"/>
                  <a:pt x="12013198" y="550998"/>
                </a:cubicBezTo>
                <a:cubicBezTo>
                  <a:pt x="12011133" y="722097"/>
                  <a:pt x="12012095" y="635144"/>
                  <a:pt x="12010030" y="806243"/>
                </a:cubicBezTo>
                <a:lnTo>
                  <a:pt x="0" y="806243"/>
                </a:lnTo>
                <a:lnTo>
                  <a:pt x="0" y="784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Content Placeholder 3">
            <a:extLst>
              <a:ext uri="{FF2B5EF4-FFF2-40B4-BE49-F238E27FC236}">
                <a16:creationId xmlns:a16="http://schemas.microsoft.com/office/drawing/2014/main" id="{BFBE0276-3D01-2D91-1322-D06D1F59109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229BB-EFC7-6479-B948-80CE3B105C2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D942B-557F-C337-F274-0296C80D2D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A3473A2-8B1A-C7CD-FC27-9249A8D66327}"/>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11" name="Slide Number Placeholder 5">
            <a:extLst>
              <a:ext uri="{FF2B5EF4-FFF2-40B4-BE49-F238E27FC236}">
                <a16:creationId xmlns:a16="http://schemas.microsoft.com/office/drawing/2014/main" id="{87599407-BC7A-2619-0225-EE94EDC279DA}"/>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9" name="Graphic 8">
            <a:extLst>
              <a:ext uri="{FF2B5EF4-FFF2-40B4-BE49-F238E27FC236}">
                <a16:creationId xmlns:a16="http://schemas.microsoft.com/office/drawing/2014/main" id="{9B21B1B0-68E4-8C3A-9C41-CA7FC02627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838" y="6398565"/>
            <a:ext cx="2491992" cy="286534"/>
          </a:xfrm>
          <a:prstGeom prst="rect">
            <a:avLst/>
          </a:prstGeom>
        </p:spPr>
      </p:pic>
    </p:spTree>
    <p:extLst>
      <p:ext uri="{BB962C8B-B14F-4D97-AF65-F5344CB8AC3E}">
        <p14:creationId xmlns:p14="http://schemas.microsoft.com/office/powerpoint/2010/main" val="407363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0AE7-0B3C-677E-5E5B-139588CF1659}"/>
              </a:ext>
            </a:extLst>
          </p:cNvPr>
          <p:cNvSpPr>
            <a:spLocks noGrp="1"/>
          </p:cNvSpPr>
          <p:nvPr>
            <p:ph type="title"/>
          </p:nvPr>
        </p:nvSpPr>
        <p:spPr>
          <a:xfrm>
            <a:off x="591145" y="365126"/>
            <a:ext cx="7924205" cy="1325563"/>
          </a:xfrm>
        </p:spPr>
        <p:txBody>
          <a:bodyPr/>
          <a:lstStyle>
            <a:lvl1pPr>
              <a:defRPr>
                <a:solidFill>
                  <a:schemeClr val="accent1">
                    <a:lumMod val="75000"/>
                  </a:schemeClr>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29AFB5E3-464B-1329-EDC7-C2DB9AB88587}"/>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7" name="Slide Number Placeholder 5">
            <a:extLst>
              <a:ext uri="{FF2B5EF4-FFF2-40B4-BE49-F238E27FC236}">
                <a16:creationId xmlns:a16="http://schemas.microsoft.com/office/drawing/2014/main" id="{606FCE1F-3EE1-73BA-AF6B-3368A75D995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Freeform: Shape 4">
            <a:extLst>
              <a:ext uri="{FF2B5EF4-FFF2-40B4-BE49-F238E27FC236}">
                <a16:creationId xmlns:a16="http://schemas.microsoft.com/office/drawing/2014/main" id="{21D1BD4D-2CD6-F660-D061-C9B240C955D1}"/>
              </a:ext>
              <a:ext uri="{C183D7F6-B498-43B3-948B-1728B52AA6E4}">
                <adec:decorative xmlns:adec="http://schemas.microsoft.com/office/drawing/2017/decorative" val="1"/>
              </a:ext>
            </a:extLst>
          </p:cNvPr>
          <p:cNvSpPr/>
          <p:nvPr userDrawn="1"/>
        </p:nvSpPr>
        <p:spPr>
          <a:xfrm flipH="1">
            <a:off x="4647659" y="2137710"/>
            <a:ext cx="1628662"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5" name="Text Placeholder 44">
            <a:extLst>
              <a:ext uri="{FF2B5EF4-FFF2-40B4-BE49-F238E27FC236}">
                <a16:creationId xmlns:a16="http://schemas.microsoft.com/office/drawing/2014/main" id="{BDD01922-F67A-9F2C-FE95-50BD9998038B}"/>
              </a:ext>
            </a:extLst>
          </p:cNvPr>
          <p:cNvSpPr>
            <a:spLocks noGrp="1"/>
          </p:cNvSpPr>
          <p:nvPr>
            <p:ph type="body" sz="quarter" idx="13" hasCustomPrompt="1"/>
          </p:nvPr>
        </p:nvSpPr>
        <p:spPr>
          <a:xfrm>
            <a:off x="1185275"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6" name="Text Placeholder 44">
            <a:extLst>
              <a:ext uri="{FF2B5EF4-FFF2-40B4-BE49-F238E27FC236}">
                <a16:creationId xmlns:a16="http://schemas.microsoft.com/office/drawing/2014/main" id="{0648ACF3-1F73-4EF4-8B35-813CBA055782}"/>
              </a:ext>
            </a:extLst>
          </p:cNvPr>
          <p:cNvSpPr>
            <a:spLocks noGrp="1"/>
          </p:cNvSpPr>
          <p:nvPr>
            <p:ph type="body" sz="quarter" idx="14" hasCustomPrompt="1"/>
          </p:nvPr>
        </p:nvSpPr>
        <p:spPr>
          <a:xfrm>
            <a:off x="3168930"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7" name="Text Placeholder 44">
            <a:extLst>
              <a:ext uri="{FF2B5EF4-FFF2-40B4-BE49-F238E27FC236}">
                <a16:creationId xmlns:a16="http://schemas.microsoft.com/office/drawing/2014/main" id="{94347348-841B-BF7E-6760-30E4A39B1EB0}"/>
              </a:ext>
            </a:extLst>
          </p:cNvPr>
          <p:cNvSpPr>
            <a:spLocks noGrp="1"/>
          </p:cNvSpPr>
          <p:nvPr>
            <p:ph type="body" sz="quarter" idx="15" hasCustomPrompt="1"/>
          </p:nvPr>
        </p:nvSpPr>
        <p:spPr>
          <a:xfrm>
            <a:off x="5125745" y="3560819"/>
            <a:ext cx="1133811"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8" name="Text Placeholder 44">
            <a:extLst>
              <a:ext uri="{FF2B5EF4-FFF2-40B4-BE49-F238E27FC236}">
                <a16:creationId xmlns:a16="http://schemas.microsoft.com/office/drawing/2014/main" id="{A80E48CC-0B92-D19D-2820-360C4B64AFBE}"/>
              </a:ext>
            </a:extLst>
          </p:cNvPr>
          <p:cNvSpPr>
            <a:spLocks noGrp="1"/>
          </p:cNvSpPr>
          <p:nvPr>
            <p:ph type="body" sz="quarter" idx="16" hasCustomPrompt="1"/>
          </p:nvPr>
        </p:nvSpPr>
        <p:spPr>
          <a:xfrm>
            <a:off x="7100375" y="3560819"/>
            <a:ext cx="1130270"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54" name="SmartArt Placeholder 53">
            <a:extLst>
              <a:ext uri="{FF2B5EF4-FFF2-40B4-BE49-F238E27FC236}">
                <a16:creationId xmlns:a16="http://schemas.microsoft.com/office/drawing/2014/main" id="{38E36D91-34EE-6229-BC80-AA33DCF9A94A}"/>
              </a:ext>
            </a:extLst>
          </p:cNvPr>
          <p:cNvSpPr>
            <a:spLocks noGrp="1"/>
          </p:cNvSpPr>
          <p:nvPr>
            <p:ph type="dgm" sz="quarter" idx="17"/>
          </p:nvPr>
        </p:nvSpPr>
        <p:spPr>
          <a:xfrm>
            <a:off x="591146" y="1804737"/>
            <a:ext cx="7961710" cy="4186989"/>
          </a:xfrm>
        </p:spPr>
        <p:txBody>
          <a:bodyPr/>
          <a:lstStyle/>
          <a:p>
            <a:endParaRPr lang="en-US"/>
          </a:p>
        </p:txBody>
      </p:sp>
      <p:pic>
        <p:nvPicPr>
          <p:cNvPr id="3" name="Graphic 2">
            <a:extLst>
              <a:ext uri="{FF2B5EF4-FFF2-40B4-BE49-F238E27FC236}">
                <a16:creationId xmlns:a16="http://schemas.microsoft.com/office/drawing/2014/main" id="{6645274F-9686-10BE-43B5-86556D2B0C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8082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293205A-8C05-8870-A6EA-1C066CE1687D}"/>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6" name="Slide Number Placeholder 5">
            <a:extLst>
              <a:ext uri="{FF2B5EF4-FFF2-40B4-BE49-F238E27FC236}">
                <a16:creationId xmlns:a16="http://schemas.microsoft.com/office/drawing/2014/main" id="{F7B17395-8A59-1B77-9CEB-6B1A14CEB047}"/>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2" name="Graphic 1">
            <a:extLst>
              <a:ext uri="{FF2B5EF4-FFF2-40B4-BE49-F238E27FC236}">
                <a16:creationId xmlns:a16="http://schemas.microsoft.com/office/drawing/2014/main" id="{048E75AC-8096-31ED-62EF-CB444B565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49773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402C-FC27-E522-0990-F93990FED39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C8C542-3AC8-3C0D-2807-94FDF8752F8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1E3DA0-4D31-4B0A-D4BD-083912650F5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4456EA64-D6CD-E308-4075-69D9A8F46D6D}"/>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9" name="Slide Number Placeholder 5">
            <a:extLst>
              <a:ext uri="{FF2B5EF4-FFF2-40B4-BE49-F238E27FC236}">
                <a16:creationId xmlns:a16="http://schemas.microsoft.com/office/drawing/2014/main" id="{668C886E-A54B-935B-81BD-5512F2C4B984}"/>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CA9CBAA0-20B5-4B24-52E9-E038D720E9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4993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7483-7B98-83F5-0029-F3DF3019D1B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8B228-F0D8-9E72-FB79-455FDC48A94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620F9A-2471-20DF-1A61-BE7ABBE2759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AFD2ABDF-DABE-9E51-8AC2-5C814CBD8F3C}"/>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9" name="Slide Number Placeholder 5">
            <a:extLst>
              <a:ext uri="{FF2B5EF4-FFF2-40B4-BE49-F238E27FC236}">
                <a16:creationId xmlns:a16="http://schemas.microsoft.com/office/drawing/2014/main" id="{B83A1EB1-B9EC-E596-FF6C-FAFA0BD09086}"/>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5EE84D3B-47FF-1B5F-E93C-893F9A5D9D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17960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AB9BD-28C0-942E-68A7-0A69451FF1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EAF8A-C264-7F29-39BB-DC75D6FB61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70A5D75-D9E6-9C25-8E6D-5AF36C075175}"/>
              </a:ext>
            </a:extLst>
          </p:cNvPr>
          <p:cNvSpPr>
            <a:spLocks noGrp="1"/>
          </p:cNvSpPr>
          <p:nvPr>
            <p:ph type="ftr" sz="quarter" idx="3"/>
          </p:nvPr>
        </p:nvSpPr>
        <p:spPr>
          <a:xfrm>
            <a:off x="3028950" y="6356351"/>
            <a:ext cx="3086100" cy="365125"/>
          </a:xfrm>
          <a:prstGeom prst="rect">
            <a:avLst/>
          </a:prstGeom>
        </p:spPr>
        <p:txBody>
          <a:bodyPr/>
          <a:lstStyle>
            <a:lvl1pPr>
              <a:defRPr sz="1400">
                <a:solidFill>
                  <a:schemeClr val="bg1">
                    <a:lumMod val="50000"/>
                  </a:schemeClr>
                </a:solidFill>
              </a:defRPr>
            </a:lvl1pPr>
          </a:lstStyle>
          <a:p>
            <a:pPr algn="ctr"/>
            <a:r>
              <a:rPr lang="en-US"/>
              <a:t>12/28/2023</a:t>
            </a:r>
          </a:p>
        </p:txBody>
      </p:sp>
      <p:sp>
        <p:nvSpPr>
          <p:cNvPr id="8" name="Slide Number Placeholder 5">
            <a:extLst>
              <a:ext uri="{FF2B5EF4-FFF2-40B4-BE49-F238E27FC236}">
                <a16:creationId xmlns:a16="http://schemas.microsoft.com/office/drawing/2014/main" id="{296156B0-EAC6-9C16-C910-11892C7D3675}"/>
              </a:ext>
            </a:extLst>
          </p:cNvPr>
          <p:cNvSpPr>
            <a:spLocks noGrp="1"/>
          </p:cNvSpPr>
          <p:nvPr>
            <p:ph type="sldNum" sz="quarter" idx="4"/>
          </p:nvPr>
        </p:nvSpPr>
        <p:spPr>
          <a:xfrm>
            <a:off x="6457950" y="6356351"/>
            <a:ext cx="2057400" cy="365125"/>
          </a:xfrm>
          <a:prstGeom prst="rect">
            <a:avLst/>
          </a:prstGeom>
        </p:spPr>
        <p:txBody>
          <a:bodyPr/>
          <a:lstStyle>
            <a:lvl1pPr algn="r">
              <a:defRPr sz="1400">
                <a:solidFill>
                  <a:schemeClr val="bg1">
                    <a:lumMod val="50000"/>
                  </a:schemeClr>
                </a:solidFill>
                <a:latin typeface="+mj-lt"/>
              </a:defRPr>
            </a:lvl1pPr>
          </a:lstStyle>
          <a:p>
            <a:fld id="{C95E8E5B-C54E-4915-B069-2B2C8B7FEC1E}" type="slidenum">
              <a:rPr lang="en-US" smtClean="0"/>
              <a:pPr/>
              <a:t>‹#›</a:t>
            </a:fld>
            <a:endParaRPr lang="en-US"/>
          </a:p>
        </p:txBody>
      </p:sp>
    </p:spTree>
    <p:extLst>
      <p:ext uri="{BB962C8B-B14F-4D97-AF65-F5344CB8AC3E}">
        <p14:creationId xmlns:p14="http://schemas.microsoft.com/office/powerpoint/2010/main" val="13433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jenny.erdman@iowa.hhs.gov"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hhs.iowa.gov/initiatives#children-mental-health-lawsui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hhs.iowa.gov/programs/welcome-iowa-medicaid/current-projects/iowa-rea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B8CA-61F3-53C7-B593-14F02F0B5C6C}"/>
              </a:ext>
            </a:extLst>
          </p:cNvPr>
          <p:cNvSpPr>
            <a:spLocks noGrp="1"/>
          </p:cNvSpPr>
          <p:nvPr>
            <p:ph type="title"/>
          </p:nvPr>
        </p:nvSpPr>
        <p:spPr/>
        <p:txBody>
          <a:bodyPr/>
          <a:lstStyle/>
          <a:p>
            <a:r>
              <a:rPr lang="en-US"/>
              <a:t>Iowa REACH Initiative </a:t>
            </a:r>
          </a:p>
        </p:txBody>
      </p:sp>
      <p:sp>
        <p:nvSpPr>
          <p:cNvPr id="3" name="Text Placeholder 2">
            <a:extLst>
              <a:ext uri="{FF2B5EF4-FFF2-40B4-BE49-F238E27FC236}">
                <a16:creationId xmlns:a16="http://schemas.microsoft.com/office/drawing/2014/main" id="{6A2CE1ED-8DC5-5DD1-BDAB-CCBED14FAEA2}"/>
              </a:ext>
            </a:extLst>
          </p:cNvPr>
          <p:cNvSpPr>
            <a:spLocks noGrp="1"/>
          </p:cNvSpPr>
          <p:nvPr>
            <p:ph type="body" idx="1"/>
          </p:nvPr>
        </p:nvSpPr>
        <p:spPr/>
        <p:txBody>
          <a:bodyPr/>
          <a:lstStyle/>
          <a:p>
            <a:r>
              <a:rPr lang="en-US" dirty="0"/>
              <a:t>Responsive and Excellent Care for Healthy Youth Initiative </a:t>
            </a:r>
          </a:p>
        </p:txBody>
      </p:sp>
    </p:spTree>
    <p:extLst>
      <p:ext uri="{BB962C8B-B14F-4D97-AF65-F5344CB8AC3E}">
        <p14:creationId xmlns:p14="http://schemas.microsoft.com/office/powerpoint/2010/main" val="1249013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365126"/>
            <a:ext cx="8470760" cy="1064233"/>
          </a:xfrm>
        </p:spPr>
        <p:txBody>
          <a:bodyPr>
            <a:normAutofit/>
          </a:bodyPr>
          <a:lstStyle/>
          <a:p>
            <a:r>
              <a:rPr lang="en-US" sz="3600" dirty="0">
                <a:solidFill>
                  <a:schemeClr val="accent4"/>
                </a:solidFill>
              </a:rPr>
              <a:t>Implementation Team Charter</a:t>
            </a:r>
          </a:p>
        </p:txBody>
      </p:sp>
      <p:sp>
        <p:nvSpPr>
          <p:cNvPr id="5" name="TextBox 4">
            <a:extLst>
              <a:ext uri="{FF2B5EF4-FFF2-40B4-BE49-F238E27FC236}">
                <a16:creationId xmlns:a16="http://schemas.microsoft.com/office/drawing/2014/main" id="{3FB6F8BE-7B8D-3F9D-DC8C-31D5AC5D99A3}"/>
              </a:ext>
            </a:extLst>
          </p:cNvPr>
          <p:cNvSpPr txBox="1"/>
          <p:nvPr/>
        </p:nvSpPr>
        <p:spPr>
          <a:xfrm>
            <a:off x="560844" y="1436648"/>
            <a:ext cx="791742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sz="2000" b="1" dirty="0">
                <a:solidFill>
                  <a:srgbClr val="000000"/>
                </a:solidFill>
                <a:latin typeface="Arial"/>
                <a:cs typeface="Arial"/>
              </a:rPr>
              <a:t>Authority</a:t>
            </a:r>
            <a:endParaRPr lang="en-US" sz="2000" b="1">
              <a:cs typeface="Arial"/>
            </a:endParaRPr>
          </a:p>
          <a:p>
            <a:pPr marL="0" indent="0">
              <a:buNone/>
            </a:pPr>
            <a:r>
              <a:rPr lang="en-US" sz="2000" dirty="0">
                <a:solidFill>
                  <a:srgbClr val="000000"/>
                </a:solidFill>
                <a:latin typeface="Arial"/>
                <a:cs typeface="Arial"/>
              </a:rPr>
              <a:t>As a collaborative, advisory body, the Implementation Team, the Consumer Steering Committee and the Implementation Team Subcommittees are not empowered or authorized to mandate state actions. The Implementation Team, Consumer Steering Committee and the Subcommittees are authorized to make formal recommendations to state entities and child serving organizations in support of the goals, objectives and activities outlined in the Implementation Plan for the Iowa REACH Initiative. </a:t>
            </a:r>
          </a:p>
          <a:p>
            <a:pPr marL="457200" lvl="1" indent="0">
              <a:lnSpc>
                <a:spcPct val="200000"/>
              </a:lnSpc>
              <a:buNone/>
            </a:pPr>
            <a:endParaRPr lang="en-US" sz="1400" dirty="0">
              <a:solidFill>
                <a:srgbClr val="000000"/>
              </a:solidFill>
              <a:latin typeface="Arial"/>
              <a:cs typeface="Segoe UI"/>
            </a:endParaRPr>
          </a:p>
          <a:p>
            <a:endParaRPr lang="en-US" sz="1400" dirty="0">
              <a:cs typeface="Arial"/>
            </a:endParaRPr>
          </a:p>
          <a:p>
            <a:pPr algn="l"/>
            <a:endParaRPr lang="en-US" dirty="0">
              <a:cs typeface="Arial"/>
            </a:endParaRPr>
          </a:p>
        </p:txBody>
      </p:sp>
    </p:spTree>
    <p:extLst>
      <p:ext uri="{BB962C8B-B14F-4D97-AF65-F5344CB8AC3E}">
        <p14:creationId xmlns:p14="http://schemas.microsoft.com/office/powerpoint/2010/main" val="122403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365126"/>
            <a:ext cx="8470760" cy="1064233"/>
          </a:xfrm>
        </p:spPr>
        <p:txBody>
          <a:bodyPr>
            <a:normAutofit/>
          </a:bodyPr>
          <a:lstStyle/>
          <a:p>
            <a:r>
              <a:rPr lang="en-US" sz="3600" dirty="0">
                <a:solidFill>
                  <a:schemeClr val="accent4"/>
                </a:solidFill>
              </a:rPr>
              <a:t>Implementation Team Charter</a:t>
            </a:r>
          </a:p>
        </p:txBody>
      </p:sp>
      <p:sp>
        <p:nvSpPr>
          <p:cNvPr id="5" name="TextBox 4">
            <a:extLst>
              <a:ext uri="{FF2B5EF4-FFF2-40B4-BE49-F238E27FC236}">
                <a16:creationId xmlns:a16="http://schemas.microsoft.com/office/drawing/2014/main" id="{3FB6F8BE-7B8D-3F9D-DC8C-31D5AC5D99A3}"/>
              </a:ext>
            </a:extLst>
          </p:cNvPr>
          <p:cNvSpPr txBox="1"/>
          <p:nvPr/>
        </p:nvSpPr>
        <p:spPr>
          <a:xfrm>
            <a:off x="560844" y="1317895"/>
            <a:ext cx="7684142" cy="57477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sz="1400" b="1" dirty="0">
                <a:solidFill>
                  <a:srgbClr val="000000"/>
                </a:solidFill>
                <a:cs typeface="Arial"/>
              </a:rPr>
              <a:t>Facilitation</a:t>
            </a:r>
          </a:p>
          <a:p>
            <a:pPr marL="0" marR="0" indent="0">
              <a:lnSpc>
                <a:spcPct val="110000"/>
              </a:lnSpc>
              <a:spcBef>
                <a:spcPts val="0"/>
              </a:spcBef>
              <a:spcAft>
                <a:spcPts val="600"/>
              </a:spcAft>
              <a:buNone/>
            </a:pPr>
            <a:r>
              <a:rPr lang="en-US" sz="1400" dirty="0">
                <a:effectLst/>
                <a:latin typeface="Arial" panose="020B0604020202020204" pitchFamily="34" charset="0"/>
                <a:ea typeface="Arial" panose="020B0604020202020204" pitchFamily="34" charset="0"/>
                <a:cs typeface="Times New Roman" panose="02020603050405020304" pitchFamily="18" charset="0"/>
              </a:rPr>
              <a:t>Iowa HHS staff will facilitate the meetings of the Implementation Team or Subcommittee, and agendas will be developed collaboratively with members of each Team and Subcommittee.</a:t>
            </a:r>
          </a:p>
          <a:p>
            <a:pPr>
              <a:buNone/>
            </a:pPr>
            <a:r>
              <a:rPr lang="en-US" sz="1400" b="1" dirty="0">
                <a:solidFill>
                  <a:srgbClr val="000000"/>
                </a:solidFill>
                <a:cs typeface="Arial"/>
              </a:rPr>
              <a:t>Members </a:t>
            </a:r>
          </a:p>
          <a:p>
            <a:pPr lvl="1">
              <a:buFont typeface="+mj-lt"/>
              <a:buAutoNum type="arabicPeriod"/>
            </a:pPr>
            <a:r>
              <a:rPr lang="en-US" sz="1200" dirty="0">
                <a:solidFill>
                  <a:srgbClr val="000000"/>
                </a:solidFill>
                <a:cs typeface="Arial"/>
              </a:rPr>
              <a:t>Implementation Team, Consumer Steering Committee and Subcommittee members are expected to participate as collaborative partners sharing their expertise and perspectives with the group and not as advocates for an individual position or entity.</a:t>
            </a:r>
            <a:endParaRPr lang="en-US" sz="1200" b="1" dirty="0">
              <a:solidFill>
                <a:srgbClr val="000000"/>
              </a:solidFill>
              <a:cs typeface="Arial"/>
            </a:endParaRPr>
          </a:p>
          <a:p>
            <a:pPr lvl="1">
              <a:buFont typeface="+mj-lt"/>
              <a:buAutoNum type="arabicPeriod"/>
            </a:pPr>
            <a:r>
              <a:rPr lang="en-US" sz="1200" dirty="0">
                <a:solidFill>
                  <a:srgbClr val="000000"/>
                </a:solidFill>
                <a:cs typeface="Arial"/>
              </a:rPr>
              <a:t>Meeting attendance – Members are expected to actively participate in all meetings and notify the Chair if they cannot attend a meeting.</a:t>
            </a:r>
            <a:endParaRPr lang="en-US" sz="1200" b="1" dirty="0">
              <a:solidFill>
                <a:srgbClr val="000000"/>
              </a:solidFill>
              <a:cs typeface="Arial"/>
            </a:endParaRPr>
          </a:p>
          <a:p>
            <a:pPr lvl="1">
              <a:buFont typeface="+mj-lt"/>
              <a:buAutoNum type="arabicPeriod"/>
            </a:pPr>
            <a:r>
              <a:rPr lang="en-US" sz="1200" dirty="0">
                <a:solidFill>
                  <a:srgbClr val="000000"/>
                </a:solidFill>
                <a:cs typeface="Arial"/>
              </a:rPr>
              <a:t>Review of agenda and minutes – Members are expected to review agendas and minutes for each meeting. </a:t>
            </a:r>
            <a:endParaRPr lang="en-US" sz="1200" b="1" dirty="0">
              <a:solidFill>
                <a:srgbClr val="000000"/>
              </a:solidFill>
              <a:cs typeface="Arial"/>
            </a:endParaRPr>
          </a:p>
          <a:p>
            <a:pPr marL="0" marR="0" lvl="0" indent="0">
              <a:lnSpc>
                <a:spcPct val="110000"/>
              </a:lnSpc>
              <a:spcBef>
                <a:spcPts val="0"/>
              </a:spcBef>
              <a:spcAft>
                <a:spcPts val="600"/>
              </a:spcAft>
              <a:buNone/>
            </a:pPr>
            <a:endParaRPr lang="en-US" sz="1100" b="1"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nSpc>
                <a:spcPct val="110000"/>
              </a:lnSpc>
              <a:spcBef>
                <a:spcPts val="0"/>
              </a:spcBef>
              <a:spcAft>
                <a:spcPts val="600"/>
              </a:spcAft>
              <a:buNone/>
            </a:pPr>
            <a:r>
              <a:rPr lang="en-US" sz="1400" b="1" dirty="0">
                <a:effectLst/>
                <a:latin typeface="Arial" panose="020B0604020202020204" pitchFamily="34" charset="0"/>
                <a:ea typeface="Arial" panose="020B0604020202020204" pitchFamily="34" charset="0"/>
                <a:cs typeface="Times New Roman" panose="02020603050405020304" pitchFamily="18" charset="0"/>
              </a:rPr>
              <a:t>Meetings</a:t>
            </a:r>
            <a:r>
              <a:rPr lang="en-US" sz="1400" dirty="0">
                <a:effectLst/>
                <a:latin typeface="Arial" panose="020B0604020202020204" pitchFamily="34" charset="0"/>
                <a:ea typeface="Arial" panose="020B0604020202020204" pitchFamily="34" charset="0"/>
                <a:cs typeface="Times New Roman" panose="02020603050405020304" pitchFamily="18" charset="0"/>
              </a:rPr>
              <a:t>  </a:t>
            </a:r>
          </a:p>
          <a:p>
            <a:pPr marL="742950" marR="0" lvl="1" indent="-285750">
              <a:lnSpc>
                <a:spcPct val="110000"/>
              </a:lnSpc>
              <a:spcBef>
                <a:spcPts val="0"/>
              </a:spcBef>
              <a:spcAft>
                <a:spcPts val="600"/>
              </a:spcAft>
              <a:buFont typeface="+mj-lt"/>
              <a:buAutoNum type="arabicPeriod"/>
            </a:pPr>
            <a:r>
              <a:rPr lang="en-US" sz="1200" dirty="0">
                <a:effectLst/>
                <a:latin typeface="Arial" panose="020B0604020202020204" pitchFamily="34" charset="0"/>
                <a:ea typeface="Arial" panose="020B0604020202020204" pitchFamily="34" charset="0"/>
                <a:cs typeface="Times New Roman" panose="02020603050405020304" pitchFamily="18" charset="0"/>
              </a:rPr>
              <a:t>The Implementation Team will meet at least monthly.</a:t>
            </a:r>
          </a:p>
          <a:p>
            <a:pPr marL="742950" marR="0" lvl="1" indent="-285750">
              <a:lnSpc>
                <a:spcPct val="110000"/>
              </a:lnSpc>
              <a:spcBef>
                <a:spcPts val="0"/>
              </a:spcBef>
              <a:spcAft>
                <a:spcPts val="600"/>
              </a:spcAft>
              <a:buFont typeface="+mj-lt"/>
              <a:buAutoNum type="arabicPeriod"/>
            </a:pPr>
            <a:r>
              <a:rPr lang="en-US" sz="1200" dirty="0">
                <a:effectLst/>
                <a:latin typeface="Arial" panose="020B0604020202020204" pitchFamily="34" charset="0"/>
                <a:ea typeface="Arial" panose="020B0604020202020204" pitchFamily="34" charset="0"/>
                <a:cs typeface="Times New Roman" panose="02020603050405020304" pitchFamily="18" charset="0"/>
              </a:rPr>
              <a:t>The Consumer Steering Committee and Subcommittees will initially meet at least monthly. </a:t>
            </a:r>
          </a:p>
          <a:p>
            <a:pPr marL="742950" marR="0" lvl="1" indent="-285750">
              <a:lnSpc>
                <a:spcPct val="110000"/>
              </a:lnSpc>
              <a:spcBef>
                <a:spcPts val="0"/>
              </a:spcBef>
              <a:spcAft>
                <a:spcPts val="600"/>
              </a:spcAft>
              <a:buFont typeface="+mj-lt"/>
              <a:buAutoNum type="arabicPeriod"/>
            </a:pPr>
            <a:r>
              <a:rPr lang="en-US" sz="1200" dirty="0">
                <a:effectLst/>
                <a:latin typeface="Arial" panose="020B0604020202020204" pitchFamily="34" charset="0"/>
                <a:ea typeface="Arial" panose="020B0604020202020204" pitchFamily="34" charset="0"/>
                <a:cs typeface="Arial" panose="020B0604020202020204" pitchFamily="34" charset="0"/>
              </a:rPr>
              <a:t>Meeting schedules may be modified over time to align with the work of the Implementation Team, Consumer Steering Committee and Subcommittees.  Any change in the monthly meeting schedule for the Implementation Team will require approval by Class Action Plaintiffs or an amendment to the Implementation Plan.</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200000"/>
              </a:lnSpc>
              <a:buNone/>
            </a:pPr>
            <a:r>
              <a:rPr lang="en-US" sz="1400" dirty="0">
                <a:solidFill>
                  <a:srgbClr val="000000"/>
                </a:solidFill>
                <a:latin typeface="Arial"/>
                <a:cs typeface="Arial"/>
              </a:rPr>
              <a:t>. </a:t>
            </a:r>
          </a:p>
          <a:p>
            <a:pPr marL="457200" lvl="1" indent="0">
              <a:lnSpc>
                <a:spcPct val="200000"/>
              </a:lnSpc>
              <a:buNone/>
            </a:pPr>
            <a:endParaRPr lang="en-US" sz="1400" dirty="0">
              <a:solidFill>
                <a:srgbClr val="000000"/>
              </a:solidFill>
              <a:latin typeface="Arial"/>
              <a:cs typeface="Segoe UI"/>
            </a:endParaRPr>
          </a:p>
          <a:p>
            <a:endParaRPr lang="en-US" sz="1400" dirty="0">
              <a:cs typeface="Arial"/>
            </a:endParaRPr>
          </a:p>
          <a:p>
            <a:pPr algn="l"/>
            <a:endParaRPr lang="en-US" dirty="0">
              <a:cs typeface="Arial"/>
            </a:endParaRPr>
          </a:p>
        </p:txBody>
      </p:sp>
    </p:spTree>
    <p:extLst>
      <p:ext uri="{BB962C8B-B14F-4D97-AF65-F5344CB8AC3E}">
        <p14:creationId xmlns:p14="http://schemas.microsoft.com/office/powerpoint/2010/main" val="176183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365126"/>
            <a:ext cx="8470760" cy="1064233"/>
          </a:xfrm>
        </p:spPr>
        <p:txBody>
          <a:bodyPr>
            <a:normAutofit/>
          </a:bodyPr>
          <a:lstStyle/>
          <a:p>
            <a:r>
              <a:rPr lang="en-US" sz="3600" dirty="0">
                <a:solidFill>
                  <a:schemeClr val="accent4"/>
                </a:solidFill>
              </a:rPr>
              <a:t>Implementation Team Charter</a:t>
            </a:r>
          </a:p>
        </p:txBody>
      </p:sp>
      <p:sp>
        <p:nvSpPr>
          <p:cNvPr id="5" name="TextBox 4">
            <a:extLst>
              <a:ext uri="{FF2B5EF4-FFF2-40B4-BE49-F238E27FC236}">
                <a16:creationId xmlns:a16="http://schemas.microsoft.com/office/drawing/2014/main" id="{3FB6F8BE-7B8D-3F9D-DC8C-31D5AC5D99A3}"/>
              </a:ext>
            </a:extLst>
          </p:cNvPr>
          <p:cNvSpPr txBox="1"/>
          <p:nvPr/>
        </p:nvSpPr>
        <p:spPr>
          <a:xfrm>
            <a:off x="692924" y="1436648"/>
            <a:ext cx="7317987" cy="493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nSpc>
                <a:spcPct val="110000"/>
              </a:lnSpc>
              <a:spcBef>
                <a:spcPts val="0"/>
              </a:spcBef>
              <a:spcAft>
                <a:spcPts val="600"/>
              </a:spcAft>
              <a:buNone/>
            </a:pPr>
            <a:r>
              <a:rPr lang="en-US" b="1" dirty="0">
                <a:effectLst/>
                <a:latin typeface="Arial"/>
                <a:ea typeface="Arial" panose="020B0604020202020204" pitchFamily="34" charset="0"/>
                <a:cs typeface="Times New Roman"/>
              </a:rPr>
              <a:t>Voting/decision making process </a:t>
            </a:r>
            <a:endParaRPr lang="en-US" dirty="0">
              <a:effectLst/>
              <a:latin typeface="Arial"/>
              <a:ea typeface="Arial" panose="020B0604020202020204" pitchFamily="34" charset="0"/>
              <a:cs typeface="Times New Roman"/>
            </a:endParaRPr>
          </a:p>
          <a:p>
            <a:pPr marL="742950" marR="0" lvl="1" indent="-285750">
              <a:lnSpc>
                <a:spcPct val="110000"/>
              </a:lnSpc>
              <a:spcBef>
                <a:spcPts val="0"/>
              </a:spcBef>
              <a:spcAft>
                <a:spcPts val="600"/>
              </a:spcAft>
              <a:buFont typeface="+mj-lt"/>
              <a:buAutoNum type="alphaLcPeriod"/>
            </a:pPr>
            <a:r>
              <a:rPr lang="en-US" dirty="0">
                <a:effectLst/>
                <a:latin typeface="Arial"/>
                <a:ea typeface="Arial" panose="020B0604020202020204" pitchFamily="34" charset="0"/>
                <a:cs typeface="Times New Roman"/>
              </a:rPr>
              <a:t>All voting</a:t>
            </a:r>
            <a:r>
              <a:rPr lang="en-US" b="1" dirty="0">
                <a:effectLst/>
                <a:latin typeface="Arial"/>
                <a:ea typeface="Arial" panose="020B0604020202020204" pitchFamily="34" charset="0"/>
                <a:cs typeface="Times New Roman"/>
              </a:rPr>
              <a:t> </a:t>
            </a:r>
            <a:r>
              <a:rPr lang="en-US" dirty="0">
                <a:effectLst/>
                <a:latin typeface="Arial"/>
                <a:ea typeface="Arial" panose="020B0604020202020204" pitchFamily="34" charset="0"/>
                <a:cs typeface="Times New Roman"/>
              </a:rPr>
              <a:t>on formal recommendations from the Subcommittees and the Implementation Team will require: </a:t>
            </a:r>
          </a:p>
          <a:p>
            <a:pPr marL="1143000" marR="0" lvl="2" indent="-228600">
              <a:lnSpc>
                <a:spcPct val="110000"/>
              </a:lnSpc>
              <a:spcBef>
                <a:spcPts val="0"/>
              </a:spcBef>
              <a:spcAft>
                <a:spcPts val="600"/>
              </a:spcAft>
              <a:buFont typeface="+mj-lt"/>
              <a:buAutoNum type="arabicPeriod"/>
            </a:pPr>
            <a:r>
              <a:rPr lang="en-US" dirty="0">
                <a:effectLst/>
                <a:latin typeface="Arial"/>
                <a:ea typeface="Arial" panose="020B0604020202020204" pitchFamily="34" charset="0"/>
                <a:cs typeface="Times New Roman"/>
              </a:rPr>
              <a:t>A motion by a member</a:t>
            </a:r>
          </a:p>
          <a:p>
            <a:pPr marL="1143000" marR="0" lvl="2" indent="-228600">
              <a:lnSpc>
                <a:spcPct val="110000"/>
              </a:lnSpc>
              <a:spcBef>
                <a:spcPts val="0"/>
              </a:spcBef>
              <a:spcAft>
                <a:spcPts val="600"/>
              </a:spcAft>
              <a:buFont typeface="+mj-lt"/>
              <a:buAutoNum type="arabicPeriod"/>
            </a:pPr>
            <a:r>
              <a:rPr lang="en-US" dirty="0">
                <a:effectLst/>
                <a:latin typeface="Arial"/>
                <a:ea typeface="Arial" panose="020B0604020202020204" pitchFamily="34" charset="0"/>
                <a:cs typeface="Times New Roman"/>
              </a:rPr>
              <a:t>A second by another member</a:t>
            </a:r>
          </a:p>
          <a:p>
            <a:pPr marL="1143000" lvl="2" indent="-228600">
              <a:lnSpc>
                <a:spcPct val="110000"/>
              </a:lnSpc>
              <a:spcAft>
                <a:spcPts val="600"/>
              </a:spcAft>
              <a:buFont typeface="+mj-lt"/>
              <a:buAutoNum type="arabicPeriod"/>
            </a:pPr>
            <a:r>
              <a:rPr lang="en-US" dirty="0">
                <a:effectLst/>
                <a:latin typeface="Arial"/>
                <a:ea typeface="Arial" panose="020B0604020202020204" pitchFamily="34" charset="0"/>
                <a:cs typeface="Times New Roman"/>
              </a:rPr>
              <a:t>Open discussion led by the</a:t>
            </a:r>
            <a:r>
              <a:rPr lang="en-US" dirty="0">
                <a:latin typeface="Arial"/>
                <a:ea typeface="Arial" panose="020B0604020202020204" pitchFamily="34" charset="0"/>
                <a:cs typeface="Times New Roman"/>
              </a:rPr>
              <a:t> Facilitator</a:t>
            </a:r>
            <a:r>
              <a:rPr lang="en-US" dirty="0">
                <a:effectLst/>
                <a:latin typeface="Arial"/>
                <a:ea typeface="Arial" panose="020B0604020202020204" pitchFamily="34" charset="0"/>
                <a:cs typeface="Times New Roman"/>
              </a:rPr>
              <a:t> of the meeting</a:t>
            </a:r>
          </a:p>
          <a:p>
            <a:pPr marL="1143000" lvl="2" indent="-228600">
              <a:lnSpc>
                <a:spcPct val="110000"/>
              </a:lnSpc>
              <a:spcAft>
                <a:spcPts val="600"/>
              </a:spcAft>
              <a:buFont typeface="+mj-lt"/>
              <a:buAutoNum type="arabicPeriod"/>
            </a:pPr>
            <a:r>
              <a:rPr lang="en-US" dirty="0">
                <a:effectLst/>
                <a:latin typeface="Arial"/>
                <a:ea typeface="Arial" panose="020B0604020202020204" pitchFamily="34" charset="0"/>
                <a:cs typeface="Times New Roman"/>
              </a:rPr>
              <a:t>A call for a vote by the </a:t>
            </a:r>
            <a:r>
              <a:rPr lang="en-US" dirty="0">
                <a:latin typeface="Arial"/>
                <a:ea typeface="Arial" panose="020B0604020202020204" pitchFamily="34" charset="0"/>
                <a:cs typeface="Times New Roman"/>
              </a:rPr>
              <a:t>Facilitator of</a:t>
            </a:r>
            <a:r>
              <a:rPr lang="en-US" dirty="0">
                <a:effectLst/>
                <a:latin typeface="Arial"/>
                <a:ea typeface="Arial" panose="020B0604020202020204" pitchFamily="34" charset="0"/>
                <a:cs typeface="Times New Roman"/>
              </a:rPr>
              <a:t> the meeting</a:t>
            </a:r>
          </a:p>
          <a:p>
            <a:pPr marL="1143000" marR="0" lvl="2" indent="-228600">
              <a:lnSpc>
                <a:spcPct val="110000"/>
              </a:lnSpc>
              <a:spcBef>
                <a:spcPts val="0"/>
              </a:spcBef>
              <a:spcAft>
                <a:spcPts val="600"/>
              </a:spcAft>
              <a:buFont typeface="+mj-lt"/>
              <a:buAutoNum type="arabicPeriod"/>
            </a:pPr>
            <a:r>
              <a:rPr lang="en-US" dirty="0">
                <a:effectLst/>
                <a:latin typeface="Arial"/>
                <a:ea typeface="Arial" panose="020B0604020202020204" pitchFamily="34" charset="0"/>
                <a:cs typeface="Times New Roman"/>
              </a:rPr>
              <a:t>A formal vote by the Subcommittee or Implementation Team </a:t>
            </a:r>
          </a:p>
          <a:p>
            <a:pPr marL="742950" marR="0" lvl="1" indent="-285750">
              <a:lnSpc>
                <a:spcPct val="110000"/>
              </a:lnSpc>
              <a:spcBef>
                <a:spcPts val="0"/>
              </a:spcBef>
              <a:spcAft>
                <a:spcPts val="600"/>
              </a:spcAft>
              <a:buFont typeface="+mj-lt"/>
              <a:buAutoNum type="alphaLcPeriod"/>
            </a:pPr>
            <a:r>
              <a:rPr lang="en-US" dirty="0">
                <a:effectLst/>
                <a:latin typeface="Arial"/>
                <a:ea typeface="Arial" panose="020B0604020202020204" pitchFamily="34" charset="0"/>
                <a:cs typeface="Times New Roman"/>
              </a:rPr>
              <a:t>A simple majority is required for a recommendation to be accepted.  </a:t>
            </a:r>
          </a:p>
          <a:p>
            <a:pPr marL="742950" marR="0" lvl="1" indent="-285750">
              <a:lnSpc>
                <a:spcPct val="110000"/>
              </a:lnSpc>
              <a:spcBef>
                <a:spcPts val="0"/>
              </a:spcBef>
              <a:spcAft>
                <a:spcPts val="600"/>
              </a:spcAft>
              <a:buFont typeface="+mj-lt"/>
              <a:buAutoNum type="alphaLcPeriod"/>
            </a:pPr>
            <a:r>
              <a:rPr lang="en-US" dirty="0">
                <a:effectLst/>
                <a:latin typeface="Arial"/>
                <a:ea typeface="Arial" panose="020B0604020202020204" pitchFamily="34" charset="0"/>
                <a:cs typeface="Times New Roman"/>
              </a:rPr>
              <a:t>The vote will be recorded in the minutes from the meeting.</a:t>
            </a:r>
            <a:endParaRPr lang="en-US" dirty="0">
              <a:solidFill>
                <a:srgbClr val="000000"/>
              </a:solidFill>
              <a:latin typeface="Arial"/>
              <a:cs typeface="Times New Roman"/>
            </a:endParaRPr>
          </a:p>
          <a:p>
            <a:endParaRPr lang="en-US" sz="1400" dirty="0">
              <a:cs typeface="Arial"/>
            </a:endParaRPr>
          </a:p>
          <a:p>
            <a:pPr algn="l"/>
            <a:endParaRPr lang="en-US" dirty="0">
              <a:cs typeface="Arial"/>
            </a:endParaRPr>
          </a:p>
        </p:txBody>
      </p:sp>
    </p:spTree>
    <p:extLst>
      <p:ext uri="{BB962C8B-B14F-4D97-AF65-F5344CB8AC3E}">
        <p14:creationId xmlns:p14="http://schemas.microsoft.com/office/powerpoint/2010/main" val="101870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903CA40-2DDC-A1E4-2E68-7BF92FA84FD6}"/>
              </a:ext>
            </a:extLst>
          </p:cNvPr>
          <p:cNvGraphicFramePr>
            <a:graphicFrameLocks noGrp="1"/>
          </p:cNvGraphicFramePr>
          <p:nvPr/>
        </p:nvGraphicFramePr>
        <p:xfrm>
          <a:off x="273169" y="1265207"/>
          <a:ext cx="8598741" cy="4322032"/>
        </p:xfrm>
        <a:graphic>
          <a:graphicData uri="http://schemas.openxmlformats.org/drawingml/2006/table">
            <a:tbl>
              <a:tblPr firstRow="1" bandRow="1">
                <a:tableStyleId>{5C22544A-7EE6-4342-B048-85BDC9FD1C3A}</a:tableStyleId>
              </a:tblPr>
              <a:tblGrid>
                <a:gridCol w="8598741">
                  <a:extLst>
                    <a:ext uri="{9D8B030D-6E8A-4147-A177-3AD203B41FA5}">
                      <a16:colId xmlns:a16="http://schemas.microsoft.com/office/drawing/2014/main" val="864765610"/>
                    </a:ext>
                  </a:extLst>
                </a:gridCol>
              </a:tblGrid>
              <a:tr h="1679510">
                <a:tc>
                  <a:txBody>
                    <a:bodyPr/>
                    <a:lstStyle/>
                    <a:p>
                      <a:pPr lvl="0">
                        <a:buNone/>
                      </a:pPr>
                      <a:r>
                        <a:rPr lang="en-US" sz="2000" b="1" i="0" u="none" strike="noStrike" noProof="0">
                          <a:solidFill>
                            <a:schemeClr val="bg1"/>
                          </a:solidFill>
                          <a:latin typeface="Arial"/>
                        </a:rPr>
                        <a:t>Key Implementation Plan Strategy:</a:t>
                      </a:r>
                      <a:r>
                        <a:rPr lang="en-US" sz="2000" b="0" i="0" u="none" strike="noStrike" noProof="0">
                          <a:solidFill>
                            <a:schemeClr val="bg1"/>
                          </a:solidFill>
                          <a:latin typeface="Arial"/>
                        </a:rPr>
                        <a:t> </a:t>
                      </a:r>
                      <a:endParaRPr lang="en-US" sz="2000">
                        <a:solidFill>
                          <a:schemeClr val="bg1"/>
                        </a:solidFill>
                      </a:endParaRPr>
                    </a:p>
                    <a:p>
                      <a:pPr lvl="1">
                        <a:buNone/>
                      </a:pPr>
                      <a:r>
                        <a:rPr lang="en-US" sz="2000" b="0" i="0" u="none" strike="noStrike" noProof="0">
                          <a:solidFill>
                            <a:schemeClr val="bg1"/>
                          </a:solidFill>
                          <a:latin typeface="Arial"/>
                        </a:rPr>
                        <a:t>Develop accessible information about the obligations of this settlement and the plan to provide Relevant Services within the Iowa REACH continuum of care for youth, providers, and child-serving agencies.</a:t>
                      </a:r>
                      <a:endParaRPr lang="en-US" sz="2000">
                        <a:solidFill>
                          <a:schemeClr val="bg1"/>
                        </a:solidFill>
                      </a:endParaRPr>
                    </a:p>
                  </a:txBody>
                  <a:tcPr/>
                </a:tc>
                <a:extLst>
                  <a:ext uri="{0D108BD9-81ED-4DB2-BD59-A6C34878D82A}">
                    <a16:rowId xmlns:a16="http://schemas.microsoft.com/office/drawing/2014/main" val="4271083627"/>
                  </a:ext>
                </a:extLst>
              </a:tr>
              <a:tr h="2642522">
                <a:tc>
                  <a:txBody>
                    <a:bodyPr/>
                    <a:lstStyle/>
                    <a:p>
                      <a:pPr lvl="0">
                        <a:buNone/>
                      </a:pPr>
                      <a:r>
                        <a:rPr lang="en-US" sz="2000" b="1"/>
                        <a:t>Responsibilities:</a:t>
                      </a:r>
                    </a:p>
                    <a:p>
                      <a:pPr marL="742950" marR="0" lvl="1" indent="-285750" algn="l">
                        <a:lnSpc>
                          <a:spcPct val="90000"/>
                        </a:lnSpc>
                        <a:spcBef>
                          <a:spcPts val="1000"/>
                        </a:spcBef>
                        <a:spcAft>
                          <a:spcPts val="0"/>
                        </a:spcAft>
                        <a:buClr>
                          <a:srgbClr val="000000"/>
                        </a:buClr>
                        <a:buFont typeface="'Wingdings 3',Sans-Serif"/>
                        <a:buChar char=""/>
                      </a:pPr>
                      <a:r>
                        <a:rPr lang="en-US" sz="2000" b="1" i="0" u="none" strike="noStrike" noProof="0">
                          <a:solidFill>
                            <a:srgbClr val="000000"/>
                          </a:solidFill>
                          <a:latin typeface="Arial"/>
                        </a:rPr>
                        <a:t>Create a communication plan</a:t>
                      </a:r>
                      <a:r>
                        <a:rPr lang="en-US" sz="2000" b="0" i="0" u="none" strike="noStrike" noProof="0">
                          <a:solidFill>
                            <a:srgbClr val="000000"/>
                          </a:solidFill>
                          <a:latin typeface="Arial"/>
                        </a:rPr>
                        <a:t> by working with stakeholders to identify needs and necessary information including but not limited to: who is intended to be served, what services are available, how to make a referral or self-referral for a screening, how medical necessity is determined, and how youth and family can be involved in governance and due process.</a:t>
                      </a:r>
                      <a:endParaRPr lang="en-US"/>
                    </a:p>
                    <a:p>
                      <a:pPr marL="742950" marR="0" lvl="1" indent="-285750" algn="l">
                        <a:lnSpc>
                          <a:spcPct val="90000"/>
                        </a:lnSpc>
                        <a:spcBef>
                          <a:spcPts val="1000"/>
                        </a:spcBef>
                        <a:spcAft>
                          <a:spcPts val="0"/>
                        </a:spcAft>
                        <a:buClr>
                          <a:srgbClr val="000000"/>
                        </a:buClr>
                        <a:buFont typeface="'Wingdings 3',Sans-Serif"/>
                        <a:buChar char=""/>
                      </a:pPr>
                      <a:r>
                        <a:rPr lang="en-US" sz="2000" b="0" i="0" u="none" strike="noStrike" noProof="0">
                          <a:solidFill>
                            <a:srgbClr val="000000"/>
                          </a:solidFill>
                          <a:latin typeface="Arial"/>
                        </a:rPr>
                        <a:t>Contribute to implementation of communications plan</a:t>
                      </a:r>
                      <a:endParaRPr lang="en-US" sz="2000"/>
                    </a:p>
                  </a:txBody>
                  <a:tcPr/>
                </a:tc>
                <a:extLst>
                  <a:ext uri="{0D108BD9-81ED-4DB2-BD59-A6C34878D82A}">
                    <a16:rowId xmlns:a16="http://schemas.microsoft.com/office/drawing/2014/main" val="2409741844"/>
                  </a:ext>
                </a:extLst>
              </a:tr>
            </a:tbl>
          </a:graphicData>
        </a:graphic>
      </p:graphicFrame>
      <p:sp>
        <p:nvSpPr>
          <p:cNvPr id="6" name="Title 1">
            <a:extLst>
              <a:ext uri="{FF2B5EF4-FFF2-40B4-BE49-F238E27FC236}">
                <a16:creationId xmlns:a16="http://schemas.microsoft.com/office/drawing/2014/main" id="{CB34E6CA-5C6E-8AF4-719D-B019BD249898}"/>
              </a:ext>
            </a:extLst>
          </p:cNvPr>
          <p:cNvSpPr>
            <a:spLocks noGrp="1"/>
          </p:cNvSpPr>
          <p:nvPr>
            <p:ph type="title"/>
          </p:nvPr>
        </p:nvSpPr>
        <p:spPr>
          <a:xfrm>
            <a:off x="674968" y="199463"/>
            <a:ext cx="8470760" cy="1064233"/>
          </a:xfrm>
        </p:spPr>
        <p:txBody>
          <a:bodyPr>
            <a:normAutofit/>
          </a:bodyPr>
          <a:lstStyle/>
          <a:p>
            <a:r>
              <a:rPr lang="en-US" sz="3200">
                <a:solidFill>
                  <a:schemeClr val="accent4"/>
                </a:solidFill>
                <a:sym typeface="Gill Sans"/>
              </a:rPr>
              <a:t>Communications Subcommittee</a:t>
            </a:r>
            <a:endParaRPr lang="en-US" sz="3200">
              <a:solidFill>
                <a:schemeClr val="accent4"/>
              </a:solidFill>
            </a:endParaRPr>
          </a:p>
        </p:txBody>
      </p:sp>
    </p:spTree>
    <p:extLst>
      <p:ext uri="{BB962C8B-B14F-4D97-AF65-F5344CB8AC3E}">
        <p14:creationId xmlns:p14="http://schemas.microsoft.com/office/powerpoint/2010/main" val="114464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336620" y="2173823"/>
            <a:ext cx="8470760" cy="1064233"/>
          </a:xfrm>
        </p:spPr>
        <p:txBody>
          <a:bodyPr>
            <a:normAutofit/>
          </a:bodyPr>
          <a:lstStyle/>
          <a:p>
            <a:pPr algn="ctr"/>
            <a:r>
              <a:rPr lang="en-US" sz="3600" dirty="0">
                <a:solidFill>
                  <a:schemeClr val="accent4"/>
                </a:solidFill>
              </a:rPr>
              <a:t>General Discussion </a:t>
            </a:r>
          </a:p>
        </p:txBody>
      </p:sp>
      <p:sp>
        <p:nvSpPr>
          <p:cNvPr id="5" name="TextBox 4">
            <a:extLst>
              <a:ext uri="{FF2B5EF4-FFF2-40B4-BE49-F238E27FC236}">
                <a16:creationId xmlns:a16="http://schemas.microsoft.com/office/drawing/2014/main" id="{3FB6F8BE-7B8D-3F9D-DC8C-31D5AC5D99A3}"/>
              </a:ext>
            </a:extLst>
          </p:cNvPr>
          <p:cNvSpPr txBox="1"/>
          <p:nvPr/>
        </p:nvSpPr>
        <p:spPr>
          <a:xfrm>
            <a:off x="794524" y="1589048"/>
            <a:ext cx="73179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cs typeface="Arial"/>
            </a:endParaRPr>
          </a:p>
          <a:p>
            <a:pPr algn="l"/>
            <a:endParaRPr lang="en-US" dirty="0">
              <a:cs typeface="Arial"/>
            </a:endParaRPr>
          </a:p>
        </p:txBody>
      </p:sp>
    </p:spTree>
    <p:extLst>
      <p:ext uri="{BB962C8B-B14F-4D97-AF65-F5344CB8AC3E}">
        <p14:creationId xmlns:p14="http://schemas.microsoft.com/office/powerpoint/2010/main" val="183073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336620" y="2173823"/>
            <a:ext cx="8470760" cy="1064233"/>
          </a:xfrm>
        </p:spPr>
        <p:txBody>
          <a:bodyPr>
            <a:normAutofit fontScale="90000"/>
          </a:bodyPr>
          <a:lstStyle/>
          <a:p>
            <a:pPr algn="ctr"/>
            <a:r>
              <a:rPr lang="en-US" sz="3600" dirty="0">
                <a:solidFill>
                  <a:schemeClr val="accent4"/>
                </a:solidFill>
              </a:rPr>
              <a:t>Who else should be at the table with us?</a:t>
            </a:r>
            <a:br>
              <a:rPr lang="en-US" sz="3600" dirty="0">
                <a:solidFill>
                  <a:schemeClr val="accent4"/>
                </a:solidFill>
              </a:rPr>
            </a:br>
            <a:br>
              <a:rPr lang="en-US" sz="3600" dirty="0">
                <a:solidFill>
                  <a:schemeClr val="accent4"/>
                </a:solidFill>
              </a:rPr>
            </a:br>
            <a:r>
              <a:rPr lang="en-US" sz="3600" dirty="0">
                <a:solidFill>
                  <a:schemeClr val="accent4"/>
                </a:solidFill>
              </a:rPr>
              <a:t>Please email </a:t>
            </a:r>
            <a:r>
              <a:rPr lang="en-US" sz="3600" dirty="0">
                <a:solidFill>
                  <a:schemeClr val="accent4"/>
                </a:solidFill>
                <a:hlinkClick r:id="rId3"/>
              </a:rPr>
              <a:t>jenny.erdman@iowa.hhs.gov</a:t>
            </a:r>
            <a:r>
              <a:rPr lang="en-US" sz="3600" dirty="0">
                <a:solidFill>
                  <a:schemeClr val="accent4"/>
                </a:solidFill>
              </a:rPr>
              <a:t> with suggestions. </a:t>
            </a:r>
          </a:p>
        </p:txBody>
      </p:sp>
      <p:sp>
        <p:nvSpPr>
          <p:cNvPr id="5" name="TextBox 4">
            <a:extLst>
              <a:ext uri="{FF2B5EF4-FFF2-40B4-BE49-F238E27FC236}">
                <a16:creationId xmlns:a16="http://schemas.microsoft.com/office/drawing/2014/main" id="{3FB6F8BE-7B8D-3F9D-DC8C-31D5AC5D99A3}"/>
              </a:ext>
            </a:extLst>
          </p:cNvPr>
          <p:cNvSpPr txBox="1"/>
          <p:nvPr/>
        </p:nvSpPr>
        <p:spPr>
          <a:xfrm>
            <a:off x="794524" y="1589048"/>
            <a:ext cx="73179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cs typeface="Arial"/>
            </a:endParaRPr>
          </a:p>
          <a:p>
            <a:pPr algn="l"/>
            <a:endParaRPr lang="en-US" dirty="0">
              <a:cs typeface="Arial"/>
            </a:endParaRPr>
          </a:p>
        </p:txBody>
      </p:sp>
    </p:spTree>
    <p:extLst>
      <p:ext uri="{BB962C8B-B14F-4D97-AF65-F5344CB8AC3E}">
        <p14:creationId xmlns:p14="http://schemas.microsoft.com/office/powerpoint/2010/main" val="395183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336620" y="2173823"/>
            <a:ext cx="8470760" cy="1064233"/>
          </a:xfrm>
        </p:spPr>
        <p:txBody>
          <a:bodyPr>
            <a:normAutofit/>
          </a:bodyPr>
          <a:lstStyle/>
          <a:p>
            <a:pPr algn="ctr"/>
            <a:r>
              <a:rPr lang="en-US" sz="3600" dirty="0">
                <a:solidFill>
                  <a:schemeClr val="accent4"/>
                </a:solidFill>
              </a:rPr>
              <a:t>Public Comment</a:t>
            </a:r>
          </a:p>
        </p:txBody>
      </p:sp>
      <p:sp>
        <p:nvSpPr>
          <p:cNvPr id="5" name="TextBox 4">
            <a:extLst>
              <a:ext uri="{FF2B5EF4-FFF2-40B4-BE49-F238E27FC236}">
                <a16:creationId xmlns:a16="http://schemas.microsoft.com/office/drawing/2014/main" id="{3FB6F8BE-7B8D-3F9D-DC8C-31D5AC5D99A3}"/>
              </a:ext>
            </a:extLst>
          </p:cNvPr>
          <p:cNvSpPr txBox="1"/>
          <p:nvPr/>
        </p:nvSpPr>
        <p:spPr>
          <a:xfrm>
            <a:off x="794524" y="1589048"/>
            <a:ext cx="73179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cs typeface="Arial"/>
            </a:endParaRPr>
          </a:p>
          <a:p>
            <a:pPr algn="l"/>
            <a:endParaRPr lang="en-US" dirty="0">
              <a:cs typeface="Arial"/>
            </a:endParaRPr>
          </a:p>
        </p:txBody>
      </p:sp>
    </p:spTree>
    <p:extLst>
      <p:ext uri="{BB962C8B-B14F-4D97-AF65-F5344CB8AC3E}">
        <p14:creationId xmlns:p14="http://schemas.microsoft.com/office/powerpoint/2010/main" val="385995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365126"/>
            <a:ext cx="8470760" cy="1064233"/>
          </a:xfrm>
        </p:spPr>
        <p:txBody>
          <a:bodyPr>
            <a:normAutofit/>
          </a:bodyPr>
          <a:lstStyle/>
          <a:p>
            <a:r>
              <a:rPr lang="en-US" sz="3600">
                <a:solidFill>
                  <a:schemeClr val="accent4"/>
                </a:solidFill>
                <a:ea typeface="Gill Sans"/>
                <a:cs typeface="Gill Sans"/>
                <a:sym typeface="Gill Sans"/>
              </a:rPr>
              <a:t>Iowa REACH Overview</a:t>
            </a:r>
            <a:endParaRPr lang="en-US" sz="3600">
              <a:solidFill>
                <a:schemeClr val="accent4"/>
              </a:solidFill>
            </a:endParaRPr>
          </a:p>
        </p:txBody>
      </p:sp>
      <p:sp>
        <p:nvSpPr>
          <p:cNvPr id="5" name="Text Placeholder 4">
            <a:extLst>
              <a:ext uri="{FF2B5EF4-FFF2-40B4-BE49-F238E27FC236}">
                <a16:creationId xmlns:a16="http://schemas.microsoft.com/office/drawing/2014/main" id="{0CA4D921-2004-CCC5-EDD9-A1FA15CAD416}"/>
              </a:ext>
            </a:extLst>
          </p:cNvPr>
          <p:cNvSpPr>
            <a:spLocks noGrp="1"/>
          </p:cNvSpPr>
          <p:nvPr>
            <p:ph type="body" sz="quarter" idx="3"/>
          </p:nvPr>
        </p:nvSpPr>
        <p:spPr>
          <a:xfrm>
            <a:off x="557858" y="1444926"/>
            <a:ext cx="8016190" cy="4043621"/>
          </a:xfrm>
        </p:spPr>
        <p:txBody>
          <a:bodyPr vert="horz" lIns="91440" tIns="45720" rIns="91440" bIns="45720" rtlCol="0" anchor="b">
            <a:noAutofit/>
          </a:bodyPr>
          <a:lstStyle/>
          <a:p>
            <a:pPr>
              <a:lnSpc>
                <a:spcPct val="110000"/>
              </a:lnSpc>
            </a:pPr>
            <a:endParaRPr lang="en-US" sz="2000" b="0" dirty="0">
              <a:solidFill>
                <a:schemeClr val="tx1"/>
              </a:solidFill>
              <a:latin typeface="Arial"/>
              <a:cs typeface="Segoe UI"/>
            </a:endParaRPr>
          </a:p>
          <a:p>
            <a:pPr>
              <a:lnSpc>
                <a:spcPct val="110000"/>
              </a:lnSpc>
            </a:pPr>
            <a:endParaRPr lang="en-US" b="0" dirty="0">
              <a:solidFill>
                <a:schemeClr val="tx1"/>
              </a:solidFill>
              <a:latin typeface="Arial"/>
              <a:cs typeface="Segoe UI"/>
            </a:endParaRPr>
          </a:p>
          <a:p>
            <a:pPr>
              <a:lnSpc>
                <a:spcPct val="110000"/>
              </a:lnSpc>
            </a:pPr>
            <a:r>
              <a:rPr lang="en-US" b="0" dirty="0">
                <a:solidFill>
                  <a:schemeClr val="tx1"/>
                </a:solidFill>
                <a:latin typeface="Arial"/>
                <a:cs typeface="Arial"/>
              </a:rPr>
              <a:t>Iowa REACH is a new Iowa Medicaid initiative focused on</a:t>
            </a:r>
            <a:r>
              <a:rPr lang="en-US" b="0" i="1" dirty="0">
                <a:solidFill>
                  <a:schemeClr val="tx1"/>
                </a:solidFill>
                <a:latin typeface="Arial"/>
                <a:cs typeface="Arial"/>
              </a:rPr>
              <a:t> </a:t>
            </a:r>
            <a:r>
              <a:rPr lang="en-US" b="0" dirty="0">
                <a:solidFill>
                  <a:schemeClr val="tx1"/>
                </a:solidFill>
                <a:latin typeface="Arial"/>
                <a:cs typeface="Arial"/>
              </a:rPr>
              <a:t>developing, improving, and strengthening intensive home and community-based behavioral health services for children and adolescents with serious emotional disturbance in Iowa. </a:t>
            </a:r>
            <a:endParaRPr lang="en-US">
              <a:solidFill>
                <a:schemeClr val="tx1"/>
              </a:solidFill>
              <a:cs typeface="Arial"/>
            </a:endParaRPr>
          </a:p>
          <a:p>
            <a:pPr>
              <a:lnSpc>
                <a:spcPct val="100000"/>
              </a:lnSpc>
              <a:spcBef>
                <a:spcPts val="0"/>
              </a:spcBef>
            </a:pPr>
            <a:endParaRPr lang="en-US" b="0" dirty="0">
              <a:solidFill>
                <a:schemeClr val="tx1"/>
              </a:solidFill>
              <a:latin typeface="Arial"/>
              <a:cs typeface="Arial"/>
            </a:endParaRPr>
          </a:p>
          <a:p>
            <a:pPr>
              <a:lnSpc>
                <a:spcPct val="100000"/>
              </a:lnSpc>
              <a:spcBef>
                <a:spcPts val="0"/>
              </a:spcBef>
            </a:pPr>
            <a:r>
              <a:rPr lang="en-US" b="0" dirty="0">
                <a:solidFill>
                  <a:schemeClr val="tx1"/>
                </a:solidFill>
                <a:latin typeface="Arial"/>
                <a:cs typeface="Arial"/>
                <a:hlinkClick r:id="rId3">
                  <a:extLst>
                    <a:ext uri="{A12FA001-AC4F-418D-AE19-62706E023703}">
                      <ahyp:hlinkClr xmlns:ahyp="http://schemas.microsoft.com/office/drawing/2018/hyperlinkcolor" val="tx"/>
                    </a:ext>
                  </a:extLst>
                </a:hlinkClick>
              </a:rPr>
              <a:t>https://hhs.iowa.gov/initiatives#children-mental-health-lawsuit</a:t>
            </a:r>
            <a:endParaRPr lang="en-US" b="0" dirty="0">
              <a:solidFill>
                <a:schemeClr val="tx1"/>
              </a:solidFill>
              <a:latin typeface="Arial"/>
              <a:cs typeface="Arial"/>
            </a:endParaRPr>
          </a:p>
          <a:p>
            <a:pPr>
              <a:lnSpc>
                <a:spcPct val="100000"/>
              </a:lnSpc>
              <a:spcBef>
                <a:spcPts val="0"/>
              </a:spcBef>
            </a:pPr>
            <a:endParaRPr lang="en-US" b="0" dirty="0">
              <a:solidFill>
                <a:schemeClr val="tx1"/>
              </a:solidFill>
              <a:latin typeface="Arial"/>
              <a:cs typeface="Arial"/>
            </a:endParaRPr>
          </a:p>
          <a:p>
            <a:pPr>
              <a:lnSpc>
                <a:spcPct val="100000"/>
              </a:lnSpc>
              <a:spcBef>
                <a:spcPts val="0"/>
              </a:spcBef>
            </a:pPr>
            <a:r>
              <a:rPr lang="en-US" b="0" dirty="0">
                <a:solidFill>
                  <a:schemeClr val="tx1"/>
                </a:solidFill>
                <a:latin typeface="Arial"/>
                <a:cs typeface="Arial"/>
                <a:hlinkClick r:id="rId4">
                  <a:extLst>
                    <a:ext uri="{A12FA001-AC4F-418D-AE19-62706E023703}">
                      <ahyp:hlinkClr xmlns:ahyp="http://schemas.microsoft.com/office/drawing/2018/hyperlinkcolor" val="tx"/>
                    </a:ext>
                  </a:extLst>
                </a:hlinkClick>
              </a:rPr>
              <a:t>Iowa REACH | Health &amp; Human Services</a:t>
            </a:r>
            <a:endParaRPr lang="en-US">
              <a:solidFill>
                <a:schemeClr val="tx1"/>
              </a:solidFill>
            </a:endParaRPr>
          </a:p>
        </p:txBody>
      </p:sp>
    </p:spTree>
    <p:extLst>
      <p:ext uri="{BB962C8B-B14F-4D97-AF65-F5344CB8AC3E}">
        <p14:creationId xmlns:p14="http://schemas.microsoft.com/office/powerpoint/2010/main" val="24414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365126"/>
            <a:ext cx="8470760" cy="1064233"/>
          </a:xfrm>
        </p:spPr>
        <p:txBody>
          <a:bodyPr>
            <a:normAutofit/>
          </a:bodyPr>
          <a:lstStyle/>
          <a:p>
            <a:r>
              <a:rPr lang="en-US" sz="3600">
                <a:solidFill>
                  <a:schemeClr val="accent4"/>
                </a:solidFill>
                <a:ea typeface="Gill Sans"/>
                <a:cs typeface="Gill Sans"/>
                <a:sym typeface="Gill Sans"/>
              </a:rPr>
              <a:t>Background of Iowa REACH</a:t>
            </a:r>
            <a:endParaRPr lang="en-US" sz="3600">
              <a:solidFill>
                <a:schemeClr val="accent4"/>
              </a:solidFill>
            </a:endParaRPr>
          </a:p>
        </p:txBody>
      </p:sp>
      <p:sp>
        <p:nvSpPr>
          <p:cNvPr id="6" name="Content Placeholder 5">
            <a:extLst>
              <a:ext uri="{FF2B5EF4-FFF2-40B4-BE49-F238E27FC236}">
                <a16:creationId xmlns:a16="http://schemas.microsoft.com/office/drawing/2014/main" id="{6EF053A6-BC92-CB74-A23E-85DCFF3AD3A3}"/>
              </a:ext>
            </a:extLst>
          </p:cNvPr>
          <p:cNvSpPr>
            <a:spLocks noGrp="1"/>
          </p:cNvSpPr>
          <p:nvPr>
            <p:ph sz="quarter" idx="4"/>
          </p:nvPr>
        </p:nvSpPr>
        <p:spPr>
          <a:xfrm>
            <a:off x="650225" y="1429358"/>
            <a:ext cx="7931067" cy="4293015"/>
          </a:xfrm>
        </p:spPr>
        <p:txBody>
          <a:bodyPr vert="horz" lIns="91440" tIns="45720" rIns="91440" bIns="45720" rtlCol="0" anchor="t">
            <a:normAutofit fontScale="92500" lnSpcReduction="20000"/>
          </a:bodyPr>
          <a:lstStyle/>
          <a:p>
            <a:pPr marL="274320">
              <a:lnSpc>
                <a:spcPct val="100000"/>
              </a:lnSpc>
              <a:spcBef>
                <a:spcPts val="600"/>
              </a:spcBef>
              <a:spcAft>
                <a:spcPts val="600"/>
              </a:spcAft>
            </a:pPr>
            <a:r>
              <a:rPr lang="en-US" sz="2000" dirty="0">
                <a:solidFill>
                  <a:srgbClr val="000000"/>
                </a:solidFill>
              </a:rPr>
              <a:t>In 2023, </a:t>
            </a:r>
            <a:r>
              <a:rPr lang="en-US" sz="2000" b="0" i="0" dirty="0">
                <a:solidFill>
                  <a:srgbClr val="000000"/>
                </a:solidFill>
                <a:effectLst/>
              </a:rPr>
              <a:t>plaintiffs representing Medicaid-eligible children with serious emotional disturbance brought a class action lawsuit against the State of Iowa</a:t>
            </a:r>
            <a:r>
              <a:rPr lang="en-US" sz="2000" dirty="0">
                <a:solidFill>
                  <a:srgbClr val="000000"/>
                </a:solidFill>
              </a:rPr>
              <a:t> (</a:t>
            </a:r>
            <a:r>
              <a:rPr lang="en-US" sz="2000" b="0" i="0" dirty="0">
                <a:solidFill>
                  <a:srgbClr val="000000"/>
                </a:solidFill>
                <a:effectLst/>
              </a:rPr>
              <a:t>C.A. v. Garcia, case number 4:23-cv-00009-SHL-HCA, United States District Court for the Southern District of Iowa). </a:t>
            </a:r>
          </a:p>
          <a:p>
            <a:pPr marL="274320">
              <a:lnSpc>
                <a:spcPct val="100000"/>
              </a:lnSpc>
              <a:spcBef>
                <a:spcPts val="600"/>
              </a:spcBef>
              <a:spcAft>
                <a:spcPts val="600"/>
              </a:spcAft>
            </a:pPr>
            <a:r>
              <a:rPr lang="en-US" sz="2000" b="0" i="0" dirty="0">
                <a:solidFill>
                  <a:srgbClr val="000000"/>
                </a:solidFill>
                <a:effectLst/>
              </a:rPr>
              <a:t>The lawsuit focused on access to mental and behavioral health services, such as Intensive Care Coordination, Intensive In-home Therapeutic Services and Crisis Response. </a:t>
            </a:r>
            <a:endParaRPr lang="en-US" sz="2000" dirty="0">
              <a:solidFill>
                <a:srgbClr val="000000"/>
              </a:solidFill>
              <a:cs typeface="Arial"/>
            </a:endParaRPr>
          </a:p>
          <a:p>
            <a:pPr marL="274320">
              <a:lnSpc>
                <a:spcPct val="100000"/>
              </a:lnSpc>
              <a:spcBef>
                <a:spcPts val="600"/>
              </a:spcBef>
              <a:spcAft>
                <a:spcPts val="600"/>
              </a:spcAft>
            </a:pPr>
            <a:r>
              <a:rPr lang="en-US" sz="2000" b="0" i="0" dirty="0">
                <a:solidFill>
                  <a:srgbClr val="000000"/>
                </a:solidFill>
                <a:effectLst/>
              </a:rPr>
              <a:t>Several organizations represented the plaintiffs including Disability Rights Iowa, Children’s Rights, the National Health Law Program, and Ropes &amp; Gray</a:t>
            </a:r>
            <a:endParaRPr lang="en-US" sz="2000" dirty="0">
              <a:solidFill>
                <a:srgbClr val="000000"/>
              </a:solidFill>
              <a:cs typeface="Arial"/>
            </a:endParaRPr>
          </a:p>
          <a:p>
            <a:pPr marL="274320">
              <a:lnSpc>
                <a:spcPct val="100000"/>
              </a:lnSpc>
              <a:spcBef>
                <a:spcPts val="600"/>
              </a:spcBef>
              <a:spcAft>
                <a:spcPts val="600"/>
              </a:spcAft>
            </a:pPr>
            <a:r>
              <a:rPr lang="en-US" sz="2000" b="0" i="0" dirty="0">
                <a:solidFill>
                  <a:srgbClr val="000000"/>
                </a:solidFill>
                <a:effectLst/>
              </a:rPr>
              <a:t>In October 2023, the State of Iowa and the plaintiffs agreed to an Interim Settlement Agreement, </a:t>
            </a:r>
          </a:p>
          <a:p>
            <a:pPr marL="274320">
              <a:lnSpc>
                <a:spcPct val="100000"/>
              </a:lnSpc>
              <a:spcBef>
                <a:spcPts val="600"/>
              </a:spcBef>
              <a:spcAft>
                <a:spcPts val="600"/>
              </a:spcAft>
            </a:pPr>
            <a:r>
              <a:rPr lang="en-US" sz="2000" dirty="0">
                <a:solidFill>
                  <a:srgbClr val="000000"/>
                </a:solidFill>
              </a:rPr>
              <a:t>Throughout 2024, Iowa HHS staff worked collaboratively with the Plaintiffs and engaged subject matter experts to develop an Implementation Plan and negotiate the Final Settlement Agreement. </a:t>
            </a:r>
            <a:endParaRPr lang="en-US" sz="1800" b="0" i="0" dirty="0">
              <a:solidFill>
                <a:srgbClr val="000000"/>
              </a:solidFill>
              <a:effectLst/>
            </a:endParaRPr>
          </a:p>
        </p:txBody>
      </p:sp>
    </p:spTree>
    <p:extLst>
      <p:ext uri="{BB962C8B-B14F-4D97-AF65-F5344CB8AC3E}">
        <p14:creationId xmlns:p14="http://schemas.microsoft.com/office/powerpoint/2010/main" val="410709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365126"/>
            <a:ext cx="8470760" cy="1064233"/>
          </a:xfrm>
        </p:spPr>
        <p:txBody>
          <a:bodyPr>
            <a:normAutofit/>
          </a:bodyPr>
          <a:lstStyle/>
          <a:p>
            <a:r>
              <a:rPr lang="en-US" sz="3600" dirty="0">
                <a:solidFill>
                  <a:schemeClr val="accent4"/>
                </a:solidFill>
                <a:ea typeface="Gill Sans"/>
                <a:cs typeface="Gill Sans"/>
                <a:sym typeface="Gill Sans"/>
              </a:rPr>
              <a:t>Who will Iowa REACH serve?</a:t>
            </a:r>
            <a:endParaRPr lang="en-US" sz="3600" dirty="0">
              <a:solidFill>
                <a:schemeClr val="accent4"/>
              </a:solidFill>
            </a:endParaRPr>
          </a:p>
        </p:txBody>
      </p:sp>
      <p:sp>
        <p:nvSpPr>
          <p:cNvPr id="6" name="Content Placeholder 5">
            <a:extLst>
              <a:ext uri="{FF2B5EF4-FFF2-40B4-BE49-F238E27FC236}">
                <a16:creationId xmlns:a16="http://schemas.microsoft.com/office/drawing/2014/main" id="{6EF053A6-BC92-CB74-A23E-85DCFF3AD3A3}"/>
              </a:ext>
            </a:extLst>
          </p:cNvPr>
          <p:cNvSpPr>
            <a:spLocks noGrp="1"/>
          </p:cNvSpPr>
          <p:nvPr>
            <p:ph sz="quarter" idx="4"/>
          </p:nvPr>
        </p:nvSpPr>
        <p:spPr>
          <a:xfrm>
            <a:off x="606466" y="1426853"/>
            <a:ext cx="7932850" cy="3468461"/>
          </a:xfrm>
        </p:spPr>
        <p:txBody>
          <a:bodyPr vert="horz" lIns="91440" tIns="45720" rIns="91440" bIns="45720" rtlCol="0" anchor="t">
            <a:noAutofit/>
          </a:bodyPr>
          <a:lstStyle/>
          <a:p>
            <a:pPr marL="45720" indent="0">
              <a:lnSpc>
                <a:spcPct val="100000"/>
              </a:lnSpc>
              <a:spcBef>
                <a:spcPts val="600"/>
              </a:spcBef>
              <a:spcAft>
                <a:spcPts val="600"/>
              </a:spcAft>
              <a:buNone/>
            </a:pPr>
            <a:r>
              <a:rPr lang="en-US" sz="2000" dirty="0">
                <a:solidFill>
                  <a:srgbClr val="000000"/>
                </a:solidFill>
              </a:rPr>
              <a:t>Medicaid-eligible children </a:t>
            </a:r>
            <a:r>
              <a:rPr lang="en-US" sz="2000" b="0" i="0" dirty="0">
                <a:solidFill>
                  <a:srgbClr val="000000"/>
                </a:solidFill>
                <a:effectLst/>
              </a:rPr>
              <a:t>in </a:t>
            </a:r>
            <a:r>
              <a:rPr lang="en-US" sz="2000" dirty="0">
                <a:solidFill>
                  <a:srgbClr val="000000"/>
                </a:solidFill>
              </a:rPr>
              <a:t>the State of </a:t>
            </a:r>
            <a:r>
              <a:rPr lang="en-US" sz="2000" b="0" i="0" dirty="0">
                <a:solidFill>
                  <a:srgbClr val="000000"/>
                </a:solidFill>
                <a:effectLst/>
              </a:rPr>
              <a:t>Iowa </a:t>
            </a:r>
            <a:r>
              <a:rPr lang="en-US" sz="2000" dirty="0">
                <a:solidFill>
                  <a:srgbClr val="000000"/>
                </a:solidFill>
              </a:rPr>
              <a:t>under the age of twenty-one, </a:t>
            </a:r>
            <a:endParaRPr lang="en-US" sz="2000" dirty="0">
              <a:solidFill>
                <a:srgbClr val="262626"/>
              </a:solidFill>
            </a:endParaRPr>
          </a:p>
          <a:p>
            <a:pPr marL="388620" indent="-342900">
              <a:lnSpc>
                <a:spcPct val="100000"/>
              </a:lnSpc>
              <a:spcBef>
                <a:spcPts val="600"/>
              </a:spcBef>
              <a:spcAft>
                <a:spcPts val="600"/>
              </a:spcAft>
            </a:pPr>
            <a:r>
              <a:rPr lang="en-US" sz="2000" b="0" i="0" dirty="0">
                <a:solidFill>
                  <a:srgbClr val="000000"/>
                </a:solidFill>
                <a:effectLst/>
              </a:rPr>
              <a:t>who have </a:t>
            </a:r>
            <a:r>
              <a:rPr lang="en-US" sz="2000" dirty="0">
                <a:solidFill>
                  <a:srgbClr val="000000"/>
                </a:solidFill>
              </a:rPr>
              <a:t>been determined by a licensed practitioner of the healing arts as having </a:t>
            </a:r>
            <a:r>
              <a:rPr lang="en-US" sz="2000" b="0" i="0" dirty="0">
                <a:solidFill>
                  <a:srgbClr val="000000"/>
                </a:solidFill>
                <a:effectLst/>
              </a:rPr>
              <a:t>a serious emotional disturbance</a:t>
            </a:r>
            <a:r>
              <a:rPr lang="en-US" sz="2000" dirty="0">
                <a:solidFill>
                  <a:srgbClr val="000000"/>
                </a:solidFill>
              </a:rPr>
              <a:t>, not attributable to an intellectual or developmental disability, and </a:t>
            </a:r>
            <a:endParaRPr lang="en-US" sz="2000" dirty="0">
              <a:solidFill>
                <a:srgbClr val="262626"/>
              </a:solidFill>
            </a:endParaRPr>
          </a:p>
          <a:p>
            <a:pPr marL="388620" indent="-342900">
              <a:lnSpc>
                <a:spcPct val="100000"/>
              </a:lnSpc>
              <a:spcBef>
                <a:spcPts val="600"/>
              </a:spcBef>
              <a:spcAft>
                <a:spcPts val="600"/>
              </a:spcAft>
            </a:pPr>
            <a:r>
              <a:rPr lang="en-US" sz="2000" dirty="0">
                <a:solidFill>
                  <a:srgbClr val="000000"/>
                </a:solidFill>
              </a:rPr>
              <a:t>for whom there is an assessment that intensive home and community-based services are needed to correct or ameliorate their condition</a:t>
            </a:r>
            <a:endParaRPr lang="en-US" sz="2000" dirty="0">
              <a:cs typeface="Arial"/>
            </a:endParaRPr>
          </a:p>
          <a:p>
            <a:pPr marL="502920" lvl="1" indent="0">
              <a:lnSpc>
                <a:spcPct val="100000"/>
              </a:lnSpc>
              <a:spcBef>
                <a:spcPts val="600"/>
              </a:spcBef>
              <a:spcAft>
                <a:spcPts val="600"/>
              </a:spcAft>
              <a:buNone/>
            </a:pPr>
            <a:endParaRPr lang="en-US" sz="1800" b="0" i="0" dirty="0">
              <a:solidFill>
                <a:srgbClr val="000000"/>
              </a:solidFill>
              <a:effectLst/>
            </a:endParaRPr>
          </a:p>
        </p:txBody>
      </p:sp>
    </p:spTree>
    <p:extLst>
      <p:ext uri="{BB962C8B-B14F-4D97-AF65-F5344CB8AC3E}">
        <p14:creationId xmlns:p14="http://schemas.microsoft.com/office/powerpoint/2010/main" val="3182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365126"/>
            <a:ext cx="8470760" cy="1064233"/>
          </a:xfrm>
        </p:spPr>
        <p:txBody>
          <a:bodyPr>
            <a:normAutofit/>
          </a:bodyPr>
          <a:lstStyle/>
          <a:p>
            <a:r>
              <a:rPr lang="en-US" sz="3600" dirty="0">
                <a:solidFill>
                  <a:schemeClr val="accent4"/>
                </a:solidFill>
                <a:sym typeface="Gill Sans"/>
              </a:rPr>
              <a:t>Implementation Plan</a:t>
            </a:r>
            <a:endParaRPr lang="en-US" sz="3600" dirty="0">
              <a:solidFill>
                <a:schemeClr val="accent4"/>
              </a:solidFill>
            </a:endParaRPr>
          </a:p>
        </p:txBody>
      </p:sp>
      <p:sp>
        <p:nvSpPr>
          <p:cNvPr id="6" name="Content Placeholder 5">
            <a:extLst>
              <a:ext uri="{FF2B5EF4-FFF2-40B4-BE49-F238E27FC236}">
                <a16:creationId xmlns:a16="http://schemas.microsoft.com/office/drawing/2014/main" id="{6EF053A6-BC92-CB74-A23E-85DCFF3AD3A3}"/>
              </a:ext>
            </a:extLst>
          </p:cNvPr>
          <p:cNvSpPr>
            <a:spLocks noGrp="1"/>
          </p:cNvSpPr>
          <p:nvPr>
            <p:ph sz="quarter" idx="4"/>
          </p:nvPr>
        </p:nvSpPr>
        <p:spPr>
          <a:xfrm>
            <a:off x="606466" y="1432263"/>
            <a:ext cx="7932850" cy="3468461"/>
          </a:xfrm>
        </p:spPr>
        <p:txBody>
          <a:bodyPr vert="horz" lIns="91440" tIns="45720" rIns="91440" bIns="45720" rtlCol="0" anchor="t">
            <a:noAutofit/>
          </a:bodyPr>
          <a:lstStyle/>
          <a:p>
            <a:pPr marL="45720" indent="0">
              <a:lnSpc>
                <a:spcPct val="100000"/>
              </a:lnSpc>
              <a:spcBef>
                <a:spcPts val="600"/>
              </a:spcBef>
              <a:spcAft>
                <a:spcPts val="600"/>
              </a:spcAft>
              <a:buNone/>
            </a:pPr>
            <a:r>
              <a:rPr lang="en-US" sz="2000" dirty="0">
                <a:solidFill>
                  <a:srgbClr val="000000"/>
                </a:solidFill>
              </a:rPr>
              <a:t>The Implementation Plan serves as a single, integrated plan that outlines the approach Iowa will take to improve the delivery of intensive home and community based mental health services.  </a:t>
            </a:r>
          </a:p>
          <a:p>
            <a:pPr marL="388620" indent="-342900">
              <a:lnSpc>
                <a:spcPct val="100000"/>
              </a:lnSpc>
              <a:spcBef>
                <a:spcPts val="600"/>
              </a:spcBef>
              <a:spcAft>
                <a:spcPts val="600"/>
              </a:spcAft>
            </a:pPr>
            <a:r>
              <a:rPr lang="en-US" sz="2000" dirty="0">
                <a:solidFill>
                  <a:srgbClr val="000000"/>
                </a:solidFill>
              </a:rPr>
              <a:t>Goal 1: Develop, improve and strengthen the Relevant Services for the Defined Class to effectively meet their needs and maximize their success and development in the least restrictive setting.</a:t>
            </a:r>
            <a:endParaRPr lang="en-US" sz="2000" dirty="0">
              <a:solidFill>
                <a:srgbClr val="000000"/>
              </a:solidFill>
              <a:cs typeface="Arial"/>
            </a:endParaRPr>
          </a:p>
          <a:p>
            <a:pPr marL="388620" indent="-342900">
              <a:lnSpc>
                <a:spcPct val="100000"/>
              </a:lnSpc>
              <a:spcBef>
                <a:spcPts val="600"/>
              </a:spcBef>
              <a:spcAft>
                <a:spcPts val="600"/>
              </a:spcAft>
            </a:pPr>
            <a:r>
              <a:rPr lang="en-US" sz="2000" dirty="0">
                <a:solidFill>
                  <a:srgbClr val="000000"/>
                </a:solidFill>
                <a:cs typeface="Arial"/>
              </a:rPr>
              <a:t>Goal 2: Develop a quality management and accountability structure that ensures ongoing quality assurance and systems improvement for the Defined Class. </a:t>
            </a:r>
            <a:endParaRPr lang="en-US" sz="2000" b="0" i="0" dirty="0">
              <a:solidFill>
                <a:srgbClr val="000000"/>
              </a:solidFill>
              <a:effectLst/>
              <a:cs typeface="Arial"/>
            </a:endParaRPr>
          </a:p>
          <a:p>
            <a:pPr marL="502920" lvl="1" indent="0">
              <a:lnSpc>
                <a:spcPct val="100000"/>
              </a:lnSpc>
              <a:spcBef>
                <a:spcPts val="600"/>
              </a:spcBef>
              <a:spcAft>
                <a:spcPts val="600"/>
              </a:spcAft>
              <a:buNone/>
            </a:pPr>
            <a:endParaRPr lang="en-US" sz="1800" dirty="0">
              <a:solidFill>
                <a:srgbClr val="000000"/>
              </a:solidFill>
              <a:cs typeface="Arial"/>
            </a:endParaRPr>
          </a:p>
        </p:txBody>
      </p:sp>
    </p:spTree>
    <p:extLst>
      <p:ext uri="{BB962C8B-B14F-4D97-AF65-F5344CB8AC3E}">
        <p14:creationId xmlns:p14="http://schemas.microsoft.com/office/powerpoint/2010/main" val="188961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365126"/>
            <a:ext cx="8470760" cy="1064233"/>
          </a:xfrm>
        </p:spPr>
        <p:txBody>
          <a:bodyPr>
            <a:normAutofit/>
          </a:bodyPr>
          <a:lstStyle/>
          <a:p>
            <a:r>
              <a:rPr lang="en-US" sz="3600" dirty="0">
                <a:solidFill>
                  <a:schemeClr val="accent4"/>
                </a:solidFill>
                <a:sym typeface="Gill Sans"/>
              </a:rPr>
              <a:t>Governance Structure</a:t>
            </a:r>
            <a:endParaRPr lang="en-US" sz="3600" dirty="0">
              <a:solidFill>
                <a:schemeClr val="accent4"/>
              </a:solidFill>
            </a:endParaRPr>
          </a:p>
        </p:txBody>
      </p:sp>
      <p:sp>
        <p:nvSpPr>
          <p:cNvPr id="4" name="Content Placeholder 5">
            <a:extLst>
              <a:ext uri="{FF2B5EF4-FFF2-40B4-BE49-F238E27FC236}">
                <a16:creationId xmlns:a16="http://schemas.microsoft.com/office/drawing/2014/main" id="{875415B4-C7AC-B527-C105-E19E33B9A92E}"/>
              </a:ext>
            </a:extLst>
          </p:cNvPr>
          <p:cNvSpPr txBox="1">
            <a:spLocks/>
          </p:cNvSpPr>
          <p:nvPr/>
        </p:nvSpPr>
        <p:spPr>
          <a:xfrm>
            <a:off x="600245" y="902076"/>
            <a:ext cx="7932850" cy="346846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2000" dirty="0">
              <a:solidFill>
                <a:srgbClr val="000000"/>
              </a:solidFill>
              <a:latin typeface="Arial"/>
              <a:cs typeface="Segoe UI"/>
            </a:endParaRPr>
          </a:p>
          <a:p>
            <a:pPr>
              <a:lnSpc>
                <a:spcPct val="150000"/>
              </a:lnSpc>
              <a:buFont typeface="Wingdings 3"/>
              <a:buChar char=""/>
            </a:pPr>
            <a:r>
              <a:rPr lang="en-US" sz="2000" dirty="0">
                <a:solidFill>
                  <a:srgbClr val="000000"/>
                </a:solidFill>
                <a:latin typeface="Arial"/>
                <a:cs typeface="Segoe UI"/>
              </a:rPr>
              <a:t>Implementation Team</a:t>
            </a:r>
            <a:endParaRPr lang="en-US" sz="2000" b="1" dirty="0">
              <a:solidFill>
                <a:srgbClr val="000000"/>
              </a:solidFill>
              <a:latin typeface="Arial"/>
              <a:cs typeface="Segoe UI"/>
            </a:endParaRPr>
          </a:p>
          <a:p>
            <a:pPr lvl="1">
              <a:lnSpc>
                <a:spcPct val="150000"/>
              </a:lnSpc>
            </a:pPr>
            <a:r>
              <a:rPr lang="en-US" sz="2000" dirty="0">
                <a:solidFill>
                  <a:srgbClr val="000000"/>
                </a:solidFill>
                <a:latin typeface="Arial"/>
                <a:cs typeface="Segoe UI"/>
              </a:rPr>
              <a:t>Communications subcommittee</a:t>
            </a:r>
            <a:endParaRPr lang="en-US" sz="2000" b="1" dirty="0">
              <a:solidFill>
                <a:srgbClr val="000000"/>
              </a:solidFill>
              <a:cs typeface="Segoe UI"/>
            </a:endParaRPr>
          </a:p>
          <a:p>
            <a:pPr lvl="1">
              <a:lnSpc>
                <a:spcPct val="150000"/>
              </a:lnSpc>
            </a:pPr>
            <a:r>
              <a:rPr lang="en-US" sz="2000" dirty="0">
                <a:solidFill>
                  <a:srgbClr val="000000"/>
                </a:solidFill>
                <a:cs typeface="Arial"/>
              </a:rPr>
              <a:t>Assessment Tool </a:t>
            </a:r>
            <a:r>
              <a:rPr lang="en-US" sz="2000" dirty="0">
                <a:solidFill>
                  <a:srgbClr val="000000"/>
                </a:solidFill>
                <a:latin typeface="Arial"/>
                <a:cs typeface="Segoe UI"/>
              </a:rPr>
              <a:t>subcommittee</a:t>
            </a:r>
            <a:endParaRPr lang="en-US" sz="2000" b="1" dirty="0">
              <a:solidFill>
                <a:srgbClr val="000000"/>
              </a:solidFill>
              <a:cs typeface="Segoe UI"/>
            </a:endParaRPr>
          </a:p>
          <a:p>
            <a:pPr lvl="1">
              <a:lnSpc>
                <a:spcPct val="150000"/>
              </a:lnSpc>
            </a:pPr>
            <a:r>
              <a:rPr lang="en-US" sz="2000" dirty="0">
                <a:solidFill>
                  <a:srgbClr val="000000"/>
                </a:solidFill>
                <a:cs typeface="Arial"/>
              </a:rPr>
              <a:t>Care Coordination </a:t>
            </a:r>
            <a:r>
              <a:rPr lang="en-US" sz="2000" dirty="0">
                <a:solidFill>
                  <a:srgbClr val="000000"/>
                </a:solidFill>
                <a:latin typeface="Arial"/>
                <a:cs typeface="Segoe UI"/>
              </a:rPr>
              <a:t>subcommittee</a:t>
            </a:r>
            <a:endParaRPr lang="en-US" sz="2000" b="1" dirty="0">
              <a:solidFill>
                <a:srgbClr val="000000"/>
              </a:solidFill>
              <a:cs typeface="Segoe UI"/>
            </a:endParaRPr>
          </a:p>
          <a:p>
            <a:pPr lvl="1">
              <a:lnSpc>
                <a:spcPct val="150000"/>
              </a:lnSpc>
            </a:pPr>
            <a:r>
              <a:rPr lang="en-US" sz="2000" dirty="0">
                <a:solidFill>
                  <a:srgbClr val="000000"/>
                </a:solidFill>
                <a:cs typeface="Arial"/>
              </a:rPr>
              <a:t>Service Development and Provider Capacity </a:t>
            </a:r>
            <a:r>
              <a:rPr lang="en-US" sz="2000" dirty="0">
                <a:solidFill>
                  <a:srgbClr val="000000"/>
                </a:solidFill>
                <a:latin typeface="Arial"/>
                <a:cs typeface="Segoe UI"/>
              </a:rPr>
              <a:t>subcommittee</a:t>
            </a:r>
            <a:endParaRPr lang="en-US" sz="2000" b="1" dirty="0">
              <a:solidFill>
                <a:srgbClr val="000000"/>
              </a:solidFill>
              <a:cs typeface="Segoe UI"/>
            </a:endParaRPr>
          </a:p>
          <a:p>
            <a:pPr lvl="1">
              <a:lnSpc>
                <a:spcPct val="150000"/>
              </a:lnSpc>
            </a:pPr>
            <a:r>
              <a:rPr lang="en-US" sz="2000" dirty="0">
                <a:solidFill>
                  <a:srgbClr val="000000"/>
                </a:solidFill>
                <a:cs typeface="Arial"/>
              </a:rPr>
              <a:t>Quality Improvement and Accountability </a:t>
            </a:r>
            <a:r>
              <a:rPr lang="en-US" sz="2000" dirty="0">
                <a:solidFill>
                  <a:srgbClr val="000000"/>
                </a:solidFill>
                <a:latin typeface="Arial"/>
                <a:cs typeface="Segoe UI"/>
              </a:rPr>
              <a:t>subcommittee</a:t>
            </a:r>
            <a:endParaRPr lang="en-US" sz="2000" dirty="0">
              <a:solidFill>
                <a:srgbClr val="000000"/>
              </a:solidFill>
              <a:cs typeface="Arial"/>
            </a:endParaRPr>
          </a:p>
          <a:p>
            <a:pPr>
              <a:lnSpc>
                <a:spcPct val="150000"/>
              </a:lnSpc>
              <a:buFont typeface="Wingdings 3" panose="05000000000000000000" pitchFamily="2" charset="2"/>
              <a:buChar char=""/>
            </a:pPr>
            <a:r>
              <a:rPr lang="en-US" sz="2000" dirty="0">
                <a:solidFill>
                  <a:srgbClr val="000000"/>
                </a:solidFill>
                <a:cs typeface="Arial"/>
              </a:rPr>
              <a:t>Consumer Steering Committee</a:t>
            </a:r>
          </a:p>
          <a:p>
            <a:pPr marL="0" indent="0">
              <a:lnSpc>
                <a:spcPct val="100000"/>
              </a:lnSpc>
              <a:spcBef>
                <a:spcPts val="600"/>
              </a:spcBef>
              <a:spcAft>
                <a:spcPts val="600"/>
              </a:spcAft>
              <a:buNone/>
            </a:pPr>
            <a:endParaRPr lang="en-US" sz="2200" dirty="0">
              <a:solidFill>
                <a:srgbClr val="000000"/>
              </a:solidFill>
              <a:cs typeface="Arial"/>
            </a:endParaRPr>
          </a:p>
          <a:p>
            <a:pPr marL="0" indent="0">
              <a:lnSpc>
                <a:spcPct val="100000"/>
              </a:lnSpc>
              <a:spcBef>
                <a:spcPts val="600"/>
              </a:spcBef>
              <a:spcAft>
                <a:spcPts val="600"/>
              </a:spcAft>
              <a:buNone/>
            </a:pPr>
            <a:endParaRPr lang="en-US" sz="2200" dirty="0">
              <a:solidFill>
                <a:srgbClr val="000000"/>
              </a:solidFill>
              <a:cs typeface="Arial"/>
            </a:endParaRPr>
          </a:p>
          <a:p>
            <a:pPr marL="45720" indent="0">
              <a:lnSpc>
                <a:spcPct val="100000"/>
              </a:lnSpc>
              <a:spcBef>
                <a:spcPts val="600"/>
              </a:spcBef>
              <a:spcAft>
                <a:spcPts val="600"/>
              </a:spcAft>
              <a:buFont typeface="Wingdings 3" panose="05040102010807070707" pitchFamily="18" charset="2"/>
              <a:buNone/>
            </a:pPr>
            <a:endParaRPr lang="en-US" sz="2000" dirty="0">
              <a:solidFill>
                <a:srgbClr val="000000"/>
              </a:solidFill>
              <a:cs typeface="Arial"/>
            </a:endParaRPr>
          </a:p>
          <a:p>
            <a:pPr marL="502920" lvl="1" indent="0">
              <a:lnSpc>
                <a:spcPct val="100000"/>
              </a:lnSpc>
              <a:spcBef>
                <a:spcPts val="600"/>
              </a:spcBef>
              <a:spcAft>
                <a:spcPts val="600"/>
              </a:spcAft>
              <a:buNone/>
            </a:pPr>
            <a:endParaRPr lang="en-US" sz="1800" dirty="0">
              <a:solidFill>
                <a:srgbClr val="000000"/>
              </a:solidFill>
              <a:cs typeface="Arial"/>
            </a:endParaRPr>
          </a:p>
        </p:txBody>
      </p:sp>
    </p:spTree>
    <p:extLst>
      <p:ext uri="{BB962C8B-B14F-4D97-AF65-F5344CB8AC3E}">
        <p14:creationId xmlns:p14="http://schemas.microsoft.com/office/powerpoint/2010/main" val="295955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365126"/>
            <a:ext cx="8470760" cy="1064233"/>
          </a:xfrm>
        </p:spPr>
        <p:txBody>
          <a:bodyPr>
            <a:normAutofit/>
          </a:bodyPr>
          <a:lstStyle/>
          <a:p>
            <a:r>
              <a:rPr lang="en-US" sz="3600" dirty="0">
                <a:solidFill>
                  <a:schemeClr val="accent4"/>
                </a:solidFill>
              </a:rPr>
              <a:t>Implementation Team Charter</a:t>
            </a:r>
          </a:p>
        </p:txBody>
      </p:sp>
      <p:sp>
        <p:nvSpPr>
          <p:cNvPr id="5" name="TextBox 4">
            <a:extLst>
              <a:ext uri="{FF2B5EF4-FFF2-40B4-BE49-F238E27FC236}">
                <a16:creationId xmlns:a16="http://schemas.microsoft.com/office/drawing/2014/main" id="{3FB6F8BE-7B8D-3F9D-DC8C-31D5AC5D99A3}"/>
              </a:ext>
            </a:extLst>
          </p:cNvPr>
          <p:cNvSpPr txBox="1"/>
          <p:nvPr/>
        </p:nvSpPr>
        <p:spPr>
          <a:xfrm>
            <a:off x="560844" y="1436648"/>
            <a:ext cx="7317987"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Guiding Principles</a:t>
            </a:r>
            <a:endParaRPr lang="en-US" sz="1400" dirty="0">
              <a:cs typeface="Arial"/>
            </a:endParaRPr>
          </a:p>
          <a:p>
            <a:r>
              <a:rPr lang="en-US" sz="1400" dirty="0">
                <a:cs typeface="Arial"/>
              </a:rPr>
              <a:t>The Implementation Team, Consumer Steering Committee and Subcommittees will conduct its work in alignment with the child and family-centered values and principles outlined in the Interim Settlement Agreement:</a:t>
            </a:r>
          </a:p>
          <a:p>
            <a:pPr marL="285750" indent="-285750">
              <a:buFont typeface="Symbol,Sans-Serif"/>
              <a:buChar char="•"/>
            </a:pPr>
            <a:endParaRPr lang="en-US" sz="1400" dirty="0">
              <a:cs typeface="Arial"/>
            </a:endParaRPr>
          </a:p>
          <a:p>
            <a:pPr marL="285750" indent="-285750">
              <a:buFont typeface="Arial" panose="020B0604020202020204" pitchFamily="34" charset="0"/>
              <a:buChar char="•"/>
            </a:pPr>
            <a:r>
              <a:rPr lang="en-US" sz="1400" b="1" dirty="0">
                <a:cs typeface="Arial"/>
              </a:rPr>
              <a:t>Child centered and family driven</a:t>
            </a:r>
            <a:r>
              <a:rPr lang="en-US" sz="1400" dirty="0">
                <a:cs typeface="Arial"/>
              </a:rPr>
              <a:t> during all phases of engagement including planning, delivery, transition and evaluation of services and the system. </a:t>
            </a:r>
          </a:p>
          <a:p>
            <a:pPr marL="285750" indent="-285750">
              <a:buFont typeface="Arial" panose="020B0604020202020204" pitchFamily="34" charset="0"/>
              <a:buChar char="•"/>
            </a:pPr>
            <a:r>
              <a:rPr lang="en-US" sz="1400" b="1" dirty="0">
                <a:cs typeface="Arial"/>
              </a:rPr>
              <a:t>Team-based and collaborative</a:t>
            </a:r>
            <a:r>
              <a:rPr lang="en-US" sz="1400" dirty="0">
                <a:cs typeface="Arial"/>
              </a:rPr>
              <a:t> to ensure services and supports planned and delivered through multi-agency, multi-disciplinary teams and systems. </a:t>
            </a:r>
          </a:p>
          <a:p>
            <a:pPr marL="285750" indent="-285750">
              <a:buFont typeface="Arial" panose="020B0604020202020204" pitchFamily="34" charset="0"/>
              <a:buChar char="•"/>
            </a:pPr>
            <a:r>
              <a:rPr lang="en-US" sz="1400" b="1" dirty="0">
                <a:cs typeface="Arial"/>
              </a:rPr>
              <a:t>Natural supports</a:t>
            </a:r>
            <a:r>
              <a:rPr lang="en-US" sz="1400" dirty="0">
                <a:cs typeface="Arial"/>
              </a:rPr>
              <a:t> recognizing the importance of strengthening and drawing on the natural supports available to youth and their families. </a:t>
            </a:r>
          </a:p>
          <a:p>
            <a:pPr marL="285750" indent="-285750">
              <a:buFont typeface="Arial" panose="020B0604020202020204" pitchFamily="34" charset="0"/>
              <a:buChar char="•"/>
            </a:pPr>
            <a:r>
              <a:rPr lang="en-US" sz="1400" b="1" dirty="0">
                <a:cs typeface="Arial"/>
              </a:rPr>
              <a:t>Home and community-based</a:t>
            </a:r>
            <a:r>
              <a:rPr lang="en-US" sz="1400" dirty="0">
                <a:cs typeface="Arial"/>
              </a:rPr>
              <a:t> allowing youth and their families to receive supports in the most inclusive, most integrated, most responsive, most accessible and least restrictive or most family-like setting. </a:t>
            </a:r>
          </a:p>
          <a:p>
            <a:pPr marL="285750" indent="-285750">
              <a:buFont typeface="Arial" panose="020B0604020202020204" pitchFamily="34" charset="0"/>
              <a:buChar char="•"/>
            </a:pPr>
            <a:r>
              <a:rPr lang="en-US" sz="1400" b="1" dirty="0">
                <a:cs typeface="Arial"/>
              </a:rPr>
              <a:t>Individualized, strengths-based and culturally relevant</a:t>
            </a:r>
            <a:r>
              <a:rPr lang="en-US" sz="1400" dirty="0">
                <a:cs typeface="Arial"/>
              </a:rPr>
              <a:t> leveraging the capabilities, knowledge, skills and assets of the child and family to meet the unique needs of each youth and their family. </a:t>
            </a:r>
          </a:p>
          <a:p>
            <a:pPr marL="285750" indent="-285750">
              <a:buFont typeface="Arial" panose="020B0604020202020204" pitchFamily="34" charset="0"/>
              <a:buChar char="•"/>
            </a:pPr>
            <a:r>
              <a:rPr lang="en-US" sz="1400" b="1" dirty="0">
                <a:cs typeface="Arial"/>
              </a:rPr>
              <a:t>Outcome-based and unconditional care</a:t>
            </a:r>
            <a:r>
              <a:rPr lang="en-US" sz="1400" dirty="0">
                <a:cs typeface="Arial"/>
              </a:rPr>
              <a:t> through persistent and flexible supports focused on identified measures of success for youth and families and the system overall. </a:t>
            </a:r>
          </a:p>
          <a:p>
            <a:endParaRPr lang="en-US" sz="1400" dirty="0">
              <a:cs typeface="Arial"/>
            </a:endParaRPr>
          </a:p>
          <a:p>
            <a:pPr algn="l"/>
            <a:endParaRPr lang="en-US" dirty="0">
              <a:cs typeface="Arial"/>
            </a:endParaRPr>
          </a:p>
        </p:txBody>
      </p:sp>
    </p:spTree>
    <p:extLst>
      <p:ext uri="{BB962C8B-B14F-4D97-AF65-F5344CB8AC3E}">
        <p14:creationId xmlns:p14="http://schemas.microsoft.com/office/powerpoint/2010/main" val="346931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365126"/>
            <a:ext cx="8470760" cy="1064233"/>
          </a:xfrm>
        </p:spPr>
        <p:txBody>
          <a:bodyPr>
            <a:normAutofit/>
          </a:bodyPr>
          <a:lstStyle/>
          <a:p>
            <a:r>
              <a:rPr lang="en-US" sz="3600" dirty="0">
                <a:solidFill>
                  <a:schemeClr val="accent4"/>
                </a:solidFill>
              </a:rPr>
              <a:t>Implementation Team Charter</a:t>
            </a:r>
          </a:p>
        </p:txBody>
      </p:sp>
      <p:sp>
        <p:nvSpPr>
          <p:cNvPr id="5" name="TextBox 4">
            <a:extLst>
              <a:ext uri="{FF2B5EF4-FFF2-40B4-BE49-F238E27FC236}">
                <a16:creationId xmlns:a16="http://schemas.microsoft.com/office/drawing/2014/main" id="{3FB6F8BE-7B8D-3F9D-DC8C-31D5AC5D99A3}"/>
              </a:ext>
            </a:extLst>
          </p:cNvPr>
          <p:cNvSpPr txBox="1"/>
          <p:nvPr/>
        </p:nvSpPr>
        <p:spPr>
          <a:xfrm>
            <a:off x="560844" y="1436648"/>
            <a:ext cx="7317987"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0000"/>
                </a:solidFill>
                <a:latin typeface="Arial"/>
                <a:cs typeface="Arial"/>
              </a:rPr>
              <a:t>Responsibilities - Implementation Team, Consumer Steering Committee and Subcommittees</a:t>
            </a:r>
          </a:p>
          <a:p>
            <a:pPr>
              <a:buNone/>
            </a:pPr>
            <a:endParaRPr lang="en-US" sz="1600" b="1" dirty="0">
              <a:solidFill>
                <a:srgbClr val="000000"/>
              </a:solidFill>
              <a:latin typeface="Arial"/>
              <a:cs typeface="Arial"/>
            </a:endParaRPr>
          </a:p>
          <a:p>
            <a:pPr>
              <a:buNone/>
            </a:pPr>
            <a:r>
              <a:rPr lang="en-US" sz="1600" dirty="0">
                <a:solidFill>
                  <a:srgbClr val="000000"/>
                </a:solidFill>
                <a:latin typeface="Arial"/>
                <a:cs typeface="Arial"/>
              </a:rPr>
              <a:t>The overarching responsibilities of the Implementation Team, the Consumer Steering Committee the Implementation Team Subcommittees are to:</a:t>
            </a:r>
            <a:endParaRPr lang="en-US" sz="1600">
              <a:cs typeface="Arial"/>
            </a:endParaRPr>
          </a:p>
          <a:p>
            <a:pPr marL="800100" lvl="1" indent="-342900">
              <a:buFont typeface="+mj-lt"/>
              <a:buAutoNum type="arabicPeriod"/>
            </a:pPr>
            <a:r>
              <a:rPr lang="en-US" sz="1600" dirty="0">
                <a:solidFill>
                  <a:srgbClr val="000000"/>
                </a:solidFill>
                <a:latin typeface="Arial"/>
                <a:cs typeface="Arial"/>
              </a:rPr>
              <a:t>Sustain a shared commitment to the vision and goals of the REACH Initiative</a:t>
            </a:r>
          </a:p>
          <a:p>
            <a:pPr marL="800100" lvl="1" indent="-342900">
              <a:buFont typeface="+mj-lt"/>
              <a:buAutoNum type="arabicPeriod"/>
            </a:pPr>
            <a:r>
              <a:rPr lang="en-US" sz="1600" dirty="0">
                <a:solidFill>
                  <a:srgbClr val="000000"/>
                </a:solidFill>
                <a:latin typeface="Arial"/>
                <a:cs typeface="Arial"/>
              </a:rPr>
              <a:t>Facilitate and support the adherence to the Implementation Plan objectives and activities and regularly review progress toward goals and objectives</a:t>
            </a:r>
          </a:p>
          <a:p>
            <a:pPr marL="800100" lvl="1" indent="-342900">
              <a:buFont typeface="+mj-lt"/>
              <a:buAutoNum type="arabicPeriod"/>
            </a:pPr>
            <a:r>
              <a:rPr lang="en-US" sz="1600" dirty="0">
                <a:solidFill>
                  <a:srgbClr val="000000"/>
                </a:solidFill>
                <a:latin typeface="Arial"/>
                <a:cs typeface="Arial"/>
              </a:rPr>
              <a:t>Provide coordinated review and recommendations to ensure success of the REACH Initiative </a:t>
            </a:r>
          </a:p>
          <a:p>
            <a:pPr marL="800100" lvl="1" indent="-342900">
              <a:buFont typeface="+mj-lt"/>
              <a:buAutoNum type="arabicPeriod"/>
            </a:pPr>
            <a:r>
              <a:rPr lang="en-US" sz="1600" dirty="0">
                <a:solidFill>
                  <a:srgbClr val="000000"/>
                </a:solidFill>
                <a:latin typeface="Arial"/>
                <a:cs typeface="Arial"/>
              </a:rPr>
              <a:t>Create a forum for stakeholder communication and collaboration </a:t>
            </a:r>
          </a:p>
          <a:p>
            <a:pPr marL="800100" lvl="1" indent="-342900">
              <a:buFont typeface="+mj-lt"/>
              <a:buAutoNum type="arabicPeriod"/>
            </a:pPr>
            <a:r>
              <a:rPr lang="en-US" sz="1600" dirty="0">
                <a:solidFill>
                  <a:srgbClr val="000000"/>
                </a:solidFill>
                <a:latin typeface="Arial"/>
                <a:cs typeface="Arial"/>
              </a:rPr>
              <a:t>Meaningfully engage with youth, families, providers and child serving organizations</a:t>
            </a:r>
          </a:p>
          <a:p>
            <a:pPr marL="457200" lvl="1" indent="0">
              <a:lnSpc>
                <a:spcPct val="200000"/>
              </a:lnSpc>
              <a:buNone/>
            </a:pPr>
            <a:endParaRPr lang="en-US" sz="1400" dirty="0">
              <a:solidFill>
                <a:srgbClr val="000000"/>
              </a:solidFill>
              <a:latin typeface="Arial"/>
              <a:cs typeface="Segoe UI"/>
            </a:endParaRPr>
          </a:p>
          <a:p>
            <a:endParaRPr lang="en-US" sz="1400" dirty="0">
              <a:cs typeface="Arial"/>
            </a:endParaRPr>
          </a:p>
          <a:p>
            <a:pPr algn="l"/>
            <a:endParaRPr lang="en-US" dirty="0">
              <a:cs typeface="Arial"/>
            </a:endParaRPr>
          </a:p>
        </p:txBody>
      </p:sp>
    </p:spTree>
    <p:extLst>
      <p:ext uri="{BB962C8B-B14F-4D97-AF65-F5344CB8AC3E}">
        <p14:creationId xmlns:p14="http://schemas.microsoft.com/office/powerpoint/2010/main" val="394316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102F-6D10-D472-AF83-C7E00F17C8F5}"/>
              </a:ext>
            </a:extLst>
          </p:cNvPr>
          <p:cNvSpPr>
            <a:spLocks noGrp="1"/>
          </p:cNvSpPr>
          <p:nvPr>
            <p:ph type="title"/>
          </p:nvPr>
        </p:nvSpPr>
        <p:spPr>
          <a:xfrm>
            <a:off x="562708" y="365126"/>
            <a:ext cx="8470760" cy="1064233"/>
          </a:xfrm>
        </p:spPr>
        <p:txBody>
          <a:bodyPr>
            <a:normAutofit/>
          </a:bodyPr>
          <a:lstStyle/>
          <a:p>
            <a:r>
              <a:rPr lang="en-US" sz="3600" dirty="0">
                <a:solidFill>
                  <a:schemeClr val="accent4"/>
                </a:solidFill>
              </a:rPr>
              <a:t>Implementation Team Charter</a:t>
            </a:r>
          </a:p>
        </p:txBody>
      </p:sp>
      <p:sp>
        <p:nvSpPr>
          <p:cNvPr id="5" name="TextBox 4">
            <a:extLst>
              <a:ext uri="{FF2B5EF4-FFF2-40B4-BE49-F238E27FC236}">
                <a16:creationId xmlns:a16="http://schemas.microsoft.com/office/drawing/2014/main" id="{3FB6F8BE-7B8D-3F9D-DC8C-31D5AC5D99A3}"/>
              </a:ext>
            </a:extLst>
          </p:cNvPr>
          <p:cNvSpPr txBox="1"/>
          <p:nvPr/>
        </p:nvSpPr>
        <p:spPr>
          <a:xfrm>
            <a:off x="560844" y="1436648"/>
            <a:ext cx="7317987" cy="44073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sz="1600" b="1" dirty="0">
                <a:solidFill>
                  <a:srgbClr val="000000"/>
                </a:solidFill>
                <a:latin typeface="Arial"/>
                <a:cs typeface="Arial"/>
              </a:rPr>
              <a:t>Responsibilities – Health and Human Services Team</a:t>
            </a:r>
          </a:p>
          <a:p>
            <a:pPr>
              <a:buNone/>
            </a:pPr>
            <a:endParaRPr lang="en-US" sz="1600" b="1" dirty="0">
              <a:solidFill>
                <a:srgbClr val="000000"/>
              </a:solidFill>
              <a:latin typeface="Arial"/>
              <a:cs typeface="Arial"/>
            </a:endParaRPr>
          </a:p>
          <a:p>
            <a:pPr marL="0" marR="0">
              <a:lnSpc>
                <a:spcPct val="110000"/>
              </a:lnSpc>
              <a:spcBef>
                <a:spcPts val="0"/>
              </a:spcBef>
              <a:spcAft>
                <a:spcPts val="600"/>
              </a:spcAft>
            </a:pPr>
            <a:r>
              <a:rPr lang="en-US" sz="1600" dirty="0">
                <a:effectLst/>
                <a:latin typeface="Arial"/>
                <a:ea typeface="Arial" panose="020B0604020202020204" pitchFamily="34" charset="0"/>
                <a:cs typeface="Times New Roman"/>
              </a:rPr>
              <a:t>The overarching responsibilities of the state entities involved in the Iowa REACH initiative are to:</a:t>
            </a:r>
          </a:p>
          <a:p>
            <a:pPr marL="342900" marR="0" lvl="0" indent="-342900">
              <a:lnSpc>
                <a:spcPct val="110000"/>
              </a:lnSpc>
              <a:spcBef>
                <a:spcPts val="0"/>
              </a:spcBef>
              <a:spcAft>
                <a:spcPts val="600"/>
              </a:spcAft>
              <a:buFont typeface="+mj-lt"/>
              <a:buAutoNum type="arabicPeriod"/>
            </a:pPr>
            <a:r>
              <a:rPr lang="en-US" sz="1600" dirty="0">
                <a:effectLst/>
                <a:latin typeface="Arial"/>
                <a:ea typeface="Arial" panose="020B0604020202020204" pitchFamily="34" charset="0"/>
                <a:cs typeface="Times New Roman"/>
              </a:rPr>
              <a:t>Sustain a shared commitment to the vision and goals of the REACH Initiative </a:t>
            </a:r>
          </a:p>
          <a:p>
            <a:pPr marL="342900" marR="0" lvl="0" indent="-342900">
              <a:lnSpc>
                <a:spcPct val="110000"/>
              </a:lnSpc>
              <a:spcBef>
                <a:spcPts val="0"/>
              </a:spcBef>
              <a:spcAft>
                <a:spcPts val="600"/>
              </a:spcAft>
              <a:buFont typeface="+mj-lt"/>
              <a:buAutoNum type="arabicPeriod"/>
            </a:pPr>
            <a:r>
              <a:rPr lang="en-US" sz="1600" dirty="0">
                <a:effectLst/>
                <a:latin typeface="Arial"/>
                <a:ea typeface="Arial" panose="020B0604020202020204" pitchFamily="34" charset="0"/>
                <a:cs typeface="Times New Roman"/>
              </a:rPr>
              <a:t>Support the Implementation Team and Subcommittees </a:t>
            </a:r>
          </a:p>
          <a:p>
            <a:pPr marL="342900" marR="0" lvl="0" indent="-342900">
              <a:lnSpc>
                <a:spcPct val="110000"/>
              </a:lnSpc>
              <a:spcBef>
                <a:spcPts val="0"/>
              </a:spcBef>
              <a:spcAft>
                <a:spcPts val="600"/>
              </a:spcAft>
              <a:buFont typeface="+mj-lt"/>
              <a:buAutoNum type="arabicPeriod"/>
            </a:pPr>
            <a:r>
              <a:rPr lang="en-US" sz="1600" dirty="0">
                <a:effectLst/>
                <a:latin typeface="Arial"/>
                <a:ea typeface="Arial" panose="020B0604020202020204" pitchFamily="34" charset="0"/>
                <a:cs typeface="Times New Roman"/>
              </a:rPr>
              <a:t>Provide information and insights that will inform the work of the Implementation Team and Subcommittees</a:t>
            </a:r>
          </a:p>
          <a:p>
            <a:pPr marL="342900" marR="0" lvl="0" indent="-342900">
              <a:lnSpc>
                <a:spcPct val="110000"/>
              </a:lnSpc>
              <a:spcBef>
                <a:spcPts val="0"/>
              </a:spcBef>
              <a:spcAft>
                <a:spcPts val="600"/>
              </a:spcAft>
              <a:buFont typeface="+mj-lt"/>
              <a:buAutoNum type="arabicPeriod"/>
            </a:pPr>
            <a:r>
              <a:rPr lang="en-US" sz="1600" dirty="0">
                <a:effectLst/>
                <a:latin typeface="Arial"/>
                <a:ea typeface="Arial" panose="020B0604020202020204" pitchFamily="34" charset="0"/>
                <a:cs typeface="Times New Roman"/>
              </a:rPr>
              <a:t>Receive recommendations and decide what actions to take </a:t>
            </a:r>
          </a:p>
          <a:p>
            <a:pPr marL="342900" marR="0" lvl="0" indent="-342900">
              <a:lnSpc>
                <a:spcPct val="110000"/>
              </a:lnSpc>
              <a:spcBef>
                <a:spcPts val="0"/>
              </a:spcBef>
              <a:spcAft>
                <a:spcPts val="600"/>
              </a:spcAft>
              <a:buFont typeface="+mj-lt"/>
              <a:buAutoNum type="arabicPeriod"/>
            </a:pPr>
            <a:r>
              <a:rPr lang="en-US" sz="1600" dirty="0">
                <a:effectLst/>
                <a:latin typeface="Arial"/>
                <a:ea typeface="Arial" panose="020B0604020202020204" pitchFamily="34" charset="0"/>
                <a:cs typeface="Times New Roman"/>
              </a:rPr>
              <a:t>Report on actions taken and not taken</a:t>
            </a:r>
          </a:p>
          <a:p>
            <a:pPr marL="457200" lvl="1" indent="0">
              <a:lnSpc>
                <a:spcPct val="200000"/>
              </a:lnSpc>
              <a:buNone/>
            </a:pPr>
            <a:endParaRPr lang="en-US" sz="1400" dirty="0">
              <a:solidFill>
                <a:srgbClr val="000000"/>
              </a:solidFill>
              <a:latin typeface="Arial"/>
              <a:cs typeface="Segoe UI"/>
            </a:endParaRPr>
          </a:p>
          <a:p>
            <a:endParaRPr lang="en-US" sz="1400" dirty="0">
              <a:cs typeface="Arial"/>
            </a:endParaRPr>
          </a:p>
          <a:p>
            <a:pPr algn="l"/>
            <a:endParaRPr lang="en-US" dirty="0">
              <a:cs typeface="Arial"/>
            </a:endParaRPr>
          </a:p>
        </p:txBody>
      </p:sp>
    </p:spTree>
    <p:extLst>
      <p:ext uri="{BB962C8B-B14F-4D97-AF65-F5344CB8AC3E}">
        <p14:creationId xmlns:p14="http://schemas.microsoft.com/office/powerpoint/2010/main" val="4095311636"/>
      </p:ext>
    </p:extLst>
  </p:cSld>
  <p:clrMapOvr>
    <a:masterClrMapping/>
  </p:clrMapOvr>
</p:sld>
</file>

<file path=ppt/theme/theme1.xml><?xml version="1.0" encoding="utf-8"?>
<a:theme xmlns:a="http://schemas.openxmlformats.org/drawingml/2006/main" name="Office Theme">
  <a:themeElements>
    <a:clrScheme name="Gov Office Swatches">
      <a:dk1>
        <a:sysClr val="windowText" lastClr="000000"/>
      </a:dk1>
      <a:lt1>
        <a:sysClr val="window" lastClr="FFFFFF"/>
      </a:lt1>
      <a:dk2>
        <a:srgbClr val="4B4D4F"/>
      </a:dk2>
      <a:lt2>
        <a:srgbClr val="E7E6E6"/>
      </a:lt2>
      <a:accent1>
        <a:srgbClr val="04627A"/>
      </a:accent1>
      <a:accent2>
        <a:srgbClr val="C6D668"/>
      </a:accent2>
      <a:accent3>
        <a:srgbClr val="E0A626"/>
      </a:accent3>
      <a:accent4>
        <a:srgbClr val="18405B"/>
      </a:accent4>
      <a:accent5>
        <a:srgbClr val="70C8B8"/>
      </a:accent5>
      <a:accent6>
        <a:srgbClr val="2C6358"/>
      </a:accent6>
      <a:hlink>
        <a:srgbClr val="0070C0"/>
      </a:hlink>
      <a:folHlink>
        <a:srgbClr val="694C60"/>
      </a:folHlink>
    </a:clrScheme>
    <a:fontScheme name="Gov Office HHS Work Sans">
      <a:majorFont>
        <a:latin typeface="Work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7cd5091-e2fe-43bc-b533-050c0e714363">
      <Terms xmlns="http://schemas.microsoft.com/office/infopath/2007/PartnerControls"/>
    </lcf76f155ced4ddcb4097134ff3c332f>
    <TaxCatchAll xmlns="200163ce-e302-4853-a1b4-405f06e3fb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06397D9D0BD54283E96450C4F32067" ma:contentTypeVersion="14" ma:contentTypeDescription="Create a new document." ma:contentTypeScope="" ma:versionID="86b52bc61dbc957a86b8fc1da34ac18e">
  <xsd:schema xmlns:xsd="http://www.w3.org/2001/XMLSchema" xmlns:xs="http://www.w3.org/2001/XMLSchema" xmlns:p="http://schemas.microsoft.com/office/2006/metadata/properties" xmlns:ns2="47cd5091-e2fe-43bc-b533-050c0e714363" xmlns:ns3="200163ce-e302-4853-a1b4-405f06e3fb4f" targetNamespace="http://schemas.microsoft.com/office/2006/metadata/properties" ma:root="true" ma:fieldsID="317461ee680429e14f2350c4752c33c6" ns2:_="" ns3:_="">
    <xsd:import namespace="47cd5091-e2fe-43bc-b533-050c0e714363"/>
    <xsd:import namespace="200163ce-e302-4853-a1b4-405f06e3fb4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d5091-e2fe-43bc-b533-050c0e7143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0163ce-e302-4853-a1b4-405f06e3fb4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3892b5e-a56c-4534-b95a-5d12a50d6bd3}" ma:internalName="TaxCatchAll" ma:showField="CatchAllData" ma:web="200163ce-e302-4853-a1b4-405f06e3fb4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627B4-8A32-4CF7-B1B4-25BBB5845195}">
  <ds:schemaRef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200163ce-e302-4853-a1b4-405f06e3fb4f"/>
    <ds:schemaRef ds:uri="47cd5091-e2fe-43bc-b533-050c0e71436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65223DF-498D-4D6A-9F6F-C14952D04E68}">
  <ds:schemaRefs>
    <ds:schemaRef ds:uri="http://schemas.microsoft.com/sharepoint/v3/contenttype/forms"/>
  </ds:schemaRefs>
</ds:datastoreItem>
</file>

<file path=customXml/itemProps3.xml><?xml version="1.0" encoding="utf-8"?>
<ds:datastoreItem xmlns:ds="http://schemas.openxmlformats.org/officeDocument/2006/customXml" ds:itemID="{97259562-2B81-4E62-9079-1F91E2BED8FD}">
  <ds:schemaRefs>
    <ds:schemaRef ds:uri="200163ce-e302-4853-a1b4-405f06e3fb4f"/>
    <ds:schemaRef ds:uri="47cd5091-e2fe-43bc-b533-050c0e7143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4252</TotalTime>
  <Words>3079</Words>
  <Application>Microsoft Office PowerPoint</Application>
  <PresentationFormat>On-screen Show (4:3)</PresentationFormat>
  <Paragraphs>220</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Iowa REACH Initiative </vt:lpstr>
      <vt:lpstr>Iowa REACH Overview</vt:lpstr>
      <vt:lpstr>Background of Iowa REACH</vt:lpstr>
      <vt:lpstr>Who will Iowa REACH serve?</vt:lpstr>
      <vt:lpstr>Implementation Plan</vt:lpstr>
      <vt:lpstr>Governance Structure</vt:lpstr>
      <vt:lpstr>Implementation Team Charter</vt:lpstr>
      <vt:lpstr>Implementation Team Charter</vt:lpstr>
      <vt:lpstr>Implementation Team Charter</vt:lpstr>
      <vt:lpstr>Implementation Team Charter</vt:lpstr>
      <vt:lpstr>Implementation Team Charter</vt:lpstr>
      <vt:lpstr>Implementation Team Charter</vt:lpstr>
      <vt:lpstr>Communications Subcommittee</vt:lpstr>
      <vt:lpstr>General Discussion </vt:lpstr>
      <vt:lpstr>Who else should be at the table with us?  Please email jenny.erdman@iowa.hhs.gov with suggestions. </vt:lpstr>
      <vt:lpstr>Public Comment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Laura</dc:creator>
  <cp:lastModifiedBy>Gretchen Hammer</cp:lastModifiedBy>
  <cp:revision>134</cp:revision>
  <cp:lastPrinted>2025-01-03T17:24:14Z</cp:lastPrinted>
  <dcterms:created xsi:type="dcterms:W3CDTF">2023-12-28T19:16:15Z</dcterms:created>
  <dcterms:modified xsi:type="dcterms:W3CDTF">2025-02-17T22:08:40Z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0x0101000D06397D9D0BD54283E96450C4F32067</vt:lpwstr>
  </property>
  <property fmtid="{D5CDD505-2E9C-101B-9397-08002B2CF9AE}" pid="3" name="MediaServiceImageTags">
    <vt:lpwstr/>
  </property>
</Properties>
</file>