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9"/>
  </p:notesMasterIdLst>
  <p:sldIdLst>
    <p:sldId id="256" r:id="rId5"/>
    <p:sldId id="257" r:id="rId6"/>
    <p:sldId id="260" r:id="rId7"/>
    <p:sldId id="331" r:id="rId8"/>
    <p:sldId id="332" r:id="rId9"/>
    <p:sldId id="258" r:id="rId10"/>
    <p:sldId id="265" r:id="rId11"/>
    <p:sldId id="333" r:id="rId12"/>
    <p:sldId id="290" r:id="rId13"/>
    <p:sldId id="292" r:id="rId14"/>
    <p:sldId id="340" r:id="rId15"/>
    <p:sldId id="295" r:id="rId16"/>
    <p:sldId id="313" r:id="rId17"/>
    <p:sldId id="314" r:id="rId18"/>
    <p:sldId id="315" r:id="rId19"/>
    <p:sldId id="296" r:id="rId20"/>
    <p:sldId id="341" r:id="rId21"/>
    <p:sldId id="317" r:id="rId22"/>
    <p:sldId id="318" r:id="rId23"/>
    <p:sldId id="342" r:id="rId24"/>
    <p:sldId id="300" r:id="rId25"/>
    <p:sldId id="339" r:id="rId26"/>
    <p:sldId id="264" r:id="rId27"/>
    <p:sldId id="322" r:id="rId28"/>
    <p:sldId id="323" r:id="rId29"/>
    <p:sldId id="324" r:id="rId30"/>
    <p:sldId id="325" r:id="rId31"/>
    <p:sldId id="338" r:id="rId32"/>
    <p:sldId id="337" r:id="rId33"/>
    <p:sldId id="336" r:id="rId34"/>
    <p:sldId id="329" r:id="rId35"/>
    <p:sldId id="334" r:id="rId36"/>
    <p:sldId id="312" r:id="rId37"/>
    <p:sldId id="28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183519-DCD7-36B0-DCB3-2C2B99BA8C50}" name="BE" initials="BE" userId="BE" providerId="None"/>
  <p188:author id="{C2FF98BC-D86E-F2A1-092D-E6F11D8E1C5A}" name="McCaughey, Traci [HHS]" initials="TM" userId="S::traci.mccaughey@hhs.iowa.gov::f1a83a28-715a-49ff-bc0d-c1f9b44e750c" providerId="AD"/>
  <p188:author id="{CEFF85EF-4CCD-F981-C66C-1FAED6CF234C}" name="A R" initials="AR" userId="dfd691b8c0a1bc9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FC3"/>
    <a:srgbClr val="FFFFFF"/>
    <a:srgbClr val="C0DCEF"/>
    <a:srgbClr val="C6D668"/>
    <a:srgbClr val="E0A626"/>
    <a:srgbClr val="C5DFF0"/>
    <a:srgbClr val="4396CE"/>
    <a:srgbClr val="4D54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90" autoAdjust="0"/>
    <p:restoredTop sz="94694"/>
  </p:normalViewPr>
  <p:slideViewPr>
    <p:cSldViewPr snapToGrid="0">
      <p:cViewPr varScale="1">
        <p:scale>
          <a:sx n="106" d="100"/>
          <a:sy n="106" d="100"/>
        </p:scale>
        <p:origin x="14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_rels/data13.xml.rels><?xml version="1.0" encoding="UTF-8" standalone="yes"?>
<Relationships xmlns="http://schemas.openxmlformats.org/package/2006/relationships"><Relationship Id="rId1" Type="http://schemas.openxmlformats.org/officeDocument/2006/relationships/hyperlink" Target="https://bidopportunities.iowa.gov/Home/BidInfo?bidId=767284b0-3bef-4da3-bd4c-1966699eb519" TargetMode="External"/></Relationships>
</file>

<file path=ppt/diagrams/_rels/data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ata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ata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4" Type="http://schemas.openxmlformats.org/officeDocument/2006/relationships/image" Target="../media/image52.svg"/></Relationships>
</file>

<file path=ppt/diagrams/_rels/drawing13.xml.rels><?xml version="1.0" encoding="UTF-8" standalone="yes"?>
<Relationships xmlns="http://schemas.openxmlformats.org/package/2006/relationships"><Relationship Id="rId1" Type="http://schemas.openxmlformats.org/officeDocument/2006/relationships/hyperlink" Target="https://bidopportunities.iowa.gov/Home/BidInfo?bidId=767284b0-3bef-4da3-bd4c-1966699eb519"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rawing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4" Type="http://schemas.openxmlformats.org/officeDocument/2006/relationships/image" Target="../media/image52.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AA111D-5EF4-479F-AA1F-80A10858B2B2}" type="doc">
      <dgm:prSet loTypeId="urn:microsoft.com/office/officeart/2005/8/layout/lProcess1" loCatId="process" qsTypeId="urn:microsoft.com/office/officeart/2005/8/quickstyle/simple1" qsCatId="simple" csTypeId="urn:microsoft.com/office/officeart/2005/8/colors/colorful1" csCatId="colorful" phldr="1"/>
      <dgm:spPr/>
    </dgm:pt>
    <dgm:pt modelId="{9BE1B341-1F18-4F1B-9F77-05E728DD37AA}">
      <dgm:prSet phldrT="[Text]" custT="1"/>
      <dgm:spPr/>
      <dgm:t>
        <a:bodyPr/>
        <a:lstStyle/>
        <a:p>
          <a:pPr algn="ctr">
            <a:buFont typeface="Wingdings" panose="05000000000000000000" pitchFamily="2" charset="2"/>
            <a:buChar char="§"/>
          </a:pPr>
          <a:r>
            <a:rPr lang="en-US" sz="1800" dirty="0">
              <a:solidFill>
                <a:schemeClr val="tx1"/>
              </a:solidFill>
              <a:latin typeface="Aptos" panose="020B0004020202020204" pitchFamily="34" charset="0"/>
            </a:rPr>
            <a:t>The </a:t>
          </a:r>
          <a:r>
            <a:rPr lang="en-US" sz="1800" b="1" dirty="0">
              <a:solidFill>
                <a:schemeClr val="tx1"/>
              </a:solidFill>
              <a:latin typeface="Aptos" panose="020B0004020202020204" pitchFamily="34" charset="0"/>
            </a:rPr>
            <a:t>Dental Wellness Plan    (DWP</a:t>
          </a:r>
          <a:r>
            <a:rPr lang="en-US" sz="1800" dirty="0">
              <a:solidFill>
                <a:schemeClr val="tx1"/>
              </a:solidFill>
              <a:latin typeface="Aptos" panose="020B0004020202020204" pitchFamily="34" charset="0"/>
            </a:rPr>
            <a:t>) provides Medicaid dental coverage for</a:t>
          </a:r>
        </a:p>
      </dgm:t>
    </dgm:pt>
    <dgm:pt modelId="{170C5355-102D-4426-B92A-827D3CC0FE7B}" type="parTrans" cxnId="{8BF50849-A5D7-4A3C-BD15-63ED41960FD6}">
      <dgm:prSet/>
      <dgm:spPr/>
      <dgm:t>
        <a:bodyPr/>
        <a:lstStyle/>
        <a:p>
          <a:endParaRPr lang="en-US"/>
        </a:p>
      </dgm:t>
    </dgm:pt>
    <dgm:pt modelId="{F8C9487F-3B99-4677-A61F-24F5C24957AA}" type="sibTrans" cxnId="{8BF50849-A5D7-4A3C-BD15-63ED41960FD6}">
      <dgm:prSet/>
      <dgm:spPr/>
      <dgm:t>
        <a:bodyPr/>
        <a:lstStyle/>
        <a:p>
          <a:endParaRPr lang="en-US"/>
        </a:p>
      </dgm:t>
    </dgm:pt>
    <dgm:pt modelId="{B3C40573-F91A-47E2-9CEA-C84CCF246823}">
      <dgm:prSet phldrT="[Text]" custT="1"/>
      <dgm:spPr/>
      <dgm:t>
        <a:bodyPr/>
        <a:lstStyle/>
        <a:p>
          <a:pPr>
            <a:buFont typeface="Wingdings" panose="05000000000000000000" pitchFamily="2" charset="2"/>
            <a:buChar char="§"/>
          </a:pPr>
          <a:r>
            <a:rPr lang="en-US" sz="1600" dirty="0">
              <a:solidFill>
                <a:schemeClr val="tx1"/>
              </a:solidFill>
              <a:latin typeface="Aptos" panose="020B0004020202020204" pitchFamily="34" charset="0"/>
            </a:rPr>
            <a:t>The </a:t>
          </a:r>
          <a:r>
            <a:rPr lang="en-US" sz="1600" b="1" dirty="0">
              <a:solidFill>
                <a:schemeClr val="tx1"/>
              </a:solidFill>
              <a:latin typeface="Aptos" panose="020B0004020202020204" pitchFamily="34" charset="0"/>
            </a:rPr>
            <a:t>Healthy and Well Kids in Iowa (Hawki) </a:t>
          </a:r>
          <a:r>
            <a:rPr lang="en-US" sz="1600" dirty="0">
              <a:solidFill>
                <a:schemeClr val="tx1"/>
              </a:solidFill>
              <a:latin typeface="Aptos" panose="020B0004020202020204" pitchFamily="34" charset="0"/>
            </a:rPr>
            <a:t>program provides dental health care coverage for uninsured children of eligible families. </a:t>
          </a:r>
        </a:p>
      </dgm:t>
    </dgm:pt>
    <dgm:pt modelId="{F4FA4B36-7FB1-4D3C-9D7D-99F2AD203C5F}" type="parTrans" cxnId="{55D20F41-2277-4EC4-AD83-459560C02F6B}">
      <dgm:prSet/>
      <dgm:spPr/>
      <dgm:t>
        <a:bodyPr/>
        <a:lstStyle/>
        <a:p>
          <a:endParaRPr lang="en-US"/>
        </a:p>
      </dgm:t>
    </dgm:pt>
    <dgm:pt modelId="{6B72ECFA-AAB6-4668-B554-60C7C690C1AF}" type="sibTrans" cxnId="{55D20F41-2277-4EC4-AD83-459560C02F6B}">
      <dgm:prSet/>
      <dgm:spPr/>
      <dgm:t>
        <a:bodyPr/>
        <a:lstStyle/>
        <a:p>
          <a:endParaRPr lang="en-US"/>
        </a:p>
      </dgm:t>
    </dgm:pt>
    <dgm:pt modelId="{ADB5A4F5-8010-474D-BB28-70FDC299A739}">
      <dgm:prSet phldrT="[Text]" custT="1"/>
      <dgm:spPr/>
      <dgm:t>
        <a:bodyPr anchor="ctr"/>
        <a:lstStyle/>
        <a:p>
          <a:pPr>
            <a:buFont typeface="Wingdings" panose="05000000000000000000" pitchFamily="2" charset="2"/>
            <a:buChar char="§"/>
          </a:pPr>
          <a:r>
            <a:rPr lang="en-US" sz="1600" b="1" dirty="0">
              <a:latin typeface="Aptos" panose="020B0004020202020204" pitchFamily="34" charset="0"/>
            </a:rPr>
            <a:t>DWP-Kids (DWP-K)</a:t>
          </a:r>
        </a:p>
        <a:p>
          <a:pPr>
            <a:buFont typeface="Wingdings" panose="05000000000000000000" pitchFamily="2" charset="2"/>
            <a:buChar char="§"/>
          </a:pPr>
          <a:r>
            <a:rPr lang="en-US" sz="1600" dirty="0">
              <a:latin typeface="Aptos" panose="020B0004020202020204" pitchFamily="34" charset="0"/>
            </a:rPr>
            <a:t>Non-Hawki members 18 years and younger</a:t>
          </a:r>
        </a:p>
      </dgm:t>
    </dgm:pt>
    <dgm:pt modelId="{68A01FC9-C95D-4DF3-8CE6-374B1F18CFE9}" type="parTrans" cxnId="{DDE35B41-A488-4B12-B9B2-BE2342F0808A}">
      <dgm:prSet/>
      <dgm:spPr/>
      <dgm:t>
        <a:bodyPr/>
        <a:lstStyle/>
        <a:p>
          <a:endParaRPr lang="en-US"/>
        </a:p>
      </dgm:t>
    </dgm:pt>
    <dgm:pt modelId="{132D70B5-B99F-46B1-B8C6-7E0217F8667E}" type="sibTrans" cxnId="{DDE35B41-A488-4B12-B9B2-BE2342F0808A}">
      <dgm:prSet/>
      <dgm:spPr/>
      <dgm:t>
        <a:bodyPr/>
        <a:lstStyle/>
        <a:p>
          <a:endParaRPr lang="en-US"/>
        </a:p>
      </dgm:t>
    </dgm:pt>
    <dgm:pt modelId="{C24A5227-B252-4B5F-9FDC-3BF5D2D4E02E}">
      <dgm:prSet phldrT="[Text]" custT="1"/>
      <dgm:spPr>
        <a:solidFill>
          <a:schemeClr val="accent2">
            <a:lumMod val="20000"/>
            <a:lumOff val="80000"/>
            <a:alpha val="90000"/>
          </a:schemeClr>
        </a:solidFill>
        <a:ln>
          <a:solidFill>
            <a:schemeClr val="accent2">
              <a:lumMod val="20000"/>
              <a:lumOff val="80000"/>
              <a:alpha val="90000"/>
            </a:schemeClr>
          </a:solidFill>
        </a:ln>
      </dgm:spPr>
      <dgm:t>
        <a:bodyPr anchor="ctr"/>
        <a:lstStyle/>
        <a:p>
          <a:pPr>
            <a:buFont typeface="Wingdings" panose="05000000000000000000" pitchFamily="2" charset="2"/>
            <a:buChar char="§"/>
          </a:pPr>
          <a:r>
            <a:rPr lang="en-US" sz="1600" b="1" dirty="0">
              <a:latin typeface="Aptos" panose="020B0004020202020204" pitchFamily="34" charset="0"/>
            </a:rPr>
            <a:t>DWP-Adults (DWP-A) </a:t>
          </a:r>
        </a:p>
        <a:p>
          <a:pPr>
            <a:buFont typeface="Wingdings" panose="05000000000000000000" pitchFamily="2" charset="2"/>
            <a:buChar char="§"/>
          </a:pPr>
          <a:r>
            <a:rPr lang="en-US" sz="1600" dirty="0">
              <a:latin typeface="Aptos" panose="020B0004020202020204" pitchFamily="34" charset="0"/>
            </a:rPr>
            <a:t>Non-Hawki members 19 years and older</a:t>
          </a:r>
        </a:p>
      </dgm:t>
    </dgm:pt>
    <dgm:pt modelId="{5C832028-508A-425D-BDF5-22C5A4712767}" type="parTrans" cxnId="{D1C6B4C9-4233-4FE0-9029-7AA4EA8291E7}">
      <dgm:prSet/>
      <dgm:spPr/>
      <dgm:t>
        <a:bodyPr/>
        <a:lstStyle/>
        <a:p>
          <a:endParaRPr lang="en-US"/>
        </a:p>
      </dgm:t>
    </dgm:pt>
    <dgm:pt modelId="{7EBACD02-79AA-4DEB-A558-FF5F153B719B}" type="sibTrans" cxnId="{D1C6B4C9-4233-4FE0-9029-7AA4EA8291E7}">
      <dgm:prSet/>
      <dgm:spPr/>
      <dgm:t>
        <a:bodyPr/>
        <a:lstStyle/>
        <a:p>
          <a:endParaRPr lang="en-US"/>
        </a:p>
      </dgm:t>
    </dgm:pt>
    <dgm:pt modelId="{55BAD32F-49FB-4B54-BB87-7F05881D5543}">
      <dgm:prSet phldrT="[Text]" custT="1"/>
      <dgm:spPr>
        <a:solidFill>
          <a:schemeClr val="accent3">
            <a:lumMod val="20000"/>
            <a:lumOff val="80000"/>
            <a:alpha val="90000"/>
          </a:schemeClr>
        </a:solidFill>
        <a:ln>
          <a:solidFill>
            <a:schemeClr val="accent3">
              <a:lumMod val="20000"/>
              <a:lumOff val="80000"/>
              <a:alpha val="90000"/>
            </a:schemeClr>
          </a:solidFill>
        </a:ln>
      </dgm:spPr>
      <dgm:t>
        <a:bodyPr anchor="ctr"/>
        <a:lstStyle/>
        <a:p>
          <a:pPr>
            <a:buFont typeface="Wingdings" panose="05000000000000000000" pitchFamily="2" charset="2"/>
            <a:buChar char="§"/>
          </a:pPr>
          <a:r>
            <a:rPr lang="en-US" sz="1400" b="1" dirty="0">
              <a:latin typeface="Aptos" panose="020B0004020202020204" pitchFamily="34" charset="0"/>
            </a:rPr>
            <a:t>Hawki - Medical &amp; Dental</a:t>
          </a:r>
        </a:p>
        <a:p>
          <a:pPr>
            <a:buFont typeface="Wingdings" panose="05000000000000000000" pitchFamily="2" charset="2"/>
            <a:buChar char="§"/>
          </a:pPr>
          <a:r>
            <a:rPr lang="en-US" sz="1400" dirty="0">
              <a:latin typeface="Aptos" panose="020B0004020202020204" pitchFamily="34" charset="0"/>
            </a:rPr>
            <a:t>Children under age19 with no other health insurance and income at or below 302% of the federal poverty level (FPL).</a:t>
          </a:r>
        </a:p>
      </dgm:t>
    </dgm:pt>
    <dgm:pt modelId="{E85E48D6-D88E-4816-A54D-2B4393C02D62}" type="parTrans" cxnId="{D4B1A90B-6078-438E-B63B-75C3D658F8C6}">
      <dgm:prSet/>
      <dgm:spPr/>
      <dgm:t>
        <a:bodyPr/>
        <a:lstStyle/>
        <a:p>
          <a:endParaRPr lang="en-US"/>
        </a:p>
      </dgm:t>
    </dgm:pt>
    <dgm:pt modelId="{E7AAB3B9-4C25-4A71-B19A-0CE09ECA622E}" type="sibTrans" cxnId="{D4B1A90B-6078-438E-B63B-75C3D658F8C6}">
      <dgm:prSet/>
      <dgm:spPr/>
      <dgm:t>
        <a:bodyPr/>
        <a:lstStyle/>
        <a:p>
          <a:endParaRPr lang="en-US"/>
        </a:p>
      </dgm:t>
    </dgm:pt>
    <dgm:pt modelId="{2CD9F51B-EF84-461F-A711-CC14B53318E2}">
      <dgm:prSet phldrT="[Text]" custT="1"/>
      <dgm:spPr/>
      <dgm:t>
        <a:bodyPr anchor="ctr"/>
        <a:lstStyle/>
        <a:p>
          <a:pPr>
            <a:buFont typeface="Wingdings" panose="05000000000000000000" pitchFamily="2" charset="2"/>
            <a:buChar char="§"/>
          </a:pPr>
          <a:r>
            <a:rPr lang="en-US" sz="1200" b="1" dirty="0" err="1">
              <a:latin typeface="Aptos" panose="020B0004020202020204" pitchFamily="34" charset="0"/>
            </a:rPr>
            <a:t>Hawki</a:t>
          </a:r>
          <a:r>
            <a:rPr lang="en-US" sz="1200" b="1" dirty="0">
              <a:latin typeface="Aptos" panose="020B0004020202020204" pitchFamily="34" charset="0"/>
            </a:rPr>
            <a:t> - Dental Only</a:t>
          </a:r>
        </a:p>
        <a:p>
          <a:pPr>
            <a:buFont typeface="Wingdings" panose="05000000000000000000" pitchFamily="2" charset="2"/>
            <a:buChar char="§"/>
          </a:pPr>
          <a:r>
            <a:rPr lang="en-US" sz="1200" dirty="0">
              <a:latin typeface="Aptos" panose="020B0004020202020204" pitchFamily="34" charset="0"/>
            </a:rPr>
            <a:t>Children under age 19 that meet the requirements for the </a:t>
          </a:r>
          <a:r>
            <a:rPr lang="en-US" sz="1200" dirty="0" err="1">
              <a:latin typeface="Aptos" panose="020B0004020202020204" pitchFamily="34" charset="0"/>
            </a:rPr>
            <a:t>Hawki</a:t>
          </a:r>
          <a:r>
            <a:rPr lang="en-US" sz="1200" dirty="0">
              <a:latin typeface="Aptos" panose="020B0004020202020204" pitchFamily="34" charset="0"/>
            </a:rPr>
            <a:t> program, but the child is covered by insurance through another health plan without dental insurance.</a:t>
          </a:r>
        </a:p>
        <a:p>
          <a:pPr>
            <a:buFont typeface="Wingdings" panose="05000000000000000000" pitchFamily="2" charset="2"/>
            <a:buChar char="§"/>
          </a:pPr>
          <a:r>
            <a:rPr lang="en-US" sz="1200" dirty="0">
              <a:latin typeface="Aptos" panose="020B0004020202020204" pitchFamily="34" charset="0"/>
            </a:rPr>
            <a:t>Income is at or below 302% FPL.</a:t>
          </a:r>
        </a:p>
      </dgm:t>
    </dgm:pt>
    <dgm:pt modelId="{DCFC520B-872E-4E5C-AF56-A74827E7D930}" type="parTrans" cxnId="{3814E804-EBE4-422F-9BD1-216091E4E13F}">
      <dgm:prSet/>
      <dgm:spPr/>
      <dgm:t>
        <a:bodyPr/>
        <a:lstStyle/>
        <a:p>
          <a:endParaRPr lang="en-US"/>
        </a:p>
      </dgm:t>
    </dgm:pt>
    <dgm:pt modelId="{DA2B4BD4-673E-47DD-83D8-655579AC8BF3}" type="sibTrans" cxnId="{3814E804-EBE4-422F-9BD1-216091E4E13F}">
      <dgm:prSet/>
      <dgm:spPr/>
      <dgm:t>
        <a:bodyPr/>
        <a:lstStyle/>
        <a:p>
          <a:endParaRPr lang="en-US"/>
        </a:p>
      </dgm:t>
    </dgm:pt>
    <dgm:pt modelId="{99EEC722-0B47-49DD-A7DF-3F9E95DB798E}" type="pres">
      <dgm:prSet presAssocID="{FAAA111D-5EF4-479F-AA1F-80A10858B2B2}" presName="Name0" presStyleCnt="0">
        <dgm:presLayoutVars>
          <dgm:dir/>
          <dgm:animLvl val="lvl"/>
          <dgm:resizeHandles val="exact"/>
        </dgm:presLayoutVars>
      </dgm:prSet>
      <dgm:spPr/>
    </dgm:pt>
    <dgm:pt modelId="{F56DDBE2-A307-43EE-AFCC-18A44CB5A6DE}" type="pres">
      <dgm:prSet presAssocID="{9BE1B341-1F18-4F1B-9F77-05E728DD37AA}" presName="vertFlow" presStyleCnt="0"/>
      <dgm:spPr/>
    </dgm:pt>
    <dgm:pt modelId="{CAFF0D1B-E29C-440A-A5D2-93A8E5018D3F}" type="pres">
      <dgm:prSet presAssocID="{9BE1B341-1F18-4F1B-9F77-05E728DD37AA}" presName="header" presStyleLbl="node1" presStyleIdx="0" presStyleCnt="2" custScaleY="140018"/>
      <dgm:spPr>
        <a:prstGeom prst="rect">
          <a:avLst/>
        </a:prstGeom>
      </dgm:spPr>
    </dgm:pt>
    <dgm:pt modelId="{5B9E1920-C033-4C4F-B16F-A53BEE2328B6}" type="pres">
      <dgm:prSet presAssocID="{68A01FC9-C95D-4DF3-8CE6-374B1F18CFE9}" presName="parTrans" presStyleLbl="sibTrans2D1" presStyleIdx="0" presStyleCnt="4"/>
      <dgm:spPr/>
    </dgm:pt>
    <dgm:pt modelId="{07425757-2738-4021-8992-152DBEFD7CE4}" type="pres">
      <dgm:prSet presAssocID="{ADB5A4F5-8010-474D-BB28-70FDC299A739}" presName="child" presStyleLbl="alignAccFollowNode1" presStyleIdx="0" presStyleCnt="4" custScaleY="139706">
        <dgm:presLayoutVars>
          <dgm:chMax val="0"/>
          <dgm:bulletEnabled val="1"/>
        </dgm:presLayoutVars>
      </dgm:prSet>
      <dgm:spPr>
        <a:prstGeom prst="rect">
          <a:avLst/>
        </a:prstGeom>
      </dgm:spPr>
    </dgm:pt>
    <dgm:pt modelId="{2E03A06D-B2A5-4C3A-9017-7D90021EAE11}" type="pres">
      <dgm:prSet presAssocID="{132D70B5-B99F-46B1-B8C6-7E0217F8667E}" presName="sibTrans" presStyleLbl="sibTrans2D1" presStyleIdx="1" presStyleCnt="4"/>
      <dgm:spPr/>
    </dgm:pt>
    <dgm:pt modelId="{EA0A8915-FA88-47A6-AE01-A6429AD570E9}" type="pres">
      <dgm:prSet presAssocID="{C24A5227-B252-4B5F-9FDC-3BF5D2D4E02E}" presName="child" presStyleLbl="alignAccFollowNode1" presStyleIdx="1" presStyleCnt="4" custScaleY="139706">
        <dgm:presLayoutVars>
          <dgm:chMax val="0"/>
          <dgm:bulletEnabled val="1"/>
        </dgm:presLayoutVars>
      </dgm:prSet>
      <dgm:spPr>
        <a:prstGeom prst="rect">
          <a:avLst/>
        </a:prstGeom>
      </dgm:spPr>
    </dgm:pt>
    <dgm:pt modelId="{D66DF620-D3C1-4BED-BD45-100D6EF3F540}" type="pres">
      <dgm:prSet presAssocID="{9BE1B341-1F18-4F1B-9F77-05E728DD37AA}" presName="hSp" presStyleCnt="0"/>
      <dgm:spPr/>
    </dgm:pt>
    <dgm:pt modelId="{F34AF331-AB1E-458D-8F8C-70F696CE63C7}" type="pres">
      <dgm:prSet presAssocID="{B3C40573-F91A-47E2-9CEA-C84CCF246823}" presName="vertFlow" presStyleCnt="0"/>
      <dgm:spPr/>
    </dgm:pt>
    <dgm:pt modelId="{FD5E85B1-CBE5-48D4-9750-BA2B8FD3D4AA}" type="pres">
      <dgm:prSet presAssocID="{B3C40573-F91A-47E2-9CEA-C84CCF246823}" presName="header" presStyleLbl="node1" presStyleIdx="1" presStyleCnt="2" custScaleY="140018"/>
      <dgm:spPr>
        <a:prstGeom prst="rect">
          <a:avLst/>
        </a:prstGeom>
      </dgm:spPr>
    </dgm:pt>
    <dgm:pt modelId="{2D5F32BC-3F42-4143-BF92-6CB5E72307E3}" type="pres">
      <dgm:prSet presAssocID="{E85E48D6-D88E-4816-A54D-2B4393C02D62}" presName="parTrans" presStyleLbl="sibTrans2D1" presStyleIdx="2" presStyleCnt="4"/>
      <dgm:spPr/>
    </dgm:pt>
    <dgm:pt modelId="{B48DA64A-65A8-487A-A345-8CAC6124DF78}" type="pres">
      <dgm:prSet presAssocID="{55BAD32F-49FB-4B54-BB87-7F05881D5543}" presName="child" presStyleLbl="alignAccFollowNode1" presStyleIdx="2" presStyleCnt="4" custScaleY="139706">
        <dgm:presLayoutVars>
          <dgm:chMax val="0"/>
          <dgm:bulletEnabled val="1"/>
        </dgm:presLayoutVars>
      </dgm:prSet>
      <dgm:spPr>
        <a:prstGeom prst="rect">
          <a:avLst/>
        </a:prstGeom>
      </dgm:spPr>
    </dgm:pt>
    <dgm:pt modelId="{A284D44F-4A74-421E-9418-3E8CFE641770}" type="pres">
      <dgm:prSet presAssocID="{E7AAB3B9-4C25-4A71-B19A-0CE09ECA622E}" presName="sibTrans" presStyleLbl="sibTrans2D1" presStyleIdx="3" presStyleCnt="4"/>
      <dgm:spPr/>
    </dgm:pt>
    <dgm:pt modelId="{F5737218-9D0F-4B2C-8EE5-1683B8C06E6F}" type="pres">
      <dgm:prSet presAssocID="{2CD9F51B-EF84-461F-A711-CC14B53318E2}" presName="child" presStyleLbl="alignAccFollowNode1" presStyleIdx="3" presStyleCnt="4" custScaleY="139706">
        <dgm:presLayoutVars>
          <dgm:chMax val="0"/>
          <dgm:bulletEnabled val="1"/>
        </dgm:presLayoutVars>
      </dgm:prSet>
      <dgm:spPr>
        <a:prstGeom prst="rect">
          <a:avLst/>
        </a:prstGeom>
      </dgm:spPr>
    </dgm:pt>
  </dgm:ptLst>
  <dgm:cxnLst>
    <dgm:cxn modelId="{3814E804-EBE4-422F-9BD1-216091E4E13F}" srcId="{B3C40573-F91A-47E2-9CEA-C84CCF246823}" destId="{2CD9F51B-EF84-461F-A711-CC14B53318E2}" srcOrd="1" destOrd="0" parTransId="{DCFC520B-872E-4E5C-AF56-A74827E7D930}" sibTransId="{DA2B4BD4-673E-47DD-83D8-655579AC8BF3}"/>
    <dgm:cxn modelId="{D4B1A90B-6078-438E-B63B-75C3D658F8C6}" srcId="{B3C40573-F91A-47E2-9CEA-C84CCF246823}" destId="{55BAD32F-49FB-4B54-BB87-7F05881D5543}" srcOrd="0" destOrd="0" parTransId="{E85E48D6-D88E-4816-A54D-2B4393C02D62}" sibTransId="{E7AAB3B9-4C25-4A71-B19A-0CE09ECA622E}"/>
    <dgm:cxn modelId="{A82B5F30-B920-4549-944A-EB7CFBCD29D7}" type="presOf" srcId="{FAAA111D-5EF4-479F-AA1F-80A10858B2B2}" destId="{99EEC722-0B47-49DD-A7DF-3F9E95DB798E}" srcOrd="0" destOrd="0" presId="urn:microsoft.com/office/officeart/2005/8/layout/lProcess1"/>
    <dgm:cxn modelId="{2B2E3533-3676-4588-81AA-09CFD4B5D368}" type="presOf" srcId="{E85E48D6-D88E-4816-A54D-2B4393C02D62}" destId="{2D5F32BC-3F42-4143-BF92-6CB5E72307E3}" srcOrd="0" destOrd="0" presId="urn:microsoft.com/office/officeart/2005/8/layout/lProcess1"/>
    <dgm:cxn modelId="{55D20F41-2277-4EC4-AD83-459560C02F6B}" srcId="{FAAA111D-5EF4-479F-AA1F-80A10858B2B2}" destId="{B3C40573-F91A-47E2-9CEA-C84CCF246823}" srcOrd="1" destOrd="0" parTransId="{F4FA4B36-7FB1-4D3C-9D7D-99F2AD203C5F}" sibTransId="{6B72ECFA-AAB6-4668-B554-60C7C690C1AF}"/>
    <dgm:cxn modelId="{91EE3C41-4D6A-41F5-BE82-E661D6ED2110}" type="presOf" srcId="{E7AAB3B9-4C25-4A71-B19A-0CE09ECA622E}" destId="{A284D44F-4A74-421E-9418-3E8CFE641770}" srcOrd="0" destOrd="0" presId="urn:microsoft.com/office/officeart/2005/8/layout/lProcess1"/>
    <dgm:cxn modelId="{DDE35B41-A488-4B12-B9B2-BE2342F0808A}" srcId="{9BE1B341-1F18-4F1B-9F77-05E728DD37AA}" destId="{ADB5A4F5-8010-474D-BB28-70FDC299A739}" srcOrd="0" destOrd="0" parTransId="{68A01FC9-C95D-4DF3-8CE6-374B1F18CFE9}" sibTransId="{132D70B5-B99F-46B1-B8C6-7E0217F8667E}"/>
    <dgm:cxn modelId="{A6E43942-2C6E-44DA-B4F4-B866680ED33B}" type="presOf" srcId="{2CD9F51B-EF84-461F-A711-CC14B53318E2}" destId="{F5737218-9D0F-4B2C-8EE5-1683B8C06E6F}" srcOrd="0" destOrd="0" presId="urn:microsoft.com/office/officeart/2005/8/layout/lProcess1"/>
    <dgm:cxn modelId="{0EDD9642-6170-4C3C-8B7F-DB419320522E}" type="presOf" srcId="{ADB5A4F5-8010-474D-BB28-70FDC299A739}" destId="{07425757-2738-4021-8992-152DBEFD7CE4}" srcOrd="0" destOrd="0" presId="urn:microsoft.com/office/officeart/2005/8/layout/lProcess1"/>
    <dgm:cxn modelId="{95685B65-6EB5-4169-82AC-C25F7E5146D7}" type="presOf" srcId="{9BE1B341-1F18-4F1B-9F77-05E728DD37AA}" destId="{CAFF0D1B-E29C-440A-A5D2-93A8E5018D3F}" srcOrd="0" destOrd="0" presId="urn:microsoft.com/office/officeart/2005/8/layout/lProcess1"/>
    <dgm:cxn modelId="{8BF50849-A5D7-4A3C-BD15-63ED41960FD6}" srcId="{FAAA111D-5EF4-479F-AA1F-80A10858B2B2}" destId="{9BE1B341-1F18-4F1B-9F77-05E728DD37AA}" srcOrd="0" destOrd="0" parTransId="{170C5355-102D-4426-B92A-827D3CC0FE7B}" sibTransId="{F8C9487F-3B99-4677-A61F-24F5C24957AA}"/>
    <dgm:cxn modelId="{970CFF76-8685-4B48-BC8C-447536DEC3F5}" type="presOf" srcId="{55BAD32F-49FB-4B54-BB87-7F05881D5543}" destId="{B48DA64A-65A8-487A-A345-8CAC6124DF78}" srcOrd="0" destOrd="0" presId="urn:microsoft.com/office/officeart/2005/8/layout/lProcess1"/>
    <dgm:cxn modelId="{E5750E86-6B20-40EA-AB12-F7009CB87DE6}" type="presOf" srcId="{C24A5227-B252-4B5F-9FDC-3BF5D2D4E02E}" destId="{EA0A8915-FA88-47A6-AE01-A6429AD570E9}" srcOrd="0" destOrd="0" presId="urn:microsoft.com/office/officeart/2005/8/layout/lProcess1"/>
    <dgm:cxn modelId="{FD353B8A-B63E-4B22-ABEE-A3E538A08E76}" type="presOf" srcId="{B3C40573-F91A-47E2-9CEA-C84CCF246823}" destId="{FD5E85B1-CBE5-48D4-9750-BA2B8FD3D4AA}" srcOrd="0" destOrd="0" presId="urn:microsoft.com/office/officeart/2005/8/layout/lProcess1"/>
    <dgm:cxn modelId="{DF7CAEAF-230B-46B4-9B23-1905C4EFDC8E}" type="presOf" srcId="{132D70B5-B99F-46B1-B8C6-7E0217F8667E}" destId="{2E03A06D-B2A5-4C3A-9017-7D90021EAE11}" srcOrd="0" destOrd="0" presId="urn:microsoft.com/office/officeart/2005/8/layout/lProcess1"/>
    <dgm:cxn modelId="{D1C6B4C9-4233-4FE0-9029-7AA4EA8291E7}" srcId="{9BE1B341-1F18-4F1B-9F77-05E728DD37AA}" destId="{C24A5227-B252-4B5F-9FDC-3BF5D2D4E02E}" srcOrd="1" destOrd="0" parTransId="{5C832028-508A-425D-BDF5-22C5A4712767}" sibTransId="{7EBACD02-79AA-4DEB-A558-FF5F153B719B}"/>
    <dgm:cxn modelId="{C93602DF-141B-4080-8512-B7DD1D763847}" type="presOf" srcId="{68A01FC9-C95D-4DF3-8CE6-374B1F18CFE9}" destId="{5B9E1920-C033-4C4F-B16F-A53BEE2328B6}" srcOrd="0" destOrd="0" presId="urn:microsoft.com/office/officeart/2005/8/layout/lProcess1"/>
    <dgm:cxn modelId="{B242DF61-BAB4-4EBD-80A5-981C8FB84FDF}" type="presParOf" srcId="{99EEC722-0B47-49DD-A7DF-3F9E95DB798E}" destId="{F56DDBE2-A307-43EE-AFCC-18A44CB5A6DE}" srcOrd="0" destOrd="0" presId="urn:microsoft.com/office/officeart/2005/8/layout/lProcess1"/>
    <dgm:cxn modelId="{B5EF68DC-B17F-40F1-81A0-2940601BFD21}" type="presParOf" srcId="{F56DDBE2-A307-43EE-AFCC-18A44CB5A6DE}" destId="{CAFF0D1B-E29C-440A-A5D2-93A8E5018D3F}" srcOrd="0" destOrd="0" presId="urn:microsoft.com/office/officeart/2005/8/layout/lProcess1"/>
    <dgm:cxn modelId="{3251DF44-227A-4CBE-8B2B-8B618999B30F}" type="presParOf" srcId="{F56DDBE2-A307-43EE-AFCC-18A44CB5A6DE}" destId="{5B9E1920-C033-4C4F-B16F-A53BEE2328B6}" srcOrd="1" destOrd="0" presId="urn:microsoft.com/office/officeart/2005/8/layout/lProcess1"/>
    <dgm:cxn modelId="{C72C89E8-8797-4686-9325-304624DACF12}" type="presParOf" srcId="{F56DDBE2-A307-43EE-AFCC-18A44CB5A6DE}" destId="{07425757-2738-4021-8992-152DBEFD7CE4}" srcOrd="2" destOrd="0" presId="urn:microsoft.com/office/officeart/2005/8/layout/lProcess1"/>
    <dgm:cxn modelId="{D8848689-2063-4681-98E0-42A58AC5E0F9}" type="presParOf" srcId="{F56DDBE2-A307-43EE-AFCC-18A44CB5A6DE}" destId="{2E03A06D-B2A5-4C3A-9017-7D90021EAE11}" srcOrd="3" destOrd="0" presId="urn:microsoft.com/office/officeart/2005/8/layout/lProcess1"/>
    <dgm:cxn modelId="{DE51D27D-E76F-4C7C-B6A5-1595CC053191}" type="presParOf" srcId="{F56DDBE2-A307-43EE-AFCC-18A44CB5A6DE}" destId="{EA0A8915-FA88-47A6-AE01-A6429AD570E9}" srcOrd="4" destOrd="0" presId="urn:microsoft.com/office/officeart/2005/8/layout/lProcess1"/>
    <dgm:cxn modelId="{5637287B-00BF-4C59-B678-D6C6EC489702}" type="presParOf" srcId="{99EEC722-0B47-49DD-A7DF-3F9E95DB798E}" destId="{D66DF620-D3C1-4BED-BD45-100D6EF3F540}" srcOrd="1" destOrd="0" presId="urn:microsoft.com/office/officeart/2005/8/layout/lProcess1"/>
    <dgm:cxn modelId="{0E6D6D24-6D82-4628-8D78-91700C1970F2}" type="presParOf" srcId="{99EEC722-0B47-49DD-A7DF-3F9E95DB798E}" destId="{F34AF331-AB1E-458D-8F8C-70F696CE63C7}" srcOrd="2" destOrd="0" presId="urn:microsoft.com/office/officeart/2005/8/layout/lProcess1"/>
    <dgm:cxn modelId="{11DE6FDA-9ED2-49F3-A69F-E71171B637F0}" type="presParOf" srcId="{F34AF331-AB1E-458D-8F8C-70F696CE63C7}" destId="{FD5E85B1-CBE5-48D4-9750-BA2B8FD3D4AA}" srcOrd="0" destOrd="0" presId="urn:microsoft.com/office/officeart/2005/8/layout/lProcess1"/>
    <dgm:cxn modelId="{DB2B7B1D-35C3-4102-85B2-CD9B238CE713}" type="presParOf" srcId="{F34AF331-AB1E-458D-8F8C-70F696CE63C7}" destId="{2D5F32BC-3F42-4143-BF92-6CB5E72307E3}" srcOrd="1" destOrd="0" presId="urn:microsoft.com/office/officeart/2005/8/layout/lProcess1"/>
    <dgm:cxn modelId="{DA4230CD-D256-437C-8741-BC7CDA99E55E}" type="presParOf" srcId="{F34AF331-AB1E-458D-8F8C-70F696CE63C7}" destId="{B48DA64A-65A8-487A-A345-8CAC6124DF78}" srcOrd="2" destOrd="0" presId="urn:microsoft.com/office/officeart/2005/8/layout/lProcess1"/>
    <dgm:cxn modelId="{9CEC41EB-DF03-4D7C-9507-653D0D5D8F7C}" type="presParOf" srcId="{F34AF331-AB1E-458D-8F8C-70F696CE63C7}" destId="{A284D44F-4A74-421E-9418-3E8CFE641770}" srcOrd="3" destOrd="0" presId="urn:microsoft.com/office/officeart/2005/8/layout/lProcess1"/>
    <dgm:cxn modelId="{A8EBB288-F50A-4373-BD15-DA32D4FE2F25}" type="presParOf" srcId="{F34AF331-AB1E-458D-8F8C-70F696CE63C7}" destId="{F5737218-9D0F-4B2C-8EE5-1683B8C06E6F}"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DF5202A-37AD-4B1D-8376-A6A9AF163706}"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807DF576-9408-4349-AFEE-CCAAF4A1C3D1}">
      <dgm:prSet custT="1"/>
      <dgm:spPr>
        <a:solidFill>
          <a:schemeClr val="accent6"/>
        </a:solidFill>
      </dgm:spPr>
      <dgm:t>
        <a:bodyPr/>
        <a:lstStyle/>
        <a:p>
          <a:r>
            <a:rPr lang="en-US" sz="1600" dirty="0">
              <a:latin typeface="Aptos" panose="020B0004020202020204" pitchFamily="34" charset="0"/>
            </a:rPr>
            <a:t>The State has established a set of PFP measures for contractors that may be selected under this RFP for the DWP and Hawki dental program. </a:t>
          </a:r>
        </a:p>
      </dgm:t>
    </dgm:pt>
    <dgm:pt modelId="{9EAD2147-0659-4607-8CF1-255227DF8F98}" type="parTrans" cxnId="{2877CF76-9437-4063-9BA4-AB5D9A7626EA}">
      <dgm:prSet/>
      <dgm:spPr/>
      <dgm:t>
        <a:bodyPr/>
        <a:lstStyle/>
        <a:p>
          <a:endParaRPr lang="en-US"/>
        </a:p>
      </dgm:t>
    </dgm:pt>
    <dgm:pt modelId="{3E9C856A-E2C8-4936-937A-A3BC9A186556}" type="sibTrans" cxnId="{2877CF76-9437-4063-9BA4-AB5D9A7626EA}">
      <dgm:prSet/>
      <dgm:spPr/>
      <dgm:t>
        <a:bodyPr/>
        <a:lstStyle/>
        <a:p>
          <a:endParaRPr lang="en-US"/>
        </a:p>
      </dgm:t>
    </dgm:pt>
    <dgm:pt modelId="{01CAFD7B-3F95-40AC-85DB-9CB98861ECF6}">
      <dgm:prSet custT="1"/>
      <dgm:spPr>
        <a:solidFill>
          <a:schemeClr val="accent5">
            <a:lumMod val="20000"/>
            <a:lumOff val="80000"/>
            <a:alpha val="90000"/>
          </a:schemeClr>
        </a:solidFill>
      </dgm:spPr>
      <dgm:t>
        <a:bodyPr/>
        <a:lstStyle/>
        <a:p>
          <a:r>
            <a:rPr lang="en-US" sz="1600" dirty="0">
              <a:latin typeface="Aptos" panose="020B0004020202020204" pitchFamily="34" charset="0"/>
            </a:rPr>
            <a:t>Final SFY 2026 capitation rates that will be established prior to the start of the Contract will be calculated in consideration of the Pay for Performance measures.</a:t>
          </a:r>
        </a:p>
      </dgm:t>
    </dgm:pt>
    <dgm:pt modelId="{CBB4E13D-2296-4485-9A44-D5057A894751}" type="parTrans" cxnId="{441AB752-B4D1-45A8-8E51-F87ED9EBCF01}">
      <dgm:prSet/>
      <dgm:spPr/>
      <dgm:t>
        <a:bodyPr/>
        <a:lstStyle/>
        <a:p>
          <a:endParaRPr lang="en-US"/>
        </a:p>
      </dgm:t>
    </dgm:pt>
    <dgm:pt modelId="{6B7393E0-1EE0-4EAD-8F8A-5FE1E1EA83B9}" type="sibTrans" cxnId="{441AB752-B4D1-45A8-8E51-F87ED9EBCF01}">
      <dgm:prSet/>
      <dgm:spPr/>
      <dgm:t>
        <a:bodyPr/>
        <a:lstStyle/>
        <a:p>
          <a:endParaRPr lang="en-US"/>
        </a:p>
      </dgm:t>
    </dgm:pt>
    <dgm:pt modelId="{B57F5A7E-1990-425B-B386-F984E868C8E7}">
      <dgm:prSet custT="1"/>
      <dgm:spPr>
        <a:solidFill>
          <a:schemeClr val="accent1"/>
        </a:solidFill>
      </dgm:spPr>
      <dgm:t>
        <a:bodyPr/>
        <a:lstStyle/>
        <a:p>
          <a:r>
            <a:rPr lang="en-US" sz="1500" dirty="0">
              <a:latin typeface="Aptos" panose="020B0004020202020204" pitchFamily="34" charset="0"/>
            </a:rPr>
            <a:t>During each measurement year, the State will withhold a portion of the approved capitation payments. The amount withheld in this current rate period is two percent (2%) of the Capitation Payments made.  </a:t>
          </a:r>
        </a:p>
      </dgm:t>
    </dgm:pt>
    <dgm:pt modelId="{A5B1EF69-32D0-4F32-B617-F10122A20EBF}" type="parTrans" cxnId="{3652E8DA-41C2-4EF1-9DE0-81A9244FEE4C}">
      <dgm:prSet/>
      <dgm:spPr/>
      <dgm:t>
        <a:bodyPr/>
        <a:lstStyle/>
        <a:p>
          <a:endParaRPr lang="en-US"/>
        </a:p>
      </dgm:t>
    </dgm:pt>
    <dgm:pt modelId="{B2AAFBF1-40AC-49A2-9D46-FBAEF6C10613}" type="sibTrans" cxnId="{3652E8DA-41C2-4EF1-9DE0-81A9244FEE4C}">
      <dgm:prSet/>
      <dgm:spPr/>
      <dgm:t>
        <a:bodyPr/>
        <a:lstStyle/>
        <a:p>
          <a:endParaRPr lang="en-US"/>
        </a:p>
      </dgm:t>
    </dgm:pt>
    <dgm:pt modelId="{2972BDE5-205E-40C2-95E6-080949294A05}">
      <dgm:prSet custT="1"/>
      <dgm:spPr/>
      <dgm:t>
        <a:bodyPr/>
        <a:lstStyle/>
        <a:p>
          <a:r>
            <a:rPr lang="en-US" sz="1600" dirty="0">
              <a:latin typeface="Aptos" panose="020B0004020202020204" pitchFamily="34" charset="0"/>
            </a:rPr>
            <a:t>Contractors may be eligible to receive some or all the withheld funds based on the Contractor’s performance in the areas outlined in the Contract</a:t>
          </a:r>
          <a:r>
            <a:rPr lang="en-US" sz="1600" dirty="0"/>
            <a:t>.</a:t>
          </a:r>
        </a:p>
      </dgm:t>
    </dgm:pt>
    <dgm:pt modelId="{3FCA3A2D-DD97-493D-B42F-9EFA8CAAA815}" type="parTrans" cxnId="{17B40174-750A-483D-89A2-4A226E19FC9E}">
      <dgm:prSet/>
      <dgm:spPr/>
      <dgm:t>
        <a:bodyPr/>
        <a:lstStyle/>
        <a:p>
          <a:endParaRPr lang="en-US"/>
        </a:p>
      </dgm:t>
    </dgm:pt>
    <dgm:pt modelId="{DACF903C-F561-49B6-B13B-504AB826BF53}" type="sibTrans" cxnId="{17B40174-750A-483D-89A2-4A226E19FC9E}">
      <dgm:prSet/>
      <dgm:spPr/>
      <dgm:t>
        <a:bodyPr/>
        <a:lstStyle/>
        <a:p>
          <a:endParaRPr lang="en-US"/>
        </a:p>
      </dgm:t>
    </dgm:pt>
    <dgm:pt modelId="{DC6A4710-8EA0-4436-B040-800C086036D9}" type="pres">
      <dgm:prSet presAssocID="{0DF5202A-37AD-4B1D-8376-A6A9AF163706}" presName="Name0" presStyleCnt="0">
        <dgm:presLayoutVars>
          <dgm:dir/>
          <dgm:animLvl val="lvl"/>
          <dgm:resizeHandles val="exact"/>
        </dgm:presLayoutVars>
      </dgm:prSet>
      <dgm:spPr/>
    </dgm:pt>
    <dgm:pt modelId="{6F5381C8-D88B-488E-8F0B-4DB915FF19AC}" type="pres">
      <dgm:prSet presAssocID="{B57F5A7E-1990-425B-B386-F984E868C8E7}" presName="boxAndChildren" presStyleCnt="0"/>
      <dgm:spPr/>
    </dgm:pt>
    <dgm:pt modelId="{45334D84-1EA8-46C2-88E9-127975731108}" type="pres">
      <dgm:prSet presAssocID="{B57F5A7E-1990-425B-B386-F984E868C8E7}" presName="parentTextBox" presStyleLbl="node1" presStyleIdx="0" presStyleCnt="2"/>
      <dgm:spPr/>
    </dgm:pt>
    <dgm:pt modelId="{2D945305-1FC6-444D-8765-795A83BE7C8E}" type="pres">
      <dgm:prSet presAssocID="{B57F5A7E-1990-425B-B386-F984E868C8E7}" presName="entireBox" presStyleLbl="node1" presStyleIdx="0" presStyleCnt="2" custLinFactNeighborX="-2313" custLinFactNeighborY="16766"/>
      <dgm:spPr/>
    </dgm:pt>
    <dgm:pt modelId="{29F52300-EB9A-4521-AFA9-AFA0A5F7BEED}" type="pres">
      <dgm:prSet presAssocID="{B57F5A7E-1990-425B-B386-F984E868C8E7}" presName="descendantBox" presStyleCnt="0"/>
      <dgm:spPr/>
    </dgm:pt>
    <dgm:pt modelId="{D2A954C7-E7C1-4A38-8B44-F7944B2DF69B}" type="pres">
      <dgm:prSet presAssocID="{2972BDE5-205E-40C2-95E6-080949294A05}" presName="childTextBox" presStyleLbl="fgAccFollowNode1" presStyleIdx="0" presStyleCnt="2" custLinFactNeighborX="-44" custLinFactNeighborY="8599">
        <dgm:presLayoutVars>
          <dgm:bulletEnabled val="1"/>
        </dgm:presLayoutVars>
      </dgm:prSet>
      <dgm:spPr/>
    </dgm:pt>
    <dgm:pt modelId="{6D909BD5-EEE8-473F-869A-AB61942E8684}" type="pres">
      <dgm:prSet presAssocID="{3E9C856A-E2C8-4936-937A-A3BC9A186556}" presName="sp" presStyleCnt="0"/>
      <dgm:spPr/>
    </dgm:pt>
    <dgm:pt modelId="{EDB95C88-605C-4BB7-ACA9-ECF8DAB000A4}" type="pres">
      <dgm:prSet presAssocID="{807DF576-9408-4349-AFEE-CCAAF4A1C3D1}" presName="arrowAndChildren" presStyleCnt="0"/>
      <dgm:spPr/>
    </dgm:pt>
    <dgm:pt modelId="{12A93B5F-D959-4250-9CDF-8704757B8839}" type="pres">
      <dgm:prSet presAssocID="{807DF576-9408-4349-AFEE-CCAAF4A1C3D1}" presName="parentTextArrow" presStyleLbl="node1" presStyleIdx="0" presStyleCnt="2"/>
      <dgm:spPr/>
    </dgm:pt>
    <dgm:pt modelId="{7DA3783B-C63C-4CF3-8C30-E9971E93FABF}" type="pres">
      <dgm:prSet presAssocID="{807DF576-9408-4349-AFEE-CCAAF4A1C3D1}" presName="arrow" presStyleLbl="node1" presStyleIdx="1" presStyleCnt="2"/>
      <dgm:spPr/>
    </dgm:pt>
    <dgm:pt modelId="{C88FD351-6C5B-48FE-A20B-C62B17252AAF}" type="pres">
      <dgm:prSet presAssocID="{807DF576-9408-4349-AFEE-CCAAF4A1C3D1}" presName="descendantArrow" presStyleCnt="0"/>
      <dgm:spPr/>
    </dgm:pt>
    <dgm:pt modelId="{BC6B298B-62F3-4FE4-8B31-595387498109}" type="pres">
      <dgm:prSet presAssocID="{01CAFD7B-3F95-40AC-85DB-9CB98861ECF6}" presName="childTextArrow" presStyleLbl="fgAccFollowNode1" presStyleIdx="1" presStyleCnt="2">
        <dgm:presLayoutVars>
          <dgm:bulletEnabled val="1"/>
        </dgm:presLayoutVars>
      </dgm:prSet>
      <dgm:spPr/>
    </dgm:pt>
  </dgm:ptLst>
  <dgm:cxnLst>
    <dgm:cxn modelId="{DD6BEB04-EB47-41E1-9B41-1C87110AF052}" type="presOf" srcId="{B57F5A7E-1990-425B-B386-F984E868C8E7}" destId="{2D945305-1FC6-444D-8765-795A83BE7C8E}" srcOrd="1" destOrd="0" presId="urn:microsoft.com/office/officeart/2005/8/layout/process4"/>
    <dgm:cxn modelId="{8FF13F06-6942-4C0F-9B35-768628D4DFF5}" type="presOf" srcId="{0DF5202A-37AD-4B1D-8376-A6A9AF163706}" destId="{DC6A4710-8EA0-4436-B040-800C086036D9}" srcOrd="0" destOrd="0" presId="urn:microsoft.com/office/officeart/2005/8/layout/process4"/>
    <dgm:cxn modelId="{441AB752-B4D1-45A8-8E51-F87ED9EBCF01}" srcId="{807DF576-9408-4349-AFEE-CCAAF4A1C3D1}" destId="{01CAFD7B-3F95-40AC-85DB-9CB98861ECF6}" srcOrd="0" destOrd="0" parTransId="{CBB4E13D-2296-4485-9A44-D5057A894751}" sibTransId="{6B7393E0-1EE0-4EAD-8F8A-5FE1E1EA83B9}"/>
    <dgm:cxn modelId="{17B40174-750A-483D-89A2-4A226E19FC9E}" srcId="{B57F5A7E-1990-425B-B386-F984E868C8E7}" destId="{2972BDE5-205E-40C2-95E6-080949294A05}" srcOrd="0" destOrd="0" parTransId="{3FCA3A2D-DD97-493D-B42F-9EFA8CAAA815}" sibTransId="{DACF903C-F561-49B6-B13B-504AB826BF53}"/>
    <dgm:cxn modelId="{2877CF76-9437-4063-9BA4-AB5D9A7626EA}" srcId="{0DF5202A-37AD-4B1D-8376-A6A9AF163706}" destId="{807DF576-9408-4349-AFEE-CCAAF4A1C3D1}" srcOrd="0" destOrd="0" parTransId="{9EAD2147-0659-4607-8CF1-255227DF8F98}" sibTransId="{3E9C856A-E2C8-4936-937A-A3BC9A186556}"/>
    <dgm:cxn modelId="{5BC7E19B-3738-4411-A696-CBAFB23C4482}" type="presOf" srcId="{807DF576-9408-4349-AFEE-CCAAF4A1C3D1}" destId="{12A93B5F-D959-4250-9CDF-8704757B8839}" srcOrd="0" destOrd="0" presId="urn:microsoft.com/office/officeart/2005/8/layout/process4"/>
    <dgm:cxn modelId="{B48B53B1-8478-4188-A539-929E6B7F7AB1}" type="presOf" srcId="{2972BDE5-205E-40C2-95E6-080949294A05}" destId="{D2A954C7-E7C1-4A38-8B44-F7944B2DF69B}" srcOrd="0" destOrd="0" presId="urn:microsoft.com/office/officeart/2005/8/layout/process4"/>
    <dgm:cxn modelId="{14CA73B9-B37D-4812-85B1-7C13F21F0A50}" type="presOf" srcId="{B57F5A7E-1990-425B-B386-F984E868C8E7}" destId="{45334D84-1EA8-46C2-88E9-127975731108}" srcOrd="0" destOrd="0" presId="urn:microsoft.com/office/officeart/2005/8/layout/process4"/>
    <dgm:cxn modelId="{23A532D0-6363-47F1-84E4-75923247D023}" type="presOf" srcId="{807DF576-9408-4349-AFEE-CCAAF4A1C3D1}" destId="{7DA3783B-C63C-4CF3-8C30-E9971E93FABF}" srcOrd="1" destOrd="0" presId="urn:microsoft.com/office/officeart/2005/8/layout/process4"/>
    <dgm:cxn modelId="{3652E8DA-41C2-4EF1-9DE0-81A9244FEE4C}" srcId="{0DF5202A-37AD-4B1D-8376-A6A9AF163706}" destId="{B57F5A7E-1990-425B-B386-F984E868C8E7}" srcOrd="1" destOrd="0" parTransId="{A5B1EF69-32D0-4F32-B617-F10122A20EBF}" sibTransId="{B2AAFBF1-40AC-49A2-9D46-FBAEF6C10613}"/>
    <dgm:cxn modelId="{A7EF37F6-80D2-478D-A136-C3FD9D9A88B3}" type="presOf" srcId="{01CAFD7B-3F95-40AC-85DB-9CB98861ECF6}" destId="{BC6B298B-62F3-4FE4-8B31-595387498109}" srcOrd="0" destOrd="0" presId="urn:microsoft.com/office/officeart/2005/8/layout/process4"/>
    <dgm:cxn modelId="{5C0E9BA2-B1B6-4A0E-8B75-0B03C276F2DE}" type="presParOf" srcId="{DC6A4710-8EA0-4436-B040-800C086036D9}" destId="{6F5381C8-D88B-488E-8F0B-4DB915FF19AC}" srcOrd="0" destOrd="0" presId="urn:microsoft.com/office/officeart/2005/8/layout/process4"/>
    <dgm:cxn modelId="{264C6CA1-BAE8-4312-B61F-676464795652}" type="presParOf" srcId="{6F5381C8-D88B-488E-8F0B-4DB915FF19AC}" destId="{45334D84-1EA8-46C2-88E9-127975731108}" srcOrd="0" destOrd="0" presId="urn:microsoft.com/office/officeart/2005/8/layout/process4"/>
    <dgm:cxn modelId="{96A0F72B-E845-460E-B902-1A45F91E4728}" type="presParOf" srcId="{6F5381C8-D88B-488E-8F0B-4DB915FF19AC}" destId="{2D945305-1FC6-444D-8765-795A83BE7C8E}" srcOrd="1" destOrd="0" presId="urn:microsoft.com/office/officeart/2005/8/layout/process4"/>
    <dgm:cxn modelId="{FE2279E6-873B-4008-A708-FE32B282E98A}" type="presParOf" srcId="{6F5381C8-D88B-488E-8F0B-4DB915FF19AC}" destId="{29F52300-EB9A-4521-AFA9-AFA0A5F7BEED}" srcOrd="2" destOrd="0" presId="urn:microsoft.com/office/officeart/2005/8/layout/process4"/>
    <dgm:cxn modelId="{FFD0A608-E902-40FB-8C74-2CA7094091D3}" type="presParOf" srcId="{29F52300-EB9A-4521-AFA9-AFA0A5F7BEED}" destId="{D2A954C7-E7C1-4A38-8B44-F7944B2DF69B}" srcOrd="0" destOrd="0" presId="urn:microsoft.com/office/officeart/2005/8/layout/process4"/>
    <dgm:cxn modelId="{231632D9-BCE5-461D-A25C-0CEB8E174710}" type="presParOf" srcId="{DC6A4710-8EA0-4436-B040-800C086036D9}" destId="{6D909BD5-EEE8-473F-869A-AB61942E8684}" srcOrd="1" destOrd="0" presId="urn:microsoft.com/office/officeart/2005/8/layout/process4"/>
    <dgm:cxn modelId="{6E43829D-9025-4DD2-8C74-F9781E3C4F66}" type="presParOf" srcId="{DC6A4710-8EA0-4436-B040-800C086036D9}" destId="{EDB95C88-605C-4BB7-ACA9-ECF8DAB000A4}" srcOrd="2" destOrd="0" presId="urn:microsoft.com/office/officeart/2005/8/layout/process4"/>
    <dgm:cxn modelId="{5D6CB92A-E233-4B2C-B203-47AC93C274AC}" type="presParOf" srcId="{EDB95C88-605C-4BB7-ACA9-ECF8DAB000A4}" destId="{12A93B5F-D959-4250-9CDF-8704757B8839}" srcOrd="0" destOrd="0" presId="urn:microsoft.com/office/officeart/2005/8/layout/process4"/>
    <dgm:cxn modelId="{1D06B905-1A8B-4202-B3F9-076765773942}" type="presParOf" srcId="{EDB95C88-605C-4BB7-ACA9-ECF8DAB000A4}" destId="{7DA3783B-C63C-4CF3-8C30-E9971E93FABF}" srcOrd="1" destOrd="0" presId="urn:microsoft.com/office/officeart/2005/8/layout/process4"/>
    <dgm:cxn modelId="{F9F019E2-26C3-4149-A7AD-8BEC95B7BF32}" type="presParOf" srcId="{EDB95C88-605C-4BB7-ACA9-ECF8DAB000A4}" destId="{C88FD351-6C5B-48FE-A20B-C62B17252AAF}" srcOrd="2" destOrd="0" presId="urn:microsoft.com/office/officeart/2005/8/layout/process4"/>
    <dgm:cxn modelId="{6D93650E-2F62-4AE1-BCAB-7BC7853857FC}" type="presParOf" srcId="{C88FD351-6C5B-48FE-A20B-C62B17252AAF}" destId="{BC6B298B-62F3-4FE4-8B31-59538749810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3EE2AB9-385E-4649-9870-32432A4413D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8F1F7D85-3299-4855-8B3C-25D5295554E7}">
      <dgm:prSet/>
      <dgm:spPr/>
      <dgm:t>
        <a:bodyPr/>
        <a:lstStyle/>
        <a:p>
          <a:r>
            <a:rPr lang="en-US" dirty="0">
              <a:latin typeface="Aptos" panose="020B0004020202020204" pitchFamily="34" charset="0"/>
            </a:rPr>
            <a:t>Health Policy Oversight Committee</a:t>
          </a:r>
        </a:p>
      </dgm:t>
    </dgm:pt>
    <dgm:pt modelId="{526650E7-3930-4BF3-8DC5-DF9185CBCAD7}" type="parTrans" cxnId="{2942F2C2-44CF-44CF-9218-2D5738A4AE3A}">
      <dgm:prSet/>
      <dgm:spPr/>
      <dgm:t>
        <a:bodyPr/>
        <a:lstStyle/>
        <a:p>
          <a:endParaRPr lang="en-US"/>
        </a:p>
      </dgm:t>
    </dgm:pt>
    <dgm:pt modelId="{B9BD5E2A-C556-471A-9473-8678FA68CF97}" type="sibTrans" cxnId="{2942F2C2-44CF-44CF-9218-2D5738A4AE3A}">
      <dgm:prSet/>
      <dgm:spPr/>
      <dgm:t>
        <a:bodyPr/>
        <a:lstStyle/>
        <a:p>
          <a:endParaRPr lang="en-US"/>
        </a:p>
      </dgm:t>
    </dgm:pt>
    <dgm:pt modelId="{F48687F6-F887-4052-9A56-12E5686CCFF5}">
      <dgm:prSet/>
      <dgm:spPr/>
      <dgm:t>
        <a:bodyPr/>
        <a:lstStyle/>
        <a:p>
          <a:r>
            <a:rPr lang="en-US" dirty="0">
              <a:latin typeface="Aptos" panose="020B0004020202020204" pitchFamily="34" charset="0"/>
            </a:rPr>
            <a:t>Medical Assistance Advisory Committee (MAAC)</a:t>
          </a:r>
        </a:p>
      </dgm:t>
    </dgm:pt>
    <dgm:pt modelId="{0332DC2A-A492-4380-9CF4-DD7596D53040}" type="parTrans" cxnId="{7BBB0F86-17A7-4EA5-AB6A-8D4B4872CB96}">
      <dgm:prSet/>
      <dgm:spPr/>
      <dgm:t>
        <a:bodyPr/>
        <a:lstStyle/>
        <a:p>
          <a:endParaRPr lang="en-US"/>
        </a:p>
      </dgm:t>
    </dgm:pt>
    <dgm:pt modelId="{065BBAF3-9560-4E98-B333-35D3096E7206}" type="sibTrans" cxnId="{7BBB0F86-17A7-4EA5-AB6A-8D4B4872CB96}">
      <dgm:prSet/>
      <dgm:spPr/>
      <dgm:t>
        <a:bodyPr/>
        <a:lstStyle/>
        <a:p>
          <a:endParaRPr lang="en-US"/>
        </a:p>
      </dgm:t>
    </dgm:pt>
    <dgm:pt modelId="{6D040BB8-DF0F-4BE8-9015-66A1F15309DD}">
      <dgm:prSet/>
      <dgm:spPr/>
      <dgm:t>
        <a:bodyPr/>
        <a:lstStyle/>
        <a:p>
          <a:r>
            <a:rPr lang="en-US" dirty="0">
              <a:latin typeface="Aptos" panose="020B0004020202020204" pitchFamily="34" charset="0"/>
            </a:rPr>
            <a:t>Council on </a:t>
          </a:r>
          <a:r>
            <a:rPr lang="en-US">
              <a:latin typeface="Aptos" panose="020B0004020202020204" pitchFamily="34" charset="0"/>
            </a:rPr>
            <a:t>Health and Human </a:t>
          </a:r>
          <a:r>
            <a:rPr lang="en-US" dirty="0">
              <a:latin typeface="Aptos" panose="020B0004020202020204" pitchFamily="34" charset="0"/>
            </a:rPr>
            <a:t>Services</a:t>
          </a:r>
        </a:p>
      </dgm:t>
    </dgm:pt>
    <dgm:pt modelId="{FEE889BE-E547-4F16-9858-93FF71E8FDB6}" type="parTrans" cxnId="{97560DBB-47A2-456E-AF71-5BF15C0DF2F3}">
      <dgm:prSet/>
      <dgm:spPr/>
      <dgm:t>
        <a:bodyPr/>
        <a:lstStyle/>
        <a:p>
          <a:endParaRPr lang="en-US"/>
        </a:p>
      </dgm:t>
    </dgm:pt>
    <dgm:pt modelId="{EAD5DBF5-7ED6-4393-A8E1-46EA1D11EC2D}" type="sibTrans" cxnId="{97560DBB-47A2-456E-AF71-5BF15C0DF2F3}">
      <dgm:prSet/>
      <dgm:spPr/>
      <dgm:t>
        <a:bodyPr/>
        <a:lstStyle/>
        <a:p>
          <a:endParaRPr lang="en-US"/>
        </a:p>
      </dgm:t>
    </dgm:pt>
    <dgm:pt modelId="{3D0DC441-5DC8-4CEF-91CB-FD236866FECD}">
      <dgm:prSet/>
      <dgm:spPr/>
      <dgm:t>
        <a:bodyPr/>
        <a:lstStyle/>
        <a:p>
          <a:r>
            <a:rPr lang="en-US"/>
            <a:t>Ombudsman Offices</a:t>
          </a:r>
        </a:p>
      </dgm:t>
    </dgm:pt>
    <dgm:pt modelId="{003523B9-7B74-46CD-ABF0-7D84EA5B7E36}" type="parTrans" cxnId="{BFE05D70-AC0A-4579-991E-2ADA0080C271}">
      <dgm:prSet/>
      <dgm:spPr/>
      <dgm:t>
        <a:bodyPr/>
        <a:lstStyle/>
        <a:p>
          <a:endParaRPr lang="en-US"/>
        </a:p>
      </dgm:t>
    </dgm:pt>
    <dgm:pt modelId="{06358850-D2D3-4C20-824F-1D3F6BE79A0E}" type="sibTrans" cxnId="{BFE05D70-AC0A-4579-991E-2ADA0080C271}">
      <dgm:prSet/>
      <dgm:spPr/>
      <dgm:t>
        <a:bodyPr/>
        <a:lstStyle/>
        <a:p>
          <a:endParaRPr lang="en-US"/>
        </a:p>
      </dgm:t>
    </dgm:pt>
    <dgm:pt modelId="{E29DDA5A-2176-4B48-8600-F10680D52311}" type="pres">
      <dgm:prSet presAssocID="{A3EE2AB9-385E-4649-9870-32432A4413D6}" presName="linear" presStyleCnt="0">
        <dgm:presLayoutVars>
          <dgm:animLvl val="lvl"/>
          <dgm:resizeHandles val="exact"/>
        </dgm:presLayoutVars>
      </dgm:prSet>
      <dgm:spPr/>
    </dgm:pt>
    <dgm:pt modelId="{9C7CD96F-095F-4E74-979F-56499AF1D2F3}" type="pres">
      <dgm:prSet presAssocID="{8F1F7D85-3299-4855-8B3C-25D5295554E7}" presName="parentText" presStyleLbl="node1" presStyleIdx="0" presStyleCnt="4" custLinFactNeighborX="-13523" custLinFactNeighborY="49148">
        <dgm:presLayoutVars>
          <dgm:chMax val="0"/>
          <dgm:bulletEnabled val="1"/>
        </dgm:presLayoutVars>
      </dgm:prSet>
      <dgm:spPr>
        <a:prstGeom prst="rect">
          <a:avLst/>
        </a:prstGeom>
      </dgm:spPr>
    </dgm:pt>
    <dgm:pt modelId="{DE6576B7-96C7-4C59-AC31-78F65CFA32C5}" type="pres">
      <dgm:prSet presAssocID="{B9BD5E2A-C556-471A-9473-8678FA68CF97}" presName="spacer" presStyleCnt="0"/>
      <dgm:spPr/>
    </dgm:pt>
    <dgm:pt modelId="{09EB7355-BA0F-4F68-903F-0C4A33B5B144}" type="pres">
      <dgm:prSet presAssocID="{F48687F6-F887-4052-9A56-12E5686CCFF5}" presName="parentText" presStyleLbl="node1" presStyleIdx="1" presStyleCnt="4" custLinFactNeighborX="-13523" custLinFactNeighborY="49148">
        <dgm:presLayoutVars>
          <dgm:chMax val="0"/>
          <dgm:bulletEnabled val="1"/>
        </dgm:presLayoutVars>
      </dgm:prSet>
      <dgm:spPr>
        <a:prstGeom prst="rect">
          <a:avLst/>
        </a:prstGeom>
      </dgm:spPr>
    </dgm:pt>
    <dgm:pt modelId="{63B26FD0-8F98-4AFD-A781-419843CCE22F}" type="pres">
      <dgm:prSet presAssocID="{065BBAF3-9560-4E98-B333-35D3096E7206}" presName="spacer" presStyleCnt="0"/>
      <dgm:spPr/>
    </dgm:pt>
    <dgm:pt modelId="{59A7ABED-61F1-493F-80C1-876CBFCB85F3}" type="pres">
      <dgm:prSet presAssocID="{6D040BB8-DF0F-4BE8-9015-66A1F15309DD}" presName="parentText" presStyleLbl="node1" presStyleIdx="2" presStyleCnt="4" custLinFactNeighborX="-13523" custLinFactNeighborY="49148">
        <dgm:presLayoutVars>
          <dgm:chMax val="0"/>
          <dgm:bulletEnabled val="1"/>
        </dgm:presLayoutVars>
      </dgm:prSet>
      <dgm:spPr>
        <a:prstGeom prst="rect">
          <a:avLst/>
        </a:prstGeom>
      </dgm:spPr>
    </dgm:pt>
    <dgm:pt modelId="{DCCFD610-B7EB-48B5-A4EC-14D2CA759D1E}" type="pres">
      <dgm:prSet presAssocID="{EAD5DBF5-7ED6-4393-A8E1-46EA1D11EC2D}" presName="spacer" presStyleCnt="0"/>
      <dgm:spPr/>
    </dgm:pt>
    <dgm:pt modelId="{96BFB1C4-81D0-4615-AB9C-FDC2C58D433C}" type="pres">
      <dgm:prSet presAssocID="{3D0DC441-5DC8-4CEF-91CB-FD236866FECD}" presName="parentText" presStyleLbl="node1" presStyleIdx="3" presStyleCnt="4">
        <dgm:presLayoutVars>
          <dgm:chMax val="0"/>
          <dgm:bulletEnabled val="1"/>
        </dgm:presLayoutVars>
      </dgm:prSet>
      <dgm:spPr>
        <a:prstGeom prst="rect">
          <a:avLst/>
        </a:prstGeom>
      </dgm:spPr>
    </dgm:pt>
  </dgm:ptLst>
  <dgm:cxnLst>
    <dgm:cxn modelId="{AE475163-A0A8-468C-9111-4B4D89253A48}" type="presOf" srcId="{F48687F6-F887-4052-9A56-12E5686CCFF5}" destId="{09EB7355-BA0F-4F68-903F-0C4A33B5B144}" srcOrd="0" destOrd="0" presId="urn:microsoft.com/office/officeart/2005/8/layout/vList2"/>
    <dgm:cxn modelId="{BFE05D70-AC0A-4579-991E-2ADA0080C271}" srcId="{A3EE2AB9-385E-4649-9870-32432A4413D6}" destId="{3D0DC441-5DC8-4CEF-91CB-FD236866FECD}" srcOrd="3" destOrd="0" parTransId="{003523B9-7B74-46CD-ABF0-7D84EA5B7E36}" sibTransId="{06358850-D2D3-4C20-824F-1D3F6BE79A0E}"/>
    <dgm:cxn modelId="{A5A22878-F7B6-404E-9C14-308769B6C147}" type="presOf" srcId="{8F1F7D85-3299-4855-8B3C-25D5295554E7}" destId="{9C7CD96F-095F-4E74-979F-56499AF1D2F3}" srcOrd="0" destOrd="0" presId="urn:microsoft.com/office/officeart/2005/8/layout/vList2"/>
    <dgm:cxn modelId="{2753D67B-32C5-4BA5-9CB0-B5F287FBE14E}" type="presOf" srcId="{6D040BB8-DF0F-4BE8-9015-66A1F15309DD}" destId="{59A7ABED-61F1-493F-80C1-876CBFCB85F3}" srcOrd="0" destOrd="0" presId="urn:microsoft.com/office/officeart/2005/8/layout/vList2"/>
    <dgm:cxn modelId="{7BBB0F86-17A7-4EA5-AB6A-8D4B4872CB96}" srcId="{A3EE2AB9-385E-4649-9870-32432A4413D6}" destId="{F48687F6-F887-4052-9A56-12E5686CCFF5}" srcOrd="1" destOrd="0" parTransId="{0332DC2A-A492-4380-9CF4-DD7596D53040}" sibTransId="{065BBAF3-9560-4E98-B333-35D3096E7206}"/>
    <dgm:cxn modelId="{97560DBB-47A2-456E-AF71-5BF15C0DF2F3}" srcId="{A3EE2AB9-385E-4649-9870-32432A4413D6}" destId="{6D040BB8-DF0F-4BE8-9015-66A1F15309DD}" srcOrd="2" destOrd="0" parTransId="{FEE889BE-E547-4F16-9858-93FF71E8FDB6}" sibTransId="{EAD5DBF5-7ED6-4393-A8E1-46EA1D11EC2D}"/>
    <dgm:cxn modelId="{2942F2C2-44CF-44CF-9218-2D5738A4AE3A}" srcId="{A3EE2AB9-385E-4649-9870-32432A4413D6}" destId="{8F1F7D85-3299-4855-8B3C-25D5295554E7}" srcOrd="0" destOrd="0" parTransId="{526650E7-3930-4BF3-8DC5-DF9185CBCAD7}" sibTransId="{B9BD5E2A-C556-471A-9473-8678FA68CF97}"/>
    <dgm:cxn modelId="{5B4E6BCD-113C-4D62-851C-F4884D0E245C}" type="presOf" srcId="{A3EE2AB9-385E-4649-9870-32432A4413D6}" destId="{E29DDA5A-2176-4B48-8600-F10680D52311}" srcOrd="0" destOrd="0" presId="urn:microsoft.com/office/officeart/2005/8/layout/vList2"/>
    <dgm:cxn modelId="{554A82DE-97A8-48FF-A5BB-F09639444C88}" type="presOf" srcId="{3D0DC441-5DC8-4CEF-91CB-FD236866FECD}" destId="{96BFB1C4-81D0-4615-AB9C-FDC2C58D433C}" srcOrd="0" destOrd="0" presId="urn:microsoft.com/office/officeart/2005/8/layout/vList2"/>
    <dgm:cxn modelId="{71731780-9807-45BD-AF46-BECBC242EA0E}" type="presParOf" srcId="{E29DDA5A-2176-4B48-8600-F10680D52311}" destId="{9C7CD96F-095F-4E74-979F-56499AF1D2F3}" srcOrd="0" destOrd="0" presId="urn:microsoft.com/office/officeart/2005/8/layout/vList2"/>
    <dgm:cxn modelId="{E8B9401C-4662-4712-B0E1-E9B18644A6D3}" type="presParOf" srcId="{E29DDA5A-2176-4B48-8600-F10680D52311}" destId="{DE6576B7-96C7-4C59-AC31-78F65CFA32C5}" srcOrd="1" destOrd="0" presId="urn:microsoft.com/office/officeart/2005/8/layout/vList2"/>
    <dgm:cxn modelId="{D0A88FC8-D7B5-477E-A84C-359264BF3B13}" type="presParOf" srcId="{E29DDA5A-2176-4B48-8600-F10680D52311}" destId="{09EB7355-BA0F-4F68-903F-0C4A33B5B144}" srcOrd="2" destOrd="0" presId="urn:microsoft.com/office/officeart/2005/8/layout/vList2"/>
    <dgm:cxn modelId="{9A630EB8-5850-4320-B4EF-832C6CB766B1}" type="presParOf" srcId="{E29DDA5A-2176-4B48-8600-F10680D52311}" destId="{63B26FD0-8F98-4AFD-A781-419843CCE22F}" srcOrd="3" destOrd="0" presId="urn:microsoft.com/office/officeart/2005/8/layout/vList2"/>
    <dgm:cxn modelId="{D29BBE55-D3D8-484D-820D-65A8EDD744E3}" type="presParOf" srcId="{E29DDA5A-2176-4B48-8600-F10680D52311}" destId="{59A7ABED-61F1-493F-80C1-876CBFCB85F3}" srcOrd="4" destOrd="0" presId="urn:microsoft.com/office/officeart/2005/8/layout/vList2"/>
    <dgm:cxn modelId="{7958A266-C861-46F8-BA5E-B5FC5A12B018}" type="presParOf" srcId="{E29DDA5A-2176-4B48-8600-F10680D52311}" destId="{DCCFD610-B7EB-48B5-A4EC-14D2CA759D1E}" srcOrd="5" destOrd="0" presId="urn:microsoft.com/office/officeart/2005/8/layout/vList2"/>
    <dgm:cxn modelId="{D92A174A-ADDF-4A06-AB2D-CD00CC78EED3}" type="presParOf" srcId="{E29DDA5A-2176-4B48-8600-F10680D52311}" destId="{96BFB1C4-81D0-4615-AB9C-FDC2C58D433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E225B03-6FA6-4D7A-8CBD-B8A9815F089D}"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232AEA26-4DCF-4F65-BEFA-E0F4B67DC685}">
      <dgm:prSet/>
      <dgm:spPr/>
      <dgm:t>
        <a:bodyPr/>
        <a:lstStyle/>
        <a:p>
          <a:r>
            <a:rPr lang="en-US"/>
            <a:t>RFP Formal Question and Answer Process</a:t>
          </a:r>
        </a:p>
      </dgm:t>
    </dgm:pt>
    <dgm:pt modelId="{240ED286-2998-4889-8B14-71C9B5531C64}" type="parTrans" cxnId="{0B0DD6DE-D2E1-418C-81B0-25C45DB91BE6}">
      <dgm:prSet/>
      <dgm:spPr/>
      <dgm:t>
        <a:bodyPr/>
        <a:lstStyle/>
        <a:p>
          <a:endParaRPr lang="en-US"/>
        </a:p>
      </dgm:t>
    </dgm:pt>
    <dgm:pt modelId="{A6CD915D-F3D5-485F-A830-C7576A0E5914}" type="sibTrans" cxnId="{0B0DD6DE-D2E1-418C-81B0-25C45DB91BE6}">
      <dgm:prSet/>
      <dgm:spPr/>
      <dgm:t>
        <a:bodyPr/>
        <a:lstStyle/>
        <a:p>
          <a:endParaRPr lang="en-US"/>
        </a:p>
      </dgm:t>
    </dgm:pt>
    <dgm:pt modelId="{608BBA26-EFBE-49F6-AF73-1CD84A17869F}">
      <dgm:prSet/>
      <dgm:spPr/>
      <dgm:t>
        <a:bodyPr/>
        <a:lstStyle/>
        <a:p>
          <a:r>
            <a:rPr lang="en-US"/>
            <a:t>Letter of Intent to Bid Template</a:t>
          </a:r>
        </a:p>
      </dgm:t>
    </dgm:pt>
    <dgm:pt modelId="{CBD9F029-BB40-4340-88AF-E1FCAF190BCC}" type="parTrans" cxnId="{87434002-0CFD-4A88-A113-A748CF3DE31E}">
      <dgm:prSet/>
      <dgm:spPr/>
      <dgm:t>
        <a:bodyPr/>
        <a:lstStyle/>
        <a:p>
          <a:endParaRPr lang="en-US"/>
        </a:p>
      </dgm:t>
    </dgm:pt>
    <dgm:pt modelId="{4CF32F77-BD38-462D-BFAA-6BA1B7CA1046}" type="sibTrans" cxnId="{87434002-0CFD-4A88-A113-A748CF3DE31E}">
      <dgm:prSet/>
      <dgm:spPr/>
      <dgm:t>
        <a:bodyPr/>
        <a:lstStyle/>
        <a:p>
          <a:endParaRPr lang="en-US"/>
        </a:p>
      </dgm:t>
    </dgm:pt>
    <dgm:pt modelId="{EBAE19C8-3D54-45FB-A7D9-27632D330019}">
      <dgm:prSet/>
      <dgm:spPr/>
      <dgm:t>
        <a:bodyPr/>
        <a:lstStyle/>
        <a:p>
          <a:r>
            <a:rPr lang="en-US"/>
            <a:t>Accessing RFP Documents</a:t>
          </a:r>
        </a:p>
      </dgm:t>
    </dgm:pt>
    <dgm:pt modelId="{19B70DC6-8D53-4C77-AC47-EA2005C99030}" type="parTrans" cxnId="{A1BB2FAB-1265-402B-9086-88C491A1E7A0}">
      <dgm:prSet/>
      <dgm:spPr/>
      <dgm:t>
        <a:bodyPr/>
        <a:lstStyle/>
        <a:p>
          <a:endParaRPr lang="en-US"/>
        </a:p>
      </dgm:t>
    </dgm:pt>
    <dgm:pt modelId="{5BB53B09-5449-432C-9960-0F1D01D7FCF0}" type="sibTrans" cxnId="{A1BB2FAB-1265-402B-9086-88C491A1E7A0}">
      <dgm:prSet/>
      <dgm:spPr/>
      <dgm:t>
        <a:bodyPr/>
        <a:lstStyle/>
        <a:p>
          <a:endParaRPr lang="en-US"/>
        </a:p>
      </dgm:t>
    </dgm:pt>
    <dgm:pt modelId="{96F0E2E6-8A46-43D0-98D7-66A91D7F88E5}">
      <dgm:prSet/>
      <dgm:spPr/>
      <dgm:t>
        <a:bodyPr/>
        <a:lstStyle/>
        <a:p>
          <a:r>
            <a:rPr lang="en-US"/>
            <a:t>Key Dates</a:t>
          </a:r>
        </a:p>
      </dgm:t>
    </dgm:pt>
    <dgm:pt modelId="{04754FCC-A909-4EDB-8809-FACCA026228A}" type="parTrans" cxnId="{50E0D488-54D3-46B4-A98A-B236EF78C9E1}">
      <dgm:prSet/>
      <dgm:spPr/>
      <dgm:t>
        <a:bodyPr/>
        <a:lstStyle/>
        <a:p>
          <a:endParaRPr lang="en-US"/>
        </a:p>
      </dgm:t>
    </dgm:pt>
    <dgm:pt modelId="{5D31B832-DFC9-4D31-8FC7-4879CDA8C93E}" type="sibTrans" cxnId="{50E0D488-54D3-46B4-A98A-B236EF78C9E1}">
      <dgm:prSet/>
      <dgm:spPr/>
      <dgm:t>
        <a:bodyPr/>
        <a:lstStyle/>
        <a:p>
          <a:endParaRPr lang="en-US"/>
        </a:p>
      </dgm:t>
    </dgm:pt>
    <dgm:pt modelId="{7D981A91-B9C2-473F-BA55-8595C9C65EE8}">
      <dgm:prSet/>
      <dgm:spPr/>
      <dgm:t>
        <a:bodyPr/>
        <a:lstStyle/>
        <a:p>
          <a:r>
            <a:rPr lang="en-US"/>
            <a:t>Technical Proposal Response Guide</a:t>
          </a:r>
        </a:p>
      </dgm:t>
    </dgm:pt>
    <dgm:pt modelId="{57A5F7E0-3B03-4A06-A4BE-3CDD4B7584DA}" type="parTrans" cxnId="{91501C03-5565-499F-87D3-FD45451B47F5}">
      <dgm:prSet/>
      <dgm:spPr/>
      <dgm:t>
        <a:bodyPr/>
        <a:lstStyle/>
        <a:p>
          <a:endParaRPr lang="en-US"/>
        </a:p>
      </dgm:t>
    </dgm:pt>
    <dgm:pt modelId="{58A7ABF4-0850-4423-A993-C42899F030D1}" type="sibTrans" cxnId="{91501C03-5565-499F-87D3-FD45451B47F5}">
      <dgm:prSet/>
      <dgm:spPr/>
      <dgm:t>
        <a:bodyPr/>
        <a:lstStyle/>
        <a:p>
          <a:endParaRPr lang="en-US"/>
        </a:p>
      </dgm:t>
    </dgm:pt>
    <dgm:pt modelId="{8800900B-D04A-43A4-8C5C-845C72AC12A9}" type="pres">
      <dgm:prSet presAssocID="{7E225B03-6FA6-4D7A-8CBD-B8A9815F089D}" presName="outerComposite" presStyleCnt="0">
        <dgm:presLayoutVars>
          <dgm:chMax val="5"/>
          <dgm:dir/>
          <dgm:resizeHandles val="exact"/>
        </dgm:presLayoutVars>
      </dgm:prSet>
      <dgm:spPr/>
    </dgm:pt>
    <dgm:pt modelId="{57DEF3C5-9269-41C9-8A14-EC342D14A075}" type="pres">
      <dgm:prSet presAssocID="{7E225B03-6FA6-4D7A-8CBD-B8A9815F089D}" presName="dummyMaxCanvas" presStyleCnt="0">
        <dgm:presLayoutVars/>
      </dgm:prSet>
      <dgm:spPr/>
    </dgm:pt>
    <dgm:pt modelId="{589174A1-584B-477E-A6B4-F38F64444124}" type="pres">
      <dgm:prSet presAssocID="{7E225B03-6FA6-4D7A-8CBD-B8A9815F089D}" presName="FiveNodes_1" presStyleLbl="node1" presStyleIdx="0" presStyleCnt="5">
        <dgm:presLayoutVars>
          <dgm:bulletEnabled val="1"/>
        </dgm:presLayoutVars>
      </dgm:prSet>
      <dgm:spPr>
        <a:prstGeom prst="rect">
          <a:avLst/>
        </a:prstGeom>
      </dgm:spPr>
    </dgm:pt>
    <dgm:pt modelId="{DACDF1E2-A5D6-4A69-9DC2-9A37B9874DC6}" type="pres">
      <dgm:prSet presAssocID="{7E225B03-6FA6-4D7A-8CBD-B8A9815F089D}" presName="FiveNodes_2" presStyleLbl="node1" presStyleIdx="1" presStyleCnt="5">
        <dgm:presLayoutVars>
          <dgm:bulletEnabled val="1"/>
        </dgm:presLayoutVars>
      </dgm:prSet>
      <dgm:spPr>
        <a:prstGeom prst="rect">
          <a:avLst/>
        </a:prstGeom>
      </dgm:spPr>
    </dgm:pt>
    <dgm:pt modelId="{8FC7D810-E44F-4712-819A-32743362F17C}" type="pres">
      <dgm:prSet presAssocID="{7E225B03-6FA6-4D7A-8CBD-B8A9815F089D}" presName="FiveNodes_3" presStyleLbl="node1" presStyleIdx="2" presStyleCnt="5">
        <dgm:presLayoutVars>
          <dgm:bulletEnabled val="1"/>
        </dgm:presLayoutVars>
      </dgm:prSet>
      <dgm:spPr>
        <a:prstGeom prst="rect">
          <a:avLst/>
        </a:prstGeom>
      </dgm:spPr>
    </dgm:pt>
    <dgm:pt modelId="{6734F0CD-0374-4F7E-A286-F9CBD7D0706B}" type="pres">
      <dgm:prSet presAssocID="{7E225B03-6FA6-4D7A-8CBD-B8A9815F089D}" presName="FiveNodes_4" presStyleLbl="node1" presStyleIdx="3" presStyleCnt="5">
        <dgm:presLayoutVars>
          <dgm:bulletEnabled val="1"/>
        </dgm:presLayoutVars>
      </dgm:prSet>
      <dgm:spPr>
        <a:prstGeom prst="rect">
          <a:avLst/>
        </a:prstGeom>
      </dgm:spPr>
    </dgm:pt>
    <dgm:pt modelId="{80B69EBA-1EEE-4C9E-8737-41D96122C319}" type="pres">
      <dgm:prSet presAssocID="{7E225B03-6FA6-4D7A-8CBD-B8A9815F089D}" presName="FiveNodes_5" presStyleLbl="node1" presStyleIdx="4" presStyleCnt="5">
        <dgm:presLayoutVars>
          <dgm:bulletEnabled val="1"/>
        </dgm:presLayoutVars>
      </dgm:prSet>
      <dgm:spPr>
        <a:prstGeom prst="rect">
          <a:avLst/>
        </a:prstGeom>
      </dgm:spPr>
    </dgm:pt>
    <dgm:pt modelId="{35D94F84-4068-4682-8169-FC002AB99B7C}" type="pres">
      <dgm:prSet presAssocID="{7E225B03-6FA6-4D7A-8CBD-B8A9815F089D}" presName="FiveConn_1-2" presStyleLbl="fgAccFollowNode1" presStyleIdx="0" presStyleCnt="4">
        <dgm:presLayoutVars>
          <dgm:bulletEnabled val="1"/>
        </dgm:presLayoutVars>
      </dgm:prSet>
      <dgm:spPr/>
    </dgm:pt>
    <dgm:pt modelId="{DBC28CF1-3BD2-40B1-9616-6B1A3E363BDC}" type="pres">
      <dgm:prSet presAssocID="{7E225B03-6FA6-4D7A-8CBD-B8A9815F089D}" presName="FiveConn_2-3" presStyleLbl="fgAccFollowNode1" presStyleIdx="1" presStyleCnt="4">
        <dgm:presLayoutVars>
          <dgm:bulletEnabled val="1"/>
        </dgm:presLayoutVars>
      </dgm:prSet>
      <dgm:spPr/>
    </dgm:pt>
    <dgm:pt modelId="{5D979D43-4891-421E-B0E0-B5BF0F8CF4D2}" type="pres">
      <dgm:prSet presAssocID="{7E225B03-6FA6-4D7A-8CBD-B8A9815F089D}" presName="FiveConn_3-4" presStyleLbl="fgAccFollowNode1" presStyleIdx="2" presStyleCnt="4">
        <dgm:presLayoutVars>
          <dgm:bulletEnabled val="1"/>
        </dgm:presLayoutVars>
      </dgm:prSet>
      <dgm:spPr/>
    </dgm:pt>
    <dgm:pt modelId="{4ECBE628-6931-4FAA-9E79-DD0DDEB24455}" type="pres">
      <dgm:prSet presAssocID="{7E225B03-6FA6-4D7A-8CBD-B8A9815F089D}" presName="FiveConn_4-5" presStyleLbl="fgAccFollowNode1" presStyleIdx="3" presStyleCnt="4">
        <dgm:presLayoutVars>
          <dgm:bulletEnabled val="1"/>
        </dgm:presLayoutVars>
      </dgm:prSet>
      <dgm:spPr/>
    </dgm:pt>
    <dgm:pt modelId="{48490485-6280-4E50-A065-D9BD1AFAB6F2}" type="pres">
      <dgm:prSet presAssocID="{7E225B03-6FA6-4D7A-8CBD-B8A9815F089D}" presName="FiveNodes_1_text" presStyleLbl="node1" presStyleIdx="4" presStyleCnt="5">
        <dgm:presLayoutVars>
          <dgm:bulletEnabled val="1"/>
        </dgm:presLayoutVars>
      </dgm:prSet>
      <dgm:spPr/>
    </dgm:pt>
    <dgm:pt modelId="{71A15A5A-FD14-451E-B788-514F9F1D4FB6}" type="pres">
      <dgm:prSet presAssocID="{7E225B03-6FA6-4D7A-8CBD-B8A9815F089D}" presName="FiveNodes_2_text" presStyleLbl="node1" presStyleIdx="4" presStyleCnt="5">
        <dgm:presLayoutVars>
          <dgm:bulletEnabled val="1"/>
        </dgm:presLayoutVars>
      </dgm:prSet>
      <dgm:spPr/>
    </dgm:pt>
    <dgm:pt modelId="{6B22B598-F694-4316-85E3-A56DE46C82F0}" type="pres">
      <dgm:prSet presAssocID="{7E225B03-6FA6-4D7A-8CBD-B8A9815F089D}" presName="FiveNodes_3_text" presStyleLbl="node1" presStyleIdx="4" presStyleCnt="5">
        <dgm:presLayoutVars>
          <dgm:bulletEnabled val="1"/>
        </dgm:presLayoutVars>
      </dgm:prSet>
      <dgm:spPr/>
    </dgm:pt>
    <dgm:pt modelId="{31D422B4-0BCB-4158-AD32-866586A30509}" type="pres">
      <dgm:prSet presAssocID="{7E225B03-6FA6-4D7A-8CBD-B8A9815F089D}" presName="FiveNodes_4_text" presStyleLbl="node1" presStyleIdx="4" presStyleCnt="5">
        <dgm:presLayoutVars>
          <dgm:bulletEnabled val="1"/>
        </dgm:presLayoutVars>
      </dgm:prSet>
      <dgm:spPr/>
    </dgm:pt>
    <dgm:pt modelId="{200AF8A8-2971-4E43-87EB-021F54A0C939}" type="pres">
      <dgm:prSet presAssocID="{7E225B03-6FA6-4D7A-8CBD-B8A9815F089D}" presName="FiveNodes_5_text" presStyleLbl="node1" presStyleIdx="4" presStyleCnt="5">
        <dgm:presLayoutVars>
          <dgm:bulletEnabled val="1"/>
        </dgm:presLayoutVars>
      </dgm:prSet>
      <dgm:spPr/>
    </dgm:pt>
  </dgm:ptLst>
  <dgm:cxnLst>
    <dgm:cxn modelId="{87434002-0CFD-4A88-A113-A748CF3DE31E}" srcId="{7E225B03-6FA6-4D7A-8CBD-B8A9815F089D}" destId="{608BBA26-EFBE-49F6-AF73-1CD84A17869F}" srcOrd="1" destOrd="0" parTransId="{CBD9F029-BB40-4340-88AF-E1FCAF190BCC}" sibTransId="{4CF32F77-BD38-462D-BFAA-6BA1B7CA1046}"/>
    <dgm:cxn modelId="{91501C03-5565-499F-87D3-FD45451B47F5}" srcId="{7E225B03-6FA6-4D7A-8CBD-B8A9815F089D}" destId="{7D981A91-B9C2-473F-BA55-8595C9C65EE8}" srcOrd="4" destOrd="0" parTransId="{57A5F7E0-3B03-4A06-A4BE-3CDD4B7584DA}" sibTransId="{58A7ABF4-0850-4423-A993-C42899F030D1}"/>
    <dgm:cxn modelId="{F2AD120E-59D2-4BF2-A6B1-E52CCEF9B298}" type="presOf" srcId="{4CF32F77-BD38-462D-BFAA-6BA1B7CA1046}" destId="{DBC28CF1-3BD2-40B1-9616-6B1A3E363BDC}" srcOrd="0" destOrd="0" presId="urn:microsoft.com/office/officeart/2005/8/layout/vProcess5"/>
    <dgm:cxn modelId="{1C57531C-DFE8-430F-BB1A-EC52418BB442}" type="presOf" srcId="{EBAE19C8-3D54-45FB-A7D9-27632D330019}" destId="{6B22B598-F694-4316-85E3-A56DE46C82F0}" srcOrd="1" destOrd="0" presId="urn:microsoft.com/office/officeart/2005/8/layout/vProcess5"/>
    <dgm:cxn modelId="{1AAC9B1F-B7F2-40E9-AB48-0CD7909F8271}" type="presOf" srcId="{608BBA26-EFBE-49F6-AF73-1CD84A17869F}" destId="{71A15A5A-FD14-451E-B788-514F9F1D4FB6}" srcOrd="1" destOrd="0" presId="urn:microsoft.com/office/officeart/2005/8/layout/vProcess5"/>
    <dgm:cxn modelId="{9178E939-D20A-4FD0-A233-789472E27E0D}" type="presOf" srcId="{232AEA26-4DCF-4F65-BEFA-E0F4B67DC685}" destId="{589174A1-584B-477E-A6B4-F38F64444124}" srcOrd="0" destOrd="0" presId="urn:microsoft.com/office/officeart/2005/8/layout/vProcess5"/>
    <dgm:cxn modelId="{68863D44-54E1-4585-A784-AE04DBDAF7F2}" type="presOf" srcId="{7E225B03-6FA6-4D7A-8CBD-B8A9815F089D}" destId="{8800900B-D04A-43A4-8C5C-845C72AC12A9}" srcOrd="0" destOrd="0" presId="urn:microsoft.com/office/officeart/2005/8/layout/vProcess5"/>
    <dgm:cxn modelId="{0D2EEE6D-AEAC-469F-AAF2-21A26C496513}" type="presOf" srcId="{608BBA26-EFBE-49F6-AF73-1CD84A17869F}" destId="{DACDF1E2-A5D6-4A69-9DC2-9A37B9874DC6}" srcOrd="0" destOrd="0" presId="urn:microsoft.com/office/officeart/2005/8/layout/vProcess5"/>
    <dgm:cxn modelId="{3DDDC77C-65F3-47FC-A448-F58B8A5FAC75}" type="presOf" srcId="{7D981A91-B9C2-473F-BA55-8595C9C65EE8}" destId="{80B69EBA-1EEE-4C9E-8737-41D96122C319}" srcOrd="0" destOrd="0" presId="urn:microsoft.com/office/officeart/2005/8/layout/vProcess5"/>
    <dgm:cxn modelId="{50E0D488-54D3-46B4-A98A-B236EF78C9E1}" srcId="{7E225B03-6FA6-4D7A-8CBD-B8A9815F089D}" destId="{96F0E2E6-8A46-43D0-98D7-66A91D7F88E5}" srcOrd="3" destOrd="0" parTransId="{04754FCC-A909-4EDB-8809-FACCA026228A}" sibTransId="{5D31B832-DFC9-4D31-8FC7-4879CDA8C93E}"/>
    <dgm:cxn modelId="{8F08CB8D-38CB-42BC-AFE0-4D8B82E1CF6D}" type="presOf" srcId="{5BB53B09-5449-432C-9960-0F1D01D7FCF0}" destId="{5D979D43-4891-421E-B0E0-B5BF0F8CF4D2}" srcOrd="0" destOrd="0" presId="urn:microsoft.com/office/officeart/2005/8/layout/vProcess5"/>
    <dgm:cxn modelId="{702C6F8E-0EA4-4052-9480-3B63ADE4C2AE}" type="presOf" srcId="{96F0E2E6-8A46-43D0-98D7-66A91D7F88E5}" destId="{6734F0CD-0374-4F7E-A286-F9CBD7D0706B}" srcOrd="0" destOrd="0" presId="urn:microsoft.com/office/officeart/2005/8/layout/vProcess5"/>
    <dgm:cxn modelId="{0818ED90-5036-40E6-84A4-2F375B51925C}" type="presOf" srcId="{7D981A91-B9C2-473F-BA55-8595C9C65EE8}" destId="{200AF8A8-2971-4E43-87EB-021F54A0C939}" srcOrd="1" destOrd="0" presId="urn:microsoft.com/office/officeart/2005/8/layout/vProcess5"/>
    <dgm:cxn modelId="{A1BB2FAB-1265-402B-9086-88C491A1E7A0}" srcId="{7E225B03-6FA6-4D7A-8CBD-B8A9815F089D}" destId="{EBAE19C8-3D54-45FB-A7D9-27632D330019}" srcOrd="2" destOrd="0" parTransId="{19B70DC6-8D53-4C77-AC47-EA2005C99030}" sibTransId="{5BB53B09-5449-432C-9960-0F1D01D7FCF0}"/>
    <dgm:cxn modelId="{91DDE1AC-AFC9-4C01-A3A4-013EBAA8570E}" type="presOf" srcId="{232AEA26-4DCF-4F65-BEFA-E0F4B67DC685}" destId="{48490485-6280-4E50-A065-D9BD1AFAB6F2}" srcOrd="1" destOrd="0" presId="urn:microsoft.com/office/officeart/2005/8/layout/vProcess5"/>
    <dgm:cxn modelId="{1163E2BD-4BC6-4228-9C07-E4E220588C3B}" type="presOf" srcId="{EBAE19C8-3D54-45FB-A7D9-27632D330019}" destId="{8FC7D810-E44F-4712-819A-32743362F17C}" srcOrd="0" destOrd="0" presId="urn:microsoft.com/office/officeart/2005/8/layout/vProcess5"/>
    <dgm:cxn modelId="{3DDC93D8-D9E5-4567-8AE1-1C40B77A1AF7}" type="presOf" srcId="{A6CD915D-F3D5-485F-A830-C7576A0E5914}" destId="{35D94F84-4068-4682-8169-FC002AB99B7C}" srcOrd="0" destOrd="0" presId="urn:microsoft.com/office/officeart/2005/8/layout/vProcess5"/>
    <dgm:cxn modelId="{0B0DD6DE-D2E1-418C-81B0-25C45DB91BE6}" srcId="{7E225B03-6FA6-4D7A-8CBD-B8A9815F089D}" destId="{232AEA26-4DCF-4F65-BEFA-E0F4B67DC685}" srcOrd="0" destOrd="0" parTransId="{240ED286-2998-4889-8B14-71C9B5531C64}" sibTransId="{A6CD915D-F3D5-485F-A830-C7576A0E5914}"/>
    <dgm:cxn modelId="{46D39CE8-8C94-4C10-83A9-AD8D67327DDA}" type="presOf" srcId="{96F0E2E6-8A46-43D0-98D7-66A91D7F88E5}" destId="{31D422B4-0BCB-4158-AD32-866586A30509}" srcOrd="1" destOrd="0" presId="urn:microsoft.com/office/officeart/2005/8/layout/vProcess5"/>
    <dgm:cxn modelId="{08C65DEE-033A-4456-9D0C-C9E0D790FEE5}" type="presOf" srcId="{5D31B832-DFC9-4D31-8FC7-4879CDA8C93E}" destId="{4ECBE628-6931-4FAA-9E79-DD0DDEB24455}" srcOrd="0" destOrd="0" presId="urn:microsoft.com/office/officeart/2005/8/layout/vProcess5"/>
    <dgm:cxn modelId="{BBB76250-7461-4925-9AAD-B5B3857F65C8}" type="presParOf" srcId="{8800900B-D04A-43A4-8C5C-845C72AC12A9}" destId="{57DEF3C5-9269-41C9-8A14-EC342D14A075}" srcOrd="0" destOrd="0" presId="urn:microsoft.com/office/officeart/2005/8/layout/vProcess5"/>
    <dgm:cxn modelId="{B572AF5D-3EB5-4ADB-9DCC-D46FC54FAA57}" type="presParOf" srcId="{8800900B-D04A-43A4-8C5C-845C72AC12A9}" destId="{589174A1-584B-477E-A6B4-F38F64444124}" srcOrd="1" destOrd="0" presId="urn:microsoft.com/office/officeart/2005/8/layout/vProcess5"/>
    <dgm:cxn modelId="{378E4217-D37B-439B-847D-E8B08B6DD420}" type="presParOf" srcId="{8800900B-D04A-43A4-8C5C-845C72AC12A9}" destId="{DACDF1E2-A5D6-4A69-9DC2-9A37B9874DC6}" srcOrd="2" destOrd="0" presId="urn:microsoft.com/office/officeart/2005/8/layout/vProcess5"/>
    <dgm:cxn modelId="{31BD20AE-09E2-4401-B10B-7716FAE54879}" type="presParOf" srcId="{8800900B-D04A-43A4-8C5C-845C72AC12A9}" destId="{8FC7D810-E44F-4712-819A-32743362F17C}" srcOrd="3" destOrd="0" presId="urn:microsoft.com/office/officeart/2005/8/layout/vProcess5"/>
    <dgm:cxn modelId="{F9E3B08B-DF29-49A5-8725-C53A89AA07C8}" type="presParOf" srcId="{8800900B-D04A-43A4-8C5C-845C72AC12A9}" destId="{6734F0CD-0374-4F7E-A286-F9CBD7D0706B}" srcOrd="4" destOrd="0" presId="urn:microsoft.com/office/officeart/2005/8/layout/vProcess5"/>
    <dgm:cxn modelId="{5E75C003-1650-4862-97BD-E667BB5402FF}" type="presParOf" srcId="{8800900B-D04A-43A4-8C5C-845C72AC12A9}" destId="{80B69EBA-1EEE-4C9E-8737-41D96122C319}" srcOrd="5" destOrd="0" presId="urn:microsoft.com/office/officeart/2005/8/layout/vProcess5"/>
    <dgm:cxn modelId="{BCB35B9D-A814-45BC-9AE2-223E93F72FB9}" type="presParOf" srcId="{8800900B-D04A-43A4-8C5C-845C72AC12A9}" destId="{35D94F84-4068-4682-8169-FC002AB99B7C}" srcOrd="6" destOrd="0" presId="urn:microsoft.com/office/officeart/2005/8/layout/vProcess5"/>
    <dgm:cxn modelId="{3675EC3F-5897-4EE6-B6BC-8E171B10A3EB}" type="presParOf" srcId="{8800900B-D04A-43A4-8C5C-845C72AC12A9}" destId="{DBC28CF1-3BD2-40B1-9616-6B1A3E363BDC}" srcOrd="7" destOrd="0" presId="urn:microsoft.com/office/officeart/2005/8/layout/vProcess5"/>
    <dgm:cxn modelId="{4DAD37E7-F8AD-4B2B-B390-6C36F31C6C52}" type="presParOf" srcId="{8800900B-D04A-43A4-8C5C-845C72AC12A9}" destId="{5D979D43-4891-421E-B0E0-B5BF0F8CF4D2}" srcOrd="8" destOrd="0" presId="urn:microsoft.com/office/officeart/2005/8/layout/vProcess5"/>
    <dgm:cxn modelId="{06702782-AFB1-4C41-BB70-435EFB5F218E}" type="presParOf" srcId="{8800900B-D04A-43A4-8C5C-845C72AC12A9}" destId="{4ECBE628-6931-4FAA-9E79-DD0DDEB24455}" srcOrd="9" destOrd="0" presId="urn:microsoft.com/office/officeart/2005/8/layout/vProcess5"/>
    <dgm:cxn modelId="{99C762FD-F553-48EC-BEB4-1F7C88345DB0}" type="presParOf" srcId="{8800900B-D04A-43A4-8C5C-845C72AC12A9}" destId="{48490485-6280-4E50-A065-D9BD1AFAB6F2}" srcOrd="10" destOrd="0" presId="urn:microsoft.com/office/officeart/2005/8/layout/vProcess5"/>
    <dgm:cxn modelId="{986D3A40-DE9A-47D6-89A2-07CEA2FAFA44}" type="presParOf" srcId="{8800900B-D04A-43A4-8C5C-845C72AC12A9}" destId="{71A15A5A-FD14-451E-B788-514F9F1D4FB6}" srcOrd="11" destOrd="0" presId="urn:microsoft.com/office/officeart/2005/8/layout/vProcess5"/>
    <dgm:cxn modelId="{EB057E72-C0FE-49CA-9369-90027DA85F57}" type="presParOf" srcId="{8800900B-D04A-43A4-8C5C-845C72AC12A9}" destId="{6B22B598-F694-4316-85E3-A56DE46C82F0}" srcOrd="12" destOrd="0" presId="urn:microsoft.com/office/officeart/2005/8/layout/vProcess5"/>
    <dgm:cxn modelId="{B2F51293-AAD6-41E6-9B7C-EC3E89FCFDAA}" type="presParOf" srcId="{8800900B-D04A-43A4-8C5C-845C72AC12A9}" destId="{31D422B4-0BCB-4158-AD32-866586A30509}" srcOrd="13" destOrd="0" presId="urn:microsoft.com/office/officeart/2005/8/layout/vProcess5"/>
    <dgm:cxn modelId="{10B5667D-D969-44C3-96DF-A12AD94CC8CF}" type="presParOf" srcId="{8800900B-D04A-43A4-8C5C-845C72AC12A9}" destId="{200AF8A8-2971-4E43-87EB-021F54A0C939}"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EBF4525-B1F4-489B-ADF6-8984DE8657FB}"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09589F02-3B49-45B4-81ED-2DF1AFACCE04}">
      <dgm:prSet phldrT="[Text]" custT="1"/>
      <dgm:spPr/>
      <dgm:t>
        <a:bodyPr/>
        <a:lstStyle/>
        <a:p>
          <a:pPr>
            <a:buSzPct val="90000"/>
            <a:buFont typeface="Wingdings" panose="05000000000000000000" pitchFamily="2" charset="2"/>
            <a:buChar char="§"/>
          </a:pPr>
          <a:r>
            <a:rPr lang="en-US" sz="2400" dirty="0">
              <a:latin typeface="Aptos" panose="020B0004020202020204" pitchFamily="34" charset="0"/>
            </a:rPr>
            <a:t>Questions answered verbally today are not binding</a:t>
          </a:r>
          <a:r>
            <a:rPr lang="en-US" sz="1200" dirty="0">
              <a:latin typeface="Aptos" panose="020B0004020202020204" pitchFamily="34" charset="0"/>
            </a:rPr>
            <a:t>.</a:t>
          </a:r>
        </a:p>
      </dgm:t>
    </dgm:pt>
    <dgm:pt modelId="{49C827B6-A670-4163-9561-28DAD860C109}" type="parTrans" cxnId="{AF6CF0F2-1400-4CA4-ADA4-0B793F195D5E}">
      <dgm:prSet/>
      <dgm:spPr/>
      <dgm:t>
        <a:bodyPr/>
        <a:lstStyle/>
        <a:p>
          <a:endParaRPr lang="en-US"/>
        </a:p>
      </dgm:t>
    </dgm:pt>
    <dgm:pt modelId="{2FC98613-2831-482B-ACC1-1FCDB12D3322}" type="sibTrans" cxnId="{AF6CF0F2-1400-4CA4-ADA4-0B793F195D5E}">
      <dgm:prSet/>
      <dgm:spPr/>
      <dgm:t>
        <a:bodyPr/>
        <a:lstStyle/>
        <a:p>
          <a:endParaRPr lang="en-US"/>
        </a:p>
      </dgm:t>
    </dgm:pt>
    <dgm:pt modelId="{B6D49BA0-A651-439D-AE18-8E52669B0482}">
      <dgm:prSet phldrT="[Text]" custT="1"/>
      <dgm:spPr/>
      <dgm:t>
        <a:bodyPr/>
        <a:lstStyle/>
        <a:p>
          <a:pPr>
            <a:buSzPct val="90000"/>
            <a:buFont typeface="Wingdings" panose="05000000000000000000" pitchFamily="2" charset="2"/>
            <a:buChar char="§"/>
          </a:pPr>
          <a:r>
            <a:rPr lang="en-US" sz="1200" dirty="0">
              <a:latin typeface="Aptos" panose="020B0004020202020204" pitchFamily="34" charset="0"/>
            </a:rPr>
            <a:t>Submit letter of intent to bid and any questions that will affect your proposal in writing. </a:t>
          </a:r>
        </a:p>
      </dgm:t>
    </dgm:pt>
    <dgm:pt modelId="{C1F77105-6983-4430-92D2-160581F73FCF}" type="parTrans" cxnId="{CC16927C-255B-4D0C-89D0-7ECE4B1EA5A8}">
      <dgm:prSet/>
      <dgm:spPr/>
      <dgm:t>
        <a:bodyPr/>
        <a:lstStyle/>
        <a:p>
          <a:endParaRPr lang="en-US"/>
        </a:p>
      </dgm:t>
    </dgm:pt>
    <dgm:pt modelId="{2A252969-2E29-49CF-8E2E-615986523D88}" type="sibTrans" cxnId="{CC16927C-255B-4D0C-89D0-7ECE4B1EA5A8}">
      <dgm:prSet/>
      <dgm:spPr/>
      <dgm:t>
        <a:bodyPr/>
        <a:lstStyle/>
        <a:p>
          <a:endParaRPr lang="en-US"/>
        </a:p>
      </dgm:t>
    </dgm:pt>
    <dgm:pt modelId="{459C971A-B316-45E9-BE30-7BEAD8D62E17}">
      <dgm:prSet phldrT="[Text]" custT="1"/>
      <dgm:spPr/>
      <dgm:t>
        <a:bodyPr/>
        <a:lstStyle/>
        <a:p>
          <a:pPr>
            <a:buSzPct val="104999"/>
            <a:buFont typeface="Wingdings" panose="05000000000000000000" pitchFamily="2" charset="2"/>
            <a:buChar char="§"/>
          </a:pPr>
          <a:r>
            <a:rPr lang="en-US" sz="1200" dirty="0">
              <a:latin typeface="Aptos" panose="020B0004020202020204" pitchFamily="34" charset="0"/>
            </a:rPr>
            <a:t>It is </a:t>
          </a:r>
          <a:r>
            <a:rPr lang="en-US" sz="1200" u="sng" dirty="0">
              <a:latin typeface="Aptos" panose="020B0004020202020204" pitchFamily="34" charset="0"/>
            </a:rPr>
            <a:t>not</a:t>
          </a:r>
          <a:r>
            <a:rPr lang="en-US" sz="1200" dirty="0">
              <a:latin typeface="Aptos" panose="020B0004020202020204" pitchFamily="34" charset="0"/>
            </a:rPr>
            <a:t> mandatory for bidders to submit an Intent to Bid form. However, Iowa HHS will only respond to first and second round questions about the RFP that have been submitted by prospective Bidders who have expressed their affirmative intent to bid.</a:t>
          </a:r>
        </a:p>
      </dgm:t>
    </dgm:pt>
    <dgm:pt modelId="{744A2E4B-C09A-458A-B51A-2379E88D5F34}" type="parTrans" cxnId="{220E49E7-CA20-4729-A101-AA512B50EAEE}">
      <dgm:prSet/>
      <dgm:spPr/>
      <dgm:t>
        <a:bodyPr/>
        <a:lstStyle/>
        <a:p>
          <a:endParaRPr lang="en-US"/>
        </a:p>
      </dgm:t>
    </dgm:pt>
    <dgm:pt modelId="{45CACEAF-D35A-43D8-90F4-749A9ED00B79}" type="sibTrans" cxnId="{220E49E7-CA20-4729-A101-AA512B50EAEE}">
      <dgm:prSet/>
      <dgm:spPr/>
      <dgm:t>
        <a:bodyPr/>
        <a:lstStyle/>
        <a:p>
          <a:endParaRPr lang="en-US"/>
        </a:p>
      </dgm:t>
    </dgm:pt>
    <dgm:pt modelId="{6E766F79-200A-400A-8C31-9D1A91C52258}">
      <dgm:prSet custT="1"/>
      <dgm:spPr/>
      <dgm:t>
        <a:bodyPr/>
        <a:lstStyle/>
        <a:p>
          <a:pPr>
            <a:buFont typeface="Wingdings" panose="05000000000000000000" pitchFamily="2" charset="2"/>
            <a:buChar char="§"/>
          </a:pPr>
          <a:r>
            <a:rPr lang="en-US" sz="1200" dirty="0">
              <a:latin typeface="Aptos" panose="020B0004020202020204" pitchFamily="34" charset="0"/>
            </a:rPr>
            <a:t>Submitting a letter of intent to bid is </a:t>
          </a:r>
          <a:r>
            <a:rPr lang="en-US" sz="1200" u="sng" dirty="0">
              <a:latin typeface="Aptos" panose="020B0004020202020204" pitchFamily="34" charset="0"/>
            </a:rPr>
            <a:t>not</a:t>
          </a:r>
          <a:r>
            <a:rPr lang="en-US" sz="1200" dirty="0">
              <a:latin typeface="Aptos" panose="020B0004020202020204" pitchFamily="34" charset="0"/>
            </a:rPr>
            <a:t> a requirement to submit a proposal. </a:t>
          </a:r>
        </a:p>
      </dgm:t>
    </dgm:pt>
    <dgm:pt modelId="{F2C3671C-A89D-47CF-911B-F158A8E9457C}" type="parTrans" cxnId="{E9C3BC1A-2667-452F-B226-D4D906A9D883}">
      <dgm:prSet/>
      <dgm:spPr/>
      <dgm:t>
        <a:bodyPr/>
        <a:lstStyle/>
        <a:p>
          <a:endParaRPr lang="en-US"/>
        </a:p>
      </dgm:t>
    </dgm:pt>
    <dgm:pt modelId="{C18C09C2-414C-4704-85F4-418C1DFCFB98}" type="sibTrans" cxnId="{E9C3BC1A-2667-452F-B226-D4D906A9D883}">
      <dgm:prSet/>
      <dgm:spPr/>
      <dgm:t>
        <a:bodyPr/>
        <a:lstStyle/>
        <a:p>
          <a:endParaRPr lang="en-US"/>
        </a:p>
      </dgm:t>
    </dgm:pt>
    <dgm:pt modelId="{C8DAF2A6-3604-4693-92E2-A84C7BD28E90}">
      <dgm:prSet custT="1"/>
      <dgm:spPr/>
      <dgm:t>
        <a:bodyPr/>
        <a:lstStyle/>
        <a:p>
          <a:pPr>
            <a:buFont typeface="Wingdings" panose="05000000000000000000" pitchFamily="2" charset="2"/>
            <a:buChar char="§"/>
          </a:pPr>
          <a:r>
            <a:rPr lang="en-US" sz="1200" dirty="0">
              <a:latin typeface="Aptos" panose="020B0004020202020204" pitchFamily="34" charset="0"/>
            </a:rPr>
            <a:t>Submitting a letter of intent to bid is </a:t>
          </a:r>
          <a:r>
            <a:rPr lang="en-US" sz="1200" u="sng" dirty="0">
              <a:latin typeface="Aptos" panose="020B0004020202020204" pitchFamily="34" charset="0"/>
            </a:rPr>
            <a:t>not</a:t>
          </a:r>
          <a:r>
            <a:rPr lang="en-US" sz="1200" dirty="0">
              <a:latin typeface="Aptos" panose="020B0004020202020204" pitchFamily="34" charset="0"/>
            </a:rPr>
            <a:t> a commitment to submitting a proposal.</a:t>
          </a:r>
        </a:p>
      </dgm:t>
    </dgm:pt>
    <dgm:pt modelId="{4FB0DABC-9F3A-467C-A275-221E34261E6D}" type="parTrans" cxnId="{657EB033-933A-4FD9-A528-37A7083F93E7}">
      <dgm:prSet/>
      <dgm:spPr/>
      <dgm:t>
        <a:bodyPr/>
        <a:lstStyle/>
        <a:p>
          <a:endParaRPr lang="en-US"/>
        </a:p>
      </dgm:t>
    </dgm:pt>
    <dgm:pt modelId="{23992D2C-8451-453C-9B48-5492C7556885}" type="sibTrans" cxnId="{657EB033-933A-4FD9-A528-37A7083F93E7}">
      <dgm:prSet/>
      <dgm:spPr/>
      <dgm:t>
        <a:bodyPr/>
        <a:lstStyle/>
        <a:p>
          <a:endParaRPr lang="en-US"/>
        </a:p>
      </dgm:t>
    </dgm:pt>
    <dgm:pt modelId="{774942AF-A2E1-4BE9-A740-610CF1E496F5}">
      <dgm:prSet custT="1"/>
      <dgm:spPr/>
      <dgm:t>
        <a:bodyPr/>
        <a:lstStyle/>
        <a:p>
          <a:pPr>
            <a:buSzPct val="90000"/>
            <a:buFont typeface="Wingdings" panose="05000000000000000000" pitchFamily="2" charset="2"/>
            <a:buChar char="§"/>
          </a:pPr>
          <a:r>
            <a:rPr lang="en-US" sz="1600" dirty="0">
              <a:latin typeface="Aptos" panose="020B0004020202020204" pitchFamily="34" charset="0"/>
            </a:rPr>
            <a:t>Iowa HHS will post written responses to questions from prospective bidders on the State’s procurement website.</a:t>
          </a:r>
        </a:p>
      </dgm:t>
    </dgm:pt>
    <dgm:pt modelId="{C04879FF-FFC0-4416-B07F-3AF5D2A3FCAB}" type="parTrans" cxnId="{64E5A180-F2FC-48DC-A2B2-58952C047266}">
      <dgm:prSet/>
      <dgm:spPr/>
      <dgm:t>
        <a:bodyPr/>
        <a:lstStyle/>
        <a:p>
          <a:endParaRPr lang="en-US"/>
        </a:p>
      </dgm:t>
    </dgm:pt>
    <dgm:pt modelId="{0771F28D-7E0A-4805-BFF9-9DD5703E892F}" type="sibTrans" cxnId="{64E5A180-F2FC-48DC-A2B2-58952C047266}">
      <dgm:prSet/>
      <dgm:spPr/>
      <dgm:t>
        <a:bodyPr/>
        <a:lstStyle/>
        <a:p>
          <a:endParaRPr lang="en-US"/>
        </a:p>
      </dgm:t>
    </dgm:pt>
    <dgm:pt modelId="{2B544AEA-8FB2-41BC-BEA0-26ABE1236553}">
      <dgm:prSet/>
      <dgm:spPr/>
      <dgm:t>
        <a:bodyPr/>
        <a:lstStyle/>
        <a:p>
          <a:r>
            <a:rPr lang="en-US" dirty="0">
              <a:latin typeface="Aptos" panose="020B0004020202020204" pitchFamily="34" charset="0"/>
            </a:rPr>
            <a:t>Responses to questions are not considered part of the RFP.  If Iowa HHS decides to change the RFP, it will issue an amendment.  All amendments will be posted to: </a:t>
          </a:r>
          <a:r>
            <a:rPr lang="en-US" u="none" dirty="0">
              <a:solidFill>
                <a:schemeClr val="bg1"/>
              </a:solidFill>
              <a:latin typeface="Aptos" panose="020B00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https://bidopportunities.iowa.gov/Home/BidInfo?bidId=767284b0-3bef-4da3-bd4c-1966699eb519</a:t>
          </a:r>
          <a:r>
            <a:rPr lang="en-US" u="sng" dirty="0">
              <a:latin typeface="Aptos" panose="020B0004020202020204" pitchFamily="34" charset="0"/>
            </a:rPr>
            <a:t>.</a:t>
          </a:r>
          <a:endParaRPr lang="en-US" dirty="0">
            <a:latin typeface="Aptos" panose="020B0004020202020204" pitchFamily="34" charset="0"/>
          </a:endParaRPr>
        </a:p>
      </dgm:t>
    </dgm:pt>
    <dgm:pt modelId="{CF6F2564-6095-4B30-AB20-0F089720F8A8}" type="parTrans" cxnId="{0B4E2BA1-E739-4AD2-8D20-18071F762950}">
      <dgm:prSet/>
      <dgm:spPr/>
      <dgm:t>
        <a:bodyPr/>
        <a:lstStyle/>
        <a:p>
          <a:endParaRPr lang="en-US"/>
        </a:p>
      </dgm:t>
    </dgm:pt>
    <dgm:pt modelId="{403DA453-3B76-47FB-8B29-0E12735DE213}" type="sibTrans" cxnId="{0B4E2BA1-E739-4AD2-8D20-18071F762950}">
      <dgm:prSet/>
      <dgm:spPr/>
      <dgm:t>
        <a:bodyPr/>
        <a:lstStyle/>
        <a:p>
          <a:endParaRPr lang="en-US"/>
        </a:p>
      </dgm:t>
    </dgm:pt>
    <dgm:pt modelId="{D297A5F0-E121-4F75-8124-AB2D740482B1}">
      <dgm:prSet custT="1"/>
      <dgm:spPr/>
      <dgm:t>
        <a:bodyPr/>
        <a:lstStyle/>
        <a:p>
          <a:pPr>
            <a:buSzPct val="90000"/>
            <a:buFont typeface="Wingdings" panose="05000000000000000000" pitchFamily="2" charset="2"/>
            <a:buChar char="§"/>
          </a:pPr>
          <a:r>
            <a:rPr lang="en-US" sz="1400" dirty="0">
              <a:latin typeface="Aptos" panose="020B0004020202020204" pitchFamily="34" charset="0"/>
            </a:rPr>
            <a:t>Follow-up questions to initial responses are permissible if all questions are received by the final due date and time for Bidder Questions as provided in the procurement timetable.</a:t>
          </a:r>
        </a:p>
      </dgm:t>
    </dgm:pt>
    <dgm:pt modelId="{5651444A-1926-4F36-AEEA-238773280399}" type="parTrans" cxnId="{F1ABA02E-D540-466A-AE77-4AE1E16F8A69}">
      <dgm:prSet/>
      <dgm:spPr/>
      <dgm:t>
        <a:bodyPr/>
        <a:lstStyle/>
        <a:p>
          <a:endParaRPr lang="en-US"/>
        </a:p>
      </dgm:t>
    </dgm:pt>
    <dgm:pt modelId="{C5E5831A-1039-468D-A98C-069ADDEB78C2}" type="sibTrans" cxnId="{F1ABA02E-D540-466A-AE77-4AE1E16F8A69}">
      <dgm:prSet/>
      <dgm:spPr/>
      <dgm:t>
        <a:bodyPr/>
        <a:lstStyle/>
        <a:p>
          <a:endParaRPr lang="en-US"/>
        </a:p>
      </dgm:t>
    </dgm:pt>
    <dgm:pt modelId="{107D1E0D-1F84-4592-8CBA-B96F211324AB}" type="pres">
      <dgm:prSet presAssocID="{6EBF4525-B1F4-489B-ADF6-8984DE8657FB}" presName="Name0" presStyleCnt="0">
        <dgm:presLayoutVars>
          <dgm:chMax val="7"/>
          <dgm:chPref val="7"/>
          <dgm:dir/>
        </dgm:presLayoutVars>
      </dgm:prSet>
      <dgm:spPr/>
    </dgm:pt>
    <dgm:pt modelId="{9A5AF26F-6034-4C79-A20C-5EC923BEC39E}" type="pres">
      <dgm:prSet presAssocID="{6EBF4525-B1F4-489B-ADF6-8984DE8657FB}" presName="Name1" presStyleCnt="0"/>
      <dgm:spPr/>
    </dgm:pt>
    <dgm:pt modelId="{096E253D-8DDB-4CB4-A5EB-EFE42F42EFE2}" type="pres">
      <dgm:prSet presAssocID="{6EBF4525-B1F4-489B-ADF6-8984DE8657FB}" presName="cycle" presStyleCnt="0"/>
      <dgm:spPr/>
    </dgm:pt>
    <dgm:pt modelId="{DEF97F6B-2F55-4A86-AE66-B5186C9383EA}" type="pres">
      <dgm:prSet presAssocID="{6EBF4525-B1F4-489B-ADF6-8984DE8657FB}" presName="srcNode" presStyleLbl="node1" presStyleIdx="0" presStyleCnt="5"/>
      <dgm:spPr/>
    </dgm:pt>
    <dgm:pt modelId="{E5F1114E-D47D-4FE4-BA64-6FCADE51619A}" type="pres">
      <dgm:prSet presAssocID="{6EBF4525-B1F4-489B-ADF6-8984DE8657FB}" presName="conn" presStyleLbl="parChTrans1D2" presStyleIdx="0" presStyleCnt="1"/>
      <dgm:spPr/>
    </dgm:pt>
    <dgm:pt modelId="{BA420680-FB57-4A46-A304-E71C7FE87B0B}" type="pres">
      <dgm:prSet presAssocID="{6EBF4525-B1F4-489B-ADF6-8984DE8657FB}" presName="extraNode" presStyleLbl="node1" presStyleIdx="0" presStyleCnt="5"/>
      <dgm:spPr/>
    </dgm:pt>
    <dgm:pt modelId="{1D662F76-C49A-4B01-BC50-82BCDDFD8E98}" type="pres">
      <dgm:prSet presAssocID="{6EBF4525-B1F4-489B-ADF6-8984DE8657FB}" presName="dstNode" presStyleLbl="node1" presStyleIdx="0" presStyleCnt="5"/>
      <dgm:spPr/>
    </dgm:pt>
    <dgm:pt modelId="{D8CCDB4A-8A14-4830-9EE3-FF92DF002436}" type="pres">
      <dgm:prSet presAssocID="{09589F02-3B49-45B4-81ED-2DF1AFACCE04}" presName="text_1" presStyleLbl="node1" presStyleIdx="0" presStyleCnt="5">
        <dgm:presLayoutVars>
          <dgm:bulletEnabled val="1"/>
        </dgm:presLayoutVars>
      </dgm:prSet>
      <dgm:spPr/>
    </dgm:pt>
    <dgm:pt modelId="{916CA2A5-63A0-4B85-87FC-94B1FA6E9147}" type="pres">
      <dgm:prSet presAssocID="{09589F02-3B49-45B4-81ED-2DF1AFACCE04}" presName="accent_1" presStyleCnt="0"/>
      <dgm:spPr/>
    </dgm:pt>
    <dgm:pt modelId="{83B35839-8C40-41A2-965F-295F96E10D0B}" type="pres">
      <dgm:prSet presAssocID="{09589F02-3B49-45B4-81ED-2DF1AFACCE04}" presName="accentRepeatNode" presStyleLbl="solidFgAcc1" presStyleIdx="0" presStyleCnt="5"/>
      <dgm:spPr/>
    </dgm:pt>
    <dgm:pt modelId="{D0433305-9399-4188-A7FD-01EB0BB08D54}" type="pres">
      <dgm:prSet presAssocID="{B6D49BA0-A651-439D-AE18-8E52669B0482}" presName="text_2" presStyleLbl="node1" presStyleIdx="1" presStyleCnt="5" custScaleY="133976">
        <dgm:presLayoutVars>
          <dgm:bulletEnabled val="1"/>
        </dgm:presLayoutVars>
      </dgm:prSet>
      <dgm:spPr/>
    </dgm:pt>
    <dgm:pt modelId="{F3343829-0837-4C0E-B1F4-00D3663B95E6}" type="pres">
      <dgm:prSet presAssocID="{B6D49BA0-A651-439D-AE18-8E52669B0482}" presName="accent_2" presStyleCnt="0"/>
      <dgm:spPr/>
    </dgm:pt>
    <dgm:pt modelId="{C7566C79-495C-4240-8081-FD07E7892618}" type="pres">
      <dgm:prSet presAssocID="{B6D49BA0-A651-439D-AE18-8E52669B0482}" presName="accentRepeatNode" presStyleLbl="solidFgAcc1" presStyleIdx="1" presStyleCnt="5"/>
      <dgm:spPr/>
    </dgm:pt>
    <dgm:pt modelId="{F2975DC5-75B2-4445-83B0-BDDD2311BBF6}" type="pres">
      <dgm:prSet presAssocID="{774942AF-A2E1-4BE9-A740-610CF1E496F5}" presName="text_3" presStyleLbl="node1" presStyleIdx="2" presStyleCnt="5">
        <dgm:presLayoutVars>
          <dgm:bulletEnabled val="1"/>
        </dgm:presLayoutVars>
      </dgm:prSet>
      <dgm:spPr/>
    </dgm:pt>
    <dgm:pt modelId="{DE7C14BE-A15A-48A2-9F98-D65E19E86E69}" type="pres">
      <dgm:prSet presAssocID="{774942AF-A2E1-4BE9-A740-610CF1E496F5}" presName="accent_3" presStyleCnt="0"/>
      <dgm:spPr/>
    </dgm:pt>
    <dgm:pt modelId="{194E6532-CCDC-4A13-8E9D-BF17E2658D03}" type="pres">
      <dgm:prSet presAssocID="{774942AF-A2E1-4BE9-A740-610CF1E496F5}" presName="accentRepeatNode" presStyleLbl="solidFgAcc1" presStyleIdx="2" presStyleCnt="5"/>
      <dgm:spPr/>
    </dgm:pt>
    <dgm:pt modelId="{AD871AF4-A891-4C23-8A23-4AD45392749E}" type="pres">
      <dgm:prSet presAssocID="{2B544AEA-8FB2-41BC-BEA0-26ABE1236553}" presName="text_4" presStyleLbl="node1" presStyleIdx="3" presStyleCnt="5">
        <dgm:presLayoutVars>
          <dgm:bulletEnabled val="1"/>
        </dgm:presLayoutVars>
      </dgm:prSet>
      <dgm:spPr/>
    </dgm:pt>
    <dgm:pt modelId="{675F0A1E-9FFE-4C47-B9A9-C935920A6E5A}" type="pres">
      <dgm:prSet presAssocID="{2B544AEA-8FB2-41BC-BEA0-26ABE1236553}" presName="accent_4" presStyleCnt="0"/>
      <dgm:spPr/>
    </dgm:pt>
    <dgm:pt modelId="{B066EAAE-F57F-47FA-80F7-52A3E4513519}" type="pres">
      <dgm:prSet presAssocID="{2B544AEA-8FB2-41BC-BEA0-26ABE1236553}" presName="accentRepeatNode" presStyleLbl="solidFgAcc1" presStyleIdx="3" presStyleCnt="5"/>
      <dgm:spPr/>
    </dgm:pt>
    <dgm:pt modelId="{EEAFEB3C-DE89-4779-B7C6-3969CDA36878}" type="pres">
      <dgm:prSet presAssocID="{D297A5F0-E121-4F75-8124-AB2D740482B1}" presName="text_5" presStyleLbl="node1" presStyleIdx="4" presStyleCnt="5">
        <dgm:presLayoutVars>
          <dgm:bulletEnabled val="1"/>
        </dgm:presLayoutVars>
      </dgm:prSet>
      <dgm:spPr/>
    </dgm:pt>
    <dgm:pt modelId="{8EFB7BD1-41A7-4541-8579-2DB4508B697B}" type="pres">
      <dgm:prSet presAssocID="{D297A5F0-E121-4F75-8124-AB2D740482B1}" presName="accent_5" presStyleCnt="0"/>
      <dgm:spPr/>
    </dgm:pt>
    <dgm:pt modelId="{09AB2DEC-BAED-4268-B06A-A63A8B39BA54}" type="pres">
      <dgm:prSet presAssocID="{D297A5F0-E121-4F75-8124-AB2D740482B1}" presName="accentRepeatNode" presStyleLbl="solidFgAcc1" presStyleIdx="4" presStyleCnt="5"/>
      <dgm:spPr/>
    </dgm:pt>
  </dgm:ptLst>
  <dgm:cxnLst>
    <dgm:cxn modelId="{76D78407-7E1D-4E0E-A9A4-73FD1A7320C4}" type="presOf" srcId="{6EBF4525-B1F4-489B-ADF6-8984DE8657FB}" destId="{107D1E0D-1F84-4592-8CBA-B96F211324AB}" srcOrd="0" destOrd="0" presId="urn:microsoft.com/office/officeart/2008/layout/VerticalCurvedList"/>
    <dgm:cxn modelId="{E9C3BC1A-2667-452F-B226-D4D906A9D883}" srcId="{B6D49BA0-A651-439D-AE18-8E52669B0482}" destId="{6E766F79-200A-400A-8C31-9D1A91C52258}" srcOrd="1" destOrd="0" parTransId="{F2C3671C-A89D-47CF-911B-F158A8E9457C}" sibTransId="{C18C09C2-414C-4704-85F4-418C1DFCFB98}"/>
    <dgm:cxn modelId="{F1ABA02E-D540-466A-AE77-4AE1E16F8A69}" srcId="{6EBF4525-B1F4-489B-ADF6-8984DE8657FB}" destId="{D297A5F0-E121-4F75-8124-AB2D740482B1}" srcOrd="4" destOrd="0" parTransId="{5651444A-1926-4F36-AEEA-238773280399}" sibTransId="{C5E5831A-1039-468D-A98C-069ADDEB78C2}"/>
    <dgm:cxn modelId="{657EB033-933A-4FD9-A528-37A7083F93E7}" srcId="{B6D49BA0-A651-439D-AE18-8E52669B0482}" destId="{C8DAF2A6-3604-4693-92E2-A84C7BD28E90}" srcOrd="2" destOrd="0" parTransId="{4FB0DABC-9F3A-467C-A275-221E34261E6D}" sibTransId="{23992D2C-8451-453C-9B48-5492C7556885}"/>
    <dgm:cxn modelId="{2C5C766F-F59C-4CDC-BB03-9F2AAA9D8496}" type="presOf" srcId="{774942AF-A2E1-4BE9-A740-610CF1E496F5}" destId="{F2975DC5-75B2-4445-83B0-BDDD2311BBF6}" srcOrd="0" destOrd="0" presId="urn:microsoft.com/office/officeart/2008/layout/VerticalCurvedList"/>
    <dgm:cxn modelId="{89F36756-E022-4BAB-9A18-A16F452026C0}" type="presOf" srcId="{09589F02-3B49-45B4-81ED-2DF1AFACCE04}" destId="{D8CCDB4A-8A14-4830-9EE3-FF92DF002436}" srcOrd="0" destOrd="0" presId="urn:microsoft.com/office/officeart/2008/layout/VerticalCurvedList"/>
    <dgm:cxn modelId="{CC16927C-255B-4D0C-89D0-7ECE4B1EA5A8}" srcId="{6EBF4525-B1F4-489B-ADF6-8984DE8657FB}" destId="{B6D49BA0-A651-439D-AE18-8E52669B0482}" srcOrd="1" destOrd="0" parTransId="{C1F77105-6983-4430-92D2-160581F73FCF}" sibTransId="{2A252969-2E29-49CF-8E2E-615986523D88}"/>
    <dgm:cxn modelId="{49AEE57E-AD4C-4850-BCA8-94DEA37B4BC8}" type="presOf" srcId="{B6D49BA0-A651-439D-AE18-8E52669B0482}" destId="{D0433305-9399-4188-A7FD-01EB0BB08D54}" srcOrd="0" destOrd="0" presId="urn:microsoft.com/office/officeart/2008/layout/VerticalCurvedList"/>
    <dgm:cxn modelId="{64E5A180-F2FC-48DC-A2B2-58952C047266}" srcId="{6EBF4525-B1F4-489B-ADF6-8984DE8657FB}" destId="{774942AF-A2E1-4BE9-A740-610CF1E496F5}" srcOrd="2" destOrd="0" parTransId="{C04879FF-FFC0-4416-B07F-3AF5D2A3FCAB}" sibTransId="{0771F28D-7E0A-4805-BFF9-9DD5703E892F}"/>
    <dgm:cxn modelId="{2086538F-205A-4C52-B026-5B674992E59C}" type="presOf" srcId="{6E766F79-200A-400A-8C31-9D1A91C52258}" destId="{D0433305-9399-4188-A7FD-01EB0BB08D54}" srcOrd="0" destOrd="2" presId="urn:microsoft.com/office/officeart/2008/layout/VerticalCurvedList"/>
    <dgm:cxn modelId="{3DDED995-896F-4A9A-A2BF-75F5746A456F}" type="presOf" srcId="{2FC98613-2831-482B-ACC1-1FCDB12D3322}" destId="{E5F1114E-D47D-4FE4-BA64-6FCADE51619A}" srcOrd="0" destOrd="0" presId="urn:microsoft.com/office/officeart/2008/layout/VerticalCurvedList"/>
    <dgm:cxn modelId="{0B4E2BA1-E739-4AD2-8D20-18071F762950}" srcId="{6EBF4525-B1F4-489B-ADF6-8984DE8657FB}" destId="{2B544AEA-8FB2-41BC-BEA0-26ABE1236553}" srcOrd="3" destOrd="0" parTransId="{CF6F2564-6095-4B30-AB20-0F089720F8A8}" sibTransId="{403DA453-3B76-47FB-8B29-0E12735DE213}"/>
    <dgm:cxn modelId="{CD16C8C3-8710-4969-8EC5-ED18C0618959}" type="presOf" srcId="{2B544AEA-8FB2-41BC-BEA0-26ABE1236553}" destId="{AD871AF4-A891-4C23-8A23-4AD45392749E}" srcOrd="0" destOrd="0" presId="urn:microsoft.com/office/officeart/2008/layout/VerticalCurvedList"/>
    <dgm:cxn modelId="{2D2965D6-A7FF-49F1-ADC2-86746ECF4ACF}" type="presOf" srcId="{459C971A-B316-45E9-BE30-7BEAD8D62E17}" destId="{D0433305-9399-4188-A7FD-01EB0BB08D54}" srcOrd="0" destOrd="1" presId="urn:microsoft.com/office/officeart/2008/layout/VerticalCurvedList"/>
    <dgm:cxn modelId="{3E4AB5D6-5A9C-401E-BA78-75E95060C09E}" type="presOf" srcId="{D297A5F0-E121-4F75-8124-AB2D740482B1}" destId="{EEAFEB3C-DE89-4779-B7C6-3969CDA36878}" srcOrd="0" destOrd="0" presId="urn:microsoft.com/office/officeart/2008/layout/VerticalCurvedList"/>
    <dgm:cxn modelId="{1E17DED7-3616-4C25-849F-E4D48F2ADBDE}" type="presOf" srcId="{C8DAF2A6-3604-4693-92E2-A84C7BD28E90}" destId="{D0433305-9399-4188-A7FD-01EB0BB08D54}" srcOrd="0" destOrd="3" presId="urn:microsoft.com/office/officeart/2008/layout/VerticalCurvedList"/>
    <dgm:cxn modelId="{220E49E7-CA20-4729-A101-AA512B50EAEE}" srcId="{B6D49BA0-A651-439D-AE18-8E52669B0482}" destId="{459C971A-B316-45E9-BE30-7BEAD8D62E17}" srcOrd="0" destOrd="0" parTransId="{744A2E4B-C09A-458A-B51A-2379E88D5F34}" sibTransId="{45CACEAF-D35A-43D8-90F4-749A9ED00B79}"/>
    <dgm:cxn modelId="{AF6CF0F2-1400-4CA4-ADA4-0B793F195D5E}" srcId="{6EBF4525-B1F4-489B-ADF6-8984DE8657FB}" destId="{09589F02-3B49-45B4-81ED-2DF1AFACCE04}" srcOrd="0" destOrd="0" parTransId="{49C827B6-A670-4163-9561-28DAD860C109}" sibTransId="{2FC98613-2831-482B-ACC1-1FCDB12D3322}"/>
    <dgm:cxn modelId="{6C4FAC9D-F604-494F-BA2B-1D7D63FA67DF}" type="presParOf" srcId="{107D1E0D-1F84-4592-8CBA-B96F211324AB}" destId="{9A5AF26F-6034-4C79-A20C-5EC923BEC39E}" srcOrd="0" destOrd="0" presId="urn:microsoft.com/office/officeart/2008/layout/VerticalCurvedList"/>
    <dgm:cxn modelId="{A35F17A6-A9BE-4626-AA97-DFC944BE5F88}" type="presParOf" srcId="{9A5AF26F-6034-4C79-A20C-5EC923BEC39E}" destId="{096E253D-8DDB-4CB4-A5EB-EFE42F42EFE2}" srcOrd="0" destOrd="0" presId="urn:microsoft.com/office/officeart/2008/layout/VerticalCurvedList"/>
    <dgm:cxn modelId="{26236E61-AD06-44F0-B037-91E5CCF70E77}" type="presParOf" srcId="{096E253D-8DDB-4CB4-A5EB-EFE42F42EFE2}" destId="{DEF97F6B-2F55-4A86-AE66-B5186C9383EA}" srcOrd="0" destOrd="0" presId="urn:microsoft.com/office/officeart/2008/layout/VerticalCurvedList"/>
    <dgm:cxn modelId="{2611A286-69D2-4CC9-9061-C27DB3C350A2}" type="presParOf" srcId="{096E253D-8DDB-4CB4-A5EB-EFE42F42EFE2}" destId="{E5F1114E-D47D-4FE4-BA64-6FCADE51619A}" srcOrd="1" destOrd="0" presId="urn:microsoft.com/office/officeart/2008/layout/VerticalCurvedList"/>
    <dgm:cxn modelId="{40D367CA-8F38-45F6-9A77-DEA5608F7A0B}" type="presParOf" srcId="{096E253D-8DDB-4CB4-A5EB-EFE42F42EFE2}" destId="{BA420680-FB57-4A46-A304-E71C7FE87B0B}" srcOrd="2" destOrd="0" presId="urn:microsoft.com/office/officeart/2008/layout/VerticalCurvedList"/>
    <dgm:cxn modelId="{457A022F-0951-459E-BCD8-CB5DBA9C94B0}" type="presParOf" srcId="{096E253D-8DDB-4CB4-A5EB-EFE42F42EFE2}" destId="{1D662F76-C49A-4B01-BC50-82BCDDFD8E98}" srcOrd="3" destOrd="0" presId="urn:microsoft.com/office/officeart/2008/layout/VerticalCurvedList"/>
    <dgm:cxn modelId="{1031899E-A3BD-4AFF-A337-9EE7D78BC43C}" type="presParOf" srcId="{9A5AF26F-6034-4C79-A20C-5EC923BEC39E}" destId="{D8CCDB4A-8A14-4830-9EE3-FF92DF002436}" srcOrd="1" destOrd="0" presId="urn:microsoft.com/office/officeart/2008/layout/VerticalCurvedList"/>
    <dgm:cxn modelId="{A883C7CE-EA8B-4199-ACD9-39B4EB41F2A5}" type="presParOf" srcId="{9A5AF26F-6034-4C79-A20C-5EC923BEC39E}" destId="{916CA2A5-63A0-4B85-87FC-94B1FA6E9147}" srcOrd="2" destOrd="0" presId="urn:microsoft.com/office/officeart/2008/layout/VerticalCurvedList"/>
    <dgm:cxn modelId="{05FE2FB1-C517-439E-A9F1-0D86F04AA4C5}" type="presParOf" srcId="{916CA2A5-63A0-4B85-87FC-94B1FA6E9147}" destId="{83B35839-8C40-41A2-965F-295F96E10D0B}" srcOrd="0" destOrd="0" presId="urn:microsoft.com/office/officeart/2008/layout/VerticalCurvedList"/>
    <dgm:cxn modelId="{0930FB65-C9E3-41E8-B448-9F9E719CD70F}" type="presParOf" srcId="{9A5AF26F-6034-4C79-A20C-5EC923BEC39E}" destId="{D0433305-9399-4188-A7FD-01EB0BB08D54}" srcOrd="3" destOrd="0" presId="urn:microsoft.com/office/officeart/2008/layout/VerticalCurvedList"/>
    <dgm:cxn modelId="{8F29BD8B-D7DA-4892-92C5-8B271D2D3FBF}" type="presParOf" srcId="{9A5AF26F-6034-4C79-A20C-5EC923BEC39E}" destId="{F3343829-0837-4C0E-B1F4-00D3663B95E6}" srcOrd="4" destOrd="0" presId="urn:microsoft.com/office/officeart/2008/layout/VerticalCurvedList"/>
    <dgm:cxn modelId="{FD8B3E7A-3FC6-473E-ABDB-87D7279A3EDD}" type="presParOf" srcId="{F3343829-0837-4C0E-B1F4-00D3663B95E6}" destId="{C7566C79-495C-4240-8081-FD07E7892618}" srcOrd="0" destOrd="0" presId="urn:microsoft.com/office/officeart/2008/layout/VerticalCurvedList"/>
    <dgm:cxn modelId="{34D50501-FDE0-4065-82C7-B609E349850C}" type="presParOf" srcId="{9A5AF26F-6034-4C79-A20C-5EC923BEC39E}" destId="{F2975DC5-75B2-4445-83B0-BDDD2311BBF6}" srcOrd="5" destOrd="0" presId="urn:microsoft.com/office/officeart/2008/layout/VerticalCurvedList"/>
    <dgm:cxn modelId="{0F1E4BCC-69FF-46C3-B5DC-EAD241F18F99}" type="presParOf" srcId="{9A5AF26F-6034-4C79-A20C-5EC923BEC39E}" destId="{DE7C14BE-A15A-48A2-9F98-D65E19E86E69}" srcOrd="6" destOrd="0" presId="urn:microsoft.com/office/officeart/2008/layout/VerticalCurvedList"/>
    <dgm:cxn modelId="{9B8CADC8-EB67-4AD3-921D-2AEA6681BF44}" type="presParOf" srcId="{DE7C14BE-A15A-48A2-9F98-D65E19E86E69}" destId="{194E6532-CCDC-4A13-8E9D-BF17E2658D03}" srcOrd="0" destOrd="0" presId="urn:microsoft.com/office/officeart/2008/layout/VerticalCurvedList"/>
    <dgm:cxn modelId="{D96C2E64-A8C9-4F64-BDE6-3D8F11437C6A}" type="presParOf" srcId="{9A5AF26F-6034-4C79-A20C-5EC923BEC39E}" destId="{AD871AF4-A891-4C23-8A23-4AD45392749E}" srcOrd="7" destOrd="0" presId="urn:microsoft.com/office/officeart/2008/layout/VerticalCurvedList"/>
    <dgm:cxn modelId="{C0FB843F-E038-46B7-BD83-CBC9F96B6579}" type="presParOf" srcId="{9A5AF26F-6034-4C79-A20C-5EC923BEC39E}" destId="{675F0A1E-9FFE-4C47-B9A9-C935920A6E5A}" srcOrd="8" destOrd="0" presId="urn:microsoft.com/office/officeart/2008/layout/VerticalCurvedList"/>
    <dgm:cxn modelId="{9A6E660B-E97F-43BE-B6C7-42B394EE173E}" type="presParOf" srcId="{675F0A1E-9FFE-4C47-B9A9-C935920A6E5A}" destId="{B066EAAE-F57F-47FA-80F7-52A3E4513519}" srcOrd="0" destOrd="0" presId="urn:microsoft.com/office/officeart/2008/layout/VerticalCurvedList"/>
    <dgm:cxn modelId="{DAD2E846-CFCB-470A-B4B2-1DA2BE435D40}" type="presParOf" srcId="{9A5AF26F-6034-4C79-A20C-5EC923BEC39E}" destId="{EEAFEB3C-DE89-4779-B7C6-3969CDA36878}" srcOrd="9" destOrd="0" presId="urn:microsoft.com/office/officeart/2008/layout/VerticalCurvedList"/>
    <dgm:cxn modelId="{1C2B532F-244D-4882-9609-B5C5640643E0}" type="presParOf" srcId="{9A5AF26F-6034-4C79-A20C-5EC923BEC39E}" destId="{8EFB7BD1-41A7-4541-8579-2DB4508B697B}" srcOrd="10" destOrd="0" presId="urn:microsoft.com/office/officeart/2008/layout/VerticalCurvedList"/>
    <dgm:cxn modelId="{8EDE7C58-9F7A-4FDA-808F-35F3D059567B}" type="presParOf" srcId="{8EFB7BD1-41A7-4541-8579-2DB4508B697B}" destId="{09AB2DEC-BAED-4268-B06A-A63A8B39BA5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C7A366-7945-409A-B757-15338E60C8B2}"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FFFA0FB2-5200-4D0F-99D2-090AA4A06975}">
      <dgm:prSet phldrT="[Text]" custT="1"/>
      <dgm:spPr>
        <a:solidFill>
          <a:schemeClr val="accent2">
            <a:lumMod val="40000"/>
            <a:lumOff val="60000"/>
          </a:schemeClr>
        </a:solidFill>
      </dgm:spPr>
      <dgm:t>
        <a:bodyPr/>
        <a:lstStyle/>
        <a:p>
          <a:r>
            <a:rPr lang="en-US" sz="1800" b="1" dirty="0">
              <a:solidFill>
                <a:schemeClr val="tx2"/>
              </a:solidFill>
              <a:latin typeface="+mj-lt"/>
              <a:ea typeface="Gill Sans"/>
              <a:cs typeface="Gill Sans"/>
              <a:sym typeface="Gill Sans"/>
            </a:rPr>
            <a:t>Build</a:t>
          </a:r>
          <a:r>
            <a:rPr lang="en-US" sz="1800" dirty="0">
              <a:solidFill>
                <a:schemeClr val="tx2"/>
              </a:solidFill>
              <a:latin typeface="+mj-lt"/>
              <a:ea typeface="Gill Sans"/>
              <a:cs typeface="Gill Sans"/>
              <a:sym typeface="Gill Sans"/>
            </a:rPr>
            <a:t> stability for Iowa Medicaid members and providers by coordinating and integrating care.</a:t>
          </a:r>
          <a:endParaRPr lang="en-US" sz="1800" dirty="0">
            <a:solidFill>
              <a:schemeClr val="tx2"/>
            </a:solidFill>
            <a:latin typeface="+mj-lt"/>
          </a:endParaRPr>
        </a:p>
      </dgm:t>
    </dgm:pt>
    <dgm:pt modelId="{B8CEB92B-E049-41CC-9D4C-76E2E074F5F0}" type="parTrans" cxnId="{3C6C4B92-EBA7-4C65-85AB-D7DB8399DC16}">
      <dgm:prSet/>
      <dgm:spPr/>
      <dgm:t>
        <a:bodyPr/>
        <a:lstStyle/>
        <a:p>
          <a:endParaRPr lang="en-US"/>
        </a:p>
      </dgm:t>
    </dgm:pt>
    <dgm:pt modelId="{858D079F-E406-43FB-A7AF-849B30C297BE}" type="sibTrans" cxnId="{3C6C4B92-EBA7-4C65-85AB-D7DB8399DC16}">
      <dgm:prSet/>
      <dgm:spPr/>
      <dgm:t>
        <a:bodyPr/>
        <a:lstStyle/>
        <a:p>
          <a:endParaRPr lang="en-US"/>
        </a:p>
      </dgm:t>
    </dgm:pt>
    <dgm:pt modelId="{593183EC-C7EB-4301-9117-657AB6875390}">
      <dgm:prSet phldrT="[Text]" custT="1"/>
      <dgm:spPr>
        <a:solidFill>
          <a:schemeClr val="accent3">
            <a:lumMod val="40000"/>
            <a:lumOff val="60000"/>
          </a:schemeClr>
        </a:solidFill>
      </dgm:spPr>
      <dgm:t>
        <a:bodyPr/>
        <a:lstStyle/>
        <a:p>
          <a:r>
            <a:rPr lang="en-US" sz="1800" b="1" dirty="0">
              <a:solidFill>
                <a:schemeClr val="tx2"/>
              </a:solidFill>
              <a:latin typeface="+mj-lt"/>
              <a:ea typeface="Gill Sans"/>
              <a:cs typeface="Gill Sans"/>
              <a:sym typeface="Gill Sans"/>
            </a:rPr>
            <a:t>Improve</a:t>
          </a:r>
          <a:r>
            <a:rPr lang="en-US" sz="1800" b="0" dirty="0">
              <a:solidFill>
                <a:schemeClr val="tx2"/>
              </a:solidFill>
              <a:latin typeface="+mj-lt"/>
              <a:ea typeface="Gill Sans"/>
              <a:cs typeface="Gill Sans"/>
              <a:sym typeface="Gill Sans"/>
            </a:rPr>
            <a:t> quality outcomes and efficiencies across the healthcare delivery system</a:t>
          </a:r>
          <a:r>
            <a:rPr lang="en-US" sz="1800" dirty="0">
              <a:solidFill>
                <a:schemeClr val="tx2"/>
              </a:solidFill>
              <a:latin typeface="+mj-lt"/>
              <a:ea typeface="Gill Sans"/>
              <a:cs typeface="Gill Sans"/>
              <a:sym typeface="Gill Sans"/>
            </a:rPr>
            <a:t>.</a:t>
          </a:r>
          <a:endParaRPr lang="en-US" sz="1800" dirty="0">
            <a:solidFill>
              <a:schemeClr val="tx2"/>
            </a:solidFill>
            <a:latin typeface="+mj-lt"/>
          </a:endParaRPr>
        </a:p>
      </dgm:t>
    </dgm:pt>
    <dgm:pt modelId="{613E6A6A-1441-46DB-8FA1-E2ADE09855CC}" type="parTrans" cxnId="{908A531A-6CCA-45D8-9837-4D7291B7BF7D}">
      <dgm:prSet/>
      <dgm:spPr/>
      <dgm:t>
        <a:bodyPr/>
        <a:lstStyle/>
        <a:p>
          <a:endParaRPr lang="en-US"/>
        </a:p>
      </dgm:t>
    </dgm:pt>
    <dgm:pt modelId="{B121006B-FCD5-416B-88B6-03E5B0238F60}" type="sibTrans" cxnId="{908A531A-6CCA-45D8-9837-4D7291B7BF7D}">
      <dgm:prSet/>
      <dgm:spPr/>
      <dgm:t>
        <a:bodyPr/>
        <a:lstStyle/>
        <a:p>
          <a:endParaRPr lang="en-US"/>
        </a:p>
      </dgm:t>
    </dgm:pt>
    <dgm:pt modelId="{A801C870-D845-4ECE-8C5A-1BE6E6103542}">
      <dgm:prSet phldrT="[Text]" custT="1"/>
      <dgm:spPr>
        <a:solidFill>
          <a:schemeClr val="accent4">
            <a:lumMod val="20000"/>
            <a:lumOff val="80000"/>
          </a:schemeClr>
        </a:solidFill>
      </dgm:spPr>
      <dgm:t>
        <a:bodyPr/>
        <a:lstStyle/>
        <a:p>
          <a:r>
            <a:rPr lang="en-US" sz="1800" b="1" dirty="0">
              <a:solidFill>
                <a:schemeClr val="tx2"/>
              </a:solidFill>
              <a:latin typeface="+mj-lt"/>
            </a:rPr>
            <a:t>Decrease</a:t>
          </a:r>
          <a:r>
            <a:rPr lang="en-US" sz="1800" b="0" dirty="0">
              <a:solidFill>
                <a:schemeClr val="tx2"/>
              </a:solidFill>
              <a:latin typeface="+mj-lt"/>
            </a:rPr>
            <a:t> costs through the reduction of unnecessary, inappropriate and duplicative services.</a:t>
          </a:r>
          <a:endParaRPr lang="en-US" sz="1800" b="1" dirty="0">
            <a:solidFill>
              <a:schemeClr val="tx2"/>
            </a:solidFill>
            <a:latin typeface="+mj-lt"/>
          </a:endParaRPr>
        </a:p>
      </dgm:t>
    </dgm:pt>
    <dgm:pt modelId="{50414F93-0C76-48FF-A93D-18F72D0F0DD4}" type="parTrans" cxnId="{DDB424E8-1FD2-4C00-957B-AE60911CB3B5}">
      <dgm:prSet/>
      <dgm:spPr/>
      <dgm:t>
        <a:bodyPr/>
        <a:lstStyle/>
        <a:p>
          <a:endParaRPr lang="en-US"/>
        </a:p>
      </dgm:t>
    </dgm:pt>
    <dgm:pt modelId="{1B954BD6-926D-4E0F-8223-E0F8D56BA939}" type="sibTrans" cxnId="{DDB424E8-1FD2-4C00-957B-AE60911CB3B5}">
      <dgm:prSet/>
      <dgm:spPr/>
      <dgm:t>
        <a:bodyPr/>
        <a:lstStyle/>
        <a:p>
          <a:endParaRPr lang="en-US"/>
        </a:p>
      </dgm:t>
    </dgm:pt>
    <dgm:pt modelId="{D1BAE9D6-C1DA-4F17-838B-35E955230AF5}" type="pres">
      <dgm:prSet presAssocID="{5FC7A366-7945-409A-B757-15338E60C8B2}" presName="Name0" presStyleCnt="0">
        <dgm:presLayoutVars>
          <dgm:chMax val="7"/>
          <dgm:chPref val="7"/>
          <dgm:dir/>
        </dgm:presLayoutVars>
      </dgm:prSet>
      <dgm:spPr/>
    </dgm:pt>
    <dgm:pt modelId="{B41409E5-B410-420A-B70B-681945CBC0D5}" type="pres">
      <dgm:prSet presAssocID="{5FC7A366-7945-409A-B757-15338E60C8B2}" presName="Name1" presStyleCnt="0"/>
      <dgm:spPr/>
    </dgm:pt>
    <dgm:pt modelId="{615DD0F8-7AEF-494A-B5B0-AE6EC3CB4786}" type="pres">
      <dgm:prSet presAssocID="{5FC7A366-7945-409A-B757-15338E60C8B2}" presName="cycle" presStyleCnt="0"/>
      <dgm:spPr/>
    </dgm:pt>
    <dgm:pt modelId="{05E7E855-B44C-4A75-8646-1E61B50E472E}" type="pres">
      <dgm:prSet presAssocID="{5FC7A366-7945-409A-B757-15338E60C8B2}" presName="srcNode" presStyleLbl="node1" presStyleIdx="0" presStyleCnt="3"/>
      <dgm:spPr/>
    </dgm:pt>
    <dgm:pt modelId="{72ADBDE2-F0A0-445C-8774-446743AF18F9}" type="pres">
      <dgm:prSet presAssocID="{5FC7A366-7945-409A-B757-15338E60C8B2}" presName="conn" presStyleLbl="parChTrans1D2" presStyleIdx="0" presStyleCnt="1"/>
      <dgm:spPr/>
    </dgm:pt>
    <dgm:pt modelId="{08E1E4BD-F064-4EAD-A4BC-63E63891AA21}" type="pres">
      <dgm:prSet presAssocID="{5FC7A366-7945-409A-B757-15338E60C8B2}" presName="extraNode" presStyleLbl="node1" presStyleIdx="0" presStyleCnt="3"/>
      <dgm:spPr/>
    </dgm:pt>
    <dgm:pt modelId="{FA838475-E942-45D4-B661-18E899517111}" type="pres">
      <dgm:prSet presAssocID="{5FC7A366-7945-409A-B757-15338E60C8B2}" presName="dstNode" presStyleLbl="node1" presStyleIdx="0" presStyleCnt="3"/>
      <dgm:spPr/>
    </dgm:pt>
    <dgm:pt modelId="{39AD8D0E-3336-4862-B192-1F667DF69FB1}" type="pres">
      <dgm:prSet presAssocID="{FFFA0FB2-5200-4D0F-99D2-090AA4A06975}" presName="text_1" presStyleLbl="node1" presStyleIdx="0" presStyleCnt="3" custScaleY="131320">
        <dgm:presLayoutVars>
          <dgm:bulletEnabled val="1"/>
        </dgm:presLayoutVars>
      </dgm:prSet>
      <dgm:spPr/>
    </dgm:pt>
    <dgm:pt modelId="{B78FE890-B5D4-4994-B598-11525A26D3D9}" type="pres">
      <dgm:prSet presAssocID="{FFFA0FB2-5200-4D0F-99D2-090AA4A06975}" presName="accent_1" presStyleCnt="0"/>
      <dgm:spPr/>
    </dgm:pt>
    <dgm:pt modelId="{14AAB7F8-6D8A-4C7F-A22B-DE07C4BB5501}" type="pres">
      <dgm:prSet presAssocID="{FFFA0FB2-5200-4D0F-99D2-090AA4A06975}" presName="accentRepeatNode" presStyleLbl="solidFgAcc1" presStyleIdx="0" presStyleCnt="3"/>
      <dgm:spPr>
        <a:ln w="38100">
          <a:solidFill>
            <a:schemeClr val="accent2"/>
          </a:solidFill>
        </a:ln>
      </dgm:spPr>
    </dgm:pt>
    <dgm:pt modelId="{16E7A927-47ED-4117-951A-B53EE9E627F0}" type="pres">
      <dgm:prSet presAssocID="{593183EC-C7EB-4301-9117-657AB6875390}" presName="text_2" presStyleLbl="node1" presStyleIdx="1" presStyleCnt="3" custScaleY="123285">
        <dgm:presLayoutVars>
          <dgm:bulletEnabled val="1"/>
        </dgm:presLayoutVars>
      </dgm:prSet>
      <dgm:spPr/>
    </dgm:pt>
    <dgm:pt modelId="{79869A85-4323-445B-8C18-784F6290FE3C}" type="pres">
      <dgm:prSet presAssocID="{593183EC-C7EB-4301-9117-657AB6875390}" presName="accent_2" presStyleCnt="0"/>
      <dgm:spPr/>
    </dgm:pt>
    <dgm:pt modelId="{7C742A67-20B9-405B-94B0-1C583B60F969}" type="pres">
      <dgm:prSet presAssocID="{593183EC-C7EB-4301-9117-657AB6875390}" presName="accentRepeatNode" presStyleLbl="solidFgAcc1" presStyleIdx="1" presStyleCnt="3"/>
      <dgm:spPr>
        <a:ln w="38100">
          <a:solidFill>
            <a:schemeClr val="accent3"/>
          </a:solidFill>
        </a:ln>
      </dgm:spPr>
    </dgm:pt>
    <dgm:pt modelId="{3972FA00-25C7-4720-AC98-C6DD8EEE07E1}" type="pres">
      <dgm:prSet presAssocID="{A801C870-D845-4ECE-8C5A-1BE6E6103542}" presName="text_3" presStyleLbl="node1" presStyleIdx="2" presStyleCnt="3" custScaleY="130427">
        <dgm:presLayoutVars>
          <dgm:bulletEnabled val="1"/>
        </dgm:presLayoutVars>
      </dgm:prSet>
      <dgm:spPr/>
    </dgm:pt>
    <dgm:pt modelId="{9C4EB00B-A968-49F3-ACF2-8A0CC9D90066}" type="pres">
      <dgm:prSet presAssocID="{A801C870-D845-4ECE-8C5A-1BE6E6103542}" presName="accent_3" presStyleCnt="0"/>
      <dgm:spPr/>
    </dgm:pt>
    <dgm:pt modelId="{E7025999-AC34-4D0F-A899-8A52F99EF3F7}" type="pres">
      <dgm:prSet presAssocID="{A801C870-D845-4ECE-8C5A-1BE6E6103542}" presName="accentRepeatNode" presStyleLbl="solidFgAcc1" presStyleIdx="2" presStyleCnt="3"/>
      <dgm:spPr>
        <a:ln w="38100">
          <a:solidFill>
            <a:schemeClr val="accent4">
              <a:lumMod val="60000"/>
              <a:lumOff val="40000"/>
            </a:schemeClr>
          </a:solidFill>
        </a:ln>
      </dgm:spPr>
    </dgm:pt>
  </dgm:ptLst>
  <dgm:cxnLst>
    <dgm:cxn modelId="{908A531A-6CCA-45D8-9837-4D7291B7BF7D}" srcId="{5FC7A366-7945-409A-B757-15338E60C8B2}" destId="{593183EC-C7EB-4301-9117-657AB6875390}" srcOrd="1" destOrd="0" parTransId="{613E6A6A-1441-46DB-8FA1-E2ADE09855CC}" sibTransId="{B121006B-FCD5-416B-88B6-03E5B0238F60}"/>
    <dgm:cxn modelId="{59DD7B7D-4E00-44EB-9DC0-290F1B5B817E}" type="presOf" srcId="{858D079F-E406-43FB-A7AF-849B30C297BE}" destId="{72ADBDE2-F0A0-445C-8774-446743AF18F9}" srcOrd="0" destOrd="0" presId="urn:microsoft.com/office/officeart/2008/layout/VerticalCurvedList"/>
    <dgm:cxn modelId="{3C6C4B92-EBA7-4C65-85AB-D7DB8399DC16}" srcId="{5FC7A366-7945-409A-B757-15338E60C8B2}" destId="{FFFA0FB2-5200-4D0F-99D2-090AA4A06975}" srcOrd="0" destOrd="0" parTransId="{B8CEB92B-E049-41CC-9D4C-76E2E074F5F0}" sibTransId="{858D079F-E406-43FB-A7AF-849B30C297BE}"/>
    <dgm:cxn modelId="{8574789F-0F88-44F5-B879-6C039B04ECA7}" type="presOf" srcId="{5FC7A366-7945-409A-B757-15338E60C8B2}" destId="{D1BAE9D6-C1DA-4F17-838B-35E955230AF5}" srcOrd="0" destOrd="0" presId="urn:microsoft.com/office/officeart/2008/layout/VerticalCurvedList"/>
    <dgm:cxn modelId="{C5DBB4A6-2925-4FB1-9AF5-3FEEE7724241}" type="presOf" srcId="{593183EC-C7EB-4301-9117-657AB6875390}" destId="{16E7A927-47ED-4117-951A-B53EE9E627F0}" srcOrd="0" destOrd="0" presId="urn:microsoft.com/office/officeart/2008/layout/VerticalCurvedList"/>
    <dgm:cxn modelId="{094637B6-F314-4266-85A1-66BBB5C2FE29}" type="presOf" srcId="{FFFA0FB2-5200-4D0F-99D2-090AA4A06975}" destId="{39AD8D0E-3336-4862-B192-1F667DF69FB1}" srcOrd="0" destOrd="0" presId="urn:microsoft.com/office/officeart/2008/layout/VerticalCurvedList"/>
    <dgm:cxn modelId="{DDB424E8-1FD2-4C00-957B-AE60911CB3B5}" srcId="{5FC7A366-7945-409A-B757-15338E60C8B2}" destId="{A801C870-D845-4ECE-8C5A-1BE6E6103542}" srcOrd="2" destOrd="0" parTransId="{50414F93-0C76-48FF-A93D-18F72D0F0DD4}" sibTransId="{1B954BD6-926D-4E0F-8223-E0F8D56BA939}"/>
    <dgm:cxn modelId="{5DEFEAED-D02B-406F-B360-4FF4966C488C}" type="presOf" srcId="{A801C870-D845-4ECE-8C5A-1BE6E6103542}" destId="{3972FA00-25C7-4720-AC98-C6DD8EEE07E1}" srcOrd="0" destOrd="0" presId="urn:microsoft.com/office/officeart/2008/layout/VerticalCurvedList"/>
    <dgm:cxn modelId="{3E8DF658-E739-41E4-96EF-6D13761CFEFA}" type="presParOf" srcId="{D1BAE9D6-C1DA-4F17-838B-35E955230AF5}" destId="{B41409E5-B410-420A-B70B-681945CBC0D5}" srcOrd="0" destOrd="0" presId="urn:microsoft.com/office/officeart/2008/layout/VerticalCurvedList"/>
    <dgm:cxn modelId="{6AC655F5-8745-416D-AD8B-3F18E676402F}" type="presParOf" srcId="{B41409E5-B410-420A-B70B-681945CBC0D5}" destId="{615DD0F8-7AEF-494A-B5B0-AE6EC3CB4786}" srcOrd="0" destOrd="0" presId="urn:microsoft.com/office/officeart/2008/layout/VerticalCurvedList"/>
    <dgm:cxn modelId="{992F72F7-BDCC-44DB-9BBA-997062A52697}" type="presParOf" srcId="{615DD0F8-7AEF-494A-B5B0-AE6EC3CB4786}" destId="{05E7E855-B44C-4A75-8646-1E61B50E472E}" srcOrd="0" destOrd="0" presId="urn:microsoft.com/office/officeart/2008/layout/VerticalCurvedList"/>
    <dgm:cxn modelId="{EA1BDFBD-6D65-4D65-8055-9E08E1B54543}" type="presParOf" srcId="{615DD0F8-7AEF-494A-B5B0-AE6EC3CB4786}" destId="{72ADBDE2-F0A0-445C-8774-446743AF18F9}" srcOrd="1" destOrd="0" presId="urn:microsoft.com/office/officeart/2008/layout/VerticalCurvedList"/>
    <dgm:cxn modelId="{5D4E6565-921E-43A0-A1C1-BC655A8B3106}" type="presParOf" srcId="{615DD0F8-7AEF-494A-B5B0-AE6EC3CB4786}" destId="{08E1E4BD-F064-4EAD-A4BC-63E63891AA21}" srcOrd="2" destOrd="0" presId="urn:microsoft.com/office/officeart/2008/layout/VerticalCurvedList"/>
    <dgm:cxn modelId="{CED6A081-FBEA-4AF1-8D7F-65B5155E133B}" type="presParOf" srcId="{615DD0F8-7AEF-494A-B5B0-AE6EC3CB4786}" destId="{FA838475-E942-45D4-B661-18E899517111}" srcOrd="3" destOrd="0" presId="urn:microsoft.com/office/officeart/2008/layout/VerticalCurvedList"/>
    <dgm:cxn modelId="{07FE8786-775A-4669-8784-C7B306CCFA18}" type="presParOf" srcId="{B41409E5-B410-420A-B70B-681945CBC0D5}" destId="{39AD8D0E-3336-4862-B192-1F667DF69FB1}" srcOrd="1" destOrd="0" presId="urn:microsoft.com/office/officeart/2008/layout/VerticalCurvedList"/>
    <dgm:cxn modelId="{73DC8083-7A5A-4221-AFA3-E42AAB37FBF8}" type="presParOf" srcId="{B41409E5-B410-420A-B70B-681945CBC0D5}" destId="{B78FE890-B5D4-4994-B598-11525A26D3D9}" srcOrd="2" destOrd="0" presId="urn:microsoft.com/office/officeart/2008/layout/VerticalCurvedList"/>
    <dgm:cxn modelId="{2E8F59AB-CBBA-4A98-BA1B-8BC2775504FA}" type="presParOf" srcId="{B78FE890-B5D4-4994-B598-11525A26D3D9}" destId="{14AAB7F8-6D8A-4C7F-A22B-DE07C4BB5501}" srcOrd="0" destOrd="0" presId="urn:microsoft.com/office/officeart/2008/layout/VerticalCurvedList"/>
    <dgm:cxn modelId="{08ABF38D-15CF-4721-B2D2-96CD264F95AF}" type="presParOf" srcId="{B41409E5-B410-420A-B70B-681945CBC0D5}" destId="{16E7A927-47ED-4117-951A-B53EE9E627F0}" srcOrd="3" destOrd="0" presId="urn:microsoft.com/office/officeart/2008/layout/VerticalCurvedList"/>
    <dgm:cxn modelId="{077BB2E3-98A3-4795-94E4-79F6A7A137FE}" type="presParOf" srcId="{B41409E5-B410-420A-B70B-681945CBC0D5}" destId="{79869A85-4323-445B-8C18-784F6290FE3C}" srcOrd="4" destOrd="0" presId="urn:microsoft.com/office/officeart/2008/layout/VerticalCurvedList"/>
    <dgm:cxn modelId="{D6D565BD-4D90-4F0C-B2F0-D6631700BE1A}" type="presParOf" srcId="{79869A85-4323-445B-8C18-784F6290FE3C}" destId="{7C742A67-20B9-405B-94B0-1C583B60F969}" srcOrd="0" destOrd="0" presId="urn:microsoft.com/office/officeart/2008/layout/VerticalCurvedList"/>
    <dgm:cxn modelId="{7C8C37D3-AF50-48A3-B7DF-C93184901B2F}" type="presParOf" srcId="{B41409E5-B410-420A-B70B-681945CBC0D5}" destId="{3972FA00-25C7-4720-AC98-C6DD8EEE07E1}" srcOrd="5" destOrd="0" presId="urn:microsoft.com/office/officeart/2008/layout/VerticalCurvedList"/>
    <dgm:cxn modelId="{B2BBC9E2-F901-4962-80C8-37E14B29E586}" type="presParOf" srcId="{B41409E5-B410-420A-B70B-681945CBC0D5}" destId="{9C4EB00B-A968-49F3-ACF2-8A0CC9D90066}" srcOrd="6" destOrd="0" presId="urn:microsoft.com/office/officeart/2008/layout/VerticalCurvedList"/>
    <dgm:cxn modelId="{A521E59B-3067-4B7B-BB3B-9DD95266FA9D}" type="presParOf" srcId="{9C4EB00B-A968-49F3-ACF2-8A0CC9D90066}" destId="{E7025999-AC34-4D0F-A899-8A52F99EF3F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C7A366-7945-409A-B757-15338E60C8B2}"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FFFA0FB2-5200-4D0F-99D2-090AA4A06975}">
      <dgm:prSet phldrT="[Text]" custT="1"/>
      <dgm:spPr>
        <a:solidFill>
          <a:schemeClr val="accent6">
            <a:lumMod val="20000"/>
            <a:lumOff val="80000"/>
          </a:schemeClr>
        </a:solidFill>
      </dgm:spPr>
      <dgm:t>
        <a:bodyPr/>
        <a:lstStyle/>
        <a:p>
          <a:r>
            <a:rPr lang="en-US" sz="1800" b="0" dirty="0">
              <a:solidFill>
                <a:schemeClr val="tx2"/>
              </a:solidFill>
              <a:latin typeface="+mj-lt"/>
              <a:ea typeface="Gill Sans"/>
              <a:cs typeface="Gill Sans"/>
              <a:sym typeface="Gill Sans"/>
            </a:rPr>
            <a:t>Improve network adequacy and availability of services</a:t>
          </a:r>
          <a:endParaRPr lang="en-US" sz="1800" b="0" dirty="0">
            <a:solidFill>
              <a:schemeClr val="tx2"/>
            </a:solidFill>
            <a:latin typeface="+mj-lt"/>
          </a:endParaRPr>
        </a:p>
      </dgm:t>
    </dgm:pt>
    <dgm:pt modelId="{B8CEB92B-E049-41CC-9D4C-76E2E074F5F0}" type="parTrans" cxnId="{3C6C4B92-EBA7-4C65-85AB-D7DB8399DC16}">
      <dgm:prSet/>
      <dgm:spPr/>
      <dgm:t>
        <a:bodyPr/>
        <a:lstStyle/>
        <a:p>
          <a:endParaRPr lang="en-US"/>
        </a:p>
      </dgm:t>
    </dgm:pt>
    <dgm:pt modelId="{858D079F-E406-43FB-A7AF-849B30C297BE}" type="sibTrans" cxnId="{3C6C4B92-EBA7-4C65-85AB-D7DB8399DC16}">
      <dgm:prSet/>
      <dgm:spPr/>
      <dgm:t>
        <a:bodyPr/>
        <a:lstStyle/>
        <a:p>
          <a:endParaRPr lang="en-US"/>
        </a:p>
      </dgm:t>
    </dgm:pt>
    <dgm:pt modelId="{593183EC-C7EB-4301-9117-657AB6875390}">
      <dgm:prSet phldrT="[Text]" custT="1"/>
      <dgm:spPr>
        <a:solidFill>
          <a:schemeClr val="accent2">
            <a:lumMod val="40000"/>
            <a:lumOff val="60000"/>
          </a:schemeClr>
        </a:solidFill>
      </dgm:spPr>
      <dgm:t>
        <a:bodyPr/>
        <a:lstStyle/>
        <a:p>
          <a:r>
            <a:rPr lang="en-US" sz="1800" b="0" dirty="0">
              <a:solidFill>
                <a:schemeClr val="tx2"/>
              </a:solidFill>
              <a:latin typeface="+mj-lt"/>
              <a:ea typeface="Gill Sans"/>
              <a:cs typeface="Gill Sans"/>
              <a:sym typeface="Gill Sans"/>
            </a:rPr>
            <a:t>Increase recall and prevention services</a:t>
          </a:r>
          <a:endParaRPr lang="en-US" sz="1800" b="0" dirty="0">
            <a:solidFill>
              <a:schemeClr val="tx2"/>
            </a:solidFill>
            <a:latin typeface="+mj-lt"/>
          </a:endParaRPr>
        </a:p>
      </dgm:t>
    </dgm:pt>
    <dgm:pt modelId="{613E6A6A-1441-46DB-8FA1-E2ADE09855CC}" type="parTrans" cxnId="{908A531A-6CCA-45D8-9837-4D7291B7BF7D}">
      <dgm:prSet/>
      <dgm:spPr/>
      <dgm:t>
        <a:bodyPr/>
        <a:lstStyle/>
        <a:p>
          <a:endParaRPr lang="en-US"/>
        </a:p>
      </dgm:t>
    </dgm:pt>
    <dgm:pt modelId="{B121006B-FCD5-416B-88B6-03E5B0238F60}" type="sibTrans" cxnId="{908A531A-6CCA-45D8-9837-4D7291B7BF7D}">
      <dgm:prSet/>
      <dgm:spPr/>
      <dgm:t>
        <a:bodyPr/>
        <a:lstStyle/>
        <a:p>
          <a:endParaRPr lang="en-US"/>
        </a:p>
      </dgm:t>
    </dgm:pt>
    <dgm:pt modelId="{A801C870-D845-4ECE-8C5A-1BE6E6103542}">
      <dgm:prSet phldrT="[Text]" custT="1"/>
      <dgm:spPr>
        <a:solidFill>
          <a:schemeClr val="accent5">
            <a:lumMod val="40000"/>
            <a:lumOff val="60000"/>
          </a:schemeClr>
        </a:solidFill>
      </dgm:spPr>
      <dgm:t>
        <a:bodyPr/>
        <a:lstStyle/>
        <a:p>
          <a:r>
            <a:rPr lang="en-US" sz="1800" b="0" dirty="0">
              <a:solidFill>
                <a:schemeClr val="tx2"/>
              </a:solidFill>
              <a:latin typeface="+mj-lt"/>
              <a:ea typeface="Gill Sans"/>
              <a:cs typeface="Gill Sans"/>
              <a:sym typeface="Gill Sans"/>
            </a:rPr>
            <a:t>Improve oral health equity among Medicaid members</a:t>
          </a:r>
          <a:endParaRPr lang="en-US" sz="2200" b="0" dirty="0">
            <a:solidFill>
              <a:schemeClr val="tx2"/>
            </a:solidFill>
            <a:latin typeface="+mj-lt"/>
            <a:ea typeface="Gill Sans"/>
            <a:cs typeface="Gill Sans"/>
            <a:sym typeface="Gill Sans"/>
          </a:endParaRPr>
        </a:p>
      </dgm:t>
    </dgm:pt>
    <dgm:pt modelId="{50414F93-0C76-48FF-A93D-18F72D0F0DD4}" type="parTrans" cxnId="{DDB424E8-1FD2-4C00-957B-AE60911CB3B5}">
      <dgm:prSet/>
      <dgm:spPr/>
      <dgm:t>
        <a:bodyPr/>
        <a:lstStyle/>
        <a:p>
          <a:endParaRPr lang="en-US"/>
        </a:p>
      </dgm:t>
    </dgm:pt>
    <dgm:pt modelId="{1B954BD6-926D-4E0F-8223-E0F8D56BA939}" type="sibTrans" cxnId="{DDB424E8-1FD2-4C00-957B-AE60911CB3B5}">
      <dgm:prSet/>
      <dgm:spPr/>
      <dgm:t>
        <a:bodyPr/>
        <a:lstStyle/>
        <a:p>
          <a:endParaRPr lang="en-US"/>
        </a:p>
      </dgm:t>
    </dgm:pt>
    <dgm:pt modelId="{778258FC-EAF4-4809-B5CB-27F510CD24C5}">
      <dgm:prSet custT="1"/>
      <dgm:spPr>
        <a:solidFill>
          <a:schemeClr val="accent2">
            <a:lumMod val="40000"/>
            <a:lumOff val="60000"/>
          </a:schemeClr>
        </a:solidFill>
      </dgm:spPr>
      <dgm:t>
        <a:bodyPr/>
        <a:lstStyle/>
        <a:p>
          <a:r>
            <a:rPr lang="en-US" sz="1800" b="0" dirty="0">
              <a:solidFill>
                <a:schemeClr val="tx2"/>
              </a:solidFill>
              <a:latin typeface="+mj-lt"/>
            </a:rPr>
            <a:t>Improve coordination and continuity of care between managed care plans</a:t>
          </a:r>
        </a:p>
      </dgm:t>
    </dgm:pt>
    <dgm:pt modelId="{DA5FF285-11F5-4812-9213-0F312F665A31}" type="parTrans" cxnId="{9A9F36BE-B568-426E-A818-82CD540916BF}">
      <dgm:prSet/>
      <dgm:spPr/>
      <dgm:t>
        <a:bodyPr/>
        <a:lstStyle/>
        <a:p>
          <a:endParaRPr lang="en-US"/>
        </a:p>
      </dgm:t>
    </dgm:pt>
    <dgm:pt modelId="{122C3446-5FFA-4ACA-945B-DC9241FBB72F}" type="sibTrans" cxnId="{9A9F36BE-B568-426E-A818-82CD540916BF}">
      <dgm:prSet/>
      <dgm:spPr/>
      <dgm:t>
        <a:bodyPr/>
        <a:lstStyle/>
        <a:p>
          <a:endParaRPr lang="en-US"/>
        </a:p>
      </dgm:t>
    </dgm:pt>
    <dgm:pt modelId="{FDD9D3BA-AF76-4687-A320-7CD4FA629873}">
      <dgm:prSet custT="1"/>
      <dgm:spPr>
        <a:solidFill>
          <a:schemeClr val="accent5">
            <a:lumMod val="40000"/>
            <a:lumOff val="60000"/>
          </a:schemeClr>
        </a:solidFill>
      </dgm:spPr>
      <dgm:t>
        <a:bodyPr/>
        <a:lstStyle/>
        <a:p>
          <a:r>
            <a:rPr lang="en-US" sz="1800" b="0" dirty="0">
              <a:solidFill>
                <a:schemeClr val="tx2"/>
              </a:solidFill>
              <a:latin typeface="+mj-lt"/>
            </a:rPr>
            <a:t>Enhance medical and dental integration</a:t>
          </a:r>
        </a:p>
      </dgm:t>
    </dgm:pt>
    <dgm:pt modelId="{6A9BB375-C1AA-4F7E-B760-6B5C2F0D212A}" type="parTrans" cxnId="{02BE9EBE-2CB9-4F6B-82C9-05C78C397D08}">
      <dgm:prSet/>
      <dgm:spPr/>
      <dgm:t>
        <a:bodyPr/>
        <a:lstStyle/>
        <a:p>
          <a:endParaRPr lang="en-US"/>
        </a:p>
      </dgm:t>
    </dgm:pt>
    <dgm:pt modelId="{6B23533B-983E-44B2-B13A-82CCEE82B96C}" type="sibTrans" cxnId="{02BE9EBE-2CB9-4F6B-82C9-05C78C397D08}">
      <dgm:prSet/>
      <dgm:spPr/>
      <dgm:t>
        <a:bodyPr/>
        <a:lstStyle/>
        <a:p>
          <a:endParaRPr lang="en-US"/>
        </a:p>
      </dgm:t>
    </dgm:pt>
    <dgm:pt modelId="{D1BAE9D6-C1DA-4F17-838B-35E955230AF5}" type="pres">
      <dgm:prSet presAssocID="{5FC7A366-7945-409A-B757-15338E60C8B2}" presName="Name0" presStyleCnt="0">
        <dgm:presLayoutVars>
          <dgm:chMax val="7"/>
          <dgm:chPref val="7"/>
          <dgm:dir/>
        </dgm:presLayoutVars>
      </dgm:prSet>
      <dgm:spPr/>
    </dgm:pt>
    <dgm:pt modelId="{B41409E5-B410-420A-B70B-681945CBC0D5}" type="pres">
      <dgm:prSet presAssocID="{5FC7A366-7945-409A-B757-15338E60C8B2}" presName="Name1" presStyleCnt="0"/>
      <dgm:spPr/>
    </dgm:pt>
    <dgm:pt modelId="{615DD0F8-7AEF-494A-B5B0-AE6EC3CB4786}" type="pres">
      <dgm:prSet presAssocID="{5FC7A366-7945-409A-B757-15338E60C8B2}" presName="cycle" presStyleCnt="0"/>
      <dgm:spPr/>
    </dgm:pt>
    <dgm:pt modelId="{05E7E855-B44C-4A75-8646-1E61B50E472E}" type="pres">
      <dgm:prSet presAssocID="{5FC7A366-7945-409A-B757-15338E60C8B2}" presName="srcNode" presStyleLbl="node1" presStyleIdx="0" presStyleCnt="5"/>
      <dgm:spPr/>
    </dgm:pt>
    <dgm:pt modelId="{72ADBDE2-F0A0-445C-8774-446743AF18F9}" type="pres">
      <dgm:prSet presAssocID="{5FC7A366-7945-409A-B757-15338E60C8B2}" presName="conn" presStyleLbl="parChTrans1D2" presStyleIdx="0" presStyleCnt="1"/>
      <dgm:spPr/>
    </dgm:pt>
    <dgm:pt modelId="{08E1E4BD-F064-4EAD-A4BC-63E63891AA21}" type="pres">
      <dgm:prSet presAssocID="{5FC7A366-7945-409A-B757-15338E60C8B2}" presName="extraNode" presStyleLbl="node1" presStyleIdx="0" presStyleCnt="5"/>
      <dgm:spPr/>
    </dgm:pt>
    <dgm:pt modelId="{FA838475-E942-45D4-B661-18E899517111}" type="pres">
      <dgm:prSet presAssocID="{5FC7A366-7945-409A-B757-15338E60C8B2}" presName="dstNode" presStyleLbl="node1" presStyleIdx="0" presStyleCnt="5"/>
      <dgm:spPr/>
    </dgm:pt>
    <dgm:pt modelId="{39AD8D0E-3336-4862-B192-1F667DF69FB1}" type="pres">
      <dgm:prSet presAssocID="{FFFA0FB2-5200-4D0F-99D2-090AA4A06975}" presName="text_1" presStyleLbl="node1" presStyleIdx="0" presStyleCnt="5" custScaleY="120640">
        <dgm:presLayoutVars>
          <dgm:bulletEnabled val="1"/>
        </dgm:presLayoutVars>
      </dgm:prSet>
      <dgm:spPr/>
    </dgm:pt>
    <dgm:pt modelId="{B78FE890-B5D4-4994-B598-11525A26D3D9}" type="pres">
      <dgm:prSet presAssocID="{FFFA0FB2-5200-4D0F-99D2-090AA4A06975}" presName="accent_1" presStyleCnt="0"/>
      <dgm:spPr/>
    </dgm:pt>
    <dgm:pt modelId="{14AAB7F8-6D8A-4C7F-A22B-DE07C4BB5501}" type="pres">
      <dgm:prSet presAssocID="{FFFA0FB2-5200-4D0F-99D2-090AA4A06975}" presName="accentRepeatNode" presStyleLbl="solidFgAcc1" presStyleIdx="0" presStyleCnt="5"/>
      <dgm:spPr>
        <a:ln w="38100">
          <a:solidFill>
            <a:schemeClr val="accent2"/>
          </a:solidFill>
        </a:ln>
      </dgm:spPr>
    </dgm:pt>
    <dgm:pt modelId="{16E7A927-47ED-4117-951A-B53EE9E627F0}" type="pres">
      <dgm:prSet presAssocID="{593183EC-C7EB-4301-9117-657AB6875390}" presName="text_2" presStyleLbl="node1" presStyleIdx="1" presStyleCnt="5" custScaleY="119622">
        <dgm:presLayoutVars>
          <dgm:bulletEnabled val="1"/>
        </dgm:presLayoutVars>
      </dgm:prSet>
      <dgm:spPr/>
    </dgm:pt>
    <dgm:pt modelId="{79869A85-4323-445B-8C18-784F6290FE3C}" type="pres">
      <dgm:prSet presAssocID="{593183EC-C7EB-4301-9117-657AB6875390}" presName="accent_2" presStyleCnt="0"/>
      <dgm:spPr/>
    </dgm:pt>
    <dgm:pt modelId="{7C742A67-20B9-405B-94B0-1C583B60F969}" type="pres">
      <dgm:prSet presAssocID="{593183EC-C7EB-4301-9117-657AB6875390}" presName="accentRepeatNode" presStyleLbl="solidFgAcc1" presStyleIdx="1" presStyleCnt="5"/>
      <dgm:spPr>
        <a:ln w="38100">
          <a:solidFill>
            <a:schemeClr val="accent2"/>
          </a:solidFill>
        </a:ln>
      </dgm:spPr>
    </dgm:pt>
    <dgm:pt modelId="{3972FA00-25C7-4720-AC98-C6DD8EEE07E1}" type="pres">
      <dgm:prSet presAssocID="{A801C870-D845-4ECE-8C5A-1BE6E6103542}" presName="text_3" presStyleLbl="node1" presStyleIdx="2" presStyleCnt="5" custScaleY="125043">
        <dgm:presLayoutVars>
          <dgm:bulletEnabled val="1"/>
        </dgm:presLayoutVars>
      </dgm:prSet>
      <dgm:spPr/>
    </dgm:pt>
    <dgm:pt modelId="{9C4EB00B-A968-49F3-ACF2-8A0CC9D90066}" type="pres">
      <dgm:prSet presAssocID="{A801C870-D845-4ECE-8C5A-1BE6E6103542}" presName="accent_3" presStyleCnt="0"/>
      <dgm:spPr/>
    </dgm:pt>
    <dgm:pt modelId="{E7025999-AC34-4D0F-A899-8A52F99EF3F7}" type="pres">
      <dgm:prSet presAssocID="{A801C870-D845-4ECE-8C5A-1BE6E6103542}" presName="accentRepeatNode" presStyleLbl="solidFgAcc1" presStyleIdx="2" presStyleCnt="5"/>
      <dgm:spPr>
        <a:ln w="38100">
          <a:solidFill>
            <a:schemeClr val="accent2"/>
          </a:solidFill>
        </a:ln>
      </dgm:spPr>
    </dgm:pt>
    <dgm:pt modelId="{02700D70-00DB-4A93-85AE-8A1D33B28B65}" type="pres">
      <dgm:prSet presAssocID="{778258FC-EAF4-4809-B5CB-27F510CD24C5}" presName="text_4" presStyleLbl="node1" presStyleIdx="3" presStyleCnt="5" custScaleY="123015">
        <dgm:presLayoutVars>
          <dgm:bulletEnabled val="1"/>
        </dgm:presLayoutVars>
      </dgm:prSet>
      <dgm:spPr/>
    </dgm:pt>
    <dgm:pt modelId="{06C1F4CE-3AD2-4201-AF9B-62141CD97440}" type="pres">
      <dgm:prSet presAssocID="{778258FC-EAF4-4809-B5CB-27F510CD24C5}" presName="accent_4" presStyleCnt="0"/>
      <dgm:spPr/>
    </dgm:pt>
    <dgm:pt modelId="{B9637E42-3561-4F1B-B64A-98EF0775498F}" type="pres">
      <dgm:prSet presAssocID="{778258FC-EAF4-4809-B5CB-27F510CD24C5}" presName="accentRepeatNode" presStyleLbl="solidFgAcc1" presStyleIdx="3" presStyleCnt="5"/>
      <dgm:spPr>
        <a:ln w="38100">
          <a:solidFill>
            <a:schemeClr val="accent2"/>
          </a:solidFill>
        </a:ln>
      </dgm:spPr>
    </dgm:pt>
    <dgm:pt modelId="{E596BE93-1D79-456A-AB99-44A128C4BD58}" type="pres">
      <dgm:prSet presAssocID="{FDD9D3BA-AF76-4687-A320-7CD4FA629873}" presName="text_5" presStyleLbl="node1" presStyleIdx="4" presStyleCnt="5" custScaleY="121321">
        <dgm:presLayoutVars>
          <dgm:bulletEnabled val="1"/>
        </dgm:presLayoutVars>
      </dgm:prSet>
      <dgm:spPr/>
    </dgm:pt>
    <dgm:pt modelId="{88E3E437-B6D2-4475-B409-EF0D1955C606}" type="pres">
      <dgm:prSet presAssocID="{FDD9D3BA-AF76-4687-A320-7CD4FA629873}" presName="accent_5" presStyleCnt="0"/>
      <dgm:spPr/>
    </dgm:pt>
    <dgm:pt modelId="{83ADC2D7-8F3C-4FD9-83A6-BD641CEA6C5F}" type="pres">
      <dgm:prSet presAssocID="{FDD9D3BA-AF76-4687-A320-7CD4FA629873}" presName="accentRepeatNode" presStyleLbl="solidFgAcc1" presStyleIdx="4" presStyleCnt="5"/>
      <dgm:spPr>
        <a:ln w="38100">
          <a:solidFill>
            <a:schemeClr val="accent2"/>
          </a:solidFill>
        </a:ln>
      </dgm:spPr>
    </dgm:pt>
  </dgm:ptLst>
  <dgm:cxnLst>
    <dgm:cxn modelId="{908A531A-6CCA-45D8-9837-4D7291B7BF7D}" srcId="{5FC7A366-7945-409A-B757-15338E60C8B2}" destId="{593183EC-C7EB-4301-9117-657AB6875390}" srcOrd="1" destOrd="0" parTransId="{613E6A6A-1441-46DB-8FA1-E2ADE09855CC}" sibTransId="{B121006B-FCD5-416B-88B6-03E5B0238F60}"/>
    <dgm:cxn modelId="{F91E1A7D-4939-4D65-9AB7-2EF8144B0138}" type="presOf" srcId="{FDD9D3BA-AF76-4687-A320-7CD4FA629873}" destId="{E596BE93-1D79-456A-AB99-44A128C4BD58}" srcOrd="0" destOrd="0" presId="urn:microsoft.com/office/officeart/2008/layout/VerticalCurvedList"/>
    <dgm:cxn modelId="{59DD7B7D-4E00-44EB-9DC0-290F1B5B817E}" type="presOf" srcId="{858D079F-E406-43FB-A7AF-849B30C297BE}" destId="{72ADBDE2-F0A0-445C-8774-446743AF18F9}" srcOrd="0" destOrd="0" presId="urn:microsoft.com/office/officeart/2008/layout/VerticalCurvedList"/>
    <dgm:cxn modelId="{3C6C4B92-EBA7-4C65-85AB-D7DB8399DC16}" srcId="{5FC7A366-7945-409A-B757-15338E60C8B2}" destId="{FFFA0FB2-5200-4D0F-99D2-090AA4A06975}" srcOrd="0" destOrd="0" parTransId="{B8CEB92B-E049-41CC-9D4C-76E2E074F5F0}" sibTransId="{858D079F-E406-43FB-A7AF-849B30C297BE}"/>
    <dgm:cxn modelId="{8574789F-0F88-44F5-B879-6C039B04ECA7}" type="presOf" srcId="{5FC7A366-7945-409A-B757-15338E60C8B2}" destId="{D1BAE9D6-C1DA-4F17-838B-35E955230AF5}" srcOrd="0" destOrd="0" presId="urn:microsoft.com/office/officeart/2008/layout/VerticalCurvedList"/>
    <dgm:cxn modelId="{C5DBB4A6-2925-4FB1-9AF5-3FEEE7724241}" type="presOf" srcId="{593183EC-C7EB-4301-9117-657AB6875390}" destId="{16E7A927-47ED-4117-951A-B53EE9E627F0}" srcOrd="0" destOrd="0" presId="urn:microsoft.com/office/officeart/2008/layout/VerticalCurvedList"/>
    <dgm:cxn modelId="{094637B6-F314-4266-85A1-66BBB5C2FE29}" type="presOf" srcId="{FFFA0FB2-5200-4D0F-99D2-090AA4A06975}" destId="{39AD8D0E-3336-4862-B192-1F667DF69FB1}" srcOrd="0" destOrd="0" presId="urn:microsoft.com/office/officeart/2008/layout/VerticalCurvedList"/>
    <dgm:cxn modelId="{9A9F36BE-B568-426E-A818-82CD540916BF}" srcId="{5FC7A366-7945-409A-B757-15338E60C8B2}" destId="{778258FC-EAF4-4809-B5CB-27F510CD24C5}" srcOrd="3" destOrd="0" parTransId="{DA5FF285-11F5-4812-9213-0F312F665A31}" sibTransId="{122C3446-5FFA-4ACA-945B-DC9241FBB72F}"/>
    <dgm:cxn modelId="{02BE9EBE-2CB9-4F6B-82C9-05C78C397D08}" srcId="{5FC7A366-7945-409A-B757-15338E60C8B2}" destId="{FDD9D3BA-AF76-4687-A320-7CD4FA629873}" srcOrd="4" destOrd="0" parTransId="{6A9BB375-C1AA-4F7E-B760-6B5C2F0D212A}" sibTransId="{6B23533B-983E-44B2-B13A-82CCEE82B96C}"/>
    <dgm:cxn modelId="{DDB424E8-1FD2-4C00-957B-AE60911CB3B5}" srcId="{5FC7A366-7945-409A-B757-15338E60C8B2}" destId="{A801C870-D845-4ECE-8C5A-1BE6E6103542}" srcOrd="2" destOrd="0" parTransId="{50414F93-0C76-48FF-A93D-18F72D0F0DD4}" sibTransId="{1B954BD6-926D-4E0F-8223-E0F8D56BA939}"/>
    <dgm:cxn modelId="{5DEFEAED-D02B-406F-B360-4FF4966C488C}" type="presOf" srcId="{A801C870-D845-4ECE-8C5A-1BE6E6103542}" destId="{3972FA00-25C7-4720-AC98-C6DD8EEE07E1}" srcOrd="0" destOrd="0" presId="urn:microsoft.com/office/officeart/2008/layout/VerticalCurvedList"/>
    <dgm:cxn modelId="{FC67D4FC-99F9-4AD4-A9AB-431CAEEE3F63}" type="presOf" srcId="{778258FC-EAF4-4809-B5CB-27F510CD24C5}" destId="{02700D70-00DB-4A93-85AE-8A1D33B28B65}" srcOrd="0" destOrd="0" presId="urn:microsoft.com/office/officeart/2008/layout/VerticalCurvedList"/>
    <dgm:cxn modelId="{3E8DF658-E739-41E4-96EF-6D13761CFEFA}" type="presParOf" srcId="{D1BAE9D6-C1DA-4F17-838B-35E955230AF5}" destId="{B41409E5-B410-420A-B70B-681945CBC0D5}" srcOrd="0" destOrd="0" presId="urn:microsoft.com/office/officeart/2008/layout/VerticalCurvedList"/>
    <dgm:cxn modelId="{6AC655F5-8745-416D-AD8B-3F18E676402F}" type="presParOf" srcId="{B41409E5-B410-420A-B70B-681945CBC0D5}" destId="{615DD0F8-7AEF-494A-B5B0-AE6EC3CB4786}" srcOrd="0" destOrd="0" presId="urn:microsoft.com/office/officeart/2008/layout/VerticalCurvedList"/>
    <dgm:cxn modelId="{992F72F7-BDCC-44DB-9BBA-997062A52697}" type="presParOf" srcId="{615DD0F8-7AEF-494A-B5B0-AE6EC3CB4786}" destId="{05E7E855-B44C-4A75-8646-1E61B50E472E}" srcOrd="0" destOrd="0" presId="urn:microsoft.com/office/officeart/2008/layout/VerticalCurvedList"/>
    <dgm:cxn modelId="{EA1BDFBD-6D65-4D65-8055-9E08E1B54543}" type="presParOf" srcId="{615DD0F8-7AEF-494A-B5B0-AE6EC3CB4786}" destId="{72ADBDE2-F0A0-445C-8774-446743AF18F9}" srcOrd="1" destOrd="0" presId="urn:microsoft.com/office/officeart/2008/layout/VerticalCurvedList"/>
    <dgm:cxn modelId="{5D4E6565-921E-43A0-A1C1-BC655A8B3106}" type="presParOf" srcId="{615DD0F8-7AEF-494A-B5B0-AE6EC3CB4786}" destId="{08E1E4BD-F064-4EAD-A4BC-63E63891AA21}" srcOrd="2" destOrd="0" presId="urn:microsoft.com/office/officeart/2008/layout/VerticalCurvedList"/>
    <dgm:cxn modelId="{CED6A081-FBEA-4AF1-8D7F-65B5155E133B}" type="presParOf" srcId="{615DD0F8-7AEF-494A-B5B0-AE6EC3CB4786}" destId="{FA838475-E942-45D4-B661-18E899517111}" srcOrd="3" destOrd="0" presId="urn:microsoft.com/office/officeart/2008/layout/VerticalCurvedList"/>
    <dgm:cxn modelId="{07FE8786-775A-4669-8784-C7B306CCFA18}" type="presParOf" srcId="{B41409E5-B410-420A-B70B-681945CBC0D5}" destId="{39AD8D0E-3336-4862-B192-1F667DF69FB1}" srcOrd="1" destOrd="0" presId="urn:microsoft.com/office/officeart/2008/layout/VerticalCurvedList"/>
    <dgm:cxn modelId="{73DC8083-7A5A-4221-AFA3-E42AAB37FBF8}" type="presParOf" srcId="{B41409E5-B410-420A-B70B-681945CBC0D5}" destId="{B78FE890-B5D4-4994-B598-11525A26D3D9}" srcOrd="2" destOrd="0" presId="urn:microsoft.com/office/officeart/2008/layout/VerticalCurvedList"/>
    <dgm:cxn modelId="{2E8F59AB-CBBA-4A98-BA1B-8BC2775504FA}" type="presParOf" srcId="{B78FE890-B5D4-4994-B598-11525A26D3D9}" destId="{14AAB7F8-6D8A-4C7F-A22B-DE07C4BB5501}" srcOrd="0" destOrd="0" presId="urn:microsoft.com/office/officeart/2008/layout/VerticalCurvedList"/>
    <dgm:cxn modelId="{08ABF38D-15CF-4721-B2D2-96CD264F95AF}" type="presParOf" srcId="{B41409E5-B410-420A-B70B-681945CBC0D5}" destId="{16E7A927-47ED-4117-951A-B53EE9E627F0}" srcOrd="3" destOrd="0" presId="urn:microsoft.com/office/officeart/2008/layout/VerticalCurvedList"/>
    <dgm:cxn modelId="{077BB2E3-98A3-4795-94E4-79F6A7A137FE}" type="presParOf" srcId="{B41409E5-B410-420A-B70B-681945CBC0D5}" destId="{79869A85-4323-445B-8C18-784F6290FE3C}" srcOrd="4" destOrd="0" presId="urn:microsoft.com/office/officeart/2008/layout/VerticalCurvedList"/>
    <dgm:cxn modelId="{D6D565BD-4D90-4F0C-B2F0-D6631700BE1A}" type="presParOf" srcId="{79869A85-4323-445B-8C18-784F6290FE3C}" destId="{7C742A67-20B9-405B-94B0-1C583B60F969}" srcOrd="0" destOrd="0" presId="urn:microsoft.com/office/officeart/2008/layout/VerticalCurvedList"/>
    <dgm:cxn modelId="{7C8C37D3-AF50-48A3-B7DF-C93184901B2F}" type="presParOf" srcId="{B41409E5-B410-420A-B70B-681945CBC0D5}" destId="{3972FA00-25C7-4720-AC98-C6DD8EEE07E1}" srcOrd="5" destOrd="0" presId="urn:microsoft.com/office/officeart/2008/layout/VerticalCurvedList"/>
    <dgm:cxn modelId="{B2BBC9E2-F901-4962-80C8-37E14B29E586}" type="presParOf" srcId="{B41409E5-B410-420A-B70B-681945CBC0D5}" destId="{9C4EB00B-A968-49F3-ACF2-8A0CC9D90066}" srcOrd="6" destOrd="0" presId="urn:microsoft.com/office/officeart/2008/layout/VerticalCurvedList"/>
    <dgm:cxn modelId="{A521E59B-3067-4B7B-BB3B-9DD95266FA9D}" type="presParOf" srcId="{9C4EB00B-A968-49F3-ACF2-8A0CC9D90066}" destId="{E7025999-AC34-4D0F-A899-8A52F99EF3F7}" srcOrd="0" destOrd="0" presId="urn:microsoft.com/office/officeart/2008/layout/VerticalCurvedList"/>
    <dgm:cxn modelId="{337FA51F-FD33-4AD1-BDCA-77FA54098A4A}" type="presParOf" srcId="{B41409E5-B410-420A-B70B-681945CBC0D5}" destId="{02700D70-00DB-4A93-85AE-8A1D33B28B65}" srcOrd="7" destOrd="0" presId="urn:microsoft.com/office/officeart/2008/layout/VerticalCurvedList"/>
    <dgm:cxn modelId="{318392E8-3FE1-4659-8A3F-770E7C817E93}" type="presParOf" srcId="{B41409E5-B410-420A-B70B-681945CBC0D5}" destId="{06C1F4CE-3AD2-4201-AF9B-62141CD97440}" srcOrd="8" destOrd="0" presId="urn:microsoft.com/office/officeart/2008/layout/VerticalCurvedList"/>
    <dgm:cxn modelId="{96758C4F-1995-4BF4-A034-849BC031160E}" type="presParOf" srcId="{06C1F4CE-3AD2-4201-AF9B-62141CD97440}" destId="{B9637E42-3561-4F1B-B64A-98EF0775498F}" srcOrd="0" destOrd="0" presId="urn:microsoft.com/office/officeart/2008/layout/VerticalCurvedList"/>
    <dgm:cxn modelId="{DA9E7180-9BC7-4357-A2B6-52B6FE1C33C4}" type="presParOf" srcId="{B41409E5-B410-420A-B70B-681945CBC0D5}" destId="{E596BE93-1D79-456A-AB99-44A128C4BD58}" srcOrd="9" destOrd="0" presId="urn:microsoft.com/office/officeart/2008/layout/VerticalCurvedList"/>
    <dgm:cxn modelId="{F5BB20D2-FC54-4ECC-A264-AC4532C95234}" type="presParOf" srcId="{B41409E5-B410-420A-B70B-681945CBC0D5}" destId="{88E3E437-B6D2-4475-B409-EF0D1955C606}" srcOrd="10" destOrd="0" presId="urn:microsoft.com/office/officeart/2008/layout/VerticalCurvedList"/>
    <dgm:cxn modelId="{B90AF0BA-DC3A-4B61-9744-14ECD2CFDD68}" type="presParOf" srcId="{88E3E437-B6D2-4475-B409-EF0D1955C606}" destId="{83ADC2D7-8F3C-4FD9-83A6-BD641CEA6C5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9EFB62-C8D0-466C-9AD3-342B878A711C}"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E0DDAE2D-7ECF-4B53-B1A1-4C57E13F280A}">
      <dgm:prSet phldrT="[Text]"/>
      <dgm:spPr/>
      <dgm:t>
        <a:bodyPr/>
        <a:lstStyle/>
        <a:p>
          <a:r>
            <a:rPr lang="en-US" dirty="0">
              <a:latin typeface="Aptos" panose="020B0004020202020204" pitchFamily="34" charset="0"/>
            </a:rPr>
            <a:t>Iowa HHS expects to contract with two</a:t>
          </a:r>
          <a:r>
            <a:rPr lang="en-US" dirty="0">
              <a:latin typeface="Aptos" panose="020B000402020202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c="http://schemas.openxmlformats.org/drawingml/2006/chart" xmlns:mv="urn:schemas-microsoft-com:mac:vml" xmlns:mc="http://schemas.openxmlformats.org/markup-compatibility/2006" xmlns="" xmlns:p="http://schemas.openxmlformats.org/presentationml/2006/main" xmlns:r="http://schemas.openxmlformats.org/officeDocument/2006/relationships" textRoundtripDataId="2"/>
                </a:ext>
              </a:extLst>
            </a:rPr>
            <a:t> (2) </a:t>
          </a:r>
          <a:r>
            <a:rPr lang="en-US" dirty="0">
              <a:latin typeface="Aptos" panose="020B0004020202020204" pitchFamily="34" charset="0"/>
            </a:rPr>
            <a:t>or more bidders with a demonstrated capacity to coordinate care and provide quality outcomes for Medicaid and CHIP populations. </a:t>
          </a:r>
        </a:p>
      </dgm:t>
    </dgm:pt>
    <dgm:pt modelId="{566A39EA-671D-4DD4-A6B3-73C0FC72EC67}" type="parTrans" cxnId="{9615E85F-1805-4489-AFD1-D8DE06ADCA51}">
      <dgm:prSet/>
      <dgm:spPr/>
      <dgm:t>
        <a:bodyPr/>
        <a:lstStyle/>
        <a:p>
          <a:endParaRPr lang="en-US"/>
        </a:p>
      </dgm:t>
    </dgm:pt>
    <dgm:pt modelId="{BD3C0ED0-CBC0-4A20-BF3B-3512178A9550}" type="sibTrans" cxnId="{9615E85F-1805-4489-AFD1-D8DE06ADCA51}">
      <dgm:prSet/>
      <dgm:spPr/>
      <dgm:t>
        <a:bodyPr/>
        <a:lstStyle/>
        <a:p>
          <a:endParaRPr lang="en-US"/>
        </a:p>
      </dgm:t>
    </dgm:pt>
    <dgm:pt modelId="{F699118B-5FC5-42AE-83BF-3891BAF720B5}">
      <dgm:prSet phldrT="[Text]" custT="1"/>
      <dgm:spPr/>
      <dgm:t>
        <a:bodyPr/>
        <a:lstStyle/>
        <a:p>
          <a:r>
            <a:rPr lang="en-US" sz="1400" dirty="0">
              <a:latin typeface="Aptos" panose="020B0004020202020204" pitchFamily="34" charset="0"/>
            </a:rPr>
            <a:t>The final number of awarded contracts under this RFP is not definitive at this time and will be determined at the sole discretion of Iowa HHS at the time of award.</a:t>
          </a:r>
        </a:p>
      </dgm:t>
    </dgm:pt>
    <dgm:pt modelId="{F6403951-597C-424F-B13A-A1605AD93155}" type="parTrans" cxnId="{11545F06-ED65-467D-88F7-4DC4728B8417}">
      <dgm:prSet/>
      <dgm:spPr/>
      <dgm:t>
        <a:bodyPr/>
        <a:lstStyle/>
        <a:p>
          <a:endParaRPr lang="en-US"/>
        </a:p>
      </dgm:t>
    </dgm:pt>
    <dgm:pt modelId="{84CEEF19-94D8-4761-A89A-0316A57296BF}" type="sibTrans" cxnId="{11545F06-ED65-467D-88F7-4DC4728B8417}">
      <dgm:prSet/>
      <dgm:spPr/>
      <dgm:t>
        <a:bodyPr/>
        <a:lstStyle/>
        <a:p>
          <a:endParaRPr lang="en-US"/>
        </a:p>
      </dgm:t>
    </dgm:pt>
    <dgm:pt modelId="{B72A1AA0-D264-4B40-B323-082F5412E231}">
      <dgm:prSet phldrT="[Text]" custT="1"/>
      <dgm:spPr/>
      <dgm:t>
        <a:bodyPr/>
        <a:lstStyle/>
        <a:p>
          <a:r>
            <a:rPr lang="en-US" sz="1800" dirty="0">
              <a:latin typeface="Aptos" panose="020B0004020202020204" pitchFamily="34" charset="0"/>
            </a:rPr>
            <a:t>Bidders should comprise of qualified PAHPs, capable of delivering high-quality dental health care services to the people of Iowa.</a:t>
          </a:r>
        </a:p>
      </dgm:t>
    </dgm:pt>
    <dgm:pt modelId="{815B641C-92D4-40F9-9CC5-8C47620DAA60}" type="parTrans" cxnId="{21886EC7-5B14-41A9-96E3-F3DC8DB9EBDD}">
      <dgm:prSet/>
      <dgm:spPr/>
      <dgm:t>
        <a:bodyPr/>
        <a:lstStyle/>
        <a:p>
          <a:endParaRPr lang="en-US"/>
        </a:p>
      </dgm:t>
    </dgm:pt>
    <dgm:pt modelId="{DBBC860F-AFBA-490E-A0C6-E31215D75DD8}" type="sibTrans" cxnId="{21886EC7-5B14-41A9-96E3-F3DC8DB9EBDD}">
      <dgm:prSet/>
      <dgm:spPr/>
      <dgm:t>
        <a:bodyPr/>
        <a:lstStyle/>
        <a:p>
          <a:endParaRPr lang="en-US"/>
        </a:p>
      </dgm:t>
    </dgm:pt>
    <dgm:pt modelId="{680973FB-E0C1-4FD2-BABF-716DBB1FA887}">
      <dgm:prSet phldrT="[Text]"/>
      <dgm:spPr/>
      <dgm:t>
        <a:bodyPr/>
        <a:lstStyle/>
        <a:p>
          <a:r>
            <a:rPr lang="en-US" dirty="0">
              <a:latin typeface="Aptos" panose="020B0004020202020204" pitchFamily="34" charset="0"/>
            </a:rPr>
            <a:t>Iowa HHS expects to implement a contract that will have an initial three (3) year contract term with the ability to extend the contract for two (2) additional two (2) year terms.</a:t>
          </a:r>
        </a:p>
      </dgm:t>
    </dgm:pt>
    <dgm:pt modelId="{17ADC07D-6D25-4161-9637-6E149EFCF21B}" type="parTrans" cxnId="{7C31BD0F-D845-4A2E-BAEC-3FB9E8F04288}">
      <dgm:prSet/>
      <dgm:spPr/>
      <dgm:t>
        <a:bodyPr/>
        <a:lstStyle/>
        <a:p>
          <a:endParaRPr lang="en-US"/>
        </a:p>
      </dgm:t>
    </dgm:pt>
    <dgm:pt modelId="{9FE4F81C-A04F-41B3-B747-FD79721F4181}" type="sibTrans" cxnId="{7C31BD0F-D845-4A2E-BAEC-3FB9E8F04288}">
      <dgm:prSet/>
      <dgm:spPr/>
      <dgm:t>
        <a:bodyPr/>
        <a:lstStyle/>
        <a:p>
          <a:endParaRPr lang="en-US"/>
        </a:p>
      </dgm:t>
    </dgm:pt>
    <dgm:pt modelId="{B9E29FF7-6E36-4F72-B65E-9CB3B35B33F2}">
      <dgm:prSet phldrT="[Text]" custT="1"/>
      <dgm:spPr/>
      <dgm:t>
        <a:bodyPr/>
        <a:lstStyle/>
        <a:p>
          <a:r>
            <a:rPr lang="en-US" sz="1400" dirty="0">
              <a:latin typeface="Aptos" panose="020B0004020202020204" pitchFamily="34" charset="0"/>
            </a:rPr>
            <a:t>Iowa HHS will have the sole discretion to extend the contract</a:t>
          </a:r>
          <a:r>
            <a:rPr lang="en-US" sz="1400" dirty="0"/>
            <a:t>.</a:t>
          </a:r>
        </a:p>
      </dgm:t>
    </dgm:pt>
    <dgm:pt modelId="{A0139F32-4C5E-4B9A-A94D-610D4FD4885B}" type="parTrans" cxnId="{47161A06-54C3-410B-89E4-D1E6E89028F2}">
      <dgm:prSet/>
      <dgm:spPr/>
      <dgm:t>
        <a:bodyPr/>
        <a:lstStyle/>
        <a:p>
          <a:endParaRPr lang="en-US"/>
        </a:p>
      </dgm:t>
    </dgm:pt>
    <dgm:pt modelId="{170F1AE8-AC64-41C9-9D36-F5D8AF063BE7}" type="sibTrans" cxnId="{47161A06-54C3-410B-89E4-D1E6E89028F2}">
      <dgm:prSet/>
      <dgm:spPr/>
      <dgm:t>
        <a:bodyPr/>
        <a:lstStyle/>
        <a:p>
          <a:endParaRPr lang="en-US"/>
        </a:p>
      </dgm:t>
    </dgm:pt>
    <dgm:pt modelId="{A65F728E-930B-4AD6-9E7C-35ADAF2D48E4}" type="pres">
      <dgm:prSet presAssocID="{8C9EFB62-C8D0-466C-9AD3-342B878A711C}" presName="root" presStyleCnt="0">
        <dgm:presLayoutVars>
          <dgm:dir/>
          <dgm:resizeHandles val="exact"/>
        </dgm:presLayoutVars>
      </dgm:prSet>
      <dgm:spPr/>
    </dgm:pt>
    <dgm:pt modelId="{32E9FA40-905D-4CF2-80D6-894098696EAF}" type="pres">
      <dgm:prSet presAssocID="{E0DDAE2D-7ECF-4B53-B1A1-4C57E13F280A}" presName="compNode" presStyleCnt="0"/>
      <dgm:spPr/>
    </dgm:pt>
    <dgm:pt modelId="{417FF28A-F159-439E-B184-71B2829AABC3}" type="pres">
      <dgm:prSet presAssocID="{E0DDAE2D-7ECF-4B53-B1A1-4C57E13F280A}" presName="bgRect" presStyleLbl="bgShp" presStyleIdx="0" presStyleCnt="3"/>
      <dgm:spPr>
        <a:prstGeom prst="rect">
          <a:avLst/>
        </a:prstGeom>
        <a:solidFill>
          <a:schemeClr val="accent5">
            <a:lumMod val="20000"/>
            <a:lumOff val="80000"/>
          </a:schemeClr>
        </a:solidFill>
      </dgm:spPr>
    </dgm:pt>
    <dgm:pt modelId="{38F4D72C-7A0E-4DE0-A063-7FE7FD87F001}" type="pres">
      <dgm:prSet presAssocID="{E0DDAE2D-7ECF-4B53-B1A1-4C57E13F280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32810579-2618-4845-9E07-57EFD23C2F69}" type="pres">
      <dgm:prSet presAssocID="{E0DDAE2D-7ECF-4B53-B1A1-4C57E13F280A}" presName="spaceRect" presStyleCnt="0"/>
      <dgm:spPr/>
    </dgm:pt>
    <dgm:pt modelId="{1DBF0B80-7924-4521-ABB2-199CB4BACEAD}" type="pres">
      <dgm:prSet presAssocID="{E0DDAE2D-7ECF-4B53-B1A1-4C57E13F280A}" presName="parTx" presStyleLbl="revTx" presStyleIdx="0" presStyleCnt="5" custScaleX="100515">
        <dgm:presLayoutVars>
          <dgm:chMax val="0"/>
          <dgm:chPref val="0"/>
        </dgm:presLayoutVars>
      </dgm:prSet>
      <dgm:spPr/>
    </dgm:pt>
    <dgm:pt modelId="{2483578D-54C2-4C90-AE27-D005320B50D9}" type="pres">
      <dgm:prSet presAssocID="{E0DDAE2D-7ECF-4B53-B1A1-4C57E13F280A}" presName="desTx" presStyleLbl="revTx" presStyleIdx="1" presStyleCnt="5">
        <dgm:presLayoutVars/>
      </dgm:prSet>
      <dgm:spPr/>
    </dgm:pt>
    <dgm:pt modelId="{7CBA7D37-AFC8-4855-A04F-74E0A2CC02ED}" type="pres">
      <dgm:prSet presAssocID="{BD3C0ED0-CBC0-4A20-BF3B-3512178A9550}" presName="sibTrans" presStyleCnt="0"/>
      <dgm:spPr/>
    </dgm:pt>
    <dgm:pt modelId="{3CCD672E-71A9-4C11-B8A5-B8C6105C9190}" type="pres">
      <dgm:prSet presAssocID="{B72A1AA0-D264-4B40-B323-082F5412E231}" presName="compNode" presStyleCnt="0"/>
      <dgm:spPr/>
    </dgm:pt>
    <dgm:pt modelId="{A3DEE574-A9EA-48B0-9FA6-FD7D05867974}" type="pres">
      <dgm:prSet presAssocID="{B72A1AA0-D264-4B40-B323-082F5412E231}" presName="bgRect" presStyleLbl="bgShp" presStyleIdx="1" presStyleCnt="3"/>
      <dgm:spPr>
        <a:prstGeom prst="rect">
          <a:avLst/>
        </a:prstGeom>
        <a:solidFill>
          <a:schemeClr val="accent5">
            <a:lumMod val="20000"/>
            <a:lumOff val="80000"/>
          </a:schemeClr>
        </a:solidFill>
      </dgm:spPr>
    </dgm:pt>
    <dgm:pt modelId="{40831DD5-7103-4957-B470-B37527A140FA}" type="pres">
      <dgm:prSet presAssocID="{B72A1AA0-D264-4B40-B323-082F5412E23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othbrush"/>
        </a:ext>
      </dgm:extLst>
    </dgm:pt>
    <dgm:pt modelId="{474A1289-B6AA-4BBD-8AAA-1AD781FE3C82}" type="pres">
      <dgm:prSet presAssocID="{B72A1AA0-D264-4B40-B323-082F5412E231}" presName="spaceRect" presStyleCnt="0"/>
      <dgm:spPr/>
    </dgm:pt>
    <dgm:pt modelId="{8A5676E7-A771-4405-8DCE-D741C62EE066}" type="pres">
      <dgm:prSet presAssocID="{B72A1AA0-D264-4B40-B323-082F5412E231}" presName="parTx" presStyleLbl="revTx" presStyleIdx="2" presStyleCnt="5">
        <dgm:presLayoutVars>
          <dgm:chMax val="0"/>
          <dgm:chPref val="0"/>
        </dgm:presLayoutVars>
      </dgm:prSet>
      <dgm:spPr/>
    </dgm:pt>
    <dgm:pt modelId="{BA50E86C-7B95-41BD-8D05-2F8F041FEB4E}" type="pres">
      <dgm:prSet presAssocID="{DBBC860F-AFBA-490E-A0C6-E31215D75DD8}" presName="sibTrans" presStyleCnt="0"/>
      <dgm:spPr/>
    </dgm:pt>
    <dgm:pt modelId="{99643D3A-4F90-4DF2-855B-BCCE60DAB949}" type="pres">
      <dgm:prSet presAssocID="{680973FB-E0C1-4FD2-BABF-716DBB1FA887}" presName="compNode" presStyleCnt="0"/>
      <dgm:spPr/>
    </dgm:pt>
    <dgm:pt modelId="{03ECA737-CAC9-4147-AE2D-E4F34576DE5B}" type="pres">
      <dgm:prSet presAssocID="{680973FB-E0C1-4FD2-BABF-716DBB1FA887}" presName="bgRect" presStyleLbl="bgShp" presStyleIdx="2" presStyleCnt="3"/>
      <dgm:spPr>
        <a:prstGeom prst="rect">
          <a:avLst/>
        </a:prstGeom>
        <a:solidFill>
          <a:schemeClr val="accent5">
            <a:lumMod val="20000"/>
            <a:lumOff val="80000"/>
          </a:schemeClr>
        </a:solidFill>
      </dgm:spPr>
    </dgm:pt>
    <dgm:pt modelId="{07D2162E-939B-4C6F-B242-BC98245C9072}" type="pres">
      <dgm:prSet presAssocID="{680973FB-E0C1-4FD2-BABF-716DBB1FA88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tract"/>
        </a:ext>
      </dgm:extLst>
    </dgm:pt>
    <dgm:pt modelId="{CFF40F99-6747-4BB2-A5DC-26B486DA3566}" type="pres">
      <dgm:prSet presAssocID="{680973FB-E0C1-4FD2-BABF-716DBB1FA887}" presName="spaceRect" presStyleCnt="0"/>
      <dgm:spPr/>
    </dgm:pt>
    <dgm:pt modelId="{B9F53D07-D21C-4759-86F3-EC1AAFA02EAA}" type="pres">
      <dgm:prSet presAssocID="{680973FB-E0C1-4FD2-BABF-716DBB1FA887}" presName="parTx" presStyleLbl="revTx" presStyleIdx="3" presStyleCnt="5">
        <dgm:presLayoutVars>
          <dgm:chMax val="0"/>
          <dgm:chPref val="0"/>
        </dgm:presLayoutVars>
      </dgm:prSet>
      <dgm:spPr/>
    </dgm:pt>
    <dgm:pt modelId="{3A967B39-E89E-4873-B1BF-24C4FEFEAE77}" type="pres">
      <dgm:prSet presAssocID="{680973FB-E0C1-4FD2-BABF-716DBB1FA887}" presName="desTx" presStyleLbl="revTx" presStyleIdx="4" presStyleCnt="5">
        <dgm:presLayoutVars/>
      </dgm:prSet>
      <dgm:spPr/>
    </dgm:pt>
  </dgm:ptLst>
  <dgm:cxnLst>
    <dgm:cxn modelId="{47161A06-54C3-410B-89E4-D1E6E89028F2}" srcId="{680973FB-E0C1-4FD2-BABF-716DBB1FA887}" destId="{B9E29FF7-6E36-4F72-B65E-9CB3B35B33F2}" srcOrd="0" destOrd="0" parTransId="{A0139F32-4C5E-4B9A-A94D-610D4FD4885B}" sibTransId="{170F1AE8-AC64-41C9-9D36-F5D8AF063BE7}"/>
    <dgm:cxn modelId="{11545F06-ED65-467D-88F7-4DC4728B8417}" srcId="{E0DDAE2D-7ECF-4B53-B1A1-4C57E13F280A}" destId="{F699118B-5FC5-42AE-83BF-3891BAF720B5}" srcOrd="0" destOrd="0" parTransId="{F6403951-597C-424F-B13A-A1605AD93155}" sibTransId="{84CEEF19-94D8-4761-A89A-0316A57296BF}"/>
    <dgm:cxn modelId="{7C31BD0F-D845-4A2E-BAEC-3FB9E8F04288}" srcId="{8C9EFB62-C8D0-466C-9AD3-342B878A711C}" destId="{680973FB-E0C1-4FD2-BABF-716DBB1FA887}" srcOrd="2" destOrd="0" parTransId="{17ADC07D-6D25-4161-9637-6E149EFCF21B}" sibTransId="{9FE4F81C-A04F-41B3-B747-FD79721F4181}"/>
    <dgm:cxn modelId="{09F46230-82E2-47F0-BDF6-C36EF003C105}" type="presOf" srcId="{E0DDAE2D-7ECF-4B53-B1A1-4C57E13F280A}" destId="{1DBF0B80-7924-4521-ABB2-199CB4BACEAD}" srcOrd="0" destOrd="0" presId="urn:microsoft.com/office/officeart/2018/2/layout/IconVerticalSolidList"/>
    <dgm:cxn modelId="{4D485538-68EE-4248-8392-6AD5FCED07AF}" type="presOf" srcId="{8C9EFB62-C8D0-466C-9AD3-342B878A711C}" destId="{A65F728E-930B-4AD6-9E7C-35ADAF2D48E4}" srcOrd="0" destOrd="0" presId="urn:microsoft.com/office/officeart/2018/2/layout/IconVerticalSolidList"/>
    <dgm:cxn modelId="{9615E85F-1805-4489-AFD1-D8DE06ADCA51}" srcId="{8C9EFB62-C8D0-466C-9AD3-342B878A711C}" destId="{E0DDAE2D-7ECF-4B53-B1A1-4C57E13F280A}" srcOrd="0" destOrd="0" parTransId="{566A39EA-671D-4DD4-A6B3-73C0FC72EC67}" sibTransId="{BD3C0ED0-CBC0-4A20-BF3B-3512178A9550}"/>
    <dgm:cxn modelId="{C2CF6C4C-958D-4995-9211-4B012D0FCD43}" type="presOf" srcId="{B72A1AA0-D264-4B40-B323-082F5412E231}" destId="{8A5676E7-A771-4405-8DCE-D741C62EE066}" srcOrd="0" destOrd="0" presId="urn:microsoft.com/office/officeart/2018/2/layout/IconVerticalSolidList"/>
    <dgm:cxn modelId="{C224E586-3480-440D-9B73-C6CC70EEDB93}" type="presOf" srcId="{F699118B-5FC5-42AE-83BF-3891BAF720B5}" destId="{2483578D-54C2-4C90-AE27-D005320B50D9}" srcOrd="0" destOrd="0" presId="urn:microsoft.com/office/officeart/2018/2/layout/IconVerticalSolidList"/>
    <dgm:cxn modelId="{FB145E89-F8D8-410F-9EC6-38A9293D5442}" type="presOf" srcId="{680973FB-E0C1-4FD2-BABF-716DBB1FA887}" destId="{B9F53D07-D21C-4759-86F3-EC1AAFA02EAA}" srcOrd="0" destOrd="0" presId="urn:microsoft.com/office/officeart/2018/2/layout/IconVerticalSolidList"/>
    <dgm:cxn modelId="{21886EC7-5B14-41A9-96E3-F3DC8DB9EBDD}" srcId="{8C9EFB62-C8D0-466C-9AD3-342B878A711C}" destId="{B72A1AA0-D264-4B40-B323-082F5412E231}" srcOrd="1" destOrd="0" parTransId="{815B641C-92D4-40F9-9CC5-8C47620DAA60}" sibTransId="{DBBC860F-AFBA-490E-A0C6-E31215D75DD8}"/>
    <dgm:cxn modelId="{3A3784D2-4C77-47BE-A64D-6FD334401BEF}" type="presOf" srcId="{B9E29FF7-6E36-4F72-B65E-9CB3B35B33F2}" destId="{3A967B39-E89E-4873-B1BF-24C4FEFEAE77}" srcOrd="0" destOrd="0" presId="urn:microsoft.com/office/officeart/2018/2/layout/IconVerticalSolidList"/>
    <dgm:cxn modelId="{554EA5D7-FA91-4660-9687-DFBFBA908269}" type="presParOf" srcId="{A65F728E-930B-4AD6-9E7C-35ADAF2D48E4}" destId="{32E9FA40-905D-4CF2-80D6-894098696EAF}" srcOrd="0" destOrd="0" presId="urn:microsoft.com/office/officeart/2018/2/layout/IconVerticalSolidList"/>
    <dgm:cxn modelId="{2064E381-0335-4F8F-A113-728AD5686A5F}" type="presParOf" srcId="{32E9FA40-905D-4CF2-80D6-894098696EAF}" destId="{417FF28A-F159-439E-B184-71B2829AABC3}" srcOrd="0" destOrd="0" presId="urn:microsoft.com/office/officeart/2018/2/layout/IconVerticalSolidList"/>
    <dgm:cxn modelId="{6D9D80AA-DFFA-45B7-A68D-80030A2E9703}" type="presParOf" srcId="{32E9FA40-905D-4CF2-80D6-894098696EAF}" destId="{38F4D72C-7A0E-4DE0-A063-7FE7FD87F001}" srcOrd="1" destOrd="0" presId="urn:microsoft.com/office/officeart/2018/2/layout/IconVerticalSolidList"/>
    <dgm:cxn modelId="{8C29BD73-B81C-4AF5-A22D-AA8D6BF2FBD9}" type="presParOf" srcId="{32E9FA40-905D-4CF2-80D6-894098696EAF}" destId="{32810579-2618-4845-9E07-57EFD23C2F69}" srcOrd="2" destOrd="0" presId="urn:microsoft.com/office/officeart/2018/2/layout/IconVerticalSolidList"/>
    <dgm:cxn modelId="{0D3B0D39-0C89-4828-B291-FCDF17870383}" type="presParOf" srcId="{32E9FA40-905D-4CF2-80D6-894098696EAF}" destId="{1DBF0B80-7924-4521-ABB2-199CB4BACEAD}" srcOrd="3" destOrd="0" presId="urn:microsoft.com/office/officeart/2018/2/layout/IconVerticalSolidList"/>
    <dgm:cxn modelId="{5D977BA9-AD50-4162-8242-5F15D485E437}" type="presParOf" srcId="{32E9FA40-905D-4CF2-80D6-894098696EAF}" destId="{2483578D-54C2-4C90-AE27-D005320B50D9}" srcOrd="4" destOrd="0" presId="urn:microsoft.com/office/officeart/2018/2/layout/IconVerticalSolidList"/>
    <dgm:cxn modelId="{EAEE0DC9-6F76-489D-A213-143FC7826A56}" type="presParOf" srcId="{A65F728E-930B-4AD6-9E7C-35ADAF2D48E4}" destId="{7CBA7D37-AFC8-4855-A04F-74E0A2CC02ED}" srcOrd="1" destOrd="0" presId="urn:microsoft.com/office/officeart/2018/2/layout/IconVerticalSolidList"/>
    <dgm:cxn modelId="{00AEE70D-71FF-40B5-9F57-361DB42A1755}" type="presParOf" srcId="{A65F728E-930B-4AD6-9E7C-35ADAF2D48E4}" destId="{3CCD672E-71A9-4C11-B8A5-B8C6105C9190}" srcOrd="2" destOrd="0" presId="urn:microsoft.com/office/officeart/2018/2/layout/IconVerticalSolidList"/>
    <dgm:cxn modelId="{1FE5D021-605A-4F85-9A45-39D398E24E25}" type="presParOf" srcId="{3CCD672E-71A9-4C11-B8A5-B8C6105C9190}" destId="{A3DEE574-A9EA-48B0-9FA6-FD7D05867974}" srcOrd="0" destOrd="0" presId="urn:microsoft.com/office/officeart/2018/2/layout/IconVerticalSolidList"/>
    <dgm:cxn modelId="{253D4478-4591-4C21-B1AC-1DA594E8F6F1}" type="presParOf" srcId="{3CCD672E-71A9-4C11-B8A5-B8C6105C9190}" destId="{40831DD5-7103-4957-B470-B37527A140FA}" srcOrd="1" destOrd="0" presId="urn:microsoft.com/office/officeart/2018/2/layout/IconVerticalSolidList"/>
    <dgm:cxn modelId="{3730CE24-8737-4F6E-B3DE-D5904231A532}" type="presParOf" srcId="{3CCD672E-71A9-4C11-B8A5-B8C6105C9190}" destId="{474A1289-B6AA-4BBD-8AAA-1AD781FE3C82}" srcOrd="2" destOrd="0" presId="urn:microsoft.com/office/officeart/2018/2/layout/IconVerticalSolidList"/>
    <dgm:cxn modelId="{0B100624-7015-4558-8F17-30A50F081CCA}" type="presParOf" srcId="{3CCD672E-71A9-4C11-B8A5-B8C6105C9190}" destId="{8A5676E7-A771-4405-8DCE-D741C62EE066}" srcOrd="3" destOrd="0" presId="urn:microsoft.com/office/officeart/2018/2/layout/IconVerticalSolidList"/>
    <dgm:cxn modelId="{FC4DA5E1-A003-42EA-9C17-40E44021B247}" type="presParOf" srcId="{A65F728E-930B-4AD6-9E7C-35ADAF2D48E4}" destId="{BA50E86C-7B95-41BD-8D05-2F8F041FEB4E}" srcOrd="3" destOrd="0" presId="urn:microsoft.com/office/officeart/2018/2/layout/IconVerticalSolidList"/>
    <dgm:cxn modelId="{FF48B9CB-65C1-4D76-8667-B4C3C45F7D3C}" type="presParOf" srcId="{A65F728E-930B-4AD6-9E7C-35ADAF2D48E4}" destId="{99643D3A-4F90-4DF2-855B-BCCE60DAB949}" srcOrd="4" destOrd="0" presId="urn:microsoft.com/office/officeart/2018/2/layout/IconVerticalSolidList"/>
    <dgm:cxn modelId="{BE83DD0D-39BD-4F5F-BE93-A586E0653070}" type="presParOf" srcId="{99643D3A-4F90-4DF2-855B-BCCE60DAB949}" destId="{03ECA737-CAC9-4147-AE2D-E4F34576DE5B}" srcOrd="0" destOrd="0" presId="urn:microsoft.com/office/officeart/2018/2/layout/IconVerticalSolidList"/>
    <dgm:cxn modelId="{4DCA1640-396B-4469-B17D-719111E0F418}" type="presParOf" srcId="{99643D3A-4F90-4DF2-855B-BCCE60DAB949}" destId="{07D2162E-939B-4C6F-B242-BC98245C9072}" srcOrd="1" destOrd="0" presId="urn:microsoft.com/office/officeart/2018/2/layout/IconVerticalSolidList"/>
    <dgm:cxn modelId="{0F190DEA-C59F-46B7-B8CA-9AF405AD593E}" type="presParOf" srcId="{99643D3A-4F90-4DF2-855B-BCCE60DAB949}" destId="{CFF40F99-6747-4BB2-A5DC-26B486DA3566}" srcOrd="2" destOrd="0" presId="urn:microsoft.com/office/officeart/2018/2/layout/IconVerticalSolidList"/>
    <dgm:cxn modelId="{212AC239-14AD-4B9E-9E8B-D653E1416ACE}" type="presParOf" srcId="{99643D3A-4F90-4DF2-855B-BCCE60DAB949}" destId="{B9F53D07-D21C-4759-86F3-EC1AAFA02EAA}" srcOrd="3" destOrd="0" presId="urn:microsoft.com/office/officeart/2018/2/layout/IconVerticalSolidList"/>
    <dgm:cxn modelId="{24D82448-236C-491F-9FF2-C96CF48FF9F2}" type="presParOf" srcId="{99643D3A-4F90-4DF2-855B-BCCE60DAB949}" destId="{3A967B39-E89E-4873-B1BF-24C4FEFEAE77}"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6D405D-65DB-462B-87F3-5E979B2FE6D2}"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2CF3050E-9D6B-42BF-BCAF-B8FF1155EB78}">
      <dgm:prSet/>
      <dgm:spPr/>
      <dgm:t>
        <a:bodyPr/>
        <a:lstStyle/>
        <a:p>
          <a:pPr>
            <a:lnSpc>
              <a:spcPct val="100000"/>
            </a:lnSpc>
          </a:pPr>
          <a:r>
            <a:rPr lang="en-US" dirty="0">
              <a:latin typeface="Aptos" panose="020B0004020202020204" pitchFamily="34" charset="0"/>
            </a:rPr>
            <a:t>Contract Structure</a:t>
          </a:r>
        </a:p>
      </dgm:t>
    </dgm:pt>
    <dgm:pt modelId="{06C5ADD3-9280-4DB1-935D-448E366C93F4}" type="parTrans" cxnId="{B96F0121-7E90-4CE0-B631-6D921F585BDB}">
      <dgm:prSet/>
      <dgm:spPr/>
      <dgm:t>
        <a:bodyPr/>
        <a:lstStyle/>
        <a:p>
          <a:endParaRPr lang="en-US"/>
        </a:p>
      </dgm:t>
    </dgm:pt>
    <dgm:pt modelId="{334DE8AF-A002-402A-A0D4-A0233E242780}" type="sibTrans" cxnId="{B96F0121-7E90-4CE0-B631-6D921F585BDB}">
      <dgm:prSet/>
      <dgm:spPr/>
      <dgm:t>
        <a:bodyPr/>
        <a:lstStyle/>
        <a:p>
          <a:endParaRPr lang="en-US"/>
        </a:p>
      </dgm:t>
    </dgm:pt>
    <dgm:pt modelId="{302C8455-F86B-4630-AA5A-A6EBC9AF2E22}">
      <dgm:prSet custT="1"/>
      <dgm:spPr/>
      <dgm:t>
        <a:bodyPr/>
        <a:lstStyle/>
        <a:p>
          <a:pPr>
            <a:lnSpc>
              <a:spcPct val="100000"/>
            </a:lnSpc>
          </a:pPr>
          <a:r>
            <a:rPr lang="en-US" sz="1600" dirty="0">
              <a:latin typeface="Aptos" panose="020B0004020202020204" pitchFamily="34" charset="0"/>
            </a:rPr>
            <a:t>Updated structure to align with current Iowa Health Link contracts</a:t>
          </a:r>
        </a:p>
      </dgm:t>
    </dgm:pt>
    <dgm:pt modelId="{F109D17F-56CE-470A-B193-5065850E76ED}" type="parTrans" cxnId="{585F5A5C-90FC-48EE-98E1-8002D47D993B}">
      <dgm:prSet/>
      <dgm:spPr/>
      <dgm:t>
        <a:bodyPr/>
        <a:lstStyle/>
        <a:p>
          <a:endParaRPr lang="en-US"/>
        </a:p>
      </dgm:t>
    </dgm:pt>
    <dgm:pt modelId="{982B039C-1A9D-462D-BC38-506D3F94AF4E}" type="sibTrans" cxnId="{585F5A5C-90FC-48EE-98E1-8002D47D993B}">
      <dgm:prSet/>
      <dgm:spPr/>
      <dgm:t>
        <a:bodyPr/>
        <a:lstStyle/>
        <a:p>
          <a:endParaRPr lang="en-US"/>
        </a:p>
      </dgm:t>
    </dgm:pt>
    <dgm:pt modelId="{55EB6752-A39F-4EA3-B1EF-B9DC03A74789}">
      <dgm:prSet/>
      <dgm:spPr/>
      <dgm:t>
        <a:bodyPr/>
        <a:lstStyle/>
        <a:p>
          <a:pPr>
            <a:lnSpc>
              <a:spcPct val="100000"/>
            </a:lnSpc>
          </a:pPr>
          <a:r>
            <a:rPr lang="en-US" dirty="0">
              <a:latin typeface="Aptos" panose="020B0004020202020204" pitchFamily="34" charset="0"/>
            </a:rPr>
            <a:t>Service Delivery</a:t>
          </a:r>
        </a:p>
      </dgm:t>
    </dgm:pt>
    <dgm:pt modelId="{380424A1-64DF-493C-B8FB-548EEE8D451F}" type="parTrans" cxnId="{E1007923-5A5B-458E-B59F-6302A5A21428}">
      <dgm:prSet/>
      <dgm:spPr/>
      <dgm:t>
        <a:bodyPr/>
        <a:lstStyle/>
        <a:p>
          <a:endParaRPr lang="en-US"/>
        </a:p>
      </dgm:t>
    </dgm:pt>
    <dgm:pt modelId="{4F2AEB34-23D7-4B44-9DF8-A5BD823DFD6A}" type="sibTrans" cxnId="{E1007923-5A5B-458E-B59F-6302A5A21428}">
      <dgm:prSet/>
      <dgm:spPr/>
      <dgm:t>
        <a:bodyPr/>
        <a:lstStyle/>
        <a:p>
          <a:endParaRPr lang="en-US"/>
        </a:p>
      </dgm:t>
    </dgm:pt>
    <dgm:pt modelId="{AF336C91-8721-4B9C-A693-9FE614DD27D7}">
      <dgm:prSet custT="1"/>
      <dgm:spPr/>
      <dgm:t>
        <a:bodyPr/>
        <a:lstStyle/>
        <a:p>
          <a:pPr>
            <a:lnSpc>
              <a:spcPct val="100000"/>
            </a:lnSpc>
          </a:pPr>
          <a:r>
            <a:rPr lang="en-US" sz="1600" dirty="0">
              <a:latin typeface="Aptos" panose="020B0004020202020204" pitchFamily="34" charset="0"/>
            </a:rPr>
            <a:t>DWP and Hawki services will be provided by all awarded contractors</a:t>
          </a:r>
        </a:p>
      </dgm:t>
    </dgm:pt>
    <dgm:pt modelId="{7536D92F-7812-4989-B7BF-B1A118CE4D03}" type="parTrans" cxnId="{4E6C330F-7A13-42E5-8C6B-11617D63C69A}">
      <dgm:prSet/>
      <dgm:spPr/>
      <dgm:t>
        <a:bodyPr/>
        <a:lstStyle/>
        <a:p>
          <a:endParaRPr lang="en-US"/>
        </a:p>
      </dgm:t>
    </dgm:pt>
    <dgm:pt modelId="{5BE8EF85-4E86-4320-B378-5409D01CA8F1}" type="sibTrans" cxnId="{4E6C330F-7A13-42E5-8C6B-11617D63C69A}">
      <dgm:prSet/>
      <dgm:spPr/>
      <dgm:t>
        <a:bodyPr/>
        <a:lstStyle/>
        <a:p>
          <a:endParaRPr lang="en-US"/>
        </a:p>
      </dgm:t>
    </dgm:pt>
    <dgm:pt modelId="{6332B3D0-1A2E-426A-A32D-C0F63D878432}">
      <dgm:prSet/>
      <dgm:spPr/>
      <dgm:t>
        <a:bodyPr/>
        <a:lstStyle/>
        <a:p>
          <a:pPr>
            <a:lnSpc>
              <a:spcPct val="100000"/>
            </a:lnSpc>
          </a:pPr>
          <a:r>
            <a:rPr lang="en-US" dirty="0">
              <a:latin typeface="Aptos" panose="020B0004020202020204" pitchFamily="34" charset="0"/>
            </a:rPr>
            <a:t>Carved Out Services</a:t>
          </a:r>
        </a:p>
      </dgm:t>
    </dgm:pt>
    <dgm:pt modelId="{2FCAA06D-5EA1-4A2C-BFD4-EB02F19B2D22}" type="parTrans" cxnId="{79657EC8-AED0-4A19-8789-4546EA9C74B3}">
      <dgm:prSet/>
      <dgm:spPr/>
      <dgm:t>
        <a:bodyPr/>
        <a:lstStyle/>
        <a:p>
          <a:endParaRPr lang="en-US"/>
        </a:p>
      </dgm:t>
    </dgm:pt>
    <dgm:pt modelId="{4CBB52D7-F6B5-4B58-B3EB-593F2A9A2C5A}" type="sibTrans" cxnId="{79657EC8-AED0-4A19-8789-4546EA9C74B3}">
      <dgm:prSet/>
      <dgm:spPr/>
      <dgm:t>
        <a:bodyPr/>
        <a:lstStyle/>
        <a:p>
          <a:endParaRPr lang="en-US"/>
        </a:p>
      </dgm:t>
    </dgm:pt>
    <dgm:pt modelId="{A52D6EB4-390F-4DAD-A3EC-348133447731}">
      <dgm:prSet custT="1"/>
      <dgm:spPr/>
      <dgm:t>
        <a:bodyPr/>
        <a:lstStyle/>
        <a:p>
          <a:pPr>
            <a:lnSpc>
              <a:spcPct val="100000"/>
            </a:lnSpc>
          </a:pPr>
          <a:r>
            <a:rPr lang="en-US" sz="1600" dirty="0">
              <a:latin typeface="Aptos" panose="020B0004020202020204" pitchFamily="34" charset="0"/>
            </a:rPr>
            <a:t>Orthodontia is no longer intended to be carved out of capitation rates</a:t>
          </a:r>
        </a:p>
      </dgm:t>
    </dgm:pt>
    <dgm:pt modelId="{497217F2-5823-42AD-A2B8-009D88BA0FC1}" type="parTrans" cxnId="{AEAD57C4-95AD-412E-B7BF-ED18D3812B7A}">
      <dgm:prSet/>
      <dgm:spPr/>
      <dgm:t>
        <a:bodyPr/>
        <a:lstStyle/>
        <a:p>
          <a:endParaRPr lang="en-US"/>
        </a:p>
      </dgm:t>
    </dgm:pt>
    <dgm:pt modelId="{76B3CB3F-8040-48FA-9B41-49CDD232CC67}" type="sibTrans" cxnId="{AEAD57C4-95AD-412E-B7BF-ED18D3812B7A}">
      <dgm:prSet/>
      <dgm:spPr/>
      <dgm:t>
        <a:bodyPr/>
        <a:lstStyle/>
        <a:p>
          <a:endParaRPr lang="en-US"/>
        </a:p>
      </dgm:t>
    </dgm:pt>
    <dgm:pt modelId="{E09FF4A8-1DC5-452C-AA8D-69CCEFFE0D0F}">
      <dgm:prSet/>
      <dgm:spPr/>
      <dgm:t>
        <a:bodyPr/>
        <a:lstStyle/>
        <a:p>
          <a:pPr>
            <a:lnSpc>
              <a:spcPct val="100000"/>
            </a:lnSpc>
          </a:pPr>
          <a:r>
            <a:rPr lang="en-US" dirty="0">
              <a:latin typeface="Aptos" panose="020B0004020202020204" pitchFamily="34" charset="0"/>
            </a:rPr>
            <a:t>Quality and Contract Compliance</a:t>
          </a:r>
        </a:p>
      </dgm:t>
    </dgm:pt>
    <dgm:pt modelId="{43FE0093-B560-4CB1-98F3-708D45951B64}" type="parTrans" cxnId="{0EF771E2-100F-4B76-854C-E79E57016BE1}">
      <dgm:prSet/>
      <dgm:spPr/>
      <dgm:t>
        <a:bodyPr/>
        <a:lstStyle/>
        <a:p>
          <a:endParaRPr lang="en-US"/>
        </a:p>
      </dgm:t>
    </dgm:pt>
    <dgm:pt modelId="{F4A07692-9767-41EC-9113-5C79A019E3CB}" type="sibTrans" cxnId="{0EF771E2-100F-4B76-854C-E79E57016BE1}">
      <dgm:prSet/>
      <dgm:spPr/>
      <dgm:t>
        <a:bodyPr/>
        <a:lstStyle/>
        <a:p>
          <a:endParaRPr lang="en-US"/>
        </a:p>
      </dgm:t>
    </dgm:pt>
    <dgm:pt modelId="{500B351A-F74C-4BB2-9924-E907E731C673}">
      <dgm:prSet custT="1"/>
      <dgm:spPr/>
      <dgm:t>
        <a:bodyPr/>
        <a:lstStyle/>
        <a:p>
          <a:pPr>
            <a:lnSpc>
              <a:spcPct val="100000"/>
            </a:lnSpc>
            <a:buFont typeface="Arial" panose="020B0604020202020204" pitchFamily="34" charset="0"/>
            <a:buChar char="•"/>
          </a:pPr>
          <a:r>
            <a:rPr lang="en-US" sz="1200" dirty="0">
              <a:latin typeface="Aptos" panose="020B0004020202020204" pitchFamily="34" charset="0"/>
            </a:rPr>
            <a:t>- Updated Pay for Performance Measures and new Liquidated Damages</a:t>
          </a:r>
          <a:br>
            <a:rPr lang="en-US" sz="1200" dirty="0">
              <a:latin typeface="Aptos" panose="020B0004020202020204" pitchFamily="34" charset="0"/>
            </a:rPr>
          </a:br>
          <a:r>
            <a:rPr lang="en-US" sz="1200" dirty="0">
              <a:latin typeface="Aptos" panose="020B0004020202020204" pitchFamily="34" charset="0"/>
            </a:rPr>
            <a:t>- Overall alignment with Iowa’s Dental Quality Strategy Plan</a:t>
          </a:r>
        </a:p>
      </dgm:t>
    </dgm:pt>
    <dgm:pt modelId="{2FF97BA0-D558-4610-9BF0-7045028CC228}" type="parTrans" cxnId="{4B2E99CF-8F9E-40EA-85A6-876F66A0743E}">
      <dgm:prSet/>
      <dgm:spPr/>
      <dgm:t>
        <a:bodyPr/>
        <a:lstStyle/>
        <a:p>
          <a:endParaRPr lang="en-US"/>
        </a:p>
      </dgm:t>
    </dgm:pt>
    <dgm:pt modelId="{4EB3BFBF-44D9-437A-8599-4B7D199A2E52}" type="sibTrans" cxnId="{4B2E99CF-8F9E-40EA-85A6-876F66A0743E}">
      <dgm:prSet/>
      <dgm:spPr/>
      <dgm:t>
        <a:bodyPr/>
        <a:lstStyle/>
        <a:p>
          <a:endParaRPr lang="en-US"/>
        </a:p>
      </dgm:t>
    </dgm:pt>
    <dgm:pt modelId="{9423D7DE-8282-42F3-AD36-3F73FCA37CC6}" type="pres">
      <dgm:prSet presAssocID="{BE6D405D-65DB-462B-87F3-5E979B2FE6D2}" presName="root" presStyleCnt="0">
        <dgm:presLayoutVars>
          <dgm:dir/>
          <dgm:resizeHandles val="exact"/>
        </dgm:presLayoutVars>
      </dgm:prSet>
      <dgm:spPr/>
    </dgm:pt>
    <dgm:pt modelId="{019E86A6-7981-4878-BD37-305ACD194099}" type="pres">
      <dgm:prSet presAssocID="{2CF3050E-9D6B-42BF-BCAF-B8FF1155EB78}" presName="compNode" presStyleCnt="0"/>
      <dgm:spPr/>
    </dgm:pt>
    <dgm:pt modelId="{7005F7CB-5808-42E6-9D2B-6BB426036A7B}" type="pres">
      <dgm:prSet presAssocID="{2CF3050E-9D6B-42BF-BCAF-B8FF1155EB78}" presName="bgRect" presStyleLbl="bgShp" presStyleIdx="0" presStyleCnt="4"/>
      <dgm:spPr>
        <a:prstGeom prst="rect">
          <a:avLst/>
        </a:prstGeom>
        <a:solidFill>
          <a:schemeClr val="accent2">
            <a:lumMod val="20000"/>
            <a:lumOff val="80000"/>
          </a:schemeClr>
        </a:solidFill>
      </dgm:spPr>
    </dgm:pt>
    <dgm:pt modelId="{55788698-0168-4074-9A40-DE7058B4B659}" type="pres">
      <dgm:prSet presAssocID="{2CF3050E-9D6B-42BF-BCAF-B8FF1155EB7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C3B63DBB-FAF5-473F-A58D-F4DCF8A71CF8}" type="pres">
      <dgm:prSet presAssocID="{2CF3050E-9D6B-42BF-BCAF-B8FF1155EB78}" presName="spaceRect" presStyleCnt="0"/>
      <dgm:spPr/>
    </dgm:pt>
    <dgm:pt modelId="{8241D6C9-1767-494A-AD9E-3D1BA5182531}" type="pres">
      <dgm:prSet presAssocID="{2CF3050E-9D6B-42BF-BCAF-B8FF1155EB78}" presName="parTx" presStyleLbl="revTx" presStyleIdx="0" presStyleCnt="8">
        <dgm:presLayoutVars>
          <dgm:chMax val="0"/>
          <dgm:chPref val="0"/>
        </dgm:presLayoutVars>
      </dgm:prSet>
      <dgm:spPr/>
    </dgm:pt>
    <dgm:pt modelId="{B2E4F6BF-99D9-45B2-9866-0DCA25D4E550}" type="pres">
      <dgm:prSet presAssocID="{2CF3050E-9D6B-42BF-BCAF-B8FF1155EB78}" presName="desTx" presStyleLbl="revTx" presStyleIdx="1" presStyleCnt="8">
        <dgm:presLayoutVars/>
      </dgm:prSet>
      <dgm:spPr/>
    </dgm:pt>
    <dgm:pt modelId="{69FA011E-BC01-4249-B8E8-0B3DA883047B}" type="pres">
      <dgm:prSet presAssocID="{334DE8AF-A002-402A-A0D4-A0233E242780}" presName="sibTrans" presStyleCnt="0"/>
      <dgm:spPr/>
    </dgm:pt>
    <dgm:pt modelId="{7932B626-1B0E-4F20-BCA8-2A967D4242AB}" type="pres">
      <dgm:prSet presAssocID="{55EB6752-A39F-4EA3-B1EF-B9DC03A74789}" presName="compNode" presStyleCnt="0"/>
      <dgm:spPr/>
    </dgm:pt>
    <dgm:pt modelId="{784C6167-57DA-4647-8132-79ED0CD21DEF}" type="pres">
      <dgm:prSet presAssocID="{55EB6752-A39F-4EA3-B1EF-B9DC03A74789}" presName="bgRect" presStyleLbl="bgShp" presStyleIdx="1" presStyleCnt="4"/>
      <dgm:spPr>
        <a:prstGeom prst="rect">
          <a:avLst/>
        </a:prstGeom>
        <a:solidFill>
          <a:schemeClr val="accent2">
            <a:lumMod val="40000"/>
            <a:lumOff val="60000"/>
          </a:schemeClr>
        </a:solidFill>
      </dgm:spPr>
    </dgm:pt>
    <dgm:pt modelId="{30A3A3D9-060E-4062-8516-FD17B030D17D}" type="pres">
      <dgm:prSet presAssocID="{55EB6752-A39F-4EA3-B1EF-B9DC03A7478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80466915-227A-4EA3-A714-AD55DDDE9442}" type="pres">
      <dgm:prSet presAssocID="{55EB6752-A39F-4EA3-B1EF-B9DC03A74789}" presName="spaceRect" presStyleCnt="0"/>
      <dgm:spPr/>
    </dgm:pt>
    <dgm:pt modelId="{D9BE12C3-1141-4FDB-884D-C69CA75900F4}" type="pres">
      <dgm:prSet presAssocID="{55EB6752-A39F-4EA3-B1EF-B9DC03A74789}" presName="parTx" presStyleLbl="revTx" presStyleIdx="2" presStyleCnt="8">
        <dgm:presLayoutVars>
          <dgm:chMax val="0"/>
          <dgm:chPref val="0"/>
        </dgm:presLayoutVars>
      </dgm:prSet>
      <dgm:spPr/>
    </dgm:pt>
    <dgm:pt modelId="{6BADBD82-1259-4587-97EC-8B99F49BDEA9}" type="pres">
      <dgm:prSet presAssocID="{55EB6752-A39F-4EA3-B1EF-B9DC03A74789}" presName="desTx" presStyleLbl="revTx" presStyleIdx="3" presStyleCnt="8">
        <dgm:presLayoutVars/>
      </dgm:prSet>
      <dgm:spPr/>
    </dgm:pt>
    <dgm:pt modelId="{EB3B085C-B01E-4620-B9B5-17143CE83E5D}" type="pres">
      <dgm:prSet presAssocID="{4F2AEB34-23D7-4B44-9DF8-A5BD823DFD6A}" presName="sibTrans" presStyleCnt="0"/>
      <dgm:spPr/>
    </dgm:pt>
    <dgm:pt modelId="{37768922-2580-4FC2-BBDC-BB9CA406B851}" type="pres">
      <dgm:prSet presAssocID="{6332B3D0-1A2E-426A-A32D-C0F63D878432}" presName="compNode" presStyleCnt="0"/>
      <dgm:spPr/>
    </dgm:pt>
    <dgm:pt modelId="{4975320B-3D8E-47D1-AEAF-BCF2F12B89AF}" type="pres">
      <dgm:prSet presAssocID="{6332B3D0-1A2E-426A-A32D-C0F63D878432}" presName="bgRect" presStyleLbl="bgShp" presStyleIdx="2" presStyleCnt="4"/>
      <dgm:spPr>
        <a:prstGeom prst="rect">
          <a:avLst/>
        </a:prstGeom>
        <a:solidFill>
          <a:schemeClr val="accent2">
            <a:lumMod val="20000"/>
            <a:lumOff val="80000"/>
          </a:schemeClr>
        </a:solidFill>
      </dgm:spPr>
    </dgm:pt>
    <dgm:pt modelId="{45F69EEB-7A3F-41B1-B027-BC3B80B5B776}" type="pres">
      <dgm:prSet presAssocID="{6332B3D0-1A2E-426A-A32D-C0F63D87843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stle scene"/>
        </a:ext>
      </dgm:extLst>
    </dgm:pt>
    <dgm:pt modelId="{C7F12A78-A1BE-4A08-A375-F10B924C68E7}" type="pres">
      <dgm:prSet presAssocID="{6332B3D0-1A2E-426A-A32D-C0F63D878432}" presName="spaceRect" presStyleCnt="0"/>
      <dgm:spPr/>
    </dgm:pt>
    <dgm:pt modelId="{2FE4E99A-D662-4B3D-9C6D-B963E5FA8F04}" type="pres">
      <dgm:prSet presAssocID="{6332B3D0-1A2E-426A-A32D-C0F63D878432}" presName="parTx" presStyleLbl="revTx" presStyleIdx="4" presStyleCnt="8">
        <dgm:presLayoutVars>
          <dgm:chMax val="0"/>
          <dgm:chPref val="0"/>
        </dgm:presLayoutVars>
      </dgm:prSet>
      <dgm:spPr/>
    </dgm:pt>
    <dgm:pt modelId="{76B4FEB2-F187-4BDB-8396-135A244DD34E}" type="pres">
      <dgm:prSet presAssocID="{6332B3D0-1A2E-426A-A32D-C0F63D878432}" presName="desTx" presStyleLbl="revTx" presStyleIdx="5" presStyleCnt="8">
        <dgm:presLayoutVars/>
      </dgm:prSet>
      <dgm:spPr/>
    </dgm:pt>
    <dgm:pt modelId="{36FB082D-F9EA-422D-9FAE-BC4AF3723889}" type="pres">
      <dgm:prSet presAssocID="{4CBB52D7-F6B5-4B58-B3EB-593F2A9A2C5A}" presName="sibTrans" presStyleCnt="0"/>
      <dgm:spPr/>
    </dgm:pt>
    <dgm:pt modelId="{797E4D21-6880-4E0B-B915-44C95E313F77}" type="pres">
      <dgm:prSet presAssocID="{E09FF4A8-1DC5-452C-AA8D-69CCEFFE0D0F}" presName="compNode" presStyleCnt="0"/>
      <dgm:spPr/>
    </dgm:pt>
    <dgm:pt modelId="{95F2519C-C468-4CF0-966E-52405401A549}" type="pres">
      <dgm:prSet presAssocID="{E09FF4A8-1DC5-452C-AA8D-69CCEFFE0D0F}" presName="bgRect" presStyleLbl="bgShp" presStyleIdx="3" presStyleCnt="4" custLinFactNeighborY="8354"/>
      <dgm:spPr>
        <a:prstGeom prst="rect">
          <a:avLst/>
        </a:prstGeom>
        <a:solidFill>
          <a:schemeClr val="accent2">
            <a:lumMod val="40000"/>
            <a:lumOff val="60000"/>
          </a:schemeClr>
        </a:solidFill>
      </dgm:spPr>
    </dgm:pt>
    <dgm:pt modelId="{ED7BB0D2-279C-4E45-885E-3A6B2325075C}" type="pres">
      <dgm:prSet presAssocID="{E09FF4A8-1DC5-452C-AA8D-69CCEFFE0D0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D7DDC1DD-F8C3-4CED-B804-261D123BC39E}" type="pres">
      <dgm:prSet presAssocID="{E09FF4A8-1DC5-452C-AA8D-69CCEFFE0D0F}" presName="spaceRect" presStyleCnt="0"/>
      <dgm:spPr/>
    </dgm:pt>
    <dgm:pt modelId="{66DFC865-F45D-4D2C-A42F-1EBAB652BF88}" type="pres">
      <dgm:prSet presAssocID="{E09FF4A8-1DC5-452C-AA8D-69CCEFFE0D0F}" presName="parTx" presStyleLbl="revTx" presStyleIdx="6" presStyleCnt="8">
        <dgm:presLayoutVars>
          <dgm:chMax val="0"/>
          <dgm:chPref val="0"/>
        </dgm:presLayoutVars>
      </dgm:prSet>
      <dgm:spPr/>
    </dgm:pt>
    <dgm:pt modelId="{38D33A79-67EB-4EE2-943F-57B4C29A5DCD}" type="pres">
      <dgm:prSet presAssocID="{E09FF4A8-1DC5-452C-AA8D-69CCEFFE0D0F}" presName="desTx" presStyleLbl="revTx" presStyleIdx="7" presStyleCnt="8">
        <dgm:presLayoutVars/>
      </dgm:prSet>
      <dgm:spPr/>
    </dgm:pt>
  </dgm:ptLst>
  <dgm:cxnLst>
    <dgm:cxn modelId="{4E6C330F-7A13-42E5-8C6B-11617D63C69A}" srcId="{55EB6752-A39F-4EA3-B1EF-B9DC03A74789}" destId="{AF336C91-8721-4B9C-A693-9FE614DD27D7}" srcOrd="0" destOrd="0" parTransId="{7536D92F-7812-4989-B7BF-B1A118CE4D03}" sibTransId="{5BE8EF85-4E86-4320-B378-5409D01CA8F1}"/>
    <dgm:cxn modelId="{B8916D14-6BBB-47BC-AE93-7AE8CA0AAC2A}" type="presOf" srcId="{AF336C91-8721-4B9C-A693-9FE614DD27D7}" destId="{6BADBD82-1259-4587-97EC-8B99F49BDEA9}" srcOrd="0" destOrd="0" presId="urn:microsoft.com/office/officeart/2018/2/layout/IconVerticalSolidList"/>
    <dgm:cxn modelId="{B96F0121-7E90-4CE0-B631-6D921F585BDB}" srcId="{BE6D405D-65DB-462B-87F3-5E979B2FE6D2}" destId="{2CF3050E-9D6B-42BF-BCAF-B8FF1155EB78}" srcOrd="0" destOrd="0" parTransId="{06C5ADD3-9280-4DB1-935D-448E366C93F4}" sibTransId="{334DE8AF-A002-402A-A0D4-A0233E242780}"/>
    <dgm:cxn modelId="{E1007923-5A5B-458E-B59F-6302A5A21428}" srcId="{BE6D405D-65DB-462B-87F3-5E979B2FE6D2}" destId="{55EB6752-A39F-4EA3-B1EF-B9DC03A74789}" srcOrd="1" destOrd="0" parTransId="{380424A1-64DF-493C-B8FB-548EEE8D451F}" sibTransId="{4F2AEB34-23D7-4B44-9DF8-A5BD823DFD6A}"/>
    <dgm:cxn modelId="{27E65D25-8391-42B5-BE9B-02D03C44DFDE}" type="presOf" srcId="{500B351A-F74C-4BB2-9924-E907E731C673}" destId="{38D33A79-67EB-4EE2-943F-57B4C29A5DCD}" srcOrd="0" destOrd="0" presId="urn:microsoft.com/office/officeart/2018/2/layout/IconVerticalSolidList"/>
    <dgm:cxn modelId="{585F5A5C-90FC-48EE-98E1-8002D47D993B}" srcId="{2CF3050E-9D6B-42BF-BCAF-B8FF1155EB78}" destId="{302C8455-F86B-4630-AA5A-A6EBC9AF2E22}" srcOrd="0" destOrd="0" parTransId="{F109D17F-56CE-470A-B193-5065850E76ED}" sibTransId="{982B039C-1A9D-462D-BC38-506D3F94AF4E}"/>
    <dgm:cxn modelId="{4057A581-E358-46C8-A06C-4A6C301A66CE}" type="presOf" srcId="{55EB6752-A39F-4EA3-B1EF-B9DC03A74789}" destId="{D9BE12C3-1141-4FDB-884D-C69CA75900F4}" srcOrd="0" destOrd="0" presId="urn:microsoft.com/office/officeart/2018/2/layout/IconVerticalSolidList"/>
    <dgm:cxn modelId="{8CAF1590-FB67-434B-98A7-87D0119F4B17}" type="presOf" srcId="{6332B3D0-1A2E-426A-A32D-C0F63D878432}" destId="{2FE4E99A-D662-4B3D-9C6D-B963E5FA8F04}" srcOrd="0" destOrd="0" presId="urn:microsoft.com/office/officeart/2018/2/layout/IconVerticalSolidList"/>
    <dgm:cxn modelId="{AEAD57C4-95AD-412E-B7BF-ED18D3812B7A}" srcId="{6332B3D0-1A2E-426A-A32D-C0F63D878432}" destId="{A52D6EB4-390F-4DAD-A3EC-348133447731}" srcOrd="0" destOrd="0" parTransId="{497217F2-5823-42AD-A2B8-009D88BA0FC1}" sibTransId="{76B3CB3F-8040-48FA-9B41-49CDD232CC67}"/>
    <dgm:cxn modelId="{79657EC8-AED0-4A19-8789-4546EA9C74B3}" srcId="{BE6D405D-65DB-462B-87F3-5E979B2FE6D2}" destId="{6332B3D0-1A2E-426A-A32D-C0F63D878432}" srcOrd="2" destOrd="0" parTransId="{2FCAA06D-5EA1-4A2C-BFD4-EB02F19B2D22}" sibTransId="{4CBB52D7-F6B5-4B58-B3EB-593F2A9A2C5A}"/>
    <dgm:cxn modelId="{8373B9CE-9254-4A7C-9AC2-2208C86C730A}" type="presOf" srcId="{E09FF4A8-1DC5-452C-AA8D-69CCEFFE0D0F}" destId="{66DFC865-F45D-4D2C-A42F-1EBAB652BF88}" srcOrd="0" destOrd="0" presId="urn:microsoft.com/office/officeart/2018/2/layout/IconVerticalSolidList"/>
    <dgm:cxn modelId="{4B2E99CF-8F9E-40EA-85A6-876F66A0743E}" srcId="{E09FF4A8-1DC5-452C-AA8D-69CCEFFE0D0F}" destId="{500B351A-F74C-4BB2-9924-E907E731C673}" srcOrd="0" destOrd="0" parTransId="{2FF97BA0-D558-4610-9BF0-7045028CC228}" sibTransId="{4EB3BFBF-44D9-437A-8599-4B7D199A2E52}"/>
    <dgm:cxn modelId="{0EF771E2-100F-4B76-854C-E79E57016BE1}" srcId="{BE6D405D-65DB-462B-87F3-5E979B2FE6D2}" destId="{E09FF4A8-1DC5-452C-AA8D-69CCEFFE0D0F}" srcOrd="3" destOrd="0" parTransId="{43FE0093-B560-4CB1-98F3-708D45951B64}" sibTransId="{F4A07692-9767-41EC-9113-5C79A019E3CB}"/>
    <dgm:cxn modelId="{3A56F1E8-7385-4DF8-8C03-D1A6DCBCCEB4}" type="presOf" srcId="{302C8455-F86B-4630-AA5A-A6EBC9AF2E22}" destId="{B2E4F6BF-99D9-45B2-9866-0DCA25D4E550}" srcOrd="0" destOrd="0" presId="urn:microsoft.com/office/officeart/2018/2/layout/IconVerticalSolidList"/>
    <dgm:cxn modelId="{FECC1DEF-498B-492C-8E5B-71654B2C2C1D}" type="presOf" srcId="{A52D6EB4-390F-4DAD-A3EC-348133447731}" destId="{76B4FEB2-F187-4BDB-8396-135A244DD34E}" srcOrd="0" destOrd="0" presId="urn:microsoft.com/office/officeart/2018/2/layout/IconVerticalSolidList"/>
    <dgm:cxn modelId="{C7C9D5F7-B2D5-4AFB-9603-EC30E5B77651}" type="presOf" srcId="{BE6D405D-65DB-462B-87F3-5E979B2FE6D2}" destId="{9423D7DE-8282-42F3-AD36-3F73FCA37CC6}" srcOrd="0" destOrd="0" presId="urn:microsoft.com/office/officeart/2018/2/layout/IconVerticalSolidList"/>
    <dgm:cxn modelId="{51FD81F8-80A0-48DB-BB47-2AD30E039C50}" type="presOf" srcId="{2CF3050E-9D6B-42BF-BCAF-B8FF1155EB78}" destId="{8241D6C9-1767-494A-AD9E-3D1BA5182531}" srcOrd="0" destOrd="0" presId="urn:microsoft.com/office/officeart/2018/2/layout/IconVerticalSolidList"/>
    <dgm:cxn modelId="{28F71D38-2BE4-455E-8D52-D190801E18B8}" type="presParOf" srcId="{9423D7DE-8282-42F3-AD36-3F73FCA37CC6}" destId="{019E86A6-7981-4878-BD37-305ACD194099}" srcOrd="0" destOrd="0" presId="urn:microsoft.com/office/officeart/2018/2/layout/IconVerticalSolidList"/>
    <dgm:cxn modelId="{42F0AC1C-9A26-4ED9-94C8-095D20951062}" type="presParOf" srcId="{019E86A6-7981-4878-BD37-305ACD194099}" destId="{7005F7CB-5808-42E6-9D2B-6BB426036A7B}" srcOrd="0" destOrd="0" presId="urn:microsoft.com/office/officeart/2018/2/layout/IconVerticalSolidList"/>
    <dgm:cxn modelId="{B5C26D7D-F95D-4D5F-AD26-2074F7C317A8}" type="presParOf" srcId="{019E86A6-7981-4878-BD37-305ACD194099}" destId="{55788698-0168-4074-9A40-DE7058B4B659}" srcOrd="1" destOrd="0" presId="urn:microsoft.com/office/officeart/2018/2/layout/IconVerticalSolidList"/>
    <dgm:cxn modelId="{D750407B-CA7E-46FB-8332-1235618F4A8A}" type="presParOf" srcId="{019E86A6-7981-4878-BD37-305ACD194099}" destId="{C3B63DBB-FAF5-473F-A58D-F4DCF8A71CF8}" srcOrd="2" destOrd="0" presId="urn:microsoft.com/office/officeart/2018/2/layout/IconVerticalSolidList"/>
    <dgm:cxn modelId="{39442937-2188-407C-8106-1FE9D25FEBAD}" type="presParOf" srcId="{019E86A6-7981-4878-BD37-305ACD194099}" destId="{8241D6C9-1767-494A-AD9E-3D1BA5182531}" srcOrd="3" destOrd="0" presId="urn:microsoft.com/office/officeart/2018/2/layout/IconVerticalSolidList"/>
    <dgm:cxn modelId="{0EBE1CDD-4F99-4AC3-A112-D7A0671F82E5}" type="presParOf" srcId="{019E86A6-7981-4878-BD37-305ACD194099}" destId="{B2E4F6BF-99D9-45B2-9866-0DCA25D4E550}" srcOrd="4" destOrd="0" presId="urn:microsoft.com/office/officeart/2018/2/layout/IconVerticalSolidList"/>
    <dgm:cxn modelId="{DEA0BCC8-92E8-48F3-AEAA-89BDD8932EE9}" type="presParOf" srcId="{9423D7DE-8282-42F3-AD36-3F73FCA37CC6}" destId="{69FA011E-BC01-4249-B8E8-0B3DA883047B}" srcOrd="1" destOrd="0" presId="urn:microsoft.com/office/officeart/2018/2/layout/IconVerticalSolidList"/>
    <dgm:cxn modelId="{07EAEB70-3580-4BE7-A76C-9EF01CD785D8}" type="presParOf" srcId="{9423D7DE-8282-42F3-AD36-3F73FCA37CC6}" destId="{7932B626-1B0E-4F20-BCA8-2A967D4242AB}" srcOrd="2" destOrd="0" presId="urn:microsoft.com/office/officeart/2018/2/layout/IconVerticalSolidList"/>
    <dgm:cxn modelId="{7256ECBE-A08A-498F-AB83-D0702D402476}" type="presParOf" srcId="{7932B626-1B0E-4F20-BCA8-2A967D4242AB}" destId="{784C6167-57DA-4647-8132-79ED0CD21DEF}" srcOrd="0" destOrd="0" presId="urn:microsoft.com/office/officeart/2018/2/layout/IconVerticalSolidList"/>
    <dgm:cxn modelId="{EB8DDB9B-02EE-4532-9209-22F0B69647E2}" type="presParOf" srcId="{7932B626-1B0E-4F20-BCA8-2A967D4242AB}" destId="{30A3A3D9-060E-4062-8516-FD17B030D17D}" srcOrd="1" destOrd="0" presId="urn:microsoft.com/office/officeart/2018/2/layout/IconVerticalSolidList"/>
    <dgm:cxn modelId="{FBAE60F8-9FE7-40AD-B287-062B8CB20BB3}" type="presParOf" srcId="{7932B626-1B0E-4F20-BCA8-2A967D4242AB}" destId="{80466915-227A-4EA3-A714-AD55DDDE9442}" srcOrd="2" destOrd="0" presId="urn:microsoft.com/office/officeart/2018/2/layout/IconVerticalSolidList"/>
    <dgm:cxn modelId="{028EE07E-6F9E-45BF-AE2A-E16E9B15D935}" type="presParOf" srcId="{7932B626-1B0E-4F20-BCA8-2A967D4242AB}" destId="{D9BE12C3-1141-4FDB-884D-C69CA75900F4}" srcOrd="3" destOrd="0" presId="urn:microsoft.com/office/officeart/2018/2/layout/IconVerticalSolidList"/>
    <dgm:cxn modelId="{CCD88883-6D77-48F8-9A46-B63CBC22C1B4}" type="presParOf" srcId="{7932B626-1B0E-4F20-BCA8-2A967D4242AB}" destId="{6BADBD82-1259-4587-97EC-8B99F49BDEA9}" srcOrd="4" destOrd="0" presId="urn:microsoft.com/office/officeart/2018/2/layout/IconVerticalSolidList"/>
    <dgm:cxn modelId="{64E09DD6-D3A0-4076-B0E4-8F244019304E}" type="presParOf" srcId="{9423D7DE-8282-42F3-AD36-3F73FCA37CC6}" destId="{EB3B085C-B01E-4620-B9B5-17143CE83E5D}" srcOrd="3" destOrd="0" presId="urn:microsoft.com/office/officeart/2018/2/layout/IconVerticalSolidList"/>
    <dgm:cxn modelId="{F8D31044-13C6-4C0C-B395-E648B9BAFF01}" type="presParOf" srcId="{9423D7DE-8282-42F3-AD36-3F73FCA37CC6}" destId="{37768922-2580-4FC2-BBDC-BB9CA406B851}" srcOrd="4" destOrd="0" presId="urn:microsoft.com/office/officeart/2018/2/layout/IconVerticalSolidList"/>
    <dgm:cxn modelId="{FE5693C3-BB75-43E1-887C-053F15A8FF2E}" type="presParOf" srcId="{37768922-2580-4FC2-BBDC-BB9CA406B851}" destId="{4975320B-3D8E-47D1-AEAF-BCF2F12B89AF}" srcOrd="0" destOrd="0" presId="urn:microsoft.com/office/officeart/2018/2/layout/IconVerticalSolidList"/>
    <dgm:cxn modelId="{BC851350-AF08-4C77-835F-9874EEC49263}" type="presParOf" srcId="{37768922-2580-4FC2-BBDC-BB9CA406B851}" destId="{45F69EEB-7A3F-41B1-B027-BC3B80B5B776}" srcOrd="1" destOrd="0" presId="urn:microsoft.com/office/officeart/2018/2/layout/IconVerticalSolidList"/>
    <dgm:cxn modelId="{8021BDE1-C380-49ED-8703-168671383670}" type="presParOf" srcId="{37768922-2580-4FC2-BBDC-BB9CA406B851}" destId="{C7F12A78-A1BE-4A08-A375-F10B924C68E7}" srcOrd="2" destOrd="0" presId="urn:microsoft.com/office/officeart/2018/2/layout/IconVerticalSolidList"/>
    <dgm:cxn modelId="{F6A80FD3-B94A-4B50-8F04-DBD8F1DA2EDA}" type="presParOf" srcId="{37768922-2580-4FC2-BBDC-BB9CA406B851}" destId="{2FE4E99A-D662-4B3D-9C6D-B963E5FA8F04}" srcOrd="3" destOrd="0" presId="urn:microsoft.com/office/officeart/2018/2/layout/IconVerticalSolidList"/>
    <dgm:cxn modelId="{C90AF79F-6C11-410B-BE32-B7B7FB61BF82}" type="presParOf" srcId="{37768922-2580-4FC2-BBDC-BB9CA406B851}" destId="{76B4FEB2-F187-4BDB-8396-135A244DD34E}" srcOrd="4" destOrd="0" presId="urn:microsoft.com/office/officeart/2018/2/layout/IconVerticalSolidList"/>
    <dgm:cxn modelId="{9FE9FCB1-E0EA-499D-ABE4-5661FCE1DA55}" type="presParOf" srcId="{9423D7DE-8282-42F3-AD36-3F73FCA37CC6}" destId="{36FB082D-F9EA-422D-9FAE-BC4AF3723889}" srcOrd="5" destOrd="0" presId="urn:microsoft.com/office/officeart/2018/2/layout/IconVerticalSolidList"/>
    <dgm:cxn modelId="{343025FB-DCF1-4589-871B-482C17B4EC20}" type="presParOf" srcId="{9423D7DE-8282-42F3-AD36-3F73FCA37CC6}" destId="{797E4D21-6880-4E0B-B915-44C95E313F77}" srcOrd="6" destOrd="0" presId="urn:microsoft.com/office/officeart/2018/2/layout/IconVerticalSolidList"/>
    <dgm:cxn modelId="{8D6F99D3-321D-4510-BA73-4684CBFFE353}" type="presParOf" srcId="{797E4D21-6880-4E0B-B915-44C95E313F77}" destId="{95F2519C-C468-4CF0-966E-52405401A549}" srcOrd="0" destOrd="0" presId="urn:microsoft.com/office/officeart/2018/2/layout/IconVerticalSolidList"/>
    <dgm:cxn modelId="{58A8980E-4F10-4554-8A8A-9E5AF73CD924}" type="presParOf" srcId="{797E4D21-6880-4E0B-B915-44C95E313F77}" destId="{ED7BB0D2-279C-4E45-885E-3A6B2325075C}" srcOrd="1" destOrd="0" presId="urn:microsoft.com/office/officeart/2018/2/layout/IconVerticalSolidList"/>
    <dgm:cxn modelId="{3629C351-18A3-400F-9467-F891820E5D7D}" type="presParOf" srcId="{797E4D21-6880-4E0B-B915-44C95E313F77}" destId="{D7DDC1DD-F8C3-4CED-B804-261D123BC39E}" srcOrd="2" destOrd="0" presId="urn:microsoft.com/office/officeart/2018/2/layout/IconVerticalSolidList"/>
    <dgm:cxn modelId="{5B97713F-3ED0-43B9-940F-DE2A3052B34A}" type="presParOf" srcId="{797E4D21-6880-4E0B-B915-44C95E313F77}" destId="{66DFC865-F45D-4D2C-A42F-1EBAB652BF88}" srcOrd="3" destOrd="0" presId="urn:microsoft.com/office/officeart/2018/2/layout/IconVerticalSolidList"/>
    <dgm:cxn modelId="{28E6F127-7BC2-4FA0-99F8-CA440AFD395F}" type="presParOf" srcId="{797E4D21-6880-4E0B-B915-44C95E313F77}" destId="{38D33A79-67EB-4EE2-943F-57B4C29A5DCD}"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4516F3-BBBB-4B38-8211-BF7A3C7A841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18123AC-4014-48EA-8247-06228E9DA6C0}">
      <dgm:prSet phldrT="[Text]"/>
      <dgm:spPr/>
      <dgm:t>
        <a:bodyPr/>
        <a:lstStyle/>
        <a:p>
          <a:pPr>
            <a:lnSpc>
              <a:spcPct val="100000"/>
            </a:lnSpc>
          </a:pPr>
          <a:r>
            <a:rPr lang="en-US" b="0" dirty="0">
              <a:latin typeface="Aptos" panose="020B0004020202020204" pitchFamily="34" charset="0"/>
              <a:ea typeface="Gill Sans"/>
              <a:cs typeface="Gill Sans"/>
              <a:sym typeface="Gill Sans"/>
            </a:rPr>
            <a:t>Holding contractors accountable for costs and outcomes creates incentives for:</a:t>
          </a:r>
          <a:endParaRPr lang="en-US" b="0" dirty="0">
            <a:latin typeface="Aptos" panose="020B0004020202020204" pitchFamily="34" charset="0"/>
          </a:endParaRPr>
        </a:p>
      </dgm:t>
    </dgm:pt>
    <dgm:pt modelId="{65F25F8B-FB2C-4F72-9B63-EE5D63378933}" type="parTrans" cxnId="{06533E70-7E34-48B2-B222-87240FA0DF8C}">
      <dgm:prSet/>
      <dgm:spPr/>
      <dgm:t>
        <a:bodyPr/>
        <a:lstStyle/>
        <a:p>
          <a:endParaRPr lang="en-US"/>
        </a:p>
      </dgm:t>
    </dgm:pt>
    <dgm:pt modelId="{9C51D82D-17BE-4095-B69F-68F9812A1E46}" type="sibTrans" cxnId="{06533E70-7E34-48B2-B222-87240FA0DF8C}">
      <dgm:prSet/>
      <dgm:spPr/>
      <dgm:t>
        <a:bodyPr/>
        <a:lstStyle/>
        <a:p>
          <a:endParaRPr lang="en-US"/>
        </a:p>
      </dgm:t>
    </dgm:pt>
    <dgm:pt modelId="{354E4065-2C45-451D-A505-657A46C57CF4}">
      <dgm:prSet phldrT="[Text]" custT="1"/>
      <dgm:spPr/>
      <dgm:t>
        <a:bodyPr anchor="ctr"/>
        <a:lstStyle/>
        <a:p>
          <a:pPr>
            <a:lnSpc>
              <a:spcPct val="100000"/>
            </a:lnSpc>
            <a:buFont typeface="Arial" panose="020B0604020202020204" pitchFamily="34" charset="0"/>
            <a:buNone/>
          </a:pPr>
          <a:r>
            <a:rPr lang="en-US" sz="1300" i="0" u="none" strike="noStrike" cap="none" dirty="0">
              <a:latin typeface="Aptos" panose="020B0004020202020204" pitchFamily="34" charset="0"/>
              <a:ea typeface="Gill Sans"/>
              <a:cs typeface="Gill Sans"/>
              <a:sym typeface="Gill Sans"/>
            </a:rPr>
            <a:t>Increased care coordination and reduced duplication</a:t>
          </a:r>
          <a:endParaRPr lang="en-US" sz="1300" dirty="0">
            <a:latin typeface="Aptos" panose="020B0004020202020204" pitchFamily="34" charset="0"/>
          </a:endParaRPr>
        </a:p>
      </dgm:t>
    </dgm:pt>
    <dgm:pt modelId="{54538FF2-A8CC-4D6A-B40E-D48F3AF9DCE8}" type="parTrans" cxnId="{CBDF18E5-E1CC-4841-B38C-C22867F857DE}">
      <dgm:prSet/>
      <dgm:spPr/>
      <dgm:t>
        <a:bodyPr/>
        <a:lstStyle/>
        <a:p>
          <a:endParaRPr lang="en-US"/>
        </a:p>
      </dgm:t>
    </dgm:pt>
    <dgm:pt modelId="{8136ABBE-99D9-47C5-ABA8-8799DEA6F627}" type="sibTrans" cxnId="{CBDF18E5-E1CC-4841-B38C-C22867F857DE}">
      <dgm:prSet/>
      <dgm:spPr/>
      <dgm:t>
        <a:bodyPr/>
        <a:lstStyle/>
        <a:p>
          <a:endParaRPr lang="en-US"/>
        </a:p>
      </dgm:t>
    </dgm:pt>
    <dgm:pt modelId="{6350CA04-0E55-48B8-8488-5EED0BEF2C19}">
      <dgm:prSet phldrT="[Text]"/>
      <dgm:spPr/>
      <dgm:t>
        <a:bodyPr/>
        <a:lstStyle/>
        <a:p>
          <a:pPr>
            <a:lnSpc>
              <a:spcPct val="100000"/>
            </a:lnSpc>
          </a:pPr>
          <a:r>
            <a:rPr lang="en-US">
              <a:latin typeface="Aptos" panose="020B0004020202020204" pitchFamily="34" charset="0"/>
            </a:rPr>
            <a:t>Combining accountability for costs and outcomes enables: </a:t>
          </a:r>
        </a:p>
      </dgm:t>
    </dgm:pt>
    <dgm:pt modelId="{01B81CB0-3DF0-4353-9146-1F0CA8C4F54B}" type="parTrans" cxnId="{7A42776A-959D-4DB6-A95F-9CB5922A11DA}">
      <dgm:prSet/>
      <dgm:spPr/>
      <dgm:t>
        <a:bodyPr/>
        <a:lstStyle/>
        <a:p>
          <a:endParaRPr lang="en-US"/>
        </a:p>
      </dgm:t>
    </dgm:pt>
    <dgm:pt modelId="{7EAA8DCE-9312-4562-A506-75C3FAB7AEB1}" type="sibTrans" cxnId="{7A42776A-959D-4DB6-A95F-9CB5922A11DA}">
      <dgm:prSet/>
      <dgm:spPr/>
      <dgm:t>
        <a:bodyPr/>
        <a:lstStyle/>
        <a:p>
          <a:endParaRPr lang="en-US"/>
        </a:p>
      </dgm:t>
    </dgm:pt>
    <dgm:pt modelId="{684F44D2-6967-4AF7-9AE7-A6E456078D0C}">
      <dgm:prSet phldrT="[Text]" custT="1"/>
      <dgm:spPr/>
      <dgm:t>
        <a:bodyPr anchor="ctr"/>
        <a:lstStyle/>
        <a:p>
          <a:pPr>
            <a:lnSpc>
              <a:spcPct val="100000"/>
            </a:lnSpc>
          </a:pPr>
          <a:r>
            <a:rPr lang="en-US" sz="1300" i="0" u="none" strike="noStrike" cap="none" dirty="0">
              <a:latin typeface="Aptos" panose="020B0004020202020204" pitchFamily="34" charset="0"/>
              <a:ea typeface="Gill Sans"/>
              <a:cs typeface="Gill Sans"/>
              <a:sym typeface="Gill Sans"/>
            </a:rPr>
            <a:t>Bending the cost curve through appropriate utilization management</a:t>
          </a:r>
          <a:endParaRPr lang="en-US" sz="1300" dirty="0">
            <a:latin typeface="Aptos" panose="020B0004020202020204" pitchFamily="34" charset="0"/>
          </a:endParaRPr>
        </a:p>
      </dgm:t>
    </dgm:pt>
    <dgm:pt modelId="{CD52BB69-D659-427D-B825-D8D8280A9274}" type="sibTrans" cxnId="{F068AF58-B58B-4404-99D4-9DBC2B41942E}">
      <dgm:prSet/>
      <dgm:spPr/>
      <dgm:t>
        <a:bodyPr/>
        <a:lstStyle/>
        <a:p>
          <a:endParaRPr lang="en-US"/>
        </a:p>
      </dgm:t>
    </dgm:pt>
    <dgm:pt modelId="{88107325-A339-41EE-AEB7-CD33A09D7FAD}" type="parTrans" cxnId="{F068AF58-B58B-4404-99D4-9DBC2B41942E}">
      <dgm:prSet/>
      <dgm:spPr/>
      <dgm:t>
        <a:bodyPr/>
        <a:lstStyle/>
        <a:p>
          <a:endParaRPr lang="en-US"/>
        </a:p>
      </dgm:t>
    </dgm:pt>
    <dgm:pt modelId="{2F7DE19E-7DD0-45F9-9161-4761040AE529}">
      <dgm:prSet custT="1"/>
      <dgm:spPr/>
      <dgm:t>
        <a:bodyPr anchor="ctr"/>
        <a:lstStyle/>
        <a:p>
          <a:pPr>
            <a:lnSpc>
              <a:spcPct val="100000"/>
            </a:lnSpc>
          </a:pPr>
          <a:r>
            <a:rPr lang="en-US" sz="1300">
              <a:latin typeface="Aptos" panose="020B0004020202020204" pitchFamily="34" charset="0"/>
              <a:ea typeface="Gill Sans"/>
              <a:cs typeface="Gill Sans"/>
              <a:sym typeface="Gill Sans"/>
            </a:rPr>
            <a:t>Contractor</a:t>
          </a:r>
          <a:r>
            <a:rPr lang="en-US" sz="1300" i="0" u="none" strike="noStrike" cap="none">
              <a:latin typeface="Aptos" panose="020B0004020202020204" pitchFamily="34" charset="0"/>
              <a:ea typeface="Gill Sans"/>
              <a:cs typeface="Gill Sans"/>
              <a:sym typeface="Gill Sans"/>
            </a:rPr>
            <a:t> payments tied to outcomes</a:t>
          </a:r>
          <a:endParaRPr lang="en-US" sz="1300">
            <a:latin typeface="Aptos" panose="020B0004020202020204" pitchFamily="34" charset="0"/>
            <a:ea typeface="Gill Sans"/>
            <a:cs typeface="Gill Sans"/>
            <a:sym typeface="Gill Sans"/>
          </a:endParaRPr>
        </a:p>
      </dgm:t>
    </dgm:pt>
    <dgm:pt modelId="{31118EEB-9340-4EA2-A4D3-E79B2BED9E7D}" type="parTrans" cxnId="{AD663134-0499-4F02-8C7A-EDFE81301DFE}">
      <dgm:prSet/>
      <dgm:spPr/>
      <dgm:t>
        <a:bodyPr/>
        <a:lstStyle/>
        <a:p>
          <a:endParaRPr lang="en-US"/>
        </a:p>
      </dgm:t>
    </dgm:pt>
    <dgm:pt modelId="{8A8BAFE5-3247-4691-828F-554B20DDF172}" type="sibTrans" cxnId="{AD663134-0499-4F02-8C7A-EDFE81301DFE}">
      <dgm:prSet/>
      <dgm:spPr/>
      <dgm:t>
        <a:bodyPr/>
        <a:lstStyle/>
        <a:p>
          <a:endParaRPr lang="en-US"/>
        </a:p>
      </dgm:t>
    </dgm:pt>
    <dgm:pt modelId="{BCF62A70-B652-4425-A989-19F0AB0336C9}">
      <dgm:prSet custT="1"/>
      <dgm:spPr/>
      <dgm:t>
        <a:bodyPr anchor="ctr"/>
        <a:lstStyle/>
        <a:p>
          <a:pPr>
            <a:lnSpc>
              <a:spcPct val="100000"/>
            </a:lnSpc>
          </a:pPr>
          <a:r>
            <a:rPr lang="en-US" sz="1300" i="0" u="none" strike="noStrike" cap="none" dirty="0">
              <a:latin typeface="Aptos" panose="020B0004020202020204" pitchFamily="34" charset="0"/>
              <a:ea typeface="Gill Sans"/>
              <a:cs typeface="Gill Sans"/>
              <a:sym typeface="Gill Sans"/>
            </a:rPr>
            <a:t>Performance outcomes can be increased each contract year</a:t>
          </a:r>
          <a:endParaRPr lang="en-US" sz="1300" dirty="0">
            <a:latin typeface="Aptos" panose="020B0004020202020204" pitchFamily="34" charset="0"/>
            <a:ea typeface="Gill Sans"/>
            <a:cs typeface="Gill Sans"/>
            <a:sym typeface="Gill Sans"/>
          </a:endParaRPr>
        </a:p>
      </dgm:t>
    </dgm:pt>
    <dgm:pt modelId="{81A6EFC3-8FE7-4CE6-8C63-182C1013AC2E}" type="parTrans" cxnId="{87380FDD-2435-4AFB-BB65-0A58C382641E}">
      <dgm:prSet/>
      <dgm:spPr/>
      <dgm:t>
        <a:bodyPr/>
        <a:lstStyle/>
        <a:p>
          <a:endParaRPr lang="en-US"/>
        </a:p>
      </dgm:t>
    </dgm:pt>
    <dgm:pt modelId="{DF3023EB-E2FD-4140-A1FC-9797BAADD9D6}" type="sibTrans" cxnId="{87380FDD-2435-4AFB-BB65-0A58C382641E}">
      <dgm:prSet/>
      <dgm:spPr/>
      <dgm:t>
        <a:bodyPr/>
        <a:lstStyle/>
        <a:p>
          <a:endParaRPr lang="en-US"/>
        </a:p>
      </dgm:t>
    </dgm:pt>
    <dgm:pt modelId="{E217D018-2CC3-449F-9795-D640E163426A}">
      <dgm:prSet custT="1"/>
      <dgm:spPr/>
      <dgm:t>
        <a:bodyPr anchor="ctr"/>
        <a:lstStyle/>
        <a:p>
          <a:pPr>
            <a:lnSpc>
              <a:spcPct val="100000"/>
            </a:lnSpc>
            <a:buFont typeface="Arial" panose="020B0604020202020204" pitchFamily="34" charset="0"/>
            <a:buNone/>
          </a:pPr>
          <a:r>
            <a:rPr lang="en-US" sz="1300" i="0" u="none" strike="noStrike" cap="none" dirty="0">
              <a:latin typeface="Aptos" panose="020B0004020202020204" pitchFamily="34" charset="0"/>
              <a:ea typeface="Gill Sans"/>
              <a:cs typeface="Gill Sans"/>
              <a:sym typeface="Gill Sans"/>
            </a:rPr>
            <a:t>Investment in preventive services which lead to long-term savings</a:t>
          </a:r>
          <a:endParaRPr lang="en-US" sz="1300" dirty="0">
            <a:latin typeface="Aptos" panose="020B0004020202020204" pitchFamily="34" charset="0"/>
            <a:ea typeface="Gill Sans"/>
            <a:cs typeface="Gill Sans"/>
            <a:sym typeface="Gill Sans"/>
          </a:endParaRPr>
        </a:p>
      </dgm:t>
    </dgm:pt>
    <dgm:pt modelId="{58CF34A5-FA39-4A36-9320-4F5F55C006A3}" type="sibTrans" cxnId="{291A862A-4116-4421-8A0C-7A8BDB4AE63E}">
      <dgm:prSet/>
      <dgm:spPr/>
      <dgm:t>
        <a:bodyPr/>
        <a:lstStyle/>
        <a:p>
          <a:endParaRPr lang="en-US"/>
        </a:p>
      </dgm:t>
    </dgm:pt>
    <dgm:pt modelId="{9E0C550F-90DA-4967-BD8E-48B4AC8FAFBB}" type="parTrans" cxnId="{291A862A-4116-4421-8A0C-7A8BDB4AE63E}">
      <dgm:prSet/>
      <dgm:spPr/>
      <dgm:t>
        <a:bodyPr/>
        <a:lstStyle/>
        <a:p>
          <a:endParaRPr lang="en-US"/>
        </a:p>
      </dgm:t>
    </dgm:pt>
    <dgm:pt modelId="{4457734D-5ADA-433B-9875-503961F089BE}">
      <dgm:prSet custT="1"/>
      <dgm:spPr/>
      <dgm:t>
        <a:bodyPr anchor="ctr"/>
        <a:lstStyle/>
        <a:p>
          <a:pPr>
            <a:lnSpc>
              <a:spcPct val="100000"/>
            </a:lnSpc>
            <a:buFont typeface="Arial" panose="020B0604020202020204" pitchFamily="34" charset="0"/>
            <a:buNone/>
          </a:pPr>
          <a:r>
            <a:rPr lang="en-US" sz="1300" i="0" u="none" strike="noStrike" cap="none" dirty="0">
              <a:latin typeface="Aptos" panose="020B0004020202020204" pitchFamily="34" charset="0"/>
              <a:ea typeface="Gill Sans"/>
              <a:cs typeface="Gill Sans"/>
              <a:sym typeface="Gill Sans"/>
            </a:rPr>
            <a:t>Prevention of unnecessary hospitalizations</a:t>
          </a:r>
          <a:endParaRPr lang="en-US" sz="1300" dirty="0">
            <a:latin typeface="Aptos" panose="020B0004020202020204" pitchFamily="34" charset="0"/>
            <a:ea typeface="Gill Sans"/>
            <a:cs typeface="Gill Sans"/>
            <a:sym typeface="Gill Sans"/>
          </a:endParaRPr>
        </a:p>
      </dgm:t>
    </dgm:pt>
    <dgm:pt modelId="{62FA0056-FF32-489C-8294-228100E2202D}" type="sibTrans" cxnId="{16DE089E-8A18-4120-B635-EA2BCAFF7ABF}">
      <dgm:prSet/>
      <dgm:spPr/>
      <dgm:t>
        <a:bodyPr/>
        <a:lstStyle/>
        <a:p>
          <a:endParaRPr lang="en-US"/>
        </a:p>
      </dgm:t>
    </dgm:pt>
    <dgm:pt modelId="{ECAEF57E-64E8-4F63-89DF-9791BA2D4D68}" type="parTrans" cxnId="{16DE089E-8A18-4120-B635-EA2BCAFF7ABF}">
      <dgm:prSet/>
      <dgm:spPr/>
      <dgm:t>
        <a:bodyPr/>
        <a:lstStyle/>
        <a:p>
          <a:endParaRPr lang="en-US"/>
        </a:p>
      </dgm:t>
    </dgm:pt>
    <dgm:pt modelId="{D3345E88-8855-47EC-BBCD-9CAECA16687A}" type="pres">
      <dgm:prSet presAssocID="{E74516F3-BBBB-4B38-8211-BF7A3C7A841B}" presName="root" presStyleCnt="0">
        <dgm:presLayoutVars>
          <dgm:dir/>
          <dgm:resizeHandles val="exact"/>
        </dgm:presLayoutVars>
      </dgm:prSet>
      <dgm:spPr/>
    </dgm:pt>
    <dgm:pt modelId="{BA77E788-5A15-4CCF-B418-2EC9124BE0EC}" type="pres">
      <dgm:prSet presAssocID="{418123AC-4014-48EA-8247-06228E9DA6C0}" presName="compNode" presStyleCnt="0"/>
      <dgm:spPr/>
    </dgm:pt>
    <dgm:pt modelId="{180987A3-ACDC-45A7-9AF3-4BF246F3887D}" type="pres">
      <dgm:prSet presAssocID="{418123AC-4014-48EA-8247-06228E9DA6C0}" presName="bgRect" presStyleLbl="bgShp" presStyleIdx="0" presStyleCnt="2" custScaleY="135730"/>
      <dgm:spPr>
        <a:prstGeom prst="rect">
          <a:avLst/>
        </a:prstGeom>
        <a:solidFill>
          <a:schemeClr val="accent5">
            <a:lumMod val="20000"/>
            <a:lumOff val="80000"/>
          </a:schemeClr>
        </a:solidFill>
      </dgm:spPr>
    </dgm:pt>
    <dgm:pt modelId="{A18986D5-11DC-4A32-BACE-AFB621355BB6}" type="pres">
      <dgm:prSet presAssocID="{418123AC-4014-48EA-8247-06228E9DA6C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Graph with Downward Trend"/>
        </a:ext>
      </dgm:extLst>
    </dgm:pt>
    <dgm:pt modelId="{B7F349E1-7EC0-4EB2-BE93-940F05FE4499}" type="pres">
      <dgm:prSet presAssocID="{418123AC-4014-48EA-8247-06228E9DA6C0}" presName="spaceRect" presStyleCnt="0"/>
      <dgm:spPr/>
    </dgm:pt>
    <dgm:pt modelId="{0681A47E-198A-4BB4-A649-161A75D6A11D}" type="pres">
      <dgm:prSet presAssocID="{418123AC-4014-48EA-8247-06228E9DA6C0}" presName="parTx" presStyleLbl="revTx" presStyleIdx="0" presStyleCnt="4">
        <dgm:presLayoutVars>
          <dgm:chMax val="0"/>
          <dgm:chPref val="0"/>
        </dgm:presLayoutVars>
      </dgm:prSet>
      <dgm:spPr/>
    </dgm:pt>
    <dgm:pt modelId="{114C5952-02BF-4320-90AB-08E82955E9EF}" type="pres">
      <dgm:prSet presAssocID="{418123AC-4014-48EA-8247-06228E9DA6C0}" presName="desTx" presStyleLbl="revTx" presStyleIdx="1" presStyleCnt="4">
        <dgm:presLayoutVars/>
      </dgm:prSet>
      <dgm:spPr/>
    </dgm:pt>
    <dgm:pt modelId="{C1848AF5-A32F-4B88-950A-08683A70869E}" type="pres">
      <dgm:prSet presAssocID="{9C51D82D-17BE-4095-B69F-68F9812A1E46}" presName="sibTrans" presStyleCnt="0"/>
      <dgm:spPr/>
    </dgm:pt>
    <dgm:pt modelId="{FD8000FC-052B-4757-8E5C-F8CBA29C8ECF}" type="pres">
      <dgm:prSet presAssocID="{6350CA04-0E55-48B8-8488-5EED0BEF2C19}" presName="compNode" presStyleCnt="0"/>
      <dgm:spPr/>
    </dgm:pt>
    <dgm:pt modelId="{1DE352BF-4DE5-4B84-8DF3-4752F3420ECE}" type="pres">
      <dgm:prSet presAssocID="{6350CA04-0E55-48B8-8488-5EED0BEF2C19}" presName="bgRect" presStyleLbl="bgShp" presStyleIdx="1" presStyleCnt="2" custScaleY="138188"/>
      <dgm:spPr>
        <a:prstGeom prst="rect">
          <a:avLst/>
        </a:prstGeom>
        <a:solidFill>
          <a:schemeClr val="accent5">
            <a:lumMod val="20000"/>
            <a:lumOff val="80000"/>
          </a:schemeClr>
        </a:solidFill>
      </dgm:spPr>
    </dgm:pt>
    <dgm:pt modelId="{A1BE7A19-07F3-446B-8A0C-4D7895F9B30C}" type="pres">
      <dgm:prSet presAssocID="{6350CA04-0E55-48B8-8488-5EED0BEF2C1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205DBDCC-C849-4402-BA17-B0DC270F87B9}" type="pres">
      <dgm:prSet presAssocID="{6350CA04-0E55-48B8-8488-5EED0BEF2C19}" presName="spaceRect" presStyleCnt="0"/>
      <dgm:spPr/>
    </dgm:pt>
    <dgm:pt modelId="{0D9E4567-2D35-4504-9160-9983CC988EB7}" type="pres">
      <dgm:prSet presAssocID="{6350CA04-0E55-48B8-8488-5EED0BEF2C19}" presName="parTx" presStyleLbl="revTx" presStyleIdx="2" presStyleCnt="4">
        <dgm:presLayoutVars>
          <dgm:chMax val="0"/>
          <dgm:chPref val="0"/>
        </dgm:presLayoutVars>
      </dgm:prSet>
      <dgm:spPr/>
    </dgm:pt>
    <dgm:pt modelId="{6B1BD144-5F46-4B13-816B-0CEC43F9CBC8}" type="pres">
      <dgm:prSet presAssocID="{6350CA04-0E55-48B8-8488-5EED0BEF2C19}" presName="desTx" presStyleLbl="revTx" presStyleIdx="3" presStyleCnt="4">
        <dgm:presLayoutVars/>
      </dgm:prSet>
      <dgm:spPr/>
    </dgm:pt>
  </dgm:ptLst>
  <dgm:cxnLst>
    <dgm:cxn modelId="{1A2CAE1A-2947-4982-986A-7AFA57D05A85}" type="presOf" srcId="{E74516F3-BBBB-4B38-8211-BF7A3C7A841B}" destId="{D3345E88-8855-47EC-BBCD-9CAECA16687A}" srcOrd="0" destOrd="0" presId="urn:microsoft.com/office/officeart/2018/2/layout/IconVerticalSolidList"/>
    <dgm:cxn modelId="{291A862A-4116-4421-8A0C-7A8BDB4AE63E}" srcId="{418123AC-4014-48EA-8247-06228E9DA6C0}" destId="{E217D018-2CC3-449F-9795-D640E163426A}" srcOrd="1" destOrd="0" parTransId="{9E0C550F-90DA-4967-BD8E-48B4AC8FAFBB}" sibTransId="{58CF34A5-FA39-4A36-9320-4F5F55C006A3}"/>
    <dgm:cxn modelId="{AD663134-0499-4F02-8C7A-EDFE81301DFE}" srcId="{6350CA04-0E55-48B8-8488-5EED0BEF2C19}" destId="{2F7DE19E-7DD0-45F9-9161-4761040AE529}" srcOrd="1" destOrd="0" parTransId="{31118EEB-9340-4EA2-A4D3-E79B2BED9E7D}" sibTransId="{8A8BAFE5-3247-4691-828F-554B20DDF172}"/>
    <dgm:cxn modelId="{F43D7C38-1156-48AD-B9AF-C3F1AC99B3F4}" type="presOf" srcId="{2F7DE19E-7DD0-45F9-9161-4761040AE529}" destId="{6B1BD144-5F46-4B13-816B-0CEC43F9CBC8}" srcOrd="0" destOrd="1" presId="urn:microsoft.com/office/officeart/2018/2/layout/IconVerticalSolidList"/>
    <dgm:cxn modelId="{D6D5FF44-2F3C-4AEA-8A57-6EA33F386CA4}" type="presOf" srcId="{BCF62A70-B652-4425-A989-19F0AB0336C9}" destId="{6B1BD144-5F46-4B13-816B-0CEC43F9CBC8}" srcOrd="0" destOrd="2" presId="urn:microsoft.com/office/officeart/2018/2/layout/IconVerticalSolidList"/>
    <dgm:cxn modelId="{7A42776A-959D-4DB6-A95F-9CB5922A11DA}" srcId="{E74516F3-BBBB-4B38-8211-BF7A3C7A841B}" destId="{6350CA04-0E55-48B8-8488-5EED0BEF2C19}" srcOrd="1" destOrd="0" parTransId="{01B81CB0-3DF0-4353-9146-1F0CA8C4F54B}" sibTransId="{7EAA8DCE-9312-4562-A506-75C3FAB7AEB1}"/>
    <dgm:cxn modelId="{06533E70-7E34-48B2-B222-87240FA0DF8C}" srcId="{E74516F3-BBBB-4B38-8211-BF7A3C7A841B}" destId="{418123AC-4014-48EA-8247-06228E9DA6C0}" srcOrd="0" destOrd="0" parTransId="{65F25F8B-FB2C-4F72-9B63-EE5D63378933}" sibTransId="{9C51D82D-17BE-4095-B69F-68F9812A1E46}"/>
    <dgm:cxn modelId="{F068AF58-B58B-4404-99D4-9DBC2B41942E}" srcId="{6350CA04-0E55-48B8-8488-5EED0BEF2C19}" destId="{684F44D2-6967-4AF7-9AE7-A6E456078D0C}" srcOrd="0" destOrd="0" parTransId="{88107325-A339-41EE-AEB7-CD33A09D7FAD}" sibTransId="{CD52BB69-D659-427D-B825-D8D8280A9274}"/>
    <dgm:cxn modelId="{6F70DD8B-F89B-4B39-95C5-8671CB5150C1}" type="presOf" srcId="{418123AC-4014-48EA-8247-06228E9DA6C0}" destId="{0681A47E-198A-4BB4-A649-161A75D6A11D}" srcOrd="0" destOrd="0" presId="urn:microsoft.com/office/officeart/2018/2/layout/IconVerticalSolidList"/>
    <dgm:cxn modelId="{5FDEA998-6DDB-40EE-941E-ACA502A5C460}" type="presOf" srcId="{4457734D-5ADA-433B-9875-503961F089BE}" destId="{114C5952-02BF-4320-90AB-08E82955E9EF}" srcOrd="0" destOrd="2" presId="urn:microsoft.com/office/officeart/2018/2/layout/IconVerticalSolidList"/>
    <dgm:cxn modelId="{16DE089E-8A18-4120-B635-EA2BCAFF7ABF}" srcId="{418123AC-4014-48EA-8247-06228E9DA6C0}" destId="{4457734D-5ADA-433B-9875-503961F089BE}" srcOrd="2" destOrd="0" parTransId="{ECAEF57E-64E8-4F63-89DF-9791BA2D4D68}" sibTransId="{62FA0056-FF32-489C-8294-228100E2202D}"/>
    <dgm:cxn modelId="{B89C18CA-222A-4005-BD08-F0815F003975}" type="presOf" srcId="{354E4065-2C45-451D-A505-657A46C57CF4}" destId="{114C5952-02BF-4320-90AB-08E82955E9EF}" srcOrd="0" destOrd="0" presId="urn:microsoft.com/office/officeart/2018/2/layout/IconVerticalSolidList"/>
    <dgm:cxn modelId="{819397D1-B8D2-4BCA-AB0E-AC655D14845B}" type="presOf" srcId="{E217D018-2CC3-449F-9795-D640E163426A}" destId="{114C5952-02BF-4320-90AB-08E82955E9EF}" srcOrd="0" destOrd="1" presId="urn:microsoft.com/office/officeart/2018/2/layout/IconVerticalSolidList"/>
    <dgm:cxn modelId="{87380FDD-2435-4AFB-BB65-0A58C382641E}" srcId="{6350CA04-0E55-48B8-8488-5EED0BEF2C19}" destId="{BCF62A70-B652-4425-A989-19F0AB0336C9}" srcOrd="2" destOrd="0" parTransId="{81A6EFC3-8FE7-4CE6-8C63-182C1013AC2E}" sibTransId="{DF3023EB-E2FD-4140-A1FC-9797BAADD9D6}"/>
    <dgm:cxn modelId="{CBDF18E5-E1CC-4841-B38C-C22867F857DE}" srcId="{418123AC-4014-48EA-8247-06228E9DA6C0}" destId="{354E4065-2C45-451D-A505-657A46C57CF4}" srcOrd="0" destOrd="0" parTransId="{54538FF2-A8CC-4D6A-B40E-D48F3AF9DCE8}" sibTransId="{8136ABBE-99D9-47C5-ABA8-8799DEA6F627}"/>
    <dgm:cxn modelId="{EDF8E9F2-5F26-4A87-9F24-B42598606462}" type="presOf" srcId="{6350CA04-0E55-48B8-8488-5EED0BEF2C19}" destId="{0D9E4567-2D35-4504-9160-9983CC988EB7}" srcOrd="0" destOrd="0" presId="urn:microsoft.com/office/officeart/2018/2/layout/IconVerticalSolidList"/>
    <dgm:cxn modelId="{7127B8F4-D208-4A4B-86D8-A0CCF52CE5CB}" type="presOf" srcId="{684F44D2-6967-4AF7-9AE7-A6E456078D0C}" destId="{6B1BD144-5F46-4B13-816B-0CEC43F9CBC8}" srcOrd="0" destOrd="0" presId="urn:microsoft.com/office/officeart/2018/2/layout/IconVerticalSolidList"/>
    <dgm:cxn modelId="{87E8B286-E4FC-4C18-8A2C-4B9631C73D3B}" type="presParOf" srcId="{D3345E88-8855-47EC-BBCD-9CAECA16687A}" destId="{BA77E788-5A15-4CCF-B418-2EC9124BE0EC}" srcOrd="0" destOrd="0" presId="urn:microsoft.com/office/officeart/2018/2/layout/IconVerticalSolidList"/>
    <dgm:cxn modelId="{2F7C5F22-BD01-47F5-80B5-32B62B9FB7CC}" type="presParOf" srcId="{BA77E788-5A15-4CCF-B418-2EC9124BE0EC}" destId="{180987A3-ACDC-45A7-9AF3-4BF246F3887D}" srcOrd="0" destOrd="0" presId="urn:microsoft.com/office/officeart/2018/2/layout/IconVerticalSolidList"/>
    <dgm:cxn modelId="{BF513EA1-2CCD-4576-9E5A-D298CF1A2040}" type="presParOf" srcId="{BA77E788-5A15-4CCF-B418-2EC9124BE0EC}" destId="{A18986D5-11DC-4A32-BACE-AFB621355BB6}" srcOrd="1" destOrd="0" presId="urn:microsoft.com/office/officeart/2018/2/layout/IconVerticalSolidList"/>
    <dgm:cxn modelId="{0739ADCF-332B-4058-BC06-86DF1DD77ECC}" type="presParOf" srcId="{BA77E788-5A15-4CCF-B418-2EC9124BE0EC}" destId="{B7F349E1-7EC0-4EB2-BE93-940F05FE4499}" srcOrd="2" destOrd="0" presId="urn:microsoft.com/office/officeart/2018/2/layout/IconVerticalSolidList"/>
    <dgm:cxn modelId="{EA3AA263-A2BB-495B-8CEE-1404C9477128}" type="presParOf" srcId="{BA77E788-5A15-4CCF-B418-2EC9124BE0EC}" destId="{0681A47E-198A-4BB4-A649-161A75D6A11D}" srcOrd="3" destOrd="0" presId="urn:microsoft.com/office/officeart/2018/2/layout/IconVerticalSolidList"/>
    <dgm:cxn modelId="{C1F08C12-D23E-4D4C-AB41-D3A87607B813}" type="presParOf" srcId="{BA77E788-5A15-4CCF-B418-2EC9124BE0EC}" destId="{114C5952-02BF-4320-90AB-08E82955E9EF}" srcOrd="4" destOrd="0" presId="urn:microsoft.com/office/officeart/2018/2/layout/IconVerticalSolidList"/>
    <dgm:cxn modelId="{4D581612-F146-4B2C-8A44-A7C1338F9DB8}" type="presParOf" srcId="{D3345E88-8855-47EC-BBCD-9CAECA16687A}" destId="{C1848AF5-A32F-4B88-950A-08683A70869E}" srcOrd="1" destOrd="0" presId="urn:microsoft.com/office/officeart/2018/2/layout/IconVerticalSolidList"/>
    <dgm:cxn modelId="{43533B1D-D7F7-49BD-9584-8CDC8A611557}" type="presParOf" srcId="{D3345E88-8855-47EC-BBCD-9CAECA16687A}" destId="{FD8000FC-052B-4757-8E5C-F8CBA29C8ECF}" srcOrd="2" destOrd="0" presId="urn:microsoft.com/office/officeart/2018/2/layout/IconVerticalSolidList"/>
    <dgm:cxn modelId="{F22982AA-9C16-45B4-8572-DBE924AB47FA}" type="presParOf" srcId="{FD8000FC-052B-4757-8E5C-F8CBA29C8ECF}" destId="{1DE352BF-4DE5-4B84-8DF3-4752F3420ECE}" srcOrd="0" destOrd="0" presId="urn:microsoft.com/office/officeart/2018/2/layout/IconVerticalSolidList"/>
    <dgm:cxn modelId="{92CC22C0-82E5-4219-A882-897B429FB4A6}" type="presParOf" srcId="{FD8000FC-052B-4757-8E5C-F8CBA29C8ECF}" destId="{A1BE7A19-07F3-446B-8A0C-4D7895F9B30C}" srcOrd="1" destOrd="0" presId="urn:microsoft.com/office/officeart/2018/2/layout/IconVerticalSolidList"/>
    <dgm:cxn modelId="{51C04174-4643-4EAB-A2AC-2977814413EB}" type="presParOf" srcId="{FD8000FC-052B-4757-8E5C-F8CBA29C8ECF}" destId="{205DBDCC-C849-4402-BA17-B0DC270F87B9}" srcOrd="2" destOrd="0" presId="urn:microsoft.com/office/officeart/2018/2/layout/IconVerticalSolidList"/>
    <dgm:cxn modelId="{A3BC7BFC-084E-4D11-9C53-B9585FF26F15}" type="presParOf" srcId="{FD8000FC-052B-4757-8E5C-F8CBA29C8ECF}" destId="{0D9E4567-2D35-4504-9160-9983CC988EB7}" srcOrd="3" destOrd="0" presId="urn:microsoft.com/office/officeart/2018/2/layout/IconVerticalSolidList"/>
    <dgm:cxn modelId="{FF13BD8D-FCB9-4A32-81BF-AF63641084B5}" type="presParOf" srcId="{FD8000FC-052B-4757-8E5C-F8CBA29C8ECF}" destId="{6B1BD144-5F46-4B13-816B-0CEC43F9CBC8}"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B491445-38A9-4EE3-BE83-41AADB1BB153}" type="doc">
      <dgm:prSet loTypeId="urn:microsoft.com/office/officeart/2005/8/layout/chevronAccent+Icon" loCatId="officeonline" qsTypeId="urn:microsoft.com/office/officeart/2005/8/quickstyle/simple1" qsCatId="simple" csTypeId="urn:microsoft.com/office/officeart/2005/8/colors/colorful1" csCatId="colorful" phldr="1"/>
      <dgm:spPr/>
    </dgm:pt>
    <dgm:pt modelId="{C095FED6-8EB9-4CEE-AE0F-778D1F363F14}">
      <dgm:prSet phldrT="[Text]"/>
      <dgm:spPr/>
      <dgm:t>
        <a:bodyPr/>
        <a:lstStyle/>
        <a:p>
          <a:r>
            <a:rPr lang="en-US" dirty="0">
              <a:latin typeface="Aptos" panose="020B0004020202020204" pitchFamily="34" charset="0"/>
            </a:rPr>
            <a:t>This design includes all Medicaid-covered dental benefits</a:t>
          </a:r>
        </a:p>
      </dgm:t>
    </dgm:pt>
    <dgm:pt modelId="{08F549CC-0539-4823-B643-1005D0321607}" type="parTrans" cxnId="{96B60B11-257C-4B07-9CB9-5FFEE5F5EDA2}">
      <dgm:prSet/>
      <dgm:spPr/>
      <dgm:t>
        <a:bodyPr/>
        <a:lstStyle/>
        <a:p>
          <a:endParaRPr lang="en-US"/>
        </a:p>
      </dgm:t>
    </dgm:pt>
    <dgm:pt modelId="{410D2769-402D-4EA4-ABDF-5845EE3397F4}" type="sibTrans" cxnId="{96B60B11-257C-4B07-9CB9-5FFEE5F5EDA2}">
      <dgm:prSet/>
      <dgm:spPr/>
      <dgm:t>
        <a:bodyPr/>
        <a:lstStyle/>
        <a:p>
          <a:endParaRPr lang="en-US"/>
        </a:p>
      </dgm:t>
    </dgm:pt>
    <dgm:pt modelId="{946D530A-CF8A-4292-AA6B-055916845606}">
      <dgm:prSet phldrT="[Text]"/>
      <dgm:spPr/>
      <dgm:t>
        <a:bodyPr/>
        <a:lstStyle/>
        <a:p>
          <a:r>
            <a:rPr lang="en-US" dirty="0">
              <a:latin typeface="Aptos" panose="020B0004020202020204" pitchFamily="34" charset="0"/>
            </a:rPr>
            <a:t>Provides state oversight and coordination of dental services</a:t>
          </a:r>
        </a:p>
      </dgm:t>
    </dgm:pt>
    <dgm:pt modelId="{634D326F-2D13-4810-B78F-26D1A6376369}" type="parTrans" cxnId="{0434ABE6-B664-4E63-A4BC-B64C2ED5AB02}">
      <dgm:prSet/>
      <dgm:spPr/>
      <dgm:t>
        <a:bodyPr/>
        <a:lstStyle/>
        <a:p>
          <a:endParaRPr lang="en-US"/>
        </a:p>
      </dgm:t>
    </dgm:pt>
    <dgm:pt modelId="{18B27E92-9A01-4A30-8B18-46A973418595}" type="sibTrans" cxnId="{0434ABE6-B664-4E63-A4BC-B64C2ED5AB02}">
      <dgm:prSet/>
      <dgm:spPr/>
      <dgm:t>
        <a:bodyPr/>
        <a:lstStyle/>
        <a:p>
          <a:endParaRPr lang="en-US"/>
        </a:p>
      </dgm:t>
    </dgm:pt>
    <dgm:pt modelId="{409042EE-25A9-40F6-902D-D794837AED02}">
      <dgm:prSet phldrT="[Text]"/>
      <dgm:spPr/>
      <dgm:t>
        <a:bodyPr/>
        <a:lstStyle/>
        <a:p>
          <a:r>
            <a:rPr lang="en-US" dirty="0">
              <a:latin typeface="Aptos" panose="020B0004020202020204" pitchFamily="34" charset="0"/>
            </a:rPr>
            <a:t>Provides incentives for coordinating care and avoiding duplication</a:t>
          </a:r>
        </a:p>
      </dgm:t>
    </dgm:pt>
    <dgm:pt modelId="{6D255850-2293-4D53-AF06-D1738702D58E}" type="parTrans" cxnId="{473072E9-5058-4179-B365-6E6034A38A05}">
      <dgm:prSet/>
      <dgm:spPr/>
      <dgm:t>
        <a:bodyPr/>
        <a:lstStyle/>
        <a:p>
          <a:endParaRPr lang="en-US"/>
        </a:p>
      </dgm:t>
    </dgm:pt>
    <dgm:pt modelId="{5969D80F-8B49-4F88-910A-C6BC1C41863B}" type="sibTrans" cxnId="{473072E9-5058-4179-B365-6E6034A38A05}">
      <dgm:prSet/>
      <dgm:spPr/>
      <dgm:t>
        <a:bodyPr/>
        <a:lstStyle/>
        <a:p>
          <a:endParaRPr lang="en-US"/>
        </a:p>
      </dgm:t>
    </dgm:pt>
    <dgm:pt modelId="{B406AFFA-5363-4492-85FA-18AF4E512AC0}" type="pres">
      <dgm:prSet presAssocID="{6B491445-38A9-4EE3-BE83-41AADB1BB153}" presName="Name0" presStyleCnt="0">
        <dgm:presLayoutVars>
          <dgm:dir/>
          <dgm:resizeHandles val="exact"/>
        </dgm:presLayoutVars>
      </dgm:prSet>
      <dgm:spPr/>
    </dgm:pt>
    <dgm:pt modelId="{1F2044E1-EF4B-466A-A13E-1E4DBCA25FB3}" type="pres">
      <dgm:prSet presAssocID="{C095FED6-8EB9-4CEE-AE0F-778D1F363F14}" presName="composite" presStyleCnt="0"/>
      <dgm:spPr/>
    </dgm:pt>
    <dgm:pt modelId="{ABA8DDEE-2A20-4A97-948A-A07EB87A7259}" type="pres">
      <dgm:prSet presAssocID="{C095FED6-8EB9-4CEE-AE0F-778D1F363F14}" presName="bgChev" presStyleLbl="node1" presStyleIdx="0" presStyleCnt="3"/>
      <dgm:spPr/>
    </dgm:pt>
    <dgm:pt modelId="{ECA574A1-E785-4D49-BDE9-9DDA8B5453BD}" type="pres">
      <dgm:prSet presAssocID="{C095FED6-8EB9-4CEE-AE0F-778D1F363F14}" presName="txNode" presStyleLbl="fgAcc1" presStyleIdx="0" presStyleCnt="3">
        <dgm:presLayoutVars>
          <dgm:bulletEnabled val="1"/>
        </dgm:presLayoutVars>
      </dgm:prSet>
      <dgm:spPr>
        <a:prstGeom prst="rect">
          <a:avLst/>
        </a:prstGeom>
      </dgm:spPr>
    </dgm:pt>
    <dgm:pt modelId="{6B26504E-F137-45D6-B5E4-5E1456C48D45}" type="pres">
      <dgm:prSet presAssocID="{410D2769-402D-4EA4-ABDF-5845EE3397F4}" presName="compositeSpace" presStyleCnt="0"/>
      <dgm:spPr/>
    </dgm:pt>
    <dgm:pt modelId="{F3676F00-A596-4CC8-804C-22D5472FD8C5}" type="pres">
      <dgm:prSet presAssocID="{946D530A-CF8A-4292-AA6B-055916845606}" presName="composite" presStyleCnt="0"/>
      <dgm:spPr/>
    </dgm:pt>
    <dgm:pt modelId="{3C628695-F85F-4655-A359-2FC57CC15BAF}" type="pres">
      <dgm:prSet presAssocID="{946D530A-CF8A-4292-AA6B-055916845606}" presName="bgChev" presStyleLbl="node1" presStyleIdx="1" presStyleCnt="3"/>
      <dgm:spPr/>
    </dgm:pt>
    <dgm:pt modelId="{2BB03C50-58E1-4BB7-B700-A191339F7498}" type="pres">
      <dgm:prSet presAssocID="{946D530A-CF8A-4292-AA6B-055916845606}" presName="txNode" presStyleLbl="fgAcc1" presStyleIdx="1" presStyleCnt="3">
        <dgm:presLayoutVars>
          <dgm:bulletEnabled val="1"/>
        </dgm:presLayoutVars>
      </dgm:prSet>
      <dgm:spPr>
        <a:prstGeom prst="rect">
          <a:avLst/>
        </a:prstGeom>
      </dgm:spPr>
    </dgm:pt>
    <dgm:pt modelId="{266096BB-9480-46C2-8CCA-34DD9B2C06B0}" type="pres">
      <dgm:prSet presAssocID="{18B27E92-9A01-4A30-8B18-46A973418595}" presName="compositeSpace" presStyleCnt="0"/>
      <dgm:spPr/>
    </dgm:pt>
    <dgm:pt modelId="{966A2864-942D-437A-AAA3-DC9471BC25FB}" type="pres">
      <dgm:prSet presAssocID="{409042EE-25A9-40F6-902D-D794837AED02}" presName="composite" presStyleCnt="0"/>
      <dgm:spPr/>
    </dgm:pt>
    <dgm:pt modelId="{C5D5ECBD-1B86-4849-9DE7-89C3BB3198B2}" type="pres">
      <dgm:prSet presAssocID="{409042EE-25A9-40F6-902D-D794837AED02}" presName="bgChev" presStyleLbl="node1" presStyleIdx="2" presStyleCnt="3"/>
      <dgm:spPr/>
    </dgm:pt>
    <dgm:pt modelId="{C19BA483-DCE1-477E-8B28-206585CA53E6}" type="pres">
      <dgm:prSet presAssocID="{409042EE-25A9-40F6-902D-D794837AED02}" presName="txNode" presStyleLbl="fgAcc1" presStyleIdx="2" presStyleCnt="3">
        <dgm:presLayoutVars>
          <dgm:bulletEnabled val="1"/>
        </dgm:presLayoutVars>
      </dgm:prSet>
      <dgm:spPr>
        <a:prstGeom prst="rect">
          <a:avLst/>
        </a:prstGeom>
      </dgm:spPr>
    </dgm:pt>
  </dgm:ptLst>
  <dgm:cxnLst>
    <dgm:cxn modelId="{96B60B11-257C-4B07-9CB9-5FFEE5F5EDA2}" srcId="{6B491445-38A9-4EE3-BE83-41AADB1BB153}" destId="{C095FED6-8EB9-4CEE-AE0F-778D1F363F14}" srcOrd="0" destOrd="0" parTransId="{08F549CC-0539-4823-B643-1005D0321607}" sibTransId="{410D2769-402D-4EA4-ABDF-5845EE3397F4}"/>
    <dgm:cxn modelId="{B8752C39-41A9-41A8-A78B-22874EADD05B}" type="presOf" srcId="{946D530A-CF8A-4292-AA6B-055916845606}" destId="{2BB03C50-58E1-4BB7-B700-A191339F7498}" srcOrd="0" destOrd="0" presId="urn:microsoft.com/office/officeart/2005/8/layout/chevronAccent+Icon"/>
    <dgm:cxn modelId="{FE5CDB3D-18D3-4FD9-95FB-1D7C2313CD46}" type="presOf" srcId="{6B491445-38A9-4EE3-BE83-41AADB1BB153}" destId="{B406AFFA-5363-4492-85FA-18AF4E512AC0}" srcOrd="0" destOrd="0" presId="urn:microsoft.com/office/officeart/2005/8/layout/chevronAccent+Icon"/>
    <dgm:cxn modelId="{9D3673D0-5916-46E8-90A2-2DE3DF0DC456}" type="presOf" srcId="{C095FED6-8EB9-4CEE-AE0F-778D1F363F14}" destId="{ECA574A1-E785-4D49-BDE9-9DDA8B5453BD}" srcOrd="0" destOrd="0" presId="urn:microsoft.com/office/officeart/2005/8/layout/chevronAccent+Icon"/>
    <dgm:cxn modelId="{0434ABE6-B664-4E63-A4BC-B64C2ED5AB02}" srcId="{6B491445-38A9-4EE3-BE83-41AADB1BB153}" destId="{946D530A-CF8A-4292-AA6B-055916845606}" srcOrd="1" destOrd="0" parTransId="{634D326F-2D13-4810-B78F-26D1A6376369}" sibTransId="{18B27E92-9A01-4A30-8B18-46A973418595}"/>
    <dgm:cxn modelId="{473072E9-5058-4179-B365-6E6034A38A05}" srcId="{6B491445-38A9-4EE3-BE83-41AADB1BB153}" destId="{409042EE-25A9-40F6-902D-D794837AED02}" srcOrd="2" destOrd="0" parTransId="{6D255850-2293-4D53-AF06-D1738702D58E}" sibTransId="{5969D80F-8B49-4F88-910A-C6BC1C41863B}"/>
    <dgm:cxn modelId="{0E111AF7-8AF6-4AB2-84A9-F33A5BBBE572}" type="presOf" srcId="{409042EE-25A9-40F6-902D-D794837AED02}" destId="{C19BA483-DCE1-477E-8B28-206585CA53E6}" srcOrd="0" destOrd="0" presId="urn:microsoft.com/office/officeart/2005/8/layout/chevronAccent+Icon"/>
    <dgm:cxn modelId="{55E7C3F4-4717-46DE-BA16-4384CA9B4D76}" type="presParOf" srcId="{B406AFFA-5363-4492-85FA-18AF4E512AC0}" destId="{1F2044E1-EF4B-466A-A13E-1E4DBCA25FB3}" srcOrd="0" destOrd="0" presId="urn:microsoft.com/office/officeart/2005/8/layout/chevronAccent+Icon"/>
    <dgm:cxn modelId="{928486BD-6D77-4029-BF9D-9E43C63CEBAA}" type="presParOf" srcId="{1F2044E1-EF4B-466A-A13E-1E4DBCA25FB3}" destId="{ABA8DDEE-2A20-4A97-948A-A07EB87A7259}" srcOrd="0" destOrd="0" presId="urn:microsoft.com/office/officeart/2005/8/layout/chevronAccent+Icon"/>
    <dgm:cxn modelId="{848B6335-0126-4AE6-9515-225A612BB7B4}" type="presParOf" srcId="{1F2044E1-EF4B-466A-A13E-1E4DBCA25FB3}" destId="{ECA574A1-E785-4D49-BDE9-9DDA8B5453BD}" srcOrd="1" destOrd="0" presId="urn:microsoft.com/office/officeart/2005/8/layout/chevronAccent+Icon"/>
    <dgm:cxn modelId="{348231A3-E7AB-4983-974A-0071C1AD36B2}" type="presParOf" srcId="{B406AFFA-5363-4492-85FA-18AF4E512AC0}" destId="{6B26504E-F137-45D6-B5E4-5E1456C48D45}" srcOrd="1" destOrd="0" presId="urn:microsoft.com/office/officeart/2005/8/layout/chevronAccent+Icon"/>
    <dgm:cxn modelId="{A867AD3B-6BA6-4AD2-8D4D-F67A8A8D4F8B}" type="presParOf" srcId="{B406AFFA-5363-4492-85FA-18AF4E512AC0}" destId="{F3676F00-A596-4CC8-804C-22D5472FD8C5}" srcOrd="2" destOrd="0" presId="urn:microsoft.com/office/officeart/2005/8/layout/chevronAccent+Icon"/>
    <dgm:cxn modelId="{F1E130F8-BC95-49B8-B306-E44C30FABEDA}" type="presParOf" srcId="{F3676F00-A596-4CC8-804C-22D5472FD8C5}" destId="{3C628695-F85F-4655-A359-2FC57CC15BAF}" srcOrd="0" destOrd="0" presId="urn:microsoft.com/office/officeart/2005/8/layout/chevronAccent+Icon"/>
    <dgm:cxn modelId="{E006E9AB-CBCA-406C-8415-F7B4336595FA}" type="presParOf" srcId="{F3676F00-A596-4CC8-804C-22D5472FD8C5}" destId="{2BB03C50-58E1-4BB7-B700-A191339F7498}" srcOrd="1" destOrd="0" presId="urn:microsoft.com/office/officeart/2005/8/layout/chevronAccent+Icon"/>
    <dgm:cxn modelId="{7E769CA7-A2DD-47C1-B639-8FDCF4227141}" type="presParOf" srcId="{B406AFFA-5363-4492-85FA-18AF4E512AC0}" destId="{266096BB-9480-46C2-8CCA-34DD9B2C06B0}" srcOrd="3" destOrd="0" presId="urn:microsoft.com/office/officeart/2005/8/layout/chevronAccent+Icon"/>
    <dgm:cxn modelId="{2C565BA1-C086-42EA-B660-0C39277CABE4}" type="presParOf" srcId="{B406AFFA-5363-4492-85FA-18AF4E512AC0}" destId="{966A2864-942D-437A-AAA3-DC9471BC25FB}" srcOrd="4" destOrd="0" presId="urn:microsoft.com/office/officeart/2005/8/layout/chevronAccent+Icon"/>
    <dgm:cxn modelId="{F755C4D0-48A6-4F15-A7C9-A9F94D3625B2}" type="presParOf" srcId="{966A2864-942D-437A-AAA3-DC9471BC25FB}" destId="{C5D5ECBD-1B86-4849-9DE7-89C3BB3198B2}" srcOrd="0" destOrd="0" presId="urn:microsoft.com/office/officeart/2005/8/layout/chevronAccent+Icon"/>
    <dgm:cxn modelId="{BF9F59C9-9BBB-4377-B38D-935566083C13}" type="presParOf" srcId="{966A2864-942D-437A-AAA3-DC9471BC25FB}" destId="{C19BA483-DCE1-477E-8B28-206585CA53E6}"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B491445-38A9-4EE3-BE83-41AADB1BB153}" type="doc">
      <dgm:prSet loTypeId="urn:microsoft.com/office/officeart/2005/8/layout/chevronAccent+Icon" loCatId="officeonline" qsTypeId="urn:microsoft.com/office/officeart/2005/8/quickstyle/simple1" qsCatId="simple" csTypeId="urn:microsoft.com/office/officeart/2005/8/colors/accent1_2" csCatId="accent1" phldr="1"/>
      <dgm:spPr/>
    </dgm:pt>
    <dgm:pt modelId="{C095FED6-8EB9-4CEE-AE0F-778D1F363F14}">
      <dgm:prSet phldrT="[Text]" custT="1"/>
      <dgm:spPr>
        <a:ln>
          <a:solidFill>
            <a:schemeClr val="accent5"/>
          </a:solidFill>
        </a:ln>
      </dgm:spPr>
      <dgm:t>
        <a:bodyPr/>
        <a:lstStyle/>
        <a:p>
          <a:r>
            <a:rPr lang="en-US" sz="1600" dirty="0">
              <a:latin typeface="Aptos" panose="020B0004020202020204" pitchFamily="34" charset="0"/>
            </a:rPr>
            <a:t>Supports integration and efficiency</a:t>
          </a:r>
        </a:p>
      </dgm:t>
    </dgm:pt>
    <dgm:pt modelId="{410D2769-402D-4EA4-ABDF-5845EE3397F4}" type="sibTrans" cxnId="{96B60B11-257C-4B07-9CB9-5FFEE5F5EDA2}">
      <dgm:prSet/>
      <dgm:spPr/>
      <dgm:t>
        <a:bodyPr/>
        <a:lstStyle/>
        <a:p>
          <a:endParaRPr lang="en-US"/>
        </a:p>
      </dgm:t>
    </dgm:pt>
    <dgm:pt modelId="{08F549CC-0539-4823-B643-1005D0321607}" type="parTrans" cxnId="{96B60B11-257C-4B07-9CB9-5FFEE5F5EDA2}">
      <dgm:prSet/>
      <dgm:spPr/>
      <dgm:t>
        <a:bodyPr/>
        <a:lstStyle/>
        <a:p>
          <a:endParaRPr lang="en-US"/>
        </a:p>
      </dgm:t>
    </dgm:pt>
    <dgm:pt modelId="{946D530A-CF8A-4292-AA6B-055916845606}">
      <dgm:prSet phldrT="[Text]" custT="1"/>
      <dgm:spPr>
        <a:ln>
          <a:solidFill>
            <a:schemeClr val="accent6"/>
          </a:solidFill>
        </a:ln>
      </dgm:spPr>
      <dgm:t>
        <a:bodyPr/>
        <a:lstStyle/>
        <a:p>
          <a:r>
            <a:rPr lang="en-US" sz="1600" dirty="0">
              <a:latin typeface="Aptos" panose="020B0004020202020204" pitchFamily="34" charset="0"/>
            </a:rPr>
            <a:t>Prevents having scattered services and misaligned financial incentives</a:t>
          </a:r>
        </a:p>
      </dgm:t>
    </dgm:pt>
    <dgm:pt modelId="{18B27E92-9A01-4A30-8B18-46A973418595}" type="sibTrans" cxnId="{0434ABE6-B664-4E63-A4BC-B64C2ED5AB02}">
      <dgm:prSet/>
      <dgm:spPr/>
      <dgm:t>
        <a:bodyPr/>
        <a:lstStyle/>
        <a:p>
          <a:endParaRPr lang="en-US"/>
        </a:p>
      </dgm:t>
    </dgm:pt>
    <dgm:pt modelId="{634D326F-2D13-4810-B78F-26D1A6376369}" type="parTrans" cxnId="{0434ABE6-B664-4E63-A4BC-B64C2ED5AB02}">
      <dgm:prSet/>
      <dgm:spPr/>
      <dgm:t>
        <a:bodyPr/>
        <a:lstStyle/>
        <a:p>
          <a:endParaRPr lang="en-US"/>
        </a:p>
      </dgm:t>
    </dgm:pt>
    <dgm:pt modelId="{B406AFFA-5363-4492-85FA-18AF4E512AC0}" type="pres">
      <dgm:prSet presAssocID="{6B491445-38A9-4EE3-BE83-41AADB1BB153}" presName="Name0" presStyleCnt="0">
        <dgm:presLayoutVars>
          <dgm:dir/>
          <dgm:resizeHandles val="exact"/>
        </dgm:presLayoutVars>
      </dgm:prSet>
      <dgm:spPr/>
    </dgm:pt>
    <dgm:pt modelId="{1F2044E1-EF4B-466A-A13E-1E4DBCA25FB3}" type="pres">
      <dgm:prSet presAssocID="{C095FED6-8EB9-4CEE-AE0F-778D1F363F14}" presName="composite" presStyleCnt="0"/>
      <dgm:spPr/>
    </dgm:pt>
    <dgm:pt modelId="{ABA8DDEE-2A20-4A97-948A-A07EB87A7259}" type="pres">
      <dgm:prSet presAssocID="{C095FED6-8EB9-4CEE-AE0F-778D1F363F14}" presName="bgChev" presStyleLbl="node1" presStyleIdx="0" presStyleCnt="2"/>
      <dgm:spPr>
        <a:solidFill>
          <a:schemeClr val="accent5"/>
        </a:solidFill>
      </dgm:spPr>
    </dgm:pt>
    <dgm:pt modelId="{ECA574A1-E785-4D49-BDE9-9DDA8B5453BD}" type="pres">
      <dgm:prSet presAssocID="{C095FED6-8EB9-4CEE-AE0F-778D1F363F14}" presName="txNode" presStyleLbl="fgAcc1" presStyleIdx="0" presStyleCnt="2">
        <dgm:presLayoutVars>
          <dgm:bulletEnabled val="1"/>
        </dgm:presLayoutVars>
      </dgm:prSet>
      <dgm:spPr>
        <a:prstGeom prst="rect">
          <a:avLst/>
        </a:prstGeom>
      </dgm:spPr>
    </dgm:pt>
    <dgm:pt modelId="{6B26504E-F137-45D6-B5E4-5E1456C48D45}" type="pres">
      <dgm:prSet presAssocID="{410D2769-402D-4EA4-ABDF-5845EE3397F4}" presName="compositeSpace" presStyleCnt="0"/>
      <dgm:spPr/>
    </dgm:pt>
    <dgm:pt modelId="{F3676F00-A596-4CC8-804C-22D5472FD8C5}" type="pres">
      <dgm:prSet presAssocID="{946D530A-CF8A-4292-AA6B-055916845606}" presName="composite" presStyleCnt="0"/>
      <dgm:spPr/>
    </dgm:pt>
    <dgm:pt modelId="{3C628695-F85F-4655-A359-2FC57CC15BAF}" type="pres">
      <dgm:prSet presAssocID="{946D530A-CF8A-4292-AA6B-055916845606}" presName="bgChev" presStyleLbl="node1" presStyleIdx="1" presStyleCnt="2"/>
      <dgm:spPr>
        <a:solidFill>
          <a:schemeClr val="accent6"/>
        </a:solidFill>
      </dgm:spPr>
    </dgm:pt>
    <dgm:pt modelId="{2BB03C50-58E1-4BB7-B700-A191339F7498}" type="pres">
      <dgm:prSet presAssocID="{946D530A-CF8A-4292-AA6B-055916845606}" presName="txNode" presStyleLbl="fgAcc1" presStyleIdx="1" presStyleCnt="2">
        <dgm:presLayoutVars>
          <dgm:bulletEnabled val="1"/>
        </dgm:presLayoutVars>
      </dgm:prSet>
      <dgm:spPr>
        <a:prstGeom prst="rect">
          <a:avLst/>
        </a:prstGeom>
      </dgm:spPr>
    </dgm:pt>
  </dgm:ptLst>
  <dgm:cxnLst>
    <dgm:cxn modelId="{96B60B11-257C-4B07-9CB9-5FFEE5F5EDA2}" srcId="{6B491445-38A9-4EE3-BE83-41AADB1BB153}" destId="{C095FED6-8EB9-4CEE-AE0F-778D1F363F14}" srcOrd="0" destOrd="0" parTransId="{08F549CC-0539-4823-B643-1005D0321607}" sibTransId="{410D2769-402D-4EA4-ABDF-5845EE3397F4}"/>
    <dgm:cxn modelId="{B8752C39-41A9-41A8-A78B-22874EADD05B}" type="presOf" srcId="{946D530A-CF8A-4292-AA6B-055916845606}" destId="{2BB03C50-58E1-4BB7-B700-A191339F7498}" srcOrd="0" destOrd="0" presId="urn:microsoft.com/office/officeart/2005/8/layout/chevronAccent+Icon"/>
    <dgm:cxn modelId="{FE5CDB3D-18D3-4FD9-95FB-1D7C2313CD46}" type="presOf" srcId="{6B491445-38A9-4EE3-BE83-41AADB1BB153}" destId="{B406AFFA-5363-4492-85FA-18AF4E512AC0}" srcOrd="0" destOrd="0" presId="urn:microsoft.com/office/officeart/2005/8/layout/chevronAccent+Icon"/>
    <dgm:cxn modelId="{9D3673D0-5916-46E8-90A2-2DE3DF0DC456}" type="presOf" srcId="{C095FED6-8EB9-4CEE-AE0F-778D1F363F14}" destId="{ECA574A1-E785-4D49-BDE9-9DDA8B5453BD}" srcOrd="0" destOrd="0" presId="urn:microsoft.com/office/officeart/2005/8/layout/chevronAccent+Icon"/>
    <dgm:cxn modelId="{0434ABE6-B664-4E63-A4BC-B64C2ED5AB02}" srcId="{6B491445-38A9-4EE3-BE83-41AADB1BB153}" destId="{946D530A-CF8A-4292-AA6B-055916845606}" srcOrd="1" destOrd="0" parTransId="{634D326F-2D13-4810-B78F-26D1A6376369}" sibTransId="{18B27E92-9A01-4A30-8B18-46A973418595}"/>
    <dgm:cxn modelId="{55E7C3F4-4717-46DE-BA16-4384CA9B4D76}" type="presParOf" srcId="{B406AFFA-5363-4492-85FA-18AF4E512AC0}" destId="{1F2044E1-EF4B-466A-A13E-1E4DBCA25FB3}" srcOrd="0" destOrd="0" presId="urn:microsoft.com/office/officeart/2005/8/layout/chevronAccent+Icon"/>
    <dgm:cxn modelId="{928486BD-6D77-4029-BF9D-9E43C63CEBAA}" type="presParOf" srcId="{1F2044E1-EF4B-466A-A13E-1E4DBCA25FB3}" destId="{ABA8DDEE-2A20-4A97-948A-A07EB87A7259}" srcOrd="0" destOrd="0" presId="urn:microsoft.com/office/officeart/2005/8/layout/chevronAccent+Icon"/>
    <dgm:cxn modelId="{848B6335-0126-4AE6-9515-225A612BB7B4}" type="presParOf" srcId="{1F2044E1-EF4B-466A-A13E-1E4DBCA25FB3}" destId="{ECA574A1-E785-4D49-BDE9-9DDA8B5453BD}" srcOrd="1" destOrd="0" presId="urn:microsoft.com/office/officeart/2005/8/layout/chevronAccent+Icon"/>
    <dgm:cxn modelId="{348231A3-E7AB-4983-974A-0071C1AD36B2}" type="presParOf" srcId="{B406AFFA-5363-4492-85FA-18AF4E512AC0}" destId="{6B26504E-F137-45D6-B5E4-5E1456C48D45}" srcOrd="1" destOrd="0" presId="urn:microsoft.com/office/officeart/2005/8/layout/chevronAccent+Icon"/>
    <dgm:cxn modelId="{A867AD3B-6BA6-4AD2-8D4D-F67A8A8D4F8B}" type="presParOf" srcId="{B406AFFA-5363-4492-85FA-18AF4E512AC0}" destId="{F3676F00-A596-4CC8-804C-22D5472FD8C5}" srcOrd="2" destOrd="0" presId="urn:microsoft.com/office/officeart/2005/8/layout/chevronAccent+Icon"/>
    <dgm:cxn modelId="{F1E130F8-BC95-49B8-B306-E44C30FABEDA}" type="presParOf" srcId="{F3676F00-A596-4CC8-804C-22D5472FD8C5}" destId="{3C628695-F85F-4655-A359-2FC57CC15BAF}" srcOrd="0" destOrd="0" presId="urn:microsoft.com/office/officeart/2005/8/layout/chevronAccent+Icon"/>
    <dgm:cxn modelId="{E006E9AB-CBCA-406C-8415-F7B4336595FA}" type="presParOf" srcId="{F3676F00-A596-4CC8-804C-22D5472FD8C5}" destId="{2BB03C50-58E1-4BB7-B700-A191339F7498}"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501DDDD-D6B7-4379-BF33-C774C1B589F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2C31BEA-39D0-4E08-9E45-6F2D44E9DF4A}">
      <dgm:prSet/>
      <dgm:spPr>
        <a:solidFill>
          <a:schemeClr val="accent6"/>
        </a:solidFill>
      </dgm:spPr>
      <dgm:t>
        <a:bodyPr/>
        <a:lstStyle/>
        <a:p>
          <a:r>
            <a:rPr lang="en-US" dirty="0"/>
            <a:t>Excluded services include services that are:</a:t>
          </a:r>
        </a:p>
      </dgm:t>
    </dgm:pt>
    <dgm:pt modelId="{24F1D1C2-F28A-4081-A1E1-50C6D5213DAE}" type="parTrans" cxnId="{0E4972C1-1CE2-4CEC-80EF-9D02EDFA9B47}">
      <dgm:prSet/>
      <dgm:spPr/>
      <dgm:t>
        <a:bodyPr/>
        <a:lstStyle/>
        <a:p>
          <a:endParaRPr lang="en-US"/>
        </a:p>
      </dgm:t>
    </dgm:pt>
    <dgm:pt modelId="{2B1CC576-D80B-438A-A932-01108EA531D6}" type="sibTrans" cxnId="{0E4972C1-1CE2-4CEC-80EF-9D02EDFA9B47}">
      <dgm:prSet/>
      <dgm:spPr/>
      <dgm:t>
        <a:bodyPr/>
        <a:lstStyle/>
        <a:p>
          <a:endParaRPr lang="en-US"/>
        </a:p>
      </dgm:t>
    </dgm:pt>
    <dgm:pt modelId="{B29E785E-CE34-4764-B3EC-2B06C2EEC725}">
      <dgm:prSet/>
      <dgm:spPr/>
      <dgm:t>
        <a:bodyPr/>
        <a:lstStyle/>
        <a:p>
          <a:pPr>
            <a:buFont typeface="Wingdings" panose="05000000000000000000" pitchFamily="2" charset="2"/>
            <a:buChar char="§"/>
          </a:pPr>
          <a:r>
            <a:rPr lang="en-US" dirty="0">
              <a:latin typeface="Aptos" panose="020B0004020202020204" pitchFamily="34" charset="0"/>
            </a:rPr>
            <a:t>Fail to meet existing standards of professional practice, are currently professionally unacceptable, or are investigational or experimental in nature; </a:t>
          </a:r>
        </a:p>
      </dgm:t>
    </dgm:pt>
    <dgm:pt modelId="{343F1040-2EC8-4EAA-87AF-301991934DBC}" type="parTrans" cxnId="{2D5115AA-80FF-4C88-8C69-F824A83CA1BD}">
      <dgm:prSet/>
      <dgm:spPr/>
      <dgm:t>
        <a:bodyPr/>
        <a:lstStyle/>
        <a:p>
          <a:endParaRPr lang="en-US"/>
        </a:p>
      </dgm:t>
    </dgm:pt>
    <dgm:pt modelId="{56DEA740-DD92-472F-92FC-E91210E83D2C}" type="sibTrans" cxnId="{2D5115AA-80FF-4C88-8C69-F824A83CA1BD}">
      <dgm:prSet/>
      <dgm:spPr/>
      <dgm:t>
        <a:bodyPr/>
        <a:lstStyle/>
        <a:p>
          <a:endParaRPr lang="en-US"/>
        </a:p>
      </dgm:t>
    </dgm:pt>
    <dgm:pt modelId="{3933434B-24F3-4270-934E-88041EB648E0}">
      <dgm:prSet/>
      <dgm:spPr/>
      <dgm:t>
        <a:bodyPr/>
        <a:lstStyle/>
        <a:p>
          <a:pPr>
            <a:buFont typeface="Wingdings" panose="05000000000000000000" pitchFamily="2" charset="2"/>
            <a:buChar char="§"/>
          </a:pPr>
          <a:r>
            <a:rPr lang="en-US" dirty="0">
              <a:latin typeface="Aptos" panose="020B0004020202020204" pitchFamily="34" charset="0"/>
            </a:rPr>
            <a:t>Are rendered during a period when the member was ineligible for Medicaid</a:t>
          </a:r>
        </a:p>
      </dgm:t>
    </dgm:pt>
    <dgm:pt modelId="{C18B67AF-9694-4028-8274-D6FA019B90D9}" type="parTrans" cxnId="{863B6EE2-6AFD-4408-8896-40821C35A302}">
      <dgm:prSet/>
      <dgm:spPr/>
      <dgm:t>
        <a:bodyPr/>
        <a:lstStyle/>
        <a:p>
          <a:endParaRPr lang="en-US"/>
        </a:p>
      </dgm:t>
    </dgm:pt>
    <dgm:pt modelId="{860757F9-3F6C-4963-BF1E-0516835FCE5D}" type="sibTrans" cxnId="{863B6EE2-6AFD-4408-8896-40821C35A302}">
      <dgm:prSet/>
      <dgm:spPr/>
      <dgm:t>
        <a:bodyPr/>
        <a:lstStyle/>
        <a:p>
          <a:endParaRPr lang="en-US"/>
        </a:p>
      </dgm:t>
    </dgm:pt>
    <dgm:pt modelId="{FEC6A501-6176-49B3-B1AD-3C21C07183C8}">
      <dgm:prSet/>
      <dgm:spPr/>
      <dgm:t>
        <a:bodyPr/>
        <a:lstStyle/>
        <a:p>
          <a:pPr>
            <a:buFont typeface="Wingdings" panose="05000000000000000000" pitchFamily="2" charset="2"/>
            <a:buChar char="§"/>
          </a:pPr>
          <a:r>
            <a:rPr lang="en-US" dirty="0">
              <a:latin typeface="Aptos" panose="020B0004020202020204" pitchFamily="34" charset="0"/>
            </a:rPr>
            <a:t>Require prior approval but for which approval was not obtained or was denied  </a:t>
          </a:r>
        </a:p>
      </dgm:t>
    </dgm:pt>
    <dgm:pt modelId="{D48FEC03-607B-4893-9FD9-611D8DCFCF37}" type="parTrans" cxnId="{A8ED9563-FF20-4BA7-8465-B98C443B2D12}">
      <dgm:prSet/>
      <dgm:spPr/>
      <dgm:t>
        <a:bodyPr/>
        <a:lstStyle/>
        <a:p>
          <a:endParaRPr lang="en-US"/>
        </a:p>
      </dgm:t>
    </dgm:pt>
    <dgm:pt modelId="{B4CF1767-2417-422F-AA1E-B2CEE490F39D}" type="sibTrans" cxnId="{A8ED9563-FF20-4BA7-8465-B98C443B2D12}">
      <dgm:prSet/>
      <dgm:spPr/>
      <dgm:t>
        <a:bodyPr/>
        <a:lstStyle/>
        <a:p>
          <a:endParaRPr lang="en-US"/>
        </a:p>
      </dgm:t>
    </dgm:pt>
    <dgm:pt modelId="{EC329412-1B2F-4619-898A-2116E76626A9}">
      <dgm:prSet/>
      <dgm:spPr/>
      <dgm:t>
        <a:bodyPr/>
        <a:lstStyle/>
        <a:p>
          <a:pPr>
            <a:buFont typeface="Wingdings" panose="05000000000000000000" pitchFamily="2" charset="2"/>
            <a:buChar char="§"/>
          </a:pPr>
          <a:r>
            <a:rPr lang="en-US" dirty="0">
              <a:latin typeface="Aptos" panose="020B0004020202020204" pitchFamily="34" charset="0"/>
            </a:rPr>
            <a:t>Are the responsibility of third parties, such as Medicare or private Health Insurance</a:t>
          </a:r>
        </a:p>
      </dgm:t>
    </dgm:pt>
    <dgm:pt modelId="{0BFE99FF-4AAF-457C-9E4C-2D168FB5CBDE}" type="parTrans" cxnId="{F6C0E09C-8F6C-4301-BDDB-66D78848141C}">
      <dgm:prSet/>
      <dgm:spPr/>
      <dgm:t>
        <a:bodyPr/>
        <a:lstStyle/>
        <a:p>
          <a:endParaRPr lang="en-US"/>
        </a:p>
      </dgm:t>
    </dgm:pt>
    <dgm:pt modelId="{3BE40576-58AE-4B0B-A814-00FBDDC21B8D}" type="sibTrans" cxnId="{F6C0E09C-8F6C-4301-BDDB-66D78848141C}">
      <dgm:prSet/>
      <dgm:spPr/>
      <dgm:t>
        <a:bodyPr/>
        <a:lstStyle/>
        <a:p>
          <a:endParaRPr lang="en-US"/>
        </a:p>
      </dgm:t>
    </dgm:pt>
    <dgm:pt modelId="{957E212E-A1C8-4C65-8261-30E0480FD9D3}">
      <dgm:prSet/>
      <dgm:spPr/>
      <dgm:t>
        <a:bodyPr/>
        <a:lstStyle/>
        <a:p>
          <a:pPr>
            <a:buFont typeface="Wingdings" panose="05000000000000000000" pitchFamily="2" charset="2"/>
            <a:buChar char="§"/>
          </a:pPr>
          <a:r>
            <a:rPr lang="en-US" dirty="0">
              <a:latin typeface="Aptos" panose="020B0004020202020204" pitchFamily="34" charset="0"/>
            </a:rPr>
            <a:t>Are fraudulently claimed</a:t>
          </a:r>
        </a:p>
      </dgm:t>
    </dgm:pt>
    <dgm:pt modelId="{8B1641EC-88C0-42C5-8AB0-28674B55504D}" type="parTrans" cxnId="{82208005-BB7E-43FC-9ECD-E5AEB780BB55}">
      <dgm:prSet/>
      <dgm:spPr/>
      <dgm:t>
        <a:bodyPr/>
        <a:lstStyle/>
        <a:p>
          <a:endParaRPr lang="en-US"/>
        </a:p>
      </dgm:t>
    </dgm:pt>
    <dgm:pt modelId="{7252F130-166B-43B4-B463-56A5331F1B27}" type="sibTrans" cxnId="{82208005-BB7E-43FC-9ECD-E5AEB780BB55}">
      <dgm:prSet/>
      <dgm:spPr/>
      <dgm:t>
        <a:bodyPr/>
        <a:lstStyle/>
        <a:p>
          <a:endParaRPr lang="en-US"/>
        </a:p>
      </dgm:t>
    </dgm:pt>
    <dgm:pt modelId="{24E17B8C-1328-46F1-8D04-952AD5F85A9E}">
      <dgm:prSet/>
      <dgm:spPr/>
      <dgm:t>
        <a:bodyPr/>
        <a:lstStyle/>
        <a:p>
          <a:pPr>
            <a:buFont typeface="Wingdings" panose="05000000000000000000" pitchFamily="2" charset="2"/>
            <a:buChar char="§"/>
          </a:pPr>
          <a:r>
            <a:rPr lang="en-US" dirty="0">
              <a:latin typeface="Aptos" panose="020B0004020202020204" pitchFamily="34" charset="0"/>
            </a:rPr>
            <a:t>Represent abuse or overuse</a:t>
          </a:r>
        </a:p>
      </dgm:t>
    </dgm:pt>
    <dgm:pt modelId="{0B738BEA-96FC-4362-9F8F-F041D91CC74B}" type="parTrans" cxnId="{92523612-C0ED-44BB-A61D-54E5E4A6A98E}">
      <dgm:prSet/>
      <dgm:spPr/>
      <dgm:t>
        <a:bodyPr/>
        <a:lstStyle/>
        <a:p>
          <a:endParaRPr lang="en-US"/>
        </a:p>
      </dgm:t>
    </dgm:pt>
    <dgm:pt modelId="{BAD2E9C6-0D7D-4677-B980-D6E7569A1790}" type="sibTrans" cxnId="{92523612-C0ED-44BB-A61D-54E5E4A6A98E}">
      <dgm:prSet/>
      <dgm:spPr/>
      <dgm:t>
        <a:bodyPr/>
        <a:lstStyle/>
        <a:p>
          <a:endParaRPr lang="en-US"/>
        </a:p>
      </dgm:t>
    </dgm:pt>
    <dgm:pt modelId="{1851D042-194E-44D2-BB52-0232F79FE072}">
      <dgm:prSet/>
      <dgm:spPr/>
      <dgm:t>
        <a:bodyPr/>
        <a:lstStyle/>
        <a:p>
          <a:pPr>
            <a:buFont typeface="Wingdings" panose="05000000000000000000" pitchFamily="2" charset="2"/>
            <a:buChar char="§"/>
          </a:pPr>
          <a:r>
            <a:rPr lang="en-US" dirty="0">
              <a:latin typeface="Aptos" panose="020B0004020202020204" pitchFamily="34" charset="0"/>
            </a:rPr>
            <a:t>Are for cosmetic purposes and are provided only because of the member’s personal preference</a:t>
          </a:r>
        </a:p>
      </dgm:t>
    </dgm:pt>
    <dgm:pt modelId="{2B2175DB-F75F-4B18-AEFD-F9FEB293D2DB}" type="parTrans" cxnId="{C72074FA-8A97-494F-9643-5FC3F0ED6044}">
      <dgm:prSet/>
      <dgm:spPr/>
      <dgm:t>
        <a:bodyPr/>
        <a:lstStyle/>
        <a:p>
          <a:endParaRPr lang="en-US"/>
        </a:p>
      </dgm:t>
    </dgm:pt>
    <dgm:pt modelId="{F1F0B8BE-09AB-4F73-9E77-AF000E6603EC}" type="sibTrans" cxnId="{C72074FA-8A97-494F-9643-5FC3F0ED6044}">
      <dgm:prSet/>
      <dgm:spPr/>
      <dgm:t>
        <a:bodyPr/>
        <a:lstStyle/>
        <a:p>
          <a:endParaRPr lang="en-US"/>
        </a:p>
      </dgm:t>
    </dgm:pt>
    <dgm:pt modelId="{7EACE048-8FE5-4EDB-BE93-62C8F278684D}">
      <dgm:prSet/>
      <dgm:spPr/>
      <dgm:t>
        <a:bodyPr/>
        <a:lstStyle/>
        <a:p>
          <a:pPr>
            <a:buFont typeface="Wingdings" panose="05000000000000000000" pitchFamily="2" charset="2"/>
            <a:buChar char="§"/>
          </a:pPr>
          <a:r>
            <a:rPr lang="en-US" dirty="0">
              <a:latin typeface="Aptos" panose="020B0004020202020204" pitchFamily="34" charset="0"/>
            </a:rPr>
            <a:t>Have already been rejected or disallowed by Medicare, when the rejection was based upon findings for any of the reasons set forth above</a:t>
          </a:r>
        </a:p>
      </dgm:t>
    </dgm:pt>
    <dgm:pt modelId="{F37E8759-5CF4-45E3-97BA-5CC4C6740994}" type="parTrans" cxnId="{48B15B3D-CB41-407B-B0FA-C621BB926B96}">
      <dgm:prSet/>
      <dgm:spPr/>
      <dgm:t>
        <a:bodyPr/>
        <a:lstStyle/>
        <a:p>
          <a:endParaRPr lang="en-US"/>
        </a:p>
      </dgm:t>
    </dgm:pt>
    <dgm:pt modelId="{5148B7CC-9B86-4998-B67E-63E16E7E26F3}" type="sibTrans" cxnId="{48B15B3D-CB41-407B-B0FA-C621BB926B96}">
      <dgm:prSet/>
      <dgm:spPr/>
      <dgm:t>
        <a:bodyPr/>
        <a:lstStyle/>
        <a:p>
          <a:endParaRPr lang="en-US"/>
        </a:p>
      </dgm:t>
    </dgm:pt>
    <dgm:pt modelId="{ECF6DA25-605B-4799-9B0F-48C1DC04DE62}">
      <dgm:prSet/>
      <dgm:spPr/>
      <dgm:t>
        <a:bodyPr/>
        <a:lstStyle/>
        <a:p>
          <a:pPr>
            <a:buFont typeface="Wingdings" panose="05000000000000000000" pitchFamily="2" charset="2"/>
            <a:buChar char="§"/>
          </a:pPr>
          <a:r>
            <a:rPr lang="en-US" dirty="0">
              <a:latin typeface="Aptos" panose="020B0004020202020204" pitchFamily="34" charset="0"/>
            </a:rPr>
            <a:t>Are provided to a person while the person is an inmate of a non-medical public institution. A non-medical public institution includes, but is not limited to, jails, prisons, and juvenile detention centers. If a non-covered service is provided, providers must inform the member before providing the service that the member will be responsible for the bill</a:t>
          </a:r>
        </a:p>
      </dgm:t>
    </dgm:pt>
    <dgm:pt modelId="{EC5B3267-6FF3-411F-BB3B-B1EB517912FA}" type="parTrans" cxnId="{71C54263-7863-4ED7-A01E-F3D9ACC33499}">
      <dgm:prSet/>
      <dgm:spPr/>
      <dgm:t>
        <a:bodyPr/>
        <a:lstStyle/>
        <a:p>
          <a:endParaRPr lang="en-US"/>
        </a:p>
      </dgm:t>
    </dgm:pt>
    <dgm:pt modelId="{16DB2448-EC86-4812-A7A8-F6B9AAA954DC}" type="sibTrans" cxnId="{71C54263-7863-4ED7-A01E-F3D9ACC33499}">
      <dgm:prSet/>
      <dgm:spPr/>
      <dgm:t>
        <a:bodyPr/>
        <a:lstStyle/>
        <a:p>
          <a:endParaRPr lang="en-US"/>
        </a:p>
      </dgm:t>
    </dgm:pt>
    <dgm:pt modelId="{481ABE43-5CAB-45F6-8247-9C2516A22B02}">
      <dgm:prSet/>
      <dgm:spPr/>
      <dgm:t>
        <a:bodyPr/>
        <a:lstStyle/>
        <a:p>
          <a:pPr>
            <a:buFont typeface="Wingdings" panose="05000000000000000000" pitchFamily="2" charset="2"/>
            <a:buChar char="§"/>
          </a:pPr>
          <a:r>
            <a:rPr lang="en-US" dirty="0">
              <a:latin typeface="Aptos" panose="020B0004020202020204" pitchFamily="34" charset="0"/>
            </a:rPr>
            <a:t>Medically unnecessary or unreasonable</a:t>
          </a:r>
        </a:p>
      </dgm:t>
    </dgm:pt>
    <dgm:pt modelId="{87062F01-F118-4207-85E6-F3ED0D83B288}" type="parTrans" cxnId="{45B56E33-9B06-4A96-87F2-32D32B0122C0}">
      <dgm:prSet/>
      <dgm:spPr/>
      <dgm:t>
        <a:bodyPr/>
        <a:lstStyle/>
        <a:p>
          <a:endParaRPr lang="en-US"/>
        </a:p>
      </dgm:t>
    </dgm:pt>
    <dgm:pt modelId="{368356EF-AED2-4BB2-946A-81A6BAF6CDCD}" type="sibTrans" cxnId="{45B56E33-9B06-4A96-87F2-32D32B0122C0}">
      <dgm:prSet/>
      <dgm:spPr/>
      <dgm:t>
        <a:bodyPr/>
        <a:lstStyle/>
        <a:p>
          <a:endParaRPr lang="en-US"/>
        </a:p>
      </dgm:t>
    </dgm:pt>
    <dgm:pt modelId="{03FFA0F0-6041-45CF-B41B-7AF1386A919E}" type="pres">
      <dgm:prSet presAssocID="{1501DDDD-D6B7-4379-BF33-C774C1B589F8}" presName="linear" presStyleCnt="0">
        <dgm:presLayoutVars>
          <dgm:animLvl val="lvl"/>
          <dgm:resizeHandles val="exact"/>
        </dgm:presLayoutVars>
      </dgm:prSet>
      <dgm:spPr/>
    </dgm:pt>
    <dgm:pt modelId="{8A24A7AA-C1FF-48B0-A09D-75E399DE3628}" type="pres">
      <dgm:prSet presAssocID="{42C31BEA-39D0-4E08-9E45-6F2D44E9DF4A}" presName="parentText" presStyleLbl="node1" presStyleIdx="0" presStyleCnt="1">
        <dgm:presLayoutVars>
          <dgm:chMax val="0"/>
          <dgm:bulletEnabled val="1"/>
        </dgm:presLayoutVars>
      </dgm:prSet>
      <dgm:spPr>
        <a:prstGeom prst="rect">
          <a:avLst/>
        </a:prstGeom>
      </dgm:spPr>
    </dgm:pt>
    <dgm:pt modelId="{ABA9A1E8-3F2E-4DBD-B536-7D9FCECD8AF3}" type="pres">
      <dgm:prSet presAssocID="{42C31BEA-39D0-4E08-9E45-6F2D44E9DF4A}" presName="childText" presStyleLbl="revTx" presStyleIdx="0" presStyleCnt="1" custScaleY="95555">
        <dgm:presLayoutVars>
          <dgm:bulletEnabled val="1"/>
        </dgm:presLayoutVars>
      </dgm:prSet>
      <dgm:spPr/>
    </dgm:pt>
  </dgm:ptLst>
  <dgm:cxnLst>
    <dgm:cxn modelId="{1E85DE01-4F49-43B1-8401-D060F024C628}" type="presOf" srcId="{ECF6DA25-605B-4799-9B0F-48C1DC04DE62}" destId="{ABA9A1E8-3F2E-4DBD-B536-7D9FCECD8AF3}" srcOrd="0" destOrd="9" presId="urn:microsoft.com/office/officeart/2005/8/layout/vList2"/>
    <dgm:cxn modelId="{82208005-BB7E-43FC-9ECD-E5AEB780BB55}" srcId="{42C31BEA-39D0-4E08-9E45-6F2D44E9DF4A}" destId="{957E212E-A1C8-4C65-8261-30E0480FD9D3}" srcOrd="5" destOrd="0" parTransId="{8B1641EC-88C0-42C5-8AB0-28674B55504D}" sibTransId="{7252F130-166B-43B4-B463-56A5331F1B27}"/>
    <dgm:cxn modelId="{0301560B-D9AF-4A15-94E5-8E668AD6B3B3}" type="presOf" srcId="{B29E785E-CE34-4764-B3EC-2B06C2EEC725}" destId="{ABA9A1E8-3F2E-4DBD-B536-7D9FCECD8AF3}" srcOrd="0" destOrd="1" presId="urn:microsoft.com/office/officeart/2005/8/layout/vList2"/>
    <dgm:cxn modelId="{92523612-C0ED-44BB-A61D-54E5E4A6A98E}" srcId="{42C31BEA-39D0-4E08-9E45-6F2D44E9DF4A}" destId="{24E17B8C-1328-46F1-8D04-952AD5F85A9E}" srcOrd="6" destOrd="0" parTransId="{0B738BEA-96FC-4362-9F8F-F041D91CC74B}" sibTransId="{BAD2E9C6-0D7D-4677-B980-D6E7569A1790}"/>
    <dgm:cxn modelId="{67ADFB1F-C185-4791-B38D-7C8B44776581}" type="presOf" srcId="{3933434B-24F3-4270-934E-88041EB648E0}" destId="{ABA9A1E8-3F2E-4DBD-B536-7D9FCECD8AF3}" srcOrd="0" destOrd="2" presId="urn:microsoft.com/office/officeart/2005/8/layout/vList2"/>
    <dgm:cxn modelId="{942D4321-7B37-4BDC-A844-DDF3AE8664EF}" type="presOf" srcId="{42C31BEA-39D0-4E08-9E45-6F2D44E9DF4A}" destId="{8A24A7AA-C1FF-48B0-A09D-75E399DE3628}" srcOrd="0" destOrd="0" presId="urn:microsoft.com/office/officeart/2005/8/layout/vList2"/>
    <dgm:cxn modelId="{668A4B30-CF10-41FA-BF95-0156B8350D33}" type="presOf" srcId="{24E17B8C-1328-46F1-8D04-952AD5F85A9E}" destId="{ABA9A1E8-3F2E-4DBD-B536-7D9FCECD8AF3}" srcOrd="0" destOrd="6" presId="urn:microsoft.com/office/officeart/2005/8/layout/vList2"/>
    <dgm:cxn modelId="{45B56E33-9B06-4A96-87F2-32D32B0122C0}" srcId="{42C31BEA-39D0-4E08-9E45-6F2D44E9DF4A}" destId="{481ABE43-5CAB-45F6-8247-9C2516A22B02}" srcOrd="0" destOrd="0" parTransId="{87062F01-F118-4207-85E6-F3ED0D83B288}" sibTransId="{368356EF-AED2-4BB2-946A-81A6BAF6CDCD}"/>
    <dgm:cxn modelId="{48B15B3D-CB41-407B-B0FA-C621BB926B96}" srcId="{42C31BEA-39D0-4E08-9E45-6F2D44E9DF4A}" destId="{7EACE048-8FE5-4EDB-BE93-62C8F278684D}" srcOrd="8" destOrd="0" parTransId="{F37E8759-5CF4-45E3-97BA-5CC4C6740994}" sibTransId="{5148B7CC-9B86-4998-B67E-63E16E7E26F3}"/>
    <dgm:cxn modelId="{71C54263-7863-4ED7-A01E-F3D9ACC33499}" srcId="{42C31BEA-39D0-4E08-9E45-6F2D44E9DF4A}" destId="{ECF6DA25-605B-4799-9B0F-48C1DC04DE62}" srcOrd="9" destOrd="0" parTransId="{EC5B3267-6FF3-411F-BB3B-B1EB517912FA}" sibTransId="{16DB2448-EC86-4812-A7A8-F6B9AAA954DC}"/>
    <dgm:cxn modelId="{A8ED9563-FF20-4BA7-8465-B98C443B2D12}" srcId="{42C31BEA-39D0-4E08-9E45-6F2D44E9DF4A}" destId="{FEC6A501-6176-49B3-B1AD-3C21C07183C8}" srcOrd="3" destOrd="0" parTransId="{D48FEC03-607B-4893-9FD9-611D8DCFCF37}" sibTransId="{B4CF1767-2417-422F-AA1E-B2CEE490F39D}"/>
    <dgm:cxn modelId="{FC7AE484-6BFD-4E55-9A7D-A9695180BEDD}" type="presOf" srcId="{957E212E-A1C8-4C65-8261-30E0480FD9D3}" destId="{ABA9A1E8-3F2E-4DBD-B536-7D9FCECD8AF3}" srcOrd="0" destOrd="5" presId="urn:microsoft.com/office/officeart/2005/8/layout/vList2"/>
    <dgm:cxn modelId="{F6C0E09C-8F6C-4301-BDDB-66D78848141C}" srcId="{42C31BEA-39D0-4E08-9E45-6F2D44E9DF4A}" destId="{EC329412-1B2F-4619-898A-2116E76626A9}" srcOrd="4" destOrd="0" parTransId="{0BFE99FF-4AAF-457C-9E4C-2D168FB5CBDE}" sibTransId="{3BE40576-58AE-4B0B-A814-00FBDDC21B8D}"/>
    <dgm:cxn modelId="{9069DCA4-1C1E-49AF-8AD7-749050D4C1BB}" type="presOf" srcId="{7EACE048-8FE5-4EDB-BE93-62C8F278684D}" destId="{ABA9A1E8-3F2E-4DBD-B536-7D9FCECD8AF3}" srcOrd="0" destOrd="8" presId="urn:microsoft.com/office/officeart/2005/8/layout/vList2"/>
    <dgm:cxn modelId="{2D5115AA-80FF-4C88-8C69-F824A83CA1BD}" srcId="{42C31BEA-39D0-4E08-9E45-6F2D44E9DF4A}" destId="{B29E785E-CE34-4764-B3EC-2B06C2EEC725}" srcOrd="1" destOrd="0" parTransId="{343F1040-2EC8-4EAA-87AF-301991934DBC}" sibTransId="{56DEA740-DD92-472F-92FC-E91210E83D2C}"/>
    <dgm:cxn modelId="{9F4FC1B0-2B22-49F1-9794-C26C6A8A6554}" type="presOf" srcId="{481ABE43-5CAB-45F6-8247-9C2516A22B02}" destId="{ABA9A1E8-3F2E-4DBD-B536-7D9FCECD8AF3}" srcOrd="0" destOrd="0" presId="urn:microsoft.com/office/officeart/2005/8/layout/vList2"/>
    <dgm:cxn modelId="{0E4972C1-1CE2-4CEC-80EF-9D02EDFA9B47}" srcId="{1501DDDD-D6B7-4379-BF33-C774C1B589F8}" destId="{42C31BEA-39D0-4E08-9E45-6F2D44E9DF4A}" srcOrd="0" destOrd="0" parTransId="{24F1D1C2-F28A-4081-A1E1-50C6D5213DAE}" sibTransId="{2B1CC576-D80B-438A-A932-01108EA531D6}"/>
    <dgm:cxn modelId="{E07C4BE1-8132-438B-9430-950447358C96}" type="presOf" srcId="{EC329412-1B2F-4619-898A-2116E76626A9}" destId="{ABA9A1E8-3F2E-4DBD-B536-7D9FCECD8AF3}" srcOrd="0" destOrd="4" presId="urn:microsoft.com/office/officeart/2005/8/layout/vList2"/>
    <dgm:cxn modelId="{863B6EE2-6AFD-4408-8896-40821C35A302}" srcId="{42C31BEA-39D0-4E08-9E45-6F2D44E9DF4A}" destId="{3933434B-24F3-4270-934E-88041EB648E0}" srcOrd="2" destOrd="0" parTransId="{C18B67AF-9694-4028-8274-D6FA019B90D9}" sibTransId="{860757F9-3F6C-4963-BF1E-0516835FCE5D}"/>
    <dgm:cxn modelId="{4C735BE7-63CA-4E1E-8264-962CB27836A9}" type="presOf" srcId="{1501DDDD-D6B7-4379-BF33-C774C1B589F8}" destId="{03FFA0F0-6041-45CF-B41B-7AF1386A919E}" srcOrd="0" destOrd="0" presId="urn:microsoft.com/office/officeart/2005/8/layout/vList2"/>
    <dgm:cxn modelId="{85E9B7ED-F233-4B2D-8B69-C81B3A988BD6}" type="presOf" srcId="{1851D042-194E-44D2-BB52-0232F79FE072}" destId="{ABA9A1E8-3F2E-4DBD-B536-7D9FCECD8AF3}" srcOrd="0" destOrd="7" presId="urn:microsoft.com/office/officeart/2005/8/layout/vList2"/>
    <dgm:cxn modelId="{3AEB4AF3-1624-4CAE-BE9D-503B278F223F}" type="presOf" srcId="{FEC6A501-6176-49B3-B1AD-3C21C07183C8}" destId="{ABA9A1E8-3F2E-4DBD-B536-7D9FCECD8AF3}" srcOrd="0" destOrd="3" presId="urn:microsoft.com/office/officeart/2005/8/layout/vList2"/>
    <dgm:cxn modelId="{C72074FA-8A97-494F-9643-5FC3F0ED6044}" srcId="{42C31BEA-39D0-4E08-9E45-6F2D44E9DF4A}" destId="{1851D042-194E-44D2-BB52-0232F79FE072}" srcOrd="7" destOrd="0" parTransId="{2B2175DB-F75F-4B18-AEFD-F9FEB293D2DB}" sibTransId="{F1F0B8BE-09AB-4F73-9E77-AF000E6603EC}"/>
    <dgm:cxn modelId="{CB30F22D-3FF3-4C46-A33A-FFD286C18964}" type="presParOf" srcId="{03FFA0F0-6041-45CF-B41B-7AF1386A919E}" destId="{8A24A7AA-C1FF-48B0-A09D-75E399DE3628}" srcOrd="0" destOrd="0" presId="urn:microsoft.com/office/officeart/2005/8/layout/vList2"/>
    <dgm:cxn modelId="{FA86AA35-F9F2-48FC-AA33-58198B9F750F}" type="presParOf" srcId="{03FFA0F0-6041-45CF-B41B-7AF1386A919E}" destId="{ABA9A1E8-3F2E-4DBD-B536-7D9FCECD8AF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F0D1B-E29C-440A-A5D2-93A8E5018D3F}">
      <dsp:nvSpPr>
        <dsp:cNvPr id="0" name=""/>
        <dsp:cNvSpPr/>
      </dsp:nvSpPr>
      <dsp:spPr>
        <a:xfrm>
          <a:off x="444338" y="2228"/>
          <a:ext cx="3414902" cy="119536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Font typeface="Wingdings" panose="05000000000000000000" pitchFamily="2" charset="2"/>
            <a:buNone/>
          </a:pPr>
          <a:r>
            <a:rPr lang="en-US" sz="1800" kern="1200" dirty="0">
              <a:solidFill>
                <a:schemeClr val="tx1"/>
              </a:solidFill>
              <a:latin typeface="Aptos" panose="020B0004020202020204" pitchFamily="34" charset="0"/>
            </a:rPr>
            <a:t>The </a:t>
          </a:r>
          <a:r>
            <a:rPr lang="en-US" sz="1800" b="1" kern="1200" dirty="0">
              <a:solidFill>
                <a:schemeClr val="tx1"/>
              </a:solidFill>
              <a:latin typeface="Aptos" panose="020B0004020202020204" pitchFamily="34" charset="0"/>
            </a:rPr>
            <a:t>Dental Wellness Plan    (DWP</a:t>
          </a:r>
          <a:r>
            <a:rPr lang="en-US" sz="1800" kern="1200" dirty="0">
              <a:solidFill>
                <a:schemeClr val="tx1"/>
              </a:solidFill>
              <a:latin typeface="Aptos" panose="020B0004020202020204" pitchFamily="34" charset="0"/>
            </a:rPr>
            <a:t>) provides Medicaid dental coverage for</a:t>
          </a:r>
        </a:p>
      </dsp:txBody>
      <dsp:txXfrm>
        <a:off x="444338" y="2228"/>
        <a:ext cx="3414902" cy="1195369"/>
      </dsp:txXfrm>
    </dsp:sp>
    <dsp:sp modelId="{5B9E1920-C033-4C4F-B16F-A53BEE2328B6}">
      <dsp:nvSpPr>
        <dsp:cNvPr id="0" name=""/>
        <dsp:cNvSpPr/>
      </dsp:nvSpPr>
      <dsp:spPr>
        <a:xfrm rot="5400000">
          <a:off x="2077088" y="1272299"/>
          <a:ext cx="149401" cy="149401"/>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425757-2738-4021-8992-152DBEFD7CE4}">
      <dsp:nvSpPr>
        <dsp:cNvPr id="0" name=""/>
        <dsp:cNvSpPr/>
      </dsp:nvSpPr>
      <dsp:spPr>
        <a:xfrm>
          <a:off x="444338" y="1496402"/>
          <a:ext cx="3414902" cy="119270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Wingdings" panose="05000000000000000000" pitchFamily="2" charset="2"/>
            <a:buNone/>
          </a:pPr>
          <a:r>
            <a:rPr lang="en-US" sz="1600" b="1" kern="1200" dirty="0">
              <a:latin typeface="Aptos" panose="020B0004020202020204" pitchFamily="34" charset="0"/>
            </a:rPr>
            <a:t>DWP-Kids (DWP-K)</a:t>
          </a:r>
        </a:p>
        <a:p>
          <a:pPr marL="0" lvl="0" indent="0" algn="ctr" defTabSz="711200">
            <a:lnSpc>
              <a:spcPct val="90000"/>
            </a:lnSpc>
            <a:spcBef>
              <a:spcPct val="0"/>
            </a:spcBef>
            <a:spcAft>
              <a:spcPct val="35000"/>
            </a:spcAft>
            <a:buFont typeface="Wingdings" panose="05000000000000000000" pitchFamily="2" charset="2"/>
            <a:buNone/>
          </a:pPr>
          <a:r>
            <a:rPr lang="en-US" sz="1600" kern="1200" dirty="0">
              <a:latin typeface="Aptos" panose="020B0004020202020204" pitchFamily="34" charset="0"/>
            </a:rPr>
            <a:t>Non-Hawki members 18 years and younger</a:t>
          </a:r>
        </a:p>
      </dsp:txBody>
      <dsp:txXfrm>
        <a:off x="444338" y="1496402"/>
        <a:ext cx="3414902" cy="1192705"/>
      </dsp:txXfrm>
    </dsp:sp>
    <dsp:sp modelId="{2E03A06D-B2A5-4C3A-9017-7D90021EAE11}">
      <dsp:nvSpPr>
        <dsp:cNvPr id="0" name=""/>
        <dsp:cNvSpPr/>
      </dsp:nvSpPr>
      <dsp:spPr>
        <a:xfrm rot="5400000">
          <a:off x="2077088" y="2763809"/>
          <a:ext cx="149401" cy="149401"/>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0A8915-FA88-47A6-AE01-A6429AD570E9}">
      <dsp:nvSpPr>
        <dsp:cNvPr id="0" name=""/>
        <dsp:cNvSpPr/>
      </dsp:nvSpPr>
      <dsp:spPr>
        <a:xfrm>
          <a:off x="444338" y="2987912"/>
          <a:ext cx="3414902" cy="1192705"/>
        </a:xfrm>
        <a:prstGeom prst="rect">
          <a:avLst/>
        </a:prstGeom>
        <a:solidFill>
          <a:schemeClr val="accent2">
            <a:lumMod val="20000"/>
            <a:lumOff val="80000"/>
            <a:alpha val="90000"/>
          </a:schemeClr>
        </a:solidFill>
        <a:ln w="12700" cap="flat" cmpd="sng" algn="ctr">
          <a:solidFill>
            <a:schemeClr val="accent2">
              <a:lumMod val="20000"/>
              <a:lumOff val="8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Wingdings" panose="05000000000000000000" pitchFamily="2" charset="2"/>
            <a:buNone/>
          </a:pPr>
          <a:r>
            <a:rPr lang="en-US" sz="1600" b="1" kern="1200" dirty="0">
              <a:latin typeface="Aptos" panose="020B0004020202020204" pitchFamily="34" charset="0"/>
            </a:rPr>
            <a:t>DWP-Adults (DWP-A) </a:t>
          </a:r>
        </a:p>
        <a:p>
          <a:pPr marL="0" lvl="0" indent="0" algn="ctr" defTabSz="711200">
            <a:lnSpc>
              <a:spcPct val="90000"/>
            </a:lnSpc>
            <a:spcBef>
              <a:spcPct val="0"/>
            </a:spcBef>
            <a:spcAft>
              <a:spcPct val="35000"/>
            </a:spcAft>
            <a:buFont typeface="Wingdings" panose="05000000000000000000" pitchFamily="2" charset="2"/>
            <a:buNone/>
          </a:pPr>
          <a:r>
            <a:rPr lang="en-US" sz="1600" kern="1200" dirty="0">
              <a:latin typeface="Aptos" panose="020B0004020202020204" pitchFamily="34" charset="0"/>
            </a:rPr>
            <a:t>Non-Hawki members 19 years and older</a:t>
          </a:r>
        </a:p>
      </dsp:txBody>
      <dsp:txXfrm>
        <a:off x="444338" y="2987912"/>
        <a:ext cx="3414902" cy="1192705"/>
      </dsp:txXfrm>
    </dsp:sp>
    <dsp:sp modelId="{FD5E85B1-CBE5-48D4-9750-BA2B8FD3D4AA}">
      <dsp:nvSpPr>
        <dsp:cNvPr id="0" name=""/>
        <dsp:cNvSpPr/>
      </dsp:nvSpPr>
      <dsp:spPr>
        <a:xfrm>
          <a:off x="4337327" y="2228"/>
          <a:ext cx="3414902" cy="119536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Wingdings" panose="05000000000000000000" pitchFamily="2" charset="2"/>
            <a:buNone/>
          </a:pPr>
          <a:r>
            <a:rPr lang="en-US" sz="1600" kern="1200" dirty="0">
              <a:solidFill>
                <a:schemeClr val="tx1"/>
              </a:solidFill>
              <a:latin typeface="Aptos" panose="020B0004020202020204" pitchFamily="34" charset="0"/>
            </a:rPr>
            <a:t>The </a:t>
          </a:r>
          <a:r>
            <a:rPr lang="en-US" sz="1600" b="1" kern="1200" dirty="0">
              <a:solidFill>
                <a:schemeClr val="tx1"/>
              </a:solidFill>
              <a:latin typeface="Aptos" panose="020B0004020202020204" pitchFamily="34" charset="0"/>
            </a:rPr>
            <a:t>Healthy and Well Kids in Iowa (Hawki) </a:t>
          </a:r>
          <a:r>
            <a:rPr lang="en-US" sz="1600" kern="1200" dirty="0">
              <a:solidFill>
                <a:schemeClr val="tx1"/>
              </a:solidFill>
              <a:latin typeface="Aptos" panose="020B0004020202020204" pitchFamily="34" charset="0"/>
            </a:rPr>
            <a:t>program provides dental health care coverage for uninsured children of eligible families. </a:t>
          </a:r>
        </a:p>
      </dsp:txBody>
      <dsp:txXfrm>
        <a:off x="4337327" y="2228"/>
        <a:ext cx="3414902" cy="1195369"/>
      </dsp:txXfrm>
    </dsp:sp>
    <dsp:sp modelId="{2D5F32BC-3F42-4143-BF92-6CB5E72307E3}">
      <dsp:nvSpPr>
        <dsp:cNvPr id="0" name=""/>
        <dsp:cNvSpPr/>
      </dsp:nvSpPr>
      <dsp:spPr>
        <a:xfrm rot="5400000">
          <a:off x="5970077" y="1272299"/>
          <a:ext cx="149401" cy="149401"/>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8DA64A-65A8-487A-A345-8CAC6124DF78}">
      <dsp:nvSpPr>
        <dsp:cNvPr id="0" name=""/>
        <dsp:cNvSpPr/>
      </dsp:nvSpPr>
      <dsp:spPr>
        <a:xfrm>
          <a:off x="4337327" y="1496402"/>
          <a:ext cx="3414902" cy="1192705"/>
        </a:xfrm>
        <a:prstGeom prst="rect">
          <a:avLst/>
        </a:prstGeom>
        <a:solidFill>
          <a:schemeClr val="accent3">
            <a:lumMod val="20000"/>
            <a:lumOff val="80000"/>
            <a:alpha val="90000"/>
          </a:schemeClr>
        </a:solidFill>
        <a:ln w="12700" cap="flat" cmpd="sng" algn="ctr">
          <a:solidFill>
            <a:schemeClr val="accent3">
              <a:lumMod val="20000"/>
              <a:lumOff val="8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Font typeface="Wingdings" panose="05000000000000000000" pitchFamily="2" charset="2"/>
            <a:buNone/>
          </a:pPr>
          <a:r>
            <a:rPr lang="en-US" sz="1400" b="1" kern="1200" dirty="0">
              <a:latin typeface="Aptos" panose="020B0004020202020204" pitchFamily="34" charset="0"/>
            </a:rPr>
            <a:t>Hawki - Medical &amp; Dental</a:t>
          </a:r>
        </a:p>
        <a:p>
          <a:pPr marL="0" lvl="0" indent="0" algn="ctr" defTabSz="622300">
            <a:lnSpc>
              <a:spcPct val="90000"/>
            </a:lnSpc>
            <a:spcBef>
              <a:spcPct val="0"/>
            </a:spcBef>
            <a:spcAft>
              <a:spcPct val="35000"/>
            </a:spcAft>
            <a:buFont typeface="Wingdings" panose="05000000000000000000" pitchFamily="2" charset="2"/>
            <a:buNone/>
          </a:pPr>
          <a:r>
            <a:rPr lang="en-US" sz="1400" kern="1200" dirty="0">
              <a:latin typeface="Aptos" panose="020B0004020202020204" pitchFamily="34" charset="0"/>
            </a:rPr>
            <a:t>Children under age19 with no other health insurance and income at or below 302% of the federal poverty level (FPL).</a:t>
          </a:r>
        </a:p>
      </dsp:txBody>
      <dsp:txXfrm>
        <a:off x="4337327" y="1496402"/>
        <a:ext cx="3414902" cy="1192705"/>
      </dsp:txXfrm>
    </dsp:sp>
    <dsp:sp modelId="{A284D44F-4A74-421E-9418-3E8CFE641770}">
      <dsp:nvSpPr>
        <dsp:cNvPr id="0" name=""/>
        <dsp:cNvSpPr/>
      </dsp:nvSpPr>
      <dsp:spPr>
        <a:xfrm rot="5400000">
          <a:off x="5970077" y="2763809"/>
          <a:ext cx="149401" cy="149401"/>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737218-9D0F-4B2C-8EE5-1683B8C06E6F}">
      <dsp:nvSpPr>
        <dsp:cNvPr id="0" name=""/>
        <dsp:cNvSpPr/>
      </dsp:nvSpPr>
      <dsp:spPr>
        <a:xfrm>
          <a:off x="4337327" y="2987912"/>
          <a:ext cx="3414902" cy="119270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Font typeface="Wingdings" panose="05000000000000000000" pitchFamily="2" charset="2"/>
            <a:buNone/>
          </a:pPr>
          <a:r>
            <a:rPr lang="en-US" sz="1200" b="1" kern="1200" dirty="0" err="1">
              <a:latin typeface="Aptos" panose="020B0004020202020204" pitchFamily="34" charset="0"/>
            </a:rPr>
            <a:t>Hawki</a:t>
          </a:r>
          <a:r>
            <a:rPr lang="en-US" sz="1200" b="1" kern="1200" dirty="0">
              <a:latin typeface="Aptos" panose="020B0004020202020204" pitchFamily="34" charset="0"/>
            </a:rPr>
            <a:t> - Dental Only</a:t>
          </a:r>
        </a:p>
        <a:p>
          <a:pPr marL="0" lvl="0" indent="0" algn="ctr" defTabSz="533400">
            <a:lnSpc>
              <a:spcPct val="90000"/>
            </a:lnSpc>
            <a:spcBef>
              <a:spcPct val="0"/>
            </a:spcBef>
            <a:spcAft>
              <a:spcPct val="35000"/>
            </a:spcAft>
            <a:buFont typeface="Wingdings" panose="05000000000000000000" pitchFamily="2" charset="2"/>
            <a:buNone/>
          </a:pPr>
          <a:r>
            <a:rPr lang="en-US" sz="1200" kern="1200" dirty="0">
              <a:latin typeface="Aptos" panose="020B0004020202020204" pitchFamily="34" charset="0"/>
            </a:rPr>
            <a:t>Children under age 19 that meet the requirements for the </a:t>
          </a:r>
          <a:r>
            <a:rPr lang="en-US" sz="1200" kern="1200" dirty="0" err="1">
              <a:latin typeface="Aptos" panose="020B0004020202020204" pitchFamily="34" charset="0"/>
            </a:rPr>
            <a:t>Hawki</a:t>
          </a:r>
          <a:r>
            <a:rPr lang="en-US" sz="1200" kern="1200" dirty="0">
              <a:latin typeface="Aptos" panose="020B0004020202020204" pitchFamily="34" charset="0"/>
            </a:rPr>
            <a:t> program, but the child is covered by insurance through another health plan without dental insurance.</a:t>
          </a:r>
        </a:p>
        <a:p>
          <a:pPr marL="0" lvl="0" indent="0" algn="ctr" defTabSz="533400">
            <a:lnSpc>
              <a:spcPct val="90000"/>
            </a:lnSpc>
            <a:spcBef>
              <a:spcPct val="0"/>
            </a:spcBef>
            <a:spcAft>
              <a:spcPct val="35000"/>
            </a:spcAft>
            <a:buFont typeface="Wingdings" panose="05000000000000000000" pitchFamily="2" charset="2"/>
            <a:buNone/>
          </a:pPr>
          <a:r>
            <a:rPr lang="en-US" sz="1200" kern="1200" dirty="0">
              <a:latin typeface="Aptos" panose="020B0004020202020204" pitchFamily="34" charset="0"/>
            </a:rPr>
            <a:t>Income is at or below 302% FPL.</a:t>
          </a:r>
        </a:p>
      </dsp:txBody>
      <dsp:txXfrm>
        <a:off x="4337327" y="2987912"/>
        <a:ext cx="3414902" cy="119270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45305-1FC6-444D-8765-795A83BE7C8E}">
      <dsp:nvSpPr>
        <dsp:cNvPr id="0" name=""/>
        <dsp:cNvSpPr/>
      </dsp:nvSpPr>
      <dsp:spPr>
        <a:xfrm>
          <a:off x="0" y="3001685"/>
          <a:ext cx="4719965" cy="1967960"/>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ptos" panose="020B0004020202020204" pitchFamily="34" charset="0"/>
            </a:rPr>
            <a:t>During each measurement year, the State will withhold a portion of the approved capitation payments. The amount withheld in this current rate period is two percent (2%) of the Capitation Payments made.  </a:t>
          </a:r>
        </a:p>
      </dsp:txBody>
      <dsp:txXfrm>
        <a:off x="0" y="3001685"/>
        <a:ext cx="4719965" cy="1062698"/>
      </dsp:txXfrm>
    </dsp:sp>
    <dsp:sp modelId="{D2A954C7-E7C1-4A38-8B44-F7944B2DF69B}">
      <dsp:nvSpPr>
        <dsp:cNvPr id="0" name=""/>
        <dsp:cNvSpPr/>
      </dsp:nvSpPr>
      <dsp:spPr>
        <a:xfrm>
          <a:off x="0" y="4064384"/>
          <a:ext cx="4719965" cy="90526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ptos" panose="020B0004020202020204" pitchFamily="34" charset="0"/>
            </a:rPr>
            <a:t>Contractors may be eligible to receive some or all the withheld funds based on the Contractor’s performance in the areas outlined in the Contract</a:t>
          </a:r>
          <a:r>
            <a:rPr lang="en-US" sz="1600" kern="1200" dirty="0"/>
            <a:t>.</a:t>
          </a:r>
        </a:p>
      </dsp:txBody>
      <dsp:txXfrm>
        <a:off x="0" y="4064384"/>
        <a:ext cx="4719965" cy="905261"/>
      </dsp:txXfrm>
    </dsp:sp>
    <dsp:sp modelId="{7DA3783B-C63C-4CF3-8C30-E9971E93FABF}">
      <dsp:nvSpPr>
        <dsp:cNvPr id="0" name=""/>
        <dsp:cNvSpPr/>
      </dsp:nvSpPr>
      <dsp:spPr>
        <a:xfrm rot="10800000">
          <a:off x="0" y="2240"/>
          <a:ext cx="4719965" cy="3026723"/>
        </a:xfrm>
        <a:prstGeom prst="upArrowCallou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ptos" panose="020B0004020202020204" pitchFamily="34" charset="0"/>
            </a:rPr>
            <a:t>The State has established a set of PFP measures for contractors that may be selected under this RFP for the DWP and Hawki dental program. </a:t>
          </a:r>
        </a:p>
      </dsp:txBody>
      <dsp:txXfrm rot="-10800000">
        <a:off x="0" y="2240"/>
        <a:ext cx="4719965" cy="1062379"/>
      </dsp:txXfrm>
    </dsp:sp>
    <dsp:sp modelId="{BC6B298B-62F3-4FE4-8B31-595387498109}">
      <dsp:nvSpPr>
        <dsp:cNvPr id="0" name=""/>
        <dsp:cNvSpPr/>
      </dsp:nvSpPr>
      <dsp:spPr>
        <a:xfrm>
          <a:off x="0" y="1064620"/>
          <a:ext cx="4719965" cy="904990"/>
        </a:xfrm>
        <a:prstGeom prst="rect">
          <a:avLst/>
        </a:prstGeom>
        <a:solidFill>
          <a:schemeClr val="accent5">
            <a:lumMod val="20000"/>
            <a:lumOff val="80000"/>
            <a:alpha val="90000"/>
          </a:schemeClr>
        </a:solidFill>
        <a:ln w="12700" cap="flat" cmpd="sng" algn="ctr">
          <a:solidFill>
            <a:schemeClr val="accent2">
              <a:tint val="40000"/>
              <a:alpha val="90000"/>
              <a:hueOff val="-2384073"/>
              <a:satOff val="14210"/>
              <a:lumOff val="-6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ptos" panose="020B0004020202020204" pitchFamily="34" charset="0"/>
            </a:rPr>
            <a:t>Final SFY 2026 capitation rates that will be established prior to the start of the Contract will be calculated in consideration of the Pay for Performance measures.</a:t>
          </a:r>
        </a:p>
      </dsp:txBody>
      <dsp:txXfrm>
        <a:off x="0" y="1064620"/>
        <a:ext cx="4719965" cy="90499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CD96F-095F-4E74-979F-56499AF1D2F3}">
      <dsp:nvSpPr>
        <dsp:cNvPr id="0" name=""/>
        <dsp:cNvSpPr/>
      </dsp:nvSpPr>
      <dsp:spPr>
        <a:xfrm>
          <a:off x="0" y="303695"/>
          <a:ext cx="3598911" cy="78507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ptos" panose="020B0004020202020204" pitchFamily="34" charset="0"/>
            </a:rPr>
            <a:t>Health Policy Oversight Committee</a:t>
          </a:r>
        </a:p>
      </dsp:txBody>
      <dsp:txXfrm>
        <a:off x="0" y="303695"/>
        <a:ext cx="3598911" cy="785070"/>
      </dsp:txXfrm>
    </dsp:sp>
    <dsp:sp modelId="{09EB7355-BA0F-4F68-903F-0C4A33B5B144}">
      <dsp:nvSpPr>
        <dsp:cNvPr id="0" name=""/>
        <dsp:cNvSpPr/>
      </dsp:nvSpPr>
      <dsp:spPr>
        <a:xfrm>
          <a:off x="0" y="1152125"/>
          <a:ext cx="3598911" cy="78507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ptos" panose="020B0004020202020204" pitchFamily="34" charset="0"/>
            </a:rPr>
            <a:t>Medical Assistance Advisory Committee (MAAC)</a:t>
          </a:r>
        </a:p>
      </dsp:txBody>
      <dsp:txXfrm>
        <a:off x="0" y="1152125"/>
        <a:ext cx="3598911" cy="785070"/>
      </dsp:txXfrm>
    </dsp:sp>
    <dsp:sp modelId="{59A7ABED-61F1-493F-80C1-876CBFCB85F3}">
      <dsp:nvSpPr>
        <dsp:cNvPr id="0" name=""/>
        <dsp:cNvSpPr/>
      </dsp:nvSpPr>
      <dsp:spPr>
        <a:xfrm>
          <a:off x="0" y="2000555"/>
          <a:ext cx="3598911" cy="78507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ptos" panose="020B0004020202020204" pitchFamily="34" charset="0"/>
            </a:rPr>
            <a:t>Council on </a:t>
          </a:r>
          <a:r>
            <a:rPr lang="en-US" sz="2200" kern="1200">
              <a:latin typeface="Aptos" panose="020B0004020202020204" pitchFamily="34" charset="0"/>
            </a:rPr>
            <a:t>Health and Human </a:t>
          </a:r>
          <a:r>
            <a:rPr lang="en-US" sz="2200" kern="1200" dirty="0">
              <a:latin typeface="Aptos" panose="020B0004020202020204" pitchFamily="34" charset="0"/>
            </a:rPr>
            <a:t>Services</a:t>
          </a:r>
        </a:p>
      </dsp:txBody>
      <dsp:txXfrm>
        <a:off x="0" y="2000555"/>
        <a:ext cx="3598911" cy="785070"/>
      </dsp:txXfrm>
    </dsp:sp>
    <dsp:sp modelId="{96BFB1C4-81D0-4615-AB9C-FDC2C58D433C}">
      <dsp:nvSpPr>
        <dsp:cNvPr id="0" name=""/>
        <dsp:cNvSpPr/>
      </dsp:nvSpPr>
      <dsp:spPr>
        <a:xfrm>
          <a:off x="0" y="2817845"/>
          <a:ext cx="3598911" cy="78507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Ombudsman Offices</a:t>
          </a:r>
        </a:p>
      </dsp:txBody>
      <dsp:txXfrm>
        <a:off x="0" y="2817845"/>
        <a:ext cx="3598911" cy="78507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174A1-584B-477E-A6B4-F38F64444124}">
      <dsp:nvSpPr>
        <dsp:cNvPr id="0" name=""/>
        <dsp:cNvSpPr/>
      </dsp:nvSpPr>
      <dsp:spPr>
        <a:xfrm>
          <a:off x="0" y="0"/>
          <a:ext cx="6021312" cy="71225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RFP Formal Question and Answer Process</a:t>
          </a:r>
        </a:p>
      </dsp:txBody>
      <dsp:txXfrm>
        <a:off x="20861" y="20861"/>
        <a:ext cx="5169396" cy="670536"/>
      </dsp:txXfrm>
    </dsp:sp>
    <dsp:sp modelId="{DACDF1E2-A5D6-4A69-9DC2-9A37B9874DC6}">
      <dsp:nvSpPr>
        <dsp:cNvPr id="0" name=""/>
        <dsp:cNvSpPr/>
      </dsp:nvSpPr>
      <dsp:spPr>
        <a:xfrm>
          <a:off x="449643" y="811183"/>
          <a:ext cx="6021312" cy="71225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Letter of Intent to Bid Template</a:t>
          </a:r>
        </a:p>
      </dsp:txBody>
      <dsp:txXfrm>
        <a:off x="470504" y="832044"/>
        <a:ext cx="5066979" cy="670536"/>
      </dsp:txXfrm>
    </dsp:sp>
    <dsp:sp modelId="{8FC7D810-E44F-4712-819A-32743362F17C}">
      <dsp:nvSpPr>
        <dsp:cNvPr id="0" name=""/>
        <dsp:cNvSpPr/>
      </dsp:nvSpPr>
      <dsp:spPr>
        <a:xfrm>
          <a:off x="899287" y="1622367"/>
          <a:ext cx="6021312" cy="71225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Accessing RFP Documents</a:t>
          </a:r>
        </a:p>
      </dsp:txBody>
      <dsp:txXfrm>
        <a:off x="920148" y="1643228"/>
        <a:ext cx="5066979" cy="670536"/>
      </dsp:txXfrm>
    </dsp:sp>
    <dsp:sp modelId="{6734F0CD-0374-4F7E-A286-F9CBD7D0706B}">
      <dsp:nvSpPr>
        <dsp:cNvPr id="0" name=""/>
        <dsp:cNvSpPr/>
      </dsp:nvSpPr>
      <dsp:spPr>
        <a:xfrm>
          <a:off x="1348930" y="2433550"/>
          <a:ext cx="6021312" cy="71225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Key Dates</a:t>
          </a:r>
        </a:p>
      </dsp:txBody>
      <dsp:txXfrm>
        <a:off x="1369791" y="2454411"/>
        <a:ext cx="5066979" cy="670536"/>
      </dsp:txXfrm>
    </dsp:sp>
    <dsp:sp modelId="{80B69EBA-1EEE-4C9E-8737-41D96122C319}">
      <dsp:nvSpPr>
        <dsp:cNvPr id="0" name=""/>
        <dsp:cNvSpPr/>
      </dsp:nvSpPr>
      <dsp:spPr>
        <a:xfrm>
          <a:off x="1798574" y="3244734"/>
          <a:ext cx="6021312" cy="71225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Technical Proposal Response Guide</a:t>
          </a:r>
        </a:p>
      </dsp:txBody>
      <dsp:txXfrm>
        <a:off x="1819435" y="3265595"/>
        <a:ext cx="5066979" cy="670536"/>
      </dsp:txXfrm>
    </dsp:sp>
    <dsp:sp modelId="{35D94F84-4068-4682-8169-FC002AB99B7C}">
      <dsp:nvSpPr>
        <dsp:cNvPr id="0" name=""/>
        <dsp:cNvSpPr/>
      </dsp:nvSpPr>
      <dsp:spPr>
        <a:xfrm>
          <a:off x="5558344" y="520344"/>
          <a:ext cx="462968" cy="462968"/>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662512" y="520344"/>
        <a:ext cx="254632" cy="348383"/>
      </dsp:txXfrm>
    </dsp:sp>
    <dsp:sp modelId="{DBC28CF1-3BD2-40B1-9616-6B1A3E363BDC}">
      <dsp:nvSpPr>
        <dsp:cNvPr id="0" name=""/>
        <dsp:cNvSpPr/>
      </dsp:nvSpPr>
      <dsp:spPr>
        <a:xfrm>
          <a:off x="6007988" y="1331528"/>
          <a:ext cx="462968" cy="462968"/>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6112156" y="1331528"/>
        <a:ext cx="254632" cy="348383"/>
      </dsp:txXfrm>
    </dsp:sp>
    <dsp:sp modelId="{5D979D43-4891-421E-B0E0-B5BF0F8CF4D2}">
      <dsp:nvSpPr>
        <dsp:cNvPr id="0" name=""/>
        <dsp:cNvSpPr/>
      </dsp:nvSpPr>
      <dsp:spPr>
        <a:xfrm>
          <a:off x="6457631" y="2130840"/>
          <a:ext cx="462968" cy="462968"/>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6561799" y="2130840"/>
        <a:ext cx="254632" cy="348383"/>
      </dsp:txXfrm>
    </dsp:sp>
    <dsp:sp modelId="{4ECBE628-6931-4FAA-9E79-DD0DDEB24455}">
      <dsp:nvSpPr>
        <dsp:cNvPr id="0" name=""/>
        <dsp:cNvSpPr/>
      </dsp:nvSpPr>
      <dsp:spPr>
        <a:xfrm>
          <a:off x="6907275" y="2949938"/>
          <a:ext cx="462968" cy="462968"/>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011443" y="2949938"/>
        <a:ext cx="254632" cy="34838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1114E-D47D-4FE4-BA64-6FCADE51619A}">
      <dsp:nvSpPr>
        <dsp:cNvPr id="0" name=""/>
        <dsp:cNvSpPr/>
      </dsp:nvSpPr>
      <dsp:spPr>
        <a:xfrm>
          <a:off x="-5641206" y="-863560"/>
          <a:ext cx="6716423" cy="6716423"/>
        </a:xfrm>
        <a:prstGeom prst="blockArc">
          <a:avLst>
            <a:gd name="adj1" fmla="val 18900000"/>
            <a:gd name="adj2" fmla="val 2700000"/>
            <a:gd name="adj3" fmla="val 322"/>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CCDB4A-8A14-4830-9EE3-FF92DF002436}">
      <dsp:nvSpPr>
        <dsp:cNvPr id="0" name=""/>
        <dsp:cNvSpPr/>
      </dsp:nvSpPr>
      <dsp:spPr>
        <a:xfrm>
          <a:off x="470041" y="311731"/>
          <a:ext cx="8292597" cy="62386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191" tIns="60960" rIns="60960" bIns="60960" numCol="1" spcCol="1270" anchor="ctr" anchorCtr="0">
          <a:noAutofit/>
        </a:bodyPr>
        <a:lstStyle/>
        <a:p>
          <a:pPr marL="0" lvl="0" indent="0" algn="l" defTabSz="1066800">
            <a:lnSpc>
              <a:spcPct val="90000"/>
            </a:lnSpc>
            <a:spcBef>
              <a:spcPct val="0"/>
            </a:spcBef>
            <a:spcAft>
              <a:spcPct val="35000"/>
            </a:spcAft>
            <a:buSzPct val="90000"/>
            <a:buFont typeface="Wingdings" panose="05000000000000000000" pitchFamily="2" charset="2"/>
            <a:buNone/>
          </a:pPr>
          <a:r>
            <a:rPr lang="en-US" sz="2400" kern="1200" dirty="0">
              <a:latin typeface="Aptos" panose="020B0004020202020204" pitchFamily="34" charset="0"/>
            </a:rPr>
            <a:t>Questions answered verbally today are not binding</a:t>
          </a:r>
          <a:r>
            <a:rPr lang="en-US" sz="1200" kern="1200" dirty="0">
              <a:latin typeface="Aptos" panose="020B0004020202020204" pitchFamily="34" charset="0"/>
            </a:rPr>
            <a:t>.</a:t>
          </a:r>
        </a:p>
      </dsp:txBody>
      <dsp:txXfrm>
        <a:off x="470041" y="311731"/>
        <a:ext cx="8292597" cy="623862"/>
      </dsp:txXfrm>
    </dsp:sp>
    <dsp:sp modelId="{83B35839-8C40-41A2-965F-295F96E10D0B}">
      <dsp:nvSpPr>
        <dsp:cNvPr id="0" name=""/>
        <dsp:cNvSpPr/>
      </dsp:nvSpPr>
      <dsp:spPr>
        <a:xfrm>
          <a:off x="80127" y="233748"/>
          <a:ext cx="779828" cy="779828"/>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433305-9399-4188-A7FD-01EB0BB08D54}">
      <dsp:nvSpPr>
        <dsp:cNvPr id="0" name=""/>
        <dsp:cNvSpPr/>
      </dsp:nvSpPr>
      <dsp:spPr>
        <a:xfrm>
          <a:off x="917083" y="1141244"/>
          <a:ext cx="7845555" cy="83582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191" tIns="30480" rIns="30480" bIns="30480" numCol="1" spcCol="1270" anchor="t" anchorCtr="0">
          <a:noAutofit/>
        </a:bodyPr>
        <a:lstStyle/>
        <a:p>
          <a:pPr marL="0" lvl="0" indent="0" algn="l" defTabSz="533400">
            <a:lnSpc>
              <a:spcPct val="90000"/>
            </a:lnSpc>
            <a:spcBef>
              <a:spcPct val="0"/>
            </a:spcBef>
            <a:spcAft>
              <a:spcPct val="35000"/>
            </a:spcAft>
            <a:buSzPct val="90000"/>
            <a:buFont typeface="Wingdings" panose="05000000000000000000" pitchFamily="2" charset="2"/>
            <a:buNone/>
          </a:pPr>
          <a:r>
            <a:rPr lang="en-US" sz="1200" kern="1200" dirty="0">
              <a:latin typeface="Aptos" panose="020B0004020202020204" pitchFamily="34" charset="0"/>
            </a:rPr>
            <a:t>Submit letter of intent to bid and any questions that will affect your proposal in writing. </a:t>
          </a:r>
        </a:p>
        <a:p>
          <a:pPr marL="114300" lvl="1" indent="-114300" algn="l" defTabSz="533400">
            <a:lnSpc>
              <a:spcPct val="90000"/>
            </a:lnSpc>
            <a:spcBef>
              <a:spcPct val="0"/>
            </a:spcBef>
            <a:spcAft>
              <a:spcPct val="15000"/>
            </a:spcAft>
            <a:buSzPct val="104999"/>
            <a:buFont typeface="Wingdings" panose="05000000000000000000" pitchFamily="2" charset="2"/>
            <a:buChar char="§"/>
          </a:pPr>
          <a:r>
            <a:rPr lang="en-US" sz="1200" kern="1200" dirty="0">
              <a:latin typeface="Aptos" panose="020B0004020202020204" pitchFamily="34" charset="0"/>
            </a:rPr>
            <a:t>It is </a:t>
          </a:r>
          <a:r>
            <a:rPr lang="en-US" sz="1200" u="sng" kern="1200" dirty="0">
              <a:latin typeface="Aptos" panose="020B0004020202020204" pitchFamily="34" charset="0"/>
            </a:rPr>
            <a:t>not</a:t>
          </a:r>
          <a:r>
            <a:rPr lang="en-US" sz="1200" kern="1200" dirty="0">
              <a:latin typeface="Aptos" panose="020B0004020202020204" pitchFamily="34" charset="0"/>
            </a:rPr>
            <a:t> mandatory for bidders to submit an Intent to Bid form. However, Iowa HHS will only respond to first and second round questions about the RFP that have been submitted by prospective Bidders who have expressed their affirmative intent to bid.</a:t>
          </a:r>
        </a:p>
        <a:p>
          <a:pPr marL="114300" lvl="1" indent="-114300" algn="l" defTabSz="533400">
            <a:lnSpc>
              <a:spcPct val="90000"/>
            </a:lnSpc>
            <a:spcBef>
              <a:spcPct val="0"/>
            </a:spcBef>
            <a:spcAft>
              <a:spcPct val="15000"/>
            </a:spcAft>
            <a:buFont typeface="Wingdings" panose="05000000000000000000" pitchFamily="2" charset="2"/>
            <a:buChar char="§"/>
          </a:pPr>
          <a:r>
            <a:rPr lang="en-US" sz="1200" kern="1200" dirty="0">
              <a:latin typeface="Aptos" panose="020B0004020202020204" pitchFamily="34" charset="0"/>
            </a:rPr>
            <a:t>Submitting a letter of intent to bid is </a:t>
          </a:r>
          <a:r>
            <a:rPr lang="en-US" sz="1200" u="sng" kern="1200" dirty="0">
              <a:latin typeface="Aptos" panose="020B0004020202020204" pitchFamily="34" charset="0"/>
            </a:rPr>
            <a:t>not</a:t>
          </a:r>
          <a:r>
            <a:rPr lang="en-US" sz="1200" kern="1200" dirty="0">
              <a:latin typeface="Aptos" panose="020B0004020202020204" pitchFamily="34" charset="0"/>
            </a:rPr>
            <a:t> a requirement to submit a proposal. </a:t>
          </a:r>
        </a:p>
        <a:p>
          <a:pPr marL="114300" lvl="1" indent="-114300" algn="l" defTabSz="533400">
            <a:lnSpc>
              <a:spcPct val="90000"/>
            </a:lnSpc>
            <a:spcBef>
              <a:spcPct val="0"/>
            </a:spcBef>
            <a:spcAft>
              <a:spcPct val="15000"/>
            </a:spcAft>
            <a:buFont typeface="Wingdings" panose="05000000000000000000" pitchFamily="2" charset="2"/>
            <a:buChar char="§"/>
          </a:pPr>
          <a:r>
            <a:rPr lang="en-US" sz="1200" kern="1200" dirty="0">
              <a:latin typeface="Aptos" panose="020B0004020202020204" pitchFamily="34" charset="0"/>
            </a:rPr>
            <a:t>Submitting a letter of intent to bid is </a:t>
          </a:r>
          <a:r>
            <a:rPr lang="en-US" sz="1200" u="sng" kern="1200" dirty="0">
              <a:latin typeface="Aptos" panose="020B0004020202020204" pitchFamily="34" charset="0"/>
            </a:rPr>
            <a:t>not</a:t>
          </a:r>
          <a:r>
            <a:rPr lang="en-US" sz="1200" kern="1200" dirty="0">
              <a:latin typeface="Aptos" panose="020B0004020202020204" pitchFamily="34" charset="0"/>
            </a:rPr>
            <a:t> a commitment to submitting a proposal.</a:t>
          </a:r>
        </a:p>
      </dsp:txBody>
      <dsp:txXfrm>
        <a:off x="917083" y="1141244"/>
        <a:ext cx="7845555" cy="835825"/>
      </dsp:txXfrm>
    </dsp:sp>
    <dsp:sp modelId="{C7566C79-495C-4240-8081-FD07E7892618}">
      <dsp:nvSpPr>
        <dsp:cNvPr id="0" name=""/>
        <dsp:cNvSpPr/>
      </dsp:nvSpPr>
      <dsp:spPr>
        <a:xfrm>
          <a:off x="527169" y="1169243"/>
          <a:ext cx="779828" cy="779828"/>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975DC5-75B2-4445-83B0-BDDD2311BBF6}">
      <dsp:nvSpPr>
        <dsp:cNvPr id="0" name=""/>
        <dsp:cNvSpPr/>
      </dsp:nvSpPr>
      <dsp:spPr>
        <a:xfrm>
          <a:off x="1054289" y="2182720"/>
          <a:ext cx="7708350" cy="62386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191" tIns="40640" rIns="40640" bIns="40640" numCol="1" spcCol="1270" anchor="ctr" anchorCtr="0">
          <a:noAutofit/>
        </a:bodyPr>
        <a:lstStyle/>
        <a:p>
          <a:pPr marL="0" lvl="0" indent="0" algn="l" defTabSz="711200">
            <a:lnSpc>
              <a:spcPct val="90000"/>
            </a:lnSpc>
            <a:spcBef>
              <a:spcPct val="0"/>
            </a:spcBef>
            <a:spcAft>
              <a:spcPct val="35000"/>
            </a:spcAft>
            <a:buSzPct val="90000"/>
            <a:buFont typeface="Wingdings" panose="05000000000000000000" pitchFamily="2" charset="2"/>
            <a:buNone/>
          </a:pPr>
          <a:r>
            <a:rPr lang="en-US" sz="1600" kern="1200" dirty="0">
              <a:latin typeface="Aptos" panose="020B0004020202020204" pitchFamily="34" charset="0"/>
            </a:rPr>
            <a:t>Iowa HHS will post written responses to questions from prospective bidders on the State’s procurement website.</a:t>
          </a:r>
        </a:p>
      </dsp:txBody>
      <dsp:txXfrm>
        <a:off x="1054289" y="2182720"/>
        <a:ext cx="7708350" cy="623862"/>
      </dsp:txXfrm>
    </dsp:sp>
    <dsp:sp modelId="{194E6532-CCDC-4A13-8E9D-BF17E2658D03}">
      <dsp:nvSpPr>
        <dsp:cNvPr id="0" name=""/>
        <dsp:cNvSpPr/>
      </dsp:nvSpPr>
      <dsp:spPr>
        <a:xfrm>
          <a:off x="664375" y="2104737"/>
          <a:ext cx="779828" cy="779828"/>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871AF4-A891-4C23-8A23-4AD45392749E}">
      <dsp:nvSpPr>
        <dsp:cNvPr id="0" name=""/>
        <dsp:cNvSpPr/>
      </dsp:nvSpPr>
      <dsp:spPr>
        <a:xfrm>
          <a:off x="917083" y="3118214"/>
          <a:ext cx="7845555" cy="62386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191" tIns="33020" rIns="33020" bIns="33020" numCol="1" spcCol="1270" anchor="ctr" anchorCtr="0">
          <a:noAutofit/>
        </a:bodyPr>
        <a:lstStyle/>
        <a:p>
          <a:pPr marL="0" lvl="0" indent="0" algn="l" defTabSz="577850">
            <a:lnSpc>
              <a:spcPct val="90000"/>
            </a:lnSpc>
            <a:spcBef>
              <a:spcPct val="0"/>
            </a:spcBef>
            <a:spcAft>
              <a:spcPct val="35000"/>
            </a:spcAft>
            <a:buNone/>
          </a:pPr>
          <a:r>
            <a:rPr lang="en-US" sz="1300" kern="1200" dirty="0">
              <a:latin typeface="Aptos" panose="020B0004020202020204" pitchFamily="34" charset="0"/>
            </a:rPr>
            <a:t>Responses to questions are not considered part of the RFP.  If Iowa HHS decides to change the RFP, it will issue an amendment.  All amendments will be posted to: </a:t>
          </a:r>
          <a:r>
            <a:rPr lang="en-US" sz="1300" u="none" kern="1200" dirty="0">
              <a:solidFill>
                <a:schemeClr val="bg1"/>
              </a:solidFill>
              <a:latin typeface="Aptos" panose="020B00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https://bidopportunities.iowa.gov/Home/BidInfo?bidId=767284b0-3bef-4da3-bd4c-1966699eb519</a:t>
          </a:r>
          <a:r>
            <a:rPr lang="en-US" sz="1300" u="sng" kern="1200" dirty="0">
              <a:latin typeface="Aptos" panose="020B0004020202020204" pitchFamily="34" charset="0"/>
            </a:rPr>
            <a:t>.</a:t>
          </a:r>
          <a:endParaRPr lang="en-US" sz="1300" kern="1200" dirty="0">
            <a:latin typeface="Aptos" panose="020B0004020202020204" pitchFamily="34" charset="0"/>
          </a:endParaRPr>
        </a:p>
      </dsp:txBody>
      <dsp:txXfrm>
        <a:off x="917083" y="3118214"/>
        <a:ext cx="7845555" cy="623862"/>
      </dsp:txXfrm>
    </dsp:sp>
    <dsp:sp modelId="{B066EAAE-F57F-47FA-80F7-52A3E4513519}">
      <dsp:nvSpPr>
        <dsp:cNvPr id="0" name=""/>
        <dsp:cNvSpPr/>
      </dsp:nvSpPr>
      <dsp:spPr>
        <a:xfrm>
          <a:off x="527169" y="3040231"/>
          <a:ext cx="779828" cy="779828"/>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AFEB3C-DE89-4779-B7C6-3969CDA36878}">
      <dsp:nvSpPr>
        <dsp:cNvPr id="0" name=""/>
        <dsp:cNvSpPr/>
      </dsp:nvSpPr>
      <dsp:spPr>
        <a:xfrm>
          <a:off x="470041" y="4053708"/>
          <a:ext cx="8292597" cy="62386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191" tIns="35560" rIns="35560" bIns="35560" numCol="1" spcCol="1270" anchor="ctr" anchorCtr="0">
          <a:noAutofit/>
        </a:bodyPr>
        <a:lstStyle/>
        <a:p>
          <a:pPr marL="0" lvl="0" indent="0" algn="l" defTabSz="622300">
            <a:lnSpc>
              <a:spcPct val="90000"/>
            </a:lnSpc>
            <a:spcBef>
              <a:spcPct val="0"/>
            </a:spcBef>
            <a:spcAft>
              <a:spcPct val="35000"/>
            </a:spcAft>
            <a:buSzPct val="90000"/>
            <a:buFont typeface="Wingdings" panose="05000000000000000000" pitchFamily="2" charset="2"/>
            <a:buNone/>
          </a:pPr>
          <a:r>
            <a:rPr lang="en-US" sz="1400" kern="1200" dirty="0">
              <a:latin typeface="Aptos" panose="020B0004020202020204" pitchFamily="34" charset="0"/>
            </a:rPr>
            <a:t>Follow-up questions to initial responses are permissible if all questions are received by the final due date and time for Bidder Questions as provided in the procurement timetable.</a:t>
          </a:r>
        </a:p>
      </dsp:txBody>
      <dsp:txXfrm>
        <a:off x="470041" y="4053708"/>
        <a:ext cx="8292597" cy="623862"/>
      </dsp:txXfrm>
    </dsp:sp>
    <dsp:sp modelId="{09AB2DEC-BAED-4268-B06A-A63A8B39BA54}">
      <dsp:nvSpPr>
        <dsp:cNvPr id="0" name=""/>
        <dsp:cNvSpPr/>
      </dsp:nvSpPr>
      <dsp:spPr>
        <a:xfrm>
          <a:off x="80127" y="3975726"/>
          <a:ext cx="779828" cy="779828"/>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DBDE2-F0A0-445C-8774-446743AF18F9}">
      <dsp:nvSpPr>
        <dsp:cNvPr id="0" name=""/>
        <dsp:cNvSpPr/>
      </dsp:nvSpPr>
      <dsp:spPr>
        <a:xfrm>
          <a:off x="-5125722" y="-785198"/>
          <a:ext cx="6104112" cy="6104112"/>
        </a:xfrm>
        <a:prstGeom prst="blockArc">
          <a:avLst>
            <a:gd name="adj1" fmla="val 18900000"/>
            <a:gd name="adj2" fmla="val 2700000"/>
            <a:gd name="adj3" fmla="val 354"/>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AD8D0E-3336-4862-B192-1F667DF69FB1}">
      <dsp:nvSpPr>
        <dsp:cNvPr id="0" name=""/>
        <dsp:cNvSpPr/>
      </dsp:nvSpPr>
      <dsp:spPr>
        <a:xfrm>
          <a:off x="629279" y="311375"/>
          <a:ext cx="7098913" cy="1190734"/>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9727"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2"/>
              </a:solidFill>
              <a:latin typeface="+mj-lt"/>
              <a:ea typeface="Gill Sans"/>
              <a:cs typeface="Gill Sans"/>
              <a:sym typeface="Gill Sans"/>
            </a:rPr>
            <a:t>Build</a:t>
          </a:r>
          <a:r>
            <a:rPr lang="en-US" sz="1800" kern="1200" dirty="0">
              <a:solidFill>
                <a:schemeClr val="tx2"/>
              </a:solidFill>
              <a:latin typeface="+mj-lt"/>
              <a:ea typeface="Gill Sans"/>
              <a:cs typeface="Gill Sans"/>
              <a:sym typeface="Gill Sans"/>
            </a:rPr>
            <a:t> stability for Iowa Medicaid members and providers by coordinating and integrating care.</a:t>
          </a:r>
          <a:endParaRPr lang="en-US" sz="1800" kern="1200" dirty="0">
            <a:solidFill>
              <a:schemeClr val="tx2"/>
            </a:solidFill>
            <a:latin typeface="+mj-lt"/>
          </a:endParaRPr>
        </a:p>
      </dsp:txBody>
      <dsp:txXfrm>
        <a:off x="629279" y="311375"/>
        <a:ext cx="7098913" cy="1190734"/>
      </dsp:txXfrm>
    </dsp:sp>
    <dsp:sp modelId="{14AAB7F8-6D8A-4C7F-A22B-DE07C4BB5501}">
      <dsp:nvSpPr>
        <dsp:cNvPr id="0" name=""/>
        <dsp:cNvSpPr/>
      </dsp:nvSpPr>
      <dsp:spPr>
        <a:xfrm>
          <a:off x="62565" y="340028"/>
          <a:ext cx="1133428" cy="1133428"/>
        </a:xfrm>
        <a:prstGeom prst="ellipse">
          <a:avLst/>
        </a:prstGeom>
        <a:solidFill>
          <a:schemeClr val="lt1">
            <a:hueOff val="0"/>
            <a:satOff val="0"/>
            <a:lumOff val="0"/>
            <a:alphaOff val="0"/>
          </a:schemeClr>
        </a:solidFill>
        <a:ln w="381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16E7A927-47ED-4117-951A-B53EE9E627F0}">
      <dsp:nvSpPr>
        <dsp:cNvPr id="0" name=""/>
        <dsp:cNvSpPr/>
      </dsp:nvSpPr>
      <dsp:spPr>
        <a:xfrm>
          <a:off x="958880" y="1707918"/>
          <a:ext cx="6769312" cy="1117878"/>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9727"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2"/>
              </a:solidFill>
              <a:latin typeface="+mj-lt"/>
              <a:ea typeface="Gill Sans"/>
              <a:cs typeface="Gill Sans"/>
              <a:sym typeface="Gill Sans"/>
            </a:rPr>
            <a:t>Improve</a:t>
          </a:r>
          <a:r>
            <a:rPr lang="en-US" sz="1800" b="0" kern="1200" dirty="0">
              <a:solidFill>
                <a:schemeClr val="tx2"/>
              </a:solidFill>
              <a:latin typeface="+mj-lt"/>
              <a:ea typeface="Gill Sans"/>
              <a:cs typeface="Gill Sans"/>
              <a:sym typeface="Gill Sans"/>
            </a:rPr>
            <a:t> quality outcomes and efficiencies across the healthcare delivery system</a:t>
          </a:r>
          <a:r>
            <a:rPr lang="en-US" sz="1800" kern="1200" dirty="0">
              <a:solidFill>
                <a:schemeClr val="tx2"/>
              </a:solidFill>
              <a:latin typeface="+mj-lt"/>
              <a:ea typeface="Gill Sans"/>
              <a:cs typeface="Gill Sans"/>
              <a:sym typeface="Gill Sans"/>
            </a:rPr>
            <a:t>.</a:t>
          </a:r>
          <a:endParaRPr lang="en-US" sz="1800" kern="1200" dirty="0">
            <a:solidFill>
              <a:schemeClr val="tx2"/>
            </a:solidFill>
            <a:latin typeface="+mj-lt"/>
          </a:endParaRPr>
        </a:p>
      </dsp:txBody>
      <dsp:txXfrm>
        <a:off x="958880" y="1707918"/>
        <a:ext cx="6769312" cy="1117878"/>
      </dsp:txXfrm>
    </dsp:sp>
    <dsp:sp modelId="{7C742A67-20B9-405B-94B0-1C583B60F969}">
      <dsp:nvSpPr>
        <dsp:cNvPr id="0" name=""/>
        <dsp:cNvSpPr/>
      </dsp:nvSpPr>
      <dsp:spPr>
        <a:xfrm>
          <a:off x="392166" y="1700143"/>
          <a:ext cx="1133428" cy="1133428"/>
        </a:xfrm>
        <a:prstGeom prst="ellipse">
          <a:avLst/>
        </a:prstGeom>
        <a:solidFill>
          <a:schemeClr val="lt1">
            <a:hueOff val="0"/>
            <a:satOff val="0"/>
            <a:lumOff val="0"/>
            <a:alphaOff val="0"/>
          </a:schemeClr>
        </a:solidFill>
        <a:ln w="381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 modelId="{3972FA00-25C7-4720-AC98-C6DD8EEE07E1}">
      <dsp:nvSpPr>
        <dsp:cNvPr id="0" name=""/>
        <dsp:cNvSpPr/>
      </dsp:nvSpPr>
      <dsp:spPr>
        <a:xfrm>
          <a:off x="629279" y="3035653"/>
          <a:ext cx="7098913" cy="1182637"/>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9727"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2"/>
              </a:solidFill>
              <a:latin typeface="+mj-lt"/>
            </a:rPr>
            <a:t>Decrease</a:t>
          </a:r>
          <a:r>
            <a:rPr lang="en-US" sz="1800" b="0" kern="1200" dirty="0">
              <a:solidFill>
                <a:schemeClr val="tx2"/>
              </a:solidFill>
              <a:latin typeface="+mj-lt"/>
            </a:rPr>
            <a:t> costs through the reduction of unnecessary, inappropriate and duplicative services.</a:t>
          </a:r>
          <a:endParaRPr lang="en-US" sz="1800" b="1" kern="1200" dirty="0">
            <a:solidFill>
              <a:schemeClr val="tx2"/>
            </a:solidFill>
            <a:latin typeface="+mj-lt"/>
          </a:endParaRPr>
        </a:p>
      </dsp:txBody>
      <dsp:txXfrm>
        <a:off x="629279" y="3035653"/>
        <a:ext cx="7098913" cy="1182637"/>
      </dsp:txXfrm>
    </dsp:sp>
    <dsp:sp modelId="{E7025999-AC34-4D0F-A899-8A52F99EF3F7}">
      <dsp:nvSpPr>
        <dsp:cNvPr id="0" name=""/>
        <dsp:cNvSpPr/>
      </dsp:nvSpPr>
      <dsp:spPr>
        <a:xfrm>
          <a:off x="62565" y="3060257"/>
          <a:ext cx="1133428" cy="1133428"/>
        </a:xfrm>
        <a:prstGeom prst="ellipse">
          <a:avLst/>
        </a:prstGeom>
        <a:solidFill>
          <a:schemeClr val="lt1">
            <a:hueOff val="0"/>
            <a:satOff val="0"/>
            <a:lumOff val="0"/>
            <a:alphaOff val="0"/>
          </a:schemeClr>
        </a:solidFill>
        <a:ln w="381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DBDE2-F0A0-445C-8774-446743AF18F9}">
      <dsp:nvSpPr>
        <dsp:cNvPr id="0" name=""/>
        <dsp:cNvSpPr/>
      </dsp:nvSpPr>
      <dsp:spPr>
        <a:xfrm>
          <a:off x="-6524468" y="-997839"/>
          <a:ext cx="7765674" cy="7765674"/>
        </a:xfrm>
        <a:prstGeom prst="blockArc">
          <a:avLst>
            <a:gd name="adj1" fmla="val 18900000"/>
            <a:gd name="adj2" fmla="val 2700000"/>
            <a:gd name="adj3" fmla="val 278"/>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AD8D0E-3336-4862-B192-1F667DF69FB1}">
      <dsp:nvSpPr>
        <dsp:cNvPr id="0" name=""/>
        <dsp:cNvSpPr/>
      </dsp:nvSpPr>
      <dsp:spPr>
        <a:xfrm>
          <a:off x="542182" y="286052"/>
          <a:ext cx="4591077" cy="870393"/>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2675"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tx2"/>
              </a:solidFill>
              <a:latin typeface="+mj-lt"/>
              <a:ea typeface="Gill Sans"/>
              <a:cs typeface="Gill Sans"/>
              <a:sym typeface="Gill Sans"/>
            </a:rPr>
            <a:t>Improve network adequacy and availability of services</a:t>
          </a:r>
          <a:endParaRPr lang="en-US" sz="1800" b="0" kern="1200" dirty="0">
            <a:solidFill>
              <a:schemeClr val="tx2"/>
            </a:solidFill>
            <a:latin typeface="+mj-lt"/>
          </a:endParaRPr>
        </a:p>
      </dsp:txBody>
      <dsp:txXfrm>
        <a:off x="542182" y="286052"/>
        <a:ext cx="4591077" cy="870393"/>
      </dsp:txXfrm>
    </dsp:sp>
    <dsp:sp modelId="{14AAB7F8-6D8A-4C7F-A22B-DE07C4BB5501}">
      <dsp:nvSpPr>
        <dsp:cNvPr id="0" name=""/>
        <dsp:cNvSpPr/>
      </dsp:nvSpPr>
      <dsp:spPr>
        <a:xfrm>
          <a:off x="91257" y="270324"/>
          <a:ext cx="901850" cy="901850"/>
        </a:xfrm>
        <a:prstGeom prst="ellipse">
          <a:avLst/>
        </a:prstGeom>
        <a:solidFill>
          <a:schemeClr val="lt1">
            <a:hueOff val="0"/>
            <a:satOff val="0"/>
            <a:lumOff val="0"/>
            <a:alphaOff val="0"/>
          </a:schemeClr>
        </a:solidFill>
        <a:ln w="381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16E7A927-47ED-4117-951A-B53EE9E627F0}">
      <dsp:nvSpPr>
        <dsp:cNvPr id="0" name=""/>
        <dsp:cNvSpPr/>
      </dsp:nvSpPr>
      <dsp:spPr>
        <a:xfrm>
          <a:off x="1059174" y="1371599"/>
          <a:ext cx="4074085" cy="863049"/>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2675"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tx2"/>
              </a:solidFill>
              <a:latin typeface="+mj-lt"/>
              <a:ea typeface="Gill Sans"/>
              <a:cs typeface="Gill Sans"/>
              <a:sym typeface="Gill Sans"/>
            </a:rPr>
            <a:t>Increase recall and prevention services</a:t>
          </a:r>
          <a:endParaRPr lang="en-US" sz="1800" b="0" kern="1200" dirty="0">
            <a:solidFill>
              <a:schemeClr val="tx2"/>
            </a:solidFill>
            <a:latin typeface="+mj-lt"/>
          </a:endParaRPr>
        </a:p>
      </dsp:txBody>
      <dsp:txXfrm>
        <a:off x="1059174" y="1371599"/>
        <a:ext cx="4074085" cy="863049"/>
      </dsp:txXfrm>
    </dsp:sp>
    <dsp:sp modelId="{7C742A67-20B9-405B-94B0-1C583B60F969}">
      <dsp:nvSpPr>
        <dsp:cNvPr id="0" name=""/>
        <dsp:cNvSpPr/>
      </dsp:nvSpPr>
      <dsp:spPr>
        <a:xfrm>
          <a:off x="608249" y="1352198"/>
          <a:ext cx="901850" cy="901850"/>
        </a:xfrm>
        <a:prstGeom prst="ellipse">
          <a:avLst/>
        </a:prstGeom>
        <a:solidFill>
          <a:schemeClr val="lt1">
            <a:hueOff val="0"/>
            <a:satOff val="0"/>
            <a:lumOff val="0"/>
            <a:alphaOff val="0"/>
          </a:schemeClr>
        </a:solidFill>
        <a:ln w="381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3972FA00-25C7-4720-AC98-C6DD8EEE07E1}">
      <dsp:nvSpPr>
        <dsp:cNvPr id="0" name=""/>
        <dsp:cNvSpPr/>
      </dsp:nvSpPr>
      <dsp:spPr>
        <a:xfrm>
          <a:off x="1217849" y="2433917"/>
          <a:ext cx="3915410" cy="902160"/>
        </a:xfrm>
        <a:prstGeom prst="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2675"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tx2"/>
              </a:solidFill>
              <a:latin typeface="+mj-lt"/>
              <a:ea typeface="Gill Sans"/>
              <a:cs typeface="Gill Sans"/>
              <a:sym typeface="Gill Sans"/>
            </a:rPr>
            <a:t>Improve oral health equity among Medicaid members</a:t>
          </a:r>
          <a:endParaRPr lang="en-US" sz="2200" b="0" kern="1200" dirty="0">
            <a:solidFill>
              <a:schemeClr val="tx2"/>
            </a:solidFill>
            <a:latin typeface="+mj-lt"/>
            <a:ea typeface="Gill Sans"/>
            <a:cs typeface="Gill Sans"/>
            <a:sym typeface="Gill Sans"/>
          </a:endParaRPr>
        </a:p>
      </dsp:txBody>
      <dsp:txXfrm>
        <a:off x="1217849" y="2433917"/>
        <a:ext cx="3915410" cy="902160"/>
      </dsp:txXfrm>
    </dsp:sp>
    <dsp:sp modelId="{E7025999-AC34-4D0F-A899-8A52F99EF3F7}">
      <dsp:nvSpPr>
        <dsp:cNvPr id="0" name=""/>
        <dsp:cNvSpPr/>
      </dsp:nvSpPr>
      <dsp:spPr>
        <a:xfrm>
          <a:off x="766923" y="2434072"/>
          <a:ext cx="901850" cy="901850"/>
        </a:xfrm>
        <a:prstGeom prst="ellipse">
          <a:avLst/>
        </a:prstGeom>
        <a:solidFill>
          <a:schemeClr val="lt1">
            <a:hueOff val="0"/>
            <a:satOff val="0"/>
            <a:lumOff val="0"/>
            <a:alphaOff val="0"/>
          </a:schemeClr>
        </a:solidFill>
        <a:ln w="381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02700D70-00DB-4A93-85AE-8A1D33B28B65}">
      <dsp:nvSpPr>
        <dsp:cNvPr id="0" name=""/>
        <dsp:cNvSpPr/>
      </dsp:nvSpPr>
      <dsp:spPr>
        <a:xfrm>
          <a:off x="1059174" y="3523107"/>
          <a:ext cx="4074085" cy="887528"/>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2675"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tx2"/>
              </a:solidFill>
              <a:latin typeface="+mj-lt"/>
            </a:rPr>
            <a:t>Improve coordination and continuity of care between managed care plans</a:t>
          </a:r>
        </a:p>
      </dsp:txBody>
      <dsp:txXfrm>
        <a:off x="1059174" y="3523107"/>
        <a:ext cx="4074085" cy="887528"/>
      </dsp:txXfrm>
    </dsp:sp>
    <dsp:sp modelId="{B9637E42-3561-4F1B-B64A-98EF0775498F}">
      <dsp:nvSpPr>
        <dsp:cNvPr id="0" name=""/>
        <dsp:cNvSpPr/>
      </dsp:nvSpPr>
      <dsp:spPr>
        <a:xfrm>
          <a:off x="608249" y="3515947"/>
          <a:ext cx="901850" cy="901850"/>
        </a:xfrm>
        <a:prstGeom prst="ellipse">
          <a:avLst/>
        </a:prstGeom>
        <a:solidFill>
          <a:schemeClr val="lt1">
            <a:hueOff val="0"/>
            <a:satOff val="0"/>
            <a:lumOff val="0"/>
            <a:alphaOff val="0"/>
          </a:schemeClr>
        </a:solidFill>
        <a:ln w="381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E596BE93-1D79-456A-AB99-44A128C4BD58}">
      <dsp:nvSpPr>
        <dsp:cNvPr id="0" name=""/>
        <dsp:cNvSpPr/>
      </dsp:nvSpPr>
      <dsp:spPr>
        <a:xfrm>
          <a:off x="542182" y="4611092"/>
          <a:ext cx="4591077" cy="875307"/>
        </a:xfrm>
        <a:prstGeom prst="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2675"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tx2"/>
              </a:solidFill>
              <a:latin typeface="+mj-lt"/>
            </a:rPr>
            <a:t>Enhance medical and dental integration</a:t>
          </a:r>
        </a:p>
      </dsp:txBody>
      <dsp:txXfrm>
        <a:off x="542182" y="4611092"/>
        <a:ext cx="4591077" cy="875307"/>
      </dsp:txXfrm>
    </dsp:sp>
    <dsp:sp modelId="{83ADC2D7-8F3C-4FD9-83A6-BD641CEA6C5F}">
      <dsp:nvSpPr>
        <dsp:cNvPr id="0" name=""/>
        <dsp:cNvSpPr/>
      </dsp:nvSpPr>
      <dsp:spPr>
        <a:xfrm>
          <a:off x="91257" y="4597821"/>
          <a:ext cx="901850" cy="901850"/>
        </a:xfrm>
        <a:prstGeom prst="ellipse">
          <a:avLst/>
        </a:prstGeom>
        <a:solidFill>
          <a:schemeClr val="lt1">
            <a:hueOff val="0"/>
            <a:satOff val="0"/>
            <a:lumOff val="0"/>
            <a:alphaOff val="0"/>
          </a:schemeClr>
        </a:solidFill>
        <a:ln w="381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FF28A-F159-439E-B184-71B2829AABC3}">
      <dsp:nvSpPr>
        <dsp:cNvPr id="0" name=""/>
        <dsp:cNvSpPr/>
      </dsp:nvSpPr>
      <dsp:spPr>
        <a:xfrm>
          <a:off x="0" y="2558"/>
          <a:ext cx="8195871" cy="1126100"/>
        </a:xfrm>
        <a:prstGeom prst="rect">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sp>
    <dsp:sp modelId="{38F4D72C-7A0E-4DE0-A063-7FE7FD87F001}">
      <dsp:nvSpPr>
        <dsp:cNvPr id="0" name=""/>
        <dsp:cNvSpPr/>
      </dsp:nvSpPr>
      <dsp:spPr>
        <a:xfrm>
          <a:off x="340645" y="255931"/>
          <a:ext cx="619960" cy="6193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BF0B80-7924-4521-ABB2-199CB4BACEAD}">
      <dsp:nvSpPr>
        <dsp:cNvPr id="0" name=""/>
        <dsp:cNvSpPr/>
      </dsp:nvSpPr>
      <dsp:spPr>
        <a:xfrm>
          <a:off x="1291755" y="2558"/>
          <a:ext cx="3707135" cy="1196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628" tIns="126628" rIns="126628" bIns="126628"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ptos" panose="020B0004020202020204" pitchFamily="34" charset="0"/>
            </a:rPr>
            <a:t>Iowa HHS expects to contract with two</a:t>
          </a:r>
          <a:r>
            <a:rPr lang="en-US" sz="1400" kern="1200" dirty="0">
              <a:latin typeface="Aptos" panose="020B000402020202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c="http://schemas.openxmlformats.org/drawingml/2006/chart" xmlns:mv="urn:schemas-microsoft-com:mac:vml" xmlns:mc="http://schemas.openxmlformats.org/markup-compatibility/2006" xmlns="" xmlns:p="http://schemas.openxmlformats.org/presentationml/2006/main" xmlns:r="http://schemas.openxmlformats.org/officeDocument/2006/relationships" textRoundtripDataId="2"/>
                </a:ext>
              </a:extLst>
            </a:rPr>
            <a:t> (2) </a:t>
          </a:r>
          <a:r>
            <a:rPr lang="en-US" sz="1400" kern="1200" dirty="0">
              <a:latin typeface="Aptos" panose="020B0004020202020204" pitchFamily="34" charset="0"/>
            </a:rPr>
            <a:t>or more bidders with a demonstrated capacity to coordinate care and provide quality outcomes for Medicaid and CHIP populations. </a:t>
          </a:r>
        </a:p>
      </dsp:txBody>
      <dsp:txXfrm>
        <a:off x="1291755" y="2558"/>
        <a:ext cx="3707135" cy="1196482"/>
      </dsp:txXfrm>
    </dsp:sp>
    <dsp:sp modelId="{2483578D-54C2-4C90-AE27-D005320B50D9}">
      <dsp:nvSpPr>
        <dsp:cNvPr id="0" name=""/>
        <dsp:cNvSpPr/>
      </dsp:nvSpPr>
      <dsp:spPr>
        <a:xfrm>
          <a:off x="4989393" y="2558"/>
          <a:ext cx="3167063" cy="1126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179" tIns="119179" rIns="119179" bIns="119179"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ptos" panose="020B0004020202020204" pitchFamily="34" charset="0"/>
            </a:rPr>
            <a:t>The final number of awarded contracts under this RFP is not definitive at this time and will be determined at the sole discretion of Iowa HHS at the time of award.</a:t>
          </a:r>
        </a:p>
      </dsp:txBody>
      <dsp:txXfrm>
        <a:off x="4989393" y="2558"/>
        <a:ext cx="3167063" cy="1126100"/>
      </dsp:txXfrm>
    </dsp:sp>
    <dsp:sp modelId="{A3DEE574-A9EA-48B0-9FA6-FD7D05867974}">
      <dsp:nvSpPr>
        <dsp:cNvPr id="0" name=""/>
        <dsp:cNvSpPr/>
      </dsp:nvSpPr>
      <dsp:spPr>
        <a:xfrm>
          <a:off x="0" y="1498161"/>
          <a:ext cx="8195871" cy="1126100"/>
        </a:xfrm>
        <a:prstGeom prst="rect">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sp>
    <dsp:sp modelId="{40831DD5-7103-4957-B470-B37527A140FA}">
      <dsp:nvSpPr>
        <dsp:cNvPr id="0" name=""/>
        <dsp:cNvSpPr/>
      </dsp:nvSpPr>
      <dsp:spPr>
        <a:xfrm>
          <a:off x="340645" y="1751534"/>
          <a:ext cx="619960" cy="6193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5676E7-A771-4405-8DCE-D741C62EE066}">
      <dsp:nvSpPr>
        <dsp:cNvPr id="0" name=""/>
        <dsp:cNvSpPr/>
      </dsp:nvSpPr>
      <dsp:spPr>
        <a:xfrm>
          <a:off x="1301252" y="1498161"/>
          <a:ext cx="6855205" cy="1196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628" tIns="126628" rIns="126628" bIns="126628"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ptos" panose="020B0004020202020204" pitchFamily="34" charset="0"/>
            </a:rPr>
            <a:t>Bidders should comprise of qualified PAHPs, capable of delivering high-quality dental health care services to the people of Iowa.</a:t>
          </a:r>
        </a:p>
      </dsp:txBody>
      <dsp:txXfrm>
        <a:off x="1301252" y="1498161"/>
        <a:ext cx="6855205" cy="1196482"/>
      </dsp:txXfrm>
    </dsp:sp>
    <dsp:sp modelId="{03ECA737-CAC9-4147-AE2D-E4F34576DE5B}">
      <dsp:nvSpPr>
        <dsp:cNvPr id="0" name=""/>
        <dsp:cNvSpPr/>
      </dsp:nvSpPr>
      <dsp:spPr>
        <a:xfrm>
          <a:off x="0" y="2993764"/>
          <a:ext cx="8195871" cy="1126100"/>
        </a:xfrm>
        <a:prstGeom prst="rect">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sp>
    <dsp:sp modelId="{07D2162E-939B-4C6F-B242-BC98245C9072}">
      <dsp:nvSpPr>
        <dsp:cNvPr id="0" name=""/>
        <dsp:cNvSpPr/>
      </dsp:nvSpPr>
      <dsp:spPr>
        <a:xfrm>
          <a:off x="340645" y="3247136"/>
          <a:ext cx="619960" cy="6193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F53D07-D21C-4759-86F3-EC1AAFA02EAA}">
      <dsp:nvSpPr>
        <dsp:cNvPr id="0" name=""/>
        <dsp:cNvSpPr/>
      </dsp:nvSpPr>
      <dsp:spPr>
        <a:xfrm>
          <a:off x="1301252" y="2993764"/>
          <a:ext cx="3688141" cy="1196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628" tIns="126628" rIns="126628" bIns="126628"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ptos" panose="020B0004020202020204" pitchFamily="34" charset="0"/>
            </a:rPr>
            <a:t>Iowa HHS expects to implement a contract that will have an initial three (3) year contract term with the ability to extend the contract for two (2) additional two (2) year terms.</a:t>
          </a:r>
        </a:p>
      </dsp:txBody>
      <dsp:txXfrm>
        <a:off x="1301252" y="2993764"/>
        <a:ext cx="3688141" cy="1196482"/>
      </dsp:txXfrm>
    </dsp:sp>
    <dsp:sp modelId="{3A967B39-E89E-4873-B1BF-24C4FEFEAE77}">
      <dsp:nvSpPr>
        <dsp:cNvPr id="0" name=""/>
        <dsp:cNvSpPr/>
      </dsp:nvSpPr>
      <dsp:spPr>
        <a:xfrm>
          <a:off x="4989393" y="2993764"/>
          <a:ext cx="3167063" cy="1126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179" tIns="119179" rIns="119179" bIns="119179"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ptos" panose="020B0004020202020204" pitchFamily="34" charset="0"/>
            </a:rPr>
            <a:t>Iowa HHS will have the sole discretion to extend the contract</a:t>
          </a:r>
          <a:r>
            <a:rPr lang="en-US" sz="1400" kern="1200" dirty="0"/>
            <a:t>.</a:t>
          </a:r>
        </a:p>
      </dsp:txBody>
      <dsp:txXfrm>
        <a:off x="4989393" y="2993764"/>
        <a:ext cx="3167063" cy="11261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5F7CB-5808-42E6-9D2B-6BB426036A7B}">
      <dsp:nvSpPr>
        <dsp:cNvPr id="0" name=""/>
        <dsp:cNvSpPr/>
      </dsp:nvSpPr>
      <dsp:spPr>
        <a:xfrm>
          <a:off x="0" y="1981"/>
          <a:ext cx="7986845" cy="1004043"/>
        </a:xfrm>
        <a:prstGeom prst="rect">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55788698-0168-4074-9A40-DE7058B4B659}">
      <dsp:nvSpPr>
        <dsp:cNvPr id="0" name=""/>
        <dsp:cNvSpPr/>
      </dsp:nvSpPr>
      <dsp:spPr>
        <a:xfrm>
          <a:off x="303723" y="227890"/>
          <a:ext cx="552223" cy="5522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41D6C9-1767-494A-AD9E-3D1BA5182531}">
      <dsp:nvSpPr>
        <dsp:cNvPr id="0" name=""/>
        <dsp:cNvSpPr/>
      </dsp:nvSpPr>
      <dsp:spPr>
        <a:xfrm>
          <a:off x="1159670" y="1981"/>
          <a:ext cx="3594080" cy="1004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261" tIns="106261" rIns="106261" bIns="106261"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Aptos" panose="020B0004020202020204" pitchFamily="34" charset="0"/>
            </a:rPr>
            <a:t>Contract Structure</a:t>
          </a:r>
        </a:p>
      </dsp:txBody>
      <dsp:txXfrm>
        <a:off x="1159670" y="1981"/>
        <a:ext cx="3594080" cy="1004043"/>
      </dsp:txXfrm>
    </dsp:sp>
    <dsp:sp modelId="{B2E4F6BF-99D9-45B2-9866-0DCA25D4E550}">
      <dsp:nvSpPr>
        <dsp:cNvPr id="0" name=""/>
        <dsp:cNvSpPr/>
      </dsp:nvSpPr>
      <dsp:spPr>
        <a:xfrm>
          <a:off x="4753750" y="1981"/>
          <a:ext cx="3233094" cy="1004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261" tIns="106261" rIns="106261" bIns="106261"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Aptos" panose="020B0004020202020204" pitchFamily="34" charset="0"/>
            </a:rPr>
            <a:t>Updated structure to align with current Iowa Health Link contracts</a:t>
          </a:r>
        </a:p>
      </dsp:txBody>
      <dsp:txXfrm>
        <a:off x="4753750" y="1981"/>
        <a:ext cx="3233094" cy="1004043"/>
      </dsp:txXfrm>
    </dsp:sp>
    <dsp:sp modelId="{784C6167-57DA-4647-8132-79ED0CD21DEF}">
      <dsp:nvSpPr>
        <dsp:cNvPr id="0" name=""/>
        <dsp:cNvSpPr/>
      </dsp:nvSpPr>
      <dsp:spPr>
        <a:xfrm>
          <a:off x="0" y="1257035"/>
          <a:ext cx="7986845" cy="1004043"/>
        </a:xfrm>
        <a:prstGeom prst="rect">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sp>
    <dsp:sp modelId="{30A3A3D9-060E-4062-8516-FD17B030D17D}">
      <dsp:nvSpPr>
        <dsp:cNvPr id="0" name=""/>
        <dsp:cNvSpPr/>
      </dsp:nvSpPr>
      <dsp:spPr>
        <a:xfrm>
          <a:off x="303723" y="1482944"/>
          <a:ext cx="552223" cy="5522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BE12C3-1141-4FDB-884D-C69CA75900F4}">
      <dsp:nvSpPr>
        <dsp:cNvPr id="0" name=""/>
        <dsp:cNvSpPr/>
      </dsp:nvSpPr>
      <dsp:spPr>
        <a:xfrm>
          <a:off x="1159670" y="1257035"/>
          <a:ext cx="3594080" cy="1004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261" tIns="106261" rIns="106261" bIns="106261"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Aptos" panose="020B0004020202020204" pitchFamily="34" charset="0"/>
            </a:rPr>
            <a:t>Service Delivery</a:t>
          </a:r>
        </a:p>
      </dsp:txBody>
      <dsp:txXfrm>
        <a:off x="1159670" y="1257035"/>
        <a:ext cx="3594080" cy="1004043"/>
      </dsp:txXfrm>
    </dsp:sp>
    <dsp:sp modelId="{6BADBD82-1259-4587-97EC-8B99F49BDEA9}">
      <dsp:nvSpPr>
        <dsp:cNvPr id="0" name=""/>
        <dsp:cNvSpPr/>
      </dsp:nvSpPr>
      <dsp:spPr>
        <a:xfrm>
          <a:off x="4753750" y="1257035"/>
          <a:ext cx="3233094" cy="1004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261" tIns="106261" rIns="106261" bIns="106261"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Aptos" panose="020B0004020202020204" pitchFamily="34" charset="0"/>
            </a:rPr>
            <a:t>DWP and Hawki services will be provided by all awarded contractors</a:t>
          </a:r>
        </a:p>
      </dsp:txBody>
      <dsp:txXfrm>
        <a:off x="4753750" y="1257035"/>
        <a:ext cx="3233094" cy="1004043"/>
      </dsp:txXfrm>
    </dsp:sp>
    <dsp:sp modelId="{4975320B-3D8E-47D1-AEAF-BCF2F12B89AF}">
      <dsp:nvSpPr>
        <dsp:cNvPr id="0" name=""/>
        <dsp:cNvSpPr/>
      </dsp:nvSpPr>
      <dsp:spPr>
        <a:xfrm>
          <a:off x="0" y="2512089"/>
          <a:ext cx="7986845" cy="1004043"/>
        </a:xfrm>
        <a:prstGeom prst="rect">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45F69EEB-7A3F-41B1-B027-BC3B80B5B776}">
      <dsp:nvSpPr>
        <dsp:cNvPr id="0" name=""/>
        <dsp:cNvSpPr/>
      </dsp:nvSpPr>
      <dsp:spPr>
        <a:xfrm>
          <a:off x="303723" y="2737999"/>
          <a:ext cx="552223" cy="5522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E4E99A-D662-4B3D-9C6D-B963E5FA8F04}">
      <dsp:nvSpPr>
        <dsp:cNvPr id="0" name=""/>
        <dsp:cNvSpPr/>
      </dsp:nvSpPr>
      <dsp:spPr>
        <a:xfrm>
          <a:off x="1159670" y="2512089"/>
          <a:ext cx="3594080" cy="1004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261" tIns="106261" rIns="106261" bIns="106261"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Aptos" panose="020B0004020202020204" pitchFamily="34" charset="0"/>
            </a:rPr>
            <a:t>Carved Out Services</a:t>
          </a:r>
        </a:p>
      </dsp:txBody>
      <dsp:txXfrm>
        <a:off x="1159670" y="2512089"/>
        <a:ext cx="3594080" cy="1004043"/>
      </dsp:txXfrm>
    </dsp:sp>
    <dsp:sp modelId="{76B4FEB2-F187-4BDB-8396-135A244DD34E}">
      <dsp:nvSpPr>
        <dsp:cNvPr id="0" name=""/>
        <dsp:cNvSpPr/>
      </dsp:nvSpPr>
      <dsp:spPr>
        <a:xfrm>
          <a:off x="4753750" y="2512089"/>
          <a:ext cx="3233094" cy="1004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261" tIns="106261" rIns="106261" bIns="106261"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Aptos" panose="020B0004020202020204" pitchFamily="34" charset="0"/>
            </a:rPr>
            <a:t>Orthodontia is no longer intended to be carved out of capitation rates</a:t>
          </a:r>
        </a:p>
      </dsp:txBody>
      <dsp:txXfrm>
        <a:off x="4753750" y="2512089"/>
        <a:ext cx="3233094" cy="1004043"/>
      </dsp:txXfrm>
    </dsp:sp>
    <dsp:sp modelId="{95F2519C-C468-4CF0-966E-52405401A549}">
      <dsp:nvSpPr>
        <dsp:cNvPr id="0" name=""/>
        <dsp:cNvSpPr/>
      </dsp:nvSpPr>
      <dsp:spPr>
        <a:xfrm>
          <a:off x="0" y="3769124"/>
          <a:ext cx="7986845" cy="1004043"/>
        </a:xfrm>
        <a:prstGeom prst="rect">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sp>
    <dsp:sp modelId="{ED7BB0D2-279C-4E45-885E-3A6B2325075C}">
      <dsp:nvSpPr>
        <dsp:cNvPr id="0" name=""/>
        <dsp:cNvSpPr/>
      </dsp:nvSpPr>
      <dsp:spPr>
        <a:xfrm>
          <a:off x="303723" y="3993053"/>
          <a:ext cx="552223" cy="5522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DFC865-F45D-4D2C-A42F-1EBAB652BF88}">
      <dsp:nvSpPr>
        <dsp:cNvPr id="0" name=""/>
        <dsp:cNvSpPr/>
      </dsp:nvSpPr>
      <dsp:spPr>
        <a:xfrm>
          <a:off x="1159670" y="3767143"/>
          <a:ext cx="3594080" cy="1004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261" tIns="106261" rIns="106261" bIns="106261"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Aptos" panose="020B0004020202020204" pitchFamily="34" charset="0"/>
            </a:rPr>
            <a:t>Quality and Contract Compliance</a:t>
          </a:r>
        </a:p>
      </dsp:txBody>
      <dsp:txXfrm>
        <a:off x="1159670" y="3767143"/>
        <a:ext cx="3594080" cy="1004043"/>
      </dsp:txXfrm>
    </dsp:sp>
    <dsp:sp modelId="{38D33A79-67EB-4EE2-943F-57B4C29A5DCD}">
      <dsp:nvSpPr>
        <dsp:cNvPr id="0" name=""/>
        <dsp:cNvSpPr/>
      </dsp:nvSpPr>
      <dsp:spPr>
        <a:xfrm>
          <a:off x="4753750" y="3767143"/>
          <a:ext cx="3233094" cy="1004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261" tIns="106261" rIns="106261" bIns="106261" numCol="1" spcCol="1270" anchor="ctr" anchorCtr="0">
          <a:noAutofit/>
        </a:bodyPr>
        <a:lstStyle/>
        <a:p>
          <a:pPr marL="0" lvl="0" indent="0" algn="l" defTabSz="533400">
            <a:lnSpc>
              <a:spcPct val="100000"/>
            </a:lnSpc>
            <a:spcBef>
              <a:spcPct val="0"/>
            </a:spcBef>
            <a:spcAft>
              <a:spcPct val="35000"/>
            </a:spcAft>
            <a:buFont typeface="Arial" panose="020B0604020202020204" pitchFamily="34" charset="0"/>
            <a:buNone/>
          </a:pPr>
          <a:r>
            <a:rPr lang="en-US" sz="1200" kern="1200" dirty="0">
              <a:latin typeface="Aptos" panose="020B0004020202020204" pitchFamily="34" charset="0"/>
            </a:rPr>
            <a:t>- Updated Pay for Performance Measures and new Liquidated Damages</a:t>
          </a:r>
          <a:br>
            <a:rPr lang="en-US" sz="1200" kern="1200" dirty="0">
              <a:latin typeface="Aptos" panose="020B0004020202020204" pitchFamily="34" charset="0"/>
            </a:rPr>
          </a:br>
          <a:r>
            <a:rPr lang="en-US" sz="1200" kern="1200" dirty="0">
              <a:latin typeface="Aptos" panose="020B0004020202020204" pitchFamily="34" charset="0"/>
            </a:rPr>
            <a:t>- Overall alignment with Iowa’s Dental Quality Strategy Plan</a:t>
          </a:r>
        </a:p>
      </dsp:txBody>
      <dsp:txXfrm>
        <a:off x="4753750" y="3767143"/>
        <a:ext cx="3233094" cy="10040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987A3-ACDC-45A7-9AF3-4BF246F3887D}">
      <dsp:nvSpPr>
        <dsp:cNvPr id="0" name=""/>
        <dsp:cNvSpPr/>
      </dsp:nvSpPr>
      <dsp:spPr>
        <a:xfrm>
          <a:off x="0" y="228762"/>
          <a:ext cx="7886700" cy="1770876"/>
        </a:xfrm>
        <a:prstGeom prst="rect">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sp>
    <dsp:sp modelId="{A18986D5-11DC-4A32-BACE-AFB621355BB6}">
      <dsp:nvSpPr>
        <dsp:cNvPr id="0" name=""/>
        <dsp:cNvSpPr/>
      </dsp:nvSpPr>
      <dsp:spPr>
        <a:xfrm>
          <a:off x="394673" y="755406"/>
          <a:ext cx="717587" cy="7175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81A47E-198A-4BB4-A649-161A75D6A11D}">
      <dsp:nvSpPr>
        <dsp:cNvPr id="0" name=""/>
        <dsp:cNvSpPr/>
      </dsp:nvSpPr>
      <dsp:spPr>
        <a:xfrm>
          <a:off x="1506934" y="461848"/>
          <a:ext cx="3549015" cy="1304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081" tIns="138081" rIns="138081" bIns="138081" numCol="1" spcCol="1270" anchor="ctr" anchorCtr="0">
          <a:noAutofit/>
        </a:bodyPr>
        <a:lstStyle/>
        <a:p>
          <a:pPr marL="0" lvl="0" indent="0" algn="l" defTabSz="800100">
            <a:lnSpc>
              <a:spcPct val="100000"/>
            </a:lnSpc>
            <a:spcBef>
              <a:spcPct val="0"/>
            </a:spcBef>
            <a:spcAft>
              <a:spcPct val="35000"/>
            </a:spcAft>
            <a:buNone/>
          </a:pPr>
          <a:r>
            <a:rPr lang="en-US" sz="1800" b="0" kern="1200" dirty="0">
              <a:latin typeface="Aptos" panose="020B0004020202020204" pitchFamily="34" charset="0"/>
              <a:ea typeface="Gill Sans"/>
              <a:cs typeface="Gill Sans"/>
              <a:sym typeface="Gill Sans"/>
            </a:rPr>
            <a:t>Holding contractors accountable for costs and outcomes creates incentives for:</a:t>
          </a:r>
          <a:endParaRPr lang="en-US" sz="1800" b="0" kern="1200" dirty="0">
            <a:latin typeface="Aptos" panose="020B0004020202020204" pitchFamily="34" charset="0"/>
          </a:endParaRPr>
        </a:p>
      </dsp:txBody>
      <dsp:txXfrm>
        <a:off x="1506934" y="461848"/>
        <a:ext cx="3549015" cy="1304705"/>
      </dsp:txXfrm>
    </dsp:sp>
    <dsp:sp modelId="{114C5952-02BF-4320-90AB-08E82955E9EF}">
      <dsp:nvSpPr>
        <dsp:cNvPr id="0" name=""/>
        <dsp:cNvSpPr/>
      </dsp:nvSpPr>
      <dsp:spPr>
        <a:xfrm>
          <a:off x="5055949" y="461848"/>
          <a:ext cx="2829277" cy="1304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081" tIns="138081" rIns="138081" bIns="138081" numCol="1" spcCol="1270" anchor="ctr" anchorCtr="0">
          <a:noAutofit/>
        </a:bodyPr>
        <a:lstStyle/>
        <a:p>
          <a:pPr marL="0" lvl="0" indent="0" algn="l" defTabSz="577850">
            <a:lnSpc>
              <a:spcPct val="100000"/>
            </a:lnSpc>
            <a:spcBef>
              <a:spcPct val="0"/>
            </a:spcBef>
            <a:spcAft>
              <a:spcPct val="35000"/>
            </a:spcAft>
            <a:buFont typeface="Arial" panose="020B0604020202020204" pitchFamily="34" charset="0"/>
            <a:buNone/>
          </a:pPr>
          <a:r>
            <a:rPr lang="en-US" sz="1300" i="0" u="none" strike="noStrike" kern="1200" cap="none" dirty="0">
              <a:latin typeface="Aptos" panose="020B0004020202020204" pitchFamily="34" charset="0"/>
              <a:ea typeface="Gill Sans"/>
              <a:cs typeface="Gill Sans"/>
              <a:sym typeface="Gill Sans"/>
            </a:rPr>
            <a:t>Increased care coordination and reduced duplication</a:t>
          </a:r>
          <a:endParaRPr lang="en-US" sz="1300" kern="1200" dirty="0">
            <a:latin typeface="Aptos" panose="020B0004020202020204" pitchFamily="34" charset="0"/>
          </a:endParaRPr>
        </a:p>
        <a:p>
          <a:pPr marL="0" lvl="0" indent="0" algn="l" defTabSz="577850">
            <a:lnSpc>
              <a:spcPct val="100000"/>
            </a:lnSpc>
            <a:spcBef>
              <a:spcPct val="0"/>
            </a:spcBef>
            <a:spcAft>
              <a:spcPct val="35000"/>
            </a:spcAft>
            <a:buFont typeface="Arial" panose="020B0604020202020204" pitchFamily="34" charset="0"/>
            <a:buNone/>
          </a:pPr>
          <a:r>
            <a:rPr lang="en-US" sz="1300" i="0" u="none" strike="noStrike" kern="1200" cap="none" dirty="0">
              <a:latin typeface="Aptos" panose="020B0004020202020204" pitchFamily="34" charset="0"/>
              <a:ea typeface="Gill Sans"/>
              <a:cs typeface="Gill Sans"/>
              <a:sym typeface="Gill Sans"/>
            </a:rPr>
            <a:t>Investment in preventive services which lead to long-term savings</a:t>
          </a:r>
          <a:endParaRPr lang="en-US" sz="1300" kern="1200" dirty="0">
            <a:latin typeface="Aptos" panose="020B0004020202020204" pitchFamily="34" charset="0"/>
            <a:ea typeface="Gill Sans"/>
            <a:cs typeface="Gill Sans"/>
            <a:sym typeface="Gill Sans"/>
          </a:endParaRPr>
        </a:p>
        <a:p>
          <a:pPr marL="0" lvl="0" indent="0" algn="l" defTabSz="577850">
            <a:lnSpc>
              <a:spcPct val="100000"/>
            </a:lnSpc>
            <a:spcBef>
              <a:spcPct val="0"/>
            </a:spcBef>
            <a:spcAft>
              <a:spcPct val="35000"/>
            </a:spcAft>
            <a:buFont typeface="Arial" panose="020B0604020202020204" pitchFamily="34" charset="0"/>
            <a:buNone/>
          </a:pPr>
          <a:r>
            <a:rPr lang="en-US" sz="1300" i="0" u="none" strike="noStrike" kern="1200" cap="none" dirty="0">
              <a:latin typeface="Aptos" panose="020B0004020202020204" pitchFamily="34" charset="0"/>
              <a:ea typeface="Gill Sans"/>
              <a:cs typeface="Gill Sans"/>
              <a:sym typeface="Gill Sans"/>
            </a:rPr>
            <a:t>Prevention of unnecessary hospitalizations</a:t>
          </a:r>
          <a:endParaRPr lang="en-US" sz="1300" kern="1200" dirty="0">
            <a:latin typeface="Aptos" panose="020B0004020202020204" pitchFamily="34" charset="0"/>
            <a:ea typeface="Gill Sans"/>
            <a:cs typeface="Gill Sans"/>
            <a:sym typeface="Gill Sans"/>
          </a:endParaRPr>
        </a:p>
      </dsp:txBody>
      <dsp:txXfrm>
        <a:off x="5055949" y="461848"/>
        <a:ext cx="2829277" cy="1304705"/>
      </dsp:txXfrm>
    </dsp:sp>
    <dsp:sp modelId="{1DE352BF-4DE5-4B84-8DF3-4752F3420ECE}">
      <dsp:nvSpPr>
        <dsp:cNvPr id="0" name=""/>
        <dsp:cNvSpPr/>
      </dsp:nvSpPr>
      <dsp:spPr>
        <a:xfrm>
          <a:off x="0" y="2325815"/>
          <a:ext cx="7886700" cy="1802946"/>
        </a:xfrm>
        <a:prstGeom prst="rect">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sp>
    <dsp:sp modelId="{A1BE7A19-07F3-446B-8A0C-4D7895F9B30C}">
      <dsp:nvSpPr>
        <dsp:cNvPr id="0" name=""/>
        <dsp:cNvSpPr/>
      </dsp:nvSpPr>
      <dsp:spPr>
        <a:xfrm>
          <a:off x="394673" y="2868494"/>
          <a:ext cx="717587" cy="7175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9E4567-2D35-4504-9160-9983CC988EB7}">
      <dsp:nvSpPr>
        <dsp:cNvPr id="0" name=""/>
        <dsp:cNvSpPr/>
      </dsp:nvSpPr>
      <dsp:spPr>
        <a:xfrm>
          <a:off x="1506934" y="2574935"/>
          <a:ext cx="3549015" cy="1304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081" tIns="138081" rIns="138081" bIns="138081" numCol="1" spcCol="1270" anchor="ctr" anchorCtr="0">
          <a:noAutofit/>
        </a:bodyPr>
        <a:lstStyle/>
        <a:p>
          <a:pPr marL="0" lvl="0" indent="0" algn="l" defTabSz="800100">
            <a:lnSpc>
              <a:spcPct val="100000"/>
            </a:lnSpc>
            <a:spcBef>
              <a:spcPct val="0"/>
            </a:spcBef>
            <a:spcAft>
              <a:spcPct val="35000"/>
            </a:spcAft>
            <a:buNone/>
          </a:pPr>
          <a:r>
            <a:rPr lang="en-US" sz="1800" kern="1200">
              <a:latin typeface="Aptos" panose="020B0004020202020204" pitchFamily="34" charset="0"/>
            </a:rPr>
            <a:t>Combining accountability for costs and outcomes enables: </a:t>
          </a:r>
        </a:p>
      </dsp:txBody>
      <dsp:txXfrm>
        <a:off x="1506934" y="2574935"/>
        <a:ext cx="3549015" cy="1304705"/>
      </dsp:txXfrm>
    </dsp:sp>
    <dsp:sp modelId="{6B1BD144-5F46-4B13-816B-0CEC43F9CBC8}">
      <dsp:nvSpPr>
        <dsp:cNvPr id="0" name=""/>
        <dsp:cNvSpPr/>
      </dsp:nvSpPr>
      <dsp:spPr>
        <a:xfrm>
          <a:off x="5055949" y="2574935"/>
          <a:ext cx="2829277" cy="1304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081" tIns="138081" rIns="138081" bIns="138081" numCol="1" spcCol="1270" anchor="ctr" anchorCtr="0">
          <a:noAutofit/>
        </a:bodyPr>
        <a:lstStyle/>
        <a:p>
          <a:pPr marL="0" lvl="0" indent="0" algn="l" defTabSz="577850">
            <a:lnSpc>
              <a:spcPct val="100000"/>
            </a:lnSpc>
            <a:spcBef>
              <a:spcPct val="0"/>
            </a:spcBef>
            <a:spcAft>
              <a:spcPct val="35000"/>
            </a:spcAft>
            <a:buNone/>
          </a:pPr>
          <a:r>
            <a:rPr lang="en-US" sz="1300" i="0" u="none" strike="noStrike" kern="1200" cap="none" dirty="0">
              <a:latin typeface="Aptos" panose="020B0004020202020204" pitchFamily="34" charset="0"/>
              <a:ea typeface="Gill Sans"/>
              <a:cs typeface="Gill Sans"/>
              <a:sym typeface="Gill Sans"/>
            </a:rPr>
            <a:t>Bending the cost curve through appropriate utilization management</a:t>
          </a:r>
          <a:endParaRPr lang="en-US" sz="1300" kern="1200" dirty="0">
            <a:latin typeface="Aptos" panose="020B0004020202020204" pitchFamily="34" charset="0"/>
          </a:endParaRPr>
        </a:p>
        <a:p>
          <a:pPr marL="0" lvl="0" indent="0" algn="l" defTabSz="577850">
            <a:lnSpc>
              <a:spcPct val="100000"/>
            </a:lnSpc>
            <a:spcBef>
              <a:spcPct val="0"/>
            </a:spcBef>
            <a:spcAft>
              <a:spcPct val="35000"/>
            </a:spcAft>
            <a:buNone/>
          </a:pPr>
          <a:r>
            <a:rPr lang="en-US" sz="1300" kern="1200">
              <a:latin typeface="Aptos" panose="020B0004020202020204" pitchFamily="34" charset="0"/>
              <a:ea typeface="Gill Sans"/>
              <a:cs typeface="Gill Sans"/>
              <a:sym typeface="Gill Sans"/>
            </a:rPr>
            <a:t>Contractor</a:t>
          </a:r>
          <a:r>
            <a:rPr lang="en-US" sz="1300" i="0" u="none" strike="noStrike" kern="1200" cap="none">
              <a:latin typeface="Aptos" panose="020B0004020202020204" pitchFamily="34" charset="0"/>
              <a:ea typeface="Gill Sans"/>
              <a:cs typeface="Gill Sans"/>
              <a:sym typeface="Gill Sans"/>
            </a:rPr>
            <a:t> payments tied to outcomes</a:t>
          </a:r>
          <a:endParaRPr lang="en-US" sz="1300" kern="1200">
            <a:latin typeface="Aptos" panose="020B0004020202020204" pitchFamily="34" charset="0"/>
            <a:ea typeface="Gill Sans"/>
            <a:cs typeface="Gill Sans"/>
            <a:sym typeface="Gill Sans"/>
          </a:endParaRPr>
        </a:p>
        <a:p>
          <a:pPr marL="0" lvl="0" indent="0" algn="l" defTabSz="577850">
            <a:lnSpc>
              <a:spcPct val="100000"/>
            </a:lnSpc>
            <a:spcBef>
              <a:spcPct val="0"/>
            </a:spcBef>
            <a:spcAft>
              <a:spcPct val="35000"/>
            </a:spcAft>
            <a:buNone/>
          </a:pPr>
          <a:r>
            <a:rPr lang="en-US" sz="1300" i="0" u="none" strike="noStrike" kern="1200" cap="none" dirty="0">
              <a:latin typeface="Aptos" panose="020B0004020202020204" pitchFamily="34" charset="0"/>
              <a:ea typeface="Gill Sans"/>
              <a:cs typeface="Gill Sans"/>
              <a:sym typeface="Gill Sans"/>
            </a:rPr>
            <a:t>Performance outcomes can be increased each contract year</a:t>
          </a:r>
          <a:endParaRPr lang="en-US" sz="1300" kern="1200" dirty="0">
            <a:latin typeface="Aptos" panose="020B0004020202020204" pitchFamily="34" charset="0"/>
            <a:ea typeface="Gill Sans"/>
            <a:cs typeface="Gill Sans"/>
            <a:sym typeface="Gill Sans"/>
          </a:endParaRPr>
        </a:p>
      </dsp:txBody>
      <dsp:txXfrm>
        <a:off x="5055949" y="2574935"/>
        <a:ext cx="2829277" cy="13047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8DDEE-2A20-4A97-948A-A07EB87A7259}">
      <dsp:nvSpPr>
        <dsp:cNvPr id="0" name=""/>
        <dsp:cNvSpPr/>
      </dsp:nvSpPr>
      <dsp:spPr>
        <a:xfrm>
          <a:off x="995" y="1548593"/>
          <a:ext cx="2501523" cy="965587"/>
        </a:xfrm>
        <a:prstGeom prst="chevron">
          <a:avLst>
            <a:gd name="adj" fmla="val 4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A574A1-E785-4D49-BDE9-9DDA8B5453BD}">
      <dsp:nvSpPr>
        <dsp:cNvPr id="0" name=""/>
        <dsp:cNvSpPr/>
      </dsp:nvSpPr>
      <dsp:spPr>
        <a:xfrm>
          <a:off x="668068" y="1789990"/>
          <a:ext cx="2112397" cy="965587"/>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ptos" panose="020B0004020202020204" pitchFamily="34" charset="0"/>
            </a:rPr>
            <a:t>This design includes all Medicaid-covered dental benefits</a:t>
          </a:r>
        </a:p>
      </dsp:txBody>
      <dsp:txXfrm>
        <a:off x="668068" y="1789990"/>
        <a:ext cx="2112397" cy="965587"/>
      </dsp:txXfrm>
    </dsp:sp>
    <dsp:sp modelId="{3C628695-F85F-4655-A359-2FC57CC15BAF}">
      <dsp:nvSpPr>
        <dsp:cNvPr id="0" name=""/>
        <dsp:cNvSpPr/>
      </dsp:nvSpPr>
      <dsp:spPr>
        <a:xfrm>
          <a:off x="2858290" y="1548593"/>
          <a:ext cx="2501523" cy="965587"/>
        </a:xfrm>
        <a:prstGeom prst="chevron">
          <a:avLst>
            <a:gd name="adj" fmla="val 4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B03C50-58E1-4BB7-B700-A191339F7498}">
      <dsp:nvSpPr>
        <dsp:cNvPr id="0" name=""/>
        <dsp:cNvSpPr/>
      </dsp:nvSpPr>
      <dsp:spPr>
        <a:xfrm>
          <a:off x="3525363" y="1789990"/>
          <a:ext cx="2112397" cy="965587"/>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ptos" panose="020B0004020202020204" pitchFamily="34" charset="0"/>
            </a:rPr>
            <a:t>Provides state oversight and coordination of dental services</a:t>
          </a:r>
        </a:p>
      </dsp:txBody>
      <dsp:txXfrm>
        <a:off x="3525363" y="1789990"/>
        <a:ext cx="2112397" cy="965587"/>
      </dsp:txXfrm>
    </dsp:sp>
    <dsp:sp modelId="{C5D5ECBD-1B86-4849-9DE7-89C3BB3198B2}">
      <dsp:nvSpPr>
        <dsp:cNvPr id="0" name=""/>
        <dsp:cNvSpPr/>
      </dsp:nvSpPr>
      <dsp:spPr>
        <a:xfrm>
          <a:off x="5715586" y="1548593"/>
          <a:ext cx="2501523" cy="965587"/>
        </a:xfrm>
        <a:prstGeom prst="chevron">
          <a:avLst>
            <a:gd name="adj" fmla="val 4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9BA483-DCE1-477E-8B28-206585CA53E6}">
      <dsp:nvSpPr>
        <dsp:cNvPr id="0" name=""/>
        <dsp:cNvSpPr/>
      </dsp:nvSpPr>
      <dsp:spPr>
        <a:xfrm>
          <a:off x="6382659" y="1789990"/>
          <a:ext cx="2112397" cy="965587"/>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ptos" panose="020B0004020202020204" pitchFamily="34" charset="0"/>
            </a:rPr>
            <a:t>Provides incentives for coordinating care and avoiding duplication</a:t>
          </a:r>
        </a:p>
      </dsp:txBody>
      <dsp:txXfrm>
        <a:off x="6382659" y="1789990"/>
        <a:ext cx="2112397" cy="9655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8DDEE-2A20-4A97-948A-A07EB87A7259}">
      <dsp:nvSpPr>
        <dsp:cNvPr id="0" name=""/>
        <dsp:cNvSpPr/>
      </dsp:nvSpPr>
      <dsp:spPr>
        <a:xfrm>
          <a:off x="2537" y="540634"/>
          <a:ext cx="2636758" cy="1017788"/>
        </a:xfrm>
        <a:prstGeom prst="chevron">
          <a:avLst>
            <a:gd name="adj" fmla="val 4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A574A1-E785-4D49-BDE9-9DDA8B5453BD}">
      <dsp:nvSpPr>
        <dsp:cNvPr id="0" name=""/>
        <dsp:cNvSpPr/>
      </dsp:nvSpPr>
      <dsp:spPr>
        <a:xfrm>
          <a:off x="705673" y="795082"/>
          <a:ext cx="2226596" cy="1017788"/>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ptos" panose="020B0004020202020204" pitchFamily="34" charset="0"/>
            </a:rPr>
            <a:t>Supports integration and efficiency</a:t>
          </a:r>
        </a:p>
      </dsp:txBody>
      <dsp:txXfrm>
        <a:off x="705673" y="795082"/>
        <a:ext cx="2226596" cy="1017788"/>
      </dsp:txXfrm>
    </dsp:sp>
    <dsp:sp modelId="{3C628695-F85F-4655-A359-2FC57CC15BAF}">
      <dsp:nvSpPr>
        <dsp:cNvPr id="0" name=""/>
        <dsp:cNvSpPr/>
      </dsp:nvSpPr>
      <dsp:spPr>
        <a:xfrm>
          <a:off x="3014302" y="540634"/>
          <a:ext cx="2636758" cy="1017788"/>
        </a:xfrm>
        <a:prstGeom prst="chevron">
          <a:avLst>
            <a:gd name="adj" fmla="val 4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B03C50-58E1-4BB7-B700-A191339F7498}">
      <dsp:nvSpPr>
        <dsp:cNvPr id="0" name=""/>
        <dsp:cNvSpPr/>
      </dsp:nvSpPr>
      <dsp:spPr>
        <a:xfrm>
          <a:off x="3717437" y="795082"/>
          <a:ext cx="2226596" cy="1017788"/>
        </a:xfrm>
        <a:prstGeom prst="rect">
          <a:avLst/>
        </a:prstGeom>
        <a:solidFill>
          <a:schemeClr val="lt1">
            <a:alpha val="90000"/>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ptos" panose="020B0004020202020204" pitchFamily="34" charset="0"/>
            </a:rPr>
            <a:t>Prevents having scattered services and misaligned financial incentives</a:t>
          </a:r>
        </a:p>
      </dsp:txBody>
      <dsp:txXfrm>
        <a:off x="3717437" y="795082"/>
        <a:ext cx="2226596" cy="10177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4A7AA-C1FF-48B0-A09D-75E399DE3628}">
      <dsp:nvSpPr>
        <dsp:cNvPr id="0" name=""/>
        <dsp:cNvSpPr/>
      </dsp:nvSpPr>
      <dsp:spPr>
        <a:xfrm>
          <a:off x="0" y="29279"/>
          <a:ext cx="7886700" cy="42120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Excluded services include services that are:</a:t>
          </a:r>
        </a:p>
      </dsp:txBody>
      <dsp:txXfrm>
        <a:off x="0" y="29279"/>
        <a:ext cx="7886700" cy="421200"/>
      </dsp:txXfrm>
    </dsp:sp>
    <dsp:sp modelId="{ABA9A1E8-3F2E-4DBD-B536-7D9FCECD8AF3}">
      <dsp:nvSpPr>
        <dsp:cNvPr id="0" name=""/>
        <dsp:cNvSpPr/>
      </dsp:nvSpPr>
      <dsp:spPr>
        <a:xfrm>
          <a:off x="0" y="450479"/>
          <a:ext cx="7886700" cy="4114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4130" rIns="135128" bIns="24130" numCol="1" spcCol="1270" anchor="t" anchorCtr="0">
          <a:noAutofit/>
        </a:bodyPr>
        <a:lstStyle/>
        <a:p>
          <a:pPr marL="114300" lvl="1" indent="-114300" algn="l" defTabSz="666750">
            <a:lnSpc>
              <a:spcPct val="90000"/>
            </a:lnSpc>
            <a:spcBef>
              <a:spcPct val="0"/>
            </a:spcBef>
            <a:spcAft>
              <a:spcPct val="20000"/>
            </a:spcAft>
            <a:buFont typeface="Wingdings" panose="05000000000000000000" pitchFamily="2" charset="2"/>
            <a:buChar char="§"/>
          </a:pPr>
          <a:r>
            <a:rPr lang="en-US" sz="1500" kern="1200" dirty="0">
              <a:latin typeface="Aptos" panose="020B0004020202020204" pitchFamily="34" charset="0"/>
            </a:rPr>
            <a:t>Medically unnecessary or unreasonable</a:t>
          </a:r>
        </a:p>
        <a:p>
          <a:pPr marL="114300" lvl="1" indent="-114300" algn="l" defTabSz="666750">
            <a:lnSpc>
              <a:spcPct val="90000"/>
            </a:lnSpc>
            <a:spcBef>
              <a:spcPct val="0"/>
            </a:spcBef>
            <a:spcAft>
              <a:spcPct val="20000"/>
            </a:spcAft>
            <a:buFont typeface="Wingdings" panose="05000000000000000000" pitchFamily="2" charset="2"/>
            <a:buChar char="§"/>
          </a:pPr>
          <a:r>
            <a:rPr lang="en-US" sz="1500" kern="1200" dirty="0">
              <a:latin typeface="Aptos" panose="020B0004020202020204" pitchFamily="34" charset="0"/>
            </a:rPr>
            <a:t>Fail to meet existing standards of professional practice, are currently professionally unacceptable, or are investigational or experimental in nature; </a:t>
          </a:r>
        </a:p>
        <a:p>
          <a:pPr marL="114300" lvl="1" indent="-114300" algn="l" defTabSz="666750">
            <a:lnSpc>
              <a:spcPct val="90000"/>
            </a:lnSpc>
            <a:spcBef>
              <a:spcPct val="0"/>
            </a:spcBef>
            <a:spcAft>
              <a:spcPct val="20000"/>
            </a:spcAft>
            <a:buFont typeface="Wingdings" panose="05000000000000000000" pitchFamily="2" charset="2"/>
            <a:buChar char="§"/>
          </a:pPr>
          <a:r>
            <a:rPr lang="en-US" sz="1500" kern="1200" dirty="0">
              <a:latin typeface="Aptos" panose="020B0004020202020204" pitchFamily="34" charset="0"/>
            </a:rPr>
            <a:t>Are rendered during a period when the member was ineligible for Medicaid</a:t>
          </a:r>
        </a:p>
        <a:p>
          <a:pPr marL="114300" lvl="1" indent="-114300" algn="l" defTabSz="666750">
            <a:lnSpc>
              <a:spcPct val="90000"/>
            </a:lnSpc>
            <a:spcBef>
              <a:spcPct val="0"/>
            </a:spcBef>
            <a:spcAft>
              <a:spcPct val="20000"/>
            </a:spcAft>
            <a:buFont typeface="Wingdings" panose="05000000000000000000" pitchFamily="2" charset="2"/>
            <a:buChar char="§"/>
          </a:pPr>
          <a:r>
            <a:rPr lang="en-US" sz="1500" kern="1200" dirty="0">
              <a:latin typeface="Aptos" panose="020B0004020202020204" pitchFamily="34" charset="0"/>
            </a:rPr>
            <a:t>Require prior approval but for which approval was not obtained or was denied  </a:t>
          </a:r>
        </a:p>
        <a:p>
          <a:pPr marL="114300" lvl="1" indent="-114300" algn="l" defTabSz="666750">
            <a:lnSpc>
              <a:spcPct val="90000"/>
            </a:lnSpc>
            <a:spcBef>
              <a:spcPct val="0"/>
            </a:spcBef>
            <a:spcAft>
              <a:spcPct val="20000"/>
            </a:spcAft>
            <a:buFont typeface="Wingdings" panose="05000000000000000000" pitchFamily="2" charset="2"/>
            <a:buChar char="§"/>
          </a:pPr>
          <a:r>
            <a:rPr lang="en-US" sz="1500" kern="1200" dirty="0">
              <a:latin typeface="Aptos" panose="020B0004020202020204" pitchFamily="34" charset="0"/>
            </a:rPr>
            <a:t>Are the responsibility of third parties, such as Medicare or private Health Insurance</a:t>
          </a:r>
        </a:p>
        <a:p>
          <a:pPr marL="114300" lvl="1" indent="-114300" algn="l" defTabSz="666750">
            <a:lnSpc>
              <a:spcPct val="90000"/>
            </a:lnSpc>
            <a:spcBef>
              <a:spcPct val="0"/>
            </a:spcBef>
            <a:spcAft>
              <a:spcPct val="20000"/>
            </a:spcAft>
            <a:buFont typeface="Wingdings" panose="05000000000000000000" pitchFamily="2" charset="2"/>
            <a:buChar char="§"/>
          </a:pPr>
          <a:r>
            <a:rPr lang="en-US" sz="1500" kern="1200" dirty="0">
              <a:latin typeface="Aptos" panose="020B0004020202020204" pitchFamily="34" charset="0"/>
            </a:rPr>
            <a:t>Are fraudulently claimed</a:t>
          </a:r>
        </a:p>
        <a:p>
          <a:pPr marL="114300" lvl="1" indent="-114300" algn="l" defTabSz="666750">
            <a:lnSpc>
              <a:spcPct val="90000"/>
            </a:lnSpc>
            <a:spcBef>
              <a:spcPct val="0"/>
            </a:spcBef>
            <a:spcAft>
              <a:spcPct val="20000"/>
            </a:spcAft>
            <a:buFont typeface="Wingdings" panose="05000000000000000000" pitchFamily="2" charset="2"/>
            <a:buChar char="§"/>
          </a:pPr>
          <a:r>
            <a:rPr lang="en-US" sz="1500" kern="1200" dirty="0">
              <a:latin typeface="Aptos" panose="020B0004020202020204" pitchFamily="34" charset="0"/>
            </a:rPr>
            <a:t>Represent abuse or overuse</a:t>
          </a:r>
        </a:p>
        <a:p>
          <a:pPr marL="114300" lvl="1" indent="-114300" algn="l" defTabSz="666750">
            <a:lnSpc>
              <a:spcPct val="90000"/>
            </a:lnSpc>
            <a:spcBef>
              <a:spcPct val="0"/>
            </a:spcBef>
            <a:spcAft>
              <a:spcPct val="20000"/>
            </a:spcAft>
            <a:buFont typeface="Wingdings" panose="05000000000000000000" pitchFamily="2" charset="2"/>
            <a:buChar char="§"/>
          </a:pPr>
          <a:r>
            <a:rPr lang="en-US" sz="1500" kern="1200" dirty="0">
              <a:latin typeface="Aptos" panose="020B0004020202020204" pitchFamily="34" charset="0"/>
            </a:rPr>
            <a:t>Are for cosmetic purposes and are provided only because of the member’s personal preference</a:t>
          </a:r>
        </a:p>
        <a:p>
          <a:pPr marL="114300" lvl="1" indent="-114300" algn="l" defTabSz="666750">
            <a:lnSpc>
              <a:spcPct val="90000"/>
            </a:lnSpc>
            <a:spcBef>
              <a:spcPct val="0"/>
            </a:spcBef>
            <a:spcAft>
              <a:spcPct val="20000"/>
            </a:spcAft>
            <a:buFont typeface="Wingdings" panose="05000000000000000000" pitchFamily="2" charset="2"/>
            <a:buChar char="§"/>
          </a:pPr>
          <a:r>
            <a:rPr lang="en-US" sz="1500" kern="1200" dirty="0">
              <a:latin typeface="Aptos" panose="020B0004020202020204" pitchFamily="34" charset="0"/>
            </a:rPr>
            <a:t>Have already been rejected or disallowed by Medicare, when the rejection was based upon findings for any of the reasons set forth above</a:t>
          </a:r>
        </a:p>
        <a:p>
          <a:pPr marL="114300" lvl="1" indent="-114300" algn="l" defTabSz="666750">
            <a:lnSpc>
              <a:spcPct val="90000"/>
            </a:lnSpc>
            <a:spcBef>
              <a:spcPct val="0"/>
            </a:spcBef>
            <a:spcAft>
              <a:spcPct val="20000"/>
            </a:spcAft>
            <a:buFont typeface="Wingdings" panose="05000000000000000000" pitchFamily="2" charset="2"/>
            <a:buChar char="§"/>
          </a:pPr>
          <a:r>
            <a:rPr lang="en-US" sz="1500" kern="1200" dirty="0">
              <a:latin typeface="Aptos" panose="020B0004020202020204" pitchFamily="34" charset="0"/>
            </a:rPr>
            <a:t>Are provided to a person while the person is an inmate of a non-medical public institution. A non-medical public institution includes, but is not limited to, jails, prisons, and juvenile detention centers. If a non-covered service is provided, providers must inform the member before providing the service that the member will be responsible for the bill</a:t>
          </a:r>
        </a:p>
      </dsp:txBody>
      <dsp:txXfrm>
        <a:off x="0" y="450479"/>
        <a:ext cx="7886700" cy="411421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86995A-5EAD-456F-8633-CE85396F44DE}" type="datetimeFigureOut">
              <a:rPr lang="en-US" smtClean="0"/>
              <a:t>2/17/2025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43251C-100A-4B6B-AC43-0EF42E3E074C}" type="slidenum">
              <a:rPr lang="en-US" smtClean="0"/>
              <a:t>‹#›</a:t>
            </a:fld>
            <a:endParaRPr lang="en-US"/>
          </a:p>
        </p:txBody>
      </p:sp>
    </p:spTree>
    <p:extLst>
      <p:ext uri="{BB962C8B-B14F-4D97-AF65-F5344CB8AC3E}">
        <p14:creationId xmlns:p14="http://schemas.microsoft.com/office/powerpoint/2010/main" val="756274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1:notes"/>
          <p:cNvSpPr txBox="1">
            <a:spLocks noGrp="1"/>
          </p:cNvSpPr>
          <p:nvPr>
            <p:ph type="body" idx="1"/>
          </p:nvPr>
        </p:nvSpPr>
        <p:spPr>
          <a:xfrm>
            <a:off x="731838" y="4621213"/>
            <a:ext cx="5851525" cy="37798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1: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7702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18" name="Rectangle: Single Corner Snipped 7">
            <a:extLst>
              <a:ext uri="{FF2B5EF4-FFF2-40B4-BE49-F238E27FC236}">
                <a16:creationId xmlns:a16="http://schemas.microsoft.com/office/drawing/2014/main" id="{8D3074BB-7C30-E9D5-C427-539FE1486888}"/>
              </a:ext>
            </a:extLst>
          </p:cNvPr>
          <p:cNvSpPr/>
          <p:nvPr userDrawn="1"/>
        </p:nvSpPr>
        <p:spPr>
          <a:xfrm>
            <a:off x="-16934" y="-21836"/>
            <a:ext cx="4970601" cy="6903899"/>
          </a:xfrm>
          <a:custGeom>
            <a:avLst/>
            <a:gdLst>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6858000 h 6858000"/>
              <a:gd name="connsiteX4" fmla="*/ 0 w 4584032"/>
              <a:gd name="connsiteY4" fmla="*/ 6858000 h 6858000"/>
              <a:gd name="connsiteX5" fmla="*/ 0 w 4584032"/>
              <a:gd name="connsiteY5"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6858000 h 6858000"/>
              <a:gd name="connsiteX5" fmla="*/ 0 w 4584032"/>
              <a:gd name="connsiteY5" fmla="*/ 6858000 h 6858000"/>
              <a:gd name="connsiteX6" fmla="*/ 0 w 4584032"/>
              <a:gd name="connsiteY6"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4061465 h 6858000"/>
              <a:gd name="connsiteX5" fmla="*/ 4584032 w 4584032"/>
              <a:gd name="connsiteY5" fmla="*/ 6858000 h 6858000"/>
              <a:gd name="connsiteX6" fmla="*/ 0 w 4584032"/>
              <a:gd name="connsiteY6" fmla="*/ 6858000 h 6858000"/>
              <a:gd name="connsiteX7" fmla="*/ 0 w 4584032"/>
              <a:gd name="connsiteY7"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4061465 h 6858000"/>
              <a:gd name="connsiteX5" fmla="*/ 4547937 w 4584032"/>
              <a:gd name="connsiteY5" fmla="*/ 5565412 h 6858000"/>
              <a:gd name="connsiteX6" fmla="*/ 4584032 w 4584032"/>
              <a:gd name="connsiteY6" fmla="*/ 6858000 h 6858000"/>
              <a:gd name="connsiteX7" fmla="*/ 0 w 4584032"/>
              <a:gd name="connsiteY7" fmla="*/ 6858000 h 6858000"/>
              <a:gd name="connsiteX8" fmla="*/ 0 w 4584032"/>
              <a:gd name="connsiteY8" fmla="*/ 0 h 6858000"/>
              <a:gd name="connsiteX0" fmla="*/ 0 w 4692316"/>
              <a:gd name="connsiteY0" fmla="*/ 0 h 6858000"/>
              <a:gd name="connsiteX1" fmla="*/ 3820011 w 4692316"/>
              <a:gd name="connsiteY1" fmla="*/ 0 h 6858000"/>
              <a:gd name="connsiteX2" fmla="*/ 4584032 w 4692316"/>
              <a:gd name="connsiteY2" fmla="*/ 764021 h 6858000"/>
              <a:gd name="connsiteX3" fmla="*/ 4584032 w 4692316"/>
              <a:gd name="connsiteY3" fmla="*/ 14385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692316"/>
              <a:gd name="connsiteY0" fmla="*/ 0 h 6858000"/>
              <a:gd name="connsiteX1" fmla="*/ 3820011 w 4692316"/>
              <a:gd name="connsiteY1" fmla="*/ 0 h 6858000"/>
              <a:gd name="connsiteX2" fmla="*/ 4584032 w 4692316"/>
              <a:gd name="connsiteY2" fmla="*/ 764021 h 6858000"/>
              <a:gd name="connsiteX3" fmla="*/ 4451685 w 4692316"/>
              <a:gd name="connsiteY3" fmla="*/ 23529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692316"/>
              <a:gd name="connsiteY0" fmla="*/ 0 h 6858000"/>
              <a:gd name="connsiteX1" fmla="*/ 3820011 w 4692316"/>
              <a:gd name="connsiteY1" fmla="*/ 0 h 6858000"/>
              <a:gd name="connsiteX2" fmla="*/ 4307306 w 4692316"/>
              <a:gd name="connsiteY2" fmla="*/ 860274 h 6858000"/>
              <a:gd name="connsiteX3" fmla="*/ 4451685 w 4692316"/>
              <a:gd name="connsiteY3" fmla="*/ 23529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788569"/>
              <a:gd name="connsiteY0" fmla="*/ 0 h 6858000"/>
              <a:gd name="connsiteX1" fmla="*/ 3820011 w 4788569"/>
              <a:gd name="connsiteY1" fmla="*/ 0 h 6858000"/>
              <a:gd name="connsiteX2" fmla="*/ 4307306 w 4788569"/>
              <a:gd name="connsiteY2" fmla="*/ 860274 h 6858000"/>
              <a:gd name="connsiteX3" fmla="*/ 4451685 w 4788569"/>
              <a:gd name="connsiteY3" fmla="*/ 2352981 h 6858000"/>
              <a:gd name="connsiteX4" fmla="*/ 4788569 w 4788569"/>
              <a:gd name="connsiteY4" fmla="*/ 4001307 h 6858000"/>
              <a:gd name="connsiteX5" fmla="*/ 4692316 w 4788569"/>
              <a:gd name="connsiteY5" fmla="*/ 5697759 h 6858000"/>
              <a:gd name="connsiteX6" fmla="*/ 4584032 w 4788569"/>
              <a:gd name="connsiteY6" fmla="*/ 6858000 h 6858000"/>
              <a:gd name="connsiteX7" fmla="*/ 0 w 4788569"/>
              <a:gd name="connsiteY7" fmla="*/ 6858000 h 6858000"/>
              <a:gd name="connsiteX8" fmla="*/ 0 w 4788569"/>
              <a:gd name="connsiteY8" fmla="*/ 0 h 6858000"/>
              <a:gd name="connsiteX0" fmla="*/ 0 w 4812632"/>
              <a:gd name="connsiteY0" fmla="*/ 0 h 6858000"/>
              <a:gd name="connsiteX1" fmla="*/ 3820011 w 4812632"/>
              <a:gd name="connsiteY1" fmla="*/ 0 h 6858000"/>
              <a:gd name="connsiteX2" fmla="*/ 4307306 w 4812632"/>
              <a:gd name="connsiteY2" fmla="*/ 860274 h 6858000"/>
              <a:gd name="connsiteX3" fmla="*/ 4451685 w 4812632"/>
              <a:gd name="connsiteY3" fmla="*/ 2352981 h 6858000"/>
              <a:gd name="connsiteX4" fmla="*/ 4788569 w 4812632"/>
              <a:gd name="connsiteY4" fmla="*/ 4001307 h 6858000"/>
              <a:gd name="connsiteX5" fmla="*/ 4812632 w 4812632"/>
              <a:gd name="connsiteY5" fmla="*/ 5697759 h 6858000"/>
              <a:gd name="connsiteX6" fmla="*/ 4584032 w 4812632"/>
              <a:gd name="connsiteY6" fmla="*/ 6858000 h 6858000"/>
              <a:gd name="connsiteX7" fmla="*/ 0 w 4812632"/>
              <a:gd name="connsiteY7" fmla="*/ 6858000 h 6858000"/>
              <a:gd name="connsiteX8" fmla="*/ 0 w 4812632"/>
              <a:gd name="connsiteY8" fmla="*/ 0 h 6858000"/>
              <a:gd name="connsiteX0" fmla="*/ 0 w 5005137"/>
              <a:gd name="connsiteY0" fmla="*/ 0 h 6858000"/>
              <a:gd name="connsiteX1" fmla="*/ 3820011 w 5005137"/>
              <a:gd name="connsiteY1" fmla="*/ 0 h 6858000"/>
              <a:gd name="connsiteX2" fmla="*/ 4307306 w 5005137"/>
              <a:gd name="connsiteY2" fmla="*/ 860274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5005137"/>
              <a:gd name="connsiteY0" fmla="*/ 0 h 6858000"/>
              <a:gd name="connsiteX1" fmla="*/ 3567348 w 5005137"/>
              <a:gd name="connsiteY1" fmla="*/ 0 h 6858000"/>
              <a:gd name="connsiteX2" fmla="*/ 4307306 w 5005137"/>
              <a:gd name="connsiteY2" fmla="*/ 860274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5005137"/>
              <a:gd name="connsiteY0" fmla="*/ 0 h 6858000"/>
              <a:gd name="connsiteX1" fmla="*/ 3567348 w 5005137"/>
              <a:gd name="connsiteY1" fmla="*/ 0 h 6858000"/>
              <a:gd name="connsiteX2" fmla="*/ 4054643 w 5005137"/>
              <a:gd name="connsiteY2" fmla="*/ 788085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4969043"/>
              <a:gd name="connsiteY0" fmla="*/ 0 h 6858000"/>
              <a:gd name="connsiteX1" fmla="*/ 3567348 w 4969043"/>
              <a:gd name="connsiteY1" fmla="*/ 0 h 6858000"/>
              <a:gd name="connsiteX2" fmla="*/ 4054643 w 4969043"/>
              <a:gd name="connsiteY2" fmla="*/ 788085 h 6858000"/>
              <a:gd name="connsiteX3" fmla="*/ 4451685 w 4969043"/>
              <a:gd name="connsiteY3" fmla="*/ 2352981 h 6858000"/>
              <a:gd name="connsiteX4" fmla="*/ 4969043 w 4969043"/>
              <a:gd name="connsiteY4" fmla="*/ 3508013 h 6858000"/>
              <a:gd name="connsiteX5" fmla="*/ 4812632 w 4969043"/>
              <a:gd name="connsiteY5" fmla="*/ 5697759 h 6858000"/>
              <a:gd name="connsiteX6" fmla="*/ 4584032 w 4969043"/>
              <a:gd name="connsiteY6" fmla="*/ 6858000 h 6858000"/>
              <a:gd name="connsiteX7" fmla="*/ 0 w 4969043"/>
              <a:gd name="connsiteY7" fmla="*/ 6858000 h 6858000"/>
              <a:gd name="connsiteX8" fmla="*/ 0 w 4969043"/>
              <a:gd name="connsiteY8" fmla="*/ 0 h 6858000"/>
              <a:gd name="connsiteX0" fmla="*/ 0 w 4981074"/>
              <a:gd name="connsiteY0" fmla="*/ 0 h 6858000"/>
              <a:gd name="connsiteX1" fmla="*/ 3567348 w 4981074"/>
              <a:gd name="connsiteY1" fmla="*/ 0 h 6858000"/>
              <a:gd name="connsiteX2" fmla="*/ 4054643 w 4981074"/>
              <a:gd name="connsiteY2" fmla="*/ 788085 h 6858000"/>
              <a:gd name="connsiteX3" fmla="*/ 4451685 w 4981074"/>
              <a:gd name="connsiteY3" fmla="*/ 2352981 h 6858000"/>
              <a:gd name="connsiteX4" fmla="*/ 4969043 w 4981074"/>
              <a:gd name="connsiteY4" fmla="*/ 3508013 h 6858000"/>
              <a:gd name="connsiteX5" fmla="*/ 4981074 w 4981074"/>
              <a:gd name="connsiteY5" fmla="*/ 5421033 h 6858000"/>
              <a:gd name="connsiteX6" fmla="*/ 4584032 w 4981074"/>
              <a:gd name="connsiteY6" fmla="*/ 6858000 h 6858000"/>
              <a:gd name="connsiteX7" fmla="*/ 0 w 4981074"/>
              <a:gd name="connsiteY7" fmla="*/ 6858000 h 6858000"/>
              <a:gd name="connsiteX8" fmla="*/ 0 w 4981074"/>
              <a:gd name="connsiteY8" fmla="*/ 0 h 6858000"/>
              <a:gd name="connsiteX0" fmla="*/ 0 w 5281902"/>
              <a:gd name="connsiteY0" fmla="*/ 0 h 6858000"/>
              <a:gd name="connsiteX1" fmla="*/ 3567348 w 5281902"/>
              <a:gd name="connsiteY1" fmla="*/ 0 h 6858000"/>
              <a:gd name="connsiteX2" fmla="*/ 4054643 w 5281902"/>
              <a:gd name="connsiteY2" fmla="*/ 788085 h 6858000"/>
              <a:gd name="connsiteX3" fmla="*/ 4451685 w 5281902"/>
              <a:gd name="connsiteY3" fmla="*/ 2352981 h 6858000"/>
              <a:gd name="connsiteX4" fmla="*/ 5281864 w 5281902"/>
              <a:gd name="connsiteY4" fmla="*/ 3640360 h 6858000"/>
              <a:gd name="connsiteX5" fmla="*/ 4981074 w 5281902"/>
              <a:gd name="connsiteY5" fmla="*/ 5421033 h 6858000"/>
              <a:gd name="connsiteX6" fmla="*/ 4584032 w 5281902"/>
              <a:gd name="connsiteY6" fmla="*/ 6858000 h 6858000"/>
              <a:gd name="connsiteX7" fmla="*/ 0 w 5281902"/>
              <a:gd name="connsiteY7" fmla="*/ 6858000 h 6858000"/>
              <a:gd name="connsiteX8" fmla="*/ 0 w 5281902"/>
              <a:gd name="connsiteY8" fmla="*/ 0 h 6858000"/>
              <a:gd name="connsiteX0" fmla="*/ 0 w 5282446"/>
              <a:gd name="connsiteY0" fmla="*/ 0 h 6858000"/>
              <a:gd name="connsiteX1" fmla="*/ 3567348 w 5282446"/>
              <a:gd name="connsiteY1" fmla="*/ 0 h 6858000"/>
              <a:gd name="connsiteX2" fmla="*/ 4054643 w 5282446"/>
              <a:gd name="connsiteY2" fmla="*/ 788085 h 6858000"/>
              <a:gd name="connsiteX3" fmla="*/ 4451685 w 5282446"/>
              <a:gd name="connsiteY3" fmla="*/ 2352981 h 6858000"/>
              <a:gd name="connsiteX4" fmla="*/ 5281864 w 5282446"/>
              <a:gd name="connsiteY4" fmla="*/ 3640360 h 6858000"/>
              <a:gd name="connsiteX5" fmla="*/ 4981074 w 5282446"/>
              <a:gd name="connsiteY5" fmla="*/ 5421033 h 6858000"/>
              <a:gd name="connsiteX6" fmla="*/ 4584032 w 5282446"/>
              <a:gd name="connsiteY6" fmla="*/ 6858000 h 6858000"/>
              <a:gd name="connsiteX7" fmla="*/ 0 w 5282446"/>
              <a:gd name="connsiteY7" fmla="*/ 6858000 h 6858000"/>
              <a:gd name="connsiteX8" fmla="*/ 0 w 5282446"/>
              <a:gd name="connsiteY8" fmla="*/ 0 h 6858000"/>
              <a:gd name="connsiteX0" fmla="*/ 0 w 5283215"/>
              <a:gd name="connsiteY0" fmla="*/ 0 h 6858000"/>
              <a:gd name="connsiteX1" fmla="*/ 3567348 w 5283215"/>
              <a:gd name="connsiteY1" fmla="*/ 0 h 6858000"/>
              <a:gd name="connsiteX2" fmla="*/ 4054643 w 5283215"/>
              <a:gd name="connsiteY2" fmla="*/ 788085 h 6858000"/>
              <a:gd name="connsiteX3" fmla="*/ 4451685 w 5283215"/>
              <a:gd name="connsiteY3" fmla="*/ 2352981 h 6858000"/>
              <a:gd name="connsiteX4" fmla="*/ 5281864 w 5283215"/>
              <a:gd name="connsiteY4" fmla="*/ 3640360 h 6858000"/>
              <a:gd name="connsiteX5" fmla="*/ 4981074 w 5283215"/>
              <a:gd name="connsiteY5" fmla="*/ 5421033 h 6858000"/>
              <a:gd name="connsiteX6" fmla="*/ 4584032 w 5283215"/>
              <a:gd name="connsiteY6" fmla="*/ 6858000 h 6858000"/>
              <a:gd name="connsiteX7" fmla="*/ 0 w 5283215"/>
              <a:gd name="connsiteY7" fmla="*/ 6858000 h 6858000"/>
              <a:gd name="connsiteX8" fmla="*/ 0 w 5283215"/>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584032 w 5281864"/>
              <a:gd name="connsiteY6" fmla="*/ 6858000 h 6858000"/>
              <a:gd name="connsiteX7" fmla="*/ 0 w 5281864"/>
              <a:gd name="connsiteY7" fmla="*/ 6858000 h 6858000"/>
              <a:gd name="connsiteX8" fmla="*/ 0 w 5281864"/>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584032 w 5281864"/>
              <a:gd name="connsiteY6" fmla="*/ 6858000 h 6858000"/>
              <a:gd name="connsiteX7" fmla="*/ 0 w 5281864"/>
              <a:gd name="connsiteY7" fmla="*/ 6858000 h 6858000"/>
              <a:gd name="connsiteX8" fmla="*/ 0 w 5281864"/>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704347 w 5281864"/>
              <a:gd name="connsiteY6" fmla="*/ 6845969 h 6858000"/>
              <a:gd name="connsiteX7" fmla="*/ 0 w 5281864"/>
              <a:gd name="connsiteY7" fmla="*/ 6858000 h 6858000"/>
              <a:gd name="connsiteX8" fmla="*/ 0 w 5281864"/>
              <a:gd name="connsiteY8" fmla="*/ 0 h 6858000"/>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981074 w 5281864"/>
              <a:gd name="connsiteY5" fmla="*/ 5421033 h 6870032"/>
              <a:gd name="connsiteX6" fmla="*/ 4704347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788568 w 5281864"/>
              <a:gd name="connsiteY5" fmla="*/ 5457127 h 6870032"/>
              <a:gd name="connsiteX6" fmla="*/ 4704347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788568 w 5281864"/>
              <a:gd name="connsiteY5" fmla="*/ 5457127 h 6870032"/>
              <a:gd name="connsiteX6" fmla="*/ 5041231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836694 w 5281864"/>
              <a:gd name="connsiteY5" fmla="*/ 5866201 h 6870032"/>
              <a:gd name="connsiteX6" fmla="*/ 5041231 w 5281864"/>
              <a:gd name="connsiteY6" fmla="*/ 6870032 h 6870032"/>
              <a:gd name="connsiteX7" fmla="*/ 0 w 5281864"/>
              <a:gd name="connsiteY7" fmla="*/ 6858000 h 6870032"/>
              <a:gd name="connsiteX8" fmla="*/ 0 w 5281864"/>
              <a:gd name="connsiteY8" fmla="*/ 0 h 6870032"/>
              <a:gd name="connsiteX0" fmla="*/ 0 w 5041231"/>
              <a:gd name="connsiteY0" fmla="*/ 0 h 6870032"/>
              <a:gd name="connsiteX1" fmla="*/ 3567348 w 5041231"/>
              <a:gd name="connsiteY1" fmla="*/ 0 h 6870032"/>
              <a:gd name="connsiteX2" fmla="*/ 4054643 w 5041231"/>
              <a:gd name="connsiteY2" fmla="*/ 788085 h 6870032"/>
              <a:gd name="connsiteX3" fmla="*/ 4451685 w 5041231"/>
              <a:gd name="connsiteY3" fmla="*/ 2352981 h 6870032"/>
              <a:gd name="connsiteX4" fmla="*/ 4764506 w 5041231"/>
              <a:gd name="connsiteY4" fmla="*/ 3760676 h 6870032"/>
              <a:gd name="connsiteX5" fmla="*/ 4836694 w 5041231"/>
              <a:gd name="connsiteY5" fmla="*/ 5866201 h 6870032"/>
              <a:gd name="connsiteX6" fmla="*/ 5041231 w 5041231"/>
              <a:gd name="connsiteY6" fmla="*/ 6870032 h 6870032"/>
              <a:gd name="connsiteX7" fmla="*/ 0 w 5041231"/>
              <a:gd name="connsiteY7" fmla="*/ 6858000 h 6870032"/>
              <a:gd name="connsiteX8" fmla="*/ 0 w 5041231"/>
              <a:gd name="connsiteY8" fmla="*/ 0 h 6870032"/>
              <a:gd name="connsiteX0" fmla="*/ 0 w 5041231"/>
              <a:gd name="connsiteY0" fmla="*/ 0 h 6870032"/>
              <a:gd name="connsiteX1" fmla="*/ 3567348 w 5041231"/>
              <a:gd name="connsiteY1" fmla="*/ 0 h 6870032"/>
              <a:gd name="connsiteX2" fmla="*/ 4054643 w 5041231"/>
              <a:gd name="connsiteY2" fmla="*/ 788085 h 6870032"/>
              <a:gd name="connsiteX3" fmla="*/ 4343401 w 5041231"/>
              <a:gd name="connsiteY3" fmla="*/ 2340949 h 6870032"/>
              <a:gd name="connsiteX4" fmla="*/ 4764506 w 5041231"/>
              <a:gd name="connsiteY4" fmla="*/ 3760676 h 6870032"/>
              <a:gd name="connsiteX5" fmla="*/ 4836694 w 5041231"/>
              <a:gd name="connsiteY5" fmla="*/ 5866201 h 6870032"/>
              <a:gd name="connsiteX6" fmla="*/ 5041231 w 5041231"/>
              <a:gd name="connsiteY6" fmla="*/ 6870032 h 6870032"/>
              <a:gd name="connsiteX7" fmla="*/ 0 w 5041231"/>
              <a:gd name="connsiteY7" fmla="*/ 6858000 h 6870032"/>
              <a:gd name="connsiteX8" fmla="*/ 0 w 5041231"/>
              <a:gd name="connsiteY8" fmla="*/ 0 h 6870032"/>
              <a:gd name="connsiteX0" fmla="*/ 24063 w 5065294"/>
              <a:gd name="connsiteY0" fmla="*/ 0 h 6882063"/>
              <a:gd name="connsiteX1" fmla="*/ 3591411 w 5065294"/>
              <a:gd name="connsiteY1" fmla="*/ 0 h 6882063"/>
              <a:gd name="connsiteX2" fmla="*/ 4078706 w 5065294"/>
              <a:gd name="connsiteY2" fmla="*/ 788085 h 6882063"/>
              <a:gd name="connsiteX3" fmla="*/ 4367464 w 5065294"/>
              <a:gd name="connsiteY3" fmla="*/ 2340949 h 6882063"/>
              <a:gd name="connsiteX4" fmla="*/ 4788569 w 5065294"/>
              <a:gd name="connsiteY4" fmla="*/ 3760676 h 6882063"/>
              <a:gd name="connsiteX5" fmla="*/ 4860757 w 5065294"/>
              <a:gd name="connsiteY5" fmla="*/ 5866201 h 6882063"/>
              <a:gd name="connsiteX6" fmla="*/ 5065294 w 5065294"/>
              <a:gd name="connsiteY6" fmla="*/ 6870032 h 6882063"/>
              <a:gd name="connsiteX7" fmla="*/ 0 w 5065294"/>
              <a:gd name="connsiteY7" fmla="*/ 6882063 h 6882063"/>
              <a:gd name="connsiteX8" fmla="*/ 24063 w 5065294"/>
              <a:gd name="connsiteY8" fmla="*/ 0 h 6882063"/>
              <a:gd name="connsiteX0" fmla="*/ 0 w 5317957"/>
              <a:gd name="connsiteY0" fmla="*/ 0 h 6894095"/>
              <a:gd name="connsiteX1" fmla="*/ 3844074 w 5317957"/>
              <a:gd name="connsiteY1" fmla="*/ 12032 h 6894095"/>
              <a:gd name="connsiteX2" fmla="*/ 4331369 w 5317957"/>
              <a:gd name="connsiteY2" fmla="*/ 800117 h 6894095"/>
              <a:gd name="connsiteX3" fmla="*/ 4620127 w 5317957"/>
              <a:gd name="connsiteY3" fmla="*/ 2352981 h 6894095"/>
              <a:gd name="connsiteX4" fmla="*/ 5041232 w 5317957"/>
              <a:gd name="connsiteY4" fmla="*/ 3772708 h 6894095"/>
              <a:gd name="connsiteX5" fmla="*/ 5113420 w 5317957"/>
              <a:gd name="connsiteY5" fmla="*/ 5878233 h 6894095"/>
              <a:gd name="connsiteX6" fmla="*/ 5317957 w 5317957"/>
              <a:gd name="connsiteY6" fmla="*/ 6882064 h 6894095"/>
              <a:gd name="connsiteX7" fmla="*/ 252663 w 5317957"/>
              <a:gd name="connsiteY7" fmla="*/ 6894095 h 6894095"/>
              <a:gd name="connsiteX8" fmla="*/ 0 w 5317957"/>
              <a:gd name="connsiteY8" fmla="*/ 0 h 6894095"/>
              <a:gd name="connsiteX0" fmla="*/ 0 w 5317957"/>
              <a:gd name="connsiteY0" fmla="*/ 0 h 6894095"/>
              <a:gd name="connsiteX1" fmla="*/ 3844074 w 5317957"/>
              <a:gd name="connsiteY1" fmla="*/ 12032 h 6894095"/>
              <a:gd name="connsiteX2" fmla="*/ 4331369 w 5317957"/>
              <a:gd name="connsiteY2" fmla="*/ 800117 h 6894095"/>
              <a:gd name="connsiteX3" fmla="*/ 4620127 w 5317957"/>
              <a:gd name="connsiteY3" fmla="*/ 2352981 h 6894095"/>
              <a:gd name="connsiteX4" fmla="*/ 5041232 w 5317957"/>
              <a:gd name="connsiteY4" fmla="*/ 3772708 h 6894095"/>
              <a:gd name="connsiteX5" fmla="*/ 5113420 w 5317957"/>
              <a:gd name="connsiteY5" fmla="*/ 5878233 h 6894095"/>
              <a:gd name="connsiteX6" fmla="*/ 5317957 w 5317957"/>
              <a:gd name="connsiteY6" fmla="*/ 6882064 h 6894095"/>
              <a:gd name="connsiteX7" fmla="*/ 0 w 5317957"/>
              <a:gd name="connsiteY7" fmla="*/ 6894095 h 6894095"/>
              <a:gd name="connsiteX8" fmla="*/ 0 w 5317957"/>
              <a:gd name="connsiteY8" fmla="*/ 0 h 6894095"/>
              <a:gd name="connsiteX0" fmla="*/ 0 w 6593601"/>
              <a:gd name="connsiteY0" fmla="*/ 0 h 6894095"/>
              <a:gd name="connsiteX1" fmla="*/ 5119718 w 6593601"/>
              <a:gd name="connsiteY1" fmla="*/ 12032 h 6894095"/>
              <a:gd name="connsiteX2" fmla="*/ 5607013 w 6593601"/>
              <a:gd name="connsiteY2" fmla="*/ 800117 h 6894095"/>
              <a:gd name="connsiteX3" fmla="*/ 5895771 w 6593601"/>
              <a:gd name="connsiteY3" fmla="*/ 2352981 h 6894095"/>
              <a:gd name="connsiteX4" fmla="*/ 6316876 w 6593601"/>
              <a:gd name="connsiteY4" fmla="*/ 3772708 h 6894095"/>
              <a:gd name="connsiteX5" fmla="*/ 6389064 w 6593601"/>
              <a:gd name="connsiteY5" fmla="*/ 5878233 h 6894095"/>
              <a:gd name="connsiteX6" fmla="*/ 6593601 w 6593601"/>
              <a:gd name="connsiteY6" fmla="*/ 6882064 h 6894095"/>
              <a:gd name="connsiteX7" fmla="*/ 1275644 w 6593601"/>
              <a:gd name="connsiteY7" fmla="*/ 6894095 h 6894095"/>
              <a:gd name="connsiteX8" fmla="*/ 0 w 6593601"/>
              <a:gd name="connsiteY8" fmla="*/ 0 h 6894095"/>
              <a:gd name="connsiteX0" fmla="*/ 22578 w 6616179"/>
              <a:gd name="connsiteY0" fmla="*/ 0 h 6882806"/>
              <a:gd name="connsiteX1" fmla="*/ 5142296 w 6616179"/>
              <a:gd name="connsiteY1" fmla="*/ 12032 h 6882806"/>
              <a:gd name="connsiteX2" fmla="*/ 5629591 w 6616179"/>
              <a:gd name="connsiteY2" fmla="*/ 800117 h 6882806"/>
              <a:gd name="connsiteX3" fmla="*/ 5918349 w 6616179"/>
              <a:gd name="connsiteY3" fmla="*/ 2352981 h 6882806"/>
              <a:gd name="connsiteX4" fmla="*/ 6339454 w 6616179"/>
              <a:gd name="connsiteY4" fmla="*/ 3772708 h 6882806"/>
              <a:gd name="connsiteX5" fmla="*/ 6411642 w 6616179"/>
              <a:gd name="connsiteY5" fmla="*/ 5878233 h 6882806"/>
              <a:gd name="connsiteX6" fmla="*/ 6616179 w 6616179"/>
              <a:gd name="connsiteY6" fmla="*/ 6882064 h 6882806"/>
              <a:gd name="connsiteX7" fmla="*/ 0 w 6616179"/>
              <a:gd name="connsiteY7" fmla="*/ 6882806 h 6882806"/>
              <a:gd name="connsiteX8" fmla="*/ 22578 w 6616179"/>
              <a:gd name="connsiteY8" fmla="*/ 0 h 6882806"/>
              <a:gd name="connsiteX0" fmla="*/ 22578 w 6616179"/>
              <a:gd name="connsiteY0" fmla="*/ 0 h 6882064"/>
              <a:gd name="connsiteX1" fmla="*/ 5142296 w 6616179"/>
              <a:gd name="connsiteY1" fmla="*/ 12032 h 6882064"/>
              <a:gd name="connsiteX2" fmla="*/ 5629591 w 6616179"/>
              <a:gd name="connsiteY2" fmla="*/ 800117 h 6882064"/>
              <a:gd name="connsiteX3" fmla="*/ 5918349 w 6616179"/>
              <a:gd name="connsiteY3" fmla="*/ 2352981 h 6882064"/>
              <a:gd name="connsiteX4" fmla="*/ 6339454 w 6616179"/>
              <a:gd name="connsiteY4" fmla="*/ 3772708 h 6882064"/>
              <a:gd name="connsiteX5" fmla="*/ 6411642 w 6616179"/>
              <a:gd name="connsiteY5" fmla="*/ 5878233 h 6882064"/>
              <a:gd name="connsiteX6" fmla="*/ 6616179 w 6616179"/>
              <a:gd name="connsiteY6" fmla="*/ 6882064 h 6882064"/>
              <a:gd name="connsiteX7" fmla="*/ 0 w 6616179"/>
              <a:gd name="connsiteY7" fmla="*/ 6871517 h 6882064"/>
              <a:gd name="connsiteX8" fmla="*/ 22578 w 6616179"/>
              <a:gd name="connsiteY8" fmla="*/ 0 h 6882064"/>
              <a:gd name="connsiteX0" fmla="*/ 22578 w 6616179"/>
              <a:gd name="connsiteY0" fmla="*/ 0 h 6882064"/>
              <a:gd name="connsiteX1" fmla="*/ 5142296 w 6616179"/>
              <a:gd name="connsiteY1" fmla="*/ 12032 h 6882064"/>
              <a:gd name="connsiteX2" fmla="*/ 5629591 w 6616179"/>
              <a:gd name="connsiteY2" fmla="*/ 800117 h 6882064"/>
              <a:gd name="connsiteX3" fmla="*/ 5918349 w 6616179"/>
              <a:gd name="connsiteY3" fmla="*/ 2352981 h 6882064"/>
              <a:gd name="connsiteX4" fmla="*/ 6339454 w 6616179"/>
              <a:gd name="connsiteY4" fmla="*/ 3772708 h 6882064"/>
              <a:gd name="connsiteX5" fmla="*/ 6411642 w 6616179"/>
              <a:gd name="connsiteY5" fmla="*/ 5878233 h 6882064"/>
              <a:gd name="connsiteX6" fmla="*/ 6616179 w 6616179"/>
              <a:gd name="connsiteY6" fmla="*/ 6882064 h 6882064"/>
              <a:gd name="connsiteX7" fmla="*/ 0 w 6616179"/>
              <a:gd name="connsiteY7" fmla="*/ 6871517 h 6882064"/>
              <a:gd name="connsiteX8" fmla="*/ 22578 w 6616179"/>
              <a:gd name="connsiteY8" fmla="*/ 0 h 6882064"/>
              <a:gd name="connsiteX0" fmla="*/ 22578 w 6616179"/>
              <a:gd name="connsiteY0" fmla="*/ 0 h 6882064"/>
              <a:gd name="connsiteX1" fmla="*/ 5142296 w 6616179"/>
              <a:gd name="connsiteY1" fmla="*/ 12032 h 6882064"/>
              <a:gd name="connsiteX2" fmla="*/ 5629591 w 6616179"/>
              <a:gd name="connsiteY2" fmla="*/ 800117 h 6882064"/>
              <a:gd name="connsiteX3" fmla="*/ 5918349 w 6616179"/>
              <a:gd name="connsiteY3" fmla="*/ 2352981 h 6882064"/>
              <a:gd name="connsiteX4" fmla="*/ 6339454 w 6616179"/>
              <a:gd name="connsiteY4" fmla="*/ 3772708 h 6882064"/>
              <a:gd name="connsiteX5" fmla="*/ 6411642 w 6616179"/>
              <a:gd name="connsiteY5" fmla="*/ 5878233 h 6882064"/>
              <a:gd name="connsiteX6" fmla="*/ 6616179 w 6616179"/>
              <a:gd name="connsiteY6" fmla="*/ 6882064 h 6882064"/>
              <a:gd name="connsiteX7" fmla="*/ 0 w 6616179"/>
              <a:gd name="connsiteY7" fmla="*/ 6871517 h 6882064"/>
              <a:gd name="connsiteX8" fmla="*/ 22578 w 6616179"/>
              <a:gd name="connsiteY8" fmla="*/ 0 h 6882064"/>
              <a:gd name="connsiteX0" fmla="*/ 22578 w 6616179"/>
              <a:gd name="connsiteY0" fmla="*/ 21835 h 6903899"/>
              <a:gd name="connsiteX1" fmla="*/ 5119719 w 6616179"/>
              <a:gd name="connsiteY1" fmla="*/ 0 h 6903899"/>
              <a:gd name="connsiteX2" fmla="*/ 5629591 w 6616179"/>
              <a:gd name="connsiteY2" fmla="*/ 821952 h 6903899"/>
              <a:gd name="connsiteX3" fmla="*/ 5918349 w 6616179"/>
              <a:gd name="connsiteY3" fmla="*/ 2374816 h 6903899"/>
              <a:gd name="connsiteX4" fmla="*/ 6339454 w 6616179"/>
              <a:gd name="connsiteY4" fmla="*/ 3794543 h 6903899"/>
              <a:gd name="connsiteX5" fmla="*/ 6411642 w 6616179"/>
              <a:gd name="connsiteY5" fmla="*/ 5900068 h 6903899"/>
              <a:gd name="connsiteX6" fmla="*/ 6616179 w 6616179"/>
              <a:gd name="connsiteY6" fmla="*/ 6903899 h 6903899"/>
              <a:gd name="connsiteX7" fmla="*/ 0 w 6616179"/>
              <a:gd name="connsiteY7" fmla="*/ 6893352 h 6903899"/>
              <a:gd name="connsiteX8" fmla="*/ 22578 w 6616179"/>
              <a:gd name="connsiteY8" fmla="*/ 21835 h 6903899"/>
              <a:gd name="connsiteX0" fmla="*/ 9892 w 6637360"/>
              <a:gd name="connsiteY0" fmla="*/ 21835 h 6903899"/>
              <a:gd name="connsiteX1" fmla="*/ 5140900 w 6637360"/>
              <a:gd name="connsiteY1" fmla="*/ 0 h 6903899"/>
              <a:gd name="connsiteX2" fmla="*/ 5650772 w 6637360"/>
              <a:gd name="connsiteY2" fmla="*/ 821952 h 6903899"/>
              <a:gd name="connsiteX3" fmla="*/ 5939530 w 6637360"/>
              <a:gd name="connsiteY3" fmla="*/ 2374816 h 6903899"/>
              <a:gd name="connsiteX4" fmla="*/ 6360635 w 6637360"/>
              <a:gd name="connsiteY4" fmla="*/ 3794543 h 6903899"/>
              <a:gd name="connsiteX5" fmla="*/ 6432823 w 6637360"/>
              <a:gd name="connsiteY5" fmla="*/ 5900068 h 6903899"/>
              <a:gd name="connsiteX6" fmla="*/ 6637360 w 6637360"/>
              <a:gd name="connsiteY6" fmla="*/ 6903899 h 6903899"/>
              <a:gd name="connsiteX7" fmla="*/ 21181 w 6637360"/>
              <a:gd name="connsiteY7" fmla="*/ 6893352 h 6903899"/>
              <a:gd name="connsiteX8" fmla="*/ 9892 w 6637360"/>
              <a:gd name="connsiteY8" fmla="*/ 21835 h 6903899"/>
              <a:gd name="connsiteX0" fmla="*/ 11475 w 6638943"/>
              <a:gd name="connsiteY0" fmla="*/ 21835 h 6903899"/>
              <a:gd name="connsiteX1" fmla="*/ 5142483 w 6638943"/>
              <a:gd name="connsiteY1" fmla="*/ 0 h 6903899"/>
              <a:gd name="connsiteX2" fmla="*/ 5652355 w 6638943"/>
              <a:gd name="connsiteY2" fmla="*/ 821952 h 6903899"/>
              <a:gd name="connsiteX3" fmla="*/ 5941113 w 6638943"/>
              <a:gd name="connsiteY3" fmla="*/ 2374816 h 6903899"/>
              <a:gd name="connsiteX4" fmla="*/ 6362218 w 6638943"/>
              <a:gd name="connsiteY4" fmla="*/ 3794543 h 6903899"/>
              <a:gd name="connsiteX5" fmla="*/ 6434406 w 6638943"/>
              <a:gd name="connsiteY5" fmla="*/ 5900068 h 6903899"/>
              <a:gd name="connsiteX6" fmla="*/ 6638943 w 6638943"/>
              <a:gd name="connsiteY6" fmla="*/ 6903899 h 6903899"/>
              <a:gd name="connsiteX7" fmla="*/ 22764 w 6638943"/>
              <a:gd name="connsiteY7" fmla="*/ 6893352 h 6903899"/>
              <a:gd name="connsiteX8" fmla="*/ 11475 w 6638943"/>
              <a:gd name="connsiteY8" fmla="*/ 21835 h 6903899"/>
              <a:gd name="connsiteX0" fmla="*/ 0 w 6627468"/>
              <a:gd name="connsiteY0" fmla="*/ 21835 h 6903899"/>
              <a:gd name="connsiteX1" fmla="*/ 5131008 w 6627468"/>
              <a:gd name="connsiteY1" fmla="*/ 0 h 6903899"/>
              <a:gd name="connsiteX2" fmla="*/ 5640880 w 6627468"/>
              <a:gd name="connsiteY2" fmla="*/ 821952 h 6903899"/>
              <a:gd name="connsiteX3" fmla="*/ 5929638 w 6627468"/>
              <a:gd name="connsiteY3" fmla="*/ 2374816 h 6903899"/>
              <a:gd name="connsiteX4" fmla="*/ 6350743 w 6627468"/>
              <a:gd name="connsiteY4" fmla="*/ 3794543 h 6903899"/>
              <a:gd name="connsiteX5" fmla="*/ 6422931 w 6627468"/>
              <a:gd name="connsiteY5" fmla="*/ 5900068 h 6903899"/>
              <a:gd name="connsiteX6" fmla="*/ 6627468 w 6627468"/>
              <a:gd name="connsiteY6" fmla="*/ 6903899 h 6903899"/>
              <a:gd name="connsiteX7" fmla="*/ 11289 w 6627468"/>
              <a:gd name="connsiteY7" fmla="*/ 6893352 h 6903899"/>
              <a:gd name="connsiteX8" fmla="*/ 0 w 6627468"/>
              <a:gd name="connsiteY8" fmla="*/ 21835 h 690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27468" h="6903899">
                <a:moveTo>
                  <a:pt x="0" y="21835"/>
                </a:moveTo>
                <a:lnTo>
                  <a:pt x="5131008" y="0"/>
                </a:lnTo>
                <a:lnTo>
                  <a:pt x="5640880" y="821952"/>
                </a:lnTo>
                <a:lnTo>
                  <a:pt x="5929638" y="2374816"/>
                </a:lnTo>
                <a:lnTo>
                  <a:pt x="6350743" y="3794543"/>
                </a:lnTo>
                <a:cubicBezTo>
                  <a:pt x="6330689" y="4107364"/>
                  <a:pt x="6467047" y="5647406"/>
                  <a:pt x="6422931" y="5900068"/>
                </a:cubicBezTo>
                <a:lnTo>
                  <a:pt x="6627468" y="6903899"/>
                </a:lnTo>
                <a:lnTo>
                  <a:pt x="11289" y="6893352"/>
                </a:lnTo>
                <a:cubicBezTo>
                  <a:pt x="8183" y="6718725"/>
                  <a:pt x="12426" y="208933"/>
                  <a:pt x="0" y="21835"/>
                </a:cubicBezTo>
                <a:close/>
              </a:path>
            </a:pathLst>
          </a:custGeom>
          <a:solidFill>
            <a:schemeClr val="bg1">
              <a:alpha val="85000"/>
            </a:schemeClr>
          </a:solidFill>
          <a:ln>
            <a:noFill/>
          </a:ln>
          <a:effectLst>
            <a:outerShdw dist="12700" sx="105000" sy="105000" algn="ctr" rotWithShape="0">
              <a:schemeClr val="bg1">
                <a:alpha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6009F551-EAF0-6225-6F56-93605DBCF724}"/>
              </a:ext>
            </a:extLst>
          </p:cNvPr>
          <p:cNvSpPr>
            <a:spLocks noGrp="1"/>
          </p:cNvSpPr>
          <p:nvPr>
            <p:ph type="ctrTitle"/>
          </p:nvPr>
        </p:nvSpPr>
        <p:spPr>
          <a:xfrm>
            <a:off x="813134" y="1122363"/>
            <a:ext cx="3505200" cy="2387600"/>
          </a:xfrm>
        </p:spPr>
        <p:txBody>
          <a:bodyPr anchor="b">
            <a:normAutofit/>
          </a:bodyPr>
          <a:lstStyle>
            <a:lvl1pPr algn="l">
              <a:defRPr sz="4000"/>
            </a:lvl1pPr>
          </a:lstStyle>
          <a:p>
            <a:r>
              <a:rPr lang="en-US" dirty="0"/>
              <a:t>Click to edit Master title style</a:t>
            </a:r>
          </a:p>
        </p:txBody>
      </p:sp>
      <p:sp>
        <p:nvSpPr>
          <p:cNvPr id="3" name="Subtitle 2">
            <a:extLst>
              <a:ext uri="{FF2B5EF4-FFF2-40B4-BE49-F238E27FC236}">
                <a16:creationId xmlns:a16="http://schemas.microsoft.com/office/drawing/2014/main" id="{E40C6E26-D285-BD04-1D34-D6C0ABA14CC6}"/>
              </a:ext>
            </a:extLst>
          </p:cNvPr>
          <p:cNvSpPr>
            <a:spLocks noGrp="1"/>
          </p:cNvSpPr>
          <p:nvPr>
            <p:ph type="subTitle" idx="1"/>
          </p:nvPr>
        </p:nvSpPr>
        <p:spPr>
          <a:xfrm>
            <a:off x="813134" y="3736093"/>
            <a:ext cx="3505200" cy="1430867"/>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Footer Placeholder 4">
            <a:extLst>
              <a:ext uri="{FF2B5EF4-FFF2-40B4-BE49-F238E27FC236}">
                <a16:creationId xmlns:a16="http://schemas.microsoft.com/office/drawing/2014/main" id="{99438479-944D-B47C-9165-D573871FA437}"/>
              </a:ext>
            </a:extLst>
          </p:cNvPr>
          <p:cNvSpPr>
            <a:spLocks noGrp="1"/>
          </p:cNvSpPr>
          <p:nvPr>
            <p:ph type="ftr" sz="quarter" idx="11"/>
          </p:nvPr>
        </p:nvSpPr>
        <p:spPr>
          <a:xfrm>
            <a:off x="813134" y="5210526"/>
            <a:ext cx="3505200" cy="365125"/>
          </a:xfrm>
        </p:spPr>
        <p:txBody>
          <a:bodyPr/>
          <a:lstStyle>
            <a:lvl1pPr algn="l">
              <a:defRPr sz="1600" spc="0" baseline="0">
                <a:solidFill>
                  <a:schemeClr val="accent4"/>
                </a:solidFill>
              </a:defRPr>
            </a:lvl1pPr>
          </a:lstStyle>
          <a:p>
            <a:r>
              <a:rPr lang="en-US" dirty="0"/>
              <a:t>12/28/2023</a:t>
            </a:r>
          </a:p>
        </p:txBody>
      </p:sp>
      <p:sp>
        <p:nvSpPr>
          <p:cNvPr id="21" name="Hexagon 2">
            <a:extLst>
              <a:ext uri="{FF2B5EF4-FFF2-40B4-BE49-F238E27FC236}">
                <a16:creationId xmlns:a16="http://schemas.microsoft.com/office/drawing/2014/main" id="{21CF3939-0231-B6DA-4A67-FFAE35AB7E67}"/>
              </a:ext>
            </a:extLst>
          </p:cNvPr>
          <p:cNvSpPr/>
          <p:nvPr userDrawn="1"/>
        </p:nvSpPr>
        <p:spPr>
          <a:xfrm flipH="1">
            <a:off x="-24352" y="-12032"/>
            <a:ext cx="1404487" cy="545075"/>
          </a:xfrm>
          <a:custGeom>
            <a:avLst/>
            <a:gdLst>
              <a:gd name="connsiteX0" fmla="*/ 0 w 2135773"/>
              <a:gd name="connsiteY0" fmla="*/ 959489 h 1918977"/>
              <a:gd name="connsiteX1" fmla="*/ 383488 w 2135773"/>
              <a:gd name="connsiteY1" fmla="*/ 0 h 1918977"/>
              <a:gd name="connsiteX2" fmla="*/ 1752285 w 2135773"/>
              <a:gd name="connsiteY2" fmla="*/ 0 h 1918977"/>
              <a:gd name="connsiteX3" fmla="*/ 2135773 w 2135773"/>
              <a:gd name="connsiteY3" fmla="*/ 959489 h 1918977"/>
              <a:gd name="connsiteX4" fmla="*/ 1752285 w 2135773"/>
              <a:gd name="connsiteY4" fmla="*/ 1918977 h 1918977"/>
              <a:gd name="connsiteX5" fmla="*/ 383488 w 2135773"/>
              <a:gd name="connsiteY5" fmla="*/ 1918977 h 1918977"/>
              <a:gd name="connsiteX6" fmla="*/ 0 w 2135773"/>
              <a:gd name="connsiteY6" fmla="*/ 959489 h 1918977"/>
              <a:gd name="connsiteX0" fmla="*/ 0 w 2891275"/>
              <a:gd name="connsiteY0" fmla="*/ 959489 h 1918977"/>
              <a:gd name="connsiteX1" fmla="*/ 383488 w 2891275"/>
              <a:gd name="connsiteY1" fmla="*/ 0 h 1918977"/>
              <a:gd name="connsiteX2" fmla="*/ 2891275 w 2891275"/>
              <a:gd name="connsiteY2" fmla="*/ 48126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881731 w 2891275"/>
              <a:gd name="connsiteY3" fmla="*/ 478226 h 1918977"/>
              <a:gd name="connsiteX4" fmla="*/ 1752285 w 2891275"/>
              <a:gd name="connsiteY4" fmla="*/ 1918977 h 1918977"/>
              <a:gd name="connsiteX5" fmla="*/ 383488 w 2891275"/>
              <a:gd name="connsiteY5" fmla="*/ 1918977 h 1918977"/>
              <a:gd name="connsiteX6" fmla="*/ 0 w 2891275"/>
              <a:gd name="connsiteY6" fmla="*/ 959489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0 w 2507787"/>
              <a:gd name="connsiteY5" fmla="*/ 1918977 h 1918977"/>
              <a:gd name="connsiteX6" fmla="*/ 230122 w 2507787"/>
              <a:gd name="connsiteY6" fmla="*/ 466194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830179 w 2507787"/>
              <a:gd name="connsiteY5" fmla="*/ 595503 h 1918977"/>
              <a:gd name="connsiteX6" fmla="*/ 230122 w 2507787"/>
              <a:gd name="connsiteY6" fmla="*/ 466194 h 1918977"/>
              <a:gd name="connsiteX0" fmla="*/ 230122 w 2507787"/>
              <a:gd name="connsiteY0" fmla="*/ 466194 h 595503"/>
              <a:gd name="connsiteX1" fmla="*/ 0 w 2507787"/>
              <a:gd name="connsiteY1" fmla="*/ 0 h 595503"/>
              <a:gd name="connsiteX2" fmla="*/ 2507787 w 2507787"/>
              <a:gd name="connsiteY2" fmla="*/ 0 h 595503"/>
              <a:gd name="connsiteX3" fmla="*/ 2498243 w 2507787"/>
              <a:gd name="connsiteY3" fmla="*/ 4782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522306"/>
              <a:gd name="connsiteY0" fmla="*/ 466194 h 730889"/>
              <a:gd name="connsiteX1" fmla="*/ 0 w 2522306"/>
              <a:gd name="connsiteY1" fmla="*/ 0 h 730889"/>
              <a:gd name="connsiteX2" fmla="*/ 2507787 w 2522306"/>
              <a:gd name="connsiteY2" fmla="*/ 0 h 730889"/>
              <a:gd name="connsiteX3" fmla="*/ 2522306 w 2522306"/>
              <a:gd name="connsiteY3" fmla="*/ 730889 h 730889"/>
              <a:gd name="connsiteX4" fmla="*/ 1765839 w 2522306"/>
              <a:gd name="connsiteY4" fmla="*/ 475188 h 730889"/>
              <a:gd name="connsiteX5" fmla="*/ 830179 w 2522306"/>
              <a:gd name="connsiteY5" fmla="*/ 595503 h 730889"/>
              <a:gd name="connsiteX6" fmla="*/ 230122 w 2522306"/>
              <a:gd name="connsiteY6" fmla="*/ 466194 h 730889"/>
              <a:gd name="connsiteX0" fmla="*/ 230122 w 2522306"/>
              <a:gd name="connsiteY0" fmla="*/ 466194 h 800041"/>
              <a:gd name="connsiteX1" fmla="*/ 0 w 2522306"/>
              <a:gd name="connsiteY1" fmla="*/ 0 h 800041"/>
              <a:gd name="connsiteX2" fmla="*/ 2507787 w 2522306"/>
              <a:gd name="connsiteY2" fmla="*/ 0 h 800041"/>
              <a:gd name="connsiteX3" fmla="*/ 2522306 w 2522306"/>
              <a:gd name="connsiteY3" fmla="*/ 730889 h 800041"/>
              <a:gd name="connsiteX4" fmla="*/ 1970376 w 2522306"/>
              <a:gd name="connsiteY4" fmla="*/ 800041 h 800041"/>
              <a:gd name="connsiteX5" fmla="*/ 830179 w 2522306"/>
              <a:gd name="connsiteY5" fmla="*/ 595503 h 800041"/>
              <a:gd name="connsiteX6" fmla="*/ 230122 w 2522306"/>
              <a:gd name="connsiteY6" fmla="*/ 466194 h 800041"/>
              <a:gd name="connsiteX0" fmla="*/ 230122 w 2522306"/>
              <a:gd name="connsiteY0" fmla="*/ 466194 h 800041"/>
              <a:gd name="connsiteX1" fmla="*/ 0 w 2522306"/>
              <a:gd name="connsiteY1" fmla="*/ 0 h 800041"/>
              <a:gd name="connsiteX2" fmla="*/ 2507787 w 2522306"/>
              <a:gd name="connsiteY2" fmla="*/ 0 h 800041"/>
              <a:gd name="connsiteX3" fmla="*/ 2522306 w 2522306"/>
              <a:gd name="connsiteY3" fmla="*/ 730889 h 800041"/>
              <a:gd name="connsiteX4" fmla="*/ 1970376 w 2522306"/>
              <a:gd name="connsiteY4" fmla="*/ 800041 h 800041"/>
              <a:gd name="connsiteX5" fmla="*/ 1263316 w 2522306"/>
              <a:gd name="connsiteY5" fmla="*/ 715818 h 800041"/>
              <a:gd name="connsiteX6" fmla="*/ 230122 w 2522306"/>
              <a:gd name="connsiteY6" fmla="*/ 466194 h 800041"/>
              <a:gd name="connsiteX0" fmla="*/ 518880 w 2522306"/>
              <a:gd name="connsiteY0" fmla="*/ 333847 h 800041"/>
              <a:gd name="connsiteX1" fmla="*/ 0 w 2522306"/>
              <a:gd name="connsiteY1" fmla="*/ 0 h 800041"/>
              <a:gd name="connsiteX2" fmla="*/ 2507787 w 2522306"/>
              <a:gd name="connsiteY2" fmla="*/ 0 h 800041"/>
              <a:gd name="connsiteX3" fmla="*/ 2522306 w 2522306"/>
              <a:gd name="connsiteY3" fmla="*/ 730889 h 800041"/>
              <a:gd name="connsiteX4" fmla="*/ 1970376 w 2522306"/>
              <a:gd name="connsiteY4" fmla="*/ 800041 h 800041"/>
              <a:gd name="connsiteX5" fmla="*/ 1263316 w 2522306"/>
              <a:gd name="connsiteY5" fmla="*/ 715818 h 800041"/>
              <a:gd name="connsiteX6" fmla="*/ 518880 w 2522306"/>
              <a:gd name="connsiteY6" fmla="*/ 333847 h 800041"/>
              <a:gd name="connsiteX0" fmla="*/ 1522 w 2004948"/>
              <a:gd name="connsiteY0" fmla="*/ 333847 h 800041"/>
              <a:gd name="connsiteX1" fmla="*/ 0 w 2004948"/>
              <a:gd name="connsiteY1" fmla="*/ 24063 h 800041"/>
              <a:gd name="connsiteX2" fmla="*/ 1990429 w 2004948"/>
              <a:gd name="connsiteY2" fmla="*/ 0 h 800041"/>
              <a:gd name="connsiteX3" fmla="*/ 2004948 w 2004948"/>
              <a:gd name="connsiteY3" fmla="*/ 730889 h 800041"/>
              <a:gd name="connsiteX4" fmla="*/ 1453018 w 2004948"/>
              <a:gd name="connsiteY4" fmla="*/ 800041 h 800041"/>
              <a:gd name="connsiteX5" fmla="*/ 745958 w 2004948"/>
              <a:gd name="connsiteY5" fmla="*/ 715818 h 800041"/>
              <a:gd name="connsiteX6" fmla="*/ 1522 w 2004948"/>
              <a:gd name="connsiteY6" fmla="*/ 333847 h 800041"/>
              <a:gd name="connsiteX0" fmla="*/ 8 w 2003434"/>
              <a:gd name="connsiteY0" fmla="*/ 337079 h 803273"/>
              <a:gd name="connsiteX1" fmla="*/ 25781 w 2003434"/>
              <a:gd name="connsiteY1" fmla="*/ 0 h 803273"/>
              <a:gd name="connsiteX2" fmla="*/ 1988915 w 2003434"/>
              <a:gd name="connsiteY2" fmla="*/ 3232 h 803273"/>
              <a:gd name="connsiteX3" fmla="*/ 2003434 w 2003434"/>
              <a:gd name="connsiteY3" fmla="*/ 734121 h 803273"/>
              <a:gd name="connsiteX4" fmla="*/ 1451504 w 2003434"/>
              <a:gd name="connsiteY4" fmla="*/ 803273 h 803273"/>
              <a:gd name="connsiteX5" fmla="*/ 744444 w 2003434"/>
              <a:gd name="connsiteY5" fmla="*/ 719050 h 803273"/>
              <a:gd name="connsiteX6" fmla="*/ 8 w 2003434"/>
              <a:gd name="connsiteY6" fmla="*/ 337079 h 803273"/>
              <a:gd name="connsiteX0" fmla="*/ 8 w 1989787"/>
              <a:gd name="connsiteY0" fmla="*/ 337079 h 803273"/>
              <a:gd name="connsiteX1" fmla="*/ 25781 w 1989787"/>
              <a:gd name="connsiteY1" fmla="*/ 0 h 803273"/>
              <a:gd name="connsiteX2" fmla="*/ 1988915 w 1989787"/>
              <a:gd name="connsiteY2" fmla="*/ 3232 h 803273"/>
              <a:gd name="connsiteX3" fmla="*/ 1989787 w 1989787"/>
              <a:gd name="connsiteY3" fmla="*/ 713650 h 803273"/>
              <a:gd name="connsiteX4" fmla="*/ 1451504 w 1989787"/>
              <a:gd name="connsiteY4" fmla="*/ 803273 h 803273"/>
              <a:gd name="connsiteX5" fmla="*/ 744444 w 1989787"/>
              <a:gd name="connsiteY5" fmla="*/ 719050 h 803273"/>
              <a:gd name="connsiteX6" fmla="*/ 8 w 1989787"/>
              <a:gd name="connsiteY6" fmla="*/ 337079 h 803273"/>
              <a:gd name="connsiteX0" fmla="*/ 204197 w 1964006"/>
              <a:gd name="connsiteY0" fmla="*/ 346996 h 803273"/>
              <a:gd name="connsiteX1" fmla="*/ 0 w 1964006"/>
              <a:gd name="connsiteY1" fmla="*/ 0 h 803273"/>
              <a:gd name="connsiteX2" fmla="*/ 1963134 w 1964006"/>
              <a:gd name="connsiteY2" fmla="*/ 3232 h 803273"/>
              <a:gd name="connsiteX3" fmla="*/ 1964006 w 1964006"/>
              <a:gd name="connsiteY3" fmla="*/ 713650 h 803273"/>
              <a:gd name="connsiteX4" fmla="*/ 1425723 w 1964006"/>
              <a:gd name="connsiteY4" fmla="*/ 803273 h 803273"/>
              <a:gd name="connsiteX5" fmla="*/ 718663 w 1964006"/>
              <a:gd name="connsiteY5" fmla="*/ 719050 h 803273"/>
              <a:gd name="connsiteX6" fmla="*/ 204197 w 1964006"/>
              <a:gd name="connsiteY6" fmla="*/ 346996 h 803273"/>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718663 w 1964006"/>
              <a:gd name="connsiteY5" fmla="*/ 719050 h 763606"/>
              <a:gd name="connsiteX6" fmla="*/ 204197 w 1964006"/>
              <a:gd name="connsiteY6" fmla="*/ 346996 h 763606"/>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1128297 w 1964006"/>
              <a:gd name="connsiteY5" fmla="*/ 689299 h 763606"/>
              <a:gd name="connsiteX6" fmla="*/ 204197 w 1964006"/>
              <a:gd name="connsiteY6" fmla="*/ 346996 h 763606"/>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1128297 w 1964006"/>
              <a:gd name="connsiteY5" fmla="*/ 689299 h 763606"/>
              <a:gd name="connsiteX6" fmla="*/ 750368 w 1964006"/>
              <a:gd name="connsiteY6" fmla="*/ 535516 h 763606"/>
              <a:gd name="connsiteX7" fmla="*/ 204197 w 1964006"/>
              <a:gd name="connsiteY7" fmla="*/ 346996 h 763606"/>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1128297 w 1964006"/>
              <a:gd name="connsiteY5" fmla="*/ 689299 h 763606"/>
              <a:gd name="connsiteX6" fmla="*/ 793488 w 1964006"/>
              <a:gd name="connsiteY6" fmla="*/ 743772 h 763606"/>
              <a:gd name="connsiteX7" fmla="*/ 204197 w 1964006"/>
              <a:gd name="connsiteY7" fmla="*/ 346996 h 763606"/>
              <a:gd name="connsiteX0" fmla="*/ 204197 w 1963139"/>
              <a:gd name="connsiteY0" fmla="*/ 346996 h 979769"/>
              <a:gd name="connsiteX1" fmla="*/ 0 w 1963139"/>
              <a:gd name="connsiteY1" fmla="*/ 0 h 979769"/>
              <a:gd name="connsiteX2" fmla="*/ 1963134 w 1963139"/>
              <a:gd name="connsiteY2" fmla="*/ 3232 h 979769"/>
              <a:gd name="connsiteX3" fmla="*/ 1952117 w 1963139"/>
              <a:gd name="connsiteY3" fmla="*/ 979769 h 979769"/>
              <a:gd name="connsiteX4" fmla="*/ 1569455 w 1963139"/>
              <a:gd name="connsiteY4" fmla="*/ 763606 h 979769"/>
              <a:gd name="connsiteX5" fmla="*/ 1128297 w 1963139"/>
              <a:gd name="connsiteY5" fmla="*/ 689299 h 979769"/>
              <a:gd name="connsiteX6" fmla="*/ 793488 w 1963139"/>
              <a:gd name="connsiteY6" fmla="*/ 743772 h 979769"/>
              <a:gd name="connsiteX7" fmla="*/ 204197 w 1963139"/>
              <a:gd name="connsiteY7" fmla="*/ 346996 h 979769"/>
              <a:gd name="connsiteX0" fmla="*/ 204197 w 1982210"/>
              <a:gd name="connsiteY0" fmla="*/ 346996 h 992723"/>
              <a:gd name="connsiteX1" fmla="*/ 0 w 1982210"/>
              <a:gd name="connsiteY1" fmla="*/ 0 h 992723"/>
              <a:gd name="connsiteX2" fmla="*/ 1963134 w 1982210"/>
              <a:gd name="connsiteY2" fmla="*/ 3232 h 992723"/>
              <a:gd name="connsiteX3" fmla="*/ 1982210 w 1982210"/>
              <a:gd name="connsiteY3" fmla="*/ 992723 h 992723"/>
              <a:gd name="connsiteX4" fmla="*/ 1569455 w 1982210"/>
              <a:gd name="connsiteY4" fmla="*/ 763606 h 992723"/>
              <a:gd name="connsiteX5" fmla="*/ 1128297 w 1982210"/>
              <a:gd name="connsiteY5" fmla="*/ 689299 h 992723"/>
              <a:gd name="connsiteX6" fmla="*/ 793488 w 1982210"/>
              <a:gd name="connsiteY6" fmla="*/ 743772 h 992723"/>
              <a:gd name="connsiteX7" fmla="*/ 204197 w 1982210"/>
              <a:gd name="connsiteY7" fmla="*/ 346996 h 992723"/>
              <a:gd name="connsiteX0" fmla="*/ 204197 w 1972179"/>
              <a:gd name="connsiteY0" fmla="*/ 346996 h 988405"/>
              <a:gd name="connsiteX1" fmla="*/ 0 w 1972179"/>
              <a:gd name="connsiteY1" fmla="*/ 0 h 988405"/>
              <a:gd name="connsiteX2" fmla="*/ 1963134 w 1972179"/>
              <a:gd name="connsiteY2" fmla="*/ 3232 h 988405"/>
              <a:gd name="connsiteX3" fmla="*/ 1972179 w 1972179"/>
              <a:gd name="connsiteY3" fmla="*/ 988405 h 988405"/>
              <a:gd name="connsiteX4" fmla="*/ 1569455 w 1972179"/>
              <a:gd name="connsiteY4" fmla="*/ 763606 h 988405"/>
              <a:gd name="connsiteX5" fmla="*/ 1128297 w 1972179"/>
              <a:gd name="connsiteY5" fmla="*/ 689299 h 988405"/>
              <a:gd name="connsiteX6" fmla="*/ 793488 w 1972179"/>
              <a:gd name="connsiteY6" fmla="*/ 743772 h 988405"/>
              <a:gd name="connsiteX7" fmla="*/ 204197 w 1972179"/>
              <a:gd name="connsiteY7" fmla="*/ 346996 h 988405"/>
              <a:gd name="connsiteX0" fmla="*/ 204197 w 1972179"/>
              <a:gd name="connsiteY0" fmla="*/ 346996 h 988405"/>
              <a:gd name="connsiteX1" fmla="*/ 0 w 1972179"/>
              <a:gd name="connsiteY1" fmla="*/ 0 h 988405"/>
              <a:gd name="connsiteX2" fmla="*/ 1963134 w 1972179"/>
              <a:gd name="connsiteY2" fmla="*/ 3232 h 988405"/>
              <a:gd name="connsiteX3" fmla="*/ 1972179 w 1972179"/>
              <a:gd name="connsiteY3" fmla="*/ 988405 h 988405"/>
              <a:gd name="connsiteX4" fmla="*/ 1549392 w 1972179"/>
              <a:gd name="connsiteY4" fmla="*/ 793832 h 988405"/>
              <a:gd name="connsiteX5" fmla="*/ 1128297 w 1972179"/>
              <a:gd name="connsiteY5" fmla="*/ 689299 h 988405"/>
              <a:gd name="connsiteX6" fmla="*/ 793488 w 1972179"/>
              <a:gd name="connsiteY6" fmla="*/ 743772 h 988405"/>
              <a:gd name="connsiteX7" fmla="*/ 204197 w 1972179"/>
              <a:gd name="connsiteY7" fmla="*/ 346996 h 988405"/>
              <a:gd name="connsiteX0" fmla="*/ 118932 w 1972179"/>
              <a:gd name="connsiteY0" fmla="*/ 359951 h 988405"/>
              <a:gd name="connsiteX1" fmla="*/ 0 w 1972179"/>
              <a:gd name="connsiteY1" fmla="*/ 0 h 988405"/>
              <a:gd name="connsiteX2" fmla="*/ 1963134 w 1972179"/>
              <a:gd name="connsiteY2" fmla="*/ 3232 h 988405"/>
              <a:gd name="connsiteX3" fmla="*/ 1972179 w 1972179"/>
              <a:gd name="connsiteY3" fmla="*/ 988405 h 988405"/>
              <a:gd name="connsiteX4" fmla="*/ 1549392 w 1972179"/>
              <a:gd name="connsiteY4" fmla="*/ 793832 h 988405"/>
              <a:gd name="connsiteX5" fmla="*/ 1128297 w 1972179"/>
              <a:gd name="connsiteY5" fmla="*/ 689299 h 988405"/>
              <a:gd name="connsiteX6" fmla="*/ 793488 w 1972179"/>
              <a:gd name="connsiteY6" fmla="*/ 743772 h 988405"/>
              <a:gd name="connsiteX7" fmla="*/ 118932 w 1972179"/>
              <a:gd name="connsiteY7" fmla="*/ 359951 h 988405"/>
              <a:gd name="connsiteX0" fmla="*/ 118932 w 1972179"/>
              <a:gd name="connsiteY0" fmla="*/ 359951 h 988405"/>
              <a:gd name="connsiteX1" fmla="*/ 0 w 1972179"/>
              <a:gd name="connsiteY1" fmla="*/ 0 h 988405"/>
              <a:gd name="connsiteX2" fmla="*/ 1963134 w 1972179"/>
              <a:gd name="connsiteY2" fmla="*/ 3232 h 988405"/>
              <a:gd name="connsiteX3" fmla="*/ 1972179 w 1972179"/>
              <a:gd name="connsiteY3" fmla="*/ 988405 h 988405"/>
              <a:gd name="connsiteX4" fmla="*/ 1549392 w 1972179"/>
              <a:gd name="connsiteY4" fmla="*/ 793832 h 988405"/>
              <a:gd name="connsiteX5" fmla="*/ 1128297 w 1972179"/>
              <a:gd name="connsiteY5" fmla="*/ 689299 h 988405"/>
              <a:gd name="connsiteX6" fmla="*/ 793488 w 1972179"/>
              <a:gd name="connsiteY6" fmla="*/ 743772 h 988405"/>
              <a:gd name="connsiteX7" fmla="*/ 118932 w 1972179"/>
              <a:gd name="connsiteY7" fmla="*/ 359951 h 98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2179" h="988405">
                <a:moveTo>
                  <a:pt x="118932" y="359951"/>
                </a:moveTo>
                <a:cubicBezTo>
                  <a:pt x="45697" y="178966"/>
                  <a:pt x="507" y="103261"/>
                  <a:pt x="0" y="0"/>
                </a:cubicBezTo>
                <a:lnTo>
                  <a:pt x="1963134" y="3232"/>
                </a:lnTo>
                <a:cubicBezTo>
                  <a:pt x="1963425" y="240038"/>
                  <a:pt x="1971888" y="751599"/>
                  <a:pt x="1972179" y="988405"/>
                </a:cubicBezTo>
                <a:lnTo>
                  <a:pt x="1549392" y="793832"/>
                </a:lnTo>
                <a:lnTo>
                  <a:pt x="1128297" y="689299"/>
                </a:lnTo>
                <a:lnTo>
                  <a:pt x="793488" y="743772"/>
                </a:lnTo>
                <a:lnTo>
                  <a:pt x="118932" y="359951"/>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2" name="Hexagon 2">
            <a:extLst>
              <a:ext uri="{FF2B5EF4-FFF2-40B4-BE49-F238E27FC236}">
                <a16:creationId xmlns:a16="http://schemas.microsoft.com/office/drawing/2014/main" id="{11F8D275-1C4D-FBC7-B95F-C81FAE78FE40}"/>
              </a:ext>
            </a:extLst>
          </p:cNvPr>
          <p:cNvSpPr/>
          <p:nvPr userDrawn="1"/>
        </p:nvSpPr>
        <p:spPr>
          <a:xfrm flipH="1">
            <a:off x="-16934" y="-12032"/>
            <a:ext cx="1705476" cy="341193"/>
          </a:xfrm>
          <a:custGeom>
            <a:avLst/>
            <a:gdLst>
              <a:gd name="connsiteX0" fmla="*/ 0 w 2135773"/>
              <a:gd name="connsiteY0" fmla="*/ 959489 h 1918977"/>
              <a:gd name="connsiteX1" fmla="*/ 383488 w 2135773"/>
              <a:gd name="connsiteY1" fmla="*/ 0 h 1918977"/>
              <a:gd name="connsiteX2" fmla="*/ 1752285 w 2135773"/>
              <a:gd name="connsiteY2" fmla="*/ 0 h 1918977"/>
              <a:gd name="connsiteX3" fmla="*/ 2135773 w 2135773"/>
              <a:gd name="connsiteY3" fmla="*/ 959489 h 1918977"/>
              <a:gd name="connsiteX4" fmla="*/ 1752285 w 2135773"/>
              <a:gd name="connsiteY4" fmla="*/ 1918977 h 1918977"/>
              <a:gd name="connsiteX5" fmla="*/ 383488 w 2135773"/>
              <a:gd name="connsiteY5" fmla="*/ 1918977 h 1918977"/>
              <a:gd name="connsiteX6" fmla="*/ 0 w 2135773"/>
              <a:gd name="connsiteY6" fmla="*/ 959489 h 1918977"/>
              <a:gd name="connsiteX0" fmla="*/ 0 w 2891275"/>
              <a:gd name="connsiteY0" fmla="*/ 959489 h 1918977"/>
              <a:gd name="connsiteX1" fmla="*/ 383488 w 2891275"/>
              <a:gd name="connsiteY1" fmla="*/ 0 h 1918977"/>
              <a:gd name="connsiteX2" fmla="*/ 2891275 w 2891275"/>
              <a:gd name="connsiteY2" fmla="*/ 48126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881731 w 2891275"/>
              <a:gd name="connsiteY3" fmla="*/ 478226 h 1918977"/>
              <a:gd name="connsiteX4" fmla="*/ 1752285 w 2891275"/>
              <a:gd name="connsiteY4" fmla="*/ 1918977 h 1918977"/>
              <a:gd name="connsiteX5" fmla="*/ 383488 w 2891275"/>
              <a:gd name="connsiteY5" fmla="*/ 1918977 h 1918977"/>
              <a:gd name="connsiteX6" fmla="*/ 0 w 2891275"/>
              <a:gd name="connsiteY6" fmla="*/ 959489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0 w 2507787"/>
              <a:gd name="connsiteY5" fmla="*/ 1918977 h 1918977"/>
              <a:gd name="connsiteX6" fmla="*/ 230122 w 2507787"/>
              <a:gd name="connsiteY6" fmla="*/ 466194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830179 w 2507787"/>
              <a:gd name="connsiteY5" fmla="*/ 595503 h 1918977"/>
              <a:gd name="connsiteX6" fmla="*/ 230122 w 2507787"/>
              <a:gd name="connsiteY6" fmla="*/ 466194 h 1918977"/>
              <a:gd name="connsiteX0" fmla="*/ 230122 w 2507787"/>
              <a:gd name="connsiteY0" fmla="*/ 466194 h 595503"/>
              <a:gd name="connsiteX1" fmla="*/ 0 w 2507787"/>
              <a:gd name="connsiteY1" fmla="*/ 0 h 595503"/>
              <a:gd name="connsiteX2" fmla="*/ 2507787 w 2507787"/>
              <a:gd name="connsiteY2" fmla="*/ 0 h 595503"/>
              <a:gd name="connsiteX3" fmla="*/ 2498243 w 2507787"/>
              <a:gd name="connsiteY3" fmla="*/ 4782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507787"/>
              <a:gd name="connsiteY0" fmla="*/ 466194 h 595503"/>
              <a:gd name="connsiteX1" fmla="*/ 0 w 2507787"/>
              <a:gd name="connsiteY1" fmla="*/ 0 h 595503"/>
              <a:gd name="connsiteX2" fmla="*/ 2507787 w 2507787"/>
              <a:gd name="connsiteY2" fmla="*/ 0 h 595503"/>
              <a:gd name="connsiteX3" fmla="*/ 2327646 w 2507787"/>
              <a:gd name="connsiteY3" fmla="*/ 2797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230122 w 2460019"/>
              <a:gd name="connsiteY6"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478989 w 2460019"/>
              <a:gd name="connsiteY6" fmla="*/ 519884 h 604956"/>
              <a:gd name="connsiteX7" fmla="*/ 230122 w 2460019"/>
              <a:gd name="connsiteY7"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560876 w 2460019"/>
              <a:gd name="connsiteY6" fmla="*/ 463170 h 604956"/>
              <a:gd name="connsiteX7" fmla="*/ 230122 w 2460019"/>
              <a:gd name="connsiteY7"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1250088 w 2460019"/>
              <a:gd name="connsiteY5" fmla="*/ 53878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1277383 w 2460019"/>
              <a:gd name="connsiteY5" fmla="*/ 46316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460019"/>
              <a:gd name="connsiteY0" fmla="*/ 475647 h 604956"/>
              <a:gd name="connsiteX1" fmla="*/ 0 w 2460019"/>
              <a:gd name="connsiteY1" fmla="*/ 1009 h 604956"/>
              <a:gd name="connsiteX2" fmla="*/ 2460019 w 2460019"/>
              <a:gd name="connsiteY2" fmla="*/ 0 h 604956"/>
              <a:gd name="connsiteX3" fmla="*/ 2327646 w 2460019"/>
              <a:gd name="connsiteY3" fmla="*/ 289179 h 604956"/>
              <a:gd name="connsiteX4" fmla="*/ 1765839 w 2460019"/>
              <a:gd name="connsiteY4" fmla="*/ 484641 h 604956"/>
              <a:gd name="connsiteX5" fmla="*/ 1277383 w 2460019"/>
              <a:gd name="connsiteY5" fmla="*/ 463168 h 604956"/>
              <a:gd name="connsiteX6" fmla="*/ 830179 w 2460019"/>
              <a:gd name="connsiteY6" fmla="*/ 604956 h 604956"/>
              <a:gd name="connsiteX7" fmla="*/ 560876 w 2460019"/>
              <a:gd name="connsiteY7" fmla="*/ 463170 h 604956"/>
              <a:gd name="connsiteX8" fmla="*/ 230122 w 2460019"/>
              <a:gd name="connsiteY8" fmla="*/ 475647 h 60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0019" h="604956">
                <a:moveTo>
                  <a:pt x="230122" y="475647"/>
                </a:moveTo>
                <a:lnTo>
                  <a:pt x="0" y="1009"/>
                </a:lnTo>
                <a:lnTo>
                  <a:pt x="2460019" y="0"/>
                </a:lnTo>
                <a:lnTo>
                  <a:pt x="2327646" y="289179"/>
                </a:lnTo>
                <a:lnTo>
                  <a:pt x="1765839" y="484641"/>
                </a:lnTo>
                <a:lnTo>
                  <a:pt x="1277383" y="463168"/>
                </a:lnTo>
                <a:lnTo>
                  <a:pt x="830179" y="604956"/>
                </a:lnTo>
                <a:lnTo>
                  <a:pt x="560876" y="463170"/>
                </a:lnTo>
                <a:lnTo>
                  <a:pt x="230122" y="475647"/>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Graphic 4">
            <a:extLst>
              <a:ext uri="{FF2B5EF4-FFF2-40B4-BE49-F238E27FC236}">
                <a16:creationId xmlns:a16="http://schemas.microsoft.com/office/drawing/2014/main" id="{E6C93BD8-6556-DE76-F44B-671D7B8B6BF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1920452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C52CC-F621-F83E-E3F5-D3A2D887717B}"/>
              </a:ext>
            </a:extLst>
          </p:cNvPr>
          <p:cNvSpPr>
            <a:spLocks noGrp="1"/>
          </p:cNvSpPr>
          <p:nvPr>
            <p:ph type="title"/>
          </p:nvPr>
        </p:nvSpPr>
        <p:spPr/>
        <p:txBody>
          <a:bodyPr/>
          <a:lstStyle/>
          <a:p>
            <a:r>
              <a:rPr lang="en-US"/>
              <a:t>Click to edit Master title style</a:t>
            </a:r>
          </a:p>
        </p:txBody>
      </p:sp>
      <p:sp>
        <p:nvSpPr>
          <p:cNvPr id="7" name="Footer Placeholder 4">
            <a:extLst>
              <a:ext uri="{FF2B5EF4-FFF2-40B4-BE49-F238E27FC236}">
                <a16:creationId xmlns:a16="http://schemas.microsoft.com/office/drawing/2014/main" id="{F701FF61-BC23-4B9F-1A38-E240B56F01BE}"/>
              </a:ext>
            </a:extLst>
          </p:cNvPr>
          <p:cNvSpPr>
            <a:spLocks noGrp="1"/>
          </p:cNvSpPr>
          <p:nvPr>
            <p:ph type="ftr" sz="quarter" idx="11"/>
          </p:nvPr>
        </p:nvSpPr>
        <p:spPr>
          <a:xfrm>
            <a:off x="3028950" y="6356351"/>
            <a:ext cx="3086100" cy="365125"/>
          </a:xfrm>
        </p:spPr>
        <p:txBody>
          <a:bodyPr/>
          <a:lstStyle/>
          <a:p>
            <a:pPr algn="ctr"/>
            <a:r>
              <a:rPr lang="en-US" dirty="0"/>
              <a:t>12/28/2023</a:t>
            </a:r>
          </a:p>
        </p:txBody>
      </p:sp>
      <p:sp>
        <p:nvSpPr>
          <p:cNvPr id="8" name="Slide Number Placeholder 5">
            <a:extLst>
              <a:ext uri="{FF2B5EF4-FFF2-40B4-BE49-F238E27FC236}">
                <a16:creationId xmlns:a16="http://schemas.microsoft.com/office/drawing/2014/main" id="{F896D8E9-6A95-A8C2-9473-ED84441B6923}"/>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pic>
        <p:nvPicPr>
          <p:cNvPr id="3" name="Graphic 2">
            <a:extLst>
              <a:ext uri="{FF2B5EF4-FFF2-40B4-BE49-F238E27FC236}">
                <a16:creationId xmlns:a16="http://schemas.microsoft.com/office/drawing/2014/main" id="{3A981BA2-237B-80FD-7123-C6EA1BEF62A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1235741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bg>
      <p:bgRef idx="1001">
        <a:schemeClr val="bg1"/>
      </p:bgRef>
    </p:bg>
    <p:spTree>
      <p:nvGrpSpPr>
        <p:cNvPr id="1" name=""/>
        <p:cNvGrpSpPr/>
        <p:nvPr/>
      </p:nvGrpSpPr>
      <p:grpSpPr>
        <a:xfrm>
          <a:off x="0" y="0"/>
          <a:ext cx="0" cy="0"/>
          <a:chOff x="0" y="0"/>
          <a:chExt cx="0" cy="0"/>
        </a:xfrm>
      </p:grpSpPr>
      <p:pic>
        <p:nvPicPr>
          <p:cNvPr id="3" name="Picture 2" descr="Mother feeding bottle to a small baby.">
            <a:extLst>
              <a:ext uri="{FF2B5EF4-FFF2-40B4-BE49-F238E27FC236}">
                <a16:creationId xmlns:a16="http://schemas.microsoft.com/office/drawing/2014/main" id="{329BF47F-2DA1-4C6E-7F3A-6867226B88AF}"/>
              </a:ext>
            </a:extLst>
          </p:cNvPr>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t="129" r="10999" b="-130"/>
          <a:stretch/>
        </p:blipFill>
        <p:spPr>
          <a:xfrm>
            <a:off x="0" y="8878"/>
            <a:ext cx="9143980" cy="6857989"/>
          </a:xfrm>
          <a:prstGeom prst="rect">
            <a:avLst/>
          </a:prstGeom>
        </p:spPr>
      </p:pic>
      <p:sp>
        <p:nvSpPr>
          <p:cNvPr id="4" name="Title 1">
            <a:extLst>
              <a:ext uri="{FF2B5EF4-FFF2-40B4-BE49-F238E27FC236}">
                <a16:creationId xmlns:a16="http://schemas.microsoft.com/office/drawing/2014/main" id="{D4095B29-8BCF-F394-DF5D-8B4F45EE8D81}"/>
              </a:ext>
            </a:extLst>
          </p:cNvPr>
          <p:cNvSpPr txBox="1">
            <a:spLocks/>
          </p:cNvSpPr>
          <p:nvPr userDrawn="1"/>
        </p:nvSpPr>
        <p:spPr>
          <a:xfrm>
            <a:off x="630936" y="941832"/>
            <a:ext cx="7879842" cy="20574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a:lstStyle>
          <a:p>
            <a:pPr>
              <a:spcAft>
                <a:spcPts val="600"/>
              </a:spcAft>
            </a:pPr>
            <a:r>
              <a:rPr lang="en-US" dirty="0">
                <a:solidFill>
                  <a:schemeClr val="tx1"/>
                </a:solidFill>
              </a:rPr>
              <a:t>Questions</a:t>
            </a:r>
          </a:p>
        </p:txBody>
      </p:sp>
      <p:pic>
        <p:nvPicPr>
          <p:cNvPr id="6" name="Graphic 5">
            <a:extLst>
              <a:ext uri="{FF2B5EF4-FFF2-40B4-BE49-F238E27FC236}">
                <a16:creationId xmlns:a16="http://schemas.microsoft.com/office/drawing/2014/main" id="{D391EA2C-E3DD-68F1-5ACE-1A3B37C0C73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4338" y="5473493"/>
            <a:ext cx="3836519" cy="442675"/>
          </a:xfrm>
          <a:prstGeom prst="rect">
            <a:avLst/>
          </a:prstGeom>
        </p:spPr>
      </p:pic>
      <p:sp>
        <p:nvSpPr>
          <p:cNvPr id="10" name="Text Placeholder 9">
            <a:extLst>
              <a:ext uri="{FF2B5EF4-FFF2-40B4-BE49-F238E27FC236}">
                <a16:creationId xmlns:a16="http://schemas.microsoft.com/office/drawing/2014/main" id="{6B195CF5-222B-F114-2639-33BB88A6DDD7}"/>
              </a:ext>
            </a:extLst>
          </p:cNvPr>
          <p:cNvSpPr>
            <a:spLocks noGrp="1"/>
          </p:cNvSpPr>
          <p:nvPr>
            <p:ph type="body" sz="quarter" idx="10"/>
          </p:nvPr>
        </p:nvSpPr>
        <p:spPr>
          <a:xfrm>
            <a:off x="735013" y="3152775"/>
            <a:ext cx="7615237" cy="2057400"/>
          </a:xfrm>
        </p:spPr>
        <p:txBody>
          <a:bodyPr/>
          <a:lstStyle>
            <a:lvl1pPr marL="0" indent="0">
              <a:buNone/>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1258133212"/>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Diagonal Corners Snipped 11">
            <a:extLst>
              <a:ext uri="{FF2B5EF4-FFF2-40B4-BE49-F238E27FC236}">
                <a16:creationId xmlns:a16="http://schemas.microsoft.com/office/drawing/2014/main" id="{7A24BE44-E0CC-19F4-5FA1-77BDB6DB77EA}"/>
              </a:ext>
            </a:extLst>
          </p:cNvPr>
          <p:cNvSpPr>
            <a:spLocks noGrp="1" noRot="1" noMove="1" noResize="1" noEditPoints="1" noAdjustHandles="1" noChangeArrowheads="1" noChangeShapeType="1"/>
          </p:cNvSpPr>
          <p:nvPr userDrawn="1"/>
        </p:nvSpPr>
        <p:spPr>
          <a:xfrm>
            <a:off x="-7748" y="5734993"/>
            <a:ext cx="1204137" cy="364522"/>
          </a:xfrm>
          <a:custGeom>
            <a:avLst/>
            <a:gdLst>
              <a:gd name="connsiteX0" fmla="*/ 0 w 1605516"/>
              <a:gd name="connsiteY0" fmla="*/ 0 h 350874"/>
              <a:gd name="connsiteX1" fmla="*/ 1547036 w 1605516"/>
              <a:gd name="connsiteY1" fmla="*/ 0 h 350874"/>
              <a:gd name="connsiteX2" fmla="*/ 1605516 w 1605516"/>
              <a:gd name="connsiteY2" fmla="*/ 58480 h 350874"/>
              <a:gd name="connsiteX3" fmla="*/ 1605516 w 1605516"/>
              <a:gd name="connsiteY3" fmla="*/ 350874 h 350874"/>
              <a:gd name="connsiteX4" fmla="*/ 1605516 w 1605516"/>
              <a:gd name="connsiteY4" fmla="*/ 350874 h 350874"/>
              <a:gd name="connsiteX5" fmla="*/ 58480 w 1605516"/>
              <a:gd name="connsiteY5" fmla="*/ 350874 h 350874"/>
              <a:gd name="connsiteX6" fmla="*/ 0 w 1605516"/>
              <a:gd name="connsiteY6" fmla="*/ 292394 h 350874"/>
              <a:gd name="connsiteX7" fmla="*/ 0 w 1605516"/>
              <a:gd name="connsiteY7" fmla="*/ 0 h 350874"/>
              <a:gd name="connsiteX0" fmla="*/ 0 w 1605516"/>
              <a:gd name="connsiteY0" fmla="*/ 0 h 350874"/>
              <a:gd name="connsiteX1" fmla="*/ 1547036 w 1605516"/>
              <a:gd name="connsiteY1" fmla="*/ 0 h 350874"/>
              <a:gd name="connsiteX2" fmla="*/ 1605516 w 1605516"/>
              <a:gd name="connsiteY2" fmla="*/ 58480 h 350874"/>
              <a:gd name="connsiteX3" fmla="*/ 1605516 w 1605516"/>
              <a:gd name="connsiteY3" fmla="*/ 350874 h 350874"/>
              <a:gd name="connsiteX4" fmla="*/ 1414448 w 1605516"/>
              <a:gd name="connsiteY4" fmla="*/ 344050 h 350874"/>
              <a:gd name="connsiteX5" fmla="*/ 58480 w 1605516"/>
              <a:gd name="connsiteY5" fmla="*/ 350874 h 350874"/>
              <a:gd name="connsiteX6" fmla="*/ 0 w 1605516"/>
              <a:gd name="connsiteY6" fmla="*/ 292394 h 350874"/>
              <a:gd name="connsiteX7" fmla="*/ 0 w 1605516"/>
              <a:gd name="connsiteY7" fmla="*/ 0 h 350874"/>
              <a:gd name="connsiteX0" fmla="*/ 0 w 1605516"/>
              <a:gd name="connsiteY0" fmla="*/ 0 h 350874"/>
              <a:gd name="connsiteX1" fmla="*/ 1547036 w 1605516"/>
              <a:gd name="connsiteY1" fmla="*/ 0 h 350874"/>
              <a:gd name="connsiteX2" fmla="*/ 1605516 w 1605516"/>
              <a:gd name="connsiteY2" fmla="*/ 58480 h 350874"/>
              <a:gd name="connsiteX3" fmla="*/ 1605516 w 1605516"/>
              <a:gd name="connsiteY3" fmla="*/ 350874 h 350874"/>
              <a:gd name="connsiteX4" fmla="*/ 793475 w 1605516"/>
              <a:gd name="connsiteY4" fmla="*/ 316755 h 350874"/>
              <a:gd name="connsiteX5" fmla="*/ 58480 w 1605516"/>
              <a:gd name="connsiteY5" fmla="*/ 350874 h 350874"/>
              <a:gd name="connsiteX6" fmla="*/ 0 w 1605516"/>
              <a:gd name="connsiteY6" fmla="*/ 292394 h 350874"/>
              <a:gd name="connsiteX7" fmla="*/ 0 w 1605516"/>
              <a:gd name="connsiteY7" fmla="*/ 0 h 350874"/>
              <a:gd name="connsiteX0" fmla="*/ 0 w 1605516"/>
              <a:gd name="connsiteY0" fmla="*/ 0 h 350874"/>
              <a:gd name="connsiteX1" fmla="*/ 1547036 w 1605516"/>
              <a:gd name="connsiteY1" fmla="*/ 0 h 350874"/>
              <a:gd name="connsiteX2" fmla="*/ 1605516 w 1605516"/>
              <a:gd name="connsiteY2" fmla="*/ 58480 h 350874"/>
              <a:gd name="connsiteX3" fmla="*/ 1605516 w 1605516"/>
              <a:gd name="connsiteY3" fmla="*/ 350874 h 350874"/>
              <a:gd name="connsiteX4" fmla="*/ 793475 w 1605516"/>
              <a:gd name="connsiteY4" fmla="*/ 316755 h 350874"/>
              <a:gd name="connsiteX5" fmla="*/ 58480 w 1605516"/>
              <a:gd name="connsiteY5" fmla="*/ 350874 h 350874"/>
              <a:gd name="connsiteX6" fmla="*/ 0 w 1605516"/>
              <a:gd name="connsiteY6" fmla="*/ 237803 h 350874"/>
              <a:gd name="connsiteX7" fmla="*/ 0 w 1605516"/>
              <a:gd name="connsiteY7" fmla="*/ 0 h 350874"/>
              <a:gd name="connsiteX0" fmla="*/ 0 w 1605516"/>
              <a:gd name="connsiteY0" fmla="*/ 0 h 350874"/>
              <a:gd name="connsiteX1" fmla="*/ 1547036 w 1605516"/>
              <a:gd name="connsiteY1" fmla="*/ 0 h 350874"/>
              <a:gd name="connsiteX2" fmla="*/ 1605516 w 1605516"/>
              <a:gd name="connsiteY2" fmla="*/ 58480 h 350874"/>
              <a:gd name="connsiteX3" fmla="*/ 1605516 w 1605516"/>
              <a:gd name="connsiteY3" fmla="*/ 350874 h 350874"/>
              <a:gd name="connsiteX4" fmla="*/ 793475 w 1605516"/>
              <a:gd name="connsiteY4" fmla="*/ 316755 h 350874"/>
              <a:gd name="connsiteX5" fmla="*/ 140367 w 1605516"/>
              <a:gd name="connsiteY5" fmla="*/ 262163 h 350874"/>
              <a:gd name="connsiteX6" fmla="*/ 0 w 1605516"/>
              <a:gd name="connsiteY6" fmla="*/ 237803 h 350874"/>
              <a:gd name="connsiteX7" fmla="*/ 0 w 1605516"/>
              <a:gd name="connsiteY7" fmla="*/ 0 h 350874"/>
              <a:gd name="connsiteX0" fmla="*/ 0 w 1605516"/>
              <a:gd name="connsiteY0" fmla="*/ 13648 h 364522"/>
              <a:gd name="connsiteX1" fmla="*/ 475687 w 1605516"/>
              <a:gd name="connsiteY1" fmla="*/ 0 h 364522"/>
              <a:gd name="connsiteX2" fmla="*/ 1605516 w 1605516"/>
              <a:gd name="connsiteY2" fmla="*/ 72128 h 364522"/>
              <a:gd name="connsiteX3" fmla="*/ 1605516 w 1605516"/>
              <a:gd name="connsiteY3" fmla="*/ 364522 h 364522"/>
              <a:gd name="connsiteX4" fmla="*/ 793475 w 1605516"/>
              <a:gd name="connsiteY4" fmla="*/ 330403 h 364522"/>
              <a:gd name="connsiteX5" fmla="*/ 140367 w 1605516"/>
              <a:gd name="connsiteY5" fmla="*/ 275811 h 364522"/>
              <a:gd name="connsiteX6" fmla="*/ 0 w 1605516"/>
              <a:gd name="connsiteY6" fmla="*/ 251451 h 364522"/>
              <a:gd name="connsiteX7" fmla="*/ 0 w 1605516"/>
              <a:gd name="connsiteY7" fmla="*/ 13648 h 364522"/>
              <a:gd name="connsiteX0" fmla="*/ 0 w 1605516"/>
              <a:gd name="connsiteY0" fmla="*/ 13648 h 364522"/>
              <a:gd name="connsiteX1" fmla="*/ 475687 w 1605516"/>
              <a:gd name="connsiteY1" fmla="*/ 0 h 364522"/>
              <a:gd name="connsiteX2" fmla="*/ 1605516 w 1605516"/>
              <a:gd name="connsiteY2" fmla="*/ 72128 h 364522"/>
              <a:gd name="connsiteX3" fmla="*/ 1605516 w 1605516"/>
              <a:gd name="connsiteY3" fmla="*/ 364522 h 364522"/>
              <a:gd name="connsiteX4" fmla="*/ 684292 w 1605516"/>
              <a:gd name="connsiteY4" fmla="*/ 337227 h 364522"/>
              <a:gd name="connsiteX5" fmla="*/ 140367 w 1605516"/>
              <a:gd name="connsiteY5" fmla="*/ 275811 h 364522"/>
              <a:gd name="connsiteX6" fmla="*/ 0 w 1605516"/>
              <a:gd name="connsiteY6" fmla="*/ 251451 h 364522"/>
              <a:gd name="connsiteX7" fmla="*/ 0 w 1605516"/>
              <a:gd name="connsiteY7" fmla="*/ 13648 h 364522"/>
              <a:gd name="connsiteX0" fmla="*/ 0 w 1605516"/>
              <a:gd name="connsiteY0" fmla="*/ 13648 h 364522"/>
              <a:gd name="connsiteX1" fmla="*/ 475687 w 1605516"/>
              <a:gd name="connsiteY1" fmla="*/ 0 h 364522"/>
              <a:gd name="connsiteX2" fmla="*/ 1605516 w 1605516"/>
              <a:gd name="connsiteY2" fmla="*/ 72128 h 364522"/>
              <a:gd name="connsiteX3" fmla="*/ 1605516 w 1605516"/>
              <a:gd name="connsiteY3" fmla="*/ 364522 h 364522"/>
              <a:gd name="connsiteX4" fmla="*/ 684292 w 1605516"/>
              <a:gd name="connsiteY4" fmla="*/ 337227 h 364522"/>
              <a:gd name="connsiteX5" fmla="*/ 215430 w 1605516"/>
              <a:gd name="connsiteY5" fmla="*/ 255339 h 364522"/>
              <a:gd name="connsiteX6" fmla="*/ 0 w 1605516"/>
              <a:gd name="connsiteY6" fmla="*/ 251451 h 364522"/>
              <a:gd name="connsiteX7" fmla="*/ 0 w 1605516"/>
              <a:gd name="connsiteY7" fmla="*/ 13648 h 364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516" h="364522">
                <a:moveTo>
                  <a:pt x="0" y="13648"/>
                </a:moveTo>
                <a:lnTo>
                  <a:pt x="475687" y="0"/>
                </a:lnTo>
                <a:lnTo>
                  <a:pt x="1605516" y="72128"/>
                </a:lnTo>
                <a:lnTo>
                  <a:pt x="1605516" y="364522"/>
                </a:lnTo>
                <a:lnTo>
                  <a:pt x="684292" y="337227"/>
                </a:lnTo>
                <a:lnTo>
                  <a:pt x="215430" y="255339"/>
                </a:lnTo>
                <a:lnTo>
                  <a:pt x="0" y="251451"/>
                </a:lnTo>
                <a:lnTo>
                  <a:pt x="0" y="13648"/>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Hexagon 10">
            <a:extLst>
              <a:ext uri="{FF2B5EF4-FFF2-40B4-BE49-F238E27FC236}">
                <a16:creationId xmlns:a16="http://schemas.microsoft.com/office/drawing/2014/main" id="{2B59A6AA-A9D4-B478-DD2F-CFF33FCB635F}"/>
              </a:ext>
            </a:extLst>
          </p:cNvPr>
          <p:cNvSpPr>
            <a:spLocks noGrp="1" noRot="1" noMove="1" noResize="1" noEditPoints="1" noAdjustHandles="1" noChangeArrowheads="1" noChangeShapeType="1"/>
          </p:cNvSpPr>
          <p:nvPr userDrawn="1"/>
        </p:nvSpPr>
        <p:spPr>
          <a:xfrm>
            <a:off x="7687586" y="1"/>
            <a:ext cx="920932" cy="966651"/>
          </a:xfrm>
          <a:custGeom>
            <a:avLst/>
            <a:gdLst>
              <a:gd name="connsiteX0" fmla="*/ 0 w 1367246"/>
              <a:gd name="connsiteY0" fmla="*/ 391886 h 783771"/>
              <a:gd name="connsiteX1" fmla="*/ 195943 w 1367246"/>
              <a:gd name="connsiteY1" fmla="*/ 0 h 783771"/>
              <a:gd name="connsiteX2" fmla="*/ 1171303 w 1367246"/>
              <a:gd name="connsiteY2" fmla="*/ 0 h 783771"/>
              <a:gd name="connsiteX3" fmla="*/ 1367246 w 1367246"/>
              <a:gd name="connsiteY3" fmla="*/ 391886 h 783771"/>
              <a:gd name="connsiteX4" fmla="*/ 1171303 w 1367246"/>
              <a:gd name="connsiteY4" fmla="*/ 783771 h 783771"/>
              <a:gd name="connsiteX5" fmla="*/ 195943 w 1367246"/>
              <a:gd name="connsiteY5" fmla="*/ 783771 h 783771"/>
              <a:gd name="connsiteX6" fmla="*/ 0 w 1367246"/>
              <a:gd name="connsiteY6" fmla="*/ 391886 h 783771"/>
              <a:gd name="connsiteX0" fmla="*/ 74023 w 1441269"/>
              <a:gd name="connsiteY0" fmla="*/ 391886 h 783771"/>
              <a:gd name="connsiteX1" fmla="*/ 0 w 1441269"/>
              <a:gd name="connsiteY1" fmla="*/ 0 h 783771"/>
              <a:gd name="connsiteX2" fmla="*/ 1245326 w 1441269"/>
              <a:gd name="connsiteY2" fmla="*/ 0 h 783771"/>
              <a:gd name="connsiteX3" fmla="*/ 1441269 w 1441269"/>
              <a:gd name="connsiteY3" fmla="*/ 391886 h 783771"/>
              <a:gd name="connsiteX4" fmla="*/ 1245326 w 1441269"/>
              <a:gd name="connsiteY4" fmla="*/ 783771 h 783771"/>
              <a:gd name="connsiteX5" fmla="*/ 269966 w 1441269"/>
              <a:gd name="connsiteY5" fmla="*/ 783771 h 783771"/>
              <a:gd name="connsiteX6" fmla="*/ 74023 w 1441269"/>
              <a:gd name="connsiteY6" fmla="*/ 391886 h 783771"/>
              <a:gd name="connsiteX0" fmla="*/ 74023 w 1441269"/>
              <a:gd name="connsiteY0" fmla="*/ 391886 h 783771"/>
              <a:gd name="connsiteX1" fmla="*/ 0 w 1441269"/>
              <a:gd name="connsiteY1" fmla="*/ 0 h 783771"/>
              <a:gd name="connsiteX2" fmla="*/ 461554 w 1441269"/>
              <a:gd name="connsiteY2" fmla="*/ 0 h 783771"/>
              <a:gd name="connsiteX3" fmla="*/ 1441269 w 1441269"/>
              <a:gd name="connsiteY3" fmla="*/ 391886 h 783771"/>
              <a:gd name="connsiteX4" fmla="*/ 1245326 w 1441269"/>
              <a:gd name="connsiteY4" fmla="*/ 783771 h 783771"/>
              <a:gd name="connsiteX5" fmla="*/ 269966 w 1441269"/>
              <a:gd name="connsiteY5" fmla="*/ 783771 h 783771"/>
              <a:gd name="connsiteX6" fmla="*/ 74023 w 1441269"/>
              <a:gd name="connsiteY6" fmla="*/ 391886 h 783771"/>
              <a:gd name="connsiteX0" fmla="*/ 74023 w 1245326"/>
              <a:gd name="connsiteY0" fmla="*/ 391886 h 783771"/>
              <a:gd name="connsiteX1" fmla="*/ 0 w 1245326"/>
              <a:gd name="connsiteY1" fmla="*/ 0 h 783771"/>
              <a:gd name="connsiteX2" fmla="*/ 461554 w 1245326"/>
              <a:gd name="connsiteY2" fmla="*/ 0 h 783771"/>
              <a:gd name="connsiteX3" fmla="*/ 735875 w 1245326"/>
              <a:gd name="connsiteY3" fmla="*/ 156755 h 783771"/>
              <a:gd name="connsiteX4" fmla="*/ 1245326 w 1245326"/>
              <a:gd name="connsiteY4" fmla="*/ 783771 h 783771"/>
              <a:gd name="connsiteX5" fmla="*/ 269966 w 1245326"/>
              <a:gd name="connsiteY5" fmla="*/ 783771 h 783771"/>
              <a:gd name="connsiteX6" fmla="*/ 74023 w 1245326"/>
              <a:gd name="connsiteY6" fmla="*/ 391886 h 783771"/>
              <a:gd name="connsiteX0" fmla="*/ 74023 w 1036320"/>
              <a:gd name="connsiteY0" fmla="*/ 391886 h 783771"/>
              <a:gd name="connsiteX1" fmla="*/ 0 w 1036320"/>
              <a:gd name="connsiteY1" fmla="*/ 0 h 783771"/>
              <a:gd name="connsiteX2" fmla="*/ 461554 w 1036320"/>
              <a:gd name="connsiteY2" fmla="*/ 0 h 783771"/>
              <a:gd name="connsiteX3" fmla="*/ 735875 w 1036320"/>
              <a:gd name="connsiteY3" fmla="*/ 156755 h 783771"/>
              <a:gd name="connsiteX4" fmla="*/ 1036320 w 1036320"/>
              <a:gd name="connsiteY4" fmla="*/ 452845 h 783771"/>
              <a:gd name="connsiteX5" fmla="*/ 269966 w 1036320"/>
              <a:gd name="connsiteY5" fmla="*/ 783771 h 783771"/>
              <a:gd name="connsiteX6" fmla="*/ 74023 w 1036320"/>
              <a:gd name="connsiteY6" fmla="*/ 391886 h 783771"/>
              <a:gd name="connsiteX0" fmla="*/ 74023 w 1227909"/>
              <a:gd name="connsiteY0" fmla="*/ 391886 h 966651"/>
              <a:gd name="connsiteX1" fmla="*/ 0 w 1227909"/>
              <a:gd name="connsiteY1" fmla="*/ 0 h 966651"/>
              <a:gd name="connsiteX2" fmla="*/ 461554 w 1227909"/>
              <a:gd name="connsiteY2" fmla="*/ 0 h 966651"/>
              <a:gd name="connsiteX3" fmla="*/ 735875 w 1227909"/>
              <a:gd name="connsiteY3" fmla="*/ 156755 h 966651"/>
              <a:gd name="connsiteX4" fmla="*/ 1036320 w 1227909"/>
              <a:gd name="connsiteY4" fmla="*/ 452845 h 966651"/>
              <a:gd name="connsiteX5" fmla="*/ 1227909 w 1227909"/>
              <a:gd name="connsiteY5" fmla="*/ 966651 h 966651"/>
              <a:gd name="connsiteX6" fmla="*/ 74023 w 1227909"/>
              <a:gd name="connsiteY6" fmla="*/ 391886 h 966651"/>
              <a:gd name="connsiteX0" fmla="*/ 74023 w 1227909"/>
              <a:gd name="connsiteY0" fmla="*/ 391886 h 966651"/>
              <a:gd name="connsiteX1" fmla="*/ 0 w 1227909"/>
              <a:gd name="connsiteY1" fmla="*/ 0 h 966651"/>
              <a:gd name="connsiteX2" fmla="*/ 461554 w 1227909"/>
              <a:gd name="connsiteY2" fmla="*/ 0 h 966651"/>
              <a:gd name="connsiteX3" fmla="*/ 735875 w 1227909"/>
              <a:gd name="connsiteY3" fmla="*/ 156755 h 966651"/>
              <a:gd name="connsiteX4" fmla="*/ 896857 w 1227909"/>
              <a:gd name="connsiteY4" fmla="*/ 304800 h 966651"/>
              <a:gd name="connsiteX5" fmla="*/ 1036320 w 1227909"/>
              <a:gd name="connsiteY5" fmla="*/ 45284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461554 w 1227909"/>
              <a:gd name="connsiteY2" fmla="*/ 0 h 966651"/>
              <a:gd name="connsiteX3" fmla="*/ 735875 w 1227909"/>
              <a:gd name="connsiteY3" fmla="*/ 156755 h 966651"/>
              <a:gd name="connsiteX4" fmla="*/ 896857 w 1227909"/>
              <a:gd name="connsiteY4" fmla="*/ 304800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592182 w 1227909"/>
              <a:gd name="connsiteY2" fmla="*/ 0 h 966651"/>
              <a:gd name="connsiteX3" fmla="*/ 735875 w 1227909"/>
              <a:gd name="connsiteY3" fmla="*/ 156755 h 966651"/>
              <a:gd name="connsiteX4" fmla="*/ 896857 w 1227909"/>
              <a:gd name="connsiteY4" fmla="*/ 304800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592182 w 1227909"/>
              <a:gd name="connsiteY2" fmla="*/ 0 h 966651"/>
              <a:gd name="connsiteX3" fmla="*/ 692332 w 1227909"/>
              <a:gd name="connsiteY3" fmla="*/ 165464 h 966651"/>
              <a:gd name="connsiteX4" fmla="*/ 896857 w 1227909"/>
              <a:gd name="connsiteY4" fmla="*/ 304800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592182 w 1227909"/>
              <a:gd name="connsiteY2" fmla="*/ 0 h 966651"/>
              <a:gd name="connsiteX3" fmla="*/ 692332 w 1227909"/>
              <a:gd name="connsiteY3" fmla="*/ 165464 h 966651"/>
              <a:gd name="connsiteX4" fmla="*/ 931692 w 1227909"/>
              <a:gd name="connsiteY4" fmla="*/ 296092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592182 w 1227909"/>
              <a:gd name="connsiteY2" fmla="*/ 0 h 966651"/>
              <a:gd name="connsiteX3" fmla="*/ 692332 w 1227909"/>
              <a:gd name="connsiteY3" fmla="*/ 217715 h 966651"/>
              <a:gd name="connsiteX4" fmla="*/ 931692 w 1227909"/>
              <a:gd name="connsiteY4" fmla="*/ 296092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592182 w 1227909"/>
              <a:gd name="connsiteY2" fmla="*/ 0 h 966651"/>
              <a:gd name="connsiteX3" fmla="*/ 692332 w 1227909"/>
              <a:gd name="connsiteY3" fmla="*/ 217715 h 966651"/>
              <a:gd name="connsiteX4" fmla="*/ 992652 w 1227909"/>
              <a:gd name="connsiteY4" fmla="*/ 470263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409304 h 984069"/>
              <a:gd name="connsiteX1" fmla="*/ 0 w 1227909"/>
              <a:gd name="connsiteY1" fmla="*/ 17418 h 984069"/>
              <a:gd name="connsiteX2" fmla="*/ 444136 w 1227909"/>
              <a:gd name="connsiteY2" fmla="*/ 0 h 984069"/>
              <a:gd name="connsiteX3" fmla="*/ 692332 w 1227909"/>
              <a:gd name="connsiteY3" fmla="*/ 235133 h 984069"/>
              <a:gd name="connsiteX4" fmla="*/ 992652 w 1227909"/>
              <a:gd name="connsiteY4" fmla="*/ 487681 h 984069"/>
              <a:gd name="connsiteX5" fmla="*/ 1166948 w 1227909"/>
              <a:gd name="connsiteY5" fmla="*/ 653143 h 984069"/>
              <a:gd name="connsiteX6" fmla="*/ 1227909 w 1227909"/>
              <a:gd name="connsiteY6" fmla="*/ 984069 h 984069"/>
              <a:gd name="connsiteX7" fmla="*/ 74023 w 1227909"/>
              <a:gd name="connsiteY7" fmla="*/ 409304 h 984069"/>
              <a:gd name="connsiteX0" fmla="*/ 74023 w 1227909"/>
              <a:gd name="connsiteY0" fmla="*/ 391886 h 966651"/>
              <a:gd name="connsiteX1" fmla="*/ 0 w 1227909"/>
              <a:gd name="connsiteY1" fmla="*/ 0 h 966651"/>
              <a:gd name="connsiteX2" fmla="*/ 444136 w 1227909"/>
              <a:gd name="connsiteY2" fmla="*/ 1632 h 966651"/>
              <a:gd name="connsiteX3" fmla="*/ 692332 w 1227909"/>
              <a:gd name="connsiteY3" fmla="*/ 217715 h 966651"/>
              <a:gd name="connsiteX4" fmla="*/ 992652 w 1227909"/>
              <a:gd name="connsiteY4" fmla="*/ 470263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444136 w 1227909"/>
              <a:gd name="connsiteY2" fmla="*/ 1632 h 966651"/>
              <a:gd name="connsiteX3" fmla="*/ 733276 w 1227909"/>
              <a:gd name="connsiteY3" fmla="*/ 204067 h 966651"/>
              <a:gd name="connsiteX4" fmla="*/ 992652 w 1227909"/>
              <a:gd name="connsiteY4" fmla="*/ 470263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491904 w 1227909"/>
              <a:gd name="connsiteY2" fmla="*/ 1632 h 966651"/>
              <a:gd name="connsiteX3" fmla="*/ 733276 w 1227909"/>
              <a:gd name="connsiteY3" fmla="*/ 204067 h 966651"/>
              <a:gd name="connsiteX4" fmla="*/ 992652 w 1227909"/>
              <a:gd name="connsiteY4" fmla="*/ 470263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491904 w 1227909"/>
              <a:gd name="connsiteY2" fmla="*/ 1632 h 966651"/>
              <a:gd name="connsiteX3" fmla="*/ 733276 w 1227909"/>
              <a:gd name="connsiteY3" fmla="*/ 204067 h 966651"/>
              <a:gd name="connsiteX4" fmla="*/ 958533 w 1227909"/>
              <a:gd name="connsiteY4" fmla="*/ 408848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491904 w 1227909"/>
              <a:gd name="connsiteY2" fmla="*/ 1632 h 966651"/>
              <a:gd name="connsiteX3" fmla="*/ 733276 w 1227909"/>
              <a:gd name="connsiteY3" fmla="*/ 204067 h 966651"/>
              <a:gd name="connsiteX4" fmla="*/ 958533 w 1227909"/>
              <a:gd name="connsiteY4" fmla="*/ 408848 h 966651"/>
              <a:gd name="connsiteX5" fmla="*/ 1085061 w 1227909"/>
              <a:gd name="connsiteY5" fmla="*/ 615253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491904 w 1227909"/>
              <a:gd name="connsiteY2" fmla="*/ 1632 h 966651"/>
              <a:gd name="connsiteX3" fmla="*/ 610446 w 1227909"/>
              <a:gd name="connsiteY3" fmla="*/ 149476 h 966651"/>
              <a:gd name="connsiteX4" fmla="*/ 958533 w 1227909"/>
              <a:gd name="connsiteY4" fmla="*/ 408848 h 966651"/>
              <a:gd name="connsiteX5" fmla="*/ 1085061 w 1227909"/>
              <a:gd name="connsiteY5" fmla="*/ 615253 h 966651"/>
              <a:gd name="connsiteX6" fmla="*/ 1227909 w 1227909"/>
              <a:gd name="connsiteY6" fmla="*/ 966651 h 966651"/>
              <a:gd name="connsiteX7" fmla="*/ 74023 w 1227909"/>
              <a:gd name="connsiteY7" fmla="*/ 391886 h 96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7909" h="966651">
                <a:moveTo>
                  <a:pt x="74023" y="391886"/>
                </a:moveTo>
                <a:lnTo>
                  <a:pt x="0" y="0"/>
                </a:lnTo>
                <a:lnTo>
                  <a:pt x="491904" y="1632"/>
                </a:lnTo>
                <a:lnTo>
                  <a:pt x="610446" y="149476"/>
                </a:lnTo>
                <a:lnTo>
                  <a:pt x="958533" y="408848"/>
                </a:lnTo>
                <a:lnTo>
                  <a:pt x="1085061" y="615253"/>
                </a:lnTo>
                <a:lnTo>
                  <a:pt x="1227909" y="966651"/>
                </a:lnTo>
                <a:lnTo>
                  <a:pt x="74023" y="391886"/>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Diagonal Corners Snipped 9">
            <a:extLst>
              <a:ext uri="{FF2B5EF4-FFF2-40B4-BE49-F238E27FC236}">
                <a16:creationId xmlns:a16="http://schemas.microsoft.com/office/drawing/2014/main" id="{941DCC5E-231F-6910-77A4-0460E74263F3}"/>
              </a:ext>
            </a:extLst>
          </p:cNvPr>
          <p:cNvSpPr>
            <a:spLocks noGrp="1" noRot="1" noMove="1" noResize="1" noEditPoints="1" noAdjustHandles="1" noChangeArrowheads="1" noChangeShapeType="1"/>
          </p:cNvSpPr>
          <p:nvPr userDrawn="1"/>
        </p:nvSpPr>
        <p:spPr>
          <a:xfrm>
            <a:off x="-7747" y="-10632"/>
            <a:ext cx="8691889" cy="6187595"/>
          </a:xfrm>
          <a:custGeom>
            <a:avLst/>
            <a:gdLst>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029514 w 11578856"/>
              <a:gd name="connsiteY5" fmla="*/ 6176963 h 6176963"/>
              <a:gd name="connsiteX6" fmla="*/ 0 w 11578856"/>
              <a:gd name="connsiteY6" fmla="*/ 5147449 h 6176963"/>
              <a:gd name="connsiteX7" fmla="*/ 0 w 11578856"/>
              <a:gd name="connsiteY7"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029514 w 11578856"/>
              <a:gd name="connsiteY5" fmla="*/ 6176963 h 6176963"/>
              <a:gd name="connsiteX6" fmla="*/ 10633 w 11578856"/>
              <a:gd name="connsiteY6" fmla="*/ 5870463 h 6176963"/>
              <a:gd name="connsiteX7" fmla="*/ 0 w 11578856"/>
              <a:gd name="connsiteY7"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242165 w 11578856"/>
              <a:gd name="connsiteY5" fmla="*/ 6176963 h 6176963"/>
              <a:gd name="connsiteX6" fmla="*/ 10633 w 11578856"/>
              <a:gd name="connsiteY6" fmla="*/ 5870463 h 6176963"/>
              <a:gd name="connsiteX7" fmla="*/ 0 w 11578856"/>
              <a:gd name="connsiteY7"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242165 w 11578856"/>
              <a:gd name="connsiteY5" fmla="*/ 6176963 h 6176963"/>
              <a:gd name="connsiteX6" fmla="*/ 566057 w 11578856"/>
              <a:gd name="connsiteY6" fmla="*/ 6000206 h 6176963"/>
              <a:gd name="connsiteX7" fmla="*/ 10633 w 11578856"/>
              <a:gd name="connsiteY7" fmla="*/ 5870463 h 6176963"/>
              <a:gd name="connsiteX8" fmla="*/ 0 w 11578856"/>
              <a:gd name="connsiteY8"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242165 w 11578856"/>
              <a:gd name="connsiteY5" fmla="*/ 6176963 h 6176963"/>
              <a:gd name="connsiteX6" fmla="*/ 687977 w 11578856"/>
              <a:gd name="connsiteY6" fmla="*/ 5982789 h 6176963"/>
              <a:gd name="connsiteX7" fmla="*/ 10633 w 11578856"/>
              <a:gd name="connsiteY7" fmla="*/ 5870463 h 6176963"/>
              <a:gd name="connsiteX8" fmla="*/ 0 w 11578856"/>
              <a:gd name="connsiteY8" fmla="*/ 0 h 6176963"/>
              <a:gd name="connsiteX0" fmla="*/ 0 w 11578856"/>
              <a:gd name="connsiteY0" fmla="*/ 0 h 6194380"/>
              <a:gd name="connsiteX1" fmla="*/ 10549342 w 11578856"/>
              <a:gd name="connsiteY1" fmla="*/ 0 h 6194380"/>
              <a:gd name="connsiteX2" fmla="*/ 11578856 w 11578856"/>
              <a:gd name="connsiteY2" fmla="*/ 1029514 h 6194380"/>
              <a:gd name="connsiteX3" fmla="*/ 11578856 w 11578856"/>
              <a:gd name="connsiteY3" fmla="*/ 6176963 h 6194380"/>
              <a:gd name="connsiteX4" fmla="*/ 11578856 w 11578856"/>
              <a:gd name="connsiteY4" fmla="*/ 6176963 h 6194380"/>
              <a:gd name="connsiteX5" fmla="*/ 1808222 w 11578856"/>
              <a:gd name="connsiteY5" fmla="*/ 6194380 h 6194380"/>
              <a:gd name="connsiteX6" fmla="*/ 687977 w 11578856"/>
              <a:gd name="connsiteY6" fmla="*/ 5982789 h 6194380"/>
              <a:gd name="connsiteX7" fmla="*/ 10633 w 11578856"/>
              <a:gd name="connsiteY7" fmla="*/ 5870463 h 6194380"/>
              <a:gd name="connsiteX8" fmla="*/ 0 w 11578856"/>
              <a:gd name="connsiteY8" fmla="*/ 0 h 6194380"/>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808222 w 11578856"/>
              <a:gd name="connsiteY5" fmla="*/ 6168254 h 6176963"/>
              <a:gd name="connsiteX6" fmla="*/ 687977 w 11578856"/>
              <a:gd name="connsiteY6" fmla="*/ 5982789 h 6176963"/>
              <a:gd name="connsiteX7" fmla="*/ 10633 w 11578856"/>
              <a:gd name="connsiteY7" fmla="*/ 5870463 h 6176963"/>
              <a:gd name="connsiteX8" fmla="*/ 0 w 11578856"/>
              <a:gd name="connsiteY8"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808222 w 11578856"/>
              <a:gd name="connsiteY5" fmla="*/ 6168254 h 6176963"/>
              <a:gd name="connsiteX6" fmla="*/ 687977 w 11578856"/>
              <a:gd name="connsiteY6" fmla="*/ 5982789 h 6176963"/>
              <a:gd name="connsiteX7" fmla="*/ 10633 w 11578856"/>
              <a:gd name="connsiteY7" fmla="*/ 5870463 h 6176963"/>
              <a:gd name="connsiteX8" fmla="*/ 0 w 11578856"/>
              <a:gd name="connsiteY8"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808222 w 11578856"/>
              <a:gd name="connsiteY5" fmla="*/ 6168254 h 6176963"/>
              <a:gd name="connsiteX6" fmla="*/ 1271451 w 11578856"/>
              <a:gd name="connsiteY6" fmla="*/ 6078583 h 6176963"/>
              <a:gd name="connsiteX7" fmla="*/ 687977 w 11578856"/>
              <a:gd name="connsiteY7" fmla="*/ 5982789 h 6176963"/>
              <a:gd name="connsiteX8" fmla="*/ 10633 w 11578856"/>
              <a:gd name="connsiteY8" fmla="*/ 5870463 h 6176963"/>
              <a:gd name="connsiteX9" fmla="*/ 0 w 11578856"/>
              <a:gd name="connsiteY9"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808222 w 11578856"/>
              <a:gd name="connsiteY5" fmla="*/ 6168254 h 6176963"/>
              <a:gd name="connsiteX6" fmla="*/ 1288868 w 11578856"/>
              <a:gd name="connsiteY6" fmla="*/ 6035040 h 6176963"/>
              <a:gd name="connsiteX7" fmla="*/ 687977 w 11578856"/>
              <a:gd name="connsiteY7" fmla="*/ 5982789 h 6176963"/>
              <a:gd name="connsiteX8" fmla="*/ 10633 w 11578856"/>
              <a:gd name="connsiteY8" fmla="*/ 5870463 h 6176963"/>
              <a:gd name="connsiteX9" fmla="*/ 0 w 11578856"/>
              <a:gd name="connsiteY9" fmla="*/ 0 h 6176963"/>
              <a:gd name="connsiteX0" fmla="*/ 0 w 11578856"/>
              <a:gd name="connsiteY0" fmla="*/ 0 h 6176963"/>
              <a:gd name="connsiteX1" fmla="*/ 10549342 w 11578856"/>
              <a:gd name="connsiteY1" fmla="*/ 0 h 6176963"/>
              <a:gd name="connsiteX2" fmla="*/ 11434354 w 11578856"/>
              <a:gd name="connsiteY2" fmla="*/ 870857 h 6176963"/>
              <a:gd name="connsiteX3" fmla="*/ 11578856 w 11578856"/>
              <a:gd name="connsiteY3" fmla="*/ 1029514 h 6176963"/>
              <a:gd name="connsiteX4" fmla="*/ 11578856 w 11578856"/>
              <a:gd name="connsiteY4" fmla="*/ 6176963 h 6176963"/>
              <a:gd name="connsiteX5" fmla="*/ 11578856 w 11578856"/>
              <a:gd name="connsiteY5" fmla="*/ 6176963 h 6176963"/>
              <a:gd name="connsiteX6" fmla="*/ 1808222 w 11578856"/>
              <a:gd name="connsiteY6" fmla="*/ 6168254 h 6176963"/>
              <a:gd name="connsiteX7" fmla="*/ 1288868 w 11578856"/>
              <a:gd name="connsiteY7" fmla="*/ 6035040 h 6176963"/>
              <a:gd name="connsiteX8" fmla="*/ 687977 w 11578856"/>
              <a:gd name="connsiteY8" fmla="*/ 5982789 h 6176963"/>
              <a:gd name="connsiteX9" fmla="*/ 10633 w 11578856"/>
              <a:gd name="connsiteY9" fmla="*/ 5870463 h 6176963"/>
              <a:gd name="connsiteX10" fmla="*/ 0 w 11578856"/>
              <a:gd name="connsiteY10" fmla="*/ 0 h 6176963"/>
              <a:gd name="connsiteX0" fmla="*/ 0 w 11578856"/>
              <a:gd name="connsiteY0" fmla="*/ 0 h 6176963"/>
              <a:gd name="connsiteX1" fmla="*/ 10549342 w 11578856"/>
              <a:gd name="connsiteY1" fmla="*/ 0 h 6176963"/>
              <a:gd name="connsiteX2" fmla="*/ 10772503 w 11578856"/>
              <a:gd name="connsiteY2" fmla="*/ 226423 h 6176963"/>
              <a:gd name="connsiteX3" fmla="*/ 11434354 w 11578856"/>
              <a:gd name="connsiteY3" fmla="*/ 870857 h 6176963"/>
              <a:gd name="connsiteX4" fmla="*/ 11578856 w 11578856"/>
              <a:gd name="connsiteY4" fmla="*/ 1029514 h 6176963"/>
              <a:gd name="connsiteX5" fmla="*/ 11578856 w 11578856"/>
              <a:gd name="connsiteY5" fmla="*/ 6176963 h 6176963"/>
              <a:gd name="connsiteX6" fmla="*/ 11578856 w 11578856"/>
              <a:gd name="connsiteY6" fmla="*/ 6176963 h 6176963"/>
              <a:gd name="connsiteX7" fmla="*/ 1808222 w 11578856"/>
              <a:gd name="connsiteY7" fmla="*/ 6168254 h 6176963"/>
              <a:gd name="connsiteX8" fmla="*/ 1288868 w 11578856"/>
              <a:gd name="connsiteY8" fmla="*/ 6035040 h 6176963"/>
              <a:gd name="connsiteX9" fmla="*/ 687977 w 11578856"/>
              <a:gd name="connsiteY9" fmla="*/ 5982789 h 6176963"/>
              <a:gd name="connsiteX10" fmla="*/ 10633 w 11578856"/>
              <a:gd name="connsiteY10" fmla="*/ 5870463 h 6176963"/>
              <a:gd name="connsiteX11" fmla="*/ 0 w 11578856"/>
              <a:gd name="connsiteY11" fmla="*/ 0 h 6176963"/>
              <a:gd name="connsiteX0" fmla="*/ 0 w 11578856"/>
              <a:gd name="connsiteY0" fmla="*/ 0 h 6176963"/>
              <a:gd name="connsiteX1" fmla="*/ 10549342 w 11578856"/>
              <a:gd name="connsiteY1" fmla="*/ 0 h 6176963"/>
              <a:gd name="connsiteX2" fmla="*/ 10711543 w 11578856"/>
              <a:gd name="connsiteY2" fmla="*/ 261257 h 6176963"/>
              <a:gd name="connsiteX3" fmla="*/ 11434354 w 11578856"/>
              <a:gd name="connsiteY3" fmla="*/ 870857 h 6176963"/>
              <a:gd name="connsiteX4" fmla="*/ 11578856 w 11578856"/>
              <a:gd name="connsiteY4" fmla="*/ 1029514 h 6176963"/>
              <a:gd name="connsiteX5" fmla="*/ 11578856 w 11578856"/>
              <a:gd name="connsiteY5" fmla="*/ 6176963 h 6176963"/>
              <a:gd name="connsiteX6" fmla="*/ 11578856 w 11578856"/>
              <a:gd name="connsiteY6" fmla="*/ 6176963 h 6176963"/>
              <a:gd name="connsiteX7" fmla="*/ 1808222 w 11578856"/>
              <a:gd name="connsiteY7" fmla="*/ 6168254 h 6176963"/>
              <a:gd name="connsiteX8" fmla="*/ 1288868 w 11578856"/>
              <a:gd name="connsiteY8" fmla="*/ 6035040 h 6176963"/>
              <a:gd name="connsiteX9" fmla="*/ 687977 w 11578856"/>
              <a:gd name="connsiteY9" fmla="*/ 5982789 h 6176963"/>
              <a:gd name="connsiteX10" fmla="*/ 10633 w 11578856"/>
              <a:gd name="connsiteY10" fmla="*/ 5870463 h 6176963"/>
              <a:gd name="connsiteX11" fmla="*/ 0 w 11578856"/>
              <a:gd name="connsiteY11" fmla="*/ 0 h 6176963"/>
              <a:gd name="connsiteX0" fmla="*/ 0 w 11578856"/>
              <a:gd name="connsiteY0" fmla="*/ 0 h 6176963"/>
              <a:gd name="connsiteX1" fmla="*/ 10549342 w 11578856"/>
              <a:gd name="connsiteY1" fmla="*/ 0 h 6176963"/>
              <a:gd name="connsiteX2" fmla="*/ 10711543 w 11578856"/>
              <a:gd name="connsiteY2" fmla="*/ 261257 h 6176963"/>
              <a:gd name="connsiteX3" fmla="*/ 11260183 w 11578856"/>
              <a:gd name="connsiteY3" fmla="*/ 653142 h 6176963"/>
              <a:gd name="connsiteX4" fmla="*/ 11578856 w 11578856"/>
              <a:gd name="connsiteY4" fmla="*/ 1029514 h 6176963"/>
              <a:gd name="connsiteX5" fmla="*/ 11578856 w 11578856"/>
              <a:gd name="connsiteY5" fmla="*/ 6176963 h 6176963"/>
              <a:gd name="connsiteX6" fmla="*/ 11578856 w 11578856"/>
              <a:gd name="connsiteY6" fmla="*/ 6176963 h 6176963"/>
              <a:gd name="connsiteX7" fmla="*/ 1808222 w 11578856"/>
              <a:gd name="connsiteY7" fmla="*/ 6168254 h 6176963"/>
              <a:gd name="connsiteX8" fmla="*/ 1288868 w 11578856"/>
              <a:gd name="connsiteY8" fmla="*/ 6035040 h 6176963"/>
              <a:gd name="connsiteX9" fmla="*/ 687977 w 11578856"/>
              <a:gd name="connsiteY9" fmla="*/ 5982789 h 6176963"/>
              <a:gd name="connsiteX10" fmla="*/ 10633 w 11578856"/>
              <a:gd name="connsiteY10" fmla="*/ 5870463 h 6176963"/>
              <a:gd name="connsiteX11" fmla="*/ 0 w 11578856"/>
              <a:gd name="connsiteY11" fmla="*/ 0 h 6176963"/>
              <a:gd name="connsiteX0" fmla="*/ 0 w 11578856"/>
              <a:gd name="connsiteY0" fmla="*/ 0 h 6176963"/>
              <a:gd name="connsiteX1" fmla="*/ 10549342 w 11578856"/>
              <a:gd name="connsiteY1" fmla="*/ 0 h 6176963"/>
              <a:gd name="connsiteX2" fmla="*/ 10798629 w 11578856"/>
              <a:gd name="connsiteY2" fmla="*/ 156754 h 6176963"/>
              <a:gd name="connsiteX3" fmla="*/ 11260183 w 11578856"/>
              <a:gd name="connsiteY3" fmla="*/ 653142 h 6176963"/>
              <a:gd name="connsiteX4" fmla="*/ 11578856 w 11578856"/>
              <a:gd name="connsiteY4" fmla="*/ 1029514 h 6176963"/>
              <a:gd name="connsiteX5" fmla="*/ 11578856 w 11578856"/>
              <a:gd name="connsiteY5" fmla="*/ 6176963 h 6176963"/>
              <a:gd name="connsiteX6" fmla="*/ 11578856 w 11578856"/>
              <a:gd name="connsiteY6" fmla="*/ 6176963 h 6176963"/>
              <a:gd name="connsiteX7" fmla="*/ 1808222 w 11578856"/>
              <a:gd name="connsiteY7" fmla="*/ 6168254 h 6176963"/>
              <a:gd name="connsiteX8" fmla="*/ 1288868 w 11578856"/>
              <a:gd name="connsiteY8" fmla="*/ 6035040 h 6176963"/>
              <a:gd name="connsiteX9" fmla="*/ 687977 w 11578856"/>
              <a:gd name="connsiteY9" fmla="*/ 5982789 h 6176963"/>
              <a:gd name="connsiteX10" fmla="*/ 10633 w 11578856"/>
              <a:gd name="connsiteY10" fmla="*/ 5870463 h 6176963"/>
              <a:gd name="connsiteX11" fmla="*/ 0 w 11578856"/>
              <a:gd name="connsiteY11" fmla="*/ 0 h 6176963"/>
              <a:gd name="connsiteX0" fmla="*/ 0 w 11578856"/>
              <a:gd name="connsiteY0" fmla="*/ 0 h 6176963"/>
              <a:gd name="connsiteX1" fmla="*/ 10549342 w 11578856"/>
              <a:gd name="connsiteY1" fmla="*/ 0 h 6176963"/>
              <a:gd name="connsiteX2" fmla="*/ 10798629 w 11578856"/>
              <a:gd name="connsiteY2" fmla="*/ 156754 h 6176963"/>
              <a:gd name="connsiteX3" fmla="*/ 11355978 w 11578856"/>
              <a:gd name="connsiteY3" fmla="*/ 740228 h 6176963"/>
              <a:gd name="connsiteX4" fmla="*/ 11578856 w 11578856"/>
              <a:gd name="connsiteY4" fmla="*/ 1029514 h 6176963"/>
              <a:gd name="connsiteX5" fmla="*/ 11578856 w 11578856"/>
              <a:gd name="connsiteY5" fmla="*/ 6176963 h 6176963"/>
              <a:gd name="connsiteX6" fmla="*/ 11578856 w 11578856"/>
              <a:gd name="connsiteY6" fmla="*/ 6176963 h 6176963"/>
              <a:gd name="connsiteX7" fmla="*/ 1808222 w 11578856"/>
              <a:gd name="connsiteY7" fmla="*/ 6168254 h 6176963"/>
              <a:gd name="connsiteX8" fmla="*/ 1288868 w 11578856"/>
              <a:gd name="connsiteY8" fmla="*/ 6035040 h 6176963"/>
              <a:gd name="connsiteX9" fmla="*/ 687977 w 11578856"/>
              <a:gd name="connsiteY9" fmla="*/ 5982789 h 6176963"/>
              <a:gd name="connsiteX10" fmla="*/ 10633 w 11578856"/>
              <a:gd name="connsiteY10" fmla="*/ 5870463 h 6176963"/>
              <a:gd name="connsiteX11" fmla="*/ 0 w 11578856"/>
              <a:gd name="connsiteY11" fmla="*/ 0 h 6176963"/>
              <a:gd name="connsiteX0" fmla="*/ 0 w 11578856"/>
              <a:gd name="connsiteY0" fmla="*/ 0 h 6176963"/>
              <a:gd name="connsiteX1" fmla="*/ 10549342 w 11578856"/>
              <a:gd name="connsiteY1" fmla="*/ 0 h 6176963"/>
              <a:gd name="connsiteX2" fmla="*/ 10798629 w 11578856"/>
              <a:gd name="connsiteY2" fmla="*/ 156754 h 6176963"/>
              <a:gd name="connsiteX3" fmla="*/ 11042469 w 11578856"/>
              <a:gd name="connsiteY3" fmla="*/ 409303 h 6176963"/>
              <a:gd name="connsiteX4" fmla="*/ 11355978 w 11578856"/>
              <a:gd name="connsiteY4" fmla="*/ 740228 h 6176963"/>
              <a:gd name="connsiteX5" fmla="*/ 11578856 w 11578856"/>
              <a:gd name="connsiteY5" fmla="*/ 1029514 h 6176963"/>
              <a:gd name="connsiteX6" fmla="*/ 11578856 w 11578856"/>
              <a:gd name="connsiteY6" fmla="*/ 6176963 h 6176963"/>
              <a:gd name="connsiteX7" fmla="*/ 11578856 w 11578856"/>
              <a:gd name="connsiteY7" fmla="*/ 6176963 h 6176963"/>
              <a:gd name="connsiteX8" fmla="*/ 1808222 w 11578856"/>
              <a:gd name="connsiteY8" fmla="*/ 6168254 h 6176963"/>
              <a:gd name="connsiteX9" fmla="*/ 1288868 w 11578856"/>
              <a:gd name="connsiteY9" fmla="*/ 6035040 h 6176963"/>
              <a:gd name="connsiteX10" fmla="*/ 687977 w 11578856"/>
              <a:gd name="connsiteY10" fmla="*/ 5982789 h 6176963"/>
              <a:gd name="connsiteX11" fmla="*/ 10633 w 11578856"/>
              <a:gd name="connsiteY11" fmla="*/ 5870463 h 6176963"/>
              <a:gd name="connsiteX12" fmla="*/ 0 w 11578856"/>
              <a:gd name="connsiteY12" fmla="*/ 0 h 6176963"/>
              <a:gd name="connsiteX0" fmla="*/ 0 w 11578856"/>
              <a:gd name="connsiteY0" fmla="*/ 0 h 6176963"/>
              <a:gd name="connsiteX1" fmla="*/ 10549342 w 11578856"/>
              <a:gd name="connsiteY1" fmla="*/ 0 h 6176963"/>
              <a:gd name="connsiteX2" fmla="*/ 10798629 w 11578856"/>
              <a:gd name="connsiteY2" fmla="*/ 156754 h 6176963"/>
              <a:gd name="connsiteX3" fmla="*/ 11059886 w 11578856"/>
              <a:gd name="connsiteY3" fmla="*/ 478971 h 6176963"/>
              <a:gd name="connsiteX4" fmla="*/ 11355978 w 11578856"/>
              <a:gd name="connsiteY4" fmla="*/ 740228 h 6176963"/>
              <a:gd name="connsiteX5" fmla="*/ 11578856 w 11578856"/>
              <a:gd name="connsiteY5" fmla="*/ 1029514 h 6176963"/>
              <a:gd name="connsiteX6" fmla="*/ 11578856 w 11578856"/>
              <a:gd name="connsiteY6" fmla="*/ 6176963 h 6176963"/>
              <a:gd name="connsiteX7" fmla="*/ 11578856 w 11578856"/>
              <a:gd name="connsiteY7" fmla="*/ 6176963 h 6176963"/>
              <a:gd name="connsiteX8" fmla="*/ 1808222 w 11578856"/>
              <a:gd name="connsiteY8" fmla="*/ 6168254 h 6176963"/>
              <a:gd name="connsiteX9" fmla="*/ 1288868 w 11578856"/>
              <a:gd name="connsiteY9" fmla="*/ 6035040 h 6176963"/>
              <a:gd name="connsiteX10" fmla="*/ 687977 w 11578856"/>
              <a:gd name="connsiteY10" fmla="*/ 5982789 h 6176963"/>
              <a:gd name="connsiteX11" fmla="*/ 10633 w 11578856"/>
              <a:gd name="connsiteY11" fmla="*/ 5870463 h 6176963"/>
              <a:gd name="connsiteX12" fmla="*/ 0 w 11578856"/>
              <a:gd name="connsiteY12" fmla="*/ 0 h 6176963"/>
              <a:gd name="connsiteX0" fmla="*/ 0 w 11578856"/>
              <a:gd name="connsiteY0" fmla="*/ 10632 h 6187595"/>
              <a:gd name="connsiteX1" fmla="*/ 10198468 w 11578856"/>
              <a:gd name="connsiteY1" fmla="*/ 0 h 6187595"/>
              <a:gd name="connsiteX2" fmla="*/ 10798629 w 11578856"/>
              <a:gd name="connsiteY2" fmla="*/ 167386 h 6187595"/>
              <a:gd name="connsiteX3" fmla="*/ 11059886 w 11578856"/>
              <a:gd name="connsiteY3" fmla="*/ 489603 h 6187595"/>
              <a:gd name="connsiteX4" fmla="*/ 11355978 w 11578856"/>
              <a:gd name="connsiteY4" fmla="*/ 750860 h 6187595"/>
              <a:gd name="connsiteX5" fmla="*/ 11578856 w 11578856"/>
              <a:gd name="connsiteY5" fmla="*/ 1040146 h 6187595"/>
              <a:gd name="connsiteX6" fmla="*/ 11578856 w 11578856"/>
              <a:gd name="connsiteY6" fmla="*/ 6187595 h 6187595"/>
              <a:gd name="connsiteX7" fmla="*/ 11578856 w 11578856"/>
              <a:gd name="connsiteY7" fmla="*/ 6187595 h 6187595"/>
              <a:gd name="connsiteX8" fmla="*/ 1808222 w 11578856"/>
              <a:gd name="connsiteY8" fmla="*/ 6178886 h 6187595"/>
              <a:gd name="connsiteX9" fmla="*/ 1288868 w 11578856"/>
              <a:gd name="connsiteY9" fmla="*/ 6045672 h 6187595"/>
              <a:gd name="connsiteX10" fmla="*/ 687977 w 11578856"/>
              <a:gd name="connsiteY10" fmla="*/ 5993421 h 6187595"/>
              <a:gd name="connsiteX11" fmla="*/ 10633 w 11578856"/>
              <a:gd name="connsiteY11" fmla="*/ 5881095 h 6187595"/>
              <a:gd name="connsiteX12" fmla="*/ 0 w 11578856"/>
              <a:gd name="connsiteY12" fmla="*/ 10632 h 6187595"/>
              <a:gd name="connsiteX0" fmla="*/ 0 w 11578856"/>
              <a:gd name="connsiteY0" fmla="*/ 10632 h 6187595"/>
              <a:gd name="connsiteX1" fmla="*/ 10198468 w 11578856"/>
              <a:gd name="connsiteY1" fmla="*/ 0 h 6187595"/>
              <a:gd name="connsiteX2" fmla="*/ 10596610 w 11578856"/>
              <a:gd name="connsiteY2" fmla="*/ 103590 h 6187595"/>
              <a:gd name="connsiteX3" fmla="*/ 11059886 w 11578856"/>
              <a:gd name="connsiteY3" fmla="*/ 489603 h 6187595"/>
              <a:gd name="connsiteX4" fmla="*/ 11355978 w 11578856"/>
              <a:gd name="connsiteY4" fmla="*/ 750860 h 6187595"/>
              <a:gd name="connsiteX5" fmla="*/ 11578856 w 11578856"/>
              <a:gd name="connsiteY5" fmla="*/ 1040146 h 6187595"/>
              <a:gd name="connsiteX6" fmla="*/ 11578856 w 11578856"/>
              <a:gd name="connsiteY6" fmla="*/ 6187595 h 6187595"/>
              <a:gd name="connsiteX7" fmla="*/ 11578856 w 11578856"/>
              <a:gd name="connsiteY7" fmla="*/ 6187595 h 6187595"/>
              <a:gd name="connsiteX8" fmla="*/ 1808222 w 11578856"/>
              <a:gd name="connsiteY8" fmla="*/ 6178886 h 6187595"/>
              <a:gd name="connsiteX9" fmla="*/ 1288868 w 11578856"/>
              <a:gd name="connsiteY9" fmla="*/ 6045672 h 6187595"/>
              <a:gd name="connsiteX10" fmla="*/ 687977 w 11578856"/>
              <a:gd name="connsiteY10" fmla="*/ 5993421 h 6187595"/>
              <a:gd name="connsiteX11" fmla="*/ 10633 w 11578856"/>
              <a:gd name="connsiteY11" fmla="*/ 5881095 h 6187595"/>
              <a:gd name="connsiteX12" fmla="*/ 0 w 11578856"/>
              <a:gd name="connsiteY12" fmla="*/ 10632 h 6187595"/>
              <a:gd name="connsiteX0" fmla="*/ 0 w 11578856"/>
              <a:gd name="connsiteY0" fmla="*/ 10632 h 6187595"/>
              <a:gd name="connsiteX1" fmla="*/ 10198468 w 11578856"/>
              <a:gd name="connsiteY1" fmla="*/ 0 h 6187595"/>
              <a:gd name="connsiteX2" fmla="*/ 10596610 w 11578856"/>
              <a:gd name="connsiteY2" fmla="*/ 103590 h 6187595"/>
              <a:gd name="connsiteX3" fmla="*/ 10900398 w 11578856"/>
              <a:gd name="connsiteY3" fmla="*/ 351380 h 6187595"/>
              <a:gd name="connsiteX4" fmla="*/ 11355978 w 11578856"/>
              <a:gd name="connsiteY4" fmla="*/ 750860 h 6187595"/>
              <a:gd name="connsiteX5" fmla="*/ 11578856 w 11578856"/>
              <a:gd name="connsiteY5" fmla="*/ 1040146 h 6187595"/>
              <a:gd name="connsiteX6" fmla="*/ 11578856 w 11578856"/>
              <a:gd name="connsiteY6" fmla="*/ 6187595 h 6187595"/>
              <a:gd name="connsiteX7" fmla="*/ 11578856 w 11578856"/>
              <a:gd name="connsiteY7" fmla="*/ 6187595 h 6187595"/>
              <a:gd name="connsiteX8" fmla="*/ 1808222 w 11578856"/>
              <a:gd name="connsiteY8" fmla="*/ 6178886 h 6187595"/>
              <a:gd name="connsiteX9" fmla="*/ 1288868 w 11578856"/>
              <a:gd name="connsiteY9" fmla="*/ 6045672 h 6187595"/>
              <a:gd name="connsiteX10" fmla="*/ 687977 w 11578856"/>
              <a:gd name="connsiteY10" fmla="*/ 5993421 h 6187595"/>
              <a:gd name="connsiteX11" fmla="*/ 10633 w 11578856"/>
              <a:gd name="connsiteY11" fmla="*/ 5881095 h 6187595"/>
              <a:gd name="connsiteX12" fmla="*/ 0 w 11578856"/>
              <a:gd name="connsiteY12" fmla="*/ 10632 h 6187595"/>
              <a:gd name="connsiteX0" fmla="*/ 0 w 11578856"/>
              <a:gd name="connsiteY0" fmla="*/ 10632 h 6187595"/>
              <a:gd name="connsiteX1" fmla="*/ 10198468 w 11578856"/>
              <a:gd name="connsiteY1" fmla="*/ 0 h 6187595"/>
              <a:gd name="connsiteX2" fmla="*/ 10596610 w 11578856"/>
              <a:gd name="connsiteY2" fmla="*/ 103590 h 6187595"/>
              <a:gd name="connsiteX3" fmla="*/ 10900398 w 11578856"/>
              <a:gd name="connsiteY3" fmla="*/ 351380 h 6187595"/>
              <a:gd name="connsiteX4" fmla="*/ 11206716 w 11578856"/>
              <a:gd name="connsiteY4" fmla="*/ 606055 h 6187595"/>
              <a:gd name="connsiteX5" fmla="*/ 11355978 w 11578856"/>
              <a:gd name="connsiteY5" fmla="*/ 750860 h 6187595"/>
              <a:gd name="connsiteX6" fmla="*/ 11578856 w 11578856"/>
              <a:gd name="connsiteY6" fmla="*/ 1040146 h 6187595"/>
              <a:gd name="connsiteX7" fmla="*/ 11578856 w 11578856"/>
              <a:gd name="connsiteY7" fmla="*/ 6187595 h 6187595"/>
              <a:gd name="connsiteX8" fmla="*/ 11578856 w 11578856"/>
              <a:gd name="connsiteY8" fmla="*/ 6187595 h 6187595"/>
              <a:gd name="connsiteX9" fmla="*/ 1808222 w 11578856"/>
              <a:gd name="connsiteY9" fmla="*/ 6178886 h 6187595"/>
              <a:gd name="connsiteX10" fmla="*/ 1288868 w 11578856"/>
              <a:gd name="connsiteY10" fmla="*/ 6045672 h 6187595"/>
              <a:gd name="connsiteX11" fmla="*/ 687977 w 11578856"/>
              <a:gd name="connsiteY11" fmla="*/ 5993421 h 6187595"/>
              <a:gd name="connsiteX12" fmla="*/ 10633 w 11578856"/>
              <a:gd name="connsiteY12" fmla="*/ 5881095 h 6187595"/>
              <a:gd name="connsiteX13" fmla="*/ 0 w 11578856"/>
              <a:gd name="connsiteY13" fmla="*/ 10632 h 6187595"/>
              <a:gd name="connsiteX0" fmla="*/ 0 w 11578856"/>
              <a:gd name="connsiteY0" fmla="*/ 10632 h 6187595"/>
              <a:gd name="connsiteX1" fmla="*/ 10198468 w 11578856"/>
              <a:gd name="connsiteY1" fmla="*/ 0 h 6187595"/>
              <a:gd name="connsiteX2" fmla="*/ 10596610 w 11578856"/>
              <a:gd name="connsiteY2" fmla="*/ 103590 h 6187595"/>
              <a:gd name="connsiteX3" fmla="*/ 10900398 w 11578856"/>
              <a:gd name="connsiteY3" fmla="*/ 351380 h 6187595"/>
              <a:gd name="connsiteX4" fmla="*/ 11100391 w 11578856"/>
              <a:gd name="connsiteY4" fmla="*/ 446566 h 6187595"/>
              <a:gd name="connsiteX5" fmla="*/ 11355978 w 11578856"/>
              <a:gd name="connsiteY5" fmla="*/ 750860 h 6187595"/>
              <a:gd name="connsiteX6" fmla="*/ 11578856 w 11578856"/>
              <a:gd name="connsiteY6" fmla="*/ 1040146 h 6187595"/>
              <a:gd name="connsiteX7" fmla="*/ 11578856 w 11578856"/>
              <a:gd name="connsiteY7" fmla="*/ 6187595 h 6187595"/>
              <a:gd name="connsiteX8" fmla="*/ 11578856 w 11578856"/>
              <a:gd name="connsiteY8" fmla="*/ 6187595 h 6187595"/>
              <a:gd name="connsiteX9" fmla="*/ 1808222 w 11578856"/>
              <a:gd name="connsiteY9" fmla="*/ 6178886 h 6187595"/>
              <a:gd name="connsiteX10" fmla="*/ 1288868 w 11578856"/>
              <a:gd name="connsiteY10" fmla="*/ 6045672 h 6187595"/>
              <a:gd name="connsiteX11" fmla="*/ 687977 w 11578856"/>
              <a:gd name="connsiteY11" fmla="*/ 5993421 h 6187595"/>
              <a:gd name="connsiteX12" fmla="*/ 10633 w 11578856"/>
              <a:gd name="connsiteY12" fmla="*/ 5881095 h 6187595"/>
              <a:gd name="connsiteX13" fmla="*/ 0 w 11578856"/>
              <a:gd name="connsiteY13" fmla="*/ 10632 h 6187595"/>
              <a:gd name="connsiteX0" fmla="*/ 10329 w 11589185"/>
              <a:gd name="connsiteY0" fmla="*/ 10632 h 6187595"/>
              <a:gd name="connsiteX1" fmla="*/ 10208797 w 11589185"/>
              <a:gd name="connsiteY1" fmla="*/ 0 h 6187595"/>
              <a:gd name="connsiteX2" fmla="*/ 10606939 w 11589185"/>
              <a:gd name="connsiteY2" fmla="*/ 103590 h 6187595"/>
              <a:gd name="connsiteX3" fmla="*/ 10910727 w 11589185"/>
              <a:gd name="connsiteY3" fmla="*/ 351380 h 6187595"/>
              <a:gd name="connsiteX4" fmla="*/ 11110720 w 11589185"/>
              <a:gd name="connsiteY4" fmla="*/ 446566 h 6187595"/>
              <a:gd name="connsiteX5" fmla="*/ 11366307 w 11589185"/>
              <a:gd name="connsiteY5" fmla="*/ 750860 h 6187595"/>
              <a:gd name="connsiteX6" fmla="*/ 11589185 w 11589185"/>
              <a:gd name="connsiteY6" fmla="*/ 1040146 h 6187595"/>
              <a:gd name="connsiteX7" fmla="*/ 11589185 w 11589185"/>
              <a:gd name="connsiteY7" fmla="*/ 6187595 h 6187595"/>
              <a:gd name="connsiteX8" fmla="*/ 11589185 w 11589185"/>
              <a:gd name="connsiteY8" fmla="*/ 6187595 h 6187595"/>
              <a:gd name="connsiteX9" fmla="*/ 1818551 w 11589185"/>
              <a:gd name="connsiteY9" fmla="*/ 6178886 h 6187595"/>
              <a:gd name="connsiteX10" fmla="*/ 1299197 w 11589185"/>
              <a:gd name="connsiteY10" fmla="*/ 6045672 h 6187595"/>
              <a:gd name="connsiteX11" fmla="*/ 698306 w 11589185"/>
              <a:gd name="connsiteY11" fmla="*/ 5993421 h 6187595"/>
              <a:gd name="connsiteX12" fmla="*/ 490 w 11589185"/>
              <a:gd name="connsiteY12" fmla="*/ 5881095 h 6187595"/>
              <a:gd name="connsiteX13" fmla="*/ 10329 w 11589185"/>
              <a:gd name="connsiteY13" fmla="*/ 10632 h 618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89185" h="6187595">
                <a:moveTo>
                  <a:pt x="10329" y="10632"/>
                </a:moveTo>
                <a:lnTo>
                  <a:pt x="10208797" y="0"/>
                </a:lnTo>
                <a:lnTo>
                  <a:pt x="10606939" y="103590"/>
                </a:lnTo>
                <a:lnTo>
                  <a:pt x="10910727" y="351380"/>
                </a:lnTo>
                <a:lnTo>
                  <a:pt x="11110720" y="446566"/>
                </a:lnTo>
                <a:lnTo>
                  <a:pt x="11366307" y="750860"/>
                </a:lnTo>
                <a:lnTo>
                  <a:pt x="11589185" y="1040146"/>
                </a:lnTo>
                <a:lnTo>
                  <a:pt x="11589185" y="6187595"/>
                </a:lnTo>
                <a:lnTo>
                  <a:pt x="11589185" y="6187595"/>
                </a:lnTo>
                <a:lnTo>
                  <a:pt x="1818551" y="6178886"/>
                </a:lnTo>
                <a:lnTo>
                  <a:pt x="1299197" y="6045672"/>
                </a:lnTo>
                <a:lnTo>
                  <a:pt x="698306" y="5993421"/>
                </a:lnTo>
                <a:lnTo>
                  <a:pt x="490" y="5881095"/>
                </a:lnTo>
                <a:cubicBezTo>
                  <a:pt x="-3054" y="3924274"/>
                  <a:pt x="13873" y="1967453"/>
                  <a:pt x="10329" y="10632"/>
                </a:cubicBezTo>
                <a:close/>
              </a:path>
            </a:pathLst>
          </a:cu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baseline="-25000"/>
          </a:p>
        </p:txBody>
      </p:sp>
      <p:sp>
        <p:nvSpPr>
          <p:cNvPr id="2" name="Title 1">
            <a:extLst>
              <a:ext uri="{FF2B5EF4-FFF2-40B4-BE49-F238E27FC236}">
                <a16:creationId xmlns:a16="http://schemas.microsoft.com/office/drawing/2014/main" id="{6864C55C-8859-8DE7-F954-4743135D78BE}"/>
              </a:ext>
            </a:extLst>
          </p:cNvPr>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5A65149-DD97-3F8C-B2D8-E1E3DBC0D166}"/>
              </a:ext>
            </a:extLst>
          </p:cNvPr>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67A6A4EF-C639-4677-390B-5A2910799138}"/>
              </a:ext>
            </a:extLst>
          </p:cNvPr>
          <p:cNvSpPr>
            <a:spLocks noGrp="1"/>
          </p:cNvSpPr>
          <p:nvPr>
            <p:ph type="ftr" sz="quarter" idx="11"/>
          </p:nvPr>
        </p:nvSpPr>
        <p:spPr>
          <a:xfrm>
            <a:off x="3028950" y="6356351"/>
            <a:ext cx="3086100" cy="365125"/>
          </a:xfrm>
        </p:spPr>
        <p:txBody>
          <a:bodyPr/>
          <a:lstStyle/>
          <a:p>
            <a:pPr algn="ctr"/>
            <a:r>
              <a:rPr lang="en-US" dirty="0"/>
              <a:t>12/28/2023</a:t>
            </a:r>
          </a:p>
        </p:txBody>
      </p:sp>
      <p:sp>
        <p:nvSpPr>
          <p:cNvPr id="9" name="Slide Number Placeholder 5">
            <a:extLst>
              <a:ext uri="{FF2B5EF4-FFF2-40B4-BE49-F238E27FC236}">
                <a16:creationId xmlns:a16="http://schemas.microsoft.com/office/drawing/2014/main" id="{2B934901-6B46-6698-0B43-A3882C642D53}"/>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pic>
        <p:nvPicPr>
          <p:cNvPr id="4" name="Graphic 3">
            <a:extLst>
              <a:ext uri="{FF2B5EF4-FFF2-40B4-BE49-F238E27FC236}">
                <a16:creationId xmlns:a16="http://schemas.microsoft.com/office/drawing/2014/main" id="{73A2CA00-8BC4-9C43-6469-9CB0B8A252D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2995699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3128C-3816-2CCE-E643-78BDC0436995}"/>
              </a:ext>
            </a:extLst>
          </p:cNvPr>
          <p:cNvSpPr>
            <a:spLocks noGrp="1"/>
          </p:cNvSpPr>
          <p:nvPr>
            <p:ph type="title"/>
          </p:nvPr>
        </p:nvSpPr>
        <p:spPr>
          <a:xfrm>
            <a:off x="938463" y="1709739"/>
            <a:ext cx="7572125" cy="2852737"/>
          </a:xfrm>
        </p:spPr>
        <p:txBody>
          <a:bodyPr anchor="b">
            <a:normAutofit/>
          </a:bodyPr>
          <a:lstStyle>
            <a:lvl1pPr>
              <a:defRPr sz="4400">
                <a:solidFill>
                  <a:schemeClr val="accent2">
                    <a:lumMod val="40000"/>
                    <a:lumOff val="60000"/>
                  </a:schemeClr>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B0C4F92C-1AF1-3FE1-08CA-ABCFF7E8757E}"/>
              </a:ext>
            </a:extLst>
          </p:cNvPr>
          <p:cNvSpPr>
            <a:spLocks noGrp="1"/>
          </p:cNvSpPr>
          <p:nvPr>
            <p:ph type="body" idx="1"/>
          </p:nvPr>
        </p:nvSpPr>
        <p:spPr>
          <a:xfrm>
            <a:off x="938462" y="4589464"/>
            <a:ext cx="7572125"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Slide Number Placeholder 5">
            <a:extLst>
              <a:ext uri="{FF2B5EF4-FFF2-40B4-BE49-F238E27FC236}">
                <a16:creationId xmlns:a16="http://schemas.microsoft.com/office/drawing/2014/main" id="{D27E0444-6B3E-C519-6BAC-3715332C9C8F}"/>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sp>
        <p:nvSpPr>
          <p:cNvPr id="5" name="Hexagon 2">
            <a:extLst>
              <a:ext uri="{FF2B5EF4-FFF2-40B4-BE49-F238E27FC236}">
                <a16:creationId xmlns:a16="http://schemas.microsoft.com/office/drawing/2014/main" id="{CF1A59FE-7398-D625-76B7-ED8E753E4BB7}"/>
              </a:ext>
            </a:extLst>
          </p:cNvPr>
          <p:cNvSpPr/>
          <p:nvPr userDrawn="1"/>
        </p:nvSpPr>
        <p:spPr>
          <a:xfrm>
            <a:off x="6346638" y="1"/>
            <a:ext cx="2435164" cy="341193"/>
          </a:xfrm>
          <a:custGeom>
            <a:avLst/>
            <a:gdLst>
              <a:gd name="connsiteX0" fmla="*/ 0 w 2135773"/>
              <a:gd name="connsiteY0" fmla="*/ 959489 h 1918977"/>
              <a:gd name="connsiteX1" fmla="*/ 383488 w 2135773"/>
              <a:gd name="connsiteY1" fmla="*/ 0 h 1918977"/>
              <a:gd name="connsiteX2" fmla="*/ 1752285 w 2135773"/>
              <a:gd name="connsiteY2" fmla="*/ 0 h 1918977"/>
              <a:gd name="connsiteX3" fmla="*/ 2135773 w 2135773"/>
              <a:gd name="connsiteY3" fmla="*/ 959489 h 1918977"/>
              <a:gd name="connsiteX4" fmla="*/ 1752285 w 2135773"/>
              <a:gd name="connsiteY4" fmla="*/ 1918977 h 1918977"/>
              <a:gd name="connsiteX5" fmla="*/ 383488 w 2135773"/>
              <a:gd name="connsiteY5" fmla="*/ 1918977 h 1918977"/>
              <a:gd name="connsiteX6" fmla="*/ 0 w 2135773"/>
              <a:gd name="connsiteY6" fmla="*/ 959489 h 1918977"/>
              <a:gd name="connsiteX0" fmla="*/ 0 w 2891275"/>
              <a:gd name="connsiteY0" fmla="*/ 959489 h 1918977"/>
              <a:gd name="connsiteX1" fmla="*/ 383488 w 2891275"/>
              <a:gd name="connsiteY1" fmla="*/ 0 h 1918977"/>
              <a:gd name="connsiteX2" fmla="*/ 2891275 w 2891275"/>
              <a:gd name="connsiteY2" fmla="*/ 48126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881731 w 2891275"/>
              <a:gd name="connsiteY3" fmla="*/ 478226 h 1918977"/>
              <a:gd name="connsiteX4" fmla="*/ 1752285 w 2891275"/>
              <a:gd name="connsiteY4" fmla="*/ 1918977 h 1918977"/>
              <a:gd name="connsiteX5" fmla="*/ 383488 w 2891275"/>
              <a:gd name="connsiteY5" fmla="*/ 1918977 h 1918977"/>
              <a:gd name="connsiteX6" fmla="*/ 0 w 2891275"/>
              <a:gd name="connsiteY6" fmla="*/ 959489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0 w 2507787"/>
              <a:gd name="connsiteY5" fmla="*/ 1918977 h 1918977"/>
              <a:gd name="connsiteX6" fmla="*/ 230122 w 2507787"/>
              <a:gd name="connsiteY6" fmla="*/ 466194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830179 w 2507787"/>
              <a:gd name="connsiteY5" fmla="*/ 595503 h 1918977"/>
              <a:gd name="connsiteX6" fmla="*/ 230122 w 2507787"/>
              <a:gd name="connsiteY6" fmla="*/ 466194 h 1918977"/>
              <a:gd name="connsiteX0" fmla="*/ 230122 w 2507787"/>
              <a:gd name="connsiteY0" fmla="*/ 466194 h 595503"/>
              <a:gd name="connsiteX1" fmla="*/ 0 w 2507787"/>
              <a:gd name="connsiteY1" fmla="*/ 0 h 595503"/>
              <a:gd name="connsiteX2" fmla="*/ 2507787 w 2507787"/>
              <a:gd name="connsiteY2" fmla="*/ 0 h 595503"/>
              <a:gd name="connsiteX3" fmla="*/ 2498243 w 2507787"/>
              <a:gd name="connsiteY3" fmla="*/ 4782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507787"/>
              <a:gd name="connsiteY0" fmla="*/ 466194 h 595503"/>
              <a:gd name="connsiteX1" fmla="*/ 0 w 2507787"/>
              <a:gd name="connsiteY1" fmla="*/ 0 h 595503"/>
              <a:gd name="connsiteX2" fmla="*/ 2507787 w 2507787"/>
              <a:gd name="connsiteY2" fmla="*/ 0 h 595503"/>
              <a:gd name="connsiteX3" fmla="*/ 2327646 w 2507787"/>
              <a:gd name="connsiteY3" fmla="*/ 2797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230122 w 2460019"/>
              <a:gd name="connsiteY6"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478989 w 2460019"/>
              <a:gd name="connsiteY6" fmla="*/ 519884 h 604956"/>
              <a:gd name="connsiteX7" fmla="*/ 230122 w 2460019"/>
              <a:gd name="connsiteY7"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560876 w 2460019"/>
              <a:gd name="connsiteY6" fmla="*/ 463170 h 604956"/>
              <a:gd name="connsiteX7" fmla="*/ 230122 w 2460019"/>
              <a:gd name="connsiteY7"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1250088 w 2460019"/>
              <a:gd name="connsiteY5" fmla="*/ 53878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1277383 w 2460019"/>
              <a:gd name="connsiteY5" fmla="*/ 46316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460019"/>
              <a:gd name="connsiteY0" fmla="*/ 475647 h 604956"/>
              <a:gd name="connsiteX1" fmla="*/ 0 w 2460019"/>
              <a:gd name="connsiteY1" fmla="*/ 1009 h 604956"/>
              <a:gd name="connsiteX2" fmla="*/ 2460019 w 2460019"/>
              <a:gd name="connsiteY2" fmla="*/ 0 h 604956"/>
              <a:gd name="connsiteX3" fmla="*/ 2327646 w 2460019"/>
              <a:gd name="connsiteY3" fmla="*/ 289179 h 604956"/>
              <a:gd name="connsiteX4" fmla="*/ 1765839 w 2460019"/>
              <a:gd name="connsiteY4" fmla="*/ 484641 h 604956"/>
              <a:gd name="connsiteX5" fmla="*/ 1277383 w 2460019"/>
              <a:gd name="connsiteY5" fmla="*/ 463168 h 604956"/>
              <a:gd name="connsiteX6" fmla="*/ 830179 w 2460019"/>
              <a:gd name="connsiteY6" fmla="*/ 604956 h 604956"/>
              <a:gd name="connsiteX7" fmla="*/ 560876 w 2460019"/>
              <a:gd name="connsiteY7" fmla="*/ 463170 h 604956"/>
              <a:gd name="connsiteX8" fmla="*/ 230122 w 2460019"/>
              <a:gd name="connsiteY8" fmla="*/ 475647 h 60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0019" h="604956">
                <a:moveTo>
                  <a:pt x="230122" y="475647"/>
                </a:moveTo>
                <a:lnTo>
                  <a:pt x="0" y="1009"/>
                </a:lnTo>
                <a:lnTo>
                  <a:pt x="2460019" y="0"/>
                </a:lnTo>
                <a:lnTo>
                  <a:pt x="2327646" y="289179"/>
                </a:lnTo>
                <a:lnTo>
                  <a:pt x="1765839" y="484641"/>
                </a:lnTo>
                <a:lnTo>
                  <a:pt x="1277383" y="463168"/>
                </a:lnTo>
                <a:lnTo>
                  <a:pt x="830179" y="604956"/>
                </a:lnTo>
                <a:lnTo>
                  <a:pt x="560876" y="463170"/>
                </a:lnTo>
                <a:lnTo>
                  <a:pt x="230122" y="475647"/>
                </a:lnTo>
                <a:close/>
              </a:path>
            </a:pathLst>
          </a:cu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Hexagon 2">
            <a:extLst>
              <a:ext uri="{FF2B5EF4-FFF2-40B4-BE49-F238E27FC236}">
                <a16:creationId xmlns:a16="http://schemas.microsoft.com/office/drawing/2014/main" id="{217B5AD1-FB9E-2FCC-A534-C4D09075187F}"/>
              </a:ext>
            </a:extLst>
          </p:cNvPr>
          <p:cNvSpPr/>
          <p:nvPr userDrawn="1"/>
        </p:nvSpPr>
        <p:spPr>
          <a:xfrm flipH="1">
            <a:off x="6012723" y="-5977"/>
            <a:ext cx="2435163" cy="244549"/>
          </a:xfrm>
          <a:custGeom>
            <a:avLst/>
            <a:gdLst>
              <a:gd name="connsiteX0" fmla="*/ 0 w 2135773"/>
              <a:gd name="connsiteY0" fmla="*/ 959489 h 1918977"/>
              <a:gd name="connsiteX1" fmla="*/ 383488 w 2135773"/>
              <a:gd name="connsiteY1" fmla="*/ 0 h 1918977"/>
              <a:gd name="connsiteX2" fmla="*/ 1752285 w 2135773"/>
              <a:gd name="connsiteY2" fmla="*/ 0 h 1918977"/>
              <a:gd name="connsiteX3" fmla="*/ 2135773 w 2135773"/>
              <a:gd name="connsiteY3" fmla="*/ 959489 h 1918977"/>
              <a:gd name="connsiteX4" fmla="*/ 1752285 w 2135773"/>
              <a:gd name="connsiteY4" fmla="*/ 1918977 h 1918977"/>
              <a:gd name="connsiteX5" fmla="*/ 383488 w 2135773"/>
              <a:gd name="connsiteY5" fmla="*/ 1918977 h 1918977"/>
              <a:gd name="connsiteX6" fmla="*/ 0 w 2135773"/>
              <a:gd name="connsiteY6" fmla="*/ 959489 h 1918977"/>
              <a:gd name="connsiteX0" fmla="*/ 0 w 2891275"/>
              <a:gd name="connsiteY0" fmla="*/ 959489 h 1918977"/>
              <a:gd name="connsiteX1" fmla="*/ 383488 w 2891275"/>
              <a:gd name="connsiteY1" fmla="*/ 0 h 1918977"/>
              <a:gd name="connsiteX2" fmla="*/ 2891275 w 2891275"/>
              <a:gd name="connsiteY2" fmla="*/ 48126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881731 w 2891275"/>
              <a:gd name="connsiteY3" fmla="*/ 478226 h 1918977"/>
              <a:gd name="connsiteX4" fmla="*/ 1752285 w 2891275"/>
              <a:gd name="connsiteY4" fmla="*/ 1918977 h 1918977"/>
              <a:gd name="connsiteX5" fmla="*/ 383488 w 2891275"/>
              <a:gd name="connsiteY5" fmla="*/ 1918977 h 1918977"/>
              <a:gd name="connsiteX6" fmla="*/ 0 w 2891275"/>
              <a:gd name="connsiteY6" fmla="*/ 959489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0 w 2507787"/>
              <a:gd name="connsiteY5" fmla="*/ 1918977 h 1918977"/>
              <a:gd name="connsiteX6" fmla="*/ 230122 w 2507787"/>
              <a:gd name="connsiteY6" fmla="*/ 466194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830179 w 2507787"/>
              <a:gd name="connsiteY5" fmla="*/ 595503 h 1918977"/>
              <a:gd name="connsiteX6" fmla="*/ 230122 w 2507787"/>
              <a:gd name="connsiteY6" fmla="*/ 466194 h 1918977"/>
              <a:gd name="connsiteX0" fmla="*/ 230122 w 2507787"/>
              <a:gd name="connsiteY0" fmla="*/ 466194 h 595503"/>
              <a:gd name="connsiteX1" fmla="*/ 0 w 2507787"/>
              <a:gd name="connsiteY1" fmla="*/ 0 h 595503"/>
              <a:gd name="connsiteX2" fmla="*/ 2507787 w 2507787"/>
              <a:gd name="connsiteY2" fmla="*/ 0 h 595503"/>
              <a:gd name="connsiteX3" fmla="*/ 2498243 w 2507787"/>
              <a:gd name="connsiteY3" fmla="*/ 4782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522306"/>
              <a:gd name="connsiteY0" fmla="*/ 466194 h 730889"/>
              <a:gd name="connsiteX1" fmla="*/ 0 w 2522306"/>
              <a:gd name="connsiteY1" fmla="*/ 0 h 730889"/>
              <a:gd name="connsiteX2" fmla="*/ 2507787 w 2522306"/>
              <a:gd name="connsiteY2" fmla="*/ 0 h 730889"/>
              <a:gd name="connsiteX3" fmla="*/ 2522306 w 2522306"/>
              <a:gd name="connsiteY3" fmla="*/ 730889 h 730889"/>
              <a:gd name="connsiteX4" fmla="*/ 1765839 w 2522306"/>
              <a:gd name="connsiteY4" fmla="*/ 475188 h 730889"/>
              <a:gd name="connsiteX5" fmla="*/ 830179 w 2522306"/>
              <a:gd name="connsiteY5" fmla="*/ 595503 h 730889"/>
              <a:gd name="connsiteX6" fmla="*/ 230122 w 2522306"/>
              <a:gd name="connsiteY6" fmla="*/ 466194 h 730889"/>
              <a:gd name="connsiteX0" fmla="*/ 230122 w 2522306"/>
              <a:gd name="connsiteY0" fmla="*/ 466194 h 800041"/>
              <a:gd name="connsiteX1" fmla="*/ 0 w 2522306"/>
              <a:gd name="connsiteY1" fmla="*/ 0 h 800041"/>
              <a:gd name="connsiteX2" fmla="*/ 2507787 w 2522306"/>
              <a:gd name="connsiteY2" fmla="*/ 0 h 800041"/>
              <a:gd name="connsiteX3" fmla="*/ 2522306 w 2522306"/>
              <a:gd name="connsiteY3" fmla="*/ 730889 h 800041"/>
              <a:gd name="connsiteX4" fmla="*/ 1970376 w 2522306"/>
              <a:gd name="connsiteY4" fmla="*/ 800041 h 800041"/>
              <a:gd name="connsiteX5" fmla="*/ 830179 w 2522306"/>
              <a:gd name="connsiteY5" fmla="*/ 595503 h 800041"/>
              <a:gd name="connsiteX6" fmla="*/ 230122 w 2522306"/>
              <a:gd name="connsiteY6" fmla="*/ 466194 h 800041"/>
              <a:gd name="connsiteX0" fmla="*/ 230122 w 2522306"/>
              <a:gd name="connsiteY0" fmla="*/ 466194 h 800041"/>
              <a:gd name="connsiteX1" fmla="*/ 0 w 2522306"/>
              <a:gd name="connsiteY1" fmla="*/ 0 h 800041"/>
              <a:gd name="connsiteX2" fmla="*/ 2507787 w 2522306"/>
              <a:gd name="connsiteY2" fmla="*/ 0 h 800041"/>
              <a:gd name="connsiteX3" fmla="*/ 2522306 w 2522306"/>
              <a:gd name="connsiteY3" fmla="*/ 730889 h 800041"/>
              <a:gd name="connsiteX4" fmla="*/ 1970376 w 2522306"/>
              <a:gd name="connsiteY4" fmla="*/ 800041 h 800041"/>
              <a:gd name="connsiteX5" fmla="*/ 1263316 w 2522306"/>
              <a:gd name="connsiteY5" fmla="*/ 715818 h 800041"/>
              <a:gd name="connsiteX6" fmla="*/ 230122 w 2522306"/>
              <a:gd name="connsiteY6" fmla="*/ 466194 h 800041"/>
              <a:gd name="connsiteX0" fmla="*/ 518880 w 2522306"/>
              <a:gd name="connsiteY0" fmla="*/ 333847 h 800041"/>
              <a:gd name="connsiteX1" fmla="*/ 0 w 2522306"/>
              <a:gd name="connsiteY1" fmla="*/ 0 h 800041"/>
              <a:gd name="connsiteX2" fmla="*/ 2507787 w 2522306"/>
              <a:gd name="connsiteY2" fmla="*/ 0 h 800041"/>
              <a:gd name="connsiteX3" fmla="*/ 2522306 w 2522306"/>
              <a:gd name="connsiteY3" fmla="*/ 730889 h 800041"/>
              <a:gd name="connsiteX4" fmla="*/ 1970376 w 2522306"/>
              <a:gd name="connsiteY4" fmla="*/ 800041 h 800041"/>
              <a:gd name="connsiteX5" fmla="*/ 1263316 w 2522306"/>
              <a:gd name="connsiteY5" fmla="*/ 715818 h 800041"/>
              <a:gd name="connsiteX6" fmla="*/ 518880 w 2522306"/>
              <a:gd name="connsiteY6" fmla="*/ 333847 h 800041"/>
              <a:gd name="connsiteX0" fmla="*/ 1522 w 2004948"/>
              <a:gd name="connsiteY0" fmla="*/ 333847 h 800041"/>
              <a:gd name="connsiteX1" fmla="*/ 0 w 2004948"/>
              <a:gd name="connsiteY1" fmla="*/ 24063 h 800041"/>
              <a:gd name="connsiteX2" fmla="*/ 1990429 w 2004948"/>
              <a:gd name="connsiteY2" fmla="*/ 0 h 800041"/>
              <a:gd name="connsiteX3" fmla="*/ 2004948 w 2004948"/>
              <a:gd name="connsiteY3" fmla="*/ 730889 h 800041"/>
              <a:gd name="connsiteX4" fmla="*/ 1453018 w 2004948"/>
              <a:gd name="connsiteY4" fmla="*/ 800041 h 800041"/>
              <a:gd name="connsiteX5" fmla="*/ 745958 w 2004948"/>
              <a:gd name="connsiteY5" fmla="*/ 715818 h 800041"/>
              <a:gd name="connsiteX6" fmla="*/ 1522 w 2004948"/>
              <a:gd name="connsiteY6" fmla="*/ 333847 h 800041"/>
              <a:gd name="connsiteX0" fmla="*/ 8 w 2003434"/>
              <a:gd name="connsiteY0" fmla="*/ 337079 h 803273"/>
              <a:gd name="connsiteX1" fmla="*/ 25781 w 2003434"/>
              <a:gd name="connsiteY1" fmla="*/ 0 h 803273"/>
              <a:gd name="connsiteX2" fmla="*/ 1988915 w 2003434"/>
              <a:gd name="connsiteY2" fmla="*/ 3232 h 803273"/>
              <a:gd name="connsiteX3" fmla="*/ 2003434 w 2003434"/>
              <a:gd name="connsiteY3" fmla="*/ 734121 h 803273"/>
              <a:gd name="connsiteX4" fmla="*/ 1451504 w 2003434"/>
              <a:gd name="connsiteY4" fmla="*/ 803273 h 803273"/>
              <a:gd name="connsiteX5" fmla="*/ 744444 w 2003434"/>
              <a:gd name="connsiteY5" fmla="*/ 719050 h 803273"/>
              <a:gd name="connsiteX6" fmla="*/ 8 w 2003434"/>
              <a:gd name="connsiteY6" fmla="*/ 337079 h 803273"/>
              <a:gd name="connsiteX0" fmla="*/ 8 w 1989787"/>
              <a:gd name="connsiteY0" fmla="*/ 337079 h 803273"/>
              <a:gd name="connsiteX1" fmla="*/ 25781 w 1989787"/>
              <a:gd name="connsiteY1" fmla="*/ 0 h 803273"/>
              <a:gd name="connsiteX2" fmla="*/ 1988915 w 1989787"/>
              <a:gd name="connsiteY2" fmla="*/ 3232 h 803273"/>
              <a:gd name="connsiteX3" fmla="*/ 1989787 w 1989787"/>
              <a:gd name="connsiteY3" fmla="*/ 713650 h 803273"/>
              <a:gd name="connsiteX4" fmla="*/ 1451504 w 1989787"/>
              <a:gd name="connsiteY4" fmla="*/ 803273 h 803273"/>
              <a:gd name="connsiteX5" fmla="*/ 744444 w 1989787"/>
              <a:gd name="connsiteY5" fmla="*/ 719050 h 803273"/>
              <a:gd name="connsiteX6" fmla="*/ 8 w 1989787"/>
              <a:gd name="connsiteY6" fmla="*/ 337079 h 803273"/>
              <a:gd name="connsiteX0" fmla="*/ 204197 w 1964006"/>
              <a:gd name="connsiteY0" fmla="*/ 346996 h 803273"/>
              <a:gd name="connsiteX1" fmla="*/ 0 w 1964006"/>
              <a:gd name="connsiteY1" fmla="*/ 0 h 803273"/>
              <a:gd name="connsiteX2" fmla="*/ 1963134 w 1964006"/>
              <a:gd name="connsiteY2" fmla="*/ 3232 h 803273"/>
              <a:gd name="connsiteX3" fmla="*/ 1964006 w 1964006"/>
              <a:gd name="connsiteY3" fmla="*/ 713650 h 803273"/>
              <a:gd name="connsiteX4" fmla="*/ 1425723 w 1964006"/>
              <a:gd name="connsiteY4" fmla="*/ 803273 h 803273"/>
              <a:gd name="connsiteX5" fmla="*/ 718663 w 1964006"/>
              <a:gd name="connsiteY5" fmla="*/ 719050 h 803273"/>
              <a:gd name="connsiteX6" fmla="*/ 204197 w 1964006"/>
              <a:gd name="connsiteY6" fmla="*/ 346996 h 803273"/>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718663 w 1964006"/>
              <a:gd name="connsiteY5" fmla="*/ 719050 h 763606"/>
              <a:gd name="connsiteX6" fmla="*/ 204197 w 1964006"/>
              <a:gd name="connsiteY6" fmla="*/ 346996 h 763606"/>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1128297 w 1964006"/>
              <a:gd name="connsiteY5" fmla="*/ 689299 h 763606"/>
              <a:gd name="connsiteX6" fmla="*/ 204197 w 1964006"/>
              <a:gd name="connsiteY6" fmla="*/ 346996 h 763606"/>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1128297 w 1964006"/>
              <a:gd name="connsiteY5" fmla="*/ 689299 h 763606"/>
              <a:gd name="connsiteX6" fmla="*/ 750368 w 1964006"/>
              <a:gd name="connsiteY6" fmla="*/ 535516 h 763606"/>
              <a:gd name="connsiteX7" fmla="*/ 204197 w 1964006"/>
              <a:gd name="connsiteY7" fmla="*/ 346996 h 763606"/>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1128297 w 1964006"/>
              <a:gd name="connsiteY5" fmla="*/ 689299 h 763606"/>
              <a:gd name="connsiteX6" fmla="*/ 793488 w 1964006"/>
              <a:gd name="connsiteY6" fmla="*/ 743772 h 763606"/>
              <a:gd name="connsiteX7" fmla="*/ 204197 w 1964006"/>
              <a:gd name="connsiteY7" fmla="*/ 346996 h 763606"/>
              <a:gd name="connsiteX0" fmla="*/ 204197 w 1963139"/>
              <a:gd name="connsiteY0" fmla="*/ 346996 h 979769"/>
              <a:gd name="connsiteX1" fmla="*/ 0 w 1963139"/>
              <a:gd name="connsiteY1" fmla="*/ 0 h 979769"/>
              <a:gd name="connsiteX2" fmla="*/ 1963134 w 1963139"/>
              <a:gd name="connsiteY2" fmla="*/ 3232 h 979769"/>
              <a:gd name="connsiteX3" fmla="*/ 1952117 w 1963139"/>
              <a:gd name="connsiteY3" fmla="*/ 979769 h 979769"/>
              <a:gd name="connsiteX4" fmla="*/ 1569455 w 1963139"/>
              <a:gd name="connsiteY4" fmla="*/ 763606 h 979769"/>
              <a:gd name="connsiteX5" fmla="*/ 1128297 w 1963139"/>
              <a:gd name="connsiteY5" fmla="*/ 689299 h 979769"/>
              <a:gd name="connsiteX6" fmla="*/ 793488 w 1963139"/>
              <a:gd name="connsiteY6" fmla="*/ 743772 h 979769"/>
              <a:gd name="connsiteX7" fmla="*/ 204197 w 1963139"/>
              <a:gd name="connsiteY7" fmla="*/ 346996 h 979769"/>
              <a:gd name="connsiteX0" fmla="*/ 204197 w 1982210"/>
              <a:gd name="connsiteY0" fmla="*/ 346996 h 992723"/>
              <a:gd name="connsiteX1" fmla="*/ 0 w 1982210"/>
              <a:gd name="connsiteY1" fmla="*/ 0 h 992723"/>
              <a:gd name="connsiteX2" fmla="*/ 1963134 w 1982210"/>
              <a:gd name="connsiteY2" fmla="*/ 3232 h 992723"/>
              <a:gd name="connsiteX3" fmla="*/ 1982210 w 1982210"/>
              <a:gd name="connsiteY3" fmla="*/ 992723 h 992723"/>
              <a:gd name="connsiteX4" fmla="*/ 1569455 w 1982210"/>
              <a:gd name="connsiteY4" fmla="*/ 763606 h 992723"/>
              <a:gd name="connsiteX5" fmla="*/ 1128297 w 1982210"/>
              <a:gd name="connsiteY5" fmla="*/ 689299 h 992723"/>
              <a:gd name="connsiteX6" fmla="*/ 793488 w 1982210"/>
              <a:gd name="connsiteY6" fmla="*/ 743772 h 992723"/>
              <a:gd name="connsiteX7" fmla="*/ 204197 w 1982210"/>
              <a:gd name="connsiteY7" fmla="*/ 346996 h 992723"/>
              <a:gd name="connsiteX0" fmla="*/ 204197 w 1972179"/>
              <a:gd name="connsiteY0" fmla="*/ 346996 h 988405"/>
              <a:gd name="connsiteX1" fmla="*/ 0 w 1972179"/>
              <a:gd name="connsiteY1" fmla="*/ 0 h 988405"/>
              <a:gd name="connsiteX2" fmla="*/ 1963134 w 1972179"/>
              <a:gd name="connsiteY2" fmla="*/ 3232 h 988405"/>
              <a:gd name="connsiteX3" fmla="*/ 1972179 w 1972179"/>
              <a:gd name="connsiteY3" fmla="*/ 988405 h 988405"/>
              <a:gd name="connsiteX4" fmla="*/ 1569455 w 1972179"/>
              <a:gd name="connsiteY4" fmla="*/ 763606 h 988405"/>
              <a:gd name="connsiteX5" fmla="*/ 1128297 w 1972179"/>
              <a:gd name="connsiteY5" fmla="*/ 689299 h 988405"/>
              <a:gd name="connsiteX6" fmla="*/ 793488 w 1972179"/>
              <a:gd name="connsiteY6" fmla="*/ 743772 h 988405"/>
              <a:gd name="connsiteX7" fmla="*/ 204197 w 1972179"/>
              <a:gd name="connsiteY7" fmla="*/ 346996 h 988405"/>
              <a:gd name="connsiteX0" fmla="*/ 204197 w 1972179"/>
              <a:gd name="connsiteY0" fmla="*/ 346996 h 988405"/>
              <a:gd name="connsiteX1" fmla="*/ 0 w 1972179"/>
              <a:gd name="connsiteY1" fmla="*/ 0 h 988405"/>
              <a:gd name="connsiteX2" fmla="*/ 1963134 w 1972179"/>
              <a:gd name="connsiteY2" fmla="*/ 3232 h 988405"/>
              <a:gd name="connsiteX3" fmla="*/ 1972179 w 1972179"/>
              <a:gd name="connsiteY3" fmla="*/ 988405 h 988405"/>
              <a:gd name="connsiteX4" fmla="*/ 1549392 w 1972179"/>
              <a:gd name="connsiteY4" fmla="*/ 793832 h 988405"/>
              <a:gd name="connsiteX5" fmla="*/ 1128297 w 1972179"/>
              <a:gd name="connsiteY5" fmla="*/ 689299 h 988405"/>
              <a:gd name="connsiteX6" fmla="*/ 793488 w 1972179"/>
              <a:gd name="connsiteY6" fmla="*/ 743772 h 988405"/>
              <a:gd name="connsiteX7" fmla="*/ 204197 w 1972179"/>
              <a:gd name="connsiteY7" fmla="*/ 346996 h 988405"/>
              <a:gd name="connsiteX0" fmla="*/ 118932 w 1972179"/>
              <a:gd name="connsiteY0" fmla="*/ 359951 h 988405"/>
              <a:gd name="connsiteX1" fmla="*/ 0 w 1972179"/>
              <a:gd name="connsiteY1" fmla="*/ 0 h 988405"/>
              <a:gd name="connsiteX2" fmla="*/ 1963134 w 1972179"/>
              <a:gd name="connsiteY2" fmla="*/ 3232 h 988405"/>
              <a:gd name="connsiteX3" fmla="*/ 1972179 w 1972179"/>
              <a:gd name="connsiteY3" fmla="*/ 988405 h 988405"/>
              <a:gd name="connsiteX4" fmla="*/ 1549392 w 1972179"/>
              <a:gd name="connsiteY4" fmla="*/ 793832 h 988405"/>
              <a:gd name="connsiteX5" fmla="*/ 1128297 w 1972179"/>
              <a:gd name="connsiteY5" fmla="*/ 689299 h 988405"/>
              <a:gd name="connsiteX6" fmla="*/ 793488 w 1972179"/>
              <a:gd name="connsiteY6" fmla="*/ 743772 h 988405"/>
              <a:gd name="connsiteX7" fmla="*/ 118932 w 1972179"/>
              <a:gd name="connsiteY7" fmla="*/ 359951 h 988405"/>
              <a:gd name="connsiteX0" fmla="*/ 118932 w 1972179"/>
              <a:gd name="connsiteY0" fmla="*/ 359951 h 988405"/>
              <a:gd name="connsiteX1" fmla="*/ 0 w 1972179"/>
              <a:gd name="connsiteY1" fmla="*/ 0 h 988405"/>
              <a:gd name="connsiteX2" fmla="*/ 1963134 w 1972179"/>
              <a:gd name="connsiteY2" fmla="*/ 3232 h 988405"/>
              <a:gd name="connsiteX3" fmla="*/ 1972179 w 1972179"/>
              <a:gd name="connsiteY3" fmla="*/ 988405 h 988405"/>
              <a:gd name="connsiteX4" fmla="*/ 1549392 w 1972179"/>
              <a:gd name="connsiteY4" fmla="*/ 793832 h 988405"/>
              <a:gd name="connsiteX5" fmla="*/ 1128297 w 1972179"/>
              <a:gd name="connsiteY5" fmla="*/ 689299 h 988405"/>
              <a:gd name="connsiteX6" fmla="*/ 793488 w 1972179"/>
              <a:gd name="connsiteY6" fmla="*/ 743772 h 988405"/>
              <a:gd name="connsiteX7" fmla="*/ 118932 w 1972179"/>
              <a:gd name="connsiteY7" fmla="*/ 359951 h 988405"/>
              <a:gd name="connsiteX0" fmla="*/ 118932 w 1963134"/>
              <a:gd name="connsiteY0" fmla="*/ 359951 h 793832"/>
              <a:gd name="connsiteX1" fmla="*/ 0 w 1963134"/>
              <a:gd name="connsiteY1" fmla="*/ 0 h 793832"/>
              <a:gd name="connsiteX2" fmla="*/ 1963134 w 1963134"/>
              <a:gd name="connsiteY2" fmla="*/ 3232 h 793832"/>
              <a:gd name="connsiteX3" fmla="*/ 1850007 w 1963134"/>
              <a:gd name="connsiteY3" fmla="*/ 320208 h 793832"/>
              <a:gd name="connsiteX4" fmla="*/ 1549392 w 1963134"/>
              <a:gd name="connsiteY4" fmla="*/ 793832 h 793832"/>
              <a:gd name="connsiteX5" fmla="*/ 1128297 w 1963134"/>
              <a:gd name="connsiteY5" fmla="*/ 689299 h 793832"/>
              <a:gd name="connsiteX6" fmla="*/ 793488 w 1963134"/>
              <a:gd name="connsiteY6" fmla="*/ 743772 h 793832"/>
              <a:gd name="connsiteX7" fmla="*/ 118932 w 1963134"/>
              <a:gd name="connsiteY7" fmla="*/ 359951 h 793832"/>
              <a:gd name="connsiteX0" fmla="*/ 118932 w 1963137"/>
              <a:gd name="connsiteY0" fmla="*/ 359951 h 793832"/>
              <a:gd name="connsiteX1" fmla="*/ 0 w 1963137"/>
              <a:gd name="connsiteY1" fmla="*/ 0 h 793832"/>
              <a:gd name="connsiteX2" fmla="*/ 1963134 w 1963137"/>
              <a:gd name="connsiteY2" fmla="*/ 3232 h 793832"/>
              <a:gd name="connsiteX3" fmla="*/ 1850007 w 1963137"/>
              <a:gd name="connsiteY3" fmla="*/ 320208 h 793832"/>
              <a:gd name="connsiteX4" fmla="*/ 1549392 w 1963137"/>
              <a:gd name="connsiteY4" fmla="*/ 793832 h 793832"/>
              <a:gd name="connsiteX5" fmla="*/ 1128297 w 1963137"/>
              <a:gd name="connsiteY5" fmla="*/ 689299 h 793832"/>
              <a:gd name="connsiteX6" fmla="*/ 793488 w 1963137"/>
              <a:gd name="connsiteY6" fmla="*/ 743772 h 793832"/>
              <a:gd name="connsiteX7" fmla="*/ 118932 w 1963137"/>
              <a:gd name="connsiteY7" fmla="*/ 359951 h 793832"/>
              <a:gd name="connsiteX0" fmla="*/ 118932 w 1963137"/>
              <a:gd name="connsiteY0" fmla="*/ 359951 h 743771"/>
              <a:gd name="connsiteX1" fmla="*/ 0 w 1963137"/>
              <a:gd name="connsiteY1" fmla="*/ 0 h 743771"/>
              <a:gd name="connsiteX2" fmla="*/ 1963134 w 1963137"/>
              <a:gd name="connsiteY2" fmla="*/ 3232 h 743771"/>
              <a:gd name="connsiteX3" fmla="*/ 1850007 w 1963137"/>
              <a:gd name="connsiteY3" fmla="*/ 320208 h 743771"/>
              <a:gd name="connsiteX4" fmla="*/ 1549392 w 1963137"/>
              <a:gd name="connsiteY4" fmla="*/ 348368 h 743771"/>
              <a:gd name="connsiteX5" fmla="*/ 1128297 w 1963137"/>
              <a:gd name="connsiteY5" fmla="*/ 689299 h 743771"/>
              <a:gd name="connsiteX6" fmla="*/ 793488 w 1963137"/>
              <a:gd name="connsiteY6" fmla="*/ 743772 h 743771"/>
              <a:gd name="connsiteX7" fmla="*/ 118932 w 1963137"/>
              <a:gd name="connsiteY7" fmla="*/ 359951 h 743771"/>
              <a:gd name="connsiteX0" fmla="*/ 118932 w 1963137"/>
              <a:gd name="connsiteY0" fmla="*/ 359951 h 689298"/>
              <a:gd name="connsiteX1" fmla="*/ 0 w 1963137"/>
              <a:gd name="connsiteY1" fmla="*/ 0 h 689298"/>
              <a:gd name="connsiteX2" fmla="*/ 1963134 w 1963137"/>
              <a:gd name="connsiteY2" fmla="*/ 3232 h 689298"/>
              <a:gd name="connsiteX3" fmla="*/ 1850007 w 1963137"/>
              <a:gd name="connsiteY3" fmla="*/ 320208 h 689298"/>
              <a:gd name="connsiteX4" fmla="*/ 1549392 w 1963137"/>
              <a:gd name="connsiteY4" fmla="*/ 348368 h 689298"/>
              <a:gd name="connsiteX5" fmla="*/ 1128297 w 1963137"/>
              <a:gd name="connsiteY5" fmla="*/ 689299 h 689298"/>
              <a:gd name="connsiteX6" fmla="*/ 556331 w 1963137"/>
              <a:gd name="connsiteY6" fmla="*/ 310683 h 689298"/>
              <a:gd name="connsiteX7" fmla="*/ 118932 w 1963137"/>
              <a:gd name="connsiteY7" fmla="*/ 359951 h 689298"/>
              <a:gd name="connsiteX0" fmla="*/ 118932 w 1963137"/>
              <a:gd name="connsiteY0" fmla="*/ 359951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56331 w 1963137"/>
              <a:gd name="connsiteY6" fmla="*/ 310683 h 466570"/>
              <a:gd name="connsiteX7" fmla="*/ 118932 w 1963137"/>
              <a:gd name="connsiteY7" fmla="*/ 359951 h 466570"/>
              <a:gd name="connsiteX0" fmla="*/ 212358 w 1963137"/>
              <a:gd name="connsiteY0" fmla="*/ 186714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56331 w 1963137"/>
              <a:gd name="connsiteY6" fmla="*/ 310683 h 466570"/>
              <a:gd name="connsiteX7" fmla="*/ 212358 w 1963137"/>
              <a:gd name="connsiteY7" fmla="*/ 186714 h 466570"/>
              <a:gd name="connsiteX0" fmla="*/ 212358 w 1963137"/>
              <a:gd name="connsiteY0" fmla="*/ 186714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56331 w 1963137"/>
              <a:gd name="connsiteY6" fmla="*/ 310683 h 466570"/>
              <a:gd name="connsiteX7" fmla="*/ 212358 w 1963137"/>
              <a:gd name="connsiteY7" fmla="*/ 186714 h 466570"/>
              <a:gd name="connsiteX0" fmla="*/ 212358 w 1963137"/>
              <a:gd name="connsiteY0" fmla="*/ 186714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56331 w 1963137"/>
              <a:gd name="connsiteY6" fmla="*/ 310683 h 466570"/>
              <a:gd name="connsiteX7" fmla="*/ 212358 w 1963137"/>
              <a:gd name="connsiteY7" fmla="*/ 186714 h 466570"/>
              <a:gd name="connsiteX0" fmla="*/ 212358 w 1963137"/>
              <a:gd name="connsiteY0" fmla="*/ 186714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56331 w 1963137"/>
              <a:gd name="connsiteY6" fmla="*/ 310683 h 466570"/>
              <a:gd name="connsiteX7" fmla="*/ 212358 w 1963137"/>
              <a:gd name="connsiteY7" fmla="*/ 186714 h 466570"/>
              <a:gd name="connsiteX0" fmla="*/ 171675 w 1963137"/>
              <a:gd name="connsiteY0" fmla="*/ 163262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56331 w 1963137"/>
              <a:gd name="connsiteY6" fmla="*/ 310683 h 466570"/>
              <a:gd name="connsiteX7" fmla="*/ 171675 w 1963137"/>
              <a:gd name="connsiteY7" fmla="*/ 163262 h 466570"/>
              <a:gd name="connsiteX0" fmla="*/ 171675 w 1963137"/>
              <a:gd name="connsiteY0" fmla="*/ 163262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60399 w 1963137"/>
              <a:gd name="connsiteY6" fmla="*/ 216875 h 466570"/>
              <a:gd name="connsiteX7" fmla="*/ 171675 w 1963137"/>
              <a:gd name="connsiteY7" fmla="*/ 163262 h 466570"/>
              <a:gd name="connsiteX0" fmla="*/ 171675 w 1963137"/>
              <a:gd name="connsiteY0" fmla="*/ 163262 h 348368"/>
              <a:gd name="connsiteX1" fmla="*/ 0 w 1963137"/>
              <a:gd name="connsiteY1" fmla="*/ 0 h 348368"/>
              <a:gd name="connsiteX2" fmla="*/ 1963134 w 1963137"/>
              <a:gd name="connsiteY2" fmla="*/ 3232 h 348368"/>
              <a:gd name="connsiteX3" fmla="*/ 1850007 w 1963137"/>
              <a:gd name="connsiteY3" fmla="*/ 320208 h 348368"/>
              <a:gd name="connsiteX4" fmla="*/ 1549392 w 1963137"/>
              <a:gd name="connsiteY4" fmla="*/ 348368 h 348368"/>
              <a:gd name="connsiteX5" fmla="*/ 1071487 w 1963137"/>
              <a:gd name="connsiteY5" fmla="*/ 232051 h 348368"/>
              <a:gd name="connsiteX6" fmla="*/ 560399 w 1963137"/>
              <a:gd name="connsiteY6" fmla="*/ 216875 h 348368"/>
              <a:gd name="connsiteX7" fmla="*/ 171675 w 1963137"/>
              <a:gd name="connsiteY7" fmla="*/ 163262 h 348368"/>
              <a:gd name="connsiteX0" fmla="*/ 171675 w 1963137"/>
              <a:gd name="connsiteY0" fmla="*/ 163262 h 348368"/>
              <a:gd name="connsiteX1" fmla="*/ 0 w 1963137"/>
              <a:gd name="connsiteY1" fmla="*/ 0 h 348368"/>
              <a:gd name="connsiteX2" fmla="*/ 1963134 w 1963137"/>
              <a:gd name="connsiteY2" fmla="*/ 3232 h 348368"/>
              <a:gd name="connsiteX3" fmla="*/ 1850007 w 1963137"/>
              <a:gd name="connsiteY3" fmla="*/ 320208 h 348368"/>
              <a:gd name="connsiteX4" fmla="*/ 1549392 w 1963137"/>
              <a:gd name="connsiteY4" fmla="*/ 348368 h 348368"/>
              <a:gd name="connsiteX5" fmla="*/ 1071487 w 1963137"/>
              <a:gd name="connsiteY5" fmla="*/ 232051 h 348368"/>
              <a:gd name="connsiteX6" fmla="*/ 560399 w 1963137"/>
              <a:gd name="connsiteY6" fmla="*/ 216875 h 348368"/>
              <a:gd name="connsiteX7" fmla="*/ 171675 w 1963137"/>
              <a:gd name="connsiteY7" fmla="*/ 163262 h 348368"/>
              <a:gd name="connsiteX0" fmla="*/ 171675 w 1963135"/>
              <a:gd name="connsiteY0" fmla="*/ 163262 h 348368"/>
              <a:gd name="connsiteX1" fmla="*/ 0 w 1963135"/>
              <a:gd name="connsiteY1" fmla="*/ 0 h 348368"/>
              <a:gd name="connsiteX2" fmla="*/ 1963134 w 1963135"/>
              <a:gd name="connsiteY2" fmla="*/ 3232 h 348368"/>
              <a:gd name="connsiteX3" fmla="*/ 1809323 w 1963135"/>
              <a:gd name="connsiteY3" fmla="*/ 261577 h 348368"/>
              <a:gd name="connsiteX4" fmla="*/ 1549392 w 1963135"/>
              <a:gd name="connsiteY4" fmla="*/ 348368 h 348368"/>
              <a:gd name="connsiteX5" fmla="*/ 1071487 w 1963135"/>
              <a:gd name="connsiteY5" fmla="*/ 232051 h 348368"/>
              <a:gd name="connsiteX6" fmla="*/ 560399 w 1963135"/>
              <a:gd name="connsiteY6" fmla="*/ 216875 h 348368"/>
              <a:gd name="connsiteX7" fmla="*/ 171675 w 1963135"/>
              <a:gd name="connsiteY7" fmla="*/ 163262 h 348368"/>
              <a:gd name="connsiteX0" fmla="*/ 171675 w 1963134"/>
              <a:gd name="connsiteY0" fmla="*/ 163262 h 348368"/>
              <a:gd name="connsiteX1" fmla="*/ 0 w 1963134"/>
              <a:gd name="connsiteY1" fmla="*/ 0 h 348368"/>
              <a:gd name="connsiteX2" fmla="*/ 1963134 w 1963134"/>
              <a:gd name="connsiteY2" fmla="*/ 3232 h 348368"/>
              <a:gd name="connsiteX3" fmla="*/ 1809323 w 1963134"/>
              <a:gd name="connsiteY3" fmla="*/ 261577 h 348368"/>
              <a:gd name="connsiteX4" fmla="*/ 1549392 w 1963134"/>
              <a:gd name="connsiteY4" fmla="*/ 348368 h 348368"/>
              <a:gd name="connsiteX5" fmla="*/ 1071487 w 1963134"/>
              <a:gd name="connsiteY5" fmla="*/ 232051 h 348368"/>
              <a:gd name="connsiteX6" fmla="*/ 560399 w 1963134"/>
              <a:gd name="connsiteY6" fmla="*/ 216875 h 348368"/>
              <a:gd name="connsiteX7" fmla="*/ 171675 w 1963134"/>
              <a:gd name="connsiteY7" fmla="*/ 163262 h 348368"/>
              <a:gd name="connsiteX0" fmla="*/ 171675 w 1963134"/>
              <a:gd name="connsiteY0" fmla="*/ 163262 h 348368"/>
              <a:gd name="connsiteX1" fmla="*/ 0 w 1963134"/>
              <a:gd name="connsiteY1" fmla="*/ 0 h 348368"/>
              <a:gd name="connsiteX2" fmla="*/ 1963134 w 1963134"/>
              <a:gd name="connsiteY2" fmla="*/ 3232 h 348368"/>
              <a:gd name="connsiteX3" fmla="*/ 1809323 w 1963134"/>
              <a:gd name="connsiteY3" fmla="*/ 261577 h 348368"/>
              <a:gd name="connsiteX4" fmla="*/ 1549392 w 1963134"/>
              <a:gd name="connsiteY4" fmla="*/ 348368 h 348368"/>
              <a:gd name="connsiteX5" fmla="*/ 1071487 w 1963134"/>
              <a:gd name="connsiteY5" fmla="*/ 232051 h 348368"/>
              <a:gd name="connsiteX6" fmla="*/ 560399 w 1963134"/>
              <a:gd name="connsiteY6" fmla="*/ 216875 h 348368"/>
              <a:gd name="connsiteX7" fmla="*/ 171675 w 1963134"/>
              <a:gd name="connsiteY7" fmla="*/ 163262 h 348368"/>
              <a:gd name="connsiteX0" fmla="*/ 171675 w 1963134"/>
              <a:gd name="connsiteY0" fmla="*/ 163262 h 301464"/>
              <a:gd name="connsiteX1" fmla="*/ 0 w 1963134"/>
              <a:gd name="connsiteY1" fmla="*/ 0 h 301464"/>
              <a:gd name="connsiteX2" fmla="*/ 1963134 w 1963134"/>
              <a:gd name="connsiteY2" fmla="*/ 3232 h 301464"/>
              <a:gd name="connsiteX3" fmla="*/ 1809323 w 1963134"/>
              <a:gd name="connsiteY3" fmla="*/ 261577 h 301464"/>
              <a:gd name="connsiteX4" fmla="*/ 1557529 w 1963134"/>
              <a:gd name="connsiteY4" fmla="*/ 301464 h 301464"/>
              <a:gd name="connsiteX5" fmla="*/ 1071487 w 1963134"/>
              <a:gd name="connsiteY5" fmla="*/ 232051 h 301464"/>
              <a:gd name="connsiteX6" fmla="*/ 560399 w 1963134"/>
              <a:gd name="connsiteY6" fmla="*/ 216875 h 301464"/>
              <a:gd name="connsiteX7" fmla="*/ 171675 w 1963134"/>
              <a:gd name="connsiteY7" fmla="*/ 163262 h 301464"/>
              <a:gd name="connsiteX0" fmla="*/ 181894 w 1963134"/>
              <a:gd name="connsiteY0" fmla="*/ 241798 h 301464"/>
              <a:gd name="connsiteX1" fmla="*/ 0 w 1963134"/>
              <a:gd name="connsiteY1" fmla="*/ 0 h 301464"/>
              <a:gd name="connsiteX2" fmla="*/ 1963134 w 1963134"/>
              <a:gd name="connsiteY2" fmla="*/ 3232 h 301464"/>
              <a:gd name="connsiteX3" fmla="*/ 1809323 w 1963134"/>
              <a:gd name="connsiteY3" fmla="*/ 261577 h 301464"/>
              <a:gd name="connsiteX4" fmla="*/ 1557529 w 1963134"/>
              <a:gd name="connsiteY4" fmla="*/ 301464 h 301464"/>
              <a:gd name="connsiteX5" fmla="*/ 1071487 w 1963134"/>
              <a:gd name="connsiteY5" fmla="*/ 232051 h 301464"/>
              <a:gd name="connsiteX6" fmla="*/ 560399 w 1963134"/>
              <a:gd name="connsiteY6" fmla="*/ 216875 h 301464"/>
              <a:gd name="connsiteX7" fmla="*/ 181894 w 1963134"/>
              <a:gd name="connsiteY7" fmla="*/ 241798 h 301464"/>
              <a:gd name="connsiteX0" fmla="*/ 352197 w 2133437"/>
              <a:gd name="connsiteY0" fmla="*/ 241798 h 301464"/>
              <a:gd name="connsiteX1" fmla="*/ 0 w 2133437"/>
              <a:gd name="connsiteY1" fmla="*/ 0 h 301464"/>
              <a:gd name="connsiteX2" fmla="*/ 2133437 w 2133437"/>
              <a:gd name="connsiteY2" fmla="*/ 3232 h 301464"/>
              <a:gd name="connsiteX3" fmla="*/ 1979626 w 2133437"/>
              <a:gd name="connsiteY3" fmla="*/ 261577 h 301464"/>
              <a:gd name="connsiteX4" fmla="*/ 1727832 w 2133437"/>
              <a:gd name="connsiteY4" fmla="*/ 301464 h 301464"/>
              <a:gd name="connsiteX5" fmla="*/ 1241790 w 2133437"/>
              <a:gd name="connsiteY5" fmla="*/ 232051 h 301464"/>
              <a:gd name="connsiteX6" fmla="*/ 730702 w 2133437"/>
              <a:gd name="connsiteY6" fmla="*/ 216875 h 301464"/>
              <a:gd name="connsiteX7" fmla="*/ 352197 w 2133437"/>
              <a:gd name="connsiteY7" fmla="*/ 241798 h 301464"/>
              <a:gd name="connsiteX0" fmla="*/ 352197 w 2133437"/>
              <a:gd name="connsiteY0" fmla="*/ 241798 h 301464"/>
              <a:gd name="connsiteX1" fmla="*/ 0 w 2133437"/>
              <a:gd name="connsiteY1" fmla="*/ 0 h 301464"/>
              <a:gd name="connsiteX2" fmla="*/ 2133437 w 2133437"/>
              <a:gd name="connsiteY2" fmla="*/ 3232 h 301464"/>
              <a:gd name="connsiteX3" fmla="*/ 1979626 w 2133437"/>
              <a:gd name="connsiteY3" fmla="*/ 261577 h 301464"/>
              <a:gd name="connsiteX4" fmla="*/ 1727832 w 2133437"/>
              <a:gd name="connsiteY4" fmla="*/ 301464 h 301464"/>
              <a:gd name="connsiteX5" fmla="*/ 1241790 w 2133437"/>
              <a:gd name="connsiteY5" fmla="*/ 232051 h 301464"/>
              <a:gd name="connsiteX6" fmla="*/ 730702 w 2133437"/>
              <a:gd name="connsiteY6" fmla="*/ 216875 h 301464"/>
              <a:gd name="connsiteX7" fmla="*/ 352197 w 2133437"/>
              <a:gd name="connsiteY7" fmla="*/ 241798 h 301464"/>
              <a:gd name="connsiteX0" fmla="*/ 352197 w 2133437"/>
              <a:gd name="connsiteY0" fmla="*/ 241798 h 311282"/>
              <a:gd name="connsiteX1" fmla="*/ 0 w 2133437"/>
              <a:gd name="connsiteY1" fmla="*/ 0 h 311282"/>
              <a:gd name="connsiteX2" fmla="*/ 2133437 w 2133437"/>
              <a:gd name="connsiteY2" fmla="*/ 3232 h 311282"/>
              <a:gd name="connsiteX3" fmla="*/ 1979626 w 2133437"/>
              <a:gd name="connsiteY3" fmla="*/ 261577 h 311282"/>
              <a:gd name="connsiteX4" fmla="*/ 1489408 w 2133437"/>
              <a:gd name="connsiteY4" fmla="*/ 311282 h 311282"/>
              <a:gd name="connsiteX5" fmla="*/ 1241790 w 2133437"/>
              <a:gd name="connsiteY5" fmla="*/ 232051 h 311282"/>
              <a:gd name="connsiteX6" fmla="*/ 730702 w 2133437"/>
              <a:gd name="connsiteY6" fmla="*/ 216875 h 311282"/>
              <a:gd name="connsiteX7" fmla="*/ 352197 w 2133437"/>
              <a:gd name="connsiteY7" fmla="*/ 241798 h 311282"/>
              <a:gd name="connsiteX0" fmla="*/ 352197 w 2133437"/>
              <a:gd name="connsiteY0" fmla="*/ 241798 h 311282"/>
              <a:gd name="connsiteX1" fmla="*/ 0 w 2133437"/>
              <a:gd name="connsiteY1" fmla="*/ 0 h 311282"/>
              <a:gd name="connsiteX2" fmla="*/ 2133437 w 2133437"/>
              <a:gd name="connsiteY2" fmla="*/ 3232 h 311282"/>
              <a:gd name="connsiteX3" fmla="*/ 1894474 w 2133437"/>
              <a:gd name="connsiteY3" fmla="*/ 192857 h 311282"/>
              <a:gd name="connsiteX4" fmla="*/ 1489408 w 2133437"/>
              <a:gd name="connsiteY4" fmla="*/ 311282 h 311282"/>
              <a:gd name="connsiteX5" fmla="*/ 1241790 w 2133437"/>
              <a:gd name="connsiteY5" fmla="*/ 232051 h 311282"/>
              <a:gd name="connsiteX6" fmla="*/ 730702 w 2133437"/>
              <a:gd name="connsiteY6" fmla="*/ 216875 h 311282"/>
              <a:gd name="connsiteX7" fmla="*/ 352197 w 2133437"/>
              <a:gd name="connsiteY7" fmla="*/ 241798 h 31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3437" h="311282">
                <a:moveTo>
                  <a:pt x="352197" y="241798"/>
                </a:moveTo>
                <a:cubicBezTo>
                  <a:pt x="228656" y="209299"/>
                  <a:pt x="61816" y="83625"/>
                  <a:pt x="0" y="0"/>
                </a:cubicBezTo>
                <a:lnTo>
                  <a:pt x="2133437" y="3232"/>
                </a:lnTo>
                <a:cubicBezTo>
                  <a:pt x="2076771" y="111053"/>
                  <a:pt x="1983541" y="101299"/>
                  <a:pt x="1894474" y="192857"/>
                </a:cubicBezTo>
                <a:lnTo>
                  <a:pt x="1489408" y="311282"/>
                </a:lnTo>
                <a:lnTo>
                  <a:pt x="1241790" y="232051"/>
                </a:lnTo>
                <a:cubicBezTo>
                  <a:pt x="1114823" y="226992"/>
                  <a:pt x="868657" y="318335"/>
                  <a:pt x="730702" y="216875"/>
                </a:cubicBezTo>
                <a:cubicBezTo>
                  <a:pt x="616044" y="212675"/>
                  <a:pt x="466855" y="283121"/>
                  <a:pt x="352197" y="241798"/>
                </a:cubicBez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9" name="Graphic 8">
            <a:extLst>
              <a:ext uri="{FF2B5EF4-FFF2-40B4-BE49-F238E27FC236}">
                <a16:creationId xmlns:a16="http://schemas.microsoft.com/office/drawing/2014/main" id="{9AF6F5B0-4540-A890-9843-DC2AE55790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2081" y="6365059"/>
            <a:ext cx="2743101" cy="316522"/>
          </a:xfrm>
          <a:prstGeom prst="rect">
            <a:avLst/>
          </a:prstGeom>
        </p:spPr>
      </p:pic>
    </p:spTree>
    <p:extLst>
      <p:ext uri="{BB962C8B-B14F-4D97-AF65-F5344CB8AC3E}">
        <p14:creationId xmlns:p14="http://schemas.microsoft.com/office/powerpoint/2010/main" val="4106683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5" name="Rectangle: Single Corner Snipped 7">
            <a:extLst>
              <a:ext uri="{FF2B5EF4-FFF2-40B4-BE49-F238E27FC236}">
                <a16:creationId xmlns:a16="http://schemas.microsoft.com/office/drawing/2014/main" id="{8350047E-7EA6-65C1-D1F4-EF77FBCAF0BF}"/>
              </a:ext>
            </a:extLst>
          </p:cNvPr>
          <p:cNvSpPr>
            <a:spLocks noGrp="1" noRot="1" noMove="1" noResize="1" noEditPoints="1" noAdjustHandles="1" noChangeArrowheads="1" noChangeShapeType="1"/>
          </p:cNvSpPr>
          <p:nvPr userDrawn="1"/>
        </p:nvSpPr>
        <p:spPr>
          <a:xfrm>
            <a:off x="0" y="-16041"/>
            <a:ext cx="8867274" cy="6914148"/>
          </a:xfrm>
          <a:custGeom>
            <a:avLst/>
            <a:gdLst>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6858000 h 6858000"/>
              <a:gd name="connsiteX4" fmla="*/ 0 w 4584032"/>
              <a:gd name="connsiteY4" fmla="*/ 6858000 h 6858000"/>
              <a:gd name="connsiteX5" fmla="*/ 0 w 4584032"/>
              <a:gd name="connsiteY5"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6858000 h 6858000"/>
              <a:gd name="connsiteX5" fmla="*/ 0 w 4584032"/>
              <a:gd name="connsiteY5" fmla="*/ 6858000 h 6858000"/>
              <a:gd name="connsiteX6" fmla="*/ 0 w 4584032"/>
              <a:gd name="connsiteY6"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4061465 h 6858000"/>
              <a:gd name="connsiteX5" fmla="*/ 4584032 w 4584032"/>
              <a:gd name="connsiteY5" fmla="*/ 6858000 h 6858000"/>
              <a:gd name="connsiteX6" fmla="*/ 0 w 4584032"/>
              <a:gd name="connsiteY6" fmla="*/ 6858000 h 6858000"/>
              <a:gd name="connsiteX7" fmla="*/ 0 w 4584032"/>
              <a:gd name="connsiteY7"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4061465 h 6858000"/>
              <a:gd name="connsiteX5" fmla="*/ 4547937 w 4584032"/>
              <a:gd name="connsiteY5" fmla="*/ 5565412 h 6858000"/>
              <a:gd name="connsiteX6" fmla="*/ 4584032 w 4584032"/>
              <a:gd name="connsiteY6" fmla="*/ 6858000 h 6858000"/>
              <a:gd name="connsiteX7" fmla="*/ 0 w 4584032"/>
              <a:gd name="connsiteY7" fmla="*/ 6858000 h 6858000"/>
              <a:gd name="connsiteX8" fmla="*/ 0 w 4584032"/>
              <a:gd name="connsiteY8" fmla="*/ 0 h 6858000"/>
              <a:gd name="connsiteX0" fmla="*/ 0 w 4692316"/>
              <a:gd name="connsiteY0" fmla="*/ 0 h 6858000"/>
              <a:gd name="connsiteX1" fmla="*/ 3820011 w 4692316"/>
              <a:gd name="connsiteY1" fmla="*/ 0 h 6858000"/>
              <a:gd name="connsiteX2" fmla="*/ 4584032 w 4692316"/>
              <a:gd name="connsiteY2" fmla="*/ 764021 h 6858000"/>
              <a:gd name="connsiteX3" fmla="*/ 4584032 w 4692316"/>
              <a:gd name="connsiteY3" fmla="*/ 14385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692316"/>
              <a:gd name="connsiteY0" fmla="*/ 0 h 6858000"/>
              <a:gd name="connsiteX1" fmla="*/ 3820011 w 4692316"/>
              <a:gd name="connsiteY1" fmla="*/ 0 h 6858000"/>
              <a:gd name="connsiteX2" fmla="*/ 4584032 w 4692316"/>
              <a:gd name="connsiteY2" fmla="*/ 764021 h 6858000"/>
              <a:gd name="connsiteX3" fmla="*/ 4451685 w 4692316"/>
              <a:gd name="connsiteY3" fmla="*/ 23529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692316"/>
              <a:gd name="connsiteY0" fmla="*/ 0 h 6858000"/>
              <a:gd name="connsiteX1" fmla="*/ 3820011 w 4692316"/>
              <a:gd name="connsiteY1" fmla="*/ 0 h 6858000"/>
              <a:gd name="connsiteX2" fmla="*/ 4307306 w 4692316"/>
              <a:gd name="connsiteY2" fmla="*/ 860274 h 6858000"/>
              <a:gd name="connsiteX3" fmla="*/ 4451685 w 4692316"/>
              <a:gd name="connsiteY3" fmla="*/ 23529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788569"/>
              <a:gd name="connsiteY0" fmla="*/ 0 h 6858000"/>
              <a:gd name="connsiteX1" fmla="*/ 3820011 w 4788569"/>
              <a:gd name="connsiteY1" fmla="*/ 0 h 6858000"/>
              <a:gd name="connsiteX2" fmla="*/ 4307306 w 4788569"/>
              <a:gd name="connsiteY2" fmla="*/ 860274 h 6858000"/>
              <a:gd name="connsiteX3" fmla="*/ 4451685 w 4788569"/>
              <a:gd name="connsiteY3" fmla="*/ 2352981 h 6858000"/>
              <a:gd name="connsiteX4" fmla="*/ 4788569 w 4788569"/>
              <a:gd name="connsiteY4" fmla="*/ 4001307 h 6858000"/>
              <a:gd name="connsiteX5" fmla="*/ 4692316 w 4788569"/>
              <a:gd name="connsiteY5" fmla="*/ 5697759 h 6858000"/>
              <a:gd name="connsiteX6" fmla="*/ 4584032 w 4788569"/>
              <a:gd name="connsiteY6" fmla="*/ 6858000 h 6858000"/>
              <a:gd name="connsiteX7" fmla="*/ 0 w 4788569"/>
              <a:gd name="connsiteY7" fmla="*/ 6858000 h 6858000"/>
              <a:gd name="connsiteX8" fmla="*/ 0 w 4788569"/>
              <a:gd name="connsiteY8" fmla="*/ 0 h 6858000"/>
              <a:gd name="connsiteX0" fmla="*/ 0 w 4812632"/>
              <a:gd name="connsiteY0" fmla="*/ 0 h 6858000"/>
              <a:gd name="connsiteX1" fmla="*/ 3820011 w 4812632"/>
              <a:gd name="connsiteY1" fmla="*/ 0 h 6858000"/>
              <a:gd name="connsiteX2" fmla="*/ 4307306 w 4812632"/>
              <a:gd name="connsiteY2" fmla="*/ 860274 h 6858000"/>
              <a:gd name="connsiteX3" fmla="*/ 4451685 w 4812632"/>
              <a:gd name="connsiteY3" fmla="*/ 2352981 h 6858000"/>
              <a:gd name="connsiteX4" fmla="*/ 4788569 w 4812632"/>
              <a:gd name="connsiteY4" fmla="*/ 4001307 h 6858000"/>
              <a:gd name="connsiteX5" fmla="*/ 4812632 w 4812632"/>
              <a:gd name="connsiteY5" fmla="*/ 5697759 h 6858000"/>
              <a:gd name="connsiteX6" fmla="*/ 4584032 w 4812632"/>
              <a:gd name="connsiteY6" fmla="*/ 6858000 h 6858000"/>
              <a:gd name="connsiteX7" fmla="*/ 0 w 4812632"/>
              <a:gd name="connsiteY7" fmla="*/ 6858000 h 6858000"/>
              <a:gd name="connsiteX8" fmla="*/ 0 w 4812632"/>
              <a:gd name="connsiteY8" fmla="*/ 0 h 6858000"/>
              <a:gd name="connsiteX0" fmla="*/ 0 w 5005137"/>
              <a:gd name="connsiteY0" fmla="*/ 0 h 6858000"/>
              <a:gd name="connsiteX1" fmla="*/ 3820011 w 5005137"/>
              <a:gd name="connsiteY1" fmla="*/ 0 h 6858000"/>
              <a:gd name="connsiteX2" fmla="*/ 4307306 w 5005137"/>
              <a:gd name="connsiteY2" fmla="*/ 860274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5005137"/>
              <a:gd name="connsiteY0" fmla="*/ 0 h 6858000"/>
              <a:gd name="connsiteX1" fmla="*/ 3567348 w 5005137"/>
              <a:gd name="connsiteY1" fmla="*/ 0 h 6858000"/>
              <a:gd name="connsiteX2" fmla="*/ 4307306 w 5005137"/>
              <a:gd name="connsiteY2" fmla="*/ 860274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5005137"/>
              <a:gd name="connsiteY0" fmla="*/ 0 h 6858000"/>
              <a:gd name="connsiteX1" fmla="*/ 3567348 w 5005137"/>
              <a:gd name="connsiteY1" fmla="*/ 0 h 6858000"/>
              <a:gd name="connsiteX2" fmla="*/ 4054643 w 5005137"/>
              <a:gd name="connsiteY2" fmla="*/ 788085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4969043"/>
              <a:gd name="connsiteY0" fmla="*/ 0 h 6858000"/>
              <a:gd name="connsiteX1" fmla="*/ 3567348 w 4969043"/>
              <a:gd name="connsiteY1" fmla="*/ 0 h 6858000"/>
              <a:gd name="connsiteX2" fmla="*/ 4054643 w 4969043"/>
              <a:gd name="connsiteY2" fmla="*/ 788085 h 6858000"/>
              <a:gd name="connsiteX3" fmla="*/ 4451685 w 4969043"/>
              <a:gd name="connsiteY3" fmla="*/ 2352981 h 6858000"/>
              <a:gd name="connsiteX4" fmla="*/ 4969043 w 4969043"/>
              <a:gd name="connsiteY4" fmla="*/ 3508013 h 6858000"/>
              <a:gd name="connsiteX5" fmla="*/ 4812632 w 4969043"/>
              <a:gd name="connsiteY5" fmla="*/ 5697759 h 6858000"/>
              <a:gd name="connsiteX6" fmla="*/ 4584032 w 4969043"/>
              <a:gd name="connsiteY6" fmla="*/ 6858000 h 6858000"/>
              <a:gd name="connsiteX7" fmla="*/ 0 w 4969043"/>
              <a:gd name="connsiteY7" fmla="*/ 6858000 h 6858000"/>
              <a:gd name="connsiteX8" fmla="*/ 0 w 4969043"/>
              <a:gd name="connsiteY8" fmla="*/ 0 h 6858000"/>
              <a:gd name="connsiteX0" fmla="*/ 0 w 4981074"/>
              <a:gd name="connsiteY0" fmla="*/ 0 h 6858000"/>
              <a:gd name="connsiteX1" fmla="*/ 3567348 w 4981074"/>
              <a:gd name="connsiteY1" fmla="*/ 0 h 6858000"/>
              <a:gd name="connsiteX2" fmla="*/ 4054643 w 4981074"/>
              <a:gd name="connsiteY2" fmla="*/ 788085 h 6858000"/>
              <a:gd name="connsiteX3" fmla="*/ 4451685 w 4981074"/>
              <a:gd name="connsiteY3" fmla="*/ 2352981 h 6858000"/>
              <a:gd name="connsiteX4" fmla="*/ 4969043 w 4981074"/>
              <a:gd name="connsiteY4" fmla="*/ 3508013 h 6858000"/>
              <a:gd name="connsiteX5" fmla="*/ 4981074 w 4981074"/>
              <a:gd name="connsiteY5" fmla="*/ 5421033 h 6858000"/>
              <a:gd name="connsiteX6" fmla="*/ 4584032 w 4981074"/>
              <a:gd name="connsiteY6" fmla="*/ 6858000 h 6858000"/>
              <a:gd name="connsiteX7" fmla="*/ 0 w 4981074"/>
              <a:gd name="connsiteY7" fmla="*/ 6858000 h 6858000"/>
              <a:gd name="connsiteX8" fmla="*/ 0 w 4981074"/>
              <a:gd name="connsiteY8" fmla="*/ 0 h 6858000"/>
              <a:gd name="connsiteX0" fmla="*/ 0 w 5281902"/>
              <a:gd name="connsiteY0" fmla="*/ 0 h 6858000"/>
              <a:gd name="connsiteX1" fmla="*/ 3567348 w 5281902"/>
              <a:gd name="connsiteY1" fmla="*/ 0 h 6858000"/>
              <a:gd name="connsiteX2" fmla="*/ 4054643 w 5281902"/>
              <a:gd name="connsiteY2" fmla="*/ 788085 h 6858000"/>
              <a:gd name="connsiteX3" fmla="*/ 4451685 w 5281902"/>
              <a:gd name="connsiteY3" fmla="*/ 2352981 h 6858000"/>
              <a:gd name="connsiteX4" fmla="*/ 5281864 w 5281902"/>
              <a:gd name="connsiteY4" fmla="*/ 3640360 h 6858000"/>
              <a:gd name="connsiteX5" fmla="*/ 4981074 w 5281902"/>
              <a:gd name="connsiteY5" fmla="*/ 5421033 h 6858000"/>
              <a:gd name="connsiteX6" fmla="*/ 4584032 w 5281902"/>
              <a:gd name="connsiteY6" fmla="*/ 6858000 h 6858000"/>
              <a:gd name="connsiteX7" fmla="*/ 0 w 5281902"/>
              <a:gd name="connsiteY7" fmla="*/ 6858000 h 6858000"/>
              <a:gd name="connsiteX8" fmla="*/ 0 w 5281902"/>
              <a:gd name="connsiteY8" fmla="*/ 0 h 6858000"/>
              <a:gd name="connsiteX0" fmla="*/ 0 w 5282446"/>
              <a:gd name="connsiteY0" fmla="*/ 0 h 6858000"/>
              <a:gd name="connsiteX1" fmla="*/ 3567348 w 5282446"/>
              <a:gd name="connsiteY1" fmla="*/ 0 h 6858000"/>
              <a:gd name="connsiteX2" fmla="*/ 4054643 w 5282446"/>
              <a:gd name="connsiteY2" fmla="*/ 788085 h 6858000"/>
              <a:gd name="connsiteX3" fmla="*/ 4451685 w 5282446"/>
              <a:gd name="connsiteY3" fmla="*/ 2352981 h 6858000"/>
              <a:gd name="connsiteX4" fmla="*/ 5281864 w 5282446"/>
              <a:gd name="connsiteY4" fmla="*/ 3640360 h 6858000"/>
              <a:gd name="connsiteX5" fmla="*/ 4981074 w 5282446"/>
              <a:gd name="connsiteY5" fmla="*/ 5421033 h 6858000"/>
              <a:gd name="connsiteX6" fmla="*/ 4584032 w 5282446"/>
              <a:gd name="connsiteY6" fmla="*/ 6858000 h 6858000"/>
              <a:gd name="connsiteX7" fmla="*/ 0 w 5282446"/>
              <a:gd name="connsiteY7" fmla="*/ 6858000 h 6858000"/>
              <a:gd name="connsiteX8" fmla="*/ 0 w 5282446"/>
              <a:gd name="connsiteY8" fmla="*/ 0 h 6858000"/>
              <a:gd name="connsiteX0" fmla="*/ 0 w 5283215"/>
              <a:gd name="connsiteY0" fmla="*/ 0 h 6858000"/>
              <a:gd name="connsiteX1" fmla="*/ 3567348 w 5283215"/>
              <a:gd name="connsiteY1" fmla="*/ 0 h 6858000"/>
              <a:gd name="connsiteX2" fmla="*/ 4054643 w 5283215"/>
              <a:gd name="connsiteY2" fmla="*/ 788085 h 6858000"/>
              <a:gd name="connsiteX3" fmla="*/ 4451685 w 5283215"/>
              <a:gd name="connsiteY3" fmla="*/ 2352981 h 6858000"/>
              <a:gd name="connsiteX4" fmla="*/ 5281864 w 5283215"/>
              <a:gd name="connsiteY4" fmla="*/ 3640360 h 6858000"/>
              <a:gd name="connsiteX5" fmla="*/ 4981074 w 5283215"/>
              <a:gd name="connsiteY5" fmla="*/ 5421033 h 6858000"/>
              <a:gd name="connsiteX6" fmla="*/ 4584032 w 5283215"/>
              <a:gd name="connsiteY6" fmla="*/ 6858000 h 6858000"/>
              <a:gd name="connsiteX7" fmla="*/ 0 w 5283215"/>
              <a:gd name="connsiteY7" fmla="*/ 6858000 h 6858000"/>
              <a:gd name="connsiteX8" fmla="*/ 0 w 5283215"/>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584032 w 5281864"/>
              <a:gd name="connsiteY6" fmla="*/ 6858000 h 6858000"/>
              <a:gd name="connsiteX7" fmla="*/ 0 w 5281864"/>
              <a:gd name="connsiteY7" fmla="*/ 6858000 h 6858000"/>
              <a:gd name="connsiteX8" fmla="*/ 0 w 5281864"/>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584032 w 5281864"/>
              <a:gd name="connsiteY6" fmla="*/ 6858000 h 6858000"/>
              <a:gd name="connsiteX7" fmla="*/ 0 w 5281864"/>
              <a:gd name="connsiteY7" fmla="*/ 6858000 h 6858000"/>
              <a:gd name="connsiteX8" fmla="*/ 0 w 5281864"/>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704347 w 5281864"/>
              <a:gd name="connsiteY6" fmla="*/ 6845969 h 6858000"/>
              <a:gd name="connsiteX7" fmla="*/ 0 w 5281864"/>
              <a:gd name="connsiteY7" fmla="*/ 6858000 h 6858000"/>
              <a:gd name="connsiteX8" fmla="*/ 0 w 5281864"/>
              <a:gd name="connsiteY8" fmla="*/ 0 h 6858000"/>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981074 w 5281864"/>
              <a:gd name="connsiteY5" fmla="*/ 5421033 h 6870032"/>
              <a:gd name="connsiteX6" fmla="*/ 4704347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788568 w 5281864"/>
              <a:gd name="connsiteY5" fmla="*/ 5457127 h 6870032"/>
              <a:gd name="connsiteX6" fmla="*/ 4704347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788568 w 5281864"/>
              <a:gd name="connsiteY5" fmla="*/ 5457127 h 6870032"/>
              <a:gd name="connsiteX6" fmla="*/ 5041231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836694 w 5281864"/>
              <a:gd name="connsiteY5" fmla="*/ 5866201 h 6870032"/>
              <a:gd name="connsiteX6" fmla="*/ 5041231 w 5281864"/>
              <a:gd name="connsiteY6" fmla="*/ 6870032 h 6870032"/>
              <a:gd name="connsiteX7" fmla="*/ 0 w 5281864"/>
              <a:gd name="connsiteY7" fmla="*/ 6858000 h 6870032"/>
              <a:gd name="connsiteX8" fmla="*/ 0 w 5281864"/>
              <a:gd name="connsiteY8" fmla="*/ 0 h 6870032"/>
              <a:gd name="connsiteX0" fmla="*/ 0 w 5041231"/>
              <a:gd name="connsiteY0" fmla="*/ 0 h 6870032"/>
              <a:gd name="connsiteX1" fmla="*/ 3567348 w 5041231"/>
              <a:gd name="connsiteY1" fmla="*/ 0 h 6870032"/>
              <a:gd name="connsiteX2" fmla="*/ 4054643 w 5041231"/>
              <a:gd name="connsiteY2" fmla="*/ 788085 h 6870032"/>
              <a:gd name="connsiteX3" fmla="*/ 4451685 w 5041231"/>
              <a:gd name="connsiteY3" fmla="*/ 2352981 h 6870032"/>
              <a:gd name="connsiteX4" fmla="*/ 4764506 w 5041231"/>
              <a:gd name="connsiteY4" fmla="*/ 3760676 h 6870032"/>
              <a:gd name="connsiteX5" fmla="*/ 4836694 w 5041231"/>
              <a:gd name="connsiteY5" fmla="*/ 5866201 h 6870032"/>
              <a:gd name="connsiteX6" fmla="*/ 5041231 w 5041231"/>
              <a:gd name="connsiteY6" fmla="*/ 6870032 h 6870032"/>
              <a:gd name="connsiteX7" fmla="*/ 0 w 5041231"/>
              <a:gd name="connsiteY7" fmla="*/ 6858000 h 6870032"/>
              <a:gd name="connsiteX8" fmla="*/ 0 w 5041231"/>
              <a:gd name="connsiteY8" fmla="*/ 0 h 6870032"/>
              <a:gd name="connsiteX0" fmla="*/ 0 w 5041231"/>
              <a:gd name="connsiteY0" fmla="*/ 0 h 6870032"/>
              <a:gd name="connsiteX1" fmla="*/ 3567348 w 5041231"/>
              <a:gd name="connsiteY1" fmla="*/ 0 h 6870032"/>
              <a:gd name="connsiteX2" fmla="*/ 4054643 w 5041231"/>
              <a:gd name="connsiteY2" fmla="*/ 788085 h 6870032"/>
              <a:gd name="connsiteX3" fmla="*/ 4343401 w 5041231"/>
              <a:gd name="connsiteY3" fmla="*/ 2340949 h 6870032"/>
              <a:gd name="connsiteX4" fmla="*/ 4764506 w 5041231"/>
              <a:gd name="connsiteY4" fmla="*/ 3760676 h 6870032"/>
              <a:gd name="connsiteX5" fmla="*/ 4836694 w 5041231"/>
              <a:gd name="connsiteY5" fmla="*/ 5866201 h 6870032"/>
              <a:gd name="connsiteX6" fmla="*/ 5041231 w 5041231"/>
              <a:gd name="connsiteY6" fmla="*/ 6870032 h 6870032"/>
              <a:gd name="connsiteX7" fmla="*/ 0 w 5041231"/>
              <a:gd name="connsiteY7" fmla="*/ 6858000 h 6870032"/>
              <a:gd name="connsiteX8" fmla="*/ 0 w 5041231"/>
              <a:gd name="connsiteY8" fmla="*/ 0 h 6870032"/>
              <a:gd name="connsiteX0" fmla="*/ 24063 w 5065294"/>
              <a:gd name="connsiteY0" fmla="*/ 0 h 6882063"/>
              <a:gd name="connsiteX1" fmla="*/ 3591411 w 5065294"/>
              <a:gd name="connsiteY1" fmla="*/ 0 h 6882063"/>
              <a:gd name="connsiteX2" fmla="*/ 4078706 w 5065294"/>
              <a:gd name="connsiteY2" fmla="*/ 788085 h 6882063"/>
              <a:gd name="connsiteX3" fmla="*/ 4367464 w 5065294"/>
              <a:gd name="connsiteY3" fmla="*/ 2340949 h 6882063"/>
              <a:gd name="connsiteX4" fmla="*/ 4788569 w 5065294"/>
              <a:gd name="connsiteY4" fmla="*/ 3760676 h 6882063"/>
              <a:gd name="connsiteX5" fmla="*/ 4860757 w 5065294"/>
              <a:gd name="connsiteY5" fmla="*/ 5866201 h 6882063"/>
              <a:gd name="connsiteX6" fmla="*/ 5065294 w 5065294"/>
              <a:gd name="connsiteY6" fmla="*/ 6870032 h 6882063"/>
              <a:gd name="connsiteX7" fmla="*/ 0 w 5065294"/>
              <a:gd name="connsiteY7" fmla="*/ 6882063 h 6882063"/>
              <a:gd name="connsiteX8" fmla="*/ 24063 w 5065294"/>
              <a:gd name="connsiteY8" fmla="*/ 0 h 6882063"/>
              <a:gd name="connsiteX0" fmla="*/ 0 w 5317957"/>
              <a:gd name="connsiteY0" fmla="*/ 0 h 6894095"/>
              <a:gd name="connsiteX1" fmla="*/ 3844074 w 5317957"/>
              <a:gd name="connsiteY1" fmla="*/ 12032 h 6894095"/>
              <a:gd name="connsiteX2" fmla="*/ 4331369 w 5317957"/>
              <a:gd name="connsiteY2" fmla="*/ 800117 h 6894095"/>
              <a:gd name="connsiteX3" fmla="*/ 4620127 w 5317957"/>
              <a:gd name="connsiteY3" fmla="*/ 2352981 h 6894095"/>
              <a:gd name="connsiteX4" fmla="*/ 5041232 w 5317957"/>
              <a:gd name="connsiteY4" fmla="*/ 3772708 h 6894095"/>
              <a:gd name="connsiteX5" fmla="*/ 5113420 w 5317957"/>
              <a:gd name="connsiteY5" fmla="*/ 5878233 h 6894095"/>
              <a:gd name="connsiteX6" fmla="*/ 5317957 w 5317957"/>
              <a:gd name="connsiteY6" fmla="*/ 6882064 h 6894095"/>
              <a:gd name="connsiteX7" fmla="*/ 252663 w 5317957"/>
              <a:gd name="connsiteY7" fmla="*/ 6894095 h 6894095"/>
              <a:gd name="connsiteX8" fmla="*/ 0 w 5317957"/>
              <a:gd name="connsiteY8" fmla="*/ 0 h 6894095"/>
              <a:gd name="connsiteX0" fmla="*/ 0 w 5317957"/>
              <a:gd name="connsiteY0" fmla="*/ 0 h 6894095"/>
              <a:gd name="connsiteX1" fmla="*/ 3844074 w 5317957"/>
              <a:gd name="connsiteY1" fmla="*/ 12032 h 6894095"/>
              <a:gd name="connsiteX2" fmla="*/ 4331369 w 5317957"/>
              <a:gd name="connsiteY2" fmla="*/ 800117 h 6894095"/>
              <a:gd name="connsiteX3" fmla="*/ 4620127 w 5317957"/>
              <a:gd name="connsiteY3" fmla="*/ 2352981 h 6894095"/>
              <a:gd name="connsiteX4" fmla="*/ 5041232 w 5317957"/>
              <a:gd name="connsiteY4" fmla="*/ 3772708 h 6894095"/>
              <a:gd name="connsiteX5" fmla="*/ 5113420 w 5317957"/>
              <a:gd name="connsiteY5" fmla="*/ 5878233 h 6894095"/>
              <a:gd name="connsiteX6" fmla="*/ 5317957 w 5317957"/>
              <a:gd name="connsiteY6" fmla="*/ 6882064 h 6894095"/>
              <a:gd name="connsiteX7" fmla="*/ 0 w 5317957"/>
              <a:gd name="connsiteY7" fmla="*/ 6894095 h 6894095"/>
              <a:gd name="connsiteX8" fmla="*/ 0 w 5317957"/>
              <a:gd name="connsiteY8" fmla="*/ 0 h 6894095"/>
              <a:gd name="connsiteX0" fmla="*/ 10583103 w 15901060"/>
              <a:gd name="connsiteY0" fmla="*/ 0 h 6882064"/>
              <a:gd name="connsiteX1" fmla="*/ 14427177 w 15901060"/>
              <a:gd name="connsiteY1" fmla="*/ 12032 h 6882064"/>
              <a:gd name="connsiteX2" fmla="*/ 14914472 w 15901060"/>
              <a:gd name="connsiteY2" fmla="*/ 800117 h 6882064"/>
              <a:gd name="connsiteX3" fmla="*/ 15203230 w 15901060"/>
              <a:gd name="connsiteY3" fmla="*/ 2352981 h 6882064"/>
              <a:gd name="connsiteX4" fmla="*/ 15624335 w 15901060"/>
              <a:gd name="connsiteY4" fmla="*/ 3772708 h 6882064"/>
              <a:gd name="connsiteX5" fmla="*/ 15696523 w 15901060"/>
              <a:gd name="connsiteY5" fmla="*/ 5878233 h 6882064"/>
              <a:gd name="connsiteX6" fmla="*/ 15901060 w 15901060"/>
              <a:gd name="connsiteY6" fmla="*/ 6882064 h 6882064"/>
              <a:gd name="connsiteX7" fmla="*/ 0 w 15901060"/>
              <a:gd name="connsiteY7" fmla="*/ 6862011 h 6882064"/>
              <a:gd name="connsiteX8" fmla="*/ 10583103 w 15901060"/>
              <a:gd name="connsiteY8" fmla="*/ 0 h 6882064"/>
              <a:gd name="connsiteX0" fmla="*/ 0 w 15901060"/>
              <a:gd name="connsiteY0" fmla="*/ 0 h 6882064"/>
              <a:gd name="connsiteX1" fmla="*/ 14427177 w 15901060"/>
              <a:gd name="connsiteY1" fmla="*/ 12032 h 6882064"/>
              <a:gd name="connsiteX2" fmla="*/ 14914472 w 15901060"/>
              <a:gd name="connsiteY2" fmla="*/ 800117 h 6882064"/>
              <a:gd name="connsiteX3" fmla="*/ 15203230 w 15901060"/>
              <a:gd name="connsiteY3" fmla="*/ 2352981 h 6882064"/>
              <a:gd name="connsiteX4" fmla="*/ 15624335 w 15901060"/>
              <a:gd name="connsiteY4" fmla="*/ 3772708 h 6882064"/>
              <a:gd name="connsiteX5" fmla="*/ 15696523 w 15901060"/>
              <a:gd name="connsiteY5" fmla="*/ 5878233 h 6882064"/>
              <a:gd name="connsiteX6" fmla="*/ 15901060 w 15901060"/>
              <a:gd name="connsiteY6" fmla="*/ 6882064 h 6882064"/>
              <a:gd name="connsiteX7" fmla="*/ 0 w 15901060"/>
              <a:gd name="connsiteY7" fmla="*/ 6862011 h 6882064"/>
              <a:gd name="connsiteX8" fmla="*/ 0 w 15901060"/>
              <a:gd name="connsiteY8" fmla="*/ 0 h 6882064"/>
              <a:gd name="connsiteX0" fmla="*/ 0 w 15901060"/>
              <a:gd name="connsiteY0" fmla="*/ 0 h 6894095"/>
              <a:gd name="connsiteX1" fmla="*/ 14427177 w 15901060"/>
              <a:gd name="connsiteY1" fmla="*/ 12032 h 6894095"/>
              <a:gd name="connsiteX2" fmla="*/ 14914472 w 15901060"/>
              <a:gd name="connsiteY2" fmla="*/ 800117 h 6894095"/>
              <a:gd name="connsiteX3" fmla="*/ 15203230 w 15901060"/>
              <a:gd name="connsiteY3" fmla="*/ 2352981 h 6894095"/>
              <a:gd name="connsiteX4" fmla="*/ 15624335 w 15901060"/>
              <a:gd name="connsiteY4" fmla="*/ 3772708 h 6894095"/>
              <a:gd name="connsiteX5" fmla="*/ 15696523 w 15901060"/>
              <a:gd name="connsiteY5" fmla="*/ 5878233 h 6894095"/>
              <a:gd name="connsiteX6" fmla="*/ 15901060 w 15901060"/>
              <a:gd name="connsiteY6" fmla="*/ 6882064 h 6894095"/>
              <a:gd name="connsiteX7" fmla="*/ 0 w 15901060"/>
              <a:gd name="connsiteY7" fmla="*/ 6894095 h 6894095"/>
              <a:gd name="connsiteX8" fmla="*/ 0 w 15901060"/>
              <a:gd name="connsiteY8" fmla="*/ 0 h 6894095"/>
              <a:gd name="connsiteX0" fmla="*/ 0 w 15837689"/>
              <a:gd name="connsiteY0" fmla="*/ 0 h 6894095"/>
              <a:gd name="connsiteX1" fmla="*/ 14427177 w 15837689"/>
              <a:gd name="connsiteY1" fmla="*/ 12032 h 6894095"/>
              <a:gd name="connsiteX2" fmla="*/ 14914472 w 15837689"/>
              <a:gd name="connsiteY2" fmla="*/ 800117 h 6894095"/>
              <a:gd name="connsiteX3" fmla="*/ 15203230 w 15837689"/>
              <a:gd name="connsiteY3" fmla="*/ 2352981 h 6894095"/>
              <a:gd name="connsiteX4" fmla="*/ 15624335 w 15837689"/>
              <a:gd name="connsiteY4" fmla="*/ 3772708 h 6894095"/>
              <a:gd name="connsiteX5" fmla="*/ 15696523 w 15837689"/>
              <a:gd name="connsiteY5" fmla="*/ 5878233 h 6894095"/>
              <a:gd name="connsiteX6" fmla="*/ 15837689 w 15837689"/>
              <a:gd name="connsiteY6" fmla="*/ 6882064 h 6894095"/>
              <a:gd name="connsiteX7" fmla="*/ 0 w 15837689"/>
              <a:gd name="connsiteY7" fmla="*/ 6894095 h 6894095"/>
              <a:gd name="connsiteX8" fmla="*/ 0 w 15837689"/>
              <a:gd name="connsiteY8" fmla="*/ 0 h 6894095"/>
              <a:gd name="connsiteX0" fmla="*/ 0 w 15774318"/>
              <a:gd name="connsiteY0" fmla="*/ 0 h 6914148"/>
              <a:gd name="connsiteX1" fmla="*/ 14427177 w 15774318"/>
              <a:gd name="connsiteY1" fmla="*/ 12032 h 6914148"/>
              <a:gd name="connsiteX2" fmla="*/ 14914472 w 15774318"/>
              <a:gd name="connsiteY2" fmla="*/ 800117 h 6914148"/>
              <a:gd name="connsiteX3" fmla="*/ 15203230 w 15774318"/>
              <a:gd name="connsiteY3" fmla="*/ 2352981 h 6914148"/>
              <a:gd name="connsiteX4" fmla="*/ 15624335 w 15774318"/>
              <a:gd name="connsiteY4" fmla="*/ 3772708 h 6914148"/>
              <a:gd name="connsiteX5" fmla="*/ 15696523 w 15774318"/>
              <a:gd name="connsiteY5" fmla="*/ 5878233 h 6914148"/>
              <a:gd name="connsiteX6" fmla="*/ 15774318 w 15774318"/>
              <a:gd name="connsiteY6" fmla="*/ 6914148 h 6914148"/>
              <a:gd name="connsiteX7" fmla="*/ 0 w 15774318"/>
              <a:gd name="connsiteY7" fmla="*/ 6894095 h 6914148"/>
              <a:gd name="connsiteX8" fmla="*/ 0 w 15774318"/>
              <a:gd name="connsiteY8" fmla="*/ 0 h 6914148"/>
              <a:gd name="connsiteX0" fmla="*/ 0 w 15705363"/>
              <a:gd name="connsiteY0" fmla="*/ 0 h 6914148"/>
              <a:gd name="connsiteX1" fmla="*/ 14427177 w 15705363"/>
              <a:gd name="connsiteY1" fmla="*/ 12032 h 6914148"/>
              <a:gd name="connsiteX2" fmla="*/ 14914472 w 15705363"/>
              <a:gd name="connsiteY2" fmla="*/ 800117 h 6914148"/>
              <a:gd name="connsiteX3" fmla="*/ 15203230 w 15705363"/>
              <a:gd name="connsiteY3" fmla="*/ 2352981 h 6914148"/>
              <a:gd name="connsiteX4" fmla="*/ 15624335 w 15705363"/>
              <a:gd name="connsiteY4" fmla="*/ 3772708 h 6914148"/>
              <a:gd name="connsiteX5" fmla="*/ 15696523 w 15705363"/>
              <a:gd name="connsiteY5" fmla="*/ 5878233 h 6914148"/>
              <a:gd name="connsiteX6" fmla="*/ 15478583 w 15705363"/>
              <a:gd name="connsiteY6" fmla="*/ 6914148 h 6914148"/>
              <a:gd name="connsiteX7" fmla="*/ 0 w 15705363"/>
              <a:gd name="connsiteY7" fmla="*/ 6894095 h 6914148"/>
              <a:gd name="connsiteX8" fmla="*/ 0 w 15705363"/>
              <a:gd name="connsiteY8" fmla="*/ 0 h 691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05363" h="6914148">
                <a:moveTo>
                  <a:pt x="0" y="0"/>
                </a:moveTo>
                <a:lnTo>
                  <a:pt x="14427177" y="12032"/>
                </a:lnTo>
                <a:lnTo>
                  <a:pt x="14914472" y="800117"/>
                </a:lnTo>
                <a:lnTo>
                  <a:pt x="15203230" y="2352981"/>
                </a:lnTo>
                <a:lnTo>
                  <a:pt x="15624335" y="3772708"/>
                </a:lnTo>
                <a:cubicBezTo>
                  <a:pt x="15604281" y="4085529"/>
                  <a:pt x="15740639" y="5625571"/>
                  <a:pt x="15696523" y="5878233"/>
                </a:cubicBezTo>
                <a:lnTo>
                  <a:pt x="15478583" y="6914148"/>
                </a:lnTo>
                <a:lnTo>
                  <a:pt x="0" y="6894095"/>
                </a:lnTo>
                <a:lnTo>
                  <a:pt x="0" y="0"/>
                </a:lnTo>
                <a:close/>
              </a:path>
            </a:pathLst>
          </a:custGeom>
          <a:solidFill>
            <a:schemeClr val="bg1"/>
          </a:solidFill>
          <a:ln>
            <a:noFill/>
          </a:ln>
          <a:effectLst>
            <a:outerShdw dist="12700" sx="104000" sy="104000" algn="ctr" rotWithShape="0">
              <a:schemeClr val="bg1">
                <a:alpha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49528A8F-3CCA-CC0D-F1E9-5092534908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11FD7E-D811-5AC6-04C7-3AF83CAE2F8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DA0071-11D3-29C5-422A-9F374ADB345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52EC142F-609B-760D-DD54-DB393981CC6B}"/>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pic>
        <p:nvPicPr>
          <p:cNvPr id="6" name="Graphic 5">
            <a:extLst>
              <a:ext uri="{FF2B5EF4-FFF2-40B4-BE49-F238E27FC236}">
                <a16:creationId xmlns:a16="http://schemas.microsoft.com/office/drawing/2014/main" id="{DC831951-4A22-9F97-762F-A91C07CFDB5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3658592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Hexagon 2">
            <a:extLst>
              <a:ext uri="{FF2B5EF4-FFF2-40B4-BE49-F238E27FC236}">
                <a16:creationId xmlns:a16="http://schemas.microsoft.com/office/drawing/2014/main" id="{C866CB79-1499-83E8-1E4C-62F3549AA49B}"/>
              </a:ext>
            </a:extLst>
          </p:cNvPr>
          <p:cNvSpPr/>
          <p:nvPr userDrawn="1"/>
        </p:nvSpPr>
        <p:spPr>
          <a:xfrm flipV="1">
            <a:off x="7882186" y="6141634"/>
            <a:ext cx="1268567" cy="356837"/>
          </a:xfrm>
          <a:custGeom>
            <a:avLst/>
            <a:gdLst>
              <a:gd name="connsiteX0" fmla="*/ 0 w 2135773"/>
              <a:gd name="connsiteY0" fmla="*/ 959489 h 1918977"/>
              <a:gd name="connsiteX1" fmla="*/ 383488 w 2135773"/>
              <a:gd name="connsiteY1" fmla="*/ 0 h 1918977"/>
              <a:gd name="connsiteX2" fmla="*/ 1752285 w 2135773"/>
              <a:gd name="connsiteY2" fmla="*/ 0 h 1918977"/>
              <a:gd name="connsiteX3" fmla="*/ 2135773 w 2135773"/>
              <a:gd name="connsiteY3" fmla="*/ 959489 h 1918977"/>
              <a:gd name="connsiteX4" fmla="*/ 1752285 w 2135773"/>
              <a:gd name="connsiteY4" fmla="*/ 1918977 h 1918977"/>
              <a:gd name="connsiteX5" fmla="*/ 383488 w 2135773"/>
              <a:gd name="connsiteY5" fmla="*/ 1918977 h 1918977"/>
              <a:gd name="connsiteX6" fmla="*/ 0 w 2135773"/>
              <a:gd name="connsiteY6" fmla="*/ 959489 h 1918977"/>
              <a:gd name="connsiteX0" fmla="*/ 0 w 2891275"/>
              <a:gd name="connsiteY0" fmla="*/ 959489 h 1918977"/>
              <a:gd name="connsiteX1" fmla="*/ 383488 w 2891275"/>
              <a:gd name="connsiteY1" fmla="*/ 0 h 1918977"/>
              <a:gd name="connsiteX2" fmla="*/ 2891275 w 2891275"/>
              <a:gd name="connsiteY2" fmla="*/ 48126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881731 w 2891275"/>
              <a:gd name="connsiteY3" fmla="*/ 478226 h 1918977"/>
              <a:gd name="connsiteX4" fmla="*/ 1752285 w 2891275"/>
              <a:gd name="connsiteY4" fmla="*/ 1918977 h 1918977"/>
              <a:gd name="connsiteX5" fmla="*/ 383488 w 2891275"/>
              <a:gd name="connsiteY5" fmla="*/ 1918977 h 1918977"/>
              <a:gd name="connsiteX6" fmla="*/ 0 w 2891275"/>
              <a:gd name="connsiteY6" fmla="*/ 959489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0 w 2507787"/>
              <a:gd name="connsiteY5" fmla="*/ 1918977 h 1918977"/>
              <a:gd name="connsiteX6" fmla="*/ 230122 w 2507787"/>
              <a:gd name="connsiteY6" fmla="*/ 466194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830179 w 2507787"/>
              <a:gd name="connsiteY5" fmla="*/ 595503 h 1918977"/>
              <a:gd name="connsiteX6" fmla="*/ 230122 w 2507787"/>
              <a:gd name="connsiteY6" fmla="*/ 466194 h 1918977"/>
              <a:gd name="connsiteX0" fmla="*/ 230122 w 2507787"/>
              <a:gd name="connsiteY0" fmla="*/ 466194 h 595503"/>
              <a:gd name="connsiteX1" fmla="*/ 0 w 2507787"/>
              <a:gd name="connsiteY1" fmla="*/ 0 h 595503"/>
              <a:gd name="connsiteX2" fmla="*/ 2507787 w 2507787"/>
              <a:gd name="connsiteY2" fmla="*/ 0 h 595503"/>
              <a:gd name="connsiteX3" fmla="*/ 2498243 w 2507787"/>
              <a:gd name="connsiteY3" fmla="*/ 4782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507787"/>
              <a:gd name="connsiteY0" fmla="*/ 466194 h 595503"/>
              <a:gd name="connsiteX1" fmla="*/ 0 w 2507787"/>
              <a:gd name="connsiteY1" fmla="*/ 0 h 595503"/>
              <a:gd name="connsiteX2" fmla="*/ 2507787 w 2507787"/>
              <a:gd name="connsiteY2" fmla="*/ 0 h 595503"/>
              <a:gd name="connsiteX3" fmla="*/ 2327646 w 2507787"/>
              <a:gd name="connsiteY3" fmla="*/ 2797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230122 w 2460019"/>
              <a:gd name="connsiteY6"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478989 w 2460019"/>
              <a:gd name="connsiteY6" fmla="*/ 519884 h 604956"/>
              <a:gd name="connsiteX7" fmla="*/ 230122 w 2460019"/>
              <a:gd name="connsiteY7"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560876 w 2460019"/>
              <a:gd name="connsiteY6" fmla="*/ 463170 h 604956"/>
              <a:gd name="connsiteX7" fmla="*/ 230122 w 2460019"/>
              <a:gd name="connsiteY7"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1250088 w 2460019"/>
              <a:gd name="connsiteY5" fmla="*/ 53878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1277383 w 2460019"/>
              <a:gd name="connsiteY5" fmla="*/ 46316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460019"/>
              <a:gd name="connsiteY0" fmla="*/ 475647 h 604956"/>
              <a:gd name="connsiteX1" fmla="*/ 0 w 2460019"/>
              <a:gd name="connsiteY1" fmla="*/ 1009 h 604956"/>
              <a:gd name="connsiteX2" fmla="*/ 2460019 w 2460019"/>
              <a:gd name="connsiteY2" fmla="*/ 0 h 604956"/>
              <a:gd name="connsiteX3" fmla="*/ 2327646 w 2460019"/>
              <a:gd name="connsiteY3" fmla="*/ 289179 h 604956"/>
              <a:gd name="connsiteX4" fmla="*/ 1765839 w 2460019"/>
              <a:gd name="connsiteY4" fmla="*/ 484641 h 604956"/>
              <a:gd name="connsiteX5" fmla="*/ 1277383 w 2460019"/>
              <a:gd name="connsiteY5" fmla="*/ 46316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509034"/>
              <a:gd name="connsiteY0" fmla="*/ 1133232 h 1262541"/>
              <a:gd name="connsiteX1" fmla="*/ 0 w 2509034"/>
              <a:gd name="connsiteY1" fmla="*/ 658594 h 1262541"/>
              <a:gd name="connsiteX2" fmla="*/ 2509034 w 2509034"/>
              <a:gd name="connsiteY2" fmla="*/ 0 h 1262541"/>
              <a:gd name="connsiteX3" fmla="*/ 2327646 w 2509034"/>
              <a:gd name="connsiteY3" fmla="*/ 946764 h 1262541"/>
              <a:gd name="connsiteX4" fmla="*/ 1765839 w 2509034"/>
              <a:gd name="connsiteY4" fmla="*/ 1142226 h 1262541"/>
              <a:gd name="connsiteX5" fmla="*/ 1277383 w 2509034"/>
              <a:gd name="connsiteY5" fmla="*/ 1120753 h 1262541"/>
              <a:gd name="connsiteX6" fmla="*/ 830179 w 2509034"/>
              <a:gd name="connsiteY6" fmla="*/ 1262541 h 1262541"/>
              <a:gd name="connsiteX7" fmla="*/ 560876 w 2509034"/>
              <a:gd name="connsiteY7" fmla="*/ 1120755 h 1262541"/>
              <a:gd name="connsiteX8" fmla="*/ 230122 w 2509034"/>
              <a:gd name="connsiteY8" fmla="*/ 1133232 h 1262541"/>
              <a:gd name="connsiteX0" fmla="*/ 230122 w 2509034"/>
              <a:gd name="connsiteY0" fmla="*/ 1133232 h 1262541"/>
              <a:gd name="connsiteX1" fmla="*/ 0 w 2509034"/>
              <a:gd name="connsiteY1" fmla="*/ 658594 h 1262541"/>
              <a:gd name="connsiteX2" fmla="*/ 2509034 w 2509034"/>
              <a:gd name="connsiteY2" fmla="*/ 0 h 1262541"/>
              <a:gd name="connsiteX3" fmla="*/ 2210011 w 2509034"/>
              <a:gd name="connsiteY3" fmla="*/ 767424 h 1262541"/>
              <a:gd name="connsiteX4" fmla="*/ 1765839 w 2509034"/>
              <a:gd name="connsiteY4" fmla="*/ 1142226 h 1262541"/>
              <a:gd name="connsiteX5" fmla="*/ 1277383 w 2509034"/>
              <a:gd name="connsiteY5" fmla="*/ 1120753 h 1262541"/>
              <a:gd name="connsiteX6" fmla="*/ 830179 w 2509034"/>
              <a:gd name="connsiteY6" fmla="*/ 1262541 h 1262541"/>
              <a:gd name="connsiteX7" fmla="*/ 560876 w 2509034"/>
              <a:gd name="connsiteY7" fmla="*/ 1120755 h 1262541"/>
              <a:gd name="connsiteX8" fmla="*/ 230122 w 2509034"/>
              <a:gd name="connsiteY8" fmla="*/ 1133232 h 1262541"/>
              <a:gd name="connsiteX0" fmla="*/ 367363 w 2646275"/>
              <a:gd name="connsiteY0" fmla="*/ 1133232 h 1262541"/>
              <a:gd name="connsiteX1" fmla="*/ 0 w 2646275"/>
              <a:gd name="connsiteY1" fmla="*/ 837937 h 1262541"/>
              <a:gd name="connsiteX2" fmla="*/ 2646275 w 2646275"/>
              <a:gd name="connsiteY2" fmla="*/ 0 h 1262541"/>
              <a:gd name="connsiteX3" fmla="*/ 2347252 w 2646275"/>
              <a:gd name="connsiteY3" fmla="*/ 767424 h 1262541"/>
              <a:gd name="connsiteX4" fmla="*/ 1903080 w 2646275"/>
              <a:gd name="connsiteY4" fmla="*/ 1142226 h 1262541"/>
              <a:gd name="connsiteX5" fmla="*/ 1414624 w 2646275"/>
              <a:gd name="connsiteY5" fmla="*/ 1120753 h 1262541"/>
              <a:gd name="connsiteX6" fmla="*/ 967420 w 2646275"/>
              <a:gd name="connsiteY6" fmla="*/ 1262541 h 1262541"/>
              <a:gd name="connsiteX7" fmla="*/ 698117 w 2646275"/>
              <a:gd name="connsiteY7" fmla="*/ 1120755 h 1262541"/>
              <a:gd name="connsiteX8" fmla="*/ 367363 w 2646275"/>
              <a:gd name="connsiteY8" fmla="*/ 1133232 h 1262541"/>
              <a:gd name="connsiteX0" fmla="*/ 367363 w 2646275"/>
              <a:gd name="connsiteY0" fmla="*/ 1133232 h 1262541"/>
              <a:gd name="connsiteX1" fmla="*/ 0 w 2646275"/>
              <a:gd name="connsiteY1" fmla="*/ 837937 h 1262541"/>
              <a:gd name="connsiteX2" fmla="*/ 2646275 w 2646275"/>
              <a:gd name="connsiteY2" fmla="*/ 0 h 1262541"/>
              <a:gd name="connsiteX3" fmla="*/ 2602128 w 2646275"/>
              <a:gd name="connsiteY3" fmla="*/ 408741 h 1262541"/>
              <a:gd name="connsiteX4" fmla="*/ 1903080 w 2646275"/>
              <a:gd name="connsiteY4" fmla="*/ 1142226 h 1262541"/>
              <a:gd name="connsiteX5" fmla="*/ 1414624 w 2646275"/>
              <a:gd name="connsiteY5" fmla="*/ 1120753 h 1262541"/>
              <a:gd name="connsiteX6" fmla="*/ 967420 w 2646275"/>
              <a:gd name="connsiteY6" fmla="*/ 1262541 h 1262541"/>
              <a:gd name="connsiteX7" fmla="*/ 698117 w 2646275"/>
              <a:gd name="connsiteY7" fmla="*/ 1120755 h 1262541"/>
              <a:gd name="connsiteX8" fmla="*/ 367363 w 2646275"/>
              <a:gd name="connsiteY8" fmla="*/ 1133232 h 1262541"/>
              <a:gd name="connsiteX0" fmla="*/ 367363 w 2611159"/>
              <a:gd name="connsiteY0" fmla="*/ 1047578 h 1176887"/>
              <a:gd name="connsiteX1" fmla="*/ 0 w 2611159"/>
              <a:gd name="connsiteY1" fmla="*/ 752283 h 1176887"/>
              <a:gd name="connsiteX2" fmla="*/ 2611159 w 2611159"/>
              <a:gd name="connsiteY2" fmla="*/ 0 h 1176887"/>
              <a:gd name="connsiteX3" fmla="*/ 2602128 w 2611159"/>
              <a:gd name="connsiteY3" fmla="*/ 323087 h 1176887"/>
              <a:gd name="connsiteX4" fmla="*/ 1903080 w 2611159"/>
              <a:gd name="connsiteY4" fmla="*/ 1056572 h 1176887"/>
              <a:gd name="connsiteX5" fmla="*/ 1414624 w 2611159"/>
              <a:gd name="connsiteY5" fmla="*/ 1035099 h 1176887"/>
              <a:gd name="connsiteX6" fmla="*/ 967420 w 2611159"/>
              <a:gd name="connsiteY6" fmla="*/ 1176887 h 1176887"/>
              <a:gd name="connsiteX7" fmla="*/ 698117 w 2611159"/>
              <a:gd name="connsiteY7" fmla="*/ 1035101 h 1176887"/>
              <a:gd name="connsiteX8" fmla="*/ 367363 w 2611159"/>
              <a:gd name="connsiteY8" fmla="*/ 1047578 h 1176887"/>
              <a:gd name="connsiteX0" fmla="*/ 367363 w 2611159"/>
              <a:gd name="connsiteY0" fmla="*/ 1047578 h 1176887"/>
              <a:gd name="connsiteX1" fmla="*/ 0 w 2611159"/>
              <a:gd name="connsiteY1" fmla="*/ 752283 h 1176887"/>
              <a:gd name="connsiteX2" fmla="*/ 2611159 w 2611159"/>
              <a:gd name="connsiteY2" fmla="*/ 0 h 1176887"/>
              <a:gd name="connsiteX3" fmla="*/ 2602128 w 2611159"/>
              <a:gd name="connsiteY3" fmla="*/ 323087 h 1176887"/>
              <a:gd name="connsiteX4" fmla="*/ 2310413 w 2611159"/>
              <a:gd name="connsiteY4" fmla="*/ 813880 h 1176887"/>
              <a:gd name="connsiteX5" fmla="*/ 1414624 w 2611159"/>
              <a:gd name="connsiteY5" fmla="*/ 1035099 h 1176887"/>
              <a:gd name="connsiteX6" fmla="*/ 967420 w 2611159"/>
              <a:gd name="connsiteY6" fmla="*/ 1176887 h 1176887"/>
              <a:gd name="connsiteX7" fmla="*/ 698117 w 2611159"/>
              <a:gd name="connsiteY7" fmla="*/ 1035101 h 1176887"/>
              <a:gd name="connsiteX8" fmla="*/ 367363 w 2611159"/>
              <a:gd name="connsiteY8" fmla="*/ 1047578 h 1176887"/>
              <a:gd name="connsiteX0" fmla="*/ 367363 w 2611159"/>
              <a:gd name="connsiteY0" fmla="*/ 1047578 h 1176887"/>
              <a:gd name="connsiteX1" fmla="*/ 0 w 2611159"/>
              <a:gd name="connsiteY1" fmla="*/ 752283 h 1176887"/>
              <a:gd name="connsiteX2" fmla="*/ 2611159 w 2611159"/>
              <a:gd name="connsiteY2" fmla="*/ 0 h 1176887"/>
              <a:gd name="connsiteX3" fmla="*/ 2602128 w 2611159"/>
              <a:gd name="connsiteY3" fmla="*/ 323087 h 1176887"/>
              <a:gd name="connsiteX4" fmla="*/ 2310413 w 2611159"/>
              <a:gd name="connsiteY4" fmla="*/ 813880 h 1176887"/>
              <a:gd name="connsiteX5" fmla="*/ 1646383 w 2611159"/>
              <a:gd name="connsiteY5" fmla="*/ 920892 h 1176887"/>
              <a:gd name="connsiteX6" fmla="*/ 967420 w 2611159"/>
              <a:gd name="connsiteY6" fmla="*/ 1176887 h 1176887"/>
              <a:gd name="connsiteX7" fmla="*/ 698117 w 2611159"/>
              <a:gd name="connsiteY7" fmla="*/ 1035101 h 1176887"/>
              <a:gd name="connsiteX8" fmla="*/ 367363 w 2611159"/>
              <a:gd name="connsiteY8" fmla="*/ 1047578 h 1176887"/>
              <a:gd name="connsiteX0" fmla="*/ 367363 w 2611159"/>
              <a:gd name="connsiteY0" fmla="*/ 1047578 h 1176887"/>
              <a:gd name="connsiteX1" fmla="*/ 0 w 2611159"/>
              <a:gd name="connsiteY1" fmla="*/ 752283 h 1176887"/>
              <a:gd name="connsiteX2" fmla="*/ 2611159 w 2611159"/>
              <a:gd name="connsiteY2" fmla="*/ 0 h 1176887"/>
              <a:gd name="connsiteX3" fmla="*/ 2602128 w 2611159"/>
              <a:gd name="connsiteY3" fmla="*/ 323087 h 1176887"/>
              <a:gd name="connsiteX4" fmla="*/ 2310413 w 2611159"/>
              <a:gd name="connsiteY4" fmla="*/ 813880 h 1176887"/>
              <a:gd name="connsiteX5" fmla="*/ 1646383 w 2611159"/>
              <a:gd name="connsiteY5" fmla="*/ 920892 h 1176887"/>
              <a:gd name="connsiteX6" fmla="*/ 967420 w 2611159"/>
              <a:gd name="connsiteY6" fmla="*/ 1176887 h 1176887"/>
              <a:gd name="connsiteX7" fmla="*/ 698117 w 2611159"/>
              <a:gd name="connsiteY7" fmla="*/ 1035101 h 1176887"/>
              <a:gd name="connsiteX8" fmla="*/ 367363 w 2611159"/>
              <a:gd name="connsiteY8" fmla="*/ 1047578 h 1176887"/>
              <a:gd name="connsiteX0" fmla="*/ 367363 w 2611159"/>
              <a:gd name="connsiteY0" fmla="*/ 1047578 h 1119783"/>
              <a:gd name="connsiteX1" fmla="*/ 0 w 2611159"/>
              <a:gd name="connsiteY1" fmla="*/ 752283 h 1119783"/>
              <a:gd name="connsiteX2" fmla="*/ 2611159 w 2611159"/>
              <a:gd name="connsiteY2" fmla="*/ 0 h 1119783"/>
              <a:gd name="connsiteX3" fmla="*/ 2602128 w 2611159"/>
              <a:gd name="connsiteY3" fmla="*/ 323087 h 1119783"/>
              <a:gd name="connsiteX4" fmla="*/ 2310413 w 2611159"/>
              <a:gd name="connsiteY4" fmla="*/ 813880 h 1119783"/>
              <a:gd name="connsiteX5" fmla="*/ 1646383 w 2611159"/>
              <a:gd name="connsiteY5" fmla="*/ 920892 h 1119783"/>
              <a:gd name="connsiteX6" fmla="*/ 1157041 w 2611159"/>
              <a:gd name="connsiteY6" fmla="*/ 1119783 h 1119783"/>
              <a:gd name="connsiteX7" fmla="*/ 698117 w 2611159"/>
              <a:gd name="connsiteY7" fmla="*/ 1035101 h 1119783"/>
              <a:gd name="connsiteX8" fmla="*/ 367363 w 2611159"/>
              <a:gd name="connsiteY8" fmla="*/ 1047578 h 1119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1159" h="1119783">
                <a:moveTo>
                  <a:pt x="367363" y="1047578"/>
                </a:moveTo>
                <a:lnTo>
                  <a:pt x="0" y="752283"/>
                </a:lnTo>
                <a:lnTo>
                  <a:pt x="2611159" y="0"/>
                </a:lnTo>
                <a:lnTo>
                  <a:pt x="2602128" y="323087"/>
                </a:lnTo>
                <a:lnTo>
                  <a:pt x="2310413" y="813880"/>
                </a:lnTo>
                <a:lnTo>
                  <a:pt x="1646383" y="920892"/>
                </a:lnTo>
                <a:cubicBezTo>
                  <a:pt x="1504338" y="1034779"/>
                  <a:pt x="1383362" y="1034451"/>
                  <a:pt x="1157041" y="1119783"/>
                </a:cubicBezTo>
                <a:lnTo>
                  <a:pt x="698117" y="1035101"/>
                </a:lnTo>
                <a:lnTo>
                  <a:pt x="367363" y="1047578"/>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EE089852-29D7-1351-B1B1-982953FCFDF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D1F39F-1ABC-74A4-1CBE-AA4E67020BBC}"/>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Rectangle 6">
            <a:extLst>
              <a:ext uri="{FF2B5EF4-FFF2-40B4-BE49-F238E27FC236}">
                <a16:creationId xmlns:a16="http://schemas.microsoft.com/office/drawing/2014/main" id="{35974C23-DBAB-FD88-3892-53F30078C41B}"/>
              </a:ext>
            </a:extLst>
          </p:cNvPr>
          <p:cNvSpPr/>
          <p:nvPr userDrawn="1"/>
        </p:nvSpPr>
        <p:spPr>
          <a:xfrm>
            <a:off x="0" y="6186950"/>
            <a:ext cx="9147969" cy="671051"/>
          </a:xfrm>
          <a:custGeom>
            <a:avLst/>
            <a:gdLst>
              <a:gd name="connsiteX0" fmla="*/ 0 w 12010030"/>
              <a:gd name="connsiteY0" fmla="*/ 0 h 798394"/>
              <a:gd name="connsiteX1" fmla="*/ 12010030 w 12010030"/>
              <a:gd name="connsiteY1" fmla="*/ 0 h 798394"/>
              <a:gd name="connsiteX2" fmla="*/ 12010030 w 12010030"/>
              <a:gd name="connsiteY2" fmla="*/ 798394 h 798394"/>
              <a:gd name="connsiteX3" fmla="*/ 0 w 12010030"/>
              <a:gd name="connsiteY3" fmla="*/ 798394 h 798394"/>
              <a:gd name="connsiteX4" fmla="*/ 0 w 12010030"/>
              <a:gd name="connsiteY4" fmla="*/ 0 h 798394"/>
              <a:gd name="connsiteX0" fmla="*/ 0 w 12010030"/>
              <a:gd name="connsiteY0" fmla="*/ 1005 h 799399"/>
              <a:gd name="connsiteX1" fmla="*/ 11797443 w 12010030"/>
              <a:gd name="connsiteY1" fmla="*/ 0 h 799399"/>
              <a:gd name="connsiteX2" fmla="*/ 12010030 w 12010030"/>
              <a:gd name="connsiteY2" fmla="*/ 1005 h 799399"/>
              <a:gd name="connsiteX3" fmla="*/ 12010030 w 12010030"/>
              <a:gd name="connsiteY3" fmla="*/ 799399 h 799399"/>
              <a:gd name="connsiteX4" fmla="*/ 0 w 12010030"/>
              <a:gd name="connsiteY4" fmla="*/ 799399 h 799399"/>
              <a:gd name="connsiteX5" fmla="*/ 0 w 12010030"/>
              <a:gd name="connsiteY5" fmla="*/ 1005 h 799399"/>
              <a:gd name="connsiteX0" fmla="*/ 0 w 12021836"/>
              <a:gd name="connsiteY0" fmla="*/ 1005 h 799399"/>
              <a:gd name="connsiteX1" fmla="*/ 11797443 w 12021836"/>
              <a:gd name="connsiteY1" fmla="*/ 0 h 799399"/>
              <a:gd name="connsiteX2" fmla="*/ 12010030 w 12021836"/>
              <a:gd name="connsiteY2" fmla="*/ 1005 h 799399"/>
              <a:gd name="connsiteX3" fmla="*/ 12021836 w 12021836"/>
              <a:gd name="connsiteY3" fmla="*/ 173906 h 799399"/>
              <a:gd name="connsiteX4" fmla="*/ 12010030 w 12021836"/>
              <a:gd name="connsiteY4" fmla="*/ 799399 h 799399"/>
              <a:gd name="connsiteX5" fmla="*/ 0 w 12021836"/>
              <a:gd name="connsiteY5" fmla="*/ 799399 h 799399"/>
              <a:gd name="connsiteX6" fmla="*/ 0 w 12021836"/>
              <a:gd name="connsiteY6" fmla="*/ 1005 h 799399"/>
              <a:gd name="connsiteX0" fmla="*/ 0 w 12021836"/>
              <a:gd name="connsiteY0" fmla="*/ 1005 h 799399"/>
              <a:gd name="connsiteX1" fmla="*/ 11797443 w 12021836"/>
              <a:gd name="connsiteY1" fmla="*/ 0 h 799399"/>
              <a:gd name="connsiteX2" fmla="*/ 12010030 w 12021836"/>
              <a:gd name="connsiteY2" fmla="*/ 1005 h 799399"/>
              <a:gd name="connsiteX3" fmla="*/ 12021836 w 12021836"/>
              <a:gd name="connsiteY3" fmla="*/ 173906 h 799399"/>
              <a:gd name="connsiteX4" fmla="*/ 12016226 w 12021836"/>
              <a:gd name="connsiteY4" fmla="*/ 286102 h 799399"/>
              <a:gd name="connsiteX5" fmla="*/ 12010030 w 12021836"/>
              <a:gd name="connsiteY5" fmla="*/ 799399 h 799399"/>
              <a:gd name="connsiteX6" fmla="*/ 0 w 12021836"/>
              <a:gd name="connsiteY6" fmla="*/ 799399 h 799399"/>
              <a:gd name="connsiteX7" fmla="*/ 0 w 12021836"/>
              <a:gd name="connsiteY7" fmla="*/ 1005 h 799399"/>
              <a:gd name="connsiteX0" fmla="*/ 0 w 12021836"/>
              <a:gd name="connsiteY0" fmla="*/ 1005 h 799399"/>
              <a:gd name="connsiteX1" fmla="*/ 11601099 w 12021836"/>
              <a:gd name="connsiteY1" fmla="*/ 1 h 799399"/>
              <a:gd name="connsiteX2" fmla="*/ 11797443 w 12021836"/>
              <a:gd name="connsiteY2" fmla="*/ 0 h 799399"/>
              <a:gd name="connsiteX3" fmla="*/ 12010030 w 12021836"/>
              <a:gd name="connsiteY3" fmla="*/ 1005 h 799399"/>
              <a:gd name="connsiteX4" fmla="*/ 12021836 w 12021836"/>
              <a:gd name="connsiteY4" fmla="*/ 173906 h 799399"/>
              <a:gd name="connsiteX5" fmla="*/ 12016226 w 12021836"/>
              <a:gd name="connsiteY5" fmla="*/ 286102 h 799399"/>
              <a:gd name="connsiteX6" fmla="*/ 12010030 w 12021836"/>
              <a:gd name="connsiteY6" fmla="*/ 799399 h 799399"/>
              <a:gd name="connsiteX7" fmla="*/ 0 w 12021836"/>
              <a:gd name="connsiteY7" fmla="*/ 799399 h 799399"/>
              <a:gd name="connsiteX8" fmla="*/ 0 w 12021836"/>
              <a:gd name="connsiteY8" fmla="*/ 1005 h 799399"/>
              <a:gd name="connsiteX0" fmla="*/ 0 w 12021836"/>
              <a:gd name="connsiteY0" fmla="*/ 1005 h 799399"/>
              <a:gd name="connsiteX1" fmla="*/ 11601099 w 12021836"/>
              <a:gd name="connsiteY1" fmla="*/ 1 h 799399"/>
              <a:gd name="connsiteX2" fmla="*/ 11797443 w 12021836"/>
              <a:gd name="connsiteY2" fmla="*/ 0 h 799399"/>
              <a:gd name="connsiteX3" fmla="*/ 11942712 w 12021836"/>
              <a:gd name="connsiteY3" fmla="*/ 62713 h 799399"/>
              <a:gd name="connsiteX4" fmla="*/ 12021836 w 12021836"/>
              <a:gd name="connsiteY4" fmla="*/ 173906 h 799399"/>
              <a:gd name="connsiteX5" fmla="*/ 12016226 w 12021836"/>
              <a:gd name="connsiteY5" fmla="*/ 286102 h 799399"/>
              <a:gd name="connsiteX6" fmla="*/ 12010030 w 12021836"/>
              <a:gd name="connsiteY6" fmla="*/ 799399 h 799399"/>
              <a:gd name="connsiteX7" fmla="*/ 0 w 12021836"/>
              <a:gd name="connsiteY7" fmla="*/ 799399 h 799399"/>
              <a:gd name="connsiteX8" fmla="*/ 0 w 12021836"/>
              <a:gd name="connsiteY8" fmla="*/ 1005 h 799399"/>
              <a:gd name="connsiteX0" fmla="*/ 0 w 12021836"/>
              <a:gd name="connsiteY0" fmla="*/ 1005 h 799399"/>
              <a:gd name="connsiteX1" fmla="*/ 11258901 w 12021836"/>
              <a:gd name="connsiteY1" fmla="*/ 1 h 799399"/>
              <a:gd name="connsiteX2" fmla="*/ 11601099 w 12021836"/>
              <a:gd name="connsiteY2" fmla="*/ 1 h 799399"/>
              <a:gd name="connsiteX3" fmla="*/ 11797443 w 12021836"/>
              <a:gd name="connsiteY3" fmla="*/ 0 h 799399"/>
              <a:gd name="connsiteX4" fmla="*/ 11942712 w 12021836"/>
              <a:gd name="connsiteY4" fmla="*/ 62713 h 799399"/>
              <a:gd name="connsiteX5" fmla="*/ 12021836 w 12021836"/>
              <a:gd name="connsiteY5" fmla="*/ 173906 h 799399"/>
              <a:gd name="connsiteX6" fmla="*/ 12016226 w 12021836"/>
              <a:gd name="connsiteY6" fmla="*/ 286102 h 799399"/>
              <a:gd name="connsiteX7" fmla="*/ 12010030 w 12021836"/>
              <a:gd name="connsiteY7" fmla="*/ 799399 h 799399"/>
              <a:gd name="connsiteX8" fmla="*/ 0 w 12021836"/>
              <a:gd name="connsiteY8" fmla="*/ 799399 h 799399"/>
              <a:gd name="connsiteX9" fmla="*/ 0 w 12021836"/>
              <a:gd name="connsiteY9" fmla="*/ 1005 h 799399"/>
              <a:gd name="connsiteX0" fmla="*/ 0 w 12021836"/>
              <a:gd name="connsiteY0" fmla="*/ 1005 h 799399"/>
              <a:gd name="connsiteX1" fmla="*/ 11258901 w 12021836"/>
              <a:gd name="connsiteY1" fmla="*/ 1 h 799399"/>
              <a:gd name="connsiteX2" fmla="*/ 11601099 w 12021836"/>
              <a:gd name="connsiteY2" fmla="*/ 1 h 799399"/>
              <a:gd name="connsiteX3" fmla="*/ 11797443 w 12021836"/>
              <a:gd name="connsiteY3" fmla="*/ 0 h 799399"/>
              <a:gd name="connsiteX4" fmla="*/ 11942712 w 12021836"/>
              <a:gd name="connsiteY4" fmla="*/ 62713 h 799399"/>
              <a:gd name="connsiteX5" fmla="*/ 12021836 w 12021836"/>
              <a:gd name="connsiteY5" fmla="*/ 173906 h 799399"/>
              <a:gd name="connsiteX6" fmla="*/ 12016226 w 12021836"/>
              <a:gd name="connsiteY6" fmla="*/ 286102 h 799399"/>
              <a:gd name="connsiteX7" fmla="*/ 12010030 w 12021836"/>
              <a:gd name="connsiteY7" fmla="*/ 799399 h 799399"/>
              <a:gd name="connsiteX8" fmla="*/ 0 w 12021836"/>
              <a:gd name="connsiteY8" fmla="*/ 799399 h 799399"/>
              <a:gd name="connsiteX9" fmla="*/ 0 w 12021836"/>
              <a:gd name="connsiteY9" fmla="*/ 1005 h 799399"/>
              <a:gd name="connsiteX0" fmla="*/ 0 w 12021836"/>
              <a:gd name="connsiteY0" fmla="*/ 1005 h 799399"/>
              <a:gd name="connsiteX1" fmla="*/ 11258901 w 12021836"/>
              <a:gd name="connsiteY1" fmla="*/ 1 h 799399"/>
              <a:gd name="connsiteX2" fmla="*/ 11483293 w 12021836"/>
              <a:gd name="connsiteY2" fmla="*/ 100978 h 799399"/>
              <a:gd name="connsiteX3" fmla="*/ 11797443 w 12021836"/>
              <a:gd name="connsiteY3" fmla="*/ 0 h 799399"/>
              <a:gd name="connsiteX4" fmla="*/ 11942712 w 12021836"/>
              <a:gd name="connsiteY4" fmla="*/ 62713 h 799399"/>
              <a:gd name="connsiteX5" fmla="*/ 12021836 w 12021836"/>
              <a:gd name="connsiteY5" fmla="*/ 173906 h 799399"/>
              <a:gd name="connsiteX6" fmla="*/ 12016226 w 12021836"/>
              <a:gd name="connsiteY6" fmla="*/ 286102 h 799399"/>
              <a:gd name="connsiteX7" fmla="*/ 12010030 w 12021836"/>
              <a:gd name="connsiteY7" fmla="*/ 799399 h 799399"/>
              <a:gd name="connsiteX8" fmla="*/ 0 w 12021836"/>
              <a:gd name="connsiteY8" fmla="*/ 799399 h 799399"/>
              <a:gd name="connsiteX9" fmla="*/ 0 w 12021836"/>
              <a:gd name="connsiteY9" fmla="*/ 1005 h 799399"/>
              <a:gd name="connsiteX0" fmla="*/ 0 w 12021836"/>
              <a:gd name="connsiteY0" fmla="*/ 1005 h 799399"/>
              <a:gd name="connsiteX1" fmla="*/ 11258901 w 12021836"/>
              <a:gd name="connsiteY1" fmla="*/ 1 h 799399"/>
              <a:gd name="connsiteX2" fmla="*/ 11483293 w 12021836"/>
              <a:gd name="connsiteY2" fmla="*/ 100978 h 799399"/>
              <a:gd name="connsiteX3" fmla="*/ 11797443 w 12021836"/>
              <a:gd name="connsiteY3" fmla="*/ 0 h 799399"/>
              <a:gd name="connsiteX4" fmla="*/ 11942712 w 12021836"/>
              <a:gd name="connsiteY4" fmla="*/ 62713 h 799399"/>
              <a:gd name="connsiteX5" fmla="*/ 12021836 w 12021836"/>
              <a:gd name="connsiteY5" fmla="*/ 173906 h 799399"/>
              <a:gd name="connsiteX6" fmla="*/ 12016226 w 12021836"/>
              <a:gd name="connsiteY6" fmla="*/ 286102 h 799399"/>
              <a:gd name="connsiteX7" fmla="*/ 12010030 w 12021836"/>
              <a:gd name="connsiteY7" fmla="*/ 799399 h 799399"/>
              <a:gd name="connsiteX8" fmla="*/ 0 w 12021836"/>
              <a:gd name="connsiteY8" fmla="*/ 799399 h 799399"/>
              <a:gd name="connsiteX9" fmla="*/ 0 w 12021836"/>
              <a:gd name="connsiteY9" fmla="*/ 1005 h 799399"/>
              <a:gd name="connsiteX0" fmla="*/ 0 w 12021836"/>
              <a:gd name="connsiteY0" fmla="*/ 1004 h 799398"/>
              <a:gd name="connsiteX1" fmla="*/ 11258901 w 12021836"/>
              <a:gd name="connsiteY1" fmla="*/ 0 h 799398"/>
              <a:gd name="connsiteX2" fmla="*/ 11483293 w 12021836"/>
              <a:gd name="connsiteY2" fmla="*/ 100977 h 799398"/>
              <a:gd name="connsiteX3" fmla="*/ 11679637 w 12021836"/>
              <a:gd name="connsiteY3" fmla="*/ 157074 h 799398"/>
              <a:gd name="connsiteX4" fmla="*/ 11942712 w 12021836"/>
              <a:gd name="connsiteY4" fmla="*/ 62712 h 799398"/>
              <a:gd name="connsiteX5" fmla="*/ 12021836 w 12021836"/>
              <a:gd name="connsiteY5" fmla="*/ 173905 h 799398"/>
              <a:gd name="connsiteX6" fmla="*/ 12016226 w 12021836"/>
              <a:gd name="connsiteY6" fmla="*/ 286101 h 799398"/>
              <a:gd name="connsiteX7" fmla="*/ 12010030 w 12021836"/>
              <a:gd name="connsiteY7" fmla="*/ 799398 h 799398"/>
              <a:gd name="connsiteX8" fmla="*/ 0 w 12021836"/>
              <a:gd name="connsiteY8" fmla="*/ 799398 h 799398"/>
              <a:gd name="connsiteX9" fmla="*/ 0 w 12021836"/>
              <a:gd name="connsiteY9" fmla="*/ 1004 h 799398"/>
              <a:gd name="connsiteX0" fmla="*/ 0 w 12021836"/>
              <a:gd name="connsiteY0" fmla="*/ 1004 h 799398"/>
              <a:gd name="connsiteX1" fmla="*/ 11258901 w 12021836"/>
              <a:gd name="connsiteY1" fmla="*/ 0 h 799398"/>
              <a:gd name="connsiteX2" fmla="*/ 11483293 w 12021836"/>
              <a:gd name="connsiteY2" fmla="*/ 100977 h 799398"/>
              <a:gd name="connsiteX3" fmla="*/ 11679637 w 12021836"/>
              <a:gd name="connsiteY3" fmla="*/ 157074 h 799398"/>
              <a:gd name="connsiteX4" fmla="*/ 11824906 w 12021836"/>
              <a:gd name="connsiteY4" fmla="*/ 253446 h 799398"/>
              <a:gd name="connsiteX5" fmla="*/ 12021836 w 12021836"/>
              <a:gd name="connsiteY5" fmla="*/ 173905 h 799398"/>
              <a:gd name="connsiteX6" fmla="*/ 12016226 w 12021836"/>
              <a:gd name="connsiteY6" fmla="*/ 286101 h 799398"/>
              <a:gd name="connsiteX7" fmla="*/ 12010030 w 12021836"/>
              <a:gd name="connsiteY7" fmla="*/ 799398 h 799398"/>
              <a:gd name="connsiteX8" fmla="*/ 0 w 12021836"/>
              <a:gd name="connsiteY8" fmla="*/ 799398 h 799398"/>
              <a:gd name="connsiteX9" fmla="*/ 0 w 12021836"/>
              <a:gd name="connsiteY9" fmla="*/ 1004 h 799398"/>
              <a:gd name="connsiteX0" fmla="*/ 0 w 12016226"/>
              <a:gd name="connsiteY0" fmla="*/ 1004 h 799398"/>
              <a:gd name="connsiteX1" fmla="*/ 11258901 w 12016226"/>
              <a:gd name="connsiteY1" fmla="*/ 0 h 799398"/>
              <a:gd name="connsiteX2" fmla="*/ 11483293 w 12016226"/>
              <a:gd name="connsiteY2" fmla="*/ 100977 h 799398"/>
              <a:gd name="connsiteX3" fmla="*/ 11679637 w 12016226"/>
              <a:gd name="connsiteY3" fmla="*/ 157074 h 799398"/>
              <a:gd name="connsiteX4" fmla="*/ 11824906 w 12016226"/>
              <a:gd name="connsiteY4" fmla="*/ 253446 h 799398"/>
              <a:gd name="connsiteX5" fmla="*/ 11943299 w 12016226"/>
              <a:gd name="connsiteY5" fmla="*/ 415127 h 799398"/>
              <a:gd name="connsiteX6" fmla="*/ 12016226 w 12016226"/>
              <a:gd name="connsiteY6" fmla="*/ 286101 h 799398"/>
              <a:gd name="connsiteX7" fmla="*/ 12010030 w 12016226"/>
              <a:gd name="connsiteY7" fmla="*/ 799398 h 799398"/>
              <a:gd name="connsiteX8" fmla="*/ 0 w 12016226"/>
              <a:gd name="connsiteY8" fmla="*/ 799398 h 799398"/>
              <a:gd name="connsiteX9" fmla="*/ 0 w 12016226"/>
              <a:gd name="connsiteY9" fmla="*/ 1004 h 799398"/>
              <a:gd name="connsiteX0" fmla="*/ 0 w 12010146"/>
              <a:gd name="connsiteY0" fmla="*/ 1004 h 799398"/>
              <a:gd name="connsiteX1" fmla="*/ 11258901 w 12010146"/>
              <a:gd name="connsiteY1" fmla="*/ 0 h 799398"/>
              <a:gd name="connsiteX2" fmla="*/ 11483293 w 12010146"/>
              <a:gd name="connsiteY2" fmla="*/ 100977 h 799398"/>
              <a:gd name="connsiteX3" fmla="*/ 11679637 w 12010146"/>
              <a:gd name="connsiteY3" fmla="*/ 157074 h 799398"/>
              <a:gd name="connsiteX4" fmla="*/ 11824906 w 12010146"/>
              <a:gd name="connsiteY4" fmla="*/ 253446 h 799398"/>
              <a:gd name="connsiteX5" fmla="*/ 11943299 w 12010146"/>
              <a:gd name="connsiteY5" fmla="*/ 415127 h 799398"/>
              <a:gd name="connsiteX6" fmla="*/ 11988177 w 12010146"/>
              <a:gd name="connsiteY6" fmla="*/ 544153 h 799398"/>
              <a:gd name="connsiteX7" fmla="*/ 12010030 w 12010146"/>
              <a:gd name="connsiteY7" fmla="*/ 799398 h 799398"/>
              <a:gd name="connsiteX8" fmla="*/ 0 w 12010146"/>
              <a:gd name="connsiteY8" fmla="*/ 799398 h 799398"/>
              <a:gd name="connsiteX9" fmla="*/ 0 w 12010146"/>
              <a:gd name="connsiteY9" fmla="*/ 1004 h 799398"/>
              <a:gd name="connsiteX0" fmla="*/ 0 w 12010146"/>
              <a:gd name="connsiteY0" fmla="*/ 1004 h 799398"/>
              <a:gd name="connsiteX1" fmla="*/ 11258901 w 12010146"/>
              <a:gd name="connsiteY1" fmla="*/ 0 h 799398"/>
              <a:gd name="connsiteX2" fmla="*/ 11483293 w 12010146"/>
              <a:gd name="connsiteY2" fmla="*/ 100977 h 799398"/>
              <a:gd name="connsiteX3" fmla="*/ 11679637 w 12010146"/>
              <a:gd name="connsiteY3" fmla="*/ 157074 h 799398"/>
              <a:gd name="connsiteX4" fmla="*/ 11824906 w 12010146"/>
              <a:gd name="connsiteY4" fmla="*/ 253446 h 799398"/>
              <a:gd name="connsiteX5" fmla="*/ 11988177 w 12010146"/>
              <a:gd name="connsiteY5" fmla="*/ 544153 h 799398"/>
              <a:gd name="connsiteX6" fmla="*/ 12010030 w 12010146"/>
              <a:gd name="connsiteY6" fmla="*/ 799398 h 799398"/>
              <a:gd name="connsiteX7" fmla="*/ 0 w 12010146"/>
              <a:gd name="connsiteY7" fmla="*/ 799398 h 799398"/>
              <a:gd name="connsiteX8" fmla="*/ 0 w 12010146"/>
              <a:gd name="connsiteY8" fmla="*/ 1004 h 799398"/>
              <a:gd name="connsiteX0" fmla="*/ 0 w 12010146"/>
              <a:gd name="connsiteY0" fmla="*/ 1004 h 799398"/>
              <a:gd name="connsiteX1" fmla="*/ 11258901 w 12010146"/>
              <a:gd name="connsiteY1" fmla="*/ 0 h 799398"/>
              <a:gd name="connsiteX2" fmla="*/ 11483293 w 12010146"/>
              <a:gd name="connsiteY2" fmla="*/ 100977 h 799398"/>
              <a:gd name="connsiteX3" fmla="*/ 11679637 w 12010146"/>
              <a:gd name="connsiteY3" fmla="*/ 157074 h 799398"/>
              <a:gd name="connsiteX4" fmla="*/ 11824906 w 12010146"/>
              <a:gd name="connsiteY4" fmla="*/ 253446 h 799398"/>
              <a:gd name="connsiteX5" fmla="*/ 11988177 w 12010146"/>
              <a:gd name="connsiteY5" fmla="*/ 544153 h 799398"/>
              <a:gd name="connsiteX6" fmla="*/ 12010030 w 12010146"/>
              <a:gd name="connsiteY6" fmla="*/ 799398 h 799398"/>
              <a:gd name="connsiteX7" fmla="*/ 0 w 12010146"/>
              <a:gd name="connsiteY7" fmla="*/ 799398 h 799398"/>
              <a:gd name="connsiteX8" fmla="*/ 0 w 12010146"/>
              <a:gd name="connsiteY8" fmla="*/ 1004 h 799398"/>
              <a:gd name="connsiteX0" fmla="*/ 0 w 12010146"/>
              <a:gd name="connsiteY0" fmla="*/ 1004 h 799398"/>
              <a:gd name="connsiteX1" fmla="*/ 11258901 w 12010146"/>
              <a:gd name="connsiteY1" fmla="*/ 0 h 799398"/>
              <a:gd name="connsiteX2" fmla="*/ 11483293 w 12010146"/>
              <a:gd name="connsiteY2" fmla="*/ 100977 h 799398"/>
              <a:gd name="connsiteX3" fmla="*/ 11679637 w 12010146"/>
              <a:gd name="connsiteY3" fmla="*/ 157074 h 799398"/>
              <a:gd name="connsiteX4" fmla="*/ 11852955 w 12010146"/>
              <a:gd name="connsiteY4" fmla="*/ 236617 h 799398"/>
              <a:gd name="connsiteX5" fmla="*/ 11988177 w 12010146"/>
              <a:gd name="connsiteY5" fmla="*/ 544153 h 799398"/>
              <a:gd name="connsiteX6" fmla="*/ 12010030 w 12010146"/>
              <a:gd name="connsiteY6" fmla="*/ 799398 h 799398"/>
              <a:gd name="connsiteX7" fmla="*/ 0 w 12010146"/>
              <a:gd name="connsiteY7" fmla="*/ 799398 h 799398"/>
              <a:gd name="connsiteX8" fmla="*/ 0 w 12010146"/>
              <a:gd name="connsiteY8" fmla="*/ 1004 h 799398"/>
              <a:gd name="connsiteX0" fmla="*/ 0 w 12010146"/>
              <a:gd name="connsiteY0" fmla="*/ 4588 h 802982"/>
              <a:gd name="connsiteX1" fmla="*/ 11258901 w 12010146"/>
              <a:gd name="connsiteY1" fmla="*/ 3584 h 802982"/>
              <a:gd name="connsiteX2" fmla="*/ 11483293 w 12010146"/>
              <a:gd name="connsiteY2" fmla="*/ 26024 h 802982"/>
              <a:gd name="connsiteX3" fmla="*/ 11679637 w 12010146"/>
              <a:gd name="connsiteY3" fmla="*/ 160658 h 802982"/>
              <a:gd name="connsiteX4" fmla="*/ 11852955 w 12010146"/>
              <a:gd name="connsiteY4" fmla="*/ 240201 h 802982"/>
              <a:gd name="connsiteX5" fmla="*/ 11988177 w 12010146"/>
              <a:gd name="connsiteY5" fmla="*/ 547737 h 802982"/>
              <a:gd name="connsiteX6" fmla="*/ 12010030 w 12010146"/>
              <a:gd name="connsiteY6" fmla="*/ 802982 h 802982"/>
              <a:gd name="connsiteX7" fmla="*/ 0 w 12010146"/>
              <a:gd name="connsiteY7" fmla="*/ 802982 h 802982"/>
              <a:gd name="connsiteX8" fmla="*/ 0 w 12010146"/>
              <a:gd name="connsiteY8" fmla="*/ 4588 h 802982"/>
              <a:gd name="connsiteX0" fmla="*/ 0 w 12010146"/>
              <a:gd name="connsiteY0" fmla="*/ 7849 h 806243"/>
              <a:gd name="connsiteX1" fmla="*/ 10419735 w 12010146"/>
              <a:gd name="connsiteY1" fmla="*/ 0 h 806243"/>
              <a:gd name="connsiteX2" fmla="*/ 11258901 w 12010146"/>
              <a:gd name="connsiteY2" fmla="*/ 6845 h 806243"/>
              <a:gd name="connsiteX3" fmla="*/ 11483293 w 12010146"/>
              <a:gd name="connsiteY3" fmla="*/ 29285 h 806243"/>
              <a:gd name="connsiteX4" fmla="*/ 11679637 w 12010146"/>
              <a:gd name="connsiteY4" fmla="*/ 163919 h 806243"/>
              <a:gd name="connsiteX5" fmla="*/ 11852955 w 12010146"/>
              <a:gd name="connsiteY5" fmla="*/ 243462 h 806243"/>
              <a:gd name="connsiteX6" fmla="*/ 11988177 w 12010146"/>
              <a:gd name="connsiteY6" fmla="*/ 550998 h 806243"/>
              <a:gd name="connsiteX7" fmla="*/ 12010030 w 12010146"/>
              <a:gd name="connsiteY7" fmla="*/ 806243 h 806243"/>
              <a:gd name="connsiteX8" fmla="*/ 0 w 12010146"/>
              <a:gd name="connsiteY8" fmla="*/ 806243 h 806243"/>
              <a:gd name="connsiteX9" fmla="*/ 0 w 12010146"/>
              <a:gd name="connsiteY9" fmla="*/ 7849 h 806243"/>
              <a:gd name="connsiteX0" fmla="*/ 0 w 12010146"/>
              <a:gd name="connsiteY0" fmla="*/ 7849 h 806243"/>
              <a:gd name="connsiteX1" fmla="*/ 10419735 w 12010146"/>
              <a:gd name="connsiteY1" fmla="*/ 0 h 806243"/>
              <a:gd name="connsiteX2" fmla="*/ 11089295 w 12010146"/>
              <a:gd name="connsiteY2" fmla="*/ 42284 h 806243"/>
              <a:gd name="connsiteX3" fmla="*/ 11483293 w 12010146"/>
              <a:gd name="connsiteY3" fmla="*/ 29285 h 806243"/>
              <a:gd name="connsiteX4" fmla="*/ 11679637 w 12010146"/>
              <a:gd name="connsiteY4" fmla="*/ 163919 h 806243"/>
              <a:gd name="connsiteX5" fmla="*/ 11852955 w 12010146"/>
              <a:gd name="connsiteY5" fmla="*/ 243462 h 806243"/>
              <a:gd name="connsiteX6" fmla="*/ 11988177 w 12010146"/>
              <a:gd name="connsiteY6" fmla="*/ 550998 h 806243"/>
              <a:gd name="connsiteX7" fmla="*/ 12010030 w 12010146"/>
              <a:gd name="connsiteY7" fmla="*/ 806243 h 806243"/>
              <a:gd name="connsiteX8" fmla="*/ 0 w 12010146"/>
              <a:gd name="connsiteY8" fmla="*/ 806243 h 806243"/>
              <a:gd name="connsiteX9" fmla="*/ 0 w 12010146"/>
              <a:gd name="connsiteY9" fmla="*/ 7849 h 806243"/>
              <a:gd name="connsiteX0" fmla="*/ 0 w 12010146"/>
              <a:gd name="connsiteY0" fmla="*/ 7849 h 806243"/>
              <a:gd name="connsiteX1" fmla="*/ 10419735 w 12010146"/>
              <a:gd name="connsiteY1" fmla="*/ 0 h 806243"/>
              <a:gd name="connsiteX2" fmla="*/ 10890192 w 12010146"/>
              <a:gd name="connsiteY2" fmla="*/ 42284 h 806243"/>
              <a:gd name="connsiteX3" fmla="*/ 11483293 w 12010146"/>
              <a:gd name="connsiteY3" fmla="*/ 29285 h 806243"/>
              <a:gd name="connsiteX4" fmla="*/ 11679637 w 12010146"/>
              <a:gd name="connsiteY4" fmla="*/ 163919 h 806243"/>
              <a:gd name="connsiteX5" fmla="*/ 11852955 w 12010146"/>
              <a:gd name="connsiteY5" fmla="*/ 243462 h 806243"/>
              <a:gd name="connsiteX6" fmla="*/ 11988177 w 12010146"/>
              <a:gd name="connsiteY6" fmla="*/ 550998 h 806243"/>
              <a:gd name="connsiteX7" fmla="*/ 12010030 w 12010146"/>
              <a:gd name="connsiteY7" fmla="*/ 806243 h 806243"/>
              <a:gd name="connsiteX8" fmla="*/ 0 w 12010146"/>
              <a:gd name="connsiteY8" fmla="*/ 806243 h 806243"/>
              <a:gd name="connsiteX9" fmla="*/ 0 w 12010146"/>
              <a:gd name="connsiteY9" fmla="*/ 7849 h 806243"/>
              <a:gd name="connsiteX0" fmla="*/ 0 w 12010146"/>
              <a:gd name="connsiteY0" fmla="*/ 7849 h 806243"/>
              <a:gd name="connsiteX1" fmla="*/ 10419735 w 12010146"/>
              <a:gd name="connsiteY1" fmla="*/ 0 h 806243"/>
              <a:gd name="connsiteX2" fmla="*/ 10890192 w 12010146"/>
              <a:gd name="connsiteY2" fmla="*/ 42284 h 806243"/>
              <a:gd name="connsiteX3" fmla="*/ 11321061 w 12010146"/>
              <a:gd name="connsiteY3" fmla="*/ 82443 h 806243"/>
              <a:gd name="connsiteX4" fmla="*/ 11679637 w 12010146"/>
              <a:gd name="connsiteY4" fmla="*/ 163919 h 806243"/>
              <a:gd name="connsiteX5" fmla="*/ 11852955 w 12010146"/>
              <a:gd name="connsiteY5" fmla="*/ 243462 h 806243"/>
              <a:gd name="connsiteX6" fmla="*/ 11988177 w 12010146"/>
              <a:gd name="connsiteY6" fmla="*/ 550998 h 806243"/>
              <a:gd name="connsiteX7" fmla="*/ 12010030 w 12010146"/>
              <a:gd name="connsiteY7" fmla="*/ 806243 h 806243"/>
              <a:gd name="connsiteX8" fmla="*/ 0 w 12010146"/>
              <a:gd name="connsiteY8" fmla="*/ 806243 h 806243"/>
              <a:gd name="connsiteX9" fmla="*/ 0 w 12010146"/>
              <a:gd name="connsiteY9" fmla="*/ 7849 h 806243"/>
              <a:gd name="connsiteX0" fmla="*/ 0 w 12010146"/>
              <a:gd name="connsiteY0" fmla="*/ 7849 h 806243"/>
              <a:gd name="connsiteX1" fmla="*/ 10419735 w 12010146"/>
              <a:gd name="connsiteY1" fmla="*/ 0 h 806243"/>
              <a:gd name="connsiteX2" fmla="*/ 10890192 w 12010146"/>
              <a:gd name="connsiteY2" fmla="*/ 42284 h 806243"/>
              <a:gd name="connsiteX3" fmla="*/ 11321061 w 12010146"/>
              <a:gd name="connsiteY3" fmla="*/ 82443 h 806243"/>
              <a:gd name="connsiteX4" fmla="*/ 11679637 w 12010146"/>
              <a:gd name="connsiteY4" fmla="*/ 163919 h 806243"/>
              <a:gd name="connsiteX5" fmla="*/ 11852955 w 12010146"/>
              <a:gd name="connsiteY5" fmla="*/ 243462 h 806243"/>
              <a:gd name="connsiteX6" fmla="*/ 11988177 w 12010146"/>
              <a:gd name="connsiteY6" fmla="*/ 550998 h 806243"/>
              <a:gd name="connsiteX7" fmla="*/ 12010030 w 12010146"/>
              <a:gd name="connsiteY7" fmla="*/ 806243 h 806243"/>
              <a:gd name="connsiteX8" fmla="*/ 0 w 12010146"/>
              <a:gd name="connsiteY8" fmla="*/ 806243 h 806243"/>
              <a:gd name="connsiteX9" fmla="*/ 0 w 12010146"/>
              <a:gd name="connsiteY9" fmla="*/ 7849 h 806243"/>
              <a:gd name="connsiteX0" fmla="*/ 0 w 12031964"/>
              <a:gd name="connsiteY0" fmla="*/ 7849 h 806243"/>
              <a:gd name="connsiteX1" fmla="*/ 10419735 w 12031964"/>
              <a:gd name="connsiteY1" fmla="*/ 0 h 806243"/>
              <a:gd name="connsiteX2" fmla="*/ 10890192 w 12031964"/>
              <a:gd name="connsiteY2" fmla="*/ 42284 h 806243"/>
              <a:gd name="connsiteX3" fmla="*/ 11321061 w 12031964"/>
              <a:gd name="connsiteY3" fmla="*/ 82443 h 806243"/>
              <a:gd name="connsiteX4" fmla="*/ 11679637 w 12031964"/>
              <a:gd name="connsiteY4" fmla="*/ 163919 h 806243"/>
              <a:gd name="connsiteX5" fmla="*/ 11852955 w 12031964"/>
              <a:gd name="connsiteY5" fmla="*/ 243462 h 806243"/>
              <a:gd name="connsiteX6" fmla="*/ 12031964 w 12031964"/>
              <a:gd name="connsiteY6" fmla="*/ 535740 h 806243"/>
              <a:gd name="connsiteX7" fmla="*/ 12010030 w 12031964"/>
              <a:gd name="connsiteY7" fmla="*/ 806243 h 806243"/>
              <a:gd name="connsiteX8" fmla="*/ 0 w 12031964"/>
              <a:gd name="connsiteY8" fmla="*/ 806243 h 806243"/>
              <a:gd name="connsiteX9" fmla="*/ 0 w 12031964"/>
              <a:gd name="connsiteY9" fmla="*/ 7849 h 806243"/>
              <a:gd name="connsiteX0" fmla="*/ 0 w 12013198"/>
              <a:gd name="connsiteY0" fmla="*/ 7849 h 806243"/>
              <a:gd name="connsiteX1" fmla="*/ 10419735 w 12013198"/>
              <a:gd name="connsiteY1" fmla="*/ 0 h 806243"/>
              <a:gd name="connsiteX2" fmla="*/ 10890192 w 12013198"/>
              <a:gd name="connsiteY2" fmla="*/ 42284 h 806243"/>
              <a:gd name="connsiteX3" fmla="*/ 11321061 w 12013198"/>
              <a:gd name="connsiteY3" fmla="*/ 82443 h 806243"/>
              <a:gd name="connsiteX4" fmla="*/ 11679637 w 12013198"/>
              <a:gd name="connsiteY4" fmla="*/ 163919 h 806243"/>
              <a:gd name="connsiteX5" fmla="*/ 11852955 w 12013198"/>
              <a:gd name="connsiteY5" fmla="*/ 243462 h 806243"/>
              <a:gd name="connsiteX6" fmla="*/ 12013198 w 12013198"/>
              <a:gd name="connsiteY6" fmla="*/ 550998 h 806243"/>
              <a:gd name="connsiteX7" fmla="*/ 12010030 w 12013198"/>
              <a:gd name="connsiteY7" fmla="*/ 806243 h 806243"/>
              <a:gd name="connsiteX8" fmla="*/ 0 w 12013198"/>
              <a:gd name="connsiteY8" fmla="*/ 806243 h 806243"/>
              <a:gd name="connsiteX9" fmla="*/ 0 w 12013198"/>
              <a:gd name="connsiteY9" fmla="*/ 7849 h 806243"/>
              <a:gd name="connsiteX0" fmla="*/ 0 w 12021848"/>
              <a:gd name="connsiteY0" fmla="*/ 7849 h 806243"/>
              <a:gd name="connsiteX1" fmla="*/ 10419735 w 12021848"/>
              <a:gd name="connsiteY1" fmla="*/ 0 h 806243"/>
              <a:gd name="connsiteX2" fmla="*/ 10890192 w 12021848"/>
              <a:gd name="connsiteY2" fmla="*/ 42284 h 806243"/>
              <a:gd name="connsiteX3" fmla="*/ 11321061 w 12021848"/>
              <a:gd name="connsiteY3" fmla="*/ 82443 h 806243"/>
              <a:gd name="connsiteX4" fmla="*/ 11679637 w 12021848"/>
              <a:gd name="connsiteY4" fmla="*/ 163919 h 806243"/>
              <a:gd name="connsiteX5" fmla="*/ 12021848 w 12021848"/>
              <a:gd name="connsiteY5" fmla="*/ 335014 h 806243"/>
              <a:gd name="connsiteX6" fmla="*/ 12013198 w 12021848"/>
              <a:gd name="connsiteY6" fmla="*/ 550998 h 806243"/>
              <a:gd name="connsiteX7" fmla="*/ 12010030 w 12021848"/>
              <a:gd name="connsiteY7" fmla="*/ 806243 h 806243"/>
              <a:gd name="connsiteX8" fmla="*/ 0 w 12021848"/>
              <a:gd name="connsiteY8" fmla="*/ 806243 h 806243"/>
              <a:gd name="connsiteX9" fmla="*/ 0 w 12021848"/>
              <a:gd name="connsiteY9" fmla="*/ 7849 h 806243"/>
              <a:gd name="connsiteX0" fmla="*/ 0 w 12013198"/>
              <a:gd name="connsiteY0" fmla="*/ 7849 h 806243"/>
              <a:gd name="connsiteX1" fmla="*/ 10419735 w 12013198"/>
              <a:gd name="connsiteY1" fmla="*/ 0 h 806243"/>
              <a:gd name="connsiteX2" fmla="*/ 10890192 w 12013198"/>
              <a:gd name="connsiteY2" fmla="*/ 42284 h 806243"/>
              <a:gd name="connsiteX3" fmla="*/ 11321061 w 12013198"/>
              <a:gd name="connsiteY3" fmla="*/ 82443 h 806243"/>
              <a:gd name="connsiteX4" fmla="*/ 11679637 w 12013198"/>
              <a:gd name="connsiteY4" fmla="*/ 163919 h 806243"/>
              <a:gd name="connsiteX5" fmla="*/ 12008404 w 12013198"/>
              <a:gd name="connsiteY5" fmla="*/ 318617 h 806243"/>
              <a:gd name="connsiteX6" fmla="*/ 12013198 w 12013198"/>
              <a:gd name="connsiteY6" fmla="*/ 550998 h 806243"/>
              <a:gd name="connsiteX7" fmla="*/ 12010030 w 12013198"/>
              <a:gd name="connsiteY7" fmla="*/ 806243 h 806243"/>
              <a:gd name="connsiteX8" fmla="*/ 0 w 12013198"/>
              <a:gd name="connsiteY8" fmla="*/ 806243 h 806243"/>
              <a:gd name="connsiteX9" fmla="*/ 0 w 12013198"/>
              <a:gd name="connsiteY9" fmla="*/ 7849 h 806243"/>
              <a:gd name="connsiteX0" fmla="*/ 0 w 12015359"/>
              <a:gd name="connsiteY0" fmla="*/ 7849 h 806243"/>
              <a:gd name="connsiteX1" fmla="*/ 10419735 w 12015359"/>
              <a:gd name="connsiteY1" fmla="*/ 0 h 806243"/>
              <a:gd name="connsiteX2" fmla="*/ 10890192 w 12015359"/>
              <a:gd name="connsiteY2" fmla="*/ 42284 h 806243"/>
              <a:gd name="connsiteX3" fmla="*/ 11321061 w 12015359"/>
              <a:gd name="connsiteY3" fmla="*/ 82443 h 806243"/>
              <a:gd name="connsiteX4" fmla="*/ 11679637 w 12015359"/>
              <a:gd name="connsiteY4" fmla="*/ 163919 h 806243"/>
              <a:gd name="connsiteX5" fmla="*/ 12015359 w 12015359"/>
              <a:gd name="connsiteY5" fmla="*/ 335584 h 806243"/>
              <a:gd name="connsiteX6" fmla="*/ 12013198 w 12015359"/>
              <a:gd name="connsiteY6" fmla="*/ 550998 h 806243"/>
              <a:gd name="connsiteX7" fmla="*/ 12010030 w 12015359"/>
              <a:gd name="connsiteY7" fmla="*/ 806243 h 806243"/>
              <a:gd name="connsiteX8" fmla="*/ 0 w 12015359"/>
              <a:gd name="connsiteY8" fmla="*/ 806243 h 806243"/>
              <a:gd name="connsiteX9" fmla="*/ 0 w 12015359"/>
              <a:gd name="connsiteY9" fmla="*/ 7849 h 806243"/>
              <a:gd name="connsiteX0" fmla="*/ 0 w 12015359"/>
              <a:gd name="connsiteY0" fmla="*/ 7849 h 806243"/>
              <a:gd name="connsiteX1" fmla="*/ 10419735 w 12015359"/>
              <a:gd name="connsiteY1" fmla="*/ 0 h 806243"/>
              <a:gd name="connsiteX2" fmla="*/ 10890192 w 12015359"/>
              <a:gd name="connsiteY2" fmla="*/ 42284 h 806243"/>
              <a:gd name="connsiteX3" fmla="*/ 11321061 w 12015359"/>
              <a:gd name="connsiteY3" fmla="*/ 82443 h 806243"/>
              <a:gd name="connsiteX4" fmla="*/ 11747719 w 12015359"/>
              <a:gd name="connsiteY4" fmla="*/ 227793 h 806243"/>
              <a:gd name="connsiteX5" fmla="*/ 12015359 w 12015359"/>
              <a:gd name="connsiteY5" fmla="*/ 335584 h 806243"/>
              <a:gd name="connsiteX6" fmla="*/ 12013198 w 12015359"/>
              <a:gd name="connsiteY6" fmla="*/ 550998 h 806243"/>
              <a:gd name="connsiteX7" fmla="*/ 12010030 w 12015359"/>
              <a:gd name="connsiteY7" fmla="*/ 806243 h 806243"/>
              <a:gd name="connsiteX8" fmla="*/ 0 w 12015359"/>
              <a:gd name="connsiteY8" fmla="*/ 806243 h 806243"/>
              <a:gd name="connsiteX9" fmla="*/ 0 w 12015359"/>
              <a:gd name="connsiteY9" fmla="*/ 7849 h 806243"/>
              <a:gd name="connsiteX0" fmla="*/ 0 w 12015359"/>
              <a:gd name="connsiteY0" fmla="*/ 7849 h 806243"/>
              <a:gd name="connsiteX1" fmla="*/ 10419735 w 12015359"/>
              <a:gd name="connsiteY1" fmla="*/ 0 h 806243"/>
              <a:gd name="connsiteX2" fmla="*/ 10890192 w 12015359"/>
              <a:gd name="connsiteY2" fmla="*/ 42284 h 806243"/>
              <a:gd name="connsiteX3" fmla="*/ 11404852 w 12015359"/>
              <a:gd name="connsiteY3" fmla="*/ 107992 h 806243"/>
              <a:gd name="connsiteX4" fmla="*/ 11747719 w 12015359"/>
              <a:gd name="connsiteY4" fmla="*/ 227793 h 806243"/>
              <a:gd name="connsiteX5" fmla="*/ 12015359 w 12015359"/>
              <a:gd name="connsiteY5" fmla="*/ 335584 h 806243"/>
              <a:gd name="connsiteX6" fmla="*/ 12013198 w 12015359"/>
              <a:gd name="connsiteY6" fmla="*/ 550998 h 806243"/>
              <a:gd name="connsiteX7" fmla="*/ 12010030 w 12015359"/>
              <a:gd name="connsiteY7" fmla="*/ 806243 h 806243"/>
              <a:gd name="connsiteX8" fmla="*/ 0 w 12015359"/>
              <a:gd name="connsiteY8" fmla="*/ 806243 h 806243"/>
              <a:gd name="connsiteX9" fmla="*/ 0 w 12015359"/>
              <a:gd name="connsiteY9" fmla="*/ 7849 h 806243"/>
              <a:gd name="connsiteX0" fmla="*/ 0 w 12015359"/>
              <a:gd name="connsiteY0" fmla="*/ 7849 h 806243"/>
              <a:gd name="connsiteX1" fmla="*/ 10419735 w 12015359"/>
              <a:gd name="connsiteY1" fmla="*/ 0 h 806243"/>
              <a:gd name="connsiteX2" fmla="*/ 10890192 w 12015359"/>
              <a:gd name="connsiteY2" fmla="*/ 42284 h 806243"/>
              <a:gd name="connsiteX3" fmla="*/ 11404852 w 12015359"/>
              <a:gd name="connsiteY3" fmla="*/ 107992 h 806243"/>
              <a:gd name="connsiteX4" fmla="*/ 11747719 w 12015359"/>
              <a:gd name="connsiteY4" fmla="*/ 227793 h 806243"/>
              <a:gd name="connsiteX5" fmla="*/ 12015359 w 12015359"/>
              <a:gd name="connsiteY5" fmla="*/ 335584 h 806243"/>
              <a:gd name="connsiteX6" fmla="*/ 12013198 w 12015359"/>
              <a:gd name="connsiteY6" fmla="*/ 550998 h 806243"/>
              <a:gd name="connsiteX7" fmla="*/ 12010030 w 12015359"/>
              <a:gd name="connsiteY7" fmla="*/ 806243 h 806243"/>
              <a:gd name="connsiteX8" fmla="*/ 0 w 12015359"/>
              <a:gd name="connsiteY8" fmla="*/ 806243 h 806243"/>
              <a:gd name="connsiteX9" fmla="*/ 0 w 12015359"/>
              <a:gd name="connsiteY9" fmla="*/ 7849 h 806243"/>
              <a:gd name="connsiteX0" fmla="*/ 0 w 12015359"/>
              <a:gd name="connsiteY0" fmla="*/ 7849 h 806243"/>
              <a:gd name="connsiteX1" fmla="*/ 10419735 w 12015359"/>
              <a:gd name="connsiteY1" fmla="*/ 0 h 806243"/>
              <a:gd name="connsiteX2" fmla="*/ 10890192 w 12015359"/>
              <a:gd name="connsiteY2" fmla="*/ 42284 h 806243"/>
              <a:gd name="connsiteX3" fmla="*/ 11404852 w 12015359"/>
              <a:gd name="connsiteY3" fmla="*/ 107992 h 806243"/>
              <a:gd name="connsiteX4" fmla="*/ 11747719 w 12015359"/>
              <a:gd name="connsiteY4" fmla="*/ 227793 h 806243"/>
              <a:gd name="connsiteX5" fmla="*/ 12015359 w 12015359"/>
              <a:gd name="connsiteY5" fmla="*/ 335584 h 806243"/>
              <a:gd name="connsiteX6" fmla="*/ 12013198 w 12015359"/>
              <a:gd name="connsiteY6" fmla="*/ 550998 h 806243"/>
              <a:gd name="connsiteX7" fmla="*/ 12010030 w 12015359"/>
              <a:gd name="connsiteY7" fmla="*/ 806243 h 806243"/>
              <a:gd name="connsiteX8" fmla="*/ 0 w 12015359"/>
              <a:gd name="connsiteY8" fmla="*/ 806243 h 806243"/>
              <a:gd name="connsiteX9" fmla="*/ 0 w 12015359"/>
              <a:gd name="connsiteY9" fmla="*/ 7849 h 806243"/>
              <a:gd name="connsiteX0" fmla="*/ 0 w 12015359"/>
              <a:gd name="connsiteY0" fmla="*/ 7849 h 806243"/>
              <a:gd name="connsiteX1" fmla="*/ 10419735 w 12015359"/>
              <a:gd name="connsiteY1" fmla="*/ 0 h 806243"/>
              <a:gd name="connsiteX2" fmla="*/ 10890192 w 12015359"/>
              <a:gd name="connsiteY2" fmla="*/ 42284 h 806243"/>
              <a:gd name="connsiteX3" fmla="*/ 11404852 w 12015359"/>
              <a:gd name="connsiteY3" fmla="*/ 107992 h 806243"/>
              <a:gd name="connsiteX4" fmla="*/ 11747719 w 12015359"/>
              <a:gd name="connsiteY4" fmla="*/ 227793 h 806243"/>
              <a:gd name="connsiteX5" fmla="*/ 12015359 w 12015359"/>
              <a:gd name="connsiteY5" fmla="*/ 335584 h 806243"/>
              <a:gd name="connsiteX6" fmla="*/ 12013198 w 12015359"/>
              <a:gd name="connsiteY6" fmla="*/ 550998 h 806243"/>
              <a:gd name="connsiteX7" fmla="*/ 12010030 w 12015359"/>
              <a:gd name="connsiteY7" fmla="*/ 806243 h 806243"/>
              <a:gd name="connsiteX8" fmla="*/ 0 w 12015359"/>
              <a:gd name="connsiteY8" fmla="*/ 806243 h 806243"/>
              <a:gd name="connsiteX9" fmla="*/ 0 w 12015359"/>
              <a:gd name="connsiteY9" fmla="*/ 7849 h 80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15359" h="806243">
                <a:moveTo>
                  <a:pt x="0" y="7849"/>
                </a:moveTo>
                <a:lnTo>
                  <a:pt x="10419735" y="0"/>
                </a:lnTo>
                <a:lnTo>
                  <a:pt x="10890192" y="42284"/>
                </a:lnTo>
                <a:cubicBezTo>
                  <a:pt x="11004258" y="42284"/>
                  <a:pt x="11186792" y="94272"/>
                  <a:pt x="11404852" y="107992"/>
                </a:cubicBezTo>
                <a:cubicBezTo>
                  <a:pt x="11443735" y="104718"/>
                  <a:pt x="11682271" y="209094"/>
                  <a:pt x="11747719" y="227793"/>
                </a:cubicBezTo>
                <a:lnTo>
                  <a:pt x="12015359" y="335584"/>
                </a:lnTo>
                <a:cubicBezTo>
                  <a:pt x="12014639" y="407389"/>
                  <a:pt x="12013918" y="479193"/>
                  <a:pt x="12013198" y="550998"/>
                </a:cubicBezTo>
                <a:cubicBezTo>
                  <a:pt x="12011133" y="722097"/>
                  <a:pt x="12012095" y="635144"/>
                  <a:pt x="12010030" y="806243"/>
                </a:cubicBezTo>
                <a:lnTo>
                  <a:pt x="0" y="806243"/>
                </a:lnTo>
                <a:lnTo>
                  <a:pt x="0" y="7849"/>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Content Placeholder 3">
            <a:extLst>
              <a:ext uri="{FF2B5EF4-FFF2-40B4-BE49-F238E27FC236}">
                <a16:creationId xmlns:a16="http://schemas.microsoft.com/office/drawing/2014/main" id="{BFBE0276-3D01-2D91-1322-D06D1F59109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1229BB-EFC7-6479-B948-80CE3B105C2A}"/>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1D942B-557F-C337-F274-0296C80D2DF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DA3473A2-8B1A-C7CD-FC27-9249A8D66327}"/>
              </a:ext>
            </a:extLst>
          </p:cNvPr>
          <p:cNvSpPr>
            <a:spLocks noGrp="1"/>
          </p:cNvSpPr>
          <p:nvPr>
            <p:ph type="ftr" sz="quarter" idx="11"/>
          </p:nvPr>
        </p:nvSpPr>
        <p:spPr>
          <a:xfrm>
            <a:off x="3028950" y="6356351"/>
            <a:ext cx="3086100" cy="365125"/>
          </a:xfrm>
        </p:spPr>
        <p:txBody>
          <a:bodyPr/>
          <a:lstStyle/>
          <a:p>
            <a:pPr algn="ctr"/>
            <a:r>
              <a:rPr lang="en-US" dirty="0"/>
              <a:t>12/28/2023</a:t>
            </a:r>
          </a:p>
        </p:txBody>
      </p:sp>
      <p:sp>
        <p:nvSpPr>
          <p:cNvPr id="11" name="Slide Number Placeholder 5">
            <a:extLst>
              <a:ext uri="{FF2B5EF4-FFF2-40B4-BE49-F238E27FC236}">
                <a16:creationId xmlns:a16="http://schemas.microsoft.com/office/drawing/2014/main" id="{87599407-BC7A-2619-0225-EE94EDC279DA}"/>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pic>
        <p:nvPicPr>
          <p:cNvPr id="9" name="Graphic 8">
            <a:extLst>
              <a:ext uri="{FF2B5EF4-FFF2-40B4-BE49-F238E27FC236}">
                <a16:creationId xmlns:a16="http://schemas.microsoft.com/office/drawing/2014/main" id="{9B21B1B0-68E4-8C3A-9C41-CA7FC02627C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1838" y="6398565"/>
            <a:ext cx="2491992" cy="286534"/>
          </a:xfrm>
          <a:prstGeom prst="rect">
            <a:avLst/>
          </a:prstGeom>
        </p:spPr>
      </p:pic>
    </p:spTree>
    <p:extLst>
      <p:ext uri="{BB962C8B-B14F-4D97-AF65-F5344CB8AC3E}">
        <p14:creationId xmlns:p14="http://schemas.microsoft.com/office/powerpoint/2010/main" val="4073635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50AE7-0B3C-677E-5E5B-139588CF1659}"/>
              </a:ext>
            </a:extLst>
          </p:cNvPr>
          <p:cNvSpPr>
            <a:spLocks noGrp="1"/>
          </p:cNvSpPr>
          <p:nvPr>
            <p:ph type="title"/>
          </p:nvPr>
        </p:nvSpPr>
        <p:spPr>
          <a:xfrm>
            <a:off x="591145" y="365126"/>
            <a:ext cx="7924205" cy="1325563"/>
          </a:xfrm>
        </p:spPr>
        <p:txBody>
          <a:bodyPr/>
          <a:lstStyle>
            <a:lvl1pPr>
              <a:defRPr>
                <a:solidFill>
                  <a:schemeClr val="accent1">
                    <a:lumMod val="75000"/>
                  </a:schemeClr>
                </a:solidFill>
              </a:defRPr>
            </a:lvl1pPr>
          </a:lstStyle>
          <a:p>
            <a:r>
              <a:rPr lang="en-US"/>
              <a:t>Click to edit Master title style</a:t>
            </a:r>
          </a:p>
        </p:txBody>
      </p:sp>
      <p:sp>
        <p:nvSpPr>
          <p:cNvPr id="6" name="Footer Placeholder 4">
            <a:extLst>
              <a:ext uri="{FF2B5EF4-FFF2-40B4-BE49-F238E27FC236}">
                <a16:creationId xmlns:a16="http://schemas.microsoft.com/office/drawing/2014/main" id="{29AFB5E3-464B-1329-EDC7-C2DB9AB88587}"/>
              </a:ext>
            </a:extLst>
          </p:cNvPr>
          <p:cNvSpPr>
            <a:spLocks noGrp="1"/>
          </p:cNvSpPr>
          <p:nvPr>
            <p:ph type="ftr" sz="quarter" idx="11"/>
          </p:nvPr>
        </p:nvSpPr>
        <p:spPr>
          <a:xfrm>
            <a:off x="3028950" y="6356351"/>
            <a:ext cx="3086100" cy="365125"/>
          </a:xfrm>
        </p:spPr>
        <p:txBody>
          <a:bodyPr/>
          <a:lstStyle/>
          <a:p>
            <a:pPr algn="ctr"/>
            <a:r>
              <a:rPr lang="en-US" dirty="0"/>
              <a:t>12/28/2023</a:t>
            </a:r>
          </a:p>
        </p:txBody>
      </p:sp>
      <p:sp>
        <p:nvSpPr>
          <p:cNvPr id="7" name="Slide Number Placeholder 5">
            <a:extLst>
              <a:ext uri="{FF2B5EF4-FFF2-40B4-BE49-F238E27FC236}">
                <a16:creationId xmlns:a16="http://schemas.microsoft.com/office/drawing/2014/main" id="{606FCE1F-3EE1-73BA-AF6B-3368A75D995B}"/>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sp>
        <p:nvSpPr>
          <p:cNvPr id="5" name="Freeform: Shape 4">
            <a:extLst>
              <a:ext uri="{FF2B5EF4-FFF2-40B4-BE49-F238E27FC236}">
                <a16:creationId xmlns:a16="http://schemas.microsoft.com/office/drawing/2014/main" id="{21D1BD4D-2CD6-F660-D061-C9B240C955D1}"/>
              </a:ext>
              <a:ext uri="{C183D7F6-B498-43B3-948B-1728B52AA6E4}">
                <adec:decorative xmlns:adec="http://schemas.microsoft.com/office/drawing/2017/decorative" val="1"/>
              </a:ext>
            </a:extLst>
          </p:cNvPr>
          <p:cNvSpPr/>
          <p:nvPr userDrawn="1"/>
        </p:nvSpPr>
        <p:spPr>
          <a:xfrm flipH="1">
            <a:off x="4647659" y="2137710"/>
            <a:ext cx="1628662" cy="2272576"/>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5" name="Text Placeholder 44">
            <a:extLst>
              <a:ext uri="{FF2B5EF4-FFF2-40B4-BE49-F238E27FC236}">
                <a16:creationId xmlns:a16="http://schemas.microsoft.com/office/drawing/2014/main" id="{BDD01922-F67A-9F2C-FE95-50BD9998038B}"/>
              </a:ext>
            </a:extLst>
          </p:cNvPr>
          <p:cNvSpPr>
            <a:spLocks noGrp="1"/>
          </p:cNvSpPr>
          <p:nvPr>
            <p:ph type="body" sz="quarter" idx="13" hasCustomPrompt="1"/>
          </p:nvPr>
        </p:nvSpPr>
        <p:spPr>
          <a:xfrm>
            <a:off x="1185275" y="3560819"/>
            <a:ext cx="1133812" cy="2272576"/>
          </a:xfrm>
        </p:spPr>
        <p:txBody>
          <a:bodyPr>
            <a:noAutofit/>
          </a:bodyPr>
          <a:lstStyle>
            <a:lvl1pPr>
              <a:defRPr sz="1400">
                <a:solidFill>
                  <a:schemeClr val="tx1">
                    <a:lumMod val="85000"/>
                    <a:lumOff val="15000"/>
                  </a:schemeClr>
                </a:solidFill>
              </a:defRPr>
            </a:lvl1pPr>
            <a:lvl2pPr>
              <a:defRPr sz="1800"/>
            </a:lvl2pPr>
            <a:lvl3pPr>
              <a:defRPr sz="1600"/>
            </a:lvl3pPr>
            <a:lvl4pPr>
              <a:defRPr sz="1400"/>
            </a:lvl4pPr>
            <a:lvl5pPr>
              <a:defRPr sz="1400"/>
            </a:lvl5pPr>
          </a:lstStyle>
          <a:p>
            <a:pPr lvl="0"/>
            <a:r>
              <a:rPr lang="en-US" dirty="0"/>
              <a:t>Add text here</a:t>
            </a:r>
          </a:p>
        </p:txBody>
      </p:sp>
      <p:sp>
        <p:nvSpPr>
          <p:cNvPr id="46" name="Text Placeholder 44">
            <a:extLst>
              <a:ext uri="{FF2B5EF4-FFF2-40B4-BE49-F238E27FC236}">
                <a16:creationId xmlns:a16="http://schemas.microsoft.com/office/drawing/2014/main" id="{0648ACF3-1F73-4EF4-8B35-813CBA055782}"/>
              </a:ext>
            </a:extLst>
          </p:cNvPr>
          <p:cNvSpPr>
            <a:spLocks noGrp="1"/>
          </p:cNvSpPr>
          <p:nvPr>
            <p:ph type="body" sz="quarter" idx="14" hasCustomPrompt="1"/>
          </p:nvPr>
        </p:nvSpPr>
        <p:spPr>
          <a:xfrm>
            <a:off x="3168930" y="3560819"/>
            <a:ext cx="1133812" cy="2272576"/>
          </a:xfrm>
        </p:spPr>
        <p:txBody>
          <a:bodyPr>
            <a:noAutofit/>
          </a:bodyPr>
          <a:lstStyle>
            <a:lvl1pPr>
              <a:defRPr sz="1400">
                <a:solidFill>
                  <a:schemeClr val="tx1">
                    <a:lumMod val="85000"/>
                    <a:lumOff val="15000"/>
                  </a:schemeClr>
                </a:solidFill>
              </a:defRPr>
            </a:lvl1pPr>
            <a:lvl2pPr>
              <a:defRPr sz="1800"/>
            </a:lvl2pPr>
            <a:lvl3pPr>
              <a:defRPr sz="1600"/>
            </a:lvl3pPr>
            <a:lvl4pPr>
              <a:defRPr sz="1400"/>
            </a:lvl4pPr>
            <a:lvl5pPr>
              <a:defRPr sz="1400"/>
            </a:lvl5pPr>
          </a:lstStyle>
          <a:p>
            <a:pPr lvl="0"/>
            <a:r>
              <a:rPr lang="en-US" dirty="0"/>
              <a:t>Add text here</a:t>
            </a:r>
          </a:p>
        </p:txBody>
      </p:sp>
      <p:sp>
        <p:nvSpPr>
          <p:cNvPr id="47" name="Text Placeholder 44">
            <a:extLst>
              <a:ext uri="{FF2B5EF4-FFF2-40B4-BE49-F238E27FC236}">
                <a16:creationId xmlns:a16="http://schemas.microsoft.com/office/drawing/2014/main" id="{94347348-841B-BF7E-6760-30E4A39B1EB0}"/>
              </a:ext>
            </a:extLst>
          </p:cNvPr>
          <p:cNvSpPr>
            <a:spLocks noGrp="1"/>
          </p:cNvSpPr>
          <p:nvPr>
            <p:ph type="body" sz="quarter" idx="15" hasCustomPrompt="1"/>
          </p:nvPr>
        </p:nvSpPr>
        <p:spPr>
          <a:xfrm>
            <a:off x="5125745" y="3560819"/>
            <a:ext cx="1133811" cy="2272576"/>
          </a:xfrm>
        </p:spPr>
        <p:txBody>
          <a:bodyPr>
            <a:noAutofit/>
          </a:bodyPr>
          <a:lstStyle>
            <a:lvl1pPr>
              <a:defRPr sz="1400">
                <a:solidFill>
                  <a:schemeClr val="tx1">
                    <a:lumMod val="85000"/>
                    <a:lumOff val="15000"/>
                  </a:schemeClr>
                </a:solidFill>
              </a:defRPr>
            </a:lvl1pPr>
            <a:lvl2pPr>
              <a:defRPr sz="1800"/>
            </a:lvl2pPr>
            <a:lvl3pPr>
              <a:defRPr sz="1600"/>
            </a:lvl3pPr>
            <a:lvl4pPr>
              <a:defRPr sz="1400"/>
            </a:lvl4pPr>
            <a:lvl5pPr>
              <a:defRPr sz="1400"/>
            </a:lvl5pPr>
          </a:lstStyle>
          <a:p>
            <a:pPr lvl="0"/>
            <a:r>
              <a:rPr lang="en-US" dirty="0"/>
              <a:t>Add text here</a:t>
            </a:r>
          </a:p>
        </p:txBody>
      </p:sp>
      <p:sp>
        <p:nvSpPr>
          <p:cNvPr id="48" name="Text Placeholder 44">
            <a:extLst>
              <a:ext uri="{FF2B5EF4-FFF2-40B4-BE49-F238E27FC236}">
                <a16:creationId xmlns:a16="http://schemas.microsoft.com/office/drawing/2014/main" id="{A80E48CC-0B92-D19D-2820-360C4B64AFBE}"/>
              </a:ext>
            </a:extLst>
          </p:cNvPr>
          <p:cNvSpPr>
            <a:spLocks noGrp="1"/>
          </p:cNvSpPr>
          <p:nvPr>
            <p:ph type="body" sz="quarter" idx="16" hasCustomPrompt="1"/>
          </p:nvPr>
        </p:nvSpPr>
        <p:spPr>
          <a:xfrm>
            <a:off x="7100375" y="3560819"/>
            <a:ext cx="1130270" cy="2272576"/>
          </a:xfrm>
        </p:spPr>
        <p:txBody>
          <a:bodyPr>
            <a:noAutofit/>
          </a:bodyPr>
          <a:lstStyle>
            <a:lvl1pPr>
              <a:defRPr sz="1400">
                <a:solidFill>
                  <a:schemeClr val="tx1">
                    <a:lumMod val="85000"/>
                    <a:lumOff val="15000"/>
                  </a:schemeClr>
                </a:solidFill>
              </a:defRPr>
            </a:lvl1pPr>
            <a:lvl2pPr>
              <a:defRPr sz="1800"/>
            </a:lvl2pPr>
            <a:lvl3pPr>
              <a:defRPr sz="1600"/>
            </a:lvl3pPr>
            <a:lvl4pPr>
              <a:defRPr sz="1400"/>
            </a:lvl4pPr>
            <a:lvl5pPr>
              <a:defRPr sz="1400"/>
            </a:lvl5pPr>
          </a:lstStyle>
          <a:p>
            <a:pPr lvl="0"/>
            <a:r>
              <a:rPr lang="en-US" dirty="0"/>
              <a:t>Add text here</a:t>
            </a:r>
          </a:p>
        </p:txBody>
      </p:sp>
      <p:sp>
        <p:nvSpPr>
          <p:cNvPr id="54" name="SmartArt Placeholder 53">
            <a:extLst>
              <a:ext uri="{FF2B5EF4-FFF2-40B4-BE49-F238E27FC236}">
                <a16:creationId xmlns:a16="http://schemas.microsoft.com/office/drawing/2014/main" id="{38E36D91-34EE-6229-BC80-AA33DCF9A94A}"/>
              </a:ext>
            </a:extLst>
          </p:cNvPr>
          <p:cNvSpPr>
            <a:spLocks noGrp="1"/>
          </p:cNvSpPr>
          <p:nvPr>
            <p:ph type="dgm" sz="quarter" idx="17"/>
          </p:nvPr>
        </p:nvSpPr>
        <p:spPr>
          <a:xfrm>
            <a:off x="591146" y="1804737"/>
            <a:ext cx="7961710" cy="4186989"/>
          </a:xfrm>
        </p:spPr>
        <p:txBody>
          <a:bodyPr/>
          <a:lstStyle/>
          <a:p>
            <a:endParaRPr lang="en-US" dirty="0"/>
          </a:p>
        </p:txBody>
      </p:sp>
      <p:pic>
        <p:nvPicPr>
          <p:cNvPr id="3" name="Graphic 2">
            <a:extLst>
              <a:ext uri="{FF2B5EF4-FFF2-40B4-BE49-F238E27FC236}">
                <a16:creationId xmlns:a16="http://schemas.microsoft.com/office/drawing/2014/main" id="{6645274F-9686-10BE-43B5-86556D2B0C2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1808243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293205A-8C05-8870-A6EA-1C066CE1687D}"/>
              </a:ext>
            </a:extLst>
          </p:cNvPr>
          <p:cNvSpPr>
            <a:spLocks noGrp="1"/>
          </p:cNvSpPr>
          <p:nvPr>
            <p:ph type="ftr" sz="quarter" idx="11"/>
          </p:nvPr>
        </p:nvSpPr>
        <p:spPr>
          <a:xfrm>
            <a:off x="3028950" y="6356351"/>
            <a:ext cx="3086100" cy="365125"/>
          </a:xfrm>
        </p:spPr>
        <p:txBody>
          <a:bodyPr/>
          <a:lstStyle/>
          <a:p>
            <a:pPr algn="ctr"/>
            <a:r>
              <a:rPr lang="en-US" dirty="0"/>
              <a:t>12/28/2023</a:t>
            </a:r>
          </a:p>
        </p:txBody>
      </p:sp>
      <p:sp>
        <p:nvSpPr>
          <p:cNvPr id="6" name="Slide Number Placeholder 5">
            <a:extLst>
              <a:ext uri="{FF2B5EF4-FFF2-40B4-BE49-F238E27FC236}">
                <a16:creationId xmlns:a16="http://schemas.microsoft.com/office/drawing/2014/main" id="{F7B17395-8A59-1B77-9CEB-6B1A14CEB047}"/>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pic>
        <p:nvPicPr>
          <p:cNvPr id="2" name="Graphic 1">
            <a:extLst>
              <a:ext uri="{FF2B5EF4-FFF2-40B4-BE49-F238E27FC236}">
                <a16:creationId xmlns:a16="http://schemas.microsoft.com/office/drawing/2014/main" id="{048E75AC-8096-31ED-62EF-CB444B5651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497735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402C-FC27-E522-0990-F93990FED393}"/>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C8C542-3AC8-3C0D-2807-94FDF8752F88}"/>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1E3DA0-4D31-4B0A-D4BD-083912650F54}"/>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4456EA64-D6CD-E308-4075-69D9A8F46D6D}"/>
              </a:ext>
            </a:extLst>
          </p:cNvPr>
          <p:cNvSpPr>
            <a:spLocks noGrp="1"/>
          </p:cNvSpPr>
          <p:nvPr>
            <p:ph type="ftr" sz="quarter" idx="11"/>
          </p:nvPr>
        </p:nvSpPr>
        <p:spPr>
          <a:xfrm>
            <a:off x="3028950" y="6356351"/>
            <a:ext cx="3086100" cy="365125"/>
          </a:xfrm>
        </p:spPr>
        <p:txBody>
          <a:bodyPr/>
          <a:lstStyle/>
          <a:p>
            <a:pPr algn="ctr"/>
            <a:r>
              <a:rPr lang="en-US" dirty="0"/>
              <a:t>12/28/2023</a:t>
            </a:r>
          </a:p>
        </p:txBody>
      </p:sp>
      <p:sp>
        <p:nvSpPr>
          <p:cNvPr id="9" name="Slide Number Placeholder 5">
            <a:extLst>
              <a:ext uri="{FF2B5EF4-FFF2-40B4-BE49-F238E27FC236}">
                <a16:creationId xmlns:a16="http://schemas.microsoft.com/office/drawing/2014/main" id="{668C886E-A54B-935B-81BD-5512F2C4B984}"/>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pic>
        <p:nvPicPr>
          <p:cNvPr id="5" name="Graphic 4">
            <a:extLst>
              <a:ext uri="{FF2B5EF4-FFF2-40B4-BE49-F238E27FC236}">
                <a16:creationId xmlns:a16="http://schemas.microsoft.com/office/drawing/2014/main" id="{CA9CBAA0-20B5-4B24-52E9-E038D720E9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149930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B7483-7B98-83F5-0029-F3DF3019D1BB}"/>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C8B228-F0D8-9E72-FB79-455FDC48A948}"/>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620F9A-2471-20DF-1A61-BE7ABBE2759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AFD2ABDF-DABE-9E51-8AC2-5C814CBD8F3C}"/>
              </a:ext>
            </a:extLst>
          </p:cNvPr>
          <p:cNvSpPr>
            <a:spLocks noGrp="1"/>
          </p:cNvSpPr>
          <p:nvPr>
            <p:ph type="ftr" sz="quarter" idx="11"/>
          </p:nvPr>
        </p:nvSpPr>
        <p:spPr>
          <a:xfrm>
            <a:off x="3028950" y="6356351"/>
            <a:ext cx="3086100" cy="365125"/>
          </a:xfrm>
        </p:spPr>
        <p:txBody>
          <a:bodyPr/>
          <a:lstStyle/>
          <a:p>
            <a:pPr algn="ctr"/>
            <a:r>
              <a:rPr lang="en-US" dirty="0"/>
              <a:t>12/28/2023</a:t>
            </a:r>
          </a:p>
        </p:txBody>
      </p:sp>
      <p:sp>
        <p:nvSpPr>
          <p:cNvPr id="9" name="Slide Number Placeholder 5">
            <a:extLst>
              <a:ext uri="{FF2B5EF4-FFF2-40B4-BE49-F238E27FC236}">
                <a16:creationId xmlns:a16="http://schemas.microsoft.com/office/drawing/2014/main" id="{B83A1EB1-B9EC-E596-FF6C-FAFA0BD09086}"/>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pic>
        <p:nvPicPr>
          <p:cNvPr id="5" name="Graphic 4">
            <a:extLst>
              <a:ext uri="{FF2B5EF4-FFF2-40B4-BE49-F238E27FC236}">
                <a16:creationId xmlns:a16="http://schemas.microsoft.com/office/drawing/2014/main" id="{5EE84D3B-47FF-1B5F-E93C-893F9A5D9D0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3179606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1AB9BD-28C0-942E-68A7-0A69451FF19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22EAF8A-C264-7F29-39BB-DC75D6FB61A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B70A5D75-D9E6-9C25-8E6D-5AF36C075175}"/>
              </a:ext>
            </a:extLst>
          </p:cNvPr>
          <p:cNvSpPr>
            <a:spLocks noGrp="1"/>
          </p:cNvSpPr>
          <p:nvPr>
            <p:ph type="ftr" sz="quarter" idx="3"/>
          </p:nvPr>
        </p:nvSpPr>
        <p:spPr>
          <a:xfrm>
            <a:off x="3028950" y="6356351"/>
            <a:ext cx="3086100" cy="365125"/>
          </a:xfrm>
          <a:prstGeom prst="rect">
            <a:avLst/>
          </a:prstGeom>
        </p:spPr>
        <p:txBody>
          <a:bodyPr/>
          <a:lstStyle>
            <a:lvl1pPr>
              <a:defRPr sz="1400">
                <a:solidFill>
                  <a:schemeClr val="bg1">
                    <a:lumMod val="50000"/>
                  </a:schemeClr>
                </a:solidFill>
              </a:defRPr>
            </a:lvl1pPr>
          </a:lstStyle>
          <a:p>
            <a:pPr algn="ctr"/>
            <a:r>
              <a:rPr lang="en-US" dirty="0"/>
              <a:t>12/28/2023</a:t>
            </a:r>
          </a:p>
        </p:txBody>
      </p:sp>
      <p:sp>
        <p:nvSpPr>
          <p:cNvPr id="8" name="Slide Number Placeholder 5">
            <a:extLst>
              <a:ext uri="{FF2B5EF4-FFF2-40B4-BE49-F238E27FC236}">
                <a16:creationId xmlns:a16="http://schemas.microsoft.com/office/drawing/2014/main" id="{296156B0-EAC6-9C16-C910-11892C7D3675}"/>
              </a:ext>
            </a:extLst>
          </p:cNvPr>
          <p:cNvSpPr>
            <a:spLocks noGrp="1"/>
          </p:cNvSpPr>
          <p:nvPr>
            <p:ph type="sldNum" sz="quarter" idx="4"/>
          </p:nvPr>
        </p:nvSpPr>
        <p:spPr>
          <a:xfrm>
            <a:off x="6457950" y="6356351"/>
            <a:ext cx="2057400" cy="365125"/>
          </a:xfrm>
          <a:prstGeom prst="rect">
            <a:avLst/>
          </a:prstGeom>
        </p:spPr>
        <p:txBody>
          <a:bodyPr/>
          <a:lstStyle>
            <a:lvl1pPr algn="r">
              <a:defRPr sz="1400">
                <a:solidFill>
                  <a:schemeClr val="bg1">
                    <a:lumMod val="50000"/>
                  </a:schemeClr>
                </a:solidFill>
                <a:latin typeface="+mj-lt"/>
              </a:defRPr>
            </a:lvl1pPr>
          </a:lstStyle>
          <a:p>
            <a:fld id="{C95E8E5B-C54E-4915-B069-2B2C8B7FEC1E}" type="slidenum">
              <a:rPr lang="en-US" smtClean="0"/>
              <a:pPr/>
              <a:t>‹#›</a:t>
            </a:fld>
            <a:endParaRPr lang="en-US"/>
          </a:p>
        </p:txBody>
      </p:sp>
    </p:spTree>
    <p:extLst>
      <p:ext uri="{BB962C8B-B14F-4D97-AF65-F5344CB8AC3E}">
        <p14:creationId xmlns:p14="http://schemas.microsoft.com/office/powerpoint/2010/main" val="134337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3" panose="05040102010807070707" pitchFamily="18" charset="2"/>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diagramLayout" Target="../diagrams/layout3.xml"/><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diagramData" Target="../diagrams/data3.xml"/><Relationship Id="rId16" Type="http://schemas.openxmlformats.org/officeDocument/2006/relationships/image" Target="../media/image32.svg"/><Relationship Id="rId1" Type="http://schemas.openxmlformats.org/officeDocument/2006/relationships/slideLayout" Target="../slideLayouts/slideLayout5.xml"/><Relationship Id="rId6" Type="http://schemas.microsoft.com/office/2007/relationships/diagramDrawing" Target="../diagrams/drawing3.xml"/><Relationship Id="rId11" Type="http://schemas.openxmlformats.org/officeDocument/2006/relationships/image" Target="../media/image27.png"/><Relationship Id="rId5" Type="http://schemas.openxmlformats.org/officeDocument/2006/relationships/diagramColors" Target="../diagrams/colors3.xml"/><Relationship Id="rId15" Type="http://schemas.openxmlformats.org/officeDocument/2006/relationships/image" Target="../media/image31.png"/><Relationship Id="rId10" Type="http://schemas.openxmlformats.org/officeDocument/2006/relationships/image" Target="../media/image26.svg"/><Relationship Id="rId4" Type="http://schemas.openxmlformats.org/officeDocument/2006/relationships/diagramQuickStyle" Target="../diagrams/quickStyle3.xml"/><Relationship Id="rId9" Type="http://schemas.openxmlformats.org/officeDocument/2006/relationships/image" Target="../media/image25.png"/><Relationship Id="rId14" Type="http://schemas.openxmlformats.org/officeDocument/2006/relationships/image" Target="../media/image30.sv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hhs.iowa.gov/programs/welcome-iowa-medicaid" TargetMode="External"/><Relationship Id="rId1" Type="http://schemas.openxmlformats.org/officeDocument/2006/relationships/slideLayout" Target="../slideLayouts/slideLayout6.xml"/><Relationship Id="rId4" Type="http://schemas.openxmlformats.org/officeDocument/2006/relationships/image" Target="../media/image34.sv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https://secureapp.dhs.state.ia.us/MedicaidFeeSched/X04.xml"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5.xml"/><Relationship Id="rId5" Type="http://schemas.openxmlformats.org/officeDocument/2006/relationships/image" Target="../media/image56.sv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63.png"/><Relationship Id="rId3" Type="http://schemas.openxmlformats.org/officeDocument/2006/relationships/diagramLayout" Target="../diagrams/layout13.xml"/><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diagramData" Target="../diagrams/data13.xml"/><Relationship Id="rId16" Type="http://schemas.openxmlformats.org/officeDocument/2006/relationships/image" Target="../media/image66.svg"/><Relationship Id="rId1" Type="http://schemas.openxmlformats.org/officeDocument/2006/relationships/slideLayout" Target="../slideLayouts/slideLayout5.xml"/><Relationship Id="rId6" Type="http://schemas.microsoft.com/office/2007/relationships/diagramDrawing" Target="../diagrams/drawing13.xml"/><Relationship Id="rId11" Type="http://schemas.openxmlformats.org/officeDocument/2006/relationships/image" Target="../media/image61.png"/><Relationship Id="rId5" Type="http://schemas.openxmlformats.org/officeDocument/2006/relationships/diagramColors" Target="../diagrams/colors13.xml"/><Relationship Id="rId15" Type="http://schemas.openxmlformats.org/officeDocument/2006/relationships/image" Target="../media/image65.png"/><Relationship Id="rId10" Type="http://schemas.openxmlformats.org/officeDocument/2006/relationships/image" Target="../media/image60.svg"/><Relationship Id="rId4" Type="http://schemas.openxmlformats.org/officeDocument/2006/relationships/diagramQuickStyle" Target="../diagrams/quickStyle13.xml"/><Relationship Id="rId9" Type="http://schemas.openxmlformats.org/officeDocument/2006/relationships/image" Target="../media/image59.png"/><Relationship Id="rId14" Type="http://schemas.openxmlformats.org/officeDocument/2006/relationships/image" Target="../media/image64.svg"/></Relationships>
</file>

<file path=ppt/slides/_rels/slide2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bidopportunities.iowa.gov/" TargetMode="External"/><Relationship Id="rId2" Type="http://schemas.openxmlformats.org/officeDocument/2006/relationships/image" Target="../media/image6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s://bidopportunities.iowa.gov/Home/BidInfo?bidId=d78c8332-f479-4387-a42d-a9612c41a9e8" TargetMode="External"/><Relationship Id="rId1" Type="http://schemas.openxmlformats.org/officeDocument/2006/relationships/slideLayout" Target="../slideLayouts/slideLayout5.xml"/><Relationship Id="rId4" Type="http://schemas.openxmlformats.org/officeDocument/2006/relationships/image" Target="../media/image73.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5.jpe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diagramLayout" Target="../diagrams/layout2.xml"/><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openxmlformats.org/officeDocument/2006/relationships/image" Target="../media/image21.png"/><Relationship Id="rId5" Type="http://schemas.openxmlformats.org/officeDocument/2006/relationships/diagramColors" Target="../diagrams/colors2.xml"/><Relationship Id="rId10" Type="http://schemas.openxmlformats.org/officeDocument/2006/relationships/image" Target="../media/image20.svg"/><Relationship Id="rId4" Type="http://schemas.openxmlformats.org/officeDocument/2006/relationships/diagramQuickStyle" Target="../diagrams/quickStyle2.xml"/><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88C65-102E-9848-0B62-09D6E1AF27D3}"/>
              </a:ext>
            </a:extLst>
          </p:cNvPr>
          <p:cNvSpPr>
            <a:spLocks noGrp="1"/>
          </p:cNvSpPr>
          <p:nvPr>
            <p:ph type="ctrTitle"/>
          </p:nvPr>
        </p:nvSpPr>
        <p:spPr>
          <a:xfrm>
            <a:off x="326023" y="1749499"/>
            <a:ext cx="3707592" cy="1586970"/>
          </a:xfrm>
        </p:spPr>
        <p:txBody>
          <a:bodyPr>
            <a:noAutofit/>
          </a:bodyPr>
          <a:lstStyle/>
          <a:p>
            <a:pPr>
              <a:spcBef>
                <a:spcPts val="1200"/>
              </a:spcBef>
            </a:pPr>
            <a:r>
              <a:rPr lang="en-US" sz="2800" b="1" dirty="0">
                <a:solidFill>
                  <a:schemeClr val="tx1">
                    <a:lumMod val="75000"/>
                    <a:lumOff val="25000"/>
                  </a:schemeClr>
                </a:solidFill>
              </a:rPr>
              <a:t>Iowa Dental Wellness Plan and </a:t>
            </a:r>
            <a:r>
              <a:rPr lang="en-US" sz="2800" b="1" dirty="0" err="1">
                <a:solidFill>
                  <a:schemeClr val="tx1">
                    <a:lumMod val="75000"/>
                    <a:lumOff val="25000"/>
                  </a:schemeClr>
                </a:solidFill>
              </a:rPr>
              <a:t>Hawki</a:t>
            </a:r>
            <a:r>
              <a:rPr lang="en-US" sz="2800" b="1" dirty="0">
                <a:solidFill>
                  <a:schemeClr val="tx1">
                    <a:lumMod val="75000"/>
                    <a:lumOff val="25000"/>
                  </a:schemeClr>
                </a:solidFill>
              </a:rPr>
              <a:t> Dental Pre-Paid Ambulatory Health Plan (PAHP)</a:t>
            </a:r>
            <a:endParaRPr lang="en-US" sz="2800" b="1" cap="all" dirty="0">
              <a:solidFill>
                <a:schemeClr val="accent6"/>
              </a:solidFill>
            </a:endParaRPr>
          </a:p>
        </p:txBody>
      </p:sp>
      <p:sp>
        <p:nvSpPr>
          <p:cNvPr id="5" name="TextBox 4">
            <a:extLst>
              <a:ext uri="{FF2B5EF4-FFF2-40B4-BE49-F238E27FC236}">
                <a16:creationId xmlns:a16="http://schemas.microsoft.com/office/drawing/2014/main" id="{03ADFDF0-3A56-D74D-F1A8-9530F65A19CB}"/>
              </a:ext>
            </a:extLst>
          </p:cNvPr>
          <p:cNvSpPr txBox="1"/>
          <p:nvPr/>
        </p:nvSpPr>
        <p:spPr>
          <a:xfrm>
            <a:off x="326023" y="5410832"/>
            <a:ext cx="2188235" cy="369332"/>
          </a:xfrm>
          <a:prstGeom prst="rect">
            <a:avLst/>
          </a:prstGeom>
          <a:noFill/>
        </p:spPr>
        <p:txBody>
          <a:bodyPr wrap="square">
            <a:spAutoFit/>
          </a:bodyPr>
          <a:lstStyle/>
          <a:p>
            <a:r>
              <a:rPr lang="en-US" dirty="0"/>
              <a:t>February 18, 2025</a:t>
            </a:r>
          </a:p>
        </p:txBody>
      </p:sp>
      <p:sp>
        <p:nvSpPr>
          <p:cNvPr id="6" name="TextBox 5">
            <a:extLst>
              <a:ext uri="{FF2B5EF4-FFF2-40B4-BE49-F238E27FC236}">
                <a16:creationId xmlns:a16="http://schemas.microsoft.com/office/drawing/2014/main" id="{88E64D57-5D94-7996-EDD0-E7A883FE61B0}"/>
              </a:ext>
            </a:extLst>
          </p:cNvPr>
          <p:cNvSpPr txBox="1"/>
          <p:nvPr/>
        </p:nvSpPr>
        <p:spPr>
          <a:xfrm>
            <a:off x="365700" y="3521532"/>
            <a:ext cx="3628237" cy="923330"/>
          </a:xfrm>
          <a:prstGeom prst="rect">
            <a:avLst/>
          </a:prstGeom>
          <a:noFill/>
        </p:spPr>
        <p:txBody>
          <a:bodyPr wrap="square">
            <a:spAutoFit/>
          </a:bodyPr>
          <a:lstStyle/>
          <a:p>
            <a:r>
              <a:rPr lang="en-US" sz="1800" b="1" cap="all" dirty="0">
                <a:solidFill>
                  <a:schemeClr val="accent6"/>
                </a:solidFill>
              </a:rPr>
              <a:t>RFP# MEDIOMC27001</a:t>
            </a:r>
          </a:p>
          <a:p>
            <a:r>
              <a:rPr lang="en-US" sz="1800" b="1" cap="all" dirty="0">
                <a:solidFill>
                  <a:schemeClr val="accent6"/>
                </a:solidFill>
              </a:rPr>
              <a:t>Bidders’ Conference</a:t>
            </a:r>
          </a:p>
          <a:p>
            <a:endParaRPr lang="en-US" dirty="0"/>
          </a:p>
        </p:txBody>
      </p:sp>
    </p:spTree>
    <p:extLst>
      <p:ext uri="{BB962C8B-B14F-4D97-AF65-F5344CB8AC3E}">
        <p14:creationId xmlns:p14="http://schemas.microsoft.com/office/powerpoint/2010/main" val="1370625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67C80-4578-1B33-D6D6-80D5EABC05C6}"/>
            </a:ext>
          </a:extLst>
        </p:cNvPr>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3AFB9F62-E012-BC6B-CF68-DE0C40B95F91}"/>
              </a:ext>
            </a:extLst>
          </p:cNvPr>
          <p:cNvGraphicFramePr/>
          <p:nvPr>
            <p:extLst>
              <p:ext uri="{D42A27DB-BD31-4B8C-83A1-F6EECF244321}">
                <p14:modId xmlns:p14="http://schemas.microsoft.com/office/powerpoint/2010/main" val="2130536312"/>
              </p:ext>
            </p:extLst>
          </p:nvPr>
        </p:nvGraphicFramePr>
        <p:xfrm>
          <a:off x="3444515" y="376518"/>
          <a:ext cx="5215391" cy="5769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Title 1">
            <a:extLst>
              <a:ext uri="{FF2B5EF4-FFF2-40B4-BE49-F238E27FC236}">
                <a16:creationId xmlns:a16="http://schemas.microsoft.com/office/drawing/2014/main" id="{05519CB7-10AA-AA20-86FC-99756BE0F92A}"/>
              </a:ext>
            </a:extLst>
          </p:cNvPr>
          <p:cNvSpPr>
            <a:spLocks noGrp="1"/>
          </p:cNvSpPr>
          <p:nvPr>
            <p:ph type="title"/>
          </p:nvPr>
        </p:nvSpPr>
        <p:spPr>
          <a:xfrm>
            <a:off x="357093" y="2562803"/>
            <a:ext cx="3131870" cy="1064233"/>
          </a:xfrm>
        </p:spPr>
        <p:txBody>
          <a:bodyPr>
            <a:noAutofit/>
          </a:bodyPr>
          <a:lstStyle/>
          <a:p>
            <a:pPr algn="ctr"/>
            <a:r>
              <a:rPr lang="en-US" sz="3200" dirty="0">
                <a:solidFill>
                  <a:schemeClr val="accent4"/>
                </a:solidFill>
                <a:ea typeface="Gill Sans"/>
                <a:cs typeface="Gill Sans"/>
                <a:sym typeface="Gill Sans"/>
              </a:rPr>
              <a:t>Dental </a:t>
            </a:r>
            <a:br>
              <a:rPr lang="en-US" sz="3200" dirty="0">
                <a:solidFill>
                  <a:schemeClr val="accent4"/>
                </a:solidFill>
                <a:ea typeface="Gill Sans"/>
                <a:cs typeface="Gill Sans"/>
                <a:sym typeface="Gill Sans"/>
              </a:rPr>
            </a:br>
            <a:r>
              <a:rPr lang="en-US" sz="3200" dirty="0">
                <a:solidFill>
                  <a:schemeClr val="accent4"/>
                </a:solidFill>
                <a:ea typeface="Gill Sans"/>
                <a:cs typeface="Gill Sans"/>
                <a:sym typeface="Gill Sans"/>
              </a:rPr>
              <a:t>Goals</a:t>
            </a:r>
            <a:endParaRPr lang="en-US" sz="3200" dirty="0">
              <a:solidFill>
                <a:schemeClr val="accent4"/>
              </a:solidFill>
            </a:endParaRPr>
          </a:p>
        </p:txBody>
      </p:sp>
      <p:pic>
        <p:nvPicPr>
          <p:cNvPr id="22" name="Graphic 21" descr="Social network with solid fill">
            <a:extLst>
              <a:ext uri="{FF2B5EF4-FFF2-40B4-BE49-F238E27FC236}">
                <a16:creationId xmlns:a16="http://schemas.microsoft.com/office/drawing/2014/main" id="{D03A5C0D-DF16-46B1-C9DA-79DC0308FE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15965" y="681789"/>
            <a:ext cx="765535" cy="765535"/>
          </a:xfrm>
          <a:prstGeom prst="rect">
            <a:avLst/>
          </a:prstGeom>
        </p:spPr>
      </p:pic>
      <p:pic>
        <p:nvPicPr>
          <p:cNvPr id="24" name="Graphic 23" descr="Medical with solid fill">
            <a:extLst>
              <a:ext uri="{FF2B5EF4-FFF2-40B4-BE49-F238E27FC236}">
                <a16:creationId xmlns:a16="http://schemas.microsoft.com/office/drawing/2014/main" id="{8A6C5BA3-441D-09E5-A980-2947AFCE69F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25732" y="1803395"/>
            <a:ext cx="765535" cy="765535"/>
          </a:xfrm>
          <a:prstGeom prst="rect">
            <a:avLst/>
          </a:prstGeom>
        </p:spPr>
      </p:pic>
      <p:pic>
        <p:nvPicPr>
          <p:cNvPr id="26" name="Graphic 25" descr="User with solid fill">
            <a:extLst>
              <a:ext uri="{FF2B5EF4-FFF2-40B4-BE49-F238E27FC236}">
                <a16:creationId xmlns:a16="http://schemas.microsoft.com/office/drawing/2014/main" id="{E140B9BD-4C66-A23A-1C13-90D0A43D6E0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290832" y="2861501"/>
            <a:ext cx="765535" cy="765535"/>
          </a:xfrm>
          <a:prstGeom prst="rect">
            <a:avLst/>
          </a:prstGeom>
        </p:spPr>
      </p:pic>
      <p:pic>
        <p:nvPicPr>
          <p:cNvPr id="30" name="Graphic 29" descr="Handshake with solid fill">
            <a:extLst>
              <a:ext uri="{FF2B5EF4-FFF2-40B4-BE49-F238E27FC236}">
                <a16:creationId xmlns:a16="http://schemas.microsoft.com/office/drawing/2014/main" id="{8313BCD7-9B60-F454-6B04-473662E01C9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615964" y="5084955"/>
            <a:ext cx="765535" cy="765535"/>
          </a:xfrm>
          <a:prstGeom prst="rect">
            <a:avLst/>
          </a:prstGeom>
        </p:spPr>
      </p:pic>
      <p:sp>
        <p:nvSpPr>
          <p:cNvPr id="31" name="Slide Number Placeholder 30">
            <a:extLst>
              <a:ext uri="{FF2B5EF4-FFF2-40B4-BE49-F238E27FC236}">
                <a16:creationId xmlns:a16="http://schemas.microsoft.com/office/drawing/2014/main" id="{04E64E42-D643-3B23-D4FE-59960A9F2DB4}"/>
              </a:ext>
            </a:extLst>
          </p:cNvPr>
          <p:cNvSpPr>
            <a:spLocks noGrp="1"/>
          </p:cNvSpPr>
          <p:nvPr>
            <p:ph type="sldNum" sz="quarter" idx="12"/>
          </p:nvPr>
        </p:nvSpPr>
        <p:spPr/>
        <p:txBody>
          <a:bodyPr/>
          <a:lstStyle/>
          <a:p>
            <a:fld id="{C95E8E5B-C54E-4915-B069-2B2C8B7FEC1E}" type="slidenum">
              <a:rPr lang="en-US" smtClean="0">
                <a:solidFill>
                  <a:schemeClr val="bg1"/>
                </a:solidFill>
              </a:rPr>
              <a:pPr/>
              <a:t>10</a:t>
            </a:fld>
            <a:endParaRPr lang="en-US" dirty="0">
              <a:solidFill>
                <a:schemeClr val="bg1"/>
              </a:solidFill>
            </a:endParaRPr>
          </a:p>
        </p:txBody>
      </p:sp>
      <p:pic>
        <p:nvPicPr>
          <p:cNvPr id="3" name="Graphic 2" descr="Heart with solid fill">
            <a:extLst>
              <a:ext uri="{FF2B5EF4-FFF2-40B4-BE49-F238E27FC236}">
                <a16:creationId xmlns:a16="http://schemas.microsoft.com/office/drawing/2014/main" id="{A983C79B-F2E6-BD46-BC34-A47D8EA9B82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125732" y="3963349"/>
            <a:ext cx="786346" cy="786346"/>
          </a:xfrm>
          <a:prstGeom prst="rect">
            <a:avLst/>
          </a:prstGeom>
        </p:spPr>
      </p:pic>
    </p:spTree>
    <p:extLst>
      <p:ext uri="{BB962C8B-B14F-4D97-AF65-F5344CB8AC3E}">
        <p14:creationId xmlns:p14="http://schemas.microsoft.com/office/powerpoint/2010/main" val="2273509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4D23C-71B8-52EA-C092-A246A1CF53A5}"/>
              </a:ext>
            </a:extLst>
          </p:cNvPr>
          <p:cNvSpPr>
            <a:spLocks noGrp="1"/>
          </p:cNvSpPr>
          <p:nvPr>
            <p:ph type="title"/>
          </p:nvPr>
        </p:nvSpPr>
        <p:spPr>
          <a:xfrm>
            <a:off x="523938" y="344744"/>
            <a:ext cx="5605629" cy="994172"/>
          </a:xfrm>
        </p:spPr>
        <p:txBody>
          <a:bodyPr vert="horz" lIns="91440" tIns="45720" rIns="91440" bIns="45720" rtlCol="0" anchor="ctr">
            <a:normAutofit/>
          </a:bodyPr>
          <a:lstStyle/>
          <a:p>
            <a:r>
              <a:rPr lang="en-US" sz="3850" kern="1200" dirty="0">
                <a:solidFill>
                  <a:schemeClr val="accent1"/>
                </a:solidFill>
                <a:latin typeface="Aptos" panose="020B0004020202020204" pitchFamily="34" charset="0"/>
                <a:sym typeface="Gill Sans"/>
              </a:rPr>
              <a:t>Key Goal</a:t>
            </a:r>
            <a:endParaRPr lang="en-US" sz="3850" kern="1200" dirty="0">
              <a:solidFill>
                <a:schemeClr val="accent1"/>
              </a:solidFill>
              <a:latin typeface="Aptos" panose="020B0004020202020204" pitchFamily="34" charset="0"/>
            </a:endParaRPr>
          </a:p>
        </p:txBody>
      </p:sp>
      <p:sp>
        <p:nvSpPr>
          <p:cNvPr id="3" name="TextBox 2">
            <a:extLst>
              <a:ext uri="{FF2B5EF4-FFF2-40B4-BE49-F238E27FC236}">
                <a16:creationId xmlns:a16="http://schemas.microsoft.com/office/drawing/2014/main" id="{C705CC06-4C14-DBDD-8044-21897C64CAF4}"/>
              </a:ext>
            </a:extLst>
          </p:cNvPr>
          <p:cNvSpPr txBox="1"/>
          <p:nvPr/>
        </p:nvSpPr>
        <p:spPr>
          <a:xfrm>
            <a:off x="409980" y="1107632"/>
            <a:ext cx="5189653" cy="4013013"/>
          </a:xfrm>
          <a:prstGeom prst="rect">
            <a:avLst/>
          </a:prstGeom>
        </p:spPr>
        <p:txBody>
          <a:bodyPr vert="horz" lIns="91440" tIns="45720" rIns="91440" bIns="45720" rtlCol="0" anchor="ctr">
            <a:normAutofit/>
          </a:bodyPr>
          <a:lstStyle/>
          <a:p>
            <a:pPr lvl="0">
              <a:lnSpc>
                <a:spcPct val="90000"/>
              </a:lnSpc>
              <a:spcBef>
                <a:spcPts val="1600"/>
              </a:spcBef>
            </a:pPr>
            <a:r>
              <a:rPr lang="en-US" sz="1900" dirty="0"/>
              <a:t>Iowa HHS seeks to emphasize </a:t>
            </a:r>
            <a:r>
              <a:rPr lang="en-US" sz="1900" b="1" dirty="0"/>
              <a:t>member choice, access, safety, independence, and responsibility</a:t>
            </a:r>
            <a:r>
              <a:rPr lang="en-US" sz="1900" dirty="0"/>
              <a:t> while providing high quality dental healthcare services appropriate to member’s health. The program is intended to </a:t>
            </a:r>
            <a:r>
              <a:rPr lang="en-US" sz="1900" b="1" dirty="0"/>
              <a:t>integrate care and improve quality outcomes and efficiencies</a:t>
            </a:r>
            <a:r>
              <a:rPr lang="en-US" sz="1900" dirty="0"/>
              <a:t> across the dental healthcare delivery system, in turn decreasing costs through the reduction of unnecessary, inappropriate, and duplicative services.</a:t>
            </a:r>
          </a:p>
          <a:p>
            <a:pPr lvl="0" indent="-228600">
              <a:lnSpc>
                <a:spcPct val="90000"/>
              </a:lnSpc>
              <a:spcBef>
                <a:spcPts val="1600"/>
              </a:spcBef>
              <a:buClr>
                <a:schemeClr val="dk1"/>
              </a:buClr>
              <a:buFont typeface="Arial" panose="020B0604020202020204" pitchFamily="34" charset="0"/>
              <a:buChar char="•"/>
            </a:pPr>
            <a:r>
              <a:rPr lang="en-US" sz="1900" dirty="0"/>
              <a:t>For more information visit: </a:t>
            </a:r>
            <a:r>
              <a:rPr lang="en-US" sz="1900" dirty="0">
                <a:hlinkClick r:id="rId2"/>
              </a:rPr>
              <a:t>https://hhs.iowa.gov/programs/welcome-iowa-medicaid</a:t>
            </a:r>
            <a:endParaRPr lang="en-US" sz="1900" dirty="0"/>
          </a:p>
          <a:p>
            <a:pPr lvl="0" indent="-228600">
              <a:lnSpc>
                <a:spcPct val="90000"/>
              </a:lnSpc>
              <a:spcBef>
                <a:spcPts val="1600"/>
              </a:spcBef>
              <a:buClr>
                <a:schemeClr val="dk1"/>
              </a:buClr>
              <a:buFont typeface="Arial" panose="020B0604020202020204" pitchFamily="34" charset="0"/>
              <a:buChar char="•"/>
            </a:pPr>
            <a:endParaRPr lang="en-US" sz="19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Graphic 3" descr="Old Key with solid fill">
            <a:extLst>
              <a:ext uri="{FF2B5EF4-FFF2-40B4-BE49-F238E27FC236}">
                <a16:creationId xmlns:a16="http://schemas.microsoft.com/office/drawing/2014/main" id="{FF6AB60E-9D52-36B6-0186-37FEA9B061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
        <p:nvSpPr>
          <p:cNvPr id="5" name="Slide Number Placeholder 4">
            <a:extLst>
              <a:ext uri="{FF2B5EF4-FFF2-40B4-BE49-F238E27FC236}">
                <a16:creationId xmlns:a16="http://schemas.microsoft.com/office/drawing/2014/main" id="{FAC21706-885C-F489-DFF2-C6CA05BA8B93}"/>
              </a:ext>
            </a:extLst>
          </p:cNvPr>
          <p:cNvSpPr>
            <a:spLocks noGrp="1"/>
          </p:cNvSpPr>
          <p:nvPr>
            <p:ph type="sldNum" sz="quarter" idx="12"/>
          </p:nvPr>
        </p:nvSpPr>
        <p:spPr/>
        <p:txBody>
          <a:bodyPr/>
          <a:lstStyle/>
          <a:p>
            <a:fld id="{C95E8E5B-C54E-4915-B069-2B2C8B7FEC1E}" type="slidenum">
              <a:rPr lang="en-US" smtClean="0"/>
              <a:pPr/>
              <a:t>11</a:t>
            </a:fld>
            <a:endParaRPr lang="en-US"/>
          </a:p>
        </p:txBody>
      </p:sp>
    </p:spTree>
    <p:extLst>
      <p:ext uri="{BB962C8B-B14F-4D97-AF65-F5344CB8AC3E}">
        <p14:creationId xmlns:p14="http://schemas.microsoft.com/office/powerpoint/2010/main" val="2159881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0AEE4-824B-C136-5CAC-93017F195C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6D1951-AFB0-4A80-EF1A-F232CAD02D28}"/>
              </a:ext>
            </a:extLst>
          </p:cNvPr>
          <p:cNvSpPr>
            <a:spLocks noGrp="1"/>
          </p:cNvSpPr>
          <p:nvPr>
            <p:ph type="title"/>
          </p:nvPr>
        </p:nvSpPr>
        <p:spPr>
          <a:xfrm>
            <a:off x="553743" y="171603"/>
            <a:ext cx="8470760" cy="1064233"/>
          </a:xfrm>
        </p:spPr>
        <p:txBody>
          <a:bodyPr>
            <a:normAutofit fontScale="90000"/>
          </a:bodyPr>
          <a:lstStyle/>
          <a:p>
            <a:r>
              <a:rPr lang="en-US" sz="3600" dirty="0">
                <a:solidFill>
                  <a:schemeClr val="accent4"/>
                </a:solidFill>
              </a:rPr>
              <a:t>Iowa  DWP and </a:t>
            </a:r>
            <a:r>
              <a:rPr lang="en-US" sz="3600" dirty="0" err="1">
                <a:solidFill>
                  <a:schemeClr val="accent4"/>
                </a:solidFill>
              </a:rPr>
              <a:t>Hawki</a:t>
            </a:r>
            <a:r>
              <a:rPr lang="en-US" sz="3600" dirty="0">
                <a:solidFill>
                  <a:schemeClr val="accent4"/>
                </a:solidFill>
              </a:rPr>
              <a:t> Program Procurement</a:t>
            </a:r>
          </a:p>
        </p:txBody>
      </p:sp>
      <p:graphicFrame>
        <p:nvGraphicFramePr>
          <p:cNvPr id="8" name="Diagram 7">
            <a:extLst>
              <a:ext uri="{FF2B5EF4-FFF2-40B4-BE49-F238E27FC236}">
                <a16:creationId xmlns:a16="http://schemas.microsoft.com/office/drawing/2014/main" id="{60C5EF9C-37FD-5E27-8C5F-8297DD89C6A2}"/>
              </a:ext>
            </a:extLst>
          </p:cNvPr>
          <p:cNvGraphicFramePr/>
          <p:nvPr>
            <p:extLst>
              <p:ext uri="{D42A27DB-BD31-4B8C-83A1-F6EECF244321}">
                <p14:modId xmlns:p14="http://schemas.microsoft.com/office/powerpoint/2010/main" val="330263844"/>
              </p:ext>
            </p:extLst>
          </p:nvPr>
        </p:nvGraphicFramePr>
        <p:xfrm>
          <a:off x="474064" y="142935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CE56FF75-4005-ADBD-FA48-2AC177EC6323}"/>
              </a:ext>
            </a:extLst>
          </p:cNvPr>
          <p:cNvSpPr>
            <a:spLocks noGrp="1"/>
          </p:cNvSpPr>
          <p:nvPr>
            <p:ph type="sldNum" sz="quarter" idx="12"/>
          </p:nvPr>
        </p:nvSpPr>
        <p:spPr/>
        <p:txBody>
          <a:bodyPr/>
          <a:lstStyle/>
          <a:p>
            <a:fld id="{C95E8E5B-C54E-4915-B069-2B2C8B7FEC1E}" type="slidenum">
              <a:rPr lang="en-US" smtClean="0"/>
              <a:pPr/>
              <a:t>12</a:t>
            </a:fld>
            <a:endParaRPr lang="en-US"/>
          </a:p>
        </p:txBody>
      </p:sp>
    </p:spTree>
    <p:extLst>
      <p:ext uri="{BB962C8B-B14F-4D97-AF65-F5344CB8AC3E}">
        <p14:creationId xmlns:p14="http://schemas.microsoft.com/office/powerpoint/2010/main" val="2384018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0AEE4-824B-C136-5CAC-93017F195C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6D1951-AFB0-4A80-EF1A-F232CAD02D28}"/>
              </a:ext>
            </a:extLst>
          </p:cNvPr>
          <p:cNvSpPr>
            <a:spLocks noGrp="1"/>
          </p:cNvSpPr>
          <p:nvPr>
            <p:ph type="title"/>
          </p:nvPr>
        </p:nvSpPr>
        <p:spPr>
          <a:xfrm>
            <a:off x="562708" y="136524"/>
            <a:ext cx="8470760" cy="1064233"/>
          </a:xfrm>
        </p:spPr>
        <p:txBody>
          <a:bodyPr>
            <a:normAutofit/>
          </a:bodyPr>
          <a:lstStyle/>
          <a:p>
            <a:r>
              <a:rPr lang="en-US" sz="3600" dirty="0">
                <a:solidFill>
                  <a:schemeClr val="accent4"/>
                </a:solidFill>
                <a:ea typeface="Gill Sans"/>
                <a:cs typeface="Gill Sans"/>
                <a:sym typeface="Gill Sans"/>
              </a:rPr>
              <a:t>Key Updates</a:t>
            </a:r>
            <a:endParaRPr lang="en-US" sz="3600" dirty="0">
              <a:solidFill>
                <a:schemeClr val="accent4"/>
              </a:solidFill>
            </a:endParaRPr>
          </a:p>
        </p:txBody>
      </p:sp>
      <p:graphicFrame>
        <p:nvGraphicFramePr>
          <p:cNvPr id="7" name="Content Placeholder 2">
            <a:extLst>
              <a:ext uri="{FF2B5EF4-FFF2-40B4-BE49-F238E27FC236}">
                <a16:creationId xmlns:a16="http://schemas.microsoft.com/office/drawing/2014/main" id="{4F0013F1-57A2-8625-72C3-A41517C3C890}"/>
              </a:ext>
            </a:extLst>
          </p:cNvPr>
          <p:cNvGraphicFramePr>
            <a:graphicFrameLocks/>
          </p:cNvGraphicFramePr>
          <p:nvPr>
            <p:extLst>
              <p:ext uri="{D42A27DB-BD31-4B8C-83A1-F6EECF244321}">
                <p14:modId xmlns:p14="http://schemas.microsoft.com/office/powerpoint/2010/main" val="84701560"/>
              </p:ext>
            </p:extLst>
          </p:nvPr>
        </p:nvGraphicFramePr>
        <p:xfrm>
          <a:off x="562708" y="1124043"/>
          <a:ext cx="7986845" cy="4773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5E073AB7-7A7C-260F-FF0E-F3889B493B0A}"/>
              </a:ext>
            </a:extLst>
          </p:cNvPr>
          <p:cNvSpPr>
            <a:spLocks noGrp="1"/>
          </p:cNvSpPr>
          <p:nvPr>
            <p:ph type="sldNum" sz="quarter" idx="12"/>
          </p:nvPr>
        </p:nvSpPr>
        <p:spPr/>
        <p:txBody>
          <a:bodyPr/>
          <a:lstStyle/>
          <a:p>
            <a:fld id="{C95E8E5B-C54E-4915-B069-2B2C8B7FEC1E}" type="slidenum">
              <a:rPr lang="en-US" smtClean="0"/>
              <a:pPr/>
              <a:t>13</a:t>
            </a:fld>
            <a:endParaRPr lang="en-US"/>
          </a:p>
        </p:txBody>
      </p:sp>
    </p:spTree>
    <p:extLst>
      <p:ext uri="{BB962C8B-B14F-4D97-AF65-F5344CB8AC3E}">
        <p14:creationId xmlns:p14="http://schemas.microsoft.com/office/powerpoint/2010/main" val="2228055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0AEE4-824B-C136-5CAC-93017F195C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6D1951-AFB0-4A80-EF1A-F232CAD02D28}"/>
              </a:ext>
            </a:extLst>
          </p:cNvPr>
          <p:cNvSpPr>
            <a:spLocks noGrp="1"/>
          </p:cNvSpPr>
          <p:nvPr>
            <p:ph type="title"/>
          </p:nvPr>
        </p:nvSpPr>
        <p:spPr>
          <a:xfrm>
            <a:off x="562708" y="365126"/>
            <a:ext cx="8470760" cy="1064233"/>
          </a:xfrm>
        </p:spPr>
        <p:txBody>
          <a:bodyPr>
            <a:normAutofit fontScale="90000"/>
          </a:bodyPr>
          <a:lstStyle/>
          <a:p>
            <a:r>
              <a:rPr lang="en-US" sz="3600" dirty="0">
                <a:solidFill>
                  <a:schemeClr val="accent4"/>
                </a:solidFill>
                <a:ea typeface="Gill Sans"/>
                <a:cs typeface="Gill Sans"/>
                <a:sym typeface="Gill Sans"/>
              </a:rPr>
              <a:t>How The Dental Program Achieves Quality Outcomes (Pt.1)</a:t>
            </a:r>
            <a:endParaRPr lang="en-US" sz="3600" dirty="0">
              <a:solidFill>
                <a:schemeClr val="accent4"/>
              </a:solidFill>
            </a:endParaRPr>
          </a:p>
        </p:txBody>
      </p:sp>
      <p:sp>
        <p:nvSpPr>
          <p:cNvPr id="3" name="Slide Number Placeholder 2">
            <a:extLst>
              <a:ext uri="{FF2B5EF4-FFF2-40B4-BE49-F238E27FC236}">
                <a16:creationId xmlns:a16="http://schemas.microsoft.com/office/drawing/2014/main" id="{FC1B4A24-6575-725B-18E6-23002C9A1A0B}"/>
              </a:ext>
            </a:extLst>
          </p:cNvPr>
          <p:cNvSpPr>
            <a:spLocks noGrp="1"/>
          </p:cNvSpPr>
          <p:nvPr>
            <p:ph type="sldNum" sz="quarter" idx="12"/>
          </p:nvPr>
        </p:nvSpPr>
        <p:spPr/>
        <p:txBody>
          <a:bodyPr/>
          <a:lstStyle/>
          <a:p>
            <a:fld id="{C95E8E5B-C54E-4915-B069-2B2C8B7FEC1E}" type="slidenum">
              <a:rPr lang="en-US" smtClean="0">
                <a:solidFill>
                  <a:schemeClr val="bg1"/>
                </a:solidFill>
              </a:rPr>
              <a:pPr/>
              <a:t>14</a:t>
            </a:fld>
            <a:endParaRPr lang="en-US" dirty="0">
              <a:solidFill>
                <a:schemeClr val="bg1"/>
              </a:solidFill>
            </a:endParaRPr>
          </a:p>
        </p:txBody>
      </p:sp>
      <p:graphicFrame>
        <p:nvGraphicFramePr>
          <p:cNvPr id="7" name="Diagram 6">
            <a:extLst>
              <a:ext uri="{FF2B5EF4-FFF2-40B4-BE49-F238E27FC236}">
                <a16:creationId xmlns:a16="http://schemas.microsoft.com/office/drawing/2014/main" id="{4252E976-56A3-4E55-08C5-F4DD845EC452}"/>
              </a:ext>
            </a:extLst>
          </p:cNvPr>
          <p:cNvGraphicFramePr/>
          <p:nvPr>
            <p:extLst>
              <p:ext uri="{D42A27DB-BD31-4B8C-83A1-F6EECF244321}">
                <p14:modId xmlns:p14="http://schemas.microsoft.com/office/powerpoint/2010/main" val="1863197077"/>
              </p:ext>
            </p:extLst>
          </p:nvPr>
        </p:nvGraphicFramePr>
        <p:xfrm>
          <a:off x="628650" y="1429359"/>
          <a:ext cx="78867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0685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0AEE4-824B-C136-5CAC-93017F195CAA}"/>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18577672-FC86-1ED4-01C8-EF0E7E87AA6A}"/>
              </a:ext>
            </a:extLst>
          </p:cNvPr>
          <p:cNvSpPr>
            <a:spLocks noGrp="1"/>
          </p:cNvSpPr>
          <p:nvPr>
            <p:ph type="title"/>
          </p:nvPr>
        </p:nvSpPr>
        <p:spPr>
          <a:xfrm>
            <a:off x="562708" y="365126"/>
            <a:ext cx="8470760" cy="1064233"/>
          </a:xfrm>
        </p:spPr>
        <p:txBody>
          <a:bodyPr>
            <a:normAutofit fontScale="90000"/>
          </a:bodyPr>
          <a:lstStyle/>
          <a:p>
            <a:r>
              <a:rPr lang="en-US" sz="3600" dirty="0">
                <a:solidFill>
                  <a:schemeClr val="accent4"/>
                </a:solidFill>
                <a:ea typeface="Gill Sans"/>
                <a:cs typeface="Gill Sans"/>
                <a:sym typeface="Gill Sans"/>
              </a:rPr>
              <a:t>How The Dental Program Achieves Quality Outcomes (Pt.2)</a:t>
            </a:r>
            <a:endParaRPr lang="en-US" sz="3600" dirty="0">
              <a:solidFill>
                <a:schemeClr val="accent4"/>
              </a:solidFill>
            </a:endParaRPr>
          </a:p>
        </p:txBody>
      </p:sp>
      <p:graphicFrame>
        <p:nvGraphicFramePr>
          <p:cNvPr id="15" name="Diagram 14">
            <a:extLst>
              <a:ext uri="{FF2B5EF4-FFF2-40B4-BE49-F238E27FC236}">
                <a16:creationId xmlns:a16="http://schemas.microsoft.com/office/drawing/2014/main" id="{A7CDFF48-2C77-0A43-E285-F96F6B0FCEE6}"/>
              </a:ext>
            </a:extLst>
          </p:cNvPr>
          <p:cNvGraphicFramePr/>
          <p:nvPr>
            <p:extLst>
              <p:ext uri="{D42A27DB-BD31-4B8C-83A1-F6EECF244321}">
                <p14:modId xmlns:p14="http://schemas.microsoft.com/office/powerpoint/2010/main" val="415613140"/>
              </p:ext>
            </p:extLst>
          </p:nvPr>
        </p:nvGraphicFramePr>
        <p:xfrm>
          <a:off x="204662" y="1146925"/>
          <a:ext cx="8496052" cy="4304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6" name="Diagram 15">
            <a:extLst>
              <a:ext uri="{FF2B5EF4-FFF2-40B4-BE49-F238E27FC236}">
                <a16:creationId xmlns:a16="http://schemas.microsoft.com/office/drawing/2014/main" id="{E17D6F05-D982-908A-47C7-3B0A296EFAB2}"/>
              </a:ext>
            </a:extLst>
          </p:cNvPr>
          <p:cNvGraphicFramePr/>
          <p:nvPr>
            <p:extLst>
              <p:ext uri="{D42A27DB-BD31-4B8C-83A1-F6EECF244321}">
                <p14:modId xmlns:p14="http://schemas.microsoft.com/office/powerpoint/2010/main" val="4279880632"/>
              </p:ext>
            </p:extLst>
          </p:nvPr>
        </p:nvGraphicFramePr>
        <p:xfrm>
          <a:off x="1705490" y="3500886"/>
          <a:ext cx="5946572" cy="23535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7" name="Content Placeholder 2">
            <a:extLst>
              <a:ext uri="{FF2B5EF4-FFF2-40B4-BE49-F238E27FC236}">
                <a16:creationId xmlns:a16="http://schemas.microsoft.com/office/drawing/2014/main" id="{88DDACE1-B7F7-382B-9A9D-8D7ECEC2DEF1}"/>
              </a:ext>
            </a:extLst>
          </p:cNvPr>
          <p:cNvSpPr txBox="1">
            <a:spLocks/>
          </p:cNvSpPr>
          <p:nvPr/>
        </p:nvSpPr>
        <p:spPr>
          <a:xfrm>
            <a:off x="562708" y="2047083"/>
            <a:ext cx="7053818" cy="68561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Wingdings 3" panose="05040102010807070707" pitchFamily="18" charset="2"/>
              <a:buNone/>
              <a:defRPr sz="2400" b="1" kern="1200">
                <a:solidFill>
                  <a:schemeClr val="tx1">
                    <a:lumMod val="85000"/>
                    <a:lumOff val="15000"/>
                  </a:schemeClr>
                </a:solidFill>
                <a:latin typeface="+mn-lt"/>
                <a:ea typeface="+mn-ea"/>
                <a:cs typeface="+mn-cs"/>
              </a:defRPr>
            </a:lvl1pPr>
            <a:lvl2pPr marL="457200" indent="0" algn="l" defTabSz="914400" rtl="0" eaLnBrk="1" latinLnBrk="0" hangingPunct="1">
              <a:lnSpc>
                <a:spcPct val="90000"/>
              </a:lnSpc>
              <a:spcBef>
                <a:spcPts val="500"/>
              </a:spcBef>
              <a:buFont typeface="Wingdings" panose="05000000000000000000" pitchFamily="2" charset="2"/>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lnSpc>
                <a:spcPct val="90000"/>
              </a:lnSpc>
              <a:spcBef>
                <a:spcPts val="500"/>
              </a:spcBef>
              <a:buFont typeface="Wingdings" panose="05000000000000000000" pitchFamily="2" charset="2"/>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lnSpc>
                <a:spcPct val="90000"/>
              </a:lnSpc>
              <a:spcBef>
                <a:spcPts val="500"/>
              </a:spcBef>
              <a:buFont typeface="Wingdings" panose="05000000000000000000" pitchFamily="2" charset="2"/>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lnSpc>
                <a:spcPct val="90000"/>
              </a:lnSpc>
              <a:spcBef>
                <a:spcPts val="500"/>
              </a:spcBef>
              <a:buFont typeface="Wingdings" panose="05000000000000000000" pitchFamily="2" charset="2"/>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610362">
              <a:spcBef>
                <a:spcPts val="668"/>
              </a:spcBef>
            </a:pPr>
            <a:r>
              <a:rPr lang="en-US" sz="1869" dirty="0">
                <a:solidFill>
                  <a:schemeClr val="tx1"/>
                </a:solidFill>
                <a:latin typeface="Aptos" panose="020B0004020202020204" pitchFamily="34" charset="0"/>
              </a:rPr>
              <a:t>Expect contractors to develop strategies to integrate care across the system. </a:t>
            </a:r>
          </a:p>
          <a:p>
            <a:pPr>
              <a:buFont typeface="Wingdings" panose="05000000000000000000" pitchFamily="2" charset="2"/>
              <a:buChar char="§"/>
            </a:pPr>
            <a:endParaRPr lang="en-US" dirty="0"/>
          </a:p>
        </p:txBody>
      </p:sp>
      <p:sp>
        <p:nvSpPr>
          <p:cNvPr id="2" name="Slide Number Placeholder 1">
            <a:extLst>
              <a:ext uri="{FF2B5EF4-FFF2-40B4-BE49-F238E27FC236}">
                <a16:creationId xmlns:a16="http://schemas.microsoft.com/office/drawing/2014/main" id="{AAD05757-CC32-EF85-C802-E51F9C2DF25B}"/>
              </a:ext>
            </a:extLst>
          </p:cNvPr>
          <p:cNvSpPr>
            <a:spLocks noGrp="1"/>
          </p:cNvSpPr>
          <p:nvPr>
            <p:ph type="sldNum" sz="quarter" idx="12"/>
          </p:nvPr>
        </p:nvSpPr>
        <p:spPr/>
        <p:txBody>
          <a:bodyPr/>
          <a:lstStyle/>
          <a:p>
            <a:fld id="{C95E8E5B-C54E-4915-B069-2B2C8B7FEC1E}" type="slidenum">
              <a:rPr lang="en-US" smtClean="0"/>
              <a:pPr/>
              <a:t>15</a:t>
            </a:fld>
            <a:endParaRPr lang="en-US"/>
          </a:p>
        </p:txBody>
      </p:sp>
    </p:spTree>
    <p:extLst>
      <p:ext uri="{BB962C8B-B14F-4D97-AF65-F5344CB8AC3E}">
        <p14:creationId xmlns:p14="http://schemas.microsoft.com/office/powerpoint/2010/main" val="95857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C9573-DC21-AE22-502F-AF0BD9755F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FE7C16-43DE-7FE3-29AC-C73528218514}"/>
              </a:ext>
            </a:extLst>
          </p:cNvPr>
          <p:cNvSpPr>
            <a:spLocks noGrp="1"/>
          </p:cNvSpPr>
          <p:nvPr>
            <p:ph type="title"/>
          </p:nvPr>
        </p:nvSpPr>
        <p:spPr>
          <a:xfrm>
            <a:off x="562708" y="365126"/>
            <a:ext cx="8470760" cy="1064233"/>
          </a:xfrm>
        </p:spPr>
        <p:txBody>
          <a:bodyPr>
            <a:normAutofit fontScale="90000"/>
          </a:bodyPr>
          <a:lstStyle/>
          <a:p>
            <a:r>
              <a:rPr lang="en-US" sz="3600" dirty="0">
                <a:solidFill>
                  <a:schemeClr val="accent4"/>
                </a:solidFill>
                <a:ea typeface="Gill Sans"/>
                <a:cs typeface="Gill Sans"/>
                <a:sym typeface="Gill Sans"/>
              </a:rPr>
              <a:t>How the Dental Program Achieves Quality Outcomes (Pt. 3)</a:t>
            </a:r>
            <a:endParaRPr lang="en-US" sz="3600" dirty="0">
              <a:solidFill>
                <a:schemeClr val="accent4"/>
              </a:solidFill>
            </a:endParaRPr>
          </a:p>
        </p:txBody>
      </p:sp>
      <p:sp>
        <p:nvSpPr>
          <p:cNvPr id="7" name="Rectangle 6">
            <a:extLst>
              <a:ext uri="{FF2B5EF4-FFF2-40B4-BE49-F238E27FC236}">
                <a16:creationId xmlns:a16="http://schemas.microsoft.com/office/drawing/2014/main" id="{D2E0AD97-427F-66CB-BDD8-59FA414B1887}"/>
              </a:ext>
            </a:extLst>
          </p:cNvPr>
          <p:cNvSpPr/>
          <p:nvPr/>
        </p:nvSpPr>
        <p:spPr>
          <a:xfrm>
            <a:off x="1091226" y="1989573"/>
            <a:ext cx="6961548" cy="3582919"/>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748" indent="-265748" defTabSz="850392">
              <a:spcAft>
                <a:spcPts val="600"/>
              </a:spcAft>
              <a:buFont typeface="Arial" panose="020B0604020202020204" pitchFamily="34" charset="0"/>
              <a:buChar char="•"/>
            </a:pPr>
            <a:endParaRPr lang="en-US" kern="1200" dirty="0">
              <a:solidFill>
                <a:schemeClr val="tx1"/>
              </a:solidFill>
              <a:latin typeface="Aptos" panose="020B0004020202020204" pitchFamily="34" charset="0"/>
            </a:endParaRPr>
          </a:p>
          <a:p>
            <a:pPr marL="265748" indent="-265748" defTabSz="850392">
              <a:spcAft>
                <a:spcPts val="600"/>
              </a:spcAft>
              <a:buFont typeface="Arial" panose="020B0604020202020204" pitchFamily="34" charset="0"/>
              <a:buChar char="•"/>
            </a:pPr>
            <a:r>
              <a:rPr lang="en-US" kern="1200" dirty="0">
                <a:solidFill>
                  <a:schemeClr val="tx1"/>
                </a:solidFill>
                <a:latin typeface="Aptos" panose="020B0004020202020204" pitchFamily="34" charset="0"/>
              </a:rPr>
              <a:t>Contractors will use the HHS-approved Oral Health Equity Self-Assessment Tool to assess Enrolled Members' oral status and needs, incorporating social determinants of health and tailoring member’s services based on those needs.</a:t>
            </a:r>
          </a:p>
          <a:p>
            <a:pPr marL="265748" indent="-265748" defTabSz="850392">
              <a:spcAft>
                <a:spcPts val="600"/>
              </a:spcAft>
              <a:buFont typeface="Arial" panose="020B0604020202020204" pitchFamily="34" charset="0"/>
              <a:buChar char="•"/>
            </a:pPr>
            <a:endParaRPr lang="en-US" kern="1200" dirty="0">
              <a:solidFill>
                <a:schemeClr val="tx1"/>
              </a:solidFill>
              <a:latin typeface="Aptos" panose="020B0004020202020204" pitchFamily="34" charset="0"/>
            </a:endParaRPr>
          </a:p>
          <a:p>
            <a:pPr marL="265748" indent="-265748" defTabSz="850392">
              <a:spcAft>
                <a:spcPts val="600"/>
              </a:spcAft>
              <a:buFont typeface="Arial" panose="020B0604020202020204" pitchFamily="34" charset="0"/>
              <a:buChar char="•"/>
            </a:pPr>
            <a:r>
              <a:rPr lang="en-US" kern="1200" dirty="0">
                <a:solidFill>
                  <a:schemeClr val="tx1"/>
                </a:solidFill>
                <a:latin typeface="Aptos" panose="020B0004020202020204" pitchFamily="34" charset="0"/>
              </a:rPr>
              <a:t>Care Coordination program to monitor and coordinate the care for Enrolled Members identified as having special dental health care needs, including the need for specialty providers.</a:t>
            </a:r>
          </a:p>
          <a:p>
            <a:pPr>
              <a:spcAft>
                <a:spcPts val="600"/>
              </a:spcAft>
            </a:pPr>
            <a:endParaRPr lang="en-US" dirty="0"/>
          </a:p>
        </p:txBody>
      </p:sp>
      <p:sp>
        <p:nvSpPr>
          <p:cNvPr id="8" name="Rectangle 7">
            <a:extLst>
              <a:ext uri="{FF2B5EF4-FFF2-40B4-BE49-F238E27FC236}">
                <a16:creationId xmlns:a16="http://schemas.microsoft.com/office/drawing/2014/main" id="{C8637722-1CCC-F633-27D2-4AAE27D65998}"/>
              </a:ext>
            </a:extLst>
          </p:cNvPr>
          <p:cNvSpPr/>
          <p:nvPr/>
        </p:nvSpPr>
        <p:spPr>
          <a:xfrm>
            <a:off x="1938126" y="1643853"/>
            <a:ext cx="4792940" cy="69144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0392">
              <a:spcAft>
                <a:spcPts val="600"/>
              </a:spcAft>
            </a:pPr>
            <a:r>
              <a:rPr lang="en-US" sz="2604" kern="1200" dirty="0">
                <a:solidFill>
                  <a:schemeClr val="lt1"/>
                </a:solidFill>
                <a:latin typeface="+mn-lt"/>
                <a:ea typeface="+mn-ea"/>
                <a:cs typeface="+mn-cs"/>
              </a:rPr>
              <a:t>Member Benefits</a:t>
            </a:r>
            <a:endParaRPr lang="en-US" sz="2800" dirty="0"/>
          </a:p>
        </p:txBody>
      </p:sp>
      <p:sp>
        <p:nvSpPr>
          <p:cNvPr id="4" name="Slide Number Placeholder 3">
            <a:extLst>
              <a:ext uri="{FF2B5EF4-FFF2-40B4-BE49-F238E27FC236}">
                <a16:creationId xmlns:a16="http://schemas.microsoft.com/office/drawing/2014/main" id="{07FE0BCE-3643-DB77-1B09-C0F1A6809EFA}"/>
              </a:ext>
            </a:extLst>
          </p:cNvPr>
          <p:cNvSpPr>
            <a:spLocks noGrp="1"/>
          </p:cNvSpPr>
          <p:nvPr>
            <p:ph type="sldNum" sz="quarter" idx="12"/>
          </p:nvPr>
        </p:nvSpPr>
        <p:spPr/>
        <p:txBody>
          <a:bodyPr/>
          <a:lstStyle/>
          <a:p>
            <a:fld id="{C95E8E5B-C54E-4915-B069-2B2C8B7FEC1E}" type="slidenum">
              <a:rPr lang="en-US" smtClean="0"/>
              <a:pPr/>
              <a:t>16</a:t>
            </a:fld>
            <a:endParaRPr lang="en-US"/>
          </a:p>
        </p:txBody>
      </p:sp>
    </p:spTree>
    <p:extLst>
      <p:ext uri="{BB962C8B-B14F-4D97-AF65-F5344CB8AC3E}">
        <p14:creationId xmlns:p14="http://schemas.microsoft.com/office/powerpoint/2010/main" val="2983078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0385B1-9D08-4D1C-EEC7-120C20B75A1C}"/>
              </a:ext>
            </a:extLst>
          </p:cNvPr>
          <p:cNvSpPr>
            <a:spLocks noGrp="1"/>
          </p:cNvSpPr>
          <p:nvPr>
            <p:ph type="title"/>
          </p:nvPr>
        </p:nvSpPr>
        <p:spPr>
          <a:xfrm>
            <a:off x="352121" y="-161324"/>
            <a:ext cx="7985056" cy="1638377"/>
          </a:xfrm>
        </p:spPr>
        <p:txBody>
          <a:bodyPr anchor="b">
            <a:normAutofit/>
          </a:bodyPr>
          <a:lstStyle/>
          <a:p>
            <a:r>
              <a:rPr lang="en-US" sz="3600" dirty="0">
                <a:solidFill>
                  <a:schemeClr val="accent1"/>
                </a:solidFill>
              </a:rPr>
              <a:t>What Services are Included in the Dental Program?</a:t>
            </a:r>
          </a:p>
        </p:txBody>
      </p:sp>
      <p:sp>
        <p:nvSpPr>
          <p:cNvPr id="23" name="TextBox 22">
            <a:extLst>
              <a:ext uri="{FF2B5EF4-FFF2-40B4-BE49-F238E27FC236}">
                <a16:creationId xmlns:a16="http://schemas.microsoft.com/office/drawing/2014/main" id="{1C8BF618-232D-4E29-7605-CCC58C322823}"/>
              </a:ext>
            </a:extLst>
          </p:cNvPr>
          <p:cNvSpPr txBox="1"/>
          <p:nvPr/>
        </p:nvSpPr>
        <p:spPr>
          <a:xfrm>
            <a:off x="352121" y="1679111"/>
            <a:ext cx="8375020" cy="4607415"/>
          </a:xfrm>
          <a:prstGeom prst="rect">
            <a:avLst/>
          </a:prstGeom>
          <a:noFill/>
        </p:spPr>
        <p:txBody>
          <a:bodyPr wrap="square">
            <a:spAutoFit/>
          </a:bodyPr>
          <a:lstStyle/>
          <a:p>
            <a:pPr marL="285750" lvl="0" indent="-285750" algn="l" defTabSz="533400">
              <a:lnSpc>
                <a:spcPct val="90000"/>
              </a:lnSpc>
              <a:spcBef>
                <a:spcPct val="0"/>
              </a:spcBef>
              <a:spcAft>
                <a:spcPct val="35000"/>
              </a:spcAft>
              <a:buFont typeface="Arial" panose="020B0604020202020204" pitchFamily="34" charset="0"/>
              <a:buChar char="•"/>
            </a:pPr>
            <a:r>
              <a:rPr lang="en-US" kern="1200" dirty="0">
                <a:latin typeface="Aptos" panose="020B0004020202020204" pitchFamily="34" charset="0"/>
              </a:rPr>
              <a:t>All medically necessary covered benefits in Exhibit E of the RFP</a:t>
            </a:r>
          </a:p>
          <a:p>
            <a:pPr marL="285750" lvl="0" indent="-285750" algn="l" defTabSz="533400">
              <a:lnSpc>
                <a:spcPct val="90000"/>
              </a:lnSpc>
              <a:spcBef>
                <a:spcPct val="0"/>
              </a:spcBef>
              <a:spcAft>
                <a:spcPct val="35000"/>
              </a:spcAft>
              <a:buFont typeface="Arial" panose="020B0604020202020204" pitchFamily="34" charset="0"/>
              <a:buChar char="•"/>
            </a:pPr>
            <a:endParaRPr lang="en-US" kern="1200" dirty="0">
              <a:latin typeface="Aptos" panose="020B0004020202020204" pitchFamily="34" charset="0"/>
            </a:endParaRPr>
          </a:p>
          <a:p>
            <a:pPr marL="285750" lvl="0" indent="-285750" algn="l" defTabSz="533400">
              <a:lnSpc>
                <a:spcPct val="90000"/>
              </a:lnSpc>
              <a:spcBef>
                <a:spcPct val="0"/>
              </a:spcBef>
              <a:spcAft>
                <a:spcPct val="35000"/>
              </a:spcAft>
              <a:buFont typeface="Arial" panose="020B0604020202020204" pitchFamily="34" charset="0"/>
              <a:buChar char="•"/>
            </a:pPr>
            <a:r>
              <a:rPr lang="en-US" b="1" kern="1200" dirty="0">
                <a:latin typeface="Aptos" panose="020B0004020202020204" pitchFamily="34" charset="0"/>
              </a:rPr>
              <a:t>DWP- </a:t>
            </a:r>
            <a:r>
              <a:rPr lang="en-US" kern="1200" dirty="0">
                <a:latin typeface="Aptos" panose="020B0004020202020204" pitchFamily="34" charset="0"/>
              </a:rPr>
              <a:t>A full list of covered dental services are available at </a:t>
            </a:r>
            <a:r>
              <a:rPr lang="en-US" kern="1200" dirty="0">
                <a:latin typeface="Aptos" panose="020B0004020202020204" pitchFamily="34" charset="0"/>
                <a:hlinkClick r:id="rId2"/>
              </a:rPr>
              <a:t>https://secureapp.dhs.state.ia.us/MedicaidFeeSched/X04.xml</a:t>
            </a:r>
            <a:endParaRPr lang="en-US" kern="1200" dirty="0">
              <a:latin typeface="Aptos" panose="020B0004020202020204" pitchFamily="34" charset="0"/>
            </a:endParaRPr>
          </a:p>
          <a:p>
            <a:pPr marL="285750" lvl="0" indent="-285750" algn="l" defTabSz="533400">
              <a:lnSpc>
                <a:spcPct val="90000"/>
              </a:lnSpc>
              <a:spcBef>
                <a:spcPct val="0"/>
              </a:spcBef>
              <a:spcAft>
                <a:spcPct val="35000"/>
              </a:spcAft>
              <a:buFont typeface="Arial" panose="020B0604020202020204" pitchFamily="34" charset="0"/>
              <a:buChar char="•"/>
            </a:pPr>
            <a:endParaRPr lang="en-US" dirty="0">
              <a:latin typeface="Aptos" panose="020B0004020202020204" pitchFamily="34" charset="0"/>
            </a:endParaRPr>
          </a:p>
          <a:p>
            <a:pPr marL="285750" lvl="0" indent="-285750" algn="l" defTabSz="533400">
              <a:lnSpc>
                <a:spcPct val="90000"/>
              </a:lnSpc>
              <a:spcBef>
                <a:spcPct val="0"/>
              </a:spcBef>
              <a:spcAft>
                <a:spcPct val="35000"/>
              </a:spcAft>
              <a:buFont typeface="Arial" panose="020B0604020202020204" pitchFamily="34" charset="0"/>
              <a:buChar char="•"/>
            </a:pPr>
            <a:r>
              <a:rPr lang="en-US" b="1" kern="1200" dirty="0" err="1">
                <a:latin typeface="Aptos" panose="020B0004020202020204" pitchFamily="34" charset="0"/>
              </a:rPr>
              <a:t>Hawki</a:t>
            </a:r>
            <a:r>
              <a:rPr lang="en-US" b="1" dirty="0">
                <a:latin typeface="Aptos" panose="020B0004020202020204" pitchFamily="34" charset="0"/>
              </a:rPr>
              <a:t> - </a:t>
            </a:r>
            <a:r>
              <a:rPr lang="en-US" kern="1200" dirty="0">
                <a:latin typeface="Aptos" panose="020B0004020202020204" pitchFamily="34" charset="0"/>
              </a:rPr>
              <a:t>Services include diagnostic and treatment services, preventive services, minor restorative services, major restorative services, endodontic services, periodontal services, prosthodontic services, oral surgery, orthodontics and adjunctive general services</a:t>
            </a:r>
          </a:p>
          <a:p>
            <a:pPr marL="285750" lvl="0" indent="-285750" algn="l" defTabSz="533400">
              <a:lnSpc>
                <a:spcPct val="90000"/>
              </a:lnSpc>
              <a:spcBef>
                <a:spcPct val="0"/>
              </a:spcBef>
              <a:spcAft>
                <a:spcPct val="35000"/>
              </a:spcAft>
              <a:buFont typeface="Arial" panose="020B0604020202020204" pitchFamily="34" charset="0"/>
              <a:buChar char="•"/>
            </a:pPr>
            <a:endParaRPr lang="en-US" kern="1200" dirty="0">
              <a:latin typeface="Aptos" panose="020B0004020202020204" pitchFamily="34" charset="0"/>
            </a:endParaRPr>
          </a:p>
          <a:p>
            <a:pPr marL="285750" lvl="0" indent="-285750" algn="l" defTabSz="533400">
              <a:lnSpc>
                <a:spcPct val="90000"/>
              </a:lnSpc>
              <a:spcBef>
                <a:spcPct val="0"/>
              </a:spcBef>
              <a:spcAft>
                <a:spcPct val="35000"/>
              </a:spcAft>
              <a:buFont typeface="Arial" panose="020B0604020202020204" pitchFamily="34" charset="0"/>
              <a:buChar char="•"/>
            </a:pPr>
            <a:r>
              <a:rPr lang="en-US" b="1" kern="1200" dirty="0">
                <a:latin typeface="Aptos" panose="020B0004020202020204" pitchFamily="34" charset="0"/>
              </a:rPr>
              <a:t>Early and Periodic Screening, Diagnostic and Treatment (EPSDT)- </a:t>
            </a:r>
            <a:r>
              <a:rPr lang="en-US" kern="1200" dirty="0">
                <a:latin typeface="Aptos" panose="020B0004020202020204" pitchFamily="34" charset="0"/>
              </a:rPr>
              <a:t>EPSDT provides a comprehensive array of prevention, diagnostic, and treatment services for low-income infants, children and adolescents under age 21</a:t>
            </a:r>
            <a:endParaRPr lang="en-US" sz="1800" kern="1200" dirty="0"/>
          </a:p>
          <a:p>
            <a:pPr marL="0" lvl="0" indent="0" algn="l" defTabSz="533400">
              <a:lnSpc>
                <a:spcPct val="90000"/>
              </a:lnSpc>
              <a:spcBef>
                <a:spcPct val="0"/>
              </a:spcBef>
              <a:spcAft>
                <a:spcPct val="35000"/>
              </a:spcAft>
              <a:buNone/>
            </a:pPr>
            <a:r>
              <a:rPr lang="en-US" sz="1800" kern="1200" dirty="0"/>
              <a:t>      </a:t>
            </a:r>
            <a:endParaRPr lang="en-US" sz="1800" b="0" kern="1200" dirty="0"/>
          </a:p>
          <a:p>
            <a:pPr marL="0" lvl="0" indent="0" algn="l" defTabSz="533400">
              <a:lnSpc>
                <a:spcPct val="90000"/>
              </a:lnSpc>
              <a:spcBef>
                <a:spcPct val="0"/>
              </a:spcBef>
              <a:spcAft>
                <a:spcPct val="35000"/>
              </a:spcAft>
              <a:buNone/>
            </a:pPr>
            <a:endParaRPr lang="en-US" sz="1800" kern="1200" dirty="0"/>
          </a:p>
        </p:txBody>
      </p:sp>
      <p:sp>
        <p:nvSpPr>
          <p:cNvPr id="24" name="Slide Number Placeholder 23">
            <a:extLst>
              <a:ext uri="{FF2B5EF4-FFF2-40B4-BE49-F238E27FC236}">
                <a16:creationId xmlns:a16="http://schemas.microsoft.com/office/drawing/2014/main" id="{153B6397-46DB-6134-8F20-6AED685DB6D4}"/>
              </a:ext>
            </a:extLst>
          </p:cNvPr>
          <p:cNvSpPr>
            <a:spLocks noGrp="1"/>
          </p:cNvSpPr>
          <p:nvPr>
            <p:ph type="sldNum" sz="quarter" idx="12"/>
          </p:nvPr>
        </p:nvSpPr>
        <p:spPr/>
        <p:txBody>
          <a:bodyPr/>
          <a:lstStyle/>
          <a:p>
            <a:fld id="{C95E8E5B-C54E-4915-B069-2B2C8B7FEC1E}" type="slidenum">
              <a:rPr lang="en-US" smtClean="0"/>
              <a:pPr/>
              <a:t>17</a:t>
            </a:fld>
            <a:endParaRPr lang="en-US"/>
          </a:p>
        </p:txBody>
      </p:sp>
    </p:spTree>
    <p:extLst>
      <p:ext uri="{BB962C8B-B14F-4D97-AF65-F5344CB8AC3E}">
        <p14:creationId xmlns:p14="http://schemas.microsoft.com/office/powerpoint/2010/main" val="3419283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8A1F34C-CE3D-925F-2E58-1776C9B62C16}"/>
              </a:ext>
            </a:extLst>
          </p:cNvPr>
          <p:cNvSpPr>
            <a:spLocks noGrp="1"/>
          </p:cNvSpPr>
          <p:nvPr>
            <p:ph type="title"/>
          </p:nvPr>
        </p:nvSpPr>
        <p:spPr>
          <a:xfrm>
            <a:off x="628650" y="225855"/>
            <a:ext cx="7886700" cy="1040627"/>
          </a:xfrm>
        </p:spPr>
        <p:txBody>
          <a:bodyPr>
            <a:normAutofit/>
          </a:bodyPr>
          <a:lstStyle/>
          <a:p>
            <a:r>
              <a:rPr lang="en-US" sz="3600" dirty="0">
                <a:solidFill>
                  <a:schemeClr val="accent1"/>
                </a:solidFill>
                <a:latin typeface="Aptos" panose="020B0004020202020204" pitchFamily="34" charset="0"/>
              </a:rPr>
              <a:t>Excluded Services</a:t>
            </a:r>
          </a:p>
        </p:txBody>
      </p:sp>
      <p:graphicFrame>
        <p:nvGraphicFramePr>
          <p:cNvPr id="14" name="Content Placeholder 2">
            <a:extLst>
              <a:ext uri="{FF2B5EF4-FFF2-40B4-BE49-F238E27FC236}">
                <a16:creationId xmlns:a16="http://schemas.microsoft.com/office/drawing/2014/main" id="{3ADED749-7D2B-D85D-C87D-3AB59550AB54}"/>
              </a:ext>
            </a:extLst>
          </p:cNvPr>
          <p:cNvGraphicFramePr>
            <a:graphicFrameLocks/>
          </p:cNvGraphicFramePr>
          <p:nvPr>
            <p:extLst>
              <p:ext uri="{D42A27DB-BD31-4B8C-83A1-F6EECF244321}">
                <p14:modId xmlns:p14="http://schemas.microsoft.com/office/powerpoint/2010/main" val="1603495580"/>
              </p:ext>
            </p:extLst>
          </p:nvPr>
        </p:nvGraphicFramePr>
        <p:xfrm>
          <a:off x="628650" y="1121024"/>
          <a:ext cx="7886700" cy="4593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90F5904D-BA9B-4F05-6FB6-648ADC746553}"/>
              </a:ext>
            </a:extLst>
          </p:cNvPr>
          <p:cNvSpPr>
            <a:spLocks noGrp="1"/>
          </p:cNvSpPr>
          <p:nvPr>
            <p:ph type="sldNum" sz="quarter" idx="12"/>
          </p:nvPr>
        </p:nvSpPr>
        <p:spPr/>
        <p:txBody>
          <a:bodyPr/>
          <a:lstStyle/>
          <a:p>
            <a:fld id="{C95E8E5B-C54E-4915-B069-2B2C8B7FEC1E}" type="slidenum">
              <a:rPr lang="en-US" smtClean="0"/>
              <a:pPr/>
              <a:t>18</a:t>
            </a:fld>
            <a:endParaRPr lang="en-US"/>
          </a:p>
        </p:txBody>
      </p:sp>
    </p:spTree>
    <p:extLst>
      <p:ext uri="{BB962C8B-B14F-4D97-AF65-F5344CB8AC3E}">
        <p14:creationId xmlns:p14="http://schemas.microsoft.com/office/powerpoint/2010/main" val="4273476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FCE677-052F-A843-6AA1-249E245C6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9144000" cy="61622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59DD3B-52FF-3B6F-03E3-EF9FA8534F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
            <a:ext cx="3385196" cy="6162261"/>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10" name="Title 1">
            <a:extLst>
              <a:ext uri="{FF2B5EF4-FFF2-40B4-BE49-F238E27FC236}">
                <a16:creationId xmlns:a16="http://schemas.microsoft.com/office/drawing/2014/main" id="{7C2577E5-E51A-C896-5A57-A486AB1F5388}"/>
              </a:ext>
            </a:extLst>
          </p:cNvPr>
          <p:cNvSpPr>
            <a:spLocks noGrp="1"/>
          </p:cNvSpPr>
          <p:nvPr>
            <p:ph type="title"/>
          </p:nvPr>
        </p:nvSpPr>
        <p:spPr>
          <a:xfrm>
            <a:off x="286242" y="578187"/>
            <a:ext cx="3098954" cy="5005885"/>
          </a:xfrm>
        </p:spPr>
        <p:txBody>
          <a:bodyPr>
            <a:normAutofit/>
          </a:bodyPr>
          <a:lstStyle/>
          <a:p>
            <a:r>
              <a:rPr lang="en-US" sz="2800" b="1" dirty="0">
                <a:solidFill>
                  <a:srgbClr val="FFFFFF"/>
                </a:solidFill>
              </a:rPr>
              <a:t>Pay for Performance (PFP)</a:t>
            </a:r>
          </a:p>
        </p:txBody>
      </p:sp>
      <p:graphicFrame>
        <p:nvGraphicFramePr>
          <p:cNvPr id="12" name="Content Placeholder 2">
            <a:extLst>
              <a:ext uri="{FF2B5EF4-FFF2-40B4-BE49-F238E27FC236}">
                <a16:creationId xmlns:a16="http://schemas.microsoft.com/office/drawing/2014/main" id="{E33868AE-15B1-3EEA-C40C-5338BC151F93}"/>
              </a:ext>
            </a:extLst>
          </p:cNvPr>
          <p:cNvGraphicFramePr>
            <a:graphicFrameLocks/>
          </p:cNvGraphicFramePr>
          <p:nvPr>
            <p:extLst>
              <p:ext uri="{D42A27DB-BD31-4B8C-83A1-F6EECF244321}">
                <p14:modId xmlns:p14="http://schemas.microsoft.com/office/powerpoint/2010/main" val="2759759202"/>
              </p:ext>
            </p:extLst>
          </p:nvPr>
        </p:nvGraphicFramePr>
        <p:xfrm>
          <a:off x="3905730" y="643466"/>
          <a:ext cx="4719965" cy="4969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63DA53CD-26D6-8A13-1C81-5185E89137C3}"/>
              </a:ext>
            </a:extLst>
          </p:cNvPr>
          <p:cNvSpPr>
            <a:spLocks noGrp="1"/>
          </p:cNvSpPr>
          <p:nvPr>
            <p:ph type="sldNum" sz="quarter" idx="12"/>
          </p:nvPr>
        </p:nvSpPr>
        <p:spPr/>
        <p:txBody>
          <a:bodyPr/>
          <a:lstStyle/>
          <a:p>
            <a:fld id="{C95E8E5B-C54E-4915-B069-2B2C8B7FEC1E}" type="slidenum">
              <a:rPr lang="en-US" smtClean="0"/>
              <a:pPr/>
              <a:t>19</a:t>
            </a:fld>
            <a:endParaRPr lang="en-US"/>
          </a:p>
        </p:txBody>
      </p:sp>
    </p:spTree>
    <p:extLst>
      <p:ext uri="{BB962C8B-B14F-4D97-AF65-F5344CB8AC3E}">
        <p14:creationId xmlns:p14="http://schemas.microsoft.com/office/powerpoint/2010/main" val="1051246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0E445-4724-941F-6883-64F3B5647BAC}"/>
              </a:ext>
            </a:extLst>
          </p:cNvPr>
          <p:cNvSpPr>
            <a:spLocks noGrp="1"/>
          </p:cNvSpPr>
          <p:nvPr>
            <p:ph type="title"/>
          </p:nvPr>
        </p:nvSpPr>
        <p:spPr/>
        <p:txBody>
          <a:bodyPr/>
          <a:lstStyle/>
          <a:p>
            <a:r>
              <a:rPr lang="en-US" dirty="0">
                <a:solidFill>
                  <a:schemeClr val="accent4"/>
                </a:solidFill>
              </a:rPr>
              <a:t>Agenda</a:t>
            </a:r>
          </a:p>
        </p:txBody>
      </p:sp>
      <p:sp>
        <p:nvSpPr>
          <p:cNvPr id="3" name="Content Placeholder 2">
            <a:extLst>
              <a:ext uri="{FF2B5EF4-FFF2-40B4-BE49-F238E27FC236}">
                <a16:creationId xmlns:a16="http://schemas.microsoft.com/office/drawing/2014/main" id="{B2A10101-F52E-4184-AD22-84F32BB89C20}"/>
              </a:ext>
            </a:extLst>
          </p:cNvPr>
          <p:cNvSpPr>
            <a:spLocks noGrp="1"/>
          </p:cNvSpPr>
          <p:nvPr>
            <p:ph idx="1"/>
          </p:nvPr>
        </p:nvSpPr>
        <p:spPr>
          <a:xfrm>
            <a:off x="628650" y="1690688"/>
            <a:ext cx="8031256" cy="4351338"/>
          </a:xfrm>
        </p:spPr>
        <p:txBody>
          <a:bodyPr>
            <a:normAutofit/>
          </a:bodyPr>
          <a:lstStyle/>
          <a:p>
            <a:pPr marL="274320" indent="-274320">
              <a:spcAft>
                <a:spcPts val="600"/>
              </a:spcAft>
              <a:buClr>
                <a:schemeClr val="accent1"/>
              </a:buClr>
              <a:buSzPct val="80000"/>
            </a:pPr>
            <a:r>
              <a:rPr lang="en-US" dirty="0"/>
              <a:t>Presentation Overview</a:t>
            </a:r>
          </a:p>
          <a:p>
            <a:pPr marL="274320" indent="-274320">
              <a:spcAft>
                <a:spcPts val="600"/>
              </a:spcAft>
              <a:buClr>
                <a:schemeClr val="accent1"/>
              </a:buClr>
              <a:buSzPct val="80000"/>
            </a:pPr>
            <a:r>
              <a:rPr lang="en-US" dirty="0"/>
              <a:t>Iowa Dental Programs</a:t>
            </a:r>
          </a:p>
          <a:p>
            <a:pPr marL="274320" indent="-274320">
              <a:spcAft>
                <a:spcPts val="600"/>
              </a:spcAft>
              <a:buClr>
                <a:schemeClr val="accent1"/>
              </a:buClr>
              <a:buSzPct val="80000"/>
            </a:pPr>
            <a:r>
              <a:rPr lang="en-US" dirty="0"/>
              <a:t>RFP Process</a:t>
            </a:r>
          </a:p>
          <a:p>
            <a:pPr marL="274320" indent="-274320">
              <a:spcAft>
                <a:spcPts val="600"/>
              </a:spcAft>
              <a:buClr>
                <a:schemeClr val="accent1"/>
              </a:buClr>
              <a:buSzPct val="80000"/>
            </a:pPr>
            <a:r>
              <a:rPr lang="en-US" dirty="0"/>
              <a:t>Questions?</a:t>
            </a:r>
          </a:p>
        </p:txBody>
      </p:sp>
      <p:sp>
        <p:nvSpPr>
          <p:cNvPr id="5" name="Slide Number Placeholder 4">
            <a:extLst>
              <a:ext uri="{FF2B5EF4-FFF2-40B4-BE49-F238E27FC236}">
                <a16:creationId xmlns:a16="http://schemas.microsoft.com/office/drawing/2014/main" id="{120B9D04-ED11-C7F0-535E-068F11E74349}"/>
              </a:ext>
            </a:extLst>
          </p:cNvPr>
          <p:cNvSpPr>
            <a:spLocks noGrp="1"/>
          </p:cNvSpPr>
          <p:nvPr>
            <p:ph type="sldNum" sz="quarter" idx="12"/>
          </p:nvPr>
        </p:nvSpPr>
        <p:spPr/>
        <p:txBody>
          <a:bodyPr/>
          <a:lstStyle/>
          <a:p>
            <a:fld id="{C95E8E5B-C54E-4915-B069-2B2C8B7FEC1E}" type="slidenum">
              <a:rPr lang="en-US" smtClean="0"/>
              <a:pPr/>
              <a:t>2</a:t>
            </a:fld>
            <a:endParaRPr lang="en-US"/>
          </a:p>
        </p:txBody>
      </p:sp>
    </p:spTree>
    <p:extLst>
      <p:ext uri="{BB962C8B-B14F-4D97-AF65-F5344CB8AC3E}">
        <p14:creationId xmlns:p14="http://schemas.microsoft.com/office/powerpoint/2010/main" val="3186497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6D90E05-7E11-78ED-7453-77652D114CDA}"/>
              </a:ext>
            </a:extLst>
          </p:cNvPr>
          <p:cNvSpPr>
            <a:spLocks noGrp="1"/>
          </p:cNvSpPr>
          <p:nvPr>
            <p:ph type="title"/>
          </p:nvPr>
        </p:nvSpPr>
        <p:spPr>
          <a:xfrm>
            <a:off x="361995" y="334644"/>
            <a:ext cx="7667940" cy="955176"/>
          </a:xfrm>
        </p:spPr>
        <p:txBody>
          <a:bodyPr anchor="ctr">
            <a:normAutofit/>
          </a:bodyPr>
          <a:lstStyle/>
          <a:p>
            <a:r>
              <a:rPr lang="en-US" sz="3500" dirty="0">
                <a:solidFill>
                  <a:schemeClr val="accent1"/>
                </a:solidFill>
              </a:rPr>
              <a:t>Iowa HHS Oversight</a:t>
            </a:r>
          </a:p>
        </p:txBody>
      </p:sp>
      <p:sp>
        <p:nvSpPr>
          <p:cNvPr id="9" name="Rectangle 8">
            <a:extLst>
              <a:ext uri="{FF2B5EF4-FFF2-40B4-BE49-F238E27FC236}">
                <a16:creationId xmlns:a16="http://schemas.microsoft.com/office/drawing/2014/main" id="{9C50FBDC-8002-349C-2B40-A082B557165C}"/>
              </a:ext>
            </a:extLst>
          </p:cNvPr>
          <p:cNvSpPr/>
          <p:nvPr/>
        </p:nvSpPr>
        <p:spPr>
          <a:xfrm>
            <a:off x="361995" y="1573306"/>
            <a:ext cx="3349393" cy="112955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b="1" dirty="0">
              <a:solidFill>
                <a:schemeClr val="bg1"/>
              </a:solidFill>
              <a:latin typeface="Aptos" panose="020B0004020202020204" pitchFamily="34" charset="0"/>
            </a:endParaRPr>
          </a:p>
          <a:p>
            <a:pPr algn="ctr"/>
            <a:r>
              <a:rPr lang="en-US" sz="1600" b="1" dirty="0">
                <a:solidFill>
                  <a:schemeClr val="bg1"/>
                </a:solidFill>
                <a:latin typeface="Aptos" panose="020B0004020202020204" pitchFamily="34" charset="0"/>
              </a:rPr>
              <a:t>The Iowa DWP and </a:t>
            </a:r>
            <a:r>
              <a:rPr lang="en-US" sz="1600" b="1" dirty="0" err="1">
                <a:solidFill>
                  <a:schemeClr val="bg1"/>
                </a:solidFill>
                <a:latin typeface="Aptos" panose="020B0004020202020204" pitchFamily="34" charset="0"/>
              </a:rPr>
              <a:t>Hawki</a:t>
            </a:r>
            <a:r>
              <a:rPr lang="en-US" sz="1600" b="1" dirty="0">
                <a:solidFill>
                  <a:schemeClr val="bg1"/>
                </a:solidFill>
                <a:latin typeface="Aptos" panose="020B0004020202020204" pitchFamily="34" charset="0"/>
              </a:rPr>
              <a:t> contracts have remedy options in place to address compliance issues as they arise.</a:t>
            </a:r>
          </a:p>
          <a:p>
            <a:pPr algn="ctr"/>
            <a:endParaRPr lang="en-US" dirty="0"/>
          </a:p>
        </p:txBody>
      </p:sp>
      <p:sp>
        <p:nvSpPr>
          <p:cNvPr id="12" name="Rectangle 11">
            <a:extLst>
              <a:ext uri="{FF2B5EF4-FFF2-40B4-BE49-F238E27FC236}">
                <a16:creationId xmlns:a16="http://schemas.microsoft.com/office/drawing/2014/main" id="{2F15ADAA-DE72-754E-C332-98CA2B03F5EE}"/>
              </a:ext>
            </a:extLst>
          </p:cNvPr>
          <p:cNvSpPr/>
          <p:nvPr/>
        </p:nvSpPr>
        <p:spPr>
          <a:xfrm>
            <a:off x="361994" y="2842956"/>
            <a:ext cx="3349393" cy="1494819"/>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Aptos" panose="020B0004020202020204" pitchFamily="34" charset="0"/>
            </a:endParaRPr>
          </a:p>
          <a:p>
            <a:pPr algn="ctr"/>
            <a:r>
              <a:rPr lang="en-US" sz="1400" b="1" dirty="0">
                <a:latin typeface="Aptos" panose="020B0004020202020204" pitchFamily="34" charset="0"/>
              </a:rPr>
              <a:t>HHS has developed new liquidated damages that outline what remedies will be applied in various compliance situations. The State’s intended goal is clear expectations and transparency. </a:t>
            </a:r>
          </a:p>
          <a:p>
            <a:pPr algn="ctr"/>
            <a:endParaRPr lang="en-US" dirty="0"/>
          </a:p>
        </p:txBody>
      </p:sp>
      <p:sp>
        <p:nvSpPr>
          <p:cNvPr id="13" name="Rectangle 12">
            <a:extLst>
              <a:ext uri="{FF2B5EF4-FFF2-40B4-BE49-F238E27FC236}">
                <a16:creationId xmlns:a16="http://schemas.microsoft.com/office/drawing/2014/main" id="{910D3AF1-64A8-0845-ECBD-9793AC194EAA}"/>
              </a:ext>
            </a:extLst>
          </p:cNvPr>
          <p:cNvSpPr/>
          <p:nvPr/>
        </p:nvSpPr>
        <p:spPr>
          <a:xfrm>
            <a:off x="361994" y="4477872"/>
            <a:ext cx="3349393" cy="112955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Aptos" panose="020B0004020202020204" pitchFamily="34" charset="0"/>
            </a:endParaRPr>
          </a:p>
          <a:p>
            <a:pPr algn="ctr"/>
            <a:r>
              <a:rPr lang="en-US" sz="1600" b="1" dirty="0">
                <a:latin typeface="Aptos" panose="020B0004020202020204" pitchFamily="34" charset="0"/>
              </a:rPr>
              <a:t>Iowa Medicaid works in tandem with other HHS divisions for performance review</a:t>
            </a:r>
          </a:p>
          <a:p>
            <a:pPr algn="ctr"/>
            <a:endParaRPr lang="en-US" dirty="0"/>
          </a:p>
        </p:txBody>
      </p:sp>
      <p:sp>
        <p:nvSpPr>
          <p:cNvPr id="25" name="Arrow: Right 24">
            <a:extLst>
              <a:ext uri="{FF2B5EF4-FFF2-40B4-BE49-F238E27FC236}">
                <a16:creationId xmlns:a16="http://schemas.microsoft.com/office/drawing/2014/main" id="{1F99A421-6F3E-A0F6-E44A-77FB0AE73102}"/>
              </a:ext>
            </a:extLst>
          </p:cNvPr>
          <p:cNvSpPr/>
          <p:nvPr/>
        </p:nvSpPr>
        <p:spPr>
          <a:xfrm>
            <a:off x="3959696" y="3356576"/>
            <a:ext cx="612304" cy="467577"/>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Diagram 25">
            <a:extLst>
              <a:ext uri="{FF2B5EF4-FFF2-40B4-BE49-F238E27FC236}">
                <a16:creationId xmlns:a16="http://schemas.microsoft.com/office/drawing/2014/main" id="{021A1F6A-3960-6227-1740-08739ADA7210}"/>
              </a:ext>
            </a:extLst>
          </p:cNvPr>
          <p:cNvGraphicFramePr/>
          <p:nvPr>
            <p:extLst>
              <p:ext uri="{D42A27DB-BD31-4B8C-83A1-F6EECF244321}">
                <p14:modId xmlns:p14="http://schemas.microsoft.com/office/powerpoint/2010/main" val="4282470226"/>
              </p:ext>
            </p:extLst>
          </p:nvPr>
        </p:nvGraphicFramePr>
        <p:xfrm>
          <a:off x="4994834" y="1652628"/>
          <a:ext cx="3598911" cy="3875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Slide Number Placeholder 26">
            <a:extLst>
              <a:ext uri="{FF2B5EF4-FFF2-40B4-BE49-F238E27FC236}">
                <a16:creationId xmlns:a16="http://schemas.microsoft.com/office/drawing/2014/main" id="{66524119-C6F7-3B6C-C7B9-879A483F4641}"/>
              </a:ext>
            </a:extLst>
          </p:cNvPr>
          <p:cNvSpPr>
            <a:spLocks noGrp="1"/>
          </p:cNvSpPr>
          <p:nvPr>
            <p:ph type="sldNum" sz="quarter" idx="12"/>
          </p:nvPr>
        </p:nvSpPr>
        <p:spPr/>
        <p:txBody>
          <a:bodyPr/>
          <a:lstStyle/>
          <a:p>
            <a:fld id="{C95E8E5B-C54E-4915-B069-2B2C8B7FEC1E}" type="slidenum">
              <a:rPr lang="en-US" smtClean="0"/>
              <a:pPr/>
              <a:t>20</a:t>
            </a:fld>
            <a:endParaRPr lang="en-US"/>
          </a:p>
        </p:txBody>
      </p:sp>
    </p:spTree>
    <p:extLst>
      <p:ext uri="{BB962C8B-B14F-4D97-AF65-F5344CB8AC3E}">
        <p14:creationId xmlns:p14="http://schemas.microsoft.com/office/powerpoint/2010/main" val="1141579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4" name="Google Shape;272;p11">
            <a:extLst>
              <a:ext uri="{FF2B5EF4-FFF2-40B4-BE49-F238E27FC236}">
                <a16:creationId xmlns:a16="http://schemas.microsoft.com/office/drawing/2014/main" id="{7348AB00-9829-9D52-B112-4BD95D53AF66}"/>
              </a:ext>
            </a:extLst>
          </p:cNvPr>
          <p:cNvSpPr/>
          <p:nvPr/>
        </p:nvSpPr>
        <p:spPr>
          <a:xfrm rot="10800000">
            <a:off x="4652682" y="1426364"/>
            <a:ext cx="4195704" cy="4485486"/>
          </a:xfrm>
          <a:prstGeom prst="rect">
            <a:avLst/>
          </a:prstGeom>
          <a:solidFill>
            <a:schemeClr val="accent2">
              <a:lumMod val="20000"/>
              <a:lumOff val="80000"/>
            </a:schemeClr>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1"/>
          <p:cNvSpPr/>
          <p:nvPr/>
        </p:nvSpPr>
        <p:spPr>
          <a:xfrm rot="10800000">
            <a:off x="295609" y="1426362"/>
            <a:ext cx="4056329" cy="4485484"/>
          </a:xfrm>
          <a:prstGeom prst="rect">
            <a:avLst/>
          </a:prstGeom>
          <a:solidFill>
            <a:schemeClr val="accent2">
              <a:lumMod val="20000"/>
              <a:lumOff val="80000"/>
            </a:schemeClr>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1"/>
          <p:cNvSpPr txBox="1"/>
          <p:nvPr/>
        </p:nvSpPr>
        <p:spPr>
          <a:xfrm>
            <a:off x="295611" y="1792255"/>
            <a:ext cx="4056327" cy="1995334"/>
          </a:xfrm>
          <a:prstGeom prst="rect">
            <a:avLst/>
          </a:prstGeom>
          <a:noFill/>
          <a:ln>
            <a:noFill/>
          </a:ln>
        </p:spPr>
        <p:txBody>
          <a:bodyPr spcFirstLastPara="1" wrap="square" lIns="77350" tIns="57150" rIns="106675" bIns="57150" anchor="ctr" anchorCtr="0">
            <a:noAutofit/>
          </a:bodyPr>
          <a:lstStyle/>
          <a:p>
            <a:pPr marL="285750" marR="0" lvl="0" indent="-285750" algn="l" rtl="0">
              <a:spcBef>
                <a:spcPts val="600"/>
              </a:spcBef>
              <a:spcAft>
                <a:spcPts val="0"/>
              </a:spcAft>
              <a:buClrTx/>
              <a:buSzPts val="1800"/>
              <a:buFont typeface="Wingdings 3" panose="05040102010807070707" pitchFamily="18" charset="2"/>
              <a:buChar char=""/>
            </a:pPr>
            <a:r>
              <a:rPr lang="en-US" sz="1800" dirty="0">
                <a:solidFill>
                  <a:schemeClr val="tx2"/>
                </a:solidFill>
                <a:latin typeface="Aptos" panose="020B0004020202020204" pitchFamily="34" charset="0"/>
                <a:ea typeface="Gill Sans"/>
                <a:cs typeface="Gill Sans"/>
                <a:sym typeface="Gill Sans"/>
              </a:rPr>
              <a:t>Majority of Medicaid members </a:t>
            </a:r>
          </a:p>
          <a:p>
            <a:pPr marL="285750" marR="0" lvl="0" indent="-285750" algn="l" rtl="0">
              <a:spcBef>
                <a:spcPts val="600"/>
              </a:spcBef>
              <a:spcAft>
                <a:spcPts val="0"/>
              </a:spcAft>
              <a:buClrTx/>
              <a:buSzPts val="1800"/>
              <a:buFont typeface="Wingdings 3" panose="05040102010807070707" pitchFamily="18" charset="2"/>
              <a:buChar char=""/>
            </a:pPr>
            <a:r>
              <a:rPr lang="en-US" sz="1800" dirty="0" err="1">
                <a:solidFill>
                  <a:schemeClr val="tx2"/>
                </a:solidFill>
                <a:latin typeface="Aptos" panose="020B0004020202020204" pitchFamily="34" charset="0"/>
                <a:ea typeface="Gill Sans"/>
                <a:cs typeface="Gill Sans"/>
                <a:sym typeface="Gill Sans"/>
              </a:rPr>
              <a:t>Hawki</a:t>
            </a:r>
            <a:r>
              <a:rPr lang="en-US" sz="1800" dirty="0">
                <a:solidFill>
                  <a:schemeClr val="tx2"/>
                </a:solidFill>
                <a:latin typeface="Aptos" panose="020B0004020202020204" pitchFamily="34" charset="0"/>
                <a:ea typeface="Gill Sans"/>
                <a:cs typeface="Gill Sans"/>
                <a:sym typeface="Gill Sans"/>
              </a:rPr>
              <a:t> members</a:t>
            </a:r>
          </a:p>
          <a:p>
            <a:pPr marL="285750" marR="0" lvl="0" indent="-285750" algn="l" rtl="0">
              <a:spcBef>
                <a:spcPts val="600"/>
              </a:spcBef>
              <a:spcAft>
                <a:spcPts val="0"/>
              </a:spcAft>
              <a:buClrTx/>
              <a:buSzPts val="1800"/>
              <a:buFont typeface="Wingdings 3" panose="05040102010807070707" pitchFamily="18" charset="2"/>
              <a:buChar char=""/>
            </a:pPr>
            <a:r>
              <a:rPr lang="en-US" sz="1800" dirty="0">
                <a:solidFill>
                  <a:schemeClr val="tx2"/>
                </a:solidFill>
                <a:latin typeface="Aptos" panose="020B0004020202020204" pitchFamily="34" charset="0"/>
                <a:ea typeface="Gill Sans"/>
                <a:cs typeface="Gill Sans"/>
                <a:sym typeface="Gill Sans"/>
              </a:rPr>
              <a:t>Iowa Health and Wellness Plan</a:t>
            </a:r>
          </a:p>
          <a:p>
            <a:pPr marL="285750" marR="0" lvl="0" indent="-285750" algn="l" rtl="0">
              <a:spcBef>
                <a:spcPts val="600"/>
              </a:spcBef>
              <a:spcAft>
                <a:spcPts val="0"/>
              </a:spcAft>
              <a:buClrTx/>
              <a:buSzPts val="1800"/>
              <a:buFont typeface="Wingdings 3" panose="05040102010807070707" pitchFamily="18" charset="2"/>
              <a:buChar char=""/>
            </a:pPr>
            <a:r>
              <a:rPr lang="en-US" sz="1800" dirty="0">
                <a:solidFill>
                  <a:schemeClr val="tx2"/>
                </a:solidFill>
                <a:latin typeface="Aptos" panose="020B0004020202020204" pitchFamily="34" charset="0"/>
                <a:ea typeface="Gill Sans"/>
                <a:cs typeface="Gill Sans"/>
                <a:sym typeface="Gill Sans"/>
              </a:rPr>
              <a:t>Long Term Care Facility</a:t>
            </a:r>
          </a:p>
          <a:p>
            <a:pPr marL="285750" marR="0" lvl="0" indent="-285750" algn="l" rtl="0">
              <a:spcBef>
                <a:spcPts val="600"/>
              </a:spcBef>
              <a:spcAft>
                <a:spcPts val="0"/>
              </a:spcAft>
              <a:buClrTx/>
              <a:buSzPts val="1800"/>
              <a:buFont typeface="Wingdings 3" panose="05040102010807070707" pitchFamily="18" charset="2"/>
              <a:buChar char=""/>
            </a:pPr>
            <a:r>
              <a:rPr lang="en-US" sz="1800" dirty="0">
                <a:solidFill>
                  <a:schemeClr val="tx2"/>
                </a:solidFill>
                <a:latin typeface="Aptos" panose="020B0004020202020204" pitchFamily="34" charset="0"/>
                <a:ea typeface="Gill Sans"/>
                <a:cs typeface="Gill Sans"/>
                <a:sym typeface="Gill Sans"/>
              </a:rPr>
              <a:t>HCBS Waivers </a:t>
            </a:r>
          </a:p>
        </p:txBody>
      </p:sp>
      <p:sp>
        <p:nvSpPr>
          <p:cNvPr id="6" name="Google Shape;420;p17">
            <a:extLst>
              <a:ext uri="{FF2B5EF4-FFF2-40B4-BE49-F238E27FC236}">
                <a16:creationId xmlns:a16="http://schemas.microsoft.com/office/drawing/2014/main" id="{0C41E1D3-C75F-FB99-FA01-0CEA6D31DBEA}"/>
              </a:ext>
            </a:extLst>
          </p:cNvPr>
          <p:cNvSpPr/>
          <p:nvPr/>
        </p:nvSpPr>
        <p:spPr>
          <a:xfrm>
            <a:off x="1246562" y="1246187"/>
            <a:ext cx="2154422" cy="546068"/>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ea typeface="Gill Sans"/>
                <a:cs typeface="Gill Sans"/>
                <a:sym typeface="Gill Sans"/>
              </a:rPr>
              <a:t>Included</a:t>
            </a:r>
            <a:endParaRPr sz="2400" b="1" dirty="0">
              <a:solidFill>
                <a:schemeClr val="lt1"/>
              </a:solidFill>
              <a:ea typeface="Gill Sans"/>
              <a:cs typeface="Gill Sans"/>
              <a:sym typeface="Gill Sans"/>
            </a:endParaRPr>
          </a:p>
        </p:txBody>
      </p:sp>
      <p:sp>
        <p:nvSpPr>
          <p:cNvPr id="2" name="Google Shape;273;p11">
            <a:extLst>
              <a:ext uri="{FF2B5EF4-FFF2-40B4-BE49-F238E27FC236}">
                <a16:creationId xmlns:a16="http://schemas.microsoft.com/office/drawing/2014/main" id="{E6B66CDC-43AA-2774-A89C-33FEE922DAB0}"/>
              </a:ext>
            </a:extLst>
          </p:cNvPr>
          <p:cNvSpPr txBox="1"/>
          <p:nvPr/>
        </p:nvSpPr>
        <p:spPr>
          <a:xfrm>
            <a:off x="4652683" y="1792254"/>
            <a:ext cx="4195704" cy="4119592"/>
          </a:xfrm>
          <a:prstGeom prst="rect">
            <a:avLst/>
          </a:prstGeom>
          <a:noFill/>
          <a:ln>
            <a:noFill/>
          </a:ln>
        </p:spPr>
        <p:txBody>
          <a:bodyPr spcFirstLastPara="1" wrap="square" lIns="77350" tIns="57150" rIns="106675" bIns="57150" anchor="ctr" anchorCtr="0">
            <a:noAutofit/>
          </a:bodyPr>
          <a:lstStyle/>
          <a:p>
            <a:pPr marL="285750" marR="0" lvl="0" indent="-285750" algn="l" rtl="0">
              <a:spcBef>
                <a:spcPts val="600"/>
              </a:spcBef>
              <a:spcAft>
                <a:spcPts val="0"/>
              </a:spcAft>
              <a:buClrTx/>
              <a:buSzPts val="1800"/>
              <a:buFont typeface="Wingdings 3" panose="05040102010807070707" pitchFamily="18" charset="2"/>
              <a:buChar char=""/>
            </a:pPr>
            <a:r>
              <a:rPr lang="en-US" sz="1300" dirty="0">
                <a:solidFill>
                  <a:schemeClr val="tx2"/>
                </a:solidFill>
                <a:latin typeface="Aptos" panose="020B0004020202020204" pitchFamily="34" charset="0"/>
                <a:ea typeface="Gill Sans"/>
                <a:cs typeface="Gill Sans"/>
                <a:sym typeface="Gill Sans"/>
              </a:rPr>
              <a:t>Beneficiaries who have a retroactive Medicaid eligibility period </a:t>
            </a:r>
          </a:p>
          <a:p>
            <a:pPr marL="285750" marR="0" lvl="0" indent="-285750" algn="l" rtl="0">
              <a:spcBef>
                <a:spcPts val="600"/>
              </a:spcBef>
              <a:spcAft>
                <a:spcPts val="0"/>
              </a:spcAft>
              <a:buClrTx/>
              <a:buSzPts val="1800"/>
              <a:buFont typeface="Wingdings 3" panose="05040102010807070707" pitchFamily="18" charset="2"/>
              <a:buChar char=""/>
            </a:pPr>
            <a:r>
              <a:rPr lang="en-US" sz="1300" dirty="0">
                <a:solidFill>
                  <a:schemeClr val="tx2"/>
                </a:solidFill>
                <a:latin typeface="Aptos" panose="020B0004020202020204" pitchFamily="34" charset="0"/>
                <a:ea typeface="Gill Sans"/>
                <a:cs typeface="Gill Sans"/>
                <a:sym typeface="Gill Sans"/>
              </a:rPr>
              <a:t>PACE (member option)</a:t>
            </a:r>
          </a:p>
          <a:p>
            <a:pPr marL="285750" marR="0" lvl="0" indent="-285750" algn="l" rtl="0">
              <a:spcBef>
                <a:spcPts val="600"/>
              </a:spcBef>
              <a:spcAft>
                <a:spcPts val="0"/>
              </a:spcAft>
              <a:buClrTx/>
              <a:buSzPts val="1800"/>
              <a:buFont typeface="Wingdings 3" panose="05040102010807070707" pitchFamily="18" charset="2"/>
              <a:buChar char=""/>
            </a:pPr>
            <a:r>
              <a:rPr lang="en-US" sz="1300" dirty="0">
                <a:solidFill>
                  <a:schemeClr val="tx2"/>
                </a:solidFill>
                <a:latin typeface="Aptos" panose="020B0004020202020204" pitchFamily="34" charset="0"/>
                <a:ea typeface="Gill Sans"/>
                <a:cs typeface="Gill Sans"/>
                <a:sym typeface="Gill Sans"/>
              </a:rPr>
              <a:t>Health Insurance Premium Payment Program (HIPP)</a:t>
            </a:r>
          </a:p>
          <a:p>
            <a:pPr marL="285750" marR="0" lvl="0" indent="-285750" algn="l" rtl="0">
              <a:spcBef>
                <a:spcPts val="600"/>
              </a:spcBef>
              <a:spcAft>
                <a:spcPts val="0"/>
              </a:spcAft>
              <a:buClrTx/>
              <a:buSzPts val="1800"/>
              <a:buFont typeface="Wingdings 3" panose="05040102010807070707" pitchFamily="18" charset="2"/>
              <a:buChar char=""/>
            </a:pPr>
            <a:r>
              <a:rPr lang="en-US" sz="1300" dirty="0">
                <a:solidFill>
                  <a:schemeClr val="tx2"/>
                </a:solidFill>
                <a:latin typeface="Aptos" panose="020B0004020202020204" pitchFamily="34" charset="0"/>
                <a:ea typeface="Gill Sans"/>
                <a:cs typeface="Gill Sans"/>
                <a:sym typeface="Gill Sans"/>
              </a:rPr>
              <a:t>Eligible for Medicare Savings Program only</a:t>
            </a:r>
          </a:p>
          <a:p>
            <a:pPr marL="285750" marR="0" lvl="0" indent="-285750" algn="l" rtl="0">
              <a:spcBef>
                <a:spcPts val="600"/>
              </a:spcBef>
              <a:spcAft>
                <a:spcPts val="0"/>
              </a:spcAft>
              <a:buClrTx/>
              <a:buSzPts val="1800"/>
              <a:buFont typeface="Wingdings 3" panose="05040102010807070707" pitchFamily="18" charset="2"/>
              <a:buChar char=""/>
            </a:pPr>
            <a:r>
              <a:rPr lang="en-US" sz="1300" dirty="0">
                <a:solidFill>
                  <a:schemeClr val="tx2"/>
                </a:solidFill>
                <a:latin typeface="Aptos" panose="020B0004020202020204" pitchFamily="34" charset="0"/>
                <a:ea typeface="Gill Sans"/>
                <a:cs typeface="Gill Sans"/>
                <a:sym typeface="Gill Sans"/>
              </a:rPr>
              <a:t>Non-qualified immigrants eligible for short-term emergency services only</a:t>
            </a:r>
          </a:p>
          <a:p>
            <a:pPr marL="285750" marR="0" lvl="0" indent="-285750" algn="l" rtl="0">
              <a:spcBef>
                <a:spcPts val="600"/>
              </a:spcBef>
              <a:spcAft>
                <a:spcPts val="0"/>
              </a:spcAft>
              <a:buClrTx/>
              <a:buSzPts val="1800"/>
              <a:buFont typeface="Wingdings 3" panose="05040102010807070707" pitchFamily="18" charset="2"/>
              <a:buChar char=""/>
            </a:pPr>
            <a:r>
              <a:rPr lang="en-US" sz="1300" dirty="0">
                <a:solidFill>
                  <a:schemeClr val="tx2"/>
                </a:solidFill>
                <a:latin typeface="Aptos" panose="020B0004020202020204" pitchFamily="34" charset="0"/>
                <a:ea typeface="Gill Sans"/>
                <a:cs typeface="Gill Sans"/>
                <a:sym typeface="Gill Sans"/>
              </a:rPr>
              <a:t>American Indian/Alaskan Natives voluntary </a:t>
            </a:r>
          </a:p>
          <a:p>
            <a:pPr marL="285750" marR="0" lvl="0" indent="-285750" algn="l" rtl="0">
              <a:spcBef>
                <a:spcPts val="600"/>
              </a:spcBef>
              <a:spcAft>
                <a:spcPts val="0"/>
              </a:spcAft>
              <a:buClrTx/>
              <a:buSzPts val="1800"/>
              <a:buFont typeface="Wingdings 3" panose="05040102010807070707" pitchFamily="18" charset="2"/>
              <a:buChar char=""/>
            </a:pPr>
            <a:r>
              <a:rPr lang="en-US" sz="1300" dirty="0">
                <a:solidFill>
                  <a:schemeClr val="tx2"/>
                </a:solidFill>
                <a:latin typeface="Aptos" panose="020B0004020202020204" pitchFamily="34" charset="0"/>
                <a:ea typeface="Gill Sans"/>
                <a:cs typeface="Gill Sans"/>
                <a:sym typeface="Gill Sans"/>
              </a:rPr>
              <a:t>Medically Needy</a:t>
            </a:r>
          </a:p>
          <a:p>
            <a:pPr marL="285750" marR="0" lvl="0" indent="-285750" algn="l" rtl="0">
              <a:spcBef>
                <a:spcPts val="600"/>
              </a:spcBef>
              <a:spcAft>
                <a:spcPts val="0"/>
              </a:spcAft>
              <a:buClrTx/>
              <a:buSzPts val="1800"/>
              <a:buFont typeface="Wingdings 3" panose="05040102010807070707" pitchFamily="18" charset="2"/>
              <a:buChar char=""/>
            </a:pPr>
            <a:r>
              <a:rPr lang="en-US" sz="1300" dirty="0">
                <a:solidFill>
                  <a:schemeClr val="tx2"/>
                </a:solidFill>
                <a:latin typeface="Aptos" panose="020B0004020202020204" pitchFamily="34" charset="0"/>
                <a:ea typeface="Gill Sans"/>
                <a:cs typeface="Gill Sans"/>
                <a:sym typeface="Gill Sans"/>
              </a:rPr>
              <a:t>Persons incarcerated, ineligible for full Medicaid benefits</a:t>
            </a:r>
          </a:p>
          <a:p>
            <a:pPr marL="285750" marR="0" lvl="0" indent="-285750" algn="l" rtl="0">
              <a:spcBef>
                <a:spcPts val="600"/>
              </a:spcBef>
              <a:spcAft>
                <a:spcPts val="0"/>
              </a:spcAft>
              <a:buClrTx/>
              <a:buSzPts val="1800"/>
              <a:buFont typeface="Wingdings 3" panose="05040102010807070707" pitchFamily="18" charset="2"/>
              <a:buChar char=""/>
            </a:pPr>
            <a:r>
              <a:rPr lang="en-US" sz="1300" dirty="0">
                <a:solidFill>
                  <a:schemeClr val="tx2"/>
                </a:solidFill>
                <a:latin typeface="Aptos" panose="020B0004020202020204" pitchFamily="34" charset="0"/>
                <a:ea typeface="Gill Sans"/>
                <a:cs typeface="Gill Sans"/>
                <a:sym typeface="Gill Sans"/>
              </a:rPr>
              <a:t>Persons presumed eligible for services</a:t>
            </a:r>
          </a:p>
          <a:p>
            <a:pPr marL="285750" marR="0" lvl="0" indent="-285750" algn="l" rtl="0">
              <a:spcBef>
                <a:spcPts val="600"/>
              </a:spcBef>
              <a:spcAft>
                <a:spcPts val="0"/>
              </a:spcAft>
              <a:buClrTx/>
              <a:buSzPts val="1800"/>
              <a:buFont typeface="Wingdings 3" panose="05040102010807070707" pitchFamily="18" charset="2"/>
              <a:buChar char=""/>
            </a:pPr>
            <a:r>
              <a:rPr lang="en-US" sz="1300" dirty="0">
                <a:solidFill>
                  <a:schemeClr val="tx2"/>
                </a:solidFill>
                <a:latin typeface="Aptos" panose="020B0004020202020204" pitchFamily="34" charset="0"/>
                <a:ea typeface="Gill Sans"/>
                <a:cs typeface="Gill Sans"/>
                <a:sym typeface="Gill Sans"/>
              </a:rPr>
              <a:t>Persons residing in Iowa Veteran’s Home </a:t>
            </a:r>
          </a:p>
          <a:p>
            <a:pPr marL="285750" marR="0" lvl="0" indent="-285750" algn="l" rtl="0">
              <a:spcBef>
                <a:spcPts val="600"/>
              </a:spcBef>
              <a:spcAft>
                <a:spcPts val="0"/>
              </a:spcAft>
              <a:buClrTx/>
              <a:buSzPts val="1800"/>
              <a:buFont typeface="Wingdings 3" panose="05040102010807070707" pitchFamily="18" charset="2"/>
              <a:buChar char=""/>
            </a:pPr>
            <a:r>
              <a:rPr lang="en-US" sz="1300" dirty="0">
                <a:solidFill>
                  <a:schemeClr val="tx2"/>
                </a:solidFill>
                <a:latin typeface="Aptos" panose="020B0004020202020204" pitchFamily="34" charset="0"/>
                <a:ea typeface="Gill Sans"/>
                <a:cs typeface="Gill Sans"/>
                <a:sym typeface="Gill Sans"/>
              </a:rPr>
              <a:t>Beneficiaries eligible only for the State Family Planning Waiver</a:t>
            </a:r>
          </a:p>
        </p:txBody>
      </p:sp>
      <p:sp>
        <p:nvSpPr>
          <p:cNvPr id="3" name="Google Shape;420;p17">
            <a:extLst>
              <a:ext uri="{FF2B5EF4-FFF2-40B4-BE49-F238E27FC236}">
                <a16:creationId xmlns:a16="http://schemas.microsoft.com/office/drawing/2014/main" id="{F125F3A5-C031-7201-7016-D334CC515B75}"/>
              </a:ext>
            </a:extLst>
          </p:cNvPr>
          <p:cNvSpPr/>
          <p:nvPr/>
        </p:nvSpPr>
        <p:spPr>
          <a:xfrm>
            <a:off x="5727000" y="1246186"/>
            <a:ext cx="2154422" cy="546068"/>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ea typeface="Gill Sans"/>
                <a:cs typeface="Gill Sans"/>
                <a:sym typeface="Gill Sans"/>
              </a:rPr>
              <a:t>Excluded</a:t>
            </a:r>
            <a:endParaRPr sz="2400" b="1" dirty="0">
              <a:solidFill>
                <a:schemeClr val="lt1"/>
              </a:solidFill>
              <a:ea typeface="Gill Sans"/>
              <a:cs typeface="Gill Sans"/>
              <a:sym typeface="Gill Sans"/>
            </a:endParaRPr>
          </a:p>
        </p:txBody>
      </p:sp>
      <p:sp>
        <p:nvSpPr>
          <p:cNvPr id="11" name="Title 1">
            <a:extLst>
              <a:ext uri="{FF2B5EF4-FFF2-40B4-BE49-F238E27FC236}">
                <a16:creationId xmlns:a16="http://schemas.microsoft.com/office/drawing/2014/main" id="{3D8B05F6-54FB-4F90-962E-94ED2EDE3CE0}"/>
              </a:ext>
            </a:extLst>
          </p:cNvPr>
          <p:cNvSpPr txBox="1">
            <a:spLocks/>
          </p:cNvSpPr>
          <p:nvPr/>
        </p:nvSpPr>
        <p:spPr>
          <a:xfrm>
            <a:off x="791308" y="91864"/>
            <a:ext cx="8470760" cy="106423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a:lstStyle>
          <a:p>
            <a:r>
              <a:rPr lang="en-US" sz="3600" dirty="0">
                <a:solidFill>
                  <a:schemeClr val="accent4"/>
                </a:solidFill>
                <a:ea typeface="Gill Sans"/>
                <a:cs typeface="Gill Sans"/>
                <a:sym typeface="Gill Sans"/>
              </a:rPr>
              <a:t>Who is </a:t>
            </a:r>
            <a:r>
              <a:rPr lang="en-US" sz="3600" b="1" dirty="0">
                <a:solidFill>
                  <a:schemeClr val="accent4"/>
                </a:solidFill>
                <a:ea typeface="Gill Sans"/>
                <a:cs typeface="Gill Sans"/>
                <a:sym typeface="Gill Sans"/>
              </a:rPr>
              <a:t>included</a:t>
            </a:r>
            <a:r>
              <a:rPr lang="en-US" sz="3600" dirty="0">
                <a:solidFill>
                  <a:schemeClr val="accent4"/>
                </a:solidFill>
                <a:ea typeface="Gill Sans"/>
                <a:cs typeface="Gill Sans"/>
                <a:sym typeface="Gill Sans"/>
              </a:rPr>
              <a:t> in this Program?</a:t>
            </a:r>
            <a:endParaRPr lang="en-US" sz="3600" dirty="0">
              <a:solidFill>
                <a:schemeClr val="accent4"/>
              </a:solidFill>
            </a:endParaRPr>
          </a:p>
        </p:txBody>
      </p:sp>
      <p:sp>
        <p:nvSpPr>
          <p:cNvPr id="5" name="Slide Number Placeholder 4">
            <a:extLst>
              <a:ext uri="{FF2B5EF4-FFF2-40B4-BE49-F238E27FC236}">
                <a16:creationId xmlns:a16="http://schemas.microsoft.com/office/drawing/2014/main" id="{E44681C5-1FE9-37F6-0647-245539CB9CEB}"/>
              </a:ext>
            </a:extLst>
          </p:cNvPr>
          <p:cNvSpPr>
            <a:spLocks noGrp="1"/>
          </p:cNvSpPr>
          <p:nvPr>
            <p:ph type="sldNum" sz="quarter" idx="12"/>
          </p:nvPr>
        </p:nvSpPr>
        <p:spPr/>
        <p:txBody>
          <a:bodyPr/>
          <a:lstStyle/>
          <a:p>
            <a:fld id="{C95E8E5B-C54E-4915-B069-2B2C8B7FEC1E}" type="slidenum">
              <a:rPr lang="en-US" smtClean="0"/>
              <a:pPr/>
              <a:t>21</a:t>
            </a:fld>
            <a:endParaRPr lang="en-US"/>
          </a:p>
        </p:txBody>
      </p:sp>
    </p:spTree>
    <p:extLst>
      <p:ext uri="{BB962C8B-B14F-4D97-AF65-F5344CB8AC3E}">
        <p14:creationId xmlns:p14="http://schemas.microsoft.com/office/powerpoint/2010/main" val="3573154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00995A7-DA21-04E5-5011-1B50C7294FC6}"/>
              </a:ext>
            </a:extLst>
          </p:cNvPr>
          <p:cNvSpPr>
            <a:spLocks noGrp="1"/>
          </p:cNvSpPr>
          <p:nvPr>
            <p:ph type="title"/>
          </p:nvPr>
        </p:nvSpPr>
        <p:spPr>
          <a:xfrm>
            <a:off x="442032" y="398980"/>
            <a:ext cx="3959556" cy="959675"/>
          </a:xfrm>
        </p:spPr>
        <p:txBody>
          <a:bodyPr anchor="ctr">
            <a:normAutofit/>
          </a:bodyPr>
          <a:lstStyle/>
          <a:p>
            <a:r>
              <a:rPr lang="en-US" sz="3500" dirty="0">
                <a:solidFill>
                  <a:schemeClr val="accent1"/>
                </a:solidFill>
              </a:rPr>
              <a:t>Key Groups</a:t>
            </a:r>
          </a:p>
        </p:txBody>
      </p:sp>
      <p:sp>
        <p:nvSpPr>
          <p:cNvPr id="9" name="Content Placeholder 2">
            <a:extLst>
              <a:ext uri="{FF2B5EF4-FFF2-40B4-BE49-F238E27FC236}">
                <a16:creationId xmlns:a16="http://schemas.microsoft.com/office/drawing/2014/main" id="{9460852A-9944-D735-7CC7-D9FB272090A2}"/>
              </a:ext>
            </a:extLst>
          </p:cNvPr>
          <p:cNvSpPr txBox="1">
            <a:spLocks/>
          </p:cNvSpPr>
          <p:nvPr/>
        </p:nvSpPr>
        <p:spPr>
          <a:xfrm>
            <a:off x="442032" y="1358655"/>
            <a:ext cx="3958549" cy="455011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Wingdings 3" panose="05040102010807070707" pitchFamily="18" charset="2"/>
              <a:buNone/>
              <a:defRPr sz="2400" b="1" kern="1200">
                <a:solidFill>
                  <a:schemeClr val="tx1">
                    <a:lumMod val="85000"/>
                    <a:lumOff val="15000"/>
                  </a:schemeClr>
                </a:solidFill>
                <a:latin typeface="+mn-lt"/>
                <a:ea typeface="+mn-ea"/>
                <a:cs typeface="+mn-cs"/>
              </a:defRPr>
            </a:lvl1pPr>
            <a:lvl2pPr marL="457200" indent="0" algn="l" defTabSz="914400" rtl="0" eaLnBrk="1" latinLnBrk="0" hangingPunct="1">
              <a:lnSpc>
                <a:spcPct val="90000"/>
              </a:lnSpc>
              <a:spcBef>
                <a:spcPts val="500"/>
              </a:spcBef>
              <a:buFont typeface="Wingdings" panose="05000000000000000000" pitchFamily="2" charset="2"/>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lnSpc>
                <a:spcPct val="90000"/>
              </a:lnSpc>
              <a:spcBef>
                <a:spcPts val="500"/>
              </a:spcBef>
              <a:buFont typeface="Wingdings" panose="05000000000000000000" pitchFamily="2" charset="2"/>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lnSpc>
                <a:spcPct val="90000"/>
              </a:lnSpc>
              <a:spcBef>
                <a:spcPts val="500"/>
              </a:spcBef>
              <a:buFont typeface="Wingdings" panose="05000000000000000000" pitchFamily="2" charset="2"/>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lnSpc>
                <a:spcPct val="90000"/>
              </a:lnSpc>
              <a:spcBef>
                <a:spcPts val="500"/>
              </a:spcBef>
              <a:buFont typeface="Wingdings" panose="05000000000000000000" pitchFamily="2" charset="2"/>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95250">
              <a:spcBef>
                <a:spcPts val="0"/>
              </a:spcBef>
              <a:buSzPts val="2100"/>
            </a:pPr>
            <a:r>
              <a:rPr lang="en-US" sz="1700" dirty="0">
                <a:latin typeface="Aptos" panose="020B0004020202020204" pitchFamily="34" charset="0"/>
              </a:rPr>
              <a:t>Town Halls</a:t>
            </a:r>
          </a:p>
          <a:p>
            <a:pPr marL="95250">
              <a:spcBef>
                <a:spcPts val="0"/>
              </a:spcBef>
              <a:buSzPts val="2100"/>
            </a:pPr>
            <a:r>
              <a:rPr lang="en-US" sz="1700" b="0" dirty="0">
                <a:latin typeface="Aptos" panose="020B0004020202020204" pitchFamily="34" charset="0"/>
              </a:rPr>
              <a:t>Member and Provider Town Halls have been established to align Iowa Medicaid with National Best Practices and create program improvement.</a:t>
            </a:r>
          </a:p>
          <a:p>
            <a:pPr marL="95250">
              <a:spcBef>
                <a:spcPts val="0"/>
              </a:spcBef>
              <a:buSzPts val="2100"/>
            </a:pPr>
            <a:endParaRPr lang="en-US" sz="1700" b="0" dirty="0">
              <a:latin typeface="Aptos" panose="020B0004020202020204" pitchFamily="34" charset="0"/>
            </a:endParaRPr>
          </a:p>
          <a:p>
            <a:pPr marL="95250">
              <a:spcBef>
                <a:spcPts val="0"/>
              </a:spcBef>
              <a:buSzPts val="2100"/>
            </a:pPr>
            <a:endParaRPr lang="en-US" sz="1700" b="0" dirty="0">
              <a:latin typeface="Aptos" panose="020B0004020202020204" pitchFamily="34" charset="0"/>
            </a:endParaRPr>
          </a:p>
          <a:p>
            <a:pPr marL="95250">
              <a:spcBef>
                <a:spcPts val="0"/>
              </a:spcBef>
              <a:buSzPts val="2100"/>
            </a:pPr>
            <a:endParaRPr lang="en-US" sz="1700" dirty="0">
              <a:latin typeface="Aptos" panose="020B0004020202020204" pitchFamily="34" charset="0"/>
            </a:endParaRPr>
          </a:p>
          <a:p>
            <a:pPr marL="95250">
              <a:spcBef>
                <a:spcPts val="0"/>
              </a:spcBef>
              <a:buSzPts val="2100"/>
            </a:pPr>
            <a:r>
              <a:rPr lang="en-US" sz="1700" dirty="0">
                <a:latin typeface="Aptos" panose="020B0004020202020204" pitchFamily="34" charset="0"/>
              </a:rPr>
              <a:t>Dental Stakeholder Workgroup</a:t>
            </a:r>
          </a:p>
          <a:p>
            <a:pPr marL="95250">
              <a:spcBef>
                <a:spcPts val="0"/>
              </a:spcBef>
              <a:buSzPts val="2100"/>
            </a:pPr>
            <a:r>
              <a:rPr lang="en-US" sz="1700" b="0" dirty="0">
                <a:latin typeface="Aptos" panose="020B0004020202020204" pitchFamily="34" charset="0"/>
              </a:rPr>
              <a:t>A diverse group of stakeholders convened in Fall of 2022 to determine inefficiencies when referring members for oral health needs between medical and dental providers. Feedback from this process was considered in the RFP development. </a:t>
            </a:r>
          </a:p>
          <a:p>
            <a:endParaRPr lang="en-US" sz="1700" dirty="0"/>
          </a:p>
        </p:txBody>
      </p:sp>
      <p:pic>
        <p:nvPicPr>
          <p:cNvPr id="10" name="Graphic 9" descr="Online meeting with solid fill">
            <a:extLst>
              <a:ext uri="{FF2B5EF4-FFF2-40B4-BE49-F238E27FC236}">
                <a16:creationId xmlns:a16="http://schemas.microsoft.com/office/drawing/2014/main" id="{93910B87-CED4-308F-A140-78FE975A9B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02226" y="871261"/>
            <a:ext cx="2518756" cy="2518756"/>
          </a:xfrm>
          <a:prstGeom prst="rect">
            <a:avLst/>
          </a:prstGeom>
        </p:spPr>
      </p:pic>
      <p:pic>
        <p:nvPicPr>
          <p:cNvPr id="11" name="Graphic 10" descr="Chat with solid fill">
            <a:extLst>
              <a:ext uri="{FF2B5EF4-FFF2-40B4-BE49-F238E27FC236}">
                <a16:creationId xmlns:a16="http://schemas.microsoft.com/office/drawing/2014/main" id="{132DE142-E64E-C19C-40E9-E2918BDAFE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2226" y="3390017"/>
            <a:ext cx="2518756" cy="2518756"/>
          </a:xfrm>
          <a:prstGeom prst="rect">
            <a:avLst/>
          </a:prstGeom>
        </p:spPr>
      </p:pic>
      <p:sp>
        <p:nvSpPr>
          <p:cNvPr id="12" name="Slide Number Placeholder 11">
            <a:extLst>
              <a:ext uri="{FF2B5EF4-FFF2-40B4-BE49-F238E27FC236}">
                <a16:creationId xmlns:a16="http://schemas.microsoft.com/office/drawing/2014/main" id="{01CEEF0F-AB26-1807-CEB1-1F8B3F1F5ABE}"/>
              </a:ext>
            </a:extLst>
          </p:cNvPr>
          <p:cNvSpPr>
            <a:spLocks noGrp="1"/>
          </p:cNvSpPr>
          <p:nvPr>
            <p:ph type="sldNum" sz="quarter" idx="12"/>
          </p:nvPr>
        </p:nvSpPr>
        <p:spPr/>
        <p:txBody>
          <a:bodyPr/>
          <a:lstStyle/>
          <a:p>
            <a:fld id="{C95E8E5B-C54E-4915-B069-2B2C8B7FEC1E}" type="slidenum">
              <a:rPr lang="en-US" smtClean="0"/>
              <a:pPr/>
              <a:t>22</a:t>
            </a:fld>
            <a:endParaRPr lang="en-US"/>
          </a:p>
        </p:txBody>
      </p:sp>
    </p:spTree>
    <p:extLst>
      <p:ext uri="{BB962C8B-B14F-4D97-AF65-F5344CB8AC3E}">
        <p14:creationId xmlns:p14="http://schemas.microsoft.com/office/powerpoint/2010/main" val="2008482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67CD63A-F4AC-AA26-ACA1-7EE4D286B96B}"/>
              </a:ext>
            </a:extLst>
          </p:cNvPr>
          <p:cNvSpPr>
            <a:spLocks noGrp="1"/>
          </p:cNvSpPr>
          <p:nvPr>
            <p:ph type="title"/>
          </p:nvPr>
        </p:nvSpPr>
        <p:spPr/>
        <p:txBody>
          <a:bodyPr/>
          <a:lstStyle/>
          <a:p>
            <a:r>
              <a:rPr lang="en-US" dirty="0"/>
              <a:t>RFP Process</a:t>
            </a:r>
          </a:p>
        </p:txBody>
      </p:sp>
      <p:sp>
        <p:nvSpPr>
          <p:cNvPr id="4" name="Slide Number Placeholder 3">
            <a:extLst>
              <a:ext uri="{FF2B5EF4-FFF2-40B4-BE49-F238E27FC236}">
                <a16:creationId xmlns:a16="http://schemas.microsoft.com/office/drawing/2014/main" id="{37DF25F3-6A4E-D45B-B7C9-728BD8D91866}"/>
              </a:ext>
            </a:extLst>
          </p:cNvPr>
          <p:cNvSpPr>
            <a:spLocks noGrp="1"/>
          </p:cNvSpPr>
          <p:nvPr>
            <p:ph type="sldNum" sz="quarter" idx="12"/>
          </p:nvPr>
        </p:nvSpPr>
        <p:spPr/>
        <p:txBody>
          <a:bodyPr/>
          <a:lstStyle/>
          <a:p>
            <a:fld id="{C95E8E5B-C54E-4915-B069-2B2C8B7FEC1E}" type="slidenum">
              <a:rPr lang="en-US" smtClean="0"/>
              <a:pPr/>
              <a:t>23</a:t>
            </a:fld>
            <a:endParaRPr lang="en-US"/>
          </a:p>
        </p:txBody>
      </p:sp>
    </p:spTree>
    <p:extLst>
      <p:ext uri="{BB962C8B-B14F-4D97-AF65-F5344CB8AC3E}">
        <p14:creationId xmlns:p14="http://schemas.microsoft.com/office/powerpoint/2010/main" val="2747220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660DC7B-0FFF-C80D-ECDE-D18E289C73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9074426" cy="59833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2673648-E5EA-5F68-A8F6-F1C1C40D2D3F}"/>
              </a:ext>
            </a:extLst>
          </p:cNvPr>
          <p:cNvSpPr>
            <a:spLocks noGrp="1"/>
          </p:cNvSpPr>
          <p:nvPr>
            <p:ph type="title"/>
          </p:nvPr>
        </p:nvSpPr>
        <p:spPr>
          <a:xfrm>
            <a:off x="630936" y="334644"/>
            <a:ext cx="7822155" cy="939569"/>
          </a:xfrm>
        </p:spPr>
        <p:txBody>
          <a:bodyPr anchor="ctr">
            <a:normAutofit/>
          </a:bodyPr>
          <a:lstStyle/>
          <a:p>
            <a:r>
              <a:rPr lang="en-US" sz="3500" dirty="0"/>
              <a:t>RFP Topics</a:t>
            </a:r>
          </a:p>
        </p:txBody>
      </p:sp>
      <p:sp>
        <p:nvSpPr>
          <p:cNvPr id="10" name="Rectangle 9">
            <a:extLst>
              <a:ext uri="{FF2B5EF4-FFF2-40B4-BE49-F238E27FC236}">
                <a16:creationId xmlns:a16="http://schemas.microsoft.com/office/drawing/2014/main" id="{792F8299-BD40-21AC-7149-FA1F3DA678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079" y="0"/>
            <a:ext cx="7819887" cy="1669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Rectangle 10">
            <a:extLst>
              <a:ext uri="{FF2B5EF4-FFF2-40B4-BE49-F238E27FC236}">
                <a16:creationId xmlns:a16="http://schemas.microsoft.com/office/drawing/2014/main" id="{3F7F0C68-69C2-AA47-A4FA-82E1845F21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0936" y="1512993"/>
            <a:ext cx="7819887" cy="45719"/>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Slide Number Placeholder 3">
            <a:extLst>
              <a:ext uri="{FF2B5EF4-FFF2-40B4-BE49-F238E27FC236}">
                <a16:creationId xmlns:a16="http://schemas.microsoft.com/office/drawing/2014/main" id="{21644428-74E5-FFC1-737D-78958C9CAA80}"/>
              </a:ext>
            </a:extLst>
          </p:cNvPr>
          <p:cNvSpPr>
            <a:spLocks noGrp="1"/>
          </p:cNvSpPr>
          <p:nvPr>
            <p:ph type="sldNum" sz="quarter" idx="12"/>
          </p:nvPr>
        </p:nvSpPr>
        <p:spPr>
          <a:xfrm>
            <a:off x="6537960" y="6356351"/>
            <a:ext cx="1960076" cy="318558"/>
          </a:xfrm>
        </p:spPr>
        <p:txBody>
          <a:bodyPr>
            <a:normAutofit/>
          </a:bodyPr>
          <a:lstStyle/>
          <a:p>
            <a:pPr>
              <a:spcAft>
                <a:spcPts val="600"/>
              </a:spcAft>
            </a:pPr>
            <a:fld id="{060017E3-0CEB-4BA9-92AF-EFA2BF5396E5}" type="slidenum">
              <a:rPr lang="en-US">
                <a:solidFill>
                  <a:schemeClr val="tx1">
                    <a:lumMod val="50000"/>
                    <a:lumOff val="50000"/>
                  </a:schemeClr>
                </a:solidFill>
              </a:rPr>
              <a:pPr>
                <a:spcAft>
                  <a:spcPts val="600"/>
                </a:spcAft>
              </a:pPr>
              <a:t>24</a:t>
            </a:fld>
            <a:endParaRPr lang="en-US" dirty="0">
              <a:solidFill>
                <a:schemeClr val="tx1">
                  <a:lumMod val="50000"/>
                  <a:lumOff val="50000"/>
                </a:schemeClr>
              </a:solidFill>
            </a:endParaRPr>
          </a:p>
        </p:txBody>
      </p:sp>
      <p:graphicFrame>
        <p:nvGraphicFramePr>
          <p:cNvPr id="13" name="Content Placeholder 2">
            <a:extLst>
              <a:ext uri="{FF2B5EF4-FFF2-40B4-BE49-F238E27FC236}">
                <a16:creationId xmlns:a16="http://schemas.microsoft.com/office/drawing/2014/main" id="{5141057F-AEFF-2A3F-78FD-6B42C7D9878C}"/>
              </a:ext>
            </a:extLst>
          </p:cNvPr>
          <p:cNvGraphicFramePr>
            <a:graphicFrameLocks/>
          </p:cNvGraphicFramePr>
          <p:nvPr>
            <p:extLst>
              <p:ext uri="{D42A27DB-BD31-4B8C-83A1-F6EECF244321}">
                <p14:modId xmlns:p14="http://schemas.microsoft.com/office/powerpoint/2010/main" val="40328517"/>
              </p:ext>
            </p:extLst>
          </p:nvPr>
        </p:nvGraphicFramePr>
        <p:xfrm>
          <a:off x="628650" y="1737360"/>
          <a:ext cx="7819887" cy="3956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6473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3">
            <a:extLst>
              <a:ext uri="{FF2B5EF4-FFF2-40B4-BE49-F238E27FC236}">
                <a16:creationId xmlns:a16="http://schemas.microsoft.com/office/drawing/2014/main" id="{390504F7-1DCD-DD90-9FA8-8FBC08AE26C7}"/>
              </a:ext>
            </a:extLst>
          </p:cNvPr>
          <p:cNvSpPr>
            <a:spLocks noGrp="1"/>
          </p:cNvSpPr>
          <p:nvPr>
            <p:ph type="sldNum" sz="quarter" idx="12"/>
          </p:nvPr>
        </p:nvSpPr>
        <p:spPr>
          <a:xfrm>
            <a:off x="7045179" y="6484948"/>
            <a:ext cx="2057400" cy="365125"/>
          </a:xfrm>
        </p:spPr>
        <p:txBody>
          <a:bodyPr/>
          <a:lstStyle/>
          <a:p>
            <a:fld id="{060017E3-0CEB-4BA9-92AF-EFA2BF5396E5}" type="slidenum">
              <a:rPr lang="en-US" smtClean="0"/>
              <a:t>25</a:t>
            </a:fld>
            <a:endParaRPr lang="en-US" dirty="0"/>
          </a:p>
        </p:txBody>
      </p:sp>
      <p:graphicFrame>
        <p:nvGraphicFramePr>
          <p:cNvPr id="20" name="Diagram 19">
            <a:extLst>
              <a:ext uri="{FF2B5EF4-FFF2-40B4-BE49-F238E27FC236}">
                <a16:creationId xmlns:a16="http://schemas.microsoft.com/office/drawing/2014/main" id="{CF7E2340-8EF8-5719-ECDA-4CEC52CAF704}"/>
              </a:ext>
            </a:extLst>
          </p:cNvPr>
          <p:cNvGraphicFramePr/>
          <p:nvPr>
            <p:extLst>
              <p:ext uri="{D42A27DB-BD31-4B8C-83A1-F6EECF244321}">
                <p14:modId xmlns:p14="http://schemas.microsoft.com/office/powerpoint/2010/main" val="1967850972"/>
              </p:ext>
            </p:extLst>
          </p:nvPr>
        </p:nvGraphicFramePr>
        <p:xfrm>
          <a:off x="0" y="1048427"/>
          <a:ext cx="8832440" cy="4989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 name="Graphic 20" descr="Internet with solid fill">
            <a:extLst>
              <a:ext uri="{FF2B5EF4-FFF2-40B4-BE49-F238E27FC236}">
                <a16:creationId xmlns:a16="http://schemas.microsoft.com/office/drawing/2014/main" id="{E02287EC-C2BF-2CD4-9DC6-F1AE913902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4914" y="3270006"/>
            <a:ext cx="540472" cy="540472"/>
          </a:xfrm>
          <a:prstGeom prst="rect">
            <a:avLst/>
          </a:prstGeom>
        </p:spPr>
      </p:pic>
      <p:pic>
        <p:nvPicPr>
          <p:cNvPr id="22" name="Graphic 21" descr="Calligraphy Pen with solid fill">
            <a:extLst>
              <a:ext uri="{FF2B5EF4-FFF2-40B4-BE49-F238E27FC236}">
                <a16:creationId xmlns:a16="http://schemas.microsoft.com/office/drawing/2014/main" id="{3BFB32CD-37CD-7D90-92AA-DEEDAFF0CC9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2800" y="2330068"/>
            <a:ext cx="540472" cy="540472"/>
          </a:xfrm>
          <a:prstGeom prst="rect">
            <a:avLst/>
          </a:prstGeom>
        </p:spPr>
      </p:pic>
      <p:pic>
        <p:nvPicPr>
          <p:cNvPr id="23" name="Graphic 22" descr="Question Mark with solid fill">
            <a:extLst>
              <a:ext uri="{FF2B5EF4-FFF2-40B4-BE49-F238E27FC236}">
                <a16:creationId xmlns:a16="http://schemas.microsoft.com/office/drawing/2014/main" id="{8D601424-D374-A60D-5B01-2CA17F19032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4442" y="1392405"/>
            <a:ext cx="540472" cy="540472"/>
          </a:xfrm>
          <a:prstGeom prst="rect">
            <a:avLst/>
          </a:prstGeom>
        </p:spPr>
      </p:pic>
      <p:pic>
        <p:nvPicPr>
          <p:cNvPr id="24" name="Graphic 23" descr="Comment Add with solid fill">
            <a:extLst>
              <a:ext uri="{FF2B5EF4-FFF2-40B4-BE49-F238E27FC236}">
                <a16:creationId xmlns:a16="http://schemas.microsoft.com/office/drawing/2014/main" id="{6D8E9F52-707D-5242-60C3-25741F16684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28671" y="4262034"/>
            <a:ext cx="540472" cy="540472"/>
          </a:xfrm>
          <a:prstGeom prst="rect">
            <a:avLst/>
          </a:prstGeom>
        </p:spPr>
      </p:pic>
      <p:pic>
        <p:nvPicPr>
          <p:cNvPr id="25" name="Graphic 24" descr="Shoe footprints with solid fill">
            <a:extLst>
              <a:ext uri="{FF2B5EF4-FFF2-40B4-BE49-F238E27FC236}">
                <a16:creationId xmlns:a16="http://schemas.microsoft.com/office/drawing/2014/main" id="{B630B220-C9A9-5B28-362C-7B2F12DEBD6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04442" y="5149882"/>
            <a:ext cx="540472" cy="540472"/>
          </a:xfrm>
          <a:prstGeom prst="rect">
            <a:avLst/>
          </a:prstGeom>
        </p:spPr>
      </p:pic>
      <p:sp>
        <p:nvSpPr>
          <p:cNvPr id="3" name="TextBox 2">
            <a:extLst>
              <a:ext uri="{FF2B5EF4-FFF2-40B4-BE49-F238E27FC236}">
                <a16:creationId xmlns:a16="http://schemas.microsoft.com/office/drawing/2014/main" id="{F398D19F-F76B-C9C2-0697-87B68A77D953}"/>
              </a:ext>
            </a:extLst>
          </p:cNvPr>
          <p:cNvSpPr txBox="1"/>
          <p:nvPr/>
        </p:nvSpPr>
        <p:spPr>
          <a:xfrm>
            <a:off x="460891" y="425743"/>
            <a:ext cx="8222218" cy="523220"/>
          </a:xfrm>
          <a:prstGeom prst="rect">
            <a:avLst/>
          </a:prstGeom>
          <a:noFill/>
        </p:spPr>
        <p:txBody>
          <a:bodyPr wrap="square">
            <a:spAutoFit/>
          </a:bodyPr>
          <a:lstStyle/>
          <a:p>
            <a:r>
              <a:rPr lang="en-US" sz="2800" dirty="0">
                <a:solidFill>
                  <a:schemeClr val="accent1"/>
                </a:solidFill>
                <a:latin typeface="Aptos" panose="020B0004020202020204" pitchFamily="34" charset="0"/>
              </a:rPr>
              <a:t>RFP Overview of Question &amp; Answer Process (Pt. 1)</a:t>
            </a:r>
          </a:p>
        </p:txBody>
      </p:sp>
    </p:spTree>
    <p:extLst>
      <p:ext uri="{BB962C8B-B14F-4D97-AF65-F5344CB8AC3E}">
        <p14:creationId xmlns:p14="http://schemas.microsoft.com/office/powerpoint/2010/main" val="359542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579C62-3E67-CD92-D044-18D855C5E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id="{0BC00E9D-0BBF-FA09-AF7B-BF3AC2001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5812" y="365125"/>
            <a:ext cx="8375585" cy="2089317"/>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A9400383-35C7-5274-63D2-97D4A9FD46C2}"/>
              </a:ext>
            </a:extLst>
          </p:cNvPr>
          <p:cNvSpPr>
            <a:spLocks noGrp="1"/>
          </p:cNvSpPr>
          <p:nvPr>
            <p:ph type="title"/>
          </p:nvPr>
        </p:nvSpPr>
        <p:spPr>
          <a:xfrm>
            <a:off x="785059" y="641850"/>
            <a:ext cx="2708910" cy="1535865"/>
          </a:xfrm>
        </p:spPr>
        <p:txBody>
          <a:bodyPr>
            <a:normAutofit fontScale="90000"/>
          </a:bodyPr>
          <a:lstStyle/>
          <a:p>
            <a:r>
              <a:rPr lang="en-US" sz="2800"/>
              <a:t>RFP Overview of Question &amp; Answer Process </a:t>
            </a:r>
          </a:p>
        </p:txBody>
      </p:sp>
      <p:sp>
        <p:nvSpPr>
          <p:cNvPr id="11" name="Rectangle 10">
            <a:extLst>
              <a:ext uri="{FF2B5EF4-FFF2-40B4-BE49-F238E27FC236}">
                <a16:creationId xmlns:a16="http://schemas.microsoft.com/office/drawing/2014/main" id="{D24A9831-9E0A-31E3-3A50-1A682F0670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806" y="105773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EED76E75-F490-DE3D-F350-C60BB3B282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999776" y="140292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ontent Placeholder 2">
            <a:extLst>
              <a:ext uri="{FF2B5EF4-FFF2-40B4-BE49-F238E27FC236}">
                <a16:creationId xmlns:a16="http://schemas.microsoft.com/office/drawing/2014/main" id="{70DDEA7A-161C-9833-96E5-0FA398244854}"/>
              </a:ext>
            </a:extLst>
          </p:cNvPr>
          <p:cNvSpPr txBox="1">
            <a:spLocks/>
          </p:cNvSpPr>
          <p:nvPr/>
        </p:nvSpPr>
        <p:spPr>
          <a:xfrm>
            <a:off x="3994840" y="783217"/>
            <a:ext cx="4539870" cy="1535865"/>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Wingdings 3" panose="05040102010807070707" pitchFamily="18" charset="2"/>
              <a:buNone/>
              <a:defRPr sz="2400" b="1" kern="1200">
                <a:solidFill>
                  <a:schemeClr val="tx1">
                    <a:lumMod val="85000"/>
                    <a:lumOff val="15000"/>
                  </a:schemeClr>
                </a:solidFill>
                <a:latin typeface="+mn-lt"/>
                <a:ea typeface="+mn-ea"/>
                <a:cs typeface="+mn-cs"/>
              </a:defRPr>
            </a:lvl1pPr>
            <a:lvl2pPr marL="457200" indent="0" algn="l" defTabSz="914400" rtl="0" eaLnBrk="1" latinLnBrk="0" hangingPunct="1">
              <a:lnSpc>
                <a:spcPct val="90000"/>
              </a:lnSpc>
              <a:spcBef>
                <a:spcPts val="500"/>
              </a:spcBef>
              <a:buFont typeface="Wingdings" panose="05000000000000000000" pitchFamily="2" charset="2"/>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lnSpc>
                <a:spcPct val="90000"/>
              </a:lnSpc>
              <a:spcBef>
                <a:spcPts val="500"/>
              </a:spcBef>
              <a:buFont typeface="Wingdings" panose="05000000000000000000" pitchFamily="2" charset="2"/>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lnSpc>
                <a:spcPct val="90000"/>
              </a:lnSpc>
              <a:spcBef>
                <a:spcPts val="500"/>
              </a:spcBef>
              <a:buFont typeface="Wingdings" panose="05000000000000000000" pitchFamily="2" charset="2"/>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lnSpc>
                <a:spcPct val="90000"/>
              </a:lnSpc>
              <a:spcBef>
                <a:spcPts val="500"/>
              </a:spcBef>
              <a:buFont typeface="Wingdings" panose="05000000000000000000" pitchFamily="2" charset="2"/>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spcBef>
                <a:spcPts val="0"/>
              </a:spcBef>
              <a:buSzPts val="1890"/>
            </a:pPr>
            <a:r>
              <a:rPr lang="en-US" sz="1200" dirty="0"/>
              <a:t>Submit questions using Attachment H - Question and Answer Template (Round 1) and Attachment I - Question and Answer Template (Round 2)</a:t>
            </a:r>
          </a:p>
          <a:p>
            <a:pPr marL="578359" lvl="1" indent="-285750">
              <a:buSzPts val="1440"/>
              <a:buFont typeface="Wingdings" panose="05000000000000000000" pitchFamily="2" charset="2"/>
              <a:buChar char="§"/>
            </a:pPr>
            <a:r>
              <a:rPr lang="en-US" sz="1200" dirty="0"/>
              <a:t>First round due on February 19</a:t>
            </a:r>
            <a:r>
              <a:rPr lang="en-US" sz="1200" baseline="30000" dirty="0"/>
              <a:t>th</a:t>
            </a:r>
            <a:r>
              <a:rPr lang="en-US" sz="1200" dirty="0"/>
              <a:t> at 3 p.m. Central</a:t>
            </a:r>
          </a:p>
          <a:p>
            <a:pPr marL="578359" lvl="1" indent="-285750">
              <a:buSzPts val="1440"/>
              <a:buFont typeface="Wingdings" panose="05000000000000000000" pitchFamily="2" charset="2"/>
              <a:buChar char="§"/>
            </a:pPr>
            <a:r>
              <a:rPr lang="en-US" sz="1200" dirty="0"/>
              <a:t>Second round due March 26</a:t>
            </a:r>
            <a:r>
              <a:rPr lang="en-US" sz="1200" baseline="30000" dirty="0"/>
              <a:t>th</a:t>
            </a:r>
            <a:r>
              <a:rPr lang="en-US" sz="1200" dirty="0"/>
              <a:t> at 3 p.m. Central</a:t>
            </a:r>
          </a:p>
          <a:p>
            <a:r>
              <a:rPr lang="en-US" sz="1200" dirty="0"/>
              <a:t>Follow-up questions to initial responses are allowed if all questions are received by the final second round due date and time indicated above.</a:t>
            </a:r>
          </a:p>
          <a:p>
            <a:endParaRPr lang="en-US" sz="1100" dirty="0"/>
          </a:p>
        </p:txBody>
      </p:sp>
      <p:sp>
        <p:nvSpPr>
          <p:cNvPr id="15" name="Slide Number Placeholder 3">
            <a:extLst>
              <a:ext uri="{FF2B5EF4-FFF2-40B4-BE49-F238E27FC236}">
                <a16:creationId xmlns:a16="http://schemas.microsoft.com/office/drawing/2014/main" id="{CE1CB1CD-1423-726B-2D52-50377C3DA4A7}"/>
              </a:ext>
            </a:extLst>
          </p:cNvPr>
          <p:cNvSpPr>
            <a:spLocks noGrp="1"/>
          </p:cNvSpPr>
          <p:nvPr>
            <p:ph type="sldNum" sz="quarter" idx="12"/>
          </p:nvPr>
        </p:nvSpPr>
        <p:spPr>
          <a:xfrm>
            <a:off x="6457950" y="6356350"/>
            <a:ext cx="2057400" cy="365125"/>
          </a:xfrm>
        </p:spPr>
        <p:txBody>
          <a:bodyPr>
            <a:normAutofit/>
          </a:bodyPr>
          <a:lstStyle/>
          <a:p>
            <a:pPr>
              <a:spcAft>
                <a:spcPts val="600"/>
              </a:spcAft>
            </a:pPr>
            <a:fld id="{060017E3-0CEB-4BA9-92AF-EFA2BF5396E5}" type="slidenum">
              <a:rPr lang="en-US">
                <a:solidFill>
                  <a:schemeClr val="tx1">
                    <a:lumMod val="50000"/>
                    <a:lumOff val="50000"/>
                  </a:schemeClr>
                </a:solidFill>
              </a:rPr>
              <a:pPr>
                <a:spcAft>
                  <a:spcPts val="600"/>
                </a:spcAft>
              </a:pPr>
              <a:t>26</a:t>
            </a:fld>
            <a:endParaRPr lang="en-US">
              <a:solidFill>
                <a:schemeClr val="tx1">
                  <a:lumMod val="50000"/>
                  <a:lumOff val="50000"/>
                </a:schemeClr>
              </a:solidFill>
            </a:endParaRPr>
          </a:p>
        </p:txBody>
      </p:sp>
      <p:pic>
        <p:nvPicPr>
          <p:cNvPr id="3" name="Picture 2">
            <a:extLst>
              <a:ext uri="{FF2B5EF4-FFF2-40B4-BE49-F238E27FC236}">
                <a16:creationId xmlns:a16="http://schemas.microsoft.com/office/drawing/2014/main" id="{BF0BBFEA-1C83-79BD-34B1-115E34938993}"/>
              </a:ext>
            </a:extLst>
          </p:cNvPr>
          <p:cNvPicPr>
            <a:picLocks noChangeAspect="1"/>
          </p:cNvPicPr>
          <p:nvPr/>
        </p:nvPicPr>
        <p:blipFill>
          <a:blip r:embed="rId2"/>
          <a:stretch>
            <a:fillRect/>
          </a:stretch>
        </p:blipFill>
        <p:spPr>
          <a:xfrm>
            <a:off x="0" y="2870330"/>
            <a:ext cx="9144000" cy="33458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6210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86ED8DE-5379-744F-B4A0-411136689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9064487" cy="60231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46642802-F3EB-EE4A-B28B-2A2E0891D8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4532244" cy="6023113"/>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Freeform: Shape 9">
            <a:extLst>
              <a:ext uri="{FF2B5EF4-FFF2-40B4-BE49-F238E27FC236}">
                <a16:creationId xmlns:a16="http://schemas.microsoft.com/office/drawing/2014/main" id="{BFC3753D-E725-881E-C000-AE5637E6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4524340" cy="6023113"/>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828DF8FE-13DA-0CC2-2C55-1A434C8B5962}"/>
              </a:ext>
            </a:extLst>
          </p:cNvPr>
          <p:cNvSpPr>
            <a:spLocks noGrp="1"/>
          </p:cNvSpPr>
          <p:nvPr>
            <p:ph type="title"/>
          </p:nvPr>
        </p:nvSpPr>
        <p:spPr>
          <a:xfrm>
            <a:off x="329184" y="859536"/>
            <a:ext cx="3593084" cy="1027945"/>
          </a:xfrm>
        </p:spPr>
        <p:txBody>
          <a:bodyPr anchor="b">
            <a:normAutofit fontScale="90000"/>
          </a:bodyPr>
          <a:lstStyle/>
          <a:p>
            <a:r>
              <a:rPr lang="en-US" sz="3000"/>
              <a:t>Template for Letter of Intent to Bid</a:t>
            </a:r>
          </a:p>
        </p:txBody>
      </p:sp>
      <p:sp>
        <p:nvSpPr>
          <p:cNvPr id="12" name="Rectangle 11">
            <a:extLst>
              <a:ext uri="{FF2B5EF4-FFF2-40B4-BE49-F238E27FC236}">
                <a16:creationId xmlns:a16="http://schemas.microsoft.com/office/drawing/2014/main" id="{27326CC2-109B-0140-429E-A3FD559C0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20946" y="429306"/>
            <a:ext cx="64247" cy="4079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14C48AC0-065E-055B-CDDD-9BBD9E24AE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9119" y="2185061"/>
            <a:ext cx="3671117" cy="45719"/>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CD15CCB2-43ED-7283-C513-25F16453A64B}"/>
              </a:ext>
            </a:extLst>
          </p:cNvPr>
          <p:cNvSpPr txBox="1">
            <a:spLocks/>
          </p:cNvSpPr>
          <p:nvPr/>
        </p:nvSpPr>
        <p:spPr>
          <a:xfrm>
            <a:off x="278422" y="2417645"/>
            <a:ext cx="3812510" cy="255287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Wingdings 3" panose="05040102010807070707" pitchFamily="18" charset="2"/>
              <a:buNone/>
              <a:defRPr sz="2400" b="1" kern="1200">
                <a:solidFill>
                  <a:schemeClr val="tx1">
                    <a:lumMod val="85000"/>
                    <a:lumOff val="15000"/>
                  </a:schemeClr>
                </a:solidFill>
                <a:latin typeface="+mn-lt"/>
                <a:ea typeface="+mn-ea"/>
                <a:cs typeface="+mn-cs"/>
              </a:defRPr>
            </a:lvl1pPr>
            <a:lvl2pPr marL="457200" indent="0" algn="l" defTabSz="914400" rtl="0" eaLnBrk="1" latinLnBrk="0" hangingPunct="1">
              <a:lnSpc>
                <a:spcPct val="90000"/>
              </a:lnSpc>
              <a:spcBef>
                <a:spcPts val="500"/>
              </a:spcBef>
              <a:buFont typeface="Wingdings" panose="05000000000000000000" pitchFamily="2" charset="2"/>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lnSpc>
                <a:spcPct val="90000"/>
              </a:lnSpc>
              <a:spcBef>
                <a:spcPts val="500"/>
              </a:spcBef>
              <a:buFont typeface="Wingdings" panose="05000000000000000000" pitchFamily="2" charset="2"/>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lnSpc>
                <a:spcPct val="90000"/>
              </a:lnSpc>
              <a:spcBef>
                <a:spcPts val="500"/>
              </a:spcBef>
              <a:buFont typeface="Wingdings" panose="05000000000000000000" pitchFamily="2" charset="2"/>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lnSpc>
                <a:spcPct val="90000"/>
              </a:lnSpc>
              <a:spcBef>
                <a:spcPts val="500"/>
              </a:spcBef>
              <a:buFont typeface="Wingdings" panose="05000000000000000000" pitchFamily="2" charset="2"/>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Font typeface="Wingdings" panose="05000000000000000000" pitchFamily="2" charset="2"/>
              <a:buChar char="§"/>
            </a:pPr>
            <a:r>
              <a:rPr lang="en-US" sz="1600" dirty="0">
                <a:latin typeface="Aptos" panose="020B0004020202020204" pitchFamily="34" charset="0"/>
              </a:rPr>
              <a:t>The template for the letter of intent to bid (Attachment G) is due on February 19, 2025, at  3 p.m. Central.</a:t>
            </a:r>
          </a:p>
          <a:p>
            <a:endParaRPr lang="en-US" sz="1600" dirty="0">
              <a:latin typeface="Aptos" panose="020B0004020202020204" pitchFamily="34" charset="0"/>
            </a:endParaRPr>
          </a:p>
          <a:p>
            <a:pPr marL="285750" indent="-285750">
              <a:buFont typeface="Wingdings" panose="05000000000000000000" pitchFamily="2" charset="2"/>
              <a:buChar char="§"/>
            </a:pPr>
            <a:r>
              <a:rPr lang="en-US" sz="1600" dirty="0">
                <a:latin typeface="Aptos" panose="020B0004020202020204" pitchFamily="34" charset="0"/>
              </a:rPr>
              <a:t>Though it is not mandatory that Iowa HHS receives an intent to bid, HHS will only respond to first and second round questions about the RFP by potential bidders who have confirmed their intent to bid.</a:t>
            </a:r>
          </a:p>
        </p:txBody>
      </p:sp>
      <p:sp>
        <p:nvSpPr>
          <p:cNvPr id="17" name="Slide Number Placeholder 3">
            <a:extLst>
              <a:ext uri="{FF2B5EF4-FFF2-40B4-BE49-F238E27FC236}">
                <a16:creationId xmlns:a16="http://schemas.microsoft.com/office/drawing/2014/main" id="{0BC25533-4546-506F-868E-D40C7FE69CD4}"/>
              </a:ext>
            </a:extLst>
          </p:cNvPr>
          <p:cNvSpPr>
            <a:spLocks noGrp="1"/>
          </p:cNvSpPr>
          <p:nvPr>
            <p:ph type="sldNum" sz="quarter" idx="12"/>
          </p:nvPr>
        </p:nvSpPr>
        <p:spPr>
          <a:xfrm>
            <a:off x="7747146" y="6356350"/>
            <a:ext cx="1058384" cy="320675"/>
          </a:xfrm>
        </p:spPr>
        <p:txBody>
          <a:bodyPr>
            <a:normAutofit/>
          </a:bodyPr>
          <a:lstStyle/>
          <a:p>
            <a:pPr>
              <a:spcAft>
                <a:spcPts val="600"/>
              </a:spcAft>
            </a:pPr>
            <a:fld id="{060017E3-0CEB-4BA9-92AF-EFA2BF5396E5}" type="slidenum">
              <a:rPr lang="en-US">
                <a:solidFill>
                  <a:schemeClr val="tx1">
                    <a:lumMod val="50000"/>
                    <a:lumOff val="50000"/>
                  </a:schemeClr>
                </a:solidFill>
              </a:rPr>
              <a:pPr>
                <a:spcAft>
                  <a:spcPts val="600"/>
                </a:spcAft>
              </a:pPr>
              <a:t>27</a:t>
            </a:fld>
            <a:endParaRPr lang="en-US">
              <a:solidFill>
                <a:schemeClr val="tx1">
                  <a:lumMod val="50000"/>
                  <a:lumOff val="50000"/>
                </a:schemeClr>
              </a:solidFill>
            </a:endParaRPr>
          </a:p>
        </p:txBody>
      </p:sp>
      <p:pic>
        <p:nvPicPr>
          <p:cNvPr id="3" name="Picture 2">
            <a:extLst>
              <a:ext uri="{FF2B5EF4-FFF2-40B4-BE49-F238E27FC236}">
                <a16:creationId xmlns:a16="http://schemas.microsoft.com/office/drawing/2014/main" id="{5DB64FE0-8BF3-6D14-F374-054597E58161}"/>
              </a:ext>
            </a:extLst>
          </p:cNvPr>
          <p:cNvPicPr>
            <a:picLocks noChangeAspect="1"/>
          </p:cNvPicPr>
          <p:nvPr/>
        </p:nvPicPr>
        <p:blipFill>
          <a:blip r:embed="rId2"/>
          <a:stretch>
            <a:fillRect/>
          </a:stretch>
        </p:blipFill>
        <p:spPr>
          <a:xfrm>
            <a:off x="4685659" y="180975"/>
            <a:ext cx="4109222" cy="58402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3458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4AF3D-A257-AA99-604A-0E2387A1AB5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465F24BB-12D2-B5A7-F783-41CDAE985A81}"/>
              </a:ext>
            </a:extLst>
          </p:cNvPr>
          <p:cNvSpPr txBox="1">
            <a:spLocks/>
          </p:cNvSpPr>
          <p:nvPr/>
        </p:nvSpPr>
        <p:spPr>
          <a:xfrm>
            <a:off x="433019" y="264831"/>
            <a:ext cx="8710981" cy="888739"/>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a:lstStyle>
          <a:p>
            <a:r>
              <a:rPr lang="en-US" dirty="0">
                <a:solidFill>
                  <a:schemeClr val="accent1"/>
                </a:solidFill>
              </a:rPr>
              <a:t>How to Access RFP Documents (Pt. 1)</a:t>
            </a:r>
          </a:p>
        </p:txBody>
      </p:sp>
      <p:pic>
        <p:nvPicPr>
          <p:cNvPr id="2" name="Google Shape;358;g2448980df3c_0_46">
            <a:extLst>
              <a:ext uri="{FF2B5EF4-FFF2-40B4-BE49-F238E27FC236}">
                <a16:creationId xmlns:a16="http://schemas.microsoft.com/office/drawing/2014/main" id="{296E36BC-8F62-4A6E-0E93-B99A56793B73}"/>
              </a:ext>
            </a:extLst>
          </p:cNvPr>
          <p:cNvPicPr preferRelativeResize="0"/>
          <p:nvPr/>
        </p:nvPicPr>
        <p:blipFill>
          <a:blip r:embed="rId2"/>
          <a:stretch>
            <a:fillRect/>
          </a:stretch>
        </p:blipFill>
        <p:spPr>
          <a:xfrm>
            <a:off x="433019" y="2277489"/>
            <a:ext cx="7314135" cy="3494558"/>
          </a:xfrm>
          <a:prstGeom prst="rect">
            <a:avLst/>
          </a:prstGeom>
          <a:noFill/>
        </p:spPr>
      </p:pic>
      <p:sp>
        <p:nvSpPr>
          <p:cNvPr id="3" name="Google Shape;360;g2448980df3c_0_46">
            <a:extLst>
              <a:ext uri="{FF2B5EF4-FFF2-40B4-BE49-F238E27FC236}">
                <a16:creationId xmlns:a16="http://schemas.microsoft.com/office/drawing/2014/main" id="{96569F8B-A072-74D9-ABD8-606A259DDBF5}"/>
              </a:ext>
            </a:extLst>
          </p:cNvPr>
          <p:cNvSpPr/>
          <p:nvPr/>
        </p:nvSpPr>
        <p:spPr>
          <a:xfrm rot="8528562">
            <a:off x="7190095" y="3839698"/>
            <a:ext cx="802494" cy="353998"/>
          </a:xfrm>
          <a:prstGeom prst="rightArrow">
            <a:avLst>
              <a:gd name="adj1" fmla="val 50000"/>
              <a:gd name="adj2" fmla="val 50000"/>
            </a:avLst>
          </a:prstGeom>
          <a:solidFill>
            <a:schemeClr val="accent4"/>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 name="Google Shape;359;g2448980df3c_0_46">
            <a:extLst>
              <a:ext uri="{FF2B5EF4-FFF2-40B4-BE49-F238E27FC236}">
                <a16:creationId xmlns:a16="http://schemas.microsoft.com/office/drawing/2014/main" id="{B238CF2F-C4E2-A990-997F-A63BE0057975}"/>
              </a:ext>
            </a:extLst>
          </p:cNvPr>
          <p:cNvSpPr/>
          <p:nvPr/>
        </p:nvSpPr>
        <p:spPr>
          <a:xfrm>
            <a:off x="3929761" y="4212540"/>
            <a:ext cx="3278168" cy="282258"/>
          </a:xfrm>
          <a:prstGeom prst="rect">
            <a:avLst/>
          </a:prstGeom>
          <a:solidFill>
            <a:srgbClr val="FFFF00">
              <a:alpha val="9800"/>
            </a:srgbClr>
          </a:solidFill>
          <a:ln w="38100" cap="flat" cmpd="sng">
            <a:solidFill>
              <a:srgbClr val="002060"/>
            </a:solidFill>
            <a:prstDash val="dash"/>
            <a:miter lim="800000"/>
            <a:headEnd type="none" w="sm" len="sm"/>
            <a:tailEnd type="none" w="sm" len="sm"/>
          </a:ln>
        </p:spPr>
        <p:txBody>
          <a:bodyPr spcFirstLastPara="1" wrap="square" lIns="45675" tIns="45675" rIns="45675" bIns="45675" anchor="ctr" anchorCtr="0">
            <a:noAutofit/>
          </a:bodyPr>
          <a:lstStyle/>
          <a:p>
            <a:pPr marL="0" marR="0" lvl="0" indent="0" algn="l" rtl="0">
              <a:spcBef>
                <a:spcPts val="0"/>
              </a:spcBef>
              <a:spcAft>
                <a:spcPts val="0"/>
              </a:spcAft>
              <a:buClr>
                <a:schemeClr val="dk1"/>
              </a:buClr>
              <a:buSzPts val="1000"/>
              <a:buFont typeface="Times New Roman"/>
              <a:buNone/>
            </a:pPr>
            <a:endParaRPr sz="1000" b="1">
              <a:solidFill>
                <a:srgbClr val="1C2044"/>
              </a:solidFill>
              <a:latin typeface="Arial"/>
              <a:ea typeface="Arial"/>
              <a:cs typeface="Arial"/>
              <a:sym typeface="Arial"/>
            </a:endParaRPr>
          </a:p>
        </p:txBody>
      </p:sp>
      <p:sp>
        <p:nvSpPr>
          <p:cNvPr id="6" name="TextBox 5">
            <a:extLst>
              <a:ext uri="{FF2B5EF4-FFF2-40B4-BE49-F238E27FC236}">
                <a16:creationId xmlns:a16="http://schemas.microsoft.com/office/drawing/2014/main" id="{D3AC88F6-B456-6C55-0229-D9183444F91A}"/>
              </a:ext>
            </a:extLst>
          </p:cNvPr>
          <p:cNvSpPr txBox="1"/>
          <p:nvPr/>
        </p:nvSpPr>
        <p:spPr>
          <a:xfrm>
            <a:off x="433019" y="974056"/>
            <a:ext cx="8603405" cy="923330"/>
          </a:xfrm>
          <a:prstGeom prst="rect">
            <a:avLst/>
          </a:prstGeom>
          <a:noFill/>
        </p:spPr>
        <p:txBody>
          <a:bodyPr wrap="square">
            <a:spAutoFit/>
          </a:bodyPr>
          <a:lstStyle/>
          <a:p>
            <a:pPr>
              <a:buFont typeface="Wingdings" panose="05000000000000000000" pitchFamily="2" charset="2"/>
              <a:buChar char="§"/>
            </a:pPr>
            <a:r>
              <a:rPr lang="en-US" sz="1800" dirty="0"/>
              <a:t>Visit </a:t>
            </a:r>
            <a:r>
              <a:rPr lang="en-US" sz="1800" u="sng" dirty="0">
                <a:hlinkClick r:id="rId3"/>
              </a:rPr>
              <a:t>http://bidopportunities.iowa.gov</a:t>
            </a:r>
            <a:endParaRPr lang="en-US" sz="1800" u="sng" dirty="0"/>
          </a:p>
          <a:p>
            <a:pPr>
              <a:buFont typeface="Wingdings" panose="05000000000000000000" pitchFamily="2" charset="2"/>
              <a:buChar char="§"/>
            </a:pPr>
            <a:r>
              <a:rPr lang="en-US" sz="1800" dirty="0"/>
              <a:t>Search for “Iowa Dental Wellness Plan and </a:t>
            </a:r>
            <a:r>
              <a:rPr lang="en-US" sz="1800" dirty="0" err="1"/>
              <a:t>Hawki</a:t>
            </a:r>
            <a:r>
              <a:rPr lang="en-US" sz="1800" dirty="0"/>
              <a:t> Dental Pre-Paid Ambulatory Health Plan (PAHP)” or “MEDIOMC27001” in the keyword search bar. </a:t>
            </a:r>
          </a:p>
        </p:txBody>
      </p:sp>
      <p:sp>
        <p:nvSpPr>
          <p:cNvPr id="7" name="Slide Number Placeholder 6">
            <a:extLst>
              <a:ext uri="{FF2B5EF4-FFF2-40B4-BE49-F238E27FC236}">
                <a16:creationId xmlns:a16="http://schemas.microsoft.com/office/drawing/2014/main" id="{B79B6B56-0146-0676-EED6-F265F9648618}"/>
              </a:ext>
            </a:extLst>
          </p:cNvPr>
          <p:cNvSpPr>
            <a:spLocks noGrp="1"/>
          </p:cNvSpPr>
          <p:nvPr>
            <p:ph type="sldNum" sz="quarter" idx="12"/>
          </p:nvPr>
        </p:nvSpPr>
        <p:spPr/>
        <p:txBody>
          <a:bodyPr/>
          <a:lstStyle/>
          <a:p>
            <a:fld id="{C95E8E5B-C54E-4915-B069-2B2C8B7FEC1E}" type="slidenum">
              <a:rPr lang="en-US" smtClean="0"/>
              <a:pPr/>
              <a:t>28</a:t>
            </a:fld>
            <a:endParaRPr lang="en-US"/>
          </a:p>
        </p:txBody>
      </p:sp>
    </p:spTree>
    <p:extLst>
      <p:ext uri="{BB962C8B-B14F-4D97-AF65-F5344CB8AC3E}">
        <p14:creationId xmlns:p14="http://schemas.microsoft.com/office/powerpoint/2010/main" val="3430740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F430FE-9490-9783-D091-BA2409169B98}"/>
              </a:ext>
            </a:extLst>
          </p:cNvPr>
          <p:cNvSpPr txBox="1">
            <a:spLocks/>
          </p:cNvSpPr>
          <p:nvPr/>
        </p:nvSpPr>
        <p:spPr>
          <a:xfrm>
            <a:off x="433019" y="264831"/>
            <a:ext cx="8710981" cy="888739"/>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a:lstStyle>
          <a:p>
            <a:r>
              <a:rPr lang="en-US" dirty="0">
                <a:solidFill>
                  <a:schemeClr val="accent1"/>
                </a:solidFill>
              </a:rPr>
              <a:t>How to Access RFP Documents (Pt. 2)</a:t>
            </a:r>
          </a:p>
        </p:txBody>
      </p:sp>
      <p:pic>
        <p:nvPicPr>
          <p:cNvPr id="9" name="Picture 8">
            <a:extLst>
              <a:ext uri="{FF2B5EF4-FFF2-40B4-BE49-F238E27FC236}">
                <a16:creationId xmlns:a16="http://schemas.microsoft.com/office/drawing/2014/main" id="{2B1885DA-81C6-2B06-D0D4-3CB6E1CDE056}"/>
              </a:ext>
            </a:extLst>
          </p:cNvPr>
          <p:cNvPicPr>
            <a:picLocks noChangeAspect="1"/>
          </p:cNvPicPr>
          <p:nvPr/>
        </p:nvPicPr>
        <p:blipFill>
          <a:blip r:embed="rId2"/>
          <a:stretch>
            <a:fillRect/>
          </a:stretch>
        </p:blipFill>
        <p:spPr>
          <a:xfrm>
            <a:off x="1694329" y="1722629"/>
            <a:ext cx="6858000" cy="4426170"/>
          </a:xfrm>
          <a:prstGeom prst="rect">
            <a:avLst/>
          </a:prstGeom>
        </p:spPr>
      </p:pic>
      <p:sp>
        <p:nvSpPr>
          <p:cNvPr id="10" name="Google Shape;370;g2448980df3c_0_65">
            <a:extLst>
              <a:ext uri="{FF2B5EF4-FFF2-40B4-BE49-F238E27FC236}">
                <a16:creationId xmlns:a16="http://schemas.microsoft.com/office/drawing/2014/main" id="{B67BDE79-B145-7FDC-74E6-DF44D737EA7E}"/>
              </a:ext>
            </a:extLst>
          </p:cNvPr>
          <p:cNvSpPr/>
          <p:nvPr/>
        </p:nvSpPr>
        <p:spPr>
          <a:xfrm rot="1973269">
            <a:off x="1007657" y="4943898"/>
            <a:ext cx="1007902" cy="333807"/>
          </a:xfrm>
          <a:prstGeom prst="rightArrow">
            <a:avLst>
              <a:gd name="adj1" fmla="val 50000"/>
              <a:gd name="adj2" fmla="val 50000"/>
            </a:avLst>
          </a:prstGeom>
          <a:solidFill>
            <a:schemeClr val="accent4"/>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6" name="TextBox 15">
            <a:extLst>
              <a:ext uri="{FF2B5EF4-FFF2-40B4-BE49-F238E27FC236}">
                <a16:creationId xmlns:a16="http://schemas.microsoft.com/office/drawing/2014/main" id="{96B3EC5F-795C-7539-1399-BCB2F9B6B699}"/>
              </a:ext>
            </a:extLst>
          </p:cNvPr>
          <p:cNvSpPr txBox="1"/>
          <p:nvPr/>
        </p:nvSpPr>
        <p:spPr>
          <a:xfrm>
            <a:off x="433019" y="1089614"/>
            <a:ext cx="4578722" cy="369332"/>
          </a:xfrm>
          <a:prstGeom prst="rect">
            <a:avLst/>
          </a:prstGeom>
          <a:noFill/>
        </p:spPr>
        <p:txBody>
          <a:bodyPr wrap="square">
            <a:spAutoFit/>
          </a:bodyPr>
          <a:lstStyle/>
          <a:p>
            <a:r>
              <a:rPr lang="en-US" sz="1800" dirty="0">
                <a:solidFill>
                  <a:schemeClr val="accent1"/>
                </a:solidFill>
                <a:latin typeface="Aptos" panose="020B0004020202020204" pitchFamily="34" charset="0"/>
              </a:rPr>
              <a:t>Step 2: Click on the Bid Number</a:t>
            </a:r>
            <a:endParaRPr lang="en-US" dirty="0">
              <a:solidFill>
                <a:schemeClr val="accent1"/>
              </a:solidFill>
              <a:latin typeface="Aptos" panose="020B0004020202020204" pitchFamily="34" charset="0"/>
            </a:endParaRPr>
          </a:p>
        </p:txBody>
      </p:sp>
      <p:sp>
        <p:nvSpPr>
          <p:cNvPr id="17" name="Slide Number Placeholder 16">
            <a:extLst>
              <a:ext uri="{FF2B5EF4-FFF2-40B4-BE49-F238E27FC236}">
                <a16:creationId xmlns:a16="http://schemas.microsoft.com/office/drawing/2014/main" id="{65FE3514-0D1B-4E23-F708-84D03860EF10}"/>
              </a:ext>
            </a:extLst>
          </p:cNvPr>
          <p:cNvSpPr>
            <a:spLocks noGrp="1"/>
          </p:cNvSpPr>
          <p:nvPr>
            <p:ph type="sldNum" sz="quarter" idx="12"/>
          </p:nvPr>
        </p:nvSpPr>
        <p:spPr/>
        <p:txBody>
          <a:bodyPr/>
          <a:lstStyle/>
          <a:p>
            <a:fld id="{C95E8E5B-C54E-4915-B069-2B2C8B7FEC1E}" type="slidenum">
              <a:rPr lang="en-US" smtClean="0"/>
              <a:pPr/>
              <a:t>29</a:t>
            </a:fld>
            <a:endParaRPr lang="en-US"/>
          </a:p>
        </p:txBody>
      </p:sp>
    </p:spTree>
    <p:extLst>
      <p:ext uri="{BB962C8B-B14F-4D97-AF65-F5344CB8AC3E}">
        <p14:creationId xmlns:p14="http://schemas.microsoft.com/office/powerpoint/2010/main" val="1767261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E102F-6D10-D472-AF83-C7E00F17C8F5}"/>
              </a:ext>
            </a:extLst>
          </p:cNvPr>
          <p:cNvSpPr>
            <a:spLocks noGrp="1"/>
          </p:cNvSpPr>
          <p:nvPr>
            <p:ph type="title"/>
          </p:nvPr>
        </p:nvSpPr>
        <p:spPr>
          <a:xfrm>
            <a:off x="562708" y="288214"/>
            <a:ext cx="8470760" cy="1064233"/>
          </a:xfrm>
        </p:spPr>
        <p:txBody>
          <a:bodyPr>
            <a:normAutofit/>
          </a:bodyPr>
          <a:lstStyle/>
          <a:p>
            <a:r>
              <a:rPr lang="en-US" sz="3600" dirty="0">
                <a:solidFill>
                  <a:schemeClr val="accent4"/>
                </a:solidFill>
                <a:ea typeface="Gill Sans"/>
                <a:cs typeface="Gill Sans"/>
                <a:sym typeface="Gill Sans"/>
              </a:rPr>
              <a:t>Presentation Overview</a:t>
            </a:r>
            <a:endParaRPr lang="en-US" sz="3600" dirty="0">
              <a:solidFill>
                <a:schemeClr val="accent4"/>
              </a:solidFill>
            </a:endParaRPr>
          </a:p>
        </p:txBody>
      </p:sp>
      <p:sp>
        <p:nvSpPr>
          <p:cNvPr id="6" name="Content Placeholder 5">
            <a:extLst>
              <a:ext uri="{FF2B5EF4-FFF2-40B4-BE49-F238E27FC236}">
                <a16:creationId xmlns:a16="http://schemas.microsoft.com/office/drawing/2014/main" id="{6EF053A6-BC92-CB74-A23E-85DCFF3AD3A3}"/>
              </a:ext>
            </a:extLst>
          </p:cNvPr>
          <p:cNvSpPr>
            <a:spLocks noGrp="1"/>
          </p:cNvSpPr>
          <p:nvPr>
            <p:ph sz="quarter" idx="4"/>
          </p:nvPr>
        </p:nvSpPr>
        <p:spPr>
          <a:xfrm>
            <a:off x="562708" y="1352447"/>
            <a:ext cx="3590548" cy="4146804"/>
          </a:xfrm>
        </p:spPr>
        <p:txBody>
          <a:bodyPr>
            <a:normAutofit lnSpcReduction="10000"/>
          </a:bodyPr>
          <a:lstStyle/>
          <a:p>
            <a:pPr marL="274320">
              <a:lnSpc>
                <a:spcPct val="100000"/>
              </a:lnSpc>
              <a:spcBef>
                <a:spcPts val="600"/>
              </a:spcBef>
              <a:spcAft>
                <a:spcPts val="600"/>
              </a:spcAft>
              <a:buClr>
                <a:schemeClr val="accent1"/>
              </a:buClr>
              <a:buSzPct val="80000"/>
            </a:pPr>
            <a:r>
              <a:rPr lang="en-US" sz="1800" dirty="0">
                <a:solidFill>
                  <a:schemeClr val="tx2"/>
                </a:solidFill>
              </a:rPr>
              <a:t>Medicaid Dental Overview</a:t>
            </a:r>
          </a:p>
          <a:p>
            <a:pPr marL="274320">
              <a:lnSpc>
                <a:spcPct val="100000"/>
              </a:lnSpc>
              <a:spcBef>
                <a:spcPts val="600"/>
              </a:spcBef>
              <a:spcAft>
                <a:spcPts val="600"/>
              </a:spcAft>
              <a:buClr>
                <a:schemeClr val="accent1"/>
              </a:buClr>
              <a:buSzPct val="80000"/>
            </a:pPr>
            <a:r>
              <a:rPr lang="en-US" sz="1800" b="0" i="0" u="none" strike="noStrike" cap="none" dirty="0">
                <a:solidFill>
                  <a:schemeClr val="tx2"/>
                </a:solidFill>
                <a:ea typeface="Gill Sans"/>
                <a:cs typeface="Gill Sans"/>
                <a:sym typeface="Gill Sans"/>
              </a:rPr>
              <a:t>Dental Program Overview of the Question &amp; Answer Process</a:t>
            </a:r>
            <a:endParaRPr lang="en-US" sz="1800" dirty="0">
              <a:solidFill>
                <a:schemeClr val="tx2"/>
              </a:solidFill>
            </a:endParaRPr>
          </a:p>
          <a:p>
            <a:pPr marL="274320">
              <a:lnSpc>
                <a:spcPct val="100000"/>
              </a:lnSpc>
              <a:spcBef>
                <a:spcPts val="600"/>
              </a:spcBef>
              <a:spcAft>
                <a:spcPts val="600"/>
              </a:spcAft>
              <a:buClr>
                <a:schemeClr val="accent1"/>
              </a:buClr>
              <a:buSzPct val="80000"/>
            </a:pPr>
            <a:r>
              <a:rPr lang="en-US" sz="1800" dirty="0">
                <a:solidFill>
                  <a:schemeClr val="tx2"/>
                </a:solidFill>
              </a:rPr>
              <a:t>Types of Dental Coverage with Medicaid</a:t>
            </a:r>
          </a:p>
          <a:p>
            <a:pPr marL="274320">
              <a:lnSpc>
                <a:spcPct val="100000"/>
              </a:lnSpc>
              <a:spcBef>
                <a:spcPts val="600"/>
              </a:spcBef>
              <a:spcAft>
                <a:spcPts val="600"/>
              </a:spcAft>
              <a:buClr>
                <a:schemeClr val="accent1"/>
              </a:buClr>
              <a:buSzPct val="80000"/>
            </a:pPr>
            <a:r>
              <a:rPr lang="en-US" sz="1800" dirty="0">
                <a:solidFill>
                  <a:schemeClr val="tx2"/>
                </a:solidFill>
              </a:rPr>
              <a:t>Federal Authorities</a:t>
            </a:r>
          </a:p>
          <a:p>
            <a:pPr marL="274320">
              <a:lnSpc>
                <a:spcPct val="100000"/>
              </a:lnSpc>
              <a:spcBef>
                <a:spcPts val="600"/>
              </a:spcBef>
              <a:spcAft>
                <a:spcPts val="600"/>
              </a:spcAft>
              <a:buClr>
                <a:schemeClr val="accent1"/>
              </a:buClr>
              <a:buSzPct val="80000"/>
            </a:pPr>
            <a:r>
              <a:rPr lang="en-US" sz="1800" dirty="0">
                <a:solidFill>
                  <a:schemeClr val="tx2"/>
                </a:solidFill>
              </a:rPr>
              <a:t>Dental Plan Vision</a:t>
            </a:r>
          </a:p>
          <a:p>
            <a:pPr marL="274320">
              <a:lnSpc>
                <a:spcPct val="100000"/>
              </a:lnSpc>
              <a:spcBef>
                <a:spcPts val="600"/>
              </a:spcBef>
              <a:spcAft>
                <a:spcPts val="600"/>
              </a:spcAft>
              <a:buClr>
                <a:schemeClr val="accent1"/>
              </a:buClr>
              <a:buSzPct val="80000"/>
            </a:pPr>
            <a:r>
              <a:rPr lang="en-US" sz="1800" dirty="0">
                <a:solidFill>
                  <a:schemeClr val="tx2"/>
                </a:solidFill>
              </a:rPr>
              <a:t>Dental Goals</a:t>
            </a:r>
          </a:p>
          <a:p>
            <a:pPr marL="274320">
              <a:lnSpc>
                <a:spcPct val="100000"/>
              </a:lnSpc>
              <a:spcBef>
                <a:spcPts val="600"/>
              </a:spcBef>
              <a:spcAft>
                <a:spcPts val="600"/>
              </a:spcAft>
              <a:buClr>
                <a:schemeClr val="accent1"/>
              </a:buClr>
              <a:buSzPct val="80000"/>
            </a:pPr>
            <a:r>
              <a:rPr lang="en-US" sz="1800" dirty="0">
                <a:solidFill>
                  <a:schemeClr val="tx2"/>
                </a:solidFill>
              </a:rPr>
              <a:t>Key Goal</a:t>
            </a:r>
          </a:p>
          <a:p>
            <a:pPr marL="274320">
              <a:lnSpc>
                <a:spcPct val="100000"/>
              </a:lnSpc>
              <a:spcBef>
                <a:spcPts val="600"/>
              </a:spcBef>
              <a:spcAft>
                <a:spcPts val="600"/>
              </a:spcAft>
              <a:buClr>
                <a:schemeClr val="accent1"/>
              </a:buClr>
              <a:buSzPct val="80000"/>
            </a:pPr>
            <a:r>
              <a:rPr lang="en-US" sz="1800" dirty="0">
                <a:solidFill>
                  <a:schemeClr val="tx2"/>
                </a:solidFill>
              </a:rPr>
              <a:t>Iowa DWP and </a:t>
            </a:r>
            <a:r>
              <a:rPr lang="en-US" sz="1800" dirty="0" err="1">
                <a:solidFill>
                  <a:schemeClr val="tx2"/>
                </a:solidFill>
              </a:rPr>
              <a:t>Hawki</a:t>
            </a:r>
            <a:r>
              <a:rPr lang="en-US" sz="1800" dirty="0">
                <a:solidFill>
                  <a:schemeClr val="tx2"/>
                </a:solidFill>
              </a:rPr>
              <a:t> Program Procurement</a:t>
            </a:r>
          </a:p>
        </p:txBody>
      </p:sp>
      <p:sp>
        <p:nvSpPr>
          <p:cNvPr id="7" name="Content Placeholder 5">
            <a:extLst>
              <a:ext uri="{FF2B5EF4-FFF2-40B4-BE49-F238E27FC236}">
                <a16:creationId xmlns:a16="http://schemas.microsoft.com/office/drawing/2014/main" id="{0A181A0B-FB15-BAB6-DBD7-11D801AEFBE3}"/>
              </a:ext>
            </a:extLst>
          </p:cNvPr>
          <p:cNvSpPr txBox="1">
            <a:spLocks/>
          </p:cNvSpPr>
          <p:nvPr/>
        </p:nvSpPr>
        <p:spPr>
          <a:xfrm>
            <a:off x="4341263" y="1429359"/>
            <a:ext cx="3748036" cy="35753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3" panose="05040102010807070707" pitchFamily="18" charset="2"/>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a:lnSpc>
                <a:spcPct val="100000"/>
              </a:lnSpc>
              <a:spcBef>
                <a:spcPts val="600"/>
              </a:spcBef>
              <a:spcAft>
                <a:spcPts val="600"/>
              </a:spcAft>
              <a:buClr>
                <a:schemeClr val="accent1"/>
              </a:buClr>
              <a:buSzPct val="80000"/>
            </a:pPr>
            <a:r>
              <a:rPr lang="en-US" sz="1800" dirty="0">
                <a:solidFill>
                  <a:schemeClr val="tx2"/>
                </a:solidFill>
              </a:rPr>
              <a:t>Key Updates</a:t>
            </a:r>
          </a:p>
          <a:p>
            <a:pPr marL="274320">
              <a:lnSpc>
                <a:spcPct val="100000"/>
              </a:lnSpc>
              <a:spcBef>
                <a:spcPts val="600"/>
              </a:spcBef>
              <a:spcAft>
                <a:spcPts val="600"/>
              </a:spcAft>
              <a:buClr>
                <a:schemeClr val="accent1"/>
              </a:buClr>
              <a:buSzPct val="80000"/>
            </a:pPr>
            <a:r>
              <a:rPr lang="en-US" sz="1800" dirty="0">
                <a:solidFill>
                  <a:schemeClr val="tx2"/>
                </a:solidFill>
              </a:rPr>
              <a:t>How the Dental Program Achieves Quality Outcomes</a:t>
            </a:r>
          </a:p>
          <a:p>
            <a:pPr marL="274320">
              <a:lnSpc>
                <a:spcPct val="100000"/>
              </a:lnSpc>
              <a:spcBef>
                <a:spcPts val="600"/>
              </a:spcBef>
              <a:spcAft>
                <a:spcPts val="600"/>
              </a:spcAft>
              <a:buClr>
                <a:schemeClr val="accent1"/>
              </a:buClr>
              <a:buSzPct val="80000"/>
            </a:pPr>
            <a:r>
              <a:rPr lang="en-US" sz="1800" dirty="0">
                <a:solidFill>
                  <a:schemeClr val="tx2"/>
                </a:solidFill>
              </a:rPr>
              <a:t>What Services are Included in the Dental Program?</a:t>
            </a:r>
          </a:p>
          <a:p>
            <a:pPr marL="274320">
              <a:lnSpc>
                <a:spcPct val="100000"/>
              </a:lnSpc>
              <a:spcBef>
                <a:spcPts val="600"/>
              </a:spcBef>
              <a:spcAft>
                <a:spcPts val="600"/>
              </a:spcAft>
              <a:buClr>
                <a:schemeClr val="accent1"/>
              </a:buClr>
              <a:buSzPct val="80000"/>
            </a:pPr>
            <a:r>
              <a:rPr lang="en-US" sz="1800" dirty="0">
                <a:solidFill>
                  <a:schemeClr val="tx2"/>
                </a:solidFill>
              </a:rPr>
              <a:t>Excluded Services</a:t>
            </a:r>
          </a:p>
          <a:p>
            <a:pPr marL="274320">
              <a:lnSpc>
                <a:spcPct val="100000"/>
              </a:lnSpc>
              <a:spcBef>
                <a:spcPts val="600"/>
              </a:spcBef>
              <a:spcAft>
                <a:spcPts val="600"/>
              </a:spcAft>
              <a:buClr>
                <a:schemeClr val="accent1"/>
              </a:buClr>
              <a:buSzPct val="80000"/>
            </a:pPr>
            <a:r>
              <a:rPr lang="en-US" sz="1800" dirty="0">
                <a:solidFill>
                  <a:schemeClr val="tx2"/>
                </a:solidFill>
              </a:rPr>
              <a:t>Pay for Performance (PFP)</a:t>
            </a:r>
          </a:p>
          <a:p>
            <a:pPr marL="274320">
              <a:lnSpc>
                <a:spcPct val="100000"/>
              </a:lnSpc>
              <a:spcBef>
                <a:spcPts val="600"/>
              </a:spcBef>
              <a:spcAft>
                <a:spcPts val="600"/>
              </a:spcAft>
              <a:buClr>
                <a:schemeClr val="accent1"/>
              </a:buClr>
              <a:buSzPct val="80000"/>
            </a:pPr>
            <a:r>
              <a:rPr lang="en-US" sz="1800" dirty="0">
                <a:solidFill>
                  <a:schemeClr val="tx2"/>
                </a:solidFill>
              </a:rPr>
              <a:t>Iowa HHS Oversight</a:t>
            </a:r>
          </a:p>
          <a:p>
            <a:pPr marL="274320">
              <a:lnSpc>
                <a:spcPct val="100000"/>
              </a:lnSpc>
              <a:spcBef>
                <a:spcPts val="600"/>
              </a:spcBef>
              <a:spcAft>
                <a:spcPts val="600"/>
              </a:spcAft>
              <a:buClr>
                <a:schemeClr val="accent1"/>
              </a:buClr>
              <a:buSzPct val="80000"/>
            </a:pPr>
            <a:r>
              <a:rPr lang="en-US" sz="1800" dirty="0">
                <a:solidFill>
                  <a:schemeClr val="tx2"/>
                </a:solidFill>
              </a:rPr>
              <a:t>Key Groups</a:t>
            </a:r>
          </a:p>
        </p:txBody>
      </p:sp>
      <p:sp>
        <p:nvSpPr>
          <p:cNvPr id="3" name="Slide Number Placeholder 2">
            <a:extLst>
              <a:ext uri="{FF2B5EF4-FFF2-40B4-BE49-F238E27FC236}">
                <a16:creationId xmlns:a16="http://schemas.microsoft.com/office/drawing/2014/main" id="{66ED61CA-F91D-93D5-51CD-2D7AC80FB89D}"/>
              </a:ext>
            </a:extLst>
          </p:cNvPr>
          <p:cNvSpPr>
            <a:spLocks noGrp="1"/>
          </p:cNvSpPr>
          <p:nvPr>
            <p:ph type="sldNum" sz="quarter" idx="12"/>
          </p:nvPr>
        </p:nvSpPr>
        <p:spPr/>
        <p:txBody>
          <a:bodyPr/>
          <a:lstStyle/>
          <a:p>
            <a:fld id="{C95E8E5B-C54E-4915-B069-2B2C8B7FEC1E}" type="slidenum">
              <a:rPr lang="en-US" smtClean="0"/>
              <a:pPr/>
              <a:t>3</a:t>
            </a:fld>
            <a:endParaRPr lang="en-US"/>
          </a:p>
        </p:txBody>
      </p:sp>
    </p:spTree>
    <p:extLst>
      <p:ext uri="{BB962C8B-B14F-4D97-AF65-F5344CB8AC3E}">
        <p14:creationId xmlns:p14="http://schemas.microsoft.com/office/powerpoint/2010/main" val="2813051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0F267C8-DC88-8EE7-B875-C5E8E821A653}"/>
              </a:ext>
            </a:extLst>
          </p:cNvPr>
          <p:cNvSpPr txBox="1">
            <a:spLocks/>
          </p:cNvSpPr>
          <p:nvPr/>
        </p:nvSpPr>
        <p:spPr>
          <a:xfrm>
            <a:off x="392678" y="487361"/>
            <a:ext cx="7580065" cy="888739"/>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a:lstStyle>
          <a:p>
            <a:r>
              <a:rPr lang="en-US" dirty="0">
                <a:solidFill>
                  <a:schemeClr val="accent1"/>
                </a:solidFill>
              </a:rPr>
              <a:t>Accessing RFP Documents (Pt. 3)</a:t>
            </a:r>
          </a:p>
        </p:txBody>
      </p:sp>
      <p:sp>
        <p:nvSpPr>
          <p:cNvPr id="9" name="TextBox 8">
            <a:extLst>
              <a:ext uri="{FF2B5EF4-FFF2-40B4-BE49-F238E27FC236}">
                <a16:creationId xmlns:a16="http://schemas.microsoft.com/office/drawing/2014/main" id="{59C7FAF1-C594-190E-D53D-FA14BE4EAFF8}"/>
              </a:ext>
            </a:extLst>
          </p:cNvPr>
          <p:cNvSpPr txBox="1"/>
          <p:nvPr/>
        </p:nvSpPr>
        <p:spPr>
          <a:xfrm>
            <a:off x="392678" y="1765423"/>
            <a:ext cx="2253517" cy="3633944"/>
          </a:xfrm>
          <a:prstGeom prst="rect">
            <a:avLst/>
          </a:prstGeom>
          <a:noFill/>
        </p:spPr>
        <p:txBody>
          <a:bodyPr wrap="square" rtlCol="0">
            <a:spAutoFit/>
          </a:bodyPr>
          <a:lstStyle/>
          <a:p>
            <a:pPr defTabSz="841248">
              <a:spcAft>
                <a:spcPts val="600"/>
              </a:spcAft>
            </a:pPr>
            <a:r>
              <a:rPr lang="en-US" sz="1656" kern="1200" dirty="0">
                <a:solidFill>
                  <a:schemeClr val="accent1"/>
                </a:solidFill>
                <a:latin typeface="Aptos" panose="020B0004020202020204" pitchFamily="34" charset="0"/>
              </a:rPr>
              <a:t>Step 3:</a:t>
            </a:r>
          </a:p>
          <a:p>
            <a:pPr defTabSz="841248">
              <a:spcAft>
                <a:spcPts val="600"/>
              </a:spcAft>
            </a:pPr>
            <a:r>
              <a:rPr lang="en-US" sz="1656" kern="1200" dirty="0">
                <a:solidFill>
                  <a:schemeClr val="accent1"/>
                </a:solidFill>
                <a:latin typeface="Aptos" panose="020B0004020202020204" pitchFamily="34" charset="0"/>
              </a:rPr>
              <a:t>Scroll down to access RFP documents and updates</a:t>
            </a:r>
          </a:p>
          <a:p>
            <a:pPr marL="262890" indent="-262890" defTabSz="841248">
              <a:spcAft>
                <a:spcPts val="600"/>
              </a:spcAft>
              <a:buFont typeface="Wingdings" panose="05000000000000000000" pitchFamily="2" charset="2"/>
              <a:buChar char="§"/>
            </a:pPr>
            <a:endParaRPr lang="en-US" sz="1656" kern="1200" dirty="0">
              <a:solidFill>
                <a:schemeClr val="accent1"/>
              </a:solidFill>
              <a:latin typeface="Aptos" panose="020B0004020202020204" pitchFamily="34" charset="0"/>
            </a:endParaRPr>
          </a:p>
          <a:p>
            <a:pPr marL="262890" indent="-262890" defTabSz="841248">
              <a:spcAft>
                <a:spcPts val="600"/>
              </a:spcAft>
              <a:buFont typeface="Wingdings" panose="05000000000000000000" pitchFamily="2" charset="2"/>
              <a:buChar char="§"/>
            </a:pPr>
            <a:r>
              <a:rPr lang="en-US" sz="1656" kern="1200" dirty="0">
                <a:solidFill>
                  <a:schemeClr val="accent1"/>
                </a:solidFill>
                <a:latin typeface="Aptos" panose="020B0004020202020204" pitchFamily="34" charset="0"/>
              </a:rPr>
              <a:t>Sign up for email notifications.</a:t>
            </a:r>
          </a:p>
          <a:p>
            <a:pPr marL="262890" indent="-262890" defTabSz="841248">
              <a:spcAft>
                <a:spcPts val="600"/>
              </a:spcAft>
              <a:buFont typeface="Wingdings" panose="05000000000000000000" pitchFamily="2" charset="2"/>
              <a:buChar char="§"/>
            </a:pPr>
            <a:endParaRPr lang="en-US" sz="1656" kern="1200" dirty="0">
              <a:solidFill>
                <a:schemeClr val="accent1"/>
              </a:solidFill>
              <a:latin typeface="Aptos" panose="020B0004020202020204" pitchFamily="34" charset="0"/>
            </a:endParaRPr>
          </a:p>
          <a:p>
            <a:pPr marL="262890" indent="-262890" defTabSz="841248">
              <a:spcAft>
                <a:spcPts val="600"/>
              </a:spcAft>
              <a:buFont typeface="Wingdings" panose="05000000000000000000" pitchFamily="2" charset="2"/>
              <a:buChar char="§"/>
            </a:pPr>
            <a:r>
              <a:rPr lang="en-US" sz="1656" kern="1200" dirty="0">
                <a:solidFill>
                  <a:schemeClr val="accent1"/>
                </a:solidFill>
                <a:latin typeface="Aptos" panose="020B0004020202020204" pitchFamily="34" charset="0"/>
              </a:rPr>
              <a:t>Continue checking the website for updates.</a:t>
            </a:r>
          </a:p>
          <a:p>
            <a:pPr>
              <a:spcAft>
                <a:spcPts val="600"/>
              </a:spcAft>
            </a:pPr>
            <a:endParaRPr lang="en-US" dirty="0"/>
          </a:p>
        </p:txBody>
      </p:sp>
      <p:pic>
        <p:nvPicPr>
          <p:cNvPr id="10" name="Picture 9">
            <a:extLst>
              <a:ext uri="{FF2B5EF4-FFF2-40B4-BE49-F238E27FC236}">
                <a16:creationId xmlns:a16="http://schemas.microsoft.com/office/drawing/2014/main" id="{3F579892-564A-2ABB-4246-335895C9B794}"/>
              </a:ext>
            </a:extLst>
          </p:cNvPr>
          <p:cNvPicPr>
            <a:picLocks noChangeAspect="1"/>
          </p:cNvPicPr>
          <p:nvPr/>
        </p:nvPicPr>
        <p:blipFill>
          <a:blip r:embed="rId2"/>
          <a:srcRect l="2591"/>
          <a:stretch/>
        </p:blipFill>
        <p:spPr>
          <a:xfrm>
            <a:off x="2797240" y="1734961"/>
            <a:ext cx="6208834" cy="3341761"/>
          </a:xfrm>
          <a:prstGeom prst="rect">
            <a:avLst/>
          </a:prstGeom>
        </p:spPr>
      </p:pic>
      <p:sp>
        <p:nvSpPr>
          <p:cNvPr id="11" name="Google Shape;382;g2448980df3c_0_59">
            <a:extLst>
              <a:ext uri="{FF2B5EF4-FFF2-40B4-BE49-F238E27FC236}">
                <a16:creationId xmlns:a16="http://schemas.microsoft.com/office/drawing/2014/main" id="{C93CAE43-D18B-C50E-ED5E-A63C96E4D354}"/>
              </a:ext>
            </a:extLst>
          </p:cNvPr>
          <p:cNvSpPr/>
          <p:nvPr/>
        </p:nvSpPr>
        <p:spPr>
          <a:xfrm>
            <a:off x="2797240" y="2930026"/>
            <a:ext cx="5716918" cy="1061681"/>
          </a:xfrm>
          <a:prstGeom prst="rect">
            <a:avLst/>
          </a:prstGeom>
          <a:solidFill>
            <a:srgbClr val="FFFF00">
              <a:alpha val="9800"/>
            </a:srgbClr>
          </a:solidFill>
          <a:ln w="38100" cap="flat" cmpd="sng">
            <a:solidFill>
              <a:srgbClr val="002060"/>
            </a:solidFill>
            <a:prstDash val="dash"/>
            <a:miter lim="800000"/>
            <a:headEnd type="none" w="sm" len="sm"/>
            <a:tailEnd type="none" w="sm" len="sm"/>
          </a:ln>
        </p:spPr>
        <p:txBody>
          <a:bodyPr spcFirstLastPara="1" wrap="square" lIns="45675" tIns="45675" rIns="45675" bIns="45675" anchor="ctr" anchorCtr="0">
            <a:noAutofit/>
          </a:bodyPr>
          <a:lstStyle/>
          <a:p>
            <a:pPr marL="0" marR="0" lvl="0" indent="0" algn="l" rtl="0">
              <a:spcBef>
                <a:spcPts val="0"/>
              </a:spcBef>
              <a:spcAft>
                <a:spcPts val="0"/>
              </a:spcAft>
              <a:buClr>
                <a:schemeClr val="dk1"/>
              </a:buClr>
              <a:buSzPts val="1000"/>
              <a:buFont typeface="Times New Roman"/>
              <a:buNone/>
            </a:pPr>
            <a:endParaRPr sz="1000" b="1">
              <a:solidFill>
                <a:srgbClr val="1C2044"/>
              </a:solidFill>
              <a:latin typeface="Arial"/>
              <a:ea typeface="Arial"/>
              <a:cs typeface="Arial"/>
              <a:sym typeface="Arial"/>
            </a:endParaRPr>
          </a:p>
        </p:txBody>
      </p:sp>
      <p:sp>
        <p:nvSpPr>
          <p:cNvPr id="12" name="Google Shape;383;g2448980df3c_0_59">
            <a:extLst>
              <a:ext uri="{FF2B5EF4-FFF2-40B4-BE49-F238E27FC236}">
                <a16:creationId xmlns:a16="http://schemas.microsoft.com/office/drawing/2014/main" id="{E6662DC5-E695-4894-9C4F-48EE56EE7974}"/>
              </a:ext>
            </a:extLst>
          </p:cNvPr>
          <p:cNvSpPr/>
          <p:nvPr/>
        </p:nvSpPr>
        <p:spPr>
          <a:xfrm>
            <a:off x="3670800" y="4718566"/>
            <a:ext cx="4197909" cy="309596"/>
          </a:xfrm>
          <a:prstGeom prst="rect">
            <a:avLst/>
          </a:prstGeom>
          <a:solidFill>
            <a:srgbClr val="FFFF00">
              <a:alpha val="9800"/>
            </a:srgbClr>
          </a:solidFill>
          <a:ln w="38100" cap="flat" cmpd="sng">
            <a:solidFill>
              <a:srgbClr val="002060"/>
            </a:solidFill>
            <a:prstDash val="dash"/>
            <a:miter lim="800000"/>
            <a:headEnd type="none" w="sm" len="sm"/>
            <a:tailEnd type="none" w="sm" len="sm"/>
          </a:ln>
        </p:spPr>
        <p:txBody>
          <a:bodyPr spcFirstLastPara="1" wrap="square" lIns="45675" tIns="45675" rIns="45675" bIns="45675" anchor="ctr" anchorCtr="0">
            <a:noAutofit/>
          </a:bodyPr>
          <a:lstStyle/>
          <a:p>
            <a:pPr marL="0" marR="0" lvl="0" indent="0" algn="l" rtl="0">
              <a:spcBef>
                <a:spcPts val="0"/>
              </a:spcBef>
              <a:spcAft>
                <a:spcPts val="0"/>
              </a:spcAft>
              <a:buClr>
                <a:schemeClr val="dk1"/>
              </a:buClr>
              <a:buSzPts val="1000"/>
              <a:buFont typeface="Times New Roman"/>
              <a:buNone/>
            </a:pPr>
            <a:endParaRPr sz="1000" b="1">
              <a:solidFill>
                <a:srgbClr val="1C2044"/>
              </a:solidFill>
              <a:latin typeface="Arial"/>
              <a:ea typeface="Arial"/>
              <a:cs typeface="Arial"/>
              <a:sym typeface="Arial"/>
            </a:endParaRPr>
          </a:p>
        </p:txBody>
      </p:sp>
      <p:sp>
        <p:nvSpPr>
          <p:cNvPr id="13" name="Google Shape;380;g2448980df3c_0_59">
            <a:extLst>
              <a:ext uri="{FF2B5EF4-FFF2-40B4-BE49-F238E27FC236}">
                <a16:creationId xmlns:a16="http://schemas.microsoft.com/office/drawing/2014/main" id="{C8A603A0-DCA7-6D50-20D5-2C202EB46F54}"/>
              </a:ext>
            </a:extLst>
          </p:cNvPr>
          <p:cNvSpPr/>
          <p:nvPr/>
        </p:nvSpPr>
        <p:spPr>
          <a:xfrm rot="5400000">
            <a:off x="3200819" y="2247569"/>
            <a:ext cx="590649" cy="349313"/>
          </a:xfrm>
          <a:prstGeom prst="rightArrow">
            <a:avLst>
              <a:gd name="adj1" fmla="val 50000"/>
              <a:gd name="adj2" fmla="val 50000"/>
            </a:avLst>
          </a:prstGeom>
          <a:solidFill>
            <a:schemeClr val="accent4"/>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 name="Google Shape;381;g2448980df3c_0_59">
            <a:extLst>
              <a:ext uri="{FF2B5EF4-FFF2-40B4-BE49-F238E27FC236}">
                <a16:creationId xmlns:a16="http://schemas.microsoft.com/office/drawing/2014/main" id="{54744221-30DD-0C78-F726-EF9C894CF2BC}"/>
              </a:ext>
            </a:extLst>
          </p:cNvPr>
          <p:cNvSpPr/>
          <p:nvPr/>
        </p:nvSpPr>
        <p:spPr>
          <a:xfrm rot="14459795">
            <a:off x="7666904" y="5297210"/>
            <a:ext cx="611676" cy="360224"/>
          </a:xfrm>
          <a:prstGeom prst="rightArrow">
            <a:avLst>
              <a:gd name="adj1" fmla="val 50000"/>
              <a:gd name="adj2" fmla="val 50000"/>
            </a:avLst>
          </a:prstGeom>
          <a:solidFill>
            <a:schemeClr val="accent4"/>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 name="Slide Number Placeholder 14">
            <a:extLst>
              <a:ext uri="{FF2B5EF4-FFF2-40B4-BE49-F238E27FC236}">
                <a16:creationId xmlns:a16="http://schemas.microsoft.com/office/drawing/2014/main" id="{5D6808E8-6CB3-47F9-34CD-CBF22C1C3C5C}"/>
              </a:ext>
            </a:extLst>
          </p:cNvPr>
          <p:cNvSpPr>
            <a:spLocks noGrp="1"/>
          </p:cNvSpPr>
          <p:nvPr>
            <p:ph type="sldNum" sz="quarter" idx="12"/>
          </p:nvPr>
        </p:nvSpPr>
        <p:spPr/>
        <p:txBody>
          <a:bodyPr/>
          <a:lstStyle/>
          <a:p>
            <a:fld id="{C95E8E5B-C54E-4915-B069-2B2C8B7FEC1E}" type="slidenum">
              <a:rPr lang="en-US" smtClean="0"/>
              <a:pPr/>
              <a:t>30</a:t>
            </a:fld>
            <a:endParaRPr lang="en-US"/>
          </a:p>
        </p:txBody>
      </p:sp>
    </p:spTree>
    <p:extLst>
      <p:ext uri="{BB962C8B-B14F-4D97-AF65-F5344CB8AC3E}">
        <p14:creationId xmlns:p14="http://schemas.microsoft.com/office/powerpoint/2010/main" val="2865800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1061326-42E1-4A91-D6A9-08636409B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53DCC761-E810-97C3-08D7-3A7E6DE1E2AB}"/>
              </a:ext>
            </a:extLst>
          </p:cNvPr>
          <p:cNvSpPr>
            <a:spLocks noGrp="1"/>
          </p:cNvSpPr>
          <p:nvPr>
            <p:ph type="title"/>
          </p:nvPr>
        </p:nvSpPr>
        <p:spPr>
          <a:xfrm>
            <a:off x="852297" y="502021"/>
            <a:ext cx="3719703" cy="1642969"/>
          </a:xfrm>
        </p:spPr>
        <p:txBody>
          <a:bodyPr anchor="b">
            <a:normAutofit/>
          </a:bodyPr>
          <a:lstStyle/>
          <a:p>
            <a:r>
              <a:rPr lang="en-US" sz="2500" dirty="0"/>
              <a:t>Accessing RFP Documents (Pt. 4)</a:t>
            </a:r>
          </a:p>
        </p:txBody>
      </p:sp>
      <p:sp>
        <p:nvSpPr>
          <p:cNvPr id="10" name="Content Placeholder 2">
            <a:extLst>
              <a:ext uri="{FF2B5EF4-FFF2-40B4-BE49-F238E27FC236}">
                <a16:creationId xmlns:a16="http://schemas.microsoft.com/office/drawing/2014/main" id="{1A6217B3-2A60-680F-8119-4D62C1EA1FCC}"/>
              </a:ext>
            </a:extLst>
          </p:cNvPr>
          <p:cNvSpPr txBox="1">
            <a:spLocks/>
          </p:cNvSpPr>
          <p:nvPr/>
        </p:nvSpPr>
        <p:spPr>
          <a:xfrm>
            <a:off x="852297" y="2418408"/>
            <a:ext cx="3719703" cy="229460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Wingdings 3" panose="05040102010807070707" pitchFamily="18" charset="2"/>
              <a:buNone/>
              <a:defRPr sz="2400" b="1" kern="1200">
                <a:solidFill>
                  <a:schemeClr val="tx1">
                    <a:lumMod val="85000"/>
                    <a:lumOff val="15000"/>
                  </a:schemeClr>
                </a:solidFill>
                <a:latin typeface="+mn-lt"/>
                <a:ea typeface="+mn-ea"/>
                <a:cs typeface="+mn-cs"/>
              </a:defRPr>
            </a:lvl1pPr>
            <a:lvl2pPr marL="457200" indent="0" algn="l" defTabSz="914400" rtl="0" eaLnBrk="1" latinLnBrk="0" hangingPunct="1">
              <a:lnSpc>
                <a:spcPct val="90000"/>
              </a:lnSpc>
              <a:spcBef>
                <a:spcPts val="500"/>
              </a:spcBef>
              <a:buFont typeface="Wingdings" panose="05000000000000000000" pitchFamily="2" charset="2"/>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lnSpc>
                <a:spcPct val="90000"/>
              </a:lnSpc>
              <a:spcBef>
                <a:spcPts val="500"/>
              </a:spcBef>
              <a:buFont typeface="Wingdings" panose="05000000000000000000" pitchFamily="2" charset="2"/>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lnSpc>
                <a:spcPct val="90000"/>
              </a:lnSpc>
              <a:spcBef>
                <a:spcPts val="500"/>
              </a:spcBef>
              <a:buFont typeface="Wingdings" panose="05000000000000000000" pitchFamily="2" charset="2"/>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lnSpc>
                <a:spcPct val="90000"/>
              </a:lnSpc>
              <a:spcBef>
                <a:spcPts val="500"/>
              </a:spcBef>
              <a:buFont typeface="Wingdings" panose="05000000000000000000" pitchFamily="2" charset="2"/>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spcBef>
                <a:spcPts val="0"/>
              </a:spcBef>
              <a:buSzPts val="1890"/>
            </a:pPr>
            <a:r>
              <a:rPr lang="en-US" sz="2000" dirty="0">
                <a:latin typeface="Aptos" panose="020B0004020202020204" pitchFamily="34" charset="0"/>
              </a:rPr>
              <a:t>Alternatively, bidders can access the RFP documents using the </a:t>
            </a:r>
            <a:r>
              <a:rPr lang="en-US" sz="2000" dirty="0">
                <a:latin typeface="Aptos" panose="020B00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0"/>
                  </a:ext>
                </a:extLst>
              </a:rPr>
              <a:t>following direct link:</a:t>
            </a:r>
          </a:p>
          <a:p>
            <a:pPr>
              <a:spcBef>
                <a:spcPts val="0"/>
              </a:spcBef>
              <a:buSzPts val="1890"/>
            </a:pPr>
            <a:endParaRPr lang="en-US" sz="2000" dirty="0">
              <a:latin typeface="Aptos" panose="020B00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0"/>
                </a:ext>
              </a:extLst>
            </a:endParaRPr>
          </a:p>
          <a:p>
            <a:pPr>
              <a:spcBef>
                <a:spcPts val="0"/>
              </a:spcBef>
              <a:buSzPts val="1890"/>
            </a:pPr>
            <a:br>
              <a:rPr lang="en-US" sz="2000" dirty="0">
                <a:latin typeface="Aptos" panose="020B00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0"/>
                  </a:ext>
                </a:extLst>
              </a:rPr>
            </a:br>
            <a:r>
              <a:rPr lang="en-US" sz="2000" dirty="0">
                <a:latin typeface="Aptos" panose="020B0004020202020204" pitchFamily="34" charset="0"/>
                <a:hlinkClick r:id="rId2"/>
              </a:rPr>
              <a:t>https://bidopportunities.iowa.gov/Home/BidInfo?bidId=d78c8332-f479-4387-a42d-a9612c41a9e8</a:t>
            </a:r>
            <a:endParaRPr lang="en-US" sz="2000" dirty="0">
              <a:latin typeface="Aptos" panose="020B0004020202020204" pitchFamily="34" charset="0"/>
            </a:endParaRPr>
          </a:p>
        </p:txBody>
      </p:sp>
      <p:pic>
        <p:nvPicPr>
          <p:cNvPr id="11" name="Graphic 10" descr="Document">
            <a:extLst>
              <a:ext uri="{FF2B5EF4-FFF2-40B4-BE49-F238E27FC236}">
                <a16:creationId xmlns:a16="http://schemas.microsoft.com/office/drawing/2014/main" id="{6BB8DF5B-C94E-DE28-E581-C3626F333D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7473" y="1072471"/>
            <a:ext cx="3900767" cy="4211037"/>
          </a:xfrm>
          <a:prstGeom prst="rect">
            <a:avLst/>
          </a:prstGeom>
        </p:spPr>
      </p:pic>
      <p:sp>
        <p:nvSpPr>
          <p:cNvPr id="12" name="Rectangle 11">
            <a:extLst>
              <a:ext uri="{FF2B5EF4-FFF2-40B4-BE49-F238E27FC236}">
                <a16:creationId xmlns:a16="http://schemas.microsoft.com/office/drawing/2014/main" id="{523DD637-DA07-9360-6D30-ED747F0569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1C9455A-E13D-5726-94BC-9C211DEAD1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39C83E3-01F5-6800-E016-A0EA33E23800}"/>
              </a:ext>
            </a:extLst>
          </p:cNvPr>
          <p:cNvSpPr/>
          <p:nvPr/>
        </p:nvSpPr>
        <p:spPr>
          <a:xfrm>
            <a:off x="0" y="6355979"/>
            <a:ext cx="9143998" cy="501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3">
            <a:extLst>
              <a:ext uri="{FF2B5EF4-FFF2-40B4-BE49-F238E27FC236}">
                <a16:creationId xmlns:a16="http://schemas.microsoft.com/office/drawing/2014/main" id="{D13CC4FC-DD17-D7DE-4908-C67109D24B10}"/>
              </a:ext>
            </a:extLst>
          </p:cNvPr>
          <p:cNvSpPr>
            <a:spLocks noGrp="1"/>
          </p:cNvSpPr>
          <p:nvPr>
            <p:ph type="sldNum" sz="quarter" idx="12"/>
          </p:nvPr>
        </p:nvSpPr>
        <p:spPr>
          <a:xfrm>
            <a:off x="8778240" y="6455664"/>
            <a:ext cx="336042" cy="365125"/>
          </a:xfrm>
        </p:spPr>
        <p:txBody>
          <a:bodyPr>
            <a:normAutofit/>
          </a:bodyPr>
          <a:lstStyle/>
          <a:p>
            <a:pPr>
              <a:spcAft>
                <a:spcPts val="600"/>
              </a:spcAft>
            </a:pPr>
            <a:fld id="{060017E3-0CEB-4BA9-92AF-EFA2BF5396E5}" type="slidenum">
              <a:rPr lang="en-US" sz="1000" smtClean="0">
                <a:solidFill>
                  <a:srgbClr val="FFFFFF"/>
                </a:solidFill>
              </a:rPr>
              <a:pPr>
                <a:spcAft>
                  <a:spcPts val="600"/>
                </a:spcAft>
              </a:pPr>
              <a:t>31</a:t>
            </a:fld>
            <a:endParaRPr lang="en-US" sz="1000" dirty="0">
              <a:solidFill>
                <a:srgbClr val="FFFFFF"/>
              </a:solidFill>
            </a:endParaRPr>
          </a:p>
        </p:txBody>
      </p:sp>
    </p:spTree>
    <p:extLst>
      <p:ext uri="{BB962C8B-B14F-4D97-AF65-F5344CB8AC3E}">
        <p14:creationId xmlns:p14="http://schemas.microsoft.com/office/powerpoint/2010/main" val="2297562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56382-6469-0375-A6B6-26423C5A4282}"/>
            </a:ext>
          </a:extLst>
        </p:cNvPr>
        <p:cNvGrpSpPr/>
        <p:nvPr/>
      </p:nvGrpSpPr>
      <p:grpSpPr>
        <a:xfrm>
          <a:off x="0" y="0"/>
          <a:ext cx="0" cy="0"/>
          <a:chOff x="0" y="0"/>
          <a:chExt cx="0" cy="0"/>
        </a:xfrm>
      </p:grpSpPr>
      <p:sp>
        <p:nvSpPr>
          <p:cNvPr id="17" name="Slide Number Placeholder 7">
            <a:extLst>
              <a:ext uri="{FF2B5EF4-FFF2-40B4-BE49-F238E27FC236}">
                <a16:creationId xmlns:a16="http://schemas.microsoft.com/office/drawing/2014/main" id="{7E6A170A-C1C7-110E-F575-C3AA40F064F8}"/>
              </a:ext>
            </a:extLst>
          </p:cNvPr>
          <p:cNvSpPr>
            <a:spLocks noGrp="1"/>
          </p:cNvSpPr>
          <p:nvPr>
            <p:ph type="sldNum" sz="quarter" idx="12"/>
          </p:nvPr>
        </p:nvSpPr>
        <p:spPr>
          <a:xfrm>
            <a:off x="6457950" y="6356351"/>
            <a:ext cx="2057400" cy="365125"/>
          </a:xfrm>
        </p:spPr>
        <p:txBody>
          <a:bodyPr/>
          <a:lstStyle/>
          <a:p>
            <a:fld id="{C95E8E5B-C54E-4915-B069-2B2C8B7FEC1E}" type="slidenum">
              <a:rPr lang="en-US" smtClean="0">
                <a:solidFill>
                  <a:schemeClr val="tx1">
                    <a:lumMod val="85000"/>
                    <a:lumOff val="15000"/>
                  </a:schemeClr>
                </a:solidFill>
              </a:rPr>
              <a:pPr/>
              <a:t>32</a:t>
            </a:fld>
            <a:endParaRPr lang="en-US" dirty="0">
              <a:solidFill>
                <a:schemeClr val="tx1">
                  <a:lumMod val="85000"/>
                  <a:lumOff val="15000"/>
                </a:schemeClr>
              </a:solidFill>
            </a:endParaRPr>
          </a:p>
        </p:txBody>
      </p:sp>
      <p:graphicFrame>
        <p:nvGraphicFramePr>
          <p:cNvPr id="7" name="Google Shape;679;p33">
            <a:extLst>
              <a:ext uri="{FF2B5EF4-FFF2-40B4-BE49-F238E27FC236}">
                <a16:creationId xmlns:a16="http://schemas.microsoft.com/office/drawing/2014/main" id="{ECBD4AB9-7601-C0E2-CF02-11C82F3B3E19}"/>
              </a:ext>
            </a:extLst>
          </p:cNvPr>
          <p:cNvGraphicFramePr/>
          <p:nvPr>
            <p:extLst>
              <p:ext uri="{D42A27DB-BD31-4B8C-83A1-F6EECF244321}">
                <p14:modId xmlns:p14="http://schemas.microsoft.com/office/powerpoint/2010/main" val="873874724"/>
              </p:ext>
            </p:extLst>
          </p:nvPr>
        </p:nvGraphicFramePr>
        <p:xfrm>
          <a:off x="365858" y="1023993"/>
          <a:ext cx="8346342" cy="5018574"/>
        </p:xfrm>
        <a:graphic>
          <a:graphicData uri="http://schemas.openxmlformats.org/drawingml/2006/table">
            <a:tbl>
              <a:tblPr>
                <a:noFill/>
              </a:tblPr>
              <a:tblGrid>
                <a:gridCol w="5944872">
                  <a:extLst>
                    <a:ext uri="{9D8B030D-6E8A-4147-A177-3AD203B41FA5}">
                      <a16:colId xmlns:a16="http://schemas.microsoft.com/office/drawing/2014/main" val="20000"/>
                    </a:ext>
                  </a:extLst>
                </a:gridCol>
                <a:gridCol w="2401470">
                  <a:extLst>
                    <a:ext uri="{9D8B030D-6E8A-4147-A177-3AD203B41FA5}">
                      <a16:colId xmlns:a16="http://schemas.microsoft.com/office/drawing/2014/main" val="20001"/>
                    </a:ext>
                  </a:extLst>
                </a:gridCol>
              </a:tblGrid>
              <a:tr h="317887">
                <a:tc>
                  <a:txBody>
                    <a:bodyPr/>
                    <a:lstStyle/>
                    <a:p>
                      <a:pPr marL="0" marR="0" lvl="0" indent="0" algn="ctr" rtl="0">
                        <a:spcBef>
                          <a:spcPts val="0"/>
                        </a:spcBef>
                        <a:spcAft>
                          <a:spcPts val="0"/>
                        </a:spcAft>
                        <a:buClr>
                          <a:schemeClr val="dk1"/>
                        </a:buClr>
                        <a:buSzPts val="1900"/>
                        <a:buFont typeface="Gill Sans"/>
                        <a:buNone/>
                      </a:pPr>
                      <a:r>
                        <a:rPr lang="en-US" sz="1600" b="1" u="none" strike="noStrike" cap="none" dirty="0">
                          <a:solidFill>
                            <a:schemeClr val="lt1"/>
                          </a:solidFill>
                          <a:latin typeface="+mn-lt"/>
                        </a:rPr>
                        <a:t>Event</a:t>
                      </a:r>
                      <a:endParaRPr sz="1600" b="1" u="none" strike="noStrike" cap="none" dirty="0">
                        <a:solidFill>
                          <a:schemeClr val="lt1"/>
                        </a:solidFill>
                        <a:latin typeface="+mn-lt"/>
                        <a:ea typeface="Arial"/>
                        <a:cs typeface="Arial"/>
                        <a:sym typeface="Arial"/>
                      </a:endParaRPr>
                    </a:p>
                  </a:txBody>
                  <a:tcPr marL="0" marR="10775" marT="53850" marB="538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600" b="1" u="none" strike="noStrike" cap="none" dirty="0">
                          <a:solidFill>
                            <a:schemeClr val="lt1"/>
                          </a:solidFill>
                          <a:latin typeface="+mn-l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Date</a:t>
                      </a:r>
                      <a:endParaRPr sz="1600" b="1" i="0" u="none" strike="noStrike" cap="none" dirty="0">
                        <a:solidFill>
                          <a:schemeClr val="lt1"/>
                        </a:solidFill>
                        <a:latin typeface="+mn-lt"/>
                        <a:ea typeface="Arial"/>
                        <a:cs typeface="Arial"/>
                        <a:sym typeface="Arial"/>
                      </a:endParaRPr>
                    </a:p>
                  </a:txBody>
                  <a:tcPr marL="0" marR="107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290325">
                <a:tc>
                  <a:txBody>
                    <a:bodyPr/>
                    <a:lstStyle/>
                    <a:p>
                      <a:pPr marL="57150" marR="0" lvl="0" indent="0" algn="l" rtl="0">
                        <a:spcBef>
                          <a:spcPts val="0"/>
                        </a:spcBef>
                        <a:spcAft>
                          <a:spcPts val="0"/>
                        </a:spcAft>
                        <a:buClr>
                          <a:schemeClr val="dk1"/>
                        </a:buClr>
                        <a:buSzPts val="1400"/>
                        <a:buFont typeface="Arial"/>
                        <a:buNone/>
                      </a:pPr>
                      <a:r>
                        <a:rPr lang="en-US" sz="1400" u="none" strike="noStrike" cap="none" dirty="0">
                          <a:solidFill>
                            <a:schemeClr val="dk1"/>
                          </a:solidFill>
                          <a:latin typeface="+mn-lt"/>
                          <a:ea typeface="Gill Sans"/>
                          <a:cs typeface="Gill Sans"/>
                          <a:sym typeface="Gill Sans"/>
                        </a:rPr>
                        <a:t>Agency Issues RFP Notice to Targeted Small Business Website</a:t>
                      </a:r>
                      <a:endParaRPr sz="1400" i="0" u="none" strike="noStrike" cap="none" dirty="0">
                        <a:solidFill>
                          <a:schemeClr val="dk1"/>
                        </a:solidFill>
                        <a:latin typeface="+mn-lt"/>
                        <a:ea typeface="Gill Sans"/>
                        <a:cs typeface="Gill Sans"/>
                        <a:sym typeface="Gill Sans"/>
                      </a:endParaRPr>
                    </a:p>
                  </a:txBody>
                  <a:tcPr marL="0" marR="107700" marT="53850" marB="538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Clr>
                          <a:schemeClr val="dk1"/>
                        </a:buClr>
                        <a:buSzPts val="1400"/>
                        <a:buFont typeface="Gill Sans"/>
                        <a:buNone/>
                      </a:pPr>
                      <a:r>
                        <a:rPr lang="en-US" sz="1400" u="none" strike="noStrike" cap="none" dirty="0">
                          <a:solidFill>
                            <a:schemeClr val="dk1"/>
                          </a:solidFill>
                          <a:latin typeface="+mn-lt"/>
                          <a:ea typeface="Gill Sans"/>
                          <a:cs typeface="Gill Sans"/>
                          <a:sym typeface="Gill Sans"/>
                        </a:rPr>
                        <a:t> January 24, 2025</a:t>
                      </a:r>
                      <a:endParaRPr sz="1400" u="none" strike="noStrike" cap="none" dirty="0">
                        <a:solidFill>
                          <a:schemeClr val="dk1"/>
                        </a:solidFill>
                        <a:latin typeface="+mn-lt"/>
                        <a:ea typeface="Gill Sans"/>
                        <a:cs typeface="Gill Sans"/>
                        <a:sym typeface="Gill Sans"/>
                      </a:endParaRPr>
                    </a:p>
                  </a:txBody>
                  <a:tcPr marL="0" marR="107700" marT="53850" marB="538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90325">
                <a:tc>
                  <a:txBody>
                    <a:bodyPr/>
                    <a:lstStyle/>
                    <a:p>
                      <a:pPr marL="0" marR="0" lvl="0" indent="0" algn="l" rtl="0">
                        <a:spcBef>
                          <a:spcPts val="0"/>
                        </a:spcBef>
                        <a:spcAft>
                          <a:spcPts val="0"/>
                        </a:spcAft>
                        <a:buClr>
                          <a:schemeClr val="dk1"/>
                        </a:buClr>
                        <a:buSzPts val="1400"/>
                        <a:buFont typeface="Arial"/>
                        <a:buNone/>
                      </a:pPr>
                      <a:r>
                        <a:rPr lang="en-US" sz="1400" u="none" strike="noStrike" cap="none" dirty="0">
                          <a:solidFill>
                            <a:schemeClr val="dk1"/>
                          </a:solidFill>
                          <a:latin typeface="+mn-lt"/>
                          <a:ea typeface="Gill Sans"/>
                          <a:cs typeface="Gill Sans"/>
                          <a:sym typeface="Gill Sans"/>
                        </a:rPr>
                        <a:t>Agency Issues RFP to Bid opportunities Website 	</a:t>
                      </a:r>
                      <a:endParaRPr sz="1400" i="0" u="none" strike="noStrike" cap="none" dirty="0">
                        <a:solidFill>
                          <a:schemeClr val="dk1"/>
                        </a:solidFill>
                        <a:latin typeface="+mn-lt"/>
                        <a:ea typeface="Gill Sans"/>
                        <a:cs typeface="Gill Sans"/>
                        <a:sym typeface="Gill Sans"/>
                      </a:endParaRPr>
                    </a:p>
                  </a:txBody>
                  <a:tcPr marL="53850" marR="107700" marT="53850" marB="538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rtl="0">
                        <a:spcBef>
                          <a:spcPts val="0"/>
                        </a:spcBef>
                        <a:spcAft>
                          <a:spcPts val="0"/>
                        </a:spcAft>
                        <a:buClr>
                          <a:schemeClr val="dk1"/>
                        </a:buClr>
                        <a:buSzPts val="1400"/>
                        <a:buFont typeface="Gill Sans"/>
                        <a:buNone/>
                      </a:pPr>
                      <a:r>
                        <a:rPr lang="en-US" sz="1400" u="none" strike="noStrike" cap="none" dirty="0">
                          <a:solidFill>
                            <a:schemeClr val="dk1"/>
                          </a:solidFill>
                          <a:latin typeface="+mn-lt"/>
                          <a:ea typeface="Gill Sans"/>
                          <a:cs typeface="Gill Sans"/>
                          <a:sym typeface="Gill Sans"/>
                        </a:rPr>
                        <a:t>January 27, 2025</a:t>
                      </a:r>
                      <a:endParaRPr sz="1400" u="none" strike="noStrike" cap="none" dirty="0">
                        <a:solidFill>
                          <a:schemeClr val="dk1"/>
                        </a:solidFill>
                        <a:latin typeface="+mn-lt"/>
                        <a:ea typeface="Gill Sans"/>
                        <a:cs typeface="Gill Sans"/>
                        <a:sym typeface="Gill Sans"/>
                      </a:endParaRPr>
                    </a:p>
                  </a:txBody>
                  <a:tcPr marL="53850" marR="107700" marT="53850" marB="538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483260">
                <a:tc>
                  <a:txBody>
                    <a:bodyPr/>
                    <a:lstStyle/>
                    <a:p>
                      <a:pPr marL="57150" marR="0" lvl="0" indent="0" algn="l" rtl="0">
                        <a:lnSpc>
                          <a:spcPct val="100000"/>
                        </a:lnSpc>
                        <a:spcBef>
                          <a:spcPts val="0"/>
                        </a:spcBef>
                        <a:spcAft>
                          <a:spcPts val="0"/>
                        </a:spcAft>
                        <a:buClr>
                          <a:schemeClr val="dk1"/>
                        </a:buClr>
                        <a:buSzPts val="1400"/>
                        <a:buFont typeface="Arial"/>
                        <a:buNone/>
                      </a:pPr>
                      <a:r>
                        <a:rPr lang="en-US" sz="1400" u="none" strike="noStrike" cap="none" dirty="0">
                          <a:solidFill>
                            <a:schemeClr val="dk1"/>
                          </a:solidFill>
                          <a:latin typeface="+mn-lt"/>
                          <a:ea typeface="Gill Sans"/>
                          <a:cs typeface="Gill Sans"/>
                          <a:sym typeface="Gill Sans"/>
                        </a:rPr>
                        <a:t>Bidders’ Conference and Capitation Rate Estimate Presentation</a:t>
                      </a:r>
                      <a:endParaRPr sz="1400" u="none" strike="noStrike" cap="none" dirty="0">
                        <a:solidFill>
                          <a:schemeClr val="dk1"/>
                        </a:solidFill>
                        <a:latin typeface="+mn-lt"/>
                        <a:ea typeface="Gill Sans"/>
                        <a:cs typeface="Gill Sans"/>
                        <a:sym typeface="Gill Sans"/>
                      </a:endParaRPr>
                    </a:p>
                  </a:txBody>
                  <a:tcPr marL="0" marR="107700" marT="53850" marB="538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chemeClr val="dk1"/>
                        </a:buClr>
                        <a:buSzPts val="1400"/>
                        <a:buFont typeface="Arial"/>
                        <a:buNone/>
                      </a:pPr>
                      <a:r>
                        <a:rPr lang="en-US" sz="1400" u="none" strike="noStrike" cap="none" dirty="0">
                          <a:solidFill>
                            <a:schemeClr val="dk1"/>
                          </a:solidFill>
                          <a:latin typeface="+mn-lt"/>
                          <a:ea typeface="Gill Sans"/>
                          <a:cs typeface="Gill Sans"/>
                          <a:sym typeface="Gill Sans"/>
                        </a:rPr>
                        <a:t> February 18, 2025</a:t>
                      </a:r>
                    </a:p>
                    <a:p>
                      <a:pPr marL="0" marR="0" lvl="0" indent="0" algn="l" rtl="0">
                        <a:lnSpc>
                          <a:spcPct val="100000"/>
                        </a:lnSpc>
                        <a:spcBef>
                          <a:spcPts val="0"/>
                        </a:spcBef>
                        <a:spcAft>
                          <a:spcPts val="0"/>
                        </a:spcAft>
                        <a:buClr>
                          <a:schemeClr val="dk1"/>
                        </a:buClr>
                        <a:buSzPts val="1400"/>
                        <a:buFont typeface="Arial"/>
                        <a:buNone/>
                      </a:pPr>
                      <a:r>
                        <a:rPr lang="en-US" sz="1400" u="none" strike="noStrike" cap="none" dirty="0">
                          <a:solidFill>
                            <a:schemeClr val="dk1"/>
                          </a:solidFill>
                          <a:latin typeface="+mn-lt"/>
                          <a:ea typeface="Gill Sans"/>
                          <a:cs typeface="Gill Sans"/>
                          <a:sym typeface="Gill Sans"/>
                        </a:rPr>
                        <a:t> 2:00-3:30 PM</a:t>
                      </a:r>
                      <a:endParaRPr sz="1400" u="none" strike="noStrike" cap="none" dirty="0">
                        <a:solidFill>
                          <a:schemeClr val="dk1"/>
                        </a:solidFill>
                        <a:latin typeface="+mn-lt"/>
                        <a:ea typeface="Gill Sans"/>
                        <a:cs typeface="Gill Sans"/>
                        <a:sym typeface="Gill Sans"/>
                      </a:endParaRPr>
                    </a:p>
                  </a:txBody>
                  <a:tcPr marL="0" marR="107700" marT="53850" marB="538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85870">
                <a:tc>
                  <a:txBody>
                    <a:bodyPr/>
                    <a:lstStyle/>
                    <a:p>
                      <a:pPr marL="0" marR="0" lvl="0" indent="0" algn="l" rtl="0">
                        <a:spcBef>
                          <a:spcPts val="0"/>
                        </a:spcBef>
                        <a:spcAft>
                          <a:spcPts val="0"/>
                        </a:spcAft>
                        <a:buClr>
                          <a:schemeClr val="dk1"/>
                        </a:buClr>
                        <a:buSzPts val="1400"/>
                        <a:buFont typeface="Arial"/>
                        <a:buNone/>
                      </a:pPr>
                      <a:r>
                        <a:rPr lang="en-US" sz="1400" b="1" u="none" strike="noStrike" cap="none" dirty="0">
                          <a:solidFill>
                            <a:schemeClr val="dk1"/>
                          </a:solidFill>
                          <a:latin typeface="+mn-lt"/>
                          <a:ea typeface="Gill Sans"/>
                          <a:cs typeface="Gill Sans"/>
                          <a:sym typeface="Gill Sans"/>
                        </a:rPr>
                        <a:t>Bidder Letter of Intent to Bid Due By </a:t>
                      </a:r>
                      <a:endParaRPr sz="1400" u="none" strike="noStrike" cap="none" dirty="0">
                        <a:solidFill>
                          <a:schemeClr val="dk1"/>
                        </a:solidFill>
                        <a:latin typeface="+mn-lt"/>
                        <a:ea typeface="Gill Sans"/>
                        <a:cs typeface="Gill Sans"/>
                        <a:sym typeface="Gill Sans"/>
                      </a:endParaRPr>
                    </a:p>
                  </a:txBody>
                  <a:tcPr marL="53850" marR="8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rtl="0">
                        <a:spcBef>
                          <a:spcPts val="0"/>
                        </a:spcBef>
                        <a:spcAft>
                          <a:spcPts val="0"/>
                        </a:spcAft>
                        <a:buClr>
                          <a:schemeClr val="dk1"/>
                        </a:buClr>
                        <a:buSzPts val="1400"/>
                        <a:buFont typeface="Gill Sans"/>
                        <a:buNone/>
                      </a:pPr>
                      <a:r>
                        <a:rPr lang="en-US" sz="1400" b="1" u="none" strike="noStrike" cap="none" dirty="0">
                          <a:solidFill>
                            <a:schemeClr val="dk1"/>
                          </a:solidFill>
                          <a:latin typeface="+mn-lt"/>
                          <a:ea typeface="Gill Sans"/>
                          <a:cs typeface="Gill Sans"/>
                          <a:sym typeface="Gill Sans"/>
                        </a:rPr>
                        <a:t>February 19, 2025, by 3:00 PM</a:t>
                      </a:r>
                      <a:endParaRPr sz="1400" b="1" u="none" strike="noStrike" cap="none" dirty="0">
                        <a:solidFill>
                          <a:schemeClr val="dk1"/>
                        </a:solidFill>
                        <a:latin typeface="+mn-lt"/>
                        <a:ea typeface="Gill Sans"/>
                        <a:cs typeface="Gill Sans"/>
                        <a:sym typeface="Gill Sans"/>
                      </a:endParaRPr>
                    </a:p>
                  </a:txBody>
                  <a:tcPr marL="53850" marR="8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4"/>
                  </a:ext>
                </a:extLst>
              </a:tr>
              <a:tr h="385870">
                <a:tc>
                  <a:txBody>
                    <a:bodyPr/>
                    <a:lstStyle/>
                    <a:p>
                      <a:pPr marL="57150" marR="0" lvl="0" indent="0" algn="l" rtl="0">
                        <a:spcBef>
                          <a:spcPts val="0"/>
                        </a:spcBef>
                        <a:spcAft>
                          <a:spcPts val="0"/>
                        </a:spcAft>
                        <a:buClr>
                          <a:schemeClr val="dk1"/>
                        </a:buClr>
                        <a:buSzPts val="1400"/>
                        <a:buFont typeface="Arial"/>
                        <a:buNone/>
                      </a:pPr>
                      <a:r>
                        <a:rPr lang="en-US" sz="1400" b="1" u="none" strike="noStrike" cap="none" dirty="0">
                          <a:solidFill>
                            <a:schemeClr val="dk1"/>
                          </a:solidFill>
                          <a:latin typeface="+mn-lt"/>
                          <a:ea typeface="Gill Sans"/>
                          <a:cs typeface="Gill Sans"/>
                          <a:sym typeface="Gill Sans"/>
                        </a:rPr>
                        <a:t>Bidder Written Questions (Round 1) Due By</a:t>
                      </a:r>
                      <a:endParaRPr sz="1400" b="1" u="none" strike="noStrike" cap="none" dirty="0">
                        <a:solidFill>
                          <a:schemeClr val="dk1"/>
                        </a:solidFill>
                        <a:latin typeface="+mn-lt"/>
                        <a:ea typeface="Gill Sans"/>
                        <a:cs typeface="Gill Sans"/>
                        <a:sym typeface="Gill Sans"/>
                      </a:endParaRPr>
                    </a:p>
                  </a:txBody>
                  <a:tcPr marL="0" marR="8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marR="0" lvl="0" indent="0" algn="l" rtl="0">
                        <a:spcBef>
                          <a:spcPts val="0"/>
                        </a:spcBef>
                        <a:spcAft>
                          <a:spcPts val="0"/>
                        </a:spcAft>
                        <a:buClr>
                          <a:schemeClr val="dk1"/>
                        </a:buClr>
                        <a:buSzPts val="1400"/>
                        <a:buFont typeface="Gill Sans"/>
                        <a:buNone/>
                        <a:tabLst/>
                      </a:pPr>
                      <a:r>
                        <a:rPr lang="en-US" sz="1400" b="1" i="0" u="none" strike="noStrike" cap="none" dirty="0">
                          <a:solidFill>
                            <a:schemeClr val="dk1"/>
                          </a:solidFill>
                          <a:latin typeface="+mn-lt"/>
                          <a:ea typeface="Gill Sans"/>
                          <a:cs typeface="Gill Sans"/>
                          <a:sym typeface="Gill Sans"/>
                        </a:rPr>
                        <a:t>February 19. 2025, by 3:00 PM</a:t>
                      </a:r>
                      <a:endParaRPr sz="1400" b="1" i="0" u="none" strike="noStrike" cap="none" dirty="0">
                        <a:solidFill>
                          <a:schemeClr val="dk1"/>
                        </a:solidFill>
                        <a:latin typeface="+mn-lt"/>
                        <a:ea typeface="Gill Sans"/>
                        <a:cs typeface="Gill Sans"/>
                        <a:sym typeface="Gill Sans"/>
                      </a:endParaRPr>
                    </a:p>
                  </a:txBody>
                  <a:tcPr marL="0" marR="8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54802">
                <a:tc>
                  <a:txBody>
                    <a:bodyPr/>
                    <a:lstStyle/>
                    <a:p>
                      <a:pPr marL="0" marR="0" lvl="0" indent="0" algn="l" rtl="0">
                        <a:spcBef>
                          <a:spcPts val="0"/>
                        </a:spcBef>
                        <a:spcAft>
                          <a:spcPts val="0"/>
                        </a:spcAft>
                        <a:buClr>
                          <a:schemeClr val="dk1"/>
                        </a:buClr>
                        <a:buSzPts val="1400"/>
                        <a:buFont typeface="Arial"/>
                        <a:buNone/>
                      </a:pPr>
                      <a:r>
                        <a:rPr lang="en-US" sz="1400" u="none" strike="noStrike" cap="none" dirty="0">
                          <a:solidFill>
                            <a:schemeClr val="dk1"/>
                          </a:solidFill>
                          <a:latin typeface="+mn-lt"/>
                          <a:ea typeface="Gill Sans"/>
                          <a:cs typeface="Gill Sans"/>
                          <a:sym typeface="Gill Sans"/>
                        </a:rPr>
                        <a:t>Agency Responses to Questions (Round 1) Issued By</a:t>
                      </a:r>
                      <a:endParaRPr sz="1400" u="none" strike="noStrike" cap="none" dirty="0">
                        <a:solidFill>
                          <a:schemeClr val="dk1"/>
                        </a:solidFill>
                        <a:latin typeface="+mn-lt"/>
                        <a:ea typeface="Gill Sans"/>
                        <a:cs typeface="Gill Sans"/>
                        <a:sym typeface="Gill Sans"/>
                      </a:endParaRPr>
                    </a:p>
                  </a:txBody>
                  <a:tcPr marL="53850" marR="8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rtl="0">
                        <a:spcBef>
                          <a:spcPts val="0"/>
                        </a:spcBef>
                        <a:spcAft>
                          <a:spcPts val="0"/>
                        </a:spcAft>
                        <a:buClr>
                          <a:schemeClr val="dk1"/>
                        </a:buClr>
                        <a:buSzPts val="1400"/>
                        <a:buFont typeface="Gill Sans"/>
                        <a:buNone/>
                      </a:pPr>
                      <a:r>
                        <a:rPr lang="en-US" sz="1400" u="none" strike="noStrike" cap="none" dirty="0">
                          <a:solidFill>
                            <a:schemeClr val="dk1"/>
                          </a:solidFill>
                          <a:latin typeface="+mn-lt"/>
                          <a:ea typeface="Gill Sans"/>
                          <a:cs typeface="Gill Sans"/>
                          <a:sym typeface="Gill Sans"/>
                        </a:rPr>
                        <a:t>March 5, 2025</a:t>
                      </a:r>
                      <a:endParaRPr sz="1400" u="none" strike="noStrike" cap="none" dirty="0">
                        <a:solidFill>
                          <a:schemeClr val="dk1"/>
                        </a:solidFill>
                        <a:latin typeface="+mn-lt"/>
                        <a:ea typeface="Gill Sans"/>
                        <a:cs typeface="Gill Sans"/>
                        <a:sym typeface="Gill Sans"/>
                      </a:endParaRPr>
                    </a:p>
                  </a:txBody>
                  <a:tcPr marL="53850" marR="8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6"/>
                  </a:ext>
                </a:extLst>
              </a:tr>
              <a:tr h="254802">
                <a:tc>
                  <a:txBody>
                    <a:bodyPr/>
                    <a:lstStyle/>
                    <a:p>
                      <a:pPr marL="57150" marR="0" lvl="0" indent="0" algn="l" rtl="0">
                        <a:spcBef>
                          <a:spcPts val="0"/>
                        </a:spcBef>
                        <a:spcAft>
                          <a:spcPts val="0"/>
                        </a:spcAft>
                        <a:buClr>
                          <a:schemeClr val="dk1"/>
                        </a:buClr>
                        <a:buSzPts val="1400"/>
                        <a:buFont typeface="Arial"/>
                        <a:buNone/>
                      </a:pPr>
                      <a:r>
                        <a:rPr lang="en-US" sz="1400" u="none" strike="noStrike" cap="none" dirty="0">
                          <a:solidFill>
                            <a:schemeClr val="dk1"/>
                          </a:solidFill>
                          <a:latin typeface="+mn-lt"/>
                          <a:ea typeface="Gill Sans"/>
                          <a:cs typeface="Gill Sans"/>
                          <a:sym typeface="Gill Sans"/>
                        </a:rPr>
                        <a:t>Agency Posts Scoring Guide and Technical Proposal Components</a:t>
                      </a:r>
                      <a:endParaRPr sz="1400" u="none" strike="noStrike" cap="none" dirty="0">
                        <a:solidFill>
                          <a:schemeClr val="dk1"/>
                        </a:solidFill>
                        <a:latin typeface="+mn-lt"/>
                        <a:ea typeface="Gill Sans"/>
                        <a:cs typeface="Gill Sans"/>
                        <a:sym typeface="Gill Sans"/>
                      </a:endParaRPr>
                    </a:p>
                  </a:txBody>
                  <a:tcPr marL="0" marR="8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Clr>
                          <a:schemeClr val="dk1"/>
                        </a:buClr>
                        <a:buSzPts val="1400"/>
                        <a:buFont typeface="Gill Sans"/>
                        <a:buNone/>
                      </a:pPr>
                      <a:r>
                        <a:rPr lang="en-US" sz="1400" u="none" strike="noStrike" cap="none" dirty="0">
                          <a:solidFill>
                            <a:schemeClr val="dk1"/>
                          </a:solidFill>
                          <a:latin typeface="+mn-lt"/>
                          <a:ea typeface="Gill Sans"/>
                          <a:cs typeface="Gill Sans"/>
                          <a:sym typeface="Gill Sans"/>
                        </a:rPr>
                        <a:t> April 23, 2025</a:t>
                      </a:r>
                      <a:endParaRPr sz="1400" u="none" strike="noStrike" cap="none" dirty="0">
                        <a:solidFill>
                          <a:schemeClr val="dk1"/>
                        </a:solidFill>
                        <a:latin typeface="+mn-lt"/>
                        <a:ea typeface="Gill Sans"/>
                        <a:cs typeface="Gill Sans"/>
                        <a:sym typeface="Gill Sans"/>
                      </a:endParaRPr>
                    </a:p>
                  </a:txBody>
                  <a:tcPr marL="0" marR="8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5870">
                <a:tc>
                  <a:txBody>
                    <a:bodyPr/>
                    <a:lstStyle/>
                    <a:p>
                      <a:pPr marL="0" marR="0" lvl="0" indent="0" algn="l" rtl="0">
                        <a:spcBef>
                          <a:spcPts val="0"/>
                        </a:spcBef>
                        <a:spcAft>
                          <a:spcPts val="0"/>
                        </a:spcAft>
                        <a:buClr>
                          <a:schemeClr val="dk1"/>
                        </a:buClr>
                        <a:buSzPts val="1400"/>
                        <a:buFont typeface="Arial"/>
                        <a:buNone/>
                      </a:pPr>
                      <a:r>
                        <a:rPr lang="en-US" sz="1400" b="1" u="none" strike="noStrike" cap="none" dirty="0">
                          <a:solidFill>
                            <a:schemeClr val="dk1"/>
                          </a:solidFill>
                          <a:latin typeface="+mn-lt"/>
                          <a:ea typeface="Gill Sans"/>
                          <a:cs typeface="Gill Sans"/>
                          <a:sym typeface="Gill Sans"/>
                        </a:rPr>
                        <a:t>Bidder Written Questions (Round 2) Due By</a:t>
                      </a:r>
                      <a:endParaRPr sz="1400" u="none" strike="noStrike" cap="none" dirty="0">
                        <a:solidFill>
                          <a:schemeClr val="dk1"/>
                        </a:solidFill>
                        <a:latin typeface="+mn-lt"/>
                        <a:ea typeface="Gill Sans"/>
                        <a:cs typeface="Gill Sans"/>
                        <a:sym typeface="Gill Sans"/>
                      </a:endParaRPr>
                    </a:p>
                  </a:txBody>
                  <a:tcPr marL="53850" marR="8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rtl="0">
                        <a:spcBef>
                          <a:spcPts val="0"/>
                        </a:spcBef>
                        <a:spcAft>
                          <a:spcPts val="0"/>
                        </a:spcAft>
                        <a:buClr>
                          <a:schemeClr val="dk1"/>
                        </a:buClr>
                        <a:buSzPts val="1400"/>
                        <a:buFont typeface="Gill Sans"/>
                        <a:buNone/>
                      </a:pPr>
                      <a:r>
                        <a:rPr lang="en-US" sz="1400" b="1" u="none" strike="noStrike" cap="none" dirty="0">
                          <a:solidFill>
                            <a:schemeClr val="dk1"/>
                          </a:solidFill>
                          <a:latin typeface="+mn-lt"/>
                          <a:ea typeface="Gill Sans"/>
                          <a:cs typeface="Gill Sans"/>
                          <a:sym typeface="Gill Sans"/>
                        </a:rPr>
                        <a:t>March 26, 2025, by 3:00 PM</a:t>
                      </a:r>
                      <a:endParaRPr sz="1400" b="1" u="none" strike="noStrike" cap="none" dirty="0">
                        <a:solidFill>
                          <a:schemeClr val="dk1"/>
                        </a:solidFill>
                        <a:latin typeface="+mn-lt"/>
                        <a:ea typeface="Gill Sans"/>
                        <a:cs typeface="Gill Sans"/>
                        <a:sym typeface="Gill Sans"/>
                      </a:endParaRPr>
                    </a:p>
                  </a:txBody>
                  <a:tcPr marL="53850" marR="8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8"/>
                  </a:ext>
                </a:extLst>
              </a:tr>
              <a:tr h="254802">
                <a:tc>
                  <a:txBody>
                    <a:bodyPr/>
                    <a:lstStyle/>
                    <a:p>
                      <a:pPr marL="57150" marR="0" lvl="0" indent="0" algn="l" rtl="0">
                        <a:spcBef>
                          <a:spcPts val="0"/>
                        </a:spcBef>
                        <a:spcAft>
                          <a:spcPts val="0"/>
                        </a:spcAft>
                        <a:buClr>
                          <a:schemeClr val="dk1"/>
                        </a:buClr>
                        <a:buSzPts val="1400"/>
                        <a:buFont typeface="Arial"/>
                        <a:buNone/>
                      </a:pPr>
                      <a:r>
                        <a:rPr lang="en-US" sz="1400" u="none" strike="noStrike" cap="none">
                          <a:solidFill>
                            <a:schemeClr val="dk1"/>
                          </a:solidFill>
                          <a:latin typeface="+mn-lt"/>
                          <a:ea typeface="Gill Sans"/>
                          <a:cs typeface="Gill Sans"/>
                          <a:sym typeface="Gill Sans"/>
                        </a:rPr>
                        <a:t>Agency Responses to Questions (Round 2) Issued By</a:t>
                      </a:r>
                      <a:endParaRPr sz="1400" u="none" strike="noStrike" cap="none">
                        <a:solidFill>
                          <a:schemeClr val="dk1"/>
                        </a:solidFill>
                        <a:latin typeface="+mn-lt"/>
                        <a:ea typeface="Gill Sans"/>
                        <a:cs typeface="Gill Sans"/>
                        <a:sym typeface="Gill Sans"/>
                      </a:endParaRPr>
                    </a:p>
                  </a:txBody>
                  <a:tcPr marL="0" marR="8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Clr>
                          <a:schemeClr val="dk1"/>
                        </a:buClr>
                        <a:buSzPts val="1400"/>
                        <a:buFont typeface="Gill Sans"/>
                        <a:buNone/>
                      </a:pPr>
                      <a:r>
                        <a:rPr lang="en-US" sz="1400" u="none" strike="noStrike" cap="none" dirty="0">
                          <a:solidFill>
                            <a:schemeClr val="dk1"/>
                          </a:solidFill>
                          <a:latin typeface="+mn-lt"/>
                          <a:ea typeface="Gill Sans"/>
                          <a:cs typeface="Gill Sans"/>
                          <a:sym typeface="Gill Sans"/>
                        </a:rPr>
                        <a:t> April 9, 2025</a:t>
                      </a:r>
                      <a:endParaRPr sz="1400" u="none" strike="noStrike" cap="none" dirty="0">
                        <a:solidFill>
                          <a:schemeClr val="dk1"/>
                        </a:solidFill>
                        <a:latin typeface="+mn-lt"/>
                        <a:ea typeface="Gill Sans"/>
                        <a:cs typeface="Gill Sans"/>
                        <a:sym typeface="Gill Sans"/>
                      </a:endParaRPr>
                    </a:p>
                  </a:txBody>
                  <a:tcPr marL="0" marR="8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54802">
                <a:tc>
                  <a:txBody>
                    <a:bodyPr/>
                    <a:lstStyle/>
                    <a:p>
                      <a:pPr marL="0" marR="0" lvl="0" indent="0" algn="l" rtl="0">
                        <a:spcBef>
                          <a:spcPts val="0"/>
                        </a:spcBef>
                        <a:spcAft>
                          <a:spcPts val="0"/>
                        </a:spcAft>
                        <a:buClr>
                          <a:schemeClr val="dk1"/>
                        </a:buClr>
                        <a:buSzPts val="1400"/>
                        <a:buFont typeface="Arial"/>
                        <a:buNone/>
                      </a:pPr>
                      <a:r>
                        <a:rPr lang="en-US" sz="1400" b="1" u="none" strike="noStrike" cap="none" dirty="0">
                          <a:solidFill>
                            <a:schemeClr val="dk1"/>
                          </a:solidFill>
                          <a:latin typeface="+mn-lt"/>
                          <a:ea typeface="Gill Sans"/>
                          <a:cs typeface="Gill Sans"/>
                          <a:sym typeface="Gill Sans"/>
                        </a:rPr>
                        <a:t>Bidder Proposals and any Amendments to Proposals Due By</a:t>
                      </a:r>
                      <a:endParaRPr sz="1400" u="none" strike="noStrike" cap="none" dirty="0">
                        <a:solidFill>
                          <a:schemeClr val="dk1"/>
                        </a:solidFill>
                        <a:latin typeface="+mn-lt"/>
                        <a:ea typeface="Gill Sans"/>
                        <a:cs typeface="Gill Sans"/>
                        <a:sym typeface="Gill Sans"/>
                      </a:endParaRPr>
                    </a:p>
                  </a:txBody>
                  <a:tcPr marL="53850" marR="8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54203" algn="l" rtl="0">
                        <a:spcBef>
                          <a:spcPts val="0"/>
                        </a:spcBef>
                        <a:spcAft>
                          <a:spcPts val="0"/>
                        </a:spcAft>
                        <a:buClr>
                          <a:schemeClr val="dk1"/>
                        </a:buClr>
                        <a:buSzPts val="1400"/>
                        <a:buFont typeface="Gill Sans"/>
                        <a:buNone/>
                      </a:pPr>
                      <a:r>
                        <a:rPr lang="en-US" sz="1400" b="1" u="none" strike="noStrike" cap="none" dirty="0">
                          <a:solidFill>
                            <a:schemeClr val="dk1"/>
                          </a:solidFill>
                          <a:latin typeface="+mn-lt"/>
                          <a:ea typeface="Gill Sans"/>
                          <a:cs typeface="Gill Sans"/>
                          <a:sym typeface="Gill Sans"/>
                        </a:rPr>
                        <a:t>May 7, 2025, by 3:00 PM</a:t>
                      </a:r>
                      <a:endParaRPr sz="1400" b="1" u="none" strike="noStrike" cap="none" dirty="0">
                        <a:solidFill>
                          <a:schemeClr val="dk1"/>
                        </a:solidFill>
                        <a:latin typeface="+mn-lt"/>
                        <a:ea typeface="Gill Sans"/>
                        <a:cs typeface="Gill Sans"/>
                        <a:sym typeface="Gill Sans"/>
                      </a:endParaRPr>
                    </a:p>
                  </a:txBody>
                  <a:tcPr marL="53850" marR="8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10"/>
                  </a:ext>
                </a:extLst>
              </a:tr>
              <a:tr h="385870">
                <a:tc>
                  <a:txBody>
                    <a:bodyPr/>
                    <a:lstStyle/>
                    <a:p>
                      <a:pPr marL="0" marR="0" lvl="0" indent="0" algn="l" rtl="0">
                        <a:spcBef>
                          <a:spcPts val="0"/>
                        </a:spcBef>
                        <a:spcAft>
                          <a:spcPts val="0"/>
                        </a:spcAft>
                        <a:buClr>
                          <a:schemeClr val="dk1"/>
                        </a:buClr>
                        <a:buSzPts val="1400"/>
                        <a:buFont typeface="Arial"/>
                        <a:buNone/>
                      </a:pPr>
                      <a:r>
                        <a:rPr lang="en-US" sz="1400" u="none" strike="noStrike" cap="none" dirty="0">
                          <a:solidFill>
                            <a:schemeClr val="dk1"/>
                          </a:solidFill>
                          <a:latin typeface="+mn-lt"/>
                          <a:ea typeface="Gill Sans"/>
                          <a:cs typeface="Gill Sans"/>
                          <a:sym typeface="Gill Sans"/>
                        </a:rPr>
                        <a:t>Bidder Presentations of Bid Proposals (held at the discretion of the Agency) </a:t>
                      </a:r>
                      <a:endParaRPr sz="1400" u="none" strike="noStrike" cap="none" dirty="0">
                        <a:solidFill>
                          <a:schemeClr val="dk1"/>
                        </a:solidFill>
                        <a:latin typeface="+mn-lt"/>
                        <a:ea typeface="Gill Sans"/>
                        <a:cs typeface="Gill Sans"/>
                        <a:sym typeface="Gill Sans"/>
                      </a:endParaRPr>
                    </a:p>
                  </a:txBody>
                  <a:tcPr marL="53850" marR="8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54203" algn="l" rtl="0">
                        <a:spcBef>
                          <a:spcPts val="0"/>
                        </a:spcBef>
                        <a:spcAft>
                          <a:spcPts val="0"/>
                        </a:spcAft>
                        <a:buClr>
                          <a:schemeClr val="dk1"/>
                        </a:buClr>
                        <a:buSzPts val="1400"/>
                        <a:buFont typeface="Gill Sans"/>
                        <a:buNone/>
                      </a:pPr>
                      <a:r>
                        <a:rPr lang="en-US" sz="1400" u="none" strike="noStrike" cap="none" dirty="0">
                          <a:solidFill>
                            <a:schemeClr val="dk1"/>
                          </a:solidFill>
                          <a:latin typeface="+mn-lt"/>
                          <a:ea typeface="Gill Sans"/>
                          <a:cs typeface="Gill Sans"/>
                          <a:sym typeface="Gill Sans"/>
                        </a:rPr>
                        <a:t>July 29, 2025</a:t>
                      </a:r>
                      <a:endParaRPr sz="1400" u="none" strike="noStrike" cap="none" dirty="0">
                        <a:solidFill>
                          <a:schemeClr val="dk1"/>
                        </a:solidFill>
                        <a:latin typeface="+mn-lt"/>
                        <a:ea typeface="Gill Sans"/>
                        <a:cs typeface="Gill Sans"/>
                        <a:sym typeface="Gill Sans"/>
                      </a:endParaRPr>
                    </a:p>
                  </a:txBody>
                  <a:tcPr marL="53850" marR="8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5911166"/>
                  </a:ext>
                </a:extLst>
              </a:tr>
              <a:tr h="254802">
                <a:tc>
                  <a:txBody>
                    <a:bodyPr/>
                    <a:lstStyle/>
                    <a:p>
                      <a:pPr marL="57150" marR="0" lvl="0" indent="0" algn="l" rtl="0">
                        <a:spcBef>
                          <a:spcPts val="0"/>
                        </a:spcBef>
                        <a:spcAft>
                          <a:spcPts val="0"/>
                        </a:spcAft>
                        <a:buClr>
                          <a:schemeClr val="dk1"/>
                        </a:buClr>
                        <a:buSzPts val="1400"/>
                        <a:buFont typeface="Arial"/>
                        <a:buNone/>
                      </a:pPr>
                      <a:r>
                        <a:rPr lang="en-US" sz="1400" u="none" strike="noStrike" cap="none" dirty="0">
                          <a:solidFill>
                            <a:schemeClr val="dk1"/>
                          </a:solidFill>
                          <a:latin typeface="+mn-lt"/>
                          <a:ea typeface="Gill Sans"/>
                          <a:cs typeface="Gill Sans"/>
                          <a:sym typeface="Gill Sans"/>
                        </a:rPr>
                        <a:t>Agency Announces Apparent Successful Bidder/Notice of Intent to Award </a:t>
                      </a:r>
                      <a:endParaRPr sz="1400" u="none" strike="noStrike" cap="none" dirty="0">
                        <a:solidFill>
                          <a:schemeClr val="dk1"/>
                        </a:solidFill>
                        <a:latin typeface="+mn-lt"/>
                        <a:ea typeface="Gill Sans"/>
                        <a:cs typeface="Gill Sans"/>
                        <a:sym typeface="Gill Sans"/>
                      </a:endParaRPr>
                    </a:p>
                  </a:txBody>
                  <a:tcPr marL="0" marR="8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rtl="0">
                        <a:spcBef>
                          <a:spcPts val="0"/>
                        </a:spcBef>
                        <a:spcAft>
                          <a:spcPts val="0"/>
                        </a:spcAft>
                        <a:buClr>
                          <a:schemeClr val="dk1"/>
                        </a:buClr>
                        <a:buSzPts val="1400"/>
                        <a:buFont typeface="Gill Sans"/>
                        <a:buNone/>
                      </a:pPr>
                      <a:r>
                        <a:rPr lang="en-US" sz="1400" u="none" strike="noStrike" cap="none" dirty="0">
                          <a:solidFill>
                            <a:schemeClr val="dk1"/>
                          </a:solidFill>
                          <a:latin typeface="+mn-lt"/>
                          <a:ea typeface="Gill Sans"/>
                          <a:cs typeface="Gill Sans"/>
                          <a:sym typeface="Gill Sans"/>
                        </a:rPr>
                        <a:t> August 15, 2025</a:t>
                      </a:r>
                      <a:endParaRPr sz="1400" u="none" strike="noStrike" cap="none" dirty="0">
                        <a:solidFill>
                          <a:schemeClr val="dk1"/>
                        </a:solidFill>
                        <a:latin typeface="+mn-lt"/>
                        <a:ea typeface="Gill Sans"/>
                        <a:cs typeface="Gill Sans"/>
                        <a:sym typeface="Gill Sans"/>
                      </a:endParaRPr>
                    </a:p>
                  </a:txBody>
                  <a:tcPr marL="0" marR="8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11"/>
                  </a:ext>
                </a:extLst>
              </a:tr>
              <a:tr h="254802">
                <a:tc>
                  <a:txBody>
                    <a:bodyPr/>
                    <a:lstStyle/>
                    <a:p>
                      <a:pPr marL="0" marR="0" lvl="0" indent="0" algn="l" rtl="0">
                        <a:spcBef>
                          <a:spcPts val="0"/>
                        </a:spcBef>
                        <a:spcAft>
                          <a:spcPts val="0"/>
                        </a:spcAft>
                        <a:buClr>
                          <a:schemeClr val="dk1"/>
                        </a:buClr>
                        <a:buSzPts val="1400"/>
                        <a:buFont typeface="Arial"/>
                        <a:buNone/>
                      </a:pPr>
                      <a:r>
                        <a:rPr lang="en-US" sz="1400" u="none" strike="noStrike" cap="none">
                          <a:solidFill>
                            <a:schemeClr val="dk1"/>
                          </a:solidFill>
                          <a:latin typeface="+mn-lt"/>
                          <a:ea typeface="Gill Sans"/>
                          <a:cs typeface="Gill Sans"/>
                          <a:sym typeface="Gill Sans"/>
                        </a:rPr>
                        <a:t>Transition Activities Begin</a:t>
                      </a:r>
                      <a:endParaRPr sz="1400" u="none" strike="noStrike" cap="none">
                        <a:solidFill>
                          <a:schemeClr val="dk1"/>
                        </a:solidFill>
                        <a:latin typeface="+mn-lt"/>
                        <a:ea typeface="Gill Sans"/>
                        <a:cs typeface="Gill Sans"/>
                        <a:sym typeface="Gill Sans"/>
                      </a:endParaRPr>
                    </a:p>
                  </a:txBody>
                  <a:tcPr marL="53850" marR="8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54203" algn="l" rtl="0">
                        <a:spcBef>
                          <a:spcPts val="0"/>
                        </a:spcBef>
                        <a:spcAft>
                          <a:spcPts val="0"/>
                        </a:spcAft>
                        <a:buClr>
                          <a:schemeClr val="dk1"/>
                        </a:buClr>
                        <a:buSzPts val="1400"/>
                        <a:buFont typeface="Gill Sans"/>
                        <a:buNone/>
                      </a:pPr>
                      <a:r>
                        <a:rPr lang="en-US" sz="1400" u="none" strike="noStrike" cap="none" dirty="0">
                          <a:solidFill>
                            <a:schemeClr val="dk1"/>
                          </a:solidFill>
                          <a:latin typeface="+mn-lt"/>
                          <a:ea typeface="Gill Sans"/>
                          <a:cs typeface="Gill Sans"/>
                          <a:sym typeface="Gill Sans"/>
                        </a:rPr>
                        <a:t>September 15, 2025</a:t>
                      </a:r>
                      <a:endParaRPr sz="1400" u="none" strike="noStrike" cap="none" dirty="0">
                        <a:solidFill>
                          <a:schemeClr val="dk1"/>
                        </a:solidFill>
                        <a:latin typeface="+mn-lt"/>
                        <a:ea typeface="Gill Sans"/>
                        <a:cs typeface="Gill Sans"/>
                        <a:sym typeface="Gill Sans"/>
                      </a:endParaRPr>
                    </a:p>
                  </a:txBody>
                  <a:tcPr marL="53850" marR="8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254802">
                <a:tc>
                  <a:txBody>
                    <a:bodyPr/>
                    <a:lstStyle/>
                    <a:p>
                      <a:pPr marL="57150" marR="0" lvl="0" indent="0" algn="l" rtl="0">
                        <a:spcBef>
                          <a:spcPts val="0"/>
                        </a:spcBef>
                        <a:spcAft>
                          <a:spcPts val="0"/>
                        </a:spcAft>
                        <a:buClr>
                          <a:schemeClr val="dk1"/>
                        </a:buClr>
                        <a:buSzPts val="1400"/>
                        <a:buFont typeface="Arial"/>
                        <a:buNone/>
                      </a:pPr>
                      <a:r>
                        <a:rPr lang="en-US" sz="1400" b="1" u="none" strike="noStrike" cap="none">
                          <a:solidFill>
                            <a:schemeClr val="dk1"/>
                          </a:solidFill>
                          <a:latin typeface="+mn-lt"/>
                          <a:ea typeface="Gill Sans"/>
                          <a:cs typeface="Gill Sans"/>
                          <a:sym typeface="Gill Sans"/>
                        </a:rPr>
                        <a:t>Anticipated Start Date for the Provision of Services</a:t>
                      </a:r>
                      <a:endParaRPr sz="1400" u="none" strike="noStrike" cap="none">
                        <a:solidFill>
                          <a:schemeClr val="dk1"/>
                        </a:solidFill>
                        <a:latin typeface="+mn-lt"/>
                        <a:ea typeface="Gill Sans"/>
                        <a:cs typeface="Gill Sans"/>
                        <a:sym typeface="Gill Sans"/>
                      </a:endParaRPr>
                    </a:p>
                  </a:txBody>
                  <a:tcPr marL="0" marR="8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rtl="0">
                        <a:spcBef>
                          <a:spcPts val="0"/>
                        </a:spcBef>
                        <a:spcAft>
                          <a:spcPts val="0"/>
                        </a:spcAft>
                        <a:buClr>
                          <a:schemeClr val="dk1"/>
                        </a:buClr>
                        <a:buSzPts val="1400"/>
                        <a:buFont typeface="Arial"/>
                        <a:buNone/>
                      </a:pPr>
                      <a:r>
                        <a:rPr lang="en-US" sz="1400" u="none" strike="noStrike" cap="none" dirty="0">
                          <a:solidFill>
                            <a:schemeClr val="dk1"/>
                          </a:solidFill>
                          <a:latin typeface="+mn-lt"/>
                          <a:ea typeface="Gill Sans"/>
                          <a:cs typeface="Gill Sans"/>
                          <a:sym typeface="Gill Sans"/>
                        </a:rPr>
                        <a:t> </a:t>
                      </a:r>
                      <a:r>
                        <a:rPr lang="en-US" sz="1400" b="1" u="none" strike="noStrike" cap="none" dirty="0">
                          <a:solidFill>
                            <a:schemeClr val="dk1"/>
                          </a:solidFill>
                          <a:latin typeface="+mn-lt"/>
                          <a:ea typeface="Gill Sans"/>
                          <a:cs typeface="Gill Sans"/>
                          <a:sym typeface="Gill Sans"/>
                        </a:rPr>
                        <a:t>July 1, 2026</a:t>
                      </a:r>
                      <a:endParaRPr sz="1400" b="1" u="none" strike="noStrike" cap="none" dirty="0">
                        <a:solidFill>
                          <a:schemeClr val="dk1"/>
                        </a:solidFill>
                        <a:latin typeface="+mn-lt"/>
                        <a:ea typeface="Gill Sans"/>
                        <a:cs typeface="Gill Sans"/>
                        <a:sym typeface="Gill Sans"/>
                      </a:endParaRPr>
                    </a:p>
                  </a:txBody>
                  <a:tcPr marL="0" marR="8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13"/>
                  </a:ext>
                </a:extLst>
              </a:tr>
            </a:tbl>
          </a:graphicData>
        </a:graphic>
      </p:graphicFrame>
      <p:sp>
        <p:nvSpPr>
          <p:cNvPr id="8" name="Title 1">
            <a:extLst>
              <a:ext uri="{FF2B5EF4-FFF2-40B4-BE49-F238E27FC236}">
                <a16:creationId xmlns:a16="http://schemas.microsoft.com/office/drawing/2014/main" id="{27E7856E-74A8-25ED-51C0-2BF263B37C3A}"/>
              </a:ext>
            </a:extLst>
          </p:cNvPr>
          <p:cNvSpPr txBox="1">
            <a:spLocks/>
          </p:cNvSpPr>
          <p:nvPr/>
        </p:nvSpPr>
        <p:spPr>
          <a:xfrm>
            <a:off x="552824" y="192639"/>
            <a:ext cx="2163482" cy="7270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a:lstStyle>
          <a:p>
            <a:r>
              <a:rPr lang="en-US" sz="2800" dirty="0">
                <a:solidFill>
                  <a:schemeClr val="accent4"/>
                </a:solidFill>
                <a:ea typeface="Gill Sans"/>
                <a:cs typeface="Gill Sans"/>
                <a:sym typeface="Gill Sans"/>
              </a:rPr>
              <a:t>Key Dates</a:t>
            </a:r>
            <a:endParaRPr lang="en-US" sz="2800" dirty="0">
              <a:solidFill>
                <a:schemeClr val="accent4"/>
              </a:solidFill>
            </a:endParaRPr>
          </a:p>
        </p:txBody>
      </p:sp>
      <p:sp>
        <p:nvSpPr>
          <p:cNvPr id="9" name="TextBox 8">
            <a:extLst>
              <a:ext uri="{FF2B5EF4-FFF2-40B4-BE49-F238E27FC236}">
                <a16:creationId xmlns:a16="http://schemas.microsoft.com/office/drawing/2014/main" id="{DFEBB9B6-A2B7-2C23-39E1-255A6464111D}"/>
              </a:ext>
            </a:extLst>
          </p:cNvPr>
          <p:cNvSpPr txBox="1"/>
          <p:nvPr/>
        </p:nvSpPr>
        <p:spPr>
          <a:xfrm>
            <a:off x="2815147" y="279902"/>
            <a:ext cx="5897053" cy="535531"/>
          </a:xfrm>
          <a:prstGeom prst="rect">
            <a:avLst/>
          </a:prstGeom>
          <a:solidFill>
            <a:schemeClr val="accent2">
              <a:lumMod val="40000"/>
              <a:lumOff val="60000"/>
            </a:schemeClr>
          </a:solidFill>
        </p:spPr>
        <p:txBody>
          <a:bodyPr wrap="square" rtlCol="0" anchor="ctr">
            <a:spAutoFit/>
          </a:bodyPr>
          <a:lstStyle/>
          <a:p>
            <a:pPr marL="171450" lvl="0" indent="-171450" algn="l" rtl="0">
              <a:lnSpc>
                <a:spcPct val="90000"/>
              </a:lnSpc>
              <a:spcBef>
                <a:spcPts val="0"/>
              </a:spcBef>
              <a:spcAft>
                <a:spcPts val="0"/>
              </a:spcAft>
              <a:buSzPts val="1710"/>
              <a:buFont typeface="Wingdings 3" panose="05040102010807070707" pitchFamily="18" charset="2"/>
              <a:buChar char=""/>
            </a:pPr>
            <a:r>
              <a:rPr lang="en-US" sz="1600" dirty="0"/>
              <a:t>See the procurement timetable in the RFP for more details. Times provided are in Central Time.</a:t>
            </a:r>
          </a:p>
        </p:txBody>
      </p:sp>
    </p:spTree>
    <p:extLst>
      <p:ext uri="{BB962C8B-B14F-4D97-AF65-F5344CB8AC3E}">
        <p14:creationId xmlns:p14="http://schemas.microsoft.com/office/powerpoint/2010/main" val="4132219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AA2D0-FA4F-4B7D-9D2E-0256C1F9FF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83D729-4AC0-933F-EFB9-6AA280AC8DA2}"/>
              </a:ext>
            </a:extLst>
          </p:cNvPr>
          <p:cNvSpPr>
            <a:spLocks noGrp="1"/>
          </p:cNvSpPr>
          <p:nvPr>
            <p:ph type="title"/>
          </p:nvPr>
        </p:nvSpPr>
        <p:spPr>
          <a:xfrm>
            <a:off x="324498" y="349042"/>
            <a:ext cx="7298592" cy="727074"/>
          </a:xfrm>
        </p:spPr>
        <p:txBody>
          <a:bodyPr>
            <a:noAutofit/>
          </a:bodyPr>
          <a:lstStyle/>
          <a:p>
            <a:r>
              <a:rPr lang="en-US" sz="3200" dirty="0">
                <a:solidFill>
                  <a:schemeClr val="accent4"/>
                </a:solidFill>
                <a:ea typeface="Gill Sans"/>
                <a:cs typeface="Gill Sans"/>
                <a:sym typeface="Gill Sans"/>
              </a:rPr>
              <a:t>Technical Proposal Response Guide</a:t>
            </a:r>
            <a:endParaRPr lang="en-US" sz="3200" dirty="0">
              <a:solidFill>
                <a:schemeClr val="accent4"/>
              </a:solidFill>
            </a:endParaRPr>
          </a:p>
        </p:txBody>
      </p:sp>
      <p:sp>
        <p:nvSpPr>
          <p:cNvPr id="6" name="Google Shape;686;p34">
            <a:extLst>
              <a:ext uri="{FF2B5EF4-FFF2-40B4-BE49-F238E27FC236}">
                <a16:creationId xmlns:a16="http://schemas.microsoft.com/office/drawing/2014/main" id="{327A546A-7052-50DD-5E5A-4458DE1055E1}"/>
              </a:ext>
            </a:extLst>
          </p:cNvPr>
          <p:cNvSpPr txBox="1">
            <a:spLocks noGrp="1"/>
          </p:cNvSpPr>
          <p:nvPr>
            <p:ph type="body" idx="1"/>
          </p:nvPr>
        </p:nvSpPr>
        <p:spPr>
          <a:xfrm>
            <a:off x="324498" y="1748302"/>
            <a:ext cx="3803749" cy="3836701"/>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SzPts val="1620"/>
              <a:buFont typeface="Wingdings 3" panose="05040102010807070707" pitchFamily="18" charset="2"/>
              <a:buChar char=""/>
            </a:pPr>
            <a:r>
              <a:rPr lang="en-US" sz="2000" b="0" dirty="0">
                <a:solidFill>
                  <a:schemeClr val="tx1"/>
                </a:solidFill>
                <a:latin typeface="Aptos" panose="020B0004020202020204" pitchFamily="34" charset="0"/>
              </a:rPr>
              <a:t>Follow Section 3 of the RFP   for format and content specifications for bid proposals.</a:t>
            </a:r>
            <a:endParaRPr sz="2000" b="0" dirty="0">
              <a:solidFill>
                <a:schemeClr val="tx1"/>
              </a:solidFill>
              <a:latin typeface="Aptos" panose="020B0004020202020204" pitchFamily="34" charset="0"/>
            </a:endParaRPr>
          </a:p>
          <a:p>
            <a:pPr marL="102871" lvl="0" algn="l" rtl="0">
              <a:lnSpc>
                <a:spcPct val="90000"/>
              </a:lnSpc>
              <a:spcBef>
                <a:spcPts val="750"/>
              </a:spcBef>
              <a:spcAft>
                <a:spcPts val="0"/>
              </a:spcAft>
              <a:buSzPts val="1620"/>
            </a:pPr>
            <a:endParaRPr sz="2000" b="0" dirty="0">
              <a:solidFill>
                <a:schemeClr val="tx1"/>
              </a:solidFill>
              <a:latin typeface="Aptos" panose="020B0004020202020204" pitchFamily="34" charset="0"/>
            </a:endParaRPr>
          </a:p>
          <a:p>
            <a:pPr marL="285750" lvl="0" indent="-285750" algn="l" rtl="0">
              <a:lnSpc>
                <a:spcPct val="90000"/>
              </a:lnSpc>
              <a:spcBef>
                <a:spcPts val="750"/>
              </a:spcBef>
              <a:spcAft>
                <a:spcPts val="0"/>
              </a:spcAft>
              <a:buSzPts val="1620"/>
              <a:buFont typeface="Wingdings 3" panose="05040102010807070707" pitchFamily="18" charset="2"/>
              <a:buChar char=""/>
            </a:pPr>
            <a:r>
              <a:rPr lang="en-US" sz="2000" b="0" dirty="0">
                <a:solidFill>
                  <a:schemeClr val="tx1"/>
                </a:solidFill>
                <a:latin typeface="Aptos" panose="020B0004020202020204" pitchFamily="34" charset="0"/>
              </a:rPr>
              <a:t>Respond in accordance with Attachment J: Technical Proposal Response Guide. </a:t>
            </a:r>
            <a:endParaRPr sz="2000" b="0" dirty="0">
              <a:solidFill>
                <a:schemeClr val="tx1"/>
              </a:solidFill>
              <a:latin typeface="Aptos" panose="020B0004020202020204" pitchFamily="34" charset="0"/>
            </a:endParaRPr>
          </a:p>
          <a:p>
            <a:pPr marL="635509" lvl="1" indent="-342900" algn="l" rtl="0">
              <a:lnSpc>
                <a:spcPct val="90000"/>
              </a:lnSpc>
              <a:spcBef>
                <a:spcPts val="375"/>
              </a:spcBef>
              <a:spcAft>
                <a:spcPts val="0"/>
              </a:spcAft>
              <a:buSzPts val="1440"/>
              <a:buFont typeface="Wingdings 3" panose="05040102010807070707" pitchFamily="18" charset="2"/>
              <a:buChar char=""/>
            </a:pPr>
            <a:r>
              <a:rPr lang="en-US" b="0" dirty="0">
                <a:solidFill>
                  <a:schemeClr val="tx1"/>
                </a:solidFill>
                <a:latin typeface="Aptos" panose="020B0004020202020204" pitchFamily="34" charset="0"/>
              </a:rPr>
              <a:t>See instructions in RFP Section 3.2 and at the beginning of Attachment J.</a:t>
            </a:r>
            <a:endParaRPr b="0" dirty="0">
              <a:solidFill>
                <a:schemeClr val="tx1"/>
              </a:solidFill>
              <a:latin typeface="Aptos" panose="020B0004020202020204" pitchFamily="34" charset="0"/>
            </a:endParaRPr>
          </a:p>
          <a:p>
            <a:pPr marL="137160" lvl="0" indent="-40005" algn="l" rtl="0">
              <a:lnSpc>
                <a:spcPct val="90000"/>
              </a:lnSpc>
              <a:spcBef>
                <a:spcPts val="750"/>
              </a:spcBef>
              <a:spcAft>
                <a:spcPts val="0"/>
              </a:spcAft>
              <a:buSzPts val="1530"/>
              <a:buFont typeface="Noto Sans Symbols"/>
              <a:buNone/>
            </a:pPr>
            <a:endParaRPr sz="1700" dirty="0"/>
          </a:p>
        </p:txBody>
      </p:sp>
      <p:sp>
        <p:nvSpPr>
          <p:cNvPr id="7" name="Slide Number Placeholder 6">
            <a:extLst>
              <a:ext uri="{FF2B5EF4-FFF2-40B4-BE49-F238E27FC236}">
                <a16:creationId xmlns:a16="http://schemas.microsoft.com/office/drawing/2014/main" id="{5145074F-7FD2-989F-0703-94BC80BE858F}"/>
              </a:ext>
            </a:extLst>
          </p:cNvPr>
          <p:cNvSpPr>
            <a:spLocks noGrp="1"/>
          </p:cNvSpPr>
          <p:nvPr>
            <p:ph type="sldNum" sz="quarter" idx="12"/>
          </p:nvPr>
        </p:nvSpPr>
        <p:spPr/>
        <p:txBody>
          <a:bodyPr/>
          <a:lstStyle/>
          <a:p>
            <a:fld id="{C95E8E5B-C54E-4915-B069-2B2C8B7FEC1E}" type="slidenum">
              <a:rPr lang="en-US" smtClean="0">
                <a:solidFill>
                  <a:schemeClr val="bg1"/>
                </a:solidFill>
              </a:rPr>
              <a:pPr/>
              <a:t>33</a:t>
            </a:fld>
            <a:endParaRPr lang="en-US" dirty="0">
              <a:solidFill>
                <a:schemeClr val="bg1"/>
              </a:solidFill>
            </a:endParaRPr>
          </a:p>
        </p:txBody>
      </p:sp>
      <p:pic>
        <p:nvPicPr>
          <p:cNvPr id="5" name="Picture 4">
            <a:extLst>
              <a:ext uri="{FF2B5EF4-FFF2-40B4-BE49-F238E27FC236}">
                <a16:creationId xmlns:a16="http://schemas.microsoft.com/office/drawing/2014/main" id="{7800BBE3-5C84-94E7-E15C-376B3C421E72}"/>
              </a:ext>
            </a:extLst>
          </p:cNvPr>
          <p:cNvPicPr>
            <a:picLocks noChangeAspect="1"/>
          </p:cNvPicPr>
          <p:nvPr/>
        </p:nvPicPr>
        <p:blipFill>
          <a:blip r:embed="rId2"/>
          <a:stretch>
            <a:fillRect/>
          </a:stretch>
        </p:blipFill>
        <p:spPr>
          <a:xfrm>
            <a:off x="4315388" y="1272996"/>
            <a:ext cx="4285124" cy="43120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677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D62750-81B6-651A-02D9-FFC46A9262B5}"/>
              </a:ext>
            </a:extLst>
          </p:cNvPr>
          <p:cNvSpPr/>
          <p:nvPr/>
        </p:nvSpPr>
        <p:spPr>
          <a:xfrm>
            <a:off x="237067" y="6129867"/>
            <a:ext cx="2619022" cy="598311"/>
          </a:xfrm>
          <a:prstGeom prst="rect">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BCB4C03-45E9-6D1D-0DAD-610CF66C5935}"/>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4805" t="12763" r="17568"/>
          <a:stretch/>
        </p:blipFill>
        <p:spPr>
          <a:xfrm>
            <a:off x="0" y="8878"/>
            <a:ext cx="9143980" cy="6849121"/>
          </a:xfrm>
          <a:prstGeom prst="rect">
            <a:avLst/>
          </a:prstGeom>
        </p:spPr>
      </p:pic>
      <p:sp>
        <p:nvSpPr>
          <p:cNvPr id="4" name="Title 1">
            <a:extLst>
              <a:ext uri="{FF2B5EF4-FFF2-40B4-BE49-F238E27FC236}">
                <a16:creationId xmlns:a16="http://schemas.microsoft.com/office/drawing/2014/main" id="{295243F8-A13C-7681-0E47-93ECB54DA6F6}"/>
              </a:ext>
            </a:extLst>
          </p:cNvPr>
          <p:cNvSpPr txBox="1">
            <a:spLocks/>
          </p:cNvSpPr>
          <p:nvPr/>
        </p:nvSpPr>
        <p:spPr>
          <a:xfrm>
            <a:off x="477111" y="2549974"/>
            <a:ext cx="7879842" cy="20574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a:lstStyle>
          <a:p>
            <a:pPr>
              <a:spcAft>
                <a:spcPts val="600"/>
              </a:spcAft>
            </a:pPr>
            <a:r>
              <a:rPr lang="en-US" dirty="0">
                <a:solidFill>
                  <a:schemeClr val="bg1"/>
                </a:solidFill>
              </a:rPr>
              <a:t>Questions?</a:t>
            </a:r>
          </a:p>
        </p:txBody>
      </p:sp>
      <p:pic>
        <p:nvPicPr>
          <p:cNvPr id="7" name="Graphic 6">
            <a:extLst>
              <a:ext uri="{FF2B5EF4-FFF2-40B4-BE49-F238E27FC236}">
                <a16:creationId xmlns:a16="http://schemas.microsoft.com/office/drawing/2014/main" id="{BAB5A995-7DD5-1D81-9607-1CF3FBE172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4338" y="5473493"/>
            <a:ext cx="3836519" cy="442675"/>
          </a:xfrm>
          <a:prstGeom prst="rect">
            <a:avLst/>
          </a:prstGeom>
        </p:spPr>
      </p:pic>
      <p:sp>
        <p:nvSpPr>
          <p:cNvPr id="8" name="Slide Number Placeholder 7">
            <a:extLst>
              <a:ext uri="{FF2B5EF4-FFF2-40B4-BE49-F238E27FC236}">
                <a16:creationId xmlns:a16="http://schemas.microsoft.com/office/drawing/2014/main" id="{63676107-D79D-21D1-B4A2-0C2D90BC3C9C}"/>
              </a:ext>
            </a:extLst>
          </p:cNvPr>
          <p:cNvSpPr>
            <a:spLocks noGrp="1"/>
          </p:cNvSpPr>
          <p:nvPr>
            <p:ph type="sldNum" sz="quarter" idx="12"/>
          </p:nvPr>
        </p:nvSpPr>
        <p:spPr/>
        <p:txBody>
          <a:bodyPr/>
          <a:lstStyle/>
          <a:p>
            <a:fld id="{C95E8E5B-C54E-4915-B069-2B2C8B7FEC1E}" type="slidenum">
              <a:rPr lang="en-US" smtClean="0">
                <a:solidFill>
                  <a:schemeClr val="bg1"/>
                </a:solidFill>
              </a:rPr>
              <a:pPr/>
              <a:t>34</a:t>
            </a:fld>
            <a:endParaRPr lang="en-US" dirty="0">
              <a:solidFill>
                <a:schemeClr val="bg1"/>
              </a:solidFill>
            </a:endParaRPr>
          </a:p>
        </p:txBody>
      </p:sp>
    </p:spTree>
    <p:extLst>
      <p:ext uri="{BB962C8B-B14F-4D97-AF65-F5344CB8AC3E}">
        <p14:creationId xmlns:p14="http://schemas.microsoft.com/office/powerpoint/2010/main" val="325639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FE0D0-A4D0-832E-C510-E5C628812225}"/>
              </a:ext>
            </a:extLst>
          </p:cNvPr>
          <p:cNvSpPr txBox="1">
            <a:spLocks/>
          </p:cNvSpPr>
          <p:nvPr/>
        </p:nvSpPr>
        <p:spPr>
          <a:xfrm>
            <a:off x="191764" y="406491"/>
            <a:ext cx="8470760" cy="537807"/>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a:lstStyle>
          <a:p>
            <a:r>
              <a:rPr lang="en-US" sz="3600" dirty="0">
                <a:solidFill>
                  <a:schemeClr val="accent4"/>
                </a:solidFill>
                <a:ea typeface="Gill Sans"/>
                <a:cs typeface="Gill Sans"/>
                <a:sym typeface="Gill Sans"/>
              </a:rPr>
              <a:t>Medicaid Dental Overview</a:t>
            </a:r>
            <a:endParaRPr lang="en-US" sz="3600" dirty="0">
              <a:solidFill>
                <a:schemeClr val="accent4"/>
              </a:solidFill>
            </a:endParaRPr>
          </a:p>
        </p:txBody>
      </p:sp>
      <p:grpSp>
        <p:nvGrpSpPr>
          <p:cNvPr id="3" name="Group 2">
            <a:extLst>
              <a:ext uri="{FF2B5EF4-FFF2-40B4-BE49-F238E27FC236}">
                <a16:creationId xmlns:a16="http://schemas.microsoft.com/office/drawing/2014/main" id="{565BF525-9B71-A097-F5C6-660E188A31DB}"/>
              </a:ext>
            </a:extLst>
          </p:cNvPr>
          <p:cNvGrpSpPr/>
          <p:nvPr/>
        </p:nvGrpSpPr>
        <p:grpSpPr>
          <a:xfrm>
            <a:off x="336620" y="1213203"/>
            <a:ext cx="8325904" cy="537806"/>
            <a:chOff x="1323174" y="263882"/>
            <a:chExt cx="6517164" cy="725192"/>
          </a:xfrm>
          <a:solidFill>
            <a:schemeClr val="accent2">
              <a:lumMod val="20000"/>
              <a:lumOff val="80000"/>
            </a:schemeClr>
          </a:solidFill>
        </p:grpSpPr>
        <p:sp>
          <p:nvSpPr>
            <p:cNvPr id="4" name="Rectangle 3">
              <a:extLst>
                <a:ext uri="{FF2B5EF4-FFF2-40B4-BE49-F238E27FC236}">
                  <a16:creationId xmlns:a16="http://schemas.microsoft.com/office/drawing/2014/main" id="{076065A1-A563-37BB-3469-75A84FABAE62}"/>
                </a:ext>
              </a:extLst>
            </p:cNvPr>
            <p:cNvSpPr/>
            <p:nvPr/>
          </p:nvSpPr>
          <p:spPr>
            <a:xfrm rot="10800000">
              <a:off x="1323174" y="263882"/>
              <a:ext cx="6517164" cy="725192"/>
            </a:xfrm>
            <a:prstGeom prst="rect">
              <a:avLst/>
            </a:prstGeom>
            <a:grpFill/>
            <a:ln w="12700">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sz="1400">
                <a:solidFill>
                  <a:schemeClr val="accent1"/>
                </a:solidFill>
                <a:latin typeface="Aptos" panose="020B0004020202020204" pitchFamily="34" charset="0"/>
              </a:endParaRPr>
            </a:p>
          </p:txBody>
        </p:sp>
        <p:sp>
          <p:nvSpPr>
            <p:cNvPr id="5" name="TextBox 4">
              <a:extLst>
                <a:ext uri="{FF2B5EF4-FFF2-40B4-BE49-F238E27FC236}">
                  <a16:creationId xmlns:a16="http://schemas.microsoft.com/office/drawing/2014/main" id="{DCF4E377-3F5E-194B-2B60-E810E90F3B04}"/>
                </a:ext>
              </a:extLst>
            </p:cNvPr>
            <p:cNvSpPr txBox="1"/>
            <p:nvPr/>
          </p:nvSpPr>
          <p:spPr>
            <a:xfrm rot="21600000">
              <a:off x="1323174" y="263882"/>
              <a:ext cx="6517164" cy="725192"/>
            </a:xfrm>
            <a:prstGeom prst="rect">
              <a:avLst/>
            </a:prstGeom>
            <a:solidFill>
              <a:schemeClr val="accent2">
                <a:lumMod val="40000"/>
                <a:lumOff val="60000"/>
              </a:schemeClr>
            </a:solidFill>
            <a:ln w="12700">
              <a:noFill/>
            </a:ln>
          </p:spPr>
          <p:style>
            <a:lnRef idx="0">
              <a:scrgbClr r="0" g="0" b="0"/>
            </a:lnRef>
            <a:fillRef idx="0">
              <a:scrgbClr r="0" g="0" b="0"/>
            </a:fillRef>
            <a:effectRef idx="0">
              <a:scrgbClr r="0" g="0" b="0"/>
            </a:effectRef>
            <a:fontRef idx="minor">
              <a:schemeClr val="lt1"/>
            </a:fontRef>
          </p:style>
          <p:txBody>
            <a:bodyPr spcFirstLastPara="0" vert="horz" wrap="square" lIns="43366" tIns="53340" rIns="99568" bIns="53340" numCol="1" spcCol="1270" anchor="ctr" anchorCtr="0">
              <a:noAutofit/>
            </a:bodyPr>
            <a:lstStyle/>
            <a:p>
              <a:pPr marL="0" lvl="0" indent="0" algn="l" defTabSz="622300">
                <a:lnSpc>
                  <a:spcPct val="90000"/>
                </a:lnSpc>
                <a:spcBef>
                  <a:spcPct val="0"/>
                </a:spcBef>
                <a:spcAft>
                  <a:spcPct val="35000"/>
                </a:spcAft>
                <a:buNone/>
              </a:pPr>
              <a:r>
                <a:rPr lang="en-US" sz="1600" b="1" i="0" kern="1200" dirty="0">
                  <a:solidFill>
                    <a:schemeClr val="accent1"/>
                  </a:solidFill>
                  <a:latin typeface="Aptos" panose="020B0004020202020204" pitchFamily="34" charset="0"/>
                </a:rPr>
                <a:t>On July 1, 2017, </a:t>
              </a:r>
              <a:r>
                <a:rPr lang="en-US" sz="1600" i="0" kern="1200" dirty="0">
                  <a:solidFill>
                    <a:schemeClr val="accent1"/>
                  </a:solidFill>
                  <a:latin typeface="Aptos" panose="020B0004020202020204" pitchFamily="34" charset="0"/>
                </a:rPr>
                <a:t>Iowa HHS combined dental benefits for all adult Enrolled Members into       </a:t>
              </a:r>
              <a:r>
                <a:rPr lang="en-US" sz="1600" b="1" i="0" kern="1200" dirty="0">
                  <a:solidFill>
                    <a:schemeClr val="accent1"/>
                  </a:solidFill>
                  <a:latin typeface="Aptos" panose="020B0004020202020204" pitchFamily="34" charset="0"/>
                </a:rPr>
                <a:t>one (1) Dental Wellness Plan (DWP)</a:t>
              </a:r>
              <a:r>
                <a:rPr lang="en-US" sz="1600" i="0" kern="1200" dirty="0">
                  <a:solidFill>
                    <a:schemeClr val="accent1"/>
                  </a:solidFill>
                  <a:latin typeface="Aptos" panose="020B0004020202020204" pitchFamily="34" charset="0"/>
                </a:rPr>
                <a:t>, delivered via prepaid ambulatory plans (PAHPs). </a:t>
              </a:r>
              <a:endParaRPr lang="en-US" sz="1600" kern="1200" dirty="0">
                <a:solidFill>
                  <a:schemeClr val="accent1"/>
                </a:solidFill>
                <a:latin typeface="Aptos" panose="020B0004020202020204" pitchFamily="34" charset="0"/>
              </a:endParaRPr>
            </a:p>
          </p:txBody>
        </p:sp>
      </p:grpSp>
      <p:sp>
        <p:nvSpPr>
          <p:cNvPr id="6" name="TextBox 5">
            <a:extLst>
              <a:ext uri="{FF2B5EF4-FFF2-40B4-BE49-F238E27FC236}">
                <a16:creationId xmlns:a16="http://schemas.microsoft.com/office/drawing/2014/main" id="{DD55A823-E9F4-112F-B96C-F81130CA7C68}"/>
              </a:ext>
            </a:extLst>
          </p:cNvPr>
          <p:cNvSpPr txBox="1"/>
          <p:nvPr/>
        </p:nvSpPr>
        <p:spPr>
          <a:xfrm>
            <a:off x="351931" y="3926447"/>
            <a:ext cx="8310593" cy="825831"/>
          </a:xfrm>
          <a:prstGeom prst="rect">
            <a:avLst/>
          </a:prstGeom>
          <a:solidFill>
            <a:schemeClr val="accent4">
              <a:lumMod val="20000"/>
              <a:lumOff val="80000"/>
            </a:schemeClr>
          </a:solidFill>
          <a:ln w="12700">
            <a:noFill/>
          </a:ln>
        </p:spPr>
        <p:style>
          <a:lnRef idx="0">
            <a:scrgbClr r="0" g="0" b="0"/>
          </a:lnRef>
          <a:fillRef idx="0">
            <a:scrgbClr r="0" g="0" b="0"/>
          </a:fillRef>
          <a:effectRef idx="0">
            <a:scrgbClr r="0" g="0" b="0"/>
          </a:effectRef>
          <a:fontRef idx="minor">
            <a:schemeClr val="lt1"/>
          </a:fontRef>
        </p:style>
        <p:txBody>
          <a:bodyPr spcFirstLastPara="0" vert="horz" wrap="square" lIns="43366" tIns="53340" rIns="99568" bIns="53340" numCol="1" spcCol="1270" anchor="ctr" anchorCtr="0">
            <a:noAutofit/>
          </a:bodyPr>
          <a:lstStyle/>
          <a:p>
            <a:pPr marL="0" lvl="0" indent="0" defTabSz="622300">
              <a:lnSpc>
                <a:spcPct val="90000"/>
              </a:lnSpc>
              <a:spcBef>
                <a:spcPct val="0"/>
              </a:spcBef>
              <a:spcAft>
                <a:spcPct val="35000"/>
              </a:spcAft>
              <a:buNone/>
            </a:pPr>
            <a:r>
              <a:rPr lang="en-US" sz="1600" b="1" i="0" kern="1200" dirty="0">
                <a:solidFill>
                  <a:schemeClr val="accent1"/>
                </a:solidFill>
                <a:latin typeface="Aptos" panose="020B0004020202020204" pitchFamily="34" charset="0"/>
              </a:rPr>
              <a:t>Effective July 1, 2021</a:t>
            </a:r>
            <a:r>
              <a:rPr lang="en-US" sz="1600" i="0" kern="1200" dirty="0">
                <a:solidFill>
                  <a:schemeClr val="accent1"/>
                </a:solidFill>
                <a:latin typeface="Aptos" panose="020B0004020202020204" pitchFamily="34" charset="0"/>
              </a:rPr>
              <a:t>, all Medicaid children under the age of nineteen (19) transitioned from the previous dental fee-for-service delivery system and began receiving dental benefits through the currently contracted PAHPs. </a:t>
            </a:r>
            <a:endParaRPr lang="en-US" sz="1600" kern="1200" dirty="0">
              <a:solidFill>
                <a:schemeClr val="accent1"/>
              </a:solidFill>
              <a:latin typeface="Aptos" panose="020B0004020202020204" pitchFamily="34" charset="0"/>
            </a:endParaRPr>
          </a:p>
        </p:txBody>
      </p:sp>
      <p:sp>
        <p:nvSpPr>
          <p:cNvPr id="10" name="TextBox 9">
            <a:extLst>
              <a:ext uri="{FF2B5EF4-FFF2-40B4-BE49-F238E27FC236}">
                <a16:creationId xmlns:a16="http://schemas.microsoft.com/office/drawing/2014/main" id="{179A78A5-06A9-E541-F619-716CB0CC2B49}"/>
              </a:ext>
            </a:extLst>
          </p:cNvPr>
          <p:cNvSpPr txBox="1"/>
          <p:nvPr/>
        </p:nvSpPr>
        <p:spPr>
          <a:xfrm>
            <a:off x="336621" y="2177009"/>
            <a:ext cx="8325903" cy="1323439"/>
          </a:xfrm>
          <a:prstGeom prst="rect">
            <a:avLst/>
          </a:prstGeom>
          <a:solidFill>
            <a:schemeClr val="accent3">
              <a:lumMod val="40000"/>
              <a:lumOff val="60000"/>
            </a:schemeClr>
          </a:solidFill>
          <a:ln w="12700">
            <a:noFill/>
          </a:ln>
        </p:spPr>
        <p:txBody>
          <a:bodyPr wrap="square">
            <a:spAutoFit/>
          </a:bodyPr>
          <a:lstStyle/>
          <a:p>
            <a:pPr lvl="0" algn="l"/>
            <a:r>
              <a:rPr lang="en-US" sz="1600" b="1" i="0" dirty="0">
                <a:solidFill>
                  <a:schemeClr val="accent1"/>
                </a:solidFill>
                <a:latin typeface="Aptos" panose="020B0004020202020204" pitchFamily="34" charset="0"/>
              </a:rPr>
              <a:t>Iowa HHS also provided children dental coverage through various packages.</a:t>
            </a:r>
          </a:p>
          <a:p>
            <a:pPr marL="285750" lvl="0" indent="-285750" algn="l">
              <a:buFont typeface="Wingdings" panose="05000000000000000000" pitchFamily="2" charset="2"/>
              <a:buChar char="§"/>
            </a:pPr>
            <a:r>
              <a:rPr lang="en-US" sz="1600" i="0" dirty="0">
                <a:solidFill>
                  <a:schemeClr val="accent1"/>
                </a:solidFill>
                <a:latin typeface="Aptos" panose="020B0004020202020204" pitchFamily="34" charset="0"/>
              </a:rPr>
              <a:t>Medicaid children under the age of nineteen (19) received comprehensive dental coverage on a fee-for-service basis and </a:t>
            </a:r>
            <a:r>
              <a:rPr lang="en-US" sz="1600" i="0" dirty="0" err="1">
                <a:solidFill>
                  <a:schemeClr val="accent1"/>
                </a:solidFill>
                <a:latin typeface="Aptos" panose="020B0004020202020204" pitchFamily="34" charset="0"/>
              </a:rPr>
              <a:t>Hawki</a:t>
            </a:r>
            <a:r>
              <a:rPr lang="en-US" sz="1600" i="0" dirty="0">
                <a:solidFill>
                  <a:schemeClr val="accent1"/>
                </a:solidFill>
                <a:latin typeface="Aptos" panose="020B0004020202020204" pitchFamily="34" charset="0"/>
              </a:rPr>
              <a:t> children received dental coverage through a PAHP. </a:t>
            </a:r>
            <a:endParaRPr lang="en-US" sz="1600" dirty="0">
              <a:solidFill>
                <a:schemeClr val="accent1"/>
              </a:solidFill>
              <a:latin typeface="Aptos" panose="020B0004020202020204" pitchFamily="34" charset="0"/>
            </a:endParaRPr>
          </a:p>
          <a:p>
            <a:pPr marL="285750" lvl="0" indent="-285750" algn="l">
              <a:buFont typeface="Wingdings" panose="05000000000000000000" pitchFamily="2" charset="2"/>
              <a:buChar char="§"/>
            </a:pPr>
            <a:r>
              <a:rPr lang="en-US" sz="1600" i="0" dirty="0" err="1">
                <a:solidFill>
                  <a:schemeClr val="accent1"/>
                </a:solidFill>
                <a:latin typeface="Aptos" panose="020B0004020202020204" pitchFamily="34" charset="0"/>
              </a:rPr>
              <a:t>Hawki</a:t>
            </a:r>
            <a:r>
              <a:rPr lang="en-US" sz="1600" i="0" dirty="0">
                <a:solidFill>
                  <a:schemeClr val="accent1"/>
                </a:solidFill>
                <a:latin typeface="Aptos" panose="020B0004020202020204" pitchFamily="34" charset="0"/>
              </a:rPr>
              <a:t> also included a dental-only program for children with third-party liability (TPL) coverage.</a:t>
            </a:r>
            <a:endParaRPr lang="en-US" sz="1600" dirty="0">
              <a:solidFill>
                <a:schemeClr val="accent1"/>
              </a:solidFill>
              <a:latin typeface="Aptos" panose="020B0004020202020204" pitchFamily="34" charset="0"/>
            </a:endParaRPr>
          </a:p>
        </p:txBody>
      </p:sp>
      <p:sp>
        <p:nvSpPr>
          <p:cNvPr id="16" name="TextBox 15">
            <a:extLst>
              <a:ext uri="{FF2B5EF4-FFF2-40B4-BE49-F238E27FC236}">
                <a16:creationId xmlns:a16="http://schemas.microsoft.com/office/drawing/2014/main" id="{F92C057C-798B-8A4B-110C-BFFAE5667EA7}"/>
              </a:ext>
            </a:extLst>
          </p:cNvPr>
          <p:cNvSpPr txBox="1"/>
          <p:nvPr/>
        </p:nvSpPr>
        <p:spPr>
          <a:xfrm>
            <a:off x="351931" y="5099354"/>
            <a:ext cx="8310593" cy="830997"/>
          </a:xfrm>
          <a:prstGeom prst="rect">
            <a:avLst/>
          </a:prstGeom>
          <a:solidFill>
            <a:schemeClr val="accent6">
              <a:lumMod val="20000"/>
              <a:lumOff val="80000"/>
            </a:schemeClr>
          </a:solidFill>
          <a:ln w="12700">
            <a:noFill/>
          </a:ln>
        </p:spPr>
        <p:txBody>
          <a:bodyPr wrap="square">
            <a:spAutoFit/>
          </a:bodyPr>
          <a:lstStyle/>
          <a:p>
            <a:r>
              <a:rPr lang="en-US" sz="1600" b="1" dirty="0">
                <a:solidFill>
                  <a:schemeClr val="accent1"/>
                </a:solidFill>
                <a:latin typeface="Aptos" panose="020B0004020202020204" pitchFamily="34" charset="0"/>
              </a:rPr>
              <a:t>Iowa HHS </a:t>
            </a:r>
            <a:r>
              <a:rPr lang="en-US" sz="1600" dirty="0">
                <a:solidFill>
                  <a:schemeClr val="accent1"/>
                </a:solidFill>
                <a:latin typeface="Aptos" panose="020B0004020202020204" pitchFamily="34" charset="0"/>
              </a:rPr>
              <a:t>worked to enroll children in PAHPs to better coordinate dental care for children and help promote oral health in an accessible and cost-effective manner. </a:t>
            </a:r>
          </a:p>
          <a:p>
            <a:r>
              <a:rPr lang="en-US" sz="1600" dirty="0">
                <a:solidFill>
                  <a:schemeClr val="accent1"/>
                </a:solidFill>
                <a:latin typeface="Aptos" panose="020B0004020202020204" pitchFamily="34" charset="0"/>
              </a:rPr>
              <a:t>Iowa HHS currently contracts with </a:t>
            </a:r>
            <a:r>
              <a:rPr lang="en-US" sz="1600" b="1" dirty="0">
                <a:solidFill>
                  <a:schemeClr val="accent1"/>
                </a:solidFill>
                <a:latin typeface="Aptos" panose="020B0004020202020204" pitchFamily="34" charset="0"/>
              </a:rPr>
              <a:t>two (2) PAHPs </a:t>
            </a:r>
            <a:r>
              <a:rPr lang="en-US" sz="1600" dirty="0">
                <a:solidFill>
                  <a:schemeClr val="accent1"/>
                </a:solidFill>
                <a:latin typeface="Aptos" panose="020B0004020202020204" pitchFamily="34" charset="0"/>
              </a:rPr>
              <a:t>to deliver dental benefits.</a:t>
            </a:r>
          </a:p>
        </p:txBody>
      </p:sp>
      <p:sp>
        <p:nvSpPr>
          <p:cNvPr id="18" name="Slide Number Placeholder 17">
            <a:extLst>
              <a:ext uri="{FF2B5EF4-FFF2-40B4-BE49-F238E27FC236}">
                <a16:creationId xmlns:a16="http://schemas.microsoft.com/office/drawing/2014/main" id="{3EED0792-BD22-363A-4846-3908C19BA31D}"/>
              </a:ext>
            </a:extLst>
          </p:cNvPr>
          <p:cNvSpPr>
            <a:spLocks noGrp="1"/>
          </p:cNvSpPr>
          <p:nvPr>
            <p:ph type="sldNum" sz="quarter" idx="12"/>
          </p:nvPr>
        </p:nvSpPr>
        <p:spPr/>
        <p:txBody>
          <a:bodyPr/>
          <a:lstStyle/>
          <a:p>
            <a:fld id="{C95E8E5B-C54E-4915-B069-2B2C8B7FEC1E}" type="slidenum">
              <a:rPr lang="en-US" smtClean="0"/>
              <a:pPr/>
              <a:t>4</a:t>
            </a:fld>
            <a:endParaRPr lang="en-US"/>
          </a:p>
        </p:txBody>
      </p:sp>
    </p:spTree>
    <p:extLst>
      <p:ext uri="{BB962C8B-B14F-4D97-AF65-F5344CB8AC3E}">
        <p14:creationId xmlns:p14="http://schemas.microsoft.com/office/powerpoint/2010/main" val="2809677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A2365-6BE3-3032-C31A-FAD85C11C40E}"/>
            </a:ext>
          </a:extLst>
        </p:cNvPr>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98BDDAF3-055A-A88D-5454-FE32F261B623}"/>
              </a:ext>
            </a:extLst>
          </p:cNvPr>
          <p:cNvSpPr/>
          <p:nvPr/>
        </p:nvSpPr>
        <p:spPr>
          <a:xfrm>
            <a:off x="4293469" y="2166276"/>
            <a:ext cx="2777678" cy="2342350"/>
          </a:xfrm>
          <a:prstGeom prst="roundRect">
            <a:avLst/>
          </a:prstGeom>
          <a:solidFill>
            <a:schemeClr val="accent2">
              <a:hueOff val="0"/>
              <a:satOff val="0"/>
              <a:lumOff val="0"/>
              <a:alpha val="1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E2BCDD1-BE9C-F7B7-FFAF-67B1C04B8FB0}"/>
              </a:ext>
            </a:extLst>
          </p:cNvPr>
          <p:cNvSpPr>
            <a:spLocks noGrp="1"/>
          </p:cNvSpPr>
          <p:nvPr>
            <p:ph type="title"/>
          </p:nvPr>
        </p:nvSpPr>
        <p:spPr>
          <a:xfrm>
            <a:off x="265552" y="202041"/>
            <a:ext cx="7085862" cy="1325563"/>
          </a:xfrm>
        </p:spPr>
        <p:txBody>
          <a:bodyPr>
            <a:normAutofit/>
          </a:bodyPr>
          <a:lstStyle/>
          <a:p>
            <a:r>
              <a:rPr lang="en-US" sz="3200" dirty="0">
                <a:solidFill>
                  <a:schemeClr val="accent1"/>
                </a:solidFill>
              </a:rPr>
              <a:t>IA Health Link Program Overview of the Question &amp; Answer Process</a:t>
            </a:r>
          </a:p>
        </p:txBody>
      </p:sp>
      <p:pic>
        <p:nvPicPr>
          <p:cNvPr id="6" name="Graphic 5" descr="Raised hand with solid fill">
            <a:extLst>
              <a:ext uri="{FF2B5EF4-FFF2-40B4-BE49-F238E27FC236}">
                <a16:creationId xmlns:a16="http://schemas.microsoft.com/office/drawing/2014/main" id="{EA4F6396-F6FC-6323-1E63-976FD13F2E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6602" y="2251779"/>
            <a:ext cx="2030506" cy="2030506"/>
          </a:xfrm>
          <a:prstGeom prst="rect">
            <a:avLst/>
          </a:prstGeom>
        </p:spPr>
      </p:pic>
      <p:sp>
        <p:nvSpPr>
          <p:cNvPr id="9" name="Rectangle: Rounded Corners 8">
            <a:extLst>
              <a:ext uri="{FF2B5EF4-FFF2-40B4-BE49-F238E27FC236}">
                <a16:creationId xmlns:a16="http://schemas.microsoft.com/office/drawing/2014/main" id="{F9819F49-FCDA-B5F6-8060-162210DA6CED}"/>
              </a:ext>
            </a:extLst>
          </p:cNvPr>
          <p:cNvSpPr/>
          <p:nvPr/>
        </p:nvSpPr>
        <p:spPr>
          <a:xfrm>
            <a:off x="581689" y="2166276"/>
            <a:ext cx="2777678" cy="2342350"/>
          </a:xfrm>
          <a:prstGeom prst="roundRect">
            <a:avLst/>
          </a:prstGeom>
          <a:solidFill>
            <a:schemeClr val="accent2">
              <a:hueOff val="0"/>
              <a:satOff val="0"/>
              <a:lumOff val="0"/>
              <a:alpha val="1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pic>
        <p:nvPicPr>
          <p:cNvPr id="4" name="Graphic 3" descr="Warning with solid fill">
            <a:extLst>
              <a:ext uri="{FF2B5EF4-FFF2-40B4-BE49-F238E27FC236}">
                <a16:creationId xmlns:a16="http://schemas.microsoft.com/office/drawing/2014/main" id="{60DC26F2-1356-4736-C9B5-0A2ECF6C64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1393" y="2177372"/>
            <a:ext cx="2030506" cy="2030506"/>
          </a:xfrm>
          <a:prstGeom prst="rect">
            <a:avLst/>
          </a:prstGeom>
        </p:spPr>
      </p:pic>
      <p:grpSp>
        <p:nvGrpSpPr>
          <p:cNvPr id="10" name="Group 9">
            <a:extLst>
              <a:ext uri="{FF2B5EF4-FFF2-40B4-BE49-F238E27FC236}">
                <a16:creationId xmlns:a16="http://schemas.microsoft.com/office/drawing/2014/main" id="{E8B1F963-0E7E-47D1-5538-B421841042CB}"/>
              </a:ext>
            </a:extLst>
          </p:cNvPr>
          <p:cNvGrpSpPr/>
          <p:nvPr/>
        </p:nvGrpSpPr>
        <p:grpSpPr>
          <a:xfrm>
            <a:off x="265552" y="4636335"/>
            <a:ext cx="3876038" cy="1326891"/>
            <a:chOff x="1119" y="3025951"/>
            <a:chExt cx="3876038" cy="1326891"/>
          </a:xfrm>
        </p:grpSpPr>
        <p:sp>
          <p:nvSpPr>
            <p:cNvPr id="15" name="Rectangle 14">
              <a:extLst>
                <a:ext uri="{FF2B5EF4-FFF2-40B4-BE49-F238E27FC236}">
                  <a16:creationId xmlns:a16="http://schemas.microsoft.com/office/drawing/2014/main" id="{AA63042D-67E3-671E-456A-77EE85911AB1}"/>
                </a:ext>
              </a:extLst>
            </p:cNvPr>
            <p:cNvSpPr/>
            <p:nvPr/>
          </p:nvSpPr>
          <p:spPr>
            <a:xfrm>
              <a:off x="1119" y="3143646"/>
              <a:ext cx="3876038" cy="120919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latin typeface="Aptos" panose="020B0004020202020204" pitchFamily="34" charset="0"/>
              </a:endParaRPr>
            </a:p>
          </p:txBody>
        </p:sp>
        <p:sp>
          <p:nvSpPr>
            <p:cNvPr id="16" name="TextBox 15">
              <a:extLst>
                <a:ext uri="{FF2B5EF4-FFF2-40B4-BE49-F238E27FC236}">
                  <a16:creationId xmlns:a16="http://schemas.microsoft.com/office/drawing/2014/main" id="{C756BD2B-4CB5-2B89-EACA-F9F40A659BD4}"/>
                </a:ext>
              </a:extLst>
            </p:cNvPr>
            <p:cNvSpPr txBox="1"/>
            <p:nvPr/>
          </p:nvSpPr>
          <p:spPr>
            <a:xfrm>
              <a:off x="470167" y="3025951"/>
              <a:ext cx="2404092" cy="120919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Font typeface="Wingdings 3" panose="05040102010807070707" pitchFamily="18" charset="2"/>
                <a:buNone/>
              </a:pPr>
              <a:r>
                <a:rPr lang="da-DK" sz="1700" b="0" i="0" kern="1200" dirty="0">
                  <a:latin typeface="Aptos" panose="020B0004020202020204" pitchFamily="34" charset="0"/>
                </a:rPr>
                <a:t>Questions answered verbally today</a:t>
              </a:r>
              <a:br>
                <a:rPr lang="da-DK" sz="1700" b="0" i="0" kern="1200" dirty="0">
                  <a:latin typeface="Aptos" panose="020B0004020202020204" pitchFamily="34" charset="0"/>
                </a:rPr>
              </a:br>
              <a:r>
                <a:rPr lang="en-US" sz="1700" b="1" kern="1200" dirty="0">
                  <a:solidFill>
                    <a:schemeClr val="accent1"/>
                  </a:solidFill>
                  <a:effectLst/>
                  <a:latin typeface="Aptos" panose="020B0004020202020204" pitchFamily="34" charset="0"/>
                  <a:cs typeface="Times New Roman" panose="02020603050405020304" pitchFamily="18" charset="0"/>
                </a:rPr>
                <a:t>are not binding or considered part of the RFP.</a:t>
              </a:r>
              <a:endParaRPr lang="en-US" sz="1700" b="1" kern="1200" dirty="0">
                <a:solidFill>
                  <a:schemeClr val="accent1"/>
                </a:solidFill>
                <a:latin typeface="Aptos" panose="020B0004020202020204" pitchFamily="34" charset="0"/>
                <a:ea typeface="Gill Sans MT" panose="020B0502020104020203" pitchFamily="34" charset="0"/>
                <a:cs typeface="Times New Roman" panose="02020603050405020304" pitchFamily="18" charset="0"/>
              </a:endParaRPr>
            </a:p>
          </p:txBody>
        </p:sp>
      </p:grpSp>
      <p:grpSp>
        <p:nvGrpSpPr>
          <p:cNvPr id="11" name="Group 10">
            <a:extLst>
              <a:ext uri="{FF2B5EF4-FFF2-40B4-BE49-F238E27FC236}">
                <a16:creationId xmlns:a16="http://schemas.microsoft.com/office/drawing/2014/main" id="{B682866A-3D70-BB28-9E74-AC1359411ED3}"/>
              </a:ext>
            </a:extLst>
          </p:cNvPr>
          <p:cNvGrpSpPr/>
          <p:nvPr/>
        </p:nvGrpSpPr>
        <p:grpSpPr>
          <a:xfrm>
            <a:off x="4423016" y="4685169"/>
            <a:ext cx="3948992" cy="1278057"/>
            <a:chOff x="4158583" y="3074785"/>
            <a:chExt cx="3948992" cy="1278057"/>
          </a:xfrm>
        </p:grpSpPr>
        <p:sp>
          <p:nvSpPr>
            <p:cNvPr id="13" name="Rectangle 12">
              <a:extLst>
                <a:ext uri="{FF2B5EF4-FFF2-40B4-BE49-F238E27FC236}">
                  <a16:creationId xmlns:a16="http://schemas.microsoft.com/office/drawing/2014/main" id="{9E3DBAB4-7643-B3F6-1182-F9BCED61F00A}"/>
                </a:ext>
              </a:extLst>
            </p:cNvPr>
            <p:cNvSpPr/>
            <p:nvPr/>
          </p:nvSpPr>
          <p:spPr>
            <a:xfrm>
              <a:off x="4242472" y="3141167"/>
              <a:ext cx="3865103" cy="12116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latin typeface="Aptos" panose="020B0004020202020204" pitchFamily="34" charset="0"/>
              </a:endParaRPr>
            </a:p>
          </p:txBody>
        </p:sp>
        <p:sp>
          <p:nvSpPr>
            <p:cNvPr id="14" name="TextBox 13">
              <a:extLst>
                <a:ext uri="{FF2B5EF4-FFF2-40B4-BE49-F238E27FC236}">
                  <a16:creationId xmlns:a16="http://schemas.microsoft.com/office/drawing/2014/main" id="{904957E2-E298-3B22-702A-5CEF1199F1F6}"/>
                </a:ext>
              </a:extLst>
            </p:cNvPr>
            <p:cNvSpPr txBox="1"/>
            <p:nvPr/>
          </p:nvSpPr>
          <p:spPr>
            <a:xfrm>
              <a:off x="4158583" y="3074785"/>
              <a:ext cx="2518584" cy="12116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Font typeface="Wingdings 3" panose="05040102010807070707" pitchFamily="18" charset="2"/>
                <a:buNone/>
              </a:pPr>
              <a:r>
                <a:rPr lang="da-DK" sz="1700" b="0" i="0" kern="1200" dirty="0">
                  <a:latin typeface="Aptos" panose="020B0004020202020204" pitchFamily="34" charset="0"/>
                </a:rPr>
                <a:t>Individuals should state their name and organization </a:t>
              </a:r>
              <a:r>
                <a:rPr lang="en-US" sz="1700" b="1" kern="1200" dirty="0">
                  <a:solidFill>
                    <a:schemeClr val="accent1"/>
                  </a:solidFill>
                  <a:effectLst/>
                  <a:latin typeface="Aptos" panose="020B0004020202020204" pitchFamily="34" charset="0"/>
                  <a:cs typeface="Times New Roman" panose="02020603050405020304" pitchFamily="18" charset="0"/>
                </a:rPr>
                <a:t>before submitting or asking a question.</a:t>
              </a:r>
              <a:endParaRPr lang="en-US" sz="1700" kern="1200" dirty="0">
                <a:latin typeface="Aptos" panose="020B0004020202020204" pitchFamily="34" charset="0"/>
              </a:endParaRPr>
            </a:p>
          </p:txBody>
        </p:sp>
      </p:grpSp>
      <p:sp>
        <p:nvSpPr>
          <p:cNvPr id="18" name="Slide Number Placeholder 17">
            <a:extLst>
              <a:ext uri="{FF2B5EF4-FFF2-40B4-BE49-F238E27FC236}">
                <a16:creationId xmlns:a16="http://schemas.microsoft.com/office/drawing/2014/main" id="{A2F8D10C-B664-AE2E-1CB0-91B5908FF39F}"/>
              </a:ext>
            </a:extLst>
          </p:cNvPr>
          <p:cNvSpPr>
            <a:spLocks noGrp="1"/>
          </p:cNvSpPr>
          <p:nvPr>
            <p:ph type="sldNum" sz="quarter" idx="12"/>
          </p:nvPr>
        </p:nvSpPr>
        <p:spPr/>
        <p:txBody>
          <a:bodyPr/>
          <a:lstStyle/>
          <a:p>
            <a:fld id="{C95E8E5B-C54E-4915-B069-2B2C8B7FEC1E}" type="slidenum">
              <a:rPr lang="en-US" smtClean="0"/>
              <a:pPr/>
              <a:t>5</a:t>
            </a:fld>
            <a:endParaRPr lang="en-US"/>
          </a:p>
        </p:txBody>
      </p:sp>
    </p:spTree>
    <p:extLst>
      <p:ext uri="{BB962C8B-B14F-4D97-AF65-F5344CB8AC3E}">
        <p14:creationId xmlns:p14="http://schemas.microsoft.com/office/powerpoint/2010/main" val="566845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BB8CA-61F3-53C7-B593-14F02F0B5C6C}"/>
              </a:ext>
            </a:extLst>
          </p:cNvPr>
          <p:cNvSpPr>
            <a:spLocks noGrp="1"/>
          </p:cNvSpPr>
          <p:nvPr>
            <p:ph type="title"/>
          </p:nvPr>
        </p:nvSpPr>
        <p:spPr>
          <a:xfrm>
            <a:off x="537909" y="4454305"/>
            <a:ext cx="7572125" cy="1462111"/>
          </a:xfrm>
        </p:spPr>
        <p:txBody>
          <a:bodyPr/>
          <a:lstStyle/>
          <a:p>
            <a:r>
              <a:rPr lang="en-US" dirty="0"/>
              <a:t>Iowa Dental Programs</a:t>
            </a:r>
            <a:br>
              <a:rPr lang="en-US" dirty="0"/>
            </a:br>
            <a:endParaRPr lang="en-US" dirty="0"/>
          </a:p>
        </p:txBody>
      </p:sp>
      <p:sp>
        <p:nvSpPr>
          <p:cNvPr id="4" name="Slide Number Placeholder 3">
            <a:extLst>
              <a:ext uri="{FF2B5EF4-FFF2-40B4-BE49-F238E27FC236}">
                <a16:creationId xmlns:a16="http://schemas.microsoft.com/office/drawing/2014/main" id="{00ACB92E-C44F-B9F3-6022-6F78317F1474}"/>
              </a:ext>
            </a:extLst>
          </p:cNvPr>
          <p:cNvSpPr>
            <a:spLocks noGrp="1"/>
          </p:cNvSpPr>
          <p:nvPr>
            <p:ph type="sldNum" sz="quarter" idx="12"/>
          </p:nvPr>
        </p:nvSpPr>
        <p:spPr/>
        <p:txBody>
          <a:bodyPr/>
          <a:lstStyle/>
          <a:p>
            <a:fld id="{C95E8E5B-C54E-4915-B069-2B2C8B7FEC1E}" type="slidenum">
              <a:rPr lang="en-US" smtClean="0"/>
              <a:pPr/>
              <a:t>6</a:t>
            </a:fld>
            <a:endParaRPr lang="en-US"/>
          </a:p>
        </p:txBody>
      </p:sp>
    </p:spTree>
    <p:extLst>
      <p:ext uri="{BB962C8B-B14F-4D97-AF65-F5344CB8AC3E}">
        <p14:creationId xmlns:p14="http://schemas.microsoft.com/office/powerpoint/2010/main" val="3291233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0CD77-928F-DBA0-D5D8-1EFDB373A1B9}"/>
              </a:ext>
            </a:extLst>
          </p:cNvPr>
          <p:cNvSpPr>
            <a:spLocks noGrp="1"/>
          </p:cNvSpPr>
          <p:nvPr>
            <p:ph type="title"/>
          </p:nvPr>
        </p:nvSpPr>
        <p:spPr>
          <a:xfrm>
            <a:off x="384724" y="62808"/>
            <a:ext cx="8470760" cy="1064233"/>
          </a:xfrm>
        </p:spPr>
        <p:txBody>
          <a:bodyPr>
            <a:normAutofit fontScale="90000"/>
          </a:bodyPr>
          <a:lstStyle/>
          <a:p>
            <a:r>
              <a:rPr lang="en-US" sz="3600" dirty="0">
                <a:solidFill>
                  <a:schemeClr val="accent4"/>
                </a:solidFill>
                <a:ea typeface="Gill Sans"/>
                <a:cs typeface="Gill Sans"/>
                <a:sym typeface="Gill Sans"/>
              </a:rPr>
              <a:t>Types of Dental Coverage with Medicaid</a:t>
            </a:r>
            <a:endParaRPr lang="en-US" sz="3600" dirty="0">
              <a:solidFill>
                <a:schemeClr val="accent4"/>
              </a:solidFill>
            </a:endParaRPr>
          </a:p>
        </p:txBody>
      </p:sp>
      <p:sp>
        <p:nvSpPr>
          <p:cNvPr id="3" name="TextBox 2">
            <a:extLst>
              <a:ext uri="{FF2B5EF4-FFF2-40B4-BE49-F238E27FC236}">
                <a16:creationId xmlns:a16="http://schemas.microsoft.com/office/drawing/2014/main" id="{C1CB953A-7AD7-CDE9-7D56-32B6768A947F}"/>
              </a:ext>
            </a:extLst>
          </p:cNvPr>
          <p:cNvSpPr txBox="1"/>
          <p:nvPr/>
        </p:nvSpPr>
        <p:spPr>
          <a:xfrm>
            <a:off x="568381" y="957764"/>
            <a:ext cx="8287103" cy="338554"/>
          </a:xfrm>
          <a:prstGeom prst="rect">
            <a:avLst/>
          </a:prstGeom>
          <a:noFill/>
        </p:spPr>
        <p:txBody>
          <a:bodyPr wrap="square" rtlCol="0">
            <a:spAutoFit/>
          </a:bodyPr>
          <a:lstStyle/>
          <a:p>
            <a:r>
              <a:rPr lang="en-US" sz="1600" dirty="0">
                <a:latin typeface="Aptos" panose="020B0004020202020204" pitchFamily="34" charset="0"/>
              </a:rPr>
              <a:t>Most Medicaid members and Hawki members are included in Medicaid Dental Coverage.</a:t>
            </a:r>
          </a:p>
        </p:txBody>
      </p:sp>
      <p:graphicFrame>
        <p:nvGraphicFramePr>
          <p:cNvPr id="4" name="Diagram 3">
            <a:extLst>
              <a:ext uri="{FF2B5EF4-FFF2-40B4-BE49-F238E27FC236}">
                <a16:creationId xmlns:a16="http://schemas.microsoft.com/office/drawing/2014/main" id="{CC4E5368-2E8C-28CF-415A-0AA8A0ED8662}"/>
              </a:ext>
            </a:extLst>
          </p:cNvPr>
          <p:cNvGraphicFramePr/>
          <p:nvPr>
            <p:extLst>
              <p:ext uri="{D42A27DB-BD31-4B8C-83A1-F6EECF244321}">
                <p14:modId xmlns:p14="http://schemas.microsoft.com/office/powerpoint/2010/main" val="928708571"/>
              </p:ext>
            </p:extLst>
          </p:nvPr>
        </p:nvGraphicFramePr>
        <p:xfrm>
          <a:off x="384724" y="1645385"/>
          <a:ext cx="8196568" cy="4182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89472C6E-AA08-EB05-D108-AE2F5AAFD760}"/>
              </a:ext>
            </a:extLst>
          </p:cNvPr>
          <p:cNvSpPr>
            <a:spLocks noGrp="1"/>
          </p:cNvSpPr>
          <p:nvPr>
            <p:ph type="sldNum" sz="quarter" idx="12"/>
          </p:nvPr>
        </p:nvSpPr>
        <p:spPr/>
        <p:txBody>
          <a:bodyPr/>
          <a:lstStyle/>
          <a:p>
            <a:fld id="{C95E8E5B-C54E-4915-B069-2B2C8B7FEC1E}" type="slidenum">
              <a:rPr lang="en-US" smtClean="0"/>
              <a:pPr/>
              <a:t>7</a:t>
            </a:fld>
            <a:endParaRPr lang="en-US"/>
          </a:p>
        </p:txBody>
      </p:sp>
    </p:spTree>
    <p:extLst>
      <p:ext uri="{BB962C8B-B14F-4D97-AF65-F5344CB8AC3E}">
        <p14:creationId xmlns:p14="http://schemas.microsoft.com/office/powerpoint/2010/main" val="277501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69BEB-862C-7D3F-C0E0-3E30970CFC86}"/>
            </a:ext>
          </a:extLst>
        </p:cNvPr>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EEEFAF7B-A3A1-8A8A-5669-6A4A1DD33221}"/>
              </a:ext>
            </a:extLst>
          </p:cNvPr>
          <p:cNvSpPr/>
          <p:nvPr/>
        </p:nvSpPr>
        <p:spPr>
          <a:xfrm>
            <a:off x="1267485" y="4780860"/>
            <a:ext cx="6537368" cy="1153752"/>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6B800513-86CC-E4C8-8CEE-0EDB05782F10}"/>
              </a:ext>
            </a:extLst>
          </p:cNvPr>
          <p:cNvSpPr/>
          <p:nvPr/>
        </p:nvSpPr>
        <p:spPr>
          <a:xfrm>
            <a:off x="1303316" y="3078614"/>
            <a:ext cx="6537368" cy="1153752"/>
          </a:xfrm>
          <a:prstGeom prst="roundRect">
            <a:avLst/>
          </a:prstGeom>
          <a:solidFill>
            <a:schemeClr val="accent2">
              <a:lumMod val="20000"/>
              <a:lumOff val="80000"/>
            </a:schemeClr>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28C181A1-D184-5A06-B720-9D3793956F37}"/>
              </a:ext>
            </a:extLst>
          </p:cNvPr>
          <p:cNvSpPr/>
          <p:nvPr/>
        </p:nvSpPr>
        <p:spPr>
          <a:xfrm>
            <a:off x="1303316" y="1326488"/>
            <a:ext cx="6537368" cy="1153752"/>
          </a:xfrm>
          <a:prstGeom prst="roundRect">
            <a:avLst/>
          </a:prstGeom>
          <a:solidFill>
            <a:schemeClr val="accent4">
              <a:lumMod val="20000"/>
              <a:lumOff val="80000"/>
            </a:schemeClr>
          </a:solidFill>
          <a:ln>
            <a:solidFill>
              <a:srgbClr val="C0DC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55A4F450-2021-D874-3B9E-CF75FC709FCF}"/>
              </a:ext>
            </a:extLst>
          </p:cNvPr>
          <p:cNvSpPr/>
          <p:nvPr/>
        </p:nvSpPr>
        <p:spPr>
          <a:xfrm>
            <a:off x="350748" y="1118065"/>
            <a:ext cx="1578023" cy="136217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504F393-FFE3-545F-32DA-5680A545F42F}"/>
              </a:ext>
            </a:extLst>
          </p:cNvPr>
          <p:cNvSpPr/>
          <p:nvPr/>
        </p:nvSpPr>
        <p:spPr>
          <a:xfrm>
            <a:off x="350748" y="2820311"/>
            <a:ext cx="1578023" cy="1362175"/>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655D6531-BA68-FE55-4494-D349C6D25B43}"/>
              </a:ext>
            </a:extLst>
          </p:cNvPr>
          <p:cNvSpPr/>
          <p:nvPr/>
        </p:nvSpPr>
        <p:spPr>
          <a:xfrm>
            <a:off x="319165" y="4491806"/>
            <a:ext cx="1578023" cy="1362175"/>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Toothpaste with solid fill">
            <a:extLst>
              <a:ext uri="{FF2B5EF4-FFF2-40B4-BE49-F238E27FC236}">
                <a16:creationId xmlns:a16="http://schemas.microsoft.com/office/drawing/2014/main" id="{55A9C97B-06F9-F318-03F0-1DDB88185B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2559" y="1390192"/>
            <a:ext cx="914400" cy="817921"/>
          </a:xfrm>
          <a:prstGeom prst="rect">
            <a:avLst/>
          </a:prstGeom>
        </p:spPr>
      </p:pic>
      <p:pic>
        <p:nvPicPr>
          <p:cNvPr id="14" name="Graphic 13" descr="Checklist with solid fill">
            <a:extLst>
              <a:ext uri="{FF2B5EF4-FFF2-40B4-BE49-F238E27FC236}">
                <a16:creationId xmlns:a16="http://schemas.microsoft.com/office/drawing/2014/main" id="{872416D1-E021-644A-04B4-7AF61591D4A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0977" y="3092437"/>
            <a:ext cx="914400" cy="817921"/>
          </a:xfrm>
          <a:prstGeom prst="rect">
            <a:avLst/>
          </a:prstGeom>
        </p:spPr>
      </p:pic>
      <p:pic>
        <p:nvPicPr>
          <p:cNvPr id="15" name="Graphic 14" descr="Dental Care with solid fill">
            <a:extLst>
              <a:ext uri="{FF2B5EF4-FFF2-40B4-BE49-F238E27FC236}">
                <a16:creationId xmlns:a16="http://schemas.microsoft.com/office/drawing/2014/main" id="{DE89F461-27BB-C331-405B-399194480E8F}"/>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50977" y="4727053"/>
            <a:ext cx="996860" cy="891680"/>
          </a:xfrm>
          <a:prstGeom prst="rect">
            <a:avLst/>
          </a:prstGeom>
        </p:spPr>
      </p:pic>
      <p:sp>
        <p:nvSpPr>
          <p:cNvPr id="30" name="TextBox 29">
            <a:extLst>
              <a:ext uri="{FF2B5EF4-FFF2-40B4-BE49-F238E27FC236}">
                <a16:creationId xmlns:a16="http://schemas.microsoft.com/office/drawing/2014/main" id="{ADE5A96B-CC7E-496F-0546-960BD327E412}"/>
              </a:ext>
            </a:extLst>
          </p:cNvPr>
          <p:cNvSpPr txBox="1"/>
          <p:nvPr/>
        </p:nvSpPr>
        <p:spPr>
          <a:xfrm>
            <a:off x="2211200" y="923388"/>
            <a:ext cx="5241956" cy="462232"/>
          </a:xfrm>
          <a:prstGeom prst="rect">
            <a:avLst/>
          </a:prstGeom>
          <a:noFill/>
        </p:spPr>
        <p:txBody>
          <a:bodyPr wrap="square" rtlCol="0">
            <a:spAutoFit/>
          </a:bodyPr>
          <a:lstStyle/>
          <a:p>
            <a:endParaRPr lang="en-US" dirty="0"/>
          </a:p>
        </p:txBody>
      </p:sp>
      <p:sp>
        <p:nvSpPr>
          <p:cNvPr id="31" name="TextBox 30">
            <a:extLst>
              <a:ext uri="{FF2B5EF4-FFF2-40B4-BE49-F238E27FC236}">
                <a16:creationId xmlns:a16="http://schemas.microsoft.com/office/drawing/2014/main" id="{A9609DF7-46FD-2BC0-3DFF-13ED893D7C9F}"/>
              </a:ext>
            </a:extLst>
          </p:cNvPr>
          <p:cNvSpPr txBox="1"/>
          <p:nvPr/>
        </p:nvSpPr>
        <p:spPr>
          <a:xfrm>
            <a:off x="2099491" y="1426310"/>
            <a:ext cx="5393711" cy="954107"/>
          </a:xfrm>
          <a:prstGeom prst="rect">
            <a:avLst/>
          </a:prstGeom>
          <a:noFill/>
        </p:spPr>
        <p:txBody>
          <a:bodyPr wrap="square" rtlCol="0">
            <a:spAutoFit/>
          </a:bodyPr>
          <a:lstStyle/>
          <a:p>
            <a:r>
              <a:rPr lang="en-US" sz="2800" dirty="0">
                <a:latin typeface="Aptos" panose="020B0004020202020204" pitchFamily="34" charset="0"/>
              </a:rPr>
              <a:t>1115 Waiver for Dental Health and Wellness Plan</a:t>
            </a:r>
          </a:p>
        </p:txBody>
      </p:sp>
      <p:sp>
        <p:nvSpPr>
          <p:cNvPr id="32" name="TextBox 31">
            <a:extLst>
              <a:ext uri="{FF2B5EF4-FFF2-40B4-BE49-F238E27FC236}">
                <a16:creationId xmlns:a16="http://schemas.microsoft.com/office/drawing/2014/main" id="{409AE70A-C697-A49E-372F-4CC0F0C7A804}"/>
              </a:ext>
            </a:extLst>
          </p:cNvPr>
          <p:cNvSpPr txBox="1"/>
          <p:nvPr/>
        </p:nvSpPr>
        <p:spPr>
          <a:xfrm>
            <a:off x="2099490" y="3393880"/>
            <a:ext cx="5393711" cy="523220"/>
          </a:xfrm>
          <a:prstGeom prst="rect">
            <a:avLst/>
          </a:prstGeom>
          <a:noFill/>
        </p:spPr>
        <p:txBody>
          <a:bodyPr wrap="square" rtlCol="0">
            <a:spAutoFit/>
          </a:bodyPr>
          <a:lstStyle/>
          <a:p>
            <a:r>
              <a:rPr lang="en-US" sz="2800" dirty="0">
                <a:latin typeface="Aptos" panose="020B0004020202020204" pitchFamily="34" charset="0"/>
              </a:rPr>
              <a:t>CHIP Expansion for </a:t>
            </a:r>
            <a:r>
              <a:rPr lang="en-US" sz="2800" dirty="0" err="1">
                <a:latin typeface="Aptos" panose="020B0004020202020204" pitchFamily="34" charset="0"/>
              </a:rPr>
              <a:t>Hawki</a:t>
            </a:r>
            <a:endParaRPr lang="en-US" sz="2800" dirty="0">
              <a:latin typeface="Aptos" panose="020B0004020202020204" pitchFamily="34" charset="0"/>
            </a:endParaRPr>
          </a:p>
        </p:txBody>
      </p:sp>
      <p:sp>
        <p:nvSpPr>
          <p:cNvPr id="33" name="TextBox 32">
            <a:extLst>
              <a:ext uri="{FF2B5EF4-FFF2-40B4-BE49-F238E27FC236}">
                <a16:creationId xmlns:a16="http://schemas.microsoft.com/office/drawing/2014/main" id="{39A835C9-F0FC-3CD5-57C9-4C7170F2F44B}"/>
              </a:ext>
            </a:extLst>
          </p:cNvPr>
          <p:cNvSpPr txBox="1"/>
          <p:nvPr/>
        </p:nvSpPr>
        <p:spPr>
          <a:xfrm>
            <a:off x="2099489" y="5034761"/>
            <a:ext cx="5393711" cy="523220"/>
          </a:xfrm>
          <a:prstGeom prst="rect">
            <a:avLst/>
          </a:prstGeom>
          <a:noFill/>
        </p:spPr>
        <p:txBody>
          <a:bodyPr wrap="square" rtlCol="0">
            <a:spAutoFit/>
          </a:bodyPr>
          <a:lstStyle/>
          <a:p>
            <a:r>
              <a:rPr lang="en-US" sz="2800" dirty="0">
                <a:latin typeface="Aptos" panose="020B0004020202020204" pitchFamily="34" charset="0"/>
              </a:rPr>
              <a:t>Iowa State Plan</a:t>
            </a:r>
          </a:p>
        </p:txBody>
      </p:sp>
      <p:sp>
        <p:nvSpPr>
          <p:cNvPr id="34" name="Title 1">
            <a:extLst>
              <a:ext uri="{FF2B5EF4-FFF2-40B4-BE49-F238E27FC236}">
                <a16:creationId xmlns:a16="http://schemas.microsoft.com/office/drawing/2014/main" id="{02D8EC32-4F41-D4D0-9D9D-10B837E03D94}"/>
              </a:ext>
            </a:extLst>
          </p:cNvPr>
          <p:cNvSpPr>
            <a:spLocks noGrp="1"/>
          </p:cNvSpPr>
          <p:nvPr>
            <p:ph type="title"/>
          </p:nvPr>
        </p:nvSpPr>
        <p:spPr>
          <a:xfrm>
            <a:off x="350748" y="68007"/>
            <a:ext cx="7886700" cy="1022998"/>
          </a:xfrm>
        </p:spPr>
        <p:txBody>
          <a:bodyPr>
            <a:normAutofit/>
          </a:bodyPr>
          <a:lstStyle/>
          <a:p>
            <a:r>
              <a:rPr lang="en-US" sz="3200" dirty="0">
                <a:solidFill>
                  <a:schemeClr val="accent1"/>
                </a:solidFill>
              </a:rPr>
              <a:t>Federal Authorities</a:t>
            </a:r>
          </a:p>
        </p:txBody>
      </p:sp>
      <p:sp>
        <p:nvSpPr>
          <p:cNvPr id="35" name="Slide Number Placeholder 34">
            <a:extLst>
              <a:ext uri="{FF2B5EF4-FFF2-40B4-BE49-F238E27FC236}">
                <a16:creationId xmlns:a16="http://schemas.microsoft.com/office/drawing/2014/main" id="{B37C8604-1D40-27F6-B29F-509F2F7DF913}"/>
              </a:ext>
            </a:extLst>
          </p:cNvPr>
          <p:cNvSpPr>
            <a:spLocks noGrp="1"/>
          </p:cNvSpPr>
          <p:nvPr>
            <p:ph type="sldNum" sz="quarter" idx="12"/>
          </p:nvPr>
        </p:nvSpPr>
        <p:spPr/>
        <p:txBody>
          <a:bodyPr/>
          <a:lstStyle/>
          <a:p>
            <a:fld id="{C95E8E5B-C54E-4915-B069-2B2C8B7FEC1E}" type="slidenum">
              <a:rPr lang="en-US" smtClean="0"/>
              <a:pPr/>
              <a:t>8</a:t>
            </a:fld>
            <a:endParaRPr lang="en-US"/>
          </a:p>
        </p:txBody>
      </p:sp>
    </p:spTree>
    <p:extLst>
      <p:ext uri="{BB962C8B-B14F-4D97-AF65-F5344CB8AC3E}">
        <p14:creationId xmlns:p14="http://schemas.microsoft.com/office/powerpoint/2010/main" val="3915075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D3A95-0C75-D3BE-ED22-FB510C7EEA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9B807A-7A3A-90BC-5726-A5FE13BA291D}"/>
              </a:ext>
            </a:extLst>
          </p:cNvPr>
          <p:cNvSpPr>
            <a:spLocks noGrp="1"/>
          </p:cNvSpPr>
          <p:nvPr>
            <p:ph type="title"/>
          </p:nvPr>
        </p:nvSpPr>
        <p:spPr>
          <a:xfrm>
            <a:off x="628650" y="365127"/>
            <a:ext cx="7886700" cy="1022998"/>
          </a:xfrm>
        </p:spPr>
        <p:txBody>
          <a:bodyPr>
            <a:normAutofit/>
          </a:bodyPr>
          <a:lstStyle/>
          <a:p>
            <a:r>
              <a:rPr lang="en-US" sz="3200" dirty="0">
                <a:solidFill>
                  <a:schemeClr val="accent1"/>
                </a:solidFill>
              </a:rPr>
              <a:t>Dental Plan Vision</a:t>
            </a:r>
          </a:p>
        </p:txBody>
      </p:sp>
      <p:grpSp>
        <p:nvGrpSpPr>
          <p:cNvPr id="11" name="Group 10">
            <a:extLst>
              <a:ext uri="{FF2B5EF4-FFF2-40B4-BE49-F238E27FC236}">
                <a16:creationId xmlns:a16="http://schemas.microsoft.com/office/drawing/2014/main" id="{912440DD-CF41-5C32-E8A1-1EDB6EF573C3}"/>
              </a:ext>
            </a:extLst>
          </p:cNvPr>
          <p:cNvGrpSpPr/>
          <p:nvPr/>
        </p:nvGrpSpPr>
        <p:grpSpPr>
          <a:xfrm>
            <a:off x="628650" y="1612799"/>
            <a:ext cx="7790758" cy="4533715"/>
            <a:chOff x="3728605" y="1708442"/>
            <a:chExt cx="4677641" cy="4064000"/>
          </a:xfrm>
        </p:grpSpPr>
        <p:graphicFrame>
          <p:nvGraphicFramePr>
            <p:cNvPr id="5" name="Diagram 4">
              <a:extLst>
                <a:ext uri="{FF2B5EF4-FFF2-40B4-BE49-F238E27FC236}">
                  <a16:creationId xmlns:a16="http://schemas.microsoft.com/office/drawing/2014/main" id="{9C527405-150B-E2F4-C0E3-A23FE5BFD1A1}"/>
                </a:ext>
              </a:extLst>
            </p:cNvPr>
            <p:cNvGraphicFramePr/>
            <p:nvPr>
              <p:extLst>
                <p:ext uri="{D42A27DB-BD31-4B8C-83A1-F6EECF244321}">
                  <p14:modId xmlns:p14="http://schemas.microsoft.com/office/powerpoint/2010/main" val="4121217393"/>
                </p:ext>
              </p:extLst>
            </p:nvPr>
          </p:nvGraphicFramePr>
          <p:xfrm>
            <a:off x="3728605" y="1708442"/>
            <a:ext cx="4677641"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E243299E-EE6E-CD03-8BBD-22B97550ECE7}"/>
                </a:ext>
              </a:extLst>
            </p:cNvPr>
            <p:cNvSpPr txBox="1"/>
            <p:nvPr/>
          </p:nvSpPr>
          <p:spPr>
            <a:xfrm>
              <a:off x="3834246" y="2148735"/>
              <a:ext cx="849279" cy="707886"/>
            </a:xfrm>
            <a:prstGeom prst="rect">
              <a:avLst/>
            </a:prstGeom>
            <a:noFill/>
          </p:spPr>
          <p:txBody>
            <a:bodyPr wrap="square" rtlCol="0">
              <a:spAutoFit/>
            </a:bodyPr>
            <a:lstStyle/>
            <a:p>
              <a:pPr algn="ctr"/>
              <a:endParaRPr lang="en-US" sz="4000" dirty="0">
                <a:solidFill>
                  <a:schemeClr val="tx2"/>
                </a:solidFill>
              </a:endParaRPr>
            </a:p>
          </p:txBody>
        </p:sp>
        <p:sp>
          <p:nvSpPr>
            <p:cNvPr id="9" name="TextBox 8">
              <a:extLst>
                <a:ext uri="{FF2B5EF4-FFF2-40B4-BE49-F238E27FC236}">
                  <a16:creationId xmlns:a16="http://schemas.microsoft.com/office/drawing/2014/main" id="{842F7538-680B-8E24-0BCC-D3311F23AFC5}"/>
                </a:ext>
              </a:extLst>
            </p:cNvPr>
            <p:cNvSpPr txBox="1"/>
            <p:nvPr/>
          </p:nvSpPr>
          <p:spPr>
            <a:xfrm>
              <a:off x="4122594" y="3377622"/>
              <a:ext cx="849279" cy="707886"/>
            </a:xfrm>
            <a:prstGeom prst="rect">
              <a:avLst/>
            </a:prstGeom>
            <a:noFill/>
          </p:spPr>
          <p:txBody>
            <a:bodyPr wrap="square" rtlCol="0">
              <a:spAutoFit/>
            </a:bodyPr>
            <a:lstStyle/>
            <a:p>
              <a:pPr algn="ctr"/>
              <a:endParaRPr lang="en-US" sz="4000" dirty="0">
                <a:solidFill>
                  <a:schemeClr val="tx2"/>
                </a:solidFill>
              </a:endParaRPr>
            </a:p>
          </p:txBody>
        </p:sp>
      </p:grpSp>
      <p:sp>
        <p:nvSpPr>
          <p:cNvPr id="13" name="TextBox 12">
            <a:extLst>
              <a:ext uri="{FF2B5EF4-FFF2-40B4-BE49-F238E27FC236}">
                <a16:creationId xmlns:a16="http://schemas.microsoft.com/office/drawing/2014/main" id="{9B347983-604F-1A34-4134-55039EF87020}"/>
              </a:ext>
            </a:extLst>
          </p:cNvPr>
          <p:cNvSpPr txBox="1"/>
          <p:nvPr/>
        </p:nvSpPr>
        <p:spPr>
          <a:xfrm>
            <a:off x="628650" y="1201060"/>
            <a:ext cx="5965042" cy="400110"/>
          </a:xfrm>
          <a:prstGeom prst="rect">
            <a:avLst/>
          </a:prstGeom>
          <a:noFill/>
        </p:spPr>
        <p:txBody>
          <a:bodyPr wrap="square">
            <a:spAutoFit/>
          </a:bodyPr>
          <a:lstStyle/>
          <a:p>
            <a:pPr marL="0" indent="0">
              <a:buNone/>
            </a:pPr>
            <a:r>
              <a:rPr lang="it-IT" sz="2000" dirty="0">
                <a:latin typeface="Aptos" panose="020B0004020202020204" pitchFamily="34" charset="0"/>
              </a:rPr>
              <a:t>Created a </a:t>
            </a:r>
            <a:r>
              <a:rPr lang="it-IT" sz="2000" b="1" dirty="0">
                <a:solidFill>
                  <a:schemeClr val="accent1"/>
                </a:solidFill>
                <a:latin typeface="Aptos" panose="020B0004020202020204" pitchFamily="34" charset="0"/>
              </a:rPr>
              <a:t>single system of care </a:t>
            </a:r>
            <a:r>
              <a:rPr lang="it-IT" sz="2000" dirty="0">
                <a:latin typeface="Aptos" panose="020B0004020202020204" pitchFamily="34" charset="0"/>
              </a:rPr>
              <a:t>that will:</a:t>
            </a:r>
            <a:endParaRPr lang="en-US" sz="2000" dirty="0">
              <a:latin typeface="Aptos" panose="020B0004020202020204" pitchFamily="34" charset="0"/>
            </a:endParaRPr>
          </a:p>
        </p:txBody>
      </p:sp>
      <p:pic>
        <p:nvPicPr>
          <p:cNvPr id="6" name="Graphic 5" descr="Care with solid fill">
            <a:extLst>
              <a:ext uri="{FF2B5EF4-FFF2-40B4-BE49-F238E27FC236}">
                <a16:creationId xmlns:a16="http://schemas.microsoft.com/office/drawing/2014/main" id="{266A935C-191A-B92A-BE63-3815377B50C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22387" y="2138070"/>
            <a:ext cx="789703" cy="789703"/>
          </a:xfrm>
          <a:prstGeom prst="rect">
            <a:avLst/>
          </a:prstGeom>
        </p:spPr>
      </p:pic>
      <p:pic>
        <p:nvPicPr>
          <p:cNvPr id="12" name="Graphic 11" descr="Group of people with solid fill">
            <a:extLst>
              <a:ext uri="{FF2B5EF4-FFF2-40B4-BE49-F238E27FC236}">
                <a16:creationId xmlns:a16="http://schemas.microsoft.com/office/drawing/2014/main" id="{0A18B133-58E2-AEA8-3206-4B97CD24F14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132239" y="3476610"/>
            <a:ext cx="789703" cy="789703"/>
          </a:xfrm>
          <a:prstGeom prst="rect">
            <a:avLst/>
          </a:prstGeom>
        </p:spPr>
      </p:pic>
      <p:sp>
        <p:nvSpPr>
          <p:cNvPr id="17" name="Slide Number Placeholder 16">
            <a:extLst>
              <a:ext uri="{FF2B5EF4-FFF2-40B4-BE49-F238E27FC236}">
                <a16:creationId xmlns:a16="http://schemas.microsoft.com/office/drawing/2014/main" id="{93EB7CFE-57CC-2C27-EFEB-A938D333146A}"/>
              </a:ext>
            </a:extLst>
          </p:cNvPr>
          <p:cNvSpPr>
            <a:spLocks noGrp="1"/>
          </p:cNvSpPr>
          <p:nvPr>
            <p:ph type="sldNum" sz="quarter" idx="12"/>
          </p:nvPr>
        </p:nvSpPr>
        <p:spPr/>
        <p:txBody>
          <a:bodyPr/>
          <a:lstStyle/>
          <a:p>
            <a:fld id="{C95E8E5B-C54E-4915-B069-2B2C8B7FEC1E}" type="slidenum">
              <a:rPr lang="en-US" smtClean="0"/>
              <a:pPr/>
              <a:t>9</a:t>
            </a:fld>
            <a:endParaRPr lang="en-US"/>
          </a:p>
        </p:txBody>
      </p:sp>
      <p:pic>
        <p:nvPicPr>
          <p:cNvPr id="4" name="Graphic 3" descr="Dollar with solid fill">
            <a:extLst>
              <a:ext uri="{FF2B5EF4-FFF2-40B4-BE49-F238E27FC236}">
                <a16:creationId xmlns:a16="http://schemas.microsoft.com/office/drawing/2014/main" id="{6DD31FAF-432C-9CF3-5937-5BB09BA29A3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04598" y="4761703"/>
            <a:ext cx="914400" cy="914400"/>
          </a:xfrm>
          <a:prstGeom prst="rect">
            <a:avLst/>
          </a:prstGeom>
        </p:spPr>
      </p:pic>
    </p:spTree>
    <p:extLst>
      <p:ext uri="{BB962C8B-B14F-4D97-AF65-F5344CB8AC3E}">
        <p14:creationId xmlns:p14="http://schemas.microsoft.com/office/powerpoint/2010/main" val="3516950829"/>
      </p:ext>
    </p:extLst>
  </p:cSld>
  <p:clrMapOvr>
    <a:masterClrMapping/>
  </p:clrMapOvr>
</p:sld>
</file>

<file path=ppt/theme/theme1.xml><?xml version="1.0" encoding="utf-8"?>
<a:theme xmlns:a="http://schemas.openxmlformats.org/drawingml/2006/main" name="Office Theme">
  <a:themeElements>
    <a:clrScheme name="Gov Office Swatches">
      <a:dk1>
        <a:sysClr val="windowText" lastClr="000000"/>
      </a:dk1>
      <a:lt1>
        <a:sysClr val="window" lastClr="FFFFFF"/>
      </a:lt1>
      <a:dk2>
        <a:srgbClr val="4B4D4F"/>
      </a:dk2>
      <a:lt2>
        <a:srgbClr val="E7E6E6"/>
      </a:lt2>
      <a:accent1>
        <a:srgbClr val="04627A"/>
      </a:accent1>
      <a:accent2>
        <a:srgbClr val="C6D668"/>
      </a:accent2>
      <a:accent3>
        <a:srgbClr val="E0A626"/>
      </a:accent3>
      <a:accent4>
        <a:srgbClr val="18405B"/>
      </a:accent4>
      <a:accent5>
        <a:srgbClr val="70C8B8"/>
      </a:accent5>
      <a:accent6>
        <a:srgbClr val="2C6358"/>
      </a:accent6>
      <a:hlink>
        <a:srgbClr val="0070C0"/>
      </a:hlink>
      <a:folHlink>
        <a:srgbClr val="694C60"/>
      </a:folHlink>
    </a:clrScheme>
    <a:fontScheme name="Gov Office HHS Work Sans">
      <a:majorFont>
        <a:latin typeface="Work San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E3B404801B3747A26CBE4DA53E86AF" ma:contentTypeVersion="21" ma:contentTypeDescription="Create a new document." ma:contentTypeScope="" ma:versionID="94c054a766317475bedcda87572b6a75">
  <xsd:schema xmlns:xsd="http://www.w3.org/2001/XMLSchema" xmlns:xs="http://www.w3.org/2001/XMLSchema" xmlns:p="http://schemas.microsoft.com/office/2006/metadata/properties" xmlns:ns2="f88e24f3-da62-4d13-8742-1b7075cad43b" xmlns:ns3="07f02910-0123-428f-bbba-f09bb309b044" targetNamespace="http://schemas.microsoft.com/office/2006/metadata/properties" ma:root="true" ma:fieldsID="85f820fe2787e7b55ca37e1a8a63812c" ns2:_="" ns3:_="">
    <xsd:import namespace="f88e24f3-da62-4d13-8742-1b7075cad43b"/>
    <xsd:import namespace="07f02910-0123-428f-bbba-f09bb309b04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Image_x0020_Description" minOccurs="0"/>
                <xsd:element ref="ns2:Category_x0020_1" minOccurs="0"/>
                <xsd:element ref="ns2:Topic"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8e24f3-da62-4d13-8742-1b7075cad4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93164ec-f35b-416f-add9-a3560115a3f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Image_x0020_Description" ma:index="21" nillable="true" ma:displayName="Image Description" ma:internalName="Image_x0020_Description">
      <xsd:simpleType>
        <xsd:restriction base="dms:Text">
          <xsd:maxLength value="255"/>
        </xsd:restriction>
      </xsd:simpleType>
    </xsd:element>
    <xsd:element name="Category_x0020_1" ma:index="22" nillable="true" ma:displayName="Category" ma:format="Dropdown" ma:internalName="Category_x0020_1">
      <xsd:simpleType>
        <xsd:restriction base="dms:Choice">
          <xsd:enumeration value="Photos"/>
          <xsd:enumeration value="Logos"/>
          <xsd:enumeration value="Templates"/>
          <xsd:enumeration value="Icons"/>
        </xsd:restriction>
      </xsd:simpleType>
    </xsd:element>
    <xsd:element name="Topic" ma:index="23" nillable="true" ma:displayName="Topic" ma:internalName="Topic">
      <xsd:simpleType>
        <xsd:restriction base="dms:Text">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f02910-0123-428f-bbba-f09bb309b04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efd570c-62f7-4c05-8a11-590e529ea8b8}" ma:internalName="TaxCatchAll" ma:showField="CatchAllData" ma:web="07f02910-0123-428f-bbba-f09bb309b04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_x0020_Description xmlns="f88e24f3-da62-4d13-8742-1b7075cad43b" xsi:nil="true"/>
    <lcf76f155ced4ddcb4097134ff3c332f xmlns="f88e24f3-da62-4d13-8742-1b7075cad43b">
      <Terms xmlns="http://schemas.microsoft.com/office/infopath/2007/PartnerControls"/>
    </lcf76f155ced4ddcb4097134ff3c332f>
    <Topic xmlns="f88e24f3-da62-4d13-8742-1b7075cad43b">Powerpoint</Topic>
    <Category_x0020_1 xmlns="f88e24f3-da62-4d13-8742-1b7075cad43b">Templates</Category_x0020_1>
    <TaxCatchAll xmlns="07f02910-0123-428f-bbba-f09bb309b044" xsi:nil="true"/>
  </documentManagement>
</p:properties>
</file>

<file path=customXml/itemProps1.xml><?xml version="1.0" encoding="utf-8"?>
<ds:datastoreItem xmlns:ds="http://schemas.openxmlformats.org/officeDocument/2006/customXml" ds:itemID="{F70846DC-D7AD-4AB0-9D39-A89A6030F0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8e24f3-da62-4d13-8742-1b7075cad43b"/>
    <ds:schemaRef ds:uri="07f02910-0123-428f-bbba-f09bb309b0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5223DF-498D-4D6A-9F6F-C14952D04E68}">
  <ds:schemaRefs>
    <ds:schemaRef ds:uri="http://schemas.microsoft.com/sharepoint/v3/contenttype/forms"/>
  </ds:schemaRefs>
</ds:datastoreItem>
</file>

<file path=customXml/itemProps3.xml><?xml version="1.0" encoding="utf-8"?>
<ds:datastoreItem xmlns:ds="http://schemas.openxmlformats.org/officeDocument/2006/customXml" ds:itemID="{A3E627B4-8A32-4CF7-B1B4-25BBB5845195}">
  <ds:schemaRefs>
    <ds:schemaRef ds:uri="http://www.w3.org/XML/1998/namespace"/>
    <ds:schemaRef ds:uri="http://purl.org/dc/terms/"/>
    <ds:schemaRef ds:uri="http://schemas.microsoft.com/office/2006/documentManagement/types"/>
    <ds:schemaRef ds:uri="http://purl.org/dc/elements/1.1/"/>
    <ds:schemaRef ds:uri="http://purl.org/dc/dcmitype/"/>
    <ds:schemaRef ds:uri="http://schemas.microsoft.com/office/2006/metadata/properties"/>
    <ds:schemaRef ds:uri="http://schemas.microsoft.com/office/infopath/2007/PartnerControls"/>
    <ds:schemaRef ds:uri="http://schemas.openxmlformats.org/package/2006/metadata/core-properties"/>
    <ds:schemaRef ds:uri="07f02910-0123-428f-bbba-f09bb309b044"/>
    <ds:schemaRef ds:uri="f88e24f3-da62-4d13-8742-1b7075cad43b"/>
  </ds:schemaRefs>
</ds:datastoreItem>
</file>

<file path=docProps/app.xml><?xml version="1.0" encoding="utf-8"?>
<Properties xmlns="http://schemas.openxmlformats.org/officeDocument/2006/extended-properties" xmlns:vt="http://schemas.openxmlformats.org/officeDocument/2006/docPropsVTypes">
  <TotalTime>4445</TotalTime>
  <Words>2554</Words>
  <Application>Microsoft Office PowerPoint</Application>
  <PresentationFormat>On-screen Show (4:3)</PresentationFormat>
  <Paragraphs>282</Paragraphs>
  <Slides>34</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Meiryo</vt:lpstr>
      <vt:lpstr>Aptos</vt:lpstr>
      <vt:lpstr>Arial</vt:lpstr>
      <vt:lpstr>Calibri</vt:lpstr>
      <vt:lpstr>Gill Sans</vt:lpstr>
      <vt:lpstr>Noto Sans Symbols</vt:lpstr>
      <vt:lpstr>Times New Roman</vt:lpstr>
      <vt:lpstr>Wingdings</vt:lpstr>
      <vt:lpstr>Wingdings 3</vt:lpstr>
      <vt:lpstr>Work Sans</vt:lpstr>
      <vt:lpstr>Office Theme</vt:lpstr>
      <vt:lpstr>Iowa Dental Wellness Plan and Hawki Dental Pre-Paid Ambulatory Health Plan (PAHP)</vt:lpstr>
      <vt:lpstr>Agenda</vt:lpstr>
      <vt:lpstr>Presentation Overview</vt:lpstr>
      <vt:lpstr>PowerPoint Presentation</vt:lpstr>
      <vt:lpstr>IA Health Link Program Overview of the Question &amp; Answer Process</vt:lpstr>
      <vt:lpstr>Iowa Dental Programs </vt:lpstr>
      <vt:lpstr>Types of Dental Coverage with Medicaid</vt:lpstr>
      <vt:lpstr>Federal Authorities</vt:lpstr>
      <vt:lpstr>Dental Plan Vision</vt:lpstr>
      <vt:lpstr>Dental  Goals</vt:lpstr>
      <vt:lpstr>Key Goal</vt:lpstr>
      <vt:lpstr>Iowa  DWP and Hawki Program Procurement</vt:lpstr>
      <vt:lpstr>Key Updates</vt:lpstr>
      <vt:lpstr>How The Dental Program Achieves Quality Outcomes (Pt.1)</vt:lpstr>
      <vt:lpstr>How The Dental Program Achieves Quality Outcomes (Pt.2)</vt:lpstr>
      <vt:lpstr>How the Dental Program Achieves Quality Outcomes (Pt. 3)</vt:lpstr>
      <vt:lpstr>What Services are Included in the Dental Program?</vt:lpstr>
      <vt:lpstr>Excluded Services</vt:lpstr>
      <vt:lpstr>Pay for Performance (PFP)</vt:lpstr>
      <vt:lpstr>Iowa HHS Oversight</vt:lpstr>
      <vt:lpstr>PowerPoint Presentation</vt:lpstr>
      <vt:lpstr>Key Groups</vt:lpstr>
      <vt:lpstr>RFP Process</vt:lpstr>
      <vt:lpstr>RFP Topics</vt:lpstr>
      <vt:lpstr>PowerPoint Presentation</vt:lpstr>
      <vt:lpstr>RFP Overview of Question &amp; Answer Process </vt:lpstr>
      <vt:lpstr>Template for Letter of Intent to Bid</vt:lpstr>
      <vt:lpstr>PowerPoint Presentation</vt:lpstr>
      <vt:lpstr>PowerPoint Presentation</vt:lpstr>
      <vt:lpstr>PowerPoint Presentation</vt:lpstr>
      <vt:lpstr>Accessing RFP Documents (Pt. 4)</vt:lpstr>
      <vt:lpstr>PowerPoint Presentation</vt:lpstr>
      <vt:lpstr>Technical Proposal Response Guide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Laura</dc:creator>
  <cp:lastModifiedBy>McCaughey, Traci [HHS]</cp:lastModifiedBy>
  <cp:revision>68</cp:revision>
  <dcterms:created xsi:type="dcterms:W3CDTF">2023-12-28T19:16:15Z</dcterms:created>
  <dcterms:modified xsi:type="dcterms:W3CDTF">2025-02-17T20:49:53Z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0x0101005CE3B404801B3747A26CBE4DA53E86AF</vt:lpwstr>
  </property>
</Properties>
</file>