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9"/>
  </p:notesMasterIdLst>
  <p:sldIdLst>
    <p:sldId id="256" r:id="rId5"/>
    <p:sldId id="257" r:id="rId6"/>
    <p:sldId id="260" r:id="rId7"/>
    <p:sldId id="331" r:id="rId8"/>
    <p:sldId id="332" r:id="rId9"/>
    <p:sldId id="258" r:id="rId10"/>
    <p:sldId id="265" r:id="rId11"/>
    <p:sldId id="333" r:id="rId12"/>
    <p:sldId id="290" r:id="rId13"/>
    <p:sldId id="292" r:id="rId14"/>
    <p:sldId id="340" r:id="rId15"/>
    <p:sldId id="295" r:id="rId16"/>
    <p:sldId id="313" r:id="rId17"/>
    <p:sldId id="314" r:id="rId18"/>
    <p:sldId id="315" r:id="rId19"/>
    <p:sldId id="296" r:id="rId20"/>
    <p:sldId id="341" r:id="rId21"/>
    <p:sldId id="317" r:id="rId22"/>
    <p:sldId id="318" r:id="rId23"/>
    <p:sldId id="342" r:id="rId24"/>
    <p:sldId id="300" r:id="rId25"/>
    <p:sldId id="339" r:id="rId26"/>
    <p:sldId id="264" r:id="rId27"/>
    <p:sldId id="322" r:id="rId28"/>
    <p:sldId id="323" r:id="rId29"/>
    <p:sldId id="324" r:id="rId30"/>
    <p:sldId id="325" r:id="rId31"/>
    <p:sldId id="338" r:id="rId32"/>
    <p:sldId id="337" r:id="rId33"/>
    <p:sldId id="336" r:id="rId34"/>
    <p:sldId id="329" r:id="rId35"/>
    <p:sldId id="334" r:id="rId36"/>
    <p:sldId id="312" r:id="rId37"/>
    <p:sldId id="28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183519-DCD7-36B0-DCB3-2C2B99BA8C50}" name="BE" initials="BE" userId="BE" providerId="None"/>
  <p188:author id="{C2FF98BC-D86E-F2A1-092D-E6F11D8E1C5A}" name="McCaughey, Traci [HHS]" initials="TM" userId="S::traci.mccaughey@hhs.iowa.gov::f1a83a28-715a-49ff-bc0d-c1f9b44e750c" providerId="AD"/>
  <p188:author id="{CEFF85EF-4CCD-F981-C66C-1FAED6CF234C}" name="A R" initials="AR" userId="dfd691b8c0a1bc9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FC3"/>
    <a:srgbClr val="FFFFFF"/>
    <a:srgbClr val="C0DCEF"/>
    <a:srgbClr val="C6D668"/>
    <a:srgbClr val="E0A626"/>
    <a:srgbClr val="C5DFF0"/>
    <a:srgbClr val="4396CE"/>
    <a:srgbClr val="4D54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90" autoAdjust="0"/>
    <p:restoredTop sz="94694"/>
  </p:normalViewPr>
  <p:slideViewPr>
    <p:cSldViewPr snapToGrid="0">
      <p:cViewPr varScale="1">
        <p:scale>
          <a:sx n="106" d="100"/>
          <a:sy n="106" d="100"/>
        </p:scale>
        <p:origin x="14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_rels/data13.xml.rels><?xml version="1.0" encoding="UTF-8" standalone="yes"?>
<Relationships xmlns="http://schemas.openxmlformats.org/package/2006/relationships"><Relationship Id="rId1" Type="http://schemas.openxmlformats.org/officeDocument/2006/relationships/hyperlink" Target="https://bidopportunities.iowa.gov/Home/BidInfo?bidId=767284b0-3bef-4da3-bd4c-1966699eb519"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ata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4" Type="http://schemas.openxmlformats.org/officeDocument/2006/relationships/image" Target="../media/image52.svg"/></Relationships>
</file>

<file path=ppt/diagrams/_rels/drawing13.xml.rels><?xml version="1.0" encoding="UTF-8" standalone="yes"?>
<Relationships xmlns="http://schemas.openxmlformats.org/package/2006/relationships"><Relationship Id="rId1" Type="http://schemas.openxmlformats.org/officeDocument/2006/relationships/hyperlink" Target="https://bidopportunities.iowa.gov/Home/BidInfo?bidId=767284b0-3bef-4da3-bd4c-1966699eb519"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svg"/><Relationship Id="rId1" Type="http://schemas.openxmlformats.org/officeDocument/2006/relationships/image" Target="../media/image49.png"/><Relationship Id="rId4" Type="http://schemas.openxmlformats.org/officeDocument/2006/relationships/image" Target="../media/image5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AA111D-5EF4-479F-AA1F-80A10858B2B2}" type="doc">
      <dgm:prSet loTypeId="urn:microsoft.com/office/officeart/2005/8/layout/lProcess1" loCatId="process" qsTypeId="urn:microsoft.com/office/officeart/2005/8/quickstyle/simple1" qsCatId="simple" csTypeId="urn:microsoft.com/office/officeart/2005/8/colors/colorful1" csCatId="colorful" phldr="1"/>
      <dgm:spPr/>
    </dgm:pt>
    <dgm:pt modelId="{9BE1B341-1F18-4F1B-9F77-05E728DD37AA}">
      <dgm:prSet phldrT="[Text]" custT="1"/>
      <dgm:spPr/>
      <dgm:t>
        <a:bodyPr/>
        <a:lstStyle/>
        <a:p>
          <a:pPr algn="ctr">
            <a:buFont typeface="Wingdings" panose="05000000000000000000" pitchFamily="2" charset="2"/>
            <a:buChar char="§"/>
          </a:pPr>
          <a:r>
            <a:rPr lang="en-US" sz="1800" dirty="0">
              <a:solidFill>
                <a:schemeClr val="tx1"/>
              </a:solidFill>
              <a:latin typeface="Aptos" panose="020B0004020202020204" pitchFamily="34" charset="0"/>
            </a:rPr>
            <a:t>The </a:t>
          </a:r>
          <a:r>
            <a:rPr lang="en-US" sz="1800" b="1" dirty="0">
              <a:solidFill>
                <a:schemeClr val="tx1"/>
              </a:solidFill>
              <a:latin typeface="Aptos" panose="020B0004020202020204" pitchFamily="34" charset="0"/>
            </a:rPr>
            <a:t>Dental Wellness Plan    (DWP</a:t>
          </a:r>
          <a:r>
            <a:rPr lang="en-US" sz="1800" dirty="0">
              <a:solidFill>
                <a:schemeClr val="tx1"/>
              </a:solidFill>
              <a:latin typeface="Aptos" panose="020B0004020202020204" pitchFamily="34" charset="0"/>
            </a:rPr>
            <a:t>) provides Medicaid dental coverage for</a:t>
          </a:r>
        </a:p>
      </dgm:t>
    </dgm:pt>
    <dgm:pt modelId="{170C5355-102D-4426-B92A-827D3CC0FE7B}" type="parTrans" cxnId="{8BF50849-A5D7-4A3C-BD15-63ED41960FD6}">
      <dgm:prSet/>
      <dgm:spPr/>
      <dgm:t>
        <a:bodyPr/>
        <a:lstStyle/>
        <a:p>
          <a:endParaRPr lang="en-US"/>
        </a:p>
      </dgm:t>
    </dgm:pt>
    <dgm:pt modelId="{F8C9487F-3B99-4677-A61F-24F5C24957AA}" type="sibTrans" cxnId="{8BF50849-A5D7-4A3C-BD15-63ED41960FD6}">
      <dgm:prSet/>
      <dgm:spPr/>
      <dgm:t>
        <a:bodyPr/>
        <a:lstStyle/>
        <a:p>
          <a:endParaRPr lang="en-US"/>
        </a:p>
      </dgm:t>
    </dgm:pt>
    <dgm:pt modelId="{B3C40573-F91A-47E2-9CEA-C84CCF246823}">
      <dgm:prSet phldrT="[Text]" custT="1"/>
      <dgm:spPr/>
      <dgm:t>
        <a:bodyPr/>
        <a:lstStyle/>
        <a:p>
          <a:pPr>
            <a:buFont typeface="Wingdings" panose="05000000000000000000" pitchFamily="2" charset="2"/>
            <a:buChar char="§"/>
          </a:pPr>
          <a:r>
            <a:rPr lang="en-US" sz="1600" dirty="0">
              <a:solidFill>
                <a:schemeClr val="tx1"/>
              </a:solidFill>
              <a:latin typeface="Aptos" panose="020B0004020202020204" pitchFamily="34" charset="0"/>
            </a:rPr>
            <a:t>The </a:t>
          </a:r>
          <a:r>
            <a:rPr lang="en-US" sz="1600" b="1" dirty="0">
              <a:solidFill>
                <a:schemeClr val="tx1"/>
              </a:solidFill>
              <a:latin typeface="Aptos" panose="020B0004020202020204" pitchFamily="34" charset="0"/>
            </a:rPr>
            <a:t>Healthy and Well Kids in Iowa (Hawki) </a:t>
          </a:r>
          <a:r>
            <a:rPr lang="en-US" sz="1600" dirty="0">
              <a:solidFill>
                <a:schemeClr val="tx1"/>
              </a:solidFill>
              <a:latin typeface="Aptos" panose="020B0004020202020204" pitchFamily="34" charset="0"/>
            </a:rPr>
            <a:t>program provides dental health care coverage for uninsured children of eligible families. </a:t>
          </a:r>
        </a:p>
      </dgm:t>
    </dgm:pt>
    <dgm:pt modelId="{F4FA4B36-7FB1-4D3C-9D7D-99F2AD203C5F}" type="parTrans" cxnId="{55D20F41-2277-4EC4-AD83-459560C02F6B}">
      <dgm:prSet/>
      <dgm:spPr/>
      <dgm:t>
        <a:bodyPr/>
        <a:lstStyle/>
        <a:p>
          <a:endParaRPr lang="en-US"/>
        </a:p>
      </dgm:t>
    </dgm:pt>
    <dgm:pt modelId="{6B72ECFA-AAB6-4668-B554-60C7C690C1AF}" type="sibTrans" cxnId="{55D20F41-2277-4EC4-AD83-459560C02F6B}">
      <dgm:prSet/>
      <dgm:spPr/>
      <dgm:t>
        <a:bodyPr/>
        <a:lstStyle/>
        <a:p>
          <a:endParaRPr lang="en-US"/>
        </a:p>
      </dgm:t>
    </dgm:pt>
    <dgm:pt modelId="{ADB5A4F5-8010-474D-BB28-70FDC299A739}">
      <dgm:prSet phldrT="[Text]" custT="1"/>
      <dgm:spPr/>
      <dgm:t>
        <a:bodyPr anchor="ctr"/>
        <a:lstStyle/>
        <a:p>
          <a:pPr>
            <a:buFont typeface="Wingdings" panose="05000000000000000000" pitchFamily="2" charset="2"/>
            <a:buChar char="§"/>
          </a:pPr>
          <a:r>
            <a:rPr lang="en-US" sz="1600" b="1" dirty="0">
              <a:latin typeface="Aptos" panose="020B0004020202020204" pitchFamily="34" charset="0"/>
            </a:rPr>
            <a:t>DWP-Kids (DWP-K)</a:t>
          </a:r>
        </a:p>
        <a:p>
          <a:pPr>
            <a:buFont typeface="Wingdings" panose="05000000000000000000" pitchFamily="2" charset="2"/>
            <a:buChar char="§"/>
          </a:pPr>
          <a:r>
            <a:rPr lang="en-US" sz="1600" dirty="0">
              <a:latin typeface="Aptos" panose="020B0004020202020204" pitchFamily="34" charset="0"/>
            </a:rPr>
            <a:t>Non-Hawki members 18 years and younger</a:t>
          </a:r>
        </a:p>
      </dgm:t>
    </dgm:pt>
    <dgm:pt modelId="{68A01FC9-C95D-4DF3-8CE6-374B1F18CFE9}" type="parTrans" cxnId="{DDE35B41-A488-4B12-B9B2-BE2342F0808A}">
      <dgm:prSet/>
      <dgm:spPr/>
      <dgm:t>
        <a:bodyPr/>
        <a:lstStyle/>
        <a:p>
          <a:endParaRPr lang="en-US"/>
        </a:p>
      </dgm:t>
    </dgm:pt>
    <dgm:pt modelId="{132D70B5-B99F-46B1-B8C6-7E0217F8667E}" type="sibTrans" cxnId="{DDE35B41-A488-4B12-B9B2-BE2342F0808A}">
      <dgm:prSet/>
      <dgm:spPr/>
      <dgm:t>
        <a:bodyPr/>
        <a:lstStyle/>
        <a:p>
          <a:endParaRPr lang="en-US"/>
        </a:p>
      </dgm:t>
    </dgm:pt>
    <dgm:pt modelId="{C24A5227-B252-4B5F-9FDC-3BF5D2D4E02E}">
      <dgm:prSet phldrT="[Text]" custT="1"/>
      <dgm:spPr>
        <a:solidFill>
          <a:schemeClr val="accent2">
            <a:lumMod val="20000"/>
            <a:lumOff val="80000"/>
            <a:alpha val="90000"/>
          </a:schemeClr>
        </a:solidFill>
        <a:ln>
          <a:solidFill>
            <a:schemeClr val="accent2">
              <a:lumMod val="20000"/>
              <a:lumOff val="80000"/>
              <a:alpha val="90000"/>
            </a:schemeClr>
          </a:solidFill>
        </a:ln>
      </dgm:spPr>
      <dgm:t>
        <a:bodyPr anchor="ctr"/>
        <a:lstStyle/>
        <a:p>
          <a:pPr>
            <a:buFont typeface="Wingdings" panose="05000000000000000000" pitchFamily="2" charset="2"/>
            <a:buChar char="§"/>
          </a:pPr>
          <a:r>
            <a:rPr lang="en-US" sz="1600" b="1" dirty="0">
              <a:latin typeface="Aptos" panose="020B0004020202020204" pitchFamily="34" charset="0"/>
            </a:rPr>
            <a:t>DWP-Adults (DWP-A) </a:t>
          </a:r>
        </a:p>
        <a:p>
          <a:pPr>
            <a:buFont typeface="Wingdings" panose="05000000000000000000" pitchFamily="2" charset="2"/>
            <a:buChar char="§"/>
          </a:pPr>
          <a:r>
            <a:rPr lang="en-US" sz="1600" dirty="0">
              <a:latin typeface="Aptos" panose="020B0004020202020204" pitchFamily="34" charset="0"/>
            </a:rPr>
            <a:t>Non-Hawki members 19 years and older</a:t>
          </a:r>
        </a:p>
      </dgm:t>
    </dgm:pt>
    <dgm:pt modelId="{5C832028-508A-425D-BDF5-22C5A4712767}" type="parTrans" cxnId="{D1C6B4C9-4233-4FE0-9029-7AA4EA8291E7}">
      <dgm:prSet/>
      <dgm:spPr/>
      <dgm:t>
        <a:bodyPr/>
        <a:lstStyle/>
        <a:p>
          <a:endParaRPr lang="en-US"/>
        </a:p>
      </dgm:t>
    </dgm:pt>
    <dgm:pt modelId="{7EBACD02-79AA-4DEB-A558-FF5F153B719B}" type="sibTrans" cxnId="{D1C6B4C9-4233-4FE0-9029-7AA4EA8291E7}">
      <dgm:prSet/>
      <dgm:spPr/>
      <dgm:t>
        <a:bodyPr/>
        <a:lstStyle/>
        <a:p>
          <a:endParaRPr lang="en-US"/>
        </a:p>
      </dgm:t>
    </dgm:pt>
    <dgm:pt modelId="{55BAD32F-49FB-4B54-BB87-7F05881D5543}">
      <dgm:prSet phldrT="[Text]" custT="1"/>
      <dgm:spPr>
        <a:solidFill>
          <a:schemeClr val="accent3">
            <a:lumMod val="20000"/>
            <a:lumOff val="80000"/>
            <a:alpha val="90000"/>
          </a:schemeClr>
        </a:solidFill>
        <a:ln>
          <a:solidFill>
            <a:schemeClr val="accent3">
              <a:lumMod val="20000"/>
              <a:lumOff val="80000"/>
              <a:alpha val="90000"/>
            </a:schemeClr>
          </a:solidFill>
        </a:ln>
      </dgm:spPr>
      <dgm:t>
        <a:bodyPr anchor="ctr"/>
        <a:lstStyle/>
        <a:p>
          <a:pPr>
            <a:buFont typeface="Wingdings" panose="05000000000000000000" pitchFamily="2" charset="2"/>
            <a:buChar char="§"/>
          </a:pPr>
          <a:r>
            <a:rPr lang="en-US" sz="1400" b="1" dirty="0">
              <a:latin typeface="Aptos" panose="020B0004020202020204" pitchFamily="34" charset="0"/>
            </a:rPr>
            <a:t>Hawki - Medical &amp; Dental</a:t>
          </a:r>
        </a:p>
        <a:p>
          <a:pPr>
            <a:buFont typeface="Wingdings" panose="05000000000000000000" pitchFamily="2" charset="2"/>
            <a:buChar char="§"/>
          </a:pPr>
          <a:r>
            <a:rPr lang="en-US" sz="1400" dirty="0">
              <a:latin typeface="Aptos" panose="020B0004020202020204" pitchFamily="34" charset="0"/>
            </a:rPr>
            <a:t>Children under age19 with no other health insurance and income at or below 302% of the federal poverty level (FPL).</a:t>
          </a:r>
        </a:p>
      </dgm:t>
    </dgm:pt>
    <dgm:pt modelId="{E85E48D6-D88E-4816-A54D-2B4393C02D62}" type="parTrans" cxnId="{D4B1A90B-6078-438E-B63B-75C3D658F8C6}">
      <dgm:prSet/>
      <dgm:spPr/>
      <dgm:t>
        <a:bodyPr/>
        <a:lstStyle/>
        <a:p>
          <a:endParaRPr lang="en-US"/>
        </a:p>
      </dgm:t>
    </dgm:pt>
    <dgm:pt modelId="{E7AAB3B9-4C25-4A71-B19A-0CE09ECA622E}" type="sibTrans" cxnId="{D4B1A90B-6078-438E-B63B-75C3D658F8C6}">
      <dgm:prSet/>
      <dgm:spPr/>
      <dgm:t>
        <a:bodyPr/>
        <a:lstStyle/>
        <a:p>
          <a:endParaRPr lang="en-US"/>
        </a:p>
      </dgm:t>
    </dgm:pt>
    <dgm:pt modelId="{2CD9F51B-EF84-461F-A711-CC14B53318E2}">
      <dgm:prSet phldrT="[Text]" custT="1"/>
      <dgm:spPr/>
      <dgm:t>
        <a:bodyPr anchor="ctr"/>
        <a:lstStyle/>
        <a:p>
          <a:pPr>
            <a:buFont typeface="Wingdings" panose="05000000000000000000" pitchFamily="2" charset="2"/>
            <a:buChar char="§"/>
          </a:pPr>
          <a:r>
            <a:rPr lang="en-US" sz="1200" b="1" dirty="0" err="1">
              <a:latin typeface="Aptos" panose="020B0004020202020204" pitchFamily="34" charset="0"/>
            </a:rPr>
            <a:t>Hawki</a:t>
          </a:r>
          <a:r>
            <a:rPr lang="en-US" sz="1200" b="1" dirty="0">
              <a:latin typeface="Aptos" panose="020B0004020202020204" pitchFamily="34" charset="0"/>
            </a:rPr>
            <a:t> - Dental Only</a:t>
          </a:r>
        </a:p>
        <a:p>
          <a:pPr>
            <a:buFont typeface="Wingdings" panose="05000000000000000000" pitchFamily="2" charset="2"/>
            <a:buChar char="§"/>
          </a:pPr>
          <a:r>
            <a:rPr lang="en-US" sz="1200" dirty="0">
              <a:latin typeface="Aptos" panose="020B0004020202020204" pitchFamily="34" charset="0"/>
            </a:rPr>
            <a:t>Children under age 19 that meet the requirements for the </a:t>
          </a:r>
          <a:r>
            <a:rPr lang="en-US" sz="1200" dirty="0" err="1">
              <a:latin typeface="Aptos" panose="020B0004020202020204" pitchFamily="34" charset="0"/>
            </a:rPr>
            <a:t>Hawki</a:t>
          </a:r>
          <a:r>
            <a:rPr lang="en-US" sz="1200" dirty="0">
              <a:latin typeface="Aptos" panose="020B0004020202020204" pitchFamily="34" charset="0"/>
            </a:rPr>
            <a:t> program, but the child is covered by insurance through another health plan without dental insurance.</a:t>
          </a:r>
        </a:p>
        <a:p>
          <a:pPr>
            <a:buFont typeface="Wingdings" panose="05000000000000000000" pitchFamily="2" charset="2"/>
            <a:buChar char="§"/>
          </a:pPr>
          <a:r>
            <a:rPr lang="en-US" sz="1200" dirty="0">
              <a:latin typeface="Aptos" panose="020B0004020202020204" pitchFamily="34" charset="0"/>
            </a:rPr>
            <a:t>Income is at or below 302% FPL.</a:t>
          </a:r>
        </a:p>
      </dgm:t>
    </dgm:pt>
    <dgm:pt modelId="{DCFC520B-872E-4E5C-AF56-A74827E7D930}" type="parTrans" cxnId="{3814E804-EBE4-422F-9BD1-216091E4E13F}">
      <dgm:prSet/>
      <dgm:spPr/>
      <dgm:t>
        <a:bodyPr/>
        <a:lstStyle/>
        <a:p>
          <a:endParaRPr lang="en-US"/>
        </a:p>
      </dgm:t>
    </dgm:pt>
    <dgm:pt modelId="{DA2B4BD4-673E-47DD-83D8-655579AC8BF3}" type="sibTrans" cxnId="{3814E804-EBE4-422F-9BD1-216091E4E13F}">
      <dgm:prSet/>
      <dgm:spPr/>
      <dgm:t>
        <a:bodyPr/>
        <a:lstStyle/>
        <a:p>
          <a:endParaRPr lang="en-US"/>
        </a:p>
      </dgm:t>
    </dgm:pt>
    <dgm:pt modelId="{99EEC722-0B47-49DD-A7DF-3F9E95DB798E}" type="pres">
      <dgm:prSet presAssocID="{FAAA111D-5EF4-479F-AA1F-80A10858B2B2}" presName="Name0" presStyleCnt="0">
        <dgm:presLayoutVars>
          <dgm:dir/>
          <dgm:animLvl val="lvl"/>
          <dgm:resizeHandles val="exact"/>
        </dgm:presLayoutVars>
      </dgm:prSet>
      <dgm:spPr/>
    </dgm:pt>
    <dgm:pt modelId="{F56DDBE2-A307-43EE-AFCC-18A44CB5A6DE}" type="pres">
      <dgm:prSet presAssocID="{9BE1B341-1F18-4F1B-9F77-05E728DD37AA}" presName="vertFlow" presStyleCnt="0"/>
      <dgm:spPr/>
    </dgm:pt>
    <dgm:pt modelId="{CAFF0D1B-E29C-440A-A5D2-93A8E5018D3F}" type="pres">
      <dgm:prSet presAssocID="{9BE1B341-1F18-4F1B-9F77-05E728DD37AA}" presName="header" presStyleLbl="node1" presStyleIdx="0" presStyleCnt="2" custScaleY="140018"/>
      <dgm:spPr>
        <a:prstGeom prst="rect">
          <a:avLst/>
        </a:prstGeom>
      </dgm:spPr>
    </dgm:pt>
    <dgm:pt modelId="{5B9E1920-C033-4C4F-B16F-A53BEE2328B6}" type="pres">
      <dgm:prSet presAssocID="{68A01FC9-C95D-4DF3-8CE6-374B1F18CFE9}" presName="parTrans" presStyleLbl="sibTrans2D1" presStyleIdx="0" presStyleCnt="4"/>
      <dgm:spPr/>
    </dgm:pt>
    <dgm:pt modelId="{07425757-2738-4021-8992-152DBEFD7CE4}" type="pres">
      <dgm:prSet presAssocID="{ADB5A4F5-8010-474D-BB28-70FDC299A739}" presName="child" presStyleLbl="alignAccFollowNode1" presStyleIdx="0" presStyleCnt="4" custScaleY="139706">
        <dgm:presLayoutVars>
          <dgm:chMax val="0"/>
          <dgm:bulletEnabled val="1"/>
        </dgm:presLayoutVars>
      </dgm:prSet>
      <dgm:spPr>
        <a:prstGeom prst="rect">
          <a:avLst/>
        </a:prstGeom>
      </dgm:spPr>
    </dgm:pt>
    <dgm:pt modelId="{2E03A06D-B2A5-4C3A-9017-7D90021EAE11}" type="pres">
      <dgm:prSet presAssocID="{132D70B5-B99F-46B1-B8C6-7E0217F8667E}" presName="sibTrans" presStyleLbl="sibTrans2D1" presStyleIdx="1" presStyleCnt="4"/>
      <dgm:spPr/>
    </dgm:pt>
    <dgm:pt modelId="{EA0A8915-FA88-47A6-AE01-A6429AD570E9}" type="pres">
      <dgm:prSet presAssocID="{C24A5227-B252-4B5F-9FDC-3BF5D2D4E02E}" presName="child" presStyleLbl="alignAccFollowNode1" presStyleIdx="1" presStyleCnt="4" custScaleY="139706">
        <dgm:presLayoutVars>
          <dgm:chMax val="0"/>
          <dgm:bulletEnabled val="1"/>
        </dgm:presLayoutVars>
      </dgm:prSet>
      <dgm:spPr>
        <a:prstGeom prst="rect">
          <a:avLst/>
        </a:prstGeom>
      </dgm:spPr>
    </dgm:pt>
    <dgm:pt modelId="{D66DF620-D3C1-4BED-BD45-100D6EF3F540}" type="pres">
      <dgm:prSet presAssocID="{9BE1B341-1F18-4F1B-9F77-05E728DD37AA}" presName="hSp" presStyleCnt="0"/>
      <dgm:spPr/>
    </dgm:pt>
    <dgm:pt modelId="{F34AF331-AB1E-458D-8F8C-70F696CE63C7}" type="pres">
      <dgm:prSet presAssocID="{B3C40573-F91A-47E2-9CEA-C84CCF246823}" presName="vertFlow" presStyleCnt="0"/>
      <dgm:spPr/>
    </dgm:pt>
    <dgm:pt modelId="{FD5E85B1-CBE5-48D4-9750-BA2B8FD3D4AA}" type="pres">
      <dgm:prSet presAssocID="{B3C40573-F91A-47E2-9CEA-C84CCF246823}" presName="header" presStyleLbl="node1" presStyleIdx="1" presStyleCnt="2" custScaleY="140018"/>
      <dgm:spPr>
        <a:prstGeom prst="rect">
          <a:avLst/>
        </a:prstGeom>
      </dgm:spPr>
    </dgm:pt>
    <dgm:pt modelId="{2D5F32BC-3F42-4143-BF92-6CB5E72307E3}" type="pres">
      <dgm:prSet presAssocID="{E85E48D6-D88E-4816-A54D-2B4393C02D62}" presName="parTrans" presStyleLbl="sibTrans2D1" presStyleIdx="2" presStyleCnt="4"/>
      <dgm:spPr/>
    </dgm:pt>
    <dgm:pt modelId="{B48DA64A-65A8-487A-A345-8CAC6124DF78}" type="pres">
      <dgm:prSet presAssocID="{55BAD32F-49FB-4B54-BB87-7F05881D5543}" presName="child" presStyleLbl="alignAccFollowNode1" presStyleIdx="2" presStyleCnt="4" custScaleY="139706">
        <dgm:presLayoutVars>
          <dgm:chMax val="0"/>
          <dgm:bulletEnabled val="1"/>
        </dgm:presLayoutVars>
      </dgm:prSet>
      <dgm:spPr>
        <a:prstGeom prst="rect">
          <a:avLst/>
        </a:prstGeom>
      </dgm:spPr>
    </dgm:pt>
    <dgm:pt modelId="{A284D44F-4A74-421E-9418-3E8CFE641770}" type="pres">
      <dgm:prSet presAssocID="{E7AAB3B9-4C25-4A71-B19A-0CE09ECA622E}" presName="sibTrans" presStyleLbl="sibTrans2D1" presStyleIdx="3" presStyleCnt="4"/>
      <dgm:spPr/>
    </dgm:pt>
    <dgm:pt modelId="{F5737218-9D0F-4B2C-8EE5-1683B8C06E6F}" type="pres">
      <dgm:prSet presAssocID="{2CD9F51B-EF84-461F-A711-CC14B53318E2}" presName="child" presStyleLbl="alignAccFollowNode1" presStyleIdx="3" presStyleCnt="4" custScaleY="139706">
        <dgm:presLayoutVars>
          <dgm:chMax val="0"/>
          <dgm:bulletEnabled val="1"/>
        </dgm:presLayoutVars>
      </dgm:prSet>
      <dgm:spPr>
        <a:prstGeom prst="rect">
          <a:avLst/>
        </a:prstGeom>
      </dgm:spPr>
    </dgm:pt>
  </dgm:ptLst>
  <dgm:cxnLst>
    <dgm:cxn modelId="{3814E804-EBE4-422F-9BD1-216091E4E13F}" srcId="{B3C40573-F91A-47E2-9CEA-C84CCF246823}" destId="{2CD9F51B-EF84-461F-A711-CC14B53318E2}" srcOrd="1" destOrd="0" parTransId="{DCFC520B-872E-4E5C-AF56-A74827E7D930}" sibTransId="{DA2B4BD4-673E-47DD-83D8-655579AC8BF3}"/>
    <dgm:cxn modelId="{D4B1A90B-6078-438E-B63B-75C3D658F8C6}" srcId="{B3C40573-F91A-47E2-9CEA-C84CCF246823}" destId="{55BAD32F-49FB-4B54-BB87-7F05881D5543}" srcOrd="0" destOrd="0" parTransId="{E85E48D6-D88E-4816-A54D-2B4393C02D62}" sibTransId="{E7AAB3B9-4C25-4A71-B19A-0CE09ECA622E}"/>
    <dgm:cxn modelId="{A82B5F30-B920-4549-944A-EB7CFBCD29D7}" type="presOf" srcId="{FAAA111D-5EF4-479F-AA1F-80A10858B2B2}" destId="{99EEC722-0B47-49DD-A7DF-3F9E95DB798E}" srcOrd="0" destOrd="0" presId="urn:microsoft.com/office/officeart/2005/8/layout/lProcess1"/>
    <dgm:cxn modelId="{2B2E3533-3676-4588-81AA-09CFD4B5D368}" type="presOf" srcId="{E85E48D6-D88E-4816-A54D-2B4393C02D62}" destId="{2D5F32BC-3F42-4143-BF92-6CB5E72307E3}" srcOrd="0" destOrd="0" presId="urn:microsoft.com/office/officeart/2005/8/layout/lProcess1"/>
    <dgm:cxn modelId="{55D20F41-2277-4EC4-AD83-459560C02F6B}" srcId="{FAAA111D-5EF4-479F-AA1F-80A10858B2B2}" destId="{B3C40573-F91A-47E2-9CEA-C84CCF246823}" srcOrd="1" destOrd="0" parTransId="{F4FA4B36-7FB1-4D3C-9D7D-99F2AD203C5F}" sibTransId="{6B72ECFA-AAB6-4668-B554-60C7C690C1AF}"/>
    <dgm:cxn modelId="{91EE3C41-4D6A-41F5-BE82-E661D6ED2110}" type="presOf" srcId="{E7AAB3B9-4C25-4A71-B19A-0CE09ECA622E}" destId="{A284D44F-4A74-421E-9418-3E8CFE641770}" srcOrd="0" destOrd="0" presId="urn:microsoft.com/office/officeart/2005/8/layout/lProcess1"/>
    <dgm:cxn modelId="{DDE35B41-A488-4B12-B9B2-BE2342F0808A}" srcId="{9BE1B341-1F18-4F1B-9F77-05E728DD37AA}" destId="{ADB5A4F5-8010-474D-BB28-70FDC299A739}" srcOrd="0" destOrd="0" parTransId="{68A01FC9-C95D-4DF3-8CE6-374B1F18CFE9}" sibTransId="{132D70B5-B99F-46B1-B8C6-7E0217F8667E}"/>
    <dgm:cxn modelId="{A6E43942-2C6E-44DA-B4F4-B866680ED33B}" type="presOf" srcId="{2CD9F51B-EF84-461F-A711-CC14B53318E2}" destId="{F5737218-9D0F-4B2C-8EE5-1683B8C06E6F}" srcOrd="0" destOrd="0" presId="urn:microsoft.com/office/officeart/2005/8/layout/lProcess1"/>
    <dgm:cxn modelId="{0EDD9642-6170-4C3C-8B7F-DB419320522E}" type="presOf" srcId="{ADB5A4F5-8010-474D-BB28-70FDC299A739}" destId="{07425757-2738-4021-8992-152DBEFD7CE4}" srcOrd="0" destOrd="0" presId="urn:microsoft.com/office/officeart/2005/8/layout/lProcess1"/>
    <dgm:cxn modelId="{95685B65-6EB5-4169-82AC-C25F7E5146D7}" type="presOf" srcId="{9BE1B341-1F18-4F1B-9F77-05E728DD37AA}" destId="{CAFF0D1B-E29C-440A-A5D2-93A8E5018D3F}" srcOrd="0" destOrd="0" presId="urn:microsoft.com/office/officeart/2005/8/layout/lProcess1"/>
    <dgm:cxn modelId="{8BF50849-A5D7-4A3C-BD15-63ED41960FD6}" srcId="{FAAA111D-5EF4-479F-AA1F-80A10858B2B2}" destId="{9BE1B341-1F18-4F1B-9F77-05E728DD37AA}" srcOrd="0" destOrd="0" parTransId="{170C5355-102D-4426-B92A-827D3CC0FE7B}" sibTransId="{F8C9487F-3B99-4677-A61F-24F5C24957AA}"/>
    <dgm:cxn modelId="{970CFF76-8685-4B48-BC8C-447536DEC3F5}" type="presOf" srcId="{55BAD32F-49FB-4B54-BB87-7F05881D5543}" destId="{B48DA64A-65A8-487A-A345-8CAC6124DF78}" srcOrd="0" destOrd="0" presId="urn:microsoft.com/office/officeart/2005/8/layout/lProcess1"/>
    <dgm:cxn modelId="{E5750E86-6B20-40EA-AB12-F7009CB87DE6}" type="presOf" srcId="{C24A5227-B252-4B5F-9FDC-3BF5D2D4E02E}" destId="{EA0A8915-FA88-47A6-AE01-A6429AD570E9}" srcOrd="0" destOrd="0" presId="urn:microsoft.com/office/officeart/2005/8/layout/lProcess1"/>
    <dgm:cxn modelId="{FD353B8A-B63E-4B22-ABEE-A3E538A08E76}" type="presOf" srcId="{B3C40573-F91A-47E2-9CEA-C84CCF246823}" destId="{FD5E85B1-CBE5-48D4-9750-BA2B8FD3D4AA}" srcOrd="0" destOrd="0" presId="urn:microsoft.com/office/officeart/2005/8/layout/lProcess1"/>
    <dgm:cxn modelId="{DF7CAEAF-230B-46B4-9B23-1905C4EFDC8E}" type="presOf" srcId="{132D70B5-B99F-46B1-B8C6-7E0217F8667E}" destId="{2E03A06D-B2A5-4C3A-9017-7D90021EAE11}" srcOrd="0" destOrd="0" presId="urn:microsoft.com/office/officeart/2005/8/layout/lProcess1"/>
    <dgm:cxn modelId="{D1C6B4C9-4233-4FE0-9029-7AA4EA8291E7}" srcId="{9BE1B341-1F18-4F1B-9F77-05E728DD37AA}" destId="{C24A5227-B252-4B5F-9FDC-3BF5D2D4E02E}" srcOrd="1" destOrd="0" parTransId="{5C832028-508A-425D-BDF5-22C5A4712767}" sibTransId="{7EBACD02-79AA-4DEB-A558-FF5F153B719B}"/>
    <dgm:cxn modelId="{C93602DF-141B-4080-8512-B7DD1D763847}" type="presOf" srcId="{68A01FC9-C95D-4DF3-8CE6-374B1F18CFE9}" destId="{5B9E1920-C033-4C4F-B16F-A53BEE2328B6}" srcOrd="0" destOrd="0" presId="urn:microsoft.com/office/officeart/2005/8/layout/lProcess1"/>
    <dgm:cxn modelId="{B242DF61-BAB4-4EBD-80A5-981C8FB84FDF}" type="presParOf" srcId="{99EEC722-0B47-49DD-A7DF-3F9E95DB798E}" destId="{F56DDBE2-A307-43EE-AFCC-18A44CB5A6DE}" srcOrd="0" destOrd="0" presId="urn:microsoft.com/office/officeart/2005/8/layout/lProcess1"/>
    <dgm:cxn modelId="{B5EF68DC-B17F-40F1-81A0-2940601BFD21}" type="presParOf" srcId="{F56DDBE2-A307-43EE-AFCC-18A44CB5A6DE}" destId="{CAFF0D1B-E29C-440A-A5D2-93A8E5018D3F}" srcOrd="0" destOrd="0" presId="urn:microsoft.com/office/officeart/2005/8/layout/lProcess1"/>
    <dgm:cxn modelId="{3251DF44-227A-4CBE-8B2B-8B618999B30F}" type="presParOf" srcId="{F56DDBE2-A307-43EE-AFCC-18A44CB5A6DE}" destId="{5B9E1920-C033-4C4F-B16F-A53BEE2328B6}" srcOrd="1" destOrd="0" presId="urn:microsoft.com/office/officeart/2005/8/layout/lProcess1"/>
    <dgm:cxn modelId="{C72C89E8-8797-4686-9325-304624DACF12}" type="presParOf" srcId="{F56DDBE2-A307-43EE-AFCC-18A44CB5A6DE}" destId="{07425757-2738-4021-8992-152DBEFD7CE4}" srcOrd="2" destOrd="0" presId="urn:microsoft.com/office/officeart/2005/8/layout/lProcess1"/>
    <dgm:cxn modelId="{D8848689-2063-4681-98E0-42A58AC5E0F9}" type="presParOf" srcId="{F56DDBE2-A307-43EE-AFCC-18A44CB5A6DE}" destId="{2E03A06D-B2A5-4C3A-9017-7D90021EAE11}" srcOrd="3" destOrd="0" presId="urn:microsoft.com/office/officeart/2005/8/layout/lProcess1"/>
    <dgm:cxn modelId="{DE51D27D-E76F-4C7C-B6A5-1595CC053191}" type="presParOf" srcId="{F56DDBE2-A307-43EE-AFCC-18A44CB5A6DE}" destId="{EA0A8915-FA88-47A6-AE01-A6429AD570E9}" srcOrd="4" destOrd="0" presId="urn:microsoft.com/office/officeart/2005/8/layout/lProcess1"/>
    <dgm:cxn modelId="{5637287B-00BF-4C59-B678-D6C6EC489702}" type="presParOf" srcId="{99EEC722-0B47-49DD-A7DF-3F9E95DB798E}" destId="{D66DF620-D3C1-4BED-BD45-100D6EF3F540}" srcOrd="1" destOrd="0" presId="urn:microsoft.com/office/officeart/2005/8/layout/lProcess1"/>
    <dgm:cxn modelId="{0E6D6D24-6D82-4628-8D78-91700C1970F2}" type="presParOf" srcId="{99EEC722-0B47-49DD-A7DF-3F9E95DB798E}" destId="{F34AF331-AB1E-458D-8F8C-70F696CE63C7}" srcOrd="2" destOrd="0" presId="urn:microsoft.com/office/officeart/2005/8/layout/lProcess1"/>
    <dgm:cxn modelId="{11DE6FDA-9ED2-49F3-A69F-E71171B637F0}" type="presParOf" srcId="{F34AF331-AB1E-458D-8F8C-70F696CE63C7}" destId="{FD5E85B1-CBE5-48D4-9750-BA2B8FD3D4AA}" srcOrd="0" destOrd="0" presId="urn:microsoft.com/office/officeart/2005/8/layout/lProcess1"/>
    <dgm:cxn modelId="{DB2B7B1D-35C3-4102-85B2-CD9B238CE713}" type="presParOf" srcId="{F34AF331-AB1E-458D-8F8C-70F696CE63C7}" destId="{2D5F32BC-3F42-4143-BF92-6CB5E72307E3}" srcOrd="1" destOrd="0" presId="urn:microsoft.com/office/officeart/2005/8/layout/lProcess1"/>
    <dgm:cxn modelId="{DA4230CD-D256-437C-8741-BC7CDA99E55E}" type="presParOf" srcId="{F34AF331-AB1E-458D-8F8C-70F696CE63C7}" destId="{B48DA64A-65A8-487A-A345-8CAC6124DF78}" srcOrd="2" destOrd="0" presId="urn:microsoft.com/office/officeart/2005/8/layout/lProcess1"/>
    <dgm:cxn modelId="{9CEC41EB-DF03-4D7C-9507-653D0D5D8F7C}" type="presParOf" srcId="{F34AF331-AB1E-458D-8F8C-70F696CE63C7}" destId="{A284D44F-4A74-421E-9418-3E8CFE641770}" srcOrd="3" destOrd="0" presId="urn:microsoft.com/office/officeart/2005/8/layout/lProcess1"/>
    <dgm:cxn modelId="{A8EBB288-F50A-4373-BD15-DA32D4FE2F25}" type="presParOf" srcId="{F34AF331-AB1E-458D-8F8C-70F696CE63C7}" destId="{F5737218-9D0F-4B2C-8EE5-1683B8C06E6F}"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DF5202A-37AD-4B1D-8376-A6A9AF163706}"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807DF576-9408-4349-AFEE-CCAAF4A1C3D1}">
      <dgm:prSet custT="1"/>
      <dgm:spPr>
        <a:solidFill>
          <a:schemeClr val="accent6"/>
        </a:solidFill>
      </dgm:spPr>
      <dgm:t>
        <a:bodyPr/>
        <a:lstStyle/>
        <a:p>
          <a:r>
            <a:rPr lang="en-US" sz="1600" dirty="0">
              <a:latin typeface="Aptos" panose="020B0004020202020204" pitchFamily="34" charset="0"/>
            </a:rPr>
            <a:t>The State has established a set of PFP measures for contractors that may be selected under this RFP for the DWP and Hawki dental program. </a:t>
          </a:r>
        </a:p>
      </dgm:t>
    </dgm:pt>
    <dgm:pt modelId="{9EAD2147-0659-4607-8CF1-255227DF8F98}" type="parTrans" cxnId="{2877CF76-9437-4063-9BA4-AB5D9A7626EA}">
      <dgm:prSet/>
      <dgm:spPr/>
      <dgm:t>
        <a:bodyPr/>
        <a:lstStyle/>
        <a:p>
          <a:endParaRPr lang="en-US"/>
        </a:p>
      </dgm:t>
    </dgm:pt>
    <dgm:pt modelId="{3E9C856A-E2C8-4936-937A-A3BC9A186556}" type="sibTrans" cxnId="{2877CF76-9437-4063-9BA4-AB5D9A7626EA}">
      <dgm:prSet/>
      <dgm:spPr/>
      <dgm:t>
        <a:bodyPr/>
        <a:lstStyle/>
        <a:p>
          <a:endParaRPr lang="en-US"/>
        </a:p>
      </dgm:t>
    </dgm:pt>
    <dgm:pt modelId="{01CAFD7B-3F95-40AC-85DB-9CB98861ECF6}">
      <dgm:prSet custT="1"/>
      <dgm:spPr>
        <a:solidFill>
          <a:schemeClr val="accent5">
            <a:lumMod val="20000"/>
            <a:lumOff val="80000"/>
            <a:alpha val="90000"/>
          </a:schemeClr>
        </a:solidFill>
      </dgm:spPr>
      <dgm:t>
        <a:bodyPr/>
        <a:lstStyle/>
        <a:p>
          <a:r>
            <a:rPr lang="en-US" sz="1600" dirty="0">
              <a:latin typeface="Aptos" panose="020B0004020202020204" pitchFamily="34" charset="0"/>
            </a:rPr>
            <a:t>Final SFY 2026 capitation rates that will be established prior to the start of the Contract will be calculated in consideration of the Pay for Performance measures.</a:t>
          </a:r>
        </a:p>
      </dgm:t>
    </dgm:pt>
    <dgm:pt modelId="{CBB4E13D-2296-4485-9A44-D5057A894751}" type="parTrans" cxnId="{441AB752-B4D1-45A8-8E51-F87ED9EBCF01}">
      <dgm:prSet/>
      <dgm:spPr/>
      <dgm:t>
        <a:bodyPr/>
        <a:lstStyle/>
        <a:p>
          <a:endParaRPr lang="en-US"/>
        </a:p>
      </dgm:t>
    </dgm:pt>
    <dgm:pt modelId="{6B7393E0-1EE0-4EAD-8F8A-5FE1E1EA83B9}" type="sibTrans" cxnId="{441AB752-B4D1-45A8-8E51-F87ED9EBCF01}">
      <dgm:prSet/>
      <dgm:spPr/>
      <dgm:t>
        <a:bodyPr/>
        <a:lstStyle/>
        <a:p>
          <a:endParaRPr lang="en-US"/>
        </a:p>
      </dgm:t>
    </dgm:pt>
    <dgm:pt modelId="{B57F5A7E-1990-425B-B386-F984E868C8E7}">
      <dgm:prSet custT="1"/>
      <dgm:spPr>
        <a:solidFill>
          <a:schemeClr val="accent1"/>
        </a:solidFill>
      </dgm:spPr>
      <dgm:t>
        <a:bodyPr/>
        <a:lstStyle/>
        <a:p>
          <a:r>
            <a:rPr lang="en-US" sz="1500" dirty="0">
              <a:latin typeface="Aptos" panose="020B0004020202020204" pitchFamily="34" charset="0"/>
            </a:rPr>
            <a:t>During each measurement year, the State will withhold a portion of the approved capitation payments. The amount withheld in this current rate period is two percent (2%) of the Capitation Payments made.  </a:t>
          </a:r>
        </a:p>
      </dgm:t>
    </dgm:pt>
    <dgm:pt modelId="{A5B1EF69-32D0-4F32-B617-F10122A20EBF}" type="parTrans" cxnId="{3652E8DA-41C2-4EF1-9DE0-81A9244FEE4C}">
      <dgm:prSet/>
      <dgm:spPr/>
      <dgm:t>
        <a:bodyPr/>
        <a:lstStyle/>
        <a:p>
          <a:endParaRPr lang="en-US"/>
        </a:p>
      </dgm:t>
    </dgm:pt>
    <dgm:pt modelId="{B2AAFBF1-40AC-49A2-9D46-FBAEF6C10613}" type="sibTrans" cxnId="{3652E8DA-41C2-4EF1-9DE0-81A9244FEE4C}">
      <dgm:prSet/>
      <dgm:spPr/>
      <dgm:t>
        <a:bodyPr/>
        <a:lstStyle/>
        <a:p>
          <a:endParaRPr lang="en-US"/>
        </a:p>
      </dgm:t>
    </dgm:pt>
    <dgm:pt modelId="{2972BDE5-205E-40C2-95E6-080949294A05}">
      <dgm:prSet custT="1"/>
      <dgm:spPr/>
      <dgm:t>
        <a:bodyPr/>
        <a:lstStyle/>
        <a:p>
          <a:r>
            <a:rPr lang="en-US" sz="1600" dirty="0">
              <a:latin typeface="Aptos" panose="020B0004020202020204" pitchFamily="34" charset="0"/>
            </a:rPr>
            <a:t>Contractors may be eligible to receive some or all the withheld funds based on the Contractor’s performance in the areas outlined in the Contract</a:t>
          </a:r>
          <a:r>
            <a:rPr lang="en-US" sz="1600" dirty="0"/>
            <a:t>.</a:t>
          </a:r>
        </a:p>
      </dgm:t>
    </dgm:pt>
    <dgm:pt modelId="{3FCA3A2D-DD97-493D-B42F-9EFA8CAAA815}" type="parTrans" cxnId="{17B40174-750A-483D-89A2-4A226E19FC9E}">
      <dgm:prSet/>
      <dgm:spPr/>
      <dgm:t>
        <a:bodyPr/>
        <a:lstStyle/>
        <a:p>
          <a:endParaRPr lang="en-US"/>
        </a:p>
      </dgm:t>
    </dgm:pt>
    <dgm:pt modelId="{DACF903C-F561-49B6-B13B-504AB826BF53}" type="sibTrans" cxnId="{17B40174-750A-483D-89A2-4A226E19FC9E}">
      <dgm:prSet/>
      <dgm:spPr/>
      <dgm:t>
        <a:bodyPr/>
        <a:lstStyle/>
        <a:p>
          <a:endParaRPr lang="en-US"/>
        </a:p>
      </dgm:t>
    </dgm:pt>
    <dgm:pt modelId="{DC6A4710-8EA0-4436-B040-800C086036D9}" type="pres">
      <dgm:prSet presAssocID="{0DF5202A-37AD-4B1D-8376-A6A9AF163706}" presName="Name0" presStyleCnt="0">
        <dgm:presLayoutVars>
          <dgm:dir/>
          <dgm:animLvl val="lvl"/>
          <dgm:resizeHandles val="exact"/>
        </dgm:presLayoutVars>
      </dgm:prSet>
      <dgm:spPr/>
    </dgm:pt>
    <dgm:pt modelId="{6F5381C8-D88B-488E-8F0B-4DB915FF19AC}" type="pres">
      <dgm:prSet presAssocID="{B57F5A7E-1990-425B-B386-F984E868C8E7}" presName="boxAndChildren" presStyleCnt="0"/>
      <dgm:spPr/>
    </dgm:pt>
    <dgm:pt modelId="{45334D84-1EA8-46C2-88E9-127975731108}" type="pres">
      <dgm:prSet presAssocID="{B57F5A7E-1990-425B-B386-F984E868C8E7}" presName="parentTextBox" presStyleLbl="node1" presStyleIdx="0" presStyleCnt="2"/>
      <dgm:spPr/>
    </dgm:pt>
    <dgm:pt modelId="{2D945305-1FC6-444D-8765-795A83BE7C8E}" type="pres">
      <dgm:prSet presAssocID="{B57F5A7E-1990-425B-B386-F984E868C8E7}" presName="entireBox" presStyleLbl="node1" presStyleIdx="0" presStyleCnt="2" custLinFactNeighborX="-2313" custLinFactNeighborY="16766"/>
      <dgm:spPr/>
    </dgm:pt>
    <dgm:pt modelId="{29F52300-EB9A-4521-AFA9-AFA0A5F7BEED}" type="pres">
      <dgm:prSet presAssocID="{B57F5A7E-1990-425B-B386-F984E868C8E7}" presName="descendantBox" presStyleCnt="0"/>
      <dgm:spPr/>
    </dgm:pt>
    <dgm:pt modelId="{D2A954C7-E7C1-4A38-8B44-F7944B2DF69B}" type="pres">
      <dgm:prSet presAssocID="{2972BDE5-205E-40C2-95E6-080949294A05}" presName="childTextBox" presStyleLbl="fgAccFollowNode1" presStyleIdx="0" presStyleCnt="2" custLinFactNeighborX="-44" custLinFactNeighborY="8599">
        <dgm:presLayoutVars>
          <dgm:bulletEnabled val="1"/>
        </dgm:presLayoutVars>
      </dgm:prSet>
      <dgm:spPr/>
    </dgm:pt>
    <dgm:pt modelId="{6D909BD5-EEE8-473F-869A-AB61942E8684}" type="pres">
      <dgm:prSet presAssocID="{3E9C856A-E2C8-4936-937A-A3BC9A186556}" presName="sp" presStyleCnt="0"/>
      <dgm:spPr/>
    </dgm:pt>
    <dgm:pt modelId="{EDB95C88-605C-4BB7-ACA9-ECF8DAB000A4}" type="pres">
      <dgm:prSet presAssocID="{807DF576-9408-4349-AFEE-CCAAF4A1C3D1}" presName="arrowAndChildren" presStyleCnt="0"/>
      <dgm:spPr/>
    </dgm:pt>
    <dgm:pt modelId="{12A93B5F-D959-4250-9CDF-8704757B8839}" type="pres">
      <dgm:prSet presAssocID="{807DF576-9408-4349-AFEE-CCAAF4A1C3D1}" presName="parentTextArrow" presStyleLbl="node1" presStyleIdx="0" presStyleCnt="2"/>
      <dgm:spPr/>
    </dgm:pt>
    <dgm:pt modelId="{7DA3783B-C63C-4CF3-8C30-E9971E93FABF}" type="pres">
      <dgm:prSet presAssocID="{807DF576-9408-4349-AFEE-CCAAF4A1C3D1}" presName="arrow" presStyleLbl="node1" presStyleIdx="1" presStyleCnt="2"/>
      <dgm:spPr/>
    </dgm:pt>
    <dgm:pt modelId="{C88FD351-6C5B-48FE-A20B-C62B17252AAF}" type="pres">
      <dgm:prSet presAssocID="{807DF576-9408-4349-AFEE-CCAAF4A1C3D1}" presName="descendantArrow" presStyleCnt="0"/>
      <dgm:spPr/>
    </dgm:pt>
    <dgm:pt modelId="{BC6B298B-62F3-4FE4-8B31-595387498109}" type="pres">
      <dgm:prSet presAssocID="{01CAFD7B-3F95-40AC-85DB-9CB98861ECF6}" presName="childTextArrow" presStyleLbl="fgAccFollowNode1" presStyleIdx="1" presStyleCnt="2">
        <dgm:presLayoutVars>
          <dgm:bulletEnabled val="1"/>
        </dgm:presLayoutVars>
      </dgm:prSet>
      <dgm:spPr/>
    </dgm:pt>
  </dgm:ptLst>
  <dgm:cxnLst>
    <dgm:cxn modelId="{DD6BEB04-EB47-41E1-9B41-1C87110AF052}" type="presOf" srcId="{B57F5A7E-1990-425B-B386-F984E868C8E7}" destId="{2D945305-1FC6-444D-8765-795A83BE7C8E}" srcOrd="1" destOrd="0" presId="urn:microsoft.com/office/officeart/2005/8/layout/process4"/>
    <dgm:cxn modelId="{8FF13F06-6942-4C0F-9B35-768628D4DFF5}" type="presOf" srcId="{0DF5202A-37AD-4B1D-8376-A6A9AF163706}" destId="{DC6A4710-8EA0-4436-B040-800C086036D9}" srcOrd="0" destOrd="0" presId="urn:microsoft.com/office/officeart/2005/8/layout/process4"/>
    <dgm:cxn modelId="{441AB752-B4D1-45A8-8E51-F87ED9EBCF01}" srcId="{807DF576-9408-4349-AFEE-CCAAF4A1C3D1}" destId="{01CAFD7B-3F95-40AC-85DB-9CB98861ECF6}" srcOrd="0" destOrd="0" parTransId="{CBB4E13D-2296-4485-9A44-D5057A894751}" sibTransId="{6B7393E0-1EE0-4EAD-8F8A-5FE1E1EA83B9}"/>
    <dgm:cxn modelId="{17B40174-750A-483D-89A2-4A226E19FC9E}" srcId="{B57F5A7E-1990-425B-B386-F984E868C8E7}" destId="{2972BDE5-205E-40C2-95E6-080949294A05}" srcOrd="0" destOrd="0" parTransId="{3FCA3A2D-DD97-493D-B42F-9EFA8CAAA815}" sibTransId="{DACF903C-F561-49B6-B13B-504AB826BF53}"/>
    <dgm:cxn modelId="{2877CF76-9437-4063-9BA4-AB5D9A7626EA}" srcId="{0DF5202A-37AD-4B1D-8376-A6A9AF163706}" destId="{807DF576-9408-4349-AFEE-CCAAF4A1C3D1}" srcOrd="0" destOrd="0" parTransId="{9EAD2147-0659-4607-8CF1-255227DF8F98}" sibTransId="{3E9C856A-E2C8-4936-937A-A3BC9A186556}"/>
    <dgm:cxn modelId="{5BC7E19B-3738-4411-A696-CBAFB23C4482}" type="presOf" srcId="{807DF576-9408-4349-AFEE-CCAAF4A1C3D1}" destId="{12A93B5F-D959-4250-9CDF-8704757B8839}" srcOrd="0" destOrd="0" presId="urn:microsoft.com/office/officeart/2005/8/layout/process4"/>
    <dgm:cxn modelId="{B48B53B1-8478-4188-A539-929E6B7F7AB1}" type="presOf" srcId="{2972BDE5-205E-40C2-95E6-080949294A05}" destId="{D2A954C7-E7C1-4A38-8B44-F7944B2DF69B}" srcOrd="0" destOrd="0" presId="urn:microsoft.com/office/officeart/2005/8/layout/process4"/>
    <dgm:cxn modelId="{14CA73B9-B37D-4812-85B1-7C13F21F0A50}" type="presOf" srcId="{B57F5A7E-1990-425B-B386-F984E868C8E7}" destId="{45334D84-1EA8-46C2-88E9-127975731108}" srcOrd="0" destOrd="0" presId="urn:microsoft.com/office/officeart/2005/8/layout/process4"/>
    <dgm:cxn modelId="{23A532D0-6363-47F1-84E4-75923247D023}" type="presOf" srcId="{807DF576-9408-4349-AFEE-CCAAF4A1C3D1}" destId="{7DA3783B-C63C-4CF3-8C30-E9971E93FABF}" srcOrd="1" destOrd="0" presId="urn:microsoft.com/office/officeart/2005/8/layout/process4"/>
    <dgm:cxn modelId="{3652E8DA-41C2-4EF1-9DE0-81A9244FEE4C}" srcId="{0DF5202A-37AD-4B1D-8376-A6A9AF163706}" destId="{B57F5A7E-1990-425B-B386-F984E868C8E7}" srcOrd="1" destOrd="0" parTransId="{A5B1EF69-32D0-4F32-B617-F10122A20EBF}" sibTransId="{B2AAFBF1-40AC-49A2-9D46-FBAEF6C10613}"/>
    <dgm:cxn modelId="{A7EF37F6-80D2-478D-A136-C3FD9D9A88B3}" type="presOf" srcId="{01CAFD7B-3F95-40AC-85DB-9CB98861ECF6}" destId="{BC6B298B-62F3-4FE4-8B31-595387498109}" srcOrd="0" destOrd="0" presId="urn:microsoft.com/office/officeart/2005/8/layout/process4"/>
    <dgm:cxn modelId="{5C0E9BA2-B1B6-4A0E-8B75-0B03C276F2DE}" type="presParOf" srcId="{DC6A4710-8EA0-4436-B040-800C086036D9}" destId="{6F5381C8-D88B-488E-8F0B-4DB915FF19AC}" srcOrd="0" destOrd="0" presId="urn:microsoft.com/office/officeart/2005/8/layout/process4"/>
    <dgm:cxn modelId="{264C6CA1-BAE8-4312-B61F-676464795652}" type="presParOf" srcId="{6F5381C8-D88B-488E-8F0B-4DB915FF19AC}" destId="{45334D84-1EA8-46C2-88E9-127975731108}" srcOrd="0" destOrd="0" presId="urn:microsoft.com/office/officeart/2005/8/layout/process4"/>
    <dgm:cxn modelId="{96A0F72B-E845-460E-B902-1A45F91E4728}" type="presParOf" srcId="{6F5381C8-D88B-488E-8F0B-4DB915FF19AC}" destId="{2D945305-1FC6-444D-8765-795A83BE7C8E}" srcOrd="1" destOrd="0" presId="urn:microsoft.com/office/officeart/2005/8/layout/process4"/>
    <dgm:cxn modelId="{FE2279E6-873B-4008-A708-FE32B282E98A}" type="presParOf" srcId="{6F5381C8-D88B-488E-8F0B-4DB915FF19AC}" destId="{29F52300-EB9A-4521-AFA9-AFA0A5F7BEED}" srcOrd="2" destOrd="0" presId="urn:microsoft.com/office/officeart/2005/8/layout/process4"/>
    <dgm:cxn modelId="{FFD0A608-E902-40FB-8C74-2CA7094091D3}" type="presParOf" srcId="{29F52300-EB9A-4521-AFA9-AFA0A5F7BEED}" destId="{D2A954C7-E7C1-4A38-8B44-F7944B2DF69B}" srcOrd="0" destOrd="0" presId="urn:microsoft.com/office/officeart/2005/8/layout/process4"/>
    <dgm:cxn modelId="{231632D9-BCE5-461D-A25C-0CEB8E174710}" type="presParOf" srcId="{DC6A4710-8EA0-4436-B040-800C086036D9}" destId="{6D909BD5-EEE8-473F-869A-AB61942E8684}" srcOrd="1" destOrd="0" presId="urn:microsoft.com/office/officeart/2005/8/layout/process4"/>
    <dgm:cxn modelId="{6E43829D-9025-4DD2-8C74-F9781E3C4F66}" type="presParOf" srcId="{DC6A4710-8EA0-4436-B040-800C086036D9}" destId="{EDB95C88-605C-4BB7-ACA9-ECF8DAB000A4}" srcOrd="2" destOrd="0" presId="urn:microsoft.com/office/officeart/2005/8/layout/process4"/>
    <dgm:cxn modelId="{5D6CB92A-E233-4B2C-B203-47AC93C274AC}" type="presParOf" srcId="{EDB95C88-605C-4BB7-ACA9-ECF8DAB000A4}" destId="{12A93B5F-D959-4250-9CDF-8704757B8839}" srcOrd="0" destOrd="0" presId="urn:microsoft.com/office/officeart/2005/8/layout/process4"/>
    <dgm:cxn modelId="{1D06B905-1A8B-4202-B3F9-076765773942}" type="presParOf" srcId="{EDB95C88-605C-4BB7-ACA9-ECF8DAB000A4}" destId="{7DA3783B-C63C-4CF3-8C30-E9971E93FABF}" srcOrd="1" destOrd="0" presId="urn:microsoft.com/office/officeart/2005/8/layout/process4"/>
    <dgm:cxn modelId="{F9F019E2-26C3-4149-A7AD-8BEC95B7BF32}" type="presParOf" srcId="{EDB95C88-605C-4BB7-ACA9-ECF8DAB000A4}" destId="{C88FD351-6C5B-48FE-A20B-C62B17252AAF}" srcOrd="2" destOrd="0" presId="urn:microsoft.com/office/officeart/2005/8/layout/process4"/>
    <dgm:cxn modelId="{6D93650E-2F62-4AE1-BCAB-7BC7853857FC}" type="presParOf" srcId="{C88FD351-6C5B-48FE-A20B-C62B17252AAF}" destId="{BC6B298B-62F3-4FE4-8B31-59538749810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EE2AB9-385E-4649-9870-32432A4413D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F1F7D85-3299-4855-8B3C-25D5295554E7}">
      <dgm:prSet/>
      <dgm:spPr/>
      <dgm:t>
        <a:bodyPr/>
        <a:lstStyle/>
        <a:p>
          <a:r>
            <a:rPr lang="en-US" dirty="0">
              <a:latin typeface="Aptos" panose="020B0004020202020204" pitchFamily="34" charset="0"/>
            </a:rPr>
            <a:t>Health Policy Oversight Committee</a:t>
          </a:r>
        </a:p>
      </dgm:t>
    </dgm:pt>
    <dgm:pt modelId="{526650E7-3930-4BF3-8DC5-DF9185CBCAD7}" type="parTrans" cxnId="{2942F2C2-44CF-44CF-9218-2D5738A4AE3A}">
      <dgm:prSet/>
      <dgm:spPr/>
      <dgm:t>
        <a:bodyPr/>
        <a:lstStyle/>
        <a:p>
          <a:endParaRPr lang="en-US"/>
        </a:p>
      </dgm:t>
    </dgm:pt>
    <dgm:pt modelId="{B9BD5E2A-C556-471A-9473-8678FA68CF97}" type="sibTrans" cxnId="{2942F2C2-44CF-44CF-9218-2D5738A4AE3A}">
      <dgm:prSet/>
      <dgm:spPr/>
      <dgm:t>
        <a:bodyPr/>
        <a:lstStyle/>
        <a:p>
          <a:endParaRPr lang="en-US"/>
        </a:p>
      </dgm:t>
    </dgm:pt>
    <dgm:pt modelId="{F48687F6-F887-4052-9A56-12E5686CCFF5}">
      <dgm:prSet/>
      <dgm:spPr/>
      <dgm:t>
        <a:bodyPr/>
        <a:lstStyle/>
        <a:p>
          <a:r>
            <a:rPr lang="en-US" dirty="0">
              <a:latin typeface="Aptos" panose="020B0004020202020204" pitchFamily="34" charset="0"/>
            </a:rPr>
            <a:t>Medical Assistance Advisory Committee (MAAC)</a:t>
          </a:r>
        </a:p>
      </dgm:t>
    </dgm:pt>
    <dgm:pt modelId="{0332DC2A-A492-4380-9CF4-DD7596D53040}" type="parTrans" cxnId="{7BBB0F86-17A7-4EA5-AB6A-8D4B4872CB96}">
      <dgm:prSet/>
      <dgm:spPr/>
      <dgm:t>
        <a:bodyPr/>
        <a:lstStyle/>
        <a:p>
          <a:endParaRPr lang="en-US"/>
        </a:p>
      </dgm:t>
    </dgm:pt>
    <dgm:pt modelId="{065BBAF3-9560-4E98-B333-35D3096E7206}" type="sibTrans" cxnId="{7BBB0F86-17A7-4EA5-AB6A-8D4B4872CB96}">
      <dgm:prSet/>
      <dgm:spPr/>
      <dgm:t>
        <a:bodyPr/>
        <a:lstStyle/>
        <a:p>
          <a:endParaRPr lang="en-US"/>
        </a:p>
      </dgm:t>
    </dgm:pt>
    <dgm:pt modelId="{6D040BB8-DF0F-4BE8-9015-66A1F15309DD}">
      <dgm:prSet/>
      <dgm:spPr/>
      <dgm:t>
        <a:bodyPr/>
        <a:lstStyle/>
        <a:p>
          <a:r>
            <a:rPr lang="en-US" dirty="0">
              <a:latin typeface="Aptos" panose="020B0004020202020204" pitchFamily="34" charset="0"/>
            </a:rPr>
            <a:t>Council on </a:t>
          </a:r>
          <a:r>
            <a:rPr lang="en-US">
              <a:latin typeface="Aptos" panose="020B0004020202020204" pitchFamily="34" charset="0"/>
            </a:rPr>
            <a:t>Health and Human </a:t>
          </a:r>
          <a:r>
            <a:rPr lang="en-US" dirty="0">
              <a:latin typeface="Aptos" panose="020B0004020202020204" pitchFamily="34" charset="0"/>
            </a:rPr>
            <a:t>Services</a:t>
          </a:r>
        </a:p>
      </dgm:t>
    </dgm:pt>
    <dgm:pt modelId="{FEE889BE-E547-4F16-9858-93FF71E8FDB6}" type="parTrans" cxnId="{97560DBB-47A2-456E-AF71-5BF15C0DF2F3}">
      <dgm:prSet/>
      <dgm:spPr/>
      <dgm:t>
        <a:bodyPr/>
        <a:lstStyle/>
        <a:p>
          <a:endParaRPr lang="en-US"/>
        </a:p>
      </dgm:t>
    </dgm:pt>
    <dgm:pt modelId="{EAD5DBF5-7ED6-4393-A8E1-46EA1D11EC2D}" type="sibTrans" cxnId="{97560DBB-47A2-456E-AF71-5BF15C0DF2F3}">
      <dgm:prSet/>
      <dgm:spPr/>
      <dgm:t>
        <a:bodyPr/>
        <a:lstStyle/>
        <a:p>
          <a:endParaRPr lang="en-US"/>
        </a:p>
      </dgm:t>
    </dgm:pt>
    <dgm:pt modelId="{3D0DC441-5DC8-4CEF-91CB-FD236866FECD}">
      <dgm:prSet/>
      <dgm:spPr/>
      <dgm:t>
        <a:bodyPr/>
        <a:lstStyle/>
        <a:p>
          <a:r>
            <a:rPr lang="en-US"/>
            <a:t>Ombudsman Offices</a:t>
          </a:r>
        </a:p>
      </dgm:t>
    </dgm:pt>
    <dgm:pt modelId="{003523B9-7B74-46CD-ABF0-7D84EA5B7E36}" type="parTrans" cxnId="{BFE05D70-AC0A-4579-991E-2ADA0080C271}">
      <dgm:prSet/>
      <dgm:spPr/>
      <dgm:t>
        <a:bodyPr/>
        <a:lstStyle/>
        <a:p>
          <a:endParaRPr lang="en-US"/>
        </a:p>
      </dgm:t>
    </dgm:pt>
    <dgm:pt modelId="{06358850-D2D3-4C20-824F-1D3F6BE79A0E}" type="sibTrans" cxnId="{BFE05D70-AC0A-4579-991E-2ADA0080C271}">
      <dgm:prSet/>
      <dgm:spPr/>
      <dgm:t>
        <a:bodyPr/>
        <a:lstStyle/>
        <a:p>
          <a:endParaRPr lang="en-US"/>
        </a:p>
      </dgm:t>
    </dgm:pt>
    <dgm:pt modelId="{E29DDA5A-2176-4B48-8600-F10680D52311}" type="pres">
      <dgm:prSet presAssocID="{A3EE2AB9-385E-4649-9870-32432A4413D6}" presName="linear" presStyleCnt="0">
        <dgm:presLayoutVars>
          <dgm:animLvl val="lvl"/>
          <dgm:resizeHandles val="exact"/>
        </dgm:presLayoutVars>
      </dgm:prSet>
      <dgm:spPr/>
    </dgm:pt>
    <dgm:pt modelId="{9C7CD96F-095F-4E74-979F-56499AF1D2F3}" type="pres">
      <dgm:prSet presAssocID="{8F1F7D85-3299-4855-8B3C-25D5295554E7}" presName="parentText" presStyleLbl="node1" presStyleIdx="0" presStyleCnt="4" custLinFactNeighborX="-13523" custLinFactNeighborY="49148">
        <dgm:presLayoutVars>
          <dgm:chMax val="0"/>
          <dgm:bulletEnabled val="1"/>
        </dgm:presLayoutVars>
      </dgm:prSet>
      <dgm:spPr>
        <a:prstGeom prst="rect">
          <a:avLst/>
        </a:prstGeom>
      </dgm:spPr>
    </dgm:pt>
    <dgm:pt modelId="{DE6576B7-96C7-4C59-AC31-78F65CFA32C5}" type="pres">
      <dgm:prSet presAssocID="{B9BD5E2A-C556-471A-9473-8678FA68CF97}" presName="spacer" presStyleCnt="0"/>
      <dgm:spPr/>
    </dgm:pt>
    <dgm:pt modelId="{09EB7355-BA0F-4F68-903F-0C4A33B5B144}" type="pres">
      <dgm:prSet presAssocID="{F48687F6-F887-4052-9A56-12E5686CCFF5}" presName="parentText" presStyleLbl="node1" presStyleIdx="1" presStyleCnt="4" custLinFactNeighborX="-13523" custLinFactNeighborY="49148">
        <dgm:presLayoutVars>
          <dgm:chMax val="0"/>
          <dgm:bulletEnabled val="1"/>
        </dgm:presLayoutVars>
      </dgm:prSet>
      <dgm:spPr>
        <a:prstGeom prst="rect">
          <a:avLst/>
        </a:prstGeom>
      </dgm:spPr>
    </dgm:pt>
    <dgm:pt modelId="{63B26FD0-8F98-4AFD-A781-419843CCE22F}" type="pres">
      <dgm:prSet presAssocID="{065BBAF3-9560-4E98-B333-35D3096E7206}" presName="spacer" presStyleCnt="0"/>
      <dgm:spPr/>
    </dgm:pt>
    <dgm:pt modelId="{59A7ABED-61F1-493F-80C1-876CBFCB85F3}" type="pres">
      <dgm:prSet presAssocID="{6D040BB8-DF0F-4BE8-9015-66A1F15309DD}" presName="parentText" presStyleLbl="node1" presStyleIdx="2" presStyleCnt="4" custLinFactNeighborX="-13523" custLinFactNeighborY="49148">
        <dgm:presLayoutVars>
          <dgm:chMax val="0"/>
          <dgm:bulletEnabled val="1"/>
        </dgm:presLayoutVars>
      </dgm:prSet>
      <dgm:spPr>
        <a:prstGeom prst="rect">
          <a:avLst/>
        </a:prstGeom>
      </dgm:spPr>
    </dgm:pt>
    <dgm:pt modelId="{DCCFD610-B7EB-48B5-A4EC-14D2CA759D1E}" type="pres">
      <dgm:prSet presAssocID="{EAD5DBF5-7ED6-4393-A8E1-46EA1D11EC2D}" presName="spacer" presStyleCnt="0"/>
      <dgm:spPr/>
    </dgm:pt>
    <dgm:pt modelId="{96BFB1C4-81D0-4615-AB9C-FDC2C58D433C}" type="pres">
      <dgm:prSet presAssocID="{3D0DC441-5DC8-4CEF-91CB-FD236866FECD}" presName="parentText" presStyleLbl="node1" presStyleIdx="3" presStyleCnt="4">
        <dgm:presLayoutVars>
          <dgm:chMax val="0"/>
          <dgm:bulletEnabled val="1"/>
        </dgm:presLayoutVars>
      </dgm:prSet>
      <dgm:spPr>
        <a:prstGeom prst="rect">
          <a:avLst/>
        </a:prstGeom>
      </dgm:spPr>
    </dgm:pt>
  </dgm:ptLst>
  <dgm:cxnLst>
    <dgm:cxn modelId="{AE475163-A0A8-468C-9111-4B4D89253A48}" type="presOf" srcId="{F48687F6-F887-4052-9A56-12E5686CCFF5}" destId="{09EB7355-BA0F-4F68-903F-0C4A33B5B144}" srcOrd="0" destOrd="0" presId="urn:microsoft.com/office/officeart/2005/8/layout/vList2"/>
    <dgm:cxn modelId="{BFE05D70-AC0A-4579-991E-2ADA0080C271}" srcId="{A3EE2AB9-385E-4649-9870-32432A4413D6}" destId="{3D0DC441-5DC8-4CEF-91CB-FD236866FECD}" srcOrd="3" destOrd="0" parTransId="{003523B9-7B74-46CD-ABF0-7D84EA5B7E36}" sibTransId="{06358850-D2D3-4C20-824F-1D3F6BE79A0E}"/>
    <dgm:cxn modelId="{A5A22878-F7B6-404E-9C14-308769B6C147}" type="presOf" srcId="{8F1F7D85-3299-4855-8B3C-25D5295554E7}" destId="{9C7CD96F-095F-4E74-979F-56499AF1D2F3}" srcOrd="0" destOrd="0" presId="urn:microsoft.com/office/officeart/2005/8/layout/vList2"/>
    <dgm:cxn modelId="{2753D67B-32C5-4BA5-9CB0-B5F287FBE14E}" type="presOf" srcId="{6D040BB8-DF0F-4BE8-9015-66A1F15309DD}" destId="{59A7ABED-61F1-493F-80C1-876CBFCB85F3}" srcOrd="0" destOrd="0" presId="urn:microsoft.com/office/officeart/2005/8/layout/vList2"/>
    <dgm:cxn modelId="{7BBB0F86-17A7-4EA5-AB6A-8D4B4872CB96}" srcId="{A3EE2AB9-385E-4649-9870-32432A4413D6}" destId="{F48687F6-F887-4052-9A56-12E5686CCFF5}" srcOrd="1" destOrd="0" parTransId="{0332DC2A-A492-4380-9CF4-DD7596D53040}" sibTransId="{065BBAF3-9560-4E98-B333-35D3096E7206}"/>
    <dgm:cxn modelId="{97560DBB-47A2-456E-AF71-5BF15C0DF2F3}" srcId="{A3EE2AB9-385E-4649-9870-32432A4413D6}" destId="{6D040BB8-DF0F-4BE8-9015-66A1F15309DD}" srcOrd="2" destOrd="0" parTransId="{FEE889BE-E547-4F16-9858-93FF71E8FDB6}" sibTransId="{EAD5DBF5-7ED6-4393-A8E1-46EA1D11EC2D}"/>
    <dgm:cxn modelId="{2942F2C2-44CF-44CF-9218-2D5738A4AE3A}" srcId="{A3EE2AB9-385E-4649-9870-32432A4413D6}" destId="{8F1F7D85-3299-4855-8B3C-25D5295554E7}" srcOrd="0" destOrd="0" parTransId="{526650E7-3930-4BF3-8DC5-DF9185CBCAD7}" sibTransId="{B9BD5E2A-C556-471A-9473-8678FA68CF97}"/>
    <dgm:cxn modelId="{5B4E6BCD-113C-4D62-851C-F4884D0E245C}" type="presOf" srcId="{A3EE2AB9-385E-4649-9870-32432A4413D6}" destId="{E29DDA5A-2176-4B48-8600-F10680D52311}" srcOrd="0" destOrd="0" presId="urn:microsoft.com/office/officeart/2005/8/layout/vList2"/>
    <dgm:cxn modelId="{554A82DE-97A8-48FF-A5BB-F09639444C88}" type="presOf" srcId="{3D0DC441-5DC8-4CEF-91CB-FD236866FECD}" destId="{96BFB1C4-81D0-4615-AB9C-FDC2C58D433C}" srcOrd="0" destOrd="0" presId="urn:microsoft.com/office/officeart/2005/8/layout/vList2"/>
    <dgm:cxn modelId="{71731780-9807-45BD-AF46-BECBC242EA0E}" type="presParOf" srcId="{E29DDA5A-2176-4B48-8600-F10680D52311}" destId="{9C7CD96F-095F-4E74-979F-56499AF1D2F3}" srcOrd="0" destOrd="0" presId="urn:microsoft.com/office/officeart/2005/8/layout/vList2"/>
    <dgm:cxn modelId="{E8B9401C-4662-4712-B0E1-E9B18644A6D3}" type="presParOf" srcId="{E29DDA5A-2176-4B48-8600-F10680D52311}" destId="{DE6576B7-96C7-4C59-AC31-78F65CFA32C5}" srcOrd="1" destOrd="0" presId="urn:microsoft.com/office/officeart/2005/8/layout/vList2"/>
    <dgm:cxn modelId="{D0A88FC8-D7B5-477E-A84C-359264BF3B13}" type="presParOf" srcId="{E29DDA5A-2176-4B48-8600-F10680D52311}" destId="{09EB7355-BA0F-4F68-903F-0C4A33B5B144}" srcOrd="2" destOrd="0" presId="urn:microsoft.com/office/officeart/2005/8/layout/vList2"/>
    <dgm:cxn modelId="{9A630EB8-5850-4320-B4EF-832C6CB766B1}" type="presParOf" srcId="{E29DDA5A-2176-4B48-8600-F10680D52311}" destId="{63B26FD0-8F98-4AFD-A781-419843CCE22F}" srcOrd="3" destOrd="0" presId="urn:microsoft.com/office/officeart/2005/8/layout/vList2"/>
    <dgm:cxn modelId="{D29BBE55-D3D8-484D-820D-65A8EDD744E3}" type="presParOf" srcId="{E29DDA5A-2176-4B48-8600-F10680D52311}" destId="{59A7ABED-61F1-493F-80C1-876CBFCB85F3}" srcOrd="4" destOrd="0" presId="urn:microsoft.com/office/officeart/2005/8/layout/vList2"/>
    <dgm:cxn modelId="{7958A266-C861-46F8-BA5E-B5FC5A12B018}" type="presParOf" srcId="{E29DDA5A-2176-4B48-8600-F10680D52311}" destId="{DCCFD610-B7EB-48B5-A4EC-14D2CA759D1E}" srcOrd="5" destOrd="0" presId="urn:microsoft.com/office/officeart/2005/8/layout/vList2"/>
    <dgm:cxn modelId="{D92A174A-ADDF-4A06-AB2D-CD00CC78EED3}" type="presParOf" srcId="{E29DDA5A-2176-4B48-8600-F10680D52311}" destId="{96BFB1C4-81D0-4615-AB9C-FDC2C58D433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225B03-6FA6-4D7A-8CBD-B8A9815F089D}"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232AEA26-4DCF-4F65-BEFA-E0F4B67DC685}">
      <dgm:prSet/>
      <dgm:spPr/>
      <dgm:t>
        <a:bodyPr/>
        <a:lstStyle/>
        <a:p>
          <a:r>
            <a:rPr lang="en-US"/>
            <a:t>RFP Formal Question and Answer Process</a:t>
          </a:r>
        </a:p>
      </dgm:t>
    </dgm:pt>
    <dgm:pt modelId="{240ED286-2998-4889-8B14-71C9B5531C64}" type="parTrans" cxnId="{0B0DD6DE-D2E1-418C-81B0-25C45DB91BE6}">
      <dgm:prSet/>
      <dgm:spPr/>
      <dgm:t>
        <a:bodyPr/>
        <a:lstStyle/>
        <a:p>
          <a:endParaRPr lang="en-US"/>
        </a:p>
      </dgm:t>
    </dgm:pt>
    <dgm:pt modelId="{A6CD915D-F3D5-485F-A830-C7576A0E5914}" type="sibTrans" cxnId="{0B0DD6DE-D2E1-418C-81B0-25C45DB91BE6}">
      <dgm:prSet/>
      <dgm:spPr/>
      <dgm:t>
        <a:bodyPr/>
        <a:lstStyle/>
        <a:p>
          <a:endParaRPr lang="en-US"/>
        </a:p>
      </dgm:t>
    </dgm:pt>
    <dgm:pt modelId="{608BBA26-EFBE-49F6-AF73-1CD84A17869F}">
      <dgm:prSet/>
      <dgm:spPr/>
      <dgm:t>
        <a:bodyPr/>
        <a:lstStyle/>
        <a:p>
          <a:r>
            <a:rPr lang="en-US"/>
            <a:t>Letter of Intent to Bid Template</a:t>
          </a:r>
        </a:p>
      </dgm:t>
    </dgm:pt>
    <dgm:pt modelId="{CBD9F029-BB40-4340-88AF-E1FCAF190BCC}" type="parTrans" cxnId="{87434002-0CFD-4A88-A113-A748CF3DE31E}">
      <dgm:prSet/>
      <dgm:spPr/>
      <dgm:t>
        <a:bodyPr/>
        <a:lstStyle/>
        <a:p>
          <a:endParaRPr lang="en-US"/>
        </a:p>
      </dgm:t>
    </dgm:pt>
    <dgm:pt modelId="{4CF32F77-BD38-462D-BFAA-6BA1B7CA1046}" type="sibTrans" cxnId="{87434002-0CFD-4A88-A113-A748CF3DE31E}">
      <dgm:prSet/>
      <dgm:spPr/>
      <dgm:t>
        <a:bodyPr/>
        <a:lstStyle/>
        <a:p>
          <a:endParaRPr lang="en-US"/>
        </a:p>
      </dgm:t>
    </dgm:pt>
    <dgm:pt modelId="{EBAE19C8-3D54-45FB-A7D9-27632D330019}">
      <dgm:prSet/>
      <dgm:spPr/>
      <dgm:t>
        <a:bodyPr/>
        <a:lstStyle/>
        <a:p>
          <a:r>
            <a:rPr lang="en-US"/>
            <a:t>Accessing RFP Documents</a:t>
          </a:r>
        </a:p>
      </dgm:t>
    </dgm:pt>
    <dgm:pt modelId="{19B70DC6-8D53-4C77-AC47-EA2005C99030}" type="parTrans" cxnId="{A1BB2FAB-1265-402B-9086-88C491A1E7A0}">
      <dgm:prSet/>
      <dgm:spPr/>
      <dgm:t>
        <a:bodyPr/>
        <a:lstStyle/>
        <a:p>
          <a:endParaRPr lang="en-US"/>
        </a:p>
      </dgm:t>
    </dgm:pt>
    <dgm:pt modelId="{5BB53B09-5449-432C-9960-0F1D01D7FCF0}" type="sibTrans" cxnId="{A1BB2FAB-1265-402B-9086-88C491A1E7A0}">
      <dgm:prSet/>
      <dgm:spPr/>
      <dgm:t>
        <a:bodyPr/>
        <a:lstStyle/>
        <a:p>
          <a:endParaRPr lang="en-US"/>
        </a:p>
      </dgm:t>
    </dgm:pt>
    <dgm:pt modelId="{96F0E2E6-8A46-43D0-98D7-66A91D7F88E5}">
      <dgm:prSet/>
      <dgm:spPr/>
      <dgm:t>
        <a:bodyPr/>
        <a:lstStyle/>
        <a:p>
          <a:r>
            <a:rPr lang="en-US"/>
            <a:t>Key Dates</a:t>
          </a:r>
        </a:p>
      </dgm:t>
    </dgm:pt>
    <dgm:pt modelId="{04754FCC-A909-4EDB-8809-FACCA026228A}" type="parTrans" cxnId="{50E0D488-54D3-46B4-A98A-B236EF78C9E1}">
      <dgm:prSet/>
      <dgm:spPr/>
      <dgm:t>
        <a:bodyPr/>
        <a:lstStyle/>
        <a:p>
          <a:endParaRPr lang="en-US"/>
        </a:p>
      </dgm:t>
    </dgm:pt>
    <dgm:pt modelId="{5D31B832-DFC9-4D31-8FC7-4879CDA8C93E}" type="sibTrans" cxnId="{50E0D488-54D3-46B4-A98A-B236EF78C9E1}">
      <dgm:prSet/>
      <dgm:spPr/>
      <dgm:t>
        <a:bodyPr/>
        <a:lstStyle/>
        <a:p>
          <a:endParaRPr lang="en-US"/>
        </a:p>
      </dgm:t>
    </dgm:pt>
    <dgm:pt modelId="{7D981A91-B9C2-473F-BA55-8595C9C65EE8}">
      <dgm:prSet/>
      <dgm:spPr/>
      <dgm:t>
        <a:bodyPr/>
        <a:lstStyle/>
        <a:p>
          <a:r>
            <a:rPr lang="en-US"/>
            <a:t>Technical Proposal Response Guide</a:t>
          </a:r>
        </a:p>
      </dgm:t>
    </dgm:pt>
    <dgm:pt modelId="{57A5F7E0-3B03-4A06-A4BE-3CDD4B7584DA}" type="parTrans" cxnId="{91501C03-5565-499F-87D3-FD45451B47F5}">
      <dgm:prSet/>
      <dgm:spPr/>
      <dgm:t>
        <a:bodyPr/>
        <a:lstStyle/>
        <a:p>
          <a:endParaRPr lang="en-US"/>
        </a:p>
      </dgm:t>
    </dgm:pt>
    <dgm:pt modelId="{58A7ABF4-0850-4423-A993-C42899F030D1}" type="sibTrans" cxnId="{91501C03-5565-499F-87D3-FD45451B47F5}">
      <dgm:prSet/>
      <dgm:spPr/>
      <dgm:t>
        <a:bodyPr/>
        <a:lstStyle/>
        <a:p>
          <a:endParaRPr lang="en-US"/>
        </a:p>
      </dgm:t>
    </dgm:pt>
    <dgm:pt modelId="{8800900B-D04A-43A4-8C5C-845C72AC12A9}" type="pres">
      <dgm:prSet presAssocID="{7E225B03-6FA6-4D7A-8CBD-B8A9815F089D}" presName="outerComposite" presStyleCnt="0">
        <dgm:presLayoutVars>
          <dgm:chMax val="5"/>
          <dgm:dir/>
          <dgm:resizeHandles val="exact"/>
        </dgm:presLayoutVars>
      </dgm:prSet>
      <dgm:spPr/>
    </dgm:pt>
    <dgm:pt modelId="{57DEF3C5-9269-41C9-8A14-EC342D14A075}" type="pres">
      <dgm:prSet presAssocID="{7E225B03-6FA6-4D7A-8CBD-B8A9815F089D}" presName="dummyMaxCanvas" presStyleCnt="0">
        <dgm:presLayoutVars/>
      </dgm:prSet>
      <dgm:spPr/>
    </dgm:pt>
    <dgm:pt modelId="{589174A1-584B-477E-A6B4-F38F64444124}" type="pres">
      <dgm:prSet presAssocID="{7E225B03-6FA6-4D7A-8CBD-B8A9815F089D}" presName="FiveNodes_1" presStyleLbl="node1" presStyleIdx="0" presStyleCnt="5">
        <dgm:presLayoutVars>
          <dgm:bulletEnabled val="1"/>
        </dgm:presLayoutVars>
      </dgm:prSet>
      <dgm:spPr>
        <a:prstGeom prst="rect">
          <a:avLst/>
        </a:prstGeom>
      </dgm:spPr>
    </dgm:pt>
    <dgm:pt modelId="{DACDF1E2-A5D6-4A69-9DC2-9A37B9874DC6}" type="pres">
      <dgm:prSet presAssocID="{7E225B03-6FA6-4D7A-8CBD-B8A9815F089D}" presName="FiveNodes_2" presStyleLbl="node1" presStyleIdx="1" presStyleCnt="5">
        <dgm:presLayoutVars>
          <dgm:bulletEnabled val="1"/>
        </dgm:presLayoutVars>
      </dgm:prSet>
      <dgm:spPr>
        <a:prstGeom prst="rect">
          <a:avLst/>
        </a:prstGeom>
      </dgm:spPr>
    </dgm:pt>
    <dgm:pt modelId="{8FC7D810-E44F-4712-819A-32743362F17C}" type="pres">
      <dgm:prSet presAssocID="{7E225B03-6FA6-4D7A-8CBD-B8A9815F089D}" presName="FiveNodes_3" presStyleLbl="node1" presStyleIdx="2" presStyleCnt="5">
        <dgm:presLayoutVars>
          <dgm:bulletEnabled val="1"/>
        </dgm:presLayoutVars>
      </dgm:prSet>
      <dgm:spPr>
        <a:prstGeom prst="rect">
          <a:avLst/>
        </a:prstGeom>
      </dgm:spPr>
    </dgm:pt>
    <dgm:pt modelId="{6734F0CD-0374-4F7E-A286-F9CBD7D0706B}" type="pres">
      <dgm:prSet presAssocID="{7E225B03-6FA6-4D7A-8CBD-B8A9815F089D}" presName="FiveNodes_4" presStyleLbl="node1" presStyleIdx="3" presStyleCnt="5">
        <dgm:presLayoutVars>
          <dgm:bulletEnabled val="1"/>
        </dgm:presLayoutVars>
      </dgm:prSet>
      <dgm:spPr>
        <a:prstGeom prst="rect">
          <a:avLst/>
        </a:prstGeom>
      </dgm:spPr>
    </dgm:pt>
    <dgm:pt modelId="{80B69EBA-1EEE-4C9E-8737-41D96122C319}" type="pres">
      <dgm:prSet presAssocID="{7E225B03-6FA6-4D7A-8CBD-B8A9815F089D}" presName="FiveNodes_5" presStyleLbl="node1" presStyleIdx="4" presStyleCnt="5">
        <dgm:presLayoutVars>
          <dgm:bulletEnabled val="1"/>
        </dgm:presLayoutVars>
      </dgm:prSet>
      <dgm:spPr>
        <a:prstGeom prst="rect">
          <a:avLst/>
        </a:prstGeom>
      </dgm:spPr>
    </dgm:pt>
    <dgm:pt modelId="{35D94F84-4068-4682-8169-FC002AB99B7C}" type="pres">
      <dgm:prSet presAssocID="{7E225B03-6FA6-4D7A-8CBD-B8A9815F089D}" presName="FiveConn_1-2" presStyleLbl="fgAccFollowNode1" presStyleIdx="0" presStyleCnt="4">
        <dgm:presLayoutVars>
          <dgm:bulletEnabled val="1"/>
        </dgm:presLayoutVars>
      </dgm:prSet>
      <dgm:spPr/>
    </dgm:pt>
    <dgm:pt modelId="{DBC28CF1-3BD2-40B1-9616-6B1A3E363BDC}" type="pres">
      <dgm:prSet presAssocID="{7E225B03-6FA6-4D7A-8CBD-B8A9815F089D}" presName="FiveConn_2-3" presStyleLbl="fgAccFollowNode1" presStyleIdx="1" presStyleCnt="4">
        <dgm:presLayoutVars>
          <dgm:bulletEnabled val="1"/>
        </dgm:presLayoutVars>
      </dgm:prSet>
      <dgm:spPr/>
    </dgm:pt>
    <dgm:pt modelId="{5D979D43-4891-421E-B0E0-B5BF0F8CF4D2}" type="pres">
      <dgm:prSet presAssocID="{7E225B03-6FA6-4D7A-8CBD-B8A9815F089D}" presName="FiveConn_3-4" presStyleLbl="fgAccFollowNode1" presStyleIdx="2" presStyleCnt="4">
        <dgm:presLayoutVars>
          <dgm:bulletEnabled val="1"/>
        </dgm:presLayoutVars>
      </dgm:prSet>
      <dgm:spPr/>
    </dgm:pt>
    <dgm:pt modelId="{4ECBE628-6931-4FAA-9E79-DD0DDEB24455}" type="pres">
      <dgm:prSet presAssocID="{7E225B03-6FA6-4D7A-8CBD-B8A9815F089D}" presName="FiveConn_4-5" presStyleLbl="fgAccFollowNode1" presStyleIdx="3" presStyleCnt="4">
        <dgm:presLayoutVars>
          <dgm:bulletEnabled val="1"/>
        </dgm:presLayoutVars>
      </dgm:prSet>
      <dgm:spPr/>
    </dgm:pt>
    <dgm:pt modelId="{48490485-6280-4E50-A065-D9BD1AFAB6F2}" type="pres">
      <dgm:prSet presAssocID="{7E225B03-6FA6-4D7A-8CBD-B8A9815F089D}" presName="FiveNodes_1_text" presStyleLbl="node1" presStyleIdx="4" presStyleCnt="5">
        <dgm:presLayoutVars>
          <dgm:bulletEnabled val="1"/>
        </dgm:presLayoutVars>
      </dgm:prSet>
      <dgm:spPr/>
    </dgm:pt>
    <dgm:pt modelId="{71A15A5A-FD14-451E-B788-514F9F1D4FB6}" type="pres">
      <dgm:prSet presAssocID="{7E225B03-6FA6-4D7A-8CBD-B8A9815F089D}" presName="FiveNodes_2_text" presStyleLbl="node1" presStyleIdx="4" presStyleCnt="5">
        <dgm:presLayoutVars>
          <dgm:bulletEnabled val="1"/>
        </dgm:presLayoutVars>
      </dgm:prSet>
      <dgm:spPr/>
    </dgm:pt>
    <dgm:pt modelId="{6B22B598-F694-4316-85E3-A56DE46C82F0}" type="pres">
      <dgm:prSet presAssocID="{7E225B03-6FA6-4D7A-8CBD-B8A9815F089D}" presName="FiveNodes_3_text" presStyleLbl="node1" presStyleIdx="4" presStyleCnt="5">
        <dgm:presLayoutVars>
          <dgm:bulletEnabled val="1"/>
        </dgm:presLayoutVars>
      </dgm:prSet>
      <dgm:spPr/>
    </dgm:pt>
    <dgm:pt modelId="{31D422B4-0BCB-4158-AD32-866586A30509}" type="pres">
      <dgm:prSet presAssocID="{7E225B03-6FA6-4D7A-8CBD-B8A9815F089D}" presName="FiveNodes_4_text" presStyleLbl="node1" presStyleIdx="4" presStyleCnt="5">
        <dgm:presLayoutVars>
          <dgm:bulletEnabled val="1"/>
        </dgm:presLayoutVars>
      </dgm:prSet>
      <dgm:spPr/>
    </dgm:pt>
    <dgm:pt modelId="{200AF8A8-2971-4E43-87EB-021F54A0C939}" type="pres">
      <dgm:prSet presAssocID="{7E225B03-6FA6-4D7A-8CBD-B8A9815F089D}" presName="FiveNodes_5_text" presStyleLbl="node1" presStyleIdx="4" presStyleCnt="5">
        <dgm:presLayoutVars>
          <dgm:bulletEnabled val="1"/>
        </dgm:presLayoutVars>
      </dgm:prSet>
      <dgm:spPr/>
    </dgm:pt>
  </dgm:ptLst>
  <dgm:cxnLst>
    <dgm:cxn modelId="{87434002-0CFD-4A88-A113-A748CF3DE31E}" srcId="{7E225B03-6FA6-4D7A-8CBD-B8A9815F089D}" destId="{608BBA26-EFBE-49F6-AF73-1CD84A17869F}" srcOrd="1" destOrd="0" parTransId="{CBD9F029-BB40-4340-88AF-E1FCAF190BCC}" sibTransId="{4CF32F77-BD38-462D-BFAA-6BA1B7CA1046}"/>
    <dgm:cxn modelId="{91501C03-5565-499F-87D3-FD45451B47F5}" srcId="{7E225B03-6FA6-4D7A-8CBD-B8A9815F089D}" destId="{7D981A91-B9C2-473F-BA55-8595C9C65EE8}" srcOrd="4" destOrd="0" parTransId="{57A5F7E0-3B03-4A06-A4BE-3CDD4B7584DA}" sibTransId="{58A7ABF4-0850-4423-A993-C42899F030D1}"/>
    <dgm:cxn modelId="{F2AD120E-59D2-4BF2-A6B1-E52CCEF9B298}" type="presOf" srcId="{4CF32F77-BD38-462D-BFAA-6BA1B7CA1046}" destId="{DBC28CF1-3BD2-40B1-9616-6B1A3E363BDC}" srcOrd="0" destOrd="0" presId="urn:microsoft.com/office/officeart/2005/8/layout/vProcess5"/>
    <dgm:cxn modelId="{1C57531C-DFE8-430F-BB1A-EC52418BB442}" type="presOf" srcId="{EBAE19C8-3D54-45FB-A7D9-27632D330019}" destId="{6B22B598-F694-4316-85E3-A56DE46C82F0}" srcOrd="1" destOrd="0" presId="urn:microsoft.com/office/officeart/2005/8/layout/vProcess5"/>
    <dgm:cxn modelId="{1AAC9B1F-B7F2-40E9-AB48-0CD7909F8271}" type="presOf" srcId="{608BBA26-EFBE-49F6-AF73-1CD84A17869F}" destId="{71A15A5A-FD14-451E-B788-514F9F1D4FB6}" srcOrd="1" destOrd="0" presId="urn:microsoft.com/office/officeart/2005/8/layout/vProcess5"/>
    <dgm:cxn modelId="{9178E939-D20A-4FD0-A233-789472E27E0D}" type="presOf" srcId="{232AEA26-4DCF-4F65-BEFA-E0F4B67DC685}" destId="{589174A1-584B-477E-A6B4-F38F64444124}" srcOrd="0" destOrd="0" presId="urn:microsoft.com/office/officeart/2005/8/layout/vProcess5"/>
    <dgm:cxn modelId="{68863D44-54E1-4585-A784-AE04DBDAF7F2}" type="presOf" srcId="{7E225B03-6FA6-4D7A-8CBD-B8A9815F089D}" destId="{8800900B-D04A-43A4-8C5C-845C72AC12A9}" srcOrd="0" destOrd="0" presId="urn:microsoft.com/office/officeart/2005/8/layout/vProcess5"/>
    <dgm:cxn modelId="{0D2EEE6D-AEAC-469F-AAF2-21A26C496513}" type="presOf" srcId="{608BBA26-EFBE-49F6-AF73-1CD84A17869F}" destId="{DACDF1E2-A5D6-4A69-9DC2-9A37B9874DC6}" srcOrd="0" destOrd="0" presId="urn:microsoft.com/office/officeart/2005/8/layout/vProcess5"/>
    <dgm:cxn modelId="{3DDDC77C-65F3-47FC-A448-F58B8A5FAC75}" type="presOf" srcId="{7D981A91-B9C2-473F-BA55-8595C9C65EE8}" destId="{80B69EBA-1EEE-4C9E-8737-41D96122C319}" srcOrd="0" destOrd="0" presId="urn:microsoft.com/office/officeart/2005/8/layout/vProcess5"/>
    <dgm:cxn modelId="{50E0D488-54D3-46B4-A98A-B236EF78C9E1}" srcId="{7E225B03-6FA6-4D7A-8CBD-B8A9815F089D}" destId="{96F0E2E6-8A46-43D0-98D7-66A91D7F88E5}" srcOrd="3" destOrd="0" parTransId="{04754FCC-A909-4EDB-8809-FACCA026228A}" sibTransId="{5D31B832-DFC9-4D31-8FC7-4879CDA8C93E}"/>
    <dgm:cxn modelId="{8F08CB8D-38CB-42BC-AFE0-4D8B82E1CF6D}" type="presOf" srcId="{5BB53B09-5449-432C-9960-0F1D01D7FCF0}" destId="{5D979D43-4891-421E-B0E0-B5BF0F8CF4D2}" srcOrd="0" destOrd="0" presId="urn:microsoft.com/office/officeart/2005/8/layout/vProcess5"/>
    <dgm:cxn modelId="{702C6F8E-0EA4-4052-9480-3B63ADE4C2AE}" type="presOf" srcId="{96F0E2E6-8A46-43D0-98D7-66A91D7F88E5}" destId="{6734F0CD-0374-4F7E-A286-F9CBD7D0706B}" srcOrd="0" destOrd="0" presId="urn:microsoft.com/office/officeart/2005/8/layout/vProcess5"/>
    <dgm:cxn modelId="{0818ED90-5036-40E6-84A4-2F375B51925C}" type="presOf" srcId="{7D981A91-B9C2-473F-BA55-8595C9C65EE8}" destId="{200AF8A8-2971-4E43-87EB-021F54A0C939}" srcOrd="1" destOrd="0" presId="urn:microsoft.com/office/officeart/2005/8/layout/vProcess5"/>
    <dgm:cxn modelId="{A1BB2FAB-1265-402B-9086-88C491A1E7A0}" srcId="{7E225B03-6FA6-4D7A-8CBD-B8A9815F089D}" destId="{EBAE19C8-3D54-45FB-A7D9-27632D330019}" srcOrd="2" destOrd="0" parTransId="{19B70DC6-8D53-4C77-AC47-EA2005C99030}" sibTransId="{5BB53B09-5449-432C-9960-0F1D01D7FCF0}"/>
    <dgm:cxn modelId="{91DDE1AC-AFC9-4C01-A3A4-013EBAA8570E}" type="presOf" srcId="{232AEA26-4DCF-4F65-BEFA-E0F4B67DC685}" destId="{48490485-6280-4E50-A065-D9BD1AFAB6F2}" srcOrd="1" destOrd="0" presId="urn:microsoft.com/office/officeart/2005/8/layout/vProcess5"/>
    <dgm:cxn modelId="{1163E2BD-4BC6-4228-9C07-E4E220588C3B}" type="presOf" srcId="{EBAE19C8-3D54-45FB-A7D9-27632D330019}" destId="{8FC7D810-E44F-4712-819A-32743362F17C}" srcOrd="0" destOrd="0" presId="urn:microsoft.com/office/officeart/2005/8/layout/vProcess5"/>
    <dgm:cxn modelId="{3DDC93D8-D9E5-4567-8AE1-1C40B77A1AF7}" type="presOf" srcId="{A6CD915D-F3D5-485F-A830-C7576A0E5914}" destId="{35D94F84-4068-4682-8169-FC002AB99B7C}" srcOrd="0" destOrd="0" presId="urn:microsoft.com/office/officeart/2005/8/layout/vProcess5"/>
    <dgm:cxn modelId="{0B0DD6DE-D2E1-418C-81B0-25C45DB91BE6}" srcId="{7E225B03-6FA6-4D7A-8CBD-B8A9815F089D}" destId="{232AEA26-4DCF-4F65-BEFA-E0F4B67DC685}" srcOrd="0" destOrd="0" parTransId="{240ED286-2998-4889-8B14-71C9B5531C64}" sibTransId="{A6CD915D-F3D5-485F-A830-C7576A0E5914}"/>
    <dgm:cxn modelId="{46D39CE8-8C94-4C10-83A9-AD8D67327DDA}" type="presOf" srcId="{96F0E2E6-8A46-43D0-98D7-66A91D7F88E5}" destId="{31D422B4-0BCB-4158-AD32-866586A30509}" srcOrd="1" destOrd="0" presId="urn:microsoft.com/office/officeart/2005/8/layout/vProcess5"/>
    <dgm:cxn modelId="{08C65DEE-033A-4456-9D0C-C9E0D790FEE5}" type="presOf" srcId="{5D31B832-DFC9-4D31-8FC7-4879CDA8C93E}" destId="{4ECBE628-6931-4FAA-9E79-DD0DDEB24455}" srcOrd="0" destOrd="0" presId="urn:microsoft.com/office/officeart/2005/8/layout/vProcess5"/>
    <dgm:cxn modelId="{BBB76250-7461-4925-9AAD-B5B3857F65C8}" type="presParOf" srcId="{8800900B-D04A-43A4-8C5C-845C72AC12A9}" destId="{57DEF3C5-9269-41C9-8A14-EC342D14A075}" srcOrd="0" destOrd="0" presId="urn:microsoft.com/office/officeart/2005/8/layout/vProcess5"/>
    <dgm:cxn modelId="{B572AF5D-3EB5-4ADB-9DCC-D46FC54FAA57}" type="presParOf" srcId="{8800900B-D04A-43A4-8C5C-845C72AC12A9}" destId="{589174A1-584B-477E-A6B4-F38F64444124}" srcOrd="1" destOrd="0" presId="urn:microsoft.com/office/officeart/2005/8/layout/vProcess5"/>
    <dgm:cxn modelId="{378E4217-D37B-439B-847D-E8B08B6DD420}" type="presParOf" srcId="{8800900B-D04A-43A4-8C5C-845C72AC12A9}" destId="{DACDF1E2-A5D6-4A69-9DC2-9A37B9874DC6}" srcOrd="2" destOrd="0" presId="urn:microsoft.com/office/officeart/2005/8/layout/vProcess5"/>
    <dgm:cxn modelId="{31BD20AE-09E2-4401-B10B-7716FAE54879}" type="presParOf" srcId="{8800900B-D04A-43A4-8C5C-845C72AC12A9}" destId="{8FC7D810-E44F-4712-819A-32743362F17C}" srcOrd="3" destOrd="0" presId="urn:microsoft.com/office/officeart/2005/8/layout/vProcess5"/>
    <dgm:cxn modelId="{F9E3B08B-DF29-49A5-8725-C53A89AA07C8}" type="presParOf" srcId="{8800900B-D04A-43A4-8C5C-845C72AC12A9}" destId="{6734F0CD-0374-4F7E-A286-F9CBD7D0706B}" srcOrd="4" destOrd="0" presId="urn:microsoft.com/office/officeart/2005/8/layout/vProcess5"/>
    <dgm:cxn modelId="{5E75C003-1650-4862-97BD-E667BB5402FF}" type="presParOf" srcId="{8800900B-D04A-43A4-8C5C-845C72AC12A9}" destId="{80B69EBA-1EEE-4C9E-8737-41D96122C319}" srcOrd="5" destOrd="0" presId="urn:microsoft.com/office/officeart/2005/8/layout/vProcess5"/>
    <dgm:cxn modelId="{BCB35B9D-A814-45BC-9AE2-223E93F72FB9}" type="presParOf" srcId="{8800900B-D04A-43A4-8C5C-845C72AC12A9}" destId="{35D94F84-4068-4682-8169-FC002AB99B7C}" srcOrd="6" destOrd="0" presId="urn:microsoft.com/office/officeart/2005/8/layout/vProcess5"/>
    <dgm:cxn modelId="{3675EC3F-5897-4EE6-B6BC-8E171B10A3EB}" type="presParOf" srcId="{8800900B-D04A-43A4-8C5C-845C72AC12A9}" destId="{DBC28CF1-3BD2-40B1-9616-6B1A3E363BDC}" srcOrd="7" destOrd="0" presId="urn:microsoft.com/office/officeart/2005/8/layout/vProcess5"/>
    <dgm:cxn modelId="{4DAD37E7-F8AD-4B2B-B390-6C36F31C6C52}" type="presParOf" srcId="{8800900B-D04A-43A4-8C5C-845C72AC12A9}" destId="{5D979D43-4891-421E-B0E0-B5BF0F8CF4D2}" srcOrd="8" destOrd="0" presId="urn:microsoft.com/office/officeart/2005/8/layout/vProcess5"/>
    <dgm:cxn modelId="{06702782-AFB1-4C41-BB70-435EFB5F218E}" type="presParOf" srcId="{8800900B-D04A-43A4-8C5C-845C72AC12A9}" destId="{4ECBE628-6931-4FAA-9E79-DD0DDEB24455}" srcOrd="9" destOrd="0" presId="urn:microsoft.com/office/officeart/2005/8/layout/vProcess5"/>
    <dgm:cxn modelId="{99C762FD-F553-48EC-BEB4-1F7C88345DB0}" type="presParOf" srcId="{8800900B-D04A-43A4-8C5C-845C72AC12A9}" destId="{48490485-6280-4E50-A065-D9BD1AFAB6F2}" srcOrd="10" destOrd="0" presId="urn:microsoft.com/office/officeart/2005/8/layout/vProcess5"/>
    <dgm:cxn modelId="{986D3A40-DE9A-47D6-89A2-07CEA2FAFA44}" type="presParOf" srcId="{8800900B-D04A-43A4-8C5C-845C72AC12A9}" destId="{71A15A5A-FD14-451E-B788-514F9F1D4FB6}" srcOrd="11" destOrd="0" presId="urn:microsoft.com/office/officeart/2005/8/layout/vProcess5"/>
    <dgm:cxn modelId="{EB057E72-C0FE-49CA-9369-90027DA85F57}" type="presParOf" srcId="{8800900B-D04A-43A4-8C5C-845C72AC12A9}" destId="{6B22B598-F694-4316-85E3-A56DE46C82F0}" srcOrd="12" destOrd="0" presId="urn:microsoft.com/office/officeart/2005/8/layout/vProcess5"/>
    <dgm:cxn modelId="{B2F51293-AAD6-41E6-9B7C-EC3E89FCFDAA}" type="presParOf" srcId="{8800900B-D04A-43A4-8C5C-845C72AC12A9}" destId="{31D422B4-0BCB-4158-AD32-866586A30509}" srcOrd="13" destOrd="0" presId="urn:microsoft.com/office/officeart/2005/8/layout/vProcess5"/>
    <dgm:cxn modelId="{10B5667D-D969-44C3-96DF-A12AD94CC8CF}" type="presParOf" srcId="{8800900B-D04A-43A4-8C5C-845C72AC12A9}" destId="{200AF8A8-2971-4E43-87EB-021F54A0C939}"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EBF4525-B1F4-489B-ADF6-8984DE8657F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9589F02-3B49-45B4-81ED-2DF1AFACCE04}">
      <dgm:prSet phldrT="[Text]" custT="1"/>
      <dgm:spPr/>
      <dgm:t>
        <a:bodyPr/>
        <a:lstStyle/>
        <a:p>
          <a:pPr>
            <a:buSzPct val="90000"/>
            <a:buFont typeface="Wingdings" panose="05000000000000000000" pitchFamily="2" charset="2"/>
            <a:buChar char="§"/>
          </a:pPr>
          <a:r>
            <a:rPr lang="en-US" sz="2400" dirty="0">
              <a:latin typeface="Aptos" panose="020B0004020202020204" pitchFamily="34" charset="0"/>
            </a:rPr>
            <a:t>Questions answered verbally today are not binding</a:t>
          </a:r>
          <a:r>
            <a:rPr lang="en-US" sz="1200" dirty="0">
              <a:latin typeface="Aptos" panose="020B0004020202020204" pitchFamily="34" charset="0"/>
            </a:rPr>
            <a:t>.</a:t>
          </a:r>
        </a:p>
      </dgm:t>
    </dgm:pt>
    <dgm:pt modelId="{49C827B6-A670-4163-9561-28DAD860C109}" type="parTrans" cxnId="{AF6CF0F2-1400-4CA4-ADA4-0B793F195D5E}">
      <dgm:prSet/>
      <dgm:spPr/>
      <dgm:t>
        <a:bodyPr/>
        <a:lstStyle/>
        <a:p>
          <a:endParaRPr lang="en-US"/>
        </a:p>
      </dgm:t>
    </dgm:pt>
    <dgm:pt modelId="{2FC98613-2831-482B-ACC1-1FCDB12D3322}" type="sibTrans" cxnId="{AF6CF0F2-1400-4CA4-ADA4-0B793F195D5E}">
      <dgm:prSet/>
      <dgm:spPr/>
      <dgm:t>
        <a:bodyPr/>
        <a:lstStyle/>
        <a:p>
          <a:endParaRPr lang="en-US"/>
        </a:p>
      </dgm:t>
    </dgm:pt>
    <dgm:pt modelId="{B6D49BA0-A651-439D-AE18-8E52669B0482}">
      <dgm:prSet phldrT="[Text]" custT="1"/>
      <dgm:spPr/>
      <dgm:t>
        <a:bodyPr/>
        <a:lstStyle/>
        <a:p>
          <a:pPr>
            <a:buSzPct val="90000"/>
            <a:buFont typeface="Wingdings" panose="05000000000000000000" pitchFamily="2" charset="2"/>
            <a:buChar char="§"/>
          </a:pPr>
          <a:r>
            <a:rPr lang="en-US" sz="1200" dirty="0">
              <a:latin typeface="Aptos" panose="020B0004020202020204" pitchFamily="34" charset="0"/>
            </a:rPr>
            <a:t>Submit letter of intent to bid and any questions that will affect your proposal in writing. </a:t>
          </a:r>
        </a:p>
      </dgm:t>
    </dgm:pt>
    <dgm:pt modelId="{C1F77105-6983-4430-92D2-160581F73FCF}" type="parTrans" cxnId="{CC16927C-255B-4D0C-89D0-7ECE4B1EA5A8}">
      <dgm:prSet/>
      <dgm:spPr/>
      <dgm:t>
        <a:bodyPr/>
        <a:lstStyle/>
        <a:p>
          <a:endParaRPr lang="en-US"/>
        </a:p>
      </dgm:t>
    </dgm:pt>
    <dgm:pt modelId="{2A252969-2E29-49CF-8E2E-615986523D88}" type="sibTrans" cxnId="{CC16927C-255B-4D0C-89D0-7ECE4B1EA5A8}">
      <dgm:prSet/>
      <dgm:spPr/>
      <dgm:t>
        <a:bodyPr/>
        <a:lstStyle/>
        <a:p>
          <a:endParaRPr lang="en-US"/>
        </a:p>
      </dgm:t>
    </dgm:pt>
    <dgm:pt modelId="{459C971A-B316-45E9-BE30-7BEAD8D62E17}">
      <dgm:prSet phldrT="[Text]" custT="1"/>
      <dgm:spPr/>
      <dgm:t>
        <a:bodyPr/>
        <a:lstStyle/>
        <a:p>
          <a:pPr>
            <a:buSzPct val="104999"/>
            <a:buFont typeface="Wingdings" panose="05000000000000000000" pitchFamily="2" charset="2"/>
            <a:buChar char="§"/>
          </a:pPr>
          <a:r>
            <a:rPr lang="en-US" sz="1200" dirty="0">
              <a:latin typeface="Aptos" panose="020B0004020202020204" pitchFamily="34" charset="0"/>
            </a:rPr>
            <a:t>It is </a:t>
          </a:r>
          <a:r>
            <a:rPr lang="en-US" sz="1200" u="sng" dirty="0">
              <a:latin typeface="Aptos" panose="020B0004020202020204" pitchFamily="34" charset="0"/>
            </a:rPr>
            <a:t>not</a:t>
          </a:r>
          <a:r>
            <a:rPr lang="en-US" sz="1200" dirty="0">
              <a:latin typeface="Aptos" panose="020B0004020202020204" pitchFamily="34" charset="0"/>
            </a:rPr>
            <a:t> mandatory for bidders to submit an Intent to Bid form. However, Iowa HHS will only respond to first and second round questions about the RFP that have been submitted by prospective Bidders who have expressed their affirmative intent to bid.</a:t>
          </a:r>
        </a:p>
      </dgm:t>
    </dgm:pt>
    <dgm:pt modelId="{744A2E4B-C09A-458A-B51A-2379E88D5F34}" type="parTrans" cxnId="{220E49E7-CA20-4729-A101-AA512B50EAEE}">
      <dgm:prSet/>
      <dgm:spPr/>
      <dgm:t>
        <a:bodyPr/>
        <a:lstStyle/>
        <a:p>
          <a:endParaRPr lang="en-US"/>
        </a:p>
      </dgm:t>
    </dgm:pt>
    <dgm:pt modelId="{45CACEAF-D35A-43D8-90F4-749A9ED00B79}" type="sibTrans" cxnId="{220E49E7-CA20-4729-A101-AA512B50EAEE}">
      <dgm:prSet/>
      <dgm:spPr/>
      <dgm:t>
        <a:bodyPr/>
        <a:lstStyle/>
        <a:p>
          <a:endParaRPr lang="en-US"/>
        </a:p>
      </dgm:t>
    </dgm:pt>
    <dgm:pt modelId="{6E766F79-200A-400A-8C31-9D1A91C52258}">
      <dgm:prSet custT="1"/>
      <dgm:spPr/>
      <dgm:t>
        <a:bodyPr/>
        <a:lstStyle/>
        <a:p>
          <a:pPr>
            <a:buFont typeface="Wingdings" panose="05000000000000000000" pitchFamily="2" charset="2"/>
            <a:buChar char="§"/>
          </a:pPr>
          <a:r>
            <a:rPr lang="en-US" sz="1200" dirty="0">
              <a:latin typeface="Aptos" panose="020B0004020202020204" pitchFamily="34" charset="0"/>
            </a:rPr>
            <a:t>Submitting a letter of intent to bid is </a:t>
          </a:r>
          <a:r>
            <a:rPr lang="en-US" sz="1200" u="sng" dirty="0">
              <a:latin typeface="Aptos" panose="020B0004020202020204" pitchFamily="34" charset="0"/>
            </a:rPr>
            <a:t>not</a:t>
          </a:r>
          <a:r>
            <a:rPr lang="en-US" sz="1200" dirty="0">
              <a:latin typeface="Aptos" panose="020B0004020202020204" pitchFamily="34" charset="0"/>
            </a:rPr>
            <a:t> a requirement to submit a proposal. </a:t>
          </a:r>
        </a:p>
      </dgm:t>
    </dgm:pt>
    <dgm:pt modelId="{F2C3671C-A89D-47CF-911B-F158A8E9457C}" type="parTrans" cxnId="{E9C3BC1A-2667-452F-B226-D4D906A9D883}">
      <dgm:prSet/>
      <dgm:spPr/>
      <dgm:t>
        <a:bodyPr/>
        <a:lstStyle/>
        <a:p>
          <a:endParaRPr lang="en-US"/>
        </a:p>
      </dgm:t>
    </dgm:pt>
    <dgm:pt modelId="{C18C09C2-414C-4704-85F4-418C1DFCFB98}" type="sibTrans" cxnId="{E9C3BC1A-2667-452F-B226-D4D906A9D883}">
      <dgm:prSet/>
      <dgm:spPr/>
      <dgm:t>
        <a:bodyPr/>
        <a:lstStyle/>
        <a:p>
          <a:endParaRPr lang="en-US"/>
        </a:p>
      </dgm:t>
    </dgm:pt>
    <dgm:pt modelId="{C8DAF2A6-3604-4693-92E2-A84C7BD28E90}">
      <dgm:prSet custT="1"/>
      <dgm:spPr/>
      <dgm:t>
        <a:bodyPr/>
        <a:lstStyle/>
        <a:p>
          <a:pPr>
            <a:buFont typeface="Wingdings" panose="05000000000000000000" pitchFamily="2" charset="2"/>
            <a:buChar char="§"/>
          </a:pPr>
          <a:r>
            <a:rPr lang="en-US" sz="1200" dirty="0">
              <a:latin typeface="Aptos" panose="020B0004020202020204" pitchFamily="34" charset="0"/>
            </a:rPr>
            <a:t>Submitting a letter of intent to bid is </a:t>
          </a:r>
          <a:r>
            <a:rPr lang="en-US" sz="1200" u="sng" dirty="0">
              <a:latin typeface="Aptos" panose="020B0004020202020204" pitchFamily="34" charset="0"/>
            </a:rPr>
            <a:t>not</a:t>
          </a:r>
          <a:r>
            <a:rPr lang="en-US" sz="1200" dirty="0">
              <a:latin typeface="Aptos" panose="020B0004020202020204" pitchFamily="34" charset="0"/>
            </a:rPr>
            <a:t> a commitment to submitting a proposal.</a:t>
          </a:r>
        </a:p>
      </dgm:t>
    </dgm:pt>
    <dgm:pt modelId="{4FB0DABC-9F3A-467C-A275-221E34261E6D}" type="parTrans" cxnId="{657EB033-933A-4FD9-A528-37A7083F93E7}">
      <dgm:prSet/>
      <dgm:spPr/>
      <dgm:t>
        <a:bodyPr/>
        <a:lstStyle/>
        <a:p>
          <a:endParaRPr lang="en-US"/>
        </a:p>
      </dgm:t>
    </dgm:pt>
    <dgm:pt modelId="{23992D2C-8451-453C-9B48-5492C7556885}" type="sibTrans" cxnId="{657EB033-933A-4FD9-A528-37A7083F93E7}">
      <dgm:prSet/>
      <dgm:spPr/>
      <dgm:t>
        <a:bodyPr/>
        <a:lstStyle/>
        <a:p>
          <a:endParaRPr lang="en-US"/>
        </a:p>
      </dgm:t>
    </dgm:pt>
    <dgm:pt modelId="{774942AF-A2E1-4BE9-A740-610CF1E496F5}">
      <dgm:prSet custT="1"/>
      <dgm:spPr/>
      <dgm:t>
        <a:bodyPr/>
        <a:lstStyle/>
        <a:p>
          <a:pPr>
            <a:buSzPct val="90000"/>
            <a:buFont typeface="Wingdings" panose="05000000000000000000" pitchFamily="2" charset="2"/>
            <a:buChar char="§"/>
          </a:pPr>
          <a:r>
            <a:rPr lang="en-US" sz="1600" dirty="0">
              <a:latin typeface="Aptos" panose="020B0004020202020204" pitchFamily="34" charset="0"/>
            </a:rPr>
            <a:t>Iowa HHS will post written responses to questions from prospective bidders on the State’s procurement website.</a:t>
          </a:r>
        </a:p>
      </dgm:t>
    </dgm:pt>
    <dgm:pt modelId="{C04879FF-FFC0-4416-B07F-3AF5D2A3FCAB}" type="parTrans" cxnId="{64E5A180-F2FC-48DC-A2B2-58952C047266}">
      <dgm:prSet/>
      <dgm:spPr/>
      <dgm:t>
        <a:bodyPr/>
        <a:lstStyle/>
        <a:p>
          <a:endParaRPr lang="en-US"/>
        </a:p>
      </dgm:t>
    </dgm:pt>
    <dgm:pt modelId="{0771F28D-7E0A-4805-BFF9-9DD5703E892F}" type="sibTrans" cxnId="{64E5A180-F2FC-48DC-A2B2-58952C047266}">
      <dgm:prSet/>
      <dgm:spPr/>
      <dgm:t>
        <a:bodyPr/>
        <a:lstStyle/>
        <a:p>
          <a:endParaRPr lang="en-US"/>
        </a:p>
      </dgm:t>
    </dgm:pt>
    <dgm:pt modelId="{2B544AEA-8FB2-41BC-BEA0-26ABE1236553}">
      <dgm:prSet/>
      <dgm:spPr/>
      <dgm:t>
        <a:bodyPr/>
        <a:lstStyle/>
        <a:p>
          <a:r>
            <a:rPr lang="en-US" dirty="0">
              <a:latin typeface="Aptos" panose="020B0004020202020204" pitchFamily="34" charset="0"/>
            </a:rPr>
            <a:t>Responses to questions are not considered part of the RFP.  If Iowa HHS decides to change the RFP, it will issue an amendment.  All amendments will be posted to: </a:t>
          </a:r>
          <a:r>
            <a:rPr lang="en-US" u="none" dirty="0">
              <a:solidFill>
                <a:schemeClr val="bg1"/>
              </a:solidFill>
              <a:latin typeface="Aptos" panose="020B00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https://bidopportunities.iowa.gov/Home/BidInfo?bidId=767284b0-3bef-4da3-bd4c-1966699eb519</a:t>
          </a:r>
          <a:r>
            <a:rPr lang="en-US" u="sng" dirty="0">
              <a:latin typeface="Aptos" panose="020B0004020202020204" pitchFamily="34" charset="0"/>
            </a:rPr>
            <a:t>.</a:t>
          </a:r>
          <a:endParaRPr lang="en-US" dirty="0">
            <a:latin typeface="Aptos" panose="020B0004020202020204" pitchFamily="34" charset="0"/>
          </a:endParaRPr>
        </a:p>
      </dgm:t>
    </dgm:pt>
    <dgm:pt modelId="{CF6F2564-6095-4B30-AB20-0F089720F8A8}" type="parTrans" cxnId="{0B4E2BA1-E739-4AD2-8D20-18071F762950}">
      <dgm:prSet/>
      <dgm:spPr/>
      <dgm:t>
        <a:bodyPr/>
        <a:lstStyle/>
        <a:p>
          <a:endParaRPr lang="en-US"/>
        </a:p>
      </dgm:t>
    </dgm:pt>
    <dgm:pt modelId="{403DA453-3B76-47FB-8B29-0E12735DE213}" type="sibTrans" cxnId="{0B4E2BA1-E739-4AD2-8D20-18071F762950}">
      <dgm:prSet/>
      <dgm:spPr/>
      <dgm:t>
        <a:bodyPr/>
        <a:lstStyle/>
        <a:p>
          <a:endParaRPr lang="en-US"/>
        </a:p>
      </dgm:t>
    </dgm:pt>
    <dgm:pt modelId="{D297A5F0-E121-4F75-8124-AB2D740482B1}">
      <dgm:prSet custT="1"/>
      <dgm:spPr/>
      <dgm:t>
        <a:bodyPr/>
        <a:lstStyle/>
        <a:p>
          <a:pPr>
            <a:buSzPct val="90000"/>
            <a:buFont typeface="Wingdings" panose="05000000000000000000" pitchFamily="2" charset="2"/>
            <a:buChar char="§"/>
          </a:pPr>
          <a:r>
            <a:rPr lang="en-US" sz="1400" dirty="0">
              <a:latin typeface="Aptos" panose="020B0004020202020204" pitchFamily="34" charset="0"/>
            </a:rPr>
            <a:t>Follow-up questions to initial responses are permissible if all questions are received by the final due date and time for Bidder Questions as provided in the procurement timetable.</a:t>
          </a:r>
        </a:p>
      </dgm:t>
    </dgm:pt>
    <dgm:pt modelId="{5651444A-1926-4F36-AEEA-238773280399}" type="parTrans" cxnId="{F1ABA02E-D540-466A-AE77-4AE1E16F8A69}">
      <dgm:prSet/>
      <dgm:spPr/>
      <dgm:t>
        <a:bodyPr/>
        <a:lstStyle/>
        <a:p>
          <a:endParaRPr lang="en-US"/>
        </a:p>
      </dgm:t>
    </dgm:pt>
    <dgm:pt modelId="{C5E5831A-1039-468D-A98C-069ADDEB78C2}" type="sibTrans" cxnId="{F1ABA02E-D540-466A-AE77-4AE1E16F8A69}">
      <dgm:prSet/>
      <dgm:spPr/>
      <dgm:t>
        <a:bodyPr/>
        <a:lstStyle/>
        <a:p>
          <a:endParaRPr lang="en-US"/>
        </a:p>
      </dgm:t>
    </dgm:pt>
    <dgm:pt modelId="{107D1E0D-1F84-4592-8CBA-B96F211324AB}" type="pres">
      <dgm:prSet presAssocID="{6EBF4525-B1F4-489B-ADF6-8984DE8657FB}" presName="Name0" presStyleCnt="0">
        <dgm:presLayoutVars>
          <dgm:chMax val="7"/>
          <dgm:chPref val="7"/>
          <dgm:dir/>
        </dgm:presLayoutVars>
      </dgm:prSet>
      <dgm:spPr/>
    </dgm:pt>
    <dgm:pt modelId="{9A5AF26F-6034-4C79-A20C-5EC923BEC39E}" type="pres">
      <dgm:prSet presAssocID="{6EBF4525-B1F4-489B-ADF6-8984DE8657FB}" presName="Name1" presStyleCnt="0"/>
      <dgm:spPr/>
    </dgm:pt>
    <dgm:pt modelId="{096E253D-8DDB-4CB4-A5EB-EFE42F42EFE2}" type="pres">
      <dgm:prSet presAssocID="{6EBF4525-B1F4-489B-ADF6-8984DE8657FB}" presName="cycle" presStyleCnt="0"/>
      <dgm:spPr/>
    </dgm:pt>
    <dgm:pt modelId="{DEF97F6B-2F55-4A86-AE66-B5186C9383EA}" type="pres">
      <dgm:prSet presAssocID="{6EBF4525-B1F4-489B-ADF6-8984DE8657FB}" presName="srcNode" presStyleLbl="node1" presStyleIdx="0" presStyleCnt="5"/>
      <dgm:spPr/>
    </dgm:pt>
    <dgm:pt modelId="{E5F1114E-D47D-4FE4-BA64-6FCADE51619A}" type="pres">
      <dgm:prSet presAssocID="{6EBF4525-B1F4-489B-ADF6-8984DE8657FB}" presName="conn" presStyleLbl="parChTrans1D2" presStyleIdx="0" presStyleCnt="1"/>
      <dgm:spPr/>
    </dgm:pt>
    <dgm:pt modelId="{BA420680-FB57-4A46-A304-E71C7FE87B0B}" type="pres">
      <dgm:prSet presAssocID="{6EBF4525-B1F4-489B-ADF6-8984DE8657FB}" presName="extraNode" presStyleLbl="node1" presStyleIdx="0" presStyleCnt="5"/>
      <dgm:spPr/>
    </dgm:pt>
    <dgm:pt modelId="{1D662F76-C49A-4B01-BC50-82BCDDFD8E98}" type="pres">
      <dgm:prSet presAssocID="{6EBF4525-B1F4-489B-ADF6-8984DE8657FB}" presName="dstNode" presStyleLbl="node1" presStyleIdx="0" presStyleCnt="5"/>
      <dgm:spPr/>
    </dgm:pt>
    <dgm:pt modelId="{D8CCDB4A-8A14-4830-9EE3-FF92DF002436}" type="pres">
      <dgm:prSet presAssocID="{09589F02-3B49-45B4-81ED-2DF1AFACCE04}" presName="text_1" presStyleLbl="node1" presStyleIdx="0" presStyleCnt="5">
        <dgm:presLayoutVars>
          <dgm:bulletEnabled val="1"/>
        </dgm:presLayoutVars>
      </dgm:prSet>
      <dgm:spPr/>
    </dgm:pt>
    <dgm:pt modelId="{916CA2A5-63A0-4B85-87FC-94B1FA6E9147}" type="pres">
      <dgm:prSet presAssocID="{09589F02-3B49-45B4-81ED-2DF1AFACCE04}" presName="accent_1" presStyleCnt="0"/>
      <dgm:spPr/>
    </dgm:pt>
    <dgm:pt modelId="{83B35839-8C40-41A2-965F-295F96E10D0B}" type="pres">
      <dgm:prSet presAssocID="{09589F02-3B49-45B4-81ED-2DF1AFACCE04}" presName="accentRepeatNode" presStyleLbl="solidFgAcc1" presStyleIdx="0" presStyleCnt="5"/>
      <dgm:spPr/>
    </dgm:pt>
    <dgm:pt modelId="{D0433305-9399-4188-A7FD-01EB0BB08D54}" type="pres">
      <dgm:prSet presAssocID="{B6D49BA0-A651-439D-AE18-8E52669B0482}" presName="text_2" presStyleLbl="node1" presStyleIdx="1" presStyleCnt="5" custScaleY="133976">
        <dgm:presLayoutVars>
          <dgm:bulletEnabled val="1"/>
        </dgm:presLayoutVars>
      </dgm:prSet>
      <dgm:spPr/>
    </dgm:pt>
    <dgm:pt modelId="{F3343829-0837-4C0E-B1F4-00D3663B95E6}" type="pres">
      <dgm:prSet presAssocID="{B6D49BA0-A651-439D-AE18-8E52669B0482}" presName="accent_2" presStyleCnt="0"/>
      <dgm:spPr/>
    </dgm:pt>
    <dgm:pt modelId="{C7566C79-495C-4240-8081-FD07E7892618}" type="pres">
      <dgm:prSet presAssocID="{B6D49BA0-A651-439D-AE18-8E52669B0482}" presName="accentRepeatNode" presStyleLbl="solidFgAcc1" presStyleIdx="1" presStyleCnt="5"/>
      <dgm:spPr/>
    </dgm:pt>
    <dgm:pt modelId="{F2975DC5-75B2-4445-83B0-BDDD2311BBF6}" type="pres">
      <dgm:prSet presAssocID="{774942AF-A2E1-4BE9-A740-610CF1E496F5}" presName="text_3" presStyleLbl="node1" presStyleIdx="2" presStyleCnt="5">
        <dgm:presLayoutVars>
          <dgm:bulletEnabled val="1"/>
        </dgm:presLayoutVars>
      </dgm:prSet>
      <dgm:spPr/>
    </dgm:pt>
    <dgm:pt modelId="{DE7C14BE-A15A-48A2-9F98-D65E19E86E69}" type="pres">
      <dgm:prSet presAssocID="{774942AF-A2E1-4BE9-A740-610CF1E496F5}" presName="accent_3" presStyleCnt="0"/>
      <dgm:spPr/>
    </dgm:pt>
    <dgm:pt modelId="{194E6532-CCDC-4A13-8E9D-BF17E2658D03}" type="pres">
      <dgm:prSet presAssocID="{774942AF-A2E1-4BE9-A740-610CF1E496F5}" presName="accentRepeatNode" presStyleLbl="solidFgAcc1" presStyleIdx="2" presStyleCnt="5"/>
      <dgm:spPr/>
    </dgm:pt>
    <dgm:pt modelId="{AD871AF4-A891-4C23-8A23-4AD45392749E}" type="pres">
      <dgm:prSet presAssocID="{2B544AEA-8FB2-41BC-BEA0-26ABE1236553}" presName="text_4" presStyleLbl="node1" presStyleIdx="3" presStyleCnt="5">
        <dgm:presLayoutVars>
          <dgm:bulletEnabled val="1"/>
        </dgm:presLayoutVars>
      </dgm:prSet>
      <dgm:spPr/>
    </dgm:pt>
    <dgm:pt modelId="{675F0A1E-9FFE-4C47-B9A9-C935920A6E5A}" type="pres">
      <dgm:prSet presAssocID="{2B544AEA-8FB2-41BC-BEA0-26ABE1236553}" presName="accent_4" presStyleCnt="0"/>
      <dgm:spPr/>
    </dgm:pt>
    <dgm:pt modelId="{B066EAAE-F57F-47FA-80F7-52A3E4513519}" type="pres">
      <dgm:prSet presAssocID="{2B544AEA-8FB2-41BC-BEA0-26ABE1236553}" presName="accentRepeatNode" presStyleLbl="solidFgAcc1" presStyleIdx="3" presStyleCnt="5"/>
      <dgm:spPr/>
    </dgm:pt>
    <dgm:pt modelId="{EEAFEB3C-DE89-4779-B7C6-3969CDA36878}" type="pres">
      <dgm:prSet presAssocID="{D297A5F0-E121-4F75-8124-AB2D740482B1}" presName="text_5" presStyleLbl="node1" presStyleIdx="4" presStyleCnt="5">
        <dgm:presLayoutVars>
          <dgm:bulletEnabled val="1"/>
        </dgm:presLayoutVars>
      </dgm:prSet>
      <dgm:spPr/>
    </dgm:pt>
    <dgm:pt modelId="{8EFB7BD1-41A7-4541-8579-2DB4508B697B}" type="pres">
      <dgm:prSet presAssocID="{D297A5F0-E121-4F75-8124-AB2D740482B1}" presName="accent_5" presStyleCnt="0"/>
      <dgm:spPr/>
    </dgm:pt>
    <dgm:pt modelId="{09AB2DEC-BAED-4268-B06A-A63A8B39BA54}" type="pres">
      <dgm:prSet presAssocID="{D297A5F0-E121-4F75-8124-AB2D740482B1}" presName="accentRepeatNode" presStyleLbl="solidFgAcc1" presStyleIdx="4" presStyleCnt="5"/>
      <dgm:spPr/>
    </dgm:pt>
  </dgm:ptLst>
  <dgm:cxnLst>
    <dgm:cxn modelId="{76D78407-7E1D-4E0E-A9A4-73FD1A7320C4}" type="presOf" srcId="{6EBF4525-B1F4-489B-ADF6-8984DE8657FB}" destId="{107D1E0D-1F84-4592-8CBA-B96F211324AB}" srcOrd="0" destOrd="0" presId="urn:microsoft.com/office/officeart/2008/layout/VerticalCurvedList"/>
    <dgm:cxn modelId="{E9C3BC1A-2667-452F-B226-D4D906A9D883}" srcId="{B6D49BA0-A651-439D-AE18-8E52669B0482}" destId="{6E766F79-200A-400A-8C31-9D1A91C52258}" srcOrd="1" destOrd="0" parTransId="{F2C3671C-A89D-47CF-911B-F158A8E9457C}" sibTransId="{C18C09C2-414C-4704-85F4-418C1DFCFB98}"/>
    <dgm:cxn modelId="{F1ABA02E-D540-466A-AE77-4AE1E16F8A69}" srcId="{6EBF4525-B1F4-489B-ADF6-8984DE8657FB}" destId="{D297A5F0-E121-4F75-8124-AB2D740482B1}" srcOrd="4" destOrd="0" parTransId="{5651444A-1926-4F36-AEEA-238773280399}" sibTransId="{C5E5831A-1039-468D-A98C-069ADDEB78C2}"/>
    <dgm:cxn modelId="{657EB033-933A-4FD9-A528-37A7083F93E7}" srcId="{B6D49BA0-A651-439D-AE18-8E52669B0482}" destId="{C8DAF2A6-3604-4693-92E2-A84C7BD28E90}" srcOrd="2" destOrd="0" parTransId="{4FB0DABC-9F3A-467C-A275-221E34261E6D}" sibTransId="{23992D2C-8451-453C-9B48-5492C7556885}"/>
    <dgm:cxn modelId="{2C5C766F-F59C-4CDC-BB03-9F2AAA9D8496}" type="presOf" srcId="{774942AF-A2E1-4BE9-A740-610CF1E496F5}" destId="{F2975DC5-75B2-4445-83B0-BDDD2311BBF6}" srcOrd="0" destOrd="0" presId="urn:microsoft.com/office/officeart/2008/layout/VerticalCurvedList"/>
    <dgm:cxn modelId="{89F36756-E022-4BAB-9A18-A16F452026C0}" type="presOf" srcId="{09589F02-3B49-45B4-81ED-2DF1AFACCE04}" destId="{D8CCDB4A-8A14-4830-9EE3-FF92DF002436}" srcOrd="0" destOrd="0" presId="urn:microsoft.com/office/officeart/2008/layout/VerticalCurvedList"/>
    <dgm:cxn modelId="{CC16927C-255B-4D0C-89D0-7ECE4B1EA5A8}" srcId="{6EBF4525-B1F4-489B-ADF6-8984DE8657FB}" destId="{B6D49BA0-A651-439D-AE18-8E52669B0482}" srcOrd="1" destOrd="0" parTransId="{C1F77105-6983-4430-92D2-160581F73FCF}" sibTransId="{2A252969-2E29-49CF-8E2E-615986523D88}"/>
    <dgm:cxn modelId="{49AEE57E-AD4C-4850-BCA8-94DEA37B4BC8}" type="presOf" srcId="{B6D49BA0-A651-439D-AE18-8E52669B0482}" destId="{D0433305-9399-4188-A7FD-01EB0BB08D54}" srcOrd="0" destOrd="0" presId="urn:microsoft.com/office/officeart/2008/layout/VerticalCurvedList"/>
    <dgm:cxn modelId="{64E5A180-F2FC-48DC-A2B2-58952C047266}" srcId="{6EBF4525-B1F4-489B-ADF6-8984DE8657FB}" destId="{774942AF-A2E1-4BE9-A740-610CF1E496F5}" srcOrd="2" destOrd="0" parTransId="{C04879FF-FFC0-4416-B07F-3AF5D2A3FCAB}" sibTransId="{0771F28D-7E0A-4805-BFF9-9DD5703E892F}"/>
    <dgm:cxn modelId="{2086538F-205A-4C52-B026-5B674992E59C}" type="presOf" srcId="{6E766F79-200A-400A-8C31-9D1A91C52258}" destId="{D0433305-9399-4188-A7FD-01EB0BB08D54}" srcOrd="0" destOrd="2" presId="urn:microsoft.com/office/officeart/2008/layout/VerticalCurvedList"/>
    <dgm:cxn modelId="{3DDED995-896F-4A9A-A2BF-75F5746A456F}" type="presOf" srcId="{2FC98613-2831-482B-ACC1-1FCDB12D3322}" destId="{E5F1114E-D47D-4FE4-BA64-6FCADE51619A}" srcOrd="0" destOrd="0" presId="urn:microsoft.com/office/officeart/2008/layout/VerticalCurvedList"/>
    <dgm:cxn modelId="{0B4E2BA1-E739-4AD2-8D20-18071F762950}" srcId="{6EBF4525-B1F4-489B-ADF6-8984DE8657FB}" destId="{2B544AEA-8FB2-41BC-BEA0-26ABE1236553}" srcOrd="3" destOrd="0" parTransId="{CF6F2564-6095-4B30-AB20-0F089720F8A8}" sibTransId="{403DA453-3B76-47FB-8B29-0E12735DE213}"/>
    <dgm:cxn modelId="{CD16C8C3-8710-4969-8EC5-ED18C0618959}" type="presOf" srcId="{2B544AEA-8FB2-41BC-BEA0-26ABE1236553}" destId="{AD871AF4-A891-4C23-8A23-4AD45392749E}" srcOrd="0" destOrd="0" presId="urn:microsoft.com/office/officeart/2008/layout/VerticalCurvedList"/>
    <dgm:cxn modelId="{2D2965D6-A7FF-49F1-ADC2-86746ECF4ACF}" type="presOf" srcId="{459C971A-B316-45E9-BE30-7BEAD8D62E17}" destId="{D0433305-9399-4188-A7FD-01EB0BB08D54}" srcOrd="0" destOrd="1" presId="urn:microsoft.com/office/officeart/2008/layout/VerticalCurvedList"/>
    <dgm:cxn modelId="{3E4AB5D6-5A9C-401E-BA78-75E95060C09E}" type="presOf" srcId="{D297A5F0-E121-4F75-8124-AB2D740482B1}" destId="{EEAFEB3C-DE89-4779-B7C6-3969CDA36878}" srcOrd="0" destOrd="0" presId="urn:microsoft.com/office/officeart/2008/layout/VerticalCurvedList"/>
    <dgm:cxn modelId="{1E17DED7-3616-4C25-849F-E4D48F2ADBDE}" type="presOf" srcId="{C8DAF2A6-3604-4693-92E2-A84C7BD28E90}" destId="{D0433305-9399-4188-A7FD-01EB0BB08D54}" srcOrd="0" destOrd="3" presId="urn:microsoft.com/office/officeart/2008/layout/VerticalCurvedList"/>
    <dgm:cxn modelId="{220E49E7-CA20-4729-A101-AA512B50EAEE}" srcId="{B6D49BA0-A651-439D-AE18-8E52669B0482}" destId="{459C971A-B316-45E9-BE30-7BEAD8D62E17}" srcOrd="0" destOrd="0" parTransId="{744A2E4B-C09A-458A-B51A-2379E88D5F34}" sibTransId="{45CACEAF-D35A-43D8-90F4-749A9ED00B79}"/>
    <dgm:cxn modelId="{AF6CF0F2-1400-4CA4-ADA4-0B793F195D5E}" srcId="{6EBF4525-B1F4-489B-ADF6-8984DE8657FB}" destId="{09589F02-3B49-45B4-81ED-2DF1AFACCE04}" srcOrd="0" destOrd="0" parTransId="{49C827B6-A670-4163-9561-28DAD860C109}" sibTransId="{2FC98613-2831-482B-ACC1-1FCDB12D3322}"/>
    <dgm:cxn modelId="{6C4FAC9D-F604-494F-BA2B-1D7D63FA67DF}" type="presParOf" srcId="{107D1E0D-1F84-4592-8CBA-B96F211324AB}" destId="{9A5AF26F-6034-4C79-A20C-5EC923BEC39E}" srcOrd="0" destOrd="0" presId="urn:microsoft.com/office/officeart/2008/layout/VerticalCurvedList"/>
    <dgm:cxn modelId="{A35F17A6-A9BE-4626-AA97-DFC944BE5F88}" type="presParOf" srcId="{9A5AF26F-6034-4C79-A20C-5EC923BEC39E}" destId="{096E253D-8DDB-4CB4-A5EB-EFE42F42EFE2}" srcOrd="0" destOrd="0" presId="urn:microsoft.com/office/officeart/2008/layout/VerticalCurvedList"/>
    <dgm:cxn modelId="{26236E61-AD06-44F0-B037-91E5CCF70E77}" type="presParOf" srcId="{096E253D-8DDB-4CB4-A5EB-EFE42F42EFE2}" destId="{DEF97F6B-2F55-4A86-AE66-B5186C9383EA}" srcOrd="0" destOrd="0" presId="urn:microsoft.com/office/officeart/2008/layout/VerticalCurvedList"/>
    <dgm:cxn modelId="{2611A286-69D2-4CC9-9061-C27DB3C350A2}" type="presParOf" srcId="{096E253D-8DDB-4CB4-A5EB-EFE42F42EFE2}" destId="{E5F1114E-D47D-4FE4-BA64-6FCADE51619A}" srcOrd="1" destOrd="0" presId="urn:microsoft.com/office/officeart/2008/layout/VerticalCurvedList"/>
    <dgm:cxn modelId="{40D367CA-8F38-45F6-9A77-DEA5608F7A0B}" type="presParOf" srcId="{096E253D-8DDB-4CB4-A5EB-EFE42F42EFE2}" destId="{BA420680-FB57-4A46-A304-E71C7FE87B0B}" srcOrd="2" destOrd="0" presId="urn:microsoft.com/office/officeart/2008/layout/VerticalCurvedList"/>
    <dgm:cxn modelId="{457A022F-0951-459E-BCD8-CB5DBA9C94B0}" type="presParOf" srcId="{096E253D-8DDB-4CB4-A5EB-EFE42F42EFE2}" destId="{1D662F76-C49A-4B01-BC50-82BCDDFD8E98}" srcOrd="3" destOrd="0" presId="urn:microsoft.com/office/officeart/2008/layout/VerticalCurvedList"/>
    <dgm:cxn modelId="{1031899E-A3BD-4AFF-A337-9EE7D78BC43C}" type="presParOf" srcId="{9A5AF26F-6034-4C79-A20C-5EC923BEC39E}" destId="{D8CCDB4A-8A14-4830-9EE3-FF92DF002436}" srcOrd="1" destOrd="0" presId="urn:microsoft.com/office/officeart/2008/layout/VerticalCurvedList"/>
    <dgm:cxn modelId="{A883C7CE-EA8B-4199-ACD9-39B4EB41F2A5}" type="presParOf" srcId="{9A5AF26F-6034-4C79-A20C-5EC923BEC39E}" destId="{916CA2A5-63A0-4B85-87FC-94B1FA6E9147}" srcOrd="2" destOrd="0" presId="urn:microsoft.com/office/officeart/2008/layout/VerticalCurvedList"/>
    <dgm:cxn modelId="{05FE2FB1-C517-439E-A9F1-0D86F04AA4C5}" type="presParOf" srcId="{916CA2A5-63A0-4B85-87FC-94B1FA6E9147}" destId="{83B35839-8C40-41A2-965F-295F96E10D0B}" srcOrd="0" destOrd="0" presId="urn:microsoft.com/office/officeart/2008/layout/VerticalCurvedList"/>
    <dgm:cxn modelId="{0930FB65-C9E3-41E8-B448-9F9E719CD70F}" type="presParOf" srcId="{9A5AF26F-6034-4C79-A20C-5EC923BEC39E}" destId="{D0433305-9399-4188-A7FD-01EB0BB08D54}" srcOrd="3" destOrd="0" presId="urn:microsoft.com/office/officeart/2008/layout/VerticalCurvedList"/>
    <dgm:cxn modelId="{8F29BD8B-D7DA-4892-92C5-8B271D2D3FBF}" type="presParOf" srcId="{9A5AF26F-6034-4C79-A20C-5EC923BEC39E}" destId="{F3343829-0837-4C0E-B1F4-00D3663B95E6}" srcOrd="4" destOrd="0" presId="urn:microsoft.com/office/officeart/2008/layout/VerticalCurvedList"/>
    <dgm:cxn modelId="{FD8B3E7A-3FC6-473E-ABDB-87D7279A3EDD}" type="presParOf" srcId="{F3343829-0837-4C0E-B1F4-00D3663B95E6}" destId="{C7566C79-495C-4240-8081-FD07E7892618}" srcOrd="0" destOrd="0" presId="urn:microsoft.com/office/officeart/2008/layout/VerticalCurvedList"/>
    <dgm:cxn modelId="{34D50501-FDE0-4065-82C7-B609E349850C}" type="presParOf" srcId="{9A5AF26F-6034-4C79-A20C-5EC923BEC39E}" destId="{F2975DC5-75B2-4445-83B0-BDDD2311BBF6}" srcOrd="5" destOrd="0" presId="urn:microsoft.com/office/officeart/2008/layout/VerticalCurvedList"/>
    <dgm:cxn modelId="{0F1E4BCC-69FF-46C3-B5DC-EAD241F18F99}" type="presParOf" srcId="{9A5AF26F-6034-4C79-A20C-5EC923BEC39E}" destId="{DE7C14BE-A15A-48A2-9F98-D65E19E86E69}" srcOrd="6" destOrd="0" presId="urn:microsoft.com/office/officeart/2008/layout/VerticalCurvedList"/>
    <dgm:cxn modelId="{9B8CADC8-EB67-4AD3-921D-2AEA6681BF44}" type="presParOf" srcId="{DE7C14BE-A15A-48A2-9F98-D65E19E86E69}" destId="{194E6532-CCDC-4A13-8E9D-BF17E2658D03}" srcOrd="0" destOrd="0" presId="urn:microsoft.com/office/officeart/2008/layout/VerticalCurvedList"/>
    <dgm:cxn modelId="{D96C2E64-A8C9-4F64-BDE6-3D8F11437C6A}" type="presParOf" srcId="{9A5AF26F-6034-4C79-A20C-5EC923BEC39E}" destId="{AD871AF4-A891-4C23-8A23-4AD45392749E}" srcOrd="7" destOrd="0" presId="urn:microsoft.com/office/officeart/2008/layout/VerticalCurvedList"/>
    <dgm:cxn modelId="{C0FB843F-E038-46B7-BD83-CBC9F96B6579}" type="presParOf" srcId="{9A5AF26F-6034-4C79-A20C-5EC923BEC39E}" destId="{675F0A1E-9FFE-4C47-B9A9-C935920A6E5A}" srcOrd="8" destOrd="0" presId="urn:microsoft.com/office/officeart/2008/layout/VerticalCurvedList"/>
    <dgm:cxn modelId="{9A6E660B-E97F-43BE-B6C7-42B394EE173E}" type="presParOf" srcId="{675F0A1E-9FFE-4C47-B9A9-C935920A6E5A}" destId="{B066EAAE-F57F-47FA-80F7-52A3E4513519}" srcOrd="0" destOrd="0" presId="urn:microsoft.com/office/officeart/2008/layout/VerticalCurvedList"/>
    <dgm:cxn modelId="{DAD2E846-CFCB-470A-B4B2-1DA2BE435D40}" type="presParOf" srcId="{9A5AF26F-6034-4C79-A20C-5EC923BEC39E}" destId="{EEAFEB3C-DE89-4779-B7C6-3969CDA36878}" srcOrd="9" destOrd="0" presId="urn:microsoft.com/office/officeart/2008/layout/VerticalCurvedList"/>
    <dgm:cxn modelId="{1C2B532F-244D-4882-9609-B5C5640643E0}" type="presParOf" srcId="{9A5AF26F-6034-4C79-A20C-5EC923BEC39E}" destId="{8EFB7BD1-41A7-4541-8579-2DB4508B697B}" srcOrd="10" destOrd="0" presId="urn:microsoft.com/office/officeart/2008/layout/VerticalCurvedList"/>
    <dgm:cxn modelId="{8EDE7C58-9F7A-4FDA-808F-35F3D059567B}" type="presParOf" srcId="{8EFB7BD1-41A7-4541-8579-2DB4508B697B}" destId="{09AB2DEC-BAED-4268-B06A-A63A8B39BA5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C7A366-7945-409A-B757-15338E60C8B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FFFA0FB2-5200-4D0F-99D2-090AA4A06975}">
      <dgm:prSet phldrT="[Text]" custT="1"/>
      <dgm:spPr>
        <a:solidFill>
          <a:schemeClr val="accent2">
            <a:lumMod val="40000"/>
            <a:lumOff val="60000"/>
          </a:schemeClr>
        </a:solidFill>
      </dgm:spPr>
      <dgm:t>
        <a:bodyPr/>
        <a:lstStyle/>
        <a:p>
          <a:r>
            <a:rPr lang="en-US" sz="1800" b="1" dirty="0">
              <a:solidFill>
                <a:schemeClr val="tx2"/>
              </a:solidFill>
              <a:latin typeface="+mj-lt"/>
              <a:ea typeface="Gill Sans"/>
              <a:cs typeface="Gill Sans"/>
              <a:sym typeface="Gill Sans"/>
            </a:rPr>
            <a:t>Build</a:t>
          </a:r>
          <a:r>
            <a:rPr lang="en-US" sz="1800" dirty="0">
              <a:solidFill>
                <a:schemeClr val="tx2"/>
              </a:solidFill>
              <a:latin typeface="+mj-lt"/>
              <a:ea typeface="Gill Sans"/>
              <a:cs typeface="Gill Sans"/>
              <a:sym typeface="Gill Sans"/>
            </a:rPr>
            <a:t> stability for Iowa Medicaid members and providers by coordinating and integrating care.</a:t>
          </a:r>
          <a:endParaRPr lang="en-US" sz="1800" dirty="0">
            <a:solidFill>
              <a:schemeClr val="tx2"/>
            </a:solidFill>
            <a:latin typeface="+mj-lt"/>
          </a:endParaRPr>
        </a:p>
      </dgm:t>
    </dgm:pt>
    <dgm:pt modelId="{B8CEB92B-E049-41CC-9D4C-76E2E074F5F0}" type="parTrans" cxnId="{3C6C4B92-EBA7-4C65-85AB-D7DB8399DC16}">
      <dgm:prSet/>
      <dgm:spPr/>
      <dgm:t>
        <a:bodyPr/>
        <a:lstStyle/>
        <a:p>
          <a:endParaRPr lang="en-US"/>
        </a:p>
      </dgm:t>
    </dgm:pt>
    <dgm:pt modelId="{858D079F-E406-43FB-A7AF-849B30C297BE}" type="sibTrans" cxnId="{3C6C4B92-EBA7-4C65-85AB-D7DB8399DC16}">
      <dgm:prSet/>
      <dgm:spPr/>
      <dgm:t>
        <a:bodyPr/>
        <a:lstStyle/>
        <a:p>
          <a:endParaRPr lang="en-US"/>
        </a:p>
      </dgm:t>
    </dgm:pt>
    <dgm:pt modelId="{593183EC-C7EB-4301-9117-657AB6875390}">
      <dgm:prSet phldrT="[Text]" custT="1"/>
      <dgm:spPr>
        <a:solidFill>
          <a:schemeClr val="accent3">
            <a:lumMod val="40000"/>
            <a:lumOff val="60000"/>
          </a:schemeClr>
        </a:solidFill>
      </dgm:spPr>
      <dgm:t>
        <a:bodyPr/>
        <a:lstStyle/>
        <a:p>
          <a:r>
            <a:rPr lang="en-US" sz="1800" b="1" dirty="0">
              <a:solidFill>
                <a:schemeClr val="tx2"/>
              </a:solidFill>
              <a:latin typeface="+mj-lt"/>
              <a:ea typeface="Gill Sans"/>
              <a:cs typeface="Gill Sans"/>
              <a:sym typeface="Gill Sans"/>
            </a:rPr>
            <a:t>Improve</a:t>
          </a:r>
          <a:r>
            <a:rPr lang="en-US" sz="1800" b="0" dirty="0">
              <a:solidFill>
                <a:schemeClr val="tx2"/>
              </a:solidFill>
              <a:latin typeface="+mj-lt"/>
              <a:ea typeface="Gill Sans"/>
              <a:cs typeface="Gill Sans"/>
              <a:sym typeface="Gill Sans"/>
            </a:rPr>
            <a:t> quality outcomes and efficiencies across the healthcare delivery system</a:t>
          </a:r>
          <a:r>
            <a:rPr lang="en-US" sz="1800" dirty="0">
              <a:solidFill>
                <a:schemeClr val="tx2"/>
              </a:solidFill>
              <a:latin typeface="+mj-lt"/>
              <a:ea typeface="Gill Sans"/>
              <a:cs typeface="Gill Sans"/>
              <a:sym typeface="Gill Sans"/>
            </a:rPr>
            <a:t>.</a:t>
          </a:r>
          <a:endParaRPr lang="en-US" sz="1800" dirty="0">
            <a:solidFill>
              <a:schemeClr val="tx2"/>
            </a:solidFill>
            <a:latin typeface="+mj-lt"/>
          </a:endParaRPr>
        </a:p>
      </dgm:t>
    </dgm:pt>
    <dgm:pt modelId="{613E6A6A-1441-46DB-8FA1-E2ADE09855CC}" type="parTrans" cxnId="{908A531A-6CCA-45D8-9837-4D7291B7BF7D}">
      <dgm:prSet/>
      <dgm:spPr/>
      <dgm:t>
        <a:bodyPr/>
        <a:lstStyle/>
        <a:p>
          <a:endParaRPr lang="en-US"/>
        </a:p>
      </dgm:t>
    </dgm:pt>
    <dgm:pt modelId="{B121006B-FCD5-416B-88B6-03E5B0238F60}" type="sibTrans" cxnId="{908A531A-6CCA-45D8-9837-4D7291B7BF7D}">
      <dgm:prSet/>
      <dgm:spPr/>
      <dgm:t>
        <a:bodyPr/>
        <a:lstStyle/>
        <a:p>
          <a:endParaRPr lang="en-US"/>
        </a:p>
      </dgm:t>
    </dgm:pt>
    <dgm:pt modelId="{A801C870-D845-4ECE-8C5A-1BE6E6103542}">
      <dgm:prSet phldrT="[Text]" custT="1"/>
      <dgm:spPr>
        <a:solidFill>
          <a:schemeClr val="accent4">
            <a:lumMod val="20000"/>
            <a:lumOff val="80000"/>
          </a:schemeClr>
        </a:solidFill>
      </dgm:spPr>
      <dgm:t>
        <a:bodyPr/>
        <a:lstStyle/>
        <a:p>
          <a:r>
            <a:rPr lang="en-US" sz="1800" b="1" dirty="0">
              <a:solidFill>
                <a:schemeClr val="tx2"/>
              </a:solidFill>
              <a:latin typeface="+mj-lt"/>
            </a:rPr>
            <a:t>Decrease</a:t>
          </a:r>
          <a:r>
            <a:rPr lang="en-US" sz="1800" b="0" dirty="0">
              <a:solidFill>
                <a:schemeClr val="tx2"/>
              </a:solidFill>
              <a:latin typeface="+mj-lt"/>
            </a:rPr>
            <a:t> costs through the reduction of unnecessary, inappropriate and duplicative services.</a:t>
          </a:r>
          <a:endParaRPr lang="en-US" sz="1800" b="1" dirty="0">
            <a:solidFill>
              <a:schemeClr val="tx2"/>
            </a:solidFill>
            <a:latin typeface="+mj-lt"/>
          </a:endParaRPr>
        </a:p>
      </dgm:t>
    </dgm:pt>
    <dgm:pt modelId="{50414F93-0C76-48FF-A93D-18F72D0F0DD4}" type="parTrans" cxnId="{DDB424E8-1FD2-4C00-957B-AE60911CB3B5}">
      <dgm:prSet/>
      <dgm:spPr/>
      <dgm:t>
        <a:bodyPr/>
        <a:lstStyle/>
        <a:p>
          <a:endParaRPr lang="en-US"/>
        </a:p>
      </dgm:t>
    </dgm:pt>
    <dgm:pt modelId="{1B954BD6-926D-4E0F-8223-E0F8D56BA939}" type="sibTrans" cxnId="{DDB424E8-1FD2-4C00-957B-AE60911CB3B5}">
      <dgm:prSet/>
      <dgm:spPr/>
      <dgm:t>
        <a:bodyPr/>
        <a:lstStyle/>
        <a:p>
          <a:endParaRPr lang="en-US"/>
        </a:p>
      </dgm:t>
    </dgm:pt>
    <dgm:pt modelId="{D1BAE9D6-C1DA-4F17-838B-35E955230AF5}" type="pres">
      <dgm:prSet presAssocID="{5FC7A366-7945-409A-B757-15338E60C8B2}" presName="Name0" presStyleCnt="0">
        <dgm:presLayoutVars>
          <dgm:chMax val="7"/>
          <dgm:chPref val="7"/>
          <dgm:dir/>
        </dgm:presLayoutVars>
      </dgm:prSet>
      <dgm:spPr/>
    </dgm:pt>
    <dgm:pt modelId="{B41409E5-B410-420A-B70B-681945CBC0D5}" type="pres">
      <dgm:prSet presAssocID="{5FC7A366-7945-409A-B757-15338E60C8B2}" presName="Name1" presStyleCnt="0"/>
      <dgm:spPr/>
    </dgm:pt>
    <dgm:pt modelId="{615DD0F8-7AEF-494A-B5B0-AE6EC3CB4786}" type="pres">
      <dgm:prSet presAssocID="{5FC7A366-7945-409A-B757-15338E60C8B2}" presName="cycle" presStyleCnt="0"/>
      <dgm:spPr/>
    </dgm:pt>
    <dgm:pt modelId="{05E7E855-B44C-4A75-8646-1E61B50E472E}" type="pres">
      <dgm:prSet presAssocID="{5FC7A366-7945-409A-B757-15338E60C8B2}" presName="srcNode" presStyleLbl="node1" presStyleIdx="0" presStyleCnt="3"/>
      <dgm:spPr/>
    </dgm:pt>
    <dgm:pt modelId="{72ADBDE2-F0A0-445C-8774-446743AF18F9}" type="pres">
      <dgm:prSet presAssocID="{5FC7A366-7945-409A-B757-15338E60C8B2}" presName="conn" presStyleLbl="parChTrans1D2" presStyleIdx="0" presStyleCnt="1"/>
      <dgm:spPr/>
    </dgm:pt>
    <dgm:pt modelId="{08E1E4BD-F064-4EAD-A4BC-63E63891AA21}" type="pres">
      <dgm:prSet presAssocID="{5FC7A366-7945-409A-B757-15338E60C8B2}" presName="extraNode" presStyleLbl="node1" presStyleIdx="0" presStyleCnt="3"/>
      <dgm:spPr/>
    </dgm:pt>
    <dgm:pt modelId="{FA838475-E942-45D4-B661-18E899517111}" type="pres">
      <dgm:prSet presAssocID="{5FC7A366-7945-409A-B757-15338E60C8B2}" presName="dstNode" presStyleLbl="node1" presStyleIdx="0" presStyleCnt="3"/>
      <dgm:spPr/>
    </dgm:pt>
    <dgm:pt modelId="{39AD8D0E-3336-4862-B192-1F667DF69FB1}" type="pres">
      <dgm:prSet presAssocID="{FFFA0FB2-5200-4D0F-99D2-090AA4A06975}" presName="text_1" presStyleLbl="node1" presStyleIdx="0" presStyleCnt="3" custScaleY="131320">
        <dgm:presLayoutVars>
          <dgm:bulletEnabled val="1"/>
        </dgm:presLayoutVars>
      </dgm:prSet>
      <dgm:spPr/>
    </dgm:pt>
    <dgm:pt modelId="{B78FE890-B5D4-4994-B598-11525A26D3D9}" type="pres">
      <dgm:prSet presAssocID="{FFFA0FB2-5200-4D0F-99D2-090AA4A06975}" presName="accent_1" presStyleCnt="0"/>
      <dgm:spPr/>
    </dgm:pt>
    <dgm:pt modelId="{14AAB7F8-6D8A-4C7F-A22B-DE07C4BB5501}" type="pres">
      <dgm:prSet presAssocID="{FFFA0FB2-5200-4D0F-99D2-090AA4A06975}" presName="accentRepeatNode" presStyleLbl="solidFgAcc1" presStyleIdx="0" presStyleCnt="3"/>
      <dgm:spPr>
        <a:ln w="38100">
          <a:solidFill>
            <a:schemeClr val="accent2"/>
          </a:solidFill>
        </a:ln>
      </dgm:spPr>
    </dgm:pt>
    <dgm:pt modelId="{16E7A927-47ED-4117-951A-B53EE9E627F0}" type="pres">
      <dgm:prSet presAssocID="{593183EC-C7EB-4301-9117-657AB6875390}" presName="text_2" presStyleLbl="node1" presStyleIdx="1" presStyleCnt="3" custScaleY="123285">
        <dgm:presLayoutVars>
          <dgm:bulletEnabled val="1"/>
        </dgm:presLayoutVars>
      </dgm:prSet>
      <dgm:spPr/>
    </dgm:pt>
    <dgm:pt modelId="{79869A85-4323-445B-8C18-784F6290FE3C}" type="pres">
      <dgm:prSet presAssocID="{593183EC-C7EB-4301-9117-657AB6875390}" presName="accent_2" presStyleCnt="0"/>
      <dgm:spPr/>
    </dgm:pt>
    <dgm:pt modelId="{7C742A67-20B9-405B-94B0-1C583B60F969}" type="pres">
      <dgm:prSet presAssocID="{593183EC-C7EB-4301-9117-657AB6875390}" presName="accentRepeatNode" presStyleLbl="solidFgAcc1" presStyleIdx="1" presStyleCnt="3"/>
      <dgm:spPr>
        <a:ln w="38100">
          <a:solidFill>
            <a:schemeClr val="accent3"/>
          </a:solidFill>
        </a:ln>
      </dgm:spPr>
    </dgm:pt>
    <dgm:pt modelId="{3972FA00-25C7-4720-AC98-C6DD8EEE07E1}" type="pres">
      <dgm:prSet presAssocID="{A801C870-D845-4ECE-8C5A-1BE6E6103542}" presName="text_3" presStyleLbl="node1" presStyleIdx="2" presStyleCnt="3" custScaleY="130427">
        <dgm:presLayoutVars>
          <dgm:bulletEnabled val="1"/>
        </dgm:presLayoutVars>
      </dgm:prSet>
      <dgm:spPr/>
    </dgm:pt>
    <dgm:pt modelId="{9C4EB00B-A968-49F3-ACF2-8A0CC9D90066}" type="pres">
      <dgm:prSet presAssocID="{A801C870-D845-4ECE-8C5A-1BE6E6103542}" presName="accent_3" presStyleCnt="0"/>
      <dgm:spPr/>
    </dgm:pt>
    <dgm:pt modelId="{E7025999-AC34-4D0F-A899-8A52F99EF3F7}" type="pres">
      <dgm:prSet presAssocID="{A801C870-D845-4ECE-8C5A-1BE6E6103542}" presName="accentRepeatNode" presStyleLbl="solidFgAcc1" presStyleIdx="2" presStyleCnt="3"/>
      <dgm:spPr>
        <a:ln w="38100">
          <a:solidFill>
            <a:schemeClr val="accent4">
              <a:lumMod val="60000"/>
              <a:lumOff val="40000"/>
            </a:schemeClr>
          </a:solidFill>
        </a:ln>
      </dgm:spPr>
    </dgm:pt>
  </dgm:ptLst>
  <dgm:cxnLst>
    <dgm:cxn modelId="{908A531A-6CCA-45D8-9837-4D7291B7BF7D}" srcId="{5FC7A366-7945-409A-B757-15338E60C8B2}" destId="{593183EC-C7EB-4301-9117-657AB6875390}" srcOrd="1" destOrd="0" parTransId="{613E6A6A-1441-46DB-8FA1-E2ADE09855CC}" sibTransId="{B121006B-FCD5-416B-88B6-03E5B0238F60}"/>
    <dgm:cxn modelId="{59DD7B7D-4E00-44EB-9DC0-290F1B5B817E}" type="presOf" srcId="{858D079F-E406-43FB-A7AF-849B30C297BE}" destId="{72ADBDE2-F0A0-445C-8774-446743AF18F9}" srcOrd="0" destOrd="0" presId="urn:microsoft.com/office/officeart/2008/layout/VerticalCurvedList"/>
    <dgm:cxn modelId="{3C6C4B92-EBA7-4C65-85AB-D7DB8399DC16}" srcId="{5FC7A366-7945-409A-B757-15338E60C8B2}" destId="{FFFA0FB2-5200-4D0F-99D2-090AA4A06975}" srcOrd="0" destOrd="0" parTransId="{B8CEB92B-E049-41CC-9D4C-76E2E074F5F0}" sibTransId="{858D079F-E406-43FB-A7AF-849B30C297BE}"/>
    <dgm:cxn modelId="{8574789F-0F88-44F5-B879-6C039B04ECA7}" type="presOf" srcId="{5FC7A366-7945-409A-B757-15338E60C8B2}" destId="{D1BAE9D6-C1DA-4F17-838B-35E955230AF5}" srcOrd="0" destOrd="0" presId="urn:microsoft.com/office/officeart/2008/layout/VerticalCurvedList"/>
    <dgm:cxn modelId="{C5DBB4A6-2925-4FB1-9AF5-3FEEE7724241}" type="presOf" srcId="{593183EC-C7EB-4301-9117-657AB6875390}" destId="{16E7A927-47ED-4117-951A-B53EE9E627F0}" srcOrd="0" destOrd="0" presId="urn:microsoft.com/office/officeart/2008/layout/VerticalCurvedList"/>
    <dgm:cxn modelId="{094637B6-F314-4266-85A1-66BBB5C2FE29}" type="presOf" srcId="{FFFA0FB2-5200-4D0F-99D2-090AA4A06975}" destId="{39AD8D0E-3336-4862-B192-1F667DF69FB1}" srcOrd="0" destOrd="0" presId="urn:microsoft.com/office/officeart/2008/layout/VerticalCurvedList"/>
    <dgm:cxn modelId="{DDB424E8-1FD2-4C00-957B-AE60911CB3B5}" srcId="{5FC7A366-7945-409A-B757-15338E60C8B2}" destId="{A801C870-D845-4ECE-8C5A-1BE6E6103542}" srcOrd="2" destOrd="0" parTransId="{50414F93-0C76-48FF-A93D-18F72D0F0DD4}" sibTransId="{1B954BD6-926D-4E0F-8223-E0F8D56BA939}"/>
    <dgm:cxn modelId="{5DEFEAED-D02B-406F-B360-4FF4966C488C}" type="presOf" srcId="{A801C870-D845-4ECE-8C5A-1BE6E6103542}" destId="{3972FA00-25C7-4720-AC98-C6DD8EEE07E1}" srcOrd="0" destOrd="0" presId="urn:microsoft.com/office/officeart/2008/layout/VerticalCurvedList"/>
    <dgm:cxn modelId="{3E8DF658-E739-41E4-96EF-6D13761CFEFA}" type="presParOf" srcId="{D1BAE9D6-C1DA-4F17-838B-35E955230AF5}" destId="{B41409E5-B410-420A-B70B-681945CBC0D5}" srcOrd="0" destOrd="0" presId="urn:microsoft.com/office/officeart/2008/layout/VerticalCurvedList"/>
    <dgm:cxn modelId="{6AC655F5-8745-416D-AD8B-3F18E676402F}" type="presParOf" srcId="{B41409E5-B410-420A-B70B-681945CBC0D5}" destId="{615DD0F8-7AEF-494A-B5B0-AE6EC3CB4786}" srcOrd="0" destOrd="0" presId="urn:microsoft.com/office/officeart/2008/layout/VerticalCurvedList"/>
    <dgm:cxn modelId="{992F72F7-BDCC-44DB-9BBA-997062A52697}" type="presParOf" srcId="{615DD0F8-7AEF-494A-B5B0-AE6EC3CB4786}" destId="{05E7E855-B44C-4A75-8646-1E61B50E472E}" srcOrd="0" destOrd="0" presId="urn:microsoft.com/office/officeart/2008/layout/VerticalCurvedList"/>
    <dgm:cxn modelId="{EA1BDFBD-6D65-4D65-8055-9E08E1B54543}" type="presParOf" srcId="{615DD0F8-7AEF-494A-B5B0-AE6EC3CB4786}" destId="{72ADBDE2-F0A0-445C-8774-446743AF18F9}" srcOrd="1" destOrd="0" presId="urn:microsoft.com/office/officeart/2008/layout/VerticalCurvedList"/>
    <dgm:cxn modelId="{5D4E6565-921E-43A0-A1C1-BC655A8B3106}" type="presParOf" srcId="{615DD0F8-7AEF-494A-B5B0-AE6EC3CB4786}" destId="{08E1E4BD-F064-4EAD-A4BC-63E63891AA21}" srcOrd="2" destOrd="0" presId="urn:microsoft.com/office/officeart/2008/layout/VerticalCurvedList"/>
    <dgm:cxn modelId="{CED6A081-FBEA-4AF1-8D7F-65B5155E133B}" type="presParOf" srcId="{615DD0F8-7AEF-494A-B5B0-AE6EC3CB4786}" destId="{FA838475-E942-45D4-B661-18E899517111}" srcOrd="3" destOrd="0" presId="urn:microsoft.com/office/officeart/2008/layout/VerticalCurvedList"/>
    <dgm:cxn modelId="{07FE8786-775A-4669-8784-C7B306CCFA18}" type="presParOf" srcId="{B41409E5-B410-420A-B70B-681945CBC0D5}" destId="{39AD8D0E-3336-4862-B192-1F667DF69FB1}" srcOrd="1" destOrd="0" presId="urn:microsoft.com/office/officeart/2008/layout/VerticalCurvedList"/>
    <dgm:cxn modelId="{73DC8083-7A5A-4221-AFA3-E42AAB37FBF8}" type="presParOf" srcId="{B41409E5-B410-420A-B70B-681945CBC0D5}" destId="{B78FE890-B5D4-4994-B598-11525A26D3D9}" srcOrd="2" destOrd="0" presId="urn:microsoft.com/office/officeart/2008/layout/VerticalCurvedList"/>
    <dgm:cxn modelId="{2E8F59AB-CBBA-4A98-BA1B-8BC2775504FA}" type="presParOf" srcId="{B78FE890-B5D4-4994-B598-11525A26D3D9}" destId="{14AAB7F8-6D8A-4C7F-A22B-DE07C4BB5501}" srcOrd="0" destOrd="0" presId="urn:microsoft.com/office/officeart/2008/layout/VerticalCurvedList"/>
    <dgm:cxn modelId="{08ABF38D-15CF-4721-B2D2-96CD264F95AF}" type="presParOf" srcId="{B41409E5-B410-420A-B70B-681945CBC0D5}" destId="{16E7A927-47ED-4117-951A-B53EE9E627F0}" srcOrd="3" destOrd="0" presId="urn:microsoft.com/office/officeart/2008/layout/VerticalCurvedList"/>
    <dgm:cxn modelId="{077BB2E3-98A3-4795-94E4-79F6A7A137FE}" type="presParOf" srcId="{B41409E5-B410-420A-B70B-681945CBC0D5}" destId="{79869A85-4323-445B-8C18-784F6290FE3C}" srcOrd="4" destOrd="0" presId="urn:microsoft.com/office/officeart/2008/layout/VerticalCurvedList"/>
    <dgm:cxn modelId="{D6D565BD-4D90-4F0C-B2F0-D6631700BE1A}" type="presParOf" srcId="{79869A85-4323-445B-8C18-784F6290FE3C}" destId="{7C742A67-20B9-405B-94B0-1C583B60F969}" srcOrd="0" destOrd="0" presId="urn:microsoft.com/office/officeart/2008/layout/VerticalCurvedList"/>
    <dgm:cxn modelId="{7C8C37D3-AF50-48A3-B7DF-C93184901B2F}" type="presParOf" srcId="{B41409E5-B410-420A-B70B-681945CBC0D5}" destId="{3972FA00-25C7-4720-AC98-C6DD8EEE07E1}" srcOrd="5" destOrd="0" presId="urn:microsoft.com/office/officeart/2008/layout/VerticalCurvedList"/>
    <dgm:cxn modelId="{B2BBC9E2-F901-4962-80C8-37E14B29E586}" type="presParOf" srcId="{B41409E5-B410-420A-B70B-681945CBC0D5}" destId="{9C4EB00B-A968-49F3-ACF2-8A0CC9D90066}" srcOrd="6" destOrd="0" presId="urn:microsoft.com/office/officeart/2008/layout/VerticalCurvedList"/>
    <dgm:cxn modelId="{A521E59B-3067-4B7B-BB3B-9DD95266FA9D}" type="presParOf" srcId="{9C4EB00B-A968-49F3-ACF2-8A0CC9D90066}" destId="{E7025999-AC34-4D0F-A899-8A52F99EF3F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C7A366-7945-409A-B757-15338E60C8B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FFFA0FB2-5200-4D0F-99D2-090AA4A06975}">
      <dgm:prSet phldrT="[Text]" custT="1"/>
      <dgm:spPr>
        <a:solidFill>
          <a:schemeClr val="accent6">
            <a:lumMod val="20000"/>
            <a:lumOff val="80000"/>
          </a:schemeClr>
        </a:solidFill>
      </dgm:spPr>
      <dgm:t>
        <a:bodyPr/>
        <a:lstStyle/>
        <a:p>
          <a:r>
            <a:rPr lang="en-US" sz="1800" b="0" dirty="0">
              <a:solidFill>
                <a:schemeClr val="tx2"/>
              </a:solidFill>
              <a:latin typeface="+mj-lt"/>
              <a:ea typeface="Gill Sans"/>
              <a:cs typeface="Gill Sans"/>
              <a:sym typeface="Gill Sans"/>
            </a:rPr>
            <a:t>Improve network adequacy and availability of services</a:t>
          </a:r>
          <a:endParaRPr lang="en-US" sz="1800" b="0" dirty="0">
            <a:solidFill>
              <a:schemeClr val="tx2"/>
            </a:solidFill>
            <a:latin typeface="+mj-lt"/>
          </a:endParaRPr>
        </a:p>
      </dgm:t>
    </dgm:pt>
    <dgm:pt modelId="{B8CEB92B-E049-41CC-9D4C-76E2E074F5F0}" type="parTrans" cxnId="{3C6C4B92-EBA7-4C65-85AB-D7DB8399DC16}">
      <dgm:prSet/>
      <dgm:spPr/>
      <dgm:t>
        <a:bodyPr/>
        <a:lstStyle/>
        <a:p>
          <a:endParaRPr lang="en-US"/>
        </a:p>
      </dgm:t>
    </dgm:pt>
    <dgm:pt modelId="{858D079F-E406-43FB-A7AF-849B30C297BE}" type="sibTrans" cxnId="{3C6C4B92-EBA7-4C65-85AB-D7DB8399DC16}">
      <dgm:prSet/>
      <dgm:spPr/>
      <dgm:t>
        <a:bodyPr/>
        <a:lstStyle/>
        <a:p>
          <a:endParaRPr lang="en-US"/>
        </a:p>
      </dgm:t>
    </dgm:pt>
    <dgm:pt modelId="{593183EC-C7EB-4301-9117-657AB6875390}">
      <dgm:prSet phldrT="[Text]" custT="1"/>
      <dgm:spPr>
        <a:solidFill>
          <a:schemeClr val="accent2">
            <a:lumMod val="40000"/>
            <a:lumOff val="60000"/>
          </a:schemeClr>
        </a:solidFill>
      </dgm:spPr>
      <dgm:t>
        <a:bodyPr/>
        <a:lstStyle/>
        <a:p>
          <a:r>
            <a:rPr lang="en-US" sz="1800" b="0" dirty="0">
              <a:solidFill>
                <a:schemeClr val="tx2"/>
              </a:solidFill>
              <a:latin typeface="+mj-lt"/>
              <a:ea typeface="Gill Sans"/>
              <a:cs typeface="Gill Sans"/>
              <a:sym typeface="Gill Sans"/>
            </a:rPr>
            <a:t>Increase recall and prevention services</a:t>
          </a:r>
          <a:endParaRPr lang="en-US" sz="1800" b="0" dirty="0">
            <a:solidFill>
              <a:schemeClr val="tx2"/>
            </a:solidFill>
            <a:latin typeface="+mj-lt"/>
          </a:endParaRPr>
        </a:p>
      </dgm:t>
    </dgm:pt>
    <dgm:pt modelId="{613E6A6A-1441-46DB-8FA1-E2ADE09855CC}" type="parTrans" cxnId="{908A531A-6CCA-45D8-9837-4D7291B7BF7D}">
      <dgm:prSet/>
      <dgm:spPr/>
      <dgm:t>
        <a:bodyPr/>
        <a:lstStyle/>
        <a:p>
          <a:endParaRPr lang="en-US"/>
        </a:p>
      </dgm:t>
    </dgm:pt>
    <dgm:pt modelId="{B121006B-FCD5-416B-88B6-03E5B0238F60}" type="sibTrans" cxnId="{908A531A-6CCA-45D8-9837-4D7291B7BF7D}">
      <dgm:prSet/>
      <dgm:spPr/>
      <dgm:t>
        <a:bodyPr/>
        <a:lstStyle/>
        <a:p>
          <a:endParaRPr lang="en-US"/>
        </a:p>
      </dgm:t>
    </dgm:pt>
    <dgm:pt modelId="{A801C870-D845-4ECE-8C5A-1BE6E6103542}">
      <dgm:prSet phldrT="[Text]" custT="1"/>
      <dgm:spPr>
        <a:solidFill>
          <a:schemeClr val="accent5">
            <a:lumMod val="40000"/>
            <a:lumOff val="60000"/>
          </a:schemeClr>
        </a:solidFill>
      </dgm:spPr>
      <dgm:t>
        <a:bodyPr/>
        <a:lstStyle/>
        <a:p>
          <a:r>
            <a:rPr lang="en-US" sz="1800" b="0" dirty="0">
              <a:solidFill>
                <a:schemeClr val="tx2"/>
              </a:solidFill>
              <a:latin typeface="+mj-lt"/>
              <a:ea typeface="Gill Sans"/>
              <a:cs typeface="Gill Sans"/>
              <a:sym typeface="Gill Sans"/>
            </a:rPr>
            <a:t>Improve oral health equity among Medicaid members</a:t>
          </a:r>
          <a:endParaRPr lang="en-US" sz="2200" b="0" dirty="0">
            <a:solidFill>
              <a:schemeClr val="tx2"/>
            </a:solidFill>
            <a:latin typeface="+mj-lt"/>
            <a:ea typeface="Gill Sans"/>
            <a:cs typeface="Gill Sans"/>
            <a:sym typeface="Gill Sans"/>
          </a:endParaRPr>
        </a:p>
      </dgm:t>
    </dgm:pt>
    <dgm:pt modelId="{50414F93-0C76-48FF-A93D-18F72D0F0DD4}" type="parTrans" cxnId="{DDB424E8-1FD2-4C00-957B-AE60911CB3B5}">
      <dgm:prSet/>
      <dgm:spPr/>
      <dgm:t>
        <a:bodyPr/>
        <a:lstStyle/>
        <a:p>
          <a:endParaRPr lang="en-US"/>
        </a:p>
      </dgm:t>
    </dgm:pt>
    <dgm:pt modelId="{1B954BD6-926D-4E0F-8223-E0F8D56BA939}" type="sibTrans" cxnId="{DDB424E8-1FD2-4C00-957B-AE60911CB3B5}">
      <dgm:prSet/>
      <dgm:spPr/>
      <dgm:t>
        <a:bodyPr/>
        <a:lstStyle/>
        <a:p>
          <a:endParaRPr lang="en-US"/>
        </a:p>
      </dgm:t>
    </dgm:pt>
    <dgm:pt modelId="{778258FC-EAF4-4809-B5CB-27F510CD24C5}">
      <dgm:prSet custT="1"/>
      <dgm:spPr>
        <a:solidFill>
          <a:schemeClr val="accent2">
            <a:lumMod val="40000"/>
            <a:lumOff val="60000"/>
          </a:schemeClr>
        </a:solidFill>
      </dgm:spPr>
      <dgm:t>
        <a:bodyPr/>
        <a:lstStyle/>
        <a:p>
          <a:r>
            <a:rPr lang="en-US" sz="1800" b="0" dirty="0">
              <a:solidFill>
                <a:schemeClr val="tx2"/>
              </a:solidFill>
              <a:latin typeface="+mj-lt"/>
            </a:rPr>
            <a:t>Improve coordination and continuity of care between managed care plans</a:t>
          </a:r>
        </a:p>
      </dgm:t>
    </dgm:pt>
    <dgm:pt modelId="{DA5FF285-11F5-4812-9213-0F312F665A31}" type="parTrans" cxnId="{9A9F36BE-B568-426E-A818-82CD540916BF}">
      <dgm:prSet/>
      <dgm:spPr/>
      <dgm:t>
        <a:bodyPr/>
        <a:lstStyle/>
        <a:p>
          <a:endParaRPr lang="en-US"/>
        </a:p>
      </dgm:t>
    </dgm:pt>
    <dgm:pt modelId="{122C3446-5FFA-4ACA-945B-DC9241FBB72F}" type="sibTrans" cxnId="{9A9F36BE-B568-426E-A818-82CD540916BF}">
      <dgm:prSet/>
      <dgm:spPr/>
      <dgm:t>
        <a:bodyPr/>
        <a:lstStyle/>
        <a:p>
          <a:endParaRPr lang="en-US"/>
        </a:p>
      </dgm:t>
    </dgm:pt>
    <dgm:pt modelId="{FDD9D3BA-AF76-4687-A320-7CD4FA629873}">
      <dgm:prSet custT="1"/>
      <dgm:spPr>
        <a:solidFill>
          <a:schemeClr val="accent5">
            <a:lumMod val="40000"/>
            <a:lumOff val="60000"/>
          </a:schemeClr>
        </a:solidFill>
      </dgm:spPr>
      <dgm:t>
        <a:bodyPr/>
        <a:lstStyle/>
        <a:p>
          <a:r>
            <a:rPr lang="en-US" sz="1800" b="0" dirty="0">
              <a:solidFill>
                <a:schemeClr val="tx2"/>
              </a:solidFill>
              <a:latin typeface="+mj-lt"/>
            </a:rPr>
            <a:t>Enhance medical and dental integration</a:t>
          </a:r>
        </a:p>
      </dgm:t>
    </dgm:pt>
    <dgm:pt modelId="{6A9BB375-C1AA-4F7E-B760-6B5C2F0D212A}" type="parTrans" cxnId="{02BE9EBE-2CB9-4F6B-82C9-05C78C397D08}">
      <dgm:prSet/>
      <dgm:spPr/>
      <dgm:t>
        <a:bodyPr/>
        <a:lstStyle/>
        <a:p>
          <a:endParaRPr lang="en-US"/>
        </a:p>
      </dgm:t>
    </dgm:pt>
    <dgm:pt modelId="{6B23533B-983E-44B2-B13A-82CCEE82B96C}" type="sibTrans" cxnId="{02BE9EBE-2CB9-4F6B-82C9-05C78C397D08}">
      <dgm:prSet/>
      <dgm:spPr/>
      <dgm:t>
        <a:bodyPr/>
        <a:lstStyle/>
        <a:p>
          <a:endParaRPr lang="en-US"/>
        </a:p>
      </dgm:t>
    </dgm:pt>
    <dgm:pt modelId="{D1BAE9D6-C1DA-4F17-838B-35E955230AF5}" type="pres">
      <dgm:prSet presAssocID="{5FC7A366-7945-409A-B757-15338E60C8B2}" presName="Name0" presStyleCnt="0">
        <dgm:presLayoutVars>
          <dgm:chMax val="7"/>
          <dgm:chPref val="7"/>
          <dgm:dir/>
        </dgm:presLayoutVars>
      </dgm:prSet>
      <dgm:spPr/>
    </dgm:pt>
    <dgm:pt modelId="{B41409E5-B410-420A-B70B-681945CBC0D5}" type="pres">
      <dgm:prSet presAssocID="{5FC7A366-7945-409A-B757-15338E60C8B2}" presName="Name1" presStyleCnt="0"/>
      <dgm:spPr/>
    </dgm:pt>
    <dgm:pt modelId="{615DD0F8-7AEF-494A-B5B0-AE6EC3CB4786}" type="pres">
      <dgm:prSet presAssocID="{5FC7A366-7945-409A-B757-15338E60C8B2}" presName="cycle" presStyleCnt="0"/>
      <dgm:spPr/>
    </dgm:pt>
    <dgm:pt modelId="{05E7E855-B44C-4A75-8646-1E61B50E472E}" type="pres">
      <dgm:prSet presAssocID="{5FC7A366-7945-409A-B757-15338E60C8B2}" presName="srcNode" presStyleLbl="node1" presStyleIdx="0" presStyleCnt="5"/>
      <dgm:spPr/>
    </dgm:pt>
    <dgm:pt modelId="{72ADBDE2-F0A0-445C-8774-446743AF18F9}" type="pres">
      <dgm:prSet presAssocID="{5FC7A366-7945-409A-B757-15338E60C8B2}" presName="conn" presStyleLbl="parChTrans1D2" presStyleIdx="0" presStyleCnt="1"/>
      <dgm:spPr/>
    </dgm:pt>
    <dgm:pt modelId="{08E1E4BD-F064-4EAD-A4BC-63E63891AA21}" type="pres">
      <dgm:prSet presAssocID="{5FC7A366-7945-409A-B757-15338E60C8B2}" presName="extraNode" presStyleLbl="node1" presStyleIdx="0" presStyleCnt="5"/>
      <dgm:spPr/>
    </dgm:pt>
    <dgm:pt modelId="{FA838475-E942-45D4-B661-18E899517111}" type="pres">
      <dgm:prSet presAssocID="{5FC7A366-7945-409A-B757-15338E60C8B2}" presName="dstNode" presStyleLbl="node1" presStyleIdx="0" presStyleCnt="5"/>
      <dgm:spPr/>
    </dgm:pt>
    <dgm:pt modelId="{39AD8D0E-3336-4862-B192-1F667DF69FB1}" type="pres">
      <dgm:prSet presAssocID="{FFFA0FB2-5200-4D0F-99D2-090AA4A06975}" presName="text_1" presStyleLbl="node1" presStyleIdx="0" presStyleCnt="5" custScaleY="120640">
        <dgm:presLayoutVars>
          <dgm:bulletEnabled val="1"/>
        </dgm:presLayoutVars>
      </dgm:prSet>
      <dgm:spPr/>
    </dgm:pt>
    <dgm:pt modelId="{B78FE890-B5D4-4994-B598-11525A26D3D9}" type="pres">
      <dgm:prSet presAssocID="{FFFA0FB2-5200-4D0F-99D2-090AA4A06975}" presName="accent_1" presStyleCnt="0"/>
      <dgm:spPr/>
    </dgm:pt>
    <dgm:pt modelId="{14AAB7F8-6D8A-4C7F-A22B-DE07C4BB5501}" type="pres">
      <dgm:prSet presAssocID="{FFFA0FB2-5200-4D0F-99D2-090AA4A06975}" presName="accentRepeatNode" presStyleLbl="solidFgAcc1" presStyleIdx="0" presStyleCnt="5"/>
      <dgm:spPr>
        <a:ln w="38100">
          <a:solidFill>
            <a:schemeClr val="accent2"/>
          </a:solidFill>
        </a:ln>
      </dgm:spPr>
    </dgm:pt>
    <dgm:pt modelId="{16E7A927-47ED-4117-951A-B53EE9E627F0}" type="pres">
      <dgm:prSet presAssocID="{593183EC-C7EB-4301-9117-657AB6875390}" presName="text_2" presStyleLbl="node1" presStyleIdx="1" presStyleCnt="5" custScaleY="119622">
        <dgm:presLayoutVars>
          <dgm:bulletEnabled val="1"/>
        </dgm:presLayoutVars>
      </dgm:prSet>
      <dgm:spPr/>
    </dgm:pt>
    <dgm:pt modelId="{79869A85-4323-445B-8C18-784F6290FE3C}" type="pres">
      <dgm:prSet presAssocID="{593183EC-C7EB-4301-9117-657AB6875390}" presName="accent_2" presStyleCnt="0"/>
      <dgm:spPr/>
    </dgm:pt>
    <dgm:pt modelId="{7C742A67-20B9-405B-94B0-1C583B60F969}" type="pres">
      <dgm:prSet presAssocID="{593183EC-C7EB-4301-9117-657AB6875390}" presName="accentRepeatNode" presStyleLbl="solidFgAcc1" presStyleIdx="1" presStyleCnt="5"/>
      <dgm:spPr>
        <a:ln w="38100">
          <a:solidFill>
            <a:schemeClr val="accent2"/>
          </a:solidFill>
        </a:ln>
      </dgm:spPr>
    </dgm:pt>
    <dgm:pt modelId="{3972FA00-25C7-4720-AC98-C6DD8EEE07E1}" type="pres">
      <dgm:prSet presAssocID="{A801C870-D845-4ECE-8C5A-1BE6E6103542}" presName="text_3" presStyleLbl="node1" presStyleIdx="2" presStyleCnt="5" custScaleY="125043">
        <dgm:presLayoutVars>
          <dgm:bulletEnabled val="1"/>
        </dgm:presLayoutVars>
      </dgm:prSet>
      <dgm:spPr/>
    </dgm:pt>
    <dgm:pt modelId="{9C4EB00B-A968-49F3-ACF2-8A0CC9D90066}" type="pres">
      <dgm:prSet presAssocID="{A801C870-D845-4ECE-8C5A-1BE6E6103542}" presName="accent_3" presStyleCnt="0"/>
      <dgm:spPr/>
    </dgm:pt>
    <dgm:pt modelId="{E7025999-AC34-4D0F-A899-8A52F99EF3F7}" type="pres">
      <dgm:prSet presAssocID="{A801C870-D845-4ECE-8C5A-1BE6E6103542}" presName="accentRepeatNode" presStyleLbl="solidFgAcc1" presStyleIdx="2" presStyleCnt="5"/>
      <dgm:spPr>
        <a:ln w="38100">
          <a:solidFill>
            <a:schemeClr val="accent2"/>
          </a:solidFill>
        </a:ln>
      </dgm:spPr>
    </dgm:pt>
    <dgm:pt modelId="{02700D70-00DB-4A93-85AE-8A1D33B28B65}" type="pres">
      <dgm:prSet presAssocID="{778258FC-EAF4-4809-B5CB-27F510CD24C5}" presName="text_4" presStyleLbl="node1" presStyleIdx="3" presStyleCnt="5" custScaleY="123015">
        <dgm:presLayoutVars>
          <dgm:bulletEnabled val="1"/>
        </dgm:presLayoutVars>
      </dgm:prSet>
      <dgm:spPr/>
    </dgm:pt>
    <dgm:pt modelId="{06C1F4CE-3AD2-4201-AF9B-62141CD97440}" type="pres">
      <dgm:prSet presAssocID="{778258FC-EAF4-4809-B5CB-27F510CD24C5}" presName="accent_4" presStyleCnt="0"/>
      <dgm:spPr/>
    </dgm:pt>
    <dgm:pt modelId="{B9637E42-3561-4F1B-B64A-98EF0775498F}" type="pres">
      <dgm:prSet presAssocID="{778258FC-EAF4-4809-B5CB-27F510CD24C5}" presName="accentRepeatNode" presStyleLbl="solidFgAcc1" presStyleIdx="3" presStyleCnt="5"/>
      <dgm:spPr>
        <a:ln w="38100">
          <a:solidFill>
            <a:schemeClr val="accent2"/>
          </a:solidFill>
        </a:ln>
      </dgm:spPr>
    </dgm:pt>
    <dgm:pt modelId="{E596BE93-1D79-456A-AB99-44A128C4BD58}" type="pres">
      <dgm:prSet presAssocID="{FDD9D3BA-AF76-4687-A320-7CD4FA629873}" presName="text_5" presStyleLbl="node1" presStyleIdx="4" presStyleCnt="5" custScaleY="121321">
        <dgm:presLayoutVars>
          <dgm:bulletEnabled val="1"/>
        </dgm:presLayoutVars>
      </dgm:prSet>
      <dgm:spPr/>
    </dgm:pt>
    <dgm:pt modelId="{88E3E437-B6D2-4475-B409-EF0D1955C606}" type="pres">
      <dgm:prSet presAssocID="{FDD9D3BA-AF76-4687-A320-7CD4FA629873}" presName="accent_5" presStyleCnt="0"/>
      <dgm:spPr/>
    </dgm:pt>
    <dgm:pt modelId="{83ADC2D7-8F3C-4FD9-83A6-BD641CEA6C5F}" type="pres">
      <dgm:prSet presAssocID="{FDD9D3BA-AF76-4687-A320-7CD4FA629873}" presName="accentRepeatNode" presStyleLbl="solidFgAcc1" presStyleIdx="4" presStyleCnt="5"/>
      <dgm:spPr>
        <a:ln w="38100">
          <a:solidFill>
            <a:schemeClr val="accent2"/>
          </a:solidFill>
        </a:ln>
      </dgm:spPr>
    </dgm:pt>
  </dgm:ptLst>
  <dgm:cxnLst>
    <dgm:cxn modelId="{908A531A-6CCA-45D8-9837-4D7291B7BF7D}" srcId="{5FC7A366-7945-409A-B757-15338E60C8B2}" destId="{593183EC-C7EB-4301-9117-657AB6875390}" srcOrd="1" destOrd="0" parTransId="{613E6A6A-1441-46DB-8FA1-E2ADE09855CC}" sibTransId="{B121006B-FCD5-416B-88B6-03E5B0238F60}"/>
    <dgm:cxn modelId="{F91E1A7D-4939-4D65-9AB7-2EF8144B0138}" type="presOf" srcId="{FDD9D3BA-AF76-4687-A320-7CD4FA629873}" destId="{E596BE93-1D79-456A-AB99-44A128C4BD58}" srcOrd="0" destOrd="0" presId="urn:microsoft.com/office/officeart/2008/layout/VerticalCurvedList"/>
    <dgm:cxn modelId="{59DD7B7D-4E00-44EB-9DC0-290F1B5B817E}" type="presOf" srcId="{858D079F-E406-43FB-A7AF-849B30C297BE}" destId="{72ADBDE2-F0A0-445C-8774-446743AF18F9}" srcOrd="0" destOrd="0" presId="urn:microsoft.com/office/officeart/2008/layout/VerticalCurvedList"/>
    <dgm:cxn modelId="{3C6C4B92-EBA7-4C65-85AB-D7DB8399DC16}" srcId="{5FC7A366-7945-409A-B757-15338E60C8B2}" destId="{FFFA0FB2-5200-4D0F-99D2-090AA4A06975}" srcOrd="0" destOrd="0" parTransId="{B8CEB92B-E049-41CC-9D4C-76E2E074F5F0}" sibTransId="{858D079F-E406-43FB-A7AF-849B30C297BE}"/>
    <dgm:cxn modelId="{8574789F-0F88-44F5-B879-6C039B04ECA7}" type="presOf" srcId="{5FC7A366-7945-409A-B757-15338E60C8B2}" destId="{D1BAE9D6-C1DA-4F17-838B-35E955230AF5}" srcOrd="0" destOrd="0" presId="urn:microsoft.com/office/officeart/2008/layout/VerticalCurvedList"/>
    <dgm:cxn modelId="{C5DBB4A6-2925-4FB1-9AF5-3FEEE7724241}" type="presOf" srcId="{593183EC-C7EB-4301-9117-657AB6875390}" destId="{16E7A927-47ED-4117-951A-B53EE9E627F0}" srcOrd="0" destOrd="0" presId="urn:microsoft.com/office/officeart/2008/layout/VerticalCurvedList"/>
    <dgm:cxn modelId="{094637B6-F314-4266-85A1-66BBB5C2FE29}" type="presOf" srcId="{FFFA0FB2-5200-4D0F-99D2-090AA4A06975}" destId="{39AD8D0E-3336-4862-B192-1F667DF69FB1}" srcOrd="0" destOrd="0" presId="urn:microsoft.com/office/officeart/2008/layout/VerticalCurvedList"/>
    <dgm:cxn modelId="{9A9F36BE-B568-426E-A818-82CD540916BF}" srcId="{5FC7A366-7945-409A-B757-15338E60C8B2}" destId="{778258FC-EAF4-4809-B5CB-27F510CD24C5}" srcOrd="3" destOrd="0" parTransId="{DA5FF285-11F5-4812-9213-0F312F665A31}" sibTransId="{122C3446-5FFA-4ACA-945B-DC9241FBB72F}"/>
    <dgm:cxn modelId="{02BE9EBE-2CB9-4F6B-82C9-05C78C397D08}" srcId="{5FC7A366-7945-409A-B757-15338E60C8B2}" destId="{FDD9D3BA-AF76-4687-A320-7CD4FA629873}" srcOrd="4" destOrd="0" parTransId="{6A9BB375-C1AA-4F7E-B760-6B5C2F0D212A}" sibTransId="{6B23533B-983E-44B2-B13A-82CCEE82B96C}"/>
    <dgm:cxn modelId="{DDB424E8-1FD2-4C00-957B-AE60911CB3B5}" srcId="{5FC7A366-7945-409A-B757-15338E60C8B2}" destId="{A801C870-D845-4ECE-8C5A-1BE6E6103542}" srcOrd="2" destOrd="0" parTransId="{50414F93-0C76-48FF-A93D-18F72D0F0DD4}" sibTransId="{1B954BD6-926D-4E0F-8223-E0F8D56BA939}"/>
    <dgm:cxn modelId="{5DEFEAED-D02B-406F-B360-4FF4966C488C}" type="presOf" srcId="{A801C870-D845-4ECE-8C5A-1BE6E6103542}" destId="{3972FA00-25C7-4720-AC98-C6DD8EEE07E1}" srcOrd="0" destOrd="0" presId="urn:microsoft.com/office/officeart/2008/layout/VerticalCurvedList"/>
    <dgm:cxn modelId="{FC67D4FC-99F9-4AD4-A9AB-431CAEEE3F63}" type="presOf" srcId="{778258FC-EAF4-4809-B5CB-27F510CD24C5}" destId="{02700D70-00DB-4A93-85AE-8A1D33B28B65}" srcOrd="0" destOrd="0" presId="urn:microsoft.com/office/officeart/2008/layout/VerticalCurvedList"/>
    <dgm:cxn modelId="{3E8DF658-E739-41E4-96EF-6D13761CFEFA}" type="presParOf" srcId="{D1BAE9D6-C1DA-4F17-838B-35E955230AF5}" destId="{B41409E5-B410-420A-B70B-681945CBC0D5}" srcOrd="0" destOrd="0" presId="urn:microsoft.com/office/officeart/2008/layout/VerticalCurvedList"/>
    <dgm:cxn modelId="{6AC655F5-8745-416D-AD8B-3F18E676402F}" type="presParOf" srcId="{B41409E5-B410-420A-B70B-681945CBC0D5}" destId="{615DD0F8-7AEF-494A-B5B0-AE6EC3CB4786}" srcOrd="0" destOrd="0" presId="urn:microsoft.com/office/officeart/2008/layout/VerticalCurvedList"/>
    <dgm:cxn modelId="{992F72F7-BDCC-44DB-9BBA-997062A52697}" type="presParOf" srcId="{615DD0F8-7AEF-494A-B5B0-AE6EC3CB4786}" destId="{05E7E855-B44C-4A75-8646-1E61B50E472E}" srcOrd="0" destOrd="0" presId="urn:microsoft.com/office/officeart/2008/layout/VerticalCurvedList"/>
    <dgm:cxn modelId="{EA1BDFBD-6D65-4D65-8055-9E08E1B54543}" type="presParOf" srcId="{615DD0F8-7AEF-494A-B5B0-AE6EC3CB4786}" destId="{72ADBDE2-F0A0-445C-8774-446743AF18F9}" srcOrd="1" destOrd="0" presId="urn:microsoft.com/office/officeart/2008/layout/VerticalCurvedList"/>
    <dgm:cxn modelId="{5D4E6565-921E-43A0-A1C1-BC655A8B3106}" type="presParOf" srcId="{615DD0F8-7AEF-494A-B5B0-AE6EC3CB4786}" destId="{08E1E4BD-F064-4EAD-A4BC-63E63891AA21}" srcOrd="2" destOrd="0" presId="urn:microsoft.com/office/officeart/2008/layout/VerticalCurvedList"/>
    <dgm:cxn modelId="{CED6A081-FBEA-4AF1-8D7F-65B5155E133B}" type="presParOf" srcId="{615DD0F8-7AEF-494A-B5B0-AE6EC3CB4786}" destId="{FA838475-E942-45D4-B661-18E899517111}" srcOrd="3" destOrd="0" presId="urn:microsoft.com/office/officeart/2008/layout/VerticalCurvedList"/>
    <dgm:cxn modelId="{07FE8786-775A-4669-8784-C7B306CCFA18}" type="presParOf" srcId="{B41409E5-B410-420A-B70B-681945CBC0D5}" destId="{39AD8D0E-3336-4862-B192-1F667DF69FB1}" srcOrd="1" destOrd="0" presId="urn:microsoft.com/office/officeart/2008/layout/VerticalCurvedList"/>
    <dgm:cxn modelId="{73DC8083-7A5A-4221-AFA3-E42AAB37FBF8}" type="presParOf" srcId="{B41409E5-B410-420A-B70B-681945CBC0D5}" destId="{B78FE890-B5D4-4994-B598-11525A26D3D9}" srcOrd="2" destOrd="0" presId="urn:microsoft.com/office/officeart/2008/layout/VerticalCurvedList"/>
    <dgm:cxn modelId="{2E8F59AB-CBBA-4A98-BA1B-8BC2775504FA}" type="presParOf" srcId="{B78FE890-B5D4-4994-B598-11525A26D3D9}" destId="{14AAB7F8-6D8A-4C7F-A22B-DE07C4BB5501}" srcOrd="0" destOrd="0" presId="urn:microsoft.com/office/officeart/2008/layout/VerticalCurvedList"/>
    <dgm:cxn modelId="{08ABF38D-15CF-4721-B2D2-96CD264F95AF}" type="presParOf" srcId="{B41409E5-B410-420A-B70B-681945CBC0D5}" destId="{16E7A927-47ED-4117-951A-B53EE9E627F0}" srcOrd="3" destOrd="0" presId="urn:microsoft.com/office/officeart/2008/layout/VerticalCurvedList"/>
    <dgm:cxn modelId="{077BB2E3-98A3-4795-94E4-79F6A7A137FE}" type="presParOf" srcId="{B41409E5-B410-420A-B70B-681945CBC0D5}" destId="{79869A85-4323-445B-8C18-784F6290FE3C}" srcOrd="4" destOrd="0" presId="urn:microsoft.com/office/officeart/2008/layout/VerticalCurvedList"/>
    <dgm:cxn modelId="{D6D565BD-4D90-4F0C-B2F0-D6631700BE1A}" type="presParOf" srcId="{79869A85-4323-445B-8C18-784F6290FE3C}" destId="{7C742A67-20B9-405B-94B0-1C583B60F969}" srcOrd="0" destOrd="0" presId="urn:microsoft.com/office/officeart/2008/layout/VerticalCurvedList"/>
    <dgm:cxn modelId="{7C8C37D3-AF50-48A3-B7DF-C93184901B2F}" type="presParOf" srcId="{B41409E5-B410-420A-B70B-681945CBC0D5}" destId="{3972FA00-25C7-4720-AC98-C6DD8EEE07E1}" srcOrd="5" destOrd="0" presId="urn:microsoft.com/office/officeart/2008/layout/VerticalCurvedList"/>
    <dgm:cxn modelId="{B2BBC9E2-F901-4962-80C8-37E14B29E586}" type="presParOf" srcId="{B41409E5-B410-420A-B70B-681945CBC0D5}" destId="{9C4EB00B-A968-49F3-ACF2-8A0CC9D90066}" srcOrd="6" destOrd="0" presId="urn:microsoft.com/office/officeart/2008/layout/VerticalCurvedList"/>
    <dgm:cxn modelId="{A521E59B-3067-4B7B-BB3B-9DD95266FA9D}" type="presParOf" srcId="{9C4EB00B-A968-49F3-ACF2-8A0CC9D90066}" destId="{E7025999-AC34-4D0F-A899-8A52F99EF3F7}" srcOrd="0" destOrd="0" presId="urn:microsoft.com/office/officeart/2008/layout/VerticalCurvedList"/>
    <dgm:cxn modelId="{337FA51F-FD33-4AD1-BDCA-77FA54098A4A}" type="presParOf" srcId="{B41409E5-B410-420A-B70B-681945CBC0D5}" destId="{02700D70-00DB-4A93-85AE-8A1D33B28B65}" srcOrd="7" destOrd="0" presId="urn:microsoft.com/office/officeart/2008/layout/VerticalCurvedList"/>
    <dgm:cxn modelId="{318392E8-3FE1-4659-8A3F-770E7C817E93}" type="presParOf" srcId="{B41409E5-B410-420A-B70B-681945CBC0D5}" destId="{06C1F4CE-3AD2-4201-AF9B-62141CD97440}" srcOrd="8" destOrd="0" presId="urn:microsoft.com/office/officeart/2008/layout/VerticalCurvedList"/>
    <dgm:cxn modelId="{96758C4F-1995-4BF4-A034-849BC031160E}" type="presParOf" srcId="{06C1F4CE-3AD2-4201-AF9B-62141CD97440}" destId="{B9637E42-3561-4F1B-B64A-98EF0775498F}" srcOrd="0" destOrd="0" presId="urn:microsoft.com/office/officeart/2008/layout/VerticalCurvedList"/>
    <dgm:cxn modelId="{DA9E7180-9BC7-4357-A2B6-52B6FE1C33C4}" type="presParOf" srcId="{B41409E5-B410-420A-B70B-681945CBC0D5}" destId="{E596BE93-1D79-456A-AB99-44A128C4BD58}" srcOrd="9" destOrd="0" presId="urn:microsoft.com/office/officeart/2008/layout/VerticalCurvedList"/>
    <dgm:cxn modelId="{F5BB20D2-FC54-4ECC-A264-AC4532C95234}" type="presParOf" srcId="{B41409E5-B410-420A-B70B-681945CBC0D5}" destId="{88E3E437-B6D2-4475-B409-EF0D1955C606}" srcOrd="10" destOrd="0" presId="urn:microsoft.com/office/officeart/2008/layout/VerticalCurvedList"/>
    <dgm:cxn modelId="{B90AF0BA-DC3A-4B61-9744-14ECD2CFDD68}" type="presParOf" srcId="{88E3E437-B6D2-4475-B409-EF0D1955C606}" destId="{83ADC2D7-8F3C-4FD9-83A6-BD641CEA6C5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9EFB62-C8D0-466C-9AD3-342B878A711C}"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E0DDAE2D-7ECF-4B53-B1A1-4C57E13F280A}">
      <dgm:prSet phldrT="[Text]"/>
      <dgm:spPr/>
      <dgm:t>
        <a:bodyPr/>
        <a:lstStyle/>
        <a:p>
          <a:r>
            <a:rPr lang="en-US" dirty="0">
              <a:latin typeface="Aptos" panose="020B0004020202020204" pitchFamily="34" charset="0"/>
            </a:rPr>
            <a:t>Iowa HHS expects to contract with two</a:t>
          </a:r>
          <a:r>
            <a:rPr lang="en-US" dirty="0">
              <a:latin typeface="Aptos" panose="020B000402020202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c="http://schemas.openxmlformats.org/drawingml/2006/chart" xmlns:mv="urn:schemas-microsoft-com:mac:vml" xmlns:mc="http://schemas.openxmlformats.org/markup-compatibility/2006" xmlns="" xmlns:p="http://schemas.openxmlformats.org/presentationml/2006/main" xmlns:r="http://schemas.openxmlformats.org/officeDocument/2006/relationships" textRoundtripDataId="2"/>
                </a:ext>
              </a:extLst>
            </a:rPr>
            <a:t> (2) </a:t>
          </a:r>
          <a:r>
            <a:rPr lang="en-US" dirty="0">
              <a:latin typeface="Aptos" panose="020B0004020202020204" pitchFamily="34" charset="0"/>
            </a:rPr>
            <a:t>or more bidders with a demonstrated capacity to coordinate care and provide quality outcomes for Medicaid and CHIP populations. </a:t>
          </a:r>
        </a:p>
      </dgm:t>
    </dgm:pt>
    <dgm:pt modelId="{566A39EA-671D-4DD4-A6B3-73C0FC72EC67}" type="parTrans" cxnId="{9615E85F-1805-4489-AFD1-D8DE06ADCA51}">
      <dgm:prSet/>
      <dgm:spPr/>
      <dgm:t>
        <a:bodyPr/>
        <a:lstStyle/>
        <a:p>
          <a:endParaRPr lang="en-US"/>
        </a:p>
      </dgm:t>
    </dgm:pt>
    <dgm:pt modelId="{BD3C0ED0-CBC0-4A20-BF3B-3512178A9550}" type="sibTrans" cxnId="{9615E85F-1805-4489-AFD1-D8DE06ADCA51}">
      <dgm:prSet/>
      <dgm:spPr/>
      <dgm:t>
        <a:bodyPr/>
        <a:lstStyle/>
        <a:p>
          <a:endParaRPr lang="en-US"/>
        </a:p>
      </dgm:t>
    </dgm:pt>
    <dgm:pt modelId="{F699118B-5FC5-42AE-83BF-3891BAF720B5}">
      <dgm:prSet phldrT="[Text]" custT="1"/>
      <dgm:spPr/>
      <dgm:t>
        <a:bodyPr/>
        <a:lstStyle/>
        <a:p>
          <a:r>
            <a:rPr lang="en-US" sz="1400" dirty="0">
              <a:latin typeface="Aptos" panose="020B0004020202020204" pitchFamily="34" charset="0"/>
            </a:rPr>
            <a:t>The final number of awarded contracts under this RFP is not definitive at this time and will be determined at the sole discretion of Iowa HHS at the time of award.</a:t>
          </a:r>
        </a:p>
      </dgm:t>
    </dgm:pt>
    <dgm:pt modelId="{F6403951-597C-424F-B13A-A1605AD93155}" type="parTrans" cxnId="{11545F06-ED65-467D-88F7-4DC4728B8417}">
      <dgm:prSet/>
      <dgm:spPr/>
      <dgm:t>
        <a:bodyPr/>
        <a:lstStyle/>
        <a:p>
          <a:endParaRPr lang="en-US"/>
        </a:p>
      </dgm:t>
    </dgm:pt>
    <dgm:pt modelId="{84CEEF19-94D8-4761-A89A-0316A57296BF}" type="sibTrans" cxnId="{11545F06-ED65-467D-88F7-4DC4728B8417}">
      <dgm:prSet/>
      <dgm:spPr/>
      <dgm:t>
        <a:bodyPr/>
        <a:lstStyle/>
        <a:p>
          <a:endParaRPr lang="en-US"/>
        </a:p>
      </dgm:t>
    </dgm:pt>
    <dgm:pt modelId="{B72A1AA0-D264-4B40-B323-082F5412E231}">
      <dgm:prSet phldrT="[Text]" custT="1"/>
      <dgm:spPr/>
      <dgm:t>
        <a:bodyPr/>
        <a:lstStyle/>
        <a:p>
          <a:r>
            <a:rPr lang="en-US" sz="1800" dirty="0">
              <a:latin typeface="Aptos" panose="020B0004020202020204" pitchFamily="34" charset="0"/>
            </a:rPr>
            <a:t>Bidders should comprise of qualified PAHPs, capable of delivering high-quality dental health care services to the people of Iowa.</a:t>
          </a:r>
        </a:p>
      </dgm:t>
    </dgm:pt>
    <dgm:pt modelId="{815B641C-92D4-40F9-9CC5-8C47620DAA60}" type="parTrans" cxnId="{21886EC7-5B14-41A9-96E3-F3DC8DB9EBDD}">
      <dgm:prSet/>
      <dgm:spPr/>
      <dgm:t>
        <a:bodyPr/>
        <a:lstStyle/>
        <a:p>
          <a:endParaRPr lang="en-US"/>
        </a:p>
      </dgm:t>
    </dgm:pt>
    <dgm:pt modelId="{DBBC860F-AFBA-490E-A0C6-E31215D75DD8}" type="sibTrans" cxnId="{21886EC7-5B14-41A9-96E3-F3DC8DB9EBDD}">
      <dgm:prSet/>
      <dgm:spPr/>
      <dgm:t>
        <a:bodyPr/>
        <a:lstStyle/>
        <a:p>
          <a:endParaRPr lang="en-US"/>
        </a:p>
      </dgm:t>
    </dgm:pt>
    <dgm:pt modelId="{680973FB-E0C1-4FD2-BABF-716DBB1FA887}">
      <dgm:prSet phldrT="[Text]"/>
      <dgm:spPr/>
      <dgm:t>
        <a:bodyPr/>
        <a:lstStyle/>
        <a:p>
          <a:r>
            <a:rPr lang="en-US" dirty="0">
              <a:latin typeface="Aptos" panose="020B0004020202020204" pitchFamily="34" charset="0"/>
            </a:rPr>
            <a:t>Iowa HHS expects to implement a contract that will have an initial three (3) year contract term with the ability to extend the contract for two (2) additional two (2) year terms.</a:t>
          </a:r>
        </a:p>
      </dgm:t>
    </dgm:pt>
    <dgm:pt modelId="{17ADC07D-6D25-4161-9637-6E149EFCF21B}" type="parTrans" cxnId="{7C31BD0F-D845-4A2E-BAEC-3FB9E8F04288}">
      <dgm:prSet/>
      <dgm:spPr/>
      <dgm:t>
        <a:bodyPr/>
        <a:lstStyle/>
        <a:p>
          <a:endParaRPr lang="en-US"/>
        </a:p>
      </dgm:t>
    </dgm:pt>
    <dgm:pt modelId="{9FE4F81C-A04F-41B3-B747-FD79721F4181}" type="sibTrans" cxnId="{7C31BD0F-D845-4A2E-BAEC-3FB9E8F04288}">
      <dgm:prSet/>
      <dgm:spPr/>
      <dgm:t>
        <a:bodyPr/>
        <a:lstStyle/>
        <a:p>
          <a:endParaRPr lang="en-US"/>
        </a:p>
      </dgm:t>
    </dgm:pt>
    <dgm:pt modelId="{B9E29FF7-6E36-4F72-B65E-9CB3B35B33F2}">
      <dgm:prSet phldrT="[Text]" custT="1"/>
      <dgm:spPr/>
      <dgm:t>
        <a:bodyPr/>
        <a:lstStyle/>
        <a:p>
          <a:r>
            <a:rPr lang="en-US" sz="1400" dirty="0">
              <a:latin typeface="Aptos" panose="020B0004020202020204" pitchFamily="34" charset="0"/>
            </a:rPr>
            <a:t>Iowa HHS will have the sole discretion to extend the contract</a:t>
          </a:r>
          <a:r>
            <a:rPr lang="en-US" sz="1400" dirty="0"/>
            <a:t>.</a:t>
          </a:r>
        </a:p>
      </dgm:t>
    </dgm:pt>
    <dgm:pt modelId="{A0139F32-4C5E-4B9A-A94D-610D4FD4885B}" type="parTrans" cxnId="{47161A06-54C3-410B-89E4-D1E6E89028F2}">
      <dgm:prSet/>
      <dgm:spPr/>
      <dgm:t>
        <a:bodyPr/>
        <a:lstStyle/>
        <a:p>
          <a:endParaRPr lang="en-US"/>
        </a:p>
      </dgm:t>
    </dgm:pt>
    <dgm:pt modelId="{170F1AE8-AC64-41C9-9D36-F5D8AF063BE7}" type="sibTrans" cxnId="{47161A06-54C3-410B-89E4-D1E6E89028F2}">
      <dgm:prSet/>
      <dgm:spPr/>
      <dgm:t>
        <a:bodyPr/>
        <a:lstStyle/>
        <a:p>
          <a:endParaRPr lang="en-US"/>
        </a:p>
      </dgm:t>
    </dgm:pt>
    <dgm:pt modelId="{A65F728E-930B-4AD6-9E7C-35ADAF2D48E4}" type="pres">
      <dgm:prSet presAssocID="{8C9EFB62-C8D0-466C-9AD3-342B878A711C}" presName="root" presStyleCnt="0">
        <dgm:presLayoutVars>
          <dgm:dir/>
          <dgm:resizeHandles val="exact"/>
        </dgm:presLayoutVars>
      </dgm:prSet>
      <dgm:spPr/>
    </dgm:pt>
    <dgm:pt modelId="{32E9FA40-905D-4CF2-80D6-894098696EAF}" type="pres">
      <dgm:prSet presAssocID="{E0DDAE2D-7ECF-4B53-B1A1-4C57E13F280A}" presName="compNode" presStyleCnt="0"/>
      <dgm:spPr/>
    </dgm:pt>
    <dgm:pt modelId="{417FF28A-F159-439E-B184-71B2829AABC3}" type="pres">
      <dgm:prSet presAssocID="{E0DDAE2D-7ECF-4B53-B1A1-4C57E13F280A}" presName="bgRect" presStyleLbl="bgShp" presStyleIdx="0" presStyleCnt="3"/>
      <dgm:spPr>
        <a:prstGeom prst="rect">
          <a:avLst/>
        </a:prstGeom>
        <a:solidFill>
          <a:schemeClr val="accent5">
            <a:lumMod val="20000"/>
            <a:lumOff val="80000"/>
          </a:schemeClr>
        </a:solidFill>
      </dgm:spPr>
    </dgm:pt>
    <dgm:pt modelId="{38F4D72C-7A0E-4DE0-A063-7FE7FD87F001}" type="pres">
      <dgm:prSet presAssocID="{E0DDAE2D-7ECF-4B53-B1A1-4C57E13F280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32810579-2618-4845-9E07-57EFD23C2F69}" type="pres">
      <dgm:prSet presAssocID="{E0DDAE2D-7ECF-4B53-B1A1-4C57E13F280A}" presName="spaceRect" presStyleCnt="0"/>
      <dgm:spPr/>
    </dgm:pt>
    <dgm:pt modelId="{1DBF0B80-7924-4521-ABB2-199CB4BACEAD}" type="pres">
      <dgm:prSet presAssocID="{E0DDAE2D-7ECF-4B53-B1A1-4C57E13F280A}" presName="parTx" presStyleLbl="revTx" presStyleIdx="0" presStyleCnt="5" custScaleX="100515">
        <dgm:presLayoutVars>
          <dgm:chMax val="0"/>
          <dgm:chPref val="0"/>
        </dgm:presLayoutVars>
      </dgm:prSet>
      <dgm:spPr/>
    </dgm:pt>
    <dgm:pt modelId="{2483578D-54C2-4C90-AE27-D005320B50D9}" type="pres">
      <dgm:prSet presAssocID="{E0DDAE2D-7ECF-4B53-B1A1-4C57E13F280A}" presName="desTx" presStyleLbl="revTx" presStyleIdx="1" presStyleCnt="5">
        <dgm:presLayoutVars/>
      </dgm:prSet>
      <dgm:spPr/>
    </dgm:pt>
    <dgm:pt modelId="{7CBA7D37-AFC8-4855-A04F-74E0A2CC02ED}" type="pres">
      <dgm:prSet presAssocID="{BD3C0ED0-CBC0-4A20-BF3B-3512178A9550}" presName="sibTrans" presStyleCnt="0"/>
      <dgm:spPr/>
    </dgm:pt>
    <dgm:pt modelId="{3CCD672E-71A9-4C11-B8A5-B8C6105C9190}" type="pres">
      <dgm:prSet presAssocID="{B72A1AA0-D264-4B40-B323-082F5412E231}" presName="compNode" presStyleCnt="0"/>
      <dgm:spPr/>
    </dgm:pt>
    <dgm:pt modelId="{A3DEE574-A9EA-48B0-9FA6-FD7D05867974}" type="pres">
      <dgm:prSet presAssocID="{B72A1AA0-D264-4B40-B323-082F5412E231}" presName="bgRect" presStyleLbl="bgShp" presStyleIdx="1" presStyleCnt="3"/>
      <dgm:spPr>
        <a:prstGeom prst="rect">
          <a:avLst/>
        </a:prstGeom>
        <a:solidFill>
          <a:schemeClr val="accent5">
            <a:lumMod val="20000"/>
            <a:lumOff val="80000"/>
          </a:schemeClr>
        </a:solidFill>
      </dgm:spPr>
    </dgm:pt>
    <dgm:pt modelId="{40831DD5-7103-4957-B470-B37527A140FA}" type="pres">
      <dgm:prSet presAssocID="{B72A1AA0-D264-4B40-B323-082F5412E23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othbrush"/>
        </a:ext>
      </dgm:extLst>
    </dgm:pt>
    <dgm:pt modelId="{474A1289-B6AA-4BBD-8AAA-1AD781FE3C82}" type="pres">
      <dgm:prSet presAssocID="{B72A1AA0-D264-4B40-B323-082F5412E231}" presName="spaceRect" presStyleCnt="0"/>
      <dgm:spPr/>
    </dgm:pt>
    <dgm:pt modelId="{8A5676E7-A771-4405-8DCE-D741C62EE066}" type="pres">
      <dgm:prSet presAssocID="{B72A1AA0-D264-4B40-B323-082F5412E231}" presName="parTx" presStyleLbl="revTx" presStyleIdx="2" presStyleCnt="5">
        <dgm:presLayoutVars>
          <dgm:chMax val="0"/>
          <dgm:chPref val="0"/>
        </dgm:presLayoutVars>
      </dgm:prSet>
      <dgm:spPr/>
    </dgm:pt>
    <dgm:pt modelId="{BA50E86C-7B95-41BD-8D05-2F8F041FEB4E}" type="pres">
      <dgm:prSet presAssocID="{DBBC860F-AFBA-490E-A0C6-E31215D75DD8}" presName="sibTrans" presStyleCnt="0"/>
      <dgm:spPr/>
    </dgm:pt>
    <dgm:pt modelId="{99643D3A-4F90-4DF2-855B-BCCE60DAB949}" type="pres">
      <dgm:prSet presAssocID="{680973FB-E0C1-4FD2-BABF-716DBB1FA887}" presName="compNode" presStyleCnt="0"/>
      <dgm:spPr/>
    </dgm:pt>
    <dgm:pt modelId="{03ECA737-CAC9-4147-AE2D-E4F34576DE5B}" type="pres">
      <dgm:prSet presAssocID="{680973FB-E0C1-4FD2-BABF-716DBB1FA887}" presName="bgRect" presStyleLbl="bgShp" presStyleIdx="2" presStyleCnt="3"/>
      <dgm:spPr>
        <a:prstGeom prst="rect">
          <a:avLst/>
        </a:prstGeom>
        <a:solidFill>
          <a:schemeClr val="accent5">
            <a:lumMod val="20000"/>
            <a:lumOff val="80000"/>
          </a:schemeClr>
        </a:solidFill>
      </dgm:spPr>
    </dgm:pt>
    <dgm:pt modelId="{07D2162E-939B-4C6F-B242-BC98245C9072}" type="pres">
      <dgm:prSet presAssocID="{680973FB-E0C1-4FD2-BABF-716DBB1FA88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tract"/>
        </a:ext>
      </dgm:extLst>
    </dgm:pt>
    <dgm:pt modelId="{CFF40F99-6747-4BB2-A5DC-26B486DA3566}" type="pres">
      <dgm:prSet presAssocID="{680973FB-E0C1-4FD2-BABF-716DBB1FA887}" presName="spaceRect" presStyleCnt="0"/>
      <dgm:spPr/>
    </dgm:pt>
    <dgm:pt modelId="{B9F53D07-D21C-4759-86F3-EC1AAFA02EAA}" type="pres">
      <dgm:prSet presAssocID="{680973FB-E0C1-4FD2-BABF-716DBB1FA887}" presName="parTx" presStyleLbl="revTx" presStyleIdx="3" presStyleCnt="5">
        <dgm:presLayoutVars>
          <dgm:chMax val="0"/>
          <dgm:chPref val="0"/>
        </dgm:presLayoutVars>
      </dgm:prSet>
      <dgm:spPr/>
    </dgm:pt>
    <dgm:pt modelId="{3A967B39-E89E-4873-B1BF-24C4FEFEAE77}" type="pres">
      <dgm:prSet presAssocID="{680973FB-E0C1-4FD2-BABF-716DBB1FA887}" presName="desTx" presStyleLbl="revTx" presStyleIdx="4" presStyleCnt="5">
        <dgm:presLayoutVars/>
      </dgm:prSet>
      <dgm:spPr/>
    </dgm:pt>
  </dgm:ptLst>
  <dgm:cxnLst>
    <dgm:cxn modelId="{47161A06-54C3-410B-89E4-D1E6E89028F2}" srcId="{680973FB-E0C1-4FD2-BABF-716DBB1FA887}" destId="{B9E29FF7-6E36-4F72-B65E-9CB3B35B33F2}" srcOrd="0" destOrd="0" parTransId="{A0139F32-4C5E-4B9A-A94D-610D4FD4885B}" sibTransId="{170F1AE8-AC64-41C9-9D36-F5D8AF063BE7}"/>
    <dgm:cxn modelId="{11545F06-ED65-467D-88F7-4DC4728B8417}" srcId="{E0DDAE2D-7ECF-4B53-B1A1-4C57E13F280A}" destId="{F699118B-5FC5-42AE-83BF-3891BAF720B5}" srcOrd="0" destOrd="0" parTransId="{F6403951-597C-424F-B13A-A1605AD93155}" sibTransId="{84CEEF19-94D8-4761-A89A-0316A57296BF}"/>
    <dgm:cxn modelId="{7C31BD0F-D845-4A2E-BAEC-3FB9E8F04288}" srcId="{8C9EFB62-C8D0-466C-9AD3-342B878A711C}" destId="{680973FB-E0C1-4FD2-BABF-716DBB1FA887}" srcOrd="2" destOrd="0" parTransId="{17ADC07D-6D25-4161-9637-6E149EFCF21B}" sibTransId="{9FE4F81C-A04F-41B3-B747-FD79721F4181}"/>
    <dgm:cxn modelId="{09F46230-82E2-47F0-BDF6-C36EF003C105}" type="presOf" srcId="{E0DDAE2D-7ECF-4B53-B1A1-4C57E13F280A}" destId="{1DBF0B80-7924-4521-ABB2-199CB4BACEAD}" srcOrd="0" destOrd="0" presId="urn:microsoft.com/office/officeart/2018/2/layout/IconVerticalSolidList"/>
    <dgm:cxn modelId="{4D485538-68EE-4248-8392-6AD5FCED07AF}" type="presOf" srcId="{8C9EFB62-C8D0-466C-9AD3-342B878A711C}" destId="{A65F728E-930B-4AD6-9E7C-35ADAF2D48E4}" srcOrd="0" destOrd="0" presId="urn:microsoft.com/office/officeart/2018/2/layout/IconVerticalSolidList"/>
    <dgm:cxn modelId="{9615E85F-1805-4489-AFD1-D8DE06ADCA51}" srcId="{8C9EFB62-C8D0-466C-9AD3-342B878A711C}" destId="{E0DDAE2D-7ECF-4B53-B1A1-4C57E13F280A}" srcOrd="0" destOrd="0" parTransId="{566A39EA-671D-4DD4-A6B3-73C0FC72EC67}" sibTransId="{BD3C0ED0-CBC0-4A20-BF3B-3512178A9550}"/>
    <dgm:cxn modelId="{C2CF6C4C-958D-4995-9211-4B012D0FCD43}" type="presOf" srcId="{B72A1AA0-D264-4B40-B323-082F5412E231}" destId="{8A5676E7-A771-4405-8DCE-D741C62EE066}" srcOrd="0" destOrd="0" presId="urn:microsoft.com/office/officeart/2018/2/layout/IconVerticalSolidList"/>
    <dgm:cxn modelId="{C224E586-3480-440D-9B73-C6CC70EEDB93}" type="presOf" srcId="{F699118B-5FC5-42AE-83BF-3891BAF720B5}" destId="{2483578D-54C2-4C90-AE27-D005320B50D9}" srcOrd="0" destOrd="0" presId="urn:microsoft.com/office/officeart/2018/2/layout/IconVerticalSolidList"/>
    <dgm:cxn modelId="{FB145E89-F8D8-410F-9EC6-38A9293D5442}" type="presOf" srcId="{680973FB-E0C1-4FD2-BABF-716DBB1FA887}" destId="{B9F53D07-D21C-4759-86F3-EC1AAFA02EAA}" srcOrd="0" destOrd="0" presId="urn:microsoft.com/office/officeart/2018/2/layout/IconVerticalSolidList"/>
    <dgm:cxn modelId="{21886EC7-5B14-41A9-96E3-F3DC8DB9EBDD}" srcId="{8C9EFB62-C8D0-466C-9AD3-342B878A711C}" destId="{B72A1AA0-D264-4B40-B323-082F5412E231}" srcOrd="1" destOrd="0" parTransId="{815B641C-92D4-40F9-9CC5-8C47620DAA60}" sibTransId="{DBBC860F-AFBA-490E-A0C6-E31215D75DD8}"/>
    <dgm:cxn modelId="{3A3784D2-4C77-47BE-A64D-6FD334401BEF}" type="presOf" srcId="{B9E29FF7-6E36-4F72-B65E-9CB3B35B33F2}" destId="{3A967B39-E89E-4873-B1BF-24C4FEFEAE77}" srcOrd="0" destOrd="0" presId="urn:microsoft.com/office/officeart/2018/2/layout/IconVerticalSolidList"/>
    <dgm:cxn modelId="{554EA5D7-FA91-4660-9687-DFBFBA908269}" type="presParOf" srcId="{A65F728E-930B-4AD6-9E7C-35ADAF2D48E4}" destId="{32E9FA40-905D-4CF2-80D6-894098696EAF}" srcOrd="0" destOrd="0" presId="urn:microsoft.com/office/officeart/2018/2/layout/IconVerticalSolidList"/>
    <dgm:cxn modelId="{2064E381-0335-4F8F-A113-728AD5686A5F}" type="presParOf" srcId="{32E9FA40-905D-4CF2-80D6-894098696EAF}" destId="{417FF28A-F159-439E-B184-71B2829AABC3}" srcOrd="0" destOrd="0" presId="urn:microsoft.com/office/officeart/2018/2/layout/IconVerticalSolidList"/>
    <dgm:cxn modelId="{6D9D80AA-DFFA-45B7-A68D-80030A2E9703}" type="presParOf" srcId="{32E9FA40-905D-4CF2-80D6-894098696EAF}" destId="{38F4D72C-7A0E-4DE0-A063-7FE7FD87F001}" srcOrd="1" destOrd="0" presId="urn:microsoft.com/office/officeart/2018/2/layout/IconVerticalSolidList"/>
    <dgm:cxn modelId="{8C29BD73-B81C-4AF5-A22D-AA8D6BF2FBD9}" type="presParOf" srcId="{32E9FA40-905D-4CF2-80D6-894098696EAF}" destId="{32810579-2618-4845-9E07-57EFD23C2F69}" srcOrd="2" destOrd="0" presId="urn:microsoft.com/office/officeart/2018/2/layout/IconVerticalSolidList"/>
    <dgm:cxn modelId="{0D3B0D39-0C89-4828-B291-FCDF17870383}" type="presParOf" srcId="{32E9FA40-905D-4CF2-80D6-894098696EAF}" destId="{1DBF0B80-7924-4521-ABB2-199CB4BACEAD}" srcOrd="3" destOrd="0" presId="urn:microsoft.com/office/officeart/2018/2/layout/IconVerticalSolidList"/>
    <dgm:cxn modelId="{5D977BA9-AD50-4162-8242-5F15D485E437}" type="presParOf" srcId="{32E9FA40-905D-4CF2-80D6-894098696EAF}" destId="{2483578D-54C2-4C90-AE27-D005320B50D9}" srcOrd="4" destOrd="0" presId="urn:microsoft.com/office/officeart/2018/2/layout/IconVerticalSolidList"/>
    <dgm:cxn modelId="{EAEE0DC9-6F76-489D-A213-143FC7826A56}" type="presParOf" srcId="{A65F728E-930B-4AD6-9E7C-35ADAF2D48E4}" destId="{7CBA7D37-AFC8-4855-A04F-74E0A2CC02ED}" srcOrd="1" destOrd="0" presId="urn:microsoft.com/office/officeart/2018/2/layout/IconVerticalSolidList"/>
    <dgm:cxn modelId="{00AEE70D-71FF-40B5-9F57-361DB42A1755}" type="presParOf" srcId="{A65F728E-930B-4AD6-9E7C-35ADAF2D48E4}" destId="{3CCD672E-71A9-4C11-B8A5-B8C6105C9190}" srcOrd="2" destOrd="0" presId="urn:microsoft.com/office/officeart/2018/2/layout/IconVerticalSolidList"/>
    <dgm:cxn modelId="{1FE5D021-605A-4F85-9A45-39D398E24E25}" type="presParOf" srcId="{3CCD672E-71A9-4C11-B8A5-B8C6105C9190}" destId="{A3DEE574-A9EA-48B0-9FA6-FD7D05867974}" srcOrd="0" destOrd="0" presId="urn:microsoft.com/office/officeart/2018/2/layout/IconVerticalSolidList"/>
    <dgm:cxn modelId="{253D4478-4591-4C21-B1AC-1DA594E8F6F1}" type="presParOf" srcId="{3CCD672E-71A9-4C11-B8A5-B8C6105C9190}" destId="{40831DD5-7103-4957-B470-B37527A140FA}" srcOrd="1" destOrd="0" presId="urn:microsoft.com/office/officeart/2018/2/layout/IconVerticalSolidList"/>
    <dgm:cxn modelId="{3730CE24-8737-4F6E-B3DE-D5904231A532}" type="presParOf" srcId="{3CCD672E-71A9-4C11-B8A5-B8C6105C9190}" destId="{474A1289-B6AA-4BBD-8AAA-1AD781FE3C82}" srcOrd="2" destOrd="0" presId="urn:microsoft.com/office/officeart/2018/2/layout/IconVerticalSolidList"/>
    <dgm:cxn modelId="{0B100624-7015-4558-8F17-30A50F081CCA}" type="presParOf" srcId="{3CCD672E-71A9-4C11-B8A5-B8C6105C9190}" destId="{8A5676E7-A771-4405-8DCE-D741C62EE066}" srcOrd="3" destOrd="0" presId="urn:microsoft.com/office/officeart/2018/2/layout/IconVerticalSolidList"/>
    <dgm:cxn modelId="{FC4DA5E1-A003-42EA-9C17-40E44021B247}" type="presParOf" srcId="{A65F728E-930B-4AD6-9E7C-35ADAF2D48E4}" destId="{BA50E86C-7B95-41BD-8D05-2F8F041FEB4E}" srcOrd="3" destOrd="0" presId="urn:microsoft.com/office/officeart/2018/2/layout/IconVerticalSolidList"/>
    <dgm:cxn modelId="{FF48B9CB-65C1-4D76-8667-B4C3C45F7D3C}" type="presParOf" srcId="{A65F728E-930B-4AD6-9E7C-35ADAF2D48E4}" destId="{99643D3A-4F90-4DF2-855B-BCCE60DAB949}" srcOrd="4" destOrd="0" presId="urn:microsoft.com/office/officeart/2018/2/layout/IconVerticalSolidList"/>
    <dgm:cxn modelId="{BE83DD0D-39BD-4F5F-BE93-A586E0653070}" type="presParOf" srcId="{99643D3A-4F90-4DF2-855B-BCCE60DAB949}" destId="{03ECA737-CAC9-4147-AE2D-E4F34576DE5B}" srcOrd="0" destOrd="0" presId="urn:microsoft.com/office/officeart/2018/2/layout/IconVerticalSolidList"/>
    <dgm:cxn modelId="{4DCA1640-396B-4469-B17D-719111E0F418}" type="presParOf" srcId="{99643D3A-4F90-4DF2-855B-BCCE60DAB949}" destId="{07D2162E-939B-4C6F-B242-BC98245C9072}" srcOrd="1" destOrd="0" presId="urn:microsoft.com/office/officeart/2018/2/layout/IconVerticalSolidList"/>
    <dgm:cxn modelId="{0F190DEA-C59F-46B7-B8CA-9AF405AD593E}" type="presParOf" srcId="{99643D3A-4F90-4DF2-855B-BCCE60DAB949}" destId="{CFF40F99-6747-4BB2-A5DC-26B486DA3566}" srcOrd="2" destOrd="0" presId="urn:microsoft.com/office/officeart/2018/2/layout/IconVerticalSolidList"/>
    <dgm:cxn modelId="{212AC239-14AD-4B9E-9E8B-D653E1416ACE}" type="presParOf" srcId="{99643D3A-4F90-4DF2-855B-BCCE60DAB949}" destId="{B9F53D07-D21C-4759-86F3-EC1AAFA02EAA}" srcOrd="3" destOrd="0" presId="urn:microsoft.com/office/officeart/2018/2/layout/IconVerticalSolidList"/>
    <dgm:cxn modelId="{24D82448-236C-491F-9FF2-C96CF48FF9F2}" type="presParOf" srcId="{99643D3A-4F90-4DF2-855B-BCCE60DAB949}" destId="{3A967B39-E89E-4873-B1BF-24C4FEFEAE7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6D405D-65DB-462B-87F3-5E979B2FE6D2}"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2CF3050E-9D6B-42BF-BCAF-B8FF1155EB78}">
      <dgm:prSet/>
      <dgm:spPr/>
      <dgm:t>
        <a:bodyPr/>
        <a:lstStyle/>
        <a:p>
          <a:pPr>
            <a:lnSpc>
              <a:spcPct val="100000"/>
            </a:lnSpc>
          </a:pPr>
          <a:r>
            <a:rPr lang="en-US" dirty="0">
              <a:latin typeface="Aptos" panose="020B0004020202020204" pitchFamily="34" charset="0"/>
            </a:rPr>
            <a:t>Contract Structure</a:t>
          </a:r>
        </a:p>
      </dgm:t>
    </dgm:pt>
    <dgm:pt modelId="{06C5ADD3-9280-4DB1-935D-448E366C93F4}" type="parTrans" cxnId="{B96F0121-7E90-4CE0-B631-6D921F585BDB}">
      <dgm:prSet/>
      <dgm:spPr/>
      <dgm:t>
        <a:bodyPr/>
        <a:lstStyle/>
        <a:p>
          <a:endParaRPr lang="en-US"/>
        </a:p>
      </dgm:t>
    </dgm:pt>
    <dgm:pt modelId="{334DE8AF-A002-402A-A0D4-A0233E242780}" type="sibTrans" cxnId="{B96F0121-7E90-4CE0-B631-6D921F585BDB}">
      <dgm:prSet/>
      <dgm:spPr/>
      <dgm:t>
        <a:bodyPr/>
        <a:lstStyle/>
        <a:p>
          <a:endParaRPr lang="en-US"/>
        </a:p>
      </dgm:t>
    </dgm:pt>
    <dgm:pt modelId="{302C8455-F86B-4630-AA5A-A6EBC9AF2E22}">
      <dgm:prSet custT="1"/>
      <dgm:spPr/>
      <dgm:t>
        <a:bodyPr/>
        <a:lstStyle/>
        <a:p>
          <a:pPr>
            <a:lnSpc>
              <a:spcPct val="100000"/>
            </a:lnSpc>
          </a:pPr>
          <a:r>
            <a:rPr lang="en-US" sz="1600" dirty="0">
              <a:latin typeface="Aptos" panose="020B0004020202020204" pitchFamily="34" charset="0"/>
            </a:rPr>
            <a:t>Updated structure to align with current Iowa Health Link contracts</a:t>
          </a:r>
        </a:p>
      </dgm:t>
    </dgm:pt>
    <dgm:pt modelId="{F109D17F-56CE-470A-B193-5065850E76ED}" type="parTrans" cxnId="{585F5A5C-90FC-48EE-98E1-8002D47D993B}">
      <dgm:prSet/>
      <dgm:spPr/>
      <dgm:t>
        <a:bodyPr/>
        <a:lstStyle/>
        <a:p>
          <a:endParaRPr lang="en-US"/>
        </a:p>
      </dgm:t>
    </dgm:pt>
    <dgm:pt modelId="{982B039C-1A9D-462D-BC38-506D3F94AF4E}" type="sibTrans" cxnId="{585F5A5C-90FC-48EE-98E1-8002D47D993B}">
      <dgm:prSet/>
      <dgm:spPr/>
      <dgm:t>
        <a:bodyPr/>
        <a:lstStyle/>
        <a:p>
          <a:endParaRPr lang="en-US"/>
        </a:p>
      </dgm:t>
    </dgm:pt>
    <dgm:pt modelId="{55EB6752-A39F-4EA3-B1EF-B9DC03A74789}">
      <dgm:prSet/>
      <dgm:spPr/>
      <dgm:t>
        <a:bodyPr/>
        <a:lstStyle/>
        <a:p>
          <a:pPr>
            <a:lnSpc>
              <a:spcPct val="100000"/>
            </a:lnSpc>
          </a:pPr>
          <a:r>
            <a:rPr lang="en-US" dirty="0">
              <a:latin typeface="Aptos" panose="020B0004020202020204" pitchFamily="34" charset="0"/>
            </a:rPr>
            <a:t>Service Delivery</a:t>
          </a:r>
        </a:p>
      </dgm:t>
    </dgm:pt>
    <dgm:pt modelId="{380424A1-64DF-493C-B8FB-548EEE8D451F}" type="parTrans" cxnId="{E1007923-5A5B-458E-B59F-6302A5A21428}">
      <dgm:prSet/>
      <dgm:spPr/>
      <dgm:t>
        <a:bodyPr/>
        <a:lstStyle/>
        <a:p>
          <a:endParaRPr lang="en-US"/>
        </a:p>
      </dgm:t>
    </dgm:pt>
    <dgm:pt modelId="{4F2AEB34-23D7-4B44-9DF8-A5BD823DFD6A}" type="sibTrans" cxnId="{E1007923-5A5B-458E-B59F-6302A5A21428}">
      <dgm:prSet/>
      <dgm:spPr/>
      <dgm:t>
        <a:bodyPr/>
        <a:lstStyle/>
        <a:p>
          <a:endParaRPr lang="en-US"/>
        </a:p>
      </dgm:t>
    </dgm:pt>
    <dgm:pt modelId="{AF336C91-8721-4B9C-A693-9FE614DD27D7}">
      <dgm:prSet custT="1"/>
      <dgm:spPr/>
      <dgm:t>
        <a:bodyPr/>
        <a:lstStyle/>
        <a:p>
          <a:pPr>
            <a:lnSpc>
              <a:spcPct val="100000"/>
            </a:lnSpc>
          </a:pPr>
          <a:r>
            <a:rPr lang="en-US" sz="1600" dirty="0">
              <a:latin typeface="Aptos" panose="020B0004020202020204" pitchFamily="34" charset="0"/>
            </a:rPr>
            <a:t>DWP and Hawki services will be provided by all awarded contractors</a:t>
          </a:r>
        </a:p>
      </dgm:t>
    </dgm:pt>
    <dgm:pt modelId="{7536D92F-7812-4989-B7BF-B1A118CE4D03}" type="parTrans" cxnId="{4E6C330F-7A13-42E5-8C6B-11617D63C69A}">
      <dgm:prSet/>
      <dgm:spPr/>
      <dgm:t>
        <a:bodyPr/>
        <a:lstStyle/>
        <a:p>
          <a:endParaRPr lang="en-US"/>
        </a:p>
      </dgm:t>
    </dgm:pt>
    <dgm:pt modelId="{5BE8EF85-4E86-4320-B378-5409D01CA8F1}" type="sibTrans" cxnId="{4E6C330F-7A13-42E5-8C6B-11617D63C69A}">
      <dgm:prSet/>
      <dgm:spPr/>
      <dgm:t>
        <a:bodyPr/>
        <a:lstStyle/>
        <a:p>
          <a:endParaRPr lang="en-US"/>
        </a:p>
      </dgm:t>
    </dgm:pt>
    <dgm:pt modelId="{6332B3D0-1A2E-426A-A32D-C0F63D878432}">
      <dgm:prSet/>
      <dgm:spPr/>
      <dgm:t>
        <a:bodyPr/>
        <a:lstStyle/>
        <a:p>
          <a:pPr>
            <a:lnSpc>
              <a:spcPct val="100000"/>
            </a:lnSpc>
          </a:pPr>
          <a:r>
            <a:rPr lang="en-US" dirty="0">
              <a:latin typeface="Aptos" panose="020B0004020202020204" pitchFamily="34" charset="0"/>
            </a:rPr>
            <a:t>Carved Out Services</a:t>
          </a:r>
        </a:p>
      </dgm:t>
    </dgm:pt>
    <dgm:pt modelId="{2FCAA06D-5EA1-4A2C-BFD4-EB02F19B2D22}" type="parTrans" cxnId="{79657EC8-AED0-4A19-8789-4546EA9C74B3}">
      <dgm:prSet/>
      <dgm:spPr/>
      <dgm:t>
        <a:bodyPr/>
        <a:lstStyle/>
        <a:p>
          <a:endParaRPr lang="en-US"/>
        </a:p>
      </dgm:t>
    </dgm:pt>
    <dgm:pt modelId="{4CBB52D7-F6B5-4B58-B3EB-593F2A9A2C5A}" type="sibTrans" cxnId="{79657EC8-AED0-4A19-8789-4546EA9C74B3}">
      <dgm:prSet/>
      <dgm:spPr/>
      <dgm:t>
        <a:bodyPr/>
        <a:lstStyle/>
        <a:p>
          <a:endParaRPr lang="en-US"/>
        </a:p>
      </dgm:t>
    </dgm:pt>
    <dgm:pt modelId="{A52D6EB4-390F-4DAD-A3EC-348133447731}">
      <dgm:prSet custT="1"/>
      <dgm:spPr/>
      <dgm:t>
        <a:bodyPr/>
        <a:lstStyle/>
        <a:p>
          <a:pPr>
            <a:lnSpc>
              <a:spcPct val="100000"/>
            </a:lnSpc>
          </a:pPr>
          <a:r>
            <a:rPr lang="en-US" sz="1600" dirty="0">
              <a:latin typeface="Aptos" panose="020B0004020202020204" pitchFamily="34" charset="0"/>
            </a:rPr>
            <a:t>Orthodontia is no longer intended to be carved out of capitation rates</a:t>
          </a:r>
        </a:p>
      </dgm:t>
    </dgm:pt>
    <dgm:pt modelId="{497217F2-5823-42AD-A2B8-009D88BA0FC1}" type="parTrans" cxnId="{AEAD57C4-95AD-412E-B7BF-ED18D3812B7A}">
      <dgm:prSet/>
      <dgm:spPr/>
      <dgm:t>
        <a:bodyPr/>
        <a:lstStyle/>
        <a:p>
          <a:endParaRPr lang="en-US"/>
        </a:p>
      </dgm:t>
    </dgm:pt>
    <dgm:pt modelId="{76B3CB3F-8040-48FA-9B41-49CDD232CC67}" type="sibTrans" cxnId="{AEAD57C4-95AD-412E-B7BF-ED18D3812B7A}">
      <dgm:prSet/>
      <dgm:spPr/>
      <dgm:t>
        <a:bodyPr/>
        <a:lstStyle/>
        <a:p>
          <a:endParaRPr lang="en-US"/>
        </a:p>
      </dgm:t>
    </dgm:pt>
    <dgm:pt modelId="{E09FF4A8-1DC5-452C-AA8D-69CCEFFE0D0F}">
      <dgm:prSet/>
      <dgm:spPr/>
      <dgm:t>
        <a:bodyPr/>
        <a:lstStyle/>
        <a:p>
          <a:pPr>
            <a:lnSpc>
              <a:spcPct val="100000"/>
            </a:lnSpc>
          </a:pPr>
          <a:r>
            <a:rPr lang="en-US" dirty="0">
              <a:latin typeface="Aptos" panose="020B0004020202020204" pitchFamily="34" charset="0"/>
            </a:rPr>
            <a:t>Quality and Contract Compliance</a:t>
          </a:r>
        </a:p>
      </dgm:t>
    </dgm:pt>
    <dgm:pt modelId="{43FE0093-B560-4CB1-98F3-708D45951B64}" type="parTrans" cxnId="{0EF771E2-100F-4B76-854C-E79E57016BE1}">
      <dgm:prSet/>
      <dgm:spPr/>
      <dgm:t>
        <a:bodyPr/>
        <a:lstStyle/>
        <a:p>
          <a:endParaRPr lang="en-US"/>
        </a:p>
      </dgm:t>
    </dgm:pt>
    <dgm:pt modelId="{F4A07692-9767-41EC-9113-5C79A019E3CB}" type="sibTrans" cxnId="{0EF771E2-100F-4B76-854C-E79E57016BE1}">
      <dgm:prSet/>
      <dgm:spPr/>
      <dgm:t>
        <a:bodyPr/>
        <a:lstStyle/>
        <a:p>
          <a:endParaRPr lang="en-US"/>
        </a:p>
      </dgm:t>
    </dgm:pt>
    <dgm:pt modelId="{500B351A-F74C-4BB2-9924-E907E731C673}">
      <dgm:prSet custT="1"/>
      <dgm:spPr/>
      <dgm:t>
        <a:bodyPr/>
        <a:lstStyle/>
        <a:p>
          <a:pPr>
            <a:lnSpc>
              <a:spcPct val="100000"/>
            </a:lnSpc>
            <a:buFont typeface="Arial" panose="020B0604020202020204" pitchFamily="34" charset="0"/>
            <a:buChar char="•"/>
          </a:pPr>
          <a:r>
            <a:rPr lang="en-US" sz="1200" dirty="0">
              <a:latin typeface="Aptos" panose="020B0004020202020204" pitchFamily="34" charset="0"/>
            </a:rPr>
            <a:t>- Updated Pay for Performance Measures and new Liquidated Damages</a:t>
          </a:r>
          <a:br>
            <a:rPr lang="en-US" sz="1200" dirty="0">
              <a:latin typeface="Aptos" panose="020B0004020202020204" pitchFamily="34" charset="0"/>
            </a:rPr>
          </a:br>
          <a:r>
            <a:rPr lang="en-US" sz="1200" dirty="0">
              <a:latin typeface="Aptos" panose="020B0004020202020204" pitchFamily="34" charset="0"/>
            </a:rPr>
            <a:t>- Overall alignment with Iowa’s Dental Quality Strategy Plan</a:t>
          </a:r>
        </a:p>
      </dgm:t>
    </dgm:pt>
    <dgm:pt modelId="{2FF97BA0-D558-4610-9BF0-7045028CC228}" type="parTrans" cxnId="{4B2E99CF-8F9E-40EA-85A6-876F66A0743E}">
      <dgm:prSet/>
      <dgm:spPr/>
      <dgm:t>
        <a:bodyPr/>
        <a:lstStyle/>
        <a:p>
          <a:endParaRPr lang="en-US"/>
        </a:p>
      </dgm:t>
    </dgm:pt>
    <dgm:pt modelId="{4EB3BFBF-44D9-437A-8599-4B7D199A2E52}" type="sibTrans" cxnId="{4B2E99CF-8F9E-40EA-85A6-876F66A0743E}">
      <dgm:prSet/>
      <dgm:spPr/>
      <dgm:t>
        <a:bodyPr/>
        <a:lstStyle/>
        <a:p>
          <a:endParaRPr lang="en-US"/>
        </a:p>
      </dgm:t>
    </dgm:pt>
    <dgm:pt modelId="{9423D7DE-8282-42F3-AD36-3F73FCA37CC6}" type="pres">
      <dgm:prSet presAssocID="{BE6D405D-65DB-462B-87F3-5E979B2FE6D2}" presName="root" presStyleCnt="0">
        <dgm:presLayoutVars>
          <dgm:dir/>
          <dgm:resizeHandles val="exact"/>
        </dgm:presLayoutVars>
      </dgm:prSet>
      <dgm:spPr/>
    </dgm:pt>
    <dgm:pt modelId="{019E86A6-7981-4878-BD37-305ACD194099}" type="pres">
      <dgm:prSet presAssocID="{2CF3050E-9D6B-42BF-BCAF-B8FF1155EB78}" presName="compNode" presStyleCnt="0"/>
      <dgm:spPr/>
    </dgm:pt>
    <dgm:pt modelId="{7005F7CB-5808-42E6-9D2B-6BB426036A7B}" type="pres">
      <dgm:prSet presAssocID="{2CF3050E-9D6B-42BF-BCAF-B8FF1155EB78}" presName="bgRect" presStyleLbl="bgShp" presStyleIdx="0" presStyleCnt="4"/>
      <dgm:spPr>
        <a:prstGeom prst="rect">
          <a:avLst/>
        </a:prstGeom>
        <a:solidFill>
          <a:schemeClr val="accent2">
            <a:lumMod val="20000"/>
            <a:lumOff val="80000"/>
          </a:schemeClr>
        </a:solidFill>
      </dgm:spPr>
    </dgm:pt>
    <dgm:pt modelId="{55788698-0168-4074-9A40-DE7058B4B659}" type="pres">
      <dgm:prSet presAssocID="{2CF3050E-9D6B-42BF-BCAF-B8FF1155EB7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C3B63DBB-FAF5-473F-A58D-F4DCF8A71CF8}" type="pres">
      <dgm:prSet presAssocID="{2CF3050E-9D6B-42BF-BCAF-B8FF1155EB78}" presName="spaceRect" presStyleCnt="0"/>
      <dgm:spPr/>
    </dgm:pt>
    <dgm:pt modelId="{8241D6C9-1767-494A-AD9E-3D1BA5182531}" type="pres">
      <dgm:prSet presAssocID="{2CF3050E-9D6B-42BF-BCAF-B8FF1155EB78}" presName="parTx" presStyleLbl="revTx" presStyleIdx="0" presStyleCnt="8">
        <dgm:presLayoutVars>
          <dgm:chMax val="0"/>
          <dgm:chPref val="0"/>
        </dgm:presLayoutVars>
      </dgm:prSet>
      <dgm:spPr/>
    </dgm:pt>
    <dgm:pt modelId="{B2E4F6BF-99D9-45B2-9866-0DCA25D4E550}" type="pres">
      <dgm:prSet presAssocID="{2CF3050E-9D6B-42BF-BCAF-B8FF1155EB78}" presName="desTx" presStyleLbl="revTx" presStyleIdx="1" presStyleCnt="8">
        <dgm:presLayoutVars/>
      </dgm:prSet>
      <dgm:spPr/>
    </dgm:pt>
    <dgm:pt modelId="{69FA011E-BC01-4249-B8E8-0B3DA883047B}" type="pres">
      <dgm:prSet presAssocID="{334DE8AF-A002-402A-A0D4-A0233E242780}" presName="sibTrans" presStyleCnt="0"/>
      <dgm:spPr/>
    </dgm:pt>
    <dgm:pt modelId="{7932B626-1B0E-4F20-BCA8-2A967D4242AB}" type="pres">
      <dgm:prSet presAssocID="{55EB6752-A39F-4EA3-B1EF-B9DC03A74789}" presName="compNode" presStyleCnt="0"/>
      <dgm:spPr/>
    </dgm:pt>
    <dgm:pt modelId="{784C6167-57DA-4647-8132-79ED0CD21DEF}" type="pres">
      <dgm:prSet presAssocID="{55EB6752-A39F-4EA3-B1EF-B9DC03A74789}" presName="bgRect" presStyleLbl="bgShp" presStyleIdx="1" presStyleCnt="4"/>
      <dgm:spPr>
        <a:prstGeom prst="rect">
          <a:avLst/>
        </a:prstGeom>
        <a:solidFill>
          <a:schemeClr val="accent2">
            <a:lumMod val="40000"/>
            <a:lumOff val="60000"/>
          </a:schemeClr>
        </a:solidFill>
      </dgm:spPr>
    </dgm:pt>
    <dgm:pt modelId="{30A3A3D9-060E-4062-8516-FD17B030D17D}" type="pres">
      <dgm:prSet presAssocID="{55EB6752-A39F-4EA3-B1EF-B9DC03A7478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80466915-227A-4EA3-A714-AD55DDDE9442}" type="pres">
      <dgm:prSet presAssocID="{55EB6752-A39F-4EA3-B1EF-B9DC03A74789}" presName="spaceRect" presStyleCnt="0"/>
      <dgm:spPr/>
    </dgm:pt>
    <dgm:pt modelId="{D9BE12C3-1141-4FDB-884D-C69CA75900F4}" type="pres">
      <dgm:prSet presAssocID="{55EB6752-A39F-4EA3-B1EF-B9DC03A74789}" presName="parTx" presStyleLbl="revTx" presStyleIdx="2" presStyleCnt="8">
        <dgm:presLayoutVars>
          <dgm:chMax val="0"/>
          <dgm:chPref val="0"/>
        </dgm:presLayoutVars>
      </dgm:prSet>
      <dgm:spPr/>
    </dgm:pt>
    <dgm:pt modelId="{6BADBD82-1259-4587-97EC-8B99F49BDEA9}" type="pres">
      <dgm:prSet presAssocID="{55EB6752-A39F-4EA3-B1EF-B9DC03A74789}" presName="desTx" presStyleLbl="revTx" presStyleIdx="3" presStyleCnt="8">
        <dgm:presLayoutVars/>
      </dgm:prSet>
      <dgm:spPr/>
    </dgm:pt>
    <dgm:pt modelId="{EB3B085C-B01E-4620-B9B5-17143CE83E5D}" type="pres">
      <dgm:prSet presAssocID="{4F2AEB34-23D7-4B44-9DF8-A5BD823DFD6A}" presName="sibTrans" presStyleCnt="0"/>
      <dgm:spPr/>
    </dgm:pt>
    <dgm:pt modelId="{37768922-2580-4FC2-BBDC-BB9CA406B851}" type="pres">
      <dgm:prSet presAssocID="{6332B3D0-1A2E-426A-A32D-C0F63D878432}" presName="compNode" presStyleCnt="0"/>
      <dgm:spPr/>
    </dgm:pt>
    <dgm:pt modelId="{4975320B-3D8E-47D1-AEAF-BCF2F12B89AF}" type="pres">
      <dgm:prSet presAssocID="{6332B3D0-1A2E-426A-A32D-C0F63D878432}" presName="bgRect" presStyleLbl="bgShp" presStyleIdx="2" presStyleCnt="4"/>
      <dgm:spPr>
        <a:prstGeom prst="rect">
          <a:avLst/>
        </a:prstGeom>
        <a:solidFill>
          <a:schemeClr val="accent2">
            <a:lumMod val="20000"/>
            <a:lumOff val="80000"/>
          </a:schemeClr>
        </a:solidFill>
      </dgm:spPr>
    </dgm:pt>
    <dgm:pt modelId="{45F69EEB-7A3F-41B1-B027-BC3B80B5B776}" type="pres">
      <dgm:prSet presAssocID="{6332B3D0-1A2E-426A-A32D-C0F63D87843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stle scene"/>
        </a:ext>
      </dgm:extLst>
    </dgm:pt>
    <dgm:pt modelId="{C7F12A78-A1BE-4A08-A375-F10B924C68E7}" type="pres">
      <dgm:prSet presAssocID="{6332B3D0-1A2E-426A-A32D-C0F63D878432}" presName="spaceRect" presStyleCnt="0"/>
      <dgm:spPr/>
    </dgm:pt>
    <dgm:pt modelId="{2FE4E99A-D662-4B3D-9C6D-B963E5FA8F04}" type="pres">
      <dgm:prSet presAssocID="{6332B3D0-1A2E-426A-A32D-C0F63D878432}" presName="parTx" presStyleLbl="revTx" presStyleIdx="4" presStyleCnt="8">
        <dgm:presLayoutVars>
          <dgm:chMax val="0"/>
          <dgm:chPref val="0"/>
        </dgm:presLayoutVars>
      </dgm:prSet>
      <dgm:spPr/>
    </dgm:pt>
    <dgm:pt modelId="{76B4FEB2-F187-4BDB-8396-135A244DD34E}" type="pres">
      <dgm:prSet presAssocID="{6332B3D0-1A2E-426A-A32D-C0F63D878432}" presName="desTx" presStyleLbl="revTx" presStyleIdx="5" presStyleCnt="8">
        <dgm:presLayoutVars/>
      </dgm:prSet>
      <dgm:spPr/>
    </dgm:pt>
    <dgm:pt modelId="{36FB082D-F9EA-422D-9FAE-BC4AF3723889}" type="pres">
      <dgm:prSet presAssocID="{4CBB52D7-F6B5-4B58-B3EB-593F2A9A2C5A}" presName="sibTrans" presStyleCnt="0"/>
      <dgm:spPr/>
    </dgm:pt>
    <dgm:pt modelId="{797E4D21-6880-4E0B-B915-44C95E313F77}" type="pres">
      <dgm:prSet presAssocID="{E09FF4A8-1DC5-452C-AA8D-69CCEFFE0D0F}" presName="compNode" presStyleCnt="0"/>
      <dgm:spPr/>
    </dgm:pt>
    <dgm:pt modelId="{95F2519C-C468-4CF0-966E-52405401A549}" type="pres">
      <dgm:prSet presAssocID="{E09FF4A8-1DC5-452C-AA8D-69CCEFFE0D0F}" presName="bgRect" presStyleLbl="bgShp" presStyleIdx="3" presStyleCnt="4" custLinFactNeighborY="8354"/>
      <dgm:spPr>
        <a:prstGeom prst="rect">
          <a:avLst/>
        </a:prstGeom>
        <a:solidFill>
          <a:schemeClr val="accent2">
            <a:lumMod val="40000"/>
            <a:lumOff val="60000"/>
          </a:schemeClr>
        </a:solidFill>
      </dgm:spPr>
    </dgm:pt>
    <dgm:pt modelId="{ED7BB0D2-279C-4E45-885E-3A6B2325075C}" type="pres">
      <dgm:prSet presAssocID="{E09FF4A8-1DC5-452C-AA8D-69CCEFFE0D0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D7DDC1DD-F8C3-4CED-B804-261D123BC39E}" type="pres">
      <dgm:prSet presAssocID="{E09FF4A8-1DC5-452C-AA8D-69CCEFFE0D0F}" presName="spaceRect" presStyleCnt="0"/>
      <dgm:spPr/>
    </dgm:pt>
    <dgm:pt modelId="{66DFC865-F45D-4D2C-A42F-1EBAB652BF88}" type="pres">
      <dgm:prSet presAssocID="{E09FF4A8-1DC5-452C-AA8D-69CCEFFE0D0F}" presName="parTx" presStyleLbl="revTx" presStyleIdx="6" presStyleCnt="8">
        <dgm:presLayoutVars>
          <dgm:chMax val="0"/>
          <dgm:chPref val="0"/>
        </dgm:presLayoutVars>
      </dgm:prSet>
      <dgm:spPr/>
    </dgm:pt>
    <dgm:pt modelId="{38D33A79-67EB-4EE2-943F-57B4C29A5DCD}" type="pres">
      <dgm:prSet presAssocID="{E09FF4A8-1DC5-452C-AA8D-69CCEFFE0D0F}" presName="desTx" presStyleLbl="revTx" presStyleIdx="7" presStyleCnt="8">
        <dgm:presLayoutVars/>
      </dgm:prSet>
      <dgm:spPr/>
    </dgm:pt>
  </dgm:ptLst>
  <dgm:cxnLst>
    <dgm:cxn modelId="{4E6C330F-7A13-42E5-8C6B-11617D63C69A}" srcId="{55EB6752-A39F-4EA3-B1EF-B9DC03A74789}" destId="{AF336C91-8721-4B9C-A693-9FE614DD27D7}" srcOrd="0" destOrd="0" parTransId="{7536D92F-7812-4989-B7BF-B1A118CE4D03}" sibTransId="{5BE8EF85-4E86-4320-B378-5409D01CA8F1}"/>
    <dgm:cxn modelId="{B8916D14-6BBB-47BC-AE93-7AE8CA0AAC2A}" type="presOf" srcId="{AF336C91-8721-4B9C-A693-9FE614DD27D7}" destId="{6BADBD82-1259-4587-97EC-8B99F49BDEA9}" srcOrd="0" destOrd="0" presId="urn:microsoft.com/office/officeart/2018/2/layout/IconVerticalSolidList"/>
    <dgm:cxn modelId="{B96F0121-7E90-4CE0-B631-6D921F585BDB}" srcId="{BE6D405D-65DB-462B-87F3-5E979B2FE6D2}" destId="{2CF3050E-9D6B-42BF-BCAF-B8FF1155EB78}" srcOrd="0" destOrd="0" parTransId="{06C5ADD3-9280-4DB1-935D-448E366C93F4}" sibTransId="{334DE8AF-A002-402A-A0D4-A0233E242780}"/>
    <dgm:cxn modelId="{E1007923-5A5B-458E-B59F-6302A5A21428}" srcId="{BE6D405D-65DB-462B-87F3-5E979B2FE6D2}" destId="{55EB6752-A39F-4EA3-B1EF-B9DC03A74789}" srcOrd="1" destOrd="0" parTransId="{380424A1-64DF-493C-B8FB-548EEE8D451F}" sibTransId="{4F2AEB34-23D7-4B44-9DF8-A5BD823DFD6A}"/>
    <dgm:cxn modelId="{27E65D25-8391-42B5-BE9B-02D03C44DFDE}" type="presOf" srcId="{500B351A-F74C-4BB2-9924-E907E731C673}" destId="{38D33A79-67EB-4EE2-943F-57B4C29A5DCD}" srcOrd="0" destOrd="0" presId="urn:microsoft.com/office/officeart/2018/2/layout/IconVerticalSolidList"/>
    <dgm:cxn modelId="{585F5A5C-90FC-48EE-98E1-8002D47D993B}" srcId="{2CF3050E-9D6B-42BF-BCAF-B8FF1155EB78}" destId="{302C8455-F86B-4630-AA5A-A6EBC9AF2E22}" srcOrd="0" destOrd="0" parTransId="{F109D17F-56CE-470A-B193-5065850E76ED}" sibTransId="{982B039C-1A9D-462D-BC38-506D3F94AF4E}"/>
    <dgm:cxn modelId="{4057A581-E358-46C8-A06C-4A6C301A66CE}" type="presOf" srcId="{55EB6752-A39F-4EA3-B1EF-B9DC03A74789}" destId="{D9BE12C3-1141-4FDB-884D-C69CA75900F4}" srcOrd="0" destOrd="0" presId="urn:microsoft.com/office/officeart/2018/2/layout/IconVerticalSolidList"/>
    <dgm:cxn modelId="{8CAF1590-FB67-434B-98A7-87D0119F4B17}" type="presOf" srcId="{6332B3D0-1A2E-426A-A32D-C0F63D878432}" destId="{2FE4E99A-D662-4B3D-9C6D-B963E5FA8F04}" srcOrd="0" destOrd="0" presId="urn:microsoft.com/office/officeart/2018/2/layout/IconVerticalSolidList"/>
    <dgm:cxn modelId="{AEAD57C4-95AD-412E-B7BF-ED18D3812B7A}" srcId="{6332B3D0-1A2E-426A-A32D-C0F63D878432}" destId="{A52D6EB4-390F-4DAD-A3EC-348133447731}" srcOrd="0" destOrd="0" parTransId="{497217F2-5823-42AD-A2B8-009D88BA0FC1}" sibTransId="{76B3CB3F-8040-48FA-9B41-49CDD232CC67}"/>
    <dgm:cxn modelId="{79657EC8-AED0-4A19-8789-4546EA9C74B3}" srcId="{BE6D405D-65DB-462B-87F3-5E979B2FE6D2}" destId="{6332B3D0-1A2E-426A-A32D-C0F63D878432}" srcOrd="2" destOrd="0" parTransId="{2FCAA06D-5EA1-4A2C-BFD4-EB02F19B2D22}" sibTransId="{4CBB52D7-F6B5-4B58-B3EB-593F2A9A2C5A}"/>
    <dgm:cxn modelId="{8373B9CE-9254-4A7C-9AC2-2208C86C730A}" type="presOf" srcId="{E09FF4A8-1DC5-452C-AA8D-69CCEFFE0D0F}" destId="{66DFC865-F45D-4D2C-A42F-1EBAB652BF88}" srcOrd="0" destOrd="0" presId="urn:microsoft.com/office/officeart/2018/2/layout/IconVerticalSolidList"/>
    <dgm:cxn modelId="{4B2E99CF-8F9E-40EA-85A6-876F66A0743E}" srcId="{E09FF4A8-1DC5-452C-AA8D-69CCEFFE0D0F}" destId="{500B351A-F74C-4BB2-9924-E907E731C673}" srcOrd="0" destOrd="0" parTransId="{2FF97BA0-D558-4610-9BF0-7045028CC228}" sibTransId="{4EB3BFBF-44D9-437A-8599-4B7D199A2E52}"/>
    <dgm:cxn modelId="{0EF771E2-100F-4B76-854C-E79E57016BE1}" srcId="{BE6D405D-65DB-462B-87F3-5E979B2FE6D2}" destId="{E09FF4A8-1DC5-452C-AA8D-69CCEFFE0D0F}" srcOrd="3" destOrd="0" parTransId="{43FE0093-B560-4CB1-98F3-708D45951B64}" sibTransId="{F4A07692-9767-41EC-9113-5C79A019E3CB}"/>
    <dgm:cxn modelId="{3A56F1E8-7385-4DF8-8C03-D1A6DCBCCEB4}" type="presOf" srcId="{302C8455-F86B-4630-AA5A-A6EBC9AF2E22}" destId="{B2E4F6BF-99D9-45B2-9866-0DCA25D4E550}" srcOrd="0" destOrd="0" presId="urn:microsoft.com/office/officeart/2018/2/layout/IconVerticalSolidList"/>
    <dgm:cxn modelId="{FECC1DEF-498B-492C-8E5B-71654B2C2C1D}" type="presOf" srcId="{A52D6EB4-390F-4DAD-A3EC-348133447731}" destId="{76B4FEB2-F187-4BDB-8396-135A244DD34E}" srcOrd="0" destOrd="0" presId="urn:microsoft.com/office/officeart/2018/2/layout/IconVerticalSolidList"/>
    <dgm:cxn modelId="{C7C9D5F7-B2D5-4AFB-9603-EC30E5B77651}" type="presOf" srcId="{BE6D405D-65DB-462B-87F3-5E979B2FE6D2}" destId="{9423D7DE-8282-42F3-AD36-3F73FCA37CC6}" srcOrd="0" destOrd="0" presId="urn:microsoft.com/office/officeart/2018/2/layout/IconVerticalSolidList"/>
    <dgm:cxn modelId="{51FD81F8-80A0-48DB-BB47-2AD30E039C50}" type="presOf" srcId="{2CF3050E-9D6B-42BF-BCAF-B8FF1155EB78}" destId="{8241D6C9-1767-494A-AD9E-3D1BA5182531}" srcOrd="0" destOrd="0" presId="urn:microsoft.com/office/officeart/2018/2/layout/IconVerticalSolidList"/>
    <dgm:cxn modelId="{28F71D38-2BE4-455E-8D52-D190801E18B8}" type="presParOf" srcId="{9423D7DE-8282-42F3-AD36-3F73FCA37CC6}" destId="{019E86A6-7981-4878-BD37-305ACD194099}" srcOrd="0" destOrd="0" presId="urn:microsoft.com/office/officeart/2018/2/layout/IconVerticalSolidList"/>
    <dgm:cxn modelId="{42F0AC1C-9A26-4ED9-94C8-095D20951062}" type="presParOf" srcId="{019E86A6-7981-4878-BD37-305ACD194099}" destId="{7005F7CB-5808-42E6-9D2B-6BB426036A7B}" srcOrd="0" destOrd="0" presId="urn:microsoft.com/office/officeart/2018/2/layout/IconVerticalSolidList"/>
    <dgm:cxn modelId="{B5C26D7D-F95D-4D5F-AD26-2074F7C317A8}" type="presParOf" srcId="{019E86A6-7981-4878-BD37-305ACD194099}" destId="{55788698-0168-4074-9A40-DE7058B4B659}" srcOrd="1" destOrd="0" presId="urn:microsoft.com/office/officeart/2018/2/layout/IconVerticalSolidList"/>
    <dgm:cxn modelId="{D750407B-CA7E-46FB-8332-1235618F4A8A}" type="presParOf" srcId="{019E86A6-7981-4878-BD37-305ACD194099}" destId="{C3B63DBB-FAF5-473F-A58D-F4DCF8A71CF8}" srcOrd="2" destOrd="0" presId="urn:microsoft.com/office/officeart/2018/2/layout/IconVerticalSolidList"/>
    <dgm:cxn modelId="{39442937-2188-407C-8106-1FE9D25FEBAD}" type="presParOf" srcId="{019E86A6-7981-4878-BD37-305ACD194099}" destId="{8241D6C9-1767-494A-AD9E-3D1BA5182531}" srcOrd="3" destOrd="0" presId="urn:microsoft.com/office/officeart/2018/2/layout/IconVerticalSolidList"/>
    <dgm:cxn modelId="{0EBE1CDD-4F99-4AC3-A112-D7A0671F82E5}" type="presParOf" srcId="{019E86A6-7981-4878-BD37-305ACD194099}" destId="{B2E4F6BF-99D9-45B2-9866-0DCA25D4E550}" srcOrd="4" destOrd="0" presId="urn:microsoft.com/office/officeart/2018/2/layout/IconVerticalSolidList"/>
    <dgm:cxn modelId="{DEA0BCC8-92E8-48F3-AEAA-89BDD8932EE9}" type="presParOf" srcId="{9423D7DE-8282-42F3-AD36-3F73FCA37CC6}" destId="{69FA011E-BC01-4249-B8E8-0B3DA883047B}" srcOrd="1" destOrd="0" presId="urn:microsoft.com/office/officeart/2018/2/layout/IconVerticalSolidList"/>
    <dgm:cxn modelId="{07EAEB70-3580-4BE7-A76C-9EF01CD785D8}" type="presParOf" srcId="{9423D7DE-8282-42F3-AD36-3F73FCA37CC6}" destId="{7932B626-1B0E-4F20-BCA8-2A967D4242AB}" srcOrd="2" destOrd="0" presId="urn:microsoft.com/office/officeart/2018/2/layout/IconVerticalSolidList"/>
    <dgm:cxn modelId="{7256ECBE-A08A-498F-AB83-D0702D402476}" type="presParOf" srcId="{7932B626-1B0E-4F20-BCA8-2A967D4242AB}" destId="{784C6167-57DA-4647-8132-79ED0CD21DEF}" srcOrd="0" destOrd="0" presId="urn:microsoft.com/office/officeart/2018/2/layout/IconVerticalSolidList"/>
    <dgm:cxn modelId="{EB8DDB9B-02EE-4532-9209-22F0B69647E2}" type="presParOf" srcId="{7932B626-1B0E-4F20-BCA8-2A967D4242AB}" destId="{30A3A3D9-060E-4062-8516-FD17B030D17D}" srcOrd="1" destOrd="0" presId="urn:microsoft.com/office/officeart/2018/2/layout/IconVerticalSolidList"/>
    <dgm:cxn modelId="{FBAE60F8-9FE7-40AD-B287-062B8CB20BB3}" type="presParOf" srcId="{7932B626-1B0E-4F20-BCA8-2A967D4242AB}" destId="{80466915-227A-4EA3-A714-AD55DDDE9442}" srcOrd="2" destOrd="0" presId="urn:microsoft.com/office/officeart/2018/2/layout/IconVerticalSolidList"/>
    <dgm:cxn modelId="{028EE07E-6F9E-45BF-AE2A-E16E9B15D935}" type="presParOf" srcId="{7932B626-1B0E-4F20-BCA8-2A967D4242AB}" destId="{D9BE12C3-1141-4FDB-884D-C69CA75900F4}" srcOrd="3" destOrd="0" presId="urn:microsoft.com/office/officeart/2018/2/layout/IconVerticalSolidList"/>
    <dgm:cxn modelId="{CCD88883-6D77-48F8-9A46-B63CBC22C1B4}" type="presParOf" srcId="{7932B626-1B0E-4F20-BCA8-2A967D4242AB}" destId="{6BADBD82-1259-4587-97EC-8B99F49BDEA9}" srcOrd="4" destOrd="0" presId="urn:microsoft.com/office/officeart/2018/2/layout/IconVerticalSolidList"/>
    <dgm:cxn modelId="{64E09DD6-D3A0-4076-B0E4-8F244019304E}" type="presParOf" srcId="{9423D7DE-8282-42F3-AD36-3F73FCA37CC6}" destId="{EB3B085C-B01E-4620-B9B5-17143CE83E5D}" srcOrd="3" destOrd="0" presId="urn:microsoft.com/office/officeart/2018/2/layout/IconVerticalSolidList"/>
    <dgm:cxn modelId="{F8D31044-13C6-4C0C-B395-E648B9BAFF01}" type="presParOf" srcId="{9423D7DE-8282-42F3-AD36-3F73FCA37CC6}" destId="{37768922-2580-4FC2-BBDC-BB9CA406B851}" srcOrd="4" destOrd="0" presId="urn:microsoft.com/office/officeart/2018/2/layout/IconVerticalSolidList"/>
    <dgm:cxn modelId="{FE5693C3-BB75-43E1-887C-053F15A8FF2E}" type="presParOf" srcId="{37768922-2580-4FC2-BBDC-BB9CA406B851}" destId="{4975320B-3D8E-47D1-AEAF-BCF2F12B89AF}" srcOrd="0" destOrd="0" presId="urn:microsoft.com/office/officeart/2018/2/layout/IconVerticalSolidList"/>
    <dgm:cxn modelId="{BC851350-AF08-4C77-835F-9874EEC49263}" type="presParOf" srcId="{37768922-2580-4FC2-BBDC-BB9CA406B851}" destId="{45F69EEB-7A3F-41B1-B027-BC3B80B5B776}" srcOrd="1" destOrd="0" presId="urn:microsoft.com/office/officeart/2018/2/layout/IconVerticalSolidList"/>
    <dgm:cxn modelId="{8021BDE1-C380-49ED-8703-168671383670}" type="presParOf" srcId="{37768922-2580-4FC2-BBDC-BB9CA406B851}" destId="{C7F12A78-A1BE-4A08-A375-F10B924C68E7}" srcOrd="2" destOrd="0" presId="urn:microsoft.com/office/officeart/2018/2/layout/IconVerticalSolidList"/>
    <dgm:cxn modelId="{F6A80FD3-B94A-4B50-8F04-DBD8F1DA2EDA}" type="presParOf" srcId="{37768922-2580-4FC2-BBDC-BB9CA406B851}" destId="{2FE4E99A-D662-4B3D-9C6D-B963E5FA8F04}" srcOrd="3" destOrd="0" presId="urn:microsoft.com/office/officeart/2018/2/layout/IconVerticalSolidList"/>
    <dgm:cxn modelId="{C90AF79F-6C11-410B-BE32-B7B7FB61BF82}" type="presParOf" srcId="{37768922-2580-4FC2-BBDC-BB9CA406B851}" destId="{76B4FEB2-F187-4BDB-8396-135A244DD34E}" srcOrd="4" destOrd="0" presId="urn:microsoft.com/office/officeart/2018/2/layout/IconVerticalSolidList"/>
    <dgm:cxn modelId="{9FE9FCB1-E0EA-499D-ABE4-5661FCE1DA55}" type="presParOf" srcId="{9423D7DE-8282-42F3-AD36-3F73FCA37CC6}" destId="{36FB082D-F9EA-422D-9FAE-BC4AF3723889}" srcOrd="5" destOrd="0" presId="urn:microsoft.com/office/officeart/2018/2/layout/IconVerticalSolidList"/>
    <dgm:cxn modelId="{343025FB-DCF1-4589-871B-482C17B4EC20}" type="presParOf" srcId="{9423D7DE-8282-42F3-AD36-3F73FCA37CC6}" destId="{797E4D21-6880-4E0B-B915-44C95E313F77}" srcOrd="6" destOrd="0" presId="urn:microsoft.com/office/officeart/2018/2/layout/IconVerticalSolidList"/>
    <dgm:cxn modelId="{8D6F99D3-321D-4510-BA73-4684CBFFE353}" type="presParOf" srcId="{797E4D21-6880-4E0B-B915-44C95E313F77}" destId="{95F2519C-C468-4CF0-966E-52405401A549}" srcOrd="0" destOrd="0" presId="urn:microsoft.com/office/officeart/2018/2/layout/IconVerticalSolidList"/>
    <dgm:cxn modelId="{58A8980E-4F10-4554-8A8A-9E5AF73CD924}" type="presParOf" srcId="{797E4D21-6880-4E0B-B915-44C95E313F77}" destId="{ED7BB0D2-279C-4E45-885E-3A6B2325075C}" srcOrd="1" destOrd="0" presId="urn:microsoft.com/office/officeart/2018/2/layout/IconVerticalSolidList"/>
    <dgm:cxn modelId="{3629C351-18A3-400F-9467-F891820E5D7D}" type="presParOf" srcId="{797E4D21-6880-4E0B-B915-44C95E313F77}" destId="{D7DDC1DD-F8C3-4CED-B804-261D123BC39E}" srcOrd="2" destOrd="0" presId="urn:microsoft.com/office/officeart/2018/2/layout/IconVerticalSolidList"/>
    <dgm:cxn modelId="{5B97713F-3ED0-43B9-940F-DE2A3052B34A}" type="presParOf" srcId="{797E4D21-6880-4E0B-B915-44C95E313F77}" destId="{66DFC865-F45D-4D2C-A42F-1EBAB652BF88}" srcOrd="3" destOrd="0" presId="urn:microsoft.com/office/officeart/2018/2/layout/IconVerticalSolidList"/>
    <dgm:cxn modelId="{28E6F127-7BC2-4FA0-99F8-CA440AFD395F}" type="presParOf" srcId="{797E4D21-6880-4E0B-B915-44C95E313F77}" destId="{38D33A79-67EB-4EE2-943F-57B4C29A5DC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4516F3-BBBB-4B38-8211-BF7A3C7A841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18123AC-4014-48EA-8247-06228E9DA6C0}">
      <dgm:prSet phldrT="[Text]"/>
      <dgm:spPr/>
      <dgm:t>
        <a:bodyPr/>
        <a:lstStyle/>
        <a:p>
          <a:pPr>
            <a:lnSpc>
              <a:spcPct val="100000"/>
            </a:lnSpc>
          </a:pPr>
          <a:r>
            <a:rPr lang="en-US" b="0" dirty="0">
              <a:latin typeface="Aptos" panose="020B0004020202020204" pitchFamily="34" charset="0"/>
              <a:ea typeface="Gill Sans"/>
              <a:cs typeface="Gill Sans"/>
              <a:sym typeface="Gill Sans"/>
            </a:rPr>
            <a:t>Holding contractors accountable for costs and outcomes creates incentives for:</a:t>
          </a:r>
          <a:endParaRPr lang="en-US" b="0" dirty="0">
            <a:latin typeface="Aptos" panose="020B0004020202020204" pitchFamily="34" charset="0"/>
          </a:endParaRPr>
        </a:p>
      </dgm:t>
    </dgm:pt>
    <dgm:pt modelId="{65F25F8B-FB2C-4F72-9B63-EE5D63378933}" type="parTrans" cxnId="{06533E70-7E34-48B2-B222-87240FA0DF8C}">
      <dgm:prSet/>
      <dgm:spPr/>
      <dgm:t>
        <a:bodyPr/>
        <a:lstStyle/>
        <a:p>
          <a:endParaRPr lang="en-US"/>
        </a:p>
      </dgm:t>
    </dgm:pt>
    <dgm:pt modelId="{9C51D82D-17BE-4095-B69F-68F9812A1E46}" type="sibTrans" cxnId="{06533E70-7E34-48B2-B222-87240FA0DF8C}">
      <dgm:prSet/>
      <dgm:spPr/>
      <dgm:t>
        <a:bodyPr/>
        <a:lstStyle/>
        <a:p>
          <a:endParaRPr lang="en-US"/>
        </a:p>
      </dgm:t>
    </dgm:pt>
    <dgm:pt modelId="{354E4065-2C45-451D-A505-657A46C57CF4}">
      <dgm:prSet phldrT="[Text]" custT="1"/>
      <dgm:spPr/>
      <dgm:t>
        <a:bodyPr anchor="ctr"/>
        <a:lstStyle/>
        <a:p>
          <a:pPr>
            <a:lnSpc>
              <a:spcPct val="100000"/>
            </a:lnSpc>
            <a:buFont typeface="Arial" panose="020B0604020202020204" pitchFamily="34" charset="0"/>
            <a:buNone/>
          </a:pPr>
          <a:r>
            <a:rPr lang="en-US" sz="1300" i="0" u="none" strike="noStrike" cap="none" dirty="0">
              <a:latin typeface="Aptos" panose="020B0004020202020204" pitchFamily="34" charset="0"/>
              <a:ea typeface="Gill Sans"/>
              <a:cs typeface="Gill Sans"/>
              <a:sym typeface="Gill Sans"/>
            </a:rPr>
            <a:t>Increased care coordination and reduced duplication</a:t>
          </a:r>
          <a:endParaRPr lang="en-US" sz="1300" dirty="0">
            <a:latin typeface="Aptos" panose="020B0004020202020204" pitchFamily="34" charset="0"/>
          </a:endParaRPr>
        </a:p>
      </dgm:t>
    </dgm:pt>
    <dgm:pt modelId="{54538FF2-A8CC-4D6A-B40E-D48F3AF9DCE8}" type="parTrans" cxnId="{CBDF18E5-E1CC-4841-B38C-C22867F857DE}">
      <dgm:prSet/>
      <dgm:spPr/>
      <dgm:t>
        <a:bodyPr/>
        <a:lstStyle/>
        <a:p>
          <a:endParaRPr lang="en-US"/>
        </a:p>
      </dgm:t>
    </dgm:pt>
    <dgm:pt modelId="{8136ABBE-99D9-47C5-ABA8-8799DEA6F627}" type="sibTrans" cxnId="{CBDF18E5-E1CC-4841-B38C-C22867F857DE}">
      <dgm:prSet/>
      <dgm:spPr/>
      <dgm:t>
        <a:bodyPr/>
        <a:lstStyle/>
        <a:p>
          <a:endParaRPr lang="en-US"/>
        </a:p>
      </dgm:t>
    </dgm:pt>
    <dgm:pt modelId="{6350CA04-0E55-48B8-8488-5EED0BEF2C19}">
      <dgm:prSet phldrT="[Text]"/>
      <dgm:spPr/>
      <dgm:t>
        <a:bodyPr/>
        <a:lstStyle/>
        <a:p>
          <a:pPr>
            <a:lnSpc>
              <a:spcPct val="100000"/>
            </a:lnSpc>
          </a:pPr>
          <a:r>
            <a:rPr lang="en-US">
              <a:latin typeface="Aptos" panose="020B0004020202020204" pitchFamily="34" charset="0"/>
            </a:rPr>
            <a:t>Combining accountability for costs and outcomes enables: </a:t>
          </a:r>
        </a:p>
      </dgm:t>
    </dgm:pt>
    <dgm:pt modelId="{01B81CB0-3DF0-4353-9146-1F0CA8C4F54B}" type="parTrans" cxnId="{7A42776A-959D-4DB6-A95F-9CB5922A11DA}">
      <dgm:prSet/>
      <dgm:spPr/>
      <dgm:t>
        <a:bodyPr/>
        <a:lstStyle/>
        <a:p>
          <a:endParaRPr lang="en-US"/>
        </a:p>
      </dgm:t>
    </dgm:pt>
    <dgm:pt modelId="{7EAA8DCE-9312-4562-A506-75C3FAB7AEB1}" type="sibTrans" cxnId="{7A42776A-959D-4DB6-A95F-9CB5922A11DA}">
      <dgm:prSet/>
      <dgm:spPr/>
      <dgm:t>
        <a:bodyPr/>
        <a:lstStyle/>
        <a:p>
          <a:endParaRPr lang="en-US"/>
        </a:p>
      </dgm:t>
    </dgm:pt>
    <dgm:pt modelId="{684F44D2-6967-4AF7-9AE7-A6E456078D0C}">
      <dgm:prSet phldrT="[Text]" custT="1"/>
      <dgm:spPr/>
      <dgm:t>
        <a:bodyPr anchor="ctr"/>
        <a:lstStyle/>
        <a:p>
          <a:pPr>
            <a:lnSpc>
              <a:spcPct val="100000"/>
            </a:lnSpc>
          </a:pPr>
          <a:r>
            <a:rPr lang="en-US" sz="1300" i="0" u="none" strike="noStrike" cap="none" dirty="0">
              <a:latin typeface="Aptos" panose="020B0004020202020204" pitchFamily="34" charset="0"/>
              <a:ea typeface="Gill Sans"/>
              <a:cs typeface="Gill Sans"/>
              <a:sym typeface="Gill Sans"/>
            </a:rPr>
            <a:t>Bending the cost curve through appropriate utilization management</a:t>
          </a:r>
          <a:endParaRPr lang="en-US" sz="1300" dirty="0">
            <a:latin typeface="Aptos" panose="020B0004020202020204" pitchFamily="34" charset="0"/>
          </a:endParaRPr>
        </a:p>
      </dgm:t>
    </dgm:pt>
    <dgm:pt modelId="{CD52BB69-D659-427D-B825-D8D8280A9274}" type="sibTrans" cxnId="{F068AF58-B58B-4404-99D4-9DBC2B41942E}">
      <dgm:prSet/>
      <dgm:spPr/>
      <dgm:t>
        <a:bodyPr/>
        <a:lstStyle/>
        <a:p>
          <a:endParaRPr lang="en-US"/>
        </a:p>
      </dgm:t>
    </dgm:pt>
    <dgm:pt modelId="{88107325-A339-41EE-AEB7-CD33A09D7FAD}" type="parTrans" cxnId="{F068AF58-B58B-4404-99D4-9DBC2B41942E}">
      <dgm:prSet/>
      <dgm:spPr/>
      <dgm:t>
        <a:bodyPr/>
        <a:lstStyle/>
        <a:p>
          <a:endParaRPr lang="en-US"/>
        </a:p>
      </dgm:t>
    </dgm:pt>
    <dgm:pt modelId="{2F7DE19E-7DD0-45F9-9161-4761040AE529}">
      <dgm:prSet custT="1"/>
      <dgm:spPr/>
      <dgm:t>
        <a:bodyPr anchor="ctr"/>
        <a:lstStyle/>
        <a:p>
          <a:pPr>
            <a:lnSpc>
              <a:spcPct val="100000"/>
            </a:lnSpc>
          </a:pPr>
          <a:r>
            <a:rPr lang="en-US" sz="1300">
              <a:latin typeface="Aptos" panose="020B0004020202020204" pitchFamily="34" charset="0"/>
              <a:ea typeface="Gill Sans"/>
              <a:cs typeface="Gill Sans"/>
              <a:sym typeface="Gill Sans"/>
            </a:rPr>
            <a:t>Contractor</a:t>
          </a:r>
          <a:r>
            <a:rPr lang="en-US" sz="1300" i="0" u="none" strike="noStrike" cap="none">
              <a:latin typeface="Aptos" panose="020B0004020202020204" pitchFamily="34" charset="0"/>
              <a:ea typeface="Gill Sans"/>
              <a:cs typeface="Gill Sans"/>
              <a:sym typeface="Gill Sans"/>
            </a:rPr>
            <a:t> payments tied to outcomes</a:t>
          </a:r>
          <a:endParaRPr lang="en-US" sz="1300">
            <a:latin typeface="Aptos" panose="020B0004020202020204" pitchFamily="34" charset="0"/>
            <a:ea typeface="Gill Sans"/>
            <a:cs typeface="Gill Sans"/>
            <a:sym typeface="Gill Sans"/>
          </a:endParaRPr>
        </a:p>
      </dgm:t>
    </dgm:pt>
    <dgm:pt modelId="{31118EEB-9340-4EA2-A4D3-E79B2BED9E7D}" type="parTrans" cxnId="{AD663134-0499-4F02-8C7A-EDFE81301DFE}">
      <dgm:prSet/>
      <dgm:spPr/>
      <dgm:t>
        <a:bodyPr/>
        <a:lstStyle/>
        <a:p>
          <a:endParaRPr lang="en-US"/>
        </a:p>
      </dgm:t>
    </dgm:pt>
    <dgm:pt modelId="{8A8BAFE5-3247-4691-828F-554B20DDF172}" type="sibTrans" cxnId="{AD663134-0499-4F02-8C7A-EDFE81301DFE}">
      <dgm:prSet/>
      <dgm:spPr/>
      <dgm:t>
        <a:bodyPr/>
        <a:lstStyle/>
        <a:p>
          <a:endParaRPr lang="en-US"/>
        </a:p>
      </dgm:t>
    </dgm:pt>
    <dgm:pt modelId="{BCF62A70-B652-4425-A989-19F0AB0336C9}">
      <dgm:prSet custT="1"/>
      <dgm:spPr/>
      <dgm:t>
        <a:bodyPr anchor="ctr"/>
        <a:lstStyle/>
        <a:p>
          <a:pPr>
            <a:lnSpc>
              <a:spcPct val="100000"/>
            </a:lnSpc>
          </a:pPr>
          <a:r>
            <a:rPr lang="en-US" sz="1300" i="0" u="none" strike="noStrike" cap="none" dirty="0">
              <a:latin typeface="Aptos" panose="020B0004020202020204" pitchFamily="34" charset="0"/>
              <a:ea typeface="Gill Sans"/>
              <a:cs typeface="Gill Sans"/>
              <a:sym typeface="Gill Sans"/>
            </a:rPr>
            <a:t>Performance outcomes can be increased each contract year</a:t>
          </a:r>
          <a:endParaRPr lang="en-US" sz="1300" dirty="0">
            <a:latin typeface="Aptos" panose="020B0004020202020204" pitchFamily="34" charset="0"/>
            <a:ea typeface="Gill Sans"/>
            <a:cs typeface="Gill Sans"/>
            <a:sym typeface="Gill Sans"/>
          </a:endParaRPr>
        </a:p>
      </dgm:t>
    </dgm:pt>
    <dgm:pt modelId="{81A6EFC3-8FE7-4CE6-8C63-182C1013AC2E}" type="parTrans" cxnId="{87380FDD-2435-4AFB-BB65-0A58C382641E}">
      <dgm:prSet/>
      <dgm:spPr/>
      <dgm:t>
        <a:bodyPr/>
        <a:lstStyle/>
        <a:p>
          <a:endParaRPr lang="en-US"/>
        </a:p>
      </dgm:t>
    </dgm:pt>
    <dgm:pt modelId="{DF3023EB-E2FD-4140-A1FC-9797BAADD9D6}" type="sibTrans" cxnId="{87380FDD-2435-4AFB-BB65-0A58C382641E}">
      <dgm:prSet/>
      <dgm:spPr/>
      <dgm:t>
        <a:bodyPr/>
        <a:lstStyle/>
        <a:p>
          <a:endParaRPr lang="en-US"/>
        </a:p>
      </dgm:t>
    </dgm:pt>
    <dgm:pt modelId="{E217D018-2CC3-449F-9795-D640E163426A}">
      <dgm:prSet custT="1"/>
      <dgm:spPr/>
      <dgm:t>
        <a:bodyPr anchor="ctr"/>
        <a:lstStyle/>
        <a:p>
          <a:pPr>
            <a:lnSpc>
              <a:spcPct val="100000"/>
            </a:lnSpc>
            <a:buFont typeface="Arial" panose="020B0604020202020204" pitchFamily="34" charset="0"/>
            <a:buNone/>
          </a:pPr>
          <a:r>
            <a:rPr lang="en-US" sz="1300" i="0" u="none" strike="noStrike" cap="none" dirty="0">
              <a:latin typeface="Aptos" panose="020B0004020202020204" pitchFamily="34" charset="0"/>
              <a:ea typeface="Gill Sans"/>
              <a:cs typeface="Gill Sans"/>
              <a:sym typeface="Gill Sans"/>
            </a:rPr>
            <a:t>Investment in preventive services which lead to long-term savings</a:t>
          </a:r>
          <a:endParaRPr lang="en-US" sz="1300" dirty="0">
            <a:latin typeface="Aptos" panose="020B0004020202020204" pitchFamily="34" charset="0"/>
            <a:ea typeface="Gill Sans"/>
            <a:cs typeface="Gill Sans"/>
            <a:sym typeface="Gill Sans"/>
          </a:endParaRPr>
        </a:p>
      </dgm:t>
    </dgm:pt>
    <dgm:pt modelId="{58CF34A5-FA39-4A36-9320-4F5F55C006A3}" type="sibTrans" cxnId="{291A862A-4116-4421-8A0C-7A8BDB4AE63E}">
      <dgm:prSet/>
      <dgm:spPr/>
      <dgm:t>
        <a:bodyPr/>
        <a:lstStyle/>
        <a:p>
          <a:endParaRPr lang="en-US"/>
        </a:p>
      </dgm:t>
    </dgm:pt>
    <dgm:pt modelId="{9E0C550F-90DA-4967-BD8E-48B4AC8FAFBB}" type="parTrans" cxnId="{291A862A-4116-4421-8A0C-7A8BDB4AE63E}">
      <dgm:prSet/>
      <dgm:spPr/>
      <dgm:t>
        <a:bodyPr/>
        <a:lstStyle/>
        <a:p>
          <a:endParaRPr lang="en-US"/>
        </a:p>
      </dgm:t>
    </dgm:pt>
    <dgm:pt modelId="{4457734D-5ADA-433B-9875-503961F089BE}">
      <dgm:prSet custT="1"/>
      <dgm:spPr/>
      <dgm:t>
        <a:bodyPr anchor="ctr"/>
        <a:lstStyle/>
        <a:p>
          <a:pPr>
            <a:lnSpc>
              <a:spcPct val="100000"/>
            </a:lnSpc>
            <a:buFont typeface="Arial" panose="020B0604020202020204" pitchFamily="34" charset="0"/>
            <a:buNone/>
          </a:pPr>
          <a:r>
            <a:rPr lang="en-US" sz="1300" i="0" u="none" strike="noStrike" cap="none" dirty="0">
              <a:latin typeface="Aptos" panose="020B0004020202020204" pitchFamily="34" charset="0"/>
              <a:ea typeface="Gill Sans"/>
              <a:cs typeface="Gill Sans"/>
              <a:sym typeface="Gill Sans"/>
            </a:rPr>
            <a:t>Prevention of unnecessary hospitalizations</a:t>
          </a:r>
          <a:endParaRPr lang="en-US" sz="1300" dirty="0">
            <a:latin typeface="Aptos" panose="020B0004020202020204" pitchFamily="34" charset="0"/>
            <a:ea typeface="Gill Sans"/>
            <a:cs typeface="Gill Sans"/>
            <a:sym typeface="Gill Sans"/>
          </a:endParaRPr>
        </a:p>
      </dgm:t>
    </dgm:pt>
    <dgm:pt modelId="{62FA0056-FF32-489C-8294-228100E2202D}" type="sibTrans" cxnId="{16DE089E-8A18-4120-B635-EA2BCAFF7ABF}">
      <dgm:prSet/>
      <dgm:spPr/>
      <dgm:t>
        <a:bodyPr/>
        <a:lstStyle/>
        <a:p>
          <a:endParaRPr lang="en-US"/>
        </a:p>
      </dgm:t>
    </dgm:pt>
    <dgm:pt modelId="{ECAEF57E-64E8-4F63-89DF-9791BA2D4D68}" type="parTrans" cxnId="{16DE089E-8A18-4120-B635-EA2BCAFF7ABF}">
      <dgm:prSet/>
      <dgm:spPr/>
      <dgm:t>
        <a:bodyPr/>
        <a:lstStyle/>
        <a:p>
          <a:endParaRPr lang="en-US"/>
        </a:p>
      </dgm:t>
    </dgm:pt>
    <dgm:pt modelId="{D3345E88-8855-47EC-BBCD-9CAECA16687A}" type="pres">
      <dgm:prSet presAssocID="{E74516F3-BBBB-4B38-8211-BF7A3C7A841B}" presName="root" presStyleCnt="0">
        <dgm:presLayoutVars>
          <dgm:dir/>
          <dgm:resizeHandles val="exact"/>
        </dgm:presLayoutVars>
      </dgm:prSet>
      <dgm:spPr/>
    </dgm:pt>
    <dgm:pt modelId="{BA77E788-5A15-4CCF-B418-2EC9124BE0EC}" type="pres">
      <dgm:prSet presAssocID="{418123AC-4014-48EA-8247-06228E9DA6C0}" presName="compNode" presStyleCnt="0"/>
      <dgm:spPr/>
    </dgm:pt>
    <dgm:pt modelId="{180987A3-ACDC-45A7-9AF3-4BF246F3887D}" type="pres">
      <dgm:prSet presAssocID="{418123AC-4014-48EA-8247-06228E9DA6C0}" presName="bgRect" presStyleLbl="bgShp" presStyleIdx="0" presStyleCnt="2" custScaleY="135730"/>
      <dgm:spPr>
        <a:prstGeom prst="rect">
          <a:avLst/>
        </a:prstGeom>
        <a:solidFill>
          <a:schemeClr val="accent5">
            <a:lumMod val="20000"/>
            <a:lumOff val="80000"/>
          </a:schemeClr>
        </a:solidFill>
      </dgm:spPr>
    </dgm:pt>
    <dgm:pt modelId="{A18986D5-11DC-4A32-BACE-AFB621355BB6}" type="pres">
      <dgm:prSet presAssocID="{418123AC-4014-48EA-8247-06228E9DA6C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B7F349E1-7EC0-4EB2-BE93-940F05FE4499}" type="pres">
      <dgm:prSet presAssocID="{418123AC-4014-48EA-8247-06228E9DA6C0}" presName="spaceRect" presStyleCnt="0"/>
      <dgm:spPr/>
    </dgm:pt>
    <dgm:pt modelId="{0681A47E-198A-4BB4-A649-161A75D6A11D}" type="pres">
      <dgm:prSet presAssocID="{418123AC-4014-48EA-8247-06228E9DA6C0}" presName="parTx" presStyleLbl="revTx" presStyleIdx="0" presStyleCnt="4">
        <dgm:presLayoutVars>
          <dgm:chMax val="0"/>
          <dgm:chPref val="0"/>
        </dgm:presLayoutVars>
      </dgm:prSet>
      <dgm:spPr/>
    </dgm:pt>
    <dgm:pt modelId="{114C5952-02BF-4320-90AB-08E82955E9EF}" type="pres">
      <dgm:prSet presAssocID="{418123AC-4014-48EA-8247-06228E9DA6C0}" presName="desTx" presStyleLbl="revTx" presStyleIdx="1" presStyleCnt="4">
        <dgm:presLayoutVars/>
      </dgm:prSet>
      <dgm:spPr/>
    </dgm:pt>
    <dgm:pt modelId="{C1848AF5-A32F-4B88-950A-08683A70869E}" type="pres">
      <dgm:prSet presAssocID="{9C51D82D-17BE-4095-B69F-68F9812A1E46}" presName="sibTrans" presStyleCnt="0"/>
      <dgm:spPr/>
    </dgm:pt>
    <dgm:pt modelId="{FD8000FC-052B-4757-8E5C-F8CBA29C8ECF}" type="pres">
      <dgm:prSet presAssocID="{6350CA04-0E55-48B8-8488-5EED0BEF2C19}" presName="compNode" presStyleCnt="0"/>
      <dgm:spPr/>
    </dgm:pt>
    <dgm:pt modelId="{1DE352BF-4DE5-4B84-8DF3-4752F3420ECE}" type="pres">
      <dgm:prSet presAssocID="{6350CA04-0E55-48B8-8488-5EED0BEF2C19}" presName="bgRect" presStyleLbl="bgShp" presStyleIdx="1" presStyleCnt="2" custScaleY="138188"/>
      <dgm:spPr>
        <a:prstGeom prst="rect">
          <a:avLst/>
        </a:prstGeom>
        <a:solidFill>
          <a:schemeClr val="accent5">
            <a:lumMod val="20000"/>
            <a:lumOff val="80000"/>
          </a:schemeClr>
        </a:solidFill>
      </dgm:spPr>
    </dgm:pt>
    <dgm:pt modelId="{A1BE7A19-07F3-446B-8A0C-4D7895F9B30C}" type="pres">
      <dgm:prSet presAssocID="{6350CA04-0E55-48B8-8488-5EED0BEF2C1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205DBDCC-C849-4402-BA17-B0DC270F87B9}" type="pres">
      <dgm:prSet presAssocID="{6350CA04-0E55-48B8-8488-5EED0BEF2C19}" presName="spaceRect" presStyleCnt="0"/>
      <dgm:spPr/>
    </dgm:pt>
    <dgm:pt modelId="{0D9E4567-2D35-4504-9160-9983CC988EB7}" type="pres">
      <dgm:prSet presAssocID="{6350CA04-0E55-48B8-8488-5EED0BEF2C19}" presName="parTx" presStyleLbl="revTx" presStyleIdx="2" presStyleCnt="4">
        <dgm:presLayoutVars>
          <dgm:chMax val="0"/>
          <dgm:chPref val="0"/>
        </dgm:presLayoutVars>
      </dgm:prSet>
      <dgm:spPr/>
    </dgm:pt>
    <dgm:pt modelId="{6B1BD144-5F46-4B13-816B-0CEC43F9CBC8}" type="pres">
      <dgm:prSet presAssocID="{6350CA04-0E55-48B8-8488-5EED0BEF2C19}" presName="desTx" presStyleLbl="revTx" presStyleIdx="3" presStyleCnt="4">
        <dgm:presLayoutVars/>
      </dgm:prSet>
      <dgm:spPr/>
    </dgm:pt>
  </dgm:ptLst>
  <dgm:cxnLst>
    <dgm:cxn modelId="{1A2CAE1A-2947-4982-986A-7AFA57D05A85}" type="presOf" srcId="{E74516F3-BBBB-4B38-8211-BF7A3C7A841B}" destId="{D3345E88-8855-47EC-BBCD-9CAECA16687A}" srcOrd="0" destOrd="0" presId="urn:microsoft.com/office/officeart/2018/2/layout/IconVerticalSolidList"/>
    <dgm:cxn modelId="{291A862A-4116-4421-8A0C-7A8BDB4AE63E}" srcId="{418123AC-4014-48EA-8247-06228E9DA6C0}" destId="{E217D018-2CC3-449F-9795-D640E163426A}" srcOrd="1" destOrd="0" parTransId="{9E0C550F-90DA-4967-BD8E-48B4AC8FAFBB}" sibTransId="{58CF34A5-FA39-4A36-9320-4F5F55C006A3}"/>
    <dgm:cxn modelId="{AD663134-0499-4F02-8C7A-EDFE81301DFE}" srcId="{6350CA04-0E55-48B8-8488-5EED0BEF2C19}" destId="{2F7DE19E-7DD0-45F9-9161-4761040AE529}" srcOrd="1" destOrd="0" parTransId="{31118EEB-9340-4EA2-A4D3-E79B2BED9E7D}" sibTransId="{8A8BAFE5-3247-4691-828F-554B20DDF172}"/>
    <dgm:cxn modelId="{F43D7C38-1156-48AD-B9AF-C3F1AC99B3F4}" type="presOf" srcId="{2F7DE19E-7DD0-45F9-9161-4761040AE529}" destId="{6B1BD144-5F46-4B13-816B-0CEC43F9CBC8}" srcOrd="0" destOrd="1" presId="urn:microsoft.com/office/officeart/2018/2/layout/IconVerticalSolidList"/>
    <dgm:cxn modelId="{D6D5FF44-2F3C-4AEA-8A57-6EA33F386CA4}" type="presOf" srcId="{BCF62A70-B652-4425-A989-19F0AB0336C9}" destId="{6B1BD144-5F46-4B13-816B-0CEC43F9CBC8}" srcOrd="0" destOrd="2" presId="urn:microsoft.com/office/officeart/2018/2/layout/IconVerticalSolidList"/>
    <dgm:cxn modelId="{7A42776A-959D-4DB6-A95F-9CB5922A11DA}" srcId="{E74516F3-BBBB-4B38-8211-BF7A3C7A841B}" destId="{6350CA04-0E55-48B8-8488-5EED0BEF2C19}" srcOrd="1" destOrd="0" parTransId="{01B81CB0-3DF0-4353-9146-1F0CA8C4F54B}" sibTransId="{7EAA8DCE-9312-4562-A506-75C3FAB7AEB1}"/>
    <dgm:cxn modelId="{06533E70-7E34-48B2-B222-87240FA0DF8C}" srcId="{E74516F3-BBBB-4B38-8211-BF7A3C7A841B}" destId="{418123AC-4014-48EA-8247-06228E9DA6C0}" srcOrd="0" destOrd="0" parTransId="{65F25F8B-FB2C-4F72-9B63-EE5D63378933}" sibTransId="{9C51D82D-17BE-4095-B69F-68F9812A1E46}"/>
    <dgm:cxn modelId="{F068AF58-B58B-4404-99D4-9DBC2B41942E}" srcId="{6350CA04-0E55-48B8-8488-5EED0BEF2C19}" destId="{684F44D2-6967-4AF7-9AE7-A6E456078D0C}" srcOrd="0" destOrd="0" parTransId="{88107325-A339-41EE-AEB7-CD33A09D7FAD}" sibTransId="{CD52BB69-D659-427D-B825-D8D8280A9274}"/>
    <dgm:cxn modelId="{6F70DD8B-F89B-4B39-95C5-8671CB5150C1}" type="presOf" srcId="{418123AC-4014-48EA-8247-06228E9DA6C0}" destId="{0681A47E-198A-4BB4-A649-161A75D6A11D}" srcOrd="0" destOrd="0" presId="urn:microsoft.com/office/officeart/2018/2/layout/IconVerticalSolidList"/>
    <dgm:cxn modelId="{5FDEA998-6DDB-40EE-941E-ACA502A5C460}" type="presOf" srcId="{4457734D-5ADA-433B-9875-503961F089BE}" destId="{114C5952-02BF-4320-90AB-08E82955E9EF}" srcOrd="0" destOrd="2" presId="urn:microsoft.com/office/officeart/2018/2/layout/IconVerticalSolidList"/>
    <dgm:cxn modelId="{16DE089E-8A18-4120-B635-EA2BCAFF7ABF}" srcId="{418123AC-4014-48EA-8247-06228E9DA6C0}" destId="{4457734D-5ADA-433B-9875-503961F089BE}" srcOrd="2" destOrd="0" parTransId="{ECAEF57E-64E8-4F63-89DF-9791BA2D4D68}" sibTransId="{62FA0056-FF32-489C-8294-228100E2202D}"/>
    <dgm:cxn modelId="{B89C18CA-222A-4005-BD08-F0815F003975}" type="presOf" srcId="{354E4065-2C45-451D-A505-657A46C57CF4}" destId="{114C5952-02BF-4320-90AB-08E82955E9EF}" srcOrd="0" destOrd="0" presId="urn:microsoft.com/office/officeart/2018/2/layout/IconVerticalSolidList"/>
    <dgm:cxn modelId="{819397D1-B8D2-4BCA-AB0E-AC655D14845B}" type="presOf" srcId="{E217D018-2CC3-449F-9795-D640E163426A}" destId="{114C5952-02BF-4320-90AB-08E82955E9EF}" srcOrd="0" destOrd="1" presId="urn:microsoft.com/office/officeart/2018/2/layout/IconVerticalSolidList"/>
    <dgm:cxn modelId="{87380FDD-2435-4AFB-BB65-0A58C382641E}" srcId="{6350CA04-0E55-48B8-8488-5EED0BEF2C19}" destId="{BCF62A70-B652-4425-A989-19F0AB0336C9}" srcOrd="2" destOrd="0" parTransId="{81A6EFC3-8FE7-4CE6-8C63-182C1013AC2E}" sibTransId="{DF3023EB-E2FD-4140-A1FC-9797BAADD9D6}"/>
    <dgm:cxn modelId="{CBDF18E5-E1CC-4841-B38C-C22867F857DE}" srcId="{418123AC-4014-48EA-8247-06228E9DA6C0}" destId="{354E4065-2C45-451D-A505-657A46C57CF4}" srcOrd="0" destOrd="0" parTransId="{54538FF2-A8CC-4D6A-B40E-D48F3AF9DCE8}" sibTransId="{8136ABBE-99D9-47C5-ABA8-8799DEA6F627}"/>
    <dgm:cxn modelId="{EDF8E9F2-5F26-4A87-9F24-B42598606462}" type="presOf" srcId="{6350CA04-0E55-48B8-8488-5EED0BEF2C19}" destId="{0D9E4567-2D35-4504-9160-9983CC988EB7}" srcOrd="0" destOrd="0" presId="urn:microsoft.com/office/officeart/2018/2/layout/IconVerticalSolidList"/>
    <dgm:cxn modelId="{7127B8F4-D208-4A4B-86D8-A0CCF52CE5CB}" type="presOf" srcId="{684F44D2-6967-4AF7-9AE7-A6E456078D0C}" destId="{6B1BD144-5F46-4B13-816B-0CEC43F9CBC8}" srcOrd="0" destOrd="0" presId="urn:microsoft.com/office/officeart/2018/2/layout/IconVerticalSolidList"/>
    <dgm:cxn modelId="{87E8B286-E4FC-4C18-8A2C-4B9631C73D3B}" type="presParOf" srcId="{D3345E88-8855-47EC-BBCD-9CAECA16687A}" destId="{BA77E788-5A15-4CCF-B418-2EC9124BE0EC}" srcOrd="0" destOrd="0" presId="urn:microsoft.com/office/officeart/2018/2/layout/IconVerticalSolidList"/>
    <dgm:cxn modelId="{2F7C5F22-BD01-47F5-80B5-32B62B9FB7CC}" type="presParOf" srcId="{BA77E788-5A15-4CCF-B418-2EC9124BE0EC}" destId="{180987A3-ACDC-45A7-9AF3-4BF246F3887D}" srcOrd="0" destOrd="0" presId="urn:microsoft.com/office/officeart/2018/2/layout/IconVerticalSolidList"/>
    <dgm:cxn modelId="{BF513EA1-2CCD-4576-9E5A-D298CF1A2040}" type="presParOf" srcId="{BA77E788-5A15-4CCF-B418-2EC9124BE0EC}" destId="{A18986D5-11DC-4A32-BACE-AFB621355BB6}" srcOrd="1" destOrd="0" presId="urn:microsoft.com/office/officeart/2018/2/layout/IconVerticalSolidList"/>
    <dgm:cxn modelId="{0739ADCF-332B-4058-BC06-86DF1DD77ECC}" type="presParOf" srcId="{BA77E788-5A15-4CCF-B418-2EC9124BE0EC}" destId="{B7F349E1-7EC0-4EB2-BE93-940F05FE4499}" srcOrd="2" destOrd="0" presId="urn:microsoft.com/office/officeart/2018/2/layout/IconVerticalSolidList"/>
    <dgm:cxn modelId="{EA3AA263-A2BB-495B-8CEE-1404C9477128}" type="presParOf" srcId="{BA77E788-5A15-4CCF-B418-2EC9124BE0EC}" destId="{0681A47E-198A-4BB4-A649-161A75D6A11D}" srcOrd="3" destOrd="0" presId="urn:microsoft.com/office/officeart/2018/2/layout/IconVerticalSolidList"/>
    <dgm:cxn modelId="{C1F08C12-D23E-4D4C-AB41-D3A87607B813}" type="presParOf" srcId="{BA77E788-5A15-4CCF-B418-2EC9124BE0EC}" destId="{114C5952-02BF-4320-90AB-08E82955E9EF}" srcOrd="4" destOrd="0" presId="urn:microsoft.com/office/officeart/2018/2/layout/IconVerticalSolidList"/>
    <dgm:cxn modelId="{4D581612-F146-4B2C-8A44-A7C1338F9DB8}" type="presParOf" srcId="{D3345E88-8855-47EC-BBCD-9CAECA16687A}" destId="{C1848AF5-A32F-4B88-950A-08683A70869E}" srcOrd="1" destOrd="0" presId="urn:microsoft.com/office/officeart/2018/2/layout/IconVerticalSolidList"/>
    <dgm:cxn modelId="{43533B1D-D7F7-49BD-9584-8CDC8A611557}" type="presParOf" srcId="{D3345E88-8855-47EC-BBCD-9CAECA16687A}" destId="{FD8000FC-052B-4757-8E5C-F8CBA29C8ECF}" srcOrd="2" destOrd="0" presId="urn:microsoft.com/office/officeart/2018/2/layout/IconVerticalSolidList"/>
    <dgm:cxn modelId="{F22982AA-9C16-45B4-8572-DBE924AB47FA}" type="presParOf" srcId="{FD8000FC-052B-4757-8E5C-F8CBA29C8ECF}" destId="{1DE352BF-4DE5-4B84-8DF3-4752F3420ECE}" srcOrd="0" destOrd="0" presId="urn:microsoft.com/office/officeart/2018/2/layout/IconVerticalSolidList"/>
    <dgm:cxn modelId="{92CC22C0-82E5-4219-A882-897B429FB4A6}" type="presParOf" srcId="{FD8000FC-052B-4757-8E5C-F8CBA29C8ECF}" destId="{A1BE7A19-07F3-446B-8A0C-4D7895F9B30C}" srcOrd="1" destOrd="0" presId="urn:microsoft.com/office/officeart/2018/2/layout/IconVerticalSolidList"/>
    <dgm:cxn modelId="{51C04174-4643-4EAB-A2AC-2977814413EB}" type="presParOf" srcId="{FD8000FC-052B-4757-8E5C-F8CBA29C8ECF}" destId="{205DBDCC-C849-4402-BA17-B0DC270F87B9}" srcOrd="2" destOrd="0" presId="urn:microsoft.com/office/officeart/2018/2/layout/IconVerticalSolidList"/>
    <dgm:cxn modelId="{A3BC7BFC-084E-4D11-9C53-B9585FF26F15}" type="presParOf" srcId="{FD8000FC-052B-4757-8E5C-F8CBA29C8ECF}" destId="{0D9E4567-2D35-4504-9160-9983CC988EB7}" srcOrd="3" destOrd="0" presId="urn:microsoft.com/office/officeart/2018/2/layout/IconVerticalSolidList"/>
    <dgm:cxn modelId="{FF13BD8D-FCB9-4A32-81BF-AF63641084B5}" type="presParOf" srcId="{FD8000FC-052B-4757-8E5C-F8CBA29C8ECF}" destId="{6B1BD144-5F46-4B13-816B-0CEC43F9CBC8}"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491445-38A9-4EE3-BE83-41AADB1BB153}" type="doc">
      <dgm:prSet loTypeId="urn:microsoft.com/office/officeart/2005/8/layout/chevronAccent+Icon" loCatId="officeonline" qsTypeId="urn:microsoft.com/office/officeart/2005/8/quickstyle/simple1" qsCatId="simple" csTypeId="urn:microsoft.com/office/officeart/2005/8/colors/colorful1" csCatId="colorful" phldr="1"/>
      <dgm:spPr/>
    </dgm:pt>
    <dgm:pt modelId="{C095FED6-8EB9-4CEE-AE0F-778D1F363F14}">
      <dgm:prSet phldrT="[Text]"/>
      <dgm:spPr/>
      <dgm:t>
        <a:bodyPr/>
        <a:lstStyle/>
        <a:p>
          <a:r>
            <a:rPr lang="en-US" dirty="0">
              <a:latin typeface="Aptos" panose="020B0004020202020204" pitchFamily="34" charset="0"/>
            </a:rPr>
            <a:t>This design includes all Medicaid-covered dental benefits</a:t>
          </a:r>
        </a:p>
      </dgm:t>
    </dgm:pt>
    <dgm:pt modelId="{08F549CC-0539-4823-B643-1005D0321607}" type="parTrans" cxnId="{96B60B11-257C-4B07-9CB9-5FFEE5F5EDA2}">
      <dgm:prSet/>
      <dgm:spPr/>
      <dgm:t>
        <a:bodyPr/>
        <a:lstStyle/>
        <a:p>
          <a:endParaRPr lang="en-US"/>
        </a:p>
      </dgm:t>
    </dgm:pt>
    <dgm:pt modelId="{410D2769-402D-4EA4-ABDF-5845EE3397F4}" type="sibTrans" cxnId="{96B60B11-257C-4B07-9CB9-5FFEE5F5EDA2}">
      <dgm:prSet/>
      <dgm:spPr/>
      <dgm:t>
        <a:bodyPr/>
        <a:lstStyle/>
        <a:p>
          <a:endParaRPr lang="en-US"/>
        </a:p>
      </dgm:t>
    </dgm:pt>
    <dgm:pt modelId="{946D530A-CF8A-4292-AA6B-055916845606}">
      <dgm:prSet phldrT="[Text]"/>
      <dgm:spPr/>
      <dgm:t>
        <a:bodyPr/>
        <a:lstStyle/>
        <a:p>
          <a:r>
            <a:rPr lang="en-US" dirty="0">
              <a:latin typeface="Aptos" panose="020B0004020202020204" pitchFamily="34" charset="0"/>
            </a:rPr>
            <a:t>Provides state oversight and coordination of dental services</a:t>
          </a:r>
        </a:p>
      </dgm:t>
    </dgm:pt>
    <dgm:pt modelId="{634D326F-2D13-4810-B78F-26D1A6376369}" type="parTrans" cxnId="{0434ABE6-B664-4E63-A4BC-B64C2ED5AB02}">
      <dgm:prSet/>
      <dgm:spPr/>
      <dgm:t>
        <a:bodyPr/>
        <a:lstStyle/>
        <a:p>
          <a:endParaRPr lang="en-US"/>
        </a:p>
      </dgm:t>
    </dgm:pt>
    <dgm:pt modelId="{18B27E92-9A01-4A30-8B18-46A973418595}" type="sibTrans" cxnId="{0434ABE6-B664-4E63-A4BC-B64C2ED5AB02}">
      <dgm:prSet/>
      <dgm:spPr/>
      <dgm:t>
        <a:bodyPr/>
        <a:lstStyle/>
        <a:p>
          <a:endParaRPr lang="en-US"/>
        </a:p>
      </dgm:t>
    </dgm:pt>
    <dgm:pt modelId="{409042EE-25A9-40F6-902D-D794837AED02}">
      <dgm:prSet phldrT="[Text]"/>
      <dgm:spPr/>
      <dgm:t>
        <a:bodyPr/>
        <a:lstStyle/>
        <a:p>
          <a:r>
            <a:rPr lang="en-US" dirty="0">
              <a:latin typeface="Aptos" panose="020B0004020202020204" pitchFamily="34" charset="0"/>
            </a:rPr>
            <a:t>Provides incentives for coordinating care and avoiding duplication</a:t>
          </a:r>
        </a:p>
      </dgm:t>
    </dgm:pt>
    <dgm:pt modelId="{6D255850-2293-4D53-AF06-D1738702D58E}" type="parTrans" cxnId="{473072E9-5058-4179-B365-6E6034A38A05}">
      <dgm:prSet/>
      <dgm:spPr/>
      <dgm:t>
        <a:bodyPr/>
        <a:lstStyle/>
        <a:p>
          <a:endParaRPr lang="en-US"/>
        </a:p>
      </dgm:t>
    </dgm:pt>
    <dgm:pt modelId="{5969D80F-8B49-4F88-910A-C6BC1C41863B}" type="sibTrans" cxnId="{473072E9-5058-4179-B365-6E6034A38A05}">
      <dgm:prSet/>
      <dgm:spPr/>
      <dgm:t>
        <a:bodyPr/>
        <a:lstStyle/>
        <a:p>
          <a:endParaRPr lang="en-US"/>
        </a:p>
      </dgm:t>
    </dgm:pt>
    <dgm:pt modelId="{B406AFFA-5363-4492-85FA-18AF4E512AC0}" type="pres">
      <dgm:prSet presAssocID="{6B491445-38A9-4EE3-BE83-41AADB1BB153}" presName="Name0" presStyleCnt="0">
        <dgm:presLayoutVars>
          <dgm:dir/>
          <dgm:resizeHandles val="exact"/>
        </dgm:presLayoutVars>
      </dgm:prSet>
      <dgm:spPr/>
    </dgm:pt>
    <dgm:pt modelId="{1F2044E1-EF4B-466A-A13E-1E4DBCA25FB3}" type="pres">
      <dgm:prSet presAssocID="{C095FED6-8EB9-4CEE-AE0F-778D1F363F14}" presName="composite" presStyleCnt="0"/>
      <dgm:spPr/>
    </dgm:pt>
    <dgm:pt modelId="{ABA8DDEE-2A20-4A97-948A-A07EB87A7259}" type="pres">
      <dgm:prSet presAssocID="{C095FED6-8EB9-4CEE-AE0F-778D1F363F14}" presName="bgChev" presStyleLbl="node1" presStyleIdx="0" presStyleCnt="3"/>
      <dgm:spPr/>
    </dgm:pt>
    <dgm:pt modelId="{ECA574A1-E785-4D49-BDE9-9DDA8B5453BD}" type="pres">
      <dgm:prSet presAssocID="{C095FED6-8EB9-4CEE-AE0F-778D1F363F14}" presName="txNode" presStyleLbl="fgAcc1" presStyleIdx="0" presStyleCnt="3">
        <dgm:presLayoutVars>
          <dgm:bulletEnabled val="1"/>
        </dgm:presLayoutVars>
      </dgm:prSet>
      <dgm:spPr>
        <a:prstGeom prst="rect">
          <a:avLst/>
        </a:prstGeom>
      </dgm:spPr>
    </dgm:pt>
    <dgm:pt modelId="{6B26504E-F137-45D6-B5E4-5E1456C48D45}" type="pres">
      <dgm:prSet presAssocID="{410D2769-402D-4EA4-ABDF-5845EE3397F4}" presName="compositeSpace" presStyleCnt="0"/>
      <dgm:spPr/>
    </dgm:pt>
    <dgm:pt modelId="{F3676F00-A596-4CC8-804C-22D5472FD8C5}" type="pres">
      <dgm:prSet presAssocID="{946D530A-CF8A-4292-AA6B-055916845606}" presName="composite" presStyleCnt="0"/>
      <dgm:spPr/>
    </dgm:pt>
    <dgm:pt modelId="{3C628695-F85F-4655-A359-2FC57CC15BAF}" type="pres">
      <dgm:prSet presAssocID="{946D530A-CF8A-4292-AA6B-055916845606}" presName="bgChev" presStyleLbl="node1" presStyleIdx="1" presStyleCnt="3"/>
      <dgm:spPr/>
    </dgm:pt>
    <dgm:pt modelId="{2BB03C50-58E1-4BB7-B700-A191339F7498}" type="pres">
      <dgm:prSet presAssocID="{946D530A-CF8A-4292-AA6B-055916845606}" presName="txNode" presStyleLbl="fgAcc1" presStyleIdx="1" presStyleCnt="3">
        <dgm:presLayoutVars>
          <dgm:bulletEnabled val="1"/>
        </dgm:presLayoutVars>
      </dgm:prSet>
      <dgm:spPr>
        <a:prstGeom prst="rect">
          <a:avLst/>
        </a:prstGeom>
      </dgm:spPr>
    </dgm:pt>
    <dgm:pt modelId="{266096BB-9480-46C2-8CCA-34DD9B2C06B0}" type="pres">
      <dgm:prSet presAssocID="{18B27E92-9A01-4A30-8B18-46A973418595}" presName="compositeSpace" presStyleCnt="0"/>
      <dgm:spPr/>
    </dgm:pt>
    <dgm:pt modelId="{966A2864-942D-437A-AAA3-DC9471BC25FB}" type="pres">
      <dgm:prSet presAssocID="{409042EE-25A9-40F6-902D-D794837AED02}" presName="composite" presStyleCnt="0"/>
      <dgm:spPr/>
    </dgm:pt>
    <dgm:pt modelId="{C5D5ECBD-1B86-4849-9DE7-89C3BB3198B2}" type="pres">
      <dgm:prSet presAssocID="{409042EE-25A9-40F6-902D-D794837AED02}" presName="bgChev" presStyleLbl="node1" presStyleIdx="2" presStyleCnt="3"/>
      <dgm:spPr/>
    </dgm:pt>
    <dgm:pt modelId="{C19BA483-DCE1-477E-8B28-206585CA53E6}" type="pres">
      <dgm:prSet presAssocID="{409042EE-25A9-40F6-902D-D794837AED02}" presName="txNode" presStyleLbl="fgAcc1" presStyleIdx="2" presStyleCnt="3">
        <dgm:presLayoutVars>
          <dgm:bulletEnabled val="1"/>
        </dgm:presLayoutVars>
      </dgm:prSet>
      <dgm:spPr>
        <a:prstGeom prst="rect">
          <a:avLst/>
        </a:prstGeom>
      </dgm:spPr>
    </dgm:pt>
  </dgm:ptLst>
  <dgm:cxnLst>
    <dgm:cxn modelId="{96B60B11-257C-4B07-9CB9-5FFEE5F5EDA2}" srcId="{6B491445-38A9-4EE3-BE83-41AADB1BB153}" destId="{C095FED6-8EB9-4CEE-AE0F-778D1F363F14}" srcOrd="0" destOrd="0" parTransId="{08F549CC-0539-4823-B643-1005D0321607}" sibTransId="{410D2769-402D-4EA4-ABDF-5845EE3397F4}"/>
    <dgm:cxn modelId="{B8752C39-41A9-41A8-A78B-22874EADD05B}" type="presOf" srcId="{946D530A-CF8A-4292-AA6B-055916845606}" destId="{2BB03C50-58E1-4BB7-B700-A191339F7498}" srcOrd="0" destOrd="0" presId="urn:microsoft.com/office/officeart/2005/8/layout/chevronAccent+Icon"/>
    <dgm:cxn modelId="{FE5CDB3D-18D3-4FD9-95FB-1D7C2313CD46}" type="presOf" srcId="{6B491445-38A9-4EE3-BE83-41AADB1BB153}" destId="{B406AFFA-5363-4492-85FA-18AF4E512AC0}" srcOrd="0" destOrd="0" presId="urn:microsoft.com/office/officeart/2005/8/layout/chevronAccent+Icon"/>
    <dgm:cxn modelId="{9D3673D0-5916-46E8-90A2-2DE3DF0DC456}" type="presOf" srcId="{C095FED6-8EB9-4CEE-AE0F-778D1F363F14}" destId="{ECA574A1-E785-4D49-BDE9-9DDA8B5453BD}" srcOrd="0" destOrd="0" presId="urn:microsoft.com/office/officeart/2005/8/layout/chevronAccent+Icon"/>
    <dgm:cxn modelId="{0434ABE6-B664-4E63-A4BC-B64C2ED5AB02}" srcId="{6B491445-38A9-4EE3-BE83-41AADB1BB153}" destId="{946D530A-CF8A-4292-AA6B-055916845606}" srcOrd="1" destOrd="0" parTransId="{634D326F-2D13-4810-B78F-26D1A6376369}" sibTransId="{18B27E92-9A01-4A30-8B18-46A973418595}"/>
    <dgm:cxn modelId="{473072E9-5058-4179-B365-6E6034A38A05}" srcId="{6B491445-38A9-4EE3-BE83-41AADB1BB153}" destId="{409042EE-25A9-40F6-902D-D794837AED02}" srcOrd="2" destOrd="0" parTransId="{6D255850-2293-4D53-AF06-D1738702D58E}" sibTransId="{5969D80F-8B49-4F88-910A-C6BC1C41863B}"/>
    <dgm:cxn modelId="{0E111AF7-8AF6-4AB2-84A9-F33A5BBBE572}" type="presOf" srcId="{409042EE-25A9-40F6-902D-D794837AED02}" destId="{C19BA483-DCE1-477E-8B28-206585CA53E6}" srcOrd="0" destOrd="0" presId="urn:microsoft.com/office/officeart/2005/8/layout/chevronAccent+Icon"/>
    <dgm:cxn modelId="{55E7C3F4-4717-46DE-BA16-4384CA9B4D76}" type="presParOf" srcId="{B406AFFA-5363-4492-85FA-18AF4E512AC0}" destId="{1F2044E1-EF4B-466A-A13E-1E4DBCA25FB3}" srcOrd="0" destOrd="0" presId="urn:microsoft.com/office/officeart/2005/8/layout/chevronAccent+Icon"/>
    <dgm:cxn modelId="{928486BD-6D77-4029-BF9D-9E43C63CEBAA}" type="presParOf" srcId="{1F2044E1-EF4B-466A-A13E-1E4DBCA25FB3}" destId="{ABA8DDEE-2A20-4A97-948A-A07EB87A7259}" srcOrd="0" destOrd="0" presId="urn:microsoft.com/office/officeart/2005/8/layout/chevronAccent+Icon"/>
    <dgm:cxn modelId="{848B6335-0126-4AE6-9515-225A612BB7B4}" type="presParOf" srcId="{1F2044E1-EF4B-466A-A13E-1E4DBCA25FB3}" destId="{ECA574A1-E785-4D49-BDE9-9DDA8B5453BD}" srcOrd="1" destOrd="0" presId="urn:microsoft.com/office/officeart/2005/8/layout/chevronAccent+Icon"/>
    <dgm:cxn modelId="{348231A3-E7AB-4983-974A-0071C1AD36B2}" type="presParOf" srcId="{B406AFFA-5363-4492-85FA-18AF4E512AC0}" destId="{6B26504E-F137-45D6-B5E4-5E1456C48D45}" srcOrd="1" destOrd="0" presId="urn:microsoft.com/office/officeart/2005/8/layout/chevronAccent+Icon"/>
    <dgm:cxn modelId="{A867AD3B-6BA6-4AD2-8D4D-F67A8A8D4F8B}" type="presParOf" srcId="{B406AFFA-5363-4492-85FA-18AF4E512AC0}" destId="{F3676F00-A596-4CC8-804C-22D5472FD8C5}" srcOrd="2" destOrd="0" presId="urn:microsoft.com/office/officeart/2005/8/layout/chevronAccent+Icon"/>
    <dgm:cxn modelId="{F1E130F8-BC95-49B8-B306-E44C30FABEDA}" type="presParOf" srcId="{F3676F00-A596-4CC8-804C-22D5472FD8C5}" destId="{3C628695-F85F-4655-A359-2FC57CC15BAF}" srcOrd="0" destOrd="0" presId="urn:microsoft.com/office/officeart/2005/8/layout/chevronAccent+Icon"/>
    <dgm:cxn modelId="{E006E9AB-CBCA-406C-8415-F7B4336595FA}" type="presParOf" srcId="{F3676F00-A596-4CC8-804C-22D5472FD8C5}" destId="{2BB03C50-58E1-4BB7-B700-A191339F7498}" srcOrd="1" destOrd="0" presId="urn:microsoft.com/office/officeart/2005/8/layout/chevronAccent+Icon"/>
    <dgm:cxn modelId="{7E769CA7-A2DD-47C1-B639-8FDCF4227141}" type="presParOf" srcId="{B406AFFA-5363-4492-85FA-18AF4E512AC0}" destId="{266096BB-9480-46C2-8CCA-34DD9B2C06B0}" srcOrd="3" destOrd="0" presId="urn:microsoft.com/office/officeart/2005/8/layout/chevronAccent+Icon"/>
    <dgm:cxn modelId="{2C565BA1-C086-42EA-B660-0C39277CABE4}" type="presParOf" srcId="{B406AFFA-5363-4492-85FA-18AF4E512AC0}" destId="{966A2864-942D-437A-AAA3-DC9471BC25FB}" srcOrd="4" destOrd="0" presId="urn:microsoft.com/office/officeart/2005/8/layout/chevronAccent+Icon"/>
    <dgm:cxn modelId="{F755C4D0-48A6-4F15-A7C9-A9F94D3625B2}" type="presParOf" srcId="{966A2864-942D-437A-AAA3-DC9471BC25FB}" destId="{C5D5ECBD-1B86-4849-9DE7-89C3BB3198B2}" srcOrd="0" destOrd="0" presId="urn:microsoft.com/office/officeart/2005/8/layout/chevronAccent+Icon"/>
    <dgm:cxn modelId="{BF9F59C9-9BBB-4377-B38D-935566083C13}" type="presParOf" srcId="{966A2864-942D-437A-AAA3-DC9471BC25FB}" destId="{C19BA483-DCE1-477E-8B28-206585CA53E6}"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B491445-38A9-4EE3-BE83-41AADB1BB153}" type="doc">
      <dgm:prSet loTypeId="urn:microsoft.com/office/officeart/2005/8/layout/chevronAccent+Icon" loCatId="officeonline" qsTypeId="urn:microsoft.com/office/officeart/2005/8/quickstyle/simple1" qsCatId="simple" csTypeId="urn:microsoft.com/office/officeart/2005/8/colors/accent1_2" csCatId="accent1" phldr="1"/>
      <dgm:spPr/>
    </dgm:pt>
    <dgm:pt modelId="{C095FED6-8EB9-4CEE-AE0F-778D1F363F14}">
      <dgm:prSet phldrT="[Text]" custT="1"/>
      <dgm:spPr>
        <a:ln>
          <a:solidFill>
            <a:schemeClr val="accent5"/>
          </a:solidFill>
        </a:ln>
      </dgm:spPr>
      <dgm:t>
        <a:bodyPr/>
        <a:lstStyle/>
        <a:p>
          <a:r>
            <a:rPr lang="en-US" sz="1600" dirty="0">
              <a:latin typeface="Aptos" panose="020B0004020202020204" pitchFamily="34" charset="0"/>
            </a:rPr>
            <a:t>Supports integration and efficiency</a:t>
          </a:r>
        </a:p>
      </dgm:t>
    </dgm:pt>
    <dgm:pt modelId="{410D2769-402D-4EA4-ABDF-5845EE3397F4}" type="sibTrans" cxnId="{96B60B11-257C-4B07-9CB9-5FFEE5F5EDA2}">
      <dgm:prSet/>
      <dgm:spPr/>
      <dgm:t>
        <a:bodyPr/>
        <a:lstStyle/>
        <a:p>
          <a:endParaRPr lang="en-US"/>
        </a:p>
      </dgm:t>
    </dgm:pt>
    <dgm:pt modelId="{08F549CC-0539-4823-B643-1005D0321607}" type="parTrans" cxnId="{96B60B11-257C-4B07-9CB9-5FFEE5F5EDA2}">
      <dgm:prSet/>
      <dgm:spPr/>
      <dgm:t>
        <a:bodyPr/>
        <a:lstStyle/>
        <a:p>
          <a:endParaRPr lang="en-US"/>
        </a:p>
      </dgm:t>
    </dgm:pt>
    <dgm:pt modelId="{946D530A-CF8A-4292-AA6B-055916845606}">
      <dgm:prSet phldrT="[Text]" custT="1"/>
      <dgm:spPr>
        <a:ln>
          <a:solidFill>
            <a:schemeClr val="accent6"/>
          </a:solidFill>
        </a:ln>
      </dgm:spPr>
      <dgm:t>
        <a:bodyPr/>
        <a:lstStyle/>
        <a:p>
          <a:r>
            <a:rPr lang="en-US" sz="1600" dirty="0">
              <a:latin typeface="Aptos" panose="020B0004020202020204" pitchFamily="34" charset="0"/>
            </a:rPr>
            <a:t>Prevents having scattered services and misaligned financial incentives</a:t>
          </a:r>
        </a:p>
      </dgm:t>
    </dgm:pt>
    <dgm:pt modelId="{18B27E92-9A01-4A30-8B18-46A973418595}" type="sibTrans" cxnId="{0434ABE6-B664-4E63-A4BC-B64C2ED5AB02}">
      <dgm:prSet/>
      <dgm:spPr/>
      <dgm:t>
        <a:bodyPr/>
        <a:lstStyle/>
        <a:p>
          <a:endParaRPr lang="en-US"/>
        </a:p>
      </dgm:t>
    </dgm:pt>
    <dgm:pt modelId="{634D326F-2D13-4810-B78F-26D1A6376369}" type="parTrans" cxnId="{0434ABE6-B664-4E63-A4BC-B64C2ED5AB02}">
      <dgm:prSet/>
      <dgm:spPr/>
      <dgm:t>
        <a:bodyPr/>
        <a:lstStyle/>
        <a:p>
          <a:endParaRPr lang="en-US"/>
        </a:p>
      </dgm:t>
    </dgm:pt>
    <dgm:pt modelId="{B406AFFA-5363-4492-85FA-18AF4E512AC0}" type="pres">
      <dgm:prSet presAssocID="{6B491445-38A9-4EE3-BE83-41AADB1BB153}" presName="Name0" presStyleCnt="0">
        <dgm:presLayoutVars>
          <dgm:dir/>
          <dgm:resizeHandles val="exact"/>
        </dgm:presLayoutVars>
      </dgm:prSet>
      <dgm:spPr/>
    </dgm:pt>
    <dgm:pt modelId="{1F2044E1-EF4B-466A-A13E-1E4DBCA25FB3}" type="pres">
      <dgm:prSet presAssocID="{C095FED6-8EB9-4CEE-AE0F-778D1F363F14}" presName="composite" presStyleCnt="0"/>
      <dgm:spPr/>
    </dgm:pt>
    <dgm:pt modelId="{ABA8DDEE-2A20-4A97-948A-A07EB87A7259}" type="pres">
      <dgm:prSet presAssocID="{C095FED6-8EB9-4CEE-AE0F-778D1F363F14}" presName="bgChev" presStyleLbl="node1" presStyleIdx="0" presStyleCnt="2"/>
      <dgm:spPr>
        <a:solidFill>
          <a:schemeClr val="accent5"/>
        </a:solidFill>
      </dgm:spPr>
    </dgm:pt>
    <dgm:pt modelId="{ECA574A1-E785-4D49-BDE9-9DDA8B5453BD}" type="pres">
      <dgm:prSet presAssocID="{C095FED6-8EB9-4CEE-AE0F-778D1F363F14}" presName="txNode" presStyleLbl="fgAcc1" presStyleIdx="0" presStyleCnt="2">
        <dgm:presLayoutVars>
          <dgm:bulletEnabled val="1"/>
        </dgm:presLayoutVars>
      </dgm:prSet>
      <dgm:spPr>
        <a:prstGeom prst="rect">
          <a:avLst/>
        </a:prstGeom>
      </dgm:spPr>
    </dgm:pt>
    <dgm:pt modelId="{6B26504E-F137-45D6-B5E4-5E1456C48D45}" type="pres">
      <dgm:prSet presAssocID="{410D2769-402D-4EA4-ABDF-5845EE3397F4}" presName="compositeSpace" presStyleCnt="0"/>
      <dgm:spPr/>
    </dgm:pt>
    <dgm:pt modelId="{F3676F00-A596-4CC8-804C-22D5472FD8C5}" type="pres">
      <dgm:prSet presAssocID="{946D530A-CF8A-4292-AA6B-055916845606}" presName="composite" presStyleCnt="0"/>
      <dgm:spPr/>
    </dgm:pt>
    <dgm:pt modelId="{3C628695-F85F-4655-A359-2FC57CC15BAF}" type="pres">
      <dgm:prSet presAssocID="{946D530A-CF8A-4292-AA6B-055916845606}" presName="bgChev" presStyleLbl="node1" presStyleIdx="1" presStyleCnt="2"/>
      <dgm:spPr>
        <a:solidFill>
          <a:schemeClr val="accent6"/>
        </a:solidFill>
      </dgm:spPr>
    </dgm:pt>
    <dgm:pt modelId="{2BB03C50-58E1-4BB7-B700-A191339F7498}" type="pres">
      <dgm:prSet presAssocID="{946D530A-CF8A-4292-AA6B-055916845606}" presName="txNode" presStyleLbl="fgAcc1" presStyleIdx="1" presStyleCnt="2">
        <dgm:presLayoutVars>
          <dgm:bulletEnabled val="1"/>
        </dgm:presLayoutVars>
      </dgm:prSet>
      <dgm:spPr>
        <a:prstGeom prst="rect">
          <a:avLst/>
        </a:prstGeom>
      </dgm:spPr>
    </dgm:pt>
  </dgm:ptLst>
  <dgm:cxnLst>
    <dgm:cxn modelId="{96B60B11-257C-4B07-9CB9-5FFEE5F5EDA2}" srcId="{6B491445-38A9-4EE3-BE83-41AADB1BB153}" destId="{C095FED6-8EB9-4CEE-AE0F-778D1F363F14}" srcOrd="0" destOrd="0" parTransId="{08F549CC-0539-4823-B643-1005D0321607}" sibTransId="{410D2769-402D-4EA4-ABDF-5845EE3397F4}"/>
    <dgm:cxn modelId="{B8752C39-41A9-41A8-A78B-22874EADD05B}" type="presOf" srcId="{946D530A-CF8A-4292-AA6B-055916845606}" destId="{2BB03C50-58E1-4BB7-B700-A191339F7498}" srcOrd="0" destOrd="0" presId="urn:microsoft.com/office/officeart/2005/8/layout/chevronAccent+Icon"/>
    <dgm:cxn modelId="{FE5CDB3D-18D3-4FD9-95FB-1D7C2313CD46}" type="presOf" srcId="{6B491445-38A9-4EE3-BE83-41AADB1BB153}" destId="{B406AFFA-5363-4492-85FA-18AF4E512AC0}" srcOrd="0" destOrd="0" presId="urn:microsoft.com/office/officeart/2005/8/layout/chevronAccent+Icon"/>
    <dgm:cxn modelId="{9D3673D0-5916-46E8-90A2-2DE3DF0DC456}" type="presOf" srcId="{C095FED6-8EB9-4CEE-AE0F-778D1F363F14}" destId="{ECA574A1-E785-4D49-BDE9-9DDA8B5453BD}" srcOrd="0" destOrd="0" presId="urn:microsoft.com/office/officeart/2005/8/layout/chevronAccent+Icon"/>
    <dgm:cxn modelId="{0434ABE6-B664-4E63-A4BC-B64C2ED5AB02}" srcId="{6B491445-38A9-4EE3-BE83-41AADB1BB153}" destId="{946D530A-CF8A-4292-AA6B-055916845606}" srcOrd="1" destOrd="0" parTransId="{634D326F-2D13-4810-B78F-26D1A6376369}" sibTransId="{18B27E92-9A01-4A30-8B18-46A973418595}"/>
    <dgm:cxn modelId="{55E7C3F4-4717-46DE-BA16-4384CA9B4D76}" type="presParOf" srcId="{B406AFFA-5363-4492-85FA-18AF4E512AC0}" destId="{1F2044E1-EF4B-466A-A13E-1E4DBCA25FB3}" srcOrd="0" destOrd="0" presId="urn:microsoft.com/office/officeart/2005/8/layout/chevronAccent+Icon"/>
    <dgm:cxn modelId="{928486BD-6D77-4029-BF9D-9E43C63CEBAA}" type="presParOf" srcId="{1F2044E1-EF4B-466A-A13E-1E4DBCA25FB3}" destId="{ABA8DDEE-2A20-4A97-948A-A07EB87A7259}" srcOrd="0" destOrd="0" presId="urn:microsoft.com/office/officeart/2005/8/layout/chevronAccent+Icon"/>
    <dgm:cxn modelId="{848B6335-0126-4AE6-9515-225A612BB7B4}" type="presParOf" srcId="{1F2044E1-EF4B-466A-A13E-1E4DBCA25FB3}" destId="{ECA574A1-E785-4D49-BDE9-9DDA8B5453BD}" srcOrd="1" destOrd="0" presId="urn:microsoft.com/office/officeart/2005/8/layout/chevronAccent+Icon"/>
    <dgm:cxn modelId="{348231A3-E7AB-4983-974A-0071C1AD36B2}" type="presParOf" srcId="{B406AFFA-5363-4492-85FA-18AF4E512AC0}" destId="{6B26504E-F137-45D6-B5E4-5E1456C48D45}" srcOrd="1" destOrd="0" presId="urn:microsoft.com/office/officeart/2005/8/layout/chevronAccent+Icon"/>
    <dgm:cxn modelId="{A867AD3B-6BA6-4AD2-8D4D-F67A8A8D4F8B}" type="presParOf" srcId="{B406AFFA-5363-4492-85FA-18AF4E512AC0}" destId="{F3676F00-A596-4CC8-804C-22D5472FD8C5}" srcOrd="2" destOrd="0" presId="urn:microsoft.com/office/officeart/2005/8/layout/chevronAccent+Icon"/>
    <dgm:cxn modelId="{F1E130F8-BC95-49B8-B306-E44C30FABEDA}" type="presParOf" srcId="{F3676F00-A596-4CC8-804C-22D5472FD8C5}" destId="{3C628695-F85F-4655-A359-2FC57CC15BAF}" srcOrd="0" destOrd="0" presId="urn:microsoft.com/office/officeart/2005/8/layout/chevronAccent+Icon"/>
    <dgm:cxn modelId="{E006E9AB-CBCA-406C-8415-F7B4336595FA}" type="presParOf" srcId="{F3676F00-A596-4CC8-804C-22D5472FD8C5}" destId="{2BB03C50-58E1-4BB7-B700-A191339F7498}"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501DDDD-D6B7-4379-BF33-C774C1B589F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2C31BEA-39D0-4E08-9E45-6F2D44E9DF4A}">
      <dgm:prSet/>
      <dgm:spPr>
        <a:solidFill>
          <a:schemeClr val="accent6"/>
        </a:solidFill>
      </dgm:spPr>
      <dgm:t>
        <a:bodyPr/>
        <a:lstStyle/>
        <a:p>
          <a:r>
            <a:rPr lang="en-US" dirty="0"/>
            <a:t>Excluded services include services that are:</a:t>
          </a:r>
        </a:p>
      </dgm:t>
    </dgm:pt>
    <dgm:pt modelId="{24F1D1C2-F28A-4081-A1E1-50C6D5213DAE}" type="parTrans" cxnId="{0E4972C1-1CE2-4CEC-80EF-9D02EDFA9B47}">
      <dgm:prSet/>
      <dgm:spPr/>
      <dgm:t>
        <a:bodyPr/>
        <a:lstStyle/>
        <a:p>
          <a:endParaRPr lang="en-US"/>
        </a:p>
      </dgm:t>
    </dgm:pt>
    <dgm:pt modelId="{2B1CC576-D80B-438A-A932-01108EA531D6}" type="sibTrans" cxnId="{0E4972C1-1CE2-4CEC-80EF-9D02EDFA9B47}">
      <dgm:prSet/>
      <dgm:spPr/>
      <dgm:t>
        <a:bodyPr/>
        <a:lstStyle/>
        <a:p>
          <a:endParaRPr lang="en-US"/>
        </a:p>
      </dgm:t>
    </dgm:pt>
    <dgm:pt modelId="{B29E785E-CE34-4764-B3EC-2B06C2EEC725}">
      <dgm:prSet/>
      <dgm:spPr/>
      <dgm:t>
        <a:bodyPr/>
        <a:lstStyle/>
        <a:p>
          <a:pPr>
            <a:buFont typeface="Wingdings" panose="05000000000000000000" pitchFamily="2" charset="2"/>
            <a:buChar char="§"/>
          </a:pPr>
          <a:r>
            <a:rPr lang="en-US" dirty="0">
              <a:latin typeface="Aptos" panose="020B0004020202020204" pitchFamily="34" charset="0"/>
            </a:rPr>
            <a:t>Fail to meet existing standards of professional practice, are currently professionally unacceptable, or are investigational or experimental in nature; </a:t>
          </a:r>
        </a:p>
      </dgm:t>
    </dgm:pt>
    <dgm:pt modelId="{343F1040-2EC8-4EAA-87AF-301991934DBC}" type="parTrans" cxnId="{2D5115AA-80FF-4C88-8C69-F824A83CA1BD}">
      <dgm:prSet/>
      <dgm:spPr/>
      <dgm:t>
        <a:bodyPr/>
        <a:lstStyle/>
        <a:p>
          <a:endParaRPr lang="en-US"/>
        </a:p>
      </dgm:t>
    </dgm:pt>
    <dgm:pt modelId="{56DEA740-DD92-472F-92FC-E91210E83D2C}" type="sibTrans" cxnId="{2D5115AA-80FF-4C88-8C69-F824A83CA1BD}">
      <dgm:prSet/>
      <dgm:spPr/>
      <dgm:t>
        <a:bodyPr/>
        <a:lstStyle/>
        <a:p>
          <a:endParaRPr lang="en-US"/>
        </a:p>
      </dgm:t>
    </dgm:pt>
    <dgm:pt modelId="{3933434B-24F3-4270-934E-88041EB648E0}">
      <dgm:prSet/>
      <dgm:spPr/>
      <dgm:t>
        <a:bodyPr/>
        <a:lstStyle/>
        <a:p>
          <a:pPr>
            <a:buFont typeface="Wingdings" panose="05000000000000000000" pitchFamily="2" charset="2"/>
            <a:buChar char="§"/>
          </a:pPr>
          <a:r>
            <a:rPr lang="en-US" dirty="0">
              <a:latin typeface="Aptos" panose="020B0004020202020204" pitchFamily="34" charset="0"/>
            </a:rPr>
            <a:t>Are rendered during a period when the member was ineligible for Medicaid</a:t>
          </a:r>
        </a:p>
      </dgm:t>
    </dgm:pt>
    <dgm:pt modelId="{C18B67AF-9694-4028-8274-D6FA019B90D9}" type="parTrans" cxnId="{863B6EE2-6AFD-4408-8896-40821C35A302}">
      <dgm:prSet/>
      <dgm:spPr/>
      <dgm:t>
        <a:bodyPr/>
        <a:lstStyle/>
        <a:p>
          <a:endParaRPr lang="en-US"/>
        </a:p>
      </dgm:t>
    </dgm:pt>
    <dgm:pt modelId="{860757F9-3F6C-4963-BF1E-0516835FCE5D}" type="sibTrans" cxnId="{863B6EE2-6AFD-4408-8896-40821C35A302}">
      <dgm:prSet/>
      <dgm:spPr/>
      <dgm:t>
        <a:bodyPr/>
        <a:lstStyle/>
        <a:p>
          <a:endParaRPr lang="en-US"/>
        </a:p>
      </dgm:t>
    </dgm:pt>
    <dgm:pt modelId="{FEC6A501-6176-49B3-B1AD-3C21C07183C8}">
      <dgm:prSet/>
      <dgm:spPr/>
      <dgm:t>
        <a:bodyPr/>
        <a:lstStyle/>
        <a:p>
          <a:pPr>
            <a:buFont typeface="Wingdings" panose="05000000000000000000" pitchFamily="2" charset="2"/>
            <a:buChar char="§"/>
          </a:pPr>
          <a:r>
            <a:rPr lang="en-US" dirty="0">
              <a:latin typeface="Aptos" panose="020B0004020202020204" pitchFamily="34" charset="0"/>
            </a:rPr>
            <a:t>Require prior approval but for which approval was not obtained or was denied  </a:t>
          </a:r>
        </a:p>
      </dgm:t>
    </dgm:pt>
    <dgm:pt modelId="{D48FEC03-607B-4893-9FD9-611D8DCFCF37}" type="parTrans" cxnId="{A8ED9563-FF20-4BA7-8465-B98C443B2D12}">
      <dgm:prSet/>
      <dgm:spPr/>
      <dgm:t>
        <a:bodyPr/>
        <a:lstStyle/>
        <a:p>
          <a:endParaRPr lang="en-US"/>
        </a:p>
      </dgm:t>
    </dgm:pt>
    <dgm:pt modelId="{B4CF1767-2417-422F-AA1E-B2CEE490F39D}" type="sibTrans" cxnId="{A8ED9563-FF20-4BA7-8465-B98C443B2D12}">
      <dgm:prSet/>
      <dgm:spPr/>
      <dgm:t>
        <a:bodyPr/>
        <a:lstStyle/>
        <a:p>
          <a:endParaRPr lang="en-US"/>
        </a:p>
      </dgm:t>
    </dgm:pt>
    <dgm:pt modelId="{EC329412-1B2F-4619-898A-2116E76626A9}">
      <dgm:prSet/>
      <dgm:spPr/>
      <dgm:t>
        <a:bodyPr/>
        <a:lstStyle/>
        <a:p>
          <a:pPr>
            <a:buFont typeface="Wingdings" panose="05000000000000000000" pitchFamily="2" charset="2"/>
            <a:buChar char="§"/>
          </a:pPr>
          <a:r>
            <a:rPr lang="en-US" dirty="0">
              <a:latin typeface="Aptos" panose="020B0004020202020204" pitchFamily="34" charset="0"/>
            </a:rPr>
            <a:t>Are the responsibility of third parties, such as Medicare or private Health Insurance</a:t>
          </a:r>
        </a:p>
      </dgm:t>
    </dgm:pt>
    <dgm:pt modelId="{0BFE99FF-4AAF-457C-9E4C-2D168FB5CBDE}" type="parTrans" cxnId="{F6C0E09C-8F6C-4301-BDDB-66D78848141C}">
      <dgm:prSet/>
      <dgm:spPr/>
      <dgm:t>
        <a:bodyPr/>
        <a:lstStyle/>
        <a:p>
          <a:endParaRPr lang="en-US"/>
        </a:p>
      </dgm:t>
    </dgm:pt>
    <dgm:pt modelId="{3BE40576-58AE-4B0B-A814-00FBDDC21B8D}" type="sibTrans" cxnId="{F6C0E09C-8F6C-4301-BDDB-66D78848141C}">
      <dgm:prSet/>
      <dgm:spPr/>
      <dgm:t>
        <a:bodyPr/>
        <a:lstStyle/>
        <a:p>
          <a:endParaRPr lang="en-US"/>
        </a:p>
      </dgm:t>
    </dgm:pt>
    <dgm:pt modelId="{957E212E-A1C8-4C65-8261-30E0480FD9D3}">
      <dgm:prSet/>
      <dgm:spPr/>
      <dgm:t>
        <a:bodyPr/>
        <a:lstStyle/>
        <a:p>
          <a:pPr>
            <a:buFont typeface="Wingdings" panose="05000000000000000000" pitchFamily="2" charset="2"/>
            <a:buChar char="§"/>
          </a:pPr>
          <a:r>
            <a:rPr lang="en-US" dirty="0">
              <a:latin typeface="Aptos" panose="020B0004020202020204" pitchFamily="34" charset="0"/>
            </a:rPr>
            <a:t>Are fraudulently claimed</a:t>
          </a:r>
        </a:p>
      </dgm:t>
    </dgm:pt>
    <dgm:pt modelId="{8B1641EC-88C0-42C5-8AB0-28674B55504D}" type="parTrans" cxnId="{82208005-BB7E-43FC-9ECD-E5AEB780BB55}">
      <dgm:prSet/>
      <dgm:spPr/>
      <dgm:t>
        <a:bodyPr/>
        <a:lstStyle/>
        <a:p>
          <a:endParaRPr lang="en-US"/>
        </a:p>
      </dgm:t>
    </dgm:pt>
    <dgm:pt modelId="{7252F130-166B-43B4-B463-56A5331F1B27}" type="sibTrans" cxnId="{82208005-BB7E-43FC-9ECD-E5AEB780BB55}">
      <dgm:prSet/>
      <dgm:spPr/>
      <dgm:t>
        <a:bodyPr/>
        <a:lstStyle/>
        <a:p>
          <a:endParaRPr lang="en-US"/>
        </a:p>
      </dgm:t>
    </dgm:pt>
    <dgm:pt modelId="{24E17B8C-1328-46F1-8D04-952AD5F85A9E}">
      <dgm:prSet/>
      <dgm:spPr/>
      <dgm:t>
        <a:bodyPr/>
        <a:lstStyle/>
        <a:p>
          <a:pPr>
            <a:buFont typeface="Wingdings" panose="05000000000000000000" pitchFamily="2" charset="2"/>
            <a:buChar char="§"/>
          </a:pPr>
          <a:r>
            <a:rPr lang="en-US" dirty="0">
              <a:latin typeface="Aptos" panose="020B0004020202020204" pitchFamily="34" charset="0"/>
            </a:rPr>
            <a:t>Represent abuse or overuse</a:t>
          </a:r>
        </a:p>
      </dgm:t>
    </dgm:pt>
    <dgm:pt modelId="{0B738BEA-96FC-4362-9F8F-F041D91CC74B}" type="parTrans" cxnId="{92523612-C0ED-44BB-A61D-54E5E4A6A98E}">
      <dgm:prSet/>
      <dgm:spPr/>
      <dgm:t>
        <a:bodyPr/>
        <a:lstStyle/>
        <a:p>
          <a:endParaRPr lang="en-US"/>
        </a:p>
      </dgm:t>
    </dgm:pt>
    <dgm:pt modelId="{BAD2E9C6-0D7D-4677-B980-D6E7569A1790}" type="sibTrans" cxnId="{92523612-C0ED-44BB-A61D-54E5E4A6A98E}">
      <dgm:prSet/>
      <dgm:spPr/>
      <dgm:t>
        <a:bodyPr/>
        <a:lstStyle/>
        <a:p>
          <a:endParaRPr lang="en-US"/>
        </a:p>
      </dgm:t>
    </dgm:pt>
    <dgm:pt modelId="{1851D042-194E-44D2-BB52-0232F79FE072}">
      <dgm:prSet/>
      <dgm:spPr/>
      <dgm:t>
        <a:bodyPr/>
        <a:lstStyle/>
        <a:p>
          <a:pPr>
            <a:buFont typeface="Wingdings" panose="05000000000000000000" pitchFamily="2" charset="2"/>
            <a:buChar char="§"/>
          </a:pPr>
          <a:r>
            <a:rPr lang="en-US" dirty="0">
              <a:latin typeface="Aptos" panose="020B0004020202020204" pitchFamily="34" charset="0"/>
            </a:rPr>
            <a:t>Are for cosmetic purposes and are provided only because of the member’s personal preference</a:t>
          </a:r>
        </a:p>
      </dgm:t>
    </dgm:pt>
    <dgm:pt modelId="{2B2175DB-F75F-4B18-AEFD-F9FEB293D2DB}" type="parTrans" cxnId="{C72074FA-8A97-494F-9643-5FC3F0ED6044}">
      <dgm:prSet/>
      <dgm:spPr/>
      <dgm:t>
        <a:bodyPr/>
        <a:lstStyle/>
        <a:p>
          <a:endParaRPr lang="en-US"/>
        </a:p>
      </dgm:t>
    </dgm:pt>
    <dgm:pt modelId="{F1F0B8BE-09AB-4F73-9E77-AF000E6603EC}" type="sibTrans" cxnId="{C72074FA-8A97-494F-9643-5FC3F0ED6044}">
      <dgm:prSet/>
      <dgm:spPr/>
      <dgm:t>
        <a:bodyPr/>
        <a:lstStyle/>
        <a:p>
          <a:endParaRPr lang="en-US"/>
        </a:p>
      </dgm:t>
    </dgm:pt>
    <dgm:pt modelId="{7EACE048-8FE5-4EDB-BE93-62C8F278684D}">
      <dgm:prSet/>
      <dgm:spPr/>
      <dgm:t>
        <a:bodyPr/>
        <a:lstStyle/>
        <a:p>
          <a:pPr>
            <a:buFont typeface="Wingdings" panose="05000000000000000000" pitchFamily="2" charset="2"/>
            <a:buChar char="§"/>
          </a:pPr>
          <a:r>
            <a:rPr lang="en-US" dirty="0">
              <a:latin typeface="Aptos" panose="020B0004020202020204" pitchFamily="34" charset="0"/>
            </a:rPr>
            <a:t>Have already been rejected or disallowed by Medicare, when the rejection was based upon findings for any of the reasons set forth above</a:t>
          </a:r>
        </a:p>
      </dgm:t>
    </dgm:pt>
    <dgm:pt modelId="{F37E8759-5CF4-45E3-97BA-5CC4C6740994}" type="parTrans" cxnId="{48B15B3D-CB41-407B-B0FA-C621BB926B96}">
      <dgm:prSet/>
      <dgm:spPr/>
      <dgm:t>
        <a:bodyPr/>
        <a:lstStyle/>
        <a:p>
          <a:endParaRPr lang="en-US"/>
        </a:p>
      </dgm:t>
    </dgm:pt>
    <dgm:pt modelId="{5148B7CC-9B86-4998-B67E-63E16E7E26F3}" type="sibTrans" cxnId="{48B15B3D-CB41-407B-B0FA-C621BB926B96}">
      <dgm:prSet/>
      <dgm:spPr/>
      <dgm:t>
        <a:bodyPr/>
        <a:lstStyle/>
        <a:p>
          <a:endParaRPr lang="en-US"/>
        </a:p>
      </dgm:t>
    </dgm:pt>
    <dgm:pt modelId="{ECF6DA25-605B-4799-9B0F-48C1DC04DE62}">
      <dgm:prSet/>
      <dgm:spPr/>
      <dgm:t>
        <a:bodyPr/>
        <a:lstStyle/>
        <a:p>
          <a:pPr>
            <a:buFont typeface="Wingdings" panose="05000000000000000000" pitchFamily="2" charset="2"/>
            <a:buChar char="§"/>
          </a:pPr>
          <a:r>
            <a:rPr lang="en-US" dirty="0">
              <a:latin typeface="Aptos" panose="020B0004020202020204" pitchFamily="34" charset="0"/>
            </a:rPr>
            <a:t>Are provided to a person while the person is an inmate of a non-medical public institution. A non-medical public institution includes, but is not limited to, jails, prisons, and juvenile detention centers. If a non-covered service is provided, providers must inform the member before providing the service that the member will be responsible for the bill</a:t>
          </a:r>
        </a:p>
      </dgm:t>
    </dgm:pt>
    <dgm:pt modelId="{EC5B3267-6FF3-411F-BB3B-B1EB517912FA}" type="parTrans" cxnId="{71C54263-7863-4ED7-A01E-F3D9ACC33499}">
      <dgm:prSet/>
      <dgm:spPr/>
      <dgm:t>
        <a:bodyPr/>
        <a:lstStyle/>
        <a:p>
          <a:endParaRPr lang="en-US"/>
        </a:p>
      </dgm:t>
    </dgm:pt>
    <dgm:pt modelId="{16DB2448-EC86-4812-A7A8-F6B9AAA954DC}" type="sibTrans" cxnId="{71C54263-7863-4ED7-A01E-F3D9ACC33499}">
      <dgm:prSet/>
      <dgm:spPr/>
      <dgm:t>
        <a:bodyPr/>
        <a:lstStyle/>
        <a:p>
          <a:endParaRPr lang="en-US"/>
        </a:p>
      </dgm:t>
    </dgm:pt>
    <dgm:pt modelId="{481ABE43-5CAB-45F6-8247-9C2516A22B02}">
      <dgm:prSet/>
      <dgm:spPr/>
      <dgm:t>
        <a:bodyPr/>
        <a:lstStyle/>
        <a:p>
          <a:pPr>
            <a:buFont typeface="Wingdings" panose="05000000000000000000" pitchFamily="2" charset="2"/>
            <a:buChar char="§"/>
          </a:pPr>
          <a:r>
            <a:rPr lang="en-US" dirty="0">
              <a:latin typeface="Aptos" panose="020B0004020202020204" pitchFamily="34" charset="0"/>
            </a:rPr>
            <a:t>Medically unnecessary or unreasonable</a:t>
          </a:r>
        </a:p>
      </dgm:t>
    </dgm:pt>
    <dgm:pt modelId="{87062F01-F118-4207-85E6-F3ED0D83B288}" type="parTrans" cxnId="{45B56E33-9B06-4A96-87F2-32D32B0122C0}">
      <dgm:prSet/>
      <dgm:spPr/>
      <dgm:t>
        <a:bodyPr/>
        <a:lstStyle/>
        <a:p>
          <a:endParaRPr lang="en-US"/>
        </a:p>
      </dgm:t>
    </dgm:pt>
    <dgm:pt modelId="{368356EF-AED2-4BB2-946A-81A6BAF6CDCD}" type="sibTrans" cxnId="{45B56E33-9B06-4A96-87F2-32D32B0122C0}">
      <dgm:prSet/>
      <dgm:spPr/>
      <dgm:t>
        <a:bodyPr/>
        <a:lstStyle/>
        <a:p>
          <a:endParaRPr lang="en-US"/>
        </a:p>
      </dgm:t>
    </dgm:pt>
    <dgm:pt modelId="{03FFA0F0-6041-45CF-B41B-7AF1386A919E}" type="pres">
      <dgm:prSet presAssocID="{1501DDDD-D6B7-4379-BF33-C774C1B589F8}" presName="linear" presStyleCnt="0">
        <dgm:presLayoutVars>
          <dgm:animLvl val="lvl"/>
          <dgm:resizeHandles val="exact"/>
        </dgm:presLayoutVars>
      </dgm:prSet>
      <dgm:spPr/>
    </dgm:pt>
    <dgm:pt modelId="{8A24A7AA-C1FF-48B0-A09D-75E399DE3628}" type="pres">
      <dgm:prSet presAssocID="{42C31BEA-39D0-4E08-9E45-6F2D44E9DF4A}" presName="parentText" presStyleLbl="node1" presStyleIdx="0" presStyleCnt="1">
        <dgm:presLayoutVars>
          <dgm:chMax val="0"/>
          <dgm:bulletEnabled val="1"/>
        </dgm:presLayoutVars>
      </dgm:prSet>
      <dgm:spPr>
        <a:prstGeom prst="rect">
          <a:avLst/>
        </a:prstGeom>
      </dgm:spPr>
    </dgm:pt>
    <dgm:pt modelId="{ABA9A1E8-3F2E-4DBD-B536-7D9FCECD8AF3}" type="pres">
      <dgm:prSet presAssocID="{42C31BEA-39D0-4E08-9E45-6F2D44E9DF4A}" presName="childText" presStyleLbl="revTx" presStyleIdx="0" presStyleCnt="1" custScaleY="95555">
        <dgm:presLayoutVars>
          <dgm:bulletEnabled val="1"/>
        </dgm:presLayoutVars>
      </dgm:prSet>
      <dgm:spPr/>
    </dgm:pt>
  </dgm:ptLst>
  <dgm:cxnLst>
    <dgm:cxn modelId="{1E85DE01-4F49-43B1-8401-D060F024C628}" type="presOf" srcId="{ECF6DA25-605B-4799-9B0F-48C1DC04DE62}" destId="{ABA9A1E8-3F2E-4DBD-B536-7D9FCECD8AF3}" srcOrd="0" destOrd="9" presId="urn:microsoft.com/office/officeart/2005/8/layout/vList2"/>
    <dgm:cxn modelId="{82208005-BB7E-43FC-9ECD-E5AEB780BB55}" srcId="{42C31BEA-39D0-4E08-9E45-6F2D44E9DF4A}" destId="{957E212E-A1C8-4C65-8261-30E0480FD9D3}" srcOrd="5" destOrd="0" parTransId="{8B1641EC-88C0-42C5-8AB0-28674B55504D}" sibTransId="{7252F130-166B-43B4-B463-56A5331F1B27}"/>
    <dgm:cxn modelId="{0301560B-D9AF-4A15-94E5-8E668AD6B3B3}" type="presOf" srcId="{B29E785E-CE34-4764-B3EC-2B06C2EEC725}" destId="{ABA9A1E8-3F2E-4DBD-B536-7D9FCECD8AF3}" srcOrd="0" destOrd="1" presId="urn:microsoft.com/office/officeart/2005/8/layout/vList2"/>
    <dgm:cxn modelId="{92523612-C0ED-44BB-A61D-54E5E4A6A98E}" srcId="{42C31BEA-39D0-4E08-9E45-6F2D44E9DF4A}" destId="{24E17B8C-1328-46F1-8D04-952AD5F85A9E}" srcOrd="6" destOrd="0" parTransId="{0B738BEA-96FC-4362-9F8F-F041D91CC74B}" sibTransId="{BAD2E9C6-0D7D-4677-B980-D6E7569A1790}"/>
    <dgm:cxn modelId="{67ADFB1F-C185-4791-B38D-7C8B44776581}" type="presOf" srcId="{3933434B-24F3-4270-934E-88041EB648E0}" destId="{ABA9A1E8-3F2E-4DBD-B536-7D9FCECD8AF3}" srcOrd="0" destOrd="2" presId="urn:microsoft.com/office/officeart/2005/8/layout/vList2"/>
    <dgm:cxn modelId="{942D4321-7B37-4BDC-A844-DDF3AE8664EF}" type="presOf" srcId="{42C31BEA-39D0-4E08-9E45-6F2D44E9DF4A}" destId="{8A24A7AA-C1FF-48B0-A09D-75E399DE3628}" srcOrd="0" destOrd="0" presId="urn:microsoft.com/office/officeart/2005/8/layout/vList2"/>
    <dgm:cxn modelId="{668A4B30-CF10-41FA-BF95-0156B8350D33}" type="presOf" srcId="{24E17B8C-1328-46F1-8D04-952AD5F85A9E}" destId="{ABA9A1E8-3F2E-4DBD-B536-7D9FCECD8AF3}" srcOrd="0" destOrd="6" presId="urn:microsoft.com/office/officeart/2005/8/layout/vList2"/>
    <dgm:cxn modelId="{45B56E33-9B06-4A96-87F2-32D32B0122C0}" srcId="{42C31BEA-39D0-4E08-9E45-6F2D44E9DF4A}" destId="{481ABE43-5CAB-45F6-8247-9C2516A22B02}" srcOrd="0" destOrd="0" parTransId="{87062F01-F118-4207-85E6-F3ED0D83B288}" sibTransId="{368356EF-AED2-4BB2-946A-81A6BAF6CDCD}"/>
    <dgm:cxn modelId="{48B15B3D-CB41-407B-B0FA-C621BB926B96}" srcId="{42C31BEA-39D0-4E08-9E45-6F2D44E9DF4A}" destId="{7EACE048-8FE5-4EDB-BE93-62C8F278684D}" srcOrd="8" destOrd="0" parTransId="{F37E8759-5CF4-45E3-97BA-5CC4C6740994}" sibTransId="{5148B7CC-9B86-4998-B67E-63E16E7E26F3}"/>
    <dgm:cxn modelId="{71C54263-7863-4ED7-A01E-F3D9ACC33499}" srcId="{42C31BEA-39D0-4E08-9E45-6F2D44E9DF4A}" destId="{ECF6DA25-605B-4799-9B0F-48C1DC04DE62}" srcOrd="9" destOrd="0" parTransId="{EC5B3267-6FF3-411F-BB3B-B1EB517912FA}" sibTransId="{16DB2448-EC86-4812-A7A8-F6B9AAA954DC}"/>
    <dgm:cxn modelId="{A8ED9563-FF20-4BA7-8465-B98C443B2D12}" srcId="{42C31BEA-39D0-4E08-9E45-6F2D44E9DF4A}" destId="{FEC6A501-6176-49B3-B1AD-3C21C07183C8}" srcOrd="3" destOrd="0" parTransId="{D48FEC03-607B-4893-9FD9-611D8DCFCF37}" sibTransId="{B4CF1767-2417-422F-AA1E-B2CEE490F39D}"/>
    <dgm:cxn modelId="{FC7AE484-6BFD-4E55-9A7D-A9695180BEDD}" type="presOf" srcId="{957E212E-A1C8-4C65-8261-30E0480FD9D3}" destId="{ABA9A1E8-3F2E-4DBD-B536-7D9FCECD8AF3}" srcOrd="0" destOrd="5" presId="urn:microsoft.com/office/officeart/2005/8/layout/vList2"/>
    <dgm:cxn modelId="{F6C0E09C-8F6C-4301-BDDB-66D78848141C}" srcId="{42C31BEA-39D0-4E08-9E45-6F2D44E9DF4A}" destId="{EC329412-1B2F-4619-898A-2116E76626A9}" srcOrd="4" destOrd="0" parTransId="{0BFE99FF-4AAF-457C-9E4C-2D168FB5CBDE}" sibTransId="{3BE40576-58AE-4B0B-A814-00FBDDC21B8D}"/>
    <dgm:cxn modelId="{9069DCA4-1C1E-49AF-8AD7-749050D4C1BB}" type="presOf" srcId="{7EACE048-8FE5-4EDB-BE93-62C8F278684D}" destId="{ABA9A1E8-3F2E-4DBD-B536-7D9FCECD8AF3}" srcOrd="0" destOrd="8" presId="urn:microsoft.com/office/officeart/2005/8/layout/vList2"/>
    <dgm:cxn modelId="{2D5115AA-80FF-4C88-8C69-F824A83CA1BD}" srcId="{42C31BEA-39D0-4E08-9E45-6F2D44E9DF4A}" destId="{B29E785E-CE34-4764-B3EC-2B06C2EEC725}" srcOrd="1" destOrd="0" parTransId="{343F1040-2EC8-4EAA-87AF-301991934DBC}" sibTransId="{56DEA740-DD92-472F-92FC-E91210E83D2C}"/>
    <dgm:cxn modelId="{9F4FC1B0-2B22-49F1-9794-C26C6A8A6554}" type="presOf" srcId="{481ABE43-5CAB-45F6-8247-9C2516A22B02}" destId="{ABA9A1E8-3F2E-4DBD-B536-7D9FCECD8AF3}" srcOrd="0" destOrd="0" presId="urn:microsoft.com/office/officeart/2005/8/layout/vList2"/>
    <dgm:cxn modelId="{0E4972C1-1CE2-4CEC-80EF-9D02EDFA9B47}" srcId="{1501DDDD-D6B7-4379-BF33-C774C1B589F8}" destId="{42C31BEA-39D0-4E08-9E45-6F2D44E9DF4A}" srcOrd="0" destOrd="0" parTransId="{24F1D1C2-F28A-4081-A1E1-50C6D5213DAE}" sibTransId="{2B1CC576-D80B-438A-A932-01108EA531D6}"/>
    <dgm:cxn modelId="{E07C4BE1-8132-438B-9430-950447358C96}" type="presOf" srcId="{EC329412-1B2F-4619-898A-2116E76626A9}" destId="{ABA9A1E8-3F2E-4DBD-B536-7D9FCECD8AF3}" srcOrd="0" destOrd="4" presId="urn:microsoft.com/office/officeart/2005/8/layout/vList2"/>
    <dgm:cxn modelId="{863B6EE2-6AFD-4408-8896-40821C35A302}" srcId="{42C31BEA-39D0-4E08-9E45-6F2D44E9DF4A}" destId="{3933434B-24F3-4270-934E-88041EB648E0}" srcOrd="2" destOrd="0" parTransId="{C18B67AF-9694-4028-8274-D6FA019B90D9}" sibTransId="{860757F9-3F6C-4963-BF1E-0516835FCE5D}"/>
    <dgm:cxn modelId="{4C735BE7-63CA-4E1E-8264-962CB27836A9}" type="presOf" srcId="{1501DDDD-D6B7-4379-BF33-C774C1B589F8}" destId="{03FFA0F0-6041-45CF-B41B-7AF1386A919E}" srcOrd="0" destOrd="0" presId="urn:microsoft.com/office/officeart/2005/8/layout/vList2"/>
    <dgm:cxn modelId="{85E9B7ED-F233-4B2D-8B69-C81B3A988BD6}" type="presOf" srcId="{1851D042-194E-44D2-BB52-0232F79FE072}" destId="{ABA9A1E8-3F2E-4DBD-B536-7D9FCECD8AF3}" srcOrd="0" destOrd="7" presId="urn:microsoft.com/office/officeart/2005/8/layout/vList2"/>
    <dgm:cxn modelId="{3AEB4AF3-1624-4CAE-BE9D-503B278F223F}" type="presOf" srcId="{FEC6A501-6176-49B3-B1AD-3C21C07183C8}" destId="{ABA9A1E8-3F2E-4DBD-B536-7D9FCECD8AF3}" srcOrd="0" destOrd="3" presId="urn:microsoft.com/office/officeart/2005/8/layout/vList2"/>
    <dgm:cxn modelId="{C72074FA-8A97-494F-9643-5FC3F0ED6044}" srcId="{42C31BEA-39D0-4E08-9E45-6F2D44E9DF4A}" destId="{1851D042-194E-44D2-BB52-0232F79FE072}" srcOrd="7" destOrd="0" parTransId="{2B2175DB-F75F-4B18-AEFD-F9FEB293D2DB}" sibTransId="{F1F0B8BE-09AB-4F73-9E77-AF000E6603EC}"/>
    <dgm:cxn modelId="{CB30F22D-3FF3-4C46-A33A-FFD286C18964}" type="presParOf" srcId="{03FFA0F0-6041-45CF-B41B-7AF1386A919E}" destId="{8A24A7AA-C1FF-48B0-A09D-75E399DE3628}" srcOrd="0" destOrd="0" presId="urn:microsoft.com/office/officeart/2005/8/layout/vList2"/>
    <dgm:cxn modelId="{FA86AA35-F9F2-48FC-AA33-58198B9F750F}" type="presParOf" srcId="{03FFA0F0-6041-45CF-B41B-7AF1386A919E}" destId="{ABA9A1E8-3F2E-4DBD-B536-7D9FCECD8AF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F0D1B-E29C-440A-A5D2-93A8E5018D3F}">
      <dsp:nvSpPr>
        <dsp:cNvPr id="0" name=""/>
        <dsp:cNvSpPr/>
      </dsp:nvSpPr>
      <dsp:spPr>
        <a:xfrm>
          <a:off x="444338" y="2228"/>
          <a:ext cx="3414902" cy="119536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Font typeface="Wingdings" panose="05000000000000000000" pitchFamily="2" charset="2"/>
            <a:buNone/>
          </a:pPr>
          <a:r>
            <a:rPr lang="en-US" sz="1800" kern="1200" dirty="0">
              <a:solidFill>
                <a:schemeClr val="tx1"/>
              </a:solidFill>
              <a:latin typeface="Aptos" panose="020B0004020202020204" pitchFamily="34" charset="0"/>
            </a:rPr>
            <a:t>The </a:t>
          </a:r>
          <a:r>
            <a:rPr lang="en-US" sz="1800" b="1" kern="1200" dirty="0">
              <a:solidFill>
                <a:schemeClr val="tx1"/>
              </a:solidFill>
              <a:latin typeface="Aptos" panose="020B0004020202020204" pitchFamily="34" charset="0"/>
            </a:rPr>
            <a:t>Dental Wellness Plan    (DWP</a:t>
          </a:r>
          <a:r>
            <a:rPr lang="en-US" sz="1800" kern="1200" dirty="0">
              <a:solidFill>
                <a:schemeClr val="tx1"/>
              </a:solidFill>
              <a:latin typeface="Aptos" panose="020B0004020202020204" pitchFamily="34" charset="0"/>
            </a:rPr>
            <a:t>) provides Medicaid dental coverage for</a:t>
          </a:r>
        </a:p>
      </dsp:txBody>
      <dsp:txXfrm>
        <a:off x="444338" y="2228"/>
        <a:ext cx="3414902" cy="1195369"/>
      </dsp:txXfrm>
    </dsp:sp>
    <dsp:sp modelId="{5B9E1920-C033-4C4F-B16F-A53BEE2328B6}">
      <dsp:nvSpPr>
        <dsp:cNvPr id="0" name=""/>
        <dsp:cNvSpPr/>
      </dsp:nvSpPr>
      <dsp:spPr>
        <a:xfrm rot="5400000">
          <a:off x="2077088" y="1272299"/>
          <a:ext cx="149401" cy="149401"/>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425757-2738-4021-8992-152DBEFD7CE4}">
      <dsp:nvSpPr>
        <dsp:cNvPr id="0" name=""/>
        <dsp:cNvSpPr/>
      </dsp:nvSpPr>
      <dsp:spPr>
        <a:xfrm>
          <a:off x="444338" y="1496402"/>
          <a:ext cx="3414902" cy="119270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en-US" sz="1600" b="1" kern="1200" dirty="0">
              <a:latin typeface="Aptos" panose="020B0004020202020204" pitchFamily="34" charset="0"/>
            </a:rPr>
            <a:t>DWP-Kids (DWP-K)</a:t>
          </a:r>
        </a:p>
        <a:p>
          <a:pPr marL="0" lvl="0" indent="0" algn="ctr" defTabSz="711200">
            <a:lnSpc>
              <a:spcPct val="90000"/>
            </a:lnSpc>
            <a:spcBef>
              <a:spcPct val="0"/>
            </a:spcBef>
            <a:spcAft>
              <a:spcPct val="35000"/>
            </a:spcAft>
            <a:buFont typeface="Wingdings" panose="05000000000000000000" pitchFamily="2" charset="2"/>
            <a:buNone/>
          </a:pPr>
          <a:r>
            <a:rPr lang="en-US" sz="1600" kern="1200" dirty="0">
              <a:latin typeface="Aptos" panose="020B0004020202020204" pitchFamily="34" charset="0"/>
            </a:rPr>
            <a:t>Non-Hawki members 18 years and younger</a:t>
          </a:r>
        </a:p>
      </dsp:txBody>
      <dsp:txXfrm>
        <a:off x="444338" y="1496402"/>
        <a:ext cx="3414902" cy="1192705"/>
      </dsp:txXfrm>
    </dsp:sp>
    <dsp:sp modelId="{2E03A06D-B2A5-4C3A-9017-7D90021EAE11}">
      <dsp:nvSpPr>
        <dsp:cNvPr id="0" name=""/>
        <dsp:cNvSpPr/>
      </dsp:nvSpPr>
      <dsp:spPr>
        <a:xfrm rot="5400000">
          <a:off x="2077088" y="2763809"/>
          <a:ext cx="149401" cy="149401"/>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0A8915-FA88-47A6-AE01-A6429AD570E9}">
      <dsp:nvSpPr>
        <dsp:cNvPr id="0" name=""/>
        <dsp:cNvSpPr/>
      </dsp:nvSpPr>
      <dsp:spPr>
        <a:xfrm>
          <a:off x="444338" y="2987912"/>
          <a:ext cx="3414902" cy="1192705"/>
        </a:xfrm>
        <a:prstGeom prst="rect">
          <a:avLst/>
        </a:prstGeom>
        <a:solidFill>
          <a:schemeClr val="accent2">
            <a:lumMod val="20000"/>
            <a:lumOff val="80000"/>
            <a:alpha val="90000"/>
          </a:schemeClr>
        </a:solidFill>
        <a:ln w="12700" cap="flat" cmpd="sng" algn="ctr">
          <a:solidFill>
            <a:schemeClr val="accent2">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en-US" sz="1600" b="1" kern="1200" dirty="0">
              <a:latin typeface="Aptos" panose="020B0004020202020204" pitchFamily="34" charset="0"/>
            </a:rPr>
            <a:t>DWP-Adults (DWP-A) </a:t>
          </a:r>
        </a:p>
        <a:p>
          <a:pPr marL="0" lvl="0" indent="0" algn="ctr" defTabSz="711200">
            <a:lnSpc>
              <a:spcPct val="90000"/>
            </a:lnSpc>
            <a:spcBef>
              <a:spcPct val="0"/>
            </a:spcBef>
            <a:spcAft>
              <a:spcPct val="35000"/>
            </a:spcAft>
            <a:buFont typeface="Wingdings" panose="05000000000000000000" pitchFamily="2" charset="2"/>
            <a:buNone/>
          </a:pPr>
          <a:r>
            <a:rPr lang="en-US" sz="1600" kern="1200" dirty="0">
              <a:latin typeface="Aptos" panose="020B0004020202020204" pitchFamily="34" charset="0"/>
            </a:rPr>
            <a:t>Non-Hawki members 19 years and older</a:t>
          </a:r>
        </a:p>
      </dsp:txBody>
      <dsp:txXfrm>
        <a:off x="444338" y="2987912"/>
        <a:ext cx="3414902" cy="1192705"/>
      </dsp:txXfrm>
    </dsp:sp>
    <dsp:sp modelId="{FD5E85B1-CBE5-48D4-9750-BA2B8FD3D4AA}">
      <dsp:nvSpPr>
        <dsp:cNvPr id="0" name=""/>
        <dsp:cNvSpPr/>
      </dsp:nvSpPr>
      <dsp:spPr>
        <a:xfrm>
          <a:off x="4337327" y="2228"/>
          <a:ext cx="3414902" cy="119536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en-US" sz="1600" kern="1200" dirty="0">
              <a:solidFill>
                <a:schemeClr val="tx1"/>
              </a:solidFill>
              <a:latin typeface="Aptos" panose="020B0004020202020204" pitchFamily="34" charset="0"/>
            </a:rPr>
            <a:t>The </a:t>
          </a:r>
          <a:r>
            <a:rPr lang="en-US" sz="1600" b="1" kern="1200" dirty="0">
              <a:solidFill>
                <a:schemeClr val="tx1"/>
              </a:solidFill>
              <a:latin typeface="Aptos" panose="020B0004020202020204" pitchFamily="34" charset="0"/>
            </a:rPr>
            <a:t>Healthy and Well Kids in Iowa (Hawki) </a:t>
          </a:r>
          <a:r>
            <a:rPr lang="en-US" sz="1600" kern="1200" dirty="0">
              <a:solidFill>
                <a:schemeClr val="tx1"/>
              </a:solidFill>
              <a:latin typeface="Aptos" panose="020B0004020202020204" pitchFamily="34" charset="0"/>
            </a:rPr>
            <a:t>program provides dental health care coverage for uninsured children of eligible families. </a:t>
          </a:r>
        </a:p>
      </dsp:txBody>
      <dsp:txXfrm>
        <a:off x="4337327" y="2228"/>
        <a:ext cx="3414902" cy="1195369"/>
      </dsp:txXfrm>
    </dsp:sp>
    <dsp:sp modelId="{2D5F32BC-3F42-4143-BF92-6CB5E72307E3}">
      <dsp:nvSpPr>
        <dsp:cNvPr id="0" name=""/>
        <dsp:cNvSpPr/>
      </dsp:nvSpPr>
      <dsp:spPr>
        <a:xfrm rot="5400000">
          <a:off x="5970077" y="1272299"/>
          <a:ext cx="149401" cy="149401"/>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8DA64A-65A8-487A-A345-8CAC6124DF78}">
      <dsp:nvSpPr>
        <dsp:cNvPr id="0" name=""/>
        <dsp:cNvSpPr/>
      </dsp:nvSpPr>
      <dsp:spPr>
        <a:xfrm>
          <a:off x="4337327" y="1496402"/>
          <a:ext cx="3414902" cy="1192705"/>
        </a:xfrm>
        <a:prstGeom prst="rect">
          <a:avLst/>
        </a:prstGeom>
        <a:solidFill>
          <a:schemeClr val="accent3">
            <a:lumMod val="20000"/>
            <a:lumOff val="80000"/>
            <a:alpha val="90000"/>
          </a:schemeClr>
        </a:solidFill>
        <a:ln w="12700" cap="flat" cmpd="sng" algn="ctr">
          <a:solidFill>
            <a:schemeClr val="accent3">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en-US" sz="1400" b="1" kern="1200" dirty="0">
              <a:latin typeface="Aptos" panose="020B0004020202020204" pitchFamily="34" charset="0"/>
            </a:rPr>
            <a:t>Hawki - Medical &amp; Dental</a:t>
          </a:r>
        </a:p>
        <a:p>
          <a:pPr marL="0" lvl="0" indent="0" algn="ctr" defTabSz="622300">
            <a:lnSpc>
              <a:spcPct val="90000"/>
            </a:lnSpc>
            <a:spcBef>
              <a:spcPct val="0"/>
            </a:spcBef>
            <a:spcAft>
              <a:spcPct val="35000"/>
            </a:spcAft>
            <a:buFont typeface="Wingdings" panose="05000000000000000000" pitchFamily="2" charset="2"/>
            <a:buNone/>
          </a:pPr>
          <a:r>
            <a:rPr lang="en-US" sz="1400" kern="1200" dirty="0">
              <a:latin typeface="Aptos" panose="020B0004020202020204" pitchFamily="34" charset="0"/>
            </a:rPr>
            <a:t>Children under age19 with no other health insurance and income at or below 302% of the federal poverty level (FPL).</a:t>
          </a:r>
        </a:p>
      </dsp:txBody>
      <dsp:txXfrm>
        <a:off x="4337327" y="1496402"/>
        <a:ext cx="3414902" cy="1192705"/>
      </dsp:txXfrm>
    </dsp:sp>
    <dsp:sp modelId="{A284D44F-4A74-421E-9418-3E8CFE641770}">
      <dsp:nvSpPr>
        <dsp:cNvPr id="0" name=""/>
        <dsp:cNvSpPr/>
      </dsp:nvSpPr>
      <dsp:spPr>
        <a:xfrm rot="5400000">
          <a:off x="5970077" y="2763809"/>
          <a:ext cx="149401" cy="149401"/>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737218-9D0F-4B2C-8EE5-1683B8C06E6F}">
      <dsp:nvSpPr>
        <dsp:cNvPr id="0" name=""/>
        <dsp:cNvSpPr/>
      </dsp:nvSpPr>
      <dsp:spPr>
        <a:xfrm>
          <a:off x="4337327" y="2987912"/>
          <a:ext cx="3414902" cy="119270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Wingdings" panose="05000000000000000000" pitchFamily="2" charset="2"/>
            <a:buNone/>
          </a:pPr>
          <a:r>
            <a:rPr lang="en-US" sz="1200" b="1" kern="1200" dirty="0" err="1">
              <a:latin typeface="Aptos" panose="020B0004020202020204" pitchFamily="34" charset="0"/>
            </a:rPr>
            <a:t>Hawki</a:t>
          </a:r>
          <a:r>
            <a:rPr lang="en-US" sz="1200" b="1" kern="1200" dirty="0">
              <a:latin typeface="Aptos" panose="020B0004020202020204" pitchFamily="34" charset="0"/>
            </a:rPr>
            <a:t> - Dental Only</a:t>
          </a:r>
        </a:p>
        <a:p>
          <a:pPr marL="0" lvl="0" indent="0" algn="ctr" defTabSz="533400">
            <a:lnSpc>
              <a:spcPct val="90000"/>
            </a:lnSpc>
            <a:spcBef>
              <a:spcPct val="0"/>
            </a:spcBef>
            <a:spcAft>
              <a:spcPct val="35000"/>
            </a:spcAft>
            <a:buFont typeface="Wingdings" panose="05000000000000000000" pitchFamily="2" charset="2"/>
            <a:buNone/>
          </a:pPr>
          <a:r>
            <a:rPr lang="en-US" sz="1200" kern="1200" dirty="0">
              <a:latin typeface="Aptos" panose="020B0004020202020204" pitchFamily="34" charset="0"/>
            </a:rPr>
            <a:t>Children under age 19 that meet the requirements for the </a:t>
          </a:r>
          <a:r>
            <a:rPr lang="en-US" sz="1200" kern="1200" dirty="0" err="1">
              <a:latin typeface="Aptos" panose="020B0004020202020204" pitchFamily="34" charset="0"/>
            </a:rPr>
            <a:t>Hawki</a:t>
          </a:r>
          <a:r>
            <a:rPr lang="en-US" sz="1200" kern="1200" dirty="0">
              <a:latin typeface="Aptos" panose="020B0004020202020204" pitchFamily="34" charset="0"/>
            </a:rPr>
            <a:t> program, but the child is covered by insurance through another health plan without dental insurance.</a:t>
          </a:r>
        </a:p>
        <a:p>
          <a:pPr marL="0" lvl="0" indent="0" algn="ctr" defTabSz="533400">
            <a:lnSpc>
              <a:spcPct val="90000"/>
            </a:lnSpc>
            <a:spcBef>
              <a:spcPct val="0"/>
            </a:spcBef>
            <a:spcAft>
              <a:spcPct val="35000"/>
            </a:spcAft>
            <a:buFont typeface="Wingdings" panose="05000000000000000000" pitchFamily="2" charset="2"/>
            <a:buNone/>
          </a:pPr>
          <a:r>
            <a:rPr lang="en-US" sz="1200" kern="1200" dirty="0">
              <a:latin typeface="Aptos" panose="020B0004020202020204" pitchFamily="34" charset="0"/>
            </a:rPr>
            <a:t>Income is at or below 302% FPL.</a:t>
          </a:r>
        </a:p>
      </dsp:txBody>
      <dsp:txXfrm>
        <a:off x="4337327" y="2987912"/>
        <a:ext cx="3414902" cy="11927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45305-1FC6-444D-8765-795A83BE7C8E}">
      <dsp:nvSpPr>
        <dsp:cNvPr id="0" name=""/>
        <dsp:cNvSpPr/>
      </dsp:nvSpPr>
      <dsp:spPr>
        <a:xfrm>
          <a:off x="0" y="3001685"/>
          <a:ext cx="4719965" cy="1967960"/>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ptos" panose="020B0004020202020204" pitchFamily="34" charset="0"/>
            </a:rPr>
            <a:t>During each measurement year, the State will withhold a portion of the approved capitation payments. The amount withheld in this current rate period is two percent (2%) of the Capitation Payments made.  </a:t>
          </a:r>
        </a:p>
      </dsp:txBody>
      <dsp:txXfrm>
        <a:off x="0" y="3001685"/>
        <a:ext cx="4719965" cy="1062698"/>
      </dsp:txXfrm>
    </dsp:sp>
    <dsp:sp modelId="{D2A954C7-E7C1-4A38-8B44-F7944B2DF69B}">
      <dsp:nvSpPr>
        <dsp:cNvPr id="0" name=""/>
        <dsp:cNvSpPr/>
      </dsp:nvSpPr>
      <dsp:spPr>
        <a:xfrm>
          <a:off x="0" y="4064384"/>
          <a:ext cx="4719965" cy="90526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ptos" panose="020B0004020202020204" pitchFamily="34" charset="0"/>
            </a:rPr>
            <a:t>Contractors may be eligible to receive some or all the withheld funds based on the Contractor’s performance in the areas outlined in the Contract</a:t>
          </a:r>
          <a:r>
            <a:rPr lang="en-US" sz="1600" kern="1200" dirty="0"/>
            <a:t>.</a:t>
          </a:r>
        </a:p>
      </dsp:txBody>
      <dsp:txXfrm>
        <a:off x="0" y="4064384"/>
        <a:ext cx="4719965" cy="905261"/>
      </dsp:txXfrm>
    </dsp:sp>
    <dsp:sp modelId="{7DA3783B-C63C-4CF3-8C30-E9971E93FABF}">
      <dsp:nvSpPr>
        <dsp:cNvPr id="0" name=""/>
        <dsp:cNvSpPr/>
      </dsp:nvSpPr>
      <dsp:spPr>
        <a:xfrm rot="10800000">
          <a:off x="0" y="2240"/>
          <a:ext cx="4719965" cy="3026723"/>
        </a:xfrm>
        <a:prstGeom prst="upArrowCallou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ptos" panose="020B0004020202020204" pitchFamily="34" charset="0"/>
            </a:rPr>
            <a:t>The State has established a set of PFP measures for contractors that may be selected under this RFP for the DWP and Hawki dental program. </a:t>
          </a:r>
        </a:p>
      </dsp:txBody>
      <dsp:txXfrm rot="-10800000">
        <a:off x="0" y="2240"/>
        <a:ext cx="4719965" cy="1062379"/>
      </dsp:txXfrm>
    </dsp:sp>
    <dsp:sp modelId="{BC6B298B-62F3-4FE4-8B31-595387498109}">
      <dsp:nvSpPr>
        <dsp:cNvPr id="0" name=""/>
        <dsp:cNvSpPr/>
      </dsp:nvSpPr>
      <dsp:spPr>
        <a:xfrm>
          <a:off x="0" y="1064620"/>
          <a:ext cx="4719965" cy="904990"/>
        </a:xfrm>
        <a:prstGeom prst="rect">
          <a:avLst/>
        </a:prstGeom>
        <a:solidFill>
          <a:schemeClr val="accent5">
            <a:lumMod val="20000"/>
            <a:lumOff val="80000"/>
            <a:alpha val="90000"/>
          </a:schemeClr>
        </a:solidFill>
        <a:ln w="12700" cap="flat" cmpd="sng" algn="ctr">
          <a:solidFill>
            <a:schemeClr val="accent2">
              <a:tint val="40000"/>
              <a:alpha val="90000"/>
              <a:hueOff val="-2384073"/>
              <a:satOff val="14210"/>
              <a:lumOff val="-6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ptos" panose="020B0004020202020204" pitchFamily="34" charset="0"/>
            </a:rPr>
            <a:t>Final SFY 2026 capitation rates that will be established prior to the start of the Contract will be calculated in consideration of the Pay for Performance measures.</a:t>
          </a:r>
        </a:p>
      </dsp:txBody>
      <dsp:txXfrm>
        <a:off x="0" y="1064620"/>
        <a:ext cx="4719965" cy="9049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CD96F-095F-4E74-979F-56499AF1D2F3}">
      <dsp:nvSpPr>
        <dsp:cNvPr id="0" name=""/>
        <dsp:cNvSpPr/>
      </dsp:nvSpPr>
      <dsp:spPr>
        <a:xfrm>
          <a:off x="0" y="303695"/>
          <a:ext cx="3598911" cy="78507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ptos" panose="020B0004020202020204" pitchFamily="34" charset="0"/>
            </a:rPr>
            <a:t>Health Policy Oversight Committee</a:t>
          </a:r>
        </a:p>
      </dsp:txBody>
      <dsp:txXfrm>
        <a:off x="0" y="303695"/>
        <a:ext cx="3598911" cy="785070"/>
      </dsp:txXfrm>
    </dsp:sp>
    <dsp:sp modelId="{09EB7355-BA0F-4F68-903F-0C4A33B5B144}">
      <dsp:nvSpPr>
        <dsp:cNvPr id="0" name=""/>
        <dsp:cNvSpPr/>
      </dsp:nvSpPr>
      <dsp:spPr>
        <a:xfrm>
          <a:off x="0" y="1152125"/>
          <a:ext cx="3598911" cy="78507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ptos" panose="020B0004020202020204" pitchFamily="34" charset="0"/>
            </a:rPr>
            <a:t>Medical Assistance Advisory Committee (MAAC)</a:t>
          </a:r>
        </a:p>
      </dsp:txBody>
      <dsp:txXfrm>
        <a:off x="0" y="1152125"/>
        <a:ext cx="3598911" cy="785070"/>
      </dsp:txXfrm>
    </dsp:sp>
    <dsp:sp modelId="{59A7ABED-61F1-493F-80C1-876CBFCB85F3}">
      <dsp:nvSpPr>
        <dsp:cNvPr id="0" name=""/>
        <dsp:cNvSpPr/>
      </dsp:nvSpPr>
      <dsp:spPr>
        <a:xfrm>
          <a:off x="0" y="2000555"/>
          <a:ext cx="3598911" cy="78507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ptos" panose="020B0004020202020204" pitchFamily="34" charset="0"/>
            </a:rPr>
            <a:t>Council on </a:t>
          </a:r>
          <a:r>
            <a:rPr lang="en-US" sz="2200" kern="1200">
              <a:latin typeface="Aptos" panose="020B0004020202020204" pitchFamily="34" charset="0"/>
            </a:rPr>
            <a:t>Health and Human </a:t>
          </a:r>
          <a:r>
            <a:rPr lang="en-US" sz="2200" kern="1200" dirty="0">
              <a:latin typeface="Aptos" panose="020B0004020202020204" pitchFamily="34" charset="0"/>
            </a:rPr>
            <a:t>Services</a:t>
          </a:r>
        </a:p>
      </dsp:txBody>
      <dsp:txXfrm>
        <a:off x="0" y="2000555"/>
        <a:ext cx="3598911" cy="785070"/>
      </dsp:txXfrm>
    </dsp:sp>
    <dsp:sp modelId="{96BFB1C4-81D0-4615-AB9C-FDC2C58D433C}">
      <dsp:nvSpPr>
        <dsp:cNvPr id="0" name=""/>
        <dsp:cNvSpPr/>
      </dsp:nvSpPr>
      <dsp:spPr>
        <a:xfrm>
          <a:off x="0" y="2817845"/>
          <a:ext cx="3598911" cy="78507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Ombudsman Offices</a:t>
          </a:r>
        </a:p>
      </dsp:txBody>
      <dsp:txXfrm>
        <a:off x="0" y="2817845"/>
        <a:ext cx="3598911" cy="78507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174A1-584B-477E-A6B4-F38F64444124}">
      <dsp:nvSpPr>
        <dsp:cNvPr id="0" name=""/>
        <dsp:cNvSpPr/>
      </dsp:nvSpPr>
      <dsp:spPr>
        <a:xfrm>
          <a:off x="0" y="0"/>
          <a:ext cx="6021312" cy="71225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RFP Formal Question and Answer Process</a:t>
          </a:r>
        </a:p>
      </dsp:txBody>
      <dsp:txXfrm>
        <a:off x="20861" y="20861"/>
        <a:ext cx="5169396" cy="670536"/>
      </dsp:txXfrm>
    </dsp:sp>
    <dsp:sp modelId="{DACDF1E2-A5D6-4A69-9DC2-9A37B9874DC6}">
      <dsp:nvSpPr>
        <dsp:cNvPr id="0" name=""/>
        <dsp:cNvSpPr/>
      </dsp:nvSpPr>
      <dsp:spPr>
        <a:xfrm>
          <a:off x="449643" y="811183"/>
          <a:ext cx="6021312" cy="71225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Letter of Intent to Bid Template</a:t>
          </a:r>
        </a:p>
      </dsp:txBody>
      <dsp:txXfrm>
        <a:off x="470504" y="832044"/>
        <a:ext cx="5066979" cy="670536"/>
      </dsp:txXfrm>
    </dsp:sp>
    <dsp:sp modelId="{8FC7D810-E44F-4712-819A-32743362F17C}">
      <dsp:nvSpPr>
        <dsp:cNvPr id="0" name=""/>
        <dsp:cNvSpPr/>
      </dsp:nvSpPr>
      <dsp:spPr>
        <a:xfrm>
          <a:off x="899287" y="1622367"/>
          <a:ext cx="6021312" cy="71225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Accessing RFP Documents</a:t>
          </a:r>
        </a:p>
      </dsp:txBody>
      <dsp:txXfrm>
        <a:off x="920148" y="1643228"/>
        <a:ext cx="5066979" cy="670536"/>
      </dsp:txXfrm>
    </dsp:sp>
    <dsp:sp modelId="{6734F0CD-0374-4F7E-A286-F9CBD7D0706B}">
      <dsp:nvSpPr>
        <dsp:cNvPr id="0" name=""/>
        <dsp:cNvSpPr/>
      </dsp:nvSpPr>
      <dsp:spPr>
        <a:xfrm>
          <a:off x="1348930" y="2433550"/>
          <a:ext cx="6021312" cy="71225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Key Dates</a:t>
          </a:r>
        </a:p>
      </dsp:txBody>
      <dsp:txXfrm>
        <a:off x="1369791" y="2454411"/>
        <a:ext cx="5066979" cy="670536"/>
      </dsp:txXfrm>
    </dsp:sp>
    <dsp:sp modelId="{80B69EBA-1EEE-4C9E-8737-41D96122C319}">
      <dsp:nvSpPr>
        <dsp:cNvPr id="0" name=""/>
        <dsp:cNvSpPr/>
      </dsp:nvSpPr>
      <dsp:spPr>
        <a:xfrm>
          <a:off x="1798574" y="3244734"/>
          <a:ext cx="6021312" cy="71225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Technical Proposal Response Guide</a:t>
          </a:r>
        </a:p>
      </dsp:txBody>
      <dsp:txXfrm>
        <a:off x="1819435" y="3265595"/>
        <a:ext cx="5066979" cy="670536"/>
      </dsp:txXfrm>
    </dsp:sp>
    <dsp:sp modelId="{35D94F84-4068-4682-8169-FC002AB99B7C}">
      <dsp:nvSpPr>
        <dsp:cNvPr id="0" name=""/>
        <dsp:cNvSpPr/>
      </dsp:nvSpPr>
      <dsp:spPr>
        <a:xfrm>
          <a:off x="5558344" y="520344"/>
          <a:ext cx="462968" cy="46296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662512" y="520344"/>
        <a:ext cx="254632" cy="348383"/>
      </dsp:txXfrm>
    </dsp:sp>
    <dsp:sp modelId="{DBC28CF1-3BD2-40B1-9616-6B1A3E363BDC}">
      <dsp:nvSpPr>
        <dsp:cNvPr id="0" name=""/>
        <dsp:cNvSpPr/>
      </dsp:nvSpPr>
      <dsp:spPr>
        <a:xfrm>
          <a:off x="6007988" y="1331528"/>
          <a:ext cx="462968" cy="46296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6112156" y="1331528"/>
        <a:ext cx="254632" cy="348383"/>
      </dsp:txXfrm>
    </dsp:sp>
    <dsp:sp modelId="{5D979D43-4891-421E-B0E0-B5BF0F8CF4D2}">
      <dsp:nvSpPr>
        <dsp:cNvPr id="0" name=""/>
        <dsp:cNvSpPr/>
      </dsp:nvSpPr>
      <dsp:spPr>
        <a:xfrm>
          <a:off x="6457631" y="2130840"/>
          <a:ext cx="462968" cy="462968"/>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6561799" y="2130840"/>
        <a:ext cx="254632" cy="348383"/>
      </dsp:txXfrm>
    </dsp:sp>
    <dsp:sp modelId="{4ECBE628-6931-4FAA-9E79-DD0DDEB24455}">
      <dsp:nvSpPr>
        <dsp:cNvPr id="0" name=""/>
        <dsp:cNvSpPr/>
      </dsp:nvSpPr>
      <dsp:spPr>
        <a:xfrm>
          <a:off x="6907275" y="2949938"/>
          <a:ext cx="462968" cy="462968"/>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011443" y="2949938"/>
        <a:ext cx="254632" cy="34838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1114E-D47D-4FE4-BA64-6FCADE51619A}">
      <dsp:nvSpPr>
        <dsp:cNvPr id="0" name=""/>
        <dsp:cNvSpPr/>
      </dsp:nvSpPr>
      <dsp:spPr>
        <a:xfrm>
          <a:off x="-5641206" y="-863560"/>
          <a:ext cx="6716423" cy="6716423"/>
        </a:xfrm>
        <a:prstGeom prst="blockArc">
          <a:avLst>
            <a:gd name="adj1" fmla="val 18900000"/>
            <a:gd name="adj2" fmla="val 2700000"/>
            <a:gd name="adj3" fmla="val 322"/>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CCDB4A-8A14-4830-9EE3-FF92DF002436}">
      <dsp:nvSpPr>
        <dsp:cNvPr id="0" name=""/>
        <dsp:cNvSpPr/>
      </dsp:nvSpPr>
      <dsp:spPr>
        <a:xfrm>
          <a:off x="470041" y="311731"/>
          <a:ext cx="8292597" cy="6238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191" tIns="60960" rIns="60960" bIns="60960" numCol="1" spcCol="1270" anchor="ctr" anchorCtr="0">
          <a:noAutofit/>
        </a:bodyPr>
        <a:lstStyle/>
        <a:p>
          <a:pPr marL="0" lvl="0" indent="0" algn="l" defTabSz="1066800">
            <a:lnSpc>
              <a:spcPct val="90000"/>
            </a:lnSpc>
            <a:spcBef>
              <a:spcPct val="0"/>
            </a:spcBef>
            <a:spcAft>
              <a:spcPct val="35000"/>
            </a:spcAft>
            <a:buSzPct val="90000"/>
            <a:buFont typeface="Wingdings" panose="05000000000000000000" pitchFamily="2" charset="2"/>
            <a:buNone/>
          </a:pPr>
          <a:r>
            <a:rPr lang="en-US" sz="2400" kern="1200" dirty="0">
              <a:latin typeface="Aptos" panose="020B0004020202020204" pitchFamily="34" charset="0"/>
            </a:rPr>
            <a:t>Questions answered verbally today are not binding</a:t>
          </a:r>
          <a:r>
            <a:rPr lang="en-US" sz="1200" kern="1200" dirty="0">
              <a:latin typeface="Aptos" panose="020B0004020202020204" pitchFamily="34" charset="0"/>
            </a:rPr>
            <a:t>.</a:t>
          </a:r>
        </a:p>
      </dsp:txBody>
      <dsp:txXfrm>
        <a:off x="470041" y="311731"/>
        <a:ext cx="8292597" cy="623862"/>
      </dsp:txXfrm>
    </dsp:sp>
    <dsp:sp modelId="{83B35839-8C40-41A2-965F-295F96E10D0B}">
      <dsp:nvSpPr>
        <dsp:cNvPr id="0" name=""/>
        <dsp:cNvSpPr/>
      </dsp:nvSpPr>
      <dsp:spPr>
        <a:xfrm>
          <a:off x="80127" y="233748"/>
          <a:ext cx="779828" cy="779828"/>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433305-9399-4188-A7FD-01EB0BB08D54}">
      <dsp:nvSpPr>
        <dsp:cNvPr id="0" name=""/>
        <dsp:cNvSpPr/>
      </dsp:nvSpPr>
      <dsp:spPr>
        <a:xfrm>
          <a:off x="917083" y="1141244"/>
          <a:ext cx="7845555" cy="83582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191" tIns="30480" rIns="30480" bIns="30480" numCol="1" spcCol="1270" anchor="t" anchorCtr="0">
          <a:noAutofit/>
        </a:bodyPr>
        <a:lstStyle/>
        <a:p>
          <a:pPr marL="0" lvl="0" indent="0" algn="l" defTabSz="533400">
            <a:lnSpc>
              <a:spcPct val="90000"/>
            </a:lnSpc>
            <a:spcBef>
              <a:spcPct val="0"/>
            </a:spcBef>
            <a:spcAft>
              <a:spcPct val="35000"/>
            </a:spcAft>
            <a:buSzPct val="90000"/>
            <a:buFont typeface="Wingdings" panose="05000000000000000000" pitchFamily="2" charset="2"/>
            <a:buNone/>
          </a:pPr>
          <a:r>
            <a:rPr lang="en-US" sz="1200" kern="1200" dirty="0">
              <a:latin typeface="Aptos" panose="020B0004020202020204" pitchFamily="34" charset="0"/>
            </a:rPr>
            <a:t>Submit letter of intent to bid and any questions that will affect your proposal in writing. </a:t>
          </a:r>
        </a:p>
        <a:p>
          <a:pPr marL="114300" lvl="1" indent="-114300" algn="l" defTabSz="533400">
            <a:lnSpc>
              <a:spcPct val="90000"/>
            </a:lnSpc>
            <a:spcBef>
              <a:spcPct val="0"/>
            </a:spcBef>
            <a:spcAft>
              <a:spcPct val="15000"/>
            </a:spcAft>
            <a:buSzPct val="104999"/>
            <a:buFont typeface="Wingdings" panose="05000000000000000000" pitchFamily="2" charset="2"/>
            <a:buChar char="§"/>
          </a:pPr>
          <a:r>
            <a:rPr lang="en-US" sz="1200" kern="1200" dirty="0">
              <a:latin typeface="Aptos" panose="020B0004020202020204" pitchFamily="34" charset="0"/>
            </a:rPr>
            <a:t>It is </a:t>
          </a:r>
          <a:r>
            <a:rPr lang="en-US" sz="1200" u="sng" kern="1200" dirty="0">
              <a:latin typeface="Aptos" panose="020B0004020202020204" pitchFamily="34" charset="0"/>
            </a:rPr>
            <a:t>not</a:t>
          </a:r>
          <a:r>
            <a:rPr lang="en-US" sz="1200" kern="1200" dirty="0">
              <a:latin typeface="Aptos" panose="020B0004020202020204" pitchFamily="34" charset="0"/>
            </a:rPr>
            <a:t> mandatory for bidders to submit an Intent to Bid form. However, Iowa HHS will only respond to first and second round questions about the RFP that have been submitted by prospective Bidders who have expressed their affirmative intent to bid.</a:t>
          </a:r>
        </a:p>
        <a:p>
          <a:pPr marL="114300" lvl="1" indent="-114300" algn="l" defTabSz="533400">
            <a:lnSpc>
              <a:spcPct val="90000"/>
            </a:lnSpc>
            <a:spcBef>
              <a:spcPct val="0"/>
            </a:spcBef>
            <a:spcAft>
              <a:spcPct val="15000"/>
            </a:spcAft>
            <a:buFont typeface="Wingdings" panose="05000000000000000000" pitchFamily="2" charset="2"/>
            <a:buChar char="§"/>
          </a:pPr>
          <a:r>
            <a:rPr lang="en-US" sz="1200" kern="1200" dirty="0">
              <a:latin typeface="Aptos" panose="020B0004020202020204" pitchFamily="34" charset="0"/>
            </a:rPr>
            <a:t>Submitting a letter of intent to bid is </a:t>
          </a:r>
          <a:r>
            <a:rPr lang="en-US" sz="1200" u="sng" kern="1200" dirty="0">
              <a:latin typeface="Aptos" panose="020B0004020202020204" pitchFamily="34" charset="0"/>
            </a:rPr>
            <a:t>not</a:t>
          </a:r>
          <a:r>
            <a:rPr lang="en-US" sz="1200" kern="1200" dirty="0">
              <a:latin typeface="Aptos" panose="020B0004020202020204" pitchFamily="34" charset="0"/>
            </a:rPr>
            <a:t> a requirement to submit a proposal. </a:t>
          </a:r>
        </a:p>
        <a:p>
          <a:pPr marL="114300" lvl="1" indent="-114300" algn="l" defTabSz="533400">
            <a:lnSpc>
              <a:spcPct val="90000"/>
            </a:lnSpc>
            <a:spcBef>
              <a:spcPct val="0"/>
            </a:spcBef>
            <a:spcAft>
              <a:spcPct val="15000"/>
            </a:spcAft>
            <a:buFont typeface="Wingdings" panose="05000000000000000000" pitchFamily="2" charset="2"/>
            <a:buChar char="§"/>
          </a:pPr>
          <a:r>
            <a:rPr lang="en-US" sz="1200" kern="1200" dirty="0">
              <a:latin typeface="Aptos" panose="020B0004020202020204" pitchFamily="34" charset="0"/>
            </a:rPr>
            <a:t>Submitting a letter of intent to bid is </a:t>
          </a:r>
          <a:r>
            <a:rPr lang="en-US" sz="1200" u="sng" kern="1200" dirty="0">
              <a:latin typeface="Aptos" panose="020B0004020202020204" pitchFamily="34" charset="0"/>
            </a:rPr>
            <a:t>not</a:t>
          </a:r>
          <a:r>
            <a:rPr lang="en-US" sz="1200" kern="1200" dirty="0">
              <a:latin typeface="Aptos" panose="020B0004020202020204" pitchFamily="34" charset="0"/>
            </a:rPr>
            <a:t> a commitment to submitting a proposal.</a:t>
          </a:r>
        </a:p>
      </dsp:txBody>
      <dsp:txXfrm>
        <a:off x="917083" y="1141244"/>
        <a:ext cx="7845555" cy="835825"/>
      </dsp:txXfrm>
    </dsp:sp>
    <dsp:sp modelId="{C7566C79-495C-4240-8081-FD07E7892618}">
      <dsp:nvSpPr>
        <dsp:cNvPr id="0" name=""/>
        <dsp:cNvSpPr/>
      </dsp:nvSpPr>
      <dsp:spPr>
        <a:xfrm>
          <a:off x="527169" y="1169243"/>
          <a:ext cx="779828" cy="77982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975DC5-75B2-4445-83B0-BDDD2311BBF6}">
      <dsp:nvSpPr>
        <dsp:cNvPr id="0" name=""/>
        <dsp:cNvSpPr/>
      </dsp:nvSpPr>
      <dsp:spPr>
        <a:xfrm>
          <a:off x="1054289" y="2182720"/>
          <a:ext cx="7708350" cy="62386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191" tIns="40640" rIns="40640" bIns="40640" numCol="1" spcCol="1270" anchor="ctr" anchorCtr="0">
          <a:noAutofit/>
        </a:bodyPr>
        <a:lstStyle/>
        <a:p>
          <a:pPr marL="0" lvl="0" indent="0" algn="l" defTabSz="711200">
            <a:lnSpc>
              <a:spcPct val="90000"/>
            </a:lnSpc>
            <a:spcBef>
              <a:spcPct val="0"/>
            </a:spcBef>
            <a:spcAft>
              <a:spcPct val="35000"/>
            </a:spcAft>
            <a:buSzPct val="90000"/>
            <a:buFont typeface="Wingdings" panose="05000000000000000000" pitchFamily="2" charset="2"/>
            <a:buNone/>
          </a:pPr>
          <a:r>
            <a:rPr lang="en-US" sz="1600" kern="1200" dirty="0">
              <a:latin typeface="Aptos" panose="020B0004020202020204" pitchFamily="34" charset="0"/>
            </a:rPr>
            <a:t>Iowa HHS will post written responses to questions from prospective bidders on the State’s procurement website.</a:t>
          </a:r>
        </a:p>
      </dsp:txBody>
      <dsp:txXfrm>
        <a:off x="1054289" y="2182720"/>
        <a:ext cx="7708350" cy="623862"/>
      </dsp:txXfrm>
    </dsp:sp>
    <dsp:sp modelId="{194E6532-CCDC-4A13-8E9D-BF17E2658D03}">
      <dsp:nvSpPr>
        <dsp:cNvPr id="0" name=""/>
        <dsp:cNvSpPr/>
      </dsp:nvSpPr>
      <dsp:spPr>
        <a:xfrm>
          <a:off x="664375" y="2104737"/>
          <a:ext cx="779828" cy="779828"/>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871AF4-A891-4C23-8A23-4AD45392749E}">
      <dsp:nvSpPr>
        <dsp:cNvPr id="0" name=""/>
        <dsp:cNvSpPr/>
      </dsp:nvSpPr>
      <dsp:spPr>
        <a:xfrm>
          <a:off x="917083" y="3118214"/>
          <a:ext cx="7845555" cy="6238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191"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latin typeface="Aptos" panose="020B0004020202020204" pitchFamily="34" charset="0"/>
            </a:rPr>
            <a:t>Responses to questions are not considered part of the RFP.  If Iowa HHS decides to change the RFP, it will issue an amendment.  All amendments will be posted to: </a:t>
          </a:r>
          <a:r>
            <a:rPr lang="en-US" sz="1300" u="none" kern="1200" dirty="0">
              <a:solidFill>
                <a:schemeClr val="bg1"/>
              </a:solidFill>
              <a:latin typeface="Aptos" panose="020B00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https://bidopportunities.iowa.gov/Home/BidInfo?bidId=767284b0-3bef-4da3-bd4c-1966699eb519</a:t>
          </a:r>
          <a:r>
            <a:rPr lang="en-US" sz="1300" u="sng" kern="1200" dirty="0">
              <a:latin typeface="Aptos" panose="020B0004020202020204" pitchFamily="34" charset="0"/>
            </a:rPr>
            <a:t>.</a:t>
          </a:r>
          <a:endParaRPr lang="en-US" sz="1300" kern="1200" dirty="0">
            <a:latin typeface="Aptos" panose="020B0004020202020204" pitchFamily="34" charset="0"/>
          </a:endParaRPr>
        </a:p>
      </dsp:txBody>
      <dsp:txXfrm>
        <a:off x="917083" y="3118214"/>
        <a:ext cx="7845555" cy="623862"/>
      </dsp:txXfrm>
    </dsp:sp>
    <dsp:sp modelId="{B066EAAE-F57F-47FA-80F7-52A3E4513519}">
      <dsp:nvSpPr>
        <dsp:cNvPr id="0" name=""/>
        <dsp:cNvSpPr/>
      </dsp:nvSpPr>
      <dsp:spPr>
        <a:xfrm>
          <a:off x="527169" y="3040231"/>
          <a:ext cx="779828" cy="77982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AFEB3C-DE89-4779-B7C6-3969CDA36878}">
      <dsp:nvSpPr>
        <dsp:cNvPr id="0" name=""/>
        <dsp:cNvSpPr/>
      </dsp:nvSpPr>
      <dsp:spPr>
        <a:xfrm>
          <a:off x="470041" y="4053708"/>
          <a:ext cx="8292597" cy="62386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191" tIns="35560" rIns="35560" bIns="35560" numCol="1" spcCol="1270" anchor="ctr" anchorCtr="0">
          <a:noAutofit/>
        </a:bodyPr>
        <a:lstStyle/>
        <a:p>
          <a:pPr marL="0" lvl="0" indent="0" algn="l" defTabSz="622300">
            <a:lnSpc>
              <a:spcPct val="90000"/>
            </a:lnSpc>
            <a:spcBef>
              <a:spcPct val="0"/>
            </a:spcBef>
            <a:spcAft>
              <a:spcPct val="35000"/>
            </a:spcAft>
            <a:buSzPct val="90000"/>
            <a:buFont typeface="Wingdings" panose="05000000000000000000" pitchFamily="2" charset="2"/>
            <a:buNone/>
          </a:pPr>
          <a:r>
            <a:rPr lang="en-US" sz="1400" kern="1200" dirty="0">
              <a:latin typeface="Aptos" panose="020B0004020202020204" pitchFamily="34" charset="0"/>
            </a:rPr>
            <a:t>Follow-up questions to initial responses are permissible if all questions are received by the final due date and time for Bidder Questions as provided in the procurement timetable.</a:t>
          </a:r>
        </a:p>
      </dsp:txBody>
      <dsp:txXfrm>
        <a:off x="470041" y="4053708"/>
        <a:ext cx="8292597" cy="623862"/>
      </dsp:txXfrm>
    </dsp:sp>
    <dsp:sp modelId="{09AB2DEC-BAED-4268-B06A-A63A8B39BA54}">
      <dsp:nvSpPr>
        <dsp:cNvPr id="0" name=""/>
        <dsp:cNvSpPr/>
      </dsp:nvSpPr>
      <dsp:spPr>
        <a:xfrm>
          <a:off x="80127" y="3975726"/>
          <a:ext cx="779828" cy="779828"/>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DBDE2-F0A0-445C-8774-446743AF18F9}">
      <dsp:nvSpPr>
        <dsp:cNvPr id="0" name=""/>
        <dsp:cNvSpPr/>
      </dsp:nvSpPr>
      <dsp:spPr>
        <a:xfrm>
          <a:off x="-5125722" y="-785198"/>
          <a:ext cx="6104112" cy="6104112"/>
        </a:xfrm>
        <a:prstGeom prst="blockArc">
          <a:avLst>
            <a:gd name="adj1" fmla="val 18900000"/>
            <a:gd name="adj2" fmla="val 2700000"/>
            <a:gd name="adj3" fmla="val 354"/>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AD8D0E-3336-4862-B192-1F667DF69FB1}">
      <dsp:nvSpPr>
        <dsp:cNvPr id="0" name=""/>
        <dsp:cNvSpPr/>
      </dsp:nvSpPr>
      <dsp:spPr>
        <a:xfrm>
          <a:off x="629279" y="311375"/>
          <a:ext cx="7098913" cy="1190734"/>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972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2"/>
              </a:solidFill>
              <a:latin typeface="+mj-lt"/>
              <a:ea typeface="Gill Sans"/>
              <a:cs typeface="Gill Sans"/>
              <a:sym typeface="Gill Sans"/>
            </a:rPr>
            <a:t>Build</a:t>
          </a:r>
          <a:r>
            <a:rPr lang="en-US" sz="1800" kern="1200" dirty="0">
              <a:solidFill>
                <a:schemeClr val="tx2"/>
              </a:solidFill>
              <a:latin typeface="+mj-lt"/>
              <a:ea typeface="Gill Sans"/>
              <a:cs typeface="Gill Sans"/>
              <a:sym typeface="Gill Sans"/>
            </a:rPr>
            <a:t> stability for Iowa Medicaid members and providers by coordinating and integrating care.</a:t>
          </a:r>
          <a:endParaRPr lang="en-US" sz="1800" kern="1200" dirty="0">
            <a:solidFill>
              <a:schemeClr val="tx2"/>
            </a:solidFill>
            <a:latin typeface="+mj-lt"/>
          </a:endParaRPr>
        </a:p>
      </dsp:txBody>
      <dsp:txXfrm>
        <a:off x="629279" y="311375"/>
        <a:ext cx="7098913" cy="1190734"/>
      </dsp:txXfrm>
    </dsp:sp>
    <dsp:sp modelId="{14AAB7F8-6D8A-4C7F-A22B-DE07C4BB5501}">
      <dsp:nvSpPr>
        <dsp:cNvPr id="0" name=""/>
        <dsp:cNvSpPr/>
      </dsp:nvSpPr>
      <dsp:spPr>
        <a:xfrm>
          <a:off x="62565" y="340028"/>
          <a:ext cx="1133428" cy="1133428"/>
        </a:xfrm>
        <a:prstGeom prst="ellipse">
          <a:avLst/>
        </a:prstGeom>
        <a:solidFill>
          <a:schemeClr val="lt1">
            <a:hueOff val="0"/>
            <a:satOff val="0"/>
            <a:lumOff val="0"/>
            <a:alphaOff val="0"/>
          </a:schemeClr>
        </a:solid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16E7A927-47ED-4117-951A-B53EE9E627F0}">
      <dsp:nvSpPr>
        <dsp:cNvPr id="0" name=""/>
        <dsp:cNvSpPr/>
      </dsp:nvSpPr>
      <dsp:spPr>
        <a:xfrm>
          <a:off x="958880" y="1707918"/>
          <a:ext cx="6769312" cy="1117878"/>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972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2"/>
              </a:solidFill>
              <a:latin typeface="+mj-lt"/>
              <a:ea typeface="Gill Sans"/>
              <a:cs typeface="Gill Sans"/>
              <a:sym typeface="Gill Sans"/>
            </a:rPr>
            <a:t>Improve</a:t>
          </a:r>
          <a:r>
            <a:rPr lang="en-US" sz="1800" b="0" kern="1200" dirty="0">
              <a:solidFill>
                <a:schemeClr val="tx2"/>
              </a:solidFill>
              <a:latin typeface="+mj-lt"/>
              <a:ea typeface="Gill Sans"/>
              <a:cs typeface="Gill Sans"/>
              <a:sym typeface="Gill Sans"/>
            </a:rPr>
            <a:t> quality outcomes and efficiencies across the healthcare delivery system</a:t>
          </a:r>
          <a:r>
            <a:rPr lang="en-US" sz="1800" kern="1200" dirty="0">
              <a:solidFill>
                <a:schemeClr val="tx2"/>
              </a:solidFill>
              <a:latin typeface="+mj-lt"/>
              <a:ea typeface="Gill Sans"/>
              <a:cs typeface="Gill Sans"/>
              <a:sym typeface="Gill Sans"/>
            </a:rPr>
            <a:t>.</a:t>
          </a:r>
          <a:endParaRPr lang="en-US" sz="1800" kern="1200" dirty="0">
            <a:solidFill>
              <a:schemeClr val="tx2"/>
            </a:solidFill>
            <a:latin typeface="+mj-lt"/>
          </a:endParaRPr>
        </a:p>
      </dsp:txBody>
      <dsp:txXfrm>
        <a:off x="958880" y="1707918"/>
        <a:ext cx="6769312" cy="1117878"/>
      </dsp:txXfrm>
    </dsp:sp>
    <dsp:sp modelId="{7C742A67-20B9-405B-94B0-1C583B60F969}">
      <dsp:nvSpPr>
        <dsp:cNvPr id="0" name=""/>
        <dsp:cNvSpPr/>
      </dsp:nvSpPr>
      <dsp:spPr>
        <a:xfrm>
          <a:off x="392166" y="1700143"/>
          <a:ext cx="1133428" cy="1133428"/>
        </a:xfrm>
        <a:prstGeom prst="ellipse">
          <a:avLst/>
        </a:prstGeom>
        <a:solidFill>
          <a:schemeClr val="lt1">
            <a:hueOff val="0"/>
            <a:satOff val="0"/>
            <a:lumOff val="0"/>
            <a:alphaOff val="0"/>
          </a:schemeClr>
        </a:solidFill>
        <a:ln w="381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sp>
    <dsp:sp modelId="{3972FA00-25C7-4720-AC98-C6DD8EEE07E1}">
      <dsp:nvSpPr>
        <dsp:cNvPr id="0" name=""/>
        <dsp:cNvSpPr/>
      </dsp:nvSpPr>
      <dsp:spPr>
        <a:xfrm>
          <a:off x="629279" y="3035653"/>
          <a:ext cx="7098913" cy="1182637"/>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972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2"/>
              </a:solidFill>
              <a:latin typeface="+mj-lt"/>
            </a:rPr>
            <a:t>Decrease</a:t>
          </a:r>
          <a:r>
            <a:rPr lang="en-US" sz="1800" b="0" kern="1200" dirty="0">
              <a:solidFill>
                <a:schemeClr val="tx2"/>
              </a:solidFill>
              <a:latin typeface="+mj-lt"/>
            </a:rPr>
            <a:t> costs through the reduction of unnecessary, inappropriate and duplicative services.</a:t>
          </a:r>
          <a:endParaRPr lang="en-US" sz="1800" b="1" kern="1200" dirty="0">
            <a:solidFill>
              <a:schemeClr val="tx2"/>
            </a:solidFill>
            <a:latin typeface="+mj-lt"/>
          </a:endParaRPr>
        </a:p>
      </dsp:txBody>
      <dsp:txXfrm>
        <a:off x="629279" y="3035653"/>
        <a:ext cx="7098913" cy="1182637"/>
      </dsp:txXfrm>
    </dsp:sp>
    <dsp:sp modelId="{E7025999-AC34-4D0F-A899-8A52F99EF3F7}">
      <dsp:nvSpPr>
        <dsp:cNvPr id="0" name=""/>
        <dsp:cNvSpPr/>
      </dsp:nvSpPr>
      <dsp:spPr>
        <a:xfrm>
          <a:off x="62565" y="3060257"/>
          <a:ext cx="1133428" cy="1133428"/>
        </a:xfrm>
        <a:prstGeom prst="ellipse">
          <a:avLst/>
        </a:prstGeom>
        <a:solidFill>
          <a:schemeClr val="lt1">
            <a:hueOff val="0"/>
            <a:satOff val="0"/>
            <a:lumOff val="0"/>
            <a:alphaOff val="0"/>
          </a:schemeClr>
        </a:solidFill>
        <a:ln w="38100" cap="flat" cmpd="sng" algn="ctr">
          <a:solidFill>
            <a:schemeClr val="accent4">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DBDE2-F0A0-445C-8774-446743AF18F9}">
      <dsp:nvSpPr>
        <dsp:cNvPr id="0" name=""/>
        <dsp:cNvSpPr/>
      </dsp:nvSpPr>
      <dsp:spPr>
        <a:xfrm>
          <a:off x="-6524468" y="-997839"/>
          <a:ext cx="7765674" cy="7765674"/>
        </a:xfrm>
        <a:prstGeom prst="blockArc">
          <a:avLst>
            <a:gd name="adj1" fmla="val 18900000"/>
            <a:gd name="adj2" fmla="val 2700000"/>
            <a:gd name="adj3" fmla="val 278"/>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AD8D0E-3336-4862-B192-1F667DF69FB1}">
      <dsp:nvSpPr>
        <dsp:cNvPr id="0" name=""/>
        <dsp:cNvSpPr/>
      </dsp:nvSpPr>
      <dsp:spPr>
        <a:xfrm>
          <a:off x="542182" y="286052"/>
          <a:ext cx="4591077" cy="870393"/>
        </a:xfrm>
        <a:prstGeom prst="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675"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mj-lt"/>
              <a:ea typeface="Gill Sans"/>
              <a:cs typeface="Gill Sans"/>
              <a:sym typeface="Gill Sans"/>
            </a:rPr>
            <a:t>Improve network adequacy and availability of services</a:t>
          </a:r>
          <a:endParaRPr lang="en-US" sz="1800" b="0" kern="1200" dirty="0">
            <a:solidFill>
              <a:schemeClr val="tx2"/>
            </a:solidFill>
            <a:latin typeface="+mj-lt"/>
          </a:endParaRPr>
        </a:p>
      </dsp:txBody>
      <dsp:txXfrm>
        <a:off x="542182" y="286052"/>
        <a:ext cx="4591077" cy="870393"/>
      </dsp:txXfrm>
    </dsp:sp>
    <dsp:sp modelId="{14AAB7F8-6D8A-4C7F-A22B-DE07C4BB5501}">
      <dsp:nvSpPr>
        <dsp:cNvPr id="0" name=""/>
        <dsp:cNvSpPr/>
      </dsp:nvSpPr>
      <dsp:spPr>
        <a:xfrm>
          <a:off x="91257" y="270324"/>
          <a:ext cx="901850" cy="901850"/>
        </a:xfrm>
        <a:prstGeom prst="ellipse">
          <a:avLst/>
        </a:prstGeom>
        <a:solidFill>
          <a:schemeClr val="lt1">
            <a:hueOff val="0"/>
            <a:satOff val="0"/>
            <a:lumOff val="0"/>
            <a:alphaOff val="0"/>
          </a:schemeClr>
        </a:solid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16E7A927-47ED-4117-951A-B53EE9E627F0}">
      <dsp:nvSpPr>
        <dsp:cNvPr id="0" name=""/>
        <dsp:cNvSpPr/>
      </dsp:nvSpPr>
      <dsp:spPr>
        <a:xfrm>
          <a:off x="1059174" y="1371599"/>
          <a:ext cx="4074085" cy="863049"/>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675"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mj-lt"/>
              <a:ea typeface="Gill Sans"/>
              <a:cs typeface="Gill Sans"/>
              <a:sym typeface="Gill Sans"/>
            </a:rPr>
            <a:t>Increase recall and prevention services</a:t>
          </a:r>
          <a:endParaRPr lang="en-US" sz="1800" b="0" kern="1200" dirty="0">
            <a:solidFill>
              <a:schemeClr val="tx2"/>
            </a:solidFill>
            <a:latin typeface="+mj-lt"/>
          </a:endParaRPr>
        </a:p>
      </dsp:txBody>
      <dsp:txXfrm>
        <a:off x="1059174" y="1371599"/>
        <a:ext cx="4074085" cy="863049"/>
      </dsp:txXfrm>
    </dsp:sp>
    <dsp:sp modelId="{7C742A67-20B9-405B-94B0-1C583B60F969}">
      <dsp:nvSpPr>
        <dsp:cNvPr id="0" name=""/>
        <dsp:cNvSpPr/>
      </dsp:nvSpPr>
      <dsp:spPr>
        <a:xfrm>
          <a:off x="608249" y="1352198"/>
          <a:ext cx="901850" cy="901850"/>
        </a:xfrm>
        <a:prstGeom prst="ellipse">
          <a:avLst/>
        </a:prstGeom>
        <a:solidFill>
          <a:schemeClr val="lt1">
            <a:hueOff val="0"/>
            <a:satOff val="0"/>
            <a:lumOff val="0"/>
            <a:alphaOff val="0"/>
          </a:schemeClr>
        </a:solid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3972FA00-25C7-4720-AC98-C6DD8EEE07E1}">
      <dsp:nvSpPr>
        <dsp:cNvPr id="0" name=""/>
        <dsp:cNvSpPr/>
      </dsp:nvSpPr>
      <dsp:spPr>
        <a:xfrm>
          <a:off x="1217849" y="2433917"/>
          <a:ext cx="3915410" cy="902160"/>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675"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mj-lt"/>
              <a:ea typeface="Gill Sans"/>
              <a:cs typeface="Gill Sans"/>
              <a:sym typeface="Gill Sans"/>
            </a:rPr>
            <a:t>Improve oral health equity among Medicaid members</a:t>
          </a:r>
          <a:endParaRPr lang="en-US" sz="2200" b="0" kern="1200" dirty="0">
            <a:solidFill>
              <a:schemeClr val="tx2"/>
            </a:solidFill>
            <a:latin typeface="+mj-lt"/>
            <a:ea typeface="Gill Sans"/>
            <a:cs typeface="Gill Sans"/>
            <a:sym typeface="Gill Sans"/>
          </a:endParaRPr>
        </a:p>
      </dsp:txBody>
      <dsp:txXfrm>
        <a:off x="1217849" y="2433917"/>
        <a:ext cx="3915410" cy="902160"/>
      </dsp:txXfrm>
    </dsp:sp>
    <dsp:sp modelId="{E7025999-AC34-4D0F-A899-8A52F99EF3F7}">
      <dsp:nvSpPr>
        <dsp:cNvPr id="0" name=""/>
        <dsp:cNvSpPr/>
      </dsp:nvSpPr>
      <dsp:spPr>
        <a:xfrm>
          <a:off x="766923" y="2434072"/>
          <a:ext cx="901850" cy="901850"/>
        </a:xfrm>
        <a:prstGeom prst="ellipse">
          <a:avLst/>
        </a:prstGeom>
        <a:solidFill>
          <a:schemeClr val="lt1">
            <a:hueOff val="0"/>
            <a:satOff val="0"/>
            <a:lumOff val="0"/>
            <a:alphaOff val="0"/>
          </a:schemeClr>
        </a:solid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02700D70-00DB-4A93-85AE-8A1D33B28B65}">
      <dsp:nvSpPr>
        <dsp:cNvPr id="0" name=""/>
        <dsp:cNvSpPr/>
      </dsp:nvSpPr>
      <dsp:spPr>
        <a:xfrm>
          <a:off x="1059174" y="3523107"/>
          <a:ext cx="4074085" cy="887528"/>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675"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mj-lt"/>
            </a:rPr>
            <a:t>Improve coordination and continuity of care between managed care plans</a:t>
          </a:r>
        </a:p>
      </dsp:txBody>
      <dsp:txXfrm>
        <a:off x="1059174" y="3523107"/>
        <a:ext cx="4074085" cy="887528"/>
      </dsp:txXfrm>
    </dsp:sp>
    <dsp:sp modelId="{B9637E42-3561-4F1B-B64A-98EF0775498F}">
      <dsp:nvSpPr>
        <dsp:cNvPr id="0" name=""/>
        <dsp:cNvSpPr/>
      </dsp:nvSpPr>
      <dsp:spPr>
        <a:xfrm>
          <a:off x="608249" y="3515947"/>
          <a:ext cx="901850" cy="901850"/>
        </a:xfrm>
        <a:prstGeom prst="ellipse">
          <a:avLst/>
        </a:prstGeom>
        <a:solidFill>
          <a:schemeClr val="lt1">
            <a:hueOff val="0"/>
            <a:satOff val="0"/>
            <a:lumOff val="0"/>
            <a:alphaOff val="0"/>
          </a:schemeClr>
        </a:solid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E596BE93-1D79-456A-AB99-44A128C4BD58}">
      <dsp:nvSpPr>
        <dsp:cNvPr id="0" name=""/>
        <dsp:cNvSpPr/>
      </dsp:nvSpPr>
      <dsp:spPr>
        <a:xfrm>
          <a:off x="542182" y="4611092"/>
          <a:ext cx="4591077" cy="875307"/>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2675"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2"/>
              </a:solidFill>
              <a:latin typeface="+mj-lt"/>
            </a:rPr>
            <a:t>Enhance medical and dental integration</a:t>
          </a:r>
        </a:p>
      </dsp:txBody>
      <dsp:txXfrm>
        <a:off x="542182" y="4611092"/>
        <a:ext cx="4591077" cy="875307"/>
      </dsp:txXfrm>
    </dsp:sp>
    <dsp:sp modelId="{83ADC2D7-8F3C-4FD9-83A6-BD641CEA6C5F}">
      <dsp:nvSpPr>
        <dsp:cNvPr id="0" name=""/>
        <dsp:cNvSpPr/>
      </dsp:nvSpPr>
      <dsp:spPr>
        <a:xfrm>
          <a:off x="91257" y="4597821"/>
          <a:ext cx="901850" cy="901850"/>
        </a:xfrm>
        <a:prstGeom prst="ellipse">
          <a:avLst/>
        </a:prstGeom>
        <a:solidFill>
          <a:schemeClr val="lt1">
            <a:hueOff val="0"/>
            <a:satOff val="0"/>
            <a:lumOff val="0"/>
            <a:alphaOff val="0"/>
          </a:schemeClr>
        </a:solid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FF28A-F159-439E-B184-71B2829AABC3}">
      <dsp:nvSpPr>
        <dsp:cNvPr id="0" name=""/>
        <dsp:cNvSpPr/>
      </dsp:nvSpPr>
      <dsp:spPr>
        <a:xfrm>
          <a:off x="0" y="2558"/>
          <a:ext cx="8195871" cy="1126100"/>
        </a:xfrm>
        <a:prstGeom prst="rect">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38F4D72C-7A0E-4DE0-A063-7FE7FD87F001}">
      <dsp:nvSpPr>
        <dsp:cNvPr id="0" name=""/>
        <dsp:cNvSpPr/>
      </dsp:nvSpPr>
      <dsp:spPr>
        <a:xfrm>
          <a:off x="340645" y="255931"/>
          <a:ext cx="619960" cy="6193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BF0B80-7924-4521-ABB2-199CB4BACEAD}">
      <dsp:nvSpPr>
        <dsp:cNvPr id="0" name=""/>
        <dsp:cNvSpPr/>
      </dsp:nvSpPr>
      <dsp:spPr>
        <a:xfrm>
          <a:off x="1291755" y="2558"/>
          <a:ext cx="3707135"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ptos" panose="020B0004020202020204" pitchFamily="34" charset="0"/>
            </a:rPr>
            <a:t>Iowa HHS expects to contract with two</a:t>
          </a:r>
          <a:r>
            <a:rPr lang="en-US" sz="1400" kern="1200" dirty="0">
              <a:latin typeface="Aptos" panose="020B000402020202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c="http://schemas.openxmlformats.org/drawingml/2006/chart" xmlns:mv="urn:schemas-microsoft-com:mac:vml" xmlns:mc="http://schemas.openxmlformats.org/markup-compatibility/2006" xmlns="" xmlns:p="http://schemas.openxmlformats.org/presentationml/2006/main" xmlns:r="http://schemas.openxmlformats.org/officeDocument/2006/relationships" textRoundtripDataId="2"/>
                </a:ext>
              </a:extLst>
            </a:rPr>
            <a:t> (2) </a:t>
          </a:r>
          <a:r>
            <a:rPr lang="en-US" sz="1400" kern="1200" dirty="0">
              <a:latin typeface="Aptos" panose="020B0004020202020204" pitchFamily="34" charset="0"/>
            </a:rPr>
            <a:t>or more bidders with a demonstrated capacity to coordinate care and provide quality outcomes for Medicaid and CHIP populations. </a:t>
          </a:r>
        </a:p>
      </dsp:txBody>
      <dsp:txXfrm>
        <a:off x="1291755" y="2558"/>
        <a:ext cx="3707135" cy="1196482"/>
      </dsp:txXfrm>
    </dsp:sp>
    <dsp:sp modelId="{2483578D-54C2-4C90-AE27-D005320B50D9}">
      <dsp:nvSpPr>
        <dsp:cNvPr id="0" name=""/>
        <dsp:cNvSpPr/>
      </dsp:nvSpPr>
      <dsp:spPr>
        <a:xfrm>
          <a:off x="4989393" y="2558"/>
          <a:ext cx="3167063" cy="1126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179" tIns="119179" rIns="119179" bIns="119179"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ptos" panose="020B0004020202020204" pitchFamily="34" charset="0"/>
            </a:rPr>
            <a:t>The final number of awarded contracts under this RFP is not definitive at this time and will be determined at the sole discretion of Iowa HHS at the time of award.</a:t>
          </a:r>
        </a:p>
      </dsp:txBody>
      <dsp:txXfrm>
        <a:off x="4989393" y="2558"/>
        <a:ext cx="3167063" cy="1126100"/>
      </dsp:txXfrm>
    </dsp:sp>
    <dsp:sp modelId="{A3DEE574-A9EA-48B0-9FA6-FD7D05867974}">
      <dsp:nvSpPr>
        <dsp:cNvPr id="0" name=""/>
        <dsp:cNvSpPr/>
      </dsp:nvSpPr>
      <dsp:spPr>
        <a:xfrm>
          <a:off x="0" y="1498161"/>
          <a:ext cx="8195871" cy="1126100"/>
        </a:xfrm>
        <a:prstGeom prst="rect">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40831DD5-7103-4957-B470-B37527A140FA}">
      <dsp:nvSpPr>
        <dsp:cNvPr id="0" name=""/>
        <dsp:cNvSpPr/>
      </dsp:nvSpPr>
      <dsp:spPr>
        <a:xfrm>
          <a:off x="340645" y="1751534"/>
          <a:ext cx="619960" cy="6193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5676E7-A771-4405-8DCE-D741C62EE066}">
      <dsp:nvSpPr>
        <dsp:cNvPr id="0" name=""/>
        <dsp:cNvSpPr/>
      </dsp:nvSpPr>
      <dsp:spPr>
        <a:xfrm>
          <a:off x="1301252" y="1498161"/>
          <a:ext cx="6855205"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ptos" panose="020B0004020202020204" pitchFamily="34" charset="0"/>
            </a:rPr>
            <a:t>Bidders should comprise of qualified PAHPs, capable of delivering high-quality dental health care services to the people of Iowa.</a:t>
          </a:r>
        </a:p>
      </dsp:txBody>
      <dsp:txXfrm>
        <a:off x="1301252" y="1498161"/>
        <a:ext cx="6855205" cy="1196482"/>
      </dsp:txXfrm>
    </dsp:sp>
    <dsp:sp modelId="{03ECA737-CAC9-4147-AE2D-E4F34576DE5B}">
      <dsp:nvSpPr>
        <dsp:cNvPr id="0" name=""/>
        <dsp:cNvSpPr/>
      </dsp:nvSpPr>
      <dsp:spPr>
        <a:xfrm>
          <a:off x="0" y="2993764"/>
          <a:ext cx="8195871" cy="1126100"/>
        </a:xfrm>
        <a:prstGeom prst="rect">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07D2162E-939B-4C6F-B242-BC98245C9072}">
      <dsp:nvSpPr>
        <dsp:cNvPr id="0" name=""/>
        <dsp:cNvSpPr/>
      </dsp:nvSpPr>
      <dsp:spPr>
        <a:xfrm>
          <a:off x="340645" y="3247136"/>
          <a:ext cx="619960" cy="6193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F53D07-D21C-4759-86F3-EC1AAFA02EAA}">
      <dsp:nvSpPr>
        <dsp:cNvPr id="0" name=""/>
        <dsp:cNvSpPr/>
      </dsp:nvSpPr>
      <dsp:spPr>
        <a:xfrm>
          <a:off x="1301252" y="2993764"/>
          <a:ext cx="3688141" cy="1196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28" tIns="126628" rIns="126628" bIns="126628"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ptos" panose="020B0004020202020204" pitchFamily="34" charset="0"/>
            </a:rPr>
            <a:t>Iowa HHS expects to implement a contract that will have an initial three (3) year contract term with the ability to extend the contract for two (2) additional two (2) year terms.</a:t>
          </a:r>
        </a:p>
      </dsp:txBody>
      <dsp:txXfrm>
        <a:off x="1301252" y="2993764"/>
        <a:ext cx="3688141" cy="1196482"/>
      </dsp:txXfrm>
    </dsp:sp>
    <dsp:sp modelId="{3A967B39-E89E-4873-B1BF-24C4FEFEAE77}">
      <dsp:nvSpPr>
        <dsp:cNvPr id="0" name=""/>
        <dsp:cNvSpPr/>
      </dsp:nvSpPr>
      <dsp:spPr>
        <a:xfrm>
          <a:off x="4989393" y="2993764"/>
          <a:ext cx="3167063" cy="1126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179" tIns="119179" rIns="119179" bIns="119179" numCol="1" spcCol="1270" anchor="ctr" anchorCtr="0">
          <a:noAutofit/>
        </a:bodyPr>
        <a:lstStyle/>
        <a:p>
          <a:pPr marL="0" lvl="0" indent="0" algn="l" defTabSz="622300">
            <a:lnSpc>
              <a:spcPct val="90000"/>
            </a:lnSpc>
            <a:spcBef>
              <a:spcPct val="0"/>
            </a:spcBef>
            <a:spcAft>
              <a:spcPct val="35000"/>
            </a:spcAft>
            <a:buNone/>
          </a:pPr>
          <a:r>
            <a:rPr lang="en-US" sz="1400" kern="1200" dirty="0">
              <a:latin typeface="Aptos" panose="020B0004020202020204" pitchFamily="34" charset="0"/>
            </a:rPr>
            <a:t>Iowa HHS will have the sole discretion to extend the contract</a:t>
          </a:r>
          <a:r>
            <a:rPr lang="en-US" sz="1400" kern="1200" dirty="0"/>
            <a:t>.</a:t>
          </a:r>
        </a:p>
      </dsp:txBody>
      <dsp:txXfrm>
        <a:off x="4989393" y="2993764"/>
        <a:ext cx="3167063" cy="1126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5F7CB-5808-42E6-9D2B-6BB426036A7B}">
      <dsp:nvSpPr>
        <dsp:cNvPr id="0" name=""/>
        <dsp:cNvSpPr/>
      </dsp:nvSpPr>
      <dsp:spPr>
        <a:xfrm>
          <a:off x="0" y="1981"/>
          <a:ext cx="7986845" cy="1004043"/>
        </a:xfrm>
        <a:prstGeom prst="rect">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55788698-0168-4074-9A40-DE7058B4B659}">
      <dsp:nvSpPr>
        <dsp:cNvPr id="0" name=""/>
        <dsp:cNvSpPr/>
      </dsp:nvSpPr>
      <dsp:spPr>
        <a:xfrm>
          <a:off x="303723" y="227890"/>
          <a:ext cx="552223" cy="5522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41D6C9-1767-494A-AD9E-3D1BA5182531}">
      <dsp:nvSpPr>
        <dsp:cNvPr id="0" name=""/>
        <dsp:cNvSpPr/>
      </dsp:nvSpPr>
      <dsp:spPr>
        <a:xfrm>
          <a:off x="1159670" y="1981"/>
          <a:ext cx="3594080"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Aptos" panose="020B0004020202020204" pitchFamily="34" charset="0"/>
            </a:rPr>
            <a:t>Contract Structure</a:t>
          </a:r>
        </a:p>
      </dsp:txBody>
      <dsp:txXfrm>
        <a:off x="1159670" y="1981"/>
        <a:ext cx="3594080" cy="1004043"/>
      </dsp:txXfrm>
    </dsp:sp>
    <dsp:sp modelId="{B2E4F6BF-99D9-45B2-9866-0DCA25D4E550}">
      <dsp:nvSpPr>
        <dsp:cNvPr id="0" name=""/>
        <dsp:cNvSpPr/>
      </dsp:nvSpPr>
      <dsp:spPr>
        <a:xfrm>
          <a:off x="4753750" y="1981"/>
          <a:ext cx="3233094"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Aptos" panose="020B0004020202020204" pitchFamily="34" charset="0"/>
            </a:rPr>
            <a:t>Updated structure to align with current Iowa Health Link contracts</a:t>
          </a:r>
        </a:p>
      </dsp:txBody>
      <dsp:txXfrm>
        <a:off x="4753750" y="1981"/>
        <a:ext cx="3233094" cy="1004043"/>
      </dsp:txXfrm>
    </dsp:sp>
    <dsp:sp modelId="{784C6167-57DA-4647-8132-79ED0CD21DEF}">
      <dsp:nvSpPr>
        <dsp:cNvPr id="0" name=""/>
        <dsp:cNvSpPr/>
      </dsp:nvSpPr>
      <dsp:spPr>
        <a:xfrm>
          <a:off x="0" y="1257035"/>
          <a:ext cx="7986845" cy="1004043"/>
        </a:xfrm>
        <a:prstGeom prst="rect">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30A3A3D9-060E-4062-8516-FD17B030D17D}">
      <dsp:nvSpPr>
        <dsp:cNvPr id="0" name=""/>
        <dsp:cNvSpPr/>
      </dsp:nvSpPr>
      <dsp:spPr>
        <a:xfrm>
          <a:off x="303723" y="1482944"/>
          <a:ext cx="552223" cy="5522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BE12C3-1141-4FDB-884D-C69CA75900F4}">
      <dsp:nvSpPr>
        <dsp:cNvPr id="0" name=""/>
        <dsp:cNvSpPr/>
      </dsp:nvSpPr>
      <dsp:spPr>
        <a:xfrm>
          <a:off x="1159670" y="1257035"/>
          <a:ext cx="3594080"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Aptos" panose="020B0004020202020204" pitchFamily="34" charset="0"/>
            </a:rPr>
            <a:t>Service Delivery</a:t>
          </a:r>
        </a:p>
      </dsp:txBody>
      <dsp:txXfrm>
        <a:off x="1159670" y="1257035"/>
        <a:ext cx="3594080" cy="1004043"/>
      </dsp:txXfrm>
    </dsp:sp>
    <dsp:sp modelId="{6BADBD82-1259-4587-97EC-8B99F49BDEA9}">
      <dsp:nvSpPr>
        <dsp:cNvPr id="0" name=""/>
        <dsp:cNvSpPr/>
      </dsp:nvSpPr>
      <dsp:spPr>
        <a:xfrm>
          <a:off x="4753750" y="1257035"/>
          <a:ext cx="3233094"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Aptos" panose="020B0004020202020204" pitchFamily="34" charset="0"/>
            </a:rPr>
            <a:t>DWP and Hawki services will be provided by all awarded contractors</a:t>
          </a:r>
        </a:p>
      </dsp:txBody>
      <dsp:txXfrm>
        <a:off x="4753750" y="1257035"/>
        <a:ext cx="3233094" cy="1004043"/>
      </dsp:txXfrm>
    </dsp:sp>
    <dsp:sp modelId="{4975320B-3D8E-47D1-AEAF-BCF2F12B89AF}">
      <dsp:nvSpPr>
        <dsp:cNvPr id="0" name=""/>
        <dsp:cNvSpPr/>
      </dsp:nvSpPr>
      <dsp:spPr>
        <a:xfrm>
          <a:off x="0" y="2512089"/>
          <a:ext cx="7986845" cy="1004043"/>
        </a:xfrm>
        <a:prstGeom prst="rect">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dsp:style>
    </dsp:sp>
    <dsp:sp modelId="{45F69EEB-7A3F-41B1-B027-BC3B80B5B776}">
      <dsp:nvSpPr>
        <dsp:cNvPr id="0" name=""/>
        <dsp:cNvSpPr/>
      </dsp:nvSpPr>
      <dsp:spPr>
        <a:xfrm>
          <a:off x="303723" y="2737999"/>
          <a:ext cx="552223" cy="5522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E4E99A-D662-4B3D-9C6D-B963E5FA8F04}">
      <dsp:nvSpPr>
        <dsp:cNvPr id="0" name=""/>
        <dsp:cNvSpPr/>
      </dsp:nvSpPr>
      <dsp:spPr>
        <a:xfrm>
          <a:off x="1159670" y="2512089"/>
          <a:ext cx="3594080"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Aptos" panose="020B0004020202020204" pitchFamily="34" charset="0"/>
            </a:rPr>
            <a:t>Carved Out Services</a:t>
          </a:r>
        </a:p>
      </dsp:txBody>
      <dsp:txXfrm>
        <a:off x="1159670" y="2512089"/>
        <a:ext cx="3594080" cy="1004043"/>
      </dsp:txXfrm>
    </dsp:sp>
    <dsp:sp modelId="{76B4FEB2-F187-4BDB-8396-135A244DD34E}">
      <dsp:nvSpPr>
        <dsp:cNvPr id="0" name=""/>
        <dsp:cNvSpPr/>
      </dsp:nvSpPr>
      <dsp:spPr>
        <a:xfrm>
          <a:off x="4753750" y="2512089"/>
          <a:ext cx="3233094"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Aptos" panose="020B0004020202020204" pitchFamily="34" charset="0"/>
            </a:rPr>
            <a:t>Orthodontia is no longer intended to be carved out of capitation rates</a:t>
          </a:r>
        </a:p>
      </dsp:txBody>
      <dsp:txXfrm>
        <a:off x="4753750" y="2512089"/>
        <a:ext cx="3233094" cy="1004043"/>
      </dsp:txXfrm>
    </dsp:sp>
    <dsp:sp modelId="{95F2519C-C468-4CF0-966E-52405401A549}">
      <dsp:nvSpPr>
        <dsp:cNvPr id="0" name=""/>
        <dsp:cNvSpPr/>
      </dsp:nvSpPr>
      <dsp:spPr>
        <a:xfrm>
          <a:off x="0" y="3769124"/>
          <a:ext cx="7986845" cy="1004043"/>
        </a:xfrm>
        <a:prstGeom prst="rect">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ED7BB0D2-279C-4E45-885E-3A6B2325075C}">
      <dsp:nvSpPr>
        <dsp:cNvPr id="0" name=""/>
        <dsp:cNvSpPr/>
      </dsp:nvSpPr>
      <dsp:spPr>
        <a:xfrm>
          <a:off x="303723" y="3993053"/>
          <a:ext cx="552223" cy="55222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DFC865-F45D-4D2C-A42F-1EBAB652BF88}">
      <dsp:nvSpPr>
        <dsp:cNvPr id="0" name=""/>
        <dsp:cNvSpPr/>
      </dsp:nvSpPr>
      <dsp:spPr>
        <a:xfrm>
          <a:off x="1159670" y="3767143"/>
          <a:ext cx="3594080"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Aptos" panose="020B0004020202020204" pitchFamily="34" charset="0"/>
            </a:rPr>
            <a:t>Quality and Contract Compliance</a:t>
          </a:r>
        </a:p>
      </dsp:txBody>
      <dsp:txXfrm>
        <a:off x="1159670" y="3767143"/>
        <a:ext cx="3594080" cy="1004043"/>
      </dsp:txXfrm>
    </dsp:sp>
    <dsp:sp modelId="{38D33A79-67EB-4EE2-943F-57B4C29A5DCD}">
      <dsp:nvSpPr>
        <dsp:cNvPr id="0" name=""/>
        <dsp:cNvSpPr/>
      </dsp:nvSpPr>
      <dsp:spPr>
        <a:xfrm>
          <a:off x="4753750" y="3767143"/>
          <a:ext cx="3233094" cy="1004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261" tIns="106261" rIns="106261" bIns="106261" numCol="1" spcCol="1270" anchor="ctr" anchorCtr="0">
          <a:noAutofit/>
        </a:bodyPr>
        <a:lstStyle/>
        <a:p>
          <a:pPr marL="0" lvl="0" indent="0" algn="l" defTabSz="533400">
            <a:lnSpc>
              <a:spcPct val="100000"/>
            </a:lnSpc>
            <a:spcBef>
              <a:spcPct val="0"/>
            </a:spcBef>
            <a:spcAft>
              <a:spcPct val="35000"/>
            </a:spcAft>
            <a:buFont typeface="Arial" panose="020B0604020202020204" pitchFamily="34" charset="0"/>
            <a:buNone/>
          </a:pPr>
          <a:r>
            <a:rPr lang="en-US" sz="1200" kern="1200" dirty="0">
              <a:latin typeface="Aptos" panose="020B0004020202020204" pitchFamily="34" charset="0"/>
            </a:rPr>
            <a:t>- Updated Pay for Performance Measures and new Liquidated Damages</a:t>
          </a:r>
          <a:br>
            <a:rPr lang="en-US" sz="1200" kern="1200" dirty="0">
              <a:latin typeface="Aptos" panose="020B0004020202020204" pitchFamily="34" charset="0"/>
            </a:rPr>
          </a:br>
          <a:r>
            <a:rPr lang="en-US" sz="1200" kern="1200" dirty="0">
              <a:latin typeface="Aptos" panose="020B0004020202020204" pitchFamily="34" charset="0"/>
            </a:rPr>
            <a:t>- Overall alignment with Iowa’s Dental Quality Strategy Plan</a:t>
          </a:r>
        </a:p>
      </dsp:txBody>
      <dsp:txXfrm>
        <a:off x="4753750" y="3767143"/>
        <a:ext cx="3233094" cy="1004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987A3-ACDC-45A7-9AF3-4BF246F3887D}">
      <dsp:nvSpPr>
        <dsp:cNvPr id="0" name=""/>
        <dsp:cNvSpPr/>
      </dsp:nvSpPr>
      <dsp:spPr>
        <a:xfrm>
          <a:off x="0" y="228762"/>
          <a:ext cx="7886700" cy="1770876"/>
        </a:xfrm>
        <a:prstGeom prst="rect">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A18986D5-11DC-4A32-BACE-AFB621355BB6}">
      <dsp:nvSpPr>
        <dsp:cNvPr id="0" name=""/>
        <dsp:cNvSpPr/>
      </dsp:nvSpPr>
      <dsp:spPr>
        <a:xfrm>
          <a:off x="394673" y="755406"/>
          <a:ext cx="717587" cy="7175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81A47E-198A-4BB4-A649-161A75D6A11D}">
      <dsp:nvSpPr>
        <dsp:cNvPr id="0" name=""/>
        <dsp:cNvSpPr/>
      </dsp:nvSpPr>
      <dsp:spPr>
        <a:xfrm>
          <a:off x="1506934" y="461848"/>
          <a:ext cx="3549015"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800100">
            <a:lnSpc>
              <a:spcPct val="100000"/>
            </a:lnSpc>
            <a:spcBef>
              <a:spcPct val="0"/>
            </a:spcBef>
            <a:spcAft>
              <a:spcPct val="35000"/>
            </a:spcAft>
            <a:buNone/>
          </a:pPr>
          <a:r>
            <a:rPr lang="en-US" sz="1800" b="0" kern="1200" dirty="0">
              <a:latin typeface="Aptos" panose="020B0004020202020204" pitchFamily="34" charset="0"/>
              <a:ea typeface="Gill Sans"/>
              <a:cs typeface="Gill Sans"/>
              <a:sym typeface="Gill Sans"/>
            </a:rPr>
            <a:t>Holding contractors accountable for costs and outcomes creates incentives for:</a:t>
          </a:r>
          <a:endParaRPr lang="en-US" sz="1800" b="0" kern="1200" dirty="0">
            <a:latin typeface="Aptos" panose="020B0004020202020204" pitchFamily="34" charset="0"/>
          </a:endParaRPr>
        </a:p>
      </dsp:txBody>
      <dsp:txXfrm>
        <a:off x="1506934" y="461848"/>
        <a:ext cx="3549015" cy="1304705"/>
      </dsp:txXfrm>
    </dsp:sp>
    <dsp:sp modelId="{114C5952-02BF-4320-90AB-08E82955E9EF}">
      <dsp:nvSpPr>
        <dsp:cNvPr id="0" name=""/>
        <dsp:cNvSpPr/>
      </dsp:nvSpPr>
      <dsp:spPr>
        <a:xfrm>
          <a:off x="5055949" y="461848"/>
          <a:ext cx="2829277"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577850">
            <a:lnSpc>
              <a:spcPct val="100000"/>
            </a:lnSpc>
            <a:spcBef>
              <a:spcPct val="0"/>
            </a:spcBef>
            <a:spcAft>
              <a:spcPct val="35000"/>
            </a:spcAft>
            <a:buFont typeface="Arial" panose="020B0604020202020204" pitchFamily="34" charset="0"/>
            <a:buNone/>
          </a:pPr>
          <a:r>
            <a:rPr lang="en-US" sz="1300" i="0" u="none" strike="noStrike" kern="1200" cap="none" dirty="0">
              <a:latin typeface="Aptos" panose="020B0004020202020204" pitchFamily="34" charset="0"/>
              <a:ea typeface="Gill Sans"/>
              <a:cs typeface="Gill Sans"/>
              <a:sym typeface="Gill Sans"/>
            </a:rPr>
            <a:t>Increased care coordination and reduced duplication</a:t>
          </a:r>
          <a:endParaRPr lang="en-US" sz="1300" kern="1200" dirty="0">
            <a:latin typeface="Aptos" panose="020B0004020202020204" pitchFamily="34" charset="0"/>
          </a:endParaRPr>
        </a:p>
        <a:p>
          <a:pPr marL="0" lvl="0" indent="0" algn="l" defTabSz="577850">
            <a:lnSpc>
              <a:spcPct val="100000"/>
            </a:lnSpc>
            <a:spcBef>
              <a:spcPct val="0"/>
            </a:spcBef>
            <a:spcAft>
              <a:spcPct val="35000"/>
            </a:spcAft>
            <a:buFont typeface="Arial" panose="020B0604020202020204" pitchFamily="34" charset="0"/>
            <a:buNone/>
          </a:pPr>
          <a:r>
            <a:rPr lang="en-US" sz="1300" i="0" u="none" strike="noStrike" kern="1200" cap="none" dirty="0">
              <a:latin typeface="Aptos" panose="020B0004020202020204" pitchFamily="34" charset="0"/>
              <a:ea typeface="Gill Sans"/>
              <a:cs typeface="Gill Sans"/>
              <a:sym typeface="Gill Sans"/>
            </a:rPr>
            <a:t>Investment in preventive services which lead to long-term savings</a:t>
          </a:r>
          <a:endParaRPr lang="en-US" sz="1300" kern="1200" dirty="0">
            <a:latin typeface="Aptos" panose="020B0004020202020204" pitchFamily="34" charset="0"/>
            <a:ea typeface="Gill Sans"/>
            <a:cs typeface="Gill Sans"/>
            <a:sym typeface="Gill Sans"/>
          </a:endParaRPr>
        </a:p>
        <a:p>
          <a:pPr marL="0" lvl="0" indent="0" algn="l" defTabSz="577850">
            <a:lnSpc>
              <a:spcPct val="100000"/>
            </a:lnSpc>
            <a:spcBef>
              <a:spcPct val="0"/>
            </a:spcBef>
            <a:spcAft>
              <a:spcPct val="35000"/>
            </a:spcAft>
            <a:buFont typeface="Arial" panose="020B0604020202020204" pitchFamily="34" charset="0"/>
            <a:buNone/>
          </a:pPr>
          <a:r>
            <a:rPr lang="en-US" sz="1300" i="0" u="none" strike="noStrike" kern="1200" cap="none" dirty="0">
              <a:latin typeface="Aptos" panose="020B0004020202020204" pitchFamily="34" charset="0"/>
              <a:ea typeface="Gill Sans"/>
              <a:cs typeface="Gill Sans"/>
              <a:sym typeface="Gill Sans"/>
            </a:rPr>
            <a:t>Prevention of unnecessary hospitalizations</a:t>
          </a:r>
          <a:endParaRPr lang="en-US" sz="1300" kern="1200" dirty="0">
            <a:latin typeface="Aptos" panose="020B0004020202020204" pitchFamily="34" charset="0"/>
            <a:ea typeface="Gill Sans"/>
            <a:cs typeface="Gill Sans"/>
            <a:sym typeface="Gill Sans"/>
          </a:endParaRPr>
        </a:p>
      </dsp:txBody>
      <dsp:txXfrm>
        <a:off x="5055949" y="461848"/>
        <a:ext cx="2829277" cy="1304705"/>
      </dsp:txXfrm>
    </dsp:sp>
    <dsp:sp modelId="{1DE352BF-4DE5-4B84-8DF3-4752F3420ECE}">
      <dsp:nvSpPr>
        <dsp:cNvPr id="0" name=""/>
        <dsp:cNvSpPr/>
      </dsp:nvSpPr>
      <dsp:spPr>
        <a:xfrm>
          <a:off x="0" y="2325815"/>
          <a:ext cx="7886700" cy="1802946"/>
        </a:xfrm>
        <a:prstGeom prst="rect">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A1BE7A19-07F3-446B-8A0C-4D7895F9B30C}">
      <dsp:nvSpPr>
        <dsp:cNvPr id="0" name=""/>
        <dsp:cNvSpPr/>
      </dsp:nvSpPr>
      <dsp:spPr>
        <a:xfrm>
          <a:off x="394673" y="2868494"/>
          <a:ext cx="717587" cy="7175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9E4567-2D35-4504-9160-9983CC988EB7}">
      <dsp:nvSpPr>
        <dsp:cNvPr id="0" name=""/>
        <dsp:cNvSpPr/>
      </dsp:nvSpPr>
      <dsp:spPr>
        <a:xfrm>
          <a:off x="1506934" y="2574935"/>
          <a:ext cx="3549015"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800100">
            <a:lnSpc>
              <a:spcPct val="100000"/>
            </a:lnSpc>
            <a:spcBef>
              <a:spcPct val="0"/>
            </a:spcBef>
            <a:spcAft>
              <a:spcPct val="35000"/>
            </a:spcAft>
            <a:buNone/>
          </a:pPr>
          <a:r>
            <a:rPr lang="en-US" sz="1800" kern="1200">
              <a:latin typeface="Aptos" panose="020B0004020202020204" pitchFamily="34" charset="0"/>
            </a:rPr>
            <a:t>Combining accountability for costs and outcomes enables: </a:t>
          </a:r>
        </a:p>
      </dsp:txBody>
      <dsp:txXfrm>
        <a:off x="1506934" y="2574935"/>
        <a:ext cx="3549015" cy="1304705"/>
      </dsp:txXfrm>
    </dsp:sp>
    <dsp:sp modelId="{6B1BD144-5F46-4B13-816B-0CEC43F9CBC8}">
      <dsp:nvSpPr>
        <dsp:cNvPr id="0" name=""/>
        <dsp:cNvSpPr/>
      </dsp:nvSpPr>
      <dsp:spPr>
        <a:xfrm>
          <a:off x="5055949" y="2574935"/>
          <a:ext cx="2829277" cy="1304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081" tIns="138081" rIns="138081" bIns="138081" numCol="1" spcCol="1270" anchor="ctr" anchorCtr="0">
          <a:noAutofit/>
        </a:bodyPr>
        <a:lstStyle/>
        <a:p>
          <a:pPr marL="0" lvl="0" indent="0" algn="l" defTabSz="577850">
            <a:lnSpc>
              <a:spcPct val="100000"/>
            </a:lnSpc>
            <a:spcBef>
              <a:spcPct val="0"/>
            </a:spcBef>
            <a:spcAft>
              <a:spcPct val="35000"/>
            </a:spcAft>
            <a:buNone/>
          </a:pPr>
          <a:r>
            <a:rPr lang="en-US" sz="1300" i="0" u="none" strike="noStrike" kern="1200" cap="none" dirty="0">
              <a:latin typeface="Aptos" panose="020B0004020202020204" pitchFamily="34" charset="0"/>
              <a:ea typeface="Gill Sans"/>
              <a:cs typeface="Gill Sans"/>
              <a:sym typeface="Gill Sans"/>
            </a:rPr>
            <a:t>Bending the cost curve through appropriate utilization management</a:t>
          </a:r>
          <a:endParaRPr lang="en-US" sz="1300" kern="1200" dirty="0">
            <a:latin typeface="Aptos" panose="020B0004020202020204" pitchFamily="34" charset="0"/>
          </a:endParaRPr>
        </a:p>
        <a:p>
          <a:pPr marL="0" lvl="0" indent="0" algn="l" defTabSz="577850">
            <a:lnSpc>
              <a:spcPct val="100000"/>
            </a:lnSpc>
            <a:spcBef>
              <a:spcPct val="0"/>
            </a:spcBef>
            <a:spcAft>
              <a:spcPct val="35000"/>
            </a:spcAft>
            <a:buNone/>
          </a:pPr>
          <a:r>
            <a:rPr lang="en-US" sz="1300" kern="1200">
              <a:latin typeface="Aptos" panose="020B0004020202020204" pitchFamily="34" charset="0"/>
              <a:ea typeface="Gill Sans"/>
              <a:cs typeface="Gill Sans"/>
              <a:sym typeface="Gill Sans"/>
            </a:rPr>
            <a:t>Contractor</a:t>
          </a:r>
          <a:r>
            <a:rPr lang="en-US" sz="1300" i="0" u="none" strike="noStrike" kern="1200" cap="none">
              <a:latin typeface="Aptos" panose="020B0004020202020204" pitchFamily="34" charset="0"/>
              <a:ea typeface="Gill Sans"/>
              <a:cs typeface="Gill Sans"/>
              <a:sym typeface="Gill Sans"/>
            </a:rPr>
            <a:t> payments tied to outcomes</a:t>
          </a:r>
          <a:endParaRPr lang="en-US" sz="1300" kern="1200">
            <a:latin typeface="Aptos" panose="020B0004020202020204" pitchFamily="34" charset="0"/>
            <a:ea typeface="Gill Sans"/>
            <a:cs typeface="Gill Sans"/>
            <a:sym typeface="Gill Sans"/>
          </a:endParaRPr>
        </a:p>
        <a:p>
          <a:pPr marL="0" lvl="0" indent="0" algn="l" defTabSz="577850">
            <a:lnSpc>
              <a:spcPct val="100000"/>
            </a:lnSpc>
            <a:spcBef>
              <a:spcPct val="0"/>
            </a:spcBef>
            <a:spcAft>
              <a:spcPct val="35000"/>
            </a:spcAft>
            <a:buNone/>
          </a:pPr>
          <a:r>
            <a:rPr lang="en-US" sz="1300" i="0" u="none" strike="noStrike" kern="1200" cap="none" dirty="0">
              <a:latin typeface="Aptos" panose="020B0004020202020204" pitchFamily="34" charset="0"/>
              <a:ea typeface="Gill Sans"/>
              <a:cs typeface="Gill Sans"/>
              <a:sym typeface="Gill Sans"/>
            </a:rPr>
            <a:t>Performance outcomes can be increased each contract year</a:t>
          </a:r>
          <a:endParaRPr lang="en-US" sz="1300" kern="1200" dirty="0">
            <a:latin typeface="Aptos" panose="020B0004020202020204" pitchFamily="34" charset="0"/>
            <a:ea typeface="Gill Sans"/>
            <a:cs typeface="Gill Sans"/>
            <a:sym typeface="Gill Sans"/>
          </a:endParaRPr>
        </a:p>
      </dsp:txBody>
      <dsp:txXfrm>
        <a:off x="5055949" y="2574935"/>
        <a:ext cx="2829277" cy="13047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8DDEE-2A20-4A97-948A-A07EB87A7259}">
      <dsp:nvSpPr>
        <dsp:cNvPr id="0" name=""/>
        <dsp:cNvSpPr/>
      </dsp:nvSpPr>
      <dsp:spPr>
        <a:xfrm>
          <a:off x="995" y="1548593"/>
          <a:ext cx="2501523" cy="965587"/>
        </a:xfrm>
        <a:prstGeom prst="chevron">
          <a:avLst>
            <a:gd name="adj" fmla="val 4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A574A1-E785-4D49-BDE9-9DDA8B5453BD}">
      <dsp:nvSpPr>
        <dsp:cNvPr id="0" name=""/>
        <dsp:cNvSpPr/>
      </dsp:nvSpPr>
      <dsp:spPr>
        <a:xfrm>
          <a:off x="668068" y="1789990"/>
          <a:ext cx="2112397" cy="965587"/>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This design includes all Medicaid-covered dental benefits</a:t>
          </a:r>
        </a:p>
      </dsp:txBody>
      <dsp:txXfrm>
        <a:off x="668068" y="1789990"/>
        <a:ext cx="2112397" cy="965587"/>
      </dsp:txXfrm>
    </dsp:sp>
    <dsp:sp modelId="{3C628695-F85F-4655-A359-2FC57CC15BAF}">
      <dsp:nvSpPr>
        <dsp:cNvPr id="0" name=""/>
        <dsp:cNvSpPr/>
      </dsp:nvSpPr>
      <dsp:spPr>
        <a:xfrm>
          <a:off x="2858290" y="1548593"/>
          <a:ext cx="2501523" cy="965587"/>
        </a:xfrm>
        <a:prstGeom prst="chevron">
          <a:avLst>
            <a:gd name="adj" fmla="val 4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03C50-58E1-4BB7-B700-A191339F7498}">
      <dsp:nvSpPr>
        <dsp:cNvPr id="0" name=""/>
        <dsp:cNvSpPr/>
      </dsp:nvSpPr>
      <dsp:spPr>
        <a:xfrm>
          <a:off x="3525363" y="1789990"/>
          <a:ext cx="2112397" cy="965587"/>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Provides state oversight and coordination of dental services</a:t>
          </a:r>
        </a:p>
      </dsp:txBody>
      <dsp:txXfrm>
        <a:off x="3525363" y="1789990"/>
        <a:ext cx="2112397" cy="965587"/>
      </dsp:txXfrm>
    </dsp:sp>
    <dsp:sp modelId="{C5D5ECBD-1B86-4849-9DE7-89C3BB3198B2}">
      <dsp:nvSpPr>
        <dsp:cNvPr id="0" name=""/>
        <dsp:cNvSpPr/>
      </dsp:nvSpPr>
      <dsp:spPr>
        <a:xfrm>
          <a:off x="5715586" y="1548593"/>
          <a:ext cx="2501523" cy="965587"/>
        </a:xfrm>
        <a:prstGeom prst="chevron">
          <a:avLst>
            <a:gd name="adj" fmla="val 4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9BA483-DCE1-477E-8B28-206585CA53E6}">
      <dsp:nvSpPr>
        <dsp:cNvPr id="0" name=""/>
        <dsp:cNvSpPr/>
      </dsp:nvSpPr>
      <dsp:spPr>
        <a:xfrm>
          <a:off x="6382659" y="1789990"/>
          <a:ext cx="2112397" cy="9655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Provides incentives for coordinating care and avoiding duplication</a:t>
          </a:r>
        </a:p>
      </dsp:txBody>
      <dsp:txXfrm>
        <a:off x="6382659" y="1789990"/>
        <a:ext cx="2112397" cy="9655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8DDEE-2A20-4A97-948A-A07EB87A7259}">
      <dsp:nvSpPr>
        <dsp:cNvPr id="0" name=""/>
        <dsp:cNvSpPr/>
      </dsp:nvSpPr>
      <dsp:spPr>
        <a:xfrm>
          <a:off x="2537" y="540634"/>
          <a:ext cx="2636758" cy="1017788"/>
        </a:xfrm>
        <a:prstGeom prst="chevron">
          <a:avLst>
            <a:gd name="adj" fmla="val 4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A574A1-E785-4D49-BDE9-9DDA8B5453BD}">
      <dsp:nvSpPr>
        <dsp:cNvPr id="0" name=""/>
        <dsp:cNvSpPr/>
      </dsp:nvSpPr>
      <dsp:spPr>
        <a:xfrm>
          <a:off x="705673" y="795082"/>
          <a:ext cx="2226596" cy="1017788"/>
        </a:xfrm>
        <a:prstGeom prst="rect">
          <a:avLst/>
        </a:prstGeom>
        <a:solidFill>
          <a:schemeClr val="lt1">
            <a:alpha val="90000"/>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ptos" panose="020B0004020202020204" pitchFamily="34" charset="0"/>
            </a:rPr>
            <a:t>Supports integration and efficiency</a:t>
          </a:r>
        </a:p>
      </dsp:txBody>
      <dsp:txXfrm>
        <a:off x="705673" y="795082"/>
        <a:ext cx="2226596" cy="1017788"/>
      </dsp:txXfrm>
    </dsp:sp>
    <dsp:sp modelId="{3C628695-F85F-4655-A359-2FC57CC15BAF}">
      <dsp:nvSpPr>
        <dsp:cNvPr id="0" name=""/>
        <dsp:cNvSpPr/>
      </dsp:nvSpPr>
      <dsp:spPr>
        <a:xfrm>
          <a:off x="3014302" y="540634"/>
          <a:ext cx="2636758" cy="1017788"/>
        </a:xfrm>
        <a:prstGeom prst="chevron">
          <a:avLst>
            <a:gd name="adj" fmla="val 4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B03C50-58E1-4BB7-B700-A191339F7498}">
      <dsp:nvSpPr>
        <dsp:cNvPr id="0" name=""/>
        <dsp:cNvSpPr/>
      </dsp:nvSpPr>
      <dsp:spPr>
        <a:xfrm>
          <a:off x="3717437" y="795082"/>
          <a:ext cx="2226596" cy="1017788"/>
        </a:xfrm>
        <a:prstGeom prst="rect">
          <a:avLst/>
        </a:prstGeom>
        <a:solidFill>
          <a:schemeClr val="lt1">
            <a:alpha val="90000"/>
            <a:hueOff val="0"/>
            <a:satOff val="0"/>
            <a:lumOff val="0"/>
            <a:alphaOff val="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ptos" panose="020B0004020202020204" pitchFamily="34" charset="0"/>
            </a:rPr>
            <a:t>Prevents having scattered services and misaligned financial incentives</a:t>
          </a:r>
        </a:p>
      </dsp:txBody>
      <dsp:txXfrm>
        <a:off x="3717437" y="795082"/>
        <a:ext cx="2226596" cy="10177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24A7AA-C1FF-48B0-A09D-75E399DE3628}">
      <dsp:nvSpPr>
        <dsp:cNvPr id="0" name=""/>
        <dsp:cNvSpPr/>
      </dsp:nvSpPr>
      <dsp:spPr>
        <a:xfrm>
          <a:off x="0" y="29279"/>
          <a:ext cx="7886700" cy="421200"/>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Excluded services include services that are:</a:t>
          </a:r>
        </a:p>
      </dsp:txBody>
      <dsp:txXfrm>
        <a:off x="0" y="29279"/>
        <a:ext cx="7886700" cy="421200"/>
      </dsp:txXfrm>
    </dsp:sp>
    <dsp:sp modelId="{ABA9A1E8-3F2E-4DBD-B536-7D9FCECD8AF3}">
      <dsp:nvSpPr>
        <dsp:cNvPr id="0" name=""/>
        <dsp:cNvSpPr/>
      </dsp:nvSpPr>
      <dsp:spPr>
        <a:xfrm>
          <a:off x="0" y="450479"/>
          <a:ext cx="7886700" cy="4114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4130" rIns="135128" bIns="24130" numCol="1" spcCol="1270" anchor="t" anchorCtr="0">
          <a:noAutofit/>
        </a:bodyPr>
        <a:lstStyle/>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Medically unnecessary or unreasonable</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Fail to meet existing standards of professional practice, are currently professionally unacceptable, or are investigational or experimental in nature; </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Are rendered during a period when the member was ineligible for Medicaid</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Require prior approval but for which approval was not obtained or was denied  </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Are the responsibility of third parties, such as Medicare or private Health Insurance</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Are fraudulently claimed</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Represent abuse or overuse</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Are for cosmetic purposes and are provided only because of the member’s personal preference</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Have already been rejected or disallowed by Medicare, when the rejection was based upon findings for any of the reasons set forth above</a:t>
          </a:r>
        </a:p>
        <a:p>
          <a:pPr marL="114300" lvl="1" indent="-114300" algn="l" defTabSz="666750">
            <a:lnSpc>
              <a:spcPct val="90000"/>
            </a:lnSpc>
            <a:spcBef>
              <a:spcPct val="0"/>
            </a:spcBef>
            <a:spcAft>
              <a:spcPct val="20000"/>
            </a:spcAft>
            <a:buFont typeface="Wingdings" panose="05000000000000000000" pitchFamily="2" charset="2"/>
            <a:buChar char="§"/>
          </a:pPr>
          <a:r>
            <a:rPr lang="en-US" sz="1500" kern="1200" dirty="0">
              <a:latin typeface="Aptos" panose="020B0004020202020204" pitchFamily="34" charset="0"/>
            </a:rPr>
            <a:t>Are provided to a person while the person is an inmate of a non-medical public institution. A non-medical public institution includes, but is not limited to, jails, prisons, and juvenile detention centers. If a non-covered service is provided, providers must inform the member before providing the service that the member will be responsible for the bill</a:t>
          </a:r>
        </a:p>
      </dsp:txBody>
      <dsp:txXfrm>
        <a:off x="0" y="450479"/>
        <a:ext cx="7886700" cy="411421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6995A-5EAD-456F-8633-CE85396F44DE}" type="datetimeFigureOut">
              <a:rPr lang="en-US" smtClean="0"/>
              <a:t>2/17/2025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43251C-100A-4B6B-AC43-0EF42E3E074C}" type="slidenum">
              <a:rPr lang="en-US" smtClean="0"/>
              <a:t>‹#›</a:t>
            </a:fld>
            <a:endParaRPr lang="en-US"/>
          </a:p>
        </p:txBody>
      </p:sp>
    </p:spTree>
    <p:extLst>
      <p:ext uri="{BB962C8B-B14F-4D97-AF65-F5344CB8AC3E}">
        <p14:creationId xmlns:p14="http://schemas.microsoft.com/office/powerpoint/2010/main" val="756274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1:notes"/>
          <p:cNvSpPr txBox="1">
            <a:spLocks noGrp="1"/>
          </p:cNvSpPr>
          <p:nvPr>
            <p:ph type="body" idx="1"/>
          </p:nvPr>
        </p:nvSpPr>
        <p:spPr>
          <a:xfrm>
            <a:off x="731838" y="4621213"/>
            <a:ext cx="5851525" cy="37798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11: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7702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dirty="0"/>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bg>
      <p:bgRef idx="1001">
        <a:schemeClr val="bg1"/>
      </p:bgRef>
    </p:bg>
    <p:spTree>
      <p:nvGrpSpPr>
        <p:cNvPr id="1" name=""/>
        <p:cNvGrpSpPr/>
        <p:nvPr/>
      </p:nvGrpSpPr>
      <p:grpSpPr>
        <a:xfrm>
          <a:off x="0" y="0"/>
          <a:ext cx="0" cy="0"/>
          <a:chOff x="0" y="0"/>
          <a:chExt cx="0" cy="0"/>
        </a:xfrm>
      </p:grpSpPr>
      <p:pic>
        <p:nvPicPr>
          <p:cNvPr id="3" name="Picture 2" descr="Mother feeding bottle to a small baby.">
            <a:extLst>
              <a:ext uri="{FF2B5EF4-FFF2-40B4-BE49-F238E27FC236}">
                <a16:creationId xmlns:a16="http://schemas.microsoft.com/office/drawing/2014/main" id="{329BF47F-2DA1-4C6E-7F3A-6867226B88AF}"/>
              </a:ext>
            </a:extLst>
          </p:cNvPr>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t="129" r="10999" b="-130"/>
          <a:stretch/>
        </p:blipFill>
        <p:spPr>
          <a:xfrm>
            <a:off x="0" y="8878"/>
            <a:ext cx="9143980" cy="6857989"/>
          </a:xfrm>
          <a:prstGeom prst="rect">
            <a:avLst/>
          </a:prstGeom>
        </p:spPr>
      </p:pic>
      <p:sp>
        <p:nvSpPr>
          <p:cNvPr id="4" name="Title 1">
            <a:extLst>
              <a:ext uri="{FF2B5EF4-FFF2-40B4-BE49-F238E27FC236}">
                <a16:creationId xmlns:a16="http://schemas.microsoft.com/office/drawing/2014/main" id="{D4095B29-8BCF-F394-DF5D-8B4F45EE8D81}"/>
              </a:ext>
            </a:extLst>
          </p:cNvPr>
          <p:cNvSpPr txBox="1">
            <a:spLocks/>
          </p:cNvSpPr>
          <p:nvPr userDrawn="1"/>
        </p:nvSpPr>
        <p:spPr>
          <a:xfrm>
            <a:off x="630936" y="941832"/>
            <a:ext cx="7879842" cy="2057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dirty="0">
                <a:solidFill>
                  <a:schemeClr val="tx1"/>
                </a:solidFill>
              </a:rPr>
              <a:t>Questions</a:t>
            </a:r>
          </a:p>
        </p:txBody>
      </p:sp>
      <p:pic>
        <p:nvPicPr>
          <p:cNvPr id="6" name="Graphic 5">
            <a:extLst>
              <a:ext uri="{FF2B5EF4-FFF2-40B4-BE49-F238E27FC236}">
                <a16:creationId xmlns:a16="http://schemas.microsoft.com/office/drawing/2014/main" id="{D391EA2C-E3DD-68F1-5ACE-1A3B37C0C73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4338" y="5473493"/>
            <a:ext cx="3836519" cy="442675"/>
          </a:xfrm>
          <a:prstGeom prst="rect">
            <a:avLst/>
          </a:prstGeom>
        </p:spPr>
      </p:pic>
      <p:sp>
        <p:nvSpPr>
          <p:cNvPr id="10" name="Text Placeholder 9">
            <a:extLst>
              <a:ext uri="{FF2B5EF4-FFF2-40B4-BE49-F238E27FC236}">
                <a16:creationId xmlns:a16="http://schemas.microsoft.com/office/drawing/2014/main" id="{6B195CF5-222B-F114-2639-33BB88A6DDD7}"/>
              </a:ext>
            </a:extLst>
          </p:cNvPr>
          <p:cNvSpPr>
            <a:spLocks noGrp="1"/>
          </p:cNvSpPr>
          <p:nvPr>
            <p:ph type="body" sz="quarter" idx="10"/>
          </p:nvPr>
        </p:nvSpPr>
        <p:spPr>
          <a:xfrm>
            <a:off x="735013" y="3152775"/>
            <a:ext cx="7615237" cy="2057400"/>
          </a:xfrm>
        </p:spPr>
        <p:txBody>
          <a:bodyPr/>
          <a:lstStyle>
            <a:lvl1pPr marL="0" indent="0">
              <a:buNone/>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125813321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dirty="0"/>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endParaRPr lang="en-US" dirty="0"/>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dirty="0"/>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dirty="0"/>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3" Type="http://schemas.openxmlformats.org/officeDocument/2006/relationships/diagramLayout" Target="../diagrams/layout3.xml"/><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diagramData" Target="../diagrams/data3.xml"/><Relationship Id="rId16" Type="http://schemas.openxmlformats.org/officeDocument/2006/relationships/image" Target="../media/image32.svg"/><Relationship Id="rId1" Type="http://schemas.openxmlformats.org/officeDocument/2006/relationships/slideLayout" Target="../slideLayouts/slideLayout5.xml"/><Relationship Id="rId6" Type="http://schemas.microsoft.com/office/2007/relationships/diagramDrawing" Target="../diagrams/drawing3.xml"/><Relationship Id="rId11" Type="http://schemas.openxmlformats.org/officeDocument/2006/relationships/image" Target="../media/image27.png"/><Relationship Id="rId5" Type="http://schemas.openxmlformats.org/officeDocument/2006/relationships/diagramColors" Target="../diagrams/colors3.xml"/><Relationship Id="rId15" Type="http://schemas.openxmlformats.org/officeDocument/2006/relationships/image" Target="../media/image31.png"/><Relationship Id="rId10" Type="http://schemas.openxmlformats.org/officeDocument/2006/relationships/image" Target="../media/image26.svg"/><Relationship Id="rId4" Type="http://schemas.openxmlformats.org/officeDocument/2006/relationships/diagramQuickStyle" Target="../diagrams/quickStyle3.xml"/><Relationship Id="rId9" Type="http://schemas.openxmlformats.org/officeDocument/2006/relationships/image" Target="../media/image25.png"/><Relationship Id="rId1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hs.iowa.gov/programs/welcome-iowa-medicaid" TargetMode="External"/><Relationship Id="rId1" Type="http://schemas.openxmlformats.org/officeDocument/2006/relationships/slideLayout" Target="../slideLayouts/slideLayout6.xml"/><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secureapp.dhs.state.ia.us/MedicaidFeeSched/X04.xml"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5.xml"/><Relationship Id="rId5" Type="http://schemas.openxmlformats.org/officeDocument/2006/relationships/image" Target="../media/image56.sv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3" Type="http://schemas.openxmlformats.org/officeDocument/2006/relationships/diagramLayout" Target="../diagrams/layout13.xml"/><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diagramData" Target="../diagrams/data13.xml"/><Relationship Id="rId16" Type="http://schemas.openxmlformats.org/officeDocument/2006/relationships/image" Target="../media/image66.svg"/><Relationship Id="rId1" Type="http://schemas.openxmlformats.org/officeDocument/2006/relationships/slideLayout" Target="../slideLayouts/slideLayout5.xml"/><Relationship Id="rId6" Type="http://schemas.microsoft.com/office/2007/relationships/diagramDrawing" Target="../diagrams/drawing13.xml"/><Relationship Id="rId11" Type="http://schemas.openxmlformats.org/officeDocument/2006/relationships/image" Target="../media/image61.png"/><Relationship Id="rId5" Type="http://schemas.openxmlformats.org/officeDocument/2006/relationships/diagramColors" Target="../diagrams/colors13.xml"/><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diagramQuickStyle" Target="../diagrams/quickStyle13.xml"/><Relationship Id="rId9" Type="http://schemas.openxmlformats.org/officeDocument/2006/relationships/image" Target="../media/image59.png"/><Relationship Id="rId14" Type="http://schemas.openxmlformats.org/officeDocument/2006/relationships/image" Target="../media/image64.svg"/></Relationships>
</file>

<file path=ppt/slides/_rels/slide2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bidopportunities.iowa.gov/" TargetMode="External"/><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bidopportunities.iowa.gov/Home/BidInfo?bidId=d78c8332-f479-4387-a42d-a9612c41a9e8" TargetMode="External"/><Relationship Id="rId1" Type="http://schemas.openxmlformats.org/officeDocument/2006/relationships/slideLayout" Target="../slideLayouts/slideLayout5.xml"/><Relationship Id="rId4" Type="http://schemas.openxmlformats.org/officeDocument/2006/relationships/image" Target="../media/image73.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5.jpe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Layout" Target="../diagrams/layout2.xml"/><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openxmlformats.org/officeDocument/2006/relationships/image" Target="../media/image21.png"/><Relationship Id="rId5" Type="http://schemas.openxmlformats.org/officeDocument/2006/relationships/diagramColors" Target="../diagrams/colors2.xml"/><Relationship Id="rId10" Type="http://schemas.openxmlformats.org/officeDocument/2006/relationships/image" Target="../media/image20.svg"/><Relationship Id="rId4" Type="http://schemas.openxmlformats.org/officeDocument/2006/relationships/diagramQuickStyle" Target="../diagrams/quickStyle2.xml"/><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8C65-102E-9848-0B62-09D6E1AF27D3}"/>
              </a:ext>
            </a:extLst>
          </p:cNvPr>
          <p:cNvSpPr>
            <a:spLocks noGrp="1"/>
          </p:cNvSpPr>
          <p:nvPr>
            <p:ph type="ctrTitle"/>
          </p:nvPr>
        </p:nvSpPr>
        <p:spPr>
          <a:xfrm>
            <a:off x="326023" y="1749499"/>
            <a:ext cx="3707592" cy="1586970"/>
          </a:xfrm>
        </p:spPr>
        <p:txBody>
          <a:bodyPr>
            <a:noAutofit/>
          </a:bodyPr>
          <a:lstStyle/>
          <a:p>
            <a:pPr>
              <a:spcBef>
                <a:spcPts val="1200"/>
              </a:spcBef>
            </a:pPr>
            <a:r>
              <a:rPr lang="en-US" sz="2800" b="1" dirty="0">
                <a:solidFill>
                  <a:schemeClr val="tx1">
                    <a:lumMod val="75000"/>
                    <a:lumOff val="25000"/>
                  </a:schemeClr>
                </a:solidFill>
              </a:rPr>
              <a:t>Iowa Dental Wellness Plan and </a:t>
            </a:r>
            <a:r>
              <a:rPr lang="en-US" sz="2800" b="1" dirty="0" err="1">
                <a:solidFill>
                  <a:schemeClr val="tx1">
                    <a:lumMod val="75000"/>
                    <a:lumOff val="25000"/>
                  </a:schemeClr>
                </a:solidFill>
              </a:rPr>
              <a:t>Hawki</a:t>
            </a:r>
            <a:r>
              <a:rPr lang="en-US" sz="2800" b="1" dirty="0">
                <a:solidFill>
                  <a:schemeClr val="tx1">
                    <a:lumMod val="75000"/>
                    <a:lumOff val="25000"/>
                  </a:schemeClr>
                </a:solidFill>
              </a:rPr>
              <a:t> Dental Pre-Paid Ambulatory Health Plan (PAHP)</a:t>
            </a:r>
            <a:endParaRPr lang="en-US" sz="2800" b="1" cap="all" dirty="0">
              <a:solidFill>
                <a:schemeClr val="accent6"/>
              </a:solidFill>
            </a:endParaRPr>
          </a:p>
        </p:txBody>
      </p:sp>
      <p:sp>
        <p:nvSpPr>
          <p:cNvPr id="5" name="TextBox 4">
            <a:extLst>
              <a:ext uri="{FF2B5EF4-FFF2-40B4-BE49-F238E27FC236}">
                <a16:creationId xmlns:a16="http://schemas.microsoft.com/office/drawing/2014/main" id="{03ADFDF0-3A56-D74D-F1A8-9530F65A19CB}"/>
              </a:ext>
            </a:extLst>
          </p:cNvPr>
          <p:cNvSpPr txBox="1"/>
          <p:nvPr/>
        </p:nvSpPr>
        <p:spPr>
          <a:xfrm>
            <a:off x="326023" y="5410832"/>
            <a:ext cx="2188235" cy="369332"/>
          </a:xfrm>
          <a:prstGeom prst="rect">
            <a:avLst/>
          </a:prstGeom>
          <a:noFill/>
        </p:spPr>
        <p:txBody>
          <a:bodyPr wrap="square">
            <a:spAutoFit/>
          </a:bodyPr>
          <a:lstStyle/>
          <a:p>
            <a:r>
              <a:rPr lang="en-US" dirty="0"/>
              <a:t>February 18, 2025</a:t>
            </a:r>
          </a:p>
        </p:txBody>
      </p:sp>
      <p:sp>
        <p:nvSpPr>
          <p:cNvPr id="6" name="TextBox 5">
            <a:extLst>
              <a:ext uri="{FF2B5EF4-FFF2-40B4-BE49-F238E27FC236}">
                <a16:creationId xmlns:a16="http://schemas.microsoft.com/office/drawing/2014/main" id="{88E64D57-5D94-7996-EDD0-E7A883FE61B0}"/>
              </a:ext>
            </a:extLst>
          </p:cNvPr>
          <p:cNvSpPr txBox="1"/>
          <p:nvPr/>
        </p:nvSpPr>
        <p:spPr>
          <a:xfrm>
            <a:off x="365700" y="3521532"/>
            <a:ext cx="3628237" cy="923330"/>
          </a:xfrm>
          <a:prstGeom prst="rect">
            <a:avLst/>
          </a:prstGeom>
          <a:noFill/>
        </p:spPr>
        <p:txBody>
          <a:bodyPr wrap="square">
            <a:spAutoFit/>
          </a:bodyPr>
          <a:lstStyle/>
          <a:p>
            <a:r>
              <a:rPr lang="en-US" sz="1800" b="1" cap="all" dirty="0">
                <a:solidFill>
                  <a:schemeClr val="accent6"/>
                </a:solidFill>
              </a:rPr>
              <a:t>RFP# MEDIOMC27001</a:t>
            </a:r>
          </a:p>
          <a:p>
            <a:r>
              <a:rPr lang="en-US" sz="1800" b="1" cap="all" dirty="0">
                <a:solidFill>
                  <a:schemeClr val="accent6"/>
                </a:solidFill>
              </a:rPr>
              <a:t>Bidders’ Conference</a:t>
            </a:r>
          </a:p>
          <a:p>
            <a:endParaRPr lang="en-US" dirty="0"/>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67C80-4578-1B33-D6D6-80D5EABC05C6}"/>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AFB9F62-E012-BC6B-CF68-DE0C40B95F91}"/>
              </a:ext>
            </a:extLst>
          </p:cNvPr>
          <p:cNvGraphicFramePr/>
          <p:nvPr>
            <p:extLst>
              <p:ext uri="{D42A27DB-BD31-4B8C-83A1-F6EECF244321}">
                <p14:modId xmlns:p14="http://schemas.microsoft.com/office/powerpoint/2010/main" val="2130536312"/>
              </p:ext>
            </p:extLst>
          </p:nvPr>
        </p:nvGraphicFramePr>
        <p:xfrm>
          <a:off x="3444515" y="376518"/>
          <a:ext cx="5215391" cy="5769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itle 1">
            <a:extLst>
              <a:ext uri="{FF2B5EF4-FFF2-40B4-BE49-F238E27FC236}">
                <a16:creationId xmlns:a16="http://schemas.microsoft.com/office/drawing/2014/main" id="{05519CB7-10AA-AA20-86FC-99756BE0F92A}"/>
              </a:ext>
            </a:extLst>
          </p:cNvPr>
          <p:cNvSpPr>
            <a:spLocks noGrp="1"/>
          </p:cNvSpPr>
          <p:nvPr>
            <p:ph type="title"/>
          </p:nvPr>
        </p:nvSpPr>
        <p:spPr>
          <a:xfrm>
            <a:off x="357093" y="2562803"/>
            <a:ext cx="3131870" cy="1064233"/>
          </a:xfrm>
        </p:spPr>
        <p:txBody>
          <a:bodyPr>
            <a:noAutofit/>
          </a:bodyPr>
          <a:lstStyle/>
          <a:p>
            <a:pPr algn="ctr"/>
            <a:r>
              <a:rPr lang="en-US" sz="3200" dirty="0">
                <a:solidFill>
                  <a:schemeClr val="accent4"/>
                </a:solidFill>
                <a:ea typeface="Gill Sans"/>
                <a:cs typeface="Gill Sans"/>
                <a:sym typeface="Gill Sans"/>
              </a:rPr>
              <a:t>Dental </a:t>
            </a:r>
            <a:br>
              <a:rPr lang="en-US" sz="3200" dirty="0">
                <a:solidFill>
                  <a:schemeClr val="accent4"/>
                </a:solidFill>
                <a:ea typeface="Gill Sans"/>
                <a:cs typeface="Gill Sans"/>
                <a:sym typeface="Gill Sans"/>
              </a:rPr>
            </a:br>
            <a:r>
              <a:rPr lang="en-US" sz="3200" dirty="0">
                <a:solidFill>
                  <a:schemeClr val="accent4"/>
                </a:solidFill>
                <a:ea typeface="Gill Sans"/>
                <a:cs typeface="Gill Sans"/>
                <a:sym typeface="Gill Sans"/>
              </a:rPr>
              <a:t>Goals</a:t>
            </a:r>
            <a:endParaRPr lang="en-US" sz="3200" dirty="0">
              <a:solidFill>
                <a:schemeClr val="accent4"/>
              </a:solidFill>
            </a:endParaRPr>
          </a:p>
        </p:txBody>
      </p:sp>
      <p:pic>
        <p:nvPicPr>
          <p:cNvPr id="22" name="Graphic 21" descr="Social network with solid fill">
            <a:extLst>
              <a:ext uri="{FF2B5EF4-FFF2-40B4-BE49-F238E27FC236}">
                <a16:creationId xmlns:a16="http://schemas.microsoft.com/office/drawing/2014/main" id="{D03A5C0D-DF16-46B1-C9DA-79DC0308FE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15965" y="681789"/>
            <a:ext cx="765535" cy="765535"/>
          </a:xfrm>
          <a:prstGeom prst="rect">
            <a:avLst/>
          </a:prstGeom>
        </p:spPr>
      </p:pic>
      <p:pic>
        <p:nvPicPr>
          <p:cNvPr id="24" name="Graphic 23" descr="Medical with solid fill">
            <a:extLst>
              <a:ext uri="{FF2B5EF4-FFF2-40B4-BE49-F238E27FC236}">
                <a16:creationId xmlns:a16="http://schemas.microsoft.com/office/drawing/2014/main" id="{8A6C5BA3-441D-09E5-A980-2947AFCE69F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25732" y="1803395"/>
            <a:ext cx="765535" cy="765535"/>
          </a:xfrm>
          <a:prstGeom prst="rect">
            <a:avLst/>
          </a:prstGeom>
        </p:spPr>
      </p:pic>
      <p:pic>
        <p:nvPicPr>
          <p:cNvPr id="26" name="Graphic 25" descr="User with solid fill">
            <a:extLst>
              <a:ext uri="{FF2B5EF4-FFF2-40B4-BE49-F238E27FC236}">
                <a16:creationId xmlns:a16="http://schemas.microsoft.com/office/drawing/2014/main" id="{E140B9BD-4C66-A23A-1C13-90D0A43D6E0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290832" y="2861501"/>
            <a:ext cx="765535" cy="765535"/>
          </a:xfrm>
          <a:prstGeom prst="rect">
            <a:avLst/>
          </a:prstGeom>
        </p:spPr>
      </p:pic>
      <p:pic>
        <p:nvPicPr>
          <p:cNvPr id="30" name="Graphic 29" descr="Handshake with solid fill">
            <a:extLst>
              <a:ext uri="{FF2B5EF4-FFF2-40B4-BE49-F238E27FC236}">
                <a16:creationId xmlns:a16="http://schemas.microsoft.com/office/drawing/2014/main" id="{8313BCD7-9B60-F454-6B04-473662E01C9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615964" y="5084955"/>
            <a:ext cx="765535" cy="765535"/>
          </a:xfrm>
          <a:prstGeom prst="rect">
            <a:avLst/>
          </a:prstGeom>
        </p:spPr>
      </p:pic>
      <p:sp>
        <p:nvSpPr>
          <p:cNvPr id="31" name="Slide Number Placeholder 30">
            <a:extLst>
              <a:ext uri="{FF2B5EF4-FFF2-40B4-BE49-F238E27FC236}">
                <a16:creationId xmlns:a16="http://schemas.microsoft.com/office/drawing/2014/main" id="{04E64E42-D643-3B23-D4FE-59960A9F2DB4}"/>
              </a:ext>
            </a:extLst>
          </p:cNvPr>
          <p:cNvSpPr>
            <a:spLocks noGrp="1"/>
          </p:cNvSpPr>
          <p:nvPr>
            <p:ph type="sldNum" sz="quarter" idx="12"/>
          </p:nvPr>
        </p:nvSpPr>
        <p:spPr/>
        <p:txBody>
          <a:bodyPr/>
          <a:lstStyle/>
          <a:p>
            <a:fld id="{C95E8E5B-C54E-4915-B069-2B2C8B7FEC1E}" type="slidenum">
              <a:rPr lang="en-US" smtClean="0">
                <a:solidFill>
                  <a:schemeClr val="bg1"/>
                </a:solidFill>
              </a:rPr>
              <a:pPr/>
              <a:t>10</a:t>
            </a:fld>
            <a:endParaRPr lang="en-US" dirty="0">
              <a:solidFill>
                <a:schemeClr val="bg1"/>
              </a:solidFill>
            </a:endParaRPr>
          </a:p>
        </p:txBody>
      </p:sp>
      <p:pic>
        <p:nvPicPr>
          <p:cNvPr id="3" name="Graphic 2" descr="Heart with solid fill">
            <a:extLst>
              <a:ext uri="{FF2B5EF4-FFF2-40B4-BE49-F238E27FC236}">
                <a16:creationId xmlns:a16="http://schemas.microsoft.com/office/drawing/2014/main" id="{A983C79B-F2E6-BD46-BC34-A47D8EA9B82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125732" y="3963349"/>
            <a:ext cx="786346" cy="786346"/>
          </a:xfrm>
          <a:prstGeom prst="rect">
            <a:avLst/>
          </a:prstGeom>
        </p:spPr>
      </p:pic>
    </p:spTree>
    <p:extLst>
      <p:ext uri="{BB962C8B-B14F-4D97-AF65-F5344CB8AC3E}">
        <p14:creationId xmlns:p14="http://schemas.microsoft.com/office/powerpoint/2010/main" val="2273509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4D23C-71B8-52EA-C092-A246A1CF53A5}"/>
              </a:ext>
            </a:extLst>
          </p:cNvPr>
          <p:cNvSpPr>
            <a:spLocks noGrp="1"/>
          </p:cNvSpPr>
          <p:nvPr>
            <p:ph type="title"/>
          </p:nvPr>
        </p:nvSpPr>
        <p:spPr>
          <a:xfrm>
            <a:off x="523938" y="344744"/>
            <a:ext cx="5605629" cy="994172"/>
          </a:xfrm>
        </p:spPr>
        <p:txBody>
          <a:bodyPr vert="horz" lIns="91440" tIns="45720" rIns="91440" bIns="45720" rtlCol="0" anchor="ctr">
            <a:normAutofit/>
          </a:bodyPr>
          <a:lstStyle/>
          <a:p>
            <a:r>
              <a:rPr lang="en-US" sz="3850" kern="1200" dirty="0">
                <a:solidFill>
                  <a:schemeClr val="accent1"/>
                </a:solidFill>
                <a:latin typeface="Aptos" panose="020B0004020202020204" pitchFamily="34" charset="0"/>
                <a:sym typeface="Gill Sans"/>
              </a:rPr>
              <a:t>Key Goal</a:t>
            </a:r>
            <a:endParaRPr lang="en-US" sz="3850" kern="1200" dirty="0">
              <a:solidFill>
                <a:schemeClr val="accent1"/>
              </a:solidFill>
              <a:latin typeface="Aptos" panose="020B0004020202020204" pitchFamily="34" charset="0"/>
            </a:endParaRPr>
          </a:p>
        </p:txBody>
      </p:sp>
      <p:sp>
        <p:nvSpPr>
          <p:cNvPr id="3" name="TextBox 2">
            <a:extLst>
              <a:ext uri="{FF2B5EF4-FFF2-40B4-BE49-F238E27FC236}">
                <a16:creationId xmlns:a16="http://schemas.microsoft.com/office/drawing/2014/main" id="{C705CC06-4C14-DBDD-8044-21897C64CAF4}"/>
              </a:ext>
            </a:extLst>
          </p:cNvPr>
          <p:cNvSpPr txBox="1"/>
          <p:nvPr/>
        </p:nvSpPr>
        <p:spPr>
          <a:xfrm>
            <a:off x="409980" y="1107632"/>
            <a:ext cx="5189653" cy="4013013"/>
          </a:xfrm>
          <a:prstGeom prst="rect">
            <a:avLst/>
          </a:prstGeom>
        </p:spPr>
        <p:txBody>
          <a:bodyPr vert="horz" lIns="91440" tIns="45720" rIns="91440" bIns="45720" rtlCol="0" anchor="ctr">
            <a:normAutofit/>
          </a:bodyPr>
          <a:lstStyle/>
          <a:p>
            <a:pPr lvl="0">
              <a:lnSpc>
                <a:spcPct val="90000"/>
              </a:lnSpc>
              <a:spcBef>
                <a:spcPts val="1600"/>
              </a:spcBef>
            </a:pPr>
            <a:r>
              <a:rPr lang="en-US" sz="1900" dirty="0"/>
              <a:t>Iowa HHS seeks to emphasize </a:t>
            </a:r>
            <a:r>
              <a:rPr lang="en-US" sz="1900" b="1" dirty="0"/>
              <a:t>member choice, access, safety, independence, and responsibility</a:t>
            </a:r>
            <a:r>
              <a:rPr lang="en-US" sz="1900" dirty="0"/>
              <a:t> while providing high quality dental healthcare services appropriate to member’s health. The program is intended to </a:t>
            </a:r>
            <a:r>
              <a:rPr lang="en-US" sz="1900" b="1" dirty="0"/>
              <a:t>integrate care and improve quality outcomes and efficiencies</a:t>
            </a:r>
            <a:r>
              <a:rPr lang="en-US" sz="1900" dirty="0"/>
              <a:t> across the dental healthcare delivery system, in turn decreasing costs through the reduction of unnecessary, inappropriate, and duplicative services.</a:t>
            </a:r>
          </a:p>
          <a:p>
            <a:pPr lvl="0" indent="-228600">
              <a:lnSpc>
                <a:spcPct val="90000"/>
              </a:lnSpc>
              <a:spcBef>
                <a:spcPts val="1600"/>
              </a:spcBef>
              <a:buClr>
                <a:schemeClr val="dk1"/>
              </a:buClr>
              <a:buFont typeface="Arial" panose="020B0604020202020204" pitchFamily="34" charset="0"/>
              <a:buChar char="•"/>
            </a:pPr>
            <a:r>
              <a:rPr lang="en-US" sz="1900" dirty="0"/>
              <a:t>For more information visit: </a:t>
            </a:r>
            <a:r>
              <a:rPr lang="en-US" sz="1900" dirty="0">
                <a:hlinkClick r:id="rId2"/>
              </a:rPr>
              <a:t>https://hhs.iowa.gov/programs/welcome-iowa-medicaid</a:t>
            </a:r>
            <a:endParaRPr lang="en-US" sz="1900" dirty="0"/>
          </a:p>
          <a:p>
            <a:pPr lvl="0" indent="-228600">
              <a:lnSpc>
                <a:spcPct val="90000"/>
              </a:lnSpc>
              <a:spcBef>
                <a:spcPts val="1600"/>
              </a:spcBef>
              <a:buClr>
                <a:schemeClr val="dk1"/>
              </a:buClr>
              <a:buFont typeface="Arial" panose="020B0604020202020204" pitchFamily="34" charset="0"/>
              <a:buChar char="•"/>
            </a:pPr>
            <a:endParaRPr lang="en-US" sz="1900" dirty="0"/>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Graphic 3" descr="Old Key with solid fill">
            <a:extLst>
              <a:ext uri="{FF2B5EF4-FFF2-40B4-BE49-F238E27FC236}">
                <a16:creationId xmlns:a16="http://schemas.microsoft.com/office/drawing/2014/main" id="{FF6AB60E-9D52-36B6-0186-37FEA9B061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5" name="Slide Number Placeholder 4">
            <a:extLst>
              <a:ext uri="{FF2B5EF4-FFF2-40B4-BE49-F238E27FC236}">
                <a16:creationId xmlns:a16="http://schemas.microsoft.com/office/drawing/2014/main" id="{FAC21706-885C-F489-DFF2-C6CA05BA8B93}"/>
              </a:ext>
            </a:extLst>
          </p:cNvPr>
          <p:cNvSpPr>
            <a:spLocks noGrp="1"/>
          </p:cNvSpPr>
          <p:nvPr>
            <p:ph type="sldNum" sz="quarter" idx="12"/>
          </p:nvPr>
        </p:nvSpPr>
        <p:spPr/>
        <p:txBody>
          <a:bodyPr/>
          <a:lstStyle/>
          <a:p>
            <a:fld id="{C95E8E5B-C54E-4915-B069-2B2C8B7FEC1E}" type="slidenum">
              <a:rPr lang="en-US" smtClean="0"/>
              <a:pPr/>
              <a:t>11</a:t>
            </a:fld>
            <a:endParaRPr lang="en-US"/>
          </a:p>
        </p:txBody>
      </p:sp>
    </p:spTree>
    <p:extLst>
      <p:ext uri="{BB962C8B-B14F-4D97-AF65-F5344CB8AC3E}">
        <p14:creationId xmlns:p14="http://schemas.microsoft.com/office/powerpoint/2010/main" val="2159881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0AEE4-824B-C136-5CAC-93017F195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D1951-AFB0-4A80-EF1A-F232CAD02D28}"/>
              </a:ext>
            </a:extLst>
          </p:cNvPr>
          <p:cNvSpPr>
            <a:spLocks noGrp="1"/>
          </p:cNvSpPr>
          <p:nvPr>
            <p:ph type="title"/>
          </p:nvPr>
        </p:nvSpPr>
        <p:spPr>
          <a:xfrm>
            <a:off x="553743" y="171603"/>
            <a:ext cx="8470760" cy="1064233"/>
          </a:xfrm>
        </p:spPr>
        <p:txBody>
          <a:bodyPr>
            <a:normAutofit fontScale="90000"/>
          </a:bodyPr>
          <a:lstStyle/>
          <a:p>
            <a:r>
              <a:rPr lang="en-US" sz="3600" dirty="0">
                <a:solidFill>
                  <a:schemeClr val="accent4"/>
                </a:solidFill>
              </a:rPr>
              <a:t>Iowa  DWP and </a:t>
            </a:r>
            <a:r>
              <a:rPr lang="en-US" sz="3600" dirty="0" err="1">
                <a:solidFill>
                  <a:schemeClr val="accent4"/>
                </a:solidFill>
              </a:rPr>
              <a:t>Hawki</a:t>
            </a:r>
            <a:r>
              <a:rPr lang="en-US" sz="3600" dirty="0">
                <a:solidFill>
                  <a:schemeClr val="accent4"/>
                </a:solidFill>
              </a:rPr>
              <a:t> Program Procurement</a:t>
            </a:r>
          </a:p>
        </p:txBody>
      </p:sp>
      <p:graphicFrame>
        <p:nvGraphicFramePr>
          <p:cNvPr id="8" name="Diagram 7">
            <a:extLst>
              <a:ext uri="{FF2B5EF4-FFF2-40B4-BE49-F238E27FC236}">
                <a16:creationId xmlns:a16="http://schemas.microsoft.com/office/drawing/2014/main" id="{60C5EF9C-37FD-5E27-8C5F-8297DD89C6A2}"/>
              </a:ext>
            </a:extLst>
          </p:cNvPr>
          <p:cNvGraphicFramePr/>
          <p:nvPr>
            <p:extLst>
              <p:ext uri="{D42A27DB-BD31-4B8C-83A1-F6EECF244321}">
                <p14:modId xmlns:p14="http://schemas.microsoft.com/office/powerpoint/2010/main" val="330263844"/>
              </p:ext>
            </p:extLst>
          </p:nvPr>
        </p:nvGraphicFramePr>
        <p:xfrm>
          <a:off x="474064" y="142935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E56FF75-4005-ADBD-FA48-2AC177EC6323}"/>
              </a:ext>
            </a:extLst>
          </p:cNvPr>
          <p:cNvSpPr>
            <a:spLocks noGrp="1"/>
          </p:cNvSpPr>
          <p:nvPr>
            <p:ph type="sldNum" sz="quarter" idx="12"/>
          </p:nvPr>
        </p:nvSpPr>
        <p:spPr/>
        <p:txBody>
          <a:bodyPr/>
          <a:lstStyle/>
          <a:p>
            <a:fld id="{C95E8E5B-C54E-4915-B069-2B2C8B7FEC1E}" type="slidenum">
              <a:rPr lang="en-US" smtClean="0"/>
              <a:pPr/>
              <a:t>12</a:t>
            </a:fld>
            <a:endParaRPr lang="en-US"/>
          </a:p>
        </p:txBody>
      </p:sp>
    </p:spTree>
    <p:extLst>
      <p:ext uri="{BB962C8B-B14F-4D97-AF65-F5344CB8AC3E}">
        <p14:creationId xmlns:p14="http://schemas.microsoft.com/office/powerpoint/2010/main" val="2384018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0AEE4-824B-C136-5CAC-93017F195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D1951-AFB0-4A80-EF1A-F232CAD02D28}"/>
              </a:ext>
            </a:extLst>
          </p:cNvPr>
          <p:cNvSpPr>
            <a:spLocks noGrp="1"/>
          </p:cNvSpPr>
          <p:nvPr>
            <p:ph type="title"/>
          </p:nvPr>
        </p:nvSpPr>
        <p:spPr>
          <a:xfrm>
            <a:off x="562708" y="136524"/>
            <a:ext cx="8470760" cy="1064233"/>
          </a:xfrm>
        </p:spPr>
        <p:txBody>
          <a:bodyPr>
            <a:normAutofit/>
          </a:bodyPr>
          <a:lstStyle/>
          <a:p>
            <a:r>
              <a:rPr lang="en-US" sz="3600" dirty="0">
                <a:solidFill>
                  <a:schemeClr val="accent4"/>
                </a:solidFill>
                <a:ea typeface="Gill Sans"/>
                <a:cs typeface="Gill Sans"/>
                <a:sym typeface="Gill Sans"/>
              </a:rPr>
              <a:t>Key Updates</a:t>
            </a:r>
            <a:endParaRPr lang="en-US" sz="3600" dirty="0">
              <a:solidFill>
                <a:schemeClr val="accent4"/>
              </a:solidFill>
            </a:endParaRPr>
          </a:p>
        </p:txBody>
      </p:sp>
      <p:graphicFrame>
        <p:nvGraphicFramePr>
          <p:cNvPr id="7" name="Content Placeholder 2">
            <a:extLst>
              <a:ext uri="{FF2B5EF4-FFF2-40B4-BE49-F238E27FC236}">
                <a16:creationId xmlns:a16="http://schemas.microsoft.com/office/drawing/2014/main" id="{4F0013F1-57A2-8625-72C3-A41517C3C890}"/>
              </a:ext>
            </a:extLst>
          </p:cNvPr>
          <p:cNvGraphicFramePr>
            <a:graphicFrameLocks/>
          </p:cNvGraphicFramePr>
          <p:nvPr>
            <p:extLst>
              <p:ext uri="{D42A27DB-BD31-4B8C-83A1-F6EECF244321}">
                <p14:modId xmlns:p14="http://schemas.microsoft.com/office/powerpoint/2010/main" val="84701560"/>
              </p:ext>
            </p:extLst>
          </p:nvPr>
        </p:nvGraphicFramePr>
        <p:xfrm>
          <a:off x="562708" y="1124043"/>
          <a:ext cx="7986845" cy="4773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E073AB7-7A7C-260F-FF0E-F3889B493B0A}"/>
              </a:ext>
            </a:extLst>
          </p:cNvPr>
          <p:cNvSpPr>
            <a:spLocks noGrp="1"/>
          </p:cNvSpPr>
          <p:nvPr>
            <p:ph type="sldNum" sz="quarter" idx="12"/>
          </p:nvPr>
        </p:nvSpPr>
        <p:spPr/>
        <p:txBody>
          <a:bodyPr/>
          <a:lstStyle/>
          <a:p>
            <a:fld id="{C95E8E5B-C54E-4915-B069-2B2C8B7FEC1E}" type="slidenum">
              <a:rPr lang="en-US" smtClean="0"/>
              <a:pPr/>
              <a:t>13</a:t>
            </a:fld>
            <a:endParaRPr lang="en-US"/>
          </a:p>
        </p:txBody>
      </p:sp>
    </p:spTree>
    <p:extLst>
      <p:ext uri="{BB962C8B-B14F-4D97-AF65-F5344CB8AC3E}">
        <p14:creationId xmlns:p14="http://schemas.microsoft.com/office/powerpoint/2010/main" val="2228055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0AEE4-824B-C136-5CAC-93017F195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D1951-AFB0-4A80-EF1A-F232CAD02D28}"/>
              </a:ext>
            </a:extLst>
          </p:cNvPr>
          <p:cNvSpPr>
            <a:spLocks noGrp="1"/>
          </p:cNvSpPr>
          <p:nvPr>
            <p:ph type="title"/>
          </p:nvPr>
        </p:nvSpPr>
        <p:spPr>
          <a:xfrm>
            <a:off x="562708" y="365126"/>
            <a:ext cx="8470760" cy="1064233"/>
          </a:xfrm>
        </p:spPr>
        <p:txBody>
          <a:bodyPr>
            <a:normAutofit fontScale="90000"/>
          </a:bodyPr>
          <a:lstStyle/>
          <a:p>
            <a:r>
              <a:rPr lang="en-US" sz="3600" dirty="0">
                <a:solidFill>
                  <a:schemeClr val="accent4"/>
                </a:solidFill>
                <a:ea typeface="Gill Sans"/>
                <a:cs typeface="Gill Sans"/>
                <a:sym typeface="Gill Sans"/>
              </a:rPr>
              <a:t>How The Dental Program Achieves Quality Outcomes (Pt.1)</a:t>
            </a:r>
            <a:endParaRPr lang="en-US" sz="3600" dirty="0">
              <a:solidFill>
                <a:schemeClr val="accent4"/>
              </a:solidFill>
            </a:endParaRPr>
          </a:p>
        </p:txBody>
      </p:sp>
      <p:sp>
        <p:nvSpPr>
          <p:cNvPr id="3" name="Slide Number Placeholder 2">
            <a:extLst>
              <a:ext uri="{FF2B5EF4-FFF2-40B4-BE49-F238E27FC236}">
                <a16:creationId xmlns:a16="http://schemas.microsoft.com/office/drawing/2014/main" id="{FC1B4A24-6575-725B-18E6-23002C9A1A0B}"/>
              </a:ext>
            </a:extLst>
          </p:cNvPr>
          <p:cNvSpPr>
            <a:spLocks noGrp="1"/>
          </p:cNvSpPr>
          <p:nvPr>
            <p:ph type="sldNum" sz="quarter" idx="12"/>
          </p:nvPr>
        </p:nvSpPr>
        <p:spPr/>
        <p:txBody>
          <a:bodyPr/>
          <a:lstStyle/>
          <a:p>
            <a:fld id="{C95E8E5B-C54E-4915-B069-2B2C8B7FEC1E}" type="slidenum">
              <a:rPr lang="en-US" smtClean="0">
                <a:solidFill>
                  <a:schemeClr val="bg1"/>
                </a:solidFill>
              </a:rPr>
              <a:pPr/>
              <a:t>14</a:t>
            </a:fld>
            <a:endParaRPr lang="en-US" dirty="0">
              <a:solidFill>
                <a:schemeClr val="bg1"/>
              </a:solidFill>
            </a:endParaRPr>
          </a:p>
        </p:txBody>
      </p:sp>
      <p:graphicFrame>
        <p:nvGraphicFramePr>
          <p:cNvPr id="7" name="Diagram 6">
            <a:extLst>
              <a:ext uri="{FF2B5EF4-FFF2-40B4-BE49-F238E27FC236}">
                <a16:creationId xmlns:a16="http://schemas.microsoft.com/office/drawing/2014/main" id="{4252E976-56A3-4E55-08C5-F4DD845EC452}"/>
              </a:ext>
            </a:extLst>
          </p:cNvPr>
          <p:cNvGraphicFramePr/>
          <p:nvPr>
            <p:extLst>
              <p:ext uri="{D42A27DB-BD31-4B8C-83A1-F6EECF244321}">
                <p14:modId xmlns:p14="http://schemas.microsoft.com/office/powerpoint/2010/main" val="1863197077"/>
              </p:ext>
            </p:extLst>
          </p:nvPr>
        </p:nvGraphicFramePr>
        <p:xfrm>
          <a:off x="628650" y="1429359"/>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0685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0AEE4-824B-C136-5CAC-93017F195CA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18577672-FC86-1ED4-01C8-EF0E7E87AA6A}"/>
              </a:ext>
            </a:extLst>
          </p:cNvPr>
          <p:cNvSpPr>
            <a:spLocks noGrp="1"/>
          </p:cNvSpPr>
          <p:nvPr>
            <p:ph type="title"/>
          </p:nvPr>
        </p:nvSpPr>
        <p:spPr>
          <a:xfrm>
            <a:off x="562708" y="365126"/>
            <a:ext cx="8470760" cy="1064233"/>
          </a:xfrm>
        </p:spPr>
        <p:txBody>
          <a:bodyPr>
            <a:normAutofit fontScale="90000"/>
          </a:bodyPr>
          <a:lstStyle/>
          <a:p>
            <a:r>
              <a:rPr lang="en-US" sz="3600" dirty="0">
                <a:solidFill>
                  <a:schemeClr val="accent4"/>
                </a:solidFill>
                <a:ea typeface="Gill Sans"/>
                <a:cs typeface="Gill Sans"/>
                <a:sym typeface="Gill Sans"/>
              </a:rPr>
              <a:t>How The Dental Program Achieves Quality Outcomes (Pt.2)</a:t>
            </a:r>
            <a:endParaRPr lang="en-US" sz="3600" dirty="0">
              <a:solidFill>
                <a:schemeClr val="accent4"/>
              </a:solidFill>
            </a:endParaRPr>
          </a:p>
        </p:txBody>
      </p:sp>
      <p:graphicFrame>
        <p:nvGraphicFramePr>
          <p:cNvPr id="15" name="Diagram 14">
            <a:extLst>
              <a:ext uri="{FF2B5EF4-FFF2-40B4-BE49-F238E27FC236}">
                <a16:creationId xmlns:a16="http://schemas.microsoft.com/office/drawing/2014/main" id="{A7CDFF48-2C77-0A43-E285-F96F6B0FCEE6}"/>
              </a:ext>
            </a:extLst>
          </p:cNvPr>
          <p:cNvGraphicFramePr/>
          <p:nvPr>
            <p:extLst>
              <p:ext uri="{D42A27DB-BD31-4B8C-83A1-F6EECF244321}">
                <p14:modId xmlns:p14="http://schemas.microsoft.com/office/powerpoint/2010/main" val="415613140"/>
              </p:ext>
            </p:extLst>
          </p:nvPr>
        </p:nvGraphicFramePr>
        <p:xfrm>
          <a:off x="204662" y="1146925"/>
          <a:ext cx="8496052" cy="4304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Diagram 15">
            <a:extLst>
              <a:ext uri="{FF2B5EF4-FFF2-40B4-BE49-F238E27FC236}">
                <a16:creationId xmlns:a16="http://schemas.microsoft.com/office/drawing/2014/main" id="{E17D6F05-D982-908A-47C7-3B0A296EFAB2}"/>
              </a:ext>
            </a:extLst>
          </p:cNvPr>
          <p:cNvGraphicFramePr/>
          <p:nvPr>
            <p:extLst>
              <p:ext uri="{D42A27DB-BD31-4B8C-83A1-F6EECF244321}">
                <p14:modId xmlns:p14="http://schemas.microsoft.com/office/powerpoint/2010/main" val="4279880632"/>
              </p:ext>
            </p:extLst>
          </p:nvPr>
        </p:nvGraphicFramePr>
        <p:xfrm>
          <a:off x="1705490" y="3500886"/>
          <a:ext cx="5946572" cy="23535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7" name="Content Placeholder 2">
            <a:extLst>
              <a:ext uri="{FF2B5EF4-FFF2-40B4-BE49-F238E27FC236}">
                <a16:creationId xmlns:a16="http://schemas.microsoft.com/office/drawing/2014/main" id="{88DDACE1-B7F7-382B-9A9D-8D7ECEC2DEF1}"/>
              </a:ext>
            </a:extLst>
          </p:cNvPr>
          <p:cNvSpPr txBox="1">
            <a:spLocks/>
          </p:cNvSpPr>
          <p:nvPr/>
        </p:nvSpPr>
        <p:spPr>
          <a:xfrm>
            <a:off x="562708" y="2047083"/>
            <a:ext cx="7053818" cy="685618"/>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defTabSz="610362">
              <a:spcBef>
                <a:spcPts val="668"/>
              </a:spcBef>
            </a:pPr>
            <a:r>
              <a:rPr lang="en-US" sz="1869" dirty="0">
                <a:solidFill>
                  <a:schemeClr val="tx1"/>
                </a:solidFill>
                <a:latin typeface="Aptos" panose="020B0004020202020204" pitchFamily="34" charset="0"/>
              </a:rPr>
              <a:t>Expect contractors to develop strategies to integrate care across the system. </a:t>
            </a:r>
          </a:p>
          <a:p>
            <a:pPr>
              <a:buFont typeface="Wingdings" panose="05000000000000000000" pitchFamily="2" charset="2"/>
              <a:buChar char="§"/>
            </a:pPr>
            <a:endParaRPr lang="en-US" dirty="0"/>
          </a:p>
        </p:txBody>
      </p:sp>
      <p:sp>
        <p:nvSpPr>
          <p:cNvPr id="2" name="Slide Number Placeholder 1">
            <a:extLst>
              <a:ext uri="{FF2B5EF4-FFF2-40B4-BE49-F238E27FC236}">
                <a16:creationId xmlns:a16="http://schemas.microsoft.com/office/drawing/2014/main" id="{AAD05757-CC32-EF85-C802-E51F9C2DF25B}"/>
              </a:ext>
            </a:extLst>
          </p:cNvPr>
          <p:cNvSpPr>
            <a:spLocks noGrp="1"/>
          </p:cNvSpPr>
          <p:nvPr>
            <p:ph type="sldNum" sz="quarter" idx="12"/>
          </p:nvPr>
        </p:nvSpPr>
        <p:spPr/>
        <p:txBody>
          <a:bodyPr/>
          <a:lstStyle/>
          <a:p>
            <a:fld id="{C95E8E5B-C54E-4915-B069-2B2C8B7FEC1E}" type="slidenum">
              <a:rPr lang="en-US" smtClean="0"/>
              <a:pPr/>
              <a:t>15</a:t>
            </a:fld>
            <a:endParaRPr lang="en-US"/>
          </a:p>
        </p:txBody>
      </p:sp>
    </p:spTree>
    <p:extLst>
      <p:ext uri="{BB962C8B-B14F-4D97-AF65-F5344CB8AC3E}">
        <p14:creationId xmlns:p14="http://schemas.microsoft.com/office/powerpoint/2010/main" val="95857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C9573-DC21-AE22-502F-AF0BD9755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E7C16-43DE-7FE3-29AC-C73528218514}"/>
              </a:ext>
            </a:extLst>
          </p:cNvPr>
          <p:cNvSpPr>
            <a:spLocks noGrp="1"/>
          </p:cNvSpPr>
          <p:nvPr>
            <p:ph type="title"/>
          </p:nvPr>
        </p:nvSpPr>
        <p:spPr>
          <a:xfrm>
            <a:off x="562708" y="365126"/>
            <a:ext cx="8470760" cy="1064233"/>
          </a:xfrm>
        </p:spPr>
        <p:txBody>
          <a:bodyPr>
            <a:normAutofit fontScale="90000"/>
          </a:bodyPr>
          <a:lstStyle/>
          <a:p>
            <a:r>
              <a:rPr lang="en-US" sz="3600" dirty="0">
                <a:solidFill>
                  <a:schemeClr val="accent4"/>
                </a:solidFill>
                <a:ea typeface="Gill Sans"/>
                <a:cs typeface="Gill Sans"/>
                <a:sym typeface="Gill Sans"/>
              </a:rPr>
              <a:t>How the Dental Program Achieves Quality Outcomes (Pt. 3)</a:t>
            </a:r>
            <a:endParaRPr lang="en-US" sz="3600" dirty="0">
              <a:solidFill>
                <a:schemeClr val="accent4"/>
              </a:solidFill>
            </a:endParaRPr>
          </a:p>
        </p:txBody>
      </p:sp>
      <p:sp>
        <p:nvSpPr>
          <p:cNvPr id="7" name="Rectangle 6">
            <a:extLst>
              <a:ext uri="{FF2B5EF4-FFF2-40B4-BE49-F238E27FC236}">
                <a16:creationId xmlns:a16="http://schemas.microsoft.com/office/drawing/2014/main" id="{D2E0AD97-427F-66CB-BDD8-59FA414B1887}"/>
              </a:ext>
            </a:extLst>
          </p:cNvPr>
          <p:cNvSpPr/>
          <p:nvPr/>
        </p:nvSpPr>
        <p:spPr>
          <a:xfrm>
            <a:off x="1091226" y="1989573"/>
            <a:ext cx="6961548" cy="3582919"/>
          </a:xfrm>
          <a:prstGeom prst="rect">
            <a:avLst/>
          </a:prstGeom>
          <a:solidFill>
            <a:schemeClr val="accent3">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748" indent="-265748" defTabSz="850392">
              <a:spcAft>
                <a:spcPts val="600"/>
              </a:spcAft>
              <a:buFont typeface="Arial" panose="020B0604020202020204" pitchFamily="34" charset="0"/>
              <a:buChar char="•"/>
            </a:pPr>
            <a:endParaRPr lang="en-US" kern="1200" dirty="0">
              <a:solidFill>
                <a:schemeClr val="tx1"/>
              </a:solidFill>
              <a:latin typeface="Aptos" panose="020B0004020202020204" pitchFamily="34" charset="0"/>
            </a:endParaRPr>
          </a:p>
          <a:p>
            <a:pPr marL="265748" indent="-265748" defTabSz="850392">
              <a:spcAft>
                <a:spcPts val="600"/>
              </a:spcAft>
              <a:buFont typeface="Arial" panose="020B0604020202020204" pitchFamily="34" charset="0"/>
              <a:buChar char="•"/>
            </a:pPr>
            <a:r>
              <a:rPr lang="en-US" kern="1200" dirty="0">
                <a:solidFill>
                  <a:schemeClr val="tx1"/>
                </a:solidFill>
                <a:latin typeface="Aptos" panose="020B0004020202020204" pitchFamily="34" charset="0"/>
              </a:rPr>
              <a:t>Contractors will use the HHS-approved Oral Health Equity Self-Assessment Tool to assess Enrolled Members' oral status and needs, incorporating social determinants of health and tailoring member’s services based on those needs.</a:t>
            </a:r>
          </a:p>
          <a:p>
            <a:pPr marL="265748" indent="-265748" defTabSz="850392">
              <a:spcAft>
                <a:spcPts val="600"/>
              </a:spcAft>
              <a:buFont typeface="Arial" panose="020B0604020202020204" pitchFamily="34" charset="0"/>
              <a:buChar char="•"/>
            </a:pPr>
            <a:endParaRPr lang="en-US" kern="1200" dirty="0">
              <a:solidFill>
                <a:schemeClr val="tx1"/>
              </a:solidFill>
              <a:latin typeface="Aptos" panose="020B0004020202020204" pitchFamily="34" charset="0"/>
            </a:endParaRPr>
          </a:p>
          <a:p>
            <a:pPr marL="265748" indent="-265748" defTabSz="850392">
              <a:spcAft>
                <a:spcPts val="600"/>
              </a:spcAft>
              <a:buFont typeface="Arial" panose="020B0604020202020204" pitchFamily="34" charset="0"/>
              <a:buChar char="•"/>
            </a:pPr>
            <a:r>
              <a:rPr lang="en-US" kern="1200" dirty="0">
                <a:solidFill>
                  <a:schemeClr val="tx1"/>
                </a:solidFill>
                <a:latin typeface="Aptos" panose="020B0004020202020204" pitchFamily="34" charset="0"/>
              </a:rPr>
              <a:t>Care Coordination program to monitor and coordinate the care for Enrolled Members identified as having special dental health care needs, including the need for specialty providers.</a:t>
            </a:r>
          </a:p>
          <a:p>
            <a:pPr>
              <a:spcAft>
                <a:spcPts val="600"/>
              </a:spcAft>
            </a:pPr>
            <a:endParaRPr lang="en-US" dirty="0"/>
          </a:p>
        </p:txBody>
      </p:sp>
      <p:sp>
        <p:nvSpPr>
          <p:cNvPr id="8" name="Rectangle 7">
            <a:extLst>
              <a:ext uri="{FF2B5EF4-FFF2-40B4-BE49-F238E27FC236}">
                <a16:creationId xmlns:a16="http://schemas.microsoft.com/office/drawing/2014/main" id="{C8637722-1CCC-F633-27D2-4AAE27D65998}"/>
              </a:ext>
            </a:extLst>
          </p:cNvPr>
          <p:cNvSpPr/>
          <p:nvPr/>
        </p:nvSpPr>
        <p:spPr>
          <a:xfrm>
            <a:off x="1938126" y="1643853"/>
            <a:ext cx="4792940" cy="69144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0392">
              <a:spcAft>
                <a:spcPts val="600"/>
              </a:spcAft>
            </a:pPr>
            <a:r>
              <a:rPr lang="en-US" sz="2604" kern="1200" dirty="0">
                <a:solidFill>
                  <a:schemeClr val="lt1"/>
                </a:solidFill>
                <a:latin typeface="+mn-lt"/>
                <a:ea typeface="+mn-ea"/>
                <a:cs typeface="+mn-cs"/>
              </a:rPr>
              <a:t>Member Benefits</a:t>
            </a:r>
            <a:endParaRPr lang="en-US" sz="2800" dirty="0"/>
          </a:p>
        </p:txBody>
      </p:sp>
      <p:sp>
        <p:nvSpPr>
          <p:cNvPr id="4" name="Slide Number Placeholder 3">
            <a:extLst>
              <a:ext uri="{FF2B5EF4-FFF2-40B4-BE49-F238E27FC236}">
                <a16:creationId xmlns:a16="http://schemas.microsoft.com/office/drawing/2014/main" id="{07FE0BCE-3643-DB77-1B09-C0F1A6809EFA}"/>
              </a:ext>
            </a:extLst>
          </p:cNvPr>
          <p:cNvSpPr>
            <a:spLocks noGrp="1"/>
          </p:cNvSpPr>
          <p:nvPr>
            <p:ph type="sldNum" sz="quarter" idx="12"/>
          </p:nvPr>
        </p:nvSpPr>
        <p:spPr/>
        <p:txBody>
          <a:bodyPr/>
          <a:lstStyle/>
          <a:p>
            <a:fld id="{C95E8E5B-C54E-4915-B069-2B2C8B7FEC1E}" type="slidenum">
              <a:rPr lang="en-US" smtClean="0"/>
              <a:pPr/>
              <a:t>16</a:t>
            </a:fld>
            <a:endParaRPr lang="en-US"/>
          </a:p>
        </p:txBody>
      </p:sp>
    </p:spTree>
    <p:extLst>
      <p:ext uri="{BB962C8B-B14F-4D97-AF65-F5344CB8AC3E}">
        <p14:creationId xmlns:p14="http://schemas.microsoft.com/office/powerpoint/2010/main" val="2983078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10385B1-9D08-4D1C-EEC7-120C20B75A1C}"/>
              </a:ext>
            </a:extLst>
          </p:cNvPr>
          <p:cNvSpPr>
            <a:spLocks noGrp="1"/>
          </p:cNvSpPr>
          <p:nvPr>
            <p:ph type="title"/>
          </p:nvPr>
        </p:nvSpPr>
        <p:spPr>
          <a:xfrm>
            <a:off x="352121" y="-161324"/>
            <a:ext cx="7985056" cy="1638377"/>
          </a:xfrm>
        </p:spPr>
        <p:txBody>
          <a:bodyPr anchor="b">
            <a:normAutofit/>
          </a:bodyPr>
          <a:lstStyle/>
          <a:p>
            <a:r>
              <a:rPr lang="en-US" sz="3600" dirty="0">
                <a:solidFill>
                  <a:schemeClr val="accent1"/>
                </a:solidFill>
              </a:rPr>
              <a:t>What Services are Included in the Dental Program?</a:t>
            </a:r>
          </a:p>
        </p:txBody>
      </p:sp>
      <p:sp>
        <p:nvSpPr>
          <p:cNvPr id="23" name="TextBox 22">
            <a:extLst>
              <a:ext uri="{FF2B5EF4-FFF2-40B4-BE49-F238E27FC236}">
                <a16:creationId xmlns:a16="http://schemas.microsoft.com/office/drawing/2014/main" id="{1C8BF618-232D-4E29-7605-CCC58C322823}"/>
              </a:ext>
            </a:extLst>
          </p:cNvPr>
          <p:cNvSpPr txBox="1"/>
          <p:nvPr/>
        </p:nvSpPr>
        <p:spPr>
          <a:xfrm>
            <a:off x="352121" y="1679111"/>
            <a:ext cx="8375020" cy="4607415"/>
          </a:xfrm>
          <a:prstGeom prst="rect">
            <a:avLst/>
          </a:prstGeom>
          <a:noFill/>
        </p:spPr>
        <p:txBody>
          <a:bodyPr wrap="square">
            <a:spAutoFit/>
          </a:bodyPr>
          <a:lstStyle/>
          <a:p>
            <a:pPr marL="285750" lvl="0" indent="-285750" algn="l" defTabSz="533400">
              <a:lnSpc>
                <a:spcPct val="90000"/>
              </a:lnSpc>
              <a:spcBef>
                <a:spcPct val="0"/>
              </a:spcBef>
              <a:spcAft>
                <a:spcPct val="35000"/>
              </a:spcAft>
              <a:buFont typeface="Arial" panose="020B0604020202020204" pitchFamily="34" charset="0"/>
              <a:buChar char="•"/>
            </a:pPr>
            <a:r>
              <a:rPr lang="en-US" kern="1200" dirty="0">
                <a:latin typeface="Aptos" panose="020B0004020202020204" pitchFamily="34" charset="0"/>
              </a:rPr>
              <a:t>All medically necessary covered benefits in Exhibit E of the RFP</a:t>
            </a:r>
          </a:p>
          <a:p>
            <a:pPr marL="285750" lvl="0" indent="-285750" algn="l" defTabSz="533400">
              <a:lnSpc>
                <a:spcPct val="90000"/>
              </a:lnSpc>
              <a:spcBef>
                <a:spcPct val="0"/>
              </a:spcBef>
              <a:spcAft>
                <a:spcPct val="35000"/>
              </a:spcAft>
              <a:buFont typeface="Arial" panose="020B0604020202020204" pitchFamily="34" charset="0"/>
              <a:buChar char="•"/>
            </a:pPr>
            <a:endParaRPr lang="en-US" kern="1200" dirty="0">
              <a:latin typeface="Aptos" panose="020B0004020202020204" pitchFamily="34" charset="0"/>
            </a:endParaRPr>
          </a:p>
          <a:p>
            <a:pPr marL="285750" lvl="0" indent="-285750" algn="l" defTabSz="533400">
              <a:lnSpc>
                <a:spcPct val="90000"/>
              </a:lnSpc>
              <a:spcBef>
                <a:spcPct val="0"/>
              </a:spcBef>
              <a:spcAft>
                <a:spcPct val="35000"/>
              </a:spcAft>
              <a:buFont typeface="Arial" panose="020B0604020202020204" pitchFamily="34" charset="0"/>
              <a:buChar char="•"/>
            </a:pPr>
            <a:r>
              <a:rPr lang="en-US" b="1" kern="1200" dirty="0">
                <a:latin typeface="Aptos" panose="020B0004020202020204" pitchFamily="34" charset="0"/>
              </a:rPr>
              <a:t>DWP- </a:t>
            </a:r>
            <a:r>
              <a:rPr lang="en-US" kern="1200" dirty="0">
                <a:latin typeface="Aptos" panose="020B0004020202020204" pitchFamily="34" charset="0"/>
              </a:rPr>
              <a:t>A full list of covered dental services are available at </a:t>
            </a:r>
            <a:r>
              <a:rPr lang="en-US" kern="1200" dirty="0">
                <a:latin typeface="Aptos" panose="020B0004020202020204" pitchFamily="34" charset="0"/>
                <a:hlinkClick r:id="rId2"/>
              </a:rPr>
              <a:t>https://secureapp.dhs.state.ia.us/MedicaidFeeSched/X04.xml</a:t>
            </a:r>
            <a:endParaRPr lang="en-US" kern="1200" dirty="0">
              <a:latin typeface="Aptos" panose="020B0004020202020204" pitchFamily="34" charset="0"/>
            </a:endParaRPr>
          </a:p>
          <a:p>
            <a:pPr marL="285750" lvl="0" indent="-285750" algn="l" defTabSz="533400">
              <a:lnSpc>
                <a:spcPct val="90000"/>
              </a:lnSpc>
              <a:spcBef>
                <a:spcPct val="0"/>
              </a:spcBef>
              <a:spcAft>
                <a:spcPct val="35000"/>
              </a:spcAft>
              <a:buFont typeface="Arial" panose="020B0604020202020204" pitchFamily="34" charset="0"/>
              <a:buChar char="•"/>
            </a:pPr>
            <a:endParaRPr lang="en-US" dirty="0">
              <a:latin typeface="Aptos" panose="020B0004020202020204" pitchFamily="34" charset="0"/>
            </a:endParaRPr>
          </a:p>
          <a:p>
            <a:pPr marL="285750" lvl="0" indent="-285750" algn="l" defTabSz="533400">
              <a:lnSpc>
                <a:spcPct val="90000"/>
              </a:lnSpc>
              <a:spcBef>
                <a:spcPct val="0"/>
              </a:spcBef>
              <a:spcAft>
                <a:spcPct val="35000"/>
              </a:spcAft>
              <a:buFont typeface="Arial" panose="020B0604020202020204" pitchFamily="34" charset="0"/>
              <a:buChar char="•"/>
            </a:pPr>
            <a:r>
              <a:rPr lang="en-US" b="1" kern="1200" dirty="0" err="1">
                <a:latin typeface="Aptos" panose="020B0004020202020204" pitchFamily="34" charset="0"/>
              </a:rPr>
              <a:t>Hawki</a:t>
            </a:r>
            <a:r>
              <a:rPr lang="en-US" b="1" dirty="0">
                <a:latin typeface="Aptos" panose="020B0004020202020204" pitchFamily="34" charset="0"/>
              </a:rPr>
              <a:t> - </a:t>
            </a:r>
            <a:r>
              <a:rPr lang="en-US" kern="1200" dirty="0">
                <a:latin typeface="Aptos" panose="020B0004020202020204" pitchFamily="34" charset="0"/>
              </a:rPr>
              <a:t>Services include diagnostic and treatment services, preventive services, minor restorative services, major restorative services, endodontic services, periodontal services, prosthodontic services, oral surgery, orthodontics and adjunctive general services</a:t>
            </a:r>
          </a:p>
          <a:p>
            <a:pPr marL="285750" lvl="0" indent="-285750" algn="l" defTabSz="533400">
              <a:lnSpc>
                <a:spcPct val="90000"/>
              </a:lnSpc>
              <a:spcBef>
                <a:spcPct val="0"/>
              </a:spcBef>
              <a:spcAft>
                <a:spcPct val="35000"/>
              </a:spcAft>
              <a:buFont typeface="Arial" panose="020B0604020202020204" pitchFamily="34" charset="0"/>
              <a:buChar char="•"/>
            </a:pPr>
            <a:endParaRPr lang="en-US" kern="1200" dirty="0">
              <a:latin typeface="Aptos" panose="020B0004020202020204" pitchFamily="34" charset="0"/>
            </a:endParaRPr>
          </a:p>
          <a:p>
            <a:pPr marL="285750" lvl="0" indent="-285750" algn="l" defTabSz="533400">
              <a:lnSpc>
                <a:spcPct val="90000"/>
              </a:lnSpc>
              <a:spcBef>
                <a:spcPct val="0"/>
              </a:spcBef>
              <a:spcAft>
                <a:spcPct val="35000"/>
              </a:spcAft>
              <a:buFont typeface="Arial" panose="020B0604020202020204" pitchFamily="34" charset="0"/>
              <a:buChar char="•"/>
            </a:pPr>
            <a:r>
              <a:rPr lang="en-US" b="1" kern="1200" dirty="0">
                <a:latin typeface="Aptos" panose="020B0004020202020204" pitchFamily="34" charset="0"/>
              </a:rPr>
              <a:t>Early and Periodic Screening, Diagnostic and Treatment (EPSDT)- </a:t>
            </a:r>
            <a:r>
              <a:rPr lang="en-US" kern="1200" dirty="0">
                <a:latin typeface="Aptos" panose="020B0004020202020204" pitchFamily="34" charset="0"/>
              </a:rPr>
              <a:t>EPSDT provides a comprehensive array of prevention, diagnostic, and treatment services for low-income infants, children and adolescents under age 21</a:t>
            </a:r>
            <a:endParaRPr lang="en-US" sz="1800" kern="1200" dirty="0"/>
          </a:p>
          <a:p>
            <a:pPr marL="0" lvl="0" indent="0" algn="l" defTabSz="533400">
              <a:lnSpc>
                <a:spcPct val="90000"/>
              </a:lnSpc>
              <a:spcBef>
                <a:spcPct val="0"/>
              </a:spcBef>
              <a:spcAft>
                <a:spcPct val="35000"/>
              </a:spcAft>
              <a:buNone/>
            </a:pPr>
            <a:r>
              <a:rPr lang="en-US" sz="1800" kern="1200" dirty="0"/>
              <a:t>      </a:t>
            </a:r>
            <a:endParaRPr lang="en-US" sz="1800" b="0" kern="1200" dirty="0"/>
          </a:p>
          <a:p>
            <a:pPr marL="0" lvl="0" indent="0" algn="l" defTabSz="533400">
              <a:lnSpc>
                <a:spcPct val="90000"/>
              </a:lnSpc>
              <a:spcBef>
                <a:spcPct val="0"/>
              </a:spcBef>
              <a:spcAft>
                <a:spcPct val="35000"/>
              </a:spcAft>
              <a:buNone/>
            </a:pPr>
            <a:endParaRPr lang="en-US" sz="1800" kern="1200" dirty="0"/>
          </a:p>
        </p:txBody>
      </p:sp>
      <p:sp>
        <p:nvSpPr>
          <p:cNvPr id="24" name="Slide Number Placeholder 23">
            <a:extLst>
              <a:ext uri="{FF2B5EF4-FFF2-40B4-BE49-F238E27FC236}">
                <a16:creationId xmlns:a16="http://schemas.microsoft.com/office/drawing/2014/main" id="{153B6397-46DB-6134-8F20-6AED685DB6D4}"/>
              </a:ext>
            </a:extLst>
          </p:cNvPr>
          <p:cNvSpPr>
            <a:spLocks noGrp="1"/>
          </p:cNvSpPr>
          <p:nvPr>
            <p:ph type="sldNum" sz="quarter" idx="12"/>
          </p:nvPr>
        </p:nvSpPr>
        <p:spPr/>
        <p:txBody>
          <a:bodyPr/>
          <a:lstStyle/>
          <a:p>
            <a:fld id="{C95E8E5B-C54E-4915-B069-2B2C8B7FEC1E}" type="slidenum">
              <a:rPr lang="en-US" smtClean="0"/>
              <a:pPr/>
              <a:t>17</a:t>
            </a:fld>
            <a:endParaRPr lang="en-US"/>
          </a:p>
        </p:txBody>
      </p:sp>
    </p:spTree>
    <p:extLst>
      <p:ext uri="{BB962C8B-B14F-4D97-AF65-F5344CB8AC3E}">
        <p14:creationId xmlns:p14="http://schemas.microsoft.com/office/powerpoint/2010/main" val="3419283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8A1F34C-CE3D-925F-2E58-1776C9B62C16}"/>
              </a:ext>
            </a:extLst>
          </p:cNvPr>
          <p:cNvSpPr>
            <a:spLocks noGrp="1"/>
          </p:cNvSpPr>
          <p:nvPr>
            <p:ph type="title"/>
          </p:nvPr>
        </p:nvSpPr>
        <p:spPr>
          <a:xfrm>
            <a:off x="628650" y="225855"/>
            <a:ext cx="7886700" cy="1040627"/>
          </a:xfrm>
        </p:spPr>
        <p:txBody>
          <a:bodyPr>
            <a:normAutofit/>
          </a:bodyPr>
          <a:lstStyle/>
          <a:p>
            <a:r>
              <a:rPr lang="en-US" sz="3600" dirty="0">
                <a:solidFill>
                  <a:schemeClr val="accent1"/>
                </a:solidFill>
                <a:latin typeface="Aptos" panose="020B0004020202020204" pitchFamily="34" charset="0"/>
              </a:rPr>
              <a:t>Excluded Services</a:t>
            </a:r>
          </a:p>
        </p:txBody>
      </p:sp>
      <p:graphicFrame>
        <p:nvGraphicFramePr>
          <p:cNvPr id="14" name="Content Placeholder 2">
            <a:extLst>
              <a:ext uri="{FF2B5EF4-FFF2-40B4-BE49-F238E27FC236}">
                <a16:creationId xmlns:a16="http://schemas.microsoft.com/office/drawing/2014/main" id="{3ADED749-7D2B-D85D-C87D-3AB59550AB54}"/>
              </a:ext>
            </a:extLst>
          </p:cNvPr>
          <p:cNvGraphicFramePr>
            <a:graphicFrameLocks/>
          </p:cNvGraphicFramePr>
          <p:nvPr>
            <p:extLst>
              <p:ext uri="{D42A27DB-BD31-4B8C-83A1-F6EECF244321}">
                <p14:modId xmlns:p14="http://schemas.microsoft.com/office/powerpoint/2010/main" val="1603495580"/>
              </p:ext>
            </p:extLst>
          </p:nvPr>
        </p:nvGraphicFramePr>
        <p:xfrm>
          <a:off x="628650" y="1121024"/>
          <a:ext cx="7886700" cy="4593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90F5904D-BA9B-4F05-6FB6-648ADC746553}"/>
              </a:ext>
            </a:extLst>
          </p:cNvPr>
          <p:cNvSpPr>
            <a:spLocks noGrp="1"/>
          </p:cNvSpPr>
          <p:nvPr>
            <p:ph type="sldNum" sz="quarter" idx="12"/>
          </p:nvPr>
        </p:nvSpPr>
        <p:spPr/>
        <p:txBody>
          <a:bodyPr/>
          <a:lstStyle/>
          <a:p>
            <a:fld id="{C95E8E5B-C54E-4915-B069-2B2C8B7FEC1E}" type="slidenum">
              <a:rPr lang="en-US" smtClean="0"/>
              <a:pPr/>
              <a:t>18</a:t>
            </a:fld>
            <a:endParaRPr lang="en-US"/>
          </a:p>
        </p:txBody>
      </p:sp>
    </p:spTree>
    <p:extLst>
      <p:ext uri="{BB962C8B-B14F-4D97-AF65-F5344CB8AC3E}">
        <p14:creationId xmlns:p14="http://schemas.microsoft.com/office/powerpoint/2010/main" val="4273476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8FCE677-052F-A843-6AA1-249E245C6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9144000" cy="61622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859DD3B-52FF-3B6F-03E3-EF9FA8534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
            <a:ext cx="3385196" cy="6162261"/>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10" name="Title 1">
            <a:extLst>
              <a:ext uri="{FF2B5EF4-FFF2-40B4-BE49-F238E27FC236}">
                <a16:creationId xmlns:a16="http://schemas.microsoft.com/office/drawing/2014/main" id="{7C2577E5-E51A-C896-5A57-A486AB1F5388}"/>
              </a:ext>
            </a:extLst>
          </p:cNvPr>
          <p:cNvSpPr>
            <a:spLocks noGrp="1"/>
          </p:cNvSpPr>
          <p:nvPr>
            <p:ph type="title"/>
          </p:nvPr>
        </p:nvSpPr>
        <p:spPr>
          <a:xfrm>
            <a:off x="286242" y="578187"/>
            <a:ext cx="3098954" cy="5005885"/>
          </a:xfrm>
        </p:spPr>
        <p:txBody>
          <a:bodyPr>
            <a:normAutofit/>
          </a:bodyPr>
          <a:lstStyle/>
          <a:p>
            <a:r>
              <a:rPr lang="en-US" sz="2800" b="1" dirty="0">
                <a:solidFill>
                  <a:srgbClr val="FFFFFF"/>
                </a:solidFill>
              </a:rPr>
              <a:t>Pay for Performance (PFP)</a:t>
            </a:r>
          </a:p>
        </p:txBody>
      </p:sp>
      <p:graphicFrame>
        <p:nvGraphicFramePr>
          <p:cNvPr id="12" name="Content Placeholder 2">
            <a:extLst>
              <a:ext uri="{FF2B5EF4-FFF2-40B4-BE49-F238E27FC236}">
                <a16:creationId xmlns:a16="http://schemas.microsoft.com/office/drawing/2014/main" id="{E33868AE-15B1-3EEA-C40C-5338BC151F93}"/>
              </a:ext>
            </a:extLst>
          </p:cNvPr>
          <p:cNvGraphicFramePr>
            <a:graphicFrameLocks/>
          </p:cNvGraphicFramePr>
          <p:nvPr>
            <p:extLst>
              <p:ext uri="{D42A27DB-BD31-4B8C-83A1-F6EECF244321}">
                <p14:modId xmlns:p14="http://schemas.microsoft.com/office/powerpoint/2010/main" val="2759759202"/>
              </p:ext>
            </p:extLst>
          </p:nvPr>
        </p:nvGraphicFramePr>
        <p:xfrm>
          <a:off x="3905730" y="643466"/>
          <a:ext cx="4719965" cy="4969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63DA53CD-26D6-8A13-1C81-5185E89137C3}"/>
              </a:ext>
            </a:extLst>
          </p:cNvPr>
          <p:cNvSpPr>
            <a:spLocks noGrp="1"/>
          </p:cNvSpPr>
          <p:nvPr>
            <p:ph type="sldNum" sz="quarter" idx="12"/>
          </p:nvPr>
        </p:nvSpPr>
        <p:spPr/>
        <p:txBody>
          <a:bodyPr/>
          <a:lstStyle/>
          <a:p>
            <a:fld id="{C95E8E5B-C54E-4915-B069-2B2C8B7FEC1E}" type="slidenum">
              <a:rPr lang="en-US" smtClean="0"/>
              <a:pPr/>
              <a:t>19</a:t>
            </a:fld>
            <a:endParaRPr lang="en-US"/>
          </a:p>
        </p:txBody>
      </p:sp>
    </p:spTree>
    <p:extLst>
      <p:ext uri="{BB962C8B-B14F-4D97-AF65-F5344CB8AC3E}">
        <p14:creationId xmlns:p14="http://schemas.microsoft.com/office/powerpoint/2010/main" val="1051246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0E445-4724-941F-6883-64F3B5647BAC}"/>
              </a:ext>
            </a:extLst>
          </p:cNvPr>
          <p:cNvSpPr>
            <a:spLocks noGrp="1"/>
          </p:cNvSpPr>
          <p:nvPr>
            <p:ph type="title"/>
          </p:nvPr>
        </p:nvSpPr>
        <p:spPr/>
        <p:txBody>
          <a:bodyPr/>
          <a:lstStyle/>
          <a:p>
            <a:r>
              <a:rPr lang="en-US" dirty="0">
                <a:solidFill>
                  <a:schemeClr val="accent4"/>
                </a:solidFill>
              </a:rPr>
              <a:t>Agenda</a:t>
            </a:r>
          </a:p>
        </p:txBody>
      </p:sp>
      <p:sp>
        <p:nvSpPr>
          <p:cNvPr id="3" name="Content Placeholder 2">
            <a:extLst>
              <a:ext uri="{FF2B5EF4-FFF2-40B4-BE49-F238E27FC236}">
                <a16:creationId xmlns:a16="http://schemas.microsoft.com/office/drawing/2014/main" id="{B2A10101-F52E-4184-AD22-84F32BB89C20}"/>
              </a:ext>
            </a:extLst>
          </p:cNvPr>
          <p:cNvSpPr>
            <a:spLocks noGrp="1"/>
          </p:cNvSpPr>
          <p:nvPr>
            <p:ph idx="1"/>
          </p:nvPr>
        </p:nvSpPr>
        <p:spPr>
          <a:xfrm>
            <a:off x="628650" y="1690688"/>
            <a:ext cx="8031256" cy="4351338"/>
          </a:xfrm>
        </p:spPr>
        <p:txBody>
          <a:bodyPr>
            <a:normAutofit/>
          </a:bodyPr>
          <a:lstStyle/>
          <a:p>
            <a:pPr marL="274320" indent="-274320">
              <a:spcAft>
                <a:spcPts val="600"/>
              </a:spcAft>
              <a:buClr>
                <a:schemeClr val="accent1"/>
              </a:buClr>
              <a:buSzPct val="80000"/>
            </a:pPr>
            <a:r>
              <a:rPr lang="en-US" dirty="0"/>
              <a:t>Presentation Overview</a:t>
            </a:r>
          </a:p>
          <a:p>
            <a:pPr marL="274320" indent="-274320">
              <a:spcAft>
                <a:spcPts val="600"/>
              </a:spcAft>
              <a:buClr>
                <a:schemeClr val="accent1"/>
              </a:buClr>
              <a:buSzPct val="80000"/>
            </a:pPr>
            <a:r>
              <a:rPr lang="en-US" dirty="0"/>
              <a:t>Iowa Dental Programs</a:t>
            </a:r>
          </a:p>
          <a:p>
            <a:pPr marL="274320" indent="-274320">
              <a:spcAft>
                <a:spcPts val="600"/>
              </a:spcAft>
              <a:buClr>
                <a:schemeClr val="accent1"/>
              </a:buClr>
              <a:buSzPct val="80000"/>
            </a:pPr>
            <a:r>
              <a:rPr lang="en-US" dirty="0"/>
              <a:t>RFP Process</a:t>
            </a:r>
          </a:p>
          <a:p>
            <a:pPr marL="274320" indent="-274320">
              <a:spcAft>
                <a:spcPts val="600"/>
              </a:spcAft>
              <a:buClr>
                <a:schemeClr val="accent1"/>
              </a:buClr>
              <a:buSzPct val="80000"/>
            </a:pPr>
            <a:r>
              <a:rPr lang="en-US" dirty="0"/>
              <a:t>Questions?</a:t>
            </a:r>
          </a:p>
        </p:txBody>
      </p:sp>
      <p:sp>
        <p:nvSpPr>
          <p:cNvPr id="5" name="Slide Number Placeholder 4">
            <a:extLst>
              <a:ext uri="{FF2B5EF4-FFF2-40B4-BE49-F238E27FC236}">
                <a16:creationId xmlns:a16="http://schemas.microsoft.com/office/drawing/2014/main" id="{120B9D04-ED11-C7F0-535E-068F11E74349}"/>
              </a:ext>
            </a:extLst>
          </p:cNvPr>
          <p:cNvSpPr>
            <a:spLocks noGrp="1"/>
          </p:cNvSpPr>
          <p:nvPr>
            <p:ph type="sldNum" sz="quarter" idx="12"/>
          </p:nvPr>
        </p:nvSpPr>
        <p:spPr/>
        <p:txBody>
          <a:bodyPr/>
          <a:lstStyle/>
          <a:p>
            <a:fld id="{C95E8E5B-C54E-4915-B069-2B2C8B7FEC1E}" type="slidenum">
              <a:rPr lang="en-US" smtClean="0"/>
              <a:pPr/>
              <a:t>2</a:t>
            </a:fld>
            <a:endParaRPr lang="en-US"/>
          </a:p>
        </p:txBody>
      </p:sp>
    </p:spTree>
    <p:extLst>
      <p:ext uri="{BB962C8B-B14F-4D97-AF65-F5344CB8AC3E}">
        <p14:creationId xmlns:p14="http://schemas.microsoft.com/office/powerpoint/2010/main" val="3186497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6D90E05-7E11-78ED-7453-77652D114CDA}"/>
              </a:ext>
            </a:extLst>
          </p:cNvPr>
          <p:cNvSpPr>
            <a:spLocks noGrp="1"/>
          </p:cNvSpPr>
          <p:nvPr>
            <p:ph type="title"/>
          </p:nvPr>
        </p:nvSpPr>
        <p:spPr>
          <a:xfrm>
            <a:off x="361995" y="334644"/>
            <a:ext cx="7667940" cy="955176"/>
          </a:xfrm>
        </p:spPr>
        <p:txBody>
          <a:bodyPr anchor="ctr">
            <a:normAutofit/>
          </a:bodyPr>
          <a:lstStyle/>
          <a:p>
            <a:r>
              <a:rPr lang="en-US" sz="3500" dirty="0">
                <a:solidFill>
                  <a:schemeClr val="accent1"/>
                </a:solidFill>
              </a:rPr>
              <a:t>Iowa HHS Oversight</a:t>
            </a:r>
          </a:p>
        </p:txBody>
      </p:sp>
      <p:sp>
        <p:nvSpPr>
          <p:cNvPr id="9" name="Rectangle 8">
            <a:extLst>
              <a:ext uri="{FF2B5EF4-FFF2-40B4-BE49-F238E27FC236}">
                <a16:creationId xmlns:a16="http://schemas.microsoft.com/office/drawing/2014/main" id="{9C50FBDC-8002-349C-2B40-A082B557165C}"/>
              </a:ext>
            </a:extLst>
          </p:cNvPr>
          <p:cNvSpPr/>
          <p:nvPr/>
        </p:nvSpPr>
        <p:spPr>
          <a:xfrm>
            <a:off x="361995" y="1573306"/>
            <a:ext cx="3349393" cy="112955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600" b="1" dirty="0">
              <a:solidFill>
                <a:schemeClr val="bg1"/>
              </a:solidFill>
              <a:latin typeface="Aptos" panose="020B0004020202020204" pitchFamily="34" charset="0"/>
            </a:endParaRPr>
          </a:p>
          <a:p>
            <a:pPr algn="ctr"/>
            <a:r>
              <a:rPr lang="en-US" sz="1600" b="1" dirty="0">
                <a:solidFill>
                  <a:schemeClr val="bg1"/>
                </a:solidFill>
                <a:latin typeface="Aptos" panose="020B0004020202020204" pitchFamily="34" charset="0"/>
              </a:rPr>
              <a:t>The Iowa DWP and </a:t>
            </a:r>
            <a:r>
              <a:rPr lang="en-US" sz="1600" b="1" dirty="0" err="1">
                <a:solidFill>
                  <a:schemeClr val="bg1"/>
                </a:solidFill>
                <a:latin typeface="Aptos" panose="020B0004020202020204" pitchFamily="34" charset="0"/>
              </a:rPr>
              <a:t>Hawki</a:t>
            </a:r>
            <a:r>
              <a:rPr lang="en-US" sz="1600" b="1" dirty="0">
                <a:solidFill>
                  <a:schemeClr val="bg1"/>
                </a:solidFill>
                <a:latin typeface="Aptos" panose="020B0004020202020204" pitchFamily="34" charset="0"/>
              </a:rPr>
              <a:t> contracts have remedy options in place to address compliance issues as they arise.</a:t>
            </a:r>
          </a:p>
          <a:p>
            <a:pPr algn="ctr"/>
            <a:endParaRPr lang="en-US" dirty="0"/>
          </a:p>
        </p:txBody>
      </p:sp>
      <p:sp>
        <p:nvSpPr>
          <p:cNvPr id="12" name="Rectangle 11">
            <a:extLst>
              <a:ext uri="{FF2B5EF4-FFF2-40B4-BE49-F238E27FC236}">
                <a16:creationId xmlns:a16="http://schemas.microsoft.com/office/drawing/2014/main" id="{2F15ADAA-DE72-754E-C332-98CA2B03F5EE}"/>
              </a:ext>
            </a:extLst>
          </p:cNvPr>
          <p:cNvSpPr/>
          <p:nvPr/>
        </p:nvSpPr>
        <p:spPr>
          <a:xfrm>
            <a:off x="361994" y="2842956"/>
            <a:ext cx="3349393" cy="1494819"/>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b="1" dirty="0">
              <a:latin typeface="Aptos" panose="020B0004020202020204" pitchFamily="34" charset="0"/>
            </a:endParaRPr>
          </a:p>
          <a:p>
            <a:pPr algn="ctr"/>
            <a:r>
              <a:rPr lang="en-US" sz="1400" b="1" dirty="0">
                <a:latin typeface="Aptos" panose="020B0004020202020204" pitchFamily="34" charset="0"/>
              </a:rPr>
              <a:t>HHS has developed new liquidated damages that outline what remedies will be applied in various compliance situations. The State’s intended goal is clear expectations and transparency. </a:t>
            </a:r>
          </a:p>
          <a:p>
            <a:pPr algn="ctr"/>
            <a:endParaRPr lang="en-US" dirty="0"/>
          </a:p>
        </p:txBody>
      </p:sp>
      <p:sp>
        <p:nvSpPr>
          <p:cNvPr id="13" name="Rectangle 12">
            <a:extLst>
              <a:ext uri="{FF2B5EF4-FFF2-40B4-BE49-F238E27FC236}">
                <a16:creationId xmlns:a16="http://schemas.microsoft.com/office/drawing/2014/main" id="{910D3AF1-64A8-0845-ECBD-9793AC194EAA}"/>
              </a:ext>
            </a:extLst>
          </p:cNvPr>
          <p:cNvSpPr/>
          <p:nvPr/>
        </p:nvSpPr>
        <p:spPr>
          <a:xfrm>
            <a:off x="361994" y="4477872"/>
            <a:ext cx="3349393" cy="112955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Aptos" panose="020B0004020202020204" pitchFamily="34" charset="0"/>
            </a:endParaRPr>
          </a:p>
          <a:p>
            <a:pPr algn="ctr"/>
            <a:r>
              <a:rPr lang="en-US" sz="1600" b="1" dirty="0">
                <a:latin typeface="Aptos" panose="020B0004020202020204" pitchFamily="34" charset="0"/>
              </a:rPr>
              <a:t>Iowa Medicaid works in tandem with other HHS divisions for performance review</a:t>
            </a:r>
          </a:p>
          <a:p>
            <a:pPr algn="ctr"/>
            <a:endParaRPr lang="en-US" dirty="0"/>
          </a:p>
        </p:txBody>
      </p:sp>
      <p:sp>
        <p:nvSpPr>
          <p:cNvPr id="25" name="Arrow: Right 24">
            <a:extLst>
              <a:ext uri="{FF2B5EF4-FFF2-40B4-BE49-F238E27FC236}">
                <a16:creationId xmlns:a16="http://schemas.microsoft.com/office/drawing/2014/main" id="{1F99A421-6F3E-A0F6-E44A-77FB0AE73102}"/>
              </a:ext>
            </a:extLst>
          </p:cNvPr>
          <p:cNvSpPr/>
          <p:nvPr/>
        </p:nvSpPr>
        <p:spPr>
          <a:xfrm>
            <a:off x="3959696" y="3356576"/>
            <a:ext cx="612304" cy="467577"/>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6" name="Diagram 25">
            <a:extLst>
              <a:ext uri="{FF2B5EF4-FFF2-40B4-BE49-F238E27FC236}">
                <a16:creationId xmlns:a16="http://schemas.microsoft.com/office/drawing/2014/main" id="{021A1F6A-3960-6227-1740-08739ADA7210}"/>
              </a:ext>
            </a:extLst>
          </p:cNvPr>
          <p:cNvGraphicFramePr/>
          <p:nvPr>
            <p:extLst>
              <p:ext uri="{D42A27DB-BD31-4B8C-83A1-F6EECF244321}">
                <p14:modId xmlns:p14="http://schemas.microsoft.com/office/powerpoint/2010/main" val="4282470226"/>
              </p:ext>
            </p:extLst>
          </p:nvPr>
        </p:nvGraphicFramePr>
        <p:xfrm>
          <a:off x="4994834" y="1652628"/>
          <a:ext cx="3598911" cy="3875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Slide Number Placeholder 26">
            <a:extLst>
              <a:ext uri="{FF2B5EF4-FFF2-40B4-BE49-F238E27FC236}">
                <a16:creationId xmlns:a16="http://schemas.microsoft.com/office/drawing/2014/main" id="{66524119-C6F7-3B6C-C7B9-879A483F4641}"/>
              </a:ext>
            </a:extLst>
          </p:cNvPr>
          <p:cNvSpPr>
            <a:spLocks noGrp="1"/>
          </p:cNvSpPr>
          <p:nvPr>
            <p:ph type="sldNum" sz="quarter" idx="12"/>
          </p:nvPr>
        </p:nvSpPr>
        <p:spPr/>
        <p:txBody>
          <a:bodyPr/>
          <a:lstStyle/>
          <a:p>
            <a:fld id="{C95E8E5B-C54E-4915-B069-2B2C8B7FEC1E}" type="slidenum">
              <a:rPr lang="en-US" smtClean="0"/>
              <a:pPr/>
              <a:t>20</a:t>
            </a:fld>
            <a:endParaRPr lang="en-US"/>
          </a:p>
        </p:txBody>
      </p:sp>
    </p:spTree>
    <p:extLst>
      <p:ext uri="{BB962C8B-B14F-4D97-AF65-F5344CB8AC3E}">
        <p14:creationId xmlns:p14="http://schemas.microsoft.com/office/powerpoint/2010/main" val="1141579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4" name="Google Shape;272;p11">
            <a:extLst>
              <a:ext uri="{FF2B5EF4-FFF2-40B4-BE49-F238E27FC236}">
                <a16:creationId xmlns:a16="http://schemas.microsoft.com/office/drawing/2014/main" id="{7348AB00-9829-9D52-B112-4BD95D53AF66}"/>
              </a:ext>
            </a:extLst>
          </p:cNvPr>
          <p:cNvSpPr/>
          <p:nvPr/>
        </p:nvSpPr>
        <p:spPr>
          <a:xfrm rot="10800000">
            <a:off x="4652682" y="1426364"/>
            <a:ext cx="4195704" cy="4485486"/>
          </a:xfrm>
          <a:prstGeom prst="rect">
            <a:avLst/>
          </a:prstGeom>
          <a:solidFill>
            <a:schemeClr val="accent2">
              <a:lumMod val="20000"/>
              <a:lumOff val="80000"/>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1"/>
          <p:cNvSpPr/>
          <p:nvPr/>
        </p:nvSpPr>
        <p:spPr>
          <a:xfrm rot="10800000">
            <a:off x="295609" y="1426362"/>
            <a:ext cx="4056329" cy="4485484"/>
          </a:xfrm>
          <a:prstGeom prst="rect">
            <a:avLst/>
          </a:prstGeom>
          <a:solidFill>
            <a:schemeClr val="accent2">
              <a:lumMod val="20000"/>
              <a:lumOff val="80000"/>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1"/>
          <p:cNvSpPr txBox="1"/>
          <p:nvPr/>
        </p:nvSpPr>
        <p:spPr>
          <a:xfrm>
            <a:off x="295611" y="1792255"/>
            <a:ext cx="4056327" cy="1995334"/>
          </a:xfrm>
          <a:prstGeom prst="rect">
            <a:avLst/>
          </a:prstGeom>
          <a:noFill/>
          <a:ln>
            <a:noFill/>
          </a:ln>
        </p:spPr>
        <p:txBody>
          <a:bodyPr spcFirstLastPara="1" wrap="square" lIns="77350" tIns="57150" rIns="106675" bIns="57150" anchor="ctr" anchorCtr="0">
            <a:noAutofit/>
          </a:bodyPr>
          <a:lstStyle/>
          <a:p>
            <a:pPr marL="285750" marR="0" lvl="0" indent="-285750" algn="l" rtl="0">
              <a:spcBef>
                <a:spcPts val="600"/>
              </a:spcBef>
              <a:spcAft>
                <a:spcPts val="0"/>
              </a:spcAft>
              <a:buClrTx/>
              <a:buSzPts val="1800"/>
              <a:buFont typeface="Wingdings 3" panose="05040102010807070707" pitchFamily="18" charset="2"/>
              <a:buChar char=""/>
            </a:pPr>
            <a:r>
              <a:rPr lang="en-US" sz="1800" dirty="0">
                <a:solidFill>
                  <a:schemeClr val="tx2"/>
                </a:solidFill>
                <a:latin typeface="Aptos" panose="020B0004020202020204" pitchFamily="34" charset="0"/>
                <a:ea typeface="Gill Sans"/>
                <a:cs typeface="Gill Sans"/>
                <a:sym typeface="Gill Sans"/>
              </a:rPr>
              <a:t>Majority of Medicaid members </a:t>
            </a:r>
          </a:p>
          <a:p>
            <a:pPr marL="285750" marR="0" lvl="0" indent="-285750" algn="l" rtl="0">
              <a:spcBef>
                <a:spcPts val="600"/>
              </a:spcBef>
              <a:spcAft>
                <a:spcPts val="0"/>
              </a:spcAft>
              <a:buClrTx/>
              <a:buSzPts val="1800"/>
              <a:buFont typeface="Wingdings 3" panose="05040102010807070707" pitchFamily="18" charset="2"/>
              <a:buChar char=""/>
            </a:pPr>
            <a:r>
              <a:rPr lang="en-US" sz="1800" dirty="0" err="1">
                <a:solidFill>
                  <a:schemeClr val="tx2"/>
                </a:solidFill>
                <a:latin typeface="Aptos" panose="020B0004020202020204" pitchFamily="34" charset="0"/>
                <a:ea typeface="Gill Sans"/>
                <a:cs typeface="Gill Sans"/>
                <a:sym typeface="Gill Sans"/>
              </a:rPr>
              <a:t>Hawki</a:t>
            </a:r>
            <a:r>
              <a:rPr lang="en-US" sz="1800" dirty="0">
                <a:solidFill>
                  <a:schemeClr val="tx2"/>
                </a:solidFill>
                <a:latin typeface="Aptos" panose="020B0004020202020204" pitchFamily="34" charset="0"/>
                <a:ea typeface="Gill Sans"/>
                <a:cs typeface="Gill Sans"/>
                <a:sym typeface="Gill Sans"/>
              </a:rPr>
              <a:t> members</a:t>
            </a:r>
          </a:p>
          <a:p>
            <a:pPr marL="285750" marR="0" lvl="0" indent="-285750" algn="l" rtl="0">
              <a:spcBef>
                <a:spcPts val="600"/>
              </a:spcBef>
              <a:spcAft>
                <a:spcPts val="0"/>
              </a:spcAft>
              <a:buClrTx/>
              <a:buSzPts val="1800"/>
              <a:buFont typeface="Wingdings 3" panose="05040102010807070707" pitchFamily="18" charset="2"/>
              <a:buChar char=""/>
            </a:pPr>
            <a:r>
              <a:rPr lang="en-US" sz="1800" dirty="0">
                <a:solidFill>
                  <a:schemeClr val="tx2"/>
                </a:solidFill>
                <a:latin typeface="Aptos" panose="020B0004020202020204" pitchFamily="34" charset="0"/>
                <a:ea typeface="Gill Sans"/>
                <a:cs typeface="Gill Sans"/>
                <a:sym typeface="Gill Sans"/>
              </a:rPr>
              <a:t>Iowa Health and Wellness Plan</a:t>
            </a:r>
          </a:p>
          <a:p>
            <a:pPr marL="285750" marR="0" lvl="0" indent="-285750" algn="l" rtl="0">
              <a:spcBef>
                <a:spcPts val="600"/>
              </a:spcBef>
              <a:spcAft>
                <a:spcPts val="0"/>
              </a:spcAft>
              <a:buClrTx/>
              <a:buSzPts val="1800"/>
              <a:buFont typeface="Wingdings 3" panose="05040102010807070707" pitchFamily="18" charset="2"/>
              <a:buChar char=""/>
            </a:pPr>
            <a:r>
              <a:rPr lang="en-US" sz="1800" dirty="0">
                <a:solidFill>
                  <a:schemeClr val="tx2"/>
                </a:solidFill>
                <a:latin typeface="Aptos" panose="020B0004020202020204" pitchFamily="34" charset="0"/>
                <a:ea typeface="Gill Sans"/>
                <a:cs typeface="Gill Sans"/>
                <a:sym typeface="Gill Sans"/>
              </a:rPr>
              <a:t>Long Term Care Facility</a:t>
            </a:r>
          </a:p>
          <a:p>
            <a:pPr marL="285750" marR="0" lvl="0" indent="-285750" algn="l" rtl="0">
              <a:spcBef>
                <a:spcPts val="600"/>
              </a:spcBef>
              <a:spcAft>
                <a:spcPts val="0"/>
              </a:spcAft>
              <a:buClrTx/>
              <a:buSzPts val="1800"/>
              <a:buFont typeface="Wingdings 3" panose="05040102010807070707" pitchFamily="18" charset="2"/>
              <a:buChar char=""/>
            </a:pPr>
            <a:r>
              <a:rPr lang="en-US" sz="1800" dirty="0">
                <a:solidFill>
                  <a:schemeClr val="tx2"/>
                </a:solidFill>
                <a:latin typeface="Aptos" panose="020B0004020202020204" pitchFamily="34" charset="0"/>
                <a:ea typeface="Gill Sans"/>
                <a:cs typeface="Gill Sans"/>
                <a:sym typeface="Gill Sans"/>
              </a:rPr>
              <a:t>HCBS Waivers </a:t>
            </a:r>
          </a:p>
        </p:txBody>
      </p:sp>
      <p:sp>
        <p:nvSpPr>
          <p:cNvPr id="6" name="Google Shape;420;p17">
            <a:extLst>
              <a:ext uri="{FF2B5EF4-FFF2-40B4-BE49-F238E27FC236}">
                <a16:creationId xmlns:a16="http://schemas.microsoft.com/office/drawing/2014/main" id="{0C41E1D3-C75F-FB99-FA01-0CEA6D31DBEA}"/>
              </a:ext>
            </a:extLst>
          </p:cNvPr>
          <p:cNvSpPr/>
          <p:nvPr/>
        </p:nvSpPr>
        <p:spPr>
          <a:xfrm>
            <a:off x="1246562" y="1246187"/>
            <a:ext cx="2154422" cy="546068"/>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dirty="0">
                <a:solidFill>
                  <a:schemeClr val="lt1"/>
                </a:solidFill>
                <a:ea typeface="Gill Sans"/>
                <a:cs typeface="Gill Sans"/>
                <a:sym typeface="Gill Sans"/>
              </a:rPr>
              <a:t>Included</a:t>
            </a:r>
            <a:endParaRPr sz="2400" b="1" dirty="0">
              <a:solidFill>
                <a:schemeClr val="lt1"/>
              </a:solidFill>
              <a:ea typeface="Gill Sans"/>
              <a:cs typeface="Gill Sans"/>
              <a:sym typeface="Gill Sans"/>
            </a:endParaRPr>
          </a:p>
        </p:txBody>
      </p:sp>
      <p:sp>
        <p:nvSpPr>
          <p:cNvPr id="2" name="Google Shape;273;p11">
            <a:extLst>
              <a:ext uri="{FF2B5EF4-FFF2-40B4-BE49-F238E27FC236}">
                <a16:creationId xmlns:a16="http://schemas.microsoft.com/office/drawing/2014/main" id="{E6B66CDC-43AA-2774-A89C-33FEE922DAB0}"/>
              </a:ext>
            </a:extLst>
          </p:cNvPr>
          <p:cNvSpPr txBox="1"/>
          <p:nvPr/>
        </p:nvSpPr>
        <p:spPr>
          <a:xfrm>
            <a:off x="4652683" y="1792254"/>
            <a:ext cx="4195704" cy="4119592"/>
          </a:xfrm>
          <a:prstGeom prst="rect">
            <a:avLst/>
          </a:prstGeom>
          <a:noFill/>
          <a:ln>
            <a:noFill/>
          </a:ln>
        </p:spPr>
        <p:txBody>
          <a:bodyPr spcFirstLastPara="1" wrap="square" lIns="77350" tIns="57150" rIns="106675" bIns="57150" anchor="ctr" anchorCtr="0">
            <a:noAutofit/>
          </a:bodyPr>
          <a:lstStyle/>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Beneficiaries who have a retroactive Medicaid eligibility period </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PACE (member option)</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Health Insurance Premium Payment Program (HIPP)</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Eligible for Medicare Savings Program only</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Non-qualified immigrants eligible for short-term emergency services only</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American Indian/Alaskan Natives voluntary </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Medically Needy</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Persons incarcerated, ineligible for full Medicaid benefits</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Persons presumed eligible for services</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Persons residing in Iowa Veteran’s Home </a:t>
            </a:r>
          </a:p>
          <a:p>
            <a:pPr marL="285750" marR="0" lvl="0" indent="-285750" algn="l" rtl="0">
              <a:spcBef>
                <a:spcPts val="600"/>
              </a:spcBef>
              <a:spcAft>
                <a:spcPts val="0"/>
              </a:spcAft>
              <a:buClrTx/>
              <a:buSzPts val="1800"/>
              <a:buFont typeface="Wingdings 3" panose="05040102010807070707" pitchFamily="18" charset="2"/>
              <a:buChar char=""/>
            </a:pPr>
            <a:r>
              <a:rPr lang="en-US" sz="1300" dirty="0">
                <a:solidFill>
                  <a:schemeClr val="tx2"/>
                </a:solidFill>
                <a:latin typeface="Aptos" panose="020B0004020202020204" pitchFamily="34" charset="0"/>
                <a:ea typeface="Gill Sans"/>
                <a:cs typeface="Gill Sans"/>
                <a:sym typeface="Gill Sans"/>
              </a:rPr>
              <a:t>Beneficiaries eligible only for the State Family Planning Waiver</a:t>
            </a:r>
          </a:p>
        </p:txBody>
      </p:sp>
      <p:sp>
        <p:nvSpPr>
          <p:cNvPr id="3" name="Google Shape;420;p17">
            <a:extLst>
              <a:ext uri="{FF2B5EF4-FFF2-40B4-BE49-F238E27FC236}">
                <a16:creationId xmlns:a16="http://schemas.microsoft.com/office/drawing/2014/main" id="{F125F3A5-C031-7201-7016-D334CC515B75}"/>
              </a:ext>
            </a:extLst>
          </p:cNvPr>
          <p:cNvSpPr/>
          <p:nvPr/>
        </p:nvSpPr>
        <p:spPr>
          <a:xfrm>
            <a:off x="5727000" y="1246186"/>
            <a:ext cx="2154422" cy="546068"/>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dirty="0">
                <a:solidFill>
                  <a:schemeClr val="lt1"/>
                </a:solidFill>
                <a:ea typeface="Gill Sans"/>
                <a:cs typeface="Gill Sans"/>
                <a:sym typeface="Gill Sans"/>
              </a:rPr>
              <a:t>Excluded</a:t>
            </a:r>
            <a:endParaRPr sz="2400" b="1" dirty="0">
              <a:solidFill>
                <a:schemeClr val="lt1"/>
              </a:solidFill>
              <a:ea typeface="Gill Sans"/>
              <a:cs typeface="Gill Sans"/>
              <a:sym typeface="Gill Sans"/>
            </a:endParaRPr>
          </a:p>
        </p:txBody>
      </p:sp>
      <p:sp>
        <p:nvSpPr>
          <p:cNvPr id="11" name="Title 1">
            <a:extLst>
              <a:ext uri="{FF2B5EF4-FFF2-40B4-BE49-F238E27FC236}">
                <a16:creationId xmlns:a16="http://schemas.microsoft.com/office/drawing/2014/main" id="{3D8B05F6-54FB-4F90-962E-94ED2EDE3CE0}"/>
              </a:ext>
            </a:extLst>
          </p:cNvPr>
          <p:cNvSpPr txBox="1">
            <a:spLocks/>
          </p:cNvSpPr>
          <p:nvPr/>
        </p:nvSpPr>
        <p:spPr>
          <a:xfrm>
            <a:off x="791308" y="91864"/>
            <a:ext cx="8470760" cy="106423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600" dirty="0">
                <a:solidFill>
                  <a:schemeClr val="accent4"/>
                </a:solidFill>
                <a:ea typeface="Gill Sans"/>
                <a:cs typeface="Gill Sans"/>
                <a:sym typeface="Gill Sans"/>
              </a:rPr>
              <a:t>Who is </a:t>
            </a:r>
            <a:r>
              <a:rPr lang="en-US" sz="3600" b="1" dirty="0">
                <a:solidFill>
                  <a:schemeClr val="accent4"/>
                </a:solidFill>
                <a:ea typeface="Gill Sans"/>
                <a:cs typeface="Gill Sans"/>
                <a:sym typeface="Gill Sans"/>
              </a:rPr>
              <a:t>included</a:t>
            </a:r>
            <a:r>
              <a:rPr lang="en-US" sz="3600" dirty="0">
                <a:solidFill>
                  <a:schemeClr val="accent4"/>
                </a:solidFill>
                <a:ea typeface="Gill Sans"/>
                <a:cs typeface="Gill Sans"/>
                <a:sym typeface="Gill Sans"/>
              </a:rPr>
              <a:t> in this Program?</a:t>
            </a:r>
            <a:endParaRPr lang="en-US" sz="3600" dirty="0">
              <a:solidFill>
                <a:schemeClr val="accent4"/>
              </a:solidFill>
            </a:endParaRPr>
          </a:p>
        </p:txBody>
      </p:sp>
      <p:sp>
        <p:nvSpPr>
          <p:cNvPr id="5" name="Slide Number Placeholder 4">
            <a:extLst>
              <a:ext uri="{FF2B5EF4-FFF2-40B4-BE49-F238E27FC236}">
                <a16:creationId xmlns:a16="http://schemas.microsoft.com/office/drawing/2014/main" id="{E44681C5-1FE9-37F6-0647-245539CB9CEB}"/>
              </a:ext>
            </a:extLst>
          </p:cNvPr>
          <p:cNvSpPr>
            <a:spLocks noGrp="1"/>
          </p:cNvSpPr>
          <p:nvPr>
            <p:ph type="sldNum" sz="quarter" idx="12"/>
          </p:nvPr>
        </p:nvSpPr>
        <p:spPr/>
        <p:txBody>
          <a:bodyPr/>
          <a:lstStyle/>
          <a:p>
            <a:fld id="{C95E8E5B-C54E-4915-B069-2B2C8B7FEC1E}" type="slidenum">
              <a:rPr lang="en-US" smtClean="0"/>
              <a:pPr/>
              <a:t>21</a:t>
            </a:fld>
            <a:endParaRPr lang="en-US"/>
          </a:p>
        </p:txBody>
      </p:sp>
    </p:spTree>
    <p:extLst>
      <p:ext uri="{BB962C8B-B14F-4D97-AF65-F5344CB8AC3E}">
        <p14:creationId xmlns:p14="http://schemas.microsoft.com/office/powerpoint/2010/main" val="3573154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00995A7-DA21-04E5-5011-1B50C7294FC6}"/>
              </a:ext>
            </a:extLst>
          </p:cNvPr>
          <p:cNvSpPr>
            <a:spLocks noGrp="1"/>
          </p:cNvSpPr>
          <p:nvPr>
            <p:ph type="title"/>
          </p:nvPr>
        </p:nvSpPr>
        <p:spPr>
          <a:xfrm>
            <a:off x="442032" y="398980"/>
            <a:ext cx="3959556" cy="959675"/>
          </a:xfrm>
        </p:spPr>
        <p:txBody>
          <a:bodyPr anchor="ctr">
            <a:normAutofit/>
          </a:bodyPr>
          <a:lstStyle/>
          <a:p>
            <a:r>
              <a:rPr lang="en-US" sz="3500" dirty="0">
                <a:solidFill>
                  <a:schemeClr val="accent1"/>
                </a:solidFill>
              </a:rPr>
              <a:t>Key Groups</a:t>
            </a:r>
          </a:p>
        </p:txBody>
      </p:sp>
      <p:sp>
        <p:nvSpPr>
          <p:cNvPr id="9" name="Content Placeholder 2">
            <a:extLst>
              <a:ext uri="{FF2B5EF4-FFF2-40B4-BE49-F238E27FC236}">
                <a16:creationId xmlns:a16="http://schemas.microsoft.com/office/drawing/2014/main" id="{9460852A-9944-D735-7CC7-D9FB272090A2}"/>
              </a:ext>
            </a:extLst>
          </p:cNvPr>
          <p:cNvSpPr txBox="1">
            <a:spLocks/>
          </p:cNvSpPr>
          <p:nvPr/>
        </p:nvSpPr>
        <p:spPr>
          <a:xfrm>
            <a:off x="442032" y="1358655"/>
            <a:ext cx="3958549" cy="455011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95250">
              <a:spcBef>
                <a:spcPts val="0"/>
              </a:spcBef>
              <a:buSzPts val="2100"/>
            </a:pPr>
            <a:r>
              <a:rPr lang="en-US" sz="1700" dirty="0">
                <a:latin typeface="Aptos" panose="020B0004020202020204" pitchFamily="34" charset="0"/>
              </a:rPr>
              <a:t>Town Halls</a:t>
            </a:r>
          </a:p>
          <a:p>
            <a:pPr marL="95250">
              <a:spcBef>
                <a:spcPts val="0"/>
              </a:spcBef>
              <a:buSzPts val="2100"/>
            </a:pPr>
            <a:r>
              <a:rPr lang="en-US" sz="1700" b="0" dirty="0">
                <a:latin typeface="Aptos" panose="020B0004020202020204" pitchFamily="34" charset="0"/>
              </a:rPr>
              <a:t>Member and Provider Town Halls have been established to align Iowa Medicaid with National Best Practices and create program improvement.</a:t>
            </a:r>
          </a:p>
          <a:p>
            <a:pPr marL="95250">
              <a:spcBef>
                <a:spcPts val="0"/>
              </a:spcBef>
              <a:buSzPts val="2100"/>
            </a:pPr>
            <a:endParaRPr lang="en-US" sz="1700" b="0" dirty="0">
              <a:latin typeface="Aptos" panose="020B0004020202020204" pitchFamily="34" charset="0"/>
            </a:endParaRPr>
          </a:p>
          <a:p>
            <a:pPr marL="95250">
              <a:spcBef>
                <a:spcPts val="0"/>
              </a:spcBef>
              <a:buSzPts val="2100"/>
            </a:pPr>
            <a:endParaRPr lang="en-US" sz="1700" b="0" dirty="0">
              <a:latin typeface="Aptos" panose="020B0004020202020204" pitchFamily="34" charset="0"/>
            </a:endParaRPr>
          </a:p>
          <a:p>
            <a:pPr marL="95250">
              <a:spcBef>
                <a:spcPts val="0"/>
              </a:spcBef>
              <a:buSzPts val="2100"/>
            </a:pPr>
            <a:endParaRPr lang="en-US" sz="1700" dirty="0">
              <a:latin typeface="Aptos" panose="020B0004020202020204" pitchFamily="34" charset="0"/>
            </a:endParaRPr>
          </a:p>
          <a:p>
            <a:pPr marL="95250">
              <a:spcBef>
                <a:spcPts val="0"/>
              </a:spcBef>
              <a:buSzPts val="2100"/>
            </a:pPr>
            <a:r>
              <a:rPr lang="en-US" sz="1700" dirty="0">
                <a:latin typeface="Aptos" panose="020B0004020202020204" pitchFamily="34" charset="0"/>
              </a:rPr>
              <a:t>Dental Stakeholder Workgroup</a:t>
            </a:r>
          </a:p>
          <a:p>
            <a:pPr marL="95250">
              <a:spcBef>
                <a:spcPts val="0"/>
              </a:spcBef>
              <a:buSzPts val="2100"/>
            </a:pPr>
            <a:r>
              <a:rPr lang="en-US" sz="1700" b="0" dirty="0">
                <a:latin typeface="Aptos" panose="020B0004020202020204" pitchFamily="34" charset="0"/>
              </a:rPr>
              <a:t>A diverse group of stakeholders convened in Fall of 2022 to determine inefficiencies when referring members for oral health needs between medical and dental providers. Feedback from this process was considered in the RFP development. </a:t>
            </a:r>
          </a:p>
          <a:p>
            <a:endParaRPr lang="en-US" sz="1700" dirty="0"/>
          </a:p>
        </p:txBody>
      </p:sp>
      <p:pic>
        <p:nvPicPr>
          <p:cNvPr id="10" name="Graphic 9" descr="Online meeting with solid fill">
            <a:extLst>
              <a:ext uri="{FF2B5EF4-FFF2-40B4-BE49-F238E27FC236}">
                <a16:creationId xmlns:a16="http://schemas.microsoft.com/office/drawing/2014/main" id="{93910B87-CED4-308F-A140-78FE975A9B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02226" y="871261"/>
            <a:ext cx="2518756" cy="2518756"/>
          </a:xfrm>
          <a:prstGeom prst="rect">
            <a:avLst/>
          </a:prstGeom>
        </p:spPr>
      </p:pic>
      <p:pic>
        <p:nvPicPr>
          <p:cNvPr id="11" name="Graphic 10" descr="Chat with solid fill">
            <a:extLst>
              <a:ext uri="{FF2B5EF4-FFF2-40B4-BE49-F238E27FC236}">
                <a16:creationId xmlns:a16="http://schemas.microsoft.com/office/drawing/2014/main" id="{132DE142-E64E-C19C-40E9-E2918BDAFE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02226" y="3390017"/>
            <a:ext cx="2518756" cy="2518756"/>
          </a:xfrm>
          <a:prstGeom prst="rect">
            <a:avLst/>
          </a:prstGeom>
        </p:spPr>
      </p:pic>
      <p:sp>
        <p:nvSpPr>
          <p:cNvPr id="12" name="Slide Number Placeholder 11">
            <a:extLst>
              <a:ext uri="{FF2B5EF4-FFF2-40B4-BE49-F238E27FC236}">
                <a16:creationId xmlns:a16="http://schemas.microsoft.com/office/drawing/2014/main" id="{01CEEF0F-AB26-1807-CEB1-1F8B3F1F5ABE}"/>
              </a:ext>
            </a:extLst>
          </p:cNvPr>
          <p:cNvSpPr>
            <a:spLocks noGrp="1"/>
          </p:cNvSpPr>
          <p:nvPr>
            <p:ph type="sldNum" sz="quarter" idx="12"/>
          </p:nvPr>
        </p:nvSpPr>
        <p:spPr/>
        <p:txBody>
          <a:bodyPr/>
          <a:lstStyle/>
          <a:p>
            <a:fld id="{C95E8E5B-C54E-4915-B069-2B2C8B7FEC1E}" type="slidenum">
              <a:rPr lang="en-US" smtClean="0"/>
              <a:pPr/>
              <a:t>22</a:t>
            </a:fld>
            <a:endParaRPr lang="en-US"/>
          </a:p>
        </p:txBody>
      </p:sp>
    </p:spTree>
    <p:extLst>
      <p:ext uri="{BB962C8B-B14F-4D97-AF65-F5344CB8AC3E}">
        <p14:creationId xmlns:p14="http://schemas.microsoft.com/office/powerpoint/2010/main" val="2008482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67CD63A-F4AC-AA26-ACA1-7EE4D286B96B}"/>
              </a:ext>
            </a:extLst>
          </p:cNvPr>
          <p:cNvSpPr>
            <a:spLocks noGrp="1"/>
          </p:cNvSpPr>
          <p:nvPr>
            <p:ph type="title"/>
          </p:nvPr>
        </p:nvSpPr>
        <p:spPr/>
        <p:txBody>
          <a:bodyPr/>
          <a:lstStyle/>
          <a:p>
            <a:r>
              <a:rPr lang="en-US" dirty="0"/>
              <a:t>RFP Process</a:t>
            </a:r>
          </a:p>
        </p:txBody>
      </p:sp>
      <p:sp>
        <p:nvSpPr>
          <p:cNvPr id="4" name="Slide Number Placeholder 3">
            <a:extLst>
              <a:ext uri="{FF2B5EF4-FFF2-40B4-BE49-F238E27FC236}">
                <a16:creationId xmlns:a16="http://schemas.microsoft.com/office/drawing/2014/main" id="{37DF25F3-6A4E-D45B-B7C9-728BD8D91866}"/>
              </a:ext>
            </a:extLst>
          </p:cNvPr>
          <p:cNvSpPr>
            <a:spLocks noGrp="1"/>
          </p:cNvSpPr>
          <p:nvPr>
            <p:ph type="sldNum" sz="quarter" idx="12"/>
          </p:nvPr>
        </p:nvSpPr>
        <p:spPr/>
        <p:txBody>
          <a:bodyPr/>
          <a:lstStyle/>
          <a:p>
            <a:fld id="{C95E8E5B-C54E-4915-B069-2B2C8B7FEC1E}" type="slidenum">
              <a:rPr lang="en-US" smtClean="0"/>
              <a:pPr/>
              <a:t>23</a:t>
            </a:fld>
            <a:endParaRPr lang="en-US"/>
          </a:p>
        </p:txBody>
      </p:sp>
    </p:spTree>
    <p:extLst>
      <p:ext uri="{BB962C8B-B14F-4D97-AF65-F5344CB8AC3E}">
        <p14:creationId xmlns:p14="http://schemas.microsoft.com/office/powerpoint/2010/main" val="2747220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60DC7B-0FFF-C80D-ECDE-D18E289C73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9074426" cy="59833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2673648-E5EA-5F68-A8F6-F1C1C40D2D3F}"/>
              </a:ext>
            </a:extLst>
          </p:cNvPr>
          <p:cNvSpPr>
            <a:spLocks noGrp="1"/>
          </p:cNvSpPr>
          <p:nvPr>
            <p:ph type="title"/>
          </p:nvPr>
        </p:nvSpPr>
        <p:spPr>
          <a:xfrm>
            <a:off x="630936" y="334644"/>
            <a:ext cx="7822155" cy="939569"/>
          </a:xfrm>
        </p:spPr>
        <p:txBody>
          <a:bodyPr anchor="ctr">
            <a:normAutofit/>
          </a:bodyPr>
          <a:lstStyle/>
          <a:p>
            <a:r>
              <a:rPr lang="en-US" sz="3500" dirty="0"/>
              <a:t>RFP Topics</a:t>
            </a:r>
          </a:p>
        </p:txBody>
      </p:sp>
      <p:sp>
        <p:nvSpPr>
          <p:cNvPr id="10" name="Rectangle 9">
            <a:extLst>
              <a:ext uri="{FF2B5EF4-FFF2-40B4-BE49-F238E27FC236}">
                <a16:creationId xmlns:a16="http://schemas.microsoft.com/office/drawing/2014/main" id="{792F8299-BD40-21AC-7149-FA1F3DA67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079" y="0"/>
            <a:ext cx="7819887" cy="1669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 name="Rectangle 10">
            <a:extLst>
              <a:ext uri="{FF2B5EF4-FFF2-40B4-BE49-F238E27FC236}">
                <a16:creationId xmlns:a16="http://schemas.microsoft.com/office/drawing/2014/main" id="{3F7F0C68-69C2-AA47-A4FA-82E1845F21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0936" y="1512993"/>
            <a:ext cx="7819887" cy="4571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lide Number Placeholder 3">
            <a:extLst>
              <a:ext uri="{FF2B5EF4-FFF2-40B4-BE49-F238E27FC236}">
                <a16:creationId xmlns:a16="http://schemas.microsoft.com/office/drawing/2014/main" id="{21644428-74E5-FFC1-737D-78958C9CAA80}"/>
              </a:ext>
            </a:extLst>
          </p:cNvPr>
          <p:cNvSpPr>
            <a:spLocks noGrp="1"/>
          </p:cNvSpPr>
          <p:nvPr>
            <p:ph type="sldNum" sz="quarter" idx="12"/>
          </p:nvPr>
        </p:nvSpPr>
        <p:spPr>
          <a:xfrm>
            <a:off x="6537960" y="6356351"/>
            <a:ext cx="1960076" cy="318558"/>
          </a:xfrm>
        </p:spPr>
        <p:txBody>
          <a:bodyPr>
            <a:normAutofit/>
          </a:bodyPr>
          <a:lstStyle/>
          <a:p>
            <a:pPr>
              <a:spcAft>
                <a:spcPts val="600"/>
              </a:spcAft>
            </a:pPr>
            <a:fld id="{060017E3-0CEB-4BA9-92AF-EFA2BF5396E5}" type="slidenum">
              <a:rPr lang="en-US">
                <a:solidFill>
                  <a:schemeClr val="tx1">
                    <a:lumMod val="50000"/>
                    <a:lumOff val="50000"/>
                  </a:schemeClr>
                </a:solidFill>
              </a:rPr>
              <a:pPr>
                <a:spcAft>
                  <a:spcPts val="600"/>
                </a:spcAft>
              </a:pPr>
              <a:t>24</a:t>
            </a:fld>
            <a:endParaRPr lang="en-US" dirty="0">
              <a:solidFill>
                <a:schemeClr val="tx1">
                  <a:lumMod val="50000"/>
                  <a:lumOff val="50000"/>
                </a:schemeClr>
              </a:solidFill>
            </a:endParaRPr>
          </a:p>
        </p:txBody>
      </p:sp>
      <p:graphicFrame>
        <p:nvGraphicFramePr>
          <p:cNvPr id="13" name="Content Placeholder 2">
            <a:extLst>
              <a:ext uri="{FF2B5EF4-FFF2-40B4-BE49-F238E27FC236}">
                <a16:creationId xmlns:a16="http://schemas.microsoft.com/office/drawing/2014/main" id="{5141057F-AEFF-2A3F-78FD-6B42C7D9878C}"/>
              </a:ext>
            </a:extLst>
          </p:cNvPr>
          <p:cNvGraphicFramePr>
            <a:graphicFrameLocks/>
          </p:cNvGraphicFramePr>
          <p:nvPr>
            <p:extLst>
              <p:ext uri="{D42A27DB-BD31-4B8C-83A1-F6EECF244321}">
                <p14:modId xmlns:p14="http://schemas.microsoft.com/office/powerpoint/2010/main" val="40328517"/>
              </p:ext>
            </p:extLst>
          </p:nvPr>
        </p:nvGraphicFramePr>
        <p:xfrm>
          <a:off x="628650" y="1737360"/>
          <a:ext cx="7819887" cy="3956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6473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3">
            <a:extLst>
              <a:ext uri="{FF2B5EF4-FFF2-40B4-BE49-F238E27FC236}">
                <a16:creationId xmlns:a16="http://schemas.microsoft.com/office/drawing/2014/main" id="{390504F7-1DCD-DD90-9FA8-8FBC08AE26C7}"/>
              </a:ext>
            </a:extLst>
          </p:cNvPr>
          <p:cNvSpPr>
            <a:spLocks noGrp="1"/>
          </p:cNvSpPr>
          <p:nvPr>
            <p:ph type="sldNum" sz="quarter" idx="12"/>
          </p:nvPr>
        </p:nvSpPr>
        <p:spPr>
          <a:xfrm>
            <a:off x="7045179" y="6484948"/>
            <a:ext cx="2057400" cy="365125"/>
          </a:xfrm>
        </p:spPr>
        <p:txBody>
          <a:bodyPr/>
          <a:lstStyle/>
          <a:p>
            <a:fld id="{060017E3-0CEB-4BA9-92AF-EFA2BF5396E5}" type="slidenum">
              <a:rPr lang="en-US" smtClean="0"/>
              <a:t>25</a:t>
            </a:fld>
            <a:endParaRPr lang="en-US" dirty="0"/>
          </a:p>
        </p:txBody>
      </p:sp>
      <p:graphicFrame>
        <p:nvGraphicFramePr>
          <p:cNvPr id="20" name="Diagram 19">
            <a:extLst>
              <a:ext uri="{FF2B5EF4-FFF2-40B4-BE49-F238E27FC236}">
                <a16:creationId xmlns:a16="http://schemas.microsoft.com/office/drawing/2014/main" id="{CF7E2340-8EF8-5719-ECDA-4CEC52CAF704}"/>
              </a:ext>
            </a:extLst>
          </p:cNvPr>
          <p:cNvGraphicFramePr/>
          <p:nvPr>
            <p:extLst>
              <p:ext uri="{D42A27DB-BD31-4B8C-83A1-F6EECF244321}">
                <p14:modId xmlns:p14="http://schemas.microsoft.com/office/powerpoint/2010/main" val="1967850972"/>
              </p:ext>
            </p:extLst>
          </p:nvPr>
        </p:nvGraphicFramePr>
        <p:xfrm>
          <a:off x="0" y="1048427"/>
          <a:ext cx="8832440" cy="4989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Graphic 20" descr="Internet with solid fill">
            <a:extLst>
              <a:ext uri="{FF2B5EF4-FFF2-40B4-BE49-F238E27FC236}">
                <a16:creationId xmlns:a16="http://schemas.microsoft.com/office/drawing/2014/main" id="{E02287EC-C2BF-2CD4-9DC6-F1AE913902B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4914" y="3270006"/>
            <a:ext cx="540472" cy="540472"/>
          </a:xfrm>
          <a:prstGeom prst="rect">
            <a:avLst/>
          </a:prstGeom>
        </p:spPr>
      </p:pic>
      <p:pic>
        <p:nvPicPr>
          <p:cNvPr id="22" name="Graphic 21" descr="Calligraphy Pen with solid fill">
            <a:extLst>
              <a:ext uri="{FF2B5EF4-FFF2-40B4-BE49-F238E27FC236}">
                <a16:creationId xmlns:a16="http://schemas.microsoft.com/office/drawing/2014/main" id="{3BFB32CD-37CD-7D90-92AA-DEEDAFF0CC9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800" y="2330068"/>
            <a:ext cx="540472" cy="540472"/>
          </a:xfrm>
          <a:prstGeom prst="rect">
            <a:avLst/>
          </a:prstGeom>
        </p:spPr>
      </p:pic>
      <p:pic>
        <p:nvPicPr>
          <p:cNvPr id="23" name="Graphic 22" descr="Question Mark with solid fill">
            <a:extLst>
              <a:ext uri="{FF2B5EF4-FFF2-40B4-BE49-F238E27FC236}">
                <a16:creationId xmlns:a16="http://schemas.microsoft.com/office/drawing/2014/main" id="{8D601424-D374-A60D-5B01-2CA17F1903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4442" y="1392405"/>
            <a:ext cx="540472" cy="540472"/>
          </a:xfrm>
          <a:prstGeom prst="rect">
            <a:avLst/>
          </a:prstGeom>
        </p:spPr>
      </p:pic>
      <p:pic>
        <p:nvPicPr>
          <p:cNvPr id="24" name="Graphic 23" descr="Comment Add with solid fill">
            <a:extLst>
              <a:ext uri="{FF2B5EF4-FFF2-40B4-BE49-F238E27FC236}">
                <a16:creationId xmlns:a16="http://schemas.microsoft.com/office/drawing/2014/main" id="{6D8E9F52-707D-5242-60C3-25741F16684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8671" y="4262034"/>
            <a:ext cx="540472" cy="540472"/>
          </a:xfrm>
          <a:prstGeom prst="rect">
            <a:avLst/>
          </a:prstGeom>
        </p:spPr>
      </p:pic>
      <p:pic>
        <p:nvPicPr>
          <p:cNvPr id="25" name="Graphic 24" descr="Shoe footprints with solid fill">
            <a:extLst>
              <a:ext uri="{FF2B5EF4-FFF2-40B4-BE49-F238E27FC236}">
                <a16:creationId xmlns:a16="http://schemas.microsoft.com/office/drawing/2014/main" id="{B630B220-C9A9-5B28-362C-7B2F12DEBD6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04442" y="5149882"/>
            <a:ext cx="540472" cy="540472"/>
          </a:xfrm>
          <a:prstGeom prst="rect">
            <a:avLst/>
          </a:prstGeom>
        </p:spPr>
      </p:pic>
      <p:sp>
        <p:nvSpPr>
          <p:cNvPr id="3" name="TextBox 2">
            <a:extLst>
              <a:ext uri="{FF2B5EF4-FFF2-40B4-BE49-F238E27FC236}">
                <a16:creationId xmlns:a16="http://schemas.microsoft.com/office/drawing/2014/main" id="{F398D19F-F76B-C9C2-0697-87B68A77D953}"/>
              </a:ext>
            </a:extLst>
          </p:cNvPr>
          <p:cNvSpPr txBox="1"/>
          <p:nvPr/>
        </p:nvSpPr>
        <p:spPr>
          <a:xfrm>
            <a:off x="460891" y="425743"/>
            <a:ext cx="8222218" cy="523220"/>
          </a:xfrm>
          <a:prstGeom prst="rect">
            <a:avLst/>
          </a:prstGeom>
          <a:noFill/>
        </p:spPr>
        <p:txBody>
          <a:bodyPr wrap="square">
            <a:spAutoFit/>
          </a:bodyPr>
          <a:lstStyle/>
          <a:p>
            <a:r>
              <a:rPr lang="en-US" sz="2800" dirty="0">
                <a:solidFill>
                  <a:schemeClr val="accent1"/>
                </a:solidFill>
                <a:latin typeface="Aptos" panose="020B0004020202020204" pitchFamily="34" charset="0"/>
              </a:rPr>
              <a:t>RFP Overview of Question &amp; Answer Process (Pt. 1)</a:t>
            </a:r>
          </a:p>
        </p:txBody>
      </p:sp>
    </p:spTree>
    <p:extLst>
      <p:ext uri="{BB962C8B-B14F-4D97-AF65-F5344CB8AC3E}">
        <p14:creationId xmlns:p14="http://schemas.microsoft.com/office/powerpoint/2010/main" val="359542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579C62-3E67-CD92-D044-18D855C5E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0BC00E9D-0BBF-FA09-AF7B-BF3AC2001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5812" y="365125"/>
            <a:ext cx="8375585" cy="2089317"/>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A9400383-35C7-5274-63D2-97D4A9FD46C2}"/>
              </a:ext>
            </a:extLst>
          </p:cNvPr>
          <p:cNvSpPr>
            <a:spLocks noGrp="1"/>
          </p:cNvSpPr>
          <p:nvPr>
            <p:ph type="title"/>
          </p:nvPr>
        </p:nvSpPr>
        <p:spPr>
          <a:xfrm>
            <a:off x="785059" y="641850"/>
            <a:ext cx="2708910" cy="1535865"/>
          </a:xfrm>
        </p:spPr>
        <p:txBody>
          <a:bodyPr>
            <a:normAutofit fontScale="90000"/>
          </a:bodyPr>
          <a:lstStyle/>
          <a:p>
            <a:r>
              <a:rPr lang="en-US" sz="2800"/>
              <a:t>RFP Overview of Question &amp; Answer Process </a:t>
            </a:r>
          </a:p>
        </p:txBody>
      </p:sp>
      <p:sp>
        <p:nvSpPr>
          <p:cNvPr id="11" name="Rectangle 10">
            <a:extLst>
              <a:ext uri="{FF2B5EF4-FFF2-40B4-BE49-F238E27FC236}">
                <a16:creationId xmlns:a16="http://schemas.microsoft.com/office/drawing/2014/main" id="{D24A9831-9E0A-31E3-3A50-1A682F0670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7806" y="105773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2" name="Rectangle 11">
            <a:extLst>
              <a:ext uri="{FF2B5EF4-FFF2-40B4-BE49-F238E27FC236}">
                <a16:creationId xmlns:a16="http://schemas.microsoft.com/office/drawing/2014/main" id="{EED76E75-F490-DE3D-F350-C60BB3B282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999776" y="1402924"/>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Content Placeholder 2">
            <a:extLst>
              <a:ext uri="{FF2B5EF4-FFF2-40B4-BE49-F238E27FC236}">
                <a16:creationId xmlns:a16="http://schemas.microsoft.com/office/drawing/2014/main" id="{70DDEA7A-161C-9833-96E5-0FA398244854}"/>
              </a:ext>
            </a:extLst>
          </p:cNvPr>
          <p:cNvSpPr txBox="1">
            <a:spLocks/>
          </p:cNvSpPr>
          <p:nvPr/>
        </p:nvSpPr>
        <p:spPr>
          <a:xfrm>
            <a:off x="3994840" y="783217"/>
            <a:ext cx="4539870" cy="1535865"/>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Bef>
                <a:spcPts val="0"/>
              </a:spcBef>
              <a:buSzPts val="1890"/>
            </a:pPr>
            <a:r>
              <a:rPr lang="en-US" sz="1200" dirty="0"/>
              <a:t>Submit questions using Attachment H - Question and Answer Template (Round 1) and Attachment I - Question and Answer Template (Round 2)</a:t>
            </a:r>
          </a:p>
          <a:p>
            <a:pPr marL="578359" lvl="1" indent="-285750">
              <a:buSzPts val="1440"/>
              <a:buFont typeface="Wingdings" panose="05000000000000000000" pitchFamily="2" charset="2"/>
              <a:buChar char="§"/>
            </a:pPr>
            <a:r>
              <a:rPr lang="en-US" sz="1200" dirty="0"/>
              <a:t>First round due on February 19</a:t>
            </a:r>
            <a:r>
              <a:rPr lang="en-US" sz="1200" baseline="30000" dirty="0"/>
              <a:t>th</a:t>
            </a:r>
            <a:r>
              <a:rPr lang="en-US" sz="1200" dirty="0"/>
              <a:t> at 3 p.m. Central</a:t>
            </a:r>
          </a:p>
          <a:p>
            <a:pPr marL="578359" lvl="1" indent="-285750">
              <a:buSzPts val="1440"/>
              <a:buFont typeface="Wingdings" panose="05000000000000000000" pitchFamily="2" charset="2"/>
              <a:buChar char="§"/>
            </a:pPr>
            <a:r>
              <a:rPr lang="en-US" sz="1200" dirty="0"/>
              <a:t>Second round due March 26</a:t>
            </a:r>
            <a:r>
              <a:rPr lang="en-US" sz="1200" baseline="30000" dirty="0"/>
              <a:t>th</a:t>
            </a:r>
            <a:r>
              <a:rPr lang="en-US" sz="1200" dirty="0"/>
              <a:t> at 3 p.m. Central</a:t>
            </a:r>
          </a:p>
          <a:p>
            <a:r>
              <a:rPr lang="en-US" sz="1200" dirty="0"/>
              <a:t>Follow-up questions to initial responses are allowed if all questions are received by the final second round due date and time indicated above.</a:t>
            </a:r>
          </a:p>
          <a:p>
            <a:endParaRPr lang="en-US" sz="1100" dirty="0"/>
          </a:p>
        </p:txBody>
      </p:sp>
      <p:sp>
        <p:nvSpPr>
          <p:cNvPr id="15" name="Slide Number Placeholder 3">
            <a:extLst>
              <a:ext uri="{FF2B5EF4-FFF2-40B4-BE49-F238E27FC236}">
                <a16:creationId xmlns:a16="http://schemas.microsoft.com/office/drawing/2014/main" id="{CE1CB1CD-1423-726B-2D52-50377C3DA4A7}"/>
              </a:ext>
            </a:extLst>
          </p:cNvPr>
          <p:cNvSpPr>
            <a:spLocks noGrp="1"/>
          </p:cNvSpPr>
          <p:nvPr>
            <p:ph type="sldNum" sz="quarter" idx="12"/>
          </p:nvPr>
        </p:nvSpPr>
        <p:spPr>
          <a:xfrm>
            <a:off x="6457950" y="6356350"/>
            <a:ext cx="2057400" cy="365125"/>
          </a:xfrm>
        </p:spPr>
        <p:txBody>
          <a:bodyPr>
            <a:normAutofit/>
          </a:bodyPr>
          <a:lstStyle/>
          <a:p>
            <a:pPr>
              <a:spcAft>
                <a:spcPts val="600"/>
              </a:spcAft>
            </a:pPr>
            <a:fld id="{060017E3-0CEB-4BA9-92AF-EFA2BF5396E5}" type="slidenum">
              <a:rPr lang="en-US">
                <a:solidFill>
                  <a:schemeClr val="tx1">
                    <a:lumMod val="50000"/>
                    <a:lumOff val="50000"/>
                  </a:schemeClr>
                </a:solidFill>
              </a:rPr>
              <a:pPr>
                <a:spcAft>
                  <a:spcPts val="600"/>
                </a:spcAft>
              </a:pPr>
              <a:t>26</a:t>
            </a:fld>
            <a:endParaRPr lang="en-US">
              <a:solidFill>
                <a:schemeClr val="tx1">
                  <a:lumMod val="50000"/>
                  <a:lumOff val="50000"/>
                </a:schemeClr>
              </a:solidFill>
            </a:endParaRPr>
          </a:p>
        </p:txBody>
      </p:sp>
      <p:pic>
        <p:nvPicPr>
          <p:cNvPr id="3" name="Picture 2">
            <a:extLst>
              <a:ext uri="{FF2B5EF4-FFF2-40B4-BE49-F238E27FC236}">
                <a16:creationId xmlns:a16="http://schemas.microsoft.com/office/drawing/2014/main" id="{BF0BBFEA-1C83-79BD-34B1-115E34938993}"/>
              </a:ext>
            </a:extLst>
          </p:cNvPr>
          <p:cNvPicPr>
            <a:picLocks noChangeAspect="1"/>
          </p:cNvPicPr>
          <p:nvPr/>
        </p:nvPicPr>
        <p:blipFill>
          <a:blip r:embed="rId2"/>
          <a:stretch>
            <a:fillRect/>
          </a:stretch>
        </p:blipFill>
        <p:spPr>
          <a:xfrm>
            <a:off x="0" y="2870330"/>
            <a:ext cx="9144000" cy="33458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26210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86ED8DE-5379-744F-B4A0-41113668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9064487" cy="60231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46642802-F3EB-EE4A-B28B-2A2E0891D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4532244" cy="6023113"/>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Freeform: Shape 9">
            <a:extLst>
              <a:ext uri="{FF2B5EF4-FFF2-40B4-BE49-F238E27FC236}">
                <a16:creationId xmlns:a16="http://schemas.microsoft.com/office/drawing/2014/main" id="{BFC3753D-E725-881E-C000-AE5637E6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0"/>
            <a:ext cx="4524340" cy="6023113"/>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828DF8FE-13DA-0CC2-2C55-1A434C8B5962}"/>
              </a:ext>
            </a:extLst>
          </p:cNvPr>
          <p:cNvSpPr>
            <a:spLocks noGrp="1"/>
          </p:cNvSpPr>
          <p:nvPr>
            <p:ph type="title"/>
          </p:nvPr>
        </p:nvSpPr>
        <p:spPr>
          <a:xfrm>
            <a:off x="329184" y="859536"/>
            <a:ext cx="3593084" cy="1027945"/>
          </a:xfrm>
        </p:spPr>
        <p:txBody>
          <a:bodyPr anchor="b">
            <a:normAutofit fontScale="90000"/>
          </a:bodyPr>
          <a:lstStyle/>
          <a:p>
            <a:r>
              <a:rPr lang="en-US" sz="3000"/>
              <a:t>Template for Letter of Intent to Bid</a:t>
            </a:r>
          </a:p>
        </p:txBody>
      </p:sp>
      <p:sp>
        <p:nvSpPr>
          <p:cNvPr id="12" name="Rectangle 11">
            <a:extLst>
              <a:ext uri="{FF2B5EF4-FFF2-40B4-BE49-F238E27FC236}">
                <a16:creationId xmlns:a16="http://schemas.microsoft.com/office/drawing/2014/main" id="{27326CC2-109B-0140-429E-A3FD559C0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20946" y="429306"/>
            <a:ext cx="64247" cy="4079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14C48AC0-065E-055B-CDDD-9BBD9E24AE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9119" y="2185061"/>
            <a:ext cx="3671117" cy="45719"/>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ontent Placeholder 2">
            <a:extLst>
              <a:ext uri="{FF2B5EF4-FFF2-40B4-BE49-F238E27FC236}">
                <a16:creationId xmlns:a16="http://schemas.microsoft.com/office/drawing/2014/main" id="{CD15CCB2-43ED-7283-C513-25F16453A64B}"/>
              </a:ext>
            </a:extLst>
          </p:cNvPr>
          <p:cNvSpPr txBox="1">
            <a:spLocks/>
          </p:cNvSpPr>
          <p:nvPr/>
        </p:nvSpPr>
        <p:spPr>
          <a:xfrm>
            <a:off x="278422" y="2417645"/>
            <a:ext cx="3812510" cy="255287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buFont typeface="Wingdings" panose="05000000000000000000" pitchFamily="2" charset="2"/>
              <a:buChar char="§"/>
            </a:pPr>
            <a:r>
              <a:rPr lang="en-US" sz="1600" dirty="0">
                <a:latin typeface="Aptos" panose="020B0004020202020204" pitchFamily="34" charset="0"/>
              </a:rPr>
              <a:t>The template for the letter of intent to bid (Attachment G) is due on February 19, 2025, at  3 p.m. Central.</a:t>
            </a:r>
          </a:p>
          <a:p>
            <a:endParaRPr lang="en-US" sz="1600" dirty="0">
              <a:latin typeface="Aptos" panose="020B0004020202020204" pitchFamily="34" charset="0"/>
            </a:endParaRPr>
          </a:p>
          <a:p>
            <a:pPr marL="285750" indent="-285750">
              <a:buFont typeface="Wingdings" panose="05000000000000000000" pitchFamily="2" charset="2"/>
              <a:buChar char="§"/>
            </a:pPr>
            <a:r>
              <a:rPr lang="en-US" sz="1600" dirty="0">
                <a:latin typeface="Aptos" panose="020B0004020202020204" pitchFamily="34" charset="0"/>
              </a:rPr>
              <a:t>Though it is not mandatory that Iowa HHS receives an intent to bid, HHS will only respond to first and second round questions about the RFP by potential bidders who have confirmed their intent to bid.</a:t>
            </a:r>
          </a:p>
        </p:txBody>
      </p:sp>
      <p:sp>
        <p:nvSpPr>
          <p:cNvPr id="17" name="Slide Number Placeholder 3">
            <a:extLst>
              <a:ext uri="{FF2B5EF4-FFF2-40B4-BE49-F238E27FC236}">
                <a16:creationId xmlns:a16="http://schemas.microsoft.com/office/drawing/2014/main" id="{0BC25533-4546-506F-868E-D40C7FE69CD4}"/>
              </a:ext>
            </a:extLst>
          </p:cNvPr>
          <p:cNvSpPr>
            <a:spLocks noGrp="1"/>
          </p:cNvSpPr>
          <p:nvPr>
            <p:ph type="sldNum" sz="quarter" idx="12"/>
          </p:nvPr>
        </p:nvSpPr>
        <p:spPr>
          <a:xfrm>
            <a:off x="7747146" y="6356350"/>
            <a:ext cx="1058384" cy="320675"/>
          </a:xfrm>
        </p:spPr>
        <p:txBody>
          <a:bodyPr>
            <a:normAutofit/>
          </a:bodyPr>
          <a:lstStyle/>
          <a:p>
            <a:pPr>
              <a:spcAft>
                <a:spcPts val="600"/>
              </a:spcAft>
            </a:pPr>
            <a:fld id="{060017E3-0CEB-4BA9-92AF-EFA2BF5396E5}" type="slidenum">
              <a:rPr lang="en-US">
                <a:solidFill>
                  <a:schemeClr val="tx1">
                    <a:lumMod val="50000"/>
                    <a:lumOff val="50000"/>
                  </a:schemeClr>
                </a:solidFill>
              </a:rPr>
              <a:pPr>
                <a:spcAft>
                  <a:spcPts val="600"/>
                </a:spcAft>
              </a:pPr>
              <a:t>27</a:t>
            </a:fld>
            <a:endParaRPr lang="en-US">
              <a:solidFill>
                <a:schemeClr val="tx1">
                  <a:lumMod val="50000"/>
                  <a:lumOff val="50000"/>
                </a:schemeClr>
              </a:solidFill>
            </a:endParaRPr>
          </a:p>
        </p:txBody>
      </p:sp>
      <p:pic>
        <p:nvPicPr>
          <p:cNvPr id="3" name="Picture 2">
            <a:extLst>
              <a:ext uri="{FF2B5EF4-FFF2-40B4-BE49-F238E27FC236}">
                <a16:creationId xmlns:a16="http://schemas.microsoft.com/office/drawing/2014/main" id="{5DB64FE0-8BF3-6D14-F374-054597E58161}"/>
              </a:ext>
            </a:extLst>
          </p:cNvPr>
          <p:cNvPicPr>
            <a:picLocks noChangeAspect="1"/>
          </p:cNvPicPr>
          <p:nvPr/>
        </p:nvPicPr>
        <p:blipFill>
          <a:blip r:embed="rId2"/>
          <a:stretch>
            <a:fillRect/>
          </a:stretch>
        </p:blipFill>
        <p:spPr>
          <a:xfrm>
            <a:off x="4685659" y="180975"/>
            <a:ext cx="4109222" cy="58402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93458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4AF3D-A257-AA99-604A-0E2387A1AB54}"/>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65F24BB-12D2-B5A7-F783-41CDAE985A81}"/>
              </a:ext>
            </a:extLst>
          </p:cNvPr>
          <p:cNvSpPr txBox="1">
            <a:spLocks/>
          </p:cNvSpPr>
          <p:nvPr/>
        </p:nvSpPr>
        <p:spPr>
          <a:xfrm>
            <a:off x="433019" y="264831"/>
            <a:ext cx="8710981" cy="88873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dirty="0">
                <a:solidFill>
                  <a:schemeClr val="accent1"/>
                </a:solidFill>
              </a:rPr>
              <a:t>How to Access RFP Documents (Pt. 1)</a:t>
            </a:r>
          </a:p>
        </p:txBody>
      </p:sp>
      <p:pic>
        <p:nvPicPr>
          <p:cNvPr id="2" name="Google Shape;358;g2448980df3c_0_46">
            <a:extLst>
              <a:ext uri="{FF2B5EF4-FFF2-40B4-BE49-F238E27FC236}">
                <a16:creationId xmlns:a16="http://schemas.microsoft.com/office/drawing/2014/main" id="{296E36BC-8F62-4A6E-0E93-B99A56793B73}"/>
              </a:ext>
            </a:extLst>
          </p:cNvPr>
          <p:cNvPicPr preferRelativeResize="0"/>
          <p:nvPr/>
        </p:nvPicPr>
        <p:blipFill>
          <a:blip r:embed="rId2"/>
          <a:stretch>
            <a:fillRect/>
          </a:stretch>
        </p:blipFill>
        <p:spPr>
          <a:xfrm>
            <a:off x="433019" y="2277489"/>
            <a:ext cx="7314135" cy="3494558"/>
          </a:xfrm>
          <a:prstGeom prst="rect">
            <a:avLst/>
          </a:prstGeom>
          <a:noFill/>
        </p:spPr>
      </p:pic>
      <p:sp>
        <p:nvSpPr>
          <p:cNvPr id="3" name="Google Shape;360;g2448980df3c_0_46">
            <a:extLst>
              <a:ext uri="{FF2B5EF4-FFF2-40B4-BE49-F238E27FC236}">
                <a16:creationId xmlns:a16="http://schemas.microsoft.com/office/drawing/2014/main" id="{96569F8B-A072-74D9-ABD8-606A259DDBF5}"/>
              </a:ext>
            </a:extLst>
          </p:cNvPr>
          <p:cNvSpPr/>
          <p:nvPr/>
        </p:nvSpPr>
        <p:spPr>
          <a:xfrm rot="8528562">
            <a:off x="7190095" y="3839698"/>
            <a:ext cx="802494" cy="353998"/>
          </a:xfrm>
          <a:prstGeom prst="rightArrow">
            <a:avLst>
              <a:gd name="adj1" fmla="val 50000"/>
              <a:gd name="adj2" fmla="val 50000"/>
            </a:avLst>
          </a:prstGeom>
          <a:solidFill>
            <a:schemeClr val="accent4"/>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 name="Google Shape;359;g2448980df3c_0_46">
            <a:extLst>
              <a:ext uri="{FF2B5EF4-FFF2-40B4-BE49-F238E27FC236}">
                <a16:creationId xmlns:a16="http://schemas.microsoft.com/office/drawing/2014/main" id="{B238CF2F-C4E2-A990-997F-A63BE0057975}"/>
              </a:ext>
            </a:extLst>
          </p:cNvPr>
          <p:cNvSpPr/>
          <p:nvPr/>
        </p:nvSpPr>
        <p:spPr>
          <a:xfrm>
            <a:off x="3929761" y="4212540"/>
            <a:ext cx="3278168" cy="282258"/>
          </a:xfrm>
          <a:prstGeom prst="rect">
            <a:avLst/>
          </a:prstGeom>
          <a:solidFill>
            <a:srgbClr val="FFFF00">
              <a:alpha val="9800"/>
            </a:srgbClr>
          </a:solidFill>
          <a:ln w="38100" cap="flat" cmpd="sng">
            <a:solidFill>
              <a:srgbClr val="002060"/>
            </a:solidFill>
            <a:prstDash val="dash"/>
            <a:miter lim="800000"/>
            <a:headEnd type="none" w="sm" len="sm"/>
            <a:tailEnd type="none" w="sm" len="sm"/>
          </a:ln>
        </p:spPr>
        <p:txBody>
          <a:bodyPr spcFirstLastPara="1" wrap="square" lIns="45675" tIns="45675" rIns="45675" bIns="45675" anchor="ctr" anchorCtr="0">
            <a:noAutofit/>
          </a:bodyPr>
          <a:lstStyle/>
          <a:p>
            <a:pPr marL="0" marR="0" lvl="0" indent="0" algn="l" rtl="0">
              <a:spcBef>
                <a:spcPts val="0"/>
              </a:spcBef>
              <a:spcAft>
                <a:spcPts val="0"/>
              </a:spcAft>
              <a:buClr>
                <a:schemeClr val="dk1"/>
              </a:buClr>
              <a:buSzPts val="1000"/>
              <a:buFont typeface="Times New Roman"/>
              <a:buNone/>
            </a:pPr>
            <a:endParaRPr sz="1000" b="1">
              <a:solidFill>
                <a:srgbClr val="1C2044"/>
              </a:solidFill>
              <a:latin typeface="Arial"/>
              <a:ea typeface="Arial"/>
              <a:cs typeface="Arial"/>
              <a:sym typeface="Arial"/>
            </a:endParaRPr>
          </a:p>
        </p:txBody>
      </p:sp>
      <p:sp>
        <p:nvSpPr>
          <p:cNvPr id="6" name="TextBox 5">
            <a:extLst>
              <a:ext uri="{FF2B5EF4-FFF2-40B4-BE49-F238E27FC236}">
                <a16:creationId xmlns:a16="http://schemas.microsoft.com/office/drawing/2014/main" id="{D3AC88F6-B456-6C55-0229-D9183444F91A}"/>
              </a:ext>
            </a:extLst>
          </p:cNvPr>
          <p:cNvSpPr txBox="1"/>
          <p:nvPr/>
        </p:nvSpPr>
        <p:spPr>
          <a:xfrm>
            <a:off x="433019" y="974056"/>
            <a:ext cx="8603405" cy="923330"/>
          </a:xfrm>
          <a:prstGeom prst="rect">
            <a:avLst/>
          </a:prstGeom>
          <a:noFill/>
        </p:spPr>
        <p:txBody>
          <a:bodyPr wrap="square">
            <a:spAutoFit/>
          </a:bodyPr>
          <a:lstStyle/>
          <a:p>
            <a:pPr>
              <a:buFont typeface="Wingdings" panose="05000000000000000000" pitchFamily="2" charset="2"/>
              <a:buChar char="§"/>
            </a:pPr>
            <a:r>
              <a:rPr lang="en-US" sz="1800" dirty="0"/>
              <a:t>Visit </a:t>
            </a:r>
            <a:r>
              <a:rPr lang="en-US" sz="1800" u="sng" dirty="0">
                <a:hlinkClick r:id="rId3"/>
              </a:rPr>
              <a:t>http://bidopportunities.iowa.gov</a:t>
            </a:r>
            <a:endParaRPr lang="en-US" sz="1800" u="sng" dirty="0"/>
          </a:p>
          <a:p>
            <a:pPr>
              <a:buFont typeface="Wingdings" panose="05000000000000000000" pitchFamily="2" charset="2"/>
              <a:buChar char="§"/>
            </a:pPr>
            <a:r>
              <a:rPr lang="en-US" sz="1800" dirty="0"/>
              <a:t>Search for “Iowa Dental Wellness Plan and </a:t>
            </a:r>
            <a:r>
              <a:rPr lang="en-US" sz="1800" dirty="0" err="1"/>
              <a:t>Hawki</a:t>
            </a:r>
            <a:r>
              <a:rPr lang="en-US" sz="1800" dirty="0"/>
              <a:t> Dental Pre-Paid Ambulatory Health Plan (PAHP)” or “MEDIOMC27001” in the keyword search bar. </a:t>
            </a:r>
          </a:p>
        </p:txBody>
      </p:sp>
      <p:sp>
        <p:nvSpPr>
          <p:cNvPr id="7" name="Slide Number Placeholder 6">
            <a:extLst>
              <a:ext uri="{FF2B5EF4-FFF2-40B4-BE49-F238E27FC236}">
                <a16:creationId xmlns:a16="http://schemas.microsoft.com/office/drawing/2014/main" id="{B79B6B56-0146-0676-EED6-F265F9648618}"/>
              </a:ext>
            </a:extLst>
          </p:cNvPr>
          <p:cNvSpPr>
            <a:spLocks noGrp="1"/>
          </p:cNvSpPr>
          <p:nvPr>
            <p:ph type="sldNum" sz="quarter" idx="12"/>
          </p:nvPr>
        </p:nvSpPr>
        <p:spPr/>
        <p:txBody>
          <a:bodyPr/>
          <a:lstStyle/>
          <a:p>
            <a:fld id="{C95E8E5B-C54E-4915-B069-2B2C8B7FEC1E}" type="slidenum">
              <a:rPr lang="en-US" smtClean="0"/>
              <a:pPr/>
              <a:t>28</a:t>
            </a:fld>
            <a:endParaRPr lang="en-US"/>
          </a:p>
        </p:txBody>
      </p:sp>
    </p:spTree>
    <p:extLst>
      <p:ext uri="{BB962C8B-B14F-4D97-AF65-F5344CB8AC3E}">
        <p14:creationId xmlns:p14="http://schemas.microsoft.com/office/powerpoint/2010/main" val="3430740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8F430FE-9490-9783-D091-BA2409169B98}"/>
              </a:ext>
            </a:extLst>
          </p:cNvPr>
          <p:cNvSpPr txBox="1">
            <a:spLocks/>
          </p:cNvSpPr>
          <p:nvPr/>
        </p:nvSpPr>
        <p:spPr>
          <a:xfrm>
            <a:off x="433019" y="264831"/>
            <a:ext cx="8710981" cy="88873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dirty="0">
                <a:solidFill>
                  <a:schemeClr val="accent1"/>
                </a:solidFill>
              </a:rPr>
              <a:t>How to Access RFP Documents (Pt. 2)</a:t>
            </a:r>
          </a:p>
        </p:txBody>
      </p:sp>
      <p:pic>
        <p:nvPicPr>
          <p:cNvPr id="9" name="Picture 8">
            <a:extLst>
              <a:ext uri="{FF2B5EF4-FFF2-40B4-BE49-F238E27FC236}">
                <a16:creationId xmlns:a16="http://schemas.microsoft.com/office/drawing/2014/main" id="{2B1885DA-81C6-2B06-D0D4-3CB6E1CDE056}"/>
              </a:ext>
            </a:extLst>
          </p:cNvPr>
          <p:cNvPicPr>
            <a:picLocks noChangeAspect="1"/>
          </p:cNvPicPr>
          <p:nvPr/>
        </p:nvPicPr>
        <p:blipFill>
          <a:blip r:embed="rId2"/>
          <a:stretch>
            <a:fillRect/>
          </a:stretch>
        </p:blipFill>
        <p:spPr>
          <a:xfrm>
            <a:off x="1694329" y="1722629"/>
            <a:ext cx="6858000" cy="4426170"/>
          </a:xfrm>
          <a:prstGeom prst="rect">
            <a:avLst/>
          </a:prstGeom>
        </p:spPr>
      </p:pic>
      <p:sp>
        <p:nvSpPr>
          <p:cNvPr id="10" name="Google Shape;370;g2448980df3c_0_65">
            <a:extLst>
              <a:ext uri="{FF2B5EF4-FFF2-40B4-BE49-F238E27FC236}">
                <a16:creationId xmlns:a16="http://schemas.microsoft.com/office/drawing/2014/main" id="{B67BDE79-B145-7FDC-74E6-DF44D737EA7E}"/>
              </a:ext>
            </a:extLst>
          </p:cNvPr>
          <p:cNvSpPr/>
          <p:nvPr/>
        </p:nvSpPr>
        <p:spPr>
          <a:xfrm rot="1973269">
            <a:off x="1007657" y="4943898"/>
            <a:ext cx="1007902" cy="333807"/>
          </a:xfrm>
          <a:prstGeom prst="rightArrow">
            <a:avLst>
              <a:gd name="adj1" fmla="val 50000"/>
              <a:gd name="adj2" fmla="val 50000"/>
            </a:avLst>
          </a:prstGeom>
          <a:solidFill>
            <a:schemeClr val="accent4"/>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16" name="TextBox 15">
            <a:extLst>
              <a:ext uri="{FF2B5EF4-FFF2-40B4-BE49-F238E27FC236}">
                <a16:creationId xmlns:a16="http://schemas.microsoft.com/office/drawing/2014/main" id="{96B3EC5F-795C-7539-1399-BCB2F9B6B699}"/>
              </a:ext>
            </a:extLst>
          </p:cNvPr>
          <p:cNvSpPr txBox="1"/>
          <p:nvPr/>
        </p:nvSpPr>
        <p:spPr>
          <a:xfrm>
            <a:off x="433019" y="1089614"/>
            <a:ext cx="4578722" cy="369332"/>
          </a:xfrm>
          <a:prstGeom prst="rect">
            <a:avLst/>
          </a:prstGeom>
          <a:noFill/>
        </p:spPr>
        <p:txBody>
          <a:bodyPr wrap="square">
            <a:spAutoFit/>
          </a:bodyPr>
          <a:lstStyle/>
          <a:p>
            <a:r>
              <a:rPr lang="en-US" sz="1800" dirty="0">
                <a:solidFill>
                  <a:schemeClr val="accent1"/>
                </a:solidFill>
                <a:latin typeface="Aptos" panose="020B0004020202020204" pitchFamily="34" charset="0"/>
              </a:rPr>
              <a:t>Step 2: Click on the Bid Number</a:t>
            </a:r>
            <a:endParaRPr lang="en-US" dirty="0">
              <a:solidFill>
                <a:schemeClr val="accent1"/>
              </a:solidFill>
              <a:latin typeface="Aptos" panose="020B0004020202020204" pitchFamily="34" charset="0"/>
            </a:endParaRPr>
          </a:p>
        </p:txBody>
      </p:sp>
      <p:sp>
        <p:nvSpPr>
          <p:cNvPr id="17" name="Slide Number Placeholder 16">
            <a:extLst>
              <a:ext uri="{FF2B5EF4-FFF2-40B4-BE49-F238E27FC236}">
                <a16:creationId xmlns:a16="http://schemas.microsoft.com/office/drawing/2014/main" id="{65FE3514-0D1B-4E23-F708-84D03860EF10}"/>
              </a:ext>
            </a:extLst>
          </p:cNvPr>
          <p:cNvSpPr>
            <a:spLocks noGrp="1"/>
          </p:cNvSpPr>
          <p:nvPr>
            <p:ph type="sldNum" sz="quarter" idx="12"/>
          </p:nvPr>
        </p:nvSpPr>
        <p:spPr/>
        <p:txBody>
          <a:bodyPr/>
          <a:lstStyle/>
          <a:p>
            <a:fld id="{C95E8E5B-C54E-4915-B069-2B2C8B7FEC1E}" type="slidenum">
              <a:rPr lang="en-US" smtClean="0"/>
              <a:pPr/>
              <a:t>29</a:t>
            </a:fld>
            <a:endParaRPr lang="en-US"/>
          </a:p>
        </p:txBody>
      </p:sp>
    </p:spTree>
    <p:extLst>
      <p:ext uri="{BB962C8B-B14F-4D97-AF65-F5344CB8AC3E}">
        <p14:creationId xmlns:p14="http://schemas.microsoft.com/office/powerpoint/2010/main" val="1767261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102F-6D10-D472-AF83-C7E00F17C8F5}"/>
              </a:ext>
            </a:extLst>
          </p:cNvPr>
          <p:cNvSpPr>
            <a:spLocks noGrp="1"/>
          </p:cNvSpPr>
          <p:nvPr>
            <p:ph type="title"/>
          </p:nvPr>
        </p:nvSpPr>
        <p:spPr>
          <a:xfrm>
            <a:off x="562708" y="288214"/>
            <a:ext cx="8470760" cy="1064233"/>
          </a:xfrm>
        </p:spPr>
        <p:txBody>
          <a:bodyPr>
            <a:normAutofit/>
          </a:bodyPr>
          <a:lstStyle/>
          <a:p>
            <a:r>
              <a:rPr lang="en-US" sz="3600" dirty="0">
                <a:solidFill>
                  <a:schemeClr val="accent4"/>
                </a:solidFill>
                <a:ea typeface="Gill Sans"/>
                <a:cs typeface="Gill Sans"/>
                <a:sym typeface="Gill Sans"/>
              </a:rPr>
              <a:t>Presentation Overview</a:t>
            </a:r>
            <a:endParaRPr lang="en-US" sz="3600" dirty="0">
              <a:solidFill>
                <a:schemeClr val="accent4"/>
              </a:solidFill>
            </a:endParaRPr>
          </a:p>
        </p:txBody>
      </p:sp>
      <p:sp>
        <p:nvSpPr>
          <p:cNvPr id="6" name="Content Placeholder 5">
            <a:extLst>
              <a:ext uri="{FF2B5EF4-FFF2-40B4-BE49-F238E27FC236}">
                <a16:creationId xmlns:a16="http://schemas.microsoft.com/office/drawing/2014/main" id="{6EF053A6-BC92-CB74-A23E-85DCFF3AD3A3}"/>
              </a:ext>
            </a:extLst>
          </p:cNvPr>
          <p:cNvSpPr>
            <a:spLocks noGrp="1"/>
          </p:cNvSpPr>
          <p:nvPr>
            <p:ph sz="quarter" idx="4"/>
          </p:nvPr>
        </p:nvSpPr>
        <p:spPr>
          <a:xfrm>
            <a:off x="562708" y="1352447"/>
            <a:ext cx="3590548" cy="4146804"/>
          </a:xfrm>
        </p:spPr>
        <p:txBody>
          <a:bodyPr>
            <a:normAutofit lnSpcReduction="10000"/>
          </a:bodyPr>
          <a:lstStyle/>
          <a:p>
            <a:pPr marL="274320">
              <a:lnSpc>
                <a:spcPct val="100000"/>
              </a:lnSpc>
              <a:spcBef>
                <a:spcPts val="600"/>
              </a:spcBef>
              <a:spcAft>
                <a:spcPts val="600"/>
              </a:spcAft>
              <a:buClr>
                <a:schemeClr val="accent1"/>
              </a:buClr>
              <a:buSzPct val="80000"/>
            </a:pPr>
            <a:r>
              <a:rPr lang="en-US" sz="1800" dirty="0">
                <a:solidFill>
                  <a:schemeClr val="tx2"/>
                </a:solidFill>
              </a:rPr>
              <a:t>Medicaid Dental Overview</a:t>
            </a:r>
          </a:p>
          <a:p>
            <a:pPr marL="274320">
              <a:lnSpc>
                <a:spcPct val="100000"/>
              </a:lnSpc>
              <a:spcBef>
                <a:spcPts val="600"/>
              </a:spcBef>
              <a:spcAft>
                <a:spcPts val="600"/>
              </a:spcAft>
              <a:buClr>
                <a:schemeClr val="accent1"/>
              </a:buClr>
              <a:buSzPct val="80000"/>
            </a:pPr>
            <a:r>
              <a:rPr lang="en-US" sz="1800" b="0" i="0" u="none" strike="noStrike" cap="none" dirty="0">
                <a:solidFill>
                  <a:schemeClr val="tx2"/>
                </a:solidFill>
                <a:ea typeface="Gill Sans"/>
                <a:cs typeface="Gill Sans"/>
                <a:sym typeface="Gill Sans"/>
              </a:rPr>
              <a:t>Dental Program Overview of the Question &amp; Answer Process</a:t>
            </a:r>
            <a:endParaRPr lang="en-US" sz="1800" dirty="0">
              <a:solidFill>
                <a:schemeClr val="tx2"/>
              </a:solidFill>
            </a:endParaRPr>
          </a:p>
          <a:p>
            <a:pPr marL="274320">
              <a:lnSpc>
                <a:spcPct val="100000"/>
              </a:lnSpc>
              <a:spcBef>
                <a:spcPts val="600"/>
              </a:spcBef>
              <a:spcAft>
                <a:spcPts val="600"/>
              </a:spcAft>
              <a:buClr>
                <a:schemeClr val="accent1"/>
              </a:buClr>
              <a:buSzPct val="80000"/>
            </a:pPr>
            <a:r>
              <a:rPr lang="en-US" sz="1800" dirty="0">
                <a:solidFill>
                  <a:schemeClr val="tx2"/>
                </a:solidFill>
              </a:rPr>
              <a:t>Types of Dental Coverage with Medicaid</a:t>
            </a:r>
          </a:p>
          <a:p>
            <a:pPr marL="274320">
              <a:lnSpc>
                <a:spcPct val="100000"/>
              </a:lnSpc>
              <a:spcBef>
                <a:spcPts val="600"/>
              </a:spcBef>
              <a:spcAft>
                <a:spcPts val="600"/>
              </a:spcAft>
              <a:buClr>
                <a:schemeClr val="accent1"/>
              </a:buClr>
              <a:buSzPct val="80000"/>
            </a:pPr>
            <a:r>
              <a:rPr lang="en-US" sz="1800" dirty="0">
                <a:solidFill>
                  <a:schemeClr val="tx2"/>
                </a:solidFill>
              </a:rPr>
              <a:t>Federal Authorities</a:t>
            </a:r>
          </a:p>
          <a:p>
            <a:pPr marL="274320">
              <a:lnSpc>
                <a:spcPct val="100000"/>
              </a:lnSpc>
              <a:spcBef>
                <a:spcPts val="600"/>
              </a:spcBef>
              <a:spcAft>
                <a:spcPts val="600"/>
              </a:spcAft>
              <a:buClr>
                <a:schemeClr val="accent1"/>
              </a:buClr>
              <a:buSzPct val="80000"/>
            </a:pPr>
            <a:r>
              <a:rPr lang="en-US" sz="1800" dirty="0">
                <a:solidFill>
                  <a:schemeClr val="tx2"/>
                </a:solidFill>
              </a:rPr>
              <a:t>Dental Plan Vision</a:t>
            </a:r>
          </a:p>
          <a:p>
            <a:pPr marL="274320">
              <a:lnSpc>
                <a:spcPct val="100000"/>
              </a:lnSpc>
              <a:spcBef>
                <a:spcPts val="600"/>
              </a:spcBef>
              <a:spcAft>
                <a:spcPts val="600"/>
              </a:spcAft>
              <a:buClr>
                <a:schemeClr val="accent1"/>
              </a:buClr>
              <a:buSzPct val="80000"/>
            </a:pPr>
            <a:r>
              <a:rPr lang="en-US" sz="1800" dirty="0">
                <a:solidFill>
                  <a:schemeClr val="tx2"/>
                </a:solidFill>
              </a:rPr>
              <a:t>Dental Goals</a:t>
            </a:r>
          </a:p>
          <a:p>
            <a:pPr marL="274320">
              <a:lnSpc>
                <a:spcPct val="100000"/>
              </a:lnSpc>
              <a:spcBef>
                <a:spcPts val="600"/>
              </a:spcBef>
              <a:spcAft>
                <a:spcPts val="600"/>
              </a:spcAft>
              <a:buClr>
                <a:schemeClr val="accent1"/>
              </a:buClr>
              <a:buSzPct val="80000"/>
            </a:pPr>
            <a:r>
              <a:rPr lang="en-US" sz="1800" dirty="0">
                <a:solidFill>
                  <a:schemeClr val="tx2"/>
                </a:solidFill>
              </a:rPr>
              <a:t>Key Goal</a:t>
            </a:r>
          </a:p>
          <a:p>
            <a:pPr marL="274320">
              <a:lnSpc>
                <a:spcPct val="100000"/>
              </a:lnSpc>
              <a:spcBef>
                <a:spcPts val="600"/>
              </a:spcBef>
              <a:spcAft>
                <a:spcPts val="600"/>
              </a:spcAft>
              <a:buClr>
                <a:schemeClr val="accent1"/>
              </a:buClr>
              <a:buSzPct val="80000"/>
            </a:pPr>
            <a:r>
              <a:rPr lang="en-US" sz="1800" dirty="0">
                <a:solidFill>
                  <a:schemeClr val="tx2"/>
                </a:solidFill>
              </a:rPr>
              <a:t>Iowa DWP and </a:t>
            </a:r>
            <a:r>
              <a:rPr lang="en-US" sz="1800" dirty="0" err="1">
                <a:solidFill>
                  <a:schemeClr val="tx2"/>
                </a:solidFill>
              </a:rPr>
              <a:t>Hawki</a:t>
            </a:r>
            <a:r>
              <a:rPr lang="en-US" sz="1800" dirty="0">
                <a:solidFill>
                  <a:schemeClr val="tx2"/>
                </a:solidFill>
              </a:rPr>
              <a:t> Program Procurement</a:t>
            </a:r>
          </a:p>
        </p:txBody>
      </p:sp>
      <p:sp>
        <p:nvSpPr>
          <p:cNvPr id="7" name="Content Placeholder 5">
            <a:extLst>
              <a:ext uri="{FF2B5EF4-FFF2-40B4-BE49-F238E27FC236}">
                <a16:creationId xmlns:a16="http://schemas.microsoft.com/office/drawing/2014/main" id="{0A181A0B-FB15-BAB6-DBD7-11D801AEFBE3}"/>
              </a:ext>
            </a:extLst>
          </p:cNvPr>
          <p:cNvSpPr txBox="1">
            <a:spLocks/>
          </p:cNvSpPr>
          <p:nvPr/>
        </p:nvSpPr>
        <p:spPr>
          <a:xfrm>
            <a:off x="4341263" y="1429359"/>
            <a:ext cx="3748036" cy="35753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a:lnSpc>
                <a:spcPct val="100000"/>
              </a:lnSpc>
              <a:spcBef>
                <a:spcPts val="600"/>
              </a:spcBef>
              <a:spcAft>
                <a:spcPts val="600"/>
              </a:spcAft>
              <a:buClr>
                <a:schemeClr val="accent1"/>
              </a:buClr>
              <a:buSzPct val="80000"/>
            </a:pPr>
            <a:r>
              <a:rPr lang="en-US" sz="1800" dirty="0">
                <a:solidFill>
                  <a:schemeClr val="tx2"/>
                </a:solidFill>
              </a:rPr>
              <a:t>Key Updates</a:t>
            </a:r>
          </a:p>
          <a:p>
            <a:pPr marL="274320">
              <a:lnSpc>
                <a:spcPct val="100000"/>
              </a:lnSpc>
              <a:spcBef>
                <a:spcPts val="600"/>
              </a:spcBef>
              <a:spcAft>
                <a:spcPts val="600"/>
              </a:spcAft>
              <a:buClr>
                <a:schemeClr val="accent1"/>
              </a:buClr>
              <a:buSzPct val="80000"/>
            </a:pPr>
            <a:r>
              <a:rPr lang="en-US" sz="1800" dirty="0">
                <a:solidFill>
                  <a:schemeClr val="tx2"/>
                </a:solidFill>
              </a:rPr>
              <a:t>How the Dental Program Achieves Quality Outcomes</a:t>
            </a:r>
          </a:p>
          <a:p>
            <a:pPr marL="274320">
              <a:lnSpc>
                <a:spcPct val="100000"/>
              </a:lnSpc>
              <a:spcBef>
                <a:spcPts val="600"/>
              </a:spcBef>
              <a:spcAft>
                <a:spcPts val="600"/>
              </a:spcAft>
              <a:buClr>
                <a:schemeClr val="accent1"/>
              </a:buClr>
              <a:buSzPct val="80000"/>
            </a:pPr>
            <a:r>
              <a:rPr lang="en-US" sz="1800" dirty="0">
                <a:solidFill>
                  <a:schemeClr val="tx2"/>
                </a:solidFill>
              </a:rPr>
              <a:t>What Services are Included in the Dental Program?</a:t>
            </a:r>
          </a:p>
          <a:p>
            <a:pPr marL="274320">
              <a:lnSpc>
                <a:spcPct val="100000"/>
              </a:lnSpc>
              <a:spcBef>
                <a:spcPts val="600"/>
              </a:spcBef>
              <a:spcAft>
                <a:spcPts val="600"/>
              </a:spcAft>
              <a:buClr>
                <a:schemeClr val="accent1"/>
              </a:buClr>
              <a:buSzPct val="80000"/>
            </a:pPr>
            <a:r>
              <a:rPr lang="en-US" sz="1800" dirty="0">
                <a:solidFill>
                  <a:schemeClr val="tx2"/>
                </a:solidFill>
              </a:rPr>
              <a:t>Excluded Services</a:t>
            </a:r>
          </a:p>
          <a:p>
            <a:pPr marL="274320">
              <a:lnSpc>
                <a:spcPct val="100000"/>
              </a:lnSpc>
              <a:spcBef>
                <a:spcPts val="600"/>
              </a:spcBef>
              <a:spcAft>
                <a:spcPts val="600"/>
              </a:spcAft>
              <a:buClr>
                <a:schemeClr val="accent1"/>
              </a:buClr>
              <a:buSzPct val="80000"/>
            </a:pPr>
            <a:r>
              <a:rPr lang="en-US" sz="1800" dirty="0">
                <a:solidFill>
                  <a:schemeClr val="tx2"/>
                </a:solidFill>
              </a:rPr>
              <a:t>Pay for Performance (PFP)</a:t>
            </a:r>
          </a:p>
          <a:p>
            <a:pPr marL="274320">
              <a:lnSpc>
                <a:spcPct val="100000"/>
              </a:lnSpc>
              <a:spcBef>
                <a:spcPts val="600"/>
              </a:spcBef>
              <a:spcAft>
                <a:spcPts val="600"/>
              </a:spcAft>
              <a:buClr>
                <a:schemeClr val="accent1"/>
              </a:buClr>
              <a:buSzPct val="80000"/>
            </a:pPr>
            <a:r>
              <a:rPr lang="en-US" sz="1800" dirty="0">
                <a:solidFill>
                  <a:schemeClr val="tx2"/>
                </a:solidFill>
              </a:rPr>
              <a:t>Iowa HHS Oversight</a:t>
            </a:r>
          </a:p>
          <a:p>
            <a:pPr marL="274320">
              <a:lnSpc>
                <a:spcPct val="100000"/>
              </a:lnSpc>
              <a:spcBef>
                <a:spcPts val="600"/>
              </a:spcBef>
              <a:spcAft>
                <a:spcPts val="600"/>
              </a:spcAft>
              <a:buClr>
                <a:schemeClr val="accent1"/>
              </a:buClr>
              <a:buSzPct val="80000"/>
            </a:pPr>
            <a:r>
              <a:rPr lang="en-US" sz="1800" dirty="0">
                <a:solidFill>
                  <a:schemeClr val="tx2"/>
                </a:solidFill>
              </a:rPr>
              <a:t>Key Groups</a:t>
            </a:r>
          </a:p>
        </p:txBody>
      </p:sp>
      <p:sp>
        <p:nvSpPr>
          <p:cNvPr id="3" name="Slide Number Placeholder 2">
            <a:extLst>
              <a:ext uri="{FF2B5EF4-FFF2-40B4-BE49-F238E27FC236}">
                <a16:creationId xmlns:a16="http://schemas.microsoft.com/office/drawing/2014/main" id="{66ED61CA-F91D-93D5-51CD-2D7AC80FB89D}"/>
              </a:ext>
            </a:extLst>
          </p:cNvPr>
          <p:cNvSpPr>
            <a:spLocks noGrp="1"/>
          </p:cNvSpPr>
          <p:nvPr>
            <p:ph type="sldNum" sz="quarter" idx="12"/>
          </p:nvPr>
        </p:nvSpPr>
        <p:spPr/>
        <p:txBody>
          <a:bodyPr/>
          <a:lstStyle/>
          <a:p>
            <a:fld id="{C95E8E5B-C54E-4915-B069-2B2C8B7FEC1E}" type="slidenum">
              <a:rPr lang="en-US" smtClean="0"/>
              <a:pPr/>
              <a:t>3</a:t>
            </a:fld>
            <a:endParaRPr lang="en-US"/>
          </a:p>
        </p:txBody>
      </p:sp>
    </p:spTree>
    <p:extLst>
      <p:ext uri="{BB962C8B-B14F-4D97-AF65-F5344CB8AC3E}">
        <p14:creationId xmlns:p14="http://schemas.microsoft.com/office/powerpoint/2010/main" val="2813051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0F267C8-DC88-8EE7-B875-C5E8E821A653}"/>
              </a:ext>
            </a:extLst>
          </p:cNvPr>
          <p:cNvSpPr txBox="1">
            <a:spLocks/>
          </p:cNvSpPr>
          <p:nvPr/>
        </p:nvSpPr>
        <p:spPr>
          <a:xfrm>
            <a:off x="392678" y="487361"/>
            <a:ext cx="7580065" cy="88873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dirty="0">
                <a:solidFill>
                  <a:schemeClr val="accent1"/>
                </a:solidFill>
              </a:rPr>
              <a:t>Accessing RFP Documents (Pt. 3)</a:t>
            </a:r>
          </a:p>
        </p:txBody>
      </p:sp>
      <p:sp>
        <p:nvSpPr>
          <p:cNvPr id="9" name="TextBox 8">
            <a:extLst>
              <a:ext uri="{FF2B5EF4-FFF2-40B4-BE49-F238E27FC236}">
                <a16:creationId xmlns:a16="http://schemas.microsoft.com/office/drawing/2014/main" id="{59C7FAF1-C594-190E-D53D-FA14BE4EAFF8}"/>
              </a:ext>
            </a:extLst>
          </p:cNvPr>
          <p:cNvSpPr txBox="1"/>
          <p:nvPr/>
        </p:nvSpPr>
        <p:spPr>
          <a:xfrm>
            <a:off x="392678" y="1765423"/>
            <a:ext cx="2253517" cy="3633944"/>
          </a:xfrm>
          <a:prstGeom prst="rect">
            <a:avLst/>
          </a:prstGeom>
          <a:noFill/>
        </p:spPr>
        <p:txBody>
          <a:bodyPr wrap="square" rtlCol="0">
            <a:spAutoFit/>
          </a:bodyPr>
          <a:lstStyle/>
          <a:p>
            <a:pPr defTabSz="841248">
              <a:spcAft>
                <a:spcPts val="600"/>
              </a:spcAft>
            </a:pPr>
            <a:r>
              <a:rPr lang="en-US" sz="1656" kern="1200" dirty="0">
                <a:solidFill>
                  <a:schemeClr val="accent1"/>
                </a:solidFill>
                <a:latin typeface="Aptos" panose="020B0004020202020204" pitchFamily="34" charset="0"/>
              </a:rPr>
              <a:t>Step 3:</a:t>
            </a:r>
          </a:p>
          <a:p>
            <a:pPr defTabSz="841248">
              <a:spcAft>
                <a:spcPts val="600"/>
              </a:spcAft>
            </a:pPr>
            <a:r>
              <a:rPr lang="en-US" sz="1656" kern="1200" dirty="0">
                <a:solidFill>
                  <a:schemeClr val="accent1"/>
                </a:solidFill>
                <a:latin typeface="Aptos" panose="020B0004020202020204" pitchFamily="34" charset="0"/>
              </a:rPr>
              <a:t>Scroll down to access RFP documents and updates</a:t>
            </a:r>
          </a:p>
          <a:p>
            <a:pPr marL="262890" indent="-262890" defTabSz="841248">
              <a:spcAft>
                <a:spcPts val="600"/>
              </a:spcAft>
              <a:buFont typeface="Wingdings" panose="05000000000000000000" pitchFamily="2" charset="2"/>
              <a:buChar char="§"/>
            </a:pPr>
            <a:endParaRPr lang="en-US" sz="1656" kern="1200" dirty="0">
              <a:solidFill>
                <a:schemeClr val="accent1"/>
              </a:solidFill>
              <a:latin typeface="Aptos" panose="020B0004020202020204" pitchFamily="34" charset="0"/>
            </a:endParaRPr>
          </a:p>
          <a:p>
            <a:pPr marL="262890" indent="-262890" defTabSz="841248">
              <a:spcAft>
                <a:spcPts val="600"/>
              </a:spcAft>
              <a:buFont typeface="Wingdings" panose="05000000000000000000" pitchFamily="2" charset="2"/>
              <a:buChar char="§"/>
            </a:pPr>
            <a:r>
              <a:rPr lang="en-US" sz="1656" kern="1200" dirty="0">
                <a:solidFill>
                  <a:schemeClr val="accent1"/>
                </a:solidFill>
                <a:latin typeface="Aptos" panose="020B0004020202020204" pitchFamily="34" charset="0"/>
              </a:rPr>
              <a:t>Sign up for email notifications.</a:t>
            </a:r>
          </a:p>
          <a:p>
            <a:pPr marL="262890" indent="-262890" defTabSz="841248">
              <a:spcAft>
                <a:spcPts val="600"/>
              </a:spcAft>
              <a:buFont typeface="Wingdings" panose="05000000000000000000" pitchFamily="2" charset="2"/>
              <a:buChar char="§"/>
            </a:pPr>
            <a:endParaRPr lang="en-US" sz="1656" kern="1200" dirty="0">
              <a:solidFill>
                <a:schemeClr val="accent1"/>
              </a:solidFill>
              <a:latin typeface="Aptos" panose="020B0004020202020204" pitchFamily="34" charset="0"/>
            </a:endParaRPr>
          </a:p>
          <a:p>
            <a:pPr marL="262890" indent="-262890" defTabSz="841248">
              <a:spcAft>
                <a:spcPts val="600"/>
              </a:spcAft>
              <a:buFont typeface="Wingdings" panose="05000000000000000000" pitchFamily="2" charset="2"/>
              <a:buChar char="§"/>
            </a:pPr>
            <a:r>
              <a:rPr lang="en-US" sz="1656" kern="1200" dirty="0">
                <a:solidFill>
                  <a:schemeClr val="accent1"/>
                </a:solidFill>
                <a:latin typeface="Aptos" panose="020B0004020202020204" pitchFamily="34" charset="0"/>
              </a:rPr>
              <a:t>Continue checking the website for updates.</a:t>
            </a:r>
          </a:p>
          <a:p>
            <a:pPr>
              <a:spcAft>
                <a:spcPts val="600"/>
              </a:spcAft>
            </a:pPr>
            <a:endParaRPr lang="en-US" dirty="0"/>
          </a:p>
        </p:txBody>
      </p:sp>
      <p:pic>
        <p:nvPicPr>
          <p:cNvPr id="10" name="Picture 9">
            <a:extLst>
              <a:ext uri="{FF2B5EF4-FFF2-40B4-BE49-F238E27FC236}">
                <a16:creationId xmlns:a16="http://schemas.microsoft.com/office/drawing/2014/main" id="{3F579892-564A-2ABB-4246-335895C9B794}"/>
              </a:ext>
            </a:extLst>
          </p:cNvPr>
          <p:cNvPicPr>
            <a:picLocks noChangeAspect="1"/>
          </p:cNvPicPr>
          <p:nvPr/>
        </p:nvPicPr>
        <p:blipFill>
          <a:blip r:embed="rId2"/>
          <a:srcRect l="2591"/>
          <a:stretch/>
        </p:blipFill>
        <p:spPr>
          <a:xfrm>
            <a:off x="2797240" y="1734961"/>
            <a:ext cx="6208834" cy="3341761"/>
          </a:xfrm>
          <a:prstGeom prst="rect">
            <a:avLst/>
          </a:prstGeom>
        </p:spPr>
      </p:pic>
      <p:sp>
        <p:nvSpPr>
          <p:cNvPr id="11" name="Google Shape;382;g2448980df3c_0_59">
            <a:extLst>
              <a:ext uri="{FF2B5EF4-FFF2-40B4-BE49-F238E27FC236}">
                <a16:creationId xmlns:a16="http://schemas.microsoft.com/office/drawing/2014/main" id="{C93CAE43-D18B-C50E-ED5E-A63C96E4D354}"/>
              </a:ext>
            </a:extLst>
          </p:cNvPr>
          <p:cNvSpPr/>
          <p:nvPr/>
        </p:nvSpPr>
        <p:spPr>
          <a:xfrm>
            <a:off x="2797240" y="2930026"/>
            <a:ext cx="5716918" cy="1061681"/>
          </a:xfrm>
          <a:prstGeom prst="rect">
            <a:avLst/>
          </a:prstGeom>
          <a:solidFill>
            <a:srgbClr val="FFFF00">
              <a:alpha val="9800"/>
            </a:srgbClr>
          </a:solidFill>
          <a:ln w="38100" cap="flat" cmpd="sng">
            <a:solidFill>
              <a:srgbClr val="002060"/>
            </a:solidFill>
            <a:prstDash val="dash"/>
            <a:miter lim="800000"/>
            <a:headEnd type="none" w="sm" len="sm"/>
            <a:tailEnd type="none" w="sm" len="sm"/>
          </a:ln>
        </p:spPr>
        <p:txBody>
          <a:bodyPr spcFirstLastPara="1" wrap="square" lIns="45675" tIns="45675" rIns="45675" bIns="45675" anchor="ctr" anchorCtr="0">
            <a:noAutofit/>
          </a:bodyPr>
          <a:lstStyle/>
          <a:p>
            <a:pPr marL="0" marR="0" lvl="0" indent="0" algn="l" rtl="0">
              <a:spcBef>
                <a:spcPts val="0"/>
              </a:spcBef>
              <a:spcAft>
                <a:spcPts val="0"/>
              </a:spcAft>
              <a:buClr>
                <a:schemeClr val="dk1"/>
              </a:buClr>
              <a:buSzPts val="1000"/>
              <a:buFont typeface="Times New Roman"/>
              <a:buNone/>
            </a:pPr>
            <a:endParaRPr sz="1000" b="1">
              <a:solidFill>
                <a:srgbClr val="1C2044"/>
              </a:solidFill>
              <a:latin typeface="Arial"/>
              <a:ea typeface="Arial"/>
              <a:cs typeface="Arial"/>
              <a:sym typeface="Arial"/>
            </a:endParaRPr>
          </a:p>
        </p:txBody>
      </p:sp>
      <p:sp>
        <p:nvSpPr>
          <p:cNvPr id="12" name="Google Shape;383;g2448980df3c_0_59">
            <a:extLst>
              <a:ext uri="{FF2B5EF4-FFF2-40B4-BE49-F238E27FC236}">
                <a16:creationId xmlns:a16="http://schemas.microsoft.com/office/drawing/2014/main" id="{E6662DC5-E695-4894-9C4F-48EE56EE7974}"/>
              </a:ext>
            </a:extLst>
          </p:cNvPr>
          <p:cNvSpPr/>
          <p:nvPr/>
        </p:nvSpPr>
        <p:spPr>
          <a:xfrm>
            <a:off x="3670800" y="4718566"/>
            <a:ext cx="4197909" cy="309596"/>
          </a:xfrm>
          <a:prstGeom prst="rect">
            <a:avLst/>
          </a:prstGeom>
          <a:solidFill>
            <a:srgbClr val="FFFF00">
              <a:alpha val="9800"/>
            </a:srgbClr>
          </a:solidFill>
          <a:ln w="38100" cap="flat" cmpd="sng">
            <a:solidFill>
              <a:srgbClr val="002060"/>
            </a:solidFill>
            <a:prstDash val="dash"/>
            <a:miter lim="800000"/>
            <a:headEnd type="none" w="sm" len="sm"/>
            <a:tailEnd type="none" w="sm" len="sm"/>
          </a:ln>
        </p:spPr>
        <p:txBody>
          <a:bodyPr spcFirstLastPara="1" wrap="square" lIns="45675" tIns="45675" rIns="45675" bIns="45675" anchor="ctr" anchorCtr="0">
            <a:noAutofit/>
          </a:bodyPr>
          <a:lstStyle/>
          <a:p>
            <a:pPr marL="0" marR="0" lvl="0" indent="0" algn="l" rtl="0">
              <a:spcBef>
                <a:spcPts val="0"/>
              </a:spcBef>
              <a:spcAft>
                <a:spcPts val="0"/>
              </a:spcAft>
              <a:buClr>
                <a:schemeClr val="dk1"/>
              </a:buClr>
              <a:buSzPts val="1000"/>
              <a:buFont typeface="Times New Roman"/>
              <a:buNone/>
            </a:pPr>
            <a:endParaRPr sz="1000" b="1">
              <a:solidFill>
                <a:srgbClr val="1C2044"/>
              </a:solidFill>
              <a:latin typeface="Arial"/>
              <a:ea typeface="Arial"/>
              <a:cs typeface="Arial"/>
              <a:sym typeface="Arial"/>
            </a:endParaRPr>
          </a:p>
        </p:txBody>
      </p:sp>
      <p:sp>
        <p:nvSpPr>
          <p:cNvPr id="13" name="Google Shape;380;g2448980df3c_0_59">
            <a:extLst>
              <a:ext uri="{FF2B5EF4-FFF2-40B4-BE49-F238E27FC236}">
                <a16:creationId xmlns:a16="http://schemas.microsoft.com/office/drawing/2014/main" id="{C8A603A0-DCA7-6D50-20D5-2C202EB46F54}"/>
              </a:ext>
            </a:extLst>
          </p:cNvPr>
          <p:cNvSpPr/>
          <p:nvPr/>
        </p:nvSpPr>
        <p:spPr>
          <a:xfrm rot="5400000">
            <a:off x="3200819" y="2247569"/>
            <a:ext cx="590649" cy="349313"/>
          </a:xfrm>
          <a:prstGeom prst="rightArrow">
            <a:avLst>
              <a:gd name="adj1" fmla="val 50000"/>
              <a:gd name="adj2" fmla="val 50000"/>
            </a:avLst>
          </a:prstGeom>
          <a:solidFill>
            <a:schemeClr val="accent4"/>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 name="Google Shape;381;g2448980df3c_0_59">
            <a:extLst>
              <a:ext uri="{FF2B5EF4-FFF2-40B4-BE49-F238E27FC236}">
                <a16:creationId xmlns:a16="http://schemas.microsoft.com/office/drawing/2014/main" id="{54744221-30DD-0C78-F726-EF9C894CF2BC}"/>
              </a:ext>
            </a:extLst>
          </p:cNvPr>
          <p:cNvSpPr/>
          <p:nvPr/>
        </p:nvSpPr>
        <p:spPr>
          <a:xfrm rot="14459795">
            <a:off x="7666904" y="5297210"/>
            <a:ext cx="611676" cy="360224"/>
          </a:xfrm>
          <a:prstGeom prst="rightArrow">
            <a:avLst>
              <a:gd name="adj1" fmla="val 50000"/>
              <a:gd name="adj2" fmla="val 50000"/>
            </a:avLst>
          </a:prstGeom>
          <a:solidFill>
            <a:schemeClr val="accent4"/>
          </a:solidFill>
          <a:ln w="254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 name="Slide Number Placeholder 14">
            <a:extLst>
              <a:ext uri="{FF2B5EF4-FFF2-40B4-BE49-F238E27FC236}">
                <a16:creationId xmlns:a16="http://schemas.microsoft.com/office/drawing/2014/main" id="{5D6808E8-6CB3-47F9-34CD-CBF22C1C3C5C}"/>
              </a:ext>
            </a:extLst>
          </p:cNvPr>
          <p:cNvSpPr>
            <a:spLocks noGrp="1"/>
          </p:cNvSpPr>
          <p:nvPr>
            <p:ph type="sldNum" sz="quarter" idx="12"/>
          </p:nvPr>
        </p:nvSpPr>
        <p:spPr/>
        <p:txBody>
          <a:bodyPr/>
          <a:lstStyle/>
          <a:p>
            <a:fld id="{C95E8E5B-C54E-4915-B069-2B2C8B7FEC1E}" type="slidenum">
              <a:rPr lang="en-US" smtClean="0"/>
              <a:pPr/>
              <a:t>30</a:t>
            </a:fld>
            <a:endParaRPr lang="en-US"/>
          </a:p>
        </p:txBody>
      </p:sp>
    </p:spTree>
    <p:extLst>
      <p:ext uri="{BB962C8B-B14F-4D97-AF65-F5344CB8AC3E}">
        <p14:creationId xmlns:p14="http://schemas.microsoft.com/office/powerpoint/2010/main" val="2865800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1061326-42E1-4A91-D6A9-08636409B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53DCC761-E810-97C3-08D7-3A7E6DE1E2AB}"/>
              </a:ext>
            </a:extLst>
          </p:cNvPr>
          <p:cNvSpPr>
            <a:spLocks noGrp="1"/>
          </p:cNvSpPr>
          <p:nvPr>
            <p:ph type="title"/>
          </p:nvPr>
        </p:nvSpPr>
        <p:spPr>
          <a:xfrm>
            <a:off x="852297" y="502021"/>
            <a:ext cx="3719703" cy="1642969"/>
          </a:xfrm>
        </p:spPr>
        <p:txBody>
          <a:bodyPr anchor="b">
            <a:normAutofit/>
          </a:bodyPr>
          <a:lstStyle/>
          <a:p>
            <a:r>
              <a:rPr lang="en-US" sz="2500" dirty="0"/>
              <a:t>Accessing RFP Documents (Pt. 4)</a:t>
            </a:r>
          </a:p>
        </p:txBody>
      </p:sp>
      <p:sp>
        <p:nvSpPr>
          <p:cNvPr id="10" name="Content Placeholder 2">
            <a:extLst>
              <a:ext uri="{FF2B5EF4-FFF2-40B4-BE49-F238E27FC236}">
                <a16:creationId xmlns:a16="http://schemas.microsoft.com/office/drawing/2014/main" id="{1A6217B3-2A60-680F-8119-4D62C1EA1FCC}"/>
              </a:ext>
            </a:extLst>
          </p:cNvPr>
          <p:cNvSpPr txBox="1">
            <a:spLocks/>
          </p:cNvSpPr>
          <p:nvPr/>
        </p:nvSpPr>
        <p:spPr>
          <a:xfrm>
            <a:off x="852297" y="2418408"/>
            <a:ext cx="3719703" cy="229460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Wingdings 3" panose="05040102010807070707" pitchFamily="18" charset="2"/>
              <a:buNone/>
              <a:defRPr sz="2400" b="1" kern="1200">
                <a:solidFill>
                  <a:schemeClr val="tx1">
                    <a:lumMod val="85000"/>
                    <a:lumOff val="15000"/>
                  </a:schemeClr>
                </a:solidFill>
                <a:latin typeface="+mn-lt"/>
                <a:ea typeface="+mn-ea"/>
                <a:cs typeface="+mn-cs"/>
              </a:defRPr>
            </a:lvl1pPr>
            <a:lvl2pPr marL="457200" indent="0" algn="l" defTabSz="914400" rtl="0" eaLnBrk="1" latinLnBrk="0" hangingPunct="1">
              <a:lnSpc>
                <a:spcPct val="90000"/>
              </a:lnSpc>
              <a:spcBef>
                <a:spcPts val="500"/>
              </a:spcBef>
              <a:buFont typeface="Wingdings" panose="05000000000000000000" pitchFamily="2" charset="2"/>
              <a:buNone/>
              <a:defRPr sz="2000" b="1" kern="1200">
                <a:solidFill>
                  <a:schemeClr val="tx1">
                    <a:lumMod val="85000"/>
                    <a:lumOff val="15000"/>
                  </a:schemeClr>
                </a:solidFill>
                <a:latin typeface="+mn-lt"/>
                <a:ea typeface="+mn-ea"/>
                <a:cs typeface="+mn-cs"/>
              </a:defRPr>
            </a:lvl2pPr>
            <a:lvl3pPr marL="914400" indent="0" algn="l" defTabSz="914400" rtl="0" eaLnBrk="1" latinLnBrk="0" hangingPunct="1">
              <a:lnSpc>
                <a:spcPct val="90000"/>
              </a:lnSpc>
              <a:spcBef>
                <a:spcPts val="500"/>
              </a:spcBef>
              <a:buFont typeface="Wingdings" panose="05000000000000000000" pitchFamily="2" charset="2"/>
              <a:buNone/>
              <a:defRPr sz="1800" b="1" kern="1200">
                <a:solidFill>
                  <a:schemeClr val="tx1">
                    <a:lumMod val="85000"/>
                    <a:lumOff val="15000"/>
                  </a:schemeClr>
                </a:solidFill>
                <a:latin typeface="+mn-lt"/>
                <a:ea typeface="+mn-ea"/>
                <a:cs typeface="+mn-cs"/>
              </a:defRPr>
            </a:lvl3pPr>
            <a:lvl4pPr marL="13716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4pPr>
            <a:lvl5pPr marL="1828800" indent="0" algn="l" defTabSz="914400" rtl="0" eaLnBrk="1" latinLnBrk="0" hangingPunct="1">
              <a:lnSpc>
                <a:spcPct val="90000"/>
              </a:lnSpc>
              <a:spcBef>
                <a:spcPts val="500"/>
              </a:spcBef>
              <a:buFont typeface="Wingdings" panose="05000000000000000000" pitchFamily="2" charset="2"/>
              <a:buNone/>
              <a:defRPr sz="1600" b="1" kern="1200">
                <a:solidFill>
                  <a:schemeClr val="tx1">
                    <a:lumMod val="85000"/>
                    <a:lumOff val="1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spcBef>
                <a:spcPts val="0"/>
              </a:spcBef>
              <a:buSzPts val="1890"/>
            </a:pPr>
            <a:r>
              <a:rPr lang="en-US" sz="2000" dirty="0">
                <a:latin typeface="Aptos" panose="020B0004020202020204" pitchFamily="34" charset="0"/>
              </a:rPr>
              <a:t>Alternatively, bidders can access the RFP documents using the </a:t>
            </a:r>
            <a:r>
              <a:rPr lang="en-US" sz="20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30"/>
                  </a:ext>
                </a:extLst>
              </a:rPr>
              <a:t>following direct link:</a:t>
            </a:r>
          </a:p>
          <a:p>
            <a:pPr>
              <a:spcBef>
                <a:spcPts val="0"/>
              </a:spcBef>
              <a:buSzPts val="1890"/>
            </a:pPr>
            <a:endParaRPr lang="en-US" sz="20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30"/>
                </a:ext>
              </a:extLst>
            </a:endParaRPr>
          </a:p>
          <a:p>
            <a:pPr>
              <a:spcBef>
                <a:spcPts val="0"/>
              </a:spcBef>
              <a:buSzPts val="1890"/>
            </a:pPr>
            <a:br>
              <a:rPr lang="en-US" sz="20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30"/>
                  </a:ext>
                </a:extLst>
              </a:rPr>
            </a:br>
            <a:r>
              <a:rPr lang="en-US" sz="2000" dirty="0">
                <a:latin typeface="Aptos" panose="020B0004020202020204" pitchFamily="34" charset="0"/>
                <a:hlinkClick r:id="rId2"/>
              </a:rPr>
              <a:t>https://bidopportunities.iowa.gov/Home/BidInfo?bidId=d78c8332-f479-4387-a42d-a9612c41a9e8</a:t>
            </a:r>
            <a:endParaRPr lang="en-US" sz="2000" dirty="0">
              <a:latin typeface="Aptos" panose="020B0004020202020204" pitchFamily="34" charset="0"/>
            </a:endParaRPr>
          </a:p>
        </p:txBody>
      </p:sp>
      <p:pic>
        <p:nvPicPr>
          <p:cNvPr id="11" name="Graphic 10" descr="Document">
            <a:extLst>
              <a:ext uri="{FF2B5EF4-FFF2-40B4-BE49-F238E27FC236}">
                <a16:creationId xmlns:a16="http://schemas.microsoft.com/office/drawing/2014/main" id="{6BB8DF5B-C94E-DE28-E581-C3626F333D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7473" y="1072471"/>
            <a:ext cx="3900767" cy="4211037"/>
          </a:xfrm>
          <a:prstGeom prst="rect">
            <a:avLst/>
          </a:prstGeom>
        </p:spPr>
      </p:pic>
      <p:sp>
        <p:nvSpPr>
          <p:cNvPr id="12" name="Rectangle 11">
            <a:extLst>
              <a:ext uri="{FF2B5EF4-FFF2-40B4-BE49-F238E27FC236}">
                <a16:creationId xmlns:a16="http://schemas.microsoft.com/office/drawing/2014/main" id="{523DD637-DA07-9360-6D30-ED747F0569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C9455A-E13D-5726-94BC-9C211DEAD1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39C83E3-01F5-6800-E016-A0EA33E23800}"/>
              </a:ext>
            </a:extLst>
          </p:cNvPr>
          <p:cNvSpPr/>
          <p:nvPr/>
        </p:nvSpPr>
        <p:spPr>
          <a:xfrm>
            <a:off x="0" y="6355979"/>
            <a:ext cx="9143998" cy="501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3">
            <a:extLst>
              <a:ext uri="{FF2B5EF4-FFF2-40B4-BE49-F238E27FC236}">
                <a16:creationId xmlns:a16="http://schemas.microsoft.com/office/drawing/2014/main" id="{D13CC4FC-DD17-D7DE-4908-C67109D24B10}"/>
              </a:ext>
            </a:extLst>
          </p:cNvPr>
          <p:cNvSpPr>
            <a:spLocks noGrp="1"/>
          </p:cNvSpPr>
          <p:nvPr>
            <p:ph type="sldNum" sz="quarter" idx="12"/>
          </p:nvPr>
        </p:nvSpPr>
        <p:spPr>
          <a:xfrm>
            <a:off x="8778240" y="6455664"/>
            <a:ext cx="336042" cy="365125"/>
          </a:xfrm>
        </p:spPr>
        <p:txBody>
          <a:bodyPr>
            <a:normAutofit/>
          </a:bodyPr>
          <a:lstStyle/>
          <a:p>
            <a:pPr>
              <a:spcAft>
                <a:spcPts val="600"/>
              </a:spcAft>
            </a:pPr>
            <a:fld id="{060017E3-0CEB-4BA9-92AF-EFA2BF5396E5}" type="slidenum">
              <a:rPr lang="en-US" sz="1000" smtClean="0">
                <a:solidFill>
                  <a:srgbClr val="FFFFFF"/>
                </a:solidFill>
              </a:rPr>
              <a:pPr>
                <a:spcAft>
                  <a:spcPts val="600"/>
                </a:spcAft>
              </a:pPr>
              <a:t>31</a:t>
            </a:fld>
            <a:endParaRPr lang="en-US" sz="1000" dirty="0">
              <a:solidFill>
                <a:srgbClr val="FFFFFF"/>
              </a:solidFill>
            </a:endParaRPr>
          </a:p>
        </p:txBody>
      </p:sp>
    </p:spTree>
    <p:extLst>
      <p:ext uri="{BB962C8B-B14F-4D97-AF65-F5344CB8AC3E}">
        <p14:creationId xmlns:p14="http://schemas.microsoft.com/office/powerpoint/2010/main" val="2297562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6382-6469-0375-A6B6-26423C5A4282}"/>
            </a:ext>
          </a:extLst>
        </p:cNvPr>
        <p:cNvGrpSpPr/>
        <p:nvPr/>
      </p:nvGrpSpPr>
      <p:grpSpPr>
        <a:xfrm>
          <a:off x="0" y="0"/>
          <a:ext cx="0" cy="0"/>
          <a:chOff x="0" y="0"/>
          <a:chExt cx="0" cy="0"/>
        </a:xfrm>
      </p:grpSpPr>
      <p:sp>
        <p:nvSpPr>
          <p:cNvPr id="17" name="Slide Number Placeholder 7">
            <a:extLst>
              <a:ext uri="{FF2B5EF4-FFF2-40B4-BE49-F238E27FC236}">
                <a16:creationId xmlns:a16="http://schemas.microsoft.com/office/drawing/2014/main" id="{7E6A170A-C1C7-110E-F575-C3AA40F064F8}"/>
              </a:ext>
            </a:extLst>
          </p:cNvPr>
          <p:cNvSpPr>
            <a:spLocks noGrp="1"/>
          </p:cNvSpPr>
          <p:nvPr>
            <p:ph type="sldNum" sz="quarter" idx="12"/>
          </p:nvPr>
        </p:nvSpPr>
        <p:spPr>
          <a:xfrm>
            <a:off x="6457950" y="6356351"/>
            <a:ext cx="2057400" cy="365125"/>
          </a:xfrm>
        </p:spPr>
        <p:txBody>
          <a:bodyPr/>
          <a:lstStyle/>
          <a:p>
            <a:fld id="{C95E8E5B-C54E-4915-B069-2B2C8B7FEC1E}" type="slidenum">
              <a:rPr lang="en-US" smtClean="0">
                <a:solidFill>
                  <a:schemeClr val="tx1">
                    <a:lumMod val="85000"/>
                    <a:lumOff val="15000"/>
                  </a:schemeClr>
                </a:solidFill>
              </a:rPr>
              <a:pPr/>
              <a:t>32</a:t>
            </a:fld>
            <a:endParaRPr lang="en-US" dirty="0">
              <a:solidFill>
                <a:schemeClr val="tx1">
                  <a:lumMod val="85000"/>
                  <a:lumOff val="15000"/>
                </a:schemeClr>
              </a:solidFill>
            </a:endParaRPr>
          </a:p>
        </p:txBody>
      </p:sp>
      <p:graphicFrame>
        <p:nvGraphicFramePr>
          <p:cNvPr id="7" name="Google Shape;679;p33">
            <a:extLst>
              <a:ext uri="{FF2B5EF4-FFF2-40B4-BE49-F238E27FC236}">
                <a16:creationId xmlns:a16="http://schemas.microsoft.com/office/drawing/2014/main" id="{ECBD4AB9-7601-C0E2-CF02-11C82F3B3E19}"/>
              </a:ext>
            </a:extLst>
          </p:cNvPr>
          <p:cNvGraphicFramePr/>
          <p:nvPr>
            <p:extLst>
              <p:ext uri="{D42A27DB-BD31-4B8C-83A1-F6EECF244321}">
                <p14:modId xmlns:p14="http://schemas.microsoft.com/office/powerpoint/2010/main" val="873874724"/>
              </p:ext>
            </p:extLst>
          </p:nvPr>
        </p:nvGraphicFramePr>
        <p:xfrm>
          <a:off x="365858" y="1023993"/>
          <a:ext cx="8346342" cy="5018574"/>
        </p:xfrm>
        <a:graphic>
          <a:graphicData uri="http://schemas.openxmlformats.org/drawingml/2006/table">
            <a:tbl>
              <a:tblPr>
                <a:noFill/>
              </a:tblPr>
              <a:tblGrid>
                <a:gridCol w="5944872">
                  <a:extLst>
                    <a:ext uri="{9D8B030D-6E8A-4147-A177-3AD203B41FA5}">
                      <a16:colId xmlns:a16="http://schemas.microsoft.com/office/drawing/2014/main" val="20000"/>
                    </a:ext>
                  </a:extLst>
                </a:gridCol>
                <a:gridCol w="2401470">
                  <a:extLst>
                    <a:ext uri="{9D8B030D-6E8A-4147-A177-3AD203B41FA5}">
                      <a16:colId xmlns:a16="http://schemas.microsoft.com/office/drawing/2014/main" val="20001"/>
                    </a:ext>
                  </a:extLst>
                </a:gridCol>
              </a:tblGrid>
              <a:tr h="317887">
                <a:tc>
                  <a:txBody>
                    <a:bodyPr/>
                    <a:lstStyle/>
                    <a:p>
                      <a:pPr marL="0" marR="0" lvl="0" indent="0" algn="ctr" rtl="0">
                        <a:spcBef>
                          <a:spcPts val="0"/>
                        </a:spcBef>
                        <a:spcAft>
                          <a:spcPts val="0"/>
                        </a:spcAft>
                        <a:buClr>
                          <a:schemeClr val="dk1"/>
                        </a:buClr>
                        <a:buSzPts val="1900"/>
                        <a:buFont typeface="Gill Sans"/>
                        <a:buNone/>
                      </a:pPr>
                      <a:r>
                        <a:rPr lang="en-US" sz="1600" b="1" u="none" strike="noStrike" cap="none" dirty="0">
                          <a:solidFill>
                            <a:schemeClr val="lt1"/>
                          </a:solidFill>
                          <a:latin typeface="+mn-lt"/>
                        </a:rPr>
                        <a:t>Event</a:t>
                      </a:r>
                      <a:endParaRPr sz="1600" b="1" u="none" strike="noStrike" cap="none" dirty="0">
                        <a:solidFill>
                          <a:schemeClr val="lt1"/>
                        </a:solidFill>
                        <a:latin typeface="+mn-lt"/>
                        <a:ea typeface="Arial"/>
                        <a:cs typeface="Arial"/>
                        <a:sym typeface="Arial"/>
                      </a:endParaRPr>
                    </a:p>
                  </a:txBody>
                  <a:tcPr marL="0" marR="10775"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rtl="0">
                        <a:lnSpc>
                          <a:spcPct val="100000"/>
                        </a:lnSpc>
                        <a:spcBef>
                          <a:spcPts val="0"/>
                        </a:spcBef>
                        <a:spcAft>
                          <a:spcPts val="0"/>
                        </a:spcAft>
                        <a:buClr>
                          <a:schemeClr val="dk1"/>
                        </a:buClr>
                        <a:buSzPts val="1400"/>
                        <a:buFont typeface="Arial"/>
                        <a:buNone/>
                      </a:pPr>
                      <a:r>
                        <a:rPr lang="en-US" sz="1600" b="1" u="none" strike="noStrike" cap="none" dirty="0">
                          <a:solidFill>
                            <a:schemeClr val="lt1"/>
                          </a:solidFill>
                          <a:latin typeface="+mn-l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Date</a:t>
                      </a:r>
                      <a:endParaRPr sz="1600" b="1" i="0" u="none" strike="noStrike" cap="none" dirty="0">
                        <a:solidFill>
                          <a:schemeClr val="lt1"/>
                        </a:solidFill>
                        <a:latin typeface="+mn-lt"/>
                        <a:ea typeface="Arial"/>
                        <a:cs typeface="Arial"/>
                        <a:sym typeface="Arial"/>
                      </a:endParaRPr>
                    </a:p>
                  </a:txBody>
                  <a:tcPr marL="0" marR="107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290325">
                <a:tc>
                  <a:txBody>
                    <a:bodyPr/>
                    <a:lstStyle/>
                    <a:p>
                      <a:pPr marL="5715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Agency Issues RFP Notice to Targeted Small Business Website</a:t>
                      </a:r>
                      <a:endParaRPr sz="1400" i="0" u="none" strike="noStrike" cap="none" dirty="0">
                        <a:solidFill>
                          <a:schemeClr val="dk1"/>
                        </a:solidFill>
                        <a:latin typeface="+mn-lt"/>
                        <a:ea typeface="Gill Sans"/>
                        <a:cs typeface="Gill Sans"/>
                        <a:sym typeface="Gill Sans"/>
                      </a:endParaRPr>
                    </a:p>
                  </a:txBody>
                  <a:tcPr marL="0" marR="107700"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 January 24, 2025</a:t>
                      </a:r>
                      <a:endParaRPr sz="1400" u="none" strike="noStrike" cap="none" dirty="0">
                        <a:solidFill>
                          <a:schemeClr val="dk1"/>
                        </a:solidFill>
                        <a:latin typeface="+mn-lt"/>
                        <a:ea typeface="Gill Sans"/>
                        <a:cs typeface="Gill Sans"/>
                        <a:sym typeface="Gill Sans"/>
                      </a:endParaRPr>
                    </a:p>
                  </a:txBody>
                  <a:tcPr marL="0" marR="107700"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90325">
                <a:tc>
                  <a:txBody>
                    <a:bodyPr/>
                    <a:lstStyle/>
                    <a:p>
                      <a:pPr marL="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Agency Issues RFP to Bid opportunities Website 	</a:t>
                      </a:r>
                      <a:endParaRPr sz="1400" i="0" u="none" strike="noStrike" cap="none" dirty="0">
                        <a:solidFill>
                          <a:schemeClr val="dk1"/>
                        </a:solidFill>
                        <a:latin typeface="+mn-lt"/>
                        <a:ea typeface="Gill Sans"/>
                        <a:cs typeface="Gill Sans"/>
                        <a:sym typeface="Gill Sans"/>
                      </a:endParaRPr>
                    </a:p>
                  </a:txBody>
                  <a:tcPr marL="53850" marR="107700"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January 27, 2025</a:t>
                      </a:r>
                      <a:endParaRPr sz="1400" u="none" strike="noStrike" cap="none" dirty="0">
                        <a:solidFill>
                          <a:schemeClr val="dk1"/>
                        </a:solidFill>
                        <a:latin typeface="+mn-lt"/>
                        <a:ea typeface="Gill Sans"/>
                        <a:cs typeface="Gill Sans"/>
                        <a:sym typeface="Gill Sans"/>
                      </a:endParaRPr>
                    </a:p>
                  </a:txBody>
                  <a:tcPr marL="53850" marR="107700"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2"/>
                  </a:ext>
                </a:extLst>
              </a:tr>
              <a:tr h="483260">
                <a:tc>
                  <a:txBody>
                    <a:bodyPr/>
                    <a:lstStyle/>
                    <a:p>
                      <a:pPr marL="5715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Bidders’ Conference and Capitation Rate Estimate Presentation</a:t>
                      </a:r>
                      <a:endParaRPr sz="1400" u="none" strike="noStrike" cap="none" dirty="0">
                        <a:solidFill>
                          <a:schemeClr val="dk1"/>
                        </a:solidFill>
                        <a:latin typeface="+mn-lt"/>
                        <a:ea typeface="Gill Sans"/>
                        <a:cs typeface="Gill Sans"/>
                        <a:sym typeface="Gill Sans"/>
                      </a:endParaRPr>
                    </a:p>
                  </a:txBody>
                  <a:tcPr marL="0" marR="107700"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 February 18, 2025</a:t>
                      </a:r>
                    </a:p>
                    <a:p>
                      <a:pPr marL="0" marR="0" lvl="0" indent="0" algn="l" rtl="0">
                        <a:lnSpc>
                          <a:spcPct val="100000"/>
                        </a:lnSpc>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 2:00-3:30 PM</a:t>
                      </a:r>
                      <a:endParaRPr sz="1400" u="none" strike="noStrike" cap="none" dirty="0">
                        <a:solidFill>
                          <a:schemeClr val="dk1"/>
                        </a:solidFill>
                        <a:latin typeface="+mn-lt"/>
                        <a:ea typeface="Gill Sans"/>
                        <a:cs typeface="Gill Sans"/>
                        <a:sym typeface="Gill Sans"/>
                      </a:endParaRPr>
                    </a:p>
                  </a:txBody>
                  <a:tcPr marL="0" marR="107700" marT="53850" marB="538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85870">
                <a:tc>
                  <a:txBody>
                    <a:bodyPr/>
                    <a:lstStyle/>
                    <a:p>
                      <a:pPr marL="0" marR="0" lvl="0" indent="0" algn="l" rtl="0">
                        <a:spcBef>
                          <a:spcPts val="0"/>
                        </a:spcBef>
                        <a:spcAft>
                          <a:spcPts val="0"/>
                        </a:spcAft>
                        <a:buClr>
                          <a:schemeClr val="dk1"/>
                        </a:buClr>
                        <a:buSzPts val="1400"/>
                        <a:buFont typeface="Arial"/>
                        <a:buNone/>
                      </a:pPr>
                      <a:r>
                        <a:rPr lang="en-US" sz="1400" b="1" u="none" strike="noStrike" cap="none" dirty="0">
                          <a:solidFill>
                            <a:schemeClr val="dk1"/>
                          </a:solidFill>
                          <a:latin typeface="+mn-lt"/>
                          <a:ea typeface="Gill Sans"/>
                          <a:cs typeface="Gill Sans"/>
                          <a:sym typeface="Gill Sans"/>
                        </a:rPr>
                        <a:t>Bidder Letter of Intent to Bid Due By </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rtl="0">
                        <a:spcBef>
                          <a:spcPts val="0"/>
                        </a:spcBef>
                        <a:spcAft>
                          <a:spcPts val="0"/>
                        </a:spcAft>
                        <a:buClr>
                          <a:schemeClr val="dk1"/>
                        </a:buClr>
                        <a:buSzPts val="1400"/>
                        <a:buFont typeface="Gill Sans"/>
                        <a:buNone/>
                      </a:pPr>
                      <a:r>
                        <a:rPr lang="en-US" sz="1400" b="1" u="none" strike="noStrike" cap="none" dirty="0">
                          <a:solidFill>
                            <a:schemeClr val="dk1"/>
                          </a:solidFill>
                          <a:latin typeface="+mn-lt"/>
                          <a:ea typeface="Gill Sans"/>
                          <a:cs typeface="Gill Sans"/>
                          <a:sym typeface="Gill Sans"/>
                        </a:rPr>
                        <a:t>February 19, 2025, by 3:00 PM</a:t>
                      </a:r>
                      <a:endParaRPr sz="1400" b="1"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4"/>
                  </a:ext>
                </a:extLst>
              </a:tr>
              <a:tr h="385870">
                <a:tc>
                  <a:txBody>
                    <a:bodyPr/>
                    <a:lstStyle/>
                    <a:p>
                      <a:pPr marL="57150" marR="0" lvl="0" indent="0" algn="l" rtl="0">
                        <a:spcBef>
                          <a:spcPts val="0"/>
                        </a:spcBef>
                        <a:spcAft>
                          <a:spcPts val="0"/>
                        </a:spcAft>
                        <a:buClr>
                          <a:schemeClr val="dk1"/>
                        </a:buClr>
                        <a:buSzPts val="1400"/>
                        <a:buFont typeface="Arial"/>
                        <a:buNone/>
                      </a:pPr>
                      <a:r>
                        <a:rPr lang="en-US" sz="1400" b="1" u="none" strike="noStrike" cap="none" dirty="0">
                          <a:solidFill>
                            <a:schemeClr val="dk1"/>
                          </a:solidFill>
                          <a:latin typeface="+mn-lt"/>
                          <a:ea typeface="Gill Sans"/>
                          <a:cs typeface="Gill Sans"/>
                          <a:sym typeface="Gill Sans"/>
                        </a:rPr>
                        <a:t>Bidder Written Questions (Round 1) Due By</a:t>
                      </a:r>
                      <a:endParaRPr sz="1400" b="1"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0325" marR="0" lvl="0" indent="0" algn="l" rtl="0">
                        <a:spcBef>
                          <a:spcPts val="0"/>
                        </a:spcBef>
                        <a:spcAft>
                          <a:spcPts val="0"/>
                        </a:spcAft>
                        <a:buClr>
                          <a:schemeClr val="dk1"/>
                        </a:buClr>
                        <a:buSzPts val="1400"/>
                        <a:buFont typeface="Gill Sans"/>
                        <a:buNone/>
                        <a:tabLst/>
                      </a:pPr>
                      <a:r>
                        <a:rPr lang="en-US" sz="1400" b="1" i="0" u="none" strike="noStrike" cap="none" dirty="0">
                          <a:solidFill>
                            <a:schemeClr val="dk1"/>
                          </a:solidFill>
                          <a:latin typeface="+mn-lt"/>
                          <a:ea typeface="Gill Sans"/>
                          <a:cs typeface="Gill Sans"/>
                          <a:sym typeface="Gill Sans"/>
                        </a:rPr>
                        <a:t>February 19. 2025, by 3:00 PM</a:t>
                      </a:r>
                      <a:endParaRPr sz="1400" b="1" i="0"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54802">
                <a:tc>
                  <a:txBody>
                    <a:bodyPr/>
                    <a:lstStyle/>
                    <a:p>
                      <a:pPr marL="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Agency Responses to Questions (Round 1) Issued By</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March 5, 2025</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6"/>
                  </a:ext>
                </a:extLst>
              </a:tr>
              <a:tr h="254802">
                <a:tc>
                  <a:txBody>
                    <a:bodyPr/>
                    <a:lstStyle/>
                    <a:p>
                      <a:pPr marL="5715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Agency Posts Scoring Guide and Technical Proposal Components</a:t>
                      </a:r>
                      <a:endParaRPr sz="1400"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 April 23, 2025</a:t>
                      </a:r>
                      <a:endParaRPr sz="1400"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385870">
                <a:tc>
                  <a:txBody>
                    <a:bodyPr/>
                    <a:lstStyle/>
                    <a:p>
                      <a:pPr marL="0" marR="0" lvl="0" indent="0" algn="l" rtl="0">
                        <a:spcBef>
                          <a:spcPts val="0"/>
                        </a:spcBef>
                        <a:spcAft>
                          <a:spcPts val="0"/>
                        </a:spcAft>
                        <a:buClr>
                          <a:schemeClr val="dk1"/>
                        </a:buClr>
                        <a:buSzPts val="1400"/>
                        <a:buFont typeface="Arial"/>
                        <a:buNone/>
                      </a:pPr>
                      <a:r>
                        <a:rPr lang="en-US" sz="1400" b="1" u="none" strike="noStrike" cap="none" dirty="0">
                          <a:solidFill>
                            <a:schemeClr val="dk1"/>
                          </a:solidFill>
                          <a:latin typeface="+mn-lt"/>
                          <a:ea typeface="Gill Sans"/>
                          <a:cs typeface="Gill Sans"/>
                          <a:sym typeface="Gill Sans"/>
                        </a:rPr>
                        <a:t>Bidder Written Questions (Round 2) Due By</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rtl="0">
                        <a:spcBef>
                          <a:spcPts val="0"/>
                        </a:spcBef>
                        <a:spcAft>
                          <a:spcPts val="0"/>
                        </a:spcAft>
                        <a:buClr>
                          <a:schemeClr val="dk1"/>
                        </a:buClr>
                        <a:buSzPts val="1400"/>
                        <a:buFont typeface="Gill Sans"/>
                        <a:buNone/>
                      </a:pPr>
                      <a:r>
                        <a:rPr lang="en-US" sz="1400" b="1" u="none" strike="noStrike" cap="none" dirty="0">
                          <a:solidFill>
                            <a:schemeClr val="dk1"/>
                          </a:solidFill>
                          <a:latin typeface="+mn-lt"/>
                          <a:ea typeface="Gill Sans"/>
                          <a:cs typeface="Gill Sans"/>
                          <a:sym typeface="Gill Sans"/>
                        </a:rPr>
                        <a:t>March 26, 2025, by 3:00 PM</a:t>
                      </a:r>
                      <a:endParaRPr sz="1400" b="1"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08"/>
                  </a:ext>
                </a:extLst>
              </a:tr>
              <a:tr h="254802">
                <a:tc>
                  <a:txBody>
                    <a:bodyPr/>
                    <a:lstStyle/>
                    <a:p>
                      <a:pPr marL="57150" marR="0" lvl="0" indent="0" algn="l" rtl="0">
                        <a:spcBef>
                          <a:spcPts val="0"/>
                        </a:spcBef>
                        <a:spcAft>
                          <a:spcPts val="0"/>
                        </a:spcAft>
                        <a:buClr>
                          <a:schemeClr val="dk1"/>
                        </a:buClr>
                        <a:buSzPts val="1400"/>
                        <a:buFont typeface="Arial"/>
                        <a:buNone/>
                      </a:pPr>
                      <a:r>
                        <a:rPr lang="en-US" sz="1400" u="none" strike="noStrike" cap="none">
                          <a:solidFill>
                            <a:schemeClr val="dk1"/>
                          </a:solidFill>
                          <a:latin typeface="+mn-lt"/>
                          <a:ea typeface="Gill Sans"/>
                          <a:cs typeface="Gill Sans"/>
                          <a:sym typeface="Gill Sans"/>
                        </a:rPr>
                        <a:t>Agency Responses to Questions (Round 2) Issued By</a:t>
                      </a:r>
                      <a:endParaRPr sz="1400" u="none" strike="noStrike" cap="none">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 April 9, 2025</a:t>
                      </a:r>
                      <a:endParaRPr sz="1400"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54802">
                <a:tc>
                  <a:txBody>
                    <a:bodyPr/>
                    <a:lstStyle/>
                    <a:p>
                      <a:pPr marL="0" marR="0" lvl="0" indent="0" algn="l" rtl="0">
                        <a:spcBef>
                          <a:spcPts val="0"/>
                        </a:spcBef>
                        <a:spcAft>
                          <a:spcPts val="0"/>
                        </a:spcAft>
                        <a:buClr>
                          <a:schemeClr val="dk1"/>
                        </a:buClr>
                        <a:buSzPts val="1400"/>
                        <a:buFont typeface="Arial"/>
                        <a:buNone/>
                      </a:pPr>
                      <a:r>
                        <a:rPr lang="en-US" sz="1400" b="1" u="none" strike="noStrike" cap="none" dirty="0">
                          <a:solidFill>
                            <a:schemeClr val="dk1"/>
                          </a:solidFill>
                          <a:latin typeface="+mn-lt"/>
                          <a:ea typeface="Gill Sans"/>
                          <a:cs typeface="Gill Sans"/>
                          <a:sym typeface="Gill Sans"/>
                        </a:rPr>
                        <a:t>Bidder Proposals and any Amendments to Proposals Due By</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54203" algn="l" rtl="0">
                        <a:spcBef>
                          <a:spcPts val="0"/>
                        </a:spcBef>
                        <a:spcAft>
                          <a:spcPts val="0"/>
                        </a:spcAft>
                        <a:buClr>
                          <a:schemeClr val="dk1"/>
                        </a:buClr>
                        <a:buSzPts val="1400"/>
                        <a:buFont typeface="Gill Sans"/>
                        <a:buNone/>
                      </a:pPr>
                      <a:r>
                        <a:rPr lang="en-US" sz="1400" b="1" u="none" strike="noStrike" cap="none" dirty="0">
                          <a:solidFill>
                            <a:schemeClr val="dk1"/>
                          </a:solidFill>
                          <a:latin typeface="+mn-lt"/>
                          <a:ea typeface="Gill Sans"/>
                          <a:cs typeface="Gill Sans"/>
                          <a:sym typeface="Gill Sans"/>
                        </a:rPr>
                        <a:t>May 7, 2025, by 3:00 PM</a:t>
                      </a:r>
                      <a:endParaRPr sz="1400" b="1"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10"/>
                  </a:ext>
                </a:extLst>
              </a:tr>
              <a:tr h="385870">
                <a:tc>
                  <a:txBody>
                    <a:bodyPr/>
                    <a:lstStyle/>
                    <a:p>
                      <a:pPr marL="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Bidder Presentations of Bid Proposals (held at the discretion of the Agency) </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54203"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July 29, 2025</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5911166"/>
                  </a:ext>
                </a:extLst>
              </a:tr>
              <a:tr h="254802">
                <a:tc>
                  <a:txBody>
                    <a:bodyPr/>
                    <a:lstStyle/>
                    <a:p>
                      <a:pPr marL="5715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Agency Announces Apparent Successful Bidder/Notice of Intent to Award </a:t>
                      </a:r>
                      <a:endParaRPr sz="1400"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 August 15, 2025</a:t>
                      </a:r>
                      <a:endParaRPr sz="1400"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11"/>
                  </a:ext>
                </a:extLst>
              </a:tr>
              <a:tr h="254802">
                <a:tc>
                  <a:txBody>
                    <a:bodyPr/>
                    <a:lstStyle/>
                    <a:p>
                      <a:pPr marL="0" marR="0" lvl="0" indent="0" algn="l" rtl="0">
                        <a:spcBef>
                          <a:spcPts val="0"/>
                        </a:spcBef>
                        <a:spcAft>
                          <a:spcPts val="0"/>
                        </a:spcAft>
                        <a:buClr>
                          <a:schemeClr val="dk1"/>
                        </a:buClr>
                        <a:buSzPts val="1400"/>
                        <a:buFont typeface="Arial"/>
                        <a:buNone/>
                      </a:pPr>
                      <a:r>
                        <a:rPr lang="en-US" sz="1400" u="none" strike="noStrike" cap="none">
                          <a:solidFill>
                            <a:schemeClr val="dk1"/>
                          </a:solidFill>
                          <a:latin typeface="+mn-lt"/>
                          <a:ea typeface="Gill Sans"/>
                          <a:cs typeface="Gill Sans"/>
                          <a:sym typeface="Gill Sans"/>
                        </a:rPr>
                        <a:t>Transition Activities Begin</a:t>
                      </a:r>
                      <a:endParaRPr sz="1400" u="none" strike="noStrike" cap="none">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54203" algn="l" rtl="0">
                        <a:spcBef>
                          <a:spcPts val="0"/>
                        </a:spcBef>
                        <a:spcAft>
                          <a:spcPts val="0"/>
                        </a:spcAft>
                        <a:buClr>
                          <a:schemeClr val="dk1"/>
                        </a:buClr>
                        <a:buSzPts val="1400"/>
                        <a:buFont typeface="Gill Sans"/>
                        <a:buNone/>
                      </a:pPr>
                      <a:r>
                        <a:rPr lang="en-US" sz="1400" u="none" strike="noStrike" cap="none" dirty="0">
                          <a:solidFill>
                            <a:schemeClr val="dk1"/>
                          </a:solidFill>
                          <a:latin typeface="+mn-lt"/>
                          <a:ea typeface="Gill Sans"/>
                          <a:cs typeface="Gill Sans"/>
                          <a:sym typeface="Gill Sans"/>
                        </a:rPr>
                        <a:t>September 15, 2025</a:t>
                      </a:r>
                      <a:endParaRPr sz="1400" u="none" strike="noStrike" cap="none" dirty="0">
                        <a:solidFill>
                          <a:schemeClr val="dk1"/>
                        </a:solidFill>
                        <a:latin typeface="+mn-lt"/>
                        <a:ea typeface="Gill Sans"/>
                        <a:cs typeface="Gill Sans"/>
                        <a:sym typeface="Gill Sans"/>
                      </a:endParaRPr>
                    </a:p>
                  </a:txBody>
                  <a:tcPr marL="5385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2"/>
                  </a:ext>
                </a:extLst>
              </a:tr>
              <a:tr h="254802">
                <a:tc>
                  <a:txBody>
                    <a:bodyPr/>
                    <a:lstStyle/>
                    <a:p>
                      <a:pPr marL="57150" marR="0" lvl="0" indent="0" algn="l" rtl="0">
                        <a:spcBef>
                          <a:spcPts val="0"/>
                        </a:spcBef>
                        <a:spcAft>
                          <a:spcPts val="0"/>
                        </a:spcAft>
                        <a:buClr>
                          <a:schemeClr val="dk1"/>
                        </a:buClr>
                        <a:buSzPts val="1400"/>
                        <a:buFont typeface="Arial"/>
                        <a:buNone/>
                      </a:pPr>
                      <a:r>
                        <a:rPr lang="en-US" sz="1400" b="1" u="none" strike="noStrike" cap="none">
                          <a:solidFill>
                            <a:schemeClr val="dk1"/>
                          </a:solidFill>
                          <a:latin typeface="+mn-lt"/>
                          <a:ea typeface="Gill Sans"/>
                          <a:cs typeface="Gill Sans"/>
                          <a:sym typeface="Gill Sans"/>
                        </a:rPr>
                        <a:t>Anticipated Start Date for the Provision of Services</a:t>
                      </a:r>
                      <a:endParaRPr sz="1400" u="none" strike="noStrike" cap="none">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l" rtl="0">
                        <a:spcBef>
                          <a:spcPts val="0"/>
                        </a:spcBef>
                        <a:spcAft>
                          <a:spcPts val="0"/>
                        </a:spcAft>
                        <a:buClr>
                          <a:schemeClr val="dk1"/>
                        </a:buClr>
                        <a:buSzPts val="1400"/>
                        <a:buFont typeface="Arial"/>
                        <a:buNone/>
                      </a:pPr>
                      <a:r>
                        <a:rPr lang="en-US" sz="1400" u="none" strike="noStrike" cap="none" dirty="0">
                          <a:solidFill>
                            <a:schemeClr val="dk1"/>
                          </a:solidFill>
                          <a:latin typeface="+mn-lt"/>
                          <a:ea typeface="Gill Sans"/>
                          <a:cs typeface="Gill Sans"/>
                          <a:sym typeface="Gill Sans"/>
                        </a:rPr>
                        <a:t> </a:t>
                      </a:r>
                      <a:r>
                        <a:rPr lang="en-US" sz="1400" b="1" u="none" strike="noStrike" cap="none" dirty="0">
                          <a:solidFill>
                            <a:schemeClr val="dk1"/>
                          </a:solidFill>
                          <a:latin typeface="+mn-lt"/>
                          <a:ea typeface="Gill Sans"/>
                          <a:cs typeface="Gill Sans"/>
                          <a:sym typeface="Gill Sans"/>
                        </a:rPr>
                        <a:t>July 1, 2026</a:t>
                      </a:r>
                      <a:endParaRPr sz="1400" b="1" u="none" strike="noStrike" cap="none" dirty="0">
                        <a:solidFill>
                          <a:schemeClr val="dk1"/>
                        </a:solidFill>
                        <a:latin typeface="+mn-lt"/>
                        <a:ea typeface="Gill Sans"/>
                        <a:cs typeface="Gill Sans"/>
                        <a:sym typeface="Gill Sans"/>
                      </a:endParaRPr>
                    </a:p>
                  </a:txBody>
                  <a:tcPr marL="0" marR="808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013"/>
                  </a:ext>
                </a:extLst>
              </a:tr>
            </a:tbl>
          </a:graphicData>
        </a:graphic>
      </p:graphicFrame>
      <p:sp>
        <p:nvSpPr>
          <p:cNvPr id="8" name="Title 1">
            <a:extLst>
              <a:ext uri="{FF2B5EF4-FFF2-40B4-BE49-F238E27FC236}">
                <a16:creationId xmlns:a16="http://schemas.microsoft.com/office/drawing/2014/main" id="{27E7856E-74A8-25ED-51C0-2BF263B37C3A}"/>
              </a:ext>
            </a:extLst>
          </p:cNvPr>
          <p:cNvSpPr txBox="1">
            <a:spLocks/>
          </p:cNvSpPr>
          <p:nvPr/>
        </p:nvSpPr>
        <p:spPr>
          <a:xfrm>
            <a:off x="552824" y="192639"/>
            <a:ext cx="2163482" cy="7270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2800" dirty="0">
                <a:solidFill>
                  <a:schemeClr val="accent4"/>
                </a:solidFill>
                <a:ea typeface="Gill Sans"/>
                <a:cs typeface="Gill Sans"/>
                <a:sym typeface="Gill Sans"/>
              </a:rPr>
              <a:t>Key Dates</a:t>
            </a:r>
            <a:endParaRPr lang="en-US" sz="2800" dirty="0">
              <a:solidFill>
                <a:schemeClr val="accent4"/>
              </a:solidFill>
            </a:endParaRPr>
          </a:p>
        </p:txBody>
      </p:sp>
      <p:sp>
        <p:nvSpPr>
          <p:cNvPr id="9" name="TextBox 8">
            <a:extLst>
              <a:ext uri="{FF2B5EF4-FFF2-40B4-BE49-F238E27FC236}">
                <a16:creationId xmlns:a16="http://schemas.microsoft.com/office/drawing/2014/main" id="{DFEBB9B6-A2B7-2C23-39E1-255A6464111D}"/>
              </a:ext>
            </a:extLst>
          </p:cNvPr>
          <p:cNvSpPr txBox="1"/>
          <p:nvPr/>
        </p:nvSpPr>
        <p:spPr>
          <a:xfrm>
            <a:off x="2815147" y="279902"/>
            <a:ext cx="5897053" cy="535531"/>
          </a:xfrm>
          <a:prstGeom prst="rect">
            <a:avLst/>
          </a:prstGeom>
          <a:solidFill>
            <a:schemeClr val="accent2">
              <a:lumMod val="40000"/>
              <a:lumOff val="60000"/>
            </a:schemeClr>
          </a:solidFill>
        </p:spPr>
        <p:txBody>
          <a:bodyPr wrap="square" rtlCol="0" anchor="ctr">
            <a:spAutoFit/>
          </a:bodyPr>
          <a:lstStyle/>
          <a:p>
            <a:pPr marL="171450" lvl="0" indent="-171450" algn="l" rtl="0">
              <a:lnSpc>
                <a:spcPct val="90000"/>
              </a:lnSpc>
              <a:spcBef>
                <a:spcPts val="0"/>
              </a:spcBef>
              <a:spcAft>
                <a:spcPts val="0"/>
              </a:spcAft>
              <a:buSzPts val="1710"/>
              <a:buFont typeface="Wingdings 3" panose="05040102010807070707" pitchFamily="18" charset="2"/>
              <a:buChar char=""/>
            </a:pPr>
            <a:r>
              <a:rPr lang="en-US" sz="1600" dirty="0"/>
              <a:t>See the procurement timetable in the RFP for more details. Times provided are in Central Time.</a:t>
            </a:r>
          </a:p>
        </p:txBody>
      </p:sp>
    </p:spTree>
    <p:extLst>
      <p:ext uri="{BB962C8B-B14F-4D97-AF65-F5344CB8AC3E}">
        <p14:creationId xmlns:p14="http://schemas.microsoft.com/office/powerpoint/2010/main" val="4132219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AA2D0-FA4F-4B7D-9D2E-0256C1F9F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83D729-4AC0-933F-EFB9-6AA280AC8DA2}"/>
              </a:ext>
            </a:extLst>
          </p:cNvPr>
          <p:cNvSpPr>
            <a:spLocks noGrp="1"/>
          </p:cNvSpPr>
          <p:nvPr>
            <p:ph type="title"/>
          </p:nvPr>
        </p:nvSpPr>
        <p:spPr>
          <a:xfrm>
            <a:off x="324498" y="349042"/>
            <a:ext cx="7298592" cy="727074"/>
          </a:xfrm>
        </p:spPr>
        <p:txBody>
          <a:bodyPr>
            <a:noAutofit/>
          </a:bodyPr>
          <a:lstStyle/>
          <a:p>
            <a:r>
              <a:rPr lang="en-US" sz="3200" dirty="0">
                <a:solidFill>
                  <a:schemeClr val="accent4"/>
                </a:solidFill>
                <a:ea typeface="Gill Sans"/>
                <a:cs typeface="Gill Sans"/>
                <a:sym typeface="Gill Sans"/>
              </a:rPr>
              <a:t>Technical Proposal Response Guide</a:t>
            </a:r>
            <a:endParaRPr lang="en-US" sz="3200" dirty="0">
              <a:solidFill>
                <a:schemeClr val="accent4"/>
              </a:solidFill>
            </a:endParaRPr>
          </a:p>
        </p:txBody>
      </p:sp>
      <p:sp>
        <p:nvSpPr>
          <p:cNvPr id="6" name="Google Shape;686;p34">
            <a:extLst>
              <a:ext uri="{FF2B5EF4-FFF2-40B4-BE49-F238E27FC236}">
                <a16:creationId xmlns:a16="http://schemas.microsoft.com/office/drawing/2014/main" id="{327A546A-7052-50DD-5E5A-4458DE1055E1}"/>
              </a:ext>
            </a:extLst>
          </p:cNvPr>
          <p:cNvSpPr txBox="1">
            <a:spLocks noGrp="1"/>
          </p:cNvSpPr>
          <p:nvPr>
            <p:ph type="body" idx="1"/>
          </p:nvPr>
        </p:nvSpPr>
        <p:spPr>
          <a:xfrm>
            <a:off x="324498" y="1748302"/>
            <a:ext cx="3803749" cy="3836701"/>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SzPts val="1620"/>
              <a:buFont typeface="Wingdings 3" panose="05040102010807070707" pitchFamily="18" charset="2"/>
              <a:buChar char=""/>
            </a:pPr>
            <a:r>
              <a:rPr lang="en-US" sz="2000" b="0" dirty="0">
                <a:solidFill>
                  <a:schemeClr val="tx1"/>
                </a:solidFill>
                <a:latin typeface="Aptos" panose="020B0004020202020204" pitchFamily="34" charset="0"/>
              </a:rPr>
              <a:t>Follow Section 3 of the RFP   for format and content specifications for bid proposals.</a:t>
            </a:r>
            <a:endParaRPr sz="2000" b="0" dirty="0">
              <a:solidFill>
                <a:schemeClr val="tx1"/>
              </a:solidFill>
              <a:latin typeface="Aptos" panose="020B0004020202020204" pitchFamily="34" charset="0"/>
            </a:endParaRPr>
          </a:p>
          <a:p>
            <a:pPr marL="102871" lvl="0" algn="l" rtl="0">
              <a:lnSpc>
                <a:spcPct val="90000"/>
              </a:lnSpc>
              <a:spcBef>
                <a:spcPts val="750"/>
              </a:spcBef>
              <a:spcAft>
                <a:spcPts val="0"/>
              </a:spcAft>
              <a:buSzPts val="1620"/>
            </a:pPr>
            <a:endParaRPr sz="2000" b="0" dirty="0">
              <a:solidFill>
                <a:schemeClr val="tx1"/>
              </a:solidFill>
              <a:latin typeface="Aptos" panose="020B0004020202020204" pitchFamily="34" charset="0"/>
            </a:endParaRPr>
          </a:p>
          <a:p>
            <a:pPr marL="285750" lvl="0" indent="-285750" algn="l" rtl="0">
              <a:lnSpc>
                <a:spcPct val="90000"/>
              </a:lnSpc>
              <a:spcBef>
                <a:spcPts val="750"/>
              </a:spcBef>
              <a:spcAft>
                <a:spcPts val="0"/>
              </a:spcAft>
              <a:buSzPts val="1620"/>
              <a:buFont typeface="Wingdings 3" panose="05040102010807070707" pitchFamily="18" charset="2"/>
              <a:buChar char=""/>
            </a:pPr>
            <a:r>
              <a:rPr lang="en-US" sz="2000" b="0" dirty="0">
                <a:solidFill>
                  <a:schemeClr val="tx1"/>
                </a:solidFill>
                <a:latin typeface="Aptos" panose="020B0004020202020204" pitchFamily="34" charset="0"/>
              </a:rPr>
              <a:t>Respond in accordance with Attachment J: Technical Proposal Response Guide. </a:t>
            </a:r>
            <a:endParaRPr sz="2000" b="0" dirty="0">
              <a:solidFill>
                <a:schemeClr val="tx1"/>
              </a:solidFill>
              <a:latin typeface="Aptos" panose="020B0004020202020204" pitchFamily="34" charset="0"/>
            </a:endParaRPr>
          </a:p>
          <a:p>
            <a:pPr marL="635509" lvl="1" indent="-342900" algn="l" rtl="0">
              <a:lnSpc>
                <a:spcPct val="90000"/>
              </a:lnSpc>
              <a:spcBef>
                <a:spcPts val="375"/>
              </a:spcBef>
              <a:spcAft>
                <a:spcPts val="0"/>
              </a:spcAft>
              <a:buSzPts val="1440"/>
              <a:buFont typeface="Wingdings 3" panose="05040102010807070707" pitchFamily="18" charset="2"/>
              <a:buChar char=""/>
            </a:pPr>
            <a:r>
              <a:rPr lang="en-US" b="0" dirty="0">
                <a:solidFill>
                  <a:schemeClr val="tx1"/>
                </a:solidFill>
                <a:latin typeface="Aptos" panose="020B0004020202020204" pitchFamily="34" charset="0"/>
              </a:rPr>
              <a:t>See instructions in RFP Section 3.2 and at the beginning of Attachment J.</a:t>
            </a:r>
            <a:endParaRPr b="0" dirty="0">
              <a:solidFill>
                <a:schemeClr val="tx1"/>
              </a:solidFill>
              <a:latin typeface="Aptos" panose="020B0004020202020204" pitchFamily="34" charset="0"/>
            </a:endParaRPr>
          </a:p>
          <a:p>
            <a:pPr marL="137160" lvl="0" indent="-40005" algn="l" rtl="0">
              <a:lnSpc>
                <a:spcPct val="90000"/>
              </a:lnSpc>
              <a:spcBef>
                <a:spcPts val="750"/>
              </a:spcBef>
              <a:spcAft>
                <a:spcPts val="0"/>
              </a:spcAft>
              <a:buSzPts val="1530"/>
              <a:buFont typeface="Noto Sans Symbols"/>
              <a:buNone/>
            </a:pPr>
            <a:endParaRPr sz="1700" dirty="0"/>
          </a:p>
        </p:txBody>
      </p:sp>
      <p:sp>
        <p:nvSpPr>
          <p:cNvPr id="7" name="Slide Number Placeholder 6">
            <a:extLst>
              <a:ext uri="{FF2B5EF4-FFF2-40B4-BE49-F238E27FC236}">
                <a16:creationId xmlns:a16="http://schemas.microsoft.com/office/drawing/2014/main" id="{5145074F-7FD2-989F-0703-94BC80BE858F}"/>
              </a:ext>
            </a:extLst>
          </p:cNvPr>
          <p:cNvSpPr>
            <a:spLocks noGrp="1"/>
          </p:cNvSpPr>
          <p:nvPr>
            <p:ph type="sldNum" sz="quarter" idx="12"/>
          </p:nvPr>
        </p:nvSpPr>
        <p:spPr/>
        <p:txBody>
          <a:bodyPr/>
          <a:lstStyle/>
          <a:p>
            <a:fld id="{C95E8E5B-C54E-4915-B069-2B2C8B7FEC1E}" type="slidenum">
              <a:rPr lang="en-US" smtClean="0">
                <a:solidFill>
                  <a:schemeClr val="bg1"/>
                </a:solidFill>
              </a:rPr>
              <a:pPr/>
              <a:t>33</a:t>
            </a:fld>
            <a:endParaRPr lang="en-US" dirty="0">
              <a:solidFill>
                <a:schemeClr val="bg1"/>
              </a:solidFill>
            </a:endParaRPr>
          </a:p>
        </p:txBody>
      </p:sp>
      <p:pic>
        <p:nvPicPr>
          <p:cNvPr id="5" name="Picture 4">
            <a:extLst>
              <a:ext uri="{FF2B5EF4-FFF2-40B4-BE49-F238E27FC236}">
                <a16:creationId xmlns:a16="http://schemas.microsoft.com/office/drawing/2014/main" id="{7800BBE3-5C84-94E7-E15C-376B3C421E72}"/>
              </a:ext>
            </a:extLst>
          </p:cNvPr>
          <p:cNvPicPr>
            <a:picLocks noChangeAspect="1"/>
          </p:cNvPicPr>
          <p:nvPr/>
        </p:nvPicPr>
        <p:blipFill>
          <a:blip r:embed="rId2"/>
          <a:stretch>
            <a:fillRect/>
          </a:stretch>
        </p:blipFill>
        <p:spPr>
          <a:xfrm>
            <a:off x="4315388" y="1272996"/>
            <a:ext cx="4285124" cy="43120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8677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D62750-81B6-651A-02D9-FFC46A9262B5}"/>
              </a:ext>
            </a:extLst>
          </p:cNvPr>
          <p:cNvSpPr/>
          <p:nvPr/>
        </p:nvSpPr>
        <p:spPr>
          <a:xfrm>
            <a:off x="237067" y="6129867"/>
            <a:ext cx="2619022" cy="598311"/>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BCB4C03-45E9-6D1D-0DAD-610CF66C5935}"/>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4805" t="12763" r="17568"/>
          <a:stretch/>
        </p:blipFill>
        <p:spPr>
          <a:xfrm>
            <a:off x="0" y="8878"/>
            <a:ext cx="9143980" cy="6849121"/>
          </a:xfrm>
          <a:prstGeom prst="rect">
            <a:avLst/>
          </a:prstGeom>
        </p:spPr>
      </p:pic>
      <p:sp>
        <p:nvSpPr>
          <p:cNvPr id="4" name="Title 1">
            <a:extLst>
              <a:ext uri="{FF2B5EF4-FFF2-40B4-BE49-F238E27FC236}">
                <a16:creationId xmlns:a16="http://schemas.microsoft.com/office/drawing/2014/main" id="{295243F8-A13C-7681-0E47-93ECB54DA6F6}"/>
              </a:ext>
            </a:extLst>
          </p:cNvPr>
          <p:cNvSpPr txBox="1">
            <a:spLocks/>
          </p:cNvSpPr>
          <p:nvPr/>
        </p:nvSpPr>
        <p:spPr>
          <a:xfrm>
            <a:off x="477111" y="2549974"/>
            <a:ext cx="7879842" cy="2057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a:spcAft>
                <a:spcPts val="600"/>
              </a:spcAft>
            </a:pPr>
            <a:r>
              <a:rPr lang="en-US" dirty="0">
                <a:solidFill>
                  <a:schemeClr val="bg1"/>
                </a:solidFill>
              </a:rPr>
              <a:t>Questions?</a:t>
            </a:r>
          </a:p>
        </p:txBody>
      </p:sp>
      <p:pic>
        <p:nvPicPr>
          <p:cNvPr id="7" name="Graphic 6">
            <a:extLst>
              <a:ext uri="{FF2B5EF4-FFF2-40B4-BE49-F238E27FC236}">
                <a16:creationId xmlns:a16="http://schemas.microsoft.com/office/drawing/2014/main" id="{BAB5A995-7DD5-1D81-9607-1CF3FBE172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4338" y="5473493"/>
            <a:ext cx="3836519" cy="442675"/>
          </a:xfrm>
          <a:prstGeom prst="rect">
            <a:avLst/>
          </a:prstGeom>
        </p:spPr>
      </p:pic>
      <p:sp>
        <p:nvSpPr>
          <p:cNvPr id="8" name="Slide Number Placeholder 7">
            <a:extLst>
              <a:ext uri="{FF2B5EF4-FFF2-40B4-BE49-F238E27FC236}">
                <a16:creationId xmlns:a16="http://schemas.microsoft.com/office/drawing/2014/main" id="{63676107-D79D-21D1-B4A2-0C2D90BC3C9C}"/>
              </a:ext>
            </a:extLst>
          </p:cNvPr>
          <p:cNvSpPr>
            <a:spLocks noGrp="1"/>
          </p:cNvSpPr>
          <p:nvPr>
            <p:ph type="sldNum" sz="quarter" idx="12"/>
          </p:nvPr>
        </p:nvSpPr>
        <p:spPr/>
        <p:txBody>
          <a:bodyPr/>
          <a:lstStyle/>
          <a:p>
            <a:fld id="{C95E8E5B-C54E-4915-B069-2B2C8B7FEC1E}" type="slidenum">
              <a:rPr lang="en-US" smtClean="0">
                <a:solidFill>
                  <a:schemeClr val="bg1"/>
                </a:solidFill>
              </a:rPr>
              <a:pPr/>
              <a:t>34</a:t>
            </a:fld>
            <a:endParaRPr lang="en-US" dirty="0">
              <a:solidFill>
                <a:schemeClr val="bg1"/>
              </a:solidFill>
            </a:endParaRPr>
          </a:p>
        </p:txBody>
      </p:sp>
    </p:spTree>
    <p:extLst>
      <p:ext uri="{BB962C8B-B14F-4D97-AF65-F5344CB8AC3E}">
        <p14:creationId xmlns:p14="http://schemas.microsoft.com/office/powerpoint/2010/main" val="325639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FE0D0-A4D0-832E-C510-E5C628812225}"/>
              </a:ext>
            </a:extLst>
          </p:cNvPr>
          <p:cNvSpPr txBox="1">
            <a:spLocks/>
          </p:cNvSpPr>
          <p:nvPr/>
        </p:nvSpPr>
        <p:spPr>
          <a:xfrm>
            <a:off x="191764" y="406491"/>
            <a:ext cx="8470760" cy="537807"/>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sz="3600" dirty="0">
                <a:solidFill>
                  <a:schemeClr val="accent4"/>
                </a:solidFill>
                <a:ea typeface="Gill Sans"/>
                <a:cs typeface="Gill Sans"/>
                <a:sym typeface="Gill Sans"/>
              </a:rPr>
              <a:t>Medicaid Dental Overview</a:t>
            </a:r>
            <a:endParaRPr lang="en-US" sz="3600" dirty="0">
              <a:solidFill>
                <a:schemeClr val="accent4"/>
              </a:solidFill>
            </a:endParaRPr>
          </a:p>
        </p:txBody>
      </p:sp>
      <p:grpSp>
        <p:nvGrpSpPr>
          <p:cNvPr id="3" name="Group 2">
            <a:extLst>
              <a:ext uri="{FF2B5EF4-FFF2-40B4-BE49-F238E27FC236}">
                <a16:creationId xmlns:a16="http://schemas.microsoft.com/office/drawing/2014/main" id="{565BF525-9B71-A097-F5C6-660E188A31DB}"/>
              </a:ext>
            </a:extLst>
          </p:cNvPr>
          <p:cNvGrpSpPr/>
          <p:nvPr/>
        </p:nvGrpSpPr>
        <p:grpSpPr>
          <a:xfrm>
            <a:off x="336620" y="1213203"/>
            <a:ext cx="8325904" cy="537806"/>
            <a:chOff x="1323174" y="263882"/>
            <a:chExt cx="6517164" cy="725192"/>
          </a:xfrm>
          <a:solidFill>
            <a:schemeClr val="accent2">
              <a:lumMod val="20000"/>
              <a:lumOff val="80000"/>
            </a:schemeClr>
          </a:solidFill>
        </p:grpSpPr>
        <p:sp>
          <p:nvSpPr>
            <p:cNvPr id="4" name="Rectangle 3">
              <a:extLst>
                <a:ext uri="{FF2B5EF4-FFF2-40B4-BE49-F238E27FC236}">
                  <a16:creationId xmlns:a16="http://schemas.microsoft.com/office/drawing/2014/main" id="{076065A1-A563-37BB-3469-75A84FABAE62}"/>
                </a:ext>
              </a:extLst>
            </p:cNvPr>
            <p:cNvSpPr/>
            <p:nvPr/>
          </p:nvSpPr>
          <p:spPr>
            <a:xfrm rot="10800000">
              <a:off x="1323174" y="263882"/>
              <a:ext cx="6517164" cy="725192"/>
            </a:xfrm>
            <a:prstGeom prst="rect">
              <a:avLst/>
            </a:prstGeom>
            <a:grpFill/>
            <a:ln w="12700">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1400">
                <a:solidFill>
                  <a:schemeClr val="accent1"/>
                </a:solidFill>
                <a:latin typeface="Aptos" panose="020B0004020202020204" pitchFamily="34" charset="0"/>
              </a:endParaRPr>
            </a:p>
          </p:txBody>
        </p:sp>
        <p:sp>
          <p:nvSpPr>
            <p:cNvPr id="5" name="TextBox 4">
              <a:extLst>
                <a:ext uri="{FF2B5EF4-FFF2-40B4-BE49-F238E27FC236}">
                  <a16:creationId xmlns:a16="http://schemas.microsoft.com/office/drawing/2014/main" id="{DCF4E377-3F5E-194B-2B60-E810E90F3B04}"/>
                </a:ext>
              </a:extLst>
            </p:cNvPr>
            <p:cNvSpPr txBox="1"/>
            <p:nvPr/>
          </p:nvSpPr>
          <p:spPr>
            <a:xfrm rot="21600000">
              <a:off x="1323174" y="263882"/>
              <a:ext cx="6517164" cy="725192"/>
            </a:xfrm>
            <a:prstGeom prst="rect">
              <a:avLst/>
            </a:prstGeom>
            <a:solidFill>
              <a:schemeClr val="accent2">
                <a:lumMod val="40000"/>
                <a:lumOff val="60000"/>
              </a:schemeClr>
            </a:solidFill>
            <a:ln w="12700">
              <a:noFill/>
            </a:ln>
          </p:spPr>
          <p:style>
            <a:lnRef idx="0">
              <a:scrgbClr r="0" g="0" b="0"/>
            </a:lnRef>
            <a:fillRef idx="0">
              <a:scrgbClr r="0" g="0" b="0"/>
            </a:fillRef>
            <a:effectRef idx="0">
              <a:scrgbClr r="0" g="0" b="0"/>
            </a:effectRef>
            <a:fontRef idx="minor">
              <a:schemeClr val="lt1"/>
            </a:fontRef>
          </p:style>
          <p:txBody>
            <a:bodyPr spcFirstLastPara="0" vert="horz" wrap="square" lIns="43366" tIns="53340" rIns="99568" bIns="53340" numCol="1" spcCol="1270" anchor="ctr" anchorCtr="0">
              <a:noAutofit/>
            </a:bodyPr>
            <a:lstStyle/>
            <a:p>
              <a:pPr marL="0" lvl="0" indent="0" algn="l" defTabSz="622300">
                <a:lnSpc>
                  <a:spcPct val="90000"/>
                </a:lnSpc>
                <a:spcBef>
                  <a:spcPct val="0"/>
                </a:spcBef>
                <a:spcAft>
                  <a:spcPct val="35000"/>
                </a:spcAft>
                <a:buNone/>
              </a:pPr>
              <a:r>
                <a:rPr lang="en-US" sz="1600" b="1" i="0" kern="1200" dirty="0">
                  <a:solidFill>
                    <a:schemeClr val="accent1"/>
                  </a:solidFill>
                  <a:latin typeface="Aptos" panose="020B0004020202020204" pitchFamily="34" charset="0"/>
                </a:rPr>
                <a:t>On July 1, 2017, </a:t>
              </a:r>
              <a:r>
                <a:rPr lang="en-US" sz="1600" i="0" kern="1200" dirty="0">
                  <a:solidFill>
                    <a:schemeClr val="accent1"/>
                  </a:solidFill>
                  <a:latin typeface="Aptos" panose="020B0004020202020204" pitchFamily="34" charset="0"/>
                </a:rPr>
                <a:t>Iowa HHS combined dental benefits for all adult Enrolled Members into       </a:t>
              </a:r>
              <a:r>
                <a:rPr lang="en-US" sz="1600" b="1" i="0" kern="1200" dirty="0">
                  <a:solidFill>
                    <a:schemeClr val="accent1"/>
                  </a:solidFill>
                  <a:latin typeface="Aptos" panose="020B0004020202020204" pitchFamily="34" charset="0"/>
                </a:rPr>
                <a:t>one (1) Dental Wellness Plan (DWP)</a:t>
              </a:r>
              <a:r>
                <a:rPr lang="en-US" sz="1600" i="0" kern="1200" dirty="0">
                  <a:solidFill>
                    <a:schemeClr val="accent1"/>
                  </a:solidFill>
                  <a:latin typeface="Aptos" panose="020B0004020202020204" pitchFamily="34" charset="0"/>
                </a:rPr>
                <a:t>, delivered via prepaid ambulatory plans (PAHPs). </a:t>
              </a:r>
              <a:endParaRPr lang="en-US" sz="1600" kern="1200" dirty="0">
                <a:solidFill>
                  <a:schemeClr val="accent1"/>
                </a:solidFill>
                <a:latin typeface="Aptos" panose="020B0004020202020204" pitchFamily="34" charset="0"/>
              </a:endParaRPr>
            </a:p>
          </p:txBody>
        </p:sp>
      </p:grpSp>
      <p:sp>
        <p:nvSpPr>
          <p:cNvPr id="6" name="TextBox 5">
            <a:extLst>
              <a:ext uri="{FF2B5EF4-FFF2-40B4-BE49-F238E27FC236}">
                <a16:creationId xmlns:a16="http://schemas.microsoft.com/office/drawing/2014/main" id="{DD55A823-E9F4-112F-B96C-F81130CA7C68}"/>
              </a:ext>
            </a:extLst>
          </p:cNvPr>
          <p:cNvSpPr txBox="1"/>
          <p:nvPr/>
        </p:nvSpPr>
        <p:spPr>
          <a:xfrm>
            <a:off x="351931" y="3926447"/>
            <a:ext cx="8310593" cy="825831"/>
          </a:xfrm>
          <a:prstGeom prst="rect">
            <a:avLst/>
          </a:prstGeom>
          <a:solidFill>
            <a:schemeClr val="accent4">
              <a:lumMod val="20000"/>
              <a:lumOff val="80000"/>
            </a:schemeClr>
          </a:solidFill>
          <a:ln w="12700">
            <a:noFill/>
          </a:ln>
        </p:spPr>
        <p:style>
          <a:lnRef idx="0">
            <a:scrgbClr r="0" g="0" b="0"/>
          </a:lnRef>
          <a:fillRef idx="0">
            <a:scrgbClr r="0" g="0" b="0"/>
          </a:fillRef>
          <a:effectRef idx="0">
            <a:scrgbClr r="0" g="0" b="0"/>
          </a:effectRef>
          <a:fontRef idx="minor">
            <a:schemeClr val="lt1"/>
          </a:fontRef>
        </p:style>
        <p:txBody>
          <a:bodyPr spcFirstLastPara="0" vert="horz" wrap="square" lIns="43366" tIns="53340" rIns="99568" bIns="53340" numCol="1" spcCol="1270" anchor="ctr" anchorCtr="0">
            <a:noAutofit/>
          </a:bodyPr>
          <a:lstStyle/>
          <a:p>
            <a:pPr marL="0" lvl="0" indent="0" defTabSz="622300">
              <a:lnSpc>
                <a:spcPct val="90000"/>
              </a:lnSpc>
              <a:spcBef>
                <a:spcPct val="0"/>
              </a:spcBef>
              <a:spcAft>
                <a:spcPct val="35000"/>
              </a:spcAft>
              <a:buNone/>
            </a:pPr>
            <a:r>
              <a:rPr lang="en-US" sz="1600" b="1" i="0" kern="1200" dirty="0">
                <a:solidFill>
                  <a:schemeClr val="accent1"/>
                </a:solidFill>
                <a:latin typeface="Aptos" panose="020B0004020202020204" pitchFamily="34" charset="0"/>
              </a:rPr>
              <a:t>Effective July 1, 2021</a:t>
            </a:r>
            <a:r>
              <a:rPr lang="en-US" sz="1600" i="0" kern="1200" dirty="0">
                <a:solidFill>
                  <a:schemeClr val="accent1"/>
                </a:solidFill>
                <a:latin typeface="Aptos" panose="020B0004020202020204" pitchFamily="34" charset="0"/>
              </a:rPr>
              <a:t>, all Medicaid children under the age of nineteen (19) transitioned from the previous dental fee-for-service delivery system and began receiving dental benefits through the currently contracted PAHPs. </a:t>
            </a:r>
            <a:endParaRPr lang="en-US" sz="1600" kern="1200" dirty="0">
              <a:solidFill>
                <a:schemeClr val="accent1"/>
              </a:solidFill>
              <a:latin typeface="Aptos" panose="020B0004020202020204" pitchFamily="34" charset="0"/>
            </a:endParaRPr>
          </a:p>
        </p:txBody>
      </p:sp>
      <p:sp>
        <p:nvSpPr>
          <p:cNvPr id="10" name="TextBox 9">
            <a:extLst>
              <a:ext uri="{FF2B5EF4-FFF2-40B4-BE49-F238E27FC236}">
                <a16:creationId xmlns:a16="http://schemas.microsoft.com/office/drawing/2014/main" id="{179A78A5-06A9-E541-F619-716CB0CC2B49}"/>
              </a:ext>
            </a:extLst>
          </p:cNvPr>
          <p:cNvSpPr txBox="1"/>
          <p:nvPr/>
        </p:nvSpPr>
        <p:spPr>
          <a:xfrm>
            <a:off x="336621" y="2177009"/>
            <a:ext cx="8325903" cy="1323439"/>
          </a:xfrm>
          <a:prstGeom prst="rect">
            <a:avLst/>
          </a:prstGeom>
          <a:solidFill>
            <a:schemeClr val="accent3">
              <a:lumMod val="40000"/>
              <a:lumOff val="60000"/>
            </a:schemeClr>
          </a:solidFill>
          <a:ln w="12700">
            <a:noFill/>
          </a:ln>
        </p:spPr>
        <p:txBody>
          <a:bodyPr wrap="square">
            <a:spAutoFit/>
          </a:bodyPr>
          <a:lstStyle/>
          <a:p>
            <a:pPr lvl="0" algn="l"/>
            <a:r>
              <a:rPr lang="en-US" sz="1600" b="1" i="0" dirty="0">
                <a:solidFill>
                  <a:schemeClr val="accent1"/>
                </a:solidFill>
                <a:latin typeface="Aptos" panose="020B0004020202020204" pitchFamily="34" charset="0"/>
              </a:rPr>
              <a:t>Iowa HHS also provided children dental coverage through various packages.</a:t>
            </a:r>
          </a:p>
          <a:p>
            <a:pPr marL="285750" lvl="0" indent="-285750" algn="l">
              <a:buFont typeface="Wingdings" panose="05000000000000000000" pitchFamily="2" charset="2"/>
              <a:buChar char="§"/>
            </a:pPr>
            <a:r>
              <a:rPr lang="en-US" sz="1600" i="0" dirty="0">
                <a:solidFill>
                  <a:schemeClr val="accent1"/>
                </a:solidFill>
                <a:latin typeface="Aptos" panose="020B0004020202020204" pitchFamily="34" charset="0"/>
              </a:rPr>
              <a:t>Medicaid children under the age of nineteen (19) received comprehensive dental coverage on a fee-for-service basis and </a:t>
            </a:r>
            <a:r>
              <a:rPr lang="en-US" sz="1600" i="0" dirty="0" err="1">
                <a:solidFill>
                  <a:schemeClr val="accent1"/>
                </a:solidFill>
                <a:latin typeface="Aptos" panose="020B0004020202020204" pitchFamily="34" charset="0"/>
              </a:rPr>
              <a:t>Hawki</a:t>
            </a:r>
            <a:r>
              <a:rPr lang="en-US" sz="1600" i="0" dirty="0">
                <a:solidFill>
                  <a:schemeClr val="accent1"/>
                </a:solidFill>
                <a:latin typeface="Aptos" panose="020B0004020202020204" pitchFamily="34" charset="0"/>
              </a:rPr>
              <a:t> children received dental coverage through a PAHP. </a:t>
            </a:r>
            <a:endParaRPr lang="en-US" sz="1600" dirty="0">
              <a:solidFill>
                <a:schemeClr val="accent1"/>
              </a:solidFill>
              <a:latin typeface="Aptos" panose="020B0004020202020204" pitchFamily="34" charset="0"/>
            </a:endParaRPr>
          </a:p>
          <a:p>
            <a:pPr marL="285750" lvl="0" indent="-285750" algn="l">
              <a:buFont typeface="Wingdings" panose="05000000000000000000" pitchFamily="2" charset="2"/>
              <a:buChar char="§"/>
            </a:pPr>
            <a:r>
              <a:rPr lang="en-US" sz="1600" i="0" dirty="0" err="1">
                <a:solidFill>
                  <a:schemeClr val="accent1"/>
                </a:solidFill>
                <a:latin typeface="Aptos" panose="020B0004020202020204" pitchFamily="34" charset="0"/>
              </a:rPr>
              <a:t>Hawki</a:t>
            </a:r>
            <a:r>
              <a:rPr lang="en-US" sz="1600" i="0" dirty="0">
                <a:solidFill>
                  <a:schemeClr val="accent1"/>
                </a:solidFill>
                <a:latin typeface="Aptos" panose="020B0004020202020204" pitchFamily="34" charset="0"/>
              </a:rPr>
              <a:t> also included a dental-only program for children with third-party liability (TPL) coverage.</a:t>
            </a:r>
            <a:endParaRPr lang="en-US" sz="1600" dirty="0">
              <a:solidFill>
                <a:schemeClr val="accent1"/>
              </a:solidFill>
              <a:latin typeface="Aptos" panose="020B0004020202020204" pitchFamily="34" charset="0"/>
            </a:endParaRPr>
          </a:p>
        </p:txBody>
      </p:sp>
      <p:sp>
        <p:nvSpPr>
          <p:cNvPr id="16" name="TextBox 15">
            <a:extLst>
              <a:ext uri="{FF2B5EF4-FFF2-40B4-BE49-F238E27FC236}">
                <a16:creationId xmlns:a16="http://schemas.microsoft.com/office/drawing/2014/main" id="{F92C057C-798B-8A4B-110C-BFFAE5667EA7}"/>
              </a:ext>
            </a:extLst>
          </p:cNvPr>
          <p:cNvSpPr txBox="1"/>
          <p:nvPr/>
        </p:nvSpPr>
        <p:spPr>
          <a:xfrm>
            <a:off x="351931" y="5099354"/>
            <a:ext cx="8310593" cy="830997"/>
          </a:xfrm>
          <a:prstGeom prst="rect">
            <a:avLst/>
          </a:prstGeom>
          <a:solidFill>
            <a:schemeClr val="accent6">
              <a:lumMod val="20000"/>
              <a:lumOff val="80000"/>
            </a:schemeClr>
          </a:solidFill>
          <a:ln w="12700">
            <a:noFill/>
          </a:ln>
        </p:spPr>
        <p:txBody>
          <a:bodyPr wrap="square">
            <a:spAutoFit/>
          </a:bodyPr>
          <a:lstStyle/>
          <a:p>
            <a:r>
              <a:rPr lang="en-US" sz="1600" b="1" dirty="0">
                <a:solidFill>
                  <a:schemeClr val="accent1"/>
                </a:solidFill>
                <a:latin typeface="Aptos" panose="020B0004020202020204" pitchFamily="34" charset="0"/>
              </a:rPr>
              <a:t>Iowa HHS </a:t>
            </a:r>
            <a:r>
              <a:rPr lang="en-US" sz="1600" dirty="0">
                <a:solidFill>
                  <a:schemeClr val="accent1"/>
                </a:solidFill>
                <a:latin typeface="Aptos" panose="020B0004020202020204" pitchFamily="34" charset="0"/>
              </a:rPr>
              <a:t>worked to enroll children in PAHPs to better coordinate dental care for children and help promote oral health in an accessible and cost-effective manner. </a:t>
            </a:r>
          </a:p>
          <a:p>
            <a:r>
              <a:rPr lang="en-US" sz="1600" dirty="0">
                <a:solidFill>
                  <a:schemeClr val="accent1"/>
                </a:solidFill>
                <a:latin typeface="Aptos" panose="020B0004020202020204" pitchFamily="34" charset="0"/>
              </a:rPr>
              <a:t>Iowa HHS currently contracts with </a:t>
            </a:r>
            <a:r>
              <a:rPr lang="en-US" sz="1600" b="1" dirty="0">
                <a:solidFill>
                  <a:schemeClr val="accent1"/>
                </a:solidFill>
                <a:latin typeface="Aptos" panose="020B0004020202020204" pitchFamily="34" charset="0"/>
              </a:rPr>
              <a:t>two (2) PAHPs </a:t>
            </a:r>
            <a:r>
              <a:rPr lang="en-US" sz="1600" dirty="0">
                <a:solidFill>
                  <a:schemeClr val="accent1"/>
                </a:solidFill>
                <a:latin typeface="Aptos" panose="020B0004020202020204" pitchFamily="34" charset="0"/>
              </a:rPr>
              <a:t>to deliver dental benefits.</a:t>
            </a:r>
          </a:p>
        </p:txBody>
      </p:sp>
      <p:sp>
        <p:nvSpPr>
          <p:cNvPr id="18" name="Slide Number Placeholder 17">
            <a:extLst>
              <a:ext uri="{FF2B5EF4-FFF2-40B4-BE49-F238E27FC236}">
                <a16:creationId xmlns:a16="http://schemas.microsoft.com/office/drawing/2014/main" id="{3EED0792-BD22-363A-4846-3908C19BA31D}"/>
              </a:ext>
            </a:extLst>
          </p:cNvPr>
          <p:cNvSpPr>
            <a:spLocks noGrp="1"/>
          </p:cNvSpPr>
          <p:nvPr>
            <p:ph type="sldNum" sz="quarter" idx="12"/>
          </p:nvPr>
        </p:nvSpPr>
        <p:spPr/>
        <p:txBody>
          <a:bodyPr/>
          <a:lstStyle/>
          <a:p>
            <a:fld id="{C95E8E5B-C54E-4915-B069-2B2C8B7FEC1E}" type="slidenum">
              <a:rPr lang="en-US" smtClean="0"/>
              <a:pPr/>
              <a:t>4</a:t>
            </a:fld>
            <a:endParaRPr lang="en-US"/>
          </a:p>
        </p:txBody>
      </p:sp>
    </p:spTree>
    <p:extLst>
      <p:ext uri="{BB962C8B-B14F-4D97-AF65-F5344CB8AC3E}">
        <p14:creationId xmlns:p14="http://schemas.microsoft.com/office/powerpoint/2010/main" val="2809677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A2365-6BE3-3032-C31A-FAD85C11C40E}"/>
            </a:ext>
          </a:extLst>
        </p:cNvPr>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98BDDAF3-055A-A88D-5454-FE32F261B623}"/>
              </a:ext>
            </a:extLst>
          </p:cNvPr>
          <p:cNvSpPr/>
          <p:nvPr/>
        </p:nvSpPr>
        <p:spPr>
          <a:xfrm>
            <a:off x="4293469" y="2166276"/>
            <a:ext cx="2777678" cy="2342350"/>
          </a:xfrm>
          <a:prstGeom prst="roundRect">
            <a:avLst/>
          </a:prstGeom>
          <a:solidFill>
            <a:schemeClr val="accent2">
              <a:hueOff val="0"/>
              <a:satOff val="0"/>
              <a:lumOff val="0"/>
              <a:alpha val="1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E2BCDD1-BE9C-F7B7-FFAF-67B1C04B8FB0}"/>
              </a:ext>
            </a:extLst>
          </p:cNvPr>
          <p:cNvSpPr>
            <a:spLocks noGrp="1"/>
          </p:cNvSpPr>
          <p:nvPr>
            <p:ph type="title"/>
          </p:nvPr>
        </p:nvSpPr>
        <p:spPr>
          <a:xfrm>
            <a:off x="265552" y="202041"/>
            <a:ext cx="7085862" cy="1325563"/>
          </a:xfrm>
        </p:spPr>
        <p:txBody>
          <a:bodyPr>
            <a:normAutofit/>
          </a:bodyPr>
          <a:lstStyle/>
          <a:p>
            <a:r>
              <a:rPr lang="en-US" sz="3200" dirty="0">
                <a:solidFill>
                  <a:schemeClr val="accent1"/>
                </a:solidFill>
              </a:rPr>
              <a:t>IA Health Link Program Overview of the Question &amp; Answer Process</a:t>
            </a:r>
          </a:p>
        </p:txBody>
      </p:sp>
      <p:pic>
        <p:nvPicPr>
          <p:cNvPr id="6" name="Graphic 5" descr="Raised hand with solid fill">
            <a:extLst>
              <a:ext uri="{FF2B5EF4-FFF2-40B4-BE49-F238E27FC236}">
                <a16:creationId xmlns:a16="http://schemas.microsoft.com/office/drawing/2014/main" id="{EA4F6396-F6FC-6323-1E63-976FD13F2E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6602" y="2251779"/>
            <a:ext cx="2030506" cy="2030506"/>
          </a:xfrm>
          <a:prstGeom prst="rect">
            <a:avLst/>
          </a:prstGeom>
        </p:spPr>
      </p:pic>
      <p:sp>
        <p:nvSpPr>
          <p:cNvPr id="9" name="Rectangle: Rounded Corners 8">
            <a:extLst>
              <a:ext uri="{FF2B5EF4-FFF2-40B4-BE49-F238E27FC236}">
                <a16:creationId xmlns:a16="http://schemas.microsoft.com/office/drawing/2014/main" id="{F9819F49-FCDA-B5F6-8060-162210DA6CED}"/>
              </a:ext>
            </a:extLst>
          </p:cNvPr>
          <p:cNvSpPr/>
          <p:nvPr/>
        </p:nvSpPr>
        <p:spPr>
          <a:xfrm>
            <a:off x="581689" y="2166276"/>
            <a:ext cx="2777678" cy="2342350"/>
          </a:xfrm>
          <a:prstGeom prst="roundRect">
            <a:avLst/>
          </a:prstGeom>
          <a:solidFill>
            <a:schemeClr val="accent2">
              <a:hueOff val="0"/>
              <a:satOff val="0"/>
              <a:lumOff val="0"/>
              <a:alpha val="15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pic>
        <p:nvPicPr>
          <p:cNvPr id="4" name="Graphic 3" descr="Warning with solid fill">
            <a:extLst>
              <a:ext uri="{FF2B5EF4-FFF2-40B4-BE49-F238E27FC236}">
                <a16:creationId xmlns:a16="http://schemas.microsoft.com/office/drawing/2014/main" id="{60DC26F2-1356-4736-C9B5-0A2ECF6C64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1393" y="2177372"/>
            <a:ext cx="2030506" cy="2030506"/>
          </a:xfrm>
          <a:prstGeom prst="rect">
            <a:avLst/>
          </a:prstGeom>
        </p:spPr>
      </p:pic>
      <p:grpSp>
        <p:nvGrpSpPr>
          <p:cNvPr id="10" name="Group 9">
            <a:extLst>
              <a:ext uri="{FF2B5EF4-FFF2-40B4-BE49-F238E27FC236}">
                <a16:creationId xmlns:a16="http://schemas.microsoft.com/office/drawing/2014/main" id="{E8B1F963-0E7E-47D1-5538-B421841042CB}"/>
              </a:ext>
            </a:extLst>
          </p:cNvPr>
          <p:cNvGrpSpPr/>
          <p:nvPr/>
        </p:nvGrpSpPr>
        <p:grpSpPr>
          <a:xfrm>
            <a:off x="265552" y="4636335"/>
            <a:ext cx="3876038" cy="1326891"/>
            <a:chOff x="1119" y="3025951"/>
            <a:chExt cx="3876038" cy="1326891"/>
          </a:xfrm>
        </p:grpSpPr>
        <p:sp>
          <p:nvSpPr>
            <p:cNvPr id="15" name="Rectangle 14">
              <a:extLst>
                <a:ext uri="{FF2B5EF4-FFF2-40B4-BE49-F238E27FC236}">
                  <a16:creationId xmlns:a16="http://schemas.microsoft.com/office/drawing/2014/main" id="{AA63042D-67E3-671E-456A-77EE85911AB1}"/>
                </a:ext>
              </a:extLst>
            </p:cNvPr>
            <p:cNvSpPr/>
            <p:nvPr/>
          </p:nvSpPr>
          <p:spPr>
            <a:xfrm>
              <a:off x="1119" y="3143646"/>
              <a:ext cx="3876038" cy="12091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latin typeface="Aptos" panose="020B0004020202020204" pitchFamily="34" charset="0"/>
              </a:endParaRPr>
            </a:p>
          </p:txBody>
        </p:sp>
        <p:sp>
          <p:nvSpPr>
            <p:cNvPr id="16" name="TextBox 15">
              <a:extLst>
                <a:ext uri="{FF2B5EF4-FFF2-40B4-BE49-F238E27FC236}">
                  <a16:creationId xmlns:a16="http://schemas.microsoft.com/office/drawing/2014/main" id="{C756BD2B-4CB5-2B89-EACA-F9F40A659BD4}"/>
                </a:ext>
              </a:extLst>
            </p:cNvPr>
            <p:cNvSpPr txBox="1"/>
            <p:nvPr/>
          </p:nvSpPr>
          <p:spPr>
            <a:xfrm>
              <a:off x="470167" y="3025951"/>
              <a:ext cx="2404092" cy="120919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Font typeface="Wingdings 3" panose="05040102010807070707" pitchFamily="18" charset="2"/>
                <a:buNone/>
              </a:pPr>
              <a:r>
                <a:rPr lang="da-DK" sz="1700" b="0" i="0" kern="1200" dirty="0">
                  <a:latin typeface="Aptos" panose="020B0004020202020204" pitchFamily="34" charset="0"/>
                </a:rPr>
                <a:t>Questions answered verbally today</a:t>
              </a:r>
              <a:br>
                <a:rPr lang="da-DK" sz="1700" b="0" i="0" kern="1200" dirty="0">
                  <a:latin typeface="Aptos" panose="020B0004020202020204" pitchFamily="34" charset="0"/>
                </a:rPr>
              </a:br>
              <a:r>
                <a:rPr lang="en-US" sz="1700" b="1" kern="1200" dirty="0">
                  <a:solidFill>
                    <a:schemeClr val="accent1"/>
                  </a:solidFill>
                  <a:effectLst/>
                  <a:latin typeface="Aptos" panose="020B0004020202020204" pitchFamily="34" charset="0"/>
                  <a:cs typeface="Times New Roman" panose="02020603050405020304" pitchFamily="18" charset="0"/>
                </a:rPr>
                <a:t>are not binding or considered part of the RFP.</a:t>
              </a:r>
              <a:endParaRPr lang="en-US" sz="1700" b="1" kern="1200" dirty="0">
                <a:solidFill>
                  <a:schemeClr val="accent1"/>
                </a:solidFill>
                <a:latin typeface="Aptos" panose="020B0004020202020204" pitchFamily="34" charset="0"/>
                <a:ea typeface="Gill Sans MT" panose="020B0502020104020203" pitchFamily="34"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B682866A-3D70-BB28-9E74-AC1359411ED3}"/>
              </a:ext>
            </a:extLst>
          </p:cNvPr>
          <p:cNvGrpSpPr/>
          <p:nvPr/>
        </p:nvGrpSpPr>
        <p:grpSpPr>
          <a:xfrm>
            <a:off x="4423016" y="4685169"/>
            <a:ext cx="3948992" cy="1278057"/>
            <a:chOff x="4158583" y="3074785"/>
            <a:chExt cx="3948992" cy="1278057"/>
          </a:xfrm>
        </p:grpSpPr>
        <p:sp>
          <p:nvSpPr>
            <p:cNvPr id="13" name="Rectangle 12">
              <a:extLst>
                <a:ext uri="{FF2B5EF4-FFF2-40B4-BE49-F238E27FC236}">
                  <a16:creationId xmlns:a16="http://schemas.microsoft.com/office/drawing/2014/main" id="{9E3DBAB4-7643-B3F6-1182-F9BCED61F00A}"/>
                </a:ext>
              </a:extLst>
            </p:cNvPr>
            <p:cNvSpPr/>
            <p:nvPr/>
          </p:nvSpPr>
          <p:spPr>
            <a:xfrm>
              <a:off x="4242472" y="3141167"/>
              <a:ext cx="3865103" cy="121167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latin typeface="Aptos" panose="020B0004020202020204" pitchFamily="34" charset="0"/>
              </a:endParaRPr>
            </a:p>
          </p:txBody>
        </p:sp>
        <p:sp>
          <p:nvSpPr>
            <p:cNvPr id="14" name="TextBox 13">
              <a:extLst>
                <a:ext uri="{FF2B5EF4-FFF2-40B4-BE49-F238E27FC236}">
                  <a16:creationId xmlns:a16="http://schemas.microsoft.com/office/drawing/2014/main" id="{904957E2-E298-3B22-702A-5CEF1199F1F6}"/>
                </a:ext>
              </a:extLst>
            </p:cNvPr>
            <p:cNvSpPr txBox="1"/>
            <p:nvPr/>
          </p:nvSpPr>
          <p:spPr>
            <a:xfrm>
              <a:off x="4158583" y="3074785"/>
              <a:ext cx="2518584" cy="12116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Font typeface="Wingdings 3" panose="05040102010807070707" pitchFamily="18" charset="2"/>
                <a:buNone/>
              </a:pPr>
              <a:r>
                <a:rPr lang="da-DK" sz="1700" b="0" i="0" kern="1200" dirty="0">
                  <a:latin typeface="Aptos" panose="020B0004020202020204" pitchFamily="34" charset="0"/>
                </a:rPr>
                <a:t>Individuals should state their name and organization </a:t>
              </a:r>
              <a:r>
                <a:rPr lang="en-US" sz="1700" b="1" kern="1200" dirty="0">
                  <a:solidFill>
                    <a:schemeClr val="accent1"/>
                  </a:solidFill>
                  <a:effectLst/>
                  <a:latin typeface="Aptos" panose="020B0004020202020204" pitchFamily="34" charset="0"/>
                  <a:cs typeface="Times New Roman" panose="02020603050405020304" pitchFamily="18" charset="0"/>
                </a:rPr>
                <a:t>before submitting or asking a question.</a:t>
              </a:r>
              <a:endParaRPr lang="en-US" sz="1700" kern="1200" dirty="0">
                <a:latin typeface="Aptos" panose="020B0004020202020204" pitchFamily="34" charset="0"/>
              </a:endParaRPr>
            </a:p>
          </p:txBody>
        </p:sp>
      </p:grpSp>
      <p:sp>
        <p:nvSpPr>
          <p:cNvPr id="18" name="Slide Number Placeholder 17">
            <a:extLst>
              <a:ext uri="{FF2B5EF4-FFF2-40B4-BE49-F238E27FC236}">
                <a16:creationId xmlns:a16="http://schemas.microsoft.com/office/drawing/2014/main" id="{A2F8D10C-B664-AE2E-1CB0-91B5908FF39F}"/>
              </a:ext>
            </a:extLst>
          </p:cNvPr>
          <p:cNvSpPr>
            <a:spLocks noGrp="1"/>
          </p:cNvSpPr>
          <p:nvPr>
            <p:ph type="sldNum" sz="quarter" idx="12"/>
          </p:nvPr>
        </p:nvSpPr>
        <p:spPr/>
        <p:txBody>
          <a:bodyPr/>
          <a:lstStyle/>
          <a:p>
            <a:fld id="{C95E8E5B-C54E-4915-B069-2B2C8B7FEC1E}" type="slidenum">
              <a:rPr lang="en-US" smtClean="0"/>
              <a:pPr/>
              <a:t>5</a:t>
            </a:fld>
            <a:endParaRPr lang="en-US"/>
          </a:p>
        </p:txBody>
      </p:sp>
    </p:spTree>
    <p:extLst>
      <p:ext uri="{BB962C8B-B14F-4D97-AF65-F5344CB8AC3E}">
        <p14:creationId xmlns:p14="http://schemas.microsoft.com/office/powerpoint/2010/main" val="566845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B8CA-61F3-53C7-B593-14F02F0B5C6C}"/>
              </a:ext>
            </a:extLst>
          </p:cNvPr>
          <p:cNvSpPr>
            <a:spLocks noGrp="1"/>
          </p:cNvSpPr>
          <p:nvPr>
            <p:ph type="title"/>
          </p:nvPr>
        </p:nvSpPr>
        <p:spPr>
          <a:xfrm>
            <a:off x="537909" y="4454305"/>
            <a:ext cx="7572125" cy="1462111"/>
          </a:xfrm>
        </p:spPr>
        <p:txBody>
          <a:bodyPr/>
          <a:lstStyle/>
          <a:p>
            <a:r>
              <a:rPr lang="en-US" dirty="0"/>
              <a:t>Iowa Dental Programs</a:t>
            </a:r>
            <a:br>
              <a:rPr lang="en-US" dirty="0"/>
            </a:br>
            <a:endParaRPr lang="en-US" dirty="0"/>
          </a:p>
        </p:txBody>
      </p:sp>
      <p:sp>
        <p:nvSpPr>
          <p:cNvPr id="4" name="Slide Number Placeholder 3">
            <a:extLst>
              <a:ext uri="{FF2B5EF4-FFF2-40B4-BE49-F238E27FC236}">
                <a16:creationId xmlns:a16="http://schemas.microsoft.com/office/drawing/2014/main" id="{00ACB92E-C44F-B9F3-6022-6F78317F1474}"/>
              </a:ext>
            </a:extLst>
          </p:cNvPr>
          <p:cNvSpPr>
            <a:spLocks noGrp="1"/>
          </p:cNvSpPr>
          <p:nvPr>
            <p:ph type="sldNum" sz="quarter" idx="12"/>
          </p:nvPr>
        </p:nvSpPr>
        <p:spPr/>
        <p:txBody>
          <a:bodyPr/>
          <a:lstStyle/>
          <a:p>
            <a:fld id="{C95E8E5B-C54E-4915-B069-2B2C8B7FEC1E}" type="slidenum">
              <a:rPr lang="en-US" smtClean="0"/>
              <a:pPr/>
              <a:t>6</a:t>
            </a:fld>
            <a:endParaRPr lang="en-US"/>
          </a:p>
        </p:txBody>
      </p:sp>
    </p:spTree>
    <p:extLst>
      <p:ext uri="{BB962C8B-B14F-4D97-AF65-F5344CB8AC3E}">
        <p14:creationId xmlns:p14="http://schemas.microsoft.com/office/powerpoint/2010/main" val="329123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0CD77-928F-DBA0-D5D8-1EFDB373A1B9}"/>
              </a:ext>
            </a:extLst>
          </p:cNvPr>
          <p:cNvSpPr>
            <a:spLocks noGrp="1"/>
          </p:cNvSpPr>
          <p:nvPr>
            <p:ph type="title"/>
          </p:nvPr>
        </p:nvSpPr>
        <p:spPr>
          <a:xfrm>
            <a:off x="384724" y="62808"/>
            <a:ext cx="8470760" cy="1064233"/>
          </a:xfrm>
        </p:spPr>
        <p:txBody>
          <a:bodyPr>
            <a:normAutofit fontScale="90000"/>
          </a:bodyPr>
          <a:lstStyle/>
          <a:p>
            <a:r>
              <a:rPr lang="en-US" sz="3600" dirty="0">
                <a:solidFill>
                  <a:schemeClr val="accent4"/>
                </a:solidFill>
                <a:ea typeface="Gill Sans"/>
                <a:cs typeface="Gill Sans"/>
                <a:sym typeface="Gill Sans"/>
              </a:rPr>
              <a:t>Types of Dental Coverage with Medicaid</a:t>
            </a:r>
            <a:endParaRPr lang="en-US" sz="3600" dirty="0">
              <a:solidFill>
                <a:schemeClr val="accent4"/>
              </a:solidFill>
            </a:endParaRPr>
          </a:p>
        </p:txBody>
      </p:sp>
      <p:sp>
        <p:nvSpPr>
          <p:cNvPr id="3" name="TextBox 2">
            <a:extLst>
              <a:ext uri="{FF2B5EF4-FFF2-40B4-BE49-F238E27FC236}">
                <a16:creationId xmlns:a16="http://schemas.microsoft.com/office/drawing/2014/main" id="{C1CB953A-7AD7-CDE9-7D56-32B6768A947F}"/>
              </a:ext>
            </a:extLst>
          </p:cNvPr>
          <p:cNvSpPr txBox="1"/>
          <p:nvPr/>
        </p:nvSpPr>
        <p:spPr>
          <a:xfrm>
            <a:off x="568381" y="957764"/>
            <a:ext cx="8287103" cy="338554"/>
          </a:xfrm>
          <a:prstGeom prst="rect">
            <a:avLst/>
          </a:prstGeom>
          <a:noFill/>
        </p:spPr>
        <p:txBody>
          <a:bodyPr wrap="square" rtlCol="0">
            <a:spAutoFit/>
          </a:bodyPr>
          <a:lstStyle/>
          <a:p>
            <a:r>
              <a:rPr lang="en-US" sz="1600" dirty="0">
                <a:latin typeface="Aptos" panose="020B0004020202020204" pitchFamily="34" charset="0"/>
              </a:rPr>
              <a:t>Most Medicaid members and Hawki members are included in Medicaid Dental Coverage.</a:t>
            </a:r>
          </a:p>
        </p:txBody>
      </p:sp>
      <p:graphicFrame>
        <p:nvGraphicFramePr>
          <p:cNvPr id="4" name="Diagram 3">
            <a:extLst>
              <a:ext uri="{FF2B5EF4-FFF2-40B4-BE49-F238E27FC236}">
                <a16:creationId xmlns:a16="http://schemas.microsoft.com/office/drawing/2014/main" id="{CC4E5368-2E8C-28CF-415A-0AA8A0ED8662}"/>
              </a:ext>
            </a:extLst>
          </p:cNvPr>
          <p:cNvGraphicFramePr/>
          <p:nvPr>
            <p:extLst>
              <p:ext uri="{D42A27DB-BD31-4B8C-83A1-F6EECF244321}">
                <p14:modId xmlns:p14="http://schemas.microsoft.com/office/powerpoint/2010/main" val="928708571"/>
              </p:ext>
            </p:extLst>
          </p:nvPr>
        </p:nvGraphicFramePr>
        <p:xfrm>
          <a:off x="384724" y="1645385"/>
          <a:ext cx="8196568" cy="4182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89472C6E-AA08-EB05-D108-AE2F5AAFD760}"/>
              </a:ext>
            </a:extLst>
          </p:cNvPr>
          <p:cNvSpPr>
            <a:spLocks noGrp="1"/>
          </p:cNvSpPr>
          <p:nvPr>
            <p:ph type="sldNum" sz="quarter" idx="12"/>
          </p:nvPr>
        </p:nvSpPr>
        <p:spPr/>
        <p:txBody>
          <a:bodyPr/>
          <a:lstStyle/>
          <a:p>
            <a:fld id="{C95E8E5B-C54E-4915-B069-2B2C8B7FEC1E}" type="slidenum">
              <a:rPr lang="en-US" smtClean="0"/>
              <a:pPr/>
              <a:t>7</a:t>
            </a:fld>
            <a:endParaRPr lang="en-US"/>
          </a:p>
        </p:txBody>
      </p:sp>
    </p:spTree>
    <p:extLst>
      <p:ext uri="{BB962C8B-B14F-4D97-AF65-F5344CB8AC3E}">
        <p14:creationId xmlns:p14="http://schemas.microsoft.com/office/powerpoint/2010/main" val="277501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69BEB-862C-7D3F-C0E0-3E30970CFC86}"/>
            </a:ext>
          </a:extLst>
        </p:cNvPr>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EEEFAF7B-A3A1-8A8A-5669-6A4A1DD33221}"/>
              </a:ext>
            </a:extLst>
          </p:cNvPr>
          <p:cNvSpPr/>
          <p:nvPr/>
        </p:nvSpPr>
        <p:spPr>
          <a:xfrm>
            <a:off x="1267485" y="4780860"/>
            <a:ext cx="6537368" cy="1153752"/>
          </a:xfrm>
          <a:prstGeom prst="round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6B800513-86CC-E4C8-8CEE-0EDB05782F10}"/>
              </a:ext>
            </a:extLst>
          </p:cNvPr>
          <p:cNvSpPr/>
          <p:nvPr/>
        </p:nvSpPr>
        <p:spPr>
          <a:xfrm>
            <a:off x="1303316" y="3078614"/>
            <a:ext cx="6537368" cy="1153752"/>
          </a:xfrm>
          <a:prstGeom prst="roundRect">
            <a:avLst/>
          </a:prstGeom>
          <a:solidFill>
            <a:schemeClr val="accent2">
              <a:lumMod val="20000"/>
              <a:lumOff val="80000"/>
            </a:schemeClr>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28C181A1-D184-5A06-B720-9D3793956F37}"/>
              </a:ext>
            </a:extLst>
          </p:cNvPr>
          <p:cNvSpPr/>
          <p:nvPr/>
        </p:nvSpPr>
        <p:spPr>
          <a:xfrm>
            <a:off x="1303316" y="1326488"/>
            <a:ext cx="6537368" cy="1153752"/>
          </a:xfrm>
          <a:prstGeom prst="roundRect">
            <a:avLst/>
          </a:prstGeom>
          <a:solidFill>
            <a:schemeClr val="accent4">
              <a:lumMod val="20000"/>
              <a:lumOff val="80000"/>
            </a:schemeClr>
          </a:solidFill>
          <a:ln>
            <a:solidFill>
              <a:srgbClr val="C0D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55A4F450-2021-D874-3B9E-CF75FC709FCF}"/>
              </a:ext>
            </a:extLst>
          </p:cNvPr>
          <p:cNvSpPr/>
          <p:nvPr/>
        </p:nvSpPr>
        <p:spPr>
          <a:xfrm>
            <a:off x="350748" y="1118065"/>
            <a:ext cx="1578023" cy="13621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504F393-FFE3-545F-32DA-5680A545F42F}"/>
              </a:ext>
            </a:extLst>
          </p:cNvPr>
          <p:cNvSpPr/>
          <p:nvPr/>
        </p:nvSpPr>
        <p:spPr>
          <a:xfrm>
            <a:off x="350748" y="2820311"/>
            <a:ext cx="1578023" cy="136217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655D6531-BA68-FE55-4494-D349C6D25B43}"/>
              </a:ext>
            </a:extLst>
          </p:cNvPr>
          <p:cNvSpPr/>
          <p:nvPr/>
        </p:nvSpPr>
        <p:spPr>
          <a:xfrm>
            <a:off x="319165" y="4491806"/>
            <a:ext cx="1578023" cy="136217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Toothpaste with solid fill">
            <a:extLst>
              <a:ext uri="{FF2B5EF4-FFF2-40B4-BE49-F238E27FC236}">
                <a16:creationId xmlns:a16="http://schemas.microsoft.com/office/drawing/2014/main" id="{55A9C97B-06F9-F318-03F0-1DDB88185B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2559" y="1390192"/>
            <a:ext cx="914400" cy="817921"/>
          </a:xfrm>
          <a:prstGeom prst="rect">
            <a:avLst/>
          </a:prstGeom>
        </p:spPr>
      </p:pic>
      <p:pic>
        <p:nvPicPr>
          <p:cNvPr id="14" name="Graphic 13" descr="Checklist with solid fill">
            <a:extLst>
              <a:ext uri="{FF2B5EF4-FFF2-40B4-BE49-F238E27FC236}">
                <a16:creationId xmlns:a16="http://schemas.microsoft.com/office/drawing/2014/main" id="{872416D1-E021-644A-04B4-7AF61591D4A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0977" y="3092437"/>
            <a:ext cx="914400" cy="817921"/>
          </a:xfrm>
          <a:prstGeom prst="rect">
            <a:avLst/>
          </a:prstGeom>
        </p:spPr>
      </p:pic>
      <p:pic>
        <p:nvPicPr>
          <p:cNvPr id="15" name="Graphic 14" descr="Dental Care with solid fill">
            <a:extLst>
              <a:ext uri="{FF2B5EF4-FFF2-40B4-BE49-F238E27FC236}">
                <a16:creationId xmlns:a16="http://schemas.microsoft.com/office/drawing/2014/main" id="{DE89F461-27BB-C331-405B-399194480E8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50977" y="4727053"/>
            <a:ext cx="996860" cy="891680"/>
          </a:xfrm>
          <a:prstGeom prst="rect">
            <a:avLst/>
          </a:prstGeom>
        </p:spPr>
      </p:pic>
      <p:sp>
        <p:nvSpPr>
          <p:cNvPr id="30" name="TextBox 29">
            <a:extLst>
              <a:ext uri="{FF2B5EF4-FFF2-40B4-BE49-F238E27FC236}">
                <a16:creationId xmlns:a16="http://schemas.microsoft.com/office/drawing/2014/main" id="{ADE5A96B-CC7E-496F-0546-960BD327E412}"/>
              </a:ext>
            </a:extLst>
          </p:cNvPr>
          <p:cNvSpPr txBox="1"/>
          <p:nvPr/>
        </p:nvSpPr>
        <p:spPr>
          <a:xfrm>
            <a:off x="2211200" y="923388"/>
            <a:ext cx="5241956" cy="462232"/>
          </a:xfrm>
          <a:prstGeom prst="rect">
            <a:avLst/>
          </a:prstGeom>
          <a:noFill/>
        </p:spPr>
        <p:txBody>
          <a:bodyPr wrap="square" rtlCol="0">
            <a:spAutoFit/>
          </a:bodyPr>
          <a:lstStyle/>
          <a:p>
            <a:endParaRPr lang="en-US" dirty="0"/>
          </a:p>
        </p:txBody>
      </p:sp>
      <p:sp>
        <p:nvSpPr>
          <p:cNvPr id="31" name="TextBox 30">
            <a:extLst>
              <a:ext uri="{FF2B5EF4-FFF2-40B4-BE49-F238E27FC236}">
                <a16:creationId xmlns:a16="http://schemas.microsoft.com/office/drawing/2014/main" id="{A9609DF7-46FD-2BC0-3DFF-13ED893D7C9F}"/>
              </a:ext>
            </a:extLst>
          </p:cNvPr>
          <p:cNvSpPr txBox="1"/>
          <p:nvPr/>
        </p:nvSpPr>
        <p:spPr>
          <a:xfrm>
            <a:off x="2099491" y="1426310"/>
            <a:ext cx="5393711" cy="954107"/>
          </a:xfrm>
          <a:prstGeom prst="rect">
            <a:avLst/>
          </a:prstGeom>
          <a:noFill/>
        </p:spPr>
        <p:txBody>
          <a:bodyPr wrap="square" rtlCol="0">
            <a:spAutoFit/>
          </a:bodyPr>
          <a:lstStyle/>
          <a:p>
            <a:r>
              <a:rPr lang="en-US" sz="2800" dirty="0">
                <a:latin typeface="Aptos" panose="020B0004020202020204" pitchFamily="34" charset="0"/>
              </a:rPr>
              <a:t>1115 Waiver for Dental Health and Wellness Plan</a:t>
            </a:r>
          </a:p>
        </p:txBody>
      </p:sp>
      <p:sp>
        <p:nvSpPr>
          <p:cNvPr id="32" name="TextBox 31">
            <a:extLst>
              <a:ext uri="{FF2B5EF4-FFF2-40B4-BE49-F238E27FC236}">
                <a16:creationId xmlns:a16="http://schemas.microsoft.com/office/drawing/2014/main" id="{409AE70A-C697-A49E-372F-4CC0F0C7A804}"/>
              </a:ext>
            </a:extLst>
          </p:cNvPr>
          <p:cNvSpPr txBox="1"/>
          <p:nvPr/>
        </p:nvSpPr>
        <p:spPr>
          <a:xfrm>
            <a:off x="2099490" y="3393880"/>
            <a:ext cx="5393711" cy="523220"/>
          </a:xfrm>
          <a:prstGeom prst="rect">
            <a:avLst/>
          </a:prstGeom>
          <a:noFill/>
        </p:spPr>
        <p:txBody>
          <a:bodyPr wrap="square" rtlCol="0">
            <a:spAutoFit/>
          </a:bodyPr>
          <a:lstStyle/>
          <a:p>
            <a:r>
              <a:rPr lang="en-US" sz="2800" dirty="0">
                <a:latin typeface="Aptos" panose="020B0004020202020204" pitchFamily="34" charset="0"/>
              </a:rPr>
              <a:t>CHIP Expansion for </a:t>
            </a:r>
            <a:r>
              <a:rPr lang="en-US" sz="2800" dirty="0" err="1">
                <a:latin typeface="Aptos" panose="020B0004020202020204" pitchFamily="34" charset="0"/>
              </a:rPr>
              <a:t>Hawki</a:t>
            </a:r>
            <a:endParaRPr lang="en-US" sz="2800" dirty="0">
              <a:latin typeface="Aptos" panose="020B0004020202020204" pitchFamily="34" charset="0"/>
            </a:endParaRPr>
          </a:p>
        </p:txBody>
      </p:sp>
      <p:sp>
        <p:nvSpPr>
          <p:cNvPr id="33" name="TextBox 32">
            <a:extLst>
              <a:ext uri="{FF2B5EF4-FFF2-40B4-BE49-F238E27FC236}">
                <a16:creationId xmlns:a16="http://schemas.microsoft.com/office/drawing/2014/main" id="{39A835C9-F0FC-3CD5-57C9-4C7170F2F44B}"/>
              </a:ext>
            </a:extLst>
          </p:cNvPr>
          <p:cNvSpPr txBox="1"/>
          <p:nvPr/>
        </p:nvSpPr>
        <p:spPr>
          <a:xfrm>
            <a:off x="2099489" y="5034761"/>
            <a:ext cx="5393711" cy="523220"/>
          </a:xfrm>
          <a:prstGeom prst="rect">
            <a:avLst/>
          </a:prstGeom>
          <a:noFill/>
        </p:spPr>
        <p:txBody>
          <a:bodyPr wrap="square" rtlCol="0">
            <a:spAutoFit/>
          </a:bodyPr>
          <a:lstStyle/>
          <a:p>
            <a:r>
              <a:rPr lang="en-US" sz="2800" dirty="0">
                <a:latin typeface="Aptos" panose="020B0004020202020204" pitchFamily="34" charset="0"/>
              </a:rPr>
              <a:t>Iowa State Plan</a:t>
            </a:r>
          </a:p>
        </p:txBody>
      </p:sp>
      <p:sp>
        <p:nvSpPr>
          <p:cNvPr id="34" name="Title 1">
            <a:extLst>
              <a:ext uri="{FF2B5EF4-FFF2-40B4-BE49-F238E27FC236}">
                <a16:creationId xmlns:a16="http://schemas.microsoft.com/office/drawing/2014/main" id="{02D8EC32-4F41-D4D0-9D9D-10B837E03D94}"/>
              </a:ext>
            </a:extLst>
          </p:cNvPr>
          <p:cNvSpPr>
            <a:spLocks noGrp="1"/>
          </p:cNvSpPr>
          <p:nvPr>
            <p:ph type="title"/>
          </p:nvPr>
        </p:nvSpPr>
        <p:spPr>
          <a:xfrm>
            <a:off x="350748" y="68007"/>
            <a:ext cx="7886700" cy="1022998"/>
          </a:xfrm>
        </p:spPr>
        <p:txBody>
          <a:bodyPr>
            <a:normAutofit/>
          </a:bodyPr>
          <a:lstStyle/>
          <a:p>
            <a:r>
              <a:rPr lang="en-US" sz="3200" dirty="0">
                <a:solidFill>
                  <a:schemeClr val="accent1"/>
                </a:solidFill>
              </a:rPr>
              <a:t>Federal Authorities</a:t>
            </a:r>
          </a:p>
        </p:txBody>
      </p:sp>
      <p:sp>
        <p:nvSpPr>
          <p:cNvPr id="35" name="Slide Number Placeholder 34">
            <a:extLst>
              <a:ext uri="{FF2B5EF4-FFF2-40B4-BE49-F238E27FC236}">
                <a16:creationId xmlns:a16="http://schemas.microsoft.com/office/drawing/2014/main" id="{B37C8604-1D40-27F6-B29F-509F2F7DF913}"/>
              </a:ext>
            </a:extLst>
          </p:cNvPr>
          <p:cNvSpPr>
            <a:spLocks noGrp="1"/>
          </p:cNvSpPr>
          <p:nvPr>
            <p:ph type="sldNum" sz="quarter" idx="12"/>
          </p:nvPr>
        </p:nvSpPr>
        <p:spPr/>
        <p:txBody>
          <a:bodyPr/>
          <a:lstStyle/>
          <a:p>
            <a:fld id="{C95E8E5B-C54E-4915-B069-2B2C8B7FEC1E}" type="slidenum">
              <a:rPr lang="en-US" smtClean="0"/>
              <a:pPr/>
              <a:t>8</a:t>
            </a:fld>
            <a:endParaRPr lang="en-US"/>
          </a:p>
        </p:txBody>
      </p:sp>
    </p:spTree>
    <p:extLst>
      <p:ext uri="{BB962C8B-B14F-4D97-AF65-F5344CB8AC3E}">
        <p14:creationId xmlns:p14="http://schemas.microsoft.com/office/powerpoint/2010/main" val="3915075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3A95-0C75-D3BE-ED22-FB510C7EE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B807A-7A3A-90BC-5726-A5FE13BA291D}"/>
              </a:ext>
            </a:extLst>
          </p:cNvPr>
          <p:cNvSpPr>
            <a:spLocks noGrp="1"/>
          </p:cNvSpPr>
          <p:nvPr>
            <p:ph type="title"/>
          </p:nvPr>
        </p:nvSpPr>
        <p:spPr>
          <a:xfrm>
            <a:off x="628650" y="365127"/>
            <a:ext cx="7886700" cy="1022998"/>
          </a:xfrm>
        </p:spPr>
        <p:txBody>
          <a:bodyPr>
            <a:normAutofit/>
          </a:bodyPr>
          <a:lstStyle/>
          <a:p>
            <a:r>
              <a:rPr lang="en-US" sz="3200" dirty="0">
                <a:solidFill>
                  <a:schemeClr val="accent1"/>
                </a:solidFill>
              </a:rPr>
              <a:t>Dental Plan Vision</a:t>
            </a:r>
          </a:p>
        </p:txBody>
      </p:sp>
      <p:grpSp>
        <p:nvGrpSpPr>
          <p:cNvPr id="11" name="Group 10">
            <a:extLst>
              <a:ext uri="{FF2B5EF4-FFF2-40B4-BE49-F238E27FC236}">
                <a16:creationId xmlns:a16="http://schemas.microsoft.com/office/drawing/2014/main" id="{912440DD-CF41-5C32-E8A1-1EDB6EF573C3}"/>
              </a:ext>
            </a:extLst>
          </p:cNvPr>
          <p:cNvGrpSpPr/>
          <p:nvPr/>
        </p:nvGrpSpPr>
        <p:grpSpPr>
          <a:xfrm>
            <a:off x="628650" y="1612799"/>
            <a:ext cx="7790758" cy="4533715"/>
            <a:chOff x="3728605" y="1708442"/>
            <a:chExt cx="4677641" cy="4064000"/>
          </a:xfrm>
        </p:grpSpPr>
        <p:graphicFrame>
          <p:nvGraphicFramePr>
            <p:cNvPr id="5" name="Diagram 4">
              <a:extLst>
                <a:ext uri="{FF2B5EF4-FFF2-40B4-BE49-F238E27FC236}">
                  <a16:creationId xmlns:a16="http://schemas.microsoft.com/office/drawing/2014/main" id="{9C527405-150B-E2F4-C0E3-A23FE5BFD1A1}"/>
                </a:ext>
              </a:extLst>
            </p:cNvPr>
            <p:cNvGraphicFramePr/>
            <p:nvPr>
              <p:extLst>
                <p:ext uri="{D42A27DB-BD31-4B8C-83A1-F6EECF244321}">
                  <p14:modId xmlns:p14="http://schemas.microsoft.com/office/powerpoint/2010/main" val="4121217393"/>
                </p:ext>
              </p:extLst>
            </p:nvPr>
          </p:nvGraphicFramePr>
          <p:xfrm>
            <a:off x="3728605" y="1708442"/>
            <a:ext cx="467764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E243299E-EE6E-CD03-8BBD-22B97550ECE7}"/>
                </a:ext>
              </a:extLst>
            </p:cNvPr>
            <p:cNvSpPr txBox="1"/>
            <p:nvPr/>
          </p:nvSpPr>
          <p:spPr>
            <a:xfrm>
              <a:off x="3834246" y="2148735"/>
              <a:ext cx="849279" cy="707886"/>
            </a:xfrm>
            <a:prstGeom prst="rect">
              <a:avLst/>
            </a:prstGeom>
            <a:noFill/>
          </p:spPr>
          <p:txBody>
            <a:bodyPr wrap="square" rtlCol="0">
              <a:spAutoFit/>
            </a:bodyPr>
            <a:lstStyle/>
            <a:p>
              <a:pPr algn="ctr"/>
              <a:endParaRPr lang="en-US" sz="4000" dirty="0">
                <a:solidFill>
                  <a:schemeClr val="tx2"/>
                </a:solidFill>
              </a:endParaRPr>
            </a:p>
          </p:txBody>
        </p:sp>
        <p:sp>
          <p:nvSpPr>
            <p:cNvPr id="9" name="TextBox 8">
              <a:extLst>
                <a:ext uri="{FF2B5EF4-FFF2-40B4-BE49-F238E27FC236}">
                  <a16:creationId xmlns:a16="http://schemas.microsoft.com/office/drawing/2014/main" id="{842F7538-680B-8E24-0BCC-D3311F23AFC5}"/>
                </a:ext>
              </a:extLst>
            </p:cNvPr>
            <p:cNvSpPr txBox="1"/>
            <p:nvPr/>
          </p:nvSpPr>
          <p:spPr>
            <a:xfrm>
              <a:off x="4122594" y="3377622"/>
              <a:ext cx="849279" cy="707886"/>
            </a:xfrm>
            <a:prstGeom prst="rect">
              <a:avLst/>
            </a:prstGeom>
            <a:noFill/>
          </p:spPr>
          <p:txBody>
            <a:bodyPr wrap="square" rtlCol="0">
              <a:spAutoFit/>
            </a:bodyPr>
            <a:lstStyle/>
            <a:p>
              <a:pPr algn="ctr"/>
              <a:endParaRPr lang="en-US" sz="4000" dirty="0">
                <a:solidFill>
                  <a:schemeClr val="tx2"/>
                </a:solidFill>
              </a:endParaRPr>
            </a:p>
          </p:txBody>
        </p:sp>
      </p:grpSp>
      <p:sp>
        <p:nvSpPr>
          <p:cNvPr id="13" name="TextBox 12">
            <a:extLst>
              <a:ext uri="{FF2B5EF4-FFF2-40B4-BE49-F238E27FC236}">
                <a16:creationId xmlns:a16="http://schemas.microsoft.com/office/drawing/2014/main" id="{9B347983-604F-1A34-4134-55039EF87020}"/>
              </a:ext>
            </a:extLst>
          </p:cNvPr>
          <p:cNvSpPr txBox="1"/>
          <p:nvPr/>
        </p:nvSpPr>
        <p:spPr>
          <a:xfrm>
            <a:off x="628650" y="1201060"/>
            <a:ext cx="5965042" cy="400110"/>
          </a:xfrm>
          <a:prstGeom prst="rect">
            <a:avLst/>
          </a:prstGeom>
          <a:noFill/>
        </p:spPr>
        <p:txBody>
          <a:bodyPr wrap="square">
            <a:spAutoFit/>
          </a:bodyPr>
          <a:lstStyle/>
          <a:p>
            <a:pPr marL="0" indent="0">
              <a:buNone/>
            </a:pPr>
            <a:r>
              <a:rPr lang="it-IT" sz="2000" dirty="0">
                <a:latin typeface="Aptos" panose="020B0004020202020204" pitchFamily="34" charset="0"/>
              </a:rPr>
              <a:t>Created a </a:t>
            </a:r>
            <a:r>
              <a:rPr lang="it-IT" sz="2000" b="1" dirty="0">
                <a:solidFill>
                  <a:schemeClr val="accent1"/>
                </a:solidFill>
                <a:latin typeface="Aptos" panose="020B0004020202020204" pitchFamily="34" charset="0"/>
              </a:rPr>
              <a:t>single system of care </a:t>
            </a:r>
            <a:r>
              <a:rPr lang="it-IT" sz="2000" dirty="0">
                <a:latin typeface="Aptos" panose="020B0004020202020204" pitchFamily="34" charset="0"/>
              </a:rPr>
              <a:t>that will:</a:t>
            </a:r>
            <a:endParaRPr lang="en-US" sz="2000" dirty="0">
              <a:latin typeface="Aptos" panose="020B0004020202020204" pitchFamily="34" charset="0"/>
            </a:endParaRPr>
          </a:p>
        </p:txBody>
      </p:sp>
      <p:pic>
        <p:nvPicPr>
          <p:cNvPr id="6" name="Graphic 5" descr="Care with solid fill">
            <a:extLst>
              <a:ext uri="{FF2B5EF4-FFF2-40B4-BE49-F238E27FC236}">
                <a16:creationId xmlns:a16="http://schemas.microsoft.com/office/drawing/2014/main" id="{266A935C-191A-B92A-BE63-3815377B50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22387" y="2138070"/>
            <a:ext cx="789703" cy="789703"/>
          </a:xfrm>
          <a:prstGeom prst="rect">
            <a:avLst/>
          </a:prstGeom>
        </p:spPr>
      </p:pic>
      <p:pic>
        <p:nvPicPr>
          <p:cNvPr id="12" name="Graphic 11" descr="Group of people with solid fill">
            <a:extLst>
              <a:ext uri="{FF2B5EF4-FFF2-40B4-BE49-F238E27FC236}">
                <a16:creationId xmlns:a16="http://schemas.microsoft.com/office/drawing/2014/main" id="{0A18B133-58E2-AEA8-3206-4B97CD24F14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132239" y="3476610"/>
            <a:ext cx="789703" cy="789703"/>
          </a:xfrm>
          <a:prstGeom prst="rect">
            <a:avLst/>
          </a:prstGeom>
        </p:spPr>
      </p:pic>
      <p:sp>
        <p:nvSpPr>
          <p:cNvPr id="17" name="Slide Number Placeholder 16">
            <a:extLst>
              <a:ext uri="{FF2B5EF4-FFF2-40B4-BE49-F238E27FC236}">
                <a16:creationId xmlns:a16="http://schemas.microsoft.com/office/drawing/2014/main" id="{93EB7CFE-57CC-2C27-EFEB-A938D333146A}"/>
              </a:ext>
            </a:extLst>
          </p:cNvPr>
          <p:cNvSpPr>
            <a:spLocks noGrp="1"/>
          </p:cNvSpPr>
          <p:nvPr>
            <p:ph type="sldNum" sz="quarter" idx="12"/>
          </p:nvPr>
        </p:nvSpPr>
        <p:spPr/>
        <p:txBody>
          <a:bodyPr/>
          <a:lstStyle/>
          <a:p>
            <a:fld id="{C95E8E5B-C54E-4915-B069-2B2C8B7FEC1E}" type="slidenum">
              <a:rPr lang="en-US" smtClean="0"/>
              <a:pPr/>
              <a:t>9</a:t>
            </a:fld>
            <a:endParaRPr lang="en-US"/>
          </a:p>
        </p:txBody>
      </p:sp>
      <p:pic>
        <p:nvPicPr>
          <p:cNvPr id="4" name="Graphic 3" descr="Dollar with solid fill">
            <a:extLst>
              <a:ext uri="{FF2B5EF4-FFF2-40B4-BE49-F238E27FC236}">
                <a16:creationId xmlns:a16="http://schemas.microsoft.com/office/drawing/2014/main" id="{6DD31FAF-432C-9CF3-5937-5BB09BA29A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4598" y="4761703"/>
            <a:ext cx="914400" cy="914400"/>
          </a:xfrm>
          <a:prstGeom prst="rect">
            <a:avLst/>
          </a:prstGeom>
        </p:spPr>
      </p:pic>
    </p:spTree>
    <p:extLst>
      <p:ext uri="{BB962C8B-B14F-4D97-AF65-F5344CB8AC3E}">
        <p14:creationId xmlns:p14="http://schemas.microsoft.com/office/powerpoint/2010/main" val="3516950829"/>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E3B404801B3747A26CBE4DA53E86AF" ma:contentTypeVersion="21" ma:contentTypeDescription="Create a new document." ma:contentTypeScope="" ma:versionID="94c054a766317475bedcda87572b6a75">
  <xsd:schema xmlns:xsd="http://www.w3.org/2001/XMLSchema" xmlns:xs="http://www.w3.org/2001/XMLSchema" xmlns:p="http://schemas.microsoft.com/office/2006/metadata/properties" xmlns:ns2="f88e24f3-da62-4d13-8742-1b7075cad43b" xmlns:ns3="07f02910-0123-428f-bbba-f09bb309b044" targetNamespace="http://schemas.microsoft.com/office/2006/metadata/properties" ma:root="true" ma:fieldsID="85f820fe2787e7b55ca37e1a8a63812c" ns2:_="" ns3:_="">
    <xsd:import namespace="f88e24f3-da62-4d13-8742-1b7075cad43b"/>
    <xsd:import namespace="07f02910-0123-428f-bbba-f09bb309b04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Image_x0020_Description" minOccurs="0"/>
                <xsd:element ref="ns2:Category_x0020_1" minOccurs="0"/>
                <xsd:element ref="ns2:Topic"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e24f3-da62-4d13-8742-1b7075cad4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Image_x0020_Description" ma:index="21" nillable="true" ma:displayName="Image Description" ma:internalName="Image_x0020_Description">
      <xsd:simpleType>
        <xsd:restriction base="dms:Text">
          <xsd:maxLength value="255"/>
        </xsd:restriction>
      </xsd:simpleType>
    </xsd:element>
    <xsd:element name="Category_x0020_1" ma:index="22" nillable="true" ma:displayName="Category" ma:format="Dropdown" ma:internalName="Category_x0020_1">
      <xsd:simpleType>
        <xsd:restriction base="dms:Choice">
          <xsd:enumeration value="Photos"/>
          <xsd:enumeration value="Logos"/>
          <xsd:enumeration value="Templates"/>
          <xsd:enumeration value="Icons"/>
        </xsd:restriction>
      </xsd:simpleType>
    </xsd:element>
    <xsd:element name="Topic" ma:index="23" nillable="true" ma:displayName="Topic" ma:internalName="Topic">
      <xsd:simpleType>
        <xsd:restriction base="dms:Text">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f02910-0123-428f-bbba-f09bb309b04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efd570c-62f7-4c05-8a11-590e529ea8b8}" ma:internalName="TaxCatchAll" ma:showField="CatchAllData" ma:web="07f02910-0123-428f-bbba-f09bb309b04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_x0020_Description xmlns="f88e24f3-da62-4d13-8742-1b7075cad43b" xsi:nil="true"/>
    <lcf76f155ced4ddcb4097134ff3c332f xmlns="f88e24f3-da62-4d13-8742-1b7075cad43b">
      <Terms xmlns="http://schemas.microsoft.com/office/infopath/2007/PartnerControls"/>
    </lcf76f155ced4ddcb4097134ff3c332f>
    <Topic xmlns="f88e24f3-da62-4d13-8742-1b7075cad43b">Powerpoint</Topic>
    <Category_x0020_1 xmlns="f88e24f3-da62-4d13-8742-1b7075cad43b">Templates</Category_x0020_1>
    <TaxCatchAll xmlns="07f02910-0123-428f-bbba-f09bb309b044" xsi:nil="true"/>
  </documentManagement>
</p:properties>
</file>

<file path=customXml/itemProps1.xml><?xml version="1.0" encoding="utf-8"?>
<ds:datastoreItem xmlns:ds="http://schemas.openxmlformats.org/officeDocument/2006/customXml" ds:itemID="{F70846DC-D7AD-4AB0-9D39-A89A6030F0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8e24f3-da62-4d13-8742-1b7075cad43b"/>
    <ds:schemaRef ds:uri="07f02910-0123-428f-bbba-f09bb309b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5223DF-498D-4D6A-9F6F-C14952D04E68}">
  <ds:schemaRefs>
    <ds:schemaRef ds:uri="http://schemas.microsoft.com/sharepoint/v3/contenttype/forms"/>
  </ds:schemaRefs>
</ds:datastoreItem>
</file>

<file path=customXml/itemProps3.xml><?xml version="1.0" encoding="utf-8"?>
<ds:datastoreItem xmlns:ds="http://schemas.openxmlformats.org/officeDocument/2006/customXml" ds:itemID="{A3E627B4-8A32-4CF7-B1B4-25BBB5845195}">
  <ds:schemaRefs>
    <ds:schemaRef ds:uri="http://www.w3.org/XML/1998/namespace"/>
    <ds:schemaRef ds:uri="http://purl.org/dc/term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07f02910-0123-428f-bbba-f09bb309b044"/>
    <ds:schemaRef ds:uri="f88e24f3-da62-4d13-8742-1b7075cad43b"/>
  </ds:schemaRefs>
</ds:datastoreItem>
</file>

<file path=docProps/app.xml><?xml version="1.0" encoding="utf-8"?>
<Properties xmlns="http://schemas.openxmlformats.org/officeDocument/2006/extended-properties" xmlns:vt="http://schemas.openxmlformats.org/officeDocument/2006/docPropsVTypes">
  <TotalTime>4445</TotalTime>
  <Words>2554</Words>
  <Application>Microsoft Office PowerPoint</Application>
  <PresentationFormat>On-screen Show (4:3)</PresentationFormat>
  <Paragraphs>282</Paragraphs>
  <Slides>34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Meiryo</vt:lpstr>
      <vt:lpstr>Aptos</vt:lpstr>
      <vt:lpstr>Arial</vt:lpstr>
      <vt:lpstr>Calibri</vt:lpstr>
      <vt:lpstr>Gill Sans</vt:lpstr>
      <vt:lpstr>Noto Sans Symbols</vt:lpstr>
      <vt:lpstr>Times New Roman</vt:lpstr>
      <vt:lpstr>Wingdings</vt:lpstr>
      <vt:lpstr>Wingdings 3</vt:lpstr>
      <vt:lpstr>Work Sans</vt:lpstr>
      <vt:lpstr>Office Theme</vt:lpstr>
      <vt:lpstr>Iowa Dental Wellness Plan and Hawki Dental Pre-Paid Ambulatory Health Plan (PAHP)</vt:lpstr>
      <vt:lpstr>Agenda</vt:lpstr>
      <vt:lpstr>Presentation Overview</vt:lpstr>
      <vt:lpstr>PowerPoint Presentation</vt:lpstr>
      <vt:lpstr>IA Health Link Program Overview of the Question &amp; Answer Process</vt:lpstr>
      <vt:lpstr>Iowa Dental Programs </vt:lpstr>
      <vt:lpstr>Types of Dental Coverage with Medicaid</vt:lpstr>
      <vt:lpstr>Federal Authorities</vt:lpstr>
      <vt:lpstr>Dental Plan Vision</vt:lpstr>
      <vt:lpstr>Dental  Goals</vt:lpstr>
      <vt:lpstr>Key Goal</vt:lpstr>
      <vt:lpstr>Iowa  DWP and Hawki Program Procurement</vt:lpstr>
      <vt:lpstr>Key Updates</vt:lpstr>
      <vt:lpstr>How The Dental Program Achieves Quality Outcomes (Pt.1)</vt:lpstr>
      <vt:lpstr>How The Dental Program Achieves Quality Outcomes (Pt.2)</vt:lpstr>
      <vt:lpstr>How the Dental Program Achieves Quality Outcomes (Pt. 3)</vt:lpstr>
      <vt:lpstr>What Services are Included in the Dental Program?</vt:lpstr>
      <vt:lpstr>Excluded Services</vt:lpstr>
      <vt:lpstr>Pay for Performance (PFP)</vt:lpstr>
      <vt:lpstr>Iowa HHS Oversight</vt:lpstr>
      <vt:lpstr>PowerPoint Presentation</vt:lpstr>
      <vt:lpstr>Key Groups</vt:lpstr>
      <vt:lpstr>RFP Process</vt:lpstr>
      <vt:lpstr>RFP Topics</vt:lpstr>
      <vt:lpstr>PowerPoint Presentation</vt:lpstr>
      <vt:lpstr>RFP Overview of Question &amp; Answer Process </vt:lpstr>
      <vt:lpstr>Template for Letter of Intent to Bid</vt:lpstr>
      <vt:lpstr>PowerPoint Presentation</vt:lpstr>
      <vt:lpstr>PowerPoint Presentation</vt:lpstr>
      <vt:lpstr>PowerPoint Presentation</vt:lpstr>
      <vt:lpstr>Accessing RFP Documents (Pt. 4)</vt:lpstr>
      <vt:lpstr>PowerPoint Presentation</vt:lpstr>
      <vt:lpstr>Technical Proposal Response Guide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Laura</dc:creator>
  <cp:lastModifiedBy>McCaughey, Traci [HHS]</cp:lastModifiedBy>
  <cp:revision>68</cp:revision>
  <dcterms:created xsi:type="dcterms:W3CDTF">2023-12-28T19:16:15Z</dcterms:created>
  <dcterms:modified xsi:type="dcterms:W3CDTF">2025-02-17T20:49:53Z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0x0101005CE3B404801B3747A26CBE4DA53E86AF</vt:lpwstr>
  </property>
</Properties>
</file>