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5A_7CDA2C31.xml" ContentType="application/vnd.ms-powerpoint.comment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7" r:id="rId5"/>
    <p:sldId id="322" r:id="rId6"/>
    <p:sldId id="258" r:id="rId7"/>
    <p:sldId id="317" r:id="rId8"/>
    <p:sldId id="316" r:id="rId9"/>
    <p:sldId id="318" r:id="rId10"/>
    <p:sldId id="323" r:id="rId11"/>
    <p:sldId id="324" r:id="rId12"/>
    <p:sldId id="325" r:id="rId13"/>
    <p:sldId id="320" r:id="rId14"/>
    <p:sldId id="334" r:id="rId15"/>
    <p:sldId id="268" r:id="rId16"/>
    <p:sldId id="267" r:id="rId17"/>
    <p:sldId id="332" r:id="rId18"/>
    <p:sldId id="333" r:id="rId19"/>
    <p:sldId id="341" r:id="rId20"/>
    <p:sldId id="342" r:id="rId21"/>
    <p:sldId id="340" r:id="rId22"/>
    <p:sldId id="312" r:id="rId23"/>
    <p:sldId id="313" r:id="rId24"/>
    <p:sldId id="326" r:id="rId25"/>
    <p:sldId id="261" r:id="rId26"/>
    <p:sldId id="271" r:id="rId27"/>
    <p:sldId id="335" r:id="rId28"/>
    <p:sldId id="344" r:id="rId29"/>
    <p:sldId id="345" r:id="rId30"/>
    <p:sldId id="346" r:id="rId31"/>
    <p:sldId id="2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74F007-FF16-0309-E86B-5A107C43260B}" name="Eppens, Emily [HHS]" initials="EE" userId="S::emily.eppens@hhs.iowa.gov::22e89cbb-f769-4a4a-b234-4bc7348040fb" providerId="AD"/>
  <p188:author id="{3D3F0245-0896-DA4F-C238-9A21D21A1EF0}" name="Goebel, Madeline [HHS]" initials="" userId="S::madeline.goebel@hhs.iowa.gov::a5d7f5a6-7365-4020-b368-a307abc8c220" providerId="AD"/>
  <p188:author id="{BB193873-3DB0-D9D8-31A3-5FA73C5AE3C6}" name="Gookin, Don [HHS]" initials="GD" userId="S::don.gookin@hhs.iowa.gov::4b1e06be-6c99-4c92-87e3-e2af5dd3c8cb" providerId="AD"/>
  <p188:author id="{E8F07F86-430C-91EF-74AA-8864B87D0CF6}" name="Maas, Julie [HHS]" initials="MJ" userId="S::julie.maas@hhs.iowa.gov::53fc6669-35a3-4436-ac93-3b0692c4ad37" providerId="AD"/>
  <p188:author id="{96D42B8C-B8F4-8D35-2EE5-29B625D9C100}" name="Robertson-Hill, Jennifer [HHS]" initials="RJ" userId="S::jennifer.robertson-hill@hhs.iowa.gov::b5333743-f0c9-41d5-90c1-39cbd72c3f34" providerId="AD"/>
  <p188:author id="{5C5EFAB3-0C68-7F6D-8BD2-4EBDD079774B}" name="Armstrong, Theresa [HHS]" initials="" userId="S::theresa.armstrong@hhs.iowa.gov::97829b84-c4d0-4771-a8c9-dda0c5b82d23" providerId="AD"/>
  <p188:author id="{31A60FBB-197C-0622-71C5-011C6F6D5826}" name="Eyanson, Marissa [HHS]" initials="EM" userId="S::marissa.eyanson@hhs.iowa.gov::cae174f9-b4b4-4aec-a6f9-6d34d58e04c0" providerId="AD"/>
  <p188:author id="{2F03C2BC-F1A0-F1C7-8C52-9195998721BF}" name="Sarah Dixon" initials="SD" userId="S::sdixon@iowapca.org::24c67ebb-996a-4995-a8d9-a77ddc097595" providerId="AD"/>
  <p188:author id="{79E558CD-898D-7FBB-BC11-D070B984F8CF}" name="Jeni Hanselman" initials="JH" userId="S::jhanselman_iowapca.org#ext#@iowadhs.onmicrosoft.com::f411f9bd-4ea0-4e54-9d6a-3227f9010b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C1AA4-1F48-4B52-BF2F-2425A9D4A05A}" v="5" dt="2025-03-10T20:31:59.709"/>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0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5A_7CDA2C31.xml><?xml version="1.0" encoding="utf-8"?>
<p188:cmLst xmlns:a="http://schemas.openxmlformats.org/drawingml/2006/main" xmlns:r="http://schemas.openxmlformats.org/officeDocument/2006/relationships" xmlns:p188="http://schemas.microsoft.com/office/powerpoint/2018/8/main">
  <p188:cm id="{EC9BFA74-8CF4-4277-8870-19EB1D659CD1}" authorId="{96D42B8C-B8F4-8D35-2EE5-29B625D9C100}" created="2025-02-28T15:49:13.186">
    <ac:txMkLst xmlns:ac="http://schemas.microsoft.com/office/drawing/2013/main/command">
      <pc:docMk xmlns:pc="http://schemas.microsoft.com/office/powerpoint/2013/main/command"/>
      <pc:sldMk xmlns:pc="http://schemas.microsoft.com/office/powerpoint/2013/main/command" cId="2094672945" sldId="346"/>
      <ac:spMk id="4" creationId="{3195FA46-ABE3-D0B6-273B-46711581B6EE}"/>
      <ac:txMk cp="0" len="68">
        <ac:context len="502" hash="1270259169"/>
      </ac:txMk>
    </ac:txMkLst>
    <p188:pos x="2309208" y="591807"/>
    <p188:txBody>
      <a:bodyPr/>
      <a:lstStyle/>
      <a:p>
        <a:r>
          <a:rPr lang="en-US"/>
          <a:t>[@Eppens, Emily [HHS]] can you put back the title here before you post, during our meeting we noticed the title to this slide is missing</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0.xml.rels><?xml version="1.0" encoding="UTF-8" standalone="yes"?>
<Relationships xmlns="http://schemas.openxmlformats.org/package/2006/relationships"><Relationship Id="rId1" Type="http://schemas.openxmlformats.org/officeDocument/2006/relationships/hyperlink" Target="https://www.legis.iowa.gov/docs/aco/bulletincontent/02-05-2025.Regulatory%20Analysis_1737387898257.pdf"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0.xml.rels><?xml version="1.0" encoding="UTF-8" standalone="yes"?>
<Relationships xmlns="http://schemas.openxmlformats.org/package/2006/relationships"><Relationship Id="rId1" Type="http://schemas.openxmlformats.org/officeDocument/2006/relationships/hyperlink" Target="https://www.legis.iowa.gov/docs/aco/bulletincontent/02-05-2025.Regulatory%20Analysis_1737387898257.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19CD69-4FE9-40E7-9A99-9222FF27861A}"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1ABF85BA-8826-4882-AD13-A5BD44CB18B4}">
      <dgm:prSet phldrT="[Text]" custT="1"/>
      <dgm:spPr/>
      <dgm:t>
        <a:bodyPr/>
        <a:lstStyle/>
        <a:p>
          <a:r>
            <a:rPr lang="en-US" sz="3200">
              <a:latin typeface="+mn-lt"/>
            </a:rPr>
            <a:t>Iowa’s Behavioral Health Service System will:</a:t>
          </a:r>
        </a:p>
      </dgm:t>
      <dgm:extLst>
        <a:ext uri="{E40237B7-FDA0-4F09-8148-C483321AD2D9}">
          <dgm14:cNvPr xmlns:dgm14="http://schemas.microsoft.com/office/drawing/2010/diagram" id="0" name="" descr="Iowa’s Behavioral Health Service System will:&#10;"/>
        </a:ext>
      </dgm:extLst>
    </dgm:pt>
    <dgm:pt modelId="{5E6E6AF3-224A-42D4-8884-BFC84F9450A7}" type="parTrans" cxnId="{472950D2-2A05-443E-B81C-B331014D212E}">
      <dgm:prSet/>
      <dgm:spPr/>
      <dgm:t>
        <a:bodyPr/>
        <a:lstStyle/>
        <a:p>
          <a:endParaRPr lang="en-US"/>
        </a:p>
      </dgm:t>
    </dgm:pt>
    <dgm:pt modelId="{20D0A935-24DC-4C20-A06E-F6594C1DB801}" type="sibTrans" cxnId="{472950D2-2A05-443E-B81C-B331014D212E}">
      <dgm:prSet/>
      <dgm:spPr/>
      <dgm:t>
        <a:bodyPr/>
        <a:lstStyle/>
        <a:p>
          <a:endParaRPr lang="en-US"/>
        </a:p>
      </dgm:t>
    </dgm:pt>
    <dgm:pt modelId="{46DC87FD-3FFE-41D9-B888-E7C4FCE762E2}">
      <dgm:prSet phldrT="[Text]" custT="1"/>
      <dgm:spPr>
        <a:solidFill>
          <a:schemeClr val="accent2">
            <a:lumMod val="75000"/>
          </a:schemeClr>
        </a:solidFill>
      </dgm:spPr>
      <dgm:t>
        <a:bodyPr/>
        <a:lstStyle/>
        <a:p>
          <a:pPr rtl="0"/>
          <a:r>
            <a:rPr lang="en-US" sz="1600">
              <a:latin typeface="+mn-lt"/>
            </a:rPr>
            <a:t>Offer information, coordination, and clear access points throughout each Behavioral Health district.</a:t>
          </a:r>
        </a:p>
      </dgm:t>
      <dgm:extLst>
        <a:ext uri="{E40237B7-FDA0-4F09-8148-C483321AD2D9}">
          <dgm14:cNvPr xmlns:dgm14="http://schemas.microsoft.com/office/drawing/2010/diagram" id="0" name="" descr="Offer information, coordination and clear access points throughout each BH district.&#10;"/>
        </a:ext>
      </dgm:extLst>
    </dgm:pt>
    <dgm:pt modelId="{E82E88B3-6970-48E6-9941-AF92DA8DA826}" type="parTrans" cxnId="{6430861B-1441-42E0-A15F-8308C2E8C0B2}">
      <dgm:prSet/>
      <dgm:spPr/>
      <dgm:t>
        <a:bodyPr/>
        <a:lstStyle/>
        <a:p>
          <a:endParaRPr lang="en-US"/>
        </a:p>
      </dgm:t>
    </dgm:pt>
    <dgm:pt modelId="{AC81166A-B691-49A5-8A16-AA1394227D7C}" type="sibTrans" cxnId="{6430861B-1441-42E0-A15F-8308C2E8C0B2}">
      <dgm:prSet/>
      <dgm:spPr/>
      <dgm:t>
        <a:bodyPr/>
        <a:lstStyle/>
        <a:p>
          <a:endParaRPr lang="en-US"/>
        </a:p>
      </dgm:t>
    </dgm:pt>
    <dgm:pt modelId="{322EA37E-4A87-4B76-9403-A7319807582C}">
      <dgm:prSet phldrT="[Text]" custT="1"/>
      <dgm:spPr/>
      <dgm:t>
        <a:bodyPr/>
        <a:lstStyle/>
        <a:p>
          <a:r>
            <a:rPr lang="en-US" sz="1600">
              <a:latin typeface="+mn-lt"/>
            </a:rPr>
            <a:t>Ensure that individuals and families have access to person-centered services and supports, no matter where they live.</a:t>
          </a:r>
        </a:p>
      </dgm:t>
      <dgm:extLst>
        <a:ext uri="{E40237B7-FDA0-4F09-8148-C483321AD2D9}">
          <dgm14:cNvPr xmlns:dgm14="http://schemas.microsoft.com/office/drawing/2010/diagram" id="0" name="" descr="Ensure that individuals and families have access to person-centered services and supports, no matter where they live.&#10;"/>
        </a:ext>
      </dgm:extLst>
    </dgm:pt>
    <dgm:pt modelId="{0CE03972-9CDD-4581-8472-93ABEB4B92C3}" type="parTrans" cxnId="{3ACA2399-F35D-43C8-8D97-282519CB1217}">
      <dgm:prSet/>
      <dgm:spPr/>
      <dgm:t>
        <a:bodyPr/>
        <a:lstStyle/>
        <a:p>
          <a:endParaRPr lang="en-US"/>
        </a:p>
      </dgm:t>
    </dgm:pt>
    <dgm:pt modelId="{E2A5F8EE-A956-4D6E-A88F-4E8876CBD1F3}" type="sibTrans" cxnId="{3ACA2399-F35D-43C8-8D97-282519CB1217}">
      <dgm:prSet/>
      <dgm:spPr/>
      <dgm:t>
        <a:bodyPr/>
        <a:lstStyle/>
        <a:p>
          <a:endParaRPr lang="en-US"/>
        </a:p>
      </dgm:t>
    </dgm:pt>
    <dgm:pt modelId="{1911A364-23E8-4462-B588-87EEB5F153A3}">
      <dgm:prSet phldrT="[Text]" custT="1"/>
      <dgm:spPr/>
      <dgm:t>
        <a:bodyPr/>
        <a:lstStyle/>
        <a:p>
          <a:pPr rtl="0"/>
          <a:r>
            <a:rPr lang="en-US" sz="1600">
              <a:latin typeface="+mn-lt"/>
            </a:rPr>
            <a:t>Reduce confusion, duplication of effort, and correct misplaced spending by linking and organizing effort under Federal, State, and local governance and authority.</a:t>
          </a:r>
        </a:p>
      </dgm:t>
      <dgm:extLst>
        <a:ext uri="{E40237B7-FDA0-4F09-8148-C483321AD2D9}">
          <dgm14:cNvPr xmlns:dgm14="http://schemas.microsoft.com/office/drawing/2010/diagram" id="0" name="" descr="Reduce duplication by linking Federal, State and local governance and authority.&#10;"/>
        </a:ext>
      </dgm:extLst>
    </dgm:pt>
    <dgm:pt modelId="{410506BE-E67F-4D7A-8208-03985BD3F88F}" type="parTrans" cxnId="{21E2C429-A4C5-424D-9CBE-4E39AB4922F6}">
      <dgm:prSet/>
      <dgm:spPr/>
      <dgm:t>
        <a:bodyPr/>
        <a:lstStyle/>
        <a:p>
          <a:endParaRPr lang="en-US"/>
        </a:p>
      </dgm:t>
    </dgm:pt>
    <dgm:pt modelId="{353EE12F-5C0A-4589-A6A2-E51627D9D254}" type="sibTrans" cxnId="{21E2C429-A4C5-424D-9CBE-4E39AB4922F6}">
      <dgm:prSet/>
      <dgm:spPr/>
      <dgm:t>
        <a:bodyPr/>
        <a:lstStyle/>
        <a:p>
          <a:endParaRPr lang="en-US"/>
        </a:p>
      </dgm:t>
    </dgm:pt>
    <dgm:pt modelId="{308C16C2-5287-4238-9B7B-BC3FCDB76076}">
      <dgm:prSet phldrT="[Text]" custT="1"/>
      <dgm:spPr>
        <a:solidFill>
          <a:schemeClr val="accent5">
            <a:lumMod val="75000"/>
          </a:schemeClr>
        </a:solidFill>
      </dgm:spPr>
      <dgm:t>
        <a:bodyPr/>
        <a:lstStyle/>
        <a:p>
          <a:pPr rtl="0"/>
          <a:r>
            <a:rPr lang="en-US" sz="1600">
              <a:latin typeface="+mn-lt"/>
            </a:rPr>
            <a:t>Eliminate administrative red tape to empower behavioral health safety net providers to focus on meeting the needs of Iowans who rely on them for care.</a:t>
          </a:r>
        </a:p>
      </dgm:t>
      <dgm:extLst>
        <a:ext uri="{E40237B7-FDA0-4F09-8148-C483321AD2D9}">
          <dgm14:cNvPr xmlns:dgm14="http://schemas.microsoft.com/office/drawing/2010/diagram" id="0" name="" descr="Eliminate administrative red tape, and the same efforts happening in multiple places.&#10;"/>
        </a:ext>
      </dgm:extLst>
    </dgm:pt>
    <dgm:pt modelId="{B43CBE20-A0EF-4307-96EE-36A81259A92A}" type="parTrans" cxnId="{55674917-3FD6-4FD7-A681-A15740AAB60A}">
      <dgm:prSet/>
      <dgm:spPr/>
      <dgm:t>
        <a:bodyPr/>
        <a:lstStyle/>
        <a:p>
          <a:endParaRPr lang="en-US"/>
        </a:p>
      </dgm:t>
    </dgm:pt>
    <dgm:pt modelId="{1ACA23D5-8CDF-41B1-BF87-702D9C45D47E}" type="sibTrans" cxnId="{55674917-3FD6-4FD7-A681-A15740AAB60A}">
      <dgm:prSet/>
      <dgm:spPr/>
      <dgm:t>
        <a:bodyPr/>
        <a:lstStyle/>
        <a:p>
          <a:endParaRPr lang="en-US"/>
        </a:p>
      </dgm:t>
    </dgm:pt>
    <dgm:pt modelId="{B88BF5C9-23F7-4D2C-9FB2-BADF4C9B95DD}">
      <dgm:prSet phldrT="[Text]" custT="1"/>
      <dgm:spPr/>
      <dgm:t>
        <a:bodyPr/>
        <a:lstStyle/>
        <a:p>
          <a:pPr rtl="0"/>
          <a:r>
            <a:rPr lang="en-US" sz="1600">
              <a:latin typeface="+mn-lt"/>
            </a:rPr>
            <a:t>Guide investment through assessment and planning processes linked to measurable outcomes and results.</a:t>
          </a:r>
        </a:p>
      </dgm:t>
      <dgm:extLst>
        <a:ext uri="{E40237B7-FDA0-4F09-8148-C483321AD2D9}">
          <dgm14:cNvPr xmlns:dgm14="http://schemas.microsoft.com/office/drawing/2010/diagram" id="0" name="" descr="Link funding to measurable outcomes&#10;"/>
        </a:ext>
      </dgm:extLst>
    </dgm:pt>
    <dgm:pt modelId="{3711A88E-3AC4-4430-8207-5EF2E5EAF197}" type="parTrans" cxnId="{031BC1C4-EE55-485D-B253-C92CAA74518A}">
      <dgm:prSet/>
      <dgm:spPr/>
      <dgm:t>
        <a:bodyPr/>
        <a:lstStyle/>
        <a:p>
          <a:endParaRPr lang="en-US"/>
        </a:p>
      </dgm:t>
    </dgm:pt>
    <dgm:pt modelId="{569BB6D8-0E5C-432F-82DA-37B5A3559264}" type="sibTrans" cxnId="{031BC1C4-EE55-485D-B253-C92CAA74518A}">
      <dgm:prSet/>
      <dgm:spPr/>
      <dgm:t>
        <a:bodyPr/>
        <a:lstStyle/>
        <a:p>
          <a:endParaRPr lang="en-US"/>
        </a:p>
      </dgm:t>
    </dgm:pt>
    <dgm:pt modelId="{94B8F088-2A19-423F-B68F-3EA01D695CC1}" type="pres">
      <dgm:prSet presAssocID="{7019CD69-4FE9-40E7-9A99-9222FF27861A}" presName="layout" presStyleCnt="0">
        <dgm:presLayoutVars>
          <dgm:chMax/>
          <dgm:chPref/>
          <dgm:dir/>
          <dgm:animOne val="branch"/>
          <dgm:animLvl val="lvl"/>
          <dgm:resizeHandles/>
        </dgm:presLayoutVars>
      </dgm:prSet>
      <dgm:spPr/>
    </dgm:pt>
    <dgm:pt modelId="{FE0609A7-D38B-4F49-9DC2-60BD3F59959E}" type="pres">
      <dgm:prSet presAssocID="{1ABF85BA-8826-4882-AD13-A5BD44CB18B4}" presName="root" presStyleCnt="0">
        <dgm:presLayoutVars>
          <dgm:chMax/>
          <dgm:chPref val="4"/>
        </dgm:presLayoutVars>
      </dgm:prSet>
      <dgm:spPr/>
    </dgm:pt>
    <dgm:pt modelId="{43393F59-7DC3-4C16-B90A-C36FE094CC7B}" type="pres">
      <dgm:prSet presAssocID="{1ABF85BA-8826-4882-AD13-A5BD44CB18B4}" presName="rootComposite" presStyleCnt="0">
        <dgm:presLayoutVars/>
      </dgm:prSet>
      <dgm:spPr/>
    </dgm:pt>
    <dgm:pt modelId="{5A5AA0E3-4F3E-4D4D-9FD7-C532A6E5EF98}" type="pres">
      <dgm:prSet presAssocID="{1ABF85BA-8826-4882-AD13-A5BD44CB18B4}" presName="rootText" presStyleLbl="node0" presStyleIdx="0" presStyleCnt="1" custScaleX="166504">
        <dgm:presLayoutVars>
          <dgm:chMax/>
          <dgm:chPref val="4"/>
        </dgm:presLayoutVars>
      </dgm:prSet>
      <dgm:spPr>
        <a:prstGeom prst="rect">
          <a:avLst/>
        </a:prstGeom>
      </dgm:spPr>
    </dgm:pt>
    <dgm:pt modelId="{05F27769-10EC-406C-B9ED-E97CA4B2329D}" type="pres">
      <dgm:prSet presAssocID="{1ABF85BA-8826-4882-AD13-A5BD44CB18B4}" presName="childShape" presStyleCnt="0">
        <dgm:presLayoutVars>
          <dgm:chMax val="0"/>
          <dgm:chPref val="0"/>
        </dgm:presLayoutVars>
      </dgm:prSet>
      <dgm:spPr/>
    </dgm:pt>
    <dgm:pt modelId="{0F6B6CA7-2E5C-408D-AE60-402338B064DE}" type="pres">
      <dgm:prSet presAssocID="{46DC87FD-3FFE-41D9-B888-E7C4FCE762E2}" presName="childComposite" presStyleCnt="0">
        <dgm:presLayoutVars>
          <dgm:chMax val="0"/>
          <dgm:chPref val="0"/>
        </dgm:presLayoutVars>
      </dgm:prSet>
      <dgm:spPr/>
    </dgm:pt>
    <dgm:pt modelId="{B901E14D-7C16-4B5F-ABA7-9B5BCD26C8E5}" type="pres">
      <dgm:prSet presAssocID="{46DC87FD-3FFE-41D9-B888-E7C4FCE762E2}" presName="Image"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formation with solid fill"/>
        </a:ext>
      </dgm:extLst>
    </dgm:pt>
    <dgm:pt modelId="{5AC3C7F9-42E4-4FFA-AE9C-654ABB86757C}" type="pres">
      <dgm:prSet presAssocID="{46DC87FD-3FFE-41D9-B888-E7C4FCE762E2}" presName="childText" presStyleLbl="lnNode1" presStyleIdx="0" presStyleCnt="5">
        <dgm:presLayoutVars>
          <dgm:chMax val="0"/>
          <dgm:chPref val="0"/>
          <dgm:bulletEnabled val="1"/>
        </dgm:presLayoutVars>
      </dgm:prSet>
      <dgm:spPr/>
    </dgm:pt>
    <dgm:pt modelId="{288DF511-64D3-4066-AE6F-53EE2D0016AD}" type="pres">
      <dgm:prSet presAssocID="{322EA37E-4A87-4B76-9403-A7319807582C}" presName="childComposite" presStyleCnt="0">
        <dgm:presLayoutVars>
          <dgm:chMax val="0"/>
          <dgm:chPref val="0"/>
        </dgm:presLayoutVars>
      </dgm:prSet>
      <dgm:spPr/>
    </dgm:pt>
    <dgm:pt modelId="{E46F7CEC-E84E-4A0E-9F0B-1A7618E18C6C}" type="pres">
      <dgm:prSet presAssocID="{322EA37E-4A87-4B76-9403-A7319807582C}" presName="Image"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amily with two children with solid fill"/>
        </a:ext>
      </dgm:extLst>
    </dgm:pt>
    <dgm:pt modelId="{B864C4DD-50B2-40BC-B6FB-E1071507210B}" type="pres">
      <dgm:prSet presAssocID="{322EA37E-4A87-4B76-9403-A7319807582C}" presName="childText" presStyleLbl="lnNode1" presStyleIdx="1" presStyleCnt="5">
        <dgm:presLayoutVars>
          <dgm:chMax val="0"/>
          <dgm:chPref val="0"/>
          <dgm:bulletEnabled val="1"/>
        </dgm:presLayoutVars>
      </dgm:prSet>
      <dgm:spPr/>
    </dgm:pt>
    <dgm:pt modelId="{221A9320-8D43-4F8C-B2AD-36F35DD8CA61}" type="pres">
      <dgm:prSet presAssocID="{1911A364-23E8-4462-B588-87EEB5F153A3}" presName="childComposite" presStyleCnt="0">
        <dgm:presLayoutVars>
          <dgm:chMax val="0"/>
          <dgm:chPref val="0"/>
        </dgm:presLayoutVars>
      </dgm:prSet>
      <dgm:spPr/>
    </dgm:pt>
    <dgm:pt modelId="{D3116747-9639-4CE9-81A0-3FA770CC9598}" type="pres">
      <dgm:prSet presAssocID="{1911A364-23E8-4462-B588-87EEB5F153A3}" presName="Image"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nk with solid fill"/>
        </a:ext>
      </dgm:extLst>
    </dgm:pt>
    <dgm:pt modelId="{DE27AA76-6E35-4028-B1BC-0E18A7B3AE92}" type="pres">
      <dgm:prSet presAssocID="{1911A364-23E8-4462-B588-87EEB5F153A3}" presName="childText" presStyleLbl="lnNode1" presStyleIdx="2" presStyleCnt="5">
        <dgm:presLayoutVars>
          <dgm:chMax val="0"/>
          <dgm:chPref val="0"/>
          <dgm:bulletEnabled val="1"/>
        </dgm:presLayoutVars>
      </dgm:prSet>
      <dgm:spPr/>
    </dgm:pt>
    <dgm:pt modelId="{A6B6C847-4C63-41D6-977D-1F3AC8D99519}" type="pres">
      <dgm:prSet presAssocID="{308C16C2-5287-4238-9B7B-BC3FCDB76076}" presName="childComposite" presStyleCnt="0">
        <dgm:presLayoutVars>
          <dgm:chMax val="0"/>
          <dgm:chPref val="0"/>
        </dgm:presLayoutVars>
      </dgm:prSet>
      <dgm:spPr/>
    </dgm:pt>
    <dgm:pt modelId="{F9EBBC10-882F-4B44-8D8A-CB363E736D39}" type="pres">
      <dgm:prSet presAssocID="{308C16C2-5287-4238-9B7B-BC3FCDB76076}" presName="Image"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issors with solid fill"/>
        </a:ext>
      </dgm:extLst>
    </dgm:pt>
    <dgm:pt modelId="{A9269F33-FCA8-4D61-BCB9-05BBF6C3F759}" type="pres">
      <dgm:prSet presAssocID="{308C16C2-5287-4238-9B7B-BC3FCDB76076}" presName="childText" presStyleLbl="lnNode1" presStyleIdx="3" presStyleCnt="5">
        <dgm:presLayoutVars>
          <dgm:chMax val="0"/>
          <dgm:chPref val="0"/>
          <dgm:bulletEnabled val="1"/>
        </dgm:presLayoutVars>
      </dgm:prSet>
      <dgm:spPr/>
    </dgm:pt>
    <dgm:pt modelId="{AFFEAC33-BF29-41FC-A997-86933AD7CD62}" type="pres">
      <dgm:prSet presAssocID="{B88BF5C9-23F7-4D2C-9FB2-BADF4C9B95DD}" presName="childComposite" presStyleCnt="0">
        <dgm:presLayoutVars>
          <dgm:chMax val="0"/>
          <dgm:chPref val="0"/>
        </dgm:presLayoutVars>
      </dgm:prSet>
      <dgm:spPr/>
    </dgm:pt>
    <dgm:pt modelId="{5FB23969-4118-4F16-AF08-260BC6B65081}" type="pres">
      <dgm:prSet presAssocID="{B88BF5C9-23F7-4D2C-9FB2-BADF4C9B95DD}" presName="Image"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atistics with solid fill"/>
        </a:ext>
      </dgm:extLst>
    </dgm:pt>
    <dgm:pt modelId="{D0CFA4C0-3D68-49CE-ACFC-5E50EC54FAFE}" type="pres">
      <dgm:prSet presAssocID="{B88BF5C9-23F7-4D2C-9FB2-BADF4C9B95DD}" presName="childText" presStyleLbl="lnNode1" presStyleIdx="4" presStyleCnt="5">
        <dgm:presLayoutVars>
          <dgm:chMax val="0"/>
          <dgm:chPref val="0"/>
          <dgm:bulletEnabled val="1"/>
        </dgm:presLayoutVars>
      </dgm:prSet>
      <dgm:spPr/>
    </dgm:pt>
  </dgm:ptLst>
  <dgm:cxnLst>
    <dgm:cxn modelId="{55674917-3FD6-4FD7-A681-A15740AAB60A}" srcId="{1ABF85BA-8826-4882-AD13-A5BD44CB18B4}" destId="{308C16C2-5287-4238-9B7B-BC3FCDB76076}" srcOrd="3" destOrd="0" parTransId="{B43CBE20-A0EF-4307-96EE-36A81259A92A}" sibTransId="{1ACA23D5-8CDF-41B1-BF87-702D9C45D47E}"/>
    <dgm:cxn modelId="{6430861B-1441-42E0-A15F-8308C2E8C0B2}" srcId="{1ABF85BA-8826-4882-AD13-A5BD44CB18B4}" destId="{46DC87FD-3FFE-41D9-B888-E7C4FCE762E2}" srcOrd="0" destOrd="0" parTransId="{E82E88B3-6970-48E6-9941-AF92DA8DA826}" sibTransId="{AC81166A-B691-49A5-8A16-AA1394227D7C}"/>
    <dgm:cxn modelId="{5ABB6720-BC25-4697-8556-93DCA9037A3E}" type="presOf" srcId="{1ABF85BA-8826-4882-AD13-A5BD44CB18B4}" destId="{5A5AA0E3-4F3E-4D4D-9FD7-C532A6E5EF98}" srcOrd="0" destOrd="0" presId="urn:microsoft.com/office/officeart/2008/layout/PictureAccentList"/>
    <dgm:cxn modelId="{21E2C429-A4C5-424D-9CBE-4E39AB4922F6}" srcId="{1ABF85BA-8826-4882-AD13-A5BD44CB18B4}" destId="{1911A364-23E8-4462-B588-87EEB5F153A3}" srcOrd="2" destOrd="0" parTransId="{410506BE-E67F-4D7A-8208-03985BD3F88F}" sibTransId="{353EE12F-5C0A-4589-A6A2-E51627D9D254}"/>
    <dgm:cxn modelId="{BD51DB58-B48D-44EC-BD3B-AEB98C480C35}" type="presOf" srcId="{308C16C2-5287-4238-9B7B-BC3FCDB76076}" destId="{A9269F33-FCA8-4D61-BCB9-05BBF6C3F759}" srcOrd="0" destOrd="0" presId="urn:microsoft.com/office/officeart/2008/layout/PictureAccentList"/>
    <dgm:cxn modelId="{869F2384-CE4F-433D-9413-17DD4B24C0F3}" type="presOf" srcId="{46DC87FD-3FFE-41D9-B888-E7C4FCE762E2}" destId="{5AC3C7F9-42E4-4FFA-AE9C-654ABB86757C}" srcOrd="0" destOrd="0" presId="urn:microsoft.com/office/officeart/2008/layout/PictureAccentList"/>
    <dgm:cxn modelId="{4D710E85-621F-4DB8-AF9B-0BFE972880B9}" type="presOf" srcId="{322EA37E-4A87-4B76-9403-A7319807582C}" destId="{B864C4DD-50B2-40BC-B6FB-E1071507210B}" srcOrd="0" destOrd="0" presId="urn:microsoft.com/office/officeart/2008/layout/PictureAccentList"/>
    <dgm:cxn modelId="{3ACA2399-F35D-43C8-8D97-282519CB1217}" srcId="{1ABF85BA-8826-4882-AD13-A5BD44CB18B4}" destId="{322EA37E-4A87-4B76-9403-A7319807582C}" srcOrd="1" destOrd="0" parTransId="{0CE03972-9CDD-4581-8472-93ABEB4B92C3}" sibTransId="{E2A5F8EE-A956-4D6E-A88F-4E8876CBD1F3}"/>
    <dgm:cxn modelId="{DE32EDA4-E0F7-419D-9F5D-B3152954950F}" type="presOf" srcId="{1911A364-23E8-4462-B588-87EEB5F153A3}" destId="{DE27AA76-6E35-4028-B1BC-0E18A7B3AE92}" srcOrd="0" destOrd="0" presId="urn:microsoft.com/office/officeart/2008/layout/PictureAccentList"/>
    <dgm:cxn modelId="{A6789DB9-1590-4E78-9451-CFCBC634CE0A}" type="presOf" srcId="{7019CD69-4FE9-40E7-9A99-9222FF27861A}" destId="{94B8F088-2A19-423F-B68F-3EA01D695CC1}" srcOrd="0" destOrd="0" presId="urn:microsoft.com/office/officeart/2008/layout/PictureAccentList"/>
    <dgm:cxn modelId="{031BC1C4-EE55-485D-B253-C92CAA74518A}" srcId="{1ABF85BA-8826-4882-AD13-A5BD44CB18B4}" destId="{B88BF5C9-23F7-4D2C-9FB2-BADF4C9B95DD}" srcOrd="4" destOrd="0" parTransId="{3711A88E-3AC4-4430-8207-5EF2E5EAF197}" sibTransId="{569BB6D8-0E5C-432F-82DA-37B5A3559264}"/>
    <dgm:cxn modelId="{876EB1CD-8D4F-4DAD-A881-F271F8B56B03}" type="presOf" srcId="{B88BF5C9-23F7-4D2C-9FB2-BADF4C9B95DD}" destId="{D0CFA4C0-3D68-49CE-ACFC-5E50EC54FAFE}" srcOrd="0" destOrd="0" presId="urn:microsoft.com/office/officeart/2008/layout/PictureAccentList"/>
    <dgm:cxn modelId="{472950D2-2A05-443E-B81C-B331014D212E}" srcId="{7019CD69-4FE9-40E7-9A99-9222FF27861A}" destId="{1ABF85BA-8826-4882-AD13-A5BD44CB18B4}" srcOrd="0" destOrd="0" parTransId="{5E6E6AF3-224A-42D4-8884-BFC84F9450A7}" sibTransId="{20D0A935-24DC-4C20-A06E-F6594C1DB801}"/>
    <dgm:cxn modelId="{4B5EBFCE-3ABA-4D4B-9F13-5331DE4705CF}" type="presParOf" srcId="{94B8F088-2A19-423F-B68F-3EA01D695CC1}" destId="{FE0609A7-D38B-4F49-9DC2-60BD3F59959E}" srcOrd="0" destOrd="0" presId="urn:microsoft.com/office/officeart/2008/layout/PictureAccentList"/>
    <dgm:cxn modelId="{B6207C4E-548C-4802-96AE-8D76A991B7AF}" type="presParOf" srcId="{FE0609A7-D38B-4F49-9DC2-60BD3F59959E}" destId="{43393F59-7DC3-4C16-B90A-C36FE094CC7B}" srcOrd="0" destOrd="0" presId="urn:microsoft.com/office/officeart/2008/layout/PictureAccentList"/>
    <dgm:cxn modelId="{5B77DDB3-1851-43BB-9D43-06D9309C808E}" type="presParOf" srcId="{43393F59-7DC3-4C16-B90A-C36FE094CC7B}" destId="{5A5AA0E3-4F3E-4D4D-9FD7-C532A6E5EF98}" srcOrd="0" destOrd="0" presId="urn:microsoft.com/office/officeart/2008/layout/PictureAccentList"/>
    <dgm:cxn modelId="{55A2CB15-5787-4C1D-8FBA-22A0F87E0AC3}" type="presParOf" srcId="{FE0609A7-D38B-4F49-9DC2-60BD3F59959E}" destId="{05F27769-10EC-406C-B9ED-E97CA4B2329D}" srcOrd="1" destOrd="0" presId="urn:microsoft.com/office/officeart/2008/layout/PictureAccentList"/>
    <dgm:cxn modelId="{6FF7EF22-395D-4CBE-8E38-3DF4B109955C}" type="presParOf" srcId="{05F27769-10EC-406C-B9ED-E97CA4B2329D}" destId="{0F6B6CA7-2E5C-408D-AE60-402338B064DE}" srcOrd="0" destOrd="0" presId="urn:microsoft.com/office/officeart/2008/layout/PictureAccentList"/>
    <dgm:cxn modelId="{5E59B4AC-748E-4259-8B4F-BF5F4B135877}" type="presParOf" srcId="{0F6B6CA7-2E5C-408D-AE60-402338B064DE}" destId="{B901E14D-7C16-4B5F-ABA7-9B5BCD26C8E5}" srcOrd="0" destOrd="0" presId="urn:microsoft.com/office/officeart/2008/layout/PictureAccentList"/>
    <dgm:cxn modelId="{68FB3741-6F77-41DD-932F-849E96B44F3B}" type="presParOf" srcId="{0F6B6CA7-2E5C-408D-AE60-402338B064DE}" destId="{5AC3C7F9-42E4-4FFA-AE9C-654ABB86757C}" srcOrd="1" destOrd="0" presId="urn:microsoft.com/office/officeart/2008/layout/PictureAccentList"/>
    <dgm:cxn modelId="{19755E8E-9082-40D5-8EBD-C07B030180E2}" type="presParOf" srcId="{05F27769-10EC-406C-B9ED-E97CA4B2329D}" destId="{288DF511-64D3-4066-AE6F-53EE2D0016AD}" srcOrd="1" destOrd="0" presId="urn:microsoft.com/office/officeart/2008/layout/PictureAccentList"/>
    <dgm:cxn modelId="{545266A3-EC35-4235-A1AD-09B3C1F71462}" type="presParOf" srcId="{288DF511-64D3-4066-AE6F-53EE2D0016AD}" destId="{E46F7CEC-E84E-4A0E-9F0B-1A7618E18C6C}" srcOrd="0" destOrd="0" presId="urn:microsoft.com/office/officeart/2008/layout/PictureAccentList"/>
    <dgm:cxn modelId="{7AC3F6BB-D1A7-4105-85C9-EDD0973C8BC9}" type="presParOf" srcId="{288DF511-64D3-4066-AE6F-53EE2D0016AD}" destId="{B864C4DD-50B2-40BC-B6FB-E1071507210B}" srcOrd="1" destOrd="0" presId="urn:microsoft.com/office/officeart/2008/layout/PictureAccentList"/>
    <dgm:cxn modelId="{84462100-41F6-4D64-BFC1-D8AB64864538}" type="presParOf" srcId="{05F27769-10EC-406C-B9ED-E97CA4B2329D}" destId="{221A9320-8D43-4F8C-B2AD-36F35DD8CA61}" srcOrd="2" destOrd="0" presId="urn:microsoft.com/office/officeart/2008/layout/PictureAccentList"/>
    <dgm:cxn modelId="{EEAFB0A5-EAB6-4F54-8D92-5C571111D856}" type="presParOf" srcId="{221A9320-8D43-4F8C-B2AD-36F35DD8CA61}" destId="{D3116747-9639-4CE9-81A0-3FA770CC9598}" srcOrd="0" destOrd="0" presId="urn:microsoft.com/office/officeart/2008/layout/PictureAccentList"/>
    <dgm:cxn modelId="{9FD1DBB7-0FC6-4731-8D55-E2E907280C70}" type="presParOf" srcId="{221A9320-8D43-4F8C-B2AD-36F35DD8CA61}" destId="{DE27AA76-6E35-4028-B1BC-0E18A7B3AE92}" srcOrd="1" destOrd="0" presId="urn:microsoft.com/office/officeart/2008/layout/PictureAccentList"/>
    <dgm:cxn modelId="{FA8E66A6-F808-48C3-BB70-59254EAB3637}" type="presParOf" srcId="{05F27769-10EC-406C-B9ED-E97CA4B2329D}" destId="{A6B6C847-4C63-41D6-977D-1F3AC8D99519}" srcOrd="3" destOrd="0" presId="urn:microsoft.com/office/officeart/2008/layout/PictureAccentList"/>
    <dgm:cxn modelId="{06CA26CB-AF96-4FD7-8823-908FE6CB9A74}" type="presParOf" srcId="{A6B6C847-4C63-41D6-977D-1F3AC8D99519}" destId="{F9EBBC10-882F-4B44-8D8A-CB363E736D39}" srcOrd="0" destOrd="0" presId="urn:microsoft.com/office/officeart/2008/layout/PictureAccentList"/>
    <dgm:cxn modelId="{DA66585B-E908-4F13-AB32-5EDCFC755C87}" type="presParOf" srcId="{A6B6C847-4C63-41D6-977D-1F3AC8D99519}" destId="{A9269F33-FCA8-4D61-BCB9-05BBF6C3F759}" srcOrd="1" destOrd="0" presId="urn:microsoft.com/office/officeart/2008/layout/PictureAccentList"/>
    <dgm:cxn modelId="{B1B1B5BC-53A2-45F3-96A0-54D3A27FD57F}" type="presParOf" srcId="{05F27769-10EC-406C-B9ED-E97CA4B2329D}" destId="{AFFEAC33-BF29-41FC-A997-86933AD7CD62}" srcOrd="4" destOrd="0" presId="urn:microsoft.com/office/officeart/2008/layout/PictureAccentList"/>
    <dgm:cxn modelId="{2B195EBB-4447-4654-A10F-863F6C19E6B8}" type="presParOf" srcId="{AFFEAC33-BF29-41FC-A997-86933AD7CD62}" destId="{5FB23969-4118-4F16-AF08-260BC6B65081}" srcOrd="0" destOrd="0" presId="urn:microsoft.com/office/officeart/2008/layout/PictureAccentList"/>
    <dgm:cxn modelId="{E0BF82BD-AE25-494B-A5F7-EF83CCA51791}" type="presParOf" srcId="{AFFEAC33-BF29-41FC-A997-86933AD7CD62}" destId="{D0CFA4C0-3D68-49CE-ACFC-5E50EC54FAF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6B27CA-E794-46E5-980D-8217469D1B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7547FF-2D2A-4CE9-AB2C-029002EACC4C}">
      <dgm:prSet phldrT="[Text]"/>
      <dgm:spPr/>
      <dgm:t>
        <a:bodyPr/>
        <a:lstStyle/>
        <a:p>
          <a:r>
            <a:rPr lang="en-US">
              <a:cs typeface="Arial"/>
            </a:rPr>
            <a:t>Implement Iowa Code 225A (HF 2673)</a:t>
          </a:r>
          <a:endParaRPr lang="en-US"/>
        </a:p>
      </dgm:t>
      <dgm:extLst>
        <a:ext uri="{E40237B7-FDA0-4F09-8148-C483321AD2D9}">
          <dgm14:cNvPr xmlns:dgm14="http://schemas.microsoft.com/office/drawing/2010/diagram" id="0" name="" descr="Implement Iowa Code 225A (HF 2673)&#10;"/>
        </a:ext>
      </dgm:extLst>
    </dgm:pt>
    <dgm:pt modelId="{D995608E-A006-4456-9D46-44F21362BE60}" type="parTrans" cxnId="{40F0E9C6-E217-4078-9455-65B25D9069E9}">
      <dgm:prSet/>
      <dgm:spPr/>
      <dgm:t>
        <a:bodyPr/>
        <a:lstStyle/>
        <a:p>
          <a:endParaRPr lang="en-US"/>
        </a:p>
      </dgm:t>
    </dgm:pt>
    <dgm:pt modelId="{3E40EEEB-A92E-4965-B58F-55BA8F7F4E96}" type="sibTrans" cxnId="{40F0E9C6-E217-4078-9455-65B25D9069E9}">
      <dgm:prSet/>
      <dgm:spPr/>
      <dgm:t>
        <a:bodyPr/>
        <a:lstStyle/>
        <a:p>
          <a:endParaRPr lang="en-US"/>
        </a:p>
      </dgm:t>
    </dgm:pt>
    <dgm:pt modelId="{20955017-6318-4F28-BB03-D35D755AEFCD}">
      <dgm:prSet phldrT="[Text]"/>
      <dgm:spPr/>
      <dgm:t>
        <a:bodyPr/>
        <a:lstStyle/>
        <a:p>
          <a:r>
            <a:rPr lang="en-US">
              <a:cs typeface="Arial"/>
            </a:rPr>
            <a:t>Iowa Administrative Code 441 Chapters 300-310</a:t>
          </a:r>
          <a:endParaRPr lang="en-US"/>
        </a:p>
      </dgm:t>
      <dgm:extLst>
        <a:ext uri="{E40237B7-FDA0-4F09-8148-C483321AD2D9}">
          <dgm14:cNvPr xmlns:dgm14="http://schemas.microsoft.com/office/drawing/2010/diagram" id="0" name="" descr="Iowa Administrative Code 441 Chapters 300-310&#10;"/>
        </a:ext>
      </dgm:extLst>
    </dgm:pt>
    <dgm:pt modelId="{2340AF90-6D44-4512-89B6-BCE6CD0F9BCE}" type="parTrans" cxnId="{6DECEFDB-2C00-4A6E-B11C-8753AB332526}">
      <dgm:prSet/>
      <dgm:spPr/>
      <dgm:t>
        <a:bodyPr/>
        <a:lstStyle/>
        <a:p>
          <a:endParaRPr lang="en-US"/>
        </a:p>
      </dgm:t>
    </dgm:pt>
    <dgm:pt modelId="{09C71389-7DCE-4E07-BC65-662B8F259E5B}" type="sibTrans" cxnId="{6DECEFDB-2C00-4A6E-B11C-8753AB332526}">
      <dgm:prSet/>
      <dgm:spPr/>
      <dgm:t>
        <a:bodyPr/>
        <a:lstStyle/>
        <a:p>
          <a:endParaRPr lang="en-US"/>
        </a:p>
      </dgm:t>
    </dgm:pt>
    <dgm:pt modelId="{B3980723-B4AA-446C-98D2-9460000545D4}">
      <dgm:prSet phldrT="[Text]"/>
      <dgm:spPr/>
      <dgm:t>
        <a:bodyPr/>
        <a:lstStyle/>
        <a:p>
          <a:pPr>
            <a:buFont typeface="Wingdings" panose="05040102010807070707" pitchFamily="18" charset="2"/>
            <a:buChar char="§"/>
          </a:pPr>
          <a:r>
            <a:rPr lang="en-US">
              <a:ea typeface="+mn-lt"/>
              <a:cs typeface="+mn-lt"/>
            </a:rPr>
            <a:t>Definitions</a:t>
          </a:r>
          <a:endParaRPr lang="en-US"/>
        </a:p>
      </dgm:t>
      <dgm:extLst>
        <a:ext uri="{E40237B7-FDA0-4F09-8148-C483321AD2D9}">
          <dgm14:cNvPr xmlns:dgm14="http://schemas.microsoft.com/office/drawing/2010/diagram" id="0" name="" descr="- Definitions&#10;- Behavioral Health Service System&#10;- Eligibility and Services&#10;- Behavioral Health  Administrative&#10;- Service Organizations&#10;- District Behavioral Health Advisory Councils&#10;- Data Collection&#10;- Includes Mental Health Advocates as authorized by Iowa Code 229&#10;"/>
        </a:ext>
      </dgm:extLst>
    </dgm:pt>
    <dgm:pt modelId="{5F9F4967-AA5E-4A36-AC19-4044E80BC661}" type="parTrans" cxnId="{B78214C1-65FF-4AE2-B0F9-54E3C851CDED}">
      <dgm:prSet/>
      <dgm:spPr/>
      <dgm:t>
        <a:bodyPr/>
        <a:lstStyle/>
        <a:p>
          <a:endParaRPr lang="en-US"/>
        </a:p>
      </dgm:t>
    </dgm:pt>
    <dgm:pt modelId="{D21A9315-89CF-433E-9C2F-9985FDC86C3A}" type="sibTrans" cxnId="{B78214C1-65FF-4AE2-B0F9-54E3C851CDED}">
      <dgm:prSet/>
      <dgm:spPr/>
      <dgm:t>
        <a:bodyPr/>
        <a:lstStyle/>
        <a:p>
          <a:endParaRPr lang="en-US"/>
        </a:p>
      </dgm:t>
    </dgm:pt>
    <dgm:pt modelId="{178CF508-C2AA-483F-BCEA-E12D825AA7BE}">
      <dgm:prSet/>
      <dgm:spPr/>
      <dgm:t>
        <a:bodyPr/>
        <a:lstStyle/>
        <a:p>
          <a:r>
            <a:rPr lang="en-US">
              <a:ea typeface="+mn-lt"/>
              <a:cs typeface="+mn-lt"/>
            </a:rPr>
            <a:t>Behavioral Health Service System Eligibility and Services</a:t>
          </a:r>
        </a:p>
      </dgm:t>
    </dgm:pt>
    <dgm:pt modelId="{7F719039-69CB-442B-ADB4-E8C67F4D5C38}" type="parTrans" cxnId="{471DB2AE-ADC9-4D11-A526-47AA45E6F033}">
      <dgm:prSet/>
      <dgm:spPr/>
      <dgm:t>
        <a:bodyPr/>
        <a:lstStyle/>
        <a:p>
          <a:endParaRPr lang="en-US"/>
        </a:p>
      </dgm:t>
    </dgm:pt>
    <dgm:pt modelId="{C0120F50-6F9E-4C15-A6C0-DF33E1E3753A}" type="sibTrans" cxnId="{471DB2AE-ADC9-4D11-A526-47AA45E6F033}">
      <dgm:prSet/>
      <dgm:spPr/>
      <dgm:t>
        <a:bodyPr/>
        <a:lstStyle/>
        <a:p>
          <a:endParaRPr lang="en-US"/>
        </a:p>
      </dgm:t>
    </dgm:pt>
    <dgm:pt modelId="{629943A0-6A93-4814-9E30-E52758E507CF}">
      <dgm:prSet/>
      <dgm:spPr/>
      <dgm:t>
        <a:bodyPr/>
        <a:lstStyle/>
        <a:p>
          <a:r>
            <a:rPr lang="en-US">
              <a:ea typeface="+mn-lt"/>
              <a:cs typeface="+mn-lt"/>
            </a:rPr>
            <a:t>Behavioral Health  Administrative Service Organizations</a:t>
          </a:r>
        </a:p>
      </dgm:t>
    </dgm:pt>
    <dgm:pt modelId="{8951F387-B3EB-423B-BF80-9544D8B3384E}" type="parTrans" cxnId="{111534BF-4C15-4CC2-A1BE-E55A55666C91}">
      <dgm:prSet/>
      <dgm:spPr/>
      <dgm:t>
        <a:bodyPr/>
        <a:lstStyle/>
        <a:p>
          <a:endParaRPr lang="en-US"/>
        </a:p>
      </dgm:t>
    </dgm:pt>
    <dgm:pt modelId="{09A52BE1-C12B-4AAE-B9DC-51132FF4A850}" type="sibTrans" cxnId="{111534BF-4C15-4CC2-A1BE-E55A55666C91}">
      <dgm:prSet/>
      <dgm:spPr/>
      <dgm:t>
        <a:bodyPr/>
        <a:lstStyle/>
        <a:p>
          <a:endParaRPr lang="en-US"/>
        </a:p>
      </dgm:t>
    </dgm:pt>
    <dgm:pt modelId="{69D05477-C226-49CF-8356-EE9B362D726F}">
      <dgm:prSet/>
      <dgm:spPr/>
      <dgm:t>
        <a:bodyPr/>
        <a:lstStyle/>
        <a:p>
          <a:r>
            <a:rPr lang="en-US">
              <a:ea typeface="+mn-lt"/>
              <a:cs typeface="+mn-lt"/>
            </a:rPr>
            <a:t>District Behavioral Health Advisory Councils</a:t>
          </a:r>
        </a:p>
      </dgm:t>
    </dgm:pt>
    <dgm:pt modelId="{EAE47772-C8CC-4958-B2D0-1C329F2FD5CE}" type="parTrans" cxnId="{C6E29FCC-BBEF-4E2B-8333-E1AE733D928E}">
      <dgm:prSet/>
      <dgm:spPr/>
      <dgm:t>
        <a:bodyPr/>
        <a:lstStyle/>
        <a:p>
          <a:endParaRPr lang="en-US"/>
        </a:p>
      </dgm:t>
    </dgm:pt>
    <dgm:pt modelId="{EBC8A1F1-F2A1-44F2-9204-207041BA9C89}" type="sibTrans" cxnId="{C6E29FCC-BBEF-4E2B-8333-E1AE733D928E}">
      <dgm:prSet/>
      <dgm:spPr/>
      <dgm:t>
        <a:bodyPr/>
        <a:lstStyle/>
        <a:p>
          <a:endParaRPr lang="en-US"/>
        </a:p>
      </dgm:t>
    </dgm:pt>
    <dgm:pt modelId="{AD926030-E4A3-4C73-94FC-8859088FF85C}">
      <dgm:prSet/>
      <dgm:spPr/>
      <dgm:t>
        <a:bodyPr/>
        <a:lstStyle/>
        <a:p>
          <a:r>
            <a:rPr lang="en-US">
              <a:ea typeface="+mn-lt"/>
              <a:cs typeface="+mn-lt"/>
            </a:rPr>
            <a:t>Data Collection</a:t>
          </a:r>
        </a:p>
      </dgm:t>
    </dgm:pt>
    <dgm:pt modelId="{9642540E-A6FE-4D10-8001-A7DE8ADB9160}" type="parTrans" cxnId="{F3EEE0EF-AC2D-4D29-A0AC-BBBAA0B32382}">
      <dgm:prSet/>
      <dgm:spPr/>
      <dgm:t>
        <a:bodyPr/>
        <a:lstStyle/>
        <a:p>
          <a:endParaRPr lang="en-US"/>
        </a:p>
      </dgm:t>
    </dgm:pt>
    <dgm:pt modelId="{BA1FA8DD-8DCE-411B-AFCC-D5B40C9206C3}" type="sibTrans" cxnId="{F3EEE0EF-AC2D-4D29-A0AC-BBBAA0B32382}">
      <dgm:prSet/>
      <dgm:spPr/>
      <dgm:t>
        <a:bodyPr/>
        <a:lstStyle/>
        <a:p>
          <a:endParaRPr lang="en-US"/>
        </a:p>
      </dgm:t>
    </dgm:pt>
    <dgm:pt modelId="{832B08FB-2218-49F5-9C68-2EFCF7C5CD04}">
      <dgm:prSet/>
      <dgm:spPr/>
      <dgm:t>
        <a:bodyPr/>
        <a:lstStyle/>
        <a:p>
          <a:r>
            <a:rPr lang="en-US">
              <a:ea typeface="+mn-lt"/>
              <a:cs typeface="+mn-lt"/>
            </a:rPr>
            <a:t>Includes Mental Health Advocates as authorized by Iowa Code 229</a:t>
          </a:r>
        </a:p>
      </dgm:t>
    </dgm:pt>
    <dgm:pt modelId="{C5D38A78-40F4-4D8A-AA56-CE1782C59452}" type="parTrans" cxnId="{43D802A3-0E24-40ED-A11D-90E80A173CC9}">
      <dgm:prSet/>
      <dgm:spPr/>
      <dgm:t>
        <a:bodyPr/>
        <a:lstStyle/>
        <a:p>
          <a:endParaRPr lang="en-US"/>
        </a:p>
      </dgm:t>
    </dgm:pt>
    <dgm:pt modelId="{935F1765-7024-4CE1-B009-821F91934BBA}" type="sibTrans" cxnId="{43D802A3-0E24-40ED-A11D-90E80A173CC9}">
      <dgm:prSet/>
      <dgm:spPr/>
      <dgm:t>
        <a:bodyPr/>
        <a:lstStyle/>
        <a:p>
          <a:endParaRPr lang="en-US"/>
        </a:p>
      </dgm:t>
    </dgm:pt>
    <dgm:pt modelId="{7CA54803-1A86-4D51-83B0-2FD5E7588B2A}">
      <dgm:prSet/>
      <dgm:spPr/>
      <dgm:t>
        <a:bodyPr/>
        <a:lstStyle/>
        <a:p>
          <a:r>
            <a:rPr lang="en-US">
              <a:ea typeface="+mn-lt"/>
              <a:cs typeface="+mn-lt"/>
            </a:rPr>
            <a:t>Regulatory</a:t>
          </a:r>
          <a:r>
            <a:rPr lang="en-US">
              <a:cs typeface="Arial"/>
            </a:rPr>
            <a:t> Analysis published</a:t>
          </a:r>
          <a:endParaRPr lang="en-US">
            <a:ea typeface="+mn-lt"/>
            <a:cs typeface="+mn-lt"/>
          </a:endParaRPr>
        </a:p>
      </dgm:t>
      <dgm:extLst>
        <a:ext uri="{E40237B7-FDA0-4F09-8148-C483321AD2D9}">
          <dgm14:cNvPr xmlns:dgm14="http://schemas.microsoft.com/office/drawing/2010/diagram" id="0" name="" descr="Regulatory Analysis published&#10;"/>
        </a:ext>
      </dgm:extLst>
    </dgm:pt>
    <dgm:pt modelId="{99B1B5E0-D08B-441B-896B-9ECEF5F4777B}" type="parTrans" cxnId="{4E004F9A-187B-48A9-B0F4-37803E2178F4}">
      <dgm:prSet/>
      <dgm:spPr/>
      <dgm:t>
        <a:bodyPr/>
        <a:lstStyle/>
        <a:p>
          <a:endParaRPr lang="en-US"/>
        </a:p>
      </dgm:t>
    </dgm:pt>
    <dgm:pt modelId="{23935BD1-5866-4A98-998A-5945A77249A3}" type="sibTrans" cxnId="{4E004F9A-187B-48A9-B0F4-37803E2178F4}">
      <dgm:prSet/>
      <dgm:spPr/>
      <dgm:t>
        <a:bodyPr/>
        <a:lstStyle/>
        <a:p>
          <a:endParaRPr lang="en-US"/>
        </a:p>
      </dgm:t>
    </dgm:pt>
    <dgm:pt modelId="{87AB1D8F-8DE5-4209-A228-67E6143CBF8D}">
      <dgm:prSet/>
      <dgm:spPr/>
      <dgm:t>
        <a:bodyPr/>
        <a:lstStyle/>
        <a:p>
          <a:r>
            <a:rPr lang="en-US">
              <a:cs typeface="Arial"/>
              <a:hlinkClick xmlns:r="http://schemas.openxmlformats.org/officeDocument/2006/relationships" r:id="rId1"/>
            </a:rPr>
            <a:t>Iowa Administrative Bulletin Component Document</a:t>
          </a:r>
          <a:endParaRPr lang="en-US">
            <a:ea typeface="+mn-lt"/>
            <a:cs typeface="+mn-lt"/>
          </a:endParaRPr>
        </a:p>
      </dgm:t>
      <dgm:extLst>
        <a:ext uri="{E40237B7-FDA0-4F09-8148-C483321AD2D9}">
          <dgm14:cNvPr xmlns:dgm14="http://schemas.microsoft.com/office/drawing/2010/diagram" id="0" name="" descr="Iowa Administrative Bulletin Component Document&#10;Public hearing held February 25, 2025.&#10;"/>
        </a:ext>
      </dgm:extLst>
    </dgm:pt>
    <dgm:pt modelId="{1315A34B-D5B7-4009-85BA-EE4BE93BA7DB}" type="parTrans" cxnId="{B93F4B9A-0276-4F3E-B271-57947970EABA}">
      <dgm:prSet/>
      <dgm:spPr/>
      <dgm:t>
        <a:bodyPr/>
        <a:lstStyle/>
        <a:p>
          <a:endParaRPr lang="en-US"/>
        </a:p>
      </dgm:t>
    </dgm:pt>
    <dgm:pt modelId="{7E10DFE6-F8D2-42EC-A835-B6C19C49E78B}" type="sibTrans" cxnId="{B93F4B9A-0276-4F3E-B271-57947970EABA}">
      <dgm:prSet/>
      <dgm:spPr/>
      <dgm:t>
        <a:bodyPr/>
        <a:lstStyle/>
        <a:p>
          <a:endParaRPr lang="en-US"/>
        </a:p>
      </dgm:t>
    </dgm:pt>
    <dgm:pt modelId="{6D905EF4-E34D-4F0E-9055-937FEA33E479}">
      <dgm:prSet/>
      <dgm:spPr/>
      <dgm:t>
        <a:bodyPr/>
        <a:lstStyle/>
        <a:p>
          <a:pPr rtl="0"/>
          <a:r>
            <a:rPr lang="en-US">
              <a:cs typeface="Arial"/>
            </a:rPr>
            <a:t>Public hearing held February 25</a:t>
          </a:r>
          <a:r>
            <a:rPr lang="en-US">
              <a:latin typeface="Work Sans"/>
              <a:cs typeface="Arial"/>
            </a:rPr>
            <a:t>,</a:t>
          </a:r>
          <a:r>
            <a:rPr lang="en-US">
              <a:cs typeface="Arial"/>
            </a:rPr>
            <a:t> 2025.</a:t>
          </a:r>
          <a:endParaRPr lang="en-US">
            <a:latin typeface="Work Sans"/>
            <a:cs typeface="Arial"/>
          </a:endParaRPr>
        </a:p>
      </dgm:t>
    </dgm:pt>
    <dgm:pt modelId="{2734FF29-D238-4022-902A-21946AE54495}" type="parTrans" cxnId="{6E835417-DC4A-4A41-8B65-0A27EA4C75F9}">
      <dgm:prSet/>
      <dgm:spPr/>
      <dgm:t>
        <a:bodyPr/>
        <a:lstStyle/>
        <a:p>
          <a:endParaRPr lang="en-US"/>
        </a:p>
      </dgm:t>
    </dgm:pt>
    <dgm:pt modelId="{B608C8E8-F333-4DA3-A414-B20088076370}" type="sibTrans" cxnId="{6E835417-DC4A-4A41-8B65-0A27EA4C75F9}">
      <dgm:prSet/>
      <dgm:spPr/>
      <dgm:t>
        <a:bodyPr/>
        <a:lstStyle/>
        <a:p>
          <a:endParaRPr lang="en-US"/>
        </a:p>
      </dgm:t>
    </dgm:pt>
    <dgm:pt modelId="{E15A5839-1284-4675-B7D5-B13B61D706E2}">
      <dgm:prSet/>
      <dgm:spPr/>
      <dgm:t>
        <a:bodyPr/>
        <a:lstStyle/>
        <a:p>
          <a:r>
            <a:rPr lang="en-US">
              <a:cs typeface="Arial"/>
            </a:rPr>
            <a:t>Notice of Intended Action published March 19.</a:t>
          </a:r>
        </a:p>
      </dgm:t>
      <dgm:extLst>
        <a:ext uri="{E40237B7-FDA0-4F09-8148-C483321AD2D9}">
          <dgm14:cNvPr xmlns:dgm14="http://schemas.microsoft.com/office/drawing/2010/diagram" id="0" name="" descr="Notice of Intended Action published March 19.&#10;"/>
        </a:ext>
      </dgm:extLst>
    </dgm:pt>
    <dgm:pt modelId="{3A536943-22EE-4183-8601-F5D2091CCFE1}" type="parTrans" cxnId="{63FB0515-714A-4505-8633-58ED8F901352}">
      <dgm:prSet/>
      <dgm:spPr/>
      <dgm:t>
        <a:bodyPr/>
        <a:lstStyle/>
        <a:p>
          <a:endParaRPr lang="en-US"/>
        </a:p>
      </dgm:t>
    </dgm:pt>
    <dgm:pt modelId="{0BB39D49-FB6B-4AFF-B3B8-D2758572764F}" type="sibTrans" cxnId="{63FB0515-714A-4505-8633-58ED8F901352}">
      <dgm:prSet/>
      <dgm:spPr/>
      <dgm:t>
        <a:bodyPr/>
        <a:lstStyle/>
        <a:p>
          <a:endParaRPr lang="en-US"/>
        </a:p>
      </dgm:t>
    </dgm:pt>
    <dgm:pt modelId="{EF064AD9-6392-48B5-870C-E9BEB921D87F}" type="pres">
      <dgm:prSet presAssocID="{606B27CA-E794-46E5-980D-8217469D1B76}" presName="linear" presStyleCnt="0">
        <dgm:presLayoutVars>
          <dgm:dir/>
          <dgm:animLvl val="lvl"/>
          <dgm:resizeHandles val="exact"/>
        </dgm:presLayoutVars>
      </dgm:prSet>
      <dgm:spPr/>
    </dgm:pt>
    <dgm:pt modelId="{378E85DA-1A91-4694-83A5-E99A2BE32287}" type="pres">
      <dgm:prSet presAssocID="{A27547FF-2D2A-4CE9-AB2C-029002EACC4C}" presName="parentLin" presStyleCnt="0"/>
      <dgm:spPr/>
    </dgm:pt>
    <dgm:pt modelId="{251D0848-9B70-477D-9E0E-2164F46EE627}" type="pres">
      <dgm:prSet presAssocID="{A27547FF-2D2A-4CE9-AB2C-029002EACC4C}" presName="parentLeftMargin" presStyleLbl="node1" presStyleIdx="0" presStyleCnt="4"/>
      <dgm:spPr/>
    </dgm:pt>
    <dgm:pt modelId="{71CC6559-D2E7-46E0-A8AC-4D6E2D067BE1}" type="pres">
      <dgm:prSet presAssocID="{A27547FF-2D2A-4CE9-AB2C-029002EACC4C}" presName="parentText" presStyleLbl="node1" presStyleIdx="0" presStyleCnt="4">
        <dgm:presLayoutVars>
          <dgm:chMax val="0"/>
          <dgm:bulletEnabled val="1"/>
        </dgm:presLayoutVars>
      </dgm:prSet>
      <dgm:spPr/>
    </dgm:pt>
    <dgm:pt modelId="{24273E0E-8B12-4EE9-BDDE-DF3E93402C2E}" type="pres">
      <dgm:prSet presAssocID="{A27547FF-2D2A-4CE9-AB2C-029002EACC4C}" presName="negativeSpace" presStyleCnt="0"/>
      <dgm:spPr/>
    </dgm:pt>
    <dgm:pt modelId="{B9636C0F-A7FF-41A3-BC22-1DB60162B915}" type="pres">
      <dgm:prSet presAssocID="{A27547FF-2D2A-4CE9-AB2C-029002EACC4C}" presName="childText" presStyleLbl="conFgAcc1" presStyleIdx="0" presStyleCnt="4">
        <dgm:presLayoutVars>
          <dgm:bulletEnabled val="1"/>
        </dgm:presLayoutVars>
      </dgm:prSet>
      <dgm:spPr/>
    </dgm:pt>
    <dgm:pt modelId="{E2D8A59F-E439-40EE-A845-77E7E43750A3}" type="pres">
      <dgm:prSet presAssocID="{3E40EEEB-A92E-4965-B58F-55BA8F7F4E96}" presName="spaceBetweenRectangles" presStyleCnt="0"/>
      <dgm:spPr/>
    </dgm:pt>
    <dgm:pt modelId="{1DF1E82F-4A5A-407B-95DD-D60C768236DC}" type="pres">
      <dgm:prSet presAssocID="{20955017-6318-4F28-BB03-D35D755AEFCD}" presName="parentLin" presStyleCnt="0"/>
      <dgm:spPr/>
    </dgm:pt>
    <dgm:pt modelId="{4B6FCD2D-6F56-42C7-90F9-BD3D5681AE66}" type="pres">
      <dgm:prSet presAssocID="{20955017-6318-4F28-BB03-D35D755AEFCD}" presName="parentLeftMargin" presStyleLbl="node1" presStyleIdx="0" presStyleCnt="4"/>
      <dgm:spPr/>
    </dgm:pt>
    <dgm:pt modelId="{8357D243-63CD-4154-857D-DA256C412954}" type="pres">
      <dgm:prSet presAssocID="{20955017-6318-4F28-BB03-D35D755AEFCD}" presName="parentText" presStyleLbl="node1" presStyleIdx="1" presStyleCnt="4">
        <dgm:presLayoutVars>
          <dgm:chMax val="0"/>
          <dgm:bulletEnabled val="1"/>
        </dgm:presLayoutVars>
      </dgm:prSet>
      <dgm:spPr/>
    </dgm:pt>
    <dgm:pt modelId="{8EC6BED9-43C4-408D-B7F0-A31446D2D099}" type="pres">
      <dgm:prSet presAssocID="{20955017-6318-4F28-BB03-D35D755AEFCD}" presName="negativeSpace" presStyleCnt="0"/>
      <dgm:spPr/>
    </dgm:pt>
    <dgm:pt modelId="{267BF2E3-34BD-4323-806D-40C5A57D4432}" type="pres">
      <dgm:prSet presAssocID="{20955017-6318-4F28-BB03-D35D755AEFCD}" presName="childText" presStyleLbl="conFgAcc1" presStyleIdx="1" presStyleCnt="4">
        <dgm:presLayoutVars>
          <dgm:bulletEnabled val="1"/>
        </dgm:presLayoutVars>
      </dgm:prSet>
      <dgm:spPr/>
    </dgm:pt>
    <dgm:pt modelId="{8765B29B-D322-44A7-9A46-ABBB2E5CBE78}" type="pres">
      <dgm:prSet presAssocID="{09C71389-7DCE-4E07-BC65-662B8F259E5B}" presName="spaceBetweenRectangles" presStyleCnt="0"/>
      <dgm:spPr/>
    </dgm:pt>
    <dgm:pt modelId="{F620B02A-6CC5-4CBB-9900-0DDC417BADBF}" type="pres">
      <dgm:prSet presAssocID="{7CA54803-1A86-4D51-83B0-2FD5E7588B2A}" presName="parentLin" presStyleCnt="0"/>
      <dgm:spPr/>
    </dgm:pt>
    <dgm:pt modelId="{19CEBF48-4965-4A59-A3E2-B3044CAFDB21}" type="pres">
      <dgm:prSet presAssocID="{7CA54803-1A86-4D51-83B0-2FD5E7588B2A}" presName="parentLeftMargin" presStyleLbl="node1" presStyleIdx="1" presStyleCnt="4"/>
      <dgm:spPr/>
    </dgm:pt>
    <dgm:pt modelId="{20BC423B-AE4A-4767-9935-DE5254A266B8}" type="pres">
      <dgm:prSet presAssocID="{7CA54803-1A86-4D51-83B0-2FD5E7588B2A}" presName="parentText" presStyleLbl="node1" presStyleIdx="2" presStyleCnt="4">
        <dgm:presLayoutVars>
          <dgm:chMax val="0"/>
          <dgm:bulletEnabled val="1"/>
        </dgm:presLayoutVars>
      </dgm:prSet>
      <dgm:spPr/>
    </dgm:pt>
    <dgm:pt modelId="{DCD6041D-ABBB-4022-ADAE-9080256B3508}" type="pres">
      <dgm:prSet presAssocID="{7CA54803-1A86-4D51-83B0-2FD5E7588B2A}" presName="negativeSpace" presStyleCnt="0"/>
      <dgm:spPr/>
    </dgm:pt>
    <dgm:pt modelId="{A49CF749-1636-4E20-98F7-44567F0FF32C}" type="pres">
      <dgm:prSet presAssocID="{7CA54803-1A86-4D51-83B0-2FD5E7588B2A}" presName="childText" presStyleLbl="conFgAcc1" presStyleIdx="2" presStyleCnt="4">
        <dgm:presLayoutVars>
          <dgm:bulletEnabled val="1"/>
        </dgm:presLayoutVars>
      </dgm:prSet>
      <dgm:spPr/>
    </dgm:pt>
    <dgm:pt modelId="{68A6A78D-1F7D-4190-BC0F-E7B6B6AD83CE}" type="pres">
      <dgm:prSet presAssocID="{23935BD1-5866-4A98-998A-5945A77249A3}" presName="spaceBetweenRectangles" presStyleCnt="0"/>
      <dgm:spPr/>
    </dgm:pt>
    <dgm:pt modelId="{24B0EDED-7804-4D3F-AD58-9D9F86ADFFC5}" type="pres">
      <dgm:prSet presAssocID="{E15A5839-1284-4675-B7D5-B13B61D706E2}" presName="parentLin" presStyleCnt="0"/>
      <dgm:spPr/>
    </dgm:pt>
    <dgm:pt modelId="{B4B7F6A2-3364-45CC-B2AF-CF147F4C4C65}" type="pres">
      <dgm:prSet presAssocID="{E15A5839-1284-4675-B7D5-B13B61D706E2}" presName="parentLeftMargin" presStyleLbl="node1" presStyleIdx="2" presStyleCnt="4"/>
      <dgm:spPr/>
    </dgm:pt>
    <dgm:pt modelId="{7ECBA4DC-D1ED-4295-8724-B96B1F7C00A1}" type="pres">
      <dgm:prSet presAssocID="{E15A5839-1284-4675-B7D5-B13B61D706E2}" presName="parentText" presStyleLbl="node1" presStyleIdx="3" presStyleCnt="4">
        <dgm:presLayoutVars>
          <dgm:chMax val="0"/>
          <dgm:bulletEnabled val="1"/>
        </dgm:presLayoutVars>
      </dgm:prSet>
      <dgm:spPr/>
    </dgm:pt>
    <dgm:pt modelId="{3C2A6C55-F3EF-47A1-A876-3D6E8178A3DA}" type="pres">
      <dgm:prSet presAssocID="{E15A5839-1284-4675-B7D5-B13B61D706E2}" presName="negativeSpace" presStyleCnt="0"/>
      <dgm:spPr/>
    </dgm:pt>
    <dgm:pt modelId="{754C3A25-7D2E-4BBA-B475-4CDD192D5BA9}" type="pres">
      <dgm:prSet presAssocID="{E15A5839-1284-4675-B7D5-B13B61D706E2}" presName="childText" presStyleLbl="conFgAcc1" presStyleIdx="3" presStyleCnt="4">
        <dgm:presLayoutVars>
          <dgm:bulletEnabled val="1"/>
        </dgm:presLayoutVars>
      </dgm:prSet>
      <dgm:spPr/>
    </dgm:pt>
  </dgm:ptLst>
  <dgm:cxnLst>
    <dgm:cxn modelId="{5DE27813-8266-4057-9A36-B5B903CB44C3}" type="presOf" srcId="{6D905EF4-E34D-4F0E-9055-937FEA33E479}" destId="{A49CF749-1636-4E20-98F7-44567F0FF32C}" srcOrd="0" destOrd="1" presId="urn:microsoft.com/office/officeart/2005/8/layout/list1"/>
    <dgm:cxn modelId="{63FB0515-714A-4505-8633-58ED8F901352}" srcId="{606B27CA-E794-46E5-980D-8217469D1B76}" destId="{E15A5839-1284-4675-B7D5-B13B61D706E2}" srcOrd="3" destOrd="0" parTransId="{3A536943-22EE-4183-8601-F5D2091CCFE1}" sibTransId="{0BB39D49-FB6B-4AFF-B3B8-D2758572764F}"/>
    <dgm:cxn modelId="{6E835417-DC4A-4A41-8B65-0A27EA4C75F9}" srcId="{7CA54803-1A86-4D51-83B0-2FD5E7588B2A}" destId="{6D905EF4-E34D-4F0E-9055-937FEA33E479}" srcOrd="1" destOrd="0" parTransId="{2734FF29-D238-4022-902A-21946AE54495}" sibTransId="{B608C8E8-F333-4DA3-A414-B20088076370}"/>
    <dgm:cxn modelId="{66000528-19D2-4150-A897-4B2DD181E0C2}" type="presOf" srcId="{AD926030-E4A3-4C73-94FC-8859088FF85C}" destId="{267BF2E3-34BD-4323-806D-40C5A57D4432}" srcOrd="0" destOrd="4" presId="urn:microsoft.com/office/officeart/2005/8/layout/list1"/>
    <dgm:cxn modelId="{E5F2752A-C860-47CC-B494-920812F7FBE8}" type="presOf" srcId="{87AB1D8F-8DE5-4209-A228-67E6143CBF8D}" destId="{A49CF749-1636-4E20-98F7-44567F0FF32C}" srcOrd="0" destOrd="0" presId="urn:microsoft.com/office/officeart/2005/8/layout/list1"/>
    <dgm:cxn modelId="{3B25C63C-E5D3-45FF-BD41-6E428F262CFC}" type="presOf" srcId="{B3980723-B4AA-446C-98D2-9460000545D4}" destId="{267BF2E3-34BD-4323-806D-40C5A57D4432}" srcOrd="0" destOrd="0" presId="urn:microsoft.com/office/officeart/2005/8/layout/list1"/>
    <dgm:cxn modelId="{1562405E-35A0-4F68-94FB-D21E81C6F36C}" type="presOf" srcId="{20955017-6318-4F28-BB03-D35D755AEFCD}" destId="{4B6FCD2D-6F56-42C7-90F9-BD3D5681AE66}" srcOrd="0" destOrd="0" presId="urn:microsoft.com/office/officeart/2005/8/layout/list1"/>
    <dgm:cxn modelId="{DD6CFB61-F5EB-488E-9869-3979CBE77E80}" type="presOf" srcId="{A27547FF-2D2A-4CE9-AB2C-029002EACC4C}" destId="{251D0848-9B70-477D-9E0E-2164F46EE627}" srcOrd="0" destOrd="0" presId="urn:microsoft.com/office/officeart/2005/8/layout/list1"/>
    <dgm:cxn modelId="{E3E4A563-F87A-464A-8B5C-F5053BF780DB}" type="presOf" srcId="{606B27CA-E794-46E5-980D-8217469D1B76}" destId="{EF064AD9-6392-48B5-870C-E9BEB921D87F}" srcOrd="0" destOrd="0" presId="urn:microsoft.com/office/officeart/2005/8/layout/list1"/>
    <dgm:cxn modelId="{142C2F65-85CE-49B4-814F-E95B1DEA2A77}" type="presOf" srcId="{E15A5839-1284-4675-B7D5-B13B61D706E2}" destId="{7ECBA4DC-D1ED-4295-8724-B96B1F7C00A1}" srcOrd="1" destOrd="0" presId="urn:microsoft.com/office/officeart/2005/8/layout/list1"/>
    <dgm:cxn modelId="{30FCFA4D-0AD3-4459-92BC-2098EC077024}" type="presOf" srcId="{69D05477-C226-49CF-8356-EE9B362D726F}" destId="{267BF2E3-34BD-4323-806D-40C5A57D4432}" srcOrd="0" destOrd="3" presId="urn:microsoft.com/office/officeart/2005/8/layout/list1"/>
    <dgm:cxn modelId="{5CE44993-322E-4E90-9C2A-91DA9345C66A}" type="presOf" srcId="{629943A0-6A93-4814-9E30-E52758E507CF}" destId="{267BF2E3-34BD-4323-806D-40C5A57D4432}" srcOrd="0" destOrd="2" presId="urn:microsoft.com/office/officeart/2005/8/layout/list1"/>
    <dgm:cxn modelId="{6EBF7296-8B36-4D07-923C-E479FF54F9A5}" type="presOf" srcId="{7CA54803-1A86-4D51-83B0-2FD5E7588B2A}" destId="{20BC423B-AE4A-4767-9935-DE5254A266B8}" srcOrd="1" destOrd="0" presId="urn:microsoft.com/office/officeart/2005/8/layout/list1"/>
    <dgm:cxn modelId="{B93F4B9A-0276-4F3E-B271-57947970EABA}" srcId="{7CA54803-1A86-4D51-83B0-2FD5E7588B2A}" destId="{87AB1D8F-8DE5-4209-A228-67E6143CBF8D}" srcOrd="0" destOrd="0" parTransId="{1315A34B-D5B7-4009-85BA-EE4BE93BA7DB}" sibTransId="{7E10DFE6-F8D2-42EC-A835-B6C19C49E78B}"/>
    <dgm:cxn modelId="{4E004F9A-187B-48A9-B0F4-37803E2178F4}" srcId="{606B27CA-E794-46E5-980D-8217469D1B76}" destId="{7CA54803-1A86-4D51-83B0-2FD5E7588B2A}" srcOrd="2" destOrd="0" parTransId="{99B1B5E0-D08B-441B-896B-9ECEF5F4777B}" sibTransId="{23935BD1-5866-4A98-998A-5945A77249A3}"/>
    <dgm:cxn modelId="{43D802A3-0E24-40ED-A11D-90E80A173CC9}" srcId="{20955017-6318-4F28-BB03-D35D755AEFCD}" destId="{832B08FB-2218-49F5-9C68-2EFCF7C5CD04}" srcOrd="5" destOrd="0" parTransId="{C5D38A78-40F4-4D8A-AA56-CE1782C59452}" sibTransId="{935F1765-7024-4CE1-B009-821F91934BBA}"/>
    <dgm:cxn modelId="{BB5675A7-10B7-45ED-8A5C-2054EC487509}" type="presOf" srcId="{20955017-6318-4F28-BB03-D35D755AEFCD}" destId="{8357D243-63CD-4154-857D-DA256C412954}" srcOrd="1" destOrd="0" presId="urn:microsoft.com/office/officeart/2005/8/layout/list1"/>
    <dgm:cxn modelId="{4317FBA9-2B26-4541-B011-779484A2B8BB}" type="presOf" srcId="{A27547FF-2D2A-4CE9-AB2C-029002EACC4C}" destId="{71CC6559-D2E7-46E0-A8AC-4D6E2D067BE1}" srcOrd="1" destOrd="0" presId="urn:microsoft.com/office/officeart/2005/8/layout/list1"/>
    <dgm:cxn modelId="{471DB2AE-ADC9-4D11-A526-47AA45E6F033}" srcId="{20955017-6318-4F28-BB03-D35D755AEFCD}" destId="{178CF508-C2AA-483F-BCEA-E12D825AA7BE}" srcOrd="1" destOrd="0" parTransId="{7F719039-69CB-442B-ADB4-E8C67F4D5C38}" sibTransId="{C0120F50-6F9E-4C15-A6C0-DF33E1E3753A}"/>
    <dgm:cxn modelId="{B0E0A1B6-E83D-459A-9B77-D348BC9D709D}" type="presOf" srcId="{832B08FB-2218-49F5-9C68-2EFCF7C5CD04}" destId="{267BF2E3-34BD-4323-806D-40C5A57D4432}" srcOrd="0" destOrd="5" presId="urn:microsoft.com/office/officeart/2005/8/layout/list1"/>
    <dgm:cxn modelId="{1E296BB8-E403-43B2-A7C2-39E16CBF3316}" type="presOf" srcId="{7CA54803-1A86-4D51-83B0-2FD5E7588B2A}" destId="{19CEBF48-4965-4A59-A3E2-B3044CAFDB21}" srcOrd="0" destOrd="0" presId="urn:microsoft.com/office/officeart/2005/8/layout/list1"/>
    <dgm:cxn modelId="{111534BF-4C15-4CC2-A1BE-E55A55666C91}" srcId="{20955017-6318-4F28-BB03-D35D755AEFCD}" destId="{629943A0-6A93-4814-9E30-E52758E507CF}" srcOrd="2" destOrd="0" parTransId="{8951F387-B3EB-423B-BF80-9544D8B3384E}" sibTransId="{09A52BE1-C12B-4AAE-B9DC-51132FF4A850}"/>
    <dgm:cxn modelId="{B78214C1-65FF-4AE2-B0F9-54E3C851CDED}" srcId="{20955017-6318-4F28-BB03-D35D755AEFCD}" destId="{B3980723-B4AA-446C-98D2-9460000545D4}" srcOrd="0" destOrd="0" parTransId="{5F9F4967-AA5E-4A36-AC19-4044E80BC661}" sibTransId="{D21A9315-89CF-433E-9C2F-9985FDC86C3A}"/>
    <dgm:cxn modelId="{40F0E9C6-E217-4078-9455-65B25D9069E9}" srcId="{606B27CA-E794-46E5-980D-8217469D1B76}" destId="{A27547FF-2D2A-4CE9-AB2C-029002EACC4C}" srcOrd="0" destOrd="0" parTransId="{D995608E-A006-4456-9D46-44F21362BE60}" sibTransId="{3E40EEEB-A92E-4965-B58F-55BA8F7F4E96}"/>
    <dgm:cxn modelId="{C6E29FCC-BBEF-4E2B-8333-E1AE733D928E}" srcId="{20955017-6318-4F28-BB03-D35D755AEFCD}" destId="{69D05477-C226-49CF-8356-EE9B362D726F}" srcOrd="3" destOrd="0" parTransId="{EAE47772-C8CC-4958-B2D0-1C329F2FD5CE}" sibTransId="{EBC8A1F1-F2A1-44F2-9204-207041BA9C89}"/>
    <dgm:cxn modelId="{6ADA14DA-A10F-4340-AE04-4C7F3B124EA2}" type="presOf" srcId="{E15A5839-1284-4675-B7D5-B13B61D706E2}" destId="{B4B7F6A2-3364-45CC-B2AF-CF147F4C4C65}" srcOrd="0" destOrd="0" presId="urn:microsoft.com/office/officeart/2005/8/layout/list1"/>
    <dgm:cxn modelId="{6DECEFDB-2C00-4A6E-B11C-8753AB332526}" srcId="{606B27CA-E794-46E5-980D-8217469D1B76}" destId="{20955017-6318-4F28-BB03-D35D755AEFCD}" srcOrd="1" destOrd="0" parTransId="{2340AF90-6D44-4512-89B6-BCE6CD0F9BCE}" sibTransId="{09C71389-7DCE-4E07-BC65-662B8F259E5B}"/>
    <dgm:cxn modelId="{F3EEE0EF-AC2D-4D29-A0AC-BBBAA0B32382}" srcId="{20955017-6318-4F28-BB03-D35D755AEFCD}" destId="{AD926030-E4A3-4C73-94FC-8859088FF85C}" srcOrd="4" destOrd="0" parTransId="{9642540E-A6FE-4D10-8001-A7DE8ADB9160}" sibTransId="{BA1FA8DD-8DCE-411B-AFCC-D5B40C9206C3}"/>
    <dgm:cxn modelId="{98B72FF9-A680-4855-A5C4-49261F784656}" type="presOf" srcId="{178CF508-C2AA-483F-BCEA-E12D825AA7BE}" destId="{267BF2E3-34BD-4323-806D-40C5A57D4432}" srcOrd="0" destOrd="1" presId="urn:microsoft.com/office/officeart/2005/8/layout/list1"/>
    <dgm:cxn modelId="{74E2E7AA-39A6-4543-85DE-BBC40F3DE504}" type="presParOf" srcId="{EF064AD9-6392-48B5-870C-E9BEB921D87F}" destId="{378E85DA-1A91-4694-83A5-E99A2BE32287}" srcOrd="0" destOrd="0" presId="urn:microsoft.com/office/officeart/2005/8/layout/list1"/>
    <dgm:cxn modelId="{00A5D52C-CB01-4359-8EC4-57C4671150F5}" type="presParOf" srcId="{378E85DA-1A91-4694-83A5-E99A2BE32287}" destId="{251D0848-9B70-477D-9E0E-2164F46EE627}" srcOrd="0" destOrd="0" presId="urn:microsoft.com/office/officeart/2005/8/layout/list1"/>
    <dgm:cxn modelId="{A3084784-AF9C-416F-848B-E9145A9215BA}" type="presParOf" srcId="{378E85DA-1A91-4694-83A5-E99A2BE32287}" destId="{71CC6559-D2E7-46E0-A8AC-4D6E2D067BE1}" srcOrd="1" destOrd="0" presId="urn:microsoft.com/office/officeart/2005/8/layout/list1"/>
    <dgm:cxn modelId="{EE9E5973-DB15-48FD-915B-276571A1C331}" type="presParOf" srcId="{EF064AD9-6392-48B5-870C-E9BEB921D87F}" destId="{24273E0E-8B12-4EE9-BDDE-DF3E93402C2E}" srcOrd="1" destOrd="0" presId="urn:microsoft.com/office/officeart/2005/8/layout/list1"/>
    <dgm:cxn modelId="{949C3D2A-C64B-4745-9D3D-A2102FBF004C}" type="presParOf" srcId="{EF064AD9-6392-48B5-870C-E9BEB921D87F}" destId="{B9636C0F-A7FF-41A3-BC22-1DB60162B915}" srcOrd="2" destOrd="0" presId="urn:microsoft.com/office/officeart/2005/8/layout/list1"/>
    <dgm:cxn modelId="{09473600-C450-4126-8725-64A2BFDD8EF6}" type="presParOf" srcId="{EF064AD9-6392-48B5-870C-E9BEB921D87F}" destId="{E2D8A59F-E439-40EE-A845-77E7E43750A3}" srcOrd="3" destOrd="0" presId="urn:microsoft.com/office/officeart/2005/8/layout/list1"/>
    <dgm:cxn modelId="{A86413FE-8422-45DB-83F0-96B431645182}" type="presParOf" srcId="{EF064AD9-6392-48B5-870C-E9BEB921D87F}" destId="{1DF1E82F-4A5A-407B-95DD-D60C768236DC}" srcOrd="4" destOrd="0" presId="urn:microsoft.com/office/officeart/2005/8/layout/list1"/>
    <dgm:cxn modelId="{D4E310A7-344A-4E17-83BD-AF871ED1AE29}" type="presParOf" srcId="{1DF1E82F-4A5A-407B-95DD-D60C768236DC}" destId="{4B6FCD2D-6F56-42C7-90F9-BD3D5681AE66}" srcOrd="0" destOrd="0" presId="urn:microsoft.com/office/officeart/2005/8/layout/list1"/>
    <dgm:cxn modelId="{D9EF349D-0580-4EE8-9963-C36B14A57DCA}" type="presParOf" srcId="{1DF1E82F-4A5A-407B-95DD-D60C768236DC}" destId="{8357D243-63CD-4154-857D-DA256C412954}" srcOrd="1" destOrd="0" presId="urn:microsoft.com/office/officeart/2005/8/layout/list1"/>
    <dgm:cxn modelId="{18969228-1099-463D-8EBB-16A78B66C7B2}" type="presParOf" srcId="{EF064AD9-6392-48B5-870C-E9BEB921D87F}" destId="{8EC6BED9-43C4-408D-B7F0-A31446D2D099}" srcOrd="5" destOrd="0" presId="urn:microsoft.com/office/officeart/2005/8/layout/list1"/>
    <dgm:cxn modelId="{53AAA93A-3C57-416B-BE5A-E9E9F78B2549}" type="presParOf" srcId="{EF064AD9-6392-48B5-870C-E9BEB921D87F}" destId="{267BF2E3-34BD-4323-806D-40C5A57D4432}" srcOrd="6" destOrd="0" presId="urn:microsoft.com/office/officeart/2005/8/layout/list1"/>
    <dgm:cxn modelId="{B6AC8300-4F38-4CA6-BD2A-A1B36BF91609}" type="presParOf" srcId="{EF064AD9-6392-48B5-870C-E9BEB921D87F}" destId="{8765B29B-D322-44A7-9A46-ABBB2E5CBE78}" srcOrd="7" destOrd="0" presId="urn:microsoft.com/office/officeart/2005/8/layout/list1"/>
    <dgm:cxn modelId="{F68F7CD6-F754-4E30-A753-73409A0814AB}" type="presParOf" srcId="{EF064AD9-6392-48B5-870C-E9BEB921D87F}" destId="{F620B02A-6CC5-4CBB-9900-0DDC417BADBF}" srcOrd="8" destOrd="0" presId="urn:microsoft.com/office/officeart/2005/8/layout/list1"/>
    <dgm:cxn modelId="{F3C36DB8-9FB4-44D2-821F-5B2D06F1FCC3}" type="presParOf" srcId="{F620B02A-6CC5-4CBB-9900-0DDC417BADBF}" destId="{19CEBF48-4965-4A59-A3E2-B3044CAFDB21}" srcOrd="0" destOrd="0" presId="urn:microsoft.com/office/officeart/2005/8/layout/list1"/>
    <dgm:cxn modelId="{5248799B-2527-49DD-AA52-C1E6370E1485}" type="presParOf" srcId="{F620B02A-6CC5-4CBB-9900-0DDC417BADBF}" destId="{20BC423B-AE4A-4767-9935-DE5254A266B8}" srcOrd="1" destOrd="0" presId="urn:microsoft.com/office/officeart/2005/8/layout/list1"/>
    <dgm:cxn modelId="{BFDB449C-0365-4489-9638-60D01281B286}" type="presParOf" srcId="{EF064AD9-6392-48B5-870C-E9BEB921D87F}" destId="{DCD6041D-ABBB-4022-ADAE-9080256B3508}" srcOrd="9" destOrd="0" presId="urn:microsoft.com/office/officeart/2005/8/layout/list1"/>
    <dgm:cxn modelId="{266E246B-9387-4173-ABF0-7F756ED48769}" type="presParOf" srcId="{EF064AD9-6392-48B5-870C-E9BEB921D87F}" destId="{A49CF749-1636-4E20-98F7-44567F0FF32C}" srcOrd="10" destOrd="0" presId="urn:microsoft.com/office/officeart/2005/8/layout/list1"/>
    <dgm:cxn modelId="{71615334-2A0E-491C-BEE1-0CF55414461B}" type="presParOf" srcId="{EF064AD9-6392-48B5-870C-E9BEB921D87F}" destId="{68A6A78D-1F7D-4190-BC0F-E7B6B6AD83CE}" srcOrd="11" destOrd="0" presId="urn:microsoft.com/office/officeart/2005/8/layout/list1"/>
    <dgm:cxn modelId="{D57F74A4-6A5E-4743-940C-50C90F87049C}" type="presParOf" srcId="{EF064AD9-6392-48B5-870C-E9BEB921D87F}" destId="{24B0EDED-7804-4D3F-AD58-9D9F86ADFFC5}" srcOrd="12" destOrd="0" presId="urn:microsoft.com/office/officeart/2005/8/layout/list1"/>
    <dgm:cxn modelId="{A58504FC-0BB1-4678-A561-FA5B931A0545}" type="presParOf" srcId="{24B0EDED-7804-4D3F-AD58-9D9F86ADFFC5}" destId="{B4B7F6A2-3364-45CC-B2AF-CF147F4C4C65}" srcOrd="0" destOrd="0" presId="urn:microsoft.com/office/officeart/2005/8/layout/list1"/>
    <dgm:cxn modelId="{363E2D89-2121-4120-8A5E-DE4287AC0080}" type="presParOf" srcId="{24B0EDED-7804-4D3F-AD58-9D9F86ADFFC5}" destId="{7ECBA4DC-D1ED-4295-8724-B96B1F7C00A1}" srcOrd="1" destOrd="0" presId="urn:microsoft.com/office/officeart/2005/8/layout/list1"/>
    <dgm:cxn modelId="{6E8F2846-199F-42BB-892A-BFF2A93BDBB4}" type="presParOf" srcId="{EF064AD9-6392-48B5-870C-E9BEB921D87F}" destId="{3C2A6C55-F3EF-47A1-A876-3D6E8178A3DA}" srcOrd="13" destOrd="0" presId="urn:microsoft.com/office/officeart/2005/8/layout/list1"/>
    <dgm:cxn modelId="{A347B07B-8D9A-4D4F-8EA4-300C4690E173}" type="presParOf" srcId="{EF064AD9-6392-48B5-870C-E9BEB921D87F}" destId="{754C3A25-7D2E-4BBA-B475-4CDD192D5BA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A6B29-F28D-476E-8D97-C675033A73F0}"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1C28ABE4-703C-4712-9689-9B3684FC9B93}">
      <dgm:prSet phldrT="[Text]" custT="1"/>
      <dgm:spPr>
        <a:solidFill>
          <a:schemeClr val="accent3"/>
        </a:solidFill>
        <a:ln>
          <a:noFill/>
          <a:extLst>
            <a:ext uri="{C807C97D-BFC1-408E-A445-0C87EB9F89A2}">
              <ask:lineSketchStyleProps xmlns:ask="http://schemas.microsoft.com/office/drawing/2018/sketchyshapes">
                <ask:type>
                  <ask:lineSketchFreehand/>
                </ask:type>
              </ask:lineSketchStyleProps>
            </a:ext>
          </a:extLst>
        </a:ln>
      </dgm:spPr>
      <dgm:t>
        <a:bodyPr/>
        <a:lstStyle/>
        <a:p>
          <a:pPr>
            <a:buFont typeface="Arial" panose="020B0604020202020204" pitchFamily="34" charset="0"/>
            <a:buChar char="•"/>
          </a:pPr>
          <a:r>
            <a:rPr lang="en-US" sz="1200" b="1" i="0" u="none"/>
            <a:t>Prevention</a:t>
          </a:r>
          <a:r>
            <a:rPr lang="en-US" sz="1200" b="1" i="0"/>
            <a:t>​</a:t>
          </a:r>
          <a:br>
            <a:rPr lang="en-US" sz="1200" b="1" i="0"/>
          </a:br>
          <a:r>
            <a:rPr lang="en-US" sz="1200" b="1" i="0" u="none"/>
            <a:t>and Education</a:t>
          </a:r>
          <a:r>
            <a:rPr lang="en-US" sz="1200" b="1" i="0"/>
            <a:t>​</a:t>
          </a:r>
          <a:endParaRPr lang="en-US" sz="1200" b="1"/>
        </a:p>
      </dgm:t>
      <dgm:extLst>
        <a:ext uri="{E40237B7-FDA0-4F09-8148-C483321AD2D9}">
          <dgm14:cNvPr xmlns:dgm14="http://schemas.microsoft.com/office/drawing/2010/diagram" id="0" name="" descr="Prevention​&#10;and Education​&#10;"/>
        </a:ext>
      </dgm:extLst>
    </dgm:pt>
    <dgm:pt modelId="{77AF1199-FED4-43BF-9FBF-00E72D8F607B}" type="parTrans" cxnId="{DDFFEAD7-F2D4-445E-ADDE-E904E876267E}">
      <dgm:prSet/>
      <dgm:spPr/>
      <dgm:t>
        <a:bodyPr/>
        <a:lstStyle/>
        <a:p>
          <a:endParaRPr lang="en-US"/>
        </a:p>
      </dgm:t>
    </dgm:pt>
    <dgm:pt modelId="{B32377D2-80DB-4665-AC62-A6B951E30000}" type="sibTrans" cxnId="{DDFFEAD7-F2D4-445E-ADDE-E904E876267E}">
      <dgm:prSet/>
      <dgm:spPr>
        <a:noFill/>
      </dgm:spPr>
      <dgm:t>
        <a:bodyPr/>
        <a:lstStyle/>
        <a:p>
          <a:endParaRPr lang="en-US"/>
        </a:p>
      </dgm:t>
    </dgm:pt>
    <dgm:pt modelId="{A7C79BBA-F43B-4085-8AEA-A17970CCEFC4}">
      <dgm:prSet custT="1"/>
      <dgm:spPr>
        <a:solidFill>
          <a:schemeClr val="accent1"/>
        </a:solidFill>
        <a:ln>
          <a:noFill/>
          <a:extLst>
            <a:ext uri="{C807C97D-BFC1-408E-A445-0C87EB9F89A2}">
              <ask:lineSketchStyleProps xmlns:ask="http://schemas.microsoft.com/office/drawing/2018/sketchyshapes">
                <ask:type>
                  <ask:lineSketchFreehand/>
                </ask:type>
              </ask:lineSketchStyleProps>
            </a:ext>
          </a:extLst>
        </a:ln>
      </dgm:spPr>
      <dgm:t>
        <a:bodyPr/>
        <a:lstStyle/>
        <a:p>
          <a:pPr>
            <a:buFont typeface="Arial" panose="020B0604020202020204" pitchFamily="34" charset="0"/>
            <a:buChar char="•"/>
          </a:pPr>
          <a:r>
            <a:rPr lang="en-US" sz="1100" b="1" i="0" u="none">
              <a:solidFill>
                <a:schemeClr val="bg1"/>
              </a:solidFill>
            </a:rPr>
            <a:t>Early</a:t>
          </a:r>
          <a:r>
            <a:rPr lang="en-US" sz="1100" b="1" i="0"/>
            <a:t>​ </a:t>
          </a:r>
          <a:r>
            <a:rPr lang="en-US" sz="1100" b="1" i="0" u="none">
              <a:solidFill>
                <a:schemeClr val="bg1"/>
              </a:solidFill>
            </a:rPr>
            <a:t>Intervention</a:t>
          </a:r>
          <a:r>
            <a:rPr lang="en-US" sz="1100" b="1" i="0"/>
            <a:t>​</a:t>
          </a:r>
        </a:p>
      </dgm:t>
      <dgm:extLst>
        <a:ext uri="{E40237B7-FDA0-4F09-8148-C483321AD2D9}">
          <dgm14:cNvPr xmlns:dgm14="http://schemas.microsoft.com/office/drawing/2010/diagram" id="0" name="" descr="Early​ Intervention​&#10;"/>
        </a:ext>
      </dgm:extLst>
    </dgm:pt>
    <dgm:pt modelId="{90CC78E0-5E0C-4D49-8947-3F9E0B72014D}" type="parTrans" cxnId="{5B8DAD1A-2BEF-4589-B080-F7297DF3AC2C}">
      <dgm:prSet/>
      <dgm:spPr/>
      <dgm:t>
        <a:bodyPr/>
        <a:lstStyle/>
        <a:p>
          <a:endParaRPr lang="en-US"/>
        </a:p>
      </dgm:t>
    </dgm:pt>
    <dgm:pt modelId="{A93F60CC-0C9E-40E0-9FBA-E7434671D1FD}" type="sibTrans" cxnId="{5B8DAD1A-2BEF-4589-B080-F7297DF3AC2C}">
      <dgm:prSet/>
      <dgm:spPr>
        <a:noFill/>
      </dgm:spPr>
      <dgm:t>
        <a:bodyPr/>
        <a:lstStyle/>
        <a:p>
          <a:endParaRPr lang="en-US"/>
        </a:p>
      </dgm:t>
    </dgm:pt>
    <dgm:pt modelId="{CB46A3C6-0C5B-435A-84D0-45EE4405F64D}">
      <dgm:prSet custT="1"/>
      <dgm:spPr>
        <a:solidFill>
          <a:schemeClr val="accent5"/>
        </a:solidFill>
        <a:ln>
          <a:noFill/>
          <a:extLst>
            <a:ext uri="{C807C97D-BFC1-408E-A445-0C87EB9F89A2}">
              <ask:lineSketchStyleProps xmlns:ask="http://schemas.microsoft.com/office/drawing/2018/sketchyshapes">
                <ask:type>
                  <ask:lineSketchScribble/>
                </ask:type>
              </ask:lineSketchStyleProps>
            </a:ext>
          </a:extLst>
        </a:ln>
      </dgm:spPr>
      <dgm:t>
        <a:bodyPr/>
        <a:lstStyle/>
        <a:p>
          <a:pPr>
            <a:buFont typeface="Arial" panose="020B0604020202020204" pitchFamily="34" charset="0"/>
            <a:buChar char="•"/>
          </a:pPr>
          <a:r>
            <a:rPr lang="en-US" sz="1200" b="1" i="0" u="none"/>
            <a:t>Treatment</a:t>
          </a:r>
          <a:r>
            <a:rPr lang="en-US" sz="1200" b="1" i="0"/>
            <a:t>​</a:t>
          </a:r>
        </a:p>
      </dgm:t>
      <dgm:extLst>
        <a:ext uri="{E40237B7-FDA0-4F09-8148-C483321AD2D9}">
          <dgm14:cNvPr xmlns:dgm14="http://schemas.microsoft.com/office/drawing/2010/diagram" id="0" name="" descr="Treatment&#10;"/>
        </a:ext>
      </dgm:extLst>
    </dgm:pt>
    <dgm:pt modelId="{89E66233-4B02-4939-983B-6B39DB36A4E6}" type="parTrans" cxnId="{6970C931-BE0E-40C4-8D07-85C23F61499D}">
      <dgm:prSet/>
      <dgm:spPr/>
      <dgm:t>
        <a:bodyPr/>
        <a:lstStyle/>
        <a:p>
          <a:endParaRPr lang="en-US"/>
        </a:p>
      </dgm:t>
    </dgm:pt>
    <dgm:pt modelId="{FFE55431-EA55-49A1-BF67-FB1F3CC7ABCC}" type="sibTrans" cxnId="{6970C931-BE0E-40C4-8D07-85C23F61499D}">
      <dgm:prSet/>
      <dgm:spPr>
        <a:noFill/>
      </dgm:spPr>
      <dgm:t>
        <a:bodyPr/>
        <a:lstStyle/>
        <a:p>
          <a:endParaRPr lang="en-US"/>
        </a:p>
      </dgm:t>
    </dgm:pt>
    <dgm:pt modelId="{8ADD2A55-05E4-4F43-AF6F-1655F4F3732B}">
      <dgm:prSet custT="1"/>
      <dgm:spPr>
        <a:solidFill>
          <a:schemeClr val="accent6"/>
        </a:solidFill>
        <a:ln>
          <a:noFill/>
          <a:extLst>
            <a:ext uri="{C807C97D-BFC1-408E-A445-0C87EB9F89A2}">
              <ask:lineSketchStyleProps xmlns:ask="http://schemas.microsoft.com/office/drawing/2018/sketchyshapes">
                <ask:type>
                  <ask:lineSketchFreehand/>
                </ask:type>
              </ask:lineSketchStyleProps>
            </a:ext>
          </a:extLst>
        </a:ln>
      </dgm:spPr>
      <dgm:t>
        <a:bodyPr/>
        <a:lstStyle/>
        <a:p>
          <a:pPr>
            <a:buFont typeface="Arial" panose="020B0604020202020204" pitchFamily="34" charset="0"/>
            <a:buChar char="•"/>
          </a:pPr>
          <a:r>
            <a:rPr lang="en-US" sz="1200" b="1" i="0" u="none">
              <a:solidFill>
                <a:schemeClr val="bg1"/>
              </a:solidFill>
            </a:rPr>
            <a:t>Recovery</a:t>
          </a:r>
          <a:r>
            <a:rPr lang="en-US" sz="1200" b="1" i="0"/>
            <a:t>​</a:t>
          </a:r>
        </a:p>
      </dgm:t>
      <dgm:extLst>
        <a:ext uri="{E40237B7-FDA0-4F09-8148-C483321AD2D9}">
          <dgm14:cNvPr xmlns:dgm14="http://schemas.microsoft.com/office/drawing/2010/diagram" id="0" name="" descr="Recovery&#10;"/>
        </a:ext>
      </dgm:extLst>
    </dgm:pt>
    <dgm:pt modelId="{A17CAB48-E6EE-4EE1-AFFB-F9B60B9C21AA}" type="parTrans" cxnId="{86EF0679-0C17-49F7-BCD0-C727090C0188}">
      <dgm:prSet/>
      <dgm:spPr/>
      <dgm:t>
        <a:bodyPr/>
        <a:lstStyle/>
        <a:p>
          <a:endParaRPr lang="en-US"/>
        </a:p>
      </dgm:t>
    </dgm:pt>
    <dgm:pt modelId="{33E9894B-F031-4538-938C-2D16B4355484}" type="sibTrans" cxnId="{86EF0679-0C17-49F7-BCD0-C727090C0188}">
      <dgm:prSet/>
      <dgm:spPr>
        <a:noFill/>
      </dgm:spPr>
      <dgm:t>
        <a:bodyPr/>
        <a:lstStyle/>
        <a:p>
          <a:endParaRPr lang="en-US"/>
        </a:p>
      </dgm:t>
    </dgm:pt>
    <dgm:pt modelId="{FDD5178E-065D-44DF-935F-1FA08869C3C9}">
      <dgm:prSet custT="1"/>
      <dgm:spPr>
        <a:solidFill>
          <a:schemeClr val="accent2"/>
        </a:solidFill>
        <a:ln>
          <a:noFill/>
          <a:extLst>
            <a:ext uri="{C807C97D-BFC1-408E-A445-0C87EB9F89A2}">
              <ask:lineSketchStyleProps xmlns:ask="http://schemas.microsoft.com/office/drawing/2018/sketchyshapes">
                <ask:type>
                  <ask:lineSketchCurved/>
                </ask:type>
              </ask:lineSketchStyleProps>
            </a:ext>
          </a:extLst>
        </a:ln>
      </dgm:spPr>
      <dgm:t>
        <a:bodyPr/>
        <a:lstStyle/>
        <a:p>
          <a:pPr>
            <a:buFont typeface="Arial" panose="020B0604020202020204" pitchFamily="34" charset="0"/>
            <a:buChar char="•"/>
          </a:pPr>
          <a:r>
            <a:rPr lang="en-US" sz="1200" b="1" i="0" u="none"/>
            <a:t>Crisis</a:t>
          </a:r>
          <a:r>
            <a:rPr lang="en-US" sz="1200" b="1" i="0"/>
            <a:t>​</a:t>
          </a:r>
        </a:p>
      </dgm:t>
      <dgm:extLst>
        <a:ext uri="{E40237B7-FDA0-4F09-8148-C483321AD2D9}">
          <dgm14:cNvPr xmlns:dgm14="http://schemas.microsoft.com/office/drawing/2010/diagram" id="0" name="" descr="Crisis&#10;"/>
        </a:ext>
      </dgm:extLst>
    </dgm:pt>
    <dgm:pt modelId="{FFA45291-326A-4411-857B-3A6CE15FC5A2}" type="parTrans" cxnId="{C1BAAD8C-A0CB-4EE1-A2C7-CD6BF1F3A351}">
      <dgm:prSet/>
      <dgm:spPr/>
      <dgm:t>
        <a:bodyPr/>
        <a:lstStyle/>
        <a:p>
          <a:endParaRPr lang="en-US"/>
        </a:p>
      </dgm:t>
    </dgm:pt>
    <dgm:pt modelId="{B1D19DE2-956F-4D34-BC85-56B5D3AE1361}" type="sibTrans" cxnId="{C1BAAD8C-A0CB-4EE1-A2C7-CD6BF1F3A351}">
      <dgm:prSet/>
      <dgm:spPr>
        <a:noFill/>
      </dgm:spPr>
      <dgm:t>
        <a:bodyPr/>
        <a:lstStyle/>
        <a:p>
          <a:endParaRPr lang="en-US"/>
        </a:p>
      </dgm:t>
    </dgm:pt>
    <dgm:pt modelId="{7C13FDA0-9F37-4EEC-9506-0E75F61F615E}" type="pres">
      <dgm:prSet presAssocID="{58CA6B29-F28D-476E-8D97-C675033A73F0}" presName="cycle" presStyleCnt="0">
        <dgm:presLayoutVars>
          <dgm:dir/>
          <dgm:resizeHandles val="exact"/>
        </dgm:presLayoutVars>
      </dgm:prSet>
      <dgm:spPr/>
    </dgm:pt>
    <dgm:pt modelId="{56B299F8-DF1A-4783-954E-28064B9D08B4}" type="pres">
      <dgm:prSet presAssocID="{1C28ABE4-703C-4712-9689-9B3684FC9B93}" presName="node" presStyleLbl="node1" presStyleIdx="0" presStyleCnt="5" custScaleX="125100" custScaleY="119571">
        <dgm:presLayoutVars>
          <dgm:bulletEnabled val="1"/>
        </dgm:presLayoutVars>
      </dgm:prSet>
      <dgm:spPr/>
    </dgm:pt>
    <dgm:pt modelId="{04D32689-1C4E-4098-9576-060E11F34182}" type="pres">
      <dgm:prSet presAssocID="{B32377D2-80DB-4665-AC62-A6B951E30000}" presName="sibTrans" presStyleLbl="sibTrans2D1" presStyleIdx="0" presStyleCnt="5" custLinFactX="346289" custLinFactY="-72403" custLinFactNeighborX="400000" custLinFactNeighborY="-100000"/>
      <dgm:spPr/>
    </dgm:pt>
    <dgm:pt modelId="{C2DEC78F-3B16-4F6B-A42F-25E6EBD3229C}" type="pres">
      <dgm:prSet presAssocID="{B32377D2-80DB-4665-AC62-A6B951E30000}" presName="connectorText" presStyleLbl="sibTrans2D1" presStyleIdx="0" presStyleCnt="5"/>
      <dgm:spPr/>
    </dgm:pt>
    <dgm:pt modelId="{84E9CFE2-C692-413C-B32B-61E29AF33F24}" type="pres">
      <dgm:prSet presAssocID="{A7C79BBA-F43B-4085-8AEA-A17970CCEFC4}" presName="node" presStyleLbl="node1" presStyleIdx="1" presStyleCnt="5" custScaleX="124905" custScaleY="128271">
        <dgm:presLayoutVars>
          <dgm:bulletEnabled val="1"/>
        </dgm:presLayoutVars>
      </dgm:prSet>
      <dgm:spPr/>
    </dgm:pt>
    <dgm:pt modelId="{71F4FC62-C46F-4D5E-853C-5A1355AA6FC0}" type="pres">
      <dgm:prSet presAssocID="{A93F60CC-0C9E-40E0-9FBA-E7434671D1FD}" presName="sibTrans" presStyleLbl="sibTrans2D1" presStyleIdx="1" presStyleCnt="5" custLinFactX="267948" custLinFactY="-245224" custLinFactNeighborX="300000" custLinFactNeighborY="-300000"/>
      <dgm:spPr/>
    </dgm:pt>
    <dgm:pt modelId="{C308AEBD-0754-4D11-B8B8-66B2521E952E}" type="pres">
      <dgm:prSet presAssocID="{A93F60CC-0C9E-40E0-9FBA-E7434671D1FD}" presName="connectorText" presStyleLbl="sibTrans2D1" presStyleIdx="1" presStyleCnt="5"/>
      <dgm:spPr/>
    </dgm:pt>
    <dgm:pt modelId="{1FFE4B5D-E6D6-4899-9531-295BC8E7C2DD}" type="pres">
      <dgm:prSet presAssocID="{CB46A3C6-0C5B-435A-84D0-45EE4405F64D}" presName="node" presStyleLbl="node1" presStyleIdx="2" presStyleCnt="5" custScaleX="137365" custScaleY="127053">
        <dgm:presLayoutVars>
          <dgm:bulletEnabled val="1"/>
        </dgm:presLayoutVars>
      </dgm:prSet>
      <dgm:spPr/>
    </dgm:pt>
    <dgm:pt modelId="{A45926A7-2522-42C5-8B91-A113FF3DEA31}" type="pres">
      <dgm:prSet presAssocID="{FFE55431-EA55-49A1-BF67-FB1F3CC7ABCC}" presName="sibTrans" presStyleLbl="sibTrans2D1" presStyleIdx="2" presStyleCnt="5" custLinFactX="460298" custLinFactY="-330557" custLinFactNeighborX="500000" custLinFactNeighborY="-400000"/>
      <dgm:spPr/>
    </dgm:pt>
    <dgm:pt modelId="{85474A60-1318-4F7D-9B2D-81389FA904F2}" type="pres">
      <dgm:prSet presAssocID="{FFE55431-EA55-49A1-BF67-FB1F3CC7ABCC}" presName="connectorText" presStyleLbl="sibTrans2D1" presStyleIdx="2" presStyleCnt="5"/>
      <dgm:spPr/>
    </dgm:pt>
    <dgm:pt modelId="{66A6F1AF-83FC-4CE5-8E8F-08A71CDB8341}" type="pres">
      <dgm:prSet presAssocID="{8ADD2A55-05E4-4F43-AF6F-1655F4F3732B}" presName="node" presStyleLbl="node1" presStyleIdx="3" presStyleCnt="5" custScaleX="131320" custScaleY="123909">
        <dgm:presLayoutVars>
          <dgm:bulletEnabled val="1"/>
        </dgm:presLayoutVars>
      </dgm:prSet>
      <dgm:spPr/>
    </dgm:pt>
    <dgm:pt modelId="{6EFD8EC7-D201-4A0D-9D08-91978EFCF972}" type="pres">
      <dgm:prSet presAssocID="{33E9894B-F031-4538-938C-2D16B4355484}" presName="sibTrans" presStyleLbl="sibTrans2D1" presStyleIdx="3" presStyleCnt="5" custLinFactX="800000" custLinFactY="-218801" custLinFactNeighborX="893995" custLinFactNeighborY="-300000"/>
      <dgm:spPr/>
    </dgm:pt>
    <dgm:pt modelId="{7A82558C-24B0-4B5C-8F5A-89334D462C90}" type="pres">
      <dgm:prSet presAssocID="{33E9894B-F031-4538-938C-2D16B4355484}" presName="connectorText" presStyleLbl="sibTrans2D1" presStyleIdx="3" presStyleCnt="5"/>
      <dgm:spPr/>
    </dgm:pt>
    <dgm:pt modelId="{9FCD7D52-DC0A-4FB6-ACD1-D2B568A402C8}" type="pres">
      <dgm:prSet presAssocID="{FDD5178E-065D-44DF-935F-1FA08869C3C9}" presName="node" presStyleLbl="node1" presStyleIdx="4" presStyleCnt="5" custScaleX="127388" custScaleY="130503">
        <dgm:presLayoutVars>
          <dgm:bulletEnabled val="1"/>
        </dgm:presLayoutVars>
      </dgm:prSet>
      <dgm:spPr/>
    </dgm:pt>
    <dgm:pt modelId="{E3742B6A-1F6B-4C20-975A-7D78A17F844A}" type="pres">
      <dgm:prSet presAssocID="{B1D19DE2-956F-4D34-BC85-56B5D3AE1361}" presName="sibTrans" presStyleLbl="sibTrans2D1" presStyleIdx="4" presStyleCnt="5" custLinFactX="600000" custLinFactY="-100000" custLinFactNeighborX="623384" custLinFactNeighborY="-106884"/>
      <dgm:spPr/>
    </dgm:pt>
    <dgm:pt modelId="{DD9F3B3E-A3DB-4874-8DAB-AEEA539575D4}" type="pres">
      <dgm:prSet presAssocID="{B1D19DE2-956F-4D34-BC85-56B5D3AE1361}" presName="connectorText" presStyleLbl="sibTrans2D1" presStyleIdx="4" presStyleCnt="5"/>
      <dgm:spPr/>
    </dgm:pt>
  </dgm:ptLst>
  <dgm:cxnLst>
    <dgm:cxn modelId="{4014B907-4C69-4160-A8C7-C8F915CFF5DB}" type="presOf" srcId="{FFE55431-EA55-49A1-BF67-FB1F3CC7ABCC}" destId="{A45926A7-2522-42C5-8B91-A113FF3DEA31}" srcOrd="0" destOrd="0" presId="urn:microsoft.com/office/officeart/2005/8/layout/cycle2"/>
    <dgm:cxn modelId="{5B8DAD1A-2BEF-4589-B080-F7297DF3AC2C}" srcId="{58CA6B29-F28D-476E-8D97-C675033A73F0}" destId="{A7C79BBA-F43B-4085-8AEA-A17970CCEFC4}" srcOrd="1" destOrd="0" parTransId="{90CC78E0-5E0C-4D49-8947-3F9E0B72014D}" sibTransId="{A93F60CC-0C9E-40E0-9FBA-E7434671D1FD}"/>
    <dgm:cxn modelId="{6970C931-BE0E-40C4-8D07-85C23F61499D}" srcId="{58CA6B29-F28D-476E-8D97-C675033A73F0}" destId="{CB46A3C6-0C5B-435A-84D0-45EE4405F64D}" srcOrd="2" destOrd="0" parTransId="{89E66233-4B02-4939-983B-6B39DB36A4E6}" sibTransId="{FFE55431-EA55-49A1-BF67-FB1F3CC7ABCC}"/>
    <dgm:cxn modelId="{604F643C-45FF-496B-9567-4C2F46F04F61}" type="presOf" srcId="{B1D19DE2-956F-4D34-BC85-56B5D3AE1361}" destId="{E3742B6A-1F6B-4C20-975A-7D78A17F844A}" srcOrd="0" destOrd="0" presId="urn:microsoft.com/office/officeart/2005/8/layout/cycle2"/>
    <dgm:cxn modelId="{A14A7E5C-F35D-4655-8DE1-03D26A6E1850}" type="presOf" srcId="{A7C79BBA-F43B-4085-8AEA-A17970CCEFC4}" destId="{84E9CFE2-C692-413C-B32B-61E29AF33F24}" srcOrd="0" destOrd="0" presId="urn:microsoft.com/office/officeart/2005/8/layout/cycle2"/>
    <dgm:cxn modelId="{94CD0D61-BF8F-476D-A26E-15DB6A9ADEDC}" type="presOf" srcId="{58CA6B29-F28D-476E-8D97-C675033A73F0}" destId="{7C13FDA0-9F37-4EEC-9506-0E75F61F615E}" srcOrd="0" destOrd="0" presId="urn:microsoft.com/office/officeart/2005/8/layout/cycle2"/>
    <dgm:cxn modelId="{B4108651-E521-4519-9653-50F336D77B96}" type="presOf" srcId="{B32377D2-80DB-4665-AC62-A6B951E30000}" destId="{C2DEC78F-3B16-4F6B-A42F-25E6EBD3229C}" srcOrd="1" destOrd="0" presId="urn:microsoft.com/office/officeart/2005/8/layout/cycle2"/>
    <dgm:cxn modelId="{83D56C73-B872-4C82-99AD-CAF84268021C}" type="presOf" srcId="{A93F60CC-0C9E-40E0-9FBA-E7434671D1FD}" destId="{C308AEBD-0754-4D11-B8B8-66B2521E952E}" srcOrd="1" destOrd="0" presId="urn:microsoft.com/office/officeart/2005/8/layout/cycle2"/>
    <dgm:cxn modelId="{D6144B55-ED86-4EA8-A673-90A7876FFE8F}" type="presOf" srcId="{FFE55431-EA55-49A1-BF67-FB1F3CC7ABCC}" destId="{85474A60-1318-4F7D-9B2D-81389FA904F2}" srcOrd="1" destOrd="0" presId="urn:microsoft.com/office/officeart/2005/8/layout/cycle2"/>
    <dgm:cxn modelId="{C838E158-A621-45A3-A062-FC6A0A63BB1D}" type="presOf" srcId="{33E9894B-F031-4538-938C-2D16B4355484}" destId="{7A82558C-24B0-4B5C-8F5A-89334D462C90}" srcOrd="1" destOrd="0" presId="urn:microsoft.com/office/officeart/2005/8/layout/cycle2"/>
    <dgm:cxn modelId="{86EF0679-0C17-49F7-BCD0-C727090C0188}" srcId="{58CA6B29-F28D-476E-8D97-C675033A73F0}" destId="{8ADD2A55-05E4-4F43-AF6F-1655F4F3732B}" srcOrd="3" destOrd="0" parTransId="{A17CAB48-E6EE-4EE1-AFFB-F9B60B9C21AA}" sibTransId="{33E9894B-F031-4538-938C-2D16B4355484}"/>
    <dgm:cxn modelId="{5C6A4683-D246-486B-A657-0BD6BCD55504}" type="presOf" srcId="{B1D19DE2-956F-4D34-BC85-56B5D3AE1361}" destId="{DD9F3B3E-A3DB-4874-8DAB-AEEA539575D4}" srcOrd="1" destOrd="0" presId="urn:microsoft.com/office/officeart/2005/8/layout/cycle2"/>
    <dgm:cxn modelId="{5348CD87-DF89-4DA3-943C-26879A560532}" type="presOf" srcId="{8ADD2A55-05E4-4F43-AF6F-1655F4F3732B}" destId="{66A6F1AF-83FC-4CE5-8E8F-08A71CDB8341}" srcOrd="0" destOrd="0" presId="urn:microsoft.com/office/officeart/2005/8/layout/cycle2"/>
    <dgm:cxn modelId="{C1BAAD8C-A0CB-4EE1-A2C7-CD6BF1F3A351}" srcId="{58CA6B29-F28D-476E-8D97-C675033A73F0}" destId="{FDD5178E-065D-44DF-935F-1FA08869C3C9}" srcOrd="4" destOrd="0" parTransId="{FFA45291-326A-4411-857B-3A6CE15FC5A2}" sibTransId="{B1D19DE2-956F-4D34-BC85-56B5D3AE1361}"/>
    <dgm:cxn modelId="{BE6F16B7-B910-4114-81F8-6BEB8F54D863}" type="presOf" srcId="{FDD5178E-065D-44DF-935F-1FA08869C3C9}" destId="{9FCD7D52-DC0A-4FB6-ACD1-D2B568A402C8}" srcOrd="0" destOrd="0" presId="urn:microsoft.com/office/officeart/2005/8/layout/cycle2"/>
    <dgm:cxn modelId="{962840BF-7494-4DF0-875F-255B8A4A4390}" type="presOf" srcId="{A93F60CC-0C9E-40E0-9FBA-E7434671D1FD}" destId="{71F4FC62-C46F-4D5E-853C-5A1355AA6FC0}" srcOrd="0" destOrd="0" presId="urn:microsoft.com/office/officeart/2005/8/layout/cycle2"/>
    <dgm:cxn modelId="{85E541C3-E2EA-4B67-B461-3764524970B6}" type="presOf" srcId="{1C28ABE4-703C-4712-9689-9B3684FC9B93}" destId="{56B299F8-DF1A-4783-954E-28064B9D08B4}" srcOrd="0" destOrd="0" presId="urn:microsoft.com/office/officeart/2005/8/layout/cycle2"/>
    <dgm:cxn modelId="{EEF423C4-2EE7-4348-8B7F-B322D4C058C2}" type="presOf" srcId="{CB46A3C6-0C5B-435A-84D0-45EE4405F64D}" destId="{1FFE4B5D-E6D6-4899-9531-295BC8E7C2DD}" srcOrd="0" destOrd="0" presId="urn:microsoft.com/office/officeart/2005/8/layout/cycle2"/>
    <dgm:cxn modelId="{F89367D3-A618-4EB0-808A-C293047E5486}" type="presOf" srcId="{33E9894B-F031-4538-938C-2D16B4355484}" destId="{6EFD8EC7-D201-4A0D-9D08-91978EFCF972}" srcOrd="0" destOrd="0" presId="urn:microsoft.com/office/officeart/2005/8/layout/cycle2"/>
    <dgm:cxn modelId="{DDFFEAD7-F2D4-445E-ADDE-E904E876267E}" srcId="{58CA6B29-F28D-476E-8D97-C675033A73F0}" destId="{1C28ABE4-703C-4712-9689-9B3684FC9B93}" srcOrd="0" destOrd="0" parTransId="{77AF1199-FED4-43BF-9FBF-00E72D8F607B}" sibTransId="{B32377D2-80DB-4665-AC62-A6B951E30000}"/>
    <dgm:cxn modelId="{EDFB04F3-6782-44E7-842E-5F524982C671}" type="presOf" srcId="{B32377D2-80DB-4665-AC62-A6B951E30000}" destId="{04D32689-1C4E-4098-9576-060E11F34182}" srcOrd="0" destOrd="0" presId="urn:microsoft.com/office/officeart/2005/8/layout/cycle2"/>
    <dgm:cxn modelId="{203D5C5A-F507-441E-B7E0-3930B736CB89}" type="presParOf" srcId="{7C13FDA0-9F37-4EEC-9506-0E75F61F615E}" destId="{56B299F8-DF1A-4783-954E-28064B9D08B4}" srcOrd="0" destOrd="0" presId="urn:microsoft.com/office/officeart/2005/8/layout/cycle2"/>
    <dgm:cxn modelId="{2337303A-12C0-4969-9C34-76EED24AF123}" type="presParOf" srcId="{7C13FDA0-9F37-4EEC-9506-0E75F61F615E}" destId="{04D32689-1C4E-4098-9576-060E11F34182}" srcOrd="1" destOrd="0" presId="urn:microsoft.com/office/officeart/2005/8/layout/cycle2"/>
    <dgm:cxn modelId="{A4F53077-78BE-4C81-BB5D-7878F3880D09}" type="presParOf" srcId="{04D32689-1C4E-4098-9576-060E11F34182}" destId="{C2DEC78F-3B16-4F6B-A42F-25E6EBD3229C}" srcOrd="0" destOrd="0" presId="urn:microsoft.com/office/officeart/2005/8/layout/cycle2"/>
    <dgm:cxn modelId="{1990CD61-96FF-410D-B607-DE1C814753E1}" type="presParOf" srcId="{7C13FDA0-9F37-4EEC-9506-0E75F61F615E}" destId="{84E9CFE2-C692-413C-B32B-61E29AF33F24}" srcOrd="2" destOrd="0" presId="urn:microsoft.com/office/officeart/2005/8/layout/cycle2"/>
    <dgm:cxn modelId="{571E7F0F-9A03-4077-A7BF-2CBD0ACCCE2C}" type="presParOf" srcId="{7C13FDA0-9F37-4EEC-9506-0E75F61F615E}" destId="{71F4FC62-C46F-4D5E-853C-5A1355AA6FC0}" srcOrd="3" destOrd="0" presId="urn:microsoft.com/office/officeart/2005/8/layout/cycle2"/>
    <dgm:cxn modelId="{43DBCDD6-B92D-4C94-A4F4-759BC2403853}" type="presParOf" srcId="{71F4FC62-C46F-4D5E-853C-5A1355AA6FC0}" destId="{C308AEBD-0754-4D11-B8B8-66B2521E952E}" srcOrd="0" destOrd="0" presId="urn:microsoft.com/office/officeart/2005/8/layout/cycle2"/>
    <dgm:cxn modelId="{23027019-FDFA-44C8-9293-6F1F5232F30E}" type="presParOf" srcId="{7C13FDA0-9F37-4EEC-9506-0E75F61F615E}" destId="{1FFE4B5D-E6D6-4899-9531-295BC8E7C2DD}" srcOrd="4" destOrd="0" presId="urn:microsoft.com/office/officeart/2005/8/layout/cycle2"/>
    <dgm:cxn modelId="{F3E7EE6C-653E-4809-B3D3-0B0B18EF5606}" type="presParOf" srcId="{7C13FDA0-9F37-4EEC-9506-0E75F61F615E}" destId="{A45926A7-2522-42C5-8B91-A113FF3DEA31}" srcOrd="5" destOrd="0" presId="urn:microsoft.com/office/officeart/2005/8/layout/cycle2"/>
    <dgm:cxn modelId="{2D590A6D-4974-4950-98E2-AF31323789B3}" type="presParOf" srcId="{A45926A7-2522-42C5-8B91-A113FF3DEA31}" destId="{85474A60-1318-4F7D-9B2D-81389FA904F2}" srcOrd="0" destOrd="0" presId="urn:microsoft.com/office/officeart/2005/8/layout/cycle2"/>
    <dgm:cxn modelId="{79F408E5-9953-48B0-B316-C9D24D6C7C85}" type="presParOf" srcId="{7C13FDA0-9F37-4EEC-9506-0E75F61F615E}" destId="{66A6F1AF-83FC-4CE5-8E8F-08A71CDB8341}" srcOrd="6" destOrd="0" presId="urn:microsoft.com/office/officeart/2005/8/layout/cycle2"/>
    <dgm:cxn modelId="{36F09474-587A-4889-8129-A353B57BAEE0}" type="presParOf" srcId="{7C13FDA0-9F37-4EEC-9506-0E75F61F615E}" destId="{6EFD8EC7-D201-4A0D-9D08-91978EFCF972}" srcOrd="7" destOrd="0" presId="urn:microsoft.com/office/officeart/2005/8/layout/cycle2"/>
    <dgm:cxn modelId="{2E16E006-E115-4452-B8FE-E2BE5A9256E3}" type="presParOf" srcId="{6EFD8EC7-D201-4A0D-9D08-91978EFCF972}" destId="{7A82558C-24B0-4B5C-8F5A-89334D462C90}" srcOrd="0" destOrd="0" presId="urn:microsoft.com/office/officeart/2005/8/layout/cycle2"/>
    <dgm:cxn modelId="{2FA2D2AD-9B97-47C3-8924-CBE6B64B90AC}" type="presParOf" srcId="{7C13FDA0-9F37-4EEC-9506-0E75F61F615E}" destId="{9FCD7D52-DC0A-4FB6-ACD1-D2B568A402C8}" srcOrd="8" destOrd="0" presId="urn:microsoft.com/office/officeart/2005/8/layout/cycle2"/>
    <dgm:cxn modelId="{65071632-A299-4A07-A6D9-5E930FC9F2E2}" type="presParOf" srcId="{7C13FDA0-9F37-4EEC-9506-0E75F61F615E}" destId="{E3742B6A-1F6B-4C20-975A-7D78A17F844A}" srcOrd="9" destOrd="0" presId="urn:microsoft.com/office/officeart/2005/8/layout/cycle2"/>
    <dgm:cxn modelId="{591BC88E-25E0-435E-A6ED-CFFB6715429C}" type="presParOf" srcId="{E3742B6A-1F6B-4C20-975A-7D78A17F844A}" destId="{DD9F3B3E-A3DB-4874-8DAB-AEEA539575D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73769-37C5-40AB-9331-4F450E69DFFC}"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06C3CC3A-DF10-4509-8597-69597B259C53}">
      <dgm:prSet phldrT="[Text]" custT="1"/>
      <dgm:spPr>
        <a:solidFill>
          <a:schemeClr val="accent2">
            <a:lumMod val="20000"/>
            <a:lumOff val="80000"/>
          </a:schemeClr>
        </a:solidFill>
      </dgm:spPr>
      <dgm:t>
        <a:bodyPr/>
        <a:lstStyle/>
        <a:p>
          <a:r>
            <a:rPr lang="en-US" sz="1200">
              <a:solidFill>
                <a:sysClr val="windowText" lastClr="000000"/>
              </a:solidFill>
              <a:latin typeface="+mj-lt"/>
            </a:rPr>
            <a:t>Ensure </a:t>
          </a:r>
          <a:br>
            <a:rPr lang="en-US" sz="1200">
              <a:solidFill>
                <a:sysClr val="windowText" lastClr="000000"/>
              </a:solidFill>
              <a:latin typeface="+mj-lt"/>
            </a:rPr>
          </a:br>
          <a:r>
            <a:rPr lang="en-US" sz="1200">
              <a:solidFill>
                <a:sysClr val="windowText" lastClr="000000"/>
              </a:solidFill>
              <a:latin typeface="+mj-lt"/>
            </a:rPr>
            <a:t>access to comprehensive prevention, early intervention, treatment, recovery, and crisis services for mental health and addictive                                                        disorders.</a:t>
          </a:r>
        </a:p>
      </dgm:t>
      <dgm:extLst>
        <a:ext uri="{E40237B7-FDA0-4F09-8148-C483321AD2D9}">
          <dgm14:cNvPr xmlns:dgm14="http://schemas.microsoft.com/office/drawing/2010/diagram" id="0" name="" descr="Ensure equitable access to comprehensive prevention, early intervention, treatment, recovery, and crisis services for mental health and addictive                                                        disorders.&#10;"/>
        </a:ext>
      </dgm:extLst>
    </dgm:pt>
    <dgm:pt modelId="{CAE0FF66-50FA-4E9F-9380-27AA5BC7910B}" type="parTrans" cxnId="{D8471871-4AAB-49F3-99BA-452EAAB39D4B}">
      <dgm:prSet/>
      <dgm:spPr/>
      <dgm:t>
        <a:bodyPr/>
        <a:lstStyle/>
        <a:p>
          <a:endParaRPr lang="en-US"/>
        </a:p>
      </dgm:t>
    </dgm:pt>
    <dgm:pt modelId="{EA560BC8-A26B-49D8-973C-0C9FC7FD91A0}" type="sibTrans" cxnId="{D8471871-4AAB-49F3-99BA-452EAAB39D4B}">
      <dgm:prSet/>
      <dgm:spPr/>
      <dgm:t>
        <a:bodyPr/>
        <a:lstStyle/>
        <a:p>
          <a:endParaRPr lang="en-US"/>
        </a:p>
      </dgm:t>
    </dgm:pt>
    <dgm:pt modelId="{5130422C-17CA-4F95-BB08-9682D0D255B0}">
      <dgm:prSet custT="1"/>
      <dgm:spPr>
        <a:solidFill>
          <a:schemeClr val="accent3">
            <a:lumMod val="20000"/>
            <a:lumOff val="80000"/>
          </a:schemeClr>
        </a:solidFill>
      </dgm:spPr>
      <dgm:t>
        <a:bodyPr/>
        <a:lstStyle/>
        <a:p>
          <a:r>
            <a:rPr lang="en-US" sz="1200">
              <a:solidFill>
                <a:sysClr val="windowText" lastClr="000000"/>
              </a:solidFill>
              <a:latin typeface="+mj-lt"/>
            </a:rPr>
            <a:t>Connect and collaborate with local leaders and systems like schools, law enforcement, and public health to meet behavioral health needs.  </a:t>
          </a:r>
        </a:p>
      </dgm:t>
      <dgm:extLst>
        <a:ext uri="{E40237B7-FDA0-4F09-8148-C483321AD2D9}">
          <dgm14:cNvPr xmlns:dgm14="http://schemas.microsoft.com/office/drawing/2010/diagram" id="0" name="" descr="Connect and collaborate with local leaders and systems like schools, law enforcement, and public health to meet behavioral health needs.  &#10;"/>
        </a:ext>
      </dgm:extLst>
    </dgm:pt>
    <dgm:pt modelId="{C7309C03-FA3F-4C48-B16E-6D4965907293}" type="parTrans" cxnId="{24656664-2422-4BFE-8272-776571860BCE}">
      <dgm:prSet/>
      <dgm:spPr/>
      <dgm:t>
        <a:bodyPr/>
        <a:lstStyle/>
        <a:p>
          <a:endParaRPr lang="en-US"/>
        </a:p>
      </dgm:t>
    </dgm:pt>
    <dgm:pt modelId="{69B60DF3-751F-4470-ACFF-A5C2D869E1D5}" type="sibTrans" cxnId="{24656664-2422-4BFE-8272-776571860BCE}">
      <dgm:prSet/>
      <dgm:spPr/>
      <dgm:t>
        <a:bodyPr/>
        <a:lstStyle/>
        <a:p>
          <a:endParaRPr lang="en-US"/>
        </a:p>
      </dgm:t>
    </dgm:pt>
    <dgm:pt modelId="{543DD975-43B5-491E-8C28-D094F8B7221D}">
      <dgm:prSet custT="1"/>
      <dgm:spPr>
        <a:solidFill>
          <a:schemeClr val="accent4">
            <a:lumMod val="20000"/>
            <a:lumOff val="80000"/>
          </a:schemeClr>
        </a:solidFill>
      </dgm:spPr>
      <dgm:t>
        <a:bodyPr/>
        <a:lstStyle/>
        <a:p>
          <a:r>
            <a:rPr lang="en-US" sz="1200">
              <a:solidFill>
                <a:sysClr val="windowText" lastClr="000000"/>
              </a:solidFill>
              <a:latin typeface="+mj-lt"/>
            </a:rPr>
            <a:t>Provide information, referrals, and support to help Iowans navigate the behavioral health system. </a:t>
          </a:r>
        </a:p>
      </dgm:t>
      <dgm:extLst>
        <a:ext uri="{E40237B7-FDA0-4F09-8148-C483321AD2D9}">
          <dgm14:cNvPr xmlns:dgm14="http://schemas.microsoft.com/office/drawing/2010/diagram" id="0" name="" descr="Provide information, referrals, and support to help Iowans navigate the behavioral health system. &#10;"/>
        </a:ext>
      </dgm:extLst>
    </dgm:pt>
    <dgm:pt modelId="{691058BC-772D-4E37-840B-D65289CC3600}" type="parTrans" cxnId="{2C7D1397-B734-4C66-B783-1FBA3A80F42E}">
      <dgm:prSet/>
      <dgm:spPr/>
      <dgm:t>
        <a:bodyPr/>
        <a:lstStyle/>
        <a:p>
          <a:endParaRPr lang="en-US"/>
        </a:p>
      </dgm:t>
    </dgm:pt>
    <dgm:pt modelId="{C4CC7755-B597-4B00-9AFD-ABF7EF9A00A2}" type="sibTrans" cxnId="{2C7D1397-B734-4C66-B783-1FBA3A80F42E}">
      <dgm:prSet/>
      <dgm:spPr/>
      <dgm:t>
        <a:bodyPr/>
        <a:lstStyle/>
        <a:p>
          <a:endParaRPr lang="en-US"/>
        </a:p>
      </dgm:t>
    </dgm:pt>
    <dgm:pt modelId="{DAF7D13E-956C-44C6-9E30-1AB55AEBE840}" type="pres">
      <dgm:prSet presAssocID="{B4273769-37C5-40AB-9331-4F450E69DFFC}" presName="compositeShape" presStyleCnt="0">
        <dgm:presLayoutVars>
          <dgm:chMax val="7"/>
          <dgm:dir/>
          <dgm:resizeHandles val="exact"/>
        </dgm:presLayoutVars>
      </dgm:prSet>
      <dgm:spPr/>
    </dgm:pt>
    <dgm:pt modelId="{C6A65052-DBC5-4085-B31A-9DCE2D0FD572}" type="pres">
      <dgm:prSet presAssocID="{B4273769-37C5-40AB-9331-4F450E69DFFC}" presName="wedge1" presStyleLbl="node1" presStyleIdx="0" presStyleCnt="3"/>
      <dgm:spPr/>
    </dgm:pt>
    <dgm:pt modelId="{94427A05-7689-4225-935A-C4C1AB344819}" type="pres">
      <dgm:prSet presAssocID="{B4273769-37C5-40AB-9331-4F450E69DFFC}" presName="dummy1a" presStyleCnt="0"/>
      <dgm:spPr/>
    </dgm:pt>
    <dgm:pt modelId="{B6674F8A-C79E-40C3-8BF9-EBDD8B791C6F}" type="pres">
      <dgm:prSet presAssocID="{B4273769-37C5-40AB-9331-4F450E69DFFC}" presName="dummy1b" presStyleCnt="0"/>
      <dgm:spPr/>
    </dgm:pt>
    <dgm:pt modelId="{169AF2F6-D768-47EF-867C-45B6C8778C50}" type="pres">
      <dgm:prSet presAssocID="{B4273769-37C5-40AB-9331-4F450E69DFFC}" presName="wedge1Tx" presStyleLbl="node1" presStyleIdx="0" presStyleCnt="3">
        <dgm:presLayoutVars>
          <dgm:chMax val="0"/>
          <dgm:chPref val="0"/>
          <dgm:bulletEnabled val="1"/>
        </dgm:presLayoutVars>
      </dgm:prSet>
      <dgm:spPr/>
    </dgm:pt>
    <dgm:pt modelId="{B60782D1-E3F6-4E83-A01D-8F1B8F2ED60B}" type="pres">
      <dgm:prSet presAssocID="{B4273769-37C5-40AB-9331-4F450E69DFFC}" presName="wedge2" presStyleLbl="node1" presStyleIdx="1" presStyleCnt="3"/>
      <dgm:spPr/>
    </dgm:pt>
    <dgm:pt modelId="{27ECF242-A6AE-4DB7-9A19-7271B34D80C1}" type="pres">
      <dgm:prSet presAssocID="{B4273769-37C5-40AB-9331-4F450E69DFFC}" presName="dummy2a" presStyleCnt="0"/>
      <dgm:spPr/>
    </dgm:pt>
    <dgm:pt modelId="{69395834-4828-49C9-B902-B8A25716CFEA}" type="pres">
      <dgm:prSet presAssocID="{B4273769-37C5-40AB-9331-4F450E69DFFC}" presName="dummy2b" presStyleCnt="0"/>
      <dgm:spPr/>
    </dgm:pt>
    <dgm:pt modelId="{681E4544-2E7E-4FBB-B7A8-89334FBBC52D}" type="pres">
      <dgm:prSet presAssocID="{B4273769-37C5-40AB-9331-4F450E69DFFC}" presName="wedge2Tx" presStyleLbl="node1" presStyleIdx="1" presStyleCnt="3">
        <dgm:presLayoutVars>
          <dgm:chMax val="0"/>
          <dgm:chPref val="0"/>
          <dgm:bulletEnabled val="1"/>
        </dgm:presLayoutVars>
      </dgm:prSet>
      <dgm:spPr/>
    </dgm:pt>
    <dgm:pt modelId="{2E78501C-E663-4C23-882B-E2E6BC1ED9B2}" type="pres">
      <dgm:prSet presAssocID="{B4273769-37C5-40AB-9331-4F450E69DFFC}" presName="wedge3" presStyleLbl="node1" presStyleIdx="2" presStyleCnt="3"/>
      <dgm:spPr/>
    </dgm:pt>
    <dgm:pt modelId="{4B102C26-A063-4F7A-B92C-0221276706F5}" type="pres">
      <dgm:prSet presAssocID="{B4273769-37C5-40AB-9331-4F450E69DFFC}" presName="dummy3a" presStyleCnt="0"/>
      <dgm:spPr/>
    </dgm:pt>
    <dgm:pt modelId="{C7EC1832-4ADE-454A-BA01-AD2D2403FCCE}" type="pres">
      <dgm:prSet presAssocID="{B4273769-37C5-40AB-9331-4F450E69DFFC}" presName="dummy3b" presStyleCnt="0"/>
      <dgm:spPr/>
    </dgm:pt>
    <dgm:pt modelId="{D95C3FCC-B8D4-4058-A96D-85E86ABD3E47}" type="pres">
      <dgm:prSet presAssocID="{B4273769-37C5-40AB-9331-4F450E69DFFC}" presName="wedge3Tx" presStyleLbl="node1" presStyleIdx="2" presStyleCnt="3">
        <dgm:presLayoutVars>
          <dgm:chMax val="0"/>
          <dgm:chPref val="0"/>
          <dgm:bulletEnabled val="1"/>
        </dgm:presLayoutVars>
      </dgm:prSet>
      <dgm:spPr/>
    </dgm:pt>
    <dgm:pt modelId="{E6A0CC42-8AB2-470C-9BBA-3D9F766AD97C}" type="pres">
      <dgm:prSet presAssocID="{EA560BC8-A26B-49D8-973C-0C9FC7FD91A0}" presName="arrowWedge1" presStyleLbl="fgSibTrans2D1" presStyleIdx="0" presStyleCnt="3"/>
      <dgm:spPr>
        <a:solidFill>
          <a:schemeClr val="accent2"/>
        </a:solidFill>
        <a:ln w="76200">
          <a:solidFill>
            <a:schemeClr val="bg1"/>
          </a:solidFill>
        </a:ln>
      </dgm:spPr>
    </dgm:pt>
    <dgm:pt modelId="{A5784740-1FFF-4472-98DD-2A09D152C543}" type="pres">
      <dgm:prSet presAssocID="{69B60DF3-751F-4470-ACFF-A5C2D869E1D5}" presName="arrowWedge2" presStyleLbl="fgSibTrans2D1" presStyleIdx="1" presStyleCnt="3"/>
      <dgm:spPr>
        <a:solidFill>
          <a:schemeClr val="accent3"/>
        </a:solidFill>
        <a:ln w="76200">
          <a:solidFill>
            <a:schemeClr val="bg1"/>
          </a:solidFill>
        </a:ln>
      </dgm:spPr>
    </dgm:pt>
    <dgm:pt modelId="{A10F0EA2-F27D-4530-977B-4BA258F03AF3}" type="pres">
      <dgm:prSet presAssocID="{C4CC7755-B597-4B00-9AFD-ABF7EF9A00A2}" presName="arrowWedge3" presStyleLbl="fgSibTrans2D1" presStyleIdx="2" presStyleCnt="3"/>
      <dgm:spPr>
        <a:solidFill>
          <a:schemeClr val="accent4"/>
        </a:solidFill>
        <a:ln w="76200">
          <a:solidFill>
            <a:schemeClr val="bg1"/>
          </a:solidFill>
        </a:ln>
      </dgm:spPr>
    </dgm:pt>
  </dgm:ptLst>
  <dgm:cxnLst>
    <dgm:cxn modelId="{7C24202E-C3F9-4BB5-A76E-49548F5B755A}" type="presOf" srcId="{06C3CC3A-DF10-4509-8597-69597B259C53}" destId="{169AF2F6-D768-47EF-867C-45B6C8778C50}" srcOrd="1" destOrd="0" presId="urn:microsoft.com/office/officeart/2005/8/layout/cycle8"/>
    <dgm:cxn modelId="{DCB6F033-DBA8-4D6F-8BED-F4FC0D07BBC3}" type="presOf" srcId="{5130422C-17CA-4F95-BB08-9682D0D255B0}" destId="{681E4544-2E7E-4FBB-B7A8-89334FBBC52D}" srcOrd="1" destOrd="0" presId="urn:microsoft.com/office/officeart/2005/8/layout/cycle8"/>
    <dgm:cxn modelId="{2EBB1543-0DCE-46C7-AC2E-81ECB3A315D0}" type="presOf" srcId="{06C3CC3A-DF10-4509-8597-69597B259C53}" destId="{C6A65052-DBC5-4085-B31A-9DCE2D0FD572}" srcOrd="0" destOrd="0" presId="urn:microsoft.com/office/officeart/2005/8/layout/cycle8"/>
    <dgm:cxn modelId="{24656664-2422-4BFE-8272-776571860BCE}" srcId="{B4273769-37C5-40AB-9331-4F450E69DFFC}" destId="{5130422C-17CA-4F95-BB08-9682D0D255B0}" srcOrd="1" destOrd="0" parTransId="{C7309C03-FA3F-4C48-B16E-6D4965907293}" sibTransId="{69B60DF3-751F-4470-ACFF-A5C2D869E1D5}"/>
    <dgm:cxn modelId="{F7959B4C-77AC-46DF-B2FA-C093BDA7B930}" type="presOf" srcId="{543DD975-43B5-491E-8C28-D094F8B7221D}" destId="{2E78501C-E663-4C23-882B-E2E6BC1ED9B2}" srcOrd="0" destOrd="0" presId="urn:microsoft.com/office/officeart/2005/8/layout/cycle8"/>
    <dgm:cxn modelId="{D8471871-4AAB-49F3-99BA-452EAAB39D4B}" srcId="{B4273769-37C5-40AB-9331-4F450E69DFFC}" destId="{06C3CC3A-DF10-4509-8597-69597B259C53}" srcOrd="0" destOrd="0" parTransId="{CAE0FF66-50FA-4E9F-9380-27AA5BC7910B}" sibTransId="{EA560BC8-A26B-49D8-973C-0C9FC7FD91A0}"/>
    <dgm:cxn modelId="{2C7D1397-B734-4C66-B783-1FBA3A80F42E}" srcId="{B4273769-37C5-40AB-9331-4F450E69DFFC}" destId="{543DD975-43B5-491E-8C28-D094F8B7221D}" srcOrd="2" destOrd="0" parTransId="{691058BC-772D-4E37-840B-D65289CC3600}" sibTransId="{C4CC7755-B597-4B00-9AFD-ABF7EF9A00A2}"/>
    <dgm:cxn modelId="{F0DD099F-659E-4F08-8F48-6ECE5956D9CF}" type="presOf" srcId="{B4273769-37C5-40AB-9331-4F450E69DFFC}" destId="{DAF7D13E-956C-44C6-9E30-1AB55AEBE840}" srcOrd="0" destOrd="0" presId="urn:microsoft.com/office/officeart/2005/8/layout/cycle8"/>
    <dgm:cxn modelId="{5B9A7BAE-C42C-4EA6-8640-5E4DE98D2333}" type="presOf" srcId="{5130422C-17CA-4F95-BB08-9682D0D255B0}" destId="{B60782D1-E3F6-4E83-A01D-8F1B8F2ED60B}" srcOrd="0" destOrd="0" presId="urn:microsoft.com/office/officeart/2005/8/layout/cycle8"/>
    <dgm:cxn modelId="{A4A223CA-29C5-4D85-8D9E-CB947E36EAE5}" type="presOf" srcId="{543DD975-43B5-491E-8C28-D094F8B7221D}" destId="{D95C3FCC-B8D4-4058-A96D-85E86ABD3E47}" srcOrd="1" destOrd="0" presId="urn:microsoft.com/office/officeart/2005/8/layout/cycle8"/>
    <dgm:cxn modelId="{C032A507-21D2-4F3A-9EA0-24AB094F264A}" type="presParOf" srcId="{DAF7D13E-956C-44C6-9E30-1AB55AEBE840}" destId="{C6A65052-DBC5-4085-B31A-9DCE2D0FD572}" srcOrd="0" destOrd="0" presId="urn:microsoft.com/office/officeart/2005/8/layout/cycle8"/>
    <dgm:cxn modelId="{26854C5A-B427-441C-8CFB-AAE72887F128}" type="presParOf" srcId="{DAF7D13E-956C-44C6-9E30-1AB55AEBE840}" destId="{94427A05-7689-4225-935A-C4C1AB344819}" srcOrd="1" destOrd="0" presId="urn:microsoft.com/office/officeart/2005/8/layout/cycle8"/>
    <dgm:cxn modelId="{4FECE794-CCDC-4C8F-8FA0-C58512683AA4}" type="presParOf" srcId="{DAF7D13E-956C-44C6-9E30-1AB55AEBE840}" destId="{B6674F8A-C79E-40C3-8BF9-EBDD8B791C6F}" srcOrd="2" destOrd="0" presId="urn:microsoft.com/office/officeart/2005/8/layout/cycle8"/>
    <dgm:cxn modelId="{A60C1E6E-7AA9-4E6C-B945-184F4B94655C}" type="presParOf" srcId="{DAF7D13E-956C-44C6-9E30-1AB55AEBE840}" destId="{169AF2F6-D768-47EF-867C-45B6C8778C50}" srcOrd="3" destOrd="0" presId="urn:microsoft.com/office/officeart/2005/8/layout/cycle8"/>
    <dgm:cxn modelId="{6B4B6B6E-04E1-4251-BC5E-37469279FB2E}" type="presParOf" srcId="{DAF7D13E-956C-44C6-9E30-1AB55AEBE840}" destId="{B60782D1-E3F6-4E83-A01D-8F1B8F2ED60B}" srcOrd="4" destOrd="0" presId="urn:microsoft.com/office/officeart/2005/8/layout/cycle8"/>
    <dgm:cxn modelId="{1D935478-76B9-4CCA-AA95-CB69DD58935F}" type="presParOf" srcId="{DAF7D13E-956C-44C6-9E30-1AB55AEBE840}" destId="{27ECF242-A6AE-4DB7-9A19-7271B34D80C1}" srcOrd="5" destOrd="0" presId="urn:microsoft.com/office/officeart/2005/8/layout/cycle8"/>
    <dgm:cxn modelId="{80F093A6-F5FB-4046-9D12-B7647147D8E7}" type="presParOf" srcId="{DAF7D13E-956C-44C6-9E30-1AB55AEBE840}" destId="{69395834-4828-49C9-B902-B8A25716CFEA}" srcOrd="6" destOrd="0" presId="urn:microsoft.com/office/officeart/2005/8/layout/cycle8"/>
    <dgm:cxn modelId="{7BA81ACD-5F6A-476F-AA30-3990676922B8}" type="presParOf" srcId="{DAF7D13E-956C-44C6-9E30-1AB55AEBE840}" destId="{681E4544-2E7E-4FBB-B7A8-89334FBBC52D}" srcOrd="7" destOrd="0" presId="urn:microsoft.com/office/officeart/2005/8/layout/cycle8"/>
    <dgm:cxn modelId="{8DA54359-9CBE-4923-9AE8-B69E1B6C87F6}" type="presParOf" srcId="{DAF7D13E-956C-44C6-9E30-1AB55AEBE840}" destId="{2E78501C-E663-4C23-882B-E2E6BC1ED9B2}" srcOrd="8" destOrd="0" presId="urn:microsoft.com/office/officeart/2005/8/layout/cycle8"/>
    <dgm:cxn modelId="{EF761314-97B4-4362-9469-D19DDC9D03AF}" type="presParOf" srcId="{DAF7D13E-956C-44C6-9E30-1AB55AEBE840}" destId="{4B102C26-A063-4F7A-B92C-0221276706F5}" srcOrd="9" destOrd="0" presId="urn:microsoft.com/office/officeart/2005/8/layout/cycle8"/>
    <dgm:cxn modelId="{95C3A961-7B20-4BC8-B064-53F303854FDC}" type="presParOf" srcId="{DAF7D13E-956C-44C6-9E30-1AB55AEBE840}" destId="{C7EC1832-4ADE-454A-BA01-AD2D2403FCCE}" srcOrd="10" destOrd="0" presId="urn:microsoft.com/office/officeart/2005/8/layout/cycle8"/>
    <dgm:cxn modelId="{0EEE8051-4CC1-494D-8735-1F49007D93C1}" type="presParOf" srcId="{DAF7D13E-956C-44C6-9E30-1AB55AEBE840}" destId="{D95C3FCC-B8D4-4058-A96D-85E86ABD3E47}" srcOrd="11" destOrd="0" presId="urn:microsoft.com/office/officeart/2005/8/layout/cycle8"/>
    <dgm:cxn modelId="{902678EA-0A0B-4545-9B7A-63141C52E86A}" type="presParOf" srcId="{DAF7D13E-956C-44C6-9E30-1AB55AEBE840}" destId="{E6A0CC42-8AB2-470C-9BBA-3D9F766AD97C}" srcOrd="12" destOrd="0" presId="urn:microsoft.com/office/officeart/2005/8/layout/cycle8"/>
    <dgm:cxn modelId="{9015B5A8-8C71-45B7-8C0E-02C50B46F493}" type="presParOf" srcId="{DAF7D13E-956C-44C6-9E30-1AB55AEBE840}" destId="{A5784740-1FFF-4472-98DD-2A09D152C543}" srcOrd="13" destOrd="0" presId="urn:microsoft.com/office/officeart/2005/8/layout/cycle8"/>
    <dgm:cxn modelId="{B6BD00B4-8687-42E0-A130-AF9991006CEB}" type="presParOf" srcId="{DAF7D13E-956C-44C6-9E30-1AB55AEBE840}" destId="{A10F0EA2-F27D-4530-977B-4BA258F03AF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587391-E8EA-4991-8D24-3EC5FA753E0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383968B-B8C5-424A-AD1B-1BFB23E06A3F}">
      <dgm:prSet phldrT="[Text]"/>
      <dgm:spPr>
        <a:solidFill>
          <a:schemeClr val="accent2">
            <a:lumMod val="20000"/>
            <a:lumOff val="80000"/>
          </a:schemeClr>
        </a:solidFill>
        <a:ln>
          <a:solidFill>
            <a:schemeClr val="accent2">
              <a:lumMod val="75000"/>
            </a:schemeClr>
          </a:solidFill>
        </a:ln>
      </dgm:spPr>
      <dgm:t>
        <a:bodyPr/>
        <a:lstStyle/>
        <a:p>
          <a:r>
            <a:rPr lang="en-US">
              <a:solidFill>
                <a:schemeClr val="tx1"/>
              </a:solidFill>
              <a:effectLst/>
              <a:latin typeface="Work Sans"/>
              <a:cs typeface="Arial"/>
            </a:rPr>
            <a:t>Build an integrated, comprehensive, statewide system of high-quality behavioral health services.</a:t>
          </a:r>
          <a:endParaRPr lang="en-US">
            <a:solidFill>
              <a:schemeClr val="tx1"/>
            </a:solidFill>
          </a:endParaRPr>
        </a:p>
      </dgm:t>
      <dgm:extLst>
        <a:ext uri="{E40237B7-FDA0-4F09-8148-C483321AD2D9}">
          <dgm14:cNvPr xmlns:dgm14="http://schemas.microsoft.com/office/drawing/2010/diagram" id="0" name="" descr="Build an integrated, comprehensive, statewide system of high-quality behavioral health services.&#10;"/>
        </a:ext>
      </dgm:extLst>
    </dgm:pt>
    <dgm:pt modelId="{86E49A4D-9540-4F72-BF8C-4A9E9E2F8D96}" type="parTrans" cxnId="{568C3FC8-BBFC-44DC-BC7C-A21AD076008A}">
      <dgm:prSet/>
      <dgm:spPr/>
      <dgm:t>
        <a:bodyPr/>
        <a:lstStyle/>
        <a:p>
          <a:endParaRPr lang="en-US"/>
        </a:p>
      </dgm:t>
    </dgm:pt>
    <dgm:pt modelId="{55F45D82-FC55-458D-92BF-8D48862DEE2D}" type="sibTrans" cxnId="{568C3FC8-BBFC-44DC-BC7C-A21AD076008A}">
      <dgm:prSet/>
      <dgm:spPr/>
      <dgm:t>
        <a:bodyPr/>
        <a:lstStyle/>
        <a:p>
          <a:endParaRPr lang="en-US"/>
        </a:p>
      </dgm:t>
    </dgm:pt>
    <dgm:pt modelId="{A300B0A0-2972-47AC-BF62-9C983B67B54B}">
      <dgm:prSet phldrT="[Text]"/>
      <dgm:spPr>
        <a:solidFill>
          <a:schemeClr val="accent3">
            <a:lumMod val="20000"/>
            <a:lumOff val="80000"/>
          </a:schemeClr>
        </a:solidFill>
        <a:ln>
          <a:solidFill>
            <a:schemeClr val="accent3"/>
          </a:solidFill>
        </a:ln>
      </dgm:spPr>
      <dgm:t>
        <a:bodyPr/>
        <a:lstStyle/>
        <a:p>
          <a:pPr rtl="0"/>
          <a:r>
            <a:rPr lang="en-US">
              <a:solidFill>
                <a:schemeClr val="tx1"/>
              </a:solidFill>
              <a:effectLst/>
              <a:latin typeface="Work Sans"/>
              <a:cs typeface="Arial"/>
            </a:rPr>
            <a:t>Improve access to high-quality continuum of  behavioral health services.</a:t>
          </a:r>
          <a:endParaRPr lang="en-US">
            <a:solidFill>
              <a:schemeClr val="tx1"/>
            </a:solidFill>
          </a:endParaRPr>
        </a:p>
      </dgm:t>
      <dgm:extLst>
        <a:ext uri="{E40237B7-FDA0-4F09-8148-C483321AD2D9}">
          <dgm14:cNvPr xmlns:dgm14="http://schemas.microsoft.com/office/drawing/2010/diagram" id="0" name="" descr="Improve access to behavioral healthcare.&#10;"/>
        </a:ext>
      </dgm:extLst>
    </dgm:pt>
    <dgm:pt modelId="{BCAEDA8C-9B52-4C8F-A9D5-BBCD08AD88E7}" type="parTrans" cxnId="{6175E52B-0A82-4245-9D26-73D6861ABC21}">
      <dgm:prSet/>
      <dgm:spPr/>
      <dgm:t>
        <a:bodyPr/>
        <a:lstStyle/>
        <a:p>
          <a:endParaRPr lang="en-US"/>
        </a:p>
      </dgm:t>
    </dgm:pt>
    <dgm:pt modelId="{66D5BC7A-057F-4E10-A220-F9D4DB22D524}" type="sibTrans" cxnId="{6175E52B-0A82-4245-9D26-73D6861ABC21}">
      <dgm:prSet/>
      <dgm:spPr/>
      <dgm:t>
        <a:bodyPr/>
        <a:lstStyle/>
        <a:p>
          <a:endParaRPr lang="en-US"/>
        </a:p>
      </dgm:t>
    </dgm:pt>
    <dgm:pt modelId="{AF9A7AFE-0FE3-4E46-A912-B1288578F193}">
      <dgm:prSet phldrT="[Text]"/>
      <dgm:spPr>
        <a:solidFill>
          <a:schemeClr val="accent4">
            <a:lumMod val="20000"/>
            <a:lumOff val="80000"/>
          </a:schemeClr>
        </a:solidFill>
        <a:ln>
          <a:solidFill>
            <a:schemeClr val="accent4"/>
          </a:solidFill>
        </a:ln>
      </dgm:spPr>
      <dgm:t>
        <a:bodyPr/>
        <a:lstStyle/>
        <a:p>
          <a:r>
            <a:rPr lang="en-US">
              <a:solidFill>
                <a:schemeClr val="tx1"/>
              </a:solidFill>
              <a:effectLst/>
              <a:latin typeface="Work Sans"/>
              <a:cs typeface="Arial"/>
            </a:rPr>
            <a:t>Strengthen Iowa’s behavioral health workforce.</a:t>
          </a:r>
          <a:endParaRPr lang="en-US">
            <a:solidFill>
              <a:schemeClr val="tx1"/>
            </a:solidFill>
          </a:endParaRPr>
        </a:p>
      </dgm:t>
      <dgm:extLst>
        <a:ext uri="{E40237B7-FDA0-4F09-8148-C483321AD2D9}">
          <dgm14:cNvPr xmlns:dgm14="http://schemas.microsoft.com/office/drawing/2010/diagram" id="0" name="" descr="Strengthen Iowa’s behavioral health workforce.&#10;"/>
        </a:ext>
      </dgm:extLst>
    </dgm:pt>
    <dgm:pt modelId="{5C7671F9-9102-4106-9870-A36B88270CBB}" type="parTrans" cxnId="{5D19186B-1D1A-469D-916A-9E59D2B61FA1}">
      <dgm:prSet/>
      <dgm:spPr/>
      <dgm:t>
        <a:bodyPr/>
        <a:lstStyle/>
        <a:p>
          <a:endParaRPr lang="en-US"/>
        </a:p>
      </dgm:t>
    </dgm:pt>
    <dgm:pt modelId="{13A8AB93-5785-4804-85A3-EDA3905B422B}" type="sibTrans" cxnId="{5D19186B-1D1A-469D-916A-9E59D2B61FA1}">
      <dgm:prSet/>
      <dgm:spPr/>
      <dgm:t>
        <a:bodyPr/>
        <a:lstStyle/>
        <a:p>
          <a:endParaRPr lang="en-US"/>
        </a:p>
      </dgm:t>
    </dgm:pt>
    <dgm:pt modelId="{1797A45D-F323-4741-9BDA-7D7FB4B937EF}">
      <dgm:prSet phldrT="[Text]"/>
      <dgm:spPr>
        <a:solidFill>
          <a:schemeClr val="accent5">
            <a:lumMod val="20000"/>
            <a:lumOff val="80000"/>
          </a:schemeClr>
        </a:solidFill>
        <a:ln>
          <a:solidFill>
            <a:schemeClr val="accent5"/>
          </a:solidFill>
        </a:ln>
      </dgm:spPr>
      <dgm:t>
        <a:bodyPr/>
        <a:lstStyle/>
        <a:p>
          <a:r>
            <a:rPr lang="en-US">
              <a:solidFill>
                <a:schemeClr val="tx1"/>
              </a:solidFill>
              <a:effectLst/>
              <a:latin typeface="Work Sans"/>
              <a:cs typeface="Arial"/>
            </a:rPr>
            <a:t>Increase behavioral health wellness and reduce the stigma associated to asking for care and support.</a:t>
          </a:r>
          <a:endParaRPr lang="en-US">
            <a:solidFill>
              <a:schemeClr val="tx1"/>
            </a:solidFill>
          </a:endParaRPr>
        </a:p>
      </dgm:t>
      <dgm:extLst>
        <a:ext uri="{E40237B7-FDA0-4F09-8148-C483321AD2D9}">
          <dgm14:cNvPr xmlns:dgm14="http://schemas.microsoft.com/office/drawing/2010/diagram" id="0" name="" descr="Increase behavioral health wellness and reduce the stigma associated to asking for care and support.&#10;"/>
        </a:ext>
      </dgm:extLst>
    </dgm:pt>
    <dgm:pt modelId="{F99B1E72-F266-43F4-8B89-D3968202FC91}" type="parTrans" cxnId="{B6BC5642-9AFC-4461-BF49-35BB98653C64}">
      <dgm:prSet/>
      <dgm:spPr/>
      <dgm:t>
        <a:bodyPr/>
        <a:lstStyle/>
        <a:p>
          <a:endParaRPr lang="en-US"/>
        </a:p>
      </dgm:t>
    </dgm:pt>
    <dgm:pt modelId="{E85A5B0E-5D61-44ED-87AB-50458CB37136}" type="sibTrans" cxnId="{B6BC5642-9AFC-4461-BF49-35BB98653C64}">
      <dgm:prSet/>
      <dgm:spPr/>
      <dgm:t>
        <a:bodyPr/>
        <a:lstStyle/>
        <a:p>
          <a:endParaRPr lang="en-US"/>
        </a:p>
      </dgm:t>
    </dgm:pt>
    <dgm:pt modelId="{6B865818-D3F5-46C1-8273-C51A224D0E1D}">
      <dgm:prSet phldrT="[Text]"/>
      <dgm:spPr>
        <a:solidFill>
          <a:schemeClr val="accent6">
            <a:lumMod val="20000"/>
            <a:lumOff val="80000"/>
          </a:schemeClr>
        </a:solidFill>
        <a:ln>
          <a:solidFill>
            <a:schemeClr val="accent6"/>
          </a:solidFill>
        </a:ln>
      </dgm:spPr>
      <dgm:t>
        <a:bodyPr/>
        <a:lstStyle/>
        <a:p>
          <a:r>
            <a:rPr lang="en-US">
              <a:solidFill>
                <a:schemeClr val="tx1"/>
              </a:solidFill>
              <a:effectLst/>
              <a:latin typeface="Work Sans"/>
              <a:cs typeface="Arial"/>
            </a:rPr>
            <a:t>Improve health outcomes and decrease the number of Iowans who die due to substance-involvement, overdose, or suicide.</a:t>
          </a:r>
          <a:endParaRPr lang="en-US">
            <a:solidFill>
              <a:schemeClr val="tx1"/>
            </a:solidFill>
          </a:endParaRPr>
        </a:p>
      </dgm:t>
      <dgm:extLst>
        <a:ext uri="{E40237B7-FDA0-4F09-8148-C483321AD2D9}">
          <dgm14:cNvPr xmlns:dgm14="http://schemas.microsoft.com/office/drawing/2010/diagram" id="0" name="" descr="Improve health outcomes and decrease the number of Iowans who die due to substance-involvement, overdose, or suicide.&#10;"/>
        </a:ext>
      </dgm:extLst>
    </dgm:pt>
    <dgm:pt modelId="{9FDD6410-04CF-420D-9164-1D4EC18DBCD1}" type="parTrans" cxnId="{56CEF493-2398-4EC9-A7AD-732E927BCF95}">
      <dgm:prSet/>
      <dgm:spPr/>
      <dgm:t>
        <a:bodyPr/>
        <a:lstStyle/>
        <a:p>
          <a:endParaRPr lang="en-US"/>
        </a:p>
      </dgm:t>
    </dgm:pt>
    <dgm:pt modelId="{F0D7BD4C-5822-4BA7-A07D-59CA4394B0FC}" type="sibTrans" cxnId="{56CEF493-2398-4EC9-A7AD-732E927BCF95}">
      <dgm:prSet/>
      <dgm:spPr/>
      <dgm:t>
        <a:bodyPr/>
        <a:lstStyle/>
        <a:p>
          <a:endParaRPr lang="en-US"/>
        </a:p>
      </dgm:t>
    </dgm:pt>
    <dgm:pt modelId="{1D8E373E-F4D4-45A2-AE55-538407E2288D}" type="pres">
      <dgm:prSet presAssocID="{3D587391-E8EA-4991-8D24-3EC5FA753E05}" presName="diagram" presStyleCnt="0">
        <dgm:presLayoutVars>
          <dgm:dir/>
          <dgm:resizeHandles val="exact"/>
        </dgm:presLayoutVars>
      </dgm:prSet>
      <dgm:spPr/>
    </dgm:pt>
    <dgm:pt modelId="{91E33767-5537-4148-8209-6386C738EAF6}" type="pres">
      <dgm:prSet presAssocID="{0383968B-B8C5-424A-AD1B-1BFB23E06A3F}" presName="node" presStyleLbl="node1" presStyleIdx="0" presStyleCnt="5">
        <dgm:presLayoutVars>
          <dgm:bulletEnabled val="1"/>
        </dgm:presLayoutVars>
      </dgm:prSet>
      <dgm:spPr/>
    </dgm:pt>
    <dgm:pt modelId="{7B58550D-CCCD-4347-8388-28735A9C78A4}" type="pres">
      <dgm:prSet presAssocID="{55F45D82-FC55-458D-92BF-8D48862DEE2D}" presName="sibTrans" presStyleCnt="0"/>
      <dgm:spPr/>
    </dgm:pt>
    <dgm:pt modelId="{9DD99606-C124-4E7C-AC33-81E074C4E9B1}" type="pres">
      <dgm:prSet presAssocID="{A300B0A0-2972-47AC-BF62-9C983B67B54B}" presName="node" presStyleLbl="node1" presStyleIdx="1" presStyleCnt="5">
        <dgm:presLayoutVars>
          <dgm:bulletEnabled val="1"/>
        </dgm:presLayoutVars>
      </dgm:prSet>
      <dgm:spPr/>
    </dgm:pt>
    <dgm:pt modelId="{862BA727-2F89-4416-9AAD-13B7D1B312C3}" type="pres">
      <dgm:prSet presAssocID="{66D5BC7A-057F-4E10-A220-F9D4DB22D524}" presName="sibTrans" presStyleCnt="0"/>
      <dgm:spPr/>
    </dgm:pt>
    <dgm:pt modelId="{A8BE7EC4-93CC-472B-8784-2E58A5145EFA}" type="pres">
      <dgm:prSet presAssocID="{AF9A7AFE-0FE3-4E46-A912-B1288578F193}" presName="node" presStyleLbl="node1" presStyleIdx="2" presStyleCnt="5">
        <dgm:presLayoutVars>
          <dgm:bulletEnabled val="1"/>
        </dgm:presLayoutVars>
      </dgm:prSet>
      <dgm:spPr/>
    </dgm:pt>
    <dgm:pt modelId="{29B16C53-3796-48C7-B740-D7091C8A1493}" type="pres">
      <dgm:prSet presAssocID="{13A8AB93-5785-4804-85A3-EDA3905B422B}" presName="sibTrans" presStyleCnt="0"/>
      <dgm:spPr/>
    </dgm:pt>
    <dgm:pt modelId="{2FF649C5-1D67-4125-81BD-535D921D171F}" type="pres">
      <dgm:prSet presAssocID="{1797A45D-F323-4741-9BDA-7D7FB4B937EF}" presName="node" presStyleLbl="node1" presStyleIdx="3" presStyleCnt="5">
        <dgm:presLayoutVars>
          <dgm:bulletEnabled val="1"/>
        </dgm:presLayoutVars>
      </dgm:prSet>
      <dgm:spPr/>
    </dgm:pt>
    <dgm:pt modelId="{0A2CC3D6-B65E-4875-8C38-F4DCBCD1879B}" type="pres">
      <dgm:prSet presAssocID="{E85A5B0E-5D61-44ED-87AB-50458CB37136}" presName="sibTrans" presStyleCnt="0"/>
      <dgm:spPr/>
    </dgm:pt>
    <dgm:pt modelId="{CEE84F20-C472-4EE7-A75D-3CB17066B670}" type="pres">
      <dgm:prSet presAssocID="{6B865818-D3F5-46C1-8273-C51A224D0E1D}" presName="node" presStyleLbl="node1" presStyleIdx="4" presStyleCnt="5">
        <dgm:presLayoutVars>
          <dgm:bulletEnabled val="1"/>
        </dgm:presLayoutVars>
      </dgm:prSet>
      <dgm:spPr/>
    </dgm:pt>
  </dgm:ptLst>
  <dgm:cxnLst>
    <dgm:cxn modelId="{55082608-EFE0-42DD-AB4F-7D36D403147F}" type="presOf" srcId="{A300B0A0-2972-47AC-BF62-9C983B67B54B}" destId="{9DD99606-C124-4E7C-AC33-81E074C4E9B1}" srcOrd="0" destOrd="0" presId="urn:microsoft.com/office/officeart/2005/8/layout/default"/>
    <dgm:cxn modelId="{96FF9109-D642-4E6D-92A9-05B08DD2816E}" type="presOf" srcId="{3D587391-E8EA-4991-8D24-3EC5FA753E05}" destId="{1D8E373E-F4D4-45A2-AE55-538407E2288D}" srcOrd="0" destOrd="0" presId="urn:microsoft.com/office/officeart/2005/8/layout/default"/>
    <dgm:cxn modelId="{8BC7F225-A941-4E80-BFDE-F1A2B53F78CC}" type="presOf" srcId="{0383968B-B8C5-424A-AD1B-1BFB23E06A3F}" destId="{91E33767-5537-4148-8209-6386C738EAF6}" srcOrd="0" destOrd="0" presId="urn:microsoft.com/office/officeart/2005/8/layout/default"/>
    <dgm:cxn modelId="{6175E52B-0A82-4245-9D26-73D6861ABC21}" srcId="{3D587391-E8EA-4991-8D24-3EC5FA753E05}" destId="{A300B0A0-2972-47AC-BF62-9C983B67B54B}" srcOrd="1" destOrd="0" parTransId="{BCAEDA8C-9B52-4C8F-A9D5-BBCD08AD88E7}" sibTransId="{66D5BC7A-057F-4E10-A220-F9D4DB22D524}"/>
    <dgm:cxn modelId="{B6BC5642-9AFC-4461-BF49-35BB98653C64}" srcId="{3D587391-E8EA-4991-8D24-3EC5FA753E05}" destId="{1797A45D-F323-4741-9BDA-7D7FB4B937EF}" srcOrd="3" destOrd="0" parTransId="{F99B1E72-F266-43F4-8B89-D3968202FC91}" sibTransId="{E85A5B0E-5D61-44ED-87AB-50458CB37136}"/>
    <dgm:cxn modelId="{5D19186B-1D1A-469D-916A-9E59D2B61FA1}" srcId="{3D587391-E8EA-4991-8D24-3EC5FA753E05}" destId="{AF9A7AFE-0FE3-4E46-A912-B1288578F193}" srcOrd="2" destOrd="0" parTransId="{5C7671F9-9102-4106-9870-A36B88270CBB}" sibTransId="{13A8AB93-5785-4804-85A3-EDA3905B422B}"/>
    <dgm:cxn modelId="{FE22DC71-F849-4D0E-A17B-EE602F1E73C0}" type="presOf" srcId="{6B865818-D3F5-46C1-8273-C51A224D0E1D}" destId="{CEE84F20-C472-4EE7-A75D-3CB17066B670}" srcOrd="0" destOrd="0" presId="urn:microsoft.com/office/officeart/2005/8/layout/default"/>
    <dgm:cxn modelId="{56CEF493-2398-4EC9-A7AD-732E927BCF95}" srcId="{3D587391-E8EA-4991-8D24-3EC5FA753E05}" destId="{6B865818-D3F5-46C1-8273-C51A224D0E1D}" srcOrd="4" destOrd="0" parTransId="{9FDD6410-04CF-420D-9164-1D4EC18DBCD1}" sibTransId="{F0D7BD4C-5822-4BA7-A07D-59CA4394B0FC}"/>
    <dgm:cxn modelId="{568C3FC8-BBFC-44DC-BC7C-A21AD076008A}" srcId="{3D587391-E8EA-4991-8D24-3EC5FA753E05}" destId="{0383968B-B8C5-424A-AD1B-1BFB23E06A3F}" srcOrd="0" destOrd="0" parTransId="{86E49A4D-9540-4F72-BF8C-4A9E9E2F8D96}" sibTransId="{55F45D82-FC55-458D-92BF-8D48862DEE2D}"/>
    <dgm:cxn modelId="{397AA0CF-9CD2-4FCD-86D6-D20690B9750E}" type="presOf" srcId="{1797A45D-F323-4741-9BDA-7D7FB4B937EF}" destId="{2FF649C5-1D67-4125-81BD-535D921D171F}" srcOrd="0" destOrd="0" presId="urn:microsoft.com/office/officeart/2005/8/layout/default"/>
    <dgm:cxn modelId="{F0F3C0D5-0149-4B15-9FEC-CE620F487DBB}" type="presOf" srcId="{AF9A7AFE-0FE3-4E46-A912-B1288578F193}" destId="{A8BE7EC4-93CC-472B-8784-2E58A5145EFA}" srcOrd="0" destOrd="0" presId="urn:microsoft.com/office/officeart/2005/8/layout/default"/>
    <dgm:cxn modelId="{65252895-8CDF-4546-8370-22E6BE8C6259}" type="presParOf" srcId="{1D8E373E-F4D4-45A2-AE55-538407E2288D}" destId="{91E33767-5537-4148-8209-6386C738EAF6}" srcOrd="0" destOrd="0" presId="urn:microsoft.com/office/officeart/2005/8/layout/default"/>
    <dgm:cxn modelId="{FA94439D-358F-4EFA-BA8E-668E761F62ED}" type="presParOf" srcId="{1D8E373E-F4D4-45A2-AE55-538407E2288D}" destId="{7B58550D-CCCD-4347-8388-28735A9C78A4}" srcOrd="1" destOrd="0" presId="urn:microsoft.com/office/officeart/2005/8/layout/default"/>
    <dgm:cxn modelId="{C36C070F-9AA6-44FE-A6DC-C369F6C1335A}" type="presParOf" srcId="{1D8E373E-F4D4-45A2-AE55-538407E2288D}" destId="{9DD99606-C124-4E7C-AC33-81E074C4E9B1}" srcOrd="2" destOrd="0" presId="urn:microsoft.com/office/officeart/2005/8/layout/default"/>
    <dgm:cxn modelId="{52188E01-D43E-41AB-8F2B-B7E27214E582}" type="presParOf" srcId="{1D8E373E-F4D4-45A2-AE55-538407E2288D}" destId="{862BA727-2F89-4416-9AAD-13B7D1B312C3}" srcOrd="3" destOrd="0" presId="urn:microsoft.com/office/officeart/2005/8/layout/default"/>
    <dgm:cxn modelId="{34A5F5A3-C521-48EE-AE76-957B65CB5BE4}" type="presParOf" srcId="{1D8E373E-F4D4-45A2-AE55-538407E2288D}" destId="{A8BE7EC4-93CC-472B-8784-2E58A5145EFA}" srcOrd="4" destOrd="0" presId="urn:microsoft.com/office/officeart/2005/8/layout/default"/>
    <dgm:cxn modelId="{05EA14EE-4F81-48D0-A0B2-0509C32D66F5}" type="presParOf" srcId="{1D8E373E-F4D4-45A2-AE55-538407E2288D}" destId="{29B16C53-3796-48C7-B740-D7091C8A1493}" srcOrd="5" destOrd="0" presId="urn:microsoft.com/office/officeart/2005/8/layout/default"/>
    <dgm:cxn modelId="{898B7EA6-A629-48E9-AA28-756D4397AADB}" type="presParOf" srcId="{1D8E373E-F4D4-45A2-AE55-538407E2288D}" destId="{2FF649C5-1D67-4125-81BD-535D921D171F}" srcOrd="6" destOrd="0" presId="urn:microsoft.com/office/officeart/2005/8/layout/default"/>
    <dgm:cxn modelId="{8BF2DE0C-DABB-4191-917E-D7DF2E11A367}" type="presParOf" srcId="{1D8E373E-F4D4-45A2-AE55-538407E2288D}" destId="{0A2CC3D6-B65E-4875-8C38-F4DCBCD1879B}" srcOrd="7" destOrd="0" presId="urn:microsoft.com/office/officeart/2005/8/layout/default"/>
    <dgm:cxn modelId="{4597C301-9AE6-4CDC-912E-342F6C080F02}" type="presParOf" srcId="{1D8E373E-F4D4-45A2-AE55-538407E2288D}" destId="{CEE84F20-C472-4EE7-A75D-3CB17066B67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F1986E-E008-49D5-83B8-C6F51310E9F8}" type="doc">
      <dgm:prSet loTypeId="urn:microsoft.com/office/officeart/2005/8/layout/default" loCatId="list" qsTypeId="urn:microsoft.com/office/officeart/2005/8/quickstyle/simple1" qsCatId="simple" csTypeId="urn:microsoft.com/office/officeart/2005/8/colors/accent1_2" csCatId="accent1" phldr="1"/>
      <dgm:spPr/>
    </dgm:pt>
    <dgm:pt modelId="{61F03983-E873-489B-9AD2-BE853F38850D}">
      <dgm:prSet phldrT="[Text]"/>
      <dgm:spPr/>
      <dgm:t>
        <a:bodyPr/>
        <a:lstStyle/>
        <a:p>
          <a:r>
            <a:rPr lang="en-US"/>
            <a:t>Collaboration and coordination across multiple providers such as therapists, psychiatrists, substance use counselors, PCPs, etc.</a:t>
          </a:r>
        </a:p>
      </dgm:t>
      <dgm:extLst>
        <a:ext uri="{E40237B7-FDA0-4F09-8148-C483321AD2D9}">
          <dgm14:cNvPr xmlns:dgm14="http://schemas.microsoft.com/office/drawing/2010/diagram" id="0" name="" descr="Collaboration and coordination across multiple providers such as therapists, psychiatrists, substance use counselors, PCPs, etc.&#10;"/>
        </a:ext>
      </dgm:extLst>
    </dgm:pt>
    <dgm:pt modelId="{B65422DC-A7C9-433C-A4F1-28553ADD33D7}" type="parTrans" cxnId="{C366E561-2630-4772-90BC-F94BE53A35E7}">
      <dgm:prSet/>
      <dgm:spPr/>
      <dgm:t>
        <a:bodyPr/>
        <a:lstStyle/>
        <a:p>
          <a:endParaRPr lang="en-US"/>
        </a:p>
      </dgm:t>
    </dgm:pt>
    <dgm:pt modelId="{252D5F81-87E7-47CB-B0F5-9F2AFFFCD69B}" type="sibTrans" cxnId="{C366E561-2630-4772-90BC-F94BE53A35E7}">
      <dgm:prSet/>
      <dgm:spPr/>
      <dgm:t>
        <a:bodyPr/>
        <a:lstStyle/>
        <a:p>
          <a:endParaRPr lang="en-US"/>
        </a:p>
      </dgm:t>
    </dgm:pt>
    <dgm:pt modelId="{6B9CAE2C-F618-4B15-9017-810B4A2859DC}">
      <dgm:prSet phldrT="[Text]"/>
      <dgm:spPr/>
      <dgm:t>
        <a:bodyPr/>
        <a:lstStyle/>
        <a:p>
          <a:r>
            <a:rPr lang="en-US"/>
            <a:t>Avoid duplication, reduce confusion, and close care gaps.</a:t>
          </a:r>
        </a:p>
      </dgm:t>
      <dgm:extLst>
        <a:ext uri="{E40237B7-FDA0-4F09-8148-C483321AD2D9}">
          <dgm14:cNvPr xmlns:dgm14="http://schemas.microsoft.com/office/drawing/2010/diagram" id="0" name="" descr="Avoid duplication, reduce confusion, and close care gaps.&#10;"/>
        </a:ext>
      </dgm:extLst>
    </dgm:pt>
    <dgm:pt modelId="{EA42B767-5680-4915-8ADA-098F4DCF838B}" type="parTrans" cxnId="{258EE7BF-7221-4E43-8588-1A8066FFF0F8}">
      <dgm:prSet/>
      <dgm:spPr/>
      <dgm:t>
        <a:bodyPr/>
        <a:lstStyle/>
        <a:p>
          <a:endParaRPr lang="en-US"/>
        </a:p>
      </dgm:t>
    </dgm:pt>
    <dgm:pt modelId="{221762DA-3AAF-40E2-A8FB-59666F2151D9}" type="sibTrans" cxnId="{258EE7BF-7221-4E43-8588-1A8066FFF0F8}">
      <dgm:prSet/>
      <dgm:spPr/>
      <dgm:t>
        <a:bodyPr/>
        <a:lstStyle/>
        <a:p>
          <a:endParaRPr lang="en-US"/>
        </a:p>
      </dgm:t>
    </dgm:pt>
    <dgm:pt modelId="{7E5A5FCA-1882-438E-99A5-4C3B3E168846}">
      <dgm:prSet phldrT="[Text]"/>
      <dgm:spPr/>
      <dgm:t>
        <a:bodyPr/>
        <a:lstStyle/>
        <a:p>
          <a:pPr rtl="0"/>
          <a:r>
            <a:rPr lang="en-US"/>
            <a:t>Coordinators engage in regular, ongoing, cross-disciplinary communication. </a:t>
          </a:r>
        </a:p>
      </dgm:t>
      <dgm:extLst>
        <a:ext uri="{E40237B7-FDA0-4F09-8148-C483321AD2D9}">
          <dgm14:cNvPr xmlns:dgm14="http://schemas.microsoft.com/office/drawing/2010/diagram" id="0" name="" descr="Coordinators engage in regular, ongoing, cross-disciplinary communication. &#10;"/>
        </a:ext>
      </dgm:extLst>
    </dgm:pt>
    <dgm:pt modelId="{A0733DA6-66C4-4074-BCDE-4CDF253965F8}" type="parTrans" cxnId="{4EA12DF0-6C87-40F4-9529-2ABE0776A7E8}">
      <dgm:prSet/>
      <dgm:spPr/>
      <dgm:t>
        <a:bodyPr/>
        <a:lstStyle/>
        <a:p>
          <a:endParaRPr lang="en-US"/>
        </a:p>
      </dgm:t>
    </dgm:pt>
    <dgm:pt modelId="{6EDDA6DA-9713-49BB-86A0-A1AC144DCBFC}" type="sibTrans" cxnId="{4EA12DF0-6C87-40F4-9529-2ABE0776A7E8}">
      <dgm:prSet/>
      <dgm:spPr/>
      <dgm:t>
        <a:bodyPr/>
        <a:lstStyle/>
        <a:p>
          <a:endParaRPr lang="en-US"/>
        </a:p>
      </dgm:t>
    </dgm:pt>
    <dgm:pt modelId="{4CED73C0-1FF0-46DA-B4C2-8CA37144E8E4}">
      <dgm:prSet phldrT="[Text]"/>
      <dgm:spPr/>
      <dgm:t>
        <a:bodyPr/>
        <a:lstStyle/>
        <a:p>
          <a:pPr rtl="0"/>
          <a:r>
            <a:rPr lang="en-US"/>
            <a:t>The behavioral health service system does not include Service Coordination requirements.</a:t>
          </a:r>
        </a:p>
      </dgm:t>
      <dgm:extLst>
        <a:ext uri="{E40237B7-FDA0-4F09-8148-C483321AD2D9}">
          <dgm14:cNvPr xmlns:dgm14="http://schemas.microsoft.com/office/drawing/2010/diagram" id="0" name="" descr="The behavioral health service system does not include Service Coordination requirements.&#10;"/>
        </a:ext>
      </dgm:extLst>
    </dgm:pt>
    <dgm:pt modelId="{D69D5433-FF01-4565-A18E-9BC39C6061F9}" type="parTrans" cxnId="{261B08A2-26E6-403F-A55D-9CD062B5064E}">
      <dgm:prSet/>
      <dgm:spPr/>
      <dgm:t>
        <a:bodyPr/>
        <a:lstStyle/>
        <a:p>
          <a:endParaRPr lang="en-US"/>
        </a:p>
      </dgm:t>
    </dgm:pt>
    <dgm:pt modelId="{E952EE6B-0957-4AEA-AABD-08D3F73B27B8}" type="sibTrans" cxnId="{261B08A2-26E6-403F-A55D-9CD062B5064E}">
      <dgm:prSet/>
      <dgm:spPr/>
      <dgm:t>
        <a:bodyPr/>
        <a:lstStyle/>
        <a:p>
          <a:endParaRPr lang="en-US"/>
        </a:p>
      </dgm:t>
    </dgm:pt>
    <dgm:pt modelId="{43680756-86E8-4EB2-9878-EC5571106F41}" type="pres">
      <dgm:prSet presAssocID="{97F1986E-E008-49D5-83B8-C6F51310E9F8}" presName="diagram" presStyleCnt="0">
        <dgm:presLayoutVars>
          <dgm:dir/>
          <dgm:resizeHandles val="exact"/>
        </dgm:presLayoutVars>
      </dgm:prSet>
      <dgm:spPr/>
    </dgm:pt>
    <dgm:pt modelId="{2ECE4974-FE4F-4744-B0DB-3E2F84F740BA}" type="pres">
      <dgm:prSet presAssocID="{61F03983-E873-489B-9AD2-BE853F38850D}" presName="node" presStyleLbl="node1" presStyleIdx="0" presStyleCnt="4">
        <dgm:presLayoutVars>
          <dgm:bulletEnabled val="1"/>
        </dgm:presLayoutVars>
      </dgm:prSet>
      <dgm:spPr/>
    </dgm:pt>
    <dgm:pt modelId="{510A8D8B-AC1A-4A20-932C-E2CA49369D66}" type="pres">
      <dgm:prSet presAssocID="{252D5F81-87E7-47CB-B0F5-9F2AFFFCD69B}" presName="sibTrans" presStyleCnt="0"/>
      <dgm:spPr/>
    </dgm:pt>
    <dgm:pt modelId="{633C0767-F812-44A5-B47B-A42CD138823D}" type="pres">
      <dgm:prSet presAssocID="{6B9CAE2C-F618-4B15-9017-810B4A2859DC}" presName="node" presStyleLbl="node1" presStyleIdx="1" presStyleCnt="4">
        <dgm:presLayoutVars>
          <dgm:bulletEnabled val="1"/>
        </dgm:presLayoutVars>
      </dgm:prSet>
      <dgm:spPr/>
    </dgm:pt>
    <dgm:pt modelId="{CFD4CCCC-0A3C-4ED3-976F-E9DE19478081}" type="pres">
      <dgm:prSet presAssocID="{221762DA-3AAF-40E2-A8FB-59666F2151D9}" presName="sibTrans" presStyleCnt="0"/>
      <dgm:spPr/>
    </dgm:pt>
    <dgm:pt modelId="{8E0A07A1-616F-4389-AEBE-9162A1534716}" type="pres">
      <dgm:prSet presAssocID="{7E5A5FCA-1882-438E-99A5-4C3B3E168846}" presName="node" presStyleLbl="node1" presStyleIdx="2" presStyleCnt="4">
        <dgm:presLayoutVars>
          <dgm:bulletEnabled val="1"/>
        </dgm:presLayoutVars>
      </dgm:prSet>
      <dgm:spPr/>
    </dgm:pt>
    <dgm:pt modelId="{5E491D1D-60D1-4901-A323-F0B85A017038}" type="pres">
      <dgm:prSet presAssocID="{6EDDA6DA-9713-49BB-86A0-A1AC144DCBFC}" presName="sibTrans" presStyleCnt="0"/>
      <dgm:spPr/>
    </dgm:pt>
    <dgm:pt modelId="{4F31FEEB-1A32-4775-81D3-6AA1D03EA498}" type="pres">
      <dgm:prSet presAssocID="{4CED73C0-1FF0-46DA-B4C2-8CA37144E8E4}" presName="node" presStyleLbl="node1" presStyleIdx="3" presStyleCnt="4">
        <dgm:presLayoutVars>
          <dgm:bulletEnabled val="1"/>
        </dgm:presLayoutVars>
      </dgm:prSet>
      <dgm:spPr/>
    </dgm:pt>
  </dgm:ptLst>
  <dgm:cxnLst>
    <dgm:cxn modelId="{E1AFD510-27C7-4B30-A45D-975B15E6D7C0}" type="presOf" srcId="{4CED73C0-1FF0-46DA-B4C2-8CA37144E8E4}" destId="{4F31FEEB-1A32-4775-81D3-6AA1D03EA498}" srcOrd="0" destOrd="0" presId="urn:microsoft.com/office/officeart/2005/8/layout/default"/>
    <dgm:cxn modelId="{B6279828-CBE0-48F7-A466-074FA84CCE4D}" type="presOf" srcId="{6B9CAE2C-F618-4B15-9017-810B4A2859DC}" destId="{633C0767-F812-44A5-B47B-A42CD138823D}" srcOrd="0" destOrd="0" presId="urn:microsoft.com/office/officeart/2005/8/layout/default"/>
    <dgm:cxn modelId="{A7714A36-4A09-4B72-80FF-5C9B48F8F00C}" type="presOf" srcId="{97F1986E-E008-49D5-83B8-C6F51310E9F8}" destId="{43680756-86E8-4EB2-9878-EC5571106F41}" srcOrd="0" destOrd="0" presId="urn:microsoft.com/office/officeart/2005/8/layout/default"/>
    <dgm:cxn modelId="{C366E561-2630-4772-90BC-F94BE53A35E7}" srcId="{97F1986E-E008-49D5-83B8-C6F51310E9F8}" destId="{61F03983-E873-489B-9AD2-BE853F38850D}" srcOrd="0" destOrd="0" parTransId="{B65422DC-A7C9-433C-A4F1-28553ADD33D7}" sibTransId="{252D5F81-87E7-47CB-B0F5-9F2AFFFCD69B}"/>
    <dgm:cxn modelId="{42B20B45-16A3-44D1-88A0-49C6CBC07802}" type="presOf" srcId="{61F03983-E873-489B-9AD2-BE853F38850D}" destId="{2ECE4974-FE4F-4744-B0DB-3E2F84F740BA}" srcOrd="0" destOrd="0" presId="urn:microsoft.com/office/officeart/2005/8/layout/default"/>
    <dgm:cxn modelId="{B163FE68-C38A-40E1-8C49-15158BADF2C3}" type="presOf" srcId="{7E5A5FCA-1882-438E-99A5-4C3B3E168846}" destId="{8E0A07A1-616F-4389-AEBE-9162A1534716}" srcOrd="0" destOrd="0" presId="urn:microsoft.com/office/officeart/2005/8/layout/default"/>
    <dgm:cxn modelId="{261B08A2-26E6-403F-A55D-9CD062B5064E}" srcId="{97F1986E-E008-49D5-83B8-C6F51310E9F8}" destId="{4CED73C0-1FF0-46DA-B4C2-8CA37144E8E4}" srcOrd="3" destOrd="0" parTransId="{D69D5433-FF01-4565-A18E-9BC39C6061F9}" sibTransId="{E952EE6B-0957-4AEA-AABD-08D3F73B27B8}"/>
    <dgm:cxn modelId="{258EE7BF-7221-4E43-8588-1A8066FFF0F8}" srcId="{97F1986E-E008-49D5-83B8-C6F51310E9F8}" destId="{6B9CAE2C-F618-4B15-9017-810B4A2859DC}" srcOrd="1" destOrd="0" parTransId="{EA42B767-5680-4915-8ADA-098F4DCF838B}" sibTransId="{221762DA-3AAF-40E2-A8FB-59666F2151D9}"/>
    <dgm:cxn modelId="{4EA12DF0-6C87-40F4-9529-2ABE0776A7E8}" srcId="{97F1986E-E008-49D5-83B8-C6F51310E9F8}" destId="{7E5A5FCA-1882-438E-99A5-4C3B3E168846}" srcOrd="2" destOrd="0" parTransId="{A0733DA6-66C4-4074-BCDE-4CDF253965F8}" sibTransId="{6EDDA6DA-9713-49BB-86A0-A1AC144DCBFC}"/>
    <dgm:cxn modelId="{733C2FBA-F0F9-45A9-B3A8-A5B59152605B}" type="presParOf" srcId="{43680756-86E8-4EB2-9878-EC5571106F41}" destId="{2ECE4974-FE4F-4744-B0DB-3E2F84F740BA}" srcOrd="0" destOrd="0" presId="urn:microsoft.com/office/officeart/2005/8/layout/default"/>
    <dgm:cxn modelId="{026A443E-E762-4B40-85AE-6A6F55803638}" type="presParOf" srcId="{43680756-86E8-4EB2-9878-EC5571106F41}" destId="{510A8D8B-AC1A-4A20-932C-E2CA49369D66}" srcOrd="1" destOrd="0" presId="urn:microsoft.com/office/officeart/2005/8/layout/default"/>
    <dgm:cxn modelId="{406530FE-D59B-4F5A-922F-B452EBF00FFE}" type="presParOf" srcId="{43680756-86E8-4EB2-9878-EC5571106F41}" destId="{633C0767-F812-44A5-B47B-A42CD138823D}" srcOrd="2" destOrd="0" presId="urn:microsoft.com/office/officeart/2005/8/layout/default"/>
    <dgm:cxn modelId="{74C0A5FB-A889-4679-AC22-FC41E85C4896}" type="presParOf" srcId="{43680756-86E8-4EB2-9878-EC5571106F41}" destId="{CFD4CCCC-0A3C-4ED3-976F-E9DE19478081}" srcOrd="3" destOrd="0" presId="urn:microsoft.com/office/officeart/2005/8/layout/default"/>
    <dgm:cxn modelId="{CA1FEFEA-CBC0-49EE-BBAC-596815AC3285}" type="presParOf" srcId="{43680756-86E8-4EB2-9878-EC5571106F41}" destId="{8E0A07A1-616F-4389-AEBE-9162A1534716}" srcOrd="4" destOrd="0" presId="urn:microsoft.com/office/officeart/2005/8/layout/default"/>
    <dgm:cxn modelId="{66E0B9A8-317B-445F-A57A-32C69691F494}" type="presParOf" srcId="{43680756-86E8-4EB2-9878-EC5571106F41}" destId="{5E491D1D-60D1-4901-A323-F0B85A017038}" srcOrd="5" destOrd="0" presId="urn:microsoft.com/office/officeart/2005/8/layout/default"/>
    <dgm:cxn modelId="{869F674F-E280-49B4-B3D3-D67EA28112AE}" type="presParOf" srcId="{43680756-86E8-4EB2-9878-EC5571106F41}" destId="{4F31FEEB-1A32-4775-81D3-6AA1D03EA49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12D8CD-D712-425A-A063-427F43FF465E}"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en-US"/>
        </a:p>
      </dgm:t>
    </dgm:pt>
    <dgm:pt modelId="{47DC7BAA-C8A7-4CF7-9342-0977DE3AFD24}">
      <dgm:prSet phldrT="[Text]" custT="1"/>
      <dgm:spPr/>
      <dgm:t>
        <a:bodyPr/>
        <a:lstStyle/>
        <a:p>
          <a:r>
            <a:rPr lang="en-US" sz="3600"/>
            <a:t>Case Management</a:t>
          </a:r>
        </a:p>
      </dgm:t>
      <dgm:extLst>
        <a:ext uri="{E40237B7-FDA0-4F09-8148-C483321AD2D9}">
          <dgm14:cNvPr xmlns:dgm14="http://schemas.microsoft.com/office/drawing/2010/diagram" id="0" name="" descr="Case Management&#10;"/>
        </a:ext>
      </dgm:extLst>
    </dgm:pt>
    <dgm:pt modelId="{E4EF0C14-59D6-46F6-9892-88E06BB1068D}" type="parTrans" cxnId="{4E8B5CEB-782B-4AAA-88F5-738BA264AA2A}">
      <dgm:prSet/>
      <dgm:spPr/>
      <dgm:t>
        <a:bodyPr/>
        <a:lstStyle/>
        <a:p>
          <a:endParaRPr lang="en-US"/>
        </a:p>
      </dgm:t>
    </dgm:pt>
    <dgm:pt modelId="{6AA97A41-1320-4C32-ADD7-8AC155D5106D}" type="sibTrans" cxnId="{4E8B5CEB-782B-4AAA-88F5-738BA264AA2A}">
      <dgm:prSet/>
      <dgm:spPr/>
      <dgm:t>
        <a:bodyPr/>
        <a:lstStyle/>
        <a:p>
          <a:endParaRPr lang="en-US"/>
        </a:p>
      </dgm:t>
    </dgm:pt>
    <dgm:pt modelId="{6C1A1BF9-7ED5-4774-B049-F475D4415D9E}">
      <dgm:prSet phldrT="[Text]" custT="1"/>
      <dgm:spPr/>
      <dgm:t>
        <a:bodyPr/>
        <a:lstStyle/>
        <a:p>
          <a:pPr rtl="0"/>
          <a:r>
            <a:rPr lang="en-US" sz="1600">
              <a:latin typeface="Arial Nova"/>
              <a:cs typeface="Arial"/>
            </a:rPr>
            <a:t>Serious, long-term needs including individuals with chronic, serious mental illnesses, serious emotional disturbance, serious substance use disorders or complex co-occurring conditions.</a:t>
          </a:r>
          <a:endParaRPr lang="en-US" sz="1600"/>
        </a:p>
      </dgm:t>
      <dgm:extLst>
        <a:ext uri="{E40237B7-FDA0-4F09-8148-C483321AD2D9}">
          <dgm14:cNvPr xmlns:dgm14="http://schemas.microsoft.com/office/drawing/2010/diagram" id="0" name="" descr="Serious, long-term needs including individuals with chronic, serious mental illnesses, serious emotional disturbance, serious substance use disorders or complex co-occurring conditions.&#10;"/>
        </a:ext>
      </dgm:extLst>
    </dgm:pt>
    <dgm:pt modelId="{CBA2F014-9F43-4ABC-ABA5-6D925B0C565B}" type="parTrans" cxnId="{D0D1BE7E-B6A8-4CA7-8316-CE06AE0FC90A}">
      <dgm:prSet/>
      <dgm:spPr/>
      <dgm:t>
        <a:bodyPr/>
        <a:lstStyle/>
        <a:p>
          <a:endParaRPr lang="en-US"/>
        </a:p>
      </dgm:t>
    </dgm:pt>
    <dgm:pt modelId="{4A9ECCD2-EA72-4FF4-B04D-B4A70F014AE6}" type="sibTrans" cxnId="{D0D1BE7E-B6A8-4CA7-8316-CE06AE0FC90A}">
      <dgm:prSet/>
      <dgm:spPr/>
      <dgm:t>
        <a:bodyPr/>
        <a:lstStyle/>
        <a:p>
          <a:endParaRPr lang="en-US"/>
        </a:p>
      </dgm:t>
    </dgm:pt>
    <dgm:pt modelId="{32D2B326-B903-4830-8ECF-0182340440FA}">
      <dgm:prSet phldrT="[Text]" custT="1"/>
      <dgm:spPr/>
      <dgm:t>
        <a:bodyPr/>
        <a:lstStyle/>
        <a:p>
          <a:pPr rtl="0"/>
          <a:r>
            <a:rPr lang="en-US" sz="1600">
              <a:latin typeface="Arial Nova"/>
              <a:cs typeface="Arial"/>
            </a:rPr>
            <a:t>Develop, monitor and adjust care plans to ensure effect care planning and coordination across multiple services and needs.</a:t>
          </a:r>
          <a:endParaRPr lang="en-US" sz="1600"/>
        </a:p>
      </dgm:t>
      <dgm:extLst>
        <a:ext uri="{E40237B7-FDA0-4F09-8148-C483321AD2D9}">
          <dgm14:cNvPr xmlns:dgm14="http://schemas.microsoft.com/office/drawing/2010/diagram" id="0" name="" descr="Develop, monitor and adjust care plans to ensure effect care planning and coordination across multiple services and needs.&#10;"/>
        </a:ext>
      </dgm:extLst>
    </dgm:pt>
    <dgm:pt modelId="{18A89DF4-F364-4583-A18F-0BECB497D18F}" type="parTrans" cxnId="{DFDEAB22-52F6-45D2-8B65-94DE6A25C4C1}">
      <dgm:prSet/>
      <dgm:spPr/>
      <dgm:t>
        <a:bodyPr/>
        <a:lstStyle/>
        <a:p>
          <a:endParaRPr lang="en-US"/>
        </a:p>
      </dgm:t>
    </dgm:pt>
    <dgm:pt modelId="{D3640415-072E-4DB3-B52F-FBE07C4192C8}" type="sibTrans" cxnId="{DFDEAB22-52F6-45D2-8B65-94DE6A25C4C1}">
      <dgm:prSet/>
      <dgm:spPr/>
      <dgm:t>
        <a:bodyPr/>
        <a:lstStyle/>
        <a:p>
          <a:endParaRPr lang="en-US"/>
        </a:p>
      </dgm:t>
    </dgm:pt>
    <dgm:pt modelId="{1F9ACBF6-B689-4548-9C5E-B67DAF7B9311}">
      <dgm:prSet phldrT="[Text]" custT="1"/>
      <dgm:spPr/>
      <dgm:t>
        <a:bodyPr/>
        <a:lstStyle/>
        <a:p>
          <a:pPr rtl="0"/>
          <a:r>
            <a:rPr lang="en-US" sz="1600">
              <a:latin typeface="Arial Nova"/>
              <a:cs typeface="Arial"/>
            </a:rPr>
            <a:t>Performed by social workers, behavioral health clinicians, or case management practitioners within their area of expertise.</a:t>
          </a:r>
          <a:endParaRPr lang="en-US" sz="1600"/>
        </a:p>
      </dgm:t>
      <dgm:extLst>
        <a:ext uri="{E40237B7-FDA0-4F09-8148-C483321AD2D9}">
          <dgm14:cNvPr xmlns:dgm14="http://schemas.microsoft.com/office/drawing/2010/diagram" id="0" name="" descr="Performed by social workers, behavioral health clinicians, or case management practitioners within their area of expertise.&#10;"/>
        </a:ext>
      </dgm:extLst>
    </dgm:pt>
    <dgm:pt modelId="{75127FCE-964E-47FF-9162-A4E72C7B0509}" type="parTrans" cxnId="{E5F13B61-73FB-4A13-A109-9E7CAE0979A6}">
      <dgm:prSet/>
      <dgm:spPr/>
      <dgm:t>
        <a:bodyPr/>
        <a:lstStyle/>
        <a:p>
          <a:endParaRPr lang="en-US"/>
        </a:p>
      </dgm:t>
    </dgm:pt>
    <dgm:pt modelId="{388D43FA-DF5F-419D-BF74-43D26F14CF74}" type="sibTrans" cxnId="{E5F13B61-73FB-4A13-A109-9E7CAE0979A6}">
      <dgm:prSet/>
      <dgm:spPr/>
      <dgm:t>
        <a:bodyPr/>
        <a:lstStyle/>
        <a:p>
          <a:endParaRPr lang="en-US"/>
        </a:p>
      </dgm:t>
    </dgm:pt>
    <dgm:pt modelId="{AB068D55-4774-4F4D-A8C4-5855D514F14B}">
      <dgm:prSet phldrT="[Text]" custT="1"/>
      <dgm:spPr/>
      <dgm:t>
        <a:bodyPr/>
        <a:lstStyle/>
        <a:p>
          <a:pPr rtl="0"/>
          <a:r>
            <a:rPr lang="en-US" sz="1600" b="0">
              <a:latin typeface="Arial Nova"/>
              <a:cs typeface="Arial"/>
            </a:rPr>
            <a:t>System Navigators connect individuals and families to resources, including the Service Coordination and Case Management services, available through local providers, Medicaid MCOs, and Disability Access Points.</a:t>
          </a:r>
          <a:endParaRPr lang="en-US" sz="1600" b="0"/>
        </a:p>
      </dgm:t>
      <dgm:extLst>
        <a:ext uri="{E40237B7-FDA0-4F09-8148-C483321AD2D9}">
          <dgm14:cNvPr xmlns:dgm14="http://schemas.microsoft.com/office/drawing/2010/diagram" id="0" name="" descr="System Navigators connect individuals and families to resources, including the Service Coordination and Case Management services, available through local providers, Medicaid MCOs, and Disability Access Points.&#10;"/>
        </a:ext>
      </dgm:extLst>
    </dgm:pt>
    <dgm:pt modelId="{A8198CF3-7B95-4C1C-AEF7-19E6D819466B}" type="parTrans" cxnId="{6E4B36C6-E42A-4CAA-AA6B-5A1D778CA7A8}">
      <dgm:prSet/>
      <dgm:spPr/>
      <dgm:t>
        <a:bodyPr/>
        <a:lstStyle/>
        <a:p>
          <a:endParaRPr lang="en-US"/>
        </a:p>
      </dgm:t>
    </dgm:pt>
    <dgm:pt modelId="{0CD68F54-0196-481E-95A0-A7C1F88E03B6}" type="sibTrans" cxnId="{6E4B36C6-E42A-4CAA-AA6B-5A1D778CA7A8}">
      <dgm:prSet/>
      <dgm:spPr/>
      <dgm:t>
        <a:bodyPr/>
        <a:lstStyle/>
        <a:p>
          <a:endParaRPr lang="en-US"/>
        </a:p>
      </dgm:t>
    </dgm:pt>
    <dgm:pt modelId="{0FD05AF2-BD34-4A10-87EA-94A683A077D7}" type="pres">
      <dgm:prSet presAssocID="{C712D8CD-D712-425A-A063-427F43FF465E}" presName="composite" presStyleCnt="0">
        <dgm:presLayoutVars>
          <dgm:chMax val="1"/>
          <dgm:dir/>
          <dgm:resizeHandles val="exact"/>
        </dgm:presLayoutVars>
      </dgm:prSet>
      <dgm:spPr/>
    </dgm:pt>
    <dgm:pt modelId="{510F9D35-F292-4C3A-B565-805484BA4E1F}" type="pres">
      <dgm:prSet presAssocID="{47DC7BAA-C8A7-4CF7-9342-0977DE3AFD24}" presName="roof" presStyleLbl="dkBgShp" presStyleIdx="0" presStyleCnt="2"/>
      <dgm:spPr/>
    </dgm:pt>
    <dgm:pt modelId="{EE8D59A0-C3F4-4A42-B522-B35113DF87AB}" type="pres">
      <dgm:prSet presAssocID="{47DC7BAA-C8A7-4CF7-9342-0977DE3AFD24}" presName="pillars" presStyleCnt="0"/>
      <dgm:spPr/>
    </dgm:pt>
    <dgm:pt modelId="{4F6914D3-950D-4BCA-84BA-9C5236FB6C1E}" type="pres">
      <dgm:prSet presAssocID="{47DC7BAA-C8A7-4CF7-9342-0977DE3AFD24}" presName="pillar1" presStyleLbl="node1" presStyleIdx="0" presStyleCnt="4">
        <dgm:presLayoutVars>
          <dgm:bulletEnabled val="1"/>
        </dgm:presLayoutVars>
      </dgm:prSet>
      <dgm:spPr/>
    </dgm:pt>
    <dgm:pt modelId="{8C8E1A96-53CA-4E1E-8A25-1AB53B99ADCA}" type="pres">
      <dgm:prSet presAssocID="{32D2B326-B903-4830-8ECF-0182340440FA}" presName="pillarX" presStyleLbl="node1" presStyleIdx="1" presStyleCnt="4">
        <dgm:presLayoutVars>
          <dgm:bulletEnabled val="1"/>
        </dgm:presLayoutVars>
      </dgm:prSet>
      <dgm:spPr/>
    </dgm:pt>
    <dgm:pt modelId="{E50D5ADC-7CFC-4629-B807-73F12A7BDC48}" type="pres">
      <dgm:prSet presAssocID="{1F9ACBF6-B689-4548-9C5E-B67DAF7B9311}" presName="pillarX" presStyleLbl="node1" presStyleIdx="2" presStyleCnt="4">
        <dgm:presLayoutVars>
          <dgm:bulletEnabled val="1"/>
        </dgm:presLayoutVars>
      </dgm:prSet>
      <dgm:spPr/>
    </dgm:pt>
    <dgm:pt modelId="{2A5DEBDE-BEB0-4FC1-862A-4B9DB65D8DE1}" type="pres">
      <dgm:prSet presAssocID="{AB068D55-4774-4F4D-A8C4-5855D514F14B}" presName="pillarX" presStyleLbl="node1" presStyleIdx="3" presStyleCnt="4">
        <dgm:presLayoutVars>
          <dgm:bulletEnabled val="1"/>
        </dgm:presLayoutVars>
      </dgm:prSet>
      <dgm:spPr/>
    </dgm:pt>
    <dgm:pt modelId="{E7A76836-C8E7-4CF5-A007-A6618AB883F4}" type="pres">
      <dgm:prSet presAssocID="{47DC7BAA-C8A7-4CF7-9342-0977DE3AFD24}" presName="base" presStyleLbl="dkBgShp" presStyleIdx="1" presStyleCnt="2"/>
      <dgm:spPr/>
    </dgm:pt>
  </dgm:ptLst>
  <dgm:cxnLst>
    <dgm:cxn modelId="{616C5214-91AF-4744-8821-9810C550E7E8}" type="presOf" srcId="{1F9ACBF6-B689-4548-9C5E-B67DAF7B9311}" destId="{E50D5ADC-7CFC-4629-B807-73F12A7BDC48}" srcOrd="0" destOrd="0" presId="urn:microsoft.com/office/officeart/2005/8/layout/hList3"/>
    <dgm:cxn modelId="{137F7415-F155-4BB6-8897-383247E99EAC}" type="presOf" srcId="{32D2B326-B903-4830-8ECF-0182340440FA}" destId="{8C8E1A96-53CA-4E1E-8A25-1AB53B99ADCA}" srcOrd="0" destOrd="0" presId="urn:microsoft.com/office/officeart/2005/8/layout/hList3"/>
    <dgm:cxn modelId="{C7127416-DC94-4B11-866A-2CAF042A6286}" type="presOf" srcId="{AB068D55-4774-4F4D-A8C4-5855D514F14B}" destId="{2A5DEBDE-BEB0-4FC1-862A-4B9DB65D8DE1}" srcOrd="0" destOrd="0" presId="urn:microsoft.com/office/officeart/2005/8/layout/hList3"/>
    <dgm:cxn modelId="{DFDEAB22-52F6-45D2-8B65-94DE6A25C4C1}" srcId="{47DC7BAA-C8A7-4CF7-9342-0977DE3AFD24}" destId="{32D2B326-B903-4830-8ECF-0182340440FA}" srcOrd="1" destOrd="0" parTransId="{18A89DF4-F364-4583-A18F-0BECB497D18F}" sibTransId="{D3640415-072E-4DB3-B52F-FBE07C4192C8}"/>
    <dgm:cxn modelId="{E5F13B61-73FB-4A13-A109-9E7CAE0979A6}" srcId="{47DC7BAA-C8A7-4CF7-9342-0977DE3AFD24}" destId="{1F9ACBF6-B689-4548-9C5E-B67DAF7B9311}" srcOrd="2" destOrd="0" parTransId="{75127FCE-964E-47FF-9162-A4E72C7B0509}" sibTransId="{388D43FA-DF5F-419D-BF74-43D26F14CF74}"/>
    <dgm:cxn modelId="{D0D1BE7E-B6A8-4CA7-8316-CE06AE0FC90A}" srcId="{47DC7BAA-C8A7-4CF7-9342-0977DE3AFD24}" destId="{6C1A1BF9-7ED5-4774-B049-F475D4415D9E}" srcOrd="0" destOrd="0" parTransId="{CBA2F014-9F43-4ABC-ABA5-6D925B0C565B}" sibTransId="{4A9ECCD2-EA72-4FF4-B04D-B4A70F014AE6}"/>
    <dgm:cxn modelId="{F843EA84-AB4B-4BA4-9DE4-DE311929BD7C}" type="presOf" srcId="{C712D8CD-D712-425A-A063-427F43FF465E}" destId="{0FD05AF2-BD34-4A10-87EA-94A683A077D7}" srcOrd="0" destOrd="0" presId="urn:microsoft.com/office/officeart/2005/8/layout/hList3"/>
    <dgm:cxn modelId="{7B4F96C4-D212-45F2-9814-206A3B4C32DA}" type="presOf" srcId="{6C1A1BF9-7ED5-4774-B049-F475D4415D9E}" destId="{4F6914D3-950D-4BCA-84BA-9C5236FB6C1E}" srcOrd="0" destOrd="0" presId="urn:microsoft.com/office/officeart/2005/8/layout/hList3"/>
    <dgm:cxn modelId="{6E4B36C6-E42A-4CAA-AA6B-5A1D778CA7A8}" srcId="{47DC7BAA-C8A7-4CF7-9342-0977DE3AFD24}" destId="{AB068D55-4774-4F4D-A8C4-5855D514F14B}" srcOrd="3" destOrd="0" parTransId="{A8198CF3-7B95-4C1C-AEF7-19E6D819466B}" sibTransId="{0CD68F54-0196-481E-95A0-A7C1F88E03B6}"/>
    <dgm:cxn modelId="{E0D7E5D1-16E9-4496-AD22-C36234B2DE98}" type="presOf" srcId="{47DC7BAA-C8A7-4CF7-9342-0977DE3AFD24}" destId="{510F9D35-F292-4C3A-B565-805484BA4E1F}" srcOrd="0" destOrd="0" presId="urn:microsoft.com/office/officeart/2005/8/layout/hList3"/>
    <dgm:cxn modelId="{4E8B5CEB-782B-4AAA-88F5-738BA264AA2A}" srcId="{C712D8CD-D712-425A-A063-427F43FF465E}" destId="{47DC7BAA-C8A7-4CF7-9342-0977DE3AFD24}" srcOrd="0" destOrd="0" parTransId="{E4EF0C14-59D6-46F6-9892-88E06BB1068D}" sibTransId="{6AA97A41-1320-4C32-ADD7-8AC155D5106D}"/>
    <dgm:cxn modelId="{C14F9878-53CC-4895-A4A8-F6BFE0A7D509}" type="presParOf" srcId="{0FD05AF2-BD34-4A10-87EA-94A683A077D7}" destId="{510F9D35-F292-4C3A-B565-805484BA4E1F}" srcOrd="0" destOrd="0" presId="urn:microsoft.com/office/officeart/2005/8/layout/hList3"/>
    <dgm:cxn modelId="{260A2C0B-FE59-4EB9-87DE-B68B25F1B25A}" type="presParOf" srcId="{0FD05AF2-BD34-4A10-87EA-94A683A077D7}" destId="{EE8D59A0-C3F4-4A42-B522-B35113DF87AB}" srcOrd="1" destOrd="0" presId="urn:microsoft.com/office/officeart/2005/8/layout/hList3"/>
    <dgm:cxn modelId="{0233CE25-3379-4C37-A382-9AFE1B8D964C}" type="presParOf" srcId="{EE8D59A0-C3F4-4A42-B522-B35113DF87AB}" destId="{4F6914D3-950D-4BCA-84BA-9C5236FB6C1E}" srcOrd="0" destOrd="0" presId="urn:microsoft.com/office/officeart/2005/8/layout/hList3"/>
    <dgm:cxn modelId="{B549E12A-2F30-44F8-B52A-9C0CB9A01D46}" type="presParOf" srcId="{EE8D59A0-C3F4-4A42-B522-B35113DF87AB}" destId="{8C8E1A96-53CA-4E1E-8A25-1AB53B99ADCA}" srcOrd="1" destOrd="0" presId="urn:microsoft.com/office/officeart/2005/8/layout/hList3"/>
    <dgm:cxn modelId="{49924F89-1EE8-4C08-896F-FE24F71DA4BF}" type="presParOf" srcId="{EE8D59A0-C3F4-4A42-B522-B35113DF87AB}" destId="{E50D5ADC-7CFC-4629-B807-73F12A7BDC48}" srcOrd="2" destOrd="0" presId="urn:microsoft.com/office/officeart/2005/8/layout/hList3"/>
    <dgm:cxn modelId="{5C747875-C86D-438D-A617-FCAC071AD410}" type="presParOf" srcId="{EE8D59A0-C3F4-4A42-B522-B35113DF87AB}" destId="{2A5DEBDE-BEB0-4FC1-862A-4B9DB65D8DE1}" srcOrd="3" destOrd="0" presId="urn:microsoft.com/office/officeart/2005/8/layout/hList3"/>
    <dgm:cxn modelId="{49F849A5-454E-4C3A-B9D8-12E100A086E5}" type="presParOf" srcId="{0FD05AF2-BD34-4A10-87EA-94A683A077D7}" destId="{E7A76836-C8E7-4CF5-A007-A6618AB883F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A0C463-4895-44A5-BB98-E70549A9F8E9}" type="doc">
      <dgm:prSet loTypeId="urn:microsoft.com/office/officeart/2005/8/layout/process4" loCatId="list" qsTypeId="urn:microsoft.com/office/officeart/2005/8/quickstyle/simple1" qsCatId="simple" csTypeId="urn:microsoft.com/office/officeart/2005/8/colors/accent1_4" csCatId="accent1" phldr="1"/>
      <dgm:spPr/>
      <dgm:t>
        <a:bodyPr/>
        <a:lstStyle/>
        <a:p>
          <a:endParaRPr lang="en-US"/>
        </a:p>
      </dgm:t>
    </dgm:pt>
    <dgm:pt modelId="{883A51EE-B333-47A8-8A38-A926150BFA06}">
      <dgm:prSet phldrT="[Text]" custT="1"/>
      <dgm:spPr/>
      <dgm:t>
        <a:bodyPr/>
        <a:lstStyle/>
        <a:p>
          <a:pPr>
            <a:buFont typeface="Arial" panose="020B0604020202020204" pitchFamily="34" charset="0"/>
            <a:buChar char="•"/>
          </a:pPr>
          <a:r>
            <a:rPr lang="en-US" sz="1800">
              <a:latin typeface="Source Serif 4"/>
            </a:rPr>
            <a:t>“</a:t>
          </a:r>
          <a:r>
            <a:rPr lang="en-US" sz="1800" b="0" i="0">
              <a:effectLst/>
              <a:latin typeface="Source Serif 4"/>
            </a:rPr>
            <a:t>Disability access point” (DAP) means a local organization designated by the department to serve as the primary access points for people with disabilities and their caregivers. DAPs serve as ADRC member organizations as defined in rule 441—224.1.</a:t>
          </a:r>
          <a:endParaRPr lang="en-US" sz="1800"/>
        </a:p>
      </dgm:t>
      <dgm:extLst>
        <a:ext uri="{E40237B7-FDA0-4F09-8148-C483321AD2D9}">
          <dgm14:cNvPr xmlns:dgm14="http://schemas.microsoft.com/office/drawing/2010/diagram" id="0" name="" descr="“Disability access point” (DAP) means a local organization designated by the department to serve as the primary access points for people with disabilities and their caregivers. DAPs serve as ADRC member organizations as defined in rule 441—224.1.&#10;"/>
        </a:ext>
      </dgm:extLst>
    </dgm:pt>
    <dgm:pt modelId="{3BA17E3A-EE97-4E53-8CA8-57E1E7868D15}" type="parTrans" cxnId="{C1C30F70-A902-471C-9FF3-5FA3949E05CA}">
      <dgm:prSet/>
      <dgm:spPr/>
      <dgm:t>
        <a:bodyPr/>
        <a:lstStyle/>
        <a:p>
          <a:endParaRPr lang="en-US"/>
        </a:p>
      </dgm:t>
    </dgm:pt>
    <dgm:pt modelId="{4FBAEDC6-FD9E-40E2-A5F1-B1AE0B204472}" type="sibTrans" cxnId="{C1C30F70-A902-471C-9FF3-5FA3949E05CA}">
      <dgm:prSet/>
      <dgm:spPr/>
      <dgm:t>
        <a:bodyPr/>
        <a:lstStyle/>
        <a:p>
          <a:endParaRPr lang="en-US"/>
        </a:p>
      </dgm:t>
    </dgm:pt>
    <dgm:pt modelId="{FD88149C-F015-499A-8128-B91529DECFA4}">
      <dgm:prSet phldrT="[Text]" custT="1"/>
      <dgm:spPr/>
      <dgm:t>
        <a:bodyPr/>
        <a:lstStyle/>
        <a:p>
          <a:pPr>
            <a:buFont typeface="Arial" panose="020B0604020202020204" pitchFamily="34" charset="0"/>
            <a:buChar char="•"/>
          </a:pPr>
          <a:r>
            <a:rPr lang="en-US" sz="1800" b="0" i="0">
              <a:effectLst/>
              <a:latin typeface="Source Serif 4"/>
            </a:rPr>
            <a:t>Disability Access Points will be responsible for providing person-centered assistance, ensuring that individuals receive accurate guidance necessary to make informed decisions about their services and support.</a:t>
          </a:r>
          <a:endParaRPr lang="en-US" sz="1800"/>
        </a:p>
      </dgm:t>
      <dgm:extLst>
        <a:ext uri="{E40237B7-FDA0-4F09-8148-C483321AD2D9}">
          <dgm14:cNvPr xmlns:dgm14="http://schemas.microsoft.com/office/drawing/2010/diagram" id="0" name="" descr="Disability Access Points will be responsible for providing person-centered assistance, ensuring that individuals receive accurate guidance necessary to make informed decisions about their services and support.&#10;"/>
        </a:ext>
      </dgm:extLst>
    </dgm:pt>
    <dgm:pt modelId="{F3AAE4B2-A539-4A94-B0B5-2B6CF5C60830}" type="parTrans" cxnId="{CE621F8B-1F46-48AD-ACEB-CCB1ACB97B85}">
      <dgm:prSet/>
      <dgm:spPr/>
      <dgm:t>
        <a:bodyPr/>
        <a:lstStyle/>
        <a:p>
          <a:endParaRPr lang="en-US"/>
        </a:p>
      </dgm:t>
    </dgm:pt>
    <dgm:pt modelId="{B864DDF9-C60F-4DFE-AAA5-CC3CDD8AE9AA}" type="sibTrans" cxnId="{CE621F8B-1F46-48AD-ACEB-CCB1ACB97B85}">
      <dgm:prSet/>
      <dgm:spPr/>
      <dgm:t>
        <a:bodyPr/>
        <a:lstStyle/>
        <a:p>
          <a:endParaRPr lang="en-US"/>
        </a:p>
      </dgm:t>
    </dgm:pt>
    <dgm:pt modelId="{3BBF9763-12F9-4631-8F7F-C76E6612DDED}">
      <dgm:prSet phldrT="[Text]" custT="1"/>
      <dgm:spPr/>
      <dgm:t>
        <a:bodyPr/>
        <a:lstStyle/>
        <a:p>
          <a:pPr>
            <a:buFont typeface="Arial" panose="020B0604020202020204" pitchFamily="34" charset="0"/>
            <a:buChar char="•"/>
          </a:pPr>
          <a:r>
            <a:rPr lang="en-US" sz="1800" b="0" i="0">
              <a:effectLst/>
              <a:latin typeface="Source Serif 4"/>
            </a:rPr>
            <a:t>This includes offering information and referral services, options counseling, and personalized support to help individuals understand and access available services.</a:t>
          </a:r>
          <a:endParaRPr lang="en-US" sz="1800"/>
        </a:p>
      </dgm:t>
      <dgm:extLst>
        <a:ext uri="{E40237B7-FDA0-4F09-8148-C483321AD2D9}">
          <dgm14:cNvPr xmlns:dgm14="http://schemas.microsoft.com/office/drawing/2010/diagram" id="0" name="" descr="This includes offering information and referral services, options counseling, and personalized support to help individuals understand and access available services.&#10;"/>
        </a:ext>
      </dgm:extLst>
    </dgm:pt>
    <dgm:pt modelId="{FCC898C7-DBCB-48E1-AF19-2EC909028203}" type="parTrans" cxnId="{7E2AA29C-E2A2-4CC5-AAD8-CB75CC983C4B}">
      <dgm:prSet/>
      <dgm:spPr/>
      <dgm:t>
        <a:bodyPr/>
        <a:lstStyle/>
        <a:p>
          <a:endParaRPr lang="en-US"/>
        </a:p>
      </dgm:t>
    </dgm:pt>
    <dgm:pt modelId="{6AD7DB03-A7D7-4251-B195-97299E9A207F}" type="sibTrans" cxnId="{7E2AA29C-E2A2-4CC5-AAD8-CB75CC983C4B}">
      <dgm:prSet/>
      <dgm:spPr/>
      <dgm:t>
        <a:bodyPr/>
        <a:lstStyle/>
        <a:p>
          <a:endParaRPr lang="en-US"/>
        </a:p>
      </dgm:t>
    </dgm:pt>
    <dgm:pt modelId="{A3CB4D08-93C2-49CB-944E-E812A440B8C7}" type="pres">
      <dgm:prSet presAssocID="{D5A0C463-4895-44A5-BB98-E70549A9F8E9}" presName="Name0" presStyleCnt="0">
        <dgm:presLayoutVars>
          <dgm:dir/>
          <dgm:animLvl val="lvl"/>
          <dgm:resizeHandles val="exact"/>
        </dgm:presLayoutVars>
      </dgm:prSet>
      <dgm:spPr/>
    </dgm:pt>
    <dgm:pt modelId="{B281A971-224E-45DC-B5CD-16404E1E0CD2}" type="pres">
      <dgm:prSet presAssocID="{3BBF9763-12F9-4631-8F7F-C76E6612DDED}" presName="boxAndChildren" presStyleCnt="0"/>
      <dgm:spPr/>
    </dgm:pt>
    <dgm:pt modelId="{8973F051-689D-4ACF-B48F-27B12AA2783C}" type="pres">
      <dgm:prSet presAssocID="{3BBF9763-12F9-4631-8F7F-C76E6612DDED}" presName="parentTextBox" presStyleLbl="node1" presStyleIdx="0" presStyleCnt="3"/>
      <dgm:spPr/>
    </dgm:pt>
    <dgm:pt modelId="{20582FF5-7510-45B5-BAB2-BF5B23C563AB}" type="pres">
      <dgm:prSet presAssocID="{B864DDF9-C60F-4DFE-AAA5-CC3CDD8AE9AA}" presName="sp" presStyleCnt="0"/>
      <dgm:spPr/>
    </dgm:pt>
    <dgm:pt modelId="{943A3B84-9CDE-4225-A2D0-FF290C6A4921}" type="pres">
      <dgm:prSet presAssocID="{FD88149C-F015-499A-8128-B91529DECFA4}" presName="arrowAndChildren" presStyleCnt="0"/>
      <dgm:spPr/>
    </dgm:pt>
    <dgm:pt modelId="{860B79E5-E9A3-40FF-8C18-C798CE02CBAC}" type="pres">
      <dgm:prSet presAssocID="{FD88149C-F015-499A-8128-B91529DECFA4}" presName="parentTextArrow" presStyleLbl="node1" presStyleIdx="1" presStyleCnt="3"/>
      <dgm:spPr/>
    </dgm:pt>
    <dgm:pt modelId="{D17A3E53-C571-4F86-B964-E85213D86E65}" type="pres">
      <dgm:prSet presAssocID="{4FBAEDC6-FD9E-40E2-A5F1-B1AE0B204472}" presName="sp" presStyleCnt="0"/>
      <dgm:spPr/>
    </dgm:pt>
    <dgm:pt modelId="{D897DEE8-15C0-44BE-BB6D-E7BFCF977C58}" type="pres">
      <dgm:prSet presAssocID="{883A51EE-B333-47A8-8A38-A926150BFA06}" presName="arrowAndChildren" presStyleCnt="0"/>
      <dgm:spPr/>
    </dgm:pt>
    <dgm:pt modelId="{488422D8-D50B-4C9C-9664-3A73A817699F}" type="pres">
      <dgm:prSet presAssocID="{883A51EE-B333-47A8-8A38-A926150BFA06}" presName="parentTextArrow" presStyleLbl="node1" presStyleIdx="2" presStyleCnt="3"/>
      <dgm:spPr/>
    </dgm:pt>
  </dgm:ptLst>
  <dgm:cxnLst>
    <dgm:cxn modelId="{8F5EB64E-8EFB-45E6-8F9C-7C2B29028B07}" type="presOf" srcId="{3BBF9763-12F9-4631-8F7F-C76E6612DDED}" destId="{8973F051-689D-4ACF-B48F-27B12AA2783C}" srcOrd="0" destOrd="0" presId="urn:microsoft.com/office/officeart/2005/8/layout/process4"/>
    <dgm:cxn modelId="{C1C30F70-A902-471C-9FF3-5FA3949E05CA}" srcId="{D5A0C463-4895-44A5-BB98-E70549A9F8E9}" destId="{883A51EE-B333-47A8-8A38-A926150BFA06}" srcOrd="0" destOrd="0" parTransId="{3BA17E3A-EE97-4E53-8CA8-57E1E7868D15}" sibTransId="{4FBAEDC6-FD9E-40E2-A5F1-B1AE0B204472}"/>
    <dgm:cxn modelId="{94250379-6A9E-4D4C-B6ED-B0BB3B268C42}" type="presOf" srcId="{FD88149C-F015-499A-8128-B91529DECFA4}" destId="{860B79E5-E9A3-40FF-8C18-C798CE02CBAC}" srcOrd="0" destOrd="0" presId="urn:microsoft.com/office/officeart/2005/8/layout/process4"/>
    <dgm:cxn modelId="{CE621F8B-1F46-48AD-ACEB-CCB1ACB97B85}" srcId="{D5A0C463-4895-44A5-BB98-E70549A9F8E9}" destId="{FD88149C-F015-499A-8128-B91529DECFA4}" srcOrd="1" destOrd="0" parTransId="{F3AAE4B2-A539-4A94-B0B5-2B6CF5C60830}" sibTransId="{B864DDF9-C60F-4DFE-AAA5-CC3CDD8AE9AA}"/>
    <dgm:cxn modelId="{7E2AA29C-E2A2-4CC5-AAD8-CB75CC983C4B}" srcId="{D5A0C463-4895-44A5-BB98-E70549A9F8E9}" destId="{3BBF9763-12F9-4631-8F7F-C76E6612DDED}" srcOrd="2" destOrd="0" parTransId="{FCC898C7-DBCB-48E1-AF19-2EC909028203}" sibTransId="{6AD7DB03-A7D7-4251-B195-97299E9A207F}"/>
    <dgm:cxn modelId="{17520BB0-A2A9-42E5-A63B-F898DC73CE48}" type="presOf" srcId="{D5A0C463-4895-44A5-BB98-E70549A9F8E9}" destId="{A3CB4D08-93C2-49CB-944E-E812A440B8C7}" srcOrd="0" destOrd="0" presId="urn:microsoft.com/office/officeart/2005/8/layout/process4"/>
    <dgm:cxn modelId="{05C13DB7-F3A9-42FC-B25B-6A514BC56AE7}" type="presOf" srcId="{883A51EE-B333-47A8-8A38-A926150BFA06}" destId="{488422D8-D50B-4C9C-9664-3A73A817699F}" srcOrd="0" destOrd="0" presId="urn:microsoft.com/office/officeart/2005/8/layout/process4"/>
    <dgm:cxn modelId="{60ED8C15-F486-447B-BA0F-981E120C8B74}" type="presParOf" srcId="{A3CB4D08-93C2-49CB-944E-E812A440B8C7}" destId="{B281A971-224E-45DC-B5CD-16404E1E0CD2}" srcOrd="0" destOrd="0" presId="urn:microsoft.com/office/officeart/2005/8/layout/process4"/>
    <dgm:cxn modelId="{D5381351-0F5C-4A94-B234-3A05FDAE5AB1}" type="presParOf" srcId="{B281A971-224E-45DC-B5CD-16404E1E0CD2}" destId="{8973F051-689D-4ACF-B48F-27B12AA2783C}" srcOrd="0" destOrd="0" presId="urn:microsoft.com/office/officeart/2005/8/layout/process4"/>
    <dgm:cxn modelId="{134A53AB-BC58-453D-8081-992C8F5063FF}" type="presParOf" srcId="{A3CB4D08-93C2-49CB-944E-E812A440B8C7}" destId="{20582FF5-7510-45B5-BAB2-BF5B23C563AB}" srcOrd="1" destOrd="0" presId="urn:microsoft.com/office/officeart/2005/8/layout/process4"/>
    <dgm:cxn modelId="{561286DF-CDB9-41AA-82F7-CFE952790F72}" type="presParOf" srcId="{A3CB4D08-93C2-49CB-944E-E812A440B8C7}" destId="{943A3B84-9CDE-4225-A2D0-FF290C6A4921}" srcOrd="2" destOrd="0" presId="urn:microsoft.com/office/officeart/2005/8/layout/process4"/>
    <dgm:cxn modelId="{26FAAA0D-8E0C-41FF-B739-1DBCC617ADD2}" type="presParOf" srcId="{943A3B84-9CDE-4225-A2D0-FF290C6A4921}" destId="{860B79E5-E9A3-40FF-8C18-C798CE02CBAC}" srcOrd="0" destOrd="0" presId="urn:microsoft.com/office/officeart/2005/8/layout/process4"/>
    <dgm:cxn modelId="{E7EC25E4-320D-4CCA-8350-7EE284F7748E}" type="presParOf" srcId="{A3CB4D08-93C2-49CB-944E-E812A440B8C7}" destId="{D17A3E53-C571-4F86-B964-E85213D86E65}" srcOrd="3" destOrd="0" presId="urn:microsoft.com/office/officeart/2005/8/layout/process4"/>
    <dgm:cxn modelId="{8A314237-D2FF-4227-AC2C-381259091A58}" type="presParOf" srcId="{A3CB4D08-93C2-49CB-944E-E812A440B8C7}" destId="{D897DEE8-15C0-44BE-BB6D-E7BFCF977C58}" srcOrd="4" destOrd="0" presId="urn:microsoft.com/office/officeart/2005/8/layout/process4"/>
    <dgm:cxn modelId="{8858F4DA-2799-46D0-8879-DE52C39AAC31}" type="presParOf" srcId="{D897DEE8-15C0-44BE-BB6D-E7BFCF977C58}" destId="{488422D8-D50B-4C9C-9664-3A73A81769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67C4C5-2379-4665-99C7-21C7C9E138F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1C51864C-7E52-4581-8CF7-2C85DAB8EBC1}">
      <dgm:prSet phldrT="[Text]" custT="1"/>
      <dgm:spPr/>
      <dgm:t>
        <a:bodyPr/>
        <a:lstStyle/>
        <a:p>
          <a:pPr rtl="0"/>
          <a:r>
            <a:rPr lang="en-US" sz="1400">
              <a:latin typeface="+mn-lt"/>
              <a:cs typeface="Arial"/>
            </a:rPr>
            <a:t>Opportunity for established safety net providers and partners to first review, negotiation, and decision to accept or refuse BH-ASO contracts and terms and continue to perform activities under the new contract structure effective July 1, 2025.</a:t>
          </a:r>
          <a:endParaRPr lang="en-US" sz="1400">
            <a:latin typeface="+mn-lt"/>
          </a:endParaRP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08DDF377-7748-45F0-A782-04B420D1A540}" type="parTrans" cxnId="{EA104F77-F054-48F0-B317-B3C9A492EC6A}">
      <dgm:prSet/>
      <dgm:spPr/>
      <dgm:t>
        <a:bodyPr/>
        <a:lstStyle/>
        <a:p>
          <a:endParaRPr lang="en-US"/>
        </a:p>
      </dgm:t>
    </dgm:pt>
    <dgm:pt modelId="{7F77835A-3CEC-412C-A0ED-ABE4E94BF257}" type="sibTrans" cxnId="{EA104F77-F054-48F0-B317-B3C9A492EC6A}">
      <dgm:prSet/>
      <dgm:spPr/>
      <dgm:t>
        <a:bodyPr/>
        <a:lstStyle/>
        <a:p>
          <a:endParaRPr lang="en-US"/>
        </a:p>
      </dgm:t>
    </dgm:pt>
    <dgm:pt modelId="{4978F577-9477-4CDA-959D-33A0A190A636}">
      <dgm:prSet phldrT="[Text]" custT="1"/>
      <dgm:spPr/>
      <dgm:t>
        <a:bodyPr/>
        <a:lstStyle/>
        <a:p>
          <a:pPr rtl="0"/>
          <a:r>
            <a:rPr lang="en-US" sz="1400" b="0">
              <a:latin typeface="+mn-lt"/>
            </a:rPr>
            <a:t>Applicable to current</a:t>
          </a:r>
          <a:r>
            <a:rPr lang="en-US" sz="1400">
              <a:latin typeface="+mn-lt"/>
            </a:rPr>
            <a:t> contractor coverage or service areas.</a:t>
          </a: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734475B4-64AB-4F1B-AEF2-5658E9CB5F1E}" type="parTrans" cxnId="{48EC20AB-8401-4619-9965-6010A9B59EF1}">
      <dgm:prSet/>
      <dgm:spPr/>
      <dgm:t>
        <a:bodyPr/>
        <a:lstStyle/>
        <a:p>
          <a:endParaRPr lang="en-US"/>
        </a:p>
      </dgm:t>
    </dgm:pt>
    <dgm:pt modelId="{A98F4159-DDCE-4695-AF47-A465AFFA907B}" type="sibTrans" cxnId="{48EC20AB-8401-4619-9965-6010A9B59EF1}">
      <dgm:prSet/>
      <dgm:spPr/>
      <dgm:t>
        <a:bodyPr/>
        <a:lstStyle/>
        <a:p>
          <a:endParaRPr lang="en-US"/>
        </a:p>
      </dgm:t>
    </dgm:pt>
    <dgm:pt modelId="{492D7D56-EC4F-43BE-A30A-C1AC5A98F6B2}">
      <dgm:prSet phldrT="[Text]" custT="1"/>
      <dgm:spPr/>
      <dgm:t>
        <a:bodyPr/>
        <a:lstStyle/>
        <a:p>
          <a:pPr rtl="0"/>
          <a:r>
            <a:rPr lang="en-US" sz="1400">
              <a:latin typeface="+mn-lt"/>
            </a:rPr>
            <a:t>Right of first refusal is not the adoption of current contracts. To establish consistency and ensure system stability, terms, requirements, and reimbursement may look different for July 1, 2025, contracts. </a:t>
          </a: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5D029EC0-5A82-4AA6-8955-F15530DAE577}" type="parTrans" cxnId="{44C21E96-FC85-4882-8FCF-2AC6A3735C19}">
      <dgm:prSet/>
      <dgm:spPr/>
      <dgm:t>
        <a:bodyPr/>
        <a:lstStyle/>
        <a:p>
          <a:endParaRPr lang="en-US"/>
        </a:p>
      </dgm:t>
    </dgm:pt>
    <dgm:pt modelId="{CA47555C-BFF0-4821-B9AB-2ADA3DEE931A}" type="sibTrans" cxnId="{44C21E96-FC85-4882-8FCF-2AC6A3735C19}">
      <dgm:prSet/>
      <dgm:spPr/>
      <dgm:t>
        <a:bodyPr/>
        <a:lstStyle/>
        <a:p>
          <a:endParaRPr lang="en-US"/>
        </a:p>
      </dgm:t>
    </dgm:pt>
    <dgm:pt modelId="{7E400C65-70F4-427A-A343-B955114EE057}">
      <dgm:prSet phldrT="[Text]" custT="1"/>
      <dgm:spPr/>
      <dgm:t>
        <a:bodyPr/>
        <a:lstStyle/>
        <a:p>
          <a:pPr rtl="0"/>
          <a:r>
            <a:rPr lang="en-US" sz="1400">
              <a:latin typeface="+mn-lt"/>
              <a:cs typeface="Arial"/>
            </a:rPr>
            <a:t> </a:t>
          </a:r>
          <a:endParaRPr lang="en-US" sz="1400">
            <a:latin typeface="+mn-lt"/>
            <a:ea typeface="Calibri"/>
            <a:cs typeface="Calibri"/>
          </a:endParaRP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3691EBB1-246C-4835-895D-65E049438106}" type="parTrans" cxnId="{91FBC3FD-5D91-4DCC-A127-BCA56211DE77}">
      <dgm:prSet/>
      <dgm:spPr/>
      <dgm:t>
        <a:bodyPr/>
        <a:lstStyle/>
        <a:p>
          <a:endParaRPr lang="en-US"/>
        </a:p>
      </dgm:t>
    </dgm:pt>
    <dgm:pt modelId="{7669715F-94E3-4FE3-8F6D-F5FF66B26402}" type="sibTrans" cxnId="{91FBC3FD-5D91-4DCC-A127-BCA56211DE77}">
      <dgm:prSet/>
      <dgm:spPr/>
      <dgm:t>
        <a:bodyPr/>
        <a:lstStyle/>
        <a:p>
          <a:endParaRPr lang="en-US"/>
        </a:p>
      </dgm:t>
    </dgm:pt>
    <dgm:pt modelId="{5615C204-5378-401D-9B23-A299CAF659D0}">
      <dgm:prSet phldrT="[Text]" custT="1"/>
      <dgm:spPr/>
      <dgm:t>
        <a:bodyPr/>
        <a:lstStyle/>
        <a:p>
          <a:endParaRPr lang="en-US" sz="1400">
            <a:latin typeface="+mn-lt"/>
          </a:endParaRP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A0E29101-DEFD-4848-A1EC-FB4B7F9A3193}" type="parTrans" cxnId="{21D44825-90EA-4147-A609-FF3561AB3D68}">
      <dgm:prSet/>
      <dgm:spPr/>
      <dgm:t>
        <a:bodyPr/>
        <a:lstStyle/>
        <a:p>
          <a:endParaRPr lang="en-US"/>
        </a:p>
      </dgm:t>
    </dgm:pt>
    <dgm:pt modelId="{4E641BD9-70AE-4002-BA66-2C4E0D170967}" type="sibTrans" cxnId="{21D44825-90EA-4147-A609-FF3561AB3D68}">
      <dgm:prSet/>
      <dgm:spPr/>
      <dgm:t>
        <a:bodyPr/>
        <a:lstStyle/>
        <a:p>
          <a:endParaRPr lang="en-US"/>
        </a:p>
      </dgm:t>
    </dgm:pt>
    <dgm:pt modelId="{C375D0B0-3917-49C3-9ECC-68D894D07AE4}">
      <dgm:prSet phldrT="[Text]" custT="1"/>
      <dgm:spPr/>
      <dgm:t>
        <a:bodyPr/>
        <a:lstStyle/>
        <a:p>
          <a:endParaRPr lang="en-US" sz="1400">
            <a:latin typeface="+mn-lt"/>
          </a:endParaRP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3229DBDF-910B-4853-80C5-001DA5744A62}" type="parTrans" cxnId="{6D93264F-89B3-4694-B98C-05B66F00FC95}">
      <dgm:prSet/>
      <dgm:spPr/>
      <dgm:t>
        <a:bodyPr/>
        <a:lstStyle/>
        <a:p>
          <a:endParaRPr lang="en-US"/>
        </a:p>
      </dgm:t>
    </dgm:pt>
    <dgm:pt modelId="{2C8F96B7-A3C6-49F3-ADE6-1A738094F785}" type="sibTrans" cxnId="{6D93264F-89B3-4694-B98C-05B66F00FC95}">
      <dgm:prSet/>
      <dgm:spPr/>
      <dgm:t>
        <a:bodyPr/>
        <a:lstStyle/>
        <a:p>
          <a:endParaRPr lang="en-US"/>
        </a:p>
      </dgm:t>
    </dgm:pt>
    <dgm:pt modelId="{279AC709-FDA5-4541-A5E6-5F29B3A2758C}">
      <dgm:prSet phldr="0"/>
      <dgm:spPr/>
      <dgm:t>
        <a:bodyPr/>
        <a:lstStyle/>
        <a:p>
          <a:pPr rtl="0"/>
          <a:endParaRPr lang="en-US" b="0">
            <a:latin typeface="Calibri"/>
            <a:ea typeface="Calibri"/>
            <a:cs typeface="Calibri"/>
          </a:endParaRPr>
        </a:p>
      </dgm:t>
    </dgm:pt>
    <dgm:pt modelId="{0E08AC79-8B79-4594-98E8-60A1932D5182}" type="parTrans" cxnId="{5FB0F2CD-4256-4B06-8B26-F9F640C52CDC}">
      <dgm:prSet/>
      <dgm:spPr/>
      <dgm:t>
        <a:bodyPr/>
        <a:lstStyle/>
        <a:p>
          <a:endParaRPr lang="en-US"/>
        </a:p>
      </dgm:t>
    </dgm:pt>
    <dgm:pt modelId="{E4C879FD-95A1-4577-A1B5-C20E6E9E826E}" type="sibTrans" cxnId="{5FB0F2CD-4256-4B06-8B26-F9F640C52CDC}">
      <dgm:prSet/>
      <dgm:spPr/>
      <dgm:t>
        <a:bodyPr/>
        <a:lstStyle/>
        <a:p>
          <a:endParaRPr lang="en-US"/>
        </a:p>
      </dgm:t>
    </dgm:pt>
    <dgm:pt modelId="{939290DE-5BEA-4474-8795-A736506F1B7A}">
      <dgm:prSet phldr="0" custT="1"/>
      <dgm:spPr/>
      <dgm:t>
        <a:bodyPr/>
        <a:lstStyle/>
        <a:p>
          <a:pPr rtl="0"/>
          <a:r>
            <a:rPr lang="en-US" sz="1400">
              <a:latin typeface="+mn-lt"/>
              <a:ea typeface="Calibri"/>
              <a:cs typeface="Calibri"/>
            </a:rPr>
            <a:t>Available to Iowa HHS and MHDS Regional contracted providers based on matching established work to July 1, 2025, behavioral health service system requirements.</a:t>
          </a:r>
        </a:p>
      </dgm:t>
      <dgm:extLst>
        <a:ext uri="{E40237B7-FDA0-4F09-8148-C483321AD2D9}">
          <dgm14:cNvPr xmlns:dgm14="http://schemas.microsoft.com/office/drawing/2010/diagram" id="0" name="" descr="- Available to Iowa HHS and MHDS Regional contracted providers based on matching established work to July 1, 2025, behavioral health service system requirements.&#10; &#10;- Opportunity for established safety net providers and partners to first review, negotiation, and decision to accept or refuse BH-ASO contracts and terms and continue to perform activities under the new contract structure effective July 1, 2025.&#10;&#10;- Applicable to current contractor coverage or service areas.&#10;&#10;- Right of first refusal is not the adoption of current contracts. To establish consistency and ensure system stability, terms, requirements, and reimbursement may look different for July 1, 2025, contracts. &#10;"/>
        </a:ext>
      </dgm:extLst>
    </dgm:pt>
    <dgm:pt modelId="{77A333C3-C9A9-458F-BD8D-57ACD4A7B2C8}" type="parTrans" cxnId="{C4AF3299-C73F-4BC4-A26B-F62DEF2D3F34}">
      <dgm:prSet/>
      <dgm:spPr/>
      <dgm:t>
        <a:bodyPr/>
        <a:lstStyle/>
        <a:p>
          <a:endParaRPr lang="en-US"/>
        </a:p>
      </dgm:t>
    </dgm:pt>
    <dgm:pt modelId="{6CAA5ED7-C76B-4048-B394-5EABBE044607}" type="sibTrans" cxnId="{C4AF3299-C73F-4BC4-A26B-F62DEF2D3F34}">
      <dgm:prSet/>
      <dgm:spPr/>
      <dgm:t>
        <a:bodyPr/>
        <a:lstStyle/>
        <a:p>
          <a:endParaRPr lang="en-US"/>
        </a:p>
      </dgm:t>
    </dgm:pt>
    <dgm:pt modelId="{D3479B18-D64C-4A68-946A-E731B9225025}" type="pres">
      <dgm:prSet presAssocID="{6B67C4C5-2379-4665-99C7-21C7C9E138F1}" presName="linearFlow" presStyleCnt="0">
        <dgm:presLayoutVars>
          <dgm:dir/>
          <dgm:animLvl val="lvl"/>
          <dgm:resizeHandles val="exact"/>
        </dgm:presLayoutVars>
      </dgm:prSet>
      <dgm:spPr/>
    </dgm:pt>
    <dgm:pt modelId="{141554A2-858C-42EA-BC63-B23866E7122D}" type="pres">
      <dgm:prSet presAssocID="{279AC709-FDA5-4541-A5E6-5F29B3A2758C}" presName="composite" presStyleCnt="0"/>
      <dgm:spPr/>
    </dgm:pt>
    <dgm:pt modelId="{48708CC5-F963-4E34-BF16-7C4FCCDECB9A}" type="pres">
      <dgm:prSet presAssocID="{279AC709-FDA5-4541-A5E6-5F29B3A2758C}" presName="parentText" presStyleLbl="alignNode1" presStyleIdx="0" presStyleCnt="4">
        <dgm:presLayoutVars>
          <dgm:chMax val="1"/>
          <dgm:bulletEnabled val="1"/>
        </dgm:presLayoutVars>
      </dgm:prSet>
      <dgm:spPr/>
    </dgm:pt>
    <dgm:pt modelId="{E8366E8B-C1DE-46B9-B981-DAE8CD7C5A26}" type="pres">
      <dgm:prSet presAssocID="{279AC709-FDA5-4541-A5E6-5F29B3A2758C}" presName="descendantText" presStyleLbl="alignAcc1" presStyleIdx="0" presStyleCnt="4">
        <dgm:presLayoutVars>
          <dgm:bulletEnabled val="1"/>
        </dgm:presLayoutVars>
      </dgm:prSet>
      <dgm:spPr/>
    </dgm:pt>
    <dgm:pt modelId="{EB31E905-277D-4FD5-9F77-B896ED1B9727}" type="pres">
      <dgm:prSet presAssocID="{E4C879FD-95A1-4577-A1B5-C20E6E9E826E}" presName="sp" presStyleCnt="0"/>
      <dgm:spPr/>
    </dgm:pt>
    <dgm:pt modelId="{17AA270A-DB81-4C41-8836-E60D96CE9ADB}" type="pres">
      <dgm:prSet presAssocID="{7E400C65-70F4-427A-A343-B955114EE057}" presName="composite" presStyleCnt="0"/>
      <dgm:spPr/>
    </dgm:pt>
    <dgm:pt modelId="{98AA6F0A-6F29-4855-B961-FA3E048D1760}" type="pres">
      <dgm:prSet presAssocID="{7E400C65-70F4-427A-A343-B955114EE057}" presName="parentText" presStyleLbl="alignNode1" presStyleIdx="1" presStyleCnt="4">
        <dgm:presLayoutVars>
          <dgm:chMax val="1"/>
          <dgm:bulletEnabled val="1"/>
        </dgm:presLayoutVars>
      </dgm:prSet>
      <dgm:spPr/>
    </dgm:pt>
    <dgm:pt modelId="{1D747A6D-EBD3-4D4F-9CD0-CAFD713257DF}" type="pres">
      <dgm:prSet presAssocID="{7E400C65-70F4-427A-A343-B955114EE057}" presName="descendantText" presStyleLbl="alignAcc1" presStyleIdx="1" presStyleCnt="4">
        <dgm:presLayoutVars>
          <dgm:bulletEnabled val="1"/>
        </dgm:presLayoutVars>
      </dgm:prSet>
      <dgm:spPr/>
    </dgm:pt>
    <dgm:pt modelId="{CF340D48-DC43-4994-A84F-3C758388AF99}" type="pres">
      <dgm:prSet presAssocID="{7669715F-94E3-4FE3-8F6D-F5FF66B26402}" presName="sp" presStyleCnt="0"/>
      <dgm:spPr/>
    </dgm:pt>
    <dgm:pt modelId="{D18A5D86-FFFA-4A41-A74D-7B8BEDA5B404}" type="pres">
      <dgm:prSet presAssocID="{5615C204-5378-401D-9B23-A299CAF659D0}" presName="composite" presStyleCnt="0"/>
      <dgm:spPr/>
    </dgm:pt>
    <dgm:pt modelId="{323C91EE-FB93-407B-835A-5627E1434A85}" type="pres">
      <dgm:prSet presAssocID="{5615C204-5378-401D-9B23-A299CAF659D0}" presName="parentText" presStyleLbl="alignNode1" presStyleIdx="2" presStyleCnt="4">
        <dgm:presLayoutVars>
          <dgm:chMax val="1"/>
          <dgm:bulletEnabled val="1"/>
        </dgm:presLayoutVars>
      </dgm:prSet>
      <dgm:spPr/>
    </dgm:pt>
    <dgm:pt modelId="{DFC7A724-0562-41AF-B3B0-684ECCDA5D52}" type="pres">
      <dgm:prSet presAssocID="{5615C204-5378-401D-9B23-A299CAF659D0}" presName="descendantText" presStyleLbl="alignAcc1" presStyleIdx="2" presStyleCnt="4">
        <dgm:presLayoutVars>
          <dgm:bulletEnabled val="1"/>
        </dgm:presLayoutVars>
      </dgm:prSet>
      <dgm:spPr/>
    </dgm:pt>
    <dgm:pt modelId="{5F49C255-A742-4EE7-82BC-D5256FA5F797}" type="pres">
      <dgm:prSet presAssocID="{4E641BD9-70AE-4002-BA66-2C4E0D170967}" presName="sp" presStyleCnt="0"/>
      <dgm:spPr/>
    </dgm:pt>
    <dgm:pt modelId="{403EC61F-BB3F-4935-AEB1-F612B9D2B1DE}" type="pres">
      <dgm:prSet presAssocID="{C375D0B0-3917-49C3-9ECC-68D894D07AE4}" presName="composite" presStyleCnt="0"/>
      <dgm:spPr/>
    </dgm:pt>
    <dgm:pt modelId="{539E9374-9BD8-4CD6-968B-BC45F9EFA6C7}" type="pres">
      <dgm:prSet presAssocID="{C375D0B0-3917-49C3-9ECC-68D894D07AE4}" presName="parentText" presStyleLbl="alignNode1" presStyleIdx="3" presStyleCnt="4">
        <dgm:presLayoutVars>
          <dgm:chMax val="1"/>
          <dgm:bulletEnabled val="1"/>
        </dgm:presLayoutVars>
      </dgm:prSet>
      <dgm:spPr/>
    </dgm:pt>
    <dgm:pt modelId="{A389944F-B4BE-4284-8E81-B5A9FF174A4E}" type="pres">
      <dgm:prSet presAssocID="{C375D0B0-3917-49C3-9ECC-68D894D07AE4}" presName="descendantText" presStyleLbl="alignAcc1" presStyleIdx="3" presStyleCnt="4">
        <dgm:presLayoutVars>
          <dgm:bulletEnabled val="1"/>
        </dgm:presLayoutVars>
      </dgm:prSet>
      <dgm:spPr/>
    </dgm:pt>
  </dgm:ptLst>
  <dgm:cxnLst>
    <dgm:cxn modelId="{17D8410F-0BAD-46C2-82EC-833E28E270BA}" type="presOf" srcId="{939290DE-5BEA-4474-8795-A736506F1B7A}" destId="{E8366E8B-C1DE-46B9-B981-DAE8CD7C5A26}" srcOrd="0" destOrd="0" presId="urn:microsoft.com/office/officeart/2005/8/layout/chevron2"/>
    <dgm:cxn modelId="{21D44825-90EA-4147-A609-FF3561AB3D68}" srcId="{6B67C4C5-2379-4665-99C7-21C7C9E138F1}" destId="{5615C204-5378-401D-9B23-A299CAF659D0}" srcOrd="2" destOrd="0" parTransId="{A0E29101-DEFD-4848-A1EC-FB4B7F9A3193}" sibTransId="{4E641BD9-70AE-4002-BA66-2C4E0D170967}"/>
    <dgm:cxn modelId="{6F613937-C790-438C-8527-45E7DBD3B338}" type="presOf" srcId="{4978F577-9477-4CDA-959D-33A0A190A636}" destId="{DFC7A724-0562-41AF-B3B0-684ECCDA5D52}" srcOrd="0" destOrd="0" presId="urn:microsoft.com/office/officeart/2005/8/layout/chevron2"/>
    <dgm:cxn modelId="{C8204F68-B963-4053-8392-B47D9E257AE6}" type="presOf" srcId="{5615C204-5378-401D-9B23-A299CAF659D0}" destId="{323C91EE-FB93-407B-835A-5627E1434A85}" srcOrd="0" destOrd="0" presId="urn:microsoft.com/office/officeart/2005/8/layout/chevron2"/>
    <dgm:cxn modelId="{8530A56C-45C0-4829-AD7D-5F60AEADBB26}" type="presOf" srcId="{279AC709-FDA5-4541-A5E6-5F29B3A2758C}" destId="{48708CC5-F963-4E34-BF16-7C4FCCDECB9A}" srcOrd="0" destOrd="0" presId="urn:microsoft.com/office/officeart/2005/8/layout/chevron2"/>
    <dgm:cxn modelId="{6D93264F-89B3-4694-B98C-05B66F00FC95}" srcId="{6B67C4C5-2379-4665-99C7-21C7C9E138F1}" destId="{C375D0B0-3917-49C3-9ECC-68D894D07AE4}" srcOrd="3" destOrd="0" parTransId="{3229DBDF-910B-4853-80C5-001DA5744A62}" sibTransId="{2C8F96B7-A3C6-49F3-ADE6-1A738094F785}"/>
    <dgm:cxn modelId="{EA104F77-F054-48F0-B317-B3C9A492EC6A}" srcId="{7E400C65-70F4-427A-A343-B955114EE057}" destId="{1C51864C-7E52-4581-8CF7-2C85DAB8EBC1}" srcOrd="0" destOrd="0" parTransId="{08DDF377-7748-45F0-A782-04B420D1A540}" sibTransId="{7F77835A-3CEC-412C-A0ED-ABE4E94BF257}"/>
    <dgm:cxn modelId="{655CA495-540C-4F67-B973-48E78518EAFA}" type="presOf" srcId="{C375D0B0-3917-49C3-9ECC-68D894D07AE4}" destId="{539E9374-9BD8-4CD6-968B-BC45F9EFA6C7}" srcOrd="0" destOrd="0" presId="urn:microsoft.com/office/officeart/2005/8/layout/chevron2"/>
    <dgm:cxn modelId="{44C21E96-FC85-4882-8FCF-2AC6A3735C19}" srcId="{C375D0B0-3917-49C3-9ECC-68D894D07AE4}" destId="{492D7D56-EC4F-43BE-A30A-C1AC5A98F6B2}" srcOrd="0" destOrd="0" parTransId="{5D029EC0-5A82-4AA6-8955-F15530DAE577}" sibTransId="{CA47555C-BFF0-4821-B9AB-2ADA3DEE931A}"/>
    <dgm:cxn modelId="{C4AF3299-C73F-4BC4-A26B-F62DEF2D3F34}" srcId="{279AC709-FDA5-4541-A5E6-5F29B3A2758C}" destId="{939290DE-5BEA-4474-8795-A736506F1B7A}" srcOrd="0" destOrd="0" parTransId="{77A333C3-C9A9-458F-BD8D-57ACD4A7B2C8}" sibTransId="{6CAA5ED7-C76B-4048-B394-5EABBE044607}"/>
    <dgm:cxn modelId="{EEA2E7A2-61AE-4330-8EC1-390F03BDD792}" type="presOf" srcId="{1C51864C-7E52-4581-8CF7-2C85DAB8EBC1}" destId="{1D747A6D-EBD3-4D4F-9CD0-CAFD713257DF}" srcOrd="0" destOrd="0" presId="urn:microsoft.com/office/officeart/2005/8/layout/chevron2"/>
    <dgm:cxn modelId="{48EC20AB-8401-4619-9965-6010A9B59EF1}" srcId="{5615C204-5378-401D-9B23-A299CAF659D0}" destId="{4978F577-9477-4CDA-959D-33A0A190A636}" srcOrd="0" destOrd="0" parTransId="{734475B4-64AB-4F1B-AEF2-5658E9CB5F1E}" sibTransId="{A98F4159-DDCE-4695-AF47-A465AFFA907B}"/>
    <dgm:cxn modelId="{BE3745B2-5D41-49D7-B152-536B9D5FC024}" type="presOf" srcId="{492D7D56-EC4F-43BE-A30A-C1AC5A98F6B2}" destId="{A389944F-B4BE-4284-8E81-B5A9FF174A4E}" srcOrd="0" destOrd="0" presId="urn:microsoft.com/office/officeart/2005/8/layout/chevron2"/>
    <dgm:cxn modelId="{980FBEC5-D919-406E-AD7D-9D31EBA4FAA9}" type="presOf" srcId="{7E400C65-70F4-427A-A343-B955114EE057}" destId="{98AA6F0A-6F29-4855-B961-FA3E048D1760}" srcOrd="0" destOrd="0" presId="urn:microsoft.com/office/officeart/2005/8/layout/chevron2"/>
    <dgm:cxn modelId="{5FB0F2CD-4256-4B06-8B26-F9F640C52CDC}" srcId="{6B67C4C5-2379-4665-99C7-21C7C9E138F1}" destId="{279AC709-FDA5-4541-A5E6-5F29B3A2758C}" srcOrd="0" destOrd="0" parTransId="{0E08AC79-8B79-4594-98E8-60A1932D5182}" sibTransId="{E4C879FD-95A1-4577-A1B5-C20E6E9E826E}"/>
    <dgm:cxn modelId="{EF4198F1-A958-4779-A27E-D2C616E5C559}" type="presOf" srcId="{6B67C4C5-2379-4665-99C7-21C7C9E138F1}" destId="{D3479B18-D64C-4A68-946A-E731B9225025}" srcOrd="0" destOrd="0" presId="urn:microsoft.com/office/officeart/2005/8/layout/chevron2"/>
    <dgm:cxn modelId="{91FBC3FD-5D91-4DCC-A127-BCA56211DE77}" srcId="{6B67C4C5-2379-4665-99C7-21C7C9E138F1}" destId="{7E400C65-70F4-427A-A343-B955114EE057}" srcOrd="1" destOrd="0" parTransId="{3691EBB1-246C-4835-895D-65E049438106}" sibTransId="{7669715F-94E3-4FE3-8F6D-F5FF66B26402}"/>
    <dgm:cxn modelId="{59F49732-7AC7-47E6-A751-92852ECA1F76}" type="presParOf" srcId="{D3479B18-D64C-4A68-946A-E731B9225025}" destId="{141554A2-858C-42EA-BC63-B23866E7122D}" srcOrd="0" destOrd="0" presId="urn:microsoft.com/office/officeart/2005/8/layout/chevron2"/>
    <dgm:cxn modelId="{60AA72D9-4B56-493C-8D0D-A15269448814}" type="presParOf" srcId="{141554A2-858C-42EA-BC63-B23866E7122D}" destId="{48708CC5-F963-4E34-BF16-7C4FCCDECB9A}" srcOrd="0" destOrd="0" presId="urn:microsoft.com/office/officeart/2005/8/layout/chevron2"/>
    <dgm:cxn modelId="{5637EFFD-204A-4838-9EBA-A449B4F4697C}" type="presParOf" srcId="{141554A2-858C-42EA-BC63-B23866E7122D}" destId="{E8366E8B-C1DE-46B9-B981-DAE8CD7C5A26}" srcOrd="1" destOrd="0" presId="urn:microsoft.com/office/officeart/2005/8/layout/chevron2"/>
    <dgm:cxn modelId="{137AC325-25DB-4C66-A845-2C67BF1AADF3}" type="presParOf" srcId="{D3479B18-D64C-4A68-946A-E731B9225025}" destId="{EB31E905-277D-4FD5-9F77-B896ED1B9727}" srcOrd="1" destOrd="0" presId="urn:microsoft.com/office/officeart/2005/8/layout/chevron2"/>
    <dgm:cxn modelId="{E793ACE4-5B28-41F0-9C9F-E895B2B60ED7}" type="presParOf" srcId="{D3479B18-D64C-4A68-946A-E731B9225025}" destId="{17AA270A-DB81-4C41-8836-E60D96CE9ADB}" srcOrd="2" destOrd="0" presId="urn:microsoft.com/office/officeart/2005/8/layout/chevron2"/>
    <dgm:cxn modelId="{C0053B4A-2B06-4CE7-890B-081AC144F685}" type="presParOf" srcId="{17AA270A-DB81-4C41-8836-E60D96CE9ADB}" destId="{98AA6F0A-6F29-4855-B961-FA3E048D1760}" srcOrd="0" destOrd="0" presId="urn:microsoft.com/office/officeart/2005/8/layout/chevron2"/>
    <dgm:cxn modelId="{408D3739-195B-4314-9BFE-599B2D8FCEF5}" type="presParOf" srcId="{17AA270A-DB81-4C41-8836-E60D96CE9ADB}" destId="{1D747A6D-EBD3-4D4F-9CD0-CAFD713257DF}" srcOrd="1" destOrd="0" presId="urn:microsoft.com/office/officeart/2005/8/layout/chevron2"/>
    <dgm:cxn modelId="{8918FBB7-5266-4283-956B-546DDA7EBEC0}" type="presParOf" srcId="{D3479B18-D64C-4A68-946A-E731B9225025}" destId="{CF340D48-DC43-4994-A84F-3C758388AF99}" srcOrd="3" destOrd="0" presId="urn:microsoft.com/office/officeart/2005/8/layout/chevron2"/>
    <dgm:cxn modelId="{0E259DEB-C4BF-487B-95D3-FCDBC2AAD08D}" type="presParOf" srcId="{D3479B18-D64C-4A68-946A-E731B9225025}" destId="{D18A5D86-FFFA-4A41-A74D-7B8BEDA5B404}" srcOrd="4" destOrd="0" presId="urn:microsoft.com/office/officeart/2005/8/layout/chevron2"/>
    <dgm:cxn modelId="{2DD006C9-01D1-42B5-8799-B48820BBAA0E}" type="presParOf" srcId="{D18A5D86-FFFA-4A41-A74D-7B8BEDA5B404}" destId="{323C91EE-FB93-407B-835A-5627E1434A85}" srcOrd="0" destOrd="0" presId="urn:microsoft.com/office/officeart/2005/8/layout/chevron2"/>
    <dgm:cxn modelId="{DEA0F514-0971-4472-A7A0-FCD37F4EB269}" type="presParOf" srcId="{D18A5D86-FFFA-4A41-A74D-7B8BEDA5B404}" destId="{DFC7A724-0562-41AF-B3B0-684ECCDA5D52}" srcOrd="1" destOrd="0" presId="urn:microsoft.com/office/officeart/2005/8/layout/chevron2"/>
    <dgm:cxn modelId="{1815C9EB-2694-4B65-AB3C-FDCDF2090E61}" type="presParOf" srcId="{D3479B18-D64C-4A68-946A-E731B9225025}" destId="{5F49C255-A742-4EE7-82BC-D5256FA5F797}" srcOrd="5" destOrd="0" presId="urn:microsoft.com/office/officeart/2005/8/layout/chevron2"/>
    <dgm:cxn modelId="{A3998DC8-DA16-4B8A-988A-35988ABBE1FB}" type="presParOf" srcId="{D3479B18-D64C-4A68-946A-E731B9225025}" destId="{403EC61F-BB3F-4935-AEB1-F612B9D2B1DE}" srcOrd="6" destOrd="0" presId="urn:microsoft.com/office/officeart/2005/8/layout/chevron2"/>
    <dgm:cxn modelId="{0815BF87-FD22-44B7-9FF3-42A656410382}" type="presParOf" srcId="{403EC61F-BB3F-4935-AEB1-F612B9D2B1DE}" destId="{539E9374-9BD8-4CD6-968B-BC45F9EFA6C7}" srcOrd="0" destOrd="0" presId="urn:microsoft.com/office/officeart/2005/8/layout/chevron2"/>
    <dgm:cxn modelId="{2B0C9C5D-33BB-444A-8CF9-1AD08FF0CFE2}" type="presParOf" srcId="{403EC61F-BB3F-4935-AEB1-F612B9D2B1DE}" destId="{A389944F-B4BE-4284-8E81-B5A9FF174A4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2A044A-41B5-43FF-936A-FCAC77BA529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E088558-4B7F-42D7-9D07-C6567B2E4E7A}">
      <dgm:prSet phldrT="[Text]"/>
      <dgm:spPr>
        <a:solidFill>
          <a:schemeClr val="accent3">
            <a:lumMod val="20000"/>
            <a:lumOff val="80000"/>
          </a:schemeClr>
        </a:solidFill>
        <a:ln>
          <a:solidFill>
            <a:schemeClr val="accent3"/>
          </a:solidFill>
        </a:ln>
      </dgm:spPr>
      <dgm:t>
        <a:bodyPr/>
        <a:lstStyle/>
        <a:p>
          <a:pPr rtl="0"/>
          <a:r>
            <a:rPr lang="en-US">
              <a:solidFill>
                <a:schemeClr val="tx1"/>
              </a:solidFill>
              <a:latin typeface="Source Serif 4"/>
              <a:cs typeface="Arial"/>
            </a:rPr>
            <a:t>In March, Iowa HHS will be able to deliver assessment data, budget target estimates, contract packages, and orientation training linking behavioral health service system funding to requirements.</a:t>
          </a:r>
        </a:p>
      </dgm:t>
      <dgm:extLst>
        <a:ext uri="{E40237B7-FDA0-4F09-8148-C483321AD2D9}">
          <dgm14:cNvPr xmlns:dgm14="http://schemas.microsoft.com/office/drawing/2010/diagram" id="0" name="" descr="In March, Iowa HHS will be able to deliver assessment data, budget target estimates, contract packages, and orientation training linking behavioral health service system funding to requirements.&#10;"/>
        </a:ext>
      </dgm:extLst>
    </dgm:pt>
    <dgm:pt modelId="{0CA1F2BC-572B-47B4-927C-B05C95CBFC71}" type="parTrans" cxnId="{20457E07-EB04-42F0-A9E1-F9A11BCE466F}">
      <dgm:prSet/>
      <dgm:spPr/>
      <dgm:t>
        <a:bodyPr/>
        <a:lstStyle/>
        <a:p>
          <a:endParaRPr lang="en-US"/>
        </a:p>
      </dgm:t>
    </dgm:pt>
    <dgm:pt modelId="{42E1C70F-6B18-44FF-BDBD-1F341E7C964F}" type="sibTrans" cxnId="{20457E07-EB04-42F0-A9E1-F9A11BCE466F}">
      <dgm:prSet/>
      <dgm:spPr/>
      <dgm:t>
        <a:bodyPr/>
        <a:lstStyle/>
        <a:p>
          <a:endParaRPr lang="en-US"/>
        </a:p>
      </dgm:t>
    </dgm:pt>
    <dgm:pt modelId="{BC85D34C-1164-4879-92E3-1571A5873513}">
      <dgm:prSet phldrT="[Text]"/>
      <dgm:spPr>
        <a:solidFill>
          <a:schemeClr val="accent4">
            <a:lumMod val="20000"/>
            <a:lumOff val="80000"/>
          </a:schemeClr>
        </a:solidFill>
        <a:ln>
          <a:solidFill>
            <a:schemeClr val="accent4"/>
          </a:solidFill>
        </a:ln>
      </dgm:spPr>
      <dgm:t>
        <a:bodyPr/>
        <a:lstStyle/>
        <a:p>
          <a:pPr rtl="0"/>
          <a:r>
            <a:rPr lang="en-US">
              <a:solidFill>
                <a:schemeClr val="tx1"/>
              </a:solidFill>
              <a:latin typeface="Source Serif 4"/>
              <a:cs typeface="Arial"/>
            </a:rPr>
            <a:t>District Advisory Councils will convene in April to advise the BH-ASO regarding district planning, which includes budgets, for July 1, 2025. </a:t>
          </a:r>
          <a:r>
            <a:rPr lang="en-US">
              <a:solidFill>
                <a:schemeClr val="tx1"/>
              </a:solidFill>
              <a:latin typeface="Source Serif 4"/>
              <a:ea typeface="Calibri"/>
              <a:cs typeface="Calibri"/>
            </a:rPr>
            <a:t>District Plans, including budgets, are due to Iowa HHS by April 30, 2025 for HHS' review and approval. </a:t>
          </a:r>
        </a:p>
      </dgm:t>
      <dgm:extLst>
        <a:ext uri="{E40237B7-FDA0-4F09-8148-C483321AD2D9}">
          <dgm14:cNvPr xmlns:dgm14="http://schemas.microsoft.com/office/drawing/2010/diagram" id="0" name="" descr="District Advisory Councils will convene in April to advise the BH-ASO regarding district planning, which includes budgets, for July 1, 2025. District Plans, including budgets, are due to Iowa HHS by April 30, 2025 for HHS' review and approval. &#10;"/>
        </a:ext>
      </dgm:extLst>
    </dgm:pt>
    <dgm:pt modelId="{A8BEB988-AC27-448C-94E6-EB7D755B4267}" type="parTrans" cxnId="{01D31BE8-8447-4543-80CB-C01969A8F498}">
      <dgm:prSet/>
      <dgm:spPr/>
      <dgm:t>
        <a:bodyPr/>
        <a:lstStyle/>
        <a:p>
          <a:endParaRPr lang="en-US"/>
        </a:p>
      </dgm:t>
    </dgm:pt>
    <dgm:pt modelId="{8AE39209-23FE-4C08-A2F1-20A504321C77}" type="sibTrans" cxnId="{01D31BE8-8447-4543-80CB-C01969A8F498}">
      <dgm:prSet/>
      <dgm:spPr/>
      <dgm:t>
        <a:bodyPr/>
        <a:lstStyle/>
        <a:p>
          <a:endParaRPr lang="en-US"/>
        </a:p>
      </dgm:t>
    </dgm:pt>
    <dgm:pt modelId="{E0A3D6F3-AB7A-412F-A102-532C6E2C9FDF}">
      <dgm:prSet phldr="0"/>
      <dgm:spPr>
        <a:solidFill>
          <a:schemeClr val="accent2">
            <a:lumMod val="20000"/>
            <a:lumOff val="80000"/>
          </a:schemeClr>
        </a:solidFill>
        <a:ln>
          <a:solidFill>
            <a:schemeClr val="accent2"/>
          </a:solidFill>
        </a:ln>
      </dgm:spPr>
      <dgm:t>
        <a:bodyPr/>
        <a:lstStyle/>
        <a:p>
          <a:pPr rtl="0"/>
          <a:r>
            <a:rPr lang="en-US">
              <a:solidFill>
                <a:schemeClr val="tx1"/>
              </a:solidFill>
              <a:latin typeface="Source Serif 4"/>
              <a:cs typeface="Arial"/>
            </a:rPr>
            <a:t>Iowa HHS has collected assessment data, contracts, and expenditures and matched to July 1, 2025, behavioral health service system and disability service system requirements.</a:t>
          </a:r>
        </a:p>
      </dgm:t>
      <dgm:extLst>
        <a:ext uri="{E40237B7-FDA0-4F09-8148-C483321AD2D9}">
          <dgm14:cNvPr xmlns:dgm14="http://schemas.microsoft.com/office/drawing/2010/diagram" id="0" name="" descr="Iowa HHS has collected assessment data, contracts, and expenditures and matched to July 1, 2025, behavioral health service system and disability service system requirements.&#10;"/>
        </a:ext>
      </dgm:extLst>
    </dgm:pt>
    <dgm:pt modelId="{26E354BA-0AE2-4B68-9D38-48D0A76A56FC}" type="parTrans" cxnId="{4F2CCFD5-301C-4842-A316-8BB47EB613F5}">
      <dgm:prSet/>
      <dgm:spPr/>
      <dgm:t>
        <a:bodyPr/>
        <a:lstStyle/>
        <a:p>
          <a:endParaRPr lang="en-US"/>
        </a:p>
      </dgm:t>
    </dgm:pt>
    <dgm:pt modelId="{C2DB71FA-FFB7-477E-966F-6F1950B3DBD5}" type="sibTrans" cxnId="{4F2CCFD5-301C-4842-A316-8BB47EB613F5}">
      <dgm:prSet/>
      <dgm:spPr/>
      <dgm:t>
        <a:bodyPr/>
        <a:lstStyle/>
        <a:p>
          <a:endParaRPr lang="en-US"/>
        </a:p>
      </dgm:t>
    </dgm:pt>
    <dgm:pt modelId="{2DC50750-D971-4679-845E-A02C2C91470F}">
      <dgm:prSet phldr="0"/>
      <dgm:spPr>
        <a:solidFill>
          <a:schemeClr val="accent6">
            <a:lumMod val="20000"/>
            <a:lumOff val="80000"/>
          </a:schemeClr>
        </a:solidFill>
        <a:ln>
          <a:solidFill>
            <a:schemeClr val="accent6"/>
          </a:solidFill>
        </a:ln>
      </dgm:spPr>
      <dgm:t>
        <a:bodyPr/>
        <a:lstStyle/>
        <a:p>
          <a:pPr rtl="0"/>
          <a:r>
            <a:rPr lang="en-US">
              <a:solidFill>
                <a:schemeClr val="tx1"/>
              </a:solidFill>
              <a:latin typeface="Source Serif 4"/>
              <a:ea typeface="Calibri"/>
              <a:cs typeface="Calibri"/>
            </a:rPr>
            <a:t>BH-ASO provider contracting will be concentrated in May and June 2025 after final Iowa HHS review and approval of district plans and budgets for July 1, 2025.</a:t>
          </a:r>
          <a:endParaRPr lang="en-US">
            <a:solidFill>
              <a:schemeClr val="tx1"/>
            </a:solidFill>
            <a:latin typeface="Source Serif 4"/>
          </a:endParaRPr>
        </a:p>
      </dgm:t>
      <dgm:extLst>
        <a:ext uri="{E40237B7-FDA0-4F09-8148-C483321AD2D9}">
          <dgm14:cNvPr xmlns:dgm14="http://schemas.microsoft.com/office/drawing/2010/diagram" id="0" name="" descr="BH-ASO provider contracting will be concentrated in May and June 2025 after final Iowa HHS review and approval of district plans and budgets for July 1, 2025.&#10;"/>
        </a:ext>
      </dgm:extLst>
    </dgm:pt>
    <dgm:pt modelId="{CF72FEB5-EA6A-4DB8-AD88-D92F8DB0EEA4}" type="parTrans" cxnId="{91840E0D-3990-47AB-A7DC-100E75A87D50}">
      <dgm:prSet/>
      <dgm:spPr/>
      <dgm:t>
        <a:bodyPr/>
        <a:lstStyle/>
        <a:p>
          <a:endParaRPr lang="en-US"/>
        </a:p>
      </dgm:t>
    </dgm:pt>
    <dgm:pt modelId="{3F6F50F6-DF27-4C9A-BB5E-3A8020F1124C}" type="sibTrans" cxnId="{91840E0D-3990-47AB-A7DC-100E75A87D50}">
      <dgm:prSet/>
      <dgm:spPr/>
      <dgm:t>
        <a:bodyPr/>
        <a:lstStyle/>
        <a:p>
          <a:endParaRPr lang="en-US"/>
        </a:p>
      </dgm:t>
    </dgm:pt>
    <dgm:pt modelId="{5E463069-44BD-4EFD-9C49-7114C652424F}">
      <dgm:prSet phldr="0"/>
      <dgm:spPr>
        <a:solidFill>
          <a:schemeClr val="accent5">
            <a:lumMod val="20000"/>
            <a:lumOff val="80000"/>
          </a:schemeClr>
        </a:solidFill>
        <a:ln>
          <a:solidFill>
            <a:schemeClr val="accent5"/>
          </a:solidFill>
        </a:ln>
      </dgm:spPr>
      <dgm:t>
        <a:bodyPr/>
        <a:lstStyle/>
        <a:p>
          <a:pPr rtl="0"/>
          <a:r>
            <a:rPr lang="en-US">
              <a:solidFill>
                <a:schemeClr val="tx1"/>
              </a:solidFill>
              <a:latin typeface="Source Serif 4"/>
              <a:ea typeface="Calibri"/>
              <a:cs typeface="Calibri"/>
            </a:rPr>
            <a:t>Disability Access Points (DAPs) will also launch disability services transition planning activities in April.</a:t>
          </a:r>
        </a:p>
      </dgm:t>
      <dgm:extLst>
        <a:ext uri="{E40237B7-FDA0-4F09-8148-C483321AD2D9}">
          <dgm14:cNvPr xmlns:dgm14="http://schemas.microsoft.com/office/drawing/2010/diagram" id="0" name="" descr="Disability Access Points (DAPs) will also launch disability services transition planning activities in April.&#10;"/>
        </a:ext>
      </dgm:extLst>
    </dgm:pt>
    <dgm:pt modelId="{BC223697-3009-4C52-9B4B-3B6127A4CF36}" type="parTrans" cxnId="{423AE463-927E-43C5-A631-BF0D43991366}">
      <dgm:prSet/>
      <dgm:spPr/>
      <dgm:t>
        <a:bodyPr/>
        <a:lstStyle/>
        <a:p>
          <a:endParaRPr lang="en-US"/>
        </a:p>
      </dgm:t>
    </dgm:pt>
    <dgm:pt modelId="{9292BBBF-65E1-44E0-B1EB-F859708845D9}" type="sibTrans" cxnId="{423AE463-927E-43C5-A631-BF0D43991366}">
      <dgm:prSet/>
      <dgm:spPr/>
      <dgm:t>
        <a:bodyPr/>
        <a:lstStyle/>
        <a:p>
          <a:endParaRPr lang="en-US"/>
        </a:p>
      </dgm:t>
    </dgm:pt>
    <dgm:pt modelId="{73EB085A-A419-4197-A316-4808BA7E2503}" type="pres">
      <dgm:prSet presAssocID="{522A044A-41B5-43FF-936A-FCAC77BA529D}" presName="linear" presStyleCnt="0">
        <dgm:presLayoutVars>
          <dgm:animLvl val="lvl"/>
          <dgm:resizeHandles val="exact"/>
        </dgm:presLayoutVars>
      </dgm:prSet>
      <dgm:spPr/>
    </dgm:pt>
    <dgm:pt modelId="{EAF6AD38-5777-4447-B287-9B16111DB265}" type="pres">
      <dgm:prSet presAssocID="{E0A3D6F3-AB7A-412F-A102-532C6E2C9FDF}" presName="parentText" presStyleLbl="node1" presStyleIdx="0" presStyleCnt="5">
        <dgm:presLayoutVars>
          <dgm:chMax val="0"/>
          <dgm:bulletEnabled val="1"/>
        </dgm:presLayoutVars>
      </dgm:prSet>
      <dgm:spPr/>
    </dgm:pt>
    <dgm:pt modelId="{7497470E-A220-4B14-8C08-59D42ECA4294}" type="pres">
      <dgm:prSet presAssocID="{C2DB71FA-FFB7-477E-966F-6F1950B3DBD5}" presName="spacer" presStyleCnt="0"/>
      <dgm:spPr/>
    </dgm:pt>
    <dgm:pt modelId="{9B73A221-CC04-4369-BE5F-269EA06AB214}" type="pres">
      <dgm:prSet presAssocID="{CE088558-4B7F-42D7-9D07-C6567B2E4E7A}" presName="parentText" presStyleLbl="node1" presStyleIdx="1" presStyleCnt="5">
        <dgm:presLayoutVars>
          <dgm:chMax val="0"/>
          <dgm:bulletEnabled val="1"/>
        </dgm:presLayoutVars>
      </dgm:prSet>
      <dgm:spPr/>
    </dgm:pt>
    <dgm:pt modelId="{CF97E200-3882-40DD-8FCF-47E44DD75DB0}" type="pres">
      <dgm:prSet presAssocID="{42E1C70F-6B18-44FF-BDBD-1F341E7C964F}" presName="spacer" presStyleCnt="0"/>
      <dgm:spPr/>
    </dgm:pt>
    <dgm:pt modelId="{B53AB32E-2B40-4C87-8C71-D7E33057364E}" type="pres">
      <dgm:prSet presAssocID="{BC85D34C-1164-4879-92E3-1571A5873513}" presName="parentText" presStyleLbl="node1" presStyleIdx="2" presStyleCnt="5">
        <dgm:presLayoutVars>
          <dgm:chMax val="0"/>
          <dgm:bulletEnabled val="1"/>
        </dgm:presLayoutVars>
      </dgm:prSet>
      <dgm:spPr/>
    </dgm:pt>
    <dgm:pt modelId="{937CCDDF-1AB5-47B7-B907-E90180ADF90B}" type="pres">
      <dgm:prSet presAssocID="{8AE39209-23FE-4C08-A2F1-20A504321C77}" presName="spacer" presStyleCnt="0"/>
      <dgm:spPr/>
    </dgm:pt>
    <dgm:pt modelId="{786D13B2-291B-4B30-9357-62A017059B8C}" type="pres">
      <dgm:prSet presAssocID="{5E463069-44BD-4EFD-9C49-7114C652424F}" presName="parentText" presStyleLbl="node1" presStyleIdx="3" presStyleCnt="5">
        <dgm:presLayoutVars>
          <dgm:chMax val="0"/>
          <dgm:bulletEnabled val="1"/>
        </dgm:presLayoutVars>
      </dgm:prSet>
      <dgm:spPr/>
    </dgm:pt>
    <dgm:pt modelId="{6B755D9C-781F-4438-BD05-1064A3196660}" type="pres">
      <dgm:prSet presAssocID="{9292BBBF-65E1-44E0-B1EB-F859708845D9}" presName="spacer" presStyleCnt="0"/>
      <dgm:spPr/>
    </dgm:pt>
    <dgm:pt modelId="{C2D07BEB-7181-4203-B08F-C4D3D5D8FB39}" type="pres">
      <dgm:prSet presAssocID="{2DC50750-D971-4679-845E-A02C2C91470F}" presName="parentText" presStyleLbl="node1" presStyleIdx="4" presStyleCnt="5">
        <dgm:presLayoutVars>
          <dgm:chMax val="0"/>
          <dgm:bulletEnabled val="1"/>
        </dgm:presLayoutVars>
      </dgm:prSet>
      <dgm:spPr/>
    </dgm:pt>
  </dgm:ptLst>
  <dgm:cxnLst>
    <dgm:cxn modelId="{7128FB05-1FE3-4140-B65B-BD5AB0C868E1}" type="presOf" srcId="{CE088558-4B7F-42D7-9D07-C6567B2E4E7A}" destId="{9B73A221-CC04-4369-BE5F-269EA06AB214}" srcOrd="0" destOrd="0" presId="urn:microsoft.com/office/officeart/2005/8/layout/vList2"/>
    <dgm:cxn modelId="{20457E07-EB04-42F0-A9E1-F9A11BCE466F}" srcId="{522A044A-41B5-43FF-936A-FCAC77BA529D}" destId="{CE088558-4B7F-42D7-9D07-C6567B2E4E7A}" srcOrd="1" destOrd="0" parTransId="{0CA1F2BC-572B-47B4-927C-B05C95CBFC71}" sibTransId="{42E1C70F-6B18-44FF-BDBD-1F341E7C964F}"/>
    <dgm:cxn modelId="{849E8407-8F70-4CB1-A7D4-CD76A69BD836}" type="presOf" srcId="{E0A3D6F3-AB7A-412F-A102-532C6E2C9FDF}" destId="{EAF6AD38-5777-4447-B287-9B16111DB265}" srcOrd="0" destOrd="0" presId="urn:microsoft.com/office/officeart/2005/8/layout/vList2"/>
    <dgm:cxn modelId="{1627A109-78AB-46DF-8371-83AAF499A8CD}" type="presOf" srcId="{5E463069-44BD-4EFD-9C49-7114C652424F}" destId="{786D13B2-291B-4B30-9357-62A017059B8C}" srcOrd="0" destOrd="0" presId="urn:microsoft.com/office/officeart/2005/8/layout/vList2"/>
    <dgm:cxn modelId="{91840E0D-3990-47AB-A7DC-100E75A87D50}" srcId="{522A044A-41B5-43FF-936A-FCAC77BA529D}" destId="{2DC50750-D971-4679-845E-A02C2C91470F}" srcOrd="4" destOrd="0" parTransId="{CF72FEB5-EA6A-4DB8-AD88-D92F8DB0EEA4}" sibTransId="{3F6F50F6-DF27-4C9A-BB5E-3A8020F1124C}"/>
    <dgm:cxn modelId="{FCFF2F3C-A804-41FB-A66F-7091EDA0A69A}" type="presOf" srcId="{2DC50750-D971-4679-845E-A02C2C91470F}" destId="{C2D07BEB-7181-4203-B08F-C4D3D5D8FB39}" srcOrd="0" destOrd="0" presId="urn:microsoft.com/office/officeart/2005/8/layout/vList2"/>
    <dgm:cxn modelId="{423AE463-927E-43C5-A631-BF0D43991366}" srcId="{522A044A-41B5-43FF-936A-FCAC77BA529D}" destId="{5E463069-44BD-4EFD-9C49-7114C652424F}" srcOrd="3" destOrd="0" parTransId="{BC223697-3009-4C52-9B4B-3B6127A4CF36}" sibTransId="{9292BBBF-65E1-44E0-B1EB-F859708845D9}"/>
    <dgm:cxn modelId="{F002B88F-6B79-4CC9-8D80-8BA76369D0D8}" type="presOf" srcId="{BC85D34C-1164-4879-92E3-1571A5873513}" destId="{B53AB32E-2B40-4C87-8C71-D7E33057364E}" srcOrd="0" destOrd="0" presId="urn:microsoft.com/office/officeart/2005/8/layout/vList2"/>
    <dgm:cxn modelId="{D12432A6-AC30-4392-AC34-C83357D51FFE}" type="presOf" srcId="{522A044A-41B5-43FF-936A-FCAC77BA529D}" destId="{73EB085A-A419-4197-A316-4808BA7E2503}" srcOrd="0" destOrd="0" presId="urn:microsoft.com/office/officeart/2005/8/layout/vList2"/>
    <dgm:cxn modelId="{4F2CCFD5-301C-4842-A316-8BB47EB613F5}" srcId="{522A044A-41B5-43FF-936A-FCAC77BA529D}" destId="{E0A3D6F3-AB7A-412F-A102-532C6E2C9FDF}" srcOrd="0" destOrd="0" parTransId="{26E354BA-0AE2-4B68-9D38-48D0A76A56FC}" sibTransId="{C2DB71FA-FFB7-477E-966F-6F1950B3DBD5}"/>
    <dgm:cxn modelId="{01D31BE8-8447-4543-80CB-C01969A8F498}" srcId="{522A044A-41B5-43FF-936A-FCAC77BA529D}" destId="{BC85D34C-1164-4879-92E3-1571A5873513}" srcOrd="2" destOrd="0" parTransId="{A8BEB988-AC27-448C-94E6-EB7D755B4267}" sibTransId="{8AE39209-23FE-4C08-A2F1-20A504321C77}"/>
    <dgm:cxn modelId="{70974486-B463-4A07-ACDA-E0D1BDEDB2D7}" type="presParOf" srcId="{73EB085A-A419-4197-A316-4808BA7E2503}" destId="{EAF6AD38-5777-4447-B287-9B16111DB265}" srcOrd="0" destOrd="0" presId="urn:microsoft.com/office/officeart/2005/8/layout/vList2"/>
    <dgm:cxn modelId="{F2B222FA-4B40-4949-8282-457AB6A3343A}" type="presParOf" srcId="{73EB085A-A419-4197-A316-4808BA7E2503}" destId="{7497470E-A220-4B14-8C08-59D42ECA4294}" srcOrd="1" destOrd="0" presId="urn:microsoft.com/office/officeart/2005/8/layout/vList2"/>
    <dgm:cxn modelId="{9B703034-3D17-431D-9B0C-9DDBBA94CABE}" type="presParOf" srcId="{73EB085A-A419-4197-A316-4808BA7E2503}" destId="{9B73A221-CC04-4369-BE5F-269EA06AB214}" srcOrd="2" destOrd="0" presId="urn:microsoft.com/office/officeart/2005/8/layout/vList2"/>
    <dgm:cxn modelId="{DDF9BE03-F745-4633-B9F5-2BF1AA06791A}" type="presParOf" srcId="{73EB085A-A419-4197-A316-4808BA7E2503}" destId="{CF97E200-3882-40DD-8FCF-47E44DD75DB0}" srcOrd="3" destOrd="0" presId="urn:microsoft.com/office/officeart/2005/8/layout/vList2"/>
    <dgm:cxn modelId="{B755436B-A489-44B6-B86C-6E9D6400D729}" type="presParOf" srcId="{73EB085A-A419-4197-A316-4808BA7E2503}" destId="{B53AB32E-2B40-4C87-8C71-D7E33057364E}" srcOrd="4" destOrd="0" presId="urn:microsoft.com/office/officeart/2005/8/layout/vList2"/>
    <dgm:cxn modelId="{8728BEA8-718F-46E2-8A12-13F522C9D17E}" type="presParOf" srcId="{73EB085A-A419-4197-A316-4808BA7E2503}" destId="{937CCDDF-1AB5-47B7-B907-E90180ADF90B}" srcOrd="5" destOrd="0" presId="urn:microsoft.com/office/officeart/2005/8/layout/vList2"/>
    <dgm:cxn modelId="{E0575A1A-8CA8-4CF9-A3DC-801318424D28}" type="presParOf" srcId="{73EB085A-A419-4197-A316-4808BA7E2503}" destId="{786D13B2-291B-4B30-9357-62A017059B8C}" srcOrd="6" destOrd="0" presId="urn:microsoft.com/office/officeart/2005/8/layout/vList2"/>
    <dgm:cxn modelId="{87775312-A86D-443A-A9CF-9D383CFAA528}" type="presParOf" srcId="{73EB085A-A419-4197-A316-4808BA7E2503}" destId="{6B755D9C-781F-4438-BD05-1064A3196660}" srcOrd="7" destOrd="0" presId="urn:microsoft.com/office/officeart/2005/8/layout/vList2"/>
    <dgm:cxn modelId="{A01E6364-E3B1-4AEB-B963-082009808AD9}" type="presParOf" srcId="{73EB085A-A419-4197-A316-4808BA7E2503}" destId="{C2D07BEB-7181-4203-B08F-C4D3D5D8FB3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AA0E3-4F3E-4D4D-9FD7-C532A6E5EF98}">
      <dsp:nvSpPr>
        <dsp:cNvPr id="0" name=""/>
        <dsp:cNvSpPr/>
      </dsp:nvSpPr>
      <dsp:spPr>
        <a:xfrm>
          <a:off x="1" y="74"/>
          <a:ext cx="9143996" cy="9111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Iowa’s Behavioral Health Service System will:</a:t>
          </a:r>
        </a:p>
      </dsp:txBody>
      <dsp:txXfrm>
        <a:off x="1" y="74"/>
        <a:ext cx="9143996" cy="911178"/>
      </dsp:txXfrm>
    </dsp:sp>
    <dsp:sp modelId="{B901E14D-7C16-4B5F-ABA7-9B5BCD26C8E5}">
      <dsp:nvSpPr>
        <dsp:cNvPr id="0" name=""/>
        <dsp:cNvSpPr/>
      </dsp:nvSpPr>
      <dsp:spPr>
        <a:xfrm>
          <a:off x="1826121" y="1075264"/>
          <a:ext cx="911178" cy="911178"/>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3C7F9-42E4-4FFA-AE9C-654ABB86757C}">
      <dsp:nvSpPr>
        <dsp:cNvPr id="0" name=""/>
        <dsp:cNvSpPr/>
      </dsp:nvSpPr>
      <dsp:spPr>
        <a:xfrm>
          <a:off x="2791970" y="1075264"/>
          <a:ext cx="4525908" cy="911178"/>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lt"/>
            </a:rPr>
            <a:t>Offer information, coordination, and clear access points throughout each Behavioral Health district.</a:t>
          </a:r>
        </a:p>
      </dsp:txBody>
      <dsp:txXfrm>
        <a:off x="2836458" y="1119752"/>
        <a:ext cx="4436932" cy="822202"/>
      </dsp:txXfrm>
    </dsp:sp>
    <dsp:sp modelId="{E46F7CEC-E84E-4A0E-9F0B-1A7618E18C6C}">
      <dsp:nvSpPr>
        <dsp:cNvPr id="0" name=""/>
        <dsp:cNvSpPr/>
      </dsp:nvSpPr>
      <dsp:spPr>
        <a:xfrm>
          <a:off x="1826121" y="2095784"/>
          <a:ext cx="911178" cy="911178"/>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4C4DD-50B2-40BC-B6FB-E1071507210B}">
      <dsp:nvSpPr>
        <dsp:cNvPr id="0" name=""/>
        <dsp:cNvSpPr/>
      </dsp:nvSpPr>
      <dsp:spPr>
        <a:xfrm>
          <a:off x="2791970" y="2095784"/>
          <a:ext cx="4525908" cy="911178"/>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Ensure that individuals and families have access to person-centered services and supports, no matter where they live.</a:t>
          </a:r>
        </a:p>
      </dsp:txBody>
      <dsp:txXfrm>
        <a:off x="2836458" y="2140272"/>
        <a:ext cx="4436932" cy="822202"/>
      </dsp:txXfrm>
    </dsp:sp>
    <dsp:sp modelId="{D3116747-9639-4CE9-81A0-3FA770CC9598}">
      <dsp:nvSpPr>
        <dsp:cNvPr id="0" name=""/>
        <dsp:cNvSpPr/>
      </dsp:nvSpPr>
      <dsp:spPr>
        <a:xfrm>
          <a:off x="1826121" y="3116304"/>
          <a:ext cx="911178" cy="911178"/>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7AA76-6E35-4028-B1BC-0E18A7B3AE92}">
      <dsp:nvSpPr>
        <dsp:cNvPr id="0" name=""/>
        <dsp:cNvSpPr/>
      </dsp:nvSpPr>
      <dsp:spPr>
        <a:xfrm>
          <a:off x="2791970" y="3116304"/>
          <a:ext cx="4525908" cy="911178"/>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lt"/>
            </a:rPr>
            <a:t>Reduce confusion, duplication of effort, and correct misplaced spending by linking and organizing effort under Federal, State, and local governance and authority.</a:t>
          </a:r>
        </a:p>
      </dsp:txBody>
      <dsp:txXfrm>
        <a:off x="2836458" y="3160792"/>
        <a:ext cx="4436932" cy="822202"/>
      </dsp:txXfrm>
    </dsp:sp>
    <dsp:sp modelId="{F9EBBC10-882F-4B44-8D8A-CB363E736D39}">
      <dsp:nvSpPr>
        <dsp:cNvPr id="0" name=""/>
        <dsp:cNvSpPr/>
      </dsp:nvSpPr>
      <dsp:spPr>
        <a:xfrm>
          <a:off x="1826121" y="4136824"/>
          <a:ext cx="911178" cy="911178"/>
        </a:xfrm>
        <a:prstGeom prst="roundRect">
          <a:avLst>
            <a:gd name="adj" fmla="val 1667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69F33-FCA8-4D61-BCB9-05BBF6C3F759}">
      <dsp:nvSpPr>
        <dsp:cNvPr id="0" name=""/>
        <dsp:cNvSpPr/>
      </dsp:nvSpPr>
      <dsp:spPr>
        <a:xfrm>
          <a:off x="2791970" y="4136824"/>
          <a:ext cx="4525908" cy="911178"/>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lt"/>
            </a:rPr>
            <a:t>Eliminate administrative red tape to empower behavioral health safety net providers to focus on meeting the needs of Iowans who rely on them for care.</a:t>
          </a:r>
        </a:p>
      </dsp:txBody>
      <dsp:txXfrm>
        <a:off x="2836458" y="4181312"/>
        <a:ext cx="4436932" cy="822202"/>
      </dsp:txXfrm>
    </dsp:sp>
    <dsp:sp modelId="{5FB23969-4118-4F16-AF08-260BC6B65081}">
      <dsp:nvSpPr>
        <dsp:cNvPr id="0" name=""/>
        <dsp:cNvSpPr/>
      </dsp:nvSpPr>
      <dsp:spPr>
        <a:xfrm>
          <a:off x="1826121" y="5157344"/>
          <a:ext cx="911178" cy="911178"/>
        </a:xfrm>
        <a:prstGeom prst="roundRect">
          <a:avLst>
            <a:gd name="adj" fmla="val 1667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FA4C0-3D68-49CE-ACFC-5E50EC54FAFE}">
      <dsp:nvSpPr>
        <dsp:cNvPr id="0" name=""/>
        <dsp:cNvSpPr/>
      </dsp:nvSpPr>
      <dsp:spPr>
        <a:xfrm>
          <a:off x="2791970" y="5157344"/>
          <a:ext cx="4525908" cy="911178"/>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lt"/>
            </a:rPr>
            <a:t>Guide investment through assessment and planning processes linked to measurable outcomes and results.</a:t>
          </a:r>
        </a:p>
      </dsp:txBody>
      <dsp:txXfrm>
        <a:off x="2836458" y="5201832"/>
        <a:ext cx="4436932" cy="8222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36C0F-A7FF-41A3-BC22-1DB60162B915}">
      <dsp:nvSpPr>
        <dsp:cNvPr id="0" name=""/>
        <dsp:cNvSpPr/>
      </dsp:nvSpPr>
      <dsp:spPr>
        <a:xfrm>
          <a:off x="0" y="325432"/>
          <a:ext cx="608951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C6559-D2E7-46E0-A8AC-4D6E2D067BE1}">
      <dsp:nvSpPr>
        <dsp:cNvPr id="0" name=""/>
        <dsp:cNvSpPr/>
      </dsp:nvSpPr>
      <dsp:spPr>
        <a:xfrm>
          <a:off x="304475" y="59752"/>
          <a:ext cx="426266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119" tIns="0" rIns="161119" bIns="0" numCol="1" spcCol="1270" anchor="ctr" anchorCtr="0">
          <a:noAutofit/>
        </a:bodyPr>
        <a:lstStyle/>
        <a:p>
          <a:pPr marL="0" lvl="0" indent="0" algn="l" defTabSz="800100">
            <a:lnSpc>
              <a:spcPct val="90000"/>
            </a:lnSpc>
            <a:spcBef>
              <a:spcPct val="0"/>
            </a:spcBef>
            <a:spcAft>
              <a:spcPct val="35000"/>
            </a:spcAft>
            <a:buNone/>
          </a:pPr>
          <a:r>
            <a:rPr lang="en-US" sz="1800" kern="1200">
              <a:cs typeface="Arial"/>
            </a:rPr>
            <a:t>Implement Iowa Code 225A (HF 2673)</a:t>
          </a:r>
          <a:endParaRPr lang="en-US" sz="1800" kern="1200"/>
        </a:p>
      </dsp:txBody>
      <dsp:txXfrm>
        <a:off x="330414" y="85691"/>
        <a:ext cx="4210785" cy="479482"/>
      </dsp:txXfrm>
    </dsp:sp>
    <dsp:sp modelId="{267BF2E3-34BD-4323-806D-40C5A57D4432}">
      <dsp:nvSpPr>
        <dsp:cNvPr id="0" name=""/>
        <dsp:cNvSpPr/>
      </dsp:nvSpPr>
      <dsp:spPr>
        <a:xfrm>
          <a:off x="0" y="1141912"/>
          <a:ext cx="6089519" cy="2778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2614" tIns="374904" rIns="472614" bIns="128016" numCol="1" spcCol="1270" anchor="t" anchorCtr="0">
          <a:noAutofit/>
        </a:bodyPr>
        <a:lstStyle/>
        <a:p>
          <a:pPr marL="171450" lvl="1" indent="-171450" algn="l" defTabSz="800100">
            <a:lnSpc>
              <a:spcPct val="90000"/>
            </a:lnSpc>
            <a:spcBef>
              <a:spcPct val="0"/>
            </a:spcBef>
            <a:spcAft>
              <a:spcPct val="15000"/>
            </a:spcAft>
            <a:buFont typeface="Wingdings" panose="05040102010807070707" pitchFamily="18" charset="2"/>
            <a:buChar char="§"/>
          </a:pPr>
          <a:r>
            <a:rPr lang="en-US" sz="1800" kern="1200">
              <a:ea typeface="+mn-lt"/>
              <a:cs typeface="+mn-lt"/>
            </a:rPr>
            <a:t>Definitions</a:t>
          </a:r>
          <a:endParaRPr lang="en-US" sz="1800" kern="1200"/>
        </a:p>
        <a:p>
          <a:pPr marL="171450" lvl="1" indent="-171450" algn="l" defTabSz="800100">
            <a:lnSpc>
              <a:spcPct val="90000"/>
            </a:lnSpc>
            <a:spcBef>
              <a:spcPct val="0"/>
            </a:spcBef>
            <a:spcAft>
              <a:spcPct val="15000"/>
            </a:spcAft>
            <a:buChar char="•"/>
          </a:pPr>
          <a:r>
            <a:rPr lang="en-US" sz="1800" kern="1200">
              <a:ea typeface="+mn-lt"/>
              <a:cs typeface="+mn-lt"/>
            </a:rPr>
            <a:t>Behavioral Health Service System Eligibility and Services</a:t>
          </a:r>
        </a:p>
        <a:p>
          <a:pPr marL="171450" lvl="1" indent="-171450" algn="l" defTabSz="800100">
            <a:lnSpc>
              <a:spcPct val="90000"/>
            </a:lnSpc>
            <a:spcBef>
              <a:spcPct val="0"/>
            </a:spcBef>
            <a:spcAft>
              <a:spcPct val="15000"/>
            </a:spcAft>
            <a:buChar char="•"/>
          </a:pPr>
          <a:r>
            <a:rPr lang="en-US" sz="1800" kern="1200">
              <a:ea typeface="+mn-lt"/>
              <a:cs typeface="+mn-lt"/>
            </a:rPr>
            <a:t>Behavioral Health  Administrative Service Organizations</a:t>
          </a:r>
        </a:p>
        <a:p>
          <a:pPr marL="171450" lvl="1" indent="-171450" algn="l" defTabSz="800100">
            <a:lnSpc>
              <a:spcPct val="90000"/>
            </a:lnSpc>
            <a:spcBef>
              <a:spcPct val="0"/>
            </a:spcBef>
            <a:spcAft>
              <a:spcPct val="15000"/>
            </a:spcAft>
            <a:buChar char="•"/>
          </a:pPr>
          <a:r>
            <a:rPr lang="en-US" sz="1800" kern="1200">
              <a:ea typeface="+mn-lt"/>
              <a:cs typeface="+mn-lt"/>
            </a:rPr>
            <a:t>District Behavioral Health Advisory Councils</a:t>
          </a:r>
        </a:p>
        <a:p>
          <a:pPr marL="171450" lvl="1" indent="-171450" algn="l" defTabSz="800100">
            <a:lnSpc>
              <a:spcPct val="90000"/>
            </a:lnSpc>
            <a:spcBef>
              <a:spcPct val="0"/>
            </a:spcBef>
            <a:spcAft>
              <a:spcPct val="15000"/>
            </a:spcAft>
            <a:buChar char="•"/>
          </a:pPr>
          <a:r>
            <a:rPr lang="en-US" sz="1800" kern="1200">
              <a:ea typeface="+mn-lt"/>
              <a:cs typeface="+mn-lt"/>
            </a:rPr>
            <a:t>Data Collection</a:t>
          </a:r>
        </a:p>
        <a:p>
          <a:pPr marL="171450" lvl="1" indent="-171450" algn="l" defTabSz="800100">
            <a:lnSpc>
              <a:spcPct val="90000"/>
            </a:lnSpc>
            <a:spcBef>
              <a:spcPct val="0"/>
            </a:spcBef>
            <a:spcAft>
              <a:spcPct val="15000"/>
            </a:spcAft>
            <a:buChar char="•"/>
          </a:pPr>
          <a:r>
            <a:rPr lang="en-US" sz="1800" kern="1200">
              <a:ea typeface="+mn-lt"/>
              <a:cs typeface="+mn-lt"/>
            </a:rPr>
            <a:t>Includes Mental Health Advocates as authorized by Iowa Code 229</a:t>
          </a:r>
        </a:p>
      </dsp:txBody>
      <dsp:txXfrm>
        <a:off x="0" y="1141912"/>
        <a:ext cx="6089519" cy="2778300"/>
      </dsp:txXfrm>
    </dsp:sp>
    <dsp:sp modelId="{8357D243-63CD-4154-857D-DA256C412954}">
      <dsp:nvSpPr>
        <dsp:cNvPr id="0" name=""/>
        <dsp:cNvSpPr/>
      </dsp:nvSpPr>
      <dsp:spPr>
        <a:xfrm>
          <a:off x="304475" y="876232"/>
          <a:ext cx="426266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119" tIns="0" rIns="161119" bIns="0" numCol="1" spcCol="1270" anchor="ctr" anchorCtr="0">
          <a:noAutofit/>
        </a:bodyPr>
        <a:lstStyle/>
        <a:p>
          <a:pPr marL="0" lvl="0" indent="0" algn="l" defTabSz="800100">
            <a:lnSpc>
              <a:spcPct val="90000"/>
            </a:lnSpc>
            <a:spcBef>
              <a:spcPct val="0"/>
            </a:spcBef>
            <a:spcAft>
              <a:spcPct val="35000"/>
            </a:spcAft>
            <a:buNone/>
          </a:pPr>
          <a:r>
            <a:rPr lang="en-US" sz="1800" kern="1200">
              <a:cs typeface="Arial"/>
            </a:rPr>
            <a:t>Iowa Administrative Code 441 Chapters 300-310</a:t>
          </a:r>
          <a:endParaRPr lang="en-US" sz="1800" kern="1200"/>
        </a:p>
      </dsp:txBody>
      <dsp:txXfrm>
        <a:off x="330414" y="902171"/>
        <a:ext cx="4210785" cy="479482"/>
      </dsp:txXfrm>
    </dsp:sp>
    <dsp:sp modelId="{A49CF749-1636-4E20-98F7-44567F0FF32C}">
      <dsp:nvSpPr>
        <dsp:cNvPr id="0" name=""/>
        <dsp:cNvSpPr/>
      </dsp:nvSpPr>
      <dsp:spPr>
        <a:xfrm>
          <a:off x="0" y="4283092"/>
          <a:ext cx="6089519" cy="1247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2614" tIns="374904" rIns="47261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cs typeface="Arial"/>
              <a:hlinkClick xmlns:r="http://schemas.openxmlformats.org/officeDocument/2006/relationships" r:id="rId1"/>
            </a:rPr>
            <a:t>Iowa Administrative Bulletin Component Document</a:t>
          </a:r>
          <a:endParaRPr lang="en-US" sz="1800" kern="1200">
            <a:ea typeface="+mn-lt"/>
            <a:cs typeface="+mn-lt"/>
          </a:endParaRPr>
        </a:p>
        <a:p>
          <a:pPr marL="171450" lvl="1" indent="-171450" algn="l" defTabSz="800100" rtl="0">
            <a:lnSpc>
              <a:spcPct val="90000"/>
            </a:lnSpc>
            <a:spcBef>
              <a:spcPct val="0"/>
            </a:spcBef>
            <a:spcAft>
              <a:spcPct val="15000"/>
            </a:spcAft>
            <a:buChar char="•"/>
          </a:pPr>
          <a:r>
            <a:rPr lang="en-US" sz="1800" kern="1200">
              <a:cs typeface="Arial"/>
            </a:rPr>
            <a:t>Public hearing held February 25</a:t>
          </a:r>
          <a:r>
            <a:rPr lang="en-US" sz="1800" kern="1200">
              <a:latin typeface="Work Sans"/>
              <a:cs typeface="Arial"/>
            </a:rPr>
            <a:t>,</a:t>
          </a:r>
          <a:r>
            <a:rPr lang="en-US" sz="1800" kern="1200">
              <a:cs typeface="Arial"/>
            </a:rPr>
            <a:t> 2025.</a:t>
          </a:r>
          <a:endParaRPr lang="en-US" sz="1800" kern="1200">
            <a:latin typeface="Work Sans"/>
            <a:cs typeface="Arial"/>
          </a:endParaRPr>
        </a:p>
      </dsp:txBody>
      <dsp:txXfrm>
        <a:off x="0" y="4283092"/>
        <a:ext cx="6089519" cy="1247400"/>
      </dsp:txXfrm>
    </dsp:sp>
    <dsp:sp modelId="{20BC423B-AE4A-4767-9935-DE5254A266B8}">
      <dsp:nvSpPr>
        <dsp:cNvPr id="0" name=""/>
        <dsp:cNvSpPr/>
      </dsp:nvSpPr>
      <dsp:spPr>
        <a:xfrm>
          <a:off x="304475" y="4017412"/>
          <a:ext cx="426266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119" tIns="0" rIns="161119" bIns="0" numCol="1" spcCol="1270" anchor="ctr" anchorCtr="0">
          <a:noAutofit/>
        </a:bodyPr>
        <a:lstStyle/>
        <a:p>
          <a:pPr marL="0" lvl="0" indent="0" algn="l" defTabSz="800100">
            <a:lnSpc>
              <a:spcPct val="90000"/>
            </a:lnSpc>
            <a:spcBef>
              <a:spcPct val="0"/>
            </a:spcBef>
            <a:spcAft>
              <a:spcPct val="35000"/>
            </a:spcAft>
            <a:buNone/>
          </a:pPr>
          <a:r>
            <a:rPr lang="en-US" sz="1800" kern="1200">
              <a:ea typeface="+mn-lt"/>
              <a:cs typeface="+mn-lt"/>
            </a:rPr>
            <a:t>Regulatory</a:t>
          </a:r>
          <a:r>
            <a:rPr lang="en-US" sz="1800" kern="1200">
              <a:cs typeface="Arial"/>
            </a:rPr>
            <a:t> Analysis published</a:t>
          </a:r>
          <a:endParaRPr lang="en-US" sz="1800" kern="1200">
            <a:ea typeface="+mn-lt"/>
            <a:cs typeface="+mn-lt"/>
          </a:endParaRPr>
        </a:p>
      </dsp:txBody>
      <dsp:txXfrm>
        <a:off x="330414" y="4043351"/>
        <a:ext cx="4210785" cy="479482"/>
      </dsp:txXfrm>
    </dsp:sp>
    <dsp:sp modelId="{754C3A25-7D2E-4BBA-B475-4CDD192D5BA9}">
      <dsp:nvSpPr>
        <dsp:cNvPr id="0" name=""/>
        <dsp:cNvSpPr/>
      </dsp:nvSpPr>
      <dsp:spPr>
        <a:xfrm>
          <a:off x="0" y="5893372"/>
          <a:ext cx="608951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CBA4DC-D1ED-4295-8724-B96B1F7C00A1}">
      <dsp:nvSpPr>
        <dsp:cNvPr id="0" name=""/>
        <dsp:cNvSpPr/>
      </dsp:nvSpPr>
      <dsp:spPr>
        <a:xfrm>
          <a:off x="304475" y="5627692"/>
          <a:ext cx="426266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119" tIns="0" rIns="161119" bIns="0" numCol="1" spcCol="1270" anchor="ctr" anchorCtr="0">
          <a:noAutofit/>
        </a:bodyPr>
        <a:lstStyle/>
        <a:p>
          <a:pPr marL="0" lvl="0" indent="0" algn="l" defTabSz="800100">
            <a:lnSpc>
              <a:spcPct val="90000"/>
            </a:lnSpc>
            <a:spcBef>
              <a:spcPct val="0"/>
            </a:spcBef>
            <a:spcAft>
              <a:spcPct val="35000"/>
            </a:spcAft>
            <a:buNone/>
          </a:pPr>
          <a:r>
            <a:rPr lang="en-US" sz="1800" kern="1200">
              <a:cs typeface="Arial"/>
            </a:rPr>
            <a:t>Notice of Intended Action published March 19.</a:t>
          </a:r>
        </a:p>
      </dsp:txBody>
      <dsp:txXfrm>
        <a:off x="330414" y="5653631"/>
        <a:ext cx="4210785"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299F8-DF1A-4783-954E-28064B9D08B4}">
      <dsp:nvSpPr>
        <dsp:cNvPr id="0" name=""/>
        <dsp:cNvSpPr/>
      </dsp:nvSpPr>
      <dsp:spPr>
        <a:xfrm>
          <a:off x="2637103" y="-158982"/>
          <a:ext cx="1711133" cy="1635507"/>
        </a:xfrm>
        <a:prstGeom prst="ellipse">
          <a:avLst/>
        </a:prstGeom>
        <a:solidFill>
          <a:schemeClr val="accent3"/>
        </a:solidFill>
        <a:ln w="12700" cap="flat" cmpd="sng" algn="ctr">
          <a:no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i="0" u="none" kern="1200"/>
            <a:t>Prevention</a:t>
          </a:r>
          <a:r>
            <a:rPr lang="en-US" sz="1200" b="1" i="0" kern="1200"/>
            <a:t>​</a:t>
          </a:r>
          <a:br>
            <a:rPr lang="en-US" sz="1200" b="1" i="0" kern="1200"/>
          </a:br>
          <a:r>
            <a:rPr lang="en-US" sz="1200" b="1" i="0" u="none" kern="1200"/>
            <a:t>and Education</a:t>
          </a:r>
          <a:r>
            <a:rPr lang="en-US" sz="1200" b="1" i="0" kern="1200"/>
            <a:t>​</a:t>
          </a:r>
          <a:endParaRPr lang="en-US" sz="1200" b="1" kern="1200"/>
        </a:p>
      </dsp:txBody>
      <dsp:txXfrm>
        <a:off x="2887693" y="80532"/>
        <a:ext cx="1209953" cy="1156479"/>
      </dsp:txXfrm>
    </dsp:sp>
    <dsp:sp modelId="{04D32689-1C4E-4098-9576-060E11F34182}">
      <dsp:nvSpPr>
        <dsp:cNvPr id="0" name=""/>
        <dsp:cNvSpPr/>
      </dsp:nvSpPr>
      <dsp:spPr>
        <a:xfrm rot="2160000">
          <a:off x="5609627" y="227200"/>
          <a:ext cx="186393" cy="4616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614967" y="303093"/>
        <a:ext cx="130475" cy="276982"/>
      </dsp:txXfrm>
    </dsp:sp>
    <dsp:sp modelId="{84E9CFE2-C692-413C-B32B-61E29AF33F24}">
      <dsp:nvSpPr>
        <dsp:cNvPr id="0" name=""/>
        <dsp:cNvSpPr/>
      </dsp:nvSpPr>
      <dsp:spPr>
        <a:xfrm>
          <a:off x="4301438" y="989758"/>
          <a:ext cx="1708466" cy="1754506"/>
        </a:xfrm>
        <a:prstGeom prst="ellipse">
          <a:avLst/>
        </a:prstGeom>
        <a:solidFill>
          <a:schemeClr val="accent1"/>
        </a:solidFill>
        <a:ln w="12700" cap="flat" cmpd="sng" algn="ctr">
          <a:no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1" i="0" u="none" kern="1200">
              <a:solidFill>
                <a:schemeClr val="bg1"/>
              </a:solidFill>
            </a:rPr>
            <a:t>Early</a:t>
          </a:r>
          <a:r>
            <a:rPr lang="en-US" sz="1100" b="1" i="0" kern="1200"/>
            <a:t>​ </a:t>
          </a:r>
          <a:r>
            <a:rPr lang="en-US" sz="1100" b="1" i="0" u="none" kern="1200">
              <a:solidFill>
                <a:schemeClr val="bg1"/>
              </a:solidFill>
            </a:rPr>
            <a:t>Intervention</a:t>
          </a:r>
          <a:r>
            <a:rPr lang="en-US" sz="1100" b="1" i="0" kern="1200"/>
            <a:t>​</a:t>
          </a:r>
        </a:p>
      </dsp:txBody>
      <dsp:txXfrm>
        <a:off x="4551637" y="1246699"/>
        <a:ext cx="1208068" cy="1240624"/>
      </dsp:txXfrm>
    </dsp:sp>
    <dsp:sp modelId="{71F4FC62-C46F-4D5E-853C-5A1355AA6FC0}">
      <dsp:nvSpPr>
        <dsp:cNvPr id="0" name=""/>
        <dsp:cNvSpPr/>
      </dsp:nvSpPr>
      <dsp:spPr>
        <a:xfrm rot="6480000">
          <a:off x="5678469" y="92364"/>
          <a:ext cx="161982" cy="4616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5710275" y="161583"/>
        <a:ext cx="113387" cy="276982"/>
      </dsp:txXfrm>
    </dsp:sp>
    <dsp:sp modelId="{1FFE4B5D-E6D6-4899-9531-295BC8E7C2DD}">
      <dsp:nvSpPr>
        <dsp:cNvPr id="0" name=""/>
        <dsp:cNvSpPr/>
      </dsp:nvSpPr>
      <dsp:spPr>
        <a:xfrm>
          <a:off x="3581013" y="2953064"/>
          <a:ext cx="1878895" cy="1737847"/>
        </a:xfrm>
        <a:prstGeom prst="ellipse">
          <a:avLst/>
        </a:prstGeom>
        <a:solidFill>
          <a:schemeClr val="accent5"/>
        </a:solidFill>
        <a:ln w="12700" cap="flat" cmpd="sng" algn="ctr">
          <a:noFill/>
          <a:prstDash val="solid"/>
          <a:miter lim="800000"/>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i="0" u="none" kern="1200"/>
            <a:t>Treatment</a:t>
          </a:r>
          <a:r>
            <a:rPr lang="en-US" sz="1200" b="1" i="0" kern="1200"/>
            <a:t>​</a:t>
          </a:r>
        </a:p>
      </dsp:txBody>
      <dsp:txXfrm>
        <a:off x="3856171" y="3207566"/>
        <a:ext cx="1328579" cy="1228843"/>
      </dsp:txXfrm>
    </dsp:sp>
    <dsp:sp modelId="{A45926A7-2522-42C5-8B91-A113FF3DEA31}">
      <dsp:nvSpPr>
        <dsp:cNvPr id="0" name=""/>
        <dsp:cNvSpPr/>
      </dsp:nvSpPr>
      <dsp:spPr>
        <a:xfrm rot="10800000">
          <a:off x="4527170" y="218650"/>
          <a:ext cx="115555" cy="4616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561836" y="310977"/>
        <a:ext cx="80889" cy="276982"/>
      </dsp:txXfrm>
    </dsp:sp>
    <dsp:sp modelId="{66A6F1AF-83FC-4CE5-8E8F-08A71CDB8341}">
      <dsp:nvSpPr>
        <dsp:cNvPr id="0" name=""/>
        <dsp:cNvSpPr/>
      </dsp:nvSpPr>
      <dsp:spPr>
        <a:xfrm>
          <a:off x="1566772" y="2974566"/>
          <a:ext cx="1796211" cy="1694842"/>
        </a:xfrm>
        <a:prstGeom prst="ellipse">
          <a:avLst/>
        </a:prstGeom>
        <a:solidFill>
          <a:schemeClr val="accent6"/>
        </a:solidFill>
        <a:ln w="12700" cap="flat" cmpd="sng" algn="ctr">
          <a:noFill/>
          <a:prstDash val="solid"/>
          <a:miter lim="800000"/>
          <a:extLst>
            <a:ext uri="{C807C97D-BFC1-408E-A445-0C87EB9F89A2}">
              <ask:lineSketchStyleProps xmlns:ask="http://schemas.microsoft.com/office/drawing/2018/sketchyshapes">
                <ask:type>
                  <ask:lineSketchFreehan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i="0" u="none" kern="1200">
              <a:solidFill>
                <a:schemeClr val="bg1"/>
              </a:solidFill>
            </a:rPr>
            <a:t>Recovery</a:t>
          </a:r>
          <a:r>
            <a:rPr lang="en-US" sz="1200" b="1" i="0" kern="1200"/>
            <a:t>​</a:t>
          </a:r>
        </a:p>
      </dsp:txBody>
      <dsp:txXfrm>
        <a:off x="1829821" y="3222770"/>
        <a:ext cx="1270113" cy="1198434"/>
      </dsp:txXfrm>
    </dsp:sp>
    <dsp:sp modelId="{6EFD8EC7-D201-4A0D-9D08-91978EFCF972}">
      <dsp:nvSpPr>
        <dsp:cNvPr id="0" name=""/>
        <dsp:cNvSpPr/>
      </dsp:nvSpPr>
      <dsp:spPr>
        <a:xfrm rot="15120000">
          <a:off x="4884274" y="241492"/>
          <a:ext cx="166034" cy="4616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916875" y="357505"/>
        <a:ext cx="116224" cy="276982"/>
      </dsp:txXfrm>
    </dsp:sp>
    <dsp:sp modelId="{9FCD7D52-DC0A-4FB6-ACD1-D2B568A402C8}">
      <dsp:nvSpPr>
        <dsp:cNvPr id="0" name=""/>
        <dsp:cNvSpPr/>
      </dsp:nvSpPr>
      <dsp:spPr>
        <a:xfrm>
          <a:off x="958453" y="974494"/>
          <a:ext cx="1742429" cy="1785036"/>
        </a:xfrm>
        <a:prstGeom prst="ellipse">
          <a:avLst/>
        </a:prstGeom>
        <a:solidFill>
          <a:schemeClr val="accent2"/>
        </a:solidFill>
        <a:ln w="12700" cap="flat" cmpd="sng" algn="ctr">
          <a:noFill/>
          <a:prstDash val="solid"/>
          <a:miter lim="800000"/>
          <a:extLst>
            <a:ext uri="{C807C97D-BFC1-408E-A445-0C87EB9F89A2}">
              <ask:lineSketchStyleProps xmlns:ask="http://schemas.microsoft.com/office/drawing/2018/sketchyshapes">
                <ask:type>
                  <ask:lineSketchCurved/>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i="0" u="none" kern="1200"/>
            <a:t>Crisis</a:t>
          </a:r>
          <a:r>
            <a:rPr lang="en-US" sz="1200" b="1" i="0" kern="1200"/>
            <a:t>​</a:t>
          </a:r>
        </a:p>
      </dsp:txBody>
      <dsp:txXfrm>
        <a:off x="1213626" y="1235906"/>
        <a:ext cx="1232083" cy="1262212"/>
      </dsp:txXfrm>
    </dsp:sp>
    <dsp:sp modelId="{E3742B6A-1F6B-4C20-975A-7D78A17F844A}">
      <dsp:nvSpPr>
        <dsp:cNvPr id="0" name=""/>
        <dsp:cNvSpPr/>
      </dsp:nvSpPr>
      <dsp:spPr>
        <a:xfrm rot="19440000">
          <a:off x="4756853" y="69253"/>
          <a:ext cx="177690" cy="46163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761943" y="177247"/>
        <a:ext cx="124383" cy="276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65052-DBC5-4085-B31A-9DCE2D0FD572}">
      <dsp:nvSpPr>
        <dsp:cNvPr id="0" name=""/>
        <dsp:cNvSpPr/>
      </dsp:nvSpPr>
      <dsp:spPr>
        <a:xfrm>
          <a:off x="1244982" y="319468"/>
          <a:ext cx="4128516" cy="4128516"/>
        </a:xfrm>
        <a:prstGeom prst="pie">
          <a:avLst>
            <a:gd name="adj1" fmla="val 16200000"/>
            <a:gd name="adj2" fmla="val 180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mj-lt"/>
            </a:rPr>
            <a:t>Ensure </a:t>
          </a:r>
          <a:br>
            <a:rPr lang="en-US" sz="1200" kern="1200">
              <a:solidFill>
                <a:sysClr val="windowText" lastClr="000000"/>
              </a:solidFill>
              <a:latin typeface="+mj-lt"/>
            </a:rPr>
          </a:br>
          <a:r>
            <a:rPr lang="en-US" sz="1200" kern="1200">
              <a:solidFill>
                <a:sysClr val="windowText" lastClr="000000"/>
              </a:solidFill>
              <a:latin typeface="+mj-lt"/>
            </a:rPr>
            <a:t>access to comprehensive prevention, early intervention, treatment, recovery, and crisis services for mental health and addictive                                                        disorders.</a:t>
          </a:r>
        </a:p>
      </dsp:txBody>
      <dsp:txXfrm>
        <a:off x="3420808" y="1194320"/>
        <a:ext cx="1474470" cy="1228725"/>
      </dsp:txXfrm>
    </dsp:sp>
    <dsp:sp modelId="{B60782D1-E3F6-4E83-A01D-8F1B8F2ED60B}">
      <dsp:nvSpPr>
        <dsp:cNvPr id="0" name=""/>
        <dsp:cNvSpPr/>
      </dsp:nvSpPr>
      <dsp:spPr>
        <a:xfrm>
          <a:off x="1159954" y="466915"/>
          <a:ext cx="4128516" cy="4128516"/>
        </a:xfrm>
        <a:prstGeom prst="pie">
          <a:avLst>
            <a:gd name="adj1" fmla="val 1800000"/>
            <a:gd name="adj2" fmla="val 900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mj-lt"/>
            </a:rPr>
            <a:t>Connect and collaborate with local leaders and systems like schools, law enforcement, and public health to meet behavioral health needs.  </a:t>
          </a:r>
        </a:p>
      </dsp:txBody>
      <dsp:txXfrm>
        <a:off x="2142934" y="3145536"/>
        <a:ext cx="2211705" cy="1081278"/>
      </dsp:txXfrm>
    </dsp:sp>
    <dsp:sp modelId="{2E78501C-E663-4C23-882B-E2E6BC1ED9B2}">
      <dsp:nvSpPr>
        <dsp:cNvPr id="0" name=""/>
        <dsp:cNvSpPr/>
      </dsp:nvSpPr>
      <dsp:spPr>
        <a:xfrm>
          <a:off x="1074926" y="319468"/>
          <a:ext cx="4128516" cy="4128516"/>
        </a:xfrm>
        <a:prstGeom prst="pie">
          <a:avLst>
            <a:gd name="adj1" fmla="val 9000000"/>
            <a:gd name="adj2" fmla="val 1620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mj-lt"/>
            </a:rPr>
            <a:t>Provide information, referrals, and support to help Iowans navigate the behavioral health system. </a:t>
          </a:r>
        </a:p>
      </dsp:txBody>
      <dsp:txXfrm>
        <a:off x="1553146" y="1194320"/>
        <a:ext cx="1474470" cy="1228725"/>
      </dsp:txXfrm>
    </dsp:sp>
    <dsp:sp modelId="{E6A0CC42-8AB2-470C-9BBA-3D9F766AD97C}">
      <dsp:nvSpPr>
        <dsp:cNvPr id="0" name=""/>
        <dsp:cNvSpPr/>
      </dsp:nvSpPr>
      <dsp:spPr>
        <a:xfrm>
          <a:off x="989748" y="63893"/>
          <a:ext cx="4639665" cy="4639665"/>
        </a:xfrm>
        <a:prstGeom prst="circularArrow">
          <a:avLst>
            <a:gd name="adj1" fmla="val 5085"/>
            <a:gd name="adj2" fmla="val 327528"/>
            <a:gd name="adj3" fmla="val 1472472"/>
            <a:gd name="adj4" fmla="val 16199432"/>
            <a:gd name="adj5" fmla="val 5932"/>
          </a:avLst>
        </a:prstGeom>
        <a:solidFill>
          <a:schemeClr val="accent2"/>
        </a:solidFill>
        <a:ln w="76200">
          <a:solidFill>
            <a:schemeClr val="bg1"/>
          </a:solidFill>
        </a:ln>
        <a:effectLst/>
      </dsp:spPr>
      <dsp:style>
        <a:lnRef idx="0">
          <a:scrgbClr r="0" g="0" b="0"/>
        </a:lnRef>
        <a:fillRef idx="1">
          <a:scrgbClr r="0" g="0" b="0"/>
        </a:fillRef>
        <a:effectRef idx="0">
          <a:scrgbClr r="0" g="0" b="0"/>
        </a:effectRef>
        <a:fontRef idx="minor">
          <a:schemeClr val="lt1"/>
        </a:fontRef>
      </dsp:style>
    </dsp:sp>
    <dsp:sp modelId="{A5784740-1FFF-4472-98DD-2A09D152C543}">
      <dsp:nvSpPr>
        <dsp:cNvPr id="0" name=""/>
        <dsp:cNvSpPr/>
      </dsp:nvSpPr>
      <dsp:spPr>
        <a:xfrm>
          <a:off x="904379" y="211079"/>
          <a:ext cx="4639665" cy="4639665"/>
        </a:xfrm>
        <a:prstGeom prst="circularArrow">
          <a:avLst>
            <a:gd name="adj1" fmla="val 5085"/>
            <a:gd name="adj2" fmla="val 327528"/>
            <a:gd name="adj3" fmla="val 8671970"/>
            <a:gd name="adj4" fmla="val 1800502"/>
            <a:gd name="adj5" fmla="val 5932"/>
          </a:avLst>
        </a:prstGeom>
        <a:solidFill>
          <a:schemeClr val="accent3"/>
        </a:solidFill>
        <a:ln w="76200">
          <a:solidFill>
            <a:schemeClr val="bg1"/>
          </a:solidFill>
        </a:ln>
        <a:effectLst/>
      </dsp:spPr>
      <dsp:style>
        <a:lnRef idx="0">
          <a:scrgbClr r="0" g="0" b="0"/>
        </a:lnRef>
        <a:fillRef idx="1">
          <a:scrgbClr r="0" g="0" b="0"/>
        </a:fillRef>
        <a:effectRef idx="0">
          <a:scrgbClr r="0" g="0" b="0"/>
        </a:effectRef>
        <a:fontRef idx="minor">
          <a:schemeClr val="lt1"/>
        </a:fontRef>
      </dsp:style>
    </dsp:sp>
    <dsp:sp modelId="{A10F0EA2-F27D-4530-977B-4BA258F03AF3}">
      <dsp:nvSpPr>
        <dsp:cNvPr id="0" name=""/>
        <dsp:cNvSpPr/>
      </dsp:nvSpPr>
      <dsp:spPr>
        <a:xfrm>
          <a:off x="819011" y="63893"/>
          <a:ext cx="4639665" cy="4639665"/>
        </a:xfrm>
        <a:prstGeom prst="circularArrow">
          <a:avLst>
            <a:gd name="adj1" fmla="val 5085"/>
            <a:gd name="adj2" fmla="val 327528"/>
            <a:gd name="adj3" fmla="val 15873039"/>
            <a:gd name="adj4" fmla="val 9000000"/>
            <a:gd name="adj5" fmla="val 5932"/>
          </a:avLst>
        </a:prstGeom>
        <a:solidFill>
          <a:schemeClr val="accent4"/>
        </a:solidFill>
        <a:ln w="76200">
          <a:solidFill>
            <a:schemeClr val="bg1"/>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33767-5537-4148-8209-6386C738EAF6}">
      <dsp:nvSpPr>
        <dsp:cNvPr id="0" name=""/>
        <dsp:cNvSpPr/>
      </dsp:nvSpPr>
      <dsp:spPr>
        <a:xfrm>
          <a:off x="0" y="850958"/>
          <a:ext cx="2747102" cy="1648261"/>
        </a:xfrm>
        <a:prstGeom prst="rect">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effectLst/>
              <a:latin typeface="Work Sans"/>
              <a:cs typeface="Arial"/>
            </a:rPr>
            <a:t>Build an integrated, comprehensive, statewide system of high-quality behavioral health services.</a:t>
          </a:r>
          <a:endParaRPr lang="en-US" sz="1700" kern="1200">
            <a:solidFill>
              <a:schemeClr val="tx1"/>
            </a:solidFill>
          </a:endParaRPr>
        </a:p>
      </dsp:txBody>
      <dsp:txXfrm>
        <a:off x="0" y="850958"/>
        <a:ext cx="2747102" cy="1648261"/>
      </dsp:txXfrm>
    </dsp:sp>
    <dsp:sp modelId="{9DD99606-C124-4E7C-AC33-81E074C4E9B1}">
      <dsp:nvSpPr>
        <dsp:cNvPr id="0" name=""/>
        <dsp:cNvSpPr/>
      </dsp:nvSpPr>
      <dsp:spPr>
        <a:xfrm>
          <a:off x="3021813" y="850958"/>
          <a:ext cx="2747102" cy="1648261"/>
        </a:xfrm>
        <a:prstGeom prst="rect">
          <a:avLst/>
        </a:prstGeom>
        <a:solidFill>
          <a:schemeClr val="accent3">
            <a:lumMod val="20000"/>
            <a:lumOff val="8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tx1"/>
              </a:solidFill>
              <a:effectLst/>
              <a:latin typeface="Work Sans"/>
              <a:cs typeface="Arial"/>
            </a:rPr>
            <a:t>Improve access to high-quality continuum of  behavioral health services.</a:t>
          </a:r>
          <a:endParaRPr lang="en-US" sz="1700" kern="1200">
            <a:solidFill>
              <a:schemeClr val="tx1"/>
            </a:solidFill>
          </a:endParaRPr>
        </a:p>
      </dsp:txBody>
      <dsp:txXfrm>
        <a:off x="3021813" y="850958"/>
        <a:ext cx="2747102" cy="1648261"/>
      </dsp:txXfrm>
    </dsp:sp>
    <dsp:sp modelId="{A8BE7EC4-93CC-472B-8784-2E58A5145EFA}">
      <dsp:nvSpPr>
        <dsp:cNvPr id="0" name=""/>
        <dsp:cNvSpPr/>
      </dsp:nvSpPr>
      <dsp:spPr>
        <a:xfrm>
          <a:off x="6043626" y="850958"/>
          <a:ext cx="2747102" cy="1648261"/>
        </a:xfrm>
        <a:prstGeom prst="rect">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effectLst/>
              <a:latin typeface="Work Sans"/>
              <a:cs typeface="Arial"/>
            </a:rPr>
            <a:t>Strengthen Iowa’s behavioral health workforce.</a:t>
          </a:r>
          <a:endParaRPr lang="en-US" sz="1700" kern="1200">
            <a:solidFill>
              <a:schemeClr val="tx1"/>
            </a:solidFill>
          </a:endParaRPr>
        </a:p>
      </dsp:txBody>
      <dsp:txXfrm>
        <a:off x="6043626" y="850958"/>
        <a:ext cx="2747102" cy="1648261"/>
      </dsp:txXfrm>
    </dsp:sp>
    <dsp:sp modelId="{2FF649C5-1D67-4125-81BD-535D921D171F}">
      <dsp:nvSpPr>
        <dsp:cNvPr id="0" name=""/>
        <dsp:cNvSpPr/>
      </dsp:nvSpPr>
      <dsp:spPr>
        <a:xfrm>
          <a:off x="1510906" y="2773930"/>
          <a:ext cx="2747102" cy="1648261"/>
        </a:xfrm>
        <a:prstGeom prst="rect">
          <a:avLst/>
        </a:prstGeom>
        <a:solidFill>
          <a:schemeClr val="accent5">
            <a:lumMod val="20000"/>
            <a:lumOff val="8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effectLst/>
              <a:latin typeface="Work Sans"/>
              <a:cs typeface="Arial"/>
            </a:rPr>
            <a:t>Increase behavioral health wellness and reduce the stigma associated to asking for care and support.</a:t>
          </a:r>
          <a:endParaRPr lang="en-US" sz="1700" kern="1200">
            <a:solidFill>
              <a:schemeClr val="tx1"/>
            </a:solidFill>
          </a:endParaRPr>
        </a:p>
      </dsp:txBody>
      <dsp:txXfrm>
        <a:off x="1510906" y="2773930"/>
        <a:ext cx="2747102" cy="1648261"/>
      </dsp:txXfrm>
    </dsp:sp>
    <dsp:sp modelId="{CEE84F20-C472-4EE7-A75D-3CB17066B670}">
      <dsp:nvSpPr>
        <dsp:cNvPr id="0" name=""/>
        <dsp:cNvSpPr/>
      </dsp:nvSpPr>
      <dsp:spPr>
        <a:xfrm>
          <a:off x="4532719" y="2773930"/>
          <a:ext cx="2747102" cy="1648261"/>
        </a:xfrm>
        <a:prstGeom prst="rect">
          <a:avLst/>
        </a:prstGeom>
        <a:solidFill>
          <a:schemeClr val="accent6">
            <a:lumMod val="20000"/>
            <a:lumOff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effectLst/>
              <a:latin typeface="Work Sans"/>
              <a:cs typeface="Arial"/>
            </a:rPr>
            <a:t>Improve health outcomes and decrease the number of Iowans who die due to substance-involvement, overdose, or suicide.</a:t>
          </a:r>
          <a:endParaRPr lang="en-US" sz="1700" kern="1200">
            <a:solidFill>
              <a:schemeClr val="tx1"/>
            </a:solidFill>
          </a:endParaRPr>
        </a:p>
      </dsp:txBody>
      <dsp:txXfrm>
        <a:off x="4532719" y="2773930"/>
        <a:ext cx="2747102" cy="1648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E4974-FE4F-4744-B0DB-3E2F84F740BA}">
      <dsp:nvSpPr>
        <dsp:cNvPr id="0" name=""/>
        <dsp:cNvSpPr/>
      </dsp:nvSpPr>
      <dsp:spPr>
        <a:xfrm>
          <a:off x="683" y="1516585"/>
          <a:ext cx="2665788" cy="1599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Collaboration and coordination across multiple providers such as therapists, psychiatrists, substance use counselors, PCPs, etc.</a:t>
          </a:r>
        </a:p>
      </dsp:txBody>
      <dsp:txXfrm>
        <a:off x="683" y="1516585"/>
        <a:ext cx="2665788" cy="1599472"/>
      </dsp:txXfrm>
    </dsp:sp>
    <dsp:sp modelId="{633C0767-F812-44A5-B47B-A42CD138823D}">
      <dsp:nvSpPr>
        <dsp:cNvPr id="0" name=""/>
        <dsp:cNvSpPr/>
      </dsp:nvSpPr>
      <dsp:spPr>
        <a:xfrm>
          <a:off x="2933050" y="1516585"/>
          <a:ext cx="2665788" cy="1599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Avoid duplication, reduce confusion, and close care gaps.</a:t>
          </a:r>
        </a:p>
      </dsp:txBody>
      <dsp:txXfrm>
        <a:off x="2933050" y="1516585"/>
        <a:ext cx="2665788" cy="1599472"/>
      </dsp:txXfrm>
    </dsp:sp>
    <dsp:sp modelId="{8E0A07A1-616F-4389-AEBE-9162A1534716}">
      <dsp:nvSpPr>
        <dsp:cNvPr id="0" name=""/>
        <dsp:cNvSpPr/>
      </dsp:nvSpPr>
      <dsp:spPr>
        <a:xfrm>
          <a:off x="683" y="3382637"/>
          <a:ext cx="2665788" cy="1599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Coordinators engage in regular, ongoing, cross-disciplinary communication. </a:t>
          </a:r>
        </a:p>
      </dsp:txBody>
      <dsp:txXfrm>
        <a:off x="683" y="3382637"/>
        <a:ext cx="2665788" cy="1599472"/>
      </dsp:txXfrm>
    </dsp:sp>
    <dsp:sp modelId="{4F31FEEB-1A32-4775-81D3-6AA1D03EA498}">
      <dsp:nvSpPr>
        <dsp:cNvPr id="0" name=""/>
        <dsp:cNvSpPr/>
      </dsp:nvSpPr>
      <dsp:spPr>
        <a:xfrm>
          <a:off x="2933050" y="3382637"/>
          <a:ext cx="2665788" cy="1599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The behavioral health service system does not include Service Coordination requirements.</a:t>
          </a:r>
        </a:p>
      </dsp:txBody>
      <dsp:txXfrm>
        <a:off x="2933050" y="3382637"/>
        <a:ext cx="2665788" cy="1599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F9D35-F292-4C3A-B565-805484BA4E1F}">
      <dsp:nvSpPr>
        <dsp:cNvPr id="0" name=""/>
        <dsp:cNvSpPr/>
      </dsp:nvSpPr>
      <dsp:spPr>
        <a:xfrm>
          <a:off x="0" y="0"/>
          <a:ext cx="9144000" cy="205740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Case Management</a:t>
          </a:r>
        </a:p>
      </dsp:txBody>
      <dsp:txXfrm>
        <a:off x="0" y="0"/>
        <a:ext cx="9144000" cy="2057400"/>
      </dsp:txXfrm>
    </dsp:sp>
    <dsp:sp modelId="{4F6914D3-950D-4BCA-84BA-9C5236FB6C1E}">
      <dsp:nvSpPr>
        <dsp:cNvPr id="0" name=""/>
        <dsp:cNvSpPr/>
      </dsp:nvSpPr>
      <dsp:spPr>
        <a:xfrm>
          <a:off x="0" y="2057400"/>
          <a:ext cx="2286000" cy="432054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Nova"/>
              <a:cs typeface="Arial"/>
            </a:rPr>
            <a:t>Serious, long-term needs including individuals with chronic, serious mental illnesses, serious emotional disturbance, serious substance use disorders or complex co-occurring conditions.</a:t>
          </a:r>
          <a:endParaRPr lang="en-US" sz="1600" kern="1200"/>
        </a:p>
      </dsp:txBody>
      <dsp:txXfrm>
        <a:off x="0" y="2057400"/>
        <a:ext cx="2286000" cy="4320540"/>
      </dsp:txXfrm>
    </dsp:sp>
    <dsp:sp modelId="{8C8E1A96-53CA-4E1E-8A25-1AB53B99ADCA}">
      <dsp:nvSpPr>
        <dsp:cNvPr id="0" name=""/>
        <dsp:cNvSpPr/>
      </dsp:nvSpPr>
      <dsp:spPr>
        <a:xfrm>
          <a:off x="2286000" y="2057400"/>
          <a:ext cx="2286000" cy="4320540"/>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Nova"/>
              <a:cs typeface="Arial"/>
            </a:rPr>
            <a:t>Develop, monitor and adjust care plans to ensure effect care planning and coordination across multiple services and needs.</a:t>
          </a:r>
          <a:endParaRPr lang="en-US" sz="1600" kern="1200"/>
        </a:p>
      </dsp:txBody>
      <dsp:txXfrm>
        <a:off x="2286000" y="2057400"/>
        <a:ext cx="2286000" cy="4320540"/>
      </dsp:txXfrm>
    </dsp:sp>
    <dsp:sp modelId="{E50D5ADC-7CFC-4629-B807-73F12A7BDC48}">
      <dsp:nvSpPr>
        <dsp:cNvPr id="0" name=""/>
        <dsp:cNvSpPr/>
      </dsp:nvSpPr>
      <dsp:spPr>
        <a:xfrm>
          <a:off x="4572000" y="2057400"/>
          <a:ext cx="2286000" cy="4320540"/>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Nova"/>
              <a:cs typeface="Arial"/>
            </a:rPr>
            <a:t>Performed by social workers, behavioral health clinicians, or case management practitioners within their area of expertise.</a:t>
          </a:r>
          <a:endParaRPr lang="en-US" sz="1600" kern="1200"/>
        </a:p>
      </dsp:txBody>
      <dsp:txXfrm>
        <a:off x="4572000" y="2057400"/>
        <a:ext cx="2286000" cy="4320540"/>
      </dsp:txXfrm>
    </dsp:sp>
    <dsp:sp modelId="{2A5DEBDE-BEB0-4FC1-862A-4B9DB65D8DE1}">
      <dsp:nvSpPr>
        <dsp:cNvPr id="0" name=""/>
        <dsp:cNvSpPr/>
      </dsp:nvSpPr>
      <dsp:spPr>
        <a:xfrm>
          <a:off x="6858000" y="2057400"/>
          <a:ext cx="2286000" cy="432054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Nova"/>
              <a:cs typeface="Arial"/>
            </a:rPr>
            <a:t>System Navigators connect individuals and families to resources, including the Service Coordination and Case Management services, available through local providers, Medicaid MCOs, and Disability Access Points.</a:t>
          </a:r>
          <a:endParaRPr lang="en-US" sz="1600" b="0" kern="1200"/>
        </a:p>
      </dsp:txBody>
      <dsp:txXfrm>
        <a:off x="6858000" y="2057400"/>
        <a:ext cx="2286000" cy="4320540"/>
      </dsp:txXfrm>
    </dsp:sp>
    <dsp:sp modelId="{E7A76836-C8E7-4CF5-A007-A6618AB883F4}">
      <dsp:nvSpPr>
        <dsp:cNvPr id="0" name=""/>
        <dsp:cNvSpPr/>
      </dsp:nvSpPr>
      <dsp:spPr>
        <a:xfrm>
          <a:off x="0" y="6377940"/>
          <a:ext cx="9144000" cy="48006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3F051-689D-4ACF-B48F-27B12AA2783C}">
      <dsp:nvSpPr>
        <dsp:cNvPr id="0" name=""/>
        <dsp:cNvSpPr/>
      </dsp:nvSpPr>
      <dsp:spPr>
        <a:xfrm>
          <a:off x="0" y="3079686"/>
          <a:ext cx="8375715" cy="101082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kern="1200">
              <a:effectLst/>
              <a:latin typeface="Source Serif 4"/>
            </a:rPr>
            <a:t>This includes offering information and referral services, options counseling, and personalized support to help individuals understand and access available services.</a:t>
          </a:r>
          <a:endParaRPr lang="en-US" sz="1800" kern="1200"/>
        </a:p>
      </dsp:txBody>
      <dsp:txXfrm>
        <a:off x="0" y="3079686"/>
        <a:ext cx="8375715" cy="1010821"/>
      </dsp:txXfrm>
    </dsp:sp>
    <dsp:sp modelId="{860B79E5-E9A3-40FF-8C18-C798CE02CBAC}">
      <dsp:nvSpPr>
        <dsp:cNvPr id="0" name=""/>
        <dsp:cNvSpPr/>
      </dsp:nvSpPr>
      <dsp:spPr>
        <a:xfrm rot="10800000">
          <a:off x="0" y="1540205"/>
          <a:ext cx="8375715" cy="1554644"/>
        </a:xfrm>
        <a:prstGeom prst="upArrowCallout">
          <a:avLst/>
        </a:prstGeom>
        <a:solidFill>
          <a:schemeClr val="accent1">
            <a:shade val="50000"/>
            <a:hueOff val="362602"/>
            <a:satOff val="-54837"/>
            <a:lumOff val="373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kern="1200">
              <a:effectLst/>
              <a:latin typeface="Source Serif 4"/>
            </a:rPr>
            <a:t>Disability Access Points will be responsible for providing person-centered assistance, ensuring that individuals receive accurate guidance necessary to make informed decisions about their services and support.</a:t>
          </a:r>
          <a:endParaRPr lang="en-US" sz="1800" kern="1200"/>
        </a:p>
      </dsp:txBody>
      <dsp:txXfrm rot="10800000">
        <a:off x="0" y="1540205"/>
        <a:ext cx="8375715" cy="1010161"/>
      </dsp:txXfrm>
    </dsp:sp>
    <dsp:sp modelId="{488422D8-D50B-4C9C-9664-3A73A817699F}">
      <dsp:nvSpPr>
        <dsp:cNvPr id="0" name=""/>
        <dsp:cNvSpPr/>
      </dsp:nvSpPr>
      <dsp:spPr>
        <a:xfrm rot="10800000">
          <a:off x="0" y="723"/>
          <a:ext cx="8375715" cy="1554644"/>
        </a:xfrm>
        <a:prstGeom prst="upArrowCallout">
          <a:avLst/>
        </a:prstGeom>
        <a:solidFill>
          <a:schemeClr val="accent1">
            <a:shade val="50000"/>
            <a:hueOff val="362602"/>
            <a:satOff val="-54837"/>
            <a:lumOff val="373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latin typeface="Source Serif 4"/>
            </a:rPr>
            <a:t>“</a:t>
          </a:r>
          <a:r>
            <a:rPr lang="en-US" sz="1800" b="0" i="0" kern="1200">
              <a:effectLst/>
              <a:latin typeface="Source Serif 4"/>
            </a:rPr>
            <a:t>Disability access point” (DAP) means a local organization designated by the department to serve as the primary access points for people with disabilities and their caregivers. DAPs serve as ADRC member organizations as defined in rule 441—224.1.</a:t>
          </a:r>
          <a:endParaRPr lang="en-US" sz="1800" kern="1200"/>
        </a:p>
      </dsp:txBody>
      <dsp:txXfrm rot="10800000">
        <a:off x="0" y="723"/>
        <a:ext cx="8375715" cy="10101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08CC5-F963-4E34-BF16-7C4FCCDECB9A}">
      <dsp:nvSpPr>
        <dsp:cNvPr id="0" name=""/>
        <dsp:cNvSpPr/>
      </dsp:nvSpPr>
      <dsp:spPr>
        <a:xfrm rot="5400000">
          <a:off x="-191435" y="192364"/>
          <a:ext cx="1276238" cy="89336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endParaRPr lang="en-US" sz="2500" b="0" kern="1200">
            <a:latin typeface="Calibri"/>
            <a:ea typeface="Calibri"/>
            <a:cs typeface="Calibri"/>
          </a:endParaRPr>
        </a:p>
      </dsp:txBody>
      <dsp:txXfrm rot="-5400000">
        <a:off x="1" y="447613"/>
        <a:ext cx="893367" cy="382871"/>
      </dsp:txXfrm>
    </dsp:sp>
    <dsp:sp modelId="{E8366E8B-C1DE-46B9-B981-DAE8CD7C5A26}">
      <dsp:nvSpPr>
        <dsp:cNvPr id="0" name=""/>
        <dsp:cNvSpPr/>
      </dsp:nvSpPr>
      <dsp:spPr>
        <a:xfrm rot="5400000">
          <a:off x="4398981" y="-3504685"/>
          <a:ext cx="829555" cy="784078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mn-lt"/>
              <a:ea typeface="Calibri"/>
              <a:cs typeface="Calibri"/>
            </a:rPr>
            <a:t>Available to Iowa HHS and MHDS Regional contracted providers based on matching established work to July 1, 2025, behavioral health service system requirements.</a:t>
          </a:r>
        </a:p>
      </dsp:txBody>
      <dsp:txXfrm rot="-5400000">
        <a:off x="893367" y="41425"/>
        <a:ext cx="7800287" cy="748563"/>
      </dsp:txXfrm>
    </dsp:sp>
    <dsp:sp modelId="{98AA6F0A-6F29-4855-B961-FA3E048D1760}">
      <dsp:nvSpPr>
        <dsp:cNvPr id="0" name=""/>
        <dsp:cNvSpPr/>
      </dsp:nvSpPr>
      <dsp:spPr>
        <a:xfrm rot="5400000">
          <a:off x="-191435" y="1322128"/>
          <a:ext cx="1276238" cy="89336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n-lt"/>
              <a:cs typeface="Arial"/>
            </a:rPr>
            <a:t> </a:t>
          </a:r>
          <a:endParaRPr lang="en-US" sz="1400" kern="1200">
            <a:latin typeface="+mn-lt"/>
            <a:ea typeface="Calibri"/>
            <a:cs typeface="Calibri"/>
          </a:endParaRPr>
        </a:p>
      </dsp:txBody>
      <dsp:txXfrm rot="-5400000">
        <a:off x="1" y="1577377"/>
        <a:ext cx="893367" cy="382871"/>
      </dsp:txXfrm>
    </dsp:sp>
    <dsp:sp modelId="{1D747A6D-EBD3-4D4F-9CD0-CAFD713257DF}">
      <dsp:nvSpPr>
        <dsp:cNvPr id="0" name=""/>
        <dsp:cNvSpPr/>
      </dsp:nvSpPr>
      <dsp:spPr>
        <a:xfrm rot="5400000">
          <a:off x="4398981" y="-2374921"/>
          <a:ext cx="829555" cy="784078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mn-lt"/>
              <a:cs typeface="Arial"/>
            </a:rPr>
            <a:t>Opportunity for established safety net providers and partners to first review, negotiation, and decision to accept or refuse BH-ASO contracts and terms and continue to perform activities under the new contract structure effective July 1, 2025.</a:t>
          </a:r>
          <a:endParaRPr lang="en-US" sz="1400" kern="1200">
            <a:latin typeface="+mn-lt"/>
          </a:endParaRPr>
        </a:p>
      </dsp:txBody>
      <dsp:txXfrm rot="-5400000">
        <a:off x="893367" y="1171189"/>
        <a:ext cx="7800287" cy="748563"/>
      </dsp:txXfrm>
    </dsp:sp>
    <dsp:sp modelId="{323C91EE-FB93-407B-835A-5627E1434A85}">
      <dsp:nvSpPr>
        <dsp:cNvPr id="0" name=""/>
        <dsp:cNvSpPr/>
      </dsp:nvSpPr>
      <dsp:spPr>
        <a:xfrm rot="5400000">
          <a:off x="-191435" y="2451892"/>
          <a:ext cx="1276238" cy="89336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rot="-5400000">
        <a:off x="1" y="2707141"/>
        <a:ext cx="893367" cy="382871"/>
      </dsp:txXfrm>
    </dsp:sp>
    <dsp:sp modelId="{DFC7A724-0562-41AF-B3B0-684ECCDA5D52}">
      <dsp:nvSpPr>
        <dsp:cNvPr id="0" name=""/>
        <dsp:cNvSpPr/>
      </dsp:nvSpPr>
      <dsp:spPr>
        <a:xfrm rot="5400000">
          <a:off x="4398981" y="-1245157"/>
          <a:ext cx="829555" cy="784078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a:latin typeface="+mn-lt"/>
            </a:rPr>
            <a:t>Applicable to current</a:t>
          </a:r>
          <a:r>
            <a:rPr lang="en-US" sz="1400" kern="1200">
              <a:latin typeface="+mn-lt"/>
            </a:rPr>
            <a:t> contractor coverage or service areas.</a:t>
          </a:r>
        </a:p>
      </dsp:txBody>
      <dsp:txXfrm rot="-5400000">
        <a:off x="893367" y="2300953"/>
        <a:ext cx="7800287" cy="748563"/>
      </dsp:txXfrm>
    </dsp:sp>
    <dsp:sp modelId="{539E9374-9BD8-4CD6-968B-BC45F9EFA6C7}">
      <dsp:nvSpPr>
        <dsp:cNvPr id="0" name=""/>
        <dsp:cNvSpPr/>
      </dsp:nvSpPr>
      <dsp:spPr>
        <a:xfrm rot="5400000">
          <a:off x="-191435" y="3581656"/>
          <a:ext cx="1276238" cy="89336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rot="-5400000">
        <a:off x="1" y="3836905"/>
        <a:ext cx="893367" cy="382871"/>
      </dsp:txXfrm>
    </dsp:sp>
    <dsp:sp modelId="{A389944F-B4BE-4284-8E81-B5A9FF174A4E}">
      <dsp:nvSpPr>
        <dsp:cNvPr id="0" name=""/>
        <dsp:cNvSpPr/>
      </dsp:nvSpPr>
      <dsp:spPr>
        <a:xfrm rot="5400000">
          <a:off x="4398981" y="-115393"/>
          <a:ext cx="829555" cy="784078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mn-lt"/>
            </a:rPr>
            <a:t>Right of first refusal is not the adoption of current contracts. To establish consistency and ensure system stability, terms, requirements, and reimbursement may look different for July 1, 2025, contracts. </a:t>
          </a:r>
        </a:p>
      </dsp:txBody>
      <dsp:txXfrm rot="-5400000">
        <a:off x="893367" y="3430717"/>
        <a:ext cx="7800287" cy="748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AD38-5777-4447-B287-9B16111DB265}">
      <dsp:nvSpPr>
        <dsp:cNvPr id="0" name=""/>
        <dsp:cNvSpPr/>
      </dsp:nvSpPr>
      <dsp:spPr>
        <a:xfrm>
          <a:off x="0" y="91477"/>
          <a:ext cx="5719156" cy="1197750"/>
        </a:xfrm>
        <a:prstGeom prst="roundRect">
          <a:avLst/>
        </a:prstGeom>
        <a:solidFill>
          <a:schemeClr val="accent2">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Source Serif 4"/>
              <a:cs typeface="Arial"/>
            </a:rPr>
            <a:t>Iowa HHS has collected assessment data, contracts, and expenditures and matched to July 1, 2025, behavioral health service system and disability service system requirements.</a:t>
          </a:r>
        </a:p>
      </dsp:txBody>
      <dsp:txXfrm>
        <a:off x="58469" y="149946"/>
        <a:ext cx="5602218" cy="1080812"/>
      </dsp:txXfrm>
    </dsp:sp>
    <dsp:sp modelId="{9B73A221-CC04-4369-BE5F-269EA06AB214}">
      <dsp:nvSpPr>
        <dsp:cNvPr id="0" name=""/>
        <dsp:cNvSpPr/>
      </dsp:nvSpPr>
      <dsp:spPr>
        <a:xfrm>
          <a:off x="0" y="1338188"/>
          <a:ext cx="5719156" cy="1197750"/>
        </a:xfrm>
        <a:prstGeom prst="roundRect">
          <a:avLst/>
        </a:prstGeom>
        <a:solidFill>
          <a:schemeClr val="accent3">
            <a:lumMod val="20000"/>
            <a:lumOff val="8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Source Serif 4"/>
              <a:cs typeface="Arial"/>
            </a:rPr>
            <a:t>In March, Iowa HHS will be able to deliver assessment data, budget target estimates, contract packages, and orientation training linking behavioral health service system funding to requirements.</a:t>
          </a:r>
        </a:p>
      </dsp:txBody>
      <dsp:txXfrm>
        <a:off x="58469" y="1396657"/>
        <a:ext cx="5602218" cy="1080812"/>
      </dsp:txXfrm>
    </dsp:sp>
    <dsp:sp modelId="{B53AB32E-2B40-4C87-8C71-D7E33057364E}">
      <dsp:nvSpPr>
        <dsp:cNvPr id="0" name=""/>
        <dsp:cNvSpPr/>
      </dsp:nvSpPr>
      <dsp:spPr>
        <a:xfrm>
          <a:off x="0" y="2584899"/>
          <a:ext cx="5719156" cy="1197750"/>
        </a:xfrm>
        <a:prstGeom prst="roundRect">
          <a:avLst/>
        </a:prstGeom>
        <a:solidFill>
          <a:schemeClr val="accent4">
            <a:lumMod val="20000"/>
            <a:lumOff val="8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Source Serif 4"/>
              <a:cs typeface="Arial"/>
            </a:rPr>
            <a:t>District Advisory Councils will convene in April to advise the BH-ASO regarding district planning, which includes budgets, for July 1, 2025. </a:t>
          </a:r>
          <a:r>
            <a:rPr lang="en-US" sz="1700" kern="1200">
              <a:solidFill>
                <a:schemeClr val="tx1"/>
              </a:solidFill>
              <a:latin typeface="Source Serif 4"/>
              <a:ea typeface="Calibri"/>
              <a:cs typeface="Calibri"/>
            </a:rPr>
            <a:t>District Plans, including budgets, are due to Iowa HHS by April 30, 2025 for HHS' review and approval. </a:t>
          </a:r>
        </a:p>
      </dsp:txBody>
      <dsp:txXfrm>
        <a:off x="58469" y="2643368"/>
        <a:ext cx="5602218" cy="1080812"/>
      </dsp:txXfrm>
    </dsp:sp>
    <dsp:sp modelId="{786D13B2-291B-4B30-9357-62A017059B8C}">
      <dsp:nvSpPr>
        <dsp:cNvPr id="0" name=""/>
        <dsp:cNvSpPr/>
      </dsp:nvSpPr>
      <dsp:spPr>
        <a:xfrm>
          <a:off x="0" y="3831609"/>
          <a:ext cx="5719156" cy="1197750"/>
        </a:xfrm>
        <a:prstGeom prst="roundRect">
          <a:avLst/>
        </a:prstGeom>
        <a:solidFill>
          <a:schemeClr val="accent5">
            <a:lumMod val="20000"/>
            <a:lumOff val="8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Source Serif 4"/>
              <a:ea typeface="Calibri"/>
              <a:cs typeface="Calibri"/>
            </a:rPr>
            <a:t>Disability Access Points (DAPs) will also launch disability services transition planning activities in April.</a:t>
          </a:r>
        </a:p>
      </dsp:txBody>
      <dsp:txXfrm>
        <a:off x="58469" y="3890078"/>
        <a:ext cx="5602218" cy="1080812"/>
      </dsp:txXfrm>
    </dsp:sp>
    <dsp:sp modelId="{C2D07BEB-7181-4203-B08F-C4D3D5D8FB39}">
      <dsp:nvSpPr>
        <dsp:cNvPr id="0" name=""/>
        <dsp:cNvSpPr/>
      </dsp:nvSpPr>
      <dsp:spPr>
        <a:xfrm>
          <a:off x="0" y="5078320"/>
          <a:ext cx="5719156" cy="1197750"/>
        </a:xfrm>
        <a:prstGeom prst="roundRect">
          <a:avLst/>
        </a:prstGeom>
        <a:solidFill>
          <a:schemeClr val="accent6">
            <a:lumMod val="20000"/>
            <a:lumOff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tx1"/>
              </a:solidFill>
              <a:latin typeface="Source Serif 4"/>
              <a:ea typeface="Calibri"/>
              <a:cs typeface="Calibri"/>
            </a:rPr>
            <a:t>BH-ASO provider contracting will be concentrated in May and June 2025 after final Iowa HHS review and approval of district plans and budgets for July 1, 2025.</a:t>
          </a:r>
          <a:endParaRPr lang="en-US" sz="1700" kern="1200">
            <a:solidFill>
              <a:schemeClr val="tx1"/>
            </a:solidFill>
            <a:latin typeface="Source Serif 4"/>
          </a:endParaRPr>
        </a:p>
      </dsp:txBody>
      <dsp:txXfrm>
        <a:off x="58469" y="5136789"/>
        <a:ext cx="5602218" cy="108081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19:36:34.289"/>
    </inkml:context>
    <inkml:brush xml:id="br0">
      <inkml:brushProperty name="width" value="0.05" units="cm"/>
      <inkml:brushProperty name="height" value="0.05" units="cm"/>
      <inkml:brushProperty name="color" value="#E71224"/>
    </inkml:brush>
  </inkml:definitions>
  <inkml:trace contextRef="#ctx0" brushRef="#br0">1366 59 24575,'-24'-11'0,"0"2"0,0 0 0,-1 2 0,0 1 0,0 1 0,-34-2 0,9 4 0,0 2 0,-65 8 0,89-3 0,1 1 0,-1 2 0,-26 10 0,-3 1 0,26-9 0,1 2 0,0 2 0,-51 30 0,-72 60 0,108-67 0,1 2 0,2 1 0,1 2 0,-32 47 0,52-65 0,4-4 0,-13 13 0,3 1 0,1 0 0,-38 72 0,55-89 0,0 1 0,2 0 0,0 0 0,1 1 0,1 0 0,0 0 0,2-1 0,0 1 0,2 25 0,-3 95 0,6 117 0,-2-244 0,1 0 0,0 0 0,0 0 0,2 0 0,-1-1 0,1 1 0,8 10 0,12 29 0,36 74 0,-13-28 0,-45-91 0,0 0 0,1 0 0,-1 0 0,1-1 0,0 1 0,0-1 0,1 0 0,-1 0 0,1 0 0,0 0 0,0-1 0,0 0 0,0 0 0,6 2 0,14 5 0,51 15 0,5 2 0,148 86 0,-211-107 0,-1 0 0,1 0 0,0-2 0,26 3 0,10 3 0,-15-4 0,0-1 0,0-3 0,70-3 0,-30-1 0,-59 0 0,0 0 0,35-8 0,-34 5 0,1 1 0,27-1 0,0 1 0,0-3 0,-1-2 0,54-17 0,-72 18 0,4-1 0,-1-2 0,0-2 0,-1-1 0,0-1 0,-1-2 0,-1-1 0,0-1 0,28-26 0,-26 17 0,31-37 0,-53 54 0,-1-1 0,-1 0 0,0 0 0,-1 0 0,0-1 0,-1 0 0,5-16 0,4-18 0,-2-2 0,8-53 0,-19 79 0,0 0 0,-1 0 0,-1 0 0,-1 0 0,-2 0 0,-8-41 0,-2 9 0,3 13 0,-1 0 0,-19-44 0,-6-6 0,22 52 0,-1 1 0,-25-42 0,1-3 0,33 66 0,-1 1 0,-1 0 0,0 1 0,-21-30 0,18 30 0,1 0 0,0-1 0,1 0 0,-7-19 0,11 22 0,0 1 0,-2 0 0,1 0 0,-2 1 0,0 0 0,0 0 0,-1 1 0,-17-18 0,11 17-124,-1 0 0,1 1 0,-2 1 0,1 1 0,-2 0 0,1 1-1,-1 1 1,0 0 0,0 2 0,-29-6 0,28 8-6702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19:36:41.751"/>
    </inkml:context>
    <inkml:brush xml:id="br0">
      <inkml:brushProperty name="width" value="0.05" units="cm"/>
      <inkml:brushProperty name="height" value="0.05" units="cm"/>
      <inkml:brushProperty name="color" value="#E71224"/>
    </inkml:brush>
  </inkml:definitions>
  <inkml:trace contextRef="#ctx0" brushRef="#br0">1208 2 24575,'-112'-2'0,"-120"4"0,219 0 0,-1 1 0,0 0 0,1 0 0,0 1 0,0 1 0,-21 10 0,-75 49 0,47-26 0,10-4 0,2 2 0,-56 52 0,101-84 0,-30 29 0,-36 44 0,33-34 0,7-5 0,2 1 0,2 2 0,2 1 0,-31 68 0,47-92 0,1 0 0,0 1 0,2 0 0,0 1 0,1-1 0,1 1 0,0 0 0,2 0 0,1 0 0,0 1 0,1-1 0,2 0 0,0 0 0,0 0 0,2 0 0,1 0 0,13 35 0,-10-34 0,2-1 0,0 1 0,1-2 0,18 25 0,-23-36 0,1 0 0,0-1 0,0 0 0,0 0 0,1-1 0,0 0 0,0 0 0,1-1 0,0 0 0,0 0 0,0-1 0,11 4 0,172 31 0,-180-35 0,3 0 0,0 1 0,0 1 0,15 8 0,-25-11 0,0 0 0,-1 0 0,1 1 0,-1 0 0,1 0 0,-1 0 0,0 0 0,-1 0 0,1 1 0,-1 0 0,0 0 0,3 5 0,1 5 0,0-1 0,2-1 0,-1 1 0,2-2 0,0 1 0,0-1 0,18 15 0,-20-20 0,0-1 0,0 0 0,1-1 0,0 0 0,0-1 0,0 0 0,0 0 0,1 0 0,0-2 0,-1 1 0,1-1 0,19 1 0,255-1 0,-137-4 0,-129 2 0,0-1 0,0-1 0,0 0 0,0-1 0,0-1 0,-1 0 0,0-2 0,0 0 0,0-1 0,-1-1 0,1 0 0,-2-1 0,0-1 0,0 0 0,0-1 0,-1 0 0,18-21 0,-6 2 0,-1 0 0,-1-2 0,-2-1 0,-1-1 0,-1-1 0,-3 0 0,0-1 0,-3-1 0,-1-1 0,15-68 0,-9 25 0,-3 0 0,-3-1 0,-5-1 0,-3 1 0,-5-87 0,-3 149 0,0 0 0,-2 1 0,0 0 0,-1 0 0,-1 0 0,-1 1 0,0 0 0,-15-22 0,-2 1 0,-2 1 0,-44-48 0,62 77 0,1 1 0,-2 0 0,1 1 0,-1 0 0,0 0 0,0 1 0,-1 1 0,0-1 0,0 2 0,0 0 0,0 0 0,-1 1 0,0 0 0,0 1 0,1 0 0,-1 1 0,-13 0 0,-8 1-96,16 1-158,-1-1 0,0-1 0,0-1 1,-21-4-1,21 1-6572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19:38:33.309"/>
    </inkml:context>
    <inkml:brush xml:id="br0">
      <inkml:brushProperty name="width" value="0.05" units="cm"/>
      <inkml:brushProperty name="height" value="0.05" units="cm"/>
      <inkml:brushProperty name="color" value="#E71224"/>
    </inkml:brush>
  </inkml:definitions>
  <inkml:trace contextRef="#ctx0" brushRef="#br0">1075 56 24575,'-100'-2'0,"-110"4"0,196 0 0,1 1 0,-1 0 0,1 1 0,-1 0 0,1 1 0,0 0 0,1 1 0,-18 11 0,-90 69 0,115-82 0,-75 65 0,-74 84 0,141-139 0,-15 16 0,2 0 0,1 2 0,1 1 0,2 1 0,2 1 0,1 1 0,1 1 0,3 0 0,-14 45 0,21-51 0,0 0 0,3 1 0,0 0 0,2 0 0,1 50 0,2 3 0,0 4 0,12 95 0,-8-154 0,1 0 0,2-1 0,1 1 0,1-2 0,2 1 0,0-1 0,18 29 0,-20-42 0,70 112 0,-69-113 0,0-1 0,1 0 0,1 0 0,0-1 0,0-1 0,23 16 0,-25-22 0,0-1 0,1 0 0,-1 0 0,1-1 0,-1 0 0,1-1 0,0 0 0,0-1 0,0 0 0,14-1 0,-7 0 0,-1 2 0,32 5 0,97 40 0,-108-32 0,1-2 0,1-2 0,0-1 0,67 7 0,-16-13 0,116-9 0,-187 1 0,0-1 0,0-1 0,0-1 0,-1 0 0,0-1 0,21-14 0,26-9 0,-16 7 0,90-58 0,-109 63 0,-19 10 0,-2 1 0,0-1 0,0-1 0,0 0 0,-1 0 0,-1-1 0,0 0 0,0 0 0,9-19 0,3-11 0,22-63 0,15-94 0,-56 196 0,11-51 0,-2-2 0,-2 1 0,1-111 0,-8 66 0,-4-110 0,0 191 0,0 1 0,-2 0 0,0 0 0,-1 0 0,0 0 0,-1 1 0,-1 0 0,-1 1 0,0-1 0,-1 2 0,-1-1 0,0 2 0,-1-1 0,0 1 0,-1 1 0,-1 1 0,1 0 0,-29-17 0,-25-16 0,3-3 0,1-2 0,3-3 0,-84-93 0,127 126 40,-2 2 0,-30-25 0,41 37-189,0-1 1,0 1-1,-1 1 1,1 0-1,-1 0 1,0 0-1,0 1 1,0 1-1,-19-4 1,8 5-6678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4T19:38:36.977"/>
    </inkml:context>
    <inkml:brush xml:id="br0">
      <inkml:brushProperty name="width" value="0.05" units="cm"/>
      <inkml:brushProperty name="height" value="0.05" units="cm"/>
      <inkml:brushProperty name="color" value="#E71224"/>
    </inkml:brush>
  </inkml:definitions>
  <inkml:trace contextRef="#ctx0" brushRef="#br0">1627 29 24575,'-20'1'0,"-1"2"0,1 0 0,0 2 0,0 0 0,-31 13 0,-36 9 0,-41-5 0,-35 9 0,-37 16 0,172-35 0,0 1 0,1 1 0,0 1 0,1 1 0,-33 28 0,6-6 0,-46 35 0,2 5 0,-134 140 0,205-186 0,1 0 0,1 2 0,-29 54 0,30-48 0,12-19 0,1 0 0,0 1 0,2 0 0,0 1 0,2 0 0,0 0 0,2 0 0,0 1 0,2 0 0,0-1 0,4 46 0,1-37 0,2-1 0,1 0 0,1 0 0,1-1 0,2 0 0,1-1 0,2 0 0,24 42 0,-33-64 0,0-1 0,1-1 0,0 1 0,1-1 0,-1 1 0,1-1 0,0-1 0,0 1 0,0-1 0,1 0 0,11 4 0,10 4 0,49 13 0,-10-5 0,42 24 0,144 46 0,-220-84 0,-1-1 0,1-2 0,-1-1 0,1-1 0,37-5 0,-27 1 0,0 2 0,50 6 0,124 19 0,-187-20 0,-1 2 0,30 9 0,-35-8 0,0-1 0,0-1 0,45 3 0,-50-7 0,355-4 0,-334-1 0,1-1 0,-1-2 0,0-2 0,-1-2 0,0-1 0,-1-2 0,54-28 0,-69 28 0,-1-1 0,0-2 0,-1 0 0,0-1 0,-2-1 0,0 0 0,30-43 0,-16 22 0,75-106 0,-96 128 0,0-1 0,-2 0 0,0-1 0,-2 0 0,0 0 0,7-30 0,-4-3 0,-2 0 0,-2 0 0,-3-1 0,-5-96 0,-3 126 0,-1 0 0,-2 0 0,0 1 0,-1-1 0,-21-40 0,3 7 0,9 19 0,-2 1 0,-1 1 0,-2 1 0,-33-40 0,-117-118 0,156 176 0,8 8 0,1-1 0,-1 2 0,-1-1 0,0 1 0,0 1 0,-1-1 0,0 2 0,0-1 0,0 1 0,-1 1 0,0 0 0,0 1 0,-14-5 0,-16 1 0,-27-5 0,0-3 0,-72-27 0,122 35-107,-6-2-102,-1 0-1,0 2 0,-1 1 0,0 0 1,-34-3-1,38 10-6616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D388C-38A2-4E56-845F-5731DE0BCDE5}" type="datetimeFigureOut">
              <a:rPr lang="en-US" smtClean="0"/>
              <a:t>3/10/2025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8115A-19AE-446D-B551-839151C6C126}" type="slidenum">
              <a:rPr lang="en-US" smtClean="0"/>
              <a:t>‹#›</a:t>
            </a:fld>
            <a:endParaRPr lang="en-US"/>
          </a:p>
        </p:txBody>
      </p:sp>
    </p:spTree>
    <p:extLst>
      <p:ext uri="{BB962C8B-B14F-4D97-AF65-F5344CB8AC3E}">
        <p14:creationId xmlns:p14="http://schemas.microsoft.com/office/powerpoint/2010/main" val="225801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ACBBDF-258E-446C-ABB5-F3CF4ED6725B}" type="slidenum">
              <a:rPr lang="en-US" smtClean="0"/>
              <a:t>2</a:t>
            </a:fld>
            <a:endParaRPr lang="en-US"/>
          </a:p>
        </p:txBody>
      </p:sp>
    </p:spTree>
    <p:extLst>
      <p:ext uri="{BB962C8B-B14F-4D97-AF65-F5344CB8AC3E}">
        <p14:creationId xmlns:p14="http://schemas.microsoft.com/office/powerpoint/2010/main" val="191678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buFont typeface="Arial" panose="020B0604020202020204" pitchFamily="34" charset="0"/>
              <a:buChar char="•"/>
            </a:pPr>
            <a:r>
              <a:rPr lang="en-US" sz="1200">
                <a:solidFill>
                  <a:srgbClr val="000000"/>
                </a:solidFill>
                <a:latin typeface="Calibri"/>
                <a:ea typeface="Calibri"/>
                <a:cs typeface="Calibri"/>
              </a:rPr>
              <a:t>District Advisory Council – what's coming next?</a:t>
            </a:r>
            <a:endParaRPr lang="en-US" sz="1200">
              <a:solidFill>
                <a:srgbClr val="444444"/>
              </a:solidFill>
              <a:latin typeface="Calibri"/>
              <a:ea typeface="Calibri"/>
              <a:cs typeface="Calibri"/>
            </a:endParaRPr>
          </a:p>
          <a:p>
            <a:pPr>
              <a:lnSpc>
                <a:spcPct val="100000"/>
              </a:lnSpc>
              <a:spcBef>
                <a:spcPts val="0"/>
              </a:spcBef>
              <a:buFont typeface="Arial" panose="020B0604020202020204" pitchFamily="34" charset="0"/>
              <a:buChar char="•"/>
            </a:pPr>
            <a:r>
              <a:rPr lang="en-US" sz="1200">
                <a:solidFill>
                  <a:srgbClr val="000000"/>
                </a:solidFill>
                <a:latin typeface="Calibri"/>
                <a:ea typeface="Calibri"/>
                <a:cs typeface="Calibri"/>
              </a:rPr>
              <a:t>Selection process overview</a:t>
            </a:r>
          </a:p>
          <a:p>
            <a:pPr>
              <a:lnSpc>
                <a:spcPct val="100000"/>
              </a:lnSpc>
              <a:spcBef>
                <a:spcPts val="0"/>
              </a:spcBef>
              <a:buFont typeface="Arial" panose="020B0604020202020204" pitchFamily="34" charset="0"/>
              <a:buChar char="•"/>
            </a:pPr>
            <a:r>
              <a:rPr lang="en-US" sz="1200">
                <a:solidFill>
                  <a:srgbClr val="000000"/>
                </a:solidFill>
                <a:latin typeface="Calibri"/>
                <a:ea typeface="Calibri"/>
                <a:cs typeface="Calibri"/>
              </a:rPr>
              <a:t>Target date to announce advisory council membership</a:t>
            </a:r>
          </a:p>
          <a:p>
            <a:pPr>
              <a:lnSpc>
                <a:spcPct val="100000"/>
              </a:lnSpc>
              <a:spcBef>
                <a:spcPts val="0"/>
              </a:spcBef>
              <a:buFont typeface="Arial" panose="020B0604020202020204" pitchFamily="34" charset="0"/>
              <a:buChar char="•"/>
            </a:pPr>
            <a:r>
              <a:rPr lang="en-US" sz="1200">
                <a:solidFill>
                  <a:srgbClr val="000000"/>
                </a:solidFill>
                <a:latin typeface="Calibri"/>
                <a:ea typeface="Calibri"/>
                <a:cs typeface="Calibri"/>
              </a:rPr>
              <a:t>Convening district advisory councils in April for feedback on planning and budgeting</a:t>
            </a:r>
          </a:p>
          <a:p>
            <a:endParaRPr lang="en-US"/>
          </a:p>
        </p:txBody>
      </p:sp>
      <p:sp>
        <p:nvSpPr>
          <p:cNvPr id="4" name="Slide Number Placeholder 3"/>
          <p:cNvSpPr>
            <a:spLocks noGrp="1"/>
          </p:cNvSpPr>
          <p:nvPr>
            <p:ph type="sldNum" sz="quarter" idx="5"/>
          </p:nvPr>
        </p:nvSpPr>
        <p:spPr/>
        <p:txBody>
          <a:bodyPr/>
          <a:lstStyle/>
          <a:p>
            <a:fld id="{8FC8115A-19AE-446D-B551-839151C6C126}" type="slidenum">
              <a:rPr lang="en-US" smtClean="0"/>
              <a:t>26</a:t>
            </a:fld>
            <a:endParaRPr lang="en-US"/>
          </a:p>
        </p:txBody>
      </p:sp>
    </p:spTree>
    <p:extLst>
      <p:ext uri="{BB962C8B-B14F-4D97-AF65-F5344CB8AC3E}">
        <p14:creationId xmlns:p14="http://schemas.microsoft.com/office/powerpoint/2010/main" val="414414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Please use either the Q and A function or raise your hand. We'll use the time we have available to answer questions and answers and we'll also use this time to inform next FAQ and Town Hall meetings. Thank you!</a:t>
            </a:r>
          </a:p>
        </p:txBody>
      </p:sp>
      <p:sp>
        <p:nvSpPr>
          <p:cNvPr id="4" name="Slide Number Placeholder 3"/>
          <p:cNvSpPr>
            <a:spLocks noGrp="1"/>
          </p:cNvSpPr>
          <p:nvPr>
            <p:ph type="sldNum" sz="quarter" idx="5"/>
          </p:nvPr>
        </p:nvSpPr>
        <p:spPr/>
        <p:txBody>
          <a:bodyPr/>
          <a:lstStyle/>
          <a:p>
            <a:fld id="{8FC8115A-19AE-446D-B551-839151C6C126}" type="slidenum">
              <a:rPr lang="en-US" smtClean="0"/>
              <a:t>28</a:t>
            </a:fld>
            <a:endParaRPr lang="en-US"/>
          </a:p>
        </p:txBody>
      </p:sp>
    </p:spTree>
    <p:extLst>
      <p:ext uri="{BB962C8B-B14F-4D97-AF65-F5344CB8AC3E}">
        <p14:creationId xmlns:p14="http://schemas.microsoft.com/office/powerpoint/2010/main" val="83785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91440" algn="ctr"/>
            <a:r>
              <a:rPr lang="en-US" b="1"/>
              <a:t>Focus areas are descriptive topics that categorize related strategies under each of the system’s functions.</a:t>
            </a:r>
          </a:p>
          <a:p>
            <a:pPr marL="182880" marR="91440" algn="ctr"/>
            <a:endParaRPr lang="en-US" b="1"/>
          </a:p>
          <a:p>
            <a:pPr marL="182880" marR="91440" algn="ctr"/>
            <a:r>
              <a:rPr lang="en-US" b="1"/>
              <a:t>The focus areas align with the Iowa HHS strategic plan priorities to advance excellence (operations), help Iowa thrive (impact) and elevate organizational health (culture).</a:t>
            </a:r>
          </a:p>
          <a:p>
            <a:pPr marL="18415" marR="18415" algn="ctr"/>
            <a:endParaRPr lang="en-US" b="1"/>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FC8115A-19AE-446D-B551-839151C6C126}" type="slidenum">
              <a:rPr lang="en-US" smtClean="0"/>
              <a:t>8</a:t>
            </a:fld>
            <a:endParaRPr lang="en-US"/>
          </a:p>
        </p:txBody>
      </p:sp>
    </p:spTree>
    <p:extLst>
      <p:ext uri="{BB962C8B-B14F-4D97-AF65-F5344CB8AC3E}">
        <p14:creationId xmlns:p14="http://schemas.microsoft.com/office/powerpoint/2010/main" val="367656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025" marR="73025">
              <a:spcBef>
                <a:spcPts val="1200"/>
              </a:spcBef>
            </a:pPr>
            <a:r>
              <a:rPr lang="en-US" b="1"/>
              <a:t>Strategies and Tactics</a:t>
            </a:r>
          </a:p>
          <a:p>
            <a:pPr marL="73025" marR="73025"/>
            <a:br>
              <a:rPr lang="en-US" b="1"/>
            </a:br>
            <a:r>
              <a:rPr lang="en-US" b="1"/>
              <a:t>Strategies are high-level statements of what will be done within each focus area. </a:t>
            </a:r>
          </a:p>
          <a:p>
            <a:pPr marL="73025" marR="73025"/>
            <a:r>
              <a:rPr lang="en-US" b="1"/>
              <a:t> </a:t>
            </a:r>
          </a:p>
          <a:p>
            <a:pPr marL="73025" marR="73025">
              <a:spcAft>
                <a:spcPts val="300"/>
              </a:spcAft>
            </a:pPr>
            <a:r>
              <a:rPr lang="en-US" b="1"/>
              <a:t>Tactics detail how each strategy will be achieved.</a:t>
            </a:r>
            <a:endParaRPr lang="en-US"/>
          </a:p>
          <a:p>
            <a:pPr marL="73025" marR="73025">
              <a:spcAft>
                <a:spcPts val="300"/>
              </a:spcAft>
            </a:pPr>
            <a:endParaRPr lang="en-US" b="1"/>
          </a:p>
          <a:p>
            <a:pPr marL="73025" marR="73025">
              <a:spcAft>
                <a:spcPts val="300"/>
              </a:spcAft>
            </a:pPr>
            <a:r>
              <a:rPr lang="en-US" b="1"/>
              <a:t>Results will be measured at the system level by monitoring meaningful indicators rather than counting widgets and thing-a-majigs.</a:t>
            </a:r>
          </a:p>
          <a:p>
            <a:pPr marL="73025" marR="73025">
              <a:spcAft>
                <a:spcPts val="300"/>
              </a:spcAft>
            </a:pPr>
            <a:endParaRPr lang="en-US" b="1"/>
          </a:p>
        </p:txBody>
      </p:sp>
      <p:sp>
        <p:nvSpPr>
          <p:cNvPr id="4" name="Slide Number Placeholder 3"/>
          <p:cNvSpPr>
            <a:spLocks noGrp="1"/>
          </p:cNvSpPr>
          <p:nvPr>
            <p:ph type="sldNum" sz="quarter" idx="5"/>
          </p:nvPr>
        </p:nvSpPr>
        <p:spPr/>
        <p:txBody>
          <a:bodyPr/>
          <a:lstStyle/>
          <a:p>
            <a:fld id="{8FC8115A-19AE-446D-B551-839151C6C126}" type="slidenum">
              <a:rPr lang="en-US" smtClean="0"/>
              <a:t>9</a:t>
            </a:fld>
            <a:endParaRPr lang="en-US"/>
          </a:p>
        </p:txBody>
      </p:sp>
    </p:spTree>
    <p:extLst>
      <p:ext uri="{BB962C8B-B14F-4D97-AF65-F5344CB8AC3E}">
        <p14:creationId xmlns:p14="http://schemas.microsoft.com/office/powerpoint/2010/main" val="259153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What is System Navigation?</a:t>
            </a:r>
          </a:p>
          <a:p>
            <a:pPr lvl="1">
              <a:lnSpc>
                <a:spcPct val="90000"/>
              </a:lnSpc>
              <a:spcBef>
                <a:spcPts val="500"/>
              </a:spcBef>
              <a:buFont typeface="Wingdings,Sans-Serif"/>
              <a:buChar char="•"/>
            </a:pPr>
            <a:r>
              <a:rPr lang="en-US"/>
              <a:t>Defined in proposed rule at: Iowa Administrative Code 441-300</a:t>
            </a:r>
          </a:p>
          <a:p>
            <a:pPr lvl="1">
              <a:lnSpc>
                <a:spcPct val="90000"/>
              </a:lnSpc>
              <a:spcBef>
                <a:spcPts val="500"/>
              </a:spcBef>
              <a:buFont typeface="Wingdings,Sans-Serif"/>
              <a:buChar char="•"/>
            </a:pPr>
            <a:r>
              <a:rPr lang="en-US"/>
              <a:t>System Navigators help individuals and families understand the behavioral health service system, including mental health and addictive disorder services and supports. They provide information, education, and referral to available options.</a:t>
            </a:r>
          </a:p>
          <a:p>
            <a:pPr lvl="1">
              <a:lnSpc>
                <a:spcPct val="90000"/>
              </a:lnSpc>
              <a:spcBef>
                <a:spcPts val="500"/>
              </a:spcBef>
              <a:buFont typeface="Wingdings,Sans-Serif"/>
              <a:buChar char="•"/>
            </a:pPr>
            <a:r>
              <a:rPr lang="en-US"/>
              <a:t>Intervention is typically brief, offering real-time, easily accessible assistance to connect individuals and families to resources and providers in their communities.</a:t>
            </a:r>
          </a:p>
          <a:p>
            <a:pPr lvl="1">
              <a:lnSpc>
                <a:spcPct val="90000"/>
              </a:lnSpc>
              <a:spcBef>
                <a:spcPts val="500"/>
              </a:spcBef>
              <a:buFont typeface="Wingdings,Sans-Serif"/>
              <a:buChar char="•"/>
            </a:pPr>
            <a:r>
              <a:rPr lang="en-US"/>
              <a:t>System Navigation is available to anyone and does not have an eligibility threshold or asset test.</a:t>
            </a:r>
          </a:p>
          <a:p>
            <a:pPr lvl="1">
              <a:lnSpc>
                <a:spcPct val="90000"/>
              </a:lnSpc>
              <a:spcBef>
                <a:spcPts val="500"/>
              </a:spcBef>
              <a:buFont typeface="Wingdings,Sans-Serif"/>
              <a:buChar char="•"/>
            </a:pPr>
            <a:r>
              <a:rPr lang="en-US"/>
              <a:t>Work is often performed by peer support specialists, community health workers, or intake coordinators.</a:t>
            </a:r>
          </a:p>
          <a:p>
            <a:pPr lvl="1">
              <a:lnSpc>
                <a:spcPct val="90000"/>
              </a:lnSpc>
              <a:spcBef>
                <a:spcPts val="500"/>
              </a:spcBef>
              <a:buFont typeface="Wingdings,Sans-Serif"/>
              <a:buChar char="•"/>
            </a:pPr>
            <a:r>
              <a:rPr lang="en-US"/>
              <a:t>When individuals display service needs requiring ongoing engagement and support, System Navigators will ensure warm hand-offs and coordinate with CCBHCs, Medicaid MCOs, and Disability Access Points for ongoing Service Coordination or Case Management support.</a:t>
            </a:r>
          </a:p>
          <a:p>
            <a:pPr marL="285750" indent="-285750">
              <a:lnSpc>
                <a:spcPct val="90000"/>
              </a:lnSpc>
              <a:spcBef>
                <a:spcPts val="1000"/>
              </a:spcBef>
              <a:buFont typeface="Wingdings,Sans-Serif"/>
              <a:buChar char="§"/>
            </a:pPr>
            <a:r>
              <a:rPr lang="en-US"/>
              <a:t>Specialized System Navigation assists in coordinating key transitions in the behavioral health service system, including:</a:t>
            </a:r>
          </a:p>
          <a:p>
            <a:pPr lvl="1">
              <a:lnSpc>
                <a:spcPct val="90000"/>
              </a:lnSpc>
              <a:spcBef>
                <a:spcPts val="500"/>
              </a:spcBef>
              <a:buFont typeface="Wingdings,Sans-Serif"/>
              <a:buChar char="•"/>
            </a:pPr>
            <a:r>
              <a:rPr lang="en-US"/>
              <a:t>Crisis Services </a:t>
            </a:r>
          </a:p>
          <a:p>
            <a:pPr lvl="2">
              <a:lnSpc>
                <a:spcPct val="90000"/>
              </a:lnSpc>
              <a:spcBef>
                <a:spcPts val="500"/>
              </a:spcBef>
              <a:buFont typeface="Wingdings,Sans-Serif"/>
              <a:buChar char="•"/>
            </a:pPr>
            <a:r>
              <a:rPr lang="en-US"/>
              <a:t>Services include crisis assessment and evaluation, mobile crisis, residential crisis services, and access centers.</a:t>
            </a:r>
          </a:p>
          <a:p>
            <a:pPr lvl="2">
              <a:lnSpc>
                <a:spcPct val="90000"/>
              </a:lnSpc>
              <a:spcBef>
                <a:spcPts val="500"/>
              </a:spcBef>
              <a:buFont typeface="Wingdings,Sans-Serif"/>
              <a:buChar char="•"/>
            </a:pPr>
            <a:r>
              <a:rPr lang="en-US"/>
              <a:t>System Navigation includes finding and securing the best service options and coordinating level of care transitions such as from emergency rooms to crisis, residential, or inpatient care settings and ensuring follow up and after care.</a:t>
            </a:r>
          </a:p>
          <a:p>
            <a:pPr lvl="1">
              <a:lnSpc>
                <a:spcPct val="90000"/>
              </a:lnSpc>
              <a:spcBef>
                <a:spcPts val="500"/>
              </a:spcBef>
              <a:buFont typeface="Wingdings,Sans-Serif"/>
              <a:buChar char="•"/>
            </a:pPr>
            <a:r>
              <a:rPr lang="en-US"/>
              <a:t>Jail-based Behavioral Health Services</a:t>
            </a:r>
          </a:p>
          <a:p>
            <a:pPr lvl="2">
              <a:lnSpc>
                <a:spcPct val="90000"/>
              </a:lnSpc>
              <a:spcBef>
                <a:spcPts val="500"/>
              </a:spcBef>
              <a:buFont typeface="Wingdings,Sans-Serif"/>
              <a:buChar char="•"/>
            </a:pPr>
            <a:r>
              <a:rPr lang="en-US"/>
              <a:t>Services include screening, assessment, diagnosis and treatment for individuals in jails. </a:t>
            </a:r>
          </a:p>
          <a:p>
            <a:pPr lvl="2">
              <a:lnSpc>
                <a:spcPct val="90000"/>
              </a:lnSpc>
              <a:spcBef>
                <a:spcPts val="500"/>
              </a:spcBef>
              <a:buFont typeface="Wingdings,Sans-Serif"/>
              <a:buChar char="•"/>
            </a:pPr>
            <a:r>
              <a:rPr lang="en-US"/>
              <a:t>System Navigators ensure access to jail-based service options and connect individuals leaving incarceration settings to community-based behavioral health supports such as CCBHCs, CMHCs, addictive disorder treatment, and Recovery Services and Supports.</a:t>
            </a:r>
          </a:p>
          <a:p>
            <a:pPr marL="285750" indent="-285750">
              <a:lnSpc>
                <a:spcPct val="90000"/>
              </a:lnSpc>
              <a:spcBef>
                <a:spcPts val="1000"/>
              </a:spcBef>
              <a:buFont typeface="Wingdings 3,Sans-Serif"/>
              <a:buChar char=""/>
            </a:pPr>
            <a:r>
              <a:rPr lang="en-US"/>
              <a:t>April 30 – System Navigation access points and processes will be proposed in each district's plan and budget for Iowa HHS review and approval.</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FC8115A-19AE-446D-B551-839151C6C126}" type="slidenum">
              <a:rPr lang="en-US" smtClean="0"/>
              <a:t>12</a:t>
            </a:fld>
            <a:endParaRPr lang="en-US"/>
          </a:p>
        </p:txBody>
      </p:sp>
    </p:spTree>
    <p:extLst>
      <p:ext uri="{BB962C8B-B14F-4D97-AF65-F5344CB8AC3E}">
        <p14:creationId xmlns:p14="http://schemas.microsoft.com/office/powerpoint/2010/main" val="120392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district-level planning and budgeting, behavioral health safety net providers may include non-duplicative service coordination as part of a plan for utilization of access funding.</a:t>
            </a:r>
          </a:p>
        </p:txBody>
      </p:sp>
      <p:sp>
        <p:nvSpPr>
          <p:cNvPr id="4" name="Slide Number Placeholder 3"/>
          <p:cNvSpPr>
            <a:spLocks noGrp="1"/>
          </p:cNvSpPr>
          <p:nvPr>
            <p:ph type="sldNum" sz="quarter" idx="5"/>
          </p:nvPr>
        </p:nvSpPr>
        <p:spPr/>
        <p:txBody>
          <a:bodyPr/>
          <a:lstStyle/>
          <a:p>
            <a:fld id="{8FC8115A-19AE-446D-B551-839151C6C126}" type="slidenum">
              <a:rPr lang="en-US" smtClean="0"/>
              <a:t>13</a:t>
            </a:fld>
            <a:endParaRPr lang="en-US"/>
          </a:p>
        </p:txBody>
      </p:sp>
    </p:spTree>
    <p:extLst>
      <p:ext uri="{BB962C8B-B14F-4D97-AF65-F5344CB8AC3E}">
        <p14:creationId xmlns:p14="http://schemas.microsoft.com/office/powerpoint/2010/main" val="404796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har char="•"/>
            </a:pPr>
            <a:r>
              <a:rPr lang="en-US"/>
              <a:t>People served often display serious, long-term needs such as individuals with chronic, serious mental illnesses, serious emotional disturbance, serious substance use disorders or complex co-occurring conditions.</a:t>
            </a:r>
          </a:p>
          <a:p>
            <a:pPr lvl="1">
              <a:buChar char="•"/>
            </a:pPr>
            <a:r>
              <a:rPr lang="en-US"/>
              <a:t>Case Managers develop, monitor and adjust care plans including supports through therapy, medication management, housing assistance, or employment supports.</a:t>
            </a:r>
          </a:p>
          <a:p>
            <a:pPr lvl="1">
              <a:buChar char="•"/>
            </a:pPr>
            <a:r>
              <a:rPr lang="en-US"/>
              <a:t>Case Managers are often social workers, behavioral health clinicians, or case management practitioners within their area of expertise.</a:t>
            </a:r>
          </a:p>
          <a:p>
            <a:pPr lvl="1">
              <a:buChar char="•"/>
            </a:pPr>
            <a:r>
              <a:rPr lang="en-US"/>
              <a:t>Case Management is a core service that will be offered by Certified Community Behavioral Health Clinics (CCBHC) on July 1, 2025. </a:t>
            </a:r>
          </a:p>
          <a:p>
            <a:pPr lvl="1">
              <a:buChar char="•"/>
            </a:pPr>
            <a:r>
              <a:rPr lang="en-US"/>
              <a:t>Individuals needing Case Management or Service Coordination support will be connected by System Navigators based on need to: CCBHCs or other behavioral health safety net service providers, assigned Medicaid MCOs, or Disability Access Points in their district.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FC8115A-19AE-446D-B551-839151C6C126}" type="slidenum">
              <a:rPr lang="en-US" smtClean="0"/>
              <a:t>14</a:t>
            </a:fld>
            <a:endParaRPr lang="en-US"/>
          </a:p>
        </p:txBody>
      </p:sp>
    </p:spTree>
    <p:extLst>
      <p:ext uri="{BB962C8B-B14F-4D97-AF65-F5344CB8AC3E}">
        <p14:creationId xmlns:p14="http://schemas.microsoft.com/office/powerpoint/2010/main" val="40955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Notes: Covered services and rates for inpatient, outpatient, and residential behavioral health treatment services will not be contracted. Iowa HHS will establish a statewide fee schedule for behavioral health safety net services. Providers will submit claims to Iowa HHS for payment for covered services rendered to eligible individuals.</a:t>
            </a:r>
          </a:p>
        </p:txBody>
      </p:sp>
      <p:sp>
        <p:nvSpPr>
          <p:cNvPr id="4" name="Slide Number Placeholder 3"/>
          <p:cNvSpPr>
            <a:spLocks noGrp="1"/>
          </p:cNvSpPr>
          <p:nvPr>
            <p:ph type="sldNum" sz="quarter" idx="5"/>
          </p:nvPr>
        </p:nvSpPr>
        <p:spPr/>
        <p:txBody>
          <a:bodyPr/>
          <a:lstStyle/>
          <a:p>
            <a:fld id="{8FC8115A-19AE-446D-B551-839151C6C126}" type="slidenum">
              <a:rPr lang="en-US" smtClean="0"/>
              <a:t>20</a:t>
            </a:fld>
            <a:endParaRPr lang="en-US"/>
          </a:p>
        </p:txBody>
      </p:sp>
    </p:spTree>
    <p:extLst>
      <p:ext uri="{BB962C8B-B14F-4D97-AF65-F5344CB8AC3E}">
        <p14:creationId xmlns:p14="http://schemas.microsoft.com/office/powerpoint/2010/main" val="119232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April 2025 - District Advisory Councils convene to review and provide feedback for BH-ASO district planning and budgeting targets and recommendations.</a:t>
            </a:r>
          </a:p>
          <a:p>
            <a:pPr marL="285750" indent="-285750">
              <a:lnSpc>
                <a:spcPct val="90000"/>
              </a:lnSpc>
              <a:spcBef>
                <a:spcPts val="1000"/>
              </a:spcBef>
              <a:buFont typeface="Arial"/>
              <a:buChar char="•"/>
            </a:pPr>
            <a:r>
              <a:rPr lang="en-US"/>
              <a:t>4/30 – district plans and budgets due to Iowa HHS for review and approval.</a:t>
            </a:r>
          </a:p>
          <a:p>
            <a:pPr marL="285750" indent="-285750">
              <a:lnSpc>
                <a:spcPct val="90000"/>
              </a:lnSpc>
              <a:spcBef>
                <a:spcPts val="1000"/>
              </a:spcBef>
              <a:buFont typeface="Arial"/>
              <a:buChar char="•"/>
            </a:pPr>
            <a:r>
              <a:rPr lang="en-US"/>
              <a:t>May and June 2025 – BH-ASO will execute contracts with providers and partners at the district level based on approved plans and budgets for SFY26.</a:t>
            </a:r>
          </a:p>
          <a:p>
            <a:pPr marL="285750" indent="-285750">
              <a:lnSpc>
                <a:spcPct val="90000"/>
              </a:lnSpc>
              <a:spcBef>
                <a:spcPts val="1000"/>
              </a:spcBef>
              <a:buFont typeface="Arial"/>
              <a:buChar char="•"/>
            </a:pPr>
            <a:r>
              <a:rPr lang="en-US"/>
              <a:t>7/1/2025 – BH-ASO full contract execution to meet minimum service requirements may include short term "bridge" contract structures as well as year long contracts based on system needs.</a:t>
            </a:r>
          </a:p>
          <a:p>
            <a:pPr marL="285750" indent="-285750">
              <a:lnSpc>
                <a:spcPct val="90000"/>
              </a:lnSpc>
              <a:spcBef>
                <a:spcPts val="1000"/>
              </a:spcBef>
              <a:buFont typeface="Arial"/>
              <a:buChar char="•"/>
            </a:pPr>
            <a:r>
              <a:rPr lang="en-US"/>
              <a:t>Future year planning, budgeting, and contracting cycles will begin and finalize sooner as systems will be established.</a:t>
            </a:r>
          </a:p>
        </p:txBody>
      </p:sp>
      <p:sp>
        <p:nvSpPr>
          <p:cNvPr id="4" name="Slide Number Placeholder 3"/>
          <p:cNvSpPr>
            <a:spLocks noGrp="1"/>
          </p:cNvSpPr>
          <p:nvPr>
            <p:ph type="sldNum" sz="quarter" idx="5"/>
          </p:nvPr>
        </p:nvSpPr>
        <p:spPr/>
        <p:txBody>
          <a:bodyPr/>
          <a:lstStyle/>
          <a:p>
            <a:fld id="{8FC8115A-19AE-446D-B551-839151C6C126}" type="slidenum">
              <a:rPr lang="en-US" smtClean="0"/>
              <a:t>21</a:t>
            </a:fld>
            <a:endParaRPr lang="en-US"/>
          </a:p>
        </p:txBody>
      </p:sp>
    </p:spTree>
    <p:extLst>
      <p:ext uri="{BB962C8B-B14F-4D97-AF65-F5344CB8AC3E}">
        <p14:creationId xmlns:p14="http://schemas.microsoft.com/office/powerpoint/2010/main" val="367462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endParaRPr lang="en-US" sz="1200">
              <a:solidFill>
                <a:srgbClr val="000000"/>
              </a:solidFill>
              <a:latin typeface="Calibri"/>
              <a:ea typeface="Calibri"/>
              <a:cs typeface="Calibri"/>
            </a:endParaRPr>
          </a:p>
          <a:p>
            <a:endParaRPr lang="en-US"/>
          </a:p>
        </p:txBody>
      </p:sp>
      <p:sp>
        <p:nvSpPr>
          <p:cNvPr id="4" name="Slide Number Placeholder 3"/>
          <p:cNvSpPr>
            <a:spLocks noGrp="1"/>
          </p:cNvSpPr>
          <p:nvPr>
            <p:ph type="sldNum" sz="quarter" idx="5"/>
          </p:nvPr>
        </p:nvSpPr>
        <p:spPr/>
        <p:txBody>
          <a:bodyPr/>
          <a:lstStyle/>
          <a:p>
            <a:fld id="{8FC8115A-19AE-446D-B551-839151C6C126}" type="slidenum">
              <a:rPr lang="en-US" smtClean="0"/>
              <a:t>25</a:t>
            </a:fld>
            <a:endParaRPr lang="en-US"/>
          </a:p>
        </p:txBody>
      </p:sp>
    </p:spTree>
    <p:extLst>
      <p:ext uri="{BB962C8B-B14F-4D97-AF65-F5344CB8AC3E}">
        <p14:creationId xmlns:p14="http://schemas.microsoft.com/office/powerpoint/2010/main" val="2499264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5457A4FC-6781-C190-5323-9E976F2E175A}"/>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8" name="Slide Number Placeholder 5">
            <a:extLst>
              <a:ext uri="{FF2B5EF4-FFF2-40B4-BE49-F238E27FC236}">
                <a16:creationId xmlns:a16="http://schemas.microsoft.com/office/drawing/2014/main" id="{39A4F349-2CA4-88AF-73EE-423ED30ED651}"/>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30A02164-FAED-B429-9340-FCC39822E4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5813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r>
              <a:rPr lang="en-US"/>
              <a:t>Click icon to add SmartArt graphic</a:t>
            </a:r>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6"/>
        </a:solidFill>
        <a:effectLst/>
      </p:bgPr>
    </p:bg>
    <p:spTree>
      <p:nvGrpSpPr>
        <p:cNvPr id="1" name=""/>
        <p:cNvGrpSpPr/>
        <p:nvPr/>
      </p:nvGrpSpPr>
      <p:grpSpPr>
        <a:xfrm>
          <a:off x="0" y="0"/>
          <a:ext cx="0" cy="0"/>
          <a:chOff x="0" y="0"/>
          <a:chExt cx="0" cy="0"/>
        </a:xfrm>
      </p:grpSpPr>
      <p:sp>
        <p:nvSpPr>
          <p:cNvPr id="6" name="Rectangle: Single Corner Snipped 7">
            <a:extLst>
              <a:ext uri="{FF2B5EF4-FFF2-40B4-BE49-F238E27FC236}">
                <a16:creationId xmlns:a16="http://schemas.microsoft.com/office/drawing/2014/main" id="{A3556B44-EB55-5030-79C4-F6CF0C5789B5}"/>
              </a:ext>
            </a:extLst>
          </p:cNvPr>
          <p:cNvSpPr/>
          <p:nvPr userDrawn="1"/>
        </p:nvSpPr>
        <p:spPr>
          <a:xfrm rot="5400000">
            <a:off x="1674142" y="-1812039"/>
            <a:ext cx="5867883" cy="9442533"/>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5510477 w 15705363"/>
              <a:gd name="connsiteY2" fmla="*/ 863453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5510477 w 15705363"/>
              <a:gd name="connsiteY2" fmla="*/ 863453 h 6914148"/>
              <a:gd name="connsiteX3" fmla="*/ 15567457 w 15705363"/>
              <a:gd name="connsiteY3" fmla="*/ 2479654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23670"/>
              <a:gd name="connsiteY0" fmla="*/ 0 h 6914148"/>
              <a:gd name="connsiteX1" fmla="*/ 15321187 w 15723670"/>
              <a:gd name="connsiteY1" fmla="*/ 12032 h 6914148"/>
              <a:gd name="connsiteX2" fmla="*/ 15510477 w 15723670"/>
              <a:gd name="connsiteY2" fmla="*/ 863453 h 6914148"/>
              <a:gd name="connsiteX3" fmla="*/ 15567457 w 15723670"/>
              <a:gd name="connsiteY3" fmla="*/ 2479654 h 6914148"/>
              <a:gd name="connsiteX4" fmla="*/ 15723670 w 15723670"/>
              <a:gd name="connsiteY4" fmla="*/ 4207015 h 6914148"/>
              <a:gd name="connsiteX5" fmla="*/ 15696523 w 15723670"/>
              <a:gd name="connsiteY5" fmla="*/ 5878233 h 6914148"/>
              <a:gd name="connsiteX6" fmla="*/ 15478583 w 15723670"/>
              <a:gd name="connsiteY6" fmla="*/ 6914148 h 6914148"/>
              <a:gd name="connsiteX7" fmla="*/ 0 w 15723670"/>
              <a:gd name="connsiteY7" fmla="*/ 6894095 h 6914148"/>
              <a:gd name="connsiteX8" fmla="*/ 0 w 15723670"/>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670" h="6914148">
                <a:moveTo>
                  <a:pt x="0" y="0"/>
                </a:moveTo>
                <a:lnTo>
                  <a:pt x="15321187" y="12032"/>
                </a:lnTo>
                <a:lnTo>
                  <a:pt x="15510477" y="863453"/>
                </a:lnTo>
                <a:lnTo>
                  <a:pt x="15567457" y="2479654"/>
                </a:lnTo>
                <a:lnTo>
                  <a:pt x="15723670" y="4207015"/>
                </a:lnTo>
                <a:cubicBezTo>
                  <a:pt x="15703616" y="4519836"/>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t>av</a:t>
            </a:r>
          </a:p>
        </p:txBody>
      </p:sp>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marL="411480" indent="-41148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a:noFill/>
        </p:spPr>
        <p:txBody>
          <a:bodyPr/>
          <a:lstStyle>
            <a:lvl1pPr>
              <a:defRPr b="1">
                <a:solidFill>
                  <a:schemeClr val="bg1"/>
                </a:solidFill>
                <a:latin typeface="+mn-lt"/>
              </a:defRPr>
            </a:lvl1pPr>
          </a:lstStyle>
          <a:p>
            <a:pPr algn="ctr"/>
            <a:r>
              <a:rPr lang="en-US"/>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a:noFill/>
        </p:spPr>
        <p:txBody>
          <a:bodyPr/>
          <a:lstStyle>
            <a:lvl1pPr>
              <a:defRPr sz="1400" b="1">
                <a:solidFill>
                  <a:schemeClr val="bg1"/>
                </a:solidFill>
                <a:latin typeface="+mn-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0783" y="6318691"/>
            <a:ext cx="2211369"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customXml" Target="../ink/ink2.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www.iowapca.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5A_7CDA2C3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3F17-0184-D7C4-D148-23A215F5AF7D}"/>
              </a:ext>
            </a:extLst>
          </p:cNvPr>
          <p:cNvSpPr>
            <a:spLocks noGrp="1"/>
          </p:cNvSpPr>
          <p:nvPr>
            <p:ph type="ctrTitle"/>
          </p:nvPr>
        </p:nvSpPr>
        <p:spPr>
          <a:xfrm>
            <a:off x="813134" y="836986"/>
            <a:ext cx="3505200" cy="3061812"/>
          </a:xfrm>
        </p:spPr>
        <p:txBody>
          <a:bodyPr>
            <a:normAutofit fontScale="90000"/>
          </a:bodyPr>
          <a:lstStyle/>
          <a:p>
            <a:r>
              <a:rPr lang="en-US">
                <a:solidFill>
                  <a:schemeClr val="accent1"/>
                </a:solidFill>
              </a:rPr>
              <a:t>Behavioral Health and Aging and Disability Services</a:t>
            </a:r>
            <a:br>
              <a:rPr lang="en-US">
                <a:solidFill>
                  <a:schemeClr val="accent1"/>
                </a:solidFill>
              </a:rPr>
            </a:br>
            <a:r>
              <a:rPr lang="en-US">
                <a:solidFill>
                  <a:schemeClr val="accent1"/>
                </a:solidFill>
              </a:rPr>
              <a:t>Town Hall</a:t>
            </a:r>
          </a:p>
        </p:txBody>
      </p:sp>
      <p:sp>
        <p:nvSpPr>
          <p:cNvPr id="3" name="Subtitle 2">
            <a:extLst>
              <a:ext uri="{FF2B5EF4-FFF2-40B4-BE49-F238E27FC236}">
                <a16:creationId xmlns:a16="http://schemas.microsoft.com/office/drawing/2014/main" id="{38E8CDD9-11AA-DEE4-6521-1C0190C73B62}"/>
              </a:ext>
            </a:extLst>
          </p:cNvPr>
          <p:cNvSpPr>
            <a:spLocks noGrp="1"/>
          </p:cNvSpPr>
          <p:nvPr>
            <p:ph type="subTitle" idx="1"/>
          </p:nvPr>
        </p:nvSpPr>
        <p:spPr>
          <a:xfrm>
            <a:off x="813134" y="4349321"/>
            <a:ext cx="3505200" cy="1869714"/>
          </a:xfrm>
        </p:spPr>
        <p:txBody>
          <a:bodyPr vert="horz" lIns="91440" tIns="45720" rIns="91440" bIns="45720" rtlCol="0" anchor="t">
            <a:normAutofit fontScale="92500"/>
          </a:bodyPr>
          <a:lstStyle/>
          <a:p>
            <a:r>
              <a:rPr lang="en-US" b="1"/>
              <a:t>Marissa Eyanson</a:t>
            </a:r>
            <a:r>
              <a:rPr lang="en-US"/>
              <a:t>, Director of Behavioral Health, Iowa HHS</a:t>
            </a:r>
          </a:p>
          <a:p>
            <a:r>
              <a:rPr lang="en-US" b="1">
                <a:cs typeface="Arial"/>
              </a:rPr>
              <a:t>Zach Rhein</a:t>
            </a:r>
            <a:r>
              <a:rPr lang="en-US">
                <a:cs typeface="Arial"/>
              </a:rPr>
              <a:t>, Director of Aging and Disability Services, Iowa HHS</a:t>
            </a:r>
          </a:p>
          <a:p>
            <a:r>
              <a:rPr lang="en-US" b="1">
                <a:cs typeface="Arial"/>
              </a:rPr>
              <a:t>Aaron Todd</a:t>
            </a:r>
            <a:r>
              <a:rPr lang="en-US">
                <a:cs typeface="Arial"/>
              </a:rPr>
              <a:t>, CEO of the Iowa Primary Care Association</a:t>
            </a:r>
          </a:p>
        </p:txBody>
      </p:sp>
    </p:spTree>
    <p:extLst>
      <p:ext uri="{BB962C8B-B14F-4D97-AF65-F5344CB8AC3E}">
        <p14:creationId xmlns:p14="http://schemas.microsoft.com/office/powerpoint/2010/main" val="253508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Behavioral Health State Plan Feedback Form&#10;">
            <a:extLst>
              <a:ext uri="{FF2B5EF4-FFF2-40B4-BE49-F238E27FC236}">
                <a16:creationId xmlns:a16="http://schemas.microsoft.com/office/drawing/2014/main" id="{8BB2C061-7AA5-DD20-D49D-4699829EDFF9}"/>
              </a:ext>
            </a:extLst>
          </p:cNvPr>
          <p:cNvSpPr>
            <a:spLocks noGrp="1"/>
          </p:cNvSpPr>
          <p:nvPr>
            <p:ph type="title" idx="4294967295"/>
          </p:nvPr>
        </p:nvSpPr>
        <p:spPr>
          <a:xfrm>
            <a:off x="0" y="0"/>
            <a:ext cx="9144000" cy="1663262"/>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mn-lt"/>
                <a:ea typeface="+mn-ea"/>
                <a:cs typeface="+mn-cs"/>
              </a:rPr>
              <a:t>Behavioral Health State Plan Feedback Form</a:t>
            </a:r>
          </a:p>
        </p:txBody>
      </p:sp>
      <p:sp>
        <p:nvSpPr>
          <p:cNvPr id="10" name="TextBox 9" descr="Behavioral Health Service System Statewide Plan Feedback Form&#10;https://forms.office.com/g/bJV3cqqRCa&#10;">
            <a:extLst>
              <a:ext uri="{FF2B5EF4-FFF2-40B4-BE49-F238E27FC236}">
                <a16:creationId xmlns:a16="http://schemas.microsoft.com/office/drawing/2014/main" id="{6BBAA980-CBCC-EE53-65B4-F996CAE399F2}"/>
              </a:ext>
            </a:extLst>
          </p:cNvPr>
          <p:cNvSpPr txBox="1"/>
          <p:nvPr/>
        </p:nvSpPr>
        <p:spPr>
          <a:xfrm>
            <a:off x="1643007" y="4742226"/>
            <a:ext cx="5857984" cy="923330"/>
          </a:xfrm>
          <a:prstGeom prst="rect">
            <a:avLst/>
          </a:prstGeom>
          <a:noFill/>
        </p:spPr>
        <p:txBody>
          <a:bodyPr wrap="square">
            <a:spAutoFit/>
          </a:bodyPr>
          <a:lstStyle/>
          <a:p>
            <a:pPr algn="ctr"/>
            <a:r>
              <a:rPr lang="en-US" b="1"/>
              <a:t>Behavioral Health Service System Statewide Plan Feedback Form</a:t>
            </a:r>
          </a:p>
          <a:p>
            <a:pPr algn="ctr"/>
            <a:r>
              <a:rPr lang="en-US"/>
              <a:t>https://forms.office.com/g/bJV3cqqRCa</a:t>
            </a:r>
          </a:p>
        </p:txBody>
      </p:sp>
      <p:pic>
        <p:nvPicPr>
          <p:cNvPr id="3" name="Picture 2" descr="QR code to the Behavioral Health Service System Statewide Plan Feedback Form&#10;">
            <a:extLst>
              <a:ext uri="{FF2B5EF4-FFF2-40B4-BE49-F238E27FC236}">
                <a16:creationId xmlns:a16="http://schemas.microsoft.com/office/drawing/2014/main" id="{22050A53-49EA-2114-9ACE-7D3A7898FAB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49" y="2265725"/>
            <a:ext cx="2476501" cy="2476501"/>
          </a:xfrm>
          <a:prstGeom prst="rect">
            <a:avLst/>
          </a:prstGeom>
        </p:spPr>
      </p:pic>
    </p:spTree>
    <p:extLst>
      <p:ext uri="{BB962C8B-B14F-4D97-AF65-F5344CB8AC3E}">
        <p14:creationId xmlns:p14="http://schemas.microsoft.com/office/powerpoint/2010/main" val="321730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havioral Health Service System&#10;&#10;System Navigation, &#10;Service Coordination, and Case Management">
            <a:extLst>
              <a:ext uri="{FF2B5EF4-FFF2-40B4-BE49-F238E27FC236}">
                <a16:creationId xmlns:a16="http://schemas.microsoft.com/office/drawing/2014/main" id="{C07090DC-EB72-B4B9-33CD-FD0FB73E1AF6}"/>
              </a:ext>
            </a:extLst>
          </p:cNvPr>
          <p:cNvSpPr>
            <a:spLocks noGrp="1"/>
          </p:cNvSpPr>
          <p:nvPr>
            <p:ph type="title"/>
          </p:nvPr>
        </p:nvSpPr>
        <p:spPr>
          <a:xfrm>
            <a:off x="938463" y="1031082"/>
            <a:ext cx="7572125" cy="3114674"/>
          </a:xfrm>
        </p:spPr>
        <p:txBody>
          <a:bodyPr>
            <a:normAutofit/>
          </a:bodyPr>
          <a:lstStyle/>
          <a:p>
            <a:r>
              <a:rPr lang="en-US" sz="3200"/>
              <a:t>Behavioral Health Service System</a:t>
            </a:r>
            <a:br>
              <a:rPr lang="en-US" sz="3200"/>
            </a:br>
            <a:br>
              <a:rPr lang="en-US" sz="3200"/>
            </a:br>
            <a:br>
              <a:rPr lang="en-US" sz="3600"/>
            </a:br>
            <a:r>
              <a:rPr lang="en-US" sz="3600" err="1"/>
              <a:t>System</a:t>
            </a:r>
            <a:r>
              <a:rPr lang="en-US" sz="3600"/>
              <a:t> Navigation, </a:t>
            </a:r>
            <a:br>
              <a:rPr lang="en-US" sz="3600"/>
            </a:br>
            <a:r>
              <a:rPr lang="en-US" sz="3600"/>
              <a:t>Service Coordination, and Case Management</a:t>
            </a:r>
          </a:p>
        </p:txBody>
      </p:sp>
      <p:sp>
        <p:nvSpPr>
          <p:cNvPr id="3" name="Text Placeholder 2" descr="Marissa Eyanson, Director of Behavioral Health&#10;Iowa HHS&#10;">
            <a:extLst>
              <a:ext uri="{FF2B5EF4-FFF2-40B4-BE49-F238E27FC236}">
                <a16:creationId xmlns:a16="http://schemas.microsoft.com/office/drawing/2014/main" id="{77F1117C-050F-A1EA-F517-B36B00B46844}"/>
              </a:ext>
            </a:extLst>
          </p:cNvPr>
          <p:cNvSpPr>
            <a:spLocks noGrp="1"/>
          </p:cNvSpPr>
          <p:nvPr>
            <p:ph type="body" idx="1"/>
          </p:nvPr>
        </p:nvSpPr>
        <p:spPr/>
        <p:txBody>
          <a:bodyPr vert="horz" lIns="91440" tIns="45720" rIns="91440" bIns="45720" rtlCol="0" anchor="t">
            <a:normAutofit/>
          </a:bodyPr>
          <a:lstStyle/>
          <a:p>
            <a:r>
              <a:rPr lang="en-US">
                <a:cs typeface="Arial"/>
              </a:rPr>
              <a:t>Marissa Eyanson, Director of Behavioral Health</a:t>
            </a:r>
          </a:p>
          <a:p>
            <a:r>
              <a:rPr lang="en-US">
                <a:cs typeface="Arial"/>
              </a:rPr>
              <a:t>Iowa HHS</a:t>
            </a:r>
          </a:p>
        </p:txBody>
      </p:sp>
    </p:spTree>
    <p:extLst>
      <p:ext uri="{BB962C8B-B14F-4D97-AF65-F5344CB8AC3E}">
        <p14:creationId xmlns:p14="http://schemas.microsoft.com/office/powerpoint/2010/main" val="349276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ystem Navigation">
            <a:extLst>
              <a:ext uri="{FF2B5EF4-FFF2-40B4-BE49-F238E27FC236}">
                <a16:creationId xmlns:a16="http://schemas.microsoft.com/office/drawing/2014/main" id="{F053CE4E-7576-73C8-4F6D-C86B1796DD92}"/>
              </a:ext>
            </a:extLst>
          </p:cNvPr>
          <p:cNvSpPr>
            <a:spLocks noGrp="1"/>
          </p:cNvSpPr>
          <p:nvPr>
            <p:ph type="title" idx="4294967295"/>
          </p:nvPr>
        </p:nvSpPr>
        <p:spPr>
          <a:xfrm>
            <a:off x="0" y="0"/>
            <a:ext cx="2705493" cy="6858000"/>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lt1"/>
                </a:solidFill>
                <a:effectLst/>
                <a:uLnTx/>
                <a:uFillTx/>
                <a:latin typeface="+mn-lt"/>
                <a:ea typeface="+mn-ea"/>
                <a:cs typeface="+mn-cs"/>
              </a:rPr>
              <a:t>System Navigation</a:t>
            </a:r>
          </a:p>
        </p:txBody>
      </p:sp>
      <p:sp>
        <p:nvSpPr>
          <p:cNvPr id="6" name="Rectangle 5">
            <a:extLst>
              <a:ext uri="{FF2B5EF4-FFF2-40B4-BE49-F238E27FC236}">
                <a16:creationId xmlns:a16="http://schemas.microsoft.com/office/drawing/2014/main" id="{C9D9BCFF-04D6-A711-51EB-474CEC4F7479}"/>
              </a:ext>
              <a:ext uri="{C183D7F6-B498-43B3-948B-1728B52AA6E4}">
                <adec:decorative xmlns:adec="http://schemas.microsoft.com/office/drawing/2017/decorative" val="1"/>
              </a:ext>
            </a:extLst>
          </p:cNvPr>
          <p:cNvSpPr/>
          <p:nvPr/>
        </p:nvSpPr>
        <p:spPr>
          <a:xfrm>
            <a:off x="3056864" y="590074"/>
            <a:ext cx="5327814" cy="1930014"/>
          </a:xfrm>
          <a:prstGeom prst="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D21A19-897F-952B-1B07-6F38DF378250}"/>
              </a:ext>
              <a:ext uri="{C183D7F6-B498-43B3-948B-1728B52AA6E4}">
                <adec:decorative xmlns:adec="http://schemas.microsoft.com/office/drawing/2017/decorative" val="1"/>
              </a:ext>
            </a:extLst>
          </p:cNvPr>
          <p:cNvSpPr/>
          <p:nvPr/>
        </p:nvSpPr>
        <p:spPr>
          <a:xfrm>
            <a:off x="3060260" y="3756396"/>
            <a:ext cx="5324418" cy="1841882"/>
          </a:xfrm>
          <a:prstGeom prst="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What is System Navigation?&#10; - Help individuals and families understand the behavioral health service system and provide information, education, referral and support.&#10;- Brief intervention, accessible, and available to anyone.&#10;- Work is often performed by peer support specialists, community health workers, or intake coordinators.&#10;- Ensure warm hand-offs and coordination with other systems such as CCBHCs, Medicaid MCOs, and Disability Access Points.&#10;&#10;System Navigation also assists in coordinating key transitions in the behavioral health service system, including:&#10;- Crisis Services navigation includes finding and securing the best service options, coordinating level of care transitions such as from emergency rooms to crisis, residential, or inpatient care settings and ensuring follow up and after care.&#10;- Jail-based Behavioral Health Services navigation includes ensuring access to jail-based services and connecting individuals leaving jail to community-based behavioral health supports and follow-up such as: CCBHCs, CMHCs, addictive disorder treatment, and recovery services and supports.&#10;&#10;Plans to establish System Navigation, including identification of access points and processes, will be included in each district plan and budget for Iowa HHS' review and approval.&#10;&#10;">
            <a:extLst>
              <a:ext uri="{FF2B5EF4-FFF2-40B4-BE49-F238E27FC236}">
                <a16:creationId xmlns:a16="http://schemas.microsoft.com/office/drawing/2014/main" id="{9879A1E9-C5C0-9E9A-F67E-AE684C0C7B15}"/>
              </a:ext>
            </a:extLst>
          </p:cNvPr>
          <p:cNvSpPr>
            <a:spLocks noGrp="1"/>
          </p:cNvSpPr>
          <p:nvPr>
            <p:ph idx="4294967295"/>
          </p:nvPr>
        </p:nvSpPr>
        <p:spPr>
          <a:xfrm>
            <a:off x="2709020" y="239448"/>
            <a:ext cx="5677308" cy="6617757"/>
          </a:xfrm>
        </p:spPr>
        <p:txBody>
          <a:bodyPr vert="horz" lIns="91440" tIns="45720" rIns="91440" bIns="45720" rtlCol="0" anchor="t">
            <a:normAutofit/>
          </a:bodyPr>
          <a:lstStyle/>
          <a:p>
            <a:r>
              <a:rPr lang="en-US" sz="2000">
                <a:latin typeface="Arial"/>
                <a:cs typeface="Arial"/>
              </a:rPr>
              <a:t>What is System Navigation?</a:t>
            </a:r>
          </a:p>
          <a:p>
            <a:pPr marL="457200" lvl="1" indent="0">
              <a:buNone/>
            </a:pPr>
            <a:r>
              <a:rPr lang="en-US" sz="1400">
                <a:latin typeface="Arial"/>
                <a:cs typeface="Arial"/>
              </a:rPr>
              <a:t>Help individuals and families understand the behavioral health service system and provide </a:t>
            </a:r>
            <a:r>
              <a:rPr lang="en-US" sz="1400" b="1">
                <a:latin typeface="Arial"/>
                <a:cs typeface="Arial"/>
              </a:rPr>
              <a:t>information, education, referral and support</a:t>
            </a:r>
            <a:r>
              <a:rPr lang="en-US" sz="1400">
                <a:latin typeface="Arial"/>
                <a:cs typeface="Arial"/>
              </a:rPr>
              <a:t>.</a:t>
            </a:r>
          </a:p>
          <a:p>
            <a:pPr marL="457200" lvl="1" indent="0">
              <a:buNone/>
            </a:pPr>
            <a:r>
              <a:rPr lang="en-US" sz="1400">
                <a:latin typeface="Arial"/>
                <a:cs typeface="Arial"/>
              </a:rPr>
              <a:t>Brief intervention, </a:t>
            </a:r>
            <a:r>
              <a:rPr lang="en-US" sz="1400" b="1">
                <a:latin typeface="Arial"/>
                <a:cs typeface="Arial"/>
              </a:rPr>
              <a:t>accessible, and available to anyone</a:t>
            </a:r>
            <a:r>
              <a:rPr lang="en-US" sz="1400">
                <a:latin typeface="Arial"/>
                <a:cs typeface="Arial"/>
              </a:rPr>
              <a:t>.</a:t>
            </a:r>
          </a:p>
          <a:p>
            <a:pPr marL="457200" lvl="1" indent="0">
              <a:buNone/>
            </a:pPr>
            <a:r>
              <a:rPr lang="en-US" sz="1400">
                <a:latin typeface="Arial"/>
                <a:cs typeface="Arial"/>
              </a:rPr>
              <a:t>Work is often performed by </a:t>
            </a:r>
            <a:r>
              <a:rPr lang="en-US" sz="1400" b="1">
                <a:latin typeface="Arial"/>
                <a:cs typeface="Arial"/>
              </a:rPr>
              <a:t>peer support specialists, community health workers, or intake coordinators</a:t>
            </a:r>
            <a:r>
              <a:rPr lang="en-US" sz="1400">
                <a:latin typeface="Arial"/>
                <a:cs typeface="Arial"/>
              </a:rPr>
              <a:t>.</a:t>
            </a:r>
          </a:p>
          <a:p>
            <a:pPr marL="457200" lvl="1" indent="0">
              <a:buNone/>
            </a:pPr>
            <a:r>
              <a:rPr lang="en-US" sz="1400">
                <a:latin typeface="Arial"/>
                <a:cs typeface="Arial"/>
              </a:rPr>
              <a:t>Ensure </a:t>
            </a:r>
            <a:r>
              <a:rPr lang="en-US" sz="1400" b="1">
                <a:latin typeface="Arial"/>
                <a:cs typeface="Arial"/>
              </a:rPr>
              <a:t>warm hand-offs and coordination with other systems</a:t>
            </a:r>
            <a:r>
              <a:rPr lang="en-US" sz="1400">
                <a:latin typeface="Arial"/>
                <a:cs typeface="Arial"/>
              </a:rPr>
              <a:t> such as CCBHCs, Medicaid MCOs, and Disability Access Points.</a:t>
            </a:r>
          </a:p>
          <a:p>
            <a:pPr marL="457200" lvl="1" indent="0">
              <a:buNone/>
            </a:pPr>
            <a:endParaRPr lang="en-US" sz="1400">
              <a:cs typeface="Arial"/>
            </a:endParaRPr>
          </a:p>
          <a:p>
            <a:r>
              <a:rPr lang="en-US" sz="2000">
                <a:cs typeface="Arial"/>
              </a:rPr>
              <a:t>System Navigation also assists in coordinating key transitions in the behavioral health service system, including:</a:t>
            </a:r>
            <a:endParaRPr lang="en-US"/>
          </a:p>
          <a:p>
            <a:pPr marL="457200" lvl="1" indent="0">
              <a:buNone/>
            </a:pPr>
            <a:r>
              <a:rPr lang="en-US" sz="1400" b="1">
                <a:cs typeface="Arial"/>
              </a:rPr>
              <a:t>Crisis Services</a:t>
            </a:r>
            <a:r>
              <a:rPr lang="en-US" sz="1400">
                <a:cs typeface="Arial"/>
              </a:rPr>
              <a:t> navigation includes finding and securing the best service options, coordinating level of care transitions such as from emergency rooms to crisis, residential, or inpatient care settings and ensuring follow up and after care.</a:t>
            </a:r>
          </a:p>
          <a:p>
            <a:pPr marL="457200" lvl="1" indent="0">
              <a:buNone/>
            </a:pPr>
            <a:r>
              <a:rPr lang="en-US" sz="1400" b="1">
                <a:cs typeface="Arial"/>
              </a:rPr>
              <a:t>Jail-based Behavioral Health Services</a:t>
            </a:r>
            <a:r>
              <a:rPr lang="en-US" sz="1400">
                <a:cs typeface="Arial"/>
              </a:rPr>
              <a:t> navigation includes ensuring access to jail-based services and connecting individuals leaving jail to community-based behavioral health supports and follow-up such as: CCBHCs, CMHCs, addictive disorder treatment, and recovery services and supports.</a:t>
            </a:r>
          </a:p>
          <a:p>
            <a:pPr marL="0" indent="0">
              <a:buNone/>
            </a:pPr>
            <a:endParaRPr lang="en-US" sz="1600">
              <a:cs typeface="Arial"/>
            </a:endParaRPr>
          </a:p>
          <a:p>
            <a:pPr marL="0" indent="0">
              <a:buNone/>
            </a:pPr>
            <a:r>
              <a:rPr lang="en-US" sz="1600" i="1">
                <a:cs typeface="Arial"/>
              </a:rPr>
              <a:t>Plans to establish System Navigation, including identification of access points and processes, will be included in each district plan and budget for Iowa HHS' review and approval.</a:t>
            </a:r>
            <a:endParaRPr lang="en-US" i="1"/>
          </a:p>
        </p:txBody>
      </p:sp>
    </p:spTree>
    <p:extLst>
      <p:ext uri="{BB962C8B-B14F-4D97-AF65-F5344CB8AC3E}">
        <p14:creationId xmlns:p14="http://schemas.microsoft.com/office/powerpoint/2010/main" val="315565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rvice Coordination&#10;">
            <a:extLst>
              <a:ext uri="{FF2B5EF4-FFF2-40B4-BE49-F238E27FC236}">
                <a16:creationId xmlns:a16="http://schemas.microsoft.com/office/drawing/2014/main" id="{60451DE0-DA92-7007-BF10-3C1884AF1768}"/>
              </a:ext>
            </a:extLst>
          </p:cNvPr>
          <p:cNvSpPr>
            <a:spLocks noGrp="1"/>
          </p:cNvSpPr>
          <p:nvPr>
            <p:ph type="title" idx="4294967295"/>
          </p:nvPr>
        </p:nvSpPr>
        <p:spPr>
          <a:xfrm>
            <a:off x="0" y="0"/>
            <a:ext cx="3044858" cy="6858000"/>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lt1"/>
                </a:solidFill>
                <a:effectLst/>
                <a:uLnTx/>
                <a:uFillTx/>
                <a:latin typeface="+mn-lt"/>
                <a:ea typeface="+mn-ea"/>
                <a:cs typeface="+mn-cs"/>
              </a:rPr>
              <a:t>Service Coordination</a:t>
            </a:r>
          </a:p>
        </p:txBody>
      </p:sp>
      <p:graphicFrame>
        <p:nvGraphicFramePr>
          <p:cNvPr id="3" name="Diagram 2">
            <a:extLst>
              <a:ext uri="{FF2B5EF4-FFF2-40B4-BE49-F238E27FC236}">
                <a16:creationId xmlns:a16="http://schemas.microsoft.com/office/drawing/2014/main" id="{E85D9151-639E-BE59-F842-DC6C7FC923F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358571"/>
              </p:ext>
            </p:extLst>
          </p:nvPr>
        </p:nvGraphicFramePr>
        <p:xfrm>
          <a:off x="3271101" y="141402"/>
          <a:ext cx="5599522" cy="6498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87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276C-C932-5360-A9B1-9EE1BE63AA7E}"/>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D841D92-DCD3-AC6C-D62F-7F2D4FB133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7470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4E26560-A03F-3BC6-FB87-AAFACF5FF3ED}"/>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a:t>Case Management</a:t>
            </a:r>
          </a:p>
        </p:txBody>
      </p:sp>
    </p:spTree>
    <p:extLst>
      <p:ext uri="{BB962C8B-B14F-4D97-AF65-F5344CB8AC3E}">
        <p14:creationId xmlns:p14="http://schemas.microsoft.com/office/powerpoint/2010/main" val="116283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7DC5-3A6E-5786-125B-2616AE305EB0}"/>
            </a:ext>
          </a:extLst>
        </p:cNvPr>
        <p:cNvGrpSpPr/>
        <p:nvPr/>
      </p:nvGrpSpPr>
      <p:grpSpPr>
        <a:xfrm>
          <a:off x="0" y="0"/>
          <a:ext cx="0" cy="0"/>
          <a:chOff x="0" y="0"/>
          <a:chExt cx="0" cy="0"/>
        </a:xfrm>
      </p:grpSpPr>
      <p:sp>
        <p:nvSpPr>
          <p:cNvPr id="2" name="Title 1" descr="Disability Access Points">
            <a:extLst>
              <a:ext uri="{FF2B5EF4-FFF2-40B4-BE49-F238E27FC236}">
                <a16:creationId xmlns:a16="http://schemas.microsoft.com/office/drawing/2014/main" id="{D7B58E84-0FD3-8A31-F7AF-AFF75C56F191}"/>
              </a:ext>
            </a:extLst>
          </p:cNvPr>
          <p:cNvSpPr>
            <a:spLocks noGrp="1"/>
          </p:cNvSpPr>
          <p:nvPr>
            <p:ph type="title"/>
          </p:nvPr>
        </p:nvSpPr>
        <p:spPr/>
        <p:txBody>
          <a:bodyPr/>
          <a:lstStyle/>
          <a:p>
            <a:r>
              <a:rPr lang="en-US"/>
              <a:t>Disability Access Points</a:t>
            </a:r>
          </a:p>
        </p:txBody>
      </p:sp>
      <p:sp>
        <p:nvSpPr>
          <p:cNvPr id="3" name="Text Placeholder 2" descr="Zach Rhein, Director of Aging and Disability Services&#10;Iowa HHS&#10;">
            <a:extLst>
              <a:ext uri="{FF2B5EF4-FFF2-40B4-BE49-F238E27FC236}">
                <a16:creationId xmlns:a16="http://schemas.microsoft.com/office/drawing/2014/main" id="{A639ED1F-900E-AE44-C0CC-AC556C51B116}"/>
              </a:ext>
            </a:extLst>
          </p:cNvPr>
          <p:cNvSpPr>
            <a:spLocks noGrp="1"/>
          </p:cNvSpPr>
          <p:nvPr>
            <p:ph type="body" idx="1"/>
          </p:nvPr>
        </p:nvSpPr>
        <p:spPr/>
        <p:txBody>
          <a:bodyPr vert="horz" lIns="91440" tIns="45720" rIns="91440" bIns="45720" rtlCol="0" anchor="t">
            <a:normAutofit/>
          </a:bodyPr>
          <a:lstStyle/>
          <a:p>
            <a:r>
              <a:rPr lang="en-US">
                <a:cs typeface="Arial"/>
              </a:rPr>
              <a:t>Zach Rhein, Director of Aging and Disability Services</a:t>
            </a:r>
          </a:p>
          <a:p>
            <a:r>
              <a:rPr lang="en-US">
                <a:cs typeface="Arial"/>
              </a:rPr>
              <a:t>Iowa HHS</a:t>
            </a:r>
          </a:p>
        </p:txBody>
      </p:sp>
    </p:spTree>
    <p:extLst>
      <p:ext uri="{BB962C8B-B14F-4D97-AF65-F5344CB8AC3E}">
        <p14:creationId xmlns:p14="http://schemas.microsoft.com/office/powerpoint/2010/main" val="161545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ability Access Points Definition&#10;">
            <a:extLst>
              <a:ext uri="{FF2B5EF4-FFF2-40B4-BE49-F238E27FC236}">
                <a16:creationId xmlns:a16="http://schemas.microsoft.com/office/drawing/2014/main" id="{60F713E7-5B40-FDAD-3906-7F934BCD102F}"/>
              </a:ext>
            </a:extLst>
          </p:cNvPr>
          <p:cNvSpPr>
            <a:spLocks noGrp="1"/>
          </p:cNvSpPr>
          <p:nvPr>
            <p:ph type="title" idx="4294967295"/>
          </p:nvPr>
        </p:nvSpPr>
        <p:spPr>
          <a:xfrm>
            <a:off x="0" y="0"/>
            <a:ext cx="9144000" cy="1696825"/>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lt1"/>
                </a:solidFill>
                <a:effectLst/>
                <a:uLnTx/>
                <a:uFillTx/>
                <a:latin typeface="+mn-lt"/>
                <a:ea typeface="+mn-ea"/>
                <a:cs typeface="+mn-cs"/>
              </a:rPr>
              <a:t>Disability Access Points Definition</a:t>
            </a:r>
          </a:p>
        </p:txBody>
      </p:sp>
      <p:sp>
        <p:nvSpPr>
          <p:cNvPr id="4" name="TextBox 3">
            <a:extLst>
              <a:ext uri="{FF2B5EF4-FFF2-40B4-BE49-F238E27FC236}">
                <a16:creationId xmlns:a16="http://schemas.microsoft.com/office/drawing/2014/main" id="{211F1E3D-2544-41BA-BC6D-5B120193CBC1}"/>
              </a:ext>
              <a:ext uri="{C183D7F6-B498-43B3-948B-1728B52AA6E4}">
                <adec:decorative xmlns:adec="http://schemas.microsoft.com/office/drawing/2017/decorative" val="1"/>
              </a:ext>
            </a:extLst>
          </p:cNvPr>
          <p:cNvSpPr txBox="1"/>
          <p:nvPr/>
        </p:nvSpPr>
        <p:spPr>
          <a:xfrm>
            <a:off x="537327" y="2280815"/>
            <a:ext cx="8229600" cy="1077218"/>
          </a:xfrm>
          <a:prstGeom prst="rect">
            <a:avLst/>
          </a:prstGeom>
          <a:noFill/>
        </p:spPr>
        <p:txBody>
          <a:bodyPr wrap="square">
            <a:spAutoFit/>
          </a:bodyPr>
          <a:lstStyle/>
          <a:p>
            <a:pPr marL="285750" indent="-285750">
              <a:buFont typeface="Arial" panose="020B0604020202020204" pitchFamily="34" charset="0"/>
              <a:buChar char="•"/>
            </a:pPr>
            <a:endParaRPr lang="en-US" b="0" i="0">
              <a:solidFill>
                <a:srgbClr val="262828"/>
              </a:solidFill>
              <a:effectLst/>
              <a:latin typeface="Source Serif 4"/>
            </a:endParaRPr>
          </a:p>
          <a:p>
            <a:pPr marL="285750" indent="-285750">
              <a:buFont typeface="Arial" panose="020B0604020202020204" pitchFamily="34" charset="0"/>
              <a:buChar char="•"/>
            </a:pPr>
            <a:endParaRPr lang="en-US" b="0" i="0">
              <a:solidFill>
                <a:srgbClr val="262828"/>
              </a:solidFill>
              <a:effectLst/>
              <a:latin typeface="Source Serif 4"/>
            </a:endParaRPr>
          </a:p>
          <a:p>
            <a:endParaRPr lang="en-US" sz="2800"/>
          </a:p>
        </p:txBody>
      </p:sp>
      <p:graphicFrame>
        <p:nvGraphicFramePr>
          <p:cNvPr id="5" name="Diagram 4">
            <a:extLst>
              <a:ext uri="{FF2B5EF4-FFF2-40B4-BE49-F238E27FC236}">
                <a16:creationId xmlns:a16="http://schemas.microsoft.com/office/drawing/2014/main" id="{B96E00C5-9729-C004-39DA-694DB68205A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2547770"/>
              </p:ext>
            </p:extLst>
          </p:nvPr>
        </p:nvGraphicFramePr>
        <p:xfrm>
          <a:off x="384142" y="1941922"/>
          <a:ext cx="8375715" cy="4091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10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E9E3-4154-4D58-7B13-2357A8DEFC73}"/>
              </a:ext>
            </a:extLst>
          </p:cNvPr>
          <p:cNvSpPr>
            <a:spLocks noGrp="1"/>
          </p:cNvSpPr>
          <p:nvPr>
            <p:ph type="title" idx="4294967295"/>
          </p:nvPr>
        </p:nvSpPr>
        <p:spPr>
          <a:xfrm>
            <a:off x="0" y="0"/>
            <a:ext cx="9144000" cy="1668544"/>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lt1"/>
                </a:solidFill>
                <a:effectLst/>
                <a:uLnTx/>
                <a:uFillTx/>
                <a:latin typeface="+mn-lt"/>
                <a:ea typeface="+mn-ea"/>
                <a:cs typeface="+mn-cs"/>
              </a:rPr>
              <a:t>DAP Awardees</a:t>
            </a:r>
          </a:p>
        </p:txBody>
      </p:sp>
      <p:graphicFrame>
        <p:nvGraphicFramePr>
          <p:cNvPr id="3" name="Table 2" descr="- District 1: Pottawattamie County&#10;- District 2: Central Iowa Community Services&#10;-District 3: Central Iowa Community Services&#10;-District 4: Pottawattamie County&#10;- District 5: Polk County Behavioral Health&#10;- District 6: Central Iowa Community Services&#10;-District 7: MHDS of East Central Iowa">
            <a:extLst>
              <a:ext uri="{FF2B5EF4-FFF2-40B4-BE49-F238E27FC236}">
                <a16:creationId xmlns:a16="http://schemas.microsoft.com/office/drawing/2014/main" id="{5296ADBF-F79A-79EF-65DC-569F559B7E10}"/>
              </a:ext>
            </a:extLst>
          </p:cNvPr>
          <p:cNvGraphicFramePr>
            <a:graphicFrameLocks noGrp="1"/>
          </p:cNvGraphicFramePr>
          <p:nvPr>
            <p:extLst>
              <p:ext uri="{D42A27DB-BD31-4B8C-83A1-F6EECF244321}">
                <p14:modId xmlns:p14="http://schemas.microsoft.com/office/powerpoint/2010/main" val="934616232"/>
              </p:ext>
            </p:extLst>
          </p:nvPr>
        </p:nvGraphicFramePr>
        <p:xfrm>
          <a:off x="716437" y="1855640"/>
          <a:ext cx="7711126" cy="3146720"/>
        </p:xfrm>
        <a:graphic>
          <a:graphicData uri="http://schemas.openxmlformats.org/drawingml/2006/table">
            <a:tbl>
              <a:tblPr firstRow="1" bandRow="1">
                <a:tableStyleId>{5C22544A-7EE6-4342-B048-85BDC9FD1C3A}</a:tableStyleId>
              </a:tblPr>
              <a:tblGrid>
                <a:gridCol w="3811339">
                  <a:extLst>
                    <a:ext uri="{9D8B030D-6E8A-4147-A177-3AD203B41FA5}">
                      <a16:colId xmlns:a16="http://schemas.microsoft.com/office/drawing/2014/main" val="2418763452"/>
                    </a:ext>
                  </a:extLst>
                </a:gridCol>
                <a:gridCol w="3899787">
                  <a:extLst>
                    <a:ext uri="{9D8B030D-6E8A-4147-A177-3AD203B41FA5}">
                      <a16:colId xmlns:a16="http://schemas.microsoft.com/office/drawing/2014/main" val="351959921"/>
                    </a:ext>
                  </a:extLst>
                </a:gridCol>
              </a:tblGrid>
              <a:tr h="393340">
                <a:tc>
                  <a:txBody>
                    <a:bodyPr/>
                    <a:lstStyle/>
                    <a:p>
                      <a:r>
                        <a:rPr lang="en-US"/>
                        <a:t>District</a:t>
                      </a:r>
                    </a:p>
                  </a:txBody>
                  <a:tcPr/>
                </a:tc>
                <a:tc>
                  <a:txBody>
                    <a:bodyPr/>
                    <a:lstStyle/>
                    <a:p>
                      <a:r>
                        <a:rPr lang="en-US"/>
                        <a:t>Award</a:t>
                      </a:r>
                    </a:p>
                  </a:txBody>
                  <a:tcPr/>
                </a:tc>
                <a:extLst>
                  <a:ext uri="{0D108BD9-81ED-4DB2-BD59-A6C34878D82A}">
                    <a16:rowId xmlns:a16="http://schemas.microsoft.com/office/drawing/2014/main" val="293244717"/>
                  </a:ext>
                </a:extLst>
              </a:tr>
              <a:tr h="393340">
                <a:tc>
                  <a:txBody>
                    <a:bodyPr/>
                    <a:lstStyle/>
                    <a:p>
                      <a:r>
                        <a:rPr lang="en-US"/>
                        <a:t>District 1</a:t>
                      </a:r>
                    </a:p>
                  </a:txBody>
                  <a:tcPr/>
                </a:tc>
                <a:tc>
                  <a:txBody>
                    <a:bodyPr/>
                    <a:lstStyle/>
                    <a:p>
                      <a:r>
                        <a:rPr lang="en-US"/>
                        <a:t>Pottawattamie County</a:t>
                      </a:r>
                    </a:p>
                  </a:txBody>
                  <a:tcPr/>
                </a:tc>
                <a:extLst>
                  <a:ext uri="{0D108BD9-81ED-4DB2-BD59-A6C34878D82A}">
                    <a16:rowId xmlns:a16="http://schemas.microsoft.com/office/drawing/2014/main" val="1606546169"/>
                  </a:ext>
                </a:extLst>
              </a:tr>
              <a:tr h="393340">
                <a:tc>
                  <a:txBody>
                    <a:bodyPr/>
                    <a:lstStyle/>
                    <a:p>
                      <a:r>
                        <a:rPr lang="en-US"/>
                        <a:t>District 2</a:t>
                      </a:r>
                    </a:p>
                  </a:txBody>
                  <a:tcPr/>
                </a:tc>
                <a:tc>
                  <a:txBody>
                    <a:bodyPr/>
                    <a:lstStyle/>
                    <a:p>
                      <a:r>
                        <a:rPr lang="en-US"/>
                        <a:t>Central Iowa Community Services</a:t>
                      </a:r>
                    </a:p>
                  </a:txBody>
                  <a:tcPr/>
                </a:tc>
                <a:extLst>
                  <a:ext uri="{0D108BD9-81ED-4DB2-BD59-A6C34878D82A}">
                    <a16:rowId xmlns:a16="http://schemas.microsoft.com/office/drawing/2014/main" val="2030666410"/>
                  </a:ext>
                </a:extLst>
              </a:tr>
              <a:tr h="393340">
                <a:tc>
                  <a:txBody>
                    <a:bodyPr/>
                    <a:lstStyle/>
                    <a:p>
                      <a:r>
                        <a:rPr lang="en-US"/>
                        <a:t>District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Central Iowa Community Services</a:t>
                      </a:r>
                    </a:p>
                  </a:txBody>
                  <a:tcPr/>
                </a:tc>
                <a:extLst>
                  <a:ext uri="{0D108BD9-81ED-4DB2-BD59-A6C34878D82A}">
                    <a16:rowId xmlns:a16="http://schemas.microsoft.com/office/drawing/2014/main" val="2654597687"/>
                  </a:ext>
                </a:extLst>
              </a:tr>
              <a:tr h="393340">
                <a:tc>
                  <a:txBody>
                    <a:bodyPr/>
                    <a:lstStyle/>
                    <a:p>
                      <a:r>
                        <a:rPr lang="en-US"/>
                        <a:t>District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Pottawattamie County</a:t>
                      </a:r>
                    </a:p>
                  </a:txBody>
                  <a:tcPr/>
                </a:tc>
                <a:extLst>
                  <a:ext uri="{0D108BD9-81ED-4DB2-BD59-A6C34878D82A}">
                    <a16:rowId xmlns:a16="http://schemas.microsoft.com/office/drawing/2014/main" val="2120821314"/>
                  </a:ext>
                </a:extLst>
              </a:tr>
              <a:tr h="393340">
                <a:tc>
                  <a:txBody>
                    <a:bodyPr/>
                    <a:lstStyle/>
                    <a:p>
                      <a:r>
                        <a:rPr lang="en-US"/>
                        <a:t>District 5</a:t>
                      </a:r>
                    </a:p>
                  </a:txBody>
                  <a:tcPr/>
                </a:tc>
                <a:tc>
                  <a:txBody>
                    <a:bodyPr/>
                    <a:lstStyle/>
                    <a:p>
                      <a:r>
                        <a:rPr lang="en-US"/>
                        <a:t>Polk County Behavioral Health</a:t>
                      </a:r>
                    </a:p>
                  </a:txBody>
                  <a:tcPr/>
                </a:tc>
                <a:extLst>
                  <a:ext uri="{0D108BD9-81ED-4DB2-BD59-A6C34878D82A}">
                    <a16:rowId xmlns:a16="http://schemas.microsoft.com/office/drawing/2014/main" val="2666029942"/>
                  </a:ext>
                </a:extLst>
              </a:tr>
              <a:tr h="393340">
                <a:tc>
                  <a:txBody>
                    <a:bodyPr/>
                    <a:lstStyle/>
                    <a:p>
                      <a:r>
                        <a:rPr lang="en-US"/>
                        <a:t>District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Central Iowa Community Services</a:t>
                      </a:r>
                    </a:p>
                  </a:txBody>
                  <a:tcPr/>
                </a:tc>
                <a:extLst>
                  <a:ext uri="{0D108BD9-81ED-4DB2-BD59-A6C34878D82A}">
                    <a16:rowId xmlns:a16="http://schemas.microsoft.com/office/drawing/2014/main" val="4101014243"/>
                  </a:ext>
                </a:extLst>
              </a:tr>
              <a:tr h="393340">
                <a:tc>
                  <a:txBody>
                    <a:bodyPr/>
                    <a:lstStyle/>
                    <a:p>
                      <a:r>
                        <a:rPr lang="en-US"/>
                        <a:t>District 7</a:t>
                      </a:r>
                    </a:p>
                  </a:txBody>
                  <a:tcPr/>
                </a:tc>
                <a:tc>
                  <a:txBody>
                    <a:bodyPr/>
                    <a:lstStyle/>
                    <a:p>
                      <a:r>
                        <a:rPr lang="en-US"/>
                        <a:t>MHDS of East Central Iowa</a:t>
                      </a:r>
                    </a:p>
                  </a:txBody>
                  <a:tcPr/>
                </a:tc>
                <a:extLst>
                  <a:ext uri="{0D108BD9-81ED-4DB2-BD59-A6C34878D82A}">
                    <a16:rowId xmlns:a16="http://schemas.microsoft.com/office/drawing/2014/main" val="78997407"/>
                  </a:ext>
                </a:extLst>
              </a:tr>
            </a:tbl>
          </a:graphicData>
        </a:graphic>
      </p:graphicFrame>
      <p:sp>
        <p:nvSpPr>
          <p:cNvPr id="4" name="TextBox 3" descr="For more information about the Intent to Award, please contact Ryan Roovaart at ryan.roovaart@hhs.iowa.gov.&#10;">
            <a:extLst>
              <a:ext uri="{FF2B5EF4-FFF2-40B4-BE49-F238E27FC236}">
                <a16:creationId xmlns:a16="http://schemas.microsoft.com/office/drawing/2014/main" id="{CFCBD020-461E-D18A-8E66-3A3E301A4EC0}"/>
              </a:ext>
            </a:extLst>
          </p:cNvPr>
          <p:cNvSpPr txBox="1"/>
          <p:nvPr/>
        </p:nvSpPr>
        <p:spPr>
          <a:xfrm>
            <a:off x="716437" y="5189456"/>
            <a:ext cx="7711126" cy="646331"/>
          </a:xfrm>
          <a:prstGeom prst="rect">
            <a:avLst/>
          </a:prstGeom>
          <a:noFill/>
        </p:spPr>
        <p:txBody>
          <a:bodyPr wrap="square" rtlCol="0">
            <a:spAutoFit/>
          </a:bodyPr>
          <a:lstStyle/>
          <a:p>
            <a:r>
              <a:rPr lang="en-US"/>
              <a:t>For more information about the Intent to Award, please contact Ryan Roovaart at ryan.roovaart@hhs.iowa.gov.</a:t>
            </a:r>
          </a:p>
        </p:txBody>
      </p:sp>
    </p:spTree>
    <p:extLst>
      <p:ext uri="{BB962C8B-B14F-4D97-AF65-F5344CB8AC3E}">
        <p14:creationId xmlns:p14="http://schemas.microsoft.com/office/powerpoint/2010/main" val="205951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1508-1B89-4C8F-129D-FEAADA31AEBD}"/>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a:t>DAP Map</a:t>
            </a:r>
          </a:p>
        </p:txBody>
      </p:sp>
      <p:pic>
        <p:nvPicPr>
          <p:cNvPr id="3" name="Picture 2" descr="Map of Iowa, divided into counties and districts. &#10;- Districts 2, 3 and 6: CICS&#10;- Districts 1 and 4: Pottawattamie County&#10;- District 5: Polk&#10;- District 7: EC">
            <a:extLst>
              <a:ext uri="{FF2B5EF4-FFF2-40B4-BE49-F238E27FC236}">
                <a16:creationId xmlns:a16="http://schemas.microsoft.com/office/drawing/2014/main" id="{B09A2B30-9CDE-6CA1-EC38-0A91ABC59F7B}"/>
              </a:ext>
            </a:extLst>
          </p:cNvPr>
          <p:cNvPicPr>
            <a:picLocks noChangeAspect="1"/>
          </p:cNvPicPr>
          <p:nvPr/>
        </p:nvPicPr>
        <p:blipFill>
          <a:blip r:embed="rId2"/>
          <a:stretch>
            <a:fillRect/>
          </a:stretch>
        </p:blipFill>
        <p:spPr>
          <a:xfrm>
            <a:off x="-22412" y="16726"/>
            <a:ext cx="9166412" cy="6841273"/>
          </a:xfrm>
          <a:prstGeom prst="rect">
            <a:avLst/>
          </a:prstGeom>
        </p:spPr>
      </p:pic>
    </p:spTree>
    <p:extLst>
      <p:ext uri="{BB962C8B-B14F-4D97-AF65-F5344CB8AC3E}">
        <p14:creationId xmlns:p14="http://schemas.microsoft.com/office/powerpoint/2010/main" val="374832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ehavioral Health Provider&#10;Contract Updates">
            <a:extLst>
              <a:ext uri="{FF2B5EF4-FFF2-40B4-BE49-F238E27FC236}">
                <a16:creationId xmlns:a16="http://schemas.microsoft.com/office/drawing/2014/main" id="{F820AB3B-484C-99DA-7002-28944B1DFD0B}"/>
              </a:ext>
            </a:extLst>
          </p:cNvPr>
          <p:cNvSpPr>
            <a:spLocks noGrp="1"/>
          </p:cNvSpPr>
          <p:nvPr>
            <p:ph type="title"/>
          </p:nvPr>
        </p:nvSpPr>
        <p:spPr/>
        <p:txBody>
          <a:bodyPr/>
          <a:lstStyle/>
          <a:p>
            <a:r>
              <a:rPr lang="en-US"/>
              <a:t>Behavioral Health Provider</a:t>
            </a:r>
            <a:br>
              <a:rPr lang="en-US"/>
            </a:br>
            <a:r>
              <a:rPr lang="en-US"/>
              <a:t>Contract Updates</a:t>
            </a:r>
          </a:p>
        </p:txBody>
      </p:sp>
      <p:sp>
        <p:nvSpPr>
          <p:cNvPr id="3" name="Text Placeholder 2" descr="Marissa Eyanson, Director of Behavioral Health&#10;Iowa HHS&#10;">
            <a:extLst>
              <a:ext uri="{FF2B5EF4-FFF2-40B4-BE49-F238E27FC236}">
                <a16:creationId xmlns:a16="http://schemas.microsoft.com/office/drawing/2014/main" id="{736EBC23-9448-0333-0342-22FBC680E9A1}"/>
              </a:ext>
            </a:extLst>
          </p:cNvPr>
          <p:cNvSpPr>
            <a:spLocks noGrp="1"/>
          </p:cNvSpPr>
          <p:nvPr>
            <p:ph type="body" idx="1"/>
          </p:nvPr>
        </p:nvSpPr>
        <p:spPr/>
        <p:txBody>
          <a:bodyPr vert="horz" lIns="91440" tIns="45720" rIns="91440" bIns="45720" rtlCol="0" anchor="t">
            <a:normAutofit/>
          </a:bodyPr>
          <a:lstStyle/>
          <a:p>
            <a:r>
              <a:rPr lang="en-US">
                <a:cs typeface="Arial"/>
              </a:rPr>
              <a:t>Marissa Eyanson, Director of Behavioral Health</a:t>
            </a:r>
          </a:p>
          <a:p>
            <a:r>
              <a:rPr lang="en-US">
                <a:cs typeface="Arial"/>
              </a:rPr>
              <a:t>Iowa HHS</a:t>
            </a:r>
          </a:p>
        </p:txBody>
      </p:sp>
    </p:spTree>
    <p:extLst>
      <p:ext uri="{BB962C8B-B14F-4D97-AF65-F5344CB8AC3E}">
        <p14:creationId xmlns:p14="http://schemas.microsoft.com/office/powerpoint/2010/main" val="5408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eting Logistics: Zoom Navigation">
            <a:extLst>
              <a:ext uri="{FF2B5EF4-FFF2-40B4-BE49-F238E27FC236}">
                <a16:creationId xmlns:a16="http://schemas.microsoft.com/office/drawing/2014/main" id="{4125694C-F027-6FD6-8502-7F1A643203ED}"/>
              </a:ext>
            </a:extLst>
          </p:cNvPr>
          <p:cNvSpPr>
            <a:spLocks noGrp="1"/>
          </p:cNvSpPr>
          <p:nvPr>
            <p:ph type="title" idx="4294967295"/>
          </p:nvPr>
        </p:nvSpPr>
        <p:spPr>
          <a:xfrm>
            <a:off x="290670" y="125169"/>
            <a:ext cx="8562660" cy="1325563"/>
          </a:xfrm>
        </p:spPr>
        <p:txBody>
          <a:bodyPr>
            <a:normAutofit/>
          </a:bodyPr>
          <a:lstStyle/>
          <a:p>
            <a:r>
              <a:rPr lang="en-US" sz="3600"/>
              <a:t>Meeting Logistics: Zoom Navigation</a:t>
            </a:r>
          </a:p>
        </p:txBody>
      </p:sp>
      <p:sp>
        <p:nvSpPr>
          <p:cNvPr id="7" name="Slide Number Placeholder 6">
            <a:extLst>
              <a:ext uri="{FF2B5EF4-FFF2-40B4-BE49-F238E27FC236}">
                <a16:creationId xmlns:a16="http://schemas.microsoft.com/office/drawing/2014/main" id="{B2260CCD-0201-4F94-4461-87394EE765D8}"/>
              </a:ext>
              <a:ext uri="{C183D7F6-B498-43B3-948B-1728B52AA6E4}">
                <adec:decorative xmlns:adec="http://schemas.microsoft.com/office/drawing/2017/decorative" val="1"/>
              </a:ext>
            </a:extLst>
          </p:cNvPr>
          <p:cNvSpPr>
            <a:spLocks noGrp="1"/>
          </p:cNvSpPr>
          <p:nvPr>
            <p:ph type="sldNum" sz="quarter" idx="12"/>
          </p:nvPr>
        </p:nvSpPr>
        <p:spPr/>
        <p:txBody>
          <a:bodyPr/>
          <a:lstStyle/>
          <a:p>
            <a:fld id="{060017E3-0CEB-4BA9-92AF-EFA2BF5396E5}" type="slidenum">
              <a:rPr lang="en-US" smtClean="0"/>
              <a:t>2</a:t>
            </a:fld>
            <a:endParaRPr lang="en-US"/>
          </a:p>
        </p:txBody>
      </p:sp>
      <p:sp>
        <p:nvSpPr>
          <p:cNvPr id="18" name="TextBox 17" descr="To ask a question, hit the “raise hand” button.&#10;">
            <a:extLst>
              <a:ext uri="{FF2B5EF4-FFF2-40B4-BE49-F238E27FC236}">
                <a16:creationId xmlns:a16="http://schemas.microsoft.com/office/drawing/2014/main" id="{F9C76716-185C-FFB9-34B9-657D8CCBC6EB}"/>
              </a:ext>
            </a:extLst>
          </p:cNvPr>
          <p:cNvSpPr txBox="1"/>
          <p:nvPr/>
        </p:nvSpPr>
        <p:spPr>
          <a:xfrm>
            <a:off x="2324392" y="2841814"/>
            <a:ext cx="2642582" cy="729868"/>
          </a:xfrm>
          <a:prstGeom prst="rect">
            <a:avLst/>
          </a:prstGeom>
          <a:noFill/>
          <a:ln w="19050">
            <a:solidFill>
              <a:schemeClr val="accent1"/>
            </a:solidFill>
          </a:ln>
        </p:spPr>
        <p:txBody>
          <a:bodyPr wrap="square">
            <a:noAutofit/>
          </a:bodyPr>
          <a:lstStyle/>
          <a:p>
            <a:pPr algn="ctr"/>
            <a:r>
              <a:rPr lang="en-US"/>
              <a:t>To ask a question, hit the “</a:t>
            </a:r>
            <a:r>
              <a:rPr lang="en-US" b="1"/>
              <a:t>raise hand</a:t>
            </a:r>
            <a:r>
              <a:rPr lang="en-US"/>
              <a:t>” button.</a:t>
            </a:r>
          </a:p>
        </p:txBody>
      </p:sp>
      <p:sp>
        <p:nvSpPr>
          <p:cNvPr id="19" name="Arrow: Down 18">
            <a:extLst>
              <a:ext uri="{FF2B5EF4-FFF2-40B4-BE49-F238E27FC236}">
                <a16:creationId xmlns:a16="http://schemas.microsoft.com/office/drawing/2014/main" id="{334183B0-19AD-ADB4-3177-E8742F568229}"/>
              </a:ext>
              <a:ext uri="{C183D7F6-B498-43B3-948B-1728B52AA6E4}">
                <adec:decorative xmlns:adec="http://schemas.microsoft.com/office/drawing/2017/decorative" val="1"/>
              </a:ext>
            </a:extLst>
          </p:cNvPr>
          <p:cNvSpPr/>
          <p:nvPr/>
        </p:nvSpPr>
        <p:spPr>
          <a:xfrm>
            <a:off x="3210417" y="3602656"/>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8BA0CF2-30E8-A2A3-E26C-A564575144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572" y="3369066"/>
            <a:ext cx="1868316" cy="548884"/>
          </a:xfrm>
          <a:prstGeom prst="rect">
            <a:avLst/>
          </a:prstGeom>
        </p:spPr>
      </p:pic>
      <p:sp>
        <p:nvSpPr>
          <p:cNvPr id="22" name="TextBox 21" descr="Please ensure your mic is muted when you are not speaking during the meeting. This can be found in the far-left corner of your screen.  &#10;">
            <a:extLst>
              <a:ext uri="{FF2B5EF4-FFF2-40B4-BE49-F238E27FC236}">
                <a16:creationId xmlns:a16="http://schemas.microsoft.com/office/drawing/2014/main" id="{143E72F2-DDD5-0E7D-6659-7C353647F811}"/>
              </a:ext>
            </a:extLst>
          </p:cNvPr>
          <p:cNvSpPr txBox="1"/>
          <p:nvPr/>
        </p:nvSpPr>
        <p:spPr>
          <a:xfrm>
            <a:off x="367572" y="1346705"/>
            <a:ext cx="3667590" cy="1200329"/>
          </a:xfrm>
          <a:prstGeom prst="rect">
            <a:avLst/>
          </a:prstGeom>
          <a:noFill/>
          <a:ln w="19050">
            <a:solidFill>
              <a:schemeClr val="accent1"/>
            </a:solidFill>
          </a:ln>
        </p:spPr>
        <p:txBody>
          <a:bodyPr wrap="square">
            <a:spAutoFit/>
          </a:bodyPr>
          <a:lstStyle/>
          <a:p>
            <a:pPr algn="ctr"/>
            <a:r>
              <a:rPr lang="en-US"/>
              <a:t>Please ensure your mic is muted when you are not speaking during the meeting. This can be found in the </a:t>
            </a:r>
            <a:r>
              <a:rPr lang="en-US" b="1"/>
              <a:t>far-left corner </a:t>
            </a:r>
            <a:r>
              <a:rPr lang="en-US"/>
              <a:t>of your screen.  </a:t>
            </a:r>
          </a:p>
        </p:txBody>
      </p:sp>
      <p:sp>
        <p:nvSpPr>
          <p:cNvPr id="23" name="Arrow: Down 22">
            <a:extLst>
              <a:ext uri="{FF2B5EF4-FFF2-40B4-BE49-F238E27FC236}">
                <a16:creationId xmlns:a16="http://schemas.microsoft.com/office/drawing/2014/main" id="{168D2995-9D3E-1E86-699E-067FDC6ED2C6}"/>
              </a:ext>
              <a:ext uri="{C183D7F6-B498-43B3-948B-1728B52AA6E4}">
                <adec:decorative xmlns:adec="http://schemas.microsoft.com/office/drawing/2017/decorative" val="1"/>
              </a:ext>
            </a:extLst>
          </p:cNvPr>
          <p:cNvSpPr/>
          <p:nvPr/>
        </p:nvSpPr>
        <p:spPr>
          <a:xfrm>
            <a:off x="367572" y="2677152"/>
            <a:ext cx="748145" cy="5762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descr="Click the “CC’ button” for closed captioning.&#10;">
            <a:extLst>
              <a:ext uri="{FF2B5EF4-FFF2-40B4-BE49-F238E27FC236}">
                <a16:creationId xmlns:a16="http://schemas.microsoft.com/office/drawing/2014/main" id="{8DC88D48-7B7D-C678-2FB5-D1D5C70A74C9}"/>
              </a:ext>
            </a:extLst>
          </p:cNvPr>
          <p:cNvSpPr txBox="1"/>
          <p:nvPr/>
        </p:nvSpPr>
        <p:spPr>
          <a:xfrm>
            <a:off x="5102979" y="5632217"/>
            <a:ext cx="2958097" cy="646331"/>
          </a:xfrm>
          <a:prstGeom prst="rect">
            <a:avLst/>
          </a:prstGeom>
          <a:noFill/>
          <a:ln w="19050">
            <a:solidFill>
              <a:schemeClr val="accent1"/>
            </a:solidFill>
          </a:ln>
        </p:spPr>
        <p:txBody>
          <a:bodyPr wrap="square">
            <a:spAutoFit/>
          </a:bodyPr>
          <a:lstStyle/>
          <a:p>
            <a:r>
              <a:rPr lang="en-US"/>
              <a:t>Click the </a:t>
            </a:r>
            <a:r>
              <a:rPr lang="en-US" b="1"/>
              <a:t>“CC’ button” </a:t>
            </a:r>
            <a:r>
              <a:rPr lang="en-US"/>
              <a:t>for closed captioning.</a:t>
            </a:r>
          </a:p>
        </p:txBody>
      </p:sp>
      <p:sp>
        <p:nvSpPr>
          <p:cNvPr id="27" name="Arrow: Down 26">
            <a:extLst>
              <a:ext uri="{FF2B5EF4-FFF2-40B4-BE49-F238E27FC236}">
                <a16:creationId xmlns:a16="http://schemas.microsoft.com/office/drawing/2014/main" id="{19D4BA6F-6ED0-FA62-9DDC-AFC55BD2ED3F}"/>
              </a:ext>
              <a:ext uri="{C183D7F6-B498-43B3-948B-1728B52AA6E4}">
                <adec:decorative xmlns:adec="http://schemas.microsoft.com/office/drawing/2017/decorative" val="1"/>
              </a:ext>
            </a:extLst>
          </p:cNvPr>
          <p:cNvSpPr/>
          <p:nvPr/>
        </p:nvSpPr>
        <p:spPr>
          <a:xfrm rot="10800000">
            <a:off x="5723088" y="4948534"/>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0FFC1CFD-DBBC-4BBA-C545-9EA12057726B}"/>
              </a:ext>
              <a:ext uri="{C183D7F6-B498-43B3-948B-1728B52AA6E4}">
                <adec:decorative xmlns:adec="http://schemas.microsoft.com/office/drawing/2017/decorative" val="1"/>
              </a:ext>
            </a:extLst>
          </p:cNvPr>
          <p:cNvSpPr/>
          <p:nvPr/>
        </p:nvSpPr>
        <p:spPr>
          <a:xfrm rot="10800000">
            <a:off x="2306485" y="4919681"/>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descr="Chat button can be found here.&#10;">
            <a:extLst>
              <a:ext uri="{FF2B5EF4-FFF2-40B4-BE49-F238E27FC236}">
                <a16:creationId xmlns:a16="http://schemas.microsoft.com/office/drawing/2014/main" id="{B2BFE258-275A-E892-A9D7-E9372F5F3885}"/>
              </a:ext>
            </a:extLst>
          </p:cNvPr>
          <p:cNvSpPr txBox="1"/>
          <p:nvPr/>
        </p:nvSpPr>
        <p:spPr>
          <a:xfrm>
            <a:off x="1627887" y="5517302"/>
            <a:ext cx="2226937" cy="646331"/>
          </a:xfrm>
          <a:prstGeom prst="rect">
            <a:avLst/>
          </a:prstGeom>
          <a:noFill/>
          <a:ln w="19050">
            <a:solidFill>
              <a:schemeClr val="accent1"/>
            </a:solidFill>
          </a:ln>
        </p:spPr>
        <p:txBody>
          <a:bodyPr wrap="square">
            <a:spAutoFit/>
          </a:bodyPr>
          <a:lstStyle/>
          <a:p>
            <a:pPr algn="ctr"/>
            <a:r>
              <a:rPr lang="en-US" b="1"/>
              <a:t>Chat button</a:t>
            </a:r>
            <a:r>
              <a:rPr lang="en-US"/>
              <a:t> can be found here.</a:t>
            </a:r>
          </a:p>
        </p:txBody>
      </p:sp>
      <p:pic>
        <p:nvPicPr>
          <p:cNvPr id="4" name="Picture 3">
            <a:extLst>
              <a:ext uri="{FF2B5EF4-FFF2-40B4-BE49-F238E27FC236}">
                <a16:creationId xmlns:a16="http://schemas.microsoft.com/office/drawing/2014/main" id="{8F018BB3-7D49-C0FF-7B42-86E48AC9CE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7762" y="4197490"/>
            <a:ext cx="6848475" cy="676275"/>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81E96B3-89A1-FE9B-803F-5F3CE7594D4C}"/>
                  </a:ext>
                  <a:ext uri="{C183D7F6-B498-43B3-948B-1728B52AA6E4}">
                    <adec:decorative xmlns:adec="http://schemas.microsoft.com/office/drawing/2017/decorative" val="1"/>
                  </a:ext>
                </a:extLst>
              </p14:cNvPr>
              <p14:cNvContentPartPr/>
              <p14:nvPr/>
            </p14:nvContentPartPr>
            <p14:xfrm>
              <a:off x="3099652" y="4258384"/>
              <a:ext cx="765000" cy="710640"/>
            </p14:xfrm>
          </p:contentPart>
        </mc:Choice>
        <mc:Fallback xmlns="">
          <p:pic>
            <p:nvPicPr>
              <p:cNvPr id="5" name="Ink 4">
                <a:extLst>
                  <a:ext uri="{FF2B5EF4-FFF2-40B4-BE49-F238E27FC236}">
                    <a16:creationId xmlns:a16="http://schemas.microsoft.com/office/drawing/2014/main" id="{F81E96B3-89A1-FE9B-803F-5F3CE7594D4C}"/>
                  </a:ext>
                  <a:ext uri="{C183D7F6-B498-43B3-948B-1728B52AA6E4}">
                    <adec:decorative xmlns:adec="http://schemas.microsoft.com/office/drawing/2017/decorative" val="1"/>
                  </a:ext>
                </a:extLst>
              </p:cNvPr>
              <p:cNvPicPr/>
              <p:nvPr/>
            </p:nvPicPr>
            <p:blipFill>
              <a:blip r:embed="rId6"/>
              <a:stretch>
                <a:fillRect/>
              </a:stretch>
            </p:blipFill>
            <p:spPr>
              <a:xfrm>
                <a:off x="3090652" y="4249384"/>
                <a:ext cx="78264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28E48AF-C4E3-8BB1-DAA3-99D14C6EC1DB}"/>
                  </a:ext>
                  <a:ext uri="{C183D7F6-B498-43B3-948B-1728B52AA6E4}">
                    <adec:decorative xmlns:adec="http://schemas.microsoft.com/office/drawing/2017/decorative" val="1"/>
                  </a:ext>
                </a:extLst>
              </p14:cNvPr>
              <p14:cNvContentPartPr/>
              <p14:nvPr/>
            </p14:nvContentPartPr>
            <p14:xfrm>
              <a:off x="2299012" y="4307344"/>
              <a:ext cx="651600" cy="586080"/>
            </p14:xfrm>
          </p:contentPart>
        </mc:Choice>
        <mc:Fallback xmlns="">
          <p:pic>
            <p:nvPicPr>
              <p:cNvPr id="8" name="Ink 7">
                <a:extLst>
                  <a:ext uri="{FF2B5EF4-FFF2-40B4-BE49-F238E27FC236}">
                    <a16:creationId xmlns:a16="http://schemas.microsoft.com/office/drawing/2014/main" id="{228E48AF-C4E3-8BB1-DAA3-99D14C6EC1DB}"/>
                  </a:ext>
                  <a:ext uri="{C183D7F6-B498-43B3-948B-1728B52AA6E4}">
                    <adec:decorative xmlns:adec="http://schemas.microsoft.com/office/drawing/2017/decorative" val="1"/>
                  </a:ext>
                </a:extLst>
              </p:cNvPr>
              <p:cNvPicPr/>
              <p:nvPr/>
            </p:nvPicPr>
            <p:blipFill>
              <a:blip r:embed="rId8"/>
              <a:stretch>
                <a:fillRect/>
              </a:stretch>
            </p:blipFill>
            <p:spPr>
              <a:xfrm>
                <a:off x="2290012" y="4298344"/>
                <a:ext cx="669240" cy="603720"/>
              </a:xfrm>
              <a:prstGeom prst="rect">
                <a:avLst/>
              </a:prstGeom>
            </p:spPr>
          </p:pic>
        </mc:Fallback>
      </mc:AlternateContent>
      <p:sp>
        <p:nvSpPr>
          <p:cNvPr id="9" name="Arrow: Down 8">
            <a:extLst>
              <a:ext uri="{FF2B5EF4-FFF2-40B4-BE49-F238E27FC236}">
                <a16:creationId xmlns:a16="http://schemas.microsoft.com/office/drawing/2014/main" id="{A95C6804-2B34-DB61-DECC-7C3644E6C299}"/>
              </a:ext>
              <a:ext uri="{C183D7F6-B498-43B3-948B-1728B52AA6E4}">
                <adec:decorative xmlns:adec="http://schemas.microsoft.com/office/drawing/2017/decorative" val="1"/>
              </a:ext>
            </a:extLst>
          </p:cNvPr>
          <p:cNvSpPr/>
          <p:nvPr/>
        </p:nvSpPr>
        <p:spPr>
          <a:xfrm>
            <a:off x="4966974" y="3632398"/>
            <a:ext cx="644407" cy="5200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There is a Q&amp;A button for you to type your questions. &#10;">
            <a:extLst>
              <a:ext uri="{FF2B5EF4-FFF2-40B4-BE49-F238E27FC236}">
                <a16:creationId xmlns:a16="http://schemas.microsoft.com/office/drawing/2014/main" id="{7721C2AF-9186-E1AA-E9B1-21CA0A6126FD}"/>
              </a:ext>
            </a:extLst>
          </p:cNvPr>
          <p:cNvSpPr txBox="1"/>
          <p:nvPr/>
        </p:nvSpPr>
        <p:spPr>
          <a:xfrm>
            <a:off x="5114838" y="2615070"/>
            <a:ext cx="2733223" cy="932149"/>
          </a:xfrm>
          <a:prstGeom prst="rect">
            <a:avLst/>
          </a:prstGeom>
          <a:noFill/>
          <a:ln w="19050">
            <a:solidFill>
              <a:schemeClr val="accent1"/>
            </a:solidFill>
          </a:ln>
        </p:spPr>
        <p:txBody>
          <a:bodyPr wrap="square">
            <a:noAutofit/>
          </a:bodyPr>
          <a:lstStyle/>
          <a:p>
            <a:pPr algn="ctr"/>
            <a:r>
              <a:rPr lang="en-US"/>
              <a:t>There is a Q&amp;A button for you to type your questions. </a:t>
            </a:r>
          </a:p>
        </p:txBody>
      </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69DCD5BE-D278-9D5F-1780-7583C89A0344}"/>
                  </a:ext>
                  <a:ext uri="{C183D7F6-B498-43B3-948B-1728B52AA6E4}">
                    <adec:decorative xmlns:adec="http://schemas.microsoft.com/office/drawing/2017/decorative" val="1"/>
                  </a:ext>
                </a:extLst>
              </p14:cNvPr>
              <p14:cNvContentPartPr/>
              <p14:nvPr/>
            </p14:nvContentPartPr>
            <p14:xfrm>
              <a:off x="4806772" y="4222024"/>
              <a:ext cx="690120" cy="747360"/>
            </p14:xfrm>
          </p:contentPart>
        </mc:Choice>
        <mc:Fallback xmlns="">
          <p:pic>
            <p:nvPicPr>
              <p:cNvPr id="11" name="Ink 10">
                <a:extLst>
                  <a:ext uri="{FF2B5EF4-FFF2-40B4-BE49-F238E27FC236}">
                    <a16:creationId xmlns:a16="http://schemas.microsoft.com/office/drawing/2014/main" id="{69DCD5BE-D278-9D5F-1780-7583C89A0344}"/>
                  </a:ext>
                  <a:ext uri="{C183D7F6-B498-43B3-948B-1728B52AA6E4}">
                    <adec:decorative xmlns:adec="http://schemas.microsoft.com/office/drawing/2017/decorative" val="1"/>
                  </a:ext>
                </a:extLst>
              </p:cNvPr>
              <p:cNvPicPr/>
              <p:nvPr/>
            </p:nvPicPr>
            <p:blipFill>
              <a:blip r:embed="rId10"/>
              <a:stretch>
                <a:fillRect/>
              </a:stretch>
            </p:blipFill>
            <p:spPr>
              <a:xfrm>
                <a:off x="4797772" y="4213024"/>
                <a:ext cx="70776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44F221E6-723B-AA00-F01C-A37FE27C0747}"/>
                  </a:ext>
                  <a:ext uri="{C183D7F6-B498-43B3-948B-1728B52AA6E4}">
                    <adec:decorative xmlns:adec="http://schemas.microsoft.com/office/drawing/2017/decorative" val="1"/>
                  </a:ext>
                </a:extLst>
              </p14:cNvPr>
              <p14:cNvContentPartPr/>
              <p14:nvPr/>
            </p14:nvContentPartPr>
            <p14:xfrm>
              <a:off x="5550892" y="4269184"/>
              <a:ext cx="1010520" cy="689760"/>
            </p14:xfrm>
          </p:contentPart>
        </mc:Choice>
        <mc:Fallback xmlns="">
          <p:pic>
            <p:nvPicPr>
              <p:cNvPr id="13" name="Ink 12">
                <a:extLst>
                  <a:ext uri="{FF2B5EF4-FFF2-40B4-BE49-F238E27FC236}">
                    <a16:creationId xmlns:a16="http://schemas.microsoft.com/office/drawing/2014/main" id="{44F221E6-723B-AA00-F01C-A37FE27C0747}"/>
                  </a:ext>
                  <a:ext uri="{C183D7F6-B498-43B3-948B-1728B52AA6E4}">
                    <adec:decorative xmlns:adec="http://schemas.microsoft.com/office/drawing/2017/decorative" val="1"/>
                  </a:ext>
                </a:extLst>
              </p:cNvPr>
              <p:cNvPicPr/>
              <p:nvPr/>
            </p:nvPicPr>
            <p:blipFill>
              <a:blip r:embed="rId12"/>
              <a:stretch>
                <a:fillRect/>
              </a:stretch>
            </p:blipFill>
            <p:spPr>
              <a:xfrm>
                <a:off x="5541895" y="4260184"/>
                <a:ext cx="1028154" cy="707400"/>
              </a:xfrm>
              <a:prstGeom prst="rect">
                <a:avLst/>
              </a:prstGeom>
            </p:spPr>
          </p:pic>
        </mc:Fallback>
      </mc:AlternateContent>
    </p:spTree>
    <p:extLst>
      <p:ext uri="{BB962C8B-B14F-4D97-AF65-F5344CB8AC3E}">
        <p14:creationId xmlns:p14="http://schemas.microsoft.com/office/powerpoint/2010/main" val="182364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ight of First Refusal&#10;">
            <a:extLst>
              <a:ext uri="{FF2B5EF4-FFF2-40B4-BE49-F238E27FC236}">
                <a16:creationId xmlns:a16="http://schemas.microsoft.com/office/drawing/2014/main" id="{85EFB12E-6574-8E4C-41DA-8BFC11962A6E}"/>
              </a:ext>
            </a:extLst>
          </p:cNvPr>
          <p:cNvSpPr>
            <a:spLocks noGrp="1"/>
          </p:cNvSpPr>
          <p:nvPr>
            <p:ph type="title" idx="4294967295"/>
          </p:nvPr>
        </p:nvSpPr>
        <p:spPr>
          <a:xfrm>
            <a:off x="0" y="0"/>
            <a:ext cx="9144000" cy="1072537"/>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lt1"/>
                </a:solidFill>
                <a:effectLst/>
                <a:uLnTx/>
                <a:uFillTx/>
                <a:latin typeface="+mn-lt"/>
                <a:ea typeface="+mn-ea"/>
                <a:cs typeface="+mn-cs"/>
              </a:rPr>
              <a:t>Right of First Refusal</a:t>
            </a:r>
          </a:p>
        </p:txBody>
      </p:sp>
      <p:graphicFrame>
        <p:nvGraphicFramePr>
          <p:cNvPr id="3" name="Diagram 2">
            <a:extLst>
              <a:ext uri="{FF2B5EF4-FFF2-40B4-BE49-F238E27FC236}">
                <a16:creationId xmlns:a16="http://schemas.microsoft.com/office/drawing/2014/main" id="{2791729C-B10B-2FB5-1727-5DFA29EF7A4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0704475"/>
              </p:ext>
            </p:extLst>
          </p:nvPr>
        </p:nvGraphicFramePr>
        <p:xfrm>
          <a:off x="218218" y="1395167"/>
          <a:ext cx="8734151" cy="466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00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4E64-5D6C-771D-D230-4E8F252F87F7}"/>
            </a:ext>
          </a:extLst>
        </p:cNvPr>
        <p:cNvGrpSpPr/>
        <p:nvPr/>
      </p:nvGrpSpPr>
      <p:grpSpPr>
        <a:xfrm>
          <a:off x="0" y="0"/>
          <a:ext cx="0" cy="0"/>
          <a:chOff x="0" y="0"/>
          <a:chExt cx="0" cy="0"/>
        </a:xfrm>
      </p:grpSpPr>
      <p:sp>
        <p:nvSpPr>
          <p:cNvPr id="3" name="Title 2" descr="Linking Assessment, Planning, Budgeting,&#10;and Contracting&#10;&#10;">
            <a:extLst>
              <a:ext uri="{FF2B5EF4-FFF2-40B4-BE49-F238E27FC236}">
                <a16:creationId xmlns:a16="http://schemas.microsoft.com/office/drawing/2014/main" id="{83A05A7F-62E6-C19C-7342-618C15A0F50A}"/>
              </a:ext>
            </a:extLst>
          </p:cNvPr>
          <p:cNvSpPr>
            <a:spLocks noGrp="1"/>
          </p:cNvSpPr>
          <p:nvPr>
            <p:ph type="title" idx="4294967295"/>
          </p:nvPr>
        </p:nvSpPr>
        <p:spPr>
          <a:xfrm>
            <a:off x="0" y="0"/>
            <a:ext cx="2743200" cy="6858000"/>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lt1"/>
                </a:solidFill>
                <a:effectLst/>
                <a:uLnTx/>
                <a:uFillTx/>
                <a:latin typeface="+mn-lt"/>
                <a:ea typeface="+mn-ea"/>
                <a:cs typeface="Arial"/>
              </a:rPr>
              <a:t>Linking Assessment, Planning, Budgeting,</a:t>
            </a:r>
            <a:endParaRPr kumimoji="0" lang="en-US" sz="1800" b="0" i="0" u="none" strike="noStrike" kern="1200" cap="none" spc="0" normalizeH="0" baseline="0" noProof="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lt1"/>
                </a:solidFill>
                <a:effectLst/>
                <a:uLnTx/>
                <a:uFillTx/>
                <a:latin typeface="+mn-lt"/>
                <a:ea typeface="+mn-ea"/>
                <a:cs typeface="Arial"/>
              </a:rPr>
              <a:t>and Contracting</a:t>
            </a: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2" name="Diagram 1" descr="- Iowa HHS has collected and reviewed all current contracts.&#10;- Iowa HHS has reviewed all expenditure data.&#10;- Iowa HHS will deliver package linking funding and requirements to Iowa PCA.&#10;- Iowa PCA will meet with MHDS Regions during March and will also begin to initiate meetings with local providers.&#10;- District Advisory Councils will convene in April to advise the BH-ASO regarding district planning, which includes budgeting, for July 1, 2025.&#10;- District plans, including budgets, are due to HHS by April 30, 2025.&#10;">
            <a:extLst>
              <a:ext uri="{FF2B5EF4-FFF2-40B4-BE49-F238E27FC236}">
                <a16:creationId xmlns:a16="http://schemas.microsoft.com/office/drawing/2014/main" id="{0EC3BE02-34D7-78AB-3185-AED16EB1F3CD}"/>
              </a:ext>
            </a:extLst>
          </p:cNvPr>
          <p:cNvGraphicFramePr/>
          <p:nvPr>
            <p:extLst>
              <p:ext uri="{D42A27DB-BD31-4B8C-83A1-F6EECF244321}">
                <p14:modId xmlns:p14="http://schemas.microsoft.com/office/powerpoint/2010/main" val="3909371088"/>
              </p:ext>
            </p:extLst>
          </p:nvPr>
        </p:nvGraphicFramePr>
        <p:xfrm>
          <a:off x="3084022" y="290945"/>
          <a:ext cx="5719156" cy="6367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7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ules Update">
            <a:extLst>
              <a:ext uri="{FF2B5EF4-FFF2-40B4-BE49-F238E27FC236}">
                <a16:creationId xmlns:a16="http://schemas.microsoft.com/office/drawing/2014/main" id="{D8732E02-0241-B844-6DC6-415849C33269}"/>
              </a:ext>
            </a:extLst>
          </p:cNvPr>
          <p:cNvSpPr>
            <a:spLocks noGrp="1"/>
          </p:cNvSpPr>
          <p:nvPr>
            <p:ph type="title"/>
          </p:nvPr>
        </p:nvSpPr>
        <p:spPr/>
        <p:txBody>
          <a:bodyPr/>
          <a:lstStyle/>
          <a:p>
            <a:r>
              <a:rPr lang="en-US"/>
              <a:t>Rules Update</a:t>
            </a:r>
          </a:p>
        </p:txBody>
      </p:sp>
      <p:sp>
        <p:nvSpPr>
          <p:cNvPr id="3" name="Text Placeholder 2" descr="Theresa Armstrong, Deputy Director Behavioral Health&#10;Operations and Compliance&#10;Iowa HHS&#10;">
            <a:extLst>
              <a:ext uri="{FF2B5EF4-FFF2-40B4-BE49-F238E27FC236}">
                <a16:creationId xmlns:a16="http://schemas.microsoft.com/office/drawing/2014/main" id="{D11FD2DE-0865-2526-9EE6-249B49797ECE}"/>
              </a:ext>
            </a:extLst>
          </p:cNvPr>
          <p:cNvSpPr>
            <a:spLocks noGrp="1"/>
          </p:cNvSpPr>
          <p:nvPr>
            <p:ph type="body" idx="1"/>
          </p:nvPr>
        </p:nvSpPr>
        <p:spPr/>
        <p:txBody>
          <a:bodyPr vert="horz" lIns="91440" tIns="45720" rIns="91440" bIns="45720" rtlCol="0" anchor="t">
            <a:normAutofit/>
          </a:bodyPr>
          <a:lstStyle/>
          <a:p>
            <a:r>
              <a:rPr lang="en-US">
                <a:cs typeface="Arial"/>
              </a:rPr>
              <a:t>Theresa Armstrong, Deputy Director Behavioral Health</a:t>
            </a:r>
            <a:endParaRPr lang="en-US"/>
          </a:p>
          <a:p>
            <a:r>
              <a:rPr lang="en-US">
                <a:cs typeface="Arial"/>
              </a:rPr>
              <a:t>Operations and Compliance</a:t>
            </a:r>
            <a:endParaRPr lang="en-US"/>
          </a:p>
          <a:p>
            <a:r>
              <a:rPr lang="en-US">
                <a:cs typeface="Arial"/>
              </a:rPr>
              <a:t>Iowa HHS</a:t>
            </a:r>
          </a:p>
        </p:txBody>
      </p:sp>
    </p:spTree>
    <p:extLst>
      <p:ext uri="{BB962C8B-B14F-4D97-AF65-F5344CB8AC3E}">
        <p14:creationId xmlns:p14="http://schemas.microsoft.com/office/powerpoint/2010/main" val="26066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Behavioral Health Service System Rules&#10;">
            <a:extLst>
              <a:ext uri="{FF2B5EF4-FFF2-40B4-BE49-F238E27FC236}">
                <a16:creationId xmlns:a16="http://schemas.microsoft.com/office/drawing/2014/main" id="{61719C1F-054B-A503-2C7D-746F5144D01C}"/>
              </a:ext>
            </a:extLst>
          </p:cNvPr>
          <p:cNvSpPr>
            <a:spLocks noGrp="1"/>
          </p:cNvSpPr>
          <p:nvPr>
            <p:ph type="title" idx="4294967295"/>
          </p:nvPr>
        </p:nvSpPr>
        <p:spPr>
          <a:xfrm>
            <a:off x="0" y="0"/>
            <a:ext cx="2647950" cy="6858000"/>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lt1"/>
                </a:solidFill>
                <a:effectLst/>
                <a:uLnTx/>
                <a:uFillTx/>
                <a:latin typeface="+mn-lt"/>
                <a:ea typeface="+mn-ea"/>
                <a:cs typeface="+mn-cs"/>
              </a:rPr>
              <a:t>Behavioral Health Service System Rules</a:t>
            </a:r>
          </a:p>
        </p:txBody>
      </p:sp>
      <p:graphicFrame>
        <p:nvGraphicFramePr>
          <p:cNvPr id="6" name="Diagram 5">
            <a:extLst>
              <a:ext uri="{FF2B5EF4-FFF2-40B4-BE49-F238E27FC236}">
                <a16:creationId xmlns:a16="http://schemas.microsoft.com/office/drawing/2014/main" id="{28F1DBAD-4917-9A1B-52D6-8780F1DEAE6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558823"/>
              </p:ext>
            </p:extLst>
          </p:nvPr>
        </p:nvGraphicFramePr>
        <p:xfrm>
          <a:off x="2873506" y="194099"/>
          <a:ext cx="6089519" cy="640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31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pdates from the Iowa Primary Care Association">
            <a:extLst>
              <a:ext uri="{FF2B5EF4-FFF2-40B4-BE49-F238E27FC236}">
                <a16:creationId xmlns:a16="http://schemas.microsoft.com/office/drawing/2014/main" id="{DA984BF7-78A4-5500-1079-1D3B6ADF2DC9}"/>
              </a:ext>
            </a:extLst>
          </p:cNvPr>
          <p:cNvSpPr>
            <a:spLocks noGrp="1"/>
          </p:cNvSpPr>
          <p:nvPr>
            <p:ph type="title"/>
          </p:nvPr>
        </p:nvSpPr>
        <p:spPr/>
        <p:txBody>
          <a:bodyPr/>
          <a:lstStyle/>
          <a:p>
            <a:r>
              <a:rPr lang="en-US"/>
              <a:t>Updates from the Iowa Primary Care Association</a:t>
            </a:r>
          </a:p>
        </p:txBody>
      </p:sp>
      <p:sp>
        <p:nvSpPr>
          <p:cNvPr id="3" name="Text Placeholder 2" descr="Aaron Todd, CEO&#10;">
            <a:extLst>
              <a:ext uri="{FF2B5EF4-FFF2-40B4-BE49-F238E27FC236}">
                <a16:creationId xmlns:a16="http://schemas.microsoft.com/office/drawing/2014/main" id="{19608419-4763-1465-4B2F-AA9E1AFC3833}"/>
              </a:ext>
            </a:extLst>
          </p:cNvPr>
          <p:cNvSpPr>
            <a:spLocks noGrp="1"/>
          </p:cNvSpPr>
          <p:nvPr>
            <p:ph type="body" idx="1"/>
          </p:nvPr>
        </p:nvSpPr>
        <p:spPr/>
        <p:txBody>
          <a:bodyPr vert="horz" lIns="91440" tIns="45720" rIns="91440" bIns="45720" rtlCol="0" anchor="t">
            <a:normAutofit/>
          </a:bodyPr>
          <a:lstStyle/>
          <a:p>
            <a:r>
              <a:rPr lang="en-US">
                <a:cs typeface="Arial"/>
              </a:rPr>
              <a:t>Aaron Todd, CEO</a:t>
            </a:r>
          </a:p>
        </p:txBody>
      </p:sp>
    </p:spTree>
    <p:extLst>
      <p:ext uri="{BB962C8B-B14F-4D97-AF65-F5344CB8AC3E}">
        <p14:creationId xmlns:p14="http://schemas.microsoft.com/office/powerpoint/2010/main" val="387085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2E02-0241-B844-6DC6-415849C33269}"/>
              </a:ext>
            </a:extLst>
          </p:cNvPr>
          <p:cNvSpPr>
            <a:spLocks noGrp="1"/>
          </p:cNvSpPr>
          <p:nvPr>
            <p:ph type="title" idx="4294967295"/>
          </p:nvPr>
        </p:nvSpPr>
        <p:spPr>
          <a:xfrm>
            <a:off x="0" y="101600"/>
            <a:ext cx="7446963" cy="1347788"/>
          </a:xfrm>
        </p:spPr>
        <p:txBody>
          <a:bodyPr/>
          <a:lstStyle/>
          <a:p>
            <a:r>
              <a:rPr lang="en-US">
                <a:solidFill>
                  <a:srgbClr val="FFFFFF"/>
                </a:solidFill>
              </a:rPr>
              <a:t>Staff Announcements</a:t>
            </a:r>
          </a:p>
        </p:txBody>
      </p:sp>
      <p:sp>
        <p:nvSpPr>
          <p:cNvPr id="4" name="Content Placeholder 3" descr="Chief Behavioral Health Officer&#10;Jeni Hanselman&#10;jhanselman@iowapca.org &#10;">
            <a:extLst>
              <a:ext uri="{FF2B5EF4-FFF2-40B4-BE49-F238E27FC236}">
                <a16:creationId xmlns:a16="http://schemas.microsoft.com/office/drawing/2014/main" id="{3195FA46-ABE3-D0B6-273B-46711581B6EE}"/>
              </a:ext>
            </a:extLst>
          </p:cNvPr>
          <p:cNvSpPr>
            <a:spLocks noGrp="1"/>
          </p:cNvSpPr>
          <p:nvPr>
            <p:ph idx="4294967295"/>
          </p:nvPr>
        </p:nvSpPr>
        <p:spPr>
          <a:xfrm>
            <a:off x="757646" y="1825625"/>
            <a:ext cx="3570514" cy="4351338"/>
          </a:xfrm>
        </p:spPr>
        <p:txBody>
          <a:bodyPr vert="horz" lIns="91440" tIns="45720" rIns="91440" bIns="45720" rtlCol="0" anchor="t">
            <a:normAutofit lnSpcReduction="10000"/>
          </a:bodyPr>
          <a:lstStyle/>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endParaRPr lang="en-US" sz="2400" b="1">
              <a:solidFill>
                <a:srgbClr val="000000"/>
              </a:solidFill>
              <a:latin typeface="Century Gothic"/>
              <a:ea typeface="Calibri"/>
              <a:cs typeface="Calibri"/>
            </a:endParaRPr>
          </a:p>
          <a:p>
            <a:pPr marL="0" indent="0">
              <a:lnSpc>
                <a:spcPct val="100000"/>
              </a:lnSpc>
              <a:spcBef>
                <a:spcPts val="0"/>
              </a:spcBef>
              <a:buNone/>
            </a:pPr>
            <a:r>
              <a:rPr lang="en-US" sz="2400" b="1" dirty="0">
                <a:solidFill>
                  <a:srgbClr val="000000"/>
                </a:solidFill>
                <a:latin typeface="Century Gothic"/>
                <a:ea typeface="Calibri"/>
                <a:cs typeface="Calibri"/>
              </a:rPr>
              <a:t>Chief Behavioral Health Officer</a:t>
            </a:r>
            <a:endParaRPr lang="en-US" dirty="0">
              <a:cs typeface="Arial"/>
            </a:endParaRPr>
          </a:p>
          <a:p>
            <a:pPr marL="0" indent="0">
              <a:lnSpc>
                <a:spcPct val="100000"/>
              </a:lnSpc>
              <a:spcBef>
                <a:spcPts val="0"/>
              </a:spcBef>
              <a:buNone/>
            </a:pPr>
            <a:r>
              <a:rPr lang="en-US" sz="2000" dirty="0">
                <a:solidFill>
                  <a:srgbClr val="000000"/>
                </a:solidFill>
                <a:latin typeface="Century Gothic"/>
                <a:ea typeface="Calibri"/>
                <a:cs typeface="Calibri"/>
              </a:rPr>
              <a:t>Jeni Hanselman</a:t>
            </a:r>
          </a:p>
          <a:p>
            <a:pPr marL="0" indent="0">
              <a:lnSpc>
                <a:spcPct val="100000"/>
              </a:lnSpc>
              <a:spcBef>
                <a:spcPts val="0"/>
              </a:spcBef>
              <a:buNone/>
            </a:pPr>
            <a:r>
              <a:rPr lang="en-US" sz="1600" dirty="0">
                <a:solidFill>
                  <a:srgbClr val="000000"/>
                </a:solidFill>
                <a:latin typeface="Century Gothic"/>
                <a:ea typeface="Calibri"/>
                <a:cs typeface="Calibri"/>
              </a:rPr>
              <a:t>info@iowapca.org</a:t>
            </a:r>
            <a:endParaRPr lang="en-US" dirty="0"/>
          </a:p>
        </p:txBody>
      </p:sp>
      <p:pic>
        <p:nvPicPr>
          <p:cNvPr id="3" name="Picture 2">
            <a:extLst>
              <a:ext uri="{FF2B5EF4-FFF2-40B4-BE49-F238E27FC236}">
                <a16:creationId xmlns:a16="http://schemas.microsoft.com/office/drawing/2014/main" id="{344C576E-033D-D76C-E1A2-9AFA680609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29774"/>
            <a:ext cx="9144000" cy="1490472"/>
          </a:xfrm>
          <a:prstGeom prst="rect">
            <a:avLst/>
          </a:prstGeom>
        </p:spPr>
      </p:pic>
      <p:sp>
        <p:nvSpPr>
          <p:cNvPr id="5" name="Title 1">
            <a:extLst>
              <a:ext uri="{FF2B5EF4-FFF2-40B4-BE49-F238E27FC236}">
                <a16:creationId xmlns:a16="http://schemas.microsoft.com/office/drawing/2014/main" id="{A34CC48A-4AFD-BC16-D80F-32F3FC97CE41}"/>
              </a:ext>
              <a:ext uri="{C183D7F6-B498-43B3-948B-1728B52AA6E4}">
                <adec:decorative xmlns:adec="http://schemas.microsoft.com/office/drawing/2017/decorative" val="1"/>
              </a:ext>
            </a:extLst>
          </p:cNvPr>
          <p:cNvSpPr txBox="1">
            <a:spLocks/>
          </p:cNvSpPr>
          <p:nvPr/>
        </p:nvSpPr>
        <p:spPr>
          <a:xfrm>
            <a:off x="628650" y="365126"/>
            <a:ext cx="78867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b="1">
                <a:solidFill>
                  <a:schemeClr val="bg1"/>
                </a:solidFill>
                <a:latin typeface="Century Gothic"/>
              </a:rPr>
              <a:t>Staff Announcements</a:t>
            </a:r>
          </a:p>
        </p:txBody>
      </p:sp>
      <p:sp>
        <p:nvSpPr>
          <p:cNvPr id="6" name="Content Placeholder 3" descr="Recruitment: Positions posted now and more to come:&#10;Director of Network Development&#10;Network Contracting Consultant&#10;Director of District Operations&#10;Program Manager&#10;Accounting Specialist&#10;Communications Consultant&#10;&#10;Learn more and apply at: www.iowapca.org or &#10;scan the QR code.&#10;">
            <a:extLst>
              <a:ext uri="{FF2B5EF4-FFF2-40B4-BE49-F238E27FC236}">
                <a16:creationId xmlns:a16="http://schemas.microsoft.com/office/drawing/2014/main" id="{FB091D7F-7923-FC29-4445-0AA8D2A71D28}"/>
              </a:ext>
            </a:extLst>
          </p:cNvPr>
          <p:cNvSpPr txBox="1">
            <a:spLocks/>
          </p:cNvSpPr>
          <p:nvPr/>
        </p:nvSpPr>
        <p:spPr>
          <a:xfrm>
            <a:off x="4654778" y="1855598"/>
            <a:ext cx="357051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a:solidFill>
                  <a:srgbClr val="000000"/>
                </a:solidFill>
                <a:latin typeface="Century Gothic"/>
                <a:ea typeface="Calibri"/>
                <a:cs typeface="Calibri"/>
              </a:rPr>
              <a:t>Recruitment: </a:t>
            </a:r>
            <a:r>
              <a:rPr lang="en-US" sz="2000">
                <a:solidFill>
                  <a:srgbClr val="000000"/>
                </a:solidFill>
                <a:latin typeface="Century Gothic"/>
                <a:ea typeface="Calibri"/>
                <a:cs typeface="Calibri"/>
              </a:rPr>
              <a:t>Positions posted now and more to come:</a:t>
            </a:r>
            <a:endParaRPr lang="en-US" sz="2000">
              <a:latin typeface="Century Gothic" panose="020B0502020202020204" pitchFamily="34" charset="0"/>
              <a:ea typeface="Calibri"/>
              <a:cs typeface="Calibri"/>
            </a:endParaRPr>
          </a:p>
          <a:p>
            <a:pPr>
              <a:lnSpc>
                <a:spcPct val="100000"/>
              </a:lnSpc>
              <a:spcBef>
                <a:spcPts val="0"/>
              </a:spcBef>
              <a:buFont typeface="Arial" panose="020B0604020202020204" pitchFamily="34" charset="0"/>
              <a:buChar char="•"/>
            </a:pPr>
            <a:r>
              <a:rPr lang="en-US" sz="1700">
                <a:solidFill>
                  <a:srgbClr val="000000"/>
                </a:solidFill>
                <a:latin typeface="Century Gothic"/>
                <a:ea typeface="Calibri"/>
                <a:cs typeface="Calibri"/>
              </a:rPr>
              <a:t>Director of Network Development</a:t>
            </a:r>
          </a:p>
          <a:p>
            <a:pPr>
              <a:lnSpc>
                <a:spcPct val="100000"/>
              </a:lnSpc>
              <a:spcBef>
                <a:spcPts val="0"/>
              </a:spcBef>
              <a:buFont typeface="Arial" panose="020B0604020202020204" pitchFamily="34" charset="0"/>
              <a:buChar char="•"/>
            </a:pPr>
            <a:r>
              <a:rPr lang="en-US" sz="1700">
                <a:solidFill>
                  <a:srgbClr val="000000"/>
                </a:solidFill>
                <a:latin typeface="Century Gothic"/>
                <a:ea typeface="Calibri"/>
                <a:cs typeface="Calibri"/>
              </a:rPr>
              <a:t>Network Contracting Consultant</a:t>
            </a:r>
            <a:endParaRPr lang="en-US">
              <a:cs typeface="Arial"/>
            </a:endParaRPr>
          </a:p>
          <a:p>
            <a:pPr>
              <a:lnSpc>
                <a:spcPct val="100000"/>
              </a:lnSpc>
              <a:spcBef>
                <a:spcPts val="0"/>
              </a:spcBef>
              <a:buFont typeface="Arial" panose="020B0604020202020204" pitchFamily="34" charset="0"/>
              <a:buChar char="•"/>
            </a:pPr>
            <a:r>
              <a:rPr lang="en-US" sz="1700">
                <a:solidFill>
                  <a:srgbClr val="000000"/>
                </a:solidFill>
                <a:latin typeface="Century Gothic"/>
                <a:ea typeface="Calibri"/>
                <a:cs typeface="Calibri"/>
              </a:rPr>
              <a:t>Director of District Operations</a:t>
            </a:r>
          </a:p>
          <a:p>
            <a:pPr>
              <a:lnSpc>
                <a:spcPct val="100000"/>
              </a:lnSpc>
              <a:spcBef>
                <a:spcPts val="0"/>
              </a:spcBef>
              <a:buFont typeface="Arial" panose="020B0604020202020204" pitchFamily="34" charset="0"/>
              <a:buChar char="•"/>
            </a:pPr>
            <a:r>
              <a:rPr lang="en-US" sz="1700">
                <a:solidFill>
                  <a:srgbClr val="000000"/>
                </a:solidFill>
                <a:latin typeface="Century Gothic"/>
                <a:ea typeface="Calibri"/>
                <a:cs typeface="Calibri"/>
              </a:rPr>
              <a:t>Program Manager</a:t>
            </a:r>
          </a:p>
          <a:p>
            <a:pPr>
              <a:lnSpc>
                <a:spcPct val="100000"/>
              </a:lnSpc>
              <a:spcBef>
                <a:spcPts val="0"/>
              </a:spcBef>
              <a:buFont typeface="Arial" panose="020B0604020202020204" pitchFamily="34" charset="0"/>
              <a:buChar char="•"/>
            </a:pPr>
            <a:r>
              <a:rPr lang="en-US" sz="1700">
                <a:solidFill>
                  <a:srgbClr val="000000"/>
                </a:solidFill>
                <a:latin typeface="Century Gothic"/>
                <a:ea typeface="Calibri"/>
                <a:cs typeface="Calibri"/>
              </a:rPr>
              <a:t>Accounting Specialist</a:t>
            </a:r>
          </a:p>
          <a:p>
            <a:pPr>
              <a:lnSpc>
                <a:spcPct val="100000"/>
              </a:lnSpc>
              <a:spcBef>
                <a:spcPts val="0"/>
              </a:spcBef>
              <a:buFont typeface="Arial" panose="020B0604020202020204" pitchFamily="34" charset="0"/>
              <a:buChar char="•"/>
            </a:pPr>
            <a:r>
              <a:rPr lang="en-US" sz="1700">
                <a:solidFill>
                  <a:srgbClr val="000000"/>
                </a:solidFill>
                <a:latin typeface="Century Gothic" panose="020B0502020202020204" pitchFamily="34" charset="0"/>
                <a:ea typeface="Calibri"/>
                <a:cs typeface="Calibri"/>
              </a:rPr>
              <a:t>Communications Consultant</a:t>
            </a:r>
          </a:p>
          <a:p>
            <a:pPr>
              <a:lnSpc>
                <a:spcPct val="100000"/>
              </a:lnSpc>
              <a:spcBef>
                <a:spcPts val="0"/>
              </a:spcBef>
              <a:buFont typeface="Arial" panose="020B0604020202020204" pitchFamily="34" charset="0"/>
              <a:buChar char="•"/>
            </a:pPr>
            <a:endParaRPr lang="en-US" sz="1700">
              <a:solidFill>
                <a:srgbClr val="000000"/>
              </a:solidFill>
              <a:latin typeface="Century Gothic" panose="020B0502020202020204" pitchFamily="34" charset="0"/>
              <a:ea typeface="Calibri"/>
              <a:cs typeface="Calibri"/>
            </a:endParaRPr>
          </a:p>
          <a:p>
            <a:pPr marL="0" indent="0">
              <a:lnSpc>
                <a:spcPct val="100000"/>
              </a:lnSpc>
              <a:spcBef>
                <a:spcPts val="0"/>
              </a:spcBef>
              <a:buNone/>
            </a:pPr>
            <a:r>
              <a:rPr lang="en-US" sz="1700">
                <a:solidFill>
                  <a:srgbClr val="000000"/>
                </a:solidFill>
                <a:latin typeface="Century Gothic" panose="020B0502020202020204" pitchFamily="34" charset="0"/>
                <a:ea typeface="Calibri"/>
                <a:cs typeface="Calibri"/>
              </a:rPr>
              <a:t>Learn more and apply at: </a:t>
            </a:r>
            <a:r>
              <a:rPr lang="en-US" sz="1700">
                <a:solidFill>
                  <a:srgbClr val="000000"/>
                </a:solidFill>
                <a:latin typeface="Century Gothic" panose="020B0502020202020204" pitchFamily="34" charset="0"/>
                <a:ea typeface="Calibri"/>
                <a:cs typeface="Calibri"/>
                <a:hlinkClick r:id="rId4"/>
              </a:rPr>
              <a:t>www.iowapca.org</a:t>
            </a:r>
            <a:r>
              <a:rPr lang="en-US" sz="1700">
                <a:solidFill>
                  <a:srgbClr val="000000"/>
                </a:solidFill>
                <a:latin typeface="Century Gothic" panose="020B0502020202020204" pitchFamily="34" charset="0"/>
                <a:ea typeface="Calibri"/>
                <a:cs typeface="Calibri"/>
              </a:rPr>
              <a:t> or </a:t>
            </a:r>
            <a:br>
              <a:rPr lang="en-US" sz="1700">
                <a:solidFill>
                  <a:srgbClr val="000000"/>
                </a:solidFill>
                <a:latin typeface="Century Gothic" panose="020B0502020202020204" pitchFamily="34" charset="0"/>
                <a:ea typeface="Calibri"/>
                <a:cs typeface="Calibri"/>
              </a:rPr>
            </a:br>
            <a:r>
              <a:rPr lang="en-US" sz="1700">
                <a:solidFill>
                  <a:srgbClr val="000000"/>
                </a:solidFill>
                <a:latin typeface="Century Gothic" panose="020B0502020202020204" pitchFamily="34" charset="0"/>
                <a:ea typeface="Calibri"/>
                <a:cs typeface="Calibri"/>
              </a:rPr>
              <a:t>scan the QR code.</a:t>
            </a:r>
          </a:p>
        </p:txBody>
      </p:sp>
      <p:pic>
        <p:nvPicPr>
          <p:cNvPr id="8" name="Picture 7" descr="QR code to www.iowapca.org">
            <a:extLst>
              <a:ext uri="{FF2B5EF4-FFF2-40B4-BE49-F238E27FC236}">
                <a16:creationId xmlns:a16="http://schemas.microsoft.com/office/drawing/2014/main" id="{77588E5D-F176-CA9E-D710-38325C121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6963" y="5116646"/>
            <a:ext cx="1556658" cy="1556658"/>
          </a:xfrm>
          <a:prstGeom prst="rect">
            <a:avLst/>
          </a:prstGeom>
        </p:spPr>
      </p:pic>
      <p:pic>
        <p:nvPicPr>
          <p:cNvPr id="7" name="Picture 6">
            <a:extLst>
              <a:ext uri="{FF2B5EF4-FFF2-40B4-BE49-F238E27FC236}">
                <a16:creationId xmlns:a16="http://schemas.microsoft.com/office/drawing/2014/main" id="{F416754D-7B49-BD91-B907-4D8114D5C6F6}"/>
              </a:ext>
            </a:extLst>
          </p:cNvPr>
          <p:cNvPicPr>
            <a:picLocks noChangeAspect="1"/>
          </p:cNvPicPr>
          <p:nvPr/>
        </p:nvPicPr>
        <p:blipFill>
          <a:blip r:embed="rId6"/>
          <a:stretch>
            <a:fillRect/>
          </a:stretch>
        </p:blipFill>
        <p:spPr>
          <a:xfrm>
            <a:off x="436278" y="2155524"/>
            <a:ext cx="3429000" cy="2552056"/>
          </a:xfrm>
          <a:prstGeom prst="rect">
            <a:avLst/>
          </a:prstGeom>
        </p:spPr>
      </p:pic>
    </p:spTree>
    <p:extLst>
      <p:ext uri="{BB962C8B-B14F-4D97-AF65-F5344CB8AC3E}">
        <p14:creationId xmlns:p14="http://schemas.microsoft.com/office/powerpoint/2010/main" val="1412327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E9804-91D2-3ACC-4F58-3F29B1C956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29774"/>
            <a:ext cx="9144000" cy="1490472"/>
          </a:xfrm>
          <a:prstGeom prst="rect">
            <a:avLst/>
          </a:prstGeom>
        </p:spPr>
      </p:pic>
      <p:sp>
        <p:nvSpPr>
          <p:cNvPr id="2" name="Title 1" descr="District Advisory Councils">
            <a:extLst>
              <a:ext uri="{FF2B5EF4-FFF2-40B4-BE49-F238E27FC236}">
                <a16:creationId xmlns:a16="http://schemas.microsoft.com/office/drawing/2014/main" id="{D8732E02-0241-B844-6DC6-415849C33269}"/>
              </a:ext>
            </a:extLst>
          </p:cNvPr>
          <p:cNvSpPr>
            <a:spLocks noGrp="1"/>
          </p:cNvSpPr>
          <p:nvPr>
            <p:ph type="title" idx="4294967295"/>
          </p:nvPr>
        </p:nvSpPr>
        <p:spPr>
          <a:xfrm>
            <a:off x="222250" y="185208"/>
            <a:ext cx="7886700" cy="1325563"/>
          </a:xfrm>
        </p:spPr>
        <p:txBody>
          <a:bodyPr/>
          <a:lstStyle/>
          <a:p>
            <a:r>
              <a:rPr lang="en-US" b="1">
                <a:solidFill>
                  <a:schemeClr val="bg1"/>
                </a:solidFill>
                <a:latin typeface="Century Gothic"/>
              </a:rPr>
              <a:t>District Advisory Councils</a:t>
            </a:r>
            <a:endParaRPr lang="en-US" b="1">
              <a:solidFill>
                <a:schemeClr val="bg1"/>
              </a:solidFill>
              <a:latin typeface="Century Gothic" panose="020B0502020202020204" pitchFamily="34" charset="0"/>
            </a:endParaRPr>
          </a:p>
        </p:txBody>
      </p:sp>
      <p:sp>
        <p:nvSpPr>
          <p:cNvPr id="4" name="Content Placeholder 3" descr="- Received over 300 applications from across the state&#10;&#10;- District 1: 26&#10;- District 2: 33&#10;- District 3: 34&#10;- District 4: 24&#10;- District 5: 72&#10;- District 6: 42&#10;- District 7: 126&#10;">
            <a:extLst>
              <a:ext uri="{FF2B5EF4-FFF2-40B4-BE49-F238E27FC236}">
                <a16:creationId xmlns:a16="http://schemas.microsoft.com/office/drawing/2014/main" id="{E8B133DD-26B4-156C-0C2E-3724A6F09751}"/>
              </a:ext>
            </a:extLst>
          </p:cNvPr>
          <p:cNvSpPr>
            <a:spLocks noGrp="1"/>
          </p:cNvSpPr>
          <p:nvPr>
            <p:ph sz="half" idx="4294967295"/>
          </p:nvPr>
        </p:nvSpPr>
        <p:spPr>
          <a:xfrm>
            <a:off x="433917" y="1825625"/>
            <a:ext cx="3886200" cy="4351338"/>
          </a:xfrm>
        </p:spPr>
        <p:txBody>
          <a:bodyPr vert="horz" lIns="91440" tIns="45720" rIns="91440" bIns="45720" rtlCol="0" anchor="t">
            <a:noAutofit/>
          </a:bodyPr>
          <a:lstStyle/>
          <a:p>
            <a:pPr>
              <a:buFont typeface="Arial"/>
              <a:buChar char="•"/>
            </a:pPr>
            <a:r>
              <a:rPr lang="en-US" sz="2000" b="1">
                <a:latin typeface="Century Gothic"/>
              </a:rPr>
              <a:t>Received over 300 applications from across the state</a:t>
            </a:r>
          </a:p>
          <a:p>
            <a:pPr>
              <a:buFont typeface="Arial"/>
              <a:buChar char="•"/>
            </a:pPr>
            <a:endParaRPr lang="en-US" sz="2000" b="1">
              <a:latin typeface="Century Gothic"/>
              <a:cs typeface="Arial"/>
            </a:endParaRPr>
          </a:p>
          <a:p>
            <a:pPr lvl="1">
              <a:buFont typeface="Arial"/>
              <a:buChar char="•"/>
            </a:pPr>
            <a:r>
              <a:rPr lang="en-US" sz="2000">
                <a:latin typeface="Century Gothic"/>
              </a:rPr>
              <a:t>District 1: 26</a:t>
            </a:r>
            <a:endParaRPr lang="en-US" sz="2000">
              <a:latin typeface="Century Gothic"/>
              <a:cs typeface="Arial"/>
            </a:endParaRPr>
          </a:p>
          <a:p>
            <a:pPr lvl="1">
              <a:buFont typeface="Arial"/>
              <a:buChar char="•"/>
            </a:pPr>
            <a:r>
              <a:rPr lang="en-US" sz="2000">
                <a:latin typeface="Century Gothic"/>
              </a:rPr>
              <a:t>District 2: 33</a:t>
            </a:r>
            <a:endParaRPr lang="en-US" sz="2000">
              <a:latin typeface="Century Gothic"/>
              <a:cs typeface="Arial"/>
            </a:endParaRPr>
          </a:p>
          <a:p>
            <a:pPr lvl="1">
              <a:buFont typeface="Arial"/>
              <a:buChar char="•"/>
            </a:pPr>
            <a:r>
              <a:rPr lang="en-US" sz="2000">
                <a:latin typeface="Century Gothic"/>
              </a:rPr>
              <a:t>District 3: 34</a:t>
            </a:r>
            <a:endParaRPr lang="en-US" sz="2000">
              <a:latin typeface="Century Gothic"/>
              <a:cs typeface="Arial"/>
            </a:endParaRPr>
          </a:p>
          <a:p>
            <a:pPr lvl="1">
              <a:buFont typeface="Arial"/>
              <a:buChar char="•"/>
            </a:pPr>
            <a:r>
              <a:rPr lang="en-US" sz="2000">
                <a:latin typeface="Century Gothic"/>
              </a:rPr>
              <a:t>District 4: 24</a:t>
            </a:r>
            <a:endParaRPr lang="en-US" sz="2000">
              <a:latin typeface="Century Gothic"/>
              <a:cs typeface="Arial"/>
            </a:endParaRPr>
          </a:p>
          <a:p>
            <a:pPr lvl="1">
              <a:buFont typeface="Arial"/>
              <a:buChar char="•"/>
            </a:pPr>
            <a:r>
              <a:rPr lang="en-US" sz="2000">
                <a:latin typeface="Century Gothic"/>
              </a:rPr>
              <a:t>District 5: 72</a:t>
            </a:r>
            <a:endParaRPr lang="en-US" sz="2000">
              <a:latin typeface="Century Gothic"/>
              <a:cs typeface="Arial"/>
            </a:endParaRPr>
          </a:p>
          <a:p>
            <a:pPr lvl="1">
              <a:buFont typeface="Arial"/>
              <a:buChar char="•"/>
            </a:pPr>
            <a:r>
              <a:rPr lang="en-US" sz="2000">
                <a:latin typeface="Century Gothic"/>
              </a:rPr>
              <a:t>District 6: 42</a:t>
            </a:r>
            <a:endParaRPr lang="en-US" sz="2000">
              <a:latin typeface="Century Gothic"/>
              <a:cs typeface="Arial"/>
            </a:endParaRPr>
          </a:p>
          <a:p>
            <a:pPr lvl="1">
              <a:buFont typeface="Arial"/>
              <a:buChar char="•"/>
            </a:pPr>
            <a:r>
              <a:rPr lang="en-US" sz="2000">
                <a:latin typeface="Century Gothic"/>
              </a:rPr>
              <a:t>District 7: 126</a:t>
            </a:r>
            <a:endParaRPr lang="en-US" sz="2000">
              <a:latin typeface="Century Gothic"/>
              <a:cs typeface="Arial"/>
            </a:endParaRPr>
          </a:p>
          <a:p>
            <a:pPr lvl="1">
              <a:buFont typeface="Arial"/>
              <a:buChar char="•"/>
            </a:pPr>
            <a:endParaRPr lang="en-US">
              <a:cs typeface="Arial"/>
            </a:endParaRPr>
          </a:p>
        </p:txBody>
      </p:sp>
      <p:sp>
        <p:nvSpPr>
          <p:cNvPr id="5" name="Content Placeholder 4" descr="Currently: Reviewing applications, including resumes and personal statements &#10;&#10;March 2025: Notification of District Advisory Council members&#10;10 members each Council&#10;&#10;Weeks of April 7 &amp; 14 2025: Convene District Advisory Council meetings for feedback on planning and budgeting&#10;">
            <a:extLst>
              <a:ext uri="{FF2B5EF4-FFF2-40B4-BE49-F238E27FC236}">
                <a16:creationId xmlns:a16="http://schemas.microsoft.com/office/drawing/2014/main" id="{953A9FEC-5275-1B0A-4756-57B988E1E4B9}"/>
              </a:ext>
            </a:extLst>
          </p:cNvPr>
          <p:cNvSpPr>
            <a:spLocks noGrp="1"/>
          </p:cNvSpPr>
          <p:nvPr>
            <p:ph sz="half" idx="4294967295"/>
          </p:nvPr>
        </p:nvSpPr>
        <p:spPr>
          <a:xfrm>
            <a:off x="4887384" y="1857375"/>
            <a:ext cx="3886200" cy="4351338"/>
          </a:xfrm>
        </p:spPr>
        <p:txBody>
          <a:bodyPr vert="horz" lIns="91440" tIns="45720" rIns="91440" bIns="45720" rtlCol="0" anchor="t">
            <a:normAutofit/>
          </a:bodyPr>
          <a:lstStyle/>
          <a:p>
            <a:pPr>
              <a:buFont typeface="Arial"/>
              <a:buChar char="•"/>
            </a:pPr>
            <a:r>
              <a:rPr lang="en-US" sz="2000" b="1">
                <a:latin typeface="Century Gothic"/>
              </a:rPr>
              <a:t>Currently:</a:t>
            </a:r>
            <a:r>
              <a:rPr lang="en-US" sz="2000">
                <a:latin typeface="Century Gothic"/>
              </a:rPr>
              <a:t> Reviewing applications, including resumes and personal statements </a:t>
            </a:r>
            <a:endParaRPr lang="en-US" sz="2000" b="1">
              <a:latin typeface="Century Gothic" panose="020B0502020202020204" pitchFamily="34" charset="0"/>
            </a:endParaRPr>
          </a:p>
          <a:p>
            <a:pPr>
              <a:buFont typeface="Arial"/>
              <a:buChar char="•"/>
            </a:pPr>
            <a:r>
              <a:rPr lang="en-US" sz="2000" b="1">
                <a:latin typeface="Century Gothic"/>
              </a:rPr>
              <a:t>March 2025: </a:t>
            </a:r>
            <a:r>
              <a:rPr lang="en-US" sz="2000">
                <a:latin typeface="Century Gothic"/>
              </a:rPr>
              <a:t>Notification of District Advisory Council members</a:t>
            </a:r>
          </a:p>
          <a:p>
            <a:pPr lvl="1">
              <a:buFont typeface="Arial"/>
              <a:buChar char="•"/>
            </a:pPr>
            <a:r>
              <a:rPr lang="en-US" sz="1600">
                <a:latin typeface="Century Gothic"/>
              </a:rPr>
              <a:t>10 members each Council</a:t>
            </a:r>
            <a:endParaRPr lang="en-US" sz="1600">
              <a:latin typeface="Century Gothic" panose="020B0502020202020204" pitchFamily="34" charset="0"/>
            </a:endParaRPr>
          </a:p>
          <a:p>
            <a:pPr>
              <a:buFont typeface="Arial"/>
              <a:buChar char="•"/>
            </a:pPr>
            <a:r>
              <a:rPr lang="en-US" sz="2000" b="1">
                <a:latin typeface="Century Gothic"/>
              </a:rPr>
              <a:t>Weeks of April 7 &amp; 14 2025: </a:t>
            </a:r>
            <a:r>
              <a:rPr lang="en-US" sz="2000">
                <a:latin typeface="Century Gothic"/>
              </a:rPr>
              <a:t>Convene District Advisory Council meetings for feedback on planning and budgeting</a:t>
            </a:r>
            <a:endParaRPr lang="en-US">
              <a:cs typeface="Arial"/>
            </a:endParaRPr>
          </a:p>
        </p:txBody>
      </p:sp>
    </p:spTree>
    <p:extLst>
      <p:ext uri="{BB962C8B-B14F-4D97-AF65-F5344CB8AC3E}">
        <p14:creationId xmlns:p14="http://schemas.microsoft.com/office/powerpoint/2010/main" val="355667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March Meetings with MHDS Region CEOs &#10;">
            <a:extLst>
              <a:ext uri="{FF2B5EF4-FFF2-40B4-BE49-F238E27FC236}">
                <a16:creationId xmlns:a16="http://schemas.microsoft.com/office/drawing/2014/main" id="{D2930684-418A-36E6-5D67-8293C0D0A8B8}"/>
              </a:ext>
            </a:extLst>
          </p:cNvPr>
          <p:cNvSpPr txBox="1">
            <a:spLocks noGrp="1"/>
          </p:cNvSpPr>
          <p:nvPr>
            <p:ph type="title" idx="4294967295"/>
          </p:nvPr>
        </p:nvSpPr>
        <p:spPr>
          <a:xfrm>
            <a:off x="293511" y="35135"/>
            <a:ext cx="5554133"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Century Gothic"/>
                <a:ea typeface="+mj-ea"/>
                <a:cs typeface="+mj-cs"/>
              </a:rPr>
              <a:t>March Meetings with MHDS Region CEOs </a:t>
            </a:r>
            <a:endParaRPr kumimoji="0" lang="en-US" sz="36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endParaRPr>
          </a:p>
        </p:txBody>
      </p:sp>
      <p:sp>
        <p:nvSpPr>
          <p:cNvPr id="4" name="Content Placeholder 3" descr="Iowa PCA is scheduling meetings with Regions to take place in March &#10;&#10;Proposed Agenda topics: &#10;Feedback to inform district-level planning including unique and critical components of how services are delivered today &#10;Continuity of care planning process&#10;Identification of current local workgroups and coalitions - i.e, provider network, justice-involved, crisis, etc. &#10;System Navigation including suggestions for Navigator co-location &#10;Discuss contract information Iowa HHS shared with the Iowa PCA &#10;">
            <a:extLst>
              <a:ext uri="{FF2B5EF4-FFF2-40B4-BE49-F238E27FC236}">
                <a16:creationId xmlns:a16="http://schemas.microsoft.com/office/drawing/2014/main" id="{3195FA46-ABE3-D0B6-273B-46711581B6EE}"/>
              </a:ext>
            </a:extLst>
          </p:cNvPr>
          <p:cNvSpPr>
            <a:spLocks noGrp="1"/>
          </p:cNvSpPr>
          <p:nvPr>
            <p:ph idx="4294967295"/>
          </p:nvPr>
        </p:nvSpPr>
        <p:spPr>
          <a:xfrm>
            <a:off x="801510" y="1791759"/>
            <a:ext cx="7085189" cy="4351338"/>
          </a:xfrm>
        </p:spPr>
        <p:txBody>
          <a:bodyPr vert="horz" lIns="91440" tIns="45720" rIns="91440" bIns="45720" rtlCol="0" anchor="t">
            <a:normAutofit lnSpcReduction="10000"/>
          </a:bodyPr>
          <a:lstStyle/>
          <a:p>
            <a:pPr>
              <a:lnSpc>
                <a:spcPct val="100000"/>
              </a:lnSpc>
              <a:spcBef>
                <a:spcPts val="0"/>
              </a:spcBef>
              <a:buFont typeface="Arial" panose="020B0604020202020204" pitchFamily="34" charset="0"/>
              <a:buChar char="•"/>
            </a:pPr>
            <a:r>
              <a:rPr lang="en-US" sz="2000">
                <a:solidFill>
                  <a:srgbClr val="000000"/>
                </a:solidFill>
                <a:latin typeface="Century Gothic"/>
                <a:ea typeface="Calibri"/>
                <a:cs typeface="Calibri"/>
              </a:rPr>
              <a:t>Iowa PCA is scheduling meetings with Regions to take place in March </a:t>
            </a:r>
          </a:p>
          <a:p>
            <a:pPr marL="457200" lvl="1" indent="0">
              <a:lnSpc>
                <a:spcPct val="100000"/>
              </a:lnSpc>
              <a:spcBef>
                <a:spcPts val="0"/>
              </a:spcBef>
              <a:buNone/>
            </a:pPr>
            <a:endParaRPr lang="en-US" sz="2000">
              <a:solidFill>
                <a:srgbClr val="000000"/>
              </a:solidFill>
              <a:latin typeface="Century Gothic"/>
              <a:ea typeface="Calibri"/>
              <a:cs typeface="Calibri"/>
            </a:endParaRPr>
          </a:p>
          <a:p>
            <a:pPr>
              <a:lnSpc>
                <a:spcPct val="100000"/>
              </a:lnSpc>
              <a:spcBef>
                <a:spcPts val="0"/>
              </a:spcBef>
              <a:buFont typeface="Arial" panose="020B0604020202020204" pitchFamily="34" charset="0"/>
              <a:buChar char="•"/>
            </a:pPr>
            <a:r>
              <a:rPr lang="en-US" sz="2000">
                <a:solidFill>
                  <a:srgbClr val="000000"/>
                </a:solidFill>
                <a:latin typeface="Century Gothic"/>
                <a:ea typeface="Calibri"/>
                <a:cs typeface="Calibri"/>
              </a:rPr>
              <a:t>Proposed Agenda topics: </a:t>
            </a:r>
          </a:p>
          <a:p>
            <a:pPr lvl="1">
              <a:lnSpc>
                <a:spcPct val="100000"/>
              </a:lnSpc>
              <a:spcBef>
                <a:spcPts val="0"/>
              </a:spcBef>
              <a:buFont typeface="Arial" panose="020B0604020202020204" pitchFamily="34" charset="0"/>
              <a:buChar char="•"/>
            </a:pPr>
            <a:r>
              <a:rPr lang="en-US" sz="2000">
                <a:solidFill>
                  <a:srgbClr val="000000"/>
                </a:solidFill>
                <a:latin typeface="Century Gothic"/>
                <a:ea typeface="Calibri"/>
                <a:cs typeface="Calibri"/>
              </a:rPr>
              <a:t>Feedback to inform district-level planning including unique and critical components of how services are delivered today </a:t>
            </a:r>
          </a:p>
          <a:p>
            <a:pPr lvl="1">
              <a:lnSpc>
                <a:spcPct val="100000"/>
              </a:lnSpc>
              <a:spcBef>
                <a:spcPts val="0"/>
              </a:spcBef>
              <a:buFont typeface="Arial" panose="020B0604020202020204" pitchFamily="34" charset="0"/>
              <a:buChar char="•"/>
            </a:pPr>
            <a:r>
              <a:rPr lang="en-US" sz="2000">
                <a:solidFill>
                  <a:srgbClr val="000000"/>
                </a:solidFill>
                <a:latin typeface="Century Gothic"/>
                <a:cs typeface="Calibri"/>
              </a:rPr>
              <a:t>Continuity of care planning process</a:t>
            </a:r>
          </a:p>
          <a:p>
            <a:pPr lvl="1">
              <a:lnSpc>
                <a:spcPct val="100000"/>
              </a:lnSpc>
              <a:spcBef>
                <a:spcPts val="0"/>
              </a:spcBef>
              <a:buFont typeface="Arial" panose="020B0604020202020204" pitchFamily="34" charset="0"/>
              <a:buChar char="•"/>
            </a:pPr>
            <a:r>
              <a:rPr lang="en-US" sz="2000">
                <a:solidFill>
                  <a:srgbClr val="000000"/>
                </a:solidFill>
                <a:latin typeface="Century Gothic"/>
                <a:ea typeface="Calibri"/>
                <a:cs typeface="Calibri"/>
              </a:rPr>
              <a:t>Identification of current local workgroups and coalitions - </a:t>
            </a:r>
            <a:r>
              <a:rPr lang="en-US" sz="2000" err="1">
                <a:solidFill>
                  <a:srgbClr val="000000"/>
                </a:solidFill>
                <a:latin typeface="Century Gothic"/>
                <a:ea typeface="Calibri"/>
                <a:cs typeface="Calibri"/>
              </a:rPr>
              <a:t>i.e</a:t>
            </a:r>
            <a:r>
              <a:rPr lang="en-US" sz="2000">
                <a:solidFill>
                  <a:srgbClr val="000000"/>
                </a:solidFill>
                <a:latin typeface="Century Gothic"/>
                <a:ea typeface="Calibri"/>
                <a:cs typeface="Calibri"/>
              </a:rPr>
              <a:t>, provider network, justice-involved, crisis, etc. </a:t>
            </a:r>
          </a:p>
          <a:p>
            <a:pPr lvl="1">
              <a:lnSpc>
                <a:spcPct val="100000"/>
              </a:lnSpc>
              <a:spcBef>
                <a:spcPts val="0"/>
              </a:spcBef>
              <a:buFont typeface="Arial,Sans-Serif" panose="020B0604020202020204" pitchFamily="34" charset="0"/>
              <a:buChar char="•"/>
            </a:pPr>
            <a:r>
              <a:rPr lang="en-US" sz="2000">
                <a:solidFill>
                  <a:srgbClr val="000000"/>
                </a:solidFill>
                <a:latin typeface="Century Gothic"/>
                <a:ea typeface="Calibri"/>
                <a:cs typeface="Calibri"/>
              </a:rPr>
              <a:t>System Navigation including suggestions for Navigator co-location </a:t>
            </a:r>
          </a:p>
          <a:p>
            <a:pPr lvl="1">
              <a:lnSpc>
                <a:spcPct val="100000"/>
              </a:lnSpc>
              <a:spcBef>
                <a:spcPts val="0"/>
              </a:spcBef>
              <a:buFont typeface="Arial,Sans-Serif" panose="020B0604020202020204" pitchFamily="34" charset="0"/>
              <a:buChar char="•"/>
            </a:pPr>
            <a:r>
              <a:rPr lang="en-US" sz="2000">
                <a:solidFill>
                  <a:srgbClr val="000000"/>
                </a:solidFill>
                <a:latin typeface="Century Gothic"/>
                <a:ea typeface="Calibri"/>
                <a:cs typeface="Calibri"/>
              </a:rPr>
              <a:t>Discuss contract information Iowa HHS shared with the Iowa PCA </a:t>
            </a:r>
          </a:p>
          <a:p>
            <a:pPr lvl="1">
              <a:lnSpc>
                <a:spcPct val="100000"/>
              </a:lnSpc>
              <a:spcBef>
                <a:spcPts val="0"/>
              </a:spcBef>
              <a:buFont typeface="Arial" panose="020B0604020202020204" pitchFamily="34" charset="0"/>
              <a:buChar char="•"/>
            </a:pPr>
            <a:endParaRPr lang="en-US" sz="2000">
              <a:solidFill>
                <a:srgbClr val="000000"/>
              </a:solidFill>
              <a:latin typeface="Century Gothic"/>
              <a:ea typeface="Calibri"/>
              <a:cs typeface="Calibri"/>
            </a:endParaRPr>
          </a:p>
          <a:p>
            <a:pPr lvl="1">
              <a:lnSpc>
                <a:spcPct val="100000"/>
              </a:lnSpc>
              <a:spcBef>
                <a:spcPts val="0"/>
              </a:spcBef>
              <a:buFont typeface="Arial" panose="020B0604020202020204" pitchFamily="34" charset="0"/>
              <a:buChar char="•"/>
            </a:pPr>
            <a:endParaRPr lang="en-US" sz="2000">
              <a:solidFill>
                <a:srgbClr val="000000"/>
              </a:solidFill>
              <a:latin typeface="Century Gothic"/>
              <a:ea typeface="Calibri"/>
              <a:cs typeface="Calibri"/>
            </a:endParaRPr>
          </a:p>
          <a:p>
            <a:pPr marL="457200" lvl="1" indent="0">
              <a:lnSpc>
                <a:spcPct val="100000"/>
              </a:lnSpc>
              <a:spcBef>
                <a:spcPts val="0"/>
              </a:spcBef>
              <a:buNone/>
            </a:pPr>
            <a:endParaRPr lang="en-US" sz="2000">
              <a:solidFill>
                <a:srgbClr val="000000"/>
              </a:solidFill>
              <a:latin typeface="Century Gothic"/>
              <a:ea typeface="Calibri"/>
              <a:cs typeface="Calibri"/>
            </a:endParaRPr>
          </a:p>
          <a:p>
            <a:pPr lvl="1">
              <a:lnSpc>
                <a:spcPct val="100000"/>
              </a:lnSpc>
              <a:spcBef>
                <a:spcPts val="0"/>
              </a:spcBef>
              <a:buFont typeface="Arial" panose="020B0604020202020204" pitchFamily="34" charset="0"/>
              <a:buChar char="•"/>
            </a:pPr>
            <a:endParaRPr lang="en-US" sz="2000">
              <a:solidFill>
                <a:srgbClr val="000000"/>
              </a:solidFill>
              <a:latin typeface="Calibri"/>
              <a:ea typeface="Calibri"/>
              <a:cs typeface="Calibri"/>
            </a:endParaRPr>
          </a:p>
        </p:txBody>
      </p:sp>
      <p:pic>
        <p:nvPicPr>
          <p:cNvPr id="3" name="Picture 2">
            <a:extLst>
              <a:ext uri="{FF2B5EF4-FFF2-40B4-BE49-F238E27FC236}">
                <a16:creationId xmlns:a16="http://schemas.microsoft.com/office/drawing/2014/main" id="{EDB0E5F2-D2AD-C41C-B5A9-49C0DE5ECB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29774"/>
            <a:ext cx="9144000" cy="1490472"/>
          </a:xfrm>
          <a:prstGeom prst="rect">
            <a:avLst/>
          </a:prstGeom>
        </p:spPr>
      </p:pic>
      <p:sp>
        <p:nvSpPr>
          <p:cNvPr id="2" name="TextBox 1">
            <a:extLst>
              <a:ext uri="{FF2B5EF4-FFF2-40B4-BE49-F238E27FC236}">
                <a16:creationId xmlns:a16="http://schemas.microsoft.com/office/drawing/2014/main" id="{8430F095-D98B-DA70-DC48-B3CB5BAFD667}"/>
              </a:ext>
            </a:extLst>
          </p:cNvPr>
          <p:cNvSpPr txBox="1"/>
          <p:nvPr/>
        </p:nvSpPr>
        <p:spPr>
          <a:xfrm>
            <a:off x="514400" y="159307"/>
            <a:ext cx="5112353" cy="1077218"/>
          </a:xfrm>
          <a:prstGeom prst="rect">
            <a:avLst/>
          </a:prstGeom>
          <a:noFill/>
        </p:spPr>
        <p:txBody>
          <a:bodyPr wrap="square" rtlCol="0">
            <a:spAutoFit/>
          </a:bodyPr>
          <a:lstStyle/>
          <a:p>
            <a:r>
              <a:rPr lang="en-US" sz="3200" b="1" i="0" u="none" strike="noStrike" dirty="0">
                <a:solidFill>
                  <a:srgbClr val="FFFFFF"/>
                </a:solidFill>
                <a:effectLst/>
                <a:latin typeface="Century Gothic" panose="020B0502020202020204" pitchFamily="34" charset="0"/>
              </a:rPr>
              <a:t>March Meetings with MHDS Region CEOs </a:t>
            </a:r>
            <a:r>
              <a:rPr lang="en-US" sz="3200" b="0" i="0" dirty="0">
                <a:solidFill>
                  <a:srgbClr val="000000"/>
                </a:solidFill>
                <a:effectLst/>
                <a:latin typeface="Century Gothic" panose="020B0502020202020204" pitchFamily="34" charset="0"/>
              </a:rPr>
              <a:t>​</a:t>
            </a:r>
            <a:endParaRPr lang="en-US" sz="3200" dirty="0"/>
          </a:p>
        </p:txBody>
      </p:sp>
    </p:spTree>
    <p:extLst>
      <p:ext uri="{BB962C8B-B14F-4D97-AF65-F5344CB8AC3E}">
        <p14:creationId xmlns:p14="http://schemas.microsoft.com/office/powerpoint/2010/main" val="2094672945"/>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s and Answers">
            <a:extLst>
              <a:ext uri="{FF2B5EF4-FFF2-40B4-BE49-F238E27FC236}">
                <a16:creationId xmlns:a16="http://schemas.microsoft.com/office/drawing/2014/main" id="{F1635661-AC77-DBAF-D25D-E1B3BB797FEE}"/>
              </a:ext>
            </a:extLst>
          </p:cNvPr>
          <p:cNvSpPr>
            <a:spLocks noGrp="1"/>
          </p:cNvSpPr>
          <p:nvPr>
            <p:ph type="title"/>
          </p:nvPr>
        </p:nvSpPr>
        <p:spPr>
          <a:xfrm>
            <a:off x="815800" y="1728547"/>
            <a:ext cx="3867713" cy="2852737"/>
          </a:xfrm>
        </p:spPr>
        <p:txBody>
          <a:bodyPr/>
          <a:lstStyle/>
          <a:p>
            <a:r>
              <a:rPr lang="en-US"/>
              <a:t>Questions and Answers</a:t>
            </a:r>
          </a:p>
        </p:txBody>
      </p:sp>
      <p:sp>
        <p:nvSpPr>
          <p:cNvPr id="3" name="TextBox 2" descr="Behavioral Health Feedback Form&#10;https://forms.office.com/g/1SG266pkNM&#10;">
            <a:extLst>
              <a:ext uri="{FF2B5EF4-FFF2-40B4-BE49-F238E27FC236}">
                <a16:creationId xmlns:a16="http://schemas.microsoft.com/office/drawing/2014/main" id="{CBA4D961-3A2A-91DF-CA4F-17D78B4162AB}"/>
              </a:ext>
            </a:extLst>
          </p:cNvPr>
          <p:cNvSpPr txBox="1"/>
          <p:nvPr/>
        </p:nvSpPr>
        <p:spPr>
          <a:xfrm>
            <a:off x="4170557" y="4825095"/>
            <a:ext cx="4572000" cy="646331"/>
          </a:xfrm>
          <a:prstGeom prst="rect">
            <a:avLst/>
          </a:prstGeom>
          <a:noFill/>
        </p:spPr>
        <p:txBody>
          <a:bodyPr wrap="square">
            <a:spAutoFit/>
          </a:bodyPr>
          <a:lstStyle/>
          <a:p>
            <a:pPr algn="ctr"/>
            <a:r>
              <a:rPr lang="en-US" b="1">
                <a:solidFill>
                  <a:schemeClr val="bg1"/>
                </a:solidFill>
              </a:rPr>
              <a:t>Behavioral Health Feedback Form</a:t>
            </a:r>
          </a:p>
          <a:p>
            <a:pPr algn="ctr"/>
            <a:r>
              <a:rPr lang="en-US">
                <a:solidFill>
                  <a:schemeClr val="bg1"/>
                </a:solidFill>
              </a:rPr>
              <a:t>https://forms.office.com/g/1SG266pkNM</a:t>
            </a:r>
          </a:p>
        </p:txBody>
      </p:sp>
      <p:pic>
        <p:nvPicPr>
          <p:cNvPr id="6" name="Picture 5" descr="QR code to the Behavioral Health Feedback Form&#10;">
            <a:extLst>
              <a:ext uri="{FF2B5EF4-FFF2-40B4-BE49-F238E27FC236}">
                <a16:creationId xmlns:a16="http://schemas.microsoft.com/office/drawing/2014/main" id="{305E11D5-D016-E45E-2C4F-AF627A455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688" y="1616048"/>
            <a:ext cx="3077737" cy="3077737"/>
          </a:xfrm>
          <a:prstGeom prst="rect">
            <a:avLst/>
          </a:prstGeom>
        </p:spPr>
      </p:pic>
    </p:spTree>
    <p:extLst>
      <p:ext uri="{BB962C8B-B14F-4D97-AF65-F5344CB8AC3E}">
        <p14:creationId xmlns:p14="http://schemas.microsoft.com/office/powerpoint/2010/main" val="38589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Behavioral Health Service System Statewide Plan">
            <a:extLst>
              <a:ext uri="{FF2B5EF4-FFF2-40B4-BE49-F238E27FC236}">
                <a16:creationId xmlns:a16="http://schemas.microsoft.com/office/drawing/2014/main" id="{B2411086-28AE-E68C-211F-D12681A673C2}"/>
              </a:ext>
            </a:extLst>
          </p:cNvPr>
          <p:cNvSpPr>
            <a:spLocks noGrp="1"/>
          </p:cNvSpPr>
          <p:nvPr>
            <p:ph type="title"/>
          </p:nvPr>
        </p:nvSpPr>
        <p:spPr/>
        <p:txBody>
          <a:bodyPr/>
          <a:lstStyle/>
          <a:p>
            <a:r>
              <a:rPr lang="en-US"/>
              <a:t>Behavioral Health Service System Statewide Plan</a:t>
            </a:r>
          </a:p>
        </p:txBody>
      </p:sp>
      <p:sp>
        <p:nvSpPr>
          <p:cNvPr id="5" name="Text Placeholder 4" descr="Marissa Eyanson, Director of Behavioral Health&#10;Iowa HHS&#10;&#10;">
            <a:extLst>
              <a:ext uri="{FF2B5EF4-FFF2-40B4-BE49-F238E27FC236}">
                <a16:creationId xmlns:a16="http://schemas.microsoft.com/office/drawing/2014/main" id="{46FB149E-CBC2-B4BC-88B1-C58E19A62876}"/>
              </a:ext>
            </a:extLst>
          </p:cNvPr>
          <p:cNvSpPr>
            <a:spLocks noGrp="1"/>
          </p:cNvSpPr>
          <p:nvPr>
            <p:ph type="body" idx="1"/>
          </p:nvPr>
        </p:nvSpPr>
        <p:spPr/>
        <p:txBody>
          <a:bodyPr vert="horz" lIns="91440" tIns="45720" rIns="91440" bIns="45720" rtlCol="0" anchor="t">
            <a:normAutofit/>
          </a:bodyPr>
          <a:lstStyle/>
          <a:p>
            <a:r>
              <a:rPr lang="en-US">
                <a:cs typeface="Arial"/>
              </a:rPr>
              <a:t>Marissa Eyanson, Director of Behavioral Health</a:t>
            </a:r>
          </a:p>
          <a:p>
            <a:r>
              <a:rPr lang="en-US">
                <a:cs typeface="Arial"/>
              </a:rPr>
              <a:t>Iowa HHS</a:t>
            </a:r>
          </a:p>
        </p:txBody>
      </p:sp>
    </p:spTree>
    <p:extLst>
      <p:ext uri="{BB962C8B-B14F-4D97-AF65-F5344CB8AC3E}">
        <p14:creationId xmlns:p14="http://schemas.microsoft.com/office/powerpoint/2010/main" val="35813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EB5BB15-5D35-DD2E-82C1-5DE0826822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0363075"/>
              </p:ext>
            </p:extLst>
          </p:nvPr>
        </p:nvGraphicFramePr>
        <p:xfrm>
          <a:off x="0" y="1127"/>
          <a:ext cx="9144000" cy="6068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7FEA962-4FA4-BC67-882D-D4712FA6A6F0}"/>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a:t>Iowa’s Behavioral Health Service System will:</a:t>
            </a:r>
          </a:p>
        </p:txBody>
      </p:sp>
    </p:spTree>
    <p:extLst>
      <p:ext uri="{BB962C8B-B14F-4D97-AF65-F5344CB8AC3E}">
        <p14:creationId xmlns:p14="http://schemas.microsoft.com/office/powerpoint/2010/main" val="252801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Focus on Building the Behavioral Healthcare Continuum&#10;">
            <a:extLst>
              <a:ext uri="{FF2B5EF4-FFF2-40B4-BE49-F238E27FC236}">
                <a16:creationId xmlns:a16="http://schemas.microsoft.com/office/drawing/2014/main" id="{3DF43D6E-68CD-0DAD-15B2-AA54AAF80959}"/>
              </a:ext>
            </a:extLst>
          </p:cNvPr>
          <p:cNvSpPr>
            <a:spLocks noGrp="1"/>
          </p:cNvSpPr>
          <p:nvPr>
            <p:ph type="title" idx="4294967295"/>
          </p:nvPr>
        </p:nvSpPr>
        <p:spPr>
          <a:xfrm>
            <a:off x="0" y="0"/>
            <a:ext cx="9144000" cy="1300655"/>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mn-lt"/>
                <a:ea typeface="+mn-ea"/>
                <a:cs typeface="+mn-cs"/>
              </a:rPr>
              <a:t>Building a Behavioral Healthcare Continuum</a:t>
            </a:r>
          </a:p>
        </p:txBody>
      </p:sp>
      <p:graphicFrame>
        <p:nvGraphicFramePr>
          <p:cNvPr id="2" name="Diagram 1" descr="Circles in a circle labeled:&#10;- Prevention and education&#10;- Early Intervention&#10;- Treatment&#10;- Recovery&#10;- Crisis">
            <a:extLst>
              <a:ext uri="{FF2B5EF4-FFF2-40B4-BE49-F238E27FC236}">
                <a16:creationId xmlns:a16="http://schemas.microsoft.com/office/drawing/2014/main" id="{1B2225FF-F8E7-374F-272A-43F01EECF30C}"/>
              </a:ext>
            </a:extLst>
          </p:cNvPr>
          <p:cNvGraphicFramePr/>
          <p:nvPr>
            <p:extLst>
              <p:ext uri="{D42A27DB-BD31-4B8C-83A1-F6EECF244321}">
                <p14:modId xmlns:p14="http://schemas.microsoft.com/office/powerpoint/2010/main" val="2797830557"/>
              </p:ext>
            </p:extLst>
          </p:nvPr>
        </p:nvGraphicFramePr>
        <p:xfrm>
          <a:off x="1087820" y="1734862"/>
          <a:ext cx="6968359" cy="4531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Family with two children with solid fill">
            <a:extLst>
              <a:ext uri="{FF2B5EF4-FFF2-40B4-BE49-F238E27FC236}">
                <a16:creationId xmlns:a16="http://schemas.microsoft.com/office/drawing/2014/main" id="{67526A24-2F0C-7448-7E89-4A7A7A7667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88675" y="3417502"/>
            <a:ext cx="1166648" cy="1166648"/>
          </a:xfrm>
          <a:prstGeom prst="rect">
            <a:avLst/>
          </a:prstGeom>
        </p:spPr>
      </p:pic>
    </p:spTree>
    <p:extLst>
      <p:ext uri="{BB962C8B-B14F-4D97-AF65-F5344CB8AC3E}">
        <p14:creationId xmlns:p14="http://schemas.microsoft.com/office/powerpoint/2010/main" val="182618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F513E9A-1203-B338-93A1-72C7D5159E0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0096243"/>
              </p:ext>
            </p:extLst>
          </p:nvPr>
        </p:nvGraphicFramePr>
        <p:xfrm>
          <a:off x="1213780" y="1578523"/>
          <a:ext cx="6448425"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descr="Installation of Behavioral Health Administrative Service Organization (BH-ASO) District and Statewide&#10;">
            <a:extLst>
              <a:ext uri="{FF2B5EF4-FFF2-40B4-BE49-F238E27FC236}">
                <a16:creationId xmlns:a16="http://schemas.microsoft.com/office/drawing/2014/main" id="{09785729-155B-E67C-3197-90B7DF01BCCA}"/>
              </a:ext>
            </a:extLst>
          </p:cNvPr>
          <p:cNvSpPr>
            <a:spLocks noGrp="1"/>
          </p:cNvSpPr>
          <p:nvPr>
            <p:ph type="title" idx="4294967295"/>
          </p:nvPr>
        </p:nvSpPr>
        <p:spPr>
          <a:xfrm>
            <a:off x="0" y="0"/>
            <a:ext cx="9144000" cy="1442545"/>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lt1"/>
                </a:solidFill>
                <a:effectLst/>
                <a:uLnTx/>
                <a:uFillTx/>
                <a:latin typeface="+mn-lt"/>
                <a:ea typeface="+mn-ea"/>
                <a:cs typeface="+mn-cs"/>
              </a:rPr>
              <a:t>Installation of Behavioral Health Administrative Service Organization (BH-ASO) District and Statewide</a:t>
            </a:r>
          </a:p>
        </p:txBody>
      </p:sp>
    </p:spTree>
    <p:extLst>
      <p:ext uri="{BB962C8B-B14F-4D97-AF65-F5344CB8AC3E}">
        <p14:creationId xmlns:p14="http://schemas.microsoft.com/office/powerpoint/2010/main" val="99058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Target Outcomes to Create System Wide Improvement">
            <a:extLst>
              <a:ext uri="{FF2B5EF4-FFF2-40B4-BE49-F238E27FC236}">
                <a16:creationId xmlns:a16="http://schemas.microsoft.com/office/drawing/2014/main" id="{5ECD4530-51E6-8A10-9321-27D3A226F1DE}"/>
              </a:ext>
            </a:extLst>
          </p:cNvPr>
          <p:cNvSpPr/>
          <p:nvPr/>
        </p:nvSpPr>
        <p:spPr>
          <a:xfrm>
            <a:off x="-1" y="-1"/>
            <a:ext cx="9143999" cy="15759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Target Outcomes: Cross-cutting Improvement">
            <a:extLst>
              <a:ext uri="{FF2B5EF4-FFF2-40B4-BE49-F238E27FC236}">
                <a16:creationId xmlns:a16="http://schemas.microsoft.com/office/drawing/2014/main" id="{B218BB3E-D5CA-E08D-C82C-75013746277D}"/>
              </a:ext>
            </a:extLst>
          </p:cNvPr>
          <p:cNvSpPr>
            <a:spLocks noGrp="1"/>
          </p:cNvSpPr>
          <p:nvPr>
            <p:ph type="title"/>
          </p:nvPr>
        </p:nvSpPr>
        <p:spPr>
          <a:xfrm>
            <a:off x="311120" y="369367"/>
            <a:ext cx="8599132" cy="877729"/>
          </a:xfrm>
        </p:spPr>
        <p:txBody>
          <a:bodyPr vert="horz" lIns="91440" tIns="45720" rIns="91440" bIns="45720" rtlCol="0" anchor="ctr">
            <a:normAutofit/>
          </a:bodyPr>
          <a:lstStyle/>
          <a:p>
            <a:pPr algn="ctr"/>
            <a:r>
              <a:rPr lang="en-US" sz="2700">
                <a:solidFill>
                  <a:srgbClr val="FFFFFF"/>
                </a:solidFill>
              </a:rPr>
              <a:t>Target Outcomes: Cross-cutting Improvement</a:t>
            </a:r>
            <a:endParaRPr lang="en-US">
              <a:ea typeface="+mj-ea"/>
              <a:cs typeface="+mj-cs"/>
            </a:endParaRPr>
          </a:p>
        </p:txBody>
      </p:sp>
      <p:graphicFrame>
        <p:nvGraphicFramePr>
          <p:cNvPr id="4" name="Diagram 3">
            <a:extLst>
              <a:ext uri="{FF2B5EF4-FFF2-40B4-BE49-F238E27FC236}">
                <a16:creationId xmlns:a16="http://schemas.microsoft.com/office/drawing/2014/main" id="{B935475E-4C45-0B16-3376-84E1FB1CF7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2819228"/>
              </p:ext>
            </p:extLst>
          </p:nvPr>
        </p:nvGraphicFramePr>
        <p:xfrm>
          <a:off x="134497" y="1579984"/>
          <a:ext cx="8790729" cy="527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74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A0A748-291E-1080-11D2-FEDAE89C3BED}"/>
              </a:ext>
              <a:ext uri="{C183D7F6-B498-43B3-948B-1728B52AA6E4}">
                <adec:decorative xmlns:adec="http://schemas.microsoft.com/office/drawing/2017/decorative" val="1"/>
              </a:ext>
            </a:extLst>
          </p:cNvPr>
          <p:cNvSpPr/>
          <p:nvPr/>
        </p:nvSpPr>
        <p:spPr>
          <a:xfrm>
            <a:off x="257695" y="6217921"/>
            <a:ext cx="2510443" cy="448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descr="Operations&#10;Operations strategies optimize Behavioral Health Service System efficiency, resilience, and effectiveness through the integration of aligned technology and updated policies and processes, with a focus on team collaboration and coordination. &#10;&#10;Impact&#10;Impact strategies describe how service delivery will lead to equitable access to health and human services resources helping individuals, families, children, and communities thrive.&#10;&#10;Culture&#10;Culture strategies advance and accomplish Behavioral Health Service System initiatives by leveraging responsive leadership, engaged and motivated team, effective internal communication, innovation and positive work culture.&#10;">
            <a:extLst>
              <a:ext uri="{FF2B5EF4-FFF2-40B4-BE49-F238E27FC236}">
                <a16:creationId xmlns:a16="http://schemas.microsoft.com/office/drawing/2014/main" id="{0569C6E4-A8A6-8C72-24EE-C9FAADE3105A}"/>
              </a:ext>
            </a:extLst>
          </p:cNvPr>
          <p:cNvGraphicFramePr>
            <a:graphicFrameLocks noGrp="1"/>
          </p:cNvGraphicFramePr>
          <p:nvPr>
            <p:ph sz="half" idx="4294967295"/>
            <p:extLst>
              <p:ext uri="{D42A27DB-BD31-4B8C-83A1-F6EECF244321}">
                <p14:modId xmlns:p14="http://schemas.microsoft.com/office/powerpoint/2010/main" val="996867886"/>
              </p:ext>
            </p:extLst>
          </p:nvPr>
        </p:nvGraphicFramePr>
        <p:xfrm>
          <a:off x="0" y="1555056"/>
          <a:ext cx="9144000" cy="5302943"/>
        </p:xfrm>
        <a:graphic>
          <a:graphicData uri="http://schemas.openxmlformats.org/drawingml/2006/table">
            <a:tbl>
              <a:tblPr firstRow="1" firstCol="1" bandRow="1">
                <a:tableStyleId>{5C22544A-7EE6-4342-B048-85BDC9FD1C3A}</a:tableStyleId>
              </a:tblPr>
              <a:tblGrid>
                <a:gridCol w="633141">
                  <a:extLst>
                    <a:ext uri="{9D8B030D-6E8A-4147-A177-3AD203B41FA5}">
                      <a16:colId xmlns:a16="http://schemas.microsoft.com/office/drawing/2014/main" val="3675376630"/>
                    </a:ext>
                  </a:extLst>
                </a:gridCol>
                <a:gridCol w="8510859">
                  <a:extLst>
                    <a:ext uri="{9D8B030D-6E8A-4147-A177-3AD203B41FA5}">
                      <a16:colId xmlns:a16="http://schemas.microsoft.com/office/drawing/2014/main" val="3261184718"/>
                    </a:ext>
                  </a:extLst>
                </a:gridCol>
              </a:tblGrid>
              <a:tr h="349904">
                <a:tc rowSpan="4">
                  <a:txBody>
                    <a:bodyPr/>
                    <a:lstStyle/>
                    <a:p>
                      <a:pPr marL="182880" marR="91440" algn="ctr"/>
                      <a:endParaRPr lang="en-US" sz="2000" b="1" kern="0">
                        <a:solidFill>
                          <a:srgbClr val="FFFFFF"/>
                        </a:solidFill>
                        <a:effectLst/>
                        <a:latin typeface="Work Sans"/>
                        <a:ea typeface="MS Gothic"/>
                        <a:cs typeface="Times New Roman"/>
                      </a:endParaRPr>
                    </a:p>
                    <a:p>
                      <a:pPr marL="182880" marR="91440" lvl="0" algn="ctr">
                        <a:buNone/>
                      </a:pPr>
                      <a:endParaRPr lang="en-US">
                        <a:effectLst/>
                      </a:endParaRPr>
                    </a:p>
                    <a:p>
                      <a:pPr marL="182880" marR="91440" lvl="0" algn="ctr">
                        <a:buNone/>
                      </a:pPr>
                      <a:endParaRPr lang="en-US">
                        <a:effectLst/>
                      </a:endParaRPr>
                    </a:p>
                  </a:txBody>
                  <a:tcPr marL="0" marR="0" marT="0" marB="0" anchor="ctr">
                    <a:lnL w="19050" cap="flat" cmpd="sng" algn="ctr">
                      <a:solidFill>
                        <a:srgbClr val="04627A"/>
                      </a:solidFill>
                      <a:prstDash val="solid"/>
                      <a:round/>
                      <a:headEnd type="none" w="med" len="med"/>
                      <a:tailEnd type="none" w="med" len="med"/>
                    </a:lnL>
                    <a:lnR w="19050" cap="flat" cmpd="sng" algn="ctr">
                      <a:solidFill>
                        <a:srgbClr val="04627A"/>
                      </a:solidFill>
                      <a:prstDash val="solid"/>
                      <a:round/>
                      <a:headEnd type="none" w="med" len="med"/>
                      <a:tailEnd type="none" w="med" len="med"/>
                    </a:lnR>
                    <a:lnT>
                      <a:noFill/>
                    </a:lnT>
                    <a:lnB w="19050" cap="flat" cmpd="sng" algn="ctr">
                      <a:solidFill>
                        <a:srgbClr val="04627A"/>
                      </a:solidFill>
                      <a:prstDash val="solid"/>
                      <a:round/>
                      <a:headEnd type="none" w="med" len="med"/>
                      <a:tailEnd type="none" w="med" len="med"/>
                    </a:lnB>
                    <a:solidFill>
                      <a:srgbClr val="04627A"/>
                    </a:solidFill>
                  </a:tcPr>
                </a:tc>
                <a:tc>
                  <a:txBody>
                    <a:bodyPr/>
                    <a:lstStyle/>
                    <a:p>
                      <a:pPr marL="73025" marR="73025" algn="ctr">
                        <a:spcBef>
                          <a:spcPts val="600"/>
                        </a:spcBef>
                        <a:spcAft>
                          <a:spcPts val="300"/>
                        </a:spcAft>
                      </a:pPr>
                      <a:endParaRPr lang="en-US" b="1">
                        <a:solidFill>
                          <a:srgbClr val="3B3838"/>
                        </a:solidFill>
                        <a:effectLst/>
                      </a:endParaRPr>
                    </a:p>
                  </a:txBody>
                  <a:tcPr marL="0" marR="0" marT="0" marB="0" anchor="ctr">
                    <a:lnL w="19050" cap="flat" cmpd="sng" algn="ctr">
                      <a:solidFill>
                        <a:srgbClr val="04627A"/>
                      </a:solidFill>
                      <a:prstDash val="solid"/>
                      <a:round/>
                      <a:headEnd type="none" w="med" len="med"/>
                      <a:tailEnd type="none" w="med" len="med"/>
                    </a:lnL>
                    <a:lnR w="19050" cap="flat" cmpd="sng" algn="ctr">
                      <a:solidFill>
                        <a:srgbClr val="04627A"/>
                      </a:solidFill>
                      <a:prstDash val="solid"/>
                      <a:round/>
                      <a:headEnd type="none" w="med" len="med"/>
                      <a:tailEnd type="none" w="med" len="med"/>
                    </a:lnR>
                    <a:lnT>
                      <a:noFill/>
                    </a:lnT>
                    <a:lnB>
                      <a:noFill/>
                    </a:lnB>
                    <a:noFill/>
                  </a:tcPr>
                </a:tc>
                <a:extLst>
                  <a:ext uri="{0D108BD9-81ED-4DB2-BD59-A6C34878D82A}">
                    <a16:rowId xmlns:a16="http://schemas.microsoft.com/office/drawing/2014/main" val="2776055428"/>
                  </a:ext>
                </a:extLst>
              </a:tr>
              <a:tr h="1842288">
                <a:tc vMerge="1">
                  <a:txBody>
                    <a:bodyPr/>
                    <a:lstStyle/>
                    <a:p>
                      <a:endParaRPr lang="en-US"/>
                    </a:p>
                  </a:txBody>
                  <a:tcPr/>
                </a:tc>
                <a:tc>
                  <a:txBody>
                    <a:bodyPr/>
                    <a:lstStyle/>
                    <a:p>
                      <a:pPr marL="402590">
                        <a:spcBef>
                          <a:spcPts val="600"/>
                        </a:spcBef>
                      </a:pPr>
                      <a:r>
                        <a:rPr lang="en-US" sz="2400" b="1">
                          <a:solidFill>
                            <a:schemeClr val="accent2">
                              <a:lumMod val="75000"/>
                            </a:schemeClr>
                          </a:solidFill>
                          <a:effectLst/>
                          <a:latin typeface="Work Sans"/>
                        </a:rPr>
                        <a:t>Operations</a:t>
                      </a:r>
                      <a:endParaRPr lang="en-US" sz="2400">
                        <a:solidFill>
                          <a:schemeClr val="accent2">
                            <a:lumMod val="75000"/>
                          </a:schemeClr>
                        </a:solidFill>
                        <a:effectLst/>
                        <a:latin typeface="Work Sans"/>
                      </a:endParaRPr>
                    </a:p>
                    <a:p>
                      <a:pPr marL="402590" marR="73025">
                        <a:spcAft>
                          <a:spcPts val="600"/>
                        </a:spcAft>
                      </a:pPr>
                      <a:r>
                        <a:rPr lang="en-US">
                          <a:solidFill>
                            <a:srgbClr val="3B3838"/>
                          </a:solidFill>
                          <a:effectLst/>
                        </a:rPr>
                        <a:t>Operations strategies optimize efficiencies, resilience, and effectiveness through integration of technology, policies and processes, with a focus on collaboration and coordination. </a:t>
                      </a:r>
                    </a:p>
                  </a:txBody>
                  <a:tcPr marL="0" marR="0" marT="0" marB="0" anchor="ctr">
                    <a:lnL w="19050" cap="flat" cmpd="sng" algn="ctr">
                      <a:solidFill>
                        <a:srgbClr val="04627A"/>
                      </a:solidFill>
                      <a:prstDash val="solid"/>
                      <a:round/>
                      <a:headEnd type="none" w="med" len="med"/>
                      <a:tailEnd type="none" w="med" len="med"/>
                    </a:lnL>
                    <a:lnR w="19050" cap="flat" cmpd="sng" algn="ctr">
                      <a:solidFill>
                        <a:srgbClr val="04627A"/>
                      </a:solidFill>
                      <a:prstDash val="solid"/>
                      <a:round/>
                      <a:headEnd type="none" w="med" len="med"/>
                      <a:tailEnd type="none" w="med" len="med"/>
                    </a:lnR>
                    <a:lnT>
                      <a:noFill/>
                    </a:lnT>
                    <a:lnB w="19050" cap="flat" cmpd="sng" algn="ctr">
                      <a:solidFill>
                        <a:srgbClr val="04627A"/>
                      </a:solidFill>
                      <a:prstDash val="solid"/>
                      <a:round/>
                      <a:headEnd type="none" w="med" len="med"/>
                      <a:tailEnd type="none" w="med" len="med"/>
                    </a:lnB>
                    <a:noFill/>
                  </a:tcPr>
                </a:tc>
                <a:extLst>
                  <a:ext uri="{0D108BD9-81ED-4DB2-BD59-A6C34878D82A}">
                    <a16:rowId xmlns:a16="http://schemas.microsoft.com/office/drawing/2014/main" val="3572086597"/>
                  </a:ext>
                </a:extLst>
              </a:tr>
              <a:tr h="1419470">
                <a:tc vMerge="1">
                  <a:txBody>
                    <a:bodyPr/>
                    <a:lstStyle/>
                    <a:p>
                      <a:endParaRPr lang="en-US"/>
                    </a:p>
                  </a:txBody>
                  <a:tcPr/>
                </a:tc>
                <a:tc>
                  <a:txBody>
                    <a:bodyPr/>
                    <a:lstStyle/>
                    <a:p>
                      <a:pPr marL="402590" marR="73025">
                        <a:spcBef>
                          <a:spcPts val="600"/>
                        </a:spcBef>
                      </a:pPr>
                      <a:r>
                        <a:rPr lang="en-US" sz="2400" b="1">
                          <a:solidFill>
                            <a:schemeClr val="tx2"/>
                          </a:solidFill>
                          <a:effectLst/>
                          <a:latin typeface="Work Sans"/>
                        </a:rPr>
                        <a:t>Impact</a:t>
                      </a:r>
                      <a:endParaRPr lang="en-US" sz="2400">
                        <a:solidFill>
                          <a:schemeClr val="tx2"/>
                        </a:solidFill>
                        <a:effectLst/>
                        <a:latin typeface="Work Sans"/>
                      </a:endParaRPr>
                    </a:p>
                    <a:p>
                      <a:pPr marL="402590" marR="73025">
                        <a:spcAft>
                          <a:spcPts val="600"/>
                        </a:spcAft>
                      </a:pPr>
                      <a:r>
                        <a:rPr lang="en-US">
                          <a:solidFill>
                            <a:srgbClr val="3B3838"/>
                          </a:solidFill>
                          <a:effectLst/>
                        </a:rPr>
                        <a:t>Impact strategies connect service delivery and access to maximize resources to help individuals, families, children, and communities thrive.</a:t>
                      </a:r>
                    </a:p>
                  </a:txBody>
                  <a:tcPr marL="0" marR="0" marT="0" marB="0" anchor="ctr">
                    <a:lnL w="19050" cap="flat" cmpd="sng" algn="ctr">
                      <a:solidFill>
                        <a:srgbClr val="04627A"/>
                      </a:solidFill>
                      <a:prstDash val="solid"/>
                      <a:round/>
                      <a:headEnd type="none" w="med" len="med"/>
                      <a:tailEnd type="none" w="med" len="med"/>
                    </a:lnL>
                    <a:lnR w="19050" cap="flat" cmpd="sng" algn="ctr">
                      <a:solidFill>
                        <a:srgbClr val="04627A"/>
                      </a:solidFill>
                      <a:prstDash val="solid"/>
                      <a:round/>
                      <a:headEnd type="none" w="med" len="med"/>
                      <a:tailEnd type="none" w="med" len="med"/>
                    </a:lnR>
                    <a:lnT w="19050" cap="flat" cmpd="sng" algn="ctr">
                      <a:solidFill>
                        <a:srgbClr val="04627A"/>
                      </a:solidFill>
                      <a:prstDash val="solid"/>
                      <a:round/>
                      <a:headEnd type="none" w="med" len="med"/>
                      <a:tailEnd type="none" w="med" len="med"/>
                    </a:lnT>
                    <a:lnB w="19050" cap="flat" cmpd="sng" algn="ctr">
                      <a:solidFill>
                        <a:srgbClr val="04627A"/>
                      </a:solidFill>
                      <a:prstDash val="solid"/>
                      <a:round/>
                      <a:headEnd type="none" w="med" len="med"/>
                      <a:tailEnd type="none" w="med" len="med"/>
                    </a:lnB>
                    <a:noFill/>
                  </a:tcPr>
                </a:tc>
                <a:extLst>
                  <a:ext uri="{0D108BD9-81ED-4DB2-BD59-A6C34878D82A}">
                    <a16:rowId xmlns:a16="http://schemas.microsoft.com/office/drawing/2014/main" val="3238130171"/>
                  </a:ext>
                </a:extLst>
              </a:tr>
              <a:tr h="1691281">
                <a:tc vMerge="1">
                  <a:txBody>
                    <a:bodyPr/>
                    <a:lstStyle/>
                    <a:p>
                      <a:endParaRPr lang="en-US"/>
                    </a:p>
                  </a:txBody>
                  <a:tcPr/>
                </a:tc>
                <a:tc>
                  <a:txBody>
                    <a:bodyPr/>
                    <a:lstStyle/>
                    <a:p>
                      <a:pPr marL="403225" marR="73025">
                        <a:spcBef>
                          <a:spcPts val="600"/>
                        </a:spcBef>
                        <a:spcAft>
                          <a:spcPts val="300"/>
                        </a:spcAft>
                      </a:pPr>
                      <a:r>
                        <a:rPr lang="en-US" sz="2400" b="1">
                          <a:solidFill>
                            <a:srgbClr val="70C8B8"/>
                          </a:solidFill>
                          <a:effectLst/>
                          <a:latin typeface="Work Sans"/>
                        </a:rPr>
                        <a:t>Culture</a:t>
                      </a:r>
                      <a:endParaRPr lang="en-US" sz="2400">
                        <a:effectLst/>
                        <a:latin typeface="Work Sans"/>
                      </a:endParaRPr>
                    </a:p>
                    <a:p>
                      <a:pPr marL="402590" marR="73025">
                        <a:spcAft>
                          <a:spcPts val="600"/>
                        </a:spcAft>
                      </a:pPr>
                      <a:r>
                        <a:rPr lang="en-US">
                          <a:solidFill>
                            <a:srgbClr val="3B3838"/>
                          </a:solidFill>
                          <a:effectLst/>
                        </a:rPr>
                        <a:t>Culture strategies advance and leverage leadership, engaged and motivated teams, effective communication, innovation, and positive culture building.</a:t>
                      </a:r>
                    </a:p>
                  </a:txBody>
                  <a:tcPr marL="0" marR="0" marT="0" marB="0" anchor="ctr">
                    <a:lnL w="19050" cap="flat" cmpd="sng" algn="ctr">
                      <a:solidFill>
                        <a:srgbClr val="04627A"/>
                      </a:solidFill>
                      <a:prstDash val="solid"/>
                      <a:round/>
                      <a:headEnd type="none" w="med" len="med"/>
                      <a:tailEnd type="none" w="med" len="med"/>
                    </a:lnL>
                    <a:lnR w="19050" cap="flat" cmpd="sng" algn="ctr">
                      <a:solidFill>
                        <a:srgbClr val="04627A"/>
                      </a:solidFill>
                      <a:prstDash val="solid"/>
                      <a:round/>
                      <a:headEnd type="none" w="med" len="med"/>
                      <a:tailEnd type="none" w="med" len="med"/>
                    </a:lnR>
                    <a:lnT w="19050" cap="flat" cmpd="sng" algn="ctr">
                      <a:solidFill>
                        <a:srgbClr val="04627A"/>
                      </a:solidFill>
                      <a:prstDash val="solid"/>
                      <a:round/>
                      <a:headEnd type="none" w="med" len="med"/>
                      <a:tailEnd type="none" w="med" len="med"/>
                    </a:lnT>
                    <a:lnB w="19050" cap="flat" cmpd="sng" algn="ctr">
                      <a:solidFill>
                        <a:srgbClr val="04627A"/>
                      </a:solidFill>
                      <a:prstDash val="solid"/>
                      <a:round/>
                      <a:headEnd type="none" w="med" len="med"/>
                      <a:tailEnd type="none" w="med" len="med"/>
                    </a:lnB>
                    <a:noFill/>
                  </a:tcPr>
                </a:tc>
                <a:extLst>
                  <a:ext uri="{0D108BD9-81ED-4DB2-BD59-A6C34878D82A}">
                    <a16:rowId xmlns:a16="http://schemas.microsoft.com/office/drawing/2014/main" val="2791302889"/>
                  </a:ext>
                </a:extLst>
              </a:tr>
            </a:tbl>
          </a:graphicData>
        </a:graphic>
      </p:graphicFrame>
      <p:sp>
        <p:nvSpPr>
          <p:cNvPr id="3" name="Title 2" descr="Focus Areas&#10;">
            <a:extLst>
              <a:ext uri="{FF2B5EF4-FFF2-40B4-BE49-F238E27FC236}">
                <a16:creationId xmlns:a16="http://schemas.microsoft.com/office/drawing/2014/main" id="{95B73160-0ED7-8F0D-42EC-908E2BAE0809}"/>
              </a:ext>
            </a:extLst>
          </p:cNvPr>
          <p:cNvSpPr>
            <a:spLocks noGrp="1"/>
          </p:cNvSpPr>
          <p:nvPr>
            <p:ph type="title" idx="4294967295"/>
          </p:nvPr>
        </p:nvSpPr>
        <p:spPr>
          <a:xfrm>
            <a:off x="0" y="0"/>
            <a:ext cx="9144000" cy="1571394"/>
          </a:xfrm>
          <a:prstGeom prst="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lt1"/>
                </a:solidFill>
                <a:effectLst/>
                <a:uLnTx/>
                <a:uFillTx/>
                <a:latin typeface="+mn-lt"/>
                <a:ea typeface="+mn-ea"/>
                <a:cs typeface="+mn-cs"/>
              </a:rPr>
              <a:t>Focus Areas</a:t>
            </a:r>
          </a:p>
        </p:txBody>
      </p:sp>
    </p:spTree>
    <p:extLst>
      <p:ext uri="{BB962C8B-B14F-4D97-AF65-F5344CB8AC3E}">
        <p14:creationId xmlns:p14="http://schemas.microsoft.com/office/powerpoint/2010/main" val="86992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6076B8-7AD6-15FC-DBE6-1517F77014DB}"/>
              </a:ext>
              <a:ext uri="{C183D7F6-B498-43B3-948B-1728B52AA6E4}">
                <adec:decorative xmlns:adec="http://schemas.microsoft.com/office/drawing/2017/decorative" val="1"/>
              </a:ext>
            </a:extLst>
          </p:cNvPr>
          <p:cNvSpPr/>
          <p:nvPr/>
        </p:nvSpPr>
        <p:spPr>
          <a:xfrm>
            <a:off x="-1" y="0"/>
            <a:ext cx="9144001" cy="157595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Strategies, Tactics, and Measuring Results">
            <a:extLst>
              <a:ext uri="{FF2B5EF4-FFF2-40B4-BE49-F238E27FC236}">
                <a16:creationId xmlns:a16="http://schemas.microsoft.com/office/drawing/2014/main" id="{502505BD-82D6-84B7-E8D6-580FD8A500A7}"/>
              </a:ext>
            </a:extLst>
          </p:cNvPr>
          <p:cNvSpPr>
            <a:spLocks noGrp="1"/>
          </p:cNvSpPr>
          <p:nvPr>
            <p:ph type="title"/>
          </p:nvPr>
        </p:nvSpPr>
        <p:spPr>
          <a:xfrm>
            <a:off x="1028697" y="348865"/>
            <a:ext cx="7533018" cy="877729"/>
          </a:xfrm>
        </p:spPr>
        <p:txBody>
          <a:bodyPr vert="horz" lIns="91440" tIns="45720" rIns="91440" bIns="45720" rtlCol="0" anchor="ctr">
            <a:normAutofit/>
          </a:bodyPr>
          <a:lstStyle/>
          <a:p>
            <a:r>
              <a:rPr lang="en-US" sz="2700" kern="1200">
                <a:solidFill>
                  <a:srgbClr val="FFFFFF"/>
                </a:solidFill>
                <a:latin typeface="+mj-lt"/>
                <a:ea typeface="+mj-ea"/>
                <a:cs typeface="+mj-cs"/>
              </a:rPr>
              <a:t>Strategies, Tactics, and Measuring Results</a:t>
            </a:r>
          </a:p>
        </p:txBody>
      </p:sp>
      <p:graphicFrame>
        <p:nvGraphicFramePr>
          <p:cNvPr id="6" name="Content Placeholder 5" descr="Strategies&#10;Discreet strategies were identified for each of the focus areas to move the system forward.&#10;&#10;Tactics&#10;Tactics are the activities identified to progress toward each of the strategies; responsible system partners have also been identified for each tactic.&#10;&#10;Results&#10;Baseline system metrics have been identified to help track the success of the behavioral health service system in improving system outcomes. Baseline metrics targeted for results-based accountability include those needing focused attention such as: reducing deaths by suicide and reducing binge drinking as well as areas to build continued success such as: continuing to reduce the number of Iowans who smoke and continuing to maintain and improve on Iowa's low number of deaths by overdose by targeting prevention of initiation of substance use.&#10;">
            <a:extLst>
              <a:ext uri="{FF2B5EF4-FFF2-40B4-BE49-F238E27FC236}">
                <a16:creationId xmlns:a16="http://schemas.microsoft.com/office/drawing/2014/main" id="{4A89094B-71DA-257C-E4E2-59AB847C057C}"/>
              </a:ext>
            </a:extLst>
          </p:cNvPr>
          <p:cNvGraphicFramePr>
            <a:graphicFrameLocks noGrp="1"/>
          </p:cNvGraphicFramePr>
          <p:nvPr>
            <p:ph sz="half" idx="1"/>
            <p:extLst>
              <p:ext uri="{D42A27DB-BD31-4B8C-83A1-F6EECF244321}">
                <p14:modId xmlns:p14="http://schemas.microsoft.com/office/powerpoint/2010/main" val="2347310583"/>
              </p:ext>
            </p:extLst>
          </p:nvPr>
        </p:nvGraphicFramePr>
        <p:xfrm>
          <a:off x="0" y="1572451"/>
          <a:ext cx="9144000" cy="5282540"/>
        </p:xfrm>
        <a:graphic>
          <a:graphicData uri="http://schemas.openxmlformats.org/drawingml/2006/table">
            <a:tbl>
              <a:tblPr firstRow="1" firstCol="1" bandRow="1">
                <a:tableStyleId>{5C22544A-7EE6-4342-B048-85BDC9FD1C3A}</a:tableStyleId>
              </a:tblPr>
              <a:tblGrid>
                <a:gridCol w="778217">
                  <a:extLst>
                    <a:ext uri="{9D8B030D-6E8A-4147-A177-3AD203B41FA5}">
                      <a16:colId xmlns:a16="http://schemas.microsoft.com/office/drawing/2014/main" val="527098049"/>
                    </a:ext>
                  </a:extLst>
                </a:gridCol>
                <a:gridCol w="8365783">
                  <a:extLst>
                    <a:ext uri="{9D8B030D-6E8A-4147-A177-3AD203B41FA5}">
                      <a16:colId xmlns:a16="http://schemas.microsoft.com/office/drawing/2014/main" val="3399049255"/>
                    </a:ext>
                  </a:extLst>
                </a:gridCol>
              </a:tblGrid>
              <a:tr h="5282540">
                <a:tc>
                  <a:txBody>
                    <a:bodyPr/>
                    <a:lstStyle/>
                    <a:p>
                      <a:pPr marL="73025" marR="73025" algn="l">
                        <a:spcBef>
                          <a:spcPts val="0"/>
                        </a:spcBef>
                        <a:spcAft>
                          <a:spcPts val="600"/>
                        </a:spcAft>
                      </a:pPr>
                      <a:r>
                        <a:rPr lang="en-US" sz="1800" kern="0" cap="small" spc="200">
                          <a:solidFill>
                            <a:srgbClr val="FFFFFF"/>
                          </a:solidFill>
                          <a:effectLst/>
                          <a:ea typeface="MS Gothic"/>
                          <a:cs typeface="Arial"/>
                        </a:rPr>
                        <a:t> </a:t>
                      </a:r>
                      <a:endParaRPr lang="en-US" sz="1800">
                        <a:effectLst/>
                        <a:ea typeface="MS Gothic"/>
                        <a:cs typeface="Arial"/>
                      </a:endParaRPr>
                    </a:p>
                  </a:txBody>
                  <a:tcPr marL="0" marR="0" marT="0" marB="0">
                    <a:lnL w="19050" cap="flat" cmpd="sng" algn="ctr">
                      <a:solidFill>
                        <a:srgbClr val="2C6358"/>
                      </a:solidFill>
                      <a:prstDash val="solid"/>
                      <a:round/>
                      <a:headEnd type="none" w="med" len="med"/>
                      <a:tailEnd type="none" w="med" len="med"/>
                    </a:lnL>
                    <a:lnR>
                      <a:noFill/>
                    </a:lnR>
                    <a:lnT w="19050" cap="flat" cmpd="sng" algn="ctr">
                      <a:solidFill>
                        <a:srgbClr val="2C6358"/>
                      </a:solidFill>
                      <a:prstDash val="solid"/>
                      <a:round/>
                      <a:headEnd type="none" w="med" len="med"/>
                      <a:tailEnd type="none" w="med" len="med"/>
                    </a:lnT>
                    <a:lnB w="19050" cap="flat" cmpd="sng" algn="ctr">
                      <a:solidFill>
                        <a:srgbClr val="2C6358"/>
                      </a:solidFill>
                      <a:prstDash val="solid"/>
                      <a:round/>
                      <a:headEnd type="none" w="med" len="med"/>
                      <a:tailEnd type="none" w="med" len="med"/>
                    </a:lnB>
                    <a:solidFill>
                      <a:srgbClr val="2C6358"/>
                    </a:solidFill>
                  </a:tcPr>
                </a:tc>
                <a:tc>
                  <a:txBody>
                    <a:bodyPr/>
                    <a:lstStyle/>
                    <a:p>
                      <a:pPr marL="458470" marR="73025" algn="l" rtl="0" eaLnBrk="1" latinLnBrk="0" hangingPunct="1">
                        <a:spcBef>
                          <a:spcPts val="0"/>
                        </a:spcBef>
                        <a:spcAft>
                          <a:spcPts val="600"/>
                        </a:spcAft>
                      </a:pPr>
                      <a:endParaRPr lang="en-US" sz="600" b="0" cap="all">
                        <a:solidFill>
                          <a:srgbClr val="2C6358"/>
                        </a:solidFill>
                        <a:effectLst/>
                        <a:latin typeface="Arial"/>
                      </a:endParaRPr>
                    </a:p>
                    <a:p>
                      <a:pPr marL="458470" marR="73025" lvl="0" algn="l" defTabSz="914400">
                        <a:lnSpc>
                          <a:spcPct val="100000"/>
                        </a:lnSpc>
                        <a:spcBef>
                          <a:spcPts val="0"/>
                        </a:spcBef>
                        <a:spcAft>
                          <a:spcPts val="600"/>
                        </a:spcAft>
                        <a:buNone/>
                      </a:pPr>
                      <a:r>
                        <a:rPr lang="en-US" sz="2400" b="1" cap="all">
                          <a:solidFill>
                            <a:srgbClr val="2C6358"/>
                          </a:solidFill>
                          <a:effectLst/>
                          <a:latin typeface="Arial"/>
                        </a:rPr>
                        <a:t>Strategies</a:t>
                      </a:r>
                      <a:endParaRPr lang="en-US" b="1"/>
                    </a:p>
                    <a:p>
                      <a:pPr marL="457200" marR="73025" algn="l" rtl="0" eaLnBrk="1" latinLnBrk="0" hangingPunct="1">
                        <a:lnSpc>
                          <a:spcPct val="100000"/>
                        </a:lnSpc>
                        <a:spcBef>
                          <a:spcPts val="0"/>
                        </a:spcBef>
                        <a:spcAft>
                          <a:spcPts val="600"/>
                        </a:spcAft>
                      </a:pPr>
                      <a:r>
                        <a:rPr lang="en-US" sz="1800" b="0">
                          <a:solidFill>
                            <a:schemeClr val="tx1"/>
                          </a:solidFill>
                          <a:effectLst/>
                          <a:latin typeface="Arial"/>
                        </a:rPr>
                        <a:t>Discreet strategies in each of the focus areas to move the system forward.</a:t>
                      </a:r>
                    </a:p>
                    <a:p>
                      <a:pPr marL="457200" marR="73025" lvl="0" algn="l">
                        <a:lnSpc>
                          <a:spcPct val="100000"/>
                        </a:lnSpc>
                        <a:spcBef>
                          <a:spcPts val="0"/>
                        </a:spcBef>
                        <a:spcAft>
                          <a:spcPts val="600"/>
                        </a:spcAft>
                        <a:buNone/>
                      </a:pPr>
                      <a:endParaRPr lang="en-US" sz="1800" b="0">
                        <a:solidFill>
                          <a:schemeClr val="tx1"/>
                        </a:solidFill>
                        <a:effectLst/>
                        <a:latin typeface="Arial"/>
                      </a:endParaRPr>
                    </a:p>
                    <a:p>
                      <a:pPr marL="458470" marR="73025" algn="l" defTabSz="914400" rtl="0" eaLnBrk="1" latinLnBrk="0" hangingPunct="1">
                        <a:lnSpc>
                          <a:spcPct val="100000"/>
                        </a:lnSpc>
                        <a:spcBef>
                          <a:spcPts val="0"/>
                        </a:spcBef>
                        <a:spcAft>
                          <a:spcPts val="600"/>
                        </a:spcAft>
                      </a:pPr>
                      <a:r>
                        <a:rPr lang="en-US" sz="2400" b="1" cap="all">
                          <a:solidFill>
                            <a:srgbClr val="694C5F"/>
                          </a:solidFill>
                          <a:effectLst/>
                          <a:latin typeface="Arial"/>
                        </a:rPr>
                        <a:t>Tactics</a:t>
                      </a:r>
                      <a:endParaRPr lang="en-US" sz="2400" b="1">
                        <a:solidFill>
                          <a:srgbClr val="694C5F"/>
                        </a:solidFill>
                        <a:effectLst/>
                        <a:latin typeface="Arial"/>
                      </a:endParaRPr>
                    </a:p>
                    <a:p>
                      <a:pPr marL="458470" marR="73025" algn="l" rtl="0" eaLnBrk="1" latinLnBrk="0" hangingPunct="1">
                        <a:lnSpc>
                          <a:spcPct val="100000"/>
                        </a:lnSpc>
                        <a:spcBef>
                          <a:spcPts val="0"/>
                        </a:spcBef>
                        <a:spcAft>
                          <a:spcPts val="600"/>
                        </a:spcAft>
                      </a:pPr>
                      <a:r>
                        <a:rPr lang="en-US" sz="1800" b="0">
                          <a:solidFill>
                            <a:srgbClr val="000000"/>
                          </a:solidFill>
                          <a:effectLst/>
                          <a:latin typeface="Arial"/>
                        </a:rPr>
                        <a:t>Action steps to progress toward each of the strategies; responsible system partners have also been identified for each tactic.</a:t>
                      </a:r>
                    </a:p>
                    <a:p>
                      <a:pPr marL="458470" marR="73025" lvl="0" algn="l">
                        <a:lnSpc>
                          <a:spcPct val="100000"/>
                        </a:lnSpc>
                        <a:spcBef>
                          <a:spcPts val="0"/>
                        </a:spcBef>
                        <a:spcAft>
                          <a:spcPts val="600"/>
                        </a:spcAft>
                        <a:buNone/>
                      </a:pPr>
                      <a:endParaRPr lang="en-US" sz="1800" b="0">
                        <a:solidFill>
                          <a:srgbClr val="000000"/>
                        </a:solidFill>
                        <a:effectLst/>
                        <a:latin typeface="Arial"/>
                      </a:endParaRPr>
                    </a:p>
                    <a:p>
                      <a:pPr marL="458470" marR="73025" lvl="0" algn="l" rtl="0" eaLnBrk="1" latinLnBrk="0" hangingPunct="1">
                        <a:lnSpc>
                          <a:spcPct val="100000"/>
                        </a:lnSpc>
                        <a:spcBef>
                          <a:spcPts val="0"/>
                        </a:spcBef>
                        <a:spcAft>
                          <a:spcPts val="600"/>
                        </a:spcAft>
                        <a:buNone/>
                      </a:pPr>
                      <a:r>
                        <a:rPr lang="en-US" sz="2400" b="1" i="0" u="none" strike="noStrike" cap="all" noProof="0">
                          <a:solidFill>
                            <a:schemeClr val="tx1"/>
                          </a:solidFill>
                          <a:effectLst/>
                          <a:latin typeface="Arial"/>
                        </a:rPr>
                        <a:t>results</a:t>
                      </a:r>
                    </a:p>
                    <a:p>
                      <a:pPr marL="458470" marR="73025" lvl="0" algn="l">
                        <a:lnSpc>
                          <a:spcPct val="100000"/>
                        </a:lnSpc>
                        <a:spcBef>
                          <a:spcPts val="0"/>
                        </a:spcBef>
                        <a:spcAft>
                          <a:spcPts val="600"/>
                        </a:spcAft>
                        <a:buNone/>
                      </a:pPr>
                      <a:r>
                        <a:rPr lang="en-US" sz="1800" b="0" i="0" u="none" strike="noStrike" cap="none" noProof="0">
                          <a:solidFill>
                            <a:schemeClr val="tx1"/>
                          </a:solidFill>
                          <a:effectLst/>
                          <a:latin typeface="Arial"/>
                        </a:rPr>
                        <a:t>Establishing base</a:t>
                      </a:r>
                      <a:r>
                        <a:rPr lang="en-US" sz="1800" b="0" kern="1200" noProof="0">
                          <a:solidFill>
                            <a:schemeClr val="tx1"/>
                          </a:solidFill>
                          <a:effectLst/>
                          <a:latin typeface="Arial"/>
                          <a:ea typeface="+mn-ea"/>
                          <a:cs typeface="+mn-cs"/>
                        </a:rPr>
                        <a:t>line metrics helps to define our focus and see our success. Metrics should always be linked to our "why". We are focused on demonstrating results </a:t>
                      </a:r>
                      <a:r>
                        <a:rPr lang="en-US" sz="1800" b="0" i="0" u="none" strike="noStrike" kern="1200" noProof="0">
                          <a:solidFill>
                            <a:schemeClr val="tx1"/>
                          </a:solidFill>
                          <a:effectLst/>
                        </a:rPr>
                        <a:t>that protect and improve the health and resiliency of individuals, families, and communities in Iowa.</a:t>
                      </a:r>
                      <a:endParaRPr lang="en-US" sz="1800" i="0" u="none" strike="noStrike">
                        <a:solidFill>
                          <a:schemeClr val="tx1"/>
                        </a:solidFill>
                      </a:endParaRPr>
                    </a:p>
                    <a:p>
                      <a:pPr marL="458470" marR="73025" lvl="0" algn="l">
                        <a:lnSpc>
                          <a:spcPct val="100000"/>
                        </a:lnSpc>
                        <a:spcBef>
                          <a:spcPts val="0"/>
                        </a:spcBef>
                        <a:spcAft>
                          <a:spcPts val="600"/>
                        </a:spcAft>
                        <a:buNone/>
                      </a:pPr>
                      <a:endParaRPr lang="en-US" sz="1800" b="0" i="0" u="none" strike="noStrike" kern="1200" noProof="0">
                        <a:solidFill>
                          <a:schemeClr val="tx1"/>
                        </a:solidFill>
                        <a:effectLst/>
                      </a:endParaRPr>
                    </a:p>
                    <a:p>
                      <a:pPr marL="458470" marR="73025" lvl="0" algn="l">
                        <a:lnSpc>
                          <a:spcPct val="100000"/>
                        </a:lnSpc>
                        <a:spcBef>
                          <a:spcPts val="0"/>
                        </a:spcBef>
                        <a:spcAft>
                          <a:spcPts val="600"/>
                        </a:spcAft>
                        <a:buNone/>
                      </a:pPr>
                      <a:r>
                        <a:rPr lang="en-US" sz="1800" b="0" i="0" kern="1200" noProof="0">
                          <a:solidFill>
                            <a:schemeClr val="tx1"/>
                          </a:solidFill>
                          <a:effectLst/>
                          <a:latin typeface="Arial"/>
                          <a:ea typeface="+mn-ea"/>
                          <a:cs typeface="+mn-cs"/>
                        </a:rPr>
                        <a:t>Baseline </a:t>
                      </a:r>
                      <a:r>
                        <a:rPr lang="en-US" sz="1800" b="0" kern="1200" noProof="0">
                          <a:solidFill>
                            <a:schemeClr val="tx1"/>
                          </a:solidFill>
                          <a:effectLst/>
                          <a:latin typeface="Arial"/>
                          <a:ea typeface="+mn-ea"/>
                          <a:cs typeface="+mn-cs"/>
                        </a:rPr>
                        <a:t>metrics include suicide, binge drinking, smoking, and overdose.</a:t>
                      </a:r>
                      <a:endParaRPr lang="en-US" sz="1800">
                        <a:solidFill>
                          <a:schemeClr val="tx1"/>
                        </a:solidFill>
                      </a:endParaRPr>
                    </a:p>
                  </a:txBody>
                  <a:tcPr marL="0" marR="0" marT="0" marB="0">
                    <a:lnL>
                      <a:noFill/>
                    </a:lnL>
                    <a:lnR w="19050" cap="flat" cmpd="sng" algn="ctr">
                      <a:solidFill>
                        <a:srgbClr val="2C6358"/>
                      </a:solidFill>
                      <a:prstDash val="solid"/>
                      <a:round/>
                      <a:headEnd type="none" w="med" len="med"/>
                      <a:tailEnd type="none" w="med" len="med"/>
                    </a:lnR>
                    <a:lnT w="19050" cap="flat" cmpd="sng" algn="ctr">
                      <a:solidFill>
                        <a:srgbClr val="2C6358"/>
                      </a:solidFill>
                      <a:prstDash val="solid"/>
                      <a:round/>
                      <a:headEnd type="none" w="med" len="med"/>
                      <a:tailEnd type="none" w="med" len="med"/>
                    </a:lnT>
                    <a:lnB w="19050" cap="flat" cmpd="sng" algn="ctr">
                      <a:solidFill>
                        <a:srgbClr val="2C6358"/>
                      </a:solidFill>
                      <a:prstDash val="solid"/>
                      <a:round/>
                      <a:headEnd type="none" w="med" len="med"/>
                      <a:tailEnd type="none" w="med" len="med"/>
                    </a:lnB>
                    <a:solidFill>
                      <a:srgbClr val="FFFFFF"/>
                    </a:solidFill>
                  </a:tcPr>
                </a:tc>
                <a:extLst>
                  <a:ext uri="{0D108BD9-81ED-4DB2-BD59-A6C34878D82A}">
                    <a16:rowId xmlns:a16="http://schemas.microsoft.com/office/drawing/2014/main" val="3370293427"/>
                  </a:ext>
                </a:extLst>
              </a:tr>
            </a:tbl>
          </a:graphicData>
        </a:graphic>
      </p:graphicFrame>
      <p:cxnSp>
        <p:nvCxnSpPr>
          <p:cNvPr id="5" name="Straight Connector 4">
            <a:extLst>
              <a:ext uri="{FF2B5EF4-FFF2-40B4-BE49-F238E27FC236}">
                <a16:creationId xmlns:a16="http://schemas.microsoft.com/office/drawing/2014/main" id="{C5387808-EEAD-AFE1-36F7-B9FBF8631111}"/>
              </a:ext>
              <a:ext uri="{C183D7F6-B498-43B3-948B-1728B52AA6E4}">
                <adec:decorative xmlns:adec="http://schemas.microsoft.com/office/drawing/2017/decorative" val="1"/>
              </a:ext>
            </a:extLst>
          </p:cNvPr>
          <p:cNvCxnSpPr/>
          <p:nvPr/>
        </p:nvCxnSpPr>
        <p:spPr>
          <a:xfrm>
            <a:off x="1215483" y="4036741"/>
            <a:ext cx="749361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087747"/>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size template" id="{69374300-B952-416C-A016-7CD8447914C6}" vid="{FF7CA2A8-5BC6-4818-BBBD-0CA9698BA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08662A45E2B47BD9D89F91956C76C" ma:contentTypeVersion="14" ma:contentTypeDescription="Create a new document." ma:contentTypeScope="" ma:versionID="8a328282b11e5585e083d6a6bf053345">
  <xsd:schema xmlns:xsd="http://www.w3.org/2001/XMLSchema" xmlns:xs="http://www.w3.org/2001/XMLSchema" xmlns:p="http://schemas.microsoft.com/office/2006/metadata/properties" xmlns:ns2="2d1ad956-c9bf-45b8-b505-f5aad43e42b4" xmlns:ns3="5ea36761-b17f-4f8e-a29f-e4605582d5ee" targetNamespace="http://schemas.microsoft.com/office/2006/metadata/properties" ma:root="true" ma:fieldsID="e3294b423cf4e8deb704bd8852648b0b" ns2:_="" ns3:_="">
    <xsd:import namespace="2d1ad956-c9bf-45b8-b505-f5aad43e42b4"/>
    <xsd:import namespace="5ea36761-b17f-4f8e-a29f-e4605582d5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ad956-c9bf-45b8-b505-f5aad43e4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a36761-b17f-4f8e-a29f-e4605582d5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bf212b8-6087-441e-90f0-e062f2c6f1a2}" ma:internalName="TaxCatchAll" ma:showField="CatchAllData" ma:web="5ea36761-b17f-4f8e-a29f-e4605582d5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a36761-b17f-4f8e-a29f-e4605582d5ee" xsi:nil="true"/>
    <lcf76f155ced4ddcb4097134ff3c332f xmlns="2d1ad956-c9bf-45b8-b505-f5aad43e42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8624D9-BFBF-418D-9C6A-CB29E764D0A3}">
  <ds:schemaRefs>
    <ds:schemaRef ds:uri="2d1ad956-c9bf-45b8-b505-f5aad43e42b4"/>
    <ds:schemaRef ds:uri="5ea36761-b17f-4f8e-a29f-e4605582d5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746A44-E670-4504-8E69-12AE29CD3BCE}">
  <ds:schemaRefs>
    <ds:schemaRef ds:uri="http://schemas.microsoft.com/sharepoint/v3/contenttype/forms"/>
  </ds:schemaRefs>
</ds:datastoreItem>
</file>

<file path=customXml/itemProps3.xml><?xml version="1.0" encoding="utf-8"?>
<ds:datastoreItem xmlns:ds="http://schemas.openxmlformats.org/officeDocument/2006/customXml" ds:itemID="{5313A6E0-78BE-408F-B26D-C4741434ABB5}">
  <ds:schemaRefs>
    <ds:schemaRef ds:uri="http://www.w3.org/XML/1998/namespace"/>
    <ds:schemaRef ds:uri="http://purl.org/dc/term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5ea36761-b17f-4f8e-a29f-e4605582d5ee"/>
    <ds:schemaRef ds:uri="2d1ad956-c9bf-45b8-b505-f5aad43e42b4"/>
  </ds:schemaRefs>
</ds:datastoreItem>
</file>

<file path=docProps/app.xml><?xml version="1.0" encoding="utf-8"?>
<Properties xmlns="http://schemas.openxmlformats.org/officeDocument/2006/extended-properties" xmlns:vt="http://schemas.openxmlformats.org/officeDocument/2006/docPropsVTypes">
  <Template>PPT Standard size template</Template>
  <TotalTime>0</TotalTime>
  <Words>2643</Words>
  <Application>Microsoft Office PowerPoint</Application>
  <PresentationFormat>On-screen Show (4:3)</PresentationFormat>
  <Paragraphs>253</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Behavioral Health and Aging and Disability Services Town Hall</vt:lpstr>
      <vt:lpstr>Meeting Logistics: Zoom Navigation</vt:lpstr>
      <vt:lpstr>Behavioral Health Service System Statewide Plan</vt:lpstr>
      <vt:lpstr>Iowa’s Behavioral Health Service System will:</vt:lpstr>
      <vt:lpstr>Building a Behavioral Healthcare Continuum</vt:lpstr>
      <vt:lpstr>Installation of Behavioral Health Administrative Service Organization (BH-ASO) District and Statewide</vt:lpstr>
      <vt:lpstr>Target Outcomes: Cross-cutting Improvement</vt:lpstr>
      <vt:lpstr>Focus Areas</vt:lpstr>
      <vt:lpstr>Strategies, Tactics, and Measuring Results</vt:lpstr>
      <vt:lpstr>Behavioral Health State Plan Feedback Form</vt:lpstr>
      <vt:lpstr>Behavioral Health Service System   System Navigation,  Service Coordination, and Case Management</vt:lpstr>
      <vt:lpstr>System Navigation</vt:lpstr>
      <vt:lpstr>Service Coordination</vt:lpstr>
      <vt:lpstr>Case Management</vt:lpstr>
      <vt:lpstr>Disability Access Points</vt:lpstr>
      <vt:lpstr>Disability Access Points Definition</vt:lpstr>
      <vt:lpstr>DAP Awardees</vt:lpstr>
      <vt:lpstr>DAP Map</vt:lpstr>
      <vt:lpstr>Behavioral Health Provider Contract Updates</vt:lpstr>
      <vt:lpstr>Right of First Refusal</vt:lpstr>
      <vt:lpstr>Linking Assessment, Planning, Budgeting, and Contracting</vt:lpstr>
      <vt:lpstr>Rules Update</vt:lpstr>
      <vt:lpstr>Behavioral Health Service System Rules</vt:lpstr>
      <vt:lpstr>Updates from the Iowa Primary Care Association</vt:lpstr>
      <vt:lpstr>Staff Announcements</vt:lpstr>
      <vt:lpstr>District Advisory Councils</vt:lpstr>
      <vt:lpstr>March Meetings with MHDS Region CEOs </vt:lpstr>
      <vt:lpstr>Questions and Answers</vt:lpstr>
    </vt:vector>
  </TitlesOfParts>
  <Company>State of Iowa -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Eppens, Emily [HHS]</dc:creator>
  <cp:lastModifiedBy>Eppens, Emily [HHS]</cp:lastModifiedBy>
  <cp:revision>7</cp:revision>
  <dcterms:created xsi:type="dcterms:W3CDTF">2025-02-12T14:15:38Z</dcterms:created>
  <dcterms:modified xsi:type="dcterms:W3CDTF">2025-03-10T20:32:41Z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0x010100F1C08662A45E2B47BD9D89F91956C76C</vt:lpwstr>
  </property>
  <property fmtid="{D5CDD505-2E9C-101B-9397-08002B2CF9AE}" pid="3" name="MediaServiceImageTags">
    <vt:lpwstr/>
  </property>
</Properties>
</file>