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6.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85" r:id="rId6"/>
    <p:sldId id="286" r:id="rId7"/>
    <p:sldId id="317" r:id="rId8"/>
    <p:sldId id="342" r:id="rId9"/>
    <p:sldId id="332" r:id="rId10"/>
    <p:sldId id="333" r:id="rId11"/>
    <p:sldId id="334" r:id="rId12"/>
    <p:sldId id="343" r:id="rId13"/>
    <p:sldId id="325" r:id="rId14"/>
    <p:sldId id="335" r:id="rId15"/>
    <p:sldId id="336" r:id="rId16"/>
    <p:sldId id="337" r:id="rId17"/>
    <p:sldId id="345" r:id="rId18"/>
    <p:sldId id="338" r:id="rId19"/>
    <p:sldId id="340" r:id="rId20"/>
    <p:sldId id="339" r:id="rId21"/>
    <p:sldId id="315" r:id="rId22"/>
    <p:sldId id="296" r:id="rId23"/>
    <p:sldId id="331" r:id="rId24"/>
    <p:sldId id="330" r:id="rId25"/>
    <p:sldId id="329" r:id="rId26"/>
    <p:sldId id="327" r:id="rId27"/>
    <p:sldId id="303" r:id="rId28"/>
    <p:sldId id="324" r:id="rId29"/>
    <p:sldId id="304" r:id="rId30"/>
    <p:sldId id="284" r:id="rId31"/>
    <p:sldId id="346" r:id="rId32"/>
    <p:sldId id="32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0B6716-D76C-8A80-F7A2-E4F92A4C4492}" name="Schlueter, Robert [HHS]" initials="SR" userId="S::robert.schlueter@hhs.iowa.gov::25d50027-c604-4668-9492-4025854e900d" providerId="AD"/>
  <p188:author id="{9242241A-47C4-4487-3B22-26D59E336F0E}" name="Pierson, Kimberly [HHS]" initials="PK" userId="S::kimberly.pierson@hhs.iowa.gov::8e448898-c91a-4bf9-98b6-9f91a640ce45" providerId="AD"/>
  <p188:author id="{AFB0B01C-2993-B49C-D90C-419B8DA1F56B}" name="James, Maria [HHS]" initials="MJ" userId="S::maria.james@hhs.iowa.gov::3271dfed-5113-470a-ac17-27dd68b7cc72" providerId="AD"/>
  <p188:author id="{65F37033-1CED-FE6E-EA97-819475AE4CDE}" name="Forcier, Darian [HHS]" initials="FD" userId="S::darian.forcier@hhs.iowa.gov::0a952254-3700-4b0b-b67e-ada89619fd0e" providerId="AD"/>
  <p188:author id="{2C889C7F-F823-A9EC-57F3-F4BC7F0A5AC5}" name="Finley, Bianca [HHS]" initials="FB" userId="S::bianca.finley@hhs.iowa.gov::70c3cbff-5102-4851-9995-95ce31de4ec3" providerId="AD"/>
  <p188:author id="{EB07EE8C-E259-9966-331C-5953AE6934ED}" name="Mcburney, Katie [HHS]" initials="MK" userId="S::katie.mcburney@hhs.iowa.gov::f1cfbc63-1ba1-4279-8326-ccc53ab7ba1b" providerId="AD"/>
  <p188:author id="{0E127BB2-E511-172D-391D-E8C4846A062C}" name="Johnson, Sabrina [HHS]" initials="JS" userId="S::sabrina.johnson@hhs.iowa.gov::4739684b-e411-4fdb-8568-e0c302d9131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E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350" autoAdjust="0"/>
  </p:normalViewPr>
  <p:slideViewPr>
    <p:cSldViewPr snapToGrid="0">
      <p:cViewPr varScale="1">
        <p:scale>
          <a:sx n="69" d="100"/>
          <a:sy n="69" d="100"/>
        </p:scale>
        <p:origin x="28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aria [HHS]" userId="3271dfed-5113-470a-ac17-27dd68b7cc72" providerId="ADAL" clId="{A3799756-96BF-4DA3-80C5-6E98AF036892}"/>
    <pc:docChg chg="modSld">
      <pc:chgData name="James, Maria [HHS]" userId="3271dfed-5113-470a-ac17-27dd68b7cc72" providerId="ADAL" clId="{A3799756-96BF-4DA3-80C5-6E98AF036892}" dt="2025-04-28T15:20:01.243" v="2" actId="2"/>
      <pc:docMkLst>
        <pc:docMk/>
      </pc:docMkLst>
      <pc:sldChg chg="modSp mod modNotesTx">
        <pc:chgData name="James, Maria [HHS]" userId="3271dfed-5113-470a-ac17-27dd68b7cc72" providerId="ADAL" clId="{A3799756-96BF-4DA3-80C5-6E98AF036892}" dt="2025-04-28T15:20:01.243" v="2" actId="2"/>
        <pc:sldMkLst>
          <pc:docMk/>
          <pc:sldMk cId="2998484656" sldId="340"/>
        </pc:sldMkLst>
        <pc:spChg chg="mod">
          <ac:chgData name="James, Maria [HHS]" userId="3271dfed-5113-470a-ac17-27dd68b7cc72" providerId="ADAL" clId="{A3799756-96BF-4DA3-80C5-6E98AF036892}" dt="2025-04-28T15:20:00.482" v="1" actId="2"/>
          <ac:spMkLst>
            <pc:docMk/>
            <pc:sldMk cId="2998484656" sldId="340"/>
            <ac:spMk id="6" creationId="{4CDC11B1-45E8-965D-0EDE-B59FD0E23F5F}"/>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34.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34.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BB885-4798-4DC0-BF4E-E72CD096CCF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A9D7771-8E37-48F5-AF12-70E0C766CCCB}">
      <dgm:prSet/>
      <dgm:spPr/>
      <dgm:t>
        <a:bodyPr/>
        <a:lstStyle/>
        <a:p>
          <a:pPr>
            <a:lnSpc>
              <a:spcPct val="100000"/>
            </a:lnSpc>
          </a:pPr>
          <a:r>
            <a:rPr lang="en-US" dirty="0">
              <a:latin typeface="Aptos" panose="020B0004020202020204" pitchFamily="34" charset="0"/>
            </a:rPr>
            <a:t>This application is a total of 18 pages with a section A, B, and C.</a:t>
          </a:r>
        </a:p>
      </dgm:t>
    </dgm:pt>
    <dgm:pt modelId="{D1C1E942-6FD2-421D-BF38-773F1B321860}" type="parTrans" cxnId="{8C587AC3-9F98-4C91-A076-559A1278B365}">
      <dgm:prSet/>
      <dgm:spPr/>
      <dgm:t>
        <a:bodyPr/>
        <a:lstStyle/>
        <a:p>
          <a:endParaRPr lang="en-US"/>
        </a:p>
      </dgm:t>
    </dgm:pt>
    <dgm:pt modelId="{5C9DFBDC-B415-4200-85E2-6F9E0E2F924C}" type="sibTrans" cxnId="{8C587AC3-9F98-4C91-A076-559A1278B365}">
      <dgm:prSet/>
      <dgm:spPr/>
      <dgm:t>
        <a:bodyPr/>
        <a:lstStyle/>
        <a:p>
          <a:endParaRPr lang="en-US"/>
        </a:p>
      </dgm:t>
    </dgm:pt>
    <dgm:pt modelId="{148FC1A0-2C42-46A3-B5E5-9C1DEF777805}">
      <dgm:prSet/>
      <dgm:spPr/>
      <dgm:t>
        <a:bodyPr/>
        <a:lstStyle/>
        <a:p>
          <a:pPr>
            <a:lnSpc>
              <a:spcPct val="100000"/>
            </a:lnSpc>
          </a:pPr>
          <a:r>
            <a:rPr lang="en-US" b="1" dirty="0">
              <a:latin typeface="Aptos" panose="020B0004020202020204" pitchFamily="34" charset="0"/>
            </a:rPr>
            <a:t>Section A </a:t>
          </a:r>
          <a:r>
            <a:rPr lang="en-US" dirty="0">
              <a:latin typeface="Aptos" panose="020B0004020202020204" pitchFamily="34" charset="0"/>
            </a:rPr>
            <a:t>is required ONLY when the TAX ID is new to the Iowa Medicaid program. With every Section A requires a Section B.</a:t>
          </a:r>
        </a:p>
      </dgm:t>
    </dgm:pt>
    <dgm:pt modelId="{12816A30-3451-4C40-BD33-8160D4C5409E}" type="parTrans" cxnId="{73CB76AA-5036-489A-ADDF-272CC7768FCB}">
      <dgm:prSet/>
      <dgm:spPr/>
      <dgm:t>
        <a:bodyPr/>
        <a:lstStyle/>
        <a:p>
          <a:endParaRPr lang="en-US"/>
        </a:p>
      </dgm:t>
    </dgm:pt>
    <dgm:pt modelId="{7DD7B3EF-C70B-4651-8A5A-17E7D8A063AC}" type="sibTrans" cxnId="{73CB76AA-5036-489A-ADDF-272CC7768FCB}">
      <dgm:prSet/>
      <dgm:spPr/>
      <dgm:t>
        <a:bodyPr/>
        <a:lstStyle/>
        <a:p>
          <a:endParaRPr lang="en-US"/>
        </a:p>
      </dgm:t>
    </dgm:pt>
    <dgm:pt modelId="{CA8A71AE-B5FF-43CF-B92A-61784A1F01A3}">
      <dgm:prSet/>
      <dgm:spPr/>
      <dgm:t>
        <a:bodyPr/>
        <a:lstStyle/>
        <a:p>
          <a:pPr>
            <a:lnSpc>
              <a:spcPct val="100000"/>
            </a:lnSpc>
          </a:pPr>
          <a:r>
            <a:rPr lang="en-US" b="1" dirty="0">
              <a:latin typeface="Aptos" panose="020B0004020202020204" pitchFamily="34" charset="0"/>
            </a:rPr>
            <a:t>Section B </a:t>
          </a:r>
          <a:r>
            <a:rPr lang="en-US" dirty="0">
              <a:latin typeface="Aptos" panose="020B0004020202020204" pitchFamily="34" charset="0"/>
            </a:rPr>
            <a:t>is always required with all enrollments into the Iowa Medicaid Program. </a:t>
          </a:r>
        </a:p>
      </dgm:t>
    </dgm:pt>
    <dgm:pt modelId="{197938F2-E966-41BB-81DF-75A12E57527D}" type="parTrans" cxnId="{83454591-53F6-4420-95BC-B607030FF75C}">
      <dgm:prSet/>
      <dgm:spPr/>
      <dgm:t>
        <a:bodyPr/>
        <a:lstStyle/>
        <a:p>
          <a:endParaRPr lang="en-US"/>
        </a:p>
      </dgm:t>
    </dgm:pt>
    <dgm:pt modelId="{2A2BC3D7-2173-402B-89F5-B92C0CE69A69}" type="sibTrans" cxnId="{83454591-53F6-4420-95BC-B607030FF75C}">
      <dgm:prSet/>
      <dgm:spPr/>
      <dgm:t>
        <a:bodyPr/>
        <a:lstStyle/>
        <a:p>
          <a:endParaRPr lang="en-US"/>
        </a:p>
      </dgm:t>
    </dgm:pt>
    <dgm:pt modelId="{CCB7DFA9-421C-4AE0-9D57-F5E9FAC563DA}">
      <dgm:prSet custT="1"/>
      <dgm:spPr/>
      <dgm:t>
        <a:bodyPr/>
        <a:lstStyle/>
        <a:p>
          <a:pPr>
            <a:lnSpc>
              <a:spcPct val="100000"/>
            </a:lnSpc>
          </a:pPr>
          <a:r>
            <a:rPr lang="en-US" sz="1350" b="1" dirty="0">
              <a:latin typeface="Aptos" panose="020B0004020202020204" pitchFamily="34" charset="0"/>
            </a:rPr>
            <a:t>Section C </a:t>
          </a:r>
          <a:r>
            <a:rPr lang="en-US" sz="1350" dirty="0">
              <a:latin typeface="Aptos" panose="020B0004020202020204" pitchFamily="34" charset="0"/>
            </a:rPr>
            <a:t>is only required for individual providers, if the provider wants the application shared with the Managed Care Organizations in Iowa.  </a:t>
          </a:r>
        </a:p>
      </dgm:t>
    </dgm:pt>
    <dgm:pt modelId="{9D12D610-F4F9-4D02-9A8F-E4D9245CFBAA}" type="parTrans" cxnId="{51EB7CC0-8558-4475-BA68-C14A4A750781}">
      <dgm:prSet/>
      <dgm:spPr/>
      <dgm:t>
        <a:bodyPr/>
        <a:lstStyle/>
        <a:p>
          <a:endParaRPr lang="en-US"/>
        </a:p>
      </dgm:t>
    </dgm:pt>
    <dgm:pt modelId="{7DD1F061-7935-4513-ADFB-4B174458D4EA}" type="sibTrans" cxnId="{51EB7CC0-8558-4475-BA68-C14A4A750781}">
      <dgm:prSet/>
      <dgm:spPr/>
      <dgm:t>
        <a:bodyPr/>
        <a:lstStyle/>
        <a:p>
          <a:endParaRPr lang="en-US"/>
        </a:p>
      </dgm:t>
    </dgm:pt>
    <dgm:pt modelId="{01A5268D-B60B-476B-8B1A-99E7911D58D7}" type="pres">
      <dgm:prSet presAssocID="{F14BB885-4798-4DC0-BF4E-E72CD096CCF6}" presName="root" presStyleCnt="0">
        <dgm:presLayoutVars>
          <dgm:dir/>
          <dgm:resizeHandles val="exact"/>
        </dgm:presLayoutVars>
      </dgm:prSet>
      <dgm:spPr/>
    </dgm:pt>
    <dgm:pt modelId="{4BB6FA90-55A5-414B-B50F-3B4FD329DACE}" type="pres">
      <dgm:prSet presAssocID="{DA9D7771-8E37-48F5-AF12-70E0C766CCCB}" presName="compNode" presStyleCnt="0"/>
      <dgm:spPr/>
    </dgm:pt>
    <dgm:pt modelId="{659544DF-2598-4714-A595-496C2234F30E}" type="pres">
      <dgm:prSet presAssocID="{DA9D7771-8E37-48F5-AF12-70E0C766CCCB}" presName="bgRect" presStyleLbl="bgShp" presStyleIdx="0" presStyleCnt="4"/>
      <dgm:spPr/>
    </dgm:pt>
    <dgm:pt modelId="{9D8A2A2D-0507-416F-8E5E-33F3FCE42A5C}" type="pres">
      <dgm:prSet presAssocID="{DA9D7771-8E37-48F5-AF12-70E0C766CCC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BCC9F439-92C8-40CD-BE8D-EFBFCBCD2EC1}" type="pres">
      <dgm:prSet presAssocID="{DA9D7771-8E37-48F5-AF12-70E0C766CCCB}" presName="spaceRect" presStyleCnt="0"/>
      <dgm:spPr/>
    </dgm:pt>
    <dgm:pt modelId="{D3EC0B8A-38BF-444A-BA07-EE55507AEA75}" type="pres">
      <dgm:prSet presAssocID="{DA9D7771-8E37-48F5-AF12-70E0C766CCCB}" presName="parTx" presStyleLbl="revTx" presStyleIdx="0" presStyleCnt="4">
        <dgm:presLayoutVars>
          <dgm:chMax val="0"/>
          <dgm:chPref val="0"/>
        </dgm:presLayoutVars>
      </dgm:prSet>
      <dgm:spPr/>
    </dgm:pt>
    <dgm:pt modelId="{29D881F7-FED8-4C2D-83E6-15D18BFDEE57}" type="pres">
      <dgm:prSet presAssocID="{5C9DFBDC-B415-4200-85E2-6F9E0E2F924C}" presName="sibTrans" presStyleCnt="0"/>
      <dgm:spPr/>
    </dgm:pt>
    <dgm:pt modelId="{DF4A5D98-F2D9-4658-A327-0613A5FE3391}" type="pres">
      <dgm:prSet presAssocID="{148FC1A0-2C42-46A3-B5E5-9C1DEF777805}" presName="compNode" presStyleCnt="0"/>
      <dgm:spPr/>
    </dgm:pt>
    <dgm:pt modelId="{5C7BA5FE-6D33-4E8D-9DB2-18BCA32C2A29}" type="pres">
      <dgm:prSet presAssocID="{148FC1A0-2C42-46A3-B5E5-9C1DEF777805}" presName="bgRect" presStyleLbl="bgShp" presStyleIdx="1" presStyleCnt="4"/>
      <dgm:spPr/>
    </dgm:pt>
    <dgm:pt modelId="{7038A8E7-1C72-45B4-8356-4311F156BD47}" type="pres">
      <dgm:prSet presAssocID="{148FC1A0-2C42-46A3-B5E5-9C1DEF77780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1D9144FB-3B23-4CC6-9B92-EA0637249FFC}" type="pres">
      <dgm:prSet presAssocID="{148FC1A0-2C42-46A3-B5E5-9C1DEF777805}" presName="spaceRect" presStyleCnt="0"/>
      <dgm:spPr/>
    </dgm:pt>
    <dgm:pt modelId="{E2D2F5AE-B91F-425F-BD52-9DE38BE5593C}" type="pres">
      <dgm:prSet presAssocID="{148FC1A0-2C42-46A3-B5E5-9C1DEF777805}" presName="parTx" presStyleLbl="revTx" presStyleIdx="1" presStyleCnt="4">
        <dgm:presLayoutVars>
          <dgm:chMax val="0"/>
          <dgm:chPref val="0"/>
        </dgm:presLayoutVars>
      </dgm:prSet>
      <dgm:spPr/>
    </dgm:pt>
    <dgm:pt modelId="{32DC5632-F860-405E-94E6-D9E32878371F}" type="pres">
      <dgm:prSet presAssocID="{7DD7B3EF-C70B-4651-8A5A-17E7D8A063AC}" presName="sibTrans" presStyleCnt="0"/>
      <dgm:spPr/>
    </dgm:pt>
    <dgm:pt modelId="{B46C33D8-5F73-4FF0-88E6-C04B9554AB5C}" type="pres">
      <dgm:prSet presAssocID="{CA8A71AE-B5FF-43CF-B92A-61784A1F01A3}" presName="compNode" presStyleCnt="0"/>
      <dgm:spPr/>
    </dgm:pt>
    <dgm:pt modelId="{206C311D-BFC4-419C-A332-2B83345F2738}" type="pres">
      <dgm:prSet presAssocID="{CA8A71AE-B5FF-43CF-B92A-61784A1F01A3}" presName="bgRect" presStyleLbl="bgShp" presStyleIdx="2" presStyleCnt="4"/>
      <dgm:spPr/>
    </dgm:pt>
    <dgm:pt modelId="{351FB9F1-57F7-48BE-AAD6-B894E80B99E2}" type="pres">
      <dgm:prSet presAssocID="{CA8A71AE-B5FF-43CF-B92A-61784A1F01A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F6F593A-F871-4D09-8B2F-8EA34B09F8E2}" type="pres">
      <dgm:prSet presAssocID="{CA8A71AE-B5FF-43CF-B92A-61784A1F01A3}" presName="spaceRect" presStyleCnt="0"/>
      <dgm:spPr/>
    </dgm:pt>
    <dgm:pt modelId="{6A22AD20-3262-4395-8D98-F70C4160C97F}" type="pres">
      <dgm:prSet presAssocID="{CA8A71AE-B5FF-43CF-B92A-61784A1F01A3}" presName="parTx" presStyleLbl="revTx" presStyleIdx="2" presStyleCnt="4">
        <dgm:presLayoutVars>
          <dgm:chMax val="0"/>
          <dgm:chPref val="0"/>
        </dgm:presLayoutVars>
      </dgm:prSet>
      <dgm:spPr/>
    </dgm:pt>
    <dgm:pt modelId="{C6556683-18A3-4325-88CA-9A776E2554CB}" type="pres">
      <dgm:prSet presAssocID="{2A2BC3D7-2173-402B-89F5-B92C0CE69A69}" presName="sibTrans" presStyleCnt="0"/>
      <dgm:spPr/>
    </dgm:pt>
    <dgm:pt modelId="{272C7300-6747-4F01-964F-5ECBDEB94C78}" type="pres">
      <dgm:prSet presAssocID="{CCB7DFA9-421C-4AE0-9D57-F5E9FAC563DA}" presName="compNode" presStyleCnt="0"/>
      <dgm:spPr/>
    </dgm:pt>
    <dgm:pt modelId="{1C52F85A-1CD7-4CA0-9489-82ED880FB654}" type="pres">
      <dgm:prSet presAssocID="{CCB7DFA9-421C-4AE0-9D57-F5E9FAC563DA}" presName="bgRect" presStyleLbl="bgShp" presStyleIdx="3" presStyleCnt="4"/>
      <dgm:spPr/>
    </dgm:pt>
    <dgm:pt modelId="{59D4C8B9-1DE2-4BB3-BCA5-1D3B69235EA1}" type="pres">
      <dgm:prSet presAssocID="{CCB7DFA9-421C-4AE0-9D57-F5E9FAC563D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941B6C8A-21AB-4920-989B-22AC46ECBA84}" type="pres">
      <dgm:prSet presAssocID="{CCB7DFA9-421C-4AE0-9D57-F5E9FAC563DA}" presName="spaceRect" presStyleCnt="0"/>
      <dgm:spPr/>
    </dgm:pt>
    <dgm:pt modelId="{7A2031CE-37CA-49F2-B694-FABD6202FDFC}" type="pres">
      <dgm:prSet presAssocID="{CCB7DFA9-421C-4AE0-9D57-F5E9FAC563DA}" presName="parTx" presStyleLbl="revTx" presStyleIdx="3" presStyleCnt="4">
        <dgm:presLayoutVars>
          <dgm:chMax val="0"/>
          <dgm:chPref val="0"/>
        </dgm:presLayoutVars>
      </dgm:prSet>
      <dgm:spPr/>
    </dgm:pt>
  </dgm:ptLst>
  <dgm:cxnLst>
    <dgm:cxn modelId="{DFD5980E-C7A8-4EE2-8B34-D2ED6E24C2BE}" type="presOf" srcId="{CA8A71AE-B5FF-43CF-B92A-61784A1F01A3}" destId="{6A22AD20-3262-4395-8D98-F70C4160C97F}" srcOrd="0" destOrd="0" presId="urn:microsoft.com/office/officeart/2018/2/layout/IconVerticalSolidList"/>
    <dgm:cxn modelId="{BCC02C33-99C0-4982-9046-3A89A36E3F98}" type="presOf" srcId="{CCB7DFA9-421C-4AE0-9D57-F5E9FAC563DA}" destId="{7A2031CE-37CA-49F2-B694-FABD6202FDFC}" srcOrd="0" destOrd="0" presId="urn:microsoft.com/office/officeart/2018/2/layout/IconVerticalSolidList"/>
    <dgm:cxn modelId="{83454591-53F6-4420-95BC-B607030FF75C}" srcId="{F14BB885-4798-4DC0-BF4E-E72CD096CCF6}" destId="{CA8A71AE-B5FF-43CF-B92A-61784A1F01A3}" srcOrd="2" destOrd="0" parTransId="{197938F2-E966-41BB-81DF-75A12E57527D}" sibTransId="{2A2BC3D7-2173-402B-89F5-B92C0CE69A69}"/>
    <dgm:cxn modelId="{73CB76AA-5036-489A-ADDF-272CC7768FCB}" srcId="{F14BB885-4798-4DC0-BF4E-E72CD096CCF6}" destId="{148FC1A0-2C42-46A3-B5E5-9C1DEF777805}" srcOrd="1" destOrd="0" parTransId="{12816A30-3451-4C40-BD33-8160D4C5409E}" sibTransId="{7DD7B3EF-C70B-4651-8A5A-17E7D8A063AC}"/>
    <dgm:cxn modelId="{E53B10AD-A6C7-45F0-B803-8A068C01DD8C}" type="presOf" srcId="{148FC1A0-2C42-46A3-B5E5-9C1DEF777805}" destId="{E2D2F5AE-B91F-425F-BD52-9DE38BE5593C}" srcOrd="0" destOrd="0" presId="urn:microsoft.com/office/officeart/2018/2/layout/IconVerticalSolidList"/>
    <dgm:cxn modelId="{DB4CD2AE-ECA7-4B1E-B368-4B34E5704AC6}" type="presOf" srcId="{DA9D7771-8E37-48F5-AF12-70E0C766CCCB}" destId="{D3EC0B8A-38BF-444A-BA07-EE55507AEA75}" srcOrd="0" destOrd="0" presId="urn:microsoft.com/office/officeart/2018/2/layout/IconVerticalSolidList"/>
    <dgm:cxn modelId="{3F183FB7-0BA4-481E-BAF6-78469E15AFC1}" type="presOf" srcId="{F14BB885-4798-4DC0-BF4E-E72CD096CCF6}" destId="{01A5268D-B60B-476B-8B1A-99E7911D58D7}" srcOrd="0" destOrd="0" presId="urn:microsoft.com/office/officeart/2018/2/layout/IconVerticalSolidList"/>
    <dgm:cxn modelId="{51EB7CC0-8558-4475-BA68-C14A4A750781}" srcId="{F14BB885-4798-4DC0-BF4E-E72CD096CCF6}" destId="{CCB7DFA9-421C-4AE0-9D57-F5E9FAC563DA}" srcOrd="3" destOrd="0" parTransId="{9D12D610-F4F9-4D02-9A8F-E4D9245CFBAA}" sibTransId="{7DD1F061-7935-4513-ADFB-4B174458D4EA}"/>
    <dgm:cxn modelId="{8C587AC3-9F98-4C91-A076-559A1278B365}" srcId="{F14BB885-4798-4DC0-BF4E-E72CD096CCF6}" destId="{DA9D7771-8E37-48F5-AF12-70E0C766CCCB}" srcOrd="0" destOrd="0" parTransId="{D1C1E942-6FD2-421D-BF38-773F1B321860}" sibTransId="{5C9DFBDC-B415-4200-85E2-6F9E0E2F924C}"/>
    <dgm:cxn modelId="{2FD5B415-0860-493C-93A5-EA4B7B833BCB}" type="presParOf" srcId="{01A5268D-B60B-476B-8B1A-99E7911D58D7}" destId="{4BB6FA90-55A5-414B-B50F-3B4FD329DACE}" srcOrd="0" destOrd="0" presId="urn:microsoft.com/office/officeart/2018/2/layout/IconVerticalSolidList"/>
    <dgm:cxn modelId="{54998198-1E15-4FAD-8553-404C558A699B}" type="presParOf" srcId="{4BB6FA90-55A5-414B-B50F-3B4FD329DACE}" destId="{659544DF-2598-4714-A595-496C2234F30E}" srcOrd="0" destOrd="0" presId="urn:microsoft.com/office/officeart/2018/2/layout/IconVerticalSolidList"/>
    <dgm:cxn modelId="{2D374CE9-5DD4-4B3A-B1FD-05DECD7C107E}" type="presParOf" srcId="{4BB6FA90-55A5-414B-B50F-3B4FD329DACE}" destId="{9D8A2A2D-0507-416F-8E5E-33F3FCE42A5C}" srcOrd="1" destOrd="0" presId="urn:microsoft.com/office/officeart/2018/2/layout/IconVerticalSolidList"/>
    <dgm:cxn modelId="{4FAFF870-ED00-437A-AC6C-7F3EB37B8119}" type="presParOf" srcId="{4BB6FA90-55A5-414B-B50F-3B4FD329DACE}" destId="{BCC9F439-92C8-40CD-BE8D-EFBFCBCD2EC1}" srcOrd="2" destOrd="0" presId="urn:microsoft.com/office/officeart/2018/2/layout/IconVerticalSolidList"/>
    <dgm:cxn modelId="{2C91B847-9301-4AB4-AAAE-02FDA63E08BB}" type="presParOf" srcId="{4BB6FA90-55A5-414B-B50F-3B4FD329DACE}" destId="{D3EC0B8A-38BF-444A-BA07-EE55507AEA75}" srcOrd="3" destOrd="0" presId="urn:microsoft.com/office/officeart/2018/2/layout/IconVerticalSolidList"/>
    <dgm:cxn modelId="{5E10B48B-99D4-497A-876B-F7D86528F14D}" type="presParOf" srcId="{01A5268D-B60B-476B-8B1A-99E7911D58D7}" destId="{29D881F7-FED8-4C2D-83E6-15D18BFDEE57}" srcOrd="1" destOrd="0" presId="urn:microsoft.com/office/officeart/2018/2/layout/IconVerticalSolidList"/>
    <dgm:cxn modelId="{988FF536-5D2F-43D0-90B2-EBA09B2A8059}" type="presParOf" srcId="{01A5268D-B60B-476B-8B1A-99E7911D58D7}" destId="{DF4A5D98-F2D9-4658-A327-0613A5FE3391}" srcOrd="2" destOrd="0" presId="urn:microsoft.com/office/officeart/2018/2/layout/IconVerticalSolidList"/>
    <dgm:cxn modelId="{1C814D0F-27F9-4B56-AF46-FB6E20FA1C20}" type="presParOf" srcId="{DF4A5D98-F2D9-4658-A327-0613A5FE3391}" destId="{5C7BA5FE-6D33-4E8D-9DB2-18BCA32C2A29}" srcOrd="0" destOrd="0" presId="urn:microsoft.com/office/officeart/2018/2/layout/IconVerticalSolidList"/>
    <dgm:cxn modelId="{0AAE54F7-23C1-4D3E-A5D4-B8AFD8008217}" type="presParOf" srcId="{DF4A5D98-F2D9-4658-A327-0613A5FE3391}" destId="{7038A8E7-1C72-45B4-8356-4311F156BD47}" srcOrd="1" destOrd="0" presId="urn:microsoft.com/office/officeart/2018/2/layout/IconVerticalSolidList"/>
    <dgm:cxn modelId="{09D01CAA-ABBC-4C20-94BC-921B13C0DA55}" type="presParOf" srcId="{DF4A5D98-F2D9-4658-A327-0613A5FE3391}" destId="{1D9144FB-3B23-4CC6-9B92-EA0637249FFC}" srcOrd="2" destOrd="0" presId="urn:microsoft.com/office/officeart/2018/2/layout/IconVerticalSolidList"/>
    <dgm:cxn modelId="{8ADF9A84-542A-458E-9588-1670B5AF3A07}" type="presParOf" srcId="{DF4A5D98-F2D9-4658-A327-0613A5FE3391}" destId="{E2D2F5AE-B91F-425F-BD52-9DE38BE5593C}" srcOrd="3" destOrd="0" presId="urn:microsoft.com/office/officeart/2018/2/layout/IconVerticalSolidList"/>
    <dgm:cxn modelId="{C3728997-5249-424C-9184-85EE340C7372}" type="presParOf" srcId="{01A5268D-B60B-476B-8B1A-99E7911D58D7}" destId="{32DC5632-F860-405E-94E6-D9E32878371F}" srcOrd="3" destOrd="0" presId="urn:microsoft.com/office/officeart/2018/2/layout/IconVerticalSolidList"/>
    <dgm:cxn modelId="{A277DC07-11CA-4DE0-B1F7-47EB76FBB687}" type="presParOf" srcId="{01A5268D-B60B-476B-8B1A-99E7911D58D7}" destId="{B46C33D8-5F73-4FF0-88E6-C04B9554AB5C}" srcOrd="4" destOrd="0" presId="urn:microsoft.com/office/officeart/2018/2/layout/IconVerticalSolidList"/>
    <dgm:cxn modelId="{A1DF1C56-F386-4842-85E0-3C9A3366DF01}" type="presParOf" srcId="{B46C33D8-5F73-4FF0-88E6-C04B9554AB5C}" destId="{206C311D-BFC4-419C-A332-2B83345F2738}" srcOrd="0" destOrd="0" presId="urn:microsoft.com/office/officeart/2018/2/layout/IconVerticalSolidList"/>
    <dgm:cxn modelId="{E71FCB92-643F-407D-BE09-3B7BE1938D7A}" type="presParOf" srcId="{B46C33D8-5F73-4FF0-88E6-C04B9554AB5C}" destId="{351FB9F1-57F7-48BE-AAD6-B894E80B99E2}" srcOrd="1" destOrd="0" presId="urn:microsoft.com/office/officeart/2018/2/layout/IconVerticalSolidList"/>
    <dgm:cxn modelId="{C3AD1D87-19D2-4385-9184-DA348A7C01AE}" type="presParOf" srcId="{B46C33D8-5F73-4FF0-88E6-C04B9554AB5C}" destId="{BF6F593A-F871-4D09-8B2F-8EA34B09F8E2}" srcOrd="2" destOrd="0" presId="urn:microsoft.com/office/officeart/2018/2/layout/IconVerticalSolidList"/>
    <dgm:cxn modelId="{4CA4DAB7-A090-4678-A6A1-C5F6DF7BAA54}" type="presParOf" srcId="{B46C33D8-5F73-4FF0-88E6-C04B9554AB5C}" destId="{6A22AD20-3262-4395-8D98-F70C4160C97F}" srcOrd="3" destOrd="0" presId="urn:microsoft.com/office/officeart/2018/2/layout/IconVerticalSolidList"/>
    <dgm:cxn modelId="{BC280B47-E217-4333-9898-9CABEFE25681}" type="presParOf" srcId="{01A5268D-B60B-476B-8B1A-99E7911D58D7}" destId="{C6556683-18A3-4325-88CA-9A776E2554CB}" srcOrd="5" destOrd="0" presId="urn:microsoft.com/office/officeart/2018/2/layout/IconVerticalSolidList"/>
    <dgm:cxn modelId="{2272F991-E23C-4352-A041-2707BB596491}" type="presParOf" srcId="{01A5268D-B60B-476B-8B1A-99E7911D58D7}" destId="{272C7300-6747-4F01-964F-5ECBDEB94C78}" srcOrd="6" destOrd="0" presId="urn:microsoft.com/office/officeart/2018/2/layout/IconVerticalSolidList"/>
    <dgm:cxn modelId="{2EE1D4C3-850B-4BC5-B98F-F8B0FEF88BFD}" type="presParOf" srcId="{272C7300-6747-4F01-964F-5ECBDEB94C78}" destId="{1C52F85A-1CD7-4CA0-9489-82ED880FB654}" srcOrd="0" destOrd="0" presId="urn:microsoft.com/office/officeart/2018/2/layout/IconVerticalSolidList"/>
    <dgm:cxn modelId="{AC78EB09-7D4F-4879-8671-5AB46926BAD8}" type="presParOf" srcId="{272C7300-6747-4F01-964F-5ECBDEB94C78}" destId="{59D4C8B9-1DE2-4BB3-BCA5-1D3B69235EA1}" srcOrd="1" destOrd="0" presId="urn:microsoft.com/office/officeart/2018/2/layout/IconVerticalSolidList"/>
    <dgm:cxn modelId="{EED4CE50-7AE8-43BB-9478-1AA48F4A344E}" type="presParOf" srcId="{272C7300-6747-4F01-964F-5ECBDEB94C78}" destId="{941B6C8A-21AB-4920-989B-22AC46ECBA84}" srcOrd="2" destOrd="0" presId="urn:microsoft.com/office/officeart/2018/2/layout/IconVerticalSolidList"/>
    <dgm:cxn modelId="{AB74797F-0DBE-47D5-A733-80C82CE9EF69}" type="presParOf" srcId="{272C7300-6747-4F01-964F-5ECBDEB94C78}" destId="{7A2031CE-37CA-49F2-B694-FABD6202FDF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004A8-0DC6-46B3-81D0-46B3FE114D3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C962BAE-CB37-4B6B-9816-296048A9FEA6}">
      <dgm:prSet custT="1"/>
      <dgm:spPr/>
      <dgm:t>
        <a:bodyPr/>
        <a:lstStyle/>
        <a:p>
          <a:r>
            <a:rPr lang="en-US" sz="1600" dirty="0">
              <a:solidFill>
                <a:schemeClr val="tx2"/>
              </a:solidFill>
              <a:latin typeface="Aptos" panose="020B0004020202020204" pitchFamily="34" charset="0"/>
            </a:rPr>
            <a:t>The Designated Contact Person (DCP) is assigned one Personal Identification Number (PIN) for access to the Iowa Medicaid Portal Access (IMPA) system. Additionally, the DCP is automatically granted two extra PINs for other users who may need access to IMPA. </a:t>
          </a:r>
          <a:endParaRPr lang="en-US" sz="1600" dirty="0">
            <a:latin typeface="Aptos" panose="020B0004020202020204" pitchFamily="34" charset="0"/>
          </a:endParaRPr>
        </a:p>
      </dgm:t>
    </dgm:pt>
    <dgm:pt modelId="{6CAC832C-5CFD-43A2-B7F6-3A1CC7A514A6}" type="parTrans" cxnId="{AC9FB863-5826-4900-A6FE-3C1FA440EA9A}">
      <dgm:prSet/>
      <dgm:spPr/>
      <dgm:t>
        <a:bodyPr/>
        <a:lstStyle/>
        <a:p>
          <a:endParaRPr lang="en-US"/>
        </a:p>
      </dgm:t>
    </dgm:pt>
    <dgm:pt modelId="{E378775D-1C5D-4799-92E5-ABB89815960E}" type="sibTrans" cxnId="{AC9FB863-5826-4900-A6FE-3C1FA440EA9A}">
      <dgm:prSet/>
      <dgm:spPr/>
      <dgm:t>
        <a:bodyPr/>
        <a:lstStyle/>
        <a:p>
          <a:endParaRPr lang="en-US"/>
        </a:p>
      </dgm:t>
    </dgm:pt>
    <dgm:pt modelId="{EAEDF9FA-3417-4DCC-AB8F-D035366F7666}">
      <dgm:prSet custT="1"/>
      <dgm:spPr/>
      <dgm:t>
        <a:bodyPr/>
        <a:lstStyle/>
        <a:p>
          <a:r>
            <a:rPr lang="en-US" sz="1600" dirty="0">
              <a:solidFill>
                <a:schemeClr val="tx2"/>
              </a:solidFill>
              <a:latin typeface="Aptos" panose="020B0004020202020204" pitchFamily="34" charset="0"/>
            </a:rPr>
            <a:t>New TIN: If the provider has never been enrolled with the HHS or was previously enrolled but is no longer active, the provider is considered new and requires Ownership and Control Disclosure OCD. </a:t>
          </a:r>
          <a:endParaRPr lang="en-US" sz="1600" dirty="0">
            <a:latin typeface="Aptos" panose="020B0004020202020204" pitchFamily="34" charset="0"/>
          </a:endParaRPr>
        </a:p>
      </dgm:t>
    </dgm:pt>
    <dgm:pt modelId="{A3E9E88C-9311-4DE1-BAF7-20AB4B1F6496}" type="parTrans" cxnId="{4160C5B4-8355-4786-83F6-B4DB748C0F72}">
      <dgm:prSet/>
      <dgm:spPr/>
      <dgm:t>
        <a:bodyPr/>
        <a:lstStyle/>
        <a:p>
          <a:endParaRPr lang="en-US"/>
        </a:p>
      </dgm:t>
    </dgm:pt>
    <dgm:pt modelId="{85A006E7-312F-43E2-BE4D-87723749D379}" type="sibTrans" cxnId="{4160C5B4-8355-4786-83F6-B4DB748C0F72}">
      <dgm:prSet/>
      <dgm:spPr/>
      <dgm:t>
        <a:bodyPr/>
        <a:lstStyle/>
        <a:p>
          <a:endParaRPr lang="en-US"/>
        </a:p>
      </dgm:t>
    </dgm:pt>
    <dgm:pt modelId="{5D214803-2DD3-4CA8-91DE-0ED51DDA0F68}">
      <dgm:prSet custT="1"/>
      <dgm:spPr/>
      <dgm:t>
        <a:bodyPr/>
        <a:lstStyle/>
        <a:p>
          <a:r>
            <a:rPr lang="en-US" sz="1600" dirty="0">
              <a:solidFill>
                <a:schemeClr val="tx2"/>
              </a:solidFill>
              <a:latin typeface="Aptos" panose="020B0004020202020204" pitchFamily="34" charset="0"/>
            </a:rPr>
            <a:t>If there is a change in ownership, the provider must complete a DCP form and a new OCD. </a:t>
          </a:r>
          <a:endParaRPr lang="en-US" sz="1600" dirty="0">
            <a:latin typeface="Aptos" panose="020B0004020202020204" pitchFamily="34" charset="0"/>
          </a:endParaRPr>
        </a:p>
      </dgm:t>
    </dgm:pt>
    <dgm:pt modelId="{41F8732D-1EC1-4D57-A66E-EBE08673D0C2}" type="parTrans" cxnId="{A38F951E-35A3-49F1-9FC6-FE0D8D9425F2}">
      <dgm:prSet/>
      <dgm:spPr/>
      <dgm:t>
        <a:bodyPr/>
        <a:lstStyle/>
        <a:p>
          <a:endParaRPr lang="en-US"/>
        </a:p>
      </dgm:t>
    </dgm:pt>
    <dgm:pt modelId="{14D3C129-8CBD-49DC-B9CB-26FD8FA7B768}" type="sibTrans" cxnId="{A38F951E-35A3-49F1-9FC6-FE0D8D9425F2}">
      <dgm:prSet/>
      <dgm:spPr/>
      <dgm:t>
        <a:bodyPr/>
        <a:lstStyle/>
        <a:p>
          <a:endParaRPr lang="en-US"/>
        </a:p>
      </dgm:t>
    </dgm:pt>
    <dgm:pt modelId="{FA7F6301-FFF5-4A57-A81F-472D9156ED84}" type="pres">
      <dgm:prSet presAssocID="{E7F004A8-0DC6-46B3-81D0-46B3FE114D33}" presName="root" presStyleCnt="0">
        <dgm:presLayoutVars>
          <dgm:dir/>
          <dgm:resizeHandles val="exact"/>
        </dgm:presLayoutVars>
      </dgm:prSet>
      <dgm:spPr/>
    </dgm:pt>
    <dgm:pt modelId="{C6D6B41C-9C40-4445-80CA-027C43B2D15C}" type="pres">
      <dgm:prSet presAssocID="{BC962BAE-CB37-4B6B-9816-296048A9FEA6}" presName="compNode" presStyleCnt="0"/>
      <dgm:spPr/>
    </dgm:pt>
    <dgm:pt modelId="{74985CED-92F3-4490-AEF1-5E54F29160BB}" type="pres">
      <dgm:prSet presAssocID="{BC962BAE-CB37-4B6B-9816-296048A9FEA6}" presName="bgRect" presStyleLbl="bgShp" presStyleIdx="0" presStyleCnt="3"/>
      <dgm:spPr/>
    </dgm:pt>
    <dgm:pt modelId="{B8A68B5E-C938-49A7-BA11-15D5C402DAC8}" type="pres">
      <dgm:prSet presAssocID="{BC962BAE-CB37-4B6B-9816-296048A9FEA6}"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498C834A-58F6-4515-B2B2-9C9038BAD963}" type="pres">
      <dgm:prSet presAssocID="{BC962BAE-CB37-4B6B-9816-296048A9FEA6}" presName="spaceRect" presStyleCnt="0"/>
      <dgm:spPr/>
    </dgm:pt>
    <dgm:pt modelId="{132DFA9C-E0D1-49E2-BE37-7F1835D5DD95}" type="pres">
      <dgm:prSet presAssocID="{BC962BAE-CB37-4B6B-9816-296048A9FEA6}" presName="parTx" presStyleLbl="revTx" presStyleIdx="0" presStyleCnt="3">
        <dgm:presLayoutVars>
          <dgm:chMax val="0"/>
          <dgm:chPref val="0"/>
        </dgm:presLayoutVars>
      </dgm:prSet>
      <dgm:spPr/>
    </dgm:pt>
    <dgm:pt modelId="{D502352F-25D8-4DA0-ACC9-D5C80DF02FE3}" type="pres">
      <dgm:prSet presAssocID="{E378775D-1C5D-4799-92E5-ABB89815960E}" presName="sibTrans" presStyleCnt="0"/>
      <dgm:spPr/>
    </dgm:pt>
    <dgm:pt modelId="{EC0966E6-363B-4EF8-907B-63666134F573}" type="pres">
      <dgm:prSet presAssocID="{EAEDF9FA-3417-4DCC-AB8F-D035366F7666}" presName="compNode" presStyleCnt="0"/>
      <dgm:spPr/>
    </dgm:pt>
    <dgm:pt modelId="{5704A4FE-8080-4DD3-AE8A-50223140AD15}" type="pres">
      <dgm:prSet presAssocID="{EAEDF9FA-3417-4DCC-AB8F-D035366F7666}" presName="bgRect" presStyleLbl="bgShp" presStyleIdx="1" presStyleCnt="3"/>
      <dgm:spPr/>
    </dgm:pt>
    <dgm:pt modelId="{7B4363A8-851B-483A-B08F-ADD09BFAA404}" type="pres">
      <dgm:prSet presAssocID="{EAEDF9FA-3417-4DCC-AB8F-D035366F76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5EB538B-434D-497D-AEE3-D9F7281812F4}" type="pres">
      <dgm:prSet presAssocID="{EAEDF9FA-3417-4DCC-AB8F-D035366F7666}" presName="spaceRect" presStyleCnt="0"/>
      <dgm:spPr/>
    </dgm:pt>
    <dgm:pt modelId="{D89BAD84-D3BD-4F3A-AAB1-87B7721CF94B}" type="pres">
      <dgm:prSet presAssocID="{EAEDF9FA-3417-4DCC-AB8F-D035366F7666}" presName="parTx" presStyleLbl="revTx" presStyleIdx="1" presStyleCnt="3">
        <dgm:presLayoutVars>
          <dgm:chMax val="0"/>
          <dgm:chPref val="0"/>
        </dgm:presLayoutVars>
      </dgm:prSet>
      <dgm:spPr/>
    </dgm:pt>
    <dgm:pt modelId="{5D008D71-1651-4141-AF3D-3E55C4E2B718}" type="pres">
      <dgm:prSet presAssocID="{85A006E7-312F-43E2-BE4D-87723749D379}" presName="sibTrans" presStyleCnt="0"/>
      <dgm:spPr/>
    </dgm:pt>
    <dgm:pt modelId="{5D86A774-0ED7-40DD-A3E3-76DCFEC3B892}" type="pres">
      <dgm:prSet presAssocID="{5D214803-2DD3-4CA8-91DE-0ED51DDA0F68}" presName="compNode" presStyleCnt="0"/>
      <dgm:spPr/>
    </dgm:pt>
    <dgm:pt modelId="{D59451DD-D97F-4161-A413-B0F539E0E9B9}" type="pres">
      <dgm:prSet presAssocID="{5D214803-2DD3-4CA8-91DE-0ED51DDA0F68}" presName="bgRect" presStyleLbl="bgShp" presStyleIdx="2" presStyleCnt="3"/>
      <dgm:spPr/>
    </dgm:pt>
    <dgm:pt modelId="{5DC176F1-2765-4CC9-873C-7134AE39BD1C}" type="pres">
      <dgm:prSet presAssocID="{5D214803-2DD3-4CA8-91DE-0ED51DDA0F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2BD2526E-67B0-452B-83A0-839718224AB8}" type="pres">
      <dgm:prSet presAssocID="{5D214803-2DD3-4CA8-91DE-0ED51DDA0F68}" presName="spaceRect" presStyleCnt="0"/>
      <dgm:spPr/>
    </dgm:pt>
    <dgm:pt modelId="{D3484449-4BC8-4B92-B494-49FAAC9AF498}" type="pres">
      <dgm:prSet presAssocID="{5D214803-2DD3-4CA8-91DE-0ED51DDA0F68}" presName="parTx" presStyleLbl="revTx" presStyleIdx="2" presStyleCnt="3">
        <dgm:presLayoutVars>
          <dgm:chMax val="0"/>
          <dgm:chPref val="0"/>
        </dgm:presLayoutVars>
      </dgm:prSet>
      <dgm:spPr/>
    </dgm:pt>
  </dgm:ptLst>
  <dgm:cxnLst>
    <dgm:cxn modelId="{CEB14905-2352-4B8E-A469-4CE2E3EC81B2}" type="presOf" srcId="{BC962BAE-CB37-4B6B-9816-296048A9FEA6}" destId="{132DFA9C-E0D1-49E2-BE37-7F1835D5DD95}" srcOrd="0" destOrd="0" presId="urn:microsoft.com/office/officeart/2018/2/layout/IconVerticalSolidList"/>
    <dgm:cxn modelId="{A38F951E-35A3-49F1-9FC6-FE0D8D9425F2}" srcId="{E7F004A8-0DC6-46B3-81D0-46B3FE114D33}" destId="{5D214803-2DD3-4CA8-91DE-0ED51DDA0F68}" srcOrd="2" destOrd="0" parTransId="{41F8732D-1EC1-4D57-A66E-EBE08673D0C2}" sibTransId="{14D3C129-8CBD-49DC-B9CB-26FD8FA7B768}"/>
    <dgm:cxn modelId="{AC9FB863-5826-4900-A6FE-3C1FA440EA9A}" srcId="{E7F004A8-0DC6-46B3-81D0-46B3FE114D33}" destId="{BC962BAE-CB37-4B6B-9816-296048A9FEA6}" srcOrd="0" destOrd="0" parTransId="{6CAC832C-5CFD-43A2-B7F6-3A1CC7A514A6}" sibTransId="{E378775D-1C5D-4799-92E5-ABB89815960E}"/>
    <dgm:cxn modelId="{B0630E66-AF05-49A6-B1B1-C6FA7351CA97}" type="presOf" srcId="{5D214803-2DD3-4CA8-91DE-0ED51DDA0F68}" destId="{D3484449-4BC8-4B92-B494-49FAAC9AF498}" srcOrd="0" destOrd="0" presId="urn:microsoft.com/office/officeart/2018/2/layout/IconVerticalSolidList"/>
    <dgm:cxn modelId="{42048B7E-1741-4E30-8340-487E1B2E2EFE}" type="presOf" srcId="{E7F004A8-0DC6-46B3-81D0-46B3FE114D33}" destId="{FA7F6301-FFF5-4A57-A81F-472D9156ED84}" srcOrd="0" destOrd="0" presId="urn:microsoft.com/office/officeart/2018/2/layout/IconVerticalSolidList"/>
    <dgm:cxn modelId="{4160C5B4-8355-4786-83F6-B4DB748C0F72}" srcId="{E7F004A8-0DC6-46B3-81D0-46B3FE114D33}" destId="{EAEDF9FA-3417-4DCC-AB8F-D035366F7666}" srcOrd="1" destOrd="0" parTransId="{A3E9E88C-9311-4DE1-BAF7-20AB4B1F6496}" sibTransId="{85A006E7-312F-43E2-BE4D-87723749D379}"/>
    <dgm:cxn modelId="{B30F24EB-9F1E-45FF-BE45-573955715C0A}" type="presOf" srcId="{EAEDF9FA-3417-4DCC-AB8F-D035366F7666}" destId="{D89BAD84-D3BD-4F3A-AAB1-87B7721CF94B}" srcOrd="0" destOrd="0" presId="urn:microsoft.com/office/officeart/2018/2/layout/IconVerticalSolidList"/>
    <dgm:cxn modelId="{109D9665-6BEA-40D9-A802-A63C79CF1A09}" type="presParOf" srcId="{FA7F6301-FFF5-4A57-A81F-472D9156ED84}" destId="{C6D6B41C-9C40-4445-80CA-027C43B2D15C}" srcOrd="0" destOrd="0" presId="urn:microsoft.com/office/officeart/2018/2/layout/IconVerticalSolidList"/>
    <dgm:cxn modelId="{D625913C-314C-4D3B-B8D6-DBC625464391}" type="presParOf" srcId="{C6D6B41C-9C40-4445-80CA-027C43B2D15C}" destId="{74985CED-92F3-4490-AEF1-5E54F29160BB}" srcOrd="0" destOrd="0" presId="urn:microsoft.com/office/officeart/2018/2/layout/IconVerticalSolidList"/>
    <dgm:cxn modelId="{F774CCFF-AE80-4B2F-9190-3841B8F8E8F0}" type="presParOf" srcId="{C6D6B41C-9C40-4445-80CA-027C43B2D15C}" destId="{B8A68B5E-C938-49A7-BA11-15D5C402DAC8}" srcOrd="1" destOrd="0" presId="urn:microsoft.com/office/officeart/2018/2/layout/IconVerticalSolidList"/>
    <dgm:cxn modelId="{AC0F9A40-8D97-40BD-859B-BE5CD7736DF5}" type="presParOf" srcId="{C6D6B41C-9C40-4445-80CA-027C43B2D15C}" destId="{498C834A-58F6-4515-B2B2-9C9038BAD963}" srcOrd="2" destOrd="0" presId="urn:microsoft.com/office/officeart/2018/2/layout/IconVerticalSolidList"/>
    <dgm:cxn modelId="{A3EB2A1C-0D08-4094-8AFE-F9A0A7B66891}" type="presParOf" srcId="{C6D6B41C-9C40-4445-80CA-027C43B2D15C}" destId="{132DFA9C-E0D1-49E2-BE37-7F1835D5DD95}" srcOrd="3" destOrd="0" presId="urn:microsoft.com/office/officeart/2018/2/layout/IconVerticalSolidList"/>
    <dgm:cxn modelId="{A53B29A0-FF9A-4215-803A-F46DA8A06AB7}" type="presParOf" srcId="{FA7F6301-FFF5-4A57-A81F-472D9156ED84}" destId="{D502352F-25D8-4DA0-ACC9-D5C80DF02FE3}" srcOrd="1" destOrd="0" presId="urn:microsoft.com/office/officeart/2018/2/layout/IconVerticalSolidList"/>
    <dgm:cxn modelId="{E6642607-B664-4006-B12E-BB3BE2F20CDF}" type="presParOf" srcId="{FA7F6301-FFF5-4A57-A81F-472D9156ED84}" destId="{EC0966E6-363B-4EF8-907B-63666134F573}" srcOrd="2" destOrd="0" presId="urn:microsoft.com/office/officeart/2018/2/layout/IconVerticalSolidList"/>
    <dgm:cxn modelId="{1354302C-37DE-4171-95E7-BFE377F7F402}" type="presParOf" srcId="{EC0966E6-363B-4EF8-907B-63666134F573}" destId="{5704A4FE-8080-4DD3-AE8A-50223140AD15}" srcOrd="0" destOrd="0" presId="urn:microsoft.com/office/officeart/2018/2/layout/IconVerticalSolidList"/>
    <dgm:cxn modelId="{11DDA6A6-6AC6-43BF-AE98-F25E7EF3D62E}" type="presParOf" srcId="{EC0966E6-363B-4EF8-907B-63666134F573}" destId="{7B4363A8-851B-483A-B08F-ADD09BFAA404}" srcOrd="1" destOrd="0" presId="urn:microsoft.com/office/officeart/2018/2/layout/IconVerticalSolidList"/>
    <dgm:cxn modelId="{22BF85E9-9055-4644-B5E3-E34E2458160E}" type="presParOf" srcId="{EC0966E6-363B-4EF8-907B-63666134F573}" destId="{65EB538B-434D-497D-AEE3-D9F7281812F4}" srcOrd="2" destOrd="0" presId="urn:microsoft.com/office/officeart/2018/2/layout/IconVerticalSolidList"/>
    <dgm:cxn modelId="{FA39CF2D-6412-488C-A3EA-3934C2147706}" type="presParOf" srcId="{EC0966E6-363B-4EF8-907B-63666134F573}" destId="{D89BAD84-D3BD-4F3A-AAB1-87B7721CF94B}" srcOrd="3" destOrd="0" presId="urn:microsoft.com/office/officeart/2018/2/layout/IconVerticalSolidList"/>
    <dgm:cxn modelId="{A88DF479-9468-47CF-B2B5-5870025D36B2}" type="presParOf" srcId="{FA7F6301-FFF5-4A57-A81F-472D9156ED84}" destId="{5D008D71-1651-4141-AF3D-3E55C4E2B718}" srcOrd="3" destOrd="0" presId="urn:microsoft.com/office/officeart/2018/2/layout/IconVerticalSolidList"/>
    <dgm:cxn modelId="{305D906A-AACF-415E-A785-72A4A0A4F244}" type="presParOf" srcId="{FA7F6301-FFF5-4A57-A81F-472D9156ED84}" destId="{5D86A774-0ED7-40DD-A3E3-76DCFEC3B892}" srcOrd="4" destOrd="0" presId="urn:microsoft.com/office/officeart/2018/2/layout/IconVerticalSolidList"/>
    <dgm:cxn modelId="{FB1574F5-500D-4A30-B36D-25A7C3BE8D7A}" type="presParOf" srcId="{5D86A774-0ED7-40DD-A3E3-76DCFEC3B892}" destId="{D59451DD-D97F-4161-A413-B0F539E0E9B9}" srcOrd="0" destOrd="0" presId="urn:microsoft.com/office/officeart/2018/2/layout/IconVerticalSolidList"/>
    <dgm:cxn modelId="{169221AE-0D27-40B1-8F29-BAC5CFEEF144}" type="presParOf" srcId="{5D86A774-0ED7-40DD-A3E3-76DCFEC3B892}" destId="{5DC176F1-2765-4CC9-873C-7134AE39BD1C}" srcOrd="1" destOrd="0" presId="urn:microsoft.com/office/officeart/2018/2/layout/IconVerticalSolidList"/>
    <dgm:cxn modelId="{A59A1DEA-AC6F-4DA4-8DB7-D227C362DE3B}" type="presParOf" srcId="{5D86A774-0ED7-40DD-A3E3-76DCFEC3B892}" destId="{2BD2526E-67B0-452B-83A0-839718224AB8}" srcOrd="2" destOrd="0" presId="urn:microsoft.com/office/officeart/2018/2/layout/IconVerticalSolidList"/>
    <dgm:cxn modelId="{AB17AC9E-0494-4BD6-95C0-2D0E0BF2690E}" type="presParOf" srcId="{5D86A774-0ED7-40DD-A3E3-76DCFEC3B892}" destId="{D3484449-4BC8-4B92-B494-49FAAC9AF49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544DF-2598-4714-A595-496C2234F30E}">
      <dsp:nvSpPr>
        <dsp:cNvPr id="0" name=""/>
        <dsp:cNvSpPr/>
      </dsp:nvSpPr>
      <dsp:spPr>
        <a:xfrm>
          <a:off x="0" y="4400"/>
          <a:ext cx="4629150" cy="9639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A2A2D-0507-416F-8E5E-33F3FCE42A5C}">
      <dsp:nvSpPr>
        <dsp:cNvPr id="0" name=""/>
        <dsp:cNvSpPr/>
      </dsp:nvSpPr>
      <dsp:spPr>
        <a:xfrm>
          <a:off x="291588" y="221284"/>
          <a:ext cx="530678" cy="5301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EC0B8A-38BF-444A-BA07-EE55507AEA75}">
      <dsp:nvSpPr>
        <dsp:cNvPr id="0" name=""/>
        <dsp:cNvSpPr/>
      </dsp:nvSpPr>
      <dsp:spPr>
        <a:xfrm>
          <a:off x="1113855" y="4400"/>
          <a:ext cx="3481557" cy="1024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92" tIns="108392" rIns="108392" bIns="108392"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ptos" panose="020B0004020202020204" pitchFamily="34" charset="0"/>
            </a:rPr>
            <a:t>This application is a total of 18 pages with a section A, B, and C.</a:t>
          </a:r>
        </a:p>
      </dsp:txBody>
      <dsp:txXfrm>
        <a:off x="1113855" y="4400"/>
        <a:ext cx="3481557" cy="1024173"/>
      </dsp:txXfrm>
    </dsp:sp>
    <dsp:sp modelId="{5C7BA5FE-6D33-4E8D-9DB2-18BCA32C2A29}">
      <dsp:nvSpPr>
        <dsp:cNvPr id="0" name=""/>
        <dsp:cNvSpPr/>
      </dsp:nvSpPr>
      <dsp:spPr>
        <a:xfrm>
          <a:off x="0" y="1284617"/>
          <a:ext cx="4629150" cy="9639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38A8E7-1C72-45B4-8356-4311F156BD47}">
      <dsp:nvSpPr>
        <dsp:cNvPr id="0" name=""/>
        <dsp:cNvSpPr/>
      </dsp:nvSpPr>
      <dsp:spPr>
        <a:xfrm>
          <a:off x="291588" y="1501501"/>
          <a:ext cx="530678" cy="5301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D2F5AE-B91F-425F-BD52-9DE38BE5593C}">
      <dsp:nvSpPr>
        <dsp:cNvPr id="0" name=""/>
        <dsp:cNvSpPr/>
      </dsp:nvSpPr>
      <dsp:spPr>
        <a:xfrm>
          <a:off x="1113855" y="1284617"/>
          <a:ext cx="3481557" cy="1024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92" tIns="108392" rIns="108392" bIns="108392"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ptos" panose="020B0004020202020204" pitchFamily="34" charset="0"/>
            </a:rPr>
            <a:t>Section A </a:t>
          </a:r>
          <a:r>
            <a:rPr lang="en-US" sz="1400" kern="1200" dirty="0">
              <a:latin typeface="Aptos" panose="020B0004020202020204" pitchFamily="34" charset="0"/>
            </a:rPr>
            <a:t>is required ONLY when the TAX ID is new to the Iowa Medicaid program. With every Section A requires a Section B.</a:t>
          </a:r>
        </a:p>
      </dsp:txBody>
      <dsp:txXfrm>
        <a:off x="1113855" y="1284617"/>
        <a:ext cx="3481557" cy="1024173"/>
      </dsp:txXfrm>
    </dsp:sp>
    <dsp:sp modelId="{206C311D-BFC4-419C-A332-2B83345F2738}">
      <dsp:nvSpPr>
        <dsp:cNvPr id="0" name=""/>
        <dsp:cNvSpPr/>
      </dsp:nvSpPr>
      <dsp:spPr>
        <a:xfrm>
          <a:off x="0" y="2564834"/>
          <a:ext cx="4629150" cy="9639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FB9F1-57F7-48BE-AAD6-B894E80B99E2}">
      <dsp:nvSpPr>
        <dsp:cNvPr id="0" name=""/>
        <dsp:cNvSpPr/>
      </dsp:nvSpPr>
      <dsp:spPr>
        <a:xfrm>
          <a:off x="291588" y="2781717"/>
          <a:ext cx="530678" cy="5301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22AD20-3262-4395-8D98-F70C4160C97F}">
      <dsp:nvSpPr>
        <dsp:cNvPr id="0" name=""/>
        <dsp:cNvSpPr/>
      </dsp:nvSpPr>
      <dsp:spPr>
        <a:xfrm>
          <a:off x="1113855" y="2564834"/>
          <a:ext cx="3481557" cy="1024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92" tIns="108392" rIns="108392" bIns="108392"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Aptos" panose="020B0004020202020204" pitchFamily="34" charset="0"/>
            </a:rPr>
            <a:t>Section B </a:t>
          </a:r>
          <a:r>
            <a:rPr lang="en-US" sz="1400" kern="1200" dirty="0">
              <a:latin typeface="Aptos" panose="020B0004020202020204" pitchFamily="34" charset="0"/>
            </a:rPr>
            <a:t>is always required with all enrollments into the Iowa Medicaid Program. </a:t>
          </a:r>
        </a:p>
      </dsp:txBody>
      <dsp:txXfrm>
        <a:off x="1113855" y="2564834"/>
        <a:ext cx="3481557" cy="1024173"/>
      </dsp:txXfrm>
    </dsp:sp>
    <dsp:sp modelId="{1C52F85A-1CD7-4CA0-9489-82ED880FB654}">
      <dsp:nvSpPr>
        <dsp:cNvPr id="0" name=""/>
        <dsp:cNvSpPr/>
      </dsp:nvSpPr>
      <dsp:spPr>
        <a:xfrm>
          <a:off x="0" y="3845051"/>
          <a:ext cx="4629150" cy="9639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D4C8B9-1DE2-4BB3-BCA5-1D3B69235EA1}">
      <dsp:nvSpPr>
        <dsp:cNvPr id="0" name=""/>
        <dsp:cNvSpPr/>
      </dsp:nvSpPr>
      <dsp:spPr>
        <a:xfrm>
          <a:off x="291873" y="4061934"/>
          <a:ext cx="530678" cy="5301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2031CE-37CA-49F2-B694-FABD6202FDFC}">
      <dsp:nvSpPr>
        <dsp:cNvPr id="0" name=""/>
        <dsp:cNvSpPr/>
      </dsp:nvSpPr>
      <dsp:spPr>
        <a:xfrm>
          <a:off x="1114425" y="3845051"/>
          <a:ext cx="3445073" cy="1024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392" tIns="108392" rIns="108392" bIns="108392" numCol="1" spcCol="1270" anchor="ctr" anchorCtr="0">
          <a:noAutofit/>
        </a:bodyPr>
        <a:lstStyle/>
        <a:p>
          <a:pPr marL="0" lvl="0" indent="0" algn="l" defTabSz="600075">
            <a:lnSpc>
              <a:spcPct val="100000"/>
            </a:lnSpc>
            <a:spcBef>
              <a:spcPct val="0"/>
            </a:spcBef>
            <a:spcAft>
              <a:spcPct val="35000"/>
            </a:spcAft>
            <a:buNone/>
          </a:pPr>
          <a:r>
            <a:rPr lang="en-US" sz="1350" b="1" kern="1200" dirty="0">
              <a:latin typeface="Aptos" panose="020B0004020202020204" pitchFamily="34" charset="0"/>
            </a:rPr>
            <a:t>Section C </a:t>
          </a:r>
          <a:r>
            <a:rPr lang="en-US" sz="1350" kern="1200" dirty="0">
              <a:latin typeface="Aptos" panose="020B0004020202020204" pitchFamily="34" charset="0"/>
            </a:rPr>
            <a:t>is only required for individual providers, if the provider wants the application shared with the Managed Care Organizations in Iowa.  </a:t>
          </a:r>
        </a:p>
      </dsp:txBody>
      <dsp:txXfrm>
        <a:off x="1114425" y="3845051"/>
        <a:ext cx="3445073" cy="1024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85CED-92F3-4490-AEF1-5E54F29160BB}">
      <dsp:nvSpPr>
        <dsp:cNvPr id="0" name=""/>
        <dsp:cNvSpPr/>
      </dsp:nvSpPr>
      <dsp:spPr>
        <a:xfrm>
          <a:off x="0" y="531"/>
          <a:ext cx="8214267"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A68B5E-C938-49A7-BA11-15D5C402DAC8}">
      <dsp:nvSpPr>
        <dsp:cNvPr id="0" name=""/>
        <dsp:cNvSpPr/>
      </dsp:nvSpPr>
      <dsp:spPr>
        <a:xfrm>
          <a:off x="375988" y="280191"/>
          <a:ext cx="683614" cy="68361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2DFA9C-E0D1-49E2-BE37-7F1835D5DD95}">
      <dsp:nvSpPr>
        <dsp:cNvPr id="0" name=""/>
        <dsp:cNvSpPr/>
      </dsp:nvSpPr>
      <dsp:spPr>
        <a:xfrm>
          <a:off x="1435590" y="531"/>
          <a:ext cx="67786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2"/>
              </a:solidFill>
              <a:latin typeface="Aptos" panose="020B0004020202020204" pitchFamily="34" charset="0"/>
            </a:rPr>
            <a:t>The Designated Contact Person (DCP) is assigned one Personal Identification Number (PIN) for access to the Iowa Medicaid Portal Access (IMPA) system. Additionally, the DCP is automatically granted two extra PINs for other users who may need access to IMPA. </a:t>
          </a:r>
          <a:endParaRPr lang="en-US" sz="1600" kern="1200">
            <a:latin typeface="Aptos" panose="020B0004020202020204" pitchFamily="34" charset="0"/>
          </a:endParaRPr>
        </a:p>
      </dsp:txBody>
      <dsp:txXfrm>
        <a:off x="1435590" y="531"/>
        <a:ext cx="6778676" cy="1242935"/>
      </dsp:txXfrm>
    </dsp:sp>
    <dsp:sp modelId="{5704A4FE-8080-4DD3-AE8A-50223140AD15}">
      <dsp:nvSpPr>
        <dsp:cNvPr id="0" name=""/>
        <dsp:cNvSpPr/>
      </dsp:nvSpPr>
      <dsp:spPr>
        <a:xfrm>
          <a:off x="0" y="1554201"/>
          <a:ext cx="8214267"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4363A8-851B-483A-B08F-ADD09BFAA40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9BAD84-D3BD-4F3A-AAB1-87B7721CF94B}">
      <dsp:nvSpPr>
        <dsp:cNvPr id="0" name=""/>
        <dsp:cNvSpPr/>
      </dsp:nvSpPr>
      <dsp:spPr>
        <a:xfrm>
          <a:off x="1435590" y="1554201"/>
          <a:ext cx="67786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2"/>
              </a:solidFill>
              <a:latin typeface="Aptos" panose="020B0004020202020204" pitchFamily="34" charset="0"/>
            </a:rPr>
            <a:t>New TIN: If the provider has never been enrolled with the HHS or was previously enrolled but is no longer active, the provider is considered new and requires Ownership and Control Disclosure OCD. </a:t>
          </a:r>
          <a:endParaRPr lang="en-US" sz="1600" kern="1200">
            <a:latin typeface="Aptos" panose="020B0004020202020204" pitchFamily="34" charset="0"/>
          </a:endParaRPr>
        </a:p>
      </dsp:txBody>
      <dsp:txXfrm>
        <a:off x="1435590" y="1554201"/>
        <a:ext cx="6778676" cy="1242935"/>
      </dsp:txXfrm>
    </dsp:sp>
    <dsp:sp modelId="{D59451DD-D97F-4161-A413-B0F539E0E9B9}">
      <dsp:nvSpPr>
        <dsp:cNvPr id="0" name=""/>
        <dsp:cNvSpPr/>
      </dsp:nvSpPr>
      <dsp:spPr>
        <a:xfrm>
          <a:off x="0" y="3107870"/>
          <a:ext cx="8214267"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176F1-2765-4CC9-873C-7134AE39BD1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484449-4BC8-4B92-B494-49FAAC9AF498}">
      <dsp:nvSpPr>
        <dsp:cNvPr id="0" name=""/>
        <dsp:cNvSpPr/>
      </dsp:nvSpPr>
      <dsp:spPr>
        <a:xfrm>
          <a:off x="1435590" y="3107870"/>
          <a:ext cx="67786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2"/>
              </a:solidFill>
              <a:latin typeface="Aptos" panose="020B0004020202020204" pitchFamily="34" charset="0"/>
            </a:rPr>
            <a:t>If there is a change in ownership, the provider must complete a DCP form and a new OCD. </a:t>
          </a:r>
          <a:endParaRPr lang="en-US" sz="1600" kern="1200">
            <a:latin typeface="Aptos" panose="020B0004020202020204" pitchFamily="34" charset="0"/>
          </a:endParaRPr>
        </a:p>
      </dsp:txBody>
      <dsp:txXfrm>
        <a:off x="1435590" y="3107870"/>
        <a:ext cx="6778676"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7T14:21:00.905"/>
    </inkml:context>
    <inkml:brush xml:id="br0">
      <inkml:brushProperty name="width" value="0.05" units="cm"/>
      <inkml:brushProperty name="height" value="0.05" units="cm"/>
      <inkml:brushProperty name="color" value="#E71224"/>
    </inkml:brush>
  </inkml:definitions>
  <inkml:trace contextRef="#ctx0" brushRef="#br0">0 0 24537,'0'682'0,"3296"-682"0,-3296-682 0,-3296 682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7T14:21:00.906"/>
    </inkml:context>
    <inkml:brush xml:id="br0">
      <inkml:brushProperty name="width" value="0.05" units="cm"/>
      <inkml:brushProperty name="height" value="0.05" units="cm"/>
      <inkml:brushProperty name="color" value="#E71224"/>
    </inkml:brush>
  </inkml:definitions>
  <inkml:trace contextRef="#ctx0" brushRef="#br0">1233 1771 24535,'0'69'0,"-2"1"0,0-1 0,-1 0 0,-2-2 0,0 1 0,-1-1 0,-1 1 0,-1-2 0,-1-2 0,0 0 0,-2-2 0,0 0 0,-2-3 0,0 0 0,-1-2 0,0-2 0,-2-1 0,0-2 0,0-2 0,-2-2 0,0-1 0,-1-4 0,0 0 0,-1-3 0,0-3 0,-1-1 0,0-3 0,-1-4 0,0-1 0,-1-2 0,0-4 0,0-1 0,0-4 0,-1-3 0,0 0 0,0-5 0,0-2 0,0-4 0,0-1 0,-1-4 0,1-1 0,0-4 0,0-2 0,0-5 0,1 0 0,-1-3 0,1-4 0,0-1 0,1-4 0,-1-2 0,2-1 0,-1-4 0,1-3 0,1-1 0,0-3 0,1-3 0,0 0 0,1-4 0,1-1 0,0-2 0,1-2 0,0-2 0,2-1 0,0-2 0,1-2 0,1 0 0,0-3 0,2 0 0,0-2 0,1 0 0,1-2 0,1-2 0,1 1 0,1-1 0,1 1 0,0-2 0,2 0 0,0-1 0,2 1 0,0-2 0,2 2 0,0 0 0,2 0 0,0 1 0,1 1 0,1-1 0,1 1 0,1 1 0,1 2 0,1 0 0,0 2 0,2 0 0,0 3 0,1 0 0,1 2 0,0 2 0,2 1 0,0 2 0,1 2 0,0 1 0,1 3 0,1 3 0,0-1 0,1 5 0,0 2 0,1 3 0,1 1 0,-1 2 0,2 3 0,-1 2 0,1 3 0,0 3 0,1 2 0,-1 5 0,1 0 0,0 3 0,0 3 0,0 4 0,1 1 0,-1 4 0,0 1 0,0 4 0,0 3 0,0 3 0,0 0 0,-1 5 0,0 2 0,0 3 0,0 3 0,-1 2 0,0 3 0,-1 2 0,0 1 0,-1 4 0,0 0 0,-1 6 0,0-1 0,-1 3 0,0 3 0,-2 1 0,0 2 0,0 2 0,-2 1 0,0 2 0,-1 2 0,0 0 0,-2 3 0,0 0 0,-2 2 0,0 0 0,-1 2 0,-1 1 0,-1 1 0,-1-1 0,0 1 0,-2 1 0,-1 0 0,0 0 0,-2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7T14:21:00.907"/>
    </inkml:context>
    <inkml:brush xml:id="br0">
      <inkml:brushProperty name="width" value="0.05" units="cm"/>
      <inkml:brushProperty name="height" value="0.05" units="cm"/>
      <inkml:brushProperty name="color" value="#E71224"/>
    </inkml:brush>
  </inkml:definitions>
  <inkml:trace contextRef="#ctx0" brushRef="#br0">1170 586 24520,'0'23'0,"-1"0"0,-2-1 0,0 1 0,-1 0 0,-1-1 0,-1 1 0,0-1 0,-2-1 0,0 1 0,-1-1 0,-1 0 0,-1-1 0,-1 0 0,0-1 0,-1 0 0,-1-1 0,-1 0 0,0-1 0,-1 0 0,-1-1 0,0-1 0,-1 0 0,0-2 0,-1 1 0,0-2 0,-1 0 0,0-2 0,-1 1 0,0-2 0,0-1 0,-1 0 0,0-2 0,0 0 0,-1-1 0,1-1 0,-1-1 0,0-1 0,0 0 0,0-2 0,0 0 0,0-2 0,0 0 0,1-1 0,-1-1 0,1-1 0,-1-1 0,1 0 0,1-2 0,-1 0 0,1-1 0,0-2 0,1 1 0,0-2 0,1 0 0,0-2 0,1 1 0,0-2 0,1 0 0,0-1 0,1-1 0,1 0 0,1-1 0,0 0 0,1-1 0,0 0 0,2-1 0,0 0 0,1-1 0,1 0 0,0-1 0,2 1 0,0-1 0,1-1 0,1 1 0,1-1 0,1 0 0,1 1 0,0-1 0,2 0 0,0 0 0,2 0 0,0 0 0,1 0 0,1 0 0,1 1 0,1 0 0,1 0 0,0 0 0,2 1 0,0-1 0,1 2 0,1-1 0,0 2 0,2-1 0,0 1 0,1 1 0,0 0 0,1 1 0,1 1 0,1 0 0,0 0 0,1 2 0,0 0 0,1 1 0,0 0 0,1 2 0,0 0 0,1 1 0,0 1 0,1 0 0,-1 2 0,1 0 0,1 1 0,-1 1 0,1 1 0,-1 1 0,1 1 0,0 0 0,0 2 0,0 0 0,0 2 0,0 0 0,0 1 0,-1 1 0,1 1 0,-1 1 0,0 1 0,0 0 0,-1 2 0,0 0 0,0 1 0,-1 1 0,0 0 0,-1 2 0,0 0 0,-1 1 0,0 0 0,-1 2 0,0 0 0,-1 0 0,-1 1 0,0 1 0,-1 0 0,-1 1 0,-1 1 0,0-1 0,-1 2 0,-1-1 0,-1 2 0,-1-1 0,0 1 0,-2 0 0,0 0 0,-1 0 0,-1 1 0,-1 0 0,0 0 0,-2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7T14:21:30.245"/>
    </inkml:context>
    <inkml:brush xml:id="br0">
      <inkml:brushProperty name="width" value="0.05" units="cm"/>
      <inkml:brushProperty name="height" value="0.05" units="cm"/>
      <inkml:brushProperty name="color" value="#E71224"/>
    </inkml:brush>
  </inkml:definitions>
  <inkml:trace contextRef="#ctx0" brushRef="#br0">1233 1154 24535,'0'45'0,"-2"1"0,0-1 0,-1 0 0,-2-2 0,0 1 0,-1 0 0,-1 0 0,-1-1 0,-1-1 0,0 0 0,-2-2 0,0 1 0,-2-3 0,0 1 0,-1-2 0,0-1 0,-2-1 0,0-1 0,0-2 0,-2-1 0,0 0 0,-1-3 0,0 0 0,-1-2 0,0-2 0,-1 0 0,0-3 0,-1-2 0,0-1 0,-1-1 0,0-2 0,0-2 0,0-2 0,-1-1 0,0-1 0,0-3 0,0-2 0,0-2 0,0-1 0,-1-2 0,1-1 0,0-2 0,0-2 0,0-3 0,1-1 0,-1-1 0,1-2 0,0-2 0,1-2 0,-1-1 0,2-1 0,-1-2 0,1-3 0,1 0 0,0-2 0,1-2 0,0 0 0,1-3 0,1 0 0,0-1 0,1-2 0,0-1 0,2-1 0,0-1 0,1-2 0,1 1 0,0-3 0,2 1 0,0-2 0,1 0 0,1-1 0,1-1 0,1 0 0,1 0 0,1 1 0,0-2 0,2 0 0,0-1 0,2 1 0,0-1 0,2 1 0,0 0 0,2 0 0,0 1 0,1 0 0,1 0 0,1 0 0,1 1 0,1 1 0,1 1 0,0 0 0,2 1 0,0 1 0,1 1 0,1 1 0,0 1 0,2 1 0,0 1 0,1 1 0,0 1 0,1 2 0,1 2 0,0 0 0,1 2 0,0 2 0,1 2 0,1 0 0,-1 2 0,2 2 0,-1 1 0,1 2 0,0 2 0,1 1 0,-1 4 0,1-1 0,0 3 0,0 1 0,0 3 0,1 1 0,-1 2 0,0 1 0,0 3 0,0 1 0,0 3 0,0-1 0,-1 4 0,0 1 0,0 2 0,0 2 0,-1 1 0,0 2 0,-1 2 0,0 0 0,-1 3 0,0 0 0,-1 3 0,0 0 0,-1 2 0,0 2 0,-2 1 0,0 1 0,0 1 0,-2 1 0,0 1 0,-1 1 0,0 1 0,-2 1 0,0 1 0,-2 0 0,0 1 0,-1 1 0,-1 1 0,-1 0 0,-1 0 0,0 0 0,-2 1 0,-1 0 0,0 0 0,-2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7T14:21:51.168"/>
    </inkml:context>
    <inkml:brush xml:id="br0">
      <inkml:brushProperty name="width" value="0.05" units="cm"/>
      <inkml:brushProperty name="height" value="0.05" units="cm"/>
      <inkml:brushProperty name="color" value="#E71224"/>
    </inkml:brush>
  </inkml:definitions>
  <inkml:trace contextRef="#ctx0" brushRef="#br0">1170 586 24520,'0'23'0,"-1"0"0,-2-1 0,0 1 0,-1 0 0,-1-1 0,-1 1 0,0-1 0,-2-1 0,0 1 0,-1-1 0,-1 0 0,-1-1 0,-1 0 0,0-1 0,-1 0 0,-1-1 0,-1 0 0,0-1 0,-1 0 0,-1-1 0,0-1 0,-1 0 0,0-2 0,-1 1 0,0-2 0,-1 0 0,0-2 0,-1 1 0,0-2 0,0-1 0,-1 0 0,0-2 0,0 0 0,-1-1 0,1-1 0,-1-1 0,0-1 0,0 0 0,0-2 0,0 0 0,0-2 0,0 0 0,1-1 0,-1-1 0,1-1 0,-1-1 0,1 0 0,1-2 0,-1 0 0,1-1 0,0-2 0,1 1 0,0-2 0,1 0 0,0-2 0,1 1 0,0-2 0,1 0 0,0-1 0,1-1 0,1 0 0,1-1 0,0 0 0,1-1 0,0 0 0,2-1 0,0 0 0,1-1 0,1 0 0,0-1 0,2 1 0,0-1 0,1-1 0,1 1 0,1-1 0,1 0 0,1 1 0,0-1 0,2 0 0,0 0 0,2 0 0,0 0 0,1 0 0,1 0 0,1 1 0,1 0 0,1 0 0,0 0 0,2 1 0,0-1 0,1 2 0,1-1 0,0 2 0,2-1 0,0 1 0,1 1 0,0 0 0,1 1 0,1 1 0,1 0 0,0 0 0,1 2 0,0 0 0,1 1 0,0 0 0,1 2 0,0 0 0,1 1 0,0 1 0,1 0 0,-1 2 0,1 0 0,1 1 0,-1 1 0,1 1 0,-1 1 0,1 1 0,0 0 0,0 2 0,0 0 0,0 2 0,0 0 0,0 1 0,-1 1 0,1 1 0,-1 1 0,0 1 0,0 0 0,-1 2 0,0 0 0,0 1 0,-1 1 0,0 0 0,-1 2 0,0 0 0,-1 1 0,0 0 0,-1 2 0,0 0 0,-1 0 0,-1 1 0,0 1 0,-1 0 0,-1 1 0,-1 1 0,0-1 0,-1 2 0,-1-1 0,-1 2 0,-1-1 0,0 1 0,-2 0 0,0 0 0,-1 0 0,-1 1 0,-1 0 0,0 0 0,-2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7T21:05:55.065"/>
    </inkml:context>
    <inkml:brush xml:id="br0">
      <inkml:brushProperty name="width" value="0.035" units="cm"/>
      <inkml:brushProperty name="height" value="0.035" units="cm"/>
      <inkml:brushProperty name="color" value="#E71224"/>
    </inkml:brush>
  </inkml:definitions>
  <inkml:trace contextRef="#ctx0" brushRef="#br0">0 0 24097,'7775'0'0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5AD68-F347-445B-89ED-C2F9B31C9670}" type="datetimeFigureOut">
              <a:rPr lang="en-US" smtClean="0"/>
              <a:t>5/2/2025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C670A-DDDC-4D70-A951-1ED61735F81E}" type="slidenum">
              <a:rPr lang="en-US" smtClean="0"/>
              <a:t>‹#›</a:t>
            </a:fld>
            <a:endParaRPr lang="en-US" dirty="0"/>
          </a:p>
        </p:txBody>
      </p:sp>
    </p:spTree>
    <p:extLst>
      <p:ext uri="{BB962C8B-B14F-4D97-AF65-F5344CB8AC3E}">
        <p14:creationId xmlns:p14="http://schemas.microsoft.com/office/powerpoint/2010/main" val="368058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A high-level review of the Iowa Medicaid provider enrollment application process, specifically highlighting the areas where providers commonly face difficulties. </a:t>
            </a:r>
            <a:r>
              <a:rPr lang="en-US"/>
              <a:t>Please </a:t>
            </a:r>
            <a:r>
              <a:rPr lang="en-US" dirty="0"/>
              <a:t>reach out to the Managed Care Organizations regarding the enrollment process with those entities. </a:t>
            </a:r>
          </a:p>
        </p:txBody>
      </p:sp>
      <p:sp>
        <p:nvSpPr>
          <p:cNvPr id="4" name="Slide Number Placeholder 3"/>
          <p:cNvSpPr>
            <a:spLocks noGrp="1"/>
          </p:cNvSpPr>
          <p:nvPr>
            <p:ph type="sldNum" sz="quarter" idx="5"/>
          </p:nvPr>
        </p:nvSpPr>
        <p:spPr/>
        <p:txBody>
          <a:bodyPr/>
          <a:lstStyle/>
          <a:p>
            <a:fld id="{0C5C670A-DDDC-4D70-A951-1ED61735F81E}" type="slidenum">
              <a:rPr lang="en-US" smtClean="0"/>
              <a:t>1</a:t>
            </a:fld>
            <a:endParaRPr lang="en-US" dirty="0"/>
          </a:p>
        </p:txBody>
      </p:sp>
    </p:spTree>
    <p:extLst>
      <p:ext uri="{BB962C8B-B14F-4D97-AF65-F5344CB8AC3E}">
        <p14:creationId xmlns:p14="http://schemas.microsoft.com/office/powerpoint/2010/main" val="2480293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72716-1C80-E893-C50C-D13B502CD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6DD20-931B-CE99-2F4C-F8379DB0CE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F5BA6-C106-EBAF-95C1-10B75D2C8378}"/>
              </a:ext>
            </a:extLst>
          </p:cNvPr>
          <p:cNvSpPr>
            <a:spLocks noGrp="1"/>
          </p:cNvSpPr>
          <p:nvPr>
            <p:ph type="body" idx="1"/>
          </p:nvPr>
        </p:nvSpPr>
        <p:spPr/>
        <p:txBody>
          <a:bodyPr/>
          <a:lstStyle/>
          <a:p>
            <a:pPr marL="171450" indent="-171450">
              <a:buFont typeface="Wingdings" panose="05000000000000000000" pitchFamily="2" charset="2"/>
              <a:buChar char="§"/>
            </a:pPr>
            <a:r>
              <a:rPr lang="en-US" dirty="0"/>
              <a:t>Ensure that you are providing the correct mailing address to send payments. </a:t>
            </a:r>
          </a:p>
          <a:p>
            <a:pPr marL="171450" indent="-171450">
              <a:buFont typeface="Wingdings" panose="05000000000000000000" pitchFamily="2" charset="2"/>
              <a:buChar char="§"/>
            </a:pPr>
            <a:r>
              <a:rPr lang="en-US" dirty="0"/>
              <a:t>If you are a pharmacy or independent lab, make sure that you are filling out this section in it’s entirety. All other providers, do NOT complete this section.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0" dirty="0">
                <a:solidFill>
                  <a:srgbClr val="000000"/>
                </a:solidFill>
                <a:effectLst/>
                <a:latin typeface="Arial" panose="020B0604020202020204" pitchFamily="34" charset="0"/>
              </a:rPr>
              <a:t>This information MUST match what is on your W-9.</a:t>
            </a:r>
          </a:p>
          <a:p>
            <a:pPr marL="171450" indent="-171450">
              <a:buFont typeface="Wingdings" panose="05000000000000000000" pitchFamily="2" charset="2"/>
              <a:buChar char="§"/>
            </a:pPr>
            <a:endParaRPr lang="en-US" b="0" i="0"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236B18B-FDDA-FB94-B5F0-0057F857346D}"/>
              </a:ext>
            </a:extLst>
          </p:cNvPr>
          <p:cNvSpPr>
            <a:spLocks noGrp="1"/>
          </p:cNvSpPr>
          <p:nvPr>
            <p:ph type="sldNum" sz="quarter" idx="5"/>
          </p:nvPr>
        </p:nvSpPr>
        <p:spPr/>
        <p:txBody>
          <a:bodyPr/>
          <a:lstStyle/>
          <a:p>
            <a:fld id="{0C5C670A-DDDC-4D70-A951-1ED61735F81E}" type="slidenum">
              <a:rPr lang="en-US" smtClean="0"/>
              <a:t>12</a:t>
            </a:fld>
            <a:endParaRPr lang="en-US" dirty="0"/>
          </a:p>
        </p:txBody>
      </p:sp>
    </p:spTree>
    <p:extLst>
      <p:ext uri="{BB962C8B-B14F-4D97-AF65-F5344CB8AC3E}">
        <p14:creationId xmlns:p14="http://schemas.microsoft.com/office/powerpoint/2010/main" val="48572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0041B-06F5-E0B3-C6E1-A1175AFBC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70D26-BD23-4E2E-0C0B-A50ED0B80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6DFCE-93DA-1B05-D72A-881C30EAC73E}"/>
              </a:ext>
            </a:extLst>
          </p:cNvPr>
          <p:cNvSpPr>
            <a:spLocks noGrp="1"/>
          </p:cNvSpPr>
          <p:nvPr>
            <p:ph type="body" idx="1"/>
          </p:nvPr>
        </p:nvSpPr>
        <p:spPr/>
        <p:txBody>
          <a:bodyPr/>
          <a:lstStyle/>
          <a:p>
            <a:pPr marL="171450" indent="-171450">
              <a:buFont typeface="Wingdings" panose="05000000000000000000" pitchFamily="2" charset="2"/>
              <a:buChar char="§"/>
            </a:pPr>
            <a:r>
              <a:rPr lang="en-US" b="0" i="0" dirty="0">
                <a:solidFill>
                  <a:srgbClr val="000000"/>
                </a:solidFill>
                <a:effectLst/>
                <a:latin typeface="Arial" panose="020B0604020202020204" pitchFamily="34" charset="0"/>
              </a:rPr>
              <a:t>On page 9 you will find the grid for all of the provider types.</a:t>
            </a:r>
          </a:p>
          <a:p>
            <a:pPr marL="171450" indent="-171450">
              <a:buFont typeface="Wingdings" panose="05000000000000000000" pitchFamily="2" charset="2"/>
              <a:buChar char="§"/>
            </a:pPr>
            <a:r>
              <a:rPr lang="en-US" b="0" i="0" dirty="0">
                <a:solidFill>
                  <a:srgbClr val="000000"/>
                </a:solidFill>
                <a:effectLst/>
                <a:latin typeface="Arial" panose="020B0604020202020204" pitchFamily="34" charset="0"/>
              </a:rPr>
              <a:t>On page 10 you will be entering your provider type code into box 16.</a:t>
            </a:r>
          </a:p>
          <a:p>
            <a:pPr marL="171450" indent="-171450">
              <a:buFont typeface="Wingdings" panose="05000000000000000000" pitchFamily="2" charset="2"/>
              <a:buChar char="§"/>
            </a:pPr>
            <a:r>
              <a:rPr lang="en-US" b="0" i="0" dirty="0">
                <a:solidFill>
                  <a:srgbClr val="000000"/>
                </a:solidFill>
                <a:effectLst/>
                <a:latin typeface="Arial" panose="020B0604020202020204" pitchFamily="34" charset="0"/>
              </a:rPr>
              <a:t>The categories listed in bold are moderate or high risk and may be subject to a site visit. They are listed on this page as well. </a:t>
            </a:r>
          </a:p>
          <a:p>
            <a:pPr marL="171450" indent="-171450">
              <a:buFont typeface="Wingdings" panose="05000000000000000000" pitchFamily="2" charset="2"/>
              <a:buChar char="§"/>
            </a:pPr>
            <a:r>
              <a:rPr lang="en-US" dirty="0"/>
              <a:t>Moderate- and high-risk providers in Iowa Medicaid are identified based on factors such as provider type, billing patterns, history of compliance, and risk of fraud. This helps the state ensure the integrity of the Medicaid program and reduce the potential for fraud and abuse.</a:t>
            </a:r>
            <a:endParaRPr lang="en-US" b="0" i="0" dirty="0">
              <a:solidFill>
                <a:srgbClr val="000000"/>
              </a:solidFill>
              <a:effectLst/>
              <a:latin typeface="Arial" panose="020B0604020202020204" pitchFamily="34" charset="0"/>
            </a:endParaRPr>
          </a:p>
          <a:p>
            <a:pPr marL="171450" indent="-171450">
              <a:buFont typeface="Wingdings" panose="05000000000000000000" pitchFamily="2" charset="2"/>
              <a:buChar char="§"/>
            </a:pPr>
            <a:r>
              <a:rPr lang="en-US" b="0" i="0" dirty="0">
                <a:solidFill>
                  <a:srgbClr val="000000"/>
                </a:solidFill>
                <a:effectLst/>
                <a:latin typeface="Arial" panose="020B0604020202020204" pitchFamily="34" charset="0"/>
              </a:rPr>
              <a:t>Providers with 5% or more ownership may also be subject to a site visit and submitting a fingerprint kit. The fingerprint kit will be sent to you with instructions and the completed kit will be sent back to Iowa Medicaid. </a:t>
            </a:r>
          </a:p>
        </p:txBody>
      </p:sp>
      <p:sp>
        <p:nvSpPr>
          <p:cNvPr id="4" name="Slide Number Placeholder 3">
            <a:extLst>
              <a:ext uri="{FF2B5EF4-FFF2-40B4-BE49-F238E27FC236}">
                <a16:creationId xmlns:a16="http://schemas.microsoft.com/office/drawing/2014/main" id="{DF3B9E22-B298-DE11-C4FD-A8A828162687}"/>
              </a:ext>
            </a:extLst>
          </p:cNvPr>
          <p:cNvSpPr>
            <a:spLocks noGrp="1"/>
          </p:cNvSpPr>
          <p:nvPr>
            <p:ph type="sldNum" sz="quarter" idx="5"/>
          </p:nvPr>
        </p:nvSpPr>
        <p:spPr/>
        <p:txBody>
          <a:bodyPr/>
          <a:lstStyle/>
          <a:p>
            <a:fld id="{0C5C670A-DDDC-4D70-A951-1ED61735F81E}" type="slidenum">
              <a:rPr lang="en-US" smtClean="0"/>
              <a:t>13</a:t>
            </a:fld>
            <a:endParaRPr lang="en-US" dirty="0"/>
          </a:p>
        </p:txBody>
      </p:sp>
    </p:spTree>
    <p:extLst>
      <p:ext uri="{BB962C8B-B14F-4D97-AF65-F5344CB8AC3E}">
        <p14:creationId xmlns:p14="http://schemas.microsoft.com/office/powerpoint/2010/main" val="278333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8AC32-8AE2-BA3A-5A81-DCAE1F7BC0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29D01-2FCE-3464-A51B-392BF63A5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D41D9-A07D-6CB8-39CA-906F0D71F2EB}"/>
              </a:ext>
            </a:extLst>
          </p:cNvPr>
          <p:cNvSpPr>
            <a:spLocks noGrp="1"/>
          </p:cNvSpPr>
          <p:nvPr>
            <p:ph type="body" idx="1"/>
          </p:nvPr>
        </p:nvSpPr>
        <p:spPr/>
        <p:txBody>
          <a:bodyPr/>
          <a:lstStyle/>
          <a:p>
            <a:pPr algn="l" rtl="0" fontAlgn="base">
              <a:lnSpc>
                <a:spcPts val="1800"/>
              </a:lnSpc>
              <a:buFont typeface="Arial" panose="020B0604020202020204" pitchFamily="34" charset="0"/>
              <a:buChar char="•"/>
            </a:pPr>
            <a:r>
              <a:rPr lang="en-US" dirty="0"/>
              <a:t> When using the Master provider listing: </a:t>
            </a:r>
            <a:r>
              <a:rPr lang="en-US" b="0" i="0" u="none" strike="noStrike" dirty="0">
                <a:solidFill>
                  <a:srgbClr val="FFFFFF"/>
                </a:solidFill>
                <a:effectLst/>
                <a:latin typeface="Aptos" panose="020B0004020202020204" pitchFamily="34" charset="0"/>
              </a:rPr>
              <a:t>Only the individuals or institutional categories listed by the business on this form are eligible for Medicaid reimbursement. </a:t>
            </a:r>
            <a:r>
              <a:rPr lang="en-US" b="0" i="0" dirty="0">
                <a:solidFill>
                  <a:srgbClr val="000000"/>
                </a:solidFill>
                <a:effectLst/>
                <a:latin typeface="Aptos" panose="020B0004020202020204" pitchFamily="34" charset="0"/>
              </a:rPr>
              <a:t>​</a:t>
            </a:r>
          </a:p>
          <a:p>
            <a:pPr algn="l" rtl="0" fontAlgn="base">
              <a:lnSpc>
                <a:spcPts val="1800"/>
              </a:lnSpc>
              <a:buFont typeface="Arial" panose="020B0604020202020204" pitchFamily="34" charset="0"/>
              <a:buChar char="•"/>
            </a:pPr>
            <a:r>
              <a:rPr lang="en-US" b="0" i="0" dirty="0">
                <a:solidFill>
                  <a:srgbClr val="000000"/>
                </a:solidFill>
                <a:effectLst/>
                <a:latin typeface="Aptos" panose="020B0004020202020204" pitchFamily="34" charset="0"/>
              </a:rPr>
              <a:t> Box 17 Insert your </a:t>
            </a:r>
            <a:r>
              <a:rPr lang="en-US" sz="1200" b="0" i="0" u="none" strike="noStrike" dirty="0">
                <a:solidFill>
                  <a:srgbClr val="000000"/>
                </a:solidFill>
                <a:effectLst/>
                <a:latin typeface="Aptos" panose="020B0004020202020204" pitchFamily="34" charset="0"/>
              </a:rPr>
              <a:t>Business name</a:t>
            </a:r>
            <a:endParaRPr lang="en-US" b="0" i="0" dirty="0">
              <a:solidFill>
                <a:srgbClr val="000000"/>
              </a:solidFill>
              <a:effectLst/>
              <a:latin typeface="Arial" panose="020B0604020202020204" pitchFamily="34" charset="0"/>
            </a:endParaRPr>
          </a:p>
          <a:p>
            <a:pPr algn="l" rtl="0" fontAlgn="base">
              <a:lnSpc>
                <a:spcPts val="1650"/>
              </a:lnSpc>
              <a:buFont typeface="Arial" panose="020B0604020202020204" pitchFamily="34" charset="0"/>
              <a:buChar char="•"/>
            </a:pPr>
            <a:r>
              <a:rPr lang="en-US" b="0" i="0" u="none" strike="noStrike" dirty="0">
                <a:solidFill>
                  <a:srgbClr val="000000"/>
                </a:solidFill>
                <a:effectLst/>
                <a:latin typeface="Aptos" panose="020B0004020202020204" pitchFamily="34" charset="0"/>
              </a:rPr>
              <a:t> 18b and 18c, write NA, if this application was for a group, facility entity or agency. </a:t>
            </a:r>
          </a:p>
          <a:p>
            <a:pPr algn="l" rtl="0" fontAlgn="base">
              <a:lnSpc>
                <a:spcPts val="1650"/>
              </a:lnSpc>
              <a:buFont typeface="Arial" panose="020B0604020202020204" pitchFamily="34" charset="0"/>
              <a:buChar char="•"/>
            </a:pPr>
            <a:r>
              <a:rPr lang="en-US" sz="1800" dirty="0">
                <a:effectLst/>
                <a:latin typeface="Segoe UI" panose="020B0502040204020203" pitchFamily="34" charset="0"/>
              </a:rPr>
              <a:t> All individuals should list their SS#. If they don't have a TIN they should write N/A in box 18a.</a:t>
            </a:r>
            <a:endParaRPr lang="en-US" b="0" i="0"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4564E89-5834-95A0-882D-CC6C9C28EF3D}"/>
              </a:ext>
            </a:extLst>
          </p:cNvPr>
          <p:cNvSpPr>
            <a:spLocks noGrp="1"/>
          </p:cNvSpPr>
          <p:nvPr>
            <p:ph type="sldNum" sz="quarter" idx="5"/>
          </p:nvPr>
        </p:nvSpPr>
        <p:spPr/>
        <p:txBody>
          <a:bodyPr/>
          <a:lstStyle/>
          <a:p>
            <a:fld id="{0C5C670A-DDDC-4D70-A951-1ED61735F81E}" type="slidenum">
              <a:rPr lang="en-US" smtClean="0"/>
              <a:t>15</a:t>
            </a:fld>
            <a:endParaRPr lang="en-US" dirty="0"/>
          </a:p>
        </p:txBody>
      </p:sp>
    </p:spTree>
    <p:extLst>
      <p:ext uri="{BB962C8B-B14F-4D97-AF65-F5344CB8AC3E}">
        <p14:creationId xmlns:p14="http://schemas.microsoft.com/office/powerpoint/2010/main" val="186632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53C29-B7CC-6167-4AE6-014C193BE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9274D-E465-C201-21D4-2DFE3E03D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6858C-6EB2-8618-34D3-0809C9056FBD}"/>
              </a:ext>
            </a:extLst>
          </p:cNvPr>
          <p:cNvSpPr>
            <a:spLocks noGrp="1"/>
          </p:cNvSpPr>
          <p:nvPr>
            <p:ph type="body" idx="1"/>
          </p:nvPr>
        </p:nvSpPr>
        <p:spPr/>
        <p:txBody>
          <a:bodyPr/>
          <a:lstStyle/>
          <a:p>
            <a:pPr algn="l" rtl="0" fontAlgn="base">
              <a:lnSpc>
                <a:spcPts val="1800"/>
              </a:lnSpc>
              <a:buFont typeface="Arial" panose="020B0604020202020204" pitchFamily="34" charset="0"/>
              <a:buChar char="•"/>
            </a:pPr>
            <a:r>
              <a:rPr lang="en-US" dirty="0"/>
              <a:t>Box 20a – Make sure to list the physical location where the services you are enrolling in are provided.</a:t>
            </a:r>
          </a:p>
          <a:p>
            <a:pPr algn="l" rtl="0" fontAlgn="base">
              <a:lnSpc>
                <a:spcPts val="1800"/>
              </a:lnSpc>
              <a:buFont typeface="Arial" panose="020B0604020202020204" pitchFamily="34" charset="0"/>
              <a:buChar char="•"/>
            </a:pPr>
            <a:r>
              <a:rPr lang="en-US" dirty="0"/>
              <a:t> 20a –i: Must have the phone number for the service address. </a:t>
            </a:r>
          </a:p>
          <a:p>
            <a:pPr algn="l" rtl="0" fontAlgn="base">
              <a:lnSpc>
                <a:spcPts val="1800"/>
              </a:lnSpc>
              <a:buFont typeface="Arial" panose="020B0604020202020204" pitchFamily="34" charset="0"/>
              <a:buChar char="•"/>
            </a:pPr>
            <a:r>
              <a:rPr lang="en-US" dirty="0"/>
              <a:t>If you have more than 2 addresses, make copies of this page and submit with your enrollment. </a:t>
            </a:r>
          </a:p>
          <a:p>
            <a:pPr algn="l" rtl="0" fontAlgn="base">
              <a:lnSpc>
                <a:spcPts val="1800"/>
              </a:lnSpc>
              <a:buFont typeface="Arial" panose="020B0604020202020204" pitchFamily="34" charset="0"/>
              <a:buChar char="•"/>
            </a:pPr>
            <a:r>
              <a:rPr lang="en-US" dirty="0"/>
              <a:t> On Box 21, ensure that you are putting the “Pay to Address”, (this includes the 1099 at the end of the year) if different from the service address.</a:t>
            </a:r>
          </a:p>
          <a:p>
            <a:pPr algn="l" rtl="0" fontAlgn="base">
              <a:lnSpc>
                <a:spcPts val="1800"/>
              </a:lnSpc>
              <a:buFont typeface="Arial" panose="020B0604020202020204" pitchFamily="34" charset="0"/>
              <a:buChar char="•"/>
            </a:pPr>
            <a:r>
              <a:rPr lang="en-US" b="0" i="0" u="none" strike="noStrike" dirty="0">
                <a:solidFill>
                  <a:srgbClr val="FFFFFF"/>
                </a:solidFill>
                <a:effectLst/>
                <a:latin typeface="Aptos" panose="020B0004020202020204" pitchFamily="34" charset="0"/>
              </a:rPr>
              <a:t> If a provider is linking to a group box 23b is not required. </a:t>
            </a:r>
            <a:r>
              <a:rPr lang="en-US" b="0" i="0" dirty="0">
                <a:solidFill>
                  <a:srgbClr val="000000"/>
                </a:solidFill>
                <a:effectLst/>
                <a:latin typeface="Aptos" panose="020B0004020202020204" pitchFamily="34" charset="0"/>
              </a:rPr>
              <a:t>​</a:t>
            </a:r>
            <a:endParaRPr lang="en-US" b="0" i="0" dirty="0">
              <a:solidFill>
                <a:srgbClr val="000000"/>
              </a:solidFill>
              <a:effectLst/>
              <a:latin typeface="Arial" panose="020B0604020202020204" pitchFamily="34" charset="0"/>
            </a:endParaRPr>
          </a:p>
          <a:p>
            <a:pPr algn="l" rtl="0" fontAlgn="base">
              <a:lnSpc>
                <a:spcPts val="1800"/>
              </a:lnSpc>
              <a:buFont typeface="Arial" panose="020B0604020202020204" pitchFamily="34" charset="0"/>
              <a:buChar char="•"/>
            </a:pPr>
            <a:r>
              <a:rPr lang="en-US" b="0" i="0" u="none" strike="noStrike" dirty="0">
                <a:solidFill>
                  <a:srgbClr val="FFFFFF"/>
                </a:solidFill>
                <a:effectLst/>
                <a:latin typeface="Aptos" panose="020B0004020202020204" pitchFamily="34" charset="0"/>
              </a:rPr>
              <a:t> If the service location does not have a lab inside that facility, there will be no CLIA information. </a:t>
            </a:r>
            <a:r>
              <a:rPr lang="en-US" b="0" i="0" dirty="0">
                <a:solidFill>
                  <a:srgbClr val="000000"/>
                </a:solidFill>
                <a:effectLst/>
                <a:latin typeface="Aptos" panose="020B0004020202020204" pitchFamily="34" charset="0"/>
              </a:rPr>
              <a:t>​</a:t>
            </a:r>
            <a:endParaRPr lang="en-US" dirty="0"/>
          </a:p>
          <a:p>
            <a:pPr algn="l" rtl="0" fontAlgn="base">
              <a:lnSpc>
                <a:spcPts val="1800"/>
              </a:lnSpc>
              <a:buFont typeface="Arial" panose="020B0604020202020204" pitchFamily="34" charset="0"/>
              <a:buChar char="•"/>
            </a:pPr>
            <a:r>
              <a:rPr lang="en-US" dirty="0"/>
              <a:t> Box 24: If you have licenses for your profession, you must put in the license or certification number and attach a copy. Again, only enter licenses or certifications for the states that will be submitting claims to Iowa Medicaid.</a:t>
            </a:r>
          </a:p>
          <a:p>
            <a:r>
              <a:rPr lang="en-US" b="0" i="0" dirty="0">
                <a:solidFill>
                  <a:srgbClr val="000000"/>
                </a:solidFill>
                <a:effectLst/>
                <a:latin typeface="Arial" panose="020B0604020202020204" pitchFamily="34" charset="0"/>
              </a:rPr>
              <a:t>NOTE: </a:t>
            </a:r>
            <a:r>
              <a:rPr lang="en-US" dirty="0"/>
              <a:t>If there is no group linkage in boxes 31a-c the provider is required to complete box 23b. If the provider is linking to a group and boxes 31a-c are completed, please write N/A in box 23b. </a:t>
            </a:r>
            <a:endParaRPr lang="en-US" b="0" i="0"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295F3B7-59E4-7919-6771-9070C888070C}"/>
              </a:ext>
            </a:extLst>
          </p:cNvPr>
          <p:cNvSpPr>
            <a:spLocks noGrp="1"/>
          </p:cNvSpPr>
          <p:nvPr>
            <p:ph type="sldNum" sz="quarter" idx="5"/>
          </p:nvPr>
        </p:nvSpPr>
        <p:spPr/>
        <p:txBody>
          <a:bodyPr/>
          <a:lstStyle/>
          <a:p>
            <a:fld id="{0C5C670A-DDDC-4D70-A951-1ED61735F81E}" type="slidenum">
              <a:rPr lang="en-US" smtClean="0"/>
              <a:t>16</a:t>
            </a:fld>
            <a:endParaRPr lang="en-US" dirty="0"/>
          </a:p>
        </p:txBody>
      </p:sp>
    </p:spTree>
    <p:extLst>
      <p:ext uri="{BB962C8B-B14F-4D97-AF65-F5344CB8AC3E}">
        <p14:creationId xmlns:p14="http://schemas.microsoft.com/office/powerpoint/2010/main" val="1481317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A61DC-D3B3-8069-5E18-532C6CA8C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BB620-99F1-F2AF-F2C8-D6B911FBD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948DAE-6C23-1C84-25ED-F3A088E1DCE8}"/>
              </a:ext>
            </a:extLst>
          </p:cNvPr>
          <p:cNvSpPr>
            <a:spLocks noGrp="1"/>
          </p:cNvSpPr>
          <p:nvPr>
            <p:ph type="body" idx="1"/>
          </p:nvPr>
        </p:nvSpPr>
        <p:spPr/>
        <p:txBody>
          <a:bodyPr/>
          <a:lstStyle/>
          <a:p>
            <a:pPr algn="l" rtl="0" fontAlgn="base">
              <a:lnSpc>
                <a:spcPts val="1950"/>
              </a:lnSpc>
              <a:buFont typeface="Arial" panose="020B0604020202020204" pitchFamily="34" charset="0"/>
              <a:buChar char="•"/>
            </a:pPr>
            <a:r>
              <a:rPr lang="en-US" b="0" i="0" u="none" strike="noStrike" dirty="0">
                <a:solidFill>
                  <a:srgbClr val="000000"/>
                </a:solidFill>
                <a:effectLst/>
                <a:latin typeface="Aptos" panose="020B0004020202020204" pitchFamily="34" charset="0"/>
              </a:rPr>
              <a:t>Box 30 Disciplinary history questions should ALL be answered in your own words. This portion m</a:t>
            </a:r>
            <a:r>
              <a:rPr lang="en-US" b="0" i="0" dirty="0">
                <a:solidFill>
                  <a:srgbClr val="000000"/>
                </a:solidFill>
                <a:effectLst/>
                <a:latin typeface="Aptos" panose="020B0004020202020204" pitchFamily="34" charset="0"/>
              </a:rPr>
              <a:t>ust be a written explanation by the affected provider, do not submit state or federal documents.</a:t>
            </a:r>
          </a:p>
          <a:p>
            <a:pPr algn="l" rtl="0" fontAlgn="base">
              <a:lnSpc>
                <a:spcPts val="1950"/>
              </a:lnSpc>
              <a:buFont typeface="Arial" panose="020B0604020202020204" pitchFamily="34" charset="0"/>
              <a:buChar char="•"/>
            </a:pPr>
            <a:r>
              <a:rPr lang="en-US" dirty="0"/>
              <a:t>Boxes 31a-c may not always have information on every application. For example, not all providers will be linking to a group, and in some cases, the application may be for enrolling a group instead.</a:t>
            </a:r>
          </a:p>
          <a:p>
            <a:pPr algn="l" rtl="0" fontAlgn="base">
              <a:lnSpc>
                <a:spcPts val="1950"/>
              </a:lnSpc>
              <a:buFont typeface="Arial" panose="020B0604020202020204" pitchFamily="34" charset="0"/>
              <a:buChar char="•"/>
            </a:pPr>
            <a:r>
              <a:rPr lang="en-US" dirty="0"/>
              <a:t>Boxes 31 a-c, must match the </a:t>
            </a:r>
            <a:r>
              <a:rPr lang="en-US" b="1" dirty="0"/>
              <a:t>service address of the group</a:t>
            </a:r>
            <a:r>
              <a:rPr lang="en-US" dirty="0"/>
              <a:t>, NPI, taxonomy and </a:t>
            </a:r>
            <a:r>
              <a:rPr lang="en-US" b="1" dirty="0"/>
              <a:t>zip code</a:t>
            </a:r>
          </a:p>
          <a:p>
            <a:pPr marL="0" marR="0" lvl="0" indent="0" algn="l" defTabSz="914400" rtl="0" eaLnBrk="1" fontAlgn="base" latinLnBrk="0" hangingPunct="1">
              <a:lnSpc>
                <a:spcPts val="195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For individuals wanting to link to a group they should complete box 31a-c</a:t>
            </a:r>
            <a:endParaRPr lang="en-US" dirty="0"/>
          </a:p>
          <a:p>
            <a:pPr algn="l" rtl="0" fontAlgn="base">
              <a:lnSpc>
                <a:spcPts val="1950"/>
              </a:lnSpc>
              <a:buFont typeface="Arial" panose="020B0604020202020204" pitchFamily="34" charset="0"/>
              <a:buChar char="•"/>
            </a:pPr>
            <a:r>
              <a:rPr lang="en-US" b="0" i="0" u="none" strike="noStrike" dirty="0">
                <a:solidFill>
                  <a:srgbClr val="000000"/>
                </a:solidFill>
                <a:effectLst/>
                <a:latin typeface="Aptos" panose="020B0004020202020204" pitchFamily="34" charset="0"/>
              </a:rPr>
              <a:t> Both boxes 32 and 33 are required to be answered on all applications. </a:t>
            </a:r>
            <a:r>
              <a:rPr lang="en-US" b="0" i="0" dirty="0">
                <a:solidFill>
                  <a:srgbClr val="000000"/>
                </a:solidFill>
                <a:effectLst/>
                <a:latin typeface="Aptos" panose="020B0004020202020204" pitchFamily="34" charset="0"/>
              </a:rPr>
              <a:t>​</a:t>
            </a:r>
          </a:p>
          <a:p>
            <a:pPr algn="l" rtl="0" fontAlgn="base">
              <a:lnSpc>
                <a:spcPts val="1950"/>
              </a:lnSpc>
              <a:buFont typeface="Arial" panose="020B0604020202020204" pitchFamily="34" charset="0"/>
              <a:buChar char="•"/>
            </a:pPr>
            <a:r>
              <a:rPr lang="en-US" dirty="0"/>
              <a:t> 30a-c ///Repeat: If there is no group linkage in boxes 31a-c the provider is required to complete box 23b. If the provider is linking to a group and boxes 31a-c are completed, please write N/A in box 23b. </a:t>
            </a:r>
            <a:endParaRPr lang="en-US" b="0" i="0" dirty="0">
              <a:solidFill>
                <a:srgbClr val="000000"/>
              </a:solidFill>
              <a:effectLst/>
              <a:latin typeface="Aptos" panose="020B0004020202020204" pitchFamily="34" charset="0"/>
            </a:endParaRPr>
          </a:p>
          <a:p>
            <a:pPr algn="l" rtl="0" fontAlgn="base">
              <a:lnSpc>
                <a:spcPts val="1950"/>
              </a:lnSpc>
              <a:buFont typeface="Arial" panose="020B0604020202020204" pitchFamily="34" charset="0"/>
              <a:buChar char="•"/>
            </a:pPr>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15D3F09-C8D7-6C6D-AF48-AF840F19C3E9}"/>
              </a:ext>
            </a:extLst>
          </p:cNvPr>
          <p:cNvSpPr>
            <a:spLocks noGrp="1"/>
          </p:cNvSpPr>
          <p:nvPr>
            <p:ph type="sldNum" sz="quarter" idx="5"/>
          </p:nvPr>
        </p:nvSpPr>
        <p:spPr/>
        <p:txBody>
          <a:bodyPr/>
          <a:lstStyle/>
          <a:p>
            <a:fld id="{0C5C670A-DDDC-4D70-A951-1ED61735F81E}" type="slidenum">
              <a:rPr lang="en-US" smtClean="0"/>
              <a:t>17</a:t>
            </a:fld>
            <a:endParaRPr lang="en-US" dirty="0"/>
          </a:p>
        </p:txBody>
      </p:sp>
    </p:spTree>
    <p:extLst>
      <p:ext uri="{BB962C8B-B14F-4D97-AF65-F5344CB8AC3E}">
        <p14:creationId xmlns:p14="http://schemas.microsoft.com/office/powerpoint/2010/main" val="1825603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Aptos" panose="020B0004020202020204" pitchFamily="34" charset="0"/>
              </a:rPr>
              <a:t>All applications are required to be signed and dated. </a:t>
            </a:r>
            <a:r>
              <a:rPr lang="en-US" b="0" i="0" dirty="0">
                <a:solidFill>
                  <a:srgbClr val="000000"/>
                </a:solidFill>
                <a:effectLst/>
                <a:latin typeface="Aptos" panose="020B0004020202020204" pitchFamily="34" charset="0"/>
              </a:rPr>
              <a:t>​Use this email for all communication related to your enrollment. Make note of the new email address, which has not been updated on this application. </a:t>
            </a:r>
            <a:r>
              <a:rPr lang="en-US" dirty="0"/>
              <a:t>This is a legal document, and anyone who signs it shall be held liable for its content. If you are receiving notifications about this application and did not authorize it, please contact IMEProviderEnrollment@hhs.iowa.gov immediately.</a:t>
            </a: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C5C670A-DDDC-4D70-A951-1ED61735F81E}" type="slidenum">
              <a:rPr lang="en-US" smtClean="0"/>
              <a:t>18</a:t>
            </a:fld>
            <a:endParaRPr lang="en-US" dirty="0"/>
          </a:p>
        </p:txBody>
      </p:sp>
    </p:spTree>
    <p:extLst>
      <p:ext uri="{BB962C8B-B14F-4D97-AF65-F5344CB8AC3E}">
        <p14:creationId xmlns:p14="http://schemas.microsoft.com/office/powerpoint/2010/main" val="3812956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6AEAD-AC7E-B5A6-0ADC-AC901EC9E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F83AD-B0AD-7BA6-1ADF-C40AC2C2A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491792-D611-15A0-2994-DD898BB83C86}"/>
              </a:ext>
            </a:extLst>
          </p:cNvPr>
          <p:cNvSpPr>
            <a:spLocks noGrp="1"/>
          </p:cNvSpPr>
          <p:nvPr>
            <p:ph type="body" idx="1"/>
          </p:nvPr>
        </p:nvSpPr>
        <p:spPr/>
        <p:txBody>
          <a:bodyPr/>
          <a:lstStyle/>
          <a:p>
            <a:pPr marL="171450" indent="-171450">
              <a:buFont typeface="Wingdings" panose="05000000000000000000" pitchFamily="2" charset="2"/>
              <a:buChar char="§"/>
            </a:pPr>
            <a:r>
              <a:rPr lang="en-US" sz="1200" dirty="0">
                <a:solidFill>
                  <a:schemeClr val="tx1"/>
                </a:solidFill>
                <a:latin typeface="Aptos" panose="020B0004020202020204" pitchFamily="34" charset="0"/>
              </a:rPr>
              <a:t>Each provider application should be submitted separately for each distinct Tax ID. If a provider has multiple Tax IDs, they must complete a separate application for each one, as each Tax ID represents a unique legal entity or business structure</a:t>
            </a:r>
            <a:r>
              <a:rPr lang="en-US" dirty="0">
                <a:solidFill>
                  <a:schemeClr val="tx1"/>
                </a:solidFill>
              </a:rPr>
              <a:t>.</a:t>
            </a:r>
          </a:p>
          <a:p>
            <a:pPr marL="171450" indent="-171450">
              <a:buFont typeface="Wingdings" panose="05000000000000000000" pitchFamily="2" charset="2"/>
              <a:buChar char="§"/>
            </a:pPr>
            <a:r>
              <a:rPr lang="en-US" dirty="0"/>
              <a:t>Again, submitting multiple applications may cause your application to be delayed or overlooked.</a:t>
            </a:r>
          </a:p>
          <a:p>
            <a:endParaRPr lang="en-US" dirty="0"/>
          </a:p>
        </p:txBody>
      </p:sp>
      <p:sp>
        <p:nvSpPr>
          <p:cNvPr id="4" name="Slide Number Placeholder 3">
            <a:extLst>
              <a:ext uri="{FF2B5EF4-FFF2-40B4-BE49-F238E27FC236}">
                <a16:creationId xmlns:a16="http://schemas.microsoft.com/office/drawing/2014/main" id="{F2E41826-67F8-554B-98D1-3F80F7C16507}"/>
              </a:ext>
            </a:extLst>
          </p:cNvPr>
          <p:cNvSpPr>
            <a:spLocks noGrp="1"/>
          </p:cNvSpPr>
          <p:nvPr>
            <p:ph type="sldNum" sz="quarter" idx="5"/>
          </p:nvPr>
        </p:nvSpPr>
        <p:spPr/>
        <p:txBody>
          <a:bodyPr/>
          <a:lstStyle/>
          <a:p>
            <a:fld id="{0C5C670A-DDDC-4D70-A951-1ED61735F81E}" type="slidenum">
              <a:rPr lang="en-US" smtClean="0"/>
              <a:t>20</a:t>
            </a:fld>
            <a:endParaRPr lang="en-US" dirty="0"/>
          </a:p>
        </p:txBody>
      </p:sp>
    </p:spTree>
    <p:extLst>
      <p:ext uri="{BB962C8B-B14F-4D97-AF65-F5344CB8AC3E}">
        <p14:creationId xmlns:p14="http://schemas.microsoft.com/office/powerpoint/2010/main" val="2752256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FC49B-440C-F50F-030B-3838F14BB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E7A2C-F1BA-41E8-83A7-CB7FB2C4A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0EAFA-CC85-0FF7-520E-B4D1F2C6A07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It is important when completing the application to provide the contact person that can best answer questions related to this application.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Please make note of your packet number. Your packet number is the best way for HHS to look up your application.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a:t>How does a provider receive their packet #, how do they know who their Rep is?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Also make note of your provider enrollment representative as the best resource for you to discuss your application. If you are unsure of who your provider enrollment representative is, please call into provider services to have them help you find your provider enrollment representative. </a:t>
            </a:r>
          </a:p>
          <a:p>
            <a:endParaRPr lang="en-US" dirty="0"/>
          </a:p>
        </p:txBody>
      </p:sp>
      <p:sp>
        <p:nvSpPr>
          <p:cNvPr id="4" name="Slide Number Placeholder 3">
            <a:extLst>
              <a:ext uri="{FF2B5EF4-FFF2-40B4-BE49-F238E27FC236}">
                <a16:creationId xmlns:a16="http://schemas.microsoft.com/office/drawing/2014/main" id="{0E0256DC-EB4B-7ED9-D2ED-7AF8812570CB}"/>
              </a:ext>
            </a:extLst>
          </p:cNvPr>
          <p:cNvSpPr>
            <a:spLocks noGrp="1"/>
          </p:cNvSpPr>
          <p:nvPr>
            <p:ph type="sldNum" sz="quarter" idx="5"/>
          </p:nvPr>
        </p:nvSpPr>
        <p:spPr/>
        <p:txBody>
          <a:bodyPr/>
          <a:lstStyle/>
          <a:p>
            <a:fld id="{0C5C670A-DDDC-4D70-A951-1ED61735F81E}" type="slidenum">
              <a:rPr lang="en-US" smtClean="0"/>
              <a:t>21</a:t>
            </a:fld>
            <a:endParaRPr lang="en-US" dirty="0"/>
          </a:p>
        </p:txBody>
      </p:sp>
    </p:spTree>
    <p:extLst>
      <p:ext uri="{BB962C8B-B14F-4D97-AF65-F5344CB8AC3E}">
        <p14:creationId xmlns:p14="http://schemas.microsoft.com/office/powerpoint/2010/main" val="550926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FE957-7E25-C366-C808-7E8F9B0A0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38112-14B1-2C52-E957-22659FB13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B38B8-1806-ED57-5424-FFCFE64ED5F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Issue new tax id vs reenrollment: Reenrollment is completing the wrong portion on the 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have questions on your group please call provider services for additional assistance.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NPI, Taxonomy code and zip code in boxes 31a-c must identically match the group files for that specific provider type.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provider asks about entity, refer them to Provider Enrollment, My note: Technically a provider can link to a group, whereas, an </a:t>
            </a:r>
            <a:r>
              <a:rPr lang="en-US" b="1" dirty="0"/>
              <a:t>entity</a:t>
            </a:r>
            <a:r>
              <a:rPr lang="en-US" dirty="0"/>
              <a:t> can have multiple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a:extLst>
              <a:ext uri="{FF2B5EF4-FFF2-40B4-BE49-F238E27FC236}">
                <a16:creationId xmlns:a16="http://schemas.microsoft.com/office/drawing/2014/main" id="{F2A54BFB-C724-5C7E-E3EE-5B98488F7585}"/>
              </a:ext>
            </a:extLst>
          </p:cNvPr>
          <p:cNvSpPr>
            <a:spLocks noGrp="1"/>
          </p:cNvSpPr>
          <p:nvPr>
            <p:ph type="sldNum" sz="quarter" idx="5"/>
          </p:nvPr>
        </p:nvSpPr>
        <p:spPr/>
        <p:txBody>
          <a:bodyPr/>
          <a:lstStyle/>
          <a:p>
            <a:fld id="{0C5C670A-DDDC-4D70-A951-1ED61735F81E}" type="slidenum">
              <a:rPr lang="en-US" smtClean="0"/>
              <a:t>22</a:t>
            </a:fld>
            <a:endParaRPr lang="en-US" dirty="0"/>
          </a:p>
        </p:txBody>
      </p:sp>
    </p:spTree>
    <p:extLst>
      <p:ext uri="{BB962C8B-B14F-4D97-AF65-F5344CB8AC3E}">
        <p14:creationId xmlns:p14="http://schemas.microsoft.com/office/powerpoint/2010/main" val="1785627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a change in ownership and there is not a change in the tax id. They would complete the DCP form. </a:t>
            </a:r>
          </a:p>
          <a:p>
            <a:r>
              <a:rPr lang="en-US" dirty="0"/>
              <a:t>Only a note: IL 2579 CHOW process</a:t>
            </a:r>
          </a:p>
        </p:txBody>
      </p:sp>
      <p:sp>
        <p:nvSpPr>
          <p:cNvPr id="4" name="Slide Number Placeholder 3"/>
          <p:cNvSpPr>
            <a:spLocks noGrp="1"/>
          </p:cNvSpPr>
          <p:nvPr>
            <p:ph type="sldNum" sz="quarter" idx="5"/>
          </p:nvPr>
        </p:nvSpPr>
        <p:spPr/>
        <p:txBody>
          <a:bodyPr/>
          <a:lstStyle/>
          <a:p>
            <a:fld id="{0C5C670A-DDDC-4D70-A951-1ED61735F81E}" type="slidenum">
              <a:rPr lang="en-US" smtClean="0"/>
              <a:t>23</a:t>
            </a:fld>
            <a:endParaRPr lang="en-US" dirty="0"/>
          </a:p>
        </p:txBody>
      </p:sp>
    </p:spTree>
    <p:extLst>
      <p:ext uri="{BB962C8B-B14F-4D97-AF65-F5344CB8AC3E}">
        <p14:creationId xmlns:p14="http://schemas.microsoft.com/office/powerpoint/2010/main" val="101230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our session will focus on the following key objectives:</a:t>
            </a:r>
          </a:p>
          <a:p>
            <a:pPr>
              <a:buFont typeface="+mj-lt"/>
              <a:buAutoNum type="arabicPeriod"/>
            </a:pPr>
            <a:r>
              <a:rPr lang="en-US" b="1" dirty="0"/>
              <a:t> Application Process</a:t>
            </a:r>
            <a:r>
              <a:rPr lang="en-US" dirty="0"/>
              <a:t> – We'll walk you through the provider enrollment application with Iowa Medicaid.</a:t>
            </a:r>
          </a:p>
          <a:p>
            <a:pPr>
              <a:buFont typeface="+mj-lt"/>
              <a:buAutoNum type="arabicPeriod"/>
            </a:pPr>
            <a:r>
              <a:rPr lang="en-US" b="1" dirty="0"/>
              <a:t> Top Issues</a:t>
            </a:r>
            <a:r>
              <a:rPr lang="en-US" dirty="0"/>
              <a:t> – We’ll address the most common challenges providers face during the enrollment process.</a:t>
            </a:r>
          </a:p>
          <a:p>
            <a:pPr>
              <a:buFont typeface="+mj-lt"/>
              <a:buAutoNum type="arabicPeriod"/>
            </a:pPr>
            <a:r>
              <a:rPr lang="en-US" b="1" dirty="0"/>
              <a:t> Tips and Timeframes</a:t>
            </a:r>
            <a:r>
              <a:rPr lang="en-US" dirty="0"/>
              <a:t> – We’ll share useful tips to help you navigate the process more efficiently and discuss important timeframes you need to be aware of.</a:t>
            </a:r>
          </a:p>
          <a:p>
            <a:pPr>
              <a:buFont typeface="+mj-lt"/>
              <a:buAutoNum type="arabicPeriod"/>
            </a:pPr>
            <a:r>
              <a:rPr lang="en-US" b="1" dirty="0"/>
              <a:t> References</a:t>
            </a:r>
            <a:r>
              <a:rPr lang="en-US" dirty="0"/>
              <a:t> – We’ll provide helpful resources and references for your ongoing support.</a:t>
            </a:r>
          </a:p>
          <a:p>
            <a:r>
              <a:rPr lang="en-US" dirty="0"/>
              <a:t>By the end of this session, you'll have a clearer understanding of how to successfully enroll and reenroll with Iowa Medicaid.</a:t>
            </a:r>
          </a:p>
          <a:p>
            <a:endParaRPr lang="en-US" dirty="0"/>
          </a:p>
        </p:txBody>
      </p:sp>
      <p:sp>
        <p:nvSpPr>
          <p:cNvPr id="4" name="Slide Number Placeholder 3"/>
          <p:cNvSpPr>
            <a:spLocks noGrp="1"/>
          </p:cNvSpPr>
          <p:nvPr>
            <p:ph type="sldNum" sz="quarter" idx="5"/>
          </p:nvPr>
        </p:nvSpPr>
        <p:spPr/>
        <p:txBody>
          <a:bodyPr/>
          <a:lstStyle/>
          <a:p>
            <a:fld id="{0C5C670A-DDDC-4D70-A951-1ED61735F81E}" type="slidenum">
              <a:rPr lang="en-US" smtClean="0"/>
              <a:t>2</a:t>
            </a:fld>
            <a:endParaRPr lang="en-US" dirty="0"/>
          </a:p>
        </p:txBody>
      </p:sp>
    </p:spTree>
    <p:extLst>
      <p:ext uri="{BB962C8B-B14F-4D97-AF65-F5344CB8AC3E}">
        <p14:creationId xmlns:p14="http://schemas.microsoft.com/office/powerpoint/2010/main" val="4166794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Individual providers cannot be linked to an entity but can be linked to a group.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latin typeface="Aptos" panose="020B0004020202020204" pitchFamily="34" charset="0"/>
              </a:rPr>
              <a:t>Ordering and Referring Providers can be linked to Community Health Center, Federally Qualified Health Centers (FQHC), and Rural Health Centers.</a:t>
            </a:r>
          </a:p>
          <a:p>
            <a:endParaRPr lang="en-US" dirty="0"/>
          </a:p>
        </p:txBody>
      </p:sp>
      <p:sp>
        <p:nvSpPr>
          <p:cNvPr id="4" name="Slide Number Placeholder 3"/>
          <p:cNvSpPr>
            <a:spLocks noGrp="1"/>
          </p:cNvSpPr>
          <p:nvPr>
            <p:ph type="sldNum" sz="quarter" idx="5"/>
          </p:nvPr>
        </p:nvSpPr>
        <p:spPr/>
        <p:txBody>
          <a:bodyPr/>
          <a:lstStyle/>
          <a:p>
            <a:fld id="{0C5C670A-DDDC-4D70-A951-1ED61735F81E}" type="slidenum">
              <a:rPr lang="en-US" smtClean="0"/>
              <a:t>25</a:t>
            </a:fld>
            <a:endParaRPr lang="en-US" dirty="0"/>
          </a:p>
        </p:txBody>
      </p:sp>
    </p:spTree>
    <p:extLst>
      <p:ext uri="{BB962C8B-B14F-4D97-AF65-F5344CB8AC3E}">
        <p14:creationId xmlns:p14="http://schemas.microsoft.com/office/powerpoint/2010/main" val="749719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a request for additional information or corrections has been made and the required information is not received, your application will be automatically time out after 90 days.</a:t>
            </a:r>
          </a:p>
          <a:p>
            <a:pPr marL="171450" indent="-171450">
              <a:buFont typeface="Arial" panose="020B0604020202020204" pitchFamily="34" charset="0"/>
              <a:buChar char="•"/>
            </a:pPr>
            <a:r>
              <a:rPr lang="en-US" dirty="0"/>
              <a:t>We will notify you automatically by letter if additional information is requested. To ensure you receive these notifications promptly, please make sure to provide the correct mailing information on your application, and ensure it’s directed to the person who can supply the requested information.</a:t>
            </a:r>
          </a:p>
          <a:p>
            <a:pPr marL="171450" indent="-171450">
              <a:buFont typeface="Arial" panose="020B0604020202020204" pitchFamily="34" charset="0"/>
              <a:buChar char="•"/>
            </a:pPr>
            <a:r>
              <a:rPr lang="en-US" dirty="0"/>
              <a:t>If you submit the information required, the 90-day time frame will resubmit.</a:t>
            </a:r>
          </a:p>
          <a:p>
            <a:pPr marL="171450" indent="-171450">
              <a:buFont typeface="Arial" panose="020B0604020202020204" pitchFamily="34" charset="0"/>
              <a:buChar char="•"/>
            </a:pPr>
            <a:r>
              <a:rPr lang="en-US" dirty="0"/>
              <a:t>You are required to reenroll every 5 years from the date you signed the provider agreement. We will send 3 notifications to alert you that your reenrollment deadline is approaching.</a:t>
            </a:r>
          </a:p>
          <a:p>
            <a:pPr marL="171450" indent="-1714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Failure to complete revalidation will result in disenrollment from Iowa Medicaid program</a:t>
            </a:r>
            <a:endParaRPr lang="en-US" dirty="0"/>
          </a:p>
        </p:txBody>
      </p:sp>
      <p:sp>
        <p:nvSpPr>
          <p:cNvPr id="4" name="Slide Number Placeholder 3"/>
          <p:cNvSpPr>
            <a:spLocks noGrp="1"/>
          </p:cNvSpPr>
          <p:nvPr>
            <p:ph type="sldNum" sz="quarter" idx="5"/>
          </p:nvPr>
        </p:nvSpPr>
        <p:spPr/>
        <p:txBody>
          <a:bodyPr/>
          <a:lstStyle/>
          <a:p>
            <a:fld id="{0C5C670A-DDDC-4D70-A951-1ED61735F81E}" type="slidenum">
              <a:rPr lang="en-US" smtClean="0"/>
              <a:t>26</a:t>
            </a:fld>
            <a:endParaRPr lang="en-US" dirty="0"/>
          </a:p>
        </p:txBody>
      </p:sp>
    </p:spTree>
    <p:extLst>
      <p:ext uri="{BB962C8B-B14F-4D97-AF65-F5344CB8AC3E}">
        <p14:creationId xmlns:p14="http://schemas.microsoft.com/office/powerpoint/2010/main" val="541659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5C670A-DDDC-4D70-A951-1ED61735F81E}" type="slidenum">
              <a:rPr lang="en-US" smtClean="0"/>
              <a:t>27</a:t>
            </a:fld>
            <a:endParaRPr lang="en-US" dirty="0"/>
          </a:p>
        </p:txBody>
      </p:sp>
    </p:spTree>
    <p:extLst>
      <p:ext uri="{BB962C8B-B14F-4D97-AF65-F5344CB8AC3E}">
        <p14:creationId xmlns:p14="http://schemas.microsoft.com/office/powerpoint/2010/main" val="1638453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2BC66-A56B-0E9F-AB81-EE4BA9C01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6BA6DB-E805-B250-F016-D641F7FAB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29882-247F-DE83-900D-869714D9DE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6090CB-11E2-999D-223D-4D857DC07275}"/>
              </a:ext>
            </a:extLst>
          </p:cNvPr>
          <p:cNvSpPr>
            <a:spLocks noGrp="1"/>
          </p:cNvSpPr>
          <p:nvPr>
            <p:ph type="sldNum" sz="quarter" idx="5"/>
          </p:nvPr>
        </p:nvSpPr>
        <p:spPr/>
        <p:txBody>
          <a:bodyPr/>
          <a:lstStyle/>
          <a:p>
            <a:fld id="{0C5C670A-DDDC-4D70-A951-1ED61735F81E}" type="slidenum">
              <a:rPr lang="en-US" smtClean="0"/>
              <a:t>28</a:t>
            </a:fld>
            <a:endParaRPr lang="en-US" dirty="0"/>
          </a:p>
        </p:txBody>
      </p:sp>
    </p:spTree>
    <p:extLst>
      <p:ext uri="{BB962C8B-B14F-4D97-AF65-F5344CB8AC3E}">
        <p14:creationId xmlns:p14="http://schemas.microsoft.com/office/powerpoint/2010/main" val="299778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application process is solely related to Fee-for-Service. The MCOs conduct their own process for provider enrollment. </a:t>
            </a:r>
          </a:p>
          <a:p>
            <a:endParaRPr lang="en-US" dirty="0"/>
          </a:p>
        </p:txBody>
      </p:sp>
      <p:sp>
        <p:nvSpPr>
          <p:cNvPr id="4" name="Slide Number Placeholder 3"/>
          <p:cNvSpPr>
            <a:spLocks noGrp="1"/>
          </p:cNvSpPr>
          <p:nvPr>
            <p:ph type="sldNum" sz="quarter" idx="5"/>
          </p:nvPr>
        </p:nvSpPr>
        <p:spPr/>
        <p:txBody>
          <a:bodyPr/>
          <a:lstStyle/>
          <a:p>
            <a:fld id="{0C5C670A-DDDC-4D70-A951-1ED61735F81E}" type="slidenum">
              <a:rPr lang="en-US" smtClean="0"/>
              <a:t>3</a:t>
            </a:fld>
            <a:endParaRPr lang="en-US" dirty="0"/>
          </a:p>
        </p:txBody>
      </p:sp>
    </p:spTree>
    <p:extLst>
      <p:ext uri="{BB962C8B-B14F-4D97-AF65-F5344CB8AC3E}">
        <p14:creationId xmlns:p14="http://schemas.microsoft.com/office/powerpoint/2010/main" val="74852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Let’s get started, there are 18 pages and 3 sections on the HHS provider application and there are 3 sections: A, B and C. </a:t>
            </a:r>
          </a:p>
          <a:p>
            <a:pPr marL="171450" indent="-171450">
              <a:buFont typeface="Wingdings" panose="05000000000000000000" pitchFamily="2" charset="2"/>
              <a:buChar char="§"/>
            </a:pPr>
            <a:r>
              <a:rPr lang="en-US" dirty="0"/>
              <a:t>Section A, Organizational Data, Section B Identifying Data, Section C Additional Information/Individual Providers only.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Only complete section A when you have a new tax id, that has never been enrolled with Iowa Medicaid. With every Section A requires a Section B.</a:t>
            </a:r>
          </a:p>
          <a:p>
            <a:pPr marL="171450" indent="-171450">
              <a:buFont typeface="Wingdings" panose="05000000000000000000" pitchFamily="2" charset="2"/>
              <a:buChar char="§"/>
            </a:pPr>
            <a:r>
              <a:rPr lang="en-US" dirty="0"/>
              <a:t>Everyone must complete Section B.</a:t>
            </a:r>
          </a:p>
          <a:p>
            <a:pPr marL="171450" indent="-171450">
              <a:buFont typeface="Wingdings" panose="05000000000000000000" pitchFamily="2" charset="2"/>
              <a:buChar char="§"/>
            </a:pPr>
            <a:r>
              <a:rPr lang="en-US" dirty="0"/>
              <a:t>Section C must be filled out if you want your application to be sent to any of the five MCOs. If you select any of the MCO options, including dental, your information will be forwarded to the MCOs you choose once your application is approved and processed.</a:t>
            </a:r>
          </a:p>
          <a:p>
            <a:pPr marL="171450" indent="-171450">
              <a:buFont typeface="Wingdings" panose="05000000000000000000" pitchFamily="2" charset="2"/>
              <a:buChar char="§"/>
            </a:pPr>
            <a:r>
              <a:rPr lang="en-US" dirty="0"/>
              <a:t>We will remind you that if any portion of the application is not completed or partially completed, this will delay the process. Do NOT forget to sign your application!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This application is now available in a fillable PDF format for your convenience. Go to the HHS website and select the link to the form and save it to their  desktop before filling it out. If you do not save it, the form may come to HHS as a blank form. You will still need to sign this application…</a:t>
            </a: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0C5C670A-DDDC-4D70-A951-1ED61735F81E}" type="slidenum">
              <a:rPr lang="en-US" smtClean="0"/>
              <a:t>4</a:t>
            </a:fld>
            <a:endParaRPr lang="en-US" dirty="0"/>
          </a:p>
        </p:txBody>
      </p:sp>
    </p:spTree>
    <p:extLst>
      <p:ext uri="{BB962C8B-B14F-4D97-AF65-F5344CB8AC3E}">
        <p14:creationId xmlns:p14="http://schemas.microsoft.com/office/powerpoint/2010/main" val="145684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We will not review the entire enrollment form, only the sections where providers have experienced difficulties.</a:t>
            </a:r>
          </a:p>
          <a:p>
            <a:pPr marL="171450" indent="-171450">
              <a:buFont typeface="Wingdings" panose="05000000000000000000" pitchFamily="2" charset="2"/>
              <a:buChar char="§"/>
            </a:pPr>
            <a:r>
              <a:rPr lang="en-US" dirty="0"/>
              <a:t>When you have a new Tax ID, whether you have previously enrolled with Iowa Medicaid or are a new, you must complete these 5 forms.</a:t>
            </a:r>
          </a:p>
          <a:p>
            <a:pPr marL="171450" indent="-171450">
              <a:buFont typeface="Wingdings" panose="05000000000000000000" pitchFamily="2" charset="2"/>
              <a:buChar char="§"/>
            </a:pPr>
            <a:r>
              <a:rPr lang="en-US" dirty="0"/>
              <a:t>If the organization has never enrolled with Medicaid with tax id previously. If you still have questions, please call Provider Services. </a:t>
            </a:r>
          </a:p>
        </p:txBody>
      </p:sp>
      <p:sp>
        <p:nvSpPr>
          <p:cNvPr id="4" name="Slide Number Placeholder 3"/>
          <p:cNvSpPr>
            <a:spLocks noGrp="1"/>
          </p:cNvSpPr>
          <p:nvPr>
            <p:ph type="sldNum" sz="quarter" idx="5"/>
          </p:nvPr>
        </p:nvSpPr>
        <p:spPr/>
        <p:txBody>
          <a:bodyPr/>
          <a:lstStyle/>
          <a:p>
            <a:fld id="{0C5C670A-DDDC-4D70-A951-1ED61735F81E}" type="slidenum">
              <a:rPr lang="en-US" smtClean="0"/>
              <a:t>6</a:t>
            </a:fld>
            <a:endParaRPr lang="en-US" dirty="0"/>
          </a:p>
        </p:txBody>
      </p:sp>
    </p:spTree>
    <p:extLst>
      <p:ext uri="{BB962C8B-B14F-4D97-AF65-F5344CB8AC3E}">
        <p14:creationId xmlns:p14="http://schemas.microsoft.com/office/powerpoint/2010/main" val="387026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5429A-4BA2-6F76-017D-0FBD1AC2A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5ACE1-CC88-C30D-2ACC-3B02AA689C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05331-6FDF-01B0-6A6D-F3DD83540DA7}"/>
              </a:ext>
            </a:extLst>
          </p:cNvPr>
          <p:cNvSpPr>
            <a:spLocks noGrp="1"/>
          </p:cNvSpPr>
          <p:nvPr>
            <p:ph type="body" idx="1"/>
          </p:nvPr>
        </p:nvSpPr>
        <p:spPr/>
        <p:txBody>
          <a:bodyPr/>
          <a:lstStyle/>
          <a:p>
            <a:pPr marL="171450" indent="-171450">
              <a:buFont typeface="Wingdings" panose="05000000000000000000" pitchFamily="2" charset="2"/>
              <a:buChar char="§"/>
            </a:pPr>
            <a:r>
              <a:rPr lang="en-US" dirty="0"/>
              <a:t>If you are adding an individual or a sub-part you must complete form 470-0254 and all other applicable forms based on your provider type. These are listed on page 1.</a:t>
            </a:r>
          </a:p>
          <a:p>
            <a:pPr marL="171450" indent="-171450">
              <a:buFont typeface="Wingdings" panose="05000000000000000000" pitchFamily="2" charset="2"/>
              <a:buChar char="§"/>
            </a:pPr>
            <a:r>
              <a:rPr lang="en-US" dirty="0"/>
              <a:t>Ensure that you are completing and signing all required forms and documentation. These are the 2 top reasons why your application may be delayed. </a:t>
            </a:r>
          </a:p>
        </p:txBody>
      </p:sp>
      <p:sp>
        <p:nvSpPr>
          <p:cNvPr id="4" name="Slide Number Placeholder 3">
            <a:extLst>
              <a:ext uri="{FF2B5EF4-FFF2-40B4-BE49-F238E27FC236}">
                <a16:creationId xmlns:a16="http://schemas.microsoft.com/office/drawing/2014/main" id="{02CC86C6-B337-5763-616F-3BE93E99B90D}"/>
              </a:ext>
            </a:extLst>
          </p:cNvPr>
          <p:cNvSpPr>
            <a:spLocks noGrp="1"/>
          </p:cNvSpPr>
          <p:nvPr>
            <p:ph type="sldNum" sz="quarter" idx="5"/>
          </p:nvPr>
        </p:nvSpPr>
        <p:spPr/>
        <p:txBody>
          <a:bodyPr/>
          <a:lstStyle/>
          <a:p>
            <a:fld id="{0C5C670A-DDDC-4D70-A951-1ED61735F81E}" type="slidenum">
              <a:rPr lang="en-US" smtClean="0"/>
              <a:t>7</a:t>
            </a:fld>
            <a:endParaRPr lang="en-US" dirty="0"/>
          </a:p>
        </p:txBody>
      </p:sp>
    </p:spTree>
    <p:extLst>
      <p:ext uri="{BB962C8B-B14F-4D97-AF65-F5344CB8AC3E}">
        <p14:creationId xmlns:p14="http://schemas.microsoft.com/office/powerpoint/2010/main" val="351346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6582C-1781-AC8F-E890-26182552C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F888E-55AE-9771-3515-C53417559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6E12B-96FF-4777-D2FE-4CF1420E0AE2}"/>
              </a:ext>
            </a:extLst>
          </p:cNvPr>
          <p:cNvSpPr>
            <a:spLocks noGrp="1"/>
          </p:cNvSpPr>
          <p:nvPr>
            <p:ph type="body" idx="1"/>
          </p:nvPr>
        </p:nvSpPr>
        <p:spPr/>
        <p:txBody>
          <a:bodyPr/>
          <a:lstStyle/>
          <a:p>
            <a:pPr marL="171450" indent="-171450">
              <a:buFont typeface="Wingdings" panose="05000000000000000000" pitchFamily="2" charset="2"/>
              <a:buChar char="§"/>
            </a:pPr>
            <a:r>
              <a:rPr lang="en-US" dirty="0"/>
              <a:t>Only submit one application by fax OR Email OR US mail.  The same application sent multiple ways may cause confusion and slow the enrollment process. </a:t>
            </a:r>
          </a:p>
        </p:txBody>
      </p:sp>
      <p:sp>
        <p:nvSpPr>
          <p:cNvPr id="4" name="Slide Number Placeholder 3">
            <a:extLst>
              <a:ext uri="{FF2B5EF4-FFF2-40B4-BE49-F238E27FC236}">
                <a16:creationId xmlns:a16="http://schemas.microsoft.com/office/drawing/2014/main" id="{DF2833F0-333B-381C-9038-F01B0FCB1805}"/>
              </a:ext>
            </a:extLst>
          </p:cNvPr>
          <p:cNvSpPr>
            <a:spLocks noGrp="1"/>
          </p:cNvSpPr>
          <p:nvPr>
            <p:ph type="sldNum" sz="quarter" idx="5"/>
          </p:nvPr>
        </p:nvSpPr>
        <p:spPr/>
        <p:txBody>
          <a:bodyPr/>
          <a:lstStyle/>
          <a:p>
            <a:fld id="{0C5C670A-DDDC-4D70-A951-1ED61735F81E}" type="slidenum">
              <a:rPr lang="en-US" smtClean="0"/>
              <a:t>8</a:t>
            </a:fld>
            <a:endParaRPr lang="en-US" dirty="0"/>
          </a:p>
        </p:txBody>
      </p:sp>
    </p:spTree>
    <p:extLst>
      <p:ext uri="{BB962C8B-B14F-4D97-AF65-F5344CB8AC3E}">
        <p14:creationId xmlns:p14="http://schemas.microsoft.com/office/powerpoint/2010/main" val="37528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You must check all the boxes that apply to your application. </a:t>
            </a:r>
          </a:p>
          <a:p>
            <a:pPr marL="171450" indent="-171450">
              <a:buFont typeface="Wingdings" panose="05000000000000000000" pitchFamily="2" charset="2"/>
              <a:buChar char="§"/>
            </a:pPr>
            <a:r>
              <a:rPr lang="en-US" dirty="0"/>
              <a:t>Select either 'New' or 'Changing' and choose all the MCOs you want to receive the approved application. </a:t>
            </a:r>
          </a:p>
          <a:p>
            <a:pPr marL="171450" indent="-171450">
              <a:buFont typeface="Wingdings" panose="05000000000000000000" pitchFamily="2" charset="2"/>
              <a:buChar char="§"/>
            </a:pPr>
            <a:r>
              <a:rPr lang="en-US" sz="1800" dirty="0">
                <a:effectLst/>
                <a:latin typeface="Segoe UI" panose="020B0502040204020203" pitchFamily="34" charset="0"/>
              </a:rPr>
              <a:t>Providers are still responsible for initiating the enrollment process with each MCO regardless of whether they opted for their application to be shared. </a:t>
            </a:r>
            <a:endParaRPr lang="en-US" dirty="0"/>
          </a:p>
          <a:p>
            <a:pPr marL="171450" indent="-171450">
              <a:buFont typeface="Wingdings" panose="05000000000000000000" pitchFamily="2" charset="2"/>
              <a:buChar char="§"/>
            </a:pPr>
            <a:r>
              <a:rPr lang="en-US" dirty="0"/>
              <a:t>If you don't check these boxes, your application will not be sent to the MCOs.</a:t>
            </a:r>
          </a:p>
          <a:p>
            <a:pPr marL="171450" indent="-171450">
              <a:buFont typeface="Wingdings" panose="05000000000000000000" pitchFamily="2" charset="2"/>
              <a:buChar char="§"/>
            </a:pPr>
            <a:r>
              <a:rPr lang="en-US" dirty="0"/>
              <a:t>This section is only for an organization and not for an individual applicant.</a:t>
            </a:r>
          </a:p>
          <a:p>
            <a:endParaRPr lang="en-US" dirty="0"/>
          </a:p>
        </p:txBody>
      </p:sp>
      <p:sp>
        <p:nvSpPr>
          <p:cNvPr id="4" name="Slide Number Placeholder 3"/>
          <p:cNvSpPr>
            <a:spLocks noGrp="1"/>
          </p:cNvSpPr>
          <p:nvPr>
            <p:ph type="sldNum" sz="quarter" idx="5"/>
          </p:nvPr>
        </p:nvSpPr>
        <p:spPr/>
        <p:txBody>
          <a:bodyPr/>
          <a:lstStyle/>
          <a:p>
            <a:fld id="{0C5C670A-DDDC-4D70-A951-1ED61735F81E}" type="slidenum">
              <a:rPr lang="en-US" smtClean="0"/>
              <a:t>10</a:t>
            </a:fld>
            <a:endParaRPr lang="en-US" dirty="0"/>
          </a:p>
        </p:txBody>
      </p:sp>
    </p:spTree>
    <p:extLst>
      <p:ext uri="{BB962C8B-B14F-4D97-AF65-F5344CB8AC3E}">
        <p14:creationId xmlns:p14="http://schemas.microsoft.com/office/powerpoint/2010/main" val="338653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EDA52-FBEA-1820-6D9E-58EFD657F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F65C5-6801-761E-1F46-38425D253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C1D0B-1E97-1366-9136-F93A645C60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Page 7, Section A This section is completed only for new enrollees, which are identified as never have been enrolled with Iowa Medicare previously or if you are changing to a new Tax ID.</a:t>
            </a:r>
            <a:endParaRPr lang="en-US" dirty="0"/>
          </a:p>
          <a:p>
            <a:pPr marL="171450" indent="-171450">
              <a:buFont typeface="Wingdings" panose="05000000000000000000" pitchFamily="2" charset="2"/>
              <a:buChar char="§"/>
            </a:pPr>
            <a:r>
              <a:rPr lang="en-US" b="0" u="none" dirty="0"/>
              <a:t>Box 4a: You must list the PHYSICAL location that the provider will be performing services.</a:t>
            </a:r>
          </a:p>
          <a:p>
            <a:pPr marL="171450" indent="-171450">
              <a:buFont typeface="Wingdings" panose="05000000000000000000" pitchFamily="2" charset="2"/>
              <a:buChar char="§"/>
            </a:pPr>
            <a:r>
              <a:rPr lang="en-US" dirty="0"/>
              <a:t>8b is for provider participating in the 340 B program. </a:t>
            </a:r>
          </a:p>
          <a:p>
            <a:pPr marL="171450" indent="-171450">
              <a:buFont typeface="Wingdings" panose="05000000000000000000" pitchFamily="2" charset="2"/>
              <a:buChar char="§"/>
            </a:pPr>
            <a:r>
              <a:rPr lang="en-US" b="1" u="sng" dirty="0">
                <a:highlight>
                  <a:srgbClr val="00FFFF"/>
                </a:highlight>
              </a:rPr>
              <a:t>Tax IDs </a:t>
            </a:r>
            <a:r>
              <a:rPr lang="en-US" dirty="0"/>
              <a:t>enrolling for the </a:t>
            </a:r>
            <a:r>
              <a:rPr lang="en-US" b="1" u="sng" dirty="0"/>
              <a:t>FIRST time. </a:t>
            </a:r>
            <a:r>
              <a:rPr lang="en-US" b="0" u="none" dirty="0"/>
              <a:t>If you are filling out this page because you have a new Tax ID, do not leave any sections blank.</a:t>
            </a:r>
          </a:p>
          <a:p>
            <a:pPr marL="171450" indent="-171450">
              <a:buFont typeface="Wingdings" panose="05000000000000000000" pitchFamily="2" charset="2"/>
              <a:buChar char="§"/>
            </a:pPr>
            <a:r>
              <a:rPr lang="en-US" b="0" u="none" dirty="0"/>
              <a:t>Just in case you were unaware – Box 8b is t</a:t>
            </a:r>
            <a:r>
              <a:rPr lang="en-US" b="0" i="0" u="none" strike="noStrike" dirty="0">
                <a:solidFill>
                  <a:srgbClr val="000000"/>
                </a:solidFill>
                <a:effectLst/>
                <a:latin typeface="Aptos" panose="020B0004020202020204" pitchFamily="34" charset="0"/>
              </a:rPr>
              <a:t>he 340B Drug Pricing Program  in which a provider is able to acquire drugs through that program at significant discounted rates. A 340B provider can acquire drugs through that program at significant discounted rates.</a:t>
            </a:r>
            <a:r>
              <a:rPr lang="en-US" b="0" i="0" dirty="0">
                <a:solidFill>
                  <a:srgbClr val="000000"/>
                </a:solidFill>
                <a:effectLst/>
                <a:latin typeface="Aptos" panose="020B0004020202020204" pitchFamily="34" charset="0"/>
              </a:rPr>
              <a:t>​ </a:t>
            </a:r>
          </a:p>
          <a:p>
            <a:pPr marL="171450" indent="-171450">
              <a:buFont typeface="Wingdings" panose="05000000000000000000" pitchFamily="2" charset="2"/>
              <a:buChar char="§"/>
            </a:pPr>
            <a:r>
              <a:rPr lang="en-US" b="0" i="0" dirty="0">
                <a:solidFill>
                  <a:srgbClr val="000000"/>
                </a:solidFill>
                <a:effectLst/>
                <a:latin typeface="Aptos" panose="020B0004020202020204" pitchFamily="34" charset="0"/>
              </a:rPr>
              <a:t>Do NOT READ… FYI ONLY - 340B providers are:</a:t>
            </a:r>
          </a:p>
          <a:p>
            <a:pPr marL="628650" lvl="1" indent="-171450">
              <a:buFont typeface="Wingdings" panose="05000000000000000000" pitchFamily="2" charset="2"/>
              <a:buChar char="§"/>
            </a:pPr>
            <a:r>
              <a:rPr lang="en-US" b="1" dirty="0"/>
              <a:t>Federally Qualified Health Centers (FQHCs)</a:t>
            </a:r>
          </a:p>
          <a:p>
            <a:pPr marL="628650" lvl="1" indent="-171450">
              <a:buFont typeface="Wingdings" panose="05000000000000000000" pitchFamily="2" charset="2"/>
              <a:buChar char="§"/>
            </a:pPr>
            <a:r>
              <a:rPr lang="en-US" dirty="0"/>
              <a:t> </a:t>
            </a:r>
            <a:r>
              <a:rPr lang="en-US" b="1" dirty="0"/>
              <a:t>Federally Qualified Health Center Look-Alikes</a:t>
            </a:r>
          </a:p>
          <a:p>
            <a:pPr marL="628650" lvl="1" indent="-171450">
              <a:buFont typeface="Wingdings" panose="05000000000000000000" pitchFamily="2" charset="2"/>
              <a:buChar char="§"/>
            </a:pPr>
            <a:r>
              <a:rPr lang="en-US" dirty="0"/>
              <a:t> </a:t>
            </a:r>
            <a:r>
              <a:rPr lang="en-US" b="1" dirty="0"/>
              <a:t>Ryan White HIV/AIDS Program Grantees</a:t>
            </a:r>
            <a:r>
              <a:rPr lang="en-US" dirty="0"/>
              <a:t> </a:t>
            </a:r>
          </a:p>
          <a:p>
            <a:pPr marL="628650" lvl="1" indent="-171450">
              <a:buFont typeface="Wingdings" panose="05000000000000000000" pitchFamily="2" charset="2"/>
              <a:buChar char="§"/>
            </a:pPr>
            <a:r>
              <a:rPr lang="en-US" b="1" dirty="0"/>
              <a:t>Disproportionate Share Hospitals (DSH)</a:t>
            </a:r>
            <a:r>
              <a:rPr lang="en-US" dirty="0"/>
              <a:t> </a:t>
            </a:r>
          </a:p>
          <a:p>
            <a:pPr marL="628650" lvl="1" indent="-171450">
              <a:buFont typeface="Wingdings" panose="05000000000000000000" pitchFamily="2" charset="2"/>
              <a:buChar char="§"/>
            </a:pPr>
            <a:r>
              <a:rPr lang="en-US" b="1" dirty="0"/>
              <a:t>Children's Hospitals</a:t>
            </a:r>
            <a:r>
              <a:rPr lang="en-US" dirty="0"/>
              <a:t> </a:t>
            </a:r>
            <a:r>
              <a:rPr lang="en-US" b="1" dirty="0"/>
              <a:t>Cancer Hospitals</a:t>
            </a:r>
            <a:r>
              <a:rPr lang="en-US" dirty="0"/>
              <a:t> </a:t>
            </a:r>
          </a:p>
          <a:p>
            <a:pPr marL="628650" lvl="1" indent="-171450">
              <a:buFont typeface="Wingdings" panose="05000000000000000000" pitchFamily="2" charset="2"/>
              <a:buChar char="§"/>
            </a:pPr>
            <a:r>
              <a:rPr lang="en-US" b="1" dirty="0"/>
              <a:t>Critical Access Hospitals (CAHs)</a:t>
            </a:r>
            <a:r>
              <a:rPr lang="en-US" dirty="0"/>
              <a:t> </a:t>
            </a:r>
          </a:p>
          <a:p>
            <a:pPr marL="628650" lvl="1" indent="-171450">
              <a:buFont typeface="Wingdings" panose="05000000000000000000" pitchFamily="2" charset="2"/>
              <a:buChar char="§"/>
            </a:pPr>
            <a:r>
              <a:rPr lang="en-US" b="1" dirty="0"/>
              <a:t>Rural Health Clinics (RHCs)</a:t>
            </a:r>
            <a:r>
              <a:rPr lang="en-US" dirty="0"/>
              <a:t> </a:t>
            </a:r>
          </a:p>
          <a:p>
            <a:pPr marL="628650" lvl="1" indent="-171450">
              <a:buFont typeface="Wingdings" panose="05000000000000000000" pitchFamily="2" charset="2"/>
              <a:buChar char="§"/>
            </a:pPr>
            <a:r>
              <a:rPr lang="en-US" b="1" dirty="0"/>
              <a:t>Title X Family Planning Clinics</a:t>
            </a:r>
            <a:r>
              <a:rPr lang="en-US" dirty="0"/>
              <a:t> </a:t>
            </a:r>
          </a:p>
          <a:p>
            <a:pPr marL="628650" lvl="1" indent="-171450">
              <a:buFont typeface="Wingdings" panose="05000000000000000000" pitchFamily="2" charset="2"/>
              <a:buChar char="§"/>
            </a:pPr>
            <a:r>
              <a:rPr lang="en-US" b="1" dirty="0"/>
              <a:t>Tribal and Urban Indian Health Centers</a:t>
            </a:r>
            <a:endParaRPr lang="en-US" b="0" i="0"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863F272-06BC-B9AB-FE95-800D1790C118}"/>
              </a:ext>
            </a:extLst>
          </p:cNvPr>
          <p:cNvSpPr>
            <a:spLocks noGrp="1"/>
          </p:cNvSpPr>
          <p:nvPr>
            <p:ph type="sldNum" sz="quarter" idx="5"/>
          </p:nvPr>
        </p:nvSpPr>
        <p:spPr/>
        <p:txBody>
          <a:bodyPr/>
          <a:lstStyle/>
          <a:p>
            <a:fld id="{0C5C670A-DDDC-4D70-A951-1ED61735F81E}" type="slidenum">
              <a:rPr lang="en-US" smtClean="0"/>
              <a:t>11</a:t>
            </a:fld>
            <a:endParaRPr lang="en-US" dirty="0"/>
          </a:p>
        </p:txBody>
      </p:sp>
    </p:spTree>
    <p:extLst>
      <p:ext uri="{BB962C8B-B14F-4D97-AF65-F5344CB8AC3E}">
        <p14:creationId xmlns:p14="http://schemas.microsoft.com/office/powerpoint/2010/main" val="2864933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8" name="Rectangle: Single Corner Snipped 7">
            <a:extLst>
              <a:ext uri="{FF2B5EF4-FFF2-40B4-BE49-F238E27FC236}">
                <a16:creationId xmlns:a16="http://schemas.microsoft.com/office/drawing/2014/main" id="{8D3074BB-7C30-E9D5-C427-539FE1486888}"/>
              </a:ext>
            </a:extLst>
          </p:cNvPr>
          <p:cNvSpPr/>
          <p:nvPr userDrawn="1"/>
        </p:nvSpPr>
        <p:spPr>
          <a:xfrm>
            <a:off x="-16934" y="-21836"/>
            <a:ext cx="4970601" cy="6903899"/>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0 w 6593601"/>
              <a:gd name="connsiteY0" fmla="*/ 0 h 6894095"/>
              <a:gd name="connsiteX1" fmla="*/ 5119718 w 6593601"/>
              <a:gd name="connsiteY1" fmla="*/ 12032 h 6894095"/>
              <a:gd name="connsiteX2" fmla="*/ 5607013 w 6593601"/>
              <a:gd name="connsiteY2" fmla="*/ 800117 h 6894095"/>
              <a:gd name="connsiteX3" fmla="*/ 5895771 w 6593601"/>
              <a:gd name="connsiteY3" fmla="*/ 2352981 h 6894095"/>
              <a:gd name="connsiteX4" fmla="*/ 6316876 w 6593601"/>
              <a:gd name="connsiteY4" fmla="*/ 3772708 h 6894095"/>
              <a:gd name="connsiteX5" fmla="*/ 6389064 w 6593601"/>
              <a:gd name="connsiteY5" fmla="*/ 5878233 h 6894095"/>
              <a:gd name="connsiteX6" fmla="*/ 6593601 w 6593601"/>
              <a:gd name="connsiteY6" fmla="*/ 6882064 h 6894095"/>
              <a:gd name="connsiteX7" fmla="*/ 1275644 w 6593601"/>
              <a:gd name="connsiteY7" fmla="*/ 6894095 h 6894095"/>
              <a:gd name="connsiteX8" fmla="*/ 0 w 6593601"/>
              <a:gd name="connsiteY8" fmla="*/ 0 h 6894095"/>
              <a:gd name="connsiteX0" fmla="*/ 22578 w 6616179"/>
              <a:gd name="connsiteY0" fmla="*/ 0 h 6882806"/>
              <a:gd name="connsiteX1" fmla="*/ 5142296 w 6616179"/>
              <a:gd name="connsiteY1" fmla="*/ 12032 h 6882806"/>
              <a:gd name="connsiteX2" fmla="*/ 5629591 w 6616179"/>
              <a:gd name="connsiteY2" fmla="*/ 800117 h 6882806"/>
              <a:gd name="connsiteX3" fmla="*/ 5918349 w 6616179"/>
              <a:gd name="connsiteY3" fmla="*/ 2352981 h 6882806"/>
              <a:gd name="connsiteX4" fmla="*/ 6339454 w 6616179"/>
              <a:gd name="connsiteY4" fmla="*/ 3772708 h 6882806"/>
              <a:gd name="connsiteX5" fmla="*/ 6411642 w 6616179"/>
              <a:gd name="connsiteY5" fmla="*/ 5878233 h 6882806"/>
              <a:gd name="connsiteX6" fmla="*/ 6616179 w 6616179"/>
              <a:gd name="connsiteY6" fmla="*/ 6882064 h 6882806"/>
              <a:gd name="connsiteX7" fmla="*/ 0 w 6616179"/>
              <a:gd name="connsiteY7" fmla="*/ 6882806 h 6882806"/>
              <a:gd name="connsiteX8" fmla="*/ 22578 w 6616179"/>
              <a:gd name="connsiteY8" fmla="*/ 0 h 6882806"/>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0 h 6882064"/>
              <a:gd name="connsiteX1" fmla="*/ 5142296 w 6616179"/>
              <a:gd name="connsiteY1" fmla="*/ 12032 h 6882064"/>
              <a:gd name="connsiteX2" fmla="*/ 5629591 w 6616179"/>
              <a:gd name="connsiteY2" fmla="*/ 800117 h 6882064"/>
              <a:gd name="connsiteX3" fmla="*/ 5918349 w 6616179"/>
              <a:gd name="connsiteY3" fmla="*/ 2352981 h 6882064"/>
              <a:gd name="connsiteX4" fmla="*/ 6339454 w 6616179"/>
              <a:gd name="connsiteY4" fmla="*/ 3772708 h 6882064"/>
              <a:gd name="connsiteX5" fmla="*/ 6411642 w 6616179"/>
              <a:gd name="connsiteY5" fmla="*/ 5878233 h 6882064"/>
              <a:gd name="connsiteX6" fmla="*/ 6616179 w 6616179"/>
              <a:gd name="connsiteY6" fmla="*/ 6882064 h 6882064"/>
              <a:gd name="connsiteX7" fmla="*/ 0 w 6616179"/>
              <a:gd name="connsiteY7" fmla="*/ 6871517 h 6882064"/>
              <a:gd name="connsiteX8" fmla="*/ 22578 w 6616179"/>
              <a:gd name="connsiteY8" fmla="*/ 0 h 6882064"/>
              <a:gd name="connsiteX0" fmla="*/ 22578 w 6616179"/>
              <a:gd name="connsiteY0" fmla="*/ 21835 h 6903899"/>
              <a:gd name="connsiteX1" fmla="*/ 5119719 w 6616179"/>
              <a:gd name="connsiteY1" fmla="*/ 0 h 6903899"/>
              <a:gd name="connsiteX2" fmla="*/ 5629591 w 6616179"/>
              <a:gd name="connsiteY2" fmla="*/ 821952 h 6903899"/>
              <a:gd name="connsiteX3" fmla="*/ 5918349 w 6616179"/>
              <a:gd name="connsiteY3" fmla="*/ 2374816 h 6903899"/>
              <a:gd name="connsiteX4" fmla="*/ 6339454 w 6616179"/>
              <a:gd name="connsiteY4" fmla="*/ 3794543 h 6903899"/>
              <a:gd name="connsiteX5" fmla="*/ 6411642 w 6616179"/>
              <a:gd name="connsiteY5" fmla="*/ 5900068 h 6903899"/>
              <a:gd name="connsiteX6" fmla="*/ 6616179 w 6616179"/>
              <a:gd name="connsiteY6" fmla="*/ 6903899 h 6903899"/>
              <a:gd name="connsiteX7" fmla="*/ 0 w 6616179"/>
              <a:gd name="connsiteY7" fmla="*/ 6893352 h 6903899"/>
              <a:gd name="connsiteX8" fmla="*/ 22578 w 6616179"/>
              <a:gd name="connsiteY8" fmla="*/ 21835 h 6903899"/>
              <a:gd name="connsiteX0" fmla="*/ 9892 w 6637360"/>
              <a:gd name="connsiteY0" fmla="*/ 21835 h 6903899"/>
              <a:gd name="connsiteX1" fmla="*/ 5140900 w 6637360"/>
              <a:gd name="connsiteY1" fmla="*/ 0 h 6903899"/>
              <a:gd name="connsiteX2" fmla="*/ 5650772 w 6637360"/>
              <a:gd name="connsiteY2" fmla="*/ 821952 h 6903899"/>
              <a:gd name="connsiteX3" fmla="*/ 5939530 w 6637360"/>
              <a:gd name="connsiteY3" fmla="*/ 2374816 h 6903899"/>
              <a:gd name="connsiteX4" fmla="*/ 6360635 w 6637360"/>
              <a:gd name="connsiteY4" fmla="*/ 3794543 h 6903899"/>
              <a:gd name="connsiteX5" fmla="*/ 6432823 w 6637360"/>
              <a:gd name="connsiteY5" fmla="*/ 5900068 h 6903899"/>
              <a:gd name="connsiteX6" fmla="*/ 6637360 w 6637360"/>
              <a:gd name="connsiteY6" fmla="*/ 6903899 h 6903899"/>
              <a:gd name="connsiteX7" fmla="*/ 21181 w 6637360"/>
              <a:gd name="connsiteY7" fmla="*/ 6893352 h 6903899"/>
              <a:gd name="connsiteX8" fmla="*/ 9892 w 6637360"/>
              <a:gd name="connsiteY8" fmla="*/ 21835 h 6903899"/>
              <a:gd name="connsiteX0" fmla="*/ 11475 w 6638943"/>
              <a:gd name="connsiteY0" fmla="*/ 21835 h 6903899"/>
              <a:gd name="connsiteX1" fmla="*/ 5142483 w 6638943"/>
              <a:gd name="connsiteY1" fmla="*/ 0 h 6903899"/>
              <a:gd name="connsiteX2" fmla="*/ 5652355 w 6638943"/>
              <a:gd name="connsiteY2" fmla="*/ 821952 h 6903899"/>
              <a:gd name="connsiteX3" fmla="*/ 5941113 w 6638943"/>
              <a:gd name="connsiteY3" fmla="*/ 2374816 h 6903899"/>
              <a:gd name="connsiteX4" fmla="*/ 6362218 w 6638943"/>
              <a:gd name="connsiteY4" fmla="*/ 3794543 h 6903899"/>
              <a:gd name="connsiteX5" fmla="*/ 6434406 w 6638943"/>
              <a:gd name="connsiteY5" fmla="*/ 5900068 h 6903899"/>
              <a:gd name="connsiteX6" fmla="*/ 6638943 w 6638943"/>
              <a:gd name="connsiteY6" fmla="*/ 6903899 h 6903899"/>
              <a:gd name="connsiteX7" fmla="*/ 22764 w 6638943"/>
              <a:gd name="connsiteY7" fmla="*/ 6893352 h 6903899"/>
              <a:gd name="connsiteX8" fmla="*/ 11475 w 6638943"/>
              <a:gd name="connsiteY8" fmla="*/ 21835 h 6903899"/>
              <a:gd name="connsiteX0" fmla="*/ 0 w 6627468"/>
              <a:gd name="connsiteY0" fmla="*/ 21835 h 6903899"/>
              <a:gd name="connsiteX1" fmla="*/ 5131008 w 6627468"/>
              <a:gd name="connsiteY1" fmla="*/ 0 h 6903899"/>
              <a:gd name="connsiteX2" fmla="*/ 5640880 w 6627468"/>
              <a:gd name="connsiteY2" fmla="*/ 821952 h 6903899"/>
              <a:gd name="connsiteX3" fmla="*/ 5929638 w 6627468"/>
              <a:gd name="connsiteY3" fmla="*/ 2374816 h 6903899"/>
              <a:gd name="connsiteX4" fmla="*/ 6350743 w 6627468"/>
              <a:gd name="connsiteY4" fmla="*/ 3794543 h 6903899"/>
              <a:gd name="connsiteX5" fmla="*/ 6422931 w 6627468"/>
              <a:gd name="connsiteY5" fmla="*/ 5900068 h 6903899"/>
              <a:gd name="connsiteX6" fmla="*/ 6627468 w 6627468"/>
              <a:gd name="connsiteY6" fmla="*/ 6903899 h 6903899"/>
              <a:gd name="connsiteX7" fmla="*/ 11289 w 6627468"/>
              <a:gd name="connsiteY7" fmla="*/ 6893352 h 6903899"/>
              <a:gd name="connsiteX8" fmla="*/ 0 w 6627468"/>
              <a:gd name="connsiteY8" fmla="*/ 21835 h 69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7468" h="6903899">
                <a:moveTo>
                  <a:pt x="0" y="21835"/>
                </a:moveTo>
                <a:lnTo>
                  <a:pt x="5131008" y="0"/>
                </a:lnTo>
                <a:lnTo>
                  <a:pt x="5640880" y="821952"/>
                </a:lnTo>
                <a:lnTo>
                  <a:pt x="5929638" y="2374816"/>
                </a:lnTo>
                <a:lnTo>
                  <a:pt x="6350743" y="3794543"/>
                </a:lnTo>
                <a:cubicBezTo>
                  <a:pt x="6330689" y="4107364"/>
                  <a:pt x="6467047" y="5647406"/>
                  <a:pt x="6422931" y="5900068"/>
                </a:cubicBezTo>
                <a:lnTo>
                  <a:pt x="6627468" y="6903899"/>
                </a:lnTo>
                <a:lnTo>
                  <a:pt x="11289" y="6893352"/>
                </a:lnTo>
                <a:cubicBezTo>
                  <a:pt x="8183" y="6718725"/>
                  <a:pt x="12426" y="208933"/>
                  <a:pt x="0" y="21835"/>
                </a:cubicBezTo>
                <a:close/>
              </a:path>
            </a:pathLst>
          </a:custGeom>
          <a:solidFill>
            <a:schemeClr val="bg1">
              <a:alpha val="85000"/>
            </a:schemeClr>
          </a:solidFill>
          <a:ln>
            <a:noFill/>
          </a:ln>
          <a:effectLst>
            <a:outerShdw dist="12700" sx="105000" sy="105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6009F551-EAF0-6225-6F56-93605DBCF724}"/>
              </a:ext>
            </a:extLst>
          </p:cNvPr>
          <p:cNvSpPr>
            <a:spLocks noGrp="1"/>
          </p:cNvSpPr>
          <p:nvPr>
            <p:ph type="ctrTitle"/>
          </p:nvPr>
        </p:nvSpPr>
        <p:spPr>
          <a:xfrm>
            <a:off x="813134" y="1122363"/>
            <a:ext cx="3505200" cy="2387600"/>
          </a:xfrm>
        </p:spPr>
        <p:txBody>
          <a:bodyPr anchor="b">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E40C6E26-D285-BD04-1D34-D6C0ABA14CC6}"/>
              </a:ext>
            </a:extLst>
          </p:cNvPr>
          <p:cNvSpPr>
            <a:spLocks noGrp="1"/>
          </p:cNvSpPr>
          <p:nvPr>
            <p:ph type="subTitle" idx="1"/>
          </p:nvPr>
        </p:nvSpPr>
        <p:spPr>
          <a:xfrm>
            <a:off x="813134" y="3736093"/>
            <a:ext cx="3505200" cy="1430867"/>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ooter Placeholder 4">
            <a:extLst>
              <a:ext uri="{FF2B5EF4-FFF2-40B4-BE49-F238E27FC236}">
                <a16:creationId xmlns:a16="http://schemas.microsoft.com/office/drawing/2014/main" id="{99438479-944D-B47C-9165-D573871FA437}"/>
              </a:ext>
            </a:extLst>
          </p:cNvPr>
          <p:cNvSpPr>
            <a:spLocks noGrp="1"/>
          </p:cNvSpPr>
          <p:nvPr>
            <p:ph type="ftr" sz="quarter" idx="11"/>
          </p:nvPr>
        </p:nvSpPr>
        <p:spPr>
          <a:xfrm>
            <a:off x="813134" y="5210526"/>
            <a:ext cx="3505200" cy="365125"/>
          </a:xfrm>
        </p:spPr>
        <p:txBody>
          <a:bodyPr/>
          <a:lstStyle>
            <a:lvl1pPr algn="l">
              <a:defRPr sz="1600" spc="0" baseline="0">
                <a:solidFill>
                  <a:schemeClr val="accent4"/>
                </a:solidFill>
              </a:defRPr>
            </a:lvl1pPr>
          </a:lstStyle>
          <a:p>
            <a:r>
              <a:rPr lang="en-US" dirty="0"/>
              <a:t>12/28/2023</a:t>
            </a:r>
          </a:p>
        </p:txBody>
      </p:sp>
      <p:sp>
        <p:nvSpPr>
          <p:cNvPr id="21" name="Hexagon 2">
            <a:extLst>
              <a:ext uri="{FF2B5EF4-FFF2-40B4-BE49-F238E27FC236}">
                <a16:creationId xmlns:a16="http://schemas.microsoft.com/office/drawing/2014/main" id="{21CF3939-0231-B6DA-4A67-FFAE35AB7E67}"/>
              </a:ext>
            </a:extLst>
          </p:cNvPr>
          <p:cNvSpPr/>
          <p:nvPr userDrawn="1"/>
        </p:nvSpPr>
        <p:spPr>
          <a:xfrm flipH="1">
            <a:off x="-24352" y="-12032"/>
            <a:ext cx="1404487" cy="545075"/>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179" h="988405">
                <a:moveTo>
                  <a:pt x="118932" y="359951"/>
                </a:moveTo>
                <a:cubicBezTo>
                  <a:pt x="45697" y="178966"/>
                  <a:pt x="507" y="103261"/>
                  <a:pt x="0" y="0"/>
                </a:cubicBezTo>
                <a:lnTo>
                  <a:pt x="1963134" y="3232"/>
                </a:lnTo>
                <a:cubicBezTo>
                  <a:pt x="1963425" y="240038"/>
                  <a:pt x="1971888" y="751599"/>
                  <a:pt x="1972179" y="988405"/>
                </a:cubicBezTo>
                <a:lnTo>
                  <a:pt x="1549392" y="793832"/>
                </a:lnTo>
                <a:lnTo>
                  <a:pt x="1128297" y="689299"/>
                </a:lnTo>
                <a:lnTo>
                  <a:pt x="793488" y="743772"/>
                </a:lnTo>
                <a:lnTo>
                  <a:pt x="118932" y="359951"/>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2" name="Hexagon 2">
            <a:extLst>
              <a:ext uri="{FF2B5EF4-FFF2-40B4-BE49-F238E27FC236}">
                <a16:creationId xmlns:a16="http://schemas.microsoft.com/office/drawing/2014/main" id="{11F8D275-1C4D-FBC7-B95F-C81FAE78FE40}"/>
              </a:ext>
            </a:extLst>
          </p:cNvPr>
          <p:cNvSpPr/>
          <p:nvPr userDrawn="1"/>
        </p:nvSpPr>
        <p:spPr>
          <a:xfrm flipH="1">
            <a:off x="-16934" y="-12032"/>
            <a:ext cx="1705476"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Graphic 4">
            <a:extLst>
              <a:ext uri="{FF2B5EF4-FFF2-40B4-BE49-F238E27FC236}">
                <a16:creationId xmlns:a16="http://schemas.microsoft.com/office/drawing/2014/main" id="{E6C93BD8-6556-DE76-F44B-671D7B8B6B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92045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52CC-F621-F83E-E3F5-D3A2D887717B}"/>
              </a:ext>
            </a:extLst>
          </p:cNvPr>
          <p:cNvSpPr>
            <a:spLocks noGrp="1"/>
          </p:cNvSpPr>
          <p:nvPr>
            <p:ph type="title"/>
          </p:nvPr>
        </p:nvSpPr>
        <p:spPr/>
        <p:txBody>
          <a:bodyPr/>
          <a:lstStyle/>
          <a:p>
            <a:r>
              <a:rPr lang="en-US"/>
              <a:t>Click to edit Master title style</a:t>
            </a:r>
          </a:p>
        </p:txBody>
      </p:sp>
      <p:sp>
        <p:nvSpPr>
          <p:cNvPr id="7" name="Footer Placeholder 4">
            <a:extLst>
              <a:ext uri="{FF2B5EF4-FFF2-40B4-BE49-F238E27FC236}">
                <a16:creationId xmlns:a16="http://schemas.microsoft.com/office/drawing/2014/main" id="{F701FF61-BC23-4B9F-1A38-E240B56F01BE}"/>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8" name="Slide Number Placeholder 5">
            <a:extLst>
              <a:ext uri="{FF2B5EF4-FFF2-40B4-BE49-F238E27FC236}">
                <a16:creationId xmlns:a16="http://schemas.microsoft.com/office/drawing/2014/main" id="{F896D8E9-6A95-A8C2-9473-ED84441B692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dirty="0"/>
          </a:p>
        </p:txBody>
      </p:sp>
      <p:pic>
        <p:nvPicPr>
          <p:cNvPr id="3" name="Graphic 2">
            <a:extLst>
              <a:ext uri="{FF2B5EF4-FFF2-40B4-BE49-F238E27FC236}">
                <a16:creationId xmlns:a16="http://schemas.microsoft.com/office/drawing/2014/main" id="{3A981BA2-237B-80FD-7123-C6EA1BEF62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23574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5457A4FC-6781-C190-5323-9E976F2E175A}"/>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8" name="Slide Number Placeholder 5">
            <a:extLst>
              <a:ext uri="{FF2B5EF4-FFF2-40B4-BE49-F238E27FC236}">
                <a16:creationId xmlns:a16="http://schemas.microsoft.com/office/drawing/2014/main" id="{39A4F349-2CA4-88AF-73EE-423ED30ED651}"/>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dirty="0"/>
          </a:p>
        </p:txBody>
      </p:sp>
      <p:pic>
        <p:nvPicPr>
          <p:cNvPr id="2" name="Graphic 1">
            <a:extLst>
              <a:ext uri="{FF2B5EF4-FFF2-40B4-BE49-F238E27FC236}">
                <a16:creationId xmlns:a16="http://schemas.microsoft.com/office/drawing/2014/main" id="{30A02164-FAED-B429-9340-FCC39822E4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25813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Diagonal Corners Snipped 11">
            <a:extLst>
              <a:ext uri="{FF2B5EF4-FFF2-40B4-BE49-F238E27FC236}">
                <a16:creationId xmlns:a16="http://schemas.microsoft.com/office/drawing/2014/main" id="{7A24BE44-E0CC-19F4-5FA1-77BDB6DB77EA}"/>
              </a:ext>
            </a:extLst>
          </p:cNvPr>
          <p:cNvSpPr>
            <a:spLocks noGrp="1" noRot="1" noMove="1" noResize="1" noEditPoints="1" noAdjustHandles="1" noChangeArrowheads="1" noChangeShapeType="1"/>
          </p:cNvSpPr>
          <p:nvPr userDrawn="1"/>
        </p:nvSpPr>
        <p:spPr>
          <a:xfrm>
            <a:off x="-7748" y="5734993"/>
            <a:ext cx="1204137" cy="364522"/>
          </a:xfrm>
          <a:custGeom>
            <a:avLst/>
            <a:gdLst>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605516 w 1605516"/>
              <a:gd name="connsiteY4" fmla="*/ 350874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1414448 w 1605516"/>
              <a:gd name="connsiteY4" fmla="*/ 344050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92394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58480 w 1605516"/>
              <a:gd name="connsiteY5" fmla="*/ 350874 h 350874"/>
              <a:gd name="connsiteX6" fmla="*/ 0 w 1605516"/>
              <a:gd name="connsiteY6" fmla="*/ 237803 h 350874"/>
              <a:gd name="connsiteX7" fmla="*/ 0 w 1605516"/>
              <a:gd name="connsiteY7" fmla="*/ 0 h 350874"/>
              <a:gd name="connsiteX0" fmla="*/ 0 w 1605516"/>
              <a:gd name="connsiteY0" fmla="*/ 0 h 350874"/>
              <a:gd name="connsiteX1" fmla="*/ 1547036 w 1605516"/>
              <a:gd name="connsiteY1" fmla="*/ 0 h 350874"/>
              <a:gd name="connsiteX2" fmla="*/ 1605516 w 1605516"/>
              <a:gd name="connsiteY2" fmla="*/ 58480 h 350874"/>
              <a:gd name="connsiteX3" fmla="*/ 1605516 w 1605516"/>
              <a:gd name="connsiteY3" fmla="*/ 350874 h 350874"/>
              <a:gd name="connsiteX4" fmla="*/ 793475 w 1605516"/>
              <a:gd name="connsiteY4" fmla="*/ 316755 h 350874"/>
              <a:gd name="connsiteX5" fmla="*/ 140367 w 1605516"/>
              <a:gd name="connsiteY5" fmla="*/ 262163 h 350874"/>
              <a:gd name="connsiteX6" fmla="*/ 0 w 1605516"/>
              <a:gd name="connsiteY6" fmla="*/ 237803 h 350874"/>
              <a:gd name="connsiteX7" fmla="*/ 0 w 1605516"/>
              <a:gd name="connsiteY7" fmla="*/ 0 h 350874"/>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793475 w 1605516"/>
              <a:gd name="connsiteY4" fmla="*/ 330403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140367 w 1605516"/>
              <a:gd name="connsiteY5" fmla="*/ 275811 h 364522"/>
              <a:gd name="connsiteX6" fmla="*/ 0 w 1605516"/>
              <a:gd name="connsiteY6" fmla="*/ 251451 h 364522"/>
              <a:gd name="connsiteX7" fmla="*/ 0 w 1605516"/>
              <a:gd name="connsiteY7" fmla="*/ 13648 h 364522"/>
              <a:gd name="connsiteX0" fmla="*/ 0 w 1605516"/>
              <a:gd name="connsiteY0" fmla="*/ 13648 h 364522"/>
              <a:gd name="connsiteX1" fmla="*/ 475687 w 1605516"/>
              <a:gd name="connsiteY1" fmla="*/ 0 h 364522"/>
              <a:gd name="connsiteX2" fmla="*/ 1605516 w 1605516"/>
              <a:gd name="connsiteY2" fmla="*/ 72128 h 364522"/>
              <a:gd name="connsiteX3" fmla="*/ 1605516 w 1605516"/>
              <a:gd name="connsiteY3" fmla="*/ 364522 h 364522"/>
              <a:gd name="connsiteX4" fmla="*/ 684292 w 1605516"/>
              <a:gd name="connsiteY4" fmla="*/ 337227 h 364522"/>
              <a:gd name="connsiteX5" fmla="*/ 215430 w 1605516"/>
              <a:gd name="connsiteY5" fmla="*/ 255339 h 364522"/>
              <a:gd name="connsiteX6" fmla="*/ 0 w 1605516"/>
              <a:gd name="connsiteY6" fmla="*/ 251451 h 364522"/>
              <a:gd name="connsiteX7" fmla="*/ 0 w 1605516"/>
              <a:gd name="connsiteY7" fmla="*/ 13648 h 36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516" h="364522">
                <a:moveTo>
                  <a:pt x="0" y="13648"/>
                </a:moveTo>
                <a:lnTo>
                  <a:pt x="475687" y="0"/>
                </a:lnTo>
                <a:lnTo>
                  <a:pt x="1605516" y="72128"/>
                </a:lnTo>
                <a:lnTo>
                  <a:pt x="1605516" y="364522"/>
                </a:lnTo>
                <a:lnTo>
                  <a:pt x="684292" y="337227"/>
                </a:lnTo>
                <a:lnTo>
                  <a:pt x="215430" y="255339"/>
                </a:lnTo>
                <a:lnTo>
                  <a:pt x="0" y="251451"/>
                </a:lnTo>
                <a:lnTo>
                  <a:pt x="0" y="13648"/>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Hexagon 10">
            <a:extLst>
              <a:ext uri="{FF2B5EF4-FFF2-40B4-BE49-F238E27FC236}">
                <a16:creationId xmlns:a16="http://schemas.microsoft.com/office/drawing/2014/main" id="{2B59A6AA-A9D4-B478-DD2F-CFF33FCB635F}"/>
              </a:ext>
            </a:extLst>
          </p:cNvPr>
          <p:cNvSpPr>
            <a:spLocks noGrp="1" noRot="1" noMove="1" noResize="1" noEditPoints="1" noAdjustHandles="1" noChangeArrowheads="1" noChangeShapeType="1"/>
          </p:cNvSpPr>
          <p:nvPr userDrawn="1"/>
        </p:nvSpPr>
        <p:spPr>
          <a:xfrm>
            <a:off x="7687586" y="1"/>
            <a:ext cx="920932" cy="966651"/>
          </a:xfrm>
          <a:custGeom>
            <a:avLst/>
            <a:gdLst>
              <a:gd name="connsiteX0" fmla="*/ 0 w 1367246"/>
              <a:gd name="connsiteY0" fmla="*/ 391886 h 783771"/>
              <a:gd name="connsiteX1" fmla="*/ 195943 w 1367246"/>
              <a:gd name="connsiteY1" fmla="*/ 0 h 783771"/>
              <a:gd name="connsiteX2" fmla="*/ 1171303 w 1367246"/>
              <a:gd name="connsiteY2" fmla="*/ 0 h 783771"/>
              <a:gd name="connsiteX3" fmla="*/ 1367246 w 1367246"/>
              <a:gd name="connsiteY3" fmla="*/ 391886 h 783771"/>
              <a:gd name="connsiteX4" fmla="*/ 1171303 w 1367246"/>
              <a:gd name="connsiteY4" fmla="*/ 783771 h 783771"/>
              <a:gd name="connsiteX5" fmla="*/ 195943 w 1367246"/>
              <a:gd name="connsiteY5" fmla="*/ 783771 h 783771"/>
              <a:gd name="connsiteX6" fmla="*/ 0 w 1367246"/>
              <a:gd name="connsiteY6" fmla="*/ 391886 h 783771"/>
              <a:gd name="connsiteX0" fmla="*/ 74023 w 1441269"/>
              <a:gd name="connsiteY0" fmla="*/ 391886 h 783771"/>
              <a:gd name="connsiteX1" fmla="*/ 0 w 1441269"/>
              <a:gd name="connsiteY1" fmla="*/ 0 h 783771"/>
              <a:gd name="connsiteX2" fmla="*/ 1245326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441269"/>
              <a:gd name="connsiteY0" fmla="*/ 391886 h 783771"/>
              <a:gd name="connsiteX1" fmla="*/ 0 w 1441269"/>
              <a:gd name="connsiteY1" fmla="*/ 0 h 783771"/>
              <a:gd name="connsiteX2" fmla="*/ 461554 w 1441269"/>
              <a:gd name="connsiteY2" fmla="*/ 0 h 783771"/>
              <a:gd name="connsiteX3" fmla="*/ 1441269 w 1441269"/>
              <a:gd name="connsiteY3" fmla="*/ 391886 h 783771"/>
              <a:gd name="connsiteX4" fmla="*/ 1245326 w 1441269"/>
              <a:gd name="connsiteY4" fmla="*/ 783771 h 783771"/>
              <a:gd name="connsiteX5" fmla="*/ 269966 w 1441269"/>
              <a:gd name="connsiteY5" fmla="*/ 783771 h 783771"/>
              <a:gd name="connsiteX6" fmla="*/ 74023 w 1441269"/>
              <a:gd name="connsiteY6" fmla="*/ 391886 h 783771"/>
              <a:gd name="connsiteX0" fmla="*/ 74023 w 1245326"/>
              <a:gd name="connsiteY0" fmla="*/ 391886 h 783771"/>
              <a:gd name="connsiteX1" fmla="*/ 0 w 1245326"/>
              <a:gd name="connsiteY1" fmla="*/ 0 h 783771"/>
              <a:gd name="connsiteX2" fmla="*/ 461554 w 1245326"/>
              <a:gd name="connsiteY2" fmla="*/ 0 h 783771"/>
              <a:gd name="connsiteX3" fmla="*/ 735875 w 1245326"/>
              <a:gd name="connsiteY3" fmla="*/ 156755 h 783771"/>
              <a:gd name="connsiteX4" fmla="*/ 1245326 w 1245326"/>
              <a:gd name="connsiteY4" fmla="*/ 783771 h 783771"/>
              <a:gd name="connsiteX5" fmla="*/ 269966 w 1245326"/>
              <a:gd name="connsiteY5" fmla="*/ 783771 h 783771"/>
              <a:gd name="connsiteX6" fmla="*/ 74023 w 1245326"/>
              <a:gd name="connsiteY6" fmla="*/ 391886 h 783771"/>
              <a:gd name="connsiteX0" fmla="*/ 74023 w 1036320"/>
              <a:gd name="connsiteY0" fmla="*/ 391886 h 783771"/>
              <a:gd name="connsiteX1" fmla="*/ 0 w 1036320"/>
              <a:gd name="connsiteY1" fmla="*/ 0 h 783771"/>
              <a:gd name="connsiteX2" fmla="*/ 461554 w 1036320"/>
              <a:gd name="connsiteY2" fmla="*/ 0 h 783771"/>
              <a:gd name="connsiteX3" fmla="*/ 735875 w 1036320"/>
              <a:gd name="connsiteY3" fmla="*/ 156755 h 783771"/>
              <a:gd name="connsiteX4" fmla="*/ 1036320 w 1036320"/>
              <a:gd name="connsiteY4" fmla="*/ 452845 h 783771"/>
              <a:gd name="connsiteX5" fmla="*/ 269966 w 1036320"/>
              <a:gd name="connsiteY5" fmla="*/ 783771 h 783771"/>
              <a:gd name="connsiteX6" fmla="*/ 74023 w 1036320"/>
              <a:gd name="connsiteY6" fmla="*/ 391886 h 78377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1036320 w 1227909"/>
              <a:gd name="connsiteY4" fmla="*/ 452845 h 966651"/>
              <a:gd name="connsiteX5" fmla="*/ 1227909 w 1227909"/>
              <a:gd name="connsiteY5" fmla="*/ 966651 h 966651"/>
              <a:gd name="connsiteX6" fmla="*/ 74023 w 1227909"/>
              <a:gd name="connsiteY6"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036320 w 1227909"/>
              <a:gd name="connsiteY5" fmla="*/ 45284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61554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735875 w 1227909"/>
              <a:gd name="connsiteY3" fmla="*/ 156755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896857 w 1227909"/>
              <a:gd name="connsiteY4" fmla="*/ 304800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165464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31692 w 1227909"/>
              <a:gd name="connsiteY4" fmla="*/ 296092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592182 w 1227909"/>
              <a:gd name="connsiteY2" fmla="*/ 0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409304 h 984069"/>
              <a:gd name="connsiteX1" fmla="*/ 0 w 1227909"/>
              <a:gd name="connsiteY1" fmla="*/ 17418 h 984069"/>
              <a:gd name="connsiteX2" fmla="*/ 444136 w 1227909"/>
              <a:gd name="connsiteY2" fmla="*/ 0 h 984069"/>
              <a:gd name="connsiteX3" fmla="*/ 692332 w 1227909"/>
              <a:gd name="connsiteY3" fmla="*/ 235133 h 984069"/>
              <a:gd name="connsiteX4" fmla="*/ 992652 w 1227909"/>
              <a:gd name="connsiteY4" fmla="*/ 487681 h 984069"/>
              <a:gd name="connsiteX5" fmla="*/ 1166948 w 1227909"/>
              <a:gd name="connsiteY5" fmla="*/ 653143 h 984069"/>
              <a:gd name="connsiteX6" fmla="*/ 1227909 w 1227909"/>
              <a:gd name="connsiteY6" fmla="*/ 984069 h 984069"/>
              <a:gd name="connsiteX7" fmla="*/ 74023 w 1227909"/>
              <a:gd name="connsiteY7" fmla="*/ 409304 h 984069"/>
              <a:gd name="connsiteX0" fmla="*/ 74023 w 1227909"/>
              <a:gd name="connsiteY0" fmla="*/ 391886 h 966651"/>
              <a:gd name="connsiteX1" fmla="*/ 0 w 1227909"/>
              <a:gd name="connsiteY1" fmla="*/ 0 h 966651"/>
              <a:gd name="connsiteX2" fmla="*/ 444136 w 1227909"/>
              <a:gd name="connsiteY2" fmla="*/ 1632 h 966651"/>
              <a:gd name="connsiteX3" fmla="*/ 692332 w 1227909"/>
              <a:gd name="connsiteY3" fmla="*/ 217715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44136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92652 w 1227909"/>
              <a:gd name="connsiteY4" fmla="*/ 470263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166948 w 1227909"/>
              <a:gd name="connsiteY5" fmla="*/ 635725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733276 w 1227909"/>
              <a:gd name="connsiteY3" fmla="*/ 204067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 name="connsiteX0" fmla="*/ 74023 w 1227909"/>
              <a:gd name="connsiteY0" fmla="*/ 391886 h 966651"/>
              <a:gd name="connsiteX1" fmla="*/ 0 w 1227909"/>
              <a:gd name="connsiteY1" fmla="*/ 0 h 966651"/>
              <a:gd name="connsiteX2" fmla="*/ 491904 w 1227909"/>
              <a:gd name="connsiteY2" fmla="*/ 1632 h 966651"/>
              <a:gd name="connsiteX3" fmla="*/ 610446 w 1227909"/>
              <a:gd name="connsiteY3" fmla="*/ 149476 h 966651"/>
              <a:gd name="connsiteX4" fmla="*/ 958533 w 1227909"/>
              <a:gd name="connsiteY4" fmla="*/ 408848 h 966651"/>
              <a:gd name="connsiteX5" fmla="*/ 1085061 w 1227909"/>
              <a:gd name="connsiteY5" fmla="*/ 615253 h 966651"/>
              <a:gd name="connsiteX6" fmla="*/ 1227909 w 1227909"/>
              <a:gd name="connsiteY6" fmla="*/ 966651 h 966651"/>
              <a:gd name="connsiteX7" fmla="*/ 74023 w 1227909"/>
              <a:gd name="connsiteY7" fmla="*/ 391886 h 9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7909" h="966651">
                <a:moveTo>
                  <a:pt x="74023" y="391886"/>
                </a:moveTo>
                <a:lnTo>
                  <a:pt x="0" y="0"/>
                </a:lnTo>
                <a:lnTo>
                  <a:pt x="491904" y="1632"/>
                </a:lnTo>
                <a:lnTo>
                  <a:pt x="610446" y="149476"/>
                </a:lnTo>
                <a:lnTo>
                  <a:pt x="958533" y="408848"/>
                </a:lnTo>
                <a:lnTo>
                  <a:pt x="1085061" y="615253"/>
                </a:lnTo>
                <a:lnTo>
                  <a:pt x="1227909" y="966651"/>
                </a:lnTo>
                <a:lnTo>
                  <a:pt x="74023" y="39188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Diagonal Corners Snipped 9">
            <a:extLst>
              <a:ext uri="{FF2B5EF4-FFF2-40B4-BE49-F238E27FC236}">
                <a16:creationId xmlns:a16="http://schemas.microsoft.com/office/drawing/2014/main" id="{941DCC5E-231F-6910-77A4-0460E74263F3}"/>
              </a:ext>
            </a:extLst>
          </p:cNvPr>
          <p:cNvSpPr>
            <a:spLocks noGrp="1" noRot="1" noMove="1" noResize="1" noEditPoints="1" noAdjustHandles="1" noChangeArrowheads="1" noChangeShapeType="1"/>
          </p:cNvSpPr>
          <p:nvPr userDrawn="1"/>
        </p:nvSpPr>
        <p:spPr>
          <a:xfrm>
            <a:off x="-7747" y="-10632"/>
            <a:ext cx="8691889" cy="6187595"/>
          </a:xfrm>
          <a:custGeom>
            <a:avLst/>
            <a:gdLst>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0 w 11578856"/>
              <a:gd name="connsiteY6" fmla="*/ 5147449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029514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10633 w 11578856"/>
              <a:gd name="connsiteY6" fmla="*/ 5870463 h 6176963"/>
              <a:gd name="connsiteX7" fmla="*/ 0 w 11578856"/>
              <a:gd name="connsiteY7"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566057 w 11578856"/>
              <a:gd name="connsiteY6" fmla="*/ 6000206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242165 w 11578856"/>
              <a:gd name="connsiteY5" fmla="*/ 6176963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94380"/>
              <a:gd name="connsiteX1" fmla="*/ 10549342 w 11578856"/>
              <a:gd name="connsiteY1" fmla="*/ 0 h 6194380"/>
              <a:gd name="connsiteX2" fmla="*/ 11578856 w 11578856"/>
              <a:gd name="connsiteY2" fmla="*/ 1029514 h 6194380"/>
              <a:gd name="connsiteX3" fmla="*/ 11578856 w 11578856"/>
              <a:gd name="connsiteY3" fmla="*/ 6176963 h 6194380"/>
              <a:gd name="connsiteX4" fmla="*/ 11578856 w 11578856"/>
              <a:gd name="connsiteY4" fmla="*/ 6176963 h 6194380"/>
              <a:gd name="connsiteX5" fmla="*/ 1808222 w 11578856"/>
              <a:gd name="connsiteY5" fmla="*/ 6194380 h 6194380"/>
              <a:gd name="connsiteX6" fmla="*/ 687977 w 11578856"/>
              <a:gd name="connsiteY6" fmla="*/ 5982789 h 6194380"/>
              <a:gd name="connsiteX7" fmla="*/ 10633 w 11578856"/>
              <a:gd name="connsiteY7" fmla="*/ 5870463 h 6194380"/>
              <a:gd name="connsiteX8" fmla="*/ 0 w 11578856"/>
              <a:gd name="connsiteY8" fmla="*/ 0 h 6194380"/>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687977 w 11578856"/>
              <a:gd name="connsiteY6" fmla="*/ 5982789 h 6176963"/>
              <a:gd name="connsiteX7" fmla="*/ 10633 w 11578856"/>
              <a:gd name="connsiteY7" fmla="*/ 5870463 h 6176963"/>
              <a:gd name="connsiteX8" fmla="*/ 0 w 11578856"/>
              <a:gd name="connsiteY8"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71451 w 11578856"/>
              <a:gd name="connsiteY6" fmla="*/ 6078583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578856 w 11578856"/>
              <a:gd name="connsiteY2" fmla="*/ 1029514 h 6176963"/>
              <a:gd name="connsiteX3" fmla="*/ 11578856 w 11578856"/>
              <a:gd name="connsiteY3" fmla="*/ 6176963 h 6176963"/>
              <a:gd name="connsiteX4" fmla="*/ 11578856 w 11578856"/>
              <a:gd name="connsiteY4" fmla="*/ 6176963 h 6176963"/>
              <a:gd name="connsiteX5" fmla="*/ 1808222 w 11578856"/>
              <a:gd name="connsiteY5" fmla="*/ 6168254 h 6176963"/>
              <a:gd name="connsiteX6" fmla="*/ 1288868 w 11578856"/>
              <a:gd name="connsiteY6" fmla="*/ 6035040 h 6176963"/>
              <a:gd name="connsiteX7" fmla="*/ 687977 w 11578856"/>
              <a:gd name="connsiteY7" fmla="*/ 5982789 h 6176963"/>
              <a:gd name="connsiteX8" fmla="*/ 10633 w 11578856"/>
              <a:gd name="connsiteY8" fmla="*/ 5870463 h 6176963"/>
              <a:gd name="connsiteX9" fmla="*/ 0 w 11578856"/>
              <a:gd name="connsiteY9" fmla="*/ 0 h 6176963"/>
              <a:gd name="connsiteX0" fmla="*/ 0 w 11578856"/>
              <a:gd name="connsiteY0" fmla="*/ 0 h 6176963"/>
              <a:gd name="connsiteX1" fmla="*/ 10549342 w 11578856"/>
              <a:gd name="connsiteY1" fmla="*/ 0 h 6176963"/>
              <a:gd name="connsiteX2" fmla="*/ 11434354 w 11578856"/>
              <a:gd name="connsiteY2" fmla="*/ 870857 h 6176963"/>
              <a:gd name="connsiteX3" fmla="*/ 11578856 w 11578856"/>
              <a:gd name="connsiteY3" fmla="*/ 1029514 h 6176963"/>
              <a:gd name="connsiteX4" fmla="*/ 11578856 w 11578856"/>
              <a:gd name="connsiteY4" fmla="*/ 6176963 h 6176963"/>
              <a:gd name="connsiteX5" fmla="*/ 11578856 w 11578856"/>
              <a:gd name="connsiteY5" fmla="*/ 6176963 h 6176963"/>
              <a:gd name="connsiteX6" fmla="*/ 1808222 w 11578856"/>
              <a:gd name="connsiteY6" fmla="*/ 6168254 h 6176963"/>
              <a:gd name="connsiteX7" fmla="*/ 1288868 w 11578856"/>
              <a:gd name="connsiteY7" fmla="*/ 6035040 h 6176963"/>
              <a:gd name="connsiteX8" fmla="*/ 687977 w 11578856"/>
              <a:gd name="connsiteY8" fmla="*/ 5982789 h 6176963"/>
              <a:gd name="connsiteX9" fmla="*/ 10633 w 11578856"/>
              <a:gd name="connsiteY9" fmla="*/ 5870463 h 6176963"/>
              <a:gd name="connsiteX10" fmla="*/ 0 w 11578856"/>
              <a:gd name="connsiteY10" fmla="*/ 0 h 6176963"/>
              <a:gd name="connsiteX0" fmla="*/ 0 w 11578856"/>
              <a:gd name="connsiteY0" fmla="*/ 0 h 6176963"/>
              <a:gd name="connsiteX1" fmla="*/ 10549342 w 11578856"/>
              <a:gd name="connsiteY1" fmla="*/ 0 h 6176963"/>
              <a:gd name="connsiteX2" fmla="*/ 10772503 w 11578856"/>
              <a:gd name="connsiteY2" fmla="*/ 226423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434354 w 11578856"/>
              <a:gd name="connsiteY3" fmla="*/ 870857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11543 w 11578856"/>
              <a:gd name="connsiteY2" fmla="*/ 261257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260183 w 11578856"/>
              <a:gd name="connsiteY3" fmla="*/ 653142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355978 w 11578856"/>
              <a:gd name="connsiteY3" fmla="*/ 740228 h 6176963"/>
              <a:gd name="connsiteX4" fmla="*/ 11578856 w 11578856"/>
              <a:gd name="connsiteY4" fmla="*/ 1029514 h 6176963"/>
              <a:gd name="connsiteX5" fmla="*/ 11578856 w 11578856"/>
              <a:gd name="connsiteY5" fmla="*/ 6176963 h 6176963"/>
              <a:gd name="connsiteX6" fmla="*/ 11578856 w 11578856"/>
              <a:gd name="connsiteY6" fmla="*/ 6176963 h 6176963"/>
              <a:gd name="connsiteX7" fmla="*/ 1808222 w 11578856"/>
              <a:gd name="connsiteY7" fmla="*/ 6168254 h 6176963"/>
              <a:gd name="connsiteX8" fmla="*/ 1288868 w 11578856"/>
              <a:gd name="connsiteY8" fmla="*/ 6035040 h 6176963"/>
              <a:gd name="connsiteX9" fmla="*/ 687977 w 11578856"/>
              <a:gd name="connsiteY9" fmla="*/ 5982789 h 6176963"/>
              <a:gd name="connsiteX10" fmla="*/ 10633 w 11578856"/>
              <a:gd name="connsiteY10" fmla="*/ 5870463 h 6176963"/>
              <a:gd name="connsiteX11" fmla="*/ 0 w 11578856"/>
              <a:gd name="connsiteY11"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42469 w 11578856"/>
              <a:gd name="connsiteY3" fmla="*/ 409303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0 h 6176963"/>
              <a:gd name="connsiteX1" fmla="*/ 10549342 w 11578856"/>
              <a:gd name="connsiteY1" fmla="*/ 0 h 6176963"/>
              <a:gd name="connsiteX2" fmla="*/ 10798629 w 11578856"/>
              <a:gd name="connsiteY2" fmla="*/ 156754 h 6176963"/>
              <a:gd name="connsiteX3" fmla="*/ 11059886 w 11578856"/>
              <a:gd name="connsiteY3" fmla="*/ 478971 h 6176963"/>
              <a:gd name="connsiteX4" fmla="*/ 11355978 w 11578856"/>
              <a:gd name="connsiteY4" fmla="*/ 740228 h 6176963"/>
              <a:gd name="connsiteX5" fmla="*/ 11578856 w 11578856"/>
              <a:gd name="connsiteY5" fmla="*/ 1029514 h 6176963"/>
              <a:gd name="connsiteX6" fmla="*/ 11578856 w 11578856"/>
              <a:gd name="connsiteY6" fmla="*/ 6176963 h 6176963"/>
              <a:gd name="connsiteX7" fmla="*/ 11578856 w 11578856"/>
              <a:gd name="connsiteY7" fmla="*/ 6176963 h 6176963"/>
              <a:gd name="connsiteX8" fmla="*/ 1808222 w 11578856"/>
              <a:gd name="connsiteY8" fmla="*/ 6168254 h 6176963"/>
              <a:gd name="connsiteX9" fmla="*/ 1288868 w 11578856"/>
              <a:gd name="connsiteY9" fmla="*/ 6035040 h 6176963"/>
              <a:gd name="connsiteX10" fmla="*/ 687977 w 11578856"/>
              <a:gd name="connsiteY10" fmla="*/ 5982789 h 6176963"/>
              <a:gd name="connsiteX11" fmla="*/ 10633 w 11578856"/>
              <a:gd name="connsiteY11" fmla="*/ 5870463 h 6176963"/>
              <a:gd name="connsiteX12" fmla="*/ 0 w 11578856"/>
              <a:gd name="connsiteY12" fmla="*/ 0 h 6176963"/>
              <a:gd name="connsiteX0" fmla="*/ 0 w 11578856"/>
              <a:gd name="connsiteY0" fmla="*/ 10632 h 6187595"/>
              <a:gd name="connsiteX1" fmla="*/ 10198468 w 11578856"/>
              <a:gd name="connsiteY1" fmla="*/ 0 h 6187595"/>
              <a:gd name="connsiteX2" fmla="*/ 10798629 w 11578856"/>
              <a:gd name="connsiteY2" fmla="*/ 167386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1059886 w 11578856"/>
              <a:gd name="connsiteY3" fmla="*/ 489603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355978 w 11578856"/>
              <a:gd name="connsiteY4" fmla="*/ 750860 h 6187595"/>
              <a:gd name="connsiteX5" fmla="*/ 11578856 w 11578856"/>
              <a:gd name="connsiteY5" fmla="*/ 1040146 h 6187595"/>
              <a:gd name="connsiteX6" fmla="*/ 11578856 w 11578856"/>
              <a:gd name="connsiteY6" fmla="*/ 6187595 h 6187595"/>
              <a:gd name="connsiteX7" fmla="*/ 11578856 w 11578856"/>
              <a:gd name="connsiteY7" fmla="*/ 6187595 h 6187595"/>
              <a:gd name="connsiteX8" fmla="*/ 1808222 w 11578856"/>
              <a:gd name="connsiteY8" fmla="*/ 6178886 h 6187595"/>
              <a:gd name="connsiteX9" fmla="*/ 1288868 w 11578856"/>
              <a:gd name="connsiteY9" fmla="*/ 6045672 h 6187595"/>
              <a:gd name="connsiteX10" fmla="*/ 687977 w 11578856"/>
              <a:gd name="connsiteY10" fmla="*/ 5993421 h 6187595"/>
              <a:gd name="connsiteX11" fmla="*/ 10633 w 11578856"/>
              <a:gd name="connsiteY11" fmla="*/ 5881095 h 6187595"/>
              <a:gd name="connsiteX12" fmla="*/ 0 w 11578856"/>
              <a:gd name="connsiteY12"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206716 w 11578856"/>
              <a:gd name="connsiteY4" fmla="*/ 606055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0 w 11578856"/>
              <a:gd name="connsiteY0" fmla="*/ 10632 h 6187595"/>
              <a:gd name="connsiteX1" fmla="*/ 10198468 w 11578856"/>
              <a:gd name="connsiteY1" fmla="*/ 0 h 6187595"/>
              <a:gd name="connsiteX2" fmla="*/ 10596610 w 11578856"/>
              <a:gd name="connsiteY2" fmla="*/ 103590 h 6187595"/>
              <a:gd name="connsiteX3" fmla="*/ 10900398 w 11578856"/>
              <a:gd name="connsiteY3" fmla="*/ 351380 h 6187595"/>
              <a:gd name="connsiteX4" fmla="*/ 11100391 w 11578856"/>
              <a:gd name="connsiteY4" fmla="*/ 446566 h 6187595"/>
              <a:gd name="connsiteX5" fmla="*/ 11355978 w 11578856"/>
              <a:gd name="connsiteY5" fmla="*/ 750860 h 6187595"/>
              <a:gd name="connsiteX6" fmla="*/ 11578856 w 11578856"/>
              <a:gd name="connsiteY6" fmla="*/ 1040146 h 6187595"/>
              <a:gd name="connsiteX7" fmla="*/ 11578856 w 11578856"/>
              <a:gd name="connsiteY7" fmla="*/ 6187595 h 6187595"/>
              <a:gd name="connsiteX8" fmla="*/ 11578856 w 11578856"/>
              <a:gd name="connsiteY8" fmla="*/ 6187595 h 6187595"/>
              <a:gd name="connsiteX9" fmla="*/ 1808222 w 11578856"/>
              <a:gd name="connsiteY9" fmla="*/ 6178886 h 6187595"/>
              <a:gd name="connsiteX10" fmla="*/ 1288868 w 11578856"/>
              <a:gd name="connsiteY10" fmla="*/ 6045672 h 6187595"/>
              <a:gd name="connsiteX11" fmla="*/ 687977 w 11578856"/>
              <a:gd name="connsiteY11" fmla="*/ 5993421 h 6187595"/>
              <a:gd name="connsiteX12" fmla="*/ 10633 w 11578856"/>
              <a:gd name="connsiteY12" fmla="*/ 5881095 h 6187595"/>
              <a:gd name="connsiteX13" fmla="*/ 0 w 11578856"/>
              <a:gd name="connsiteY13" fmla="*/ 10632 h 6187595"/>
              <a:gd name="connsiteX0" fmla="*/ 10329 w 11589185"/>
              <a:gd name="connsiteY0" fmla="*/ 10632 h 6187595"/>
              <a:gd name="connsiteX1" fmla="*/ 10208797 w 11589185"/>
              <a:gd name="connsiteY1" fmla="*/ 0 h 6187595"/>
              <a:gd name="connsiteX2" fmla="*/ 10606939 w 11589185"/>
              <a:gd name="connsiteY2" fmla="*/ 103590 h 6187595"/>
              <a:gd name="connsiteX3" fmla="*/ 10910727 w 11589185"/>
              <a:gd name="connsiteY3" fmla="*/ 351380 h 6187595"/>
              <a:gd name="connsiteX4" fmla="*/ 11110720 w 11589185"/>
              <a:gd name="connsiteY4" fmla="*/ 446566 h 6187595"/>
              <a:gd name="connsiteX5" fmla="*/ 11366307 w 11589185"/>
              <a:gd name="connsiteY5" fmla="*/ 750860 h 6187595"/>
              <a:gd name="connsiteX6" fmla="*/ 11589185 w 11589185"/>
              <a:gd name="connsiteY6" fmla="*/ 1040146 h 6187595"/>
              <a:gd name="connsiteX7" fmla="*/ 11589185 w 11589185"/>
              <a:gd name="connsiteY7" fmla="*/ 6187595 h 6187595"/>
              <a:gd name="connsiteX8" fmla="*/ 11589185 w 11589185"/>
              <a:gd name="connsiteY8" fmla="*/ 6187595 h 6187595"/>
              <a:gd name="connsiteX9" fmla="*/ 1818551 w 11589185"/>
              <a:gd name="connsiteY9" fmla="*/ 6178886 h 6187595"/>
              <a:gd name="connsiteX10" fmla="*/ 1299197 w 11589185"/>
              <a:gd name="connsiteY10" fmla="*/ 6045672 h 6187595"/>
              <a:gd name="connsiteX11" fmla="*/ 698306 w 11589185"/>
              <a:gd name="connsiteY11" fmla="*/ 5993421 h 6187595"/>
              <a:gd name="connsiteX12" fmla="*/ 490 w 11589185"/>
              <a:gd name="connsiteY12" fmla="*/ 5881095 h 6187595"/>
              <a:gd name="connsiteX13" fmla="*/ 10329 w 11589185"/>
              <a:gd name="connsiteY13" fmla="*/ 10632 h 618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9185" h="6187595">
                <a:moveTo>
                  <a:pt x="10329" y="10632"/>
                </a:moveTo>
                <a:lnTo>
                  <a:pt x="10208797" y="0"/>
                </a:lnTo>
                <a:lnTo>
                  <a:pt x="10606939" y="103590"/>
                </a:lnTo>
                <a:lnTo>
                  <a:pt x="10910727" y="351380"/>
                </a:lnTo>
                <a:lnTo>
                  <a:pt x="11110720" y="446566"/>
                </a:lnTo>
                <a:lnTo>
                  <a:pt x="11366307" y="750860"/>
                </a:lnTo>
                <a:lnTo>
                  <a:pt x="11589185" y="1040146"/>
                </a:lnTo>
                <a:lnTo>
                  <a:pt x="11589185" y="6187595"/>
                </a:lnTo>
                <a:lnTo>
                  <a:pt x="11589185" y="6187595"/>
                </a:lnTo>
                <a:lnTo>
                  <a:pt x="1818551" y="6178886"/>
                </a:lnTo>
                <a:lnTo>
                  <a:pt x="1299197" y="6045672"/>
                </a:lnTo>
                <a:lnTo>
                  <a:pt x="698306" y="5993421"/>
                </a:lnTo>
                <a:lnTo>
                  <a:pt x="490" y="5881095"/>
                </a:lnTo>
                <a:cubicBezTo>
                  <a:pt x="-3054" y="3924274"/>
                  <a:pt x="13873" y="1967453"/>
                  <a:pt x="10329" y="10632"/>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aseline="-25000" dirty="0"/>
          </a:p>
        </p:txBody>
      </p:sp>
      <p:sp>
        <p:nvSpPr>
          <p:cNvPr id="2" name="Title 1">
            <a:extLst>
              <a:ext uri="{FF2B5EF4-FFF2-40B4-BE49-F238E27FC236}">
                <a16:creationId xmlns:a16="http://schemas.microsoft.com/office/drawing/2014/main" id="{6864C55C-8859-8DE7-F954-4743135D78B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5A65149-DD97-3F8C-B2D8-E1E3DBC0D166}"/>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67A6A4EF-C639-4677-390B-5A2910799138}"/>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9" name="Slide Number Placeholder 5">
            <a:extLst>
              <a:ext uri="{FF2B5EF4-FFF2-40B4-BE49-F238E27FC236}">
                <a16:creationId xmlns:a16="http://schemas.microsoft.com/office/drawing/2014/main" id="{2B934901-6B46-6698-0B43-A3882C642D53}"/>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dirty="0"/>
          </a:p>
        </p:txBody>
      </p:sp>
      <p:pic>
        <p:nvPicPr>
          <p:cNvPr id="4" name="Graphic 3">
            <a:extLst>
              <a:ext uri="{FF2B5EF4-FFF2-40B4-BE49-F238E27FC236}">
                <a16:creationId xmlns:a16="http://schemas.microsoft.com/office/drawing/2014/main" id="{73A2CA00-8BC4-9C43-6469-9CB0B8A252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299569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128C-3816-2CCE-E643-78BDC0436995}"/>
              </a:ext>
            </a:extLst>
          </p:cNvPr>
          <p:cNvSpPr>
            <a:spLocks noGrp="1"/>
          </p:cNvSpPr>
          <p:nvPr>
            <p:ph type="title"/>
          </p:nvPr>
        </p:nvSpPr>
        <p:spPr>
          <a:xfrm>
            <a:off x="938463" y="1709739"/>
            <a:ext cx="7572125" cy="2852737"/>
          </a:xfrm>
        </p:spPr>
        <p:txBody>
          <a:bodyPr anchor="b">
            <a:normAutofit/>
          </a:bodyPr>
          <a:lstStyle>
            <a:lvl1pPr>
              <a:defRPr sz="4400">
                <a:solidFill>
                  <a:schemeClr val="accent2">
                    <a:lumMod val="40000"/>
                    <a:lumOff val="6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B0C4F92C-1AF1-3FE1-08CA-ABCFF7E8757E}"/>
              </a:ext>
            </a:extLst>
          </p:cNvPr>
          <p:cNvSpPr>
            <a:spLocks noGrp="1"/>
          </p:cNvSpPr>
          <p:nvPr>
            <p:ph type="body" idx="1"/>
          </p:nvPr>
        </p:nvSpPr>
        <p:spPr>
          <a:xfrm>
            <a:off x="938462" y="4589464"/>
            <a:ext cx="7572125"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D27E0444-6B3E-C519-6BAC-3715332C9C8F}"/>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dirty="0"/>
          </a:p>
        </p:txBody>
      </p:sp>
      <p:sp>
        <p:nvSpPr>
          <p:cNvPr id="5" name="Hexagon 2">
            <a:extLst>
              <a:ext uri="{FF2B5EF4-FFF2-40B4-BE49-F238E27FC236}">
                <a16:creationId xmlns:a16="http://schemas.microsoft.com/office/drawing/2014/main" id="{CF1A59FE-7398-D625-76B7-ED8E753E4BB7}"/>
              </a:ext>
            </a:extLst>
          </p:cNvPr>
          <p:cNvSpPr/>
          <p:nvPr userDrawn="1"/>
        </p:nvSpPr>
        <p:spPr>
          <a:xfrm>
            <a:off x="6346638" y="1"/>
            <a:ext cx="2435164" cy="341193"/>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019" h="604956">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Hexagon 2">
            <a:extLst>
              <a:ext uri="{FF2B5EF4-FFF2-40B4-BE49-F238E27FC236}">
                <a16:creationId xmlns:a16="http://schemas.microsoft.com/office/drawing/2014/main" id="{217B5AD1-FB9E-2FCC-A534-C4D09075187F}"/>
              </a:ext>
            </a:extLst>
          </p:cNvPr>
          <p:cNvSpPr/>
          <p:nvPr userDrawn="1"/>
        </p:nvSpPr>
        <p:spPr>
          <a:xfrm flipH="1">
            <a:off x="6012723" y="-5977"/>
            <a:ext cx="2435163" cy="244549"/>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22306"/>
              <a:gd name="connsiteY0" fmla="*/ 466194 h 730889"/>
              <a:gd name="connsiteX1" fmla="*/ 0 w 2522306"/>
              <a:gd name="connsiteY1" fmla="*/ 0 h 730889"/>
              <a:gd name="connsiteX2" fmla="*/ 2507787 w 2522306"/>
              <a:gd name="connsiteY2" fmla="*/ 0 h 730889"/>
              <a:gd name="connsiteX3" fmla="*/ 2522306 w 2522306"/>
              <a:gd name="connsiteY3" fmla="*/ 730889 h 730889"/>
              <a:gd name="connsiteX4" fmla="*/ 1765839 w 2522306"/>
              <a:gd name="connsiteY4" fmla="*/ 475188 h 730889"/>
              <a:gd name="connsiteX5" fmla="*/ 830179 w 2522306"/>
              <a:gd name="connsiteY5" fmla="*/ 595503 h 730889"/>
              <a:gd name="connsiteX6" fmla="*/ 230122 w 2522306"/>
              <a:gd name="connsiteY6" fmla="*/ 466194 h 730889"/>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830179 w 2522306"/>
              <a:gd name="connsiteY5" fmla="*/ 595503 h 800041"/>
              <a:gd name="connsiteX6" fmla="*/ 230122 w 2522306"/>
              <a:gd name="connsiteY6" fmla="*/ 466194 h 800041"/>
              <a:gd name="connsiteX0" fmla="*/ 230122 w 2522306"/>
              <a:gd name="connsiteY0" fmla="*/ 466194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230122 w 2522306"/>
              <a:gd name="connsiteY6" fmla="*/ 466194 h 800041"/>
              <a:gd name="connsiteX0" fmla="*/ 518880 w 2522306"/>
              <a:gd name="connsiteY0" fmla="*/ 333847 h 800041"/>
              <a:gd name="connsiteX1" fmla="*/ 0 w 2522306"/>
              <a:gd name="connsiteY1" fmla="*/ 0 h 800041"/>
              <a:gd name="connsiteX2" fmla="*/ 2507787 w 2522306"/>
              <a:gd name="connsiteY2" fmla="*/ 0 h 800041"/>
              <a:gd name="connsiteX3" fmla="*/ 2522306 w 2522306"/>
              <a:gd name="connsiteY3" fmla="*/ 730889 h 800041"/>
              <a:gd name="connsiteX4" fmla="*/ 1970376 w 2522306"/>
              <a:gd name="connsiteY4" fmla="*/ 800041 h 800041"/>
              <a:gd name="connsiteX5" fmla="*/ 1263316 w 2522306"/>
              <a:gd name="connsiteY5" fmla="*/ 715818 h 800041"/>
              <a:gd name="connsiteX6" fmla="*/ 518880 w 2522306"/>
              <a:gd name="connsiteY6" fmla="*/ 333847 h 800041"/>
              <a:gd name="connsiteX0" fmla="*/ 1522 w 2004948"/>
              <a:gd name="connsiteY0" fmla="*/ 333847 h 800041"/>
              <a:gd name="connsiteX1" fmla="*/ 0 w 2004948"/>
              <a:gd name="connsiteY1" fmla="*/ 24063 h 800041"/>
              <a:gd name="connsiteX2" fmla="*/ 1990429 w 2004948"/>
              <a:gd name="connsiteY2" fmla="*/ 0 h 800041"/>
              <a:gd name="connsiteX3" fmla="*/ 2004948 w 2004948"/>
              <a:gd name="connsiteY3" fmla="*/ 730889 h 800041"/>
              <a:gd name="connsiteX4" fmla="*/ 1453018 w 2004948"/>
              <a:gd name="connsiteY4" fmla="*/ 800041 h 800041"/>
              <a:gd name="connsiteX5" fmla="*/ 745958 w 2004948"/>
              <a:gd name="connsiteY5" fmla="*/ 715818 h 800041"/>
              <a:gd name="connsiteX6" fmla="*/ 1522 w 2004948"/>
              <a:gd name="connsiteY6" fmla="*/ 333847 h 800041"/>
              <a:gd name="connsiteX0" fmla="*/ 8 w 2003434"/>
              <a:gd name="connsiteY0" fmla="*/ 337079 h 803273"/>
              <a:gd name="connsiteX1" fmla="*/ 25781 w 2003434"/>
              <a:gd name="connsiteY1" fmla="*/ 0 h 803273"/>
              <a:gd name="connsiteX2" fmla="*/ 1988915 w 2003434"/>
              <a:gd name="connsiteY2" fmla="*/ 3232 h 803273"/>
              <a:gd name="connsiteX3" fmla="*/ 2003434 w 2003434"/>
              <a:gd name="connsiteY3" fmla="*/ 734121 h 803273"/>
              <a:gd name="connsiteX4" fmla="*/ 1451504 w 2003434"/>
              <a:gd name="connsiteY4" fmla="*/ 803273 h 803273"/>
              <a:gd name="connsiteX5" fmla="*/ 744444 w 2003434"/>
              <a:gd name="connsiteY5" fmla="*/ 719050 h 803273"/>
              <a:gd name="connsiteX6" fmla="*/ 8 w 2003434"/>
              <a:gd name="connsiteY6" fmla="*/ 337079 h 803273"/>
              <a:gd name="connsiteX0" fmla="*/ 8 w 1989787"/>
              <a:gd name="connsiteY0" fmla="*/ 337079 h 803273"/>
              <a:gd name="connsiteX1" fmla="*/ 25781 w 1989787"/>
              <a:gd name="connsiteY1" fmla="*/ 0 h 803273"/>
              <a:gd name="connsiteX2" fmla="*/ 1988915 w 1989787"/>
              <a:gd name="connsiteY2" fmla="*/ 3232 h 803273"/>
              <a:gd name="connsiteX3" fmla="*/ 1989787 w 1989787"/>
              <a:gd name="connsiteY3" fmla="*/ 713650 h 803273"/>
              <a:gd name="connsiteX4" fmla="*/ 1451504 w 1989787"/>
              <a:gd name="connsiteY4" fmla="*/ 803273 h 803273"/>
              <a:gd name="connsiteX5" fmla="*/ 744444 w 1989787"/>
              <a:gd name="connsiteY5" fmla="*/ 719050 h 803273"/>
              <a:gd name="connsiteX6" fmla="*/ 8 w 1989787"/>
              <a:gd name="connsiteY6" fmla="*/ 337079 h 803273"/>
              <a:gd name="connsiteX0" fmla="*/ 204197 w 1964006"/>
              <a:gd name="connsiteY0" fmla="*/ 346996 h 803273"/>
              <a:gd name="connsiteX1" fmla="*/ 0 w 1964006"/>
              <a:gd name="connsiteY1" fmla="*/ 0 h 803273"/>
              <a:gd name="connsiteX2" fmla="*/ 1963134 w 1964006"/>
              <a:gd name="connsiteY2" fmla="*/ 3232 h 803273"/>
              <a:gd name="connsiteX3" fmla="*/ 1964006 w 1964006"/>
              <a:gd name="connsiteY3" fmla="*/ 713650 h 803273"/>
              <a:gd name="connsiteX4" fmla="*/ 1425723 w 1964006"/>
              <a:gd name="connsiteY4" fmla="*/ 803273 h 803273"/>
              <a:gd name="connsiteX5" fmla="*/ 718663 w 1964006"/>
              <a:gd name="connsiteY5" fmla="*/ 719050 h 803273"/>
              <a:gd name="connsiteX6" fmla="*/ 204197 w 1964006"/>
              <a:gd name="connsiteY6" fmla="*/ 346996 h 803273"/>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718663 w 1964006"/>
              <a:gd name="connsiteY5" fmla="*/ 719050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204197 w 1964006"/>
              <a:gd name="connsiteY6"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50368 w 1964006"/>
              <a:gd name="connsiteY6" fmla="*/ 535516 h 763606"/>
              <a:gd name="connsiteX7" fmla="*/ 204197 w 1964006"/>
              <a:gd name="connsiteY7" fmla="*/ 346996 h 763606"/>
              <a:gd name="connsiteX0" fmla="*/ 204197 w 1964006"/>
              <a:gd name="connsiteY0" fmla="*/ 346996 h 763606"/>
              <a:gd name="connsiteX1" fmla="*/ 0 w 1964006"/>
              <a:gd name="connsiteY1" fmla="*/ 0 h 763606"/>
              <a:gd name="connsiteX2" fmla="*/ 1963134 w 1964006"/>
              <a:gd name="connsiteY2" fmla="*/ 3232 h 763606"/>
              <a:gd name="connsiteX3" fmla="*/ 1964006 w 1964006"/>
              <a:gd name="connsiteY3" fmla="*/ 713650 h 763606"/>
              <a:gd name="connsiteX4" fmla="*/ 1569455 w 1964006"/>
              <a:gd name="connsiteY4" fmla="*/ 763606 h 763606"/>
              <a:gd name="connsiteX5" fmla="*/ 1128297 w 1964006"/>
              <a:gd name="connsiteY5" fmla="*/ 689299 h 763606"/>
              <a:gd name="connsiteX6" fmla="*/ 793488 w 1964006"/>
              <a:gd name="connsiteY6" fmla="*/ 743772 h 763606"/>
              <a:gd name="connsiteX7" fmla="*/ 204197 w 1964006"/>
              <a:gd name="connsiteY7" fmla="*/ 346996 h 763606"/>
              <a:gd name="connsiteX0" fmla="*/ 204197 w 1963139"/>
              <a:gd name="connsiteY0" fmla="*/ 346996 h 979769"/>
              <a:gd name="connsiteX1" fmla="*/ 0 w 1963139"/>
              <a:gd name="connsiteY1" fmla="*/ 0 h 979769"/>
              <a:gd name="connsiteX2" fmla="*/ 1963134 w 1963139"/>
              <a:gd name="connsiteY2" fmla="*/ 3232 h 979769"/>
              <a:gd name="connsiteX3" fmla="*/ 1952117 w 1963139"/>
              <a:gd name="connsiteY3" fmla="*/ 979769 h 979769"/>
              <a:gd name="connsiteX4" fmla="*/ 1569455 w 1963139"/>
              <a:gd name="connsiteY4" fmla="*/ 763606 h 979769"/>
              <a:gd name="connsiteX5" fmla="*/ 1128297 w 1963139"/>
              <a:gd name="connsiteY5" fmla="*/ 689299 h 979769"/>
              <a:gd name="connsiteX6" fmla="*/ 793488 w 1963139"/>
              <a:gd name="connsiteY6" fmla="*/ 743772 h 979769"/>
              <a:gd name="connsiteX7" fmla="*/ 204197 w 1963139"/>
              <a:gd name="connsiteY7" fmla="*/ 346996 h 979769"/>
              <a:gd name="connsiteX0" fmla="*/ 204197 w 1982210"/>
              <a:gd name="connsiteY0" fmla="*/ 346996 h 992723"/>
              <a:gd name="connsiteX1" fmla="*/ 0 w 1982210"/>
              <a:gd name="connsiteY1" fmla="*/ 0 h 992723"/>
              <a:gd name="connsiteX2" fmla="*/ 1963134 w 1982210"/>
              <a:gd name="connsiteY2" fmla="*/ 3232 h 992723"/>
              <a:gd name="connsiteX3" fmla="*/ 1982210 w 1982210"/>
              <a:gd name="connsiteY3" fmla="*/ 992723 h 992723"/>
              <a:gd name="connsiteX4" fmla="*/ 1569455 w 1982210"/>
              <a:gd name="connsiteY4" fmla="*/ 763606 h 992723"/>
              <a:gd name="connsiteX5" fmla="*/ 1128297 w 1982210"/>
              <a:gd name="connsiteY5" fmla="*/ 689299 h 992723"/>
              <a:gd name="connsiteX6" fmla="*/ 793488 w 1982210"/>
              <a:gd name="connsiteY6" fmla="*/ 743772 h 992723"/>
              <a:gd name="connsiteX7" fmla="*/ 204197 w 1982210"/>
              <a:gd name="connsiteY7" fmla="*/ 346996 h 992723"/>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69455 w 1972179"/>
              <a:gd name="connsiteY4" fmla="*/ 763606 h 988405"/>
              <a:gd name="connsiteX5" fmla="*/ 1128297 w 1972179"/>
              <a:gd name="connsiteY5" fmla="*/ 689299 h 988405"/>
              <a:gd name="connsiteX6" fmla="*/ 793488 w 1972179"/>
              <a:gd name="connsiteY6" fmla="*/ 743772 h 988405"/>
              <a:gd name="connsiteX7" fmla="*/ 204197 w 1972179"/>
              <a:gd name="connsiteY7" fmla="*/ 346996 h 988405"/>
              <a:gd name="connsiteX0" fmla="*/ 204197 w 1972179"/>
              <a:gd name="connsiteY0" fmla="*/ 346996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204197 w 1972179"/>
              <a:gd name="connsiteY7" fmla="*/ 346996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72179"/>
              <a:gd name="connsiteY0" fmla="*/ 359951 h 988405"/>
              <a:gd name="connsiteX1" fmla="*/ 0 w 1972179"/>
              <a:gd name="connsiteY1" fmla="*/ 0 h 988405"/>
              <a:gd name="connsiteX2" fmla="*/ 1963134 w 1972179"/>
              <a:gd name="connsiteY2" fmla="*/ 3232 h 988405"/>
              <a:gd name="connsiteX3" fmla="*/ 1972179 w 1972179"/>
              <a:gd name="connsiteY3" fmla="*/ 988405 h 988405"/>
              <a:gd name="connsiteX4" fmla="*/ 1549392 w 1972179"/>
              <a:gd name="connsiteY4" fmla="*/ 793832 h 988405"/>
              <a:gd name="connsiteX5" fmla="*/ 1128297 w 1972179"/>
              <a:gd name="connsiteY5" fmla="*/ 689299 h 988405"/>
              <a:gd name="connsiteX6" fmla="*/ 793488 w 1972179"/>
              <a:gd name="connsiteY6" fmla="*/ 743772 h 988405"/>
              <a:gd name="connsiteX7" fmla="*/ 118932 w 1972179"/>
              <a:gd name="connsiteY7" fmla="*/ 359951 h 988405"/>
              <a:gd name="connsiteX0" fmla="*/ 118932 w 1963134"/>
              <a:gd name="connsiteY0" fmla="*/ 359951 h 793832"/>
              <a:gd name="connsiteX1" fmla="*/ 0 w 1963134"/>
              <a:gd name="connsiteY1" fmla="*/ 0 h 793832"/>
              <a:gd name="connsiteX2" fmla="*/ 1963134 w 1963134"/>
              <a:gd name="connsiteY2" fmla="*/ 3232 h 793832"/>
              <a:gd name="connsiteX3" fmla="*/ 1850007 w 1963134"/>
              <a:gd name="connsiteY3" fmla="*/ 320208 h 793832"/>
              <a:gd name="connsiteX4" fmla="*/ 1549392 w 1963134"/>
              <a:gd name="connsiteY4" fmla="*/ 793832 h 793832"/>
              <a:gd name="connsiteX5" fmla="*/ 1128297 w 1963134"/>
              <a:gd name="connsiteY5" fmla="*/ 689299 h 793832"/>
              <a:gd name="connsiteX6" fmla="*/ 793488 w 1963134"/>
              <a:gd name="connsiteY6" fmla="*/ 743772 h 793832"/>
              <a:gd name="connsiteX7" fmla="*/ 118932 w 1963134"/>
              <a:gd name="connsiteY7" fmla="*/ 359951 h 793832"/>
              <a:gd name="connsiteX0" fmla="*/ 118932 w 1963137"/>
              <a:gd name="connsiteY0" fmla="*/ 359951 h 793832"/>
              <a:gd name="connsiteX1" fmla="*/ 0 w 1963137"/>
              <a:gd name="connsiteY1" fmla="*/ 0 h 793832"/>
              <a:gd name="connsiteX2" fmla="*/ 1963134 w 1963137"/>
              <a:gd name="connsiteY2" fmla="*/ 3232 h 793832"/>
              <a:gd name="connsiteX3" fmla="*/ 1850007 w 1963137"/>
              <a:gd name="connsiteY3" fmla="*/ 320208 h 793832"/>
              <a:gd name="connsiteX4" fmla="*/ 1549392 w 1963137"/>
              <a:gd name="connsiteY4" fmla="*/ 793832 h 793832"/>
              <a:gd name="connsiteX5" fmla="*/ 1128297 w 1963137"/>
              <a:gd name="connsiteY5" fmla="*/ 689299 h 793832"/>
              <a:gd name="connsiteX6" fmla="*/ 793488 w 1963137"/>
              <a:gd name="connsiteY6" fmla="*/ 743772 h 793832"/>
              <a:gd name="connsiteX7" fmla="*/ 118932 w 1963137"/>
              <a:gd name="connsiteY7" fmla="*/ 359951 h 793832"/>
              <a:gd name="connsiteX0" fmla="*/ 118932 w 1963137"/>
              <a:gd name="connsiteY0" fmla="*/ 359951 h 743771"/>
              <a:gd name="connsiteX1" fmla="*/ 0 w 1963137"/>
              <a:gd name="connsiteY1" fmla="*/ 0 h 743771"/>
              <a:gd name="connsiteX2" fmla="*/ 1963134 w 1963137"/>
              <a:gd name="connsiteY2" fmla="*/ 3232 h 743771"/>
              <a:gd name="connsiteX3" fmla="*/ 1850007 w 1963137"/>
              <a:gd name="connsiteY3" fmla="*/ 320208 h 743771"/>
              <a:gd name="connsiteX4" fmla="*/ 1549392 w 1963137"/>
              <a:gd name="connsiteY4" fmla="*/ 348368 h 743771"/>
              <a:gd name="connsiteX5" fmla="*/ 1128297 w 1963137"/>
              <a:gd name="connsiteY5" fmla="*/ 689299 h 743771"/>
              <a:gd name="connsiteX6" fmla="*/ 793488 w 1963137"/>
              <a:gd name="connsiteY6" fmla="*/ 743772 h 743771"/>
              <a:gd name="connsiteX7" fmla="*/ 118932 w 1963137"/>
              <a:gd name="connsiteY7" fmla="*/ 359951 h 743771"/>
              <a:gd name="connsiteX0" fmla="*/ 118932 w 1963137"/>
              <a:gd name="connsiteY0" fmla="*/ 359951 h 689298"/>
              <a:gd name="connsiteX1" fmla="*/ 0 w 1963137"/>
              <a:gd name="connsiteY1" fmla="*/ 0 h 689298"/>
              <a:gd name="connsiteX2" fmla="*/ 1963134 w 1963137"/>
              <a:gd name="connsiteY2" fmla="*/ 3232 h 689298"/>
              <a:gd name="connsiteX3" fmla="*/ 1850007 w 1963137"/>
              <a:gd name="connsiteY3" fmla="*/ 320208 h 689298"/>
              <a:gd name="connsiteX4" fmla="*/ 1549392 w 1963137"/>
              <a:gd name="connsiteY4" fmla="*/ 348368 h 689298"/>
              <a:gd name="connsiteX5" fmla="*/ 1128297 w 1963137"/>
              <a:gd name="connsiteY5" fmla="*/ 689299 h 689298"/>
              <a:gd name="connsiteX6" fmla="*/ 556331 w 1963137"/>
              <a:gd name="connsiteY6" fmla="*/ 310683 h 689298"/>
              <a:gd name="connsiteX7" fmla="*/ 118932 w 1963137"/>
              <a:gd name="connsiteY7" fmla="*/ 359951 h 689298"/>
              <a:gd name="connsiteX0" fmla="*/ 118932 w 1963137"/>
              <a:gd name="connsiteY0" fmla="*/ 359951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18932 w 1963137"/>
              <a:gd name="connsiteY7" fmla="*/ 359951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212358 w 1963137"/>
              <a:gd name="connsiteY0" fmla="*/ 186714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212358 w 1963137"/>
              <a:gd name="connsiteY7" fmla="*/ 186714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56331 w 1963137"/>
              <a:gd name="connsiteY6" fmla="*/ 310683 h 466570"/>
              <a:gd name="connsiteX7" fmla="*/ 171675 w 1963137"/>
              <a:gd name="connsiteY7" fmla="*/ 163262 h 466570"/>
              <a:gd name="connsiteX0" fmla="*/ 171675 w 1963137"/>
              <a:gd name="connsiteY0" fmla="*/ 163262 h 466570"/>
              <a:gd name="connsiteX1" fmla="*/ 0 w 1963137"/>
              <a:gd name="connsiteY1" fmla="*/ 0 h 466570"/>
              <a:gd name="connsiteX2" fmla="*/ 1963134 w 1963137"/>
              <a:gd name="connsiteY2" fmla="*/ 3232 h 466570"/>
              <a:gd name="connsiteX3" fmla="*/ 1850007 w 1963137"/>
              <a:gd name="connsiteY3" fmla="*/ 320208 h 466570"/>
              <a:gd name="connsiteX4" fmla="*/ 1549392 w 1963137"/>
              <a:gd name="connsiteY4" fmla="*/ 348368 h 466570"/>
              <a:gd name="connsiteX5" fmla="*/ 1034872 w 1963137"/>
              <a:gd name="connsiteY5" fmla="*/ 466570 h 466570"/>
              <a:gd name="connsiteX6" fmla="*/ 560399 w 1963137"/>
              <a:gd name="connsiteY6" fmla="*/ 216875 h 466570"/>
              <a:gd name="connsiteX7" fmla="*/ 171675 w 1963137"/>
              <a:gd name="connsiteY7" fmla="*/ 163262 h 466570"/>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7"/>
              <a:gd name="connsiteY0" fmla="*/ 163262 h 348368"/>
              <a:gd name="connsiteX1" fmla="*/ 0 w 1963137"/>
              <a:gd name="connsiteY1" fmla="*/ 0 h 348368"/>
              <a:gd name="connsiteX2" fmla="*/ 1963134 w 1963137"/>
              <a:gd name="connsiteY2" fmla="*/ 3232 h 348368"/>
              <a:gd name="connsiteX3" fmla="*/ 1850007 w 1963137"/>
              <a:gd name="connsiteY3" fmla="*/ 320208 h 348368"/>
              <a:gd name="connsiteX4" fmla="*/ 1549392 w 1963137"/>
              <a:gd name="connsiteY4" fmla="*/ 348368 h 348368"/>
              <a:gd name="connsiteX5" fmla="*/ 1071487 w 1963137"/>
              <a:gd name="connsiteY5" fmla="*/ 232051 h 348368"/>
              <a:gd name="connsiteX6" fmla="*/ 560399 w 1963137"/>
              <a:gd name="connsiteY6" fmla="*/ 216875 h 348368"/>
              <a:gd name="connsiteX7" fmla="*/ 171675 w 1963137"/>
              <a:gd name="connsiteY7" fmla="*/ 163262 h 348368"/>
              <a:gd name="connsiteX0" fmla="*/ 171675 w 1963135"/>
              <a:gd name="connsiteY0" fmla="*/ 163262 h 348368"/>
              <a:gd name="connsiteX1" fmla="*/ 0 w 1963135"/>
              <a:gd name="connsiteY1" fmla="*/ 0 h 348368"/>
              <a:gd name="connsiteX2" fmla="*/ 1963134 w 1963135"/>
              <a:gd name="connsiteY2" fmla="*/ 3232 h 348368"/>
              <a:gd name="connsiteX3" fmla="*/ 1809323 w 1963135"/>
              <a:gd name="connsiteY3" fmla="*/ 261577 h 348368"/>
              <a:gd name="connsiteX4" fmla="*/ 1549392 w 1963135"/>
              <a:gd name="connsiteY4" fmla="*/ 348368 h 348368"/>
              <a:gd name="connsiteX5" fmla="*/ 1071487 w 1963135"/>
              <a:gd name="connsiteY5" fmla="*/ 232051 h 348368"/>
              <a:gd name="connsiteX6" fmla="*/ 560399 w 1963135"/>
              <a:gd name="connsiteY6" fmla="*/ 216875 h 348368"/>
              <a:gd name="connsiteX7" fmla="*/ 171675 w 1963135"/>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48368"/>
              <a:gd name="connsiteX1" fmla="*/ 0 w 1963134"/>
              <a:gd name="connsiteY1" fmla="*/ 0 h 348368"/>
              <a:gd name="connsiteX2" fmla="*/ 1963134 w 1963134"/>
              <a:gd name="connsiteY2" fmla="*/ 3232 h 348368"/>
              <a:gd name="connsiteX3" fmla="*/ 1809323 w 1963134"/>
              <a:gd name="connsiteY3" fmla="*/ 261577 h 348368"/>
              <a:gd name="connsiteX4" fmla="*/ 1549392 w 1963134"/>
              <a:gd name="connsiteY4" fmla="*/ 348368 h 348368"/>
              <a:gd name="connsiteX5" fmla="*/ 1071487 w 1963134"/>
              <a:gd name="connsiteY5" fmla="*/ 232051 h 348368"/>
              <a:gd name="connsiteX6" fmla="*/ 560399 w 1963134"/>
              <a:gd name="connsiteY6" fmla="*/ 216875 h 348368"/>
              <a:gd name="connsiteX7" fmla="*/ 171675 w 1963134"/>
              <a:gd name="connsiteY7" fmla="*/ 163262 h 348368"/>
              <a:gd name="connsiteX0" fmla="*/ 171675 w 1963134"/>
              <a:gd name="connsiteY0" fmla="*/ 163262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71675 w 1963134"/>
              <a:gd name="connsiteY7" fmla="*/ 163262 h 301464"/>
              <a:gd name="connsiteX0" fmla="*/ 181894 w 1963134"/>
              <a:gd name="connsiteY0" fmla="*/ 241798 h 301464"/>
              <a:gd name="connsiteX1" fmla="*/ 0 w 1963134"/>
              <a:gd name="connsiteY1" fmla="*/ 0 h 301464"/>
              <a:gd name="connsiteX2" fmla="*/ 1963134 w 1963134"/>
              <a:gd name="connsiteY2" fmla="*/ 3232 h 301464"/>
              <a:gd name="connsiteX3" fmla="*/ 1809323 w 1963134"/>
              <a:gd name="connsiteY3" fmla="*/ 261577 h 301464"/>
              <a:gd name="connsiteX4" fmla="*/ 1557529 w 1963134"/>
              <a:gd name="connsiteY4" fmla="*/ 301464 h 301464"/>
              <a:gd name="connsiteX5" fmla="*/ 1071487 w 1963134"/>
              <a:gd name="connsiteY5" fmla="*/ 232051 h 301464"/>
              <a:gd name="connsiteX6" fmla="*/ 560399 w 1963134"/>
              <a:gd name="connsiteY6" fmla="*/ 216875 h 301464"/>
              <a:gd name="connsiteX7" fmla="*/ 181894 w 1963134"/>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01464"/>
              <a:gd name="connsiteX1" fmla="*/ 0 w 2133437"/>
              <a:gd name="connsiteY1" fmla="*/ 0 h 301464"/>
              <a:gd name="connsiteX2" fmla="*/ 2133437 w 2133437"/>
              <a:gd name="connsiteY2" fmla="*/ 3232 h 301464"/>
              <a:gd name="connsiteX3" fmla="*/ 1979626 w 2133437"/>
              <a:gd name="connsiteY3" fmla="*/ 261577 h 301464"/>
              <a:gd name="connsiteX4" fmla="*/ 1727832 w 2133437"/>
              <a:gd name="connsiteY4" fmla="*/ 301464 h 301464"/>
              <a:gd name="connsiteX5" fmla="*/ 1241790 w 2133437"/>
              <a:gd name="connsiteY5" fmla="*/ 232051 h 301464"/>
              <a:gd name="connsiteX6" fmla="*/ 730702 w 2133437"/>
              <a:gd name="connsiteY6" fmla="*/ 216875 h 301464"/>
              <a:gd name="connsiteX7" fmla="*/ 352197 w 2133437"/>
              <a:gd name="connsiteY7" fmla="*/ 241798 h 301464"/>
              <a:gd name="connsiteX0" fmla="*/ 352197 w 2133437"/>
              <a:gd name="connsiteY0" fmla="*/ 241798 h 311282"/>
              <a:gd name="connsiteX1" fmla="*/ 0 w 2133437"/>
              <a:gd name="connsiteY1" fmla="*/ 0 h 311282"/>
              <a:gd name="connsiteX2" fmla="*/ 2133437 w 2133437"/>
              <a:gd name="connsiteY2" fmla="*/ 3232 h 311282"/>
              <a:gd name="connsiteX3" fmla="*/ 1979626 w 2133437"/>
              <a:gd name="connsiteY3" fmla="*/ 26157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 name="connsiteX0" fmla="*/ 352197 w 2133437"/>
              <a:gd name="connsiteY0" fmla="*/ 241798 h 311282"/>
              <a:gd name="connsiteX1" fmla="*/ 0 w 2133437"/>
              <a:gd name="connsiteY1" fmla="*/ 0 h 311282"/>
              <a:gd name="connsiteX2" fmla="*/ 2133437 w 2133437"/>
              <a:gd name="connsiteY2" fmla="*/ 3232 h 311282"/>
              <a:gd name="connsiteX3" fmla="*/ 1894474 w 2133437"/>
              <a:gd name="connsiteY3" fmla="*/ 192857 h 311282"/>
              <a:gd name="connsiteX4" fmla="*/ 1489408 w 2133437"/>
              <a:gd name="connsiteY4" fmla="*/ 311282 h 311282"/>
              <a:gd name="connsiteX5" fmla="*/ 1241790 w 2133437"/>
              <a:gd name="connsiteY5" fmla="*/ 232051 h 311282"/>
              <a:gd name="connsiteX6" fmla="*/ 730702 w 2133437"/>
              <a:gd name="connsiteY6" fmla="*/ 216875 h 311282"/>
              <a:gd name="connsiteX7" fmla="*/ 352197 w 2133437"/>
              <a:gd name="connsiteY7" fmla="*/ 241798 h 31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437" h="311282">
                <a:moveTo>
                  <a:pt x="352197" y="241798"/>
                </a:moveTo>
                <a:cubicBezTo>
                  <a:pt x="228656" y="209299"/>
                  <a:pt x="61816" y="83625"/>
                  <a:pt x="0" y="0"/>
                </a:cubicBezTo>
                <a:lnTo>
                  <a:pt x="2133437" y="3232"/>
                </a:lnTo>
                <a:cubicBezTo>
                  <a:pt x="2076771" y="111053"/>
                  <a:pt x="1983541" y="101299"/>
                  <a:pt x="1894474" y="192857"/>
                </a:cubicBezTo>
                <a:lnTo>
                  <a:pt x="1489408" y="311282"/>
                </a:lnTo>
                <a:lnTo>
                  <a:pt x="1241790" y="232051"/>
                </a:lnTo>
                <a:cubicBezTo>
                  <a:pt x="1114823" y="226992"/>
                  <a:pt x="868657" y="318335"/>
                  <a:pt x="730702" y="216875"/>
                </a:cubicBezTo>
                <a:cubicBezTo>
                  <a:pt x="616044" y="212675"/>
                  <a:pt x="466855" y="283121"/>
                  <a:pt x="352197" y="241798"/>
                </a:cubicBez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9" name="Graphic 8">
            <a:extLst>
              <a:ext uri="{FF2B5EF4-FFF2-40B4-BE49-F238E27FC236}">
                <a16:creationId xmlns:a16="http://schemas.microsoft.com/office/drawing/2014/main" id="{9AF6F5B0-4540-A890-9843-DC2AE55790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081" y="6365059"/>
            <a:ext cx="2743101" cy="316522"/>
          </a:xfrm>
          <a:prstGeom prst="rect">
            <a:avLst/>
          </a:prstGeom>
        </p:spPr>
      </p:pic>
    </p:spTree>
    <p:extLst>
      <p:ext uri="{BB962C8B-B14F-4D97-AF65-F5344CB8AC3E}">
        <p14:creationId xmlns:p14="http://schemas.microsoft.com/office/powerpoint/2010/main" val="41066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5" name="Rectangle: Single Corner Snipped 7">
            <a:extLst>
              <a:ext uri="{FF2B5EF4-FFF2-40B4-BE49-F238E27FC236}">
                <a16:creationId xmlns:a16="http://schemas.microsoft.com/office/drawing/2014/main" id="{8350047E-7EA6-65C1-D1F4-EF77FBCAF0BF}"/>
              </a:ext>
            </a:extLst>
          </p:cNvPr>
          <p:cNvSpPr>
            <a:spLocks noGrp="1" noRot="1" noMove="1" noResize="1" noEditPoints="1" noAdjustHandles="1" noChangeArrowheads="1" noChangeShapeType="1"/>
          </p:cNvSpPr>
          <p:nvPr userDrawn="1"/>
        </p:nvSpPr>
        <p:spPr>
          <a:xfrm>
            <a:off x="0" y="-16041"/>
            <a:ext cx="8867274" cy="6914148"/>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10583103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10583103 w 15901060"/>
              <a:gd name="connsiteY8" fmla="*/ 0 h 6882064"/>
              <a:gd name="connsiteX0" fmla="*/ 0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0 w 15901060"/>
              <a:gd name="connsiteY8" fmla="*/ 0 h 6882064"/>
              <a:gd name="connsiteX0" fmla="*/ 0 w 15901060"/>
              <a:gd name="connsiteY0" fmla="*/ 0 h 6894095"/>
              <a:gd name="connsiteX1" fmla="*/ 14427177 w 15901060"/>
              <a:gd name="connsiteY1" fmla="*/ 12032 h 6894095"/>
              <a:gd name="connsiteX2" fmla="*/ 14914472 w 15901060"/>
              <a:gd name="connsiteY2" fmla="*/ 800117 h 6894095"/>
              <a:gd name="connsiteX3" fmla="*/ 15203230 w 15901060"/>
              <a:gd name="connsiteY3" fmla="*/ 2352981 h 6894095"/>
              <a:gd name="connsiteX4" fmla="*/ 15624335 w 15901060"/>
              <a:gd name="connsiteY4" fmla="*/ 3772708 h 6894095"/>
              <a:gd name="connsiteX5" fmla="*/ 15696523 w 15901060"/>
              <a:gd name="connsiteY5" fmla="*/ 5878233 h 6894095"/>
              <a:gd name="connsiteX6" fmla="*/ 15901060 w 15901060"/>
              <a:gd name="connsiteY6" fmla="*/ 6882064 h 6894095"/>
              <a:gd name="connsiteX7" fmla="*/ 0 w 15901060"/>
              <a:gd name="connsiteY7" fmla="*/ 6894095 h 6894095"/>
              <a:gd name="connsiteX8" fmla="*/ 0 w 15901060"/>
              <a:gd name="connsiteY8" fmla="*/ 0 h 6894095"/>
              <a:gd name="connsiteX0" fmla="*/ 0 w 15837689"/>
              <a:gd name="connsiteY0" fmla="*/ 0 h 6894095"/>
              <a:gd name="connsiteX1" fmla="*/ 14427177 w 15837689"/>
              <a:gd name="connsiteY1" fmla="*/ 12032 h 6894095"/>
              <a:gd name="connsiteX2" fmla="*/ 14914472 w 15837689"/>
              <a:gd name="connsiteY2" fmla="*/ 800117 h 6894095"/>
              <a:gd name="connsiteX3" fmla="*/ 15203230 w 15837689"/>
              <a:gd name="connsiteY3" fmla="*/ 2352981 h 6894095"/>
              <a:gd name="connsiteX4" fmla="*/ 15624335 w 15837689"/>
              <a:gd name="connsiteY4" fmla="*/ 3772708 h 6894095"/>
              <a:gd name="connsiteX5" fmla="*/ 15696523 w 15837689"/>
              <a:gd name="connsiteY5" fmla="*/ 5878233 h 6894095"/>
              <a:gd name="connsiteX6" fmla="*/ 15837689 w 15837689"/>
              <a:gd name="connsiteY6" fmla="*/ 6882064 h 6894095"/>
              <a:gd name="connsiteX7" fmla="*/ 0 w 15837689"/>
              <a:gd name="connsiteY7" fmla="*/ 6894095 h 6894095"/>
              <a:gd name="connsiteX8" fmla="*/ 0 w 15837689"/>
              <a:gd name="connsiteY8" fmla="*/ 0 h 6894095"/>
              <a:gd name="connsiteX0" fmla="*/ 0 w 15774318"/>
              <a:gd name="connsiteY0" fmla="*/ 0 h 6914148"/>
              <a:gd name="connsiteX1" fmla="*/ 14427177 w 15774318"/>
              <a:gd name="connsiteY1" fmla="*/ 12032 h 6914148"/>
              <a:gd name="connsiteX2" fmla="*/ 14914472 w 15774318"/>
              <a:gd name="connsiteY2" fmla="*/ 800117 h 6914148"/>
              <a:gd name="connsiteX3" fmla="*/ 15203230 w 15774318"/>
              <a:gd name="connsiteY3" fmla="*/ 2352981 h 6914148"/>
              <a:gd name="connsiteX4" fmla="*/ 15624335 w 15774318"/>
              <a:gd name="connsiteY4" fmla="*/ 3772708 h 6914148"/>
              <a:gd name="connsiteX5" fmla="*/ 15696523 w 15774318"/>
              <a:gd name="connsiteY5" fmla="*/ 5878233 h 6914148"/>
              <a:gd name="connsiteX6" fmla="*/ 15774318 w 15774318"/>
              <a:gd name="connsiteY6" fmla="*/ 6914148 h 6914148"/>
              <a:gd name="connsiteX7" fmla="*/ 0 w 15774318"/>
              <a:gd name="connsiteY7" fmla="*/ 6894095 h 6914148"/>
              <a:gd name="connsiteX8" fmla="*/ 0 w 15774318"/>
              <a:gd name="connsiteY8" fmla="*/ 0 h 6914148"/>
              <a:gd name="connsiteX0" fmla="*/ 0 w 15705363"/>
              <a:gd name="connsiteY0" fmla="*/ 0 h 6914148"/>
              <a:gd name="connsiteX1" fmla="*/ 1442717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5363" h="6914148">
                <a:moveTo>
                  <a:pt x="0" y="0"/>
                </a:moveTo>
                <a:lnTo>
                  <a:pt x="14427177" y="12032"/>
                </a:lnTo>
                <a:lnTo>
                  <a:pt x="14914472" y="800117"/>
                </a:lnTo>
                <a:lnTo>
                  <a:pt x="15203230" y="2352981"/>
                </a:lnTo>
                <a:lnTo>
                  <a:pt x="15624335" y="3772708"/>
                </a:lnTo>
                <a:cubicBezTo>
                  <a:pt x="15604281" y="4085529"/>
                  <a:pt x="15740639" y="5625571"/>
                  <a:pt x="15696523" y="5878233"/>
                </a:cubicBezTo>
                <a:lnTo>
                  <a:pt x="15478583" y="6914148"/>
                </a:lnTo>
                <a:lnTo>
                  <a:pt x="0" y="6894095"/>
                </a:lnTo>
                <a:lnTo>
                  <a:pt x="0" y="0"/>
                </a:lnTo>
                <a:close/>
              </a:path>
            </a:pathLst>
          </a:custGeom>
          <a:solidFill>
            <a:schemeClr val="bg1"/>
          </a:solidFill>
          <a:ln>
            <a:noFill/>
          </a:ln>
          <a:effectLst>
            <a:outerShdw dist="12700" sx="104000" sy="104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9528A8F-3CCA-CC0D-F1E9-509253490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1FD7E-D811-5AC6-04C7-3AF83CAE2F8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A0071-11D3-29C5-422A-9F374ADB345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2EC142F-609B-760D-DD54-DB393981CC6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dirty="0"/>
          </a:p>
        </p:txBody>
      </p:sp>
      <p:pic>
        <p:nvPicPr>
          <p:cNvPr id="6" name="Graphic 5">
            <a:extLst>
              <a:ext uri="{FF2B5EF4-FFF2-40B4-BE49-F238E27FC236}">
                <a16:creationId xmlns:a16="http://schemas.microsoft.com/office/drawing/2014/main" id="{DC831951-4A22-9F97-762F-A91C07CFDB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65859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Hexagon 2">
            <a:extLst>
              <a:ext uri="{FF2B5EF4-FFF2-40B4-BE49-F238E27FC236}">
                <a16:creationId xmlns:a16="http://schemas.microsoft.com/office/drawing/2014/main" id="{C866CB79-1499-83E8-1E4C-62F3549AA49B}"/>
              </a:ext>
            </a:extLst>
          </p:cNvPr>
          <p:cNvSpPr/>
          <p:nvPr userDrawn="1"/>
        </p:nvSpPr>
        <p:spPr>
          <a:xfrm flipV="1">
            <a:off x="7882186" y="6141634"/>
            <a:ext cx="1268567" cy="356837"/>
          </a:xfrm>
          <a:custGeom>
            <a:avLst/>
            <a:gdLst>
              <a:gd name="connsiteX0" fmla="*/ 0 w 2135773"/>
              <a:gd name="connsiteY0" fmla="*/ 959489 h 1918977"/>
              <a:gd name="connsiteX1" fmla="*/ 383488 w 2135773"/>
              <a:gd name="connsiteY1" fmla="*/ 0 h 1918977"/>
              <a:gd name="connsiteX2" fmla="*/ 1752285 w 2135773"/>
              <a:gd name="connsiteY2" fmla="*/ 0 h 1918977"/>
              <a:gd name="connsiteX3" fmla="*/ 2135773 w 2135773"/>
              <a:gd name="connsiteY3" fmla="*/ 959489 h 1918977"/>
              <a:gd name="connsiteX4" fmla="*/ 1752285 w 2135773"/>
              <a:gd name="connsiteY4" fmla="*/ 1918977 h 1918977"/>
              <a:gd name="connsiteX5" fmla="*/ 383488 w 2135773"/>
              <a:gd name="connsiteY5" fmla="*/ 1918977 h 1918977"/>
              <a:gd name="connsiteX6" fmla="*/ 0 w 2135773"/>
              <a:gd name="connsiteY6" fmla="*/ 959489 h 1918977"/>
              <a:gd name="connsiteX0" fmla="*/ 0 w 2891275"/>
              <a:gd name="connsiteY0" fmla="*/ 959489 h 1918977"/>
              <a:gd name="connsiteX1" fmla="*/ 383488 w 2891275"/>
              <a:gd name="connsiteY1" fmla="*/ 0 h 1918977"/>
              <a:gd name="connsiteX2" fmla="*/ 2891275 w 2891275"/>
              <a:gd name="connsiteY2" fmla="*/ 48126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135773 w 2891275"/>
              <a:gd name="connsiteY3" fmla="*/ 959489 h 1918977"/>
              <a:gd name="connsiteX4" fmla="*/ 1752285 w 2891275"/>
              <a:gd name="connsiteY4" fmla="*/ 1918977 h 1918977"/>
              <a:gd name="connsiteX5" fmla="*/ 383488 w 2891275"/>
              <a:gd name="connsiteY5" fmla="*/ 1918977 h 1918977"/>
              <a:gd name="connsiteX6" fmla="*/ 0 w 2891275"/>
              <a:gd name="connsiteY6" fmla="*/ 959489 h 1918977"/>
              <a:gd name="connsiteX0" fmla="*/ 0 w 2891275"/>
              <a:gd name="connsiteY0" fmla="*/ 959489 h 1918977"/>
              <a:gd name="connsiteX1" fmla="*/ 383488 w 2891275"/>
              <a:gd name="connsiteY1" fmla="*/ 0 h 1918977"/>
              <a:gd name="connsiteX2" fmla="*/ 2891275 w 2891275"/>
              <a:gd name="connsiteY2" fmla="*/ 0 h 1918977"/>
              <a:gd name="connsiteX3" fmla="*/ 2881731 w 2891275"/>
              <a:gd name="connsiteY3" fmla="*/ 478226 h 1918977"/>
              <a:gd name="connsiteX4" fmla="*/ 1752285 w 2891275"/>
              <a:gd name="connsiteY4" fmla="*/ 1918977 h 1918977"/>
              <a:gd name="connsiteX5" fmla="*/ 383488 w 2891275"/>
              <a:gd name="connsiteY5" fmla="*/ 1918977 h 1918977"/>
              <a:gd name="connsiteX6" fmla="*/ 0 w 2891275"/>
              <a:gd name="connsiteY6" fmla="*/ 959489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0 w 2507787"/>
              <a:gd name="connsiteY5" fmla="*/ 1918977 h 1918977"/>
              <a:gd name="connsiteX6" fmla="*/ 230122 w 2507787"/>
              <a:gd name="connsiteY6" fmla="*/ 466194 h 1918977"/>
              <a:gd name="connsiteX0" fmla="*/ 230122 w 2507787"/>
              <a:gd name="connsiteY0" fmla="*/ 466194 h 1918977"/>
              <a:gd name="connsiteX1" fmla="*/ 0 w 2507787"/>
              <a:gd name="connsiteY1" fmla="*/ 0 h 1918977"/>
              <a:gd name="connsiteX2" fmla="*/ 2507787 w 2507787"/>
              <a:gd name="connsiteY2" fmla="*/ 0 h 1918977"/>
              <a:gd name="connsiteX3" fmla="*/ 2498243 w 2507787"/>
              <a:gd name="connsiteY3" fmla="*/ 478226 h 1918977"/>
              <a:gd name="connsiteX4" fmla="*/ 1368797 w 2507787"/>
              <a:gd name="connsiteY4" fmla="*/ 1918977 h 1918977"/>
              <a:gd name="connsiteX5" fmla="*/ 830179 w 2507787"/>
              <a:gd name="connsiteY5" fmla="*/ 595503 h 1918977"/>
              <a:gd name="connsiteX6" fmla="*/ 230122 w 2507787"/>
              <a:gd name="connsiteY6" fmla="*/ 466194 h 1918977"/>
              <a:gd name="connsiteX0" fmla="*/ 230122 w 2507787"/>
              <a:gd name="connsiteY0" fmla="*/ 466194 h 595503"/>
              <a:gd name="connsiteX1" fmla="*/ 0 w 2507787"/>
              <a:gd name="connsiteY1" fmla="*/ 0 h 595503"/>
              <a:gd name="connsiteX2" fmla="*/ 2507787 w 2507787"/>
              <a:gd name="connsiteY2" fmla="*/ 0 h 595503"/>
              <a:gd name="connsiteX3" fmla="*/ 2498243 w 2507787"/>
              <a:gd name="connsiteY3" fmla="*/ 4782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507787"/>
              <a:gd name="connsiteY0" fmla="*/ 466194 h 595503"/>
              <a:gd name="connsiteX1" fmla="*/ 0 w 2507787"/>
              <a:gd name="connsiteY1" fmla="*/ 0 h 595503"/>
              <a:gd name="connsiteX2" fmla="*/ 2507787 w 2507787"/>
              <a:gd name="connsiteY2" fmla="*/ 0 h 595503"/>
              <a:gd name="connsiteX3" fmla="*/ 2327646 w 2507787"/>
              <a:gd name="connsiteY3" fmla="*/ 279726 h 595503"/>
              <a:gd name="connsiteX4" fmla="*/ 1765839 w 2507787"/>
              <a:gd name="connsiteY4" fmla="*/ 475188 h 595503"/>
              <a:gd name="connsiteX5" fmla="*/ 830179 w 2507787"/>
              <a:gd name="connsiteY5" fmla="*/ 595503 h 595503"/>
              <a:gd name="connsiteX6" fmla="*/ 230122 w 2507787"/>
              <a:gd name="connsiteY6" fmla="*/ 466194 h 595503"/>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230122 w 2460019"/>
              <a:gd name="connsiteY6"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478989 w 2460019"/>
              <a:gd name="connsiteY6" fmla="*/ 519884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830179 w 2460019"/>
              <a:gd name="connsiteY5" fmla="*/ 604956 h 604956"/>
              <a:gd name="connsiteX6" fmla="*/ 560876 w 2460019"/>
              <a:gd name="connsiteY6" fmla="*/ 463170 h 604956"/>
              <a:gd name="connsiteX7" fmla="*/ 230122 w 2460019"/>
              <a:gd name="connsiteY7"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50088 w 2460019"/>
              <a:gd name="connsiteY5" fmla="*/ 53878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9453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460019"/>
              <a:gd name="connsiteY0" fmla="*/ 475647 h 604956"/>
              <a:gd name="connsiteX1" fmla="*/ 0 w 2460019"/>
              <a:gd name="connsiteY1" fmla="*/ 1009 h 604956"/>
              <a:gd name="connsiteX2" fmla="*/ 2460019 w 2460019"/>
              <a:gd name="connsiteY2" fmla="*/ 0 h 604956"/>
              <a:gd name="connsiteX3" fmla="*/ 2327646 w 2460019"/>
              <a:gd name="connsiteY3" fmla="*/ 289179 h 604956"/>
              <a:gd name="connsiteX4" fmla="*/ 1765839 w 2460019"/>
              <a:gd name="connsiteY4" fmla="*/ 484641 h 604956"/>
              <a:gd name="connsiteX5" fmla="*/ 1277383 w 2460019"/>
              <a:gd name="connsiteY5" fmla="*/ 463168 h 604956"/>
              <a:gd name="connsiteX6" fmla="*/ 830179 w 2460019"/>
              <a:gd name="connsiteY6" fmla="*/ 604956 h 604956"/>
              <a:gd name="connsiteX7" fmla="*/ 560876 w 2460019"/>
              <a:gd name="connsiteY7" fmla="*/ 463170 h 604956"/>
              <a:gd name="connsiteX8" fmla="*/ 230122 w 2460019"/>
              <a:gd name="connsiteY8" fmla="*/ 475647 h 604956"/>
              <a:gd name="connsiteX0" fmla="*/ 230122 w 2509034"/>
              <a:gd name="connsiteY0" fmla="*/ 1133232 h 1262541"/>
              <a:gd name="connsiteX1" fmla="*/ 0 w 2509034"/>
              <a:gd name="connsiteY1" fmla="*/ 658594 h 1262541"/>
              <a:gd name="connsiteX2" fmla="*/ 2509034 w 2509034"/>
              <a:gd name="connsiteY2" fmla="*/ 0 h 1262541"/>
              <a:gd name="connsiteX3" fmla="*/ 2327646 w 2509034"/>
              <a:gd name="connsiteY3" fmla="*/ 94676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230122 w 2509034"/>
              <a:gd name="connsiteY0" fmla="*/ 1133232 h 1262541"/>
              <a:gd name="connsiteX1" fmla="*/ 0 w 2509034"/>
              <a:gd name="connsiteY1" fmla="*/ 658594 h 1262541"/>
              <a:gd name="connsiteX2" fmla="*/ 2509034 w 2509034"/>
              <a:gd name="connsiteY2" fmla="*/ 0 h 1262541"/>
              <a:gd name="connsiteX3" fmla="*/ 2210011 w 2509034"/>
              <a:gd name="connsiteY3" fmla="*/ 767424 h 1262541"/>
              <a:gd name="connsiteX4" fmla="*/ 1765839 w 2509034"/>
              <a:gd name="connsiteY4" fmla="*/ 1142226 h 1262541"/>
              <a:gd name="connsiteX5" fmla="*/ 1277383 w 2509034"/>
              <a:gd name="connsiteY5" fmla="*/ 1120753 h 1262541"/>
              <a:gd name="connsiteX6" fmla="*/ 830179 w 2509034"/>
              <a:gd name="connsiteY6" fmla="*/ 1262541 h 1262541"/>
              <a:gd name="connsiteX7" fmla="*/ 560876 w 2509034"/>
              <a:gd name="connsiteY7" fmla="*/ 1120755 h 1262541"/>
              <a:gd name="connsiteX8" fmla="*/ 230122 w 2509034"/>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347252 w 2646275"/>
              <a:gd name="connsiteY3" fmla="*/ 767424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46275"/>
              <a:gd name="connsiteY0" fmla="*/ 1133232 h 1262541"/>
              <a:gd name="connsiteX1" fmla="*/ 0 w 2646275"/>
              <a:gd name="connsiteY1" fmla="*/ 837937 h 1262541"/>
              <a:gd name="connsiteX2" fmla="*/ 2646275 w 2646275"/>
              <a:gd name="connsiteY2" fmla="*/ 0 h 1262541"/>
              <a:gd name="connsiteX3" fmla="*/ 2602128 w 2646275"/>
              <a:gd name="connsiteY3" fmla="*/ 408741 h 1262541"/>
              <a:gd name="connsiteX4" fmla="*/ 1903080 w 2646275"/>
              <a:gd name="connsiteY4" fmla="*/ 1142226 h 1262541"/>
              <a:gd name="connsiteX5" fmla="*/ 1414624 w 2646275"/>
              <a:gd name="connsiteY5" fmla="*/ 1120753 h 1262541"/>
              <a:gd name="connsiteX6" fmla="*/ 967420 w 2646275"/>
              <a:gd name="connsiteY6" fmla="*/ 1262541 h 1262541"/>
              <a:gd name="connsiteX7" fmla="*/ 698117 w 2646275"/>
              <a:gd name="connsiteY7" fmla="*/ 1120755 h 1262541"/>
              <a:gd name="connsiteX8" fmla="*/ 367363 w 2646275"/>
              <a:gd name="connsiteY8" fmla="*/ 1133232 h 1262541"/>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1903080 w 2611159"/>
              <a:gd name="connsiteY4" fmla="*/ 1056572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414624 w 2611159"/>
              <a:gd name="connsiteY5" fmla="*/ 1035099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76887"/>
              <a:gd name="connsiteX1" fmla="*/ 0 w 2611159"/>
              <a:gd name="connsiteY1" fmla="*/ 752283 h 1176887"/>
              <a:gd name="connsiteX2" fmla="*/ 2611159 w 2611159"/>
              <a:gd name="connsiteY2" fmla="*/ 0 h 1176887"/>
              <a:gd name="connsiteX3" fmla="*/ 2602128 w 2611159"/>
              <a:gd name="connsiteY3" fmla="*/ 323087 h 1176887"/>
              <a:gd name="connsiteX4" fmla="*/ 2310413 w 2611159"/>
              <a:gd name="connsiteY4" fmla="*/ 813880 h 1176887"/>
              <a:gd name="connsiteX5" fmla="*/ 1646383 w 2611159"/>
              <a:gd name="connsiteY5" fmla="*/ 920892 h 1176887"/>
              <a:gd name="connsiteX6" fmla="*/ 967420 w 2611159"/>
              <a:gd name="connsiteY6" fmla="*/ 1176887 h 1176887"/>
              <a:gd name="connsiteX7" fmla="*/ 698117 w 2611159"/>
              <a:gd name="connsiteY7" fmla="*/ 1035101 h 1176887"/>
              <a:gd name="connsiteX8" fmla="*/ 367363 w 2611159"/>
              <a:gd name="connsiteY8" fmla="*/ 1047578 h 1176887"/>
              <a:gd name="connsiteX0" fmla="*/ 367363 w 2611159"/>
              <a:gd name="connsiteY0" fmla="*/ 1047578 h 1119783"/>
              <a:gd name="connsiteX1" fmla="*/ 0 w 2611159"/>
              <a:gd name="connsiteY1" fmla="*/ 752283 h 1119783"/>
              <a:gd name="connsiteX2" fmla="*/ 2611159 w 2611159"/>
              <a:gd name="connsiteY2" fmla="*/ 0 h 1119783"/>
              <a:gd name="connsiteX3" fmla="*/ 2602128 w 2611159"/>
              <a:gd name="connsiteY3" fmla="*/ 323087 h 1119783"/>
              <a:gd name="connsiteX4" fmla="*/ 2310413 w 2611159"/>
              <a:gd name="connsiteY4" fmla="*/ 813880 h 1119783"/>
              <a:gd name="connsiteX5" fmla="*/ 1646383 w 2611159"/>
              <a:gd name="connsiteY5" fmla="*/ 920892 h 1119783"/>
              <a:gd name="connsiteX6" fmla="*/ 1157041 w 2611159"/>
              <a:gd name="connsiteY6" fmla="*/ 1119783 h 1119783"/>
              <a:gd name="connsiteX7" fmla="*/ 698117 w 2611159"/>
              <a:gd name="connsiteY7" fmla="*/ 1035101 h 1119783"/>
              <a:gd name="connsiteX8" fmla="*/ 367363 w 2611159"/>
              <a:gd name="connsiteY8" fmla="*/ 1047578 h 111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159" h="1119783">
                <a:moveTo>
                  <a:pt x="367363" y="1047578"/>
                </a:moveTo>
                <a:lnTo>
                  <a:pt x="0" y="752283"/>
                </a:lnTo>
                <a:lnTo>
                  <a:pt x="2611159" y="0"/>
                </a:lnTo>
                <a:lnTo>
                  <a:pt x="2602128" y="323087"/>
                </a:lnTo>
                <a:lnTo>
                  <a:pt x="2310413" y="813880"/>
                </a:lnTo>
                <a:lnTo>
                  <a:pt x="1646383" y="920892"/>
                </a:lnTo>
                <a:cubicBezTo>
                  <a:pt x="1504338" y="1034779"/>
                  <a:pt x="1383362" y="1034451"/>
                  <a:pt x="1157041" y="1119783"/>
                </a:cubicBezTo>
                <a:lnTo>
                  <a:pt x="698117" y="1035101"/>
                </a:lnTo>
                <a:lnTo>
                  <a:pt x="367363" y="1047578"/>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E089852-29D7-1351-B1B1-982953FCFDF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D1F39F-1ABC-74A4-1CBE-AA4E67020BB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6">
            <a:extLst>
              <a:ext uri="{FF2B5EF4-FFF2-40B4-BE49-F238E27FC236}">
                <a16:creationId xmlns:a16="http://schemas.microsoft.com/office/drawing/2014/main" id="{35974C23-DBAB-FD88-3892-53F30078C41B}"/>
              </a:ext>
            </a:extLst>
          </p:cNvPr>
          <p:cNvSpPr/>
          <p:nvPr userDrawn="1"/>
        </p:nvSpPr>
        <p:spPr>
          <a:xfrm>
            <a:off x="0" y="6186950"/>
            <a:ext cx="9147969" cy="671051"/>
          </a:xfrm>
          <a:custGeom>
            <a:avLst/>
            <a:gdLst>
              <a:gd name="connsiteX0" fmla="*/ 0 w 12010030"/>
              <a:gd name="connsiteY0" fmla="*/ 0 h 798394"/>
              <a:gd name="connsiteX1" fmla="*/ 12010030 w 12010030"/>
              <a:gd name="connsiteY1" fmla="*/ 0 h 798394"/>
              <a:gd name="connsiteX2" fmla="*/ 12010030 w 12010030"/>
              <a:gd name="connsiteY2" fmla="*/ 798394 h 798394"/>
              <a:gd name="connsiteX3" fmla="*/ 0 w 12010030"/>
              <a:gd name="connsiteY3" fmla="*/ 798394 h 798394"/>
              <a:gd name="connsiteX4" fmla="*/ 0 w 12010030"/>
              <a:gd name="connsiteY4" fmla="*/ 0 h 798394"/>
              <a:gd name="connsiteX0" fmla="*/ 0 w 12010030"/>
              <a:gd name="connsiteY0" fmla="*/ 1005 h 799399"/>
              <a:gd name="connsiteX1" fmla="*/ 11797443 w 12010030"/>
              <a:gd name="connsiteY1" fmla="*/ 0 h 799399"/>
              <a:gd name="connsiteX2" fmla="*/ 12010030 w 12010030"/>
              <a:gd name="connsiteY2" fmla="*/ 1005 h 799399"/>
              <a:gd name="connsiteX3" fmla="*/ 12010030 w 12010030"/>
              <a:gd name="connsiteY3" fmla="*/ 799399 h 799399"/>
              <a:gd name="connsiteX4" fmla="*/ 0 w 12010030"/>
              <a:gd name="connsiteY4" fmla="*/ 799399 h 799399"/>
              <a:gd name="connsiteX5" fmla="*/ 0 w 12010030"/>
              <a:gd name="connsiteY5"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0030 w 12021836"/>
              <a:gd name="connsiteY4" fmla="*/ 799399 h 799399"/>
              <a:gd name="connsiteX5" fmla="*/ 0 w 12021836"/>
              <a:gd name="connsiteY5" fmla="*/ 799399 h 799399"/>
              <a:gd name="connsiteX6" fmla="*/ 0 w 12021836"/>
              <a:gd name="connsiteY6" fmla="*/ 1005 h 799399"/>
              <a:gd name="connsiteX0" fmla="*/ 0 w 12021836"/>
              <a:gd name="connsiteY0" fmla="*/ 1005 h 799399"/>
              <a:gd name="connsiteX1" fmla="*/ 11797443 w 12021836"/>
              <a:gd name="connsiteY1" fmla="*/ 0 h 799399"/>
              <a:gd name="connsiteX2" fmla="*/ 12010030 w 12021836"/>
              <a:gd name="connsiteY2" fmla="*/ 1005 h 799399"/>
              <a:gd name="connsiteX3" fmla="*/ 12021836 w 12021836"/>
              <a:gd name="connsiteY3" fmla="*/ 173906 h 799399"/>
              <a:gd name="connsiteX4" fmla="*/ 12016226 w 12021836"/>
              <a:gd name="connsiteY4" fmla="*/ 286102 h 799399"/>
              <a:gd name="connsiteX5" fmla="*/ 12010030 w 12021836"/>
              <a:gd name="connsiteY5" fmla="*/ 799399 h 799399"/>
              <a:gd name="connsiteX6" fmla="*/ 0 w 12021836"/>
              <a:gd name="connsiteY6" fmla="*/ 799399 h 799399"/>
              <a:gd name="connsiteX7" fmla="*/ 0 w 12021836"/>
              <a:gd name="connsiteY7" fmla="*/ 1005 h 799399"/>
              <a:gd name="connsiteX0" fmla="*/ 0 w 12021836"/>
              <a:gd name="connsiteY0" fmla="*/ 1005 h 799399"/>
              <a:gd name="connsiteX1" fmla="*/ 11601099 w 12021836"/>
              <a:gd name="connsiteY1" fmla="*/ 1 h 799399"/>
              <a:gd name="connsiteX2" fmla="*/ 11797443 w 12021836"/>
              <a:gd name="connsiteY2" fmla="*/ 0 h 799399"/>
              <a:gd name="connsiteX3" fmla="*/ 12010030 w 12021836"/>
              <a:gd name="connsiteY3" fmla="*/ 1005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601099 w 12021836"/>
              <a:gd name="connsiteY1" fmla="*/ 1 h 799399"/>
              <a:gd name="connsiteX2" fmla="*/ 11797443 w 12021836"/>
              <a:gd name="connsiteY2" fmla="*/ 0 h 799399"/>
              <a:gd name="connsiteX3" fmla="*/ 11942712 w 12021836"/>
              <a:gd name="connsiteY3" fmla="*/ 62713 h 799399"/>
              <a:gd name="connsiteX4" fmla="*/ 12021836 w 12021836"/>
              <a:gd name="connsiteY4" fmla="*/ 173906 h 799399"/>
              <a:gd name="connsiteX5" fmla="*/ 12016226 w 12021836"/>
              <a:gd name="connsiteY5" fmla="*/ 286102 h 799399"/>
              <a:gd name="connsiteX6" fmla="*/ 12010030 w 12021836"/>
              <a:gd name="connsiteY6" fmla="*/ 799399 h 799399"/>
              <a:gd name="connsiteX7" fmla="*/ 0 w 12021836"/>
              <a:gd name="connsiteY7" fmla="*/ 799399 h 799399"/>
              <a:gd name="connsiteX8" fmla="*/ 0 w 12021836"/>
              <a:gd name="connsiteY8"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601099 w 12021836"/>
              <a:gd name="connsiteY2" fmla="*/ 1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5 h 799399"/>
              <a:gd name="connsiteX1" fmla="*/ 11258901 w 12021836"/>
              <a:gd name="connsiteY1" fmla="*/ 1 h 799399"/>
              <a:gd name="connsiteX2" fmla="*/ 11483293 w 12021836"/>
              <a:gd name="connsiteY2" fmla="*/ 100978 h 799399"/>
              <a:gd name="connsiteX3" fmla="*/ 11797443 w 12021836"/>
              <a:gd name="connsiteY3" fmla="*/ 0 h 799399"/>
              <a:gd name="connsiteX4" fmla="*/ 11942712 w 12021836"/>
              <a:gd name="connsiteY4" fmla="*/ 62713 h 799399"/>
              <a:gd name="connsiteX5" fmla="*/ 12021836 w 12021836"/>
              <a:gd name="connsiteY5" fmla="*/ 173906 h 799399"/>
              <a:gd name="connsiteX6" fmla="*/ 12016226 w 12021836"/>
              <a:gd name="connsiteY6" fmla="*/ 286102 h 799399"/>
              <a:gd name="connsiteX7" fmla="*/ 12010030 w 12021836"/>
              <a:gd name="connsiteY7" fmla="*/ 799399 h 799399"/>
              <a:gd name="connsiteX8" fmla="*/ 0 w 12021836"/>
              <a:gd name="connsiteY8" fmla="*/ 799399 h 799399"/>
              <a:gd name="connsiteX9" fmla="*/ 0 w 12021836"/>
              <a:gd name="connsiteY9" fmla="*/ 1005 h 799399"/>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942712 w 12021836"/>
              <a:gd name="connsiteY4" fmla="*/ 62712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21836"/>
              <a:gd name="connsiteY0" fmla="*/ 1004 h 799398"/>
              <a:gd name="connsiteX1" fmla="*/ 11258901 w 12021836"/>
              <a:gd name="connsiteY1" fmla="*/ 0 h 799398"/>
              <a:gd name="connsiteX2" fmla="*/ 11483293 w 12021836"/>
              <a:gd name="connsiteY2" fmla="*/ 100977 h 799398"/>
              <a:gd name="connsiteX3" fmla="*/ 11679637 w 12021836"/>
              <a:gd name="connsiteY3" fmla="*/ 157074 h 799398"/>
              <a:gd name="connsiteX4" fmla="*/ 11824906 w 12021836"/>
              <a:gd name="connsiteY4" fmla="*/ 253446 h 799398"/>
              <a:gd name="connsiteX5" fmla="*/ 12021836 w 12021836"/>
              <a:gd name="connsiteY5" fmla="*/ 173905 h 799398"/>
              <a:gd name="connsiteX6" fmla="*/ 12016226 w 12021836"/>
              <a:gd name="connsiteY6" fmla="*/ 286101 h 799398"/>
              <a:gd name="connsiteX7" fmla="*/ 12010030 w 12021836"/>
              <a:gd name="connsiteY7" fmla="*/ 799398 h 799398"/>
              <a:gd name="connsiteX8" fmla="*/ 0 w 12021836"/>
              <a:gd name="connsiteY8" fmla="*/ 799398 h 799398"/>
              <a:gd name="connsiteX9" fmla="*/ 0 w 12021836"/>
              <a:gd name="connsiteY9" fmla="*/ 1004 h 799398"/>
              <a:gd name="connsiteX0" fmla="*/ 0 w 12016226"/>
              <a:gd name="connsiteY0" fmla="*/ 1004 h 799398"/>
              <a:gd name="connsiteX1" fmla="*/ 11258901 w 12016226"/>
              <a:gd name="connsiteY1" fmla="*/ 0 h 799398"/>
              <a:gd name="connsiteX2" fmla="*/ 11483293 w 12016226"/>
              <a:gd name="connsiteY2" fmla="*/ 100977 h 799398"/>
              <a:gd name="connsiteX3" fmla="*/ 11679637 w 12016226"/>
              <a:gd name="connsiteY3" fmla="*/ 157074 h 799398"/>
              <a:gd name="connsiteX4" fmla="*/ 11824906 w 12016226"/>
              <a:gd name="connsiteY4" fmla="*/ 253446 h 799398"/>
              <a:gd name="connsiteX5" fmla="*/ 11943299 w 12016226"/>
              <a:gd name="connsiteY5" fmla="*/ 415127 h 799398"/>
              <a:gd name="connsiteX6" fmla="*/ 12016226 w 12016226"/>
              <a:gd name="connsiteY6" fmla="*/ 286101 h 799398"/>
              <a:gd name="connsiteX7" fmla="*/ 12010030 w 12016226"/>
              <a:gd name="connsiteY7" fmla="*/ 799398 h 799398"/>
              <a:gd name="connsiteX8" fmla="*/ 0 w 12016226"/>
              <a:gd name="connsiteY8" fmla="*/ 799398 h 799398"/>
              <a:gd name="connsiteX9" fmla="*/ 0 w 1201622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43299 w 12010146"/>
              <a:gd name="connsiteY5" fmla="*/ 415127 h 799398"/>
              <a:gd name="connsiteX6" fmla="*/ 11988177 w 12010146"/>
              <a:gd name="connsiteY6" fmla="*/ 544153 h 799398"/>
              <a:gd name="connsiteX7" fmla="*/ 12010030 w 12010146"/>
              <a:gd name="connsiteY7" fmla="*/ 799398 h 799398"/>
              <a:gd name="connsiteX8" fmla="*/ 0 w 12010146"/>
              <a:gd name="connsiteY8" fmla="*/ 799398 h 799398"/>
              <a:gd name="connsiteX9" fmla="*/ 0 w 12010146"/>
              <a:gd name="connsiteY9"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24906 w 12010146"/>
              <a:gd name="connsiteY4" fmla="*/ 253446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1004 h 799398"/>
              <a:gd name="connsiteX1" fmla="*/ 11258901 w 12010146"/>
              <a:gd name="connsiteY1" fmla="*/ 0 h 799398"/>
              <a:gd name="connsiteX2" fmla="*/ 11483293 w 12010146"/>
              <a:gd name="connsiteY2" fmla="*/ 100977 h 799398"/>
              <a:gd name="connsiteX3" fmla="*/ 11679637 w 12010146"/>
              <a:gd name="connsiteY3" fmla="*/ 157074 h 799398"/>
              <a:gd name="connsiteX4" fmla="*/ 11852955 w 12010146"/>
              <a:gd name="connsiteY4" fmla="*/ 236617 h 799398"/>
              <a:gd name="connsiteX5" fmla="*/ 11988177 w 12010146"/>
              <a:gd name="connsiteY5" fmla="*/ 544153 h 799398"/>
              <a:gd name="connsiteX6" fmla="*/ 12010030 w 12010146"/>
              <a:gd name="connsiteY6" fmla="*/ 799398 h 799398"/>
              <a:gd name="connsiteX7" fmla="*/ 0 w 12010146"/>
              <a:gd name="connsiteY7" fmla="*/ 799398 h 799398"/>
              <a:gd name="connsiteX8" fmla="*/ 0 w 12010146"/>
              <a:gd name="connsiteY8" fmla="*/ 1004 h 799398"/>
              <a:gd name="connsiteX0" fmla="*/ 0 w 12010146"/>
              <a:gd name="connsiteY0" fmla="*/ 4588 h 802982"/>
              <a:gd name="connsiteX1" fmla="*/ 11258901 w 12010146"/>
              <a:gd name="connsiteY1" fmla="*/ 3584 h 802982"/>
              <a:gd name="connsiteX2" fmla="*/ 11483293 w 12010146"/>
              <a:gd name="connsiteY2" fmla="*/ 26024 h 802982"/>
              <a:gd name="connsiteX3" fmla="*/ 11679637 w 12010146"/>
              <a:gd name="connsiteY3" fmla="*/ 160658 h 802982"/>
              <a:gd name="connsiteX4" fmla="*/ 11852955 w 12010146"/>
              <a:gd name="connsiteY4" fmla="*/ 240201 h 802982"/>
              <a:gd name="connsiteX5" fmla="*/ 11988177 w 12010146"/>
              <a:gd name="connsiteY5" fmla="*/ 547737 h 802982"/>
              <a:gd name="connsiteX6" fmla="*/ 12010030 w 12010146"/>
              <a:gd name="connsiteY6" fmla="*/ 802982 h 802982"/>
              <a:gd name="connsiteX7" fmla="*/ 0 w 12010146"/>
              <a:gd name="connsiteY7" fmla="*/ 802982 h 802982"/>
              <a:gd name="connsiteX8" fmla="*/ 0 w 12010146"/>
              <a:gd name="connsiteY8" fmla="*/ 4588 h 802982"/>
              <a:gd name="connsiteX0" fmla="*/ 0 w 12010146"/>
              <a:gd name="connsiteY0" fmla="*/ 7849 h 806243"/>
              <a:gd name="connsiteX1" fmla="*/ 10419735 w 12010146"/>
              <a:gd name="connsiteY1" fmla="*/ 0 h 806243"/>
              <a:gd name="connsiteX2" fmla="*/ 11258901 w 12010146"/>
              <a:gd name="connsiteY2" fmla="*/ 6845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1089295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483293 w 12010146"/>
              <a:gd name="connsiteY3" fmla="*/ 29285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10146"/>
              <a:gd name="connsiteY0" fmla="*/ 7849 h 806243"/>
              <a:gd name="connsiteX1" fmla="*/ 10419735 w 12010146"/>
              <a:gd name="connsiteY1" fmla="*/ 0 h 806243"/>
              <a:gd name="connsiteX2" fmla="*/ 10890192 w 12010146"/>
              <a:gd name="connsiteY2" fmla="*/ 42284 h 806243"/>
              <a:gd name="connsiteX3" fmla="*/ 11321061 w 12010146"/>
              <a:gd name="connsiteY3" fmla="*/ 82443 h 806243"/>
              <a:gd name="connsiteX4" fmla="*/ 11679637 w 12010146"/>
              <a:gd name="connsiteY4" fmla="*/ 163919 h 806243"/>
              <a:gd name="connsiteX5" fmla="*/ 11852955 w 12010146"/>
              <a:gd name="connsiteY5" fmla="*/ 243462 h 806243"/>
              <a:gd name="connsiteX6" fmla="*/ 11988177 w 12010146"/>
              <a:gd name="connsiteY6" fmla="*/ 550998 h 806243"/>
              <a:gd name="connsiteX7" fmla="*/ 12010030 w 12010146"/>
              <a:gd name="connsiteY7" fmla="*/ 806243 h 806243"/>
              <a:gd name="connsiteX8" fmla="*/ 0 w 12010146"/>
              <a:gd name="connsiteY8" fmla="*/ 806243 h 806243"/>
              <a:gd name="connsiteX9" fmla="*/ 0 w 12010146"/>
              <a:gd name="connsiteY9" fmla="*/ 7849 h 806243"/>
              <a:gd name="connsiteX0" fmla="*/ 0 w 12031964"/>
              <a:gd name="connsiteY0" fmla="*/ 7849 h 806243"/>
              <a:gd name="connsiteX1" fmla="*/ 10419735 w 12031964"/>
              <a:gd name="connsiteY1" fmla="*/ 0 h 806243"/>
              <a:gd name="connsiteX2" fmla="*/ 10890192 w 12031964"/>
              <a:gd name="connsiteY2" fmla="*/ 42284 h 806243"/>
              <a:gd name="connsiteX3" fmla="*/ 11321061 w 12031964"/>
              <a:gd name="connsiteY3" fmla="*/ 82443 h 806243"/>
              <a:gd name="connsiteX4" fmla="*/ 11679637 w 12031964"/>
              <a:gd name="connsiteY4" fmla="*/ 163919 h 806243"/>
              <a:gd name="connsiteX5" fmla="*/ 11852955 w 12031964"/>
              <a:gd name="connsiteY5" fmla="*/ 243462 h 806243"/>
              <a:gd name="connsiteX6" fmla="*/ 12031964 w 12031964"/>
              <a:gd name="connsiteY6" fmla="*/ 535740 h 806243"/>
              <a:gd name="connsiteX7" fmla="*/ 12010030 w 12031964"/>
              <a:gd name="connsiteY7" fmla="*/ 806243 h 806243"/>
              <a:gd name="connsiteX8" fmla="*/ 0 w 12031964"/>
              <a:gd name="connsiteY8" fmla="*/ 806243 h 806243"/>
              <a:gd name="connsiteX9" fmla="*/ 0 w 12031964"/>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1852955 w 12013198"/>
              <a:gd name="connsiteY5" fmla="*/ 243462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21848"/>
              <a:gd name="connsiteY0" fmla="*/ 7849 h 806243"/>
              <a:gd name="connsiteX1" fmla="*/ 10419735 w 12021848"/>
              <a:gd name="connsiteY1" fmla="*/ 0 h 806243"/>
              <a:gd name="connsiteX2" fmla="*/ 10890192 w 12021848"/>
              <a:gd name="connsiteY2" fmla="*/ 42284 h 806243"/>
              <a:gd name="connsiteX3" fmla="*/ 11321061 w 12021848"/>
              <a:gd name="connsiteY3" fmla="*/ 82443 h 806243"/>
              <a:gd name="connsiteX4" fmla="*/ 11679637 w 12021848"/>
              <a:gd name="connsiteY4" fmla="*/ 163919 h 806243"/>
              <a:gd name="connsiteX5" fmla="*/ 12021848 w 12021848"/>
              <a:gd name="connsiteY5" fmla="*/ 335014 h 806243"/>
              <a:gd name="connsiteX6" fmla="*/ 12013198 w 12021848"/>
              <a:gd name="connsiteY6" fmla="*/ 550998 h 806243"/>
              <a:gd name="connsiteX7" fmla="*/ 12010030 w 12021848"/>
              <a:gd name="connsiteY7" fmla="*/ 806243 h 806243"/>
              <a:gd name="connsiteX8" fmla="*/ 0 w 12021848"/>
              <a:gd name="connsiteY8" fmla="*/ 806243 h 806243"/>
              <a:gd name="connsiteX9" fmla="*/ 0 w 12021848"/>
              <a:gd name="connsiteY9" fmla="*/ 7849 h 806243"/>
              <a:gd name="connsiteX0" fmla="*/ 0 w 12013198"/>
              <a:gd name="connsiteY0" fmla="*/ 7849 h 806243"/>
              <a:gd name="connsiteX1" fmla="*/ 10419735 w 12013198"/>
              <a:gd name="connsiteY1" fmla="*/ 0 h 806243"/>
              <a:gd name="connsiteX2" fmla="*/ 10890192 w 12013198"/>
              <a:gd name="connsiteY2" fmla="*/ 42284 h 806243"/>
              <a:gd name="connsiteX3" fmla="*/ 11321061 w 12013198"/>
              <a:gd name="connsiteY3" fmla="*/ 82443 h 806243"/>
              <a:gd name="connsiteX4" fmla="*/ 11679637 w 12013198"/>
              <a:gd name="connsiteY4" fmla="*/ 163919 h 806243"/>
              <a:gd name="connsiteX5" fmla="*/ 12008404 w 12013198"/>
              <a:gd name="connsiteY5" fmla="*/ 318617 h 806243"/>
              <a:gd name="connsiteX6" fmla="*/ 12013198 w 12013198"/>
              <a:gd name="connsiteY6" fmla="*/ 550998 h 806243"/>
              <a:gd name="connsiteX7" fmla="*/ 12010030 w 12013198"/>
              <a:gd name="connsiteY7" fmla="*/ 806243 h 806243"/>
              <a:gd name="connsiteX8" fmla="*/ 0 w 12013198"/>
              <a:gd name="connsiteY8" fmla="*/ 806243 h 806243"/>
              <a:gd name="connsiteX9" fmla="*/ 0 w 12013198"/>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679637 w 12015359"/>
              <a:gd name="connsiteY4" fmla="*/ 163919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321061 w 12015359"/>
              <a:gd name="connsiteY3" fmla="*/ 82443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 name="connsiteX0" fmla="*/ 0 w 12015359"/>
              <a:gd name="connsiteY0" fmla="*/ 7849 h 806243"/>
              <a:gd name="connsiteX1" fmla="*/ 10419735 w 12015359"/>
              <a:gd name="connsiteY1" fmla="*/ 0 h 806243"/>
              <a:gd name="connsiteX2" fmla="*/ 10890192 w 12015359"/>
              <a:gd name="connsiteY2" fmla="*/ 42284 h 806243"/>
              <a:gd name="connsiteX3" fmla="*/ 11404852 w 12015359"/>
              <a:gd name="connsiteY3" fmla="*/ 107992 h 806243"/>
              <a:gd name="connsiteX4" fmla="*/ 11747719 w 12015359"/>
              <a:gd name="connsiteY4" fmla="*/ 227793 h 806243"/>
              <a:gd name="connsiteX5" fmla="*/ 12015359 w 12015359"/>
              <a:gd name="connsiteY5" fmla="*/ 335584 h 806243"/>
              <a:gd name="connsiteX6" fmla="*/ 12013198 w 12015359"/>
              <a:gd name="connsiteY6" fmla="*/ 550998 h 806243"/>
              <a:gd name="connsiteX7" fmla="*/ 12010030 w 12015359"/>
              <a:gd name="connsiteY7" fmla="*/ 806243 h 806243"/>
              <a:gd name="connsiteX8" fmla="*/ 0 w 12015359"/>
              <a:gd name="connsiteY8" fmla="*/ 806243 h 806243"/>
              <a:gd name="connsiteX9" fmla="*/ 0 w 12015359"/>
              <a:gd name="connsiteY9" fmla="*/ 7849 h 8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5359" h="806243">
                <a:moveTo>
                  <a:pt x="0" y="7849"/>
                </a:moveTo>
                <a:lnTo>
                  <a:pt x="10419735" y="0"/>
                </a:lnTo>
                <a:lnTo>
                  <a:pt x="10890192" y="42284"/>
                </a:lnTo>
                <a:cubicBezTo>
                  <a:pt x="11004258" y="42284"/>
                  <a:pt x="11186792" y="94272"/>
                  <a:pt x="11404852" y="107992"/>
                </a:cubicBezTo>
                <a:cubicBezTo>
                  <a:pt x="11443735" y="104718"/>
                  <a:pt x="11682271" y="209094"/>
                  <a:pt x="11747719" y="227793"/>
                </a:cubicBezTo>
                <a:lnTo>
                  <a:pt x="12015359" y="335584"/>
                </a:lnTo>
                <a:cubicBezTo>
                  <a:pt x="12014639" y="407389"/>
                  <a:pt x="12013918" y="479193"/>
                  <a:pt x="12013198" y="550998"/>
                </a:cubicBezTo>
                <a:cubicBezTo>
                  <a:pt x="12011133" y="722097"/>
                  <a:pt x="12012095" y="635144"/>
                  <a:pt x="12010030" y="806243"/>
                </a:cubicBezTo>
                <a:lnTo>
                  <a:pt x="0" y="806243"/>
                </a:lnTo>
                <a:lnTo>
                  <a:pt x="0" y="784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Content Placeholder 3">
            <a:extLst>
              <a:ext uri="{FF2B5EF4-FFF2-40B4-BE49-F238E27FC236}">
                <a16:creationId xmlns:a16="http://schemas.microsoft.com/office/drawing/2014/main" id="{BFBE0276-3D01-2D91-1322-D06D1F59109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229BB-EFC7-6479-B948-80CE3B105C2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D942B-557F-C337-F274-0296C80D2D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A3473A2-8B1A-C7CD-FC27-9249A8D66327}"/>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11" name="Slide Number Placeholder 5">
            <a:extLst>
              <a:ext uri="{FF2B5EF4-FFF2-40B4-BE49-F238E27FC236}">
                <a16:creationId xmlns:a16="http://schemas.microsoft.com/office/drawing/2014/main" id="{87599407-BC7A-2619-0225-EE94EDC279DA}"/>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dirty="0"/>
          </a:p>
        </p:txBody>
      </p:sp>
      <p:pic>
        <p:nvPicPr>
          <p:cNvPr id="9" name="Graphic 8">
            <a:extLst>
              <a:ext uri="{FF2B5EF4-FFF2-40B4-BE49-F238E27FC236}">
                <a16:creationId xmlns:a16="http://schemas.microsoft.com/office/drawing/2014/main" id="{9B21B1B0-68E4-8C3A-9C41-CA7FC02627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838" y="6398565"/>
            <a:ext cx="2491992" cy="286534"/>
          </a:xfrm>
          <a:prstGeom prst="rect">
            <a:avLst/>
          </a:prstGeom>
        </p:spPr>
      </p:pic>
    </p:spTree>
    <p:extLst>
      <p:ext uri="{BB962C8B-B14F-4D97-AF65-F5344CB8AC3E}">
        <p14:creationId xmlns:p14="http://schemas.microsoft.com/office/powerpoint/2010/main" val="407363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0AE7-0B3C-677E-5E5B-139588CF1659}"/>
              </a:ext>
            </a:extLst>
          </p:cNvPr>
          <p:cNvSpPr>
            <a:spLocks noGrp="1"/>
          </p:cNvSpPr>
          <p:nvPr>
            <p:ph type="title"/>
          </p:nvPr>
        </p:nvSpPr>
        <p:spPr>
          <a:xfrm>
            <a:off x="591145" y="365126"/>
            <a:ext cx="7924205" cy="1325563"/>
          </a:xfrm>
        </p:spPr>
        <p:txBody>
          <a:bodyPr/>
          <a:lstStyle>
            <a:lvl1pPr>
              <a:defRPr>
                <a:solidFill>
                  <a:schemeClr val="accent1">
                    <a:lumMod val="75000"/>
                  </a:schemeClr>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29AFB5E3-464B-1329-EDC7-C2DB9AB88587}"/>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7" name="Slide Number Placeholder 5">
            <a:extLst>
              <a:ext uri="{FF2B5EF4-FFF2-40B4-BE49-F238E27FC236}">
                <a16:creationId xmlns:a16="http://schemas.microsoft.com/office/drawing/2014/main" id="{606FCE1F-3EE1-73BA-AF6B-3368A75D995B}"/>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dirty="0"/>
          </a:p>
        </p:txBody>
      </p:sp>
      <p:sp>
        <p:nvSpPr>
          <p:cNvPr id="5" name="Freeform: Shape 4">
            <a:extLst>
              <a:ext uri="{FF2B5EF4-FFF2-40B4-BE49-F238E27FC236}">
                <a16:creationId xmlns:a16="http://schemas.microsoft.com/office/drawing/2014/main" id="{21D1BD4D-2CD6-F660-D061-C9B240C955D1}"/>
              </a:ext>
              <a:ext uri="{C183D7F6-B498-43B3-948B-1728B52AA6E4}">
                <adec:decorative xmlns:adec="http://schemas.microsoft.com/office/drawing/2017/decorative" val="1"/>
              </a:ext>
            </a:extLst>
          </p:cNvPr>
          <p:cNvSpPr/>
          <p:nvPr userDrawn="1"/>
        </p:nvSpPr>
        <p:spPr>
          <a:xfrm flipH="1">
            <a:off x="4647659" y="2137710"/>
            <a:ext cx="1628662"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5" name="Text Placeholder 44">
            <a:extLst>
              <a:ext uri="{FF2B5EF4-FFF2-40B4-BE49-F238E27FC236}">
                <a16:creationId xmlns:a16="http://schemas.microsoft.com/office/drawing/2014/main" id="{BDD01922-F67A-9F2C-FE95-50BD9998038B}"/>
              </a:ext>
            </a:extLst>
          </p:cNvPr>
          <p:cNvSpPr>
            <a:spLocks noGrp="1"/>
          </p:cNvSpPr>
          <p:nvPr>
            <p:ph type="body" sz="quarter" idx="13" hasCustomPrompt="1"/>
          </p:nvPr>
        </p:nvSpPr>
        <p:spPr>
          <a:xfrm>
            <a:off x="1185275"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6" name="Text Placeholder 44">
            <a:extLst>
              <a:ext uri="{FF2B5EF4-FFF2-40B4-BE49-F238E27FC236}">
                <a16:creationId xmlns:a16="http://schemas.microsoft.com/office/drawing/2014/main" id="{0648ACF3-1F73-4EF4-8B35-813CBA055782}"/>
              </a:ext>
            </a:extLst>
          </p:cNvPr>
          <p:cNvSpPr>
            <a:spLocks noGrp="1"/>
          </p:cNvSpPr>
          <p:nvPr>
            <p:ph type="body" sz="quarter" idx="14" hasCustomPrompt="1"/>
          </p:nvPr>
        </p:nvSpPr>
        <p:spPr>
          <a:xfrm>
            <a:off x="3168930" y="3560819"/>
            <a:ext cx="1133812"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7" name="Text Placeholder 44">
            <a:extLst>
              <a:ext uri="{FF2B5EF4-FFF2-40B4-BE49-F238E27FC236}">
                <a16:creationId xmlns:a16="http://schemas.microsoft.com/office/drawing/2014/main" id="{94347348-841B-BF7E-6760-30E4A39B1EB0}"/>
              </a:ext>
            </a:extLst>
          </p:cNvPr>
          <p:cNvSpPr>
            <a:spLocks noGrp="1"/>
          </p:cNvSpPr>
          <p:nvPr>
            <p:ph type="body" sz="quarter" idx="15" hasCustomPrompt="1"/>
          </p:nvPr>
        </p:nvSpPr>
        <p:spPr>
          <a:xfrm>
            <a:off x="5125745" y="3560819"/>
            <a:ext cx="1133811"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48" name="Text Placeholder 44">
            <a:extLst>
              <a:ext uri="{FF2B5EF4-FFF2-40B4-BE49-F238E27FC236}">
                <a16:creationId xmlns:a16="http://schemas.microsoft.com/office/drawing/2014/main" id="{A80E48CC-0B92-D19D-2820-360C4B64AFBE}"/>
              </a:ext>
            </a:extLst>
          </p:cNvPr>
          <p:cNvSpPr>
            <a:spLocks noGrp="1"/>
          </p:cNvSpPr>
          <p:nvPr>
            <p:ph type="body" sz="quarter" idx="16" hasCustomPrompt="1"/>
          </p:nvPr>
        </p:nvSpPr>
        <p:spPr>
          <a:xfrm>
            <a:off x="7100375" y="3560819"/>
            <a:ext cx="1130270" cy="2272576"/>
          </a:xfrm>
        </p:spPr>
        <p:txBody>
          <a:bodyPr>
            <a:noAutofit/>
          </a:bodyPr>
          <a:lstStyle>
            <a:lvl1pPr>
              <a:defRPr sz="1400">
                <a:solidFill>
                  <a:schemeClr val="tx1">
                    <a:lumMod val="85000"/>
                    <a:lumOff val="15000"/>
                  </a:schemeClr>
                </a:solidFill>
              </a:defRPr>
            </a:lvl1pPr>
            <a:lvl2pPr>
              <a:defRPr sz="1800"/>
            </a:lvl2pPr>
            <a:lvl3pPr>
              <a:defRPr sz="1600"/>
            </a:lvl3pPr>
            <a:lvl4pPr>
              <a:defRPr sz="1400"/>
            </a:lvl4pPr>
            <a:lvl5pPr>
              <a:defRPr sz="1400"/>
            </a:lvl5pPr>
          </a:lstStyle>
          <a:p>
            <a:pPr lvl="0"/>
            <a:r>
              <a:rPr lang="en-US"/>
              <a:t>Add text here</a:t>
            </a:r>
          </a:p>
        </p:txBody>
      </p:sp>
      <p:sp>
        <p:nvSpPr>
          <p:cNvPr id="54" name="SmartArt Placeholder 53">
            <a:extLst>
              <a:ext uri="{FF2B5EF4-FFF2-40B4-BE49-F238E27FC236}">
                <a16:creationId xmlns:a16="http://schemas.microsoft.com/office/drawing/2014/main" id="{38E36D91-34EE-6229-BC80-AA33DCF9A94A}"/>
              </a:ext>
            </a:extLst>
          </p:cNvPr>
          <p:cNvSpPr>
            <a:spLocks noGrp="1"/>
          </p:cNvSpPr>
          <p:nvPr>
            <p:ph type="dgm" sz="quarter" idx="17"/>
          </p:nvPr>
        </p:nvSpPr>
        <p:spPr>
          <a:xfrm>
            <a:off x="591146" y="1804737"/>
            <a:ext cx="7961710" cy="4186989"/>
          </a:xfrm>
        </p:spPr>
        <p:txBody>
          <a:bodyPr/>
          <a:lstStyle/>
          <a:p>
            <a:r>
              <a:rPr lang="en-US" dirty="0"/>
              <a:t>Click icon to add SmartArt graphic</a:t>
            </a:r>
          </a:p>
        </p:txBody>
      </p:sp>
      <p:pic>
        <p:nvPicPr>
          <p:cNvPr id="3" name="Graphic 2">
            <a:extLst>
              <a:ext uri="{FF2B5EF4-FFF2-40B4-BE49-F238E27FC236}">
                <a16:creationId xmlns:a16="http://schemas.microsoft.com/office/drawing/2014/main" id="{6645274F-9686-10BE-43B5-86556D2B0C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18082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293205A-8C05-8870-A6EA-1C066CE1687D}"/>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6" name="Slide Number Placeholder 5">
            <a:extLst>
              <a:ext uri="{FF2B5EF4-FFF2-40B4-BE49-F238E27FC236}">
                <a16:creationId xmlns:a16="http://schemas.microsoft.com/office/drawing/2014/main" id="{F7B17395-8A59-1B77-9CEB-6B1A14CEB047}"/>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dirty="0"/>
          </a:p>
        </p:txBody>
      </p:sp>
      <p:pic>
        <p:nvPicPr>
          <p:cNvPr id="2" name="Graphic 1">
            <a:extLst>
              <a:ext uri="{FF2B5EF4-FFF2-40B4-BE49-F238E27FC236}">
                <a16:creationId xmlns:a16="http://schemas.microsoft.com/office/drawing/2014/main" id="{048E75AC-8096-31ED-62EF-CB444B565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49773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6"/>
        </a:solidFill>
        <a:effectLst/>
      </p:bgPr>
    </p:bg>
    <p:spTree>
      <p:nvGrpSpPr>
        <p:cNvPr id="1" name=""/>
        <p:cNvGrpSpPr/>
        <p:nvPr/>
      </p:nvGrpSpPr>
      <p:grpSpPr>
        <a:xfrm>
          <a:off x="0" y="0"/>
          <a:ext cx="0" cy="0"/>
          <a:chOff x="0" y="0"/>
          <a:chExt cx="0" cy="0"/>
        </a:xfrm>
      </p:grpSpPr>
      <p:sp>
        <p:nvSpPr>
          <p:cNvPr id="6" name="Rectangle: Single Corner Snipped 7">
            <a:extLst>
              <a:ext uri="{FF2B5EF4-FFF2-40B4-BE49-F238E27FC236}">
                <a16:creationId xmlns:a16="http://schemas.microsoft.com/office/drawing/2014/main" id="{A3556B44-EB55-5030-79C4-F6CF0C5789B5}"/>
              </a:ext>
            </a:extLst>
          </p:cNvPr>
          <p:cNvSpPr/>
          <p:nvPr userDrawn="1"/>
        </p:nvSpPr>
        <p:spPr>
          <a:xfrm rot="5400000">
            <a:off x="1674142" y="-1812039"/>
            <a:ext cx="5867883" cy="9442533"/>
          </a:xfrm>
          <a:custGeom>
            <a:avLst/>
            <a:gdLst>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6858000 h 6858000"/>
              <a:gd name="connsiteX4" fmla="*/ 0 w 4584032"/>
              <a:gd name="connsiteY4" fmla="*/ 6858000 h 6858000"/>
              <a:gd name="connsiteX5" fmla="*/ 0 w 4584032"/>
              <a:gd name="connsiteY5"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6858000 h 6858000"/>
              <a:gd name="connsiteX5" fmla="*/ 0 w 4584032"/>
              <a:gd name="connsiteY5" fmla="*/ 6858000 h 6858000"/>
              <a:gd name="connsiteX6" fmla="*/ 0 w 4584032"/>
              <a:gd name="connsiteY6"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84032 w 4584032"/>
              <a:gd name="connsiteY5" fmla="*/ 6858000 h 6858000"/>
              <a:gd name="connsiteX6" fmla="*/ 0 w 4584032"/>
              <a:gd name="connsiteY6" fmla="*/ 6858000 h 6858000"/>
              <a:gd name="connsiteX7" fmla="*/ 0 w 4584032"/>
              <a:gd name="connsiteY7" fmla="*/ 0 h 6858000"/>
              <a:gd name="connsiteX0" fmla="*/ 0 w 4584032"/>
              <a:gd name="connsiteY0" fmla="*/ 0 h 6858000"/>
              <a:gd name="connsiteX1" fmla="*/ 3820011 w 4584032"/>
              <a:gd name="connsiteY1" fmla="*/ 0 h 6858000"/>
              <a:gd name="connsiteX2" fmla="*/ 4584032 w 4584032"/>
              <a:gd name="connsiteY2" fmla="*/ 764021 h 6858000"/>
              <a:gd name="connsiteX3" fmla="*/ 4584032 w 4584032"/>
              <a:gd name="connsiteY3" fmla="*/ 1438581 h 6858000"/>
              <a:gd name="connsiteX4" fmla="*/ 4584032 w 4584032"/>
              <a:gd name="connsiteY4" fmla="*/ 4061465 h 6858000"/>
              <a:gd name="connsiteX5" fmla="*/ 4547937 w 4584032"/>
              <a:gd name="connsiteY5" fmla="*/ 5565412 h 6858000"/>
              <a:gd name="connsiteX6" fmla="*/ 4584032 w 4584032"/>
              <a:gd name="connsiteY6" fmla="*/ 6858000 h 6858000"/>
              <a:gd name="connsiteX7" fmla="*/ 0 w 4584032"/>
              <a:gd name="connsiteY7" fmla="*/ 6858000 h 6858000"/>
              <a:gd name="connsiteX8" fmla="*/ 0 w 4584032"/>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584032 w 4692316"/>
              <a:gd name="connsiteY3" fmla="*/ 14385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584032 w 4692316"/>
              <a:gd name="connsiteY2" fmla="*/ 764021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692316"/>
              <a:gd name="connsiteY0" fmla="*/ 0 h 6858000"/>
              <a:gd name="connsiteX1" fmla="*/ 3820011 w 4692316"/>
              <a:gd name="connsiteY1" fmla="*/ 0 h 6858000"/>
              <a:gd name="connsiteX2" fmla="*/ 4307306 w 4692316"/>
              <a:gd name="connsiteY2" fmla="*/ 860274 h 6858000"/>
              <a:gd name="connsiteX3" fmla="*/ 4451685 w 4692316"/>
              <a:gd name="connsiteY3" fmla="*/ 2352981 h 6858000"/>
              <a:gd name="connsiteX4" fmla="*/ 4584032 w 4692316"/>
              <a:gd name="connsiteY4" fmla="*/ 4061465 h 6858000"/>
              <a:gd name="connsiteX5" fmla="*/ 4692316 w 4692316"/>
              <a:gd name="connsiteY5" fmla="*/ 5697759 h 6858000"/>
              <a:gd name="connsiteX6" fmla="*/ 4584032 w 4692316"/>
              <a:gd name="connsiteY6" fmla="*/ 6858000 h 6858000"/>
              <a:gd name="connsiteX7" fmla="*/ 0 w 4692316"/>
              <a:gd name="connsiteY7" fmla="*/ 6858000 h 6858000"/>
              <a:gd name="connsiteX8" fmla="*/ 0 w 4692316"/>
              <a:gd name="connsiteY8" fmla="*/ 0 h 6858000"/>
              <a:gd name="connsiteX0" fmla="*/ 0 w 4788569"/>
              <a:gd name="connsiteY0" fmla="*/ 0 h 6858000"/>
              <a:gd name="connsiteX1" fmla="*/ 3820011 w 4788569"/>
              <a:gd name="connsiteY1" fmla="*/ 0 h 6858000"/>
              <a:gd name="connsiteX2" fmla="*/ 4307306 w 4788569"/>
              <a:gd name="connsiteY2" fmla="*/ 860274 h 6858000"/>
              <a:gd name="connsiteX3" fmla="*/ 4451685 w 4788569"/>
              <a:gd name="connsiteY3" fmla="*/ 2352981 h 6858000"/>
              <a:gd name="connsiteX4" fmla="*/ 4788569 w 4788569"/>
              <a:gd name="connsiteY4" fmla="*/ 4001307 h 6858000"/>
              <a:gd name="connsiteX5" fmla="*/ 4692316 w 4788569"/>
              <a:gd name="connsiteY5" fmla="*/ 5697759 h 6858000"/>
              <a:gd name="connsiteX6" fmla="*/ 4584032 w 4788569"/>
              <a:gd name="connsiteY6" fmla="*/ 6858000 h 6858000"/>
              <a:gd name="connsiteX7" fmla="*/ 0 w 4788569"/>
              <a:gd name="connsiteY7" fmla="*/ 6858000 h 6858000"/>
              <a:gd name="connsiteX8" fmla="*/ 0 w 4788569"/>
              <a:gd name="connsiteY8" fmla="*/ 0 h 6858000"/>
              <a:gd name="connsiteX0" fmla="*/ 0 w 4812632"/>
              <a:gd name="connsiteY0" fmla="*/ 0 h 6858000"/>
              <a:gd name="connsiteX1" fmla="*/ 3820011 w 4812632"/>
              <a:gd name="connsiteY1" fmla="*/ 0 h 6858000"/>
              <a:gd name="connsiteX2" fmla="*/ 4307306 w 4812632"/>
              <a:gd name="connsiteY2" fmla="*/ 860274 h 6858000"/>
              <a:gd name="connsiteX3" fmla="*/ 4451685 w 4812632"/>
              <a:gd name="connsiteY3" fmla="*/ 2352981 h 6858000"/>
              <a:gd name="connsiteX4" fmla="*/ 4788569 w 4812632"/>
              <a:gd name="connsiteY4" fmla="*/ 4001307 h 6858000"/>
              <a:gd name="connsiteX5" fmla="*/ 4812632 w 4812632"/>
              <a:gd name="connsiteY5" fmla="*/ 5697759 h 6858000"/>
              <a:gd name="connsiteX6" fmla="*/ 4584032 w 4812632"/>
              <a:gd name="connsiteY6" fmla="*/ 6858000 h 6858000"/>
              <a:gd name="connsiteX7" fmla="*/ 0 w 4812632"/>
              <a:gd name="connsiteY7" fmla="*/ 6858000 h 6858000"/>
              <a:gd name="connsiteX8" fmla="*/ 0 w 4812632"/>
              <a:gd name="connsiteY8" fmla="*/ 0 h 6858000"/>
              <a:gd name="connsiteX0" fmla="*/ 0 w 5005137"/>
              <a:gd name="connsiteY0" fmla="*/ 0 h 6858000"/>
              <a:gd name="connsiteX1" fmla="*/ 3820011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307306 w 5005137"/>
              <a:gd name="connsiteY2" fmla="*/ 860274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5005137"/>
              <a:gd name="connsiteY0" fmla="*/ 0 h 6858000"/>
              <a:gd name="connsiteX1" fmla="*/ 3567348 w 5005137"/>
              <a:gd name="connsiteY1" fmla="*/ 0 h 6858000"/>
              <a:gd name="connsiteX2" fmla="*/ 4054643 w 5005137"/>
              <a:gd name="connsiteY2" fmla="*/ 788085 h 6858000"/>
              <a:gd name="connsiteX3" fmla="*/ 4451685 w 5005137"/>
              <a:gd name="connsiteY3" fmla="*/ 2352981 h 6858000"/>
              <a:gd name="connsiteX4" fmla="*/ 5005137 w 5005137"/>
              <a:gd name="connsiteY4" fmla="*/ 3868960 h 6858000"/>
              <a:gd name="connsiteX5" fmla="*/ 4812632 w 5005137"/>
              <a:gd name="connsiteY5" fmla="*/ 5697759 h 6858000"/>
              <a:gd name="connsiteX6" fmla="*/ 4584032 w 5005137"/>
              <a:gd name="connsiteY6" fmla="*/ 6858000 h 6858000"/>
              <a:gd name="connsiteX7" fmla="*/ 0 w 5005137"/>
              <a:gd name="connsiteY7" fmla="*/ 6858000 h 6858000"/>
              <a:gd name="connsiteX8" fmla="*/ 0 w 5005137"/>
              <a:gd name="connsiteY8" fmla="*/ 0 h 6858000"/>
              <a:gd name="connsiteX0" fmla="*/ 0 w 4969043"/>
              <a:gd name="connsiteY0" fmla="*/ 0 h 6858000"/>
              <a:gd name="connsiteX1" fmla="*/ 3567348 w 4969043"/>
              <a:gd name="connsiteY1" fmla="*/ 0 h 6858000"/>
              <a:gd name="connsiteX2" fmla="*/ 4054643 w 4969043"/>
              <a:gd name="connsiteY2" fmla="*/ 788085 h 6858000"/>
              <a:gd name="connsiteX3" fmla="*/ 4451685 w 4969043"/>
              <a:gd name="connsiteY3" fmla="*/ 2352981 h 6858000"/>
              <a:gd name="connsiteX4" fmla="*/ 4969043 w 4969043"/>
              <a:gd name="connsiteY4" fmla="*/ 3508013 h 6858000"/>
              <a:gd name="connsiteX5" fmla="*/ 4812632 w 4969043"/>
              <a:gd name="connsiteY5" fmla="*/ 5697759 h 6858000"/>
              <a:gd name="connsiteX6" fmla="*/ 4584032 w 4969043"/>
              <a:gd name="connsiteY6" fmla="*/ 6858000 h 6858000"/>
              <a:gd name="connsiteX7" fmla="*/ 0 w 4969043"/>
              <a:gd name="connsiteY7" fmla="*/ 6858000 h 6858000"/>
              <a:gd name="connsiteX8" fmla="*/ 0 w 4969043"/>
              <a:gd name="connsiteY8" fmla="*/ 0 h 6858000"/>
              <a:gd name="connsiteX0" fmla="*/ 0 w 4981074"/>
              <a:gd name="connsiteY0" fmla="*/ 0 h 6858000"/>
              <a:gd name="connsiteX1" fmla="*/ 3567348 w 4981074"/>
              <a:gd name="connsiteY1" fmla="*/ 0 h 6858000"/>
              <a:gd name="connsiteX2" fmla="*/ 4054643 w 4981074"/>
              <a:gd name="connsiteY2" fmla="*/ 788085 h 6858000"/>
              <a:gd name="connsiteX3" fmla="*/ 4451685 w 4981074"/>
              <a:gd name="connsiteY3" fmla="*/ 2352981 h 6858000"/>
              <a:gd name="connsiteX4" fmla="*/ 4969043 w 4981074"/>
              <a:gd name="connsiteY4" fmla="*/ 3508013 h 6858000"/>
              <a:gd name="connsiteX5" fmla="*/ 4981074 w 4981074"/>
              <a:gd name="connsiteY5" fmla="*/ 5421033 h 6858000"/>
              <a:gd name="connsiteX6" fmla="*/ 4584032 w 4981074"/>
              <a:gd name="connsiteY6" fmla="*/ 6858000 h 6858000"/>
              <a:gd name="connsiteX7" fmla="*/ 0 w 4981074"/>
              <a:gd name="connsiteY7" fmla="*/ 6858000 h 6858000"/>
              <a:gd name="connsiteX8" fmla="*/ 0 w 4981074"/>
              <a:gd name="connsiteY8" fmla="*/ 0 h 6858000"/>
              <a:gd name="connsiteX0" fmla="*/ 0 w 5281902"/>
              <a:gd name="connsiteY0" fmla="*/ 0 h 6858000"/>
              <a:gd name="connsiteX1" fmla="*/ 3567348 w 5281902"/>
              <a:gd name="connsiteY1" fmla="*/ 0 h 6858000"/>
              <a:gd name="connsiteX2" fmla="*/ 4054643 w 5281902"/>
              <a:gd name="connsiteY2" fmla="*/ 788085 h 6858000"/>
              <a:gd name="connsiteX3" fmla="*/ 4451685 w 5281902"/>
              <a:gd name="connsiteY3" fmla="*/ 2352981 h 6858000"/>
              <a:gd name="connsiteX4" fmla="*/ 5281864 w 5281902"/>
              <a:gd name="connsiteY4" fmla="*/ 3640360 h 6858000"/>
              <a:gd name="connsiteX5" fmla="*/ 4981074 w 5281902"/>
              <a:gd name="connsiteY5" fmla="*/ 5421033 h 6858000"/>
              <a:gd name="connsiteX6" fmla="*/ 4584032 w 5281902"/>
              <a:gd name="connsiteY6" fmla="*/ 6858000 h 6858000"/>
              <a:gd name="connsiteX7" fmla="*/ 0 w 5281902"/>
              <a:gd name="connsiteY7" fmla="*/ 6858000 h 6858000"/>
              <a:gd name="connsiteX8" fmla="*/ 0 w 5281902"/>
              <a:gd name="connsiteY8" fmla="*/ 0 h 6858000"/>
              <a:gd name="connsiteX0" fmla="*/ 0 w 5282446"/>
              <a:gd name="connsiteY0" fmla="*/ 0 h 6858000"/>
              <a:gd name="connsiteX1" fmla="*/ 3567348 w 5282446"/>
              <a:gd name="connsiteY1" fmla="*/ 0 h 6858000"/>
              <a:gd name="connsiteX2" fmla="*/ 4054643 w 5282446"/>
              <a:gd name="connsiteY2" fmla="*/ 788085 h 6858000"/>
              <a:gd name="connsiteX3" fmla="*/ 4451685 w 5282446"/>
              <a:gd name="connsiteY3" fmla="*/ 2352981 h 6858000"/>
              <a:gd name="connsiteX4" fmla="*/ 5281864 w 5282446"/>
              <a:gd name="connsiteY4" fmla="*/ 3640360 h 6858000"/>
              <a:gd name="connsiteX5" fmla="*/ 4981074 w 5282446"/>
              <a:gd name="connsiteY5" fmla="*/ 5421033 h 6858000"/>
              <a:gd name="connsiteX6" fmla="*/ 4584032 w 5282446"/>
              <a:gd name="connsiteY6" fmla="*/ 6858000 h 6858000"/>
              <a:gd name="connsiteX7" fmla="*/ 0 w 5282446"/>
              <a:gd name="connsiteY7" fmla="*/ 6858000 h 6858000"/>
              <a:gd name="connsiteX8" fmla="*/ 0 w 5282446"/>
              <a:gd name="connsiteY8" fmla="*/ 0 h 6858000"/>
              <a:gd name="connsiteX0" fmla="*/ 0 w 5283215"/>
              <a:gd name="connsiteY0" fmla="*/ 0 h 6858000"/>
              <a:gd name="connsiteX1" fmla="*/ 3567348 w 5283215"/>
              <a:gd name="connsiteY1" fmla="*/ 0 h 6858000"/>
              <a:gd name="connsiteX2" fmla="*/ 4054643 w 5283215"/>
              <a:gd name="connsiteY2" fmla="*/ 788085 h 6858000"/>
              <a:gd name="connsiteX3" fmla="*/ 4451685 w 5283215"/>
              <a:gd name="connsiteY3" fmla="*/ 2352981 h 6858000"/>
              <a:gd name="connsiteX4" fmla="*/ 5281864 w 5283215"/>
              <a:gd name="connsiteY4" fmla="*/ 3640360 h 6858000"/>
              <a:gd name="connsiteX5" fmla="*/ 4981074 w 5283215"/>
              <a:gd name="connsiteY5" fmla="*/ 5421033 h 6858000"/>
              <a:gd name="connsiteX6" fmla="*/ 4584032 w 5283215"/>
              <a:gd name="connsiteY6" fmla="*/ 6858000 h 6858000"/>
              <a:gd name="connsiteX7" fmla="*/ 0 w 5283215"/>
              <a:gd name="connsiteY7" fmla="*/ 6858000 h 6858000"/>
              <a:gd name="connsiteX8" fmla="*/ 0 w 5283215"/>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584032 w 5281864"/>
              <a:gd name="connsiteY6" fmla="*/ 6858000 h 6858000"/>
              <a:gd name="connsiteX7" fmla="*/ 0 w 5281864"/>
              <a:gd name="connsiteY7" fmla="*/ 6858000 h 6858000"/>
              <a:gd name="connsiteX8" fmla="*/ 0 w 5281864"/>
              <a:gd name="connsiteY8" fmla="*/ 0 h 6858000"/>
              <a:gd name="connsiteX0" fmla="*/ 0 w 5281864"/>
              <a:gd name="connsiteY0" fmla="*/ 0 h 6858000"/>
              <a:gd name="connsiteX1" fmla="*/ 3567348 w 5281864"/>
              <a:gd name="connsiteY1" fmla="*/ 0 h 6858000"/>
              <a:gd name="connsiteX2" fmla="*/ 4054643 w 5281864"/>
              <a:gd name="connsiteY2" fmla="*/ 788085 h 6858000"/>
              <a:gd name="connsiteX3" fmla="*/ 4451685 w 5281864"/>
              <a:gd name="connsiteY3" fmla="*/ 2352981 h 6858000"/>
              <a:gd name="connsiteX4" fmla="*/ 5281864 w 5281864"/>
              <a:gd name="connsiteY4" fmla="*/ 3640360 h 6858000"/>
              <a:gd name="connsiteX5" fmla="*/ 4981074 w 5281864"/>
              <a:gd name="connsiteY5" fmla="*/ 5421033 h 6858000"/>
              <a:gd name="connsiteX6" fmla="*/ 4704347 w 5281864"/>
              <a:gd name="connsiteY6" fmla="*/ 6845969 h 6858000"/>
              <a:gd name="connsiteX7" fmla="*/ 0 w 5281864"/>
              <a:gd name="connsiteY7" fmla="*/ 6858000 h 6858000"/>
              <a:gd name="connsiteX8" fmla="*/ 0 w 5281864"/>
              <a:gd name="connsiteY8" fmla="*/ 0 h 6858000"/>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981074 w 5281864"/>
              <a:gd name="connsiteY5" fmla="*/ 5421033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4704347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788568 w 5281864"/>
              <a:gd name="connsiteY5" fmla="*/ 5457127 h 6870032"/>
              <a:gd name="connsiteX6" fmla="*/ 5041231 w 5281864"/>
              <a:gd name="connsiteY6" fmla="*/ 6870032 h 6870032"/>
              <a:gd name="connsiteX7" fmla="*/ 0 w 5281864"/>
              <a:gd name="connsiteY7" fmla="*/ 6858000 h 6870032"/>
              <a:gd name="connsiteX8" fmla="*/ 0 w 5281864"/>
              <a:gd name="connsiteY8" fmla="*/ 0 h 6870032"/>
              <a:gd name="connsiteX0" fmla="*/ 0 w 5281864"/>
              <a:gd name="connsiteY0" fmla="*/ 0 h 6870032"/>
              <a:gd name="connsiteX1" fmla="*/ 3567348 w 5281864"/>
              <a:gd name="connsiteY1" fmla="*/ 0 h 6870032"/>
              <a:gd name="connsiteX2" fmla="*/ 4054643 w 5281864"/>
              <a:gd name="connsiteY2" fmla="*/ 788085 h 6870032"/>
              <a:gd name="connsiteX3" fmla="*/ 4451685 w 5281864"/>
              <a:gd name="connsiteY3" fmla="*/ 2352981 h 6870032"/>
              <a:gd name="connsiteX4" fmla="*/ 5281864 w 5281864"/>
              <a:gd name="connsiteY4" fmla="*/ 3640360 h 6870032"/>
              <a:gd name="connsiteX5" fmla="*/ 4836694 w 5281864"/>
              <a:gd name="connsiteY5" fmla="*/ 5866201 h 6870032"/>
              <a:gd name="connsiteX6" fmla="*/ 5041231 w 5281864"/>
              <a:gd name="connsiteY6" fmla="*/ 6870032 h 6870032"/>
              <a:gd name="connsiteX7" fmla="*/ 0 w 5281864"/>
              <a:gd name="connsiteY7" fmla="*/ 6858000 h 6870032"/>
              <a:gd name="connsiteX8" fmla="*/ 0 w 5281864"/>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451685 w 5041231"/>
              <a:gd name="connsiteY3" fmla="*/ 2352981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0 w 5041231"/>
              <a:gd name="connsiteY0" fmla="*/ 0 h 6870032"/>
              <a:gd name="connsiteX1" fmla="*/ 3567348 w 5041231"/>
              <a:gd name="connsiteY1" fmla="*/ 0 h 6870032"/>
              <a:gd name="connsiteX2" fmla="*/ 4054643 w 5041231"/>
              <a:gd name="connsiteY2" fmla="*/ 788085 h 6870032"/>
              <a:gd name="connsiteX3" fmla="*/ 4343401 w 5041231"/>
              <a:gd name="connsiteY3" fmla="*/ 2340949 h 6870032"/>
              <a:gd name="connsiteX4" fmla="*/ 4764506 w 5041231"/>
              <a:gd name="connsiteY4" fmla="*/ 3760676 h 6870032"/>
              <a:gd name="connsiteX5" fmla="*/ 4836694 w 5041231"/>
              <a:gd name="connsiteY5" fmla="*/ 5866201 h 6870032"/>
              <a:gd name="connsiteX6" fmla="*/ 5041231 w 5041231"/>
              <a:gd name="connsiteY6" fmla="*/ 6870032 h 6870032"/>
              <a:gd name="connsiteX7" fmla="*/ 0 w 5041231"/>
              <a:gd name="connsiteY7" fmla="*/ 6858000 h 6870032"/>
              <a:gd name="connsiteX8" fmla="*/ 0 w 5041231"/>
              <a:gd name="connsiteY8" fmla="*/ 0 h 6870032"/>
              <a:gd name="connsiteX0" fmla="*/ 24063 w 5065294"/>
              <a:gd name="connsiteY0" fmla="*/ 0 h 6882063"/>
              <a:gd name="connsiteX1" fmla="*/ 3591411 w 5065294"/>
              <a:gd name="connsiteY1" fmla="*/ 0 h 6882063"/>
              <a:gd name="connsiteX2" fmla="*/ 4078706 w 5065294"/>
              <a:gd name="connsiteY2" fmla="*/ 788085 h 6882063"/>
              <a:gd name="connsiteX3" fmla="*/ 4367464 w 5065294"/>
              <a:gd name="connsiteY3" fmla="*/ 2340949 h 6882063"/>
              <a:gd name="connsiteX4" fmla="*/ 4788569 w 5065294"/>
              <a:gd name="connsiteY4" fmla="*/ 3760676 h 6882063"/>
              <a:gd name="connsiteX5" fmla="*/ 4860757 w 5065294"/>
              <a:gd name="connsiteY5" fmla="*/ 5866201 h 6882063"/>
              <a:gd name="connsiteX6" fmla="*/ 5065294 w 5065294"/>
              <a:gd name="connsiteY6" fmla="*/ 6870032 h 6882063"/>
              <a:gd name="connsiteX7" fmla="*/ 0 w 5065294"/>
              <a:gd name="connsiteY7" fmla="*/ 6882063 h 6882063"/>
              <a:gd name="connsiteX8" fmla="*/ 24063 w 5065294"/>
              <a:gd name="connsiteY8" fmla="*/ 0 h 6882063"/>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252663 w 5317957"/>
              <a:gd name="connsiteY7" fmla="*/ 6894095 h 6894095"/>
              <a:gd name="connsiteX8" fmla="*/ 0 w 5317957"/>
              <a:gd name="connsiteY8" fmla="*/ 0 h 6894095"/>
              <a:gd name="connsiteX0" fmla="*/ 0 w 5317957"/>
              <a:gd name="connsiteY0" fmla="*/ 0 h 6894095"/>
              <a:gd name="connsiteX1" fmla="*/ 3844074 w 5317957"/>
              <a:gd name="connsiteY1" fmla="*/ 12032 h 6894095"/>
              <a:gd name="connsiteX2" fmla="*/ 4331369 w 5317957"/>
              <a:gd name="connsiteY2" fmla="*/ 800117 h 6894095"/>
              <a:gd name="connsiteX3" fmla="*/ 4620127 w 5317957"/>
              <a:gd name="connsiteY3" fmla="*/ 2352981 h 6894095"/>
              <a:gd name="connsiteX4" fmla="*/ 5041232 w 5317957"/>
              <a:gd name="connsiteY4" fmla="*/ 3772708 h 6894095"/>
              <a:gd name="connsiteX5" fmla="*/ 5113420 w 5317957"/>
              <a:gd name="connsiteY5" fmla="*/ 5878233 h 6894095"/>
              <a:gd name="connsiteX6" fmla="*/ 5317957 w 5317957"/>
              <a:gd name="connsiteY6" fmla="*/ 6882064 h 6894095"/>
              <a:gd name="connsiteX7" fmla="*/ 0 w 5317957"/>
              <a:gd name="connsiteY7" fmla="*/ 6894095 h 6894095"/>
              <a:gd name="connsiteX8" fmla="*/ 0 w 5317957"/>
              <a:gd name="connsiteY8" fmla="*/ 0 h 6894095"/>
              <a:gd name="connsiteX0" fmla="*/ 10583103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10583103 w 15901060"/>
              <a:gd name="connsiteY8" fmla="*/ 0 h 6882064"/>
              <a:gd name="connsiteX0" fmla="*/ 0 w 15901060"/>
              <a:gd name="connsiteY0" fmla="*/ 0 h 6882064"/>
              <a:gd name="connsiteX1" fmla="*/ 14427177 w 15901060"/>
              <a:gd name="connsiteY1" fmla="*/ 12032 h 6882064"/>
              <a:gd name="connsiteX2" fmla="*/ 14914472 w 15901060"/>
              <a:gd name="connsiteY2" fmla="*/ 800117 h 6882064"/>
              <a:gd name="connsiteX3" fmla="*/ 15203230 w 15901060"/>
              <a:gd name="connsiteY3" fmla="*/ 2352981 h 6882064"/>
              <a:gd name="connsiteX4" fmla="*/ 15624335 w 15901060"/>
              <a:gd name="connsiteY4" fmla="*/ 3772708 h 6882064"/>
              <a:gd name="connsiteX5" fmla="*/ 15696523 w 15901060"/>
              <a:gd name="connsiteY5" fmla="*/ 5878233 h 6882064"/>
              <a:gd name="connsiteX6" fmla="*/ 15901060 w 15901060"/>
              <a:gd name="connsiteY6" fmla="*/ 6882064 h 6882064"/>
              <a:gd name="connsiteX7" fmla="*/ 0 w 15901060"/>
              <a:gd name="connsiteY7" fmla="*/ 6862011 h 6882064"/>
              <a:gd name="connsiteX8" fmla="*/ 0 w 15901060"/>
              <a:gd name="connsiteY8" fmla="*/ 0 h 6882064"/>
              <a:gd name="connsiteX0" fmla="*/ 0 w 15901060"/>
              <a:gd name="connsiteY0" fmla="*/ 0 h 6894095"/>
              <a:gd name="connsiteX1" fmla="*/ 14427177 w 15901060"/>
              <a:gd name="connsiteY1" fmla="*/ 12032 h 6894095"/>
              <a:gd name="connsiteX2" fmla="*/ 14914472 w 15901060"/>
              <a:gd name="connsiteY2" fmla="*/ 800117 h 6894095"/>
              <a:gd name="connsiteX3" fmla="*/ 15203230 w 15901060"/>
              <a:gd name="connsiteY3" fmla="*/ 2352981 h 6894095"/>
              <a:gd name="connsiteX4" fmla="*/ 15624335 w 15901060"/>
              <a:gd name="connsiteY4" fmla="*/ 3772708 h 6894095"/>
              <a:gd name="connsiteX5" fmla="*/ 15696523 w 15901060"/>
              <a:gd name="connsiteY5" fmla="*/ 5878233 h 6894095"/>
              <a:gd name="connsiteX6" fmla="*/ 15901060 w 15901060"/>
              <a:gd name="connsiteY6" fmla="*/ 6882064 h 6894095"/>
              <a:gd name="connsiteX7" fmla="*/ 0 w 15901060"/>
              <a:gd name="connsiteY7" fmla="*/ 6894095 h 6894095"/>
              <a:gd name="connsiteX8" fmla="*/ 0 w 15901060"/>
              <a:gd name="connsiteY8" fmla="*/ 0 h 6894095"/>
              <a:gd name="connsiteX0" fmla="*/ 0 w 15837689"/>
              <a:gd name="connsiteY0" fmla="*/ 0 h 6894095"/>
              <a:gd name="connsiteX1" fmla="*/ 14427177 w 15837689"/>
              <a:gd name="connsiteY1" fmla="*/ 12032 h 6894095"/>
              <a:gd name="connsiteX2" fmla="*/ 14914472 w 15837689"/>
              <a:gd name="connsiteY2" fmla="*/ 800117 h 6894095"/>
              <a:gd name="connsiteX3" fmla="*/ 15203230 w 15837689"/>
              <a:gd name="connsiteY3" fmla="*/ 2352981 h 6894095"/>
              <a:gd name="connsiteX4" fmla="*/ 15624335 w 15837689"/>
              <a:gd name="connsiteY4" fmla="*/ 3772708 h 6894095"/>
              <a:gd name="connsiteX5" fmla="*/ 15696523 w 15837689"/>
              <a:gd name="connsiteY5" fmla="*/ 5878233 h 6894095"/>
              <a:gd name="connsiteX6" fmla="*/ 15837689 w 15837689"/>
              <a:gd name="connsiteY6" fmla="*/ 6882064 h 6894095"/>
              <a:gd name="connsiteX7" fmla="*/ 0 w 15837689"/>
              <a:gd name="connsiteY7" fmla="*/ 6894095 h 6894095"/>
              <a:gd name="connsiteX8" fmla="*/ 0 w 15837689"/>
              <a:gd name="connsiteY8" fmla="*/ 0 h 6894095"/>
              <a:gd name="connsiteX0" fmla="*/ 0 w 15774318"/>
              <a:gd name="connsiteY0" fmla="*/ 0 h 6914148"/>
              <a:gd name="connsiteX1" fmla="*/ 14427177 w 15774318"/>
              <a:gd name="connsiteY1" fmla="*/ 12032 h 6914148"/>
              <a:gd name="connsiteX2" fmla="*/ 14914472 w 15774318"/>
              <a:gd name="connsiteY2" fmla="*/ 800117 h 6914148"/>
              <a:gd name="connsiteX3" fmla="*/ 15203230 w 15774318"/>
              <a:gd name="connsiteY3" fmla="*/ 2352981 h 6914148"/>
              <a:gd name="connsiteX4" fmla="*/ 15624335 w 15774318"/>
              <a:gd name="connsiteY4" fmla="*/ 3772708 h 6914148"/>
              <a:gd name="connsiteX5" fmla="*/ 15696523 w 15774318"/>
              <a:gd name="connsiteY5" fmla="*/ 5878233 h 6914148"/>
              <a:gd name="connsiteX6" fmla="*/ 15774318 w 15774318"/>
              <a:gd name="connsiteY6" fmla="*/ 6914148 h 6914148"/>
              <a:gd name="connsiteX7" fmla="*/ 0 w 15774318"/>
              <a:gd name="connsiteY7" fmla="*/ 6894095 h 6914148"/>
              <a:gd name="connsiteX8" fmla="*/ 0 w 15774318"/>
              <a:gd name="connsiteY8" fmla="*/ 0 h 6914148"/>
              <a:gd name="connsiteX0" fmla="*/ 0 w 15705363"/>
              <a:gd name="connsiteY0" fmla="*/ 0 h 6914148"/>
              <a:gd name="connsiteX1" fmla="*/ 1442717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 name="connsiteX0" fmla="*/ 0 w 15705363"/>
              <a:gd name="connsiteY0" fmla="*/ 0 h 6914148"/>
              <a:gd name="connsiteX1" fmla="*/ 15321187 w 15705363"/>
              <a:gd name="connsiteY1" fmla="*/ 12032 h 6914148"/>
              <a:gd name="connsiteX2" fmla="*/ 14914472 w 15705363"/>
              <a:gd name="connsiteY2" fmla="*/ 800117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 name="connsiteX0" fmla="*/ 0 w 15705363"/>
              <a:gd name="connsiteY0" fmla="*/ 0 h 6914148"/>
              <a:gd name="connsiteX1" fmla="*/ 15321187 w 15705363"/>
              <a:gd name="connsiteY1" fmla="*/ 12032 h 6914148"/>
              <a:gd name="connsiteX2" fmla="*/ 15510477 w 15705363"/>
              <a:gd name="connsiteY2" fmla="*/ 863453 h 6914148"/>
              <a:gd name="connsiteX3" fmla="*/ 15203230 w 15705363"/>
              <a:gd name="connsiteY3" fmla="*/ 2352981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 name="connsiteX0" fmla="*/ 0 w 15705363"/>
              <a:gd name="connsiteY0" fmla="*/ 0 h 6914148"/>
              <a:gd name="connsiteX1" fmla="*/ 15321187 w 15705363"/>
              <a:gd name="connsiteY1" fmla="*/ 12032 h 6914148"/>
              <a:gd name="connsiteX2" fmla="*/ 15510477 w 15705363"/>
              <a:gd name="connsiteY2" fmla="*/ 863453 h 6914148"/>
              <a:gd name="connsiteX3" fmla="*/ 15567457 w 15705363"/>
              <a:gd name="connsiteY3" fmla="*/ 2479654 h 6914148"/>
              <a:gd name="connsiteX4" fmla="*/ 15624335 w 15705363"/>
              <a:gd name="connsiteY4" fmla="*/ 3772708 h 6914148"/>
              <a:gd name="connsiteX5" fmla="*/ 15696523 w 15705363"/>
              <a:gd name="connsiteY5" fmla="*/ 5878233 h 6914148"/>
              <a:gd name="connsiteX6" fmla="*/ 15478583 w 15705363"/>
              <a:gd name="connsiteY6" fmla="*/ 6914148 h 6914148"/>
              <a:gd name="connsiteX7" fmla="*/ 0 w 15705363"/>
              <a:gd name="connsiteY7" fmla="*/ 6894095 h 6914148"/>
              <a:gd name="connsiteX8" fmla="*/ 0 w 15705363"/>
              <a:gd name="connsiteY8" fmla="*/ 0 h 6914148"/>
              <a:gd name="connsiteX0" fmla="*/ 0 w 15723670"/>
              <a:gd name="connsiteY0" fmla="*/ 0 h 6914148"/>
              <a:gd name="connsiteX1" fmla="*/ 15321187 w 15723670"/>
              <a:gd name="connsiteY1" fmla="*/ 12032 h 6914148"/>
              <a:gd name="connsiteX2" fmla="*/ 15510477 w 15723670"/>
              <a:gd name="connsiteY2" fmla="*/ 863453 h 6914148"/>
              <a:gd name="connsiteX3" fmla="*/ 15567457 w 15723670"/>
              <a:gd name="connsiteY3" fmla="*/ 2479654 h 6914148"/>
              <a:gd name="connsiteX4" fmla="*/ 15723670 w 15723670"/>
              <a:gd name="connsiteY4" fmla="*/ 4207015 h 6914148"/>
              <a:gd name="connsiteX5" fmla="*/ 15696523 w 15723670"/>
              <a:gd name="connsiteY5" fmla="*/ 5878233 h 6914148"/>
              <a:gd name="connsiteX6" fmla="*/ 15478583 w 15723670"/>
              <a:gd name="connsiteY6" fmla="*/ 6914148 h 6914148"/>
              <a:gd name="connsiteX7" fmla="*/ 0 w 15723670"/>
              <a:gd name="connsiteY7" fmla="*/ 6894095 h 6914148"/>
              <a:gd name="connsiteX8" fmla="*/ 0 w 15723670"/>
              <a:gd name="connsiteY8" fmla="*/ 0 h 69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3670" h="6914148">
                <a:moveTo>
                  <a:pt x="0" y="0"/>
                </a:moveTo>
                <a:lnTo>
                  <a:pt x="15321187" y="12032"/>
                </a:lnTo>
                <a:lnTo>
                  <a:pt x="15510477" y="863453"/>
                </a:lnTo>
                <a:lnTo>
                  <a:pt x="15567457" y="2479654"/>
                </a:lnTo>
                <a:lnTo>
                  <a:pt x="15723670" y="4207015"/>
                </a:lnTo>
                <a:cubicBezTo>
                  <a:pt x="15703616" y="4519836"/>
                  <a:pt x="15740639" y="5625571"/>
                  <a:pt x="15696523" y="5878233"/>
                </a:cubicBezTo>
                <a:lnTo>
                  <a:pt x="15478583" y="6914148"/>
                </a:lnTo>
                <a:lnTo>
                  <a:pt x="0" y="6894095"/>
                </a:lnTo>
                <a:lnTo>
                  <a:pt x="0" y="0"/>
                </a:lnTo>
                <a:close/>
              </a:path>
            </a:pathLst>
          </a:custGeom>
          <a:solidFill>
            <a:schemeClr val="bg1"/>
          </a:solidFill>
          <a:ln>
            <a:noFill/>
          </a:ln>
          <a:effectLst>
            <a:outerShdw dist="12700" sx="104000" sy="104000" algn="ctr" rotWithShape="0">
              <a:schemeClr val="bg1">
                <a:alpha val="5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av</a:t>
            </a:r>
          </a:p>
        </p:txBody>
      </p:sp>
      <p:sp>
        <p:nvSpPr>
          <p:cNvPr id="2" name="Title 1">
            <a:extLst>
              <a:ext uri="{FF2B5EF4-FFF2-40B4-BE49-F238E27FC236}">
                <a16:creationId xmlns:a16="http://schemas.microsoft.com/office/drawing/2014/main" id="{2DF4402C-FC27-E522-0990-F93990FED393}"/>
              </a:ext>
            </a:extLst>
          </p:cNvPr>
          <p:cNvSpPr>
            <a:spLocks noGrp="1"/>
          </p:cNvSpPr>
          <p:nvPr>
            <p:ph type="title"/>
          </p:nvPr>
        </p:nvSpPr>
        <p:spPr>
          <a:xfrm>
            <a:off x="629841" y="457200"/>
            <a:ext cx="2949178" cy="1600200"/>
          </a:xfrm>
        </p:spPr>
        <p:txBody>
          <a:bodyPr anchor="b"/>
          <a:lstStyle>
            <a:lvl1pPr>
              <a:defRPr sz="3200">
                <a:solidFill>
                  <a:schemeClr val="accent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9C8C542-3AC8-3C0D-2807-94FDF8752F88}"/>
              </a:ext>
            </a:extLst>
          </p:cNvPr>
          <p:cNvSpPr>
            <a:spLocks noGrp="1"/>
          </p:cNvSpPr>
          <p:nvPr>
            <p:ph idx="1"/>
          </p:nvPr>
        </p:nvSpPr>
        <p:spPr>
          <a:xfrm>
            <a:off x="3887391" y="987426"/>
            <a:ext cx="4629150" cy="4873625"/>
          </a:xfrm>
        </p:spPr>
        <p:txBody>
          <a:bodyPr/>
          <a:lstStyle>
            <a:lvl1pPr marL="411480" indent="-41148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1E3DA0-4D31-4B0A-D4BD-083912650F5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4456EA64-D6CD-E308-4075-69D9A8F46D6D}"/>
              </a:ext>
            </a:extLst>
          </p:cNvPr>
          <p:cNvSpPr>
            <a:spLocks noGrp="1"/>
          </p:cNvSpPr>
          <p:nvPr>
            <p:ph type="ftr" sz="quarter" idx="11"/>
          </p:nvPr>
        </p:nvSpPr>
        <p:spPr>
          <a:xfrm>
            <a:off x="3028950" y="6356351"/>
            <a:ext cx="3086100" cy="365125"/>
          </a:xfrm>
          <a:noFill/>
        </p:spPr>
        <p:txBody>
          <a:bodyPr/>
          <a:lstStyle>
            <a:lvl1pPr>
              <a:defRPr b="1">
                <a:solidFill>
                  <a:schemeClr val="bg1"/>
                </a:solidFill>
                <a:latin typeface="+mn-lt"/>
              </a:defRPr>
            </a:lvl1pPr>
          </a:lstStyle>
          <a:p>
            <a:pPr algn="ctr"/>
            <a:r>
              <a:rPr lang="en-US" dirty="0"/>
              <a:t>12/28/2023</a:t>
            </a:r>
          </a:p>
        </p:txBody>
      </p:sp>
      <p:sp>
        <p:nvSpPr>
          <p:cNvPr id="9" name="Slide Number Placeholder 5">
            <a:extLst>
              <a:ext uri="{FF2B5EF4-FFF2-40B4-BE49-F238E27FC236}">
                <a16:creationId xmlns:a16="http://schemas.microsoft.com/office/drawing/2014/main" id="{668C886E-A54B-935B-81BD-5512F2C4B984}"/>
              </a:ext>
            </a:extLst>
          </p:cNvPr>
          <p:cNvSpPr>
            <a:spLocks noGrp="1"/>
          </p:cNvSpPr>
          <p:nvPr>
            <p:ph type="sldNum" sz="quarter" idx="12"/>
          </p:nvPr>
        </p:nvSpPr>
        <p:spPr>
          <a:xfrm>
            <a:off x="6457950" y="6356351"/>
            <a:ext cx="2057400" cy="365125"/>
          </a:xfrm>
          <a:noFill/>
        </p:spPr>
        <p:txBody>
          <a:bodyPr/>
          <a:lstStyle>
            <a:lvl1pPr>
              <a:defRPr sz="1400" b="1">
                <a:solidFill>
                  <a:schemeClr val="bg1"/>
                </a:solidFill>
                <a:latin typeface="+mn-lt"/>
              </a:defRPr>
            </a:lvl1pPr>
          </a:lstStyle>
          <a:p>
            <a:fld id="{C95E8E5B-C54E-4915-B069-2B2C8B7FEC1E}" type="slidenum">
              <a:rPr lang="en-US" smtClean="0"/>
              <a:pPr/>
              <a:t>‹#›</a:t>
            </a:fld>
            <a:endParaRPr lang="en-US" dirty="0"/>
          </a:p>
        </p:txBody>
      </p:sp>
      <p:pic>
        <p:nvPicPr>
          <p:cNvPr id="5" name="Graphic 4">
            <a:extLst>
              <a:ext uri="{FF2B5EF4-FFF2-40B4-BE49-F238E27FC236}">
                <a16:creationId xmlns:a16="http://schemas.microsoft.com/office/drawing/2014/main" id="{CA9CBAA0-20B5-4B24-52E9-E038D720E9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0783" y="6318691"/>
            <a:ext cx="2211369" cy="255158"/>
          </a:xfrm>
          <a:prstGeom prst="rect">
            <a:avLst/>
          </a:prstGeom>
        </p:spPr>
      </p:pic>
    </p:spTree>
    <p:extLst>
      <p:ext uri="{BB962C8B-B14F-4D97-AF65-F5344CB8AC3E}">
        <p14:creationId xmlns:p14="http://schemas.microsoft.com/office/powerpoint/2010/main" val="14993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7483-7B98-83F5-0029-F3DF3019D1B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C8B228-F0D8-9E72-FB79-455FDC48A94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C620F9A-2471-20DF-1A61-BE7ABBE2759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AFD2ABDF-DABE-9E51-8AC2-5C814CBD8F3C}"/>
              </a:ext>
            </a:extLst>
          </p:cNvPr>
          <p:cNvSpPr>
            <a:spLocks noGrp="1"/>
          </p:cNvSpPr>
          <p:nvPr>
            <p:ph type="ftr" sz="quarter" idx="11"/>
          </p:nvPr>
        </p:nvSpPr>
        <p:spPr>
          <a:xfrm>
            <a:off x="3028950" y="6356351"/>
            <a:ext cx="3086100" cy="365125"/>
          </a:xfrm>
        </p:spPr>
        <p:txBody>
          <a:bodyPr/>
          <a:lstStyle/>
          <a:p>
            <a:pPr algn="ctr"/>
            <a:r>
              <a:rPr lang="en-US" dirty="0"/>
              <a:t>12/28/2023</a:t>
            </a:r>
          </a:p>
        </p:txBody>
      </p:sp>
      <p:sp>
        <p:nvSpPr>
          <p:cNvPr id="9" name="Slide Number Placeholder 5">
            <a:extLst>
              <a:ext uri="{FF2B5EF4-FFF2-40B4-BE49-F238E27FC236}">
                <a16:creationId xmlns:a16="http://schemas.microsoft.com/office/drawing/2014/main" id="{B83A1EB1-B9EC-E596-FF6C-FAFA0BD09086}"/>
              </a:ext>
            </a:extLst>
          </p:cNvPr>
          <p:cNvSpPr>
            <a:spLocks noGrp="1"/>
          </p:cNvSpPr>
          <p:nvPr>
            <p:ph type="sldNum" sz="quarter" idx="12"/>
          </p:nvPr>
        </p:nvSpPr>
        <p:spPr>
          <a:xfrm>
            <a:off x="6457950" y="6356351"/>
            <a:ext cx="2057400" cy="365125"/>
          </a:xfrm>
        </p:spPr>
        <p:txBody>
          <a:bodyPr/>
          <a:lstStyle>
            <a:lvl1pPr>
              <a:defRPr sz="1400">
                <a:latin typeface="+mj-lt"/>
              </a:defRPr>
            </a:lvl1pPr>
          </a:lstStyle>
          <a:p>
            <a:fld id="{C95E8E5B-C54E-4915-B069-2B2C8B7FEC1E}" type="slidenum">
              <a:rPr lang="en-US" smtClean="0"/>
              <a:pPr/>
              <a:t>‹#›</a:t>
            </a:fld>
            <a:endParaRPr lang="en-US" dirty="0"/>
          </a:p>
        </p:txBody>
      </p:sp>
      <p:pic>
        <p:nvPicPr>
          <p:cNvPr id="5" name="Graphic 4">
            <a:extLst>
              <a:ext uri="{FF2B5EF4-FFF2-40B4-BE49-F238E27FC236}">
                <a16:creationId xmlns:a16="http://schemas.microsoft.com/office/drawing/2014/main" id="{5EE84D3B-47FF-1B5F-E93C-893F9A5D9D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219" y="6318691"/>
            <a:ext cx="2272497" cy="255158"/>
          </a:xfrm>
          <a:prstGeom prst="rect">
            <a:avLst/>
          </a:prstGeom>
        </p:spPr>
      </p:pic>
    </p:spTree>
    <p:extLst>
      <p:ext uri="{BB962C8B-B14F-4D97-AF65-F5344CB8AC3E}">
        <p14:creationId xmlns:p14="http://schemas.microsoft.com/office/powerpoint/2010/main" val="317960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AB9BD-28C0-942E-68A7-0A69451FF1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2EAF8A-C264-7F29-39BB-DC75D6FB61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70A5D75-D9E6-9C25-8E6D-5AF36C075175}"/>
              </a:ext>
            </a:extLst>
          </p:cNvPr>
          <p:cNvSpPr>
            <a:spLocks noGrp="1"/>
          </p:cNvSpPr>
          <p:nvPr>
            <p:ph type="ftr" sz="quarter" idx="3"/>
          </p:nvPr>
        </p:nvSpPr>
        <p:spPr>
          <a:xfrm>
            <a:off x="3028950" y="6356351"/>
            <a:ext cx="3086100" cy="365125"/>
          </a:xfrm>
          <a:prstGeom prst="rect">
            <a:avLst/>
          </a:prstGeom>
        </p:spPr>
        <p:txBody>
          <a:bodyPr/>
          <a:lstStyle>
            <a:lvl1pPr>
              <a:defRPr sz="1400">
                <a:solidFill>
                  <a:schemeClr val="bg1">
                    <a:lumMod val="50000"/>
                  </a:schemeClr>
                </a:solidFill>
              </a:defRPr>
            </a:lvl1pPr>
          </a:lstStyle>
          <a:p>
            <a:pPr algn="ctr"/>
            <a:r>
              <a:rPr lang="en-US" dirty="0"/>
              <a:t>12/28/2023</a:t>
            </a:r>
          </a:p>
        </p:txBody>
      </p:sp>
      <p:sp>
        <p:nvSpPr>
          <p:cNvPr id="8" name="Slide Number Placeholder 5">
            <a:extLst>
              <a:ext uri="{FF2B5EF4-FFF2-40B4-BE49-F238E27FC236}">
                <a16:creationId xmlns:a16="http://schemas.microsoft.com/office/drawing/2014/main" id="{296156B0-EAC6-9C16-C910-11892C7D3675}"/>
              </a:ext>
            </a:extLst>
          </p:cNvPr>
          <p:cNvSpPr>
            <a:spLocks noGrp="1"/>
          </p:cNvSpPr>
          <p:nvPr>
            <p:ph type="sldNum" sz="quarter" idx="4"/>
          </p:nvPr>
        </p:nvSpPr>
        <p:spPr>
          <a:xfrm>
            <a:off x="6457950" y="6356351"/>
            <a:ext cx="2057400" cy="365125"/>
          </a:xfrm>
          <a:prstGeom prst="rect">
            <a:avLst/>
          </a:prstGeom>
        </p:spPr>
        <p:txBody>
          <a:bodyPr/>
          <a:lstStyle>
            <a:lvl1pPr algn="r">
              <a:defRPr sz="1400">
                <a:solidFill>
                  <a:schemeClr val="bg1">
                    <a:lumMod val="50000"/>
                  </a:schemeClr>
                </a:solidFill>
                <a:latin typeface="+mj-lt"/>
              </a:defRPr>
            </a:lvl1pPr>
          </a:lstStyle>
          <a:p>
            <a:fld id="{C95E8E5B-C54E-4915-B069-2B2C8B7FEC1E}" type="slidenum">
              <a:rPr lang="en-US" smtClean="0"/>
              <a:pPr/>
              <a:t>‹#›</a:t>
            </a:fld>
            <a:endParaRPr lang="en-US" dirty="0"/>
          </a:p>
        </p:txBody>
      </p:sp>
    </p:spTree>
    <p:extLst>
      <p:ext uri="{BB962C8B-B14F-4D97-AF65-F5344CB8AC3E}">
        <p14:creationId xmlns:p14="http://schemas.microsoft.com/office/powerpoint/2010/main" val="13433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journalistsresource.org/studies/government/health-care/state-medicaid-expansion-insurance-exchanges-research-brief"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ustomXml" Target="../ink/ink5.xml"/><Relationship Id="rId3" Type="http://schemas.openxmlformats.org/officeDocument/2006/relationships/image" Target="../media/image23.png"/><Relationship Id="rId7" Type="http://schemas.openxmlformats.org/officeDocument/2006/relationships/customXml" Target="../ink/ink2.xml"/><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customXml" Target="../ink/ink4.xml"/><Relationship Id="rId10" Type="http://schemas.openxmlformats.org/officeDocument/2006/relationships/image" Target="../media/image26.png"/><Relationship Id="rId4" Type="http://schemas.openxmlformats.org/officeDocument/2006/relationships/customXml" Target="../ink/ink1.xml"/><Relationship Id="rId9"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3.png"/><Relationship Id="rId4" Type="http://schemas.openxmlformats.org/officeDocument/2006/relationships/customXml" Target="../ink/ink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hhs.iowa.gov/media/5591/download?inlin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s://hhs.iowa.gov/media/5442/download?inline" TargetMode="External"/><Relationship Id="rId3" Type="http://schemas.openxmlformats.org/officeDocument/2006/relationships/hyperlink" Target="https://hhs.iowa.gov/media/4467/download?inline=" TargetMode="External"/><Relationship Id="rId7" Type="http://schemas.openxmlformats.org/officeDocument/2006/relationships/hyperlink" Target="https://hhs.iowa.gov/media/6036/download?inlin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hhs.iowa.gov/media/12377/download?inline" TargetMode="External"/><Relationship Id="rId5" Type="http://schemas.openxmlformats.org/officeDocument/2006/relationships/hyperlink" Target="https://hhs.iowa.gov/programs/welcome-iowa-medicaid/provider-services/provider-forms" TargetMode="External"/><Relationship Id="rId4" Type="http://schemas.openxmlformats.org/officeDocument/2006/relationships/hyperlink" Target="https://hhs.iowa.gov/programs/welcome-iowa-medicaid/provider-services/provider-enrollmen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IMEProviderServices@HHS.Iowa.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hhs.iowa.gov/media/4467/download?inline="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8C65-102E-9848-0B62-09D6E1AF27D3}"/>
              </a:ext>
            </a:extLst>
          </p:cNvPr>
          <p:cNvSpPr>
            <a:spLocks noGrp="1"/>
          </p:cNvSpPr>
          <p:nvPr>
            <p:ph type="ctrTitle"/>
          </p:nvPr>
        </p:nvSpPr>
        <p:spPr>
          <a:xfrm>
            <a:off x="162370" y="851058"/>
            <a:ext cx="4155964" cy="2133303"/>
          </a:xfrm>
        </p:spPr>
        <p:txBody>
          <a:bodyPr>
            <a:normAutofit/>
          </a:bodyPr>
          <a:lstStyle/>
          <a:p>
            <a:r>
              <a:rPr lang="en-US" b="1" cap="all" dirty="0">
                <a:solidFill>
                  <a:schemeClr val="accent6"/>
                </a:solidFill>
              </a:rPr>
              <a:t>Provider Enrollment </a:t>
            </a:r>
          </a:p>
        </p:txBody>
      </p:sp>
      <p:sp>
        <p:nvSpPr>
          <p:cNvPr id="3" name="Subtitle 2">
            <a:extLst>
              <a:ext uri="{FF2B5EF4-FFF2-40B4-BE49-F238E27FC236}">
                <a16:creationId xmlns:a16="http://schemas.microsoft.com/office/drawing/2014/main" id="{E584DF7D-184A-D800-1F28-57FD1CDFCBFA}"/>
              </a:ext>
            </a:extLst>
          </p:cNvPr>
          <p:cNvSpPr>
            <a:spLocks noGrp="1"/>
          </p:cNvSpPr>
          <p:nvPr>
            <p:ph type="subTitle" idx="1"/>
          </p:nvPr>
        </p:nvSpPr>
        <p:spPr>
          <a:xfrm>
            <a:off x="182168" y="3593790"/>
            <a:ext cx="4228885" cy="1835607"/>
          </a:xfrm>
        </p:spPr>
        <p:txBody>
          <a:bodyPr>
            <a:normAutofit/>
          </a:bodyPr>
          <a:lstStyle/>
          <a:p>
            <a:r>
              <a:rPr lang="en-US" dirty="0">
                <a:latin typeface="Aptos" panose="020B0004020202020204" pitchFamily="34" charset="0"/>
              </a:rPr>
              <a:t>HHS Provider Outreach Education</a:t>
            </a:r>
          </a:p>
        </p:txBody>
      </p:sp>
      <p:sp>
        <p:nvSpPr>
          <p:cNvPr id="5" name="TextBox 4">
            <a:extLst>
              <a:ext uri="{FF2B5EF4-FFF2-40B4-BE49-F238E27FC236}">
                <a16:creationId xmlns:a16="http://schemas.microsoft.com/office/drawing/2014/main" id="{03ADFDF0-3A56-D74D-F1A8-9530F65A19CB}"/>
              </a:ext>
            </a:extLst>
          </p:cNvPr>
          <p:cNvSpPr txBox="1"/>
          <p:nvPr/>
        </p:nvSpPr>
        <p:spPr>
          <a:xfrm>
            <a:off x="182168" y="5260120"/>
            <a:ext cx="2188235" cy="338554"/>
          </a:xfrm>
          <a:prstGeom prst="rect">
            <a:avLst/>
          </a:prstGeom>
          <a:noFill/>
        </p:spPr>
        <p:txBody>
          <a:bodyPr wrap="square">
            <a:spAutoFit/>
          </a:bodyPr>
          <a:lstStyle/>
          <a:p>
            <a:r>
              <a:rPr lang="en-US" sz="1600" dirty="0">
                <a:latin typeface="Aptos" panose="020B0004020202020204" pitchFamily="34" charset="0"/>
              </a:rPr>
              <a:t>April 2025</a:t>
            </a:r>
          </a:p>
        </p:txBody>
      </p:sp>
    </p:spTree>
    <p:extLst>
      <p:ext uri="{BB962C8B-B14F-4D97-AF65-F5344CB8AC3E}">
        <p14:creationId xmlns:p14="http://schemas.microsoft.com/office/powerpoint/2010/main" val="1370625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584121-6857-7022-037B-D2BBD16999EC}"/>
              </a:ext>
            </a:extLst>
          </p:cNvPr>
          <p:cNvSpPr>
            <a:spLocks noGrp="1"/>
          </p:cNvSpPr>
          <p:nvPr>
            <p:ph type="sldNum" sz="quarter" idx="12"/>
          </p:nvPr>
        </p:nvSpPr>
        <p:spPr>
          <a:xfrm>
            <a:off x="6457950" y="6356351"/>
            <a:ext cx="2057400" cy="365125"/>
          </a:xfrm>
        </p:spPr>
        <p:txBody>
          <a:bodyPr>
            <a:normAutofit/>
          </a:bodyPr>
          <a:lstStyle/>
          <a:p>
            <a:pPr>
              <a:spcAft>
                <a:spcPts val="600"/>
              </a:spcAft>
            </a:pPr>
            <a:fld id="{C95E8E5B-C54E-4915-B069-2B2C8B7FEC1E}" type="slidenum">
              <a:rPr lang="en-US" smtClean="0"/>
              <a:pPr>
                <a:spcAft>
                  <a:spcPts val="600"/>
                </a:spcAft>
              </a:pPr>
              <a:t>10</a:t>
            </a:fld>
            <a:endParaRPr lang="en-US" dirty="0"/>
          </a:p>
        </p:txBody>
      </p:sp>
      <p:pic>
        <p:nvPicPr>
          <p:cNvPr id="8" name="Picture 7">
            <a:extLst>
              <a:ext uri="{FF2B5EF4-FFF2-40B4-BE49-F238E27FC236}">
                <a16:creationId xmlns:a16="http://schemas.microsoft.com/office/drawing/2014/main" id="{86BB6110-D532-5ADB-2F15-E3401F847275}"/>
              </a:ext>
            </a:extLst>
          </p:cNvPr>
          <p:cNvPicPr>
            <a:picLocks noChangeAspect="1"/>
          </p:cNvPicPr>
          <p:nvPr/>
        </p:nvPicPr>
        <p:blipFill>
          <a:blip r:embed="rId3"/>
          <a:stretch>
            <a:fillRect/>
          </a:stretch>
        </p:blipFill>
        <p:spPr>
          <a:xfrm>
            <a:off x="0" y="1784195"/>
            <a:ext cx="9144000" cy="4246038"/>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FAD7DA6D-B4CD-383D-8875-A72EF6732A1F}"/>
                  </a:ext>
                </a:extLst>
              </p14:cNvPr>
              <p14:cNvContentPartPr/>
              <p14:nvPr/>
            </p14:nvContentPartPr>
            <p14:xfrm>
              <a:off x="2111276" y="2593180"/>
              <a:ext cx="1186920" cy="245880"/>
            </p14:xfrm>
          </p:contentPart>
        </mc:Choice>
        <mc:Fallback xmlns="">
          <p:pic>
            <p:nvPicPr>
              <p:cNvPr id="11" name="Ink 10">
                <a:extLst>
                  <a:ext uri="{FF2B5EF4-FFF2-40B4-BE49-F238E27FC236}">
                    <a16:creationId xmlns:a16="http://schemas.microsoft.com/office/drawing/2014/main" id="{FAD7DA6D-B4CD-383D-8875-A72EF6732A1F}"/>
                  </a:ext>
                </a:extLst>
              </p:cNvPr>
              <p:cNvPicPr/>
              <p:nvPr/>
            </p:nvPicPr>
            <p:blipFill>
              <a:blip r:embed="rId6"/>
              <a:stretch>
                <a:fillRect/>
              </a:stretch>
            </p:blipFill>
            <p:spPr>
              <a:xfrm>
                <a:off x="2102276" y="2584180"/>
                <a:ext cx="1204560" cy="263520"/>
              </a:xfrm>
              <a:prstGeom prst="rect">
                <a:avLst/>
              </a:prstGeom>
            </p:spPr>
          </p:pic>
        </mc:Fallback>
      </mc:AlternateContent>
      <p:cxnSp>
        <p:nvCxnSpPr>
          <p:cNvPr id="12" name="Straight Arrow Connector 11">
            <a:extLst>
              <a:ext uri="{FF2B5EF4-FFF2-40B4-BE49-F238E27FC236}">
                <a16:creationId xmlns:a16="http://schemas.microsoft.com/office/drawing/2014/main" id="{1714FF87-D2D6-896A-9C0D-0B9E0C9CCDC4}"/>
              </a:ext>
            </a:extLst>
          </p:cNvPr>
          <p:cNvCxnSpPr/>
          <p:nvPr/>
        </p:nvCxnSpPr>
        <p:spPr>
          <a:xfrm>
            <a:off x="3311943" y="2716120"/>
            <a:ext cx="906335" cy="1950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2B1D60E-3E46-FCBE-EEB1-9941D907BF09}"/>
              </a:ext>
            </a:extLst>
          </p:cNvPr>
          <p:cNvCxnSpPr>
            <a:cxnSpLocks/>
          </p:cNvCxnSpPr>
          <p:nvPr/>
        </p:nvCxnSpPr>
        <p:spPr>
          <a:xfrm flipH="1">
            <a:off x="1193180" y="2716120"/>
            <a:ext cx="918096" cy="2987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A162346E-9B71-8711-D351-154307A38EA4}"/>
                  </a:ext>
                </a:extLst>
              </p14:cNvPr>
              <p14:cNvContentPartPr/>
              <p14:nvPr/>
            </p14:nvContentPartPr>
            <p14:xfrm>
              <a:off x="160487" y="3843126"/>
              <a:ext cx="444266" cy="1275283"/>
            </p14:xfrm>
          </p:contentPart>
        </mc:Choice>
        <mc:Fallback xmlns="">
          <p:pic>
            <p:nvPicPr>
              <p:cNvPr id="14" name="Ink 13">
                <a:extLst>
                  <a:ext uri="{FF2B5EF4-FFF2-40B4-BE49-F238E27FC236}">
                    <a16:creationId xmlns:a16="http://schemas.microsoft.com/office/drawing/2014/main" id="{A162346E-9B71-8711-D351-154307A38EA4}"/>
                  </a:ext>
                </a:extLst>
              </p:cNvPr>
              <p:cNvPicPr/>
              <p:nvPr/>
            </p:nvPicPr>
            <p:blipFill>
              <a:blip r:embed="rId8"/>
              <a:stretch>
                <a:fillRect/>
              </a:stretch>
            </p:blipFill>
            <p:spPr>
              <a:xfrm>
                <a:off x="151486" y="3834125"/>
                <a:ext cx="461907" cy="129292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276799BD-C46C-4784-F194-A6A514C3495F}"/>
                  </a:ext>
                </a:extLst>
              </p14:cNvPr>
              <p14:cNvContentPartPr/>
              <p14:nvPr/>
            </p14:nvContentPartPr>
            <p14:xfrm>
              <a:off x="4297803" y="2968849"/>
              <a:ext cx="421561" cy="421920"/>
            </p14:xfrm>
          </p:contentPart>
        </mc:Choice>
        <mc:Fallback xmlns="">
          <p:pic>
            <p:nvPicPr>
              <p:cNvPr id="15" name="Ink 14">
                <a:extLst>
                  <a:ext uri="{FF2B5EF4-FFF2-40B4-BE49-F238E27FC236}">
                    <a16:creationId xmlns:a16="http://schemas.microsoft.com/office/drawing/2014/main" id="{276799BD-C46C-4784-F194-A6A514C3495F}"/>
                  </a:ext>
                </a:extLst>
              </p:cNvPr>
              <p:cNvPicPr/>
              <p:nvPr/>
            </p:nvPicPr>
            <p:blipFill>
              <a:blip r:embed="rId10"/>
              <a:stretch>
                <a:fillRect/>
              </a:stretch>
            </p:blipFill>
            <p:spPr>
              <a:xfrm>
                <a:off x="4288803" y="2959849"/>
                <a:ext cx="439201"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F80CD8D3-5E95-3F6D-1453-1F643F51FD5A}"/>
                  </a:ext>
                </a:extLst>
              </p14:cNvPr>
              <p14:cNvContentPartPr/>
              <p14:nvPr/>
            </p14:nvContentPartPr>
            <p14:xfrm>
              <a:off x="4297803" y="3907214"/>
              <a:ext cx="444266" cy="830998"/>
            </p14:xfrm>
          </p:contentPart>
        </mc:Choice>
        <mc:Fallback xmlns="">
          <p:pic>
            <p:nvPicPr>
              <p:cNvPr id="16" name="Ink 15">
                <a:extLst>
                  <a:ext uri="{FF2B5EF4-FFF2-40B4-BE49-F238E27FC236}">
                    <a16:creationId xmlns:a16="http://schemas.microsoft.com/office/drawing/2014/main" id="{F80CD8D3-5E95-3F6D-1453-1F643F51FD5A}"/>
                  </a:ext>
                </a:extLst>
              </p:cNvPr>
              <p:cNvPicPr/>
              <p:nvPr/>
            </p:nvPicPr>
            <p:blipFill>
              <a:blip r:embed="rId12"/>
              <a:stretch>
                <a:fillRect/>
              </a:stretch>
            </p:blipFill>
            <p:spPr>
              <a:xfrm>
                <a:off x="4288802" y="3898213"/>
                <a:ext cx="461907" cy="84864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FBD17968-101B-23A3-565D-D9B8CFA91731}"/>
                  </a:ext>
                </a:extLst>
              </p14:cNvPr>
              <p14:cNvContentPartPr/>
              <p14:nvPr/>
            </p14:nvContentPartPr>
            <p14:xfrm>
              <a:off x="140985" y="2946826"/>
              <a:ext cx="421561" cy="421920"/>
            </p14:xfrm>
          </p:contentPart>
        </mc:Choice>
        <mc:Fallback xmlns="">
          <p:pic>
            <p:nvPicPr>
              <p:cNvPr id="17" name="Ink 16">
                <a:extLst>
                  <a:ext uri="{FF2B5EF4-FFF2-40B4-BE49-F238E27FC236}">
                    <a16:creationId xmlns:a16="http://schemas.microsoft.com/office/drawing/2014/main" id="{FBD17968-101B-23A3-565D-D9B8CFA91731}"/>
                  </a:ext>
                </a:extLst>
              </p:cNvPr>
              <p:cNvPicPr/>
              <p:nvPr/>
            </p:nvPicPr>
            <p:blipFill>
              <a:blip r:embed="rId10"/>
              <a:stretch>
                <a:fillRect/>
              </a:stretch>
            </p:blipFill>
            <p:spPr>
              <a:xfrm>
                <a:off x="131985" y="2937826"/>
                <a:ext cx="439201" cy="439560"/>
              </a:xfrm>
              <a:prstGeom prst="rect">
                <a:avLst/>
              </a:prstGeom>
            </p:spPr>
          </p:pic>
        </mc:Fallback>
      </mc:AlternateContent>
      <p:sp>
        <p:nvSpPr>
          <p:cNvPr id="19" name="TextBox 18">
            <a:extLst>
              <a:ext uri="{FF2B5EF4-FFF2-40B4-BE49-F238E27FC236}">
                <a16:creationId xmlns:a16="http://schemas.microsoft.com/office/drawing/2014/main" id="{85DE8CCF-E52E-4713-D553-12EC902A96B7}"/>
              </a:ext>
            </a:extLst>
          </p:cNvPr>
          <p:cNvSpPr txBox="1"/>
          <p:nvPr/>
        </p:nvSpPr>
        <p:spPr>
          <a:xfrm>
            <a:off x="135273" y="960083"/>
            <a:ext cx="8674190" cy="830997"/>
          </a:xfrm>
          <a:prstGeom prst="rect">
            <a:avLst/>
          </a:prstGeom>
          <a:noFill/>
          <a:ln>
            <a:noFill/>
          </a:ln>
        </p:spPr>
        <p:txBody>
          <a:bodyPr wrap="square">
            <a:spAutoFit/>
          </a:bodyPr>
          <a:lstStyle/>
          <a:p>
            <a:r>
              <a:rPr lang="en-US" sz="1600" dirty="0">
                <a:latin typeface="Aptos" panose="020B0004020202020204" pitchFamily="34" charset="0"/>
              </a:rPr>
              <a:t>Managed Care Organization (</a:t>
            </a:r>
            <a:r>
              <a:rPr lang="en-US" sz="1600" b="1" dirty="0">
                <a:latin typeface="Aptos" panose="020B0004020202020204" pitchFamily="34" charset="0"/>
              </a:rPr>
              <a:t>MCO and/or Dental Carrier</a:t>
            </a:r>
            <a:r>
              <a:rPr lang="en-US" sz="1600" dirty="0">
                <a:latin typeface="Aptos" panose="020B0004020202020204" pitchFamily="34" charset="0"/>
              </a:rPr>
              <a:t>): Check the box next to each MCO plan or Dental Carrier that you want your enrollment application submitted to. This step does not enroll you with the MCO or Dental Carrier.</a:t>
            </a:r>
          </a:p>
        </p:txBody>
      </p:sp>
      <p:sp>
        <p:nvSpPr>
          <p:cNvPr id="20" name="Title 1">
            <a:extLst>
              <a:ext uri="{FF2B5EF4-FFF2-40B4-BE49-F238E27FC236}">
                <a16:creationId xmlns:a16="http://schemas.microsoft.com/office/drawing/2014/main" id="{E1F58718-3262-3024-F8BB-E8A88D903F1C}"/>
              </a:ext>
            </a:extLst>
          </p:cNvPr>
          <p:cNvSpPr txBox="1">
            <a:spLocks/>
          </p:cNvSpPr>
          <p:nvPr/>
        </p:nvSpPr>
        <p:spPr>
          <a:xfrm>
            <a:off x="160487" y="202061"/>
            <a:ext cx="7728785" cy="758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Application – Page 7</a:t>
            </a:r>
          </a:p>
        </p:txBody>
      </p:sp>
      <p:sp>
        <p:nvSpPr>
          <p:cNvPr id="2" name="TextBox 1">
            <a:extLst>
              <a:ext uri="{FF2B5EF4-FFF2-40B4-BE49-F238E27FC236}">
                <a16:creationId xmlns:a16="http://schemas.microsoft.com/office/drawing/2014/main" id="{6660325B-2573-2989-BBFD-99CC1A7DB4C2}"/>
              </a:ext>
            </a:extLst>
          </p:cNvPr>
          <p:cNvSpPr txBox="1"/>
          <p:nvPr/>
        </p:nvSpPr>
        <p:spPr>
          <a:xfrm>
            <a:off x="6457950" y="4235924"/>
            <a:ext cx="2166792" cy="830997"/>
          </a:xfrm>
          <a:prstGeom prst="rect">
            <a:avLst/>
          </a:prstGeom>
          <a:solidFill>
            <a:schemeClr val="accent2"/>
          </a:solidFill>
        </p:spPr>
        <p:txBody>
          <a:bodyPr wrap="square" rtlCol="0">
            <a:spAutoFit/>
          </a:bodyPr>
          <a:lstStyle/>
          <a:p>
            <a:r>
              <a:rPr lang="en-US" sz="1600" dirty="0">
                <a:latin typeface="Aptos" panose="020B0004020202020204" pitchFamily="34" charset="0"/>
              </a:rPr>
              <a:t>Ignore DentaQuest as they are not currently a dental MCP.</a:t>
            </a:r>
          </a:p>
        </p:txBody>
      </p:sp>
      <p:cxnSp>
        <p:nvCxnSpPr>
          <p:cNvPr id="5" name="Straight Connector 4">
            <a:extLst>
              <a:ext uri="{FF2B5EF4-FFF2-40B4-BE49-F238E27FC236}">
                <a16:creationId xmlns:a16="http://schemas.microsoft.com/office/drawing/2014/main" id="{D7E9E8D1-3A21-5574-3BED-A5C46EF3BDF1}"/>
              </a:ext>
            </a:extLst>
          </p:cNvPr>
          <p:cNvCxnSpPr/>
          <p:nvPr/>
        </p:nvCxnSpPr>
        <p:spPr>
          <a:xfrm>
            <a:off x="4297803" y="4819135"/>
            <a:ext cx="127509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B7A2EF2-CA64-9A7C-0037-49B319711531}"/>
              </a:ext>
            </a:extLst>
          </p:cNvPr>
          <p:cNvCxnSpPr/>
          <p:nvPr/>
        </p:nvCxnSpPr>
        <p:spPr>
          <a:xfrm>
            <a:off x="5733535" y="4819135"/>
            <a:ext cx="61783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65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C3017-E772-5665-03B6-1FDD5B2A145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5C34AD7-0144-89ED-36B9-ECC5ED35764D}"/>
              </a:ext>
            </a:extLst>
          </p:cNvPr>
          <p:cNvSpPr>
            <a:spLocks noGrp="1"/>
          </p:cNvSpPr>
          <p:nvPr>
            <p:ph type="sldNum" sz="quarter" idx="12"/>
          </p:nvPr>
        </p:nvSpPr>
        <p:spPr/>
        <p:txBody>
          <a:bodyPr/>
          <a:lstStyle/>
          <a:p>
            <a:fld id="{C95E8E5B-C54E-4915-B069-2B2C8B7FEC1E}" type="slidenum">
              <a:rPr lang="en-US" smtClean="0"/>
              <a:pPr/>
              <a:t>11</a:t>
            </a:fld>
            <a:endParaRPr lang="en-US" dirty="0"/>
          </a:p>
        </p:txBody>
      </p:sp>
      <p:sp>
        <p:nvSpPr>
          <p:cNvPr id="8" name="Title 1">
            <a:extLst>
              <a:ext uri="{FF2B5EF4-FFF2-40B4-BE49-F238E27FC236}">
                <a16:creationId xmlns:a16="http://schemas.microsoft.com/office/drawing/2014/main" id="{8720A42A-A3B8-263F-C3CD-50868D2AB830}"/>
              </a:ext>
            </a:extLst>
          </p:cNvPr>
          <p:cNvSpPr txBox="1">
            <a:spLocks/>
          </p:cNvSpPr>
          <p:nvPr/>
        </p:nvSpPr>
        <p:spPr>
          <a:xfrm>
            <a:off x="160487" y="202061"/>
            <a:ext cx="7728785" cy="758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Application -Page 7 – Section A</a:t>
            </a:r>
          </a:p>
        </p:txBody>
      </p:sp>
      <p:pic>
        <p:nvPicPr>
          <p:cNvPr id="3" name="Picture 2">
            <a:extLst>
              <a:ext uri="{FF2B5EF4-FFF2-40B4-BE49-F238E27FC236}">
                <a16:creationId xmlns:a16="http://schemas.microsoft.com/office/drawing/2014/main" id="{F5FBCDFA-74A6-E0B7-BDEE-5E0D7BEBE53B}"/>
              </a:ext>
            </a:extLst>
          </p:cNvPr>
          <p:cNvPicPr>
            <a:picLocks noChangeAspect="1"/>
          </p:cNvPicPr>
          <p:nvPr/>
        </p:nvPicPr>
        <p:blipFill>
          <a:blip r:embed="rId3"/>
          <a:stretch>
            <a:fillRect/>
          </a:stretch>
        </p:blipFill>
        <p:spPr>
          <a:xfrm>
            <a:off x="551482" y="3545253"/>
            <a:ext cx="6792273" cy="1390844"/>
          </a:xfrm>
          <a:prstGeom prst="rect">
            <a:avLst/>
          </a:prstGeom>
        </p:spPr>
      </p:pic>
      <p:sp>
        <p:nvSpPr>
          <p:cNvPr id="4" name="TextBox 3">
            <a:extLst>
              <a:ext uri="{FF2B5EF4-FFF2-40B4-BE49-F238E27FC236}">
                <a16:creationId xmlns:a16="http://schemas.microsoft.com/office/drawing/2014/main" id="{C44ACC9E-E097-7CC5-7391-1434BFFEA54C}"/>
              </a:ext>
            </a:extLst>
          </p:cNvPr>
          <p:cNvSpPr txBox="1"/>
          <p:nvPr/>
        </p:nvSpPr>
        <p:spPr>
          <a:xfrm>
            <a:off x="270120" y="2926184"/>
            <a:ext cx="8603757" cy="338554"/>
          </a:xfrm>
          <a:prstGeom prst="rect">
            <a:avLst/>
          </a:prstGeom>
          <a:noFill/>
        </p:spPr>
        <p:txBody>
          <a:bodyPr wrap="square" rtlCol="0">
            <a:spAutoFit/>
          </a:bodyPr>
          <a:lstStyle/>
          <a:p>
            <a:r>
              <a:rPr lang="en-US" sz="1600" b="1" dirty="0">
                <a:latin typeface="Aptos" panose="020B0004020202020204" pitchFamily="34" charset="0"/>
              </a:rPr>
              <a:t>Box 4a –e</a:t>
            </a:r>
            <a:r>
              <a:rPr lang="en-US" sz="1600" dirty="0">
                <a:latin typeface="Aptos" panose="020B0004020202020204" pitchFamily="34" charset="0"/>
              </a:rPr>
              <a:t>: You must list the </a:t>
            </a:r>
            <a:r>
              <a:rPr lang="en-US" sz="1600" b="1" dirty="0">
                <a:latin typeface="Aptos" panose="020B0004020202020204" pitchFamily="34" charset="0"/>
              </a:rPr>
              <a:t>physical location </a:t>
            </a:r>
            <a:r>
              <a:rPr lang="en-US" sz="1600" dirty="0">
                <a:latin typeface="Aptos" panose="020B0004020202020204" pitchFamily="34" charset="0"/>
              </a:rPr>
              <a:t>that the provider will be performing services.</a:t>
            </a:r>
          </a:p>
        </p:txBody>
      </p:sp>
      <p:sp>
        <p:nvSpPr>
          <p:cNvPr id="11" name="TextBox 10">
            <a:extLst>
              <a:ext uri="{FF2B5EF4-FFF2-40B4-BE49-F238E27FC236}">
                <a16:creationId xmlns:a16="http://schemas.microsoft.com/office/drawing/2014/main" id="{B495A68E-3B8B-47F1-CCD8-AB0A6B6F662B}"/>
              </a:ext>
            </a:extLst>
          </p:cNvPr>
          <p:cNvSpPr txBox="1"/>
          <p:nvPr/>
        </p:nvSpPr>
        <p:spPr>
          <a:xfrm>
            <a:off x="160487" y="2216442"/>
            <a:ext cx="8513933" cy="584775"/>
          </a:xfrm>
          <a:prstGeom prst="rect">
            <a:avLst/>
          </a:prstGeom>
          <a:noFill/>
        </p:spPr>
        <p:txBody>
          <a:bodyPr wrap="square">
            <a:spAutoFit/>
          </a:bodyPr>
          <a:lstStyle/>
          <a:p>
            <a:endParaRPr lang="en-US" sz="1600" dirty="0">
              <a:latin typeface="Aptos" panose="020B0004020202020204" pitchFamily="34" charset="0"/>
            </a:endParaRPr>
          </a:p>
          <a:p>
            <a:r>
              <a:rPr lang="en-US" sz="1600" dirty="0">
                <a:latin typeface="Aptos" panose="020B0004020202020204" pitchFamily="34" charset="0"/>
              </a:rPr>
              <a:t>If you are filling out this page because you have a new Tax ID, </a:t>
            </a:r>
            <a:r>
              <a:rPr lang="en-US" sz="1600" b="1" dirty="0">
                <a:latin typeface="Aptos" panose="020B0004020202020204" pitchFamily="34" charset="0"/>
              </a:rPr>
              <a:t>do not leave any sections blank</a:t>
            </a:r>
            <a:r>
              <a:rPr lang="en-US" sz="1600" dirty="0">
                <a:latin typeface="Aptos" panose="020B0004020202020204" pitchFamily="34" charset="0"/>
              </a:rPr>
              <a:t>.</a:t>
            </a:r>
            <a:endParaRPr lang="en-US" sz="1600" b="0" u="none" dirty="0">
              <a:latin typeface="Aptos" panose="020B0004020202020204" pitchFamily="34" charset="0"/>
            </a:endParaRPr>
          </a:p>
        </p:txBody>
      </p:sp>
      <p:sp>
        <p:nvSpPr>
          <p:cNvPr id="13" name="TextBox 12">
            <a:extLst>
              <a:ext uri="{FF2B5EF4-FFF2-40B4-BE49-F238E27FC236}">
                <a16:creationId xmlns:a16="http://schemas.microsoft.com/office/drawing/2014/main" id="{F7B486EB-8F2C-FF62-1202-5B001F610734}"/>
              </a:ext>
            </a:extLst>
          </p:cNvPr>
          <p:cNvSpPr txBox="1"/>
          <p:nvPr/>
        </p:nvSpPr>
        <p:spPr>
          <a:xfrm>
            <a:off x="160488" y="1463626"/>
            <a:ext cx="8354862" cy="584775"/>
          </a:xfrm>
          <a:prstGeom prst="rect">
            <a:avLst/>
          </a:prstGeom>
          <a:solidFill>
            <a:schemeClr val="accent6"/>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0" u="none" dirty="0">
                <a:solidFill>
                  <a:schemeClr val="bg1"/>
                </a:solidFill>
              </a:rPr>
              <a:t>This section is completed only for Tax Identification Numbers (IDs) enrolling with Iowa Medicaid for the first time.</a:t>
            </a:r>
          </a:p>
        </p:txBody>
      </p:sp>
      <p:pic>
        <p:nvPicPr>
          <p:cNvPr id="9" name="Picture 8">
            <a:extLst>
              <a:ext uri="{FF2B5EF4-FFF2-40B4-BE49-F238E27FC236}">
                <a16:creationId xmlns:a16="http://schemas.microsoft.com/office/drawing/2014/main" id="{D650D6C3-FFE3-D8F2-3048-6822E71A1B3C}"/>
              </a:ext>
            </a:extLst>
          </p:cNvPr>
          <p:cNvPicPr>
            <a:picLocks noChangeAspect="1"/>
          </p:cNvPicPr>
          <p:nvPr/>
        </p:nvPicPr>
        <p:blipFill>
          <a:blip r:embed="rId4"/>
          <a:stretch>
            <a:fillRect/>
          </a:stretch>
        </p:blipFill>
        <p:spPr>
          <a:xfrm>
            <a:off x="551482" y="5394374"/>
            <a:ext cx="6697010" cy="448575"/>
          </a:xfrm>
          <a:prstGeom prst="rect">
            <a:avLst/>
          </a:prstGeom>
        </p:spPr>
      </p:pic>
      <p:sp>
        <p:nvSpPr>
          <p:cNvPr id="10" name="TextBox 9">
            <a:extLst>
              <a:ext uri="{FF2B5EF4-FFF2-40B4-BE49-F238E27FC236}">
                <a16:creationId xmlns:a16="http://schemas.microsoft.com/office/drawing/2014/main" id="{CF249FEB-DF6E-DF91-D77B-BAF2C7886A26}"/>
              </a:ext>
            </a:extLst>
          </p:cNvPr>
          <p:cNvSpPr txBox="1"/>
          <p:nvPr/>
        </p:nvSpPr>
        <p:spPr>
          <a:xfrm>
            <a:off x="363405" y="4911722"/>
            <a:ext cx="1816444" cy="338554"/>
          </a:xfrm>
          <a:prstGeom prst="rect">
            <a:avLst/>
          </a:prstGeom>
          <a:noFill/>
        </p:spPr>
        <p:txBody>
          <a:bodyPr wrap="square" rtlCol="0">
            <a:spAutoFit/>
          </a:bodyPr>
          <a:lstStyle/>
          <a:p>
            <a:r>
              <a:rPr lang="en-US" sz="1600" b="1" dirty="0">
                <a:latin typeface="Aptos" panose="020B0004020202020204" pitchFamily="34" charset="0"/>
              </a:rPr>
              <a:t>Box 8b</a:t>
            </a:r>
          </a:p>
        </p:txBody>
      </p:sp>
      <p:pic>
        <p:nvPicPr>
          <p:cNvPr id="16" name="Picture 15">
            <a:extLst>
              <a:ext uri="{FF2B5EF4-FFF2-40B4-BE49-F238E27FC236}">
                <a16:creationId xmlns:a16="http://schemas.microsoft.com/office/drawing/2014/main" id="{529DF4D0-2C54-F35A-4D81-C15C3F8AAB2C}"/>
              </a:ext>
            </a:extLst>
          </p:cNvPr>
          <p:cNvPicPr>
            <a:picLocks noChangeAspect="1"/>
          </p:cNvPicPr>
          <p:nvPr/>
        </p:nvPicPr>
        <p:blipFill>
          <a:blip r:embed="rId5"/>
          <a:stretch>
            <a:fillRect/>
          </a:stretch>
        </p:blipFill>
        <p:spPr>
          <a:xfrm>
            <a:off x="160487" y="1035305"/>
            <a:ext cx="8354862" cy="333422"/>
          </a:xfrm>
          <a:prstGeom prst="rect">
            <a:avLst/>
          </a:prstGeom>
        </p:spPr>
      </p:pic>
    </p:spTree>
    <p:extLst>
      <p:ext uri="{BB962C8B-B14F-4D97-AF65-F5344CB8AC3E}">
        <p14:creationId xmlns:p14="http://schemas.microsoft.com/office/powerpoint/2010/main" val="305310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77F2D-0F11-6B27-BEDD-54E76CD73AF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A3EAA9E-AE3E-5E99-ADCD-874BB9525AF2}"/>
              </a:ext>
            </a:extLst>
          </p:cNvPr>
          <p:cNvSpPr>
            <a:spLocks noGrp="1"/>
          </p:cNvSpPr>
          <p:nvPr>
            <p:ph type="sldNum" sz="quarter" idx="12"/>
          </p:nvPr>
        </p:nvSpPr>
        <p:spPr/>
        <p:txBody>
          <a:bodyPr/>
          <a:lstStyle/>
          <a:p>
            <a:fld id="{C95E8E5B-C54E-4915-B069-2B2C8B7FEC1E}" type="slidenum">
              <a:rPr lang="en-US" smtClean="0"/>
              <a:pPr/>
              <a:t>12</a:t>
            </a:fld>
            <a:endParaRPr lang="en-US" dirty="0"/>
          </a:p>
        </p:txBody>
      </p:sp>
      <p:sp>
        <p:nvSpPr>
          <p:cNvPr id="8" name="Title 1">
            <a:extLst>
              <a:ext uri="{FF2B5EF4-FFF2-40B4-BE49-F238E27FC236}">
                <a16:creationId xmlns:a16="http://schemas.microsoft.com/office/drawing/2014/main" id="{8B71E0C6-A9AD-B369-657A-D462132482CC}"/>
              </a:ext>
            </a:extLst>
          </p:cNvPr>
          <p:cNvSpPr txBox="1">
            <a:spLocks/>
          </p:cNvSpPr>
          <p:nvPr/>
        </p:nvSpPr>
        <p:spPr>
          <a:xfrm>
            <a:off x="160487" y="202061"/>
            <a:ext cx="7728785" cy="758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Application -Page 8</a:t>
            </a:r>
          </a:p>
        </p:txBody>
      </p:sp>
      <p:pic>
        <p:nvPicPr>
          <p:cNvPr id="5" name="Picture 4">
            <a:extLst>
              <a:ext uri="{FF2B5EF4-FFF2-40B4-BE49-F238E27FC236}">
                <a16:creationId xmlns:a16="http://schemas.microsoft.com/office/drawing/2014/main" id="{049DBD3A-4C03-4842-C730-839CDC51FEB4}"/>
              </a:ext>
            </a:extLst>
          </p:cNvPr>
          <p:cNvPicPr>
            <a:picLocks noChangeAspect="1"/>
          </p:cNvPicPr>
          <p:nvPr/>
        </p:nvPicPr>
        <p:blipFill>
          <a:blip r:embed="rId3"/>
          <a:stretch>
            <a:fillRect/>
          </a:stretch>
        </p:blipFill>
        <p:spPr>
          <a:xfrm>
            <a:off x="699722" y="1706401"/>
            <a:ext cx="6897063" cy="1629002"/>
          </a:xfrm>
          <a:prstGeom prst="rect">
            <a:avLst/>
          </a:prstGeom>
        </p:spPr>
      </p:pic>
      <p:sp>
        <p:nvSpPr>
          <p:cNvPr id="6" name="TextBox 5">
            <a:extLst>
              <a:ext uri="{FF2B5EF4-FFF2-40B4-BE49-F238E27FC236}">
                <a16:creationId xmlns:a16="http://schemas.microsoft.com/office/drawing/2014/main" id="{7F295B7D-2782-B1F5-FBA5-BE10639B2AB5}"/>
              </a:ext>
            </a:extLst>
          </p:cNvPr>
          <p:cNvSpPr txBox="1"/>
          <p:nvPr/>
        </p:nvSpPr>
        <p:spPr>
          <a:xfrm>
            <a:off x="160487" y="982358"/>
            <a:ext cx="8484749" cy="646331"/>
          </a:xfrm>
          <a:prstGeom prst="rect">
            <a:avLst/>
          </a:prstGeom>
          <a:noFill/>
        </p:spPr>
        <p:txBody>
          <a:bodyPr wrap="square" rtlCol="0">
            <a:spAutoFit/>
          </a:bodyPr>
          <a:lstStyle/>
          <a:p>
            <a:r>
              <a:rPr lang="en-US" dirty="0">
                <a:latin typeface="Aptos" panose="020B0004020202020204" pitchFamily="34" charset="0"/>
              </a:rPr>
              <a:t>This information will be used to send </a:t>
            </a:r>
            <a:r>
              <a:rPr lang="en-US" b="1" dirty="0">
                <a:latin typeface="Aptos" panose="020B0004020202020204" pitchFamily="34" charset="0"/>
              </a:rPr>
              <a:t>payments</a:t>
            </a:r>
            <a:r>
              <a:rPr lang="en-US" dirty="0">
                <a:latin typeface="Aptos" panose="020B0004020202020204" pitchFamily="34" charset="0"/>
              </a:rPr>
              <a:t> and for 1099s, which </a:t>
            </a:r>
            <a:r>
              <a:rPr lang="en-US" b="1" dirty="0">
                <a:latin typeface="Aptos" panose="020B0004020202020204" pitchFamily="34" charset="0"/>
              </a:rPr>
              <a:t>must match your W-9.</a:t>
            </a:r>
          </a:p>
        </p:txBody>
      </p:sp>
      <p:sp>
        <p:nvSpPr>
          <p:cNvPr id="12" name="TextBox 11">
            <a:extLst>
              <a:ext uri="{FF2B5EF4-FFF2-40B4-BE49-F238E27FC236}">
                <a16:creationId xmlns:a16="http://schemas.microsoft.com/office/drawing/2014/main" id="{9DBCB77F-4D28-921A-3EEC-7DBDF6556E69}"/>
              </a:ext>
            </a:extLst>
          </p:cNvPr>
          <p:cNvSpPr txBox="1"/>
          <p:nvPr/>
        </p:nvSpPr>
        <p:spPr>
          <a:xfrm>
            <a:off x="215438" y="3419037"/>
            <a:ext cx="7618882" cy="2308324"/>
          </a:xfrm>
          <a:prstGeom prst="rect">
            <a:avLst/>
          </a:prstGeom>
          <a:noFill/>
        </p:spPr>
        <p:txBody>
          <a:bodyPr wrap="square" rtlCol="0">
            <a:spAutoFit/>
          </a:bodyPr>
          <a:lstStyle/>
          <a:p>
            <a:r>
              <a:rPr lang="en-US" sz="1600" b="1" dirty="0">
                <a:latin typeface="Aptos" panose="020B0004020202020204" pitchFamily="34" charset="0"/>
              </a:rPr>
              <a:t>Pharmacy</a:t>
            </a:r>
            <a:r>
              <a:rPr lang="en-US" sz="1600" dirty="0">
                <a:latin typeface="Aptos" panose="020B0004020202020204" pitchFamily="34" charset="0"/>
              </a:rPr>
              <a:t>: Complete Boxes 12 a-b. </a:t>
            </a:r>
          </a:p>
          <a:p>
            <a:r>
              <a:rPr lang="en-US" sz="1600" dirty="0">
                <a:latin typeface="Aptos" panose="020B0004020202020204" pitchFamily="34" charset="0"/>
              </a:rPr>
              <a:t>Which includes:</a:t>
            </a:r>
          </a:p>
          <a:p>
            <a:pPr marL="742950" lvl="1" indent="-285750">
              <a:buFont typeface="Wingdings" panose="05000000000000000000" pitchFamily="2" charset="2"/>
              <a:buChar char="§"/>
            </a:pPr>
            <a:r>
              <a:rPr lang="en-US" sz="1600" dirty="0">
                <a:latin typeface="Aptos" panose="020B0004020202020204" pitchFamily="34" charset="0"/>
              </a:rPr>
              <a:t>The National Council for Prescription Drug Programs (NCPDP) Number. </a:t>
            </a:r>
          </a:p>
          <a:p>
            <a:pPr marL="742950" lvl="1" indent="-285750">
              <a:buFont typeface="Wingdings" panose="05000000000000000000" pitchFamily="2" charset="2"/>
              <a:buChar char="§"/>
            </a:pPr>
            <a:r>
              <a:rPr lang="en-US" sz="1600" dirty="0">
                <a:latin typeface="Aptos" panose="020B0004020202020204" pitchFamily="34" charset="0"/>
              </a:rPr>
              <a:t>Acknowledgement for pharmacies located outside the state of Iowa</a:t>
            </a:r>
          </a:p>
          <a:p>
            <a:r>
              <a:rPr lang="en-US" sz="1600" dirty="0">
                <a:latin typeface="Aptos" panose="020B0004020202020204" pitchFamily="34" charset="0"/>
              </a:rPr>
              <a:t>	</a:t>
            </a:r>
          </a:p>
          <a:p>
            <a:r>
              <a:rPr lang="en-US" sz="1600" b="1" dirty="0">
                <a:latin typeface="Aptos" panose="020B0004020202020204" pitchFamily="34" charset="0"/>
              </a:rPr>
              <a:t>Independent Lab</a:t>
            </a:r>
            <a:r>
              <a:rPr lang="en-US" sz="1600" dirty="0">
                <a:latin typeface="Aptos" panose="020B0004020202020204" pitchFamily="34" charset="0"/>
              </a:rPr>
              <a:t>: Complete Box 13 a-b.</a:t>
            </a:r>
          </a:p>
          <a:p>
            <a:r>
              <a:rPr lang="en-US" sz="1600" dirty="0">
                <a:latin typeface="Aptos" panose="020B0004020202020204" pitchFamily="34" charset="0"/>
              </a:rPr>
              <a:t>Which includes:</a:t>
            </a:r>
          </a:p>
          <a:p>
            <a:pPr marL="285750" indent="-285750">
              <a:buFont typeface="Wingdings" panose="05000000000000000000" pitchFamily="2" charset="2"/>
              <a:buChar char="§"/>
            </a:pPr>
            <a:r>
              <a:rPr lang="en-US" sz="1600" dirty="0">
                <a:latin typeface="Aptos" panose="020B0004020202020204" pitchFamily="34" charset="0"/>
              </a:rPr>
              <a:t>Your Clinical Laboratory Improvement Amendments (CLIA) Number</a:t>
            </a:r>
          </a:p>
          <a:p>
            <a:pPr marL="285750" indent="-285750">
              <a:buFont typeface="Wingdings" panose="05000000000000000000" pitchFamily="2" charset="2"/>
              <a:buChar char="§"/>
            </a:pPr>
            <a:r>
              <a:rPr lang="en-US" sz="1600" dirty="0">
                <a:latin typeface="Aptos" panose="020B0004020202020204" pitchFamily="34" charset="0"/>
              </a:rPr>
              <a:t>The effective and termination dates.</a:t>
            </a:r>
          </a:p>
        </p:txBody>
      </p:sp>
    </p:spTree>
    <p:extLst>
      <p:ext uri="{BB962C8B-B14F-4D97-AF65-F5344CB8AC3E}">
        <p14:creationId xmlns:p14="http://schemas.microsoft.com/office/powerpoint/2010/main" val="112163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1E09A-9984-587C-03EF-C853279B292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7FB8633-A6FA-F47F-731B-3AE7E88F6631}"/>
              </a:ext>
            </a:extLst>
          </p:cNvPr>
          <p:cNvSpPr>
            <a:spLocks noGrp="1"/>
          </p:cNvSpPr>
          <p:nvPr>
            <p:ph type="sldNum" sz="quarter" idx="12"/>
          </p:nvPr>
        </p:nvSpPr>
        <p:spPr/>
        <p:txBody>
          <a:bodyPr/>
          <a:lstStyle/>
          <a:p>
            <a:fld id="{C95E8E5B-C54E-4915-B069-2B2C8B7FEC1E}" type="slidenum">
              <a:rPr lang="en-US" smtClean="0"/>
              <a:pPr/>
              <a:t>13</a:t>
            </a:fld>
            <a:endParaRPr lang="en-US" dirty="0"/>
          </a:p>
        </p:txBody>
      </p:sp>
      <p:sp>
        <p:nvSpPr>
          <p:cNvPr id="8" name="Title 1">
            <a:extLst>
              <a:ext uri="{FF2B5EF4-FFF2-40B4-BE49-F238E27FC236}">
                <a16:creationId xmlns:a16="http://schemas.microsoft.com/office/drawing/2014/main" id="{5F44AED5-52B2-B64C-9FC4-BE1C0115D2CD}"/>
              </a:ext>
            </a:extLst>
          </p:cNvPr>
          <p:cNvSpPr txBox="1">
            <a:spLocks/>
          </p:cNvSpPr>
          <p:nvPr/>
        </p:nvSpPr>
        <p:spPr>
          <a:xfrm>
            <a:off x="160487" y="202061"/>
            <a:ext cx="7728785" cy="758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Application -Page 9</a:t>
            </a:r>
          </a:p>
        </p:txBody>
      </p:sp>
      <p:sp>
        <p:nvSpPr>
          <p:cNvPr id="3" name="TextBox 2">
            <a:extLst>
              <a:ext uri="{FF2B5EF4-FFF2-40B4-BE49-F238E27FC236}">
                <a16:creationId xmlns:a16="http://schemas.microsoft.com/office/drawing/2014/main" id="{00C43691-0255-DBF6-9839-B140DD6AEB12}"/>
              </a:ext>
            </a:extLst>
          </p:cNvPr>
          <p:cNvSpPr txBox="1"/>
          <p:nvPr/>
        </p:nvSpPr>
        <p:spPr>
          <a:xfrm>
            <a:off x="160487" y="1159917"/>
            <a:ext cx="8842917" cy="4904228"/>
          </a:xfrm>
          <a:prstGeom prst="rect">
            <a:avLst/>
          </a:prstGeom>
          <a:noFill/>
        </p:spPr>
        <p:txBody>
          <a:bodyPr wrap="square">
            <a:spAutoFit/>
          </a:bodyPr>
          <a:lstStyle/>
          <a:p>
            <a:pPr marL="0">
              <a:lnSpc>
                <a:spcPct val="107000"/>
              </a:lnSpc>
              <a:spcAft>
                <a:spcPts val="800"/>
              </a:spcAft>
            </a:pPr>
            <a:r>
              <a:rPr lang="en-US" sz="1600" b="1" dirty="0">
                <a:effectLst/>
                <a:latin typeface="Aptos" panose="020B0004020202020204" pitchFamily="34" charset="0"/>
                <a:ea typeface="Calibri" panose="020F0502020204030204" pitchFamily="34" charset="0"/>
                <a:cs typeface="Times New Roman" panose="02020603050405020304" pitchFamily="18" charset="0"/>
              </a:rPr>
              <a:t>Master Provider Listing</a:t>
            </a:r>
          </a:p>
          <a:p>
            <a:pPr marL="285750" indent="-285750">
              <a:lnSpc>
                <a:spcPct val="107000"/>
              </a:lnSpc>
              <a:spcAft>
                <a:spcPts val="800"/>
              </a:spcAft>
              <a:buFont typeface="Wingdings" panose="05000000000000000000" pitchFamily="2" charset="2"/>
              <a:buChar char="§"/>
            </a:pPr>
            <a:r>
              <a:rPr lang="en-US" sz="1600" dirty="0">
                <a:effectLst/>
                <a:latin typeface="Aptos" panose="020B0004020202020204" pitchFamily="34" charset="0"/>
                <a:ea typeface="Calibri" panose="020F0502020204030204" pitchFamily="34" charset="0"/>
                <a:cs typeface="Times New Roman" panose="02020603050405020304" pitchFamily="18" charset="0"/>
              </a:rPr>
              <a:t>The following provider types are automatically deemed moderate/high risk</a:t>
            </a:r>
            <a:r>
              <a:rPr lang="en-US" sz="1600" dirty="0">
                <a:latin typeface="Aptos" panose="020B0004020202020204" pitchFamily="34" charset="0"/>
                <a:ea typeface="Calibri" panose="020F0502020204030204" pitchFamily="34" charset="0"/>
                <a:cs typeface="Times New Roman" panose="02020603050405020304" pitchFamily="18" charset="0"/>
              </a:rPr>
              <a:t>.</a:t>
            </a:r>
            <a:r>
              <a:rPr lang="en-US" sz="1600" dirty="0">
                <a:effectLst/>
                <a:latin typeface="Aptos" panose="020B000402020202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Wingdings" panose="05000000000000000000" pitchFamily="2" charset="2"/>
              <a:buChar char="§"/>
            </a:pPr>
            <a:r>
              <a:rPr lang="en-US" sz="1600" dirty="0">
                <a:latin typeface="Aptos" panose="020B0004020202020204" pitchFamily="34" charset="0"/>
              </a:rPr>
              <a:t>Use this information to enter your provider type code into box 16.</a:t>
            </a:r>
            <a:br>
              <a:rPr lang="en-US" sz="1600" dirty="0">
                <a:effectLst/>
                <a:latin typeface="Aptos" panose="020B0004020202020204" pitchFamily="34" charset="0"/>
                <a:ea typeface="Calibri" panose="020F0502020204030204" pitchFamily="34" charset="0"/>
                <a:cs typeface="Times New Roman" panose="02020603050405020304" pitchFamily="18" charset="0"/>
              </a:rPr>
            </a:br>
            <a:r>
              <a:rPr lang="en-US" sz="1600" dirty="0">
                <a:effectLst/>
                <a:latin typeface="Aptos" panose="020B0004020202020204" pitchFamily="34" charset="0"/>
                <a:ea typeface="Calibri" panose="020F0502020204030204" pitchFamily="34" charset="0"/>
                <a:cs typeface="Times New Roman" panose="02020603050405020304" pitchFamily="18" charset="0"/>
              </a:rPr>
              <a:t>	09 – Home Health Agency – High risk level</a:t>
            </a:r>
            <a:br>
              <a:rPr lang="en-US" sz="1600" dirty="0">
                <a:effectLst/>
                <a:latin typeface="Aptos" panose="020B0004020202020204" pitchFamily="34" charset="0"/>
                <a:ea typeface="Calibri" panose="020F0502020204030204" pitchFamily="34" charset="0"/>
                <a:cs typeface="Times New Roman" panose="02020603050405020304" pitchFamily="18" charset="0"/>
              </a:rPr>
            </a:br>
            <a:r>
              <a:rPr lang="en-US" sz="1600" dirty="0">
                <a:effectLst/>
                <a:latin typeface="Aptos" panose="020B0004020202020204" pitchFamily="34" charset="0"/>
                <a:ea typeface="Calibri" panose="020F0502020204030204" pitchFamily="34" charset="0"/>
                <a:cs typeface="Times New Roman" panose="02020603050405020304" pitchFamily="18" charset="0"/>
              </a:rPr>
              <a:t>	10 – Independent Lab – Moderate risk level</a:t>
            </a:r>
            <a:br>
              <a:rPr lang="en-US" sz="1600" dirty="0">
                <a:effectLst/>
                <a:latin typeface="Aptos" panose="020B0004020202020204" pitchFamily="34" charset="0"/>
                <a:ea typeface="Calibri" panose="020F0502020204030204" pitchFamily="34" charset="0"/>
                <a:cs typeface="Times New Roman" panose="02020603050405020304" pitchFamily="18" charset="0"/>
              </a:rPr>
            </a:br>
            <a:r>
              <a:rPr lang="en-US" sz="1600" dirty="0">
                <a:effectLst/>
                <a:latin typeface="Aptos" panose="020B0004020202020204" pitchFamily="34" charset="0"/>
                <a:ea typeface="Calibri" panose="020F0502020204030204" pitchFamily="34" charset="0"/>
                <a:cs typeface="Times New Roman" panose="02020603050405020304" pitchFamily="18" charset="0"/>
              </a:rPr>
              <a:t>	11 – Ambulance – Moderate risk level</a:t>
            </a:r>
            <a:br>
              <a:rPr lang="en-US" sz="1600" dirty="0">
                <a:effectLst/>
                <a:latin typeface="Aptos" panose="020B0004020202020204" pitchFamily="34" charset="0"/>
                <a:ea typeface="Calibri" panose="020F0502020204030204" pitchFamily="34" charset="0"/>
                <a:cs typeface="Times New Roman" panose="02020603050405020304" pitchFamily="18" charset="0"/>
              </a:rPr>
            </a:br>
            <a:r>
              <a:rPr lang="en-US" sz="1600" dirty="0">
                <a:effectLst/>
                <a:latin typeface="Aptos" panose="020B0004020202020204" pitchFamily="34" charset="0"/>
                <a:ea typeface="Calibri" panose="020F0502020204030204" pitchFamily="34" charset="0"/>
                <a:cs typeface="Times New Roman" panose="02020603050405020304" pitchFamily="18" charset="0"/>
              </a:rPr>
              <a:t>	12 – Durable Medical Equipment – High risk level</a:t>
            </a:r>
            <a:br>
              <a:rPr lang="en-US" sz="1600" dirty="0">
                <a:effectLst/>
                <a:latin typeface="Aptos" panose="020B0004020202020204" pitchFamily="34" charset="0"/>
                <a:ea typeface="Calibri" panose="020F0502020204030204" pitchFamily="34" charset="0"/>
                <a:cs typeface="Times New Roman" panose="02020603050405020304" pitchFamily="18" charset="0"/>
              </a:rPr>
            </a:br>
            <a:r>
              <a:rPr lang="en-US" sz="1600" dirty="0">
                <a:effectLst/>
                <a:latin typeface="Aptos" panose="020B0004020202020204" pitchFamily="34" charset="0"/>
                <a:ea typeface="Calibri" panose="020F0502020204030204" pitchFamily="34" charset="0"/>
                <a:cs typeface="Times New Roman" panose="02020603050405020304" pitchFamily="18" charset="0"/>
              </a:rPr>
              <a:t>	15 – Physical Therapist – Moderate risk level</a:t>
            </a:r>
            <a:br>
              <a:rPr lang="en-US" sz="1600" dirty="0">
                <a:effectLst/>
                <a:latin typeface="Aptos" panose="020B0004020202020204" pitchFamily="34" charset="0"/>
                <a:ea typeface="Calibri" panose="020F0502020204030204" pitchFamily="34" charset="0"/>
                <a:cs typeface="Times New Roman" panose="02020603050405020304" pitchFamily="18" charset="0"/>
              </a:rPr>
            </a:br>
            <a:r>
              <a:rPr lang="en-US" sz="1600" dirty="0">
                <a:effectLst/>
                <a:latin typeface="Aptos" panose="020B0004020202020204" pitchFamily="34" charset="0"/>
                <a:ea typeface="Calibri" panose="020F0502020204030204" pitchFamily="34" charset="0"/>
                <a:cs typeface="Times New Roman" panose="02020603050405020304" pitchFamily="18" charset="0"/>
              </a:rPr>
              <a:t>	19 – Rehabilitation Agency – Moderate risk level</a:t>
            </a:r>
            <a:br>
              <a:rPr lang="en-US" sz="1600" dirty="0">
                <a:effectLst/>
                <a:latin typeface="Aptos" panose="020B0004020202020204" pitchFamily="34" charset="0"/>
                <a:ea typeface="Calibri" panose="020F0502020204030204" pitchFamily="34" charset="0"/>
                <a:cs typeface="Times New Roman" panose="02020603050405020304" pitchFamily="18" charset="0"/>
              </a:rPr>
            </a:br>
            <a:r>
              <a:rPr lang="en-US" sz="1600" dirty="0">
                <a:effectLst/>
                <a:latin typeface="Aptos" panose="020B0004020202020204" pitchFamily="34" charset="0"/>
                <a:ea typeface="Calibri" panose="020F0502020204030204" pitchFamily="34" charset="0"/>
                <a:cs typeface="Times New Roman" panose="02020603050405020304" pitchFamily="18" charset="0"/>
              </a:rPr>
              <a:t>	21 – Community Mental Health Center – Moderate risk level</a:t>
            </a:r>
            <a:br>
              <a:rPr lang="en-US" sz="1600" dirty="0">
                <a:effectLst/>
                <a:latin typeface="Aptos" panose="020B0004020202020204" pitchFamily="34" charset="0"/>
                <a:ea typeface="Calibri" panose="020F0502020204030204" pitchFamily="34" charset="0"/>
                <a:cs typeface="Times New Roman" panose="02020603050405020304" pitchFamily="18" charset="0"/>
              </a:rPr>
            </a:br>
            <a:r>
              <a:rPr lang="en-US" sz="1600" dirty="0">
                <a:effectLst/>
                <a:latin typeface="Aptos" panose="020B0004020202020204" pitchFamily="34" charset="0"/>
                <a:ea typeface="Calibri" panose="020F0502020204030204" pitchFamily="34" charset="0"/>
                <a:cs typeface="Times New Roman" panose="02020603050405020304" pitchFamily="18" charset="0"/>
              </a:rPr>
              <a:t>	45 – Hospice – Moderate risk level</a:t>
            </a:r>
          </a:p>
          <a:p>
            <a:pPr>
              <a:lnSpc>
                <a:spcPct val="107000"/>
              </a:lnSpc>
              <a:spcAft>
                <a:spcPts val="800"/>
              </a:spcAft>
            </a:pPr>
            <a:r>
              <a:rPr lang="en-US" sz="1600" i="1" dirty="0">
                <a:latin typeface="Aptos" panose="020B0004020202020204" pitchFamily="34" charset="0"/>
                <a:ea typeface="Calibri" panose="020F0502020204030204" pitchFamily="34" charset="0"/>
                <a:cs typeface="Times New Roman" panose="02020603050405020304" pitchFamily="18" charset="0"/>
              </a:rPr>
              <a:t>	</a:t>
            </a:r>
            <a:r>
              <a:rPr lang="en-US" sz="1600" i="1" dirty="0">
                <a:effectLst/>
                <a:latin typeface="Aptos" panose="020B0004020202020204" pitchFamily="34" charset="0"/>
                <a:ea typeface="Calibri" panose="020F0502020204030204" pitchFamily="34" charset="0"/>
                <a:cs typeface="Times New Roman" panose="02020603050405020304" pitchFamily="18" charset="0"/>
              </a:rPr>
              <a:t>18 – Skilled Nursing Facility (Recently added to this list)</a:t>
            </a:r>
          </a:p>
          <a:p>
            <a:pPr marL="285750" indent="-285750">
              <a:lnSpc>
                <a:spcPct val="107000"/>
              </a:lnSpc>
              <a:spcAft>
                <a:spcPts val="800"/>
              </a:spcAft>
              <a:buFont typeface="Arial" panose="020B0604020202020204" pitchFamily="34" charset="0"/>
              <a:buChar char="•"/>
            </a:pPr>
            <a:r>
              <a:rPr lang="en-US" sz="1600" dirty="0">
                <a:effectLst/>
                <a:latin typeface="Aptos" panose="020B0004020202020204" pitchFamily="34" charset="0"/>
                <a:ea typeface="Calibri" panose="020F0502020204030204" pitchFamily="34" charset="0"/>
                <a:cs typeface="Times New Roman" panose="02020603050405020304" pitchFamily="18" charset="0"/>
              </a:rPr>
              <a:t> All types listed above are required to be enrolled with Medicare, except for 11, 12, &amp; 15.</a:t>
            </a:r>
          </a:p>
          <a:p>
            <a:pPr marL="285750" indent="-285750">
              <a:lnSpc>
                <a:spcPct val="107000"/>
              </a:lnSpc>
              <a:spcAft>
                <a:spcPts val="800"/>
              </a:spcAft>
              <a:buFont typeface="Arial" panose="020B0604020202020204" pitchFamily="34" charset="0"/>
              <a:buChar char="•"/>
            </a:pPr>
            <a:r>
              <a:rPr lang="en-US" sz="1600" dirty="0">
                <a:latin typeface="Aptos" panose="020B0004020202020204" pitchFamily="34" charset="0"/>
              </a:rPr>
              <a:t>Providers with 5% or more ownership may be subject to submitting a fingerprint kit.</a:t>
            </a:r>
          </a:p>
          <a:p>
            <a:pPr marL="0" indent="0">
              <a:lnSpc>
                <a:spcPct val="107000"/>
              </a:lnSpc>
              <a:spcAft>
                <a:spcPts val="800"/>
              </a:spcAft>
              <a:buNone/>
            </a:pPr>
            <a:br>
              <a:rPr lang="en-US" sz="1600" dirty="0">
                <a:effectLst/>
                <a:ea typeface="Calibri" panose="020F0502020204030204" pitchFamily="34" charset="0"/>
                <a:cs typeface="Times New Roman" panose="02020603050405020304" pitchFamily="18" charset="0"/>
              </a:rPr>
            </a:br>
            <a:endParaRPr lang="en-US" sz="1600" dirty="0"/>
          </a:p>
        </p:txBody>
      </p:sp>
    </p:spTree>
    <p:extLst>
      <p:ext uri="{BB962C8B-B14F-4D97-AF65-F5344CB8AC3E}">
        <p14:creationId xmlns:p14="http://schemas.microsoft.com/office/powerpoint/2010/main" val="165183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BC9DF-3989-C396-986D-3D7A0E0275F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F2207-27FA-7129-1358-11D44E900C26}"/>
              </a:ext>
            </a:extLst>
          </p:cNvPr>
          <p:cNvSpPr>
            <a:spLocks noGrp="1"/>
          </p:cNvSpPr>
          <p:nvPr>
            <p:ph type="sldNum" sz="quarter" idx="12"/>
          </p:nvPr>
        </p:nvSpPr>
        <p:spPr>
          <a:xfrm>
            <a:off x="6457950" y="6356351"/>
            <a:ext cx="2057400" cy="365125"/>
          </a:xfrm>
        </p:spPr>
        <p:txBody>
          <a:bodyPr>
            <a:normAutofit/>
          </a:bodyPr>
          <a:lstStyle/>
          <a:p>
            <a:pPr>
              <a:spcAft>
                <a:spcPts val="600"/>
              </a:spcAft>
            </a:pPr>
            <a:fld id="{C95E8E5B-C54E-4915-B069-2B2C8B7FEC1E}" type="slidenum">
              <a:rPr lang="en-US" smtClean="0"/>
              <a:pPr>
                <a:spcAft>
                  <a:spcPts val="600"/>
                </a:spcAft>
              </a:pPr>
              <a:t>14</a:t>
            </a:fld>
            <a:endParaRPr lang="en-US" dirty="0"/>
          </a:p>
        </p:txBody>
      </p:sp>
      <p:sp>
        <p:nvSpPr>
          <p:cNvPr id="5" name="Title 1">
            <a:extLst>
              <a:ext uri="{FF2B5EF4-FFF2-40B4-BE49-F238E27FC236}">
                <a16:creationId xmlns:a16="http://schemas.microsoft.com/office/drawing/2014/main" id="{9565E68C-D139-AA0A-4507-B5DBD8D5F360}"/>
              </a:ext>
            </a:extLst>
          </p:cNvPr>
          <p:cNvSpPr txBox="1">
            <a:spLocks/>
          </p:cNvSpPr>
          <p:nvPr/>
        </p:nvSpPr>
        <p:spPr>
          <a:xfrm>
            <a:off x="355898" y="3060196"/>
            <a:ext cx="8432203" cy="7376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4000" dirty="0"/>
              <a:t>Section B: Application </a:t>
            </a:r>
          </a:p>
          <a:p>
            <a:endParaRPr lang="en-US" sz="4000" dirty="0"/>
          </a:p>
          <a:p>
            <a:r>
              <a:rPr lang="en-US" sz="4000" dirty="0"/>
              <a:t>Pages 10-13</a:t>
            </a:r>
          </a:p>
          <a:p>
            <a:endParaRPr lang="en-US" sz="4000" dirty="0"/>
          </a:p>
        </p:txBody>
      </p:sp>
    </p:spTree>
    <p:extLst>
      <p:ext uri="{BB962C8B-B14F-4D97-AF65-F5344CB8AC3E}">
        <p14:creationId xmlns:p14="http://schemas.microsoft.com/office/powerpoint/2010/main" val="115257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9AA3D-D2EA-BF7F-9341-6A3706A5E69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BC0EBDC-B7D7-0233-5FF9-6188CD59468D}"/>
              </a:ext>
            </a:extLst>
          </p:cNvPr>
          <p:cNvSpPr>
            <a:spLocks noGrp="1"/>
          </p:cNvSpPr>
          <p:nvPr>
            <p:ph type="sldNum" sz="quarter" idx="12"/>
          </p:nvPr>
        </p:nvSpPr>
        <p:spPr/>
        <p:txBody>
          <a:bodyPr/>
          <a:lstStyle/>
          <a:p>
            <a:fld id="{C95E8E5B-C54E-4915-B069-2B2C8B7FEC1E}" type="slidenum">
              <a:rPr lang="en-US" smtClean="0"/>
              <a:pPr/>
              <a:t>15</a:t>
            </a:fld>
            <a:endParaRPr lang="en-US" dirty="0"/>
          </a:p>
        </p:txBody>
      </p:sp>
      <p:sp>
        <p:nvSpPr>
          <p:cNvPr id="8" name="Title 1">
            <a:extLst>
              <a:ext uri="{FF2B5EF4-FFF2-40B4-BE49-F238E27FC236}">
                <a16:creationId xmlns:a16="http://schemas.microsoft.com/office/drawing/2014/main" id="{1721EC34-CC9C-92DF-4A6A-369C4B0AA13A}"/>
              </a:ext>
            </a:extLst>
          </p:cNvPr>
          <p:cNvSpPr txBox="1">
            <a:spLocks/>
          </p:cNvSpPr>
          <p:nvPr/>
        </p:nvSpPr>
        <p:spPr>
          <a:xfrm>
            <a:off x="160487" y="202061"/>
            <a:ext cx="7728785" cy="758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Application -Page 10</a:t>
            </a:r>
          </a:p>
        </p:txBody>
      </p:sp>
      <p:sp>
        <p:nvSpPr>
          <p:cNvPr id="6" name="TextBox 5">
            <a:extLst>
              <a:ext uri="{FF2B5EF4-FFF2-40B4-BE49-F238E27FC236}">
                <a16:creationId xmlns:a16="http://schemas.microsoft.com/office/drawing/2014/main" id="{2710B94E-5A9A-4D01-85D7-7491502FC809}"/>
              </a:ext>
            </a:extLst>
          </p:cNvPr>
          <p:cNvSpPr txBox="1"/>
          <p:nvPr/>
        </p:nvSpPr>
        <p:spPr>
          <a:xfrm>
            <a:off x="160487" y="1141858"/>
            <a:ext cx="7522703" cy="4031873"/>
          </a:xfrm>
          <a:prstGeom prst="rect">
            <a:avLst/>
          </a:prstGeom>
          <a:noFill/>
        </p:spPr>
        <p:txBody>
          <a:bodyPr wrap="square" rtlCol="0">
            <a:spAutoFit/>
          </a:bodyPr>
          <a:lstStyle/>
          <a:p>
            <a:r>
              <a:rPr lang="en-US" sz="1600" b="1" dirty="0">
                <a:latin typeface="Aptos" panose="020B0004020202020204" pitchFamily="34" charset="0"/>
              </a:rPr>
              <a:t>Complete for each individual professional and institutional category</a:t>
            </a:r>
            <a:r>
              <a:rPr lang="en-US" sz="1600" dirty="0">
                <a:latin typeface="Aptos" panose="020B0004020202020204" pitchFamily="34" charset="0"/>
              </a:rPr>
              <a:t>.</a:t>
            </a:r>
          </a:p>
          <a:p>
            <a:endParaRPr lang="en-US" sz="1600" dirty="0">
              <a:latin typeface="Aptos" panose="020B0004020202020204" pitchFamily="34" charset="0"/>
            </a:endParaRPr>
          </a:p>
          <a:p>
            <a:r>
              <a:rPr lang="en-US" sz="1600" dirty="0">
                <a:latin typeface="Aptos" panose="020B0004020202020204" pitchFamily="34" charset="0"/>
              </a:rPr>
              <a:t>Note the following:</a:t>
            </a:r>
          </a:p>
          <a:p>
            <a:pPr marL="285750" indent="-285750">
              <a:buFont typeface="Wingdings" panose="05000000000000000000" pitchFamily="2" charset="2"/>
              <a:buChar char="§"/>
            </a:pPr>
            <a:r>
              <a:rPr lang="en-US" sz="1600" dirty="0">
                <a:latin typeface="Aptos" panose="020B0004020202020204" pitchFamily="34" charset="0"/>
              </a:rPr>
              <a:t>Box 16 – Type Code:  Use the Master Provider Listing on page 9.</a:t>
            </a:r>
          </a:p>
          <a:p>
            <a:pPr marL="285750" indent="-285750">
              <a:buFont typeface="Wingdings" panose="05000000000000000000" pitchFamily="2" charset="2"/>
              <a:buChar char="§"/>
            </a:pPr>
            <a:endParaRPr lang="en-US" sz="1600" dirty="0">
              <a:latin typeface="Aptos" panose="020B0004020202020204" pitchFamily="34" charset="0"/>
            </a:endParaRPr>
          </a:p>
          <a:p>
            <a:pPr marL="285750" indent="-285750">
              <a:buFont typeface="Wingdings" panose="05000000000000000000" pitchFamily="2" charset="2"/>
              <a:buChar char="§"/>
            </a:pPr>
            <a:r>
              <a:rPr lang="en-US" sz="1600" b="0" i="0" u="none" strike="noStrike" dirty="0">
                <a:solidFill>
                  <a:srgbClr val="000000"/>
                </a:solidFill>
                <a:effectLst/>
                <a:latin typeface="Aptos" panose="020B0004020202020204" pitchFamily="34" charset="0"/>
              </a:rPr>
              <a:t>Box 17</a:t>
            </a:r>
            <a:r>
              <a:rPr lang="en-US" sz="1600" dirty="0">
                <a:solidFill>
                  <a:srgbClr val="000000"/>
                </a:solidFill>
                <a:latin typeface="Aptos" panose="020B0004020202020204" pitchFamily="34" charset="0"/>
              </a:rPr>
              <a:t>: Provider or DBA Name</a:t>
            </a:r>
            <a:endParaRPr lang="en-US" sz="1600" b="0" i="0" u="none" strike="noStrike" dirty="0">
              <a:solidFill>
                <a:srgbClr val="000000"/>
              </a:solidFill>
              <a:effectLst/>
              <a:latin typeface="Aptos" panose="020B0004020202020204" pitchFamily="34" charset="0"/>
            </a:endParaRPr>
          </a:p>
          <a:p>
            <a:pPr marL="285750" indent="-285750">
              <a:buFont typeface="Wingdings" panose="05000000000000000000" pitchFamily="2" charset="2"/>
              <a:buChar char="§"/>
            </a:pPr>
            <a:endParaRPr lang="en-US" sz="1600" dirty="0">
              <a:latin typeface="Aptos" panose="020B0004020202020204" pitchFamily="34" charset="0"/>
            </a:endParaRPr>
          </a:p>
          <a:p>
            <a:pPr marL="285750" indent="-285750">
              <a:buFont typeface="Wingdings" panose="05000000000000000000" pitchFamily="2" charset="2"/>
              <a:buChar char="§"/>
            </a:pPr>
            <a:r>
              <a:rPr lang="en-US" sz="1600" dirty="0">
                <a:latin typeface="Aptos" panose="020B0004020202020204" pitchFamily="34" charset="0"/>
              </a:rPr>
              <a:t>Box 18a – Tax ID (for billing entity):  Leave blank if an individual provider is enrolling under their SSN and on page 12 box 31a-c would be left blank.</a:t>
            </a:r>
          </a:p>
          <a:p>
            <a:pPr marL="285750" indent="-285750">
              <a:buFont typeface="Wingdings" panose="05000000000000000000" pitchFamily="2" charset="2"/>
              <a:buChar char="§"/>
            </a:pPr>
            <a:endParaRPr lang="en-US" sz="1600" b="0" i="0" u="none" strike="noStrike" dirty="0">
              <a:solidFill>
                <a:srgbClr val="000000"/>
              </a:solidFill>
              <a:effectLst/>
              <a:latin typeface="Aptos" panose="020B0004020202020204" pitchFamily="34" charset="0"/>
            </a:endParaRPr>
          </a:p>
          <a:p>
            <a:pPr marL="285750" indent="-285750">
              <a:buFont typeface="Wingdings" panose="05000000000000000000" pitchFamily="2" charset="2"/>
              <a:buChar char="§"/>
            </a:pPr>
            <a:r>
              <a:rPr lang="en-US" sz="1600" b="0" i="0" u="none" strike="noStrike" dirty="0">
                <a:solidFill>
                  <a:srgbClr val="000000"/>
                </a:solidFill>
                <a:effectLst/>
                <a:latin typeface="Aptos" panose="020B0004020202020204" pitchFamily="34" charset="0"/>
              </a:rPr>
              <a:t>18b – Date of Birth: Leave blank if your application is for a group, facility entity or agency. </a:t>
            </a:r>
          </a:p>
          <a:p>
            <a:pPr marL="285750" indent="-285750">
              <a:buFont typeface="Wingdings" panose="05000000000000000000" pitchFamily="2" charset="2"/>
              <a:buChar char="§"/>
            </a:pPr>
            <a:endParaRPr lang="en-US" sz="1600" dirty="0">
              <a:latin typeface="Aptos" panose="020B0004020202020204" pitchFamily="34" charset="0"/>
            </a:endParaRPr>
          </a:p>
          <a:p>
            <a:pPr marL="285750" indent="-285750">
              <a:buFont typeface="Wingdings" panose="05000000000000000000" pitchFamily="2" charset="2"/>
              <a:buChar char="§"/>
            </a:pPr>
            <a:endParaRPr lang="en-US" sz="1600"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p:txBody>
      </p:sp>
    </p:spTree>
    <p:extLst>
      <p:ext uri="{BB962C8B-B14F-4D97-AF65-F5344CB8AC3E}">
        <p14:creationId xmlns:p14="http://schemas.microsoft.com/office/powerpoint/2010/main" val="170126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64A28-0C8A-C8FE-62ED-91D815BF5AD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CC480B3-0ECB-2928-18DD-4B1536FA1D10}"/>
              </a:ext>
            </a:extLst>
          </p:cNvPr>
          <p:cNvSpPr>
            <a:spLocks noGrp="1"/>
          </p:cNvSpPr>
          <p:nvPr>
            <p:ph type="sldNum" sz="quarter" idx="12"/>
          </p:nvPr>
        </p:nvSpPr>
        <p:spPr/>
        <p:txBody>
          <a:bodyPr/>
          <a:lstStyle/>
          <a:p>
            <a:fld id="{C95E8E5B-C54E-4915-B069-2B2C8B7FEC1E}" type="slidenum">
              <a:rPr lang="en-US" smtClean="0"/>
              <a:pPr/>
              <a:t>16</a:t>
            </a:fld>
            <a:endParaRPr lang="en-US" dirty="0"/>
          </a:p>
        </p:txBody>
      </p:sp>
      <p:sp>
        <p:nvSpPr>
          <p:cNvPr id="8" name="Title 1">
            <a:extLst>
              <a:ext uri="{FF2B5EF4-FFF2-40B4-BE49-F238E27FC236}">
                <a16:creationId xmlns:a16="http://schemas.microsoft.com/office/drawing/2014/main" id="{945EC6F1-EA6E-F991-EDCC-9F8D22ABC620}"/>
              </a:ext>
            </a:extLst>
          </p:cNvPr>
          <p:cNvSpPr txBox="1">
            <a:spLocks/>
          </p:cNvSpPr>
          <p:nvPr/>
        </p:nvSpPr>
        <p:spPr>
          <a:xfrm>
            <a:off x="160487" y="202061"/>
            <a:ext cx="7728785" cy="758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Application -Page 10, Continued</a:t>
            </a:r>
          </a:p>
        </p:txBody>
      </p:sp>
      <p:sp>
        <p:nvSpPr>
          <p:cNvPr id="6" name="TextBox 5">
            <a:extLst>
              <a:ext uri="{FF2B5EF4-FFF2-40B4-BE49-F238E27FC236}">
                <a16:creationId xmlns:a16="http://schemas.microsoft.com/office/drawing/2014/main" id="{4CDC11B1-45E8-965D-0EDE-B59FD0E23F5F}"/>
              </a:ext>
            </a:extLst>
          </p:cNvPr>
          <p:cNvSpPr txBox="1"/>
          <p:nvPr/>
        </p:nvSpPr>
        <p:spPr>
          <a:xfrm>
            <a:off x="160487" y="1141858"/>
            <a:ext cx="8559767" cy="5016758"/>
          </a:xfrm>
          <a:prstGeom prst="rect">
            <a:avLst/>
          </a:prstGeom>
          <a:noFill/>
        </p:spPr>
        <p:txBody>
          <a:bodyPr wrap="square" rtlCol="0">
            <a:spAutoFit/>
          </a:bodyPr>
          <a:lstStyle/>
          <a:p>
            <a:r>
              <a:rPr lang="en-US" sz="1600" b="1" dirty="0">
                <a:latin typeface="Aptos" panose="020B0004020202020204" pitchFamily="34" charset="0"/>
              </a:rPr>
              <a:t>Complete for each individual professional and institutional category</a:t>
            </a:r>
            <a:r>
              <a:rPr lang="en-US" sz="1600" dirty="0">
                <a:latin typeface="Aptos" panose="020B0004020202020204" pitchFamily="34" charset="0"/>
              </a:rPr>
              <a:t>.</a:t>
            </a:r>
          </a:p>
          <a:p>
            <a:endParaRPr lang="en-US" sz="1600" dirty="0">
              <a:latin typeface="Aptos" panose="020B0004020202020204" pitchFamily="34" charset="0"/>
            </a:endParaRPr>
          </a:p>
          <a:p>
            <a:pPr marL="285750" indent="-285750">
              <a:buFont typeface="Wingdings" panose="05000000000000000000" pitchFamily="2" charset="2"/>
              <a:buChar char="§"/>
            </a:pPr>
            <a:r>
              <a:rPr lang="en-US" sz="1600" dirty="0">
                <a:solidFill>
                  <a:srgbClr val="000000"/>
                </a:solidFill>
                <a:latin typeface="Aptos" panose="020B0004020202020204" pitchFamily="34" charset="0"/>
              </a:rPr>
              <a:t>Box 20 a and c - Service Address:  Physical location where services will be provided. Box 20c - Additional addresses, if necessary. </a:t>
            </a:r>
          </a:p>
          <a:p>
            <a:pPr marL="285750" indent="-285750">
              <a:buFont typeface="Wingdings" panose="05000000000000000000" pitchFamily="2" charset="2"/>
              <a:buChar char="§"/>
            </a:pPr>
            <a:endParaRPr lang="en-US" sz="1600"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dirty="0">
                <a:solidFill>
                  <a:srgbClr val="000000"/>
                </a:solidFill>
                <a:latin typeface="Aptos" panose="020B0004020202020204" pitchFamily="34" charset="0"/>
              </a:rPr>
              <a:t>Box 20a(i) and c(i) – Address Phone Number: Ensure that the phone number is located at the physical address listed.</a:t>
            </a:r>
          </a:p>
          <a:p>
            <a:pPr marL="285750" indent="-285750">
              <a:buFont typeface="Wingdings" panose="05000000000000000000" pitchFamily="2" charset="2"/>
              <a:buChar char="§"/>
            </a:pPr>
            <a:endParaRPr lang="en-US" sz="1600"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dirty="0">
                <a:solidFill>
                  <a:srgbClr val="000000"/>
                </a:solidFill>
                <a:latin typeface="Aptos" panose="020B0004020202020204" pitchFamily="34" charset="0"/>
              </a:rPr>
              <a:t>Box 21- Pay to and 1099 address.</a:t>
            </a:r>
          </a:p>
          <a:p>
            <a:endParaRPr lang="en-US" sz="1600"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dirty="0">
                <a:solidFill>
                  <a:srgbClr val="000000"/>
                </a:solidFill>
                <a:latin typeface="Aptos" panose="020B0004020202020204" pitchFamily="34" charset="0"/>
              </a:rPr>
              <a:t>Box 23b – Taxonomy Code (if applicable):  Mark as NA</a:t>
            </a:r>
          </a:p>
          <a:p>
            <a:pPr marL="285750" indent="-285750">
              <a:buFont typeface="Wingdings" panose="05000000000000000000" pitchFamily="2" charset="2"/>
              <a:buChar char="§"/>
            </a:pPr>
            <a:endParaRPr lang="en-US" sz="1600"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dirty="0">
                <a:solidFill>
                  <a:srgbClr val="000000"/>
                </a:solidFill>
                <a:latin typeface="Aptos" panose="020B0004020202020204" pitchFamily="34" charset="0"/>
              </a:rPr>
              <a:t>Box 24 a-g – Primary Professional License or Certification Number, 10-Digit CLIA Number, State Issued, Initial Effective Date, Current Expiration Date, CLlA Effective Date,  and CLIA Expiration Date: Current license number or certification number required and attached.</a:t>
            </a:r>
            <a:endParaRPr lang="en-US" sz="1600" dirty="0">
              <a:latin typeface="Aptos" panose="020B0004020202020204" pitchFamily="34" charset="0"/>
            </a:endParaRPr>
          </a:p>
          <a:p>
            <a:pPr marL="285750" indent="-285750">
              <a:buFont typeface="Wingdings" panose="05000000000000000000" pitchFamily="2" charset="2"/>
              <a:buChar char="§"/>
            </a:pPr>
            <a:endParaRPr lang="en-US" sz="1600" dirty="0">
              <a:latin typeface="Aptos" panose="020B0004020202020204" pitchFamily="34" charset="0"/>
            </a:endParaRPr>
          </a:p>
          <a:p>
            <a:pPr marL="285750" indent="-285750">
              <a:buFont typeface="Wingdings" panose="05000000000000000000" pitchFamily="2" charset="2"/>
              <a:buChar char="§"/>
            </a:pPr>
            <a:endParaRPr lang="en-US" sz="1600" dirty="0">
              <a:latin typeface="Aptos" panose="020B0004020202020204" pitchFamily="34" charset="0"/>
            </a:endParaRPr>
          </a:p>
          <a:p>
            <a:pPr marL="285750" indent="-285750">
              <a:buFont typeface="Wingdings" panose="05000000000000000000" pitchFamily="2" charset="2"/>
              <a:buChar char="§"/>
            </a:pPr>
            <a:endParaRPr lang="en-US" sz="1600" dirty="0">
              <a:latin typeface="Aptos" panose="020B0004020202020204" pitchFamily="34" charset="0"/>
            </a:endParaRPr>
          </a:p>
          <a:p>
            <a:endParaRPr lang="en-US" sz="1600" dirty="0">
              <a:latin typeface="Aptos" panose="020B0004020202020204" pitchFamily="34" charset="0"/>
            </a:endParaRPr>
          </a:p>
          <a:p>
            <a:endParaRPr lang="en-US" sz="1600" dirty="0">
              <a:latin typeface="Aptos" panose="020B0004020202020204" pitchFamily="34" charset="0"/>
            </a:endParaRPr>
          </a:p>
        </p:txBody>
      </p:sp>
    </p:spTree>
    <p:extLst>
      <p:ext uri="{BB962C8B-B14F-4D97-AF65-F5344CB8AC3E}">
        <p14:creationId xmlns:p14="http://schemas.microsoft.com/office/powerpoint/2010/main" val="299848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8A407-F723-838F-F2D4-1C1AF33CDA7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2B2944B-D61B-5372-395C-0D6BCFF696BE}"/>
              </a:ext>
            </a:extLst>
          </p:cNvPr>
          <p:cNvSpPr>
            <a:spLocks noGrp="1"/>
          </p:cNvSpPr>
          <p:nvPr>
            <p:ph type="sldNum" sz="quarter" idx="12"/>
          </p:nvPr>
        </p:nvSpPr>
        <p:spPr/>
        <p:txBody>
          <a:bodyPr/>
          <a:lstStyle/>
          <a:p>
            <a:fld id="{C95E8E5B-C54E-4915-B069-2B2C8B7FEC1E}" type="slidenum">
              <a:rPr lang="en-US" smtClean="0"/>
              <a:pPr/>
              <a:t>17</a:t>
            </a:fld>
            <a:endParaRPr lang="en-US" dirty="0"/>
          </a:p>
        </p:txBody>
      </p:sp>
      <p:sp>
        <p:nvSpPr>
          <p:cNvPr id="8" name="Title 1">
            <a:extLst>
              <a:ext uri="{FF2B5EF4-FFF2-40B4-BE49-F238E27FC236}">
                <a16:creationId xmlns:a16="http://schemas.microsoft.com/office/drawing/2014/main" id="{F245FAAB-A6A5-C2F3-9166-BD980C4DF48A}"/>
              </a:ext>
            </a:extLst>
          </p:cNvPr>
          <p:cNvSpPr txBox="1">
            <a:spLocks/>
          </p:cNvSpPr>
          <p:nvPr/>
        </p:nvSpPr>
        <p:spPr>
          <a:xfrm>
            <a:off x="160487" y="202061"/>
            <a:ext cx="7728785" cy="758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Application – Page 12</a:t>
            </a:r>
          </a:p>
        </p:txBody>
      </p:sp>
      <p:sp>
        <p:nvSpPr>
          <p:cNvPr id="6" name="TextBox 5">
            <a:extLst>
              <a:ext uri="{FF2B5EF4-FFF2-40B4-BE49-F238E27FC236}">
                <a16:creationId xmlns:a16="http://schemas.microsoft.com/office/drawing/2014/main" id="{0284A8BB-A645-C765-F267-AF775DA4EB5B}"/>
              </a:ext>
            </a:extLst>
          </p:cNvPr>
          <p:cNvSpPr txBox="1"/>
          <p:nvPr/>
        </p:nvSpPr>
        <p:spPr>
          <a:xfrm>
            <a:off x="160487" y="1141858"/>
            <a:ext cx="8559767" cy="2649893"/>
          </a:xfrm>
          <a:prstGeom prst="rect">
            <a:avLst/>
          </a:prstGeom>
          <a:noFill/>
        </p:spPr>
        <p:txBody>
          <a:bodyPr wrap="square" rtlCol="0">
            <a:spAutoFit/>
          </a:bodyPr>
          <a:lstStyle/>
          <a:p>
            <a:pPr marL="285750" indent="-285750" algn="l" rtl="0" fontAlgn="base">
              <a:lnSpc>
                <a:spcPts val="1950"/>
              </a:lnSpc>
              <a:buFont typeface="Wingdings" panose="05000000000000000000" pitchFamily="2" charset="2"/>
              <a:buChar char="§"/>
            </a:pPr>
            <a:r>
              <a:rPr lang="en-US" sz="1600" b="0" i="0" dirty="0">
                <a:solidFill>
                  <a:srgbClr val="000000"/>
                </a:solidFill>
                <a:effectLst/>
                <a:latin typeface="Aptos" panose="020B0004020202020204" pitchFamily="34" charset="0"/>
              </a:rPr>
              <a:t>Box 30a-c – Disciplinary History: Must be a written explanation by the affected provider, do not submit state or federal documents. </a:t>
            </a:r>
          </a:p>
          <a:p>
            <a:pPr marL="285750" indent="-285750" algn="l" rtl="0" fontAlgn="base">
              <a:lnSpc>
                <a:spcPts val="1950"/>
              </a:lnSpc>
              <a:buFont typeface="Wingdings" panose="05000000000000000000" pitchFamily="2" charset="2"/>
              <a:buChar char="§"/>
            </a:pPr>
            <a:endParaRPr lang="en-US" sz="1600" b="0" i="0" dirty="0">
              <a:solidFill>
                <a:srgbClr val="000000"/>
              </a:solidFill>
              <a:effectLst/>
              <a:latin typeface="Aptos" panose="020B0004020202020204" pitchFamily="34" charset="0"/>
            </a:endParaRPr>
          </a:p>
          <a:p>
            <a:pPr marL="285750" indent="-285750" fontAlgn="base">
              <a:lnSpc>
                <a:spcPts val="1950"/>
              </a:lnSpc>
              <a:buFont typeface="Wingdings" panose="05000000000000000000" pitchFamily="2" charset="2"/>
              <a:buChar char="§"/>
            </a:pPr>
            <a:r>
              <a:rPr lang="en-US" sz="1600" dirty="0">
                <a:latin typeface="Aptos" panose="020B0004020202020204" pitchFamily="34" charset="0"/>
              </a:rPr>
              <a:t> Boxes 31a-c: </a:t>
            </a:r>
            <a:r>
              <a:rPr lang="en-US" sz="1600" dirty="0">
                <a:effectLst/>
                <a:latin typeface="Aptos" panose="020B0004020202020204" pitchFamily="34" charset="0"/>
              </a:rPr>
              <a:t>Should be completed when an individual provider enrolling would like to be linked to a group. </a:t>
            </a:r>
          </a:p>
          <a:p>
            <a:pPr marL="285750" indent="-285750" fontAlgn="base">
              <a:lnSpc>
                <a:spcPts val="1950"/>
              </a:lnSpc>
              <a:buFont typeface="Wingdings" panose="05000000000000000000" pitchFamily="2" charset="2"/>
              <a:buChar char="§"/>
            </a:pPr>
            <a:endParaRPr lang="en-US" sz="1600" dirty="0">
              <a:latin typeface="Aptos" panose="020B0004020202020204" pitchFamily="34" charset="0"/>
            </a:endParaRPr>
          </a:p>
          <a:p>
            <a:pPr marL="285750" indent="-285750" fontAlgn="base">
              <a:lnSpc>
                <a:spcPts val="1950"/>
              </a:lnSpc>
              <a:buFont typeface="Wingdings" panose="05000000000000000000" pitchFamily="2" charset="2"/>
              <a:buChar char="§"/>
            </a:pPr>
            <a:r>
              <a:rPr lang="en-US" sz="1600" dirty="0">
                <a:effectLst/>
                <a:latin typeface="Aptos" panose="020B0004020202020204" pitchFamily="34" charset="0"/>
              </a:rPr>
              <a:t>Boxes 32 and 33: Are required to be answered on all applications. </a:t>
            </a:r>
          </a:p>
          <a:p>
            <a:pPr marL="742950" lvl="1" indent="-285750" fontAlgn="base">
              <a:lnSpc>
                <a:spcPts val="1950"/>
              </a:lnSpc>
              <a:buFont typeface="Wingdings" panose="05000000000000000000" pitchFamily="2" charset="2"/>
              <a:buChar char="§"/>
            </a:pPr>
            <a:r>
              <a:rPr lang="en-US" sz="1600" dirty="0">
                <a:latin typeface="Aptos" panose="020B0004020202020204" pitchFamily="34" charset="0"/>
              </a:rPr>
              <a:t>Box 32 – Are you currently enrolled in another state’s Medicaid/CHIP program?</a:t>
            </a:r>
          </a:p>
          <a:p>
            <a:pPr marL="742950" lvl="1" indent="-285750" fontAlgn="base">
              <a:lnSpc>
                <a:spcPts val="1950"/>
              </a:lnSpc>
              <a:buFont typeface="Wingdings" panose="05000000000000000000" pitchFamily="2" charset="2"/>
              <a:buChar char="§"/>
            </a:pPr>
            <a:r>
              <a:rPr lang="en-US" sz="1600" dirty="0">
                <a:effectLst/>
                <a:latin typeface="Aptos" panose="020B0004020202020204" pitchFamily="34" charset="0"/>
              </a:rPr>
              <a:t>Box 33 – Are you currently enrolled with Medicare?</a:t>
            </a:r>
          </a:p>
          <a:p>
            <a:pPr marL="285750" indent="-285750" algn="l" rtl="0" fontAlgn="base">
              <a:lnSpc>
                <a:spcPts val="1950"/>
              </a:lnSpc>
              <a:buFont typeface="Wingdings" panose="05000000000000000000" pitchFamily="2" charset="2"/>
              <a:buChar char="§"/>
            </a:pPr>
            <a:endParaRPr lang="en-US" sz="1600" b="0" i="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3945169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4E7B-8DEE-39CA-8604-4C1F2AF9BAEF}"/>
              </a:ext>
            </a:extLst>
          </p:cNvPr>
          <p:cNvSpPr>
            <a:spLocks noGrp="1"/>
          </p:cNvSpPr>
          <p:nvPr>
            <p:ph type="title"/>
          </p:nvPr>
        </p:nvSpPr>
        <p:spPr>
          <a:xfrm>
            <a:off x="336190" y="276684"/>
            <a:ext cx="6478948" cy="634732"/>
          </a:xfrm>
        </p:spPr>
        <p:txBody>
          <a:bodyPr>
            <a:normAutofit/>
          </a:bodyPr>
          <a:lstStyle/>
          <a:p>
            <a:r>
              <a:rPr lang="en-US" sz="2800" dirty="0">
                <a:solidFill>
                  <a:schemeClr val="accent1"/>
                </a:solidFill>
              </a:rPr>
              <a:t>Application - Don’t forget to sign</a:t>
            </a:r>
          </a:p>
        </p:txBody>
      </p:sp>
      <p:sp>
        <p:nvSpPr>
          <p:cNvPr id="7" name="Slide Number Placeholder 6">
            <a:extLst>
              <a:ext uri="{FF2B5EF4-FFF2-40B4-BE49-F238E27FC236}">
                <a16:creationId xmlns:a16="http://schemas.microsoft.com/office/drawing/2014/main" id="{AFE615F8-C442-9889-7E87-886E22B1C9BE}"/>
              </a:ext>
            </a:extLst>
          </p:cNvPr>
          <p:cNvSpPr>
            <a:spLocks noGrp="1"/>
          </p:cNvSpPr>
          <p:nvPr>
            <p:ph type="sldNum" sz="quarter" idx="12"/>
          </p:nvPr>
        </p:nvSpPr>
        <p:spPr/>
        <p:txBody>
          <a:bodyPr/>
          <a:lstStyle/>
          <a:p>
            <a:fld id="{C95E8E5B-C54E-4915-B069-2B2C8B7FEC1E}" type="slidenum">
              <a:rPr lang="en-US" smtClean="0"/>
              <a:pPr/>
              <a:t>18</a:t>
            </a:fld>
            <a:endParaRPr lang="en-US" dirty="0"/>
          </a:p>
        </p:txBody>
      </p:sp>
      <p:pic>
        <p:nvPicPr>
          <p:cNvPr id="9" name="Picture 8">
            <a:extLst>
              <a:ext uri="{FF2B5EF4-FFF2-40B4-BE49-F238E27FC236}">
                <a16:creationId xmlns:a16="http://schemas.microsoft.com/office/drawing/2014/main" id="{DBAF0BE4-B6B6-9131-A27E-4D1670C0BA67}"/>
              </a:ext>
            </a:extLst>
          </p:cNvPr>
          <p:cNvPicPr>
            <a:picLocks noChangeAspect="1"/>
          </p:cNvPicPr>
          <p:nvPr/>
        </p:nvPicPr>
        <p:blipFill>
          <a:blip r:embed="rId3"/>
          <a:stretch>
            <a:fillRect/>
          </a:stretch>
        </p:blipFill>
        <p:spPr>
          <a:xfrm>
            <a:off x="186854" y="879700"/>
            <a:ext cx="8042746" cy="3785971"/>
          </a:xfrm>
          <a:prstGeom prst="rect">
            <a:avLst/>
          </a:prstGeom>
        </p:spPr>
      </p:pic>
      <p:sp>
        <p:nvSpPr>
          <p:cNvPr id="15" name="TextBox 14">
            <a:extLst>
              <a:ext uri="{FF2B5EF4-FFF2-40B4-BE49-F238E27FC236}">
                <a16:creationId xmlns:a16="http://schemas.microsoft.com/office/drawing/2014/main" id="{32663315-B27F-15F8-860B-ECFDED559ACE}"/>
              </a:ext>
            </a:extLst>
          </p:cNvPr>
          <p:cNvSpPr txBox="1"/>
          <p:nvPr/>
        </p:nvSpPr>
        <p:spPr>
          <a:xfrm>
            <a:off x="1934736" y="4458283"/>
            <a:ext cx="6580614" cy="338554"/>
          </a:xfrm>
          <a:prstGeom prst="rect">
            <a:avLst/>
          </a:prstGeom>
          <a:noFill/>
        </p:spPr>
        <p:txBody>
          <a:bodyPr wrap="square" rtlCol="0">
            <a:spAutoFit/>
          </a:bodyPr>
          <a:lstStyle/>
          <a:p>
            <a:r>
              <a:rPr lang="en-US" sz="1600" dirty="0">
                <a:latin typeface="Aptos" panose="020B0004020202020204" pitchFamily="34" charset="0"/>
              </a:rPr>
              <a:t>New email:</a:t>
            </a:r>
            <a:r>
              <a:rPr lang="en-US" sz="1600" b="1" dirty="0">
                <a:latin typeface="Aptos" panose="020B0004020202020204" pitchFamily="34" charset="0"/>
              </a:rPr>
              <a:t> IMEProviderEnrollment@HHS.iowa.gov</a:t>
            </a: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49585021-E528-151E-7B15-70C016C8BAEF}"/>
                  </a:ext>
                </a:extLst>
              </p14:cNvPr>
              <p14:cNvContentPartPr/>
              <p14:nvPr/>
            </p14:nvContentPartPr>
            <p14:xfrm>
              <a:off x="3341099" y="4425289"/>
              <a:ext cx="2799360" cy="720"/>
            </p14:xfrm>
          </p:contentPart>
        </mc:Choice>
        <mc:Fallback xmlns="">
          <p:pic>
            <p:nvPicPr>
              <p:cNvPr id="11" name="Ink 10">
                <a:extLst>
                  <a:ext uri="{FF2B5EF4-FFF2-40B4-BE49-F238E27FC236}">
                    <a16:creationId xmlns:a16="http://schemas.microsoft.com/office/drawing/2014/main" id="{49585021-E528-151E-7B15-70C016C8BAEF}"/>
                  </a:ext>
                </a:extLst>
              </p:cNvPr>
              <p:cNvPicPr/>
              <p:nvPr/>
            </p:nvPicPr>
            <p:blipFill>
              <a:blip r:embed="rId6"/>
              <a:stretch>
                <a:fillRect/>
              </a:stretch>
            </p:blipFill>
            <p:spPr>
              <a:xfrm>
                <a:off x="3334979" y="4413049"/>
                <a:ext cx="2811600" cy="25200"/>
              </a:xfrm>
              <a:prstGeom prst="rect">
                <a:avLst/>
              </a:prstGeom>
            </p:spPr>
          </p:pic>
        </mc:Fallback>
      </mc:AlternateContent>
      <p:cxnSp>
        <p:nvCxnSpPr>
          <p:cNvPr id="13" name="Straight Arrow Connector 12">
            <a:extLst>
              <a:ext uri="{FF2B5EF4-FFF2-40B4-BE49-F238E27FC236}">
                <a16:creationId xmlns:a16="http://schemas.microsoft.com/office/drawing/2014/main" id="{DE41DCB5-C9EF-8A59-FBCF-8FFE5C909D5D}"/>
              </a:ext>
            </a:extLst>
          </p:cNvPr>
          <p:cNvCxnSpPr>
            <a:cxnSpLocks/>
            <a:endCxn id="15" idx="1"/>
          </p:cNvCxnSpPr>
          <p:nvPr/>
        </p:nvCxnSpPr>
        <p:spPr>
          <a:xfrm>
            <a:off x="1511454" y="4331392"/>
            <a:ext cx="423282" cy="2961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5E1F672-66F1-DE2D-F4D7-6FF11E07C08D}"/>
              </a:ext>
            </a:extLst>
          </p:cNvPr>
          <p:cNvSpPr txBox="1"/>
          <p:nvPr/>
        </p:nvSpPr>
        <p:spPr>
          <a:xfrm>
            <a:off x="336190" y="4863635"/>
            <a:ext cx="7893410" cy="1077218"/>
          </a:xfrm>
          <a:prstGeom prst="rect">
            <a:avLst/>
          </a:prstGeom>
          <a:solidFill>
            <a:schemeClr val="accent2"/>
          </a:solidFill>
        </p:spPr>
        <p:txBody>
          <a:bodyPr wrap="square" rtlCol="0">
            <a:spAutoFit/>
          </a:bodyPr>
          <a:lstStyle/>
          <a:p>
            <a:r>
              <a:rPr lang="en-US" sz="1600" b="1" dirty="0">
                <a:latin typeface="Aptos" panose="020B0004020202020204" pitchFamily="34" charset="0"/>
              </a:rPr>
              <a:t>This is a legal document, and anyone who signs it shall be held liable for its content. If you are receiving notifications about this application and did not authorize it, please contact IMEProviderEnrollment@hhs.iowa.gov immediately.</a:t>
            </a:r>
            <a:endParaRPr lang="en-US" sz="1600" b="1" i="0" dirty="0">
              <a:solidFill>
                <a:srgbClr val="000000"/>
              </a:solidFill>
              <a:effectLst/>
              <a:latin typeface="Aptos" panose="020B0004020202020204" pitchFamily="34" charset="0"/>
            </a:endParaRPr>
          </a:p>
          <a:p>
            <a:endParaRPr lang="en-US" sz="1600" b="1" dirty="0">
              <a:latin typeface="Aptos" panose="020B0004020202020204" pitchFamily="34" charset="0"/>
            </a:endParaRPr>
          </a:p>
        </p:txBody>
      </p:sp>
    </p:spTree>
    <p:extLst>
      <p:ext uri="{BB962C8B-B14F-4D97-AF65-F5344CB8AC3E}">
        <p14:creationId xmlns:p14="http://schemas.microsoft.com/office/powerpoint/2010/main" val="237203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8CE88-AC79-9EC2-9E4C-3F09B1D39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4E884-B405-44EB-8ADA-D9B2700BBBBF}"/>
              </a:ext>
            </a:extLst>
          </p:cNvPr>
          <p:cNvSpPr>
            <a:spLocks noGrp="1"/>
          </p:cNvSpPr>
          <p:nvPr>
            <p:ph type="title"/>
          </p:nvPr>
        </p:nvSpPr>
        <p:spPr/>
        <p:txBody>
          <a:bodyPr/>
          <a:lstStyle/>
          <a:p>
            <a:r>
              <a:rPr lang="en-US" dirty="0"/>
              <a:t>Top Issues</a:t>
            </a:r>
          </a:p>
        </p:txBody>
      </p:sp>
      <p:sp>
        <p:nvSpPr>
          <p:cNvPr id="3" name="Text Placeholder 2">
            <a:extLst>
              <a:ext uri="{FF2B5EF4-FFF2-40B4-BE49-F238E27FC236}">
                <a16:creationId xmlns:a16="http://schemas.microsoft.com/office/drawing/2014/main" id="{74655D17-0D63-0E9F-E987-6B76B495EB9A}"/>
              </a:ext>
            </a:extLst>
          </p:cNvPr>
          <p:cNvSpPr>
            <a:spLocks noGrp="1"/>
          </p:cNvSpPr>
          <p:nvPr>
            <p:ph type="body" idx="1"/>
          </p:nvPr>
        </p:nvSpPr>
        <p:spPr/>
        <p:txBody>
          <a:bodyPr/>
          <a:lstStyle/>
          <a:p>
            <a:r>
              <a:rPr lang="en-US" dirty="0"/>
              <a:t>Denials and Delays</a:t>
            </a:r>
          </a:p>
        </p:txBody>
      </p:sp>
      <p:sp>
        <p:nvSpPr>
          <p:cNvPr id="4" name="Slide Number Placeholder 3">
            <a:extLst>
              <a:ext uri="{FF2B5EF4-FFF2-40B4-BE49-F238E27FC236}">
                <a16:creationId xmlns:a16="http://schemas.microsoft.com/office/drawing/2014/main" id="{0E3F5CD3-C6E1-161F-6927-1FD703E1260B}"/>
              </a:ext>
            </a:extLst>
          </p:cNvPr>
          <p:cNvSpPr>
            <a:spLocks noGrp="1"/>
          </p:cNvSpPr>
          <p:nvPr>
            <p:ph type="sldNum" sz="quarter" idx="12"/>
          </p:nvPr>
        </p:nvSpPr>
        <p:spPr/>
        <p:txBody>
          <a:bodyPr/>
          <a:lstStyle/>
          <a:p>
            <a:fld id="{C95E8E5B-C54E-4915-B069-2B2C8B7FEC1E}" type="slidenum">
              <a:rPr lang="en-US" smtClean="0"/>
              <a:pPr/>
              <a:t>19</a:t>
            </a:fld>
            <a:endParaRPr lang="en-US" dirty="0"/>
          </a:p>
        </p:txBody>
      </p:sp>
    </p:spTree>
    <p:extLst>
      <p:ext uri="{BB962C8B-B14F-4D97-AF65-F5344CB8AC3E}">
        <p14:creationId xmlns:p14="http://schemas.microsoft.com/office/powerpoint/2010/main" val="274115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8015F9-82ED-C1CD-E13D-70333777F955}"/>
              </a:ext>
            </a:extLst>
          </p:cNvPr>
          <p:cNvSpPr/>
          <p:nvPr/>
        </p:nvSpPr>
        <p:spPr>
          <a:xfrm>
            <a:off x="930929" y="1532170"/>
            <a:ext cx="1556496" cy="408581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50FA21A-B599-EACE-2E92-559A958012F7}"/>
              </a:ext>
            </a:extLst>
          </p:cNvPr>
          <p:cNvSpPr txBox="1">
            <a:spLocks/>
          </p:cNvSpPr>
          <p:nvPr/>
        </p:nvSpPr>
        <p:spPr>
          <a:xfrm>
            <a:off x="707607" y="120572"/>
            <a:ext cx="77287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dirty="0">
                <a:solidFill>
                  <a:schemeClr val="accent1"/>
                </a:solidFill>
              </a:rPr>
              <a:t>Objectives</a:t>
            </a:r>
          </a:p>
        </p:txBody>
      </p:sp>
      <p:sp>
        <p:nvSpPr>
          <p:cNvPr id="9" name="Rectangle 8">
            <a:extLst>
              <a:ext uri="{FF2B5EF4-FFF2-40B4-BE49-F238E27FC236}">
                <a16:creationId xmlns:a16="http://schemas.microsoft.com/office/drawing/2014/main" id="{E32948CC-DF12-D7B7-A4EE-B20B07F48823}"/>
              </a:ext>
            </a:extLst>
          </p:cNvPr>
          <p:cNvSpPr/>
          <p:nvPr/>
        </p:nvSpPr>
        <p:spPr>
          <a:xfrm>
            <a:off x="2890662" y="1532170"/>
            <a:ext cx="1554351" cy="408581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899633D-3FC0-7E7E-F08B-B6E03B15DD7A}"/>
              </a:ext>
            </a:extLst>
          </p:cNvPr>
          <p:cNvSpPr/>
          <p:nvPr/>
        </p:nvSpPr>
        <p:spPr>
          <a:xfrm>
            <a:off x="4986921" y="1533767"/>
            <a:ext cx="1554352" cy="408581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6F5B3D53-8E6F-3D95-4500-0579FEE6FDF5}"/>
              </a:ext>
            </a:extLst>
          </p:cNvPr>
          <p:cNvSpPr txBox="1">
            <a:spLocks/>
          </p:cNvSpPr>
          <p:nvPr/>
        </p:nvSpPr>
        <p:spPr>
          <a:xfrm>
            <a:off x="910735" y="4132564"/>
            <a:ext cx="1514737" cy="656057"/>
          </a:xfrm>
          <a:prstGeom prst="rect">
            <a:avLst/>
          </a:prstGeom>
        </p:spPr>
        <p:txBody>
          <a:bodyPr/>
          <a:lst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spcBef>
                <a:spcPts val="0"/>
              </a:spcBef>
              <a:buFont typeface="Wingdings 3" panose="05040102010807070707" pitchFamily="18" charset="2"/>
              <a:buNone/>
            </a:pPr>
            <a:r>
              <a:rPr lang="en-US" sz="1800" b="1" dirty="0">
                <a:solidFill>
                  <a:schemeClr val="accent6"/>
                </a:solidFill>
                <a:latin typeface="Aptos" panose="020B0004020202020204" pitchFamily="34" charset="0"/>
              </a:rPr>
              <a:t>Application Process</a:t>
            </a:r>
            <a:endParaRPr lang="en-US" sz="1800" dirty="0">
              <a:latin typeface="Aptos" panose="020B0004020202020204" pitchFamily="34" charset="0"/>
            </a:endParaRPr>
          </a:p>
        </p:txBody>
      </p:sp>
      <p:sp>
        <p:nvSpPr>
          <p:cNvPr id="2" name="Slide Number Placeholder 1">
            <a:extLst>
              <a:ext uri="{FF2B5EF4-FFF2-40B4-BE49-F238E27FC236}">
                <a16:creationId xmlns:a16="http://schemas.microsoft.com/office/drawing/2014/main" id="{B1CE2C94-F572-6EBB-F214-94753BCB37B8}"/>
              </a:ext>
            </a:extLst>
          </p:cNvPr>
          <p:cNvSpPr>
            <a:spLocks noGrp="1"/>
          </p:cNvSpPr>
          <p:nvPr>
            <p:ph type="sldNum" sz="quarter" idx="12"/>
          </p:nvPr>
        </p:nvSpPr>
        <p:spPr/>
        <p:txBody>
          <a:bodyPr/>
          <a:lstStyle/>
          <a:p>
            <a:fld id="{C95E8E5B-C54E-4915-B069-2B2C8B7FEC1E}" type="slidenum">
              <a:rPr lang="en-US" smtClean="0"/>
              <a:pPr/>
              <a:t>2</a:t>
            </a:fld>
            <a:endParaRPr lang="en-US" dirty="0"/>
          </a:p>
        </p:txBody>
      </p:sp>
      <p:sp>
        <p:nvSpPr>
          <p:cNvPr id="26" name="Text Placeholder 4">
            <a:extLst>
              <a:ext uri="{FF2B5EF4-FFF2-40B4-BE49-F238E27FC236}">
                <a16:creationId xmlns:a16="http://schemas.microsoft.com/office/drawing/2014/main" id="{D91BBB58-332E-DC4D-6C4F-E874B16295A3}"/>
              </a:ext>
            </a:extLst>
          </p:cNvPr>
          <p:cNvSpPr txBox="1">
            <a:spLocks/>
          </p:cNvSpPr>
          <p:nvPr/>
        </p:nvSpPr>
        <p:spPr>
          <a:xfrm>
            <a:off x="2994346" y="4112125"/>
            <a:ext cx="1346983" cy="667132"/>
          </a:xfrm>
          <a:prstGeom prst="rect">
            <a:avLst/>
          </a:prstGeom>
        </p:spPr>
        <p:txBody>
          <a:bodyPr/>
          <a:lst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spcBef>
                <a:spcPts val="0"/>
              </a:spcBef>
              <a:buFont typeface="Wingdings 3" panose="05040102010807070707" pitchFamily="18" charset="2"/>
              <a:buNone/>
            </a:pPr>
            <a:r>
              <a:rPr lang="en-US" sz="2000" b="1" dirty="0">
                <a:solidFill>
                  <a:schemeClr val="accent6"/>
                </a:solidFill>
                <a:latin typeface="Aptos" panose="020B0004020202020204" pitchFamily="34" charset="0"/>
              </a:rPr>
              <a:t>Top</a:t>
            </a:r>
          </a:p>
          <a:p>
            <a:pPr marL="0" indent="0" algn="ctr">
              <a:lnSpc>
                <a:spcPct val="114000"/>
              </a:lnSpc>
              <a:spcBef>
                <a:spcPts val="0"/>
              </a:spcBef>
              <a:buFont typeface="Wingdings 3" panose="05040102010807070707" pitchFamily="18" charset="2"/>
              <a:buNone/>
            </a:pPr>
            <a:r>
              <a:rPr lang="en-US" sz="2000" b="1" dirty="0">
                <a:solidFill>
                  <a:schemeClr val="accent6"/>
                </a:solidFill>
                <a:latin typeface="Aptos" panose="020B0004020202020204" pitchFamily="34" charset="0"/>
              </a:rPr>
              <a:t> Issues</a:t>
            </a:r>
          </a:p>
        </p:txBody>
      </p:sp>
      <p:sp>
        <p:nvSpPr>
          <p:cNvPr id="14" name="Rectangle 13">
            <a:extLst>
              <a:ext uri="{FF2B5EF4-FFF2-40B4-BE49-F238E27FC236}">
                <a16:creationId xmlns:a16="http://schemas.microsoft.com/office/drawing/2014/main" id="{386E1603-6BDB-2A9E-61E3-D4559D7A1BEB}"/>
              </a:ext>
            </a:extLst>
          </p:cNvPr>
          <p:cNvSpPr/>
          <p:nvPr/>
        </p:nvSpPr>
        <p:spPr>
          <a:xfrm>
            <a:off x="7083181" y="1557324"/>
            <a:ext cx="1556497" cy="408581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4D8F2717-B64C-7ADE-FE90-F92843165C29}"/>
              </a:ext>
            </a:extLst>
          </p:cNvPr>
          <p:cNvSpPr txBox="1">
            <a:spLocks/>
          </p:cNvSpPr>
          <p:nvPr/>
        </p:nvSpPr>
        <p:spPr>
          <a:xfrm>
            <a:off x="7213719" y="4251298"/>
            <a:ext cx="1301631" cy="598432"/>
          </a:xfrm>
          <a:prstGeom prst="rect">
            <a:avLst/>
          </a:prstGeom>
        </p:spPr>
        <p:txBody>
          <a:bodyPr/>
          <a:lst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Font typeface="Wingdings 3" panose="05040102010807070707" pitchFamily="18" charset="2"/>
              <a:buNone/>
            </a:pPr>
            <a:r>
              <a:rPr lang="en-US" sz="1800" b="1" dirty="0">
                <a:solidFill>
                  <a:schemeClr val="accent6"/>
                </a:solidFill>
                <a:latin typeface="Aptos" panose="020B0004020202020204" pitchFamily="34" charset="0"/>
              </a:rPr>
              <a:t>Resources</a:t>
            </a:r>
          </a:p>
        </p:txBody>
      </p:sp>
      <p:sp>
        <p:nvSpPr>
          <p:cNvPr id="15" name="Text Placeholder 4">
            <a:extLst>
              <a:ext uri="{FF2B5EF4-FFF2-40B4-BE49-F238E27FC236}">
                <a16:creationId xmlns:a16="http://schemas.microsoft.com/office/drawing/2014/main" id="{80B3A786-74E1-27CA-2C35-4988CDFB4061}"/>
              </a:ext>
            </a:extLst>
          </p:cNvPr>
          <p:cNvSpPr txBox="1">
            <a:spLocks/>
          </p:cNvSpPr>
          <p:nvPr/>
        </p:nvSpPr>
        <p:spPr>
          <a:xfrm>
            <a:off x="4986920" y="4182598"/>
            <a:ext cx="1554352" cy="667132"/>
          </a:xfrm>
          <a:prstGeom prst="rect">
            <a:avLst/>
          </a:prstGeom>
        </p:spPr>
        <p:txBody>
          <a:bodyPr/>
          <a:lstStyle>
            <a:lvl1pPr marL="228600" indent="-228600" algn="l" defTabSz="914400" rtl="0" eaLnBrk="1" latinLnBrk="0" hangingPunct="1">
              <a:lnSpc>
                <a:spcPct val="90000"/>
              </a:lnSpc>
              <a:spcBef>
                <a:spcPts val="1000"/>
              </a:spcBef>
              <a:buFont typeface="Wingdings 3" panose="05040102010807070707" pitchFamily="18"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spcBef>
                <a:spcPts val="0"/>
              </a:spcBef>
              <a:buFont typeface="Wingdings 3" panose="05040102010807070707" pitchFamily="18" charset="2"/>
              <a:buNone/>
            </a:pPr>
            <a:r>
              <a:rPr lang="en-US" sz="1800" b="1" dirty="0">
                <a:solidFill>
                  <a:schemeClr val="accent6"/>
                </a:solidFill>
                <a:latin typeface="Aptos" panose="020B0004020202020204" pitchFamily="34" charset="0"/>
              </a:rPr>
              <a:t>Tips and Timeframes</a:t>
            </a:r>
          </a:p>
        </p:txBody>
      </p:sp>
      <p:pic>
        <p:nvPicPr>
          <p:cNvPr id="5" name="Graphic 4" descr="Clipboard with solid fill">
            <a:extLst>
              <a:ext uri="{FF2B5EF4-FFF2-40B4-BE49-F238E27FC236}">
                <a16:creationId xmlns:a16="http://schemas.microsoft.com/office/drawing/2014/main" id="{554854E9-8375-B56D-DDDB-DA887DC150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835" y="2233549"/>
            <a:ext cx="1366684" cy="1366684"/>
          </a:xfrm>
          <a:prstGeom prst="rect">
            <a:avLst/>
          </a:prstGeom>
        </p:spPr>
      </p:pic>
      <p:pic>
        <p:nvPicPr>
          <p:cNvPr id="16" name="Graphic 15" descr="Warning with solid fill">
            <a:extLst>
              <a:ext uri="{FF2B5EF4-FFF2-40B4-BE49-F238E27FC236}">
                <a16:creationId xmlns:a16="http://schemas.microsoft.com/office/drawing/2014/main" id="{E54C08A1-ABA8-B503-FB2E-D29E2FC6A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99739" y="2336213"/>
            <a:ext cx="1136196" cy="1136196"/>
          </a:xfrm>
          <a:prstGeom prst="rect">
            <a:avLst/>
          </a:prstGeom>
        </p:spPr>
      </p:pic>
      <p:pic>
        <p:nvPicPr>
          <p:cNvPr id="20" name="Graphic 19" descr="Lightbulb with solid fill">
            <a:extLst>
              <a:ext uri="{FF2B5EF4-FFF2-40B4-BE49-F238E27FC236}">
                <a16:creationId xmlns:a16="http://schemas.microsoft.com/office/drawing/2014/main" id="{B0C5F9F0-8764-F086-BABE-666CA91981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90553" y="2321983"/>
            <a:ext cx="1147089" cy="1147089"/>
          </a:xfrm>
          <a:prstGeom prst="rect">
            <a:avLst/>
          </a:prstGeom>
        </p:spPr>
      </p:pic>
      <p:pic>
        <p:nvPicPr>
          <p:cNvPr id="22" name="Graphic 21" descr="Key with solid fill">
            <a:extLst>
              <a:ext uri="{FF2B5EF4-FFF2-40B4-BE49-F238E27FC236}">
                <a16:creationId xmlns:a16="http://schemas.microsoft.com/office/drawing/2014/main" id="{1DECBCE8-AD74-48A5-FCED-EAA318DD25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06871" y="2339551"/>
            <a:ext cx="1129521" cy="1129521"/>
          </a:xfrm>
          <a:prstGeom prst="rect">
            <a:avLst/>
          </a:prstGeom>
        </p:spPr>
      </p:pic>
    </p:spTree>
    <p:extLst>
      <p:ext uri="{BB962C8B-B14F-4D97-AF65-F5344CB8AC3E}">
        <p14:creationId xmlns:p14="http://schemas.microsoft.com/office/powerpoint/2010/main" val="3242818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34C7B-27A5-B360-560C-82FEB3B3C99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486CE3-503F-B872-DC52-2834D7223D58}"/>
              </a:ext>
            </a:extLst>
          </p:cNvPr>
          <p:cNvSpPr>
            <a:spLocks noGrp="1"/>
          </p:cNvSpPr>
          <p:nvPr>
            <p:ph type="sldNum" sz="quarter" idx="12"/>
          </p:nvPr>
        </p:nvSpPr>
        <p:spPr>
          <a:xfrm>
            <a:off x="6457950" y="6356351"/>
            <a:ext cx="2057400" cy="365125"/>
          </a:xfrm>
        </p:spPr>
        <p:txBody>
          <a:bodyPr>
            <a:normAutofit/>
          </a:bodyPr>
          <a:lstStyle/>
          <a:p>
            <a:pPr>
              <a:spcAft>
                <a:spcPts val="600"/>
              </a:spcAft>
            </a:pPr>
            <a:fld id="{C95E8E5B-C54E-4915-B069-2B2C8B7FEC1E}" type="slidenum">
              <a:rPr lang="en-US" smtClean="0"/>
              <a:pPr>
                <a:spcAft>
                  <a:spcPts val="600"/>
                </a:spcAft>
              </a:pPr>
              <a:t>20</a:t>
            </a:fld>
            <a:endParaRPr lang="en-US" dirty="0"/>
          </a:p>
        </p:txBody>
      </p:sp>
      <p:sp>
        <p:nvSpPr>
          <p:cNvPr id="6" name="Title 1">
            <a:extLst>
              <a:ext uri="{FF2B5EF4-FFF2-40B4-BE49-F238E27FC236}">
                <a16:creationId xmlns:a16="http://schemas.microsoft.com/office/drawing/2014/main" id="{9EBCF2C8-CE24-FA79-09DE-3DAD1E748F44}"/>
              </a:ext>
            </a:extLst>
          </p:cNvPr>
          <p:cNvSpPr txBox="1">
            <a:spLocks/>
          </p:cNvSpPr>
          <p:nvPr/>
        </p:nvSpPr>
        <p:spPr>
          <a:xfrm>
            <a:off x="628650" y="337246"/>
            <a:ext cx="7886700" cy="720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Top Application Issues</a:t>
            </a:r>
          </a:p>
        </p:txBody>
      </p:sp>
      <p:sp>
        <p:nvSpPr>
          <p:cNvPr id="15" name="Rectangle: Rounded Corners 14">
            <a:extLst>
              <a:ext uri="{FF2B5EF4-FFF2-40B4-BE49-F238E27FC236}">
                <a16:creationId xmlns:a16="http://schemas.microsoft.com/office/drawing/2014/main" id="{F87F9BB8-1B38-BD69-035C-01C4291B14A4}"/>
              </a:ext>
            </a:extLst>
          </p:cNvPr>
          <p:cNvSpPr/>
          <p:nvPr/>
        </p:nvSpPr>
        <p:spPr>
          <a:xfrm>
            <a:off x="394365" y="1684662"/>
            <a:ext cx="8353425" cy="1183489"/>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en-US" dirty="0">
                <a:solidFill>
                  <a:schemeClr val="tx1"/>
                </a:solidFill>
              </a:rPr>
              <a:t>		</a:t>
            </a:r>
            <a:r>
              <a:rPr lang="en-US" sz="1600" dirty="0">
                <a:solidFill>
                  <a:schemeClr val="tx1"/>
                </a:solidFill>
                <a:latin typeface="Aptos" panose="020B0004020202020204" pitchFamily="34" charset="0"/>
              </a:rPr>
              <a:t>Each provider application should be submitted separately for 			each distinct Tax ID. If a provider has </a:t>
            </a:r>
            <a:r>
              <a:rPr lang="en-US" sz="1600" b="1" dirty="0">
                <a:solidFill>
                  <a:schemeClr val="tx1"/>
                </a:solidFill>
                <a:latin typeface="Aptos" panose="020B0004020202020204" pitchFamily="34" charset="0"/>
              </a:rPr>
              <a:t>multiple Tax IDs</a:t>
            </a:r>
            <a:r>
              <a:rPr lang="en-US" sz="1600" dirty="0">
                <a:solidFill>
                  <a:schemeClr val="tx1"/>
                </a:solidFill>
                <a:latin typeface="Aptos" panose="020B0004020202020204" pitchFamily="34" charset="0"/>
              </a:rPr>
              <a:t>, they must 		complete a separate application for each one, as each Tax ID represents 		a unique legal entity or business structure</a:t>
            </a:r>
            <a:r>
              <a:rPr lang="en-US" dirty="0">
                <a:solidFill>
                  <a:schemeClr val="tx1"/>
                </a:solidFill>
              </a:rPr>
              <a:t>.</a:t>
            </a:r>
            <a:endParaRPr lang="en-US" dirty="0"/>
          </a:p>
          <a:p>
            <a:pPr lvl="0"/>
            <a:endParaRPr lang="en-US" dirty="0">
              <a:latin typeface="Aptos" panose="020B0004020202020204" pitchFamily="34" charset="0"/>
            </a:endParaRPr>
          </a:p>
        </p:txBody>
      </p:sp>
      <p:sp>
        <p:nvSpPr>
          <p:cNvPr id="23" name="Rectangle 22">
            <a:extLst>
              <a:ext uri="{FF2B5EF4-FFF2-40B4-BE49-F238E27FC236}">
                <a16:creationId xmlns:a16="http://schemas.microsoft.com/office/drawing/2014/main" id="{905297FB-00BC-7454-4874-2AC7DA65BBAE}"/>
              </a:ext>
            </a:extLst>
          </p:cNvPr>
          <p:cNvSpPr/>
          <p:nvPr/>
        </p:nvSpPr>
        <p:spPr>
          <a:xfrm>
            <a:off x="2372261" y="1522701"/>
            <a:ext cx="6375530" cy="17116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7" name="Rectangle: Rounded Corners 6">
            <a:extLst>
              <a:ext uri="{FF2B5EF4-FFF2-40B4-BE49-F238E27FC236}">
                <a16:creationId xmlns:a16="http://schemas.microsoft.com/office/drawing/2014/main" id="{CB0A1577-FF35-4240-D029-0F7050723A73}"/>
              </a:ext>
            </a:extLst>
          </p:cNvPr>
          <p:cNvSpPr/>
          <p:nvPr/>
        </p:nvSpPr>
        <p:spPr>
          <a:xfrm>
            <a:off x="394366" y="3152795"/>
            <a:ext cx="8353425" cy="1623233"/>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en-US" sz="1600" dirty="0"/>
              <a:t>		</a:t>
            </a:r>
            <a:r>
              <a:rPr lang="en-US" sz="1600" dirty="0">
                <a:latin typeface="Aptos" panose="020B0004020202020204" pitchFamily="34" charset="0"/>
              </a:rPr>
              <a:t>Multiple applications for the same provider and location: </a:t>
            </a:r>
          </a:p>
          <a:p>
            <a:r>
              <a:rPr lang="en-US" sz="1600" dirty="0">
                <a:latin typeface="Aptos" panose="020B0004020202020204" pitchFamily="34" charset="0"/>
              </a:rPr>
              <a:t>		</a:t>
            </a:r>
            <a:r>
              <a:rPr lang="en-US" sz="1600" b="1" dirty="0">
                <a:latin typeface="Aptos" panose="020B0004020202020204" pitchFamily="34" charset="0"/>
              </a:rPr>
              <a:t>Only one application should be submitted per provider and 			location</a:t>
            </a:r>
            <a:r>
              <a:rPr lang="en-US" sz="1600" dirty="0">
                <a:latin typeface="Aptos" panose="020B0004020202020204" pitchFamily="34" charset="0"/>
              </a:rPr>
              <a:t>. Submitting multiple applications for the same			provider and location may cause delays or confusion in the			enrollment process.  </a:t>
            </a:r>
          </a:p>
          <a:p>
            <a:endParaRPr lang="en-US" sz="1600" dirty="0"/>
          </a:p>
        </p:txBody>
      </p:sp>
      <p:sp>
        <p:nvSpPr>
          <p:cNvPr id="2" name="Rectangle 1" descr="Contract">
            <a:extLst>
              <a:ext uri="{FF2B5EF4-FFF2-40B4-BE49-F238E27FC236}">
                <a16:creationId xmlns:a16="http://schemas.microsoft.com/office/drawing/2014/main" id="{1E5D7D8A-489F-E27C-43E5-3EA8E64BE1FA}"/>
              </a:ext>
            </a:extLst>
          </p:cNvPr>
          <p:cNvSpPr/>
          <p:nvPr/>
        </p:nvSpPr>
        <p:spPr>
          <a:xfrm>
            <a:off x="563165" y="1743410"/>
            <a:ext cx="1155286" cy="101688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3" name="Rectangle 2" descr="Decision chart">
            <a:extLst>
              <a:ext uri="{FF2B5EF4-FFF2-40B4-BE49-F238E27FC236}">
                <a16:creationId xmlns:a16="http://schemas.microsoft.com/office/drawing/2014/main" id="{B3D55015-4898-F028-9F9A-2E53F42B8C83}"/>
              </a:ext>
            </a:extLst>
          </p:cNvPr>
          <p:cNvSpPr/>
          <p:nvPr/>
        </p:nvSpPr>
        <p:spPr>
          <a:xfrm>
            <a:off x="694135" y="3219893"/>
            <a:ext cx="1024316" cy="109946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Tree>
    <p:extLst>
      <p:ext uri="{BB962C8B-B14F-4D97-AF65-F5344CB8AC3E}">
        <p14:creationId xmlns:p14="http://schemas.microsoft.com/office/powerpoint/2010/main" val="3432485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F9DA7-E330-6720-645B-A30D6EA5FE7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E0EF21-7D93-C37B-FD34-4072767F2D90}"/>
              </a:ext>
            </a:extLst>
          </p:cNvPr>
          <p:cNvSpPr>
            <a:spLocks noGrp="1"/>
          </p:cNvSpPr>
          <p:nvPr>
            <p:ph type="sldNum" sz="quarter" idx="12"/>
          </p:nvPr>
        </p:nvSpPr>
        <p:spPr>
          <a:xfrm>
            <a:off x="6457950" y="6356351"/>
            <a:ext cx="2057400" cy="365125"/>
          </a:xfrm>
        </p:spPr>
        <p:txBody>
          <a:bodyPr>
            <a:normAutofit/>
          </a:bodyPr>
          <a:lstStyle/>
          <a:p>
            <a:pPr>
              <a:spcAft>
                <a:spcPts val="600"/>
              </a:spcAft>
            </a:pPr>
            <a:fld id="{C95E8E5B-C54E-4915-B069-2B2C8B7FEC1E}" type="slidenum">
              <a:rPr lang="en-US" smtClean="0"/>
              <a:pPr>
                <a:spcAft>
                  <a:spcPts val="600"/>
                </a:spcAft>
              </a:pPr>
              <a:t>21</a:t>
            </a:fld>
            <a:endParaRPr lang="en-US" dirty="0"/>
          </a:p>
        </p:txBody>
      </p:sp>
      <p:sp>
        <p:nvSpPr>
          <p:cNvPr id="6" name="Title 1">
            <a:extLst>
              <a:ext uri="{FF2B5EF4-FFF2-40B4-BE49-F238E27FC236}">
                <a16:creationId xmlns:a16="http://schemas.microsoft.com/office/drawing/2014/main" id="{323AFCDD-FAEA-9AA7-31D8-BD133E6AC900}"/>
              </a:ext>
            </a:extLst>
          </p:cNvPr>
          <p:cNvSpPr txBox="1">
            <a:spLocks/>
          </p:cNvSpPr>
          <p:nvPr/>
        </p:nvSpPr>
        <p:spPr>
          <a:xfrm>
            <a:off x="628650" y="337246"/>
            <a:ext cx="7886700" cy="720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Top Application Issues</a:t>
            </a:r>
          </a:p>
        </p:txBody>
      </p:sp>
      <p:sp>
        <p:nvSpPr>
          <p:cNvPr id="23" name="Rectangle 22">
            <a:extLst>
              <a:ext uri="{FF2B5EF4-FFF2-40B4-BE49-F238E27FC236}">
                <a16:creationId xmlns:a16="http://schemas.microsoft.com/office/drawing/2014/main" id="{11913A6E-972E-BE04-7779-98746F122295}"/>
              </a:ext>
            </a:extLst>
          </p:cNvPr>
          <p:cNvSpPr/>
          <p:nvPr/>
        </p:nvSpPr>
        <p:spPr>
          <a:xfrm>
            <a:off x="2372261" y="1522701"/>
            <a:ext cx="6375530" cy="17116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7" name="Rectangle: Rounded Corners 6">
            <a:extLst>
              <a:ext uri="{FF2B5EF4-FFF2-40B4-BE49-F238E27FC236}">
                <a16:creationId xmlns:a16="http://schemas.microsoft.com/office/drawing/2014/main" id="{4C7440D3-C975-EBE9-8A6E-9F523DFAAD49}"/>
              </a:ext>
            </a:extLst>
          </p:cNvPr>
          <p:cNvSpPr/>
          <p:nvPr/>
        </p:nvSpPr>
        <p:spPr>
          <a:xfrm>
            <a:off x="161921" y="1126798"/>
            <a:ext cx="8353425" cy="1183489"/>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en-US" sz="1600" dirty="0"/>
              <a:t>		</a:t>
            </a:r>
            <a:r>
              <a:rPr lang="en-US" sz="1600" dirty="0">
                <a:latin typeface="Aptos" panose="020B0004020202020204" pitchFamily="34" charset="0"/>
              </a:rPr>
              <a:t>When completing the application form, please provide the </a:t>
            </a:r>
          </a:p>
          <a:p>
            <a:r>
              <a:rPr lang="en-US" sz="1600" dirty="0">
                <a:latin typeface="Aptos" panose="020B0004020202020204" pitchFamily="34" charset="0"/>
              </a:rPr>
              <a:t>		contact information of an individual who can answer any</a:t>
            </a:r>
          </a:p>
          <a:p>
            <a:r>
              <a:rPr lang="en-US" sz="1600" dirty="0">
                <a:latin typeface="Aptos" panose="020B0004020202020204" pitchFamily="34" charset="0"/>
              </a:rPr>
              <a:t> 		questions or provide additional information related to the</a:t>
            </a:r>
          </a:p>
          <a:p>
            <a:r>
              <a:rPr lang="en-US" sz="1600" dirty="0">
                <a:latin typeface="Aptos" panose="020B0004020202020204" pitchFamily="34" charset="0"/>
              </a:rPr>
              <a:t> 		application.</a:t>
            </a:r>
          </a:p>
          <a:p>
            <a:endParaRPr lang="en-US" sz="1600" dirty="0"/>
          </a:p>
        </p:txBody>
      </p:sp>
      <p:sp>
        <p:nvSpPr>
          <p:cNvPr id="8" name="Rectangle: Rounded Corners 7">
            <a:extLst>
              <a:ext uri="{FF2B5EF4-FFF2-40B4-BE49-F238E27FC236}">
                <a16:creationId xmlns:a16="http://schemas.microsoft.com/office/drawing/2014/main" id="{7A8C2A4F-64D0-654D-1B90-C6A4F08C0B1B}"/>
              </a:ext>
            </a:extLst>
          </p:cNvPr>
          <p:cNvSpPr/>
          <p:nvPr/>
        </p:nvSpPr>
        <p:spPr>
          <a:xfrm>
            <a:off x="161922" y="4743554"/>
            <a:ext cx="8353425" cy="1183489"/>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lvl="0"/>
            <a:r>
              <a:rPr lang="en-US" sz="1600" dirty="0"/>
              <a:t>		</a:t>
            </a:r>
            <a:r>
              <a:rPr lang="en-US" sz="1600" dirty="0">
                <a:latin typeface="Aptos" panose="020B0004020202020204" pitchFamily="34" charset="0"/>
              </a:rPr>
              <a:t>Always reference the packet number when communicating </a:t>
            </a:r>
          </a:p>
          <a:p>
            <a:pPr lvl="0"/>
            <a:r>
              <a:rPr lang="en-US" sz="1600" dirty="0">
                <a:latin typeface="Aptos" panose="020B0004020202020204" pitchFamily="34" charset="0"/>
              </a:rPr>
              <a:t>		with IME Provider Enrollment. For all communication 			regarding your application please work with your assigned </a:t>
            </a:r>
          </a:p>
          <a:p>
            <a:pPr lvl="0"/>
            <a:r>
              <a:rPr lang="en-US" sz="1600" dirty="0">
                <a:latin typeface="Aptos" panose="020B0004020202020204" pitchFamily="34" charset="0"/>
              </a:rPr>
              <a:t>		Provider Enrollment Representative.  </a:t>
            </a:r>
          </a:p>
        </p:txBody>
      </p:sp>
      <p:sp>
        <p:nvSpPr>
          <p:cNvPr id="10" name="Rectangle 9" descr="Questions">
            <a:extLst>
              <a:ext uri="{FF2B5EF4-FFF2-40B4-BE49-F238E27FC236}">
                <a16:creationId xmlns:a16="http://schemas.microsoft.com/office/drawing/2014/main" id="{45FD6431-E67E-08DD-A58F-3895D636C4A7}"/>
              </a:ext>
            </a:extLst>
          </p:cNvPr>
          <p:cNvSpPr/>
          <p:nvPr/>
        </p:nvSpPr>
        <p:spPr>
          <a:xfrm>
            <a:off x="628650" y="1186932"/>
            <a:ext cx="1055485" cy="105379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11" name="Rectangle 10" descr="Envelope">
            <a:extLst>
              <a:ext uri="{FF2B5EF4-FFF2-40B4-BE49-F238E27FC236}">
                <a16:creationId xmlns:a16="http://schemas.microsoft.com/office/drawing/2014/main" id="{513D8FCB-3A9A-68D8-30A8-5BDEAE571349}"/>
              </a:ext>
            </a:extLst>
          </p:cNvPr>
          <p:cNvSpPr/>
          <p:nvPr/>
        </p:nvSpPr>
        <p:spPr>
          <a:xfrm>
            <a:off x="595196" y="4801182"/>
            <a:ext cx="1088939" cy="106823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2" name="Rectangle: Rounded Corners 1">
            <a:extLst>
              <a:ext uri="{FF2B5EF4-FFF2-40B4-BE49-F238E27FC236}">
                <a16:creationId xmlns:a16="http://schemas.microsoft.com/office/drawing/2014/main" id="{222ED74E-6E22-84AE-B729-07F987F201C6}"/>
              </a:ext>
            </a:extLst>
          </p:cNvPr>
          <p:cNvSpPr/>
          <p:nvPr/>
        </p:nvSpPr>
        <p:spPr>
          <a:xfrm>
            <a:off x="161921" y="2549908"/>
            <a:ext cx="8353425" cy="1711665"/>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lvl="0"/>
            <a:r>
              <a:rPr lang="en-US" sz="1600" dirty="0"/>
              <a:t>		 Once the enrollment is processed, we will notify the provider via</a:t>
            </a:r>
          </a:p>
          <a:p>
            <a:pPr lvl="0"/>
            <a:r>
              <a:rPr lang="en-US" sz="1600" dirty="0"/>
              <a:t>		 email, including the packet number. If corrections are needed, the</a:t>
            </a:r>
          </a:p>
          <a:p>
            <a:pPr lvl="0"/>
            <a:r>
              <a:rPr lang="en-US" sz="1600" dirty="0"/>
              <a:t>		 Provider Enrollment Representative will contact the provider by</a:t>
            </a:r>
          </a:p>
          <a:p>
            <a:pPr lvl="0"/>
            <a:r>
              <a:rPr lang="en-US" sz="1600" dirty="0"/>
              <a:t>		 phone or email. For assistance, the provider can call or email</a:t>
            </a:r>
          </a:p>
          <a:p>
            <a:pPr lvl="0"/>
            <a:r>
              <a:rPr lang="en-US" sz="1600" dirty="0"/>
              <a:t>		 Provider Services to request their representative's contact</a:t>
            </a:r>
          </a:p>
          <a:p>
            <a:pPr lvl="0"/>
            <a:r>
              <a:rPr lang="en-US" sz="1600" dirty="0"/>
              <a:t>		 information.</a:t>
            </a:r>
          </a:p>
          <a:p>
            <a:pPr lvl="0"/>
            <a:endParaRPr lang="en-US" sz="1600" dirty="0">
              <a:latin typeface="Aptos" panose="020B0004020202020204" pitchFamily="34" charset="0"/>
            </a:endParaRPr>
          </a:p>
        </p:txBody>
      </p:sp>
      <p:pic>
        <p:nvPicPr>
          <p:cNvPr id="5" name="Graphic 4" descr="Document with solid fill">
            <a:extLst>
              <a:ext uri="{FF2B5EF4-FFF2-40B4-BE49-F238E27FC236}">
                <a16:creationId xmlns:a16="http://schemas.microsoft.com/office/drawing/2014/main" id="{5042D90A-7775-C25C-C50F-6ECD15ADFA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8650" y="2971800"/>
            <a:ext cx="914400" cy="914400"/>
          </a:xfrm>
          <a:prstGeom prst="rect">
            <a:avLst/>
          </a:prstGeom>
        </p:spPr>
      </p:pic>
    </p:spTree>
    <p:extLst>
      <p:ext uri="{BB962C8B-B14F-4D97-AF65-F5344CB8AC3E}">
        <p14:creationId xmlns:p14="http://schemas.microsoft.com/office/powerpoint/2010/main" val="237642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CFDBC-BC17-5A4E-E184-43D0F346C01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0C854B-A9F7-FB8C-D50D-8EA1E5068DD2}"/>
              </a:ext>
            </a:extLst>
          </p:cNvPr>
          <p:cNvSpPr>
            <a:spLocks noGrp="1"/>
          </p:cNvSpPr>
          <p:nvPr>
            <p:ph type="sldNum" sz="quarter" idx="12"/>
          </p:nvPr>
        </p:nvSpPr>
        <p:spPr>
          <a:xfrm>
            <a:off x="6457950" y="6356351"/>
            <a:ext cx="2057400" cy="365125"/>
          </a:xfrm>
        </p:spPr>
        <p:txBody>
          <a:bodyPr>
            <a:normAutofit/>
          </a:bodyPr>
          <a:lstStyle/>
          <a:p>
            <a:pPr>
              <a:spcAft>
                <a:spcPts val="600"/>
              </a:spcAft>
            </a:pPr>
            <a:fld id="{C95E8E5B-C54E-4915-B069-2B2C8B7FEC1E}" type="slidenum">
              <a:rPr lang="en-US" smtClean="0"/>
              <a:pPr>
                <a:spcAft>
                  <a:spcPts val="600"/>
                </a:spcAft>
              </a:pPr>
              <a:t>22</a:t>
            </a:fld>
            <a:endParaRPr lang="en-US" dirty="0"/>
          </a:p>
        </p:txBody>
      </p:sp>
      <p:sp>
        <p:nvSpPr>
          <p:cNvPr id="6" name="Title 1">
            <a:extLst>
              <a:ext uri="{FF2B5EF4-FFF2-40B4-BE49-F238E27FC236}">
                <a16:creationId xmlns:a16="http://schemas.microsoft.com/office/drawing/2014/main" id="{B861D02E-886B-6BDA-76D6-B5FC8ACF89EF}"/>
              </a:ext>
            </a:extLst>
          </p:cNvPr>
          <p:cNvSpPr txBox="1">
            <a:spLocks/>
          </p:cNvSpPr>
          <p:nvPr/>
        </p:nvSpPr>
        <p:spPr>
          <a:xfrm>
            <a:off x="252540" y="410617"/>
            <a:ext cx="7886700" cy="720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Top Application Issues</a:t>
            </a:r>
          </a:p>
        </p:txBody>
      </p:sp>
      <p:sp>
        <p:nvSpPr>
          <p:cNvPr id="23" name="Rectangle 22">
            <a:extLst>
              <a:ext uri="{FF2B5EF4-FFF2-40B4-BE49-F238E27FC236}">
                <a16:creationId xmlns:a16="http://schemas.microsoft.com/office/drawing/2014/main" id="{A3D988E4-356C-8AE0-1750-9C10CE8ADFEC}"/>
              </a:ext>
            </a:extLst>
          </p:cNvPr>
          <p:cNvSpPr/>
          <p:nvPr/>
        </p:nvSpPr>
        <p:spPr>
          <a:xfrm>
            <a:off x="2372261" y="1522701"/>
            <a:ext cx="6375530" cy="17116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1" name="Rectangle 20">
            <a:extLst>
              <a:ext uri="{FF2B5EF4-FFF2-40B4-BE49-F238E27FC236}">
                <a16:creationId xmlns:a16="http://schemas.microsoft.com/office/drawing/2014/main" id="{6CD61219-253D-C2D9-CDD4-12A616923B73}"/>
              </a:ext>
            </a:extLst>
          </p:cNvPr>
          <p:cNvSpPr/>
          <p:nvPr/>
        </p:nvSpPr>
        <p:spPr>
          <a:xfrm>
            <a:off x="2372261" y="3623632"/>
            <a:ext cx="6375530" cy="17116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 name="Rectangle: Rounded Corners 1">
            <a:extLst>
              <a:ext uri="{FF2B5EF4-FFF2-40B4-BE49-F238E27FC236}">
                <a16:creationId xmlns:a16="http://schemas.microsoft.com/office/drawing/2014/main" id="{8E65F5F3-D344-631E-4B20-5991A220FCD3}"/>
              </a:ext>
            </a:extLst>
          </p:cNvPr>
          <p:cNvSpPr/>
          <p:nvPr/>
        </p:nvSpPr>
        <p:spPr>
          <a:xfrm>
            <a:off x="252539" y="1520607"/>
            <a:ext cx="8353425" cy="901318"/>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lvl="0"/>
            <a:r>
              <a:rPr lang="en-US" sz="1600" b="1" dirty="0">
                <a:latin typeface="Aptos" panose="020B0004020202020204" pitchFamily="34" charset="0"/>
              </a:rPr>
              <a:t>		</a:t>
            </a:r>
            <a:r>
              <a:rPr lang="en-US" sz="1600" dirty="0"/>
              <a:t>The NPI, Taxonomy code and zip code in in boxes 31a-c must be</a:t>
            </a:r>
          </a:p>
          <a:p>
            <a:pPr lvl="0"/>
            <a:r>
              <a:rPr lang="en-US" sz="1600" dirty="0"/>
              <a:t>		 identical to the corresponding details in the group file.		</a:t>
            </a:r>
          </a:p>
          <a:p>
            <a:pPr lvl="0"/>
            <a:r>
              <a:rPr lang="en-US" sz="1600" dirty="0"/>
              <a:t>		</a:t>
            </a:r>
            <a:endParaRPr lang="en-US" dirty="0">
              <a:latin typeface="Aptos" panose="020B0004020202020204" pitchFamily="34" charset="0"/>
            </a:endParaRPr>
          </a:p>
        </p:txBody>
      </p:sp>
      <p:sp>
        <p:nvSpPr>
          <p:cNvPr id="3" name="Rectangle: Rounded Corners 2">
            <a:extLst>
              <a:ext uri="{FF2B5EF4-FFF2-40B4-BE49-F238E27FC236}">
                <a16:creationId xmlns:a16="http://schemas.microsoft.com/office/drawing/2014/main" id="{19B66CDA-036A-D04B-4012-FCB6C5C6C7E5}"/>
              </a:ext>
            </a:extLst>
          </p:cNvPr>
          <p:cNvSpPr/>
          <p:nvPr/>
        </p:nvSpPr>
        <p:spPr>
          <a:xfrm>
            <a:off x="252539" y="2668925"/>
            <a:ext cx="8353425" cy="1021398"/>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lvl="0"/>
            <a:r>
              <a:rPr lang="en-US" sz="1600" b="1" dirty="0">
                <a:latin typeface="Aptos" panose="020B0004020202020204" pitchFamily="34" charset="0"/>
              </a:rPr>
              <a:t>		</a:t>
            </a:r>
          </a:p>
          <a:p>
            <a:pPr lvl="0"/>
            <a:r>
              <a:rPr lang="en-US" sz="1600" b="1" dirty="0">
                <a:latin typeface="Aptos" panose="020B0004020202020204" pitchFamily="34" charset="0"/>
              </a:rPr>
              <a:t>		</a:t>
            </a:r>
            <a:r>
              <a:rPr lang="en-US" sz="1600" dirty="0"/>
              <a:t>Provider Type of the individual in box 16 must match the provider</a:t>
            </a:r>
          </a:p>
          <a:p>
            <a:pPr lvl="0"/>
            <a:r>
              <a:rPr lang="en-US" sz="1600" dirty="0"/>
              <a:t>		type of the group the individual is linking to.</a:t>
            </a:r>
          </a:p>
          <a:p>
            <a:pPr lvl="0"/>
            <a:endParaRPr lang="en-US" sz="1600" dirty="0">
              <a:latin typeface="Aptos" panose="020B0004020202020204" pitchFamily="34" charset="0"/>
            </a:endParaRPr>
          </a:p>
          <a:p>
            <a:pPr lvl="0"/>
            <a:r>
              <a:rPr lang="en-US" sz="1600" dirty="0">
                <a:latin typeface="Aptos" panose="020B0004020202020204" pitchFamily="34" charset="0"/>
              </a:rPr>
              <a:t>		</a:t>
            </a:r>
            <a:endParaRPr lang="en-US" dirty="0">
              <a:latin typeface="Aptos" panose="020B0004020202020204" pitchFamily="34" charset="0"/>
            </a:endParaRPr>
          </a:p>
        </p:txBody>
      </p:sp>
      <p:sp>
        <p:nvSpPr>
          <p:cNvPr id="5" name="Rectangle: Rounded Corners 4">
            <a:extLst>
              <a:ext uri="{FF2B5EF4-FFF2-40B4-BE49-F238E27FC236}">
                <a16:creationId xmlns:a16="http://schemas.microsoft.com/office/drawing/2014/main" id="{878700A0-FA57-AC2A-6161-CE05BC1DD689}"/>
              </a:ext>
            </a:extLst>
          </p:cNvPr>
          <p:cNvSpPr/>
          <p:nvPr/>
        </p:nvSpPr>
        <p:spPr>
          <a:xfrm>
            <a:off x="394366" y="3998264"/>
            <a:ext cx="8353425" cy="1600388"/>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lvl="0"/>
            <a:r>
              <a:rPr lang="en-US" sz="1600" b="1" dirty="0">
                <a:latin typeface="Aptos" panose="020B0004020202020204" pitchFamily="34" charset="0"/>
              </a:rPr>
              <a:t>		</a:t>
            </a:r>
            <a:r>
              <a:rPr lang="en-US" sz="1600" dirty="0"/>
              <a:t>I</a:t>
            </a:r>
            <a:r>
              <a:rPr lang="en-US" sz="1600" dirty="0">
                <a:latin typeface="Aptos" panose="020B0004020202020204" pitchFamily="34" charset="0"/>
              </a:rPr>
              <a:t>f you are unsure of your group information, please contact: </a:t>
            </a:r>
          </a:p>
          <a:p>
            <a:pPr lvl="0"/>
            <a:endParaRPr lang="en-US" sz="1600" dirty="0">
              <a:latin typeface="Aptos" panose="020B0004020202020204" pitchFamily="34" charset="0"/>
            </a:endParaRPr>
          </a:p>
          <a:p>
            <a:pPr lvl="0"/>
            <a:r>
              <a:rPr lang="en-US" sz="1600" b="1" dirty="0">
                <a:latin typeface="Aptos" panose="020B0004020202020204" pitchFamily="34" charset="0"/>
              </a:rPr>
              <a:t>		IMEProviderEnrollment@HHS.Iowa.Gov</a:t>
            </a:r>
            <a:endParaRPr lang="en-US" sz="1600" dirty="0">
              <a:latin typeface="Aptos" panose="020B0004020202020204" pitchFamily="34" charset="0"/>
            </a:endParaRPr>
          </a:p>
          <a:p>
            <a:pPr lvl="0"/>
            <a:r>
              <a:rPr lang="en-US" sz="1600" b="1" i="0" dirty="0">
                <a:latin typeface="Aptos" panose="020B0004020202020204" pitchFamily="34" charset="0"/>
              </a:rPr>
              <a:t>		Toll Free: </a:t>
            </a:r>
            <a:r>
              <a:rPr lang="en-US" sz="1600" b="0" i="0" dirty="0">
                <a:latin typeface="Aptos" panose="020B0004020202020204" pitchFamily="34" charset="0"/>
              </a:rPr>
              <a:t>800-338-7909                  </a:t>
            </a:r>
          </a:p>
          <a:p>
            <a:pPr lvl="0"/>
            <a:r>
              <a:rPr lang="en-US" sz="1600" dirty="0">
                <a:latin typeface="Aptos" panose="020B0004020202020204" pitchFamily="34" charset="0"/>
              </a:rPr>
              <a:t>		</a:t>
            </a:r>
            <a:r>
              <a:rPr lang="en-US" sz="1600" b="1" i="0" dirty="0">
                <a:latin typeface="Aptos" panose="020B0004020202020204" pitchFamily="34" charset="0"/>
              </a:rPr>
              <a:t>Des Moines Area: </a:t>
            </a:r>
            <a:r>
              <a:rPr lang="en-US" sz="1600" b="0" i="0" dirty="0">
                <a:latin typeface="Aptos" panose="020B0004020202020204" pitchFamily="34" charset="0"/>
              </a:rPr>
              <a:t>515-256-4609 </a:t>
            </a:r>
            <a:endParaRPr lang="en-US" sz="1600" dirty="0">
              <a:latin typeface="Aptos" panose="020B0004020202020204" pitchFamily="34" charset="0"/>
            </a:endParaRPr>
          </a:p>
          <a:p>
            <a:pPr lvl="0"/>
            <a:endParaRPr lang="en-US" dirty="0">
              <a:latin typeface="Aptos" panose="020B0004020202020204" pitchFamily="34" charset="0"/>
            </a:endParaRPr>
          </a:p>
        </p:txBody>
      </p:sp>
      <p:pic>
        <p:nvPicPr>
          <p:cNvPr id="12" name="Graphic 11" descr="Call center with solid fill">
            <a:extLst>
              <a:ext uri="{FF2B5EF4-FFF2-40B4-BE49-F238E27FC236}">
                <a16:creationId xmlns:a16="http://schemas.microsoft.com/office/drawing/2014/main" id="{0C7E7EA5-7DE2-0C9F-D340-E46A029F21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8035" y="4215737"/>
            <a:ext cx="1075054" cy="1075054"/>
          </a:xfrm>
          <a:prstGeom prst="rect">
            <a:avLst/>
          </a:prstGeom>
        </p:spPr>
      </p:pic>
      <p:pic>
        <p:nvPicPr>
          <p:cNvPr id="8" name="Graphic 7" descr="Newspaper outline">
            <a:extLst>
              <a:ext uri="{FF2B5EF4-FFF2-40B4-BE49-F238E27FC236}">
                <a16:creationId xmlns:a16="http://schemas.microsoft.com/office/drawing/2014/main" id="{EDA763C4-4240-7AA1-9911-4FF06F9D14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362" y="1567209"/>
            <a:ext cx="994726" cy="914400"/>
          </a:xfrm>
          <a:prstGeom prst="rect">
            <a:avLst/>
          </a:prstGeom>
        </p:spPr>
      </p:pic>
      <p:pic>
        <p:nvPicPr>
          <p:cNvPr id="10" name="Graphic 9" descr="Doctor female with solid fill">
            <a:extLst>
              <a:ext uri="{FF2B5EF4-FFF2-40B4-BE49-F238E27FC236}">
                <a16:creationId xmlns:a16="http://schemas.microsoft.com/office/drawing/2014/main" id="{43E28E91-833F-D555-67B5-35F68DA82A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8361" y="2689154"/>
            <a:ext cx="994727" cy="914400"/>
          </a:xfrm>
          <a:prstGeom prst="rect">
            <a:avLst/>
          </a:prstGeom>
        </p:spPr>
      </p:pic>
    </p:spTree>
    <p:extLst>
      <p:ext uri="{BB962C8B-B14F-4D97-AF65-F5344CB8AC3E}">
        <p14:creationId xmlns:p14="http://schemas.microsoft.com/office/powerpoint/2010/main" val="12810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8CCBB7-99C9-3BD5-6A63-18199A53ECEA}"/>
              </a:ext>
            </a:extLst>
          </p:cNvPr>
          <p:cNvSpPr>
            <a:spLocks noGrp="1"/>
          </p:cNvSpPr>
          <p:nvPr>
            <p:ph type="sldNum" sz="quarter" idx="12"/>
          </p:nvPr>
        </p:nvSpPr>
        <p:spPr>
          <a:xfrm>
            <a:off x="6457950" y="6356351"/>
            <a:ext cx="2057400" cy="365125"/>
          </a:xfrm>
        </p:spPr>
        <p:txBody>
          <a:bodyPr>
            <a:normAutofit/>
          </a:bodyPr>
          <a:lstStyle/>
          <a:p>
            <a:pPr>
              <a:spcAft>
                <a:spcPts val="600"/>
              </a:spcAft>
            </a:pPr>
            <a:fld id="{C95E8E5B-C54E-4915-B069-2B2C8B7FEC1E}" type="slidenum">
              <a:rPr lang="en-US" smtClean="0"/>
              <a:pPr>
                <a:spcAft>
                  <a:spcPts val="600"/>
                </a:spcAft>
              </a:pPr>
              <a:t>23</a:t>
            </a:fld>
            <a:endParaRPr lang="en-US" dirty="0"/>
          </a:p>
        </p:txBody>
      </p:sp>
      <p:graphicFrame>
        <p:nvGraphicFramePr>
          <p:cNvPr id="5" name="TextBox 3">
            <a:extLst>
              <a:ext uri="{FF2B5EF4-FFF2-40B4-BE49-F238E27FC236}">
                <a16:creationId xmlns:a16="http://schemas.microsoft.com/office/drawing/2014/main" id="{F32E93EB-247B-EDE5-2AF2-09E4C9D83E51}"/>
              </a:ext>
            </a:extLst>
          </p:cNvPr>
          <p:cNvGraphicFramePr/>
          <p:nvPr>
            <p:extLst>
              <p:ext uri="{D42A27DB-BD31-4B8C-83A1-F6EECF244321}">
                <p14:modId xmlns:p14="http://schemas.microsoft.com/office/powerpoint/2010/main" val="1780050807"/>
              </p:ext>
            </p:extLst>
          </p:nvPr>
        </p:nvGraphicFramePr>
        <p:xfrm>
          <a:off x="464866" y="1253331"/>
          <a:ext cx="821426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52A3F0EF-90CB-0358-BB78-D710A933871A}"/>
              </a:ext>
            </a:extLst>
          </p:cNvPr>
          <p:cNvSpPr txBox="1">
            <a:spLocks/>
          </p:cNvSpPr>
          <p:nvPr/>
        </p:nvSpPr>
        <p:spPr>
          <a:xfrm>
            <a:off x="628650" y="337246"/>
            <a:ext cx="7886700" cy="720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Top Application Issues</a:t>
            </a:r>
          </a:p>
        </p:txBody>
      </p:sp>
    </p:spTree>
    <p:extLst>
      <p:ext uri="{BB962C8B-B14F-4D97-AF65-F5344CB8AC3E}">
        <p14:creationId xmlns:p14="http://schemas.microsoft.com/office/powerpoint/2010/main" val="1128014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DF48-D213-049A-4CE0-40A7B2AE5FB1}"/>
              </a:ext>
            </a:extLst>
          </p:cNvPr>
          <p:cNvSpPr>
            <a:spLocks noGrp="1"/>
          </p:cNvSpPr>
          <p:nvPr>
            <p:ph type="title"/>
          </p:nvPr>
        </p:nvSpPr>
        <p:spPr>
          <a:xfrm>
            <a:off x="603926" y="2601836"/>
            <a:ext cx="7572125" cy="2852737"/>
          </a:xfrm>
        </p:spPr>
        <p:txBody>
          <a:bodyPr/>
          <a:lstStyle/>
          <a:p>
            <a:r>
              <a:rPr lang="en-US" dirty="0"/>
              <a:t>Tips</a:t>
            </a:r>
          </a:p>
        </p:txBody>
      </p:sp>
      <p:sp>
        <p:nvSpPr>
          <p:cNvPr id="4" name="Slide Number Placeholder 3">
            <a:extLst>
              <a:ext uri="{FF2B5EF4-FFF2-40B4-BE49-F238E27FC236}">
                <a16:creationId xmlns:a16="http://schemas.microsoft.com/office/drawing/2014/main" id="{4F606500-B34A-8E4C-4F8A-E9A8FC7961FD}"/>
              </a:ext>
            </a:extLst>
          </p:cNvPr>
          <p:cNvSpPr>
            <a:spLocks noGrp="1"/>
          </p:cNvSpPr>
          <p:nvPr>
            <p:ph type="sldNum" sz="quarter" idx="12"/>
          </p:nvPr>
        </p:nvSpPr>
        <p:spPr/>
        <p:txBody>
          <a:bodyPr/>
          <a:lstStyle/>
          <a:p>
            <a:fld id="{C95E8E5B-C54E-4915-B069-2B2C8B7FEC1E}" type="slidenum">
              <a:rPr lang="en-US" smtClean="0"/>
              <a:pPr/>
              <a:t>24</a:t>
            </a:fld>
            <a:endParaRPr lang="en-US" dirty="0"/>
          </a:p>
        </p:txBody>
      </p:sp>
    </p:spTree>
    <p:extLst>
      <p:ext uri="{BB962C8B-B14F-4D97-AF65-F5344CB8AC3E}">
        <p14:creationId xmlns:p14="http://schemas.microsoft.com/office/powerpoint/2010/main" val="1952615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1A165-A0D9-0624-D00B-0C440879719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BC7F47-5281-B255-CC84-B5E6F9761E7C}"/>
              </a:ext>
            </a:extLst>
          </p:cNvPr>
          <p:cNvSpPr>
            <a:spLocks noGrp="1"/>
          </p:cNvSpPr>
          <p:nvPr>
            <p:ph type="sldNum" sz="quarter" idx="12"/>
          </p:nvPr>
        </p:nvSpPr>
        <p:spPr/>
        <p:txBody>
          <a:bodyPr/>
          <a:lstStyle/>
          <a:p>
            <a:fld id="{C95E8E5B-C54E-4915-B069-2B2C8B7FEC1E}" type="slidenum">
              <a:rPr lang="en-US" smtClean="0"/>
              <a:pPr/>
              <a:t>25</a:t>
            </a:fld>
            <a:endParaRPr lang="en-US" dirty="0"/>
          </a:p>
        </p:txBody>
      </p:sp>
      <p:sp>
        <p:nvSpPr>
          <p:cNvPr id="3" name="Content Placeholder 2">
            <a:extLst>
              <a:ext uri="{FF2B5EF4-FFF2-40B4-BE49-F238E27FC236}">
                <a16:creationId xmlns:a16="http://schemas.microsoft.com/office/drawing/2014/main" id="{51BF0309-FB0C-796C-7A9E-72453CFDE74A}"/>
              </a:ext>
            </a:extLst>
          </p:cNvPr>
          <p:cNvSpPr txBox="1">
            <a:spLocks/>
          </p:cNvSpPr>
          <p:nvPr/>
        </p:nvSpPr>
        <p:spPr>
          <a:xfrm>
            <a:off x="256670" y="1401967"/>
            <a:ext cx="8111676" cy="346659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Wingdings 3" panose="05040102010807070707" pitchFamily="18" charset="2"/>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1600" b="0" dirty="0">
              <a:latin typeface="Aptos" panose="020B0004020202020204" pitchFamily="34" charset="0"/>
            </a:endParaRPr>
          </a:p>
          <a:p>
            <a:endParaRPr lang="en-US" sz="1600" b="0" dirty="0">
              <a:latin typeface="Aptos" panose="020B0004020202020204" pitchFamily="34" charset="0"/>
            </a:endParaRPr>
          </a:p>
          <a:p>
            <a:endParaRPr lang="en-US" sz="1600" b="0" dirty="0">
              <a:latin typeface="Aptos" panose="020B0004020202020204" pitchFamily="34" charset="0"/>
            </a:endParaRPr>
          </a:p>
          <a:p>
            <a:endParaRPr lang="en-US" sz="1600" b="0" dirty="0">
              <a:latin typeface="Aptos" panose="020B0004020202020204" pitchFamily="34" charset="0"/>
            </a:endParaRPr>
          </a:p>
          <a:p>
            <a:pPr lvl="1"/>
            <a:endParaRPr lang="en-US" sz="1600" b="0" dirty="0">
              <a:latin typeface="Aptos" panose="020B0004020202020204" pitchFamily="34" charset="0"/>
            </a:endParaRPr>
          </a:p>
          <a:p>
            <a:pPr marL="742950" lvl="1" indent="-285750">
              <a:buFont typeface="Wingdings" panose="05000000000000000000" pitchFamily="2" charset="2"/>
              <a:buChar char="§"/>
            </a:pPr>
            <a:r>
              <a:rPr lang="en-US" sz="1600" b="0" dirty="0">
                <a:latin typeface="Aptos" panose="020B0004020202020204" pitchFamily="34" charset="0"/>
              </a:rPr>
              <a:t>Ordering and Referring Providers can be linked to Community Health Center, Federally Qualified Health Centers (FQHC), and Rural Health Centers. </a:t>
            </a:r>
          </a:p>
          <a:p>
            <a:pPr lvl="1"/>
            <a:endParaRPr lang="en-US" sz="1600" b="0" dirty="0">
              <a:latin typeface="Aptos" panose="020B0004020202020204" pitchFamily="34" charset="0"/>
            </a:endParaRPr>
          </a:p>
          <a:p>
            <a:pPr marL="742950" lvl="1" indent="-285750">
              <a:buFont typeface="Wingdings" panose="05000000000000000000" pitchFamily="2" charset="2"/>
              <a:buChar char="§"/>
            </a:pPr>
            <a:r>
              <a:rPr lang="en-US" sz="1600" b="0" dirty="0">
                <a:latin typeface="Aptos" panose="020B0004020202020204" pitchFamily="34" charset="0"/>
              </a:rPr>
              <a:t>The only information that can be updated by phone is the phone number listed on the application. All other changes must be submitted on the official Change Request Form </a:t>
            </a:r>
            <a:r>
              <a:rPr lang="en-US" sz="1600" b="0" dirty="0">
                <a:latin typeface="Aptos" panose="020B0004020202020204" pitchFamily="34" charset="0"/>
                <a:hlinkClick r:id="rId3"/>
              </a:rPr>
              <a:t>470-4608 Iowa Medicaid Provider Address Change Request</a:t>
            </a:r>
            <a:r>
              <a:rPr lang="en-US" sz="1600" b="0" dirty="0">
                <a:latin typeface="Aptos" panose="020B0004020202020204" pitchFamily="34" charset="0"/>
              </a:rPr>
              <a:t>. </a:t>
            </a:r>
          </a:p>
          <a:p>
            <a:pPr marL="742950" lvl="1" indent="-285750">
              <a:buFont typeface="Wingdings" panose="05000000000000000000" pitchFamily="2" charset="2"/>
              <a:buChar char="§"/>
            </a:pPr>
            <a:endParaRPr lang="en-US" sz="1600" b="0" dirty="0">
              <a:latin typeface="Aptos" panose="020B0004020202020204" pitchFamily="34" charset="0"/>
            </a:endParaRPr>
          </a:p>
          <a:p>
            <a:pPr marL="742950" lvl="1" indent="-285750">
              <a:buFont typeface="Wingdings" panose="05000000000000000000" pitchFamily="2" charset="2"/>
              <a:buChar char="§"/>
            </a:pPr>
            <a:r>
              <a:rPr lang="en-US" sz="1600" b="0" dirty="0">
                <a:latin typeface="Aptos" panose="020B0004020202020204" pitchFamily="34" charset="0"/>
              </a:rPr>
              <a:t>If the provider does not submit requested information, the application automatically denies in 90 days.</a:t>
            </a:r>
          </a:p>
          <a:p>
            <a:pPr marL="285750" indent="-285750">
              <a:buFont typeface="Wingdings" panose="05000000000000000000" pitchFamily="2" charset="2"/>
              <a:buChar char="§"/>
            </a:pPr>
            <a:endParaRPr lang="en-US" sz="1600" b="0" dirty="0">
              <a:latin typeface="Aptos" panose="020B0004020202020204" pitchFamily="34" charset="0"/>
            </a:endParaRPr>
          </a:p>
          <a:p>
            <a:pPr marL="742950" lvl="1" indent="-285750">
              <a:buFont typeface="Wingdings" panose="05000000000000000000" pitchFamily="2" charset="2"/>
              <a:buChar char="§"/>
            </a:pPr>
            <a:endParaRPr lang="en-US" sz="1600" b="0" dirty="0">
              <a:latin typeface="Aptos" panose="020B0004020202020204" pitchFamily="34" charset="0"/>
            </a:endParaRPr>
          </a:p>
          <a:p>
            <a:endParaRPr lang="en-US" sz="1600" b="0" dirty="0"/>
          </a:p>
        </p:txBody>
      </p:sp>
      <p:sp>
        <p:nvSpPr>
          <p:cNvPr id="6" name="Title 1">
            <a:extLst>
              <a:ext uri="{FF2B5EF4-FFF2-40B4-BE49-F238E27FC236}">
                <a16:creationId xmlns:a16="http://schemas.microsoft.com/office/drawing/2014/main" id="{CF40AB73-BDA3-E778-6E5A-9F17A873A716}"/>
              </a:ext>
            </a:extLst>
          </p:cNvPr>
          <p:cNvSpPr>
            <a:spLocks noGrp="1"/>
          </p:cNvSpPr>
          <p:nvPr>
            <p:ph type="title"/>
          </p:nvPr>
        </p:nvSpPr>
        <p:spPr>
          <a:xfrm>
            <a:off x="403674" y="391250"/>
            <a:ext cx="3499213" cy="862783"/>
          </a:xfrm>
        </p:spPr>
        <p:txBody>
          <a:bodyPr>
            <a:normAutofit/>
          </a:bodyPr>
          <a:lstStyle/>
          <a:p>
            <a:r>
              <a:rPr lang="en-US" sz="3200" dirty="0">
                <a:solidFill>
                  <a:schemeClr val="accent1"/>
                </a:solidFill>
              </a:rPr>
              <a:t>Tips</a:t>
            </a:r>
          </a:p>
        </p:txBody>
      </p:sp>
    </p:spTree>
    <p:extLst>
      <p:ext uri="{BB962C8B-B14F-4D97-AF65-F5344CB8AC3E}">
        <p14:creationId xmlns:p14="http://schemas.microsoft.com/office/powerpoint/2010/main" val="157249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8915-6F30-6531-D8B8-CE717E8D8FF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5384D4B-8928-106C-4615-3BF663B84B92}"/>
              </a:ext>
            </a:extLst>
          </p:cNvPr>
          <p:cNvSpPr>
            <a:spLocks noGrp="1"/>
          </p:cNvSpPr>
          <p:nvPr>
            <p:ph sz="half" idx="2"/>
          </p:nvPr>
        </p:nvSpPr>
        <p:spPr>
          <a:xfrm>
            <a:off x="0" y="1067662"/>
            <a:ext cx="8653346" cy="5288689"/>
          </a:xfrm>
        </p:spPr>
        <p:txBody>
          <a:bodyPr>
            <a:noAutofit/>
          </a:bodyPr>
          <a:lstStyle/>
          <a:p>
            <a:pPr marL="457200" lvl="1" indent="0">
              <a:buNone/>
            </a:pPr>
            <a:endParaRPr lang="en-US" sz="1800" dirty="0">
              <a:latin typeface="Aptos" panose="020B0004020202020204" pitchFamily="34" charset="0"/>
            </a:endParaRPr>
          </a:p>
          <a:p>
            <a:pPr lvl="1"/>
            <a:r>
              <a:rPr lang="en-US" sz="1800" dirty="0">
                <a:latin typeface="Aptos" panose="020B0004020202020204" pitchFamily="34" charset="0"/>
              </a:rPr>
              <a:t>The provider will be notified if the application is incomplete (missing or incorrect information), corrections to the application resets the 90-day automatic denial.</a:t>
            </a:r>
          </a:p>
          <a:p>
            <a:pPr lvl="1"/>
            <a:endParaRPr lang="en-US" sz="1800" dirty="0">
              <a:latin typeface="Aptos" panose="020B0004020202020204" pitchFamily="34" charset="0"/>
            </a:endParaRPr>
          </a:p>
          <a:p>
            <a:pPr lvl="1"/>
            <a:r>
              <a:rPr lang="en-US" sz="1800" dirty="0">
                <a:latin typeface="Aptos" panose="020B0004020202020204" pitchFamily="34" charset="0"/>
              </a:rPr>
              <a:t>If Iowa Medicaid receives an incomplete application, they will be notified by phone and email, and as a last resort a letter will be generated to notify the provider. </a:t>
            </a:r>
          </a:p>
          <a:p>
            <a:pPr lvl="1"/>
            <a:endParaRPr lang="en-US" sz="1800" dirty="0">
              <a:latin typeface="Aptos" panose="020B0004020202020204" pitchFamily="34" charset="0"/>
            </a:endParaRPr>
          </a:p>
          <a:p>
            <a:pPr lvl="1">
              <a:buFont typeface="Arial" panose="020B0604020202020204" pitchFamily="34" charset="0"/>
              <a:buChar char="•"/>
            </a:pPr>
            <a:r>
              <a:rPr lang="en-US" sz="1800" dirty="0">
                <a:latin typeface="Aptos" panose="020B0004020202020204" pitchFamily="34" charset="0"/>
              </a:rPr>
              <a:t>Revalidation is required every 5 years from the date the provider agreement is signed.</a:t>
            </a:r>
          </a:p>
          <a:p>
            <a:pPr lvl="2">
              <a:buFont typeface="Arial" panose="020B0604020202020204" pitchFamily="34" charset="0"/>
              <a:buChar char="•"/>
            </a:pPr>
            <a:r>
              <a:rPr lang="en-US" sz="1800" dirty="0">
                <a:latin typeface="Aptos" panose="020B0004020202020204" pitchFamily="34" charset="0"/>
              </a:rPr>
              <a:t>Iowa Medicaid will send 3 notifications before the reenrollment deadline to remind providers of the upcoming requirement. </a:t>
            </a:r>
          </a:p>
          <a:p>
            <a:pPr lvl="2">
              <a:buFont typeface="Arial" panose="020B0604020202020204" pitchFamily="34" charset="0"/>
              <a:buChar char="•"/>
            </a:pPr>
            <a:r>
              <a:rPr lang="en-US" sz="1800" dirty="0">
                <a:latin typeface="Aptos" panose="020B0004020202020204" pitchFamily="34" charset="0"/>
                <a:ea typeface="Times New Roman" panose="02020603050405020304" pitchFamily="18" charset="0"/>
              </a:rPr>
              <a:t>F</a:t>
            </a:r>
            <a:r>
              <a:rPr lang="en-US" sz="1800" dirty="0">
                <a:effectLst/>
                <a:latin typeface="Aptos" panose="020B0004020202020204" pitchFamily="34" charset="0"/>
                <a:ea typeface="Times New Roman" panose="02020603050405020304" pitchFamily="18" charset="0"/>
              </a:rPr>
              <a:t>ailure to complete revalidation will result in disenrollment from Iowa Medicaid program.</a:t>
            </a:r>
            <a:endParaRPr lang="en-US" sz="1800" dirty="0">
              <a:latin typeface="Aptos" panose="020B0004020202020204" pitchFamily="34" charset="0"/>
            </a:endParaRPr>
          </a:p>
          <a:p>
            <a:endParaRPr lang="en-US" sz="1800" dirty="0">
              <a:latin typeface="Aptos" panose="020B0004020202020204" pitchFamily="34" charset="0"/>
            </a:endParaRPr>
          </a:p>
        </p:txBody>
      </p:sp>
      <p:sp>
        <p:nvSpPr>
          <p:cNvPr id="7" name="Slide Number Placeholder 6">
            <a:extLst>
              <a:ext uri="{FF2B5EF4-FFF2-40B4-BE49-F238E27FC236}">
                <a16:creationId xmlns:a16="http://schemas.microsoft.com/office/drawing/2014/main" id="{BFC3F566-46C2-4BDA-7B7B-824678480DCA}"/>
              </a:ext>
            </a:extLst>
          </p:cNvPr>
          <p:cNvSpPr>
            <a:spLocks noGrp="1"/>
          </p:cNvSpPr>
          <p:nvPr>
            <p:ph type="sldNum" sz="quarter" idx="12"/>
          </p:nvPr>
        </p:nvSpPr>
        <p:spPr/>
        <p:txBody>
          <a:bodyPr/>
          <a:lstStyle/>
          <a:p>
            <a:fld id="{C95E8E5B-C54E-4915-B069-2B2C8B7FEC1E}" type="slidenum">
              <a:rPr lang="en-US" smtClean="0"/>
              <a:pPr/>
              <a:t>26</a:t>
            </a:fld>
            <a:endParaRPr lang="en-US" dirty="0"/>
          </a:p>
        </p:txBody>
      </p:sp>
      <p:sp>
        <p:nvSpPr>
          <p:cNvPr id="3" name="Title 1">
            <a:extLst>
              <a:ext uri="{FF2B5EF4-FFF2-40B4-BE49-F238E27FC236}">
                <a16:creationId xmlns:a16="http://schemas.microsoft.com/office/drawing/2014/main" id="{63B198AB-CA4A-10DA-3DC7-12895744789E}"/>
              </a:ext>
            </a:extLst>
          </p:cNvPr>
          <p:cNvSpPr>
            <a:spLocks noGrp="1"/>
          </p:cNvSpPr>
          <p:nvPr>
            <p:ph type="title"/>
          </p:nvPr>
        </p:nvSpPr>
        <p:spPr>
          <a:xfrm>
            <a:off x="403674" y="391250"/>
            <a:ext cx="4525165" cy="862783"/>
          </a:xfrm>
        </p:spPr>
        <p:txBody>
          <a:bodyPr>
            <a:normAutofit/>
          </a:bodyPr>
          <a:lstStyle/>
          <a:p>
            <a:r>
              <a:rPr lang="en-US" sz="3200" dirty="0">
                <a:solidFill>
                  <a:schemeClr val="accent1"/>
                </a:solidFill>
              </a:rPr>
              <a:t>Tips</a:t>
            </a:r>
          </a:p>
        </p:txBody>
      </p:sp>
    </p:spTree>
    <p:extLst>
      <p:ext uri="{BB962C8B-B14F-4D97-AF65-F5344CB8AC3E}">
        <p14:creationId xmlns:p14="http://schemas.microsoft.com/office/powerpoint/2010/main" val="217921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9B168D-6F1B-509B-B7BC-0DED66A65410}"/>
              </a:ext>
            </a:extLst>
          </p:cNvPr>
          <p:cNvSpPr>
            <a:spLocks noGrp="1"/>
          </p:cNvSpPr>
          <p:nvPr>
            <p:ph type="sldNum" sz="quarter" idx="12"/>
          </p:nvPr>
        </p:nvSpPr>
        <p:spPr/>
        <p:txBody>
          <a:bodyPr/>
          <a:lstStyle/>
          <a:p>
            <a:fld id="{C95E8E5B-C54E-4915-B069-2B2C8B7FEC1E}" type="slidenum">
              <a:rPr lang="en-US" smtClean="0"/>
              <a:pPr/>
              <a:t>27</a:t>
            </a:fld>
            <a:endParaRPr lang="en-US" dirty="0"/>
          </a:p>
        </p:txBody>
      </p:sp>
      <p:sp>
        <p:nvSpPr>
          <p:cNvPr id="8" name="Title 1">
            <a:extLst>
              <a:ext uri="{FF2B5EF4-FFF2-40B4-BE49-F238E27FC236}">
                <a16:creationId xmlns:a16="http://schemas.microsoft.com/office/drawing/2014/main" id="{BB99BBE7-B818-5C74-141B-3E68C26AA01A}"/>
              </a:ext>
            </a:extLst>
          </p:cNvPr>
          <p:cNvSpPr>
            <a:spLocks noGrp="1"/>
          </p:cNvSpPr>
          <p:nvPr>
            <p:ph type="title"/>
          </p:nvPr>
        </p:nvSpPr>
        <p:spPr>
          <a:xfrm>
            <a:off x="151981" y="245486"/>
            <a:ext cx="7886700" cy="651824"/>
          </a:xfrm>
        </p:spPr>
        <p:txBody>
          <a:bodyPr>
            <a:normAutofit/>
          </a:bodyPr>
          <a:lstStyle/>
          <a:p>
            <a:r>
              <a:rPr lang="en-US" sz="3200" dirty="0">
                <a:solidFill>
                  <a:schemeClr val="accent1"/>
                </a:solidFill>
              </a:rPr>
              <a:t>Resources - Forms</a:t>
            </a:r>
          </a:p>
        </p:txBody>
      </p:sp>
      <p:sp>
        <p:nvSpPr>
          <p:cNvPr id="9" name="Content Placeholder 5">
            <a:extLst>
              <a:ext uri="{FF2B5EF4-FFF2-40B4-BE49-F238E27FC236}">
                <a16:creationId xmlns:a16="http://schemas.microsoft.com/office/drawing/2014/main" id="{BCAE91C7-DFCB-5D15-58E4-48B8F3DCA33A}"/>
              </a:ext>
            </a:extLst>
          </p:cNvPr>
          <p:cNvSpPr>
            <a:spLocks noGrp="1"/>
          </p:cNvSpPr>
          <p:nvPr>
            <p:ph idx="1"/>
          </p:nvPr>
        </p:nvSpPr>
        <p:spPr>
          <a:xfrm>
            <a:off x="151981" y="1050139"/>
            <a:ext cx="7886700" cy="3965206"/>
          </a:xfrm>
        </p:spPr>
        <p:txBody>
          <a:bodyPr>
            <a:noAutofit/>
          </a:bodyPr>
          <a:lstStyle/>
          <a:p>
            <a:r>
              <a:rPr lang="en-US" sz="1800" b="1" dirty="0">
                <a:latin typeface="Aptos" panose="020B0004020202020204" pitchFamily="34" charset="0"/>
              </a:rPr>
              <a:t>Iowa Medicaid Universal Provider Enrollment Application</a:t>
            </a:r>
            <a:r>
              <a:rPr lang="en-US" sz="1800" dirty="0">
                <a:latin typeface="Aptos" panose="020B0004020202020204" pitchFamily="34" charset="0"/>
              </a:rPr>
              <a:t>: </a:t>
            </a:r>
            <a:r>
              <a:rPr lang="en-US" sz="1800" dirty="0">
                <a:latin typeface="Aptos" panose="020B0004020202020204" pitchFamily="34" charset="0"/>
                <a:hlinkClick r:id="rId3"/>
              </a:rPr>
              <a:t>470-0254, Iowa Medicaid Universal Enrollment Application</a:t>
            </a:r>
            <a:r>
              <a:rPr lang="en-US" sz="1800" dirty="0">
                <a:latin typeface="Aptos" panose="020B0004020202020204" pitchFamily="34" charset="0"/>
              </a:rPr>
              <a:t> </a:t>
            </a:r>
          </a:p>
          <a:p>
            <a:r>
              <a:rPr lang="en-US" sz="1800" dirty="0">
                <a:effectLst/>
                <a:latin typeface="Aptos" panose="020B0004020202020204" pitchFamily="34" charset="0"/>
              </a:rPr>
              <a:t> </a:t>
            </a:r>
            <a:r>
              <a:rPr lang="en-US" sz="1800" b="1" dirty="0">
                <a:latin typeface="Aptos" panose="020B0004020202020204" pitchFamily="34" charset="0"/>
              </a:rPr>
              <a:t>HHS website provider enrollment</a:t>
            </a:r>
            <a:r>
              <a:rPr lang="en-US" sz="1800" dirty="0">
                <a:latin typeface="Aptos" panose="020B0004020202020204" pitchFamily="34" charset="0"/>
              </a:rPr>
              <a:t>: </a:t>
            </a:r>
            <a:r>
              <a:rPr lang="en-US" sz="1800" dirty="0">
                <a:latin typeface="Aptos" panose="020B0004020202020204" pitchFamily="34" charset="0"/>
                <a:hlinkClick r:id="rId4"/>
              </a:rPr>
              <a:t>Provider Enrollment | Health &amp; Human Services</a:t>
            </a:r>
            <a:endParaRPr lang="en-US" sz="1800" b="1" dirty="0">
              <a:solidFill>
                <a:srgbClr val="000000"/>
              </a:solidFill>
              <a:latin typeface="Aptos" panose="020B0004020202020204" pitchFamily="34" charset="0"/>
            </a:endParaRPr>
          </a:p>
          <a:p>
            <a:r>
              <a:rPr lang="en-US" sz="1800" b="1" dirty="0">
                <a:solidFill>
                  <a:srgbClr val="000000"/>
                </a:solidFill>
                <a:latin typeface="Aptos" panose="020B0004020202020204" pitchFamily="34" charset="0"/>
              </a:rPr>
              <a:t>Provider Forms: </a:t>
            </a:r>
            <a:r>
              <a:rPr lang="en-US" sz="1800" dirty="0">
                <a:latin typeface="Aptos" panose="020B0004020202020204" pitchFamily="34" charset="0"/>
                <a:hlinkClick r:id="rId5"/>
              </a:rPr>
              <a:t>Provider Forms | Health &amp; Human Services (iowa.gov)</a:t>
            </a:r>
            <a:r>
              <a:rPr lang="en-US" sz="1800" dirty="0">
                <a:latin typeface="Aptos" panose="020B0004020202020204" pitchFamily="34" charset="0"/>
              </a:rPr>
              <a:t> </a:t>
            </a:r>
          </a:p>
          <a:p>
            <a:r>
              <a:rPr lang="en-US" sz="1800" b="1" dirty="0">
                <a:solidFill>
                  <a:srgbClr val="000000"/>
                </a:solidFill>
                <a:latin typeface="Aptos" panose="020B0004020202020204" pitchFamily="34" charset="0"/>
              </a:rPr>
              <a:t>Designated Contact Person (DCP) Form</a:t>
            </a:r>
            <a:r>
              <a:rPr lang="en-US" sz="1800" dirty="0">
                <a:solidFill>
                  <a:srgbClr val="000000"/>
                </a:solidFill>
                <a:latin typeface="Aptos" panose="020B0004020202020204" pitchFamily="34" charset="0"/>
              </a:rPr>
              <a:t>: </a:t>
            </a:r>
            <a:r>
              <a:rPr lang="en-US" sz="1800" dirty="0">
                <a:solidFill>
                  <a:srgbClr val="0070C0"/>
                </a:solidFill>
                <a:latin typeface="Aptos" panose="020B0004020202020204" pitchFamily="34" charset="0"/>
                <a:hlinkClick r:id="rId6">
                  <a:extLst>
                    <a:ext uri="{A12FA001-AC4F-418D-AE19-62706E023703}">
                      <ahyp:hlinkClr xmlns:ahyp="http://schemas.microsoft.com/office/drawing/2018/hyperlinkcolor" val="tx"/>
                    </a:ext>
                  </a:extLst>
                </a:hlinkClick>
              </a:rPr>
              <a:t>https://hhs.iowa.gov/media/12377/download?inBox</a:t>
            </a:r>
            <a:r>
              <a:rPr lang="en-US" sz="1800" dirty="0">
                <a:solidFill>
                  <a:srgbClr val="0070C0"/>
                </a:solidFill>
                <a:latin typeface="Aptos" panose="020B0004020202020204" pitchFamily="34" charset="0"/>
              </a:rPr>
              <a:t> </a:t>
            </a:r>
          </a:p>
          <a:p>
            <a:r>
              <a:rPr lang="en-US" sz="1800" b="1" dirty="0">
                <a:solidFill>
                  <a:srgbClr val="000000"/>
                </a:solidFill>
                <a:latin typeface="Aptos" panose="020B0004020202020204" pitchFamily="34" charset="0"/>
              </a:rPr>
              <a:t>Provider Request to Terminate Enrollment</a:t>
            </a:r>
            <a:r>
              <a:rPr lang="en-US" sz="1800" dirty="0">
                <a:solidFill>
                  <a:srgbClr val="000000"/>
                </a:solidFill>
                <a:latin typeface="Aptos" panose="020B0004020202020204" pitchFamily="34" charset="0"/>
              </a:rPr>
              <a:t>:  </a:t>
            </a:r>
            <a:r>
              <a:rPr lang="en-US" sz="1800" dirty="0">
                <a:solidFill>
                  <a:srgbClr val="000000"/>
                </a:solidFill>
                <a:latin typeface="Aptos" panose="020B0004020202020204" pitchFamily="34" charset="0"/>
                <a:hlinkClick r:id="rId7"/>
              </a:rPr>
              <a:t>https://hhs.iowa.gov/media/6036/download?inBox</a:t>
            </a:r>
            <a:r>
              <a:rPr lang="en-US" sz="1800" dirty="0">
                <a:solidFill>
                  <a:srgbClr val="000000"/>
                </a:solidFill>
                <a:latin typeface="Aptos" panose="020B0004020202020204" pitchFamily="34" charset="0"/>
              </a:rPr>
              <a:t> </a:t>
            </a:r>
          </a:p>
          <a:p>
            <a:r>
              <a:rPr lang="en-US" sz="1800" b="1" dirty="0">
                <a:solidFill>
                  <a:srgbClr val="000000"/>
                </a:solidFill>
                <a:latin typeface="Aptos" panose="020B0004020202020204" pitchFamily="34" charset="0"/>
              </a:rPr>
              <a:t>EFT Authorization Form</a:t>
            </a:r>
            <a:r>
              <a:rPr lang="en-US" sz="1800" dirty="0">
                <a:solidFill>
                  <a:srgbClr val="000000"/>
                </a:solidFill>
                <a:latin typeface="Aptos" panose="020B0004020202020204" pitchFamily="34" charset="0"/>
              </a:rPr>
              <a:t>: </a:t>
            </a:r>
            <a:r>
              <a:rPr lang="en-US" sz="1800" dirty="0">
                <a:solidFill>
                  <a:srgbClr val="0070C0"/>
                </a:solidFill>
                <a:latin typeface="Aptos" panose="020B0004020202020204" pitchFamily="34" charset="0"/>
                <a:hlinkClick r:id="rId8">
                  <a:extLst>
                    <a:ext uri="{A12FA001-AC4F-418D-AE19-62706E023703}">
                      <ahyp:hlinkClr xmlns:ahyp="http://schemas.microsoft.com/office/drawing/2018/hyperlinkcolor" val="tx"/>
                    </a:ext>
                  </a:extLst>
                </a:hlinkClick>
              </a:rPr>
              <a:t>https://hhs.iowa.gov/media/5442/download?inBox</a:t>
            </a:r>
            <a:r>
              <a:rPr lang="en-US" sz="1800" dirty="0">
                <a:solidFill>
                  <a:srgbClr val="0070C0"/>
                </a:solidFill>
                <a:latin typeface="Aptos" panose="020B0004020202020204" pitchFamily="34" charset="0"/>
              </a:rPr>
              <a:t> </a:t>
            </a:r>
          </a:p>
          <a:p>
            <a:endParaRPr lang="en-US" sz="1800" dirty="0">
              <a:solidFill>
                <a:srgbClr val="0070C0"/>
              </a:solidFill>
              <a:latin typeface="Aptos" panose="020B0004020202020204" pitchFamily="34" charset="0"/>
            </a:endParaRPr>
          </a:p>
          <a:p>
            <a:pPr marL="365760" indent="-365760">
              <a:spcAft>
                <a:spcPts val="600"/>
              </a:spcAft>
            </a:pPr>
            <a:endParaRPr lang="en-US" sz="1800" dirty="0">
              <a:solidFill>
                <a:srgbClr val="000000"/>
              </a:solidFill>
              <a:latin typeface="Aptos" panose="020B0004020202020204" pitchFamily="34" charset="0"/>
            </a:endParaRPr>
          </a:p>
          <a:p>
            <a:endParaRPr lang="en-US" sz="1800" dirty="0">
              <a:latin typeface="Aptos" panose="020B0004020202020204" pitchFamily="34" charset="0"/>
            </a:endParaRPr>
          </a:p>
        </p:txBody>
      </p:sp>
    </p:spTree>
    <p:extLst>
      <p:ext uri="{BB962C8B-B14F-4D97-AF65-F5344CB8AC3E}">
        <p14:creationId xmlns:p14="http://schemas.microsoft.com/office/powerpoint/2010/main" val="2066221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2A7D6-A330-BD9A-401F-EF14DFD467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C023B1-C8FE-B825-BFA1-563A5503163E}"/>
              </a:ext>
            </a:extLst>
          </p:cNvPr>
          <p:cNvSpPr>
            <a:spLocks noGrp="1"/>
          </p:cNvSpPr>
          <p:nvPr>
            <p:ph type="sldNum" sz="quarter" idx="12"/>
          </p:nvPr>
        </p:nvSpPr>
        <p:spPr/>
        <p:txBody>
          <a:bodyPr/>
          <a:lstStyle/>
          <a:p>
            <a:fld id="{C95E8E5B-C54E-4915-B069-2B2C8B7FEC1E}" type="slidenum">
              <a:rPr lang="en-US" smtClean="0"/>
              <a:pPr/>
              <a:t>28</a:t>
            </a:fld>
            <a:endParaRPr lang="en-US" dirty="0"/>
          </a:p>
        </p:txBody>
      </p:sp>
      <p:sp>
        <p:nvSpPr>
          <p:cNvPr id="8" name="Title 1">
            <a:extLst>
              <a:ext uri="{FF2B5EF4-FFF2-40B4-BE49-F238E27FC236}">
                <a16:creationId xmlns:a16="http://schemas.microsoft.com/office/drawing/2014/main" id="{6644C239-BEEB-BAB9-1D81-A7564E4CE5DF}"/>
              </a:ext>
            </a:extLst>
          </p:cNvPr>
          <p:cNvSpPr>
            <a:spLocks noGrp="1"/>
          </p:cNvSpPr>
          <p:nvPr>
            <p:ph type="title"/>
          </p:nvPr>
        </p:nvSpPr>
        <p:spPr>
          <a:xfrm>
            <a:off x="151981" y="245486"/>
            <a:ext cx="7886700" cy="651824"/>
          </a:xfrm>
        </p:spPr>
        <p:txBody>
          <a:bodyPr>
            <a:normAutofit/>
          </a:bodyPr>
          <a:lstStyle/>
          <a:p>
            <a:r>
              <a:rPr lang="en-US" sz="3200" dirty="0">
                <a:solidFill>
                  <a:schemeClr val="accent1"/>
                </a:solidFill>
              </a:rPr>
              <a:t>Contact Information</a:t>
            </a:r>
          </a:p>
        </p:txBody>
      </p:sp>
      <p:sp>
        <p:nvSpPr>
          <p:cNvPr id="7" name="Content Placeholder 5">
            <a:extLst>
              <a:ext uri="{FF2B5EF4-FFF2-40B4-BE49-F238E27FC236}">
                <a16:creationId xmlns:a16="http://schemas.microsoft.com/office/drawing/2014/main" id="{2E3E12F9-63C1-53D9-4411-B04013C95BEE}"/>
              </a:ext>
            </a:extLst>
          </p:cNvPr>
          <p:cNvSpPr>
            <a:spLocks noGrp="1"/>
          </p:cNvSpPr>
          <p:nvPr>
            <p:ph idx="1"/>
          </p:nvPr>
        </p:nvSpPr>
        <p:spPr>
          <a:xfrm>
            <a:off x="151981" y="1283503"/>
            <a:ext cx="7886700" cy="3036952"/>
          </a:xfrm>
        </p:spPr>
        <p:txBody>
          <a:bodyPr>
            <a:normAutofit/>
          </a:bodyPr>
          <a:lstStyle/>
          <a:p>
            <a:pPr marL="0" indent="0">
              <a:buNone/>
            </a:pPr>
            <a:r>
              <a:rPr lang="en-US" sz="1800" dirty="0">
                <a:solidFill>
                  <a:srgbClr val="000000"/>
                </a:solidFill>
                <a:latin typeface="Aptos" panose="020B0004020202020204" pitchFamily="34" charset="0"/>
              </a:rPr>
              <a:t>Contact Iowa Medicaid </a:t>
            </a:r>
            <a:r>
              <a:rPr lang="en-US" sz="1800" b="1" dirty="0">
                <a:solidFill>
                  <a:srgbClr val="000000"/>
                </a:solidFill>
                <a:latin typeface="Aptos" panose="020B0004020202020204" pitchFamily="34" charset="0"/>
              </a:rPr>
              <a:t>Provider Services</a:t>
            </a:r>
            <a:r>
              <a:rPr lang="en-US" sz="1800" dirty="0">
                <a:solidFill>
                  <a:srgbClr val="000000"/>
                </a:solidFill>
                <a:latin typeface="Aptos" panose="020B0004020202020204" pitchFamily="34" charset="0"/>
              </a:rPr>
              <a:t>:</a:t>
            </a:r>
          </a:p>
          <a:p>
            <a:pPr marL="0" indent="0">
              <a:buNone/>
            </a:pPr>
            <a:r>
              <a:rPr lang="en-US" sz="1800" dirty="0">
                <a:solidFill>
                  <a:srgbClr val="000000"/>
                </a:solidFill>
                <a:latin typeface="Aptos" panose="020B0004020202020204" pitchFamily="34" charset="0"/>
              </a:rPr>
              <a:t> </a:t>
            </a:r>
            <a:r>
              <a:rPr lang="en-US" sz="1800" dirty="0">
                <a:solidFill>
                  <a:srgbClr val="000000"/>
                </a:solidFill>
                <a:latin typeface="Aptos" panose="020B0004020202020204" pitchFamily="34" charset="0"/>
                <a:hlinkClick r:id="rId3"/>
              </a:rPr>
              <a:t>IMEProviderServices@HHS.Iowa.Gov</a:t>
            </a:r>
            <a:r>
              <a:rPr lang="en-US" sz="1800" dirty="0">
                <a:solidFill>
                  <a:srgbClr val="000000"/>
                </a:solidFill>
                <a:latin typeface="Aptos" panose="020B0004020202020204" pitchFamily="34" charset="0"/>
              </a:rPr>
              <a:t> </a:t>
            </a:r>
          </a:p>
          <a:p>
            <a:pPr marL="0" indent="0">
              <a:buNone/>
            </a:pPr>
            <a:r>
              <a:rPr lang="en-US" sz="1800" dirty="0">
                <a:solidFill>
                  <a:srgbClr val="000000"/>
                </a:solidFill>
                <a:latin typeface="Aptos" panose="020B0004020202020204" pitchFamily="34" charset="0"/>
              </a:rPr>
              <a:t>Toll free: 800-338-7909 or locally 515-256-4609</a:t>
            </a:r>
          </a:p>
          <a:p>
            <a:pPr marL="0" indent="0">
              <a:buNone/>
            </a:pPr>
            <a:endParaRPr lang="en-US" sz="1800" dirty="0">
              <a:solidFill>
                <a:srgbClr val="0070C0"/>
              </a:solidFill>
              <a:latin typeface="Aptos" panose="020B0004020202020204" pitchFamily="34" charset="0"/>
            </a:endParaRPr>
          </a:p>
          <a:p>
            <a:endParaRPr lang="en-US" sz="1800" dirty="0">
              <a:solidFill>
                <a:srgbClr val="0070C0"/>
              </a:solidFill>
              <a:latin typeface="Aptos" panose="020B0004020202020204" pitchFamily="34" charset="0"/>
            </a:endParaRPr>
          </a:p>
          <a:p>
            <a:pPr marL="365760" indent="-365760">
              <a:spcAft>
                <a:spcPts val="600"/>
              </a:spcAft>
            </a:pPr>
            <a:endParaRPr lang="en-US" sz="1800" dirty="0">
              <a:solidFill>
                <a:srgbClr val="000000"/>
              </a:solidFill>
              <a:latin typeface="Aptos" panose="020B0004020202020204" pitchFamily="34" charset="0"/>
            </a:endParaRPr>
          </a:p>
          <a:p>
            <a:endParaRPr lang="en-US" sz="1800" dirty="0">
              <a:latin typeface="Aptos" panose="020B0004020202020204" pitchFamily="34" charset="0"/>
            </a:endParaRPr>
          </a:p>
        </p:txBody>
      </p:sp>
    </p:spTree>
    <p:extLst>
      <p:ext uri="{BB962C8B-B14F-4D97-AF65-F5344CB8AC3E}">
        <p14:creationId xmlns:p14="http://schemas.microsoft.com/office/powerpoint/2010/main" val="108670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20F4962-74A6-6330-7AC4-4312B637B29D}"/>
              </a:ext>
            </a:extLst>
          </p:cNvPr>
          <p:cNvSpPr>
            <a:spLocks noGrp="1"/>
          </p:cNvSpPr>
          <p:nvPr>
            <p:ph type="title"/>
          </p:nvPr>
        </p:nvSpPr>
        <p:spPr>
          <a:xfrm>
            <a:off x="938463" y="1709739"/>
            <a:ext cx="7572125" cy="2852737"/>
          </a:xfrm>
        </p:spPr>
        <p:txBody>
          <a:bodyPr/>
          <a:lstStyle/>
          <a:p>
            <a:r>
              <a:rPr lang="en-US" dirty="0"/>
              <a:t>Questions? </a:t>
            </a:r>
          </a:p>
        </p:txBody>
      </p:sp>
      <p:sp>
        <p:nvSpPr>
          <p:cNvPr id="11" name="Text Placeholder 2">
            <a:extLst>
              <a:ext uri="{FF2B5EF4-FFF2-40B4-BE49-F238E27FC236}">
                <a16:creationId xmlns:a16="http://schemas.microsoft.com/office/drawing/2014/main" id="{DC515CEE-FD16-02C9-E65C-C5285A43D800}"/>
              </a:ext>
            </a:extLst>
          </p:cNvPr>
          <p:cNvSpPr>
            <a:spLocks noGrp="1"/>
          </p:cNvSpPr>
          <p:nvPr>
            <p:ph type="body" idx="1"/>
          </p:nvPr>
        </p:nvSpPr>
        <p:spPr>
          <a:xfrm>
            <a:off x="938462" y="4589464"/>
            <a:ext cx="7572125" cy="1500187"/>
          </a:xfrm>
        </p:spPr>
        <p:txBody>
          <a:bodyPr/>
          <a:lstStyle/>
          <a:p>
            <a:r>
              <a:rPr lang="en-US" dirty="0"/>
              <a:t>IMEprovideroutreach@hhs.iowa.gov</a:t>
            </a:r>
          </a:p>
        </p:txBody>
      </p:sp>
      <p:sp>
        <p:nvSpPr>
          <p:cNvPr id="4" name="Slide Number Placeholder 3">
            <a:extLst>
              <a:ext uri="{FF2B5EF4-FFF2-40B4-BE49-F238E27FC236}">
                <a16:creationId xmlns:a16="http://schemas.microsoft.com/office/drawing/2014/main" id="{E4940312-BA26-5E5C-95E3-EE0D59CCB30E}"/>
              </a:ext>
            </a:extLst>
          </p:cNvPr>
          <p:cNvSpPr>
            <a:spLocks noGrp="1"/>
          </p:cNvSpPr>
          <p:nvPr>
            <p:ph type="sldNum" sz="quarter" idx="12"/>
          </p:nvPr>
        </p:nvSpPr>
        <p:spPr>
          <a:xfrm>
            <a:off x="6457950" y="6356351"/>
            <a:ext cx="2057400" cy="365125"/>
          </a:xfrm>
        </p:spPr>
        <p:txBody>
          <a:bodyPr>
            <a:normAutofit/>
          </a:bodyPr>
          <a:lstStyle/>
          <a:p>
            <a:pPr>
              <a:spcAft>
                <a:spcPts val="600"/>
              </a:spcAft>
            </a:pPr>
            <a:fld id="{C95E8E5B-C54E-4915-B069-2B2C8B7FEC1E}" type="slidenum">
              <a:rPr lang="en-US" smtClean="0"/>
              <a:pPr>
                <a:spcAft>
                  <a:spcPts val="600"/>
                </a:spcAft>
              </a:pPr>
              <a:t>29</a:t>
            </a:fld>
            <a:endParaRPr lang="en-US" dirty="0"/>
          </a:p>
        </p:txBody>
      </p:sp>
    </p:spTree>
    <p:extLst>
      <p:ext uri="{BB962C8B-B14F-4D97-AF65-F5344CB8AC3E}">
        <p14:creationId xmlns:p14="http://schemas.microsoft.com/office/powerpoint/2010/main" val="414551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8898-07B3-554F-2267-6EECBEC33C5E}"/>
              </a:ext>
            </a:extLst>
          </p:cNvPr>
          <p:cNvSpPr>
            <a:spLocks noGrp="1"/>
          </p:cNvSpPr>
          <p:nvPr>
            <p:ph type="title"/>
          </p:nvPr>
        </p:nvSpPr>
        <p:spPr>
          <a:xfrm>
            <a:off x="650013" y="3608473"/>
            <a:ext cx="7572125" cy="737608"/>
          </a:xfrm>
        </p:spPr>
        <p:txBody>
          <a:bodyPr>
            <a:normAutofit fontScale="90000"/>
          </a:bodyPr>
          <a:lstStyle/>
          <a:p>
            <a:r>
              <a:rPr lang="en-US" dirty="0"/>
              <a:t>Iowa Medicaid Provider Application Process</a:t>
            </a:r>
          </a:p>
        </p:txBody>
      </p:sp>
      <p:sp>
        <p:nvSpPr>
          <p:cNvPr id="4" name="Slide Number Placeholder 3">
            <a:extLst>
              <a:ext uri="{FF2B5EF4-FFF2-40B4-BE49-F238E27FC236}">
                <a16:creationId xmlns:a16="http://schemas.microsoft.com/office/drawing/2014/main" id="{9C95AF31-1AA3-5934-2332-1E877E60CB5A}"/>
              </a:ext>
            </a:extLst>
          </p:cNvPr>
          <p:cNvSpPr>
            <a:spLocks noGrp="1"/>
          </p:cNvSpPr>
          <p:nvPr>
            <p:ph type="sldNum" sz="quarter" idx="12"/>
          </p:nvPr>
        </p:nvSpPr>
        <p:spPr/>
        <p:txBody>
          <a:bodyPr/>
          <a:lstStyle/>
          <a:p>
            <a:fld id="{C95E8E5B-C54E-4915-B069-2B2C8B7FEC1E}" type="slidenum">
              <a:rPr lang="en-US" smtClean="0"/>
              <a:pPr/>
              <a:t>3</a:t>
            </a:fld>
            <a:endParaRPr lang="en-US" dirty="0"/>
          </a:p>
        </p:txBody>
      </p:sp>
      <p:sp>
        <p:nvSpPr>
          <p:cNvPr id="3" name="TextBox 2">
            <a:extLst>
              <a:ext uri="{FF2B5EF4-FFF2-40B4-BE49-F238E27FC236}">
                <a16:creationId xmlns:a16="http://schemas.microsoft.com/office/drawing/2014/main" id="{364C0C71-EA17-E6D7-74F5-2ED8BF740289}"/>
              </a:ext>
            </a:extLst>
          </p:cNvPr>
          <p:cNvSpPr txBox="1"/>
          <p:nvPr/>
        </p:nvSpPr>
        <p:spPr>
          <a:xfrm>
            <a:off x="650013" y="4658718"/>
            <a:ext cx="2565126" cy="461665"/>
          </a:xfrm>
          <a:prstGeom prst="rect">
            <a:avLst/>
          </a:prstGeom>
          <a:noFill/>
        </p:spPr>
        <p:txBody>
          <a:bodyPr wrap="none" rtlCol="0">
            <a:spAutoFit/>
          </a:bodyPr>
          <a:lstStyle/>
          <a:p>
            <a:r>
              <a:rPr lang="en-US" sz="2400" dirty="0">
                <a:solidFill>
                  <a:schemeClr val="accent2"/>
                </a:solidFill>
                <a:latin typeface="+mj-lt"/>
              </a:rPr>
              <a:t>Fee-for-Service</a:t>
            </a:r>
          </a:p>
        </p:txBody>
      </p:sp>
    </p:spTree>
    <p:extLst>
      <p:ext uri="{BB962C8B-B14F-4D97-AF65-F5344CB8AC3E}">
        <p14:creationId xmlns:p14="http://schemas.microsoft.com/office/powerpoint/2010/main" val="421501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316EA-8111-26EC-6BCB-29916D83827D}"/>
              </a:ext>
            </a:extLst>
          </p:cNvPr>
          <p:cNvSpPr/>
          <p:nvPr/>
        </p:nvSpPr>
        <p:spPr>
          <a:xfrm>
            <a:off x="362211" y="1527175"/>
            <a:ext cx="2849340" cy="1600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Autofit/>
          </a:bodyPr>
          <a:lstStyle/>
          <a:p>
            <a:pPr>
              <a:lnSpc>
                <a:spcPct val="90000"/>
              </a:lnSpc>
              <a:spcBef>
                <a:spcPct val="0"/>
              </a:spcBef>
              <a:spcAft>
                <a:spcPts val="600"/>
              </a:spcAft>
            </a:pPr>
            <a:r>
              <a:rPr lang="en-US" sz="3200" kern="1200" dirty="0">
                <a:solidFill>
                  <a:schemeClr val="accent1"/>
                </a:solidFill>
                <a:latin typeface="Aptos" panose="020B0004020202020204" pitchFamily="34" charset="0"/>
                <a:ea typeface="+mj-ea"/>
                <a:cs typeface="+mj-cs"/>
              </a:rPr>
              <a:t>Iowa Medicaid Universal Provider Enrollment Application</a:t>
            </a:r>
          </a:p>
        </p:txBody>
      </p:sp>
      <p:sp>
        <p:nvSpPr>
          <p:cNvPr id="6" name="TextBox 5">
            <a:extLst>
              <a:ext uri="{FF2B5EF4-FFF2-40B4-BE49-F238E27FC236}">
                <a16:creationId xmlns:a16="http://schemas.microsoft.com/office/drawing/2014/main" id="{D2CAA660-5B5E-9732-F4F2-4C8CBE64272D}"/>
              </a:ext>
            </a:extLst>
          </p:cNvPr>
          <p:cNvSpPr txBox="1"/>
          <p:nvPr/>
        </p:nvSpPr>
        <p:spPr>
          <a:xfrm>
            <a:off x="362211" y="3730625"/>
            <a:ext cx="2949178" cy="1600200"/>
          </a:xfrm>
          <a:prstGeom prst="rect">
            <a:avLst/>
          </a:prstGeom>
          <a:solidFill>
            <a:schemeClr val="accent1"/>
          </a:solidFill>
        </p:spPr>
        <p:txBody>
          <a:bodyPr vert="horz" lIns="91440" tIns="45720" rIns="91440" bIns="45720" rtlCol="0">
            <a:normAutofit/>
          </a:bodyPr>
          <a:lstStyle/>
          <a:p>
            <a:pPr>
              <a:lnSpc>
                <a:spcPct val="90000"/>
              </a:lnSpc>
              <a:spcBef>
                <a:spcPts val="1000"/>
              </a:spcBef>
            </a:pPr>
            <a:r>
              <a:rPr lang="en-US" sz="1600" b="1" kern="1200" dirty="0">
                <a:solidFill>
                  <a:schemeClr val="bg1"/>
                </a:solidFill>
                <a:latin typeface="Aptos" panose="020B0004020202020204" pitchFamily="34" charset="0"/>
              </a:rPr>
              <a:t>Iowa Medicaid Universal Provider Enrollment Application: </a:t>
            </a:r>
          </a:p>
          <a:p>
            <a:pPr>
              <a:lnSpc>
                <a:spcPct val="90000"/>
              </a:lnSpc>
              <a:spcBef>
                <a:spcPts val="1000"/>
              </a:spcBef>
            </a:pPr>
            <a:r>
              <a:rPr lang="en-US" sz="1600" dirty="0">
                <a:solidFill>
                  <a:schemeClr val="tx2">
                    <a:lumMod val="20000"/>
                    <a:lumOff val="80000"/>
                  </a:schemeClr>
                </a:solidFill>
                <a:latin typeface="Aptos" panose="020B0004020202020204" pitchFamily="34" charset="0"/>
                <a:hlinkClick r:id="rId3">
                  <a:extLst>
                    <a:ext uri="{A12FA001-AC4F-418D-AE19-62706E023703}">
                      <ahyp:hlinkClr xmlns:ahyp="http://schemas.microsoft.com/office/drawing/2018/hyperlinkcolor" val="tx"/>
                    </a:ext>
                  </a:extLst>
                </a:hlinkClick>
              </a:rPr>
              <a:t>470-0254, Iowa Medicaid Universal Enrollment Application</a:t>
            </a:r>
            <a:endParaRPr lang="en-US" sz="1600" kern="1200" dirty="0">
              <a:solidFill>
                <a:schemeClr val="tx2">
                  <a:lumMod val="20000"/>
                  <a:lumOff val="80000"/>
                </a:schemeClr>
              </a:solidFill>
              <a:effectLst/>
              <a:latin typeface="Aptos" panose="020B0004020202020204" pitchFamily="34" charset="0"/>
            </a:endParaRPr>
          </a:p>
        </p:txBody>
      </p:sp>
      <p:sp>
        <p:nvSpPr>
          <p:cNvPr id="2" name="Slide Number Placeholder 1">
            <a:extLst>
              <a:ext uri="{FF2B5EF4-FFF2-40B4-BE49-F238E27FC236}">
                <a16:creationId xmlns:a16="http://schemas.microsoft.com/office/drawing/2014/main" id="{8F976C85-2FF4-5B5F-8DA8-B8019C570D94}"/>
              </a:ext>
            </a:extLst>
          </p:cNvPr>
          <p:cNvSpPr>
            <a:spLocks noGrp="1"/>
          </p:cNvSpPr>
          <p:nvPr>
            <p:ph type="sldNum" sz="quarter" idx="12"/>
          </p:nvPr>
        </p:nvSpPr>
        <p:spPr>
          <a:xfrm>
            <a:off x="6457950" y="6356351"/>
            <a:ext cx="2057400" cy="365125"/>
          </a:xfrm>
        </p:spPr>
        <p:txBody>
          <a:bodyPr>
            <a:normAutofit/>
          </a:bodyPr>
          <a:lstStyle/>
          <a:p>
            <a:pPr>
              <a:spcAft>
                <a:spcPts val="600"/>
              </a:spcAft>
            </a:pPr>
            <a:fld id="{C95E8E5B-C54E-4915-B069-2B2C8B7FEC1E}" type="slidenum">
              <a:rPr lang="en-US" smtClean="0"/>
              <a:pPr>
                <a:spcAft>
                  <a:spcPts val="600"/>
                </a:spcAft>
              </a:pPr>
              <a:t>4</a:t>
            </a:fld>
            <a:endParaRPr lang="en-US" dirty="0"/>
          </a:p>
        </p:txBody>
      </p:sp>
      <p:graphicFrame>
        <p:nvGraphicFramePr>
          <p:cNvPr id="3" name="Content Placeholder 2">
            <a:extLst>
              <a:ext uri="{FF2B5EF4-FFF2-40B4-BE49-F238E27FC236}">
                <a16:creationId xmlns:a16="http://schemas.microsoft.com/office/drawing/2014/main" id="{40D8B291-2F25-1BC9-BECA-A67E2658A66E}"/>
              </a:ext>
            </a:extLst>
          </p:cNvPr>
          <p:cNvGraphicFramePr>
            <a:graphicFrameLocks noGrp="1"/>
          </p:cNvGraphicFramePr>
          <p:nvPr>
            <p:extLst>
              <p:ext uri="{D42A27DB-BD31-4B8C-83A1-F6EECF244321}">
                <p14:modId xmlns:p14="http://schemas.microsoft.com/office/powerpoint/2010/main" val="152711325"/>
              </p:ext>
            </p:extLst>
          </p:nvPr>
        </p:nvGraphicFramePr>
        <p:xfrm>
          <a:off x="3885009" y="457200"/>
          <a:ext cx="4629150" cy="487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849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BCC4FC-2D67-0D77-E068-8A7820F0C3DD}"/>
              </a:ext>
            </a:extLst>
          </p:cNvPr>
          <p:cNvSpPr>
            <a:spLocks noGrp="1"/>
          </p:cNvSpPr>
          <p:nvPr>
            <p:ph type="sldNum" sz="quarter" idx="12"/>
          </p:nvPr>
        </p:nvSpPr>
        <p:spPr>
          <a:xfrm>
            <a:off x="6457950" y="6356351"/>
            <a:ext cx="2057400" cy="365125"/>
          </a:xfrm>
        </p:spPr>
        <p:txBody>
          <a:bodyPr>
            <a:normAutofit/>
          </a:bodyPr>
          <a:lstStyle/>
          <a:p>
            <a:pPr>
              <a:spcAft>
                <a:spcPts val="600"/>
              </a:spcAft>
            </a:pPr>
            <a:fld id="{C95E8E5B-C54E-4915-B069-2B2C8B7FEC1E}" type="slidenum">
              <a:rPr lang="en-US" smtClean="0"/>
              <a:pPr>
                <a:spcAft>
                  <a:spcPts val="600"/>
                </a:spcAft>
              </a:pPr>
              <a:t>5</a:t>
            </a:fld>
            <a:endParaRPr lang="en-US" dirty="0"/>
          </a:p>
        </p:txBody>
      </p:sp>
      <p:sp>
        <p:nvSpPr>
          <p:cNvPr id="5" name="Title 1">
            <a:extLst>
              <a:ext uri="{FF2B5EF4-FFF2-40B4-BE49-F238E27FC236}">
                <a16:creationId xmlns:a16="http://schemas.microsoft.com/office/drawing/2014/main" id="{FFAEBAAA-113E-1632-13E9-ACE262E3BD36}"/>
              </a:ext>
            </a:extLst>
          </p:cNvPr>
          <p:cNvSpPr txBox="1">
            <a:spLocks/>
          </p:cNvSpPr>
          <p:nvPr/>
        </p:nvSpPr>
        <p:spPr>
          <a:xfrm>
            <a:off x="501732" y="3429000"/>
            <a:ext cx="8432203" cy="73760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dirty="0"/>
              <a:t>Application Page 1</a:t>
            </a:r>
          </a:p>
          <a:p>
            <a:endParaRPr lang="en-US" dirty="0"/>
          </a:p>
        </p:txBody>
      </p:sp>
    </p:spTree>
    <p:extLst>
      <p:ext uri="{BB962C8B-B14F-4D97-AF65-F5344CB8AC3E}">
        <p14:creationId xmlns:p14="http://schemas.microsoft.com/office/powerpoint/2010/main" val="277646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6DFA61-0CF1-9AB1-3917-B7463A01B6C7}"/>
              </a:ext>
            </a:extLst>
          </p:cNvPr>
          <p:cNvSpPr>
            <a:spLocks noGrp="1"/>
          </p:cNvSpPr>
          <p:nvPr>
            <p:ph type="sldNum" sz="quarter" idx="12"/>
          </p:nvPr>
        </p:nvSpPr>
        <p:spPr/>
        <p:txBody>
          <a:bodyPr/>
          <a:lstStyle/>
          <a:p>
            <a:fld id="{C95E8E5B-C54E-4915-B069-2B2C8B7FEC1E}" type="slidenum">
              <a:rPr lang="en-US" smtClean="0"/>
              <a:pPr/>
              <a:t>6</a:t>
            </a:fld>
            <a:endParaRPr lang="en-US" dirty="0"/>
          </a:p>
        </p:txBody>
      </p:sp>
      <p:sp>
        <p:nvSpPr>
          <p:cNvPr id="8" name="Title 1">
            <a:extLst>
              <a:ext uri="{FF2B5EF4-FFF2-40B4-BE49-F238E27FC236}">
                <a16:creationId xmlns:a16="http://schemas.microsoft.com/office/drawing/2014/main" id="{274C340A-6D21-7263-1A58-1316DBDF4F6B}"/>
              </a:ext>
            </a:extLst>
          </p:cNvPr>
          <p:cNvSpPr txBox="1">
            <a:spLocks/>
          </p:cNvSpPr>
          <p:nvPr/>
        </p:nvSpPr>
        <p:spPr>
          <a:xfrm>
            <a:off x="160487" y="202061"/>
            <a:ext cx="7728785" cy="758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Application Page 1 - Checklist</a:t>
            </a:r>
          </a:p>
        </p:txBody>
      </p:sp>
      <p:sp>
        <p:nvSpPr>
          <p:cNvPr id="3" name="TextBox 2">
            <a:extLst>
              <a:ext uri="{FF2B5EF4-FFF2-40B4-BE49-F238E27FC236}">
                <a16:creationId xmlns:a16="http://schemas.microsoft.com/office/drawing/2014/main" id="{31CFE276-FE45-4B8E-BFFB-EB0351454900}"/>
              </a:ext>
            </a:extLst>
          </p:cNvPr>
          <p:cNvSpPr txBox="1"/>
          <p:nvPr/>
        </p:nvSpPr>
        <p:spPr>
          <a:xfrm>
            <a:off x="271208" y="960083"/>
            <a:ext cx="7824577" cy="4770537"/>
          </a:xfrm>
          <a:prstGeom prst="rect">
            <a:avLst/>
          </a:prstGeom>
          <a:noFill/>
        </p:spPr>
        <p:txBody>
          <a:bodyPr wrap="square">
            <a:spAutoFit/>
          </a:bodyPr>
          <a:lstStyle/>
          <a:p>
            <a:r>
              <a:rPr lang="en-US" sz="1600" b="1" dirty="0">
                <a:latin typeface="Aptos" panose="020B0004020202020204" pitchFamily="34" charset="0"/>
              </a:rPr>
              <a:t>New enrollees </a:t>
            </a:r>
            <a:r>
              <a:rPr lang="en-US" sz="1600" dirty="0">
                <a:latin typeface="Aptos" panose="020B0004020202020204" pitchFamily="34" charset="0"/>
              </a:rPr>
              <a:t>and those with a </a:t>
            </a:r>
            <a:r>
              <a:rPr lang="en-US" sz="1600" b="1" dirty="0">
                <a:latin typeface="Aptos" panose="020B0004020202020204" pitchFamily="34" charset="0"/>
              </a:rPr>
              <a:t>new Tax Identification Number TIN</a:t>
            </a:r>
            <a:r>
              <a:rPr lang="en-US" sz="1600" dirty="0">
                <a:latin typeface="Aptos" panose="020B0004020202020204" pitchFamily="34" charset="0"/>
              </a:rPr>
              <a:t>: If you are enrolling in the Iowa Medicaid program for the </a:t>
            </a:r>
            <a:r>
              <a:rPr lang="en-US" sz="1600" b="1" dirty="0">
                <a:latin typeface="Aptos" panose="020B0004020202020204" pitchFamily="34" charset="0"/>
              </a:rPr>
              <a:t>first time or are already enrolled, but have a new Tax ID</a:t>
            </a:r>
            <a:r>
              <a:rPr lang="en-US" sz="1600" dirty="0">
                <a:latin typeface="Aptos" panose="020B0004020202020204" pitchFamily="34" charset="0"/>
              </a:rPr>
              <a:t>, the following forms are required:  </a:t>
            </a:r>
          </a:p>
          <a:p>
            <a:endParaRPr lang="en-US" sz="1600" dirty="0">
              <a:latin typeface="Aptos" panose="020B0004020202020204" pitchFamily="34" charset="0"/>
            </a:endParaRPr>
          </a:p>
          <a:p>
            <a:pPr marL="285750" indent="-285750">
              <a:buFont typeface="Wingdings" panose="05000000000000000000" pitchFamily="2" charset="2"/>
              <a:buChar char="q"/>
            </a:pPr>
            <a:r>
              <a:rPr lang="en-US" sz="1600" dirty="0">
                <a:latin typeface="Aptos" panose="020B0004020202020204" pitchFamily="34" charset="0"/>
              </a:rPr>
              <a:t>Form 470-0254: Iowa Medicaid Universal Provider Enrollment Application (Section A) - Attach a photocopy of all certifications, licenses, or accreditation documents (See page 9 for a complete list of required supporting documentation.) </a:t>
            </a:r>
          </a:p>
          <a:p>
            <a:pPr marL="285750" indent="-285750">
              <a:buFont typeface="Wingdings" panose="05000000000000000000" pitchFamily="2" charset="2"/>
              <a:buChar char="q"/>
            </a:pPr>
            <a:endParaRPr lang="en-US" sz="1600" dirty="0">
              <a:latin typeface="Aptos" panose="020B0004020202020204" pitchFamily="34" charset="0"/>
            </a:endParaRPr>
          </a:p>
          <a:p>
            <a:pPr marL="285750" indent="-285750">
              <a:buFont typeface="Wingdings" panose="05000000000000000000" pitchFamily="2" charset="2"/>
              <a:buChar char="q"/>
            </a:pPr>
            <a:r>
              <a:rPr lang="en-US" sz="1600" dirty="0">
                <a:latin typeface="Aptos" panose="020B0004020202020204" pitchFamily="34" charset="0"/>
              </a:rPr>
              <a:t>Form 470-2965: Iowa Medicaid Provider Agreement General Terms – Last page must be completed.</a:t>
            </a:r>
          </a:p>
          <a:p>
            <a:pPr marL="285750" indent="-285750">
              <a:buFont typeface="Wingdings" panose="05000000000000000000" pitchFamily="2" charset="2"/>
              <a:buChar char="q"/>
            </a:pPr>
            <a:endParaRPr lang="en-US" sz="1600" dirty="0">
              <a:latin typeface="Aptos" panose="020B0004020202020204" pitchFamily="34" charset="0"/>
            </a:endParaRPr>
          </a:p>
          <a:p>
            <a:pPr marL="285750" indent="-285750">
              <a:buFont typeface="Wingdings" panose="05000000000000000000" pitchFamily="2" charset="2"/>
              <a:buChar char="q"/>
            </a:pPr>
            <a:r>
              <a:rPr lang="en-US" sz="1600" dirty="0">
                <a:latin typeface="Aptos" panose="020B0004020202020204" pitchFamily="34" charset="0"/>
              </a:rPr>
              <a:t>Form 470-4202: Electronic Fund Transfer (EFT) Authorization – Must attach voided check or bank letter (EFT is the only payment method available through the Iowa Medicaid Enterprise)</a:t>
            </a:r>
          </a:p>
          <a:p>
            <a:pPr marL="285750" indent="-285750">
              <a:buFont typeface="Wingdings" panose="05000000000000000000" pitchFamily="2" charset="2"/>
              <a:buChar char="q"/>
            </a:pPr>
            <a:endParaRPr lang="en-US" sz="1600" dirty="0">
              <a:latin typeface="Aptos" panose="020B0004020202020204" pitchFamily="34" charset="0"/>
            </a:endParaRPr>
          </a:p>
          <a:p>
            <a:pPr marL="285750" indent="-285750">
              <a:buFont typeface="Wingdings" panose="05000000000000000000" pitchFamily="2" charset="2"/>
              <a:buChar char="q"/>
            </a:pPr>
            <a:r>
              <a:rPr lang="en-US" sz="1600" dirty="0">
                <a:latin typeface="Aptos" panose="020B0004020202020204" pitchFamily="34" charset="0"/>
              </a:rPr>
              <a:t>IRS Form W-9.</a:t>
            </a:r>
          </a:p>
          <a:p>
            <a:pPr marL="285750" indent="-285750">
              <a:buFont typeface="Wingdings" panose="05000000000000000000" pitchFamily="2" charset="2"/>
              <a:buChar char="q"/>
            </a:pPr>
            <a:endParaRPr lang="en-US" sz="1600" dirty="0">
              <a:latin typeface="Aptos" panose="020B0004020202020204" pitchFamily="34" charset="0"/>
            </a:endParaRPr>
          </a:p>
          <a:p>
            <a:pPr marL="285750" indent="-285750">
              <a:buFont typeface="Wingdings" panose="05000000000000000000" pitchFamily="2" charset="2"/>
              <a:buChar char="q"/>
            </a:pPr>
            <a:r>
              <a:rPr lang="en-US" sz="1600" dirty="0">
                <a:latin typeface="Aptos" panose="020B0004020202020204" pitchFamily="34" charset="0"/>
              </a:rPr>
              <a:t>Form 470-5112: Designated Contact Person – Must attach copy of driver license or state issued ID</a:t>
            </a:r>
          </a:p>
        </p:txBody>
      </p:sp>
    </p:spTree>
    <p:extLst>
      <p:ext uri="{BB962C8B-B14F-4D97-AF65-F5344CB8AC3E}">
        <p14:creationId xmlns:p14="http://schemas.microsoft.com/office/powerpoint/2010/main" val="100064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1B4B8-8A98-2C74-7C11-5142C2F59C7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2D4224D-2793-2A7B-5EF5-E8A6D351F300}"/>
              </a:ext>
            </a:extLst>
          </p:cNvPr>
          <p:cNvSpPr>
            <a:spLocks noGrp="1"/>
          </p:cNvSpPr>
          <p:nvPr>
            <p:ph type="sldNum" sz="quarter" idx="12"/>
          </p:nvPr>
        </p:nvSpPr>
        <p:spPr/>
        <p:txBody>
          <a:bodyPr/>
          <a:lstStyle/>
          <a:p>
            <a:fld id="{C95E8E5B-C54E-4915-B069-2B2C8B7FEC1E}" type="slidenum">
              <a:rPr lang="en-US" smtClean="0"/>
              <a:pPr/>
              <a:t>7</a:t>
            </a:fld>
            <a:endParaRPr lang="en-US" dirty="0"/>
          </a:p>
        </p:txBody>
      </p:sp>
      <p:sp>
        <p:nvSpPr>
          <p:cNvPr id="8" name="Title 1">
            <a:extLst>
              <a:ext uri="{FF2B5EF4-FFF2-40B4-BE49-F238E27FC236}">
                <a16:creationId xmlns:a16="http://schemas.microsoft.com/office/drawing/2014/main" id="{9D2958E3-9A0C-CBF5-1D44-6DB5582D18DA}"/>
              </a:ext>
            </a:extLst>
          </p:cNvPr>
          <p:cNvSpPr txBox="1">
            <a:spLocks/>
          </p:cNvSpPr>
          <p:nvPr/>
        </p:nvSpPr>
        <p:spPr>
          <a:xfrm>
            <a:off x="160487" y="202061"/>
            <a:ext cx="7728785" cy="758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Application Page 1 - Checklist</a:t>
            </a:r>
          </a:p>
        </p:txBody>
      </p:sp>
      <p:sp>
        <p:nvSpPr>
          <p:cNvPr id="10" name="TextBox 9">
            <a:extLst>
              <a:ext uri="{FF2B5EF4-FFF2-40B4-BE49-F238E27FC236}">
                <a16:creationId xmlns:a16="http://schemas.microsoft.com/office/drawing/2014/main" id="{DB637126-EA95-4E03-6332-1E6C9E5F62EB}"/>
              </a:ext>
            </a:extLst>
          </p:cNvPr>
          <p:cNvSpPr txBox="1"/>
          <p:nvPr/>
        </p:nvSpPr>
        <p:spPr>
          <a:xfrm>
            <a:off x="381929" y="960083"/>
            <a:ext cx="8601583" cy="1323439"/>
          </a:xfrm>
          <a:prstGeom prst="rect">
            <a:avLst/>
          </a:prstGeom>
          <a:noFill/>
        </p:spPr>
        <p:txBody>
          <a:bodyPr wrap="square">
            <a:spAutoFit/>
          </a:bodyPr>
          <a:lstStyle/>
          <a:p>
            <a:r>
              <a:rPr lang="en-US" sz="1600" b="1" dirty="0">
                <a:latin typeface="Aptos" panose="020B0004020202020204" pitchFamily="34" charset="0"/>
              </a:rPr>
              <a:t>Adding an individual or sub-part to your organization</a:t>
            </a:r>
            <a:r>
              <a:rPr lang="en-US" sz="1600" dirty="0">
                <a:latin typeface="Aptos" panose="020B0004020202020204" pitchFamily="34" charset="0"/>
              </a:rPr>
              <a:t>: </a:t>
            </a:r>
          </a:p>
          <a:p>
            <a:endParaRPr lang="en-US" sz="1600" dirty="0">
              <a:latin typeface="Aptos" panose="020B0004020202020204" pitchFamily="34" charset="0"/>
            </a:endParaRPr>
          </a:p>
          <a:p>
            <a:r>
              <a:rPr lang="en-US" sz="1600" dirty="0">
                <a:latin typeface="Aptos" panose="020B0004020202020204" pitchFamily="34" charset="0"/>
              </a:rPr>
              <a:t>If the Tax ID is already enrolled and active, the following form is required: </a:t>
            </a:r>
          </a:p>
          <a:p>
            <a:pPr marL="285750" indent="-285750">
              <a:buFont typeface="Wingdings" panose="05000000000000000000" pitchFamily="2" charset="2"/>
              <a:buChar char="q"/>
            </a:pPr>
            <a:r>
              <a:rPr lang="en-US" sz="1600" dirty="0">
                <a:latin typeface="Aptos" panose="020B0004020202020204" pitchFamily="34" charset="0"/>
              </a:rPr>
              <a:t>Form 470-0254, Iowa Medicaid Universal Provider Enrollment Application (Section B) – Attach a photocopy of all certifications, licenses, or accreditation documents.</a:t>
            </a:r>
          </a:p>
        </p:txBody>
      </p:sp>
      <p:sp>
        <p:nvSpPr>
          <p:cNvPr id="3" name="TextBox 2">
            <a:extLst>
              <a:ext uri="{FF2B5EF4-FFF2-40B4-BE49-F238E27FC236}">
                <a16:creationId xmlns:a16="http://schemas.microsoft.com/office/drawing/2014/main" id="{4046624A-E513-FE0F-227D-7626C265C8D6}"/>
              </a:ext>
            </a:extLst>
          </p:cNvPr>
          <p:cNvSpPr txBox="1"/>
          <p:nvPr/>
        </p:nvSpPr>
        <p:spPr>
          <a:xfrm>
            <a:off x="381929" y="2390714"/>
            <a:ext cx="8405232" cy="2642198"/>
          </a:xfrm>
          <a:prstGeom prst="rect">
            <a:avLst/>
          </a:prstGeom>
          <a:noFill/>
        </p:spPr>
        <p:txBody>
          <a:bodyPr wrap="square">
            <a:spAutoFit/>
          </a:bodyPr>
          <a:lstStyle/>
          <a:p>
            <a:pPr>
              <a:lnSpc>
                <a:spcPct val="150000"/>
              </a:lnSpc>
            </a:pPr>
            <a:r>
              <a:rPr lang="en-US" sz="1600" b="1" dirty="0">
                <a:latin typeface="Aptos" panose="020B0004020202020204" pitchFamily="34" charset="0"/>
              </a:rPr>
              <a:t>Important Information:</a:t>
            </a:r>
          </a:p>
          <a:p>
            <a:pPr marL="285750" indent="-285750">
              <a:lnSpc>
                <a:spcPct val="150000"/>
              </a:lnSpc>
              <a:buFont typeface="Wingdings" panose="05000000000000000000" pitchFamily="2" charset="2"/>
              <a:buChar char="q"/>
            </a:pPr>
            <a:r>
              <a:rPr lang="en-US" sz="1600" dirty="0">
                <a:highlight>
                  <a:srgbClr val="FFFF00"/>
                </a:highlight>
                <a:latin typeface="Aptos" panose="020B0004020202020204" pitchFamily="34" charset="0"/>
              </a:rPr>
              <a:t>Complete and submit all required forms and documentation</a:t>
            </a:r>
            <a:r>
              <a:rPr lang="en-US" sz="1600" dirty="0">
                <a:latin typeface="Aptos" panose="020B0004020202020204" pitchFamily="34" charset="0"/>
              </a:rPr>
              <a:t>.</a:t>
            </a:r>
          </a:p>
          <a:p>
            <a:pPr marL="285750" indent="-285750">
              <a:lnSpc>
                <a:spcPct val="150000"/>
              </a:lnSpc>
              <a:buFont typeface="Wingdings" panose="05000000000000000000" pitchFamily="2" charset="2"/>
              <a:buChar char="q"/>
            </a:pPr>
            <a:r>
              <a:rPr lang="en-US" sz="1600" dirty="0">
                <a:latin typeface="Aptos" panose="020B0004020202020204" pitchFamily="34" charset="0"/>
              </a:rPr>
              <a:t>If extra space is needed to answer any questions, please attach any additional pages.</a:t>
            </a:r>
          </a:p>
          <a:p>
            <a:pPr marL="285750" indent="-285750">
              <a:lnSpc>
                <a:spcPct val="150000"/>
              </a:lnSpc>
              <a:buFont typeface="Wingdings" panose="05000000000000000000" pitchFamily="2" charset="2"/>
              <a:buChar char="q"/>
            </a:pPr>
            <a:r>
              <a:rPr lang="en-US" sz="1600" dirty="0">
                <a:latin typeface="Aptos" panose="020B0004020202020204" pitchFamily="34" charset="0"/>
              </a:rPr>
              <a:t>Type or print all information so that it is legible. Do not use a pencil.</a:t>
            </a:r>
          </a:p>
          <a:p>
            <a:pPr marL="285750" indent="-285750">
              <a:lnSpc>
                <a:spcPct val="150000"/>
              </a:lnSpc>
              <a:buFont typeface="Wingdings" panose="05000000000000000000" pitchFamily="2" charset="2"/>
              <a:buChar char="q"/>
            </a:pPr>
            <a:r>
              <a:rPr lang="en-US" sz="1600" dirty="0">
                <a:latin typeface="Aptos" panose="020B0004020202020204" pitchFamily="34" charset="0"/>
              </a:rPr>
              <a:t>If any field is not applicable, please enter N/A. </a:t>
            </a:r>
          </a:p>
          <a:p>
            <a:pPr marL="285750" indent="-285750">
              <a:lnSpc>
                <a:spcPct val="150000"/>
              </a:lnSpc>
              <a:buFont typeface="Wingdings" panose="05000000000000000000" pitchFamily="2" charset="2"/>
              <a:buChar char="q"/>
            </a:pPr>
            <a:r>
              <a:rPr lang="en-US" sz="1600" dirty="0">
                <a:latin typeface="Aptos" panose="020B0004020202020204" pitchFamily="34" charset="0"/>
              </a:rPr>
              <a:t>An incomplete form will delay the application approval process. </a:t>
            </a:r>
          </a:p>
          <a:p>
            <a:pPr marL="285750" indent="-285750">
              <a:lnSpc>
                <a:spcPct val="150000"/>
              </a:lnSpc>
              <a:buFont typeface="Wingdings" panose="05000000000000000000" pitchFamily="2" charset="2"/>
              <a:buChar char="q"/>
            </a:pPr>
            <a:r>
              <a:rPr lang="en-US" sz="1600" dirty="0">
                <a:latin typeface="Aptos" panose="020B0004020202020204" pitchFamily="34" charset="0"/>
              </a:rPr>
              <a:t> Attach all required and current supporting documentation.</a:t>
            </a:r>
          </a:p>
        </p:txBody>
      </p:sp>
    </p:spTree>
    <p:extLst>
      <p:ext uri="{BB962C8B-B14F-4D97-AF65-F5344CB8AC3E}">
        <p14:creationId xmlns:p14="http://schemas.microsoft.com/office/powerpoint/2010/main" val="351218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E0726-48F6-E00C-7ABB-8C4C5B5BCBE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DC72EA7-1806-D672-8D45-27E7D5C6751F}"/>
              </a:ext>
            </a:extLst>
          </p:cNvPr>
          <p:cNvSpPr>
            <a:spLocks noGrp="1"/>
          </p:cNvSpPr>
          <p:nvPr>
            <p:ph type="sldNum" sz="quarter" idx="12"/>
          </p:nvPr>
        </p:nvSpPr>
        <p:spPr/>
        <p:txBody>
          <a:bodyPr/>
          <a:lstStyle/>
          <a:p>
            <a:fld id="{C95E8E5B-C54E-4915-B069-2B2C8B7FEC1E}" type="slidenum">
              <a:rPr lang="en-US" smtClean="0"/>
              <a:pPr/>
              <a:t>8</a:t>
            </a:fld>
            <a:endParaRPr lang="en-US" dirty="0"/>
          </a:p>
        </p:txBody>
      </p:sp>
      <p:sp>
        <p:nvSpPr>
          <p:cNvPr id="8" name="Title 1">
            <a:extLst>
              <a:ext uri="{FF2B5EF4-FFF2-40B4-BE49-F238E27FC236}">
                <a16:creationId xmlns:a16="http://schemas.microsoft.com/office/drawing/2014/main" id="{659D7B2E-F83F-49C0-81C9-A28A6127945B}"/>
              </a:ext>
            </a:extLst>
          </p:cNvPr>
          <p:cNvSpPr txBox="1">
            <a:spLocks/>
          </p:cNvSpPr>
          <p:nvPr/>
        </p:nvSpPr>
        <p:spPr>
          <a:xfrm>
            <a:off x="160487" y="202061"/>
            <a:ext cx="7728785" cy="758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3200" dirty="0">
                <a:solidFill>
                  <a:schemeClr val="accent1"/>
                </a:solidFill>
              </a:rPr>
              <a:t>Application Page 1 - Checklist</a:t>
            </a:r>
          </a:p>
        </p:txBody>
      </p:sp>
      <p:sp>
        <p:nvSpPr>
          <p:cNvPr id="6" name="TextBox 5">
            <a:extLst>
              <a:ext uri="{FF2B5EF4-FFF2-40B4-BE49-F238E27FC236}">
                <a16:creationId xmlns:a16="http://schemas.microsoft.com/office/drawing/2014/main" id="{3DE54E2F-7024-7814-05C5-D714D05092E4}"/>
              </a:ext>
            </a:extLst>
          </p:cNvPr>
          <p:cNvSpPr txBox="1"/>
          <p:nvPr/>
        </p:nvSpPr>
        <p:spPr>
          <a:xfrm>
            <a:off x="411603" y="1417624"/>
            <a:ext cx="7728785" cy="2862322"/>
          </a:xfrm>
          <a:prstGeom prst="rect">
            <a:avLst/>
          </a:prstGeom>
          <a:noFill/>
          <a:ln>
            <a:solidFill>
              <a:schemeClr val="accent1"/>
            </a:solidFill>
          </a:ln>
        </p:spPr>
        <p:txBody>
          <a:bodyPr wrap="square">
            <a:spAutoFit/>
          </a:bodyPr>
          <a:lstStyle/>
          <a:p>
            <a:r>
              <a:rPr lang="en-US" dirty="0">
                <a:latin typeface="Aptos" panose="020B0004020202020204" pitchFamily="34" charset="0"/>
              </a:rPr>
              <a:t>Send the completed Provider Application and all applicable attachments to:</a:t>
            </a:r>
          </a:p>
          <a:p>
            <a:r>
              <a:rPr lang="en-US" dirty="0">
                <a:latin typeface="Aptos" panose="020B0004020202020204" pitchFamily="34" charset="0"/>
              </a:rPr>
              <a:t> </a:t>
            </a:r>
          </a:p>
          <a:p>
            <a:pPr algn="ctr"/>
            <a:r>
              <a:rPr lang="en-US" dirty="0">
                <a:latin typeface="Aptos" panose="020B0004020202020204" pitchFamily="34" charset="0"/>
              </a:rPr>
              <a:t>Iowa Medicaid</a:t>
            </a:r>
          </a:p>
          <a:p>
            <a:pPr algn="ctr"/>
            <a:r>
              <a:rPr lang="en-US" dirty="0">
                <a:latin typeface="Aptos" panose="020B0004020202020204" pitchFamily="34" charset="0"/>
              </a:rPr>
              <a:t>Attn: Provider Enrollment </a:t>
            </a:r>
          </a:p>
          <a:p>
            <a:pPr algn="ctr"/>
            <a:r>
              <a:rPr lang="en-US" dirty="0">
                <a:latin typeface="Aptos" panose="020B0004020202020204" pitchFamily="34" charset="0"/>
              </a:rPr>
              <a:t>PO Box 36450 Des Moines, IA 50315 </a:t>
            </a:r>
          </a:p>
          <a:p>
            <a:pPr algn="ctr"/>
            <a:endParaRPr lang="en-US" dirty="0">
              <a:latin typeface="Aptos" panose="020B0004020202020204" pitchFamily="34" charset="0"/>
            </a:endParaRPr>
          </a:p>
          <a:p>
            <a:pPr algn="ctr"/>
            <a:r>
              <a:rPr lang="en-US" b="1" dirty="0">
                <a:latin typeface="Aptos" panose="020B0004020202020204" pitchFamily="34" charset="0"/>
              </a:rPr>
              <a:t>OR </a:t>
            </a:r>
            <a:r>
              <a:rPr lang="en-US" dirty="0">
                <a:latin typeface="Aptos" panose="020B0004020202020204" pitchFamily="34" charset="0"/>
              </a:rPr>
              <a:t>Fax:</a:t>
            </a:r>
          </a:p>
          <a:p>
            <a:pPr algn="ctr"/>
            <a:r>
              <a:rPr lang="en-US" dirty="0"/>
              <a:t>515-725-1155</a:t>
            </a:r>
            <a:endParaRPr lang="en-US" dirty="0">
              <a:latin typeface="Aptos" panose="020B0004020202020204" pitchFamily="34" charset="0"/>
            </a:endParaRPr>
          </a:p>
          <a:p>
            <a:pPr algn="ctr"/>
            <a:endParaRPr lang="en-US" b="1" dirty="0">
              <a:latin typeface="Aptos" panose="020B0004020202020204" pitchFamily="34" charset="0"/>
            </a:endParaRPr>
          </a:p>
          <a:p>
            <a:pPr algn="ctr"/>
            <a:endParaRPr lang="en-US" dirty="0">
              <a:latin typeface="Aptos" panose="020B0004020202020204" pitchFamily="34" charset="0"/>
            </a:endParaRPr>
          </a:p>
        </p:txBody>
      </p:sp>
      <p:sp>
        <p:nvSpPr>
          <p:cNvPr id="2" name="TextBox 1">
            <a:extLst>
              <a:ext uri="{FF2B5EF4-FFF2-40B4-BE49-F238E27FC236}">
                <a16:creationId xmlns:a16="http://schemas.microsoft.com/office/drawing/2014/main" id="{6C77A760-24BF-CA45-FF22-B40049C635D2}"/>
              </a:ext>
            </a:extLst>
          </p:cNvPr>
          <p:cNvSpPr txBox="1"/>
          <p:nvPr/>
        </p:nvSpPr>
        <p:spPr>
          <a:xfrm>
            <a:off x="1254014" y="4978711"/>
            <a:ext cx="6043961" cy="923330"/>
          </a:xfrm>
          <a:prstGeom prst="rect">
            <a:avLst/>
          </a:prstGeom>
          <a:noFill/>
        </p:spPr>
        <p:txBody>
          <a:bodyPr wrap="square" rtlCol="0">
            <a:spAutoFit/>
          </a:bodyPr>
          <a:lstStyle/>
          <a:p>
            <a:pPr algn="ctr"/>
            <a:r>
              <a:rPr lang="en-US" b="1" dirty="0">
                <a:latin typeface="Aptos" panose="020B0004020202020204" pitchFamily="34" charset="0"/>
              </a:rPr>
              <a:t>Note: </a:t>
            </a:r>
            <a:r>
              <a:rPr lang="en-US" dirty="0">
                <a:latin typeface="Aptos" panose="020B0004020202020204" pitchFamily="34" charset="0"/>
              </a:rPr>
              <a:t>Only send one application by Fax Or US Mail. The same application sent multiple ways may cause confusion and slow down the process. </a:t>
            </a:r>
          </a:p>
        </p:txBody>
      </p:sp>
    </p:spTree>
    <p:extLst>
      <p:ext uri="{BB962C8B-B14F-4D97-AF65-F5344CB8AC3E}">
        <p14:creationId xmlns:p14="http://schemas.microsoft.com/office/powerpoint/2010/main" val="387164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9B760-1305-0B67-D16F-944D19360F3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773F4D-239F-781E-892C-93146DF34CE8}"/>
              </a:ext>
            </a:extLst>
          </p:cNvPr>
          <p:cNvSpPr>
            <a:spLocks noGrp="1"/>
          </p:cNvSpPr>
          <p:nvPr>
            <p:ph type="sldNum" sz="quarter" idx="12"/>
          </p:nvPr>
        </p:nvSpPr>
        <p:spPr>
          <a:xfrm>
            <a:off x="6457950" y="6356351"/>
            <a:ext cx="2057400" cy="365125"/>
          </a:xfrm>
        </p:spPr>
        <p:txBody>
          <a:bodyPr>
            <a:normAutofit/>
          </a:bodyPr>
          <a:lstStyle/>
          <a:p>
            <a:pPr>
              <a:spcAft>
                <a:spcPts val="600"/>
              </a:spcAft>
            </a:pPr>
            <a:fld id="{C95E8E5B-C54E-4915-B069-2B2C8B7FEC1E}" type="slidenum">
              <a:rPr lang="en-US" smtClean="0"/>
              <a:pPr>
                <a:spcAft>
                  <a:spcPts val="600"/>
                </a:spcAft>
              </a:pPr>
              <a:t>9</a:t>
            </a:fld>
            <a:endParaRPr lang="en-US" dirty="0"/>
          </a:p>
        </p:txBody>
      </p:sp>
      <p:sp>
        <p:nvSpPr>
          <p:cNvPr id="5" name="Title 1">
            <a:extLst>
              <a:ext uri="{FF2B5EF4-FFF2-40B4-BE49-F238E27FC236}">
                <a16:creationId xmlns:a16="http://schemas.microsoft.com/office/drawing/2014/main" id="{C478C07B-06A0-E4C9-D6EA-44BEFA020085}"/>
              </a:ext>
            </a:extLst>
          </p:cNvPr>
          <p:cNvSpPr txBox="1">
            <a:spLocks/>
          </p:cNvSpPr>
          <p:nvPr/>
        </p:nvSpPr>
        <p:spPr>
          <a:xfrm>
            <a:off x="355898" y="2780570"/>
            <a:ext cx="8432203" cy="7376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r>
              <a:rPr lang="en-US" sz="4000" dirty="0"/>
              <a:t>Section A: Application</a:t>
            </a:r>
          </a:p>
          <a:p>
            <a:r>
              <a:rPr lang="en-US" sz="4000" dirty="0"/>
              <a:t> </a:t>
            </a:r>
          </a:p>
          <a:p>
            <a:r>
              <a:rPr lang="en-US" sz="4000" dirty="0"/>
              <a:t>Page 7 - 9</a:t>
            </a:r>
          </a:p>
          <a:p>
            <a:endParaRPr lang="en-US" sz="4000" dirty="0"/>
          </a:p>
        </p:txBody>
      </p:sp>
    </p:spTree>
    <p:extLst>
      <p:ext uri="{BB962C8B-B14F-4D97-AF65-F5344CB8AC3E}">
        <p14:creationId xmlns:p14="http://schemas.microsoft.com/office/powerpoint/2010/main" val="206196141"/>
      </p:ext>
    </p:extLst>
  </p:cSld>
  <p:clrMapOvr>
    <a:masterClrMapping/>
  </p:clrMapOvr>
</p:sld>
</file>

<file path=ppt/theme/theme1.xml><?xml version="1.0" encoding="utf-8"?>
<a:theme xmlns:a="http://schemas.openxmlformats.org/drawingml/2006/main" name="Office Theme">
  <a:themeElements>
    <a:clrScheme name="Gov Office Swatches">
      <a:dk1>
        <a:sysClr val="windowText" lastClr="000000"/>
      </a:dk1>
      <a:lt1>
        <a:sysClr val="window" lastClr="FFFFFF"/>
      </a:lt1>
      <a:dk2>
        <a:srgbClr val="4B4D4F"/>
      </a:dk2>
      <a:lt2>
        <a:srgbClr val="E7E6E6"/>
      </a:lt2>
      <a:accent1>
        <a:srgbClr val="04627A"/>
      </a:accent1>
      <a:accent2>
        <a:srgbClr val="C6D668"/>
      </a:accent2>
      <a:accent3>
        <a:srgbClr val="E0A626"/>
      </a:accent3>
      <a:accent4>
        <a:srgbClr val="18405B"/>
      </a:accent4>
      <a:accent5>
        <a:srgbClr val="70C8B8"/>
      </a:accent5>
      <a:accent6>
        <a:srgbClr val="2C6358"/>
      </a:accent6>
      <a:hlink>
        <a:srgbClr val="0070C0"/>
      </a:hlink>
      <a:folHlink>
        <a:srgbClr val="694C60"/>
      </a:folHlink>
    </a:clrScheme>
    <a:fontScheme name="Gov Office HHS Work Sans">
      <a:majorFont>
        <a:latin typeface="Work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  Read-Only" id="{7EF2AE86-45D1-4B3C-80E5-60324D3FBF21}" vid="{CDFBF5F1-EFCE-456E-93A9-1FDD28788C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8C8026AFBD984A8F630E91F83F8FCB" ma:contentTypeVersion="4" ma:contentTypeDescription="Create a new document." ma:contentTypeScope="" ma:versionID="f2a51c8683543e2e951394ac7e974814">
  <xsd:schema xmlns:xsd="http://www.w3.org/2001/XMLSchema" xmlns:xs="http://www.w3.org/2001/XMLSchema" xmlns:p="http://schemas.microsoft.com/office/2006/metadata/properties" xmlns:ns2="7f235b73-5b3c-4ec5-a6b8-1f09af45d7b3" targetNamespace="http://schemas.microsoft.com/office/2006/metadata/properties" ma:root="true" ma:fieldsID="eeac382379c1a2646374c9544ae0cbf5" ns2:_="">
    <xsd:import namespace="7f235b73-5b3c-4ec5-a6b8-1f09af45d7b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235b73-5b3c-4ec5-a6b8-1f09af45d7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1592E4-5B22-47F8-8BE3-086B7EC65214}">
  <ds:schemaRefs>
    <ds:schemaRef ds:uri="http://schemas.microsoft.com/office/2006/metadata/properties"/>
    <ds:schemaRef ds:uri="http://purl.org/dc/elements/1.1/"/>
    <ds:schemaRef ds:uri="http://schemas.openxmlformats.org/package/2006/metadata/core-properties"/>
    <ds:schemaRef ds:uri="7f235b73-5b3c-4ec5-a6b8-1f09af45d7b3"/>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68C140FA-39B0-4287-884B-43EB656655E6}">
  <ds:schemaRefs>
    <ds:schemaRef ds:uri="http://schemas.microsoft.com/sharepoint/v3/contenttype/forms"/>
  </ds:schemaRefs>
</ds:datastoreItem>
</file>

<file path=customXml/itemProps3.xml><?xml version="1.0" encoding="utf-8"?>
<ds:datastoreItem xmlns:ds="http://schemas.openxmlformats.org/officeDocument/2006/customXml" ds:itemID="{22A48F10-E7D9-4BA6-822B-A07016B6E00B}">
  <ds:schemaRefs>
    <ds:schemaRef ds:uri="7f235b73-5b3c-4ec5-a6b8-1f09af45d7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PPT Standard</Template>
  <TotalTime>95</TotalTime>
  <Words>4157</Words>
  <Application>Microsoft Office PowerPoint</Application>
  <PresentationFormat>On-screen Show (4:3)</PresentationFormat>
  <Paragraphs>340</Paragraphs>
  <Slides>29</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Meiryo</vt:lpstr>
      <vt:lpstr>Aptos</vt:lpstr>
      <vt:lpstr>Arial</vt:lpstr>
      <vt:lpstr>Calibri</vt:lpstr>
      <vt:lpstr>Segoe UI</vt:lpstr>
      <vt:lpstr>Wingdings</vt:lpstr>
      <vt:lpstr>Wingdings 3</vt:lpstr>
      <vt:lpstr>Work Sans</vt:lpstr>
      <vt:lpstr>Office Theme</vt:lpstr>
      <vt:lpstr>Provider Enrollment </vt:lpstr>
      <vt:lpstr>PowerPoint Presentation</vt:lpstr>
      <vt:lpstr>Iowa Medicaid Provider Application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 Don’t forget to sign</vt:lpstr>
      <vt:lpstr>Top Issues</vt:lpstr>
      <vt:lpstr>PowerPoint Presentation</vt:lpstr>
      <vt:lpstr>PowerPoint Presentation</vt:lpstr>
      <vt:lpstr>PowerPoint Presentation</vt:lpstr>
      <vt:lpstr>PowerPoint Presentation</vt:lpstr>
      <vt:lpstr>Tips</vt:lpstr>
      <vt:lpstr>Tips</vt:lpstr>
      <vt:lpstr>Tips</vt:lpstr>
      <vt:lpstr>Resources - Forms</vt:lpstr>
      <vt:lpstr>Contact Information</vt:lpstr>
      <vt:lpstr>Questions? </vt:lpstr>
    </vt:vector>
  </TitlesOfParts>
  <Company>State of Iowa - 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Maria [HHS]</dc:creator>
  <cp:lastModifiedBy>James, Maria [HHS]</cp:lastModifiedBy>
  <cp:revision>8</cp:revision>
  <dcterms:created xsi:type="dcterms:W3CDTF">2025-03-07T14:31:01Z</dcterms:created>
  <dcterms:modified xsi:type="dcterms:W3CDTF">2025-05-02T15:33:13Z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0x010100D68C8026AFBD984A8F630E91F83F8FCB</vt:lpwstr>
  </property>
  <property fmtid="{D5CDD505-2E9C-101B-9397-08002B2CF9AE}" pid="3" name="MediaServiceImageTags">
    <vt:lpwstr/>
  </property>
</Properties>
</file>