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64BBB_B303BC87.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64BC0_611A556B.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146847630" r:id="rId6"/>
    <p:sldId id="257" r:id="rId7"/>
    <p:sldId id="2146847652" r:id="rId8"/>
    <p:sldId id="2146847672" r:id="rId9"/>
    <p:sldId id="2146847687" r:id="rId10"/>
    <p:sldId id="2146847686" r:id="rId11"/>
    <p:sldId id="2146847675" r:id="rId12"/>
    <p:sldId id="2146847676" r:id="rId13"/>
    <p:sldId id="2146847658" r:id="rId14"/>
    <p:sldId id="2146847606" r:id="rId15"/>
    <p:sldId id="2146847607" r:id="rId16"/>
    <p:sldId id="2146847629" r:id="rId17"/>
    <p:sldId id="2146847680" r:id="rId18"/>
    <p:sldId id="2146847688" r:id="rId19"/>
    <p:sldId id="2146847689" r:id="rId20"/>
    <p:sldId id="2146847666" r:id="rId21"/>
    <p:sldId id="2146847667" r:id="rId22"/>
    <p:sldId id="2146847668" r:id="rId23"/>
    <p:sldId id="2146847684" r:id="rId24"/>
    <p:sldId id="2146847682" r:id="rId25"/>
    <p:sldId id="2146847649" r:id="rId26"/>
    <p:sldId id="2146847653" r:id="rId27"/>
    <p:sldId id="2146847683" r:id="rId28"/>
    <p:sldId id="2146847654" r:id="rId29"/>
    <p:sldId id="2146847651" r:id="rId30"/>
    <p:sldId id="28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8F0D1C-4F66-2D7B-C0CA-FE04C7453C28}" name="McGuire, Latisha [HHS]" initials="M[" userId="S::lmcguir@dhs.state.ia.us::61eb7411-01bd-4577-873b-a688c285e0bb" providerId="AD"/>
  <p188:author id="{9783D020-5642-B69B-60EC-DD23CBC48EDB}" name="Jalyn Ingalls" initials="JI" userId="S::JIngalls@mathematica-mpr.com::d9449d71-5a69-4395-a34e-0f84942d2cc7" providerId="AD"/>
  <p188:author id="{4477E033-659B-19C4-6245-65C4E5D3E8C9}" name="Maddie Vincent" initials="MV" userId="S::MVincent@mathematica-mpr.com::ced3af3b-3064-4ee0-bf38-dfabdd42b825" providerId="AD"/>
  <p188:author id="{63907139-A4D6-2D7A-EAF4-1690445D7651}" name="Eric Morris" initials="EM" userId="S::EMorris@mathematica-mpr.com::32dc83b6-33de-4028-b772-97c24e7efa2d" providerId="AD"/>
  <p188:author id="{9EF25B3D-54F4-F9B9-A333-9C6180FD7BD7}" name="Sari Reiter" initials="SR" userId="S::SReiter@mathematica-mpr.com::1b6a3c6a-bfa3-4462-8c08-e233b2ce581e" providerId="AD"/>
  <p188:author id="{DEC5943D-24E8-9B44-2C1F-C9855168AA3B}" name="Wendy Trafton" initials="WT" userId="S::WTrafton@mathematica-mpr.com::0ca90d27-ff0a-4922-83db-006559afa772" providerId="AD"/>
  <p188:author id="{00CD233F-0343-678C-4881-3D3CD02B9093}" name="Sari Reiter" initials="SR" userId="S::sreiter_mathematica-mpr.com#ext#@iowadhs.onmicrosoft.com::b8f631d5-5b82-4f7f-8f91-3553e55c8988" providerId="AD"/>
  <p188:author id="{06D43473-871B-68AA-2D2B-A155DEA23D07}" name="Catherine Turvey" initials="CT" userId="Catherine Turvey" providerId="None"/>
  <p188:author id="{6629C595-1223-4ECB-0761-5738D8386410}" name="Amy Wodarek O'Reilly" initials="AO" userId="S::awodarekoreilly_mathematica-mpr.com#ext#@iowadhs.onmicrosoft.com::a0b20d88-822d-4cf2-a9f1-880b5a7035ef" providerId="AD"/>
  <p188:author id="{2A3DAB96-9E69-B3A3-B146-B514F7E678DC}" name="Christina Papirnik" initials="CP" userId="S::CPapirnik@mathematica-mpr.com::845291a6-9678-4599-945e-fcd61498702c" providerId="AD"/>
  <p188:author id="{FBC96798-AB75-D8EE-6F14-D1F2E1490CAD}" name="Amy Wodarek O'Reilly - Mathematica" initials="AM" userId="S::awodarekoreilly_mathematica-mpr.com#ext#@progresstogether.onmicrosoft.com::dd8e8dc7-8c63-407c-8c4d-013afab36fb1" providerId="AD"/>
  <p188:author id="{DF758CA7-7538-C5DD-6DDC-2204D9879C8B}" name="Moskowitz, LeAnn [HHS]" initials="ML" userId="S::leann.moskowitz@hhs.iowa.gov::cd19e8c7-1829-443d-bead-d558f1ed4ff7" providerId="AD"/>
  <p188:author id="{A82001B4-8A5F-CA73-BFC1-0A56ACE47165}" name="Amy Wodarek O'Reilly" initials="AWO" userId="S::AWodarekOReilly@mathematica-mpr.com::df050dd1-6da1-48fd-826f-d9818094bd65" providerId="AD"/>
  <p188:author id="{B361C9B6-E520-A89E-0F5B-3F83EE6DB7DA}" name="Claire Pendergrast" initials="CP" userId="S::cpendergrast_mathematica-mpr.com#ext#@iowadhs.onmicrosoft.com::3340ca63-a168-41c8-b093-e3e42e76f547" providerId="AD"/>
  <p188:author id="{86C217BF-F6F4-0928-66BD-2A700F9CAE92}" name="Janine Bologna" initials="JB" userId="S::JBologna@mathematica-mpr.com::57a495da-2cd0-4a2e-a1a7-77faaebc26d3" providerId="AD"/>
  <p188:author id="{14455AC4-0D73-F780-8A05-2D9CE2F55B62}" name="Gloria Jackson-McLean" initials="GJM" userId="S::GJacksonMcLean@mathematica-mpr.com::5e716159-2971-4627-9101-6e87fe363fe1" providerId="AD"/>
  <p188:author id="{632688C8-FA7D-444A-0BB6-DBD7BC289B70}" name="Claire Pendergrast" initials="CP" userId="S::CPendergrast@mathematica-mpr.com::76caece5-6f2b-47d8-8ee8-a43788d5f6d9" providerId="AD"/>
  <p188:author id="{159A51D2-F9A8-2FF8-FC0B-B66BC1E13BF2}" name="Jenna Libersky" initials="JL" userId="S::JLibersky@mathematica-mpr.com::5a804b57-e8cf-4cf8-82ff-089ec219e78c" providerId="AD"/>
  <p188:author id="{FF6AF4E9-018C-13BB-99A3-04B44C650F86}" name="Maddie Vincent" initials="MV" userId="S::mvincent_mathematica-mpr.com#ext#@iowadhs.onmicrosoft.com::e90412a8-2bd0-4bd5-ab75-295e59e53a07" providerId="AD"/>
  <p188:author id="{D9151DF7-67F4-9D68-1B9F-C3B40C3F6CC8}" name="Wisniewski, Klaire [HHS]" initials="W[" userId="S::kwisnie@dhs.state.ia.us::a2b9b090-44ba-4531-8adf-8126d2c311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18B49-0FFB-17BC-2966-A3219835F853}" v="1201" dt="2025-04-24T14:42:22.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06" autoAdjust="0"/>
  </p:normalViewPr>
  <p:slideViewPr>
    <p:cSldViewPr snapToGrid="0">
      <p:cViewPr varScale="1">
        <p:scale>
          <a:sx n="113" d="100"/>
          <a:sy n="113" d="100"/>
        </p:scale>
        <p:origin x="14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er, William [HHS]" userId="S::william.linder@hhs.iowa.gov::78ab0174-1c0e-4878-989c-7fcc481cae38" providerId="AD" clId="Web-{3AB18B49-0FFB-17BC-2966-A3219835F853}"/>
    <pc:docChg chg="addSld delSld modSld">
      <pc:chgData name="Linder, William [HHS]" userId="S::william.linder@hhs.iowa.gov::78ab0174-1c0e-4878-989c-7fcc481cae38" providerId="AD" clId="Web-{3AB18B49-0FFB-17BC-2966-A3219835F853}" dt="2025-04-24T14:42:22.818" v="683" actId="14100"/>
      <pc:docMkLst>
        <pc:docMk/>
      </pc:docMkLst>
      <pc:sldChg chg="modSp">
        <pc:chgData name="Linder, William [HHS]" userId="S::william.linder@hhs.iowa.gov::78ab0174-1c0e-4878-989c-7fcc481cae38" providerId="AD" clId="Web-{3AB18B49-0FFB-17BC-2966-A3219835F853}" dt="2025-04-24T14:42:22.818" v="683" actId="14100"/>
        <pc:sldMkLst>
          <pc:docMk/>
          <pc:sldMk cId="2844382816" sldId="2146847649"/>
        </pc:sldMkLst>
        <pc:spChg chg="mod">
          <ac:chgData name="Linder, William [HHS]" userId="S::william.linder@hhs.iowa.gov::78ab0174-1c0e-4878-989c-7fcc481cae38" providerId="AD" clId="Web-{3AB18B49-0FFB-17BC-2966-A3219835F853}" dt="2025-04-24T14:42:17.740" v="681" actId="1076"/>
          <ac:spMkLst>
            <pc:docMk/>
            <pc:sldMk cId="2844382816" sldId="2146847649"/>
            <ac:spMk id="2" creationId="{3DCF870C-90F0-5FD6-9414-BCDDC0E2B209}"/>
          </ac:spMkLst>
        </pc:spChg>
        <pc:spChg chg="mod">
          <ac:chgData name="Linder, William [HHS]" userId="S::william.linder@hhs.iowa.gov::78ab0174-1c0e-4878-989c-7fcc481cae38" providerId="AD" clId="Web-{3AB18B49-0FFB-17BC-2966-A3219835F853}" dt="2025-04-24T14:42:22.818" v="683" actId="14100"/>
          <ac:spMkLst>
            <pc:docMk/>
            <pc:sldMk cId="2844382816" sldId="2146847649"/>
            <ac:spMk id="3" creationId="{47EF79A8-4D70-01D7-7232-AC531E386FAE}"/>
          </ac:spMkLst>
        </pc:spChg>
      </pc:sldChg>
      <pc:sldChg chg="modSp">
        <pc:chgData name="Linder, William [HHS]" userId="S::william.linder@hhs.iowa.gov::78ab0174-1c0e-4878-989c-7fcc481cae38" providerId="AD" clId="Web-{3AB18B49-0FFB-17BC-2966-A3219835F853}" dt="2025-04-24T14:41:00.381" v="663" actId="1076"/>
        <pc:sldMkLst>
          <pc:docMk/>
          <pc:sldMk cId="1387189662" sldId="2146847667"/>
        </pc:sldMkLst>
        <pc:spChg chg="mod">
          <ac:chgData name="Linder, William [HHS]" userId="S::william.linder@hhs.iowa.gov::78ab0174-1c0e-4878-989c-7fcc481cae38" providerId="AD" clId="Web-{3AB18B49-0FFB-17BC-2966-A3219835F853}" dt="2025-04-24T14:40:44.569" v="660" actId="20577"/>
          <ac:spMkLst>
            <pc:docMk/>
            <pc:sldMk cId="1387189662" sldId="2146847667"/>
            <ac:spMk id="2" creationId="{E4DE102F-6D10-D472-AF83-C7E00F17C8F5}"/>
          </ac:spMkLst>
        </pc:spChg>
        <pc:spChg chg="mod">
          <ac:chgData name="Linder, William [HHS]" userId="S::william.linder@hhs.iowa.gov::78ab0174-1c0e-4878-989c-7fcc481cae38" providerId="AD" clId="Web-{3AB18B49-0FFB-17BC-2966-A3219835F853}" dt="2025-04-24T14:41:00.381" v="663" actId="1076"/>
          <ac:spMkLst>
            <pc:docMk/>
            <pc:sldMk cId="1387189662" sldId="2146847667"/>
            <ac:spMk id="6" creationId="{6EF053A6-BC92-CB74-A23E-85DCFF3AD3A3}"/>
          </ac:spMkLst>
        </pc:spChg>
        <pc:spChg chg="mod">
          <ac:chgData name="Linder, William [HHS]" userId="S::william.linder@hhs.iowa.gov::78ab0174-1c0e-4878-989c-7fcc481cae38" providerId="AD" clId="Web-{3AB18B49-0FFB-17BC-2966-A3219835F853}" dt="2025-04-24T14:40:37.834" v="658" actId="1076"/>
          <ac:spMkLst>
            <pc:docMk/>
            <pc:sldMk cId="1387189662" sldId="2146847667"/>
            <ac:spMk id="7" creationId="{89AD0EA7-604A-FCCE-A3A6-E65BE7D4B8C1}"/>
          </ac:spMkLst>
        </pc:spChg>
        <pc:spChg chg="mod">
          <ac:chgData name="Linder, William [HHS]" userId="S::william.linder@hhs.iowa.gov::78ab0174-1c0e-4878-989c-7fcc481cae38" providerId="AD" clId="Web-{3AB18B49-0FFB-17BC-2966-A3219835F853}" dt="2025-04-24T14:40:37.850" v="659" actId="1076"/>
          <ac:spMkLst>
            <pc:docMk/>
            <pc:sldMk cId="1387189662" sldId="2146847667"/>
            <ac:spMk id="8" creationId="{1B9E907A-0165-4BA7-4156-65D0529475EB}"/>
          </ac:spMkLst>
        </pc:spChg>
      </pc:sldChg>
      <pc:sldChg chg="modSp">
        <pc:chgData name="Linder, William [HHS]" userId="S::william.linder@hhs.iowa.gov::78ab0174-1c0e-4878-989c-7fcc481cae38" providerId="AD" clId="Web-{3AB18B49-0FFB-17BC-2966-A3219835F853}" dt="2025-04-24T14:42:03.740" v="678" actId="20577"/>
        <pc:sldMkLst>
          <pc:docMk/>
          <pc:sldMk cId="2140557266" sldId="2146847668"/>
        </pc:sldMkLst>
        <pc:spChg chg="mod">
          <ac:chgData name="Linder, William [HHS]" userId="S::william.linder@hhs.iowa.gov::78ab0174-1c0e-4878-989c-7fcc481cae38" providerId="AD" clId="Web-{3AB18B49-0FFB-17BC-2966-A3219835F853}" dt="2025-04-24T14:41:15.787" v="667"/>
          <ac:spMkLst>
            <pc:docMk/>
            <pc:sldMk cId="2140557266" sldId="2146847668"/>
            <ac:spMk id="2" creationId="{24CF3630-6744-1CC4-0369-1550EA58A7A3}"/>
          </ac:spMkLst>
        </pc:spChg>
        <pc:spChg chg="mod">
          <ac:chgData name="Linder, William [HHS]" userId="S::william.linder@hhs.iowa.gov::78ab0174-1c0e-4878-989c-7fcc481cae38" providerId="AD" clId="Web-{3AB18B49-0FFB-17BC-2966-A3219835F853}" dt="2025-04-24T14:42:03.740" v="678" actId="20577"/>
          <ac:spMkLst>
            <pc:docMk/>
            <pc:sldMk cId="2140557266" sldId="2146847668"/>
            <ac:spMk id="4" creationId="{4CA19C8C-99F5-E690-C1DD-2D2F4C650B6E}"/>
          </ac:spMkLst>
        </pc:spChg>
        <pc:spChg chg="mod">
          <ac:chgData name="Linder, William [HHS]" userId="S::william.linder@hhs.iowa.gov::78ab0174-1c0e-4878-989c-7fcc481cae38" providerId="AD" clId="Web-{3AB18B49-0FFB-17BC-2966-A3219835F853}" dt="2025-04-24T14:42:02.787" v="677" actId="20577"/>
          <ac:spMkLst>
            <pc:docMk/>
            <pc:sldMk cId="2140557266" sldId="2146847668"/>
            <ac:spMk id="6" creationId="{01474D74-A081-D753-0385-232EF49186AA}"/>
          </ac:spMkLst>
        </pc:spChg>
      </pc:sldChg>
      <pc:sldChg chg="modSp">
        <pc:chgData name="Linder, William [HHS]" userId="S::william.linder@hhs.iowa.gov::78ab0174-1c0e-4878-989c-7fcc481cae38" providerId="AD" clId="Web-{3AB18B49-0FFB-17BC-2966-A3219835F853}" dt="2025-04-24T14:31:03.744" v="0" actId="1076"/>
        <pc:sldMkLst>
          <pc:docMk/>
          <pc:sldMk cId="298610230" sldId="2146847676"/>
        </pc:sldMkLst>
        <pc:graphicFrameChg chg="mod">
          <ac:chgData name="Linder, William [HHS]" userId="S::william.linder@hhs.iowa.gov::78ab0174-1c0e-4878-989c-7fcc481cae38" providerId="AD" clId="Web-{3AB18B49-0FFB-17BC-2966-A3219835F853}" dt="2025-04-24T14:31:03.744" v="0" actId="1076"/>
          <ac:graphicFrameMkLst>
            <pc:docMk/>
            <pc:sldMk cId="298610230" sldId="2146847676"/>
            <ac:graphicFrameMk id="12" creationId="{502725A8-45E6-886C-A75D-FA75ECAED920}"/>
          </ac:graphicFrameMkLst>
        </pc:graphicFrameChg>
      </pc:sldChg>
      <pc:sldChg chg="del">
        <pc:chgData name="Linder, William [HHS]" userId="S::william.linder@hhs.iowa.gov::78ab0174-1c0e-4878-989c-7fcc481cae38" providerId="AD" clId="Web-{3AB18B49-0FFB-17BC-2966-A3219835F853}" dt="2025-04-24T14:35:53.071" v="434"/>
        <pc:sldMkLst>
          <pc:docMk/>
          <pc:sldMk cId="3656556637" sldId="2146847681"/>
        </pc:sldMkLst>
      </pc:sldChg>
      <pc:sldChg chg="modSp">
        <pc:chgData name="Linder, William [HHS]" userId="S::william.linder@hhs.iowa.gov::78ab0174-1c0e-4878-989c-7fcc481cae38" providerId="AD" clId="Web-{3AB18B49-0FFB-17BC-2966-A3219835F853}" dt="2025-04-24T14:42:12.818" v="680" actId="1076"/>
        <pc:sldMkLst>
          <pc:docMk/>
          <pc:sldMk cId="3051807650" sldId="2146847682"/>
        </pc:sldMkLst>
        <pc:spChg chg="mod">
          <ac:chgData name="Linder, William [HHS]" userId="S::william.linder@hhs.iowa.gov::78ab0174-1c0e-4878-989c-7fcc481cae38" providerId="AD" clId="Web-{3AB18B49-0FFB-17BC-2966-A3219835F853}" dt="2025-04-24T14:42:10.693" v="679" actId="1076"/>
          <ac:spMkLst>
            <pc:docMk/>
            <pc:sldMk cId="3051807650" sldId="2146847682"/>
            <ac:spMk id="2" creationId="{3DCF870C-90F0-5FD6-9414-BCDDC0E2B209}"/>
          </ac:spMkLst>
        </pc:spChg>
        <pc:spChg chg="mod">
          <ac:chgData name="Linder, William [HHS]" userId="S::william.linder@hhs.iowa.gov::78ab0174-1c0e-4878-989c-7fcc481cae38" providerId="AD" clId="Web-{3AB18B49-0FFB-17BC-2966-A3219835F853}" dt="2025-04-24T14:42:12.818" v="680" actId="1076"/>
          <ac:spMkLst>
            <pc:docMk/>
            <pc:sldMk cId="3051807650" sldId="2146847682"/>
            <ac:spMk id="3" creationId="{47EF79A8-4D70-01D7-7232-AC531E386FAE}"/>
          </ac:spMkLst>
        </pc:spChg>
      </pc:sldChg>
      <pc:sldChg chg="del">
        <pc:chgData name="Linder, William [HHS]" userId="S::william.linder@hhs.iowa.gov::78ab0174-1c0e-4878-989c-7fcc481cae38" providerId="AD" clId="Web-{3AB18B49-0FFB-17BC-2966-A3219835F853}" dt="2025-04-24T14:38:54.273" v="543"/>
        <pc:sldMkLst>
          <pc:docMk/>
          <pc:sldMk cId="2712929551" sldId="2146847685"/>
        </pc:sldMkLst>
      </pc:sldChg>
      <pc:sldChg chg="addSp delSp modSp">
        <pc:chgData name="Linder, William [HHS]" userId="S::william.linder@hhs.iowa.gov::78ab0174-1c0e-4878-989c-7fcc481cae38" providerId="AD" clId="Web-{3AB18B49-0FFB-17BC-2966-A3219835F853}" dt="2025-04-24T14:35:37.211" v="433" actId="1076"/>
        <pc:sldMkLst>
          <pc:docMk/>
          <pc:sldMk cId="941083547" sldId="2146847688"/>
        </pc:sldMkLst>
        <pc:spChg chg="add mod">
          <ac:chgData name="Linder, William [HHS]" userId="S::william.linder@hhs.iowa.gov::78ab0174-1c0e-4878-989c-7fcc481cae38" providerId="AD" clId="Web-{3AB18B49-0FFB-17BC-2966-A3219835F853}" dt="2025-04-24T14:33:53.087" v="243" actId="1076"/>
          <ac:spMkLst>
            <pc:docMk/>
            <pc:sldMk cId="941083547" sldId="2146847688"/>
            <ac:spMk id="10" creationId="{F539C912-F0E3-2F69-A5D6-8C5391A5B7D3}"/>
          </ac:spMkLst>
        </pc:spChg>
        <pc:spChg chg="add mod">
          <ac:chgData name="Linder, William [HHS]" userId="S::william.linder@hhs.iowa.gov::78ab0174-1c0e-4878-989c-7fcc481cae38" providerId="AD" clId="Web-{3AB18B49-0FFB-17BC-2966-A3219835F853}" dt="2025-04-24T14:35:31.555" v="431" actId="20577"/>
          <ac:spMkLst>
            <pc:docMk/>
            <pc:sldMk cId="941083547" sldId="2146847688"/>
            <ac:spMk id="11" creationId="{5C300D91-3C27-D3E3-C2DD-088F386709E6}"/>
          </ac:spMkLst>
        </pc:spChg>
        <pc:spChg chg="mod">
          <ac:chgData name="Linder, William [HHS]" userId="S::william.linder@hhs.iowa.gov::78ab0174-1c0e-4878-989c-7fcc481cae38" providerId="AD" clId="Web-{3AB18B49-0FFB-17BC-2966-A3219835F853}" dt="2025-04-24T14:35:37.211" v="433" actId="1076"/>
          <ac:spMkLst>
            <pc:docMk/>
            <pc:sldMk cId="941083547" sldId="2146847688"/>
            <ac:spMk id="12" creationId="{9777698F-85A3-3AB1-B019-F68E1DE5444C}"/>
          </ac:spMkLst>
        </pc:spChg>
        <pc:graphicFrameChg chg="add del mod">
          <ac:chgData name="Linder, William [HHS]" userId="S::william.linder@hhs.iowa.gov::78ab0174-1c0e-4878-989c-7fcc481cae38" providerId="AD" clId="Web-{3AB18B49-0FFB-17BC-2966-A3219835F853}" dt="2025-04-24T14:33:54.978" v="244"/>
          <ac:graphicFrameMkLst>
            <pc:docMk/>
            <pc:sldMk cId="941083547" sldId="2146847688"/>
            <ac:graphicFrameMk id="3" creationId="{AACCBA9A-9529-E264-D1F1-DD568C4D0758}"/>
          </ac:graphicFrameMkLst>
        </pc:graphicFrameChg>
        <pc:graphicFrameChg chg="add del mod">
          <ac:chgData name="Linder, William [HHS]" userId="S::william.linder@hhs.iowa.gov::78ab0174-1c0e-4878-989c-7fcc481cae38" providerId="AD" clId="Web-{3AB18B49-0FFB-17BC-2966-A3219835F853}" dt="2025-04-24T14:35:33.758" v="432"/>
          <ac:graphicFrameMkLst>
            <pc:docMk/>
            <pc:sldMk cId="941083547" sldId="2146847688"/>
            <ac:graphicFrameMk id="5" creationId="{F329B55E-0BEA-01A8-E585-093646E59395}"/>
          </ac:graphicFrameMkLst>
        </pc:graphicFrameChg>
      </pc:sldChg>
      <pc:sldChg chg="addSp delSp modSp add replId">
        <pc:chgData name="Linder, William [HHS]" userId="S::william.linder@hhs.iowa.gov::78ab0174-1c0e-4878-989c-7fcc481cae38" providerId="AD" clId="Web-{3AB18B49-0FFB-17BC-2966-A3219835F853}" dt="2025-04-24T14:40:01.225" v="651" actId="1076"/>
        <pc:sldMkLst>
          <pc:docMk/>
          <pc:sldMk cId="381136452" sldId="2146847689"/>
        </pc:sldMkLst>
        <pc:spChg chg="add mod">
          <ac:chgData name="Linder, William [HHS]" userId="S::william.linder@hhs.iowa.gov::78ab0174-1c0e-4878-989c-7fcc481cae38" providerId="AD" clId="Web-{3AB18B49-0FFB-17BC-2966-A3219835F853}" dt="2025-04-24T14:40:01.225" v="651" actId="1076"/>
          <ac:spMkLst>
            <pc:docMk/>
            <pc:sldMk cId="381136452" sldId="2146847689"/>
            <ac:spMk id="5" creationId="{B8A08085-359E-382F-4318-BB8A16617EA6}"/>
          </ac:spMkLst>
        </pc:spChg>
        <pc:spChg chg="mod">
          <ac:chgData name="Linder, William [HHS]" userId="S::william.linder@hhs.iowa.gov::78ab0174-1c0e-4878-989c-7fcc481cae38" providerId="AD" clId="Web-{3AB18B49-0FFB-17BC-2966-A3219835F853}" dt="2025-04-24T14:36:18.024" v="458" actId="20577"/>
          <ac:spMkLst>
            <pc:docMk/>
            <pc:sldMk cId="381136452" sldId="2146847689"/>
            <ac:spMk id="6" creationId="{08868E76-4109-986C-360E-B844453C0C48}"/>
          </ac:spMkLst>
        </pc:spChg>
        <pc:spChg chg="mod">
          <ac:chgData name="Linder, William [HHS]" userId="S::william.linder@hhs.iowa.gov::78ab0174-1c0e-4878-989c-7fcc481cae38" providerId="AD" clId="Web-{3AB18B49-0FFB-17BC-2966-A3219835F853}" dt="2025-04-24T14:36:07.930" v="441" actId="14100"/>
          <ac:spMkLst>
            <pc:docMk/>
            <pc:sldMk cId="381136452" sldId="2146847689"/>
            <ac:spMk id="7" creationId="{6F3A86C4-547F-0175-42AA-2A2C1DE62924}"/>
          </ac:spMkLst>
        </pc:spChg>
        <pc:spChg chg="del">
          <ac:chgData name="Linder, William [HHS]" userId="S::william.linder@hhs.iowa.gov::78ab0174-1c0e-4878-989c-7fcc481cae38" providerId="AD" clId="Web-{3AB18B49-0FFB-17BC-2966-A3219835F853}" dt="2025-04-24T14:36:04.977" v="439"/>
          <ac:spMkLst>
            <pc:docMk/>
            <pc:sldMk cId="381136452" sldId="2146847689"/>
            <ac:spMk id="8" creationId="{F3F10D25-A9A8-AAAF-43E4-AC3DE901EC9A}"/>
          </ac:spMkLst>
        </pc:spChg>
        <pc:spChg chg="del">
          <ac:chgData name="Linder, William [HHS]" userId="S::william.linder@hhs.iowa.gov::78ab0174-1c0e-4878-989c-7fcc481cae38" providerId="AD" clId="Web-{3AB18B49-0FFB-17BC-2966-A3219835F853}" dt="2025-04-24T14:36:05.680" v="440"/>
          <ac:spMkLst>
            <pc:docMk/>
            <pc:sldMk cId="381136452" sldId="2146847689"/>
            <ac:spMk id="9" creationId="{E2A52616-AD32-9E75-37BD-5D15444A33C5}"/>
          </ac:spMkLst>
        </pc:spChg>
        <pc:spChg chg="del">
          <ac:chgData name="Linder, William [HHS]" userId="S::william.linder@hhs.iowa.gov::78ab0174-1c0e-4878-989c-7fcc481cae38" providerId="AD" clId="Web-{3AB18B49-0FFB-17BC-2966-A3219835F853}" dt="2025-04-24T14:36:02.649" v="437"/>
          <ac:spMkLst>
            <pc:docMk/>
            <pc:sldMk cId="381136452" sldId="2146847689"/>
            <ac:spMk id="10" creationId="{9D597B40-631E-B611-9FA6-8EF9A647EBB4}"/>
          </ac:spMkLst>
        </pc:spChg>
        <pc:spChg chg="del">
          <ac:chgData name="Linder, William [HHS]" userId="S::william.linder@hhs.iowa.gov::78ab0174-1c0e-4878-989c-7fcc481cae38" providerId="AD" clId="Web-{3AB18B49-0FFB-17BC-2966-A3219835F853}" dt="2025-04-24T14:36:04.602" v="438"/>
          <ac:spMkLst>
            <pc:docMk/>
            <pc:sldMk cId="381136452" sldId="2146847689"/>
            <ac:spMk id="11" creationId="{306A6AEC-DBD5-A645-1DBE-FB99F1434AA1}"/>
          </ac:spMkLst>
        </pc:spChg>
        <pc:spChg chg="del">
          <ac:chgData name="Linder, William [HHS]" userId="S::william.linder@hhs.iowa.gov::78ab0174-1c0e-4878-989c-7fcc481cae38" providerId="AD" clId="Web-{3AB18B49-0FFB-17BC-2966-A3219835F853}" dt="2025-04-24T14:36:01.071" v="436"/>
          <ac:spMkLst>
            <pc:docMk/>
            <pc:sldMk cId="381136452" sldId="2146847689"/>
            <ac:spMk id="12" creationId="{E91BB22D-77C6-92D0-758D-C077A311FA35}"/>
          </ac:spMkLst>
        </pc:spChg>
        <pc:graphicFrameChg chg="add del mod modGraphic">
          <ac:chgData name="Linder, William [HHS]" userId="S::william.linder@hhs.iowa.gov::78ab0174-1c0e-4878-989c-7fcc481cae38" providerId="AD" clId="Web-{3AB18B49-0FFB-17BC-2966-A3219835F853}" dt="2025-04-24T14:39:46.288" v="647"/>
          <ac:graphicFrameMkLst>
            <pc:docMk/>
            <pc:sldMk cId="381136452" sldId="2146847689"/>
            <ac:graphicFrameMk id="3" creationId="{1BC42319-95C4-2BDD-AFB2-EB260CA3BDFC}"/>
          </ac:graphicFrameMkLst>
        </pc:graphicFrameChg>
      </pc:sldChg>
      <pc:sldChg chg="add del replId">
        <pc:chgData name="Linder, William [HHS]" userId="S::william.linder@hhs.iowa.gov::78ab0174-1c0e-4878-989c-7fcc481cae38" providerId="AD" clId="Web-{3AB18B49-0FFB-17BC-2966-A3219835F853}" dt="2025-04-24T14:36:25.227" v="460"/>
        <pc:sldMkLst>
          <pc:docMk/>
          <pc:sldMk cId="2526005365" sldId="2146847690"/>
        </pc:sldMkLst>
      </pc:sldChg>
    </pc:docChg>
  </pc:docChgLst>
  <pc:docChgLst>
    <pc:chgData name="Linder, William [HHS]" userId="S::william.linder@hhs.iowa.gov::78ab0174-1c0e-4878-989c-7fcc481cae38" providerId="AD" clId="Web-{6E80A581-3DCC-8D06-3156-44617C348377}"/>
    <pc:docChg chg="addSld delSld modSld">
      <pc:chgData name="Linder, William [HHS]" userId="S::william.linder@hhs.iowa.gov::78ab0174-1c0e-4878-989c-7fcc481cae38" providerId="AD" clId="Web-{6E80A581-3DCC-8D06-3156-44617C348377}" dt="2025-04-23T20:58:07.545" v="813" actId="1076"/>
      <pc:docMkLst>
        <pc:docMk/>
      </pc:docMkLst>
      <pc:sldChg chg="modSp">
        <pc:chgData name="Linder, William [HHS]" userId="S::william.linder@hhs.iowa.gov::78ab0174-1c0e-4878-989c-7fcc481cae38" providerId="AD" clId="Web-{6E80A581-3DCC-8D06-3156-44617C348377}" dt="2025-04-23T20:20:49.473" v="4" actId="1076"/>
        <pc:sldMkLst>
          <pc:docMk/>
          <pc:sldMk cId="1370625850" sldId="256"/>
        </pc:sldMkLst>
        <pc:spChg chg="mod">
          <ac:chgData name="Linder, William [HHS]" userId="S::william.linder@hhs.iowa.gov::78ab0174-1c0e-4878-989c-7fcc481cae38" providerId="AD" clId="Web-{6E80A581-3DCC-8D06-3156-44617C348377}" dt="2025-04-23T20:20:41.848" v="2" actId="1076"/>
          <ac:spMkLst>
            <pc:docMk/>
            <pc:sldMk cId="1370625850" sldId="256"/>
            <ac:spMk id="2" creationId="{DAD88C65-102E-9848-0B62-09D6E1AF27D3}"/>
          </ac:spMkLst>
        </pc:spChg>
        <pc:spChg chg="mod">
          <ac:chgData name="Linder, William [HHS]" userId="S::william.linder@hhs.iowa.gov::78ab0174-1c0e-4878-989c-7fcc481cae38" providerId="AD" clId="Web-{6E80A581-3DCC-8D06-3156-44617C348377}" dt="2025-04-23T20:20:49.473" v="4" actId="1076"/>
          <ac:spMkLst>
            <pc:docMk/>
            <pc:sldMk cId="1370625850" sldId="256"/>
            <ac:spMk id="3" creationId="{E584DF7D-184A-D800-1F28-57FD1CDFCBFA}"/>
          </ac:spMkLst>
        </pc:spChg>
        <pc:spChg chg="mod">
          <ac:chgData name="Linder, William [HHS]" userId="S::william.linder@hhs.iowa.gov::78ab0174-1c0e-4878-989c-7fcc481cae38" providerId="AD" clId="Web-{6E80A581-3DCC-8D06-3156-44617C348377}" dt="2025-04-23T20:20:44.348" v="3" actId="1076"/>
          <ac:spMkLst>
            <pc:docMk/>
            <pc:sldMk cId="1370625850" sldId="256"/>
            <ac:spMk id="6" creationId="{88E64D57-5D94-7996-EDD0-E7A883FE61B0}"/>
          </ac:spMkLst>
        </pc:spChg>
      </pc:sldChg>
      <pc:sldChg chg="modSp">
        <pc:chgData name="Linder, William [HHS]" userId="S::william.linder@hhs.iowa.gov::78ab0174-1c0e-4878-989c-7fcc481cae38" providerId="AD" clId="Web-{6E80A581-3DCC-8D06-3156-44617C348377}" dt="2025-04-23T20:25:13.790" v="52" actId="20577"/>
        <pc:sldMkLst>
          <pc:docMk/>
          <pc:sldMk cId="3186497266" sldId="257"/>
        </pc:sldMkLst>
        <pc:spChg chg="mod">
          <ac:chgData name="Linder, William [HHS]" userId="S::william.linder@hhs.iowa.gov::78ab0174-1c0e-4878-989c-7fcc481cae38" providerId="AD" clId="Web-{6E80A581-3DCC-8D06-3156-44617C348377}" dt="2025-04-23T20:24:46.508" v="49" actId="20577"/>
          <ac:spMkLst>
            <pc:docMk/>
            <pc:sldMk cId="3186497266" sldId="257"/>
            <ac:spMk id="2" creationId="{EAC0E445-4724-941F-6883-64F3B5647BAC}"/>
          </ac:spMkLst>
        </pc:spChg>
        <pc:spChg chg="mod">
          <ac:chgData name="Linder, William [HHS]" userId="S::william.linder@hhs.iowa.gov::78ab0174-1c0e-4878-989c-7fcc481cae38" providerId="AD" clId="Web-{6E80A581-3DCC-8D06-3156-44617C348377}" dt="2025-04-23T20:25:13.790" v="52" actId="20577"/>
          <ac:spMkLst>
            <pc:docMk/>
            <pc:sldMk cId="3186497266" sldId="257"/>
            <ac:spMk id="3" creationId="{B2A10101-F52E-4184-AD22-84F32BB89C20}"/>
          </ac:spMkLst>
        </pc:spChg>
      </pc:sldChg>
      <pc:sldChg chg="modSp">
        <pc:chgData name="Linder, William [HHS]" userId="S::william.linder@hhs.iowa.gov::78ab0174-1c0e-4878-989c-7fcc481cae38" providerId="AD" clId="Web-{6E80A581-3DCC-8D06-3156-44617C348377}" dt="2025-04-23T20:38:57.696" v="341" actId="1076"/>
        <pc:sldMkLst>
          <pc:docMk/>
          <pc:sldMk cId="2777035799" sldId="2146847606"/>
        </pc:sldMkLst>
        <pc:spChg chg="mod">
          <ac:chgData name="Linder, William [HHS]" userId="S::william.linder@hhs.iowa.gov::78ab0174-1c0e-4878-989c-7fcc481cae38" providerId="AD" clId="Web-{6E80A581-3DCC-8D06-3156-44617C348377}" dt="2025-04-23T20:38:57.696" v="341" actId="1076"/>
          <ac:spMkLst>
            <pc:docMk/>
            <pc:sldMk cId="2777035799" sldId="2146847606"/>
            <ac:spMk id="2" creationId="{210BB8CA-61F3-53C7-B593-14F02F0B5C6C}"/>
          </ac:spMkLst>
        </pc:spChg>
      </pc:sldChg>
      <pc:sldChg chg="modSp">
        <pc:chgData name="Linder, William [HHS]" userId="S::william.linder@hhs.iowa.gov::78ab0174-1c0e-4878-989c-7fcc481cae38" providerId="AD" clId="Web-{6E80A581-3DCC-8D06-3156-44617C348377}" dt="2025-04-23T20:44:55.249" v="381" actId="20577"/>
        <pc:sldMkLst>
          <pc:docMk/>
          <pc:sldMk cId="3451236282" sldId="2146847607"/>
        </pc:sldMkLst>
        <pc:spChg chg="mod">
          <ac:chgData name="Linder, William [HHS]" userId="S::william.linder@hhs.iowa.gov::78ab0174-1c0e-4878-989c-7fcc481cae38" providerId="AD" clId="Web-{6E80A581-3DCC-8D06-3156-44617C348377}" dt="2025-04-23T20:39:05.243" v="343" actId="1076"/>
          <ac:spMkLst>
            <pc:docMk/>
            <pc:sldMk cId="3451236282" sldId="2146847607"/>
            <ac:spMk id="2" creationId="{8FF85392-5CDF-C2A2-7D98-D7969006F1C1}"/>
          </ac:spMkLst>
        </pc:spChg>
        <pc:spChg chg="mod">
          <ac:chgData name="Linder, William [HHS]" userId="S::william.linder@hhs.iowa.gov::78ab0174-1c0e-4878-989c-7fcc481cae38" providerId="AD" clId="Web-{6E80A581-3DCC-8D06-3156-44617C348377}" dt="2025-04-23T20:44:55.249" v="381" actId="20577"/>
          <ac:spMkLst>
            <pc:docMk/>
            <pc:sldMk cId="3451236282" sldId="2146847607"/>
            <ac:spMk id="3" creationId="{F6EF1E23-254A-D89F-44E0-A82749427991}"/>
          </ac:spMkLst>
        </pc:spChg>
        <pc:spChg chg="mod">
          <ac:chgData name="Linder, William [HHS]" userId="S::william.linder@hhs.iowa.gov::78ab0174-1c0e-4878-989c-7fcc481cae38" providerId="AD" clId="Web-{6E80A581-3DCC-8D06-3156-44617C348377}" dt="2025-04-23T20:44:04.108" v="377" actId="1076"/>
          <ac:spMkLst>
            <pc:docMk/>
            <pc:sldMk cId="3451236282" sldId="2146847607"/>
            <ac:spMk id="4" creationId="{62F9F8D6-7839-D2C0-3DE5-B37D128E160E}"/>
          </ac:spMkLst>
        </pc:spChg>
        <pc:spChg chg="mod">
          <ac:chgData name="Linder, William [HHS]" userId="S::william.linder@hhs.iowa.gov::78ab0174-1c0e-4878-989c-7fcc481cae38" providerId="AD" clId="Web-{6E80A581-3DCC-8D06-3156-44617C348377}" dt="2025-04-23T20:39:59.947" v="355" actId="1076"/>
          <ac:spMkLst>
            <pc:docMk/>
            <pc:sldMk cId="3451236282" sldId="2146847607"/>
            <ac:spMk id="5" creationId="{612E29BB-E771-5278-42D4-10593E7B96D1}"/>
          </ac:spMkLst>
        </pc:spChg>
      </pc:sldChg>
      <pc:sldChg chg="delSp modSp">
        <pc:chgData name="Linder, William [HHS]" userId="S::william.linder@hhs.iowa.gov::78ab0174-1c0e-4878-989c-7fcc481cae38" providerId="AD" clId="Web-{6E80A581-3DCC-8D06-3156-44617C348377}" dt="2025-04-23T20:45:14.547" v="387" actId="1076"/>
        <pc:sldMkLst>
          <pc:docMk/>
          <pc:sldMk cId="2513494559" sldId="2146847629"/>
        </pc:sldMkLst>
        <pc:spChg chg="mod">
          <ac:chgData name="Linder, William [HHS]" userId="S::william.linder@hhs.iowa.gov::78ab0174-1c0e-4878-989c-7fcc481cae38" providerId="AD" clId="Web-{6E80A581-3DCC-8D06-3156-44617C348377}" dt="2025-04-23T20:45:09.562" v="386" actId="20577"/>
          <ac:spMkLst>
            <pc:docMk/>
            <pc:sldMk cId="2513494559" sldId="2146847629"/>
            <ac:spMk id="2" creationId="{8FF85392-5CDF-C2A2-7D98-D7969006F1C1}"/>
          </ac:spMkLst>
        </pc:spChg>
        <pc:spChg chg="mod">
          <ac:chgData name="Linder, William [HHS]" userId="S::william.linder@hhs.iowa.gov::78ab0174-1c0e-4878-989c-7fcc481cae38" providerId="AD" clId="Web-{6E80A581-3DCC-8D06-3156-44617C348377}" dt="2025-04-23T20:45:14.547" v="387" actId="1076"/>
          <ac:spMkLst>
            <pc:docMk/>
            <pc:sldMk cId="2513494559" sldId="2146847629"/>
            <ac:spMk id="20" creationId="{8EB481E7-ECD1-C331-0833-DCFC97180988}"/>
          </ac:spMkLst>
        </pc:spChg>
      </pc:sldChg>
      <pc:sldChg chg="modSp">
        <pc:chgData name="Linder, William [HHS]" userId="S::william.linder@hhs.iowa.gov::78ab0174-1c0e-4878-989c-7fcc481cae38" providerId="AD" clId="Web-{6E80A581-3DCC-8D06-3156-44617C348377}" dt="2025-04-23T20:24:55.274" v="50" actId="20577"/>
        <pc:sldMkLst>
          <pc:docMk/>
          <pc:sldMk cId="145912461" sldId="2146847630"/>
        </pc:sldMkLst>
        <pc:spChg chg="mod">
          <ac:chgData name="Linder, William [HHS]" userId="S::william.linder@hhs.iowa.gov::78ab0174-1c0e-4878-989c-7fcc481cae38" providerId="AD" clId="Web-{6E80A581-3DCC-8D06-3156-44617C348377}" dt="2025-04-23T20:23:56.289" v="40" actId="1076"/>
          <ac:spMkLst>
            <pc:docMk/>
            <pc:sldMk cId="145912461" sldId="2146847630"/>
            <ac:spMk id="2" creationId="{52A4D54E-ABC3-BDC9-DEF8-3A78966E8044}"/>
          </ac:spMkLst>
        </pc:spChg>
        <pc:spChg chg="mod">
          <ac:chgData name="Linder, William [HHS]" userId="S::william.linder@hhs.iowa.gov::78ab0174-1c0e-4878-989c-7fcc481cae38" providerId="AD" clId="Web-{6E80A581-3DCC-8D06-3156-44617C348377}" dt="2025-04-23T20:24:55.274" v="50" actId="20577"/>
          <ac:spMkLst>
            <pc:docMk/>
            <pc:sldMk cId="145912461" sldId="2146847630"/>
            <ac:spMk id="3" creationId="{BFA4302D-114C-79A7-0D01-04531BBA19E0}"/>
          </ac:spMkLst>
        </pc:spChg>
      </pc:sldChg>
      <pc:sldChg chg="modSp">
        <pc:chgData name="Linder, William [HHS]" userId="S::william.linder@hhs.iowa.gov::78ab0174-1c0e-4878-989c-7fcc481cae38" providerId="AD" clId="Web-{6E80A581-3DCC-8D06-3156-44617C348377}" dt="2025-04-23T20:22:00.927" v="21" actId="14100"/>
        <pc:sldMkLst>
          <pc:docMk/>
          <pc:sldMk cId="2202141810" sldId="2146847651"/>
        </pc:sldMkLst>
        <pc:spChg chg="mod">
          <ac:chgData name="Linder, William [HHS]" userId="S::william.linder@hhs.iowa.gov::78ab0174-1c0e-4878-989c-7fcc481cae38" providerId="AD" clId="Web-{6E80A581-3DCC-8D06-3156-44617C348377}" dt="2025-04-23T20:21:55.302" v="19" actId="1076"/>
          <ac:spMkLst>
            <pc:docMk/>
            <pc:sldMk cId="2202141810" sldId="2146847651"/>
            <ac:spMk id="2" creationId="{EAC0E445-4724-941F-6883-64F3B5647BAC}"/>
          </ac:spMkLst>
        </pc:spChg>
        <pc:spChg chg="mod">
          <ac:chgData name="Linder, William [HHS]" userId="S::william.linder@hhs.iowa.gov::78ab0174-1c0e-4878-989c-7fcc481cae38" providerId="AD" clId="Web-{6E80A581-3DCC-8D06-3156-44617C348377}" dt="2025-04-23T20:22:00.927" v="21" actId="14100"/>
          <ac:spMkLst>
            <pc:docMk/>
            <pc:sldMk cId="2202141810" sldId="2146847651"/>
            <ac:spMk id="3" creationId="{B2A10101-F52E-4184-AD22-84F32BB89C20}"/>
          </ac:spMkLst>
        </pc:spChg>
      </pc:sldChg>
      <pc:sldChg chg="delSp modSp">
        <pc:chgData name="Linder, William [HHS]" userId="S::william.linder@hhs.iowa.gov::78ab0174-1c0e-4878-989c-7fcc481cae38" providerId="AD" clId="Web-{6E80A581-3DCC-8D06-3156-44617C348377}" dt="2025-04-23T20:25:21.431" v="54"/>
        <pc:sldMkLst>
          <pc:docMk/>
          <pc:sldMk cId="2292907346" sldId="2146847652"/>
        </pc:sldMkLst>
        <pc:spChg chg="mod">
          <ac:chgData name="Linder, William [HHS]" userId="S::william.linder@hhs.iowa.gov::78ab0174-1c0e-4878-989c-7fcc481cae38" providerId="AD" clId="Web-{6E80A581-3DCC-8D06-3156-44617C348377}" dt="2025-04-23T20:25:20.540" v="53" actId="1076"/>
          <ac:spMkLst>
            <pc:docMk/>
            <pc:sldMk cId="2292907346" sldId="2146847652"/>
            <ac:spMk id="2" creationId="{7D0ED8B0-18CD-4552-BA12-7A7A95D8569C}"/>
          </ac:spMkLst>
        </pc:spChg>
      </pc:sldChg>
      <pc:sldChg chg="modSp">
        <pc:chgData name="Linder, William [HHS]" userId="S::william.linder@hhs.iowa.gov::78ab0174-1c0e-4878-989c-7fcc481cae38" providerId="AD" clId="Web-{6E80A581-3DCC-8D06-3156-44617C348377}" dt="2025-04-23T20:22:45.287" v="35" actId="20577"/>
        <pc:sldMkLst>
          <pc:docMk/>
          <pc:sldMk cId="1915195876" sldId="2146847653"/>
        </pc:sldMkLst>
        <pc:spChg chg="mod">
          <ac:chgData name="Linder, William [HHS]" userId="S::william.linder@hhs.iowa.gov::78ab0174-1c0e-4878-989c-7fcc481cae38" providerId="AD" clId="Web-{6E80A581-3DCC-8D06-3156-44617C348377}" dt="2025-04-23T20:22:45.287" v="35" actId="20577"/>
          <ac:spMkLst>
            <pc:docMk/>
            <pc:sldMk cId="1915195876" sldId="2146847653"/>
            <ac:spMk id="2" creationId="{DDC7C405-AFAF-E9A7-45B3-7FD5F4109338}"/>
          </ac:spMkLst>
        </pc:spChg>
      </pc:sldChg>
      <pc:sldChg chg="modSp">
        <pc:chgData name="Linder, William [HHS]" userId="S::william.linder@hhs.iowa.gov::78ab0174-1c0e-4878-989c-7fcc481cae38" providerId="AD" clId="Web-{6E80A581-3DCC-8D06-3156-44617C348377}" dt="2025-04-23T20:22:22.678" v="27" actId="20577"/>
        <pc:sldMkLst>
          <pc:docMk/>
          <pc:sldMk cId="1805025733" sldId="2146847654"/>
        </pc:sldMkLst>
        <pc:spChg chg="mod">
          <ac:chgData name="Linder, William [HHS]" userId="S::william.linder@hhs.iowa.gov::78ab0174-1c0e-4878-989c-7fcc481cae38" providerId="AD" clId="Web-{6E80A581-3DCC-8D06-3156-44617C348377}" dt="2025-04-23T20:22:22.678" v="27" actId="20577"/>
          <ac:spMkLst>
            <pc:docMk/>
            <pc:sldMk cId="1805025733" sldId="2146847654"/>
            <ac:spMk id="2" creationId="{DDC7C405-AFAF-E9A7-45B3-7FD5F4109338}"/>
          </ac:spMkLst>
        </pc:spChg>
        <pc:spChg chg="mod">
          <ac:chgData name="Linder, William [HHS]" userId="S::william.linder@hhs.iowa.gov::78ab0174-1c0e-4878-989c-7fcc481cae38" providerId="AD" clId="Web-{6E80A581-3DCC-8D06-3156-44617C348377}" dt="2025-04-23T20:22:14.459" v="26" actId="20577"/>
          <ac:spMkLst>
            <pc:docMk/>
            <pc:sldMk cId="1805025733" sldId="2146847654"/>
            <ac:spMk id="3" creationId="{90DEA955-77B1-2A22-736D-7F5F8A34E279}"/>
          </ac:spMkLst>
        </pc:spChg>
      </pc:sldChg>
      <pc:sldChg chg="addSp delSp modSp">
        <pc:chgData name="Linder, William [HHS]" userId="S::william.linder@hhs.iowa.gov::78ab0174-1c0e-4878-989c-7fcc481cae38" providerId="AD" clId="Web-{6E80A581-3DCC-8D06-3156-44617C348377}" dt="2025-04-23T20:38:46.602" v="339" actId="1076"/>
        <pc:sldMkLst>
          <pc:docMk/>
          <pc:sldMk cId="530181451" sldId="2146847658"/>
        </pc:sldMkLst>
        <pc:spChg chg="add mod">
          <ac:chgData name="Linder, William [HHS]" userId="S::william.linder@hhs.iowa.gov::78ab0174-1c0e-4878-989c-7fcc481cae38" providerId="AD" clId="Web-{6E80A581-3DCC-8D06-3156-44617C348377}" dt="2025-04-23T20:38:26.883" v="302" actId="20577"/>
          <ac:spMkLst>
            <pc:docMk/>
            <pc:sldMk cId="530181451" sldId="2146847658"/>
            <ac:spMk id="11" creationId="{64497424-BC6E-1CB8-A39F-E7633B0D1B8B}"/>
          </ac:spMkLst>
        </pc:spChg>
        <pc:graphicFrameChg chg="mod modGraphic">
          <ac:chgData name="Linder, William [HHS]" userId="S::william.linder@hhs.iowa.gov::78ab0174-1c0e-4878-989c-7fcc481cae38" providerId="AD" clId="Web-{6E80A581-3DCC-8D06-3156-44617C348377}" dt="2025-04-23T20:38:46.602" v="339" actId="1076"/>
          <ac:graphicFrameMkLst>
            <pc:docMk/>
            <pc:sldMk cId="530181451" sldId="2146847658"/>
            <ac:graphicFrameMk id="17" creationId="{6A1360AE-8FB3-4494-7A5E-7CA2F9340AFA}"/>
          </ac:graphicFrameMkLst>
        </pc:graphicFrameChg>
      </pc:sldChg>
      <pc:sldChg chg="modSp">
        <pc:chgData name="Linder, William [HHS]" userId="S::william.linder@hhs.iowa.gov::78ab0174-1c0e-4878-989c-7fcc481cae38" providerId="AD" clId="Web-{6E80A581-3DCC-8D06-3156-44617C348377}" dt="2025-04-23T20:25:54.119" v="60" actId="1076"/>
        <pc:sldMkLst>
          <pc:docMk/>
          <pc:sldMk cId="4237099159" sldId="2146847672"/>
        </pc:sldMkLst>
        <pc:spChg chg="mod">
          <ac:chgData name="Linder, William [HHS]" userId="S::william.linder@hhs.iowa.gov::78ab0174-1c0e-4878-989c-7fcc481cae38" providerId="AD" clId="Web-{6E80A581-3DCC-8D06-3156-44617C348377}" dt="2025-04-23T20:21:23.802" v="12" actId="20577"/>
          <ac:spMkLst>
            <pc:docMk/>
            <pc:sldMk cId="4237099159" sldId="2146847672"/>
            <ac:spMk id="2" creationId="{42A5ECD7-B06C-1605-8E73-FFB9CCD4BEBA}"/>
          </ac:spMkLst>
        </pc:spChg>
        <pc:spChg chg="mod">
          <ac:chgData name="Linder, William [HHS]" userId="S::william.linder@hhs.iowa.gov::78ab0174-1c0e-4878-989c-7fcc481cae38" providerId="AD" clId="Web-{6E80A581-3DCC-8D06-3156-44617C348377}" dt="2025-04-23T20:25:49.150" v="59" actId="14100"/>
          <ac:spMkLst>
            <pc:docMk/>
            <pc:sldMk cId="4237099159" sldId="2146847672"/>
            <ac:spMk id="3" creationId="{87BD6134-585B-755B-75E1-73DFC3B7E4F0}"/>
          </ac:spMkLst>
        </pc:spChg>
        <pc:grpChg chg="mod">
          <ac:chgData name="Linder, William [HHS]" userId="S::william.linder@hhs.iowa.gov::78ab0174-1c0e-4878-989c-7fcc481cae38" providerId="AD" clId="Web-{6E80A581-3DCC-8D06-3156-44617C348377}" dt="2025-04-23T20:25:54.119" v="60" actId="1076"/>
          <ac:grpSpMkLst>
            <pc:docMk/>
            <pc:sldMk cId="4237099159" sldId="2146847672"/>
            <ac:grpSpMk id="5" creationId="{8CE976C4-FE09-4943-F3A3-C1C5564B76B2}"/>
          </ac:grpSpMkLst>
        </pc:grpChg>
      </pc:sldChg>
      <pc:sldChg chg="modSp add del">
        <pc:chgData name="Linder, William [HHS]" userId="S::william.linder@hhs.iowa.gov::78ab0174-1c0e-4878-989c-7fcc481cae38" providerId="AD" clId="Web-{6E80A581-3DCC-8D06-3156-44617C348377}" dt="2025-04-23T20:49:22.457" v="437"/>
        <pc:sldMkLst>
          <pc:docMk/>
          <pc:sldMk cId="1363081278" sldId="2146847673"/>
        </pc:sldMkLst>
      </pc:sldChg>
      <pc:sldChg chg="modSp del">
        <pc:chgData name="Linder, William [HHS]" userId="S::william.linder@hhs.iowa.gov::78ab0174-1c0e-4878-989c-7fcc481cae38" providerId="AD" clId="Web-{6E80A581-3DCC-8D06-3156-44617C348377}" dt="2025-04-23T20:35:35.364" v="221"/>
        <pc:sldMkLst>
          <pc:docMk/>
          <pc:sldMk cId="190002100" sldId="2146847674"/>
        </pc:sldMkLst>
      </pc:sldChg>
      <pc:sldChg chg="modSp">
        <pc:chgData name="Linder, William [HHS]" userId="S::william.linder@hhs.iowa.gov::78ab0174-1c0e-4878-989c-7fcc481cae38" providerId="AD" clId="Web-{6E80A581-3DCC-8D06-3156-44617C348377}" dt="2025-04-23T20:36:20.021" v="229" actId="1076"/>
        <pc:sldMkLst>
          <pc:docMk/>
          <pc:sldMk cId="3003366535" sldId="2146847675"/>
        </pc:sldMkLst>
        <pc:spChg chg="mod">
          <ac:chgData name="Linder, William [HHS]" userId="S::william.linder@hhs.iowa.gov::78ab0174-1c0e-4878-989c-7fcc481cae38" providerId="AD" clId="Web-{6E80A581-3DCC-8D06-3156-44617C348377}" dt="2025-04-23T20:35:56.896" v="225" actId="1076"/>
          <ac:spMkLst>
            <pc:docMk/>
            <pc:sldMk cId="3003366535" sldId="2146847675"/>
            <ac:spMk id="2" creationId="{36C0B97A-8462-FF2D-36E2-EC07ACB28C57}"/>
          </ac:spMkLst>
        </pc:spChg>
        <pc:spChg chg="mod">
          <ac:chgData name="Linder, William [HHS]" userId="S::william.linder@hhs.iowa.gov::78ab0174-1c0e-4878-989c-7fcc481cae38" providerId="AD" clId="Web-{6E80A581-3DCC-8D06-3156-44617C348377}" dt="2025-04-23T20:36:20.021" v="229" actId="1076"/>
          <ac:spMkLst>
            <pc:docMk/>
            <pc:sldMk cId="3003366535" sldId="2146847675"/>
            <ac:spMk id="6" creationId="{0D5134A5-CFA1-0BD1-3DA8-1B78B9DD3279}"/>
          </ac:spMkLst>
        </pc:spChg>
        <pc:picChg chg="mod">
          <ac:chgData name="Linder, William [HHS]" userId="S::william.linder@hhs.iowa.gov::78ab0174-1c0e-4878-989c-7fcc481cae38" providerId="AD" clId="Web-{6E80A581-3DCC-8D06-3156-44617C348377}" dt="2025-04-23T20:36:01.599" v="226" actId="1076"/>
          <ac:picMkLst>
            <pc:docMk/>
            <pc:sldMk cId="3003366535" sldId="2146847675"/>
            <ac:picMk id="22" creationId="{E3A9F3BC-817E-E4F6-6CA6-AA38CEA05001}"/>
          </ac:picMkLst>
        </pc:picChg>
      </pc:sldChg>
      <pc:sldChg chg="delSp modSp modCm">
        <pc:chgData name="Linder, William [HHS]" userId="S::william.linder@hhs.iowa.gov::78ab0174-1c0e-4878-989c-7fcc481cae38" providerId="AD" clId="Web-{6E80A581-3DCC-8D06-3156-44617C348377}" dt="2025-04-23T20:38:09.007" v="290" actId="1076"/>
        <pc:sldMkLst>
          <pc:docMk/>
          <pc:sldMk cId="298610230" sldId="2146847676"/>
        </pc:sldMkLst>
        <pc:spChg chg="mod">
          <ac:chgData name="Linder, William [HHS]" userId="S::william.linder@hhs.iowa.gov::78ab0174-1c0e-4878-989c-7fcc481cae38" providerId="AD" clId="Web-{6E80A581-3DCC-8D06-3156-44617C348377}" dt="2025-04-23T20:38:04.351" v="289" actId="1076"/>
          <ac:spMkLst>
            <pc:docMk/>
            <pc:sldMk cId="298610230" sldId="2146847676"/>
            <ac:spMk id="5" creationId="{EF2C0755-4BFC-693A-5E07-1EB023688180}"/>
          </ac:spMkLst>
        </pc:spChg>
        <pc:spChg chg="mod">
          <ac:chgData name="Linder, William [HHS]" userId="S::william.linder@hhs.iowa.gov::78ab0174-1c0e-4878-989c-7fcc481cae38" providerId="AD" clId="Web-{6E80A581-3DCC-8D06-3156-44617C348377}" dt="2025-04-23T20:38:09.007" v="290" actId="1076"/>
          <ac:spMkLst>
            <pc:docMk/>
            <pc:sldMk cId="298610230" sldId="2146847676"/>
            <ac:spMk id="13" creationId="{E74D303E-8D1C-FBD3-EC06-43BF3987574E}"/>
          </ac:spMkLst>
        </pc:spChg>
        <pc:graphicFrameChg chg="mod modGraphic">
          <ac:chgData name="Linder, William [HHS]" userId="S::william.linder@hhs.iowa.gov::78ab0174-1c0e-4878-989c-7fcc481cae38" providerId="AD" clId="Web-{6E80A581-3DCC-8D06-3156-44617C348377}" dt="2025-04-23T20:37:16.819" v="273" actId="1076"/>
          <ac:graphicFrameMkLst>
            <pc:docMk/>
            <pc:sldMk cId="298610230" sldId="2146847676"/>
            <ac:graphicFrameMk id="12" creationId="{502725A8-45E6-886C-A75D-FA75ECAED920}"/>
          </ac:graphicFrameMkLst>
        </pc:graphicFrameChg>
        <pc:extLst>
          <p:ext xmlns:p="http://schemas.openxmlformats.org/presentationml/2006/main" uri="{D6D511B9-2390-475A-947B-AFAB55BFBCF1}">
            <pc226:cmChg xmlns:pc226="http://schemas.microsoft.com/office/powerpoint/2022/06/main/command" chg="mod">
              <pc226:chgData name="Linder, William [HHS]" userId="S::william.linder@hhs.iowa.gov::78ab0174-1c0e-4878-989c-7fcc481cae38" providerId="AD" clId="Web-{6E80A581-3DCC-8D06-3156-44617C348377}" dt="2025-04-23T20:36:44.787" v="262"/>
              <pc2:cmMkLst xmlns:pc2="http://schemas.microsoft.com/office/powerpoint/2019/9/main/command">
                <pc:docMk/>
                <pc:sldMk cId="298610230" sldId="2146847676"/>
                <pc2:cmMk id="{9BD95BA1-3188-493E-A4F2-31BC31E882FD}"/>
              </pc2:cmMkLst>
            </pc226:cmChg>
          </p:ext>
        </pc:extLst>
      </pc:sldChg>
      <pc:sldChg chg="modSp">
        <pc:chgData name="Linder, William [HHS]" userId="S::william.linder@hhs.iowa.gov::78ab0174-1c0e-4878-989c-7fcc481cae38" providerId="AD" clId="Web-{6E80A581-3DCC-8D06-3156-44617C348377}" dt="2025-04-23T20:45:41.672" v="396" actId="14100"/>
        <pc:sldMkLst>
          <pc:docMk/>
          <pc:sldMk cId="1629115755" sldId="2146847680"/>
        </pc:sldMkLst>
        <pc:spChg chg="mod">
          <ac:chgData name="Linder, William [HHS]" userId="S::william.linder@hhs.iowa.gov::78ab0174-1c0e-4878-989c-7fcc481cae38" providerId="AD" clId="Web-{6E80A581-3DCC-8D06-3156-44617C348377}" dt="2025-04-23T20:45:36.516" v="394" actId="1076"/>
          <ac:spMkLst>
            <pc:docMk/>
            <pc:sldMk cId="1629115755" sldId="2146847680"/>
            <ac:spMk id="2" creationId="{1D79947E-7DED-0095-41C3-1674D81B1F6C}"/>
          </ac:spMkLst>
        </pc:spChg>
        <pc:spChg chg="mod">
          <ac:chgData name="Linder, William [HHS]" userId="S::william.linder@hhs.iowa.gov::78ab0174-1c0e-4878-989c-7fcc481cae38" providerId="AD" clId="Web-{6E80A581-3DCC-8D06-3156-44617C348377}" dt="2025-04-23T20:45:41.672" v="396" actId="14100"/>
          <ac:spMkLst>
            <pc:docMk/>
            <pc:sldMk cId="1629115755" sldId="2146847680"/>
            <ac:spMk id="3" creationId="{35353328-19F3-C925-6E31-77ED75BF457C}"/>
          </ac:spMkLst>
        </pc:spChg>
      </pc:sldChg>
      <pc:sldChg chg="modSp">
        <pc:chgData name="Linder, William [HHS]" userId="S::william.linder@hhs.iowa.gov::78ab0174-1c0e-4878-989c-7fcc481cae38" providerId="AD" clId="Web-{6E80A581-3DCC-8D06-3156-44617C348377}" dt="2025-04-23T20:22:34.490" v="33" actId="20577"/>
        <pc:sldMkLst>
          <pc:docMk/>
          <pc:sldMk cId="1701530898" sldId="2146847683"/>
        </pc:sldMkLst>
        <pc:spChg chg="mod">
          <ac:chgData name="Linder, William [HHS]" userId="S::william.linder@hhs.iowa.gov::78ab0174-1c0e-4878-989c-7fcc481cae38" providerId="AD" clId="Web-{6E80A581-3DCC-8D06-3156-44617C348377}" dt="2025-04-23T20:22:34.490" v="33" actId="20577"/>
          <ac:spMkLst>
            <pc:docMk/>
            <pc:sldMk cId="1701530898" sldId="2146847683"/>
            <ac:spMk id="2" creationId="{DDC7C405-AFAF-E9A7-45B3-7FD5F4109338}"/>
          </ac:spMkLst>
        </pc:spChg>
        <pc:spChg chg="mod">
          <ac:chgData name="Linder, William [HHS]" userId="S::william.linder@hhs.iowa.gov::78ab0174-1c0e-4878-989c-7fcc481cae38" providerId="AD" clId="Web-{6E80A581-3DCC-8D06-3156-44617C348377}" dt="2025-04-23T20:22:30.928" v="31" actId="20577"/>
          <ac:spMkLst>
            <pc:docMk/>
            <pc:sldMk cId="1701530898" sldId="2146847683"/>
            <ac:spMk id="5" creationId="{B1665F3B-CFC2-0AA8-18A5-4371461C0441}"/>
          </ac:spMkLst>
        </pc:spChg>
      </pc:sldChg>
      <pc:sldChg chg="addSp delSp modSp new">
        <pc:chgData name="Linder, William [HHS]" userId="S::william.linder@hhs.iowa.gov::78ab0174-1c0e-4878-989c-7fcc481cae38" providerId="AD" clId="Web-{6E80A581-3DCC-8D06-3156-44617C348377}" dt="2025-04-23T20:37:35.069" v="287"/>
        <pc:sldMkLst>
          <pc:docMk/>
          <pc:sldMk cId="227102830" sldId="2146847686"/>
        </pc:sldMkLst>
        <pc:spChg chg="add mod">
          <ac:chgData name="Linder, William [HHS]" userId="S::william.linder@hhs.iowa.gov::78ab0174-1c0e-4878-989c-7fcc481cae38" providerId="AD" clId="Web-{6E80A581-3DCC-8D06-3156-44617C348377}" dt="2025-04-23T20:27:51.856" v="83"/>
          <ac:spMkLst>
            <pc:docMk/>
            <pc:sldMk cId="227102830" sldId="2146847686"/>
            <ac:spMk id="6" creationId="{6512FF76-E92A-E4F4-AB2C-ED450E65CC08}"/>
          </ac:spMkLst>
        </pc:spChg>
        <pc:spChg chg="add mod">
          <ac:chgData name="Linder, William [HHS]" userId="S::william.linder@hhs.iowa.gov::78ab0174-1c0e-4878-989c-7fcc481cae38" providerId="AD" clId="Web-{6E80A581-3DCC-8D06-3156-44617C348377}" dt="2025-04-23T20:37:34.851" v="276"/>
          <ac:spMkLst>
            <pc:docMk/>
            <pc:sldMk cId="227102830" sldId="2146847686"/>
            <ac:spMk id="8" creationId="{45C4EB14-D97A-317A-6D79-42EDD6BF259F}"/>
          </ac:spMkLst>
        </pc:spChg>
        <pc:spChg chg="add mod">
          <ac:chgData name="Linder, William [HHS]" userId="S::william.linder@hhs.iowa.gov::78ab0174-1c0e-4878-989c-7fcc481cae38" providerId="AD" clId="Web-{6E80A581-3DCC-8D06-3156-44617C348377}" dt="2025-04-23T20:37:34.851" v="277"/>
          <ac:spMkLst>
            <pc:docMk/>
            <pc:sldMk cId="227102830" sldId="2146847686"/>
            <ac:spMk id="10" creationId="{D51CA5AB-64AE-6EB5-3CDC-5BE92BBE0016}"/>
          </ac:spMkLst>
        </pc:spChg>
        <pc:spChg chg="add mod">
          <ac:chgData name="Linder, William [HHS]" userId="S::william.linder@hhs.iowa.gov::78ab0174-1c0e-4878-989c-7fcc481cae38" providerId="AD" clId="Web-{6E80A581-3DCC-8D06-3156-44617C348377}" dt="2025-04-23T20:37:34.851" v="278"/>
          <ac:spMkLst>
            <pc:docMk/>
            <pc:sldMk cId="227102830" sldId="2146847686"/>
            <ac:spMk id="12" creationId="{F9CBF596-B4C9-2900-EE30-5EFED4E2D674}"/>
          </ac:spMkLst>
        </pc:spChg>
        <pc:spChg chg="add mod">
          <ac:chgData name="Linder, William [HHS]" userId="S::william.linder@hhs.iowa.gov::78ab0174-1c0e-4878-989c-7fcc481cae38" providerId="AD" clId="Web-{6E80A581-3DCC-8D06-3156-44617C348377}" dt="2025-04-23T20:37:34.851" v="279"/>
          <ac:spMkLst>
            <pc:docMk/>
            <pc:sldMk cId="227102830" sldId="2146847686"/>
            <ac:spMk id="14" creationId="{CB0C561C-5257-7F2E-8E87-8ECC920AF7CB}"/>
          </ac:spMkLst>
        </pc:spChg>
        <pc:spChg chg="add mod">
          <ac:chgData name="Linder, William [HHS]" userId="S::william.linder@hhs.iowa.gov::78ab0174-1c0e-4878-989c-7fcc481cae38" providerId="AD" clId="Web-{6E80A581-3DCC-8D06-3156-44617C348377}" dt="2025-04-23T20:37:34.851" v="280"/>
          <ac:spMkLst>
            <pc:docMk/>
            <pc:sldMk cId="227102830" sldId="2146847686"/>
            <ac:spMk id="16" creationId="{7FB4C7DD-9833-7439-0F15-D66573EBF87F}"/>
          </ac:spMkLst>
        </pc:spChg>
        <pc:spChg chg="add mod">
          <ac:chgData name="Linder, William [HHS]" userId="S::william.linder@hhs.iowa.gov::78ab0174-1c0e-4878-989c-7fcc481cae38" providerId="AD" clId="Web-{6E80A581-3DCC-8D06-3156-44617C348377}" dt="2025-04-23T20:37:34.851" v="281"/>
          <ac:spMkLst>
            <pc:docMk/>
            <pc:sldMk cId="227102830" sldId="2146847686"/>
            <ac:spMk id="18" creationId="{B15A55B6-A3D2-44B2-03EC-A2EEB8833286}"/>
          </ac:spMkLst>
        </pc:spChg>
        <pc:spChg chg="add mod">
          <ac:chgData name="Linder, William [HHS]" userId="S::william.linder@hhs.iowa.gov::78ab0174-1c0e-4878-989c-7fcc481cae38" providerId="AD" clId="Web-{6E80A581-3DCC-8D06-3156-44617C348377}" dt="2025-04-23T20:37:34.851" v="282"/>
          <ac:spMkLst>
            <pc:docMk/>
            <pc:sldMk cId="227102830" sldId="2146847686"/>
            <ac:spMk id="20" creationId="{1C642551-574C-B528-BDEC-EEBDECE08E36}"/>
          </ac:spMkLst>
        </pc:spChg>
        <pc:spChg chg="add mod">
          <ac:chgData name="Linder, William [HHS]" userId="S::william.linder@hhs.iowa.gov::78ab0174-1c0e-4878-989c-7fcc481cae38" providerId="AD" clId="Web-{6E80A581-3DCC-8D06-3156-44617C348377}" dt="2025-04-23T20:33:04.174" v="183" actId="1076"/>
          <ac:spMkLst>
            <pc:docMk/>
            <pc:sldMk cId="227102830" sldId="2146847686"/>
            <ac:spMk id="22" creationId="{83F3D57D-D420-582A-3366-22A26A316CBE}"/>
          </ac:spMkLst>
        </pc:spChg>
        <pc:spChg chg="add mod">
          <ac:chgData name="Linder, William [HHS]" userId="S::william.linder@hhs.iowa.gov::78ab0174-1c0e-4878-989c-7fcc481cae38" providerId="AD" clId="Web-{6E80A581-3DCC-8D06-3156-44617C348377}" dt="2025-04-23T20:37:34.851" v="283"/>
          <ac:spMkLst>
            <pc:docMk/>
            <pc:sldMk cId="227102830" sldId="2146847686"/>
            <ac:spMk id="24" creationId="{9E41A7D6-9683-9B2D-3B31-D4707C23C4E7}"/>
          </ac:spMkLst>
        </pc:spChg>
        <pc:spChg chg="add mod">
          <ac:chgData name="Linder, William [HHS]" userId="S::william.linder@hhs.iowa.gov::78ab0174-1c0e-4878-989c-7fcc481cae38" providerId="AD" clId="Web-{6E80A581-3DCC-8D06-3156-44617C348377}" dt="2025-04-23T20:37:34.851" v="284"/>
          <ac:spMkLst>
            <pc:docMk/>
            <pc:sldMk cId="227102830" sldId="2146847686"/>
            <ac:spMk id="26" creationId="{CD8089DB-B119-6FD9-A063-0EE44ECB4E4C}"/>
          </ac:spMkLst>
        </pc:spChg>
        <pc:spChg chg="add mod">
          <ac:chgData name="Linder, William [HHS]" userId="S::william.linder@hhs.iowa.gov::78ab0174-1c0e-4878-989c-7fcc481cae38" providerId="AD" clId="Web-{6E80A581-3DCC-8D06-3156-44617C348377}" dt="2025-04-23T20:37:34.851" v="285"/>
          <ac:spMkLst>
            <pc:docMk/>
            <pc:sldMk cId="227102830" sldId="2146847686"/>
            <ac:spMk id="28" creationId="{9E968556-E80E-562D-520A-3BCC41C5650A}"/>
          </ac:spMkLst>
        </pc:spChg>
        <pc:spChg chg="add mod">
          <ac:chgData name="Linder, William [HHS]" userId="S::william.linder@hhs.iowa.gov::78ab0174-1c0e-4878-989c-7fcc481cae38" providerId="AD" clId="Web-{6E80A581-3DCC-8D06-3156-44617C348377}" dt="2025-04-23T20:37:34.851" v="286"/>
          <ac:spMkLst>
            <pc:docMk/>
            <pc:sldMk cId="227102830" sldId="2146847686"/>
            <ac:spMk id="30" creationId="{7BA67154-4F4A-6C0E-FB0D-0FB38D334963}"/>
          </ac:spMkLst>
        </pc:spChg>
        <pc:spChg chg="add mod">
          <ac:chgData name="Linder, William [HHS]" userId="S::william.linder@hhs.iowa.gov::78ab0174-1c0e-4878-989c-7fcc481cae38" providerId="AD" clId="Web-{6E80A581-3DCC-8D06-3156-44617C348377}" dt="2025-04-23T20:37:35.069" v="287"/>
          <ac:spMkLst>
            <pc:docMk/>
            <pc:sldMk cId="227102830" sldId="2146847686"/>
            <ac:spMk id="32" creationId="{C72ED368-0312-7AA8-3E3D-4D564E7FFBE9}"/>
          </ac:spMkLst>
        </pc:spChg>
      </pc:sldChg>
      <pc:sldChg chg="addSp delSp modSp add replId modNotes">
        <pc:chgData name="Linder, William [HHS]" userId="S::william.linder@hhs.iowa.gov::78ab0174-1c0e-4878-989c-7fcc481cae38" providerId="AD" clId="Web-{6E80A581-3DCC-8D06-3156-44617C348377}" dt="2025-04-23T20:50:32.802" v="453" actId="20577"/>
        <pc:sldMkLst>
          <pc:docMk/>
          <pc:sldMk cId="1978157179" sldId="2146847687"/>
        </pc:sldMkLst>
        <pc:spChg chg="add mod">
          <ac:chgData name="Linder, William [HHS]" userId="S::william.linder@hhs.iowa.gov::78ab0174-1c0e-4878-989c-7fcc481cae38" providerId="AD" clId="Web-{6E80A581-3DCC-8D06-3156-44617C348377}" dt="2025-04-23T20:47:55.331" v="424"/>
          <ac:spMkLst>
            <pc:docMk/>
            <pc:sldMk cId="1978157179" sldId="2146847687"/>
            <ac:spMk id="6" creationId="{5A72A6A5-6D28-B427-6B37-4816B2D8D315}"/>
          </ac:spMkLst>
        </pc:spChg>
        <pc:spChg chg="add mod">
          <ac:chgData name="Linder, William [HHS]" userId="S::william.linder@hhs.iowa.gov::78ab0174-1c0e-4878-989c-7fcc481cae38" providerId="AD" clId="Web-{6E80A581-3DCC-8D06-3156-44617C348377}" dt="2025-04-23T20:48:44.332" v="429" actId="1076"/>
          <ac:spMkLst>
            <pc:docMk/>
            <pc:sldMk cId="1978157179" sldId="2146847687"/>
            <ac:spMk id="53" creationId="{2B8FD07A-9D80-8F04-82BE-FD6FC2988C54}"/>
          </ac:spMkLst>
        </pc:spChg>
        <pc:spChg chg="add mod">
          <ac:chgData name="Linder, William [HHS]" userId="S::william.linder@hhs.iowa.gov::78ab0174-1c0e-4878-989c-7fcc481cae38" providerId="AD" clId="Web-{6E80A581-3DCC-8D06-3156-44617C348377}" dt="2025-04-23T20:48:57.098" v="431" actId="1076"/>
          <ac:spMkLst>
            <pc:docMk/>
            <pc:sldMk cId="1978157179" sldId="2146847687"/>
            <ac:spMk id="55" creationId="{8B62DC30-BF76-83E9-D9F2-22DDCE2B5806}"/>
          </ac:spMkLst>
        </pc:spChg>
        <pc:spChg chg="add mod">
          <ac:chgData name="Linder, William [HHS]" userId="S::william.linder@hhs.iowa.gov::78ab0174-1c0e-4878-989c-7fcc481cae38" providerId="AD" clId="Web-{6E80A581-3DCC-8D06-3156-44617C348377}" dt="2025-04-23T20:48:57.144" v="432" actId="1076"/>
          <ac:spMkLst>
            <pc:docMk/>
            <pc:sldMk cId="1978157179" sldId="2146847687"/>
            <ac:spMk id="57" creationId="{0CA20BD5-3026-7BFA-FE91-F963A5DAB1D6}"/>
          </ac:spMkLst>
        </pc:spChg>
        <pc:spChg chg="add mod">
          <ac:chgData name="Linder, William [HHS]" userId="S::william.linder@hhs.iowa.gov::78ab0174-1c0e-4878-989c-7fcc481cae38" providerId="AD" clId="Web-{6E80A581-3DCC-8D06-3156-44617C348377}" dt="2025-04-23T20:50:32.802" v="453" actId="20577"/>
          <ac:spMkLst>
            <pc:docMk/>
            <pc:sldMk cId="1978157179" sldId="2146847687"/>
            <ac:spMk id="59" creationId="{E3ABD702-69D6-3188-A167-156D536E806D}"/>
          </ac:spMkLst>
        </pc:spChg>
        <pc:spChg chg="add mod">
          <ac:chgData name="Linder, William [HHS]" userId="S::william.linder@hhs.iowa.gov::78ab0174-1c0e-4878-989c-7fcc481cae38" providerId="AD" clId="Web-{6E80A581-3DCC-8D06-3156-44617C348377}" dt="2025-04-23T20:48:57.238" v="434" actId="1076"/>
          <ac:spMkLst>
            <pc:docMk/>
            <pc:sldMk cId="1978157179" sldId="2146847687"/>
            <ac:spMk id="61" creationId="{05441CD2-33BE-EE01-9DC0-08D6DE154EE8}"/>
          </ac:spMkLst>
        </pc:spChg>
        <pc:grpChg chg="add mod">
          <ac:chgData name="Linder, William [HHS]" userId="S::william.linder@hhs.iowa.gov::78ab0174-1c0e-4878-989c-7fcc481cae38" providerId="AD" clId="Web-{6E80A581-3DCC-8D06-3156-44617C348377}" dt="2025-04-23T20:48:05.097" v="425" actId="1076"/>
          <ac:grpSpMkLst>
            <pc:docMk/>
            <pc:sldMk cId="1978157179" sldId="2146847687"/>
            <ac:grpSpMk id="17" creationId="{A5039C1B-A58D-57AD-2D72-E8B640E320BF}"/>
          </ac:grpSpMkLst>
        </pc:grpChg>
        <pc:grpChg chg="add mod">
          <ac:chgData name="Linder, William [HHS]" userId="S::william.linder@hhs.iowa.gov::78ab0174-1c0e-4878-989c-7fcc481cae38" providerId="AD" clId="Web-{6E80A581-3DCC-8D06-3156-44617C348377}" dt="2025-04-23T20:50:22.505" v="445" actId="14100"/>
          <ac:grpSpMkLst>
            <pc:docMk/>
            <pc:sldMk cId="1978157179" sldId="2146847687"/>
            <ac:grpSpMk id="51" creationId="{4838572E-43BF-28CE-23A0-EF611ACD0940}"/>
          </ac:grpSpMkLst>
        </pc:grpChg>
      </pc:sldChg>
      <pc:sldChg chg="addSp delSp modSp add replId">
        <pc:chgData name="Linder, William [HHS]" userId="S::william.linder@hhs.iowa.gov::78ab0174-1c0e-4878-989c-7fcc481cae38" providerId="AD" clId="Web-{6E80A581-3DCC-8D06-3156-44617C348377}" dt="2025-04-23T20:58:07.545" v="813" actId="1076"/>
        <pc:sldMkLst>
          <pc:docMk/>
          <pc:sldMk cId="941083547" sldId="2146847688"/>
        </pc:sldMkLst>
        <pc:spChg chg="add mod">
          <ac:chgData name="Linder, William [HHS]" userId="S::william.linder@hhs.iowa.gov::78ab0174-1c0e-4878-989c-7fcc481cae38" providerId="AD" clId="Web-{6E80A581-3DCC-8D06-3156-44617C348377}" dt="2025-04-23T20:54:24.166" v="489" actId="20577"/>
          <ac:spMkLst>
            <pc:docMk/>
            <pc:sldMk cId="941083547" sldId="2146847688"/>
            <ac:spMk id="6" creationId="{EC01F245-2A50-EE9F-876E-BB02CB4CE85F}"/>
          </ac:spMkLst>
        </pc:spChg>
        <pc:spChg chg="add mod">
          <ac:chgData name="Linder, William [HHS]" userId="S::william.linder@hhs.iowa.gov::78ab0174-1c0e-4878-989c-7fcc481cae38" providerId="AD" clId="Web-{6E80A581-3DCC-8D06-3156-44617C348377}" dt="2025-04-23T20:53:39.884" v="484" actId="14100"/>
          <ac:spMkLst>
            <pc:docMk/>
            <pc:sldMk cId="941083547" sldId="2146847688"/>
            <ac:spMk id="7" creationId="{6CA97677-8BF9-BAA3-FD96-5E76B47915E3}"/>
          </ac:spMkLst>
        </pc:spChg>
        <pc:spChg chg="add mod">
          <ac:chgData name="Linder, William [HHS]" userId="S::william.linder@hhs.iowa.gov::78ab0174-1c0e-4878-989c-7fcc481cae38" providerId="AD" clId="Web-{6E80A581-3DCC-8D06-3156-44617C348377}" dt="2025-04-23T20:54:35.572" v="490"/>
          <ac:spMkLst>
            <pc:docMk/>
            <pc:sldMk cId="941083547" sldId="2146847688"/>
            <ac:spMk id="8" creationId="{988FF448-0F05-2764-9E3E-707BD7DE7BD5}"/>
          </ac:spMkLst>
        </pc:spChg>
        <pc:spChg chg="add mod">
          <ac:chgData name="Linder, William [HHS]" userId="S::william.linder@hhs.iowa.gov::78ab0174-1c0e-4878-989c-7fcc481cae38" providerId="AD" clId="Web-{6E80A581-3DCC-8D06-3156-44617C348377}" dt="2025-04-23T20:54:08.291" v="487"/>
          <ac:spMkLst>
            <pc:docMk/>
            <pc:sldMk cId="941083547" sldId="2146847688"/>
            <ac:spMk id="9" creationId="{EEFD5F2F-8FAD-F10D-10A0-2B62A044F9FD}"/>
          </ac:spMkLst>
        </pc:spChg>
        <pc:spChg chg="add mod">
          <ac:chgData name="Linder, William [HHS]" userId="S::william.linder@hhs.iowa.gov::78ab0174-1c0e-4878-989c-7fcc481cae38" providerId="AD" clId="Web-{6E80A581-3DCC-8D06-3156-44617C348377}" dt="2025-04-23T20:58:07.545" v="813" actId="1076"/>
          <ac:spMkLst>
            <pc:docMk/>
            <pc:sldMk cId="941083547" sldId="2146847688"/>
            <ac:spMk id="12" creationId="{9777698F-85A3-3AB1-B019-F68E1DE5444C}"/>
          </ac:spMkLst>
        </pc:spChg>
      </pc:sldChg>
    </pc:docChg>
  </pc:docChgLst>
  <pc:docChgLst>
    <pc:chgData name="Moskowitz, LeAnn [HHS]" userId="S::leann.moskowitz@hhs.iowa.gov::cd19e8c7-1829-443d-bead-d558f1ed4ff7" providerId="AD" clId="Web-{7DAF1B98-684D-ABC4-0774-51D2565D85F1}"/>
    <pc:docChg chg="mod modSld">
      <pc:chgData name="Moskowitz, LeAnn [HHS]" userId="S::leann.moskowitz@hhs.iowa.gov::cd19e8c7-1829-443d-bead-d558f1ed4ff7" providerId="AD" clId="Web-{7DAF1B98-684D-ABC4-0774-51D2565D85F1}" dt="2025-04-23T12:56:57.399" v="2"/>
      <pc:docMkLst>
        <pc:docMk/>
      </pc:docMkLst>
      <pc:sldChg chg="modSp">
        <pc:chgData name="Moskowitz, LeAnn [HHS]" userId="S::leann.moskowitz@hhs.iowa.gov::cd19e8c7-1829-443d-bead-d558f1ed4ff7" providerId="AD" clId="Web-{7DAF1B98-684D-ABC4-0774-51D2565D85F1}" dt="2025-04-23T12:55:52.476" v="1" actId="1076"/>
        <pc:sldMkLst>
          <pc:docMk/>
          <pc:sldMk cId="3003366535" sldId="2146847675"/>
        </pc:sldMkLst>
        <pc:picChg chg="mod">
          <ac:chgData name="Moskowitz, LeAnn [HHS]" userId="S::leann.moskowitz@hhs.iowa.gov::cd19e8c7-1829-443d-bead-d558f1ed4ff7" providerId="AD" clId="Web-{7DAF1B98-684D-ABC4-0774-51D2565D85F1}" dt="2025-04-23T12:55:52.476" v="1" actId="1076"/>
          <ac:picMkLst>
            <pc:docMk/>
            <pc:sldMk cId="3003366535" sldId="2146847675"/>
            <ac:picMk id="22" creationId="{E3A9F3BC-817E-E4F6-6CA6-AA38CEA05001}"/>
          </ac:picMkLst>
        </pc:picChg>
      </pc:sldChg>
    </pc:docChg>
  </pc:docChgLst>
  <pc:docChgLst>
    <pc:chgData name="Moskowitz, LeAnn [HHS]" userId="cd19e8c7-1829-443d-bead-d558f1ed4ff7" providerId="ADAL" clId="{2CDB94C5-D00E-4324-892C-EAC5458A29B8}"/>
    <pc:docChg chg="modSld">
      <pc:chgData name="Moskowitz, LeAnn [HHS]" userId="cd19e8c7-1829-443d-bead-d558f1ed4ff7" providerId="ADAL" clId="{2CDB94C5-D00E-4324-892C-EAC5458A29B8}" dt="2025-04-25T12:09:29.476" v="1" actId="14734"/>
      <pc:docMkLst>
        <pc:docMk/>
      </pc:docMkLst>
      <pc:sldChg chg="modSp mod">
        <pc:chgData name="Moskowitz, LeAnn [HHS]" userId="cd19e8c7-1829-443d-bead-d558f1ed4ff7" providerId="ADAL" clId="{2CDB94C5-D00E-4324-892C-EAC5458A29B8}" dt="2025-04-25T12:09:29.476" v="1" actId="14734"/>
        <pc:sldMkLst>
          <pc:docMk/>
          <pc:sldMk cId="530181451" sldId="2146847658"/>
        </pc:sldMkLst>
        <pc:graphicFrameChg chg="modGraphic">
          <ac:chgData name="Moskowitz, LeAnn [HHS]" userId="cd19e8c7-1829-443d-bead-d558f1ed4ff7" providerId="ADAL" clId="{2CDB94C5-D00E-4324-892C-EAC5458A29B8}" dt="2025-04-25T12:09:29.476" v="1" actId="14734"/>
          <ac:graphicFrameMkLst>
            <pc:docMk/>
            <pc:sldMk cId="530181451" sldId="2146847658"/>
            <ac:graphicFrameMk id="17" creationId="{6A1360AE-8FB3-4494-7A5E-7CA2F9340AFA}"/>
          </ac:graphicFrameMkLst>
        </pc:graphicFrameChg>
      </pc:sldChg>
    </pc:docChg>
  </pc:docChgLst>
</pc:chgInfo>
</file>

<file path=ppt/comments/modernComment_7FF64BBB_B303BC87.xml><?xml version="1.0" encoding="utf-8"?>
<p188:cmLst xmlns:a="http://schemas.openxmlformats.org/drawingml/2006/main" xmlns:r="http://schemas.openxmlformats.org/officeDocument/2006/relationships" xmlns:p188="http://schemas.microsoft.com/office/powerpoint/2018/8/main">
  <p188:cm id="{7E2C274C-2013-4C1B-9115-09985601A79A}" authorId="{DF758CA7-7538-C5DD-6DDC-2204D9879C8B}" created="2025-04-23T12:56:57.399">
    <ac:deMkLst xmlns:ac="http://schemas.microsoft.com/office/drawing/2013/main/command">
      <pc:docMk xmlns:pc="http://schemas.microsoft.com/office/powerpoint/2013/main/command"/>
      <pc:sldMk xmlns:pc="http://schemas.microsoft.com/office/powerpoint/2013/main/command" cId="3003366535" sldId="2146847675"/>
      <ac:picMk id="22" creationId="{E3A9F3BC-817E-E4F6-6CA6-AA38CEA05001}"/>
    </ac:deMkLst>
    <p188:txBody>
      <a:bodyPr/>
      <a:lstStyle/>
      <a:p>
        <a:r>
          <a:rPr lang="en-US"/>
          <a:t>Please remove the hyphen in I-CDAC, we do not hyphenate ICDAC.  Also, CCO needs to be spelled out here.  </a:t>
        </a:r>
      </a:p>
    </p188:txBody>
  </p188:cm>
</p188:cmLst>
</file>

<file path=ppt/comments/modernComment_7FF64BC0_611A556B.xml><?xml version="1.0" encoding="utf-8"?>
<p188:cmLst xmlns:a="http://schemas.openxmlformats.org/drawingml/2006/main" xmlns:r="http://schemas.openxmlformats.org/officeDocument/2006/relationships" xmlns:p188="http://schemas.microsoft.com/office/powerpoint/2018/8/main">
  <p188:cm id="{593E874D-CB3D-4848-A1D2-B299F2AE1CFD}" authorId="{DF758CA7-7538-C5DD-6DDC-2204D9879C8B}" created="2025-04-23T13:03:00.279">
    <ac:txMkLst xmlns:ac="http://schemas.microsoft.com/office/drawing/2013/main/command">
      <pc:docMk xmlns:pc="http://schemas.microsoft.com/office/powerpoint/2013/main/command"/>
      <pc:sldMk xmlns:pc="http://schemas.microsoft.com/office/powerpoint/2013/main/command" cId="1629115755" sldId="2146847680"/>
      <ac:spMk id="3" creationId="{35353328-19F3-C925-6E31-77ED75BF457C}"/>
      <ac:txMk cp="1" len="116">
        <ac:context len="337" hash="73476725"/>
      </ac:txMk>
    </ac:txMkLst>
    <p188:pos x="6086928" y="898071"/>
    <p188:txBody>
      <a:bodyPr/>
      <a:lstStyle/>
      <a:p>
        <a:r>
          <a:rPr lang="en-US"/>
          <a:t>Do we need to be specific that this was initially CBCMs only but will include FFS CMs and IHH CCs going into SFY2026??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22A6B-E73E-45C1-B4CF-47A5633181CF}" type="datetimeFigureOut">
              <a:rPr lang="en-US" smtClean="0"/>
              <a:t>4/25/2025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DC010-C1AA-48C1-8B36-BB87DE3925E9}" type="slidenum">
              <a:rPr lang="en-US" smtClean="0"/>
              <a:t>‹#›</a:t>
            </a:fld>
            <a:endParaRPr lang="en-US" dirty="0"/>
          </a:p>
        </p:txBody>
      </p:sp>
    </p:spTree>
    <p:extLst>
      <p:ext uri="{BB962C8B-B14F-4D97-AF65-F5344CB8AC3E}">
        <p14:creationId xmlns:p14="http://schemas.microsoft.com/office/powerpoint/2010/main" val="42706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1</a:t>
            </a:fld>
            <a:endParaRPr lang="en-US" dirty="0"/>
          </a:p>
        </p:txBody>
      </p:sp>
    </p:spTree>
    <p:extLst>
      <p:ext uri="{BB962C8B-B14F-4D97-AF65-F5344CB8AC3E}">
        <p14:creationId xmlns:p14="http://schemas.microsoft.com/office/powerpoint/2010/main" val="741686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11</a:t>
            </a:fld>
            <a:endParaRPr lang="en-US" dirty="0"/>
          </a:p>
        </p:txBody>
      </p:sp>
    </p:spTree>
    <p:extLst>
      <p:ext uri="{BB962C8B-B14F-4D97-AF65-F5344CB8AC3E}">
        <p14:creationId xmlns:p14="http://schemas.microsoft.com/office/powerpoint/2010/main" val="253136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12</a:t>
            </a:fld>
            <a:endParaRPr lang="en-US" dirty="0"/>
          </a:p>
        </p:txBody>
      </p:sp>
    </p:spTree>
    <p:extLst>
      <p:ext uri="{BB962C8B-B14F-4D97-AF65-F5344CB8AC3E}">
        <p14:creationId xmlns:p14="http://schemas.microsoft.com/office/powerpoint/2010/main" val="95319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13</a:t>
            </a:fld>
            <a:endParaRPr lang="en-US" dirty="0"/>
          </a:p>
        </p:txBody>
      </p:sp>
    </p:spTree>
    <p:extLst>
      <p:ext uri="{BB962C8B-B14F-4D97-AF65-F5344CB8AC3E}">
        <p14:creationId xmlns:p14="http://schemas.microsoft.com/office/powerpoint/2010/main" val="12997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14</a:t>
            </a:fld>
            <a:endParaRPr lang="en-US" dirty="0"/>
          </a:p>
        </p:txBody>
      </p:sp>
    </p:spTree>
    <p:extLst>
      <p:ext uri="{BB962C8B-B14F-4D97-AF65-F5344CB8AC3E}">
        <p14:creationId xmlns:p14="http://schemas.microsoft.com/office/powerpoint/2010/main" val="2219938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FAC4-91D6-9E16-A45F-6D691ABDE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F1328-B03B-74D8-4555-11CB60525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C6103-6A68-5875-7C65-1B442B7829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8D0F39-9191-4B57-EEF1-FA54746E3EF3}"/>
              </a:ext>
            </a:extLst>
          </p:cNvPr>
          <p:cNvSpPr>
            <a:spLocks noGrp="1"/>
          </p:cNvSpPr>
          <p:nvPr>
            <p:ph type="sldNum" sz="quarter" idx="5"/>
          </p:nvPr>
        </p:nvSpPr>
        <p:spPr/>
        <p:txBody>
          <a:bodyPr/>
          <a:lstStyle/>
          <a:p>
            <a:fld id="{929DC010-C1AA-48C1-8B36-BB87DE3925E9}" type="slidenum">
              <a:rPr lang="en-US" smtClean="0"/>
              <a:t>15</a:t>
            </a:fld>
            <a:endParaRPr lang="en-US" dirty="0"/>
          </a:p>
        </p:txBody>
      </p:sp>
    </p:spTree>
    <p:extLst>
      <p:ext uri="{BB962C8B-B14F-4D97-AF65-F5344CB8AC3E}">
        <p14:creationId xmlns:p14="http://schemas.microsoft.com/office/powerpoint/2010/main" val="381268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5A84-FF00-EF9E-8BAE-2FF14CE5F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B931B-021E-1BCE-17C3-ED9D7D6E8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15632-021B-99E8-DE20-11F6974A1A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1395CE-EFBB-CB6A-C706-B1EDAEDF0A1E}"/>
              </a:ext>
            </a:extLst>
          </p:cNvPr>
          <p:cNvSpPr>
            <a:spLocks noGrp="1"/>
          </p:cNvSpPr>
          <p:nvPr>
            <p:ph type="sldNum" sz="quarter" idx="5"/>
          </p:nvPr>
        </p:nvSpPr>
        <p:spPr/>
        <p:txBody>
          <a:bodyPr/>
          <a:lstStyle/>
          <a:p>
            <a:fld id="{929DC010-C1AA-48C1-8B36-BB87DE3925E9}" type="slidenum">
              <a:rPr lang="en-US" smtClean="0"/>
              <a:t>16</a:t>
            </a:fld>
            <a:endParaRPr lang="en-US" dirty="0"/>
          </a:p>
        </p:txBody>
      </p:sp>
    </p:spTree>
    <p:extLst>
      <p:ext uri="{BB962C8B-B14F-4D97-AF65-F5344CB8AC3E}">
        <p14:creationId xmlns:p14="http://schemas.microsoft.com/office/powerpoint/2010/main" val="132038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a:t>: Wendy Trafton</a:t>
            </a:r>
            <a:endParaRPr lang="en-US" dirty="0"/>
          </a:p>
        </p:txBody>
      </p:sp>
      <p:sp>
        <p:nvSpPr>
          <p:cNvPr id="4" name="Slide Number Placeholder 3"/>
          <p:cNvSpPr>
            <a:spLocks noGrp="1"/>
          </p:cNvSpPr>
          <p:nvPr>
            <p:ph type="sldNum" sz="quarter" idx="5"/>
          </p:nvPr>
        </p:nvSpPr>
        <p:spPr/>
        <p:txBody>
          <a:bodyPr/>
          <a:lstStyle/>
          <a:p>
            <a:fld id="{AB757A4A-8AC6-4F11-8EFF-B96C8B3295B4}" type="slidenum">
              <a:rPr lang="en-US" smtClean="0"/>
              <a:t>17</a:t>
            </a:fld>
            <a:endParaRPr lang="en-US"/>
          </a:p>
        </p:txBody>
      </p:sp>
    </p:spTree>
    <p:extLst>
      <p:ext uri="{BB962C8B-B14F-4D97-AF65-F5344CB8AC3E}">
        <p14:creationId xmlns:p14="http://schemas.microsoft.com/office/powerpoint/2010/main" val="3439525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28F3C-8F10-406C-BD6C-D319E3D7A636}" type="slidenum">
              <a:rPr lang="en-US" smtClean="0"/>
              <a:t>18</a:t>
            </a:fld>
            <a:endParaRPr lang="en-US"/>
          </a:p>
        </p:txBody>
      </p:sp>
    </p:spTree>
    <p:extLst>
      <p:ext uri="{BB962C8B-B14F-4D97-AF65-F5344CB8AC3E}">
        <p14:creationId xmlns:p14="http://schemas.microsoft.com/office/powerpoint/2010/main" val="350945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20</a:t>
            </a:fld>
            <a:endParaRPr lang="en-US"/>
          </a:p>
        </p:txBody>
      </p:sp>
    </p:spTree>
    <p:extLst>
      <p:ext uri="{BB962C8B-B14F-4D97-AF65-F5344CB8AC3E}">
        <p14:creationId xmlns:p14="http://schemas.microsoft.com/office/powerpoint/2010/main" val="414082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21</a:t>
            </a:fld>
            <a:endParaRPr lang="en-US"/>
          </a:p>
        </p:txBody>
      </p:sp>
    </p:spTree>
    <p:extLst>
      <p:ext uri="{BB962C8B-B14F-4D97-AF65-F5344CB8AC3E}">
        <p14:creationId xmlns:p14="http://schemas.microsoft.com/office/powerpoint/2010/main" val="308661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2</a:t>
            </a:fld>
            <a:endParaRPr lang="en-US" dirty="0"/>
          </a:p>
        </p:txBody>
      </p:sp>
    </p:spTree>
    <p:extLst>
      <p:ext uri="{BB962C8B-B14F-4D97-AF65-F5344CB8AC3E}">
        <p14:creationId xmlns:p14="http://schemas.microsoft.com/office/powerpoint/2010/main" val="170295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22</a:t>
            </a:fld>
            <a:endParaRPr lang="en-US"/>
          </a:p>
        </p:txBody>
      </p:sp>
    </p:spTree>
    <p:extLst>
      <p:ext uri="{BB962C8B-B14F-4D97-AF65-F5344CB8AC3E}">
        <p14:creationId xmlns:p14="http://schemas.microsoft.com/office/powerpoint/2010/main" val="164013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https://mn.gov/dhs/partners-and-providers/news-initiatives-reports-workgroups/long-term-services-and-supports/mnchoices/</a:t>
            </a:r>
          </a:p>
        </p:txBody>
      </p:sp>
      <p:sp>
        <p:nvSpPr>
          <p:cNvPr id="4" name="Slide Number Placeholder 3"/>
          <p:cNvSpPr>
            <a:spLocks noGrp="1"/>
          </p:cNvSpPr>
          <p:nvPr>
            <p:ph type="sldNum" sz="quarter" idx="5"/>
          </p:nvPr>
        </p:nvSpPr>
        <p:spPr/>
        <p:txBody>
          <a:bodyPr/>
          <a:lstStyle/>
          <a:p>
            <a:fld id="{929DC010-C1AA-48C1-8B36-BB87DE3925E9}" type="slidenum">
              <a:rPr lang="en-US" smtClean="0"/>
              <a:t>23</a:t>
            </a:fld>
            <a:endParaRPr lang="en-US"/>
          </a:p>
        </p:txBody>
      </p:sp>
    </p:spTree>
    <p:extLst>
      <p:ext uri="{BB962C8B-B14F-4D97-AF65-F5344CB8AC3E}">
        <p14:creationId xmlns:p14="http://schemas.microsoft.com/office/powerpoint/2010/main" val="2347116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https://www.maine.gov/dhhs/oads/about-us/initiatives/needs-assessment-implementation-project</a:t>
            </a:r>
          </a:p>
        </p:txBody>
      </p:sp>
      <p:sp>
        <p:nvSpPr>
          <p:cNvPr id="4" name="Slide Number Placeholder 3"/>
          <p:cNvSpPr>
            <a:spLocks noGrp="1"/>
          </p:cNvSpPr>
          <p:nvPr>
            <p:ph type="sldNum" sz="quarter" idx="5"/>
          </p:nvPr>
        </p:nvSpPr>
        <p:spPr/>
        <p:txBody>
          <a:bodyPr/>
          <a:lstStyle/>
          <a:p>
            <a:fld id="{929DC010-C1AA-48C1-8B36-BB87DE3925E9}" type="slidenum">
              <a:rPr lang="en-US" smtClean="0"/>
              <a:t>24</a:t>
            </a:fld>
            <a:endParaRPr lang="en-US"/>
          </a:p>
        </p:txBody>
      </p:sp>
    </p:spTree>
    <p:extLst>
      <p:ext uri="{BB962C8B-B14F-4D97-AF65-F5344CB8AC3E}">
        <p14:creationId xmlns:p14="http://schemas.microsoft.com/office/powerpoint/2010/main" val="1596307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https://www.kdads.ks.gov/services-programs/long-term-services-supports/home-and-community-based-services-hcbs/i-dd-waiver-program-modernization/medicaid-functional-eligibility-instrument-mfei-and-interrai-care-planning</a:t>
            </a:r>
          </a:p>
        </p:txBody>
      </p:sp>
      <p:sp>
        <p:nvSpPr>
          <p:cNvPr id="4" name="Slide Number Placeholder 3"/>
          <p:cNvSpPr>
            <a:spLocks noGrp="1"/>
          </p:cNvSpPr>
          <p:nvPr>
            <p:ph type="sldNum" sz="quarter" idx="5"/>
          </p:nvPr>
        </p:nvSpPr>
        <p:spPr/>
        <p:txBody>
          <a:bodyPr/>
          <a:lstStyle/>
          <a:p>
            <a:fld id="{929DC010-C1AA-48C1-8B36-BB87DE3925E9}" type="slidenum">
              <a:rPr lang="en-US" smtClean="0"/>
              <a:t>25</a:t>
            </a:fld>
            <a:endParaRPr lang="en-US"/>
          </a:p>
        </p:txBody>
      </p:sp>
    </p:spTree>
    <p:extLst>
      <p:ext uri="{BB962C8B-B14F-4D97-AF65-F5344CB8AC3E}">
        <p14:creationId xmlns:p14="http://schemas.microsoft.com/office/powerpoint/2010/main" val="2778894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400" dirty="0">
                <a:solidFill>
                  <a:srgbClr val="000000"/>
                </a:solidFill>
                <a:latin typeface="Arial"/>
                <a:cs typeface="Arial"/>
              </a:rPr>
              <a:t>Kimberly facilitates: What would a great waiver redesign communications campaign look like? </a:t>
            </a:r>
            <a:r>
              <a:rPr lang="en-US" sz="2000" dirty="0">
                <a:solidFill>
                  <a:srgbClr val="000000"/>
                </a:solidFill>
                <a:latin typeface="Arial"/>
                <a:cs typeface="Arial"/>
              </a:rPr>
              <a:t>What information, in what format, do members need? (probe for: 1) elements of HOME Comms to date that work well, 2) examples from peer states that Iowa should borrow, 3) communications strategies to address misconceptions of HOME, and 4) communications strategies to support transparency in spite of pending decisions</a:t>
            </a:r>
          </a:p>
          <a:p>
            <a:pPr>
              <a:spcAft>
                <a:spcPts val="600"/>
              </a:spcAft>
            </a:pPr>
            <a:endParaRPr lang="en-US" sz="2000" dirty="0">
              <a:solidFill>
                <a:srgbClr val="000000"/>
              </a:solidFill>
              <a:latin typeface="Arial"/>
              <a:cs typeface="Arial"/>
            </a:endParaRPr>
          </a:p>
          <a:p>
            <a:pPr>
              <a:spcAft>
                <a:spcPts val="600"/>
              </a:spcAft>
            </a:pPr>
            <a:r>
              <a:rPr lang="en-US" sz="2000" dirty="0">
                <a:solidFill>
                  <a:srgbClr val="000000"/>
                </a:solidFill>
                <a:latin typeface="Arial"/>
                <a:cs typeface="Arial"/>
              </a:rPr>
              <a:t>Claire facilitates: What information, in what format, do providers need? </a:t>
            </a:r>
            <a:r>
              <a:rPr lang="en-US" sz="2400" dirty="0">
                <a:solidFill>
                  <a:srgbClr val="000000"/>
                </a:solidFill>
                <a:latin typeface="Arial"/>
                <a:cs typeface="Arial"/>
              </a:rPr>
              <a:t>What should HHS steer clear of in waiver redesign communications? </a:t>
            </a:r>
            <a:r>
              <a:rPr lang="en-US" sz="2000" dirty="0">
                <a:solidFill>
                  <a:srgbClr val="000000"/>
                </a:solidFill>
                <a:latin typeface="Arial"/>
                <a:cs typeface="Arial"/>
              </a:rPr>
              <a:t>What messages or communications approaches might reduce trust? What should HHS do instead to communicate effectively with members and providers? (F</a:t>
            </a:r>
            <a:r>
              <a:rPr lang="en-US" sz="2000" dirty="0"/>
              <a:t>ocus on finding strategies to address any challenges, facilitation should make sure this doesn’t turn into a vent session)</a:t>
            </a:r>
            <a:endParaRPr lang="en-US" sz="2000" dirty="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929DC010-C1AA-48C1-8B36-BB87DE3925E9}" type="slidenum">
              <a:rPr lang="en-US" smtClean="0"/>
              <a:t>26</a:t>
            </a:fld>
            <a:endParaRPr lang="en-US"/>
          </a:p>
        </p:txBody>
      </p:sp>
    </p:spTree>
    <p:extLst>
      <p:ext uri="{BB962C8B-B14F-4D97-AF65-F5344CB8AC3E}">
        <p14:creationId xmlns:p14="http://schemas.microsoft.com/office/powerpoint/2010/main" val="3954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3</a:t>
            </a:fld>
            <a:endParaRPr lang="en-US" dirty="0"/>
          </a:p>
        </p:txBody>
      </p:sp>
    </p:spTree>
    <p:extLst>
      <p:ext uri="{BB962C8B-B14F-4D97-AF65-F5344CB8AC3E}">
        <p14:creationId xmlns:p14="http://schemas.microsoft.com/office/powerpoint/2010/main" val="3954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Kera Oestreich</a:t>
            </a:r>
          </a:p>
        </p:txBody>
      </p:sp>
      <p:sp>
        <p:nvSpPr>
          <p:cNvPr id="4" name="Slide Number Placeholder 3"/>
          <p:cNvSpPr>
            <a:spLocks noGrp="1"/>
          </p:cNvSpPr>
          <p:nvPr>
            <p:ph type="sldNum" sz="quarter" idx="5"/>
          </p:nvPr>
        </p:nvSpPr>
        <p:spPr/>
        <p:txBody>
          <a:bodyPr/>
          <a:lstStyle/>
          <a:p>
            <a:fld id="{AB757A4A-8AC6-4F11-8EFF-B96C8B3295B4}" type="slidenum">
              <a:rPr lang="en-US" smtClean="0"/>
              <a:t>4</a:t>
            </a:fld>
            <a:endParaRPr lang="en-US"/>
          </a:p>
        </p:txBody>
      </p:sp>
    </p:spTree>
    <p:extLst>
      <p:ext uri="{BB962C8B-B14F-4D97-AF65-F5344CB8AC3E}">
        <p14:creationId xmlns:p14="http://schemas.microsoft.com/office/powerpoint/2010/main" val="1504566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5</a:t>
            </a:fld>
            <a:endParaRPr lang="en-US" dirty="0"/>
          </a:p>
        </p:txBody>
      </p:sp>
    </p:spTree>
    <p:extLst>
      <p:ext uri="{BB962C8B-B14F-4D97-AF65-F5344CB8AC3E}">
        <p14:creationId xmlns:p14="http://schemas.microsoft.com/office/powerpoint/2010/main" val="140209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F7E90-AC1F-7C8B-F65F-04AFEC4C7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46C06-BB4D-E67F-A125-46C01AAB0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4070E-F02C-D7FB-E85D-FA028F29EAC0}"/>
              </a:ext>
            </a:extLst>
          </p:cNvPr>
          <p:cNvSpPr>
            <a:spLocks noGrp="1"/>
          </p:cNvSpPr>
          <p:nvPr>
            <p:ph type="body" idx="1"/>
          </p:nvPr>
        </p:nvSpPr>
        <p:spPr/>
        <p:txBody>
          <a:bodyPr/>
          <a:lstStyle/>
          <a:p>
            <a:pPr>
              <a:lnSpc>
                <a:spcPct val="107000"/>
              </a:lnSpc>
            </a:pPr>
            <a:r>
              <a:rPr lang="en-US"/>
              <a:t>Five-year timeline graphic for the Iowa Hope and Opportunities in Many Environments (Home) and Responsive and Excellent Care for Healthy Youth Initiative (REACH) projects, titled “Paving the Path to Integrated Behavioral Health, Disability and Aging Services in Iowa”.</a:t>
            </a:r>
            <a:endParaRPr lang="en-US" dirty="0"/>
          </a:p>
          <a:p>
            <a:pPr marL="457200">
              <a:lnSpc>
                <a:spcPct val="107000"/>
              </a:lnSpc>
            </a:pPr>
            <a:r>
              <a:rPr lang="en-US" b="1" dirty="0"/>
              <a:t> </a:t>
            </a:r>
            <a:endParaRPr lang="en-US" dirty="0"/>
          </a:p>
          <a:p>
            <a:pPr marL="457200">
              <a:lnSpc>
                <a:spcPct val="107000"/>
              </a:lnSpc>
            </a:pPr>
            <a:r>
              <a:rPr lang="en-US"/>
              <a:t>Three main summaries of the timeline are:</a:t>
            </a:r>
            <a:endParaRPr lang="en-US" dirty="0"/>
          </a:p>
          <a:p>
            <a:pPr marL="342900" indent="-342900">
              <a:lnSpc>
                <a:spcPct val="107000"/>
              </a:lnSpc>
              <a:buFont typeface="Calibri,Sans-Serif"/>
              <a:buChar char="-"/>
            </a:pPr>
            <a:r>
              <a:rPr lang="en-US"/>
              <a:t>Currently, Iowans face roadblocks in getting behavioral health care, disability services, and support with aging.</a:t>
            </a:r>
            <a:endParaRPr lang="en-US" dirty="0"/>
          </a:p>
          <a:p>
            <a:pPr marL="342900" indent="-342900">
              <a:lnSpc>
                <a:spcPct val="107000"/>
              </a:lnSpc>
              <a:buFont typeface="Calibri,Sans-Serif"/>
              <a:buChar char="-"/>
            </a:pPr>
            <a:r>
              <a:rPr lang="en-US" dirty="0"/>
              <a:t>From 2022 to 2024, Iowa HHS worked with Iowans to learn how to create a coordinated system with better access to services.</a:t>
            </a:r>
          </a:p>
          <a:p>
            <a:pPr marL="342900" indent="-342900">
              <a:lnSpc>
                <a:spcPct val="107000"/>
              </a:lnSpc>
              <a:spcAft>
                <a:spcPts val="800"/>
              </a:spcAft>
              <a:buFont typeface="Calibri,Sans-Serif"/>
              <a:buChar char="-"/>
            </a:pPr>
            <a:r>
              <a:rPr lang="en-US" dirty="0"/>
              <a:t>Starting in 2025, Iowans will see improvements to the programs and services that provide support for people to live independently and in their community.</a:t>
            </a:r>
          </a:p>
          <a:p>
            <a:pPr marL="457200">
              <a:lnSpc>
                <a:spcPct val="107000"/>
              </a:lnSpc>
              <a:spcAft>
                <a:spcPts val="800"/>
              </a:spcAft>
            </a:pPr>
            <a:r>
              <a:rPr lang="en-US" dirty="0"/>
              <a:t>A road graphic shows a car driving down a road with many hazards, such as potholes, before 2025. A popup description of the Path to Integrated Services reads:</a:t>
            </a:r>
          </a:p>
          <a:p>
            <a:pPr marL="342900" indent="-342900">
              <a:lnSpc>
                <a:spcPct val="107000"/>
              </a:lnSpc>
              <a:buFont typeface="Calibri,Sans-Serif"/>
              <a:buChar char="-"/>
            </a:pPr>
            <a:r>
              <a:rPr lang="en-US" dirty="0"/>
              <a:t>In the Current System</a:t>
            </a:r>
          </a:p>
          <a:p>
            <a:pPr marL="742950" lvl="1" indent="-285750">
              <a:lnSpc>
                <a:spcPct val="107000"/>
              </a:lnSpc>
              <a:buFont typeface="Courier New,monospace"/>
              <a:buChar char="o"/>
            </a:pPr>
            <a:r>
              <a:rPr lang="en-US" dirty="0"/>
              <a:t>Iowans often cannot access services until they have escalated needs.</a:t>
            </a:r>
          </a:p>
          <a:p>
            <a:pPr marL="742950" lvl="1" indent="-285750">
              <a:lnSpc>
                <a:spcPct val="107000"/>
              </a:lnSpc>
              <a:buFont typeface="Courier New,monospace"/>
              <a:buChar char="o"/>
            </a:pPr>
            <a:r>
              <a:rPr lang="en-US" dirty="0"/>
              <a:t>Iowans do not have information to understand what services are available to them.</a:t>
            </a:r>
          </a:p>
          <a:p>
            <a:pPr marL="742950" lvl="1" indent="-285750">
              <a:lnSpc>
                <a:spcPct val="107000"/>
              </a:lnSpc>
              <a:spcAft>
                <a:spcPts val="800"/>
              </a:spcAft>
              <a:buFont typeface="Courier New,monospace"/>
              <a:buChar char="o"/>
            </a:pPr>
            <a:r>
              <a:rPr lang="en-US" dirty="0"/>
              <a:t>Iowans with similar needs may qualify for different levels of support.</a:t>
            </a:r>
          </a:p>
          <a:p>
            <a:pPr marL="457200">
              <a:lnSpc>
                <a:spcPct val="107000"/>
              </a:lnSpc>
              <a:spcAft>
                <a:spcPts val="800"/>
              </a:spcAft>
            </a:pPr>
            <a:r>
              <a:rPr lang="en-US" dirty="0"/>
              <a:t>After 2025, the road graphic has construction barriers, (i.e. road signs and excavators). A popup description of the 2025 Path to Integrated Services reads:</a:t>
            </a:r>
          </a:p>
          <a:p>
            <a:pPr marL="342900" indent="-342900">
              <a:lnSpc>
                <a:spcPct val="107000"/>
              </a:lnSpc>
              <a:buFont typeface="Calibri,Sans-Serif"/>
              <a:buChar char="-"/>
            </a:pPr>
            <a:r>
              <a:rPr lang="en-US" dirty="0"/>
              <a:t>In 2025</a:t>
            </a:r>
          </a:p>
          <a:p>
            <a:pPr marL="742950" lvl="1" indent="-285750">
              <a:lnSpc>
                <a:spcPct val="107000"/>
              </a:lnSpc>
              <a:buFont typeface="Courier New,monospace"/>
              <a:buChar char="o"/>
            </a:pPr>
            <a:r>
              <a:rPr lang="en-US" dirty="0"/>
              <a:t>Iowans will have easier access to information through Aging and Disability Resource Centers. </a:t>
            </a:r>
          </a:p>
          <a:p>
            <a:pPr marL="742950" lvl="1" indent="-285750">
              <a:lnSpc>
                <a:spcPct val="107000"/>
              </a:lnSpc>
              <a:buFont typeface="Courier New,monospace"/>
              <a:buChar char="o"/>
            </a:pPr>
            <a:r>
              <a:rPr lang="en-US" dirty="0"/>
              <a:t>Iowans with behavioral health needs will have access to Certified Community Behavioral Health Clinics (CCBHCs).</a:t>
            </a:r>
          </a:p>
          <a:p>
            <a:pPr marL="742950" lvl="1" indent="-285750">
              <a:lnSpc>
                <a:spcPct val="107000"/>
              </a:lnSpc>
              <a:spcAft>
                <a:spcPts val="800"/>
              </a:spcAft>
              <a:buFont typeface="Courier New,monospace"/>
              <a:buChar char="o"/>
            </a:pPr>
            <a:r>
              <a:rPr lang="en-US" dirty="0"/>
              <a:t>Other services may be available to help people who live in institutions move back to the community.</a:t>
            </a:r>
          </a:p>
          <a:p>
            <a:pPr marL="457200">
              <a:lnSpc>
                <a:spcPct val="107000"/>
              </a:lnSpc>
              <a:spcAft>
                <a:spcPts val="800"/>
              </a:spcAft>
            </a:pPr>
            <a:r>
              <a:rPr lang="en-US" dirty="0"/>
              <a:t>After 2026, the road graphic shows construction wrapping up and families introduced onto the sidewalk with traffic moving forward unobstructed. A popup description of the 2026 Path to Integrated Services reads:</a:t>
            </a:r>
          </a:p>
          <a:p>
            <a:pPr marL="342900" indent="-342900">
              <a:lnSpc>
                <a:spcPct val="107000"/>
              </a:lnSpc>
              <a:buFont typeface="Calibri,Sans-Serif"/>
              <a:buChar char="-"/>
            </a:pPr>
            <a:r>
              <a:rPr lang="en-US" dirty="0"/>
              <a:t>In 2026</a:t>
            </a:r>
          </a:p>
          <a:p>
            <a:pPr marL="342900" indent="-342900">
              <a:lnSpc>
                <a:spcPct val="107000"/>
              </a:lnSpc>
              <a:buFont typeface="Calibri,Sans-Serif"/>
              <a:buChar char="-"/>
            </a:pPr>
            <a:r>
              <a:rPr lang="en-US" dirty="0"/>
              <a:t>Iowa proposes to:</a:t>
            </a:r>
          </a:p>
          <a:p>
            <a:pPr marL="742950" lvl="1" indent="-285750">
              <a:lnSpc>
                <a:spcPct val="107000"/>
              </a:lnSpc>
              <a:buFont typeface="Courier New,monospace"/>
              <a:buChar char="o"/>
            </a:pPr>
            <a:r>
              <a:rPr lang="en-US" dirty="0"/>
              <a:t>Streamline the number of Medicaid waivers it offers and base their supports on need rather than diagnosis.</a:t>
            </a:r>
          </a:p>
          <a:p>
            <a:pPr marL="742950" lvl="1" indent="-285750">
              <a:lnSpc>
                <a:spcPct val="107000"/>
              </a:lnSpc>
              <a:buFont typeface="Courier New,monospace"/>
              <a:buChar char="o"/>
            </a:pPr>
            <a:r>
              <a:rPr lang="en-US" dirty="0"/>
              <a:t>Improve the waiver waitlist system.</a:t>
            </a:r>
          </a:p>
          <a:p>
            <a:pPr marL="742950" lvl="1" indent="-285750">
              <a:lnSpc>
                <a:spcPct val="107000"/>
              </a:lnSpc>
              <a:spcAft>
                <a:spcPts val="800"/>
              </a:spcAft>
              <a:buFont typeface="Courier New,monospace"/>
              <a:buChar char="o"/>
            </a:pPr>
            <a:r>
              <a:rPr lang="en-US" dirty="0"/>
              <a:t>Strengthen community-based services, including crisis services, for children with Serious Emotional Disturbance (SED).</a:t>
            </a:r>
          </a:p>
          <a:p>
            <a:pPr marL="457200">
              <a:lnSpc>
                <a:spcPct val="107000"/>
              </a:lnSpc>
              <a:spcAft>
                <a:spcPts val="800"/>
              </a:spcAft>
            </a:pPr>
            <a:r>
              <a:rPr lang="en-US" dirty="0"/>
              <a:t>The road graphic ends in 2027 with individuals moving forward on inclusive transportation devices, (i.e. wheelchairs and bikes). A popup description of the 2027 Path to Integrated Services reads:</a:t>
            </a:r>
          </a:p>
          <a:p>
            <a:pPr marL="342900" indent="-342900">
              <a:lnSpc>
                <a:spcPct val="107000"/>
              </a:lnSpc>
              <a:buFont typeface="Calibri,Sans-Serif"/>
              <a:buChar char="-"/>
            </a:pPr>
            <a:r>
              <a:rPr lang="en-US" dirty="0"/>
              <a:t>In 2027 and beyond</a:t>
            </a:r>
          </a:p>
          <a:p>
            <a:pPr marL="342900" indent="-342900">
              <a:lnSpc>
                <a:spcPct val="107000"/>
              </a:lnSpc>
              <a:buFont typeface="Calibri,Sans-Serif"/>
              <a:buChar char="-"/>
            </a:pPr>
            <a:r>
              <a:rPr lang="en-US" dirty="0"/>
              <a:t>Iowa proposes that:</a:t>
            </a:r>
          </a:p>
          <a:p>
            <a:pPr marL="742950" lvl="1" indent="-285750">
              <a:lnSpc>
                <a:spcPct val="107000"/>
              </a:lnSpc>
              <a:buFont typeface="Courier New,monospace"/>
              <a:buChar char="o"/>
            </a:pPr>
            <a:r>
              <a:rPr lang="en-US" dirty="0"/>
              <a:t>Children with SED will access new services, including intensive case management.</a:t>
            </a:r>
          </a:p>
          <a:p>
            <a:pPr marL="742950" lvl="1" indent="-285750">
              <a:lnSpc>
                <a:spcPct val="107000"/>
              </a:lnSpc>
              <a:spcAft>
                <a:spcPts val="800"/>
              </a:spcAft>
              <a:buFont typeface="Courier New,monospace"/>
              <a:buChar char="o"/>
            </a:pPr>
            <a:r>
              <a:rPr lang="en-US" dirty="0"/>
              <a:t>Two new services will launch under Medicaid waivers: Peer Mentoring and Community Transition Supports.</a:t>
            </a:r>
          </a:p>
          <a:p>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8AEB1A00-D2EA-98E8-6A77-6BE8EB88C47B}"/>
              </a:ext>
            </a:extLst>
          </p:cNvPr>
          <p:cNvSpPr>
            <a:spLocks noGrp="1"/>
          </p:cNvSpPr>
          <p:nvPr>
            <p:ph type="sldNum" sz="quarter" idx="5"/>
          </p:nvPr>
        </p:nvSpPr>
        <p:spPr/>
        <p:txBody>
          <a:bodyPr/>
          <a:lstStyle/>
          <a:p>
            <a:fld id="{929DC010-C1AA-48C1-8B36-BB87DE3925E9}" type="slidenum">
              <a:rPr lang="en-US" smtClean="0"/>
              <a:t>6</a:t>
            </a:fld>
            <a:endParaRPr lang="en-US" dirty="0"/>
          </a:p>
        </p:txBody>
      </p:sp>
    </p:spTree>
    <p:extLst>
      <p:ext uri="{BB962C8B-B14F-4D97-AF65-F5344CB8AC3E}">
        <p14:creationId xmlns:p14="http://schemas.microsoft.com/office/powerpoint/2010/main" val="415246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757A4A-8AC6-4F11-8EFF-B96C8B3295B4}" type="slidenum">
              <a:rPr lang="en-US" smtClean="0"/>
              <a:t>8</a:t>
            </a:fld>
            <a:endParaRPr lang="en-US"/>
          </a:p>
        </p:txBody>
      </p:sp>
    </p:spTree>
    <p:extLst>
      <p:ext uri="{BB962C8B-B14F-4D97-AF65-F5344CB8AC3E}">
        <p14:creationId xmlns:p14="http://schemas.microsoft.com/office/powerpoint/2010/main" val="107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D731A-F4B5-CE91-9D55-FB170C2F0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CEB6D-7F69-D738-59BA-5501F3ECF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2333B-861E-9945-7411-AE2E45B3D1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67FF6-8677-D6AA-B2EE-B5C50407D97A}"/>
              </a:ext>
            </a:extLst>
          </p:cNvPr>
          <p:cNvSpPr>
            <a:spLocks noGrp="1"/>
          </p:cNvSpPr>
          <p:nvPr>
            <p:ph type="sldNum" sz="quarter" idx="5"/>
          </p:nvPr>
        </p:nvSpPr>
        <p:spPr/>
        <p:txBody>
          <a:bodyPr/>
          <a:lstStyle/>
          <a:p>
            <a:fld id="{7A55B9C1-75D6-4B7F-AF0F-ABF732B21182}" type="slidenum">
              <a:rPr lang="en-US" smtClean="0"/>
              <a:t>9</a:t>
            </a:fld>
            <a:endParaRPr lang="en-US"/>
          </a:p>
        </p:txBody>
      </p:sp>
    </p:spTree>
    <p:extLst>
      <p:ext uri="{BB962C8B-B14F-4D97-AF65-F5344CB8AC3E}">
        <p14:creationId xmlns:p14="http://schemas.microsoft.com/office/powerpoint/2010/main" val="369067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D731A-F4B5-CE91-9D55-FB170C2F0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CEB6D-7F69-D738-59BA-5501F3ECF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2333B-861E-9945-7411-AE2E45B3D1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67FF6-8677-D6AA-B2EE-B5C50407D97A}"/>
              </a:ext>
            </a:extLst>
          </p:cNvPr>
          <p:cNvSpPr>
            <a:spLocks noGrp="1"/>
          </p:cNvSpPr>
          <p:nvPr>
            <p:ph type="sldNum" sz="quarter" idx="5"/>
          </p:nvPr>
        </p:nvSpPr>
        <p:spPr/>
        <p:txBody>
          <a:bodyPr/>
          <a:lstStyle/>
          <a:p>
            <a:fld id="{7A55B9C1-75D6-4B7F-AF0F-ABF732B21182}" type="slidenum">
              <a:rPr lang="en-US" smtClean="0"/>
              <a:t>10</a:t>
            </a:fld>
            <a:endParaRPr lang="en-US"/>
          </a:p>
        </p:txBody>
      </p:sp>
    </p:spTree>
    <p:extLst>
      <p:ext uri="{BB962C8B-B14F-4D97-AF65-F5344CB8AC3E}">
        <p14:creationId xmlns:p14="http://schemas.microsoft.com/office/powerpoint/2010/main" val="920936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dirty="0"/>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Ref idx="1001">
        <a:schemeClr val="bg1"/>
      </p:bgRef>
    </p:bg>
    <p:spTree>
      <p:nvGrpSpPr>
        <p:cNvPr id="1" name=""/>
        <p:cNvGrpSpPr/>
        <p:nvPr/>
      </p:nvGrpSpPr>
      <p:grpSpPr>
        <a:xfrm>
          <a:off x="0" y="0"/>
          <a:ext cx="0" cy="0"/>
          <a:chOff x="0" y="0"/>
          <a:chExt cx="0" cy="0"/>
        </a:xfrm>
      </p:grpSpPr>
      <p:pic>
        <p:nvPicPr>
          <p:cNvPr id="3" name="Picture 2" descr="Mother feeding bottle to a small baby.">
            <a:extLst>
              <a:ext uri="{FF2B5EF4-FFF2-40B4-BE49-F238E27FC236}">
                <a16:creationId xmlns:a16="http://schemas.microsoft.com/office/drawing/2014/main" id="{329BF47F-2DA1-4C6E-7F3A-6867226B88AF}"/>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t="129" r="10999" b="-130"/>
          <a:stretch/>
        </p:blipFill>
        <p:spPr>
          <a:xfrm>
            <a:off x="0" y="8878"/>
            <a:ext cx="9143980" cy="6857989"/>
          </a:xfrm>
          <a:prstGeom prst="rect">
            <a:avLst/>
          </a:prstGeom>
        </p:spPr>
      </p:pic>
      <p:sp>
        <p:nvSpPr>
          <p:cNvPr id="4" name="Title 1">
            <a:extLst>
              <a:ext uri="{FF2B5EF4-FFF2-40B4-BE49-F238E27FC236}">
                <a16:creationId xmlns:a16="http://schemas.microsoft.com/office/drawing/2014/main" id="{D4095B29-8BCF-F394-DF5D-8B4F45EE8D81}"/>
              </a:ext>
            </a:extLst>
          </p:cNvPr>
          <p:cNvSpPr txBox="1">
            <a:spLocks/>
          </p:cNvSpPr>
          <p:nvPr userDrawn="1"/>
        </p:nvSpPr>
        <p:spPr>
          <a:xfrm>
            <a:off x="630936" y="941832"/>
            <a:ext cx="7879842"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dirty="0">
                <a:solidFill>
                  <a:schemeClr val="tx1"/>
                </a:solidFill>
              </a:rPr>
              <a:t>Questions</a:t>
            </a:r>
          </a:p>
        </p:txBody>
      </p:sp>
      <p:pic>
        <p:nvPicPr>
          <p:cNvPr id="6" name="Graphic 5">
            <a:extLst>
              <a:ext uri="{FF2B5EF4-FFF2-40B4-BE49-F238E27FC236}">
                <a16:creationId xmlns:a16="http://schemas.microsoft.com/office/drawing/2014/main" id="{D391EA2C-E3DD-68F1-5ACE-1A3B37C0C7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338" y="5473493"/>
            <a:ext cx="3836519" cy="442675"/>
          </a:xfrm>
          <a:prstGeom prst="rect">
            <a:avLst/>
          </a:prstGeom>
        </p:spPr>
      </p:pic>
      <p:sp>
        <p:nvSpPr>
          <p:cNvPr id="10" name="Text Placeholder 9">
            <a:extLst>
              <a:ext uri="{FF2B5EF4-FFF2-40B4-BE49-F238E27FC236}">
                <a16:creationId xmlns:a16="http://schemas.microsoft.com/office/drawing/2014/main" id="{6B195CF5-222B-F114-2639-33BB88A6DDD7}"/>
              </a:ext>
            </a:extLst>
          </p:cNvPr>
          <p:cNvSpPr>
            <a:spLocks noGrp="1"/>
          </p:cNvSpPr>
          <p:nvPr>
            <p:ph type="body" sz="quarter" idx="10"/>
          </p:nvPr>
        </p:nvSpPr>
        <p:spPr>
          <a:xfrm>
            <a:off x="735013" y="3152775"/>
            <a:ext cx="7615237" cy="2057400"/>
          </a:xfrm>
        </p:spPr>
        <p:txBody>
          <a:bodyPr/>
          <a:lstStyle>
            <a:lvl1pPr marL="0" indent="0">
              <a:buNone/>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5813321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dirty="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endParaRPr lang="en-US" dirty="0"/>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dirty="0"/>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dirty="0"/>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64BC0_611A556B.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10.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64BBB_B303BC87.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339314" y="1529962"/>
            <a:ext cx="4193470" cy="1894503"/>
          </a:xfrm>
        </p:spPr>
        <p:txBody>
          <a:bodyPr>
            <a:noAutofit/>
          </a:bodyPr>
          <a:lstStyle/>
          <a:p>
            <a:pPr>
              <a:spcBef>
                <a:spcPts val="1200"/>
              </a:spcBef>
            </a:pPr>
            <a:r>
              <a:rPr lang="en-US" sz="3200" dirty="0">
                <a:solidFill>
                  <a:schemeClr val="accent1"/>
                </a:solidFill>
              </a:rPr>
              <a:t>Iowa Hope and Opportunity in Many Environments (HOME)</a:t>
            </a:r>
            <a:endParaRPr lang="en-US" sz="3200" cap="all" dirty="0">
              <a:solidFill>
                <a:schemeClr val="accent1"/>
              </a:solidFill>
            </a:endParaRPr>
          </a:p>
        </p:txBody>
      </p:sp>
      <p:sp>
        <p:nvSpPr>
          <p:cNvPr id="3" name="Subtitle 2">
            <a:extLst>
              <a:ext uri="{FF2B5EF4-FFF2-40B4-BE49-F238E27FC236}">
                <a16:creationId xmlns:a16="http://schemas.microsoft.com/office/drawing/2014/main" id="{E584DF7D-184A-D800-1F28-57FD1CDFCBFA}"/>
              </a:ext>
            </a:extLst>
          </p:cNvPr>
          <p:cNvSpPr>
            <a:spLocks noGrp="1"/>
          </p:cNvSpPr>
          <p:nvPr>
            <p:ph type="subTitle" idx="1"/>
          </p:nvPr>
        </p:nvSpPr>
        <p:spPr>
          <a:xfrm>
            <a:off x="416063" y="5172252"/>
            <a:ext cx="3628237" cy="753053"/>
          </a:xfrm>
        </p:spPr>
        <p:txBody>
          <a:bodyPr vert="horz" lIns="91440" tIns="45720" rIns="91440" bIns="45720" rtlCol="0" anchor="t">
            <a:normAutofit/>
          </a:bodyPr>
          <a:lstStyle/>
          <a:p>
            <a:r>
              <a:rPr lang="en-US" dirty="0"/>
              <a:t>April 29, 2025</a:t>
            </a:r>
          </a:p>
        </p:txBody>
      </p:sp>
      <p:sp>
        <p:nvSpPr>
          <p:cNvPr id="6" name="TextBox 5">
            <a:extLst>
              <a:ext uri="{FF2B5EF4-FFF2-40B4-BE49-F238E27FC236}">
                <a16:creationId xmlns:a16="http://schemas.microsoft.com/office/drawing/2014/main" id="{88E64D57-5D94-7996-EDD0-E7A883FE61B0}"/>
              </a:ext>
            </a:extLst>
          </p:cNvPr>
          <p:cNvSpPr txBox="1"/>
          <p:nvPr/>
        </p:nvSpPr>
        <p:spPr>
          <a:xfrm>
            <a:off x="417035" y="3972037"/>
            <a:ext cx="4037310" cy="646331"/>
          </a:xfrm>
          <a:prstGeom prst="rect">
            <a:avLst/>
          </a:prstGeom>
          <a:noFill/>
        </p:spPr>
        <p:txBody>
          <a:bodyPr wrap="square" lIns="91440" tIns="45720" rIns="91440" bIns="45720" anchor="t">
            <a:spAutoFit/>
          </a:bodyPr>
          <a:lstStyle/>
          <a:p>
            <a:r>
              <a:rPr lang="en-US" sz="1800" b="1" cap="all" dirty="0">
                <a:solidFill>
                  <a:schemeClr val="accent6"/>
                </a:solidFill>
              </a:rPr>
              <a:t>Steering committee </a:t>
            </a:r>
            <a:endParaRPr lang="en-US" dirty="0">
              <a:solidFill>
                <a:schemeClr val="accent6"/>
              </a:solidFill>
            </a:endParaRPr>
          </a:p>
          <a:p>
            <a:r>
              <a:rPr lang="en-US" sz="1800" b="1" cap="all" dirty="0">
                <a:solidFill>
                  <a:schemeClr val="accent6"/>
                </a:solidFill>
              </a:rPr>
              <a:t>meeting</a:t>
            </a:r>
            <a:endParaRPr lang="en-US" dirty="0">
              <a:solidFill>
                <a:schemeClr val="accent6"/>
              </a:solidFill>
              <a:cs typeface="Arial"/>
            </a:endParaRP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A153-C449-3948-3256-5F7647EA73FF}"/>
            </a:ext>
          </a:extLst>
        </p:cNvPr>
        <p:cNvGrpSpPr/>
        <p:nvPr/>
      </p:nvGrpSpPr>
      <p:grpSpPr>
        <a:xfrm>
          <a:off x="0" y="0"/>
          <a:ext cx="0" cy="0"/>
          <a:chOff x="0" y="0"/>
          <a:chExt cx="0" cy="0"/>
        </a:xfrm>
      </p:grpSpPr>
      <p:graphicFrame>
        <p:nvGraphicFramePr>
          <p:cNvPr id="17" name="Content Placeholder 11">
            <a:extLst>
              <a:ext uri="{FF2B5EF4-FFF2-40B4-BE49-F238E27FC236}">
                <a16:creationId xmlns:a16="http://schemas.microsoft.com/office/drawing/2014/main" id="{6A1360AE-8FB3-4494-7A5E-7CA2F9340AFA}"/>
              </a:ext>
            </a:extLst>
          </p:cNvPr>
          <p:cNvGraphicFramePr>
            <a:graphicFrameLocks noGrp="1"/>
          </p:cNvGraphicFramePr>
          <p:nvPr>
            <p:ph sz="half" idx="1"/>
            <p:extLst>
              <p:ext uri="{D42A27DB-BD31-4B8C-83A1-F6EECF244321}">
                <p14:modId xmlns:p14="http://schemas.microsoft.com/office/powerpoint/2010/main" val="3932834142"/>
              </p:ext>
            </p:extLst>
          </p:nvPr>
        </p:nvGraphicFramePr>
        <p:xfrm>
          <a:off x="516467" y="1326650"/>
          <a:ext cx="7710326" cy="4752109"/>
        </p:xfrm>
        <a:graphic>
          <a:graphicData uri="http://schemas.openxmlformats.org/drawingml/2006/table">
            <a:tbl>
              <a:tblPr firstRow="1" bandRow="1">
                <a:tableStyleId>{69012ECD-51FC-41F1-AA8D-1B2483CD663E}</a:tableStyleId>
              </a:tblPr>
              <a:tblGrid>
                <a:gridCol w="3844295">
                  <a:extLst>
                    <a:ext uri="{9D8B030D-6E8A-4147-A177-3AD203B41FA5}">
                      <a16:colId xmlns:a16="http://schemas.microsoft.com/office/drawing/2014/main" val="3807449766"/>
                    </a:ext>
                  </a:extLst>
                </a:gridCol>
                <a:gridCol w="3866031">
                  <a:extLst>
                    <a:ext uri="{9D8B030D-6E8A-4147-A177-3AD203B41FA5}">
                      <a16:colId xmlns:a16="http://schemas.microsoft.com/office/drawing/2014/main" val="1578566198"/>
                    </a:ext>
                  </a:extLst>
                </a:gridCol>
              </a:tblGrid>
              <a:tr h="484909">
                <a:tc>
                  <a:txBody>
                    <a:bodyPr/>
                    <a:lstStyle/>
                    <a:p>
                      <a:r>
                        <a:rPr lang="en-US" sz="1600" b="1" dirty="0">
                          <a:latin typeface="Aptos"/>
                        </a:rPr>
                        <a:t>Priority</a:t>
                      </a:r>
                    </a:p>
                  </a:txBody>
                  <a:tcPr marL="68580" marR="68580" marT="34290" marB="34290" anchor="ctr"/>
                </a:tc>
                <a:tc>
                  <a:txBody>
                    <a:bodyPr/>
                    <a:lstStyle/>
                    <a:p>
                      <a:r>
                        <a:rPr lang="en-US" sz="1600" b="1" dirty="0">
                          <a:latin typeface="Aptos"/>
                        </a:rPr>
                        <a:t>Activity</a:t>
                      </a:r>
                    </a:p>
                  </a:txBody>
                  <a:tcPr marL="68580" marR="68580" marT="34290" marB="34290" anchor="ctr"/>
                </a:tc>
                <a:extLst>
                  <a:ext uri="{0D108BD9-81ED-4DB2-BD59-A6C34878D82A}">
                    <a16:rowId xmlns:a16="http://schemas.microsoft.com/office/drawing/2014/main" val="1441028003"/>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Assess and enhance provider capacity and network adequacy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(priority 6)</a:t>
                      </a:r>
                      <a:endParaRPr lang="en-US" sz="1600" b="0" kern="1200" dirty="0">
                        <a:solidFill>
                          <a:schemeClr val="tx1"/>
                        </a:solidFill>
                        <a:latin typeface="Aptos"/>
                        <a:ea typeface="+mn-ea"/>
                        <a:cs typeface="+mn-cs"/>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Identify opportunities to enhance provider capacity; support ongoing state provider capacity efforts</a:t>
                      </a:r>
                      <a:endParaRPr lang="en-US" sz="1600" b="0" kern="1200" dirty="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857127974"/>
                  </a:ext>
                </a:extLst>
              </a:tr>
              <a:tr h="1165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Advance a quality management system that supports compliance with access requirements and lawsuits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(priority 7)</a:t>
                      </a:r>
                      <a:endParaRPr lang="en-US" sz="1600" b="0" kern="1200">
                        <a:solidFill>
                          <a:schemeClr val="tx1"/>
                        </a:solidFill>
                        <a:latin typeface="Aptos"/>
                        <a:ea typeface="+mn-ea"/>
                        <a:cs typeface="+mn-cs"/>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Monitor Case Management Ratios</a:t>
                      </a:r>
                      <a:endParaRPr lang="en-US" sz="1600" b="0"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1076848671"/>
                  </a:ext>
                </a:extLst>
              </a:tr>
              <a:tr h="38862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Preparation for HOME go-live </a:t>
                      </a:r>
                      <a:endParaRPr lang="en-US" sz="1600" b="0" kern="1200">
                        <a:solidFill>
                          <a:schemeClr val="tx1"/>
                        </a:solidFill>
                        <a:latin typeface="Aptos"/>
                        <a:ea typeface="+mn-ea"/>
                        <a:cs typeface="+mn-cs"/>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Prepare Individualized Budgets and provider tier reimbursement methodology</a:t>
                      </a:r>
                      <a:endParaRPr lang="en-US" sz="1600" b="0"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202364479"/>
                  </a:ext>
                </a:extLst>
              </a:tr>
              <a:tr h="38862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a:solidFill>
                          <a:schemeClr val="tx1"/>
                        </a:solidFill>
                        <a:latin typeface="+mj-lt"/>
                        <a:ea typeface="+mn-ea"/>
                        <a:cs typeface="+mn-cs"/>
                      </a:endParaRPr>
                    </a:p>
                  </a:txBody>
                  <a:tcPr anchor="ctr">
                    <a:lnL w="12700" cap="flat" cmpd="sng" algn="ctr">
                      <a:solidFill>
                        <a:srgbClr val="414B66"/>
                      </a:solidFill>
                      <a:prstDash val="solid"/>
                      <a:round/>
                      <a:headEnd type="none" w="med" len="med"/>
                      <a:tailEnd type="none" w="med" len="med"/>
                    </a:lnL>
                    <a:lnR w="12700" cap="flat" cmpd="sng" algn="ctr">
                      <a:solidFill>
                        <a:srgbClr val="414B66"/>
                      </a:solidFill>
                      <a:prstDash val="solid"/>
                      <a:round/>
                      <a:headEnd type="none" w="med" len="med"/>
                      <a:tailEnd type="none" w="med" len="med"/>
                    </a:lnR>
                    <a:lnT w="12700" cap="flat" cmpd="sng" algn="ctr">
                      <a:solidFill>
                        <a:srgbClr val="414B66"/>
                      </a:solidFill>
                      <a:prstDash val="solid"/>
                      <a:round/>
                      <a:headEnd type="none" w="med" len="med"/>
                      <a:tailEnd type="none" w="med" len="med"/>
                    </a:lnT>
                    <a:lnB w="12700" cap="flat" cmpd="sng" algn="ctr">
                      <a:solidFill>
                        <a:srgbClr val="414B66"/>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Make HOME IT Systems changes</a:t>
                      </a:r>
                      <a:endParaRPr lang="en-US" sz="1600" b="0"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2551903117"/>
                  </a:ext>
                </a:extLst>
              </a:tr>
              <a:tr h="38862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a:solidFill>
                          <a:schemeClr val="tx1"/>
                        </a:solidFill>
                        <a:latin typeface="+mj-lt"/>
                        <a:ea typeface="+mn-ea"/>
                        <a:cs typeface="+mn-cs"/>
                      </a:endParaRPr>
                    </a:p>
                  </a:txBody>
                  <a:tcPr anchor="ctr">
                    <a:lnL w="12700" cap="flat" cmpd="sng" algn="ctr">
                      <a:solidFill>
                        <a:srgbClr val="414B66"/>
                      </a:solidFill>
                      <a:prstDash val="solid"/>
                      <a:round/>
                      <a:headEnd type="none" w="med" len="med"/>
                      <a:tailEnd type="none" w="med" len="med"/>
                    </a:lnL>
                    <a:lnR w="12700" cap="flat" cmpd="sng" algn="ctr">
                      <a:solidFill>
                        <a:srgbClr val="414B66"/>
                      </a:solidFill>
                      <a:prstDash val="solid"/>
                      <a:round/>
                      <a:headEnd type="none" w="med" len="med"/>
                      <a:tailEnd type="none" w="med" len="med"/>
                    </a:lnR>
                    <a:lnT w="12700" cap="flat" cmpd="sng" algn="ctr">
                      <a:solidFill>
                        <a:srgbClr val="414B66"/>
                      </a:solidFill>
                      <a:prstDash val="solid"/>
                      <a:round/>
                      <a:headEnd type="none" w="med" len="med"/>
                      <a:tailEnd type="none" w="med" len="med"/>
                    </a:lnT>
                    <a:lnB w="12700" cap="flat" cmpd="sng" algn="ctr">
                      <a:solidFill>
                        <a:srgbClr val="414B66"/>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Update HOME waiver applications and take them for public comment </a:t>
                      </a:r>
                      <a:endParaRPr lang="en-US" sz="1600" b="0" strike="sngStrike"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1965885769"/>
                  </a:ext>
                </a:extLst>
              </a:tr>
              <a:tr h="388620">
                <a:tc vMerge="1">
                  <a:txBody>
                    <a:bodyPr/>
                    <a:lstStyle/>
                    <a:p>
                      <a:pPr defTabSz="914400">
                        <a:tabLst/>
                        <a:defRPr/>
                      </a:pPr>
                      <a:endParaRPr lang="en-US"/>
                    </a:p>
                  </a:txBody>
                  <a:tcPr anchor="ctr">
                    <a:lnL w="12700" cap="flat" cmpd="sng" algn="ctr">
                      <a:solidFill>
                        <a:srgbClr val="414B66"/>
                      </a:solidFill>
                      <a:prstDash val="solid"/>
                      <a:round/>
                      <a:headEnd type="none" w="med" len="med"/>
                      <a:tailEnd type="none" w="med" len="med"/>
                    </a:lnL>
                    <a:lnR w="12700" cap="flat" cmpd="sng" algn="ctr">
                      <a:solidFill>
                        <a:srgbClr val="414B66"/>
                      </a:solidFill>
                      <a:prstDash val="solid"/>
                      <a:round/>
                      <a:headEnd type="none" w="med" len="med"/>
                      <a:tailEnd type="none" w="med" len="med"/>
                    </a:lnR>
                    <a:lnT w="12700" cap="flat" cmpd="sng" algn="ctr">
                      <a:solidFill>
                        <a:srgbClr val="414B66"/>
                      </a:solidFill>
                      <a:prstDash val="solid"/>
                      <a:round/>
                      <a:headEnd type="none" w="med" len="med"/>
                      <a:tailEnd type="none" w="med" len="med"/>
                    </a:lnT>
                    <a:lnB w="12700" cap="flat" cmpd="sng" algn="ctr">
                      <a:solidFill>
                        <a:srgbClr val="414B66"/>
                      </a:solidFill>
                      <a:prstDash val="solid"/>
                      <a:round/>
                      <a:headEnd type="none" w="med" len="med"/>
                      <a:tailEnd type="none" w="med" len="med"/>
                    </a:lnB>
                    <a:solidFill>
                      <a:srgbClr val="E7DDC6"/>
                    </a:solidFill>
                  </a:tcPr>
                </a:tc>
                <a:tc>
                  <a:txBody>
                    <a:bodyPr/>
                    <a:lstStyle/>
                    <a:p>
                      <a:pPr marL="0" lvl="0" indent="0" algn="l">
                        <a:lnSpc>
                          <a:spcPct val="100000"/>
                        </a:lnSpc>
                        <a:spcBef>
                          <a:spcPts val="0"/>
                        </a:spcBef>
                        <a:spcAft>
                          <a:spcPts val="0"/>
                        </a:spcAft>
                        <a:buNone/>
                      </a:pPr>
                      <a:r>
                        <a:rPr lang="en-US" sz="1600" b="0" kern="1200" dirty="0">
                          <a:solidFill>
                            <a:schemeClr val="tx1"/>
                          </a:solidFill>
                          <a:latin typeface="Aptos"/>
                        </a:rPr>
                        <a:t>Complete HOME communication planning; support public engagement around HOME</a:t>
                      </a:r>
                      <a:endParaRPr lang="en-US" sz="1600" b="0" kern="1200" dirty="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3476657933"/>
                  </a:ext>
                </a:extLst>
              </a:tr>
            </a:tbl>
          </a:graphicData>
        </a:graphic>
      </p:graphicFrame>
      <p:sp>
        <p:nvSpPr>
          <p:cNvPr id="11" name="Title 14">
            <a:extLst>
              <a:ext uri="{FF2B5EF4-FFF2-40B4-BE49-F238E27FC236}">
                <a16:creationId xmlns:a16="http://schemas.microsoft.com/office/drawing/2014/main" id="{64497424-BC6E-1CB8-A39F-E7633B0D1B8B}"/>
              </a:ext>
            </a:extLst>
          </p:cNvPr>
          <p:cNvSpPr>
            <a:spLocks noGrp="1"/>
          </p:cNvSpPr>
          <p:nvPr>
            <p:ph type="title"/>
          </p:nvPr>
        </p:nvSpPr>
        <p:spPr>
          <a:xfrm>
            <a:off x="628650" y="179461"/>
            <a:ext cx="7886700" cy="1325563"/>
          </a:xfrm>
        </p:spPr>
        <p:txBody>
          <a:bodyPr/>
          <a:lstStyle/>
          <a:p>
            <a:r>
              <a:rPr lang="en-US" dirty="0">
                <a:solidFill>
                  <a:schemeClr val="accent1"/>
                </a:solidFill>
              </a:rPr>
              <a:t>HOME (cont.)</a:t>
            </a:r>
          </a:p>
        </p:txBody>
      </p:sp>
    </p:spTree>
    <p:extLst>
      <p:ext uri="{BB962C8B-B14F-4D97-AF65-F5344CB8AC3E}">
        <p14:creationId xmlns:p14="http://schemas.microsoft.com/office/powerpoint/2010/main" val="530181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B8CA-61F3-53C7-B593-14F02F0B5C6C}"/>
              </a:ext>
            </a:extLst>
          </p:cNvPr>
          <p:cNvSpPr>
            <a:spLocks noGrp="1"/>
          </p:cNvSpPr>
          <p:nvPr>
            <p:ph type="title"/>
          </p:nvPr>
        </p:nvSpPr>
        <p:spPr>
          <a:xfrm>
            <a:off x="671570" y="2580044"/>
            <a:ext cx="7804206" cy="2852737"/>
          </a:xfrm>
        </p:spPr>
        <p:txBody>
          <a:bodyPr anchor="ctr" anchorCtr="0"/>
          <a:lstStyle/>
          <a:p>
            <a:r>
              <a:rPr lang="en-US" dirty="0"/>
              <a:t>Case Management: </a:t>
            </a:r>
            <a:br>
              <a:rPr lang="en-US" dirty="0"/>
            </a:br>
            <a:r>
              <a:rPr lang="en-US" dirty="0"/>
              <a:t>Community-Based Care Management (CBCM) Ratios</a:t>
            </a:r>
          </a:p>
        </p:txBody>
      </p:sp>
    </p:spTree>
    <p:extLst>
      <p:ext uri="{BB962C8B-B14F-4D97-AF65-F5344CB8AC3E}">
        <p14:creationId xmlns:p14="http://schemas.microsoft.com/office/powerpoint/2010/main" val="277703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5392-5CDF-C2A2-7D98-D7969006F1C1}"/>
              </a:ext>
            </a:extLst>
          </p:cNvPr>
          <p:cNvSpPr>
            <a:spLocks noGrp="1"/>
          </p:cNvSpPr>
          <p:nvPr>
            <p:ph type="title" idx="4294967295"/>
          </p:nvPr>
        </p:nvSpPr>
        <p:spPr>
          <a:xfrm>
            <a:off x="360045" y="157726"/>
            <a:ext cx="7886700" cy="1325563"/>
          </a:xfrm>
        </p:spPr>
        <p:txBody>
          <a:bodyPr>
            <a:normAutofit/>
          </a:bodyPr>
          <a:lstStyle/>
          <a:p>
            <a:r>
              <a:rPr lang="en-US" dirty="0">
                <a:solidFill>
                  <a:schemeClr val="accent1"/>
                </a:solidFill>
              </a:rPr>
              <a:t>CBCM Ratio Update</a:t>
            </a:r>
          </a:p>
        </p:txBody>
      </p:sp>
      <p:sp>
        <p:nvSpPr>
          <p:cNvPr id="3" name="Content Placeholder 2">
            <a:extLst>
              <a:ext uri="{FF2B5EF4-FFF2-40B4-BE49-F238E27FC236}">
                <a16:creationId xmlns:a16="http://schemas.microsoft.com/office/drawing/2014/main" id="{F6EF1E23-254A-D89F-44E0-A82749427991}"/>
              </a:ext>
            </a:extLst>
          </p:cNvPr>
          <p:cNvSpPr>
            <a:spLocks noGrp="1"/>
          </p:cNvSpPr>
          <p:nvPr>
            <p:ph sz="half" idx="4294967295"/>
          </p:nvPr>
        </p:nvSpPr>
        <p:spPr>
          <a:xfrm>
            <a:off x="358300" y="1378853"/>
            <a:ext cx="7449235" cy="1435100"/>
          </a:xfrm>
        </p:spPr>
        <p:txBody>
          <a:bodyPr vert="horz" lIns="91440" tIns="45720" rIns="91440" bIns="45720" rtlCol="0" anchor="t">
            <a:normAutofit fontScale="92500" lnSpcReduction="20000"/>
          </a:bodyPr>
          <a:lstStyle/>
          <a:p>
            <a:r>
              <a:rPr lang="en-US" dirty="0">
                <a:solidFill>
                  <a:schemeClr val="tx1"/>
                </a:solidFill>
                <a:latin typeface="Aptos"/>
              </a:rPr>
              <a:t>HHS standardized CBCM ratios and updated frequency of CBCM contact in July 2024.</a:t>
            </a:r>
          </a:p>
          <a:p>
            <a:r>
              <a:rPr lang="en-US" dirty="0">
                <a:solidFill>
                  <a:schemeClr val="tx1"/>
                </a:solidFill>
                <a:latin typeface="Aptos"/>
              </a:rPr>
              <a:t>MCOs were required to meet ratio requirements by January 2025.</a:t>
            </a:r>
          </a:p>
        </p:txBody>
      </p:sp>
      <p:sp>
        <p:nvSpPr>
          <p:cNvPr id="4" name="TextBox 3">
            <a:extLst>
              <a:ext uri="{FF2B5EF4-FFF2-40B4-BE49-F238E27FC236}">
                <a16:creationId xmlns:a16="http://schemas.microsoft.com/office/drawing/2014/main" id="{62F9F8D6-7839-D2C0-3DE5-B37D128E160E}"/>
              </a:ext>
            </a:extLst>
          </p:cNvPr>
          <p:cNvSpPr txBox="1"/>
          <p:nvPr/>
        </p:nvSpPr>
        <p:spPr>
          <a:xfrm>
            <a:off x="365360" y="3357611"/>
            <a:ext cx="3820602" cy="1839158"/>
          </a:xfrm>
          <a:prstGeom prst="roundRect">
            <a:avLst>
              <a:gd name="adj" fmla="val 8074"/>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en-US" b="1" dirty="0"/>
              <a:t>CBCM Ratio Adjustment:</a:t>
            </a:r>
          </a:p>
          <a:p>
            <a:pPr marL="285750" indent="-285750">
              <a:buFontTx/>
              <a:buChar char="-"/>
            </a:pPr>
            <a:r>
              <a:rPr lang="en-US" dirty="0"/>
              <a:t>Average ratio no more than 1:45</a:t>
            </a:r>
          </a:p>
          <a:p>
            <a:pPr marL="285750" indent="-285750">
              <a:buFontTx/>
              <a:buChar char="-"/>
            </a:pPr>
            <a:r>
              <a:rPr lang="en-US" dirty="0"/>
              <a:t>No individual over 1:50</a:t>
            </a:r>
          </a:p>
          <a:p>
            <a:pPr marL="285750" indent="-285750">
              <a:buFontTx/>
              <a:buChar char="-"/>
            </a:pPr>
            <a:endParaRPr lang="en-US" dirty="0">
              <a:cs typeface="Arial"/>
            </a:endParaRPr>
          </a:p>
          <a:p>
            <a:pPr marL="285750" indent="-285750">
              <a:buChar char="-"/>
            </a:pPr>
            <a:endParaRPr lang="en-US" dirty="0">
              <a:cs typeface="Arial"/>
            </a:endParaRPr>
          </a:p>
        </p:txBody>
      </p:sp>
      <p:sp>
        <p:nvSpPr>
          <p:cNvPr id="5" name="TextBox 4">
            <a:extLst>
              <a:ext uri="{FF2B5EF4-FFF2-40B4-BE49-F238E27FC236}">
                <a16:creationId xmlns:a16="http://schemas.microsoft.com/office/drawing/2014/main" id="{612E29BB-E771-5278-42D4-10593E7B96D1}"/>
              </a:ext>
            </a:extLst>
          </p:cNvPr>
          <p:cNvSpPr txBox="1"/>
          <p:nvPr/>
        </p:nvSpPr>
        <p:spPr>
          <a:xfrm>
            <a:off x="4572000" y="2997886"/>
            <a:ext cx="3877056" cy="2553891"/>
          </a:xfrm>
          <a:prstGeom prst="roundRect">
            <a:avLst>
              <a:gd name="adj" fmla="val 7716"/>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CBCM Contact Frequency:</a:t>
            </a:r>
          </a:p>
          <a:p>
            <a:pPr marL="285750" indent="-285750">
              <a:buFontTx/>
              <a:buChar char="-"/>
            </a:pPr>
            <a:r>
              <a:rPr lang="en-US" i="1" dirty="0"/>
              <a:t>Unchanged:</a:t>
            </a:r>
            <a:r>
              <a:rPr lang="en-US" dirty="0"/>
              <a:t> Monthly contact by phone or in person</a:t>
            </a:r>
            <a:endParaRPr lang="en-US" i="1" dirty="0"/>
          </a:p>
          <a:p>
            <a:pPr marL="285750" indent="-285750">
              <a:buFontTx/>
              <a:buChar char="-"/>
            </a:pPr>
            <a:r>
              <a:rPr lang="en-US" dirty="0"/>
              <a:t>In person contacts once a quarter except for ID waiver.</a:t>
            </a:r>
          </a:p>
          <a:p>
            <a:pPr marL="742950" lvl="1" indent="-285750">
              <a:buFontTx/>
              <a:buChar char="-"/>
            </a:pPr>
            <a:r>
              <a:rPr lang="en-US" dirty="0"/>
              <a:t>ID waiver requires in-person contacts at least every other month</a:t>
            </a:r>
          </a:p>
        </p:txBody>
      </p:sp>
    </p:spTree>
    <p:extLst>
      <p:ext uri="{BB962C8B-B14F-4D97-AF65-F5344CB8AC3E}">
        <p14:creationId xmlns:p14="http://schemas.microsoft.com/office/powerpoint/2010/main" val="3451236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5392-5CDF-C2A2-7D98-D7969006F1C1}"/>
              </a:ext>
            </a:extLst>
          </p:cNvPr>
          <p:cNvSpPr>
            <a:spLocks noGrp="1"/>
          </p:cNvSpPr>
          <p:nvPr>
            <p:ph type="title"/>
          </p:nvPr>
        </p:nvSpPr>
        <p:spPr>
          <a:xfrm>
            <a:off x="628650" y="661553"/>
            <a:ext cx="7886700" cy="1325563"/>
          </a:xfrm>
        </p:spPr>
        <p:txBody>
          <a:bodyPr>
            <a:normAutofit/>
          </a:bodyPr>
          <a:lstStyle/>
          <a:p>
            <a:r>
              <a:rPr lang="en-US" dirty="0">
                <a:solidFill>
                  <a:schemeClr val="accent1"/>
                </a:solidFill>
              </a:rPr>
              <a:t>CBCM Ratio Progress</a:t>
            </a:r>
            <a:r>
              <a:rPr lang="en-US" dirty="0"/>
              <a:t>				</a:t>
            </a:r>
          </a:p>
        </p:txBody>
      </p:sp>
      <p:sp>
        <p:nvSpPr>
          <p:cNvPr id="20" name="TextBox 19">
            <a:extLst>
              <a:ext uri="{FF2B5EF4-FFF2-40B4-BE49-F238E27FC236}">
                <a16:creationId xmlns:a16="http://schemas.microsoft.com/office/drawing/2014/main" id="{8EB481E7-ECD1-C331-0833-DCFC97180988}"/>
              </a:ext>
            </a:extLst>
          </p:cNvPr>
          <p:cNvSpPr txBox="1"/>
          <p:nvPr/>
        </p:nvSpPr>
        <p:spPr>
          <a:xfrm>
            <a:off x="628649" y="2189345"/>
            <a:ext cx="7646670" cy="1082850"/>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228600" indent="-228600">
              <a:lnSpc>
                <a:spcPct val="90000"/>
              </a:lnSpc>
              <a:spcBef>
                <a:spcPts val="1000"/>
              </a:spcBef>
              <a:buFont typeface="Wingdings 3" panose="05040102010807070707" pitchFamily="18" charset="2"/>
              <a:buChar char=""/>
            </a:pPr>
            <a:r>
              <a:rPr lang="en-US" sz="3200" dirty="0">
                <a:solidFill>
                  <a:schemeClr val="tx1">
                    <a:lumMod val="85000"/>
                    <a:lumOff val="15000"/>
                  </a:schemeClr>
                </a:solidFill>
              </a:rPr>
              <a:t>MCOs efforts have resulted in lower case manager-to-member ratios!</a:t>
            </a:r>
            <a:endParaRPr lang="en-US" sz="2000" dirty="0"/>
          </a:p>
        </p:txBody>
      </p:sp>
    </p:spTree>
    <p:extLst>
      <p:ext uri="{BB962C8B-B14F-4D97-AF65-F5344CB8AC3E}">
        <p14:creationId xmlns:p14="http://schemas.microsoft.com/office/powerpoint/2010/main" val="251349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947E-7DED-0095-41C3-1674D81B1F6C}"/>
              </a:ext>
            </a:extLst>
          </p:cNvPr>
          <p:cNvSpPr>
            <a:spLocks noGrp="1"/>
          </p:cNvSpPr>
          <p:nvPr>
            <p:ph type="title"/>
          </p:nvPr>
        </p:nvSpPr>
        <p:spPr>
          <a:xfrm>
            <a:off x="442985" y="214273"/>
            <a:ext cx="6552233" cy="1337167"/>
          </a:xfrm>
        </p:spPr>
        <p:txBody>
          <a:bodyPr/>
          <a:lstStyle/>
          <a:p>
            <a:r>
              <a:rPr lang="en-US" sz="3200" dirty="0">
                <a:solidFill>
                  <a:schemeClr val="accent1"/>
                </a:solidFill>
              </a:rPr>
              <a:t>Updated CBCM Trainings Toolkit and </a:t>
            </a:r>
            <a:r>
              <a:rPr lang="en-US" sz="3200" err="1">
                <a:solidFill>
                  <a:schemeClr val="accent1"/>
                </a:solidFill>
              </a:rPr>
              <a:t>Trualta</a:t>
            </a:r>
            <a:endParaRPr lang="en-US" sz="3200">
              <a:solidFill>
                <a:schemeClr val="accent1"/>
              </a:solidFill>
            </a:endParaRPr>
          </a:p>
        </p:txBody>
      </p:sp>
      <p:sp>
        <p:nvSpPr>
          <p:cNvPr id="3" name="Content Placeholder 2">
            <a:extLst>
              <a:ext uri="{FF2B5EF4-FFF2-40B4-BE49-F238E27FC236}">
                <a16:creationId xmlns:a16="http://schemas.microsoft.com/office/drawing/2014/main" id="{35353328-19F3-C925-6E31-77ED75BF457C}"/>
              </a:ext>
            </a:extLst>
          </p:cNvPr>
          <p:cNvSpPr>
            <a:spLocks noGrp="1"/>
          </p:cNvSpPr>
          <p:nvPr>
            <p:ph idx="1"/>
          </p:nvPr>
        </p:nvSpPr>
        <p:spPr>
          <a:xfrm>
            <a:off x="442985" y="1709584"/>
            <a:ext cx="7747452" cy="4351338"/>
          </a:xfrm>
        </p:spPr>
        <p:txBody>
          <a:bodyPr vert="horz" lIns="91440" tIns="45720" rIns="91440" bIns="45720" rtlCol="0" anchor="t">
            <a:normAutofit/>
          </a:bodyPr>
          <a:lstStyle/>
          <a:p>
            <a:r>
              <a:rPr lang="en-US" dirty="0">
                <a:latin typeface="Aptos"/>
              </a:rPr>
              <a:t>Starting July 1, 2024, IA HHS required case managers serving LTSS populations to complete the case manager ‘Toolkit’.</a:t>
            </a:r>
            <a:endParaRPr lang="en-US">
              <a:latin typeface="Aptos"/>
            </a:endParaRPr>
          </a:p>
          <a:p>
            <a:r>
              <a:rPr lang="en-US" dirty="0">
                <a:latin typeface="Aptos"/>
              </a:rPr>
              <a:t>The ‘certification toolkit’ includes 27 trainings (approximately 29.5 hours of trainings). </a:t>
            </a:r>
          </a:p>
          <a:p>
            <a:r>
              <a:rPr lang="en-US" dirty="0">
                <a:latin typeface="Aptos"/>
              </a:rPr>
              <a:t>The ‘refresher toolkit’ for case managers hired before July 1, 2024 includes7 trainings (approximately 7.5 hours of training).</a:t>
            </a:r>
          </a:p>
        </p:txBody>
      </p:sp>
    </p:spTree>
    <p:extLst>
      <p:ext uri="{BB962C8B-B14F-4D97-AF65-F5344CB8AC3E}">
        <p14:creationId xmlns:p14="http://schemas.microsoft.com/office/powerpoint/2010/main" val="162911575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F8655-E09C-C883-8A33-4EC657AED9E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01F245-2A50-EE9F-876E-BB02CB4CE85F}"/>
              </a:ext>
            </a:extLst>
          </p:cNvPr>
          <p:cNvSpPr txBox="1">
            <a:spLocks/>
          </p:cNvSpPr>
          <p:nvPr/>
        </p:nvSpPr>
        <p:spPr>
          <a:xfrm>
            <a:off x="-77651" y="-4657"/>
            <a:ext cx="922116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lgn="ctr"/>
            <a:r>
              <a:rPr lang="en-US" sz="4000" dirty="0">
                <a:solidFill>
                  <a:schemeClr val="bg1"/>
                </a:solidFill>
              </a:rPr>
              <a:t>Certification Toolkit Topics</a:t>
            </a:r>
          </a:p>
        </p:txBody>
      </p:sp>
      <p:sp>
        <p:nvSpPr>
          <p:cNvPr id="7" name="Rectangle 6">
            <a:extLst>
              <a:ext uri="{FF2B5EF4-FFF2-40B4-BE49-F238E27FC236}">
                <a16:creationId xmlns:a16="http://schemas.microsoft.com/office/drawing/2014/main" id="{6CA97677-8BF9-BAA3-FD96-5E76B47915E3}"/>
              </a:ext>
            </a:extLst>
          </p:cNvPr>
          <p:cNvSpPr/>
          <p:nvPr/>
        </p:nvSpPr>
        <p:spPr>
          <a:xfrm>
            <a:off x="-4642" y="1317060"/>
            <a:ext cx="3116850" cy="55444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Rectangle 7">
            <a:extLst>
              <a:ext uri="{FF2B5EF4-FFF2-40B4-BE49-F238E27FC236}">
                <a16:creationId xmlns:a16="http://schemas.microsoft.com/office/drawing/2014/main" id="{988FF448-0F05-2764-9E3E-707BD7DE7BD5}"/>
              </a:ext>
            </a:extLst>
          </p:cNvPr>
          <p:cNvSpPr/>
          <p:nvPr/>
        </p:nvSpPr>
        <p:spPr>
          <a:xfrm>
            <a:off x="6041073" y="1317059"/>
            <a:ext cx="3105246" cy="55444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Rectangle 8">
            <a:extLst>
              <a:ext uri="{FF2B5EF4-FFF2-40B4-BE49-F238E27FC236}">
                <a16:creationId xmlns:a16="http://schemas.microsoft.com/office/drawing/2014/main" id="{EEFD5F2F-8FAD-F10D-10A0-2B62A044F9FD}"/>
              </a:ext>
            </a:extLst>
          </p:cNvPr>
          <p:cNvSpPr/>
          <p:nvPr/>
        </p:nvSpPr>
        <p:spPr>
          <a:xfrm>
            <a:off x="3012413" y="1317060"/>
            <a:ext cx="3116850" cy="55444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2" name="TextBox 11">
            <a:extLst>
              <a:ext uri="{FF2B5EF4-FFF2-40B4-BE49-F238E27FC236}">
                <a16:creationId xmlns:a16="http://schemas.microsoft.com/office/drawing/2014/main" id="{9777698F-85A3-3AB1-B019-F68E1DE5444C}"/>
              </a:ext>
            </a:extLst>
          </p:cNvPr>
          <p:cNvSpPr txBox="1"/>
          <p:nvPr/>
        </p:nvSpPr>
        <p:spPr>
          <a:xfrm>
            <a:off x="224964" y="1496789"/>
            <a:ext cx="2654987"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Aptos"/>
                <a:cs typeface="Arial"/>
              </a:rPr>
              <a:t>Medicaid Eligibility: </a:t>
            </a:r>
            <a:endParaRPr lang="en-US">
              <a:latin typeface="Arial"/>
              <a:cs typeface="Arial"/>
            </a:endParaRPr>
          </a:p>
          <a:p>
            <a:r>
              <a:rPr lang="en-US" sz="1400" dirty="0">
                <a:latin typeface="Aptos"/>
                <a:cs typeface="Arial"/>
              </a:rPr>
              <a:t>        The Basics</a:t>
            </a:r>
            <a:endParaRPr lang="en-US">
              <a:cs typeface="Arial"/>
            </a:endParaRP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A Life in the Community:              Review of the Olmstead Decision</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Home and Community-Based Services Philosophy &amp; HCBS Settings Rule</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HCBS 101</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Case Management Roles and Responsibilities</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Adopting a Trauma-informed lens for LTSS providers</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Developing and Maintaining Relationships with Members and Care Teams </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Person-Centered Planning</a:t>
            </a:r>
          </a:p>
        </p:txBody>
      </p:sp>
      <p:sp>
        <p:nvSpPr>
          <p:cNvPr id="10" name="TextBox 9">
            <a:extLst>
              <a:ext uri="{FF2B5EF4-FFF2-40B4-BE49-F238E27FC236}">
                <a16:creationId xmlns:a16="http://schemas.microsoft.com/office/drawing/2014/main" id="{F539C912-F0E3-2F69-A5D6-8C5391A5B7D3}"/>
              </a:ext>
            </a:extLst>
          </p:cNvPr>
          <p:cNvSpPr txBox="1"/>
          <p:nvPr/>
        </p:nvSpPr>
        <p:spPr>
          <a:xfrm>
            <a:off x="3239247" y="1496788"/>
            <a:ext cx="265498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dirty="0">
                <a:latin typeface="Aptos"/>
                <a:cs typeface="Arial"/>
              </a:rPr>
              <a:t>Mandatory Reporter Training Series (2 Trainings)</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Service Documentation and Service Monitoring </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Incident Reporting </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Accessing Community-Based Supports and Resources</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Transitions in Care</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Transitions in Care: Hospitals to Community-Based Care</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Facility Diversion </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Providing Services to Children and Youth</a:t>
            </a:r>
          </a:p>
        </p:txBody>
      </p:sp>
      <p:sp>
        <p:nvSpPr>
          <p:cNvPr id="11" name="TextBox 10">
            <a:extLst>
              <a:ext uri="{FF2B5EF4-FFF2-40B4-BE49-F238E27FC236}">
                <a16:creationId xmlns:a16="http://schemas.microsoft.com/office/drawing/2014/main" id="{5C300D91-3C27-D3E3-C2DD-088F386709E6}"/>
              </a:ext>
            </a:extLst>
          </p:cNvPr>
          <p:cNvSpPr txBox="1"/>
          <p:nvPr/>
        </p:nvSpPr>
        <p:spPr>
          <a:xfrm>
            <a:off x="6263645" y="1496787"/>
            <a:ext cx="2654987"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dirty="0">
                <a:latin typeface="Aptos"/>
                <a:cs typeface="Arial"/>
              </a:rPr>
              <a:t>Transitions from Child to Adult Services </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Mental and Behavioral Health Crisis Response</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Suicide Risk Screening and Safety Planning </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Iowa DHS TBI Training</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Person-Centered Planning for Medicaid-funded HCBS Employment Services</a:t>
            </a:r>
          </a:p>
          <a:p>
            <a:pPr marL="285750" indent="-285750">
              <a:buFont typeface="Arial"/>
              <a:buChar char="•"/>
            </a:pPr>
            <a:endParaRPr lang="en-US" sz="1400" dirty="0">
              <a:latin typeface="Aptos"/>
              <a:cs typeface="Arial"/>
            </a:endParaRPr>
          </a:p>
          <a:p>
            <a:pPr marL="285750" indent="-285750">
              <a:buFont typeface="Arial"/>
              <a:buChar char="•"/>
            </a:pPr>
            <a:r>
              <a:rPr lang="en-US" sz="1400" dirty="0">
                <a:latin typeface="Aptos"/>
                <a:cs typeface="Arial"/>
              </a:rPr>
              <a:t>Consumer Choice Options for Case Managers </a:t>
            </a:r>
          </a:p>
        </p:txBody>
      </p:sp>
    </p:spTree>
    <p:extLst>
      <p:ext uri="{BB962C8B-B14F-4D97-AF65-F5344CB8AC3E}">
        <p14:creationId xmlns:p14="http://schemas.microsoft.com/office/powerpoint/2010/main" val="94108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479E1-F27B-6CEB-1D9E-50D455877CE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8868E76-4109-986C-360E-B844453C0C48}"/>
              </a:ext>
            </a:extLst>
          </p:cNvPr>
          <p:cNvSpPr txBox="1">
            <a:spLocks/>
          </p:cNvSpPr>
          <p:nvPr/>
        </p:nvSpPr>
        <p:spPr>
          <a:xfrm>
            <a:off x="-77651" y="-4657"/>
            <a:ext cx="922116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lgn="ctr"/>
            <a:r>
              <a:rPr lang="en-US" sz="4000" dirty="0">
                <a:solidFill>
                  <a:schemeClr val="bg1"/>
                </a:solidFill>
              </a:rPr>
              <a:t>Refresher Toolkit Topics</a:t>
            </a:r>
          </a:p>
        </p:txBody>
      </p:sp>
      <p:sp>
        <p:nvSpPr>
          <p:cNvPr id="7" name="Rectangle 6">
            <a:extLst>
              <a:ext uri="{FF2B5EF4-FFF2-40B4-BE49-F238E27FC236}">
                <a16:creationId xmlns:a16="http://schemas.microsoft.com/office/drawing/2014/main" id="{6F3A86C4-547F-0175-42AA-2A2C1DE62924}"/>
              </a:ext>
            </a:extLst>
          </p:cNvPr>
          <p:cNvSpPr/>
          <p:nvPr/>
        </p:nvSpPr>
        <p:spPr>
          <a:xfrm>
            <a:off x="5473" y="1317060"/>
            <a:ext cx="9145416" cy="55444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 name="TextBox 4">
            <a:extLst>
              <a:ext uri="{FF2B5EF4-FFF2-40B4-BE49-F238E27FC236}">
                <a16:creationId xmlns:a16="http://schemas.microsoft.com/office/drawing/2014/main" id="{B8A08085-359E-382F-4318-BB8A16617EA6}"/>
              </a:ext>
            </a:extLst>
          </p:cNvPr>
          <p:cNvSpPr txBox="1"/>
          <p:nvPr/>
        </p:nvSpPr>
        <p:spPr>
          <a:xfrm>
            <a:off x="326115" y="1719321"/>
            <a:ext cx="697411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latin typeface="Aptos"/>
                <a:cs typeface="Arial"/>
              </a:rPr>
              <a:t>Adopting a Trauma-informed lens for LTSS providers</a:t>
            </a:r>
          </a:p>
          <a:p>
            <a:pPr marL="285750" indent="-285750">
              <a:buFont typeface="Arial"/>
              <a:buChar char="•"/>
            </a:pPr>
            <a:endParaRPr lang="en-US" sz="2000" dirty="0">
              <a:latin typeface="Aptos"/>
              <a:cs typeface="Arial"/>
            </a:endParaRPr>
          </a:p>
          <a:p>
            <a:pPr marL="285750" indent="-285750">
              <a:buFont typeface="Arial"/>
              <a:buChar char="•"/>
            </a:pPr>
            <a:r>
              <a:rPr lang="en-US" sz="2000" dirty="0">
                <a:latin typeface="Aptos"/>
                <a:cs typeface="Arial"/>
              </a:rPr>
              <a:t>Developing and Maintaining Relationships with Members and Care Teams </a:t>
            </a:r>
          </a:p>
          <a:p>
            <a:pPr marL="285750" indent="-285750">
              <a:buFont typeface="Arial"/>
              <a:buChar char="•"/>
            </a:pPr>
            <a:endParaRPr lang="en-US" sz="2000" dirty="0">
              <a:latin typeface="Aptos"/>
              <a:cs typeface="Arial"/>
            </a:endParaRPr>
          </a:p>
          <a:p>
            <a:pPr marL="285750" indent="-285750">
              <a:buFont typeface="Arial"/>
              <a:buChar char="•"/>
            </a:pPr>
            <a:r>
              <a:rPr lang="en-US" sz="2000" dirty="0">
                <a:latin typeface="Aptos"/>
                <a:cs typeface="Arial"/>
              </a:rPr>
              <a:t>Person-Centered Planning</a:t>
            </a:r>
          </a:p>
          <a:p>
            <a:pPr marL="285750" indent="-285750">
              <a:buFont typeface="Arial"/>
              <a:buChar char="•"/>
            </a:pPr>
            <a:endParaRPr lang="en-US" sz="2000" dirty="0">
              <a:latin typeface="Aptos"/>
              <a:cs typeface="Arial"/>
            </a:endParaRPr>
          </a:p>
          <a:p>
            <a:pPr marL="285750" indent="-285750">
              <a:buFont typeface="Arial"/>
              <a:buChar char="•"/>
            </a:pPr>
            <a:r>
              <a:rPr lang="en-US" sz="2000" dirty="0">
                <a:latin typeface="Aptos"/>
                <a:cs typeface="Arial"/>
              </a:rPr>
              <a:t>Service Documentation and Service Monitoring </a:t>
            </a:r>
          </a:p>
          <a:p>
            <a:pPr marL="285750" indent="-285750">
              <a:buFont typeface="Arial"/>
              <a:buChar char="•"/>
            </a:pPr>
            <a:endParaRPr lang="en-US" sz="2000" dirty="0">
              <a:latin typeface="Aptos"/>
              <a:cs typeface="Arial"/>
            </a:endParaRPr>
          </a:p>
          <a:p>
            <a:pPr marL="285750" indent="-285750">
              <a:buFont typeface="Arial"/>
              <a:buChar char="•"/>
            </a:pPr>
            <a:r>
              <a:rPr lang="en-US" sz="2000" dirty="0">
                <a:latin typeface="Aptos"/>
                <a:cs typeface="Arial"/>
              </a:rPr>
              <a:t>Incident Reporting</a:t>
            </a:r>
          </a:p>
          <a:p>
            <a:pPr marL="285750" indent="-285750">
              <a:buFont typeface="Arial"/>
              <a:buChar char="•"/>
            </a:pPr>
            <a:endParaRPr lang="en-US" sz="2000" dirty="0">
              <a:latin typeface="Aptos"/>
              <a:cs typeface="Arial"/>
            </a:endParaRPr>
          </a:p>
          <a:p>
            <a:pPr marL="285750" indent="-285750">
              <a:buFont typeface="Arial"/>
              <a:buChar char="•"/>
            </a:pPr>
            <a:r>
              <a:rPr lang="en-US" sz="2000" dirty="0">
                <a:latin typeface="Aptos"/>
                <a:cs typeface="Arial"/>
              </a:rPr>
              <a:t>Facility Diversion</a:t>
            </a:r>
          </a:p>
          <a:p>
            <a:pPr marL="285750" indent="-285750">
              <a:buFont typeface="Arial"/>
              <a:buChar char="•"/>
            </a:pPr>
            <a:endParaRPr lang="en-US" sz="2000" dirty="0">
              <a:latin typeface="Aptos"/>
              <a:cs typeface="Arial"/>
            </a:endParaRPr>
          </a:p>
          <a:p>
            <a:pPr marL="285750" indent="-285750">
              <a:buFont typeface="Arial"/>
              <a:buChar char="•"/>
            </a:pPr>
            <a:r>
              <a:rPr lang="en-US" sz="2000" dirty="0">
                <a:latin typeface="Aptos"/>
                <a:cs typeface="Arial"/>
              </a:rPr>
              <a:t>Mental and Behavioral Health Crisis Response </a:t>
            </a:r>
          </a:p>
        </p:txBody>
      </p:sp>
    </p:spTree>
    <p:extLst>
      <p:ext uri="{BB962C8B-B14F-4D97-AF65-F5344CB8AC3E}">
        <p14:creationId xmlns:p14="http://schemas.microsoft.com/office/powerpoint/2010/main" val="38113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D8B0-18CD-4552-BA12-7A7A95D8569C}"/>
              </a:ext>
            </a:extLst>
          </p:cNvPr>
          <p:cNvSpPr>
            <a:spLocks noGrp="1"/>
          </p:cNvSpPr>
          <p:nvPr>
            <p:ph type="title"/>
          </p:nvPr>
        </p:nvSpPr>
        <p:spPr/>
        <p:txBody>
          <a:bodyPr/>
          <a:lstStyle/>
          <a:p>
            <a:r>
              <a:rPr lang="en-US" dirty="0"/>
              <a:t>MCO and Provider Engagement</a:t>
            </a:r>
          </a:p>
        </p:txBody>
      </p:sp>
      <p:sp>
        <p:nvSpPr>
          <p:cNvPr id="3" name="Text Placeholder 2">
            <a:extLst>
              <a:ext uri="{FF2B5EF4-FFF2-40B4-BE49-F238E27FC236}">
                <a16:creationId xmlns:a16="http://schemas.microsoft.com/office/drawing/2014/main" id="{940B0B95-30A4-1740-EA78-D7B5B89319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44859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325199" y="132480"/>
            <a:ext cx="6167143" cy="1355908"/>
          </a:xfrm>
        </p:spPr>
        <p:txBody>
          <a:bodyPr>
            <a:normAutofit/>
          </a:bodyPr>
          <a:lstStyle/>
          <a:p>
            <a:r>
              <a:rPr lang="en-US" sz="3200" dirty="0">
                <a:solidFill>
                  <a:schemeClr val="accent1"/>
                </a:solidFill>
                <a:sym typeface="Gill Sans"/>
              </a:rPr>
              <a:t>HOME Services and Providers Workgroup Logistics</a:t>
            </a:r>
            <a:endParaRPr lang="en-US" sz="3200" dirty="0">
              <a:solidFill>
                <a:schemeClr val="accent1"/>
              </a:solidFill>
            </a:endParaRPr>
          </a:p>
        </p:txBody>
      </p:sp>
      <p:sp>
        <p:nvSpPr>
          <p:cNvPr id="6" name="Content Placeholder 5">
            <a:extLst>
              <a:ext uri="{FF2B5EF4-FFF2-40B4-BE49-F238E27FC236}">
                <a16:creationId xmlns:a16="http://schemas.microsoft.com/office/drawing/2014/main" id="{6EF053A6-BC92-CB74-A23E-85DCFF3AD3A3}"/>
              </a:ext>
            </a:extLst>
          </p:cNvPr>
          <p:cNvSpPr>
            <a:spLocks noGrp="1"/>
          </p:cNvSpPr>
          <p:nvPr>
            <p:ph sz="half" idx="1"/>
          </p:nvPr>
        </p:nvSpPr>
        <p:spPr>
          <a:xfrm>
            <a:off x="325199" y="1542404"/>
            <a:ext cx="3838079" cy="4351338"/>
          </a:xfrm>
        </p:spPr>
        <p:txBody>
          <a:bodyPr vert="horz" lIns="91440" tIns="45720" rIns="91440" bIns="45720" rtlCol="0" anchor="t">
            <a:normAutofit/>
          </a:bodyPr>
          <a:lstStyle/>
          <a:p>
            <a:r>
              <a:rPr lang="en-US" sz="2000" dirty="0"/>
              <a:t>Meeting Frequency: Monthly for 1.5 hours.</a:t>
            </a:r>
            <a:endParaRPr lang="en-US" sz="2000" dirty="0">
              <a:cs typeface="Arial"/>
            </a:endParaRPr>
          </a:p>
          <a:p>
            <a:pPr>
              <a:lnSpc>
                <a:spcPct val="100000"/>
              </a:lnSpc>
              <a:spcAft>
                <a:spcPts val="600"/>
              </a:spcAft>
            </a:pPr>
            <a:r>
              <a:rPr lang="en-US" sz="2000" dirty="0"/>
              <a:t>Participants:</a:t>
            </a:r>
            <a:endParaRPr lang="en-US" sz="2000" dirty="0">
              <a:cs typeface="Arial"/>
            </a:endParaRPr>
          </a:p>
          <a:p>
            <a:pPr lvl="1">
              <a:lnSpc>
                <a:spcPct val="100000"/>
              </a:lnSpc>
              <a:spcAft>
                <a:spcPts val="600"/>
              </a:spcAft>
            </a:pPr>
            <a:r>
              <a:rPr lang="en-US" sz="2000" dirty="0"/>
              <a:t>HHS, MCOs, and Providers</a:t>
            </a:r>
            <a:endParaRPr lang="en-US" sz="2000" dirty="0">
              <a:cs typeface="Arial"/>
            </a:endParaRPr>
          </a:p>
          <a:p>
            <a:pPr lvl="1"/>
            <a:endParaRPr lang="en-US" dirty="0"/>
          </a:p>
          <a:p>
            <a:pPr marL="274320">
              <a:lnSpc>
                <a:spcPct val="100000"/>
              </a:lnSpc>
              <a:spcBef>
                <a:spcPts val="600"/>
              </a:spcBef>
              <a:spcAft>
                <a:spcPts val="600"/>
              </a:spcAft>
            </a:pPr>
            <a:endParaRPr lang="en-US" dirty="0"/>
          </a:p>
        </p:txBody>
      </p:sp>
      <p:sp>
        <p:nvSpPr>
          <p:cNvPr id="7" name="TextBox 6">
            <a:extLst>
              <a:ext uri="{FF2B5EF4-FFF2-40B4-BE49-F238E27FC236}">
                <a16:creationId xmlns:a16="http://schemas.microsoft.com/office/drawing/2014/main" id="{89AD0EA7-604A-FCCE-A3A6-E65BE7D4B8C1}"/>
              </a:ext>
            </a:extLst>
          </p:cNvPr>
          <p:cNvSpPr txBox="1"/>
          <p:nvPr/>
        </p:nvSpPr>
        <p:spPr>
          <a:xfrm>
            <a:off x="4618455" y="1542404"/>
            <a:ext cx="2864365" cy="64698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a:solidFill>
                  <a:schemeClr val="tx1"/>
                </a:solidFill>
              </a:rPr>
              <a:t>Workgroup Kick-Off Meeting: </a:t>
            </a:r>
          </a:p>
          <a:p>
            <a:pPr algn="ctr"/>
            <a:r>
              <a:rPr lang="en-US" sz="1600" b="1" dirty="0">
                <a:solidFill>
                  <a:schemeClr val="tx1"/>
                </a:solidFill>
              </a:rPr>
              <a:t>April 10, 2025</a:t>
            </a:r>
          </a:p>
        </p:txBody>
      </p:sp>
      <p:sp>
        <p:nvSpPr>
          <p:cNvPr id="8" name="TextBox 7">
            <a:extLst>
              <a:ext uri="{FF2B5EF4-FFF2-40B4-BE49-F238E27FC236}">
                <a16:creationId xmlns:a16="http://schemas.microsoft.com/office/drawing/2014/main" id="{1B9E907A-0165-4BA7-4156-65D0529475EB}"/>
              </a:ext>
            </a:extLst>
          </p:cNvPr>
          <p:cNvSpPr txBox="1"/>
          <p:nvPr/>
        </p:nvSpPr>
        <p:spPr>
          <a:xfrm>
            <a:off x="4618455" y="2379026"/>
            <a:ext cx="2864365" cy="30315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u="sng" dirty="0">
                <a:solidFill>
                  <a:schemeClr val="tx1"/>
                </a:solidFill>
              </a:rPr>
              <a:t>HHS Workgroup Members:</a:t>
            </a:r>
          </a:p>
          <a:p>
            <a:pPr algn="ctr"/>
            <a:endParaRPr lang="en-US" sz="1600" dirty="0">
              <a:solidFill>
                <a:schemeClr val="tx1"/>
              </a:solidFill>
            </a:endParaRPr>
          </a:p>
          <a:p>
            <a:pPr marL="285750" lvl="1" indent="-285750">
              <a:lnSpc>
                <a:spcPct val="100000"/>
              </a:lnSpc>
              <a:spcAft>
                <a:spcPts val="600"/>
              </a:spcAft>
              <a:buFont typeface="Arial" panose="020B0604020202020204" pitchFamily="34" charset="0"/>
              <a:buChar char="•"/>
            </a:pPr>
            <a:r>
              <a:rPr lang="en-US" sz="1600" b="1" dirty="0">
                <a:solidFill>
                  <a:schemeClr val="tx1"/>
                </a:solidFill>
              </a:rPr>
              <a:t>Christy Casey, LTSS Policy Manager (Workgroup Lead)</a:t>
            </a:r>
          </a:p>
          <a:p>
            <a:pPr marL="285750" lvl="1" indent="-285750">
              <a:lnSpc>
                <a:spcPct val="100000"/>
              </a:lnSpc>
              <a:spcAft>
                <a:spcPts val="600"/>
              </a:spcAft>
              <a:buFont typeface="Arial" panose="020B0604020202020204" pitchFamily="34" charset="0"/>
              <a:buChar char="•"/>
            </a:pPr>
            <a:r>
              <a:rPr lang="en-US" sz="1600" dirty="0">
                <a:solidFill>
                  <a:schemeClr val="tx1"/>
                </a:solidFill>
              </a:rPr>
              <a:t>Sabrina Johnson, Provider Enrollment Officer</a:t>
            </a:r>
          </a:p>
          <a:p>
            <a:pPr marL="285750" lvl="1" indent="-285750">
              <a:lnSpc>
                <a:spcPct val="100000"/>
              </a:lnSpc>
              <a:spcAft>
                <a:spcPts val="600"/>
              </a:spcAft>
              <a:buFont typeface="Arial" panose="020B0604020202020204" pitchFamily="34" charset="0"/>
              <a:buChar char="•"/>
            </a:pPr>
            <a:r>
              <a:rPr lang="en-US" sz="1600" dirty="0">
                <a:solidFill>
                  <a:schemeClr val="tx1"/>
                </a:solidFill>
              </a:rPr>
              <a:t>LeAnn Moskowitz, LTSS Policy Manager</a:t>
            </a:r>
          </a:p>
          <a:p>
            <a:pPr marL="285750" lvl="1" indent="-285750">
              <a:lnSpc>
                <a:spcPct val="100000"/>
              </a:lnSpc>
              <a:spcAft>
                <a:spcPts val="600"/>
              </a:spcAft>
              <a:buFont typeface="Arial" panose="020B0604020202020204" pitchFamily="34" charset="0"/>
              <a:buChar char="•"/>
            </a:pPr>
            <a:r>
              <a:rPr lang="en-US" sz="1600" dirty="0">
                <a:solidFill>
                  <a:schemeClr val="tx1"/>
                </a:solidFill>
              </a:rPr>
              <a:t>Latisha McGuire, LTSS Policy Manager</a:t>
            </a:r>
          </a:p>
        </p:txBody>
      </p:sp>
    </p:spTree>
    <p:extLst>
      <p:ext uri="{BB962C8B-B14F-4D97-AF65-F5344CB8AC3E}">
        <p14:creationId xmlns:p14="http://schemas.microsoft.com/office/powerpoint/2010/main" val="138718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3630-6744-1CC4-0369-1550EA58A7A3}"/>
              </a:ext>
            </a:extLst>
          </p:cNvPr>
          <p:cNvSpPr>
            <a:spLocks noGrp="1"/>
          </p:cNvSpPr>
          <p:nvPr>
            <p:ph type="title"/>
          </p:nvPr>
        </p:nvSpPr>
        <p:spPr>
          <a:xfrm>
            <a:off x="315084" y="984"/>
            <a:ext cx="7886700" cy="1325563"/>
          </a:xfrm>
        </p:spPr>
        <p:txBody>
          <a:bodyPr>
            <a:normAutofit/>
          </a:bodyPr>
          <a:lstStyle/>
          <a:p>
            <a:r>
              <a:rPr lang="en-US" sz="3000" dirty="0">
                <a:solidFill>
                  <a:srgbClr val="04627A"/>
                </a:solidFill>
                <a:sym typeface="Gill Sans"/>
              </a:rPr>
              <a:t>HOME Services and Providers Workgroup</a:t>
            </a:r>
            <a:endParaRPr lang="en-US" sz="3000" dirty="0">
              <a:solidFill>
                <a:srgbClr val="04627A"/>
              </a:solidFill>
            </a:endParaRPr>
          </a:p>
        </p:txBody>
      </p:sp>
      <p:sp>
        <p:nvSpPr>
          <p:cNvPr id="4" name="Content Placeholder 3">
            <a:extLst>
              <a:ext uri="{FF2B5EF4-FFF2-40B4-BE49-F238E27FC236}">
                <a16:creationId xmlns:a16="http://schemas.microsoft.com/office/drawing/2014/main" id="{4CA19C8C-99F5-E690-C1DD-2D2F4C650B6E}"/>
              </a:ext>
            </a:extLst>
          </p:cNvPr>
          <p:cNvSpPr>
            <a:spLocks noGrp="1"/>
          </p:cNvSpPr>
          <p:nvPr>
            <p:ph sz="half" idx="1"/>
          </p:nvPr>
        </p:nvSpPr>
        <p:spPr>
          <a:xfrm>
            <a:off x="314541" y="1200272"/>
            <a:ext cx="4389120" cy="4957314"/>
          </a:xfrm>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normAutofit fontScale="25000" lnSpcReduction="20000"/>
          </a:bodyPr>
          <a:lstStyle/>
          <a:p>
            <a:pPr marL="0" indent="0">
              <a:lnSpc>
                <a:spcPct val="120000"/>
              </a:lnSpc>
              <a:spcBef>
                <a:spcPts val="0"/>
              </a:spcBef>
              <a:buNone/>
            </a:pPr>
            <a:r>
              <a:rPr lang="en-US" sz="7200" b="1" dirty="0">
                <a:solidFill>
                  <a:schemeClr val="tx1"/>
                </a:solidFill>
              </a:rPr>
              <a:t>Goals of the workgroup are to:</a:t>
            </a:r>
            <a:endParaRPr lang="en-US" sz="7200" b="1" dirty="0">
              <a:solidFill>
                <a:schemeClr val="tx1"/>
              </a:solidFill>
              <a:cs typeface="Arial"/>
            </a:endParaRPr>
          </a:p>
          <a:p>
            <a:pPr marL="0" indent="0">
              <a:lnSpc>
                <a:spcPct val="120000"/>
              </a:lnSpc>
              <a:spcBef>
                <a:spcPts val="0"/>
              </a:spcBef>
              <a:buNone/>
            </a:pPr>
            <a:endParaRPr lang="en-US" sz="7200" b="1" dirty="0">
              <a:solidFill>
                <a:schemeClr val="tx1"/>
              </a:solidFill>
            </a:endParaRPr>
          </a:p>
          <a:p>
            <a:pPr>
              <a:lnSpc>
                <a:spcPct val="120000"/>
              </a:lnSpc>
              <a:spcBef>
                <a:spcPts val="0"/>
              </a:spcBef>
            </a:pPr>
            <a:r>
              <a:rPr lang="en-US" sz="6000" dirty="0">
                <a:solidFill>
                  <a:schemeClr val="tx1"/>
                </a:solidFill>
              </a:rPr>
              <a:t>Define the qualifications providers should have to deliver HOME services to all eligible populations.</a:t>
            </a:r>
            <a:endParaRPr lang="en-US" sz="6000" dirty="0">
              <a:solidFill>
                <a:schemeClr val="tx1"/>
              </a:solidFill>
              <a:cs typeface="Arial"/>
            </a:endParaRPr>
          </a:p>
          <a:p>
            <a:pPr>
              <a:lnSpc>
                <a:spcPct val="120000"/>
              </a:lnSpc>
              <a:spcBef>
                <a:spcPts val="0"/>
              </a:spcBef>
            </a:pPr>
            <a:r>
              <a:rPr lang="en-US" sz="6000" dirty="0">
                <a:solidFill>
                  <a:schemeClr val="tx1"/>
                </a:solidFill>
              </a:rPr>
              <a:t>Provide guidelines to MCOs about provider enrollment in HOME waivers.  </a:t>
            </a:r>
            <a:endParaRPr lang="en-US" sz="6000" dirty="0">
              <a:solidFill>
                <a:schemeClr val="tx1"/>
              </a:solidFill>
              <a:cs typeface="Arial"/>
            </a:endParaRPr>
          </a:p>
          <a:p>
            <a:pPr>
              <a:lnSpc>
                <a:spcPct val="120000"/>
              </a:lnSpc>
              <a:spcBef>
                <a:spcPts val="0"/>
              </a:spcBef>
            </a:pPr>
            <a:r>
              <a:rPr lang="en-US" sz="6000" dirty="0">
                <a:solidFill>
                  <a:schemeClr val="tx1"/>
                </a:solidFill>
              </a:rPr>
              <a:t>Provide input on the provider communications and engagement plan for HOME implementation (e.g., informational letters, provider manuals, HCBS provider application).</a:t>
            </a:r>
            <a:endParaRPr lang="en-US" sz="6000" dirty="0">
              <a:solidFill>
                <a:schemeClr val="tx1"/>
              </a:solidFill>
              <a:cs typeface="Arial"/>
            </a:endParaRPr>
          </a:p>
          <a:p>
            <a:pPr>
              <a:lnSpc>
                <a:spcPct val="120000"/>
              </a:lnSpc>
              <a:spcBef>
                <a:spcPts val="0"/>
              </a:spcBef>
            </a:pPr>
            <a:r>
              <a:rPr lang="en-US" sz="6000" dirty="0">
                <a:solidFill>
                  <a:schemeClr val="tx1"/>
                </a:solidFill>
              </a:rPr>
              <a:t>Identify strategies to enhance HCBS workforce and provider capacity.</a:t>
            </a:r>
            <a:endParaRPr lang="en-US" sz="6000" dirty="0">
              <a:solidFill>
                <a:schemeClr val="tx1"/>
              </a:solidFill>
              <a:cs typeface="Arial"/>
            </a:endParaRPr>
          </a:p>
          <a:p>
            <a:pPr>
              <a:lnSpc>
                <a:spcPct val="120000"/>
              </a:lnSpc>
              <a:spcBef>
                <a:spcPts val="0"/>
              </a:spcBef>
            </a:pPr>
            <a:r>
              <a:rPr lang="en-US" sz="6000" dirty="0">
                <a:solidFill>
                  <a:schemeClr val="tx1"/>
                </a:solidFill>
              </a:rPr>
              <a:t>Discuss and identify areas of collaboration between HHS, MCOs, and participating providers to prepare for the successful implementation of HOME.</a:t>
            </a:r>
            <a:endParaRPr lang="en-US" sz="6000" dirty="0">
              <a:solidFill>
                <a:schemeClr val="tx1"/>
              </a:solidFill>
              <a:cs typeface="Arial"/>
            </a:endParaRPr>
          </a:p>
        </p:txBody>
      </p:sp>
      <p:sp>
        <p:nvSpPr>
          <p:cNvPr id="6" name="Content Placeholder 5">
            <a:extLst>
              <a:ext uri="{FF2B5EF4-FFF2-40B4-BE49-F238E27FC236}">
                <a16:creationId xmlns:a16="http://schemas.microsoft.com/office/drawing/2014/main" id="{01474D74-A081-D753-0385-232EF49186AA}"/>
              </a:ext>
            </a:extLst>
          </p:cNvPr>
          <p:cNvSpPr>
            <a:spLocks noGrp="1"/>
          </p:cNvSpPr>
          <p:nvPr>
            <p:ph sz="half" idx="2"/>
          </p:nvPr>
        </p:nvSpPr>
        <p:spPr>
          <a:xfrm>
            <a:off x="4916620" y="1200272"/>
            <a:ext cx="3284621" cy="4957314"/>
          </a:xfrm>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normAutofit fontScale="25000" lnSpcReduction="20000"/>
          </a:bodyPr>
          <a:lstStyle/>
          <a:p>
            <a:pPr marL="0" indent="0">
              <a:lnSpc>
                <a:spcPct val="120000"/>
              </a:lnSpc>
              <a:spcBef>
                <a:spcPts val="0"/>
              </a:spcBef>
              <a:buNone/>
            </a:pPr>
            <a:r>
              <a:rPr lang="en-US" sz="7200" b="1" dirty="0">
                <a:solidFill>
                  <a:schemeClr val="tx1"/>
                </a:solidFill>
              </a:rPr>
              <a:t>Outputs from this workgroup include:</a:t>
            </a:r>
            <a:endParaRPr lang="en-US" sz="7200" b="1" dirty="0">
              <a:solidFill>
                <a:schemeClr val="tx1"/>
              </a:solidFill>
              <a:cs typeface="Arial"/>
            </a:endParaRPr>
          </a:p>
          <a:p>
            <a:pPr marL="0" indent="0">
              <a:lnSpc>
                <a:spcPct val="120000"/>
              </a:lnSpc>
              <a:spcBef>
                <a:spcPts val="0"/>
              </a:spcBef>
              <a:buNone/>
            </a:pPr>
            <a:endParaRPr lang="en-US" sz="7200" b="1" dirty="0">
              <a:solidFill>
                <a:schemeClr val="tx1"/>
              </a:solidFill>
            </a:endParaRPr>
          </a:p>
          <a:p>
            <a:pPr>
              <a:lnSpc>
                <a:spcPct val="120000"/>
              </a:lnSpc>
              <a:spcBef>
                <a:spcPts val="0"/>
              </a:spcBef>
            </a:pPr>
            <a:r>
              <a:rPr lang="en-US" sz="6000" dirty="0">
                <a:solidFill>
                  <a:schemeClr val="tx1"/>
                </a:solidFill>
              </a:rPr>
              <a:t>Recommendations for provider qualifications.</a:t>
            </a:r>
            <a:endParaRPr lang="en-US" sz="6000" dirty="0">
              <a:solidFill>
                <a:schemeClr val="tx1"/>
              </a:solidFill>
              <a:cs typeface="Arial"/>
            </a:endParaRPr>
          </a:p>
          <a:p>
            <a:pPr>
              <a:lnSpc>
                <a:spcPct val="120000"/>
              </a:lnSpc>
              <a:spcBef>
                <a:spcPts val="0"/>
              </a:spcBef>
            </a:pPr>
            <a:r>
              <a:rPr lang="en-US" sz="6000" dirty="0">
                <a:solidFill>
                  <a:schemeClr val="tx1"/>
                </a:solidFill>
              </a:rPr>
              <a:t>List of information needs, dissemination needs, and timing considerations to inform the Provider Communications and Support Plan.</a:t>
            </a:r>
            <a:endParaRPr lang="en-US" sz="6000" dirty="0">
              <a:solidFill>
                <a:schemeClr val="tx1"/>
              </a:solidFill>
              <a:cs typeface="Arial"/>
            </a:endParaRPr>
          </a:p>
          <a:p>
            <a:pPr>
              <a:lnSpc>
                <a:spcPct val="120000"/>
              </a:lnSpc>
              <a:spcBef>
                <a:spcPts val="0"/>
              </a:spcBef>
            </a:pPr>
            <a:r>
              <a:rPr lang="en-US" sz="6000" dirty="0">
                <a:solidFill>
                  <a:schemeClr val="tx1"/>
                </a:solidFill>
              </a:rPr>
              <a:t>Recommendations to support HCBS providers and improve service delivery for populations of concern.</a:t>
            </a:r>
            <a:endParaRPr lang="en-US" sz="6000" dirty="0">
              <a:solidFill>
                <a:schemeClr val="tx1"/>
              </a:solidFill>
              <a:cs typeface="Arial"/>
            </a:endParaRPr>
          </a:p>
          <a:p>
            <a:pPr>
              <a:lnSpc>
                <a:spcPct val="120000"/>
              </a:lnSpc>
              <a:spcBef>
                <a:spcPts val="0"/>
              </a:spcBef>
            </a:pPr>
            <a:r>
              <a:rPr lang="en-US" sz="6000" dirty="0">
                <a:solidFill>
                  <a:schemeClr val="tx1"/>
                </a:solidFill>
              </a:rPr>
              <a:t>List of considerations for provider transition and enrollment under the HOME waivers.</a:t>
            </a:r>
            <a:endParaRPr lang="en-US" sz="6000" dirty="0">
              <a:solidFill>
                <a:schemeClr val="tx1"/>
              </a:solidFill>
              <a:cs typeface="Arial"/>
            </a:endParaRPr>
          </a:p>
        </p:txBody>
      </p:sp>
    </p:spTree>
    <p:extLst>
      <p:ext uri="{BB962C8B-B14F-4D97-AF65-F5344CB8AC3E}">
        <p14:creationId xmlns:p14="http://schemas.microsoft.com/office/powerpoint/2010/main" val="214055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D54E-ABC3-BDC9-DEF8-3A78966E8044}"/>
              </a:ext>
            </a:extLst>
          </p:cNvPr>
          <p:cNvSpPr>
            <a:spLocks noGrp="1"/>
          </p:cNvSpPr>
          <p:nvPr>
            <p:ph type="title"/>
          </p:nvPr>
        </p:nvSpPr>
        <p:spPr>
          <a:xfrm>
            <a:off x="628650" y="233630"/>
            <a:ext cx="7886700" cy="1325563"/>
          </a:xfrm>
        </p:spPr>
        <p:txBody>
          <a:bodyPr/>
          <a:lstStyle/>
          <a:p>
            <a:r>
              <a:rPr lang="en-US" dirty="0">
                <a:solidFill>
                  <a:schemeClr val="accent1"/>
                </a:solidFill>
              </a:rPr>
              <a:t>Quick Reminders</a:t>
            </a:r>
          </a:p>
        </p:txBody>
      </p:sp>
      <p:sp>
        <p:nvSpPr>
          <p:cNvPr id="3" name="Content Placeholder 2">
            <a:extLst>
              <a:ext uri="{FF2B5EF4-FFF2-40B4-BE49-F238E27FC236}">
                <a16:creationId xmlns:a16="http://schemas.microsoft.com/office/drawing/2014/main" id="{BFA4302D-114C-79A7-0D01-04531BBA19E0}"/>
              </a:ext>
            </a:extLst>
          </p:cNvPr>
          <p:cNvSpPr>
            <a:spLocks noGrp="1"/>
          </p:cNvSpPr>
          <p:nvPr>
            <p:ph idx="1"/>
          </p:nvPr>
        </p:nvSpPr>
        <p:spPr>
          <a:xfrm>
            <a:off x="628650" y="1714359"/>
            <a:ext cx="6976346" cy="2793622"/>
          </a:xfrm>
        </p:spPr>
        <p:txBody>
          <a:bodyPr vert="horz" lIns="91440" tIns="45720" rIns="91440" bIns="45720" rtlCol="0" anchor="t">
            <a:normAutofit/>
          </a:bodyPr>
          <a:lstStyle/>
          <a:p>
            <a:r>
              <a:rPr lang="en-US" dirty="0">
                <a:latin typeface="Aptos"/>
              </a:rPr>
              <a:t>We record these meetings to help us write high-level meeting summaries.</a:t>
            </a:r>
          </a:p>
          <a:p>
            <a:pPr marL="0" indent="0">
              <a:buNone/>
            </a:pPr>
            <a:endParaRPr lang="en-US" dirty="0">
              <a:latin typeface="Aptos"/>
              <a:cs typeface="Arial"/>
            </a:endParaRPr>
          </a:p>
          <a:p>
            <a:r>
              <a:rPr lang="en-US" dirty="0">
                <a:latin typeface="Aptos"/>
              </a:rPr>
              <a:t>Topics and documents we share are for internal purposes and should not be shared outside of the steering committee.</a:t>
            </a:r>
          </a:p>
        </p:txBody>
      </p:sp>
    </p:spTree>
    <p:extLst>
      <p:ext uri="{BB962C8B-B14F-4D97-AF65-F5344CB8AC3E}">
        <p14:creationId xmlns:p14="http://schemas.microsoft.com/office/powerpoint/2010/main" val="145912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B8CA-61F3-53C7-B593-14F02F0B5C6C}"/>
              </a:ext>
            </a:extLst>
          </p:cNvPr>
          <p:cNvSpPr>
            <a:spLocks noGrp="1"/>
          </p:cNvSpPr>
          <p:nvPr>
            <p:ph type="title"/>
          </p:nvPr>
        </p:nvSpPr>
        <p:spPr>
          <a:xfrm>
            <a:off x="582203" y="2521220"/>
            <a:ext cx="7572125" cy="2852737"/>
          </a:xfrm>
        </p:spPr>
        <p:txBody>
          <a:bodyPr/>
          <a:lstStyle/>
          <a:p>
            <a:r>
              <a:rPr lang="en-US" dirty="0"/>
              <a:t>HOME Redesign Strategic Member Communications Planning:</a:t>
            </a:r>
            <a:br>
              <a:rPr lang="en-US" dirty="0"/>
            </a:br>
            <a:r>
              <a:rPr lang="en-US" dirty="0"/>
              <a:t>Assessment </a:t>
            </a:r>
          </a:p>
        </p:txBody>
      </p:sp>
    </p:spTree>
    <p:extLst>
      <p:ext uri="{BB962C8B-B14F-4D97-AF65-F5344CB8AC3E}">
        <p14:creationId xmlns:p14="http://schemas.microsoft.com/office/powerpoint/2010/main" val="2601571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346757" y="189125"/>
            <a:ext cx="7308561" cy="1022998"/>
          </a:xfrm>
        </p:spPr>
        <p:txBody>
          <a:bodyPr>
            <a:normAutofit/>
          </a:bodyPr>
          <a:lstStyle/>
          <a:p>
            <a:r>
              <a:rPr lang="en-US" sz="3200" dirty="0">
                <a:solidFill>
                  <a:schemeClr val="accent1"/>
                </a:solidFill>
              </a:rPr>
              <a:t>Background</a:t>
            </a:r>
            <a:endParaRPr lang="en-US" sz="3000" dirty="0">
              <a:solidFill>
                <a:schemeClr val="accent1"/>
              </a:solidFill>
            </a:endParaRPr>
          </a:p>
        </p:txBody>
      </p:sp>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356872" y="1208747"/>
            <a:ext cx="7305056" cy="4422531"/>
          </a:xfrm>
        </p:spPr>
        <p:txBody>
          <a:bodyPr>
            <a:noAutofit/>
          </a:bodyPr>
          <a:lstStyle/>
          <a:p>
            <a:pPr marL="365760" indent="-365760">
              <a:spcAft>
                <a:spcPts val="600"/>
              </a:spcAft>
            </a:pPr>
            <a:r>
              <a:rPr lang="en-US" sz="2400" dirty="0"/>
              <a:t>Member communications needs around:</a:t>
            </a:r>
          </a:p>
          <a:p>
            <a:pPr marL="822960" lvl="1" indent="-365760">
              <a:spcAft>
                <a:spcPts val="600"/>
              </a:spcAft>
            </a:pPr>
            <a:r>
              <a:rPr lang="en-US" sz="2000" dirty="0"/>
              <a:t>2025 assessment changes:</a:t>
            </a:r>
          </a:p>
          <a:p>
            <a:pPr marL="1280160" lvl="2" indent="-365760">
              <a:spcAft>
                <a:spcPts val="600"/>
              </a:spcAft>
            </a:pPr>
            <a:r>
              <a:rPr lang="en-US" sz="1600" dirty="0"/>
              <a:t>Transition to </a:t>
            </a:r>
            <a:r>
              <a:rPr lang="en-US" sz="1600" dirty="0" err="1"/>
              <a:t>Telligen</a:t>
            </a:r>
            <a:r>
              <a:rPr lang="en-US" sz="1600" dirty="0"/>
              <a:t> conducting assessments</a:t>
            </a:r>
          </a:p>
          <a:p>
            <a:pPr marL="1280160" lvl="2" indent="-365760">
              <a:spcAft>
                <a:spcPts val="600"/>
              </a:spcAft>
            </a:pPr>
            <a:r>
              <a:rPr lang="en-US" sz="1600" dirty="0"/>
              <a:t>Transition from SIS to </a:t>
            </a:r>
            <a:r>
              <a:rPr lang="en-US" sz="1600" dirty="0" err="1"/>
              <a:t>interRAI</a:t>
            </a:r>
            <a:r>
              <a:rPr lang="en-US" sz="1600" dirty="0"/>
              <a:t> for ID waiver members</a:t>
            </a:r>
          </a:p>
          <a:p>
            <a:pPr marL="822960" lvl="1" indent="-365760">
              <a:spcAft>
                <a:spcPts val="600"/>
              </a:spcAft>
            </a:pPr>
            <a:r>
              <a:rPr lang="en-US" sz="2000" dirty="0"/>
              <a:t>HOME upcoming transition to uniform assessment</a:t>
            </a:r>
          </a:p>
          <a:p>
            <a:pPr marL="1280160" lvl="2" indent="-365760">
              <a:spcAft>
                <a:spcPts val="600"/>
              </a:spcAft>
            </a:pPr>
            <a:r>
              <a:rPr lang="en-US" sz="1600" dirty="0"/>
              <a:t>Why a uniform assessment is beneficial</a:t>
            </a:r>
          </a:p>
          <a:p>
            <a:pPr marL="1280160" lvl="2" indent="-365760">
              <a:spcAft>
                <a:spcPts val="600"/>
              </a:spcAft>
            </a:pPr>
            <a:r>
              <a:rPr lang="en-US" sz="1600" dirty="0"/>
              <a:t>Educate about new assessment tool &amp; process</a:t>
            </a:r>
          </a:p>
          <a:p>
            <a:pPr marL="1737360" lvl="3" indent="-365760">
              <a:spcAft>
                <a:spcPts val="600"/>
              </a:spcAft>
            </a:pPr>
            <a:r>
              <a:rPr lang="en-US" sz="1400" dirty="0"/>
              <a:t>Give members information they need to navigate the new process</a:t>
            </a:r>
          </a:p>
          <a:p>
            <a:pPr marL="1737360" lvl="3" indent="-365760">
              <a:spcAft>
                <a:spcPts val="600"/>
              </a:spcAft>
            </a:pPr>
            <a:r>
              <a:rPr lang="en-US" sz="1400" dirty="0"/>
              <a:t>Understand what’s changing &amp; what’s staying the same</a:t>
            </a:r>
          </a:p>
          <a:p>
            <a:pPr marL="1737360" lvl="3" indent="-365760">
              <a:spcAft>
                <a:spcPts val="600"/>
              </a:spcAft>
            </a:pPr>
            <a:r>
              <a:rPr lang="en-US" sz="1400" dirty="0"/>
              <a:t>Provide information on how the transition stage between assessments will work </a:t>
            </a:r>
          </a:p>
          <a:p>
            <a:pPr marL="1280160" lvl="2" indent="-365760">
              <a:spcAft>
                <a:spcPts val="600"/>
              </a:spcAft>
            </a:pPr>
            <a:r>
              <a:rPr lang="en-US" sz="1600" dirty="0"/>
              <a:t>How assessment results will inform service planning &amp; budgets</a:t>
            </a:r>
          </a:p>
          <a:p>
            <a:pPr marL="0" indent="0">
              <a:spcAft>
                <a:spcPts val="600"/>
              </a:spcAft>
              <a:buNone/>
            </a:pPr>
            <a:endParaRPr lang="en-US" sz="2400" dirty="0"/>
          </a:p>
        </p:txBody>
      </p:sp>
    </p:spTree>
    <p:extLst>
      <p:ext uri="{BB962C8B-B14F-4D97-AF65-F5344CB8AC3E}">
        <p14:creationId xmlns:p14="http://schemas.microsoft.com/office/powerpoint/2010/main" val="305180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275952" y="249815"/>
            <a:ext cx="7308561" cy="1022998"/>
          </a:xfrm>
        </p:spPr>
        <p:txBody>
          <a:bodyPr>
            <a:normAutofit/>
          </a:bodyPr>
          <a:lstStyle/>
          <a:p>
            <a:r>
              <a:rPr lang="en-US" sz="3200" dirty="0">
                <a:solidFill>
                  <a:schemeClr val="accent1"/>
                </a:solidFill>
              </a:rPr>
              <a:t>Guiding questions to consider:</a:t>
            </a:r>
            <a:endParaRPr lang="en-US" sz="3000" dirty="0">
              <a:solidFill>
                <a:schemeClr val="accent1"/>
              </a:solidFill>
            </a:endParaRPr>
          </a:p>
        </p:txBody>
      </p:sp>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275952" y="1269438"/>
            <a:ext cx="6738614" cy="3752850"/>
          </a:xfrm>
        </p:spPr>
        <p:txBody>
          <a:bodyPr>
            <a:noAutofit/>
          </a:bodyPr>
          <a:lstStyle/>
          <a:p>
            <a:pPr marL="365760" indent="-365760">
              <a:spcAft>
                <a:spcPts val="600"/>
              </a:spcAft>
            </a:pPr>
            <a:r>
              <a:rPr lang="en-US" sz="2400" dirty="0"/>
              <a:t>What information is needed </a:t>
            </a:r>
            <a:r>
              <a:rPr lang="en-US" sz="2400" b="1" dirty="0"/>
              <a:t>before, during, and after policy changes </a:t>
            </a:r>
            <a:r>
              <a:rPr lang="en-US" sz="2400" dirty="0"/>
              <a:t>to address key member informational needs and common concerns?</a:t>
            </a:r>
          </a:p>
          <a:p>
            <a:pPr marL="365760" indent="-365760">
              <a:spcAft>
                <a:spcPts val="600"/>
              </a:spcAft>
            </a:pPr>
            <a:r>
              <a:rPr lang="en-US" sz="2400" dirty="0"/>
              <a:t>What is the best way to make sure members get the facts about </a:t>
            </a:r>
            <a:r>
              <a:rPr lang="en-US" sz="2400" b="1" dirty="0"/>
              <a:t>what is changing and what isn’t, why the changes are happening, and what the change will mean for them?</a:t>
            </a:r>
          </a:p>
          <a:p>
            <a:pPr marL="365760" indent="-365760">
              <a:spcAft>
                <a:spcPts val="600"/>
              </a:spcAft>
            </a:pPr>
            <a:r>
              <a:rPr lang="en-US" sz="2400" dirty="0"/>
              <a:t>What </a:t>
            </a:r>
            <a:r>
              <a:rPr lang="en-US" sz="2400" b="1" dirty="0"/>
              <a:t>communications pathways </a:t>
            </a:r>
            <a:r>
              <a:rPr lang="en-US" sz="2400" dirty="0"/>
              <a:t>are best for reaching members about this topic?</a:t>
            </a:r>
          </a:p>
        </p:txBody>
      </p:sp>
    </p:spTree>
    <p:extLst>
      <p:ext uri="{BB962C8B-B14F-4D97-AF65-F5344CB8AC3E}">
        <p14:creationId xmlns:p14="http://schemas.microsoft.com/office/powerpoint/2010/main" val="2844382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05-AFAF-E9A7-45B3-7FD5F4109338}"/>
              </a:ext>
            </a:extLst>
          </p:cNvPr>
          <p:cNvSpPr>
            <a:spLocks noGrp="1"/>
          </p:cNvSpPr>
          <p:nvPr>
            <p:ph type="title"/>
          </p:nvPr>
        </p:nvSpPr>
        <p:spPr>
          <a:xfrm>
            <a:off x="203818" y="-173996"/>
            <a:ext cx="7886700" cy="1325563"/>
          </a:xfrm>
        </p:spPr>
        <p:txBody>
          <a:bodyPr/>
          <a:lstStyle/>
          <a:p>
            <a:r>
              <a:rPr lang="en-US" dirty="0">
                <a:solidFill>
                  <a:schemeClr val="accent1"/>
                </a:solidFill>
              </a:rPr>
              <a:t>Minnesota</a:t>
            </a:r>
          </a:p>
        </p:txBody>
      </p:sp>
      <p:pic>
        <p:nvPicPr>
          <p:cNvPr id="4" name="Picture 3" descr="A screenshot of the &quot;MnCHOICES Assessment: How to get help&quot; brochure. This page of the brochure says who is eligible for an assessment, what an assessment is, and how members should prepare for an assessment.">
            <a:extLst>
              <a:ext uri="{FF2B5EF4-FFF2-40B4-BE49-F238E27FC236}">
                <a16:creationId xmlns:a16="http://schemas.microsoft.com/office/drawing/2014/main" id="{5DC2DA0D-F088-BDE5-A4FB-4FA6A096B42C}"/>
              </a:ext>
            </a:extLst>
          </p:cNvPr>
          <p:cNvPicPr>
            <a:picLocks noChangeAspect="1"/>
          </p:cNvPicPr>
          <p:nvPr/>
        </p:nvPicPr>
        <p:blipFill>
          <a:blip r:embed="rId3"/>
          <a:stretch>
            <a:fillRect/>
          </a:stretch>
        </p:blipFill>
        <p:spPr>
          <a:xfrm>
            <a:off x="4683466" y="0"/>
            <a:ext cx="4357863" cy="3796345"/>
          </a:xfrm>
          <a:prstGeom prst="rect">
            <a:avLst/>
          </a:prstGeom>
        </p:spPr>
      </p:pic>
      <p:pic>
        <p:nvPicPr>
          <p:cNvPr id="6" name="Picture 5" descr="screenshot of 2nd page of assessment brochure. title: &quot;MnCHOICES assessment: what you can expect.&quot; The page has sections for &quot;what will the assessor ask me&quot;, &quot;how will an assessment help me&quot; and &quot;what happens after the assessment?&quot;">
            <a:extLst>
              <a:ext uri="{FF2B5EF4-FFF2-40B4-BE49-F238E27FC236}">
                <a16:creationId xmlns:a16="http://schemas.microsoft.com/office/drawing/2014/main" id="{A43D5F94-D823-B405-C863-63ECB0799F12}"/>
              </a:ext>
            </a:extLst>
          </p:cNvPr>
          <p:cNvPicPr>
            <a:picLocks noChangeAspect="1"/>
          </p:cNvPicPr>
          <p:nvPr/>
        </p:nvPicPr>
        <p:blipFill>
          <a:blip r:embed="rId4"/>
          <a:srcRect b="4088"/>
          <a:stretch/>
        </p:blipFill>
        <p:spPr>
          <a:xfrm>
            <a:off x="4607763" y="3414624"/>
            <a:ext cx="4357863" cy="3492953"/>
          </a:xfrm>
          <a:prstGeom prst="rect">
            <a:avLst/>
          </a:prstGeom>
        </p:spPr>
      </p:pic>
      <p:sp>
        <p:nvSpPr>
          <p:cNvPr id="9" name="TextBox 8">
            <a:extLst>
              <a:ext uri="{FF2B5EF4-FFF2-40B4-BE49-F238E27FC236}">
                <a16:creationId xmlns:a16="http://schemas.microsoft.com/office/drawing/2014/main" id="{7E76C42E-6FB3-037C-EC2B-68250FE27A1D}"/>
              </a:ext>
            </a:extLst>
          </p:cNvPr>
          <p:cNvSpPr txBox="1"/>
          <p:nvPr/>
        </p:nvSpPr>
        <p:spPr>
          <a:xfrm>
            <a:off x="208712" y="982176"/>
            <a:ext cx="4251823" cy="5278368"/>
          </a:xfrm>
          <a:prstGeom prst="rect">
            <a:avLst/>
          </a:prstGeom>
          <a:noFill/>
        </p:spPr>
        <p:txBody>
          <a:bodyPr wrap="square" rtlCol="0">
            <a:spAutoFit/>
          </a:bodyPr>
          <a:lstStyle/>
          <a:p>
            <a:pPr algn="l">
              <a:spcBef>
                <a:spcPts val="600"/>
              </a:spcBef>
            </a:pPr>
            <a:r>
              <a:rPr lang="en-US" sz="1200" b="0" i="0" dirty="0" err="1">
                <a:solidFill>
                  <a:srgbClr val="333333"/>
                </a:solidFill>
                <a:effectLst/>
                <a:latin typeface="Open Sans" panose="020B0606030504020204" pitchFamily="34" charset="0"/>
              </a:rPr>
              <a:t>MnCHOICES</a:t>
            </a:r>
            <a:r>
              <a:rPr lang="en-US" sz="1200" b="0" i="0" dirty="0">
                <a:solidFill>
                  <a:srgbClr val="333333"/>
                </a:solidFill>
                <a:effectLst/>
                <a:latin typeface="Open Sans" panose="020B0606030504020204" pitchFamily="34" charset="0"/>
              </a:rPr>
              <a:t> is a computer application used by counties, tribal nations and managed care organizations to support their assessment and support planning work for Minnesotans who need long-term services and supports (LTSS), regardless of age, type of disability or service needs.</a:t>
            </a:r>
          </a:p>
          <a:p>
            <a:pPr algn="l">
              <a:spcBef>
                <a:spcPts val="600"/>
              </a:spcBef>
            </a:pPr>
            <a:r>
              <a:rPr lang="en-US" sz="1200" b="0" i="0" dirty="0">
                <a:solidFill>
                  <a:srgbClr val="333333"/>
                </a:solidFill>
                <a:effectLst/>
                <a:latin typeface="Open Sans" panose="020B0606030504020204" pitchFamily="34" charset="0"/>
              </a:rPr>
              <a:t>Certified assessors, care coordinators and case managers work with people of any age with a disability or anyone in need of long-term services and supports. They use </a:t>
            </a:r>
            <a:r>
              <a:rPr lang="en-US" sz="1200" b="0" i="0" dirty="0" err="1">
                <a:solidFill>
                  <a:srgbClr val="333333"/>
                </a:solidFill>
                <a:effectLst/>
                <a:latin typeface="Open Sans" panose="020B0606030504020204" pitchFamily="34" charset="0"/>
              </a:rPr>
              <a:t>MnCHOICES</a:t>
            </a:r>
            <a:r>
              <a:rPr lang="en-US" sz="1200" b="0" i="0" dirty="0">
                <a:solidFill>
                  <a:srgbClr val="333333"/>
                </a:solidFill>
                <a:effectLst/>
                <a:latin typeface="Open Sans" panose="020B0606030504020204" pitchFamily="34" charset="0"/>
              </a:rPr>
              <a:t> to discuss your preferences and the supports you need to live a good life. Your responses determine eligibility for a number of public programs, including home and community-based services waivers and Community First Services and Supports. Its rules-based system ensures that everyone is treated equitably.</a:t>
            </a:r>
          </a:p>
          <a:p>
            <a:pPr algn="l">
              <a:spcBef>
                <a:spcPts val="600"/>
              </a:spcBef>
            </a:pPr>
            <a:r>
              <a:rPr lang="en-US" sz="1200" b="0" i="0" dirty="0">
                <a:solidFill>
                  <a:srgbClr val="333333"/>
                </a:solidFill>
                <a:effectLst/>
                <a:latin typeface="Open Sans" panose="020B0606030504020204" pitchFamily="34" charset="0"/>
              </a:rPr>
              <a:t>To improve the state's long-term services and supports assessment and support planning process, DHS worked with </a:t>
            </a:r>
            <a:r>
              <a:rPr lang="en-US" sz="1200" b="0" i="0" dirty="0">
                <a:solidFill>
                  <a:srgbClr val="003865"/>
                </a:solidFill>
                <a:effectLst/>
                <a:latin typeface="Open Sans" panose="020B0606030504020204" pitchFamily="34" charset="0"/>
              </a:rPr>
              <a:t>FEI Systems</a:t>
            </a:r>
            <a:r>
              <a:rPr lang="en-US" sz="1200" b="0" i="0" dirty="0">
                <a:solidFill>
                  <a:srgbClr val="333333"/>
                </a:solidFill>
                <a:effectLst/>
                <a:latin typeface="Open Sans" panose="020B0606030504020204" pitchFamily="34" charset="0"/>
              </a:rPr>
              <a:t> to develop the </a:t>
            </a:r>
            <a:r>
              <a:rPr lang="en-US" sz="1200" b="0" i="0" dirty="0" err="1">
                <a:solidFill>
                  <a:srgbClr val="333333"/>
                </a:solidFill>
                <a:effectLst/>
                <a:latin typeface="Open Sans" panose="020B0606030504020204" pitchFamily="34" charset="0"/>
              </a:rPr>
              <a:t>MnCHOICES</a:t>
            </a:r>
            <a:r>
              <a:rPr lang="en-US" sz="1200" b="0" i="0" dirty="0">
                <a:solidFill>
                  <a:srgbClr val="333333"/>
                </a:solidFill>
                <a:effectLst/>
                <a:latin typeface="Open Sans" panose="020B0606030504020204" pitchFamily="34" charset="0"/>
              </a:rPr>
              <a:t> computer application. The application:</a:t>
            </a:r>
          </a:p>
          <a:p>
            <a:pPr algn="l">
              <a:spcBef>
                <a:spcPts val="600"/>
              </a:spcBef>
              <a:buFont typeface="Arial" panose="020B0604020202020204" pitchFamily="34" charset="0"/>
              <a:buChar char="•"/>
            </a:pPr>
            <a:r>
              <a:rPr lang="en-US" sz="1200" b="0" i="0" dirty="0">
                <a:solidFill>
                  <a:srgbClr val="333333"/>
                </a:solidFill>
                <a:effectLst/>
                <a:latin typeface="Open Sans" panose="020B0606030504020204" pitchFamily="34" charset="0"/>
              </a:rPr>
              <a:t>Eliminates the need for multiple assessments to receive needed supports and services.</a:t>
            </a:r>
          </a:p>
          <a:p>
            <a:pPr algn="l">
              <a:spcBef>
                <a:spcPts val="600"/>
              </a:spcBef>
              <a:buFont typeface="Arial" panose="020B0604020202020204" pitchFamily="34" charset="0"/>
              <a:buChar char="•"/>
            </a:pPr>
            <a:r>
              <a:rPr lang="en-US" sz="1200" b="0" i="0" dirty="0">
                <a:solidFill>
                  <a:srgbClr val="333333"/>
                </a:solidFill>
                <a:effectLst/>
                <a:latin typeface="Open Sans" panose="020B0606030504020204" pitchFamily="34" charset="0"/>
              </a:rPr>
              <a:t>Helps you choose how you want to live, learn, work and play through the assessment and support-planning process.</a:t>
            </a:r>
          </a:p>
          <a:p>
            <a:pPr algn="l">
              <a:spcBef>
                <a:spcPts val="600"/>
              </a:spcBef>
              <a:buFont typeface="Arial" panose="020B0604020202020204" pitchFamily="34" charset="0"/>
              <a:buChar char="•"/>
            </a:pPr>
            <a:r>
              <a:rPr lang="en-US" sz="1200" b="0" i="0" dirty="0">
                <a:solidFill>
                  <a:srgbClr val="333333"/>
                </a:solidFill>
                <a:effectLst/>
                <a:latin typeface="Open Sans" panose="020B0606030504020204" pitchFamily="34" charset="0"/>
              </a:rPr>
              <a:t>Ensures consistency and equal access to services and supports statewide.</a:t>
            </a:r>
          </a:p>
        </p:txBody>
      </p:sp>
    </p:spTree>
    <p:extLst>
      <p:ext uri="{BB962C8B-B14F-4D97-AF65-F5344CB8AC3E}">
        <p14:creationId xmlns:p14="http://schemas.microsoft.com/office/powerpoint/2010/main" val="191519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05-AFAF-E9A7-45B3-7FD5F4109338}"/>
              </a:ext>
            </a:extLst>
          </p:cNvPr>
          <p:cNvSpPr>
            <a:spLocks noGrp="1"/>
          </p:cNvSpPr>
          <p:nvPr>
            <p:ph type="title"/>
          </p:nvPr>
        </p:nvSpPr>
        <p:spPr>
          <a:xfrm>
            <a:off x="287127" y="1"/>
            <a:ext cx="3315389" cy="982176"/>
          </a:xfrm>
        </p:spPr>
        <p:txBody>
          <a:bodyPr/>
          <a:lstStyle/>
          <a:p>
            <a:r>
              <a:rPr lang="en-US" dirty="0">
                <a:solidFill>
                  <a:schemeClr val="accent1"/>
                </a:solidFill>
              </a:rPr>
              <a:t>Maine</a:t>
            </a:r>
          </a:p>
        </p:txBody>
      </p:sp>
      <p:sp>
        <p:nvSpPr>
          <p:cNvPr id="5" name="TextBox 4">
            <a:extLst>
              <a:ext uri="{FF2B5EF4-FFF2-40B4-BE49-F238E27FC236}">
                <a16:creationId xmlns:a16="http://schemas.microsoft.com/office/drawing/2014/main" id="{B1665F3B-CFC2-0AA8-18A5-4371461C0441}"/>
              </a:ext>
            </a:extLst>
          </p:cNvPr>
          <p:cNvSpPr txBox="1"/>
          <p:nvPr/>
        </p:nvSpPr>
        <p:spPr>
          <a:xfrm>
            <a:off x="208712" y="982176"/>
            <a:ext cx="4251823" cy="5232202"/>
          </a:xfrm>
          <a:prstGeom prst="rect">
            <a:avLst/>
          </a:prstGeom>
          <a:noFill/>
        </p:spPr>
        <p:txBody>
          <a:bodyPr wrap="square" lIns="91440" tIns="45720" rIns="91440" bIns="45720" rtlCol="0" anchor="t">
            <a:spAutoFit/>
          </a:bodyPr>
          <a:lstStyle/>
          <a:p>
            <a:pPr algn="l"/>
            <a:r>
              <a:rPr lang="en-US" sz="1400" b="1" i="0" dirty="0">
                <a:solidFill>
                  <a:srgbClr val="335081"/>
                </a:solidFill>
                <a:effectLst/>
                <a:latin typeface="Aptos"/>
              </a:rPr>
              <a:t>SIS-A Implementation Project</a:t>
            </a:r>
          </a:p>
          <a:p>
            <a:pPr algn="l"/>
            <a:endParaRPr lang="en-US" sz="1400" b="1" i="0" dirty="0">
              <a:solidFill>
                <a:srgbClr val="335081"/>
              </a:solidFill>
              <a:effectLst/>
              <a:latin typeface="Aptos"/>
            </a:endParaRPr>
          </a:p>
          <a:p>
            <a:pPr algn="l"/>
            <a:r>
              <a:rPr lang="en-US" sz="1400" i="0" dirty="0">
                <a:effectLst/>
                <a:latin typeface="Aptos"/>
              </a:rPr>
              <a:t>The Department of Health and Human Services recognizes the need for a new standardized needs assessment tool for individuals with Intellectual and Developmental Disabilities (IDD) or Autism. In partnership with service recipients, families, providers, and other stakeholders, the Department has selected the SIS-A 2nd Edition for use in Maine. The SIS-A is intended to be used for all participants in the planned Lifespan Waiver and in 2023 and 2024 is being used to inform the Lifespan design, and to support Person Centered Planning. This project began in May 2021 and is expected to continue through March 2025. </a:t>
            </a:r>
          </a:p>
          <a:p>
            <a:pPr algn="l"/>
            <a:endParaRPr lang="en-US" sz="1400" i="0" dirty="0">
              <a:effectLst/>
              <a:latin typeface="Aptos"/>
            </a:endParaRPr>
          </a:p>
          <a:p>
            <a:pPr algn="l"/>
            <a:r>
              <a:rPr lang="en-US" sz="1400" i="0" dirty="0">
                <a:effectLst/>
                <a:latin typeface="Aptos"/>
              </a:rPr>
              <a:t>This project is part of reform work that is already underway at the Department’s Office of Aging and Disability Services (OADS). The implementation of this assessment tool is expected to provide fair and equitable determinations of need as well as other beneficial changes and efficiencies within the IDD service system.</a:t>
            </a:r>
          </a:p>
          <a:p>
            <a:pPr algn="l"/>
            <a:endParaRPr lang="en-US" sz="1200" b="1" i="0" dirty="0">
              <a:solidFill>
                <a:srgbClr val="335081"/>
              </a:solidFill>
              <a:effectLst/>
              <a:latin typeface="Open Sans" panose="020B0606030504020204" pitchFamily="34" charset="0"/>
            </a:endParaRPr>
          </a:p>
        </p:txBody>
      </p:sp>
      <p:pic>
        <p:nvPicPr>
          <p:cNvPr id="9" name="Picture 8" descr="screenshot of timeline section of Maine SIS-A website. includes clear time blocks for 1) release an RFP and select an assessment vendor, 2) train and certify assessors and begin assessments in early 2023, 3) begin collecting and analyzing data, 4) design and innovations contribute to lifespan waiver, and 5) stakeholder feedback on data analysis, service designs, etc.&#10;Links to 4 page pdf designing what a new assessment tool is needed and how Maine chose the SIS-A">
            <a:extLst>
              <a:ext uri="{FF2B5EF4-FFF2-40B4-BE49-F238E27FC236}">
                <a16:creationId xmlns:a16="http://schemas.microsoft.com/office/drawing/2014/main" id="{29EDB96A-C9C5-338A-8BD8-C8D4B5AE7B37}"/>
              </a:ext>
            </a:extLst>
          </p:cNvPr>
          <p:cNvPicPr>
            <a:picLocks noChangeAspect="1"/>
          </p:cNvPicPr>
          <p:nvPr/>
        </p:nvPicPr>
        <p:blipFill>
          <a:blip r:embed="rId3"/>
          <a:srcRect b="41163"/>
          <a:stretch/>
        </p:blipFill>
        <p:spPr>
          <a:xfrm>
            <a:off x="4248099" y="1"/>
            <a:ext cx="4538821" cy="2225406"/>
          </a:xfrm>
          <a:prstGeom prst="rect">
            <a:avLst/>
          </a:prstGeom>
        </p:spPr>
      </p:pic>
      <p:pic>
        <p:nvPicPr>
          <p:cNvPr id="11" name="Picture 10" descr="screenshot of video interview with participant about his assessment experience, and quotes from case managers and guardians about the assessment">
            <a:extLst>
              <a:ext uri="{FF2B5EF4-FFF2-40B4-BE49-F238E27FC236}">
                <a16:creationId xmlns:a16="http://schemas.microsoft.com/office/drawing/2014/main" id="{DC46D317-3EE1-3A47-11BE-CB84EB295E61}"/>
              </a:ext>
            </a:extLst>
          </p:cNvPr>
          <p:cNvPicPr>
            <a:picLocks noChangeAspect="1"/>
          </p:cNvPicPr>
          <p:nvPr/>
        </p:nvPicPr>
        <p:blipFill>
          <a:blip r:embed="rId4"/>
          <a:stretch>
            <a:fillRect/>
          </a:stretch>
        </p:blipFill>
        <p:spPr>
          <a:xfrm>
            <a:off x="4661463" y="2038217"/>
            <a:ext cx="4125457" cy="4819783"/>
          </a:xfrm>
          <a:prstGeom prst="rect">
            <a:avLst/>
          </a:prstGeom>
        </p:spPr>
      </p:pic>
    </p:spTree>
    <p:extLst>
      <p:ext uri="{BB962C8B-B14F-4D97-AF65-F5344CB8AC3E}">
        <p14:creationId xmlns:p14="http://schemas.microsoft.com/office/powerpoint/2010/main" val="1701530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405-AFAF-E9A7-45B3-7FD5F4109338}"/>
              </a:ext>
            </a:extLst>
          </p:cNvPr>
          <p:cNvSpPr>
            <a:spLocks noGrp="1"/>
          </p:cNvSpPr>
          <p:nvPr>
            <p:ph type="title"/>
          </p:nvPr>
        </p:nvSpPr>
        <p:spPr>
          <a:xfrm>
            <a:off x="208712" y="-207751"/>
            <a:ext cx="2632343" cy="1325563"/>
          </a:xfrm>
        </p:spPr>
        <p:txBody>
          <a:bodyPr/>
          <a:lstStyle/>
          <a:p>
            <a:r>
              <a:rPr lang="en-US" dirty="0">
                <a:solidFill>
                  <a:schemeClr val="accent1"/>
                </a:solidFill>
              </a:rPr>
              <a:t>Kansas</a:t>
            </a:r>
          </a:p>
        </p:txBody>
      </p:sp>
      <p:sp>
        <p:nvSpPr>
          <p:cNvPr id="3" name="TextBox 2">
            <a:extLst>
              <a:ext uri="{FF2B5EF4-FFF2-40B4-BE49-F238E27FC236}">
                <a16:creationId xmlns:a16="http://schemas.microsoft.com/office/drawing/2014/main" id="{90DEA955-77B1-2A22-736D-7F5F8A34E279}"/>
              </a:ext>
            </a:extLst>
          </p:cNvPr>
          <p:cNvSpPr txBox="1"/>
          <p:nvPr/>
        </p:nvSpPr>
        <p:spPr>
          <a:xfrm>
            <a:off x="208712" y="982176"/>
            <a:ext cx="3250819" cy="5463034"/>
          </a:xfrm>
          <a:prstGeom prst="rect">
            <a:avLst/>
          </a:prstGeom>
          <a:noFill/>
        </p:spPr>
        <p:txBody>
          <a:bodyPr wrap="square" lIns="91440" tIns="45720" rIns="91440" bIns="45720" rtlCol="0" anchor="t">
            <a:spAutoFit/>
          </a:bodyPr>
          <a:lstStyle/>
          <a:p>
            <a:pPr algn="l"/>
            <a:r>
              <a:rPr lang="en-US" sz="1300" i="0" dirty="0">
                <a:effectLst/>
                <a:latin typeface="Aptos"/>
              </a:rPr>
              <a:t>Kansas is implementing the Medicaid Functional Eligibility Instrument (MFEI) as part of a broader effort to modernize how supports for individuals with intellectual and developmental disabilities (IDD) are assessed and provided. The IDD Modernization Committee strongly recommended transitioning away from the BASIS assessment, which has long been criticized for being deficit-based and failing to provide a complete picture of an individual’s strengths and support needs. </a:t>
            </a:r>
          </a:p>
          <a:p>
            <a:pPr algn="l"/>
            <a:endParaRPr lang="en-US" sz="1300" i="0" dirty="0">
              <a:effectLst/>
              <a:latin typeface="Aptos"/>
            </a:endParaRPr>
          </a:p>
          <a:p>
            <a:pPr algn="l"/>
            <a:r>
              <a:rPr lang="en-US" sz="1300" i="0" dirty="0">
                <a:effectLst/>
                <a:latin typeface="Aptos"/>
              </a:rPr>
              <a:t>The shift to the MFEI, built on the </a:t>
            </a:r>
            <a:r>
              <a:rPr lang="en-US" sz="1300" i="0" err="1">
                <a:effectLst/>
                <a:latin typeface="Aptos"/>
              </a:rPr>
              <a:t>interRAI</a:t>
            </a:r>
            <a:r>
              <a:rPr lang="en-US" sz="1300" i="0" dirty="0">
                <a:effectLst/>
                <a:latin typeface="Aptos"/>
              </a:rPr>
              <a:t> framework, ensures that functional eligibility determinations are more accurate, standardized, and person-centered. In addition, Kansas is currently conducting a rate study to inform future rates and funding models. While new rate methodologies have not been finalized, the MFEI and </a:t>
            </a:r>
            <a:r>
              <a:rPr lang="en-US" sz="1300" i="0" err="1">
                <a:effectLst/>
                <a:latin typeface="Aptos"/>
              </a:rPr>
              <a:t>interRAI</a:t>
            </a:r>
            <a:r>
              <a:rPr lang="en-US" sz="1300" i="0" dirty="0">
                <a:effectLst/>
                <a:latin typeface="Aptos"/>
              </a:rPr>
              <a:t> tools will provide critical data to ensure that funding aligns with actual service needs rather than outdated assessment models.  </a:t>
            </a:r>
          </a:p>
          <a:p>
            <a:pPr algn="l"/>
            <a:endParaRPr lang="en-US" sz="1200" i="0" dirty="0">
              <a:effectLst/>
              <a:latin typeface="Open Sans" panose="020B0606030504020204" pitchFamily="34" charset="0"/>
            </a:endParaRPr>
          </a:p>
          <a:p>
            <a:pPr algn="l"/>
            <a:endParaRPr lang="en-US" sz="1200" b="1" i="0" dirty="0">
              <a:solidFill>
                <a:srgbClr val="335081"/>
              </a:solidFill>
              <a:effectLst/>
              <a:latin typeface="Open Sans" panose="020B0606030504020204" pitchFamily="34" charset="0"/>
            </a:endParaRPr>
          </a:p>
        </p:txBody>
      </p:sp>
      <p:pic>
        <p:nvPicPr>
          <p:cNvPr id="7" name="Picture 6" descr="What This Means for Providers and Participants &#10; For participants, this change means a more strengths-based assessment process that focuses on both abilities and support needs. Unlike BASIS, which primarily emphasized deficits, the MFEI provides a more holistic evaluation that ensures services align with individual preferences and goals. The new tool will help reduce disputes over eligibility and ensure a more transparent, fair approach to service planning. &#10;&#10;For providers, the MFEI and interRAI will improve access to participant data, allowing for better planning and coordination of services. The state’s current rate study will help inform how unbundled services and acuity-based funding structures will be developed, ensuring that rates are based on real-world costs and participant needs. The state has also reduced documentation burdens, meaning families, CDDOs, and providers can focus on assessment quality rather than excessive paperwork. &#10;&#10;Kansas is taking a phased approach to implementation to ensure a smooth transition. On July 1, 2025, the MFEI will replace the BASIS for waiver eligibility determinations, and MCOs will begin using the interRAI care planning tools for service planning. Rates for new waiver participants will follow a new methodology, while existing participants will remain at their current rates until July 1, 2026, or the implementation of unbundling day services, whichever occurs later. This transition period allows the state to analyze data, finalize rate methodologies, and ensure financial stability before full implementation. ">
            <a:extLst>
              <a:ext uri="{FF2B5EF4-FFF2-40B4-BE49-F238E27FC236}">
                <a16:creationId xmlns:a16="http://schemas.microsoft.com/office/drawing/2014/main" id="{28933CE9-4389-59F2-BFCD-C96C0C2B8276}"/>
              </a:ext>
            </a:extLst>
          </p:cNvPr>
          <p:cNvPicPr>
            <a:picLocks noChangeAspect="1"/>
          </p:cNvPicPr>
          <p:nvPr/>
        </p:nvPicPr>
        <p:blipFill>
          <a:blip r:embed="rId3"/>
          <a:stretch>
            <a:fillRect/>
          </a:stretch>
        </p:blipFill>
        <p:spPr>
          <a:xfrm>
            <a:off x="4117945" y="0"/>
            <a:ext cx="5026055" cy="2827812"/>
          </a:xfrm>
          <a:prstGeom prst="rect">
            <a:avLst/>
          </a:prstGeom>
        </p:spPr>
      </p:pic>
      <p:pic>
        <p:nvPicPr>
          <p:cNvPr id="9" name="Picture 8" descr="MFEI Myths vs Facts table">
            <a:extLst>
              <a:ext uri="{FF2B5EF4-FFF2-40B4-BE49-F238E27FC236}">
                <a16:creationId xmlns:a16="http://schemas.microsoft.com/office/drawing/2014/main" id="{CF1A1049-503D-B8F7-1884-E587E4835E1B}"/>
              </a:ext>
            </a:extLst>
          </p:cNvPr>
          <p:cNvPicPr>
            <a:picLocks noChangeAspect="1"/>
          </p:cNvPicPr>
          <p:nvPr/>
        </p:nvPicPr>
        <p:blipFill>
          <a:blip r:embed="rId4"/>
          <a:srcRect b="29744"/>
          <a:stretch/>
        </p:blipFill>
        <p:spPr>
          <a:xfrm>
            <a:off x="3976127" y="2812127"/>
            <a:ext cx="5167873" cy="2436123"/>
          </a:xfrm>
          <a:prstGeom prst="rect">
            <a:avLst/>
          </a:prstGeom>
        </p:spPr>
      </p:pic>
      <p:pic>
        <p:nvPicPr>
          <p:cNvPr id="11" name="Picture 10" descr="MFEI and InterRAI Care Planning FAQs&#10;What is the MFEI, and why is Kansas adopting it?&#10;How is the MFEI different from the BASIS?&#10;When does the MFEI go live?&#10;How long does the MFEI take compared to the BASIS?&#10;Does the MFEI require more documentation than the BASIS?&#10;The BASIS is required annually for everyone on the IDD waiver. Will this still be true for the MFEI?&#10;Will this change how many assessments I have to participate in?&#10;Will this change impact who qualifies for IDD waiver services?&#10;Will CDDOs still determine eligibility for the IDD waiver?">
            <a:extLst>
              <a:ext uri="{FF2B5EF4-FFF2-40B4-BE49-F238E27FC236}">
                <a16:creationId xmlns:a16="http://schemas.microsoft.com/office/drawing/2014/main" id="{22655741-45E6-E935-9BFD-6477CB26F0CD}"/>
              </a:ext>
            </a:extLst>
          </p:cNvPr>
          <p:cNvPicPr>
            <a:picLocks noChangeAspect="1"/>
          </p:cNvPicPr>
          <p:nvPr/>
        </p:nvPicPr>
        <p:blipFill>
          <a:blip r:embed="rId5"/>
          <a:stretch>
            <a:fillRect/>
          </a:stretch>
        </p:blipFill>
        <p:spPr>
          <a:xfrm>
            <a:off x="3976737" y="5224232"/>
            <a:ext cx="5167874" cy="1654850"/>
          </a:xfrm>
          <a:prstGeom prst="rect">
            <a:avLst/>
          </a:prstGeom>
        </p:spPr>
      </p:pic>
    </p:spTree>
    <p:extLst>
      <p:ext uri="{BB962C8B-B14F-4D97-AF65-F5344CB8AC3E}">
        <p14:creationId xmlns:p14="http://schemas.microsoft.com/office/powerpoint/2010/main" val="1805025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E445-4724-941F-6883-64F3B5647BAC}"/>
              </a:ext>
            </a:extLst>
          </p:cNvPr>
          <p:cNvSpPr>
            <a:spLocks noGrp="1"/>
          </p:cNvSpPr>
          <p:nvPr>
            <p:ph type="title"/>
          </p:nvPr>
        </p:nvSpPr>
        <p:spPr>
          <a:xfrm>
            <a:off x="375774" y="193170"/>
            <a:ext cx="7886700" cy="1664641"/>
          </a:xfrm>
        </p:spPr>
        <p:txBody>
          <a:bodyPr>
            <a:normAutofit/>
          </a:bodyPr>
          <a:lstStyle/>
          <a:p>
            <a:r>
              <a:rPr lang="en-US" dirty="0">
                <a:solidFill>
                  <a:schemeClr val="accent1"/>
                </a:solidFill>
              </a:rPr>
              <a:t>Assessment-focused member communications</a:t>
            </a:r>
          </a:p>
        </p:txBody>
      </p:sp>
      <p:sp>
        <p:nvSpPr>
          <p:cNvPr id="3" name="Content Placeholder 2">
            <a:extLst>
              <a:ext uri="{FF2B5EF4-FFF2-40B4-BE49-F238E27FC236}">
                <a16:creationId xmlns:a16="http://schemas.microsoft.com/office/drawing/2014/main" id="{B2A10101-F52E-4184-AD22-84F32BB89C20}"/>
              </a:ext>
            </a:extLst>
          </p:cNvPr>
          <p:cNvSpPr>
            <a:spLocks noGrp="1"/>
          </p:cNvSpPr>
          <p:nvPr>
            <p:ph sz="half" idx="1"/>
          </p:nvPr>
        </p:nvSpPr>
        <p:spPr>
          <a:xfrm>
            <a:off x="375773" y="1988106"/>
            <a:ext cx="7016806" cy="3966326"/>
          </a:xfrm>
        </p:spPr>
        <p:txBody>
          <a:bodyPr vert="horz" lIns="0" tIns="0" rIns="0" bIns="0" rtlCol="0" anchor="t">
            <a:normAutofit/>
          </a:bodyPr>
          <a:lstStyle/>
          <a:p>
            <a:pPr>
              <a:spcAft>
                <a:spcPts val="600"/>
              </a:spcAft>
            </a:pPr>
            <a:r>
              <a:rPr lang="en-US" sz="2400" dirty="0">
                <a:solidFill>
                  <a:srgbClr val="000000"/>
                </a:solidFill>
                <a:latin typeface="Arial"/>
                <a:cs typeface="Arial"/>
              </a:rPr>
              <a:t>What assessment communications would you want to see Iowa HHS develop for members?</a:t>
            </a:r>
          </a:p>
          <a:p>
            <a:pPr lvl="1">
              <a:spcAft>
                <a:spcPts val="600"/>
              </a:spcAft>
            </a:pPr>
            <a:r>
              <a:rPr lang="en-US" sz="2000" dirty="0">
                <a:solidFill>
                  <a:srgbClr val="000000"/>
                </a:solidFill>
                <a:latin typeface="Arial"/>
                <a:cs typeface="Arial"/>
              </a:rPr>
              <a:t>Topics and language</a:t>
            </a:r>
          </a:p>
          <a:p>
            <a:pPr lvl="1">
              <a:spcAft>
                <a:spcPts val="600"/>
              </a:spcAft>
            </a:pPr>
            <a:r>
              <a:rPr lang="en-US" sz="2000" dirty="0">
                <a:solidFill>
                  <a:srgbClr val="000000"/>
                </a:solidFill>
                <a:latin typeface="Arial"/>
                <a:cs typeface="Arial"/>
              </a:rPr>
              <a:t>Format and methods for sharing</a:t>
            </a:r>
          </a:p>
          <a:p>
            <a:pPr>
              <a:spcAft>
                <a:spcPts val="600"/>
              </a:spcAft>
            </a:pPr>
            <a:r>
              <a:rPr lang="en-US" sz="2400" dirty="0">
                <a:solidFill>
                  <a:srgbClr val="000000"/>
                </a:solidFill>
                <a:latin typeface="Arial"/>
                <a:cs typeface="Arial"/>
              </a:rPr>
              <a:t>What worked well in peer state communications materials? What didn’t?</a:t>
            </a:r>
          </a:p>
          <a:p>
            <a:pPr>
              <a:spcAft>
                <a:spcPts val="600"/>
              </a:spcAft>
            </a:pPr>
            <a:endParaRPr lang="en-US" sz="2400" dirty="0">
              <a:solidFill>
                <a:srgbClr val="000000"/>
              </a:solidFill>
              <a:latin typeface="Arial"/>
              <a:cs typeface="Arial"/>
            </a:endParaRPr>
          </a:p>
        </p:txBody>
      </p:sp>
    </p:spTree>
    <p:extLst>
      <p:ext uri="{BB962C8B-B14F-4D97-AF65-F5344CB8AC3E}">
        <p14:creationId xmlns:p14="http://schemas.microsoft.com/office/powerpoint/2010/main" val="2202141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D62750-81B6-651A-02D9-FFC46A9262B5}"/>
              </a:ext>
            </a:extLst>
          </p:cNvPr>
          <p:cNvSpPr/>
          <p:nvPr/>
        </p:nvSpPr>
        <p:spPr>
          <a:xfrm>
            <a:off x="237067" y="6129867"/>
            <a:ext cx="2619022" cy="59831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BCB4C03-45E9-6D1D-0DAD-610CF66C593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4805" t="12763" r="17568"/>
          <a:stretch/>
        </p:blipFill>
        <p:spPr>
          <a:xfrm>
            <a:off x="0" y="8878"/>
            <a:ext cx="9143980" cy="6849121"/>
          </a:xfrm>
          <a:prstGeom prst="rect">
            <a:avLst/>
          </a:prstGeom>
        </p:spPr>
      </p:pic>
      <p:sp>
        <p:nvSpPr>
          <p:cNvPr id="4" name="Title 1">
            <a:extLst>
              <a:ext uri="{FF2B5EF4-FFF2-40B4-BE49-F238E27FC236}">
                <a16:creationId xmlns:a16="http://schemas.microsoft.com/office/drawing/2014/main" id="{295243F8-A13C-7681-0E47-93ECB54DA6F6}"/>
              </a:ext>
            </a:extLst>
          </p:cNvPr>
          <p:cNvSpPr txBox="1">
            <a:spLocks/>
          </p:cNvSpPr>
          <p:nvPr/>
        </p:nvSpPr>
        <p:spPr>
          <a:xfrm>
            <a:off x="630936" y="941832"/>
            <a:ext cx="7879842"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dirty="0">
                <a:solidFill>
                  <a:schemeClr val="bg1"/>
                </a:solidFill>
              </a:rPr>
              <a:t>Questions?</a:t>
            </a:r>
          </a:p>
        </p:txBody>
      </p:sp>
      <p:sp>
        <p:nvSpPr>
          <p:cNvPr id="5" name="Text Placeholder 2">
            <a:extLst>
              <a:ext uri="{FF2B5EF4-FFF2-40B4-BE49-F238E27FC236}">
                <a16:creationId xmlns:a16="http://schemas.microsoft.com/office/drawing/2014/main" id="{F15DA4E1-6407-D17E-A301-A6189DE2F8A4}"/>
              </a:ext>
            </a:extLst>
          </p:cNvPr>
          <p:cNvSpPr txBox="1">
            <a:spLocks/>
          </p:cNvSpPr>
          <p:nvPr/>
        </p:nvSpPr>
        <p:spPr>
          <a:xfrm>
            <a:off x="630936" y="3502152"/>
            <a:ext cx="7879842" cy="1472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solidFill>
                <a:schemeClr val="bg1"/>
              </a:solidFill>
            </a:endParaRPr>
          </a:p>
        </p:txBody>
      </p:sp>
      <p:pic>
        <p:nvPicPr>
          <p:cNvPr id="7" name="Graphic 6">
            <a:extLst>
              <a:ext uri="{FF2B5EF4-FFF2-40B4-BE49-F238E27FC236}">
                <a16:creationId xmlns:a16="http://schemas.microsoft.com/office/drawing/2014/main" id="{BAB5A995-7DD5-1D81-9607-1CF3FBE172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32563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E445-4724-941F-6883-64F3B5647BAC}"/>
              </a:ext>
            </a:extLst>
          </p:cNvPr>
          <p:cNvSpPr>
            <a:spLocks noGrp="1"/>
          </p:cNvSpPr>
          <p:nvPr>
            <p:ph type="title"/>
          </p:nvPr>
        </p:nvSpPr>
        <p:spPr>
          <a:xfrm>
            <a:off x="628650" y="213400"/>
            <a:ext cx="7886700" cy="1325563"/>
          </a:xfrm>
        </p:spPr>
        <p:txBody>
          <a:bodyPr/>
          <a:lstStyle/>
          <a:p>
            <a:r>
              <a:rPr lang="en-US" dirty="0">
                <a:solidFill>
                  <a:schemeClr val="accent1"/>
                </a:solidFill>
              </a:rPr>
              <a:t>Agenda</a:t>
            </a:r>
          </a:p>
        </p:txBody>
      </p:sp>
      <p:sp>
        <p:nvSpPr>
          <p:cNvPr id="3" name="Content Placeholder 2">
            <a:extLst>
              <a:ext uri="{FF2B5EF4-FFF2-40B4-BE49-F238E27FC236}">
                <a16:creationId xmlns:a16="http://schemas.microsoft.com/office/drawing/2014/main" id="{B2A10101-F52E-4184-AD22-84F32BB89C20}"/>
              </a:ext>
            </a:extLst>
          </p:cNvPr>
          <p:cNvSpPr>
            <a:spLocks noGrp="1"/>
          </p:cNvSpPr>
          <p:nvPr>
            <p:ph idx="1"/>
          </p:nvPr>
        </p:nvSpPr>
        <p:spPr>
          <a:xfrm>
            <a:off x="628650" y="1710918"/>
            <a:ext cx="7673022" cy="4331108"/>
          </a:xfrm>
        </p:spPr>
        <p:txBody>
          <a:bodyPr vert="horz" lIns="0" tIns="0" rIns="0" bIns="0" rtlCol="0" anchor="t">
            <a:normAutofit/>
          </a:bodyPr>
          <a:lstStyle/>
          <a:p>
            <a:pPr>
              <a:lnSpc>
                <a:spcPct val="100000"/>
              </a:lnSpc>
              <a:spcAft>
                <a:spcPts val="600"/>
              </a:spcAft>
            </a:pPr>
            <a:r>
              <a:rPr lang="en-US" sz="3200" dirty="0">
                <a:latin typeface="Aptos"/>
                <a:cs typeface="Arial"/>
              </a:rPr>
              <a:t>HOME 2025 Priorities</a:t>
            </a:r>
            <a:endParaRPr lang="en-US">
              <a:latin typeface="Aptos"/>
            </a:endParaRPr>
          </a:p>
          <a:p>
            <a:pPr>
              <a:lnSpc>
                <a:spcPct val="100000"/>
              </a:lnSpc>
              <a:spcAft>
                <a:spcPts val="600"/>
              </a:spcAft>
            </a:pPr>
            <a:r>
              <a:rPr lang="en-US" sz="3200" dirty="0">
                <a:latin typeface="Aptos"/>
                <a:cs typeface="Arial"/>
              </a:rPr>
              <a:t>CBCM Reporting Ratios</a:t>
            </a:r>
          </a:p>
          <a:p>
            <a:pPr>
              <a:lnSpc>
                <a:spcPct val="100000"/>
              </a:lnSpc>
              <a:spcAft>
                <a:spcPts val="600"/>
              </a:spcAft>
            </a:pPr>
            <a:r>
              <a:rPr lang="en-US" sz="3200" dirty="0">
                <a:latin typeface="Aptos"/>
                <a:cs typeface="Arial"/>
              </a:rPr>
              <a:t>MCO and Provider Update</a:t>
            </a:r>
          </a:p>
          <a:p>
            <a:pPr>
              <a:lnSpc>
                <a:spcPct val="100000"/>
              </a:lnSpc>
              <a:spcAft>
                <a:spcPts val="600"/>
              </a:spcAft>
            </a:pPr>
            <a:r>
              <a:rPr lang="en-US" sz="3200" dirty="0">
                <a:latin typeface="Aptos"/>
              </a:rPr>
              <a:t>HOME Redesign Strategic Member Communications Planning: Assessment </a:t>
            </a:r>
            <a:endParaRPr lang="en-US" sz="3200" dirty="0">
              <a:latin typeface="Aptos"/>
              <a:cs typeface="Arial"/>
            </a:endParaRPr>
          </a:p>
        </p:txBody>
      </p:sp>
    </p:spTree>
    <p:extLst>
      <p:ext uri="{BB962C8B-B14F-4D97-AF65-F5344CB8AC3E}">
        <p14:creationId xmlns:p14="http://schemas.microsoft.com/office/powerpoint/2010/main" val="318649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D8B0-18CD-4552-BA12-7A7A95D8569C}"/>
              </a:ext>
            </a:extLst>
          </p:cNvPr>
          <p:cNvSpPr>
            <a:spLocks noGrp="1"/>
          </p:cNvSpPr>
          <p:nvPr>
            <p:ph type="title"/>
          </p:nvPr>
        </p:nvSpPr>
        <p:spPr>
          <a:xfrm>
            <a:off x="533861" y="1841235"/>
            <a:ext cx="7572125" cy="2852737"/>
          </a:xfrm>
        </p:spPr>
        <p:txBody>
          <a:bodyPr/>
          <a:lstStyle/>
          <a:p>
            <a:r>
              <a:rPr lang="en-US" dirty="0"/>
              <a:t>2025 Priorities for HOME</a:t>
            </a:r>
          </a:p>
        </p:txBody>
      </p:sp>
    </p:spTree>
    <p:extLst>
      <p:ext uri="{BB962C8B-B14F-4D97-AF65-F5344CB8AC3E}">
        <p14:creationId xmlns:p14="http://schemas.microsoft.com/office/powerpoint/2010/main" val="229290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ECD7-B06C-1605-8E73-FFB9CCD4BEBA}"/>
              </a:ext>
            </a:extLst>
          </p:cNvPr>
          <p:cNvSpPr>
            <a:spLocks noGrp="1"/>
          </p:cNvSpPr>
          <p:nvPr>
            <p:ph type="title"/>
          </p:nvPr>
        </p:nvSpPr>
        <p:spPr>
          <a:xfrm>
            <a:off x="244278" y="122365"/>
            <a:ext cx="7886700" cy="1325563"/>
          </a:xfrm>
        </p:spPr>
        <p:txBody>
          <a:bodyPr/>
          <a:lstStyle/>
          <a:p>
            <a:r>
              <a:rPr lang="en-US" dirty="0">
                <a:solidFill>
                  <a:schemeClr val="accent1"/>
                </a:solidFill>
              </a:rPr>
              <a:t>HOME Check-In Meetings</a:t>
            </a:r>
          </a:p>
        </p:txBody>
      </p:sp>
      <p:sp>
        <p:nvSpPr>
          <p:cNvPr id="3" name="Content Placeholder 2">
            <a:extLst>
              <a:ext uri="{FF2B5EF4-FFF2-40B4-BE49-F238E27FC236}">
                <a16:creationId xmlns:a16="http://schemas.microsoft.com/office/drawing/2014/main" id="{87BD6134-585B-755B-75E1-73DFC3B7E4F0}"/>
              </a:ext>
            </a:extLst>
          </p:cNvPr>
          <p:cNvSpPr>
            <a:spLocks noGrp="1"/>
          </p:cNvSpPr>
          <p:nvPr>
            <p:ph sz="half" idx="1"/>
          </p:nvPr>
        </p:nvSpPr>
        <p:spPr>
          <a:xfrm>
            <a:off x="244277" y="1451368"/>
            <a:ext cx="6946001" cy="4351338"/>
          </a:xfrm>
        </p:spPr>
        <p:txBody>
          <a:bodyPr vert="horz" lIns="91440" tIns="45720" rIns="91440" bIns="45720" rtlCol="0" anchor="t">
            <a:normAutofit/>
          </a:bodyPr>
          <a:lstStyle/>
          <a:p>
            <a:pPr marL="226695" indent="-226695"/>
            <a:r>
              <a:rPr lang="en-US" sz="2400" dirty="0">
                <a:solidFill>
                  <a:schemeClr val="tx2"/>
                </a:solidFill>
                <a:latin typeface="Aptos"/>
              </a:rPr>
              <a:t>HHS has been working closely with Iowa state leadership to chart the best path forward for HOME implementation.</a:t>
            </a:r>
            <a:endParaRPr lang="en-US" sz="2400">
              <a:solidFill>
                <a:schemeClr val="tx2"/>
              </a:solidFill>
              <a:latin typeface="Aptos"/>
              <a:cs typeface="Arial"/>
            </a:endParaRPr>
          </a:p>
          <a:p>
            <a:pPr marL="0" indent="0">
              <a:buNone/>
            </a:pPr>
            <a:endParaRPr lang="en-US" sz="2400" dirty="0">
              <a:solidFill>
                <a:schemeClr val="tx2"/>
              </a:solidFill>
              <a:latin typeface="Aptos"/>
              <a:cs typeface="Arial"/>
            </a:endParaRPr>
          </a:p>
          <a:p>
            <a:pPr marL="226695" indent="-226695"/>
            <a:r>
              <a:rPr lang="en-US" sz="2400" dirty="0">
                <a:solidFill>
                  <a:schemeClr val="tx2"/>
                </a:solidFill>
                <a:latin typeface="Aptos"/>
              </a:rPr>
              <a:t>HOME remains a priority for HHS as was communicated by Director Garcia to the state legislature and Medicaid townhall in January and February 2025.</a:t>
            </a:r>
            <a:endParaRPr lang="en-US" sz="2400">
              <a:solidFill>
                <a:schemeClr val="tx2"/>
              </a:solidFill>
              <a:latin typeface="Aptos"/>
              <a:cs typeface="Arial"/>
            </a:endParaRPr>
          </a:p>
          <a:p>
            <a:pPr marL="0" indent="0">
              <a:buNone/>
            </a:pPr>
            <a:endParaRPr lang="en-US" sz="2400" dirty="0">
              <a:solidFill>
                <a:schemeClr val="tx2"/>
              </a:solidFill>
              <a:latin typeface="Aptos"/>
              <a:cs typeface="Arial"/>
            </a:endParaRPr>
          </a:p>
          <a:p>
            <a:pPr marL="226695" indent="-226695"/>
            <a:r>
              <a:rPr lang="en-US" sz="2400" dirty="0">
                <a:solidFill>
                  <a:schemeClr val="tx2"/>
                </a:solidFill>
                <a:latin typeface="Aptos"/>
              </a:rPr>
              <a:t>Today, we are excited to share more about the next steps for HOME in 2025!</a:t>
            </a:r>
            <a:endParaRPr lang="en-US" sz="2400" dirty="0">
              <a:solidFill>
                <a:schemeClr val="tx2"/>
              </a:solidFill>
              <a:latin typeface="Aptos"/>
              <a:cs typeface="Arial"/>
            </a:endParaRPr>
          </a:p>
          <a:p>
            <a:endParaRPr lang="en-US" dirty="0"/>
          </a:p>
        </p:txBody>
      </p:sp>
      <p:grpSp>
        <p:nvGrpSpPr>
          <p:cNvPr id="5" name="Group 4">
            <a:extLst>
              <a:ext uri="{FF2B5EF4-FFF2-40B4-BE49-F238E27FC236}">
                <a16:creationId xmlns:a16="http://schemas.microsoft.com/office/drawing/2014/main" id="{8CE976C4-FE09-4943-F3A3-C1C5564B76B2}"/>
              </a:ext>
            </a:extLst>
          </p:cNvPr>
          <p:cNvGrpSpPr/>
          <p:nvPr/>
        </p:nvGrpSpPr>
        <p:grpSpPr>
          <a:xfrm>
            <a:off x="7190431" y="5246797"/>
            <a:ext cx="1213198" cy="1132047"/>
            <a:chOff x="1042627" y="1035465"/>
            <a:chExt cx="2279902" cy="2257893"/>
          </a:xfrm>
        </p:grpSpPr>
        <p:sp>
          <p:nvSpPr>
            <p:cNvPr id="6" name="Oval 5">
              <a:extLst>
                <a:ext uri="{FF2B5EF4-FFF2-40B4-BE49-F238E27FC236}">
                  <a16:creationId xmlns:a16="http://schemas.microsoft.com/office/drawing/2014/main" id="{A0A11588-F0D6-CD69-D238-117CF66CF775}"/>
                </a:ext>
              </a:extLst>
            </p:cNvPr>
            <p:cNvSpPr/>
            <p:nvPr/>
          </p:nvSpPr>
          <p:spPr>
            <a:xfrm>
              <a:off x="1042627" y="1035465"/>
              <a:ext cx="2279902" cy="2257893"/>
            </a:xfrm>
            <a:prstGeom prst="ellipse">
              <a:avLst/>
            </a:prstGeom>
            <a:solidFill>
              <a:schemeClr val="accent1"/>
            </a:solidFill>
          </p:spPr>
          <p:style>
            <a:lnRef idx="2">
              <a:schemeClr val="lt1">
                <a:hueOff val="0"/>
                <a:satOff val="0"/>
                <a:lumOff val="0"/>
                <a:alphaOff val="0"/>
              </a:schemeClr>
            </a:lnRef>
            <a:fillRef idx="1">
              <a:schemeClr val="accent2">
                <a:hueOff val="12351382"/>
                <a:satOff val="-57637"/>
                <a:lumOff val="-8432"/>
                <a:alphaOff val="0"/>
              </a:schemeClr>
            </a:fillRef>
            <a:effectRef idx="0">
              <a:schemeClr val="accent2">
                <a:hueOff val="12351382"/>
                <a:satOff val="-57637"/>
                <a:lumOff val="-8432"/>
                <a:alphaOff val="0"/>
              </a:schemeClr>
            </a:effectRef>
            <a:fontRef idx="minor">
              <a:schemeClr val="lt1"/>
            </a:fontRef>
          </p:style>
          <p:txBody>
            <a:bodyPr spcFirstLastPara="0" vert="horz" wrap="square" lIns="64770" tIns="64770" rIns="64770" bIns="647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55650">
                <a:lnSpc>
                  <a:spcPct val="90000"/>
                </a:lnSpc>
                <a:spcBef>
                  <a:spcPct val="0"/>
                </a:spcBef>
                <a:spcAft>
                  <a:spcPct val="35000"/>
                </a:spcAft>
              </a:pPr>
              <a:endParaRPr lang="en-US"/>
            </a:p>
          </p:txBody>
        </p:sp>
        <p:pic>
          <p:nvPicPr>
            <p:cNvPr id="7" name="Graphic 5" descr="Home1 with solid fill">
              <a:extLst>
                <a:ext uri="{FF2B5EF4-FFF2-40B4-BE49-F238E27FC236}">
                  <a16:creationId xmlns:a16="http://schemas.microsoft.com/office/drawing/2014/main" id="{029148DE-B4DC-0574-1295-4164F0EF2A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4648" y="1304644"/>
              <a:ext cx="1132047" cy="1132047"/>
            </a:xfrm>
            <a:prstGeom prst="rect">
              <a:avLst/>
            </a:prstGeom>
          </p:spPr>
        </p:pic>
        <p:sp>
          <p:nvSpPr>
            <p:cNvPr id="8" name="TextBox 6">
              <a:extLst>
                <a:ext uri="{FF2B5EF4-FFF2-40B4-BE49-F238E27FC236}">
                  <a16:creationId xmlns:a16="http://schemas.microsoft.com/office/drawing/2014/main" id="{B8F891EE-1281-8C4C-8E23-52A9C37D53AE}"/>
                </a:ext>
              </a:extLst>
            </p:cNvPr>
            <p:cNvSpPr txBox="1"/>
            <p:nvPr/>
          </p:nvSpPr>
          <p:spPr>
            <a:xfrm>
              <a:off x="1497520" y="2427739"/>
              <a:ext cx="1332946" cy="503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mj-lt"/>
                </a:rPr>
                <a:t>HOME</a:t>
              </a:r>
            </a:p>
          </p:txBody>
        </p:sp>
      </p:grpSp>
    </p:spTree>
    <p:extLst>
      <p:ext uri="{BB962C8B-B14F-4D97-AF65-F5344CB8AC3E}">
        <p14:creationId xmlns:p14="http://schemas.microsoft.com/office/powerpoint/2010/main" val="4237099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3AAD-95CF-2A84-156F-7862DD9B64D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72A6A5-6D28-B427-6B37-4816B2D8D315}"/>
              </a:ext>
            </a:extLst>
          </p:cNvPr>
          <p:cNvSpPr txBox="1">
            <a:spLocks/>
          </p:cNvSpPr>
          <p:nvPr/>
        </p:nvSpPr>
        <p:spPr>
          <a:xfrm>
            <a:off x="155544" y="187532"/>
            <a:ext cx="7934269" cy="9416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sz="2400" dirty="0">
                <a:solidFill>
                  <a:srgbClr val="04627A"/>
                </a:solidFill>
              </a:rPr>
              <a:t>Paving the Path to Integrated Behavioral Health, Disability and Aging Services in Iowa</a:t>
            </a:r>
          </a:p>
        </p:txBody>
      </p:sp>
      <p:grpSp>
        <p:nvGrpSpPr>
          <p:cNvPr id="17" name="Group 16">
            <a:extLst>
              <a:ext uri="{FF2B5EF4-FFF2-40B4-BE49-F238E27FC236}">
                <a16:creationId xmlns:a16="http://schemas.microsoft.com/office/drawing/2014/main" id="{A5039C1B-A58D-57AD-2D72-E8B640E320BF}"/>
              </a:ext>
            </a:extLst>
          </p:cNvPr>
          <p:cNvGrpSpPr/>
          <p:nvPr/>
        </p:nvGrpSpPr>
        <p:grpSpPr>
          <a:xfrm>
            <a:off x="0" y="1124199"/>
            <a:ext cx="9144000" cy="880753"/>
            <a:chOff x="0" y="1309864"/>
            <a:chExt cx="9144000" cy="880753"/>
          </a:xfrm>
        </p:grpSpPr>
        <p:grpSp>
          <p:nvGrpSpPr>
            <p:cNvPr id="8" name="Group 7">
              <a:extLst>
                <a:ext uri="{FF2B5EF4-FFF2-40B4-BE49-F238E27FC236}">
                  <a16:creationId xmlns:a16="http://schemas.microsoft.com/office/drawing/2014/main" id="{3BB98533-C2E1-A41E-E01D-AE8E13D40B42}"/>
                </a:ext>
              </a:extLst>
            </p:cNvPr>
            <p:cNvGrpSpPr/>
            <p:nvPr/>
          </p:nvGrpSpPr>
          <p:grpSpPr>
            <a:xfrm>
              <a:off x="5283410" y="1312793"/>
              <a:ext cx="3860590" cy="877824"/>
              <a:chOff x="5239557" y="1306443"/>
              <a:chExt cx="3860590" cy="884267"/>
            </a:xfrm>
          </p:grpSpPr>
          <p:sp>
            <p:nvSpPr>
              <p:cNvPr id="15" name="Arrow: Pentagon 14">
                <a:extLst>
                  <a:ext uri="{FF2B5EF4-FFF2-40B4-BE49-F238E27FC236}">
                    <a16:creationId xmlns:a16="http://schemas.microsoft.com/office/drawing/2014/main" id="{D170E7CA-C16A-5EDF-2525-96C03EF5EA75}"/>
                  </a:ext>
                </a:extLst>
              </p:cNvPr>
              <p:cNvSpPr/>
              <p:nvPr/>
            </p:nvSpPr>
            <p:spPr>
              <a:xfrm>
                <a:off x="5239557" y="1306443"/>
                <a:ext cx="3860590" cy="884267"/>
              </a:xfrm>
              <a:prstGeom prst="homePlat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096147DD-EC0D-7031-9449-A86997999B43}"/>
                  </a:ext>
                </a:extLst>
              </p:cNvPr>
              <p:cNvSpPr txBox="1"/>
              <p:nvPr/>
            </p:nvSpPr>
            <p:spPr>
              <a:xfrm>
                <a:off x="5726621" y="1339060"/>
                <a:ext cx="3034153" cy="8370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a:ea typeface="+mn-ea"/>
                    <a:cs typeface="+mn-cs"/>
                  </a:rPr>
                  <a:t>Starting in 2025, Iowans will see improvements to the programs and services that provide support for people to live independently and in their community. </a:t>
                </a:r>
              </a:p>
            </p:txBody>
          </p:sp>
        </p:grpSp>
        <p:grpSp>
          <p:nvGrpSpPr>
            <p:cNvPr id="9" name="Group 8">
              <a:extLst>
                <a:ext uri="{FF2B5EF4-FFF2-40B4-BE49-F238E27FC236}">
                  <a16:creationId xmlns:a16="http://schemas.microsoft.com/office/drawing/2014/main" id="{64A88E8E-4CF7-9AA0-6A51-72B1D85C2A7D}"/>
                </a:ext>
              </a:extLst>
            </p:cNvPr>
            <p:cNvGrpSpPr/>
            <p:nvPr/>
          </p:nvGrpSpPr>
          <p:grpSpPr>
            <a:xfrm>
              <a:off x="2410669" y="1309864"/>
              <a:ext cx="3383737" cy="877454"/>
              <a:chOff x="2438557" y="1309864"/>
              <a:chExt cx="3383737" cy="877454"/>
            </a:xfrm>
          </p:grpSpPr>
          <p:sp>
            <p:nvSpPr>
              <p:cNvPr id="13" name="Arrow: Pentagon 12">
                <a:extLst>
                  <a:ext uri="{FF2B5EF4-FFF2-40B4-BE49-F238E27FC236}">
                    <a16:creationId xmlns:a16="http://schemas.microsoft.com/office/drawing/2014/main" id="{B42FEE5F-CC48-1415-6559-41095DCF4ED9}"/>
                  </a:ext>
                </a:extLst>
              </p:cNvPr>
              <p:cNvSpPr/>
              <p:nvPr/>
            </p:nvSpPr>
            <p:spPr>
              <a:xfrm>
                <a:off x="2438557" y="1309864"/>
                <a:ext cx="3383737" cy="877454"/>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D808CE88-C00F-1D81-4B69-E54189508BCE}"/>
                  </a:ext>
                </a:extLst>
              </p:cNvPr>
              <p:cNvSpPr txBox="1"/>
              <p:nvPr/>
            </p:nvSpPr>
            <p:spPr>
              <a:xfrm>
                <a:off x="3001393" y="1350238"/>
                <a:ext cx="2560197" cy="807913"/>
              </a:xfrm>
              <a:prstGeom prst="rect">
                <a:avLst/>
              </a:prstGeom>
              <a:no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a:ea typeface="+mn-ea"/>
                    <a:cs typeface="+mn-cs"/>
                  </a:rPr>
                  <a:t>From 2022 to 2024, Iowa HHS worked with Iowans to learn how to create a coordinated system with better access to services.</a:t>
                </a:r>
              </a:p>
            </p:txBody>
          </p:sp>
        </p:grpSp>
        <p:grpSp>
          <p:nvGrpSpPr>
            <p:cNvPr id="10" name="Group 9">
              <a:extLst>
                <a:ext uri="{FF2B5EF4-FFF2-40B4-BE49-F238E27FC236}">
                  <a16:creationId xmlns:a16="http://schemas.microsoft.com/office/drawing/2014/main" id="{20E969EF-73CC-E986-F3D1-FB71391BEB6F}"/>
                </a:ext>
              </a:extLst>
            </p:cNvPr>
            <p:cNvGrpSpPr/>
            <p:nvPr/>
          </p:nvGrpSpPr>
          <p:grpSpPr>
            <a:xfrm>
              <a:off x="0" y="1310839"/>
              <a:ext cx="2903216" cy="876874"/>
              <a:chOff x="73849" y="1310839"/>
              <a:chExt cx="2903216" cy="876874"/>
            </a:xfrm>
          </p:grpSpPr>
          <p:sp>
            <p:nvSpPr>
              <p:cNvPr id="11" name="Arrow: Pentagon 10">
                <a:extLst>
                  <a:ext uri="{FF2B5EF4-FFF2-40B4-BE49-F238E27FC236}">
                    <a16:creationId xmlns:a16="http://schemas.microsoft.com/office/drawing/2014/main" id="{A3F3FE10-2453-5D30-018F-826CD36E53EE}"/>
                  </a:ext>
                </a:extLst>
              </p:cNvPr>
              <p:cNvSpPr/>
              <p:nvPr/>
            </p:nvSpPr>
            <p:spPr>
              <a:xfrm>
                <a:off x="73849" y="1310839"/>
                <a:ext cx="2903216" cy="876874"/>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26FA8A64-7797-8B22-4471-2E0A1AC0C5D0}"/>
                  </a:ext>
                </a:extLst>
              </p:cNvPr>
              <p:cNvSpPr txBox="1"/>
              <p:nvPr/>
            </p:nvSpPr>
            <p:spPr>
              <a:xfrm>
                <a:off x="140779" y="1363191"/>
                <a:ext cx="2468934" cy="807913"/>
              </a:xfrm>
              <a:prstGeom prst="rect">
                <a:avLst/>
              </a:prstGeom>
              <a:noFill/>
            </p:spPr>
            <p:txBody>
              <a:bodyPr wrap="square" lIns="68580" tIns="34290" rIns="68580" bIns="3429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Arial"/>
                    <a:ea typeface="+mn-ea"/>
                    <a:cs typeface="+mn-cs"/>
                  </a:rPr>
                  <a:t>Currently, Iowans face roadblocks in getting behavioral health care, disability services, and support with aging.</a:t>
                </a:r>
              </a:p>
            </p:txBody>
          </p:sp>
        </p:grpSp>
      </p:grpSp>
      <p:grpSp>
        <p:nvGrpSpPr>
          <p:cNvPr id="51" name="Group 50">
            <a:extLst>
              <a:ext uri="{FF2B5EF4-FFF2-40B4-BE49-F238E27FC236}">
                <a16:creationId xmlns:a16="http://schemas.microsoft.com/office/drawing/2014/main" id="{4838572E-43BF-28CE-23A0-EF611ACD0940}"/>
              </a:ext>
            </a:extLst>
          </p:cNvPr>
          <p:cNvGrpSpPr/>
          <p:nvPr/>
        </p:nvGrpSpPr>
        <p:grpSpPr>
          <a:xfrm>
            <a:off x="2868" y="2405977"/>
            <a:ext cx="9141437" cy="1958474"/>
            <a:chOff x="485774" y="2463599"/>
            <a:chExt cx="8231182" cy="1970078"/>
          </a:xfrm>
        </p:grpSpPr>
        <p:sp>
          <p:nvSpPr>
            <p:cNvPr id="19" name="Rectangle 18">
              <a:extLst>
                <a:ext uri="{FF2B5EF4-FFF2-40B4-BE49-F238E27FC236}">
                  <a16:creationId xmlns:a16="http://schemas.microsoft.com/office/drawing/2014/main" id="{1D26DFD0-2FE0-7741-7376-CF95097B7989}"/>
                </a:ext>
              </a:extLst>
            </p:cNvPr>
            <p:cNvSpPr/>
            <p:nvPr/>
          </p:nvSpPr>
          <p:spPr>
            <a:xfrm>
              <a:off x="524177" y="3033626"/>
              <a:ext cx="3314701" cy="161513"/>
            </a:xfrm>
            <a:prstGeom prst="rect">
              <a:avLst/>
            </a:prstGeom>
            <a:solidFill>
              <a:srgbClr val="E1D9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4F6B8D0A-0B1C-FCC2-D927-C476FA73DE3D}"/>
                </a:ext>
              </a:extLst>
            </p:cNvPr>
            <p:cNvSpPr/>
            <p:nvPr/>
          </p:nvSpPr>
          <p:spPr>
            <a:xfrm>
              <a:off x="5256892" y="3647905"/>
              <a:ext cx="3154441" cy="164592"/>
            </a:xfrm>
            <a:prstGeom prst="rect">
              <a:avLst/>
            </a:prstGeom>
            <a:solidFill>
              <a:srgbClr val="E1D9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B6E5F28F-F572-71CB-1800-E1DBD9231877}"/>
                </a:ext>
              </a:extLst>
            </p:cNvPr>
            <p:cNvSpPr/>
            <p:nvPr/>
          </p:nvSpPr>
          <p:spPr>
            <a:xfrm rot="1320916">
              <a:off x="3754701" y="3342023"/>
              <a:ext cx="1580354" cy="150798"/>
            </a:xfrm>
            <a:prstGeom prst="rect">
              <a:avLst/>
            </a:prstGeom>
            <a:solidFill>
              <a:srgbClr val="E1D9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894A8DD8-33A6-A9A2-1B61-6F3A79CDA44D}"/>
                </a:ext>
              </a:extLst>
            </p:cNvPr>
            <p:cNvSpPr/>
            <p:nvPr/>
          </p:nvSpPr>
          <p:spPr>
            <a:xfrm>
              <a:off x="485774" y="3304995"/>
              <a:ext cx="3314701" cy="489671"/>
            </a:xfrm>
            <a:prstGeom prst="rect">
              <a:avLst/>
            </a:prstGeom>
            <a:solidFill>
              <a:schemeClr val="tx1">
                <a:lumMod val="50000"/>
                <a:lumOff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A2642D6B-8A57-686A-086A-4C352E8BDC07}"/>
                </a:ext>
              </a:extLst>
            </p:cNvPr>
            <p:cNvSpPr/>
            <p:nvPr/>
          </p:nvSpPr>
          <p:spPr>
            <a:xfrm>
              <a:off x="5096933" y="3884594"/>
              <a:ext cx="3620023" cy="474784"/>
            </a:xfrm>
            <a:prstGeom prst="rect">
              <a:avLst/>
            </a:prstGeom>
            <a:solidFill>
              <a:schemeClr val="tx1">
                <a:lumMod val="50000"/>
                <a:lumOff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AD16516-5504-99C3-F99E-04AA0090B4F5}"/>
                </a:ext>
              </a:extLst>
            </p:cNvPr>
            <p:cNvSpPr/>
            <p:nvPr/>
          </p:nvSpPr>
          <p:spPr>
            <a:xfrm rot="1320916">
              <a:off x="3663811" y="3614814"/>
              <a:ext cx="1620563" cy="447458"/>
            </a:xfrm>
            <a:prstGeom prst="rect">
              <a:avLst/>
            </a:prstGeom>
            <a:solidFill>
              <a:schemeClr val="tx1">
                <a:lumMod val="50000"/>
                <a:lumOff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99041C97-5A72-AF94-A633-7EC839F112D7}"/>
                </a:ext>
              </a:extLst>
            </p:cNvPr>
            <p:cNvCxnSpPr>
              <a:cxnSpLocks/>
            </p:cNvCxnSpPr>
            <p:nvPr/>
          </p:nvCxnSpPr>
          <p:spPr>
            <a:xfrm>
              <a:off x="821530" y="3548516"/>
              <a:ext cx="2818684" cy="9653"/>
            </a:xfrm>
            <a:prstGeom prst="line">
              <a:avLst/>
            </a:prstGeom>
            <a:ln w="76200">
              <a:solidFill>
                <a:srgbClr val="FFC000"/>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4FCF1DE-96AF-CE81-84A6-7E7DE5EECF33}"/>
                </a:ext>
              </a:extLst>
            </p:cNvPr>
            <p:cNvCxnSpPr>
              <a:cxnSpLocks/>
            </p:cNvCxnSpPr>
            <p:nvPr/>
          </p:nvCxnSpPr>
          <p:spPr>
            <a:xfrm flipV="1">
              <a:off x="5455575" y="4134989"/>
              <a:ext cx="3163799" cy="23486"/>
            </a:xfrm>
            <a:prstGeom prst="line">
              <a:avLst/>
            </a:prstGeom>
            <a:ln w="76200">
              <a:solidFill>
                <a:srgbClr val="FFC000"/>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92489E9-6596-D337-6F64-5BF70E6C42BE}"/>
                </a:ext>
              </a:extLst>
            </p:cNvPr>
            <p:cNvCxnSpPr>
              <a:cxnSpLocks/>
            </p:cNvCxnSpPr>
            <p:nvPr/>
          </p:nvCxnSpPr>
          <p:spPr>
            <a:xfrm>
              <a:off x="3871286" y="3581319"/>
              <a:ext cx="1175848" cy="549355"/>
            </a:xfrm>
            <a:prstGeom prst="line">
              <a:avLst/>
            </a:prstGeom>
            <a:ln w="76200">
              <a:solidFill>
                <a:srgbClr val="FFC000"/>
              </a:solidFill>
              <a:prstDash val="dash"/>
            </a:ln>
          </p:spPr>
          <p:style>
            <a:lnRef idx="2">
              <a:schemeClr val="accent1"/>
            </a:lnRef>
            <a:fillRef idx="0">
              <a:schemeClr val="accent1"/>
            </a:fillRef>
            <a:effectRef idx="1">
              <a:schemeClr val="accent1"/>
            </a:effectRef>
            <a:fontRef idx="minor">
              <a:schemeClr val="tx1"/>
            </a:fontRef>
          </p:style>
        </p:cxnSp>
        <p:sp>
          <p:nvSpPr>
            <p:cNvPr id="29" name="Explosion: 8 Points 28">
              <a:extLst>
                <a:ext uri="{FF2B5EF4-FFF2-40B4-BE49-F238E27FC236}">
                  <a16:creationId xmlns:a16="http://schemas.microsoft.com/office/drawing/2014/main" id="{CB413601-5CA1-BE8C-E558-50BC71F90284}"/>
                </a:ext>
              </a:extLst>
            </p:cNvPr>
            <p:cNvSpPr/>
            <p:nvPr/>
          </p:nvSpPr>
          <p:spPr>
            <a:xfrm>
              <a:off x="1111056" y="3304995"/>
              <a:ext cx="328613" cy="300037"/>
            </a:xfrm>
            <a:prstGeom prst="irregularSeal1">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Lightning Bolt 29">
              <a:extLst>
                <a:ext uri="{FF2B5EF4-FFF2-40B4-BE49-F238E27FC236}">
                  <a16:creationId xmlns:a16="http://schemas.microsoft.com/office/drawing/2014/main" id="{C33F6C8B-02CE-8619-5E80-ECD1373AA464}"/>
                </a:ext>
              </a:extLst>
            </p:cNvPr>
            <p:cNvSpPr/>
            <p:nvPr/>
          </p:nvSpPr>
          <p:spPr>
            <a:xfrm flipH="1">
              <a:off x="1936636" y="3398497"/>
              <a:ext cx="142875" cy="300037"/>
            </a:xfrm>
            <a:prstGeom prst="lightningBol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32" name="Graphic 31" descr="Sign with solid fill">
              <a:extLst>
                <a:ext uri="{FF2B5EF4-FFF2-40B4-BE49-F238E27FC236}">
                  <a16:creationId xmlns:a16="http://schemas.microsoft.com/office/drawing/2014/main" id="{F6B8D424-5C5D-B822-307B-9D493FF9A9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1542" y="2463599"/>
              <a:ext cx="952420" cy="952420"/>
            </a:xfrm>
            <a:prstGeom prst="rect">
              <a:avLst/>
            </a:prstGeom>
          </p:spPr>
        </p:pic>
        <p:sp>
          <p:nvSpPr>
            <p:cNvPr id="33" name="TextBox 32">
              <a:extLst>
                <a:ext uri="{FF2B5EF4-FFF2-40B4-BE49-F238E27FC236}">
                  <a16:creationId xmlns:a16="http://schemas.microsoft.com/office/drawing/2014/main" id="{7B717DED-FB31-75FA-52AF-E215E1CE5E6D}"/>
                </a:ext>
              </a:extLst>
            </p:cNvPr>
            <p:cNvSpPr txBox="1"/>
            <p:nvPr/>
          </p:nvSpPr>
          <p:spPr>
            <a:xfrm>
              <a:off x="2374431" y="2701453"/>
              <a:ext cx="60263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7A"/>
                  </a:solidFill>
                  <a:effectLst/>
                  <a:uLnTx/>
                  <a:uFillTx/>
                  <a:latin typeface="Arial"/>
                  <a:ea typeface="+mn-ea"/>
                  <a:cs typeface="+mn-cs"/>
                </a:rPr>
                <a:t>2025</a:t>
              </a:r>
            </a:p>
          </p:txBody>
        </p:sp>
        <p:pic>
          <p:nvPicPr>
            <p:cNvPr id="34" name="Graphic 33" descr="Sign with solid fill">
              <a:extLst>
                <a:ext uri="{FF2B5EF4-FFF2-40B4-BE49-F238E27FC236}">
                  <a16:creationId xmlns:a16="http://schemas.microsoft.com/office/drawing/2014/main" id="{931943D6-919D-8FCC-B567-B6F78E3A0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5607" y="2942415"/>
              <a:ext cx="952420" cy="952420"/>
            </a:xfrm>
            <a:prstGeom prst="rect">
              <a:avLst/>
            </a:prstGeom>
          </p:spPr>
        </p:pic>
        <p:sp>
          <p:nvSpPr>
            <p:cNvPr id="35" name="TextBox 34">
              <a:extLst>
                <a:ext uri="{FF2B5EF4-FFF2-40B4-BE49-F238E27FC236}">
                  <a16:creationId xmlns:a16="http://schemas.microsoft.com/office/drawing/2014/main" id="{A01626BC-4308-ECD4-BCE7-CB220E01B341}"/>
                </a:ext>
              </a:extLst>
            </p:cNvPr>
            <p:cNvSpPr txBox="1"/>
            <p:nvPr/>
          </p:nvSpPr>
          <p:spPr>
            <a:xfrm>
              <a:off x="4688915" y="3179754"/>
              <a:ext cx="60263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7A"/>
                  </a:solidFill>
                  <a:effectLst/>
                  <a:uLnTx/>
                  <a:uFillTx/>
                  <a:latin typeface="Arial"/>
                  <a:ea typeface="+mn-ea"/>
                  <a:cs typeface="+mn-cs"/>
                </a:rPr>
                <a:t>2026</a:t>
              </a:r>
            </a:p>
          </p:txBody>
        </p:sp>
        <p:pic>
          <p:nvPicPr>
            <p:cNvPr id="36" name="Graphic 35" descr="Sign with solid fill">
              <a:extLst>
                <a:ext uri="{FF2B5EF4-FFF2-40B4-BE49-F238E27FC236}">
                  <a16:creationId xmlns:a16="http://schemas.microsoft.com/office/drawing/2014/main" id="{7DD8592B-238F-077A-9CF9-85CB676A32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9108" y="3033625"/>
              <a:ext cx="952420" cy="952420"/>
            </a:xfrm>
            <a:prstGeom prst="rect">
              <a:avLst/>
            </a:prstGeom>
          </p:spPr>
        </p:pic>
        <p:sp>
          <p:nvSpPr>
            <p:cNvPr id="37" name="TextBox 36">
              <a:extLst>
                <a:ext uri="{FF2B5EF4-FFF2-40B4-BE49-F238E27FC236}">
                  <a16:creationId xmlns:a16="http://schemas.microsoft.com/office/drawing/2014/main" id="{EBE80D02-C3C3-967C-FD1F-FB39D37F3EFA}"/>
                </a:ext>
              </a:extLst>
            </p:cNvPr>
            <p:cNvSpPr txBox="1"/>
            <p:nvPr/>
          </p:nvSpPr>
          <p:spPr>
            <a:xfrm>
              <a:off x="6667546" y="3296441"/>
              <a:ext cx="60263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4627A"/>
                  </a:solidFill>
                  <a:effectLst/>
                  <a:uLnTx/>
                  <a:uFillTx/>
                  <a:latin typeface="Arial"/>
                  <a:ea typeface="+mn-ea"/>
                  <a:cs typeface="+mn-cs"/>
                </a:rPr>
                <a:t>2027</a:t>
              </a:r>
            </a:p>
          </p:txBody>
        </p:sp>
        <p:pic>
          <p:nvPicPr>
            <p:cNvPr id="38" name="Graphic 37" descr="Construction Barricade with solid fill">
              <a:extLst>
                <a:ext uri="{FF2B5EF4-FFF2-40B4-BE49-F238E27FC236}">
                  <a16:creationId xmlns:a16="http://schemas.microsoft.com/office/drawing/2014/main" id="{65ABD414-C59D-0990-8008-D2F9BA7325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3509" y="2833503"/>
              <a:ext cx="685800" cy="685800"/>
            </a:xfrm>
            <a:prstGeom prst="rect">
              <a:avLst/>
            </a:prstGeom>
          </p:spPr>
        </p:pic>
        <p:pic>
          <p:nvPicPr>
            <p:cNvPr id="39" name="Graphic 38" descr="Excavator with solid fill">
              <a:extLst>
                <a:ext uri="{FF2B5EF4-FFF2-40B4-BE49-F238E27FC236}">
                  <a16:creationId xmlns:a16="http://schemas.microsoft.com/office/drawing/2014/main" id="{DFBEF80F-EE0B-BFE6-C23B-E47C4BF4CE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1528" y="2999315"/>
              <a:ext cx="961042" cy="961042"/>
            </a:xfrm>
            <a:prstGeom prst="rect">
              <a:avLst/>
            </a:prstGeom>
          </p:spPr>
        </p:pic>
        <p:pic>
          <p:nvPicPr>
            <p:cNvPr id="40" name="Graphic 39" descr="Traffic cone with solid fill">
              <a:extLst>
                <a:ext uri="{FF2B5EF4-FFF2-40B4-BE49-F238E27FC236}">
                  <a16:creationId xmlns:a16="http://schemas.microsoft.com/office/drawing/2014/main" id="{611B10E7-9526-7BAA-B635-B63419C4FF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11822" y="3878372"/>
              <a:ext cx="481006" cy="481006"/>
            </a:xfrm>
            <a:prstGeom prst="rect">
              <a:avLst/>
            </a:prstGeom>
          </p:spPr>
        </p:pic>
        <p:pic>
          <p:nvPicPr>
            <p:cNvPr id="41" name="Graphic 40" descr="Family with two children with solid fill">
              <a:extLst>
                <a:ext uri="{FF2B5EF4-FFF2-40B4-BE49-F238E27FC236}">
                  <a16:creationId xmlns:a16="http://schemas.microsoft.com/office/drawing/2014/main" id="{72FA7CE3-4739-B472-32A9-23CD2B49B3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81739" y="3286828"/>
              <a:ext cx="547655" cy="547655"/>
            </a:xfrm>
            <a:prstGeom prst="rect">
              <a:avLst/>
            </a:prstGeom>
          </p:spPr>
        </p:pic>
        <p:pic>
          <p:nvPicPr>
            <p:cNvPr id="42" name="Graphic 41" descr="Mom with stroller with solid fill">
              <a:extLst>
                <a:ext uri="{FF2B5EF4-FFF2-40B4-BE49-F238E27FC236}">
                  <a16:creationId xmlns:a16="http://schemas.microsoft.com/office/drawing/2014/main" id="{CF63EE36-3F86-97CB-A9B3-51420E21B4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55963" y="3341504"/>
              <a:ext cx="420576" cy="420576"/>
            </a:xfrm>
            <a:prstGeom prst="rect">
              <a:avLst/>
            </a:prstGeom>
          </p:spPr>
        </p:pic>
        <p:pic>
          <p:nvPicPr>
            <p:cNvPr id="43" name="Graphic 42" descr="Suburban scene with solid fill">
              <a:extLst>
                <a:ext uri="{FF2B5EF4-FFF2-40B4-BE49-F238E27FC236}">
                  <a16:creationId xmlns:a16="http://schemas.microsoft.com/office/drawing/2014/main" id="{288406EF-00D3-04F2-3A18-ECC242615B2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63671" y="2663778"/>
              <a:ext cx="750094" cy="750094"/>
            </a:xfrm>
            <a:prstGeom prst="rect">
              <a:avLst/>
            </a:prstGeom>
          </p:spPr>
        </p:pic>
        <p:pic>
          <p:nvPicPr>
            <p:cNvPr id="44" name="Graphic 43" descr="Person in wheelchair with solid fill">
              <a:extLst>
                <a:ext uri="{FF2B5EF4-FFF2-40B4-BE49-F238E27FC236}">
                  <a16:creationId xmlns:a16="http://schemas.microsoft.com/office/drawing/2014/main" id="{E1304835-E0D8-4E2C-DA98-2BA4F746268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22062" y="3294239"/>
              <a:ext cx="499451" cy="499451"/>
            </a:xfrm>
            <a:prstGeom prst="rect">
              <a:avLst/>
            </a:prstGeom>
          </p:spPr>
        </p:pic>
        <p:pic>
          <p:nvPicPr>
            <p:cNvPr id="45" name="Graphic 44" descr="Car with solid fill">
              <a:extLst>
                <a:ext uri="{FF2B5EF4-FFF2-40B4-BE49-F238E27FC236}">
                  <a16:creationId xmlns:a16="http://schemas.microsoft.com/office/drawing/2014/main" id="{47892544-D364-8A5A-2A35-D02A0534EE1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83934" y="3650516"/>
              <a:ext cx="783161" cy="783161"/>
            </a:xfrm>
            <a:prstGeom prst="rect">
              <a:avLst/>
            </a:prstGeom>
          </p:spPr>
        </p:pic>
        <p:pic>
          <p:nvPicPr>
            <p:cNvPr id="46" name="Graphic 45" descr="Tricycle with solid fill">
              <a:extLst>
                <a:ext uri="{FF2B5EF4-FFF2-40B4-BE49-F238E27FC236}">
                  <a16:creationId xmlns:a16="http://schemas.microsoft.com/office/drawing/2014/main" id="{1AA4B6A1-4731-EA70-5FD8-3FA87B6CB7D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989769" y="3346798"/>
              <a:ext cx="499451" cy="499451"/>
            </a:xfrm>
            <a:prstGeom prst="rect">
              <a:avLst/>
            </a:prstGeom>
          </p:spPr>
        </p:pic>
        <p:pic>
          <p:nvPicPr>
            <p:cNvPr id="48" name="Graphic 47" descr="Fir tree with solid fill">
              <a:extLst>
                <a:ext uri="{FF2B5EF4-FFF2-40B4-BE49-F238E27FC236}">
                  <a16:creationId xmlns:a16="http://schemas.microsoft.com/office/drawing/2014/main" id="{92C51A8D-9B10-EE6B-A611-1104BED4A31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20624" y="2659867"/>
              <a:ext cx="455838" cy="455838"/>
            </a:xfrm>
            <a:prstGeom prst="rect">
              <a:avLst/>
            </a:prstGeom>
          </p:spPr>
        </p:pic>
        <p:pic>
          <p:nvPicPr>
            <p:cNvPr id="49" name="Graphic 48" descr="Deciduous tree with solid fill">
              <a:extLst>
                <a:ext uri="{FF2B5EF4-FFF2-40B4-BE49-F238E27FC236}">
                  <a16:creationId xmlns:a16="http://schemas.microsoft.com/office/drawing/2014/main" id="{AFAB1F60-D241-DAC6-082A-6CCF6258C08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578004" y="2712452"/>
              <a:ext cx="685800" cy="685800"/>
            </a:xfrm>
            <a:prstGeom prst="rect">
              <a:avLst/>
            </a:prstGeom>
          </p:spPr>
        </p:pic>
        <p:sp>
          <p:nvSpPr>
            <p:cNvPr id="50" name="Lightning Bolt 49">
              <a:extLst>
                <a:ext uri="{FF2B5EF4-FFF2-40B4-BE49-F238E27FC236}">
                  <a16:creationId xmlns:a16="http://schemas.microsoft.com/office/drawing/2014/main" id="{56476EA5-7A0A-F30A-C4FD-C54DF0C972DE}"/>
                </a:ext>
              </a:extLst>
            </p:cNvPr>
            <p:cNvSpPr/>
            <p:nvPr/>
          </p:nvSpPr>
          <p:spPr>
            <a:xfrm flipH="1">
              <a:off x="1589710" y="2999315"/>
              <a:ext cx="256580" cy="264085"/>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2B8FD07A-9D80-8F04-82BE-FD6FC2988C54}"/>
              </a:ext>
            </a:extLst>
          </p:cNvPr>
          <p:cNvSpPr txBox="1"/>
          <p:nvPr/>
        </p:nvSpPr>
        <p:spPr>
          <a:xfrm>
            <a:off x="1223056" y="2098624"/>
            <a:ext cx="6442599" cy="315471"/>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prstClr val="black"/>
                </a:solidFill>
                <a:effectLst/>
                <a:uLnTx/>
                <a:uFillTx/>
                <a:latin typeface="Aptos"/>
              </a:rPr>
              <a:t>The guiding principles of HOME remain at the center of our work.</a:t>
            </a:r>
          </a:p>
        </p:txBody>
      </p:sp>
      <p:sp>
        <p:nvSpPr>
          <p:cNvPr id="55" name="Callout: Bent Line 54">
            <a:extLst>
              <a:ext uri="{FF2B5EF4-FFF2-40B4-BE49-F238E27FC236}">
                <a16:creationId xmlns:a16="http://schemas.microsoft.com/office/drawing/2014/main" id="{8B62DC30-BF76-83E9-D9F2-22DDCE2B5806}"/>
              </a:ext>
            </a:extLst>
          </p:cNvPr>
          <p:cNvSpPr/>
          <p:nvPr/>
        </p:nvSpPr>
        <p:spPr>
          <a:xfrm flipH="1">
            <a:off x="162599" y="4032532"/>
            <a:ext cx="1867942" cy="2103120"/>
          </a:xfrm>
          <a:prstGeom prst="borderCallout2">
            <a:avLst>
              <a:gd name="adj1" fmla="val -439"/>
              <a:gd name="adj2" fmla="val 48785"/>
              <a:gd name="adj3" fmla="val -19331"/>
              <a:gd name="adj4" fmla="val 36808"/>
              <a:gd name="adj5" fmla="val -34259"/>
              <a:gd name="adj6" fmla="val 31561"/>
            </a:avLst>
          </a:prstGeom>
          <a:solidFill>
            <a:schemeClr val="accent4">
              <a:lumMod val="20000"/>
              <a:lumOff val="80000"/>
            </a:schemeClr>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 the current system</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Iowans often cannot access services until they have very intense needs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Iowans do not have information to understand what services are available to them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Iowans with similar needs may qualify for different levels of support</a:t>
            </a:r>
          </a:p>
        </p:txBody>
      </p:sp>
      <p:sp>
        <p:nvSpPr>
          <p:cNvPr id="57" name="Callout: Bent Line 56">
            <a:extLst>
              <a:ext uri="{FF2B5EF4-FFF2-40B4-BE49-F238E27FC236}">
                <a16:creationId xmlns:a16="http://schemas.microsoft.com/office/drawing/2014/main" id="{0CA20BD5-3026-7BFA-FE91-F963A5DAB1D6}"/>
              </a:ext>
            </a:extLst>
          </p:cNvPr>
          <p:cNvSpPr/>
          <p:nvPr/>
        </p:nvSpPr>
        <p:spPr>
          <a:xfrm flipH="1">
            <a:off x="2111532" y="4033281"/>
            <a:ext cx="2247910" cy="2103120"/>
          </a:xfrm>
          <a:prstGeom prst="borderCallout2">
            <a:avLst>
              <a:gd name="adj1" fmla="val 777"/>
              <a:gd name="adj2" fmla="val 51025"/>
              <a:gd name="adj3" fmla="val -14647"/>
              <a:gd name="adj4" fmla="val 38362"/>
              <a:gd name="adj5" fmla="val -36933"/>
              <a:gd name="adj6" fmla="val 27210"/>
            </a:avLst>
          </a:prstGeom>
          <a:solidFill>
            <a:schemeClr val="accent2">
              <a:lumMod val="20000"/>
              <a:lumOff val="80000"/>
            </a:schemeClr>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 2025</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Iowans will have easier access to information through Aging and Disability Resource Centers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Iowans with behavioral health needs will have access to Certified Community Behavioral Health Clinics (CCBHCs)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Other services may be available to help people who live in institutions move back to the community</a:t>
            </a:r>
          </a:p>
        </p:txBody>
      </p:sp>
      <p:sp>
        <p:nvSpPr>
          <p:cNvPr id="59" name="Callout: Bent Line 58">
            <a:extLst>
              <a:ext uri="{FF2B5EF4-FFF2-40B4-BE49-F238E27FC236}">
                <a16:creationId xmlns:a16="http://schemas.microsoft.com/office/drawing/2014/main" id="{E3ABD702-69D6-3188-A167-156D536E806D}"/>
              </a:ext>
            </a:extLst>
          </p:cNvPr>
          <p:cNvSpPr/>
          <p:nvPr/>
        </p:nvSpPr>
        <p:spPr>
          <a:xfrm flipH="1">
            <a:off x="4448151" y="4625736"/>
            <a:ext cx="2347283" cy="2039112"/>
          </a:xfrm>
          <a:prstGeom prst="borderCallout2">
            <a:avLst>
              <a:gd name="adj1" fmla="val 1032"/>
              <a:gd name="adj2" fmla="val 49478"/>
              <a:gd name="adj3" fmla="val -23582"/>
              <a:gd name="adj4" fmla="val 50798"/>
              <a:gd name="adj5" fmla="val -44278"/>
              <a:gd name="adj6" fmla="val 36791"/>
            </a:avLst>
          </a:prstGeom>
          <a:solidFill>
            <a:schemeClr val="accent4">
              <a:lumMod val="20000"/>
              <a:lumOff val="80000"/>
            </a:schemeClr>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 proposes to: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Streamline the number of Medicaid waivers it offers and base their supports on need rather than diagnosis</a:t>
            </a:r>
            <a:endParaRPr kumimoji="0" lang="en-US" sz="1050" b="0" i="0" u="none" strike="noStrike" kern="1200" cap="none" spc="0" normalizeH="0" baseline="0" noProof="0" dirty="0">
              <a:ln>
                <a:noFill/>
              </a:ln>
              <a:solidFill>
                <a:srgbClr val="000000"/>
              </a:solidFill>
              <a:effectLst/>
              <a:uLnTx/>
              <a:uFillTx/>
              <a:latin typeface="Arial"/>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Improve the waiver waitlist system</a:t>
            </a:r>
            <a:endParaRPr kumimoji="0" lang="en-US" sz="1050" b="0" i="0" u="none" strike="noStrike" kern="1200" cap="none" spc="0" normalizeH="0" baseline="0" noProof="0" dirty="0">
              <a:ln>
                <a:noFill/>
              </a:ln>
              <a:solidFill>
                <a:srgbClr val="000000"/>
              </a:solidFill>
              <a:effectLst/>
              <a:uLnTx/>
              <a:uFillTx/>
              <a:latin typeface="Arial"/>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Strengthen community-based services, including crisis services, for children with Serious Emotional Disturbance (SED)</a:t>
            </a:r>
            <a:endParaRPr kumimoji="0" lang="en-US" sz="1050" b="0" i="0" u="none" strike="noStrike" kern="1200" cap="none" spc="0" normalizeH="0" baseline="0" noProof="0" dirty="0">
              <a:ln>
                <a:noFill/>
              </a:ln>
              <a:solidFill>
                <a:srgbClr val="000000"/>
              </a:solidFill>
              <a:effectLst/>
              <a:uLnTx/>
              <a:uFillTx/>
              <a:latin typeface="Arial"/>
            </a:endParaRPr>
          </a:p>
        </p:txBody>
      </p:sp>
      <p:sp>
        <p:nvSpPr>
          <p:cNvPr id="61" name="Callout: Bent Line 60">
            <a:extLst>
              <a:ext uri="{FF2B5EF4-FFF2-40B4-BE49-F238E27FC236}">
                <a16:creationId xmlns:a16="http://schemas.microsoft.com/office/drawing/2014/main" id="{05441CD2-33BE-EE01-9DC0-08D6DE154EE8}"/>
              </a:ext>
            </a:extLst>
          </p:cNvPr>
          <p:cNvSpPr/>
          <p:nvPr/>
        </p:nvSpPr>
        <p:spPr>
          <a:xfrm flipH="1">
            <a:off x="6955691" y="4615559"/>
            <a:ext cx="2024680" cy="2036075"/>
          </a:xfrm>
          <a:prstGeom prst="borderCallout2">
            <a:avLst>
              <a:gd name="adj1" fmla="val -86"/>
              <a:gd name="adj2" fmla="val 51879"/>
              <a:gd name="adj3" fmla="val -14870"/>
              <a:gd name="adj4" fmla="val 31476"/>
              <a:gd name="adj5" fmla="val -38273"/>
              <a:gd name="adj6" fmla="val 32790"/>
            </a:avLst>
          </a:prstGeom>
          <a:solidFill>
            <a:schemeClr val="accent2">
              <a:lumMod val="20000"/>
              <a:lumOff val="80000"/>
            </a:schemeClr>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 2027 and beyond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Iowa proposes that:</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Children with SED will access new services, including intensive case management</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Two new services will launch under new Medicaid waivers: Peer Mentoring and Community Transition Supports</a:t>
            </a:r>
          </a:p>
        </p:txBody>
      </p:sp>
    </p:spTree>
    <p:extLst>
      <p:ext uri="{BB962C8B-B14F-4D97-AF65-F5344CB8AC3E}">
        <p14:creationId xmlns:p14="http://schemas.microsoft.com/office/powerpoint/2010/main" val="197815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12FF76-E92A-E4F4-AB2C-ED450E65CC08}"/>
              </a:ext>
            </a:extLst>
          </p:cNvPr>
          <p:cNvSpPr>
            <a:spLocks noGrp="1"/>
          </p:cNvSpPr>
          <p:nvPr>
            <p:ph type="title"/>
          </p:nvPr>
        </p:nvSpPr>
        <p:spPr>
          <a:xfrm>
            <a:off x="112783" y="984"/>
            <a:ext cx="7886700" cy="1325563"/>
          </a:xfrm>
        </p:spPr>
        <p:txBody>
          <a:bodyPr>
            <a:normAutofit/>
          </a:bodyPr>
          <a:lstStyle/>
          <a:p>
            <a:r>
              <a:rPr lang="en-US" sz="2800" dirty="0">
                <a:solidFill>
                  <a:srgbClr val="04627A"/>
                </a:solidFill>
              </a:rPr>
              <a:t>2025 CBS Priorities and Guiding Principles*</a:t>
            </a:r>
            <a:r>
              <a:rPr lang="en-US" dirty="0">
                <a:solidFill>
                  <a:srgbClr val="04627A"/>
                </a:solidFill>
              </a:rPr>
              <a:t> </a:t>
            </a:r>
          </a:p>
        </p:txBody>
      </p:sp>
      <p:sp>
        <p:nvSpPr>
          <p:cNvPr id="8" name="Freeform: Shape 7">
            <a:extLst>
              <a:ext uri="{FF2B5EF4-FFF2-40B4-BE49-F238E27FC236}">
                <a16:creationId xmlns:a16="http://schemas.microsoft.com/office/drawing/2014/main" id="{45C4EB14-D97A-317A-6D79-42EDD6BF259F}"/>
              </a:ext>
            </a:extLst>
          </p:cNvPr>
          <p:cNvSpPr/>
          <p:nvPr/>
        </p:nvSpPr>
        <p:spPr>
          <a:xfrm>
            <a:off x="401315" y="1154019"/>
            <a:ext cx="4029074" cy="365760"/>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1. Implement Uniform Assessment</a:t>
            </a:r>
          </a:p>
        </p:txBody>
      </p:sp>
      <p:sp>
        <p:nvSpPr>
          <p:cNvPr id="10" name="Freeform: Shape 9">
            <a:extLst>
              <a:ext uri="{FF2B5EF4-FFF2-40B4-BE49-F238E27FC236}">
                <a16:creationId xmlns:a16="http://schemas.microsoft.com/office/drawing/2014/main" id="{D51CA5AB-64AE-6EB5-3CDC-5BE92BBE0016}"/>
              </a:ext>
            </a:extLst>
          </p:cNvPr>
          <p:cNvSpPr/>
          <p:nvPr/>
        </p:nvSpPr>
        <p:spPr>
          <a:xfrm>
            <a:off x="401313" y="1575606"/>
            <a:ext cx="4029074" cy="365760"/>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2. Improve waitlist process and policies</a:t>
            </a:r>
          </a:p>
        </p:txBody>
      </p:sp>
      <p:sp>
        <p:nvSpPr>
          <p:cNvPr id="12" name="Freeform: Shape 11">
            <a:extLst>
              <a:ext uri="{FF2B5EF4-FFF2-40B4-BE49-F238E27FC236}">
                <a16:creationId xmlns:a16="http://schemas.microsoft.com/office/drawing/2014/main" id="{F9CBF596-B4C9-2900-EE30-5EFED4E2D674}"/>
              </a:ext>
            </a:extLst>
          </p:cNvPr>
          <p:cNvSpPr/>
          <p:nvPr/>
        </p:nvSpPr>
        <p:spPr>
          <a:xfrm>
            <a:off x="401315" y="2025471"/>
            <a:ext cx="4029074" cy="862206"/>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3. Explore opportunities for aligning fee schedule across seven waivers to make transition to HOME waivers easier</a:t>
            </a:r>
          </a:p>
        </p:txBody>
      </p:sp>
      <p:sp>
        <p:nvSpPr>
          <p:cNvPr id="14" name="Freeform: Shape 13">
            <a:extLst>
              <a:ext uri="{FF2B5EF4-FFF2-40B4-BE49-F238E27FC236}">
                <a16:creationId xmlns:a16="http://schemas.microsoft.com/office/drawing/2014/main" id="{CB0C561C-5257-7F2E-8E87-8ECC920AF7CB}"/>
              </a:ext>
            </a:extLst>
          </p:cNvPr>
          <p:cNvSpPr/>
          <p:nvPr/>
        </p:nvSpPr>
        <p:spPr>
          <a:xfrm>
            <a:off x="401313" y="2960570"/>
            <a:ext cx="4029077" cy="561517"/>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4. Improve consumer-directed programs (ICDAC/CCO)</a:t>
            </a:r>
          </a:p>
        </p:txBody>
      </p:sp>
      <p:sp>
        <p:nvSpPr>
          <p:cNvPr id="16" name="Freeform: Shape 15">
            <a:extLst>
              <a:ext uri="{FF2B5EF4-FFF2-40B4-BE49-F238E27FC236}">
                <a16:creationId xmlns:a16="http://schemas.microsoft.com/office/drawing/2014/main" id="{7FB4C7DD-9833-7439-0F15-D66573EBF87F}"/>
              </a:ext>
            </a:extLst>
          </p:cNvPr>
          <p:cNvSpPr/>
          <p:nvPr/>
        </p:nvSpPr>
        <p:spPr>
          <a:xfrm>
            <a:off x="401316" y="3624536"/>
            <a:ext cx="4029076" cy="548640"/>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5. Align services across seven waivers to make transition to HOME waivers easier</a:t>
            </a:r>
          </a:p>
        </p:txBody>
      </p:sp>
      <p:sp>
        <p:nvSpPr>
          <p:cNvPr id="18" name="Freeform: Shape 17">
            <a:extLst>
              <a:ext uri="{FF2B5EF4-FFF2-40B4-BE49-F238E27FC236}">
                <a16:creationId xmlns:a16="http://schemas.microsoft.com/office/drawing/2014/main" id="{B15A55B6-A3D2-44B2-03EC-A2EEB8833286}"/>
              </a:ext>
            </a:extLst>
          </p:cNvPr>
          <p:cNvSpPr/>
          <p:nvPr/>
        </p:nvSpPr>
        <p:spPr>
          <a:xfrm>
            <a:off x="401315" y="4287039"/>
            <a:ext cx="4029077" cy="548640"/>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6">
              <a:lumMod val="20000"/>
              <a:lumOff val="8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6. Continue to assess and enhance provider capacity and network adequacy</a:t>
            </a:r>
          </a:p>
        </p:txBody>
      </p:sp>
      <p:sp>
        <p:nvSpPr>
          <p:cNvPr id="20" name="Freeform: Shape 19">
            <a:extLst>
              <a:ext uri="{FF2B5EF4-FFF2-40B4-BE49-F238E27FC236}">
                <a16:creationId xmlns:a16="http://schemas.microsoft.com/office/drawing/2014/main" id="{1C642551-574C-B528-BDEC-EEBDECE08E36}"/>
              </a:ext>
            </a:extLst>
          </p:cNvPr>
          <p:cNvSpPr/>
          <p:nvPr/>
        </p:nvSpPr>
        <p:spPr>
          <a:xfrm>
            <a:off x="401313" y="4917006"/>
            <a:ext cx="4029076" cy="872725"/>
          </a:xfrm>
          <a:custGeom>
            <a:avLst/>
            <a:gdLst>
              <a:gd name="connsiteX0" fmla="*/ 0 w 2409427"/>
              <a:gd name="connsiteY0" fmla="*/ 0 h 1445656"/>
              <a:gd name="connsiteX1" fmla="*/ 2409427 w 2409427"/>
              <a:gd name="connsiteY1" fmla="*/ 0 h 1445656"/>
              <a:gd name="connsiteX2" fmla="*/ 2409427 w 2409427"/>
              <a:gd name="connsiteY2" fmla="*/ 1445656 h 1445656"/>
              <a:gd name="connsiteX3" fmla="*/ 0 w 2409427"/>
              <a:gd name="connsiteY3" fmla="*/ 1445656 h 1445656"/>
              <a:gd name="connsiteX4" fmla="*/ 0 w 2409427"/>
              <a:gd name="connsiteY4" fmla="*/ 0 h 144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427" h="1445656">
                <a:moveTo>
                  <a:pt x="0" y="0"/>
                </a:moveTo>
                <a:lnTo>
                  <a:pt x="2409427" y="0"/>
                </a:lnTo>
                <a:lnTo>
                  <a:pt x="2409427" y="1445656"/>
                </a:lnTo>
                <a:lnTo>
                  <a:pt x="0" y="1445656"/>
                </a:lnTo>
                <a:lnTo>
                  <a:pt x="0" y="0"/>
                </a:lnTo>
                <a:close/>
              </a:path>
            </a:pathLst>
          </a:custGeom>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0" vert="horz" wrap="square" lIns="48578" tIns="48578" rIns="48578" bIns="48578" numCol="1" spcCol="1270" anchor="ctr" anchorCtr="0">
            <a:noAutofit/>
          </a:bodyPr>
          <a:lstStyle/>
          <a:p>
            <a:pPr defTabSz="566738">
              <a:lnSpc>
                <a:spcPct val="90000"/>
              </a:lnSpc>
              <a:spcBef>
                <a:spcPct val="0"/>
              </a:spcBef>
              <a:spcAft>
                <a:spcPct val="35000"/>
              </a:spcAft>
            </a:pPr>
            <a:r>
              <a:rPr lang="en-US" sz="1600" dirty="0">
                <a:solidFill>
                  <a:srgbClr val="000000"/>
                </a:solidFill>
                <a:latin typeface="Aptos"/>
              </a:rPr>
              <a:t>7. Advance a quality management system that supports compliance with access requirements and lawsuits</a:t>
            </a:r>
          </a:p>
        </p:txBody>
      </p:sp>
      <p:sp>
        <p:nvSpPr>
          <p:cNvPr id="22" name="Right Brace 21">
            <a:extLst>
              <a:ext uri="{FF2B5EF4-FFF2-40B4-BE49-F238E27FC236}">
                <a16:creationId xmlns:a16="http://schemas.microsoft.com/office/drawing/2014/main" id="{83F3D57D-D420-582A-3366-22A26A316CBE}"/>
              </a:ext>
            </a:extLst>
          </p:cNvPr>
          <p:cNvSpPr/>
          <p:nvPr/>
        </p:nvSpPr>
        <p:spPr>
          <a:xfrm>
            <a:off x="4655904" y="1336091"/>
            <a:ext cx="423581" cy="4312031"/>
          </a:xfrm>
          <a:prstGeom prst="righ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n w="76200">
                <a:solidFill>
                  <a:schemeClr val="tx1"/>
                </a:solidFill>
              </a:ln>
            </a:endParaRPr>
          </a:p>
        </p:txBody>
      </p:sp>
      <p:sp>
        <p:nvSpPr>
          <p:cNvPr id="24" name="TextBox 23">
            <a:extLst>
              <a:ext uri="{FF2B5EF4-FFF2-40B4-BE49-F238E27FC236}">
                <a16:creationId xmlns:a16="http://schemas.microsoft.com/office/drawing/2014/main" id="{9E41A7D6-9683-9B2D-3B31-D4707C23C4E7}"/>
              </a:ext>
            </a:extLst>
          </p:cNvPr>
          <p:cNvSpPr txBox="1"/>
          <p:nvPr/>
        </p:nvSpPr>
        <p:spPr>
          <a:xfrm>
            <a:off x="2960420" y="6039764"/>
            <a:ext cx="5271078" cy="646331"/>
          </a:xfrm>
          <a:prstGeom prst="rect">
            <a:avLst/>
          </a:prstGeom>
          <a:noFill/>
        </p:spPr>
        <p:txBody>
          <a:bodyPr wrap="square" rtlCol="0">
            <a:spAutoFit/>
          </a:bodyPr>
          <a:lstStyle/>
          <a:p>
            <a:r>
              <a:rPr lang="en-US" sz="1200" dirty="0">
                <a:latin typeface="Aptos"/>
              </a:rPr>
              <a:t>*Confirmed by Director Garcia on 1/17/25</a:t>
            </a:r>
          </a:p>
          <a:p>
            <a:r>
              <a:rPr lang="en-US" sz="1200" dirty="0">
                <a:latin typeface="Aptos"/>
              </a:rPr>
              <a:t>Note: Teams will also continue working on preparatory tasks that contribute to REACH and HOME implementation</a:t>
            </a:r>
          </a:p>
        </p:txBody>
      </p:sp>
      <p:sp>
        <p:nvSpPr>
          <p:cNvPr id="26" name="TextBox 25">
            <a:extLst>
              <a:ext uri="{FF2B5EF4-FFF2-40B4-BE49-F238E27FC236}">
                <a16:creationId xmlns:a16="http://schemas.microsoft.com/office/drawing/2014/main" id="{CD8089DB-B119-6FD9-A063-0EE44ECB4E4C}"/>
              </a:ext>
            </a:extLst>
          </p:cNvPr>
          <p:cNvSpPr txBox="1"/>
          <p:nvPr/>
        </p:nvSpPr>
        <p:spPr>
          <a:xfrm>
            <a:off x="5264536" y="1399396"/>
            <a:ext cx="3232506" cy="623248"/>
          </a:xfrm>
          <a:prstGeom prst="rect">
            <a:avLst/>
          </a:prstGeom>
          <a:noFill/>
        </p:spPr>
        <p:txBody>
          <a:bodyPr wrap="square" lIns="68580" tIns="34290" rIns="68580" bIns="34290" rtlCol="0" anchor="t">
            <a:spAutoFit/>
          </a:bodyPr>
          <a:lstStyle/>
          <a:p>
            <a:pPr algn="ctr"/>
            <a:r>
              <a:rPr lang="en-US" dirty="0">
                <a:latin typeface="Aptos"/>
              </a:rPr>
              <a:t>Guiding principles for implementing priorities: </a:t>
            </a:r>
          </a:p>
        </p:txBody>
      </p:sp>
      <p:sp>
        <p:nvSpPr>
          <p:cNvPr id="28" name="Rectangle 27">
            <a:extLst>
              <a:ext uri="{FF2B5EF4-FFF2-40B4-BE49-F238E27FC236}">
                <a16:creationId xmlns:a16="http://schemas.microsoft.com/office/drawing/2014/main" id="{9E968556-E80E-562D-520A-3BCC41C5650A}"/>
              </a:ext>
            </a:extLst>
          </p:cNvPr>
          <p:cNvSpPr/>
          <p:nvPr/>
        </p:nvSpPr>
        <p:spPr>
          <a:xfrm>
            <a:off x="5257716" y="2129636"/>
            <a:ext cx="1523887" cy="1583479"/>
          </a:xfrm>
          <a:prstGeom prst="rect">
            <a:avLst/>
          </a:prstGeom>
          <a:solidFill>
            <a:schemeClr val="accent1"/>
          </a:solidFill>
          <a:ln>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300" dirty="0">
                <a:solidFill>
                  <a:srgbClr val="FFFFFF"/>
                </a:solidFill>
                <a:latin typeface="Aptos"/>
              </a:rPr>
              <a:t>A. </a:t>
            </a:r>
            <a:endParaRPr lang="en-US" sz="1300" dirty="0">
              <a:solidFill>
                <a:srgbClr val="FFFFFF"/>
              </a:solidFill>
              <a:latin typeface="Aptos"/>
              <a:cs typeface="Arial"/>
            </a:endParaRPr>
          </a:p>
          <a:p>
            <a:pPr algn="ctr"/>
            <a:r>
              <a:rPr lang="en-US" sz="1300" dirty="0">
                <a:solidFill>
                  <a:srgbClr val="FFFFFF"/>
                </a:solidFill>
                <a:latin typeface="Aptos"/>
              </a:rPr>
              <a:t>Consider phased implementation rather than implementing an entire policy on one date</a:t>
            </a:r>
            <a:endParaRPr lang="en-US" sz="1300">
              <a:solidFill>
                <a:srgbClr val="FFFFFF"/>
              </a:solidFill>
              <a:latin typeface="Aptos"/>
              <a:cs typeface="Arial"/>
            </a:endParaRPr>
          </a:p>
        </p:txBody>
      </p:sp>
      <p:sp>
        <p:nvSpPr>
          <p:cNvPr id="30" name="Rectangle 29">
            <a:extLst>
              <a:ext uri="{FF2B5EF4-FFF2-40B4-BE49-F238E27FC236}">
                <a16:creationId xmlns:a16="http://schemas.microsoft.com/office/drawing/2014/main" id="{7BA67154-4F4A-6C0E-FB0D-0FB38D334963}"/>
              </a:ext>
            </a:extLst>
          </p:cNvPr>
          <p:cNvSpPr/>
          <p:nvPr/>
        </p:nvSpPr>
        <p:spPr>
          <a:xfrm>
            <a:off x="6920026" y="2117645"/>
            <a:ext cx="1523887" cy="1583479"/>
          </a:xfrm>
          <a:prstGeom prst="rect">
            <a:avLst/>
          </a:prstGeom>
          <a:solidFill>
            <a:schemeClr val="accent1"/>
          </a:solidFill>
          <a:ln>
            <a:solidFill>
              <a:schemeClr val="bg1"/>
            </a:solidFill>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en-US" sz="1200" dirty="0">
                <a:solidFill>
                  <a:srgbClr val="FFFFFF"/>
                </a:solidFill>
                <a:latin typeface="Aptos"/>
              </a:rPr>
              <a:t> </a:t>
            </a:r>
            <a:r>
              <a:rPr lang="en-US" sz="1400" dirty="0">
                <a:solidFill>
                  <a:srgbClr val="FFFFFF"/>
                </a:solidFill>
                <a:latin typeface="Aptos"/>
              </a:rPr>
              <a:t>B. </a:t>
            </a:r>
            <a:endParaRPr lang="en-US" sz="1400" strike="sngStrike">
              <a:solidFill>
                <a:srgbClr val="FFFFFF"/>
              </a:solidFill>
              <a:latin typeface="Aptos"/>
              <a:cs typeface="Arial"/>
            </a:endParaRPr>
          </a:p>
          <a:p>
            <a:pPr algn="ctr"/>
            <a:r>
              <a:rPr lang="en-US" sz="1400" dirty="0">
                <a:solidFill>
                  <a:srgbClr val="FFFFFF"/>
                </a:solidFill>
                <a:latin typeface="Aptos"/>
              </a:rPr>
              <a:t>Align with current operational effort, when possible </a:t>
            </a:r>
            <a:endParaRPr lang="en-US" sz="1400" strike="sngStrike">
              <a:solidFill>
                <a:srgbClr val="FFFFFF"/>
              </a:solidFill>
              <a:latin typeface="Aptos"/>
              <a:cs typeface="Arial"/>
            </a:endParaRPr>
          </a:p>
        </p:txBody>
      </p:sp>
      <p:sp>
        <p:nvSpPr>
          <p:cNvPr id="32" name="Rectangle 31">
            <a:extLst>
              <a:ext uri="{FF2B5EF4-FFF2-40B4-BE49-F238E27FC236}">
                <a16:creationId xmlns:a16="http://schemas.microsoft.com/office/drawing/2014/main" id="{C72ED368-0312-7AA8-3E3D-4D564E7FFBE9}"/>
              </a:ext>
            </a:extLst>
          </p:cNvPr>
          <p:cNvSpPr/>
          <p:nvPr/>
        </p:nvSpPr>
        <p:spPr>
          <a:xfrm>
            <a:off x="6065716" y="3791737"/>
            <a:ext cx="1523887" cy="1583479"/>
          </a:xfrm>
          <a:prstGeom prst="rect">
            <a:avLst/>
          </a:prstGeom>
          <a:solidFill>
            <a:schemeClr val="accent1"/>
          </a:solidFill>
          <a:ln>
            <a:solidFill>
              <a:schemeClr val="bg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300" dirty="0">
                <a:solidFill>
                  <a:srgbClr val="FFFFFF"/>
                </a:solidFill>
                <a:latin typeface="Aptos"/>
              </a:rPr>
              <a:t>C. </a:t>
            </a:r>
            <a:endParaRPr lang="en-US" sz="1300">
              <a:latin typeface="Aptos"/>
              <a:cs typeface="Arial"/>
            </a:endParaRPr>
          </a:p>
          <a:p>
            <a:pPr algn="ctr"/>
            <a:r>
              <a:rPr lang="en-US" sz="1300" dirty="0">
                <a:solidFill>
                  <a:srgbClr val="FFFFFF"/>
                </a:solidFill>
                <a:latin typeface="Aptos"/>
              </a:rPr>
              <a:t>Prioritize work that provides value to Medicaid participants and providers</a:t>
            </a:r>
            <a:endParaRPr lang="en-US" sz="1300">
              <a:latin typeface="Aptos"/>
            </a:endParaRPr>
          </a:p>
        </p:txBody>
      </p:sp>
    </p:spTree>
    <p:extLst>
      <p:ext uri="{BB962C8B-B14F-4D97-AF65-F5344CB8AC3E}">
        <p14:creationId xmlns:p14="http://schemas.microsoft.com/office/powerpoint/2010/main" val="22710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97A-8462-FF2D-36E2-EC07ACB28C57}"/>
              </a:ext>
            </a:extLst>
          </p:cNvPr>
          <p:cNvSpPr>
            <a:spLocks noGrp="1"/>
          </p:cNvSpPr>
          <p:nvPr>
            <p:ph type="title"/>
          </p:nvPr>
        </p:nvSpPr>
        <p:spPr>
          <a:xfrm>
            <a:off x="71655" y="98233"/>
            <a:ext cx="8582943" cy="1313959"/>
          </a:xfrm>
        </p:spPr>
        <p:txBody>
          <a:bodyPr>
            <a:normAutofit/>
          </a:bodyPr>
          <a:lstStyle/>
          <a:p>
            <a:r>
              <a:rPr lang="en-US" sz="3200" dirty="0">
                <a:solidFill>
                  <a:schemeClr val="accent1"/>
                </a:solidFill>
              </a:rPr>
              <a:t>2025 CBS Priorities High-Level Timeline</a:t>
            </a:r>
          </a:p>
        </p:txBody>
      </p:sp>
      <p:sp>
        <p:nvSpPr>
          <p:cNvPr id="6" name="TextBox 5">
            <a:extLst>
              <a:ext uri="{FF2B5EF4-FFF2-40B4-BE49-F238E27FC236}">
                <a16:creationId xmlns:a16="http://schemas.microsoft.com/office/drawing/2014/main" id="{0D5134A5-CFA1-0BD1-3DA8-1B78B9DD3279}"/>
              </a:ext>
            </a:extLst>
          </p:cNvPr>
          <p:cNvSpPr txBox="1"/>
          <p:nvPr/>
        </p:nvSpPr>
        <p:spPr>
          <a:xfrm>
            <a:off x="216233" y="5795278"/>
            <a:ext cx="7900989" cy="276999"/>
          </a:xfrm>
          <a:prstGeom prst="rect">
            <a:avLst/>
          </a:prstGeom>
          <a:noFill/>
        </p:spPr>
        <p:txBody>
          <a:bodyPr wrap="square" lIns="91440" tIns="45720" rIns="91440" bIns="45720" rtlCol="0" anchor="t">
            <a:spAutoFit/>
          </a:bodyPr>
          <a:lstStyle/>
          <a:p>
            <a:r>
              <a:rPr lang="en-US" sz="1200" dirty="0"/>
              <a:t>*Schedule specifics including key milestones are tracked by individual HHS teams completing the work</a:t>
            </a:r>
          </a:p>
        </p:txBody>
      </p:sp>
      <p:pic>
        <p:nvPicPr>
          <p:cNvPr id="22" name="Content Placeholder 21" descr="This graphic shows a monthly calendar from January 2025 through Jun 2026. &#10;&#10;Below the calendar timeline, the 2025 CBS Priorities High-Level Timeline is shown.&#10;&#10;The following 4 amendments to existing seven waivers will be effectuated Jan 1. 2026:&#10;&#10;Uniform Assessment: complete uniform assessment implementation and implement InterRAI-Early years 0-3.&#10;&#10;Waitlist Improvement: Implement new risk of institutionalization questions to existing Waiver Priority Needs Assessment.&#10;&#10;Align Service Definitions: Align service definitions across waivers; update to merged services.&#10;&#10;Transition i-CDAC: Changes and improvement to consumer-directed programs (ICDAC/CCO)&#10;&#10;The following four priorities are scheduled to be ongoing through the end of June 2026:&#10;&#10;Explore Fee Schedule: Research rate alignment options; confirm feasibility of options.&#10;&#10;Provider Capacity: Continue ongoing efforts to enhance provider capacity.&#10;&#10;Quality Management: Identify quality improvement (QI) opportunities and take focused QI actions; Develop quality measures; Monitor case management ratios&#10;&#10;HOME Preparation: Prepare Individualized Budgets and provide tier reimbursement methodology; Make HOME IT Systems changes; Update HOME waiver applications; Communications planning.">
            <a:extLst>
              <a:ext uri="{FF2B5EF4-FFF2-40B4-BE49-F238E27FC236}">
                <a16:creationId xmlns:a16="http://schemas.microsoft.com/office/drawing/2014/main" id="{E3A9F3BC-817E-E4F6-6CA6-AA38CEA05001}"/>
              </a:ext>
            </a:extLst>
          </p:cNvPr>
          <p:cNvPicPr>
            <a:picLocks noGrp="1" noChangeAspect="1"/>
          </p:cNvPicPr>
          <p:nvPr>
            <p:ph sz="half" idx="1"/>
          </p:nvPr>
        </p:nvPicPr>
        <p:blipFill>
          <a:blip r:embed="rId4"/>
          <a:stretch>
            <a:fillRect/>
          </a:stretch>
        </p:blipFill>
        <p:spPr>
          <a:xfrm>
            <a:off x="144737" y="1307755"/>
            <a:ext cx="8216170" cy="4255442"/>
          </a:xfrm>
        </p:spPr>
      </p:pic>
    </p:spTree>
    <p:extLst>
      <p:ext uri="{BB962C8B-B14F-4D97-AF65-F5344CB8AC3E}">
        <p14:creationId xmlns:p14="http://schemas.microsoft.com/office/powerpoint/2010/main" val="300336653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A153-C449-3948-3256-5F7647EA73FF}"/>
            </a:ext>
          </a:extLst>
        </p:cNvPr>
        <p:cNvGrpSpPr/>
        <p:nvPr/>
      </p:nvGrpSpPr>
      <p:grpSpPr>
        <a:xfrm>
          <a:off x="0" y="0"/>
          <a:ext cx="0" cy="0"/>
          <a:chOff x="0" y="0"/>
          <a:chExt cx="0" cy="0"/>
        </a:xfrm>
      </p:grpSpPr>
      <p:sp>
        <p:nvSpPr>
          <p:cNvPr id="13" name="Title 14">
            <a:extLst>
              <a:ext uri="{FF2B5EF4-FFF2-40B4-BE49-F238E27FC236}">
                <a16:creationId xmlns:a16="http://schemas.microsoft.com/office/drawing/2014/main" id="{E74D303E-8D1C-FBD3-EC06-43BF3987574E}"/>
              </a:ext>
            </a:extLst>
          </p:cNvPr>
          <p:cNvSpPr>
            <a:spLocks noGrp="1"/>
          </p:cNvSpPr>
          <p:nvPr>
            <p:ph type="title"/>
          </p:nvPr>
        </p:nvSpPr>
        <p:spPr>
          <a:xfrm>
            <a:off x="628650" y="179461"/>
            <a:ext cx="7886700" cy="1325563"/>
          </a:xfrm>
        </p:spPr>
        <p:txBody>
          <a:bodyPr/>
          <a:lstStyle/>
          <a:p>
            <a:r>
              <a:rPr lang="en-US" dirty="0">
                <a:solidFill>
                  <a:schemeClr val="accent1"/>
                </a:solidFill>
              </a:rPr>
              <a:t>HOME</a:t>
            </a:r>
          </a:p>
        </p:txBody>
      </p:sp>
      <p:graphicFrame>
        <p:nvGraphicFramePr>
          <p:cNvPr id="12" name="Content Placeholder 11">
            <a:extLst>
              <a:ext uri="{FF2B5EF4-FFF2-40B4-BE49-F238E27FC236}">
                <a16:creationId xmlns:a16="http://schemas.microsoft.com/office/drawing/2014/main" id="{502725A8-45E6-886C-A75D-FA75ECAED920}"/>
              </a:ext>
            </a:extLst>
          </p:cNvPr>
          <p:cNvGraphicFramePr>
            <a:graphicFrameLocks noGrp="1"/>
          </p:cNvGraphicFramePr>
          <p:nvPr>
            <p:ph sz="half" idx="1"/>
            <p:extLst>
              <p:ext uri="{D42A27DB-BD31-4B8C-83A1-F6EECF244321}">
                <p14:modId xmlns:p14="http://schemas.microsoft.com/office/powerpoint/2010/main" val="3668924400"/>
              </p:ext>
            </p:extLst>
          </p:nvPr>
        </p:nvGraphicFramePr>
        <p:xfrm>
          <a:off x="628864" y="1380987"/>
          <a:ext cx="7339479" cy="3631969"/>
        </p:xfrm>
        <a:graphic>
          <a:graphicData uri="http://schemas.openxmlformats.org/drawingml/2006/table">
            <a:tbl>
              <a:tblPr firstRow="1" bandRow="1">
                <a:tableStyleId>{69012ECD-51FC-41F1-AA8D-1B2483CD663E}</a:tableStyleId>
              </a:tblPr>
              <a:tblGrid>
                <a:gridCol w="3684344">
                  <a:extLst>
                    <a:ext uri="{9D8B030D-6E8A-4147-A177-3AD203B41FA5}">
                      <a16:colId xmlns:a16="http://schemas.microsoft.com/office/drawing/2014/main" val="3807449766"/>
                    </a:ext>
                  </a:extLst>
                </a:gridCol>
                <a:gridCol w="3655135">
                  <a:extLst>
                    <a:ext uri="{9D8B030D-6E8A-4147-A177-3AD203B41FA5}">
                      <a16:colId xmlns:a16="http://schemas.microsoft.com/office/drawing/2014/main" val="1578566198"/>
                    </a:ext>
                  </a:extLst>
                </a:gridCol>
              </a:tblGrid>
              <a:tr h="484909">
                <a:tc>
                  <a:txBody>
                    <a:bodyPr/>
                    <a:lstStyle/>
                    <a:p>
                      <a:r>
                        <a:rPr lang="en-US" sz="1600" b="1" dirty="0">
                          <a:latin typeface="Aptos"/>
                        </a:rPr>
                        <a:t>Priority</a:t>
                      </a:r>
                    </a:p>
                  </a:txBody>
                  <a:tcPr marL="68580" marR="68580" marT="34290" marB="34290" anchor="ctr"/>
                </a:tc>
                <a:tc>
                  <a:txBody>
                    <a:bodyPr/>
                    <a:lstStyle/>
                    <a:p>
                      <a:r>
                        <a:rPr lang="en-US" sz="1600" b="1" dirty="0">
                          <a:latin typeface="Aptos"/>
                        </a:rPr>
                        <a:t>Activity</a:t>
                      </a:r>
                    </a:p>
                  </a:txBody>
                  <a:tcPr marL="68580" marR="68580" marT="34290" marB="34290" anchor="ctr"/>
                </a:tc>
                <a:extLst>
                  <a:ext uri="{0D108BD9-81ED-4DB2-BD59-A6C34878D82A}">
                    <a16:rowId xmlns:a16="http://schemas.microsoft.com/office/drawing/2014/main" val="1441028003"/>
                  </a:ext>
                </a:extLst>
              </a:tr>
              <a:tr h="29014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Implement Uniform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(priority 1)</a:t>
                      </a:r>
                      <a:endParaRPr lang="en-US" sz="1600" b="0" kern="1200">
                        <a:solidFill>
                          <a:schemeClr val="tx1"/>
                        </a:solidFill>
                        <a:latin typeface="Aptos"/>
                        <a:ea typeface="+mn-ea"/>
                        <a:cs typeface="+mn-cs"/>
                      </a:endParaRPr>
                    </a:p>
                  </a:txBody>
                  <a:tcPr marL="68580" marR="68580" marT="34290" marB="34290" anchor="ctr">
                    <a:lnB w="9525" cap="flat" cmpd="sng" algn="ctr">
                      <a:solidFill>
                        <a:srgbClr val="61A3A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ptos"/>
                        </a:rPr>
                        <a:t>Use interRAI-Early Years for 0-3</a:t>
                      </a:r>
                      <a:endParaRPr lang="en-US" sz="1600"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3262463100"/>
                  </a:ext>
                </a:extLst>
              </a:tr>
              <a:tr h="290143">
                <a:tc vMerge="1">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a:solidFill>
                          <a:schemeClr val="tx1"/>
                        </a:solidFill>
                        <a:latin typeface="+mj-lt"/>
                        <a:ea typeface="+mn-ea"/>
                        <a:cs typeface="+mn-cs"/>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ptos"/>
                        </a:rPr>
                        <a:t>Implement Uniform Screener*</a:t>
                      </a:r>
                      <a:endParaRPr lang="en-US" sz="1600" kern="1200" dirty="0">
                        <a:solidFill>
                          <a:schemeClr val="tx1"/>
                        </a:solidFill>
                        <a:latin typeface="Aptos"/>
                        <a:ea typeface="+mn-ea"/>
                        <a:cs typeface="+mn-cs"/>
                      </a:endParaRPr>
                    </a:p>
                  </a:txBody>
                  <a:tcPr marL="68580" marR="68580" marT="34290" marB="34290" anchor="ctr">
                    <a:lnB w="9525" cap="flat" cmpd="sng" algn="ctr">
                      <a:solidFill>
                        <a:srgbClr val="61A3A5"/>
                      </a:solidFill>
                      <a:prstDash val="solid"/>
                      <a:round/>
                      <a:headEnd type="none" w="med" len="med"/>
                      <a:tailEnd type="none" w="med" len="med"/>
                    </a:lnB>
                  </a:tcPr>
                </a:tc>
                <a:extLst>
                  <a:ext uri="{0D108BD9-81ED-4DB2-BD59-A6C34878D82A}">
                    <a16:rowId xmlns:a16="http://schemas.microsoft.com/office/drawing/2014/main" val="2979369554"/>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Improve waitlist process and policies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(priority 2)</a:t>
                      </a:r>
                      <a:endParaRPr lang="en-US" sz="1600" b="0" kern="1200">
                        <a:solidFill>
                          <a:schemeClr val="tx1"/>
                        </a:solidFill>
                        <a:latin typeface="Aptos"/>
                        <a:ea typeface="+mn-ea"/>
                        <a:cs typeface="+mn-cs"/>
                      </a:endParaRPr>
                    </a:p>
                  </a:txBody>
                  <a:tcPr marL="68580" marR="68580" marT="34290" marB="34290" anchor="ctr">
                    <a:lnT w="9525" cap="flat" cmpd="sng" algn="ctr">
                      <a:solidFill>
                        <a:srgbClr val="61A3A5"/>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ptos"/>
                        </a:rPr>
                        <a:t>Implement new risk of institutionalization questions to existing Waiver Priority Needs Assessment</a:t>
                      </a:r>
                      <a:endParaRPr lang="en-US" sz="1600" kern="1200">
                        <a:solidFill>
                          <a:schemeClr val="tx1"/>
                        </a:solidFill>
                        <a:latin typeface="Aptos"/>
                        <a:ea typeface="+mn-ea"/>
                        <a:cs typeface="+mn-cs"/>
                      </a:endParaRPr>
                    </a:p>
                  </a:txBody>
                  <a:tcPr marL="68580" marR="68580" marT="34290" marB="34290" anchor="ctr">
                    <a:lnT w="9525" cap="flat" cmpd="sng" algn="ctr">
                      <a:solidFill>
                        <a:srgbClr val="61A3A5"/>
                      </a:solidFill>
                      <a:prstDash val="solid"/>
                      <a:round/>
                      <a:headEnd type="none" w="med" len="med"/>
                      <a:tailEnd type="none" w="med" len="med"/>
                    </a:lnT>
                  </a:tcPr>
                </a:tc>
                <a:extLst>
                  <a:ext uri="{0D108BD9-81ED-4DB2-BD59-A6C34878D82A}">
                    <a16:rowId xmlns:a16="http://schemas.microsoft.com/office/drawing/2014/main" val="857127974"/>
                  </a:ext>
                </a:extLst>
              </a:tr>
              <a:tr h="1165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Explore opportunities for aligning the fee schedule across seven waivers to make transition to HOME waivers easier</a:t>
                      </a:r>
                      <a:endParaRPr lang="en-US" sz="1600">
                        <a:solidFill>
                          <a:schemeClr val="tx1"/>
                        </a:solidFill>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(priority 3)</a:t>
                      </a:r>
                      <a:endParaRPr lang="en-US" sz="1600" b="0" kern="1200">
                        <a:solidFill>
                          <a:schemeClr val="tx1"/>
                        </a:solidFill>
                        <a:latin typeface="Aptos"/>
                        <a:ea typeface="+mn-ea"/>
                        <a:cs typeface="+mn-cs"/>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trike="noStrike" kern="1200" dirty="0">
                          <a:solidFill>
                            <a:schemeClr val="tx1"/>
                          </a:solidFill>
                          <a:latin typeface="Aptos"/>
                        </a:rPr>
                        <a:t>Research rate alignment options; confirm feasibility of options</a:t>
                      </a:r>
                      <a:endParaRPr lang="en-US" sz="1600" strike="sngStrike"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1076848671"/>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Align service definitions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ptos"/>
                        </a:rPr>
                        <a:t>(priority 5)</a:t>
                      </a:r>
                      <a:endParaRPr lang="en-US" sz="1600" b="0" kern="1200">
                        <a:solidFill>
                          <a:schemeClr val="tx1"/>
                        </a:solidFill>
                        <a:latin typeface="Aptos"/>
                        <a:ea typeface="+mn-ea"/>
                        <a:cs typeface="+mn-cs"/>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ptos"/>
                        </a:rPr>
                        <a:t>Align service definitions across waivers; update to merged services</a:t>
                      </a:r>
                      <a:endParaRPr lang="en-US" sz="1600" kern="1200">
                        <a:solidFill>
                          <a:schemeClr val="tx1"/>
                        </a:solidFill>
                        <a:latin typeface="Aptos"/>
                        <a:ea typeface="+mn-ea"/>
                        <a:cs typeface="+mn-cs"/>
                      </a:endParaRPr>
                    </a:p>
                  </a:txBody>
                  <a:tcPr marL="68580" marR="68580" marT="34290" marB="34290" anchor="ctr"/>
                </a:tc>
                <a:extLst>
                  <a:ext uri="{0D108BD9-81ED-4DB2-BD59-A6C34878D82A}">
                    <a16:rowId xmlns:a16="http://schemas.microsoft.com/office/drawing/2014/main" val="202364479"/>
                  </a:ext>
                </a:extLst>
              </a:tr>
            </a:tbl>
          </a:graphicData>
        </a:graphic>
      </p:graphicFrame>
      <p:sp>
        <p:nvSpPr>
          <p:cNvPr id="5" name="TextBox 4">
            <a:extLst>
              <a:ext uri="{FF2B5EF4-FFF2-40B4-BE49-F238E27FC236}">
                <a16:creationId xmlns:a16="http://schemas.microsoft.com/office/drawing/2014/main" id="{EF2C0755-4BFC-693A-5E07-1EB023688180}"/>
              </a:ext>
            </a:extLst>
          </p:cNvPr>
          <p:cNvSpPr txBox="1"/>
          <p:nvPr/>
        </p:nvSpPr>
        <p:spPr>
          <a:xfrm>
            <a:off x="628225" y="5413639"/>
            <a:ext cx="7329704" cy="438582"/>
          </a:xfrm>
          <a:prstGeom prst="rect">
            <a:avLst/>
          </a:prstGeom>
          <a:noFill/>
        </p:spPr>
        <p:txBody>
          <a:bodyPr wrap="square" lIns="68580" tIns="34290" rIns="68580" bIns="34290" rtlCol="0" anchor="t">
            <a:spAutoFit/>
          </a:bodyPr>
          <a:lstStyle/>
          <a:p>
            <a:r>
              <a:rPr lang="en-US" sz="1200" dirty="0">
                <a:cs typeface="Times New Roman"/>
              </a:rPr>
              <a:t>*</a:t>
            </a:r>
            <a:r>
              <a:rPr lang="en-US" sz="1200" dirty="0"/>
              <a:t> Waiver amendments that effectuate January 2026 would go for public comment in July 2025 and to CMS in August 2025. MCO Contract updates to align with waiver amendments would be completed in fall 2025. </a:t>
            </a:r>
            <a:endParaRPr lang="en-US" sz="1200" dirty="0">
              <a:cs typeface="Times New Roman"/>
            </a:endParaRPr>
          </a:p>
        </p:txBody>
      </p:sp>
    </p:spTree>
    <p:extLst>
      <p:ext uri="{BB962C8B-B14F-4D97-AF65-F5344CB8AC3E}">
        <p14:creationId xmlns:p14="http://schemas.microsoft.com/office/powerpoint/2010/main" val="298610230"/>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cd5091-e2fe-43bc-b533-050c0e714363">
      <Terms xmlns="http://schemas.microsoft.com/office/infopath/2007/PartnerControls"/>
    </lcf76f155ced4ddcb4097134ff3c332f>
    <TaxCatchAll xmlns="200163ce-e302-4853-a1b4-405f06e3fb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06397D9D0BD54283E96450C4F32067" ma:contentTypeVersion="14" ma:contentTypeDescription="Create a new document." ma:contentTypeScope="" ma:versionID="86b52bc61dbc957a86b8fc1da34ac18e">
  <xsd:schema xmlns:xsd="http://www.w3.org/2001/XMLSchema" xmlns:xs="http://www.w3.org/2001/XMLSchema" xmlns:p="http://schemas.microsoft.com/office/2006/metadata/properties" xmlns:ns2="47cd5091-e2fe-43bc-b533-050c0e714363" xmlns:ns3="200163ce-e302-4853-a1b4-405f06e3fb4f" targetNamespace="http://schemas.microsoft.com/office/2006/metadata/properties" ma:root="true" ma:fieldsID="317461ee680429e14f2350c4752c33c6" ns2:_="" ns3:_="">
    <xsd:import namespace="47cd5091-e2fe-43bc-b533-050c0e714363"/>
    <xsd:import namespace="200163ce-e302-4853-a1b4-405f06e3fb4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cd5091-e2fe-43bc-b533-050c0e714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0163ce-e302-4853-a1b4-405f06e3fb4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3892b5e-a56c-4534-b95a-5d12a50d6bd3}" ma:internalName="TaxCatchAll" ma:showField="CatchAllData" ma:web="200163ce-e302-4853-a1b4-405f06e3fb4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223DF-498D-4D6A-9F6F-C14952D04E68}">
  <ds:schemaRefs>
    <ds:schemaRef ds:uri="http://schemas.microsoft.com/sharepoint/v3/contenttype/forms"/>
  </ds:schemaRefs>
</ds:datastoreItem>
</file>

<file path=customXml/itemProps2.xml><?xml version="1.0" encoding="utf-8"?>
<ds:datastoreItem xmlns:ds="http://schemas.openxmlformats.org/officeDocument/2006/customXml" ds:itemID="{A3E627B4-8A32-4CF7-B1B4-25BBB5845195}">
  <ds:schemaRefs>
    <ds:schemaRef ds:uri="http://purl.org/dc/elements/1.1/"/>
    <ds:schemaRef ds:uri="200163ce-e302-4853-a1b4-405f06e3fb4f"/>
    <ds:schemaRef ds:uri="47cd5091-e2fe-43bc-b533-050c0e714363"/>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CDBA7EF-1544-4615-BE70-B2F7F42E8811}">
  <ds:schemaRefs>
    <ds:schemaRef ds:uri="200163ce-e302-4853-a1b4-405f06e3fb4f"/>
    <ds:schemaRef ds:uri="47cd5091-e2fe-43bc-b533-050c0e7143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473</TotalTime>
  <Words>2731</Words>
  <Application>Microsoft Office PowerPoint</Application>
  <PresentationFormat>On-screen Show (4:3)</PresentationFormat>
  <Paragraphs>297</Paragraphs>
  <Slides>27</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Meiryo</vt:lpstr>
      <vt:lpstr>Aptos</vt:lpstr>
      <vt:lpstr>Arial</vt:lpstr>
      <vt:lpstr>Calibri</vt:lpstr>
      <vt:lpstr>Calibri,Sans-Serif</vt:lpstr>
      <vt:lpstr>Courier New,monospace</vt:lpstr>
      <vt:lpstr>Gill Sans</vt:lpstr>
      <vt:lpstr>Open Sans</vt:lpstr>
      <vt:lpstr>Times New Roman</vt:lpstr>
      <vt:lpstr>Wingdings</vt:lpstr>
      <vt:lpstr>Wingdings 3</vt:lpstr>
      <vt:lpstr>Work Sans</vt:lpstr>
      <vt:lpstr>Office Theme</vt:lpstr>
      <vt:lpstr>Iowa Hope and Opportunity in Many Environments (HOME)</vt:lpstr>
      <vt:lpstr>Quick Reminders</vt:lpstr>
      <vt:lpstr>Agenda</vt:lpstr>
      <vt:lpstr>2025 Priorities for HOME</vt:lpstr>
      <vt:lpstr>HOME Check-In Meetings</vt:lpstr>
      <vt:lpstr>PowerPoint Presentation</vt:lpstr>
      <vt:lpstr>2025 CBS Priorities and Guiding Principles* </vt:lpstr>
      <vt:lpstr>2025 CBS Priorities High-Level Timeline</vt:lpstr>
      <vt:lpstr>HOME</vt:lpstr>
      <vt:lpstr>HOME (cont.)</vt:lpstr>
      <vt:lpstr>Case Management:  Community-Based Care Management (CBCM) Ratios</vt:lpstr>
      <vt:lpstr>CBCM Ratio Update</vt:lpstr>
      <vt:lpstr>CBCM Ratio Progress    </vt:lpstr>
      <vt:lpstr>Updated CBCM Trainings Toolkit and Trualta</vt:lpstr>
      <vt:lpstr>PowerPoint Presentation</vt:lpstr>
      <vt:lpstr>PowerPoint Presentation</vt:lpstr>
      <vt:lpstr>MCO and Provider Engagement</vt:lpstr>
      <vt:lpstr>HOME Services and Providers Workgroup Logistics</vt:lpstr>
      <vt:lpstr>HOME Services and Providers Workgroup</vt:lpstr>
      <vt:lpstr>HOME Redesign Strategic Member Communications Planning: Assessment </vt:lpstr>
      <vt:lpstr>Background</vt:lpstr>
      <vt:lpstr>Guiding questions to consider:</vt:lpstr>
      <vt:lpstr>Minnesota</vt:lpstr>
      <vt:lpstr>Maine</vt:lpstr>
      <vt:lpstr>Kansas</vt:lpstr>
      <vt:lpstr>Assessment-focused member communications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Steering Committee Meeting Slides: September 2024</dc:title>
  <dc:creator>Jordan, Laura</dc:creator>
  <cp:lastModifiedBy>Moskowitz, LeAnn [HHS]</cp:lastModifiedBy>
  <cp:revision>528</cp:revision>
  <dcterms:created xsi:type="dcterms:W3CDTF">2023-12-28T19:16:15Z</dcterms:created>
  <dcterms:modified xsi:type="dcterms:W3CDTF">2025-04-25T12:09:36Z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0x0101000D06397D9D0BD54283E96450C4F32067</vt:lpwstr>
  </property>
  <property fmtid="{D5CDD505-2E9C-101B-9397-08002B2CF9AE}" pid="3" name="MediaServiceImageTags">
    <vt:lpwstr/>
  </property>
</Properties>
</file>