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146847630" r:id="rId6"/>
    <p:sldId id="257" r:id="rId7"/>
    <p:sldId id="2146847636" r:id="rId8"/>
    <p:sldId id="2146847648" r:id="rId9"/>
    <p:sldId id="2146847649" r:id="rId10"/>
    <p:sldId id="2146847637" r:id="rId11"/>
    <p:sldId id="2146847654" r:id="rId12"/>
    <p:sldId id="2146847638" r:id="rId13"/>
    <p:sldId id="2146847639" r:id="rId14"/>
    <p:sldId id="2146847643" r:id="rId15"/>
    <p:sldId id="2146847644" r:id="rId16"/>
    <p:sldId id="2146847646" r:id="rId17"/>
    <p:sldId id="2146847645" r:id="rId18"/>
    <p:sldId id="2146847647" r:id="rId19"/>
    <p:sldId id="2146847653" r:id="rId20"/>
    <p:sldId id="2146847651" r:id="rId21"/>
    <p:sldId id="297" r:id="rId22"/>
    <p:sldId id="298" r:id="rId23"/>
    <p:sldId id="299" r:id="rId24"/>
    <p:sldId id="303" r:id="rId25"/>
    <p:sldId id="335"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8F0D1C-4F66-2D7B-C0CA-FE04C7453C28}" name="McGuire, Latisha [HHS]" initials="M[" userId="S::lmcguir@dhs.state.ia.us::61eb7411-01bd-4577-873b-a688c285e0bb" providerId="AD"/>
  <p188:author id="{9783D020-5642-B69B-60EC-DD23CBC48EDB}" name="Jalyn Ingalls" initials="JI" userId="S::JIngalls@mathematica-mpr.com::d9449d71-5a69-4395-a34e-0f84942d2cc7" providerId="AD"/>
  <p188:author id="{4477E033-659B-19C4-6245-65C4E5D3E8C9}" name="Maddie Vincent" initials="MV" userId="S::MVincent@mathematica-mpr.com::ced3af3b-3064-4ee0-bf38-dfabdd42b825" providerId="AD"/>
  <p188:author id="{63907139-A4D6-2D7A-EAF4-1690445D7651}" name="Eric Morris" initials="EM" userId="S::EMorris@mathematica-mpr.com::32dc83b6-33de-4028-b772-97c24e7efa2d" providerId="AD"/>
  <p188:author id="{9EF25B3D-54F4-F9B9-A333-9C6180FD7BD7}" name="Sari Reiter" initials="SR" userId="S::SReiter@mathematica-mpr.com::1b6a3c6a-bfa3-4462-8c08-e233b2ce581e" providerId="AD"/>
  <p188:author id="{00CD233F-0343-678C-4881-3D3CD02B9093}" name="Sari Reiter" initials="SR" userId="S::sreiter_mathematica-mpr.com#ext#@iowadhs.onmicrosoft.com::b8f631d5-5b82-4f7f-8f91-3553e55c8988" providerId="AD"/>
  <p188:author id="{06D43473-871B-68AA-2D2B-A155DEA23D07}" name="Catherine Turvey" initials="CT" userId="Catherine Turvey" providerId="None"/>
  <p188:author id="{6629C595-1223-4ECB-0761-5738D8386410}" name="Amy Wodarek O'Reilly" initials="AO" userId="S::awodarekoreilly_mathematica-mpr.com#ext#@iowadhs.onmicrosoft.com::a0b20d88-822d-4cf2-a9f1-880b5a7035ef" providerId="AD"/>
  <p188:author id="{2A3DAB96-9E69-B3A3-B146-B514F7E678DC}" name="Christina Papirnik" initials="CP" userId="S::CPapirnik@mathematica-mpr.com::845291a6-9678-4599-945e-fcd61498702c" providerId="AD"/>
  <p188:author id="{FBC96798-AB75-D8EE-6F14-D1F2E1490CAD}" name="Amy Wodarek O'Reilly - Mathematica" initials="AM" userId="S::awodarekoreilly_mathematica-mpr.com#ext#@progresstogether.onmicrosoft.com::dd8e8dc7-8c63-407c-8c4d-013afab36fb1" providerId="AD"/>
  <p188:author id="{A82001B4-8A5F-CA73-BFC1-0A56ACE47165}" name="Amy Wodarek O'Reilly" initials="AWO" userId="S::AWodarekOReilly@mathematica-mpr.com::df050dd1-6da1-48fd-826f-d9818094bd65" providerId="AD"/>
  <p188:author id="{B361C9B6-E520-A89E-0F5B-3F83EE6DB7DA}" name="Claire Pendergrast" initials="CP" userId="S::cpendergrast_mathematica-mpr.com#ext#@iowadhs.onmicrosoft.com::3340ca63-a168-41c8-b093-e3e42e76f547" providerId="AD"/>
  <p188:author id="{14455AC4-0D73-F780-8A05-2D9CE2F55B62}" name="Gloria Jackson-McLean" initials="GJM" userId="S::GJacksonMcLean@mathematica-mpr.com::5e716159-2971-4627-9101-6e87fe363fe1" providerId="AD"/>
  <p188:author id="{632688C8-FA7D-444A-0BB6-DBD7BC289B70}" name="Claire Pendergrast" initials="CP" userId="S::CPendergrast@mathematica-mpr.com::76caece5-6f2b-47d8-8ee8-a43788d5f6d9" providerId="AD"/>
  <p188:author id="{159A51D2-F9A8-2FF8-FC0B-B66BC1E13BF2}" name="Jenna Libersky" initials="JL" userId="S::JLibersky@mathematica-mpr.com::5a804b57-e8cf-4cf8-82ff-089ec219e78c" providerId="AD"/>
  <p188:author id="{FF6AF4E9-018C-13BB-99A3-04B44C650F86}" name="Maddie Vincent" initials="MV" userId="S::mvincent_mathematica-mpr.com#ext#@iowadhs.onmicrosoft.com::e90412a8-2bd0-4bd5-ab75-295e59e53a07" providerId="AD"/>
  <p188:author id="{D9151DF7-67F4-9D68-1B9F-C3B40C3F6CC8}" name="Wisniewski, Klaire [HHS]" initials="W[" userId="S::kwisnie@dhs.state.ia.us::a2b9b090-44ba-4531-8adf-8126d2c311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AFCCC-8B6B-3476-DF08-A39294DDFE15}" v="426" dt="2025-03-24T17:06:53.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21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er, William [HHS]" userId="S::william.linder@hhs.iowa.gov::78ab0174-1c0e-4878-989c-7fcc481cae38" providerId="AD" clId="Web-{04FAFCCC-8B6B-3476-DF08-A39294DDFE15}"/>
    <pc:docChg chg="addSld delSld modSld">
      <pc:chgData name="Linder, William [HHS]" userId="S::william.linder@hhs.iowa.gov::78ab0174-1c0e-4878-989c-7fcc481cae38" providerId="AD" clId="Web-{04FAFCCC-8B6B-3476-DF08-A39294DDFE15}" dt="2025-03-24T17:06:53.597" v="399" actId="14100"/>
      <pc:docMkLst>
        <pc:docMk/>
      </pc:docMkLst>
      <pc:sldChg chg="modSp">
        <pc:chgData name="Linder, William [HHS]" userId="S::william.linder@hhs.iowa.gov::78ab0174-1c0e-4878-989c-7fcc481cae38" providerId="AD" clId="Web-{04FAFCCC-8B6B-3476-DF08-A39294DDFE15}" dt="2025-03-24T16:54:54.480" v="309" actId="20577"/>
        <pc:sldMkLst>
          <pc:docMk/>
          <pc:sldMk cId="1370625850" sldId="256"/>
        </pc:sldMkLst>
        <pc:spChg chg="mod">
          <ac:chgData name="Linder, William [HHS]" userId="S::william.linder@hhs.iowa.gov::78ab0174-1c0e-4878-989c-7fcc481cae38" providerId="AD" clId="Web-{04FAFCCC-8B6B-3476-DF08-A39294DDFE15}" dt="2025-03-24T16:54:54.480" v="309" actId="20577"/>
          <ac:spMkLst>
            <pc:docMk/>
            <pc:sldMk cId="1370625850" sldId="256"/>
            <ac:spMk id="2" creationId="{DAD88C65-102E-9848-0B62-09D6E1AF27D3}"/>
          </ac:spMkLst>
        </pc:spChg>
        <pc:spChg chg="mod">
          <ac:chgData name="Linder, William [HHS]" userId="S::william.linder@hhs.iowa.gov::78ab0174-1c0e-4878-989c-7fcc481cae38" providerId="AD" clId="Web-{04FAFCCC-8B6B-3476-DF08-A39294DDFE15}" dt="2025-03-24T16:25:53.907" v="3" actId="1076"/>
          <ac:spMkLst>
            <pc:docMk/>
            <pc:sldMk cId="1370625850" sldId="256"/>
            <ac:spMk id="3" creationId="{E584DF7D-184A-D800-1F28-57FD1CDFCBFA}"/>
          </ac:spMkLst>
        </pc:spChg>
        <pc:spChg chg="mod">
          <ac:chgData name="Linder, William [HHS]" userId="S::william.linder@hhs.iowa.gov::78ab0174-1c0e-4878-989c-7fcc481cae38" providerId="AD" clId="Web-{04FAFCCC-8B6B-3476-DF08-A39294DDFE15}" dt="2025-03-24T16:25:49.767" v="2" actId="1076"/>
          <ac:spMkLst>
            <pc:docMk/>
            <pc:sldMk cId="1370625850" sldId="256"/>
            <ac:spMk id="6" creationId="{88E64D57-5D94-7996-EDD0-E7A883FE61B0}"/>
          </ac:spMkLst>
        </pc:spChg>
      </pc:sldChg>
      <pc:sldChg chg="modSp">
        <pc:chgData name="Linder, William [HHS]" userId="S::william.linder@hhs.iowa.gov::78ab0174-1c0e-4878-989c-7fcc481cae38" providerId="AD" clId="Web-{04FAFCCC-8B6B-3476-DF08-A39294DDFE15}" dt="2025-03-24T16:57:04.166" v="319" actId="20577"/>
        <pc:sldMkLst>
          <pc:docMk/>
          <pc:sldMk cId="3186497266" sldId="257"/>
        </pc:sldMkLst>
        <pc:spChg chg="mod">
          <ac:chgData name="Linder, William [HHS]" userId="S::william.linder@hhs.iowa.gov::78ab0174-1c0e-4878-989c-7fcc481cae38" providerId="AD" clId="Web-{04FAFCCC-8B6B-3476-DF08-A39294DDFE15}" dt="2025-03-24T16:39:00.445" v="133" actId="1076"/>
          <ac:spMkLst>
            <pc:docMk/>
            <pc:sldMk cId="3186497266" sldId="257"/>
            <ac:spMk id="2" creationId="{EAC0E445-4724-941F-6883-64F3B5647BAC}"/>
          </ac:spMkLst>
        </pc:spChg>
        <pc:spChg chg="mod">
          <ac:chgData name="Linder, William [HHS]" userId="S::william.linder@hhs.iowa.gov::78ab0174-1c0e-4878-989c-7fcc481cae38" providerId="AD" clId="Web-{04FAFCCC-8B6B-3476-DF08-A39294DDFE15}" dt="2025-03-24T16:57:04.166" v="319" actId="20577"/>
          <ac:spMkLst>
            <pc:docMk/>
            <pc:sldMk cId="3186497266" sldId="257"/>
            <ac:spMk id="3" creationId="{B2A10101-F52E-4184-AD22-84F32BB89C20}"/>
          </ac:spMkLst>
        </pc:spChg>
      </pc:sldChg>
      <pc:sldChg chg="addSp delSp modSp">
        <pc:chgData name="Linder, William [HHS]" userId="S::william.linder@hhs.iowa.gov::78ab0174-1c0e-4878-989c-7fcc481cae38" providerId="AD" clId="Web-{04FAFCCC-8B6B-3476-DF08-A39294DDFE15}" dt="2025-03-24T16:55:35.214" v="315" actId="14100"/>
        <pc:sldMkLst>
          <pc:docMk/>
          <pc:sldMk cId="325639882" sldId="283"/>
        </pc:sldMkLst>
        <pc:spChg chg="mod">
          <ac:chgData name="Linder, William [HHS]" userId="S::william.linder@hhs.iowa.gov::78ab0174-1c0e-4878-989c-7fcc481cae38" providerId="AD" clId="Web-{04FAFCCC-8B6B-3476-DF08-A39294DDFE15}" dt="2025-03-24T16:55:35.214" v="315" actId="14100"/>
          <ac:spMkLst>
            <pc:docMk/>
            <pc:sldMk cId="325639882" sldId="283"/>
            <ac:spMk id="4" creationId="{295243F8-A13C-7681-0E47-93ECB54DA6F6}"/>
          </ac:spMkLst>
        </pc:spChg>
        <pc:spChg chg="del">
          <ac:chgData name="Linder, William [HHS]" userId="S::william.linder@hhs.iowa.gov::78ab0174-1c0e-4878-989c-7fcc481cae38" providerId="AD" clId="Web-{04FAFCCC-8B6B-3476-DF08-A39294DDFE15}" dt="2025-03-24T16:54:30.403" v="307"/>
          <ac:spMkLst>
            <pc:docMk/>
            <pc:sldMk cId="325639882" sldId="283"/>
            <ac:spMk id="5" creationId="{F15DA4E1-6407-D17E-A301-A6189DE2F8A4}"/>
          </ac:spMkLst>
        </pc:spChg>
        <pc:picChg chg="add del mod">
          <ac:chgData name="Linder, William [HHS]" userId="S::william.linder@hhs.iowa.gov::78ab0174-1c0e-4878-989c-7fcc481cae38" providerId="AD" clId="Web-{04FAFCCC-8B6B-3476-DF08-A39294DDFE15}" dt="2025-03-24T16:51:46.342" v="271"/>
          <ac:picMkLst>
            <pc:docMk/>
            <pc:sldMk cId="325639882" sldId="283"/>
            <ac:picMk id="3" creationId="{4BCB4C03-45E9-6D1D-0DAD-610CF66C5935}"/>
          </ac:picMkLst>
        </pc:picChg>
      </pc:sldChg>
      <pc:sldChg chg="modSp">
        <pc:chgData name="Linder, William [HHS]" userId="S::william.linder@hhs.iowa.gov::78ab0174-1c0e-4878-989c-7fcc481cae38" providerId="AD" clId="Web-{04FAFCCC-8B6B-3476-DF08-A39294DDFE15}" dt="2025-03-24T16:28:46.983" v="55" actId="1076"/>
        <pc:sldMkLst>
          <pc:docMk/>
          <pc:sldMk cId="1249013827" sldId="297"/>
        </pc:sldMkLst>
        <pc:spChg chg="mod">
          <ac:chgData name="Linder, William [HHS]" userId="S::william.linder@hhs.iowa.gov::78ab0174-1c0e-4878-989c-7fcc481cae38" providerId="AD" clId="Web-{04FAFCCC-8B6B-3476-DF08-A39294DDFE15}" dt="2025-03-24T16:28:46.983" v="54" actId="1076"/>
          <ac:spMkLst>
            <pc:docMk/>
            <pc:sldMk cId="1249013827" sldId="297"/>
            <ac:spMk id="2" creationId="{210BB8CA-61F3-53C7-B593-14F02F0B5C6C}"/>
          </ac:spMkLst>
        </pc:spChg>
        <pc:spChg chg="mod">
          <ac:chgData name="Linder, William [HHS]" userId="S::william.linder@hhs.iowa.gov::78ab0174-1c0e-4878-989c-7fcc481cae38" providerId="AD" clId="Web-{04FAFCCC-8B6B-3476-DF08-A39294DDFE15}" dt="2025-03-24T16:28:46.983" v="55" actId="1076"/>
          <ac:spMkLst>
            <pc:docMk/>
            <pc:sldMk cId="1249013827" sldId="297"/>
            <ac:spMk id="3" creationId="{6A2CE1ED-8DC5-5DD1-BDAB-CCBED14FAEA2}"/>
          </ac:spMkLst>
        </pc:spChg>
      </pc:sldChg>
      <pc:sldChg chg="modSp">
        <pc:chgData name="Linder, William [HHS]" userId="S::william.linder@hhs.iowa.gov::78ab0174-1c0e-4878-989c-7fcc481cae38" providerId="AD" clId="Web-{04FAFCCC-8B6B-3476-DF08-A39294DDFE15}" dt="2025-03-24T16:28:40.046" v="53" actId="20577"/>
        <pc:sldMkLst>
          <pc:docMk/>
          <pc:sldMk cId="244142322" sldId="298"/>
        </pc:sldMkLst>
        <pc:spChg chg="mod">
          <ac:chgData name="Linder, William [HHS]" userId="S::william.linder@hhs.iowa.gov::78ab0174-1c0e-4878-989c-7fcc481cae38" providerId="AD" clId="Web-{04FAFCCC-8B6B-3476-DF08-A39294DDFE15}" dt="2025-03-24T16:28:24.656" v="48" actId="20577"/>
          <ac:spMkLst>
            <pc:docMk/>
            <pc:sldMk cId="244142322" sldId="298"/>
            <ac:spMk id="2" creationId="{E4DE102F-6D10-D472-AF83-C7E00F17C8F5}"/>
          </ac:spMkLst>
        </pc:spChg>
        <pc:spChg chg="mod">
          <ac:chgData name="Linder, William [HHS]" userId="S::william.linder@hhs.iowa.gov::78ab0174-1c0e-4878-989c-7fcc481cae38" providerId="AD" clId="Web-{04FAFCCC-8B6B-3476-DF08-A39294DDFE15}" dt="2025-03-24T16:28:40.046" v="53" actId="20577"/>
          <ac:spMkLst>
            <pc:docMk/>
            <pc:sldMk cId="244142322" sldId="298"/>
            <ac:spMk id="5" creationId="{0CA4D921-2004-CCC5-EDD9-A1FA15CAD416}"/>
          </ac:spMkLst>
        </pc:spChg>
      </pc:sldChg>
      <pc:sldChg chg="modSp">
        <pc:chgData name="Linder, William [HHS]" userId="S::william.linder@hhs.iowa.gov::78ab0174-1c0e-4878-989c-7fcc481cae38" providerId="AD" clId="Web-{04FAFCCC-8B6B-3476-DF08-A39294DDFE15}" dt="2025-03-24T16:28:11.499" v="46" actId="14100"/>
        <pc:sldMkLst>
          <pc:docMk/>
          <pc:sldMk cId="4107097076" sldId="299"/>
        </pc:sldMkLst>
        <pc:spChg chg="mod">
          <ac:chgData name="Linder, William [HHS]" userId="S::william.linder@hhs.iowa.gov::78ab0174-1c0e-4878-989c-7fcc481cae38" providerId="AD" clId="Web-{04FAFCCC-8B6B-3476-DF08-A39294DDFE15}" dt="2025-03-24T16:27:51.640" v="38" actId="20577"/>
          <ac:spMkLst>
            <pc:docMk/>
            <pc:sldMk cId="4107097076" sldId="299"/>
            <ac:spMk id="2" creationId="{E4DE102F-6D10-D472-AF83-C7E00F17C8F5}"/>
          </ac:spMkLst>
        </pc:spChg>
        <pc:spChg chg="mod">
          <ac:chgData name="Linder, William [HHS]" userId="S::william.linder@hhs.iowa.gov::78ab0174-1c0e-4878-989c-7fcc481cae38" providerId="AD" clId="Web-{04FAFCCC-8B6B-3476-DF08-A39294DDFE15}" dt="2025-03-24T16:28:11.499" v="46" actId="14100"/>
          <ac:spMkLst>
            <pc:docMk/>
            <pc:sldMk cId="4107097076" sldId="299"/>
            <ac:spMk id="6" creationId="{6EF053A6-BC92-CB74-A23E-85DCFF3AD3A3}"/>
          </ac:spMkLst>
        </pc:spChg>
      </pc:sldChg>
      <pc:sldChg chg="modSp">
        <pc:chgData name="Linder, William [HHS]" userId="S::william.linder@hhs.iowa.gov::78ab0174-1c0e-4878-989c-7fcc481cae38" providerId="AD" clId="Web-{04FAFCCC-8B6B-3476-DF08-A39294DDFE15}" dt="2025-03-24T16:28:17.281" v="47" actId="20577"/>
        <pc:sldMkLst>
          <pc:docMk/>
          <pc:sldMk cId="2959559560" sldId="303"/>
        </pc:sldMkLst>
        <pc:spChg chg="mod">
          <ac:chgData name="Linder, William [HHS]" userId="S::william.linder@hhs.iowa.gov::78ab0174-1c0e-4878-989c-7fcc481cae38" providerId="AD" clId="Web-{04FAFCCC-8B6B-3476-DF08-A39294DDFE15}" dt="2025-03-24T16:27:44.359" v="36" actId="1076"/>
          <ac:spMkLst>
            <pc:docMk/>
            <pc:sldMk cId="2959559560" sldId="303"/>
            <ac:spMk id="2" creationId="{E4DE102F-6D10-D472-AF83-C7E00F17C8F5}"/>
          </ac:spMkLst>
        </pc:spChg>
        <pc:spChg chg="mod">
          <ac:chgData name="Linder, William [HHS]" userId="S::william.linder@hhs.iowa.gov::78ab0174-1c0e-4878-989c-7fcc481cae38" providerId="AD" clId="Web-{04FAFCCC-8B6B-3476-DF08-A39294DDFE15}" dt="2025-03-24T16:28:17.281" v="47" actId="20577"/>
          <ac:spMkLst>
            <pc:docMk/>
            <pc:sldMk cId="2959559560" sldId="303"/>
            <ac:spMk id="4" creationId="{875415B4-C7AC-B527-C105-E19E33B9A92E}"/>
          </ac:spMkLst>
        </pc:spChg>
      </pc:sldChg>
      <pc:sldChg chg="modSp">
        <pc:chgData name="Linder, William [HHS]" userId="S::william.linder@hhs.iowa.gov::78ab0174-1c0e-4878-989c-7fcc481cae38" providerId="AD" clId="Web-{04FAFCCC-8B6B-3476-DF08-A39294DDFE15}" dt="2025-03-24T16:27:31.172" v="33" actId="20577"/>
        <pc:sldMkLst>
          <pc:docMk/>
          <pc:sldMk cId="1352828994" sldId="335"/>
        </pc:sldMkLst>
        <pc:spChg chg="mod">
          <ac:chgData name="Linder, William [HHS]" userId="S::william.linder@hhs.iowa.gov::78ab0174-1c0e-4878-989c-7fcc481cae38" providerId="AD" clId="Web-{04FAFCCC-8B6B-3476-DF08-A39294DDFE15}" dt="2025-03-24T16:27:31.172" v="33" actId="20577"/>
          <ac:spMkLst>
            <pc:docMk/>
            <pc:sldMk cId="1352828994" sldId="335"/>
            <ac:spMk id="4" creationId="{B9D4FC63-1C21-AA5D-BC1E-3423BEA8838F}"/>
          </ac:spMkLst>
        </pc:spChg>
        <pc:spChg chg="mod">
          <ac:chgData name="Linder, William [HHS]" userId="S::william.linder@hhs.iowa.gov::78ab0174-1c0e-4878-989c-7fcc481cae38" providerId="AD" clId="Web-{04FAFCCC-8B6B-3476-DF08-A39294DDFE15}" dt="2025-03-24T16:27:21.641" v="32" actId="1076"/>
          <ac:spMkLst>
            <pc:docMk/>
            <pc:sldMk cId="1352828994" sldId="335"/>
            <ac:spMk id="5" creationId="{8663D0A0-442C-6FC8-480C-F9BF8205AE90}"/>
          </ac:spMkLst>
        </pc:spChg>
      </pc:sldChg>
      <pc:sldChg chg="modSp">
        <pc:chgData name="Linder, William [HHS]" userId="S::william.linder@hhs.iowa.gov::78ab0174-1c0e-4878-989c-7fcc481cae38" providerId="AD" clId="Web-{04FAFCCC-8B6B-3476-DF08-A39294DDFE15}" dt="2025-03-24T16:38:27.961" v="126" actId="20577"/>
        <pc:sldMkLst>
          <pc:docMk/>
          <pc:sldMk cId="145912461" sldId="2146847630"/>
        </pc:sldMkLst>
        <pc:spChg chg="mod">
          <ac:chgData name="Linder, William [HHS]" userId="S::william.linder@hhs.iowa.gov::78ab0174-1c0e-4878-989c-7fcc481cae38" providerId="AD" clId="Web-{04FAFCCC-8B6B-3476-DF08-A39294DDFE15}" dt="2025-03-24T16:38:27.961" v="126" actId="20577"/>
          <ac:spMkLst>
            <pc:docMk/>
            <pc:sldMk cId="145912461" sldId="2146847630"/>
            <ac:spMk id="3" creationId="{BFA4302D-114C-79A7-0D01-04531BBA19E0}"/>
          </ac:spMkLst>
        </pc:spChg>
      </pc:sldChg>
      <pc:sldChg chg="modSp">
        <pc:chgData name="Linder, William [HHS]" userId="S::william.linder@hhs.iowa.gov::78ab0174-1c0e-4878-989c-7fcc481cae38" providerId="AD" clId="Web-{04FAFCCC-8B6B-3476-DF08-A39294DDFE15}" dt="2025-03-24T16:26:10.438" v="13" actId="1076"/>
        <pc:sldMkLst>
          <pc:docMk/>
          <pc:sldMk cId="3501082272" sldId="2146847636"/>
        </pc:sldMkLst>
        <pc:spChg chg="mod">
          <ac:chgData name="Linder, William [HHS]" userId="S::william.linder@hhs.iowa.gov::78ab0174-1c0e-4878-989c-7fcc481cae38" providerId="AD" clId="Web-{04FAFCCC-8B6B-3476-DF08-A39294DDFE15}" dt="2025-03-24T16:26:10.438" v="13" actId="1076"/>
          <ac:spMkLst>
            <pc:docMk/>
            <pc:sldMk cId="3501082272" sldId="2146847636"/>
            <ac:spMk id="2" creationId="{210BB8CA-61F3-53C7-B593-14F02F0B5C6C}"/>
          </ac:spMkLst>
        </pc:spChg>
      </pc:sldChg>
      <pc:sldChg chg="addSp modSp mod setBg">
        <pc:chgData name="Linder, William [HHS]" userId="S::william.linder@hhs.iowa.gov::78ab0174-1c0e-4878-989c-7fcc481cae38" providerId="AD" clId="Web-{04FAFCCC-8B6B-3476-DF08-A39294DDFE15}" dt="2025-03-24T17:01:18.866" v="376" actId="14100"/>
        <pc:sldMkLst>
          <pc:docMk/>
          <pc:sldMk cId="2105917616" sldId="2146847637"/>
        </pc:sldMkLst>
        <pc:spChg chg="add">
          <ac:chgData name="Linder, William [HHS]" userId="S::william.linder@hhs.iowa.gov::78ab0174-1c0e-4878-989c-7fcc481cae38" providerId="AD" clId="Web-{04FAFCCC-8B6B-3476-DF08-A39294DDFE15}" dt="2025-03-24T16:39:42.741" v="140"/>
          <ac:spMkLst>
            <pc:docMk/>
            <pc:sldMk cId="2105917616" sldId="2146847637"/>
            <ac:spMk id="14" creationId="{42A4FC2C-047E-45A5-965D-8E1E3BF09BC6}"/>
          </ac:spMkLst>
        </pc:spChg>
        <pc:picChg chg="mod">
          <ac:chgData name="Linder, William [HHS]" userId="S::william.linder@hhs.iowa.gov::78ab0174-1c0e-4878-989c-7fcc481cae38" providerId="AD" clId="Web-{04FAFCCC-8B6B-3476-DF08-A39294DDFE15}" dt="2025-03-24T17:01:18.866" v="376" actId="14100"/>
          <ac:picMkLst>
            <pc:docMk/>
            <pc:sldMk cId="2105917616" sldId="2146847637"/>
            <ac:picMk id="9" creationId="{36BBB64C-ED7C-07A5-127B-CB13F29B37C6}"/>
          </ac:picMkLst>
        </pc:picChg>
      </pc:sldChg>
      <pc:sldChg chg="addSp modSp">
        <pc:chgData name="Linder, William [HHS]" userId="S::william.linder@hhs.iowa.gov::78ab0174-1c0e-4878-989c-7fcc481cae38" providerId="AD" clId="Web-{04FAFCCC-8B6B-3476-DF08-A39294DDFE15}" dt="2025-03-24T16:58:48.353" v="340" actId="1076"/>
        <pc:sldMkLst>
          <pc:docMk/>
          <pc:sldMk cId="2239834874" sldId="2146847638"/>
        </pc:sldMkLst>
        <pc:spChg chg="add mod">
          <ac:chgData name="Linder, William [HHS]" userId="S::william.linder@hhs.iowa.gov::78ab0174-1c0e-4878-989c-7fcc481cae38" providerId="AD" clId="Web-{04FAFCCC-8B6B-3476-DF08-A39294DDFE15}" dt="2025-03-24T16:58:14.853" v="334" actId="14100"/>
          <ac:spMkLst>
            <pc:docMk/>
            <pc:sldMk cId="2239834874" sldId="2146847638"/>
            <ac:spMk id="2" creationId="{F39256AA-47FA-DB99-07CE-6101333E39DE}"/>
          </ac:spMkLst>
        </pc:spChg>
        <pc:spChg chg="mod">
          <ac:chgData name="Linder, William [HHS]" userId="S::william.linder@hhs.iowa.gov::78ab0174-1c0e-4878-989c-7fcc481cae38" providerId="AD" clId="Web-{04FAFCCC-8B6B-3476-DF08-A39294DDFE15}" dt="2025-03-24T16:58:48.353" v="340" actId="1076"/>
          <ac:spMkLst>
            <pc:docMk/>
            <pc:sldMk cId="2239834874" sldId="2146847638"/>
            <ac:spMk id="4" creationId="{399F098A-D5BB-9BF9-AC9C-84C1F90A6457}"/>
          </ac:spMkLst>
        </pc:spChg>
        <pc:picChg chg="mod">
          <ac:chgData name="Linder, William [HHS]" userId="S::william.linder@hhs.iowa.gov::78ab0174-1c0e-4878-989c-7fcc481cae38" providerId="AD" clId="Web-{04FAFCCC-8B6B-3476-DF08-A39294DDFE15}" dt="2025-03-24T16:58:27.587" v="338" actId="14100"/>
          <ac:picMkLst>
            <pc:docMk/>
            <pc:sldMk cId="2239834874" sldId="2146847638"/>
            <ac:picMk id="3" creationId="{7C1EC8AF-7AE8-0F84-A303-7869338C1128}"/>
          </ac:picMkLst>
        </pc:picChg>
      </pc:sldChg>
      <pc:sldChg chg="addSp modSp">
        <pc:chgData name="Linder, William [HHS]" userId="S::william.linder@hhs.iowa.gov::78ab0174-1c0e-4878-989c-7fcc481cae38" providerId="AD" clId="Web-{04FAFCCC-8B6B-3476-DF08-A39294DDFE15}" dt="2025-03-24T17:06:53.597" v="399" actId="14100"/>
        <pc:sldMkLst>
          <pc:docMk/>
          <pc:sldMk cId="3359405293" sldId="2146847639"/>
        </pc:sldMkLst>
        <pc:spChg chg="add mod">
          <ac:chgData name="Linder, William [HHS]" userId="S::william.linder@hhs.iowa.gov::78ab0174-1c0e-4878-989c-7fcc481cae38" providerId="AD" clId="Web-{04FAFCCC-8B6B-3476-DF08-A39294DDFE15}" dt="2025-03-24T16:53:44.981" v="302" actId="1076"/>
          <ac:spMkLst>
            <pc:docMk/>
            <pc:sldMk cId="3359405293" sldId="2146847639"/>
            <ac:spMk id="2" creationId="{BFAD7DA6-F447-2491-39A6-0CD18CAA534D}"/>
          </ac:spMkLst>
        </pc:spChg>
        <pc:spChg chg="mod">
          <ac:chgData name="Linder, William [HHS]" userId="S::william.linder@hhs.iowa.gov::78ab0174-1c0e-4878-989c-7fcc481cae38" providerId="AD" clId="Web-{04FAFCCC-8B6B-3476-DF08-A39294DDFE15}" dt="2025-03-24T17:06:38.816" v="395" actId="1076"/>
          <ac:spMkLst>
            <pc:docMk/>
            <pc:sldMk cId="3359405293" sldId="2146847639"/>
            <ac:spMk id="4" creationId="{399F098A-D5BB-9BF9-AC9C-84C1F90A6457}"/>
          </ac:spMkLst>
        </pc:spChg>
        <pc:picChg chg="mod">
          <ac:chgData name="Linder, William [HHS]" userId="S::william.linder@hhs.iowa.gov::78ab0174-1c0e-4878-989c-7fcc481cae38" providerId="AD" clId="Web-{04FAFCCC-8B6B-3476-DF08-A39294DDFE15}" dt="2025-03-24T17:06:53.597" v="399" actId="14100"/>
          <ac:picMkLst>
            <pc:docMk/>
            <pc:sldMk cId="3359405293" sldId="2146847639"/>
            <ac:picMk id="5" creationId="{DDFF8041-514D-5158-0129-949A48279FB4}"/>
          </ac:picMkLst>
        </pc:picChg>
      </pc:sldChg>
      <pc:sldChg chg="modSp">
        <pc:chgData name="Linder, William [HHS]" userId="S::william.linder@hhs.iowa.gov::78ab0174-1c0e-4878-989c-7fcc481cae38" providerId="AD" clId="Web-{04FAFCCC-8B6B-3476-DF08-A39294DDFE15}" dt="2025-03-24T16:59:12.415" v="344" actId="14100"/>
        <pc:sldMkLst>
          <pc:docMk/>
          <pc:sldMk cId="3139647628" sldId="2146847643"/>
        </pc:sldMkLst>
        <pc:spChg chg="mod">
          <ac:chgData name="Linder, William [HHS]" userId="S::william.linder@hhs.iowa.gov::78ab0174-1c0e-4878-989c-7fcc481cae38" providerId="AD" clId="Web-{04FAFCCC-8B6B-3476-DF08-A39294DDFE15}" dt="2025-03-24T16:50:32.921" v="261" actId="1076"/>
          <ac:spMkLst>
            <pc:docMk/>
            <pc:sldMk cId="3139647628" sldId="2146847643"/>
            <ac:spMk id="2" creationId="{3DCF870C-90F0-5FD6-9414-BCDDC0E2B209}"/>
          </ac:spMkLst>
        </pc:spChg>
        <pc:spChg chg="mod">
          <ac:chgData name="Linder, William [HHS]" userId="S::william.linder@hhs.iowa.gov::78ab0174-1c0e-4878-989c-7fcc481cae38" providerId="AD" clId="Web-{04FAFCCC-8B6B-3476-DF08-A39294DDFE15}" dt="2025-03-24T16:50:37.905" v="262" actId="1076"/>
          <ac:spMkLst>
            <pc:docMk/>
            <pc:sldMk cId="3139647628" sldId="2146847643"/>
            <ac:spMk id="3" creationId="{47EF79A8-4D70-01D7-7232-AC531E386FAE}"/>
          </ac:spMkLst>
        </pc:spChg>
        <pc:picChg chg="mod">
          <ac:chgData name="Linder, William [HHS]" userId="S::william.linder@hhs.iowa.gov::78ab0174-1c0e-4878-989c-7fcc481cae38" providerId="AD" clId="Web-{04FAFCCC-8B6B-3476-DF08-A39294DDFE15}" dt="2025-03-24T16:59:12.415" v="344" actId="14100"/>
          <ac:picMkLst>
            <pc:docMk/>
            <pc:sldMk cId="3139647628" sldId="2146847643"/>
            <ac:picMk id="5" creationId="{0755B0C1-7FA4-699B-6497-5A5D07F383E2}"/>
          </ac:picMkLst>
        </pc:picChg>
        <pc:picChg chg="mod">
          <ac:chgData name="Linder, William [HHS]" userId="S::william.linder@hhs.iowa.gov::78ab0174-1c0e-4878-989c-7fcc481cae38" providerId="AD" clId="Web-{04FAFCCC-8B6B-3476-DF08-A39294DDFE15}" dt="2025-03-24T16:59:12.368" v="343" actId="14100"/>
          <ac:picMkLst>
            <pc:docMk/>
            <pc:sldMk cId="3139647628" sldId="2146847643"/>
            <ac:picMk id="6" creationId="{4C54E9DC-3BA1-DF64-4706-CA8E86629524}"/>
          </ac:picMkLst>
        </pc:picChg>
      </pc:sldChg>
      <pc:sldChg chg="modSp">
        <pc:chgData name="Linder, William [HHS]" userId="S::william.linder@hhs.iowa.gov::78ab0174-1c0e-4878-989c-7fcc481cae38" providerId="AD" clId="Web-{04FAFCCC-8B6B-3476-DF08-A39294DDFE15}" dt="2025-03-24T17:06:03.879" v="394" actId="1076"/>
        <pc:sldMkLst>
          <pc:docMk/>
          <pc:sldMk cId="510435908" sldId="2146847644"/>
        </pc:sldMkLst>
        <pc:spChg chg="mod">
          <ac:chgData name="Linder, William [HHS]" userId="S::william.linder@hhs.iowa.gov::78ab0174-1c0e-4878-989c-7fcc481cae38" providerId="AD" clId="Web-{04FAFCCC-8B6B-3476-DF08-A39294DDFE15}" dt="2025-03-24T17:06:03.879" v="394" actId="1076"/>
          <ac:spMkLst>
            <pc:docMk/>
            <pc:sldMk cId="510435908" sldId="2146847644"/>
            <ac:spMk id="3" creationId="{47EF79A8-4D70-01D7-7232-AC531E386FAE}"/>
          </ac:spMkLst>
        </pc:spChg>
        <pc:picChg chg="mod">
          <ac:chgData name="Linder, William [HHS]" userId="S::william.linder@hhs.iowa.gov::78ab0174-1c0e-4878-989c-7fcc481cae38" providerId="AD" clId="Web-{04FAFCCC-8B6B-3476-DF08-A39294DDFE15}" dt="2025-03-24T16:49:12.328" v="255" actId="14100"/>
          <ac:picMkLst>
            <pc:docMk/>
            <pc:sldMk cId="510435908" sldId="2146847644"/>
            <ac:picMk id="5" creationId="{715A1A8D-B49E-8749-89D1-68724A865197}"/>
          </ac:picMkLst>
        </pc:picChg>
      </pc:sldChg>
      <pc:sldChg chg="addSp modSp">
        <pc:chgData name="Linder, William [HHS]" userId="S::william.linder@hhs.iowa.gov::78ab0174-1c0e-4878-989c-7fcc481cae38" providerId="AD" clId="Web-{04FAFCCC-8B6B-3476-DF08-A39294DDFE15}" dt="2025-03-24T17:00:12.570" v="363" actId="1076"/>
        <pc:sldMkLst>
          <pc:docMk/>
          <pc:sldMk cId="2743802280" sldId="2146847645"/>
        </pc:sldMkLst>
        <pc:spChg chg="add mod">
          <ac:chgData name="Linder, William [HHS]" userId="S::william.linder@hhs.iowa.gov::78ab0174-1c0e-4878-989c-7fcc481cae38" providerId="AD" clId="Web-{04FAFCCC-8B6B-3476-DF08-A39294DDFE15}" dt="2025-03-24T16:59:53.821" v="358" actId="1076"/>
          <ac:spMkLst>
            <pc:docMk/>
            <pc:sldMk cId="2743802280" sldId="2146847645"/>
            <ac:spMk id="2" creationId="{8FFF07BE-004A-35BC-4507-D73BBB215BE0}"/>
          </ac:spMkLst>
        </pc:spChg>
        <pc:spChg chg="mod">
          <ac:chgData name="Linder, William [HHS]" userId="S::william.linder@hhs.iowa.gov::78ab0174-1c0e-4878-989c-7fcc481cae38" providerId="AD" clId="Web-{04FAFCCC-8B6B-3476-DF08-A39294DDFE15}" dt="2025-03-24T17:00:09.773" v="361" actId="1076"/>
          <ac:spMkLst>
            <pc:docMk/>
            <pc:sldMk cId="2743802280" sldId="2146847645"/>
            <ac:spMk id="3" creationId="{47EF79A8-4D70-01D7-7232-AC531E386FAE}"/>
          </ac:spMkLst>
        </pc:spChg>
        <pc:picChg chg="mod">
          <ac:chgData name="Linder, William [HHS]" userId="S::william.linder@hhs.iowa.gov::78ab0174-1c0e-4878-989c-7fcc481cae38" providerId="AD" clId="Web-{04FAFCCC-8B6B-3476-DF08-A39294DDFE15}" dt="2025-03-24T17:00:12.570" v="363" actId="1076"/>
          <ac:picMkLst>
            <pc:docMk/>
            <pc:sldMk cId="2743802280" sldId="2146847645"/>
            <ac:picMk id="4" creationId="{BECBC85E-95F7-04E6-23BD-6D08A666CEB7}"/>
          </ac:picMkLst>
        </pc:picChg>
      </pc:sldChg>
      <pc:sldChg chg="modSp">
        <pc:chgData name="Linder, William [HHS]" userId="S::william.linder@hhs.iowa.gov::78ab0174-1c0e-4878-989c-7fcc481cae38" providerId="AD" clId="Web-{04FAFCCC-8B6B-3476-DF08-A39294DDFE15}" dt="2025-03-24T16:38:02.211" v="118" actId="20577"/>
        <pc:sldMkLst>
          <pc:docMk/>
          <pc:sldMk cId="1480242428" sldId="2146847646"/>
        </pc:sldMkLst>
        <pc:spChg chg="mod">
          <ac:chgData name="Linder, William [HHS]" userId="S::william.linder@hhs.iowa.gov::78ab0174-1c0e-4878-989c-7fcc481cae38" providerId="AD" clId="Web-{04FAFCCC-8B6B-3476-DF08-A39294DDFE15}" dt="2025-03-24T16:38:02.211" v="118" actId="20577"/>
          <ac:spMkLst>
            <pc:docMk/>
            <pc:sldMk cId="1480242428" sldId="2146847646"/>
            <ac:spMk id="3" creationId="{47EF79A8-4D70-01D7-7232-AC531E386FAE}"/>
          </ac:spMkLst>
        </pc:spChg>
      </pc:sldChg>
      <pc:sldChg chg="modSp">
        <pc:chgData name="Linder, William [HHS]" userId="S::william.linder@hhs.iowa.gov::78ab0174-1c0e-4878-989c-7fcc481cae38" providerId="AD" clId="Web-{04FAFCCC-8B6B-3476-DF08-A39294DDFE15}" dt="2025-03-24T17:00:47.070" v="372" actId="1076"/>
        <pc:sldMkLst>
          <pc:docMk/>
          <pc:sldMk cId="1764965384" sldId="2146847647"/>
        </pc:sldMkLst>
        <pc:spChg chg="mod">
          <ac:chgData name="Linder, William [HHS]" userId="S::william.linder@hhs.iowa.gov::78ab0174-1c0e-4878-989c-7fcc481cae38" providerId="AD" clId="Web-{04FAFCCC-8B6B-3476-DF08-A39294DDFE15}" dt="2025-03-24T17:00:47.070" v="372" actId="1076"/>
          <ac:spMkLst>
            <pc:docMk/>
            <pc:sldMk cId="1764965384" sldId="2146847647"/>
            <ac:spMk id="3" creationId="{47EF79A8-4D70-01D7-7232-AC531E386FAE}"/>
          </ac:spMkLst>
        </pc:spChg>
        <pc:picChg chg="mod">
          <ac:chgData name="Linder, William [HHS]" userId="S::william.linder@hhs.iowa.gov::78ab0174-1c0e-4878-989c-7fcc481cae38" providerId="AD" clId="Web-{04FAFCCC-8B6B-3476-DF08-A39294DDFE15}" dt="2025-03-24T17:00:34.133" v="367" actId="1076"/>
          <ac:picMkLst>
            <pc:docMk/>
            <pc:sldMk cId="1764965384" sldId="2146847647"/>
            <ac:picMk id="5" creationId="{4F675CAC-BC06-5B4A-064E-0C32282162E7}"/>
          </ac:picMkLst>
        </pc:picChg>
      </pc:sldChg>
      <pc:sldChg chg="modSp">
        <pc:chgData name="Linder, William [HHS]" userId="S::william.linder@hhs.iowa.gov::78ab0174-1c0e-4878-989c-7fcc481cae38" providerId="AD" clId="Web-{04FAFCCC-8B6B-3476-DF08-A39294DDFE15}" dt="2025-03-24T16:47:04.002" v="235" actId="20577"/>
        <pc:sldMkLst>
          <pc:docMk/>
          <pc:sldMk cId="1403249147" sldId="2146847648"/>
        </pc:sldMkLst>
        <pc:spChg chg="mod">
          <ac:chgData name="Linder, William [HHS]" userId="S::william.linder@hhs.iowa.gov::78ab0174-1c0e-4878-989c-7fcc481cae38" providerId="AD" clId="Web-{04FAFCCC-8B6B-3476-DF08-A39294DDFE15}" dt="2025-03-24T16:26:16.782" v="14" actId="1076"/>
          <ac:spMkLst>
            <pc:docMk/>
            <pc:sldMk cId="1403249147" sldId="2146847648"/>
            <ac:spMk id="2" creationId="{3DCF870C-90F0-5FD6-9414-BCDDC0E2B209}"/>
          </ac:spMkLst>
        </pc:spChg>
        <pc:spChg chg="mod">
          <ac:chgData name="Linder, William [HHS]" userId="S::william.linder@hhs.iowa.gov::78ab0174-1c0e-4878-989c-7fcc481cae38" providerId="AD" clId="Web-{04FAFCCC-8B6B-3476-DF08-A39294DDFE15}" dt="2025-03-24T16:47:04.002" v="235" actId="20577"/>
          <ac:spMkLst>
            <pc:docMk/>
            <pc:sldMk cId="1403249147" sldId="2146847648"/>
            <ac:spMk id="3" creationId="{47EF79A8-4D70-01D7-7232-AC531E386FAE}"/>
          </ac:spMkLst>
        </pc:spChg>
      </pc:sldChg>
      <pc:sldChg chg="modSp">
        <pc:chgData name="Linder, William [HHS]" userId="S::william.linder@hhs.iowa.gov::78ab0174-1c0e-4878-989c-7fcc481cae38" providerId="AD" clId="Web-{04FAFCCC-8B6B-3476-DF08-A39294DDFE15}" dt="2025-03-24T16:55:07.980" v="312" actId="20577"/>
        <pc:sldMkLst>
          <pc:docMk/>
          <pc:sldMk cId="2844382816" sldId="2146847649"/>
        </pc:sldMkLst>
        <pc:spChg chg="mod">
          <ac:chgData name="Linder, William [HHS]" userId="S::william.linder@hhs.iowa.gov::78ab0174-1c0e-4878-989c-7fcc481cae38" providerId="AD" clId="Web-{04FAFCCC-8B6B-3476-DF08-A39294DDFE15}" dt="2025-03-24T16:55:07.980" v="312" actId="20577"/>
          <ac:spMkLst>
            <pc:docMk/>
            <pc:sldMk cId="2844382816" sldId="2146847649"/>
            <ac:spMk id="3" creationId="{47EF79A8-4D70-01D7-7232-AC531E386FAE}"/>
          </ac:spMkLst>
        </pc:spChg>
      </pc:sldChg>
      <pc:sldChg chg="modSp del">
        <pc:chgData name="Linder, William [HHS]" userId="S::william.linder@hhs.iowa.gov::78ab0174-1c0e-4878-989c-7fcc481cae38" providerId="AD" clId="Web-{04FAFCCC-8B6B-3476-DF08-A39294DDFE15}" dt="2025-03-24T16:41:25.584" v="168"/>
        <pc:sldMkLst>
          <pc:docMk/>
          <pc:sldMk cId="3590285966" sldId="2146847650"/>
        </pc:sldMkLst>
        <pc:spChg chg="mod">
          <ac:chgData name="Linder, William [HHS]" userId="S::william.linder@hhs.iowa.gov::78ab0174-1c0e-4878-989c-7fcc481cae38" providerId="AD" clId="Web-{04FAFCCC-8B6B-3476-DF08-A39294DDFE15}" dt="2025-03-24T16:25:38.189" v="0" actId="1076"/>
          <ac:spMkLst>
            <pc:docMk/>
            <pc:sldMk cId="3590285966" sldId="2146847650"/>
            <ac:spMk id="2" creationId="{3DCF870C-90F0-5FD6-9414-BCDDC0E2B209}"/>
          </ac:spMkLst>
        </pc:spChg>
        <pc:spChg chg="mod">
          <ac:chgData name="Linder, William [HHS]" userId="S::william.linder@hhs.iowa.gov::78ab0174-1c0e-4878-989c-7fcc481cae38" providerId="AD" clId="Web-{04FAFCCC-8B6B-3476-DF08-A39294DDFE15}" dt="2025-03-24T16:36:16.931" v="88" actId="1076"/>
          <ac:spMkLst>
            <pc:docMk/>
            <pc:sldMk cId="3590285966" sldId="2146847650"/>
            <ac:spMk id="3" creationId="{47EF79A8-4D70-01D7-7232-AC531E386FAE}"/>
          </ac:spMkLst>
        </pc:spChg>
      </pc:sldChg>
      <pc:sldChg chg="modSp">
        <pc:chgData name="Linder, William [HHS]" userId="S::william.linder@hhs.iowa.gov::78ab0174-1c0e-4878-989c-7fcc481cae38" providerId="AD" clId="Web-{04FAFCCC-8B6B-3476-DF08-A39294DDFE15}" dt="2025-03-24T17:01:03.460" v="375" actId="14100"/>
        <pc:sldMkLst>
          <pc:docMk/>
          <pc:sldMk cId="2202141810" sldId="2146847651"/>
        </pc:sldMkLst>
        <pc:spChg chg="mod">
          <ac:chgData name="Linder, William [HHS]" userId="S::william.linder@hhs.iowa.gov::78ab0174-1c0e-4878-989c-7fcc481cae38" providerId="AD" clId="Web-{04FAFCCC-8B6B-3476-DF08-A39294DDFE15}" dt="2025-03-24T16:28:53.905" v="58" actId="1076"/>
          <ac:spMkLst>
            <pc:docMk/>
            <pc:sldMk cId="2202141810" sldId="2146847651"/>
            <ac:spMk id="2" creationId="{EAC0E445-4724-941F-6883-64F3B5647BAC}"/>
          </ac:spMkLst>
        </pc:spChg>
        <pc:spChg chg="mod">
          <ac:chgData name="Linder, William [HHS]" userId="S::william.linder@hhs.iowa.gov::78ab0174-1c0e-4878-989c-7fcc481cae38" providerId="AD" clId="Web-{04FAFCCC-8B6B-3476-DF08-A39294DDFE15}" dt="2025-03-24T17:01:03.460" v="375" actId="14100"/>
          <ac:spMkLst>
            <pc:docMk/>
            <pc:sldMk cId="2202141810" sldId="2146847651"/>
            <ac:spMk id="3" creationId="{B2A10101-F52E-4184-AD22-84F32BB89C20}"/>
          </ac:spMkLst>
        </pc:spChg>
      </pc:sldChg>
      <pc:sldChg chg="modSp">
        <pc:chgData name="Linder, William [HHS]" userId="S::william.linder@hhs.iowa.gov::78ab0174-1c0e-4878-989c-7fcc481cae38" providerId="AD" clId="Web-{04FAFCCC-8B6B-3476-DF08-A39294DDFE15}" dt="2025-03-24T17:00:57.585" v="374" actId="1076"/>
        <pc:sldMkLst>
          <pc:docMk/>
          <pc:sldMk cId="1784039319" sldId="2146847653"/>
        </pc:sldMkLst>
        <pc:spChg chg="mod">
          <ac:chgData name="Linder, William [HHS]" userId="S::william.linder@hhs.iowa.gov::78ab0174-1c0e-4878-989c-7fcc481cae38" providerId="AD" clId="Web-{04FAFCCC-8B6B-3476-DF08-A39294DDFE15}" dt="2025-03-24T17:00:57.585" v="374" actId="1076"/>
          <ac:spMkLst>
            <pc:docMk/>
            <pc:sldMk cId="1784039319" sldId="2146847653"/>
            <ac:spMk id="3" creationId="{47EF79A8-4D70-01D7-7232-AC531E386FAE}"/>
          </ac:spMkLst>
        </pc:spChg>
        <pc:picChg chg="mod">
          <ac:chgData name="Linder, William [HHS]" userId="S::william.linder@hhs.iowa.gov::78ab0174-1c0e-4878-989c-7fcc481cae38" providerId="AD" clId="Web-{04FAFCCC-8B6B-3476-DF08-A39294DDFE15}" dt="2025-03-24T16:44:41.488" v="210" actId="14100"/>
          <ac:picMkLst>
            <pc:docMk/>
            <pc:sldMk cId="1784039319" sldId="2146847653"/>
            <ac:picMk id="4" creationId="{DA36E0EC-F7F2-097D-AE14-B6A0B71A5C38}"/>
          </ac:picMkLst>
        </pc:picChg>
        <pc:picChg chg="mod">
          <ac:chgData name="Linder, William [HHS]" userId="S::william.linder@hhs.iowa.gov::78ab0174-1c0e-4878-989c-7fcc481cae38" providerId="AD" clId="Web-{04FAFCCC-8B6B-3476-DF08-A39294DDFE15}" dt="2025-03-24T16:44:43.910" v="211" actId="14100"/>
          <ac:picMkLst>
            <pc:docMk/>
            <pc:sldMk cId="1784039319" sldId="2146847653"/>
            <ac:picMk id="9" creationId="{131FC1A5-443A-28C2-0425-C092FF4F53EF}"/>
          </ac:picMkLst>
        </pc:picChg>
      </pc:sldChg>
      <pc:sldChg chg="addSp delSp modSp add del replId">
        <pc:chgData name="Linder, William [HHS]" userId="S::william.linder@hhs.iowa.gov::78ab0174-1c0e-4878-989c-7fcc481cae38" providerId="AD" clId="Web-{04FAFCCC-8B6B-3476-DF08-A39294DDFE15}" dt="2025-03-24T16:29:50.389" v="72"/>
        <pc:sldMkLst>
          <pc:docMk/>
          <pc:sldMk cId="3398642051" sldId="2146847654"/>
        </pc:sldMkLst>
        <pc:spChg chg="del">
          <ac:chgData name="Linder, William [HHS]" userId="S::william.linder@hhs.iowa.gov::78ab0174-1c0e-4878-989c-7fcc481cae38" providerId="AD" clId="Web-{04FAFCCC-8B6B-3476-DF08-A39294DDFE15}" dt="2025-03-24T16:29:22.217" v="64"/>
          <ac:spMkLst>
            <pc:docMk/>
            <pc:sldMk cId="3398642051" sldId="2146847654"/>
            <ac:spMk id="3" creationId="{88C6BB7C-4612-867D-ACAF-FA59019C7349}"/>
          </ac:spMkLst>
        </pc:spChg>
        <pc:spChg chg="add del mod">
          <ac:chgData name="Linder, William [HHS]" userId="S::william.linder@hhs.iowa.gov::78ab0174-1c0e-4878-989c-7fcc481cae38" providerId="AD" clId="Web-{04FAFCCC-8B6B-3476-DF08-A39294DDFE15}" dt="2025-03-24T16:29:25.327" v="66"/>
          <ac:spMkLst>
            <pc:docMk/>
            <pc:sldMk cId="3398642051" sldId="2146847654"/>
            <ac:spMk id="5" creationId="{33626A3A-06AD-9149-2C52-5B3107AE8AB4}"/>
          </ac:spMkLst>
        </pc:spChg>
        <pc:picChg chg="mod">
          <ac:chgData name="Linder, William [HHS]" userId="S::william.linder@hhs.iowa.gov::78ab0174-1c0e-4878-989c-7fcc481cae38" providerId="AD" clId="Web-{04FAFCCC-8B6B-3476-DF08-A39294DDFE15}" dt="2025-03-24T16:29:36.061" v="67" actId="1076"/>
          <ac:picMkLst>
            <pc:docMk/>
            <pc:sldMk cId="3398642051" sldId="2146847654"/>
            <ac:picMk id="4" creationId="{18B275B7-8DB0-083F-552B-C31B996E34DC}"/>
          </ac:picMkLst>
        </pc:picChg>
        <pc:picChg chg="add del mod">
          <ac:chgData name="Linder, William [HHS]" userId="S::william.linder@hhs.iowa.gov::78ab0174-1c0e-4878-989c-7fcc481cae38" providerId="AD" clId="Web-{04FAFCCC-8B6B-3476-DF08-A39294DDFE15}" dt="2025-03-24T16:29:48.842" v="71"/>
          <ac:picMkLst>
            <pc:docMk/>
            <pc:sldMk cId="3398642051" sldId="2146847654"/>
            <ac:picMk id="9" creationId="{9178B496-384D-CBED-724B-7AF59FB83E4F}"/>
          </ac:picMkLst>
        </pc:picChg>
      </pc:sldChg>
      <pc:sldChg chg="addSp delSp modSp add replId">
        <pc:chgData name="Linder, William [HHS]" userId="S::william.linder@hhs.iowa.gov::78ab0174-1c0e-4878-989c-7fcc481cae38" providerId="AD" clId="Web-{04FAFCCC-8B6B-3476-DF08-A39294DDFE15}" dt="2025-03-24T16:47:28.454" v="239" actId="1076"/>
        <pc:sldMkLst>
          <pc:docMk/>
          <pc:sldMk cId="3531510353" sldId="2146847654"/>
        </pc:sldMkLst>
        <pc:spChg chg="add mod">
          <ac:chgData name="Linder, William [HHS]" userId="S::william.linder@hhs.iowa.gov::78ab0174-1c0e-4878-989c-7fcc481cae38" providerId="AD" clId="Web-{04FAFCCC-8B6B-3476-DF08-A39294DDFE15}" dt="2025-03-24T16:47:19.423" v="236" actId="1076"/>
          <ac:spMkLst>
            <pc:docMk/>
            <pc:sldMk cId="3531510353" sldId="2146847654"/>
            <ac:spMk id="5" creationId="{DBA7EA34-78AD-FA77-2EBD-C13AE90FF33F}"/>
          </ac:spMkLst>
        </pc:spChg>
        <pc:spChg chg="add mod">
          <ac:chgData name="Linder, William [HHS]" userId="S::william.linder@hhs.iowa.gov::78ab0174-1c0e-4878-989c-7fcc481cae38" providerId="AD" clId="Web-{04FAFCCC-8B6B-3476-DF08-A39294DDFE15}" dt="2025-03-24T16:47:26.283" v="238" actId="1076"/>
          <ac:spMkLst>
            <pc:docMk/>
            <pc:sldMk cId="3531510353" sldId="2146847654"/>
            <ac:spMk id="7" creationId="{1E30C032-8396-3EBB-BA53-C819BFFD1E74}"/>
          </ac:spMkLst>
        </pc:spChg>
        <pc:picChg chg="add mod">
          <ac:chgData name="Linder, William [HHS]" userId="S::william.linder@hhs.iowa.gov::78ab0174-1c0e-4878-989c-7fcc481cae38" providerId="AD" clId="Web-{04FAFCCC-8B6B-3476-DF08-A39294DDFE15}" dt="2025-03-24T16:47:28.454" v="239" actId="1076"/>
          <ac:picMkLst>
            <pc:docMk/>
            <pc:sldMk cId="3531510353" sldId="2146847654"/>
            <ac:picMk id="3" creationId="{DC298924-F09C-C2D5-0B8C-2C21E3F674BA}"/>
          </ac:picMkLst>
        </pc:picChg>
        <pc:picChg chg="del">
          <ac:chgData name="Linder, William [HHS]" userId="S::william.linder@hhs.iowa.gov::78ab0174-1c0e-4878-989c-7fcc481cae38" providerId="AD" clId="Web-{04FAFCCC-8B6B-3476-DF08-A39294DDFE15}" dt="2025-03-24T16:40:52.803" v="159"/>
          <ac:picMkLst>
            <pc:docMk/>
            <pc:sldMk cId="3531510353" sldId="2146847654"/>
            <ac:picMk id="9" creationId="{60B9E5A9-BBEE-9F0D-9C42-0AB8E5A3B16B}"/>
          </ac:picMkLst>
        </pc:picChg>
      </pc:sldChg>
      <pc:sldChg chg="add del replId">
        <pc:chgData name="Linder, William [HHS]" userId="S::william.linder@hhs.iowa.gov::78ab0174-1c0e-4878-989c-7fcc481cae38" providerId="AD" clId="Web-{04FAFCCC-8B6B-3476-DF08-A39294DDFE15}" dt="2025-03-24T16:42:14.411" v="174"/>
        <pc:sldMkLst>
          <pc:docMk/>
          <pc:sldMk cId="598613827" sldId="21468476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22A6B-E73E-45C1-B4CF-47A5633181CF}" type="datetimeFigureOut">
              <a:rPr lang="en-US" smtClean="0"/>
              <a:t>3/24/2025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DC010-C1AA-48C1-8B36-BB87DE3925E9}" type="slidenum">
              <a:rPr lang="en-US" smtClean="0"/>
              <a:t>‹#›</a:t>
            </a:fld>
            <a:endParaRPr lang="en-US"/>
          </a:p>
        </p:txBody>
      </p:sp>
    </p:spTree>
    <p:extLst>
      <p:ext uri="{BB962C8B-B14F-4D97-AF65-F5344CB8AC3E}">
        <p14:creationId xmlns:p14="http://schemas.microsoft.com/office/powerpoint/2010/main" val="42706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1</a:t>
            </a:fld>
            <a:endParaRPr lang="en-US"/>
          </a:p>
        </p:txBody>
      </p:sp>
    </p:spTree>
    <p:extLst>
      <p:ext uri="{BB962C8B-B14F-4D97-AF65-F5344CB8AC3E}">
        <p14:creationId xmlns:p14="http://schemas.microsoft.com/office/powerpoint/2010/main" val="741686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https://www.maine.gov/dhhs/blog/timeline-lifespan-waiver-implementation-comes-focus-program-development-continues-2024-12-16</a:t>
            </a:r>
          </a:p>
          <a:p>
            <a:r>
              <a:rPr lang="en-US" dirty="0"/>
              <a:t>https://www.kdads.ks.gov/services-programs/long-term-services-supports/home-and-community-based-services-hcbs/waiver-programs/intellectual-developmentally-disabled-i-dd/i-dd-waiver-program-modernization</a:t>
            </a:r>
          </a:p>
          <a:p>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16</a:t>
            </a:fld>
            <a:endParaRPr lang="en-US"/>
          </a:p>
        </p:txBody>
      </p:sp>
    </p:spTree>
    <p:extLst>
      <p:ext uri="{BB962C8B-B14F-4D97-AF65-F5344CB8AC3E}">
        <p14:creationId xmlns:p14="http://schemas.microsoft.com/office/powerpoint/2010/main" val="186711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*Kimberly definitely welcome feedback/additions here. I was thinking we could somewhat informally flag some of the comms suggestions we’ve heard from task leads for feedback during brainstorming too?</a:t>
            </a:r>
          </a:p>
          <a:p>
            <a:r>
              <a:rPr lang="en-US" dirty="0"/>
              <a:t>Note we are looking for ideas, but also want insights on biggest bang for buck: communications don’t need to be super fancy, or too abundant, to be effective. We want to be efficient </a:t>
            </a:r>
            <a:r>
              <a:rPr lang="en-US"/>
              <a:t>and strategic here.</a:t>
            </a:r>
            <a:endParaRPr lang="en-US" dirty="0"/>
          </a:p>
          <a:p>
            <a:r>
              <a:rPr lang="en-US" dirty="0"/>
              <a:t>Q1: probe for elements of HOME Comms to date that work well, things from peer state examples to borrow, things that have been missing in other Medicaid policy changes that should be better this time around.</a:t>
            </a:r>
          </a:p>
          <a:p>
            <a:r>
              <a:rPr lang="en-US" dirty="0"/>
              <a:t>Q2: focus on finding strategies to address any challenges, facilitation should make sure this doesn’t turn into a vent session</a:t>
            </a:r>
          </a:p>
        </p:txBody>
      </p:sp>
      <p:sp>
        <p:nvSpPr>
          <p:cNvPr id="4" name="Slide Number Placeholder 3"/>
          <p:cNvSpPr>
            <a:spLocks noGrp="1"/>
          </p:cNvSpPr>
          <p:nvPr>
            <p:ph type="sldNum" sz="quarter" idx="5"/>
          </p:nvPr>
        </p:nvSpPr>
        <p:spPr/>
        <p:txBody>
          <a:bodyPr/>
          <a:lstStyle/>
          <a:p>
            <a:fld id="{929DC010-C1AA-48C1-8B36-BB87DE3925E9}" type="slidenum">
              <a:rPr lang="en-US" smtClean="0"/>
              <a:t>17</a:t>
            </a:fld>
            <a:endParaRPr lang="en-US"/>
          </a:p>
        </p:txBody>
      </p:sp>
    </p:spTree>
    <p:extLst>
      <p:ext uri="{BB962C8B-B14F-4D97-AF65-F5344CB8AC3E}">
        <p14:creationId xmlns:p14="http://schemas.microsoft.com/office/powerpoint/2010/main" val="3954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Segoe UI"/>
                <a:cs typeface="Segoe UI"/>
              </a:rPr>
              <a:t>Iowa REACH is a new Iowa Medicaid initiative to help kids and youth with mental health challenges thrive at home and in their communities. Iowa REACH is focused on helping kids and youth who have </a:t>
            </a:r>
            <a:r>
              <a:rPr lang="en-US" sz="1800" b="0" i="0" dirty="0">
                <a:solidFill>
                  <a:srgbClr val="000000"/>
                </a:solidFill>
                <a:effectLst/>
                <a:latin typeface="Segoe UI"/>
                <a:cs typeface="Segoe UI"/>
              </a:rPr>
              <a:t> a </a:t>
            </a:r>
            <a:r>
              <a:rPr lang="en-US" sz="1800" b="1" i="0" dirty="0">
                <a:solidFill>
                  <a:srgbClr val="000000"/>
                </a:solidFill>
                <a:effectLst/>
                <a:latin typeface="Segoe UI"/>
                <a:cs typeface="Segoe UI"/>
              </a:rPr>
              <a:t>serious emotional disturbance</a:t>
            </a:r>
            <a:r>
              <a:rPr lang="en-US" sz="1800" b="0" i="0" dirty="0">
                <a:solidFill>
                  <a:srgbClr val="000000"/>
                </a:solidFill>
                <a:effectLst/>
                <a:latin typeface="Segoe UI"/>
                <a:cs typeface="Segoe UI"/>
              </a:rPr>
              <a:t>, a </a:t>
            </a:r>
            <a:r>
              <a:rPr lang="en-US" sz="1800" dirty="0">
                <a:solidFill>
                  <a:srgbClr val="000000"/>
                </a:solidFill>
                <a:latin typeface="Segoe UI"/>
                <a:cs typeface="Segoe UI"/>
              </a:rPr>
              <a:t>severe mental health challenge that makes it harder for them to engage with friends, succeed at school, or live a healthy life in their community.</a:t>
            </a:r>
          </a:p>
          <a:p>
            <a:endParaRPr lang="en-US" sz="1800" dirty="0">
              <a:solidFill>
                <a:srgbClr val="000000"/>
              </a:solidFill>
              <a:latin typeface="Segoe UI"/>
              <a:cs typeface="Segoe UI"/>
            </a:endParaRPr>
          </a:p>
          <a:p>
            <a:r>
              <a:rPr lang="en-US" sz="1800" dirty="0">
                <a:solidFill>
                  <a:srgbClr val="000000"/>
                </a:solidFill>
                <a:latin typeface="Segoe UI"/>
                <a:cs typeface="Segoe UI"/>
              </a:rPr>
              <a:t>The initiative is focused on improving services that help kids and youth live at home instead of in institutions. Receiving these services helps kids develop into healthy and independent adults.  </a:t>
            </a:r>
          </a:p>
          <a:p>
            <a:pPr marL="0" indent="0">
              <a:buFont typeface="Symbol"/>
              <a:buNone/>
            </a:pPr>
            <a:endParaRPr lang="en-US" sz="1800" b="0" i="0" dirty="0">
              <a:solidFill>
                <a:srgbClr val="000000"/>
              </a:solidFill>
              <a:effectLst/>
              <a:latin typeface="Segoe UI" panose="020B0502040204020203" pitchFamily="34" charset="0"/>
            </a:endParaRPr>
          </a:p>
          <a:p>
            <a:pPr marL="0" indent="0">
              <a:buFont typeface="Symbol"/>
              <a:buNone/>
            </a:pPr>
            <a:r>
              <a:rPr lang="en-US" b="0" i="0" dirty="0">
                <a:solidFill>
                  <a:srgbClr val="000000"/>
                </a:solidFill>
                <a:effectLst/>
              </a:rPr>
              <a:t>Examples of helpful services include things like:</a:t>
            </a:r>
            <a:endParaRPr lang="en-US" b="0" i="0" dirty="0">
              <a:solidFill>
                <a:srgbClr val="000000"/>
              </a:solidFill>
              <a:effectLst/>
              <a:ea typeface="Calibri"/>
              <a:cs typeface="Calibri"/>
            </a:endParaRPr>
          </a:p>
          <a:p>
            <a:pPr marL="757066" lvl="1" indent="-291179">
              <a:buFont typeface="Courier New"/>
              <a:buChar char="○"/>
            </a:pPr>
            <a:r>
              <a:rPr lang="en-US" dirty="0">
                <a:solidFill>
                  <a:srgbClr val="000000"/>
                </a:solidFill>
              </a:rPr>
              <a:t>Day programs that focus on social skills, communication, and understanding emotions</a:t>
            </a:r>
            <a:endParaRPr lang="en-US" dirty="0">
              <a:solidFill>
                <a:srgbClr val="000000"/>
              </a:solidFill>
              <a:ea typeface="Calibri"/>
              <a:cs typeface="Calibri"/>
            </a:endParaRPr>
          </a:p>
          <a:p>
            <a:pPr marL="757066" lvl="1" indent="-291179">
              <a:buFont typeface="Courier New"/>
              <a:buChar char="○"/>
            </a:pPr>
            <a:r>
              <a:rPr lang="en-US" dirty="0">
                <a:solidFill>
                  <a:srgbClr val="000000"/>
                </a:solidFill>
              </a:rPr>
              <a:t>Coaching for a child’s family members to learn coping strategies </a:t>
            </a:r>
            <a:endParaRPr lang="en-US" dirty="0">
              <a:solidFill>
                <a:srgbClr val="000000"/>
              </a:solidFill>
              <a:ea typeface="Calibri"/>
              <a:cs typeface="Calibri"/>
            </a:endParaRPr>
          </a:p>
          <a:p>
            <a:pPr marL="757066" lvl="1" indent="-291179">
              <a:buFont typeface="Courier New"/>
              <a:buChar char="○"/>
            </a:pPr>
            <a:r>
              <a:rPr lang="en-US" dirty="0">
                <a:solidFill>
                  <a:srgbClr val="000000"/>
                </a:solidFill>
              </a:rPr>
              <a:t>Help managing medications or personal hygiene</a:t>
            </a:r>
            <a:endParaRPr lang="en-US" dirty="0">
              <a:solidFill>
                <a:srgbClr val="000000"/>
              </a:solidFill>
              <a:ea typeface="Calibri"/>
              <a:cs typeface="Calibri"/>
            </a:endParaRPr>
          </a:p>
          <a:p>
            <a:pPr marL="757066" lvl="1" indent="-291179">
              <a:buFont typeface="Courier New"/>
              <a:buChar char="○"/>
            </a:pPr>
            <a:r>
              <a:rPr lang="en-US" dirty="0">
                <a:solidFill>
                  <a:srgbClr val="000000"/>
                </a:solidFill>
              </a:rPr>
              <a:t>Case management</a:t>
            </a:r>
            <a:endParaRPr lang="en-US" dirty="0">
              <a:solidFill>
                <a:srgbClr val="000000"/>
              </a:solidFill>
              <a:ea typeface="Calibri"/>
              <a:cs typeface="Calibri"/>
            </a:endParaRPr>
          </a:p>
          <a:p>
            <a:pPr marL="757066" lvl="1" indent="-291179">
              <a:buFont typeface="Courier New"/>
              <a:buChar char="○"/>
            </a:pPr>
            <a:r>
              <a:rPr lang="en-US" dirty="0">
                <a:solidFill>
                  <a:srgbClr val="000000"/>
                </a:solidFill>
              </a:rPr>
              <a:t>Transportation to appointments</a:t>
            </a:r>
            <a:endParaRPr lang="en-US" dirty="0">
              <a:solidFill>
                <a:srgbClr val="000000"/>
              </a:solidFill>
              <a:ea typeface="Calibri"/>
              <a:cs typeface="Calibri"/>
            </a:endParaRPr>
          </a:p>
          <a:p>
            <a:pPr marL="757066" lvl="1" indent="-291179">
              <a:buFont typeface="Courier New"/>
              <a:buChar char="○"/>
            </a:pPr>
            <a:r>
              <a:rPr lang="en-US" dirty="0">
                <a:solidFill>
                  <a:srgbClr val="000000"/>
                </a:solidFill>
              </a:rPr>
              <a:t>Respite services that give a break to both the child and caregiver</a:t>
            </a:r>
            <a:endParaRPr lang="en-US" dirty="0">
              <a:solidFill>
                <a:srgbClr val="000000"/>
              </a:solidFill>
              <a:ea typeface="Calibri"/>
              <a:cs typeface="Calibri"/>
            </a:endParaRPr>
          </a:p>
          <a:p>
            <a:pPr>
              <a:lnSpc>
                <a:spcPct val="100000"/>
              </a:lnSpc>
            </a:pPr>
            <a:endParaRPr lang="en-US" sz="1800" dirty="0">
              <a:solidFill>
                <a:srgbClr val="000000"/>
              </a:solidFill>
              <a:latin typeface="Segoe UI"/>
              <a:ea typeface="Calibri" panose="020F0502020204030204"/>
              <a:cs typeface="Segoe UI"/>
            </a:endParaRPr>
          </a:p>
          <a:p>
            <a:endParaRPr lang="en-US" dirty="0"/>
          </a:p>
        </p:txBody>
      </p:sp>
      <p:sp>
        <p:nvSpPr>
          <p:cNvPr id="4" name="Slide Number Placeholder 3"/>
          <p:cNvSpPr>
            <a:spLocks noGrp="1"/>
          </p:cNvSpPr>
          <p:nvPr>
            <p:ph type="sldNum" sz="quarter" idx="5"/>
          </p:nvPr>
        </p:nvSpPr>
        <p:spPr/>
        <p:txBody>
          <a:bodyPr/>
          <a:lstStyle/>
          <a:p>
            <a:fld id="{59E5CBE4-DEF4-4A3E-916E-A44ADDAF2B7B}" type="slidenum">
              <a:rPr lang="en-US" smtClean="0"/>
              <a:t>19</a:t>
            </a:fld>
            <a:endParaRPr lang="en-US"/>
          </a:p>
        </p:txBody>
      </p:sp>
    </p:spTree>
    <p:extLst>
      <p:ext uri="{BB962C8B-B14F-4D97-AF65-F5344CB8AC3E}">
        <p14:creationId xmlns:p14="http://schemas.microsoft.com/office/powerpoint/2010/main" val="354506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latin typeface="Segoe UI" panose="020B0502040204020203" pitchFamily="34" charset="0"/>
              </a:rPr>
              <a:t>In [2023], plaintiffs representing Medicaid-eligible children with serious mental and behavioral health needs brought a class action lawsuit against the State of Iowa. They argued that the Iowa HHS administers an inadequate mental health service system that does not provide children and youth with behavioral health services required by the Medicaid Act. </a:t>
            </a:r>
            <a:r>
              <a:rPr lang="en-US" sz="1800" dirty="0">
                <a:solidFill>
                  <a:srgbClr val="000000"/>
                </a:solidFill>
              </a:rPr>
              <a:t>(</a:t>
            </a:r>
            <a:r>
              <a:rPr lang="en-US" sz="1800" b="0" i="0" dirty="0">
                <a:solidFill>
                  <a:srgbClr val="000000"/>
                </a:solidFill>
                <a:effectLst/>
              </a:rPr>
              <a:t>C.A. v. Garcia, case number 4:23-cv-00009-SHL-HCA, United States District Court for the Southern District of Iowa). </a:t>
            </a:r>
            <a:endParaRPr lang="en-US" sz="1800" dirty="0">
              <a:solidFill>
                <a:srgbClr val="000000"/>
              </a:solidFill>
              <a:latin typeface="Segoe UI" panose="020B0502040204020203" pitchFamily="34" charset="0"/>
            </a:endParaRP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This January, a federal court preliminarily approved the Settlement Agreement in the class action lawsuit brought against Iowa HHS to ensure that children with mental health disabilities receive the legally required and medically necessary mental health care services. The final approval hearing is set for early May.  </a:t>
            </a: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The settlement agreement requires Iowa HHS to develop and roll out a set of key services statewide including care coordination, in-home mental health services, and mobile crisis services.  </a:t>
            </a:r>
          </a:p>
          <a:p>
            <a:pPr algn="l" rtl="0" fontAlgn="base">
              <a:buFont typeface="Arial" panose="020B0604020202020204" pitchFamily="34" charset="0"/>
              <a:buChar char="•"/>
            </a:pPr>
            <a:endParaRPr lang="en-US" sz="1800" b="0"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latin typeface="Segoe UI" panose="020B0502040204020203" pitchFamily="34" charset="0"/>
              </a:rPr>
              <a:t>It includes an Implementation Plan </a:t>
            </a:r>
            <a:r>
              <a:rPr lang="en-US" sz="1800" dirty="0">
                <a:solidFill>
                  <a:srgbClr val="000000"/>
                </a:solidFill>
              </a:rPr>
              <a:t>or high-level plan for how HHS will improve and strengthen intensive HCBS for children and adolescents with SED in Iowa.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000000"/>
              </a:solidFill>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latin typeface="Segoe UI" panose="020B0502040204020203" pitchFamily="34" charset="0"/>
              </a:rPr>
              <a:t>The full plan and </a:t>
            </a:r>
            <a:r>
              <a:rPr lang="en-US" sz="1800" b="0" i="0" dirty="0">
                <a:solidFill>
                  <a:srgbClr val="000000"/>
                </a:solidFill>
                <a:effectLst/>
                <a:latin typeface="Calibri" panose="020F0502020204030204" pitchFamily="34" charset="0"/>
              </a:rPr>
              <a:t>information on the legal actions is available on Iowa’s website.</a:t>
            </a: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Char char="•"/>
            </a:pPr>
            <a:r>
              <a:rPr lang="en-US" sz="1800" dirty="0">
                <a:solidFill>
                  <a:srgbClr val="000000"/>
                </a:solidFill>
                <a:latin typeface="Segoe UI" panose="020B0502040204020203" pitchFamily="34" charset="0"/>
              </a:rPr>
              <a:t>https://hhs.iowa.gov/initiatives#children-mental-health-lawsuit</a:t>
            </a:r>
          </a:p>
        </p:txBody>
      </p:sp>
      <p:sp>
        <p:nvSpPr>
          <p:cNvPr id="4" name="Slide Number Placeholder 3"/>
          <p:cNvSpPr>
            <a:spLocks noGrp="1"/>
          </p:cNvSpPr>
          <p:nvPr>
            <p:ph type="sldNum" sz="quarter" idx="5"/>
          </p:nvPr>
        </p:nvSpPr>
        <p:spPr/>
        <p:txBody>
          <a:bodyPr/>
          <a:lstStyle/>
          <a:p>
            <a:fld id="{59E5CBE4-DEF4-4A3E-916E-A44ADDAF2B7B}" type="slidenum">
              <a:rPr lang="en-US" smtClean="0"/>
              <a:t>20</a:t>
            </a:fld>
            <a:endParaRPr lang="en-US"/>
          </a:p>
        </p:txBody>
      </p:sp>
    </p:spTree>
    <p:extLst>
      <p:ext uri="{BB962C8B-B14F-4D97-AF65-F5344CB8AC3E}">
        <p14:creationId xmlns:p14="http://schemas.microsoft.com/office/powerpoint/2010/main" val="3173284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In January, Iowa launched an Implementation Team responsible </a:t>
            </a:r>
            <a:r>
              <a:rPr lang="en-US" b="0" i="0" dirty="0">
                <a:solidFill>
                  <a:srgbClr val="000000"/>
                </a:solidFill>
                <a:effectLst/>
              </a:rPr>
              <a:t>for </a:t>
            </a:r>
            <a:r>
              <a:rPr lang="en-US" dirty="0">
                <a:solidFill>
                  <a:srgbClr val="000000"/>
                </a:solidFill>
              </a:rPr>
              <a:t>coordinating </a:t>
            </a:r>
            <a:r>
              <a:rPr lang="en-US" b="0" i="0" dirty="0">
                <a:solidFill>
                  <a:srgbClr val="000000"/>
                </a:solidFill>
                <a:effectLst/>
              </a:rPr>
              <a:t>and </a:t>
            </a:r>
            <a:r>
              <a:rPr lang="en-US" dirty="0">
                <a:solidFill>
                  <a:srgbClr val="000000"/>
                </a:solidFill>
              </a:rPr>
              <a:t>overseeing the REACH Implementation Plan. The Implementation Team also has subcommittees on: </a:t>
            </a:r>
          </a:p>
          <a:p>
            <a:pPr marL="291179" indent="-291179">
              <a:buFont typeface="Symbol"/>
              <a:buChar char="•"/>
            </a:pPr>
            <a:r>
              <a:rPr lang="en-US" dirty="0">
                <a:solidFill>
                  <a:srgbClr val="000000"/>
                </a:solidFill>
              </a:rPr>
              <a:t>Communications </a:t>
            </a:r>
          </a:p>
          <a:p>
            <a:pPr marL="291179" indent="-291179">
              <a:buFont typeface="Symbol"/>
              <a:buChar char="•"/>
            </a:pPr>
            <a:r>
              <a:rPr lang="en-US" dirty="0">
                <a:solidFill>
                  <a:srgbClr val="000000"/>
                </a:solidFill>
              </a:rPr>
              <a:t>Identification of an assessment tool </a:t>
            </a:r>
          </a:p>
          <a:p>
            <a:pPr marL="291179" indent="-291179">
              <a:buFont typeface="Symbol"/>
              <a:buChar char="•"/>
            </a:pPr>
            <a:r>
              <a:rPr lang="en-US" dirty="0">
                <a:solidFill>
                  <a:srgbClr val="000000"/>
                </a:solidFill>
              </a:rPr>
              <a:t>Intensive care coordination </a:t>
            </a:r>
          </a:p>
          <a:p>
            <a:pPr marL="291179" indent="-291179">
              <a:buFont typeface="Symbol"/>
              <a:buChar char="•"/>
            </a:pPr>
            <a:r>
              <a:rPr lang="en-US" dirty="0">
                <a:solidFill>
                  <a:srgbClr val="000000"/>
                </a:solidFill>
              </a:rPr>
              <a:t>Service development </a:t>
            </a:r>
            <a:r>
              <a:rPr lang="en-US" b="0" i="0" dirty="0">
                <a:solidFill>
                  <a:srgbClr val="000000"/>
                </a:solidFill>
                <a:effectLst/>
              </a:rPr>
              <a:t>and </a:t>
            </a:r>
            <a:r>
              <a:rPr lang="en-US" dirty="0">
                <a:solidFill>
                  <a:srgbClr val="000000"/>
                </a:solidFill>
              </a:rPr>
              <a:t>provider capacity </a:t>
            </a:r>
          </a:p>
          <a:p>
            <a:pPr marL="291179" indent="-291179">
              <a:buFont typeface="Symbol"/>
              <a:buChar char="•"/>
            </a:pPr>
            <a:r>
              <a:rPr lang="en-US" dirty="0">
                <a:solidFill>
                  <a:srgbClr val="000000"/>
                </a:solidFill>
              </a:rPr>
              <a:t>Quality improvement </a:t>
            </a:r>
            <a:r>
              <a:rPr lang="en-US" b="0" i="0" dirty="0">
                <a:solidFill>
                  <a:srgbClr val="000000"/>
                </a:solidFill>
                <a:effectLst/>
              </a:rPr>
              <a:t>and </a:t>
            </a:r>
            <a:r>
              <a:rPr lang="en-US" dirty="0">
                <a:solidFill>
                  <a:srgbClr val="000000"/>
                </a:solidFill>
              </a:rPr>
              <a:t>accountability  </a:t>
            </a:r>
            <a:endParaRPr lang="en-US" b="0" i="0" dirty="0">
              <a:solidFill>
                <a:srgbClr val="000000"/>
              </a:solidFill>
              <a:effectLst/>
            </a:endParaRPr>
          </a:p>
          <a:p>
            <a:pPr marL="291179" indent="-291179">
              <a:buFont typeface="Symbol"/>
              <a:buChar char="•"/>
            </a:pPr>
            <a:endParaRPr lang="en-US" b="0" i="0" dirty="0">
              <a:solidFill>
                <a:srgbClr val="000000"/>
              </a:solidFill>
              <a:effectLst/>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REACH also has a Consumer Steering Committee </a:t>
            </a:r>
            <a:r>
              <a:rPr lang="en-US" b="0" i="0" dirty="0">
                <a:solidFill>
                  <a:srgbClr val="000000"/>
                </a:solidFill>
                <a:effectLst/>
              </a:rPr>
              <a:t>that </a:t>
            </a:r>
            <a:r>
              <a:rPr lang="en-US" dirty="0">
                <a:solidFill>
                  <a:srgbClr val="000000"/>
                </a:solidFill>
              </a:rPr>
              <a:t>has members who have lived experience in one of the following areas: being a young person in Iowa</a:t>
            </a:r>
            <a:r>
              <a:rPr lang="en-US" b="0" i="0" dirty="0">
                <a:solidFill>
                  <a:srgbClr val="000000"/>
                </a:solidFill>
                <a:effectLst/>
              </a:rPr>
              <a:t>, </a:t>
            </a:r>
            <a:r>
              <a:rPr lang="en-US" dirty="0">
                <a:solidFill>
                  <a:srgbClr val="000000"/>
                </a:solidFill>
              </a:rPr>
              <a:t>navigating the behavioral health system in Iowa</a:t>
            </a:r>
            <a:r>
              <a:rPr lang="en-US" b="0" i="0" dirty="0">
                <a:solidFill>
                  <a:srgbClr val="000000"/>
                </a:solidFill>
                <a:effectLst/>
              </a:rPr>
              <a:t>, </a:t>
            </a:r>
            <a:r>
              <a:rPr lang="en-US" dirty="0">
                <a:solidFill>
                  <a:srgbClr val="000000"/>
                </a:solidFill>
              </a:rPr>
              <a:t>a parent or guardian that has or is supporting a child </a:t>
            </a:r>
            <a:r>
              <a:rPr lang="en-US" b="0" i="0" dirty="0">
                <a:solidFill>
                  <a:srgbClr val="000000"/>
                </a:solidFill>
                <a:effectLst/>
              </a:rPr>
              <a:t>or youth with behavioral health </a:t>
            </a:r>
            <a:r>
              <a:rPr lang="en-US" dirty="0">
                <a:solidFill>
                  <a:srgbClr val="000000"/>
                </a:solidFill>
              </a:rPr>
              <a:t>needs </a:t>
            </a:r>
            <a:r>
              <a:rPr lang="en-US" b="0" i="0" dirty="0">
                <a:solidFill>
                  <a:srgbClr val="000000"/>
                </a:solidFill>
                <a:effectLst/>
              </a:rPr>
              <a:t>in </a:t>
            </a:r>
            <a:r>
              <a:rPr lang="en-US" dirty="0">
                <a:solidFill>
                  <a:srgbClr val="000000"/>
                </a:solidFill>
              </a:rPr>
              <a:t>Iowa.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a:cs typeface="Arial"/>
              </a:rPr>
              <a:t>The Implementation Team, Consumer Steering Committee and the Subcommittees are authorized to make formal recommendations to Iowa as it designs and improves services for youth with 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a:cs typeface="Arial"/>
            </a:endParaRPr>
          </a:p>
          <a:p>
            <a:pPr algn="l"/>
            <a:endParaRPr lang="en-US" b="0" i="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59E5CBE4-DEF4-4A3E-916E-A44ADDAF2B7B}" type="slidenum">
              <a:rPr lang="en-US" smtClean="0"/>
              <a:t>21</a:t>
            </a:fld>
            <a:endParaRPr lang="en-US"/>
          </a:p>
        </p:txBody>
      </p:sp>
    </p:spTree>
    <p:extLst>
      <p:ext uri="{BB962C8B-B14F-4D97-AF65-F5344CB8AC3E}">
        <p14:creationId xmlns:p14="http://schemas.microsoft.com/office/powerpoint/2010/main" val="418917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E5CBE4-DEF4-4A3E-916E-A44ADDAF2B7B}" type="slidenum">
              <a:rPr lang="en-US" smtClean="0"/>
              <a:t>22</a:t>
            </a:fld>
            <a:endParaRPr lang="en-US"/>
          </a:p>
        </p:txBody>
      </p:sp>
    </p:spTree>
    <p:extLst>
      <p:ext uri="{BB962C8B-B14F-4D97-AF65-F5344CB8AC3E}">
        <p14:creationId xmlns:p14="http://schemas.microsoft.com/office/powerpoint/2010/main" val="343563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3</a:t>
            </a:fld>
            <a:endParaRPr lang="en-US"/>
          </a:p>
        </p:txBody>
      </p:sp>
    </p:spTree>
    <p:extLst>
      <p:ext uri="{BB962C8B-B14F-4D97-AF65-F5344CB8AC3E}">
        <p14:creationId xmlns:p14="http://schemas.microsoft.com/office/powerpoint/2010/main" val="3954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DC010-C1AA-48C1-8B36-BB87DE3925E9}" type="slidenum">
              <a:rPr lang="en-US" smtClean="0"/>
              <a:t>4</a:t>
            </a:fld>
            <a:endParaRPr lang="en-US"/>
          </a:p>
        </p:txBody>
      </p:sp>
    </p:spTree>
    <p:extLst>
      <p:ext uri="{BB962C8B-B14F-4D97-AF65-F5344CB8AC3E}">
        <p14:creationId xmlns:p14="http://schemas.microsoft.com/office/powerpoint/2010/main" val="414082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-Mathematica and HHS are working on strategic communications plans for members and providers to make sure both groups have clear, complete, and accurate information about redesign decisions and activities</a:t>
            </a:r>
          </a:p>
          <a:p>
            <a:r>
              <a:rPr lang="en-US" dirty="0"/>
              <a:t>-discuss peer state research, engaging HOME/HHS SMEs &amp; reviewing past project input from Iowans to identify communications needs</a:t>
            </a:r>
          </a:p>
          <a:p>
            <a:r>
              <a:rPr lang="en-US" dirty="0"/>
              <a:t>-note steering committee has provided great input on communicating with members to date (brief summary), and note this conversation is focused on the communications needed leading up to and during redesign go-live. Heads up about this being the beginning of steering committee input, we will be asking for more specific feedback on how to communicate specific policy needs in coming months. </a:t>
            </a:r>
          </a:p>
          <a:p>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5</a:t>
            </a:fld>
            <a:endParaRPr lang="en-US"/>
          </a:p>
        </p:txBody>
      </p:sp>
    </p:spTree>
    <p:extLst>
      <p:ext uri="{BB962C8B-B14F-4D97-AF65-F5344CB8AC3E}">
        <p14:creationId xmlns:p14="http://schemas.microsoft.com/office/powerpoint/2010/main" val="308661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these were campaigns we reviewed, and what we looked for</a:t>
            </a:r>
          </a:p>
        </p:txBody>
      </p:sp>
      <p:sp>
        <p:nvSpPr>
          <p:cNvPr id="4" name="Slide Number Placeholder 3"/>
          <p:cNvSpPr>
            <a:spLocks noGrp="1"/>
          </p:cNvSpPr>
          <p:nvPr>
            <p:ph type="sldNum" sz="quarter" idx="5"/>
          </p:nvPr>
        </p:nvSpPr>
        <p:spPr/>
        <p:txBody>
          <a:bodyPr/>
          <a:lstStyle/>
          <a:p>
            <a:fld id="{929DC010-C1AA-48C1-8B36-BB87DE3925E9}" type="slidenum">
              <a:rPr lang="en-US" smtClean="0"/>
              <a:t>6</a:t>
            </a:fld>
            <a:endParaRPr lang="en-US"/>
          </a:p>
        </p:txBody>
      </p:sp>
    </p:spTree>
    <p:extLst>
      <p:ext uri="{BB962C8B-B14F-4D97-AF65-F5344CB8AC3E}">
        <p14:creationId xmlns:p14="http://schemas.microsoft.com/office/powerpoint/2010/main" val="164013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DC010-C1AA-48C1-8B36-BB87DE3925E9}" type="slidenum">
              <a:rPr lang="en-US" smtClean="0"/>
              <a:t>7</a:t>
            </a:fld>
            <a:endParaRPr lang="en-US"/>
          </a:p>
        </p:txBody>
      </p:sp>
    </p:spTree>
    <p:extLst>
      <p:ext uri="{BB962C8B-B14F-4D97-AF65-F5344CB8AC3E}">
        <p14:creationId xmlns:p14="http://schemas.microsoft.com/office/powerpoint/2010/main" val="1917818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6586A-AE86-2B61-0CD9-E040B2694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211EF-09D6-1C4B-ECA5-8D1CD8057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6AFF1-7CCE-B108-110B-F55E2A8336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F5C332-9CD2-D40A-B32E-571D09545A7A}"/>
              </a:ext>
            </a:extLst>
          </p:cNvPr>
          <p:cNvSpPr>
            <a:spLocks noGrp="1"/>
          </p:cNvSpPr>
          <p:nvPr>
            <p:ph type="sldNum" sz="quarter" idx="5"/>
          </p:nvPr>
        </p:nvSpPr>
        <p:spPr/>
        <p:txBody>
          <a:bodyPr/>
          <a:lstStyle/>
          <a:p>
            <a:fld id="{929DC010-C1AA-48C1-8B36-BB87DE3925E9}" type="slidenum">
              <a:rPr lang="en-US" smtClean="0"/>
              <a:t>8</a:t>
            </a:fld>
            <a:endParaRPr lang="en-US"/>
          </a:p>
        </p:txBody>
      </p:sp>
    </p:spTree>
    <p:extLst>
      <p:ext uri="{BB962C8B-B14F-4D97-AF65-F5344CB8AC3E}">
        <p14:creationId xmlns:p14="http://schemas.microsoft.com/office/powerpoint/2010/main" val="365366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https://www.in.gov/pathways/provider-frequently-asked-questions/</a:t>
            </a:r>
          </a:p>
        </p:txBody>
      </p:sp>
      <p:sp>
        <p:nvSpPr>
          <p:cNvPr id="4" name="Slide Number Placeholder 3"/>
          <p:cNvSpPr>
            <a:spLocks noGrp="1"/>
          </p:cNvSpPr>
          <p:nvPr>
            <p:ph type="sldNum" sz="quarter" idx="5"/>
          </p:nvPr>
        </p:nvSpPr>
        <p:spPr/>
        <p:txBody>
          <a:bodyPr/>
          <a:lstStyle/>
          <a:p>
            <a:fld id="{929DC010-C1AA-48C1-8B36-BB87DE3925E9}" type="slidenum">
              <a:rPr lang="en-US" smtClean="0"/>
              <a:t>13</a:t>
            </a:fld>
            <a:endParaRPr lang="en-US"/>
          </a:p>
        </p:txBody>
      </p:sp>
    </p:spTree>
    <p:extLst>
      <p:ext uri="{BB962C8B-B14F-4D97-AF65-F5344CB8AC3E}">
        <p14:creationId xmlns:p14="http://schemas.microsoft.com/office/powerpoint/2010/main" val="32306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https://www.in.gov/pathways/files/LTSS-Decision-Log-Draft-December.pdf</a:t>
            </a:r>
          </a:p>
        </p:txBody>
      </p:sp>
      <p:sp>
        <p:nvSpPr>
          <p:cNvPr id="4" name="Slide Number Placeholder 3"/>
          <p:cNvSpPr>
            <a:spLocks noGrp="1"/>
          </p:cNvSpPr>
          <p:nvPr>
            <p:ph type="sldNum" sz="quarter" idx="5"/>
          </p:nvPr>
        </p:nvSpPr>
        <p:spPr/>
        <p:txBody>
          <a:bodyPr/>
          <a:lstStyle/>
          <a:p>
            <a:fld id="{929DC010-C1AA-48C1-8B36-BB87DE3925E9}" type="slidenum">
              <a:rPr lang="en-US" smtClean="0"/>
              <a:t>15</a:t>
            </a:fld>
            <a:endParaRPr lang="en-US"/>
          </a:p>
        </p:txBody>
      </p:sp>
    </p:spTree>
    <p:extLst>
      <p:ext uri="{BB962C8B-B14F-4D97-AF65-F5344CB8AC3E}">
        <p14:creationId xmlns:p14="http://schemas.microsoft.com/office/powerpoint/2010/main" val="1959611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Ref idx="1001">
        <a:schemeClr val="bg1"/>
      </p:bgRef>
    </p:bg>
    <p:spTree>
      <p:nvGrpSpPr>
        <p:cNvPr id="1" name=""/>
        <p:cNvGrpSpPr/>
        <p:nvPr/>
      </p:nvGrpSpPr>
      <p:grpSpPr>
        <a:xfrm>
          <a:off x="0" y="0"/>
          <a:ext cx="0" cy="0"/>
          <a:chOff x="0" y="0"/>
          <a:chExt cx="0" cy="0"/>
        </a:xfrm>
      </p:grpSpPr>
      <p:pic>
        <p:nvPicPr>
          <p:cNvPr id="3" name="Picture 2" descr="Mother feeding bottle to a small baby.">
            <a:extLst>
              <a:ext uri="{FF2B5EF4-FFF2-40B4-BE49-F238E27FC236}">
                <a16:creationId xmlns:a16="http://schemas.microsoft.com/office/drawing/2014/main" id="{329BF47F-2DA1-4C6E-7F3A-6867226B88AF}"/>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t="129" r="10999" b="-130"/>
          <a:stretch/>
        </p:blipFill>
        <p:spPr>
          <a:xfrm>
            <a:off x="0" y="8878"/>
            <a:ext cx="9143980" cy="6857989"/>
          </a:xfrm>
          <a:prstGeom prst="rect">
            <a:avLst/>
          </a:prstGeom>
        </p:spPr>
      </p:pic>
      <p:sp>
        <p:nvSpPr>
          <p:cNvPr id="4" name="Title 1">
            <a:extLst>
              <a:ext uri="{FF2B5EF4-FFF2-40B4-BE49-F238E27FC236}">
                <a16:creationId xmlns:a16="http://schemas.microsoft.com/office/drawing/2014/main" id="{D4095B29-8BCF-F394-DF5D-8B4F45EE8D81}"/>
              </a:ext>
            </a:extLst>
          </p:cNvPr>
          <p:cNvSpPr txBox="1">
            <a:spLocks/>
          </p:cNvSpPr>
          <p:nvPr userDrawn="1"/>
        </p:nvSpPr>
        <p:spPr>
          <a:xfrm>
            <a:off x="630936" y="941832"/>
            <a:ext cx="7879842"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a:solidFill>
                  <a:schemeClr val="tx1"/>
                </a:solidFill>
              </a:rPr>
              <a:t>Questions</a:t>
            </a:r>
          </a:p>
        </p:txBody>
      </p:sp>
      <p:pic>
        <p:nvPicPr>
          <p:cNvPr id="6" name="Graphic 5">
            <a:extLst>
              <a:ext uri="{FF2B5EF4-FFF2-40B4-BE49-F238E27FC236}">
                <a16:creationId xmlns:a16="http://schemas.microsoft.com/office/drawing/2014/main" id="{D391EA2C-E3DD-68F1-5ACE-1A3B37C0C7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338" y="5473493"/>
            <a:ext cx="3836519" cy="442675"/>
          </a:xfrm>
          <a:prstGeom prst="rect">
            <a:avLst/>
          </a:prstGeom>
        </p:spPr>
      </p:pic>
      <p:sp>
        <p:nvSpPr>
          <p:cNvPr id="10" name="Text Placeholder 9">
            <a:extLst>
              <a:ext uri="{FF2B5EF4-FFF2-40B4-BE49-F238E27FC236}">
                <a16:creationId xmlns:a16="http://schemas.microsoft.com/office/drawing/2014/main" id="{6B195CF5-222B-F114-2639-33BB88A6DDD7}"/>
              </a:ext>
            </a:extLst>
          </p:cNvPr>
          <p:cNvSpPr>
            <a:spLocks noGrp="1"/>
          </p:cNvSpPr>
          <p:nvPr>
            <p:ph type="body" sz="quarter" idx="10"/>
          </p:nvPr>
        </p:nvSpPr>
        <p:spPr>
          <a:xfrm>
            <a:off x="735013" y="3152775"/>
            <a:ext cx="7615237" cy="2057400"/>
          </a:xfrm>
        </p:spPr>
        <p:txBody>
          <a:bodyPr/>
          <a:lstStyle>
            <a:lvl1pPr marL="0" indent="0">
              <a:buNone/>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5813321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endParaRPr lang="en-US"/>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hhs.iowa.gov/initiatives#children-mental-health-lawsuit"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hhs.iowa.gov/programs/welcome-iowa-medicaid/current-projects/iowa-reach"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420234" y="1641227"/>
            <a:ext cx="4041745" cy="1894503"/>
          </a:xfrm>
        </p:spPr>
        <p:txBody>
          <a:bodyPr>
            <a:noAutofit/>
          </a:bodyPr>
          <a:lstStyle/>
          <a:p>
            <a:pPr>
              <a:spcBef>
                <a:spcPts val="1200"/>
              </a:spcBef>
            </a:pPr>
            <a:r>
              <a:rPr lang="en-US" sz="3200" dirty="0">
                <a:solidFill>
                  <a:schemeClr val="accent1"/>
                </a:solidFill>
              </a:rPr>
              <a:t>Iowa Hope and Opportunity in Many Environments (HOME)</a:t>
            </a:r>
            <a:endParaRPr lang="en-US" sz="3200" cap="all" dirty="0">
              <a:solidFill>
                <a:schemeClr val="accent1"/>
              </a:solidFill>
            </a:endParaRPr>
          </a:p>
        </p:txBody>
      </p:sp>
      <p:sp>
        <p:nvSpPr>
          <p:cNvPr id="3" name="Subtitle 2">
            <a:extLst>
              <a:ext uri="{FF2B5EF4-FFF2-40B4-BE49-F238E27FC236}">
                <a16:creationId xmlns:a16="http://schemas.microsoft.com/office/drawing/2014/main" id="{E584DF7D-184A-D800-1F28-57FD1CDFCBFA}"/>
              </a:ext>
            </a:extLst>
          </p:cNvPr>
          <p:cNvSpPr>
            <a:spLocks noGrp="1"/>
          </p:cNvSpPr>
          <p:nvPr>
            <p:ph type="subTitle" idx="1"/>
          </p:nvPr>
        </p:nvSpPr>
        <p:spPr>
          <a:xfrm>
            <a:off x="416063" y="5232942"/>
            <a:ext cx="3628237" cy="753053"/>
          </a:xfrm>
        </p:spPr>
        <p:txBody>
          <a:bodyPr vert="horz" lIns="91440" tIns="45720" rIns="91440" bIns="45720" rtlCol="0" anchor="t">
            <a:normAutofit/>
          </a:bodyPr>
          <a:lstStyle/>
          <a:p>
            <a:r>
              <a:rPr lang="en-US" dirty="0"/>
              <a:t>March 25, 2025</a:t>
            </a:r>
          </a:p>
        </p:txBody>
      </p:sp>
      <p:sp>
        <p:nvSpPr>
          <p:cNvPr id="6" name="TextBox 5">
            <a:extLst>
              <a:ext uri="{FF2B5EF4-FFF2-40B4-BE49-F238E27FC236}">
                <a16:creationId xmlns:a16="http://schemas.microsoft.com/office/drawing/2014/main" id="{88E64D57-5D94-7996-EDD0-E7A883FE61B0}"/>
              </a:ext>
            </a:extLst>
          </p:cNvPr>
          <p:cNvSpPr txBox="1"/>
          <p:nvPr/>
        </p:nvSpPr>
        <p:spPr>
          <a:xfrm>
            <a:off x="417035" y="3769736"/>
            <a:ext cx="4037310" cy="646331"/>
          </a:xfrm>
          <a:prstGeom prst="rect">
            <a:avLst/>
          </a:prstGeom>
          <a:noFill/>
        </p:spPr>
        <p:txBody>
          <a:bodyPr wrap="square" lIns="91440" tIns="45720" rIns="91440" bIns="45720" anchor="t">
            <a:spAutoFit/>
          </a:bodyPr>
          <a:lstStyle/>
          <a:p>
            <a:r>
              <a:rPr lang="en-US" sz="1800" b="1" cap="all">
                <a:solidFill>
                  <a:schemeClr val="accent6"/>
                </a:solidFill>
              </a:rPr>
              <a:t>Steering committee </a:t>
            </a:r>
            <a:endParaRPr lang="en-US">
              <a:solidFill>
                <a:schemeClr val="accent6"/>
              </a:solidFill>
            </a:endParaRPr>
          </a:p>
          <a:p>
            <a:r>
              <a:rPr lang="en-US" sz="1800" b="1" cap="all">
                <a:solidFill>
                  <a:schemeClr val="accent6"/>
                </a:solidFill>
              </a:rPr>
              <a:t>meeting</a:t>
            </a:r>
            <a:endParaRPr lang="en-US">
              <a:solidFill>
                <a:schemeClr val="accent6"/>
              </a:solidFill>
              <a:cs typeface="Arial"/>
            </a:endParaRP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9F098A-D5BB-9BF9-AC9C-84C1F90A6457}"/>
              </a:ext>
            </a:extLst>
          </p:cNvPr>
          <p:cNvSpPr>
            <a:spLocks noGrp="1"/>
          </p:cNvSpPr>
          <p:nvPr>
            <p:ph sz="half" idx="1"/>
          </p:nvPr>
        </p:nvSpPr>
        <p:spPr>
          <a:xfrm>
            <a:off x="414715" y="550256"/>
            <a:ext cx="3005792" cy="3120361"/>
          </a:xfrm>
        </p:spPr>
        <p:txBody>
          <a:bodyPr vert="horz" lIns="91440" tIns="45720" rIns="91440" bIns="45720" rtlCol="0" anchor="t">
            <a:noAutofit/>
          </a:bodyPr>
          <a:lstStyle/>
          <a:p>
            <a:pPr marL="0" indent="0">
              <a:spcAft>
                <a:spcPts val="600"/>
              </a:spcAft>
              <a:buNone/>
            </a:pPr>
            <a:endParaRPr lang="en-US" sz="2000" dirty="0">
              <a:solidFill>
                <a:schemeClr val="accent1"/>
              </a:solidFill>
              <a:latin typeface="Aptos"/>
            </a:endParaRPr>
          </a:p>
          <a:p>
            <a:pPr marL="365760" indent="-365760">
              <a:spcAft>
                <a:spcPts val="600"/>
              </a:spcAft>
            </a:pPr>
            <a:r>
              <a:rPr lang="en-US" sz="2000" dirty="0">
                <a:latin typeface="Aptos"/>
              </a:rPr>
              <a:t>Newsletters and launch reports</a:t>
            </a:r>
          </a:p>
          <a:p>
            <a:pPr marL="365760" indent="-365760">
              <a:spcAft>
                <a:spcPts val="600"/>
              </a:spcAft>
            </a:pPr>
            <a:r>
              <a:rPr lang="en-US" sz="2000" dirty="0">
                <a:latin typeface="Aptos"/>
              </a:rPr>
              <a:t>Office hours</a:t>
            </a:r>
          </a:p>
          <a:p>
            <a:pPr marL="365760" indent="-365760">
              <a:spcAft>
                <a:spcPts val="600"/>
              </a:spcAft>
            </a:pPr>
            <a:r>
              <a:rPr lang="en-US" sz="2000" dirty="0">
                <a:latin typeface="Aptos"/>
              </a:rPr>
              <a:t>Press release</a:t>
            </a:r>
          </a:p>
          <a:p>
            <a:pPr marL="365760" indent="-365760">
              <a:spcAft>
                <a:spcPts val="600"/>
              </a:spcAft>
            </a:pPr>
            <a:r>
              <a:rPr lang="en-US" sz="2000" dirty="0">
                <a:latin typeface="Aptos"/>
              </a:rPr>
              <a:t>Member &amp; provider help desk contact</a:t>
            </a:r>
          </a:p>
        </p:txBody>
      </p:sp>
      <p:pic>
        <p:nvPicPr>
          <p:cNvPr id="5" name="Picture 4" descr="A screenshot of the OhioRISE program news page. The page describes the OhioRISE mailing lists, monthly community newsletters, launch reports, and OhioRISE office hours. The page also links to a press release, help desk contact info, ">
            <a:extLst>
              <a:ext uri="{FF2B5EF4-FFF2-40B4-BE49-F238E27FC236}">
                <a16:creationId xmlns:a16="http://schemas.microsoft.com/office/drawing/2014/main" id="{DDFF8041-514D-5158-0129-949A48279FB4}"/>
              </a:ext>
            </a:extLst>
          </p:cNvPr>
          <p:cNvPicPr>
            <a:picLocks noChangeAspect="1"/>
          </p:cNvPicPr>
          <p:nvPr/>
        </p:nvPicPr>
        <p:blipFill>
          <a:blip r:embed="rId2"/>
          <a:stretch>
            <a:fillRect/>
          </a:stretch>
        </p:blipFill>
        <p:spPr>
          <a:xfrm>
            <a:off x="3099920" y="1119405"/>
            <a:ext cx="6033964" cy="5119437"/>
          </a:xfrm>
          <a:prstGeom prst="rect">
            <a:avLst/>
          </a:prstGeom>
        </p:spPr>
      </p:pic>
      <p:sp>
        <p:nvSpPr>
          <p:cNvPr id="2" name="TextBox 1">
            <a:extLst>
              <a:ext uri="{FF2B5EF4-FFF2-40B4-BE49-F238E27FC236}">
                <a16:creationId xmlns:a16="http://schemas.microsoft.com/office/drawing/2014/main" id="{BFAD7DA6-F447-2491-39A6-0CD18CAA534D}"/>
              </a:ext>
            </a:extLst>
          </p:cNvPr>
          <p:cNvSpPr txBox="1"/>
          <p:nvPr/>
        </p:nvSpPr>
        <p:spPr>
          <a:xfrm>
            <a:off x="418763" y="317612"/>
            <a:ext cx="48066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solidFill>
                  <a:srgbClr val="04627A"/>
                </a:solidFill>
                <a:latin typeface="Aptos"/>
              </a:rPr>
              <a:t>OhioRISE</a:t>
            </a:r>
            <a:r>
              <a:rPr lang="en-US" sz="2400" dirty="0">
                <a:solidFill>
                  <a:srgbClr val="04627A"/>
                </a:solidFill>
                <a:latin typeface="Aptos"/>
              </a:rPr>
              <a:t> Program News</a:t>
            </a:r>
            <a:endParaRPr lang="en-US" sz="2400" dirty="0"/>
          </a:p>
        </p:txBody>
      </p:sp>
    </p:spTree>
    <p:extLst>
      <p:ext uri="{BB962C8B-B14F-4D97-AF65-F5344CB8AC3E}">
        <p14:creationId xmlns:p14="http://schemas.microsoft.com/office/powerpoint/2010/main" val="3359405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175267" y="306740"/>
            <a:ext cx="4222204" cy="1022998"/>
          </a:xfrm>
        </p:spPr>
        <p:txBody>
          <a:bodyPr>
            <a:normAutofit/>
          </a:bodyPr>
          <a:lstStyle/>
          <a:p>
            <a:r>
              <a:rPr lang="en-US" sz="2400" dirty="0">
                <a:solidFill>
                  <a:schemeClr val="accent1"/>
                </a:solidFill>
              </a:rPr>
              <a:t>Indiana </a:t>
            </a:r>
            <a:br>
              <a:rPr lang="en-US" sz="2400" dirty="0"/>
            </a:br>
            <a:r>
              <a:rPr lang="en-US" sz="2400" dirty="0">
                <a:solidFill>
                  <a:schemeClr val="accent1"/>
                </a:solidFill>
              </a:rPr>
              <a:t>Pathways for Aging</a:t>
            </a:r>
          </a:p>
        </p:txBody>
      </p:sp>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238249" y="1505053"/>
            <a:ext cx="3210630" cy="3848518"/>
          </a:xfrm>
        </p:spPr>
        <p:txBody>
          <a:bodyPr vert="horz" lIns="91440" tIns="45720" rIns="91440" bIns="45720" rtlCol="0" anchor="t">
            <a:noAutofit/>
          </a:bodyPr>
          <a:lstStyle/>
          <a:p>
            <a:pPr marL="0" indent="0">
              <a:spcAft>
                <a:spcPts val="600"/>
              </a:spcAft>
              <a:buNone/>
            </a:pPr>
            <a:r>
              <a:rPr lang="en-US" sz="1800" b="1" dirty="0">
                <a:latin typeface="Aptos"/>
              </a:rPr>
              <a:t>Homepage</a:t>
            </a:r>
          </a:p>
          <a:p>
            <a:pPr marL="365760" indent="-365760">
              <a:spcAft>
                <a:spcPts val="600"/>
              </a:spcAft>
            </a:pPr>
            <a:r>
              <a:rPr lang="en-US" sz="1800" dirty="0">
                <a:latin typeface="Aptos"/>
              </a:rPr>
              <a:t>Commercial &amp; description</a:t>
            </a:r>
          </a:p>
          <a:p>
            <a:pPr marL="365760" indent="-365760">
              <a:spcAft>
                <a:spcPts val="600"/>
              </a:spcAft>
            </a:pPr>
            <a:r>
              <a:rPr lang="en-US" sz="1800" dirty="0">
                <a:latin typeface="Aptos"/>
              </a:rPr>
              <a:t>Informational webinars</a:t>
            </a:r>
          </a:p>
          <a:p>
            <a:pPr marL="365760" indent="-365760">
              <a:spcAft>
                <a:spcPts val="600"/>
              </a:spcAft>
            </a:pPr>
            <a:r>
              <a:rPr lang="en-US" sz="1800" dirty="0">
                <a:latin typeface="Aptos"/>
              </a:rPr>
              <a:t>Audience subpage links</a:t>
            </a:r>
          </a:p>
          <a:p>
            <a:pPr marL="365760" indent="-365760">
              <a:spcAft>
                <a:spcPts val="600"/>
              </a:spcAft>
            </a:pPr>
            <a:r>
              <a:rPr lang="en-US" sz="1800" dirty="0">
                <a:latin typeface="Aptos"/>
              </a:rPr>
              <a:t>Call center</a:t>
            </a:r>
          </a:p>
          <a:p>
            <a:pPr marL="365760" indent="-365760">
              <a:spcAft>
                <a:spcPts val="600"/>
              </a:spcAft>
            </a:pPr>
            <a:r>
              <a:rPr lang="en-US" sz="1800" dirty="0">
                <a:latin typeface="Aptos"/>
              </a:rPr>
              <a:t>Rollout timeline</a:t>
            </a:r>
          </a:p>
          <a:p>
            <a:pPr marL="365760" indent="-365760">
              <a:spcAft>
                <a:spcPts val="600"/>
              </a:spcAft>
            </a:pPr>
            <a:r>
              <a:rPr lang="en-US" sz="1800" dirty="0">
                <a:latin typeface="Aptos"/>
              </a:rPr>
              <a:t>Personas</a:t>
            </a:r>
          </a:p>
          <a:p>
            <a:pPr marL="365760" indent="-365760">
              <a:spcAft>
                <a:spcPts val="600"/>
              </a:spcAft>
            </a:pPr>
            <a:endParaRPr lang="en-US" sz="2400" dirty="0"/>
          </a:p>
        </p:txBody>
      </p:sp>
      <p:pic>
        <p:nvPicPr>
          <p:cNvPr id="6" name="Picture 5" descr="This is a screenshot of the Indiana Pathways for aging homepage section that has informational webinar links, a call number, and pages for members and caregivers, agency advocates, providers, and PathWays resources">
            <a:extLst>
              <a:ext uri="{FF2B5EF4-FFF2-40B4-BE49-F238E27FC236}">
                <a16:creationId xmlns:a16="http://schemas.microsoft.com/office/drawing/2014/main" id="{4C54E9DC-3BA1-DF64-4706-CA8E86629524}"/>
              </a:ext>
            </a:extLst>
          </p:cNvPr>
          <p:cNvPicPr>
            <a:picLocks noChangeAspect="1"/>
          </p:cNvPicPr>
          <p:nvPr/>
        </p:nvPicPr>
        <p:blipFill>
          <a:blip r:embed="rId2"/>
          <a:stretch>
            <a:fillRect/>
          </a:stretch>
        </p:blipFill>
        <p:spPr>
          <a:xfrm>
            <a:off x="3823488" y="-34835"/>
            <a:ext cx="5322486" cy="3808058"/>
          </a:xfrm>
          <a:prstGeom prst="rect">
            <a:avLst/>
          </a:prstGeom>
        </p:spPr>
      </p:pic>
      <p:pic>
        <p:nvPicPr>
          <p:cNvPr id="5" name="Picture 4" descr="Screenshot of PathWays persona Sofia. Description beneath image of an older woman and her younger daughter at a doctor's appointment reads &quot;Sofia is 68 years old. She likes to go to church and attend book club. She also likes to spend time with her friends and grandkids. Sofia’s eyesight is failing. She also has rheumatoid arthritis and getting around is getting harder for her. Her daughter helps her as much as she can but she is raising two kids and she works a full-time job. She’s wondering how much longer she can keep up the pace so her mom can keep living in her own home.&#10;&#10;With PathWays, Sofia and her daughter can get support for Sofia’s long-term care. Sofia can get support with her medication right at home. She can get help making meals and even bathing. And she can get transportation to her doctor’s office. With this support and more, Sofia can keep living life her way.&quot;">
            <a:extLst>
              <a:ext uri="{FF2B5EF4-FFF2-40B4-BE49-F238E27FC236}">
                <a16:creationId xmlns:a16="http://schemas.microsoft.com/office/drawing/2014/main" id="{0755B0C1-7FA4-699B-6497-5A5D07F383E2}"/>
              </a:ext>
            </a:extLst>
          </p:cNvPr>
          <p:cNvPicPr>
            <a:picLocks noChangeAspect="1"/>
          </p:cNvPicPr>
          <p:nvPr/>
        </p:nvPicPr>
        <p:blipFill>
          <a:blip r:embed="rId3"/>
          <a:srcRect t="19009" b="4065"/>
          <a:stretch/>
        </p:blipFill>
        <p:spPr>
          <a:xfrm>
            <a:off x="3825888" y="3752993"/>
            <a:ext cx="5318112" cy="3104455"/>
          </a:xfrm>
          <a:prstGeom prst="rect">
            <a:avLst/>
          </a:prstGeom>
        </p:spPr>
      </p:pic>
    </p:spTree>
    <p:extLst>
      <p:ext uri="{BB962C8B-B14F-4D97-AF65-F5344CB8AC3E}">
        <p14:creationId xmlns:p14="http://schemas.microsoft.com/office/powerpoint/2010/main" val="3139647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194116" y="1073241"/>
            <a:ext cx="2909455" cy="4320791"/>
          </a:xfrm>
        </p:spPr>
        <p:txBody>
          <a:bodyPr vert="horz" lIns="91440" tIns="45720" rIns="91440" bIns="45720" rtlCol="0" anchor="t">
            <a:noAutofit/>
          </a:bodyPr>
          <a:lstStyle/>
          <a:p>
            <a:pPr marL="0" indent="0">
              <a:spcAft>
                <a:spcPts val="600"/>
              </a:spcAft>
              <a:buNone/>
            </a:pPr>
            <a:r>
              <a:rPr lang="en-US" sz="1800" err="1">
                <a:solidFill>
                  <a:schemeClr val="accent1"/>
                </a:solidFill>
                <a:latin typeface="Aptos"/>
              </a:rPr>
              <a:t>PathWays</a:t>
            </a:r>
            <a:r>
              <a:rPr lang="en-US" sz="1800" dirty="0">
                <a:solidFill>
                  <a:schemeClr val="accent1"/>
                </a:solidFill>
                <a:latin typeface="Aptos"/>
              </a:rPr>
              <a:t> Member Page</a:t>
            </a:r>
          </a:p>
          <a:p>
            <a:pPr marL="365760" indent="-365760">
              <a:spcAft>
                <a:spcPts val="600"/>
              </a:spcAft>
            </a:pPr>
            <a:r>
              <a:rPr lang="en-US" sz="1800" dirty="0">
                <a:latin typeface="Aptos"/>
              </a:rPr>
              <a:t>Education webinar</a:t>
            </a:r>
          </a:p>
          <a:p>
            <a:pPr marL="365760" indent="-365760">
              <a:spcAft>
                <a:spcPts val="600"/>
              </a:spcAft>
            </a:pPr>
            <a:r>
              <a:rPr lang="en-US" sz="1800" dirty="0">
                <a:latin typeface="Aptos"/>
              </a:rPr>
              <a:t>Contacts</a:t>
            </a:r>
          </a:p>
          <a:p>
            <a:pPr marL="365760" indent="-365760">
              <a:spcAft>
                <a:spcPts val="600"/>
              </a:spcAft>
            </a:pPr>
            <a:r>
              <a:rPr lang="en-US" sz="1800" dirty="0">
                <a:latin typeface="Aptos"/>
              </a:rPr>
              <a:t>Commercial</a:t>
            </a:r>
          </a:p>
          <a:p>
            <a:pPr marL="365760" indent="-365760">
              <a:spcAft>
                <a:spcPts val="600"/>
              </a:spcAft>
            </a:pPr>
            <a:r>
              <a:rPr lang="en-US" sz="1800" dirty="0">
                <a:latin typeface="Aptos"/>
              </a:rPr>
              <a:t>Glossary</a:t>
            </a:r>
          </a:p>
          <a:p>
            <a:pPr marL="365760" indent="-365760">
              <a:spcAft>
                <a:spcPts val="600"/>
              </a:spcAft>
            </a:pPr>
            <a:r>
              <a:rPr lang="en-US" sz="1800" dirty="0">
                <a:latin typeface="Aptos"/>
              </a:rPr>
              <a:t>Member notices</a:t>
            </a:r>
          </a:p>
          <a:p>
            <a:pPr marL="365760" indent="-365760">
              <a:spcAft>
                <a:spcPts val="600"/>
              </a:spcAft>
            </a:pPr>
            <a:r>
              <a:rPr lang="en-US" sz="1800" dirty="0">
                <a:latin typeface="Aptos"/>
              </a:rPr>
              <a:t>Plan comparison tables</a:t>
            </a:r>
          </a:p>
          <a:p>
            <a:pPr marL="365760" indent="-365760">
              <a:spcAft>
                <a:spcPts val="600"/>
              </a:spcAft>
            </a:pPr>
            <a:r>
              <a:rPr lang="en-US" sz="1800" dirty="0">
                <a:latin typeface="Aptos"/>
              </a:rPr>
              <a:t>General FAQs</a:t>
            </a:r>
          </a:p>
        </p:txBody>
      </p:sp>
      <p:pic>
        <p:nvPicPr>
          <p:cNvPr id="5" name="Picture 4" descr="screenshot of member page, which includes links to the PathWays member education webinar, plan selection notices, plan comparison resources, FAQs, and more resources">
            <a:extLst>
              <a:ext uri="{FF2B5EF4-FFF2-40B4-BE49-F238E27FC236}">
                <a16:creationId xmlns:a16="http://schemas.microsoft.com/office/drawing/2014/main" id="{715A1A8D-B49E-8749-89D1-68724A865197}"/>
              </a:ext>
            </a:extLst>
          </p:cNvPr>
          <p:cNvPicPr>
            <a:picLocks noChangeAspect="1"/>
          </p:cNvPicPr>
          <p:nvPr/>
        </p:nvPicPr>
        <p:blipFill>
          <a:blip r:embed="rId2"/>
          <a:stretch>
            <a:fillRect/>
          </a:stretch>
        </p:blipFill>
        <p:spPr>
          <a:xfrm>
            <a:off x="3110037" y="350423"/>
            <a:ext cx="6023848" cy="5772782"/>
          </a:xfrm>
          <a:prstGeom prst="rect">
            <a:avLst/>
          </a:prstGeom>
        </p:spPr>
      </p:pic>
    </p:spTree>
    <p:extLst>
      <p:ext uri="{BB962C8B-B14F-4D97-AF65-F5344CB8AC3E}">
        <p14:creationId xmlns:p14="http://schemas.microsoft.com/office/powerpoint/2010/main" val="510435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72737" y="830479"/>
            <a:ext cx="3346022" cy="4725392"/>
          </a:xfrm>
        </p:spPr>
        <p:txBody>
          <a:bodyPr vert="horz" lIns="91440" tIns="45720" rIns="91440" bIns="45720" rtlCol="0" anchor="t">
            <a:noAutofit/>
          </a:bodyPr>
          <a:lstStyle/>
          <a:p>
            <a:pPr marL="0" indent="0">
              <a:spcAft>
                <a:spcPts val="600"/>
              </a:spcAft>
              <a:buNone/>
            </a:pPr>
            <a:r>
              <a:rPr lang="en-US" sz="2000" dirty="0" err="1">
                <a:solidFill>
                  <a:schemeClr val="accent1"/>
                </a:solidFill>
                <a:latin typeface="Aptos"/>
              </a:rPr>
              <a:t>PathWays</a:t>
            </a:r>
            <a:r>
              <a:rPr lang="en-US" sz="2000" dirty="0">
                <a:solidFill>
                  <a:schemeClr val="accent1"/>
                </a:solidFill>
                <a:latin typeface="Aptos"/>
              </a:rPr>
              <a:t> provider materials</a:t>
            </a:r>
            <a:r>
              <a:rPr lang="en-US" sz="2000" b="1" dirty="0">
                <a:latin typeface="Aptos"/>
              </a:rPr>
              <a:t> </a:t>
            </a:r>
          </a:p>
          <a:p>
            <a:pPr marL="365760" indent="-365760">
              <a:spcAft>
                <a:spcPts val="600"/>
              </a:spcAft>
            </a:pPr>
            <a:r>
              <a:rPr lang="en-US" sz="2000" dirty="0">
                <a:latin typeface="Aptos"/>
              </a:rPr>
              <a:t>Provider video</a:t>
            </a:r>
          </a:p>
          <a:p>
            <a:pPr marL="365760" indent="-365760">
              <a:spcAft>
                <a:spcPts val="600"/>
              </a:spcAft>
            </a:pPr>
            <a:r>
              <a:rPr lang="en-US" sz="2000" dirty="0">
                <a:latin typeface="Aptos"/>
              </a:rPr>
              <a:t>Provider FAQs</a:t>
            </a:r>
          </a:p>
          <a:p>
            <a:pPr marL="365760" indent="-365760">
              <a:spcAft>
                <a:spcPts val="600"/>
              </a:spcAft>
            </a:pPr>
            <a:r>
              <a:rPr lang="en-US" sz="2000" dirty="0">
                <a:latin typeface="Aptos"/>
              </a:rPr>
              <a:t>Provider manuals </a:t>
            </a:r>
          </a:p>
          <a:p>
            <a:pPr marL="365760" indent="-365760">
              <a:spcAft>
                <a:spcPts val="600"/>
              </a:spcAft>
            </a:pPr>
            <a:r>
              <a:rPr lang="en-US" sz="2000" dirty="0">
                <a:latin typeface="Aptos"/>
              </a:rPr>
              <a:t>Provider helplines</a:t>
            </a:r>
          </a:p>
          <a:p>
            <a:pPr marL="365760" indent="-365760">
              <a:spcAft>
                <a:spcPts val="600"/>
              </a:spcAft>
            </a:pPr>
            <a:r>
              <a:rPr lang="en-US" sz="2000" dirty="0">
                <a:latin typeface="Aptos"/>
              </a:rPr>
              <a:t>Provider communications update, claims training, authorization, and member enrollment webinars</a:t>
            </a:r>
          </a:p>
        </p:txBody>
      </p:sp>
      <p:pic>
        <p:nvPicPr>
          <p:cNvPr id="7" name="Picture 6" descr="this is a screenshot of Indiana PathWays HCBS provider FAQ webpage">
            <a:extLst>
              <a:ext uri="{FF2B5EF4-FFF2-40B4-BE49-F238E27FC236}">
                <a16:creationId xmlns:a16="http://schemas.microsoft.com/office/drawing/2014/main" id="{C300A7FD-F8B8-8DC1-8FD6-DD1B0766B5A9}"/>
              </a:ext>
            </a:extLst>
          </p:cNvPr>
          <p:cNvPicPr>
            <a:picLocks noChangeAspect="1"/>
          </p:cNvPicPr>
          <p:nvPr/>
        </p:nvPicPr>
        <p:blipFill>
          <a:blip r:embed="rId3"/>
          <a:stretch>
            <a:fillRect/>
          </a:stretch>
        </p:blipFill>
        <p:spPr>
          <a:xfrm>
            <a:off x="3418758" y="828989"/>
            <a:ext cx="5725242" cy="4662435"/>
          </a:xfrm>
          <a:prstGeom prst="rect">
            <a:avLst/>
          </a:prstGeom>
        </p:spPr>
      </p:pic>
    </p:spTree>
    <p:extLst>
      <p:ext uri="{BB962C8B-B14F-4D97-AF65-F5344CB8AC3E}">
        <p14:creationId xmlns:p14="http://schemas.microsoft.com/office/powerpoint/2010/main" val="1480242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194452" y="1093470"/>
            <a:ext cx="3066819" cy="4320791"/>
          </a:xfrm>
        </p:spPr>
        <p:txBody>
          <a:bodyPr vert="horz" lIns="91440" tIns="45720" rIns="91440" bIns="45720" rtlCol="0" anchor="t">
            <a:noAutofit/>
          </a:bodyPr>
          <a:lstStyle/>
          <a:p>
            <a:pPr marL="0" indent="0">
              <a:spcAft>
                <a:spcPts val="600"/>
              </a:spcAft>
              <a:buNone/>
            </a:pPr>
            <a:endParaRPr lang="en-US" sz="2400" dirty="0">
              <a:solidFill>
                <a:schemeClr val="accent1"/>
              </a:solidFill>
              <a:latin typeface="Aptos"/>
            </a:endParaRPr>
          </a:p>
          <a:p>
            <a:pPr marL="365760" indent="-365760">
              <a:spcAft>
                <a:spcPts val="600"/>
              </a:spcAft>
            </a:pPr>
            <a:r>
              <a:rPr lang="en-US" sz="2400" dirty="0">
                <a:latin typeface="Aptos"/>
              </a:rPr>
              <a:t>Flyers</a:t>
            </a:r>
            <a:endParaRPr lang="en-US" sz="2400">
              <a:cs typeface="Arial"/>
            </a:endParaRPr>
          </a:p>
          <a:p>
            <a:pPr marL="365760" indent="-365760">
              <a:spcAft>
                <a:spcPts val="600"/>
              </a:spcAft>
            </a:pPr>
            <a:r>
              <a:rPr lang="en-US" sz="2400" dirty="0">
                <a:latin typeface="Aptos"/>
              </a:rPr>
              <a:t>Postcards</a:t>
            </a:r>
          </a:p>
          <a:p>
            <a:pPr marL="365760" indent="-365760">
              <a:spcAft>
                <a:spcPts val="600"/>
              </a:spcAft>
            </a:pPr>
            <a:r>
              <a:rPr lang="en-US" sz="2400" dirty="0">
                <a:latin typeface="Aptos"/>
              </a:rPr>
              <a:t>Posters</a:t>
            </a:r>
          </a:p>
          <a:p>
            <a:pPr marL="365760" indent="-365760">
              <a:spcAft>
                <a:spcPts val="600"/>
              </a:spcAft>
            </a:pPr>
            <a:r>
              <a:rPr lang="en-US" sz="2400" dirty="0">
                <a:latin typeface="Aptos"/>
              </a:rPr>
              <a:t>Emails</a:t>
            </a:r>
          </a:p>
          <a:p>
            <a:pPr marL="365760" indent="-365760">
              <a:spcAft>
                <a:spcPts val="600"/>
              </a:spcAft>
            </a:pPr>
            <a:r>
              <a:rPr lang="en-US" sz="2400" dirty="0">
                <a:latin typeface="Aptos"/>
              </a:rPr>
              <a:t>Social media</a:t>
            </a:r>
          </a:p>
          <a:p>
            <a:pPr marL="365760" indent="-365760">
              <a:spcAft>
                <a:spcPts val="600"/>
              </a:spcAft>
            </a:pPr>
            <a:r>
              <a:rPr lang="en-US" sz="2400" dirty="0">
                <a:latin typeface="Aptos"/>
              </a:rPr>
              <a:t>Billboard</a:t>
            </a:r>
          </a:p>
        </p:txBody>
      </p:sp>
      <p:pic>
        <p:nvPicPr>
          <p:cNvPr id="4" name="Picture 3" descr="screenshot of downloadable promotional kit, including flyers, postcards, social media image, posters, billboards, and emails ">
            <a:extLst>
              <a:ext uri="{FF2B5EF4-FFF2-40B4-BE49-F238E27FC236}">
                <a16:creationId xmlns:a16="http://schemas.microsoft.com/office/drawing/2014/main" id="{BECBC85E-95F7-04E6-23BD-6D08A666CEB7}"/>
              </a:ext>
            </a:extLst>
          </p:cNvPr>
          <p:cNvPicPr>
            <a:picLocks noChangeAspect="1"/>
          </p:cNvPicPr>
          <p:nvPr/>
        </p:nvPicPr>
        <p:blipFill>
          <a:blip r:embed="rId2"/>
          <a:stretch>
            <a:fillRect/>
          </a:stretch>
        </p:blipFill>
        <p:spPr>
          <a:xfrm>
            <a:off x="2937254" y="933428"/>
            <a:ext cx="6004445" cy="5200023"/>
          </a:xfrm>
          <a:prstGeom prst="rect">
            <a:avLst/>
          </a:prstGeom>
        </p:spPr>
      </p:pic>
      <p:sp>
        <p:nvSpPr>
          <p:cNvPr id="2" name="TextBox 1">
            <a:extLst>
              <a:ext uri="{FF2B5EF4-FFF2-40B4-BE49-F238E27FC236}">
                <a16:creationId xmlns:a16="http://schemas.microsoft.com/office/drawing/2014/main" id="{8FFF07BE-004A-35BC-4507-D73BBB215BE0}"/>
              </a:ext>
            </a:extLst>
          </p:cNvPr>
          <p:cNvSpPr txBox="1"/>
          <p:nvPr/>
        </p:nvSpPr>
        <p:spPr>
          <a:xfrm>
            <a:off x="165887" y="206347"/>
            <a:ext cx="6172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solidFill>
                  <a:srgbClr val="04627A"/>
                </a:solidFill>
                <a:latin typeface="Aptos"/>
              </a:rPr>
              <a:t>PathWays</a:t>
            </a:r>
            <a:r>
              <a:rPr lang="en-US" sz="2800" dirty="0">
                <a:solidFill>
                  <a:srgbClr val="04627A"/>
                </a:solidFill>
                <a:latin typeface="Aptos"/>
              </a:rPr>
              <a:t> Promotional Kit</a:t>
            </a:r>
            <a:endParaRPr lang="en-US" sz="2800" dirty="0"/>
          </a:p>
        </p:txBody>
      </p:sp>
    </p:spTree>
    <p:extLst>
      <p:ext uri="{BB962C8B-B14F-4D97-AF65-F5344CB8AC3E}">
        <p14:creationId xmlns:p14="http://schemas.microsoft.com/office/powerpoint/2010/main" val="274380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154441" y="850707"/>
            <a:ext cx="2844783" cy="4988384"/>
          </a:xfrm>
        </p:spPr>
        <p:txBody>
          <a:bodyPr vert="horz" lIns="91440" tIns="45720" rIns="91440" bIns="45720" rtlCol="0" anchor="t">
            <a:noAutofit/>
          </a:bodyPr>
          <a:lstStyle/>
          <a:p>
            <a:pPr marL="0" indent="0" algn="ctr">
              <a:spcAft>
                <a:spcPts val="600"/>
              </a:spcAft>
              <a:buNone/>
            </a:pPr>
            <a:r>
              <a:rPr lang="en-US" sz="2400" dirty="0" err="1">
                <a:solidFill>
                  <a:schemeClr val="accent1"/>
                </a:solidFill>
                <a:latin typeface="Aptos"/>
              </a:rPr>
              <a:t>PathWays</a:t>
            </a:r>
            <a:r>
              <a:rPr lang="en-US" sz="2400" dirty="0">
                <a:solidFill>
                  <a:schemeClr val="accent1"/>
                </a:solidFill>
                <a:latin typeface="Aptos"/>
              </a:rPr>
              <a:t> Key Policy Decision Log</a:t>
            </a:r>
            <a:endParaRPr lang="en-US" sz="2400" dirty="0">
              <a:solidFill>
                <a:schemeClr val="accent1"/>
              </a:solidFill>
              <a:cs typeface="Arial"/>
            </a:endParaRPr>
          </a:p>
          <a:p>
            <a:pPr marL="0" indent="0">
              <a:spcAft>
                <a:spcPts val="600"/>
              </a:spcAft>
              <a:buNone/>
            </a:pPr>
            <a:r>
              <a:rPr lang="en-US" sz="1800" dirty="0">
                <a:latin typeface="Aptos"/>
              </a:rPr>
              <a:t>Presents topic, policy decision, final recommended decision, and decision date for 22 key decisions from Spring 2021-Spring 2022. Decisions categorized as:</a:t>
            </a:r>
          </a:p>
          <a:p>
            <a:pPr marL="365760" indent="-365760">
              <a:spcAft>
                <a:spcPts val="600"/>
              </a:spcAft>
            </a:pPr>
            <a:r>
              <a:rPr lang="en-US" sz="1800" dirty="0">
                <a:latin typeface="Aptos"/>
              </a:rPr>
              <a:t>Decisions complete or nearly complete</a:t>
            </a:r>
            <a:endParaRPr lang="en-US">
              <a:cs typeface="Arial"/>
            </a:endParaRPr>
          </a:p>
          <a:p>
            <a:pPr marL="365760" indent="-365760">
              <a:spcAft>
                <a:spcPts val="600"/>
              </a:spcAft>
            </a:pPr>
            <a:r>
              <a:rPr lang="en-US" sz="1800" dirty="0">
                <a:latin typeface="Aptos"/>
              </a:rPr>
              <a:t>Decisions under consideration</a:t>
            </a:r>
          </a:p>
          <a:p>
            <a:pPr marL="365760" indent="-365760">
              <a:spcAft>
                <a:spcPts val="600"/>
              </a:spcAft>
            </a:pPr>
            <a:r>
              <a:rPr lang="en-US" sz="1800" dirty="0">
                <a:latin typeface="Aptos"/>
              </a:rPr>
              <a:t>Future decisions for consideration with stakeholders</a:t>
            </a:r>
          </a:p>
        </p:txBody>
      </p:sp>
      <p:pic>
        <p:nvPicPr>
          <p:cNvPr id="5" name="Picture 4" descr="screenshot of key decision policy log with title &quot;Status of long-term services and supports reform activities as of Dec. 28, 2021&quot;. &#10;&#10;Shows 5 policy decisions &quot;complete or nearly complete&quot; with 4 columns in a table (primary key result, policy decision, final recommended decision, and decision date&quot; and a policy decision summarized in each row">
            <a:extLst>
              <a:ext uri="{FF2B5EF4-FFF2-40B4-BE49-F238E27FC236}">
                <a16:creationId xmlns:a16="http://schemas.microsoft.com/office/drawing/2014/main" id="{4F675CAC-BC06-5B4A-064E-0C32282162E7}"/>
              </a:ext>
            </a:extLst>
          </p:cNvPr>
          <p:cNvPicPr>
            <a:picLocks noChangeAspect="1"/>
          </p:cNvPicPr>
          <p:nvPr/>
        </p:nvPicPr>
        <p:blipFill>
          <a:blip r:embed="rId3"/>
          <a:stretch>
            <a:fillRect/>
          </a:stretch>
        </p:blipFill>
        <p:spPr>
          <a:xfrm>
            <a:off x="3120679" y="846951"/>
            <a:ext cx="5547914" cy="4986810"/>
          </a:xfrm>
          <a:prstGeom prst="rect">
            <a:avLst/>
          </a:prstGeom>
        </p:spPr>
      </p:pic>
    </p:spTree>
    <p:extLst>
      <p:ext uri="{BB962C8B-B14F-4D97-AF65-F5344CB8AC3E}">
        <p14:creationId xmlns:p14="http://schemas.microsoft.com/office/powerpoint/2010/main" val="1764965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337293" y="823079"/>
            <a:ext cx="3265429" cy="5215094"/>
          </a:xfrm>
        </p:spPr>
        <p:txBody>
          <a:bodyPr vert="horz" lIns="91440" tIns="45720" rIns="91440" bIns="45720" rtlCol="0" anchor="t">
            <a:noAutofit/>
          </a:bodyPr>
          <a:lstStyle/>
          <a:p>
            <a:pPr marL="0" indent="0">
              <a:spcAft>
                <a:spcPts val="600"/>
              </a:spcAft>
              <a:buNone/>
            </a:pPr>
            <a:r>
              <a:rPr lang="en-US" sz="2000" dirty="0">
                <a:solidFill>
                  <a:schemeClr val="accent1"/>
                </a:solidFill>
                <a:latin typeface="Aptos"/>
              </a:rPr>
              <a:t>Additional Peer State Best Practices (Kansas &amp; Maine)</a:t>
            </a:r>
          </a:p>
          <a:p>
            <a:pPr marL="0" indent="0">
              <a:spcAft>
                <a:spcPts val="600"/>
              </a:spcAft>
              <a:buNone/>
            </a:pPr>
            <a:r>
              <a:rPr lang="en-US" sz="1800" dirty="0">
                <a:latin typeface="Aptos"/>
              </a:rPr>
              <a:t>Approaches to addressing misconceptions, explaining timeline shifts, and communicating reasoning behind policy changes.</a:t>
            </a:r>
          </a:p>
          <a:p>
            <a:pPr marL="365760" indent="-365760">
              <a:spcAft>
                <a:spcPts val="600"/>
              </a:spcAft>
            </a:pPr>
            <a:r>
              <a:rPr lang="en-US" sz="1800" dirty="0">
                <a:latin typeface="Aptos"/>
              </a:rPr>
              <a:t>Myths vs Facts tables</a:t>
            </a:r>
          </a:p>
          <a:p>
            <a:pPr marL="365760" indent="-365760">
              <a:spcAft>
                <a:spcPts val="600"/>
              </a:spcAft>
            </a:pPr>
            <a:r>
              <a:rPr lang="en-US" sz="1800" dirty="0">
                <a:latin typeface="Aptos"/>
              </a:rPr>
              <a:t>Blog post explaining redesign rollout timeline </a:t>
            </a:r>
          </a:p>
          <a:p>
            <a:pPr marL="365760" indent="-365760">
              <a:spcAft>
                <a:spcPts val="600"/>
              </a:spcAft>
            </a:pPr>
            <a:r>
              <a:rPr lang="en-US" sz="1800" dirty="0">
                <a:latin typeface="Aptos"/>
              </a:rPr>
              <a:t>Language on why each change is being made, and what the change will mean for providers and participants</a:t>
            </a:r>
          </a:p>
          <a:p>
            <a:pPr marL="365760" indent="-365760">
              <a:spcAft>
                <a:spcPts val="600"/>
              </a:spcAft>
            </a:pPr>
            <a:r>
              <a:rPr lang="en-US" sz="1800" dirty="0">
                <a:latin typeface="Aptos"/>
              </a:rPr>
              <a:t>Office hours and informational tours</a:t>
            </a:r>
          </a:p>
        </p:txBody>
      </p:sp>
      <p:pic>
        <p:nvPicPr>
          <p:cNvPr id="4" name="Picture 3" descr="A screenshot from Kansas' website of a table titled &quot;MFEI Myths vs Facts&quot;. The table has a column for myths and corresponding facts for the following topics: documentation requirements, risk of not being eligible, risk of loosing services, and assessment time">
            <a:extLst>
              <a:ext uri="{FF2B5EF4-FFF2-40B4-BE49-F238E27FC236}">
                <a16:creationId xmlns:a16="http://schemas.microsoft.com/office/drawing/2014/main" id="{DA36E0EC-F7F2-097D-AE14-B6A0B71A5C38}"/>
              </a:ext>
            </a:extLst>
          </p:cNvPr>
          <p:cNvPicPr>
            <a:picLocks noChangeAspect="1"/>
          </p:cNvPicPr>
          <p:nvPr/>
        </p:nvPicPr>
        <p:blipFill>
          <a:blip r:embed="rId3"/>
          <a:srcRect b="23481"/>
          <a:stretch/>
        </p:blipFill>
        <p:spPr>
          <a:xfrm>
            <a:off x="3906172" y="203479"/>
            <a:ext cx="5251440" cy="3225521"/>
          </a:xfrm>
          <a:prstGeom prst="rect">
            <a:avLst/>
          </a:prstGeom>
        </p:spPr>
      </p:pic>
      <p:pic>
        <p:nvPicPr>
          <p:cNvPr id="9" name="Picture 8" descr="This is a screen shot from a Maine blog post with the title &quot;Timeline for Lifespan Waiver Implementation Comes into Focus as Program Development Continues&quot;. The text of the blog explains that the program will be ready for enrollment in July 2026 instead of July 2025 and explains what steps will need to happen for the waiver to be ready for enrollment.">
            <a:extLst>
              <a:ext uri="{FF2B5EF4-FFF2-40B4-BE49-F238E27FC236}">
                <a16:creationId xmlns:a16="http://schemas.microsoft.com/office/drawing/2014/main" id="{131FC1A5-443A-28C2-0425-C092FF4F53EF}"/>
              </a:ext>
            </a:extLst>
          </p:cNvPr>
          <p:cNvPicPr>
            <a:picLocks noChangeAspect="1"/>
          </p:cNvPicPr>
          <p:nvPr/>
        </p:nvPicPr>
        <p:blipFill>
          <a:blip r:embed="rId4"/>
          <a:srcRect b="24542"/>
          <a:stretch/>
        </p:blipFill>
        <p:spPr>
          <a:xfrm>
            <a:off x="3897693" y="3430627"/>
            <a:ext cx="5249804" cy="3427373"/>
          </a:xfrm>
          <a:prstGeom prst="rect">
            <a:avLst/>
          </a:prstGeom>
        </p:spPr>
      </p:pic>
    </p:spTree>
    <p:extLst>
      <p:ext uri="{BB962C8B-B14F-4D97-AF65-F5344CB8AC3E}">
        <p14:creationId xmlns:p14="http://schemas.microsoft.com/office/powerpoint/2010/main" val="1784039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E445-4724-941F-6883-64F3B5647BAC}"/>
              </a:ext>
            </a:extLst>
          </p:cNvPr>
          <p:cNvSpPr>
            <a:spLocks noGrp="1"/>
          </p:cNvSpPr>
          <p:nvPr>
            <p:ph type="title"/>
          </p:nvPr>
        </p:nvSpPr>
        <p:spPr>
          <a:xfrm>
            <a:off x="183588" y="41445"/>
            <a:ext cx="7886700" cy="1664641"/>
          </a:xfrm>
        </p:spPr>
        <p:txBody>
          <a:bodyPr>
            <a:normAutofit/>
          </a:bodyPr>
          <a:lstStyle/>
          <a:p>
            <a:r>
              <a:rPr lang="en-US" sz="2800" dirty="0">
                <a:solidFill>
                  <a:schemeClr val="accent1"/>
                </a:solidFill>
              </a:rPr>
              <a:t>Waiver Redesign Strategic Communications Planning Brainstorming</a:t>
            </a:r>
          </a:p>
        </p:txBody>
      </p:sp>
      <p:sp>
        <p:nvSpPr>
          <p:cNvPr id="3" name="Content Placeholder 2">
            <a:extLst>
              <a:ext uri="{FF2B5EF4-FFF2-40B4-BE49-F238E27FC236}">
                <a16:creationId xmlns:a16="http://schemas.microsoft.com/office/drawing/2014/main" id="{B2A10101-F52E-4184-AD22-84F32BB89C20}"/>
              </a:ext>
            </a:extLst>
          </p:cNvPr>
          <p:cNvSpPr>
            <a:spLocks noGrp="1"/>
          </p:cNvSpPr>
          <p:nvPr>
            <p:ph sz="half" idx="1"/>
          </p:nvPr>
        </p:nvSpPr>
        <p:spPr>
          <a:xfrm>
            <a:off x="355543" y="1634079"/>
            <a:ext cx="7219107" cy="3966326"/>
          </a:xfrm>
        </p:spPr>
        <p:txBody>
          <a:bodyPr vert="horz" lIns="0" tIns="0" rIns="0" bIns="0" rtlCol="0" anchor="t">
            <a:normAutofit/>
          </a:bodyPr>
          <a:lstStyle/>
          <a:p>
            <a:pPr>
              <a:spcAft>
                <a:spcPts val="600"/>
              </a:spcAft>
            </a:pPr>
            <a:r>
              <a:rPr lang="en-US" sz="2400" dirty="0">
                <a:solidFill>
                  <a:srgbClr val="000000"/>
                </a:solidFill>
                <a:latin typeface="Aptos"/>
                <a:cs typeface="Arial"/>
              </a:rPr>
              <a:t>What would a great waiver redesign communications campaign look like?</a:t>
            </a:r>
          </a:p>
          <a:p>
            <a:pPr lvl="1">
              <a:spcAft>
                <a:spcPts val="600"/>
              </a:spcAft>
            </a:pPr>
            <a:r>
              <a:rPr lang="en-US" sz="2000" dirty="0">
                <a:solidFill>
                  <a:srgbClr val="000000"/>
                </a:solidFill>
                <a:latin typeface="Aptos"/>
                <a:cs typeface="Arial"/>
              </a:rPr>
              <a:t>What information, in what format, do members need?</a:t>
            </a:r>
          </a:p>
          <a:p>
            <a:pPr lvl="1">
              <a:spcAft>
                <a:spcPts val="600"/>
              </a:spcAft>
            </a:pPr>
            <a:r>
              <a:rPr lang="en-US" sz="2000" dirty="0">
                <a:solidFill>
                  <a:srgbClr val="000000"/>
                </a:solidFill>
                <a:latin typeface="Aptos"/>
                <a:cs typeface="Arial"/>
              </a:rPr>
              <a:t>What information, in what format, do providers need?</a:t>
            </a:r>
          </a:p>
          <a:p>
            <a:pPr>
              <a:spcAft>
                <a:spcPts val="600"/>
              </a:spcAft>
            </a:pPr>
            <a:r>
              <a:rPr lang="en-US" sz="2400" dirty="0">
                <a:solidFill>
                  <a:srgbClr val="000000"/>
                </a:solidFill>
                <a:latin typeface="Aptos"/>
                <a:cs typeface="Arial"/>
              </a:rPr>
              <a:t>What should HHS steer clear of in waiver redesign communications?</a:t>
            </a:r>
          </a:p>
          <a:p>
            <a:pPr lvl="1">
              <a:spcAft>
                <a:spcPts val="600"/>
              </a:spcAft>
            </a:pPr>
            <a:r>
              <a:rPr lang="en-US" sz="2000" dirty="0">
                <a:solidFill>
                  <a:srgbClr val="000000"/>
                </a:solidFill>
                <a:latin typeface="Aptos"/>
                <a:cs typeface="Arial"/>
              </a:rPr>
              <a:t>What messages or communications approaches might reduce trust?</a:t>
            </a:r>
          </a:p>
          <a:p>
            <a:pPr lvl="1">
              <a:spcAft>
                <a:spcPts val="600"/>
              </a:spcAft>
            </a:pPr>
            <a:r>
              <a:rPr lang="en-US" sz="2000" dirty="0">
                <a:solidFill>
                  <a:srgbClr val="000000"/>
                </a:solidFill>
                <a:latin typeface="Aptos"/>
                <a:cs typeface="Arial"/>
              </a:rPr>
              <a:t>What should HHS do instead to communicate effectively with members and providers?</a:t>
            </a:r>
          </a:p>
        </p:txBody>
      </p:sp>
    </p:spTree>
    <p:extLst>
      <p:ext uri="{BB962C8B-B14F-4D97-AF65-F5344CB8AC3E}">
        <p14:creationId xmlns:p14="http://schemas.microsoft.com/office/powerpoint/2010/main" val="220214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B8CA-61F3-53C7-B593-14F02F0B5C6C}"/>
              </a:ext>
            </a:extLst>
          </p:cNvPr>
          <p:cNvSpPr>
            <a:spLocks noGrp="1"/>
          </p:cNvSpPr>
          <p:nvPr>
            <p:ph type="title"/>
          </p:nvPr>
        </p:nvSpPr>
        <p:spPr>
          <a:xfrm>
            <a:off x="442826" y="1760314"/>
            <a:ext cx="7572125" cy="2852737"/>
          </a:xfrm>
        </p:spPr>
        <p:txBody>
          <a:bodyPr/>
          <a:lstStyle/>
          <a:p>
            <a:r>
              <a:rPr lang="en-US"/>
              <a:t>Iowa REACH Initiative </a:t>
            </a:r>
          </a:p>
        </p:txBody>
      </p:sp>
      <p:sp>
        <p:nvSpPr>
          <p:cNvPr id="3" name="Text Placeholder 2">
            <a:extLst>
              <a:ext uri="{FF2B5EF4-FFF2-40B4-BE49-F238E27FC236}">
                <a16:creationId xmlns:a16="http://schemas.microsoft.com/office/drawing/2014/main" id="{6A2CE1ED-8DC5-5DD1-BDAB-CCBED14FAEA2}"/>
              </a:ext>
            </a:extLst>
          </p:cNvPr>
          <p:cNvSpPr>
            <a:spLocks noGrp="1"/>
          </p:cNvSpPr>
          <p:nvPr>
            <p:ph type="body" idx="1"/>
          </p:nvPr>
        </p:nvSpPr>
        <p:spPr>
          <a:xfrm>
            <a:off x="442825" y="4640039"/>
            <a:ext cx="7572125" cy="1500187"/>
          </a:xfrm>
        </p:spPr>
        <p:txBody>
          <a:bodyPr/>
          <a:lstStyle/>
          <a:p>
            <a:r>
              <a:rPr lang="en-US" dirty="0"/>
              <a:t>Responsive and Excellent Care for Healthy Youth Initiative </a:t>
            </a:r>
          </a:p>
        </p:txBody>
      </p:sp>
    </p:spTree>
    <p:extLst>
      <p:ext uri="{BB962C8B-B14F-4D97-AF65-F5344CB8AC3E}">
        <p14:creationId xmlns:p14="http://schemas.microsoft.com/office/powerpoint/2010/main" val="124901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562708" y="365126"/>
            <a:ext cx="8470760" cy="1064233"/>
          </a:xfrm>
        </p:spPr>
        <p:txBody>
          <a:bodyPr>
            <a:normAutofit/>
          </a:bodyPr>
          <a:lstStyle/>
          <a:p>
            <a:r>
              <a:rPr lang="en-US" sz="3600" dirty="0">
                <a:solidFill>
                  <a:schemeClr val="accent1"/>
                </a:solidFill>
                <a:ea typeface="Gill Sans"/>
                <a:cs typeface="Gill Sans"/>
                <a:sym typeface="Gill Sans"/>
              </a:rPr>
              <a:t>Iowa REACH Overview</a:t>
            </a:r>
            <a:endParaRPr lang="en-US" sz="3600" dirty="0">
              <a:solidFill>
                <a:schemeClr val="accent1"/>
              </a:solidFill>
            </a:endParaRPr>
          </a:p>
        </p:txBody>
      </p:sp>
      <p:sp>
        <p:nvSpPr>
          <p:cNvPr id="5" name="Text Placeholder 4">
            <a:extLst>
              <a:ext uri="{FF2B5EF4-FFF2-40B4-BE49-F238E27FC236}">
                <a16:creationId xmlns:a16="http://schemas.microsoft.com/office/drawing/2014/main" id="{0CA4D921-2004-CCC5-EDD9-A1FA15CAD416}"/>
              </a:ext>
            </a:extLst>
          </p:cNvPr>
          <p:cNvSpPr>
            <a:spLocks noGrp="1"/>
          </p:cNvSpPr>
          <p:nvPr>
            <p:ph type="body" sz="quarter" idx="3"/>
          </p:nvPr>
        </p:nvSpPr>
        <p:spPr>
          <a:xfrm>
            <a:off x="566092" y="1642244"/>
            <a:ext cx="7773429" cy="2780271"/>
          </a:xfrm>
        </p:spPr>
        <p:txBody>
          <a:bodyPr vert="horz" lIns="91440" tIns="45720" rIns="91440" bIns="45720" rtlCol="0" anchor="b">
            <a:noAutofit/>
          </a:bodyPr>
          <a:lstStyle/>
          <a:p>
            <a:pPr>
              <a:lnSpc>
                <a:spcPct val="110000"/>
              </a:lnSpc>
            </a:pPr>
            <a:r>
              <a:rPr lang="en-US" b="0" i="0" dirty="0">
                <a:solidFill>
                  <a:schemeClr val="tx1"/>
                </a:solidFill>
                <a:effectLst/>
                <a:latin typeface="Arial"/>
                <a:cs typeface="Segoe UI"/>
              </a:rPr>
              <a:t>Iowa REACH is a new Iowa Medicaid initiative focused on</a:t>
            </a:r>
            <a:r>
              <a:rPr lang="en-US" b="0" i="1" dirty="0">
                <a:solidFill>
                  <a:schemeClr val="tx1"/>
                </a:solidFill>
                <a:effectLst/>
                <a:latin typeface="Arial"/>
                <a:cs typeface="Segoe UI"/>
              </a:rPr>
              <a:t> </a:t>
            </a:r>
            <a:r>
              <a:rPr lang="en-US" b="0" i="0" dirty="0">
                <a:solidFill>
                  <a:schemeClr val="tx1"/>
                </a:solidFill>
                <a:effectLst/>
                <a:latin typeface="Arial"/>
                <a:cs typeface="Segoe UI"/>
              </a:rPr>
              <a:t>developing, improving, and strengthening home and community-based behavioral health services for children and adolescents with serious emotional disturbance in Iowa.</a:t>
            </a:r>
            <a:endParaRPr lang="en-US">
              <a:solidFill>
                <a:schemeClr val="tx1"/>
              </a:solidFill>
            </a:endParaRPr>
          </a:p>
          <a:p>
            <a:pPr marL="342900" indent="-342900">
              <a:lnSpc>
                <a:spcPct val="110000"/>
              </a:lnSpc>
              <a:buFont typeface="Arial" panose="020B0604020202020204" pitchFamily="34" charset="0"/>
              <a:buChar char="•"/>
            </a:pPr>
            <a:endParaRPr lang="en-US" sz="2000" i="0" dirty="0">
              <a:solidFill>
                <a:schemeClr val="tx1"/>
              </a:solidFill>
              <a:effectLst/>
              <a:latin typeface="Arial"/>
              <a:cs typeface="Segoe UI"/>
            </a:endParaRPr>
          </a:p>
          <a:p>
            <a:pPr marL="342900" indent="-342900">
              <a:lnSpc>
                <a:spcPct val="110000"/>
              </a:lnSpc>
              <a:buFont typeface="Arial" panose="020B0604020202020204" pitchFamily="34" charset="0"/>
              <a:buChar char="•"/>
            </a:pPr>
            <a:endParaRPr lang="en-US" sz="2000" b="0" dirty="0">
              <a:solidFill>
                <a:schemeClr val="tx1"/>
              </a:solidFill>
              <a:latin typeface="Arial"/>
              <a:cs typeface="Segoe UI"/>
            </a:endParaRPr>
          </a:p>
        </p:txBody>
      </p:sp>
    </p:spTree>
    <p:extLst>
      <p:ext uri="{BB962C8B-B14F-4D97-AF65-F5344CB8AC3E}">
        <p14:creationId xmlns:p14="http://schemas.microsoft.com/office/powerpoint/2010/main" val="24414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D54E-ABC3-BDC9-DEF8-3A78966E8044}"/>
              </a:ext>
            </a:extLst>
          </p:cNvPr>
          <p:cNvSpPr>
            <a:spLocks noGrp="1"/>
          </p:cNvSpPr>
          <p:nvPr>
            <p:ph type="title"/>
          </p:nvPr>
        </p:nvSpPr>
        <p:spPr/>
        <p:txBody>
          <a:bodyPr/>
          <a:lstStyle/>
          <a:p>
            <a:r>
              <a:rPr lang="en-US">
                <a:solidFill>
                  <a:schemeClr val="accent1"/>
                </a:solidFill>
              </a:rPr>
              <a:t>Quick Reminders</a:t>
            </a:r>
          </a:p>
        </p:txBody>
      </p:sp>
      <p:sp>
        <p:nvSpPr>
          <p:cNvPr id="3" name="Content Placeholder 2">
            <a:extLst>
              <a:ext uri="{FF2B5EF4-FFF2-40B4-BE49-F238E27FC236}">
                <a16:creationId xmlns:a16="http://schemas.microsoft.com/office/drawing/2014/main" id="{BFA4302D-114C-79A7-0D01-04531BBA19E0}"/>
              </a:ext>
            </a:extLst>
          </p:cNvPr>
          <p:cNvSpPr>
            <a:spLocks noGrp="1"/>
          </p:cNvSpPr>
          <p:nvPr>
            <p:ph idx="1"/>
          </p:nvPr>
        </p:nvSpPr>
        <p:spPr>
          <a:xfrm>
            <a:off x="567960" y="1694129"/>
            <a:ext cx="7097727" cy="4351338"/>
          </a:xfrm>
        </p:spPr>
        <p:txBody>
          <a:bodyPr vert="horz" lIns="91440" tIns="45720" rIns="91440" bIns="45720" rtlCol="0" anchor="t">
            <a:normAutofit/>
          </a:bodyPr>
          <a:lstStyle/>
          <a:p>
            <a:r>
              <a:rPr lang="en-US" dirty="0">
                <a:latin typeface="Aptos"/>
              </a:rPr>
              <a:t>We record these meetings to help us write high-level meeting summaries.</a:t>
            </a:r>
          </a:p>
          <a:p>
            <a:pPr marL="0" indent="0">
              <a:buNone/>
            </a:pPr>
            <a:endParaRPr lang="en-US" dirty="0">
              <a:latin typeface="Aptos"/>
              <a:cs typeface="Arial"/>
            </a:endParaRPr>
          </a:p>
          <a:p>
            <a:r>
              <a:rPr lang="en-US" dirty="0">
                <a:latin typeface="Aptos"/>
              </a:rPr>
              <a:t>Topics and documents we share and discuss are for internal purposes and should not be shared outside of the steering committee.</a:t>
            </a:r>
            <a:endParaRPr lang="en-US" dirty="0">
              <a:latin typeface="Aptos"/>
              <a:cs typeface="Arial"/>
            </a:endParaRPr>
          </a:p>
        </p:txBody>
      </p:sp>
    </p:spTree>
    <p:extLst>
      <p:ext uri="{BB962C8B-B14F-4D97-AF65-F5344CB8AC3E}">
        <p14:creationId xmlns:p14="http://schemas.microsoft.com/office/powerpoint/2010/main" val="145912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562708" y="365126"/>
            <a:ext cx="8470760" cy="1064233"/>
          </a:xfrm>
        </p:spPr>
        <p:txBody>
          <a:bodyPr>
            <a:normAutofit/>
          </a:bodyPr>
          <a:lstStyle/>
          <a:p>
            <a:r>
              <a:rPr lang="en-US" sz="3600" dirty="0">
                <a:solidFill>
                  <a:schemeClr val="accent1"/>
                </a:solidFill>
                <a:ea typeface="Gill Sans"/>
                <a:cs typeface="Gill Sans"/>
                <a:sym typeface="Gill Sans"/>
              </a:rPr>
              <a:t>Background of Iowa REACH</a:t>
            </a:r>
            <a:endParaRPr lang="en-US" sz="3600" dirty="0">
              <a:solidFill>
                <a:schemeClr val="accent1"/>
              </a:solidFill>
            </a:endParaRPr>
          </a:p>
        </p:txBody>
      </p:sp>
      <p:sp>
        <p:nvSpPr>
          <p:cNvPr id="6" name="Content Placeholder 5">
            <a:extLst>
              <a:ext uri="{FF2B5EF4-FFF2-40B4-BE49-F238E27FC236}">
                <a16:creationId xmlns:a16="http://schemas.microsoft.com/office/drawing/2014/main" id="{6EF053A6-BC92-CB74-A23E-85DCFF3AD3A3}"/>
              </a:ext>
            </a:extLst>
          </p:cNvPr>
          <p:cNvSpPr>
            <a:spLocks noGrp="1"/>
          </p:cNvSpPr>
          <p:nvPr>
            <p:ph sz="quarter" idx="4"/>
          </p:nvPr>
        </p:nvSpPr>
        <p:spPr>
          <a:xfrm>
            <a:off x="650225" y="1429358"/>
            <a:ext cx="7506236" cy="4293015"/>
          </a:xfrm>
        </p:spPr>
        <p:txBody>
          <a:bodyPr vert="horz" lIns="91440" tIns="45720" rIns="91440" bIns="45720" rtlCol="0" anchor="t">
            <a:normAutofit/>
          </a:bodyPr>
          <a:lstStyle/>
          <a:p>
            <a:pPr marL="274320">
              <a:lnSpc>
                <a:spcPct val="100000"/>
              </a:lnSpc>
              <a:spcBef>
                <a:spcPts val="600"/>
              </a:spcBef>
              <a:spcAft>
                <a:spcPts val="600"/>
              </a:spcAft>
            </a:pPr>
            <a:r>
              <a:rPr lang="en-US" sz="2400" dirty="0">
                <a:solidFill>
                  <a:srgbClr val="000000"/>
                </a:solidFill>
                <a:latin typeface="Aptos"/>
              </a:rPr>
              <a:t>In 2023, </a:t>
            </a:r>
            <a:r>
              <a:rPr lang="en-US" sz="2400" b="0" i="0" dirty="0">
                <a:solidFill>
                  <a:srgbClr val="000000"/>
                </a:solidFill>
                <a:effectLst/>
                <a:latin typeface="Aptos"/>
              </a:rPr>
              <a:t>plaintiffs representing Medicaid-eligible children with serious emotional disturbance brought a class action lawsuit against the State of Iowa</a:t>
            </a:r>
            <a:r>
              <a:rPr lang="en-US" sz="2400" dirty="0">
                <a:solidFill>
                  <a:srgbClr val="000000"/>
                </a:solidFill>
                <a:latin typeface="Aptos"/>
              </a:rPr>
              <a:t>.</a:t>
            </a:r>
            <a:endParaRPr lang="en-US" sz="2400" dirty="0">
              <a:solidFill>
                <a:srgbClr val="000000"/>
              </a:solidFill>
              <a:latin typeface="Aptos"/>
              <a:cs typeface="Arial"/>
            </a:endParaRPr>
          </a:p>
          <a:p>
            <a:pPr marL="274320">
              <a:lnSpc>
                <a:spcPct val="100000"/>
              </a:lnSpc>
              <a:spcBef>
                <a:spcPts val="600"/>
              </a:spcBef>
              <a:spcAft>
                <a:spcPts val="600"/>
              </a:spcAft>
            </a:pPr>
            <a:r>
              <a:rPr lang="en-US" sz="2400" b="0" i="0" dirty="0">
                <a:solidFill>
                  <a:srgbClr val="000000"/>
                </a:solidFill>
                <a:effectLst/>
                <a:latin typeface="Aptos"/>
              </a:rPr>
              <a:t>The lawsuit focused on access to mental and behavioral health services</a:t>
            </a:r>
            <a:r>
              <a:rPr lang="en-US" sz="2400" dirty="0">
                <a:solidFill>
                  <a:srgbClr val="000000"/>
                </a:solidFill>
                <a:latin typeface="Aptos"/>
              </a:rPr>
              <a:t>.</a:t>
            </a:r>
            <a:endParaRPr lang="en-US" sz="2400" dirty="0">
              <a:solidFill>
                <a:srgbClr val="000000"/>
              </a:solidFill>
              <a:latin typeface="Aptos"/>
              <a:cs typeface="Arial"/>
            </a:endParaRPr>
          </a:p>
          <a:p>
            <a:pPr marL="274320">
              <a:lnSpc>
                <a:spcPct val="100000"/>
              </a:lnSpc>
              <a:spcBef>
                <a:spcPts val="600"/>
              </a:spcBef>
              <a:spcAft>
                <a:spcPts val="600"/>
              </a:spcAft>
            </a:pPr>
            <a:r>
              <a:rPr lang="en-US" sz="2400" b="0" i="0" dirty="0">
                <a:solidFill>
                  <a:srgbClr val="000000"/>
                </a:solidFill>
                <a:effectLst/>
                <a:latin typeface="Aptos"/>
              </a:rPr>
              <a:t>In January 2025, a federal court preliminarily approved a Settlement Agreement with an Implementation Plan fo</a:t>
            </a:r>
            <a:r>
              <a:rPr lang="en-US" sz="2400" dirty="0">
                <a:solidFill>
                  <a:srgbClr val="000000"/>
                </a:solidFill>
                <a:latin typeface="Aptos"/>
              </a:rPr>
              <a:t>r Iowa REACH.</a:t>
            </a:r>
            <a:endParaRPr lang="en-US" sz="2400" b="0" i="0" dirty="0">
              <a:solidFill>
                <a:srgbClr val="000000"/>
              </a:solidFill>
              <a:effectLst/>
              <a:latin typeface="Aptos"/>
              <a:cs typeface="Arial"/>
            </a:endParaRPr>
          </a:p>
        </p:txBody>
      </p:sp>
    </p:spTree>
    <p:extLst>
      <p:ext uri="{BB962C8B-B14F-4D97-AF65-F5344CB8AC3E}">
        <p14:creationId xmlns:p14="http://schemas.microsoft.com/office/powerpoint/2010/main" val="4107097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562708" y="193170"/>
            <a:ext cx="8470760" cy="1064233"/>
          </a:xfrm>
        </p:spPr>
        <p:txBody>
          <a:bodyPr>
            <a:normAutofit/>
          </a:bodyPr>
          <a:lstStyle/>
          <a:p>
            <a:r>
              <a:rPr lang="en-US" sz="3600" dirty="0">
                <a:solidFill>
                  <a:schemeClr val="accent1"/>
                </a:solidFill>
                <a:sym typeface="Gill Sans"/>
              </a:rPr>
              <a:t>Governance Structure</a:t>
            </a:r>
            <a:endParaRPr lang="en-US" sz="3600" dirty="0">
              <a:solidFill>
                <a:schemeClr val="accent1"/>
              </a:solidFill>
            </a:endParaRPr>
          </a:p>
        </p:txBody>
      </p:sp>
      <p:sp>
        <p:nvSpPr>
          <p:cNvPr id="4" name="Content Placeholder 5">
            <a:extLst>
              <a:ext uri="{FF2B5EF4-FFF2-40B4-BE49-F238E27FC236}">
                <a16:creationId xmlns:a16="http://schemas.microsoft.com/office/drawing/2014/main" id="{875415B4-C7AC-B527-C105-E19E33B9A92E}"/>
              </a:ext>
            </a:extLst>
          </p:cNvPr>
          <p:cNvSpPr txBox="1">
            <a:spLocks/>
          </p:cNvSpPr>
          <p:nvPr/>
        </p:nvSpPr>
        <p:spPr>
          <a:xfrm>
            <a:off x="563959" y="723681"/>
            <a:ext cx="7932850" cy="34684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000" dirty="0">
              <a:solidFill>
                <a:srgbClr val="000000"/>
              </a:solidFill>
              <a:latin typeface="Aptos"/>
              <a:cs typeface="Segoe UI"/>
            </a:endParaRPr>
          </a:p>
          <a:p>
            <a:pPr>
              <a:lnSpc>
                <a:spcPct val="150000"/>
              </a:lnSpc>
              <a:buFont typeface="Wingdings 3"/>
              <a:buChar char=""/>
            </a:pPr>
            <a:r>
              <a:rPr lang="en-US" sz="2000" dirty="0">
                <a:solidFill>
                  <a:srgbClr val="000000"/>
                </a:solidFill>
                <a:latin typeface="Aptos"/>
                <a:cs typeface="Segoe UI"/>
              </a:rPr>
              <a:t>Implementation Team</a:t>
            </a:r>
            <a:endParaRPr lang="en-US" sz="2000" b="1">
              <a:solidFill>
                <a:srgbClr val="000000"/>
              </a:solidFill>
              <a:latin typeface="Aptos"/>
              <a:cs typeface="Segoe UI"/>
            </a:endParaRPr>
          </a:p>
          <a:p>
            <a:pPr lvl="1">
              <a:lnSpc>
                <a:spcPct val="150000"/>
              </a:lnSpc>
            </a:pPr>
            <a:r>
              <a:rPr lang="en-US" sz="2000" dirty="0">
                <a:solidFill>
                  <a:srgbClr val="000000"/>
                </a:solidFill>
                <a:latin typeface="Aptos"/>
                <a:cs typeface="Segoe UI"/>
              </a:rPr>
              <a:t>Communications subcommittee</a:t>
            </a:r>
            <a:endParaRPr lang="en-US" sz="2000" b="1">
              <a:solidFill>
                <a:srgbClr val="000000"/>
              </a:solidFill>
              <a:latin typeface="Aptos"/>
              <a:cs typeface="Segoe UI"/>
            </a:endParaRPr>
          </a:p>
          <a:p>
            <a:pPr lvl="1">
              <a:lnSpc>
                <a:spcPct val="150000"/>
              </a:lnSpc>
            </a:pPr>
            <a:r>
              <a:rPr lang="en-US" sz="2000" dirty="0">
                <a:solidFill>
                  <a:srgbClr val="000000"/>
                </a:solidFill>
                <a:latin typeface="Aptos"/>
                <a:cs typeface="Arial"/>
              </a:rPr>
              <a:t>Assessment Tool </a:t>
            </a:r>
            <a:r>
              <a:rPr lang="en-US" sz="2000" dirty="0">
                <a:solidFill>
                  <a:srgbClr val="000000"/>
                </a:solidFill>
                <a:latin typeface="Aptos"/>
                <a:cs typeface="Segoe UI"/>
              </a:rPr>
              <a:t>subcommittee</a:t>
            </a:r>
            <a:endParaRPr lang="en-US" sz="2000" b="1">
              <a:solidFill>
                <a:srgbClr val="000000"/>
              </a:solidFill>
              <a:latin typeface="Aptos"/>
              <a:cs typeface="Segoe UI"/>
            </a:endParaRPr>
          </a:p>
          <a:p>
            <a:pPr lvl="1">
              <a:lnSpc>
                <a:spcPct val="150000"/>
              </a:lnSpc>
            </a:pPr>
            <a:r>
              <a:rPr lang="en-US" sz="2000" dirty="0">
                <a:solidFill>
                  <a:srgbClr val="000000"/>
                </a:solidFill>
                <a:latin typeface="Aptos"/>
                <a:cs typeface="Arial"/>
              </a:rPr>
              <a:t>Care Coordination </a:t>
            </a:r>
            <a:r>
              <a:rPr lang="en-US" sz="2000" dirty="0">
                <a:solidFill>
                  <a:srgbClr val="000000"/>
                </a:solidFill>
                <a:latin typeface="Aptos"/>
                <a:cs typeface="Segoe UI"/>
              </a:rPr>
              <a:t>subcommittee</a:t>
            </a:r>
            <a:endParaRPr lang="en-US" sz="2000" b="1">
              <a:solidFill>
                <a:srgbClr val="000000"/>
              </a:solidFill>
              <a:latin typeface="Aptos"/>
              <a:cs typeface="Segoe UI"/>
            </a:endParaRPr>
          </a:p>
          <a:p>
            <a:pPr lvl="1">
              <a:lnSpc>
                <a:spcPct val="150000"/>
              </a:lnSpc>
            </a:pPr>
            <a:r>
              <a:rPr lang="en-US" sz="2000" dirty="0">
                <a:solidFill>
                  <a:srgbClr val="000000"/>
                </a:solidFill>
                <a:latin typeface="Aptos"/>
                <a:cs typeface="Arial"/>
              </a:rPr>
              <a:t>Service Development and Provider Capacity </a:t>
            </a:r>
            <a:r>
              <a:rPr lang="en-US" sz="2000" dirty="0">
                <a:solidFill>
                  <a:srgbClr val="000000"/>
                </a:solidFill>
                <a:latin typeface="Aptos"/>
                <a:cs typeface="Segoe UI"/>
              </a:rPr>
              <a:t>subcommittee</a:t>
            </a:r>
            <a:endParaRPr lang="en-US" sz="2000" b="1">
              <a:solidFill>
                <a:srgbClr val="000000"/>
              </a:solidFill>
              <a:latin typeface="Aptos"/>
              <a:cs typeface="Segoe UI"/>
            </a:endParaRPr>
          </a:p>
          <a:p>
            <a:pPr lvl="1">
              <a:lnSpc>
                <a:spcPct val="150000"/>
              </a:lnSpc>
            </a:pPr>
            <a:r>
              <a:rPr lang="en-US" sz="2000" dirty="0">
                <a:solidFill>
                  <a:srgbClr val="000000"/>
                </a:solidFill>
                <a:latin typeface="Aptos"/>
                <a:cs typeface="Arial"/>
              </a:rPr>
              <a:t>Quality Improvement and Accountability </a:t>
            </a:r>
            <a:r>
              <a:rPr lang="en-US" sz="2000" dirty="0">
                <a:solidFill>
                  <a:srgbClr val="000000"/>
                </a:solidFill>
                <a:latin typeface="Aptos"/>
                <a:cs typeface="Segoe UI"/>
              </a:rPr>
              <a:t>subcommittee</a:t>
            </a:r>
            <a:endParaRPr lang="en-US" sz="2000">
              <a:solidFill>
                <a:srgbClr val="000000"/>
              </a:solidFill>
              <a:latin typeface="Aptos"/>
              <a:cs typeface="Arial"/>
            </a:endParaRPr>
          </a:p>
          <a:p>
            <a:pPr>
              <a:lnSpc>
                <a:spcPct val="150000"/>
              </a:lnSpc>
              <a:buFont typeface="Wingdings 3" panose="05000000000000000000" pitchFamily="2" charset="2"/>
              <a:buChar char=""/>
            </a:pPr>
            <a:r>
              <a:rPr lang="en-US" sz="2000" dirty="0">
                <a:solidFill>
                  <a:srgbClr val="000000"/>
                </a:solidFill>
                <a:latin typeface="Aptos"/>
                <a:cs typeface="Arial"/>
              </a:rPr>
              <a:t>Consumer Steering Committee</a:t>
            </a:r>
          </a:p>
          <a:p>
            <a:pPr marL="0" indent="0">
              <a:lnSpc>
                <a:spcPct val="100000"/>
              </a:lnSpc>
              <a:spcBef>
                <a:spcPts val="600"/>
              </a:spcBef>
              <a:spcAft>
                <a:spcPts val="600"/>
              </a:spcAft>
              <a:buNone/>
            </a:pPr>
            <a:endParaRPr lang="en-US" sz="2200" dirty="0">
              <a:solidFill>
                <a:srgbClr val="000000"/>
              </a:solidFill>
              <a:cs typeface="Arial"/>
            </a:endParaRPr>
          </a:p>
          <a:p>
            <a:pPr marL="0" indent="0">
              <a:lnSpc>
                <a:spcPct val="100000"/>
              </a:lnSpc>
              <a:spcBef>
                <a:spcPts val="600"/>
              </a:spcBef>
              <a:spcAft>
                <a:spcPts val="600"/>
              </a:spcAft>
              <a:buNone/>
            </a:pPr>
            <a:endParaRPr lang="en-US" sz="2200" dirty="0">
              <a:solidFill>
                <a:srgbClr val="000000"/>
              </a:solidFill>
              <a:cs typeface="Arial"/>
            </a:endParaRPr>
          </a:p>
          <a:p>
            <a:pPr marL="45720" indent="0">
              <a:lnSpc>
                <a:spcPct val="100000"/>
              </a:lnSpc>
              <a:spcBef>
                <a:spcPts val="600"/>
              </a:spcBef>
              <a:spcAft>
                <a:spcPts val="600"/>
              </a:spcAft>
              <a:buFont typeface="Wingdings 3" panose="05040102010807070707" pitchFamily="18" charset="2"/>
              <a:buNone/>
            </a:pPr>
            <a:endParaRPr lang="en-US" sz="2000" dirty="0">
              <a:solidFill>
                <a:srgbClr val="000000"/>
              </a:solidFill>
              <a:cs typeface="Arial"/>
            </a:endParaRPr>
          </a:p>
          <a:p>
            <a:pPr marL="502920" lvl="1" indent="0">
              <a:lnSpc>
                <a:spcPct val="100000"/>
              </a:lnSpc>
              <a:spcBef>
                <a:spcPts val="600"/>
              </a:spcBef>
              <a:spcAft>
                <a:spcPts val="600"/>
              </a:spcAft>
              <a:buNone/>
            </a:pPr>
            <a:endParaRPr lang="en-US" sz="1800" dirty="0">
              <a:solidFill>
                <a:srgbClr val="000000"/>
              </a:solidFill>
              <a:cs typeface="Arial"/>
            </a:endParaRPr>
          </a:p>
        </p:txBody>
      </p:sp>
    </p:spTree>
    <p:extLst>
      <p:ext uri="{BB962C8B-B14F-4D97-AF65-F5344CB8AC3E}">
        <p14:creationId xmlns:p14="http://schemas.microsoft.com/office/powerpoint/2010/main" val="295955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D4FC63-1C21-AA5D-BC1E-3423BEA8838F}"/>
              </a:ext>
            </a:extLst>
          </p:cNvPr>
          <p:cNvSpPr>
            <a:spLocks noGrp="1"/>
          </p:cNvSpPr>
          <p:nvPr>
            <p:ph type="title"/>
          </p:nvPr>
        </p:nvSpPr>
        <p:spPr>
          <a:xfrm>
            <a:off x="223345" y="172976"/>
            <a:ext cx="7886700" cy="1325563"/>
          </a:xfrm>
        </p:spPr>
        <p:txBody>
          <a:bodyPr>
            <a:normAutofit/>
          </a:bodyPr>
          <a:lstStyle/>
          <a:p>
            <a:r>
              <a:rPr lang="en-US" sz="3600" dirty="0">
                <a:solidFill>
                  <a:schemeClr val="accent1"/>
                </a:solidFill>
              </a:rPr>
              <a:t>REACH Update</a:t>
            </a:r>
          </a:p>
        </p:txBody>
      </p:sp>
      <p:sp>
        <p:nvSpPr>
          <p:cNvPr id="5" name="TextBox 4">
            <a:extLst>
              <a:ext uri="{FF2B5EF4-FFF2-40B4-BE49-F238E27FC236}">
                <a16:creationId xmlns:a16="http://schemas.microsoft.com/office/drawing/2014/main" id="{8663D0A0-442C-6FC8-480C-F9BF8205AE90}"/>
              </a:ext>
            </a:extLst>
          </p:cNvPr>
          <p:cNvSpPr txBox="1"/>
          <p:nvPr/>
        </p:nvSpPr>
        <p:spPr>
          <a:xfrm>
            <a:off x="223345" y="1498539"/>
            <a:ext cx="8526516" cy="23083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The Iowa HHS website has been updated to include a new section focused on Iowa REACH. </a:t>
            </a:r>
          </a:p>
          <a:p>
            <a:endParaRPr lang="en-US" sz="2400" dirty="0">
              <a:cs typeface="Arial"/>
            </a:endParaRPr>
          </a:p>
          <a:p>
            <a:r>
              <a:rPr lang="en-US" sz="2400" dirty="0">
                <a:ea typeface="+mn-lt"/>
                <a:cs typeface="+mn-lt"/>
                <a:hlinkClick r:id="rId3"/>
              </a:rPr>
              <a:t>https://hhs.iowa.gov/initiatives#children-mental-health-lawsuit</a:t>
            </a:r>
            <a:endParaRPr lang="en-US" sz="2400" dirty="0">
              <a:ea typeface="+mn-lt"/>
              <a:cs typeface="+mn-lt"/>
            </a:endParaRPr>
          </a:p>
          <a:p>
            <a:endParaRPr lang="en-US" sz="2400" dirty="0">
              <a:ea typeface="+mn-lt"/>
              <a:cs typeface="+mn-lt"/>
            </a:endParaRPr>
          </a:p>
          <a:p>
            <a:r>
              <a:rPr lang="en-US" sz="2400" dirty="0">
                <a:ea typeface="+mn-lt"/>
                <a:cs typeface="+mn-lt"/>
                <a:hlinkClick r:id="rId4"/>
              </a:rPr>
              <a:t>Iowa REACH | Health &amp; Human Services</a:t>
            </a:r>
            <a:endParaRPr lang="en-US" dirty="0"/>
          </a:p>
        </p:txBody>
      </p:sp>
    </p:spTree>
    <p:extLst>
      <p:ext uri="{BB962C8B-B14F-4D97-AF65-F5344CB8AC3E}">
        <p14:creationId xmlns:p14="http://schemas.microsoft.com/office/powerpoint/2010/main" val="1352828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D62750-81B6-651A-02D9-FFC46A9262B5}"/>
              </a:ext>
            </a:extLst>
          </p:cNvPr>
          <p:cNvSpPr/>
          <p:nvPr/>
        </p:nvSpPr>
        <p:spPr>
          <a:xfrm>
            <a:off x="237067" y="6129867"/>
            <a:ext cx="2619022" cy="59831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CB4C03-45E9-6D1D-0DAD-610CF66C5935}"/>
              </a:ext>
              <a:ext uri="{C183D7F6-B498-43B3-948B-1728B52AA6E4}">
                <adec:decorative xmlns:adec="http://schemas.microsoft.com/office/drawing/2017/decorative" val="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4805" t="12763" r="17568"/>
          <a:stretch/>
        </p:blipFill>
        <p:spPr>
          <a:xfrm>
            <a:off x="0" y="8878"/>
            <a:ext cx="9143980" cy="6849121"/>
          </a:xfrm>
          <a:prstGeom prst="rect">
            <a:avLst/>
          </a:prstGeom>
        </p:spPr>
      </p:pic>
      <p:sp>
        <p:nvSpPr>
          <p:cNvPr id="4" name="Title 1">
            <a:extLst>
              <a:ext uri="{FF2B5EF4-FFF2-40B4-BE49-F238E27FC236}">
                <a16:creationId xmlns:a16="http://schemas.microsoft.com/office/drawing/2014/main" id="{295243F8-A13C-7681-0E47-93ECB54DA6F6}"/>
              </a:ext>
            </a:extLst>
          </p:cNvPr>
          <p:cNvSpPr txBox="1">
            <a:spLocks/>
          </p:cNvSpPr>
          <p:nvPr/>
        </p:nvSpPr>
        <p:spPr>
          <a:xfrm>
            <a:off x="630936" y="2357938"/>
            <a:ext cx="7879842" cy="64129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a:solidFill>
                  <a:schemeClr val="bg1"/>
                </a:solidFill>
              </a:rPr>
              <a:t>Questions?</a:t>
            </a:r>
          </a:p>
        </p:txBody>
      </p:sp>
      <p:pic>
        <p:nvPicPr>
          <p:cNvPr id="7" name="Graphic 6">
            <a:extLst>
              <a:ext uri="{FF2B5EF4-FFF2-40B4-BE49-F238E27FC236}">
                <a16:creationId xmlns:a16="http://schemas.microsoft.com/office/drawing/2014/main" id="{BAB5A995-7DD5-1D81-9607-1CF3FBE172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32563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E445-4724-941F-6883-64F3B5647BAC}"/>
              </a:ext>
            </a:extLst>
          </p:cNvPr>
          <p:cNvSpPr>
            <a:spLocks noGrp="1"/>
          </p:cNvSpPr>
          <p:nvPr>
            <p:ph type="title"/>
          </p:nvPr>
        </p:nvSpPr>
        <p:spPr>
          <a:xfrm>
            <a:off x="628650" y="142595"/>
            <a:ext cx="7886700" cy="1325563"/>
          </a:xfrm>
        </p:spPr>
        <p:txBody>
          <a:bodyPr/>
          <a:lstStyle/>
          <a:p>
            <a:r>
              <a:rPr lang="en-US" dirty="0">
                <a:solidFill>
                  <a:schemeClr val="accent1"/>
                </a:solidFill>
              </a:rPr>
              <a:t>Agenda</a:t>
            </a:r>
          </a:p>
        </p:txBody>
      </p:sp>
      <p:sp>
        <p:nvSpPr>
          <p:cNvPr id="3" name="Content Placeholder 2">
            <a:extLst>
              <a:ext uri="{FF2B5EF4-FFF2-40B4-BE49-F238E27FC236}">
                <a16:creationId xmlns:a16="http://schemas.microsoft.com/office/drawing/2014/main" id="{B2A10101-F52E-4184-AD22-84F32BB89C20}"/>
              </a:ext>
            </a:extLst>
          </p:cNvPr>
          <p:cNvSpPr>
            <a:spLocks noGrp="1"/>
          </p:cNvSpPr>
          <p:nvPr>
            <p:ph idx="1"/>
          </p:nvPr>
        </p:nvSpPr>
        <p:spPr>
          <a:xfrm>
            <a:off x="628650" y="1721033"/>
            <a:ext cx="6034385" cy="4320993"/>
          </a:xfrm>
        </p:spPr>
        <p:txBody>
          <a:bodyPr vert="horz" lIns="0" tIns="0" rIns="0" bIns="0" rtlCol="0" anchor="t">
            <a:normAutofit/>
          </a:bodyPr>
          <a:lstStyle/>
          <a:p>
            <a:pPr>
              <a:spcAft>
                <a:spcPts val="600"/>
              </a:spcAft>
            </a:pPr>
            <a:r>
              <a:rPr lang="en-US" dirty="0">
                <a:solidFill>
                  <a:srgbClr val="000000"/>
                </a:solidFill>
                <a:latin typeface="Aptos"/>
                <a:cs typeface="Arial"/>
              </a:rPr>
              <a:t>HOME Redesign Strategic Communications Planning</a:t>
            </a:r>
          </a:p>
          <a:p>
            <a:pPr marL="0" indent="0">
              <a:spcAft>
                <a:spcPts val="600"/>
              </a:spcAft>
              <a:buNone/>
            </a:pPr>
            <a:endParaRPr lang="en-US" dirty="0">
              <a:solidFill>
                <a:srgbClr val="000000"/>
              </a:solidFill>
              <a:latin typeface="Aptos"/>
              <a:cs typeface="Arial"/>
            </a:endParaRPr>
          </a:p>
          <a:p>
            <a:pPr>
              <a:spcAft>
                <a:spcPts val="600"/>
              </a:spcAft>
            </a:pPr>
            <a:r>
              <a:rPr lang="en-US" dirty="0">
                <a:solidFill>
                  <a:srgbClr val="000000"/>
                </a:solidFill>
                <a:latin typeface="Aptos"/>
                <a:cs typeface="Arial"/>
              </a:rPr>
              <a:t>REACH</a:t>
            </a:r>
          </a:p>
          <a:p>
            <a:pPr marL="0" indent="0">
              <a:spcAft>
                <a:spcPts val="600"/>
              </a:spcAft>
              <a:buNone/>
            </a:pPr>
            <a:endParaRPr lang="en-US" dirty="0">
              <a:solidFill>
                <a:srgbClr val="000000"/>
              </a:solidFill>
              <a:latin typeface="Aptos"/>
              <a:cs typeface="Arial"/>
            </a:endParaRPr>
          </a:p>
          <a:p>
            <a:pPr>
              <a:spcAft>
                <a:spcPts val="600"/>
              </a:spcAft>
            </a:pPr>
            <a:r>
              <a:rPr lang="en-US" dirty="0">
                <a:solidFill>
                  <a:srgbClr val="000000"/>
                </a:solidFill>
                <a:latin typeface="Aptos"/>
                <a:cs typeface="Arial"/>
              </a:rPr>
              <a:t>Next Steps</a:t>
            </a:r>
            <a:endParaRPr lang="en-US" dirty="0">
              <a:latin typeface="Aptos"/>
            </a:endParaRPr>
          </a:p>
        </p:txBody>
      </p:sp>
    </p:spTree>
    <p:extLst>
      <p:ext uri="{BB962C8B-B14F-4D97-AF65-F5344CB8AC3E}">
        <p14:creationId xmlns:p14="http://schemas.microsoft.com/office/powerpoint/2010/main" val="318649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B8CA-61F3-53C7-B593-14F02F0B5C6C}"/>
              </a:ext>
            </a:extLst>
          </p:cNvPr>
          <p:cNvSpPr>
            <a:spLocks noGrp="1"/>
          </p:cNvSpPr>
          <p:nvPr>
            <p:ph type="title"/>
          </p:nvPr>
        </p:nvSpPr>
        <p:spPr>
          <a:xfrm>
            <a:off x="481053" y="3431574"/>
            <a:ext cx="7572125" cy="1446746"/>
          </a:xfrm>
        </p:spPr>
        <p:txBody>
          <a:bodyPr/>
          <a:lstStyle/>
          <a:p>
            <a:r>
              <a:rPr lang="en-US" dirty="0"/>
              <a:t>HOME Redesign Strategic Communications Planning</a:t>
            </a:r>
          </a:p>
        </p:txBody>
      </p:sp>
    </p:spTree>
    <p:extLst>
      <p:ext uri="{BB962C8B-B14F-4D97-AF65-F5344CB8AC3E}">
        <p14:creationId xmlns:p14="http://schemas.microsoft.com/office/powerpoint/2010/main" val="3501082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518713" y="371196"/>
            <a:ext cx="7308561" cy="1022998"/>
          </a:xfrm>
        </p:spPr>
        <p:txBody>
          <a:bodyPr>
            <a:normAutofit/>
          </a:bodyPr>
          <a:lstStyle/>
          <a:p>
            <a:r>
              <a:rPr lang="en-US" sz="3200" dirty="0">
                <a:solidFill>
                  <a:schemeClr val="accent1"/>
                </a:solidFill>
              </a:rPr>
              <a:t>Background</a:t>
            </a:r>
            <a:endParaRPr lang="en-US" sz="3000" dirty="0">
              <a:solidFill>
                <a:schemeClr val="accent1"/>
              </a:solidFill>
            </a:endParaRPr>
          </a:p>
        </p:txBody>
      </p:sp>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518713" y="1390819"/>
            <a:ext cx="7305056" cy="3752850"/>
          </a:xfrm>
        </p:spPr>
        <p:txBody>
          <a:bodyPr vert="horz" lIns="91440" tIns="45720" rIns="91440" bIns="45720" rtlCol="0" anchor="t">
            <a:noAutofit/>
          </a:bodyPr>
          <a:lstStyle/>
          <a:p>
            <a:pPr marL="365760" indent="-365760">
              <a:spcAft>
                <a:spcPts val="600"/>
              </a:spcAft>
            </a:pPr>
            <a:r>
              <a:rPr lang="en-US" sz="2400" dirty="0">
                <a:latin typeface="Aptos"/>
              </a:rPr>
              <a:t>Overview of HOME member &amp; provider strategic communications plans</a:t>
            </a:r>
          </a:p>
          <a:p>
            <a:pPr marL="365760" indent="-365760">
              <a:spcAft>
                <a:spcPts val="600"/>
              </a:spcAft>
            </a:pPr>
            <a:r>
              <a:rPr lang="en-US" sz="2400" dirty="0">
                <a:latin typeface="Aptos"/>
              </a:rPr>
              <a:t>Approach to developing communications plans</a:t>
            </a:r>
            <a:endParaRPr lang="en-US" sz="2400" dirty="0">
              <a:latin typeface="Aptos"/>
              <a:cs typeface="Arial"/>
            </a:endParaRPr>
          </a:p>
          <a:p>
            <a:pPr marL="365760" indent="-365760">
              <a:spcAft>
                <a:spcPts val="600"/>
              </a:spcAft>
            </a:pPr>
            <a:r>
              <a:rPr lang="en-US" sz="2400" dirty="0">
                <a:latin typeface="Aptos"/>
              </a:rPr>
              <a:t>Need for steering committee input</a:t>
            </a:r>
            <a:endParaRPr lang="en-US" sz="2400" dirty="0">
              <a:latin typeface="Aptos"/>
              <a:cs typeface="Arial"/>
            </a:endParaRPr>
          </a:p>
          <a:p>
            <a:pPr marL="365760" indent="-365760">
              <a:spcAft>
                <a:spcPts val="600"/>
              </a:spcAft>
            </a:pPr>
            <a:endParaRPr lang="en-US" sz="2400" dirty="0"/>
          </a:p>
        </p:txBody>
      </p:sp>
    </p:spTree>
    <p:extLst>
      <p:ext uri="{BB962C8B-B14F-4D97-AF65-F5344CB8AC3E}">
        <p14:creationId xmlns:p14="http://schemas.microsoft.com/office/powerpoint/2010/main" val="1403249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721014" y="593727"/>
            <a:ext cx="7308561" cy="1022998"/>
          </a:xfrm>
        </p:spPr>
        <p:txBody>
          <a:bodyPr>
            <a:normAutofit/>
          </a:bodyPr>
          <a:lstStyle/>
          <a:p>
            <a:r>
              <a:rPr lang="en-US" sz="3200" dirty="0">
                <a:solidFill>
                  <a:schemeClr val="accent1"/>
                </a:solidFill>
              </a:rPr>
              <a:t>Peer State Medicaid Redesign Communications Campaign Review</a:t>
            </a:r>
            <a:endParaRPr lang="en-US" sz="3000" dirty="0">
              <a:solidFill>
                <a:schemeClr val="accent1"/>
              </a:solidFill>
            </a:endParaRPr>
          </a:p>
        </p:txBody>
      </p:sp>
      <p:sp>
        <p:nvSpPr>
          <p:cNvPr id="3" name="Content Placeholder 2">
            <a:extLst>
              <a:ext uri="{FF2B5EF4-FFF2-40B4-BE49-F238E27FC236}">
                <a16:creationId xmlns:a16="http://schemas.microsoft.com/office/drawing/2014/main" id="{47EF79A8-4D70-01D7-7232-AC531E386FAE}"/>
              </a:ext>
            </a:extLst>
          </p:cNvPr>
          <p:cNvSpPr>
            <a:spLocks noGrp="1"/>
          </p:cNvSpPr>
          <p:nvPr>
            <p:ph sz="half" idx="1"/>
          </p:nvPr>
        </p:nvSpPr>
        <p:spPr>
          <a:xfrm>
            <a:off x="721014" y="1916801"/>
            <a:ext cx="7305056" cy="3752850"/>
          </a:xfrm>
        </p:spPr>
        <p:txBody>
          <a:bodyPr vert="horz" lIns="91440" tIns="45720" rIns="91440" bIns="45720" rtlCol="0" anchor="t">
            <a:noAutofit/>
          </a:bodyPr>
          <a:lstStyle/>
          <a:p>
            <a:pPr marL="365760" indent="-365760">
              <a:spcAft>
                <a:spcPts val="600"/>
              </a:spcAft>
            </a:pPr>
            <a:r>
              <a:rPr lang="en-US" sz="2400" err="1"/>
              <a:t>OhioRISE</a:t>
            </a:r>
            <a:endParaRPr lang="en-US" sz="2400">
              <a:cs typeface="Arial"/>
            </a:endParaRPr>
          </a:p>
          <a:p>
            <a:pPr marL="365760" indent="-365760">
              <a:spcAft>
                <a:spcPts val="600"/>
              </a:spcAft>
            </a:pPr>
            <a:r>
              <a:rPr lang="en-US" sz="2400" dirty="0"/>
              <a:t>Indiana Pathways for Aging</a:t>
            </a:r>
            <a:endParaRPr lang="en-US" sz="1800" dirty="0">
              <a:cs typeface="Arial"/>
            </a:endParaRPr>
          </a:p>
        </p:txBody>
      </p:sp>
    </p:spTree>
    <p:extLst>
      <p:ext uri="{BB962C8B-B14F-4D97-AF65-F5344CB8AC3E}">
        <p14:creationId xmlns:p14="http://schemas.microsoft.com/office/powerpoint/2010/main" val="284438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screenshot of the OhioRISE program's overview page. The page includes a one sentence overview of OhioRISE as a highly specialized behavioral health program for children with complex behavioral health needs serviced by Medicaid. It also includes a box of OhioRISE Objectives, which are 1) Puts young people and their caregivers in the driver's seat, 2) covers new and improved behavioral health services and supports, 3) used evidence-based care coordination approaches, and 4) helps prevent custody relinquishment. There is an eligibility box with program eligibility requirements, and and enrollment box with details on when children can be enrolled in OhioRISE, and how many children are expected to be enrolled by the end of the year. There are also links to a press release, a launch updates site, resources for members and families, and resources for community partners and providers">
            <a:extLst>
              <a:ext uri="{FF2B5EF4-FFF2-40B4-BE49-F238E27FC236}">
                <a16:creationId xmlns:a16="http://schemas.microsoft.com/office/drawing/2014/main" id="{36BBB64C-ED7C-07A5-127B-CB13F29B37C6}"/>
              </a:ext>
            </a:extLst>
          </p:cNvPr>
          <p:cNvPicPr>
            <a:picLocks noChangeAspect="1"/>
          </p:cNvPicPr>
          <p:nvPr/>
        </p:nvPicPr>
        <p:blipFill>
          <a:blip r:embed="rId3"/>
          <a:srcRect r="25319" b="-1"/>
          <a:stretch/>
        </p:blipFill>
        <p:spPr>
          <a:xfrm>
            <a:off x="19" y="244042"/>
            <a:ext cx="8941678" cy="5481073"/>
          </a:xfrm>
          <a:prstGeom prst="rect">
            <a:avLst/>
          </a:prstGeom>
        </p:spPr>
      </p:pic>
    </p:spTree>
    <p:extLst>
      <p:ext uri="{BB962C8B-B14F-4D97-AF65-F5344CB8AC3E}">
        <p14:creationId xmlns:p14="http://schemas.microsoft.com/office/powerpoint/2010/main" val="210591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8DF2F8-487C-D3DB-156D-83A8CAACE23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53DA2CA-564C-CC77-5D55-6B645C539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the OhioRise Resources for Members and Families webpage. The page includes a program services overview microvideo and links to additional resources for more information and an expandable FAQ section">
            <a:extLst>
              <a:ext uri="{FF2B5EF4-FFF2-40B4-BE49-F238E27FC236}">
                <a16:creationId xmlns:a16="http://schemas.microsoft.com/office/drawing/2014/main" id="{DC298924-F09C-C2D5-0B8C-2C21E3F674BA}"/>
              </a:ext>
            </a:extLst>
          </p:cNvPr>
          <p:cNvPicPr>
            <a:picLocks noChangeAspect="1"/>
          </p:cNvPicPr>
          <p:nvPr/>
        </p:nvPicPr>
        <p:blipFill>
          <a:blip r:embed="rId3"/>
          <a:stretch>
            <a:fillRect/>
          </a:stretch>
        </p:blipFill>
        <p:spPr>
          <a:xfrm>
            <a:off x="3225521" y="595028"/>
            <a:ext cx="5922413" cy="5670786"/>
          </a:xfrm>
          <a:prstGeom prst="rect">
            <a:avLst/>
          </a:prstGeom>
        </p:spPr>
      </p:pic>
      <p:sp>
        <p:nvSpPr>
          <p:cNvPr id="5" name="Title 1">
            <a:extLst>
              <a:ext uri="{FF2B5EF4-FFF2-40B4-BE49-F238E27FC236}">
                <a16:creationId xmlns:a16="http://schemas.microsoft.com/office/drawing/2014/main" id="{DBA7EA34-78AD-FA77-2EBD-C13AE90FF33F}"/>
              </a:ext>
            </a:extLst>
          </p:cNvPr>
          <p:cNvSpPr>
            <a:spLocks noGrp="1"/>
          </p:cNvSpPr>
          <p:nvPr>
            <p:ph type="title"/>
          </p:nvPr>
        </p:nvSpPr>
        <p:spPr>
          <a:xfrm>
            <a:off x="195032" y="377545"/>
            <a:ext cx="6954535" cy="1022998"/>
          </a:xfrm>
        </p:spPr>
        <p:txBody>
          <a:bodyPr>
            <a:normAutofit/>
          </a:bodyPr>
          <a:lstStyle/>
          <a:p>
            <a:r>
              <a:rPr lang="en-US" sz="3200" dirty="0" err="1">
                <a:solidFill>
                  <a:schemeClr val="accent1"/>
                </a:solidFill>
              </a:rPr>
              <a:t>OhioRISE</a:t>
            </a:r>
            <a:endParaRPr lang="en-US" sz="3000" dirty="0">
              <a:solidFill>
                <a:schemeClr val="accent1"/>
              </a:solidFill>
            </a:endParaRPr>
          </a:p>
        </p:txBody>
      </p:sp>
      <p:sp>
        <p:nvSpPr>
          <p:cNvPr id="7" name="Content Placeholder 2">
            <a:extLst>
              <a:ext uri="{FF2B5EF4-FFF2-40B4-BE49-F238E27FC236}">
                <a16:creationId xmlns:a16="http://schemas.microsoft.com/office/drawing/2014/main" id="{1E30C032-8396-3EBB-BA53-C819BFFD1E74}"/>
              </a:ext>
            </a:extLst>
          </p:cNvPr>
          <p:cNvSpPr>
            <a:spLocks noGrp="1"/>
          </p:cNvSpPr>
          <p:nvPr>
            <p:ph sz="half" idx="1"/>
          </p:nvPr>
        </p:nvSpPr>
        <p:spPr>
          <a:xfrm>
            <a:off x="196961" y="1403901"/>
            <a:ext cx="2876835" cy="3848518"/>
          </a:xfrm>
        </p:spPr>
        <p:txBody>
          <a:bodyPr vert="horz" lIns="91440" tIns="45720" rIns="91440" bIns="45720" rtlCol="0" anchor="t">
            <a:noAutofit/>
          </a:bodyPr>
          <a:lstStyle/>
          <a:p>
            <a:pPr marL="0" indent="0">
              <a:spcAft>
                <a:spcPts val="600"/>
              </a:spcAft>
              <a:buNone/>
            </a:pPr>
            <a:r>
              <a:rPr lang="en-US" sz="1800" b="1" dirty="0">
                <a:latin typeface="Aptos"/>
              </a:rPr>
              <a:t>Member Communications</a:t>
            </a:r>
          </a:p>
          <a:p>
            <a:pPr marL="365760" indent="-365760">
              <a:spcAft>
                <a:spcPts val="600"/>
              </a:spcAft>
            </a:pPr>
            <a:r>
              <a:rPr lang="en-US" sz="1800" dirty="0">
                <a:latin typeface="Aptos"/>
              </a:rPr>
              <a:t>Flyers</a:t>
            </a:r>
          </a:p>
          <a:p>
            <a:pPr marL="365760" indent="-365760">
              <a:spcAft>
                <a:spcPts val="600"/>
              </a:spcAft>
            </a:pPr>
            <a:r>
              <a:rPr lang="en-US" sz="1800" dirty="0">
                <a:latin typeface="Aptos"/>
              </a:rPr>
              <a:t>Videos &amp; webinars</a:t>
            </a:r>
          </a:p>
          <a:p>
            <a:pPr marL="365760" indent="-365760">
              <a:spcAft>
                <a:spcPts val="600"/>
              </a:spcAft>
            </a:pPr>
            <a:r>
              <a:rPr lang="en-US" sz="1800" dirty="0">
                <a:latin typeface="Aptos"/>
              </a:rPr>
              <a:t>Member-focused FAQs</a:t>
            </a:r>
          </a:p>
          <a:p>
            <a:pPr marL="365760" indent="-365760">
              <a:spcAft>
                <a:spcPts val="600"/>
              </a:spcAft>
            </a:pPr>
            <a:r>
              <a:rPr lang="en-US" sz="1800" dirty="0">
                <a:latin typeface="Aptos"/>
              </a:rPr>
              <a:t>Newsletters &amp; “launch reports”</a:t>
            </a:r>
          </a:p>
          <a:p>
            <a:pPr marL="365760" indent="-365760">
              <a:spcAft>
                <a:spcPts val="600"/>
              </a:spcAft>
            </a:pPr>
            <a:r>
              <a:rPr lang="en-US" sz="1800" dirty="0">
                <a:latin typeface="Aptos"/>
              </a:rPr>
              <a:t>Member notices, letters, application handouts, quick guides, and handbook</a:t>
            </a:r>
          </a:p>
          <a:p>
            <a:pPr marL="365760" indent="-365760">
              <a:spcAft>
                <a:spcPts val="600"/>
              </a:spcAft>
            </a:pPr>
            <a:endParaRPr lang="en-US" sz="2400" dirty="0"/>
          </a:p>
        </p:txBody>
      </p:sp>
    </p:spTree>
    <p:extLst>
      <p:ext uri="{BB962C8B-B14F-4D97-AF65-F5344CB8AC3E}">
        <p14:creationId xmlns:p14="http://schemas.microsoft.com/office/powerpoint/2010/main" val="3531510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OhioRISE Resources for Community Partners and Providers page. The page says &quot;on this page, community partners and providers can learn more about the actions they should take to continue to support the successful implementation of OhioRISE. The rest of the page is links to resources, including Enrollment &amp; claims submission guidance, Administrative Code rules, Brochures for families and community partners, Provider-focused FAQs, and&#10;Community &amp; Provider trainings&#10;">
            <a:extLst>
              <a:ext uri="{FF2B5EF4-FFF2-40B4-BE49-F238E27FC236}">
                <a16:creationId xmlns:a16="http://schemas.microsoft.com/office/drawing/2014/main" id="{7C1EC8AF-7AE8-0F84-A303-7869338C1128}"/>
              </a:ext>
            </a:extLst>
          </p:cNvPr>
          <p:cNvPicPr>
            <a:picLocks noChangeAspect="1"/>
          </p:cNvPicPr>
          <p:nvPr/>
        </p:nvPicPr>
        <p:blipFill>
          <a:blip r:embed="rId2"/>
          <a:srcRect l="16823"/>
          <a:stretch/>
        </p:blipFill>
        <p:spPr>
          <a:xfrm>
            <a:off x="3205667" y="1279541"/>
            <a:ext cx="5736033" cy="5310111"/>
          </a:xfrm>
          <a:prstGeom prst="rect">
            <a:avLst/>
          </a:prstGeom>
        </p:spPr>
      </p:pic>
      <p:sp>
        <p:nvSpPr>
          <p:cNvPr id="4" name="Content Placeholder 2">
            <a:extLst>
              <a:ext uri="{FF2B5EF4-FFF2-40B4-BE49-F238E27FC236}">
                <a16:creationId xmlns:a16="http://schemas.microsoft.com/office/drawing/2014/main" id="{399F098A-D5BB-9BF9-AC9C-84C1F90A6457}"/>
              </a:ext>
            </a:extLst>
          </p:cNvPr>
          <p:cNvSpPr>
            <a:spLocks noGrp="1"/>
          </p:cNvSpPr>
          <p:nvPr>
            <p:ph sz="half" idx="1"/>
          </p:nvPr>
        </p:nvSpPr>
        <p:spPr>
          <a:xfrm>
            <a:off x="91035" y="964973"/>
            <a:ext cx="3118928" cy="3777840"/>
          </a:xfrm>
        </p:spPr>
        <p:txBody>
          <a:bodyPr vert="horz" lIns="91440" tIns="45720" rIns="91440" bIns="45720" rtlCol="0" anchor="t">
            <a:noAutofit/>
          </a:bodyPr>
          <a:lstStyle/>
          <a:p>
            <a:pPr marL="0" indent="0">
              <a:spcAft>
                <a:spcPts val="600"/>
              </a:spcAft>
              <a:buNone/>
            </a:pPr>
            <a:endParaRPr lang="en-US" sz="1800" dirty="0">
              <a:solidFill>
                <a:schemeClr val="accent1"/>
              </a:solidFill>
              <a:latin typeface="Aptos"/>
              <a:cs typeface="Arial"/>
            </a:endParaRPr>
          </a:p>
          <a:p>
            <a:pPr marL="365760" indent="-365760">
              <a:spcAft>
                <a:spcPts val="600"/>
              </a:spcAft>
            </a:pPr>
            <a:r>
              <a:rPr lang="en-US" sz="1800" dirty="0">
                <a:latin typeface="Aptos"/>
              </a:rPr>
              <a:t>Enrollment &amp; claims submission guidance</a:t>
            </a:r>
          </a:p>
          <a:p>
            <a:pPr marL="365760" indent="-365760">
              <a:spcAft>
                <a:spcPts val="600"/>
              </a:spcAft>
            </a:pPr>
            <a:r>
              <a:rPr lang="en-US" sz="1800" dirty="0">
                <a:latin typeface="Aptos"/>
              </a:rPr>
              <a:t>Administrative Code rules</a:t>
            </a:r>
          </a:p>
          <a:p>
            <a:pPr marL="365760" indent="-365760">
              <a:spcAft>
                <a:spcPts val="600"/>
              </a:spcAft>
            </a:pPr>
            <a:r>
              <a:rPr lang="en-US" sz="1800" dirty="0">
                <a:latin typeface="Aptos"/>
              </a:rPr>
              <a:t>Brochures for families and community partners</a:t>
            </a:r>
          </a:p>
          <a:p>
            <a:pPr marL="365760" indent="-365760">
              <a:spcAft>
                <a:spcPts val="600"/>
              </a:spcAft>
            </a:pPr>
            <a:r>
              <a:rPr lang="en-US" sz="1800" dirty="0">
                <a:latin typeface="Aptos"/>
              </a:rPr>
              <a:t>Provider-focused FAQs</a:t>
            </a:r>
          </a:p>
          <a:p>
            <a:pPr marL="365760" indent="-365760">
              <a:spcAft>
                <a:spcPts val="600"/>
              </a:spcAft>
            </a:pPr>
            <a:r>
              <a:rPr lang="en-US" sz="1800" dirty="0">
                <a:latin typeface="Aptos"/>
              </a:rPr>
              <a:t>Community &amp; Provider trainings</a:t>
            </a:r>
          </a:p>
          <a:p>
            <a:pPr marL="365760" indent="-365760">
              <a:spcAft>
                <a:spcPts val="600"/>
              </a:spcAft>
            </a:pPr>
            <a:endParaRPr lang="en-US" sz="1800" dirty="0"/>
          </a:p>
          <a:p>
            <a:pPr marL="365760" indent="-365760">
              <a:spcAft>
                <a:spcPts val="600"/>
              </a:spcAft>
            </a:pPr>
            <a:endParaRPr lang="en-US" sz="2400" dirty="0"/>
          </a:p>
        </p:txBody>
      </p:sp>
      <p:sp>
        <p:nvSpPr>
          <p:cNvPr id="2" name="TextBox 1">
            <a:extLst>
              <a:ext uri="{FF2B5EF4-FFF2-40B4-BE49-F238E27FC236}">
                <a16:creationId xmlns:a16="http://schemas.microsoft.com/office/drawing/2014/main" id="{F39256AA-47FA-DB99-07CE-6101333E39DE}"/>
              </a:ext>
            </a:extLst>
          </p:cNvPr>
          <p:cNvSpPr txBox="1"/>
          <p:nvPr/>
        </p:nvSpPr>
        <p:spPr>
          <a:xfrm>
            <a:off x="287267" y="267037"/>
            <a:ext cx="692071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err="1">
                <a:solidFill>
                  <a:srgbClr val="04627A"/>
                </a:solidFill>
                <a:latin typeface="Aptos"/>
              </a:rPr>
              <a:t>OhioRISE</a:t>
            </a:r>
            <a:r>
              <a:rPr lang="en-US" sz="2200" dirty="0">
                <a:solidFill>
                  <a:srgbClr val="04627A"/>
                </a:solidFill>
                <a:latin typeface="Aptos"/>
              </a:rPr>
              <a:t> Provider &amp; Community </a:t>
            </a:r>
            <a:endParaRPr lang="en-US" sz="2200" dirty="0">
              <a:solidFill>
                <a:srgbClr val="000000"/>
              </a:solidFill>
              <a:latin typeface="Arial"/>
              <a:cs typeface="Arial"/>
            </a:endParaRPr>
          </a:p>
          <a:p>
            <a:r>
              <a:rPr lang="en-US" sz="2200" dirty="0">
                <a:solidFill>
                  <a:srgbClr val="04627A"/>
                </a:solidFill>
                <a:latin typeface="Aptos"/>
              </a:rPr>
              <a:t>Partner Communications</a:t>
            </a:r>
            <a:endParaRPr lang="en-US" sz="2200" dirty="0">
              <a:cs typeface="Arial"/>
            </a:endParaRPr>
          </a:p>
        </p:txBody>
      </p:sp>
    </p:spTree>
    <p:extLst>
      <p:ext uri="{BB962C8B-B14F-4D97-AF65-F5344CB8AC3E}">
        <p14:creationId xmlns:p14="http://schemas.microsoft.com/office/powerpoint/2010/main" val="2239834874"/>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06397D9D0BD54283E96450C4F32067" ma:contentTypeVersion="14" ma:contentTypeDescription="Create a new document." ma:contentTypeScope="" ma:versionID="86b52bc61dbc957a86b8fc1da34ac18e">
  <xsd:schema xmlns:xsd="http://www.w3.org/2001/XMLSchema" xmlns:xs="http://www.w3.org/2001/XMLSchema" xmlns:p="http://schemas.microsoft.com/office/2006/metadata/properties" xmlns:ns2="47cd5091-e2fe-43bc-b533-050c0e714363" xmlns:ns3="200163ce-e302-4853-a1b4-405f06e3fb4f" targetNamespace="http://schemas.microsoft.com/office/2006/metadata/properties" ma:root="true" ma:fieldsID="317461ee680429e14f2350c4752c33c6" ns2:_="" ns3:_="">
    <xsd:import namespace="47cd5091-e2fe-43bc-b533-050c0e714363"/>
    <xsd:import namespace="200163ce-e302-4853-a1b4-405f06e3fb4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cd5091-e2fe-43bc-b533-050c0e714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0163ce-e302-4853-a1b4-405f06e3fb4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3892b5e-a56c-4534-b95a-5d12a50d6bd3}" ma:internalName="TaxCatchAll" ma:showField="CatchAllData" ma:web="200163ce-e302-4853-a1b4-405f06e3fb4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cd5091-e2fe-43bc-b533-050c0e714363">
      <Terms xmlns="http://schemas.microsoft.com/office/infopath/2007/PartnerControls"/>
    </lcf76f155ced4ddcb4097134ff3c332f>
    <TaxCatchAll xmlns="200163ce-e302-4853-a1b4-405f06e3fb4f" xsi:nil="true"/>
  </documentManagement>
</p:properties>
</file>

<file path=customXml/itemProps1.xml><?xml version="1.0" encoding="utf-8"?>
<ds:datastoreItem xmlns:ds="http://schemas.openxmlformats.org/officeDocument/2006/customXml" ds:itemID="{2CDBA7EF-1544-4615-BE70-B2F7F42E8811}">
  <ds:schemaRefs>
    <ds:schemaRef ds:uri="200163ce-e302-4853-a1b4-405f06e3fb4f"/>
    <ds:schemaRef ds:uri="47cd5091-e2fe-43bc-b533-050c0e7143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5223DF-498D-4D6A-9F6F-C14952D04E68}">
  <ds:schemaRefs>
    <ds:schemaRef ds:uri="http://schemas.microsoft.com/sharepoint/v3/contenttype/forms"/>
  </ds:schemaRefs>
</ds:datastoreItem>
</file>

<file path=customXml/itemProps3.xml><?xml version="1.0" encoding="utf-8"?>
<ds:datastoreItem xmlns:ds="http://schemas.openxmlformats.org/officeDocument/2006/customXml" ds:itemID="{A3E627B4-8A32-4CF7-B1B4-25BBB5845195}">
  <ds:schemaRefs>
    <ds:schemaRef ds:uri="200163ce-e302-4853-a1b4-405f06e3fb4f"/>
    <ds:schemaRef ds:uri="47cd5091-e2fe-43bc-b533-050c0e7143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TotalTime>
  <Words>1427</Words>
  <Application>Microsoft Office PowerPoint</Application>
  <PresentationFormat>On-screen Show (4:3)</PresentationFormat>
  <Paragraphs>170</Paragraphs>
  <Slides>23</Slides>
  <Notes>15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Iowa Hope and Opportunity in Many Environments (HOME)</vt:lpstr>
      <vt:lpstr>Quick Reminders</vt:lpstr>
      <vt:lpstr>Agenda</vt:lpstr>
      <vt:lpstr>HOME Redesign Strategic Communications Planning</vt:lpstr>
      <vt:lpstr>Background</vt:lpstr>
      <vt:lpstr>Peer State Medicaid Redesign Communications Campaign Review</vt:lpstr>
      <vt:lpstr>PowerPoint Presentation</vt:lpstr>
      <vt:lpstr>OhioRISE</vt:lpstr>
      <vt:lpstr>PowerPoint Presentation</vt:lpstr>
      <vt:lpstr>PowerPoint Presentation</vt:lpstr>
      <vt:lpstr>Indiana  Pathways for Aging</vt:lpstr>
      <vt:lpstr>PowerPoint Presentation</vt:lpstr>
      <vt:lpstr>PowerPoint Presentation</vt:lpstr>
      <vt:lpstr>PowerPoint Presentation</vt:lpstr>
      <vt:lpstr>PowerPoint Presentation</vt:lpstr>
      <vt:lpstr>PowerPoint Presentation</vt:lpstr>
      <vt:lpstr>Waiver Redesign Strategic Communications Planning Brainstorming</vt:lpstr>
      <vt:lpstr>Iowa REACH Initiative </vt:lpstr>
      <vt:lpstr>Iowa REACH Overview</vt:lpstr>
      <vt:lpstr>Background of Iowa REACH</vt:lpstr>
      <vt:lpstr>Governance Structure</vt:lpstr>
      <vt:lpstr>REACH Update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Steering Committee Meeting Slides: September 2024</dc:title>
  <dc:creator>Jordan, Laura</dc:creator>
  <cp:lastModifiedBy>Claire Pendergrast</cp:lastModifiedBy>
  <cp:revision>216</cp:revision>
  <dcterms:created xsi:type="dcterms:W3CDTF">2023-12-28T19:16:15Z</dcterms:created>
  <dcterms:modified xsi:type="dcterms:W3CDTF">2025-03-24T17:07:00Z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0x0101000D06397D9D0BD54283E96450C4F32067</vt:lpwstr>
  </property>
  <property fmtid="{D5CDD505-2E9C-101B-9397-08002B2CF9AE}" pid="3" name="MediaServiceImageTags">
    <vt:lpwstr/>
  </property>
</Properties>
</file>