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7" r:id="rId6"/>
    <p:sldId id="348" r:id="rId7"/>
    <p:sldId id="2146847568" r:id="rId8"/>
    <p:sldId id="2146847569" r:id="rId9"/>
    <p:sldId id="293" r:id="rId10"/>
    <p:sldId id="294" r:id="rId11"/>
    <p:sldId id="2146847570" r:id="rId12"/>
    <p:sldId id="2146847602" r:id="rId13"/>
    <p:sldId id="2146847565" r:id="rId14"/>
    <p:sldId id="288" r:id="rId15"/>
    <p:sldId id="289" r:id="rId16"/>
    <p:sldId id="287" r:id="rId17"/>
    <p:sldId id="285" r:id="rId18"/>
    <p:sldId id="290" r:id="rId19"/>
    <p:sldId id="291" r:id="rId20"/>
    <p:sldId id="292" r:id="rId21"/>
    <p:sldId id="333" r:id="rId22"/>
    <p:sldId id="2146847558" r:id="rId23"/>
    <p:sldId id="2146847560" r:id="rId24"/>
    <p:sldId id="2146847571" r:id="rId25"/>
    <p:sldId id="2146847572" r:id="rId26"/>
    <p:sldId id="2146847566" r:id="rId27"/>
    <p:sldId id="2146847567" r:id="rId28"/>
    <p:sldId id="283" r:id="rId29"/>
    <p:sldId id="29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8F0D1C-4F66-2D7B-C0CA-FE04C7453C28}" name="McGuire, Latisha [HHS]" initials="M[" userId="S::lmcguir@dhs.state.ia.us::61eb7411-01bd-4577-873b-a688c285e0bb" providerId="AD"/>
  <p188:author id="{9783D020-5642-B69B-60EC-DD23CBC48EDB}" name="Jalyn Ingalls" initials="JI" userId="S::JIngalls@mathematica-mpr.com::d9449d71-5a69-4395-a34e-0f84942d2cc7" providerId="AD"/>
  <p188:author id="{4477E033-659B-19C4-6245-65C4E5D3E8C9}" name="Maddie Vincent" initials="MV" userId="S::MVincent@mathematica-mpr.com::ced3af3b-3064-4ee0-bf38-dfabdd42b825" providerId="AD"/>
  <p188:author id="{63907139-A4D6-2D7A-EAF4-1690445D7651}" name="Eric Morris" initials="EM" userId="S::EMorris@mathematica-mpr.com::32dc83b6-33de-4028-b772-97c24e7efa2d" providerId="AD"/>
  <p188:author id="{9EF25B3D-54F4-F9B9-A333-9C6180FD7BD7}" name="Sari Reiter" initials="SR" userId="S::SReiter@mathematica-mpr.com::1b6a3c6a-bfa3-4462-8c08-e233b2ce581e" providerId="AD"/>
  <p188:author id="{00CD233F-0343-678C-4881-3D3CD02B9093}" name="Sari Reiter" initials="SR" userId="S::sreiter_mathematica-mpr.com#ext#@iowadhs.onmicrosoft.com::b8f631d5-5b82-4f7f-8f91-3553e55c8988" providerId="AD"/>
  <p188:author id="{06D43473-871B-68AA-2D2B-A155DEA23D07}" name="Catherine Turvey" initials="CT" userId="Catherine Turvey" providerId="None"/>
  <p188:author id="{2A3DAB96-9E69-B3A3-B146-B514F7E678DC}" name="Christina Papirnik" initials="CP" userId="S::CPapirnik@mathematica-mpr.com::845291a6-9678-4599-945e-fcd61498702c" providerId="AD"/>
  <p188:author id="{FBC96798-AB75-D8EE-6F14-D1F2E1490CAD}" name="Amy Wodarek O'Reilly - Mathematica" initials="AM" userId="S::awodarekoreilly_mathematica-mpr.com#ext#@progresstogether.onmicrosoft.com::dd8e8dc7-8c63-407c-8c4d-013afab36fb1" providerId="AD"/>
  <p188:author id="{A82001B4-8A5F-CA73-BFC1-0A56ACE47165}" name="Amy Wodarek O'Reilly" initials="AWO" userId="S::AWodarekOReilly@mathematica-mpr.com::df050dd1-6da1-48fd-826f-d9818094bd65" providerId="AD"/>
  <p188:author id="{14455AC4-0D73-F780-8A05-2D9CE2F55B62}" name="Gloria Jackson-McLean" initials="GJM" userId="S::GJacksonMcLean@mathematica-mpr.com::5e716159-2971-4627-9101-6e87fe363fe1" providerId="AD"/>
  <p188:author id="{FF6AF4E9-018C-13BB-99A3-04B44C650F86}" name="Maddie Vincent" initials="MV" userId="S::mvincent_mathematica-mpr.com#ext#@iowadhs.onmicrosoft.com::e90412a8-2bd0-4bd5-ab75-295e59e53a07" providerId="AD"/>
  <p188:author id="{D9151DF7-67F4-9D68-1B9F-C3B40C3F6CC8}" name="Wisniewski, Klaire [HHS]" initials="W[" userId="S::kwisnie@dhs.state.ia.us::a2b9b090-44ba-4531-8adf-8126d2c311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00ED2-5F8A-D1A9-6023-D02D73C54A01}" v="9" dt="2024-10-29T14:03:56.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108" d="100"/>
          <a:sy n="108" d="100"/>
        </p:scale>
        <p:origin x="8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Wodarek O'Reilly" userId="S::awodarekoreilly_mathematica-mpr.com#ext#@iowadhs.onmicrosoft.com::a0b20d88-822d-4cf2-a9f1-880b5a7035ef" providerId="AD" clId="Web-{35A00ED2-5F8A-D1A9-6023-D02D73C54A01}"/>
    <pc:docChg chg="delSld modSld">
      <pc:chgData name="Amy Wodarek O'Reilly" userId="S::awodarekoreilly_mathematica-mpr.com#ext#@iowadhs.onmicrosoft.com::a0b20d88-822d-4cf2-a9f1-880b5a7035ef" providerId="AD" clId="Web-{35A00ED2-5F8A-D1A9-6023-D02D73C54A01}" dt="2024-10-29T14:03:56.654" v="7"/>
      <pc:docMkLst>
        <pc:docMk/>
      </pc:docMkLst>
      <pc:sldChg chg="modSp modCm">
        <pc:chgData name="Amy Wodarek O'Reilly" userId="S::awodarekoreilly_mathematica-mpr.com#ext#@iowadhs.onmicrosoft.com::a0b20d88-822d-4cf2-a9f1-880b5a7035ef" providerId="AD" clId="Web-{35A00ED2-5F8A-D1A9-6023-D02D73C54A01}" dt="2024-10-29T14:03:32.279" v="1" actId="20577"/>
        <pc:sldMkLst>
          <pc:docMk/>
          <pc:sldMk cId="3186497266" sldId="257"/>
        </pc:sldMkLst>
        <pc:spChg chg="mod">
          <ac:chgData name="Amy Wodarek O'Reilly" userId="S::awodarekoreilly_mathematica-mpr.com#ext#@iowadhs.onmicrosoft.com::a0b20d88-822d-4cf2-a9f1-880b5a7035ef" providerId="AD" clId="Web-{35A00ED2-5F8A-D1A9-6023-D02D73C54A01}" dt="2024-10-29T14:03:32.279" v="1" actId="20577"/>
          <ac:spMkLst>
            <pc:docMk/>
            <pc:sldMk cId="3186497266" sldId="257"/>
            <ac:spMk id="3" creationId="{B2A10101-F52E-4184-AD22-84F32BB89C20}"/>
          </ac:spMkLst>
        </pc:spChg>
        <pc:extLst>
          <p:ext xmlns:p="http://schemas.openxmlformats.org/presentationml/2006/main" uri="{D6D511B9-2390-475A-947B-AFAB55BFBCF1}">
            <pc226:cmChg xmlns:pc226="http://schemas.microsoft.com/office/powerpoint/2022/06/main/command" chg="mod">
              <pc226:chgData name="Amy Wodarek O'Reilly" userId="S::awodarekoreilly_mathematica-mpr.com#ext#@iowadhs.onmicrosoft.com::a0b20d88-822d-4cf2-a9f1-880b5a7035ef" providerId="AD" clId="Web-{35A00ED2-5F8A-D1A9-6023-D02D73C54A01}" dt="2024-10-29T14:03:26.764" v="0" actId="20577"/>
              <pc2:cmMkLst xmlns:pc2="http://schemas.microsoft.com/office/powerpoint/2019/9/main/command">
                <pc:docMk/>
                <pc:sldMk cId="3186497266" sldId="257"/>
                <pc2:cmMk id="{C8FB8B4A-1D2E-493A-856A-6CB04D7FD949}"/>
              </pc2:cmMkLst>
            </pc226:cmChg>
          </p:ext>
        </pc:extLst>
      </pc:sldChg>
      <pc:sldChg chg="del">
        <pc:chgData name="Amy Wodarek O'Reilly" userId="S::awodarekoreilly_mathematica-mpr.com#ext#@iowadhs.onmicrosoft.com::a0b20d88-822d-4cf2-a9f1-880b5a7035ef" providerId="AD" clId="Web-{35A00ED2-5F8A-D1A9-6023-D02D73C54A01}" dt="2024-10-29T14:03:56.654" v="7"/>
        <pc:sldMkLst>
          <pc:docMk/>
          <pc:sldMk cId="1607604380" sldId="312"/>
        </pc:sldMkLst>
      </pc:sldChg>
      <pc:sldChg chg="del">
        <pc:chgData name="Amy Wodarek O'Reilly" userId="S::awodarekoreilly_mathematica-mpr.com#ext#@iowadhs.onmicrosoft.com::a0b20d88-822d-4cf2-a9f1-880b5a7035ef" providerId="AD" clId="Web-{35A00ED2-5F8A-D1A9-6023-D02D73C54A01}" dt="2024-10-29T14:03:56.654" v="4"/>
        <pc:sldMkLst>
          <pc:docMk/>
          <pc:sldMk cId="3996557270" sldId="2146847553"/>
        </pc:sldMkLst>
      </pc:sldChg>
      <pc:sldChg chg="del">
        <pc:chgData name="Amy Wodarek O'Reilly" userId="S::awodarekoreilly_mathematica-mpr.com#ext#@iowadhs.onmicrosoft.com::a0b20d88-822d-4cf2-a9f1-880b5a7035ef" providerId="AD" clId="Web-{35A00ED2-5F8A-D1A9-6023-D02D73C54A01}" dt="2024-10-29T14:03:56.654" v="6"/>
        <pc:sldMkLst>
          <pc:docMk/>
          <pc:sldMk cId="2197484966" sldId="2146847554"/>
        </pc:sldMkLst>
      </pc:sldChg>
      <pc:sldChg chg="del">
        <pc:chgData name="Amy Wodarek O'Reilly" userId="S::awodarekoreilly_mathematica-mpr.com#ext#@iowadhs.onmicrosoft.com::a0b20d88-822d-4cf2-a9f1-880b5a7035ef" providerId="AD" clId="Web-{35A00ED2-5F8A-D1A9-6023-D02D73C54A01}" dt="2024-10-29T14:03:56.639" v="2"/>
        <pc:sldMkLst>
          <pc:docMk/>
          <pc:sldMk cId="1581884649" sldId="2146847594"/>
        </pc:sldMkLst>
      </pc:sldChg>
      <pc:sldChg chg="del">
        <pc:chgData name="Amy Wodarek O'Reilly" userId="S::awodarekoreilly_mathematica-mpr.com#ext#@iowadhs.onmicrosoft.com::a0b20d88-822d-4cf2-a9f1-880b5a7035ef" providerId="AD" clId="Web-{35A00ED2-5F8A-D1A9-6023-D02D73C54A01}" dt="2024-10-29T14:03:56.654" v="3"/>
        <pc:sldMkLst>
          <pc:docMk/>
          <pc:sldMk cId="1376253731" sldId="2146847601"/>
        </pc:sldMkLst>
      </pc:sldChg>
      <pc:sldChg chg="del">
        <pc:chgData name="Amy Wodarek O'Reilly" userId="S::awodarekoreilly_mathematica-mpr.com#ext#@iowadhs.onmicrosoft.com::a0b20d88-822d-4cf2-a9f1-880b5a7035ef" providerId="AD" clId="Web-{35A00ED2-5F8A-D1A9-6023-D02D73C54A01}" dt="2024-10-29T14:03:56.654" v="5"/>
        <pc:sldMkLst>
          <pc:docMk/>
          <pc:sldMk cId="112292030" sldId="21468476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22A6B-E73E-45C1-B4CF-47A5633181CF}" type="datetimeFigureOut">
              <a:rPr lang="en-US" smtClean="0"/>
              <a:t>10/29/2024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DC010-C1AA-48C1-8B36-BB87DE3925E9}" type="slidenum">
              <a:rPr lang="en-US" smtClean="0"/>
              <a:t>‹#›</a:t>
            </a:fld>
            <a:endParaRPr lang="en-US"/>
          </a:p>
        </p:txBody>
      </p:sp>
    </p:spTree>
    <p:extLst>
      <p:ext uri="{BB962C8B-B14F-4D97-AF65-F5344CB8AC3E}">
        <p14:creationId xmlns:p14="http://schemas.microsoft.com/office/powerpoint/2010/main" val="42706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9DC010-C1AA-48C1-8B36-BB87DE3925E9}" type="slidenum">
              <a:rPr lang="en-US" smtClean="0"/>
              <a:t>1</a:t>
            </a:fld>
            <a:endParaRPr lang="en-US"/>
          </a:p>
        </p:txBody>
      </p:sp>
    </p:spTree>
    <p:extLst>
      <p:ext uri="{BB962C8B-B14F-4D97-AF65-F5344CB8AC3E}">
        <p14:creationId xmlns:p14="http://schemas.microsoft.com/office/powerpoint/2010/main" val="74168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9DC010-C1AA-48C1-8B36-BB87DE3925E9}" type="slidenum">
              <a:rPr lang="en-US" smtClean="0"/>
              <a:t>2</a:t>
            </a:fld>
            <a:endParaRPr lang="en-US"/>
          </a:p>
        </p:txBody>
      </p:sp>
    </p:spTree>
    <p:extLst>
      <p:ext uri="{BB962C8B-B14F-4D97-AF65-F5344CB8AC3E}">
        <p14:creationId xmlns:p14="http://schemas.microsoft.com/office/powerpoint/2010/main" val="3954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369C0-4201-47D3-9ABE-C7CE6EC8D48E}" type="slidenum">
              <a:rPr lang="en-US" smtClean="0"/>
              <a:t>4</a:t>
            </a:fld>
            <a:endParaRPr lang="en-US" dirty="0"/>
          </a:p>
        </p:txBody>
      </p:sp>
    </p:spTree>
    <p:extLst>
      <p:ext uri="{BB962C8B-B14F-4D97-AF65-F5344CB8AC3E}">
        <p14:creationId xmlns:p14="http://schemas.microsoft.com/office/powerpoint/2010/main" val="396777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369C0-4201-47D3-9ABE-C7CE6EC8D48E}" type="slidenum">
              <a:rPr lang="en-US" smtClean="0"/>
              <a:t>5</a:t>
            </a:fld>
            <a:endParaRPr lang="en-US" dirty="0"/>
          </a:p>
        </p:txBody>
      </p:sp>
    </p:spTree>
    <p:extLst>
      <p:ext uri="{BB962C8B-B14F-4D97-AF65-F5344CB8AC3E}">
        <p14:creationId xmlns:p14="http://schemas.microsoft.com/office/powerpoint/2010/main" val="51043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369C0-4201-47D3-9ABE-C7CE6EC8D48E}" type="slidenum">
              <a:rPr lang="en-US" smtClean="0"/>
              <a:t>6</a:t>
            </a:fld>
            <a:endParaRPr lang="en-US" dirty="0"/>
          </a:p>
        </p:txBody>
      </p:sp>
    </p:spTree>
    <p:extLst>
      <p:ext uri="{BB962C8B-B14F-4D97-AF65-F5344CB8AC3E}">
        <p14:creationId xmlns:p14="http://schemas.microsoft.com/office/powerpoint/2010/main" val="153840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369C0-4201-47D3-9ABE-C7CE6EC8D48E}" type="slidenum">
              <a:rPr lang="en-US" smtClean="0"/>
              <a:t>11</a:t>
            </a:fld>
            <a:endParaRPr lang="en-US" dirty="0"/>
          </a:p>
        </p:txBody>
      </p:sp>
    </p:spTree>
    <p:extLst>
      <p:ext uri="{BB962C8B-B14F-4D97-AF65-F5344CB8AC3E}">
        <p14:creationId xmlns:p14="http://schemas.microsoft.com/office/powerpoint/2010/main" val="3529828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369C0-4201-47D3-9ABE-C7CE6EC8D48E}" type="slidenum">
              <a:rPr lang="en-US" smtClean="0"/>
              <a:t>12</a:t>
            </a:fld>
            <a:endParaRPr lang="en-US" dirty="0"/>
          </a:p>
        </p:txBody>
      </p:sp>
    </p:spTree>
    <p:extLst>
      <p:ext uri="{BB962C8B-B14F-4D97-AF65-F5344CB8AC3E}">
        <p14:creationId xmlns:p14="http://schemas.microsoft.com/office/powerpoint/2010/main" val="8333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369C0-4201-47D3-9ABE-C7CE6EC8D48E}" type="slidenum">
              <a:rPr lang="en-US" smtClean="0"/>
              <a:t>19</a:t>
            </a:fld>
            <a:endParaRPr lang="en-US"/>
          </a:p>
        </p:txBody>
      </p:sp>
    </p:spTree>
    <p:extLst>
      <p:ext uri="{BB962C8B-B14F-4D97-AF65-F5344CB8AC3E}">
        <p14:creationId xmlns:p14="http://schemas.microsoft.com/office/powerpoint/2010/main" val="352982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9369C0-4201-47D3-9ABE-C7CE6EC8D48E}" type="slidenum">
              <a:rPr lang="en-US" smtClean="0"/>
              <a:t>20</a:t>
            </a:fld>
            <a:endParaRPr lang="en-US"/>
          </a:p>
        </p:txBody>
      </p:sp>
    </p:spTree>
    <p:extLst>
      <p:ext uri="{BB962C8B-B14F-4D97-AF65-F5344CB8AC3E}">
        <p14:creationId xmlns:p14="http://schemas.microsoft.com/office/powerpoint/2010/main" val="83334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8" name="Rectangle: Single Corner Snipped 7">
            <a:extLst>
              <a:ext uri="{FF2B5EF4-FFF2-40B4-BE49-F238E27FC236}">
                <a16:creationId xmlns:a16="http://schemas.microsoft.com/office/drawing/2014/main" id="{8D3074BB-7C30-E9D5-C427-539FE1486888}"/>
              </a:ext>
            </a:extLst>
          </p:cNvPr>
          <p:cNvSpPr/>
          <p:nvPr userDrawn="1"/>
        </p:nvSpPr>
        <p:spPr>
          <a:xfrm>
            <a:off x="-16934" y="-21836"/>
            <a:ext cx="4970601" cy="6903899"/>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0 w 6593601"/>
              <a:gd name="connsiteY0" fmla="*/ 0 h 6894095"/>
              <a:gd name="connsiteX1" fmla="*/ 5119718 w 6593601"/>
              <a:gd name="connsiteY1" fmla="*/ 12032 h 6894095"/>
              <a:gd name="connsiteX2" fmla="*/ 5607013 w 6593601"/>
              <a:gd name="connsiteY2" fmla="*/ 800117 h 6894095"/>
              <a:gd name="connsiteX3" fmla="*/ 5895771 w 6593601"/>
              <a:gd name="connsiteY3" fmla="*/ 2352981 h 6894095"/>
              <a:gd name="connsiteX4" fmla="*/ 6316876 w 6593601"/>
              <a:gd name="connsiteY4" fmla="*/ 3772708 h 6894095"/>
              <a:gd name="connsiteX5" fmla="*/ 6389064 w 6593601"/>
              <a:gd name="connsiteY5" fmla="*/ 5878233 h 6894095"/>
              <a:gd name="connsiteX6" fmla="*/ 6593601 w 6593601"/>
              <a:gd name="connsiteY6" fmla="*/ 6882064 h 6894095"/>
              <a:gd name="connsiteX7" fmla="*/ 1275644 w 6593601"/>
              <a:gd name="connsiteY7" fmla="*/ 6894095 h 6894095"/>
              <a:gd name="connsiteX8" fmla="*/ 0 w 6593601"/>
              <a:gd name="connsiteY8" fmla="*/ 0 h 6894095"/>
              <a:gd name="connsiteX0" fmla="*/ 22578 w 6616179"/>
              <a:gd name="connsiteY0" fmla="*/ 0 h 6882806"/>
              <a:gd name="connsiteX1" fmla="*/ 5142296 w 6616179"/>
              <a:gd name="connsiteY1" fmla="*/ 12032 h 6882806"/>
              <a:gd name="connsiteX2" fmla="*/ 5629591 w 6616179"/>
              <a:gd name="connsiteY2" fmla="*/ 800117 h 6882806"/>
              <a:gd name="connsiteX3" fmla="*/ 5918349 w 6616179"/>
              <a:gd name="connsiteY3" fmla="*/ 2352981 h 6882806"/>
              <a:gd name="connsiteX4" fmla="*/ 6339454 w 6616179"/>
              <a:gd name="connsiteY4" fmla="*/ 3772708 h 6882806"/>
              <a:gd name="connsiteX5" fmla="*/ 6411642 w 6616179"/>
              <a:gd name="connsiteY5" fmla="*/ 5878233 h 6882806"/>
              <a:gd name="connsiteX6" fmla="*/ 6616179 w 6616179"/>
              <a:gd name="connsiteY6" fmla="*/ 6882064 h 6882806"/>
              <a:gd name="connsiteX7" fmla="*/ 0 w 6616179"/>
              <a:gd name="connsiteY7" fmla="*/ 6882806 h 6882806"/>
              <a:gd name="connsiteX8" fmla="*/ 22578 w 6616179"/>
              <a:gd name="connsiteY8" fmla="*/ 0 h 6882806"/>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21835 h 6903899"/>
              <a:gd name="connsiteX1" fmla="*/ 5119719 w 6616179"/>
              <a:gd name="connsiteY1" fmla="*/ 0 h 6903899"/>
              <a:gd name="connsiteX2" fmla="*/ 5629591 w 6616179"/>
              <a:gd name="connsiteY2" fmla="*/ 821952 h 6903899"/>
              <a:gd name="connsiteX3" fmla="*/ 5918349 w 6616179"/>
              <a:gd name="connsiteY3" fmla="*/ 2374816 h 6903899"/>
              <a:gd name="connsiteX4" fmla="*/ 6339454 w 6616179"/>
              <a:gd name="connsiteY4" fmla="*/ 3794543 h 6903899"/>
              <a:gd name="connsiteX5" fmla="*/ 6411642 w 6616179"/>
              <a:gd name="connsiteY5" fmla="*/ 5900068 h 6903899"/>
              <a:gd name="connsiteX6" fmla="*/ 6616179 w 6616179"/>
              <a:gd name="connsiteY6" fmla="*/ 6903899 h 6903899"/>
              <a:gd name="connsiteX7" fmla="*/ 0 w 6616179"/>
              <a:gd name="connsiteY7" fmla="*/ 6893352 h 6903899"/>
              <a:gd name="connsiteX8" fmla="*/ 22578 w 6616179"/>
              <a:gd name="connsiteY8" fmla="*/ 21835 h 6903899"/>
              <a:gd name="connsiteX0" fmla="*/ 9892 w 6637360"/>
              <a:gd name="connsiteY0" fmla="*/ 21835 h 6903899"/>
              <a:gd name="connsiteX1" fmla="*/ 5140900 w 6637360"/>
              <a:gd name="connsiteY1" fmla="*/ 0 h 6903899"/>
              <a:gd name="connsiteX2" fmla="*/ 5650772 w 6637360"/>
              <a:gd name="connsiteY2" fmla="*/ 821952 h 6903899"/>
              <a:gd name="connsiteX3" fmla="*/ 5939530 w 6637360"/>
              <a:gd name="connsiteY3" fmla="*/ 2374816 h 6903899"/>
              <a:gd name="connsiteX4" fmla="*/ 6360635 w 6637360"/>
              <a:gd name="connsiteY4" fmla="*/ 3794543 h 6903899"/>
              <a:gd name="connsiteX5" fmla="*/ 6432823 w 6637360"/>
              <a:gd name="connsiteY5" fmla="*/ 5900068 h 6903899"/>
              <a:gd name="connsiteX6" fmla="*/ 6637360 w 6637360"/>
              <a:gd name="connsiteY6" fmla="*/ 6903899 h 6903899"/>
              <a:gd name="connsiteX7" fmla="*/ 21181 w 6637360"/>
              <a:gd name="connsiteY7" fmla="*/ 6893352 h 6903899"/>
              <a:gd name="connsiteX8" fmla="*/ 9892 w 6637360"/>
              <a:gd name="connsiteY8" fmla="*/ 21835 h 6903899"/>
              <a:gd name="connsiteX0" fmla="*/ 11475 w 6638943"/>
              <a:gd name="connsiteY0" fmla="*/ 21835 h 6903899"/>
              <a:gd name="connsiteX1" fmla="*/ 5142483 w 6638943"/>
              <a:gd name="connsiteY1" fmla="*/ 0 h 6903899"/>
              <a:gd name="connsiteX2" fmla="*/ 5652355 w 6638943"/>
              <a:gd name="connsiteY2" fmla="*/ 821952 h 6903899"/>
              <a:gd name="connsiteX3" fmla="*/ 5941113 w 6638943"/>
              <a:gd name="connsiteY3" fmla="*/ 2374816 h 6903899"/>
              <a:gd name="connsiteX4" fmla="*/ 6362218 w 6638943"/>
              <a:gd name="connsiteY4" fmla="*/ 3794543 h 6903899"/>
              <a:gd name="connsiteX5" fmla="*/ 6434406 w 6638943"/>
              <a:gd name="connsiteY5" fmla="*/ 5900068 h 6903899"/>
              <a:gd name="connsiteX6" fmla="*/ 6638943 w 6638943"/>
              <a:gd name="connsiteY6" fmla="*/ 6903899 h 6903899"/>
              <a:gd name="connsiteX7" fmla="*/ 22764 w 6638943"/>
              <a:gd name="connsiteY7" fmla="*/ 6893352 h 6903899"/>
              <a:gd name="connsiteX8" fmla="*/ 11475 w 6638943"/>
              <a:gd name="connsiteY8" fmla="*/ 21835 h 6903899"/>
              <a:gd name="connsiteX0" fmla="*/ 0 w 6627468"/>
              <a:gd name="connsiteY0" fmla="*/ 21835 h 6903899"/>
              <a:gd name="connsiteX1" fmla="*/ 5131008 w 6627468"/>
              <a:gd name="connsiteY1" fmla="*/ 0 h 6903899"/>
              <a:gd name="connsiteX2" fmla="*/ 5640880 w 6627468"/>
              <a:gd name="connsiteY2" fmla="*/ 821952 h 6903899"/>
              <a:gd name="connsiteX3" fmla="*/ 5929638 w 6627468"/>
              <a:gd name="connsiteY3" fmla="*/ 2374816 h 6903899"/>
              <a:gd name="connsiteX4" fmla="*/ 6350743 w 6627468"/>
              <a:gd name="connsiteY4" fmla="*/ 3794543 h 6903899"/>
              <a:gd name="connsiteX5" fmla="*/ 6422931 w 6627468"/>
              <a:gd name="connsiteY5" fmla="*/ 5900068 h 6903899"/>
              <a:gd name="connsiteX6" fmla="*/ 6627468 w 6627468"/>
              <a:gd name="connsiteY6" fmla="*/ 6903899 h 6903899"/>
              <a:gd name="connsiteX7" fmla="*/ 11289 w 6627468"/>
              <a:gd name="connsiteY7" fmla="*/ 6893352 h 6903899"/>
              <a:gd name="connsiteX8" fmla="*/ 0 w 6627468"/>
              <a:gd name="connsiteY8" fmla="*/ 21835 h 69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468" h="6903899">
                <a:moveTo>
                  <a:pt x="0" y="21835"/>
                </a:moveTo>
                <a:lnTo>
                  <a:pt x="5131008" y="0"/>
                </a:lnTo>
                <a:lnTo>
                  <a:pt x="5640880" y="821952"/>
                </a:lnTo>
                <a:lnTo>
                  <a:pt x="5929638" y="2374816"/>
                </a:lnTo>
                <a:lnTo>
                  <a:pt x="6350743" y="3794543"/>
                </a:lnTo>
                <a:cubicBezTo>
                  <a:pt x="6330689" y="4107364"/>
                  <a:pt x="6467047" y="5647406"/>
                  <a:pt x="6422931" y="5900068"/>
                </a:cubicBezTo>
                <a:lnTo>
                  <a:pt x="6627468" y="6903899"/>
                </a:lnTo>
                <a:lnTo>
                  <a:pt x="11289" y="6893352"/>
                </a:lnTo>
                <a:cubicBezTo>
                  <a:pt x="8183" y="6718725"/>
                  <a:pt x="12426" y="208933"/>
                  <a:pt x="0" y="21835"/>
                </a:cubicBezTo>
                <a:close/>
              </a:path>
            </a:pathLst>
          </a:custGeom>
          <a:solidFill>
            <a:schemeClr val="bg1">
              <a:alpha val="85000"/>
            </a:schemeClr>
          </a:solidFill>
          <a:ln>
            <a:noFill/>
          </a:ln>
          <a:effectLst>
            <a:outerShdw dist="12700" sx="105000" sy="105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009F551-EAF0-6225-6F56-93605DBCF724}"/>
              </a:ext>
            </a:extLst>
          </p:cNvPr>
          <p:cNvSpPr>
            <a:spLocks noGrp="1"/>
          </p:cNvSpPr>
          <p:nvPr>
            <p:ph type="ctrTitle"/>
          </p:nvPr>
        </p:nvSpPr>
        <p:spPr>
          <a:xfrm>
            <a:off x="813134" y="1122363"/>
            <a:ext cx="3505200" cy="2387600"/>
          </a:xfrm>
        </p:spPr>
        <p:txBody>
          <a:bodyPr anchor="b">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E40C6E26-D285-BD04-1D34-D6C0ABA14CC6}"/>
              </a:ext>
            </a:extLst>
          </p:cNvPr>
          <p:cNvSpPr>
            <a:spLocks noGrp="1"/>
          </p:cNvSpPr>
          <p:nvPr>
            <p:ph type="subTitle" idx="1"/>
          </p:nvPr>
        </p:nvSpPr>
        <p:spPr>
          <a:xfrm>
            <a:off x="813134" y="3736093"/>
            <a:ext cx="3505200" cy="1430867"/>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ooter Placeholder 4">
            <a:extLst>
              <a:ext uri="{FF2B5EF4-FFF2-40B4-BE49-F238E27FC236}">
                <a16:creationId xmlns:a16="http://schemas.microsoft.com/office/drawing/2014/main" id="{99438479-944D-B47C-9165-D573871FA437}"/>
              </a:ext>
            </a:extLst>
          </p:cNvPr>
          <p:cNvSpPr>
            <a:spLocks noGrp="1"/>
          </p:cNvSpPr>
          <p:nvPr>
            <p:ph type="ftr" sz="quarter" idx="11"/>
          </p:nvPr>
        </p:nvSpPr>
        <p:spPr>
          <a:xfrm>
            <a:off x="813134" y="5210526"/>
            <a:ext cx="3505200" cy="365125"/>
          </a:xfrm>
        </p:spPr>
        <p:txBody>
          <a:bodyPr/>
          <a:lstStyle>
            <a:lvl1pPr algn="l">
              <a:defRPr sz="1600" spc="0" baseline="0">
                <a:solidFill>
                  <a:schemeClr val="accent4"/>
                </a:solidFill>
              </a:defRPr>
            </a:lvl1pPr>
          </a:lstStyle>
          <a:p>
            <a:r>
              <a:rPr lang="en-US"/>
              <a:t>12/28/2023</a:t>
            </a:r>
          </a:p>
        </p:txBody>
      </p:sp>
      <p:sp>
        <p:nvSpPr>
          <p:cNvPr id="21" name="Hexagon 2">
            <a:extLst>
              <a:ext uri="{FF2B5EF4-FFF2-40B4-BE49-F238E27FC236}">
                <a16:creationId xmlns:a16="http://schemas.microsoft.com/office/drawing/2014/main" id="{21CF3939-0231-B6DA-4A67-FFAE35AB7E67}"/>
              </a:ext>
            </a:extLst>
          </p:cNvPr>
          <p:cNvSpPr/>
          <p:nvPr userDrawn="1"/>
        </p:nvSpPr>
        <p:spPr>
          <a:xfrm flipH="1">
            <a:off x="-24352" y="-12032"/>
            <a:ext cx="1404487" cy="545075"/>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179" h="988405">
                <a:moveTo>
                  <a:pt x="118932" y="359951"/>
                </a:moveTo>
                <a:cubicBezTo>
                  <a:pt x="45697" y="178966"/>
                  <a:pt x="507" y="103261"/>
                  <a:pt x="0" y="0"/>
                </a:cubicBezTo>
                <a:lnTo>
                  <a:pt x="1963134" y="3232"/>
                </a:lnTo>
                <a:cubicBezTo>
                  <a:pt x="1963425" y="240038"/>
                  <a:pt x="1971888" y="751599"/>
                  <a:pt x="1972179" y="988405"/>
                </a:cubicBezTo>
                <a:lnTo>
                  <a:pt x="1549392" y="793832"/>
                </a:lnTo>
                <a:lnTo>
                  <a:pt x="1128297" y="689299"/>
                </a:lnTo>
                <a:lnTo>
                  <a:pt x="793488" y="743772"/>
                </a:lnTo>
                <a:lnTo>
                  <a:pt x="118932" y="35995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Hexagon 2">
            <a:extLst>
              <a:ext uri="{FF2B5EF4-FFF2-40B4-BE49-F238E27FC236}">
                <a16:creationId xmlns:a16="http://schemas.microsoft.com/office/drawing/2014/main" id="{11F8D275-1C4D-FBC7-B95F-C81FAE78FE40}"/>
              </a:ext>
            </a:extLst>
          </p:cNvPr>
          <p:cNvSpPr/>
          <p:nvPr userDrawn="1"/>
        </p:nvSpPr>
        <p:spPr>
          <a:xfrm flipH="1">
            <a:off x="-16934" y="-12032"/>
            <a:ext cx="1705476"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Graphic 4">
            <a:extLst>
              <a:ext uri="{FF2B5EF4-FFF2-40B4-BE49-F238E27FC236}">
                <a16:creationId xmlns:a16="http://schemas.microsoft.com/office/drawing/2014/main" id="{E6C93BD8-6556-DE76-F44B-671D7B8B6B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92045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52CC-F621-F83E-E3F5-D3A2D887717B}"/>
              </a:ext>
            </a:extLst>
          </p:cNvPr>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F701FF61-BC23-4B9F-1A38-E240B56F01BE}"/>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8" name="Slide Number Placeholder 5">
            <a:extLst>
              <a:ext uri="{FF2B5EF4-FFF2-40B4-BE49-F238E27FC236}">
                <a16:creationId xmlns:a16="http://schemas.microsoft.com/office/drawing/2014/main" id="{F896D8E9-6A95-A8C2-9473-ED84441B692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3" name="Graphic 2">
            <a:extLst>
              <a:ext uri="{FF2B5EF4-FFF2-40B4-BE49-F238E27FC236}">
                <a16:creationId xmlns:a16="http://schemas.microsoft.com/office/drawing/2014/main" id="{3A981BA2-237B-80FD-7123-C6EA1BEF62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23574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Ref idx="1001">
        <a:schemeClr val="bg1"/>
      </p:bgRef>
    </p:bg>
    <p:spTree>
      <p:nvGrpSpPr>
        <p:cNvPr id="1" name=""/>
        <p:cNvGrpSpPr/>
        <p:nvPr/>
      </p:nvGrpSpPr>
      <p:grpSpPr>
        <a:xfrm>
          <a:off x="0" y="0"/>
          <a:ext cx="0" cy="0"/>
          <a:chOff x="0" y="0"/>
          <a:chExt cx="0" cy="0"/>
        </a:xfrm>
      </p:grpSpPr>
      <p:pic>
        <p:nvPicPr>
          <p:cNvPr id="3" name="Picture 2" descr="Mother feeding bottle to a small baby.">
            <a:extLst>
              <a:ext uri="{FF2B5EF4-FFF2-40B4-BE49-F238E27FC236}">
                <a16:creationId xmlns:a16="http://schemas.microsoft.com/office/drawing/2014/main" id="{329BF47F-2DA1-4C6E-7F3A-6867226B88AF}"/>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t="129" r="10999" b="-130"/>
          <a:stretch/>
        </p:blipFill>
        <p:spPr>
          <a:xfrm>
            <a:off x="0" y="8878"/>
            <a:ext cx="9143980" cy="6857989"/>
          </a:xfrm>
          <a:prstGeom prst="rect">
            <a:avLst/>
          </a:prstGeom>
        </p:spPr>
      </p:pic>
      <p:sp>
        <p:nvSpPr>
          <p:cNvPr id="4" name="Title 1">
            <a:extLst>
              <a:ext uri="{FF2B5EF4-FFF2-40B4-BE49-F238E27FC236}">
                <a16:creationId xmlns:a16="http://schemas.microsoft.com/office/drawing/2014/main" id="{D4095B29-8BCF-F394-DF5D-8B4F45EE8D81}"/>
              </a:ext>
            </a:extLst>
          </p:cNvPr>
          <p:cNvSpPr txBox="1">
            <a:spLocks/>
          </p:cNvSpPr>
          <p:nvPr userDrawn="1"/>
        </p:nvSpPr>
        <p:spPr>
          <a:xfrm>
            <a:off x="630936" y="941832"/>
            <a:ext cx="7879842" cy="2057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a:spcAft>
                <a:spcPts val="600"/>
              </a:spcAft>
            </a:pPr>
            <a:r>
              <a:rPr lang="en-US">
                <a:solidFill>
                  <a:schemeClr val="tx1"/>
                </a:solidFill>
              </a:rPr>
              <a:t>Questions</a:t>
            </a:r>
          </a:p>
        </p:txBody>
      </p:sp>
      <p:pic>
        <p:nvPicPr>
          <p:cNvPr id="6" name="Graphic 5">
            <a:extLst>
              <a:ext uri="{FF2B5EF4-FFF2-40B4-BE49-F238E27FC236}">
                <a16:creationId xmlns:a16="http://schemas.microsoft.com/office/drawing/2014/main" id="{D391EA2C-E3DD-68F1-5ACE-1A3B37C0C73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38" y="5473493"/>
            <a:ext cx="3836519" cy="442675"/>
          </a:xfrm>
          <a:prstGeom prst="rect">
            <a:avLst/>
          </a:prstGeom>
        </p:spPr>
      </p:pic>
      <p:sp>
        <p:nvSpPr>
          <p:cNvPr id="10" name="Text Placeholder 9">
            <a:extLst>
              <a:ext uri="{FF2B5EF4-FFF2-40B4-BE49-F238E27FC236}">
                <a16:creationId xmlns:a16="http://schemas.microsoft.com/office/drawing/2014/main" id="{6B195CF5-222B-F114-2639-33BB88A6DDD7}"/>
              </a:ext>
            </a:extLst>
          </p:cNvPr>
          <p:cNvSpPr>
            <a:spLocks noGrp="1"/>
          </p:cNvSpPr>
          <p:nvPr>
            <p:ph type="body" sz="quarter" idx="10"/>
          </p:nvPr>
        </p:nvSpPr>
        <p:spPr>
          <a:xfrm>
            <a:off x="735013" y="3152775"/>
            <a:ext cx="7615237" cy="2057400"/>
          </a:xfrm>
        </p:spPr>
        <p:txBody>
          <a:bodyPr/>
          <a:lstStyle>
            <a:lvl1pPr marL="0" indent="0">
              <a:buNone/>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5813321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Diagonal Corners Snipped 11">
            <a:extLst>
              <a:ext uri="{FF2B5EF4-FFF2-40B4-BE49-F238E27FC236}">
                <a16:creationId xmlns:a16="http://schemas.microsoft.com/office/drawing/2014/main" id="{7A24BE44-E0CC-19F4-5FA1-77BDB6DB77EA}"/>
              </a:ext>
            </a:extLst>
          </p:cNvPr>
          <p:cNvSpPr>
            <a:spLocks noGrp="1" noRot="1" noMove="1" noResize="1" noEditPoints="1" noAdjustHandles="1" noChangeArrowheads="1" noChangeShapeType="1"/>
          </p:cNvSpPr>
          <p:nvPr userDrawn="1"/>
        </p:nvSpPr>
        <p:spPr>
          <a:xfrm>
            <a:off x="-7748" y="5734993"/>
            <a:ext cx="1204137" cy="364522"/>
          </a:xfrm>
          <a:custGeom>
            <a:avLst/>
            <a:gdLst>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605516 w 1605516"/>
              <a:gd name="connsiteY4" fmla="*/ 350874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414448 w 1605516"/>
              <a:gd name="connsiteY4" fmla="*/ 344050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37803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140367 w 1605516"/>
              <a:gd name="connsiteY5" fmla="*/ 262163 h 350874"/>
              <a:gd name="connsiteX6" fmla="*/ 0 w 1605516"/>
              <a:gd name="connsiteY6" fmla="*/ 237803 h 350874"/>
              <a:gd name="connsiteX7" fmla="*/ 0 w 1605516"/>
              <a:gd name="connsiteY7" fmla="*/ 0 h 350874"/>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793475 w 1605516"/>
              <a:gd name="connsiteY4" fmla="*/ 330403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215430 w 1605516"/>
              <a:gd name="connsiteY5" fmla="*/ 255339 h 364522"/>
              <a:gd name="connsiteX6" fmla="*/ 0 w 1605516"/>
              <a:gd name="connsiteY6" fmla="*/ 251451 h 364522"/>
              <a:gd name="connsiteX7" fmla="*/ 0 w 1605516"/>
              <a:gd name="connsiteY7" fmla="*/ 13648 h 3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516" h="364522">
                <a:moveTo>
                  <a:pt x="0" y="13648"/>
                </a:moveTo>
                <a:lnTo>
                  <a:pt x="475687" y="0"/>
                </a:lnTo>
                <a:lnTo>
                  <a:pt x="1605516" y="72128"/>
                </a:lnTo>
                <a:lnTo>
                  <a:pt x="1605516" y="364522"/>
                </a:lnTo>
                <a:lnTo>
                  <a:pt x="684292" y="337227"/>
                </a:lnTo>
                <a:lnTo>
                  <a:pt x="215430" y="255339"/>
                </a:lnTo>
                <a:lnTo>
                  <a:pt x="0" y="251451"/>
                </a:lnTo>
                <a:lnTo>
                  <a:pt x="0" y="13648"/>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Hexagon 10">
            <a:extLst>
              <a:ext uri="{FF2B5EF4-FFF2-40B4-BE49-F238E27FC236}">
                <a16:creationId xmlns:a16="http://schemas.microsoft.com/office/drawing/2014/main" id="{2B59A6AA-A9D4-B478-DD2F-CFF33FCB635F}"/>
              </a:ext>
            </a:extLst>
          </p:cNvPr>
          <p:cNvSpPr>
            <a:spLocks noGrp="1" noRot="1" noMove="1" noResize="1" noEditPoints="1" noAdjustHandles="1" noChangeArrowheads="1" noChangeShapeType="1"/>
          </p:cNvSpPr>
          <p:nvPr userDrawn="1"/>
        </p:nvSpPr>
        <p:spPr>
          <a:xfrm>
            <a:off x="7687586" y="1"/>
            <a:ext cx="920932" cy="966651"/>
          </a:xfrm>
          <a:custGeom>
            <a:avLst/>
            <a:gdLst>
              <a:gd name="connsiteX0" fmla="*/ 0 w 1367246"/>
              <a:gd name="connsiteY0" fmla="*/ 391886 h 783771"/>
              <a:gd name="connsiteX1" fmla="*/ 195943 w 1367246"/>
              <a:gd name="connsiteY1" fmla="*/ 0 h 783771"/>
              <a:gd name="connsiteX2" fmla="*/ 1171303 w 1367246"/>
              <a:gd name="connsiteY2" fmla="*/ 0 h 783771"/>
              <a:gd name="connsiteX3" fmla="*/ 1367246 w 1367246"/>
              <a:gd name="connsiteY3" fmla="*/ 391886 h 783771"/>
              <a:gd name="connsiteX4" fmla="*/ 1171303 w 1367246"/>
              <a:gd name="connsiteY4" fmla="*/ 783771 h 783771"/>
              <a:gd name="connsiteX5" fmla="*/ 195943 w 1367246"/>
              <a:gd name="connsiteY5" fmla="*/ 783771 h 783771"/>
              <a:gd name="connsiteX6" fmla="*/ 0 w 1367246"/>
              <a:gd name="connsiteY6" fmla="*/ 391886 h 783771"/>
              <a:gd name="connsiteX0" fmla="*/ 74023 w 1441269"/>
              <a:gd name="connsiteY0" fmla="*/ 391886 h 783771"/>
              <a:gd name="connsiteX1" fmla="*/ 0 w 1441269"/>
              <a:gd name="connsiteY1" fmla="*/ 0 h 783771"/>
              <a:gd name="connsiteX2" fmla="*/ 1245326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441269"/>
              <a:gd name="connsiteY0" fmla="*/ 391886 h 783771"/>
              <a:gd name="connsiteX1" fmla="*/ 0 w 1441269"/>
              <a:gd name="connsiteY1" fmla="*/ 0 h 783771"/>
              <a:gd name="connsiteX2" fmla="*/ 461554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245326"/>
              <a:gd name="connsiteY0" fmla="*/ 391886 h 783771"/>
              <a:gd name="connsiteX1" fmla="*/ 0 w 1245326"/>
              <a:gd name="connsiteY1" fmla="*/ 0 h 783771"/>
              <a:gd name="connsiteX2" fmla="*/ 461554 w 1245326"/>
              <a:gd name="connsiteY2" fmla="*/ 0 h 783771"/>
              <a:gd name="connsiteX3" fmla="*/ 735875 w 1245326"/>
              <a:gd name="connsiteY3" fmla="*/ 156755 h 783771"/>
              <a:gd name="connsiteX4" fmla="*/ 1245326 w 1245326"/>
              <a:gd name="connsiteY4" fmla="*/ 783771 h 783771"/>
              <a:gd name="connsiteX5" fmla="*/ 269966 w 1245326"/>
              <a:gd name="connsiteY5" fmla="*/ 783771 h 783771"/>
              <a:gd name="connsiteX6" fmla="*/ 74023 w 1245326"/>
              <a:gd name="connsiteY6" fmla="*/ 391886 h 783771"/>
              <a:gd name="connsiteX0" fmla="*/ 74023 w 1036320"/>
              <a:gd name="connsiteY0" fmla="*/ 391886 h 783771"/>
              <a:gd name="connsiteX1" fmla="*/ 0 w 1036320"/>
              <a:gd name="connsiteY1" fmla="*/ 0 h 783771"/>
              <a:gd name="connsiteX2" fmla="*/ 461554 w 1036320"/>
              <a:gd name="connsiteY2" fmla="*/ 0 h 783771"/>
              <a:gd name="connsiteX3" fmla="*/ 735875 w 1036320"/>
              <a:gd name="connsiteY3" fmla="*/ 156755 h 783771"/>
              <a:gd name="connsiteX4" fmla="*/ 1036320 w 1036320"/>
              <a:gd name="connsiteY4" fmla="*/ 452845 h 783771"/>
              <a:gd name="connsiteX5" fmla="*/ 269966 w 1036320"/>
              <a:gd name="connsiteY5" fmla="*/ 783771 h 783771"/>
              <a:gd name="connsiteX6" fmla="*/ 74023 w 1036320"/>
              <a:gd name="connsiteY6" fmla="*/ 391886 h 78377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1036320 w 1227909"/>
              <a:gd name="connsiteY4" fmla="*/ 452845 h 966651"/>
              <a:gd name="connsiteX5" fmla="*/ 1227909 w 1227909"/>
              <a:gd name="connsiteY5" fmla="*/ 966651 h 966651"/>
              <a:gd name="connsiteX6" fmla="*/ 74023 w 1227909"/>
              <a:gd name="connsiteY6"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036320 w 1227909"/>
              <a:gd name="connsiteY5" fmla="*/ 45284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409304 h 984069"/>
              <a:gd name="connsiteX1" fmla="*/ 0 w 1227909"/>
              <a:gd name="connsiteY1" fmla="*/ 17418 h 984069"/>
              <a:gd name="connsiteX2" fmla="*/ 444136 w 1227909"/>
              <a:gd name="connsiteY2" fmla="*/ 0 h 984069"/>
              <a:gd name="connsiteX3" fmla="*/ 692332 w 1227909"/>
              <a:gd name="connsiteY3" fmla="*/ 235133 h 984069"/>
              <a:gd name="connsiteX4" fmla="*/ 992652 w 1227909"/>
              <a:gd name="connsiteY4" fmla="*/ 487681 h 984069"/>
              <a:gd name="connsiteX5" fmla="*/ 1166948 w 1227909"/>
              <a:gd name="connsiteY5" fmla="*/ 653143 h 984069"/>
              <a:gd name="connsiteX6" fmla="*/ 1227909 w 1227909"/>
              <a:gd name="connsiteY6" fmla="*/ 984069 h 984069"/>
              <a:gd name="connsiteX7" fmla="*/ 74023 w 1227909"/>
              <a:gd name="connsiteY7" fmla="*/ 409304 h 984069"/>
              <a:gd name="connsiteX0" fmla="*/ 74023 w 1227909"/>
              <a:gd name="connsiteY0" fmla="*/ 391886 h 966651"/>
              <a:gd name="connsiteX1" fmla="*/ 0 w 1227909"/>
              <a:gd name="connsiteY1" fmla="*/ 0 h 966651"/>
              <a:gd name="connsiteX2" fmla="*/ 444136 w 1227909"/>
              <a:gd name="connsiteY2" fmla="*/ 1632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44136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610446 w 1227909"/>
              <a:gd name="connsiteY3" fmla="*/ 149476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909" h="966651">
                <a:moveTo>
                  <a:pt x="74023" y="391886"/>
                </a:moveTo>
                <a:lnTo>
                  <a:pt x="0" y="0"/>
                </a:lnTo>
                <a:lnTo>
                  <a:pt x="491904" y="1632"/>
                </a:lnTo>
                <a:lnTo>
                  <a:pt x="610446" y="149476"/>
                </a:lnTo>
                <a:lnTo>
                  <a:pt x="958533" y="408848"/>
                </a:lnTo>
                <a:lnTo>
                  <a:pt x="1085061" y="615253"/>
                </a:lnTo>
                <a:lnTo>
                  <a:pt x="1227909" y="966651"/>
                </a:lnTo>
                <a:lnTo>
                  <a:pt x="74023" y="39188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Diagonal Corners Snipped 9">
            <a:extLst>
              <a:ext uri="{FF2B5EF4-FFF2-40B4-BE49-F238E27FC236}">
                <a16:creationId xmlns:a16="http://schemas.microsoft.com/office/drawing/2014/main" id="{941DCC5E-231F-6910-77A4-0460E74263F3}"/>
              </a:ext>
            </a:extLst>
          </p:cNvPr>
          <p:cNvSpPr>
            <a:spLocks noGrp="1" noRot="1" noMove="1" noResize="1" noEditPoints="1" noAdjustHandles="1" noChangeArrowheads="1" noChangeShapeType="1"/>
          </p:cNvSpPr>
          <p:nvPr userDrawn="1"/>
        </p:nvSpPr>
        <p:spPr>
          <a:xfrm>
            <a:off x="-7747" y="-10632"/>
            <a:ext cx="8691889" cy="6187595"/>
          </a:xfrm>
          <a:custGeom>
            <a:avLst/>
            <a:gdLst>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0 w 11578856"/>
              <a:gd name="connsiteY6" fmla="*/ 5147449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566057 w 11578856"/>
              <a:gd name="connsiteY6" fmla="*/ 6000206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94380"/>
              <a:gd name="connsiteX1" fmla="*/ 10549342 w 11578856"/>
              <a:gd name="connsiteY1" fmla="*/ 0 h 6194380"/>
              <a:gd name="connsiteX2" fmla="*/ 11578856 w 11578856"/>
              <a:gd name="connsiteY2" fmla="*/ 1029514 h 6194380"/>
              <a:gd name="connsiteX3" fmla="*/ 11578856 w 11578856"/>
              <a:gd name="connsiteY3" fmla="*/ 6176963 h 6194380"/>
              <a:gd name="connsiteX4" fmla="*/ 11578856 w 11578856"/>
              <a:gd name="connsiteY4" fmla="*/ 6176963 h 6194380"/>
              <a:gd name="connsiteX5" fmla="*/ 1808222 w 11578856"/>
              <a:gd name="connsiteY5" fmla="*/ 6194380 h 6194380"/>
              <a:gd name="connsiteX6" fmla="*/ 687977 w 11578856"/>
              <a:gd name="connsiteY6" fmla="*/ 5982789 h 6194380"/>
              <a:gd name="connsiteX7" fmla="*/ 10633 w 11578856"/>
              <a:gd name="connsiteY7" fmla="*/ 5870463 h 6194380"/>
              <a:gd name="connsiteX8" fmla="*/ 0 w 11578856"/>
              <a:gd name="connsiteY8" fmla="*/ 0 h 6194380"/>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71451 w 11578856"/>
              <a:gd name="connsiteY6" fmla="*/ 6078583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88868 w 11578856"/>
              <a:gd name="connsiteY6" fmla="*/ 6035040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434354 w 11578856"/>
              <a:gd name="connsiteY2" fmla="*/ 870857 h 6176963"/>
              <a:gd name="connsiteX3" fmla="*/ 11578856 w 11578856"/>
              <a:gd name="connsiteY3" fmla="*/ 1029514 h 6176963"/>
              <a:gd name="connsiteX4" fmla="*/ 11578856 w 11578856"/>
              <a:gd name="connsiteY4" fmla="*/ 6176963 h 6176963"/>
              <a:gd name="connsiteX5" fmla="*/ 11578856 w 11578856"/>
              <a:gd name="connsiteY5" fmla="*/ 6176963 h 6176963"/>
              <a:gd name="connsiteX6" fmla="*/ 1808222 w 11578856"/>
              <a:gd name="connsiteY6" fmla="*/ 6168254 h 6176963"/>
              <a:gd name="connsiteX7" fmla="*/ 1288868 w 11578856"/>
              <a:gd name="connsiteY7" fmla="*/ 6035040 h 6176963"/>
              <a:gd name="connsiteX8" fmla="*/ 687977 w 11578856"/>
              <a:gd name="connsiteY8" fmla="*/ 5982789 h 6176963"/>
              <a:gd name="connsiteX9" fmla="*/ 10633 w 11578856"/>
              <a:gd name="connsiteY9" fmla="*/ 5870463 h 6176963"/>
              <a:gd name="connsiteX10" fmla="*/ 0 w 11578856"/>
              <a:gd name="connsiteY10" fmla="*/ 0 h 6176963"/>
              <a:gd name="connsiteX0" fmla="*/ 0 w 11578856"/>
              <a:gd name="connsiteY0" fmla="*/ 0 h 6176963"/>
              <a:gd name="connsiteX1" fmla="*/ 10549342 w 11578856"/>
              <a:gd name="connsiteY1" fmla="*/ 0 h 6176963"/>
              <a:gd name="connsiteX2" fmla="*/ 10772503 w 11578856"/>
              <a:gd name="connsiteY2" fmla="*/ 226423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355978 w 11578856"/>
              <a:gd name="connsiteY3" fmla="*/ 740228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42469 w 11578856"/>
              <a:gd name="connsiteY3" fmla="*/ 409303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59886 w 11578856"/>
              <a:gd name="connsiteY3" fmla="*/ 478971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10632 h 6187595"/>
              <a:gd name="connsiteX1" fmla="*/ 10198468 w 11578856"/>
              <a:gd name="connsiteY1" fmla="*/ 0 h 6187595"/>
              <a:gd name="connsiteX2" fmla="*/ 10798629 w 11578856"/>
              <a:gd name="connsiteY2" fmla="*/ 167386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206716 w 11578856"/>
              <a:gd name="connsiteY4" fmla="*/ 606055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100391 w 11578856"/>
              <a:gd name="connsiteY4" fmla="*/ 446566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10329 w 11589185"/>
              <a:gd name="connsiteY0" fmla="*/ 10632 h 6187595"/>
              <a:gd name="connsiteX1" fmla="*/ 10208797 w 11589185"/>
              <a:gd name="connsiteY1" fmla="*/ 0 h 6187595"/>
              <a:gd name="connsiteX2" fmla="*/ 10606939 w 11589185"/>
              <a:gd name="connsiteY2" fmla="*/ 103590 h 6187595"/>
              <a:gd name="connsiteX3" fmla="*/ 10910727 w 11589185"/>
              <a:gd name="connsiteY3" fmla="*/ 351380 h 6187595"/>
              <a:gd name="connsiteX4" fmla="*/ 11110720 w 11589185"/>
              <a:gd name="connsiteY4" fmla="*/ 446566 h 6187595"/>
              <a:gd name="connsiteX5" fmla="*/ 11366307 w 11589185"/>
              <a:gd name="connsiteY5" fmla="*/ 750860 h 6187595"/>
              <a:gd name="connsiteX6" fmla="*/ 11589185 w 11589185"/>
              <a:gd name="connsiteY6" fmla="*/ 1040146 h 6187595"/>
              <a:gd name="connsiteX7" fmla="*/ 11589185 w 11589185"/>
              <a:gd name="connsiteY7" fmla="*/ 6187595 h 6187595"/>
              <a:gd name="connsiteX8" fmla="*/ 11589185 w 11589185"/>
              <a:gd name="connsiteY8" fmla="*/ 6187595 h 6187595"/>
              <a:gd name="connsiteX9" fmla="*/ 1818551 w 11589185"/>
              <a:gd name="connsiteY9" fmla="*/ 6178886 h 6187595"/>
              <a:gd name="connsiteX10" fmla="*/ 1299197 w 11589185"/>
              <a:gd name="connsiteY10" fmla="*/ 6045672 h 6187595"/>
              <a:gd name="connsiteX11" fmla="*/ 698306 w 11589185"/>
              <a:gd name="connsiteY11" fmla="*/ 5993421 h 6187595"/>
              <a:gd name="connsiteX12" fmla="*/ 490 w 11589185"/>
              <a:gd name="connsiteY12" fmla="*/ 5881095 h 6187595"/>
              <a:gd name="connsiteX13" fmla="*/ 10329 w 11589185"/>
              <a:gd name="connsiteY13" fmla="*/ 10632 h 61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9185" h="6187595">
                <a:moveTo>
                  <a:pt x="10329" y="10632"/>
                </a:moveTo>
                <a:lnTo>
                  <a:pt x="10208797" y="0"/>
                </a:lnTo>
                <a:lnTo>
                  <a:pt x="10606939" y="103590"/>
                </a:lnTo>
                <a:lnTo>
                  <a:pt x="10910727" y="351380"/>
                </a:lnTo>
                <a:lnTo>
                  <a:pt x="11110720" y="446566"/>
                </a:lnTo>
                <a:lnTo>
                  <a:pt x="11366307" y="750860"/>
                </a:lnTo>
                <a:lnTo>
                  <a:pt x="11589185" y="1040146"/>
                </a:lnTo>
                <a:lnTo>
                  <a:pt x="11589185" y="6187595"/>
                </a:lnTo>
                <a:lnTo>
                  <a:pt x="11589185" y="6187595"/>
                </a:lnTo>
                <a:lnTo>
                  <a:pt x="1818551" y="6178886"/>
                </a:lnTo>
                <a:lnTo>
                  <a:pt x="1299197" y="6045672"/>
                </a:lnTo>
                <a:lnTo>
                  <a:pt x="698306" y="5993421"/>
                </a:lnTo>
                <a:lnTo>
                  <a:pt x="490" y="5881095"/>
                </a:lnTo>
                <a:cubicBezTo>
                  <a:pt x="-3054" y="3924274"/>
                  <a:pt x="13873" y="1967453"/>
                  <a:pt x="10329" y="10632"/>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aseline="-25000"/>
          </a:p>
        </p:txBody>
      </p:sp>
      <p:sp>
        <p:nvSpPr>
          <p:cNvPr id="2" name="Title 1">
            <a:extLst>
              <a:ext uri="{FF2B5EF4-FFF2-40B4-BE49-F238E27FC236}">
                <a16:creationId xmlns:a16="http://schemas.microsoft.com/office/drawing/2014/main" id="{6864C55C-8859-8DE7-F954-4743135D78B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5A65149-DD97-3F8C-B2D8-E1E3DBC0D166}"/>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67A6A4EF-C639-4677-390B-5A2910799138}"/>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9" name="Slide Number Placeholder 5">
            <a:extLst>
              <a:ext uri="{FF2B5EF4-FFF2-40B4-BE49-F238E27FC236}">
                <a16:creationId xmlns:a16="http://schemas.microsoft.com/office/drawing/2014/main" id="{2B934901-6B46-6698-0B43-A3882C642D5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4" name="Graphic 3">
            <a:extLst>
              <a:ext uri="{FF2B5EF4-FFF2-40B4-BE49-F238E27FC236}">
                <a16:creationId xmlns:a16="http://schemas.microsoft.com/office/drawing/2014/main" id="{73A2CA00-8BC4-9C43-6469-9CB0B8A252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299569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128C-3816-2CCE-E643-78BDC0436995}"/>
              </a:ext>
            </a:extLst>
          </p:cNvPr>
          <p:cNvSpPr>
            <a:spLocks noGrp="1"/>
          </p:cNvSpPr>
          <p:nvPr>
            <p:ph type="title"/>
          </p:nvPr>
        </p:nvSpPr>
        <p:spPr>
          <a:xfrm>
            <a:off x="938463" y="1709739"/>
            <a:ext cx="7572125" cy="2852737"/>
          </a:xfrm>
        </p:spPr>
        <p:txBody>
          <a:bodyPr anchor="b">
            <a:normAutofit/>
          </a:bodyPr>
          <a:lstStyle>
            <a:lvl1pPr>
              <a:defRPr sz="4400">
                <a:solidFill>
                  <a:schemeClr val="accent2">
                    <a:lumMod val="40000"/>
                    <a:lumOff val="6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B0C4F92C-1AF1-3FE1-08CA-ABCFF7E8757E}"/>
              </a:ext>
            </a:extLst>
          </p:cNvPr>
          <p:cNvSpPr>
            <a:spLocks noGrp="1"/>
          </p:cNvSpPr>
          <p:nvPr>
            <p:ph type="body" idx="1"/>
          </p:nvPr>
        </p:nvSpPr>
        <p:spPr>
          <a:xfrm>
            <a:off x="938462" y="4589464"/>
            <a:ext cx="7572125"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D27E0444-6B3E-C519-6BAC-3715332C9C8F}"/>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Hexagon 2">
            <a:extLst>
              <a:ext uri="{FF2B5EF4-FFF2-40B4-BE49-F238E27FC236}">
                <a16:creationId xmlns:a16="http://schemas.microsoft.com/office/drawing/2014/main" id="{CF1A59FE-7398-D625-76B7-ED8E753E4BB7}"/>
              </a:ext>
            </a:extLst>
          </p:cNvPr>
          <p:cNvSpPr/>
          <p:nvPr userDrawn="1"/>
        </p:nvSpPr>
        <p:spPr>
          <a:xfrm>
            <a:off x="6346638" y="1"/>
            <a:ext cx="2435164"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Hexagon 2">
            <a:extLst>
              <a:ext uri="{FF2B5EF4-FFF2-40B4-BE49-F238E27FC236}">
                <a16:creationId xmlns:a16="http://schemas.microsoft.com/office/drawing/2014/main" id="{217B5AD1-FB9E-2FCC-A534-C4D09075187F}"/>
              </a:ext>
            </a:extLst>
          </p:cNvPr>
          <p:cNvSpPr/>
          <p:nvPr userDrawn="1"/>
        </p:nvSpPr>
        <p:spPr>
          <a:xfrm flipH="1">
            <a:off x="6012723" y="-5977"/>
            <a:ext cx="2435163" cy="244549"/>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63134"/>
              <a:gd name="connsiteY0" fmla="*/ 359951 h 793832"/>
              <a:gd name="connsiteX1" fmla="*/ 0 w 1963134"/>
              <a:gd name="connsiteY1" fmla="*/ 0 h 793832"/>
              <a:gd name="connsiteX2" fmla="*/ 1963134 w 1963134"/>
              <a:gd name="connsiteY2" fmla="*/ 3232 h 793832"/>
              <a:gd name="connsiteX3" fmla="*/ 1850007 w 1963134"/>
              <a:gd name="connsiteY3" fmla="*/ 320208 h 793832"/>
              <a:gd name="connsiteX4" fmla="*/ 1549392 w 1963134"/>
              <a:gd name="connsiteY4" fmla="*/ 793832 h 793832"/>
              <a:gd name="connsiteX5" fmla="*/ 1128297 w 1963134"/>
              <a:gd name="connsiteY5" fmla="*/ 689299 h 793832"/>
              <a:gd name="connsiteX6" fmla="*/ 793488 w 1963134"/>
              <a:gd name="connsiteY6" fmla="*/ 743772 h 793832"/>
              <a:gd name="connsiteX7" fmla="*/ 118932 w 1963134"/>
              <a:gd name="connsiteY7" fmla="*/ 359951 h 793832"/>
              <a:gd name="connsiteX0" fmla="*/ 118932 w 1963137"/>
              <a:gd name="connsiteY0" fmla="*/ 359951 h 793832"/>
              <a:gd name="connsiteX1" fmla="*/ 0 w 1963137"/>
              <a:gd name="connsiteY1" fmla="*/ 0 h 793832"/>
              <a:gd name="connsiteX2" fmla="*/ 1963134 w 1963137"/>
              <a:gd name="connsiteY2" fmla="*/ 3232 h 793832"/>
              <a:gd name="connsiteX3" fmla="*/ 1850007 w 1963137"/>
              <a:gd name="connsiteY3" fmla="*/ 320208 h 793832"/>
              <a:gd name="connsiteX4" fmla="*/ 1549392 w 1963137"/>
              <a:gd name="connsiteY4" fmla="*/ 793832 h 793832"/>
              <a:gd name="connsiteX5" fmla="*/ 1128297 w 1963137"/>
              <a:gd name="connsiteY5" fmla="*/ 689299 h 793832"/>
              <a:gd name="connsiteX6" fmla="*/ 793488 w 1963137"/>
              <a:gd name="connsiteY6" fmla="*/ 743772 h 793832"/>
              <a:gd name="connsiteX7" fmla="*/ 118932 w 1963137"/>
              <a:gd name="connsiteY7" fmla="*/ 359951 h 793832"/>
              <a:gd name="connsiteX0" fmla="*/ 118932 w 1963137"/>
              <a:gd name="connsiteY0" fmla="*/ 359951 h 743771"/>
              <a:gd name="connsiteX1" fmla="*/ 0 w 1963137"/>
              <a:gd name="connsiteY1" fmla="*/ 0 h 743771"/>
              <a:gd name="connsiteX2" fmla="*/ 1963134 w 1963137"/>
              <a:gd name="connsiteY2" fmla="*/ 3232 h 743771"/>
              <a:gd name="connsiteX3" fmla="*/ 1850007 w 1963137"/>
              <a:gd name="connsiteY3" fmla="*/ 320208 h 743771"/>
              <a:gd name="connsiteX4" fmla="*/ 1549392 w 1963137"/>
              <a:gd name="connsiteY4" fmla="*/ 348368 h 743771"/>
              <a:gd name="connsiteX5" fmla="*/ 1128297 w 1963137"/>
              <a:gd name="connsiteY5" fmla="*/ 689299 h 743771"/>
              <a:gd name="connsiteX6" fmla="*/ 793488 w 1963137"/>
              <a:gd name="connsiteY6" fmla="*/ 743772 h 743771"/>
              <a:gd name="connsiteX7" fmla="*/ 118932 w 1963137"/>
              <a:gd name="connsiteY7" fmla="*/ 359951 h 743771"/>
              <a:gd name="connsiteX0" fmla="*/ 118932 w 1963137"/>
              <a:gd name="connsiteY0" fmla="*/ 359951 h 689298"/>
              <a:gd name="connsiteX1" fmla="*/ 0 w 1963137"/>
              <a:gd name="connsiteY1" fmla="*/ 0 h 689298"/>
              <a:gd name="connsiteX2" fmla="*/ 1963134 w 1963137"/>
              <a:gd name="connsiteY2" fmla="*/ 3232 h 689298"/>
              <a:gd name="connsiteX3" fmla="*/ 1850007 w 1963137"/>
              <a:gd name="connsiteY3" fmla="*/ 320208 h 689298"/>
              <a:gd name="connsiteX4" fmla="*/ 1549392 w 1963137"/>
              <a:gd name="connsiteY4" fmla="*/ 348368 h 689298"/>
              <a:gd name="connsiteX5" fmla="*/ 1128297 w 1963137"/>
              <a:gd name="connsiteY5" fmla="*/ 689299 h 689298"/>
              <a:gd name="connsiteX6" fmla="*/ 556331 w 1963137"/>
              <a:gd name="connsiteY6" fmla="*/ 310683 h 689298"/>
              <a:gd name="connsiteX7" fmla="*/ 118932 w 1963137"/>
              <a:gd name="connsiteY7" fmla="*/ 359951 h 689298"/>
              <a:gd name="connsiteX0" fmla="*/ 118932 w 1963137"/>
              <a:gd name="connsiteY0" fmla="*/ 359951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18932 w 1963137"/>
              <a:gd name="connsiteY7" fmla="*/ 359951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71675 w 1963137"/>
              <a:gd name="connsiteY7" fmla="*/ 163262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60399 w 1963137"/>
              <a:gd name="connsiteY6" fmla="*/ 216875 h 466570"/>
              <a:gd name="connsiteX7" fmla="*/ 171675 w 1963137"/>
              <a:gd name="connsiteY7" fmla="*/ 163262 h 466570"/>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5"/>
              <a:gd name="connsiteY0" fmla="*/ 163262 h 348368"/>
              <a:gd name="connsiteX1" fmla="*/ 0 w 1963135"/>
              <a:gd name="connsiteY1" fmla="*/ 0 h 348368"/>
              <a:gd name="connsiteX2" fmla="*/ 1963134 w 1963135"/>
              <a:gd name="connsiteY2" fmla="*/ 3232 h 348368"/>
              <a:gd name="connsiteX3" fmla="*/ 1809323 w 1963135"/>
              <a:gd name="connsiteY3" fmla="*/ 261577 h 348368"/>
              <a:gd name="connsiteX4" fmla="*/ 1549392 w 1963135"/>
              <a:gd name="connsiteY4" fmla="*/ 348368 h 348368"/>
              <a:gd name="connsiteX5" fmla="*/ 1071487 w 1963135"/>
              <a:gd name="connsiteY5" fmla="*/ 232051 h 348368"/>
              <a:gd name="connsiteX6" fmla="*/ 560399 w 1963135"/>
              <a:gd name="connsiteY6" fmla="*/ 216875 h 348368"/>
              <a:gd name="connsiteX7" fmla="*/ 171675 w 1963135"/>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71675 w 1963134"/>
              <a:gd name="connsiteY7" fmla="*/ 163262 h 301464"/>
              <a:gd name="connsiteX0" fmla="*/ 181894 w 1963134"/>
              <a:gd name="connsiteY0" fmla="*/ 241798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81894 w 1963134"/>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11282"/>
              <a:gd name="connsiteX1" fmla="*/ 0 w 2133437"/>
              <a:gd name="connsiteY1" fmla="*/ 0 h 311282"/>
              <a:gd name="connsiteX2" fmla="*/ 2133437 w 2133437"/>
              <a:gd name="connsiteY2" fmla="*/ 3232 h 311282"/>
              <a:gd name="connsiteX3" fmla="*/ 1979626 w 2133437"/>
              <a:gd name="connsiteY3" fmla="*/ 26157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 name="connsiteX0" fmla="*/ 352197 w 2133437"/>
              <a:gd name="connsiteY0" fmla="*/ 241798 h 311282"/>
              <a:gd name="connsiteX1" fmla="*/ 0 w 2133437"/>
              <a:gd name="connsiteY1" fmla="*/ 0 h 311282"/>
              <a:gd name="connsiteX2" fmla="*/ 2133437 w 2133437"/>
              <a:gd name="connsiteY2" fmla="*/ 3232 h 311282"/>
              <a:gd name="connsiteX3" fmla="*/ 1894474 w 2133437"/>
              <a:gd name="connsiteY3" fmla="*/ 19285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437" h="311282">
                <a:moveTo>
                  <a:pt x="352197" y="241798"/>
                </a:moveTo>
                <a:cubicBezTo>
                  <a:pt x="228656" y="209299"/>
                  <a:pt x="61816" y="83625"/>
                  <a:pt x="0" y="0"/>
                </a:cubicBezTo>
                <a:lnTo>
                  <a:pt x="2133437" y="3232"/>
                </a:lnTo>
                <a:cubicBezTo>
                  <a:pt x="2076771" y="111053"/>
                  <a:pt x="1983541" y="101299"/>
                  <a:pt x="1894474" y="192857"/>
                </a:cubicBezTo>
                <a:lnTo>
                  <a:pt x="1489408" y="311282"/>
                </a:lnTo>
                <a:lnTo>
                  <a:pt x="1241790" y="232051"/>
                </a:lnTo>
                <a:cubicBezTo>
                  <a:pt x="1114823" y="226992"/>
                  <a:pt x="868657" y="318335"/>
                  <a:pt x="730702" y="216875"/>
                </a:cubicBezTo>
                <a:cubicBezTo>
                  <a:pt x="616044" y="212675"/>
                  <a:pt x="466855" y="283121"/>
                  <a:pt x="352197" y="241798"/>
                </a:cubicBez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Graphic 8">
            <a:extLst>
              <a:ext uri="{FF2B5EF4-FFF2-40B4-BE49-F238E27FC236}">
                <a16:creationId xmlns:a16="http://schemas.microsoft.com/office/drawing/2014/main" id="{9AF6F5B0-4540-A890-9843-DC2AE55790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081" y="6365059"/>
            <a:ext cx="2743101" cy="316522"/>
          </a:xfrm>
          <a:prstGeom prst="rect">
            <a:avLst/>
          </a:prstGeom>
        </p:spPr>
      </p:pic>
    </p:spTree>
    <p:extLst>
      <p:ext uri="{BB962C8B-B14F-4D97-AF65-F5344CB8AC3E}">
        <p14:creationId xmlns:p14="http://schemas.microsoft.com/office/powerpoint/2010/main" val="41066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5" name="Rectangle: Single Corner Snipped 7">
            <a:extLst>
              <a:ext uri="{FF2B5EF4-FFF2-40B4-BE49-F238E27FC236}">
                <a16:creationId xmlns:a16="http://schemas.microsoft.com/office/drawing/2014/main" id="{8350047E-7EA6-65C1-D1F4-EF77FBCAF0BF}"/>
              </a:ext>
            </a:extLst>
          </p:cNvPr>
          <p:cNvSpPr>
            <a:spLocks noGrp="1" noRot="1" noMove="1" noResize="1" noEditPoints="1" noAdjustHandles="1" noChangeArrowheads="1" noChangeShapeType="1"/>
          </p:cNvSpPr>
          <p:nvPr userDrawn="1"/>
        </p:nvSpPr>
        <p:spPr>
          <a:xfrm>
            <a:off x="0" y="-16041"/>
            <a:ext cx="8867274" cy="6914148"/>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10583103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10583103 w 15901060"/>
              <a:gd name="connsiteY8" fmla="*/ 0 h 6882064"/>
              <a:gd name="connsiteX0" fmla="*/ 0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0 w 15901060"/>
              <a:gd name="connsiteY8" fmla="*/ 0 h 6882064"/>
              <a:gd name="connsiteX0" fmla="*/ 0 w 15901060"/>
              <a:gd name="connsiteY0" fmla="*/ 0 h 6894095"/>
              <a:gd name="connsiteX1" fmla="*/ 14427177 w 15901060"/>
              <a:gd name="connsiteY1" fmla="*/ 12032 h 6894095"/>
              <a:gd name="connsiteX2" fmla="*/ 14914472 w 15901060"/>
              <a:gd name="connsiteY2" fmla="*/ 800117 h 6894095"/>
              <a:gd name="connsiteX3" fmla="*/ 15203230 w 15901060"/>
              <a:gd name="connsiteY3" fmla="*/ 2352981 h 6894095"/>
              <a:gd name="connsiteX4" fmla="*/ 15624335 w 15901060"/>
              <a:gd name="connsiteY4" fmla="*/ 3772708 h 6894095"/>
              <a:gd name="connsiteX5" fmla="*/ 15696523 w 15901060"/>
              <a:gd name="connsiteY5" fmla="*/ 5878233 h 6894095"/>
              <a:gd name="connsiteX6" fmla="*/ 15901060 w 15901060"/>
              <a:gd name="connsiteY6" fmla="*/ 6882064 h 6894095"/>
              <a:gd name="connsiteX7" fmla="*/ 0 w 15901060"/>
              <a:gd name="connsiteY7" fmla="*/ 6894095 h 6894095"/>
              <a:gd name="connsiteX8" fmla="*/ 0 w 15901060"/>
              <a:gd name="connsiteY8" fmla="*/ 0 h 6894095"/>
              <a:gd name="connsiteX0" fmla="*/ 0 w 15837689"/>
              <a:gd name="connsiteY0" fmla="*/ 0 h 6894095"/>
              <a:gd name="connsiteX1" fmla="*/ 14427177 w 15837689"/>
              <a:gd name="connsiteY1" fmla="*/ 12032 h 6894095"/>
              <a:gd name="connsiteX2" fmla="*/ 14914472 w 15837689"/>
              <a:gd name="connsiteY2" fmla="*/ 800117 h 6894095"/>
              <a:gd name="connsiteX3" fmla="*/ 15203230 w 15837689"/>
              <a:gd name="connsiteY3" fmla="*/ 2352981 h 6894095"/>
              <a:gd name="connsiteX4" fmla="*/ 15624335 w 15837689"/>
              <a:gd name="connsiteY4" fmla="*/ 3772708 h 6894095"/>
              <a:gd name="connsiteX5" fmla="*/ 15696523 w 15837689"/>
              <a:gd name="connsiteY5" fmla="*/ 5878233 h 6894095"/>
              <a:gd name="connsiteX6" fmla="*/ 15837689 w 15837689"/>
              <a:gd name="connsiteY6" fmla="*/ 6882064 h 6894095"/>
              <a:gd name="connsiteX7" fmla="*/ 0 w 15837689"/>
              <a:gd name="connsiteY7" fmla="*/ 6894095 h 6894095"/>
              <a:gd name="connsiteX8" fmla="*/ 0 w 15837689"/>
              <a:gd name="connsiteY8" fmla="*/ 0 h 6894095"/>
              <a:gd name="connsiteX0" fmla="*/ 0 w 15774318"/>
              <a:gd name="connsiteY0" fmla="*/ 0 h 6914148"/>
              <a:gd name="connsiteX1" fmla="*/ 14427177 w 15774318"/>
              <a:gd name="connsiteY1" fmla="*/ 12032 h 6914148"/>
              <a:gd name="connsiteX2" fmla="*/ 14914472 w 15774318"/>
              <a:gd name="connsiteY2" fmla="*/ 800117 h 6914148"/>
              <a:gd name="connsiteX3" fmla="*/ 15203230 w 15774318"/>
              <a:gd name="connsiteY3" fmla="*/ 2352981 h 6914148"/>
              <a:gd name="connsiteX4" fmla="*/ 15624335 w 15774318"/>
              <a:gd name="connsiteY4" fmla="*/ 3772708 h 6914148"/>
              <a:gd name="connsiteX5" fmla="*/ 15696523 w 15774318"/>
              <a:gd name="connsiteY5" fmla="*/ 5878233 h 6914148"/>
              <a:gd name="connsiteX6" fmla="*/ 15774318 w 15774318"/>
              <a:gd name="connsiteY6" fmla="*/ 6914148 h 6914148"/>
              <a:gd name="connsiteX7" fmla="*/ 0 w 15774318"/>
              <a:gd name="connsiteY7" fmla="*/ 6894095 h 6914148"/>
              <a:gd name="connsiteX8" fmla="*/ 0 w 15774318"/>
              <a:gd name="connsiteY8" fmla="*/ 0 h 6914148"/>
              <a:gd name="connsiteX0" fmla="*/ 0 w 15705363"/>
              <a:gd name="connsiteY0" fmla="*/ 0 h 6914148"/>
              <a:gd name="connsiteX1" fmla="*/ 1442717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5363" h="6914148">
                <a:moveTo>
                  <a:pt x="0" y="0"/>
                </a:moveTo>
                <a:lnTo>
                  <a:pt x="14427177" y="12032"/>
                </a:lnTo>
                <a:lnTo>
                  <a:pt x="14914472" y="800117"/>
                </a:lnTo>
                <a:lnTo>
                  <a:pt x="15203230" y="2352981"/>
                </a:lnTo>
                <a:lnTo>
                  <a:pt x="15624335" y="3772708"/>
                </a:lnTo>
                <a:cubicBezTo>
                  <a:pt x="15604281" y="4085529"/>
                  <a:pt x="15740639" y="5625571"/>
                  <a:pt x="15696523" y="5878233"/>
                </a:cubicBezTo>
                <a:lnTo>
                  <a:pt x="15478583" y="6914148"/>
                </a:lnTo>
                <a:lnTo>
                  <a:pt x="0" y="6894095"/>
                </a:lnTo>
                <a:lnTo>
                  <a:pt x="0" y="0"/>
                </a:lnTo>
                <a:close/>
              </a:path>
            </a:pathLst>
          </a:custGeom>
          <a:solidFill>
            <a:schemeClr val="bg1"/>
          </a:solidFill>
          <a:ln>
            <a:noFill/>
          </a:ln>
          <a:effectLst>
            <a:outerShdw dist="12700" sx="104000" sy="104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9528A8F-3CCA-CC0D-F1E9-509253490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1FD7E-D811-5AC6-04C7-3AF83CAE2F8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A0071-11D3-29C5-422A-9F374ADB345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2EC142F-609B-760D-DD54-DB393981CC6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6" name="Graphic 5">
            <a:extLst>
              <a:ext uri="{FF2B5EF4-FFF2-40B4-BE49-F238E27FC236}">
                <a16:creationId xmlns:a16="http://schemas.microsoft.com/office/drawing/2014/main" id="{DC831951-4A22-9F97-762F-A91C07CFDB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65859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Hexagon 2">
            <a:extLst>
              <a:ext uri="{FF2B5EF4-FFF2-40B4-BE49-F238E27FC236}">
                <a16:creationId xmlns:a16="http://schemas.microsoft.com/office/drawing/2014/main" id="{C866CB79-1499-83E8-1E4C-62F3549AA49B}"/>
              </a:ext>
            </a:extLst>
          </p:cNvPr>
          <p:cNvSpPr/>
          <p:nvPr userDrawn="1"/>
        </p:nvSpPr>
        <p:spPr>
          <a:xfrm flipV="1">
            <a:off x="7882186" y="6141634"/>
            <a:ext cx="1268567" cy="356837"/>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509034"/>
              <a:gd name="connsiteY0" fmla="*/ 1133232 h 1262541"/>
              <a:gd name="connsiteX1" fmla="*/ 0 w 2509034"/>
              <a:gd name="connsiteY1" fmla="*/ 658594 h 1262541"/>
              <a:gd name="connsiteX2" fmla="*/ 2509034 w 2509034"/>
              <a:gd name="connsiteY2" fmla="*/ 0 h 1262541"/>
              <a:gd name="connsiteX3" fmla="*/ 2327646 w 2509034"/>
              <a:gd name="connsiteY3" fmla="*/ 94676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230122 w 2509034"/>
              <a:gd name="connsiteY0" fmla="*/ 1133232 h 1262541"/>
              <a:gd name="connsiteX1" fmla="*/ 0 w 2509034"/>
              <a:gd name="connsiteY1" fmla="*/ 658594 h 1262541"/>
              <a:gd name="connsiteX2" fmla="*/ 2509034 w 2509034"/>
              <a:gd name="connsiteY2" fmla="*/ 0 h 1262541"/>
              <a:gd name="connsiteX3" fmla="*/ 2210011 w 2509034"/>
              <a:gd name="connsiteY3" fmla="*/ 76742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347252 w 2646275"/>
              <a:gd name="connsiteY3" fmla="*/ 767424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602128 w 2646275"/>
              <a:gd name="connsiteY3" fmla="*/ 408741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1903080 w 2611159"/>
              <a:gd name="connsiteY4" fmla="*/ 1056572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19783"/>
              <a:gd name="connsiteX1" fmla="*/ 0 w 2611159"/>
              <a:gd name="connsiteY1" fmla="*/ 752283 h 1119783"/>
              <a:gd name="connsiteX2" fmla="*/ 2611159 w 2611159"/>
              <a:gd name="connsiteY2" fmla="*/ 0 h 1119783"/>
              <a:gd name="connsiteX3" fmla="*/ 2602128 w 2611159"/>
              <a:gd name="connsiteY3" fmla="*/ 323087 h 1119783"/>
              <a:gd name="connsiteX4" fmla="*/ 2310413 w 2611159"/>
              <a:gd name="connsiteY4" fmla="*/ 813880 h 1119783"/>
              <a:gd name="connsiteX5" fmla="*/ 1646383 w 2611159"/>
              <a:gd name="connsiteY5" fmla="*/ 920892 h 1119783"/>
              <a:gd name="connsiteX6" fmla="*/ 1157041 w 2611159"/>
              <a:gd name="connsiteY6" fmla="*/ 1119783 h 1119783"/>
              <a:gd name="connsiteX7" fmla="*/ 698117 w 2611159"/>
              <a:gd name="connsiteY7" fmla="*/ 1035101 h 1119783"/>
              <a:gd name="connsiteX8" fmla="*/ 367363 w 2611159"/>
              <a:gd name="connsiteY8" fmla="*/ 1047578 h 111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159" h="1119783">
                <a:moveTo>
                  <a:pt x="367363" y="1047578"/>
                </a:moveTo>
                <a:lnTo>
                  <a:pt x="0" y="752283"/>
                </a:lnTo>
                <a:lnTo>
                  <a:pt x="2611159" y="0"/>
                </a:lnTo>
                <a:lnTo>
                  <a:pt x="2602128" y="323087"/>
                </a:lnTo>
                <a:lnTo>
                  <a:pt x="2310413" y="813880"/>
                </a:lnTo>
                <a:lnTo>
                  <a:pt x="1646383" y="920892"/>
                </a:lnTo>
                <a:cubicBezTo>
                  <a:pt x="1504338" y="1034779"/>
                  <a:pt x="1383362" y="1034451"/>
                  <a:pt x="1157041" y="1119783"/>
                </a:cubicBezTo>
                <a:lnTo>
                  <a:pt x="698117" y="1035101"/>
                </a:lnTo>
                <a:lnTo>
                  <a:pt x="367363" y="104757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E089852-29D7-1351-B1B1-982953FCFDF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1F39F-1ABC-74A4-1CBE-AA4E67020BB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6">
            <a:extLst>
              <a:ext uri="{FF2B5EF4-FFF2-40B4-BE49-F238E27FC236}">
                <a16:creationId xmlns:a16="http://schemas.microsoft.com/office/drawing/2014/main" id="{35974C23-DBAB-FD88-3892-53F30078C41B}"/>
              </a:ext>
            </a:extLst>
          </p:cNvPr>
          <p:cNvSpPr/>
          <p:nvPr userDrawn="1"/>
        </p:nvSpPr>
        <p:spPr>
          <a:xfrm>
            <a:off x="0" y="6186950"/>
            <a:ext cx="9147969" cy="671051"/>
          </a:xfrm>
          <a:custGeom>
            <a:avLst/>
            <a:gdLst>
              <a:gd name="connsiteX0" fmla="*/ 0 w 12010030"/>
              <a:gd name="connsiteY0" fmla="*/ 0 h 798394"/>
              <a:gd name="connsiteX1" fmla="*/ 12010030 w 12010030"/>
              <a:gd name="connsiteY1" fmla="*/ 0 h 798394"/>
              <a:gd name="connsiteX2" fmla="*/ 12010030 w 12010030"/>
              <a:gd name="connsiteY2" fmla="*/ 798394 h 798394"/>
              <a:gd name="connsiteX3" fmla="*/ 0 w 12010030"/>
              <a:gd name="connsiteY3" fmla="*/ 798394 h 798394"/>
              <a:gd name="connsiteX4" fmla="*/ 0 w 12010030"/>
              <a:gd name="connsiteY4" fmla="*/ 0 h 798394"/>
              <a:gd name="connsiteX0" fmla="*/ 0 w 12010030"/>
              <a:gd name="connsiteY0" fmla="*/ 1005 h 799399"/>
              <a:gd name="connsiteX1" fmla="*/ 11797443 w 12010030"/>
              <a:gd name="connsiteY1" fmla="*/ 0 h 799399"/>
              <a:gd name="connsiteX2" fmla="*/ 12010030 w 12010030"/>
              <a:gd name="connsiteY2" fmla="*/ 1005 h 799399"/>
              <a:gd name="connsiteX3" fmla="*/ 12010030 w 12010030"/>
              <a:gd name="connsiteY3" fmla="*/ 799399 h 799399"/>
              <a:gd name="connsiteX4" fmla="*/ 0 w 12010030"/>
              <a:gd name="connsiteY4" fmla="*/ 799399 h 799399"/>
              <a:gd name="connsiteX5" fmla="*/ 0 w 12010030"/>
              <a:gd name="connsiteY5"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0030 w 12021836"/>
              <a:gd name="connsiteY4" fmla="*/ 799399 h 799399"/>
              <a:gd name="connsiteX5" fmla="*/ 0 w 12021836"/>
              <a:gd name="connsiteY5" fmla="*/ 799399 h 799399"/>
              <a:gd name="connsiteX6" fmla="*/ 0 w 12021836"/>
              <a:gd name="connsiteY6"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6226 w 12021836"/>
              <a:gd name="connsiteY4" fmla="*/ 286102 h 799399"/>
              <a:gd name="connsiteX5" fmla="*/ 12010030 w 12021836"/>
              <a:gd name="connsiteY5" fmla="*/ 799399 h 799399"/>
              <a:gd name="connsiteX6" fmla="*/ 0 w 12021836"/>
              <a:gd name="connsiteY6" fmla="*/ 799399 h 799399"/>
              <a:gd name="connsiteX7" fmla="*/ 0 w 12021836"/>
              <a:gd name="connsiteY7" fmla="*/ 1005 h 799399"/>
              <a:gd name="connsiteX0" fmla="*/ 0 w 12021836"/>
              <a:gd name="connsiteY0" fmla="*/ 1005 h 799399"/>
              <a:gd name="connsiteX1" fmla="*/ 11601099 w 12021836"/>
              <a:gd name="connsiteY1" fmla="*/ 1 h 799399"/>
              <a:gd name="connsiteX2" fmla="*/ 11797443 w 12021836"/>
              <a:gd name="connsiteY2" fmla="*/ 0 h 799399"/>
              <a:gd name="connsiteX3" fmla="*/ 12010030 w 12021836"/>
              <a:gd name="connsiteY3" fmla="*/ 1005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601099 w 12021836"/>
              <a:gd name="connsiteY1" fmla="*/ 1 h 799399"/>
              <a:gd name="connsiteX2" fmla="*/ 11797443 w 12021836"/>
              <a:gd name="connsiteY2" fmla="*/ 0 h 799399"/>
              <a:gd name="connsiteX3" fmla="*/ 11942712 w 12021836"/>
              <a:gd name="connsiteY3" fmla="*/ 62713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942712 w 12021836"/>
              <a:gd name="connsiteY4" fmla="*/ 62712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824906 w 12021836"/>
              <a:gd name="connsiteY4" fmla="*/ 253446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16226"/>
              <a:gd name="connsiteY0" fmla="*/ 1004 h 799398"/>
              <a:gd name="connsiteX1" fmla="*/ 11258901 w 12016226"/>
              <a:gd name="connsiteY1" fmla="*/ 0 h 799398"/>
              <a:gd name="connsiteX2" fmla="*/ 11483293 w 12016226"/>
              <a:gd name="connsiteY2" fmla="*/ 100977 h 799398"/>
              <a:gd name="connsiteX3" fmla="*/ 11679637 w 12016226"/>
              <a:gd name="connsiteY3" fmla="*/ 157074 h 799398"/>
              <a:gd name="connsiteX4" fmla="*/ 11824906 w 12016226"/>
              <a:gd name="connsiteY4" fmla="*/ 253446 h 799398"/>
              <a:gd name="connsiteX5" fmla="*/ 11943299 w 12016226"/>
              <a:gd name="connsiteY5" fmla="*/ 415127 h 799398"/>
              <a:gd name="connsiteX6" fmla="*/ 12016226 w 12016226"/>
              <a:gd name="connsiteY6" fmla="*/ 286101 h 799398"/>
              <a:gd name="connsiteX7" fmla="*/ 12010030 w 12016226"/>
              <a:gd name="connsiteY7" fmla="*/ 799398 h 799398"/>
              <a:gd name="connsiteX8" fmla="*/ 0 w 12016226"/>
              <a:gd name="connsiteY8" fmla="*/ 799398 h 799398"/>
              <a:gd name="connsiteX9" fmla="*/ 0 w 1201622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43299 w 12010146"/>
              <a:gd name="connsiteY5" fmla="*/ 415127 h 799398"/>
              <a:gd name="connsiteX6" fmla="*/ 11988177 w 12010146"/>
              <a:gd name="connsiteY6" fmla="*/ 544153 h 799398"/>
              <a:gd name="connsiteX7" fmla="*/ 12010030 w 12010146"/>
              <a:gd name="connsiteY7" fmla="*/ 799398 h 799398"/>
              <a:gd name="connsiteX8" fmla="*/ 0 w 12010146"/>
              <a:gd name="connsiteY8" fmla="*/ 799398 h 799398"/>
              <a:gd name="connsiteX9" fmla="*/ 0 w 1201014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52955 w 12010146"/>
              <a:gd name="connsiteY4" fmla="*/ 236617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4588 h 802982"/>
              <a:gd name="connsiteX1" fmla="*/ 11258901 w 12010146"/>
              <a:gd name="connsiteY1" fmla="*/ 3584 h 802982"/>
              <a:gd name="connsiteX2" fmla="*/ 11483293 w 12010146"/>
              <a:gd name="connsiteY2" fmla="*/ 26024 h 802982"/>
              <a:gd name="connsiteX3" fmla="*/ 11679637 w 12010146"/>
              <a:gd name="connsiteY3" fmla="*/ 160658 h 802982"/>
              <a:gd name="connsiteX4" fmla="*/ 11852955 w 12010146"/>
              <a:gd name="connsiteY4" fmla="*/ 240201 h 802982"/>
              <a:gd name="connsiteX5" fmla="*/ 11988177 w 12010146"/>
              <a:gd name="connsiteY5" fmla="*/ 547737 h 802982"/>
              <a:gd name="connsiteX6" fmla="*/ 12010030 w 12010146"/>
              <a:gd name="connsiteY6" fmla="*/ 802982 h 802982"/>
              <a:gd name="connsiteX7" fmla="*/ 0 w 12010146"/>
              <a:gd name="connsiteY7" fmla="*/ 802982 h 802982"/>
              <a:gd name="connsiteX8" fmla="*/ 0 w 12010146"/>
              <a:gd name="connsiteY8" fmla="*/ 4588 h 802982"/>
              <a:gd name="connsiteX0" fmla="*/ 0 w 12010146"/>
              <a:gd name="connsiteY0" fmla="*/ 7849 h 806243"/>
              <a:gd name="connsiteX1" fmla="*/ 10419735 w 12010146"/>
              <a:gd name="connsiteY1" fmla="*/ 0 h 806243"/>
              <a:gd name="connsiteX2" fmla="*/ 11258901 w 12010146"/>
              <a:gd name="connsiteY2" fmla="*/ 6845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1089295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31964"/>
              <a:gd name="connsiteY0" fmla="*/ 7849 h 806243"/>
              <a:gd name="connsiteX1" fmla="*/ 10419735 w 12031964"/>
              <a:gd name="connsiteY1" fmla="*/ 0 h 806243"/>
              <a:gd name="connsiteX2" fmla="*/ 10890192 w 12031964"/>
              <a:gd name="connsiteY2" fmla="*/ 42284 h 806243"/>
              <a:gd name="connsiteX3" fmla="*/ 11321061 w 12031964"/>
              <a:gd name="connsiteY3" fmla="*/ 82443 h 806243"/>
              <a:gd name="connsiteX4" fmla="*/ 11679637 w 12031964"/>
              <a:gd name="connsiteY4" fmla="*/ 163919 h 806243"/>
              <a:gd name="connsiteX5" fmla="*/ 11852955 w 12031964"/>
              <a:gd name="connsiteY5" fmla="*/ 243462 h 806243"/>
              <a:gd name="connsiteX6" fmla="*/ 12031964 w 12031964"/>
              <a:gd name="connsiteY6" fmla="*/ 535740 h 806243"/>
              <a:gd name="connsiteX7" fmla="*/ 12010030 w 12031964"/>
              <a:gd name="connsiteY7" fmla="*/ 806243 h 806243"/>
              <a:gd name="connsiteX8" fmla="*/ 0 w 12031964"/>
              <a:gd name="connsiteY8" fmla="*/ 806243 h 806243"/>
              <a:gd name="connsiteX9" fmla="*/ 0 w 12031964"/>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1852955 w 12013198"/>
              <a:gd name="connsiteY5" fmla="*/ 243462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21848"/>
              <a:gd name="connsiteY0" fmla="*/ 7849 h 806243"/>
              <a:gd name="connsiteX1" fmla="*/ 10419735 w 12021848"/>
              <a:gd name="connsiteY1" fmla="*/ 0 h 806243"/>
              <a:gd name="connsiteX2" fmla="*/ 10890192 w 12021848"/>
              <a:gd name="connsiteY2" fmla="*/ 42284 h 806243"/>
              <a:gd name="connsiteX3" fmla="*/ 11321061 w 12021848"/>
              <a:gd name="connsiteY3" fmla="*/ 82443 h 806243"/>
              <a:gd name="connsiteX4" fmla="*/ 11679637 w 12021848"/>
              <a:gd name="connsiteY4" fmla="*/ 163919 h 806243"/>
              <a:gd name="connsiteX5" fmla="*/ 12021848 w 12021848"/>
              <a:gd name="connsiteY5" fmla="*/ 335014 h 806243"/>
              <a:gd name="connsiteX6" fmla="*/ 12013198 w 12021848"/>
              <a:gd name="connsiteY6" fmla="*/ 550998 h 806243"/>
              <a:gd name="connsiteX7" fmla="*/ 12010030 w 12021848"/>
              <a:gd name="connsiteY7" fmla="*/ 806243 h 806243"/>
              <a:gd name="connsiteX8" fmla="*/ 0 w 12021848"/>
              <a:gd name="connsiteY8" fmla="*/ 806243 h 806243"/>
              <a:gd name="connsiteX9" fmla="*/ 0 w 12021848"/>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2008404 w 12013198"/>
              <a:gd name="connsiteY5" fmla="*/ 318617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679637 w 12015359"/>
              <a:gd name="connsiteY4" fmla="*/ 163919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5359" h="806243">
                <a:moveTo>
                  <a:pt x="0" y="7849"/>
                </a:moveTo>
                <a:lnTo>
                  <a:pt x="10419735" y="0"/>
                </a:lnTo>
                <a:lnTo>
                  <a:pt x="10890192" y="42284"/>
                </a:lnTo>
                <a:cubicBezTo>
                  <a:pt x="11004258" y="42284"/>
                  <a:pt x="11186792" y="94272"/>
                  <a:pt x="11404852" y="107992"/>
                </a:cubicBezTo>
                <a:cubicBezTo>
                  <a:pt x="11443735" y="104718"/>
                  <a:pt x="11682271" y="209094"/>
                  <a:pt x="11747719" y="227793"/>
                </a:cubicBezTo>
                <a:lnTo>
                  <a:pt x="12015359" y="335584"/>
                </a:lnTo>
                <a:cubicBezTo>
                  <a:pt x="12014639" y="407389"/>
                  <a:pt x="12013918" y="479193"/>
                  <a:pt x="12013198" y="550998"/>
                </a:cubicBezTo>
                <a:cubicBezTo>
                  <a:pt x="12011133" y="722097"/>
                  <a:pt x="12012095" y="635144"/>
                  <a:pt x="12010030" y="806243"/>
                </a:cubicBezTo>
                <a:lnTo>
                  <a:pt x="0" y="806243"/>
                </a:lnTo>
                <a:lnTo>
                  <a:pt x="0" y="784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Content Placeholder 3">
            <a:extLst>
              <a:ext uri="{FF2B5EF4-FFF2-40B4-BE49-F238E27FC236}">
                <a16:creationId xmlns:a16="http://schemas.microsoft.com/office/drawing/2014/main" id="{BFBE0276-3D01-2D91-1322-D06D1F59109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229BB-EFC7-6479-B948-80CE3B105C2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D942B-557F-C337-F274-0296C80D2D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A3473A2-8B1A-C7CD-FC27-9249A8D66327}"/>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11" name="Slide Number Placeholder 5">
            <a:extLst>
              <a:ext uri="{FF2B5EF4-FFF2-40B4-BE49-F238E27FC236}">
                <a16:creationId xmlns:a16="http://schemas.microsoft.com/office/drawing/2014/main" id="{87599407-BC7A-2619-0225-EE94EDC279DA}"/>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9" name="Graphic 8">
            <a:extLst>
              <a:ext uri="{FF2B5EF4-FFF2-40B4-BE49-F238E27FC236}">
                <a16:creationId xmlns:a16="http://schemas.microsoft.com/office/drawing/2014/main" id="{9B21B1B0-68E4-8C3A-9C41-CA7FC02627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838" y="6398565"/>
            <a:ext cx="2491992" cy="286534"/>
          </a:xfrm>
          <a:prstGeom prst="rect">
            <a:avLst/>
          </a:prstGeom>
        </p:spPr>
      </p:pic>
    </p:spTree>
    <p:extLst>
      <p:ext uri="{BB962C8B-B14F-4D97-AF65-F5344CB8AC3E}">
        <p14:creationId xmlns:p14="http://schemas.microsoft.com/office/powerpoint/2010/main" val="407363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0AE7-0B3C-677E-5E5B-139588CF1659}"/>
              </a:ext>
            </a:extLst>
          </p:cNvPr>
          <p:cNvSpPr>
            <a:spLocks noGrp="1"/>
          </p:cNvSpPr>
          <p:nvPr>
            <p:ph type="title"/>
          </p:nvPr>
        </p:nvSpPr>
        <p:spPr>
          <a:xfrm>
            <a:off x="591145" y="365126"/>
            <a:ext cx="7924205" cy="1325563"/>
          </a:xfrm>
        </p:spPr>
        <p:txBody>
          <a:bodyPr/>
          <a:lstStyle>
            <a:lvl1pPr>
              <a:defRPr>
                <a:solidFill>
                  <a:schemeClr val="accent1">
                    <a:lumMod val="75000"/>
                  </a:schemeClr>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29AFB5E3-464B-1329-EDC7-C2DB9AB88587}"/>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7" name="Slide Number Placeholder 5">
            <a:extLst>
              <a:ext uri="{FF2B5EF4-FFF2-40B4-BE49-F238E27FC236}">
                <a16:creationId xmlns:a16="http://schemas.microsoft.com/office/drawing/2014/main" id="{606FCE1F-3EE1-73BA-AF6B-3368A75D995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Freeform: Shape 4">
            <a:extLst>
              <a:ext uri="{FF2B5EF4-FFF2-40B4-BE49-F238E27FC236}">
                <a16:creationId xmlns:a16="http://schemas.microsoft.com/office/drawing/2014/main" id="{21D1BD4D-2CD6-F660-D061-C9B240C955D1}"/>
              </a:ext>
              <a:ext uri="{C183D7F6-B498-43B3-948B-1728B52AA6E4}">
                <adec:decorative xmlns:adec="http://schemas.microsoft.com/office/drawing/2017/decorative" val="1"/>
              </a:ext>
            </a:extLst>
          </p:cNvPr>
          <p:cNvSpPr/>
          <p:nvPr userDrawn="1"/>
        </p:nvSpPr>
        <p:spPr>
          <a:xfrm flipH="1">
            <a:off x="4647659" y="2137710"/>
            <a:ext cx="1628662"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5" name="Text Placeholder 44">
            <a:extLst>
              <a:ext uri="{FF2B5EF4-FFF2-40B4-BE49-F238E27FC236}">
                <a16:creationId xmlns:a16="http://schemas.microsoft.com/office/drawing/2014/main" id="{BDD01922-F67A-9F2C-FE95-50BD9998038B}"/>
              </a:ext>
            </a:extLst>
          </p:cNvPr>
          <p:cNvSpPr>
            <a:spLocks noGrp="1"/>
          </p:cNvSpPr>
          <p:nvPr>
            <p:ph type="body" sz="quarter" idx="13" hasCustomPrompt="1"/>
          </p:nvPr>
        </p:nvSpPr>
        <p:spPr>
          <a:xfrm>
            <a:off x="1185275"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6" name="Text Placeholder 44">
            <a:extLst>
              <a:ext uri="{FF2B5EF4-FFF2-40B4-BE49-F238E27FC236}">
                <a16:creationId xmlns:a16="http://schemas.microsoft.com/office/drawing/2014/main" id="{0648ACF3-1F73-4EF4-8B35-813CBA055782}"/>
              </a:ext>
            </a:extLst>
          </p:cNvPr>
          <p:cNvSpPr>
            <a:spLocks noGrp="1"/>
          </p:cNvSpPr>
          <p:nvPr>
            <p:ph type="body" sz="quarter" idx="14" hasCustomPrompt="1"/>
          </p:nvPr>
        </p:nvSpPr>
        <p:spPr>
          <a:xfrm>
            <a:off x="3168930"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7" name="Text Placeholder 44">
            <a:extLst>
              <a:ext uri="{FF2B5EF4-FFF2-40B4-BE49-F238E27FC236}">
                <a16:creationId xmlns:a16="http://schemas.microsoft.com/office/drawing/2014/main" id="{94347348-841B-BF7E-6760-30E4A39B1EB0}"/>
              </a:ext>
            </a:extLst>
          </p:cNvPr>
          <p:cNvSpPr>
            <a:spLocks noGrp="1"/>
          </p:cNvSpPr>
          <p:nvPr>
            <p:ph type="body" sz="quarter" idx="15" hasCustomPrompt="1"/>
          </p:nvPr>
        </p:nvSpPr>
        <p:spPr>
          <a:xfrm>
            <a:off x="5125745" y="3560819"/>
            <a:ext cx="1133811"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8" name="Text Placeholder 44">
            <a:extLst>
              <a:ext uri="{FF2B5EF4-FFF2-40B4-BE49-F238E27FC236}">
                <a16:creationId xmlns:a16="http://schemas.microsoft.com/office/drawing/2014/main" id="{A80E48CC-0B92-D19D-2820-360C4B64AFBE}"/>
              </a:ext>
            </a:extLst>
          </p:cNvPr>
          <p:cNvSpPr>
            <a:spLocks noGrp="1"/>
          </p:cNvSpPr>
          <p:nvPr>
            <p:ph type="body" sz="quarter" idx="16" hasCustomPrompt="1"/>
          </p:nvPr>
        </p:nvSpPr>
        <p:spPr>
          <a:xfrm>
            <a:off x="7100375" y="3560819"/>
            <a:ext cx="1130270"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54" name="SmartArt Placeholder 53">
            <a:extLst>
              <a:ext uri="{FF2B5EF4-FFF2-40B4-BE49-F238E27FC236}">
                <a16:creationId xmlns:a16="http://schemas.microsoft.com/office/drawing/2014/main" id="{38E36D91-34EE-6229-BC80-AA33DCF9A94A}"/>
              </a:ext>
            </a:extLst>
          </p:cNvPr>
          <p:cNvSpPr>
            <a:spLocks noGrp="1"/>
          </p:cNvSpPr>
          <p:nvPr>
            <p:ph type="dgm" sz="quarter" idx="17"/>
          </p:nvPr>
        </p:nvSpPr>
        <p:spPr>
          <a:xfrm>
            <a:off x="591146" y="1804737"/>
            <a:ext cx="7961710" cy="4186989"/>
          </a:xfrm>
        </p:spPr>
        <p:txBody>
          <a:bodyPr/>
          <a:lstStyle/>
          <a:p>
            <a:endParaRPr lang="en-US"/>
          </a:p>
        </p:txBody>
      </p:sp>
      <p:pic>
        <p:nvPicPr>
          <p:cNvPr id="3" name="Graphic 2">
            <a:extLst>
              <a:ext uri="{FF2B5EF4-FFF2-40B4-BE49-F238E27FC236}">
                <a16:creationId xmlns:a16="http://schemas.microsoft.com/office/drawing/2014/main" id="{6645274F-9686-10BE-43B5-86556D2B0C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8082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293205A-8C05-8870-A6EA-1C066CE1687D}"/>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6" name="Slide Number Placeholder 5">
            <a:extLst>
              <a:ext uri="{FF2B5EF4-FFF2-40B4-BE49-F238E27FC236}">
                <a16:creationId xmlns:a16="http://schemas.microsoft.com/office/drawing/2014/main" id="{F7B17395-8A59-1B77-9CEB-6B1A14CEB047}"/>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2" name="Graphic 1">
            <a:extLst>
              <a:ext uri="{FF2B5EF4-FFF2-40B4-BE49-F238E27FC236}">
                <a16:creationId xmlns:a16="http://schemas.microsoft.com/office/drawing/2014/main" id="{048E75AC-8096-31ED-62EF-CB444B565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49773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402C-FC27-E522-0990-F93990FED39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C8C542-3AC8-3C0D-2807-94FDF8752F8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1E3DA0-4D31-4B0A-D4BD-083912650F5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4456EA64-D6CD-E308-4075-69D9A8F46D6D}"/>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9" name="Slide Number Placeholder 5">
            <a:extLst>
              <a:ext uri="{FF2B5EF4-FFF2-40B4-BE49-F238E27FC236}">
                <a16:creationId xmlns:a16="http://schemas.microsoft.com/office/drawing/2014/main" id="{668C886E-A54B-935B-81BD-5512F2C4B984}"/>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CA9CBAA0-20B5-4B24-52E9-E038D720E9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4993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7483-7B98-83F5-0029-F3DF3019D1B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8B228-F0D8-9E72-FB79-455FDC48A94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620F9A-2471-20DF-1A61-BE7ABBE2759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AFD2ABDF-DABE-9E51-8AC2-5C814CBD8F3C}"/>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9" name="Slide Number Placeholder 5">
            <a:extLst>
              <a:ext uri="{FF2B5EF4-FFF2-40B4-BE49-F238E27FC236}">
                <a16:creationId xmlns:a16="http://schemas.microsoft.com/office/drawing/2014/main" id="{B83A1EB1-B9EC-E596-FF6C-FAFA0BD09086}"/>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5EE84D3B-47FF-1B5F-E93C-893F9A5D9D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17960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AB9BD-28C0-942E-68A7-0A69451FF1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EAF8A-C264-7F29-39BB-DC75D6FB61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70A5D75-D9E6-9C25-8E6D-5AF36C075175}"/>
              </a:ext>
            </a:extLst>
          </p:cNvPr>
          <p:cNvSpPr>
            <a:spLocks noGrp="1"/>
          </p:cNvSpPr>
          <p:nvPr>
            <p:ph type="ftr" sz="quarter" idx="3"/>
          </p:nvPr>
        </p:nvSpPr>
        <p:spPr>
          <a:xfrm>
            <a:off x="3028950" y="6356351"/>
            <a:ext cx="3086100" cy="365125"/>
          </a:xfrm>
          <a:prstGeom prst="rect">
            <a:avLst/>
          </a:prstGeom>
        </p:spPr>
        <p:txBody>
          <a:bodyPr/>
          <a:lstStyle>
            <a:lvl1pPr>
              <a:defRPr sz="1400">
                <a:solidFill>
                  <a:schemeClr val="bg1">
                    <a:lumMod val="50000"/>
                  </a:schemeClr>
                </a:solidFill>
              </a:defRPr>
            </a:lvl1pPr>
          </a:lstStyle>
          <a:p>
            <a:pPr algn="ctr"/>
            <a:r>
              <a:rPr lang="en-US"/>
              <a:t>12/28/2023</a:t>
            </a:r>
          </a:p>
        </p:txBody>
      </p:sp>
      <p:sp>
        <p:nvSpPr>
          <p:cNvPr id="8" name="Slide Number Placeholder 5">
            <a:extLst>
              <a:ext uri="{FF2B5EF4-FFF2-40B4-BE49-F238E27FC236}">
                <a16:creationId xmlns:a16="http://schemas.microsoft.com/office/drawing/2014/main" id="{296156B0-EAC6-9C16-C910-11892C7D3675}"/>
              </a:ext>
            </a:extLst>
          </p:cNvPr>
          <p:cNvSpPr>
            <a:spLocks noGrp="1"/>
          </p:cNvSpPr>
          <p:nvPr>
            <p:ph type="sldNum" sz="quarter" idx="4"/>
          </p:nvPr>
        </p:nvSpPr>
        <p:spPr>
          <a:xfrm>
            <a:off x="6457950" y="6356351"/>
            <a:ext cx="2057400" cy="365125"/>
          </a:xfrm>
          <a:prstGeom prst="rect">
            <a:avLst/>
          </a:prstGeom>
        </p:spPr>
        <p:txBody>
          <a:bodyPr/>
          <a:lstStyle>
            <a:lvl1pPr algn="r">
              <a:defRPr sz="1400">
                <a:solidFill>
                  <a:schemeClr val="bg1">
                    <a:lumMod val="50000"/>
                  </a:schemeClr>
                </a:solidFill>
                <a:latin typeface="+mj-lt"/>
              </a:defRPr>
            </a:lvl1pPr>
          </a:lstStyle>
          <a:p>
            <a:fld id="{C95E8E5B-C54E-4915-B069-2B2C8B7FEC1E}" type="slidenum">
              <a:rPr lang="en-US" smtClean="0"/>
              <a:pPr/>
              <a:t>‹#›</a:t>
            </a:fld>
            <a:endParaRPr lang="en-US"/>
          </a:p>
        </p:txBody>
      </p:sp>
    </p:spTree>
    <p:extLst>
      <p:ext uri="{BB962C8B-B14F-4D97-AF65-F5344CB8AC3E}">
        <p14:creationId xmlns:p14="http://schemas.microsoft.com/office/powerpoint/2010/main" val="13433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8C65-102E-9848-0B62-09D6E1AF27D3}"/>
              </a:ext>
            </a:extLst>
          </p:cNvPr>
          <p:cNvSpPr>
            <a:spLocks noGrp="1"/>
          </p:cNvSpPr>
          <p:nvPr>
            <p:ph type="ctrTitle"/>
          </p:nvPr>
        </p:nvSpPr>
        <p:spPr>
          <a:xfrm>
            <a:off x="622535" y="1631112"/>
            <a:ext cx="4041745" cy="1894503"/>
          </a:xfrm>
        </p:spPr>
        <p:txBody>
          <a:bodyPr>
            <a:noAutofit/>
          </a:bodyPr>
          <a:lstStyle/>
          <a:p>
            <a:pPr>
              <a:spcBef>
                <a:spcPts val="1200"/>
              </a:spcBef>
            </a:pPr>
            <a:r>
              <a:rPr lang="en-US" sz="3200">
                <a:solidFill>
                  <a:schemeClr val="tx1">
                    <a:lumMod val="75000"/>
                    <a:lumOff val="25000"/>
                  </a:schemeClr>
                </a:solidFill>
              </a:rPr>
              <a:t>Iowa Hope and Opportunity in Many Environments (HOME)</a:t>
            </a:r>
            <a:endParaRPr lang="en-US" sz="3200" b="1" cap="all">
              <a:solidFill>
                <a:schemeClr val="accent6"/>
              </a:solidFill>
            </a:endParaRPr>
          </a:p>
        </p:txBody>
      </p:sp>
      <p:sp>
        <p:nvSpPr>
          <p:cNvPr id="3" name="Subtitle 2">
            <a:extLst>
              <a:ext uri="{FF2B5EF4-FFF2-40B4-BE49-F238E27FC236}">
                <a16:creationId xmlns:a16="http://schemas.microsoft.com/office/drawing/2014/main" id="{E584DF7D-184A-D800-1F28-57FD1CDFCBFA}"/>
              </a:ext>
            </a:extLst>
          </p:cNvPr>
          <p:cNvSpPr>
            <a:spLocks noGrp="1"/>
          </p:cNvSpPr>
          <p:nvPr>
            <p:ph type="subTitle" idx="1"/>
          </p:nvPr>
        </p:nvSpPr>
        <p:spPr>
          <a:xfrm>
            <a:off x="618364" y="4684890"/>
            <a:ext cx="3628237" cy="753053"/>
          </a:xfrm>
        </p:spPr>
        <p:txBody>
          <a:bodyPr vert="horz" lIns="91440" tIns="45720" rIns="91440" bIns="45720" rtlCol="0" anchor="t">
            <a:normAutofit/>
          </a:bodyPr>
          <a:lstStyle/>
          <a:p>
            <a:r>
              <a:rPr lang="en-US" b="1" dirty="0"/>
              <a:t>October 29, 2024</a:t>
            </a:r>
            <a:endParaRPr lang="en-US" dirty="0"/>
          </a:p>
        </p:txBody>
      </p:sp>
      <p:sp>
        <p:nvSpPr>
          <p:cNvPr id="6" name="TextBox 5">
            <a:extLst>
              <a:ext uri="{FF2B5EF4-FFF2-40B4-BE49-F238E27FC236}">
                <a16:creationId xmlns:a16="http://schemas.microsoft.com/office/drawing/2014/main" id="{88E64D57-5D94-7996-EDD0-E7A883FE61B0}"/>
              </a:ext>
            </a:extLst>
          </p:cNvPr>
          <p:cNvSpPr txBox="1"/>
          <p:nvPr/>
        </p:nvSpPr>
        <p:spPr>
          <a:xfrm>
            <a:off x="619336" y="3951807"/>
            <a:ext cx="4037310" cy="369332"/>
          </a:xfrm>
          <a:prstGeom prst="rect">
            <a:avLst/>
          </a:prstGeom>
          <a:noFill/>
        </p:spPr>
        <p:txBody>
          <a:bodyPr wrap="square">
            <a:spAutoFit/>
          </a:bodyPr>
          <a:lstStyle/>
          <a:p>
            <a:r>
              <a:rPr lang="en-US" sz="1800" b="1" cap="all">
                <a:solidFill>
                  <a:schemeClr val="accent6"/>
                </a:solidFill>
              </a:rPr>
              <a:t>Steering committee meeting</a:t>
            </a:r>
            <a:endParaRPr lang="en-US"/>
          </a:p>
        </p:txBody>
      </p:sp>
    </p:spTree>
    <p:extLst>
      <p:ext uri="{BB962C8B-B14F-4D97-AF65-F5344CB8AC3E}">
        <p14:creationId xmlns:p14="http://schemas.microsoft.com/office/powerpoint/2010/main" val="137062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3FBC-25C3-1246-F7E0-2FCAC9ACE0AF}"/>
              </a:ext>
            </a:extLst>
          </p:cNvPr>
          <p:cNvSpPr>
            <a:spLocks noGrp="1"/>
          </p:cNvSpPr>
          <p:nvPr>
            <p:ph type="title"/>
          </p:nvPr>
        </p:nvSpPr>
        <p:spPr/>
        <p:txBody>
          <a:bodyPr/>
          <a:lstStyle/>
          <a:p>
            <a:r>
              <a:rPr lang="en-US" dirty="0"/>
              <a:t>Case Management Milestones and Accomplishments 2024</a:t>
            </a:r>
          </a:p>
        </p:txBody>
      </p:sp>
      <p:sp>
        <p:nvSpPr>
          <p:cNvPr id="3" name="Text Placeholder 2">
            <a:extLst>
              <a:ext uri="{FF2B5EF4-FFF2-40B4-BE49-F238E27FC236}">
                <a16:creationId xmlns:a16="http://schemas.microsoft.com/office/drawing/2014/main" id="{6614CB24-B4B6-7620-699E-AE99F95527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3144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DA14-7249-852F-E561-4F3339535A54}"/>
              </a:ext>
            </a:extLst>
          </p:cNvPr>
          <p:cNvSpPr>
            <a:spLocks noGrp="1"/>
          </p:cNvSpPr>
          <p:nvPr>
            <p:ph type="title"/>
          </p:nvPr>
        </p:nvSpPr>
        <p:spPr/>
        <p:txBody>
          <a:bodyPr>
            <a:normAutofit fontScale="90000"/>
          </a:bodyPr>
          <a:lstStyle/>
          <a:p>
            <a:r>
              <a:rPr lang="en-US" dirty="0"/>
              <a:t>Developed Case Management Certification and Refresher</a:t>
            </a:r>
          </a:p>
        </p:txBody>
      </p:sp>
      <p:sp>
        <p:nvSpPr>
          <p:cNvPr id="3" name="Content Placeholder 2">
            <a:extLst>
              <a:ext uri="{FF2B5EF4-FFF2-40B4-BE49-F238E27FC236}">
                <a16:creationId xmlns:a16="http://schemas.microsoft.com/office/drawing/2014/main" id="{B95C0A4A-C7CD-17FF-322B-3D0F41BA8782}"/>
              </a:ext>
            </a:extLst>
          </p:cNvPr>
          <p:cNvSpPr>
            <a:spLocks noGrp="1"/>
          </p:cNvSpPr>
          <p:nvPr>
            <p:ph idx="1"/>
          </p:nvPr>
        </p:nvSpPr>
        <p:spPr>
          <a:xfrm>
            <a:off x="628650" y="1547018"/>
            <a:ext cx="7815262" cy="4351338"/>
          </a:xfrm>
        </p:spPr>
        <p:txBody>
          <a:bodyPr>
            <a:normAutofit/>
          </a:bodyPr>
          <a:lstStyle/>
          <a:p>
            <a:pPr marL="0" indent="0">
              <a:buNone/>
            </a:pPr>
            <a:r>
              <a:rPr lang="en-US" dirty="0"/>
              <a:t> </a:t>
            </a:r>
          </a:p>
          <a:p>
            <a:pPr lvl="1"/>
            <a:r>
              <a:rPr lang="en-US" dirty="0"/>
              <a:t>Certification contains 18 training modules, totaling 16 training hours.</a:t>
            </a:r>
          </a:p>
          <a:p>
            <a:pPr lvl="1"/>
            <a:r>
              <a:rPr lang="en-US" dirty="0"/>
              <a:t>Refresher contains 7 training modules, totaling 6 hours of training.</a:t>
            </a:r>
          </a:p>
          <a:p>
            <a:pPr lvl="1"/>
            <a:r>
              <a:rPr lang="en-US" dirty="0"/>
              <a:t>Each training contains knowledge checks.</a:t>
            </a:r>
          </a:p>
          <a:p>
            <a:pPr lvl="1"/>
            <a:r>
              <a:rPr lang="en-US" dirty="0"/>
              <a:t>Trainings located on the learning management system called </a:t>
            </a:r>
            <a:r>
              <a:rPr lang="en-US" dirty="0" err="1"/>
              <a:t>Trualta</a:t>
            </a:r>
            <a:r>
              <a:rPr lang="en-US" dirty="0"/>
              <a:t>.</a:t>
            </a:r>
          </a:p>
          <a:p>
            <a:pPr lvl="1"/>
            <a:endParaRPr lang="en-US" dirty="0"/>
          </a:p>
          <a:p>
            <a:pPr lvl="1"/>
            <a:endParaRPr lang="en-US" dirty="0"/>
          </a:p>
        </p:txBody>
      </p:sp>
    </p:spTree>
    <p:extLst>
      <p:ext uri="{BB962C8B-B14F-4D97-AF65-F5344CB8AC3E}">
        <p14:creationId xmlns:p14="http://schemas.microsoft.com/office/powerpoint/2010/main" val="383917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DA14-7249-852F-E561-4F3339535A54}"/>
              </a:ext>
            </a:extLst>
          </p:cNvPr>
          <p:cNvSpPr>
            <a:spLocks noGrp="1"/>
          </p:cNvSpPr>
          <p:nvPr>
            <p:ph type="title"/>
          </p:nvPr>
        </p:nvSpPr>
        <p:spPr>
          <a:xfrm>
            <a:off x="628650" y="563430"/>
            <a:ext cx="7886700" cy="1325563"/>
          </a:xfrm>
        </p:spPr>
        <p:txBody>
          <a:bodyPr>
            <a:normAutofit fontScale="90000"/>
          </a:bodyPr>
          <a:lstStyle/>
          <a:p>
            <a:r>
              <a:rPr lang="en-US" dirty="0"/>
              <a:t>Configured Certification to Work Within Learning Management System (LMS) - </a:t>
            </a:r>
            <a:r>
              <a:rPr lang="en-US" dirty="0" err="1"/>
              <a:t>Trualta</a:t>
            </a:r>
            <a:endParaRPr lang="en-US" dirty="0"/>
          </a:p>
        </p:txBody>
      </p:sp>
      <p:sp>
        <p:nvSpPr>
          <p:cNvPr id="3" name="Content Placeholder 2">
            <a:extLst>
              <a:ext uri="{FF2B5EF4-FFF2-40B4-BE49-F238E27FC236}">
                <a16:creationId xmlns:a16="http://schemas.microsoft.com/office/drawing/2014/main" id="{B95C0A4A-C7CD-17FF-322B-3D0F41BA8782}"/>
              </a:ext>
            </a:extLst>
          </p:cNvPr>
          <p:cNvSpPr>
            <a:spLocks noGrp="1"/>
          </p:cNvSpPr>
          <p:nvPr>
            <p:ph idx="1"/>
          </p:nvPr>
        </p:nvSpPr>
        <p:spPr>
          <a:xfrm>
            <a:off x="628650" y="1972018"/>
            <a:ext cx="7708106" cy="3926337"/>
          </a:xfrm>
        </p:spPr>
        <p:txBody>
          <a:bodyPr>
            <a:normAutofit/>
          </a:bodyPr>
          <a:lstStyle/>
          <a:p>
            <a:pPr marL="0" indent="0">
              <a:buNone/>
            </a:pPr>
            <a:r>
              <a:rPr lang="en-US" dirty="0"/>
              <a:t> </a:t>
            </a:r>
          </a:p>
          <a:p>
            <a:pPr lvl="1"/>
            <a:r>
              <a:rPr lang="en-US" dirty="0"/>
              <a:t>Reviewed uploaded trainings.</a:t>
            </a:r>
          </a:p>
          <a:p>
            <a:pPr lvl="1"/>
            <a:r>
              <a:rPr lang="en-US" dirty="0"/>
              <a:t>Determined key content was missing.</a:t>
            </a:r>
          </a:p>
          <a:p>
            <a:pPr lvl="1"/>
            <a:r>
              <a:rPr lang="en-US" dirty="0"/>
              <a:t>Developed knowledge checks.</a:t>
            </a:r>
          </a:p>
          <a:p>
            <a:pPr lvl="1"/>
            <a:r>
              <a:rPr lang="en-US" dirty="0"/>
              <a:t>Checked for errors and to make sure instructions were clear and correct.</a:t>
            </a:r>
          </a:p>
          <a:p>
            <a:pPr lvl="1"/>
            <a:r>
              <a:rPr lang="en-US" dirty="0"/>
              <a:t>Identified way to record training completion.</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7800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5012-4366-47A6-C008-1B26908C71E4}"/>
              </a:ext>
            </a:extLst>
          </p:cNvPr>
          <p:cNvSpPr>
            <a:spLocks noGrp="1"/>
          </p:cNvSpPr>
          <p:nvPr>
            <p:ph type="title"/>
          </p:nvPr>
        </p:nvSpPr>
        <p:spPr/>
        <p:txBody>
          <a:bodyPr/>
          <a:lstStyle/>
          <a:p>
            <a:r>
              <a:rPr lang="en-US" dirty="0"/>
              <a:t>Creating Training FAQ for new users (in progress)</a:t>
            </a:r>
          </a:p>
        </p:txBody>
      </p:sp>
      <p:sp>
        <p:nvSpPr>
          <p:cNvPr id="3" name="Content Placeholder 2">
            <a:extLst>
              <a:ext uri="{FF2B5EF4-FFF2-40B4-BE49-F238E27FC236}">
                <a16:creationId xmlns:a16="http://schemas.microsoft.com/office/drawing/2014/main" id="{7B40E9DD-95D7-DA96-52BB-FF6192986874}"/>
              </a:ext>
            </a:extLst>
          </p:cNvPr>
          <p:cNvSpPr>
            <a:spLocks noGrp="1"/>
          </p:cNvSpPr>
          <p:nvPr>
            <p:ph idx="1"/>
          </p:nvPr>
        </p:nvSpPr>
        <p:spPr>
          <a:xfrm>
            <a:off x="628650" y="1690689"/>
            <a:ext cx="7886700" cy="4410869"/>
          </a:xfrm>
        </p:spPr>
        <p:txBody>
          <a:bodyPr vert="horz" lIns="91440" tIns="45720" rIns="91440" bIns="45720" rtlCol="0" anchor="t">
            <a:normAutofit/>
          </a:bodyPr>
          <a:lstStyle/>
          <a:p>
            <a:r>
              <a:rPr lang="en-US" dirty="0"/>
              <a:t>Outlines main questions new case managers might have about training requirements.</a:t>
            </a:r>
          </a:p>
          <a:p>
            <a:r>
              <a:rPr lang="en-US" dirty="0"/>
              <a:t>Questions include how to access trainings, which trainings are required, when trainings should be completed by, and other administrative and logistical items.</a:t>
            </a:r>
          </a:p>
          <a:p>
            <a:pPr marL="0" indent="0">
              <a:buNone/>
            </a:pPr>
            <a:endParaRPr lang="en-US" dirty="0"/>
          </a:p>
        </p:txBody>
      </p:sp>
    </p:spTree>
    <p:extLst>
      <p:ext uri="{BB962C8B-B14F-4D97-AF65-F5344CB8AC3E}">
        <p14:creationId xmlns:p14="http://schemas.microsoft.com/office/powerpoint/2010/main" val="110961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13E36-2E6C-D2B3-0C12-49C61DFE2BB0}"/>
              </a:ext>
            </a:extLst>
          </p:cNvPr>
          <p:cNvSpPr>
            <a:spLocks noGrp="1"/>
          </p:cNvSpPr>
          <p:nvPr>
            <p:ph type="title"/>
          </p:nvPr>
        </p:nvSpPr>
        <p:spPr/>
        <p:txBody>
          <a:bodyPr>
            <a:normAutofit fontScale="90000"/>
          </a:bodyPr>
          <a:lstStyle/>
          <a:p>
            <a:r>
              <a:rPr lang="en-US" dirty="0"/>
              <a:t>Developing an Accessing Community Resources Training (in progress)</a:t>
            </a:r>
          </a:p>
        </p:txBody>
      </p:sp>
      <p:sp>
        <p:nvSpPr>
          <p:cNvPr id="3" name="Content Placeholder 2">
            <a:extLst>
              <a:ext uri="{FF2B5EF4-FFF2-40B4-BE49-F238E27FC236}">
                <a16:creationId xmlns:a16="http://schemas.microsoft.com/office/drawing/2014/main" id="{D6246029-EE0C-DAE0-579C-8CFE2BC8DC5D}"/>
              </a:ext>
            </a:extLst>
          </p:cNvPr>
          <p:cNvSpPr>
            <a:spLocks noGrp="1"/>
          </p:cNvSpPr>
          <p:nvPr>
            <p:ph idx="1"/>
          </p:nvPr>
        </p:nvSpPr>
        <p:spPr/>
        <p:txBody>
          <a:bodyPr>
            <a:normAutofit/>
          </a:bodyPr>
          <a:lstStyle/>
          <a:p>
            <a:r>
              <a:rPr lang="en-US" dirty="0"/>
              <a:t>Topics include matching community resources with client needs, forming relationships with resource providers, helping clients gain independence with accessing community resources, and knowing whether resources are effective.</a:t>
            </a:r>
          </a:p>
          <a:p>
            <a:pPr marL="0" indent="0">
              <a:buNone/>
            </a:pPr>
            <a:endParaRPr lang="en-US" dirty="0"/>
          </a:p>
        </p:txBody>
      </p:sp>
    </p:spTree>
    <p:extLst>
      <p:ext uri="{BB962C8B-B14F-4D97-AF65-F5344CB8AC3E}">
        <p14:creationId xmlns:p14="http://schemas.microsoft.com/office/powerpoint/2010/main" val="1277956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C84B-F289-A9B5-09E9-AD2A6C45A494}"/>
              </a:ext>
            </a:extLst>
          </p:cNvPr>
          <p:cNvSpPr>
            <a:spLocks noGrp="1"/>
          </p:cNvSpPr>
          <p:nvPr>
            <p:ph type="title"/>
          </p:nvPr>
        </p:nvSpPr>
        <p:spPr/>
        <p:txBody>
          <a:bodyPr/>
          <a:lstStyle/>
          <a:p>
            <a:r>
              <a:rPr lang="en-US" dirty="0"/>
              <a:t>Community-Based Case Manager (CBCM) Ratios </a:t>
            </a:r>
          </a:p>
        </p:txBody>
      </p:sp>
      <p:sp>
        <p:nvSpPr>
          <p:cNvPr id="3" name="Content Placeholder 2">
            <a:extLst>
              <a:ext uri="{FF2B5EF4-FFF2-40B4-BE49-F238E27FC236}">
                <a16:creationId xmlns:a16="http://schemas.microsoft.com/office/drawing/2014/main" id="{1C7852B3-239D-01E5-9DD6-AB8D718D04CC}"/>
              </a:ext>
            </a:extLst>
          </p:cNvPr>
          <p:cNvSpPr>
            <a:spLocks noGrp="1"/>
          </p:cNvSpPr>
          <p:nvPr>
            <p:ph idx="1"/>
          </p:nvPr>
        </p:nvSpPr>
        <p:spPr/>
        <p:txBody>
          <a:bodyPr>
            <a:normAutofit fontScale="85000" lnSpcReduction="20000"/>
          </a:bodyPr>
          <a:lstStyle/>
          <a:p>
            <a:r>
              <a:rPr lang="en-US" dirty="0"/>
              <a:t>HHS set new rules for case manager member ratios for CBCM, starting July 1, 2024.</a:t>
            </a:r>
          </a:p>
          <a:p>
            <a:pPr lvl="1"/>
            <a:r>
              <a:rPr lang="en-US" dirty="0"/>
              <a:t>Each MCO must have an average of no more than 45 members per case manager, and no case manager can have more than 50 members.</a:t>
            </a:r>
          </a:p>
          <a:p>
            <a:pPr lvl="1"/>
            <a:r>
              <a:rPr lang="en-US" dirty="0"/>
              <a:t>These ratios do not apply to facility-based, integrated health home, or fee-for-service case management.</a:t>
            </a:r>
          </a:p>
          <a:p>
            <a:r>
              <a:rPr lang="en-US" dirty="0"/>
              <a:t>MCOs have until December to hire and train staff to meet these requirements.</a:t>
            </a:r>
          </a:p>
          <a:p>
            <a:r>
              <a:rPr lang="en-US" dirty="0"/>
              <a:t>HHS adjusted the rules for MCOs to better track if they are meeting the ratio and to monitor case management.</a:t>
            </a:r>
          </a:p>
          <a:p>
            <a:pPr lvl="1"/>
            <a:r>
              <a:rPr lang="en-US" dirty="0"/>
              <a:t>For example: reports on how many cases each case manager has and how often they contact members, so they can track this at an individual level.</a:t>
            </a:r>
          </a:p>
        </p:txBody>
      </p:sp>
    </p:spTree>
    <p:extLst>
      <p:ext uri="{BB962C8B-B14F-4D97-AF65-F5344CB8AC3E}">
        <p14:creationId xmlns:p14="http://schemas.microsoft.com/office/powerpoint/2010/main" val="91104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1752-83F5-F21C-E9E7-ECD2273EF353}"/>
              </a:ext>
            </a:extLst>
          </p:cNvPr>
          <p:cNvSpPr>
            <a:spLocks noGrp="1"/>
          </p:cNvSpPr>
          <p:nvPr>
            <p:ph type="title"/>
          </p:nvPr>
        </p:nvSpPr>
        <p:spPr/>
        <p:txBody>
          <a:bodyPr/>
          <a:lstStyle/>
          <a:p>
            <a:r>
              <a:rPr lang="en-US" dirty="0"/>
              <a:t>Additional Case Manager to Member Ratio Research</a:t>
            </a:r>
          </a:p>
        </p:txBody>
      </p:sp>
      <p:sp>
        <p:nvSpPr>
          <p:cNvPr id="3" name="Content Placeholder 2">
            <a:extLst>
              <a:ext uri="{FF2B5EF4-FFF2-40B4-BE49-F238E27FC236}">
                <a16:creationId xmlns:a16="http://schemas.microsoft.com/office/drawing/2014/main" id="{68E38D19-2DB1-C6E8-8506-29F09A4E9996}"/>
              </a:ext>
            </a:extLst>
          </p:cNvPr>
          <p:cNvSpPr>
            <a:spLocks noGrp="1"/>
          </p:cNvSpPr>
          <p:nvPr>
            <p:ph idx="1"/>
          </p:nvPr>
        </p:nvSpPr>
        <p:spPr/>
        <p:txBody>
          <a:bodyPr/>
          <a:lstStyle/>
          <a:p>
            <a:r>
              <a:rPr lang="en-US" dirty="0"/>
              <a:t>Mathematica has been conducting qualitative and quantitative analysis of case management provided to populations served through IHH case managers, MCO facility case managers, and FFS case managers to better understand services provided to those members.</a:t>
            </a:r>
          </a:p>
          <a:p>
            <a:r>
              <a:rPr lang="en-US" dirty="0"/>
              <a:t>HHS will use this information to decide if ratio limits need to be established for these populations.</a:t>
            </a:r>
          </a:p>
        </p:txBody>
      </p:sp>
    </p:spTree>
    <p:extLst>
      <p:ext uri="{BB962C8B-B14F-4D97-AF65-F5344CB8AC3E}">
        <p14:creationId xmlns:p14="http://schemas.microsoft.com/office/powerpoint/2010/main" val="228547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672DD2-9FE8-2727-42DC-8BF622C02A4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0722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9C20-4D05-3E65-39AF-30018B34D04A}"/>
              </a:ext>
            </a:extLst>
          </p:cNvPr>
          <p:cNvSpPr>
            <a:spLocks noGrp="1"/>
          </p:cNvSpPr>
          <p:nvPr>
            <p:ph type="title"/>
          </p:nvPr>
        </p:nvSpPr>
        <p:spPr>
          <a:xfrm>
            <a:off x="574478" y="3062796"/>
            <a:ext cx="7572125" cy="1402026"/>
          </a:xfrm>
        </p:spPr>
        <p:txBody>
          <a:bodyPr/>
          <a:lstStyle/>
          <a:p>
            <a:r>
              <a:rPr lang="en-US" dirty="0"/>
              <a:t>Uniform Assessment</a:t>
            </a:r>
          </a:p>
        </p:txBody>
      </p:sp>
    </p:spTree>
    <p:extLst>
      <p:ext uri="{BB962C8B-B14F-4D97-AF65-F5344CB8AC3E}">
        <p14:creationId xmlns:p14="http://schemas.microsoft.com/office/powerpoint/2010/main" val="207944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DA14-7249-852F-E561-4F3339535A54}"/>
              </a:ext>
            </a:extLst>
          </p:cNvPr>
          <p:cNvSpPr>
            <a:spLocks noGrp="1"/>
          </p:cNvSpPr>
          <p:nvPr>
            <p:ph type="title"/>
          </p:nvPr>
        </p:nvSpPr>
        <p:spPr/>
        <p:txBody>
          <a:bodyPr/>
          <a:lstStyle/>
          <a:p>
            <a:r>
              <a:rPr lang="en-US"/>
              <a:t>Current Assessment Process</a:t>
            </a:r>
          </a:p>
        </p:txBody>
      </p:sp>
      <p:sp>
        <p:nvSpPr>
          <p:cNvPr id="3" name="Content Placeholder 2">
            <a:extLst>
              <a:ext uri="{FF2B5EF4-FFF2-40B4-BE49-F238E27FC236}">
                <a16:creationId xmlns:a16="http://schemas.microsoft.com/office/drawing/2014/main" id="{B95C0A4A-C7CD-17FF-322B-3D0F41BA8782}"/>
              </a:ext>
            </a:extLst>
          </p:cNvPr>
          <p:cNvSpPr>
            <a:spLocks noGrp="1"/>
          </p:cNvSpPr>
          <p:nvPr>
            <p:ph idx="1"/>
          </p:nvPr>
        </p:nvSpPr>
        <p:spPr>
          <a:xfrm>
            <a:off x="628650" y="1547018"/>
            <a:ext cx="7815262" cy="4351338"/>
          </a:xfrm>
        </p:spPr>
        <p:txBody>
          <a:bodyPr vert="horz" lIns="91440" tIns="45720" rIns="91440" bIns="45720" rtlCol="0" anchor="t">
            <a:normAutofit/>
          </a:bodyPr>
          <a:lstStyle/>
          <a:p>
            <a:pPr marL="0" indent="0">
              <a:buNone/>
            </a:pPr>
            <a:r>
              <a:rPr lang="en-US" dirty="0"/>
              <a:t> </a:t>
            </a:r>
          </a:p>
          <a:p>
            <a:pPr lvl="1"/>
            <a:r>
              <a:rPr lang="en-US" dirty="0"/>
              <a:t>Managed Care Organizations (MCOs) conduct assessments, reassessments and service planning for members enrolled in managed care.</a:t>
            </a:r>
            <a:endParaRPr lang="en-US" dirty="0">
              <a:cs typeface="Arial"/>
            </a:endParaRPr>
          </a:p>
          <a:p>
            <a:pPr lvl="1"/>
            <a:r>
              <a:rPr lang="en-US" dirty="0"/>
              <a:t>Iowans who are not enrolled in managed care or are ineligible to enroll, receive assessments and  reassessments through Iowa’s Core Standardized Assessment (CSA) contractor. Service planning is completed by a case manager.</a:t>
            </a:r>
            <a:endParaRPr lang="en-US" dirty="0">
              <a:cs typeface="Arial"/>
            </a:endParaRPr>
          </a:p>
          <a:p>
            <a:pPr lvl="1"/>
            <a:endParaRPr lang="en-US" dirty="0"/>
          </a:p>
          <a:p>
            <a:pPr lvl="1"/>
            <a:endParaRPr lang="en-US" dirty="0"/>
          </a:p>
        </p:txBody>
      </p:sp>
    </p:spTree>
    <p:extLst>
      <p:ext uri="{BB962C8B-B14F-4D97-AF65-F5344CB8AC3E}">
        <p14:creationId xmlns:p14="http://schemas.microsoft.com/office/powerpoint/2010/main" val="320073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E445-4724-941F-6883-64F3B5647BAC}"/>
              </a:ext>
            </a:extLst>
          </p:cNvPr>
          <p:cNvSpPr>
            <a:spLocks noGrp="1"/>
          </p:cNvSpPr>
          <p:nvPr>
            <p:ph type="title"/>
          </p:nvPr>
        </p:nvSpPr>
        <p:spPr/>
        <p:txBody>
          <a:bodyPr/>
          <a:lstStyle/>
          <a:p>
            <a:r>
              <a:rPr lang="en-US">
                <a:solidFill>
                  <a:schemeClr val="accent4"/>
                </a:solidFill>
              </a:rPr>
              <a:t>Agenda</a:t>
            </a:r>
          </a:p>
        </p:txBody>
      </p:sp>
      <p:sp>
        <p:nvSpPr>
          <p:cNvPr id="3" name="Content Placeholder 2">
            <a:extLst>
              <a:ext uri="{FF2B5EF4-FFF2-40B4-BE49-F238E27FC236}">
                <a16:creationId xmlns:a16="http://schemas.microsoft.com/office/drawing/2014/main" id="{B2A10101-F52E-4184-AD22-84F32BB89C20}"/>
              </a:ext>
            </a:extLst>
          </p:cNvPr>
          <p:cNvSpPr>
            <a:spLocks noGrp="1"/>
          </p:cNvSpPr>
          <p:nvPr>
            <p:ph idx="1"/>
          </p:nvPr>
        </p:nvSpPr>
        <p:spPr>
          <a:xfrm>
            <a:off x="628650" y="1690688"/>
            <a:ext cx="7410031" cy="4351338"/>
          </a:xfrm>
        </p:spPr>
        <p:txBody>
          <a:bodyPr vert="horz" lIns="0" tIns="0" rIns="0" bIns="0" rtlCol="0" anchor="t">
            <a:normAutofit/>
          </a:bodyPr>
          <a:lstStyle/>
          <a:p>
            <a:pPr>
              <a:spcAft>
                <a:spcPts val="600"/>
              </a:spcAft>
            </a:pPr>
            <a:r>
              <a:rPr lang="en-US" sz="2400" dirty="0">
                <a:solidFill>
                  <a:srgbClr val="000000"/>
                </a:solidFill>
                <a:latin typeface="Arial"/>
                <a:cs typeface="Arial"/>
              </a:rPr>
              <a:t>HHS Leadership Update</a:t>
            </a:r>
            <a:endParaRPr lang="en-US" sz="2400">
              <a:solidFill>
                <a:srgbClr val="000000"/>
              </a:solidFill>
              <a:latin typeface="Arial"/>
              <a:cs typeface="Arial"/>
            </a:endParaRPr>
          </a:p>
          <a:p>
            <a:pPr>
              <a:spcAft>
                <a:spcPts val="600"/>
              </a:spcAft>
            </a:pPr>
            <a:r>
              <a:rPr lang="en-US" sz="2400" dirty="0">
                <a:solidFill>
                  <a:srgbClr val="000000"/>
                </a:solidFill>
                <a:latin typeface="Arial"/>
                <a:cs typeface="Arial"/>
              </a:rPr>
              <a:t>Waitlist Policy and Procedure – Waiver Priority Needs Assessment Update</a:t>
            </a:r>
          </a:p>
          <a:p>
            <a:pPr>
              <a:spcAft>
                <a:spcPts val="600"/>
              </a:spcAft>
            </a:pPr>
            <a:r>
              <a:rPr lang="en-US" sz="2400" dirty="0">
                <a:solidFill>
                  <a:srgbClr val="000000"/>
                </a:solidFill>
                <a:latin typeface="Arial"/>
                <a:cs typeface="Arial"/>
              </a:rPr>
              <a:t>Case Management Milestones and Accomplishments Update</a:t>
            </a:r>
            <a:endParaRPr lang="en-US" dirty="0"/>
          </a:p>
          <a:p>
            <a:pPr>
              <a:spcAft>
                <a:spcPts val="600"/>
              </a:spcAft>
            </a:pPr>
            <a:r>
              <a:rPr lang="en-US" sz="2400" dirty="0">
                <a:solidFill>
                  <a:srgbClr val="000000"/>
                </a:solidFill>
                <a:latin typeface="Arial"/>
                <a:cs typeface="Arial"/>
              </a:rPr>
              <a:t>Uniform Assessment Update</a:t>
            </a:r>
          </a:p>
          <a:p>
            <a:pPr>
              <a:spcAft>
                <a:spcPts val="600"/>
              </a:spcAft>
            </a:pPr>
            <a:r>
              <a:rPr lang="en-US" sz="2400" dirty="0">
                <a:solidFill>
                  <a:srgbClr val="000000"/>
                </a:solidFill>
                <a:latin typeface="Arial"/>
                <a:cs typeface="Arial"/>
              </a:rPr>
              <a:t>Scheduling</a:t>
            </a:r>
          </a:p>
          <a:p>
            <a:pPr>
              <a:spcAft>
                <a:spcPts val="600"/>
              </a:spcAft>
            </a:pPr>
            <a:r>
              <a:rPr lang="en-US" sz="2400" dirty="0">
                <a:solidFill>
                  <a:srgbClr val="000000"/>
                </a:solidFill>
                <a:latin typeface="Arial"/>
                <a:cs typeface="Arial"/>
              </a:rPr>
              <a:t>Next steps</a:t>
            </a:r>
            <a:endParaRPr lang="en-US" dirty="0"/>
          </a:p>
        </p:txBody>
      </p:sp>
    </p:spTree>
    <p:extLst>
      <p:ext uri="{BB962C8B-B14F-4D97-AF65-F5344CB8AC3E}">
        <p14:creationId xmlns:p14="http://schemas.microsoft.com/office/powerpoint/2010/main" val="3186497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DA14-7249-852F-E561-4F3339535A54}"/>
              </a:ext>
            </a:extLst>
          </p:cNvPr>
          <p:cNvSpPr>
            <a:spLocks noGrp="1"/>
          </p:cNvSpPr>
          <p:nvPr>
            <p:ph type="title"/>
          </p:nvPr>
        </p:nvSpPr>
        <p:spPr/>
        <p:txBody>
          <a:bodyPr/>
          <a:lstStyle/>
          <a:p>
            <a:r>
              <a:rPr lang="en-US"/>
              <a:t>Stakeholder Input</a:t>
            </a:r>
          </a:p>
        </p:txBody>
      </p:sp>
      <p:sp>
        <p:nvSpPr>
          <p:cNvPr id="3" name="Content Placeholder 2">
            <a:extLst>
              <a:ext uri="{FF2B5EF4-FFF2-40B4-BE49-F238E27FC236}">
                <a16:creationId xmlns:a16="http://schemas.microsoft.com/office/drawing/2014/main" id="{B95C0A4A-C7CD-17FF-322B-3D0F41BA8782}"/>
              </a:ext>
            </a:extLst>
          </p:cNvPr>
          <p:cNvSpPr>
            <a:spLocks noGrp="1"/>
          </p:cNvSpPr>
          <p:nvPr>
            <p:ph idx="1"/>
          </p:nvPr>
        </p:nvSpPr>
        <p:spPr>
          <a:xfrm>
            <a:off x="628650" y="1547018"/>
            <a:ext cx="7708106" cy="4351338"/>
          </a:xfrm>
        </p:spPr>
        <p:txBody>
          <a:bodyPr vert="horz" lIns="91440" tIns="45720" rIns="91440" bIns="45720" rtlCol="0" anchor="t">
            <a:normAutofit/>
          </a:bodyPr>
          <a:lstStyle/>
          <a:p>
            <a:pPr marL="457200" indent="-457200"/>
            <a:r>
              <a:rPr lang="en-US"/>
              <a:t> </a:t>
            </a:r>
            <a:r>
              <a:rPr lang="en-US">
                <a:effectLst/>
                <a:ea typeface="Calibri"/>
              </a:rPr>
              <a:t>Stakeholder input has guided HHS’s approach to improve HOME!</a:t>
            </a:r>
            <a:endParaRPr lang="en-US">
              <a:cs typeface="Arial"/>
            </a:endParaRPr>
          </a:p>
          <a:p>
            <a:pPr marL="914400" lvl="2">
              <a:spcBef>
                <a:spcPts val="0"/>
              </a:spcBef>
            </a:pPr>
            <a:r>
              <a:rPr lang="en-US" sz="2400">
                <a:effectLst/>
                <a:ea typeface="Calibri"/>
              </a:rPr>
              <a:t>In focus groups, town halls, listening sessions and steering committee meetings, Iowans have consistently shared concerns about MCOs’ ability to be objective when completing assessments while also creating person-centered service plans and approving services.</a:t>
            </a:r>
            <a:endParaRPr lang="en-US" sz="2400">
              <a:effectLst/>
              <a:ea typeface="Calibri"/>
              <a:cs typeface="Arial"/>
            </a:endParaRPr>
          </a:p>
          <a:p>
            <a:pPr marL="914400" lvl="2">
              <a:spcBef>
                <a:spcPts val="0"/>
              </a:spcBef>
            </a:pPr>
            <a:r>
              <a:rPr lang="en-US" sz="2400"/>
              <a:t>Through the HOME project, stakeholders have consistently recommended that Iowa HHS consider separating assessment from person-centered service planning. </a:t>
            </a:r>
            <a:endParaRPr lang="en-US" sz="2400">
              <a:cs typeface="Arial"/>
            </a:endParaRPr>
          </a:p>
          <a:p>
            <a:pPr marL="0" marR="0">
              <a:spcBef>
                <a:spcPts val="0"/>
              </a:spcBef>
              <a:spcAft>
                <a:spcPts val="0"/>
              </a:spcAft>
            </a:pPr>
            <a:endParaRPr lang="en-US">
              <a:effectLst/>
              <a:ea typeface="Calibri" panose="020F0502020204030204" pitchFamily="34" charset="0"/>
            </a:endParaRPr>
          </a:p>
          <a:p>
            <a:pPr lvl="1"/>
            <a:endParaRPr lang="en-US"/>
          </a:p>
          <a:p>
            <a:pPr lvl="1"/>
            <a:endParaRPr lang="en-US"/>
          </a:p>
          <a:p>
            <a:pPr lvl="1"/>
            <a:endParaRPr lang="en-US"/>
          </a:p>
        </p:txBody>
      </p:sp>
    </p:spTree>
    <p:extLst>
      <p:ext uri="{BB962C8B-B14F-4D97-AF65-F5344CB8AC3E}">
        <p14:creationId xmlns:p14="http://schemas.microsoft.com/office/powerpoint/2010/main" val="213319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5012-4366-47A6-C008-1B26908C71E4}"/>
              </a:ext>
            </a:extLst>
          </p:cNvPr>
          <p:cNvSpPr>
            <a:spLocks noGrp="1"/>
          </p:cNvSpPr>
          <p:nvPr>
            <p:ph type="title"/>
          </p:nvPr>
        </p:nvSpPr>
        <p:spPr/>
        <p:txBody>
          <a:bodyPr/>
          <a:lstStyle/>
          <a:p>
            <a:r>
              <a:rPr lang="en-US"/>
              <a:t>Conflict-Free Assessment Requirement</a:t>
            </a:r>
          </a:p>
        </p:txBody>
      </p:sp>
      <p:sp>
        <p:nvSpPr>
          <p:cNvPr id="3" name="Content Placeholder 2">
            <a:extLst>
              <a:ext uri="{FF2B5EF4-FFF2-40B4-BE49-F238E27FC236}">
                <a16:creationId xmlns:a16="http://schemas.microsoft.com/office/drawing/2014/main" id="{7B40E9DD-95D7-DA96-52BB-FF6192986874}"/>
              </a:ext>
            </a:extLst>
          </p:cNvPr>
          <p:cNvSpPr>
            <a:spLocks noGrp="1"/>
          </p:cNvSpPr>
          <p:nvPr>
            <p:ph idx="1"/>
          </p:nvPr>
        </p:nvSpPr>
        <p:spPr>
          <a:xfrm>
            <a:off x="628650" y="1690689"/>
            <a:ext cx="7886700" cy="4410869"/>
          </a:xfrm>
        </p:spPr>
        <p:txBody>
          <a:bodyPr vert="horz" lIns="91440" tIns="45720" rIns="91440" bIns="45720" rtlCol="0" anchor="t">
            <a:normAutofit fontScale="85000" lnSpcReduction="10000"/>
          </a:bodyPr>
          <a:lstStyle/>
          <a:p>
            <a:r>
              <a:rPr lang="en-US"/>
              <a:t>The Centers for Medicare &amp; Medicaid Services (CMS) created common expectations across HCBS programs</a:t>
            </a:r>
            <a:r>
              <a:rPr lang="en-US" baseline="30000"/>
              <a:t>1</a:t>
            </a:r>
            <a:r>
              <a:rPr lang="en-US"/>
              <a:t> for optimal conflict-free case management.</a:t>
            </a:r>
          </a:p>
          <a:p>
            <a:r>
              <a:rPr lang="en-US"/>
              <a:t>Conflict-free case management requires “independent assessment”. </a:t>
            </a:r>
            <a:endParaRPr lang="en-US">
              <a:cs typeface="Arial"/>
            </a:endParaRPr>
          </a:p>
          <a:p>
            <a:r>
              <a:rPr lang="en-US"/>
              <a:t>Independent means that any assessment of functional need is separate from service planning and provision. </a:t>
            </a:r>
            <a:endParaRPr lang="en-US">
              <a:cs typeface="Arial"/>
            </a:endParaRPr>
          </a:p>
          <a:p>
            <a:r>
              <a:rPr lang="en-US"/>
              <a:t>While the provisions do not apply directly to MCOs, states are required to monitor conflict of interest and implement safeguards to ensure that assessment and planning are objective and person-centered.</a:t>
            </a:r>
            <a:endParaRPr lang="en-US">
              <a:cs typeface="Arial"/>
            </a:endParaRPr>
          </a:p>
          <a:p>
            <a:pPr marL="0" indent="0">
              <a:buNone/>
            </a:pPr>
            <a:endParaRPr lang="en-US"/>
          </a:p>
          <a:p>
            <a:pPr marL="0" indent="0">
              <a:buNone/>
            </a:pPr>
            <a:r>
              <a:rPr lang="en-US" sz="1200" baseline="30000"/>
              <a:t>1</a:t>
            </a:r>
            <a:r>
              <a:rPr lang="en-US" sz="1200"/>
              <a:t>(42 CFR 431.301(c)(1)(vi) for 1915(c) waivers and 42 CFR 441.730(b) for 1915(</a:t>
            </a:r>
            <a:r>
              <a:rPr lang="en-US" sz="1200" err="1"/>
              <a:t>i</a:t>
            </a:r>
            <a:r>
              <a:rPr lang="en-US" sz="1200"/>
              <a:t>) state plan) </a:t>
            </a:r>
            <a:endParaRPr lang="en-US" sz="1200">
              <a:cs typeface="Arial"/>
            </a:endParaRPr>
          </a:p>
        </p:txBody>
      </p:sp>
    </p:spTree>
    <p:extLst>
      <p:ext uri="{BB962C8B-B14F-4D97-AF65-F5344CB8AC3E}">
        <p14:creationId xmlns:p14="http://schemas.microsoft.com/office/powerpoint/2010/main" val="272254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1C04-5EB3-8831-EB7E-DF021DA8D8A4}"/>
              </a:ext>
            </a:extLst>
          </p:cNvPr>
          <p:cNvSpPr>
            <a:spLocks noGrp="1"/>
          </p:cNvSpPr>
          <p:nvPr>
            <p:ph type="title"/>
          </p:nvPr>
        </p:nvSpPr>
        <p:spPr/>
        <p:txBody>
          <a:bodyPr/>
          <a:lstStyle/>
          <a:p>
            <a:r>
              <a:rPr lang="en-US" dirty="0"/>
              <a:t>Updated Uniform Assessment Process</a:t>
            </a:r>
          </a:p>
        </p:txBody>
      </p:sp>
      <p:sp>
        <p:nvSpPr>
          <p:cNvPr id="3" name="Content Placeholder 2">
            <a:extLst>
              <a:ext uri="{FF2B5EF4-FFF2-40B4-BE49-F238E27FC236}">
                <a16:creationId xmlns:a16="http://schemas.microsoft.com/office/drawing/2014/main" id="{DA8A74E8-4C8E-6C36-298B-983C329672A0}"/>
              </a:ext>
            </a:extLst>
          </p:cNvPr>
          <p:cNvSpPr>
            <a:spLocks noGrp="1"/>
          </p:cNvSpPr>
          <p:nvPr>
            <p:ph idx="1"/>
          </p:nvPr>
        </p:nvSpPr>
        <p:spPr/>
        <p:txBody>
          <a:bodyPr/>
          <a:lstStyle/>
          <a:p>
            <a:r>
              <a:rPr lang="en-US" dirty="0"/>
              <a:t>MCOs will not be performing the uniform assessments in the future process.</a:t>
            </a:r>
          </a:p>
        </p:txBody>
      </p:sp>
    </p:spTree>
    <p:extLst>
      <p:ext uri="{BB962C8B-B14F-4D97-AF65-F5344CB8AC3E}">
        <p14:creationId xmlns:p14="http://schemas.microsoft.com/office/powerpoint/2010/main" val="70600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3CB47-71B3-257E-3124-AEACE0C71F78}"/>
              </a:ext>
            </a:extLst>
          </p:cNvPr>
          <p:cNvSpPr>
            <a:spLocks noGrp="1"/>
          </p:cNvSpPr>
          <p:nvPr>
            <p:ph type="title"/>
          </p:nvPr>
        </p:nvSpPr>
        <p:spPr>
          <a:xfrm>
            <a:off x="322978" y="2396971"/>
            <a:ext cx="8369198" cy="1925919"/>
          </a:xfrm>
        </p:spPr>
        <p:txBody>
          <a:bodyPr/>
          <a:lstStyle/>
          <a:p>
            <a:r>
              <a:rPr lang="en-US" dirty="0"/>
              <a:t>Scheduling the November Meeting</a:t>
            </a:r>
          </a:p>
        </p:txBody>
      </p:sp>
    </p:spTree>
    <p:extLst>
      <p:ext uri="{BB962C8B-B14F-4D97-AF65-F5344CB8AC3E}">
        <p14:creationId xmlns:p14="http://schemas.microsoft.com/office/powerpoint/2010/main" val="1346004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E445-4724-941F-6883-64F3B5647BAC}"/>
              </a:ext>
            </a:extLst>
          </p:cNvPr>
          <p:cNvSpPr>
            <a:spLocks noGrp="1"/>
          </p:cNvSpPr>
          <p:nvPr>
            <p:ph type="title"/>
          </p:nvPr>
        </p:nvSpPr>
        <p:spPr/>
        <p:txBody>
          <a:bodyPr/>
          <a:lstStyle/>
          <a:p>
            <a:r>
              <a:rPr lang="en-US" dirty="0">
                <a:solidFill>
                  <a:schemeClr val="accent4"/>
                </a:solidFill>
              </a:rPr>
              <a:t>When would the SC prefer to meet?</a:t>
            </a:r>
          </a:p>
        </p:txBody>
      </p:sp>
      <p:sp>
        <p:nvSpPr>
          <p:cNvPr id="3" name="Content Placeholder 2">
            <a:extLst>
              <a:ext uri="{FF2B5EF4-FFF2-40B4-BE49-F238E27FC236}">
                <a16:creationId xmlns:a16="http://schemas.microsoft.com/office/drawing/2014/main" id="{B2A10101-F52E-4184-AD22-84F32BB89C20}"/>
              </a:ext>
            </a:extLst>
          </p:cNvPr>
          <p:cNvSpPr>
            <a:spLocks noGrp="1"/>
          </p:cNvSpPr>
          <p:nvPr>
            <p:ph idx="1"/>
          </p:nvPr>
        </p:nvSpPr>
        <p:spPr>
          <a:xfrm>
            <a:off x="628650" y="1690688"/>
            <a:ext cx="7015323" cy="4351338"/>
          </a:xfrm>
        </p:spPr>
        <p:txBody>
          <a:bodyPr>
            <a:normAutofit/>
          </a:bodyPr>
          <a:lstStyle/>
          <a:p>
            <a:pPr marL="274320" indent="-274320">
              <a:spcAft>
                <a:spcPts val="600"/>
              </a:spcAft>
            </a:pPr>
            <a:r>
              <a:rPr lang="en-US" sz="2400" dirty="0"/>
              <a:t>Meetings are usually held on the last Tuesday of every month</a:t>
            </a:r>
          </a:p>
          <a:p>
            <a:pPr lvl="1">
              <a:spcAft>
                <a:spcPts val="600"/>
              </a:spcAft>
              <a:buFont typeface="Arial" panose="020B0604020202020204" pitchFamily="34" charset="0"/>
              <a:buChar char="•"/>
            </a:pPr>
            <a:r>
              <a:rPr lang="en-US" sz="2000" dirty="0"/>
              <a:t>The November meeting would be held on Tuesday, November 26</a:t>
            </a:r>
          </a:p>
          <a:p>
            <a:pPr marL="274320" indent="-274320">
              <a:spcAft>
                <a:spcPts val="600"/>
              </a:spcAft>
            </a:pPr>
            <a:r>
              <a:rPr lang="en-US" sz="2400" dirty="0"/>
              <a:t>Due to the holiday season, we want to schedule the steering committee when most people are available.</a:t>
            </a:r>
          </a:p>
          <a:p>
            <a:pPr lvl="1">
              <a:spcAft>
                <a:spcPts val="600"/>
              </a:spcAft>
              <a:buFont typeface="Arial" panose="020B0604020202020204" pitchFamily="34" charset="0"/>
              <a:buChar char="•"/>
            </a:pPr>
            <a:r>
              <a:rPr lang="en-US" sz="2000" dirty="0"/>
              <a:t>Does the first or second Tuesday in December work for you?</a:t>
            </a:r>
          </a:p>
          <a:p>
            <a:pPr marL="0" indent="0">
              <a:spcAft>
                <a:spcPts val="600"/>
              </a:spcAft>
              <a:buNone/>
            </a:pPr>
            <a:endParaRPr lang="en-US" sz="2400" dirty="0"/>
          </a:p>
          <a:p>
            <a:endParaRPr lang="en-US" sz="2400"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2518036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D62750-81B6-651A-02D9-FFC46A9262B5}"/>
              </a:ext>
            </a:extLst>
          </p:cNvPr>
          <p:cNvSpPr/>
          <p:nvPr/>
        </p:nvSpPr>
        <p:spPr>
          <a:xfrm>
            <a:off x="237067" y="6129867"/>
            <a:ext cx="2619022" cy="598311"/>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BCB4C03-45E9-6D1D-0DAD-610CF66C593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4805" t="12763" r="17568"/>
          <a:stretch/>
        </p:blipFill>
        <p:spPr>
          <a:xfrm>
            <a:off x="0" y="8878"/>
            <a:ext cx="9143980" cy="6849121"/>
          </a:xfrm>
          <a:prstGeom prst="rect">
            <a:avLst/>
          </a:prstGeom>
        </p:spPr>
      </p:pic>
      <p:sp>
        <p:nvSpPr>
          <p:cNvPr id="4" name="Title 1">
            <a:extLst>
              <a:ext uri="{FF2B5EF4-FFF2-40B4-BE49-F238E27FC236}">
                <a16:creationId xmlns:a16="http://schemas.microsoft.com/office/drawing/2014/main" id="{295243F8-A13C-7681-0E47-93ECB54DA6F6}"/>
              </a:ext>
            </a:extLst>
          </p:cNvPr>
          <p:cNvSpPr txBox="1">
            <a:spLocks/>
          </p:cNvSpPr>
          <p:nvPr/>
        </p:nvSpPr>
        <p:spPr>
          <a:xfrm>
            <a:off x="630936" y="941832"/>
            <a:ext cx="7879842" cy="2057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a:spcAft>
                <a:spcPts val="600"/>
              </a:spcAft>
            </a:pPr>
            <a:r>
              <a:rPr lang="en-US">
                <a:solidFill>
                  <a:schemeClr val="bg1"/>
                </a:solidFill>
              </a:rPr>
              <a:t>Questions?</a:t>
            </a:r>
          </a:p>
        </p:txBody>
      </p:sp>
      <p:sp>
        <p:nvSpPr>
          <p:cNvPr id="5" name="Text Placeholder 2">
            <a:extLst>
              <a:ext uri="{FF2B5EF4-FFF2-40B4-BE49-F238E27FC236}">
                <a16:creationId xmlns:a16="http://schemas.microsoft.com/office/drawing/2014/main" id="{F15DA4E1-6407-D17E-A301-A6189DE2F8A4}"/>
              </a:ext>
            </a:extLst>
          </p:cNvPr>
          <p:cNvSpPr txBox="1">
            <a:spLocks/>
          </p:cNvSpPr>
          <p:nvPr/>
        </p:nvSpPr>
        <p:spPr>
          <a:xfrm>
            <a:off x="630936" y="3502152"/>
            <a:ext cx="7879842" cy="1472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solidFill>
                <a:schemeClr val="bg1"/>
              </a:solidFill>
            </a:endParaRPr>
          </a:p>
        </p:txBody>
      </p:sp>
      <p:pic>
        <p:nvPicPr>
          <p:cNvPr id="7" name="Graphic 6">
            <a:extLst>
              <a:ext uri="{FF2B5EF4-FFF2-40B4-BE49-F238E27FC236}">
                <a16:creationId xmlns:a16="http://schemas.microsoft.com/office/drawing/2014/main" id="{BAB5A995-7DD5-1D81-9607-1CF3FBE17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38" y="5473493"/>
            <a:ext cx="3836519" cy="442675"/>
          </a:xfrm>
          <a:prstGeom prst="rect">
            <a:avLst/>
          </a:prstGeom>
        </p:spPr>
      </p:pic>
    </p:spTree>
    <p:extLst>
      <p:ext uri="{BB962C8B-B14F-4D97-AF65-F5344CB8AC3E}">
        <p14:creationId xmlns:p14="http://schemas.microsoft.com/office/powerpoint/2010/main" val="32563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E445-4724-941F-6883-64F3B5647BAC}"/>
              </a:ext>
            </a:extLst>
          </p:cNvPr>
          <p:cNvSpPr>
            <a:spLocks noGrp="1"/>
          </p:cNvSpPr>
          <p:nvPr>
            <p:ph type="title"/>
          </p:nvPr>
        </p:nvSpPr>
        <p:spPr/>
        <p:txBody>
          <a:bodyPr/>
          <a:lstStyle/>
          <a:p>
            <a:r>
              <a:rPr lang="en-US">
                <a:solidFill>
                  <a:schemeClr val="accent4"/>
                </a:solidFill>
              </a:rPr>
              <a:t>Next Steps</a:t>
            </a:r>
          </a:p>
        </p:txBody>
      </p:sp>
      <p:sp>
        <p:nvSpPr>
          <p:cNvPr id="3" name="Content Placeholder 2">
            <a:extLst>
              <a:ext uri="{FF2B5EF4-FFF2-40B4-BE49-F238E27FC236}">
                <a16:creationId xmlns:a16="http://schemas.microsoft.com/office/drawing/2014/main" id="{B2A10101-F52E-4184-AD22-84F32BB89C20}"/>
              </a:ext>
            </a:extLst>
          </p:cNvPr>
          <p:cNvSpPr>
            <a:spLocks noGrp="1"/>
          </p:cNvSpPr>
          <p:nvPr>
            <p:ph idx="1"/>
          </p:nvPr>
        </p:nvSpPr>
        <p:spPr>
          <a:xfrm>
            <a:off x="628650" y="1690688"/>
            <a:ext cx="7015323" cy="4351338"/>
          </a:xfrm>
        </p:spPr>
        <p:txBody>
          <a:bodyPr>
            <a:normAutofit/>
          </a:bodyPr>
          <a:lstStyle/>
          <a:p>
            <a:pPr marL="274320" indent="-274320">
              <a:spcAft>
                <a:spcPts val="600"/>
              </a:spcAft>
            </a:pPr>
            <a:r>
              <a:rPr lang="en-US" sz="2400" dirty="0"/>
              <a:t>Meetings will be held on the last Tuesday of every month</a:t>
            </a:r>
          </a:p>
          <a:p>
            <a:pPr lvl="1">
              <a:spcAft>
                <a:spcPts val="600"/>
              </a:spcAft>
              <a:buFont typeface="Arial" panose="020B0604020202020204" pitchFamily="34" charset="0"/>
              <a:buChar char="•"/>
            </a:pPr>
            <a:r>
              <a:rPr lang="en-US" sz="2000" dirty="0"/>
              <a:t>Next meeting is </a:t>
            </a:r>
            <a:r>
              <a:rPr lang="en-US" sz="2000"/>
              <a:t>currently scheduled for November 26</a:t>
            </a:r>
            <a:endParaRPr lang="en-US" sz="2000" dirty="0"/>
          </a:p>
          <a:p>
            <a:pPr marL="274320" indent="-274320">
              <a:spcAft>
                <a:spcPts val="600"/>
              </a:spcAft>
            </a:pPr>
            <a:r>
              <a:rPr lang="en-US" sz="2400" dirty="0"/>
              <a:t>We will share slides usually the morning of the meeting</a:t>
            </a:r>
          </a:p>
          <a:p>
            <a:pPr marL="274320" indent="-274320">
              <a:spcAft>
                <a:spcPts val="600"/>
              </a:spcAft>
            </a:pPr>
            <a:r>
              <a:rPr lang="en-US" sz="2400" dirty="0"/>
              <a:t>We are aiming to send the August, September, and October meeting summaries before the next Steering Committee meeting</a:t>
            </a:r>
          </a:p>
          <a:p>
            <a:endParaRPr lang="en-US" sz="2400"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414112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3CB47-71B3-257E-3124-AEACE0C71F78}"/>
              </a:ext>
            </a:extLst>
          </p:cNvPr>
          <p:cNvSpPr>
            <a:spLocks noGrp="1"/>
          </p:cNvSpPr>
          <p:nvPr>
            <p:ph type="title"/>
          </p:nvPr>
        </p:nvSpPr>
        <p:spPr>
          <a:xfrm>
            <a:off x="614058" y="1596543"/>
            <a:ext cx="7938651" cy="2852737"/>
          </a:xfrm>
        </p:spPr>
        <p:txBody>
          <a:bodyPr/>
          <a:lstStyle/>
          <a:p>
            <a:r>
              <a:rPr lang="en-US" dirty="0"/>
              <a:t>Waitlist Waiver Priority Needs Assessment (WPNA) Update</a:t>
            </a:r>
          </a:p>
        </p:txBody>
      </p:sp>
    </p:spTree>
    <p:extLst>
      <p:ext uri="{BB962C8B-B14F-4D97-AF65-F5344CB8AC3E}">
        <p14:creationId xmlns:p14="http://schemas.microsoft.com/office/powerpoint/2010/main" val="936211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DA14-7249-852F-E561-4F3339535A54}"/>
              </a:ext>
            </a:extLst>
          </p:cNvPr>
          <p:cNvSpPr>
            <a:spLocks noGrp="1"/>
          </p:cNvSpPr>
          <p:nvPr>
            <p:ph type="title"/>
          </p:nvPr>
        </p:nvSpPr>
        <p:spPr/>
        <p:txBody>
          <a:bodyPr>
            <a:normAutofit/>
          </a:bodyPr>
          <a:lstStyle/>
          <a:p>
            <a:r>
              <a:rPr lang="en-US" dirty="0"/>
              <a:t>Waiver Priority Needs Assessment (WPNA)</a:t>
            </a:r>
          </a:p>
        </p:txBody>
      </p:sp>
      <p:sp>
        <p:nvSpPr>
          <p:cNvPr id="3" name="Content Placeholder 2">
            <a:extLst>
              <a:ext uri="{FF2B5EF4-FFF2-40B4-BE49-F238E27FC236}">
                <a16:creationId xmlns:a16="http://schemas.microsoft.com/office/drawing/2014/main" id="{B95C0A4A-C7CD-17FF-322B-3D0F41BA8782}"/>
              </a:ext>
            </a:extLst>
          </p:cNvPr>
          <p:cNvSpPr>
            <a:spLocks noGrp="1"/>
          </p:cNvSpPr>
          <p:nvPr>
            <p:ph idx="1"/>
          </p:nvPr>
        </p:nvSpPr>
        <p:spPr>
          <a:xfrm>
            <a:off x="628650" y="1547018"/>
            <a:ext cx="7815262" cy="4351338"/>
          </a:xfrm>
        </p:spPr>
        <p:txBody>
          <a:bodyPr vert="horz" lIns="91440" tIns="45720" rIns="91440" bIns="45720" rtlCol="0" anchor="t">
            <a:normAutofit/>
          </a:bodyPr>
          <a:lstStyle/>
          <a:p>
            <a:pPr marL="0" indent="0">
              <a:buNone/>
            </a:pPr>
            <a:r>
              <a:rPr lang="en-US" dirty="0"/>
              <a:t> </a:t>
            </a:r>
          </a:p>
          <a:p>
            <a:pPr lvl="1"/>
            <a:r>
              <a:rPr lang="en-US" dirty="0"/>
              <a:t>Current, optional prescreening form available for Iowans to complete and submit urgent and emergency needs to HHS while on the waitlist.</a:t>
            </a:r>
          </a:p>
          <a:p>
            <a:pPr lvl="1"/>
            <a:r>
              <a:rPr lang="en-US" dirty="0"/>
              <a:t>The form asks for three types of information: 1) basic identification information and type of waiver applied for, 2) Emergency Need Criteria, and 3) Urgent Need Criteria.</a:t>
            </a:r>
          </a:p>
          <a:p>
            <a:pPr lvl="2"/>
            <a:r>
              <a:rPr lang="en-US" dirty="0"/>
              <a:t>There is space left for people to add detail about their emergency and urgent need criteria at the end of the assessment.</a:t>
            </a:r>
          </a:p>
          <a:p>
            <a:pPr lvl="1"/>
            <a:endParaRPr lang="en-US" dirty="0"/>
          </a:p>
          <a:p>
            <a:pPr lvl="1"/>
            <a:endParaRPr lang="en-US" dirty="0"/>
          </a:p>
        </p:txBody>
      </p:sp>
    </p:spTree>
    <p:extLst>
      <p:ext uri="{BB962C8B-B14F-4D97-AF65-F5344CB8AC3E}">
        <p14:creationId xmlns:p14="http://schemas.microsoft.com/office/powerpoint/2010/main" val="3727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DA14-7249-852F-E561-4F3339535A54}"/>
              </a:ext>
            </a:extLst>
          </p:cNvPr>
          <p:cNvSpPr>
            <a:spLocks noGrp="1"/>
          </p:cNvSpPr>
          <p:nvPr>
            <p:ph type="title"/>
          </p:nvPr>
        </p:nvSpPr>
        <p:spPr>
          <a:xfrm>
            <a:off x="628650" y="563430"/>
            <a:ext cx="7886700" cy="1325563"/>
          </a:xfrm>
        </p:spPr>
        <p:txBody>
          <a:bodyPr>
            <a:normAutofit/>
          </a:bodyPr>
          <a:lstStyle/>
          <a:p>
            <a:r>
              <a:rPr lang="en-US" dirty="0"/>
              <a:t>Emergency Need Criteria Questions</a:t>
            </a:r>
          </a:p>
        </p:txBody>
      </p:sp>
      <p:sp>
        <p:nvSpPr>
          <p:cNvPr id="3" name="Content Placeholder 2">
            <a:extLst>
              <a:ext uri="{FF2B5EF4-FFF2-40B4-BE49-F238E27FC236}">
                <a16:creationId xmlns:a16="http://schemas.microsoft.com/office/drawing/2014/main" id="{B95C0A4A-C7CD-17FF-322B-3D0F41BA8782}"/>
              </a:ext>
            </a:extLst>
          </p:cNvPr>
          <p:cNvSpPr>
            <a:spLocks noGrp="1"/>
          </p:cNvSpPr>
          <p:nvPr>
            <p:ph idx="1"/>
          </p:nvPr>
        </p:nvSpPr>
        <p:spPr>
          <a:xfrm>
            <a:off x="628650" y="1972018"/>
            <a:ext cx="7708106" cy="3926337"/>
          </a:xfrm>
        </p:spPr>
        <p:txBody>
          <a:bodyPr>
            <a:normAutofit fontScale="92500" lnSpcReduction="20000"/>
          </a:bodyPr>
          <a:lstStyle/>
          <a:p>
            <a:r>
              <a:rPr lang="en-US" dirty="0"/>
              <a:t> The usual caregiver has died or is incapable of providing care, and no other caregivers are available to provide needed supports</a:t>
            </a:r>
          </a:p>
          <a:p>
            <a:r>
              <a:rPr lang="en-US" dirty="0"/>
              <a:t>The applicant has lost primary residence or will be losing housing within 30 days and has no other housing options available</a:t>
            </a:r>
          </a:p>
          <a:p>
            <a:r>
              <a:rPr lang="en-US" dirty="0"/>
              <a:t>The applicant is living in a homeless shelter and no alternative housing options are available</a:t>
            </a:r>
          </a:p>
          <a:p>
            <a:r>
              <a:rPr lang="en-US" dirty="0"/>
              <a:t>There is founded abuse or neglect by a caregiver or others living within the home of the applicant, and the applicant must move from the home</a:t>
            </a:r>
          </a:p>
          <a:p>
            <a:pPr lvl="1"/>
            <a:endParaRPr lang="en-US" dirty="0"/>
          </a:p>
          <a:p>
            <a:pPr lvl="1"/>
            <a:endParaRPr lang="en-US" dirty="0"/>
          </a:p>
        </p:txBody>
      </p:sp>
    </p:spTree>
    <p:extLst>
      <p:ext uri="{BB962C8B-B14F-4D97-AF65-F5344CB8AC3E}">
        <p14:creationId xmlns:p14="http://schemas.microsoft.com/office/powerpoint/2010/main" val="17591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DA14-7249-852F-E561-4F3339535A54}"/>
              </a:ext>
            </a:extLst>
          </p:cNvPr>
          <p:cNvSpPr>
            <a:spLocks noGrp="1"/>
          </p:cNvSpPr>
          <p:nvPr>
            <p:ph type="title"/>
          </p:nvPr>
        </p:nvSpPr>
        <p:spPr>
          <a:xfrm>
            <a:off x="628650" y="563430"/>
            <a:ext cx="7886700" cy="1325563"/>
          </a:xfrm>
        </p:spPr>
        <p:txBody>
          <a:bodyPr>
            <a:normAutofit/>
          </a:bodyPr>
          <a:lstStyle/>
          <a:p>
            <a:r>
              <a:rPr lang="en-US" dirty="0"/>
              <a:t>Emergency Need Criteria Questions continued…</a:t>
            </a:r>
          </a:p>
        </p:txBody>
      </p:sp>
      <p:sp>
        <p:nvSpPr>
          <p:cNvPr id="3" name="Content Placeholder 2">
            <a:extLst>
              <a:ext uri="{FF2B5EF4-FFF2-40B4-BE49-F238E27FC236}">
                <a16:creationId xmlns:a16="http://schemas.microsoft.com/office/drawing/2014/main" id="{B95C0A4A-C7CD-17FF-322B-3D0F41BA8782}"/>
              </a:ext>
            </a:extLst>
          </p:cNvPr>
          <p:cNvSpPr>
            <a:spLocks noGrp="1"/>
          </p:cNvSpPr>
          <p:nvPr>
            <p:ph idx="1"/>
          </p:nvPr>
        </p:nvSpPr>
        <p:spPr>
          <a:xfrm>
            <a:off x="628650" y="1972018"/>
            <a:ext cx="7708106" cy="3926337"/>
          </a:xfrm>
        </p:spPr>
        <p:txBody>
          <a:bodyPr>
            <a:normAutofit fontScale="85000" lnSpcReduction="20000"/>
          </a:bodyPr>
          <a:lstStyle/>
          <a:p>
            <a:r>
              <a:rPr lang="en-US" dirty="0"/>
              <a:t> The applicant cannot meet basic health and safety needs without immediate supports (Not applicable to children under the age of 18 due to parental responsibility)</a:t>
            </a:r>
          </a:p>
          <a:p>
            <a:r>
              <a:rPr lang="en-US" dirty="0"/>
              <a:t>There is reasonable belief that person is in imminent danger, or would be subject to abuse or neglect if the person does not receive immediate support or services</a:t>
            </a:r>
          </a:p>
          <a:p>
            <a:r>
              <a:rPr lang="en-US" dirty="0"/>
              <a:t>The applicant is in crisis and institutionalization is imminent without supports in the next 30-60 days</a:t>
            </a:r>
          </a:p>
          <a:p>
            <a:r>
              <a:rPr lang="en-US" dirty="0"/>
              <a:t>The caregiver is in extreme duress and can no longer provide for the applicant’s health and safety without supports in the next 30-60 days</a:t>
            </a:r>
          </a:p>
          <a:p>
            <a:pPr lvl="1"/>
            <a:endParaRPr lang="en-US" dirty="0"/>
          </a:p>
          <a:p>
            <a:pPr lvl="1"/>
            <a:endParaRPr lang="en-US" dirty="0"/>
          </a:p>
        </p:txBody>
      </p:sp>
    </p:spTree>
    <p:extLst>
      <p:ext uri="{BB962C8B-B14F-4D97-AF65-F5344CB8AC3E}">
        <p14:creationId xmlns:p14="http://schemas.microsoft.com/office/powerpoint/2010/main" val="18109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5012-4366-47A6-C008-1B26908C71E4}"/>
              </a:ext>
            </a:extLst>
          </p:cNvPr>
          <p:cNvSpPr>
            <a:spLocks noGrp="1"/>
          </p:cNvSpPr>
          <p:nvPr>
            <p:ph type="title"/>
          </p:nvPr>
        </p:nvSpPr>
        <p:spPr/>
        <p:txBody>
          <a:bodyPr/>
          <a:lstStyle/>
          <a:p>
            <a:r>
              <a:rPr lang="en-US" dirty="0"/>
              <a:t>Urgent Needs Criteria Questions </a:t>
            </a:r>
          </a:p>
        </p:txBody>
      </p:sp>
      <p:sp>
        <p:nvSpPr>
          <p:cNvPr id="3" name="Content Placeholder 2">
            <a:extLst>
              <a:ext uri="{FF2B5EF4-FFF2-40B4-BE49-F238E27FC236}">
                <a16:creationId xmlns:a16="http://schemas.microsoft.com/office/drawing/2014/main" id="{7B40E9DD-95D7-DA96-52BB-FF6192986874}"/>
              </a:ext>
            </a:extLst>
          </p:cNvPr>
          <p:cNvSpPr>
            <a:spLocks noGrp="1"/>
          </p:cNvSpPr>
          <p:nvPr>
            <p:ph idx="1"/>
          </p:nvPr>
        </p:nvSpPr>
        <p:spPr>
          <a:xfrm>
            <a:off x="628650" y="1690689"/>
            <a:ext cx="7886700" cy="4410869"/>
          </a:xfrm>
        </p:spPr>
        <p:txBody>
          <a:bodyPr vert="horz" lIns="91440" tIns="45720" rIns="91440" bIns="45720" rtlCol="0" anchor="t">
            <a:normAutofit fontScale="92500" lnSpcReduction="10000"/>
          </a:bodyPr>
          <a:lstStyle/>
          <a:p>
            <a:r>
              <a:rPr lang="en-US" dirty="0"/>
              <a:t>The caregiver will need support within 60 days in order for the applicant to remain living in the current situation</a:t>
            </a:r>
          </a:p>
          <a:p>
            <a:r>
              <a:rPr lang="en-US" dirty="0"/>
              <a:t>The caregiver will be unable to continue to provide care within the next 60 days</a:t>
            </a:r>
          </a:p>
          <a:p>
            <a:r>
              <a:rPr lang="en-US" dirty="0"/>
              <a:t>The caregiver is 55 years of age or older and has a chronic or long-term physical or psychological condition that limits the ability to provide care</a:t>
            </a:r>
          </a:p>
          <a:p>
            <a:r>
              <a:rPr lang="en-US" dirty="0"/>
              <a:t>The applicant is living in temporary housing and plans to move within 31 to 120 days</a:t>
            </a:r>
          </a:p>
          <a:p>
            <a:r>
              <a:rPr lang="en-US" dirty="0"/>
              <a:t>The applicant is losing permanent housing and plans to move within 31 to 120 days</a:t>
            </a:r>
          </a:p>
          <a:p>
            <a:pPr marL="0" indent="0">
              <a:buNone/>
            </a:pPr>
            <a:endParaRPr lang="en-US" dirty="0"/>
          </a:p>
        </p:txBody>
      </p:sp>
    </p:spTree>
    <p:extLst>
      <p:ext uri="{BB962C8B-B14F-4D97-AF65-F5344CB8AC3E}">
        <p14:creationId xmlns:p14="http://schemas.microsoft.com/office/powerpoint/2010/main" val="99590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C84B-F289-A9B5-09E9-AD2A6C45A494}"/>
              </a:ext>
            </a:extLst>
          </p:cNvPr>
          <p:cNvSpPr>
            <a:spLocks noGrp="1"/>
          </p:cNvSpPr>
          <p:nvPr>
            <p:ph type="title"/>
          </p:nvPr>
        </p:nvSpPr>
        <p:spPr/>
        <p:txBody>
          <a:bodyPr/>
          <a:lstStyle/>
          <a:p>
            <a:r>
              <a:rPr lang="en-US" dirty="0"/>
              <a:t>Urgent Needs Criteria Questions Continued…</a:t>
            </a:r>
          </a:p>
        </p:txBody>
      </p:sp>
      <p:sp>
        <p:nvSpPr>
          <p:cNvPr id="3" name="Content Placeholder 2">
            <a:extLst>
              <a:ext uri="{FF2B5EF4-FFF2-40B4-BE49-F238E27FC236}">
                <a16:creationId xmlns:a16="http://schemas.microsoft.com/office/drawing/2014/main" id="{1C7852B3-239D-01E5-9DD6-AB8D718D04CC}"/>
              </a:ext>
            </a:extLst>
          </p:cNvPr>
          <p:cNvSpPr>
            <a:spLocks noGrp="1"/>
          </p:cNvSpPr>
          <p:nvPr>
            <p:ph idx="1"/>
          </p:nvPr>
        </p:nvSpPr>
        <p:spPr/>
        <p:txBody>
          <a:bodyPr>
            <a:normAutofit fontScale="92500" lnSpcReduction="10000"/>
          </a:bodyPr>
          <a:lstStyle/>
          <a:p>
            <a:r>
              <a:rPr lang="en-US" dirty="0"/>
              <a:t>The caregiver will be unable to be employed if services are not available</a:t>
            </a:r>
          </a:p>
          <a:p>
            <a:r>
              <a:rPr lang="en-US" dirty="0"/>
              <a:t>There is a potential risk of abuse or neglect by a caregiver or others within the home of the applicant</a:t>
            </a:r>
          </a:p>
          <a:p>
            <a:r>
              <a:rPr lang="en-US" dirty="0"/>
              <a:t>The applicant has behaviors that put the applicant at risk</a:t>
            </a:r>
          </a:p>
          <a:p>
            <a:r>
              <a:rPr lang="en-US" dirty="0"/>
              <a:t>The applicant has behaviors that put others at risk</a:t>
            </a:r>
          </a:p>
          <a:p>
            <a:r>
              <a:rPr lang="en-US" dirty="0"/>
              <a:t>The applicant is at risk of facility placement when needs could be met through community-based services</a:t>
            </a:r>
          </a:p>
        </p:txBody>
      </p:sp>
    </p:spTree>
    <p:extLst>
      <p:ext uri="{BB962C8B-B14F-4D97-AF65-F5344CB8AC3E}">
        <p14:creationId xmlns:p14="http://schemas.microsoft.com/office/powerpoint/2010/main" val="333354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672DD2-9FE8-2727-42DC-8BF622C02A4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06980880"/>
      </p:ext>
    </p:extLst>
  </p:cSld>
  <p:clrMapOvr>
    <a:masterClrMapping/>
  </p:clrMapOvr>
</p:sld>
</file>

<file path=ppt/theme/theme1.xml><?xml version="1.0" encoding="utf-8"?>
<a:theme xmlns:a="http://schemas.openxmlformats.org/drawingml/2006/main" name="Office Theme">
  <a:themeElements>
    <a:clrScheme name="Gov Office Swatches">
      <a:dk1>
        <a:sysClr val="windowText" lastClr="000000"/>
      </a:dk1>
      <a:lt1>
        <a:sysClr val="window" lastClr="FFFFFF"/>
      </a:lt1>
      <a:dk2>
        <a:srgbClr val="4B4D4F"/>
      </a:dk2>
      <a:lt2>
        <a:srgbClr val="E7E6E6"/>
      </a:lt2>
      <a:accent1>
        <a:srgbClr val="04627A"/>
      </a:accent1>
      <a:accent2>
        <a:srgbClr val="C6D668"/>
      </a:accent2>
      <a:accent3>
        <a:srgbClr val="E0A626"/>
      </a:accent3>
      <a:accent4>
        <a:srgbClr val="18405B"/>
      </a:accent4>
      <a:accent5>
        <a:srgbClr val="70C8B8"/>
      </a:accent5>
      <a:accent6>
        <a:srgbClr val="2C6358"/>
      </a:accent6>
      <a:hlink>
        <a:srgbClr val="0070C0"/>
      </a:hlink>
      <a:folHlink>
        <a:srgbClr val="694C60"/>
      </a:folHlink>
    </a:clrScheme>
    <a:fontScheme name="Gov Office HHS Work Sans">
      <a:majorFont>
        <a:latin typeface="Work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7cd5091-e2fe-43bc-b533-050c0e714363">
      <Terms xmlns="http://schemas.microsoft.com/office/infopath/2007/PartnerControls"/>
    </lcf76f155ced4ddcb4097134ff3c332f>
    <TaxCatchAll xmlns="200163ce-e302-4853-a1b4-405f06e3fb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06397D9D0BD54283E96450C4F32067" ma:contentTypeVersion="14" ma:contentTypeDescription="Create a new document." ma:contentTypeScope="" ma:versionID="86b52bc61dbc957a86b8fc1da34ac18e">
  <xsd:schema xmlns:xsd="http://www.w3.org/2001/XMLSchema" xmlns:xs="http://www.w3.org/2001/XMLSchema" xmlns:p="http://schemas.microsoft.com/office/2006/metadata/properties" xmlns:ns2="47cd5091-e2fe-43bc-b533-050c0e714363" xmlns:ns3="200163ce-e302-4853-a1b4-405f06e3fb4f" targetNamespace="http://schemas.microsoft.com/office/2006/metadata/properties" ma:root="true" ma:fieldsID="317461ee680429e14f2350c4752c33c6" ns2:_="" ns3:_="">
    <xsd:import namespace="47cd5091-e2fe-43bc-b533-050c0e714363"/>
    <xsd:import namespace="200163ce-e302-4853-a1b4-405f06e3fb4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d5091-e2fe-43bc-b533-050c0e7143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0163ce-e302-4853-a1b4-405f06e3fb4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3892b5e-a56c-4534-b95a-5d12a50d6bd3}" ma:internalName="TaxCatchAll" ma:showField="CatchAllData" ma:web="200163ce-e302-4853-a1b4-405f06e3fb4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627B4-8A32-4CF7-B1B4-25BBB5845195}">
  <ds:schemaRefs>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terms/"/>
    <ds:schemaRef ds:uri="47cd5091-e2fe-43bc-b533-050c0e714363"/>
    <ds:schemaRef ds:uri="http://purl.org/dc/dcmitype/"/>
    <ds:schemaRef ds:uri="http://schemas.microsoft.com/office/infopath/2007/PartnerControls"/>
    <ds:schemaRef ds:uri="200163ce-e302-4853-a1b4-405f06e3fb4f"/>
  </ds:schemaRefs>
</ds:datastoreItem>
</file>

<file path=customXml/itemProps2.xml><?xml version="1.0" encoding="utf-8"?>
<ds:datastoreItem xmlns:ds="http://schemas.openxmlformats.org/officeDocument/2006/customXml" ds:itemID="{665223DF-498D-4D6A-9F6F-C14952D04E68}">
  <ds:schemaRefs>
    <ds:schemaRef ds:uri="http://schemas.microsoft.com/sharepoint/v3/contenttype/forms"/>
  </ds:schemaRefs>
</ds:datastoreItem>
</file>

<file path=customXml/itemProps3.xml><?xml version="1.0" encoding="utf-8"?>
<ds:datastoreItem xmlns:ds="http://schemas.openxmlformats.org/officeDocument/2006/customXml" ds:itemID="{2CDBA7EF-1544-4615-BE70-B2F7F42E8811}">
  <ds:schemaRefs>
    <ds:schemaRef ds:uri="200163ce-e302-4853-a1b4-405f06e3fb4f"/>
    <ds:schemaRef ds:uri="47cd5091-e2fe-43bc-b533-050c0e7143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535</TotalTime>
  <Words>1601</Words>
  <Application>Microsoft Office PowerPoint</Application>
  <PresentationFormat>On-screen Show (4:3)</PresentationFormat>
  <Paragraphs>138</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Iowa Hope and Opportunity in Many Environments (HOME)</vt:lpstr>
      <vt:lpstr>Agenda</vt:lpstr>
      <vt:lpstr>Waitlist Waiver Priority Needs Assessment (WPNA) Update</vt:lpstr>
      <vt:lpstr>Waiver Priority Needs Assessment (WPNA)</vt:lpstr>
      <vt:lpstr>Emergency Need Criteria Questions</vt:lpstr>
      <vt:lpstr>Emergency Need Criteria Questions continued…</vt:lpstr>
      <vt:lpstr>Urgent Needs Criteria Questions </vt:lpstr>
      <vt:lpstr>Urgent Needs Criteria Questions Continued…</vt:lpstr>
      <vt:lpstr>PowerPoint Presentation</vt:lpstr>
      <vt:lpstr>Case Management Milestones and Accomplishments 2024</vt:lpstr>
      <vt:lpstr>Developed Case Management Certification and Refresher</vt:lpstr>
      <vt:lpstr>Configured Certification to Work Within Learning Management System (LMS) - Trualta</vt:lpstr>
      <vt:lpstr>Creating Training FAQ for new users (in progress)</vt:lpstr>
      <vt:lpstr>Developing an Accessing Community Resources Training (in progress)</vt:lpstr>
      <vt:lpstr>Community-Based Case Manager (CBCM) Ratios </vt:lpstr>
      <vt:lpstr>Additional Case Manager to Member Ratio Research</vt:lpstr>
      <vt:lpstr>PowerPoint Presentation</vt:lpstr>
      <vt:lpstr>Uniform Assessment</vt:lpstr>
      <vt:lpstr>Current Assessment Process</vt:lpstr>
      <vt:lpstr>Stakeholder Input</vt:lpstr>
      <vt:lpstr>Conflict-Free Assessment Requirement</vt:lpstr>
      <vt:lpstr>Updated Uniform Assessment Process</vt:lpstr>
      <vt:lpstr>Scheduling the November Meeting</vt:lpstr>
      <vt:lpstr>When would the SC prefer to meet?</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Meeting Slides: September 2024</dc:title>
  <dc:creator>Jordan, Laura</dc:creator>
  <cp:lastModifiedBy>Maddie Vincent</cp:lastModifiedBy>
  <cp:revision>26</cp:revision>
  <dcterms:created xsi:type="dcterms:W3CDTF">2023-12-28T19:16:15Z</dcterms:created>
  <dcterms:modified xsi:type="dcterms:W3CDTF">2024-10-29T14:03:59Z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0x0101000D06397D9D0BD54283E96450C4F32067</vt:lpwstr>
  </property>
  <property fmtid="{D5CDD505-2E9C-101B-9397-08002B2CF9AE}" pid="3" name="MediaServiceImageTags">
    <vt:lpwstr/>
  </property>
</Properties>
</file>