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372" r:id="rId3"/>
    <p:sldId id="376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407" r:id="rId15"/>
    <p:sldId id="36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7097" autoAdjust="0"/>
  </p:normalViewPr>
  <p:slideViewPr>
    <p:cSldViewPr snapToGrid="0" snapToObjects="1">
      <p:cViewPr varScale="1">
        <p:scale>
          <a:sx n="107" d="100"/>
          <a:sy n="107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FDC2D6-9C22-4DFD-293E-3B4DBABBE962}"/>
              </a:ext>
            </a:extLst>
          </p:cNvPr>
          <p:cNvSpPr txBox="1"/>
          <p:nvPr userDrawn="1"/>
        </p:nvSpPr>
        <p:spPr>
          <a:xfrm>
            <a:off x="9040737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KIDS’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2DFDDBF-99F4-B062-77D3-1A6516AC6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9C32F1B2-3568-B8B4-8BC8-828B7E3B2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49"/>
            <a:ext cx="12191999" cy="6413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6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artoon bird holding a white sign&#10;&#10;Description automatically generated">
            <a:extLst>
              <a:ext uri="{FF2B5EF4-FFF2-40B4-BE49-F238E27FC236}">
                <a16:creationId xmlns:a16="http://schemas.microsoft.com/office/drawing/2014/main" id="{8DA76149-5A69-AAA8-0AD4-425FCFE30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498" y="-1"/>
            <a:ext cx="29919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27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artoon bird holding a white sign&#10;&#10;Description automatically generated">
            <a:extLst>
              <a:ext uri="{FF2B5EF4-FFF2-40B4-BE49-F238E27FC236}">
                <a16:creationId xmlns:a16="http://schemas.microsoft.com/office/drawing/2014/main" id="{0EFED7BA-A45F-067F-1F04-A5D9CFB1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2498" y="-1"/>
            <a:ext cx="29919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6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61D2154-E488-ADAC-E534-58FF92F26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EABD34-8C15-BD54-FEA5-53E8638AE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40858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279029-4B82-05CF-219D-181B86C7A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3447318"/>
            <a:ext cx="3331681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with Bars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C961381-3ACC-D2FC-E9CB-3A868FB57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438" y="4545706"/>
            <a:ext cx="4096314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none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878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6F508E-037B-DA86-AE66-014888F7A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5A4A98C-CFAA-6356-5F93-D9AA7790DCF7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82F96-B2C6-6994-3027-A3118CC3E3DA}"/>
              </a:ext>
            </a:extLst>
          </p:cNvPr>
          <p:cNvSpPr txBox="1"/>
          <p:nvPr userDrawn="1"/>
        </p:nvSpPr>
        <p:spPr>
          <a:xfrm>
            <a:off x="2153976" y="6546858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20B18-251A-3EF6-AC66-242A290D8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2CA1F1A-D575-37F2-C3C1-0AE64DD25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A7F39-3913-E6ED-89F3-9A69CD7B50C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4EA8-6D02-B080-6B50-D3724DC04368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333DA2-366B-83A7-5CA6-09A833A6E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  <p15:guide id="9" orient="horz" pos="1608" userDrawn="1">
          <p15:clr>
            <a:srgbClr val="FBAE40"/>
          </p15:clr>
        </p15:guide>
        <p15:guide id="10" pos="1248" userDrawn="1">
          <p15:clr>
            <a:srgbClr val="FBAE40"/>
          </p15:clr>
        </p15:guide>
        <p15:guide id="11" pos="1896" userDrawn="1">
          <p15:clr>
            <a:srgbClr val="FBAE40"/>
          </p15:clr>
        </p15:guide>
        <p15:guide id="12" pos="2544" userDrawn="1">
          <p15:clr>
            <a:srgbClr val="FBAE40"/>
          </p15:clr>
        </p15:guide>
        <p15:guide id="13" pos="3192" userDrawn="1">
          <p15:clr>
            <a:srgbClr val="FBAE40"/>
          </p15:clr>
        </p15:guide>
        <p15:guide id="14" pos="4488" userDrawn="1">
          <p15:clr>
            <a:srgbClr val="FBAE40"/>
          </p15:clr>
        </p15:guide>
        <p15:guide id="15" pos="5136" userDrawn="1">
          <p15:clr>
            <a:srgbClr val="FBAE40"/>
          </p15:clr>
        </p15:guide>
        <p15:guide id="16" pos="6432" userDrawn="1">
          <p15:clr>
            <a:srgbClr val="FBAE40"/>
          </p15:clr>
        </p15:guide>
        <p15:guide id="17" pos="5784" userDrawn="1">
          <p15:clr>
            <a:srgbClr val="FBAE40"/>
          </p15:clr>
        </p15:guide>
        <p15:guide id="18" orient="horz" pos="2160" userDrawn="1">
          <p15:clr>
            <a:srgbClr val="FBAE40"/>
          </p15:clr>
        </p15:guide>
        <p15:guide id="19" orient="horz" pos="2712" userDrawn="1">
          <p15:clr>
            <a:srgbClr val="FBAE40"/>
          </p15:clr>
        </p15:guide>
        <p15:guide id="20" orient="horz" pos="3264" userDrawn="1">
          <p15:clr>
            <a:srgbClr val="FBAE40"/>
          </p15:clr>
        </p15:guide>
        <p15:guide id="21" orient="horz" pos="3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93485-D02C-BD30-B93B-47E56F033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FD0869-90A0-6363-688F-E8A4A4F99C74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4E8BC-8754-84A1-1269-AF41BA6ED441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0D1271-F70D-20F3-20BC-2A7A1EBB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3EBF5-4304-A4E2-5C30-5C81A716E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D921CB-C27A-D7E5-9242-1C124235C5A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093A7-67DF-F0B5-1032-45AA656B5E4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0AB31A-C269-4892-9581-26018C96A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FD649-7F42-9DC1-6AF3-D984E8657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62772C-9C43-5348-5603-DC67A3512588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4DE51-5AC4-C57D-BB77-8F3F1B92ED7B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552A28-BBEC-864F-607E-8914F454E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F682AF-2B40-9423-C60F-39B550B9A13E}"/>
              </a:ext>
            </a:extLst>
          </p:cNvPr>
          <p:cNvSpPr txBox="1"/>
          <p:nvPr userDrawn="1"/>
        </p:nvSpPr>
        <p:spPr>
          <a:xfrm>
            <a:off x="9040737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KIDS’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4458093-950C-C009-E2DC-9884B1FFA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2A103D-B44C-09C1-7BB8-33D77CD43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316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6F708-09D7-5F4C-A4CF-6214D68CD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CE712B-1232-1862-7051-C001F0CF6C5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0D47A-90E0-8839-740B-3AE046850E3B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65D39-D011-29F6-869C-658304922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4ACBD-A565-C824-7644-37ECEE84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7A8FD0-2AC1-275A-9524-9DE4BF6C6B13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5B1B-02D8-1830-0377-E5BA3D9D0906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30ED7C-08A8-47F8-876D-7BB0FD151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58504-26F2-2A14-4D8E-29892EFC2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9E4697-1DF2-48BD-9681-3CCBC4EBCF1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D31BD-AA94-BB57-0266-C82215285BC6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60306-F18B-1B81-9627-21CFD7AAB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06BC8-E960-E24C-878D-B7523027F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20D79B-99BE-30F4-FFDB-B35DFE81DAB5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3A9A-6D3C-07C4-99E0-E6536374381E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BD6EA1-E4C7-1867-86E1-C0D15ADD3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847EEE-7B57-1772-1ED5-D313BE90C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BD71F8-36C7-0D6F-BA71-A4EC45774EB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272FC-04CC-C235-97E0-6DCDA425D8B2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C058F-F07C-CDBF-AE08-F7B35D7D7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>
            <a:cxnSpLocks/>
          </p:cNvCxnSpPr>
          <p:nvPr userDrawn="1"/>
        </p:nvCxnSpPr>
        <p:spPr>
          <a:xfrm>
            <a:off x="3443288" y="2921860"/>
            <a:ext cx="1733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90011-EBAB-AA7A-0BEB-A6874C70F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6ACD5D-F5F8-A848-B9BA-91AAB700F112}"/>
              </a:ext>
            </a:extLst>
          </p:cNvPr>
          <p:cNvCxnSpPr>
            <a:cxnSpLocks/>
          </p:cNvCxnSpPr>
          <p:nvPr userDrawn="1"/>
        </p:nvCxnSpPr>
        <p:spPr>
          <a:xfrm>
            <a:off x="7013575" y="2921860"/>
            <a:ext cx="16926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67C6A6-8114-73E3-9530-83F659442862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9372C-69B8-8E01-3BBF-DAD6ECCE16D8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099F7CB-1D64-2748-5121-FF81353E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1316" userDrawn="1">
          <p15:clr>
            <a:srgbClr val="FBAE40"/>
          </p15:clr>
        </p15:guide>
        <p15:guide id="9" orient="horz" pos="2366" userDrawn="1">
          <p15:clr>
            <a:srgbClr val="FBAE40"/>
          </p15:clr>
        </p15:guide>
        <p15:guide id="14" pos="5544" userDrawn="1">
          <p15:clr>
            <a:srgbClr val="FBAE40"/>
          </p15:clr>
        </p15:guide>
        <p15:guide id="15" pos="6600" userDrawn="1">
          <p15:clr>
            <a:srgbClr val="FBAE40"/>
          </p15:clr>
        </p15:guide>
        <p15:guide id="16" pos="1066" userDrawn="1">
          <p15:clr>
            <a:srgbClr val="FBAE40"/>
          </p15:clr>
        </p15:guide>
        <p15:guide id="17" pos="2118" userDrawn="1">
          <p15:clr>
            <a:srgbClr val="FBAE40"/>
          </p15:clr>
        </p15:guide>
        <p15:guide id="18" pos="3313" userDrawn="1">
          <p15:clr>
            <a:srgbClr val="FBAE40"/>
          </p15:clr>
        </p15:guide>
        <p15:guide id="19" pos="4370" userDrawn="1">
          <p15:clr>
            <a:srgbClr val="FBAE40"/>
          </p15:clr>
        </p15:guide>
        <p15:guide id="20" pos="2169" userDrawn="1">
          <p15:clr>
            <a:srgbClr val="FBAE40"/>
          </p15:clr>
        </p15:guide>
        <p15:guide id="21" pos="3261" userDrawn="1">
          <p15:clr>
            <a:srgbClr val="FBAE40"/>
          </p15:clr>
        </p15:guide>
        <p15:guide id="22" pos="4418" userDrawn="1">
          <p15:clr>
            <a:srgbClr val="FBAE40"/>
          </p15:clr>
        </p15:guide>
        <p15:guide id="23" pos="5490" userDrawn="1">
          <p15:clr>
            <a:srgbClr val="FBAE40"/>
          </p15:clr>
        </p15:guide>
        <p15:guide id="24" pos="6657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2921860"/>
            <a:ext cx="83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DC1DA-C3FD-AB7E-48D3-691676123C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4D14F-B31B-CAB8-5FB9-945EA37FC8EF}"/>
              </a:ext>
            </a:extLst>
          </p:cNvPr>
          <p:cNvCxnSpPr>
            <a:cxnSpLocks/>
          </p:cNvCxnSpPr>
          <p:nvPr userDrawn="1"/>
        </p:nvCxnSpPr>
        <p:spPr>
          <a:xfrm>
            <a:off x="5715000" y="2921860"/>
            <a:ext cx="749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ABC3FA-D70B-45FB-B0C5-595AA93535D8}"/>
              </a:ext>
            </a:extLst>
          </p:cNvPr>
          <p:cNvCxnSpPr>
            <a:cxnSpLocks/>
          </p:cNvCxnSpPr>
          <p:nvPr userDrawn="1"/>
        </p:nvCxnSpPr>
        <p:spPr>
          <a:xfrm>
            <a:off x="8305800" y="2921860"/>
            <a:ext cx="8350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617AE9-9221-2FF1-B4EE-6D815ABA3C1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613F9-8FEE-24AB-9A8A-FF851FBACE9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1CFD4-1F97-25FF-8D49-4886E0C9E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pos="816" userDrawn="1">
          <p15:clr>
            <a:srgbClr val="FBAE40"/>
          </p15:clr>
        </p15:guide>
        <p15:guide id="9" pos="1868" userDrawn="1">
          <p15:clr>
            <a:srgbClr val="FBAE40"/>
          </p15:clr>
        </p15:guide>
        <p15:guide id="10" pos="2500" userDrawn="1">
          <p15:clr>
            <a:srgbClr val="FBAE40"/>
          </p15:clr>
        </p15:guide>
        <p15:guide id="11" pos="3548" userDrawn="1">
          <p15:clr>
            <a:srgbClr val="FBAE40"/>
          </p15:clr>
        </p15:guide>
        <p15:guide id="12" pos="4124" userDrawn="1">
          <p15:clr>
            <a:srgbClr val="FBAE40"/>
          </p15:clr>
        </p15:guide>
        <p15:guide id="13" pos="5175" userDrawn="1">
          <p15:clr>
            <a:srgbClr val="FBAE40"/>
          </p15:clr>
        </p15:guide>
        <p15:guide id="14" pos="5813" userDrawn="1">
          <p15:clr>
            <a:srgbClr val="FBAE40"/>
          </p15:clr>
        </p15:guide>
        <p15:guide id="15" pos="6864" userDrawn="1">
          <p15:clr>
            <a:srgbClr val="FBAE40"/>
          </p15:clr>
        </p15:guide>
        <p15:guide id="16" orient="horz" pos="1315" userDrawn="1">
          <p15:clr>
            <a:srgbClr val="FBAE40"/>
          </p15:clr>
        </p15:guide>
        <p15:guide id="17" orient="horz" pos="2367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pos="2448" userDrawn="1">
          <p15:clr>
            <a:srgbClr val="FBAE40"/>
          </p15:clr>
        </p15:guide>
        <p15:guide id="20" pos="3600" userDrawn="1">
          <p15:clr>
            <a:srgbClr val="FBAE40"/>
          </p15:clr>
        </p15:guide>
        <p15:guide id="21" pos="4072" userDrawn="1">
          <p15:clr>
            <a:srgbClr val="FBAE40"/>
          </p15:clr>
        </p15:guide>
        <p15:guide id="22" pos="5232" userDrawn="1">
          <p15:clr>
            <a:srgbClr val="FBAE40"/>
          </p15:clr>
        </p15:guide>
        <p15:guide id="23" pos="575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28257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57EF6-6A46-C262-4D5B-570FD5AFE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9B4F0C-FBF6-6B23-6019-CE0930AF8B81}"/>
              </a:ext>
            </a:extLst>
          </p:cNvPr>
          <p:cNvCxnSpPr>
            <a:cxnSpLocks/>
          </p:cNvCxnSpPr>
          <p:nvPr userDrawn="1"/>
        </p:nvCxnSpPr>
        <p:spPr>
          <a:xfrm>
            <a:off x="48736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5E7EB7-C08C-A706-75F5-163114F556B0}"/>
              </a:ext>
            </a:extLst>
          </p:cNvPr>
          <p:cNvCxnSpPr>
            <a:cxnSpLocks/>
          </p:cNvCxnSpPr>
          <p:nvPr userDrawn="1"/>
        </p:nvCxnSpPr>
        <p:spPr>
          <a:xfrm>
            <a:off x="69310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9DC6E-06D3-01FD-6A70-A0F2D9B643AA}"/>
              </a:ext>
            </a:extLst>
          </p:cNvPr>
          <p:cNvCxnSpPr>
            <a:cxnSpLocks/>
          </p:cNvCxnSpPr>
          <p:nvPr userDrawn="1"/>
        </p:nvCxnSpPr>
        <p:spPr>
          <a:xfrm>
            <a:off x="89852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3D2A58-F486-9EB8-D8FB-EA5FA2896940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3C2EF-F479-3A51-C2F4-F78E229D7D3C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8D062-335F-DE25-5D16-EA858CB9E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318" userDrawn="1">
          <p15:clr>
            <a:srgbClr val="FBAE40"/>
          </p15:clr>
        </p15:guide>
        <p15:guide id="9" orient="horz" pos="1358" userDrawn="1">
          <p15:clr>
            <a:srgbClr val="FBAE40"/>
          </p15:clr>
        </p15:guide>
        <p15:guide id="10" pos="772" userDrawn="1">
          <p15:clr>
            <a:srgbClr val="FBAE40"/>
          </p15:clr>
        </p15:guide>
        <p15:guide id="11" pos="1724" userDrawn="1">
          <p15:clr>
            <a:srgbClr val="FBAE40"/>
          </p15:clr>
        </p15:guide>
        <p15:guide id="12" pos="3356" userDrawn="1">
          <p15:clr>
            <a:srgbClr val="FBAE40"/>
          </p15:clr>
        </p15:guide>
        <p15:guide id="13" pos="3016" userDrawn="1">
          <p15:clr>
            <a:srgbClr val="FBAE40"/>
          </p15:clr>
        </p15:guide>
        <p15:guide id="14" pos="1464" userDrawn="1">
          <p15:clr>
            <a:srgbClr val="FBAE40"/>
          </p15:clr>
        </p15:guide>
        <p15:guide id="15" pos="4308" userDrawn="1">
          <p15:clr>
            <a:srgbClr val="FBAE40"/>
          </p15:clr>
        </p15:guide>
        <p15:guide id="16" pos="4649" userDrawn="1">
          <p15:clr>
            <a:srgbClr val="FBAE40"/>
          </p15:clr>
        </p15:guide>
        <p15:guide id="17" pos="5606" userDrawn="1">
          <p15:clr>
            <a:srgbClr val="FBAE40"/>
          </p15:clr>
        </p15:guide>
        <p15:guide id="19" pos="7512" userDrawn="1">
          <p15:clr>
            <a:srgbClr val="FBAE40"/>
          </p15:clr>
        </p15:guide>
        <p15:guide id="20" pos="1780" userDrawn="1">
          <p15:clr>
            <a:srgbClr val="FBAE40"/>
          </p15:clr>
        </p15:guide>
        <p15:guide id="21" pos="2010" userDrawn="1">
          <p15:clr>
            <a:srgbClr val="FBAE40"/>
          </p15:clr>
        </p15:guide>
        <p15:guide id="22" pos="3072" userDrawn="1">
          <p15:clr>
            <a:srgbClr val="FBAE40"/>
          </p15:clr>
        </p15:guide>
        <p15:guide id="23" pos="3300" userDrawn="1">
          <p15:clr>
            <a:srgbClr val="FBAE40"/>
          </p15:clr>
        </p15:guide>
        <p15:guide id="24" pos="4366" userDrawn="1">
          <p15:clr>
            <a:srgbClr val="FBAE40"/>
          </p15:clr>
        </p15:guide>
        <p15:guide id="25" pos="7056" userDrawn="1">
          <p15:clr>
            <a:srgbClr val="FBAE40"/>
          </p15:clr>
        </p15:guide>
        <p15:guide id="26" pos="5660" userDrawn="1">
          <p15:clr>
            <a:srgbClr val="FBAE40"/>
          </p15:clr>
        </p15:guide>
        <p15:guide id="27" pos="7464" userDrawn="1">
          <p15:clr>
            <a:srgbClr val="FBAE40"/>
          </p15:clr>
        </p15:guide>
        <p15:guide id="28" pos="2064" userDrawn="1">
          <p15:clr>
            <a:srgbClr val="FBAE40"/>
          </p15:clr>
        </p15:guide>
        <p15:guide id="29" userDrawn="1">
          <p15:clr>
            <a:srgbClr val="FBAE40"/>
          </p15:clr>
        </p15:guide>
        <p15:guide id="30" pos="5888" userDrawn="1">
          <p15:clr>
            <a:srgbClr val="FBAE40"/>
          </p15:clr>
        </p15:guide>
        <p15:guide id="31" pos="5944" userDrawn="1">
          <p15:clr>
            <a:srgbClr val="FBAE40"/>
          </p15:clr>
        </p15:guide>
        <p15:guide id="32" pos="7416" userDrawn="1">
          <p15:clr>
            <a:srgbClr val="FBAE40"/>
          </p15:clr>
        </p15:guide>
        <p15:guide id="33" pos="689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4636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53512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53512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9F9FE-688A-0314-3FCB-DECACE86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C41B9A-FCFA-1172-37A7-AB47B0D25EC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D9624-42AE-3B46-1C70-B79C92B21729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FD73A46-24CF-48AD-2E15-A2F8F9604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3513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452508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1DB74C6-E1E3-4A4F-A899-AE944C4BC2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0308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7834FAF-E63C-4237-A219-3A85ABAC9E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3337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ADF20-051D-0468-3294-0CE22DD58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E71239-E0C1-04AC-A5F1-6AB44F76757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C50EB-AEAB-EF06-5FBB-06CDF56BD09F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3314D6-1418-C5A1-E646-8C455DDEB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CEB873-064A-FE14-D716-FE1C04144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4" y="130143"/>
            <a:ext cx="3670074" cy="13467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Insert-&gt;Header and Footer-&gt;Customizable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730DE-331E-CD1E-15A3-AC37B2F2A0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3004765"/>
            <a:ext cx="6664022" cy="2154461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535130"/>
            <a:ext cx="1835088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3545060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4535130"/>
            <a:ext cx="183823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4223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76DD000-F678-4F74-B689-3C21D4B60D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29003" y="1680599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23E9D90-8EEF-4864-BB43-ED190DB0B4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87023" y="1673225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B2CFB9A-A9AE-487A-9D9A-22147BC5B8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46978" y="1678310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0E1D3434-C81E-4BE5-A058-CC08F92460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94654" y="1686759"/>
            <a:ext cx="184484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17177-9740-009B-336C-CD9397B7C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5EFF98-ADBF-6CEF-0AEA-81947E94052D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45BB-B94F-5CC2-3935-35D863509424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CE084E-AB63-8493-87E3-A5D978BB1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26BD-8233-4CE9-BFDD-A9E26AEFE3E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B4C1B-0A69-054B-6800-6C203E38A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2037C0-D5E4-AD2E-ECED-E9336924D92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0CEBA-CCB3-8412-8C89-41C4D2BB6EC1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409C40-25E4-AB4E-37AC-DD85A611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193-F2CF-43C4-A4FA-5D8A65CDD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ECE11-C8F6-5981-ED85-B1E4043F4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742992-6A62-A002-308C-891025F5CF3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31832-76C9-0C7D-03B1-D78E2FC8A9E7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095CCB-206D-1F87-3D95-C5E066B78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1692" userDrawn="1">
          <p15:clr>
            <a:srgbClr val="FBAE40"/>
          </p15:clr>
        </p15:guide>
        <p15:guide id="9" orient="horz" pos="271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0" indent="0">
              <a:buClr>
                <a:schemeClr val="tx2"/>
              </a:buClr>
              <a:buSzPct val="95000"/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AF337-04E3-4F84-A120-0176D637DD2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D6729-3B09-8732-1943-892036A56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94D8D6-8C56-CB32-8075-755E5E13CD2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D0945-40A0-5EF2-435B-EC619EA53C6A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CB9635-73A2-C186-D218-C57161D1F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3D990-DA2C-4325-9406-725AE2DB1D29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DFC83-14A4-17CD-7EBD-B59E270E7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8" y="6286499"/>
            <a:ext cx="952620" cy="57150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1C3CD9-9FC8-F280-3338-F33333656EF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E0E0B-CE39-FB19-64B4-A001AA853300}"/>
              </a:ext>
            </a:extLst>
          </p:cNvPr>
          <p:cNvSpPr txBox="1"/>
          <p:nvPr userDrawn="1"/>
        </p:nvSpPr>
        <p:spPr>
          <a:xfrm>
            <a:off x="2153976" y="6539714"/>
            <a:ext cx="2610830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Stead Family Children’s Hospital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88EBE4-952C-F142-5CA0-1893089F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Roboto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18316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8184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Further 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9905E-07E0-A4D3-F8DA-3DB0E6CF8A63}"/>
              </a:ext>
            </a:extLst>
          </p:cNvPr>
          <p:cNvSpPr txBox="1"/>
          <p:nvPr userDrawn="1"/>
        </p:nvSpPr>
        <p:spPr>
          <a:xfrm>
            <a:off x="8368184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KIDS’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956969E-8C38-1270-9B7F-CED2718F3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484" y="130143"/>
            <a:ext cx="3670074" cy="134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  <p15:guide id="3" pos="5808" userDrawn="1">
          <p15:clr>
            <a:srgbClr val="FBAE40"/>
          </p15:clr>
        </p15:guide>
        <p15:guide id="4" pos="56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CEB873-064A-FE14-D716-FE1C04144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4" y="130143"/>
            <a:ext cx="3670074" cy="13467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Insert-&gt;Header and Footer-&gt;Customizable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67B4C-F7AF-378F-5245-027B5F70A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3004765"/>
            <a:ext cx="6664022" cy="2092143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13478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A56B-9486-5A3F-0747-8EDA8441FF8B}"/>
              </a:ext>
            </a:extLst>
          </p:cNvPr>
          <p:cNvSpPr txBox="1"/>
          <p:nvPr userDrawn="1"/>
        </p:nvSpPr>
        <p:spPr>
          <a:xfrm>
            <a:off x="960098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KIDS’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A4D7C-11D5-0FEB-2B1F-A66824BC0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77727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ADF7265-D175-014B-94A4-4EFAB63860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438" y="3447318"/>
            <a:ext cx="7808869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Title Slide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C61BE3-73BC-EC89-0C3E-BD4D2CC97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438" y="4993593"/>
            <a:ext cx="2547813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206F2B-12F1-2923-F3B1-B58BC2AB0F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438" y="4545706"/>
            <a:ext cx="4104329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all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4057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3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–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F1BFF78-7921-E5E6-14CF-91C39C225A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7AC4B646-4743-C77D-10F3-2F352DBCA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84" r:id="rId3"/>
    <p:sldLayoutId id="2147483699" r:id="rId4"/>
    <p:sldLayoutId id="2147483691" r:id="rId5"/>
    <p:sldLayoutId id="2147483663" r:id="rId6"/>
    <p:sldLayoutId id="2147483693" r:id="rId7"/>
    <p:sldLayoutId id="2147483698" r:id="rId8"/>
    <p:sldLayoutId id="2147483686" r:id="rId9"/>
    <p:sldLayoutId id="2147483694" r:id="rId10"/>
    <p:sldLayoutId id="2147483696" r:id="rId11"/>
    <p:sldLayoutId id="2147483697" r:id="rId12"/>
    <p:sldLayoutId id="2147483692" r:id="rId13"/>
    <p:sldLayoutId id="2147483695" r:id="rId14"/>
    <p:sldLayoutId id="2147483650" r:id="rId15"/>
    <p:sldLayoutId id="2147483682" r:id="rId16"/>
    <p:sldLayoutId id="2147483670" r:id="rId17"/>
    <p:sldLayoutId id="2147483667" r:id="rId18"/>
    <p:sldLayoutId id="2147483668" r:id="rId19"/>
    <p:sldLayoutId id="2147483674" r:id="rId20"/>
    <p:sldLayoutId id="2147483675" r:id="rId21"/>
    <p:sldLayoutId id="2147483677" r:id="rId22"/>
    <p:sldLayoutId id="2147483676" r:id="rId23"/>
    <p:sldLayoutId id="2147483672" r:id="rId24"/>
    <p:sldLayoutId id="2147483669" r:id="rId25"/>
    <p:sldLayoutId id="2147483671" r:id="rId26"/>
    <p:sldLayoutId id="2147483673" r:id="rId27"/>
    <p:sldLayoutId id="2147483679" r:id="rId28"/>
    <p:sldLayoutId id="2147483680" r:id="rId29"/>
    <p:sldLayoutId id="2147483681" r:id="rId30"/>
    <p:sldLayoutId id="2147483662" r:id="rId31"/>
    <p:sldLayoutId id="2147483654" r:id="rId32"/>
    <p:sldLayoutId id="2147483655" r:id="rId33"/>
    <p:sldLayoutId id="2147483665" r:id="rId34"/>
    <p:sldLayoutId id="2147483678" r:id="rId35"/>
    <p:sldLayoutId id="2147483664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sfeedingtherapy.com/" TargetMode="External"/><Relationship Id="rId2" Type="http://schemas.openxmlformats.org/officeDocument/2006/relationships/hyperlink" Target="https://www.amazon.com/Broccoli-Boot-Camp-Training-Selective/dp/160613289X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hyperlink" Target="https://mymunchbug.com/free-toolbox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2494590"/>
            <a:ext cx="10354360" cy="1101366"/>
          </a:xfrm>
        </p:spPr>
        <p:txBody>
          <a:bodyPr>
            <a:normAutofit/>
          </a:bodyPr>
          <a:lstStyle/>
          <a:p>
            <a:r>
              <a:rPr lang="en-US" sz="4800" dirty="0"/>
              <a:t>Picky/Selective Eaters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8820" y="3987455"/>
            <a:ext cx="10354360" cy="16633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Linda Cooper-Brown, PhD</a:t>
            </a:r>
          </a:p>
          <a:p>
            <a:pPr>
              <a:spcBef>
                <a:spcPts val="0"/>
              </a:spcBef>
            </a:pPr>
            <a:r>
              <a:rPr lang="en-US" b="1" dirty="0"/>
              <a:t>Professor and Division Director, Pediatric Psychology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96A108-8857-BD73-F513-44E6CCF86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3392226"/>
            <a:ext cx="10354360" cy="407460"/>
          </a:xfrm>
        </p:spPr>
        <p:txBody>
          <a:bodyPr/>
          <a:lstStyle/>
          <a:p>
            <a:r>
              <a:rPr lang="en-US" sz="2400" dirty="0"/>
              <a:t>What is it? and how to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When I am working with families the most common food group challenges are vegetables and meats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Meats ar</a:t>
            </a:r>
            <a:r>
              <a:rPr lang="en-US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e typically the last food acquired because of effort needed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Age of child? Ability to chew?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auces, deli meats, ground or shredded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Veggies: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Role models?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Dipping sauces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Cooked vs raw</a:t>
            </a:r>
          </a:p>
          <a:p>
            <a:r>
              <a:rPr lang="en-US" dirty="0"/>
              <a:t>Is child getting alternative proteins? Any veggies?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42424"/>
                </a:solidFill>
                <a:cs typeface="Aptos" panose="020B0004020202020204" pitchFamily="34" charset="0"/>
              </a:rPr>
              <a:t>C</a:t>
            </a:r>
            <a:r>
              <a:rPr lang="en-US" dirty="0">
                <a:solidFill>
                  <a:srgbClr val="242424"/>
                </a:solidFill>
                <a:effectLst/>
                <a:cs typeface="Aptos" panose="020B0004020202020204" pitchFamily="34" charset="0"/>
              </a:rPr>
              <a:t>hild will only eat 5 foods and parents prefer to feed them those 5 things rather than have them not eat or refuse the whole meal</a:t>
            </a:r>
            <a:endParaRPr lang="en-US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Parents need to decide rules before a meal starts.  If a rule is stated or request made (ends in period), must follow through 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Graduated exposures, include variety of family foods but target single tastes (how big are the bites??)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Small amounts of all foods</a:t>
            </a:r>
          </a:p>
          <a:p>
            <a:r>
              <a:rPr lang="en-US" dirty="0">
                <a:solidFill>
                  <a:srgbClr val="000000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First-then at one meal (reinforcement for tasting)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Reinforce the parent for trying, reassure if doesn’t eat much at one meal it is OK (kids eat for the week)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42424"/>
                </a:solidFill>
                <a:effectLst/>
                <a:cs typeface="Aptos" panose="020B0004020202020204" pitchFamily="34" charset="0"/>
              </a:rPr>
              <a:t>Mom tries to serve a food they like with new things but they only eat the safe thing like the yogurt/pudding whatever the case might be</a:t>
            </a:r>
          </a:p>
          <a:p>
            <a:r>
              <a:rPr lang="en-US" dirty="0">
                <a:solidFill>
                  <a:srgbClr val="242424"/>
                </a:solidFill>
              </a:rPr>
              <a:t>Needs supplements/vitamins for nutritional adequacy?</a:t>
            </a:r>
          </a:p>
          <a:p>
            <a:r>
              <a:rPr lang="en-US" dirty="0">
                <a:solidFill>
                  <a:srgbClr val="242424"/>
                </a:solidFill>
              </a:rPr>
              <a:t>Target biggest deficit (e.g., protein)</a:t>
            </a:r>
          </a:p>
          <a:p>
            <a:r>
              <a:rPr lang="en-US" dirty="0">
                <a:solidFill>
                  <a:srgbClr val="242424"/>
                </a:solidFill>
              </a:rPr>
              <a:t>What happens outside of home?</a:t>
            </a:r>
          </a:p>
          <a:p>
            <a:r>
              <a:rPr lang="en-US" dirty="0">
                <a:solidFill>
                  <a:srgbClr val="242424"/>
                </a:solidFill>
              </a:rPr>
              <a:t>Graduated exposures, tiny steps</a:t>
            </a:r>
          </a:p>
          <a:p>
            <a:r>
              <a:rPr lang="en-US" dirty="0">
                <a:solidFill>
                  <a:srgbClr val="242424"/>
                </a:solidFill>
              </a:rPr>
              <a:t>Reinforcers</a:t>
            </a:r>
          </a:p>
          <a:p>
            <a:r>
              <a:rPr lang="en-US" dirty="0">
                <a:solidFill>
                  <a:srgbClr val="242424"/>
                </a:solidFill>
              </a:rPr>
              <a:t>What about the “safe” food is preferred? (e.g., Skill? Texture?)</a:t>
            </a:r>
          </a:p>
          <a:p>
            <a:r>
              <a:rPr lang="en-US" dirty="0">
                <a:solidFill>
                  <a:srgbClr val="242424"/>
                </a:solidFill>
              </a:rPr>
              <a:t>Need therapies?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42424"/>
                </a:solidFill>
                <a:effectLst/>
                <a:cs typeface="Aptos" panose="020B0004020202020204" pitchFamily="34" charset="0"/>
              </a:rPr>
              <a:t>Parents feel they are doing all of the right things related to picky eating and the child still doesn’t open up to many more foods</a:t>
            </a:r>
            <a:endParaRPr lang="en-US" dirty="0">
              <a:solidFill>
                <a:srgbClr val="242424"/>
              </a:solidFill>
            </a:endParaRPr>
          </a:p>
          <a:p>
            <a:r>
              <a:rPr lang="en-US" dirty="0">
                <a:solidFill>
                  <a:srgbClr val="242424"/>
                </a:solidFill>
              </a:rPr>
              <a:t>Work around</a:t>
            </a:r>
          </a:p>
          <a:p>
            <a:r>
              <a:rPr lang="en-US" dirty="0">
                <a:solidFill>
                  <a:srgbClr val="242424"/>
                </a:solidFill>
              </a:rPr>
              <a:t>Continue to offer variety – we eat with our senses</a:t>
            </a:r>
          </a:p>
          <a:p>
            <a:r>
              <a:rPr lang="en-US" dirty="0">
                <a:solidFill>
                  <a:srgbClr val="242424"/>
                </a:solidFill>
              </a:rPr>
              <a:t>Is the child growing and developing?</a:t>
            </a:r>
          </a:p>
          <a:p>
            <a:r>
              <a:rPr lang="en-US" dirty="0">
                <a:solidFill>
                  <a:srgbClr val="242424"/>
                </a:solidFill>
              </a:rPr>
              <a:t>Goal is to prepare child for next environments</a:t>
            </a:r>
          </a:p>
          <a:p>
            <a:r>
              <a:rPr lang="en-US" dirty="0">
                <a:solidFill>
                  <a:srgbClr val="242424"/>
                </a:solidFill>
              </a:rPr>
              <a:t>Accommodate for appropriate behaviors – “use your words”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CAF1-E256-BF5F-9557-4AF8E4D0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 anchor="ctr">
            <a:normAutofit/>
          </a:bodyPr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48BA10-D125-4655-A136-234D4676EE6D}"/>
              </a:ext>
            </a:extLst>
          </p:cNvPr>
          <p:cNvSpPr txBox="1">
            <a:spLocks/>
          </p:cNvSpPr>
          <p:nvPr/>
        </p:nvSpPr>
        <p:spPr>
          <a:xfrm>
            <a:off x="952499" y="1686757"/>
            <a:ext cx="7078362" cy="42568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0" kern="1200"/>
              <a:t>Broccoli Boot Camp </a:t>
            </a:r>
          </a:p>
          <a:p>
            <a:pPr>
              <a:lnSpc>
                <a:spcPct val="90000"/>
              </a:lnSpc>
            </a:pPr>
            <a:r>
              <a:rPr lang="en-US" sz="2200" kern="1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https://www.amazon.com/Broccoli-Boot-Camp-Training-Selective/dp/160613289X</a:t>
            </a:r>
            <a:endParaRPr lang="en-US" sz="2200" kern="1200"/>
          </a:p>
          <a:p>
            <a:pPr>
              <a:lnSpc>
                <a:spcPct val="90000"/>
              </a:lnSpc>
            </a:pPr>
            <a:endParaRPr lang="en-US" sz="2200" kern="1200"/>
          </a:p>
          <a:p>
            <a:pPr>
              <a:lnSpc>
                <a:spcPct val="90000"/>
              </a:lnSpc>
            </a:pPr>
            <a:r>
              <a:rPr lang="en-US" sz="2200" kern="1200"/>
              <a:t>BITES (Behavioral InTEgrated with </a:t>
            </a:r>
          </a:p>
          <a:p>
            <a:pPr>
              <a:lnSpc>
                <a:spcPct val="90000"/>
              </a:lnSpc>
            </a:pPr>
            <a:r>
              <a:rPr lang="en-US" sz="2200" kern="1200"/>
              <a:t>Speech Approach to Feeding Therapy</a:t>
            </a:r>
          </a:p>
          <a:p>
            <a:pPr>
              <a:lnSpc>
                <a:spcPct val="90000"/>
              </a:lnSpc>
            </a:pPr>
            <a:r>
              <a:rPr lang="en-US" sz="2200" kern="1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https://bitesfeedingtherapy.com/</a:t>
            </a:r>
            <a:endParaRPr lang="en-US" sz="2200" kern="1200"/>
          </a:p>
          <a:p>
            <a:pPr>
              <a:lnSpc>
                <a:spcPct val="90000"/>
              </a:lnSpc>
            </a:pPr>
            <a:endParaRPr lang="en-US" sz="2200" kern="1200"/>
          </a:p>
          <a:p>
            <a:pPr>
              <a:lnSpc>
                <a:spcPct val="90000"/>
              </a:lnSpc>
            </a:pPr>
            <a:r>
              <a:rPr lang="en-US" sz="2200" kern="1200"/>
              <a:t>Picky Eater Free Toolbox – Melanie Potock</a:t>
            </a:r>
          </a:p>
          <a:p>
            <a:pPr>
              <a:lnSpc>
                <a:spcPct val="90000"/>
              </a:lnSpc>
            </a:pPr>
            <a:r>
              <a:rPr lang="en-US" sz="2200" u="sng" kern="1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https://mymunchbug.com/free-toolbox/</a:t>
            </a:r>
            <a:endParaRPr lang="en-US" sz="2200" kern="12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7BB57A-C3FB-F164-7AE5-BC1BA008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336"/>
          <a:stretch/>
        </p:blipFill>
        <p:spPr bwMode="auto">
          <a:xfrm>
            <a:off x="8221361" y="1686757"/>
            <a:ext cx="3033583" cy="42568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1056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3B32-E763-8A92-93BB-BA5212680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199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48FA-EA5D-DAB1-C682-5A645DB7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68D4-7A3E-9A4B-16AC-21DE91D8D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participating in this activity, learners should be able to: </a:t>
            </a:r>
          </a:p>
          <a:p>
            <a:r>
              <a:rPr lang="en-US" dirty="0"/>
              <a:t>Better understand picky eating</a:t>
            </a:r>
          </a:p>
          <a:p>
            <a:r>
              <a:rPr lang="en-US" dirty="0"/>
              <a:t>Identify variables affecting eating</a:t>
            </a:r>
          </a:p>
          <a:p>
            <a:r>
              <a:rPr lang="en-US" dirty="0"/>
              <a:t>Identify strategies you can recommend to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4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“My child won’t try anything new”</a:t>
            </a:r>
          </a:p>
          <a:p>
            <a:r>
              <a:rPr lang="en-US" dirty="0"/>
              <a:t>“My child hardly eats anything”</a:t>
            </a:r>
          </a:p>
          <a:p>
            <a:r>
              <a:rPr lang="en-US" dirty="0"/>
              <a:t>“My child used to eat more variety”</a:t>
            </a:r>
          </a:p>
        </p:txBody>
      </p:sp>
    </p:spTree>
    <p:extLst>
      <p:ext uri="{BB962C8B-B14F-4D97-AF65-F5344CB8AC3E}">
        <p14:creationId xmlns:p14="http://schemas.microsoft.com/office/powerpoint/2010/main" val="158871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a continuum:</a:t>
            </a:r>
          </a:p>
          <a:p>
            <a:pPr lvl="1"/>
            <a:r>
              <a:rPr lang="en-US" dirty="0"/>
              <a:t>Some eat numerous starches, proteins, dairy but a few fruits/veggies</a:t>
            </a:r>
          </a:p>
          <a:p>
            <a:pPr lvl="1"/>
            <a:r>
              <a:rPr lang="en-US" dirty="0"/>
              <a:t>Some eat 5 or fewer foods, often 1-2 food groups</a:t>
            </a:r>
          </a:p>
          <a:p>
            <a:r>
              <a:rPr lang="en-US" dirty="0"/>
              <a:t>Among toddlers with typical development studies found broad range of “picky eaters,” ranging from 8-35%</a:t>
            </a:r>
          </a:p>
          <a:p>
            <a:r>
              <a:rPr lang="en-US" dirty="0"/>
              <a:t>Among neurodivergent children, more prevalent ranging from 46-89%</a:t>
            </a:r>
          </a:p>
          <a:p>
            <a:r>
              <a:rPr lang="en-US" dirty="0"/>
              <a:t>Given prevalence, more important to ask, “Is my child eating a balanced diet?” or “How can I increase my child’s diet variety to ensure nutritionally appropriate?”</a:t>
            </a:r>
          </a:p>
          <a:p>
            <a:pPr lvl="1"/>
            <a:r>
              <a:rPr lang="en-US" dirty="0"/>
              <a:t>Number of foods eaten does not = balanced diet</a:t>
            </a:r>
          </a:p>
        </p:txBody>
      </p:sp>
    </p:spTree>
    <p:extLst>
      <p:ext uri="{BB962C8B-B14F-4D97-AF65-F5344CB8AC3E}">
        <p14:creationId xmlns:p14="http://schemas.microsoft.com/office/powerpoint/2010/main" val="10195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did my child become a picky eater?</a:t>
            </a:r>
          </a:p>
          <a:p>
            <a:r>
              <a:rPr lang="en-US" dirty="0"/>
              <a:t>Medical (e.g., GE reflux, illness, food allergies/intolerance, constipation) can lead to conditioned taste aversion</a:t>
            </a:r>
          </a:p>
          <a:p>
            <a:r>
              <a:rPr lang="en-US" dirty="0"/>
              <a:t>Genetic (e.g., taste perception)</a:t>
            </a:r>
          </a:p>
          <a:p>
            <a:r>
              <a:rPr lang="en-US" dirty="0"/>
              <a:t>Environment </a:t>
            </a:r>
          </a:p>
          <a:p>
            <a:pPr lvl="1"/>
            <a:r>
              <a:rPr lang="en-US" dirty="0"/>
              <a:t>Timeline for introduction of foods</a:t>
            </a:r>
          </a:p>
          <a:p>
            <a:pPr lvl="1"/>
            <a:r>
              <a:rPr lang="en-US" dirty="0"/>
              <a:t>Grazing, getting preferred foods</a:t>
            </a:r>
          </a:p>
          <a:p>
            <a:r>
              <a:rPr lang="en-US" dirty="0"/>
              <a:t>Sleep issues </a:t>
            </a:r>
          </a:p>
          <a:p>
            <a:pPr lvl="1"/>
            <a:r>
              <a:rPr lang="en-US" dirty="0"/>
              <a:t>Irregular sleep leading to missed meals/snacks</a:t>
            </a:r>
          </a:p>
          <a:p>
            <a:pPr lvl="1"/>
            <a:r>
              <a:rPr lang="en-US" dirty="0"/>
              <a:t>Can’t fall asleep without cup/bottle leading to excess calories from drinks during the night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/>
          </a:bodyPr>
          <a:lstStyle/>
          <a:p>
            <a:r>
              <a:rPr lang="en-US" dirty="0"/>
              <a:t>Medical issues: be sure these are being treated, may need specialists</a:t>
            </a:r>
          </a:p>
          <a:p>
            <a:r>
              <a:rPr lang="en-US" dirty="0"/>
              <a:t>Sleep issues: PCP can help with bedtime routines and interventions</a:t>
            </a:r>
          </a:p>
          <a:p>
            <a:r>
              <a:rPr lang="en-US" dirty="0"/>
              <a:t>Listen to what the parent is saying</a:t>
            </a:r>
          </a:p>
          <a:p>
            <a:pPr lvl="1"/>
            <a:r>
              <a:rPr lang="en-US" dirty="0"/>
              <a:t>Are they concerned and want to do something different?</a:t>
            </a:r>
          </a:p>
          <a:p>
            <a:pPr lvl="1"/>
            <a:r>
              <a:rPr lang="en-US" dirty="0"/>
              <a:t>Are they exhausted and need to find alternatives?</a:t>
            </a:r>
          </a:p>
          <a:p>
            <a:pPr lvl="1"/>
            <a:r>
              <a:rPr lang="en-US" dirty="0"/>
              <a:t>Is the child eating a limited number of items but balanced, OK nutrition?</a:t>
            </a:r>
          </a:p>
          <a:p>
            <a:pPr lvl="1"/>
            <a:r>
              <a:rPr lang="en-US" dirty="0"/>
              <a:t>Is the child very limited and not a balanced diet?  Are supplements needed while family works on this?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/>
          </a:bodyPr>
          <a:lstStyle/>
          <a:p>
            <a:r>
              <a:rPr lang="en-US" dirty="0"/>
              <a:t>Appetite enhancement</a:t>
            </a:r>
          </a:p>
          <a:p>
            <a:pPr lvl="1"/>
            <a:r>
              <a:rPr lang="en-US" dirty="0"/>
              <a:t>Discontinue grazing, continuous snacking (may be perception of variety and volume, ways to calm the child)</a:t>
            </a:r>
          </a:p>
          <a:p>
            <a:pPr lvl="1"/>
            <a:r>
              <a:rPr lang="en-US" dirty="0"/>
              <a:t>Frequent, structured meals/snacks or “mini-meals” (e.g., 2-3 hours between)</a:t>
            </a:r>
          </a:p>
          <a:p>
            <a:r>
              <a:rPr lang="en-US" dirty="0"/>
              <a:t>Modeling</a:t>
            </a:r>
          </a:p>
          <a:p>
            <a:pPr lvl="1"/>
            <a:r>
              <a:rPr lang="en-US" dirty="0"/>
              <a:t>Strongest predictor of fruit/veggie consumption is parent intake</a:t>
            </a:r>
          </a:p>
          <a:p>
            <a:pPr lvl="1"/>
            <a:r>
              <a:rPr lang="en-US" dirty="0"/>
              <a:t>Parent intake of snacks, soda predictive of child’s intake</a:t>
            </a:r>
          </a:p>
          <a:p>
            <a:r>
              <a:rPr lang="en-US" dirty="0"/>
              <a:t>Frequent exposure to a variety of foods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7"/>
            <a:ext cx="10302446" cy="4935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Gradual Exposure/Fading</a:t>
            </a:r>
          </a:p>
          <a:p>
            <a:pPr lvl="1"/>
            <a:r>
              <a:rPr lang="en-US" dirty="0"/>
              <a:t>Start small, “bite” is no bigger than a pea</a:t>
            </a:r>
          </a:p>
          <a:p>
            <a:pPr lvl="1"/>
            <a:r>
              <a:rPr lang="en-US" dirty="0"/>
              <a:t>Could be tolerating near, on plate, to lips</a:t>
            </a:r>
          </a:p>
          <a:p>
            <a:pPr lvl="1"/>
            <a:r>
              <a:rPr lang="en-US" dirty="0"/>
              <a:t>Change size of bite</a:t>
            </a:r>
          </a:p>
          <a:p>
            <a:pPr lvl="1"/>
            <a:r>
              <a:rPr lang="en-US" dirty="0"/>
              <a:t>Change texture of bite</a:t>
            </a:r>
          </a:p>
          <a:p>
            <a:pPr lvl="1"/>
            <a:r>
              <a:rPr lang="en-US" dirty="0"/>
              <a:t>Change flavor of drink with drops of new item</a:t>
            </a:r>
          </a:p>
          <a:p>
            <a:pPr lvl="1"/>
            <a:r>
              <a:rPr lang="en-US" dirty="0"/>
              <a:t>Food selection:</a:t>
            </a:r>
          </a:p>
          <a:p>
            <a:pPr lvl="2"/>
            <a:r>
              <a:rPr lang="en-US" dirty="0"/>
              <a:t>If eats a fruit, target another fruit</a:t>
            </a:r>
          </a:p>
          <a:p>
            <a:pPr lvl="2"/>
            <a:r>
              <a:rPr lang="en-US" dirty="0"/>
              <a:t>If eats applesauce, target another flavor</a:t>
            </a:r>
          </a:p>
          <a:p>
            <a:pPr lvl="2"/>
            <a:r>
              <a:rPr lang="en-US" dirty="0"/>
              <a:t>If eats a brand of food, target another brand of the same food</a:t>
            </a:r>
          </a:p>
          <a:p>
            <a:pPr lvl="1"/>
            <a:r>
              <a:rPr lang="en-US" dirty="0"/>
              <a:t>Simultaneous presentation</a:t>
            </a:r>
          </a:p>
          <a:p>
            <a:pPr lvl="2"/>
            <a:r>
              <a:rPr lang="en-US" dirty="0"/>
              <a:t>Different than disguising</a:t>
            </a:r>
          </a:p>
          <a:p>
            <a:pPr lvl="1"/>
            <a:r>
              <a:rPr lang="en-US" dirty="0"/>
              <a:t>Involvement of child in selection, offering choices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D5E5-8946-F71D-B6CE-A442BCE1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D257-76D7-EF74-7184-A2C095EC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395866"/>
            <a:ext cx="10302446" cy="4935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Reinforcement, ignoring</a:t>
            </a:r>
          </a:p>
          <a:p>
            <a:pPr lvl="1"/>
            <a:r>
              <a:rPr lang="en-US" dirty="0"/>
              <a:t>Highly preferred activities, privileges, time in those activities</a:t>
            </a:r>
          </a:p>
          <a:p>
            <a:pPr lvl="1"/>
            <a:r>
              <a:rPr lang="en-US" dirty="0"/>
              <a:t>NOT bribery (bribery is inducement to do something illegal, immoral, or unethical)</a:t>
            </a:r>
          </a:p>
          <a:p>
            <a:pPr lvl="1"/>
            <a:r>
              <a:rPr lang="en-US" dirty="0"/>
              <a:t>Studies have shown benefits of reinforcement</a:t>
            </a:r>
          </a:p>
          <a:p>
            <a:pPr lvl="1"/>
            <a:r>
              <a:rPr lang="en-US" dirty="0"/>
              <a:t>The goal is tasting new foods (liking comes later AND reinforcers no longer needed)</a:t>
            </a:r>
          </a:p>
          <a:p>
            <a:pPr lvl="1"/>
            <a:r>
              <a:rPr lang="en-US" dirty="0"/>
              <a:t>When reinforcement does not work:</a:t>
            </a:r>
          </a:p>
          <a:p>
            <a:pPr lvl="2"/>
            <a:r>
              <a:rPr lang="en-US" dirty="0"/>
              <a:t>Wrong reinforcer chosen</a:t>
            </a:r>
          </a:p>
          <a:p>
            <a:pPr lvl="2"/>
            <a:r>
              <a:rPr lang="en-US" dirty="0"/>
              <a:t>Too delayed, requirement too high</a:t>
            </a:r>
          </a:p>
          <a:p>
            <a:pPr lvl="2"/>
            <a:r>
              <a:rPr lang="en-US" dirty="0"/>
              <a:t>Not changed often to keep interest</a:t>
            </a:r>
          </a:p>
          <a:p>
            <a:pPr lvl="2"/>
            <a:r>
              <a:rPr lang="en-US" dirty="0"/>
              <a:t>Parents forget to deliver</a:t>
            </a:r>
          </a:p>
          <a:p>
            <a:pPr lvl="1"/>
            <a:r>
              <a:rPr lang="en-US" dirty="0"/>
              <a:t>Parents need to learn to ignore gagging, negative comments</a:t>
            </a:r>
          </a:p>
          <a:p>
            <a:pPr lvl="2"/>
            <a:r>
              <a:rPr lang="en-US" dirty="0"/>
              <a:t>Behavior may get worse before it gets better</a:t>
            </a:r>
          </a:p>
          <a:p>
            <a:pPr lvl="2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1A790F25-1532-4228-B785-A86FDB9B5D23}" vid="{C3C41630-9FA1-4535-ADE2-E91E23017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F0120D21F564FB3CE8B1834E2A6BD" ma:contentTypeVersion="14" ma:contentTypeDescription="Create a new document." ma:contentTypeScope="" ma:versionID="3fec62120ad24dbc830e141442d2a795">
  <xsd:schema xmlns:xsd="http://www.w3.org/2001/XMLSchema" xmlns:xs="http://www.w3.org/2001/XMLSchema" xmlns:p="http://schemas.microsoft.com/office/2006/metadata/properties" xmlns:ns2="b9ec83af-5ba6-4565-b73d-4c887c44d77b" xmlns:ns3="a850d1ef-3d03-4347-a68d-fd47cf9ff291" targetNamespace="http://schemas.microsoft.com/office/2006/metadata/properties" ma:root="true" ma:fieldsID="400bb32a72cb824c954b6142dbb1d70a" ns2:_="" ns3:_="">
    <xsd:import namespace="b9ec83af-5ba6-4565-b73d-4c887c44d77b"/>
    <xsd:import namespace="a850d1ef-3d03-4347-a68d-fd47cf9ff2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c83af-5ba6-4565-b73d-4c887c44d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93164ec-f35b-416f-add9-a3560115a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0d1ef-3d03-4347-a68d-fd47cf9ff29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c8a1e7-4a44-4162-a442-6b7fab15c19c}" ma:internalName="TaxCatchAll" ma:showField="CatchAllData" ma:web="a850d1ef-3d03-4347-a68d-fd47cf9ff2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c83af-5ba6-4565-b73d-4c887c44d77b">
      <Terms xmlns="http://schemas.microsoft.com/office/infopath/2007/PartnerControls"/>
    </lcf76f155ced4ddcb4097134ff3c332f>
    <TaxCatchAll xmlns="a850d1ef-3d03-4347-a68d-fd47cf9ff291" xsi:nil="true"/>
  </documentManagement>
</p:properties>
</file>

<file path=customXml/itemProps1.xml><?xml version="1.0" encoding="utf-8"?>
<ds:datastoreItem xmlns:ds="http://schemas.openxmlformats.org/officeDocument/2006/customXml" ds:itemID="{C270B9BD-961B-424A-9826-CFEC2FF7E865}"/>
</file>

<file path=customXml/itemProps2.xml><?xml version="1.0" encoding="utf-8"?>
<ds:datastoreItem xmlns:ds="http://schemas.openxmlformats.org/officeDocument/2006/customXml" ds:itemID="{DD070CF6-A30F-412C-B463-0727E5402CA4}"/>
</file>

<file path=customXml/itemProps3.xml><?xml version="1.0" encoding="utf-8"?>
<ds:datastoreItem xmlns:ds="http://schemas.openxmlformats.org/officeDocument/2006/customXml" ds:itemID="{3D6E477F-6701-4800-B873-C266D0E91649}"/>
</file>

<file path=docProps/app.xml><?xml version="1.0" encoding="utf-8"?>
<Properties xmlns="http://schemas.openxmlformats.org/officeDocument/2006/extended-properties" xmlns:vt="http://schemas.openxmlformats.org/officeDocument/2006/docPropsVTypes">
  <Template>SFCH_PowerpointPresentation_F (1)</Template>
  <TotalTime>487</TotalTime>
  <Words>974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Antonio</vt:lpstr>
      <vt:lpstr>Aptos</vt:lpstr>
      <vt:lpstr>Arial</vt:lpstr>
      <vt:lpstr>Calibri</vt:lpstr>
      <vt:lpstr>Roboto</vt:lpstr>
      <vt:lpstr>Office Theme</vt:lpstr>
      <vt:lpstr>Picky/Selective Eaters</vt:lpstr>
      <vt:lpstr>Learning Objectives</vt:lpstr>
      <vt:lpstr>Selective Eating</vt:lpstr>
      <vt:lpstr>Selective Eating</vt:lpstr>
      <vt:lpstr>Selective Eating</vt:lpstr>
      <vt:lpstr>Interventions</vt:lpstr>
      <vt:lpstr>Interventions</vt:lpstr>
      <vt:lpstr>Interventions</vt:lpstr>
      <vt:lpstr>Interventions</vt:lpstr>
      <vt:lpstr>Examples/Scenarios</vt:lpstr>
      <vt:lpstr>Examples/Scenarios</vt:lpstr>
      <vt:lpstr>Examples/Scenarios</vt:lpstr>
      <vt:lpstr>Examples/Scenarios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Breathholding Spells and Successful Time Out</dc:title>
  <dc:creator>Cooper, Linda J</dc:creator>
  <cp:lastModifiedBy>Davenport, Nikki [HHS]</cp:lastModifiedBy>
  <cp:revision>32</cp:revision>
  <dcterms:created xsi:type="dcterms:W3CDTF">2024-10-21T13:14:05Z</dcterms:created>
  <dcterms:modified xsi:type="dcterms:W3CDTF">2025-04-29T12:54:53Z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0x010100EB0F0120D21F564FB3CE8B1834E2A6BD</vt:lpwstr>
  </property>
</Properties>
</file>