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9.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0.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5.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36.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37.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8.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9.xml" ContentType="application/vnd.openxmlformats-officedocument.presentationml.tags+xml"/>
  <Override PartName="/ppt/tags/tag40.xml" ContentType="application/vnd.openxmlformats-officedocument.presentationml.tags+xml"/>
  <Override PartName="/ppt/notesSlides/notesSlide5.xml" ContentType="application/vnd.openxmlformats-officedocument.presentationml.notesSlide+xml"/>
  <Override PartName="/ppt/tags/tag41.xml" ContentType="application/vnd.openxmlformats-officedocument.presentationml.tags+xml"/>
  <Override PartName="/ppt/notesSlides/notesSlide6.xml" ContentType="application/vnd.openxmlformats-officedocument.presentationml.notesSlide+xml"/>
  <Override PartName="/ppt/tags/tag42.xml" ContentType="application/vnd.openxmlformats-officedocument.presentationml.tags+xml"/>
  <Override PartName="/ppt/notesSlides/notesSlide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notesSlides/notesSlide10.xml" ContentType="application/vnd.openxmlformats-officedocument.presentationml.notesSlide+xml"/>
  <Override PartName="/ppt/tags/tag47.xml" ContentType="application/vnd.openxmlformats-officedocument.presentationml.tags+xml"/>
  <Override PartName="/ppt/notesSlides/notesSlide11.xml" ContentType="application/vnd.openxmlformats-officedocument.presentationml.notesSlide+xml"/>
  <Override PartName="/ppt/tags/tag48.xml" ContentType="application/vnd.openxmlformats-officedocument.presentationml.tags+xml"/>
  <Override PartName="/ppt/notesSlides/notesSlide12.xml" ContentType="application/vnd.openxmlformats-officedocument.presentationml.notesSlide+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notesSlides/notesSlide14.xml" ContentType="application/vnd.openxmlformats-officedocument.presentationml.notesSlide+xml"/>
  <Override PartName="/ppt/tags/tag51.xml" ContentType="application/vnd.openxmlformats-officedocument.presentationml.tags+xml"/>
  <Override PartName="/ppt/notesSlides/notesSlide15.xml" ContentType="application/vnd.openxmlformats-officedocument.presentationml.notesSlide+xml"/>
  <Override PartName="/ppt/tags/tag52.xml" ContentType="application/vnd.openxmlformats-officedocument.presentationml.tags+xml"/>
  <Override PartName="/ppt/notesSlides/notesSlide16.xml" ContentType="application/vnd.openxmlformats-officedocument.presentationml.notesSlide+xml"/>
  <Override PartName="/ppt/tags/tag53.xml" ContentType="application/vnd.openxmlformats-officedocument.presentationml.tags+xml"/>
  <Override PartName="/ppt/notesSlides/notesSlide17.xml" ContentType="application/vnd.openxmlformats-officedocument.presentationml.notesSlide+xml"/>
  <Override PartName="/ppt/tags/tag54.xml" ContentType="application/vnd.openxmlformats-officedocument.presentationml.tags+xml"/>
  <Override PartName="/ppt/notesSlides/notesSlide18.xml" ContentType="application/vnd.openxmlformats-officedocument.presentationml.notesSlide+xml"/>
  <Override PartName="/ppt/tags/tag55.xml" ContentType="application/vnd.openxmlformats-officedocument.presentationml.tags+xml"/>
  <Override PartName="/ppt/notesSlides/notesSlide1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0.xml" ContentType="application/vnd.openxmlformats-officedocument.presentationml.notesSlide+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notesSlides/notesSlide22.xml" ContentType="application/vnd.openxmlformats-officedocument.presentationml.notesSlide+xml"/>
  <Override PartName="/ppt/tags/tag60.xml" ContentType="application/vnd.openxmlformats-officedocument.presentationml.tags+xml"/>
  <Override PartName="/ppt/notesSlides/notesSlide23.xml" ContentType="application/vnd.openxmlformats-officedocument.presentationml.notesSlide+xml"/>
  <Override PartName="/ppt/tags/tag61.xml" ContentType="application/vnd.openxmlformats-officedocument.presentationml.tags+xml"/>
  <Override PartName="/ppt/notesSlides/notesSlide24.xml" ContentType="application/vnd.openxmlformats-officedocument.presentationml.notesSlide+xml"/>
  <Override PartName="/ppt/tags/tag62.xml" ContentType="application/vnd.openxmlformats-officedocument.presentationml.tags+xml"/>
  <Override PartName="/ppt/notesSlides/notesSlide25.xml" ContentType="application/vnd.openxmlformats-officedocument.presentationml.notesSlide+xml"/>
  <Override PartName="/ppt/tags/tag63.xml" ContentType="application/vnd.openxmlformats-officedocument.presentationml.tags+xml"/>
  <Override PartName="/ppt/notesSlides/notesSlide26.xml" ContentType="application/vnd.openxmlformats-officedocument.presentationml.notesSlide+xml"/>
  <Override PartName="/ppt/tags/tag64.xml" ContentType="application/vnd.openxmlformats-officedocument.presentationml.tags+xml"/>
  <Override PartName="/ppt/notesSlides/notesSlide27.xml" ContentType="application/vnd.openxmlformats-officedocument.presentationml.notesSlide+xml"/>
  <Override PartName="/ppt/tags/tag65.xml" ContentType="application/vnd.openxmlformats-officedocument.presentationml.tags+xml"/>
  <Override PartName="/ppt/notesSlides/notesSlide28.xml" ContentType="application/vnd.openxmlformats-officedocument.presentationml.notesSlide+xml"/>
  <Override PartName="/ppt/tags/tag66.xml" ContentType="application/vnd.openxmlformats-officedocument.presentationml.tags+xml"/>
  <Override PartName="/ppt/notesSlides/notesSlide29.xml" ContentType="application/vnd.openxmlformats-officedocument.presentationml.notesSlide+xml"/>
  <Override PartName="/ppt/tags/tag67.xml" ContentType="application/vnd.openxmlformats-officedocument.presentationml.tags+xml"/>
  <Override PartName="/ppt/notesSlides/notesSlide30.xml" ContentType="application/vnd.openxmlformats-officedocument.presentationml.notesSlide+xml"/>
  <Override PartName="/ppt/tags/tag68.xml" ContentType="application/vnd.openxmlformats-officedocument.presentationml.tags+xml"/>
  <Override PartName="/ppt/notesSlides/notesSlide31.xml" ContentType="application/vnd.openxmlformats-officedocument.presentationml.notesSlide+xml"/>
  <Override PartName="/ppt/tags/tag69.xml" ContentType="application/vnd.openxmlformats-officedocument.presentationml.tags+xml"/>
  <Override PartName="/ppt/notesSlides/notesSlide32.xml" ContentType="application/vnd.openxmlformats-officedocument.presentationml.notesSlide+xml"/>
  <Override PartName="/ppt/tags/tag70.xml" ContentType="application/vnd.openxmlformats-officedocument.presentationml.tags+xml"/>
  <Override PartName="/ppt/notesSlides/notesSlide33.xml" ContentType="application/vnd.openxmlformats-officedocument.presentationml.notesSlide+xml"/>
  <Override PartName="/ppt/tags/tag71.xml" ContentType="application/vnd.openxmlformats-officedocument.presentationml.tags+xml"/>
  <Override PartName="/ppt/notesSlides/notesSlide34.xml" ContentType="application/vnd.openxmlformats-officedocument.presentationml.notesSlide+xml"/>
  <Override PartName="/ppt/tags/tag72.xml" ContentType="application/vnd.openxmlformats-officedocument.presentationml.tags+xml"/>
  <Override PartName="/ppt/notesSlides/notesSlide35.xml" ContentType="application/vnd.openxmlformats-officedocument.presentationml.notesSlide+xml"/>
  <Override PartName="/ppt/tags/tag73.xml" ContentType="application/vnd.openxmlformats-officedocument.presentationml.tags+xml"/>
  <Override PartName="/ppt/notesSlides/notesSlide36.xml" ContentType="application/vnd.openxmlformats-officedocument.presentationml.notesSlide+xml"/>
  <Override PartName="/ppt/tags/tag74.xml" ContentType="application/vnd.openxmlformats-officedocument.presentationml.tags+xml"/>
  <Override PartName="/ppt/notesSlides/notesSlide37.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38.xml" ContentType="application/vnd.openxmlformats-officedocument.presentationml.notesSlide+xml"/>
  <Override PartName="/ppt/tags/tag77.xml" ContentType="application/vnd.openxmlformats-officedocument.presentationml.tags+xml"/>
  <Override PartName="/ppt/notesSlides/notesSlide39.xml" ContentType="application/vnd.openxmlformats-officedocument.presentationml.notesSlide+xml"/>
  <Override PartName="/ppt/tags/tag78.xml" ContentType="application/vnd.openxmlformats-officedocument.presentationml.tags+xml"/>
  <Override PartName="/ppt/notesSlides/notesSlide40.xml" ContentType="application/vnd.openxmlformats-officedocument.presentationml.notesSlide+xml"/>
  <Override PartName="/ppt/tags/tag79.xml" ContentType="application/vnd.openxmlformats-officedocument.presentationml.tags+xml"/>
  <Override PartName="/ppt/notesSlides/notesSlide41.xml" ContentType="application/vnd.openxmlformats-officedocument.presentationml.notesSlide+xml"/>
  <Override PartName="/ppt/tags/tag80.xml" ContentType="application/vnd.openxmlformats-officedocument.presentationml.tags+xml"/>
  <Override PartName="/ppt/notesSlides/notesSlide42.xml" ContentType="application/vnd.openxmlformats-officedocument.presentationml.notesSlide+xml"/>
  <Override PartName="/ppt/tags/tag81.xml" ContentType="application/vnd.openxmlformats-officedocument.presentationml.tags+xml"/>
  <Override PartName="/ppt/notesSlides/notesSlide43.xml" ContentType="application/vnd.openxmlformats-officedocument.presentationml.notesSlide+xml"/>
  <Override PartName="/ppt/tags/tag82.xml" ContentType="application/vnd.openxmlformats-officedocument.presentationml.tags+xml"/>
  <Override PartName="/ppt/notesSlides/notesSlide44.xml" ContentType="application/vnd.openxmlformats-officedocument.presentationml.notesSlide+xml"/>
  <Override PartName="/ppt/tags/tag83.xml" ContentType="application/vnd.openxmlformats-officedocument.presentationml.tags+xml"/>
  <Override PartName="/ppt/notesSlides/notesSlide45.xml" ContentType="application/vnd.openxmlformats-officedocument.presentationml.notesSlide+xml"/>
  <Override PartName="/ppt/tags/tag84.xml" ContentType="application/vnd.openxmlformats-officedocument.presentationml.tags+xml"/>
  <Override PartName="/ppt/notesSlides/notesSlide46.xml" ContentType="application/vnd.openxmlformats-officedocument.presentationml.notesSlide+xml"/>
  <Override PartName="/ppt/tags/tag85.xml" ContentType="application/vnd.openxmlformats-officedocument.presentationml.tags+xml"/>
  <Override PartName="/ppt/notesSlides/notesSlide47.xml" ContentType="application/vnd.openxmlformats-officedocument.presentationml.notesSlide+xml"/>
  <Override PartName="/ppt/tags/tag86.xml" ContentType="application/vnd.openxmlformats-officedocument.presentationml.tags+xml"/>
  <Override PartName="/ppt/notesSlides/notesSlide48.xml" ContentType="application/vnd.openxmlformats-officedocument.presentationml.notesSlide+xml"/>
  <Override PartName="/ppt/tags/tag87.xml" ContentType="application/vnd.openxmlformats-officedocument.presentationml.tags+xml"/>
  <Override PartName="/ppt/notesSlides/notesSlide49.xml" ContentType="application/vnd.openxmlformats-officedocument.presentationml.notesSlide+xml"/>
  <Override PartName="/ppt/tags/tag88.xml" ContentType="application/vnd.openxmlformats-officedocument.presentationml.tags+xml"/>
  <Override PartName="/ppt/notesSlides/notesSlide50.xml" ContentType="application/vnd.openxmlformats-officedocument.presentationml.notesSlide+xml"/>
  <Override PartName="/ppt/tags/tag89.xml" ContentType="application/vnd.openxmlformats-officedocument.presentationml.tags+xml"/>
  <Override PartName="/ppt/notesSlides/notesSlide51.xml" ContentType="application/vnd.openxmlformats-officedocument.presentationml.notesSlide+xml"/>
  <Override PartName="/ppt/tags/tag90.xml" ContentType="application/vnd.openxmlformats-officedocument.presentationml.tags+xml"/>
  <Override PartName="/ppt/notesSlides/notesSlide52.xml" ContentType="application/vnd.openxmlformats-officedocument.presentationml.notesSlide+xml"/>
  <Override PartName="/ppt/tags/tag91.xml" ContentType="application/vnd.openxmlformats-officedocument.presentationml.tags+xml"/>
  <Override PartName="/ppt/notesSlides/notesSlide53.xml" ContentType="application/vnd.openxmlformats-officedocument.presentationml.notesSlide+xml"/>
  <Override PartName="/ppt/tags/tag92.xml" ContentType="application/vnd.openxmlformats-officedocument.presentationml.tags+xml"/>
  <Override PartName="/ppt/notesSlides/notesSlide54.xml" ContentType="application/vnd.openxmlformats-officedocument.presentationml.notesSlide+xml"/>
  <Override PartName="/ppt/tags/tag93.xml" ContentType="application/vnd.openxmlformats-officedocument.presentationml.tags+xml"/>
  <Override PartName="/ppt/notesSlides/notesSlide55.xml" ContentType="application/vnd.openxmlformats-officedocument.presentationml.notesSlide+xml"/>
  <Override PartName="/ppt/tags/tag94.xml" ContentType="application/vnd.openxmlformats-officedocument.presentationml.tags+xml"/>
  <Override PartName="/ppt/notesSlides/notesSlide56.xml" ContentType="application/vnd.openxmlformats-officedocument.presentationml.notesSlide+xml"/>
  <Override PartName="/ppt/tags/tag95.xml" ContentType="application/vnd.openxmlformats-officedocument.presentationml.tags+xml"/>
  <Override PartName="/ppt/notesSlides/notesSlide57.xml" ContentType="application/vnd.openxmlformats-officedocument.presentationml.notesSlide+xml"/>
  <Override PartName="/ppt/tags/tag96.xml" ContentType="application/vnd.openxmlformats-officedocument.presentationml.tags+xml"/>
  <Override PartName="/ppt/notesSlides/notesSlide58.xml" ContentType="application/vnd.openxmlformats-officedocument.presentationml.notesSlide+xml"/>
  <Override PartName="/ppt/tags/tag97.xml" ContentType="application/vnd.openxmlformats-officedocument.presentationml.tags+xml"/>
  <Override PartName="/ppt/notesSlides/notesSlide59.xml" ContentType="application/vnd.openxmlformats-officedocument.presentationml.notesSlide+xml"/>
  <Override PartName="/ppt/tags/tag98.xml" ContentType="application/vnd.openxmlformats-officedocument.presentationml.tags+xml"/>
  <Override PartName="/ppt/notesSlides/notesSlide60.xml" ContentType="application/vnd.openxmlformats-officedocument.presentationml.notesSlide+xml"/>
  <Override PartName="/ppt/tags/tag99.xml" ContentType="application/vnd.openxmlformats-officedocument.presentationml.tags+xml"/>
  <Override PartName="/ppt/notesSlides/notesSlide61.xml" ContentType="application/vnd.openxmlformats-officedocument.presentationml.notesSlide+xml"/>
  <Override PartName="/ppt/tags/tag100.xml" ContentType="application/vnd.openxmlformats-officedocument.presentationml.tags+xml"/>
  <Override PartName="/ppt/notesSlides/notesSlide62.xml" ContentType="application/vnd.openxmlformats-officedocument.presentationml.notesSlide+xml"/>
  <Override PartName="/ppt/tags/tag101.xml" ContentType="application/vnd.openxmlformats-officedocument.presentationml.tags+xml"/>
  <Override PartName="/ppt/notesSlides/notesSlide63.xml" ContentType="application/vnd.openxmlformats-officedocument.presentationml.notesSlide+xml"/>
  <Override PartName="/ppt/tags/tag102.xml" ContentType="application/vnd.openxmlformats-officedocument.presentationml.tags+xml"/>
  <Override PartName="/ppt/notesSlides/notesSlide64.xml" ContentType="application/vnd.openxmlformats-officedocument.presentationml.notesSlide+xml"/>
  <Override PartName="/ppt/tags/tag103.xml" ContentType="application/vnd.openxmlformats-officedocument.presentationml.tags+xml"/>
  <Override PartName="/ppt/notesSlides/notesSlide65.xml" ContentType="application/vnd.openxmlformats-officedocument.presentationml.notesSlide+xml"/>
  <Override PartName="/ppt/tags/tag104.xml" ContentType="application/vnd.openxmlformats-officedocument.presentationml.tags+xml"/>
  <Override PartName="/ppt/notesSlides/notesSlide66.xml" ContentType="application/vnd.openxmlformats-officedocument.presentationml.notesSlide+xml"/>
  <Override PartName="/ppt/tags/tag105.xml" ContentType="application/vnd.openxmlformats-officedocument.presentationml.tags+xml"/>
  <Override PartName="/ppt/notesSlides/notesSlide67.xml" ContentType="application/vnd.openxmlformats-officedocument.presentationml.notesSlide+xml"/>
  <Override PartName="/ppt/tags/tag106.xml" ContentType="application/vnd.openxmlformats-officedocument.presentationml.tags+xml"/>
  <Override PartName="/ppt/notesSlides/notesSlide68.xml" ContentType="application/vnd.openxmlformats-officedocument.presentationml.notesSlide+xml"/>
  <Override PartName="/ppt/tags/tag107.xml" ContentType="application/vnd.openxmlformats-officedocument.presentationml.tags+xml"/>
  <Override PartName="/ppt/notesSlides/notesSlide69.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70.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71.xml" ContentType="application/vnd.openxmlformats-officedocument.presentationml.notesSlide+xml"/>
  <Override PartName="/ppt/tags/tag113.xml" ContentType="application/vnd.openxmlformats-officedocument.presentationml.tags+xml"/>
  <Override PartName="/ppt/notesSlides/notesSlide72.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73.xml" ContentType="application/vnd.openxmlformats-officedocument.presentationml.notesSlide+xml"/>
  <Override PartName="/ppt/tags/tag116.xml" ContentType="application/vnd.openxmlformats-officedocument.presentationml.tags+xml"/>
  <Override PartName="/ppt/notesSlides/notesSlide74.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75.xml" ContentType="application/vnd.openxmlformats-officedocument.presentationml.notesSlide+xml"/>
  <Override PartName="/ppt/tags/tag120.xml" ContentType="application/vnd.openxmlformats-officedocument.presentationml.tags+xml"/>
  <Override PartName="/ppt/notesSlides/notesSlide76.xml" ContentType="application/vnd.openxmlformats-officedocument.presentationml.notesSlide+xml"/>
  <Override PartName="/ppt/tags/tag121.xml" ContentType="application/vnd.openxmlformats-officedocument.presentationml.tags+xml"/>
  <Override PartName="/ppt/notesSlides/notesSlide77.xml" ContentType="application/vnd.openxmlformats-officedocument.presentationml.notesSlide+xml"/>
  <Override PartName="/ppt/tags/tag122.xml" ContentType="application/vnd.openxmlformats-officedocument.presentationml.tags+xml"/>
  <Override PartName="/ppt/notesSlides/notesSlide78.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79.xml" ContentType="application/vnd.openxmlformats-officedocument.presentationml.notesSlide+xml"/>
  <Override PartName="/ppt/tags/tag131.xml" ContentType="application/vnd.openxmlformats-officedocument.presentationml.tags+xml"/>
  <Override PartName="/ppt/notesSlides/notesSlide80.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81.xml" ContentType="application/vnd.openxmlformats-officedocument.presentationml.notesSlide+xml"/>
  <Override PartName="/ppt/tags/tag135.xml" ContentType="application/vnd.openxmlformats-officedocument.presentationml.tags+xml"/>
  <Override PartName="/ppt/notesSlides/notesSlide82.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83.xml" ContentType="application/vnd.openxmlformats-officedocument.presentationml.notesSlide+xml"/>
  <Override PartName="/ppt/tags/tag138.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84.xml" ContentType="application/vnd.openxmlformats-officedocument.presentationml.notesSlide+xml"/>
  <Override PartName="/ppt/tags/tag145.xml" ContentType="application/vnd.openxmlformats-officedocument.presentationml.tags+xml"/>
  <Override PartName="/ppt/notesSlides/notesSlide85.xml" ContentType="application/vnd.openxmlformats-officedocument.presentationml.notesSlide+xml"/>
  <Override PartName="/ppt/tags/tag146.xml" ContentType="application/vnd.openxmlformats-officedocument.presentationml.tags+xml"/>
  <Override PartName="/ppt/notesSlides/notesSlide86.xml" ContentType="application/vnd.openxmlformats-officedocument.presentationml.notesSlide+xml"/>
  <Override PartName="/ppt/tags/tag147.xml" ContentType="application/vnd.openxmlformats-officedocument.presentationml.tags+xml"/>
  <Override PartName="/ppt/notesSlides/notesSlide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4"/>
  </p:sldMasterIdLst>
  <p:notesMasterIdLst>
    <p:notesMasterId r:id="rId149"/>
  </p:notesMasterIdLst>
  <p:handoutMasterIdLst>
    <p:handoutMasterId r:id="rId150"/>
  </p:handoutMasterIdLst>
  <p:sldIdLst>
    <p:sldId id="908" r:id="rId5"/>
    <p:sldId id="1166" r:id="rId6"/>
    <p:sldId id="1123" r:id="rId7"/>
    <p:sldId id="1125" r:id="rId8"/>
    <p:sldId id="1165" r:id="rId9"/>
    <p:sldId id="1161" r:id="rId10"/>
    <p:sldId id="1162" r:id="rId11"/>
    <p:sldId id="1163" r:id="rId12"/>
    <p:sldId id="1164" r:id="rId13"/>
    <p:sldId id="1180" r:id="rId14"/>
    <p:sldId id="1167" r:id="rId15"/>
    <p:sldId id="1168" r:id="rId16"/>
    <p:sldId id="1181" r:id="rId17"/>
    <p:sldId id="1182" r:id="rId18"/>
    <p:sldId id="1183" r:id="rId19"/>
    <p:sldId id="1169" r:id="rId20"/>
    <p:sldId id="1170" r:id="rId21"/>
    <p:sldId id="1171" r:id="rId22"/>
    <p:sldId id="1184" r:id="rId23"/>
    <p:sldId id="1173" r:id="rId24"/>
    <p:sldId id="1185" r:id="rId25"/>
    <p:sldId id="1186" r:id="rId26"/>
    <p:sldId id="1187" r:id="rId27"/>
    <p:sldId id="1175" r:id="rId28"/>
    <p:sldId id="1188" r:id="rId29"/>
    <p:sldId id="1189" r:id="rId30"/>
    <p:sldId id="1190" r:id="rId31"/>
    <p:sldId id="1191" r:id="rId32"/>
    <p:sldId id="1192" r:id="rId33"/>
    <p:sldId id="1194" r:id="rId34"/>
    <p:sldId id="1193" r:id="rId35"/>
    <p:sldId id="1195" r:id="rId36"/>
    <p:sldId id="1196" r:id="rId37"/>
    <p:sldId id="1197" r:id="rId38"/>
    <p:sldId id="1198" r:id="rId39"/>
    <p:sldId id="1199" r:id="rId40"/>
    <p:sldId id="1259" r:id="rId41"/>
    <p:sldId id="1260" r:id="rId42"/>
    <p:sldId id="1261" r:id="rId43"/>
    <p:sldId id="1200" r:id="rId44"/>
    <p:sldId id="1115" r:id="rId45"/>
    <p:sldId id="687" r:id="rId46"/>
    <p:sldId id="1262" r:id="rId47"/>
    <p:sldId id="1263" r:id="rId48"/>
    <p:sldId id="1264" r:id="rId49"/>
    <p:sldId id="1305" r:id="rId50"/>
    <p:sldId id="1265" r:id="rId51"/>
    <p:sldId id="1266" r:id="rId52"/>
    <p:sldId id="1203" r:id="rId53"/>
    <p:sldId id="1204" r:id="rId54"/>
    <p:sldId id="1267" r:id="rId55"/>
    <p:sldId id="1205" r:id="rId56"/>
    <p:sldId id="1257" r:id="rId57"/>
    <p:sldId id="1206" r:id="rId58"/>
    <p:sldId id="1268" r:id="rId59"/>
    <p:sldId id="1151" r:id="rId60"/>
    <p:sldId id="1269" r:id="rId61"/>
    <p:sldId id="922" r:id="rId62"/>
    <p:sldId id="1270" r:id="rId63"/>
    <p:sldId id="1210" r:id="rId64"/>
    <p:sldId id="1271" r:id="rId65"/>
    <p:sldId id="1272" r:id="rId66"/>
    <p:sldId id="1273" r:id="rId67"/>
    <p:sldId id="1274" r:id="rId68"/>
    <p:sldId id="1275" r:id="rId69"/>
    <p:sldId id="1276" r:id="rId70"/>
    <p:sldId id="1277" r:id="rId71"/>
    <p:sldId id="1278" r:id="rId72"/>
    <p:sldId id="1306" r:id="rId73"/>
    <p:sldId id="1133" r:id="rId74"/>
    <p:sldId id="1279" r:id="rId75"/>
    <p:sldId id="1214" r:id="rId76"/>
    <p:sldId id="1112" r:id="rId77"/>
    <p:sldId id="1280" r:id="rId78"/>
    <p:sldId id="1281" r:id="rId79"/>
    <p:sldId id="1282" r:id="rId80"/>
    <p:sldId id="1283" r:id="rId81"/>
    <p:sldId id="1284" r:id="rId82"/>
    <p:sldId id="1126" r:id="rId83"/>
    <p:sldId id="1108" r:id="rId84"/>
    <p:sldId id="1050" r:id="rId85"/>
    <p:sldId id="1216" r:id="rId86"/>
    <p:sldId id="1258" r:id="rId87"/>
    <p:sldId id="1285" r:id="rId88"/>
    <p:sldId id="1286" r:id="rId89"/>
    <p:sldId id="1287" r:id="rId90"/>
    <p:sldId id="1288" r:id="rId91"/>
    <p:sldId id="1289" r:id="rId92"/>
    <p:sldId id="1290" r:id="rId93"/>
    <p:sldId id="1291" r:id="rId94"/>
    <p:sldId id="1292" r:id="rId95"/>
    <p:sldId id="805" r:id="rId96"/>
    <p:sldId id="1293" r:id="rId97"/>
    <p:sldId id="1301" r:id="rId98"/>
    <p:sldId id="1300" r:id="rId99"/>
    <p:sldId id="1307" r:id="rId100"/>
    <p:sldId id="1107" r:id="rId101"/>
    <p:sldId id="1294" r:id="rId102"/>
    <p:sldId id="1295" r:id="rId103"/>
    <p:sldId id="1154" r:id="rId104"/>
    <p:sldId id="1296" r:id="rId105"/>
    <p:sldId id="1311" r:id="rId106"/>
    <p:sldId id="1297" r:id="rId107"/>
    <p:sldId id="1298" r:id="rId108"/>
    <p:sldId id="1217" r:id="rId109"/>
    <p:sldId id="1302" r:id="rId110"/>
    <p:sldId id="1219" r:id="rId111"/>
    <p:sldId id="1220" r:id="rId112"/>
    <p:sldId id="1303" r:id="rId113"/>
    <p:sldId id="1222" r:id="rId114"/>
    <p:sldId id="1223" r:id="rId115"/>
    <p:sldId id="1224" r:id="rId116"/>
    <p:sldId id="1308" r:id="rId117"/>
    <p:sldId id="1226" r:id="rId118"/>
    <p:sldId id="1227" r:id="rId119"/>
    <p:sldId id="1228" r:id="rId120"/>
    <p:sldId id="1229" r:id="rId121"/>
    <p:sldId id="1310" r:id="rId122"/>
    <p:sldId id="1231" r:id="rId123"/>
    <p:sldId id="1232" r:id="rId124"/>
    <p:sldId id="1233" r:id="rId125"/>
    <p:sldId id="1234" r:id="rId126"/>
    <p:sldId id="1235" r:id="rId127"/>
    <p:sldId id="1236" r:id="rId128"/>
    <p:sldId id="1237" r:id="rId129"/>
    <p:sldId id="1238" r:id="rId130"/>
    <p:sldId id="1239" r:id="rId131"/>
    <p:sldId id="1240" r:id="rId132"/>
    <p:sldId id="1241" r:id="rId133"/>
    <p:sldId id="1242" r:id="rId134"/>
    <p:sldId id="1243" r:id="rId135"/>
    <p:sldId id="1244" r:id="rId136"/>
    <p:sldId id="1245" r:id="rId137"/>
    <p:sldId id="1246" r:id="rId138"/>
    <p:sldId id="1247" r:id="rId139"/>
    <p:sldId id="1248" r:id="rId140"/>
    <p:sldId id="1249" r:id="rId141"/>
    <p:sldId id="1250" r:id="rId142"/>
    <p:sldId id="1251" r:id="rId143"/>
    <p:sldId id="1252" r:id="rId144"/>
    <p:sldId id="1253" r:id="rId145"/>
    <p:sldId id="1254" r:id="rId146"/>
    <p:sldId id="1255" r:id="rId147"/>
    <p:sldId id="1256" r:id="rId148"/>
  </p:sldIdLst>
  <p:sldSz cx="9144000" cy="6858000" type="screen4x3"/>
  <p:notesSz cx="7010400" cy="9296400"/>
  <p:custDataLst>
    <p:tags r:id="rId1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415815-771B-41B2-84B7-9F5F9BCFEE95}">
          <p14:sldIdLst>
            <p14:sldId id="908"/>
            <p14:sldId id="1166"/>
          </p14:sldIdLst>
        </p14:section>
        <p14:section name="Presumptive Eligiblity Policies" id="{BF525DAE-BB72-4C7D-9E49-665E765B83D2}">
          <p14:sldIdLst>
            <p14:sldId id="1123"/>
            <p14:sldId id="1125"/>
            <p14:sldId id="1165"/>
            <p14:sldId id="1161"/>
            <p14:sldId id="1162"/>
            <p14:sldId id="1163"/>
            <p14:sldId id="1164"/>
            <p14:sldId id="1180"/>
            <p14:sldId id="1167"/>
            <p14:sldId id="1168"/>
            <p14:sldId id="1181"/>
            <p14:sldId id="1182"/>
            <p14:sldId id="1183"/>
            <p14:sldId id="1169"/>
            <p14:sldId id="1170"/>
            <p14:sldId id="1171"/>
            <p14:sldId id="1184"/>
            <p14:sldId id="1173"/>
            <p14:sldId id="1185"/>
            <p14:sldId id="1186"/>
            <p14:sldId id="1187"/>
            <p14:sldId id="1175"/>
            <p14:sldId id="1188"/>
            <p14:sldId id="1189"/>
            <p14:sldId id="1190"/>
            <p14:sldId id="1191"/>
            <p14:sldId id="1192"/>
            <p14:sldId id="1194"/>
            <p14:sldId id="1193"/>
            <p14:sldId id="1195"/>
            <p14:sldId id="1196"/>
            <p14:sldId id="1197"/>
            <p14:sldId id="1198"/>
          </p14:sldIdLst>
        </p14:section>
        <p14:section name="Medicaid PE Portal" id="{AA741453-5394-4C5F-A2D7-763FF11C7DF3}">
          <p14:sldIdLst>
            <p14:sldId id="1199"/>
            <p14:sldId id="1259"/>
            <p14:sldId id="1260"/>
            <p14:sldId id="1261"/>
            <p14:sldId id="1200"/>
            <p14:sldId id="1115"/>
            <p14:sldId id="687"/>
            <p14:sldId id="1262"/>
            <p14:sldId id="1263"/>
            <p14:sldId id="1264"/>
            <p14:sldId id="1305"/>
            <p14:sldId id="1265"/>
            <p14:sldId id="1266"/>
            <p14:sldId id="1203"/>
            <p14:sldId id="1204"/>
            <p14:sldId id="1267"/>
            <p14:sldId id="1205"/>
            <p14:sldId id="1257"/>
            <p14:sldId id="1206"/>
            <p14:sldId id="1268"/>
            <p14:sldId id="1151"/>
            <p14:sldId id="1269"/>
            <p14:sldId id="922"/>
            <p14:sldId id="1270"/>
            <p14:sldId id="1210"/>
            <p14:sldId id="1271"/>
            <p14:sldId id="1272"/>
            <p14:sldId id="1273"/>
            <p14:sldId id="1274"/>
            <p14:sldId id="1275"/>
            <p14:sldId id="1276"/>
            <p14:sldId id="1277"/>
            <p14:sldId id="1278"/>
            <p14:sldId id="1306"/>
            <p14:sldId id="1133"/>
            <p14:sldId id="1279"/>
            <p14:sldId id="1214"/>
            <p14:sldId id="1112"/>
            <p14:sldId id="1280"/>
            <p14:sldId id="1281"/>
            <p14:sldId id="1282"/>
            <p14:sldId id="1283"/>
            <p14:sldId id="1284"/>
            <p14:sldId id="1126"/>
            <p14:sldId id="1108"/>
            <p14:sldId id="1050"/>
            <p14:sldId id="1216"/>
            <p14:sldId id="1258"/>
            <p14:sldId id="1285"/>
            <p14:sldId id="1286"/>
            <p14:sldId id="1287"/>
            <p14:sldId id="1288"/>
            <p14:sldId id="1289"/>
            <p14:sldId id="1290"/>
            <p14:sldId id="1291"/>
            <p14:sldId id="1292"/>
            <p14:sldId id="805"/>
            <p14:sldId id="1293"/>
            <p14:sldId id="1301"/>
            <p14:sldId id="1300"/>
            <p14:sldId id="1307"/>
            <p14:sldId id="1107"/>
            <p14:sldId id="1294"/>
            <p14:sldId id="1295"/>
            <p14:sldId id="1154"/>
            <p14:sldId id="1296"/>
            <p14:sldId id="1311"/>
            <p14:sldId id="1297"/>
            <p14:sldId id="1298"/>
            <p14:sldId id="1217"/>
            <p14:sldId id="1302"/>
            <p14:sldId id="1219"/>
            <p14:sldId id="1220"/>
            <p14:sldId id="1303"/>
            <p14:sldId id="1222"/>
            <p14:sldId id="1223"/>
            <p14:sldId id="1224"/>
            <p14:sldId id="1308"/>
            <p14:sldId id="1226"/>
            <p14:sldId id="1227"/>
            <p14:sldId id="1228"/>
            <p14:sldId id="1229"/>
            <p14:sldId id="1310"/>
            <p14:sldId id="1231"/>
            <p14:sldId id="1232"/>
            <p14:sldId id="1233"/>
            <p14:sldId id="1234"/>
            <p14:sldId id="1235"/>
          </p14:sldIdLst>
        </p14:section>
        <p14:section name="PE Summary" id="{A5A1018B-1F25-4D96-AAAA-0EB4F91F3096}">
          <p14:sldIdLst>
            <p14:sldId id="1236"/>
            <p14:sldId id="1237"/>
            <p14:sldId id="1238"/>
            <p14:sldId id="1239"/>
            <p14:sldId id="1240"/>
            <p14:sldId id="1241"/>
            <p14:sldId id="1242"/>
            <p14:sldId id="1243"/>
          </p14:sldIdLst>
        </p14:section>
        <p14:section name="Presumptive Eligibility Resources" id="{618339C5-0050-4DE8-B5C3-26841F43F1FB}">
          <p14:sldIdLst>
            <p14:sldId id="1244"/>
            <p14:sldId id="1245"/>
            <p14:sldId id="1246"/>
            <p14:sldId id="1247"/>
          </p14:sldIdLst>
        </p14:section>
        <p14:section name="Medicaid PE Self-Quiz" id="{FF14CB62-09EA-4741-95C1-6B2DC1CB1735}">
          <p14:sldIdLst>
            <p14:sldId id="1248"/>
            <p14:sldId id="1249"/>
            <p14:sldId id="1250"/>
            <p14:sldId id="1251"/>
            <p14:sldId id="1252"/>
            <p14:sldId id="1253"/>
            <p14:sldId id="1254"/>
            <p14:sldId id="1255"/>
            <p14:sldId id="12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0D9C11-400E-3AFB-E398-610C2FFACC3D}" name="Barajas, Carie" initials="CB" userId="S::cbaraja@dhs.state.ia.us::f4e7ece3-f863-42ad-8c08-4fcf31b234e4" providerId="AD"/>
  <p188:author id="{78652D23-1E37-5451-5365-C1514F31414E}" name="Leo, Heather" initials="LH" userId="S::hleo@dhs.state.ia.us::be0b9410-03b5-46cb-bfa3-1b8fe3406091" providerId="AD"/>
  <p188:author id="{55C563A1-4A91-DD5E-4EEE-34E5D4B3759F}" name="Leo, Heather [HHS]" initials="HL" userId="S::heather.leo@hhs.iowa.gov::be0b9410-03b5-46cb-bfa3-1b8fe34060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ngel, Bethany" initials="MB" lastIdx="134" clrIdx="0"/>
  <p:cmAuthor id="1" name="Fitzgerald, Lydia S." initials="LSF" lastIdx="81" clrIdx="1"/>
  <p:cmAuthor id="2" name="Huber, Linda" initials="HL" lastIdx="4" clrIdx="2"/>
  <p:cmAuthor id="3" name="Leo, Heather" initials="LH" lastIdx="1" clrIdx="3">
    <p:extLst>
      <p:ext uri="{19B8F6BF-5375-455C-9EA6-DF929625EA0E}">
        <p15:presenceInfo xmlns:p15="http://schemas.microsoft.com/office/powerpoint/2012/main" userId="S::hleo@dhs.state.ia.us::be0b9410-03b5-46cb-bfa3-1b8fe3406091" providerId="AD"/>
      </p:ext>
    </p:extLst>
  </p:cmAuthor>
  <p:cmAuthor id="4" name="Barajas, Carie" initials="BC" lastIdx="2" clrIdx="4">
    <p:extLst>
      <p:ext uri="{19B8F6BF-5375-455C-9EA6-DF929625EA0E}">
        <p15:presenceInfo xmlns:p15="http://schemas.microsoft.com/office/powerpoint/2012/main" userId="S::cbaraja@dhs.state.ia.us::f4e7ece3-f863-42ad-8c08-4fcf31b234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D6"/>
    <a:srgbClr val="0044CC"/>
    <a:srgbClr val="0036A2"/>
    <a:srgbClr val="0039A6"/>
    <a:srgbClr val="0000FF"/>
    <a:srgbClr val="5707E7"/>
    <a:srgbClr val="5D4BE5"/>
    <a:srgbClr val="003399"/>
    <a:srgbClr val="002F8E"/>
    <a:srgbClr val="001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6F645A-641A-4EA6-9F7D-522C56F149EF}" v="5" dt="2025-03-07T13:33:03.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1" autoAdjust="0"/>
    <p:restoredTop sz="82192" autoAdjust="0"/>
  </p:normalViewPr>
  <p:slideViewPr>
    <p:cSldViewPr>
      <p:cViewPr varScale="1">
        <p:scale>
          <a:sx n="57" d="100"/>
          <a:sy n="57" d="100"/>
        </p:scale>
        <p:origin x="360" y="44"/>
      </p:cViewPr>
      <p:guideLst>
        <p:guide orient="horz" pos="2160"/>
        <p:guide pos="2880"/>
      </p:guideLst>
    </p:cSldViewPr>
  </p:slideViewPr>
  <p:outlineViewPr>
    <p:cViewPr>
      <p:scale>
        <a:sx n="33" d="100"/>
        <a:sy n="33" d="100"/>
      </p:scale>
      <p:origin x="0" y="15020"/>
    </p:cViewPr>
  </p:outlineViewPr>
  <p:notesTextViewPr>
    <p:cViewPr>
      <p:scale>
        <a:sx n="1" d="1"/>
        <a:sy n="1" d="1"/>
      </p:scale>
      <p:origin x="0" y="0"/>
    </p:cViewPr>
  </p:notesTextViewPr>
  <p:sorterViewPr>
    <p:cViewPr>
      <p:scale>
        <a:sx n="20" d="100"/>
        <a:sy n="20" d="100"/>
      </p:scale>
      <p:origin x="0" y="0"/>
    </p:cViewPr>
  </p:sorterViewPr>
  <p:notesViewPr>
    <p:cSldViewPr>
      <p:cViewPr>
        <p:scale>
          <a:sx n="100" d="100"/>
          <a:sy n="100" d="100"/>
        </p:scale>
        <p:origin x="-816" y="-5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microsoft.com/office/2018/10/relationships/authors" Targe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notesMaster" Target="notesMasters/notesMaster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handoutMaster" Target="handoutMasters/handoutMaster1.xml"/><Relationship Id="rId155"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ags" Target="tags/tag1.xml"/><Relationship Id="rId156"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ajas, Carie" userId="f4e7ece3-f863-42ad-8c08-4fcf31b234e4" providerId="ADAL" clId="{23D4602A-465C-4B3D-8B63-0EF96CD97749}"/>
    <pc:docChg chg="undo custSel modSld">
      <pc:chgData name="Barajas, Carie" userId="f4e7ece3-f863-42ad-8c08-4fcf31b234e4" providerId="ADAL" clId="{23D4602A-465C-4B3D-8B63-0EF96CD97749}" dt="2024-02-09T20:07:41.854" v="54" actId="20577"/>
      <pc:docMkLst>
        <pc:docMk/>
      </pc:docMkLst>
      <pc:sldChg chg="addSp delSp modSp mod">
        <pc:chgData name="Barajas, Carie" userId="f4e7ece3-f863-42ad-8c08-4fcf31b234e4" providerId="ADAL" clId="{23D4602A-465C-4B3D-8B63-0EF96CD97749}" dt="2024-02-09T20:07:41.854" v="54" actId="20577"/>
        <pc:sldMkLst>
          <pc:docMk/>
          <pc:sldMk cId="1075101127" sldId="687"/>
        </pc:sldMkLst>
      </pc:sldChg>
      <pc:sldChg chg="addCm modCm">
        <pc:chgData name="Barajas, Carie" userId="f4e7ece3-f863-42ad-8c08-4fcf31b234e4" providerId="ADAL" clId="{23D4602A-465C-4B3D-8B63-0EF96CD97749}" dt="2024-02-09T18:42:40.557" v="1"/>
        <pc:sldMkLst>
          <pc:docMk/>
          <pc:sldMk cId="2841834267" sldId="995"/>
        </pc:sldMkLst>
      </pc:sldChg>
      <pc:sldChg chg="addCm modCm">
        <pc:chgData name="Barajas, Carie" userId="f4e7ece3-f863-42ad-8c08-4fcf31b234e4" providerId="ADAL" clId="{23D4602A-465C-4B3D-8B63-0EF96CD97749}" dt="2024-02-09T18:42:51.937" v="3"/>
        <pc:sldMkLst>
          <pc:docMk/>
          <pc:sldMk cId="4261285524" sldId="1049"/>
        </pc:sldMkLst>
      </pc:sldChg>
      <pc:sldChg chg="addSp delSp modSp mod">
        <pc:chgData name="Barajas, Carie" userId="f4e7ece3-f863-42ad-8c08-4fcf31b234e4" providerId="ADAL" clId="{23D4602A-465C-4B3D-8B63-0EF96CD97749}" dt="2024-02-09T20:07:39.301" v="51" actId="14100"/>
        <pc:sldMkLst>
          <pc:docMk/>
          <pc:sldMk cId="123433079" sldId="1115"/>
        </pc:sldMkLst>
      </pc:sldChg>
    </pc:docChg>
  </pc:docChgLst>
  <pc:docChgLst>
    <pc:chgData name="Barajas, Carie" userId="f4e7ece3-f863-42ad-8c08-4fcf31b234e4" providerId="ADAL" clId="{4470D29A-B986-4B4B-8FF6-855258C1EEC6}"/>
    <pc:docChg chg="undo custSel addSld delSld modSld sldOrd modSection">
      <pc:chgData name="Barajas, Carie" userId="f4e7ece3-f863-42ad-8c08-4fcf31b234e4" providerId="ADAL" clId="{4470D29A-B986-4B4B-8FF6-855258C1EEC6}" dt="2024-02-28T14:13:26.929" v="8543" actId="20577"/>
      <pc:docMkLst>
        <pc:docMk/>
      </pc:docMkLst>
      <pc:sldChg chg="del modNotesTx">
        <pc:chgData name="Barajas, Carie" userId="f4e7ece3-f863-42ad-8c08-4fcf31b234e4" providerId="ADAL" clId="{4470D29A-B986-4B4B-8FF6-855258C1EEC6}" dt="2024-02-19T18:03:14.106" v="916" actId="47"/>
        <pc:sldMkLst>
          <pc:docMk/>
          <pc:sldMk cId="2574574508" sldId="351"/>
        </pc:sldMkLst>
      </pc:sldChg>
      <pc:sldChg chg="addSp delSp modSp mod addCm delCm modNotesTx">
        <pc:chgData name="Barajas, Carie" userId="f4e7ece3-f863-42ad-8c08-4fcf31b234e4" providerId="ADAL" clId="{4470D29A-B986-4B4B-8FF6-855258C1EEC6}" dt="2024-02-21T16:15:49.035" v="6809"/>
        <pc:sldMkLst>
          <pc:docMk/>
          <pc:sldMk cId="1075101127" sldId="687"/>
        </pc:sldMkLst>
        <pc:extLst>
          <p:ext xmlns:p="http://schemas.openxmlformats.org/presentationml/2006/main" uri="{D6D511B9-2390-475A-947B-AFAB55BFBCF1}">
            <pc226:cmChg xmlns:pc226="http://schemas.microsoft.com/office/powerpoint/2022/06/main/command" chg="add del">
              <pc226:chgData name="Barajas, Carie" userId="f4e7ece3-f863-42ad-8c08-4fcf31b234e4" providerId="ADAL" clId="{4470D29A-B986-4B4B-8FF6-855258C1EEC6}" dt="2024-02-21T16:15:49.035" v="6809"/>
              <pc2:cmMkLst xmlns:pc2="http://schemas.microsoft.com/office/powerpoint/2019/9/main/command">
                <pc:docMk/>
                <pc:sldMk cId="1075101127" sldId="687"/>
                <pc2:cmMk id="{B4C63381-1ABC-40FD-96CA-CF517CE0CFB0}"/>
              </pc2:cmMkLst>
            </pc226:cmChg>
          </p:ext>
        </pc:extLst>
      </pc:sldChg>
      <pc:sldChg chg="del modNotesTx">
        <pc:chgData name="Barajas, Carie" userId="f4e7ece3-f863-42ad-8c08-4fcf31b234e4" providerId="ADAL" clId="{4470D29A-B986-4B4B-8FF6-855258C1EEC6}" dt="2024-02-19T18:29:31.460" v="1169" actId="47"/>
        <pc:sldMkLst>
          <pc:docMk/>
          <pc:sldMk cId="1483780822" sldId="764"/>
        </pc:sldMkLst>
      </pc:sldChg>
      <pc:sldChg chg="add del">
        <pc:chgData name="Barajas, Carie" userId="f4e7ece3-f863-42ad-8c08-4fcf31b234e4" providerId="ADAL" clId="{4470D29A-B986-4B4B-8FF6-855258C1EEC6}" dt="2024-02-19T22:11:01.138" v="2411" actId="47"/>
        <pc:sldMkLst>
          <pc:docMk/>
          <pc:sldMk cId="2840675916" sldId="780"/>
        </pc:sldMkLst>
      </pc:sldChg>
      <pc:sldChg chg="addSp delSp del mod">
        <pc:chgData name="Barajas, Carie" userId="f4e7ece3-f863-42ad-8c08-4fcf31b234e4" providerId="ADAL" clId="{4470D29A-B986-4B4B-8FF6-855258C1EEC6}" dt="2024-02-19T22:18:37.823" v="2471" actId="47"/>
        <pc:sldMkLst>
          <pc:docMk/>
          <pc:sldMk cId="1286496522" sldId="787"/>
        </pc:sldMkLst>
      </pc:sldChg>
      <pc:sldChg chg="modSp del mod">
        <pc:chgData name="Barajas, Carie" userId="f4e7ece3-f863-42ad-8c08-4fcf31b234e4" providerId="ADAL" clId="{4470D29A-B986-4B4B-8FF6-855258C1EEC6}" dt="2024-02-19T23:00:32.949" v="3206" actId="47"/>
        <pc:sldMkLst>
          <pc:docMk/>
          <pc:sldMk cId="487833418" sldId="793"/>
        </pc:sldMkLst>
      </pc:sldChg>
      <pc:sldChg chg="modSp del mod">
        <pc:chgData name="Barajas, Carie" userId="f4e7ece3-f863-42ad-8c08-4fcf31b234e4" providerId="ADAL" clId="{4470D29A-B986-4B4B-8FF6-855258C1EEC6}" dt="2024-02-19T23:08:50.511" v="3265" actId="47"/>
        <pc:sldMkLst>
          <pc:docMk/>
          <pc:sldMk cId="2512353407" sldId="795"/>
        </pc:sldMkLst>
      </pc:sldChg>
      <pc:sldChg chg="del modNotesTx">
        <pc:chgData name="Barajas, Carie" userId="f4e7ece3-f863-42ad-8c08-4fcf31b234e4" providerId="ADAL" clId="{4470D29A-B986-4B4B-8FF6-855258C1EEC6}" dt="2024-02-20T14:57:58.215" v="3328" actId="47"/>
        <pc:sldMkLst>
          <pc:docMk/>
          <pc:sldMk cId="1115624686" sldId="802"/>
        </pc:sldMkLst>
      </pc:sldChg>
      <pc:sldChg chg="del ord">
        <pc:chgData name="Barajas, Carie" userId="f4e7ece3-f863-42ad-8c08-4fcf31b234e4" providerId="ADAL" clId="{4470D29A-B986-4B4B-8FF6-855258C1EEC6}" dt="2024-02-20T22:12:30.556" v="5035" actId="47"/>
        <pc:sldMkLst>
          <pc:docMk/>
          <pc:sldMk cId="807579452" sldId="804"/>
        </pc:sldMkLst>
      </pc:sldChg>
      <pc:sldChg chg="addSp delSp modSp mod ord">
        <pc:chgData name="Barajas, Carie" userId="f4e7ece3-f863-42ad-8c08-4fcf31b234e4" providerId="ADAL" clId="{4470D29A-B986-4B4B-8FF6-855258C1EEC6}" dt="2024-02-20T16:22:50.380" v="3638" actId="1076"/>
        <pc:sldMkLst>
          <pc:docMk/>
          <pc:sldMk cId="2486664524" sldId="805"/>
        </pc:sldMkLst>
      </pc:sldChg>
      <pc:sldChg chg="del">
        <pc:chgData name="Barajas, Carie" userId="f4e7ece3-f863-42ad-8c08-4fcf31b234e4" providerId="ADAL" clId="{4470D29A-B986-4B4B-8FF6-855258C1EEC6}" dt="2024-02-20T15:35:51.853" v="3557" actId="47"/>
        <pc:sldMkLst>
          <pc:docMk/>
          <pc:sldMk cId="3586672042" sldId="811"/>
        </pc:sldMkLst>
      </pc:sldChg>
      <pc:sldChg chg="del modNotesTx">
        <pc:chgData name="Barajas, Carie" userId="f4e7ece3-f863-42ad-8c08-4fcf31b234e4" providerId="ADAL" clId="{4470D29A-B986-4B4B-8FF6-855258C1EEC6}" dt="2024-02-20T15:29:43.617" v="3463" actId="47"/>
        <pc:sldMkLst>
          <pc:docMk/>
          <pc:sldMk cId="1103099352" sldId="817"/>
        </pc:sldMkLst>
      </pc:sldChg>
      <pc:sldChg chg="del modNotesTx">
        <pc:chgData name="Barajas, Carie" userId="f4e7ece3-f863-42ad-8c08-4fcf31b234e4" providerId="ADAL" clId="{4470D29A-B986-4B4B-8FF6-855258C1EEC6}" dt="2024-02-19T22:14:52.439" v="2446" actId="47"/>
        <pc:sldMkLst>
          <pc:docMk/>
          <pc:sldMk cId="180379415" sldId="841"/>
        </pc:sldMkLst>
      </pc:sldChg>
      <pc:sldChg chg="modSp add del mod">
        <pc:chgData name="Barajas, Carie" userId="f4e7ece3-f863-42ad-8c08-4fcf31b234e4" providerId="ADAL" clId="{4470D29A-B986-4B4B-8FF6-855258C1EEC6}" dt="2024-02-19T23:16:51.786" v="3300" actId="47"/>
        <pc:sldMkLst>
          <pc:docMk/>
          <pc:sldMk cId="3707460143" sldId="884"/>
        </pc:sldMkLst>
      </pc:sldChg>
      <pc:sldChg chg="modSp del mod modNotesTx">
        <pc:chgData name="Barajas, Carie" userId="f4e7ece3-f863-42ad-8c08-4fcf31b234e4" providerId="ADAL" clId="{4470D29A-B986-4B4B-8FF6-855258C1EEC6}" dt="2024-02-20T21:27:15.640" v="4837" actId="47"/>
        <pc:sldMkLst>
          <pc:docMk/>
          <pc:sldMk cId="1885508666" sldId="887"/>
        </pc:sldMkLst>
      </pc:sldChg>
      <pc:sldChg chg="del modNotesTx">
        <pc:chgData name="Barajas, Carie" userId="f4e7ece3-f863-42ad-8c08-4fcf31b234e4" providerId="ADAL" clId="{4470D29A-B986-4B4B-8FF6-855258C1EEC6}" dt="2024-02-20T15:11:59.232" v="3397" actId="47"/>
        <pc:sldMkLst>
          <pc:docMk/>
          <pc:sldMk cId="216342480" sldId="888"/>
        </pc:sldMkLst>
      </pc:sldChg>
      <pc:sldChg chg="del modNotesTx">
        <pc:chgData name="Barajas, Carie" userId="f4e7ece3-f863-42ad-8c08-4fcf31b234e4" providerId="ADAL" clId="{4470D29A-B986-4B4B-8FF6-855258C1EEC6}" dt="2024-02-19T21:40:49.109" v="2192" actId="47"/>
        <pc:sldMkLst>
          <pc:docMk/>
          <pc:sldMk cId="1499660493" sldId="915"/>
        </pc:sldMkLst>
      </pc:sldChg>
      <pc:sldChg chg="del modNotesTx">
        <pc:chgData name="Barajas, Carie" userId="f4e7ece3-f863-42ad-8c08-4fcf31b234e4" providerId="ADAL" clId="{4470D29A-B986-4B4B-8FF6-855258C1EEC6}" dt="2024-02-19T21:25:07.248" v="2084" actId="47"/>
        <pc:sldMkLst>
          <pc:docMk/>
          <pc:sldMk cId="107583800" sldId="918"/>
        </pc:sldMkLst>
      </pc:sldChg>
      <pc:sldChg chg="modNotesTx">
        <pc:chgData name="Barajas, Carie" userId="f4e7ece3-f863-42ad-8c08-4fcf31b234e4" providerId="ADAL" clId="{4470D29A-B986-4B4B-8FF6-855258C1EEC6}" dt="2024-02-19T21:02:35.781" v="1741" actId="20577"/>
        <pc:sldMkLst>
          <pc:docMk/>
          <pc:sldMk cId="3477513866" sldId="922"/>
        </pc:sldMkLst>
      </pc:sldChg>
      <pc:sldChg chg="addSp delSp modSp del mod">
        <pc:chgData name="Barajas, Carie" userId="f4e7ece3-f863-42ad-8c08-4fcf31b234e4" providerId="ADAL" clId="{4470D29A-B986-4B4B-8FF6-855258C1EEC6}" dt="2024-02-19T18:43:07.803" v="1297" actId="47"/>
        <pc:sldMkLst>
          <pc:docMk/>
          <pc:sldMk cId="2747389504" sldId="925"/>
        </pc:sldMkLst>
      </pc:sldChg>
      <pc:sldChg chg="modSp del mod">
        <pc:chgData name="Barajas, Carie" userId="f4e7ece3-f863-42ad-8c08-4fcf31b234e4" providerId="ADAL" clId="{4470D29A-B986-4B4B-8FF6-855258C1EEC6}" dt="2024-02-21T15:01:58.536" v="5978" actId="47"/>
        <pc:sldMkLst>
          <pc:docMk/>
          <pc:sldMk cId="107191964" sldId="926"/>
        </pc:sldMkLst>
      </pc:sldChg>
      <pc:sldChg chg="del modNotesTx">
        <pc:chgData name="Barajas, Carie" userId="f4e7ece3-f863-42ad-8c08-4fcf31b234e4" providerId="ADAL" clId="{4470D29A-B986-4B4B-8FF6-855258C1EEC6}" dt="2024-02-20T15:02:44.696" v="3358" actId="47"/>
        <pc:sldMkLst>
          <pc:docMk/>
          <pc:sldMk cId="1619425373" sldId="927"/>
        </pc:sldMkLst>
      </pc:sldChg>
      <pc:sldChg chg="del modNotesTx">
        <pc:chgData name="Barajas, Carie" userId="f4e7ece3-f863-42ad-8c08-4fcf31b234e4" providerId="ADAL" clId="{4470D29A-B986-4B4B-8FF6-855258C1EEC6}" dt="2024-02-19T18:12:37.843" v="1102" actId="47"/>
        <pc:sldMkLst>
          <pc:docMk/>
          <pc:sldMk cId="2841834267" sldId="995"/>
        </pc:sldMkLst>
      </pc:sldChg>
      <pc:sldChg chg="del modNotesTx">
        <pc:chgData name="Barajas, Carie" userId="f4e7ece3-f863-42ad-8c08-4fcf31b234e4" providerId="ADAL" clId="{4470D29A-B986-4B4B-8FF6-855258C1EEC6}" dt="2024-02-19T18:36:49.347" v="1226" actId="47"/>
        <pc:sldMkLst>
          <pc:docMk/>
          <pc:sldMk cId="4071153312" sldId="1011"/>
        </pc:sldMkLst>
      </pc:sldChg>
      <pc:sldChg chg="del">
        <pc:chgData name="Barajas, Carie" userId="f4e7ece3-f863-42ad-8c08-4fcf31b234e4" providerId="ADAL" clId="{4470D29A-B986-4B4B-8FF6-855258C1EEC6}" dt="2024-02-19T21:52:50.782" v="2360" actId="47"/>
        <pc:sldMkLst>
          <pc:docMk/>
          <pc:sldMk cId="3464354492" sldId="1041"/>
        </pc:sldMkLst>
      </pc:sldChg>
      <pc:sldChg chg="add del modNotesTx">
        <pc:chgData name="Barajas, Carie" userId="f4e7ece3-f863-42ad-8c08-4fcf31b234e4" providerId="ADAL" clId="{4470D29A-B986-4B4B-8FF6-855258C1EEC6}" dt="2024-02-19T18:13:19.181" v="1107" actId="47"/>
        <pc:sldMkLst>
          <pc:docMk/>
          <pc:sldMk cId="4261285524" sldId="1049"/>
        </pc:sldMkLst>
      </pc:sldChg>
      <pc:sldChg chg="modSp mod addCm delCm modCm">
        <pc:chgData name="Barajas, Carie" userId="f4e7ece3-f863-42ad-8c08-4fcf31b234e4" providerId="ADAL" clId="{4470D29A-B986-4B4B-8FF6-855258C1EEC6}" dt="2024-02-22T19:51:11.348" v="7757"/>
        <pc:sldMkLst>
          <pc:docMk/>
          <pc:sldMk cId="4123994336" sldId="1050"/>
        </pc:sldMkLst>
        <pc:extLst>
          <p:ext xmlns:p="http://schemas.openxmlformats.org/presentationml/2006/main" uri="{D6D511B9-2390-475A-947B-AFAB55BFBCF1}">
            <pc226:cmChg xmlns:pc226="http://schemas.microsoft.com/office/powerpoint/2022/06/main/command" chg="add del mod">
              <pc226:chgData name="Barajas, Carie" userId="f4e7ece3-f863-42ad-8c08-4fcf31b234e4" providerId="ADAL" clId="{4470D29A-B986-4B4B-8FF6-855258C1EEC6}" dt="2024-02-22T19:51:11.348" v="7757"/>
              <pc2:cmMkLst xmlns:pc2="http://schemas.microsoft.com/office/powerpoint/2019/9/main/command">
                <pc:docMk/>
                <pc:sldMk cId="4123994336" sldId="1050"/>
                <pc2:cmMk id="{741B2E84-3CDC-4718-8086-DB70125E1FBC}"/>
              </pc2:cmMkLst>
            </pc226:cmChg>
          </p:ext>
        </pc:extLst>
      </pc:sldChg>
      <pc:sldChg chg="addSp delSp modSp mod ord modNotesTx">
        <pc:chgData name="Barajas, Carie" userId="f4e7ece3-f863-42ad-8c08-4fcf31b234e4" providerId="ADAL" clId="{4470D29A-B986-4B4B-8FF6-855258C1EEC6}" dt="2024-02-21T15:02:22.949" v="5980" actId="20577"/>
        <pc:sldMkLst>
          <pc:docMk/>
          <pc:sldMk cId="1999368562" sldId="1107"/>
        </pc:sldMkLst>
      </pc:sldChg>
      <pc:sldChg chg="del modNotesTx">
        <pc:chgData name="Barajas, Carie" userId="f4e7ece3-f863-42ad-8c08-4fcf31b234e4" providerId="ADAL" clId="{4470D29A-B986-4B4B-8FF6-855258C1EEC6}" dt="2024-02-20T22:11:28.914" v="5034" actId="47"/>
        <pc:sldMkLst>
          <pc:docMk/>
          <pc:sldMk cId="572024185" sldId="1111"/>
        </pc:sldMkLst>
      </pc:sldChg>
      <pc:sldChg chg="addSp delSp modSp mod modNotesTx">
        <pc:chgData name="Barajas, Carie" userId="f4e7ece3-f863-42ad-8c08-4fcf31b234e4" providerId="ADAL" clId="{4470D29A-B986-4B4B-8FF6-855258C1EEC6}" dt="2024-02-20T21:44:42.029" v="4903" actId="20577"/>
        <pc:sldMkLst>
          <pc:docMk/>
          <pc:sldMk cId="80991708" sldId="1112"/>
        </pc:sldMkLst>
      </pc:sldChg>
      <pc:sldChg chg="del modNotesTx">
        <pc:chgData name="Barajas, Carie" userId="f4e7ece3-f863-42ad-8c08-4fcf31b234e4" providerId="ADAL" clId="{4470D29A-B986-4B4B-8FF6-855258C1EEC6}" dt="2024-02-19T21:37:17.317" v="2179" actId="47"/>
        <pc:sldMkLst>
          <pc:docMk/>
          <pc:sldMk cId="4162651363" sldId="1114"/>
        </pc:sldMkLst>
      </pc:sldChg>
      <pc:sldChg chg="modNotesTx">
        <pc:chgData name="Barajas, Carie" userId="f4e7ece3-f863-42ad-8c08-4fcf31b234e4" providerId="ADAL" clId="{4470D29A-B986-4B4B-8FF6-855258C1EEC6}" dt="2024-02-20T21:29:06.707" v="4853" actId="20577"/>
        <pc:sldMkLst>
          <pc:docMk/>
          <pc:sldMk cId="123433079" sldId="1115"/>
        </pc:sldMkLst>
      </pc:sldChg>
      <pc:sldChg chg="modNotesTx">
        <pc:chgData name="Barajas, Carie" userId="f4e7ece3-f863-42ad-8c08-4fcf31b234e4" providerId="ADAL" clId="{4470D29A-B986-4B4B-8FF6-855258C1EEC6}" dt="2024-02-19T21:02:28.943" v="1740" actId="20577"/>
        <pc:sldMkLst>
          <pc:docMk/>
          <pc:sldMk cId="1472797823" sldId="1151"/>
        </pc:sldMkLst>
      </pc:sldChg>
      <pc:sldChg chg="del">
        <pc:chgData name="Barajas, Carie" userId="f4e7ece3-f863-42ad-8c08-4fcf31b234e4" providerId="ADAL" clId="{4470D29A-B986-4B4B-8FF6-855258C1EEC6}" dt="2024-02-19T21:58:27.744" v="2374" actId="2696"/>
        <pc:sldMkLst>
          <pc:docMk/>
          <pc:sldMk cId="4196871191" sldId="1152"/>
        </pc:sldMkLst>
      </pc:sldChg>
      <pc:sldChg chg="del">
        <pc:chgData name="Barajas, Carie" userId="f4e7ece3-f863-42ad-8c08-4fcf31b234e4" providerId="ADAL" clId="{4470D29A-B986-4B4B-8FF6-855258C1EEC6}" dt="2024-02-20T15:17:02.386" v="3417" actId="47"/>
        <pc:sldMkLst>
          <pc:docMk/>
          <pc:sldMk cId="952261198" sldId="1153"/>
        </pc:sldMkLst>
      </pc:sldChg>
      <pc:sldChg chg="del">
        <pc:chgData name="Barajas, Carie" userId="f4e7ece3-f863-42ad-8c08-4fcf31b234e4" providerId="ADAL" clId="{4470D29A-B986-4B4B-8FF6-855258C1EEC6}" dt="2024-02-19T19:45:48.402" v="1706" actId="47"/>
        <pc:sldMkLst>
          <pc:docMk/>
          <pc:sldMk cId="493725355" sldId="1155"/>
        </pc:sldMkLst>
      </pc:sldChg>
      <pc:sldChg chg="addSp delSp modSp del mod modNotesTx">
        <pc:chgData name="Barajas, Carie" userId="f4e7ece3-f863-42ad-8c08-4fcf31b234e4" providerId="ADAL" clId="{4470D29A-B986-4B4B-8FF6-855258C1EEC6}" dt="2024-02-20T16:02:53.306" v="3595" actId="47"/>
        <pc:sldMkLst>
          <pc:docMk/>
          <pc:sldMk cId="3319716002" sldId="1156"/>
        </pc:sldMkLst>
      </pc:sldChg>
      <pc:sldChg chg="addSp delSp del mod modNotesTx">
        <pc:chgData name="Barajas, Carie" userId="f4e7ece3-f863-42ad-8c08-4fcf31b234e4" providerId="ADAL" clId="{4470D29A-B986-4B4B-8FF6-855258C1EEC6}" dt="2024-02-19T21:16:05.943" v="1999" actId="47"/>
        <pc:sldMkLst>
          <pc:docMk/>
          <pc:sldMk cId="3349671000" sldId="1157"/>
        </pc:sldMkLst>
      </pc:sldChg>
      <pc:sldChg chg="del modNotesTx">
        <pc:chgData name="Barajas, Carie" userId="f4e7ece3-f863-42ad-8c08-4fcf31b234e4" providerId="ADAL" clId="{4470D29A-B986-4B4B-8FF6-855258C1EEC6}" dt="2024-02-19T21:46:08.241" v="2269" actId="47"/>
        <pc:sldMkLst>
          <pc:docMk/>
          <pc:sldMk cId="684961944" sldId="1158"/>
        </pc:sldMkLst>
      </pc:sldChg>
      <pc:sldChg chg="modSp del mod modNotesTx">
        <pc:chgData name="Barajas, Carie" userId="f4e7ece3-f863-42ad-8c08-4fcf31b234e4" providerId="ADAL" clId="{4470D29A-B986-4B4B-8FF6-855258C1EEC6}" dt="2024-02-19T21:49:36.736" v="2336" actId="47"/>
        <pc:sldMkLst>
          <pc:docMk/>
          <pc:sldMk cId="4129862162" sldId="1159"/>
        </pc:sldMkLst>
      </pc:sldChg>
      <pc:sldChg chg="del modNotesTx">
        <pc:chgData name="Barajas, Carie" userId="f4e7ece3-f863-42ad-8c08-4fcf31b234e4" providerId="ADAL" clId="{4470D29A-B986-4B4B-8FF6-855258C1EEC6}" dt="2024-02-19T22:06:59.673" v="2391" actId="47"/>
        <pc:sldMkLst>
          <pc:docMk/>
          <pc:sldMk cId="857984492" sldId="1160"/>
        </pc:sldMkLst>
      </pc:sldChg>
      <pc:sldChg chg="modSp mod">
        <pc:chgData name="Barajas, Carie" userId="f4e7ece3-f863-42ad-8c08-4fcf31b234e4" providerId="ADAL" clId="{4470D29A-B986-4B4B-8FF6-855258C1EEC6}" dt="2024-02-28T14:13:26.929" v="8543" actId="20577"/>
        <pc:sldMkLst>
          <pc:docMk/>
          <pc:sldMk cId="700579941" sldId="1163"/>
        </pc:sldMkLst>
      </pc:sldChg>
      <pc:sldChg chg="modSp mod addCm delCm">
        <pc:chgData name="Barajas, Carie" userId="f4e7ece3-f863-42ad-8c08-4fcf31b234e4" providerId="ADAL" clId="{4470D29A-B986-4B4B-8FF6-855258C1EEC6}" dt="2024-02-22T19:49:25.917" v="7755"/>
        <pc:sldMkLst>
          <pc:docMk/>
          <pc:sldMk cId="783506803" sldId="1182"/>
        </pc:sldMkLst>
        <pc:extLst>
          <p:ext xmlns:p="http://schemas.openxmlformats.org/presentationml/2006/main" uri="{D6D511B9-2390-475A-947B-AFAB55BFBCF1}">
            <pc226:cmChg xmlns:pc226="http://schemas.microsoft.com/office/powerpoint/2022/06/main/command" chg="add del">
              <pc226:chgData name="Barajas, Carie" userId="f4e7ece3-f863-42ad-8c08-4fcf31b234e4" providerId="ADAL" clId="{4470D29A-B986-4B4B-8FF6-855258C1EEC6}" dt="2024-02-21T16:34:12.696" v="6815"/>
              <pc2:cmMkLst xmlns:pc2="http://schemas.microsoft.com/office/powerpoint/2019/9/main/command">
                <pc:docMk/>
                <pc:sldMk cId="783506803" sldId="1182"/>
                <pc2:cmMk id="{B011E1E9-932E-4B63-9141-B708A19976BA}"/>
              </pc2:cmMkLst>
            </pc226:cmChg>
            <pc226:cmChg xmlns:pc226="http://schemas.microsoft.com/office/powerpoint/2022/06/main/command" chg="add del">
              <pc226:chgData name="Barajas, Carie" userId="f4e7ece3-f863-42ad-8c08-4fcf31b234e4" providerId="ADAL" clId="{4470D29A-B986-4B4B-8FF6-855258C1EEC6}" dt="2024-02-22T19:49:25.917" v="7755"/>
              <pc2:cmMkLst xmlns:pc2="http://schemas.microsoft.com/office/powerpoint/2019/9/main/command">
                <pc:docMk/>
                <pc:sldMk cId="783506803" sldId="1182"/>
                <pc2:cmMk id="{B6F2E8F5-2699-4316-A284-4A5DC401B016}"/>
              </pc2:cmMkLst>
            </pc226:cmChg>
          </p:ext>
        </pc:extLst>
      </pc:sldChg>
      <pc:sldChg chg="modSp mod">
        <pc:chgData name="Barajas, Carie" userId="f4e7ece3-f863-42ad-8c08-4fcf31b234e4" providerId="ADAL" clId="{4470D29A-B986-4B4B-8FF6-855258C1EEC6}" dt="2024-02-19T17:20:59.015" v="98" actId="20577"/>
        <pc:sldMkLst>
          <pc:docMk/>
          <pc:sldMk cId="909604581" sldId="1186"/>
        </pc:sldMkLst>
      </pc:sldChg>
      <pc:sldChg chg="modSp mod">
        <pc:chgData name="Barajas, Carie" userId="f4e7ece3-f863-42ad-8c08-4fcf31b234e4" providerId="ADAL" clId="{4470D29A-B986-4B4B-8FF6-855258C1EEC6}" dt="2024-02-21T14:30:48.589" v="5957" actId="20577"/>
        <pc:sldMkLst>
          <pc:docMk/>
          <pc:sldMk cId="3581604276" sldId="1188"/>
        </pc:sldMkLst>
      </pc:sldChg>
      <pc:sldChg chg="modSp mod">
        <pc:chgData name="Barajas, Carie" userId="f4e7ece3-f863-42ad-8c08-4fcf31b234e4" providerId="ADAL" clId="{4470D29A-B986-4B4B-8FF6-855258C1EEC6}" dt="2024-02-19T17:23:23.597" v="99" actId="33524"/>
        <pc:sldMkLst>
          <pc:docMk/>
          <pc:sldMk cId="878454119" sldId="1191"/>
        </pc:sldMkLst>
      </pc:sldChg>
      <pc:sldChg chg="modSp mod">
        <pc:chgData name="Barajas, Carie" userId="f4e7ece3-f863-42ad-8c08-4fcf31b234e4" providerId="ADAL" clId="{4470D29A-B986-4B4B-8FF6-855258C1EEC6}" dt="2024-02-19T17:24:41.945" v="101" actId="14100"/>
        <pc:sldMkLst>
          <pc:docMk/>
          <pc:sldMk cId="829647434" sldId="1195"/>
        </pc:sldMkLst>
      </pc:sldChg>
      <pc:sldChg chg="del modNotesTx">
        <pc:chgData name="Barajas, Carie" userId="f4e7ece3-f863-42ad-8c08-4fcf31b234e4" providerId="ADAL" clId="{4470D29A-B986-4B4B-8FF6-855258C1EEC6}" dt="2024-02-19T18:05:10.309" v="954" actId="47"/>
        <pc:sldMkLst>
          <pc:docMk/>
          <pc:sldMk cId="2028548859" sldId="1201"/>
        </pc:sldMkLst>
      </pc:sldChg>
      <pc:sldChg chg="del modNotesTx">
        <pc:chgData name="Barajas, Carie" userId="f4e7ece3-f863-42ad-8c08-4fcf31b234e4" providerId="ADAL" clId="{4470D29A-B986-4B4B-8FF6-855258C1EEC6}" dt="2024-02-19T18:10:13.526" v="1021" actId="47"/>
        <pc:sldMkLst>
          <pc:docMk/>
          <pc:sldMk cId="1425653743" sldId="1202"/>
        </pc:sldMkLst>
      </pc:sldChg>
      <pc:sldChg chg="addSp delSp modSp mod modNotesTx">
        <pc:chgData name="Barajas, Carie" userId="f4e7ece3-f863-42ad-8c08-4fcf31b234e4" providerId="ADAL" clId="{4470D29A-B986-4B4B-8FF6-855258C1EEC6}" dt="2024-02-20T21:30:46.390" v="4864" actId="20577"/>
        <pc:sldMkLst>
          <pc:docMk/>
          <pc:sldMk cId="1707980114" sldId="1203"/>
        </pc:sldMkLst>
      </pc:sldChg>
      <pc:sldChg chg="addSp delSp modSp mod modNotesTx">
        <pc:chgData name="Barajas, Carie" userId="f4e7ece3-f863-42ad-8c08-4fcf31b234e4" providerId="ADAL" clId="{4470D29A-B986-4B4B-8FF6-855258C1EEC6}" dt="2024-02-20T21:30:49.433" v="4865" actId="20577"/>
        <pc:sldMkLst>
          <pc:docMk/>
          <pc:sldMk cId="3908852016" sldId="1204"/>
        </pc:sldMkLst>
      </pc:sldChg>
      <pc:sldChg chg="modNotesTx">
        <pc:chgData name="Barajas, Carie" userId="f4e7ece3-f863-42ad-8c08-4fcf31b234e4" providerId="ADAL" clId="{4470D29A-B986-4B4B-8FF6-855258C1EEC6}" dt="2024-02-19T21:02:20.616" v="1739" actId="20577"/>
        <pc:sldMkLst>
          <pc:docMk/>
          <pc:sldMk cId="4039727366" sldId="1205"/>
        </pc:sldMkLst>
      </pc:sldChg>
      <pc:sldChg chg="addSp delSp modSp mod modNotesTx">
        <pc:chgData name="Barajas, Carie" userId="f4e7ece3-f863-42ad-8c08-4fcf31b234e4" providerId="ADAL" clId="{4470D29A-B986-4B4B-8FF6-855258C1EEC6}" dt="2024-02-20T21:32:53.710" v="4868" actId="20577"/>
        <pc:sldMkLst>
          <pc:docMk/>
          <pc:sldMk cId="2472706975" sldId="1206"/>
        </pc:sldMkLst>
      </pc:sldChg>
      <pc:sldChg chg="del modNotesTx">
        <pc:chgData name="Barajas, Carie" userId="f4e7ece3-f863-42ad-8c08-4fcf31b234e4" providerId="ADAL" clId="{4470D29A-B986-4B4B-8FF6-855258C1EEC6}" dt="2024-02-19T18:54:35.934" v="1450" actId="47"/>
        <pc:sldMkLst>
          <pc:docMk/>
          <pc:sldMk cId="144030499" sldId="1207"/>
        </pc:sldMkLst>
      </pc:sldChg>
      <pc:sldChg chg="del modNotesTx">
        <pc:chgData name="Barajas, Carie" userId="f4e7ece3-f863-42ad-8c08-4fcf31b234e4" providerId="ADAL" clId="{4470D29A-B986-4B4B-8FF6-855258C1EEC6}" dt="2024-02-19T18:59:19.164" v="1539" actId="47"/>
        <pc:sldMkLst>
          <pc:docMk/>
          <pc:sldMk cId="1347931038" sldId="1208"/>
        </pc:sldMkLst>
      </pc:sldChg>
      <pc:sldChg chg="del modNotesTx">
        <pc:chgData name="Barajas, Carie" userId="f4e7ece3-f863-42ad-8c08-4fcf31b234e4" providerId="ADAL" clId="{4470D29A-B986-4B4B-8FF6-855258C1EEC6}" dt="2024-02-19T19:28:57.643" v="1608" actId="47"/>
        <pc:sldMkLst>
          <pc:docMk/>
          <pc:sldMk cId="695683654" sldId="1209"/>
        </pc:sldMkLst>
      </pc:sldChg>
      <pc:sldChg chg="addSp delSp modSp mod modNotesTx">
        <pc:chgData name="Barajas, Carie" userId="f4e7ece3-f863-42ad-8c08-4fcf31b234e4" providerId="ADAL" clId="{4470D29A-B986-4B4B-8FF6-855258C1EEC6}" dt="2024-02-20T21:33:57.268" v="4873" actId="20577"/>
        <pc:sldMkLst>
          <pc:docMk/>
          <pc:sldMk cId="1137899297" sldId="1210"/>
        </pc:sldMkLst>
      </pc:sldChg>
      <pc:sldChg chg="del">
        <pc:chgData name="Barajas, Carie" userId="f4e7ece3-f863-42ad-8c08-4fcf31b234e4" providerId="ADAL" clId="{4470D29A-B986-4B4B-8FF6-855258C1EEC6}" dt="2024-02-19T19:39:13.255" v="1692" actId="47"/>
        <pc:sldMkLst>
          <pc:docMk/>
          <pc:sldMk cId="2066725751" sldId="1211"/>
        </pc:sldMkLst>
      </pc:sldChg>
      <pc:sldChg chg="del modNotesTx">
        <pc:chgData name="Barajas, Carie" userId="f4e7ece3-f863-42ad-8c08-4fcf31b234e4" providerId="ADAL" clId="{4470D29A-B986-4B4B-8FF6-855258C1EEC6}" dt="2024-02-19T21:12:13.336" v="1957" actId="47"/>
        <pc:sldMkLst>
          <pc:docMk/>
          <pc:sldMk cId="339577672" sldId="1212"/>
        </pc:sldMkLst>
      </pc:sldChg>
      <pc:sldChg chg="modSp add del mod modNotesTx">
        <pc:chgData name="Barajas, Carie" userId="f4e7ece3-f863-42ad-8c08-4fcf31b234e4" providerId="ADAL" clId="{4470D29A-B986-4B4B-8FF6-855258C1EEC6}" dt="2024-02-19T21:22:12.722" v="2061" actId="47"/>
        <pc:sldMkLst>
          <pc:docMk/>
          <pc:sldMk cId="1508629435" sldId="1213"/>
        </pc:sldMkLst>
      </pc:sldChg>
      <pc:sldChg chg="del">
        <pc:chgData name="Barajas, Carie" userId="f4e7ece3-f863-42ad-8c08-4fcf31b234e4" providerId="ADAL" clId="{4470D29A-B986-4B4B-8FF6-855258C1EEC6}" dt="2024-02-19T21:54:45.692" v="2372" actId="47"/>
        <pc:sldMkLst>
          <pc:docMk/>
          <pc:sldMk cId="3171348760" sldId="1215"/>
        </pc:sldMkLst>
      </pc:sldChg>
      <pc:sldChg chg="addSp delSp modSp mod">
        <pc:chgData name="Barajas, Carie" userId="f4e7ece3-f863-42ad-8c08-4fcf31b234e4" providerId="ADAL" clId="{4470D29A-B986-4B4B-8FF6-855258C1EEC6}" dt="2024-02-21T18:22:29.335" v="7107" actId="20577"/>
        <pc:sldMkLst>
          <pc:docMk/>
          <pc:sldMk cId="2727500556" sldId="1217"/>
        </pc:sldMkLst>
      </pc:sldChg>
      <pc:sldChg chg="addSp delSp modSp del mod">
        <pc:chgData name="Barajas, Carie" userId="f4e7ece3-f863-42ad-8c08-4fcf31b234e4" providerId="ADAL" clId="{4470D29A-B986-4B4B-8FF6-855258C1EEC6}" dt="2024-02-20T22:32:15.863" v="5562" actId="47"/>
        <pc:sldMkLst>
          <pc:docMk/>
          <pc:sldMk cId="77009771" sldId="1218"/>
        </pc:sldMkLst>
      </pc:sldChg>
      <pc:sldChg chg="addSp delSp modSp mod">
        <pc:chgData name="Barajas, Carie" userId="f4e7ece3-f863-42ad-8c08-4fcf31b234e4" providerId="ADAL" clId="{4470D29A-B986-4B4B-8FF6-855258C1EEC6}" dt="2024-02-21T15:11:20.598" v="6046" actId="20577"/>
        <pc:sldMkLst>
          <pc:docMk/>
          <pc:sldMk cId="2566620433" sldId="1219"/>
        </pc:sldMkLst>
      </pc:sldChg>
      <pc:sldChg chg="addSp delSp modSp mod">
        <pc:chgData name="Barajas, Carie" userId="f4e7ece3-f863-42ad-8c08-4fcf31b234e4" providerId="ADAL" clId="{4470D29A-B986-4B4B-8FF6-855258C1EEC6}" dt="2024-02-20T17:55:19.716" v="4726" actId="14100"/>
        <pc:sldMkLst>
          <pc:docMk/>
          <pc:sldMk cId="2434324135" sldId="1220"/>
        </pc:sldMkLst>
      </pc:sldChg>
      <pc:sldChg chg="del modNotesTx">
        <pc:chgData name="Barajas, Carie" userId="f4e7ece3-f863-42ad-8c08-4fcf31b234e4" providerId="ADAL" clId="{4470D29A-B986-4B4B-8FF6-855258C1EEC6}" dt="2024-02-20T21:15:00.825" v="4778" actId="47"/>
        <pc:sldMkLst>
          <pc:docMk/>
          <pc:sldMk cId="3126096156" sldId="1221"/>
        </pc:sldMkLst>
      </pc:sldChg>
      <pc:sldChg chg="addSp delSp modSp mod modNotesTx">
        <pc:chgData name="Barajas, Carie" userId="f4e7ece3-f863-42ad-8c08-4fcf31b234e4" providerId="ADAL" clId="{4470D29A-B986-4B4B-8FF6-855258C1EEC6}" dt="2024-02-21T18:31:09.069" v="7272"/>
        <pc:sldMkLst>
          <pc:docMk/>
          <pc:sldMk cId="192212432" sldId="1222"/>
        </pc:sldMkLst>
      </pc:sldChg>
      <pc:sldChg chg="addSp delSp modSp mod">
        <pc:chgData name="Barajas, Carie" userId="f4e7ece3-f863-42ad-8c08-4fcf31b234e4" providerId="ADAL" clId="{4470D29A-B986-4B4B-8FF6-855258C1EEC6}" dt="2024-02-20T22:36:23.255" v="5573" actId="1076"/>
        <pc:sldMkLst>
          <pc:docMk/>
          <pc:sldMk cId="979492164" sldId="1223"/>
        </pc:sldMkLst>
      </pc:sldChg>
      <pc:sldChg chg="addSp delSp modSp mod">
        <pc:chgData name="Barajas, Carie" userId="f4e7ece3-f863-42ad-8c08-4fcf31b234e4" providerId="ADAL" clId="{4470D29A-B986-4B4B-8FF6-855258C1EEC6}" dt="2024-02-20T22:37:19.828" v="5583" actId="1076"/>
        <pc:sldMkLst>
          <pc:docMk/>
          <pc:sldMk cId="267570032" sldId="1224"/>
        </pc:sldMkLst>
      </pc:sldChg>
      <pc:sldChg chg="del">
        <pc:chgData name="Barajas, Carie" userId="f4e7ece3-f863-42ad-8c08-4fcf31b234e4" providerId="ADAL" clId="{4470D29A-B986-4B4B-8FF6-855258C1EEC6}" dt="2024-02-20T22:39:09.368" v="5599" actId="47"/>
        <pc:sldMkLst>
          <pc:docMk/>
          <pc:sldMk cId="72802270" sldId="1225"/>
        </pc:sldMkLst>
      </pc:sldChg>
      <pc:sldChg chg="modSp mod">
        <pc:chgData name="Barajas, Carie" userId="f4e7ece3-f863-42ad-8c08-4fcf31b234e4" providerId="ADAL" clId="{4470D29A-B986-4B4B-8FF6-855258C1EEC6}" dt="2024-02-21T18:19:05.027" v="6967" actId="1076"/>
        <pc:sldMkLst>
          <pc:docMk/>
          <pc:sldMk cId="1669875780" sldId="1226"/>
        </pc:sldMkLst>
      </pc:sldChg>
      <pc:sldChg chg="addSp delSp modSp mod">
        <pc:chgData name="Barajas, Carie" userId="f4e7ece3-f863-42ad-8c08-4fcf31b234e4" providerId="ADAL" clId="{4470D29A-B986-4B4B-8FF6-855258C1EEC6}" dt="2024-02-20T22:57:55.425" v="5702" actId="1076"/>
        <pc:sldMkLst>
          <pc:docMk/>
          <pc:sldMk cId="534346191" sldId="1227"/>
        </pc:sldMkLst>
      </pc:sldChg>
      <pc:sldChg chg="addSp delSp modSp mod ord modNotesTx">
        <pc:chgData name="Barajas, Carie" userId="f4e7ece3-f863-42ad-8c08-4fcf31b234e4" providerId="ADAL" clId="{4470D29A-B986-4B4B-8FF6-855258C1EEC6}" dt="2024-02-21T15:17:25.695" v="6064" actId="1076"/>
        <pc:sldMkLst>
          <pc:docMk/>
          <pc:sldMk cId="1348365785" sldId="1229"/>
        </pc:sldMkLst>
      </pc:sldChg>
      <pc:sldChg chg="del">
        <pc:chgData name="Barajas, Carie" userId="f4e7ece3-f863-42ad-8c08-4fcf31b234e4" providerId="ADAL" clId="{4470D29A-B986-4B4B-8FF6-855258C1EEC6}" dt="2024-02-20T23:08:01.659" v="5953" actId="47"/>
        <pc:sldMkLst>
          <pc:docMk/>
          <pc:sldMk cId="2619796351" sldId="1230"/>
        </pc:sldMkLst>
      </pc:sldChg>
      <pc:sldChg chg="addSp delSp modSp add mod modNotesTx">
        <pc:chgData name="Barajas, Carie" userId="f4e7ece3-f863-42ad-8c08-4fcf31b234e4" providerId="ADAL" clId="{4470D29A-B986-4B4B-8FF6-855258C1EEC6}" dt="2024-02-20T21:28:02.010" v="4838" actId="20577"/>
        <pc:sldMkLst>
          <pc:docMk/>
          <pc:sldMk cId="79886450" sldId="1259"/>
        </pc:sldMkLst>
      </pc:sldChg>
      <pc:sldChg chg="modSp add del mod">
        <pc:chgData name="Barajas, Carie" userId="f4e7ece3-f863-42ad-8c08-4fcf31b234e4" providerId="ADAL" clId="{4470D29A-B986-4B4B-8FF6-855258C1EEC6}" dt="2024-02-19T17:31:00.819" v="254" actId="47"/>
        <pc:sldMkLst>
          <pc:docMk/>
          <pc:sldMk cId="1533390187" sldId="1260"/>
        </pc:sldMkLst>
      </pc:sldChg>
      <pc:sldChg chg="addSp delSp modSp add mod modNotesTx">
        <pc:chgData name="Barajas, Carie" userId="f4e7ece3-f863-42ad-8c08-4fcf31b234e4" providerId="ADAL" clId="{4470D29A-B986-4B4B-8FF6-855258C1EEC6}" dt="2024-02-20T21:28:57.931" v="4851" actId="20577"/>
        <pc:sldMkLst>
          <pc:docMk/>
          <pc:sldMk cId="4274430508" sldId="1260"/>
        </pc:sldMkLst>
      </pc:sldChg>
      <pc:sldChg chg="addSp delSp modSp add mod modNotesTx">
        <pc:chgData name="Barajas, Carie" userId="f4e7ece3-f863-42ad-8c08-4fcf31b234e4" providerId="ADAL" clId="{4470D29A-B986-4B4B-8FF6-855258C1EEC6}" dt="2024-02-20T21:29:02.421" v="4852" actId="20577"/>
        <pc:sldMkLst>
          <pc:docMk/>
          <pc:sldMk cId="1683690150" sldId="1261"/>
        </pc:sldMkLst>
      </pc:sldChg>
      <pc:sldChg chg="addSp delSp modSp add mod modNotesTx">
        <pc:chgData name="Barajas, Carie" userId="f4e7ece3-f863-42ad-8c08-4fcf31b234e4" providerId="ADAL" clId="{4470D29A-B986-4B4B-8FF6-855258C1EEC6}" dt="2024-02-20T21:30:25.665" v="4859" actId="20577"/>
        <pc:sldMkLst>
          <pc:docMk/>
          <pc:sldMk cId="2513171122" sldId="1262"/>
        </pc:sldMkLst>
      </pc:sldChg>
      <pc:sldChg chg="addSp delSp modSp add mod modNotesTx">
        <pc:chgData name="Barajas, Carie" userId="f4e7ece3-f863-42ad-8c08-4fcf31b234e4" providerId="ADAL" clId="{4470D29A-B986-4B4B-8FF6-855258C1EEC6}" dt="2024-02-20T21:30:27.388" v="4860" actId="20577"/>
        <pc:sldMkLst>
          <pc:docMk/>
          <pc:sldMk cId="294419677" sldId="1263"/>
        </pc:sldMkLst>
      </pc:sldChg>
      <pc:sldChg chg="addSp delSp modSp add mod modNotesTx">
        <pc:chgData name="Barajas, Carie" userId="f4e7ece3-f863-42ad-8c08-4fcf31b234e4" providerId="ADAL" clId="{4470D29A-B986-4B4B-8FF6-855258C1EEC6}" dt="2024-02-20T21:30:29.752" v="4861" actId="20577"/>
        <pc:sldMkLst>
          <pc:docMk/>
          <pc:sldMk cId="4013486958" sldId="1264"/>
        </pc:sldMkLst>
      </pc:sldChg>
      <pc:sldChg chg="addSp delSp modSp add mod modNotesTx">
        <pc:chgData name="Barajas, Carie" userId="f4e7ece3-f863-42ad-8c08-4fcf31b234e4" providerId="ADAL" clId="{4470D29A-B986-4B4B-8FF6-855258C1EEC6}" dt="2024-02-20T21:30:42.757" v="4862" actId="20577"/>
        <pc:sldMkLst>
          <pc:docMk/>
          <pc:sldMk cId="4053569586" sldId="1265"/>
        </pc:sldMkLst>
      </pc:sldChg>
      <pc:sldChg chg="addSp delSp modSp add mod modNotesTx">
        <pc:chgData name="Barajas, Carie" userId="f4e7ece3-f863-42ad-8c08-4fcf31b234e4" providerId="ADAL" clId="{4470D29A-B986-4B4B-8FF6-855258C1EEC6}" dt="2024-02-20T21:30:44.549" v="4863" actId="20577"/>
        <pc:sldMkLst>
          <pc:docMk/>
          <pc:sldMk cId="2423743118" sldId="1266"/>
        </pc:sldMkLst>
      </pc:sldChg>
      <pc:sldChg chg="addSp delSp modSp add mod modNotesTx">
        <pc:chgData name="Barajas, Carie" userId="f4e7ece3-f863-42ad-8c08-4fcf31b234e4" providerId="ADAL" clId="{4470D29A-B986-4B4B-8FF6-855258C1EEC6}" dt="2024-02-20T21:30:56.712" v="4866" actId="20577"/>
        <pc:sldMkLst>
          <pc:docMk/>
          <pc:sldMk cId="2195870214" sldId="1267"/>
        </pc:sldMkLst>
      </pc:sldChg>
      <pc:sldChg chg="addSp delSp modSp add mod modNotesTx">
        <pc:chgData name="Barajas, Carie" userId="f4e7ece3-f863-42ad-8c08-4fcf31b234e4" providerId="ADAL" clId="{4470D29A-B986-4B4B-8FF6-855258C1EEC6}" dt="2024-02-20T21:33:05.068" v="4870" actId="20577"/>
        <pc:sldMkLst>
          <pc:docMk/>
          <pc:sldMk cId="2122026448" sldId="1268"/>
        </pc:sldMkLst>
      </pc:sldChg>
      <pc:sldChg chg="addSp delSp modSp add mod modNotesTx">
        <pc:chgData name="Barajas, Carie" userId="f4e7ece3-f863-42ad-8c08-4fcf31b234e4" providerId="ADAL" clId="{4470D29A-B986-4B4B-8FF6-855258C1EEC6}" dt="2024-02-22T19:50:18.013" v="7756" actId="478"/>
        <pc:sldMkLst>
          <pc:docMk/>
          <pc:sldMk cId="3651428001" sldId="1269"/>
        </pc:sldMkLst>
      </pc:sldChg>
      <pc:sldChg chg="addSp delSp modSp add mod modNotesTx">
        <pc:chgData name="Barajas, Carie" userId="f4e7ece3-f863-42ad-8c08-4fcf31b234e4" providerId="ADAL" clId="{4470D29A-B986-4B4B-8FF6-855258C1EEC6}" dt="2024-02-20T21:33:53.978" v="4872" actId="20577"/>
        <pc:sldMkLst>
          <pc:docMk/>
          <pc:sldMk cId="3034815227" sldId="1270"/>
        </pc:sldMkLst>
      </pc:sldChg>
      <pc:sldChg chg="addSp delSp modSp add mod modNotesTx">
        <pc:chgData name="Barajas, Carie" userId="f4e7ece3-f863-42ad-8c08-4fcf31b234e4" providerId="ADAL" clId="{4470D29A-B986-4B4B-8FF6-855258C1EEC6}" dt="2024-02-20T21:34:17.775" v="4874" actId="20577"/>
        <pc:sldMkLst>
          <pc:docMk/>
          <pc:sldMk cId="2096443179" sldId="1271"/>
        </pc:sldMkLst>
      </pc:sldChg>
      <pc:sldChg chg="add del ord modNotesTx">
        <pc:chgData name="Barajas, Carie" userId="f4e7ece3-f863-42ad-8c08-4fcf31b234e4" providerId="ADAL" clId="{4470D29A-B986-4B4B-8FF6-855258C1EEC6}" dt="2024-02-19T19:34:42.679" v="1654" actId="47"/>
        <pc:sldMkLst>
          <pc:docMk/>
          <pc:sldMk cId="3206890406" sldId="1271"/>
        </pc:sldMkLst>
      </pc:sldChg>
      <pc:sldChg chg="addSp delSp modSp add mod modNotesTx">
        <pc:chgData name="Barajas, Carie" userId="f4e7ece3-f863-42ad-8c08-4fcf31b234e4" providerId="ADAL" clId="{4470D29A-B986-4B4B-8FF6-855258C1EEC6}" dt="2024-02-20T21:34:20.578" v="4875" actId="20577"/>
        <pc:sldMkLst>
          <pc:docMk/>
          <pc:sldMk cId="3641002868" sldId="1272"/>
        </pc:sldMkLst>
      </pc:sldChg>
      <pc:sldChg chg="addSp delSp modSp add mod modNotesTx">
        <pc:chgData name="Barajas, Carie" userId="f4e7ece3-f863-42ad-8c08-4fcf31b234e4" providerId="ADAL" clId="{4470D29A-B986-4B4B-8FF6-855258C1EEC6}" dt="2024-02-20T21:34:49.975" v="4876" actId="20577"/>
        <pc:sldMkLst>
          <pc:docMk/>
          <pc:sldMk cId="824502477" sldId="1273"/>
        </pc:sldMkLst>
      </pc:sldChg>
      <pc:sldChg chg="addSp delSp modSp add mod modNotesTx">
        <pc:chgData name="Barajas, Carie" userId="f4e7ece3-f863-42ad-8c08-4fcf31b234e4" providerId="ADAL" clId="{4470D29A-B986-4B4B-8FF6-855258C1EEC6}" dt="2024-02-20T21:35:01.012" v="4877" actId="20577"/>
        <pc:sldMkLst>
          <pc:docMk/>
          <pc:sldMk cId="3352418524" sldId="1274"/>
        </pc:sldMkLst>
      </pc:sldChg>
      <pc:sldChg chg="addSp delSp modSp add mod modNotesTx">
        <pc:chgData name="Barajas, Carie" userId="f4e7ece3-f863-42ad-8c08-4fcf31b234e4" providerId="ADAL" clId="{4470D29A-B986-4B4B-8FF6-855258C1EEC6}" dt="2024-02-20T21:35:07.029" v="4878" actId="20577"/>
        <pc:sldMkLst>
          <pc:docMk/>
          <pc:sldMk cId="3832542083" sldId="1275"/>
        </pc:sldMkLst>
      </pc:sldChg>
      <pc:sldChg chg="addSp delSp modSp add mod modNotesTx">
        <pc:chgData name="Barajas, Carie" userId="f4e7ece3-f863-42ad-8c08-4fcf31b234e4" providerId="ADAL" clId="{4470D29A-B986-4B4B-8FF6-855258C1EEC6}" dt="2024-02-19T21:22:00.345" v="2059" actId="20577"/>
        <pc:sldMkLst>
          <pc:docMk/>
          <pc:sldMk cId="2938158256" sldId="1276"/>
        </pc:sldMkLst>
      </pc:sldChg>
      <pc:sldChg chg="addSp delSp modSp add mod modNotesTx">
        <pc:chgData name="Barajas, Carie" userId="f4e7ece3-f863-42ad-8c08-4fcf31b234e4" providerId="ADAL" clId="{4470D29A-B986-4B4B-8FF6-855258C1EEC6}" dt="2024-02-21T14:46:54.174" v="5960" actId="20577"/>
        <pc:sldMkLst>
          <pc:docMk/>
          <pc:sldMk cId="3149264701" sldId="1277"/>
        </pc:sldMkLst>
      </pc:sldChg>
      <pc:sldChg chg="addSp delSp modSp add mod ord modNotesTx">
        <pc:chgData name="Barajas, Carie" userId="f4e7ece3-f863-42ad-8c08-4fcf31b234e4" providerId="ADAL" clId="{4470D29A-B986-4B4B-8FF6-855258C1EEC6}" dt="2024-02-20T21:36:04.852" v="4881" actId="20577"/>
        <pc:sldMkLst>
          <pc:docMk/>
          <pc:sldMk cId="1251111790" sldId="1278"/>
        </pc:sldMkLst>
      </pc:sldChg>
      <pc:sldChg chg="addSp delSp modSp add mod modNotesTx">
        <pc:chgData name="Barajas, Carie" userId="f4e7ece3-f863-42ad-8c08-4fcf31b234e4" providerId="ADAL" clId="{4470D29A-B986-4B4B-8FF6-855258C1EEC6}" dt="2024-02-20T21:41:40.650" v="4902" actId="20577"/>
        <pc:sldMkLst>
          <pc:docMk/>
          <pc:sldMk cId="4250838889" sldId="1279"/>
        </pc:sldMkLst>
      </pc:sldChg>
      <pc:sldChg chg="addSp delSp modSp add mod modNotesTx">
        <pc:chgData name="Barajas, Carie" userId="f4e7ece3-f863-42ad-8c08-4fcf31b234e4" providerId="ADAL" clId="{4470D29A-B986-4B4B-8FF6-855258C1EEC6}" dt="2024-02-21T14:47:04.134" v="5961" actId="20577"/>
        <pc:sldMkLst>
          <pc:docMk/>
          <pc:sldMk cId="3266179026" sldId="1280"/>
        </pc:sldMkLst>
      </pc:sldChg>
      <pc:sldChg chg="addSp delSp modSp add mod">
        <pc:chgData name="Barajas, Carie" userId="f4e7ece3-f863-42ad-8c08-4fcf31b234e4" providerId="ADAL" clId="{4470D29A-B986-4B4B-8FF6-855258C1EEC6}" dt="2024-02-21T14:54:55.549" v="5963" actId="14100"/>
        <pc:sldMkLst>
          <pc:docMk/>
          <pc:sldMk cId="3194297152" sldId="1281"/>
        </pc:sldMkLst>
      </pc:sldChg>
      <pc:sldChg chg="addSp delSp modSp add mod modNotesTx">
        <pc:chgData name="Barajas, Carie" userId="f4e7ece3-f863-42ad-8c08-4fcf31b234e4" providerId="ADAL" clId="{4470D29A-B986-4B4B-8FF6-855258C1EEC6}" dt="2024-02-21T14:55:06.465" v="5964" actId="14100"/>
        <pc:sldMkLst>
          <pc:docMk/>
          <pc:sldMk cId="1111746306" sldId="1282"/>
        </pc:sldMkLst>
      </pc:sldChg>
      <pc:sldChg chg="addSp delSp modSp add mod">
        <pc:chgData name="Barajas, Carie" userId="f4e7ece3-f863-42ad-8c08-4fcf31b234e4" providerId="ADAL" clId="{4470D29A-B986-4B4B-8FF6-855258C1EEC6}" dt="2024-02-19T21:54:15.436" v="2371" actId="14100"/>
        <pc:sldMkLst>
          <pc:docMk/>
          <pc:sldMk cId="488640375" sldId="1283"/>
        </pc:sldMkLst>
      </pc:sldChg>
      <pc:sldChg chg="addSp modSp add mod">
        <pc:chgData name="Barajas, Carie" userId="f4e7ece3-f863-42ad-8c08-4fcf31b234e4" providerId="ADAL" clId="{4470D29A-B986-4B4B-8FF6-855258C1EEC6}" dt="2024-02-21T16:46:00.887" v="6841" actId="1076"/>
        <pc:sldMkLst>
          <pc:docMk/>
          <pc:sldMk cId="242632829" sldId="1284"/>
        </pc:sldMkLst>
      </pc:sldChg>
      <pc:sldChg chg="addSp delSp modSp add mod">
        <pc:chgData name="Barajas, Carie" userId="f4e7ece3-f863-42ad-8c08-4fcf31b234e4" providerId="ADAL" clId="{4470D29A-B986-4B4B-8FF6-855258C1EEC6}" dt="2024-02-21T17:07:08.710" v="6879" actId="20577"/>
        <pc:sldMkLst>
          <pc:docMk/>
          <pc:sldMk cId="2016452934" sldId="1285"/>
        </pc:sldMkLst>
      </pc:sldChg>
      <pc:sldChg chg="addSp delSp modSp add mod">
        <pc:chgData name="Barajas, Carie" userId="f4e7ece3-f863-42ad-8c08-4fcf31b234e4" providerId="ADAL" clId="{4470D29A-B986-4B4B-8FF6-855258C1EEC6}" dt="2024-02-19T22:10:16.342" v="2408" actId="1076"/>
        <pc:sldMkLst>
          <pc:docMk/>
          <pc:sldMk cId="1009030821" sldId="1286"/>
        </pc:sldMkLst>
      </pc:sldChg>
      <pc:sldChg chg="addSp delSp modSp add mod">
        <pc:chgData name="Barajas, Carie" userId="f4e7ece3-f863-42ad-8c08-4fcf31b234e4" providerId="ADAL" clId="{4470D29A-B986-4B4B-8FF6-855258C1EEC6}" dt="2024-02-19T22:14:03.853" v="2445" actId="14100"/>
        <pc:sldMkLst>
          <pc:docMk/>
          <pc:sldMk cId="1970106233" sldId="1287"/>
        </pc:sldMkLst>
      </pc:sldChg>
      <pc:sldChg chg="addSp delSp modSp add mod">
        <pc:chgData name="Barajas, Carie" userId="f4e7ece3-f863-42ad-8c08-4fcf31b234e4" providerId="ADAL" clId="{4470D29A-B986-4B4B-8FF6-855258C1EEC6}" dt="2024-02-19T22:17:59.172" v="2470" actId="1076"/>
        <pc:sldMkLst>
          <pc:docMk/>
          <pc:sldMk cId="3269774492" sldId="1288"/>
        </pc:sldMkLst>
      </pc:sldChg>
      <pc:sldChg chg="addSp delSp modSp add mod modNotesTx">
        <pc:chgData name="Barajas, Carie" userId="f4e7ece3-f863-42ad-8c08-4fcf31b234e4" providerId="ADAL" clId="{4470D29A-B986-4B4B-8FF6-855258C1EEC6}" dt="2024-02-21T14:57:51.790" v="5966" actId="20577"/>
        <pc:sldMkLst>
          <pc:docMk/>
          <pc:sldMk cId="4270565017" sldId="1289"/>
        </pc:sldMkLst>
      </pc:sldChg>
      <pc:sldChg chg="addSp delSp modSp add mod modNotesTx">
        <pc:chgData name="Barajas, Carie" userId="f4e7ece3-f863-42ad-8c08-4fcf31b234e4" providerId="ADAL" clId="{4470D29A-B986-4B4B-8FF6-855258C1EEC6}" dt="2024-02-21T14:58:42.254" v="5969" actId="14100"/>
        <pc:sldMkLst>
          <pc:docMk/>
          <pc:sldMk cId="3815563557" sldId="1290"/>
        </pc:sldMkLst>
      </pc:sldChg>
      <pc:sldChg chg="addSp delSp modSp add mod">
        <pc:chgData name="Barajas, Carie" userId="f4e7ece3-f863-42ad-8c08-4fcf31b234e4" providerId="ADAL" clId="{4470D29A-B986-4B4B-8FF6-855258C1EEC6}" dt="2024-02-19T23:09:01.021" v="3266" actId="1076"/>
        <pc:sldMkLst>
          <pc:docMk/>
          <pc:sldMk cId="4122091239" sldId="1291"/>
        </pc:sldMkLst>
      </pc:sldChg>
      <pc:sldChg chg="addSp delSp modSp add mod">
        <pc:chgData name="Barajas, Carie" userId="f4e7ece3-f863-42ad-8c08-4fcf31b234e4" providerId="ADAL" clId="{4470D29A-B986-4B4B-8FF6-855258C1EEC6}" dt="2024-02-20T21:49:05.462" v="4912" actId="1076"/>
        <pc:sldMkLst>
          <pc:docMk/>
          <pc:sldMk cId="2447349007" sldId="1292"/>
        </pc:sldMkLst>
      </pc:sldChg>
      <pc:sldChg chg="addSp delSp modSp add mod">
        <pc:chgData name="Barajas, Carie" userId="f4e7ece3-f863-42ad-8c08-4fcf31b234e4" providerId="ADAL" clId="{4470D29A-B986-4B4B-8FF6-855258C1EEC6}" dt="2024-02-20T16:17:29.839" v="3619" actId="478"/>
        <pc:sldMkLst>
          <pc:docMk/>
          <pc:sldMk cId="4092607831" sldId="1293"/>
        </pc:sldMkLst>
      </pc:sldChg>
      <pc:sldChg chg="addSp delSp modSp add mod">
        <pc:chgData name="Barajas, Carie" userId="f4e7ece3-f863-42ad-8c08-4fcf31b234e4" providerId="ADAL" clId="{4470D29A-B986-4B4B-8FF6-855258C1EEC6}" dt="2024-02-21T15:02:56.584" v="5981" actId="33524"/>
        <pc:sldMkLst>
          <pc:docMk/>
          <pc:sldMk cId="3018361329" sldId="1294"/>
        </pc:sldMkLst>
      </pc:sldChg>
      <pc:sldChg chg="addSp delSp modSp add mod">
        <pc:chgData name="Barajas, Carie" userId="f4e7ece3-f863-42ad-8c08-4fcf31b234e4" providerId="ADAL" clId="{4470D29A-B986-4B4B-8FF6-855258C1EEC6}" dt="2024-02-20T15:14:29.913" v="3416" actId="14100"/>
        <pc:sldMkLst>
          <pc:docMk/>
          <pc:sldMk cId="2653314048" sldId="1295"/>
        </pc:sldMkLst>
      </pc:sldChg>
      <pc:sldChg chg="addSp delSp modSp add mod addCm delCm modNotesTx">
        <pc:chgData name="Barajas, Carie" userId="f4e7ece3-f863-42ad-8c08-4fcf31b234e4" providerId="ADAL" clId="{4470D29A-B986-4B4B-8FF6-855258C1EEC6}" dt="2024-02-22T20:00:49.268" v="7778" actId="27636"/>
        <pc:sldMkLst>
          <pc:docMk/>
          <pc:sldMk cId="2595384348" sldId="1296"/>
        </pc:sldMkLst>
        <pc:extLst>
          <p:ext xmlns:p="http://schemas.openxmlformats.org/presentationml/2006/main" uri="{D6D511B9-2390-475A-947B-AFAB55BFBCF1}">
            <pc226:cmChg xmlns:pc226="http://schemas.microsoft.com/office/powerpoint/2022/06/main/command" chg="add del">
              <pc226:chgData name="Barajas, Carie" userId="f4e7ece3-f863-42ad-8c08-4fcf31b234e4" providerId="ADAL" clId="{4470D29A-B986-4B4B-8FF6-855258C1EEC6}" dt="2024-02-22T19:51:57.153" v="7758"/>
              <pc2:cmMkLst xmlns:pc2="http://schemas.microsoft.com/office/powerpoint/2019/9/main/command">
                <pc:docMk/>
                <pc:sldMk cId="2595384348" sldId="1296"/>
                <pc2:cmMk id="{B046A605-AC2A-4513-BB78-172097C624E7}"/>
              </pc2:cmMkLst>
            </pc226:cmChg>
          </p:ext>
        </pc:extLst>
      </pc:sldChg>
      <pc:sldChg chg="addSp delSp modSp add mod">
        <pc:chgData name="Barajas, Carie" userId="f4e7ece3-f863-42ad-8c08-4fcf31b234e4" providerId="ADAL" clId="{4470D29A-B986-4B4B-8FF6-855258C1EEC6}" dt="2024-02-20T17:24:22.194" v="4542" actId="14100"/>
        <pc:sldMkLst>
          <pc:docMk/>
          <pc:sldMk cId="2876058277" sldId="1297"/>
        </pc:sldMkLst>
      </pc:sldChg>
      <pc:sldChg chg="addSp delSp modSp new mod addCm delCm modNotesTx">
        <pc:chgData name="Barajas, Carie" userId="f4e7ece3-f863-42ad-8c08-4fcf31b234e4" providerId="ADAL" clId="{4470D29A-B986-4B4B-8FF6-855258C1EEC6}" dt="2024-02-21T16:17:02.246" v="6813"/>
        <pc:sldMkLst>
          <pc:docMk/>
          <pc:sldMk cId="2997683784" sldId="1298"/>
        </pc:sldMkLst>
        <pc:extLst>
          <p:ext xmlns:p="http://schemas.openxmlformats.org/presentationml/2006/main" uri="{D6D511B9-2390-475A-947B-AFAB55BFBCF1}">
            <pc226:cmChg xmlns:pc226="http://schemas.microsoft.com/office/powerpoint/2022/06/main/command" chg="add">
              <pc226:chgData name="Barajas, Carie" userId="f4e7ece3-f863-42ad-8c08-4fcf31b234e4" providerId="ADAL" clId="{4470D29A-B986-4B4B-8FF6-855258C1EEC6}" dt="2024-02-21T16:17:02.246" v="6813"/>
              <pc2:cmMkLst xmlns:pc2="http://schemas.microsoft.com/office/powerpoint/2019/9/main/command">
                <pc:docMk/>
                <pc:sldMk cId="2997683784" sldId="1298"/>
                <pc2:cmMk id="{0779F0C1-C583-48D7-A2AE-D384283E9B00}"/>
              </pc2:cmMkLst>
            </pc226:cmChg>
            <pc226:cmChg xmlns:pc226="http://schemas.microsoft.com/office/powerpoint/2022/06/main/command" chg="add del">
              <pc226:chgData name="Barajas, Carie" userId="f4e7ece3-f863-42ad-8c08-4fcf31b234e4" providerId="ADAL" clId="{4470D29A-B986-4B4B-8FF6-855258C1EEC6}" dt="2024-02-21T16:16:52.164" v="6812"/>
              <pc2:cmMkLst xmlns:pc2="http://schemas.microsoft.com/office/powerpoint/2019/9/main/command">
                <pc:docMk/>
                <pc:sldMk cId="2997683784" sldId="1298"/>
                <pc2:cmMk id="{83EC04FA-5F0B-49DE-ABD6-D3A8F42AB92E}"/>
              </pc2:cmMkLst>
            </pc226:cmChg>
          </p:ext>
        </pc:extLst>
      </pc:sldChg>
      <pc:sldChg chg="addSp delSp modSp add del mod ord modNotesTx">
        <pc:chgData name="Barajas, Carie" userId="f4e7ece3-f863-42ad-8c08-4fcf31b234e4" providerId="ADAL" clId="{4470D29A-B986-4B4B-8FF6-855258C1EEC6}" dt="2024-02-20T17:18:09.271" v="4540" actId="47"/>
        <pc:sldMkLst>
          <pc:docMk/>
          <pc:sldMk cId="2257157355" sldId="1299"/>
        </pc:sldMkLst>
      </pc:sldChg>
      <pc:sldChg chg="addSp delSp modSp add mod modNotesTx">
        <pc:chgData name="Barajas, Carie" userId="f4e7ece3-f863-42ad-8c08-4fcf31b234e4" providerId="ADAL" clId="{4470D29A-B986-4B4B-8FF6-855258C1EEC6}" dt="2024-02-21T15:00:06.760" v="5972" actId="20577"/>
        <pc:sldMkLst>
          <pc:docMk/>
          <pc:sldMk cId="3422961399" sldId="1300"/>
        </pc:sldMkLst>
      </pc:sldChg>
      <pc:sldChg chg="addSp delSp modSp add mod ord modNotesTx">
        <pc:chgData name="Barajas, Carie" userId="f4e7ece3-f863-42ad-8c08-4fcf31b234e4" providerId="ADAL" clId="{4470D29A-B986-4B4B-8FF6-855258C1EEC6}" dt="2024-02-21T14:59:22.758" v="5970" actId="20577"/>
        <pc:sldMkLst>
          <pc:docMk/>
          <pc:sldMk cId="787784269" sldId="1301"/>
        </pc:sldMkLst>
      </pc:sldChg>
      <pc:sldChg chg="addSp delSp modSp add mod modNotesTx">
        <pc:chgData name="Barajas, Carie" userId="f4e7ece3-f863-42ad-8c08-4fcf31b234e4" providerId="ADAL" clId="{4470D29A-B986-4B4B-8FF6-855258C1EEC6}" dt="2024-02-21T18:30:17.532" v="7267" actId="207"/>
        <pc:sldMkLst>
          <pc:docMk/>
          <pc:sldMk cId="2649989330" sldId="1302"/>
        </pc:sldMkLst>
      </pc:sldChg>
      <pc:sldChg chg="addSp delSp modSp add mod">
        <pc:chgData name="Barajas, Carie" userId="f4e7ece3-f863-42ad-8c08-4fcf31b234e4" providerId="ADAL" clId="{4470D29A-B986-4B4B-8FF6-855258C1EEC6}" dt="2024-02-21T15:13:32.845" v="6059" actId="14100"/>
        <pc:sldMkLst>
          <pc:docMk/>
          <pc:sldMk cId="865881926" sldId="1303"/>
        </pc:sldMkLst>
      </pc:sldChg>
      <pc:sldChg chg="add del">
        <pc:chgData name="Barajas, Carie" userId="f4e7ece3-f863-42ad-8c08-4fcf31b234e4" providerId="ADAL" clId="{4470D29A-B986-4B4B-8FF6-855258C1EEC6}" dt="2024-02-20T22:33:45.325" v="5568" actId="47"/>
        <pc:sldMkLst>
          <pc:docMk/>
          <pc:sldMk cId="2814976961" sldId="1304"/>
        </pc:sldMkLst>
      </pc:sldChg>
      <pc:sldChg chg="addSp delSp modSp add mod modNotesTx">
        <pc:chgData name="Barajas, Carie" userId="f4e7ece3-f863-42ad-8c08-4fcf31b234e4" providerId="ADAL" clId="{4470D29A-B986-4B4B-8FF6-855258C1EEC6}" dt="2024-02-20T21:26:53.220" v="4836" actId="1076"/>
        <pc:sldMkLst>
          <pc:docMk/>
          <pc:sldMk cId="3138752284" sldId="1305"/>
        </pc:sldMkLst>
      </pc:sldChg>
      <pc:sldChg chg="addSp delSp modSp add mod modNotesTx">
        <pc:chgData name="Barajas, Carie" userId="f4e7ece3-f863-42ad-8c08-4fcf31b234e4" providerId="ADAL" clId="{4470D29A-B986-4B4B-8FF6-855258C1EEC6}" dt="2024-02-20T21:41:18.180" v="4901" actId="14100"/>
        <pc:sldMkLst>
          <pc:docMk/>
          <pc:sldMk cId="2602822366" sldId="1306"/>
        </pc:sldMkLst>
      </pc:sldChg>
      <pc:sldChg chg="addSp delSp modSp add mod">
        <pc:chgData name="Barajas, Carie" userId="f4e7ece3-f863-42ad-8c08-4fcf31b234e4" providerId="ADAL" clId="{4470D29A-B986-4B4B-8FF6-855258C1EEC6}" dt="2024-02-21T15:02:06.385" v="5979" actId="1076"/>
        <pc:sldMkLst>
          <pc:docMk/>
          <pc:sldMk cId="3460738674" sldId="1307"/>
        </pc:sldMkLst>
      </pc:sldChg>
      <pc:sldChg chg="addSp delSp modSp add mod">
        <pc:chgData name="Barajas, Carie" userId="f4e7ece3-f863-42ad-8c08-4fcf31b234e4" providerId="ADAL" clId="{4470D29A-B986-4B4B-8FF6-855258C1EEC6}" dt="2024-02-21T15:15:25.958" v="6061" actId="1076"/>
        <pc:sldMkLst>
          <pc:docMk/>
          <pc:sldMk cId="2254536119" sldId="1308"/>
        </pc:sldMkLst>
      </pc:sldChg>
      <pc:sldChg chg="add del addCm modCm modNotesTx">
        <pc:chgData name="Barajas, Carie" userId="f4e7ece3-f863-42ad-8c08-4fcf31b234e4" providerId="ADAL" clId="{4470D29A-B986-4B4B-8FF6-855258C1EEC6}" dt="2024-02-22T19:41:17.869" v="7754" actId="47"/>
        <pc:sldMkLst>
          <pc:docMk/>
          <pc:sldMk cId="280640453" sldId="1309"/>
        </pc:sldMkLst>
        <pc:extLst>
          <p:ext xmlns:p="http://schemas.openxmlformats.org/presentationml/2006/main" uri="{D6D511B9-2390-475A-947B-AFAB55BFBCF1}">
            <pc226:cmChg xmlns:pc226="http://schemas.microsoft.com/office/powerpoint/2022/06/main/command" chg="add mod">
              <pc226:chgData name="Barajas, Carie" userId="f4e7ece3-f863-42ad-8c08-4fcf31b234e4" providerId="ADAL" clId="{4470D29A-B986-4B4B-8FF6-855258C1EEC6}" dt="2024-02-21T19:07:21.348" v="7273"/>
              <pc2:cmMkLst xmlns:pc2="http://schemas.microsoft.com/office/powerpoint/2019/9/main/command">
                <pc:docMk/>
                <pc:sldMk cId="280640453" sldId="1309"/>
                <pc2:cmMk id="{EF03FDB3-FE3C-479B-BD85-62D88DDC7190}"/>
              </pc2:cmMkLst>
            </pc226:cmChg>
          </p:ext>
        </pc:extLst>
      </pc:sldChg>
      <pc:sldChg chg="addSp delSp modSp add mod">
        <pc:chgData name="Barajas, Carie" userId="f4e7ece3-f863-42ad-8c08-4fcf31b234e4" providerId="ADAL" clId="{4470D29A-B986-4B4B-8FF6-855258C1EEC6}" dt="2024-02-20T23:07:44.604" v="5952" actId="1076"/>
        <pc:sldMkLst>
          <pc:docMk/>
          <pc:sldMk cId="3163368146" sldId="1310"/>
        </pc:sldMkLst>
      </pc:sldChg>
      <pc:sldChg chg="delSp modSp add mod addCm modCm">
        <pc:chgData name="Barajas, Carie" userId="f4e7ece3-f863-42ad-8c08-4fcf31b234e4" providerId="ADAL" clId="{4470D29A-B986-4B4B-8FF6-855258C1EEC6}" dt="2024-02-26T14:46:52.999" v="8539"/>
        <pc:sldMkLst>
          <pc:docMk/>
          <pc:sldMk cId="480732928" sldId="1311"/>
        </pc:sldMkLst>
        <pc:extLst>
          <p:ext xmlns:p="http://schemas.openxmlformats.org/presentationml/2006/main" uri="{D6D511B9-2390-475A-947B-AFAB55BFBCF1}">
            <pc226:cmChg xmlns:pc226="http://schemas.microsoft.com/office/powerpoint/2022/06/main/command" chg="add">
              <pc226:chgData name="Barajas, Carie" userId="f4e7ece3-f863-42ad-8c08-4fcf31b234e4" providerId="ADAL" clId="{4470D29A-B986-4B4B-8FF6-855258C1EEC6}" dt="2024-02-26T14:46:52.999" v="8539"/>
              <pc2:cmMkLst xmlns:pc2="http://schemas.microsoft.com/office/powerpoint/2019/9/main/command">
                <pc:docMk/>
                <pc:sldMk cId="480732928" sldId="1311"/>
                <pc2:cmMk id="{A62A49BD-51C1-493B-AB59-6A74D3B8C035}"/>
              </pc2:cmMkLst>
              <pc226:cmRplyChg chg="add">
                <pc226:chgData name="Barajas, Carie" userId="f4e7ece3-f863-42ad-8c08-4fcf31b234e4" providerId="ADAL" clId="{4470D29A-B986-4B4B-8FF6-855258C1EEC6}" dt="2024-02-22T19:36:02.224" v="7729"/>
                <pc2:cmRplyMkLst xmlns:pc2="http://schemas.microsoft.com/office/powerpoint/2019/9/main/command">
                  <pc:docMk/>
                  <pc:sldMk cId="480732928" sldId="1311"/>
                  <pc2:cmMk id="{A62A49BD-51C1-493B-AB59-6A74D3B8C035}"/>
                  <pc2:cmRplyMk id="{31CD8811-9023-4148-88A4-A28C48F3CB31}"/>
                </pc2:cmRplyMkLst>
              </pc226:cmRplyChg>
              <pc226:cmRplyChg chg="add">
                <pc226:chgData name="Barajas, Carie" userId="f4e7ece3-f863-42ad-8c08-4fcf31b234e4" providerId="ADAL" clId="{4470D29A-B986-4B4B-8FF6-855258C1EEC6}" dt="2024-02-21T19:36:58.964" v="7274"/>
                <pc2:cmRplyMkLst xmlns:pc2="http://schemas.microsoft.com/office/powerpoint/2019/9/main/command">
                  <pc:docMk/>
                  <pc:sldMk cId="480732928" sldId="1311"/>
                  <pc2:cmMk id="{A62A49BD-51C1-493B-AB59-6A74D3B8C035}"/>
                  <pc2:cmRplyMk id="{493B3E1A-9F3B-4A45-8A20-9C693F97252A}"/>
                </pc2:cmRplyMkLst>
              </pc226:cmRplyChg>
              <pc226:cmRplyChg chg="add">
                <pc226:chgData name="Barajas, Carie" userId="f4e7ece3-f863-42ad-8c08-4fcf31b234e4" providerId="ADAL" clId="{4470D29A-B986-4B4B-8FF6-855258C1EEC6}" dt="2024-02-26T14:46:52.999" v="8539"/>
                <pc2:cmRplyMkLst xmlns:pc2="http://schemas.microsoft.com/office/powerpoint/2019/9/main/command">
                  <pc:docMk/>
                  <pc:sldMk cId="480732928" sldId="1311"/>
                  <pc2:cmMk id="{A62A49BD-51C1-493B-AB59-6A74D3B8C035}"/>
                  <pc2:cmRplyMk id="{5E0BB56A-22EB-4807-9478-009D071C510F}"/>
                </pc2:cmRplyMkLst>
              </pc226:cmRplyChg>
              <pc226:cmRplyChg chg="add">
                <pc226:chgData name="Barajas, Carie" userId="f4e7ece3-f863-42ad-8c08-4fcf31b234e4" providerId="ADAL" clId="{4470D29A-B986-4B4B-8FF6-855258C1EEC6}" dt="2024-02-22T19:38:22.882" v="7753"/>
                <pc2:cmRplyMkLst xmlns:pc2="http://schemas.microsoft.com/office/powerpoint/2019/9/main/command">
                  <pc:docMk/>
                  <pc:sldMk cId="480732928" sldId="1311"/>
                  <pc2:cmMk id="{A62A49BD-51C1-493B-AB59-6A74D3B8C035}"/>
                  <pc2:cmRplyMk id="{35F6F4C4-7F58-4A9C-9B34-1E6DEA351D41}"/>
                </pc2:cmRplyMkLst>
              </pc226:cmRplyChg>
            </pc226:cmChg>
          </p:ext>
        </pc:extLst>
      </pc:sldChg>
      <pc:sldChg chg="new del">
        <pc:chgData name="Barajas, Carie" userId="f4e7ece3-f863-42ad-8c08-4fcf31b234e4" providerId="ADAL" clId="{4470D29A-B986-4B4B-8FF6-855258C1EEC6}" dt="2024-02-21T16:50:00.020" v="6870" actId="47"/>
        <pc:sldMkLst>
          <pc:docMk/>
          <pc:sldMk cId="1534237883" sldId="1312"/>
        </pc:sldMkLst>
      </pc:sldChg>
    </pc:docChg>
  </pc:docChgLst>
  <pc:docChgLst>
    <pc:chgData name="Leo, Heather [HHS]" userId="be0b9410-03b5-46cb-bfa3-1b8fe3406091" providerId="ADAL" clId="{CA6F645A-641A-4EA6-9F7D-522C56F149EF}"/>
    <pc:docChg chg="undo custSel modSld">
      <pc:chgData name="Leo, Heather [HHS]" userId="be0b9410-03b5-46cb-bfa3-1b8fe3406091" providerId="ADAL" clId="{CA6F645A-641A-4EA6-9F7D-522C56F149EF}" dt="2025-03-14T15:28:56.773" v="524" actId="20577"/>
      <pc:docMkLst>
        <pc:docMk/>
      </pc:docMkLst>
      <pc:sldChg chg="addSp delSp modSp mod modCm">
        <pc:chgData name="Leo, Heather [HHS]" userId="be0b9410-03b5-46cb-bfa3-1b8fe3406091" providerId="ADAL" clId="{CA6F645A-641A-4EA6-9F7D-522C56F149EF}" dt="2025-03-07T14:15:52.112" v="523" actId="20577"/>
        <pc:sldMkLst>
          <pc:docMk/>
          <pc:sldMk cId="2224715678" sldId="1154"/>
        </pc:sldMkLst>
        <pc:spChg chg="mod">
          <ac:chgData name="Leo, Heather [HHS]" userId="be0b9410-03b5-46cb-bfa3-1b8fe3406091" providerId="ADAL" clId="{CA6F645A-641A-4EA6-9F7D-522C56F149EF}" dt="2025-03-07T14:15:52.112" v="523" actId="20577"/>
          <ac:spMkLst>
            <pc:docMk/>
            <pc:sldMk cId="2224715678" sldId="1154"/>
            <ac:spMk id="7" creationId="{32D6629F-AB5D-8A26-1D92-6805049B1AA8}"/>
          </ac:spMkLst>
        </pc:spChg>
        <pc:picChg chg="mod">
          <ac:chgData name="Leo, Heather [HHS]" userId="be0b9410-03b5-46cb-bfa3-1b8fe3406091" providerId="ADAL" clId="{CA6F645A-641A-4EA6-9F7D-522C56F149EF}" dt="2025-03-07T13:29:52.641" v="475" actId="1076"/>
          <ac:picMkLst>
            <pc:docMk/>
            <pc:sldMk cId="2224715678" sldId="1154"/>
            <ac:picMk id="8" creationId="{0F01534D-E81A-0488-A873-3B79C8BAAD65}"/>
          </ac:picMkLst>
        </pc:picChg>
        <pc:extLst>
          <p:ext xmlns:p="http://schemas.openxmlformats.org/presentationml/2006/main" uri="{D6D511B9-2390-475A-947B-AFAB55BFBCF1}">
            <pc226:cmChg xmlns:pc226="http://schemas.microsoft.com/office/powerpoint/2022/06/main/command" chg="mod">
              <pc226:chgData name="Leo, Heather [HHS]" userId="be0b9410-03b5-46cb-bfa3-1b8fe3406091" providerId="ADAL" clId="{CA6F645A-641A-4EA6-9F7D-522C56F149EF}" dt="2025-03-07T14:15:52.112" v="523" actId="20577"/>
              <pc2:cmMkLst xmlns:pc2="http://schemas.microsoft.com/office/powerpoint/2019/9/main/command">
                <pc:docMk/>
                <pc:sldMk cId="2224715678" sldId="1154"/>
                <pc2:cmMk id="{6FD81A3C-9273-4F81-848C-76435C6BF7FD}"/>
              </pc2:cmMkLst>
            </pc226:cmChg>
            <pc226:cmChg xmlns:pc226="http://schemas.microsoft.com/office/powerpoint/2022/06/main/command" chg="mod">
              <pc226:chgData name="Leo, Heather [HHS]" userId="be0b9410-03b5-46cb-bfa3-1b8fe3406091" providerId="ADAL" clId="{CA6F645A-641A-4EA6-9F7D-522C56F149EF}" dt="2025-03-07T14:15:52.112" v="523" actId="20577"/>
              <pc2:cmMkLst xmlns:pc2="http://schemas.microsoft.com/office/powerpoint/2019/9/main/command">
                <pc:docMk/>
                <pc:sldMk cId="2224715678" sldId="1154"/>
                <pc2:cmMk id="{1F27ECBD-C744-49CA-8D89-7023CA0CBA1E}"/>
              </pc2:cmMkLst>
            </pc226:cmChg>
          </p:ext>
        </pc:extLst>
      </pc:sldChg>
      <pc:sldChg chg="modSp mod">
        <pc:chgData name="Leo, Heather [HHS]" userId="be0b9410-03b5-46cb-bfa3-1b8fe3406091" providerId="ADAL" clId="{CA6F645A-641A-4EA6-9F7D-522C56F149EF}" dt="2025-03-07T13:14:30.222" v="2" actId="20577"/>
        <pc:sldMkLst>
          <pc:docMk/>
          <pc:sldMk cId="1526794816" sldId="1189"/>
        </pc:sldMkLst>
        <pc:spChg chg="mod">
          <ac:chgData name="Leo, Heather [HHS]" userId="be0b9410-03b5-46cb-bfa3-1b8fe3406091" providerId="ADAL" clId="{CA6F645A-641A-4EA6-9F7D-522C56F149EF}" dt="2025-03-07T13:14:30.222" v="2" actId="20577"/>
          <ac:spMkLst>
            <pc:docMk/>
            <pc:sldMk cId="1526794816" sldId="1189"/>
            <ac:spMk id="2" creationId="{9230B5D4-9C0C-8EE6-CF0E-8326116C247B}"/>
          </ac:spMkLst>
        </pc:spChg>
      </pc:sldChg>
      <pc:sldChg chg="modSp mod">
        <pc:chgData name="Leo, Heather [HHS]" userId="be0b9410-03b5-46cb-bfa3-1b8fe3406091" providerId="ADAL" clId="{CA6F645A-641A-4EA6-9F7D-522C56F149EF}" dt="2025-03-14T15:28:56.773" v="524" actId="20577"/>
        <pc:sldMkLst>
          <pc:docMk/>
          <pc:sldMk cId="1194524085" sldId="1193"/>
        </pc:sldMkLst>
        <pc:spChg chg="mod">
          <ac:chgData name="Leo, Heather [HHS]" userId="be0b9410-03b5-46cb-bfa3-1b8fe3406091" providerId="ADAL" clId="{CA6F645A-641A-4EA6-9F7D-522C56F149EF}" dt="2025-03-14T15:28:56.773" v="524" actId="20577"/>
          <ac:spMkLst>
            <pc:docMk/>
            <pc:sldMk cId="1194524085" sldId="1193"/>
            <ac:spMk id="2" creationId="{9230B5D4-9C0C-8EE6-CF0E-8326116C247B}"/>
          </ac:spMkLst>
        </pc:spChg>
      </pc:sldChg>
      <pc:sldChg chg="addSp delSp modSp mod">
        <pc:chgData name="Leo, Heather [HHS]" userId="be0b9410-03b5-46cb-bfa3-1b8fe3406091" providerId="ADAL" clId="{CA6F645A-641A-4EA6-9F7D-522C56F149EF}" dt="2025-03-07T14:15:14.498" v="522" actId="1076"/>
        <pc:sldMkLst>
          <pc:docMk/>
          <pc:sldMk cId="2653314048" sldId="1295"/>
        </pc:sldMkLst>
        <pc:spChg chg="mod">
          <ac:chgData name="Leo, Heather [HHS]" userId="be0b9410-03b5-46cb-bfa3-1b8fe3406091" providerId="ADAL" clId="{CA6F645A-641A-4EA6-9F7D-522C56F149EF}" dt="2025-03-07T13:31:46.755" v="484" actId="20577"/>
          <ac:spMkLst>
            <pc:docMk/>
            <pc:sldMk cId="2653314048" sldId="1295"/>
            <ac:spMk id="6" creationId="{C3C20F55-3F65-B6B3-7277-5B36A890518B}"/>
          </ac:spMkLst>
        </pc:spChg>
        <pc:spChg chg="mod">
          <ac:chgData name="Leo, Heather [HHS]" userId="be0b9410-03b5-46cb-bfa3-1b8fe3406091" providerId="ADAL" clId="{CA6F645A-641A-4EA6-9F7D-522C56F149EF}" dt="2025-03-07T13:22:13.499" v="150" actId="6549"/>
          <ac:spMkLst>
            <pc:docMk/>
            <pc:sldMk cId="2653314048" sldId="1295"/>
            <ac:spMk id="7" creationId="{814CE06B-8C5A-A53E-C836-32E10D489156}"/>
          </ac:spMkLst>
        </pc:spChg>
        <pc:spChg chg="mod ord">
          <ac:chgData name="Leo, Heather [HHS]" userId="be0b9410-03b5-46cb-bfa3-1b8fe3406091" providerId="ADAL" clId="{CA6F645A-641A-4EA6-9F7D-522C56F149EF}" dt="2025-03-07T14:15:14.498" v="522" actId="1076"/>
          <ac:spMkLst>
            <pc:docMk/>
            <pc:sldMk cId="2653314048" sldId="1295"/>
            <ac:spMk id="12" creationId="{B9EB7525-3287-A878-9A15-56C6113A835C}"/>
          </ac:spMkLst>
        </pc:spChg>
        <pc:spChg chg="mod">
          <ac:chgData name="Leo, Heather [HHS]" userId="be0b9410-03b5-46cb-bfa3-1b8fe3406091" providerId="ADAL" clId="{CA6F645A-641A-4EA6-9F7D-522C56F149EF}" dt="2025-03-07T14:11:53.478" v="499" actId="1076"/>
          <ac:spMkLst>
            <pc:docMk/>
            <pc:sldMk cId="2653314048" sldId="1295"/>
            <ac:spMk id="13" creationId="{C25473CE-C91A-B127-227B-64A24DCAC952}"/>
          </ac:spMkLst>
        </pc:spChg>
        <pc:picChg chg="add mod ord">
          <ac:chgData name="Leo, Heather [HHS]" userId="be0b9410-03b5-46cb-bfa3-1b8fe3406091" providerId="ADAL" clId="{CA6F645A-641A-4EA6-9F7D-522C56F149EF}" dt="2025-03-07T14:13:03.229" v="515" actId="171"/>
          <ac:picMkLst>
            <pc:docMk/>
            <pc:sldMk cId="2653314048" sldId="1295"/>
            <ac:picMk id="9" creationId="{5820B4A8-6AD6-CB53-A95B-A446BC738716}"/>
          </ac:picMkLst>
        </pc:picChg>
        <pc:picChg chg="add mod">
          <ac:chgData name="Leo, Heather [HHS]" userId="be0b9410-03b5-46cb-bfa3-1b8fe3406091" providerId="ADAL" clId="{CA6F645A-641A-4EA6-9F7D-522C56F149EF}" dt="2025-03-07T14:15:01.350" v="520" actId="14100"/>
          <ac:picMkLst>
            <pc:docMk/>
            <pc:sldMk cId="2653314048" sldId="1295"/>
            <ac:picMk id="20" creationId="{EE1E8518-4994-87B5-8510-0B88D0918204}"/>
          </ac:picMkLst>
        </pc:picChg>
      </pc:sldChg>
    </pc:docChg>
  </pc:docChgLst>
  <pc:docChgLst>
    <pc:chgData name="Leo, Heather" userId="be0b9410-03b5-46cb-bfa3-1b8fe3406091" providerId="ADAL" clId="{8B707C75-036C-4927-A4BC-541ED2C1DF08}"/>
    <pc:docChg chg="undo custSel modSld replTag delTag">
      <pc:chgData name="Leo, Heather" userId="be0b9410-03b5-46cb-bfa3-1b8fe3406091" providerId="ADAL" clId="{8B707C75-036C-4927-A4BC-541ED2C1DF08}" dt="2024-03-04T19:48:06.956" v="29" actId="20577"/>
      <pc:docMkLst>
        <pc:docMk/>
      </pc:docMkLst>
      <pc:sldChg chg="replTag delTag">
        <pc:chgData name="Leo, Heather" userId="be0b9410-03b5-46cb-bfa3-1b8fe3406091" providerId="ADAL" clId="{8B707C75-036C-4927-A4BC-541ED2C1DF08}" dt="2024-03-04T19:47:39.702" v="18"/>
        <pc:sldMkLst>
          <pc:docMk/>
          <pc:sldMk cId="2306945454" sldId="908"/>
        </pc:sldMkLst>
      </pc:sldChg>
      <pc:sldChg chg="replTag delCm">
        <pc:chgData name="Leo, Heather" userId="be0b9410-03b5-46cb-bfa3-1b8fe3406091" providerId="ADAL" clId="{8B707C75-036C-4927-A4BC-541ED2C1DF08}" dt="2024-03-04T18:38:18.637" v="12"/>
        <pc:sldMkLst>
          <pc:docMk/>
          <pc:sldMk cId="2997683784" sldId="1298"/>
        </pc:sldMkLst>
        <pc:extLst>
          <p:ext xmlns:p="http://schemas.openxmlformats.org/presentationml/2006/main" uri="{D6D511B9-2390-475A-947B-AFAB55BFBCF1}">
            <pc226:cmChg xmlns:pc226="http://schemas.microsoft.com/office/powerpoint/2022/06/main/command" chg="del">
              <pc226:chgData name="Leo, Heather" userId="be0b9410-03b5-46cb-bfa3-1b8fe3406091" providerId="ADAL" clId="{8B707C75-036C-4927-A4BC-541ED2C1DF08}" dt="2024-03-04T18:38:18.637" v="12"/>
              <pc2:cmMkLst xmlns:pc2="http://schemas.microsoft.com/office/powerpoint/2019/9/main/command">
                <pc:docMk/>
                <pc:sldMk cId="2997683784" sldId="1298"/>
                <pc2:cmMk id="{0779F0C1-C583-48D7-A2AE-D384283E9B00}"/>
              </pc2:cmMkLst>
            </pc226:cmChg>
          </p:ext>
        </pc:extLst>
      </pc:sldChg>
      <pc:sldChg chg="modSp mod replTag delTag delCm">
        <pc:chgData name="Leo, Heather" userId="be0b9410-03b5-46cb-bfa3-1b8fe3406091" providerId="ADAL" clId="{8B707C75-036C-4927-A4BC-541ED2C1DF08}" dt="2024-03-04T19:48:06.956" v="29" actId="20577"/>
        <pc:sldMkLst>
          <pc:docMk/>
          <pc:sldMk cId="480732928" sldId="1311"/>
        </pc:sldMkLst>
        <pc:extLst>
          <p:ext xmlns:p="http://schemas.openxmlformats.org/presentationml/2006/main" uri="{D6D511B9-2390-475A-947B-AFAB55BFBCF1}">
            <pc226:cmChg xmlns:pc226="http://schemas.microsoft.com/office/powerpoint/2022/06/main/command" chg="del">
              <pc226:chgData name="Leo, Heather" userId="be0b9410-03b5-46cb-bfa3-1b8fe3406091" providerId="ADAL" clId="{8B707C75-036C-4927-A4BC-541ED2C1DF08}" dt="2024-03-04T18:38:13.204" v="10"/>
              <pc2:cmMkLst xmlns:pc2="http://schemas.microsoft.com/office/powerpoint/2019/9/main/command">
                <pc:docMk/>
                <pc:sldMk cId="480732928" sldId="1311"/>
                <pc2:cmMk id="{A62A49BD-51C1-493B-AB59-6A74D3B8C035}"/>
              </pc2:cmMkLst>
            </pc226:cmChg>
          </p:ext>
        </pc:ext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hyperlink" Target="mailto:IMEMPEPSupport@dhs.state.ia.us" TargetMode="Externa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IMEMPEPSupport@dhs.state.ia.us" TargetMode="External"/><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5AC1A1-2B32-4A56-8F2E-F5CCC7221FC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92A080E-3200-413B-86AB-229A141D699D}">
      <dgm:prSet/>
      <dgm:spPr/>
      <dgm:t>
        <a:bodyPr/>
        <a:lstStyle/>
        <a:p>
          <a:r>
            <a:rPr lang="en-US" b="1" dirty="0"/>
            <a:t>Presumptive Eligibility (PE)</a:t>
          </a:r>
          <a:endParaRPr lang="en-US" dirty="0"/>
        </a:p>
      </dgm:t>
    </dgm:pt>
    <dgm:pt modelId="{D904C309-2165-4F6E-93F8-8496B30EA292}" type="parTrans" cxnId="{5E1381F2-A3D8-4110-B80F-8A132AD9BB9C}">
      <dgm:prSet/>
      <dgm:spPr/>
      <dgm:t>
        <a:bodyPr/>
        <a:lstStyle/>
        <a:p>
          <a:endParaRPr lang="en-US"/>
        </a:p>
      </dgm:t>
    </dgm:pt>
    <dgm:pt modelId="{3A36756D-821F-4796-B7FF-6AE919631DF5}" type="sibTrans" cxnId="{5E1381F2-A3D8-4110-B80F-8A132AD9BB9C}">
      <dgm:prSet/>
      <dgm:spPr/>
      <dgm:t>
        <a:bodyPr/>
        <a:lstStyle/>
        <a:p>
          <a:endParaRPr lang="en-US"/>
        </a:p>
      </dgm:t>
    </dgm:pt>
    <dgm:pt modelId="{BCF9D3A6-A02E-4A10-B0B8-4FF48F78186E}">
      <dgm:prSet/>
      <dgm:spPr/>
      <dgm:t>
        <a:bodyPr/>
        <a:lstStyle/>
        <a:p>
          <a:r>
            <a:rPr lang="en-US" dirty="0"/>
            <a:t>ACA</a:t>
          </a:r>
        </a:p>
      </dgm:t>
    </dgm:pt>
    <dgm:pt modelId="{DF412F13-4097-472B-BAAD-0145212F1930}" type="parTrans" cxnId="{3673FFBE-A297-48D8-B5AD-7EFB025D2406}">
      <dgm:prSet/>
      <dgm:spPr/>
      <dgm:t>
        <a:bodyPr/>
        <a:lstStyle/>
        <a:p>
          <a:endParaRPr lang="en-US"/>
        </a:p>
      </dgm:t>
    </dgm:pt>
    <dgm:pt modelId="{C71D3896-A6FA-4AC5-A78A-107BEBB1FD5E}" type="sibTrans" cxnId="{3673FFBE-A297-48D8-B5AD-7EFB025D2406}">
      <dgm:prSet/>
      <dgm:spPr/>
      <dgm:t>
        <a:bodyPr/>
        <a:lstStyle/>
        <a:p>
          <a:endParaRPr lang="en-US"/>
        </a:p>
      </dgm:t>
    </dgm:pt>
    <dgm:pt modelId="{13AD3CA1-12F9-486D-994A-23C86349DD09}">
      <dgm:prSet/>
      <dgm:spPr/>
      <dgm:t>
        <a:bodyPr/>
        <a:lstStyle/>
        <a:p>
          <a:r>
            <a:rPr lang="en-US" dirty="0"/>
            <a:t>MAGI Rules</a:t>
          </a:r>
        </a:p>
      </dgm:t>
    </dgm:pt>
    <dgm:pt modelId="{9C4CD200-EE4F-465F-BFFE-BA2B84C42B4B}" type="parTrans" cxnId="{5BEC5A9F-AF06-4404-BC67-1680C2EEF18A}">
      <dgm:prSet/>
      <dgm:spPr/>
      <dgm:t>
        <a:bodyPr/>
        <a:lstStyle/>
        <a:p>
          <a:endParaRPr lang="en-US"/>
        </a:p>
      </dgm:t>
    </dgm:pt>
    <dgm:pt modelId="{6579E51F-1A35-4844-B166-62EDF5CB2E56}" type="sibTrans" cxnId="{5BEC5A9F-AF06-4404-BC67-1680C2EEF18A}">
      <dgm:prSet/>
      <dgm:spPr/>
      <dgm:t>
        <a:bodyPr/>
        <a:lstStyle/>
        <a:p>
          <a:endParaRPr lang="en-US"/>
        </a:p>
      </dgm:t>
    </dgm:pt>
    <dgm:pt modelId="{035FF8D8-3955-4244-9F60-36419E6F3FF1}">
      <dgm:prSet/>
      <dgm:spPr/>
      <dgm:t>
        <a:bodyPr/>
        <a:lstStyle/>
        <a:p>
          <a:r>
            <a:rPr lang="en-US" dirty="0"/>
            <a:t>PP/QE </a:t>
          </a:r>
        </a:p>
      </dgm:t>
    </dgm:pt>
    <dgm:pt modelId="{07D71D68-960A-4BB7-A9C3-B9B16138EF28}" type="parTrans" cxnId="{04472999-F480-4C6E-8023-B5465817709F}">
      <dgm:prSet/>
      <dgm:spPr/>
      <dgm:t>
        <a:bodyPr/>
        <a:lstStyle/>
        <a:p>
          <a:endParaRPr lang="en-US"/>
        </a:p>
      </dgm:t>
    </dgm:pt>
    <dgm:pt modelId="{B61DC538-9109-4950-B24A-6067F3D71EA5}" type="sibTrans" cxnId="{04472999-F480-4C6E-8023-B5465817709F}">
      <dgm:prSet/>
      <dgm:spPr/>
      <dgm:t>
        <a:bodyPr/>
        <a:lstStyle/>
        <a:p>
          <a:endParaRPr lang="en-US"/>
        </a:p>
      </dgm:t>
    </dgm:pt>
    <dgm:pt modelId="{F6CD7B5C-E228-49EF-ADD7-F70782EF54C8}">
      <dgm:prSet/>
      <dgm:spPr/>
      <dgm:t>
        <a:bodyPr/>
        <a:lstStyle/>
        <a:p>
          <a:r>
            <a:rPr lang="en-US" dirty="0"/>
            <a:t>Roles/Responsibilities </a:t>
          </a:r>
        </a:p>
      </dgm:t>
    </dgm:pt>
    <dgm:pt modelId="{C44CADEF-A8E0-4ACD-B5EE-66135404E533}" type="parTrans" cxnId="{98B777E9-84B0-4A36-8BAC-3A923F7387C2}">
      <dgm:prSet/>
      <dgm:spPr/>
      <dgm:t>
        <a:bodyPr/>
        <a:lstStyle/>
        <a:p>
          <a:endParaRPr lang="en-US"/>
        </a:p>
      </dgm:t>
    </dgm:pt>
    <dgm:pt modelId="{6F54EA48-175B-4445-80C8-3A286A629607}" type="sibTrans" cxnId="{98B777E9-84B0-4A36-8BAC-3A923F7387C2}">
      <dgm:prSet/>
      <dgm:spPr/>
      <dgm:t>
        <a:bodyPr/>
        <a:lstStyle/>
        <a:p>
          <a:endParaRPr lang="en-US"/>
        </a:p>
      </dgm:t>
    </dgm:pt>
    <dgm:pt modelId="{8FBA0A26-B7C8-47A2-9FD8-3EEDC10A9DEF}">
      <dgm:prSet/>
      <dgm:spPr/>
      <dgm:t>
        <a:bodyPr/>
        <a:lstStyle/>
        <a:p>
          <a:r>
            <a:rPr lang="en-US" dirty="0"/>
            <a:t>Programs</a:t>
          </a:r>
        </a:p>
      </dgm:t>
    </dgm:pt>
    <dgm:pt modelId="{0645191F-A800-43BF-8A15-ACB93EA252F5}" type="parTrans" cxnId="{DEF8605D-1A6A-43C2-9A90-E5BED9942F30}">
      <dgm:prSet/>
      <dgm:spPr/>
      <dgm:t>
        <a:bodyPr/>
        <a:lstStyle/>
        <a:p>
          <a:endParaRPr lang="en-US"/>
        </a:p>
      </dgm:t>
    </dgm:pt>
    <dgm:pt modelId="{690EC345-0797-46FD-8A6B-C747597B0B04}" type="sibTrans" cxnId="{DEF8605D-1A6A-43C2-9A90-E5BED9942F30}">
      <dgm:prSet/>
      <dgm:spPr/>
      <dgm:t>
        <a:bodyPr/>
        <a:lstStyle/>
        <a:p>
          <a:endParaRPr lang="en-US"/>
        </a:p>
      </dgm:t>
    </dgm:pt>
    <dgm:pt modelId="{3AB636AD-EB7D-44C8-A6A5-D38F0293826C}">
      <dgm:prSet/>
      <dgm:spPr/>
      <dgm:t>
        <a:bodyPr/>
        <a:lstStyle/>
        <a:p>
          <a:r>
            <a:rPr lang="en-US" b="1" dirty="0"/>
            <a:t>Medicaid PE Portal</a:t>
          </a:r>
          <a:endParaRPr lang="en-US" dirty="0"/>
        </a:p>
      </dgm:t>
    </dgm:pt>
    <dgm:pt modelId="{843810DA-C8CC-493C-A5E7-6C543682322B}" type="parTrans" cxnId="{DDD27EA7-04F2-4415-B464-C55C33B69D44}">
      <dgm:prSet/>
      <dgm:spPr/>
      <dgm:t>
        <a:bodyPr/>
        <a:lstStyle/>
        <a:p>
          <a:endParaRPr lang="en-US"/>
        </a:p>
      </dgm:t>
    </dgm:pt>
    <dgm:pt modelId="{2FA3485B-D8B0-441A-9329-B299EE8A3ABA}" type="sibTrans" cxnId="{DDD27EA7-04F2-4415-B464-C55C33B69D44}">
      <dgm:prSet/>
      <dgm:spPr/>
      <dgm:t>
        <a:bodyPr/>
        <a:lstStyle/>
        <a:p>
          <a:endParaRPr lang="en-US"/>
        </a:p>
      </dgm:t>
    </dgm:pt>
    <dgm:pt modelId="{782FAFFD-C169-4A1E-8AB1-0C1E760127B3}">
      <dgm:prSet/>
      <dgm:spPr/>
      <dgm:t>
        <a:bodyPr/>
        <a:lstStyle/>
        <a:p>
          <a:r>
            <a:rPr lang="en-US" dirty="0"/>
            <a:t>View Applications </a:t>
          </a:r>
        </a:p>
      </dgm:t>
    </dgm:pt>
    <dgm:pt modelId="{73C507D1-A8AF-4FBD-8069-CC7E04F28870}" type="parTrans" cxnId="{98BC948E-8DC2-4262-AE4C-6D5D0E061DF4}">
      <dgm:prSet/>
      <dgm:spPr/>
      <dgm:t>
        <a:bodyPr/>
        <a:lstStyle/>
        <a:p>
          <a:endParaRPr lang="en-US"/>
        </a:p>
      </dgm:t>
    </dgm:pt>
    <dgm:pt modelId="{217586FA-B841-40C1-9FBF-BC053C8E7C7C}" type="sibTrans" cxnId="{98BC948E-8DC2-4262-AE4C-6D5D0E061DF4}">
      <dgm:prSet/>
      <dgm:spPr/>
      <dgm:t>
        <a:bodyPr/>
        <a:lstStyle/>
        <a:p>
          <a:endParaRPr lang="en-US"/>
        </a:p>
      </dgm:t>
    </dgm:pt>
    <dgm:pt modelId="{BEED7088-FAF0-437C-9922-668F5F8EC9B8}">
      <dgm:prSet/>
      <dgm:spPr/>
      <dgm:t>
        <a:bodyPr/>
        <a:lstStyle/>
        <a:p>
          <a:r>
            <a:rPr lang="en-US" dirty="0"/>
            <a:t>Complete Applications</a:t>
          </a:r>
        </a:p>
      </dgm:t>
    </dgm:pt>
    <dgm:pt modelId="{A24A2647-8BE5-41CB-B025-20AAAACD89E2}" type="parTrans" cxnId="{FD4E1770-8D68-48BC-AADB-53F228FF27BB}">
      <dgm:prSet/>
      <dgm:spPr/>
      <dgm:t>
        <a:bodyPr/>
        <a:lstStyle/>
        <a:p>
          <a:endParaRPr lang="en-US"/>
        </a:p>
      </dgm:t>
    </dgm:pt>
    <dgm:pt modelId="{ACD4D2B5-239C-4312-9D7E-6801CCF62D2E}" type="sibTrans" cxnId="{FD4E1770-8D68-48BC-AADB-53F228FF27BB}">
      <dgm:prSet/>
      <dgm:spPr/>
      <dgm:t>
        <a:bodyPr/>
        <a:lstStyle/>
        <a:p>
          <a:endParaRPr lang="en-US"/>
        </a:p>
      </dgm:t>
    </dgm:pt>
    <dgm:pt modelId="{AA4E47A8-2880-4DBF-B8DB-8B4AC773D77C}">
      <dgm:prSet/>
      <dgm:spPr/>
      <dgm:t>
        <a:bodyPr/>
        <a:lstStyle/>
        <a:p>
          <a:r>
            <a:rPr lang="en-US" dirty="0"/>
            <a:t>Appeals</a:t>
          </a:r>
        </a:p>
      </dgm:t>
    </dgm:pt>
    <dgm:pt modelId="{15633CE5-EABA-48DE-8B93-0465C0861142}" type="parTrans" cxnId="{1747EB76-7B82-4577-A002-34B8B7751D49}">
      <dgm:prSet/>
      <dgm:spPr/>
      <dgm:t>
        <a:bodyPr/>
        <a:lstStyle/>
        <a:p>
          <a:endParaRPr lang="en-US"/>
        </a:p>
      </dgm:t>
    </dgm:pt>
    <dgm:pt modelId="{B19A587C-777B-4EF4-81F6-DC45D963D31B}" type="sibTrans" cxnId="{1747EB76-7B82-4577-A002-34B8B7751D49}">
      <dgm:prSet/>
      <dgm:spPr/>
      <dgm:t>
        <a:bodyPr/>
        <a:lstStyle/>
        <a:p>
          <a:endParaRPr lang="en-US"/>
        </a:p>
      </dgm:t>
    </dgm:pt>
    <dgm:pt modelId="{DEA79594-B26E-4FB6-8F78-CDC2040A3ADF}">
      <dgm:prSet/>
      <dgm:spPr/>
      <dgm:t>
        <a:bodyPr/>
        <a:lstStyle/>
        <a:p>
          <a:r>
            <a:rPr lang="en-US" dirty="0"/>
            <a:t>Support</a:t>
          </a:r>
        </a:p>
      </dgm:t>
    </dgm:pt>
    <dgm:pt modelId="{B3835CE8-71AD-4803-916A-DD63E9459214}" type="parTrans" cxnId="{3660C385-50AB-4C75-91D2-E311ECB356CD}">
      <dgm:prSet/>
      <dgm:spPr/>
      <dgm:t>
        <a:bodyPr/>
        <a:lstStyle/>
        <a:p>
          <a:endParaRPr lang="en-US"/>
        </a:p>
      </dgm:t>
    </dgm:pt>
    <dgm:pt modelId="{E5A1FC48-C35C-4B6E-A1EA-8BB63FE5324A}" type="sibTrans" cxnId="{3660C385-50AB-4C75-91D2-E311ECB356CD}">
      <dgm:prSet/>
      <dgm:spPr/>
      <dgm:t>
        <a:bodyPr/>
        <a:lstStyle/>
        <a:p>
          <a:endParaRPr lang="en-US"/>
        </a:p>
      </dgm:t>
    </dgm:pt>
    <dgm:pt modelId="{8867337D-3E51-48A0-835C-9C2877E5903B}">
      <dgm:prSet/>
      <dgm:spPr/>
      <dgm:t>
        <a:bodyPr/>
        <a:lstStyle/>
        <a:p>
          <a:r>
            <a:rPr lang="en-US" b="1" dirty="0"/>
            <a:t>Presumptive Eligibility Resources</a:t>
          </a:r>
          <a:endParaRPr lang="en-US" dirty="0"/>
        </a:p>
      </dgm:t>
    </dgm:pt>
    <dgm:pt modelId="{EBB54CD7-7F37-4D5A-9C3C-154E8820D0DE}" type="parTrans" cxnId="{EC8E7E22-1B4B-4621-87CA-1A03FEE6BBE3}">
      <dgm:prSet/>
      <dgm:spPr/>
      <dgm:t>
        <a:bodyPr/>
        <a:lstStyle/>
        <a:p>
          <a:endParaRPr lang="en-US"/>
        </a:p>
      </dgm:t>
    </dgm:pt>
    <dgm:pt modelId="{26DD5D9A-9F75-4DB6-9C16-04D7EBC7E99F}" type="sibTrans" cxnId="{EC8E7E22-1B4B-4621-87CA-1A03FEE6BBE3}">
      <dgm:prSet/>
      <dgm:spPr/>
      <dgm:t>
        <a:bodyPr/>
        <a:lstStyle/>
        <a:p>
          <a:endParaRPr lang="en-US"/>
        </a:p>
      </dgm:t>
    </dgm:pt>
    <dgm:pt modelId="{251F831D-5B30-496E-8C05-9D816AA24CF6}">
      <dgm:prSet/>
      <dgm:spPr/>
      <dgm:t>
        <a:bodyPr/>
        <a:lstStyle/>
        <a:p>
          <a:r>
            <a:rPr lang="en-US" dirty="0"/>
            <a:t>Policy</a:t>
          </a:r>
        </a:p>
      </dgm:t>
    </dgm:pt>
    <dgm:pt modelId="{76F1202C-07B8-429A-840F-13F5F0BD0B63}" type="parTrans" cxnId="{174C993C-304E-4FC3-AB93-998F9889EC1C}">
      <dgm:prSet/>
      <dgm:spPr/>
      <dgm:t>
        <a:bodyPr/>
        <a:lstStyle/>
        <a:p>
          <a:endParaRPr lang="en-US"/>
        </a:p>
      </dgm:t>
    </dgm:pt>
    <dgm:pt modelId="{DE46F069-59FA-4DA2-B78B-70AE23290485}" type="sibTrans" cxnId="{174C993C-304E-4FC3-AB93-998F9889EC1C}">
      <dgm:prSet/>
      <dgm:spPr/>
      <dgm:t>
        <a:bodyPr/>
        <a:lstStyle/>
        <a:p>
          <a:endParaRPr lang="en-US"/>
        </a:p>
      </dgm:t>
    </dgm:pt>
    <dgm:pt modelId="{A6463B21-B6B9-4C0E-9F23-D2EEE35E13BC}">
      <dgm:prSet/>
      <dgm:spPr/>
      <dgm:t>
        <a:bodyPr/>
        <a:lstStyle/>
        <a:p>
          <a:r>
            <a:rPr lang="en-US" dirty="0"/>
            <a:t>Technical</a:t>
          </a:r>
        </a:p>
      </dgm:t>
    </dgm:pt>
    <dgm:pt modelId="{DFF13C79-8116-4096-AB28-197C331DE5F9}" type="parTrans" cxnId="{1423F252-8768-4E5F-AFF8-8F6A6D276788}">
      <dgm:prSet/>
      <dgm:spPr/>
      <dgm:t>
        <a:bodyPr/>
        <a:lstStyle/>
        <a:p>
          <a:endParaRPr lang="en-US"/>
        </a:p>
      </dgm:t>
    </dgm:pt>
    <dgm:pt modelId="{4F66D099-668B-4C80-BF1B-A0C66B499808}" type="sibTrans" cxnId="{1423F252-8768-4E5F-AFF8-8F6A6D276788}">
      <dgm:prSet/>
      <dgm:spPr/>
      <dgm:t>
        <a:bodyPr/>
        <a:lstStyle/>
        <a:p>
          <a:endParaRPr lang="en-US"/>
        </a:p>
      </dgm:t>
    </dgm:pt>
    <dgm:pt modelId="{25324C4A-F120-4049-8412-5228A4F007C0}">
      <dgm:prSet/>
      <dgm:spPr/>
      <dgm:t>
        <a:bodyPr/>
        <a:lstStyle/>
        <a:p>
          <a:r>
            <a:rPr lang="en-US" dirty="0"/>
            <a:t>Withdrawals </a:t>
          </a:r>
        </a:p>
      </dgm:t>
    </dgm:pt>
    <dgm:pt modelId="{8AFD7C42-7CDB-4FFF-A710-A390AD656D4B}" type="parTrans" cxnId="{0D73321D-4524-4591-92D9-2FE95909B856}">
      <dgm:prSet/>
      <dgm:spPr/>
      <dgm:t>
        <a:bodyPr/>
        <a:lstStyle/>
        <a:p>
          <a:endParaRPr lang="en-US"/>
        </a:p>
      </dgm:t>
    </dgm:pt>
    <dgm:pt modelId="{4BFD6259-FA1F-464D-A545-0C74ECED0373}" type="sibTrans" cxnId="{0D73321D-4524-4591-92D9-2FE95909B856}">
      <dgm:prSet/>
      <dgm:spPr/>
      <dgm:t>
        <a:bodyPr/>
        <a:lstStyle/>
        <a:p>
          <a:endParaRPr lang="en-US"/>
        </a:p>
      </dgm:t>
    </dgm:pt>
    <dgm:pt modelId="{FA56509C-CBCC-45A0-99C6-1432EBECD309}">
      <dgm:prSet/>
      <dgm:spPr/>
      <dgm:t>
        <a:bodyPr/>
        <a:lstStyle/>
        <a:p>
          <a:r>
            <a:rPr lang="en-US" b="1" dirty="0"/>
            <a:t>PE Summary and Self-Quiz</a:t>
          </a:r>
          <a:endParaRPr lang="en-US" dirty="0"/>
        </a:p>
      </dgm:t>
    </dgm:pt>
    <dgm:pt modelId="{273054A1-A763-4270-AC33-D06881ABBF7A}" type="parTrans" cxnId="{2E7D0094-820A-42A1-A659-F4258C70B688}">
      <dgm:prSet/>
      <dgm:spPr/>
      <dgm:t>
        <a:bodyPr/>
        <a:lstStyle/>
        <a:p>
          <a:endParaRPr lang="en-US"/>
        </a:p>
      </dgm:t>
    </dgm:pt>
    <dgm:pt modelId="{5B589F6B-675D-4CDA-83DB-82E7B302A8F2}" type="sibTrans" cxnId="{2E7D0094-820A-42A1-A659-F4258C70B688}">
      <dgm:prSet/>
      <dgm:spPr/>
      <dgm:t>
        <a:bodyPr/>
        <a:lstStyle/>
        <a:p>
          <a:endParaRPr lang="en-US"/>
        </a:p>
      </dgm:t>
    </dgm:pt>
    <dgm:pt modelId="{1DC363DF-9CA9-440E-BDD4-C0A8BF397DA6}">
      <dgm:prSet/>
      <dgm:spPr/>
      <dgm:t>
        <a:bodyPr/>
        <a:lstStyle/>
        <a:p>
          <a:r>
            <a:rPr lang="en-US" dirty="0"/>
            <a:t>Flow</a:t>
          </a:r>
        </a:p>
      </dgm:t>
    </dgm:pt>
    <dgm:pt modelId="{B828403F-917B-434E-9F1A-D198150AF707}" type="parTrans" cxnId="{82DD99EE-5B24-482A-8FDC-DADAD62A86FB}">
      <dgm:prSet/>
      <dgm:spPr/>
      <dgm:t>
        <a:bodyPr/>
        <a:lstStyle/>
        <a:p>
          <a:endParaRPr lang="en-US"/>
        </a:p>
      </dgm:t>
    </dgm:pt>
    <dgm:pt modelId="{6190CA52-AD35-416F-9819-975DAB91E9FF}" type="sibTrans" cxnId="{82DD99EE-5B24-482A-8FDC-DADAD62A86FB}">
      <dgm:prSet/>
      <dgm:spPr/>
      <dgm:t>
        <a:bodyPr/>
        <a:lstStyle/>
        <a:p>
          <a:endParaRPr lang="en-US"/>
        </a:p>
      </dgm:t>
    </dgm:pt>
    <dgm:pt modelId="{062855AD-348F-4F83-96C8-E3C2FF75911C}">
      <dgm:prSet/>
      <dgm:spPr/>
      <dgm:t>
        <a:bodyPr/>
        <a:lstStyle/>
        <a:p>
          <a:r>
            <a:rPr lang="en-US" dirty="0"/>
            <a:t>ACA</a:t>
          </a:r>
        </a:p>
      </dgm:t>
    </dgm:pt>
    <dgm:pt modelId="{4255ED7F-1E6D-4DAF-81E5-A25E50159801}" type="parTrans" cxnId="{971A4F3B-C2F5-44D5-B8C4-B37CA1FC73ED}">
      <dgm:prSet/>
      <dgm:spPr/>
      <dgm:t>
        <a:bodyPr/>
        <a:lstStyle/>
        <a:p>
          <a:endParaRPr lang="en-US"/>
        </a:p>
      </dgm:t>
    </dgm:pt>
    <dgm:pt modelId="{ED1DFBF0-980D-45FB-A438-694BA3E46081}" type="sibTrans" cxnId="{971A4F3B-C2F5-44D5-B8C4-B37CA1FC73ED}">
      <dgm:prSet/>
      <dgm:spPr/>
      <dgm:t>
        <a:bodyPr/>
        <a:lstStyle/>
        <a:p>
          <a:endParaRPr lang="en-US"/>
        </a:p>
      </dgm:t>
    </dgm:pt>
    <dgm:pt modelId="{7DFC437B-C95C-4506-AA28-E637BFEFEE19}">
      <dgm:prSet/>
      <dgm:spPr/>
      <dgm:t>
        <a:bodyPr/>
        <a:lstStyle/>
        <a:p>
          <a:r>
            <a:rPr lang="en-US" dirty="0"/>
            <a:t>Applications</a:t>
          </a:r>
        </a:p>
      </dgm:t>
    </dgm:pt>
    <dgm:pt modelId="{C0EB16F9-3694-43EA-A679-2A244725267C}" type="parTrans" cxnId="{C8E9D460-9A98-4566-A899-CBF59FDB7438}">
      <dgm:prSet/>
      <dgm:spPr/>
      <dgm:t>
        <a:bodyPr/>
        <a:lstStyle/>
        <a:p>
          <a:endParaRPr lang="en-US"/>
        </a:p>
      </dgm:t>
    </dgm:pt>
    <dgm:pt modelId="{09B27622-6076-41B9-9027-DB998800F97E}" type="sibTrans" cxnId="{C8E9D460-9A98-4566-A899-CBF59FDB7438}">
      <dgm:prSet/>
      <dgm:spPr/>
      <dgm:t>
        <a:bodyPr/>
        <a:lstStyle/>
        <a:p>
          <a:endParaRPr lang="en-US"/>
        </a:p>
      </dgm:t>
    </dgm:pt>
    <dgm:pt modelId="{86B4775D-1AB2-475D-B896-8AF806993B93}">
      <dgm:prSet/>
      <dgm:spPr/>
      <dgm:t>
        <a:bodyPr/>
        <a:lstStyle/>
        <a:p>
          <a:r>
            <a:rPr lang="en-US" dirty="0"/>
            <a:t>Polices</a:t>
          </a:r>
        </a:p>
      </dgm:t>
    </dgm:pt>
    <dgm:pt modelId="{6EEF11DD-EC1A-44C1-BCBF-8BDDD050347E}" type="parTrans" cxnId="{61FAF669-27E7-4575-AF82-86405C8A3D7B}">
      <dgm:prSet/>
      <dgm:spPr/>
      <dgm:t>
        <a:bodyPr/>
        <a:lstStyle/>
        <a:p>
          <a:endParaRPr lang="en-US"/>
        </a:p>
      </dgm:t>
    </dgm:pt>
    <dgm:pt modelId="{915D1847-CF3F-430E-8B49-9783830E6827}" type="sibTrans" cxnId="{61FAF669-27E7-4575-AF82-86405C8A3D7B}">
      <dgm:prSet/>
      <dgm:spPr/>
      <dgm:t>
        <a:bodyPr/>
        <a:lstStyle/>
        <a:p>
          <a:endParaRPr lang="en-US"/>
        </a:p>
      </dgm:t>
    </dgm:pt>
    <dgm:pt modelId="{6E61EC63-479F-495A-8E12-ECEDF495867F}">
      <dgm:prSet/>
      <dgm:spPr/>
      <dgm:t>
        <a:bodyPr/>
        <a:lstStyle/>
        <a:p>
          <a:r>
            <a:rPr lang="en-US" dirty="0"/>
            <a:t>MPEP</a:t>
          </a:r>
        </a:p>
      </dgm:t>
    </dgm:pt>
    <dgm:pt modelId="{068ECD5E-DCAC-408B-8E7B-00A4585741CD}" type="parTrans" cxnId="{89C2F62B-BEFD-4383-A90F-D49984002C7A}">
      <dgm:prSet/>
      <dgm:spPr/>
      <dgm:t>
        <a:bodyPr/>
        <a:lstStyle/>
        <a:p>
          <a:endParaRPr lang="en-US"/>
        </a:p>
      </dgm:t>
    </dgm:pt>
    <dgm:pt modelId="{EAEA7324-C17F-4B80-BA91-9B824FFBA56C}" type="sibTrans" cxnId="{89C2F62B-BEFD-4383-A90F-D49984002C7A}">
      <dgm:prSet/>
      <dgm:spPr/>
      <dgm:t>
        <a:bodyPr/>
        <a:lstStyle/>
        <a:p>
          <a:endParaRPr lang="en-US"/>
        </a:p>
      </dgm:t>
    </dgm:pt>
    <dgm:pt modelId="{12567ED7-AB49-4582-BBEA-789200CBAA89}" type="pres">
      <dgm:prSet presAssocID="{B55AC1A1-2B32-4A56-8F2E-F5CCC7221FC0}" presName="Name0" presStyleCnt="0">
        <dgm:presLayoutVars>
          <dgm:dir/>
          <dgm:animLvl val="lvl"/>
          <dgm:resizeHandles val="exact"/>
        </dgm:presLayoutVars>
      </dgm:prSet>
      <dgm:spPr/>
    </dgm:pt>
    <dgm:pt modelId="{73F07422-2F88-4A22-BDFD-5586EEE655D0}" type="pres">
      <dgm:prSet presAssocID="{992A080E-3200-413B-86AB-229A141D699D}" presName="composite" presStyleCnt="0"/>
      <dgm:spPr/>
    </dgm:pt>
    <dgm:pt modelId="{16FD47CF-806F-49BA-BC0B-93A52FB1B2A2}" type="pres">
      <dgm:prSet presAssocID="{992A080E-3200-413B-86AB-229A141D699D}" presName="parTx" presStyleLbl="alignNode1" presStyleIdx="0" presStyleCnt="4">
        <dgm:presLayoutVars>
          <dgm:chMax val="0"/>
          <dgm:chPref val="0"/>
          <dgm:bulletEnabled val="1"/>
        </dgm:presLayoutVars>
      </dgm:prSet>
      <dgm:spPr/>
    </dgm:pt>
    <dgm:pt modelId="{CB5B7302-6E34-49CB-9C43-848FB8E78902}" type="pres">
      <dgm:prSet presAssocID="{992A080E-3200-413B-86AB-229A141D699D}" presName="desTx" presStyleLbl="alignAccFollowNode1" presStyleIdx="0" presStyleCnt="4">
        <dgm:presLayoutVars>
          <dgm:bulletEnabled val="1"/>
        </dgm:presLayoutVars>
      </dgm:prSet>
      <dgm:spPr/>
    </dgm:pt>
    <dgm:pt modelId="{9DB9CD67-EB62-409C-9087-0BFC216C286E}" type="pres">
      <dgm:prSet presAssocID="{3A36756D-821F-4796-B7FF-6AE919631DF5}" presName="space" presStyleCnt="0"/>
      <dgm:spPr/>
    </dgm:pt>
    <dgm:pt modelId="{6867CAEC-1E94-440B-8217-144F267BC9BE}" type="pres">
      <dgm:prSet presAssocID="{3AB636AD-EB7D-44C8-A6A5-D38F0293826C}" presName="composite" presStyleCnt="0"/>
      <dgm:spPr/>
    </dgm:pt>
    <dgm:pt modelId="{51F0066F-64A9-48CC-B1BA-3A77649B3EEF}" type="pres">
      <dgm:prSet presAssocID="{3AB636AD-EB7D-44C8-A6A5-D38F0293826C}" presName="parTx" presStyleLbl="alignNode1" presStyleIdx="1" presStyleCnt="4">
        <dgm:presLayoutVars>
          <dgm:chMax val="0"/>
          <dgm:chPref val="0"/>
          <dgm:bulletEnabled val="1"/>
        </dgm:presLayoutVars>
      </dgm:prSet>
      <dgm:spPr/>
    </dgm:pt>
    <dgm:pt modelId="{561E365B-CC9C-41D7-8F80-A1A0FE013CF4}" type="pres">
      <dgm:prSet presAssocID="{3AB636AD-EB7D-44C8-A6A5-D38F0293826C}" presName="desTx" presStyleLbl="alignAccFollowNode1" presStyleIdx="1" presStyleCnt="4">
        <dgm:presLayoutVars>
          <dgm:bulletEnabled val="1"/>
        </dgm:presLayoutVars>
      </dgm:prSet>
      <dgm:spPr/>
    </dgm:pt>
    <dgm:pt modelId="{C9790E6F-DB5D-46F0-A55B-6AE07CC8B971}" type="pres">
      <dgm:prSet presAssocID="{2FA3485B-D8B0-441A-9329-B299EE8A3ABA}" presName="space" presStyleCnt="0"/>
      <dgm:spPr/>
    </dgm:pt>
    <dgm:pt modelId="{BD5A12E6-126A-41D7-A323-4FD43910AC1B}" type="pres">
      <dgm:prSet presAssocID="{8867337D-3E51-48A0-835C-9C2877E5903B}" presName="composite" presStyleCnt="0"/>
      <dgm:spPr/>
    </dgm:pt>
    <dgm:pt modelId="{8DB27A37-8B57-43E1-B04F-CB7229AF5832}" type="pres">
      <dgm:prSet presAssocID="{8867337D-3E51-48A0-835C-9C2877E5903B}" presName="parTx" presStyleLbl="alignNode1" presStyleIdx="2" presStyleCnt="4">
        <dgm:presLayoutVars>
          <dgm:chMax val="0"/>
          <dgm:chPref val="0"/>
          <dgm:bulletEnabled val="1"/>
        </dgm:presLayoutVars>
      </dgm:prSet>
      <dgm:spPr/>
    </dgm:pt>
    <dgm:pt modelId="{2B59B675-A370-4734-8E6B-6CD1FD5D15AA}" type="pres">
      <dgm:prSet presAssocID="{8867337D-3E51-48A0-835C-9C2877E5903B}" presName="desTx" presStyleLbl="alignAccFollowNode1" presStyleIdx="2" presStyleCnt="4">
        <dgm:presLayoutVars>
          <dgm:bulletEnabled val="1"/>
        </dgm:presLayoutVars>
      </dgm:prSet>
      <dgm:spPr/>
    </dgm:pt>
    <dgm:pt modelId="{CCDA797D-C3FF-4405-96B0-386895FB9378}" type="pres">
      <dgm:prSet presAssocID="{26DD5D9A-9F75-4DB6-9C16-04D7EBC7E99F}" presName="space" presStyleCnt="0"/>
      <dgm:spPr/>
    </dgm:pt>
    <dgm:pt modelId="{79F01B4B-B5EA-4BC9-A82F-541C1F421BD7}" type="pres">
      <dgm:prSet presAssocID="{FA56509C-CBCC-45A0-99C6-1432EBECD309}" presName="composite" presStyleCnt="0"/>
      <dgm:spPr/>
    </dgm:pt>
    <dgm:pt modelId="{2FD9A068-835E-45B3-80DA-C2F71AC08542}" type="pres">
      <dgm:prSet presAssocID="{FA56509C-CBCC-45A0-99C6-1432EBECD309}" presName="parTx" presStyleLbl="alignNode1" presStyleIdx="3" presStyleCnt="4">
        <dgm:presLayoutVars>
          <dgm:chMax val="0"/>
          <dgm:chPref val="0"/>
          <dgm:bulletEnabled val="1"/>
        </dgm:presLayoutVars>
      </dgm:prSet>
      <dgm:spPr/>
    </dgm:pt>
    <dgm:pt modelId="{89B516CE-59C3-4828-B12D-42799CC31E33}" type="pres">
      <dgm:prSet presAssocID="{FA56509C-CBCC-45A0-99C6-1432EBECD309}" presName="desTx" presStyleLbl="alignAccFollowNode1" presStyleIdx="3" presStyleCnt="4">
        <dgm:presLayoutVars>
          <dgm:bulletEnabled val="1"/>
        </dgm:presLayoutVars>
      </dgm:prSet>
      <dgm:spPr/>
    </dgm:pt>
  </dgm:ptLst>
  <dgm:cxnLst>
    <dgm:cxn modelId="{A255F801-8058-4DC0-8A1B-225470F155D6}" type="presOf" srcId="{BCF9D3A6-A02E-4A10-B0B8-4FF48F78186E}" destId="{CB5B7302-6E34-49CB-9C43-848FB8E78902}" srcOrd="0" destOrd="0" presId="urn:microsoft.com/office/officeart/2005/8/layout/hList1"/>
    <dgm:cxn modelId="{8C975F0C-AE5C-419C-9D20-65F058558DF8}" type="presOf" srcId="{035FF8D8-3955-4244-9F60-36419E6F3FF1}" destId="{CB5B7302-6E34-49CB-9C43-848FB8E78902}" srcOrd="0" destOrd="2" presId="urn:microsoft.com/office/officeart/2005/8/layout/hList1"/>
    <dgm:cxn modelId="{8837EE12-CBDC-445D-B93F-6D11A7010059}" type="presOf" srcId="{062855AD-348F-4F83-96C8-E3C2FF75911C}" destId="{89B516CE-59C3-4828-B12D-42799CC31E33}" srcOrd="0" destOrd="1" presId="urn:microsoft.com/office/officeart/2005/8/layout/hList1"/>
    <dgm:cxn modelId="{0D73321D-4524-4591-92D9-2FE95909B856}" srcId="{8867337D-3E51-48A0-835C-9C2877E5903B}" destId="{25324C4A-F120-4049-8412-5228A4F007C0}" srcOrd="2" destOrd="0" parTransId="{8AFD7C42-7CDB-4FFF-A710-A390AD656D4B}" sibTransId="{4BFD6259-FA1F-464D-A545-0C74ECED0373}"/>
    <dgm:cxn modelId="{EC8E7E22-1B4B-4621-87CA-1A03FEE6BBE3}" srcId="{B55AC1A1-2B32-4A56-8F2E-F5CCC7221FC0}" destId="{8867337D-3E51-48A0-835C-9C2877E5903B}" srcOrd="2" destOrd="0" parTransId="{EBB54CD7-7F37-4D5A-9C3C-154E8820D0DE}" sibTransId="{26DD5D9A-9F75-4DB6-9C16-04D7EBC7E99F}"/>
    <dgm:cxn modelId="{EFEF642A-9CA7-47F4-88EC-00FD586D93E2}" type="presOf" srcId="{782FAFFD-C169-4A1E-8AB1-0C1E760127B3}" destId="{561E365B-CC9C-41D7-8F80-A1A0FE013CF4}" srcOrd="0" destOrd="0" presId="urn:microsoft.com/office/officeart/2005/8/layout/hList1"/>
    <dgm:cxn modelId="{5817812A-0FFF-4D14-BEE1-401CA3C9A635}" type="presOf" srcId="{8867337D-3E51-48A0-835C-9C2877E5903B}" destId="{8DB27A37-8B57-43E1-B04F-CB7229AF5832}" srcOrd="0" destOrd="0" presId="urn:microsoft.com/office/officeart/2005/8/layout/hList1"/>
    <dgm:cxn modelId="{C337F42A-D99F-492A-AC23-914368490F02}" type="presOf" srcId="{86B4775D-1AB2-475D-B896-8AF806993B93}" destId="{89B516CE-59C3-4828-B12D-42799CC31E33}" srcOrd="0" destOrd="3" presId="urn:microsoft.com/office/officeart/2005/8/layout/hList1"/>
    <dgm:cxn modelId="{89C2F62B-BEFD-4383-A90F-D49984002C7A}" srcId="{FA56509C-CBCC-45A0-99C6-1432EBECD309}" destId="{6E61EC63-479F-495A-8E12-ECEDF495867F}" srcOrd="4" destOrd="0" parTransId="{068ECD5E-DCAC-408B-8E7B-00A4585741CD}" sibTransId="{EAEA7324-C17F-4B80-BA91-9B824FFBA56C}"/>
    <dgm:cxn modelId="{4E6CCA33-C231-4441-BBCD-9978B778937A}" type="presOf" srcId="{A6463B21-B6B9-4C0E-9F23-D2EEE35E13BC}" destId="{2B59B675-A370-4734-8E6B-6CD1FD5D15AA}" srcOrd="0" destOrd="1" presId="urn:microsoft.com/office/officeart/2005/8/layout/hList1"/>
    <dgm:cxn modelId="{971A4F3B-C2F5-44D5-B8C4-B37CA1FC73ED}" srcId="{FA56509C-CBCC-45A0-99C6-1432EBECD309}" destId="{062855AD-348F-4F83-96C8-E3C2FF75911C}" srcOrd="1" destOrd="0" parTransId="{4255ED7F-1E6D-4DAF-81E5-A25E50159801}" sibTransId="{ED1DFBF0-980D-45FB-A438-694BA3E46081}"/>
    <dgm:cxn modelId="{174C993C-304E-4FC3-AB93-998F9889EC1C}" srcId="{8867337D-3E51-48A0-835C-9C2877E5903B}" destId="{251F831D-5B30-496E-8C05-9D816AA24CF6}" srcOrd="0" destOrd="0" parTransId="{76F1202C-07B8-429A-840F-13F5F0BD0B63}" sibTransId="{DE46F069-59FA-4DA2-B78B-70AE23290485}"/>
    <dgm:cxn modelId="{DEF8605D-1A6A-43C2-9A90-E5BED9942F30}" srcId="{992A080E-3200-413B-86AB-229A141D699D}" destId="{8FBA0A26-B7C8-47A2-9FD8-3EEDC10A9DEF}" srcOrd="4" destOrd="0" parTransId="{0645191F-A800-43BF-8A15-ACB93EA252F5}" sibTransId="{690EC345-0797-46FD-8A6B-C747597B0B04}"/>
    <dgm:cxn modelId="{C8E9D460-9A98-4566-A899-CBF59FDB7438}" srcId="{FA56509C-CBCC-45A0-99C6-1432EBECD309}" destId="{7DFC437B-C95C-4506-AA28-E637BFEFEE19}" srcOrd="2" destOrd="0" parTransId="{C0EB16F9-3694-43EA-A679-2A244725267C}" sibTransId="{09B27622-6076-41B9-9027-DB998800F97E}"/>
    <dgm:cxn modelId="{C3BA5165-0BB6-41C8-B464-7C6249A560C9}" type="presOf" srcId="{1DC363DF-9CA9-440E-BDD4-C0A8BF397DA6}" destId="{89B516CE-59C3-4828-B12D-42799CC31E33}" srcOrd="0" destOrd="0" presId="urn:microsoft.com/office/officeart/2005/8/layout/hList1"/>
    <dgm:cxn modelId="{96180E48-EE91-4B7C-B48E-C636F24D8E59}" type="presOf" srcId="{6E61EC63-479F-495A-8E12-ECEDF495867F}" destId="{89B516CE-59C3-4828-B12D-42799CC31E33}" srcOrd="0" destOrd="4" presId="urn:microsoft.com/office/officeart/2005/8/layout/hList1"/>
    <dgm:cxn modelId="{61FAF669-27E7-4575-AF82-86405C8A3D7B}" srcId="{FA56509C-CBCC-45A0-99C6-1432EBECD309}" destId="{86B4775D-1AB2-475D-B896-8AF806993B93}" srcOrd="3" destOrd="0" parTransId="{6EEF11DD-EC1A-44C1-BCBF-8BDDD050347E}" sibTransId="{915D1847-CF3F-430E-8B49-9783830E6827}"/>
    <dgm:cxn modelId="{7FE5034E-ECE6-45E3-8104-7EC0F70DA8C6}" type="presOf" srcId="{8FBA0A26-B7C8-47A2-9FD8-3EEDC10A9DEF}" destId="{CB5B7302-6E34-49CB-9C43-848FB8E78902}" srcOrd="0" destOrd="4" presId="urn:microsoft.com/office/officeart/2005/8/layout/hList1"/>
    <dgm:cxn modelId="{FD4E1770-8D68-48BC-AADB-53F228FF27BB}" srcId="{3AB636AD-EB7D-44C8-A6A5-D38F0293826C}" destId="{BEED7088-FAF0-437C-9922-668F5F8EC9B8}" srcOrd="1" destOrd="0" parTransId="{A24A2647-8BE5-41CB-B025-20AAAACD89E2}" sibTransId="{ACD4D2B5-239C-4312-9D7E-6801CCF62D2E}"/>
    <dgm:cxn modelId="{1423F252-8768-4E5F-AFF8-8F6A6D276788}" srcId="{8867337D-3E51-48A0-835C-9C2877E5903B}" destId="{A6463B21-B6B9-4C0E-9F23-D2EEE35E13BC}" srcOrd="1" destOrd="0" parTransId="{DFF13C79-8116-4096-AB28-197C331DE5F9}" sibTransId="{4F66D099-668B-4C80-BF1B-A0C66B499808}"/>
    <dgm:cxn modelId="{B8140075-FC43-4BFD-86E2-DE72046FDE2C}" type="presOf" srcId="{F6CD7B5C-E228-49EF-ADD7-F70782EF54C8}" destId="{CB5B7302-6E34-49CB-9C43-848FB8E78902}" srcOrd="0" destOrd="3" presId="urn:microsoft.com/office/officeart/2005/8/layout/hList1"/>
    <dgm:cxn modelId="{1747EB76-7B82-4577-A002-34B8B7751D49}" srcId="{3AB636AD-EB7D-44C8-A6A5-D38F0293826C}" destId="{AA4E47A8-2880-4DBF-B8DB-8B4AC773D77C}" srcOrd="2" destOrd="0" parTransId="{15633CE5-EABA-48DE-8B93-0465C0861142}" sibTransId="{B19A587C-777B-4EF4-81F6-DC45D963D31B}"/>
    <dgm:cxn modelId="{9ADC3078-C506-4881-904A-093913FFBE45}" type="presOf" srcId="{BEED7088-FAF0-437C-9922-668F5F8EC9B8}" destId="{561E365B-CC9C-41D7-8F80-A1A0FE013CF4}" srcOrd="0" destOrd="1" presId="urn:microsoft.com/office/officeart/2005/8/layout/hList1"/>
    <dgm:cxn modelId="{AF5ABE5A-4D44-41A7-8470-C23F2BE454AD}" type="presOf" srcId="{7DFC437B-C95C-4506-AA28-E637BFEFEE19}" destId="{89B516CE-59C3-4828-B12D-42799CC31E33}" srcOrd="0" destOrd="2" presId="urn:microsoft.com/office/officeart/2005/8/layout/hList1"/>
    <dgm:cxn modelId="{3660C385-50AB-4C75-91D2-E311ECB356CD}" srcId="{3AB636AD-EB7D-44C8-A6A5-D38F0293826C}" destId="{DEA79594-B26E-4FB6-8F78-CDC2040A3ADF}" srcOrd="3" destOrd="0" parTransId="{B3835CE8-71AD-4803-916A-DD63E9459214}" sibTransId="{E5A1FC48-C35C-4B6E-A1EA-8BB63FE5324A}"/>
    <dgm:cxn modelId="{75680A8C-BC53-4E13-AE74-5C8C68A38FD5}" type="presOf" srcId="{251F831D-5B30-496E-8C05-9D816AA24CF6}" destId="{2B59B675-A370-4734-8E6B-6CD1FD5D15AA}" srcOrd="0" destOrd="0" presId="urn:microsoft.com/office/officeart/2005/8/layout/hList1"/>
    <dgm:cxn modelId="{98BC948E-8DC2-4262-AE4C-6D5D0E061DF4}" srcId="{3AB636AD-EB7D-44C8-A6A5-D38F0293826C}" destId="{782FAFFD-C169-4A1E-8AB1-0C1E760127B3}" srcOrd="0" destOrd="0" parTransId="{73C507D1-A8AF-4FBD-8069-CC7E04F28870}" sibTransId="{217586FA-B841-40C1-9FBF-BC053C8E7C7C}"/>
    <dgm:cxn modelId="{2E7D0094-820A-42A1-A659-F4258C70B688}" srcId="{B55AC1A1-2B32-4A56-8F2E-F5CCC7221FC0}" destId="{FA56509C-CBCC-45A0-99C6-1432EBECD309}" srcOrd="3" destOrd="0" parTransId="{273054A1-A763-4270-AC33-D06881ABBF7A}" sibTransId="{5B589F6B-675D-4CDA-83DB-82E7B302A8F2}"/>
    <dgm:cxn modelId="{04472999-F480-4C6E-8023-B5465817709F}" srcId="{992A080E-3200-413B-86AB-229A141D699D}" destId="{035FF8D8-3955-4244-9F60-36419E6F3FF1}" srcOrd="2" destOrd="0" parTransId="{07D71D68-960A-4BB7-A9C3-B9B16138EF28}" sibTransId="{B61DC538-9109-4950-B24A-6067F3D71EA5}"/>
    <dgm:cxn modelId="{5BEC5A9F-AF06-4404-BC67-1680C2EEF18A}" srcId="{992A080E-3200-413B-86AB-229A141D699D}" destId="{13AD3CA1-12F9-486D-994A-23C86349DD09}" srcOrd="1" destOrd="0" parTransId="{9C4CD200-EE4F-465F-BFFE-BA2B84C42B4B}" sibTransId="{6579E51F-1A35-4844-B166-62EDF5CB2E56}"/>
    <dgm:cxn modelId="{529F5EA2-C8F7-488C-8003-521AA527B793}" type="presOf" srcId="{DEA79594-B26E-4FB6-8F78-CDC2040A3ADF}" destId="{561E365B-CC9C-41D7-8F80-A1A0FE013CF4}" srcOrd="0" destOrd="3" presId="urn:microsoft.com/office/officeart/2005/8/layout/hList1"/>
    <dgm:cxn modelId="{DDD27EA7-04F2-4415-B464-C55C33B69D44}" srcId="{B55AC1A1-2B32-4A56-8F2E-F5CCC7221FC0}" destId="{3AB636AD-EB7D-44C8-A6A5-D38F0293826C}" srcOrd="1" destOrd="0" parTransId="{843810DA-C8CC-493C-A5E7-6C543682322B}" sibTransId="{2FA3485B-D8B0-441A-9329-B299EE8A3ABA}"/>
    <dgm:cxn modelId="{E27568AA-1ABB-47E9-81A2-65CAEE96C652}" type="presOf" srcId="{13AD3CA1-12F9-486D-994A-23C86349DD09}" destId="{CB5B7302-6E34-49CB-9C43-848FB8E78902}" srcOrd="0" destOrd="1" presId="urn:microsoft.com/office/officeart/2005/8/layout/hList1"/>
    <dgm:cxn modelId="{2880ACB2-0C4E-4CBB-A873-B82BC122B26E}" type="presOf" srcId="{3AB636AD-EB7D-44C8-A6A5-D38F0293826C}" destId="{51F0066F-64A9-48CC-B1BA-3A77649B3EEF}" srcOrd="0" destOrd="0" presId="urn:microsoft.com/office/officeart/2005/8/layout/hList1"/>
    <dgm:cxn modelId="{9D0BCEB2-411E-47C8-8F20-08D40BB82E56}" type="presOf" srcId="{FA56509C-CBCC-45A0-99C6-1432EBECD309}" destId="{2FD9A068-835E-45B3-80DA-C2F71AC08542}" srcOrd="0" destOrd="0" presId="urn:microsoft.com/office/officeart/2005/8/layout/hList1"/>
    <dgm:cxn modelId="{CE5E9BB3-0904-4122-844E-0168E61961AF}" type="presOf" srcId="{992A080E-3200-413B-86AB-229A141D699D}" destId="{16FD47CF-806F-49BA-BC0B-93A52FB1B2A2}" srcOrd="0" destOrd="0" presId="urn:microsoft.com/office/officeart/2005/8/layout/hList1"/>
    <dgm:cxn modelId="{B0C2A5B5-7E93-4837-9C10-C95FB88C9C6B}" type="presOf" srcId="{25324C4A-F120-4049-8412-5228A4F007C0}" destId="{2B59B675-A370-4734-8E6B-6CD1FD5D15AA}" srcOrd="0" destOrd="2" presId="urn:microsoft.com/office/officeart/2005/8/layout/hList1"/>
    <dgm:cxn modelId="{9597BEBA-6E3D-4A7C-9E0A-AEAF863F2B4C}" type="presOf" srcId="{B55AC1A1-2B32-4A56-8F2E-F5CCC7221FC0}" destId="{12567ED7-AB49-4582-BBEA-789200CBAA89}" srcOrd="0" destOrd="0" presId="urn:microsoft.com/office/officeart/2005/8/layout/hList1"/>
    <dgm:cxn modelId="{3673FFBE-A297-48D8-B5AD-7EFB025D2406}" srcId="{992A080E-3200-413B-86AB-229A141D699D}" destId="{BCF9D3A6-A02E-4A10-B0B8-4FF48F78186E}" srcOrd="0" destOrd="0" parTransId="{DF412F13-4097-472B-BAAD-0145212F1930}" sibTransId="{C71D3896-A6FA-4AC5-A78A-107BEBB1FD5E}"/>
    <dgm:cxn modelId="{A2878DDC-F4DB-4B7C-BF43-CF84DEEDF251}" type="presOf" srcId="{AA4E47A8-2880-4DBF-B8DB-8B4AC773D77C}" destId="{561E365B-CC9C-41D7-8F80-A1A0FE013CF4}" srcOrd="0" destOrd="2" presId="urn:microsoft.com/office/officeart/2005/8/layout/hList1"/>
    <dgm:cxn modelId="{98B777E9-84B0-4A36-8BAC-3A923F7387C2}" srcId="{992A080E-3200-413B-86AB-229A141D699D}" destId="{F6CD7B5C-E228-49EF-ADD7-F70782EF54C8}" srcOrd="3" destOrd="0" parTransId="{C44CADEF-A8E0-4ACD-B5EE-66135404E533}" sibTransId="{6F54EA48-175B-4445-80C8-3A286A629607}"/>
    <dgm:cxn modelId="{82DD99EE-5B24-482A-8FDC-DADAD62A86FB}" srcId="{FA56509C-CBCC-45A0-99C6-1432EBECD309}" destId="{1DC363DF-9CA9-440E-BDD4-C0A8BF397DA6}" srcOrd="0" destOrd="0" parTransId="{B828403F-917B-434E-9F1A-D198150AF707}" sibTransId="{6190CA52-AD35-416F-9819-975DAB91E9FF}"/>
    <dgm:cxn modelId="{5E1381F2-A3D8-4110-B80F-8A132AD9BB9C}" srcId="{B55AC1A1-2B32-4A56-8F2E-F5CCC7221FC0}" destId="{992A080E-3200-413B-86AB-229A141D699D}" srcOrd="0" destOrd="0" parTransId="{D904C309-2165-4F6E-93F8-8496B30EA292}" sibTransId="{3A36756D-821F-4796-B7FF-6AE919631DF5}"/>
    <dgm:cxn modelId="{CAA7E845-562E-4C22-9A8C-FD7B8441DEAA}" type="presParOf" srcId="{12567ED7-AB49-4582-BBEA-789200CBAA89}" destId="{73F07422-2F88-4A22-BDFD-5586EEE655D0}" srcOrd="0" destOrd="0" presId="urn:microsoft.com/office/officeart/2005/8/layout/hList1"/>
    <dgm:cxn modelId="{C179ED65-0ACD-4A6B-9594-2B52119A5135}" type="presParOf" srcId="{73F07422-2F88-4A22-BDFD-5586EEE655D0}" destId="{16FD47CF-806F-49BA-BC0B-93A52FB1B2A2}" srcOrd="0" destOrd="0" presId="urn:microsoft.com/office/officeart/2005/8/layout/hList1"/>
    <dgm:cxn modelId="{646C382F-B81A-4314-96D3-85ABFADED1C9}" type="presParOf" srcId="{73F07422-2F88-4A22-BDFD-5586EEE655D0}" destId="{CB5B7302-6E34-49CB-9C43-848FB8E78902}" srcOrd="1" destOrd="0" presId="urn:microsoft.com/office/officeart/2005/8/layout/hList1"/>
    <dgm:cxn modelId="{542B03A5-2018-4720-AB51-A9BFE644217B}" type="presParOf" srcId="{12567ED7-AB49-4582-BBEA-789200CBAA89}" destId="{9DB9CD67-EB62-409C-9087-0BFC216C286E}" srcOrd="1" destOrd="0" presId="urn:microsoft.com/office/officeart/2005/8/layout/hList1"/>
    <dgm:cxn modelId="{BA278B73-1186-4A53-972D-6C3CB2C3F11C}" type="presParOf" srcId="{12567ED7-AB49-4582-BBEA-789200CBAA89}" destId="{6867CAEC-1E94-440B-8217-144F267BC9BE}" srcOrd="2" destOrd="0" presId="urn:microsoft.com/office/officeart/2005/8/layout/hList1"/>
    <dgm:cxn modelId="{F0D76035-D834-4B93-B521-A911BC90DBF3}" type="presParOf" srcId="{6867CAEC-1E94-440B-8217-144F267BC9BE}" destId="{51F0066F-64A9-48CC-B1BA-3A77649B3EEF}" srcOrd="0" destOrd="0" presId="urn:microsoft.com/office/officeart/2005/8/layout/hList1"/>
    <dgm:cxn modelId="{F94C9E04-8EF3-45CE-8ADB-72E029C5C504}" type="presParOf" srcId="{6867CAEC-1E94-440B-8217-144F267BC9BE}" destId="{561E365B-CC9C-41D7-8F80-A1A0FE013CF4}" srcOrd="1" destOrd="0" presId="urn:microsoft.com/office/officeart/2005/8/layout/hList1"/>
    <dgm:cxn modelId="{B3E474FD-B9B4-4B71-BBD3-D50E8EE20A2E}" type="presParOf" srcId="{12567ED7-AB49-4582-BBEA-789200CBAA89}" destId="{C9790E6F-DB5D-46F0-A55B-6AE07CC8B971}" srcOrd="3" destOrd="0" presId="urn:microsoft.com/office/officeart/2005/8/layout/hList1"/>
    <dgm:cxn modelId="{AC06E857-1AE5-428C-9D94-13121C3DC7A8}" type="presParOf" srcId="{12567ED7-AB49-4582-BBEA-789200CBAA89}" destId="{BD5A12E6-126A-41D7-A323-4FD43910AC1B}" srcOrd="4" destOrd="0" presId="urn:microsoft.com/office/officeart/2005/8/layout/hList1"/>
    <dgm:cxn modelId="{CC707B32-165A-4ED9-8726-41FC378141EA}" type="presParOf" srcId="{BD5A12E6-126A-41D7-A323-4FD43910AC1B}" destId="{8DB27A37-8B57-43E1-B04F-CB7229AF5832}" srcOrd="0" destOrd="0" presId="urn:microsoft.com/office/officeart/2005/8/layout/hList1"/>
    <dgm:cxn modelId="{5065B623-AAD9-4B46-A8DB-221CBAECE0E8}" type="presParOf" srcId="{BD5A12E6-126A-41D7-A323-4FD43910AC1B}" destId="{2B59B675-A370-4734-8E6B-6CD1FD5D15AA}" srcOrd="1" destOrd="0" presId="urn:microsoft.com/office/officeart/2005/8/layout/hList1"/>
    <dgm:cxn modelId="{6CC3A22A-529E-4790-AAA1-2B17E1524391}" type="presParOf" srcId="{12567ED7-AB49-4582-BBEA-789200CBAA89}" destId="{CCDA797D-C3FF-4405-96B0-386895FB9378}" srcOrd="5" destOrd="0" presId="urn:microsoft.com/office/officeart/2005/8/layout/hList1"/>
    <dgm:cxn modelId="{883F459B-FD3D-46CB-B106-939914DAB010}" type="presParOf" srcId="{12567ED7-AB49-4582-BBEA-789200CBAA89}" destId="{79F01B4B-B5EA-4BC9-A82F-541C1F421BD7}" srcOrd="6" destOrd="0" presId="urn:microsoft.com/office/officeart/2005/8/layout/hList1"/>
    <dgm:cxn modelId="{8E1AAAF4-EB09-4A57-9B6F-F63FF6234DB4}" type="presParOf" srcId="{79F01B4B-B5EA-4BC9-A82F-541C1F421BD7}" destId="{2FD9A068-835E-45B3-80DA-C2F71AC08542}" srcOrd="0" destOrd="0" presId="urn:microsoft.com/office/officeart/2005/8/layout/hList1"/>
    <dgm:cxn modelId="{51C8930C-A51B-4888-AB35-0C42575A4F7B}" type="presParOf" srcId="{79F01B4B-B5EA-4BC9-A82F-541C1F421BD7}" destId="{89B516CE-59C3-4828-B12D-42799CC31E3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accent3"/>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accent4"/>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accent4"/>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accent3"/>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accent4"/>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accent3"/>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accent4"/>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accent4"/>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accent4"/>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accent3"/>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59BE3E7-4B6F-4721-A6F9-162C2606A4D5}"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849EA99C-DDD5-4C23-9CCD-BEB89E0045F4}">
      <dgm:prSet phldrT="[Text]" custT="1">
        <dgm:style>
          <a:lnRef idx="2">
            <a:schemeClr val="accent3">
              <a:shade val="50000"/>
            </a:schemeClr>
          </a:lnRef>
          <a:fillRef idx="1">
            <a:schemeClr val="accent3"/>
          </a:fillRef>
          <a:effectRef idx="0">
            <a:schemeClr val="accent3"/>
          </a:effectRef>
          <a:fontRef idx="minor">
            <a:schemeClr val="lt1"/>
          </a:fontRef>
        </dgm:style>
      </dgm:prSet>
      <dgm:spPr>
        <a:ln/>
      </dgm:spPr>
      <dgm:t>
        <a:bodyPr anchor="ctr" anchorCtr="0"/>
        <a:lstStyle/>
        <a:p>
          <a:r>
            <a:rPr lang="en-US" altLang="en-US" sz="3200" b="0" dirty="0">
              <a:solidFill>
                <a:schemeClr val="bg1"/>
              </a:solidFill>
              <a:latin typeface="+mn-lt"/>
              <a:cs typeface="Times New Roman" panose="02020603050405020304" pitchFamily="18" charset="0"/>
            </a:rPr>
            <a:t>HHS Contact Center  </a:t>
          </a:r>
          <a:r>
            <a:rPr lang="en-US" altLang="en-US" sz="3200" b="1" dirty="0">
              <a:solidFill>
                <a:schemeClr val="bg1"/>
              </a:solidFill>
              <a:latin typeface="+mn-lt"/>
              <a:cs typeface="Times New Roman" panose="02020603050405020304" pitchFamily="18" charset="0"/>
            </a:rPr>
            <a:t>855-889-7985</a:t>
          </a:r>
          <a:endParaRPr lang="en-US" sz="3200" b="1" dirty="0">
            <a:solidFill>
              <a:schemeClr val="bg1"/>
            </a:solidFill>
            <a:latin typeface="+mn-lt"/>
          </a:endParaRPr>
        </a:p>
      </dgm:t>
    </dgm:pt>
    <dgm:pt modelId="{BB696705-1C24-42C3-BDF2-F3AD0F10165F}" type="parTrans" cxnId="{095A0534-2961-4E5A-B5A7-A8543848AD39}">
      <dgm:prSet/>
      <dgm:spPr/>
      <dgm:t>
        <a:bodyPr/>
        <a:lstStyle/>
        <a:p>
          <a:endParaRPr lang="en-US"/>
        </a:p>
      </dgm:t>
    </dgm:pt>
    <dgm:pt modelId="{E59639E0-5932-4D03-A58F-3C5ACC69A87E}" type="sibTrans" cxnId="{095A0534-2961-4E5A-B5A7-A8543848AD39}">
      <dgm:prSet/>
      <dgm:spPr/>
      <dgm:t>
        <a:bodyPr/>
        <a:lstStyle/>
        <a:p>
          <a:endParaRPr lang="en-US"/>
        </a:p>
      </dgm:t>
    </dgm:pt>
    <dgm:pt modelId="{18FA51AD-A536-4523-94D4-D9FCBC0D8115}" type="pres">
      <dgm:prSet presAssocID="{E59BE3E7-4B6F-4721-A6F9-162C2606A4D5}" presName="Name0" presStyleCnt="0">
        <dgm:presLayoutVars>
          <dgm:dir/>
          <dgm:animLvl val="lvl"/>
          <dgm:resizeHandles val="exact"/>
        </dgm:presLayoutVars>
      </dgm:prSet>
      <dgm:spPr/>
    </dgm:pt>
    <dgm:pt modelId="{4E350975-616B-435A-911F-A6B12951B73E}" type="pres">
      <dgm:prSet presAssocID="{849EA99C-DDD5-4C23-9CCD-BEB89E0045F4}" presName="boxAndChildren" presStyleCnt="0"/>
      <dgm:spPr/>
    </dgm:pt>
    <dgm:pt modelId="{95377B04-50CC-4DFD-884F-333C6DE72375}" type="pres">
      <dgm:prSet presAssocID="{849EA99C-DDD5-4C23-9CCD-BEB89E0045F4}" presName="parentTextBox" presStyleLbl="node1" presStyleIdx="0" presStyleCnt="1" custScaleX="95327" custScaleY="92799" custLinFactNeighborX="-1635" custLinFactNeighborY="5865"/>
      <dgm:spPr/>
    </dgm:pt>
  </dgm:ptLst>
  <dgm:cxnLst>
    <dgm:cxn modelId="{095A0534-2961-4E5A-B5A7-A8543848AD39}" srcId="{E59BE3E7-4B6F-4721-A6F9-162C2606A4D5}" destId="{849EA99C-DDD5-4C23-9CCD-BEB89E0045F4}" srcOrd="0" destOrd="0" parTransId="{BB696705-1C24-42C3-BDF2-F3AD0F10165F}" sibTransId="{E59639E0-5932-4D03-A58F-3C5ACC69A87E}"/>
    <dgm:cxn modelId="{8362F9DD-478A-4988-A0E2-0D0A14AD704A}" type="presOf" srcId="{E59BE3E7-4B6F-4721-A6F9-162C2606A4D5}" destId="{18FA51AD-A536-4523-94D4-D9FCBC0D8115}" srcOrd="0" destOrd="0" presId="urn:microsoft.com/office/officeart/2005/8/layout/process4"/>
    <dgm:cxn modelId="{F840AFF7-07E0-4FE0-A25F-AE44D3BD21B7}" type="presOf" srcId="{849EA99C-DDD5-4C23-9CCD-BEB89E0045F4}" destId="{95377B04-50CC-4DFD-884F-333C6DE72375}" srcOrd="0" destOrd="0" presId="urn:microsoft.com/office/officeart/2005/8/layout/process4"/>
    <dgm:cxn modelId="{2BC81F9A-065F-4389-9476-DE557F179744}" type="presParOf" srcId="{18FA51AD-A536-4523-94D4-D9FCBC0D8115}" destId="{4E350975-616B-435A-911F-A6B12951B73E}" srcOrd="0" destOrd="0" presId="urn:microsoft.com/office/officeart/2005/8/layout/process4"/>
    <dgm:cxn modelId="{DC5BA15B-6E4C-4B76-BF09-143E9A8C9A55}" type="presParOf" srcId="{4E350975-616B-435A-911F-A6B12951B73E}" destId="{95377B04-50CC-4DFD-884F-333C6DE7237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33D687-9125-4B88-A0BD-7FBB9C528C4E}" type="doc">
      <dgm:prSet loTypeId="urn:microsoft.com/office/officeart/2016/7/layout/VerticalDownArrowProcess" loCatId="process" qsTypeId="urn:microsoft.com/office/officeart/2005/8/quickstyle/simple1" qsCatId="simple" csTypeId="urn:microsoft.com/office/officeart/2005/8/colors/accent1_2" csCatId="accent1"/>
      <dgm:spPr/>
      <dgm:t>
        <a:bodyPr/>
        <a:lstStyle/>
        <a:p>
          <a:endParaRPr lang="en-US"/>
        </a:p>
      </dgm:t>
    </dgm:pt>
    <dgm:pt modelId="{5DA49B18-EC97-476B-A964-0F8B607F183B}">
      <dgm:prSet/>
      <dgm:spPr/>
      <dgm:t>
        <a:bodyPr/>
        <a:lstStyle/>
        <a:p>
          <a:r>
            <a:rPr lang="en-US" dirty="0"/>
            <a:t>Step 1</a:t>
          </a:r>
        </a:p>
      </dgm:t>
    </dgm:pt>
    <dgm:pt modelId="{ADFC4B58-40B5-4C3E-B129-F088FCA896F0}" type="parTrans" cxnId="{21E5C0A0-E4C6-463D-91D6-94011516F4D3}">
      <dgm:prSet/>
      <dgm:spPr/>
      <dgm:t>
        <a:bodyPr/>
        <a:lstStyle/>
        <a:p>
          <a:endParaRPr lang="en-US"/>
        </a:p>
      </dgm:t>
    </dgm:pt>
    <dgm:pt modelId="{B6BB2648-EC41-4691-B2B9-B01F7186B933}" type="sibTrans" cxnId="{21E5C0A0-E4C6-463D-91D6-94011516F4D3}">
      <dgm:prSet/>
      <dgm:spPr/>
      <dgm:t>
        <a:bodyPr/>
        <a:lstStyle/>
        <a:p>
          <a:endParaRPr lang="en-US"/>
        </a:p>
      </dgm:t>
    </dgm:pt>
    <dgm:pt modelId="{818EAA4A-711D-4937-AC83-D7D124235948}">
      <dgm:prSet/>
      <dgm:spPr/>
      <dgm:t>
        <a:bodyPr/>
        <a:lstStyle/>
        <a:p>
          <a:r>
            <a:rPr lang="en-US" dirty="0"/>
            <a:t>Paper Application and addendum or Applicant to give the information</a:t>
          </a:r>
        </a:p>
      </dgm:t>
    </dgm:pt>
    <dgm:pt modelId="{E7592796-AC49-4406-8EF2-D8170D23AEF2}" type="parTrans" cxnId="{791BD3D6-C749-4503-B1E5-D334651E4893}">
      <dgm:prSet/>
      <dgm:spPr/>
      <dgm:t>
        <a:bodyPr/>
        <a:lstStyle/>
        <a:p>
          <a:endParaRPr lang="en-US"/>
        </a:p>
      </dgm:t>
    </dgm:pt>
    <dgm:pt modelId="{3DA18604-CA1A-4988-8063-F15F2FB3125A}" type="sibTrans" cxnId="{791BD3D6-C749-4503-B1E5-D334651E4893}">
      <dgm:prSet/>
      <dgm:spPr/>
      <dgm:t>
        <a:bodyPr/>
        <a:lstStyle/>
        <a:p>
          <a:endParaRPr lang="en-US"/>
        </a:p>
      </dgm:t>
    </dgm:pt>
    <dgm:pt modelId="{14312988-DFB7-48D8-A7BD-F7561F926046}">
      <dgm:prSet/>
      <dgm:spPr/>
      <dgm:t>
        <a:bodyPr/>
        <a:lstStyle/>
        <a:p>
          <a:r>
            <a:rPr lang="en-US" dirty="0"/>
            <a:t>Step 2</a:t>
          </a:r>
        </a:p>
      </dgm:t>
    </dgm:pt>
    <dgm:pt modelId="{30A3B633-6C74-4DDF-9BC8-649E177BEA2B}" type="parTrans" cxnId="{BBB41B98-45C1-4F3B-B59A-DACCE3C5B893}">
      <dgm:prSet/>
      <dgm:spPr/>
      <dgm:t>
        <a:bodyPr/>
        <a:lstStyle/>
        <a:p>
          <a:endParaRPr lang="en-US"/>
        </a:p>
      </dgm:t>
    </dgm:pt>
    <dgm:pt modelId="{179C0E38-235B-4B16-8ED3-4DE748622960}" type="sibTrans" cxnId="{BBB41B98-45C1-4F3B-B59A-DACCE3C5B893}">
      <dgm:prSet/>
      <dgm:spPr/>
      <dgm:t>
        <a:bodyPr/>
        <a:lstStyle/>
        <a:p>
          <a:endParaRPr lang="en-US"/>
        </a:p>
      </dgm:t>
    </dgm:pt>
    <dgm:pt modelId="{CBC11A87-2512-4940-927D-2344AB99C8B9}">
      <dgm:prSet/>
      <dgm:spPr/>
      <dgm:t>
        <a:bodyPr/>
        <a:lstStyle/>
        <a:p>
          <a:r>
            <a:rPr lang="en-US" dirty="0"/>
            <a:t>Information Entered into MPEP</a:t>
          </a:r>
        </a:p>
      </dgm:t>
    </dgm:pt>
    <dgm:pt modelId="{FDF4813A-F3EC-452B-A423-6D75E00ED6AC}" type="parTrans" cxnId="{3118505A-9B59-47C3-B3C9-D775B0D74780}">
      <dgm:prSet/>
      <dgm:spPr/>
      <dgm:t>
        <a:bodyPr/>
        <a:lstStyle/>
        <a:p>
          <a:endParaRPr lang="en-US"/>
        </a:p>
      </dgm:t>
    </dgm:pt>
    <dgm:pt modelId="{0D24E0C9-1AA9-4FD5-8E6A-E54BC13748C8}" type="sibTrans" cxnId="{3118505A-9B59-47C3-B3C9-D775B0D74780}">
      <dgm:prSet/>
      <dgm:spPr/>
      <dgm:t>
        <a:bodyPr/>
        <a:lstStyle/>
        <a:p>
          <a:endParaRPr lang="en-US"/>
        </a:p>
      </dgm:t>
    </dgm:pt>
    <dgm:pt modelId="{2524ACD4-427D-4EAD-8F16-6AD7145A53BF}">
      <dgm:prSet/>
      <dgm:spPr/>
      <dgm:t>
        <a:bodyPr/>
        <a:lstStyle/>
        <a:p>
          <a:r>
            <a:rPr lang="en-US" dirty="0"/>
            <a:t>Step 3</a:t>
          </a:r>
        </a:p>
      </dgm:t>
    </dgm:pt>
    <dgm:pt modelId="{0CA43E99-B394-4C2D-8CB4-BC641D966770}" type="parTrans" cxnId="{98C118DE-4910-43DE-9EFD-B780D7714575}">
      <dgm:prSet/>
      <dgm:spPr/>
      <dgm:t>
        <a:bodyPr/>
        <a:lstStyle/>
        <a:p>
          <a:endParaRPr lang="en-US"/>
        </a:p>
      </dgm:t>
    </dgm:pt>
    <dgm:pt modelId="{6DF914D3-0ED9-4C4B-9BEF-64B70D985D17}" type="sibTrans" cxnId="{98C118DE-4910-43DE-9EFD-B780D7714575}">
      <dgm:prSet/>
      <dgm:spPr/>
      <dgm:t>
        <a:bodyPr/>
        <a:lstStyle/>
        <a:p>
          <a:endParaRPr lang="en-US"/>
        </a:p>
      </dgm:t>
    </dgm:pt>
    <dgm:pt modelId="{7B2B8344-2278-4566-8F9D-D7312DD93A5C}">
      <dgm:prSet/>
      <dgm:spPr/>
      <dgm:t>
        <a:bodyPr/>
        <a:lstStyle/>
        <a:p>
          <a:r>
            <a:rPr lang="en-US" dirty="0"/>
            <a:t>PE Determined and Print Signature page from MPEP (if no paper application) </a:t>
          </a:r>
        </a:p>
      </dgm:t>
    </dgm:pt>
    <dgm:pt modelId="{A2982E23-0657-4618-9F1D-4866FAD334D9}" type="parTrans" cxnId="{7C467359-7D11-4147-BD72-446C4EB2D48A}">
      <dgm:prSet/>
      <dgm:spPr/>
      <dgm:t>
        <a:bodyPr/>
        <a:lstStyle/>
        <a:p>
          <a:endParaRPr lang="en-US"/>
        </a:p>
      </dgm:t>
    </dgm:pt>
    <dgm:pt modelId="{826B68B7-1583-44E9-95E1-10B49E1F7CDA}" type="sibTrans" cxnId="{7C467359-7D11-4147-BD72-446C4EB2D48A}">
      <dgm:prSet/>
      <dgm:spPr/>
      <dgm:t>
        <a:bodyPr/>
        <a:lstStyle/>
        <a:p>
          <a:endParaRPr lang="en-US"/>
        </a:p>
      </dgm:t>
    </dgm:pt>
    <dgm:pt modelId="{793EABCC-1843-4867-B8FF-DBC03B889E83}">
      <dgm:prSet/>
      <dgm:spPr/>
      <dgm:t>
        <a:bodyPr/>
        <a:lstStyle/>
        <a:p>
          <a:r>
            <a:rPr lang="en-US" dirty="0"/>
            <a:t>Step 4</a:t>
          </a:r>
        </a:p>
      </dgm:t>
    </dgm:pt>
    <dgm:pt modelId="{352E20D3-254A-4990-A4EB-F422F2AB56B2}" type="parTrans" cxnId="{CB891890-4C3D-4925-950E-674D51DC6FF5}">
      <dgm:prSet/>
      <dgm:spPr/>
      <dgm:t>
        <a:bodyPr/>
        <a:lstStyle/>
        <a:p>
          <a:endParaRPr lang="en-US"/>
        </a:p>
      </dgm:t>
    </dgm:pt>
    <dgm:pt modelId="{F2561F0E-47AD-46DE-95D3-59A3436966F6}" type="sibTrans" cxnId="{CB891890-4C3D-4925-950E-674D51DC6FF5}">
      <dgm:prSet/>
      <dgm:spPr/>
      <dgm:t>
        <a:bodyPr/>
        <a:lstStyle/>
        <a:p>
          <a:endParaRPr lang="en-US"/>
        </a:p>
      </dgm:t>
    </dgm:pt>
    <dgm:pt modelId="{9B41A92B-3553-4B75-B12A-077FD7C77C78}">
      <dgm:prSet/>
      <dgm:spPr/>
      <dgm:t>
        <a:bodyPr/>
        <a:lstStyle/>
        <a:p>
          <a:r>
            <a:rPr lang="en-US" dirty="0"/>
            <a:t>Application is automatically forwarded  to Iowa HHS via MPEP. Submission of paper documentation to HHS is not needed. </a:t>
          </a:r>
        </a:p>
      </dgm:t>
    </dgm:pt>
    <dgm:pt modelId="{57E22EB3-645F-4EB5-8F6F-67F87AF47D57}" type="parTrans" cxnId="{9E69DE2E-D715-4367-91C8-73A3FA7EE161}">
      <dgm:prSet/>
      <dgm:spPr/>
      <dgm:t>
        <a:bodyPr/>
        <a:lstStyle/>
        <a:p>
          <a:endParaRPr lang="en-US"/>
        </a:p>
      </dgm:t>
    </dgm:pt>
    <dgm:pt modelId="{79A5FF49-87E9-40F4-AFD2-C321C279489D}" type="sibTrans" cxnId="{9E69DE2E-D715-4367-91C8-73A3FA7EE161}">
      <dgm:prSet/>
      <dgm:spPr/>
      <dgm:t>
        <a:bodyPr/>
        <a:lstStyle/>
        <a:p>
          <a:endParaRPr lang="en-US"/>
        </a:p>
      </dgm:t>
    </dgm:pt>
    <dgm:pt modelId="{757E4F70-2EDE-408E-902C-0DE4CAF5D546}" type="pres">
      <dgm:prSet presAssocID="{EF33D687-9125-4B88-A0BD-7FBB9C528C4E}" presName="Name0" presStyleCnt="0">
        <dgm:presLayoutVars>
          <dgm:dir/>
          <dgm:animLvl val="lvl"/>
          <dgm:resizeHandles val="exact"/>
        </dgm:presLayoutVars>
      </dgm:prSet>
      <dgm:spPr/>
    </dgm:pt>
    <dgm:pt modelId="{8F425577-6D7B-494A-9F02-52A834158035}" type="pres">
      <dgm:prSet presAssocID="{793EABCC-1843-4867-B8FF-DBC03B889E83}" presName="boxAndChildren" presStyleCnt="0"/>
      <dgm:spPr/>
    </dgm:pt>
    <dgm:pt modelId="{E3E34462-DCB2-420E-806F-79FB45ABD476}" type="pres">
      <dgm:prSet presAssocID="{793EABCC-1843-4867-B8FF-DBC03B889E83}" presName="parentTextBox" presStyleLbl="alignNode1" presStyleIdx="0" presStyleCnt="4"/>
      <dgm:spPr/>
    </dgm:pt>
    <dgm:pt modelId="{12C4F3CF-B170-47C4-822F-A5BD48F4D764}" type="pres">
      <dgm:prSet presAssocID="{793EABCC-1843-4867-B8FF-DBC03B889E83}" presName="descendantBox" presStyleLbl="bgAccFollowNode1" presStyleIdx="0" presStyleCnt="4"/>
      <dgm:spPr/>
    </dgm:pt>
    <dgm:pt modelId="{34AFADC2-EC15-42E3-BCEE-677E61EFC58F}" type="pres">
      <dgm:prSet presAssocID="{6DF914D3-0ED9-4C4B-9BEF-64B70D985D17}" presName="sp" presStyleCnt="0"/>
      <dgm:spPr/>
    </dgm:pt>
    <dgm:pt modelId="{0E1C1146-BE38-40FD-9A0F-2E2FEEB83E75}" type="pres">
      <dgm:prSet presAssocID="{2524ACD4-427D-4EAD-8F16-6AD7145A53BF}" presName="arrowAndChildren" presStyleCnt="0"/>
      <dgm:spPr/>
    </dgm:pt>
    <dgm:pt modelId="{74A65821-6D9F-4825-AE56-BF70CFEA6C5F}" type="pres">
      <dgm:prSet presAssocID="{2524ACD4-427D-4EAD-8F16-6AD7145A53BF}" presName="parentTextArrow" presStyleLbl="node1" presStyleIdx="0" presStyleCnt="0"/>
      <dgm:spPr/>
    </dgm:pt>
    <dgm:pt modelId="{77492E3C-FFE8-4CF5-9ABF-D61B64762CD3}" type="pres">
      <dgm:prSet presAssocID="{2524ACD4-427D-4EAD-8F16-6AD7145A53BF}" presName="arrow" presStyleLbl="alignNode1" presStyleIdx="1" presStyleCnt="4"/>
      <dgm:spPr/>
    </dgm:pt>
    <dgm:pt modelId="{054B0B20-30FC-4FA2-9F49-43B8B71C7E87}" type="pres">
      <dgm:prSet presAssocID="{2524ACD4-427D-4EAD-8F16-6AD7145A53BF}" presName="descendantArrow" presStyleLbl="bgAccFollowNode1" presStyleIdx="1" presStyleCnt="4"/>
      <dgm:spPr/>
    </dgm:pt>
    <dgm:pt modelId="{E9F087F1-4CA5-495B-BE91-EA5FC6901333}" type="pres">
      <dgm:prSet presAssocID="{179C0E38-235B-4B16-8ED3-4DE748622960}" presName="sp" presStyleCnt="0"/>
      <dgm:spPr/>
    </dgm:pt>
    <dgm:pt modelId="{E989376E-45E2-4D56-9BD5-C0D581DA797D}" type="pres">
      <dgm:prSet presAssocID="{14312988-DFB7-48D8-A7BD-F7561F926046}" presName="arrowAndChildren" presStyleCnt="0"/>
      <dgm:spPr/>
    </dgm:pt>
    <dgm:pt modelId="{45A3A4FD-BB27-4C0E-92AA-D7176674B340}" type="pres">
      <dgm:prSet presAssocID="{14312988-DFB7-48D8-A7BD-F7561F926046}" presName="parentTextArrow" presStyleLbl="node1" presStyleIdx="0" presStyleCnt="0"/>
      <dgm:spPr/>
    </dgm:pt>
    <dgm:pt modelId="{700351A2-B406-48EB-B89E-FCC9A50847F3}" type="pres">
      <dgm:prSet presAssocID="{14312988-DFB7-48D8-A7BD-F7561F926046}" presName="arrow" presStyleLbl="alignNode1" presStyleIdx="2" presStyleCnt="4"/>
      <dgm:spPr/>
    </dgm:pt>
    <dgm:pt modelId="{C50BFB52-A01F-44E0-88C1-29C1E7620007}" type="pres">
      <dgm:prSet presAssocID="{14312988-DFB7-48D8-A7BD-F7561F926046}" presName="descendantArrow" presStyleLbl="bgAccFollowNode1" presStyleIdx="2" presStyleCnt="4"/>
      <dgm:spPr/>
    </dgm:pt>
    <dgm:pt modelId="{9C914CC9-94C0-444A-8971-D199E5D10691}" type="pres">
      <dgm:prSet presAssocID="{B6BB2648-EC41-4691-B2B9-B01F7186B933}" presName="sp" presStyleCnt="0"/>
      <dgm:spPr/>
    </dgm:pt>
    <dgm:pt modelId="{5439D814-DE12-40C5-ABBA-D296B2985F6A}" type="pres">
      <dgm:prSet presAssocID="{5DA49B18-EC97-476B-A964-0F8B607F183B}" presName="arrowAndChildren" presStyleCnt="0"/>
      <dgm:spPr/>
    </dgm:pt>
    <dgm:pt modelId="{AC97EDAF-65FA-4BBA-ACE7-6D2E80302D89}" type="pres">
      <dgm:prSet presAssocID="{5DA49B18-EC97-476B-A964-0F8B607F183B}" presName="parentTextArrow" presStyleLbl="node1" presStyleIdx="0" presStyleCnt="0"/>
      <dgm:spPr/>
    </dgm:pt>
    <dgm:pt modelId="{9988FDF0-DF4D-4CC9-8718-08D8966E7A3B}" type="pres">
      <dgm:prSet presAssocID="{5DA49B18-EC97-476B-A964-0F8B607F183B}" presName="arrow" presStyleLbl="alignNode1" presStyleIdx="3" presStyleCnt="4"/>
      <dgm:spPr/>
    </dgm:pt>
    <dgm:pt modelId="{C7573C46-0378-458F-91D2-4287BDC4CA93}" type="pres">
      <dgm:prSet presAssocID="{5DA49B18-EC97-476B-A964-0F8B607F183B}" presName="descendantArrow" presStyleLbl="bgAccFollowNode1" presStyleIdx="3" presStyleCnt="4"/>
      <dgm:spPr/>
    </dgm:pt>
  </dgm:ptLst>
  <dgm:cxnLst>
    <dgm:cxn modelId="{D4A2151C-12C4-4D83-BAC6-1BA4B5DA4AE6}" type="presOf" srcId="{5DA49B18-EC97-476B-A964-0F8B607F183B}" destId="{9988FDF0-DF4D-4CC9-8718-08D8966E7A3B}" srcOrd="1" destOrd="0" presId="urn:microsoft.com/office/officeart/2016/7/layout/VerticalDownArrowProcess"/>
    <dgm:cxn modelId="{1F14192E-44D0-4827-8EB4-A1FA20C89282}" type="presOf" srcId="{CBC11A87-2512-4940-927D-2344AB99C8B9}" destId="{C50BFB52-A01F-44E0-88C1-29C1E7620007}" srcOrd="0" destOrd="0" presId="urn:microsoft.com/office/officeart/2016/7/layout/VerticalDownArrowProcess"/>
    <dgm:cxn modelId="{9E69DE2E-D715-4367-91C8-73A3FA7EE161}" srcId="{793EABCC-1843-4867-B8FF-DBC03B889E83}" destId="{9B41A92B-3553-4B75-B12A-077FD7C77C78}" srcOrd="0" destOrd="0" parTransId="{57E22EB3-645F-4EB5-8F6F-67F87AF47D57}" sibTransId="{79A5FF49-87E9-40F4-AFD2-C321C279489D}"/>
    <dgm:cxn modelId="{C72CBC35-D8D8-42A7-9847-28D40B1DB067}" type="presOf" srcId="{5DA49B18-EC97-476B-A964-0F8B607F183B}" destId="{AC97EDAF-65FA-4BBA-ACE7-6D2E80302D89}" srcOrd="0" destOrd="0" presId="urn:microsoft.com/office/officeart/2016/7/layout/VerticalDownArrowProcess"/>
    <dgm:cxn modelId="{F4C36A4C-A45E-454A-9C58-2F5890841DFA}" type="presOf" srcId="{2524ACD4-427D-4EAD-8F16-6AD7145A53BF}" destId="{77492E3C-FFE8-4CF5-9ABF-D61B64762CD3}" srcOrd="1" destOrd="0" presId="urn:microsoft.com/office/officeart/2016/7/layout/VerticalDownArrowProcess"/>
    <dgm:cxn modelId="{1DE2A74C-4BB2-4865-8526-9A8018BEC4CB}" type="presOf" srcId="{818EAA4A-711D-4937-AC83-D7D124235948}" destId="{C7573C46-0378-458F-91D2-4287BDC4CA93}" srcOrd="0" destOrd="0" presId="urn:microsoft.com/office/officeart/2016/7/layout/VerticalDownArrowProcess"/>
    <dgm:cxn modelId="{7C467359-7D11-4147-BD72-446C4EB2D48A}" srcId="{2524ACD4-427D-4EAD-8F16-6AD7145A53BF}" destId="{7B2B8344-2278-4566-8F9D-D7312DD93A5C}" srcOrd="0" destOrd="0" parTransId="{A2982E23-0657-4618-9F1D-4866FAD334D9}" sibTransId="{826B68B7-1583-44E9-95E1-10B49E1F7CDA}"/>
    <dgm:cxn modelId="{3118505A-9B59-47C3-B3C9-D775B0D74780}" srcId="{14312988-DFB7-48D8-A7BD-F7561F926046}" destId="{CBC11A87-2512-4940-927D-2344AB99C8B9}" srcOrd="0" destOrd="0" parTransId="{FDF4813A-F3EC-452B-A423-6D75E00ED6AC}" sibTransId="{0D24E0C9-1AA9-4FD5-8E6A-E54BC13748C8}"/>
    <dgm:cxn modelId="{CB891890-4C3D-4925-950E-674D51DC6FF5}" srcId="{EF33D687-9125-4B88-A0BD-7FBB9C528C4E}" destId="{793EABCC-1843-4867-B8FF-DBC03B889E83}" srcOrd="3" destOrd="0" parTransId="{352E20D3-254A-4990-A4EB-F422F2AB56B2}" sibTransId="{F2561F0E-47AD-46DE-95D3-59A3436966F6}"/>
    <dgm:cxn modelId="{BBB41B98-45C1-4F3B-B59A-DACCE3C5B893}" srcId="{EF33D687-9125-4B88-A0BD-7FBB9C528C4E}" destId="{14312988-DFB7-48D8-A7BD-F7561F926046}" srcOrd="1" destOrd="0" parTransId="{30A3B633-6C74-4DDF-9BC8-649E177BEA2B}" sibTransId="{179C0E38-235B-4B16-8ED3-4DE748622960}"/>
    <dgm:cxn modelId="{516B6F99-E921-4ACE-84E5-391CD784646B}" type="presOf" srcId="{14312988-DFB7-48D8-A7BD-F7561F926046}" destId="{45A3A4FD-BB27-4C0E-92AA-D7176674B340}" srcOrd="0" destOrd="0" presId="urn:microsoft.com/office/officeart/2016/7/layout/VerticalDownArrowProcess"/>
    <dgm:cxn modelId="{762F369D-0804-4D0B-B98F-E0B4B30FA903}" type="presOf" srcId="{793EABCC-1843-4867-B8FF-DBC03B889E83}" destId="{E3E34462-DCB2-420E-806F-79FB45ABD476}" srcOrd="0" destOrd="0" presId="urn:microsoft.com/office/officeart/2016/7/layout/VerticalDownArrowProcess"/>
    <dgm:cxn modelId="{21E5C0A0-E4C6-463D-91D6-94011516F4D3}" srcId="{EF33D687-9125-4B88-A0BD-7FBB9C528C4E}" destId="{5DA49B18-EC97-476B-A964-0F8B607F183B}" srcOrd="0" destOrd="0" parTransId="{ADFC4B58-40B5-4C3E-B129-F088FCA896F0}" sibTransId="{B6BB2648-EC41-4691-B2B9-B01F7186B933}"/>
    <dgm:cxn modelId="{D5F2F7B2-C105-440B-91E5-BF3D2F01F54C}" type="presOf" srcId="{EF33D687-9125-4B88-A0BD-7FBB9C528C4E}" destId="{757E4F70-2EDE-408E-902C-0DE4CAF5D546}" srcOrd="0" destOrd="0" presId="urn:microsoft.com/office/officeart/2016/7/layout/VerticalDownArrowProcess"/>
    <dgm:cxn modelId="{791BD3D6-C749-4503-B1E5-D334651E4893}" srcId="{5DA49B18-EC97-476B-A964-0F8B607F183B}" destId="{818EAA4A-711D-4937-AC83-D7D124235948}" srcOrd="0" destOrd="0" parTransId="{E7592796-AC49-4406-8EF2-D8170D23AEF2}" sibTransId="{3DA18604-CA1A-4988-8063-F15F2FB3125A}"/>
    <dgm:cxn modelId="{98C118DE-4910-43DE-9EFD-B780D7714575}" srcId="{EF33D687-9125-4B88-A0BD-7FBB9C528C4E}" destId="{2524ACD4-427D-4EAD-8F16-6AD7145A53BF}" srcOrd="2" destOrd="0" parTransId="{0CA43E99-B394-4C2D-8CB4-BC641D966770}" sibTransId="{6DF914D3-0ED9-4C4B-9BEF-64B70D985D17}"/>
    <dgm:cxn modelId="{ADC0DBE1-CE20-4695-AB54-CB71AA0C29F9}" type="presOf" srcId="{7B2B8344-2278-4566-8F9D-D7312DD93A5C}" destId="{054B0B20-30FC-4FA2-9F49-43B8B71C7E87}" srcOrd="0" destOrd="0" presId="urn:microsoft.com/office/officeart/2016/7/layout/VerticalDownArrowProcess"/>
    <dgm:cxn modelId="{8227DCE7-1882-4D99-A7FE-1C294EAA8D8F}" type="presOf" srcId="{2524ACD4-427D-4EAD-8F16-6AD7145A53BF}" destId="{74A65821-6D9F-4825-AE56-BF70CFEA6C5F}" srcOrd="0" destOrd="0" presId="urn:microsoft.com/office/officeart/2016/7/layout/VerticalDownArrowProcess"/>
    <dgm:cxn modelId="{207993ED-9103-4F37-9686-349724FA80D7}" type="presOf" srcId="{9B41A92B-3553-4B75-B12A-077FD7C77C78}" destId="{12C4F3CF-B170-47C4-822F-A5BD48F4D764}" srcOrd="0" destOrd="0" presId="urn:microsoft.com/office/officeart/2016/7/layout/VerticalDownArrowProcess"/>
    <dgm:cxn modelId="{7460C3EF-104A-42BE-A666-C1CF03224E83}" type="presOf" srcId="{14312988-DFB7-48D8-A7BD-F7561F926046}" destId="{700351A2-B406-48EB-B89E-FCC9A50847F3}" srcOrd="1" destOrd="0" presId="urn:microsoft.com/office/officeart/2016/7/layout/VerticalDownArrowProcess"/>
    <dgm:cxn modelId="{AA71F261-EF8E-4628-95C4-5686D01855A5}" type="presParOf" srcId="{757E4F70-2EDE-408E-902C-0DE4CAF5D546}" destId="{8F425577-6D7B-494A-9F02-52A834158035}" srcOrd="0" destOrd="0" presId="urn:microsoft.com/office/officeart/2016/7/layout/VerticalDownArrowProcess"/>
    <dgm:cxn modelId="{4BA8C9F3-5F45-4902-ADA0-BB50A3939610}" type="presParOf" srcId="{8F425577-6D7B-494A-9F02-52A834158035}" destId="{E3E34462-DCB2-420E-806F-79FB45ABD476}" srcOrd="0" destOrd="0" presId="urn:microsoft.com/office/officeart/2016/7/layout/VerticalDownArrowProcess"/>
    <dgm:cxn modelId="{ADD7FC3A-504B-4708-93B2-147B6BA963FD}" type="presParOf" srcId="{8F425577-6D7B-494A-9F02-52A834158035}" destId="{12C4F3CF-B170-47C4-822F-A5BD48F4D764}" srcOrd="1" destOrd="0" presId="urn:microsoft.com/office/officeart/2016/7/layout/VerticalDownArrowProcess"/>
    <dgm:cxn modelId="{9C007B33-5168-4CDA-9260-D248ACFE8E3A}" type="presParOf" srcId="{757E4F70-2EDE-408E-902C-0DE4CAF5D546}" destId="{34AFADC2-EC15-42E3-BCEE-677E61EFC58F}" srcOrd="1" destOrd="0" presId="urn:microsoft.com/office/officeart/2016/7/layout/VerticalDownArrowProcess"/>
    <dgm:cxn modelId="{2807AB45-48C7-4FB4-B400-AEAA52A075FF}" type="presParOf" srcId="{757E4F70-2EDE-408E-902C-0DE4CAF5D546}" destId="{0E1C1146-BE38-40FD-9A0F-2E2FEEB83E75}" srcOrd="2" destOrd="0" presId="urn:microsoft.com/office/officeart/2016/7/layout/VerticalDownArrowProcess"/>
    <dgm:cxn modelId="{468868B6-3E29-4272-8500-EE5D952C384E}" type="presParOf" srcId="{0E1C1146-BE38-40FD-9A0F-2E2FEEB83E75}" destId="{74A65821-6D9F-4825-AE56-BF70CFEA6C5F}" srcOrd="0" destOrd="0" presId="urn:microsoft.com/office/officeart/2016/7/layout/VerticalDownArrowProcess"/>
    <dgm:cxn modelId="{965C8FE4-F07E-4F90-A702-343C71EC5C39}" type="presParOf" srcId="{0E1C1146-BE38-40FD-9A0F-2E2FEEB83E75}" destId="{77492E3C-FFE8-4CF5-9ABF-D61B64762CD3}" srcOrd="1" destOrd="0" presId="urn:microsoft.com/office/officeart/2016/7/layout/VerticalDownArrowProcess"/>
    <dgm:cxn modelId="{4B345106-2CCE-4F80-83E7-7BEBEE4E7CB8}" type="presParOf" srcId="{0E1C1146-BE38-40FD-9A0F-2E2FEEB83E75}" destId="{054B0B20-30FC-4FA2-9F49-43B8B71C7E87}" srcOrd="2" destOrd="0" presId="urn:microsoft.com/office/officeart/2016/7/layout/VerticalDownArrowProcess"/>
    <dgm:cxn modelId="{88852C70-4A63-43C4-9E73-9897839307FD}" type="presParOf" srcId="{757E4F70-2EDE-408E-902C-0DE4CAF5D546}" destId="{E9F087F1-4CA5-495B-BE91-EA5FC6901333}" srcOrd="3" destOrd="0" presId="urn:microsoft.com/office/officeart/2016/7/layout/VerticalDownArrowProcess"/>
    <dgm:cxn modelId="{A93323E8-AAF1-4B67-B438-7EFD591C5EE4}" type="presParOf" srcId="{757E4F70-2EDE-408E-902C-0DE4CAF5D546}" destId="{E989376E-45E2-4D56-9BD5-C0D581DA797D}" srcOrd="4" destOrd="0" presId="urn:microsoft.com/office/officeart/2016/7/layout/VerticalDownArrowProcess"/>
    <dgm:cxn modelId="{0B0D0D8B-604A-4C09-B92F-4538BE9D2659}" type="presParOf" srcId="{E989376E-45E2-4D56-9BD5-C0D581DA797D}" destId="{45A3A4FD-BB27-4C0E-92AA-D7176674B340}" srcOrd="0" destOrd="0" presId="urn:microsoft.com/office/officeart/2016/7/layout/VerticalDownArrowProcess"/>
    <dgm:cxn modelId="{D90D57FA-7D15-4957-BF63-7EBA9C95E9B4}" type="presParOf" srcId="{E989376E-45E2-4D56-9BD5-C0D581DA797D}" destId="{700351A2-B406-48EB-B89E-FCC9A50847F3}" srcOrd="1" destOrd="0" presId="urn:microsoft.com/office/officeart/2016/7/layout/VerticalDownArrowProcess"/>
    <dgm:cxn modelId="{DB995ADC-057C-4BA2-A1CE-0394E84C1411}" type="presParOf" srcId="{E989376E-45E2-4D56-9BD5-C0D581DA797D}" destId="{C50BFB52-A01F-44E0-88C1-29C1E7620007}" srcOrd="2" destOrd="0" presId="urn:microsoft.com/office/officeart/2016/7/layout/VerticalDownArrowProcess"/>
    <dgm:cxn modelId="{6E7BE86D-5C82-4099-8F88-4E6C509084BB}" type="presParOf" srcId="{757E4F70-2EDE-408E-902C-0DE4CAF5D546}" destId="{9C914CC9-94C0-444A-8971-D199E5D10691}" srcOrd="5" destOrd="0" presId="urn:microsoft.com/office/officeart/2016/7/layout/VerticalDownArrowProcess"/>
    <dgm:cxn modelId="{398B8E02-7C3E-4112-96A1-F726B21FA086}" type="presParOf" srcId="{757E4F70-2EDE-408E-902C-0DE4CAF5D546}" destId="{5439D814-DE12-40C5-ABBA-D296B2985F6A}" srcOrd="6" destOrd="0" presId="urn:microsoft.com/office/officeart/2016/7/layout/VerticalDownArrowProcess"/>
    <dgm:cxn modelId="{645651DD-92B4-4A7F-9A4E-661BDC7905BC}" type="presParOf" srcId="{5439D814-DE12-40C5-ABBA-D296B2985F6A}" destId="{AC97EDAF-65FA-4BBA-ACE7-6D2E80302D89}" srcOrd="0" destOrd="0" presId="urn:microsoft.com/office/officeart/2016/7/layout/VerticalDownArrowProcess"/>
    <dgm:cxn modelId="{3B18F7CA-68A5-4730-8CFD-2DA8FC649D8E}" type="presParOf" srcId="{5439D814-DE12-40C5-ABBA-D296B2985F6A}" destId="{9988FDF0-DF4D-4CC9-8718-08D8966E7A3B}" srcOrd="1" destOrd="0" presId="urn:microsoft.com/office/officeart/2016/7/layout/VerticalDownArrowProcess"/>
    <dgm:cxn modelId="{ED5FBC89-1916-474A-8A98-2497144DAF7B}" type="presParOf" srcId="{5439D814-DE12-40C5-ABBA-D296B2985F6A}" destId="{C7573C46-0378-458F-91D2-4287BDC4CA93}"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F6EA14-AF23-422E-8E08-2097382DD67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71DAEF6-27F8-4364-A796-B0756915A163}">
      <dgm:prSet custT="1"/>
      <dgm:spPr/>
      <dgm:t>
        <a:bodyPr/>
        <a:lstStyle/>
        <a:p>
          <a:pPr>
            <a:lnSpc>
              <a:spcPct val="100000"/>
            </a:lnSpc>
          </a:pPr>
          <a:r>
            <a:rPr lang="en-US" sz="1400" dirty="0"/>
            <a:t>PE is based on the applicant’s self-attested circumstances</a:t>
          </a:r>
        </a:p>
      </dgm:t>
    </dgm:pt>
    <dgm:pt modelId="{B97E2C84-EAE6-448B-9DAF-F8A71AD0C59B}" type="parTrans" cxnId="{B1FCFE2A-9D47-415B-A35A-FD1E1A29E59B}">
      <dgm:prSet/>
      <dgm:spPr/>
      <dgm:t>
        <a:bodyPr/>
        <a:lstStyle/>
        <a:p>
          <a:endParaRPr lang="en-US"/>
        </a:p>
      </dgm:t>
    </dgm:pt>
    <dgm:pt modelId="{02B437F7-168C-4E5D-B3E0-295623802A02}" type="sibTrans" cxnId="{B1FCFE2A-9D47-415B-A35A-FD1E1A29E59B}">
      <dgm:prSet/>
      <dgm:spPr/>
      <dgm:t>
        <a:bodyPr/>
        <a:lstStyle/>
        <a:p>
          <a:endParaRPr lang="en-US"/>
        </a:p>
      </dgm:t>
    </dgm:pt>
    <dgm:pt modelId="{7A09576E-22B4-471C-B8C2-49F42DE52ECB}">
      <dgm:prSet custT="1"/>
      <dgm:spPr/>
      <dgm:t>
        <a:bodyPr/>
        <a:lstStyle/>
        <a:p>
          <a:pPr>
            <a:lnSpc>
              <a:spcPct val="100000"/>
            </a:lnSpc>
          </a:pPr>
          <a:r>
            <a:rPr lang="en-US" sz="1400" dirty="0"/>
            <a:t>The QE must also document clarification of any information provided by the applicant as part of the file the QE maintains to support the PE decision</a:t>
          </a:r>
        </a:p>
      </dgm:t>
    </dgm:pt>
    <dgm:pt modelId="{70FE82A3-BC6E-4987-822A-F63B7A38352C}" type="parTrans" cxnId="{6A6722BE-9A8E-4DA4-AFD5-2813C221CA48}">
      <dgm:prSet/>
      <dgm:spPr/>
      <dgm:t>
        <a:bodyPr/>
        <a:lstStyle/>
        <a:p>
          <a:endParaRPr lang="en-US"/>
        </a:p>
      </dgm:t>
    </dgm:pt>
    <dgm:pt modelId="{B178CBFB-44BC-4A35-9B1C-2C951271C349}" type="sibTrans" cxnId="{6A6722BE-9A8E-4DA4-AFD5-2813C221CA48}">
      <dgm:prSet/>
      <dgm:spPr/>
      <dgm:t>
        <a:bodyPr/>
        <a:lstStyle/>
        <a:p>
          <a:endParaRPr lang="en-US"/>
        </a:p>
      </dgm:t>
    </dgm:pt>
    <dgm:pt modelId="{43814A6D-653B-4A29-8757-C5CB24A4D71A}">
      <dgm:prSet custT="1"/>
      <dgm:spPr/>
      <dgm:t>
        <a:bodyPr/>
        <a:lstStyle/>
        <a:p>
          <a:pPr>
            <a:lnSpc>
              <a:spcPct val="100000"/>
            </a:lnSpc>
          </a:pPr>
          <a:r>
            <a:rPr lang="en-US" sz="1600" dirty="0"/>
            <a:t>If the self-attested applicant information entered in MPEP remains questionable after clarifying the situation with the household, the QE should let HHS know by emailing the MPEP Support desk (</a:t>
          </a:r>
          <a:r>
            <a:rPr lang="en-US" sz="1600" dirty="0">
              <a:hlinkClick xmlns:r="http://schemas.openxmlformats.org/officeDocument/2006/relationships" r:id="rId1"/>
            </a:rPr>
            <a:t>IMEMPEPSupport@dhs.state.ia.us</a:t>
          </a:r>
          <a:r>
            <a:rPr lang="en-US" sz="1600" dirty="0"/>
            <a:t>  or calling the HHS Contact Center 855-889-7985</a:t>
          </a:r>
        </a:p>
      </dgm:t>
    </dgm:pt>
    <dgm:pt modelId="{5EA6ED05-AA86-4B34-B593-79E399029C7E}" type="parTrans" cxnId="{C007AB9B-6F69-417D-9425-A64DA13D53CF}">
      <dgm:prSet/>
      <dgm:spPr/>
      <dgm:t>
        <a:bodyPr/>
        <a:lstStyle/>
        <a:p>
          <a:endParaRPr lang="en-US"/>
        </a:p>
      </dgm:t>
    </dgm:pt>
    <dgm:pt modelId="{317194CD-D264-4975-8E2F-3FF0BA7C972E}" type="sibTrans" cxnId="{C007AB9B-6F69-417D-9425-A64DA13D53CF}">
      <dgm:prSet/>
      <dgm:spPr/>
      <dgm:t>
        <a:bodyPr/>
        <a:lstStyle/>
        <a:p>
          <a:endParaRPr lang="en-US"/>
        </a:p>
      </dgm:t>
    </dgm:pt>
    <dgm:pt modelId="{1DEC9BB4-DA05-4B0B-A0C4-47D7A994F9D0}" type="pres">
      <dgm:prSet presAssocID="{6DF6EA14-AF23-422E-8E08-2097382DD672}" presName="root" presStyleCnt="0">
        <dgm:presLayoutVars>
          <dgm:dir/>
          <dgm:resizeHandles val="exact"/>
        </dgm:presLayoutVars>
      </dgm:prSet>
      <dgm:spPr/>
    </dgm:pt>
    <dgm:pt modelId="{C05EDCAE-F03B-4EC1-A305-808C98FFD960}" type="pres">
      <dgm:prSet presAssocID="{171DAEF6-27F8-4364-A796-B0756915A163}" presName="compNode" presStyleCnt="0"/>
      <dgm:spPr/>
    </dgm:pt>
    <dgm:pt modelId="{8C754C2F-3775-469C-9B1E-B233A6348F51}" type="pres">
      <dgm:prSet presAssocID="{171DAEF6-27F8-4364-A796-B0756915A163}"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Male profile with solid fill"/>
        </a:ext>
      </dgm:extLst>
    </dgm:pt>
    <dgm:pt modelId="{9C918A68-7CA0-4903-B203-2A7EF7F3064E}" type="pres">
      <dgm:prSet presAssocID="{171DAEF6-27F8-4364-A796-B0756915A163}" presName="spaceRect" presStyleCnt="0"/>
      <dgm:spPr/>
    </dgm:pt>
    <dgm:pt modelId="{6BD15234-441E-45FE-BDF1-B90ADF832064}" type="pres">
      <dgm:prSet presAssocID="{171DAEF6-27F8-4364-A796-B0756915A163}" presName="textRect" presStyleLbl="revTx" presStyleIdx="0" presStyleCnt="3">
        <dgm:presLayoutVars>
          <dgm:chMax val="1"/>
          <dgm:chPref val="1"/>
        </dgm:presLayoutVars>
      </dgm:prSet>
      <dgm:spPr/>
    </dgm:pt>
    <dgm:pt modelId="{747E815E-46BB-47B4-8BAA-B947E5402A2E}" type="pres">
      <dgm:prSet presAssocID="{02B437F7-168C-4E5D-B3E0-295623802A02}" presName="sibTrans" presStyleCnt="0"/>
      <dgm:spPr/>
    </dgm:pt>
    <dgm:pt modelId="{C0C85FC6-47A6-4E85-B7FF-293F0AFBD83C}" type="pres">
      <dgm:prSet presAssocID="{7A09576E-22B4-471C-B8C2-49F42DE52ECB}" presName="compNode" presStyleCnt="0"/>
      <dgm:spPr/>
    </dgm:pt>
    <dgm:pt modelId="{D6D34CB5-D125-4806-8584-E37020774240}" type="pres">
      <dgm:prSet presAssocID="{7A09576E-22B4-471C-B8C2-49F42DE52ECB}"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Document"/>
        </a:ext>
      </dgm:extLst>
    </dgm:pt>
    <dgm:pt modelId="{DC373781-F3D4-49F6-8C2D-6594CB06A88C}" type="pres">
      <dgm:prSet presAssocID="{7A09576E-22B4-471C-B8C2-49F42DE52ECB}" presName="spaceRect" presStyleCnt="0"/>
      <dgm:spPr/>
    </dgm:pt>
    <dgm:pt modelId="{25E288C9-6DE4-4488-B9EB-DAAA3C4DD9CE}" type="pres">
      <dgm:prSet presAssocID="{7A09576E-22B4-471C-B8C2-49F42DE52ECB}" presName="textRect" presStyleLbl="revTx" presStyleIdx="1" presStyleCnt="3">
        <dgm:presLayoutVars>
          <dgm:chMax val="1"/>
          <dgm:chPref val="1"/>
        </dgm:presLayoutVars>
      </dgm:prSet>
      <dgm:spPr/>
    </dgm:pt>
    <dgm:pt modelId="{30AB4364-A68D-4C1A-9BC8-DC1CB84A4277}" type="pres">
      <dgm:prSet presAssocID="{B178CBFB-44BC-4A35-9B1C-2C951271C349}" presName="sibTrans" presStyleCnt="0"/>
      <dgm:spPr/>
    </dgm:pt>
    <dgm:pt modelId="{E379C58D-0A79-4FF7-B388-960F02A0E26E}" type="pres">
      <dgm:prSet presAssocID="{43814A6D-653B-4A29-8757-C5CB24A4D71A}" presName="compNode" presStyleCnt="0"/>
      <dgm:spPr/>
    </dgm:pt>
    <dgm:pt modelId="{E4521955-6347-464C-A6B1-BDD41D8F0EE2}" type="pres">
      <dgm:prSet presAssocID="{43814A6D-653B-4A29-8757-C5CB24A4D71A}"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Envelope with solid fill"/>
        </a:ext>
      </dgm:extLst>
    </dgm:pt>
    <dgm:pt modelId="{441D1453-4728-443E-B58A-915832AE8238}" type="pres">
      <dgm:prSet presAssocID="{43814A6D-653B-4A29-8757-C5CB24A4D71A}" presName="spaceRect" presStyleCnt="0"/>
      <dgm:spPr/>
    </dgm:pt>
    <dgm:pt modelId="{492078AE-5491-4FF1-AC13-9D7D53513638}" type="pres">
      <dgm:prSet presAssocID="{43814A6D-653B-4A29-8757-C5CB24A4D71A}" presName="textRect" presStyleLbl="revTx" presStyleIdx="2" presStyleCnt="3" custScaleX="178317">
        <dgm:presLayoutVars>
          <dgm:chMax val="1"/>
          <dgm:chPref val="1"/>
        </dgm:presLayoutVars>
      </dgm:prSet>
      <dgm:spPr/>
    </dgm:pt>
  </dgm:ptLst>
  <dgm:cxnLst>
    <dgm:cxn modelId="{32647A11-5052-4646-A3A8-3E602F9BF0DB}" type="presOf" srcId="{43814A6D-653B-4A29-8757-C5CB24A4D71A}" destId="{492078AE-5491-4FF1-AC13-9D7D53513638}" srcOrd="0" destOrd="0" presId="urn:microsoft.com/office/officeart/2018/2/layout/IconLabelList"/>
    <dgm:cxn modelId="{B1FCFE2A-9D47-415B-A35A-FD1E1A29E59B}" srcId="{6DF6EA14-AF23-422E-8E08-2097382DD672}" destId="{171DAEF6-27F8-4364-A796-B0756915A163}" srcOrd="0" destOrd="0" parTransId="{B97E2C84-EAE6-448B-9DAF-F8A71AD0C59B}" sibTransId="{02B437F7-168C-4E5D-B3E0-295623802A02}"/>
    <dgm:cxn modelId="{6A29FC8D-49D2-415B-BD4F-3934A50C5874}" type="presOf" srcId="{6DF6EA14-AF23-422E-8E08-2097382DD672}" destId="{1DEC9BB4-DA05-4B0B-A0C4-47D7A994F9D0}" srcOrd="0" destOrd="0" presId="urn:microsoft.com/office/officeart/2018/2/layout/IconLabelList"/>
    <dgm:cxn modelId="{C007AB9B-6F69-417D-9425-A64DA13D53CF}" srcId="{6DF6EA14-AF23-422E-8E08-2097382DD672}" destId="{43814A6D-653B-4A29-8757-C5CB24A4D71A}" srcOrd="2" destOrd="0" parTransId="{5EA6ED05-AA86-4B34-B593-79E399029C7E}" sibTransId="{317194CD-D264-4975-8E2F-3FF0BA7C972E}"/>
    <dgm:cxn modelId="{7C179DB4-81BC-46BE-A675-C2BD4BE98C2F}" type="presOf" srcId="{7A09576E-22B4-471C-B8C2-49F42DE52ECB}" destId="{25E288C9-6DE4-4488-B9EB-DAAA3C4DD9CE}" srcOrd="0" destOrd="0" presId="urn:microsoft.com/office/officeart/2018/2/layout/IconLabelList"/>
    <dgm:cxn modelId="{6A6722BE-9A8E-4DA4-AFD5-2813C221CA48}" srcId="{6DF6EA14-AF23-422E-8E08-2097382DD672}" destId="{7A09576E-22B4-471C-B8C2-49F42DE52ECB}" srcOrd="1" destOrd="0" parTransId="{70FE82A3-BC6E-4987-822A-F63B7A38352C}" sibTransId="{B178CBFB-44BC-4A35-9B1C-2C951271C349}"/>
    <dgm:cxn modelId="{3E2DD0DE-5310-4BBE-97D9-D9FD2EEEACCB}" type="presOf" srcId="{171DAEF6-27F8-4364-A796-B0756915A163}" destId="{6BD15234-441E-45FE-BDF1-B90ADF832064}" srcOrd="0" destOrd="0" presId="urn:microsoft.com/office/officeart/2018/2/layout/IconLabelList"/>
    <dgm:cxn modelId="{50392D9B-91C3-4C48-A573-A6EF01B93881}" type="presParOf" srcId="{1DEC9BB4-DA05-4B0B-A0C4-47D7A994F9D0}" destId="{C05EDCAE-F03B-4EC1-A305-808C98FFD960}" srcOrd="0" destOrd="0" presId="urn:microsoft.com/office/officeart/2018/2/layout/IconLabelList"/>
    <dgm:cxn modelId="{E2F67E71-CDB4-4DE1-BE72-88FC034198E1}" type="presParOf" srcId="{C05EDCAE-F03B-4EC1-A305-808C98FFD960}" destId="{8C754C2F-3775-469C-9B1E-B233A6348F51}" srcOrd="0" destOrd="0" presId="urn:microsoft.com/office/officeart/2018/2/layout/IconLabelList"/>
    <dgm:cxn modelId="{535AFFAF-50FB-4CCB-A35B-188F13D245B1}" type="presParOf" srcId="{C05EDCAE-F03B-4EC1-A305-808C98FFD960}" destId="{9C918A68-7CA0-4903-B203-2A7EF7F3064E}" srcOrd="1" destOrd="0" presId="urn:microsoft.com/office/officeart/2018/2/layout/IconLabelList"/>
    <dgm:cxn modelId="{90CA02D6-922C-4AA0-9314-89A755FF6A9D}" type="presParOf" srcId="{C05EDCAE-F03B-4EC1-A305-808C98FFD960}" destId="{6BD15234-441E-45FE-BDF1-B90ADF832064}" srcOrd="2" destOrd="0" presId="urn:microsoft.com/office/officeart/2018/2/layout/IconLabelList"/>
    <dgm:cxn modelId="{D060DFF0-A3E2-418D-A662-117A090717B1}" type="presParOf" srcId="{1DEC9BB4-DA05-4B0B-A0C4-47D7A994F9D0}" destId="{747E815E-46BB-47B4-8BAA-B947E5402A2E}" srcOrd="1" destOrd="0" presId="urn:microsoft.com/office/officeart/2018/2/layout/IconLabelList"/>
    <dgm:cxn modelId="{0E89212F-7491-4683-A745-58E0E61B6367}" type="presParOf" srcId="{1DEC9BB4-DA05-4B0B-A0C4-47D7A994F9D0}" destId="{C0C85FC6-47A6-4E85-B7FF-293F0AFBD83C}" srcOrd="2" destOrd="0" presId="urn:microsoft.com/office/officeart/2018/2/layout/IconLabelList"/>
    <dgm:cxn modelId="{2FA24EAE-C5D8-4748-A812-8FC0AC6FF432}" type="presParOf" srcId="{C0C85FC6-47A6-4E85-B7FF-293F0AFBD83C}" destId="{D6D34CB5-D125-4806-8584-E37020774240}" srcOrd="0" destOrd="0" presId="urn:microsoft.com/office/officeart/2018/2/layout/IconLabelList"/>
    <dgm:cxn modelId="{C6F9D39D-0282-4AB1-AC35-6D917270901B}" type="presParOf" srcId="{C0C85FC6-47A6-4E85-B7FF-293F0AFBD83C}" destId="{DC373781-F3D4-49F6-8C2D-6594CB06A88C}" srcOrd="1" destOrd="0" presId="urn:microsoft.com/office/officeart/2018/2/layout/IconLabelList"/>
    <dgm:cxn modelId="{25BE940E-9139-4FB4-9455-939918FB1C11}" type="presParOf" srcId="{C0C85FC6-47A6-4E85-B7FF-293F0AFBD83C}" destId="{25E288C9-6DE4-4488-B9EB-DAAA3C4DD9CE}" srcOrd="2" destOrd="0" presId="urn:microsoft.com/office/officeart/2018/2/layout/IconLabelList"/>
    <dgm:cxn modelId="{6B3BF23F-77F2-4CDE-88B2-F721FF2FED8C}" type="presParOf" srcId="{1DEC9BB4-DA05-4B0B-A0C4-47D7A994F9D0}" destId="{30AB4364-A68D-4C1A-9BC8-DC1CB84A4277}" srcOrd="3" destOrd="0" presId="urn:microsoft.com/office/officeart/2018/2/layout/IconLabelList"/>
    <dgm:cxn modelId="{1BAFB954-DB15-4F6C-95DE-3A7B7E161F83}" type="presParOf" srcId="{1DEC9BB4-DA05-4B0B-A0C4-47D7A994F9D0}" destId="{E379C58D-0A79-4FF7-B388-960F02A0E26E}" srcOrd="4" destOrd="0" presId="urn:microsoft.com/office/officeart/2018/2/layout/IconLabelList"/>
    <dgm:cxn modelId="{88081049-4CBC-4ECA-BAC1-0B34F6B3E082}" type="presParOf" srcId="{E379C58D-0A79-4FF7-B388-960F02A0E26E}" destId="{E4521955-6347-464C-A6B1-BDD41D8F0EE2}" srcOrd="0" destOrd="0" presId="urn:microsoft.com/office/officeart/2018/2/layout/IconLabelList"/>
    <dgm:cxn modelId="{823B6FBE-36CF-4B9A-8131-53E319252B80}" type="presParOf" srcId="{E379C58D-0A79-4FF7-B388-960F02A0E26E}" destId="{441D1453-4728-443E-B58A-915832AE8238}" srcOrd="1" destOrd="0" presId="urn:microsoft.com/office/officeart/2018/2/layout/IconLabelList"/>
    <dgm:cxn modelId="{CC51E2C0-86CF-4D49-9523-89EAC37F42EB}" type="presParOf" srcId="{E379C58D-0A79-4FF7-B388-960F02A0E26E}" destId="{492078AE-5491-4FF1-AC13-9D7D5351363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accent4"/>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bg1">
            <a:lumMod val="85000"/>
          </a:schemeClr>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tx2"/>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tx2"/>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tx2"/>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tx2"/>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accent4"/>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bg1">
            <a:lumMod val="85000"/>
          </a:schemeClr>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tx2"/>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tx2"/>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tx2"/>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tx2"/>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accent4"/>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bg1">
            <a:lumMod val="85000"/>
          </a:schemeClr>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tx2"/>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tx2"/>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tx2"/>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tx2"/>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accent4"/>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bg1">
            <a:lumMod val="85000"/>
          </a:schemeClr>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tx2"/>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tx2"/>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tx2"/>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tx2"/>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accent3"/>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accent4"/>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accent4"/>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accent4"/>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accent4"/>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accent3"/>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accent4"/>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accent3"/>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accent4"/>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accent4"/>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D47CF-806F-49BA-BC0B-93A52FB1B2A2}">
      <dsp:nvSpPr>
        <dsp:cNvPr id="0" name=""/>
        <dsp:cNvSpPr/>
      </dsp:nvSpPr>
      <dsp:spPr>
        <a:xfrm>
          <a:off x="3081" y="871715"/>
          <a:ext cx="1852875" cy="67778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Presumptive Eligibility (PE)</a:t>
          </a:r>
          <a:endParaRPr lang="en-US" sz="1400" kern="1200" dirty="0"/>
        </a:p>
      </dsp:txBody>
      <dsp:txXfrm>
        <a:off x="3081" y="871715"/>
        <a:ext cx="1852875" cy="677784"/>
      </dsp:txXfrm>
    </dsp:sp>
    <dsp:sp modelId="{CB5B7302-6E34-49CB-9C43-848FB8E78902}">
      <dsp:nvSpPr>
        <dsp:cNvPr id="0" name=""/>
        <dsp:cNvSpPr/>
      </dsp:nvSpPr>
      <dsp:spPr>
        <a:xfrm>
          <a:off x="3081" y="1549499"/>
          <a:ext cx="1852875" cy="126818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ACA</a:t>
          </a:r>
        </a:p>
        <a:p>
          <a:pPr marL="114300" lvl="1" indent="-114300" algn="l" defTabSz="622300">
            <a:lnSpc>
              <a:spcPct val="90000"/>
            </a:lnSpc>
            <a:spcBef>
              <a:spcPct val="0"/>
            </a:spcBef>
            <a:spcAft>
              <a:spcPct val="15000"/>
            </a:spcAft>
            <a:buChar char="•"/>
          </a:pPr>
          <a:r>
            <a:rPr lang="en-US" sz="1400" kern="1200" dirty="0"/>
            <a:t>MAGI Rules</a:t>
          </a:r>
        </a:p>
        <a:p>
          <a:pPr marL="114300" lvl="1" indent="-114300" algn="l" defTabSz="622300">
            <a:lnSpc>
              <a:spcPct val="90000"/>
            </a:lnSpc>
            <a:spcBef>
              <a:spcPct val="0"/>
            </a:spcBef>
            <a:spcAft>
              <a:spcPct val="15000"/>
            </a:spcAft>
            <a:buChar char="•"/>
          </a:pPr>
          <a:r>
            <a:rPr lang="en-US" sz="1400" kern="1200" dirty="0"/>
            <a:t>PP/QE </a:t>
          </a:r>
        </a:p>
        <a:p>
          <a:pPr marL="114300" lvl="1" indent="-114300" algn="l" defTabSz="622300">
            <a:lnSpc>
              <a:spcPct val="90000"/>
            </a:lnSpc>
            <a:spcBef>
              <a:spcPct val="0"/>
            </a:spcBef>
            <a:spcAft>
              <a:spcPct val="15000"/>
            </a:spcAft>
            <a:buChar char="•"/>
          </a:pPr>
          <a:r>
            <a:rPr lang="en-US" sz="1400" kern="1200" dirty="0"/>
            <a:t>Roles/Responsibilities </a:t>
          </a:r>
        </a:p>
        <a:p>
          <a:pPr marL="114300" lvl="1" indent="-114300" algn="l" defTabSz="622300">
            <a:lnSpc>
              <a:spcPct val="90000"/>
            </a:lnSpc>
            <a:spcBef>
              <a:spcPct val="0"/>
            </a:spcBef>
            <a:spcAft>
              <a:spcPct val="15000"/>
            </a:spcAft>
            <a:buChar char="•"/>
          </a:pPr>
          <a:r>
            <a:rPr lang="en-US" sz="1400" kern="1200" dirty="0"/>
            <a:t>Programs</a:t>
          </a:r>
        </a:p>
      </dsp:txBody>
      <dsp:txXfrm>
        <a:off x="3081" y="1549499"/>
        <a:ext cx="1852875" cy="1268189"/>
      </dsp:txXfrm>
    </dsp:sp>
    <dsp:sp modelId="{51F0066F-64A9-48CC-B1BA-3A77649B3EEF}">
      <dsp:nvSpPr>
        <dsp:cNvPr id="0" name=""/>
        <dsp:cNvSpPr/>
      </dsp:nvSpPr>
      <dsp:spPr>
        <a:xfrm>
          <a:off x="2115359" y="871715"/>
          <a:ext cx="1852875" cy="67778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Medicaid PE Portal</a:t>
          </a:r>
          <a:endParaRPr lang="en-US" sz="1400" kern="1200" dirty="0"/>
        </a:p>
      </dsp:txBody>
      <dsp:txXfrm>
        <a:off x="2115359" y="871715"/>
        <a:ext cx="1852875" cy="677784"/>
      </dsp:txXfrm>
    </dsp:sp>
    <dsp:sp modelId="{561E365B-CC9C-41D7-8F80-A1A0FE013CF4}">
      <dsp:nvSpPr>
        <dsp:cNvPr id="0" name=""/>
        <dsp:cNvSpPr/>
      </dsp:nvSpPr>
      <dsp:spPr>
        <a:xfrm>
          <a:off x="2115359" y="1549499"/>
          <a:ext cx="1852875" cy="126818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View Applications </a:t>
          </a:r>
        </a:p>
        <a:p>
          <a:pPr marL="114300" lvl="1" indent="-114300" algn="l" defTabSz="622300">
            <a:lnSpc>
              <a:spcPct val="90000"/>
            </a:lnSpc>
            <a:spcBef>
              <a:spcPct val="0"/>
            </a:spcBef>
            <a:spcAft>
              <a:spcPct val="15000"/>
            </a:spcAft>
            <a:buChar char="•"/>
          </a:pPr>
          <a:r>
            <a:rPr lang="en-US" sz="1400" kern="1200" dirty="0"/>
            <a:t>Complete Applications</a:t>
          </a:r>
        </a:p>
        <a:p>
          <a:pPr marL="114300" lvl="1" indent="-114300" algn="l" defTabSz="622300">
            <a:lnSpc>
              <a:spcPct val="90000"/>
            </a:lnSpc>
            <a:spcBef>
              <a:spcPct val="0"/>
            </a:spcBef>
            <a:spcAft>
              <a:spcPct val="15000"/>
            </a:spcAft>
            <a:buChar char="•"/>
          </a:pPr>
          <a:r>
            <a:rPr lang="en-US" sz="1400" kern="1200" dirty="0"/>
            <a:t>Appeals</a:t>
          </a:r>
        </a:p>
        <a:p>
          <a:pPr marL="114300" lvl="1" indent="-114300" algn="l" defTabSz="622300">
            <a:lnSpc>
              <a:spcPct val="90000"/>
            </a:lnSpc>
            <a:spcBef>
              <a:spcPct val="0"/>
            </a:spcBef>
            <a:spcAft>
              <a:spcPct val="15000"/>
            </a:spcAft>
            <a:buChar char="•"/>
          </a:pPr>
          <a:r>
            <a:rPr lang="en-US" sz="1400" kern="1200" dirty="0"/>
            <a:t>Support</a:t>
          </a:r>
        </a:p>
      </dsp:txBody>
      <dsp:txXfrm>
        <a:off x="2115359" y="1549499"/>
        <a:ext cx="1852875" cy="1268189"/>
      </dsp:txXfrm>
    </dsp:sp>
    <dsp:sp modelId="{8DB27A37-8B57-43E1-B04F-CB7229AF5832}">
      <dsp:nvSpPr>
        <dsp:cNvPr id="0" name=""/>
        <dsp:cNvSpPr/>
      </dsp:nvSpPr>
      <dsp:spPr>
        <a:xfrm>
          <a:off x="4227636" y="871715"/>
          <a:ext cx="1852875" cy="67778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Presumptive Eligibility Resources</a:t>
          </a:r>
          <a:endParaRPr lang="en-US" sz="1400" kern="1200" dirty="0"/>
        </a:p>
      </dsp:txBody>
      <dsp:txXfrm>
        <a:off x="4227636" y="871715"/>
        <a:ext cx="1852875" cy="677784"/>
      </dsp:txXfrm>
    </dsp:sp>
    <dsp:sp modelId="{2B59B675-A370-4734-8E6B-6CD1FD5D15AA}">
      <dsp:nvSpPr>
        <dsp:cNvPr id="0" name=""/>
        <dsp:cNvSpPr/>
      </dsp:nvSpPr>
      <dsp:spPr>
        <a:xfrm>
          <a:off x="4227636" y="1549499"/>
          <a:ext cx="1852875" cy="126818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Policy</a:t>
          </a:r>
        </a:p>
        <a:p>
          <a:pPr marL="114300" lvl="1" indent="-114300" algn="l" defTabSz="622300">
            <a:lnSpc>
              <a:spcPct val="90000"/>
            </a:lnSpc>
            <a:spcBef>
              <a:spcPct val="0"/>
            </a:spcBef>
            <a:spcAft>
              <a:spcPct val="15000"/>
            </a:spcAft>
            <a:buChar char="•"/>
          </a:pPr>
          <a:r>
            <a:rPr lang="en-US" sz="1400" kern="1200" dirty="0"/>
            <a:t>Technical</a:t>
          </a:r>
        </a:p>
        <a:p>
          <a:pPr marL="114300" lvl="1" indent="-114300" algn="l" defTabSz="622300">
            <a:lnSpc>
              <a:spcPct val="90000"/>
            </a:lnSpc>
            <a:spcBef>
              <a:spcPct val="0"/>
            </a:spcBef>
            <a:spcAft>
              <a:spcPct val="15000"/>
            </a:spcAft>
            <a:buChar char="•"/>
          </a:pPr>
          <a:r>
            <a:rPr lang="en-US" sz="1400" kern="1200" dirty="0"/>
            <a:t>Withdrawals </a:t>
          </a:r>
        </a:p>
      </dsp:txBody>
      <dsp:txXfrm>
        <a:off x="4227636" y="1549499"/>
        <a:ext cx="1852875" cy="1268189"/>
      </dsp:txXfrm>
    </dsp:sp>
    <dsp:sp modelId="{2FD9A068-835E-45B3-80DA-C2F71AC08542}">
      <dsp:nvSpPr>
        <dsp:cNvPr id="0" name=""/>
        <dsp:cNvSpPr/>
      </dsp:nvSpPr>
      <dsp:spPr>
        <a:xfrm>
          <a:off x="6339914" y="871715"/>
          <a:ext cx="1852875" cy="67778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PE Summary and Self-Quiz</a:t>
          </a:r>
          <a:endParaRPr lang="en-US" sz="1400" kern="1200" dirty="0"/>
        </a:p>
      </dsp:txBody>
      <dsp:txXfrm>
        <a:off x="6339914" y="871715"/>
        <a:ext cx="1852875" cy="677784"/>
      </dsp:txXfrm>
    </dsp:sp>
    <dsp:sp modelId="{89B516CE-59C3-4828-B12D-42799CC31E33}">
      <dsp:nvSpPr>
        <dsp:cNvPr id="0" name=""/>
        <dsp:cNvSpPr/>
      </dsp:nvSpPr>
      <dsp:spPr>
        <a:xfrm>
          <a:off x="6339914" y="1549499"/>
          <a:ext cx="1852875" cy="126818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Flow</a:t>
          </a:r>
        </a:p>
        <a:p>
          <a:pPr marL="114300" lvl="1" indent="-114300" algn="l" defTabSz="622300">
            <a:lnSpc>
              <a:spcPct val="90000"/>
            </a:lnSpc>
            <a:spcBef>
              <a:spcPct val="0"/>
            </a:spcBef>
            <a:spcAft>
              <a:spcPct val="15000"/>
            </a:spcAft>
            <a:buChar char="•"/>
          </a:pPr>
          <a:r>
            <a:rPr lang="en-US" sz="1400" kern="1200" dirty="0"/>
            <a:t>ACA</a:t>
          </a:r>
        </a:p>
        <a:p>
          <a:pPr marL="114300" lvl="1" indent="-114300" algn="l" defTabSz="622300">
            <a:lnSpc>
              <a:spcPct val="90000"/>
            </a:lnSpc>
            <a:spcBef>
              <a:spcPct val="0"/>
            </a:spcBef>
            <a:spcAft>
              <a:spcPct val="15000"/>
            </a:spcAft>
            <a:buChar char="•"/>
          </a:pPr>
          <a:r>
            <a:rPr lang="en-US" sz="1400" kern="1200" dirty="0"/>
            <a:t>Applications</a:t>
          </a:r>
        </a:p>
        <a:p>
          <a:pPr marL="114300" lvl="1" indent="-114300" algn="l" defTabSz="622300">
            <a:lnSpc>
              <a:spcPct val="90000"/>
            </a:lnSpc>
            <a:spcBef>
              <a:spcPct val="0"/>
            </a:spcBef>
            <a:spcAft>
              <a:spcPct val="15000"/>
            </a:spcAft>
            <a:buChar char="•"/>
          </a:pPr>
          <a:r>
            <a:rPr lang="en-US" sz="1400" kern="1200" dirty="0"/>
            <a:t>Polices</a:t>
          </a:r>
        </a:p>
        <a:p>
          <a:pPr marL="114300" lvl="1" indent="-114300" algn="l" defTabSz="622300">
            <a:lnSpc>
              <a:spcPct val="90000"/>
            </a:lnSpc>
            <a:spcBef>
              <a:spcPct val="0"/>
            </a:spcBef>
            <a:spcAft>
              <a:spcPct val="15000"/>
            </a:spcAft>
            <a:buChar char="•"/>
          </a:pPr>
          <a:r>
            <a:rPr lang="en-US" sz="1400" kern="1200" dirty="0"/>
            <a:t>MPEP</a:t>
          </a:r>
        </a:p>
      </dsp:txBody>
      <dsp:txXfrm>
        <a:off x="6339914" y="1549499"/>
        <a:ext cx="1852875" cy="12681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accent3"/>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accent3"/>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77B04-50CC-4DFD-884F-333C6DE72375}">
      <dsp:nvSpPr>
        <dsp:cNvPr id="0" name=""/>
        <dsp:cNvSpPr/>
      </dsp:nvSpPr>
      <dsp:spPr>
        <a:xfrm>
          <a:off x="57196" y="55399"/>
          <a:ext cx="7772391" cy="704368"/>
        </a:xfrm>
        <a:prstGeom prst="rect">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altLang="en-US" sz="3200" b="0" kern="1200" dirty="0">
              <a:solidFill>
                <a:schemeClr val="bg1"/>
              </a:solidFill>
              <a:latin typeface="+mn-lt"/>
              <a:cs typeface="Times New Roman" panose="02020603050405020304" pitchFamily="18" charset="0"/>
            </a:rPr>
            <a:t>HHS Contact Center  </a:t>
          </a:r>
          <a:r>
            <a:rPr lang="en-US" altLang="en-US" sz="3200" b="1" kern="1200" dirty="0">
              <a:solidFill>
                <a:schemeClr val="bg1"/>
              </a:solidFill>
              <a:latin typeface="+mn-lt"/>
              <a:cs typeface="Times New Roman" panose="02020603050405020304" pitchFamily="18" charset="0"/>
            </a:rPr>
            <a:t>855-889-7985</a:t>
          </a:r>
          <a:endParaRPr lang="en-US" sz="3200" b="1" kern="1200" dirty="0">
            <a:solidFill>
              <a:schemeClr val="bg1"/>
            </a:solidFill>
            <a:latin typeface="+mn-lt"/>
          </a:endParaRPr>
        </a:p>
      </dsp:txBody>
      <dsp:txXfrm>
        <a:off x="57196" y="55399"/>
        <a:ext cx="7772391" cy="704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34462-DCB2-420E-806F-79FB45ABD476}">
      <dsp:nvSpPr>
        <dsp:cNvPr id="0" name=""/>
        <dsp:cNvSpPr/>
      </dsp:nvSpPr>
      <dsp:spPr>
        <a:xfrm>
          <a:off x="0" y="3372423"/>
          <a:ext cx="1971675" cy="7378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226" tIns="184912" rIns="140226"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Step 4</a:t>
          </a:r>
        </a:p>
      </dsp:txBody>
      <dsp:txXfrm>
        <a:off x="0" y="3372423"/>
        <a:ext cx="1971675" cy="737803"/>
      </dsp:txXfrm>
    </dsp:sp>
    <dsp:sp modelId="{12C4F3CF-B170-47C4-822F-A5BD48F4D764}">
      <dsp:nvSpPr>
        <dsp:cNvPr id="0" name=""/>
        <dsp:cNvSpPr/>
      </dsp:nvSpPr>
      <dsp:spPr>
        <a:xfrm>
          <a:off x="1971675" y="3372423"/>
          <a:ext cx="5915025" cy="7378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177800" rIns="119985" bIns="177800" numCol="1" spcCol="1270" anchor="ctr" anchorCtr="0">
          <a:noAutofit/>
        </a:bodyPr>
        <a:lstStyle/>
        <a:p>
          <a:pPr marL="0" lvl="0" indent="0" algn="l" defTabSz="622300">
            <a:lnSpc>
              <a:spcPct val="90000"/>
            </a:lnSpc>
            <a:spcBef>
              <a:spcPct val="0"/>
            </a:spcBef>
            <a:spcAft>
              <a:spcPct val="35000"/>
            </a:spcAft>
            <a:buNone/>
          </a:pPr>
          <a:r>
            <a:rPr lang="en-US" sz="1400" kern="1200" dirty="0"/>
            <a:t>Application is automatically forwarded  to Iowa HHS via MPEP. Submission of paper documentation to HHS is not needed. </a:t>
          </a:r>
        </a:p>
      </dsp:txBody>
      <dsp:txXfrm>
        <a:off x="1971675" y="3372423"/>
        <a:ext cx="5915025" cy="737803"/>
      </dsp:txXfrm>
    </dsp:sp>
    <dsp:sp modelId="{77492E3C-FFE8-4CF5-9ABF-D61B64762CD3}">
      <dsp:nvSpPr>
        <dsp:cNvPr id="0" name=""/>
        <dsp:cNvSpPr/>
      </dsp:nvSpPr>
      <dsp:spPr>
        <a:xfrm rot="10800000">
          <a:off x="0" y="2248748"/>
          <a:ext cx="1971675" cy="113474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226" tIns="184912" rIns="140226"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Step 3</a:t>
          </a:r>
        </a:p>
      </dsp:txBody>
      <dsp:txXfrm rot="-10800000">
        <a:off x="0" y="2248748"/>
        <a:ext cx="1971675" cy="737582"/>
      </dsp:txXfrm>
    </dsp:sp>
    <dsp:sp modelId="{054B0B20-30FC-4FA2-9F49-43B8B71C7E87}">
      <dsp:nvSpPr>
        <dsp:cNvPr id="0" name=""/>
        <dsp:cNvSpPr/>
      </dsp:nvSpPr>
      <dsp:spPr>
        <a:xfrm>
          <a:off x="1971675" y="2248748"/>
          <a:ext cx="5915025" cy="7375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177800" rIns="119985" bIns="177800" numCol="1" spcCol="1270" anchor="ctr" anchorCtr="0">
          <a:noAutofit/>
        </a:bodyPr>
        <a:lstStyle/>
        <a:p>
          <a:pPr marL="0" lvl="0" indent="0" algn="l" defTabSz="622300">
            <a:lnSpc>
              <a:spcPct val="90000"/>
            </a:lnSpc>
            <a:spcBef>
              <a:spcPct val="0"/>
            </a:spcBef>
            <a:spcAft>
              <a:spcPct val="35000"/>
            </a:spcAft>
            <a:buNone/>
          </a:pPr>
          <a:r>
            <a:rPr lang="en-US" sz="1400" kern="1200" dirty="0"/>
            <a:t>PE Determined and Print Signature page from MPEP (if no paper application) </a:t>
          </a:r>
        </a:p>
      </dsp:txBody>
      <dsp:txXfrm>
        <a:off x="1971675" y="2248748"/>
        <a:ext cx="5915025" cy="737582"/>
      </dsp:txXfrm>
    </dsp:sp>
    <dsp:sp modelId="{700351A2-B406-48EB-B89E-FCC9A50847F3}">
      <dsp:nvSpPr>
        <dsp:cNvPr id="0" name=""/>
        <dsp:cNvSpPr/>
      </dsp:nvSpPr>
      <dsp:spPr>
        <a:xfrm rot="10800000">
          <a:off x="0" y="1125073"/>
          <a:ext cx="1971675" cy="113474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226" tIns="184912" rIns="140226"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Step 2</a:t>
          </a:r>
        </a:p>
      </dsp:txBody>
      <dsp:txXfrm rot="-10800000">
        <a:off x="0" y="1125073"/>
        <a:ext cx="1971675" cy="737582"/>
      </dsp:txXfrm>
    </dsp:sp>
    <dsp:sp modelId="{C50BFB52-A01F-44E0-88C1-29C1E7620007}">
      <dsp:nvSpPr>
        <dsp:cNvPr id="0" name=""/>
        <dsp:cNvSpPr/>
      </dsp:nvSpPr>
      <dsp:spPr>
        <a:xfrm>
          <a:off x="1971675" y="1125073"/>
          <a:ext cx="5915025" cy="7375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177800" rIns="119985" bIns="177800" numCol="1" spcCol="1270" anchor="ctr" anchorCtr="0">
          <a:noAutofit/>
        </a:bodyPr>
        <a:lstStyle/>
        <a:p>
          <a:pPr marL="0" lvl="0" indent="0" algn="l" defTabSz="622300">
            <a:lnSpc>
              <a:spcPct val="90000"/>
            </a:lnSpc>
            <a:spcBef>
              <a:spcPct val="0"/>
            </a:spcBef>
            <a:spcAft>
              <a:spcPct val="35000"/>
            </a:spcAft>
            <a:buNone/>
          </a:pPr>
          <a:r>
            <a:rPr lang="en-US" sz="1400" kern="1200" dirty="0"/>
            <a:t>Information Entered into MPEP</a:t>
          </a:r>
        </a:p>
      </dsp:txBody>
      <dsp:txXfrm>
        <a:off x="1971675" y="1125073"/>
        <a:ext cx="5915025" cy="737582"/>
      </dsp:txXfrm>
    </dsp:sp>
    <dsp:sp modelId="{9988FDF0-DF4D-4CC9-8718-08D8966E7A3B}">
      <dsp:nvSpPr>
        <dsp:cNvPr id="0" name=""/>
        <dsp:cNvSpPr/>
      </dsp:nvSpPr>
      <dsp:spPr>
        <a:xfrm rot="10800000">
          <a:off x="0" y="1397"/>
          <a:ext cx="1971675" cy="113474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226" tIns="184912" rIns="140226"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Step 1</a:t>
          </a:r>
        </a:p>
      </dsp:txBody>
      <dsp:txXfrm rot="-10800000">
        <a:off x="0" y="1397"/>
        <a:ext cx="1971675" cy="737582"/>
      </dsp:txXfrm>
    </dsp:sp>
    <dsp:sp modelId="{C7573C46-0378-458F-91D2-4287BDC4CA93}">
      <dsp:nvSpPr>
        <dsp:cNvPr id="0" name=""/>
        <dsp:cNvSpPr/>
      </dsp:nvSpPr>
      <dsp:spPr>
        <a:xfrm>
          <a:off x="1971675" y="1397"/>
          <a:ext cx="5915025" cy="7375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177800" rIns="119985" bIns="177800" numCol="1" spcCol="1270" anchor="ctr" anchorCtr="0">
          <a:noAutofit/>
        </a:bodyPr>
        <a:lstStyle/>
        <a:p>
          <a:pPr marL="0" lvl="0" indent="0" algn="l" defTabSz="622300">
            <a:lnSpc>
              <a:spcPct val="90000"/>
            </a:lnSpc>
            <a:spcBef>
              <a:spcPct val="0"/>
            </a:spcBef>
            <a:spcAft>
              <a:spcPct val="35000"/>
            </a:spcAft>
            <a:buNone/>
          </a:pPr>
          <a:r>
            <a:rPr lang="en-US" sz="1400" kern="1200" dirty="0"/>
            <a:t>Paper Application and addendum or Applicant to give the information</a:t>
          </a:r>
        </a:p>
      </dsp:txBody>
      <dsp:txXfrm>
        <a:off x="1971675" y="1397"/>
        <a:ext cx="5915025" cy="7375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54C2F-3775-469C-9B1E-B233A6348F51}">
      <dsp:nvSpPr>
        <dsp:cNvPr id="0" name=""/>
        <dsp:cNvSpPr/>
      </dsp:nvSpPr>
      <dsp:spPr>
        <a:xfrm>
          <a:off x="718496" y="323846"/>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D15234-441E-45FE-BDF1-B90ADF832064}">
      <dsp:nvSpPr>
        <dsp:cNvPr id="0" name=""/>
        <dsp:cNvSpPr/>
      </dsp:nvSpPr>
      <dsp:spPr>
        <a:xfrm>
          <a:off x="223496" y="1653720"/>
          <a:ext cx="1800000" cy="213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PE is based on the applicant’s self-attested circumstances</a:t>
          </a:r>
        </a:p>
      </dsp:txBody>
      <dsp:txXfrm>
        <a:off x="223496" y="1653720"/>
        <a:ext cx="1800000" cy="2134687"/>
      </dsp:txXfrm>
    </dsp:sp>
    <dsp:sp modelId="{D6D34CB5-D125-4806-8584-E37020774240}">
      <dsp:nvSpPr>
        <dsp:cNvPr id="0" name=""/>
        <dsp:cNvSpPr/>
      </dsp:nvSpPr>
      <dsp:spPr>
        <a:xfrm>
          <a:off x="2833496" y="323846"/>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288C9-6DE4-4488-B9EB-DAAA3C4DD9CE}">
      <dsp:nvSpPr>
        <dsp:cNvPr id="0" name=""/>
        <dsp:cNvSpPr/>
      </dsp:nvSpPr>
      <dsp:spPr>
        <a:xfrm>
          <a:off x="2338496" y="1653720"/>
          <a:ext cx="1800000" cy="213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The QE must also document clarification of any information provided by the applicant as part of the file the QE maintains to support the PE decision</a:t>
          </a:r>
        </a:p>
      </dsp:txBody>
      <dsp:txXfrm>
        <a:off x="2338496" y="1653720"/>
        <a:ext cx="1800000" cy="2134687"/>
      </dsp:txXfrm>
    </dsp:sp>
    <dsp:sp modelId="{E4521955-6347-464C-A6B1-BDD41D8F0EE2}">
      <dsp:nvSpPr>
        <dsp:cNvPr id="0" name=""/>
        <dsp:cNvSpPr/>
      </dsp:nvSpPr>
      <dsp:spPr>
        <a:xfrm>
          <a:off x="5653350" y="323846"/>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2078AE-5491-4FF1-AC13-9D7D53513638}">
      <dsp:nvSpPr>
        <dsp:cNvPr id="0" name=""/>
        <dsp:cNvSpPr/>
      </dsp:nvSpPr>
      <dsp:spPr>
        <a:xfrm>
          <a:off x="4453497" y="1653720"/>
          <a:ext cx="3209706" cy="213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If the self-attested applicant information entered in MPEP remains questionable after clarifying the situation with the household, the QE should let HHS know by emailing the MPEP Support desk (</a:t>
          </a:r>
          <a:r>
            <a:rPr lang="en-US" sz="1600" kern="1200" dirty="0">
              <a:hlinkClick xmlns:r="http://schemas.openxmlformats.org/officeDocument/2006/relationships" r:id="rId7"/>
            </a:rPr>
            <a:t>IMEMPEPSupport@dhs.state.ia.us</a:t>
          </a:r>
          <a:r>
            <a:rPr lang="en-US" sz="1600" kern="1200" dirty="0"/>
            <a:t>  or calling the HHS Contact Center 855-889-7985</a:t>
          </a:r>
        </a:p>
      </dsp:txBody>
      <dsp:txXfrm>
        <a:off x="4453497" y="1653720"/>
        <a:ext cx="3209706" cy="21346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accent3"/>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accent3"/>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AC5E326-6110-418F-8168-38E8A4E2BCCA}" type="datetimeFigureOut">
              <a:rPr lang="en-US" smtClean="0"/>
              <a:t>3/14/2025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05B3E8C-38C3-4C42-8D73-458926BC6D62}" type="slidenum">
              <a:rPr lang="en-US" smtClean="0"/>
              <a:t>‹#›</a:t>
            </a:fld>
            <a:endParaRPr lang="en-US" dirty="0"/>
          </a:p>
        </p:txBody>
      </p:sp>
    </p:spTree>
    <p:extLst>
      <p:ext uri="{BB962C8B-B14F-4D97-AF65-F5344CB8AC3E}">
        <p14:creationId xmlns:p14="http://schemas.microsoft.com/office/powerpoint/2010/main" val="3604351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F8A12BC-CFDE-4B4F-B9BC-FC9B13A89E58}" type="datetimeFigureOut">
              <a:rPr lang="en-US" smtClean="0"/>
              <a:t>3/14/2025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31562EF-EC9C-49AB-83BB-F288ED77E380}" type="slidenum">
              <a:rPr lang="en-US" smtClean="0"/>
              <a:t>‹#›</a:t>
            </a:fld>
            <a:endParaRPr lang="en-US" dirty="0"/>
          </a:p>
        </p:txBody>
      </p:sp>
    </p:spTree>
    <p:extLst>
      <p:ext uri="{BB962C8B-B14F-4D97-AF65-F5344CB8AC3E}">
        <p14:creationId xmlns:p14="http://schemas.microsoft.com/office/powerpoint/2010/main" val="246602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healthcare.gov/immigrants/lawfully-present-immigrants/"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www.healthcare.gov/immigrants/immigration-statu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1</a:t>
            </a:fld>
            <a:endParaRPr lang="en-US" dirty="0"/>
          </a:p>
        </p:txBody>
      </p:sp>
    </p:spTree>
    <p:extLst>
      <p:ext uri="{BB962C8B-B14F-4D97-AF65-F5344CB8AC3E}">
        <p14:creationId xmlns:p14="http://schemas.microsoft.com/office/powerpoint/2010/main" val="2869692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43</a:t>
            </a:fld>
            <a:endParaRPr lang="en-US" dirty="0"/>
          </a:p>
        </p:txBody>
      </p:sp>
    </p:spTree>
    <p:extLst>
      <p:ext uri="{BB962C8B-B14F-4D97-AF65-F5344CB8AC3E}">
        <p14:creationId xmlns:p14="http://schemas.microsoft.com/office/powerpoint/2010/main" val="1277595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44</a:t>
            </a:fld>
            <a:endParaRPr lang="en-US" dirty="0"/>
          </a:p>
        </p:txBody>
      </p:sp>
    </p:spTree>
    <p:extLst>
      <p:ext uri="{BB962C8B-B14F-4D97-AF65-F5344CB8AC3E}">
        <p14:creationId xmlns:p14="http://schemas.microsoft.com/office/powerpoint/2010/main" val="4113192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45</a:t>
            </a:fld>
            <a:endParaRPr lang="en-US" dirty="0"/>
          </a:p>
        </p:txBody>
      </p:sp>
    </p:spTree>
    <p:extLst>
      <p:ext uri="{BB962C8B-B14F-4D97-AF65-F5344CB8AC3E}">
        <p14:creationId xmlns:p14="http://schemas.microsoft.com/office/powerpoint/2010/main" val="3167759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46</a:t>
            </a:fld>
            <a:endParaRPr lang="en-US" dirty="0"/>
          </a:p>
        </p:txBody>
      </p:sp>
    </p:spTree>
    <p:extLst>
      <p:ext uri="{BB962C8B-B14F-4D97-AF65-F5344CB8AC3E}">
        <p14:creationId xmlns:p14="http://schemas.microsoft.com/office/powerpoint/2010/main" val="3681700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47</a:t>
            </a:fld>
            <a:endParaRPr lang="en-US" dirty="0"/>
          </a:p>
        </p:txBody>
      </p:sp>
    </p:spTree>
    <p:extLst>
      <p:ext uri="{BB962C8B-B14F-4D97-AF65-F5344CB8AC3E}">
        <p14:creationId xmlns:p14="http://schemas.microsoft.com/office/powerpoint/2010/main" val="2558479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48</a:t>
            </a:fld>
            <a:endParaRPr lang="en-US" dirty="0"/>
          </a:p>
        </p:txBody>
      </p:sp>
    </p:spTree>
    <p:extLst>
      <p:ext uri="{BB962C8B-B14F-4D97-AF65-F5344CB8AC3E}">
        <p14:creationId xmlns:p14="http://schemas.microsoft.com/office/powerpoint/2010/main" val="506396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49</a:t>
            </a:fld>
            <a:endParaRPr lang="en-US" dirty="0"/>
          </a:p>
        </p:txBody>
      </p:sp>
    </p:spTree>
    <p:extLst>
      <p:ext uri="{BB962C8B-B14F-4D97-AF65-F5344CB8AC3E}">
        <p14:creationId xmlns:p14="http://schemas.microsoft.com/office/powerpoint/2010/main" val="2793477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50</a:t>
            </a:fld>
            <a:endParaRPr lang="en-US" dirty="0"/>
          </a:p>
        </p:txBody>
      </p:sp>
    </p:spTree>
    <p:extLst>
      <p:ext uri="{BB962C8B-B14F-4D97-AF65-F5344CB8AC3E}">
        <p14:creationId xmlns:p14="http://schemas.microsoft.com/office/powerpoint/2010/main" val="3845188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51</a:t>
            </a:fld>
            <a:endParaRPr lang="en-US" dirty="0"/>
          </a:p>
        </p:txBody>
      </p:sp>
    </p:spTree>
    <p:extLst>
      <p:ext uri="{BB962C8B-B14F-4D97-AF65-F5344CB8AC3E}">
        <p14:creationId xmlns:p14="http://schemas.microsoft.com/office/powerpoint/2010/main" val="280903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52</a:t>
            </a:fld>
            <a:endParaRPr lang="en-US" dirty="0"/>
          </a:p>
        </p:txBody>
      </p:sp>
    </p:spTree>
    <p:extLst>
      <p:ext uri="{BB962C8B-B14F-4D97-AF65-F5344CB8AC3E}">
        <p14:creationId xmlns:p14="http://schemas.microsoft.com/office/powerpoint/2010/main" val="110174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3</a:t>
            </a:fld>
            <a:endParaRPr lang="en-US" dirty="0"/>
          </a:p>
        </p:txBody>
      </p:sp>
    </p:spTree>
    <p:extLst>
      <p:ext uri="{BB962C8B-B14F-4D97-AF65-F5344CB8AC3E}">
        <p14:creationId xmlns:p14="http://schemas.microsoft.com/office/powerpoint/2010/main" val="4099480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54</a:t>
            </a:fld>
            <a:endParaRPr lang="en-US" dirty="0"/>
          </a:p>
        </p:txBody>
      </p:sp>
    </p:spTree>
    <p:extLst>
      <p:ext uri="{BB962C8B-B14F-4D97-AF65-F5344CB8AC3E}">
        <p14:creationId xmlns:p14="http://schemas.microsoft.com/office/powerpoint/2010/main" val="3373980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55</a:t>
            </a:fld>
            <a:endParaRPr lang="en-US" dirty="0"/>
          </a:p>
        </p:txBody>
      </p:sp>
    </p:spTree>
    <p:extLst>
      <p:ext uri="{BB962C8B-B14F-4D97-AF65-F5344CB8AC3E}">
        <p14:creationId xmlns:p14="http://schemas.microsoft.com/office/powerpoint/2010/main" val="3788245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56</a:t>
            </a:fld>
            <a:endParaRPr lang="en-US" dirty="0"/>
          </a:p>
        </p:txBody>
      </p:sp>
    </p:spTree>
    <p:extLst>
      <p:ext uri="{BB962C8B-B14F-4D97-AF65-F5344CB8AC3E}">
        <p14:creationId xmlns:p14="http://schemas.microsoft.com/office/powerpoint/2010/main" val="3430501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57</a:t>
            </a:fld>
            <a:endParaRPr lang="en-US" dirty="0"/>
          </a:p>
        </p:txBody>
      </p:sp>
    </p:spTree>
    <p:extLst>
      <p:ext uri="{BB962C8B-B14F-4D97-AF65-F5344CB8AC3E}">
        <p14:creationId xmlns:p14="http://schemas.microsoft.com/office/powerpoint/2010/main" val="2579273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58</a:t>
            </a:fld>
            <a:endParaRPr lang="en-US" dirty="0"/>
          </a:p>
        </p:txBody>
      </p:sp>
    </p:spTree>
    <p:extLst>
      <p:ext uri="{BB962C8B-B14F-4D97-AF65-F5344CB8AC3E}">
        <p14:creationId xmlns:p14="http://schemas.microsoft.com/office/powerpoint/2010/main" val="1964209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59</a:t>
            </a:fld>
            <a:endParaRPr lang="en-US" dirty="0"/>
          </a:p>
        </p:txBody>
      </p:sp>
    </p:spTree>
    <p:extLst>
      <p:ext uri="{BB962C8B-B14F-4D97-AF65-F5344CB8AC3E}">
        <p14:creationId xmlns:p14="http://schemas.microsoft.com/office/powerpoint/2010/main" val="1685441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60</a:t>
            </a:fld>
            <a:endParaRPr lang="en-US" dirty="0"/>
          </a:p>
        </p:txBody>
      </p:sp>
    </p:spTree>
    <p:extLst>
      <p:ext uri="{BB962C8B-B14F-4D97-AF65-F5344CB8AC3E}">
        <p14:creationId xmlns:p14="http://schemas.microsoft.com/office/powerpoint/2010/main" val="1141813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61</a:t>
            </a:fld>
            <a:endParaRPr lang="en-US" dirty="0"/>
          </a:p>
        </p:txBody>
      </p:sp>
    </p:spTree>
    <p:extLst>
      <p:ext uri="{BB962C8B-B14F-4D97-AF65-F5344CB8AC3E}">
        <p14:creationId xmlns:p14="http://schemas.microsoft.com/office/powerpoint/2010/main" val="2457343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62</a:t>
            </a:fld>
            <a:endParaRPr lang="en-US" dirty="0"/>
          </a:p>
        </p:txBody>
      </p:sp>
    </p:spTree>
    <p:extLst>
      <p:ext uri="{BB962C8B-B14F-4D97-AF65-F5344CB8AC3E}">
        <p14:creationId xmlns:p14="http://schemas.microsoft.com/office/powerpoint/2010/main" val="4171420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63</a:t>
            </a:fld>
            <a:endParaRPr lang="en-US" dirty="0"/>
          </a:p>
        </p:txBody>
      </p:sp>
    </p:spTree>
    <p:extLst>
      <p:ext uri="{BB962C8B-B14F-4D97-AF65-F5344CB8AC3E}">
        <p14:creationId xmlns:p14="http://schemas.microsoft.com/office/powerpoint/2010/main" val="68661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a:t>
            </a:fld>
            <a:endParaRPr lang="en-US" dirty="0"/>
          </a:p>
        </p:txBody>
      </p:sp>
    </p:spTree>
    <p:extLst>
      <p:ext uri="{BB962C8B-B14F-4D97-AF65-F5344CB8AC3E}">
        <p14:creationId xmlns:p14="http://schemas.microsoft.com/office/powerpoint/2010/main" val="1859397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64</a:t>
            </a:fld>
            <a:endParaRPr lang="en-US" dirty="0"/>
          </a:p>
        </p:txBody>
      </p:sp>
    </p:spTree>
    <p:extLst>
      <p:ext uri="{BB962C8B-B14F-4D97-AF65-F5344CB8AC3E}">
        <p14:creationId xmlns:p14="http://schemas.microsoft.com/office/powerpoint/2010/main" val="4282139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65</a:t>
            </a:fld>
            <a:endParaRPr lang="en-US" dirty="0"/>
          </a:p>
        </p:txBody>
      </p:sp>
    </p:spTree>
    <p:extLst>
      <p:ext uri="{BB962C8B-B14F-4D97-AF65-F5344CB8AC3E}">
        <p14:creationId xmlns:p14="http://schemas.microsoft.com/office/powerpoint/2010/main" val="668680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66</a:t>
            </a:fld>
            <a:endParaRPr lang="en-US" dirty="0"/>
          </a:p>
        </p:txBody>
      </p:sp>
    </p:spTree>
    <p:extLst>
      <p:ext uri="{BB962C8B-B14F-4D97-AF65-F5344CB8AC3E}">
        <p14:creationId xmlns:p14="http://schemas.microsoft.com/office/powerpoint/2010/main" val="242187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67</a:t>
            </a:fld>
            <a:endParaRPr lang="en-US" dirty="0"/>
          </a:p>
        </p:txBody>
      </p:sp>
    </p:spTree>
    <p:extLst>
      <p:ext uri="{BB962C8B-B14F-4D97-AF65-F5344CB8AC3E}">
        <p14:creationId xmlns:p14="http://schemas.microsoft.com/office/powerpoint/2010/main" val="2434758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68</a:t>
            </a:fld>
            <a:endParaRPr lang="en-US" dirty="0"/>
          </a:p>
        </p:txBody>
      </p:sp>
    </p:spTree>
    <p:extLst>
      <p:ext uri="{BB962C8B-B14F-4D97-AF65-F5344CB8AC3E}">
        <p14:creationId xmlns:p14="http://schemas.microsoft.com/office/powerpoint/2010/main" val="3797404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69</a:t>
            </a:fld>
            <a:endParaRPr lang="en-US" dirty="0"/>
          </a:p>
        </p:txBody>
      </p:sp>
    </p:spTree>
    <p:extLst>
      <p:ext uri="{BB962C8B-B14F-4D97-AF65-F5344CB8AC3E}">
        <p14:creationId xmlns:p14="http://schemas.microsoft.com/office/powerpoint/2010/main" val="4177337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70</a:t>
            </a:fld>
            <a:endParaRPr lang="en-US" dirty="0"/>
          </a:p>
        </p:txBody>
      </p:sp>
    </p:spTree>
    <p:extLst>
      <p:ext uri="{BB962C8B-B14F-4D97-AF65-F5344CB8AC3E}">
        <p14:creationId xmlns:p14="http://schemas.microsoft.com/office/powerpoint/2010/main" val="1304675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71</a:t>
            </a:fld>
            <a:endParaRPr lang="en-US" dirty="0"/>
          </a:p>
        </p:txBody>
      </p:sp>
    </p:spTree>
    <p:extLst>
      <p:ext uri="{BB962C8B-B14F-4D97-AF65-F5344CB8AC3E}">
        <p14:creationId xmlns:p14="http://schemas.microsoft.com/office/powerpoint/2010/main" val="3075949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73</a:t>
            </a:fld>
            <a:endParaRPr lang="en-US" dirty="0"/>
          </a:p>
        </p:txBody>
      </p:sp>
    </p:spTree>
    <p:extLst>
      <p:ext uri="{BB962C8B-B14F-4D97-AF65-F5344CB8AC3E}">
        <p14:creationId xmlns:p14="http://schemas.microsoft.com/office/powerpoint/2010/main" val="409466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74</a:t>
            </a:fld>
            <a:endParaRPr lang="en-US" dirty="0"/>
          </a:p>
        </p:txBody>
      </p:sp>
    </p:spTree>
    <p:extLst>
      <p:ext uri="{BB962C8B-B14F-4D97-AF65-F5344CB8AC3E}">
        <p14:creationId xmlns:p14="http://schemas.microsoft.com/office/powerpoint/2010/main" val="62380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a:t>
            </a:fld>
            <a:endParaRPr lang="en-US" dirty="0"/>
          </a:p>
        </p:txBody>
      </p:sp>
    </p:spTree>
    <p:extLst>
      <p:ext uri="{BB962C8B-B14F-4D97-AF65-F5344CB8AC3E}">
        <p14:creationId xmlns:p14="http://schemas.microsoft.com/office/powerpoint/2010/main" val="1046916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75</a:t>
            </a:fld>
            <a:endParaRPr lang="en-US" dirty="0"/>
          </a:p>
        </p:txBody>
      </p:sp>
    </p:spTree>
    <p:extLst>
      <p:ext uri="{BB962C8B-B14F-4D97-AF65-F5344CB8AC3E}">
        <p14:creationId xmlns:p14="http://schemas.microsoft.com/office/powerpoint/2010/main" val="18003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76</a:t>
            </a:fld>
            <a:endParaRPr lang="en-US" dirty="0"/>
          </a:p>
        </p:txBody>
      </p:sp>
    </p:spTree>
    <p:extLst>
      <p:ext uri="{BB962C8B-B14F-4D97-AF65-F5344CB8AC3E}">
        <p14:creationId xmlns:p14="http://schemas.microsoft.com/office/powerpoint/2010/main" val="2554549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Note: </a:t>
            </a:r>
            <a:r>
              <a:rPr lang="en-US" dirty="0"/>
              <a:t>The following clarifying language is only displayed for clients applying for PE BCCT/PE Pregnant woman upon answering ‘No’ to ‘Were you born in U.S?’ and ‘Do you have eligible immigration status?’ questions: </a:t>
            </a:r>
          </a:p>
          <a:p>
            <a:pPr defTabSz="931774">
              <a:defRPr/>
            </a:pPr>
            <a:r>
              <a:rPr lang="en-US" dirty="0"/>
              <a:t>‘Answering the question below is optional. A pregnant woman or BCCT applicant will get accurate PE results if this question is not answered, but this information will be needed if this individual is applying for ongoing Medicaid’</a:t>
            </a:r>
          </a:p>
        </p:txBody>
      </p:sp>
      <p:sp>
        <p:nvSpPr>
          <p:cNvPr id="4" name="Slide Number Placeholder 3"/>
          <p:cNvSpPr>
            <a:spLocks noGrp="1"/>
          </p:cNvSpPr>
          <p:nvPr>
            <p:ph type="sldNum" sz="quarter" idx="5"/>
          </p:nvPr>
        </p:nvSpPr>
        <p:spPr/>
        <p:txBody>
          <a:bodyPr/>
          <a:lstStyle/>
          <a:p>
            <a:fld id="{531562EF-EC9C-49AB-83BB-F288ED77E380}" type="slidenum">
              <a:rPr lang="en-US" smtClean="0"/>
              <a:t>77</a:t>
            </a:fld>
            <a:endParaRPr lang="en-US" dirty="0"/>
          </a:p>
        </p:txBody>
      </p:sp>
    </p:spTree>
    <p:extLst>
      <p:ext uri="{BB962C8B-B14F-4D97-AF65-F5344CB8AC3E}">
        <p14:creationId xmlns:p14="http://schemas.microsoft.com/office/powerpoint/2010/main" val="867588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US" sz="1200" kern="1200" dirty="0">
                <a:solidFill>
                  <a:schemeClr val="tx1"/>
                </a:solidFill>
                <a:effectLst/>
                <a:latin typeface="+mn-lt"/>
                <a:ea typeface="+mn-ea"/>
                <a:cs typeface="+mn-cs"/>
              </a:rPr>
              <a:t>The 2021 Consolidated Appropriations Act (CAA) was signed into law on December 27, 2020. Section 208 of the CAA adds Medicaid coverage for citizens of Palau, the Marshall Islands, and the Federated States of Micronesia living in the United States through treaties known as the Compacts of Free Association (COFA). </a:t>
            </a:r>
            <a:endParaRPr lang="en-US" u="none" baseline="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78</a:t>
            </a:fld>
            <a:endParaRPr lang="en-US" dirty="0"/>
          </a:p>
        </p:txBody>
      </p:sp>
    </p:spTree>
    <p:extLst>
      <p:ext uri="{BB962C8B-B14F-4D97-AF65-F5344CB8AC3E}">
        <p14:creationId xmlns:p14="http://schemas.microsoft.com/office/powerpoint/2010/main" val="3944093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79</a:t>
            </a:fld>
            <a:endParaRPr lang="en-US" dirty="0"/>
          </a:p>
        </p:txBody>
      </p:sp>
    </p:spTree>
    <p:extLst>
      <p:ext uri="{BB962C8B-B14F-4D97-AF65-F5344CB8AC3E}">
        <p14:creationId xmlns:p14="http://schemas.microsoft.com/office/powerpoint/2010/main" val="9041569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80</a:t>
            </a:fld>
            <a:endParaRPr lang="en-US" dirty="0"/>
          </a:p>
        </p:txBody>
      </p:sp>
    </p:spTree>
    <p:extLst>
      <p:ext uri="{BB962C8B-B14F-4D97-AF65-F5344CB8AC3E}">
        <p14:creationId xmlns:p14="http://schemas.microsoft.com/office/powerpoint/2010/main" val="3903710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hangingPunct="0"/>
            <a:r>
              <a:rPr lang="en-US" sz="1200" kern="1200" dirty="0">
                <a:solidFill>
                  <a:schemeClr val="tx1"/>
                </a:solidFill>
                <a:effectLst/>
                <a:latin typeface="+mn-lt"/>
                <a:ea typeface="+mn-ea"/>
                <a:cs typeface="+mn-cs"/>
              </a:rPr>
              <a:t>This chart includes eligible immigration status information.  More details for </a:t>
            </a:r>
            <a:r>
              <a:rPr lang="en-US" sz="1200" b="1" kern="1200" dirty="0">
                <a:solidFill>
                  <a:schemeClr val="tx1"/>
                </a:solidFill>
                <a:effectLst/>
                <a:latin typeface="+mn-lt"/>
                <a:ea typeface="+mn-ea"/>
                <a:cs typeface="+mn-cs"/>
              </a:rPr>
              <a:t>Adults</a:t>
            </a:r>
            <a:r>
              <a:rPr lang="en-US" sz="1200" kern="1200" dirty="0">
                <a:solidFill>
                  <a:schemeClr val="tx1"/>
                </a:solidFill>
                <a:effectLst/>
                <a:latin typeface="+mn-lt"/>
                <a:ea typeface="+mn-ea"/>
                <a:cs typeface="+mn-cs"/>
              </a:rPr>
              <a:t> can be found under the heading ‘Immigrants and Medicaid &amp; CHIP’ at</a:t>
            </a:r>
          </a:p>
          <a:p>
            <a:pPr fontAlgn="base" hangingPunct="0"/>
            <a:r>
              <a:rPr lang="en-US" sz="1200" u="sng" kern="1200" dirty="0">
                <a:solidFill>
                  <a:schemeClr val="tx1"/>
                </a:solidFill>
                <a:effectLst/>
                <a:latin typeface="+mn-lt"/>
                <a:ea typeface="+mn-ea"/>
                <a:cs typeface="+mn-cs"/>
                <a:hlinkClick r:id="rId3"/>
              </a:rPr>
              <a:t>www.healthcare.gov/immigrants/lawfully-present-immigrants/</a:t>
            </a:r>
            <a:r>
              <a:rPr lang="en-US" u="none" baseline="0" dirty="0">
                <a:solidFill>
                  <a:schemeClr val="bg1"/>
                </a:solidFill>
              </a:rPr>
              <a:t>. </a:t>
            </a:r>
            <a:endParaRPr lang="en-US" dirty="0"/>
          </a:p>
          <a:p>
            <a:pPr fontAlgn="base" hangingPunct="0"/>
            <a:endParaRPr lang="en-US" sz="1200" kern="1200" dirty="0">
              <a:solidFill>
                <a:schemeClr val="tx1"/>
              </a:solidFill>
              <a:effectLst/>
              <a:latin typeface="+mn-lt"/>
              <a:ea typeface="+mn-ea"/>
              <a:cs typeface="+mn-cs"/>
            </a:endParaRPr>
          </a:p>
          <a:p>
            <a:pPr fontAlgn="base" hangingPunct="0"/>
            <a:r>
              <a:rPr lang="en-US" sz="1200" kern="1200" dirty="0">
                <a:solidFill>
                  <a:schemeClr val="tx1"/>
                </a:solidFill>
                <a:effectLst/>
                <a:latin typeface="+mn-lt"/>
                <a:ea typeface="+mn-ea"/>
                <a:cs typeface="+mn-cs"/>
              </a:rPr>
              <a:t>More details for </a:t>
            </a:r>
            <a:r>
              <a:rPr lang="en-US" sz="1200" b="1" kern="1200" dirty="0">
                <a:solidFill>
                  <a:schemeClr val="tx1"/>
                </a:solidFill>
                <a:effectLst/>
                <a:latin typeface="+mn-lt"/>
                <a:ea typeface="+mn-ea"/>
                <a:cs typeface="+mn-cs"/>
              </a:rPr>
              <a:t>Children</a:t>
            </a:r>
            <a:r>
              <a:rPr lang="en-US" sz="1200" kern="1200" dirty="0">
                <a:solidFill>
                  <a:schemeClr val="tx1"/>
                </a:solidFill>
                <a:effectLst/>
                <a:latin typeface="+mn-lt"/>
                <a:ea typeface="+mn-ea"/>
                <a:cs typeface="+mn-cs"/>
              </a:rPr>
              <a:t> can be found under the heading ‘Immigrants with the following statuses qualify to use the Marketplace’ at:</a:t>
            </a:r>
          </a:p>
          <a:p>
            <a:pPr fontAlgn="base" hangingPunct="0"/>
            <a:r>
              <a:rPr lang="en-US" sz="1200" u="sng" kern="1200" dirty="0">
                <a:solidFill>
                  <a:schemeClr val="tx1"/>
                </a:solidFill>
                <a:effectLst/>
                <a:latin typeface="+mn-lt"/>
                <a:ea typeface="+mn-ea"/>
                <a:cs typeface="+mn-cs"/>
                <a:hlinkClick r:id="rId4"/>
              </a:rPr>
              <a:t>www.healthcare.gov/immigrants/immigration-status/</a:t>
            </a:r>
            <a:r>
              <a:rPr lang="en-US" sz="1200" kern="1200" dirty="0">
                <a:solidFill>
                  <a:schemeClr val="tx1"/>
                </a:solidFill>
                <a:effectLst/>
                <a:latin typeface="+mn-lt"/>
                <a:ea typeface="+mn-ea"/>
                <a:cs typeface="+mn-cs"/>
              </a:rPr>
              <a:t>   </a:t>
            </a:r>
            <a:endParaRPr lang="en-US" u="none" baseline="0" dirty="0">
              <a:solidFill>
                <a:schemeClr val="bg1"/>
              </a:solidFill>
            </a:endParaRPr>
          </a:p>
        </p:txBody>
      </p:sp>
      <p:sp>
        <p:nvSpPr>
          <p:cNvPr id="4" name="Slide Number Placeholder 3"/>
          <p:cNvSpPr>
            <a:spLocks noGrp="1"/>
          </p:cNvSpPr>
          <p:nvPr>
            <p:ph type="sldNum" sz="quarter" idx="10"/>
          </p:nvPr>
        </p:nvSpPr>
        <p:spPr/>
        <p:txBody>
          <a:bodyPr/>
          <a:lstStyle/>
          <a:p>
            <a:fld id="{531562EF-EC9C-49AB-83BB-F288ED77E380}" type="slidenum">
              <a:rPr lang="en-US" smtClean="0"/>
              <a:t>81</a:t>
            </a:fld>
            <a:endParaRPr lang="en-US" dirty="0"/>
          </a:p>
        </p:txBody>
      </p:sp>
    </p:spTree>
    <p:extLst>
      <p:ext uri="{BB962C8B-B14F-4D97-AF65-F5344CB8AC3E}">
        <p14:creationId xmlns:p14="http://schemas.microsoft.com/office/powerpoint/2010/main" val="36866075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82</a:t>
            </a:fld>
            <a:endParaRPr lang="en-US" dirty="0"/>
          </a:p>
        </p:txBody>
      </p:sp>
    </p:spTree>
    <p:extLst>
      <p:ext uri="{BB962C8B-B14F-4D97-AF65-F5344CB8AC3E}">
        <p14:creationId xmlns:p14="http://schemas.microsoft.com/office/powerpoint/2010/main" val="2868767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83</a:t>
            </a:fld>
            <a:endParaRPr lang="en-US" dirty="0"/>
          </a:p>
        </p:txBody>
      </p:sp>
    </p:spTree>
    <p:extLst>
      <p:ext uri="{BB962C8B-B14F-4D97-AF65-F5344CB8AC3E}">
        <p14:creationId xmlns:p14="http://schemas.microsoft.com/office/powerpoint/2010/main" val="2620267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71</a:t>
            </a:r>
          </a:p>
        </p:txBody>
      </p:sp>
      <p:sp>
        <p:nvSpPr>
          <p:cNvPr id="4" name="Slide Number Placeholder 3"/>
          <p:cNvSpPr>
            <a:spLocks noGrp="1"/>
          </p:cNvSpPr>
          <p:nvPr>
            <p:ph type="sldNum" sz="quarter" idx="10"/>
          </p:nvPr>
        </p:nvSpPr>
        <p:spPr/>
        <p:txBody>
          <a:bodyPr/>
          <a:lstStyle/>
          <a:p>
            <a:fld id="{531562EF-EC9C-49AB-83BB-F288ED77E380}" type="slidenum">
              <a:rPr lang="en-US" smtClean="0"/>
              <a:t>84</a:t>
            </a:fld>
            <a:endParaRPr lang="en-US" dirty="0"/>
          </a:p>
        </p:txBody>
      </p:sp>
    </p:spTree>
    <p:extLst>
      <p:ext uri="{BB962C8B-B14F-4D97-AF65-F5344CB8AC3E}">
        <p14:creationId xmlns:p14="http://schemas.microsoft.com/office/powerpoint/2010/main" val="121411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37</a:t>
            </a:fld>
            <a:endParaRPr lang="en-US" dirty="0"/>
          </a:p>
        </p:txBody>
      </p:sp>
    </p:spTree>
    <p:extLst>
      <p:ext uri="{BB962C8B-B14F-4D97-AF65-F5344CB8AC3E}">
        <p14:creationId xmlns:p14="http://schemas.microsoft.com/office/powerpoint/2010/main" val="2492277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85</a:t>
            </a:fld>
            <a:endParaRPr lang="en-US" dirty="0"/>
          </a:p>
        </p:txBody>
      </p:sp>
    </p:spTree>
    <p:extLst>
      <p:ext uri="{BB962C8B-B14F-4D97-AF65-F5344CB8AC3E}">
        <p14:creationId xmlns:p14="http://schemas.microsoft.com/office/powerpoint/2010/main" val="4198287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86</a:t>
            </a:fld>
            <a:endParaRPr lang="en-US" dirty="0"/>
          </a:p>
        </p:txBody>
      </p:sp>
    </p:spTree>
    <p:extLst>
      <p:ext uri="{BB962C8B-B14F-4D97-AF65-F5344CB8AC3E}">
        <p14:creationId xmlns:p14="http://schemas.microsoft.com/office/powerpoint/2010/main" val="23734694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87</a:t>
            </a:fld>
            <a:endParaRPr lang="en-US" dirty="0"/>
          </a:p>
        </p:txBody>
      </p:sp>
    </p:spTree>
    <p:extLst>
      <p:ext uri="{BB962C8B-B14F-4D97-AF65-F5344CB8AC3E}">
        <p14:creationId xmlns:p14="http://schemas.microsoft.com/office/powerpoint/2010/main" val="382491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***Deleted the wording about collapsing and expanding the sections since all sections are expanded and can’t be collapsed</a:t>
            </a:r>
          </a:p>
          <a:p>
            <a:r>
              <a:rPr lang="en-US" dirty="0"/>
              <a:t>Added an effect to hopefully indicate scrolling down</a:t>
            </a:r>
          </a:p>
        </p:txBody>
      </p:sp>
      <p:sp>
        <p:nvSpPr>
          <p:cNvPr id="4" name="Slide Number Placeholder 3"/>
          <p:cNvSpPr>
            <a:spLocks noGrp="1"/>
          </p:cNvSpPr>
          <p:nvPr>
            <p:ph type="sldNum" sz="quarter" idx="10"/>
          </p:nvPr>
        </p:nvSpPr>
        <p:spPr/>
        <p:txBody>
          <a:bodyPr/>
          <a:lstStyle/>
          <a:p>
            <a:fld id="{531562EF-EC9C-49AB-83BB-F288ED77E380}" type="slidenum">
              <a:rPr lang="en-US" smtClean="0"/>
              <a:t>88</a:t>
            </a:fld>
            <a:endParaRPr lang="en-US" dirty="0"/>
          </a:p>
        </p:txBody>
      </p:sp>
    </p:spTree>
    <p:extLst>
      <p:ext uri="{BB962C8B-B14F-4D97-AF65-F5344CB8AC3E}">
        <p14:creationId xmlns:p14="http://schemas.microsoft.com/office/powerpoint/2010/main" val="610456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89</a:t>
            </a:fld>
            <a:endParaRPr lang="en-US" dirty="0"/>
          </a:p>
        </p:txBody>
      </p:sp>
    </p:spTree>
    <p:extLst>
      <p:ext uri="{BB962C8B-B14F-4D97-AF65-F5344CB8AC3E}">
        <p14:creationId xmlns:p14="http://schemas.microsoft.com/office/powerpoint/2010/main" val="1479844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90</a:t>
            </a:fld>
            <a:endParaRPr lang="en-US" dirty="0"/>
          </a:p>
        </p:txBody>
      </p:sp>
    </p:spTree>
    <p:extLst>
      <p:ext uri="{BB962C8B-B14F-4D97-AF65-F5344CB8AC3E}">
        <p14:creationId xmlns:p14="http://schemas.microsoft.com/office/powerpoint/2010/main" val="1765926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91</a:t>
            </a:fld>
            <a:endParaRPr lang="en-US" dirty="0"/>
          </a:p>
        </p:txBody>
      </p:sp>
    </p:spTree>
    <p:extLst>
      <p:ext uri="{BB962C8B-B14F-4D97-AF65-F5344CB8AC3E}">
        <p14:creationId xmlns:p14="http://schemas.microsoft.com/office/powerpoint/2010/main" val="26305109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92</a:t>
            </a:fld>
            <a:endParaRPr lang="en-US" dirty="0"/>
          </a:p>
        </p:txBody>
      </p:sp>
    </p:spTree>
    <p:extLst>
      <p:ext uri="{BB962C8B-B14F-4D97-AF65-F5344CB8AC3E}">
        <p14:creationId xmlns:p14="http://schemas.microsoft.com/office/powerpoint/2010/main" val="3509509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93</a:t>
            </a:fld>
            <a:endParaRPr lang="en-US" dirty="0"/>
          </a:p>
        </p:txBody>
      </p:sp>
    </p:spTree>
    <p:extLst>
      <p:ext uri="{BB962C8B-B14F-4D97-AF65-F5344CB8AC3E}">
        <p14:creationId xmlns:p14="http://schemas.microsoft.com/office/powerpoint/2010/main" val="6926790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94</a:t>
            </a:fld>
            <a:endParaRPr lang="en-US" dirty="0"/>
          </a:p>
        </p:txBody>
      </p:sp>
    </p:spTree>
    <p:extLst>
      <p:ext uri="{BB962C8B-B14F-4D97-AF65-F5344CB8AC3E}">
        <p14:creationId xmlns:p14="http://schemas.microsoft.com/office/powerpoint/2010/main" val="3278356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38</a:t>
            </a:fld>
            <a:endParaRPr lang="en-US" dirty="0"/>
          </a:p>
        </p:txBody>
      </p:sp>
    </p:spTree>
    <p:extLst>
      <p:ext uri="{BB962C8B-B14F-4D97-AF65-F5344CB8AC3E}">
        <p14:creationId xmlns:p14="http://schemas.microsoft.com/office/powerpoint/2010/main" val="14704041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95</a:t>
            </a:fld>
            <a:endParaRPr lang="en-US" dirty="0"/>
          </a:p>
        </p:txBody>
      </p:sp>
    </p:spTree>
    <p:extLst>
      <p:ext uri="{BB962C8B-B14F-4D97-AF65-F5344CB8AC3E}">
        <p14:creationId xmlns:p14="http://schemas.microsoft.com/office/powerpoint/2010/main" val="2172949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96</a:t>
            </a:fld>
            <a:endParaRPr lang="en-US" dirty="0"/>
          </a:p>
        </p:txBody>
      </p:sp>
    </p:spTree>
    <p:extLst>
      <p:ext uri="{BB962C8B-B14F-4D97-AF65-F5344CB8AC3E}">
        <p14:creationId xmlns:p14="http://schemas.microsoft.com/office/powerpoint/2010/main" val="2356566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97</a:t>
            </a:fld>
            <a:endParaRPr lang="en-US" dirty="0"/>
          </a:p>
        </p:txBody>
      </p:sp>
    </p:spTree>
    <p:extLst>
      <p:ext uri="{BB962C8B-B14F-4D97-AF65-F5344CB8AC3E}">
        <p14:creationId xmlns:p14="http://schemas.microsoft.com/office/powerpoint/2010/main" val="40467655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98</a:t>
            </a:fld>
            <a:endParaRPr lang="en-US" dirty="0"/>
          </a:p>
        </p:txBody>
      </p:sp>
    </p:spTree>
    <p:extLst>
      <p:ext uri="{BB962C8B-B14F-4D97-AF65-F5344CB8AC3E}">
        <p14:creationId xmlns:p14="http://schemas.microsoft.com/office/powerpoint/2010/main" val="33865668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99</a:t>
            </a:fld>
            <a:endParaRPr lang="en-US" dirty="0"/>
          </a:p>
        </p:txBody>
      </p:sp>
    </p:spTree>
    <p:extLst>
      <p:ext uri="{BB962C8B-B14F-4D97-AF65-F5344CB8AC3E}">
        <p14:creationId xmlns:p14="http://schemas.microsoft.com/office/powerpoint/2010/main" val="27196075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100</a:t>
            </a:fld>
            <a:endParaRPr lang="en-US" dirty="0"/>
          </a:p>
        </p:txBody>
      </p:sp>
    </p:spTree>
    <p:extLst>
      <p:ext uri="{BB962C8B-B14F-4D97-AF65-F5344CB8AC3E}">
        <p14:creationId xmlns:p14="http://schemas.microsoft.com/office/powerpoint/2010/main" val="9029835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101</a:t>
            </a:fld>
            <a:endParaRPr lang="en-US" dirty="0"/>
          </a:p>
        </p:txBody>
      </p:sp>
    </p:spTree>
    <p:extLst>
      <p:ext uri="{BB962C8B-B14F-4D97-AF65-F5344CB8AC3E}">
        <p14:creationId xmlns:p14="http://schemas.microsoft.com/office/powerpoint/2010/main" val="30067874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102</a:t>
            </a:fld>
            <a:endParaRPr lang="en-US" dirty="0"/>
          </a:p>
        </p:txBody>
      </p:sp>
    </p:spTree>
    <p:extLst>
      <p:ext uri="{BB962C8B-B14F-4D97-AF65-F5344CB8AC3E}">
        <p14:creationId xmlns:p14="http://schemas.microsoft.com/office/powerpoint/2010/main" val="9601405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103</a:t>
            </a:fld>
            <a:endParaRPr lang="en-US" dirty="0"/>
          </a:p>
        </p:txBody>
      </p:sp>
    </p:spTree>
    <p:extLst>
      <p:ext uri="{BB962C8B-B14F-4D97-AF65-F5344CB8AC3E}">
        <p14:creationId xmlns:p14="http://schemas.microsoft.com/office/powerpoint/2010/main" val="6660671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104</a:t>
            </a:fld>
            <a:endParaRPr lang="en-US" dirty="0"/>
          </a:p>
        </p:txBody>
      </p:sp>
    </p:spTree>
    <p:extLst>
      <p:ext uri="{BB962C8B-B14F-4D97-AF65-F5344CB8AC3E}">
        <p14:creationId xmlns:p14="http://schemas.microsoft.com/office/powerpoint/2010/main" val="3696823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39</a:t>
            </a:fld>
            <a:endParaRPr lang="en-US" dirty="0"/>
          </a:p>
        </p:txBody>
      </p:sp>
    </p:spTree>
    <p:extLst>
      <p:ext uri="{BB962C8B-B14F-4D97-AF65-F5344CB8AC3E}">
        <p14:creationId xmlns:p14="http://schemas.microsoft.com/office/powerpoint/2010/main" val="41090904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106</a:t>
            </a:fld>
            <a:endParaRPr lang="en-US" dirty="0"/>
          </a:p>
        </p:txBody>
      </p:sp>
    </p:spTree>
    <p:extLst>
      <p:ext uri="{BB962C8B-B14F-4D97-AF65-F5344CB8AC3E}">
        <p14:creationId xmlns:p14="http://schemas.microsoft.com/office/powerpoint/2010/main" val="30726674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109</a:t>
            </a:fld>
            <a:endParaRPr lang="en-US" dirty="0"/>
          </a:p>
        </p:txBody>
      </p:sp>
    </p:spTree>
    <p:extLst>
      <p:ext uri="{BB962C8B-B14F-4D97-AF65-F5344CB8AC3E}">
        <p14:creationId xmlns:p14="http://schemas.microsoft.com/office/powerpoint/2010/main" val="26558627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110</a:t>
            </a:fld>
            <a:endParaRPr lang="en-US" dirty="0"/>
          </a:p>
        </p:txBody>
      </p:sp>
    </p:spTree>
    <p:extLst>
      <p:ext uri="{BB962C8B-B14F-4D97-AF65-F5344CB8AC3E}">
        <p14:creationId xmlns:p14="http://schemas.microsoft.com/office/powerpoint/2010/main" val="20619309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112</a:t>
            </a:fld>
            <a:endParaRPr lang="en-US" dirty="0"/>
          </a:p>
        </p:txBody>
      </p:sp>
    </p:spTree>
    <p:extLst>
      <p:ext uri="{BB962C8B-B14F-4D97-AF65-F5344CB8AC3E}">
        <p14:creationId xmlns:p14="http://schemas.microsoft.com/office/powerpoint/2010/main" val="27719557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113</a:t>
            </a:fld>
            <a:endParaRPr lang="en-US" dirty="0"/>
          </a:p>
        </p:txBody>
      </p:sp>
    </p:spTree>
    <p:extLst>
      <p:ext uri="{BB962C8B-B14F-4D97-AF65-F5344CB8AC3E}">
        <p14:creationId xmlns:p14="http://schemas.microsoft.com/office/powerpoint/2010/main" val="31699637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116</a:t>
            </a:fld>
            <a:endParaRPr lang="en-US" dirty="0"/>
          </a:p>
        </p:txBody>
      </p:sp>
    </p:spTree>
    <p:extLst>
      <p:ext uri="{BB962C8B-B14F-4D97-AF65-F5344CB8AC3E}">
        <p14:creationId xmlns:p14="http://schemas.microsoft.com/office/powerpoint/2010/main" val="27525478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no longer shows the Name of the doc successfully uploaded</a:t>
            </a:r>
          </a:p>
        </p:txBody>
      </p:sp>
      <p:sp>
        <p:nvSpPr>
          <p:cNvPr id="4" name="Slide Number Placeholder 3"/>
          <p:cNvSpPr>
            <a:spLocks noGrp="1"/>
          </p:cNvSpPr>
          <p:nvPr>
            <p:ph type="sldNum" sz="quarter" idx="5"/>
          </p:nvPr>
        </p:nvSpPr>
        <p:spPr/>
        <p:txBody>
          <a:bodyPr/>
          <a:lstStyle/>
          <a:p>
            <a:fld id="{531562EF-EC9C-49AB-83BB-F288ED77E380}" type="slidenum">
              <a:rPr lang="en-US" smtClean="0"/>
              <a:t>117</a:t>
            </a:fld>
            <a:endParaRPr lang="en-US" dirty="0"/>
          </a:p>
        </p:txBody>
      </p:sp>
    </p:spTree>
    <p:extLst>
      <p:ext uri="{BB962C8B-B14F-4D97-AF65-F5344CB8AC3E}">
        <p14:creationId xmlns:p14="http://schemas.microsoft.com/office/powerpoint/2010/main" val="29438239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118</a:t>
            </a:fld>
            <a:endParaRPr lang="en-US" dirty="0"/>
          </a:p>
        </p:txBody>
      </p:sp>
    </p:spTree>
    <p:extLst>
      <p:ext uri="{BB962C8B-B14F-4D97-AF65-F5344CB8AC3E}">
        <p14:creationId xmlns:p14="http://schemas.microsoft.com/office/powerpoint/2010/main" val="25200827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119</a:t>
            </a:fld>
            <a:endParaRPr lang="en-US" dirty="0"/>
          </a:p>
        </p:txBody>
      </p:sp>
    </p:spTree>
    <p:extLst>
      <p:ext uri="{BB962C8B-B14F-4D97-AF65-F5344CB8AC3E}">
        <p14:creationId xmlns:p14="http://schemas.microsoft.com/office/powerpoint/2010/main" val="12351487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127</a:t>
            </a:fld>
            <a:endParaRPr lang="en-US" dirty="0"/>
          </a:p>
        </p:txBody>
      </p:sp>
    </p:spTree>
    <p:extLst>
      <p:ext uri="{BB962C8B-B14F-4D97-AF65-F5344CB8AC3E}">
        <p14:creationId xmlns:p14="http://schemas.microsoft.com/office/powerpoint/2010/main" val="1721655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41</a:t>
            </a:fld>
            <a:endParaRPr lang="en-US" dirty="0"/>
          </a:p>
        </p:txBody>
      </p:sp>
    </p:spTree>
    <p:extLst>
      <p:ext uri="{BB962C8B-B14F-4D97-AF65-F5344CB8AC3E}">
        <p14:creationId xmlns:p14="http://schemas.microsoft.com/office/powerpoint/2010/main" val="37829954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128</a:t>
            </a:fld>
            <a:endParaRPr lang="en-US" dirty="0"/>
          </a:p>
        </p:txBody>
      </p:sp>
    </p:spTree>
    <p:extLst>
      <p:ext uri="{BB962C8B-B14F-4D97-AF65-F5344CB8AC3E}">
        <p14:creationId xmlns:p14="http://schemas.microsoft.com/office/powerpoint/2010/main" val="25588914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131</a:t>
            </a:fld>
            <a:endParaRPr lang="en-US" dirty="0"/>
          </a:p>
        </p:txBody>
      </p:sp>
    </p:spTree>
    <p:extLst>
      <p:ext uri="{BB962C8B-B14F-4D97-AF65-F5344CB8AC3E}">
        <p14:creationId xmlns:p14="http://schemas.microsoft.com/office/powerpoint/2010/main" val="6607543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132</a:t>
            </a:fld>
            <a:endParaRPr lang="en-US" dirty="0"/>
          </a:p>
        </p:txBody>
      </p:sp>
    </p:spTree>
    <p:extLst>
      <p:ext uri="{BB962C8B-B14F-4D97-AF65-F5344CB8AC3E}">
        <p14:creationId xmlns:p14="http://schemas.microsoft.com/office/powerpoint/2010/main" val="41335744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134</a:t>
            </a:fld>
            <a:endParaRPr lang="en-US" dirty="0"/>
          </a:p>
        </p:txBody>
      </p:sp>
    </p:spTree>
    <p:extLst>
      <p:ext uri="{BB962C8B-B14F-4D97-AF65-F5344CB8AC3E}">
        <p14:creationId xmlns:p14="http://schemas.microsoft.com/office/powerpoint/2010/main" val="35296771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141</a:t>
            </a:fld>
            <a:endParaRPr lang="en-US" dirty="0"/>
          </a:p>
        </p:txBody>
      </p:sp>
    </p:spTree>
    <p:extLst>
      <p:ext uri="{BB962C8B-B14F-4D97-AF65-F5344CB8AC3E}">
        <p14:creationId xmlns:p14="http://schemas.microsoft.com/office/powerpoint/2010/main" val="40635616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142</a:t>
            </a:fld>
            <a:endParaRPr lang="en-US" dirty="0"/>
          </a:p>
        </p:txBody>
      </p:sp>
    </p:spTree>
    <p:extLst>
      <p:ext uri="{BB962C8B-B14F-4D97-AF65-F5344CB8AC3E}">
        <p14:creationId xmlns:p14="http://schemas.microsoft.com/office/powerpoint/2010/main" val="16936998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143</a:t>
            </a:fld>
            <a:endParaRPr lang="en-US" dirty="0"/>
          </a:p>
        </p:txBody>
      </p:sp>
    </p:spTree>
    <p:extLst>
      <p:ext uri="{BB962C8B-B14F-4D97-AF65-F5344CB8AC3E}">
        <p14:creationId xmlns:p14="http://schemas.microsoft.com/office/powerpoint/2010/main" val="12231186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144</a:t>
            </a:fld>
            <a:endParaRPr lang="en-US" dirty="0"/>
          </a:p>
        </p:txBody>
      </p:sp>
    </p:spTree>
    <p:extLst>
      <p:ext uri="{BB962C8B-B14F-4D97-AF65-F5344CB8AC3E}">
        <p14:creationId xmlns:p14="http://schemas.microsoft.com/office/powerpoint/2010/main" val="348956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42</a:t>
            </a:fld>
            <a:endParaRPr lang="en-US" dirty="0"/>
          </a:p>
        </p:txBody>
      </p:sp>
    </p:spTree>
    <p:extLst>
      <p:ext uri="{BB962C8B-B14F-4D97-AF65-F5344CB8AC3E}">
        <p14:creationId xmlns:p14="http://schemas.microsoft.com/office/powerpoint/2010/main" val="1793679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FB995D6-1A17-1E3A-9446-64FC617C253C}"/>
              </a:ext>
            </a:extLst>
          </p:cNvPr>
          <p:cNvSpPr/>
          <p:nvPr userDrawn="1"/>
        </p:nvSpPr>
        <p:spPr>
          <a:xfrm>
            <a:off x="628650" y="5037241"/>
            <a:ext cx="7886700" cy="114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423FE9-4474-0C07-A026-641A904F09E7}"/>
              </a:ext>
            </a:extLst>
          </p:cNvPr>
          <p:cNvSpPr>
            <a:spLocks noGrp="1"/>
          </p:cNvSpPr>
          <p:nvPr>
            <p:ph type="ctrTitle"/>
          </p:nvPr>
        </p:nvSpPr>
        <p:spPr>
          <a:xfrm>
            <a:off x="1143000" y="1801959"/>
            <a:ext cx="6858000" cy="2153592"/>
          </a:xfrm>
        </p:spPr>
        <p:txBody>
          <a:bodyPr anchor="b"/>
          <a:lstStyle>
            <a:lvl1pPr algn="ctr">
              <a:defRPr sz="4500">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B6D0F11-FE69-2831-03A5-FA0C04BB12C3}"/>
              </a:ext>
            </a:extLst>
          </p:cNvPr>
          <p:cNvSpPr>
            <a:spLocks noGrp="1"/>
          </p:cNvSpPr>
          <p:nvPr>
            <p:ph type="subTitle" idx="1"/>
          </p:nvPr>
        </p:nvSpPr>
        <p:spPr>
          <a:xfrm>
            <a:off x="1143000" y="4027470"/>
            <a:ext cx="6858000" cy="1009771"/>
          </a:xfrm>
        </p:spPr>
        <p:txBody>
          <a:bodyPr/>
          <a:lstStyle>
            <a:lvl1pPr marL="0" indent="0" algn="ct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37A3673-2B0F-7106-69FE-8552A5F5E52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2D460D-8349-346A-3937-00DF3DA786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E0AD-892D-FB09-59B8-DE69F0648441}"/>
              </a:ext>
            </a:extLst>
          </p:cNvPr>
          <p:cNvSpPr>
            <a:spLocks noGrp="1"/>
          </p:cNvSpPr>
          <p:nvPr>
            <p:ph type="sldNum" sz="quarter" idx="12"/>
          </p:nvPr>
        </p:nvSpPr>
        <p:spPr/>
        <p:txBody>
          <a:bodyPr/>
          <a:lstStyle>
            <a:lvl1pPr>
              <a:defRPr>
                <a:solidFill>
                  <a:schemeClr val="tx1"/>
                </a:solidFill>
              </a:defRPr>
            </a:lvl1pPr>
          </a:lstStyle>
          <a:p>
            <a:fld id="{E5C643EC-3C8A-4B36-B295-849099DC94D9}" type="slidenum">
              <a:rPr lang="en-US" smtClean="0"/>
              <a:pPr/>
              <a:t>‹#›</a:t>
            </a:fld>
            <a:endParaRPr lang="en-US" dirty="0"/>
          </a:p>
        </p:txBody>
      </p:sp>
      <p:pic>
        <p:nvPicPr>
          <p:cNvPr id="8" name="Picture 7">
            <a:extLst>
              <a:ext uri="{FF2B5EF4-FFF2-40B4-BE49-F238E27FC236}">
                <a16:creationId xmlns:a16="http://schemas.microsoft.com/office/drawing/2014/main" id="{BFF8C0E5-851B-63D7-8F02-5C277CA679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8651" y="687287"/>
            <a:ext cx="3316626" cy="808086"/>
          </a:xfrm>
          <a:prstGeom prst="rect">
            <a:avLst/>
          </a:prstGeom>
        </p:spPr>
      </p:pic>
      <p:grpSp>
        <p:nvGrpSpPr>
          <p:cNvPr id="16" name="Group 15">
            <a:extLst>
              <a:ext uri="{FF2B5EF4-FFF2-40B4-BE49-F238E27FC236}">
                <a16:creationId xmlns:a16="http://schemas.microsoft.com/office/drawing/2014/main" id="{DADE7D37-11C5-EE02-B1D7-0F8085C10FB7}"/>
              </a:ext>
            </a:extLst>
          </p:cNvPr>
          <p:cNvGrpSpPr/>
          <p:nvPr userDrawn="1"/>
        </p:nvGrpSpPr>
        <p:grpSpPr>
          <a:xfrm>
            <a:off x="628650" y="472030"/>
            <a:ext cx="7886701" cy="0"/>
            <a:chOff x="628649" y="4921321"/>
            <a:chExt cx="7886701" cy="0"/>
          </a:xfrm>
        </p:grpSpPr>
        <p:cxnSp>
          <p:nvCxnSpPr>
            <p:cNvPr id="10" name="Straight Connector 9">
              <a:extLst>
                <a:ext uri="{FF2B5EF4-FFF2-40B4-BE49-F238E27FC236}">
                  <a16:creationId xmlns:a16="http://schemas.microsoft.com/office/drawing/2014/main" id="{5E45D39E-9616-9E6D-84BE-39EA35468EC9}"/>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9A0738-9386-9D6F-7D87-BBC21DB0B77C}"/>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60495B-B816-21EB-0E90-43028EA633E4}"/>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3592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5089-3F2E-3586-E0EF-4787F12E0F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F13125-D453-776C-AF6D-5911C23C177F}"/>
              </a:ext>
            </a:extLst>
          </p:cNvPr>
          <p:cNvSpPr>
            <a:spLocks noGrp="1"/>
          </p:cNvSpPr>
          <p:nvPr>
            <p:ph idx="1"/>
          </p:nvPr>
        </p:nvSpPr>
        <p:spPr>
          <a:xfrm>
            <a:off x="628650" y="1825625"/>
            <a:ext cx="7886700" cy="41122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F5FC374-9B28-CDE8-8E70-14F51CA26A1F}"/>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7" name="Group 6">
            <a:extLst>
              <a:ext uri="{FF2B5EF4-FFF2-40B4-BE49-F238E27FC236}">
                <a16:creationId xmlns:a16="http://schemas.microsoft.com/office/drawing/2014/main" id="{C7B268A3-6036-C755-BD89-7CAB3544C20C}"/>
              </a:ext>
            </a:extLst>
          </p:cNvPr>
          <p:cNvGrpSpPr/>
          <p:nvPr userDrawn="1"/>
        </p:nvGrpSpPr>
        <p:grpSpPr>
          <a:xfrm>
            <a:off x="628650" y="6030348"/>
            <a:ext cx="7886701" cy="0"/>
            <a:chOff x="628649" y="4921321"/>
            <a:chExt cx="7886701" cy="0"/>
          </a:xfrm>
        </p:grpSpPr>
        <p:cxnSp>
          <p:nvCxnSpPr>
            <p:cNvPr id="8" name="Straight Connector 7">
              <a:extLst>
                <a:ext uri="{FF2B5EF4-FFF2-40B4-BE49-F238E27FC236}">
                  <a16:creationId xmlns:a16="http://schemas.microsoft.com/office/drawing/2014/main" id="{52AC5CCF-B54C-6762-DB5A-47E5617B89F3}"/>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8BD13A0-377B-714A-73EF-8A9896B615F6}"/>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CAB86E-803F-732F-11FB-A14AF8F5EE18}"/>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2" name="Graphic 11">
            <a:extLst>
              <a:ext uri="{FF2B5EF4-FFF2-40B4-BE49-F238E27FC236}">
                <a16:creationId xmlns:a16="http://schemas.microsoft.com/office/drawing/2014/main" id="{A19A2953-670D-E59D-B243-683CBB2E50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246805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2A02-F82E-491B-2648-3F9CE4E67CC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BBF43C8-23C3-89D4-F275-A8B4EF67C8C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1491BCC-AC10-E380-7A2C-D28AA1A612A2}"/>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7" name="Group 6">
            <a:extLst>
              <a:ext uri="{FF2B5EF4-FFF2-40B4-BE49-F238E27FC236}">
                <a16:creationId xmlns:a16="http://schemas.microsoft.com/office/drawing/2014/main" id="{C307126E-EE34-5877-675A-5B3CBA331548}"/>
              </a:ext>
            </a:extLst>
          </p:cNvPr>
          <p:cNvGrpSpPr/>
          <p:nvPr userDrawn="1"/>
        </p:nvGrpSpPr>
        <p:grpSpPr>
          <a:xfrm>
            <a:off x="628650" y="6030348"/>
            <a:ext cx="7886701" cy="0"/>
            <a:chOff x="628649" y="4921321"/>
            <a:chExt cx="7886701" cy="0"/>
          </a:xfrm>
        </p:grpSpPr>
        <p:cxnSp>
          <p:nvCxnSpPr>
            <p:cNvPr id="8" name="Straight Connector 7">
              <a:extLst>
                <a:ext uri="{FF2B5EF4-FFF2-40B4-BE49-F238E27FC236}">
                  <a16:creationId xmlns:a16="http://schemas.microsoft.com/office/drawing/2014/main" id="{41B1FDDA-8A11-9FCC-16BC-2EA7BB268168}"/>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FA03AF-7DC6-1E37-8E63-EEE50CBC2844}"/>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4E5A4E-FBF8-0D26-7A7B-839998489A10}"/>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4" name="Graphic 11">
            <a:extLst>
              <a:ext uri="{FF2B5EF4-FFF2-40B4-BE49-F238E27FC236}">
                <a16:creationId xmlns:a16="http://schemas.microsoft.com/office/drawing/2014/main" id="{5F96D639-52C7-7327-1378-87A621097CC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63604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D6C2D-B2D4-E0CB-7639-146B6AA11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9069F-141F-20A3-F590-6C157B5467E1}"/>
              </a:ext>
            </a:extLst>
          </p:cNvPr>
          <p:cNvSpPr>
            <a:spLocks noGrp="1"/>
          </p:cNvSpPr>
          <p:nvPr>
            <p:ph sz="half" idx="1"/>
          </p:nvPr>
        </p:nvSpPr>
        <p:spPr>
          <a:xfrm>
            <a:off x="643418" y="1825625"/>
            <a:ext cx="3871431" cy="3878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F47B7D-75FA-7683-5135-7BF8EA41CAF9}"/>
              </a:ext>
            </a:extLst>
          </p:cNvPr>
          <p:cNvSpPr>
            <a:spLocks noGrp="1"/>
          </p:cNvSpPr>
          <p:nvPr>
            <p:ph sz="half" idx="2"/>
          </p:nvPr>
        </p:nvSpPr>
        <p:spPr>
          <a:xfrm>
            <a:off x="4643918" y="1825625"/>
            <a:ext cx="3871431" cy="3878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3D3DE8D-DD7E-86DE-B234-A8162E2FB123}"/>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8" name="Group 7">
            <a:extLst>
              <a:ext uri="{FF2B5EF4-FFF2-40B4-BE49-F238E27FC236}">
                <a16:creationId xmlns:a16="http://schemas.microsoft.com/office/drawing/2014/main" id="{F0A1555F-F5D9-616B-8625-2970D90E3D2D}"/>
              </a:ext>
            </a:extLst>
          </p:cNvPr>
          <p:cNvGrpSpPr/>
          <p:nvPr userDrawn="1"/>
        </p:nvGrpSpPr>
        <p:grpSpPr>
          <a:xfrm>
            <a:off x="628650" y="6030348"/>
            <a:ext cx="7886701" cy="0"/>
            <a:chOff x="628649" y="4921321"/>
            <a:chExt cx="7886701" cy="0"/>
          </a:xfrm>
        </p:grpSpPr>
        <p:cxnSp>
          <p:nvCxnSpPr>
            <p:cNvPr id="9" name="Straight Connector 8">
              <a:extLst>
                <a:ext uri="{FF2B5EF4-FFF2-40B4-BE49-F238E27FC236}">
                  <a16:creationId xmlns:a16="http://schemas.microsoft.com/office/drawing/2014/main" id="{D43ECFEC-06B2-9CE4-869F-906810E25ED7}"/>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03A429-EEA5-5DEE-9BD8-1561E05C1AF6}"/>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C7F1D0-0293-7065-C4B1-CC64994BFAAF}"/>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5" name="Graphic 11">
            <a:extLst>
              <a:ext uri="{FF2B5EF4-FFF2-40B4-BE49-F238E27FC236}">
                <a16:creationId xmlns:a16="http://schemas.microsoft.com/office/drawing/2014/main" id="{23E932BC-8E24-2A1F-0A84-3B4EFF7CEA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2896748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0324-E17D-AD63-6F17-A78CBA5D590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E2C9A4-0972-3811-9956-57AB3DCA8874}"/>
              </a:ext>
            </a:extLst>
          </p:cNvPr>
          <p:cNvSpPr>
            <a:spLocks noGrp="1"/>
          </p:cNvSpPr>
          <p:nvPr>
            <p:ph type="body" idx="1"/>
          </p:nvPr>
        </p:nvSpPr>
        <p:spPr>
          <a:xfrm>
            <a:off x="629842" y="1681163"/>
            <a:ext cx="3868340" cy="823912"/>
          </a:xfrm>
        </p:spPr>
        <p:txBody>
          <a:bodyPr anchor="b"/>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7594918-CF29-6D81-5AF4-DD812EE03AAD}"/>
              </a:ext>
            </a:extLst>
          </p:cNvPr>
          <p:cNvSpPr>
            <a:spLocks noGrp="1"/>
          </p:cNvSpPr>
          <p:nvPr>
            <p:ph sz="half" idx="2"/>
          </p:nvPr>
        </p:nvSpPr>
        <p:spPr>
          <a:xfrm>
            <a:off x="629842" y="2505075"/>
            <a:ext cx="3868340" cy="3365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822BBE-90F6-FB72-FE04-9DFAEBFED9A4}"/>
              </a:ext>
            </a:extLst>
          </p:cNvPr>
          <p:cNvSpPr>
            <a:spLocks noGrp="1"/>
          </p:cNvSpPr>
          <p:nvPr>
            <p:ph type="body" sz="quarter" idx="3"/>
          </p:nvPr>
        </p:nvSpPr>
        <p:spPr>
          <a:xfrm>
            <a:off x="4629150" y="1681163"/>
            <a:ext cx="3887391" cy="823912"/>
          </a:xfrm>
        </p:spPr>
        <p:txBody>
          <a:bodyPr anchor="b"/>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4E345-39BE-3DD5-5D6F-A2EA38085206}"/>
              </a:ext>
            </a:extLst>
          </p:cNvPr>
          <p:cNvSpPr>
            <a:spLocks noGrp="1"/>
          </p:cNvSpPr>
          <p:nvPr>
            <p:ph sz="quarter" idx="4"/>
          </p:nvPr>
        </p:nvSpPr>
        <p:spPr>
          <a:xfrm>
            <a:off x="4629150" y="2505075"/>
            <a:ext cx="3887391" cy="33971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7217739-F582-D25C-84E4-89458126C705}"/>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10" name="Group 9">
            <a:extLst>
              <a:ext uri="{FF2B5EF4-FFF2-40B4-BE49-F238E27FC236}">
                <a16:creationId xmlns:a16="http://schemas.microsoft.com/office/drawing/2014/main" id="{EDFD9351-E308-8135-B013-FC44BFB752CB}"/>
              </a:ext>
            </a:extLst>
          </p:cNvPr>
          <p:cNvGrpSpPr/>
          <p:nvPr userDrawn="1"/>
        </p:nvGrpSpPr>
        <p:grpSpPr>
          <a:xfrm>
            <a:off x="628650" y="6030348"/>
            <a:ext cx="7886701" cy="0"/>
            <a:chOff x="628649" y="4921321"/>
            <a:chExt cx="7886701" cy="0"/>
          </a:xfrm>
        </p:grpSpPr>
        <p:cxnSp>
          <p:nvCxnSpPr>
            <p:cNvPr id="11" name="Straight Connector 10">
              <a:extLst>
                <a:ext uri="{FF2B5EF4-FFF2-40B4-BE49-F238E27FC236}">
                  <a16:creationId xmlns:a16="http://schemas.microsoft.com/office/drawing/2014/main" id="{24B83738-A38D-5503-14F0-AA8F188EB3C7}"/>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BF7FCF-8A33-55F8-C67B-097E68F2DCBA}"/>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ED0F67-A86C-4406-9473-679802873FD7}"/>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7" name="Graphic 11">
            <a:extLst>
              <a:ext uri="{FF2B5EF4-FFF2-40B4-BE49-F238E27FC236}">
                <a16:creationId xmlns:a16="http://schemas.microsoft.com/office/drawing/2014/main" id="{663E5FE9-3EA4-4354-7D6B-1E98105DB7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3137280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B86A-709E-28F1-019A-ABCA25BDDB2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793853F-43ED-5C8B-F9FA-E8D49CCC6C36}"/>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6" name="Group 5">
            <a:extLst>
              <a:ext uri="{FF2B5EF4-FFF2-40B4-BE49-F238E27FC236}">
                <a16:creationId xmlns:a16="http://schemas.microsoft.com/office/drawing/2014/main" id="{783474B4-B661-3A8E-541B-D4CB4F59CC0C}"/>
              </a:ext>
            </a:extLst>
          </p:cNvPr>
          <p:cNvGrpSpPr/>
          <p:nvPr userDrawn="1"/>
        </p:nvGrpSpPr>
        <p:grpSpPr>
          <a:xfrm>
            <a:off x="628650" y="6030348"/>
            <a:ext cx="7886701" cy="0"/>
            <a:chOff x="628649" y="4921321"/>
            <a:chExt cx="7886701" cy="0"/>
          </a:xfrm>
        </p:grpSpPr>
        <p:cxnSp>
          <p:nvCxnSpPr>
            <p:cNvPr id="7" name="Straight Connector 6">
              <a:extLst>
                <a:ext uri="{FF2B5EF4-FFF2-40B4-BE49-F238E27FC236}">
                  <a16:creationId xmlns:a16="http://schemas.microsoft.com/office/drawing/2014/main" id="{3A33A162-0A57-034B-5696-029E068A8707}"/>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BEC16E4-CAE6-4E15-CAB5-08B090052164}"/>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76A179-7F50-F0DC-1689-387168E88F72}"/>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3" name="Graphic 11">
            <a:extLst>
              <a:ext uri="{FF2B5EF4-FFF2-40B4-BE49-F238E27FC236}">
                <a16:creationId xmlns:a16="http://schemas.microsoft.com/office/drawing/2014/main" id="{947A0597-0953-48EF-C77E-FC526FDEBE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36911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0C5AFB-AEAC-E2B9-29BD-362CFC830101}"/>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5" name="Group 4">
            <a:extLst>
              <a:ext uri="{FF2B5EF4-FFF2-40B4-BE49-F238E27FC236}">
                <a16:creationId xmlns:a16="http://schemas.microsoft.com/office/drawing/2014/main" id="{A567F877-9455-3C25-484A-D995177AA0B0}"/>
              </a:ext>
            </a:extLst>
          </p:cNvPr>
          <p:cNvGrpSpPr/>
          <p:nvPr userDrawn="1"/>
        </p:nvGrpSpPr>
        <p:grpSpPr>
          <a:xfrm>
            <a:off x="628650" y="6030348"/>
            <a:ext cx="7886701" cy="0"/>
            <a:chOff x="628649" y="4921321"/>
            <a:chExt cx="7886701" cy="0"/>
          </a:xfrm>
        </p:grpSpPr>
        <p:cxnSp>
          <p:nvCxnSpPr>
            <p:cNvPr id="6" name="Straight Connector 5">
              <a:extLst>
                <a:ext uri="{FF2B5EF4-FFF2-40B4-BE49-F238E27FC236}">
                  <a16:creationId xmlns:a16="http://schemas.microsoft.com/office/drawing/2014/main" id="{521A60AA-3352-DEA4-7B93-8B9E4C75FE36}"/>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B776DB4-05F2-0838-C705-38FF64ED7F27}"/>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2869CC-4204-11EF-805F-7E22D5A22B40}"/>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 name="Graphic 11">
            <a:extLst>
              <a:ext uri="{FF2B5EF4-FFF2-40B4-BE49-F238E27FC236}">
                <a16:creationId xmlns:a16="http://schemas.microsoft.com/office/drawing/2014/main" id="{6C4837F5-01F2-9049-ECA0-090F08DE52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11845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C281-8034-7CC7-BE48-CCF7AE43CBB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2F4DACD-D6D9-A8C0-E597-AB2FE36265C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2C7CA4-81B1-2060-53FA-9C1C3E42631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1BF3AED4-8080-3EBD-7634-FEF8F019A85B}"/>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8" name="Group 7">
            <a:extLst>
              <a:ext uri="{FF2B5EF4-FFF2-40B4-BE49-F238E27FC236}">
                <a16:creationId xmlns:a16="http://schemas.microsoft.com/office/drawing/2014/main" id="{9BACE23F-CB39-CD16-CB65-22FA05EC120F}"/>
              </a:ext>
            </a:extLst>
          </p:cNvPr>
          <p:cNvGrpSpPr/>
          <p:nvPr userDrawn="1"/>
        </p:nvGrpSpPr>
        <p:grpSpPr>
          <a:xfrm>
            <a:off x="628650" y="6030348"/>
            <a:ext cx="7886701" cy="0"/>
            <a:chOff x="628649" y="4921321"/>
            <a:chExt cx="7886701" cy="0"/>
          </a:xfrm>
        </p:grpSpPr>
        <p:cxnSp>
          <p:nvCxnSpPr>
            <p:cNvPr id="9" name="Straight Connector 8">
              <a:extLst>
                <a:ext uri="{FF2B5EF4-FFF2-40B4-BE49-F238E27FC236}">
                  <a16:creationId xmlns:a16="http://schemas.microsoft.com/office/drawing/2014/main" id="{E87A13D3-3DEE-DD68-B354-C77FD9DEDC6F}"/>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551109-8E7F-1FFC-0A18-68C34D8534AD}"/>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BC8800-2A43-C17C-11E1-848280C67C46}"/>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5" name="Graphic 11">
            <a:extLst>
              <a:ext uri="{FF2B5EF4-FFF2-40B4-BE49-F238E27FC236}">
                <a16:creationId xmlns:a16="http://schemas.microsoft.com/office/drawing/2014/main" id="{0631B915-51EF-7910-8A2D-575F4D5AB7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2351738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30422-7603-233F-14E9-0A972676860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9EF429-16CE-5AD7-9769-C7B9D113133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CDC67754-BB27-230C-0E2A-8372B1A7BF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8DBE5FD1-325B-F59E-7E04-848FA045EC0D}"/>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8" name="Group 7">
            <a:extLst>
              <a:ext uri="{FF2B5EF4-FFF2-40B4-BE49-F238E27FC236}">
                <a16:creationId xmlns:a16="http://schemas.microsoft.com/office/drawing/2014/main" id="{C8FD666A-092D-9430-AF9D-6A5C7F74CA09}"/>
              </a:ext>
            </a:extLst>
          </p:cNvPr>
          <p:cNvGrpSpPr/>
          <p:nvPr userDrawn="1"/>
        </p:nvGrpSpPr>
        <p:grpSpPr>
          <a:xfrm>
            <a:off x="628650" y="6030348"/>
            <a:ext cx="7886701" cy="0"/>
            <a:chOff x="628649" y="4921321"/>
            <a:chExt cx="7886701" cy="0"/>
          </a:xfrm>
        </p:grpSpPr>
        <p:cxnSp>
          <p:nvCxnSpPr>
            <p:cNvPr id="9" name="Straight Connector 8">
              <a:extLst>
                <a:ext uri="{FF2B5EF4-FFF2-40B4-BE49-F238E27FC236}">
                  <a16:creationId xmlns:a16="http://schemas.microsoft.com/office/drawing/2014/main" id="{9A4DB600-B23B-9BBB-8FFF-6531E4D3249C}"/>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9E9396-EDF1-F2BE-6E3E-697B62EBEA32}"/>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96223A-BFC5-FBCC-9BC3-0E70D6F801CD}"/>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5" name="Graphic 11">
            <a:extLst>
              <a:ext uri="{FF2B5EF4-FFF2-40B4-BE49-F238E27FC236}">
                <a16:creationId xmlns:a16="http://schemas.microsoft.com/office/drawing/2014/main" id="{607558E1-B415-2FA1-3F01-ED470DB29F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3504484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761045-6CEA-8D8E-5D34-66B15187919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BE1943-FE2E-5DAB-5665-50D846DA77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1B09E9C-4962-01CC-C8B1-D7A6E0C0DF3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2DFE0FB-32A9-7479-6B2E-F8187F58452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2E4C7A4-EBF7-A282-DD6E-9CF9D89651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solidFill>
              </a:defRPr>
            </a:lvl1pPr>
          </a:lstStyle>
          <a:p>
            <a:fld id="{060017E3-0CEB-4BA9-92AF-EFA2BF5396E5}" type="slidenum">
              <a:rPr lang="en-US" smtClean="0"/>
              <a:pPr/>
              <a:t>‹#›</a:t>
            </a:fld>
            <a:endParaRPr lang="en-US" dirty="0"/>
          </a:p>
        </p:txBody>
      </p:sp>
    </p:spTree>
    <p:custDataLst>
      <p:tags r:id="rId11"/>
    </p:custDataLst>
    <p:extLst>
      <p:ext uri="{BB962C8B-B14F-4D97-AF65-F5344CB8AC3E}">
        <p14:creationId xmlns:p14="http://schemas.microsoft.com/office/powerpoint/2010/main" val="29016970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hf hdr="0" ftr="0" dt="0"/>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37160" indent="-274320" algn="l" defTabSz="685800" rtl="0" eaLnBrk="1" latinLnBrk="0" hangingPunct="1">
        <a:lnSpc>
          <a:spcPct val="90000"/>
        </a:lnSpc>
        <a:spcBef>
          <a:spcPts val="750"/>
        </a:spcBef>
        <a:buClr>
          <a:schemeClr val="accent1"/>
        </a:buClr>
        <a:buSzPct val="90000"/>
        <a:buFont typeface="Wingdings" panose="05000000000000000000" pitchFamily="2" charset="2"/>
        <a:buChar char="n"/>
        <a:defRPr sz="2100" kern="1200">
          <a:solidFill>
            <a:schemeClr val="tx1"/>
          </a:solidFill>
          <a:latin typeface="Gill Sans Nova" panose="020B0602020104020203" pitchFamily="34" charset="0"/>
          <a:ea typeface="+mn-ea"/>
          <a:cs typeface="+mn-cs"/>
        </a:defRPr>
      </a:lvl1pPr>
      <a:lvl2pPr marL="566928" indent="-274320" algn="l" defTabSz="685800" rtl="0" eaLnBrk="1" latinLnBrk="0" hangingPunct="1">
        <a:lnSpc>
          <a:spcPct val="90000"/>
        </a:lnSpc>
        <a:spcBef>
          <a:spcPts val="375"/>
        </a:spcBef>
        <a:buClr>
          <a:schemeClr val="accent3"/>
        </a:buClr>
        <a:buSzPct val="80000"/>
        <a:buFont typeface="Wingdings" panose="05000000000000000000" pitchFamily="2" charset="2"/>
        <a:buChar char="n"/>
        <a:defRPr sz="1800" kern="1200">
          <a:solidFill>
            <a:schemeClr val="tx1"/>
          </a:solidFill>
          <a:latin typeface="Gill Sans Nova" panose="020B06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image" Target="../media/image80.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04.xml"/><Relationship Id="rId5" Type="http://schemas.openxmlformats.org/officeDocument/2006/relationships/image" Target="../media/image82.png"/><Relationship Id="rId4" Type="http://schemas.openxmlformats.org/officeDocument/2006/relationships/image" Target="../media/image8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hyperlink" Target="mailto:IMCSC@dhs.state.ia.us" TargetMode="Externa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image" Target="../media/image83.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107.xml"/><Relationship Id="rId4" Type="http://schemas.openxmlformats.org/officeDocument/2006/relationships/image" Target="../media/image84.png"/></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87.png"/><Relationship Id="rId4" Type="http://schemas.openxmlformats.org/officeDocument/2006/relationships/image" Target="../media/image86.png"/></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89.png"/></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12.xml"/><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13.xml"/><Relationship Id="rId4" Type="http://schemas.openxmlformats.org/officeDocument/2006/relationships/image" Target="../media/image92.png"/></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15.xml"/><Relationship Id="rId5" Type="http://schemas.openxmlformats.org/officeDocument/2006/relationships/image" Target="../media/image93.png"/><Relationship Id="rId4" Type="http://schemas.openxmlformats.org/officeDocument/2006/relationships/hyperlink" Target="https://hhs.iowa.gov/media/10434/download?inline"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16.xml"/><Relationship Id="rId4" Type="http://schemas.openxmlformats.org/officeDocument/2006/relationships/image" Target="../media/image94.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19.xml"/><Relationship Id="rId5" Type="http://schemas.openxmlformats.org/officeDocument/2006/relationships/image" Target="../media/image97.png"/><Relationship Id="rId4" Type="http://schemas.openxmlformats.org/officeDocument/2006/relationships/image" Target="../media/image96.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98.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94.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125.xml"/><Relationship Id="rId6" Type="http://schemas.openxmlformats.org/officeDocument/2006/relationships/image" Target="../media/image104.png"/><Relationship Id="rId5" Type="http://schemas.openxmlformats.org/officeDocument/2006/relationships/hyperlink" Target="mailto:IMEMPEPSupport@dhs.state.ia.us" TargetMode="External"/><Relationship Id="rId4" Type="http://schemas.openxmlformats.org/officeDocument/2006/relationships/image" Target="../media/image103.png"/></Relationships>
</file>

<file path=ppt/slides/_rels/slide123.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128.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tags" Target="../tags/tag135.xml"/></Relationships>
</file>

<file path=ppt/slides/_rels/slide133.xml.rels><?xml version="1.0" encoding="UTF-8" standalone="yes"?>
<Relationships xmlns="http://schemas.openxmlformats.org/package/2006/relationships"><Relationship Id="rId3" Type="http://schemas.openxmlformats.org/officeDocument/2006/relationships/hyperlink" Target="mailto:IMEMPEPSupport@dhs.state.ia.us" TargetMode="External"/><Relationship Id="rId2" Type="http://schemas.openxmlformats.org/officeDocument/2006/relationships/slideLayout" Target="../slideLayouts/slideLayout2.xml"/><Relationship Id="rId1" Type="http://schemas.openxmlformats.org/officeDocument/2006/relationships/tags" Target="../tags/tag136.xml"/><Relationship Id="rId4" Type="http://schemas.openxmlformats.org/officeDocument/2006/relationships/image" Target="../media/image111.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37.xml"/><Relationship Id="rId5" Type="http://schemas.openxmlformats.org/officeDocument/2006/relationships/image" Target="../media/image112.png"/><Relationship Id="rId4" Type="http://schemas.openxmlformats.org/officeDocument/2006/relationships/hyperlink" Target="https://hhs.iowa.gov/ime/providers/tools-trainings-and-services/medicaid-initiatives/pe" TargetMode="External"/></Relationships>
</file>

<file path=ppt/slides/_rels/slide13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13.jpeg"/><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tags" Target="../tags/tag13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9.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0.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3.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45.xml"/><Relationship Id="rId5" Type="http://schemas.openxmlformats.org/officeDocument/2006/relationships/hyperlink" Target="mailto:imempepsupport@dhs.state.ia.us" TargetMode="External"/><Relationship Id="rId4" Type="http://schemas.openxmlformats.org/officeDocument/2006/relationships/hyperlink" Target="https://hhs.iowa.gov/ime/providers/tools-trainings-and-services/medicaid-initiatives/pe" TargetMode="Externa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5.xml.rels><?xml version="1.0" encoding="UTF-8" standalone="yes"?>
<Relationships xmlns="http://schemas.openxmlformats.org/package/2006/relationships"><Relationship Id="rId3" Type="http://schemas.openxmlformats.org/officeDocument/2006/relationships/hyperlink" Target="mailto:IMEMPEPSupport@dhs.state.ia.us" TargetMode="Externa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5.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cid:image002.png@01CFF512.6053B9F0"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45.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22.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5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54.xml"/><Relationship Id="rId5" Type="http://schemas.openxmlformats.org/officeDocument/2006/relationships/image" Target="../media/image27.jpe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57.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58.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6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34.pn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64.xm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65.xm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66.xml"/><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67.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71.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76.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77.xml"/><Relationship Id="rId5" Type="http://schemas.openxmlformats.org/officeDocument/2006/relationships/image" Target="../media/image47.png"/><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78.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79.xml"/><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80.xml"/><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51.png"/><Relationship Id="rId5" Type="http://schemas.openxmlformats.org/officeDocument/2006/relationships/hyperlink" Target="https://www.healthcare.gov/immigrants/immigration-status/" TargetMode="External"/><Relationship Id="rId4" Type="http://schemas.openxmlformats.org/officeDocument/2006/relationships/hyperlink" Target="https://www.healthcare.gov/immigrants/lawfully-present-immigrants/"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54.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84.xml"/><Relationship Id="rId5" Type="http://schemas.openxmlformats.org/officeDocument/2006/relationships/hyperlink" Target="https://www.healthcare.gov/immigrants/immigration-status/" TargetMode="External"/><Relationship Id="rId4" Type="http://schemas.openxmlformats.org/officeDocument/2006/relationships/hyperlink" Target="https://www.healthcare.gov/immigrants/lawfully-present-immigrants/" TargetMode="Externa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5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5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image" Target="../media/image58.png"/><Relationship Id="rId4" Type="http://schemas.openxmlformats.org/officeDocument/2006/relationships/image" Target="../media/image57.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62.png"/><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92.xml"/><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93.xml"/><Relationship Id="rId5" Type="http://schemas.openxmlformats.org/officeDocument/2006/relationships/image" Target="../media/image65.png"/><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94.xml"/><Relationship Id="rId5" Type="http://schemas.openxmlformats.org/officeDocument/2006/relationships/image" Target="../media/image67.png"/><Relationship Id="rId4" Type="http://schemas.openxmlformats.org/officeDocument/2006/relationships/image" Target="../media/image66.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68.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69.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97.xml"/><Relationship Id="rId5" Type="http://schemas.openxmlformats.org/officeDocument/2006/relationships/image" Target="../media/image71.png"/><Relationship Id="rId4" Type="http://schemas.openxmlformats.org/officeDocument/2006/relationships/image" Target="../media/image70.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98.xml"/><Relationship Id="rId5" Type="http://schemas.openxmlformats.org/officeDocument/2006/relationships/image" Target="../media/image73.png"/><Relationship Id="rId4" Type="http://schemas.openxmlformats.org/officeDocument/2006/relationships/image" Target="../media/image72.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99.xml"/><Relationship Id="rId5" Type="http://schemas.openxmlformats.org/officeDocument/2006/relationships/image" Target="../media/image74.png"/><Relationship Id="rId4" Type="http://schemas.openxmlformats.org/officeDocument/2006/relationships/image" Target="../media/image72.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00.xml"/><Relationship Id="rId5" Type="http://schemas.openxmlformats.org/officeDocument/2006/relationships/image" Target="../media/image76.png"/><Relationship Id="rId4" Type="http://schemas.openxmlformats.org/officeDocument/2006/relationships/image" Target="../media/image75.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01.xml"/><Relationship Id="rId4" Type="http://schemas.openxmlformats.org/officeDocument/2006/relationships/image" Target="../media/image77.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02.xml"/><Relationship Id="rId5" Type="http://schemas.openxmlformats.org/officeDocument/2006/relationships/image" Target="../media/image79.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0725-0F9B-4EDD-16C1-BB641A7079F4}"/>
              </a:ext>
            </a:extLst>
          </p:cNvPr>
          <p:cNvSpPr>
            <a:spLocks noGrp="1"/>
          </p:cNvSpPr>
          <p:nvPr>
            <p:ph type="ctrTitle"/>
          </p:nvPr>
        </p:nvSpPr>
        <p:spPr/>
        <p:txBody>
          <a:bodyPr>
            <a:normAutofit/>
          </a:bodyPr>
          <a:lstStyle/>
          <a:p>
            <a:r>
              <a:rPr lang="en-US" dirty="0"/>
              <a:t>Provider Education</a:t>
            </a:r>
          </a:p>
        </p:txBody>
      </p:sp>
      <p:sp>
        <p:nvSpPr>
          <p:cNvPr id="3" name="Subtitle 2">
            <a:extLst>
              <a:ext uri="{FF2B5EF4-FFF2-40B4-BE49-F238E27FC236}">
                <a16:creationId xmlns:a16="http://schemas.microsoft.com/office/drawing/2014/main" id="{402A9D47-331B-EC62-4A2A-F220691D75B4}"/>
              </a:ext>
            </a:extLst>
          </p:cNvPr>
          <p:cNvSpPr>
            <a:spLocks noGrp="1"/>
          </p:cNvSpPr>
          <p:nvPr>
            <p:ph type="subTitle" idx="1"/>
          </p:nvPr>
        </p:nvSpPr>
        <p:spPr/>
        <p:txBody>
          <a:bodyPr/>
          <a:lstStyle/>
          <a:p>
            <a:r>
              <a:rPr lang="en-US" dirty="0"/>
              <a:t>Medicaid Presumptive Eligibility (PE)                                           </a:t>
            </a:r>
            <a:br>
              <a:rPr lang="en-US" dirty="0"/>
            </a:br>
            <a:r>
              <a:rPr lang="en-US" dirty="0"/>
              <a:t>Policy and Medicaid Presumptive Eligibility Portal (MPEP) Training</a:t>
            </a:r>
          </a:p>
        </p:txBody>
      </p:sp>
    </p:spTree>
    <p:custDataLst>
      <p:tags r:id="rId1"/>
    </p:custDataLst>
    <p:extLst>
      <p:ext uri="{BB962C8B-B14F-4D97-AF65-F5344CB8AC3E}">
        <p14:creationId xmlns:p14="http://schemas.microsoft.com/office/powerpoint/2010/main" val="230694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79505-0617-8780-4326-3D907D6589DB}"/>
              </a:ext>
            </a:extLst>
          </p:cNvPr>
          <p:cNvSpPr>
            <a:spLocks noGrp="1"/>
          </p:cNvSpPr>
          <p:nvPr>
            <p:ph type="title"/>
          </p:nvPr>
        </p:nvSpPr>
        <p:spPr/>
        <p:txBody>
          <a:bodyPr>
            <a:normAutofit/>
          </a:bodyPr>
          <a:lstStyle/>
          <a:p>
            <a:r>
              <a:rPr lang="en-US" sz="3000" b="1" dirty="0"/>
              <a:t>QE Responsibilities: Process &amp; Inform </a:t>
            </a:r>
            <a:endParaRPr lang="en-US" sz="3000" b="1" dirty="0">
              <a:solidFill>
                <a:schemeClr val="tx2"/>
              </a:solidFill>
            </a:endParaRPr>
          </a:p>
        </p:txBody>
      </p:sp>
      <p:sp>
        <p:nvSpPr>
          <p:cNvPr id="3" name="Content Placeholder 2">
            <a:extLst>
              <a:ext uri="{FF2B5EF4-FFF2-40B4-BE49-F238E27FC236}">
                <a16:creationId xmlns:a16="http://schemas.microsoft.com/office/drawing/2014/main" id="{D6A2B3B2-F390-EDC8-575F-7E4B617DA686}"/>
              </a:ext>
            </a:extLst>
          </p:cNvPr>
          <p:cNvSpPr>
            <a:spLocks noGrp="1"/>
          </p:cNvSpPr>
          <p:nvPr>
            <p:ph idx="1"/>
          </p:nvPr>
        </p:nvSpPr>
        <p:spPr>
          <a:xfrm>
            <a:off x="628650" y="1825625"/>
            <a:ext cx="7886700" cy="2822575"/>
          </a:xfrm>
        </p:spPr>
        <p:txBody>
          <a:bodyPr anchor="ctr">
            <a:normAutofit/>
          </a:bodyPr>
          <a:lstStyle/>
          <a:p>
            <a:r>
              <a:rPr lang="en-US" sz="2800" dirty="0"/>
              <a:t>QE who fails to ensure that complete and accurate information is obtained from the applicant and entered into MPEP may lose the certification to act as QE and process PE applications. </a:t>
            </a:r>
          </a:p>
        </p:txBody>
      </p:sp>
      <p:sp>
        <p:nvSpPr>
          <p:cNvPr id="5" name="Slide Number Placeholder 4">
            <a:extLst>
              <a:ext uri="{FF2B5EF4-FFF2-40B4-BE49-F238E27FC236}">
                <a16:creationId xmlns:a16="http://schemas.microsoft.com/office/drawing/2014/main" id="{01B5DA90-4D88-3984-CDAA-1C6CF1757289}"/>
              </a:ext>
            </a:extLst>
          </p:cNvPr>
          <p:cNvSpPr>
            <a:spLocks noGrp="1"/>
          </p:cNvSpPr>
          <p:nvPr>
            <p:ph type="sldNum" sz="quarter" idx="12"/>
          </p:nvPr>
        </p:nvSpPr>
        <p:spPr/>
        <p:txBody>
          <a:bodyPr/>
          <a:lstStyle/>
          <a:p>
            <a:fld id="{060017E3-0CEB-4BA9-92AF-EFA2BF5396E5}" type="slidenum">
              <a:rPr lang="en-US" smtClean="0"/>
              <a:t>10</a:t>
            </a:fld>
            <a:endParaRPr lang="en-US" dirty="0"/>
          </a:p>
        </p:txBody>
      </p:sp>
    </p:spTree>
    <p:custDataLst>
      <p:tags r:id="rId1"/>
    </p:custDataLst>
    <p:extLst>
      <p:ext uri="{BB962C8B-B14F-4D97-AF65-F5344CB8AC3E}">
        <p14:creationId xmlns:p14="http://schemas.microsoft.com/office/powerpoint/2010/main" val="6019255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CED72E-6107-979A-5E48-CEC3A10C9786}"/>
              </a:ext>
            </a:extLst>
          </p:cNvPr>
          <p:cNvSpPr>
            <a:spLocks noGrp="1"/>
          </p:cNvSpPr>
          <p:nvPr>
            <p:ph type="title"/>
          </p:nvPr>
        </p:nvSpPr>
        <p:spPr/>
        <p:txBody>
          <a:bodyPr>
            <a:normAutofit/>
          </a:bodyPr>
          <a:lstStyle/>
          <a:p>
            <a:r>
              <a:rPr lang="en-US" b="1" dirty="0"/>
              <a:t>Other Information: Incarceration Status: Continued</a:t>
            </a:r>
          </a:p>
        </p:txBody>
      </p:sp>
      <p:sp>
        <p:nvSpPr>
          <p:cNvPr id="7" name="Content Placeholder 6">
            <a:extLst>
              <a:ext uri="{FF2B5EF4-FFF2-40B4-BE49-F238E27FC236}">
                <a16:creationId xmlns:a16="http://schemas.microsoft.com/office/drawing/2014/main" id="{32D6629F-AB5D-8A26-1D92-6805049B1AA8}"/>
              </a:ext>
            </a:extLst>
          </p:cNvPr>
          <p:cNvSpPr>
            <a:spLocks noGrp="1"/>
          </p:cNvSpPr>
          <p:nvPr>
            <p:ph idx="1"/>
          </p:nvPr>
        </p:nvSpPr>
        <p:spPr/>
        <p:txBody>
          <a:bodyPr>
            <a:normAutofit fontScale="85000" lnSpcReduction="20000"/>
          </a:bodyPr>
          <a:lstStyle/>
          <a:p>
            <a:r>
              <a:rPr lang="en-US" b="1" dirty="0"/>
              <a:t> </a:t>
            </a:r>
            <a:r>
              <a:rPr lang="en-US" sz="2400" dirty="0"/>
              <a:t>Upon selecting ‘Yes’ to ‘</a:t>
            </a:r>
            <a:r>
              <a:rPr lang="en-US" sz="2400" dirty="0">
                <a:cs typeface="Times New Roman" panose="02020603050405020304" pitchFamily="18" charset="0"/>
              </a:rPr>
              <a:t>Is anyone incarcerated (detained or jailed) or in a work release program?’</a:t>
            </a:r>
            <a:r>
              <a:rPr lang="en-US" sz="2400" dirty="0"/>
              <a:t>, ‘Is this person pending a court decision?’, ‘Start Date’, ‘Is this person in a work release program?’, and ‘Work Release Start Date’ fields become mandatory. If the information is known, please provide the correct responses. If the applicant does not know this information or if the information is being entered from a Paper Application, follow the instructions below:</a:t>
            </a:r>
          </a:p>
          <a:p>
            <a:endParaRPr lang="en-US" sz="2400" dirty="0"/>
          </a:p>
          <a:p>
            <a:endParaRPr lang="en-US" sz="2400" dirty="0"/>
          </a:p>
          <a:p>
            <a:endParaRPr lang="en-US" sz="2400" dirty="0"/>
          </a:p>
          <a:p>
            <a:r>
              <a:rPr lang="en-US" dirty="0"/>
              <a:t>Note: This question is asked  for each person listed on the application. Review the application and complete Incarceration Status for all ‘Yes’ responses. </a:t>
            </a:r>
          </a:p>
          <a:p>
            <a:r>
              <a:rPr lang="en-US" dirty="0"/>
              <a:t>‘Is this person pending a court decision?’ and ‘Is this person in a work release program?’- Select ‘No’</a:t>
            </a:r>
          </a:p>
          <a:p>
            <a:r>
              <a:rPr lang="en-US" dirty="0"/>
              <a:t>‘Start Date</a:t>
            </a:r>
            <a:r>
              <a:rPr lang="en-US"/>
              <a:t>’ field </a:t>
            </a:r>
            <a:r>
              <a:rPr lang="en-US" dirty="0"/>
              <a:t>- Enter this first day of the month in which the applicant is seeking eligibility </a:t>
            </a:r>
          </a:p>
          <a:p>
            <a:endParaRPr lang="en-US" dirty="0"/>
          </a:p>
        </p:txBody>
      </p:sp>
      <p:pic>
        <p:nvPicPr>
          <p:cNvPr id="8" name="Picture 2">
            <a:extLst>
              <a:ext uri="{FF2B5EF4-FFF2-40B4-BE49-F238E27FC236}">
                <a16:creationId xmlns:a16="http://schemas.microsoft.com/office/drawing/2014/main" id="{0F01534D-E81A-0488-A873-3B79C8BAA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505200"/>
            <a:ext cx="6400800" cy="680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a:extLst>
              <a:ext uri="{FF2B5EF4-FFF2-40B4-BE49-F238E27FC236}">
                <a16:creationId xmlns:a16="http://schemas.microsoft.com/office/drawing/2014/main" id="{6CC0DB9C-B732-2C69-2749-E2F777B190B1}"/>
              </a:ext>
            </a:extLst>
          </p:cNvPr>
          <p:cNvSpPr>
            <a:spLocks noGrp="1"/>
          </p:cNvSpPr>
          <p:nvPr>
            <p:ph type="sldNum" sz="quarter" idx="12"/>
          </p:nvPr>
        </p:nvSpPr>
        <p:spPr/>
        <p:txBody>
          <a:bodyPr/>
          <a:lstStyle/>
          <a:p>
            <a:fld id="{060017E3-0CEB-4BA9-92AF-EFA2BF5396E5}" type="slidenum">
              <a:rPr lang="en-US" smtClean="0"/>
              <a:t>100</a:t>
            </a:fld>
            <a:endParaRPr lang="en-US" dirty="0"/>
          </a:p>
        </p:txBody>
      </p:sp>
    </p:spTree>
    <p:custDataLst>
      <p:tags r:id="rId1"/>
    </p:custDataLst>
    <p:extLst>
      <p:ext uri="{BB962C8B-B14F-4D97-AF65-F5344CB8AC3E}">
        <p14:creationId xmlns:p14="http://schemas.microsoft.com/office/powerpoint/2010/main" val="22247156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0E652-2AC2-0EEB-1A1E-C978E36FEC1F}"/>
              </a:ext>
            </a:extLst>
          </p:cNvPr>
          <p:cNvSpPr>
            <a:spLocks noGrp="1"/>
          </p:cNvSpPr>
          <p:nvPr>
            <p:ph type="title"/>
          </p:nvPr>
        </p:nvSpPr>
        <p:spPr/>
        <p:txBody>
          <a:bodyPr>
            <a:normAutofit/>
          </a:bodyPr>
          <a:lstStyle/>
          <a:p>
            <a:r>
              <a:rPr lang="en-US" b="1" dirty="0"/>
              <a:t>Other Information:  Authorized Representative</a:t>
            </a:r>
          </a:p>
        </p:txBody>
      </p:sp>
      <p:sp>
        <p:nvSpPr>
          <p:cNvPr id="6" name="Content Placeholder 5">
            <a:extLst>
              <a:ext uri="{FF2B5EF4-FFF2-40B4-BE49-F238E27FC236}">
                <a16:creationId xmlns:a16="http://schemas.microsoft.com/office/drawing/2014/main" id="{93D5F670-E427-BACE-FE8D-E9DA0B4F28F2}"/>
              </a:ext>
            </a:extLst>
          </p:cNvPr>
          <p:cNvSpPr>
            <a:spLocks noGrp="1"/>
          </p:cNvSpPr>
          <p:nvPr>
            <p:ph idx="1"/>
          </p:nvPr>
        </p:nvSpPr>
        <p:spPr>
          <a:xfrm>
            <a:off x="400943" y="1636895"/>
            <a:ext cx="3962400" cy="1817939"/>
          </a:xfrm>
        </p:spPr>
        <p:txBody>
          <a:bodyPr>
            <a:normAutofit fontScale="92500" lnSpcReduction="20000"/>
          </a:bodyPr>
          <a:lstStyle/>
          <a:p>
            <a:r>
              <a:rPr lang="en-US" dirty="0"/>
              <a:t>On this page, applicants may choose to add an Authorized Representative.  </a:t>
            </a:r>
          </a:p>
          <a:p>
            <a:r>
              <a:rPr lang="en-US" dirty="0"/>
              <a:t>An authorized representative is an individual or organization, identified by the applicant, with whom Medicaid application and benefits information may be shared.</a:t>
            </a:r>
          </a:p>
          <a:p>
            <a:endParaRPr lang="en-US" dirty="0"/>
          </a:p>
        </p:txBody>
      </p:sp>
      <p:sp>
        <p:nvSpPr>
          <p:cNvPr id="18" name="Slide Number Placeholder 17">
            <a:extLst>
              <a:ext uri="{FF2B5EF4-FFF2-40B4-BE49-F238E27FC236}">
                <a16:creationId xmlns:a16="http://schemas.microsoft.com/office/drawing/2014/main" id="{625E6EC6-2BD2-1A9E-87D8-EF0A225B1EF6}"/>
              </a:ext>
            </a:extLst>
          </p:cNvPr>
          <p:cNvSpPr>
            <a:spLocks noGrp="1"/>
          </p:cNvSpPr>
          <p:nvPr>
            <p:ph type="sldNum" sz="quarter" idx="12"/>
          </p:nvPr>
        </p:nvSpPr>
        <p:spPr/>
        <p:txBody>
          <a:bodyPr/>
          <a:lstStyle/>
          <a:p>
            <a:fld id="{060017E3-0CEB-4BA9-92AF-EFA2BF5396E5}" type="slidenum">
              <a:rPr lang="en-US" smtClean="0"/>
              <a:t>101</a:t>
            </a:fld>
            <a:endParaRPr lang="en-US" dirty="0"/>
          </a:p>
        </p:txBody>
      </p:sp>
      <p:pic>
        <p:nvPicPr>
          <p:cNvPr id="3" name="Picture 2">
            <a:extLst>
              <a:ext uri="{FF2B5EF4-FFF2-40B4-BE49-F238E27FC236}">
                <a16:creationId xmlns:a16="http://schemas.microsoft.com/office/drawing/2014/main" id="{A11A43C9-4D19-E0B3-2521-3AB05B463A19}"/>
              </a:ext>
            </a:extLst>
          </p:cNvPr>
          <p:cNvPicPr>
            <a:picLocks noChangeAspect="1"/>
          </p:cNvPicPr>
          <p:nvPr/>
        </p:nvPicPr>
        <p:blipFill>
          <a:blip r:embed="rId4"/>
          <a:stretch>
            <a:fillRect/>
          </a:stretch>
        </p:blipFill>
        <p:spPr>
          <a:xfrm>
            <a:off x="133350" y="3646054"/>
            <a:ext cx="4728830" cy="2470285"/>
          </a:xfrm>
          <a:prstGeom prst="rect">
            <a:avLst/>
          </a:prstGeom>
        </p:spPr>
      </p:pic>
      <p:sp>
        <p:nvSpPr>
          <p:cNvPr id="17" name="Rectangle: Rounded Corners 16">
            <a:extLst>
              <a:ext uri="{FF2B5EF4-FFF2-40B4-BE49-F238E27FC236}">
                <a16:creationId xmlns:a16="http://schemas.microsoft.com/office/drawing/2014/main" id="{6B7980EF-A0FB-0FE9-9C36-F39749064D4B}"/>
              </a:ext>
            </a:extLst>
          </p:cNvPr>
          <p:cNvSpPr/>
          <p:nvPr/>
        </p:nvSpPr>
        <p:spPr>
          <a:xfrm>
            <a:off x="471449" y="5410200"/>
            <a:ext cx="3567151" cy="21687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AE62A185-0278-2701-EA6B-498B719CB987}"/>
              </a:ext>
            </a:extLst>
          </p:cNvPr>
          <p:cNvSpPr/>
          <p:nvPr/>
        </p:nvSpPr>
        <p:spPr>
          <a:xfrm>
            <a:off x="3550610" y="4130715"/>
            <a:ext cx="609600" cy="28888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D7A4E641-E680-3BD5-3B98-7C2AD6E8F4CD}"/>
              </a:ext>
            </a:extLst>
          </p:cNvPr>
          <p:cNvPicPr>
            <a:picLocks noChangeAspect="1"/>
          </p:cNvPicPr>
          <p:nvPr/>
        </p:nvPicPr>
        <p:blipFill rotWithShape="1">
          <a:blip r:embed="rId5"/>
          <a:srcRect l="-88" t="-768" r="1"/>
          <a:stretch/>
        </p:blipFill>
        <p:spPr>
          <a:xfrm>
            <a:off x="4572000" y="1004350"/>
            <a:ext cx="4152007" cy="5620651"/>
          </a:xfrm>
          <a:prstGeom prst="rect">
            <a:avLst/>
          </a:prstGeom>
        </p:spPr>
      </p:pic>
      <p:sp>
        <p:nvSpPr>
          <p:cNvPr id="15" name="Rectangle: Rounded Corners 14">
            <a:extLst>
              <a:ext uri="{FF2B5EF4-FFF2-40B4-BE49-F238E27FC236}">
                <a16:creationId xmlns:a16="http://schemas.microsoft.com/office/drawing/2014/main" id="{D045C466-5BD6-8CF0-CDEB-9D3936D9FB95}"/>
              </a:ext>
            </a:extLst>
          </p:cNvPr>
          <p:cNvSpPr/>
          <p:nvPr/>
        </p:nvSpPr>
        <p:spPr>
          <a:xfrm>
            <a:off x="7543800" y="1437087"/>
            <a:ext cx="552450" cy="36512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953843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0E652-2AC2-0EEB-1A1E-C978E36FEC1F}"/>
              </a:ext>
            </a:extLst>
          </p:cNvPr>
          <p:cNvSpPr>
            <a:spLocks noGrp="1"/>
          </p:cNvSpPr>
          <p:nvPr>
            <p:ph type="title"/>
          </p:nvPr>
        </p:nvSpPr>
        <p:spPr/>
        <p:txBody>
          <a:bodyPr>
            <a:normAutofit/>
          </a:bodyPr>
          <a:lstStyle/>
          <a:p>
            <a:r>
              <a:rPr lang="en-US" b="1" dirty="0"/>
              <a:t>Other Information:  Authorized Representative: Continued</a:t>
            </a:r>
          </a:p>
        </p:txBody>
      </p:sp>
      <p:sp>
        <p:nvSpPr>
          <p:cNvPr id="6" name="Content Placeholder 5">
            <a:extLst>
              <a:ext uri="{FF2B5EF4-FFF2-40B4-BE49-F238E27FC236}">
                <a16:creationId xmlns:a16="http://schemas.microsoft.com/office/drawing/2014/main" id="{93D5F670-E427-BACE-FE8D-E9DA0B4F28F2}"/>
              </a:ext>
            </a:extLst>
          </p:cNvPr>
          <p:cNvSpPr>
            <a:spLocks noGrp="1"/>
          </p:cNvSpPr>
          <p:nvPr>
            <p:ph idx="1"/>
          </p:nvPr>
        </p:nvSpPr>
        <p:spPr>
          <a:xfrm>
            <a:off x="628649" y="1636896"/>
            <a:ext cx="7886700" cy="4459104"/>
          </a:xfrm>
        </p:spPr>
        <p:txBody>
          <a:bodyPr>
            <a:normAutofit fontScale="92500" lnSpcReduction="10000"/>
          </a:bodyPr>
          <a:lstStyle/>
          <a:p>
            <a:r>
              <a:rPr lang="en-US" dirty="0"/>
              <a:t>What can an Authorized Representative do?</a:t>
            </a:r>
          </a:p>
          <a:p>
            <a:pPr lvl="1"/>
            <a:r>
              <a:rPr lang="en-US" dirty="0"/>
              <a:t>File Applications</a:t>
            </a:r>
          </a:p>
          <a:p>
            <a:pPr lvl="1"/>
            <a:r>
              <a:rPr lang="en-US" dirty="0"/>
              <a:t>Check on the progress of an application or ongoing eligibility</a:t>
            </a:r>
          </a:p>
          <a:p>
            <a:pPr lvl="1"/>
            <a:r>
              <a:rPr lang="en-US" dirty="0"/>
              <a:t>Request reschedule of interviews</a:t>
            </a:r>
          </a:p>
          <a:p>
            <a:pPr lvl="1"/>
            <a:r>
              <a:rPr lang="en-US" dirty="0"/>
              <a:t>Request extensions for providing documentation or verification</a:t>
            </a:r>
          </a:p>
          <a:p>
            <a:r>
              <a:rPr lang="en-US" dirty="0"/>
              <a:t>What is sent to the Authorized Representative?</a:t>
            </a:r>
          </a:p>
          <a:p>
            <a:pPr lvl="1"/>
            <a:r>
              <a:rPr lang="en-US" dirty="0"/>
              <a:t>All correspondence that will affect eligibility will be sent to both the applicant AND the authorized representative</a:t>
            </a:r>
          </a:p>
          <a:p>
            <a:pPr lvl="1"/>
            <a:r>
              <a:rPr lang="en-US" dirty="0"/>
              <a:t>Medicaid cards are sent to the authorized representative and not to the client</a:t>
            </a:r>
          </a:p>
          <a:p>
            <a:r>
              <a:rPr lang="en-US" dirty="0"/>
              <a:t>How can an Authorized Representative be added or removed?</a:t>
            </a:r>
          </a:p>
          <a:p>
            <a:pPr lvl="1"/>
            <a:r>
              <a:rPr lang="en-US" dirty="0"/>
              <a:t>These requests must be in writing on an application/review, an Authorized Representative form or any paper request </a:t>
            </a:r>
          </a:p>
          <a:p>
            <a:pPr lvl="1"/>
            <a:r>
              <a:rPr lang="en-US" dirty="0"/>
              <a:t>Requests can be sent to:</a:t>
            </a:r>
          </a:p>
          <a:p>
            <a:pPr lvl="2"/>
            <a:r>
              <a:rPr lang="en-US" dirty="0">
                <a:hlinkClick r:id="rId4"/>
              </a:rPr>
              <a:t>IMCSC@dhs.state.ia.us</a:t>
            </a:r>
            <a:endParaRPr lang="en-US" dirty="0"/>
          </a:p>
          <a:p>
            <a:pPr lvl="2"/>
            <a:r>
              <a:rPr lang="en-US" dirty="0"/>
              <a:t>Fax:  515-564-4041</a:t>
            </a:r>
          </a:p>
          <a:p>
            <a:pPr lvl="2"/>
            <a:r>
              <a:rPr lang="en-US" dirty="0"/>
              <a:t>Mail: Imaging Center 1, 417 E Kanesville Blvd, Council Bluffs, IA 51503</a:t>
            </a:r>
          </a:p>
          <a:p>
            <a:pPr marL="292608" lvl="1" indent="0">
              <a:buNone/>
            </a:pPr>
            <a:endParaRPr lang="en-US" dirty="0"/>
          </a:p>
          <a:p>
            <a:pPr marL="292608" lvl="1" indent="0">
              <a:buNone/>
            </a:pPr>
            <a:endParaRPr lang="en-US" dirty="0"/>
          </a:p>
        </p:txBody>
      </p:sp>
      <p:sp>
        <p:nvSpPr>
          <p:cNvPr id="18" name="Slide Number Placeholder 17">
            <a:extLst>
              <a:ext uri="{FF2B5EF4-FFF2-40B4-BE49-F238E27FC236}">
                <a16:creationId xmlns:a16="http://schemas.microsoft.com/office/drawing/2014/main" id="{625E6EC6-2BD2-1A9E-87D8-EF0A225B1EF6}"/>
              </a:ext>
            </a:extLst>
          </p:cNvPr>
          <p:cNvSpPr>
            <a:spLocks noGrp="1"/>
          </p:cNvSpPr>
          <p:nvPr>
            <p:ph type="sldNum" sz="quarter" idx="12"/>
          </p:nvPr>
        </p:nvSpPr>
        <p:spPr/>
        <p:txBody>
          <a:bodyPr/>
          <a:lstStyle/>
          <a:p>
            <a:fld id="{060017E3-0CEB-4BA9-92AF-EFA2BF5396E5}" type="slidenum">
              <a:rPr lang="en-US" smtClean="0"/>
              <a:t>102</a:t>
            </a:fld>
            <a:endParaRPr lang="en-US" dirty="0"/>
          </a:p>
        </p:txBody>
      </p:sp>
    </p:spTree>
    <p:custDataLst>
      <p:tags r:id="rId1"/>
    </p:custDataLst>
    <p:extLst>
      <p:ext uri="{BB962C8B-B14F-4D97-AF65-F5344CB8AC3E}">
        <p14:creationId xmlns:p14="http://schemas.microsoft.com/office/powerpoint/2010/main" val="4807329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12E3E-5FC4-4222-5950-16346F0FE3B9}"/>
              </a:ext>
            </a:extLst>
          </p:cNvPr>
          <p:cNvSpPr>
            <a:spLocks noGrp="1"/>
          </p:cNvSpPr>
          <p:nvPr>
            <p:ph type="title"/>
          </p:nvPr>
        </p:nvSpPr>
        <p:spPr/>
        <p:txBody>
          <a:bodyPr/>
          <a:lstStyle/>
          <a:p>
            <a:r>
              <a:rPr lang="en-US" b="1" dirty="0"/>
              <a:t>Other Information: Health Insurance</a:t>
            </a:r>
          </a:p>
        </p:txBody>
      </p:sp>
      <p:sp>
        <p:nvSpPr>
          <p:cNvPr id="5" name="Content Placeholder 4">
            <a:extLst>
              <a:ext uri="{FF2B5EF4-FFF2-40B4-BE49-F238E27FC236}">
                <a16:creationId xmlns:a16="http://schemas.microsoft.com/office/drawing/2014/main" id="{8613523C-2B1F-C281-7D09-1AEE82F85C64}"/>
              </a:ext>
            </a:extLst>
          </p:cNvPr>
          <p:cNvSpPr>
            <a:spLocks noGrp="1"/>
          </p:cNvSpPr>
          <p:nvPr>
            <p:ph idx="1"/>
          </p:nvPr>
        </p:nvSpPr>
        <p:spPr>
          <a:xfrm>
            <a:off x="628650" y="1717398"/>
            <a:ext cx="7886700" cy="1835721"/>
          </a:xfrm>
        </p:spPr>
        <p:txBody>
          <a:bodyPr>
            <a:normAutofit/>
          </a:bodyPr>
          <a:lstStyle/>
          <a:p>
            <a:pPr lvl="0" fontAlgn="base"/>
            <a:r>
              <a:rPr lang="en-US" sz="2000" dirty="0">
                <a:cs typeface="Times New Roman" panose="02020603050405020304" pitchFamily="18" charset="0"/>
              </a:rPr>
              <a:t>Health Insurance questions within the Submit Application tab are used to gather household member Health Insurance information. The questions on this page populate depending on how other questions are answered on the application. </a:t>
            </a:r>
            <a:br>
              <a:rPr lang="en-US" sz="2000" dirty="0">
                <a:cs typeface="Times New Roman" panose="02020603050405020304" pitchFamily="18" charset="0"/>
              </a:rPr>
            </a:br>
            <a:endParaRPr lang="en-US" sz="2400" dirty="0"/>
          </a:p>
        </p:txBody>
      </p:sp>
      <p:sp>
        <p:nvSpPr>
          <p:cNvPr id="10" name="Slide Number Placeholder 9">
            <a:extLst>
              <a:ext uri="{FF2B5EF4-FFF2-40B4-BE49-F238E27FC236}">
                <a16:creationId xmlns:a16="http://schemas.microsoft.com/office/drawing/2014/main" id="{41D47E63-7901-70D6-44B5-33FCC4018999}"/>
              </a:ext>
            </a:extLst>
          </p:cNvPr>
          <p:cNvSpPr>
            <a:spLocks noGrp="1"/>
          </p:cNvSpPr>
          <p:nvPr>
            <p:ph type="sldNum" sz="quarter" idx="12"/>
          </p:nvPr>
        </p:nvSpPr>
        <p:spPr/>
        <p:txBody>
          <a:bodyPr/>
          <a:lstStyle/>
          <a:p>
            <a:fld id="{060017E3-0CEB-4BA9-92AF-EFA2BF5396E5}" type="slidenum">
              <a:rPr lang="en-US" smtClean="0"/>
              <a:t>103</a:t>
            </a:fld>
            <a:endParaRPr lang="en-US" dirty="0"/>
          </a:p>
        </p:txBody>
      </p:sp>
      <p:pic>
        <p:nvPicPr>
          <p:cNvPr id="3" name="Picture 2">
            <a:extLst>
              <a:ext uri="{FF2B5EF4-FFF2-40B4-BE49-F238E27FC236}">
                <a16:creationId xmlns:a16="http://schemas.microsoft.com/office/drawing/2014/main" id="{F37208C0-8435-407F-70C4-CE81EE14D479}"/>
              </a:ext>
            </a:extLst>
          </p:cNvPr>
          <p:cNvPicPr>
            <a:picLocks noChangeAspect="1"/>
          </p:cNvPicPr>
          <p:nvPr/>
        </p:nvPicPr>
        <p:blipFill>
          <a:blip r:embed="rId4"/>
          <a:stretch>
            <a:fillRect/>
          </a:stretch>
        </p:blipFill>
        <p:spPr>
          <a:xfrm>
            <a:off x="1257300" y="2966237"/>
            <a:ext cx="6400800" cy="3055367"/>
          </a:xfrm>
          <a:prstGeom prst="rect">
            <a:avLst/>
          </a:prstGeom>
        </p:spPr>
      </p:pic>
      <p:sp>
        <p:nvSpPr>
          <p:cNvPr id="8" name="Rectangle: Rounded Corners 7">
            <a:extLst>
              <a:ext uri="{FF2B5EF4-FFF2-40B4-BE49-F238E27FC236}">
                <a16:creationId xmlns:a16="http://schemas.microsoft.com/office/drawing/2014/main" id="{962A4A1B-BADE-5139-BDDC-5015BA393F6D}"/>
              </a:ext>
            </a:extLst>
          </p:cNvPr>
          <p:cNvSpPr/>
          <p:nvPr/>
        </p:nvSpPr>
        <p:spPr>
          <a:xfrm>
            <a:off x="6705600" y="3503433"/>
            <a:ext cx="898814" cy="55939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2C6EF214-2962-B188-B29B-81C974007094}"/>
              </a:ext>
            </a:extLst>
          </p:cNvPr>
          <p:cNvSpPr/>
          <p:nvPr/>
        </p:nvSpPr>
        <p:spPr>
          <a:xfrm>
            <a:off x="1600200" y="4532985"/>
            <a:ext cx="5029200" cy="87721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760582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E8069-EBD6-4BEC-0E66-33B87EEE3B5C}"/>
              </a:ext>
            </a:extLst>
          </p:cNvPr>
          <p:cNvSpPr>
            <a:spLocks noGrp="1"/>
          </p:cNvSpPr>
          <p:nvPr>
            <p:ph type="sldNum" sz="quarter" idx="12"/>
          </p:nvPr>
        </p:nvSpPr>
        <p:spPr/>
        <p:txBody>
          <a:bodyPr/>
          <a:lstStyle/>
          <a:p>
            <a:fld id="{060017E3-0CEB-4BA9-92AF-EFA2BF5396E5}" type="slidenum">
              <a:rPr lang="en-US" smtClean="0"/>
              <a:t>104</a:t>
            </a:fld>
            <a:endParaRPr lang="en-US" dirty="0"/>
          </a:p>
        </p:txBody>
      </p:sp>
      <p:sp>
        <p:nvSpPr>
          <p:cNvPr id="7" name="Title 3">
            <a:extLst>
              <a:ext uri="{FF2B5EF4-FFF2-40B4-BE49-F238E27FC236}">
                <a16:creationId xmlns:a16="http://schemas.microsoft.com/office/drawing/2014/main" id="{42E04060-13B8-9775-7C85-CEDC2D938368}"/>
              </a:ext>
            </a:extLst>
          </p:cNvPr>
          <p:cNvSpPr txBox="1">
            <a:spLocks/>
          </p:cNvSpPr>
          <p:nvPr/>
        </p:nvSpPr>
        <p:spPr>
          <a:xfrm>
            <a:off x="62865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Voter Registration</a:t>
            </a:r>
          </a:p>
        </p:txBody>
      </p:sp>
      <p:sp>
        <p:nvSpPr>
          <p:cNvPr id="8" name="Content Placeholder 4">
            <a:extLst>
              <a:ext uri="{FF2B5EF4-FFF2-40B4-BE49-F238E27FC236}">
                <a16:creationId xmlns:a16="http://schemas.microsoft.com/office/drawing/2014/main" id="{DD4DD99D-228F-2B1D-3F38-40F6128C3B86}"/>
              </a:ext>
            </a:extLst>
          </p:cNvPr>
          <p:cNvSpPr txBox="1">
            <a:spLocks/>
          </p:cNvSpPr>
          <p:nvPr/>
        </p:nvSpPr>
        <p:spPr>
          <a:xfrm>
            <a:off x="563024" y="1143000"/>
            <a:ext cx="7886700" cy="1477963"/>
          </a:xfrm>
          <a:prstGeom prst="rect">
            <a:avLst/>
          </a:prstGeom>
        </p:spPr>
        <p:txBody>
          <a:bodyPr>
            <a:normAutofit lnSpcReduction="10000"/>
          </a:bodyPr>
          <a:lstStyle>
            <a:lvl1pPr marL="137160" indent="-274320" algn="l" defTabSz="685800" rtl="0" eaLnBrk="1" latinLnBrk="0" hangingPunct="1">
              <a:lnSpc>
                <a:spcPct val="90000"/>
              </a:lnSpc>
              <a:spcBef>
                <a:spcPts val="750"/>
              </a:spcBef>
              <a:buClr>
                <a:schemeClr val="accent1"/>
              </a:buClr>
              <a:buSzPct val="90000"/>
              <a:buFont typeface="Wingdings" panose="05000000000000000000" pitchFamily="2" charset="2"/>
              <a:buChar char="n"/>
              <a:defRPr sz="2100" kern="1200">
                <a:solidFill>
                  <a:schemeClr val="tx1"/>
                </a:solidFill>
                <a:latin typeface="Gill Sans Nova" panose="020B0602020104020203" pitchFamily="34" charset="0"/>
                <a:ea typeface="+mn-ea"/>
                <a:cs typeface="+mn-cs"/>
              </a:defRPr>
            </a:lvl1pPr>
            <a:lvl2pPr marL="566928" indent="-274320" algn="l" defTabSz="685800" rtl="0" eaLnBrk="1" latinLnBrk="0" hangingPunct="1">
              <a:lnSpc>
                <a:spcPct val="90000"/>
              </a:lnSpc>
              <a:spcBef>
                <a:spcPts val="375"/>
              </a:spcBef>
              <a:buClr>
                <a:schemeClr val="accent3"/>
              </a:buClr>
              <a:buSzPct val="80000"/>
              <a:buFont typeface="Wingdings" panose="05000000000000000000" pitchFamily="2" charset="2"/>
              <a:buChar char="n"/>
              <a:defRPr sz="1800" kern="1200">
                <a:solidFill>
                  <a:schemeClr val="tx1"/>
                </a:solidFill>
                <a:latin typeface="Gill Sans Nova" panose="020B06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r>
              <a:rPr lang="en-US" sz="2000" dirty="0">
                <a:cs typeface="Times New Roman" panose="02020603050405020304" pitchFamily="18" charset="0"/>
              </a:rPr>
              <a:t>If the answer to the Voter Registration question is  “Yes”, another paragraph appears advising the applicant that they can request help filling out a voter registration application form in the local office or that they can complete one online.</a:t>
            </a:r>
            <a:br>
              <a:rPr lang="en-US" sz="2000" dirty="0">
                <a:cs typeface="Times New Roman" panose="02020603050405020304" pitchFamily="18" charset="0"/>
              </a:rPr>
            </a:br>
            <a:endParaRPr lang="en-US" sz="2400" dirty="0"/>
          </a:p>
        </p:txBody>
      </p:sp>
      <p:pic>
        <p:nvPicPr>
          <p:cNvPr id="10" name="Picture 9">
            <a:extLst>
              <a:ext uri="{FF2B5EF4-FFF2-40B4-BE49-F238E27FC236}">
                <a16:creationId xmlns:a16="http://schemas.microsoft.com/office/drawing/2014/main" id="{D3E742D8-C057-A2E9-B429-9BEEBCBE1AA8}"/>
              </a:ext>
            </a:extLst>
          </p:cNvPr>
          <p:cNvPicPr>
            <a:picLocks noChangeAspect="1"/>
          </p:cNvPicPr>
          <p:nvPr/>
        </p:nvPicPr>
        <p:blipFill>
          <a:blip r:embed="rId4"/>
          <a:stretch>
            <a:fillRect/>
          </a:stretch>
        </p:blipFill>
        <p:spPr>
          <a:xfrm>
            <a:off x="1101382" y="2362200"/>
            <a:ext cx="6941235" cy="3475900"/>
          </a:xfrm>
          <a:prstGeom prst="rect">
            <a:avLst/>
          </a:prstGeom>
        </p:spPr>
      </p:pic>
      <p:sp>
        <p:nvSpPr>
          <p:cNvPr id="11" name="Rectangle: Rounded Corners 10">
            <a:extLst>
              <a:ext uri="{FF2B5EF4-FFF2-40B4-BE49-F238E27FC236}">
                <a16:creationId xmlns:a16="http://schemas.microsoft.com/office/drawing/2014/main" id="{FFD453C4-2257-E317-DB8C-96EB838C26B8}"/>
              </a:ext>
            </a:extLst>
          </p:cNvPr>
          <p:cNvSpPr/>
          <p:nvPr/>
        </p:nvSpPr>
        <p:spPr>
          <a:xfrm>
            <a:off x="1524000" y="4572000"/>
            <a:ext cx="5363711" cy="61754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976837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AF25-84FA-DDBE-026A-E74872E07A10}"/>
              </a:ext>
            </a:extLst>
          </p:cNvPr>
          <p:cNvSpPr>
            <a:spLocks noGrp="1"/>
          </p:cNvSpPr>
          <p:nvPr>
            <p:ph type="title"/>
          </p:nvPr>
        </p:nvSpPr>
        <p:spPr/>
        <p:txBody>
          <a:bodyPr>
            <a:normAutofit/>
          </a:bodyPr>
          <a:lstStyle/>
          <a:p>
            <a:r>
              <a:rPr lang="en-US" b="1" dirty="0"/>
              <a:t>Iowa Medicaid Estate Recovery Program</a:t>
            </a:r>
          </a:p>
        </p:txBody>
      </p:sp>
      <p:sp>
        <p:nvSpPr>
          <p:cNvPr id="3" name="Content Placeholder 2">
            <a:extLst>
              <a:ext uri="{FF2B5EF4-FFF2-40B4-BE49-F238E27FC236}">
                <a16:creationId xmlns:a16="http://schemas.microsoft.com/office/drawing/2014/main" id="{BDC01C27-C9AE-7339-FAFD-6AED4AD52DBE}"/>
              </a:ext>
            </a:extLst>
          </p:cNvPr>
          <p:cNvSpPr>
            <a:spLocks noGrp="1"/>
          </p:cNvSpPr>
          <p:nvPr>
            <p:ph idx="1"/>
          </p:nvPr>
        </p:nvSpPr>
        <p:spPr>
          <a:xfrm>
            <a:off x="628650" y="3657600"/>
            <a:ext cx="7886700" cy="2280280"/>
          </a:xfrm>
        </p:spPr>
        <p:txBody>
          <a:bodyPr>
            <a:normAutofit/>
          </a:bodyPr>
          <a:lstStyle/>
          <a:p>
            <a:r>
              <a:rPr lang="en-US" dirty="0"/>
              <a:t>QEs are required to make ALL applicants aware of the Estate Recovery program.</a:t>
            </a:r>
          </a:p>
          <a:p>
            <a:r>
              <a:rPr lang="en-US" dirty="0"/>
              <a:t>A QE is responsible to declare they have made the applicant aware of the Estate Recovery Program. </a:t>
            </a:r>
          </a:p>
          <a:p>
            <a:endParaRPr lang="en-US" b="1" dirty="0"/>
          </a:p>
          <a:p>
            <a:r>
              <a:rPr lang="en-US" dirty="0"/>
              <a:t>The next slide includes an Estate Recovery screenshot.</a:t>
            </a:r>
          </a:p>
          <a:p>
            <a:pPr marL="0" indent="0">
              <a:buNone/>
            </a:pPr>
            <a:endParaRPr lang="en-US" dirty="0"/>
          </a:p>
          <a:p>
            <a:endParaRPr lang="en-US" dirty="0"/>
          </a:p>
        </p:txBody>
      </p:sp>
      <p:sp>
        <p:nvSpPr>
          <p:cNvPr id="11" name="Slide Number Placeholder 10">
            <a:extLst>
              <a:ext uri="{FF2B5EF4-FFF2-40B4-BE49-F238E27FC236}">
                <a16:creationId xmlns:a16="http://schemas.microsoft.com/office/drawing/2014/main" id="{8DEDFDD7-A748-29B7-A51A-84A7F9CCC063}"/>
              </a:ext>
            </a:extLst>
          </p:cNvPr>
          <p:cNvSpPr>
            <a:spLocks noGrp="1"/>
          </p:cNvSpPr>
          <p:nvPr>
            <p:ph type="sldNum" sz="quarter" idx="12"/>
          </p:nvPr>
        </p:nvSpPr>
        <p:spPr/>
        <p:txBody>
          <a:bodyPr/>
          <a:lstStyle/>
          <a:p>
            <a:fld id="{060017E3-0CEB-4BA9-92AF-EFA2BF5396E5}" type="slidenum">
              <a:rPr lang="en-US" smtClean="0"/>
              <a:t>105</a:t>
            </a:fld>
            <a:endParaRPr lang="en-US" dirty="0"/>
          </a:p>
        </p:txBody>
      </p:sp>
      <p:pic>
        <p:nvPicPr>
          <p:cNvPr id="5" name="Picture 4">
            <a:extLst>
              <a:ext uri="{FF2B5EF4-FFF2-40B4-BE49-F238E27FC236}">
                <a16:creationId xmlns:a16="http://schemas.microsoft.com/office/drawing/2014/main" id="{46D63FDB-0C55-6D10-5A2C-47BE89168E5F}"/>
              </a:ext>
            </a:extLst>
          </p:cNvPr>
          <p:cNvPicPr>
            <a:picLocks noChangeAspect="1"/>
          </p:cNvPicPr>
          <p:nvPr/>
        </p:nvPicPr>
        <p:blipFill>
          <a:blip r:embed="rId3"/>
          <a:stretch>
            <a:fillRect/>
          </a:stretch>
        </p:blipFill>
        <p:spPr>
          <a:xfrm>
            <a:off x="630959" y="1874837"/>
            <a:ext cx="7919096" cy="1325563"/>
          </a:xfrm>
          <a:prstGeom prst="rect">
            <a:avLst/>
          </a:prstGeom>
        </p:spPr>
      </p:pic>
      <p:sp>
        <p:nvSpPr>
          <p:cNvPr id="10" name="Rectangle: Rounded Corners 9">
            <a:extLst>
              <a:ext uri="{FF2B5EF4-FFF2-40B4-BE49-F238E27FC236}">
                <a16:creationId xmlns:a16="http://schemas.microsoft.com/office/drawing/2014/main" id="{0117991C-696E-B85C-7C9A-D73FE0B783ED}"/>
              </a:ext>
            </a:extLst>
          </p:cNvPr>
          <p:cNvSpPr/>
          <p:nvPr/>
        </p:nvSpPr>
        <p:spPr>
          <a:xfrm>
            <a:off x="7086600" y="2580142"/>
            <a:ext cx="990209" cy="648329"/>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75005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BBCD07FF-36C1-CD49-4AE8-69E3C507E9B8}"/>
              </a:ext>
            </a:extLst>
          </p:cNvPr>
          <p:cNvSpPr>
            <a:spLocks noGrp="1"/>
          </p:cNvSpPr>
          <p:nvPr>
            <p:ph type="sldNum" sz="quarter" idx="12"/>
          </p:nvPr>
        </p:nvSpPr>
        <p:spPr/>
        <p:txBody>
          <a:bodyPr/>
          <a:lstStyle/>
          <a:p>
            <a:fld id="{060017E3-0CEB-4BA9-92AF-EFA2BF5396E5}" type="slidenum">
              <a:rPr lang="en-US" smtClean="0"/>
              <a:t>106</a:t>
            </a:fld>
            <a:endParaRPr lang="en-US" dirty="0"/>
          </a:p>
        </p:txBody>
      </p:sp>
      <p:sp>
        <p:nvSpPr>
          <p:cNvPr id="15" name="Rectangle: Rounded Corners 14">
            <a:extLst>
              <a:ext uri="{FF2B5EF4-FFF2-40B4-BE49-F238E27FC236}">
                <a16:creationId xmlns:a16="http://schemas.microsoft.com/office/drawing/2014/main" id="{6C1366CE-17EB-390A-447A-C332AFEC7A29}"/>
              </a:ext>
            </a:extLst>
          </p:cNvPr>
          <p:cNvSpPr/>
          <p:nvPr/>
        </p:nvSpPr>
        <p:spPr>
          <a:xfrm>
            <a:off x="7791453" y="753819"/>
            <a:ext cx="876299" cy="44257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DFC10612-FC45-4CDB-6706-E29E729583BC}"/>
              </a:ext>
            </a:extLst>
          </p:cNvPr>
          <p:cNvPicPr>
            <a:picLocks noChangeAspect="1"/>
          </p:cNvPicPr>
          <p:nvPr/>
        </p:nvPicPr>
        <p:blipFill>
          <a:blip r:embed="rId4"/>
          <a:stretch>
            <a:fillRect/>
          </a:stretch>
        </p:blipFill>
        <p:spPr>
          <a:xfrm>
            <a:off x="3148687" y="1119844"/>
            <a:ext cx="4873863" cy="5731229"/>
          </a:xfrm>
          <a:prstGeom prst="rect">
            <a:avLst/>
          </a:prstGeom>
        </p:spPr>
      </p:pic>
      <p:sp>
        <p:nvSpPr>
          <p:cNvPr id="13" name="Rectangle: Rounded Corners 12">
            <a:extLst>
              <a:ext uri="{FF2B5EF4-FFF2-40B4-BE49-F238E27FC236}">
                <a16:creationId xmlns:a16="http://schemas.microsoft.com/office/drawing/2014/main" id="{1E80DC90-3809-2B4C-D192-B3E96F784134}"/>
              </a:ext>
            </a:extLst>
          </p:cNvPr>
          <p:cNvSpPr/>
          <p:nvPr/>
        </p:nvSpPr>
        <p:spPr>
          <a:xfrm>
            <a:off x="3015898" y="1562421"/>
            <a:ext cx="5142267" cy="189219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6BB10FF-472E-579B-6EAD-B6A1EEFBE3BE}"/>
              </a:ext>
            </a:extLst>
          </p:cNvPr>
          <p:cNvPicPr>
            <a:picLocks noChangeAspect="1"/>
          </p:cNvPicPr>
          <p:nvPr/>
        </p:nvPicPr>
        <p:blipFill rotWithShape="1">
          <a:blip r:embed="rId5"/>
          <a:srcRect t="1" b="67708"/>
          <a:stretch/>
        </p:blipFill>
        <p:spPr>
          <a:xfrm>
            <a:off x="2514600" y="136524"/>
            <a:ext cx="6238875" cy="1178017"/>
          </a:xfrm>
          <a:prstGeom prst="rect">
            <a:avLst/>
          </a:prstGeom>
          <a:effectLst>
            <a:outerShdw blurRad="50800" dist="50800" dir="5400000" algn="ctr" rotWithShape="0">
              <a:schemeClr val="tx1"/>
            </a:outerShdw>
          </a:effectLst>
        </p:spPr>
      </p:pic>
      <p:sp>
        <p:nvSpPr>
          <p:cNvPr id="21" name="Rectangle: Rounded Corners 20">
            <a:extLst>
              <a:ext uri="{FF2B5EF4-FFF2-40B4-BE49-F238E27FC236}">
                <a16:creationId xmlns:a16="http://schemas.microsoft.com/office/drawing/2014/main" id="{5B38280D-00F4-EAB0-A7AE-D8043F79A421}"/>
              </a:ext>
            </a:extLst>
          </p:cNvPr>
          <p:cNvSpPr/>
          <p:nvPr/>
        </p:nvSpPr>
        <p:spPr>
          <a:xfrm>
            <a:off x="3015899" y="4776314"/>
            <a:ext cx="5142266" cy="158706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2" name="Content Placeholder 2">
            <a:extLst>
              <a:ext uri="{FF2B5EF4-FFF2-40B4-BE49-F238E27FC236}">
                <a16:creationId xmlns:a16="http://schemas.microsoft.com/office/drawing/2014/main" id="{A8122693-FC9C-DCBB-CDBA-927B6ECD9158}"/>
              </a:ext>
            </a:extLst>
          </p:cNvPr>
          <p:cNvSpPr>
            <a:spLocks noGrp="1"/>
          </p:cNvSpPr>
          <p:nvPr>
            <p:ph idx="1"/>
          </p:nvPr>
        </p:nvSpPr>
        <p:spPr>
          <a:xfrm>
            <a:off x="628650" y="1676400"/>
            <a:ext cx="2419350" cy="4261480"/>
          </a:xfrm>
        </p:spPr>
        <p:txBody>
          <a:bodyPr>
            <a:normAutofit/>
          </a:bodyPr>
          <a:lstStyle/>
          <a:p>
            <a:r>
              <a:rPr lang="en-US" dirty="0"/>
              <a:t>Estate Recovery explanation:</a:t>
            </a:r>
          </a:p>
          <a:p>
            <a:endParaRPr lang="en-US" b="1" dirty="0"/>
          </a:p>
          <a:p>
            <a:endParaRPr lang="en-US" b="1" dirty="0"/>
          </a:p>
          <a:p>
            <a:endParaRPr lang="en-US" b="1" dirty="0"/>
          </a:p>
          <a:p>
            <a:endParaRPr lang="en-US" sz="700" b="1" dirty="0"/>
          </a:p>
          <a:p>
            <a:endParaRPr lang="en-US" b="1" dirty="0"/>
          </a:p>
          <a:p>
            <a:endParaRPr lang="en-US" b="1" dirty="0"/>
          </a:p>
          <a:p>
            <a:endParaRPr lang="en-US" b="1" dirty="0"/>
          </a:p>
          <a:p>
            <a:r>
              <a:rPr lang="en-US" dirty="0"/>
              <a:t>QE declaration and signature:</a:t>
            </a:r>
          </a:p>
          <a:p>
            <a:pPr marL="0" indent="0">
              <a:buNone/>
            </a:pPr>
            <a:endParaRPr lang="en-US" dirty="0"/>
          </a:p>
          <a:p>
            <a:endParaRPr lang="en-US" dirty="0"/>
          </a:p>
        </p:txBody>
      </p:sp>
      <p:sp>
        <p:nvSpPr>
          <p:cNvPr id="23" name="Arrow: Right 22">
            <a:extLst>
              <a:ext uri="{FF2B5EF4-FFF2-40B4-BE49-F238E27FC236}">
                <a16:creationId xmlns:a16="http://schemas.microsoft.com/office/drawing/2014/main" id="{CE056700-FE59-C775-E59B-E7C06F163C6E}"/>
              </a:ext>
            </a:extLst>
          </p:cNvPr>
          <p:cNvSpPr/>
          <p:nvPr/>
        </p:nvSpPr>
        <p:spPr>
          <a:xfrm>
            <a:off x="2280652" y="2076541"/>
            <a:ext cx="534427" cy="1524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0829F1F0-4B20-0CAE-7D2B-D7A74D4B15B6}"/>
              </a:ext>
            </a:extLst>
          </p:cNvPr>
          <p:cNvSpPr/>
          <p:nvPr/>
        </p:nvSpPr>
        <p:spPr>
          <a:xfrm>
            <a:off x="2388673" y="5257800"/>
            <a:ext cx="534427" cy="1524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499893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D8751-8B6E-DAFB-123B-129E4F54AF15}"/>
              </a:ext>
            </a:extLst>
          </p:cNvPr>
          <p:cNvPicPr>
            <a:picLocks noChangeAspect="1"/>
          </p:cNvPicPr>
          <p:nvPr/>
        </p:nvPicPr>
        <p:blipFill>
          <a:blip r:embed="rId3"/>
          <a:stretch>
            <a:fillRect/>
          </a:stretch>
        </p:blipFill>
        <p:spPr>
          <a:xfrm>
            <a:off x="3090544" y="4023398"/>
            <a:ext cx="5615305" cy="2401458"/>
          </a:xfrm>
          <a:prstGeom prst="rect">
            <a:avLst/>
          </a:prstGeom>
        </p:spPr>
      </p:pic>
      <p:sp>
        <p:nvSpPr>
          <p:cNvPr id="2" name="Title 1">
            <a:extLst>
              <a:ext uri="{FF2B5EF4-FFF2-40B4-BE49-F238E27FC236}">
                <a16:creationId xmlns:a16="http://schemas.microsoft.com/office/drawing/2014/main" id="{6E49B807-957E-345F-4705-1A04145C788E}"/>
              </a:ext>
            </a:extLst>
          </p:cNvPr>
          <p:cNvSpPr>
            <a:spLocks noGrp="1"/>
          </p:cNvSpPr>
          <p:nvPr>
            <p:ph type="title"/>
          </p:nvPr>
        </p:nvSpPr>
        <p:spPr/>
        <p:txBody>
          <a:bodyPr/>
          <a:lstStyle/>
          <a:p>
            <a:r>
              <a:rPr lang="en-US" b="1" dirty="0"/>
              <a:t>Rights and Responsibilities</a:t>
            </a:r>
          </a:p>
        </p:txBody>
      </p:sp>
      <p:sp>
        <p:nvSpPr>
          <p:cNvPr id="3" name="Content Placeholder 2">
            <a:extLst>
              <a:ext uri="{FF2B5EF4-FFF2-40B4-BE49-F238E27FC236}">
                <a16:creationId xmlns:a16="http://schemas.microsoft.com/office/drawing/2014/main" id="{7125B9C0-0723-8252-3D74-A61872F3E50A}"/>
              </a:ext>
            </a:extLst>
          </p:cNvPr>
          <p:cNvSpPr>
            <a:spLocks noGrp="1"/>
          </p:cNvSpPr>
          <p:nvPr>
            <p:ph idx="1"/>
          </p:nvPr>
        </p:nvSpPr>
        <p:spPr>
          <a:xfrm>
            <a:off x="628650" y="1690689"/>
            <a:ext cx="7886700" cy="4247191"/>
          </a:xfrm>
        </p:spPr>
        <p:txBody>
          <a:bodyPr/>
          <a:lstStyle/>
          <a:p>
            <a:r>
              <a:rPr lang="en-US" dirty="0"/>
              <a:t>QE is required to provide applicant with a copy of Rights and Responsibilities Comm. 233.</a:t>
            </a:r>
          </a:p>
          <a:p>
            <a:r>
              <a:rPr lang="en-US" dirty="0"/>
              <a:t>QE is responsible to declare they have provided the applicant with a copy of Rights and Responsibilities Comm. 233.</a:t>
            </a:r>
          </a:p>
          <a:p>
            <a:r>
              <a:rPr lang="en-US" dirty="0"/>
              <a:t>Note: Rights and Responsibilities can be printed via the Submit Application Chevron or at anytime time using the Useful Links. </a:t>
            </a:r>
          </a:p>
        </p:txBody>
      </p:sp>
      <p:sp>
        <p:nvSpPr>
          <p:cNvPr id="10" name="Rectangle: Rounded Corners 9">
            <a:extLst>
              <a:ext uri="{FF2B5EF4-FFF2-40B4-BE49-F238E27FC236}">
                <a16:creationId xmlns:a16="http://schemas.microsoft.com/office/drawing/2014/main" id="{60BB7A70-42AD-8D76-44A3-8AAB88D4004E}"/>
              </a:ext>
            </a:extLst>
          </p:cNvPr>
          <p:cNvSpPr/>
          <p:nvPr/>
        </p:nvSpPr>
        <p:spPr>
          <a:xfrm>
            <a:off x="3019425" y="4023397"/>
            <a:ext cx="5686424" cy="1886529"/>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id="{2443A238-105B-34FC-3E20-3C08965EF2CB}"/>
              </a:ext>
            </a:extLst>
          </p:cNvPr>
          <p:cNvSpPr>
            <a:spLocks noGrp="1"/>
          </p:cNvSpPr>
          <p:nvPr>
            <p:ph type="sldNum" sz="quarter" idx="12"/>
          </p:nvPr>
        </p:nvSpPr>
        <p:spPr/>
        <p:txBody>
          <a:bodyPr/>
          <a:lstStyle/>
          <a:p>
            <a:fld id="{060017E3-0CEB-4BA9-92AF-EFA2BF5396E5}" type="slidenum">
              <a:rPr lang="en-US" smtClean="0"/>
              <a:t>107</a:t>
            </a:fld>
            <a:endParaRPr lang="en-US" dirty="0"/>
          </a:p>
        </p:txBody>
      </p:sp>
      <p:pic>
        <p:nvPicPr>
          <p:cNvPr id="5" name="Picture 4">
            <a:extLst>
              <a:ext uri="{FF2B5EF4-FFF2-40B4-BE49-F238E27FC236}">
                <a16:creationId xmlns:a16="http://schemas.microsoft.com/office/drawing/2014/main" id="{96B39A72-C771-6E33-A84E-50C72DCB2026}"/>
              </a:ext>
            </a:extLst>
          </p:cNvPr>
          <p:cNvPicPr>
            <a:picLocks noChangeAspect="1"/>
          </p:cNvPicPr>
          <p:nvPr/>
        </p:nvPicPr>
        <p:blipFill rotWithShape="1">
          <a:blip r:embed="rId4"/>
          <a:srcRect b="14464"/>
          <a:stretch/>
        </p:blipFill>
        <p:spPr>
          <a:xfrm>
            <a:off x="923925" y="3875718"/>
            <a:ext cx="1952625" cy="2053116"/>
          </a:xfrm>
          <a:prstGeom prst="rect">
            <a:avLst/>
          </a:prstGeom>
        </p:spPr>
      </p:pic>
      <p:sp>
        <p:nvSpPr>
          <p:cNvPr id="9" name="Rectangle: Rounded Corners 8">
            <a:extLst>
              <a:ext uri="{FF2B5EF4-FFF2-40B4-BE49-F238E27FC236}">
                <a16:creationId xmlns:a16="http://schemas.microsoft.com/office/drawing/2014/main" id="{7F01958A-2A15-5791-D724-E33F53F84804}"/>
              </a:ext>
            </a:extLst>
          </p:cNvPr>
          <p:cNvSpPr/>
          <p:nvPr/>
        </p:nvSpPr>
        <p:spPr>
          <a:xfrm>
            <a:off x="819149" y="5224127"/>
            <a:ext cx="1952625" cy="6858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666204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4378B0-0F41-7ACC-0F07-736A5132C24F}"/>
              </a:ext>
            </a:extLst>
          </p:cNvPr>
          <p:cNvPicPr>
            <a:picLocks noChangeAspect="1"/>
          </p:cNvPicPr>
          <p:nvPr/>
        </p:nvPicPr>
        <p:blipFill>
          <a:blip r:embed="rId3"/>
          <a:stretch>
            <a:fillRect/>
          </a:stretch>
        </p:blipFill>
        <p:spPr>
          <a:xfrm>
            <a:off x="1857374" y="3098800"/>
            <a:ext cx="5838825" cy="3503295"/>
          </a:xfrm>
          <a:prstGeom prst="rect">
            <a:avLst/>
          </a:prstGeom>
        </p:spPr>
      </p:pic>
      <p:sp>
        <p:nvSpPr>
          <p:cNvPr id="2" name="Title 1">
            <a:extLst>
              <a:ext uri="{FF2B5EF4-FFF2-40B4-BE49-F238E27FC236}">
                <a16:creationId xmlns:a16="http://schemas.microsoft.com/office/drawing/2014/main" id="{AF7391E8-9EC8-CB66-6171-B8890D485674}"/>
              </a:ext>
            </a:extLst>
          </p:cNvPr>
          <p:cNvSpPr>
            <a:spLocks noGrp="1"/>
          </p:cNvSpPr>
          <p:nvPr>
            <p:ph type="title"/>
          </p:nvPr>
        </p:nvSpPr>
        <p:spPr/>
        <p:txBody>
          <a:bodyPr/>
          <a:lstStyle/>
          <a:p>
            <a:r>
              <a:rPr lang="en-US" b="1" dirty="0"/>
              <a:t>Determine Eligibility </a:t>
            </a:r>
          </a:p>
        </p:txBody>
      </p:sp>
      <p:sp>
        <p:nvSpPr>
          <p:cNvPr id="3" name="Content Placeholder 2">
            <a:extLst>
              <a:ext uri="{FF2B5EF4-FFF2-40B4-BE49-F238E27FC236}">
                <a16:creationId xmlns:a16="http://schemas.microsoft.com/office/drawing/2014/main" id="{82087322-25D3-C804-5EF3-E804A4DFB07B}"/>
              </a:ext>
            </a:extLst>
          </p:cNvPr>
          <p:cNvSpPr>
            <a:spLocks noGrp="1"/>
          </p:cNvSpPr>
          <p:nvPr>
            <p:ph idx="1"/>
          </p:nvPr>
        </p:nvSpPr>
        <p:spPr>
          <a:xfrm>
            <a:off x="628650" y="1641190"/>
            <a:ext cx="7886700" cy="1603375"/>
          </a:xfrm>
        </p:spPr>
        <p:txBody>
          <a:bodyPr/>
          <a:lstStyle/>
          <a:p>
            <a:r>
              <a:rPr lang="en-US" sz="2000" dirty="0">
                <a:cs typeface="Times New Roman" panose="02020603050405020304" pitchFamily="18" charset="0"/>
              </a:rPr>
              <a:t>After the application is complete, </a:t>
            </a:r>
            <a:r>
              <a:rPr lang="en-US" sz="2000" b="1" dirty="0">
                <a:cs typeface="Times New Roman" panose="02020603050405020304" pitchFamily="18" charset="0"/>
              </a:rPr>
              <a:t>Eligibility </a:t>
            </a:r>
            <a:r>
              <a:rPr lang="en-US" sz="2000" dirty="0">
                <a:cs typeface="Times New Roman" panose="02020603050405020304" pitchFamily="18" charset="0"/>
              </a:rPr>
              <a:t>is run</a:t>
            </a:r>
            <a:r>
              <a:rPr lang="en-US" sz="2000" b="1" dirty="0">
                <a:cs typeface="Times New Roman" panose="02020603050405020304" pitchFamily="18" charset="0"/>
              </a:rPr>
              <a:t> </a:t>
            </a:r>
            <a:r>
              <a:rPr lang="en-US" sz="2000" dirty="0">
                <a:cs typeface="Times New Roman" panose="02020603050405020304" pitchFamily="18" charset="0"/>
              </a:rPr>
              <a:t>by clicking the </a:t>
            </a:r>
            <a:r>
              <a:rPr lang="en-US" sz="2000" dirty="0">
                <a:solidFill>
                  <a:schemeClr val="tx2"/>
                </a:solidFill>
                <a:cs typeface="Times New Roman" panose="02020603050405020304" pitchFamily="18" charset="0"/>
              </a:rPr>
              <a:t>Determine Eligibility </a:t>
            </a:r>
            <a:r>
              <a:rPr lang="en-US" sz="2000" dirty="0">
                <a:cs typeface="Times New Roman" panose="02020603050405020304" pitchFamily="18" charset="0"/>
              </a:rPr>
              <a:t>button.  The PE portal uses ACA rules and applicant data to determine eligibility. </a:t>
            </a:r>
            <a:r>
              <a:rPr lang="en-US" sz="2000" b="1" dirty="0">
                <a:cs typeface="Times New Roman" panose="02020603050405020304" pitchFamily="18" charset="0"/>
              </a:rPr>
              <a:t>Note: </a:t>
            </a:r>
            <a:r>
              <a:rPr lang="en-US" sz="2000" dirty="0">
                <a:cs typeface="Times New Roman" panose="02020603050405020304" pitchFamily="18" charset="0"/>
              </a:rPr>
              <a:t>The results show on the next page and are not final until accepted.  Edits can be made before accepting results.</a:t>
            </a:r>
          </a:p>
          <a:p>
            <a:endParaRPr lang="en-US" dirty="0"/>
          </a:p>
        </p:txBody>
      </p:sp>
      <p:sp>
        <p:nvSpPr>
          <p:cNvPr id="9" name="Slide Number Placeholder 8">
            <a:extLst>
              <a:ext uri="{FF2B5EF4-FFF2-40B4-BE49-F238E27FC236}">
                <a16:creationId xmlns:a16="http://schemas.microsoft.com/office/drawing/2014/main" id="{7BC929D1-4DA2-B2BA-F060-D25495C81E1E}"/>
              </a:ext>
            </a:extLst>
          </p:cNvPr>
          <p:cNvSpPr>
            <a:spLocks noGrp="1"/>
          </p:cNvSpPr>
          <p:nvPr>
            <p:ph type="sldNum" sz="quarter" idx="12"/>
          </p:nvPr>
        </p:nvSpPr>
        <p:spPr/>
        <p:txBody>
          <a:bodyPr/>
          <a:lstStyle/>
          <a:p>
            <a:fld id="{060017E3-0CEB-4BA9-92AF-EFA2BF5396E5}" type="slidenum">
              <a:rPr lang="en-US" smtClean="0"/>
              <a:t>108</a:t>
            </a:fld>
            <a:endParaRPr lang="en-US" dirty="0"/>
          </a:p>
        </p:txBody>
      </p:sp>
      <p:sp>
        <p:nvSpPr>
          <p:cNvPr id="7" name="Rectangle: Rounded Corners 6">
            <a:extLst>
              <a:ext uri="{FF2B5EF4-FFF2-40B4-BE49-F238E27FC236}">
                <a16:creationId xmlns:a16="http://schemas.microsoft.com/office/drawing/2014/main" id="{4AF4EF3F-A284-91D2-EB39-B6D7373ADD10}"/>
              </a:ext>
            </a:extLst>
          </p:cNvPr>
          <p:cNvSpPr/>
          <p:nvPr/>
        </p:nvSpPr>
        <p:spPr>
          <a:xfrm>
            <a:off x="6857849" y="3665345"/>
            <a:ext cx="766763" cy="4572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AC0F4D65-E2F5-304F-58D7-0A6270E742D6}"/>
              </a:ext>
            </a:extLst>
          </p:cNvPr>
          <p:cNvSpPr/>
          <p:nvPr/>
        </p:nvSpPr>
        <p:spPr>
          <a:xfrm>
            <a:off x="6274940" y="6195987"/>
            <a:ext cx="1268860" cy="29688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343241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10;&#10;Description automatically generated">
            <a:extLst>
              <a:ext uri="{FF2B5EF4-FFF2-40B4-BE49-F238E27FC236}">
                <a16:creationId xmlns:a16="http://schemas.microsoft.com/office/drawing/2014/main" id="{C1402983-98A3-1261-EB48-01AE7437FDF6}"/>
              </a:ext>
            </a:extLst>
          </p:cNvPr>
          <p:cNvPicPr>
            <a:picLocks noChangeAspect="1"/>
          </p:cNvPicPr>
          <p:nvPr/>
        </p:nvPicPr>
        <p:blipFill>
          <a:blip r:embed="rId4"/>
          <a:stretch>
            <a:fillRect/>
          </a:stretch>
        </p:blipFill>
        <p:spPr>
          <a:xfrm>
            <a:off x="1599334" y="2977341"/>
            <a:ext cx="6249266" cy="3379010"/>
          </a:xfrm>
          <a:prstGeom prst="rect">
            <a:avLst/>
          </a:prstGeom>
        </p:spPr>
      </p:pic>
      <p:sp>
        <p:nvSpPr>
          <p:cNvPr id="2" name="Title 1">
            <a:extLst>
              <a:ext uri="{FF2B5EF4-FFF2-40B4-BE49-F238E27FC236}">
                <a16:creationId xmlns:a16="http://schemas.microsoft.com/office/drawing/2014/main" id="{61748805-AB61-BD86-03B2-CD59D6B950DD}"/>
              </a:ext>
            </a:extLst>
          </p:cNvPr>
          <p:cNvSpPr>
            <a:spLocks noGrp="1"/>
          </p:cNvSpPr>
          <p:nvPr>
            <p:ph type="title"/>
          </p:nvPr>
        </p:nvSpPr>
        <p:spPr/>
        <p:txBody>
          <a:bodyPr/>
          <a:lstStyle/>
          <a:p>
            <a:r>
              <a:rPr lang="en-US" b="1" dirty="0"/>
              <a:t>Determination Results</a:t>
            </a:r>
          </a:p>
        </p:txBody>
      </p:sp>
      <p:sp>
        <p:nvSpPr>
          <p:cNvPr id="3" name="Content Placeholder 2">
            <a:extLst>
              <a:ext uri="{FF2B5EF4-FFF2-40B4-BE49-F238E27FC236}">
                <a16:creationId xmlns:a16="http://schemas.microsoft.com/office/drawing/2014/main" id="{64B9AA9D-77EF-E2CB-BEF4-1DC368023BFE}"/>
              </a:ext>
            </a:extLst>
          </p:cNvPr>
          <p:cNvSpPr>
            <a:spLocks noGrp="1"/>
          </p:cNvSpPr>
          <p:nvPr>
            <p:ph idx="1"/>
          </p:nvPr>
        </p:nvSpPr>
        <p:spPr>
          <a:xfrm>
            <a:off x="628650" y="1447801"/>
            <a:ext cx="7886700" cy="4490080"/>
          </a:xfrm>
        </p:spPr>
        <p:txBody>
          <a:bodyPr/>
          <a:lstStyle/>
          <a:p>
            <a:r>
              <a:rPr lang="en-US" sz="2000" dirty="0">
                <a:cs typeface="Times New Roman" panose="02020603050405020304" pitchFamily="18" charset="0"/>
              </a:rPr>
              <a:t>Eligibility results for applicants are displayed on this page, based on appropriate PE type. If results are not what the QE expected, previous screens can be reviewed and corrected. Clicking </a:t>
            </a:r>
            <a:r>
              <a:rPr lang="en-US" sz="2000" dirty="0">
                <a:solidFill>
                  <a:schemeClr val="tx2"/>
                </a:solidFill>
                <a:cs typeface="Times New Roman" panose="02020603050405020304" pitchFamily="18" charset="0"/>
              </a:rPr>
              <a:t>Accept PE Results </a:t>
            </a:r>
            <a:r>
              <a:rPr lang="en-US" sz="2000" dirty="0">
                <a:cs typeface="Times New Roman" panose="02020603050405020304" pitchFamily="18" charset="0"/>
              </a:rPr>
              <a:t>accepts and finalizes results.  </a:t>
            </a:r>
            <a:r>
              <a:rPr lang="en-US" sz="2000" b="1" dirty="0">
                <a:cs typeface="Times New Roman" panose="02020603050405020304" pitchFamily="18" charset="0"/>
              </a:rPr>
              <a:t>Note: </a:t>
            </a:r>
            <a:r>
              <a:rPr lang="en-US" sz="2000" dirty="0">
                <a:cs typeface="Times New Roman" panose="02020603050405020304" pitchFamily="18" charset="0"/>
              </a:rPr>
              <a:t>The PE begin date is the eligibility approval date. </a:t>
            </a:r>
          </a:p>
          <a:p>
            <a:endParaRPr lang="en-US" dirty="0"/>
          </a:p>
        </p:txBody>
      </p:sp>
      <p:sp>
        <p:nvSpPr>
          <p:cNvPr id="7" name="Rectangle: Rounded Corners 6">
            <a:extLst>
              <a:ext uri="{FF2B5EF4-FFF2-40B4-BE49-F238E27FC236}">
                <a16:creationId xmlns:a16="http://schemas.microsoft.com/office/drawing/2014/main" id="{3813B1FA-1099-9395-8A34-D24C11A45134}"/>
              </a:ext>
            </a:extLst>
          </p:cNvPr>
          <p:cNvSpPr/>
          <p:nvPr/>
        </p:nvSpPr>
        <p:spPr>
          <a:xfrm>
            <a:off x="6903233" y="3590162"/>
            <a:ext cx="820883" cy="42174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75C19CE-3BBE-0891-4E02-CD0178169AFE}"/>
              </a:ext>
            </a:extLst>
          </p:cNvPr>
          <p:cNvSpPr/>
          <p:nvPr/>
        </p:nvSpPr>
        <p:spPr>
          <a:xfrm>
            <a:off x="2057400" y="4574230"/>
            <a:ext cx="2328011" cy="1219199"/>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992AA01C-11B3-E8D0-CE92-C5F4DEBEEAAA}"/>
              </a:ext>
            </a:extLst>
          </p:cNvPr>
          <p:cNvSpPr/>
          <p:nvPr/>
        </p:nvSpPr>
        <p:spPr>
          <a:xfrm>
            <a:off x="6457950" y="5932803"/>
            <a:ext cx="1190624" cy="31559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E545BF1B-0AE4-FEA8-D65A-2D799D41BEC4}"/>
              </a:ext>
            </a:extLst>
          </p:cNvPr>
          <p:cNvSpPr>
            <a:spLocks noGrp="1"/>
          </p:cNvSpPr>
          <p:nvPr>
            <p:ph type="sldNum" sz="quarter" idx="12"/>
          </p:nvPr>
        </p:nvSpPr>
        <p:spPr/>
        <p:txBody>
          <a:bodyPr/>
          <a:lstStyle/>
          <a:p>
            <a:fld id="{060017E3-0CEB-4BA9-92AF-EFA2BF5396E5}" type="slidenum">
              <a:rPr lang="en-US" smtClean="0"/>
              <a:t>109</a:t>
            </a:fld>
            <a:endParaRPr lang="en-US" dirty="0"/>
          </a:p>
        </p:txBody>
      </p:sp>
    </p:spTree>
    <p:custDataLst>
      <p:tags r:id="rId1"/>
    </p:custDataLst>
    <p:extLst>
      <p:ext uri="{BB962C8B-B14F-4D97-AF65-F5344CB8AC3E}">
        <p14:creationId xmlns:p14="http://schemas.microsoft.com/office/powerpoint/2010/main" val="865881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tack of colorful files">
            <a:extLst>
              <a:ext uri="{FF2B5EF4-FFF2-40B4-BE49-F238E27FC236}">
                <a16:creationId xmlns:a16="http://schemas.microsoft.com/office/drawing/2014/main" id="{08ACF311-1637-0F8D-C0AF-8F36521E46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282" r="1409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Content Placeholder 5">
            <a:extLst>
              <a:ext uri="{FF2B5EF4-FFF2-40B4-BE49-F238E27FC236}">
                <a16:creationId xmlns:a16="http://schemas.microsoft.com/office/drawing/2014/main" id="{2AD9E11C-8C87-CE65-F984-9DE354FFD74E}"/>
              </a:ext>
            </a:extLst>
          </p:cNvPr>
          <p:cNvSpPr>
            <a:spLocks noGrp="1"/>
          </p:cNvSpPr>
          <p:nvPr>
            <p:ph idx="1"/>
          </p:nvPr>
        </p:nvSpPr>
        <p:spPr>
          <a:xfrm>
            <a:off x="4267200" y="485775"/>
            <a:ext cx="4495799" cy="5762625"/>
          </a:xfrm>
        </p:spPr>
        <p:txBody>
          <a:bodyPr>
            <a:noAutofit/>
          </a:bodyPr>
          <a:lstStyle/>
          <a:p>
            <a:r>
              <a:rPr lang="en-US" sz="1600" b="1" u="sng" dirty="0"/>
              <a:t>Process the Application</a:t>
            </a:r>
          </a:p>
          <a:p>
            <a:pPr marL="800100" lvl="1" indent="-342900">
              <a:spcAft>
                <a:spcPts val="600"/>
              </a:spcAft>
              <a:buFont typeface="Wingdings" panose="05000000000000000000" pitchFamily="2" charset="2"/>
              <a:buChar char="§"/>
            </a:pPr>
            <a:r>
              <a:rPr lang="en-US" sz="1600" dirty="0">
                <a:cs typeface="Times New Roman" panose="02020603050405020304" pitchFamily="18" charset="0"/>
              </a:rPr>
              <a:t>Enter </a:t>
            </a:r>
            <a:r>
              <a:rPr lang="en-US" sz="1600" i="1" dirty="0">
                <a:cs typeface="Times New Roman" panose="02020603050405020304" pitchFamily="18" charset="0"/>
              </a:rPr>
              <a:t>ALL</a:t>
            </a:r>
            <a:r>
              <a:rPr lang="en-US" sz="1600" dirty="0">
                <a:cs typeface="Times New Roman" panose="02020603050405020304" pitchFamily="18" charset="0"/>
              </a:rPr>
              <a:t> client-reported information into MPEP</a:t>
            </a:r>
          </a:p>
          <a:p>
            <a:pPr marL="800100" lvl="1" indent="-342900">
              <a:spcAft>
                <a:spcPts val="600"/>
              </a:spcAft>
              <a:buFont typeface="Wingdings" panose="05000000000000000000" pitchFamily="2" charset="2"/>
              <a:buChar char="§"/>
            </a:pPr>
            <a:r>
              <a:rPr lang="en-US" sz="1600" dirty="0">
                <a:cs typeface="Times New Roman" panose="02020603050405020304" pitchFamily="18" charset="0"/>
              </a:rPr>
              <a:t>A postponed entry into MPEP will result in delayed eligibility</a:t>
            </a:r>
          </a:p>
          <a:p>
            <a:pPr marL="800100" lvl="1" indent="-342900">
              <a:spcAft>
                <a:spcPts val="600"/>
              </a:spcAft>
              <a:buFont typeface="Wingdings" panose="05000000000000000000" pitchFamily="2" charset="2"/>
              <a:buChar char="§"/>
            </a:pPr>
            <a:r>
              <a:rPr lang="en-US" sz="1600" dirty="0">
                <a:cs typeface="Times New Roman" panose="02020603050405020304" pitchFamily="18" charset="0"/>
              </a:rPr>
              <a:t>Eligibility cannot begin </a:t>
            </a:r>
            <a:r>
              <a:rPr lang="en-US" sz="1600" u="sng" dirty="0">
                <a:cs typeface="Times New Roman" panose="02020603050405020304" pitchFamily="18" charset="0"/>
              </a:rPr>
              <a:t>prior</a:t>
            </a:r>
            <a:r>
              <a:rPr lang="en-US" sz="1600" dirty="0">
                <a:cs typeface="Times New Roman" panose="02020603050405020304" pitchFamily="18" charset="0"/>
              </a:rPr>
              <a:t> to entry into MPEP</a:t>
            </a:r>
            <a:br>
              <a:rPr lang="en-US" sz="1600" dirty="0"/>
            </a:br>
            <a:endParaRPr lang="en-US" sz="1600" dirty="0"/>
          </a:p>
          <a:p>
            <a:r>
              <a:rPr lang="en-US" sz="1600" b="1" u="sng" dirty="0"/>
              <a:t>Print and Maintain Documentation</a:t>
            </a:r>
          </a:p>
          <a:p>
            <a:pPr marL="800100" lvl="1" indent="-342900">
              <a:buFont typeface="Wingdings" panose="05000000000000000000" pitchFamily="2" charset="2"/>
              <a:buChar char="§"/>
            </a:pPr>
            <a:r>
              <a:rPr lang="en-US" sz="1600" dirty="0"/>
              <a:t>Print the Notice of Action (NOA) and Right and Responsibilities (R&amp;R) Comm. 233.</a:t>
            </a:r>
          </a:p>
          <a:p>
            <a:pPr marL="800100" lvl="1" indent="-342900">
              <a:buFont typeface="Wingdings" panose="05000000000000000000" pitchFamily="2" charset="2"/>
              <a:buChar char="§"/>
            </a:pPr>
            <a:r>
              <a:rPr lang="en-US" sz="1600" dirty="0"/>
              <a:t>Provide the applicant with the printed NOA and R&amp;R as soon as possible but no later than two (2) working days after the date of determination. </a:t>
            </a:r>
          </a:p>
          <a:p>
            <a:pPr marL="800100" lvl="1" indent="-342900">
              <a:buFont typeface="Wingdings" panose="05000000000000000000" pitchFamily="2" charset="2"/>
              <a:buChar char="§"/>
            </a:pPr>
            <a:r>
              <a:rPr lang="en-US" sz="1600" dirty="0"/>
              <a:t>Print a PDF of the PE application and NOA for the QE file. </a:t>
            </a:r>
          </a:p>
          <a:p>
            <a:pPr marL="800100" lvl="1" indent="-342900">
              <a:buFont typeface="Wingdings" panose="05000000000000000000" pitchFamily="2" charset="2"/>
              <a:buChar char="§"/>
            </a:pPr>
            <a:r>
              <a:rPr lang="en-US" sz="1600" dirty="0"/>
              <a:t>QE must provide the client with a printed copy of the application, NOA and R&amp;R. </a:t>
            </a:r>
          </a:p>
          <a:p>
            <a:pPr marL="800100" lvl="1" indent="-342900">
              <a:buFont typeface="Wingdings" panose="05000000000000000000" pitchFamily="2" charset="2"/>
              <a:buChar char="§"/>
            </a:pPr>
            <a:r>
              <a:rPr lang="en-US" sz="1600" dirty="0"/>
              <a:t>Date stamp the application upon receipt</a:t>
            </a:r>
          </a:p>
          <a:p>
            <a:pPr marL="800100" lvl="1" indent="-342900">
              <a:buFont typeface="Wingdings" panose="05000000000000000000" pitchFamily="2" charset="2"/>
              <a:buChar char="§"/>
            </a:pPr>
            <a:r>
              <a:rPr lang="en-US" sz="1600" dirty="0"/>
              <a:t>Maintain PE records for five (5) years</a:t>
            </a:r>
          </a:p>
        </p:txBody>
      </p:sp>
      <p:sp>
        <p:nvSpPr>
          <p:cNvPr id="2" name="Slide Number Placeholder 1">
            <a:extLst>
              <a:ext uri="{FF2B5EF4-FFF2-40B4-BE49-F238E27FC236}">
                <a16:creationId xmlns:a16="http://schemas.microsoft.com/office/drawing/2014/main" id="{E5D6CAA4-3D59-B950-3061-1B4463EB42D9}"/>
              </a:ext>
            </a:extLst>
          </p:cNvPr>
          <p:cNvSpPr>
            <a:spLocks noGrp="1"/>
          </p:cNvSpPr>
          <p:nvPr>
            <p:ph type="sldNum" sz="quarter" idx="12"/>
          </p:nvPr>
        </p:nvSpPr>
        <p:spPr/>
        <p:txBody>
          <a:bodyPr/>
          <a:lstStyle/>
          <a:p>
            <a:fld id="{060017E3-0CEB-4BA9-92AF-EFA2BF5396E5}" type="slidenum">
              <a:rPr lang="en-US" smtClean="0"/>
              <a:t>11</a:t>
            </a:fld>
            <a:endParaRPr lang="en-US" dirty="0"/>
          </a:p>
        </p:txBody>
      </p:sp>
    </p:spTree>
    <p:custDataLst>
      <p:tags r:id="rId1"/>
    </p:custDataLst>
    <p:extLst>
      <p:ext uri="{BB962C8B-B14F-4D97-AF65-F5344CB8AC3E}">
        <p14:creationId xmlns:p14="http://schemas.microsoft.com/office/powerpoint/2010/main" val="24299961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ED03-11CC-AAE0-5037-BD89974DE9D3}"/>
              </a:ext>
            </a:extLst>
          </p:cNvPr>
          <p:cNvSpPr>
            <a:spLocks noGrp="1"/>
          </p:cNvSpPr>
          <p:nvPr>
            <p:ph type="title"/>
          </p:nvPr>
        </p:nvSpPr>
        <p:spPr/>
        <p:txBody>
          <a:bodyPr/>
          <a:lstStyle/>
          <a:p>
            <a:r>
              <a:rPr lang="en-US" b="1" dirty="0"/>
              <a:t>Determination Results</a:t>
            </a:r>
          </a:p>
        </p:txBody>
      </p:sp>
      <p:sp>
        <p:nvSpPr>
          <p:cNvPr id="3" name="Content Placeholder 2">
            <a:extLst>
              <a:ext uri="{FF2B5EF4-FFF2-40B4-BE49-F238E27FC236}">
                <a16:creationId xmlns:a16="http://schemas.microsoft.com/office/drawing/2014/main" id="{01182B9D-C24D-5926-ECE7-275D4A13B0AB}"/>
              </a:ext>
            </a:extLst>
          </p:cNvPr>
          <p:cNvSpPr>
            <a:spLocks noGrp="1"/>
          </p:cNvSpPr>
          <p:nvPr>
            <p:ph idx="1"/>
          </p:nvPr>
        </p:nvSpPr>
        <p:spPr>
          <a:xfrm>
            <a:off x="628650" y="1600200"/>
            <a:ext cx="7886700" cy="4112255"/>
          </a:xfrm>
        </p:spPr>
        <p:txBody>
          <a:bodyPr/>
          <a:lstStyle/>
          <a:p>
            <a:r>
              <a:rPr lang="en-US" sz="2000" dirty="0">
                <a:latin typeface="+mj-lt"/>
              </a:rPr>
              <a:t>The PE denial reason of </a:t>
            </a:r>
            <a:r>
              <a:rPr lang="en-US" sz="2000" b="1" dirty="0">
                <a:latin typeface="+mj-lt"/>
              </a:rPr>
              <a:t>‘Currently has benefits on another case’ </a:t>
            </a:r>
            <a:r>
              <a:rPr lang="en-US" sz="2000" dirty="0">
                <a:latin typeface="+mj-lt"/>
              </a:rPr>
              <a:t>indicates the applicant is currently receiving medical benefits with the Department</a:t>
            </a:r>
            <a:r>
              <a:rPr lang="en-US" sz="1600" dirty="0"/>
              <a:t>. </a:t>
            </a:r>
          </a:p>
          <a:p>
            <a:endParaRPr lang="en-US" dirty="0"/>
          </a:p>
        </p:txBody>
      </p:sp>
      <p:sp>
        <p:nvSpPr>
          <p:cNvPr id="8" name="Slide Number Placeholder 7">
            <a:extLst>
              <a:ext uri="{FF2B5EF4-FFF2-40B4-BE49-F238E27FC236}">
                <a16:creationId xmlns:a16="http://schemas.microsoft.com/office/drawing/2014/main" id="{2F7E106F-3934-F344-42EB-BAC61909EF57}"/>
              </a:ext>
            </a:extLst>
          </p:cNvPr>
          <p:cNvSpPr>
            <a:spLocks noGrp="1"/>
          </p:cNvSpPr>
          <p:nvPr>
            <p:ph type="sldNum" sz="quarter" idx="12"/>
          </p:nvPr>
        </p:nvSpPr>
        <p:spPr/>
        <p:txBody>
          <a:bodyPr/>
          <a:lstStyle/>
          <a:p>
            <a:fld id="{060017E3-0CEB-4BA9-92AF-EFA2BF5396E5}" type="slidenum">
              <a:rPr lang="en-US" smtClean="0"/>
              <a:t>110</a:t>
            </a:fld>
            <a:endParaRPr lang="en-US" dirty="0"/>
          </a:p>
        </p:txBody>
      </p:sp>
      <p:pic>
        <p:nvPicPr>
          <p:cNvPr id="5" name="Picture 4">
            <a:extLst>
              <a:ext uri="{FF2B5EF4-FFF2-40B4-BE49-F238E27FC236}">
                <a16:creationId xmlns:a16="http://schemas.microsoft.com/office/drawing/2014/main" id="{1EBFCEE6-EF81-62B6-25B5-7F7BAC0F39EF}"/>
              </a:ext>
            </a:extLst>
          </p:cNvPr>
          <p:cNvPicPr>
            <a:picLocks noChangeAspect="1"/>
          </p:cNvPicPr>
          <p:nvPr/>
        </p:nvPicPr>
        <p:blipFill>
          <a:blip r:embed="rId4"/>
          <a:stretch>
            <a:fillRect/>
          </a:stretch>
        </p:blipFill>
        <p:spPr>
          <a:xfrm>
            <a:off x="1409700" y="2590800"/>
            <a:ext cx="6324600" cy="3400425"/>
          </a:xfrm>
          <a:prstGeom prst="rect">
            <a:avLst/>
          </a:prstGeom>
        </p:spPr>
      </p:pic>
      <p:sp>
        <p:nvSpPr>
          <p:cNvPr id="6" name="Rectangle: Rounded Corners 5">
            <a:extLst>
              <a:ext uri="{FF2B5EF4-FFF2-40B4-BE49-F238E27FC236}">
                <a16:creationId xmlns:a16="http://schemas.microsoft.com/office/drawing/2014/main" id="{1B321698-095E-9E31-B82B-4F350F547FB6}"/>
              </a:ext>
            </a:extLst>
          </p:cNvPr>
          <p:cNvSpPr/>
          <p:nvPr/>
        </p:nvSpPr>
        <p:spPr>
          <a:xfrm>
            <a:off x="1905000" y="5001551"/>
            <a:ext cx="3200400" cy="31559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22124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3CD061-4BBF-78BC-947D-E8830D06D36F}"/>
              </a:ext>
            </a:extLst>
          </p:cNvPr>
          <p:cNvSpPr>
            <a:spLocks noGrp="1"/>
          </p:cNvSpPr>
          <p:nvPr>
            <p:ph idx="1"/>
          </p:nvPr>
        </p:nvSpPr>
        <p:spPr>
          <a:xfrm>
            <a:off x="628650" y="4191000"/>
            <a:ext cx="7886700" cy="1746880"/>
          </a:xfrm>
        </p:spPr>
        <p:txBody>
          <a:bodyPr/>
          <a:lstStyle/>
          <a:p>
            <a:r>
              <a:rPr lang="en-US" dirty="0"/>
              <a:t>Before selecting the ‘Accept PE Results’ button review the results to ensure an error was not made completing the data collection pages and the correct outcome was received.  A data entry error can potentially cause an incorrect approval/denial. </a:t>
            </a:r>
          </a:p>
          <a:p>
            <a:endParaRPr lang="en-US" dirty="0"/>
          </a:p>
        </p:txBody>
      </p:sp>
      <p:sp>
        <p:nvSpPr>
          <p:cNvPr id="9" name="Slide Number Placeholder 8">
            <a:extLst>
              <a:ext uri="{FF2B5EF4-FFF2-40B4-BE49-F238E27FC236}">
                <a16:creationId xmlns:a16="http://schemas.microsoft.com/office/drawing/2014/main" id="{2DC5C06B-4106-A370-F577-45712C1CEB90}"/>
              </a:ext>
            </a:extLst>
          </p:cNvPr>
          <p:cNvSpPr>
            <a:spLocks noGrp="1"/>
          </p:cNvSpPr>
          <p:nvPr>
            <p:ph type="sldNum" sz="quarter" idx="12"/>
          </p:nvPr>
        </p:nvSpPr>
        <p:spPr/>
        <p:txBody>
          <a:bodyPr/>
          <a:lstStyle/>
          <a:p>
            <a:fld id="{060017E3-0CEB-4BA9-92AF-EFA2BF5396E5}" type="slidenum">
              <a:rPr lang="en-US" smtClean="0"/>
              <a:t>111</a:t>
            </a:fld>
            <a:endParaRPr lang="en-US" dirty="0"/>
          </a:p>
        </p:txBody>
      </p:sp>
      <p:pic>
        <p:nvPicPr>
          <p:cNvPr id="4" name="Picture 3">
            <a:extLst>
              <a:ext uri="{FF2B5EF4-FFF2-40B4-BE49-F238E27FC236}">
                <a16:creationId xmlns:a16="http://schemas.microsoft.com/office/drawing/2014/main" id="{2519E7F7-5F1F-1662-F19B-21F236C28F6D}"/>
              </a:ext>
            </a:extLst>
          </p:cNvPr>
          <p:cNvPicPr>
            <a:picLocks noChangeAspect="1"/>
          </p:cNvPicPr>
          <p:nvPr/>
        </p:nvPicPr>
        <p:blipFill>
          <a:blip r:embed="rId3"/>
          <a:stretch>
            <a:fillRect/>
          </a:stretch>
        </p:blipFill>
        <p:spPr>
          <a:xfrm>
            <a:off x="1524000" y="609600"/>
            <a:ext cx="6343650" cy="3429000"/>
          </a:xfrm>
          <a:prstGeom prst="rect">
            <a:avLst/>
          </a:prstGeom>
        </p:spPr>
      </p:pic>
    </p:spTree>
    <p:custDataLst>
      <p:tags r:id="rId1"/>
    </p:custDataLst>
    <p:extLst>
      <p:ext uri="{BB962C8B-B14F-4D97-AF65-F5344CB8AC3E}">
        <p14:creationId xmlns:p14="http://schemas.microsoft.com/office/powerpoint/2010/main" val="9794921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71EA1E-2CD5-3492-C7A0-F30D5EBA2B33}"/>
              </a:ext>
            </a:extLst>
          </p:cNvPr>
          <p:cNvSpPr>
            <a:spLocks noGrp="1"/>
          </p:cNvSpPr>
          <p:nvPr>
            <p:ph idx="1"/>
          </p:nvPr>
        </p:nvSpPr>
        <p:spPr>
          <a:xfrm>
            <a:off x="628650" y="2895600"/>
            <a:ext cx="7886700" cy="3042280"/>
          </a:xfrm>
        </p:spPr>
        <p:txBody>
          <a:bodyPr>
            <a:normAutofit/>
          </a:bodyPr>
          <a:lstStyle/>
          <a:p>
            <a:r>
              <a:rPr lang="en-US" sz="2000" dirty="0"/>
              <a:t>Common Things to Review Should Results NOT be as Expected:</a:t>
            </a:r>
          </a:p>
          <a:p>
            <a:pPr lvl="1"/>
            <a:r>
              <a:rPr lang="en-US" dirty="0"/>
              <a:t>Relationships</a:t>
            </a:r>
          </a:p>
          <a:p>
            <a:pPr lvl="1"/>
            <a:r>
              <a:rPr lang="en-US" dirty="0"/>
              <a:t>Income </a:t>
            </a:r>
          </a:p>
          <a:p>
            <a:pPr lvl="1"/>
            <a:r>
              <a:rPr lang="en-US" dirty="0"/>
              <a:t>U.S Citizenship</a:t>
            </a:r>
          </a:p>
          <a:p>
            <a:pPr lvl="1"/>
            <a:r>
              <a:rPr lang="en-US" dirty="0"/>
              <a:t>Do Children have Medical Coverage question</a:t>
            </a:r>
            <a:endParaRPr lang="en-US" sz="2000" dirty="0"/>
          </a:p>
          <a:p>
            <a:r>
              <a:rPr lang="en-US" sz="2000" dirty="0"/>
              <a:t>Refer to Presumptive Eligibility FAQ at the following address for a detailed process to assist if results are not as expected or results were accepted in error. </a:t>
            </a:r>
          </a:p>
          <a:p>
            <a:r>
              <a:rPr lang="en-US" sz="2000" b="0" i="0" u="sng" dirty="0">
                <a:solidFill>
                  <a:srgbClr val="0B1424"/>
                </a:solidFill>
                <a:effectLst/>
                <a:latin typeface="-apple-system"/>
                <a:hlinkClick r:id="rId4"/>
              </a:rPr>
              <a:t>Presumptive Eligibility Frequently Asked Questions (FAQ)</a:t>
            </a:r>
            <a:endParaRPr lang="en-US" sz="2000" b="0" i="0" dirty="0">
              <a:solidFill>
                <a:srgbClr val="212529"/>
              </a:solidFill>
              <a:effectLst/>
              <a:latin typeface="-apple-system"/>
            </a:endParaRPr>
          </a:p>
          <a:p>
            <a:endParaRPr lang="en-US" sz="2000" dirty="0"/>
          </a:p>
        </p:txBody>
      </p:sp>
      <p:sp>
        <p:nvSpPr>
          <p:cNvPr id="6" name="Slide Number Placeholder 5">
            <a:extLst>
              <a:ext uri="{FF2B5EF4-FFF2-40B4-BE49-F238E27FC236}">
                <a16:creationId xmlns:a16="http://schemas.microsoft.com/office/drawing/2014/main" id="{C7D4CD98-D275-7A64-F2B0-46CA01CE59F0}"/>
              </a:ext>
            </a:extLst>
          </p:cNvPr>
          <p:cNvSpPr>
            <a:spLocks noGrp="1"/>
          </p:cNvSpPr>
          <p:nvPr>
            <p:ph type="sldNum" sz="quarter" idx="12"/>
          </p:nvPr>
        </p:nvSpPr>
        <p:spPr/>
        <p:txBody>
          <a:bodyPr/>
          <a:lstStyle/>
          <a:p>
            <a:fld id="{060017E3-0CEB-4BA9-92AF-EFA2BF5396E5}" type="slidenum">
              <a:rPr lang="en-US" smtClean="0"/>
              <a:t>112</a:t>
            </a:fld>
            <a:endParaRPr lang="en-US" dirty="0"/>
          </a:p>
        </p:txBody>
      </p:sp>
      <p:pic>
        <p:nvPicPr>
          <p:cNvPr id="4" name="Picture 3">
            <a:extLst>
              <a:ext uri="{FF2B5EF4-FFF2-40B4-BE49-F238E27FC236}">
                <a16:creationId xmlns:a16="http://schemas.microsoft.com/office/drawing/2014/main" id="{27C7C739-DF85-417D-0644-BCABA9F127C2}"/>
              </a:ext>
            </a:extLst>
          </p:cNvPr>
          <p:cNvPicPr>
            <a:picLocks noChangeAspect="1"/>
          </p:cNvPicPr>
          <p:nvPr/>
        </p:nvPicPr>
        <p:blipFill rotWithShape="1">
          <a:blip r:embed="rId5"/>
          <a:srcRect l="6006" t="35555"/>
          <a:stretch/>
        </p:blipFill>
        <p:spPr>
          <a:xfrm>
            <a:off x="1676400" y="609600"/>
            <a:ext cx="5962650" cy="2209800"/>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675700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801B0C-204A-FDF6-EFD2-0E61254D1BB2}"/>
              </a:ext>
            </a:extLst>
          </p:cNvPr>
          <p:cNvPicPr>
            <a:picLocks noChangeAspect="1"/>
          </p:cNvPicPr>
          <p:nvPr/>
        </p:nvPicPr>
        <p:blipFill>
          <a:blip r:embed="rId4"/>
          <a:stretch>
            <a:fillRect/>
          </a:stretch>
        </p:blipFill>
        <p:spPr>
          <a:xfrm>
            <a:off x="2133600" y="3429000"/>
            <a:ext cx="5181022" cy="3292758"/>
          </a:xfrm>
          <a:prstGeom prst="rect">
            <a:avLst/>
          </a:prstGeom>
        </p:spPr>
      </p:pic>
      <p:sp>
        <p:nvSpPr>
          <p:cNvPr id="2" name="Title 1">
            <a:extLst>
              <a:ext uri="{FF2B5EF4-FFF2-40B4-BE49-F238E27FC236}">
                <a16:creationId xmlns:a16="http://schemas.microsoft.com/office/drawing/2014/main" id="{A9F95D3F-9827-53D0-3B54-D06CE140E11B}"/>
              </a:ext>
            </a:extLst>
          </p:cNvPr>
          <p:cNvSpPr>
            <a:spLocks noGrp="1"/>
          </p:cNvSpPr>
          <p:nvPr>
            <p:ph type="title"/>
          </p:nvPr>
        </p:nvSpPr>
        <p:spPr>
          <a:xfrm>
            <a:off x="628650" y="89733"/>
            <a:ext cx="7886700" cy="1325563"/>
          </a:xfrm>
        </p:spPr>
        <p:txBody>
          <a:bodyPr/>
          <a:lstStyle/>
          <a:p>
            <a:r>
              <a:rPr lang="en-US" b="1" dirty="0"/>
              <a:t>Confirmation</a:t>
            </a:r>
          </a:p>
        </p:txBody>
      </p:sp>
      <p:sp>
        <p:nvSpPr>
          <p:cNvPr id="3" name="Content Placeholder 2">
            <a:extLst>
              <a:ext uri="{FF2B5EF4-FFF2-40B4-BE49-F238E27FC236}">
                <a16:creationId xmlns:a16="http://schemas.microsoft.com/office/drawing/2014/main" id="{C2F35E78-F9B0-6C98-D49E-1DE26B27C4E7}"/>
              </a:ext>
            </a:extLst>
          </p:cNvPr>
          <p:cNvSpPr>
            <a:spLocks noGrp="1"/>
          </p:cNvSpPr>
          <p:nvPr>
            <p:ph idx="1"/>
          </p:nvPr>
        </p:nvSpPr>
        <p:spPr>
          <a:xfrm>
            <a:off x="628650" y="1135428"/>
            <a:ext cx="7886700" cy="2251726"/>
          </a:xfrm>
        </p:spPr>
        <p:txBody>
          <a:bodyPr>
            <a:noAutofit/>
          </a:bodyPr>
          <a:lstStyle/>
          <a:p>
            <a:r>
              <a:rPr lang="en-US" sz="1600" dirty="0">
                <a:cs typeface="Times New Roman" panose="02020603050405020304" pitchFamily="18" charset="0"/>
              </a:rPr>
              <a:t>The Confirmation page contains important information; eligibility results, confirmation number, and print commands. </a:t>
            </a:r>
            <a:r>
              <a:rPr lang="en-US" sz="1600" b="1" dirty="0">
                <a:cs typeface="Times New Roman" panose="02020603050405020304" pitchFamily="18" charset="0"/>
              </a:rPr>
              <a:t>Note:  </a:t>
            </a:r>
            <a:r>
              <a:rPr lang="en-US" sz="1600" dirty="0">
                <a:cs typeface="Times New Roman" panose="02020603050405020304" pitchFamily="18" charset="0"/>
              </a:rPr>
              <a:t>The QE </a:t>
            </a:r>
            <a:r>
              <a:rPr lang="en-US" sz="1600" b="1" dirty="0">
                <a:cs typeface="Times New Roman" panose="02020603050405020304" pitchFamily="18" charset="0"/>
              </a:rPr>
              <a:t>is required to provide the client with a copy of the NOA and application. </a:t>
            </a:r>
            <a:r>
              <a:rPr lang="en-US" sz="1600" dirty="0">
                <a:cs typeface="Times New Roman" panose="02020603050405020304" pitchFamily="18" charset="0"/>
              </a:rPr>
              <a:t>A printed copy of the NOA and application must be part of the QE file </a:t>
            </a:r>
          </a:p>
          <a:p>
            <a:r>
              <a:rPr lang="en-US" sz="1600" dirty="0">
                <a:cs typeface="Times New Roman" panose="02020603050405020304" pitchFamily="18" charset="0"/>
              </a:rPr>
              <a:t>Select appropriate button to print. </a:t>
            </a:r>
          </a:p>
          <a:p>
            <a:r>
              <a:rPr lang="en-US" sz="1600" dirty="0">
                <a:latin typeface="+mj-lt"/>
                <a:cs typeface="Times New Roman" panose="02020603050405020304" pitchFamily="18" charset="0"/>
              </a:rPr>
              <a:t>Upon clicking </a:t>
            </a:r>
            <a:r>
              <a:rPr lang="en-US" sz="1600" b="1" dirty="0">
                <a:latin typeface="+mj-lt"/>
                <a:cs typeface="Times New Roman" panose="02020603050405020304" pitchFamily="18" charset="0"/>
              </a:rPr>
              <a:t>‘Upload Documents’ </a:t>
            </a:r>
            <a:r>
              <a:rPr lang="en-US" sz="1600" dirty="0">
                <a:latin typeface="+mj-lt"/>
                <a:cs typeface="Times New Roman" panose="02020603050405020304" pitchFamily="18" charset="0"/>
              </a:rPr>
              <a:t>button, ‘Verification Documents’ page is displayed. </a:t>
            </a:r>
            <a:r>
              <a:rPr lang="en-US" sz="1600" dirty="0">
                <a:effectLst/>
                <a:latin typeface="+mj-lt"/>
                <a:ea typeface="Calibri" panose="020F0502020204030204" pitchFamily="34" charset="0"/>
              </a:rPr>
              <a:t>Note: This button will only appear when at least one applicant has indicated ‘Yes’ to the question ‘Do you want to apply for ongoing Medicaid?’ or ‘Does this person want to apply for ongoing Medicaid?’</a:t>
            </a:r>
            <a:endParaRPr lang="en-US" sz="1600" dirty="0">
              <a:latin typeface="+mj-lt"/>
            </a:endParaRPr>
          </a:p>
          <a:p>
            <a:endParaRPr lang="en-US" sz="1600" dirty="0"/>
          </a:p>
        </p:txBody>
      </p:sp>
      <p:sp>
        <p:nvSpPr>
          <p:cNvPr id="7" name="Rectangle: Rounded Corners 6">
            <a:extLst>
              <a:ext uri="{FF2B5EF4-FFF2-40B4-BE49-F238E27FC236}">
                <a16:creationId xmlns:a16="http://schemas.microsoft.com/office/drawing/2014/main" id="{5EDFC871-D14C-CB47-9DB7-54513BC4C19A}"/>
              </a:ext>
            </a:extLst>
          </p:cNvPr>
          <p:cNvSpPr/>
          <p:nvPr/>
        </p:nvSpPr>
        <p:spPr>
          <a:xfrm>
            <a:off x="5485822" y="6239303"/>
            <a:ext cx="1143000" cy="32067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F6365C4F-458C-5DE8-BBBF-3ABD50148C0C}"/>
              </a:ext>
            </a:extLst>
          </p:cNvPr>
          <p:cNvSpPr/>
          <p:nvPr/>
        </p:nvSpPr>
        <p:spPr>
          <a:xfrm>
            <a:off x="5333422" y="5844160"/>
            <a:ext cx="1905000" cy="36512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C84F652C-2A74-2003-9056-E48AEEBC752B}"/>
              </a:ext>
            </a:extLst>
          </p:cNvPr>
          <p:cNvSpPr>
            <a:spLocks noGrp="1"/>
          </p:cNvSpPr>
          <p:nvPr>
            <p:ph type="sldNum" sz="quarter" idx="12"/>
          </p:nvPr>
        </p:nvSpPr>
        <p:spPr/>
        <p:txBody>
          <a:bodyPr/>
          <a:lstStyle/>
          <a:p>
            <a:fld id="{060017E3-0CEB-4BA9-92AF-EFA2BF5396E5}" type="slidenum">
              <a:rPr lang="en-US" smtClean="0"/>
              <a:t>113</a:t>
            </a:fld>
            <a:endParaRPr lang="en-US" dirty="0"/>
          </a:p>
        </p:txBody>
      </p:sp>
    </p:spTree>
    <p:custDataLst>
      <p:tags r:id="rId1"/>
    </p:custDataLst>
    <p:extLst>
      <p:ext uri="{BB962C8B-B14F-4D97-AF65-F5344CB8AC3E}">
        <p14:creationId xmlns:p14="http://schemas.microsoft.com/office/powerpoint/2010/main" val="22545361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3444-4F5F-0C2B-4899-A3F9930226E3}"/>
              </a:ext>
            </a:extLst>
          </p:cNvPr>
          <p:cNvSpPr>
            <a:spLocks noGrp="1"/>
          </p:cNvSpPr>
          <p:nvPr>
            <p:ph type="title"/>
          </p:nvPr>
        </p:nvSpPr>
        <p:spPr/>
        <p:txBody>
          <a:bodyPr/>
          <a:lstStyle/>
          <a:p>
            <a:r>
              <a:rPr lang="en-US" b="1" dirty="0"/>
              <a:t>Uploading Documents </a:t>
            </a:r>
          </a:p>
        </p:txBody>
      </p:sp>
      <p:sp>
        <p:nvSpPr>
          <p:cNvPr id="3" name="Content Placeholder 2">
            <a:extLst>
              <a:ext uri="{FF2B5EF4-FFF2-40B4-BE49-F238E27FC236}">
                <a16:creationId xmlns:a16="http://schemas.microsoft.com/office/drawing/2014/main" id="{B4D901C5-5526-BDD4-803B-8E91FA6C92CC}"/>
              </a:ext>
            </a:extLst>
          </p:cNvPr>
          <p:cNvSpPr>
            <a:spLocks noGrp="1"/>
          </p:cNvSpPr>
          <p:nvPr>
            <p:ph idx="1"/>
          </p:nvPr>
        </p:nvSpPr>
        <p:spPr>
          <a:xfrm>
            <a:off x="628650" y="1524000"/>
            <a:ext cx="7886700" cy="4267200"/>
          </a:xfrm>
        </p:spPr>
        <p:txBody>
          <a:bodyPr>
            <a:normAutofit fontScale="77500" lnSpcReduction="20000"/>
          </a:bodyPr>
          <a:lstStyle/>
          <a:p>
            <a:pPr>
              <a:spcBef>
                <a:spcPts val="0"/>
              </a:spcBef>
              <a:spcAft>
                <a:spcPts val="0"/>
              </a:spcAft>
            </a:pPr>
            <a:r>
              <a:rPr lang="en-US" sz="2400" dirty="0">
                <a:effectLst/>
                <a:latin typeface="+mj-lt"/>
                <a:ea typeface="Times New Roman" panose="02020603050405020304" pitchFamily="18" charset="0"/>
              </a:rPr>
              <a:t>Although PE determination itself is based on self-attested information only, the ongoing Medicaid determination made by HHS may require documentation so uploading documentation that is readily available at the point of contact with </a:t>
            </a:r>
            <a:r>
              <a:rPr lang="en-US" sz="2400" dirty="0">
                <a:latin typeface="+mj-lt"/>
                <a:ea typeface="Times New Roman" panose="02020603050405020304" pitchFamily="18" charset="0"/>
              </a:rPr>
              <a:t>the </a:t>
            </a:r>
            <a:r>
              <a:rPr lang="en-US" sz="2400" dirty="0">
                <a:effectLst/>
                <a:latin typeface="+mj-lt"/>
                <a:ea typeface="Times New Roman" panose="02020603050405020304" pitchFamily="18" charset="0"/>
              </a:rPr>
              <a:t>QE may speed up processing of ongoing Medicaid application, reduce the need for HHS to request information from the applicant, and/or reduce the number of ongoing Medicaid applications that HHS must deny when requested information is not provided.</a:t>
            </a:r>
          </a:p>
          <a:p>
            <a:pPr>
              <a:spcBef>
                <a:spcPts val="0"/>
              </a:spcBef>
              <a:spcAft>
                <a:spcPts val="0"/>
              </a:spcAft>
            </a:pPr>
            <a:r>
              <a:rPr lang="en-US" sz="2400" dirty="0">
                <a:effectLst/>
                <a:latin typeface="+mj-lt"/>
                <a:ea typeface="Times New Roman" panose="02020603050405020304" pitchFamily="18" charset="0"/>
              </a:rPr>
              <a:t>It is not necessary to upload any documentation related to the PE application itself, as HHS will continue to receive the PE application and PE NOA via the MPEP system.  Only upload documents that HHS could need when making the ongoing Medicaid eligibility determination.  Some of the most commonly needed documents include pay stubs, immigration documents, and a signed copy of the authorization for release of information (found on page 21 of the application).  A complete list of document type options available for uploading can be found on the next slides.</a:t>
            </a:r>
            <a:endParaRPr lang="en-US" sz="2400" dirty="0">
              <a:latin typeface="+mj-lt"/>
              <a:ea typeface="Times New Roman" panose="02020603050405020304" pitchFamily="18" charset="0"/>
            </a:endParaRPr>
          </a:p>
          <a:p>
            <a:pPr>
              <a:spcBef>
                <a:spcPts val="0"/>
              </a:spcBef>
              <a:spcAft>
                <a:spcPts val="0"/>
              </a:spcAft>
            </a:pPr>
            <a:r>
              <a:rPr lang="en-US" sz="2400" dirty="0">
                <a:latin typeface="+mj-lt"/>
                <a:ea typeface="Times New Roman" panose="02020603050405020304" pitchFamily="18" charset="0"/>
              </a:rPr>
              <a:t>U</a:t>
            </a:r>
            <a:r>
              <a:rPr lang="en-US" sz="2400" dirty="0">
                <a:effectLst/>
                <a:latin typeface="+mj-lt"/>
                <a:ea typeface="Times New Roman" panose="02020603050405020304" pitchFamily="18" charset="0"/>
              </a:rPr>
              <a:t>ploading documentation with the PE application is encouraged but not required </a:t>
            </a:r>
          </a:p>
          <a:p>
            <a:pPr>
              <a:spcBef>
                <a:spcPts val="0"/>
              </a:spcBef>
              <a:spcAft>
                <a:spcPts val="0"/>
              </a:spcAft>
            </a:pPr>
            <a:r>
              <a:rPr lang="en-US" sz="2400" dirty="0">
                <a:effectLst/>
                <a:latin typeface="+mj-lt"/>
                <a:ea typeface="Times New Roman" panose="02020603050405020304" pitchFamily="18" charset="0"/>
              </a:rPr>
              <a:t> </a:t>
            </a:r>
            <a:r>
              <a:rPr lang="en-US" sz="2400" dirty="0">
                <a:latin typeface="+mj-lt"/>
                <a:ea typeface="Times New Roman" panose="02020603050405020304" pitchFamily="18" charset="0"/>
              </a:rPr>
              <a:t>S</a:t>
            </a:r>
            <a:r>
              <a:rPr lang="en-US" sz="2400" dirty="0">
                <a:effectLst/>
                <a:latin typeface="+mj-lt"/>
                <a:ea typeface="Times New Roman" panose="02020603050405020304" pitchFamily="18" charset="0"/>
              </a:rPr>
              <a:t>ubmission of the completed PE application in MPEP should not be delayed in order to obtain/upload documents since PE benefits may only begin once the application is submitted in MPEP</a:t>
            </a:r>
            <a:endParaRPr lang="en-US" sz="2400" dirty="0">
              <a:effectLst/>
              <a:latin typeface="+mj-lt"/>
              <a:ea typeface="Calibri" panose="020F0502020204030204" pitchFamily="34" charset="0"/>
            </a:endParaRPr>
          </a:p>
        </p:txBody>
      </p:sp>
      <p:sp>
        <p:nvSpPr>
          <p:cNvPr id="5" name="Slide Number Placeholder 4">
            <a:extLst>
              <a:ext uri="{FF2B5EF4-FFF2-40B4-BE49-F238E27FC236}">
                <a16:creationId xmlns:a16="http://schemas.microsoft.com/office/drawing/2014/main" id="{25F61A13-B0D7-01D2-5482-9DC0227D604E}"/>
              </a:ext>
            </a:extLst>
          </p:cNvPr>
          <p:cNvSpPr>
            <a:spLocks noGrp="1"/>
          </p:cNvSpPr>
          <p:nvPr>
            <p:ph type="sldNum" sz="quarter" idx="12"/>
          </p:nvPr>
        </p:nvSpPr>
        <p:spPr/>
        <p:txBody>
          <a:bodyPr/>
          <a:lstStyle/>
          <a:p>
            <a:fld id="{060017E3-0CEB-4BA9-92AF-EFA2BF5396E5}" type="slidenum">
              <a:rPr lang="en-US" smtClean="0"/>
              <a:t>114</a:t>
            </a:fld>
            <a:endParaRPr lang="en-US" dirty="0"/>
          </a:p>
        </p:txBody>
      </p:sp>
    </p:spTree>
    <p:custDataLst>
      <p:tags r:id="rId1"/>
    </p:custDataLst>
    <p:extLst>
      <p:ext uri="{BB962C8B-B14F-4D97-AF65-F5344CB8AC3E}">
        <p14:creationId xmlns:p14="http://schemas.microsoft.com/office/powerpoint/2010/main" val="16698757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46281-F8E2-40BF-AB12-0ADDBD802E69}"/>
              </a:ext>
            </a:extLst>
          </p:cNvPr>
          <p:cNvSpPr>
            <a:spLocks noGrp="1"/>
          </p:cNvSpPr>
          <p:nvPr>
            <p:ph type="title"/>
          </p:nvPr>
        </p:nvSpPr>
        <p:spPr/>
        <p:txBody>
          <a:bodyPr/>
          <a:lstStyle/>
          <a:p>
            <a:r>
              <a:rPr lang="en-US" b="1" dirty="0"/>
              <a:t>Verification Documents page</a:t>
            </a:r>
          </a:p>
        </p:txBody>
      </p:sp>
      <p:sp>
        <p:nvSpPr>
          <p:cNvPr id="3" name="Content Placeholder 2">
            <a:extLst>
              <a:ext uri="{FF2B5EF4-FFF2-40B4-BE49-F238E27FC236}">
                <a16:creationId xmlns:a16="http://schemas.microsoft.com/office/drawing/2014/main" id="{A234F01C-D70C-FC42-6A1C-DA0AD9786AFB}"/>
              </a:ext>
            </a:extLst>
          </p:cNvPr>
          <p:cNvSpPr>
            <a:spLocks noGrp="1"/>
          </p:cNvSpPr>
          <p:nvPr>
            <p:ph idx="1"/>
          </p:nvPr>
        </p:nvSpPr>
        <p:spPr>
          <a:xfrm>
            <a:off x="381000" y="1525043"/>
            <a:ext cx="3307128" cy="4412837"/>
          </a:xfrm>
        </p:spPr>
        <p:txBody>
          <a:bodyPr>
            <a:normAutofit lnSpcReduction="10000"/>
          </a:bodyPr>
          <a:lstStyle/>
          <a:p>
            <a:r>
              <a:rPr lang="en-US" dirty="0"/>
              <a:t>Upload and Delete buttons appear once a document type and file has been chosen.</a:t>
            </a:r>
          </a:p>
          <a:p>
            <a:r>
              <a:rPr lang="en-US" dirty="0"/>
              <a:t>Exit button is displayed bottom right-hand corner of the page. When clicked it will take you back to the MPEP Home Page</a:t>
            </a:r>
          </a:p>
          <a:p>
            <a:r>
              <a:rPr lang="en-US" dirty="0"/>
              <a:t>QEs can upload the documents on this page by selecting a value from ‘Document Type’ drop-down, choosing the file and clicking ‘Upload’ button </a:t>
            </a:r>
          </a:p>
          <a:p>
            <a:endParaRPr lang="en-US" dirty="0"/>
          </a:p>
          <a:p>
            <a:endParaRPr lang="en-US" dirty="0"/>
          </a:p>
          <a:p>
            <a:endParaRPr lang="en-US" dirty="0"/>
          </a:p>
        </p:txBody>
      </p:sp>
      <p:sp>
        <p:nvSpPr>
          <p:cNvPr id="7" name="Slide Number Placeholder 6">
            <a:extLst>
              <a:ext uri="{FF2B5EF4-FFF2-40B4-BE49-F238E27FC236}">
                <a16:creationId xmlns:a16="http://schemas.microsoft.com/office/drawing/2014/main" id="{13A2E9AF-66A7-5912-070B-B3280994BAC2}"/>
              </a:ext>
            </a:extLst>
          </p:cNvPr>
          <p:cNvSpPr>
            <a:spLocks noGrp="1"/>
          </p:cNvSpPr>
          <p:nvPr>
            <p:ph type="sldNum" sz="quarter" idx="12"/>
          </p:nvPr>
        </p:nvSpPr>
        <p:spPr/>
        <p:txBody>
          <a:bodyPr/>
          <a:lstStyle/>
          <a:p>
            <a:fld id="{060017E3-0CEB-4BA9-92AF-EFA2BF5396E5}" type="slidenum">
              <a:rPr lang="en-US" smtClean="0"/>
              <a:t>115</a:t>
            </a:fld>
            <a:endParaRPr lang="en-US" dirty="0"/>
          </a:p>
        </p:txBody>
      </p:sp>
      <p:pic>
        <p:nvPicPr>
          <p:cNvPr id="5" name="Picture 4">
            <a:extLst>
              <a:ext uri="{FF2B5EF4-FFF2-40B4-BE49-F238E27FC236}">
                <a16:creationId xmlns:a16="http://schemas.microsoft.com/office/drawing/2014/main" id="{E4DBCEB3-9E2B-AEFD-6000-03E58FD07A8F}"/>
              </a:ext>
            </a:extLst>
          </p:cNvPr>
          <p:cNvPicPr>
            <a:picLocks noChangeAspect="1"/>
          </p:cNvPicPr>
          <p:nvPr/>
        </p:nvPicPr>
        <p:blipFill>
          <a:blip r:embed="rId3"/>
          <a:stretch>
            <a:fillRect/>
          </a:stretch>
        </p:blipFill>
        <p:spPr>
          <a:xfrm>
            <a:off x="3733800" y="1525042"/>
            <a:ext cx="4827222" cy="4412837"/>
          </a:xfrm>
          <a:prstGeom prst="rect">
            <a:avLst/>
          </a:prstGeom>
        </p:spPr>
      </p:pic>
    </p:spTree>
    <p:custDataLst>
      <p:tags r:id="rId1"/>
    </p:custDataLst>
    <p:extLst>
      <p:ext uri="{BB962C8B-B14F-4D97-AF65-F5344CB8AC3E}">
        <p14:creationId xmlns:p14="http://schemas.microsoft.com/office/powerpoint/2010/main" val="5343461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2411AC-7F0C-D693-BC4F-624693736031}"/>
              </a:ext>
            </a:extLst>
          </p:cNvPr>
          <p:cNvSpPr>
            <a:spLocks noGrp="1"/>
          </p:cNvSpPr>
          <p:nvPr>
            <p:ph type="title"/>
          </p:nvPr>
        </p:nvSpPr>
        <p:spPr>
          <a:xfrm>
            <a:off x="1028697" y="348865"/>
            <a:ext cx="7533018" cy="877729"/>
          </a:xfrm>
        </p:spPr>
        <p:txBody>
          <a:bodyPr anchor="ctr">
            <a:normAutofit/>
          </a:bodyPr>
          <a:lstStyle/>
          <a:p>
            <a:r>
              <a:rPr lang="en-US" sz="3200" b="1" dirty="0">
                <a:solidFill>
                  <a:srgbClr val="FFFFFF"/>
                </a:solidFill>
              </a:rPr>
              <a:t>Verification Documents (Continued)</a:t>
            </a:r>
          </a:p>
        </p:txBody>
      </p:sp>
      <p:graphicFrame>
        <p:nvGraphicFramePr>
          <p:cNvPr id="5" name="Content Placeholder 3">
            <a:extLst>
              <a:ext uri="{FF2B5EF4-FFF2-40B4-BE49-F238E27FC236}">
                <a16:creationId xmlns:a16="http://schemas.microsoft.com/office/drawing/2014/main" id="{2484F318-1E13-5616-594D-91585E5697C2}"/>
              </a:ext>
            </a:extLst>
          </p:cNvPr>
          <p:cNvGraphicFramePr>
            <a:graphicFrameLocks/>
          </p:cNvGraphicFramePr>
          <p:nvPr>
            <p:extLst>
              <p:ext uri="{D42A27DB-BD31-4B8C-83A1-F6EECF244321}">
                <p14:modId xmlns:p14="http://schemas.microsoft.com/office/powerpoint/2010/main" val="3964047222"/>
              </p:ext>
            </p:extLst>
          </p:nvPr>
        </p:nvGraphicFramePr>
        <p:xfrm>
          <a:off x="1028697" y="1924820"/>
          <a:ext cx="8115303" cy="4933179"/>
        </p:xfrm>
        <a:graphic>
          <a:graphicData uri="http://schemas.openxmlformats.org/drawingml/2006/table">
            <a:tbl>
              <a:tblPr>
                <a:tableStyleId>{5C22544A-7EE6-4342-B048-85BDC9FD1C3A}</a:tableStyleId>
              </a:tblPr>
              <a:tblGrid>
                <a:gridCol w="8115303">
                  <a:extLst>
                    <a:ext uri="{9D8B030D-6E8A-4147-A177-3AD203B41FA5}">
                      <a16:colId xmlns:a16="http://schemas.microsoft.com/office/drawing/2014/main" val="2594555799"/>
                    </a:ext>
                  </a:extLst>
                </a:gridCol>
              </a:tblGrid>
              <a:tr h="4933179">
                <a:tc>
                  <a:txBody>
                    <a:bodyPr/>
                    <a:lstStyle/>
                    <a:p>
                      <a:pPr marL="0" marR="0" algn="l">
                        <a:lnSpc>
                          <a:spcPct val="115000"/>
                        </a:lnSpc>
                        <a:spcBef>
                          <a:spcPts val="0"/>
                        </a:spcBef>
                        <a:spcAft>
                          <a:spcPts val="0"/>
                        </a:spcAft>
                        <a:tabLst>
                          <a:tab pos="692150" algn="l"/>
                        </a:tabLst>
                      </a:pPr>
                      <a:r>
                        <a:rPr lang="en-US" sz="1600" b="1" dirty="0">
                          <a:effectLst/>
                        </a:rPr>
                        <a:t>The following values will display in ‘Documents Type’ drop-down:</a:t>
                      </a:r>
                      <a:r>
                        <a:rPr lang="en-US" sz="1400" b="1" dirty="0">
                          <a:effectLst/>
                        </a:rPr>
                        <a:t> </a:t>
                      </a:r>
                      <a:endParaRPr lang="en-US" sz="1600" b="1" dirty="0">
                        <a:effectLst/>
                      </a:endParaRPr>
                    </a:p>
                    <a:p>
                      <a:pPr marL="0" marR="0" algn="l">
                        <a:lnSpc>
                          <a:spcPct val="115000"/>
                        </a:lnSpc>
                        <a:spcBef>
                          <a:spcPts val="0"/>
                        </a:spcBef>
                        <a:spcAft>
                          <a:spcPts val="0"/>
                        </a:spcAft>
                        <a:tabLst>
                          <a:tab pos="692150" algn="l"/>
                        </a:tabLst>
                      </a:pPr>
                      <a:br>
                        <a:rPr lang="en-US" sz="1400" dirty="0">
                          <a:effectLst/>
                        </a:rPr>
                      </a:br>
                      <a:br>
                        <a:rPr lang="en-US" sz="1400" dirty="0">
                          <a:effectLst/>
                        </a:rPr>
                      </a:br>
                      <a:r>
                        <a:rPr lang="en-US" sz="1400" dirty="0">
                          <a:effectLst/>
                        </a:rPr>
                        <a:t>    </a:t>
                      </a:r>
                    </a:p>
                  </a:txBody>
                  <a:tcPr marL="57803" marR="57803" marT="0" marB="0"/>
                </a:tc>
                <a:extLst>
                  <a:ext uri="{0D108BD9-81ED-4DB2-BD59-A6C34878D82A}">
                    <a16:rowId xmlns:a16="http://schemas.microsoft.com/office/drawing/2014/main" val="3592548194"/>
                  </a:ext>
                </a:extLst>
              </a:tr>
            </a:tbl>
          </a:graphicData>
        </a:graphic>
      </p:graphicFrame>
      <p:pic>
        <p:nvPicPr>
          <p:cNvPr id="6" name="Picture 5" descr="Text&#10;&#10;Description automatically generated with low confidence">
            <a:extLst>
              <a:ext uri="{FF2B5EF4-FFF2-40B4-BE49-F238E27FC236}">
                <a16:creationId xmlns:a16="http://schemas.microsoft.com/office/drawing/2014/main" id="{CED0A1EF-C932-E3C0-1372-8E18A0FB1CC9}"/>
              </a:ext>
            </a:extLst>
          </p:cNvPr>
          <p:cNvPicPr>
            <a:picLocks noChangeAspect="1"/>
          </p:cNvPicPr>
          <p:nvPr/>
        </p:nvPicPr>
        <p:blipFill>
          <a:blip r:embed="rId4"/>
          <a:stretch>
            <a:fillRect/>
          </a:stretch>
        </p:blipFill>
        <p:spPr>
          <a:xfrm>
            <a:off x="1561578" y="2355977"/>
            <a:ext cx="2816171" cy="3832315"/>
          </a:xfrm>
          <a:prstGeom prst="rect">
            <a:avLst/>
          </a:prstGeom>
        </p:spPr>
      </p:pic>
      <p:pic>
        <p:nvPicPr>
          <p:cNvPr id="7" name="Picture 6" descr="Text&#10;&#10;Description automatically generated">
            <a:extLst>
              <a:ext uri="{FF2B5EF4-FFF2-40B4-BE49-F238E27FC236}">
                <a16:creationId xmlns:a16="http://schemas.microsoft.com/office/drawing/2014/main" id="{B4694DA2-47C9-86EE-82F9-F6B383D1B0F2}"/>
              </a:ext>
            </a:extLst>
          </p:cNvPr>
          <p:cNvPicPr>
            <a:picLocks noChangeAspect="1"/>
          </p:cNvPicPr>
          <p:nvPr/>
        </p:nvPicPr>
        <p:blipFill>
          <a:blip r:embed="rId5"/>
          <a:stretch>
            <a:fillRect/>
          </a:stretch>
        </p:blipFill>
        <p:spPr>
          <a:xfrm>
            <a:off x="4493879" y="2344841"/>
            <a:ext cx="2888753" cy="3832315"/>
          </a:xfrm>
          <a:prstGeom prst="rect">
            <a:avLst/>
          </a:prstGeom>
        </p:spPr>
      </p:pic>
      <p:sp>
        <p:nvSpPr>
          <p:cNvPr id="8" name="Slide Number Placeholder 7">
            <a:extLst>
              <a:ext uri="{FF2B5EF4-FFF2-40B4-BE49-F238E27FC236}">
                <a16:creationId xmlns:a16="http://schemas.microsoft.com/office/drawing/2014/main" id="{CCECD0F0-E336-7275-8590-EA46E18D40C7}"/>
              </a:ext>
            </a:extLst>
          </p:cNvPr>
          <p:cNvSpPr>
            <a:spLocks noGrp="1"/>
          </p:cNvSpPr>
          <p:nvPr>
            <p:ph type="sldNum" sz="quarter" idx="12"/>
          </p:nvPr>
        </p:nvSpPr>
        <p:spPr/>
        <p:txBody>
          <a:bodyPr/>
          <a:lstStyle/>
          <a:p>
            <a:fld id="{060017E3-0CEB-4BA9-92AF-EFA2BF5396E5}" type="slidenum">
              <a:rPr lang="en-US" smtClean="0"/>
              <a:t>116</a:t>
            </a:fld>
            <a:endParaRPr lang="en-US" dirty="0"/>
          </a:p>
        </p:txBody>
      </p:sp>
    </p:spTree>
    <p:custDataLst>
      <p:tags r:id="rId1"/>
    </p:custDataLst>
    <p:extLst>
      <p:ext uri="{BB962C8B-B14F-4D97-AF65-F5344CB8AC3E}">
        <p14:creationId xmlns:p14="http://schemas.microsoft.com/office/powerpoint/2010/main" val="19453673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C5D678-0E36-F8B3-5B4D-C045EBEBE231}"/>
              </a:ext>
            </a:extLst>
          </p:cNvPr>
          <p:cNvPicPr>
            <a:picLocks noChangeAspect="1"/>
          </p:cNvPicPr>
          <p:nvPr/>
        </p:nvPicPr>
        <p:blipFill>
          <a:blip r:embed="rId4"/>
          <a:stretch>
            <a:fillRect/>
          </a:stretch>
        </p:blipFill>
        <p:spPr>
          <a:xfrm>
            <a:off x="3581400" y="1224686"/>
            <a:ext cx="4956477" cy="4776786"/>
          </a:xfrm>
          <a:prstGeom prst="rect">
            <a:avLst/>
          </a:prstGeom>
        </p:spPr>
      </p:pic>
      <p:sp>
        <p:nvSpPr>
          <p:cNvPr id="2" name="Title 1">
            <a:extLst>
              <a:ext uri="{FF2B5EF4-FFF2-40B4-BE49-F238E27FC236}">
                <a16:creationId xmlns:a16="http://schemas.microsoft.com/office/drawing/2014/main" id="{004D0157-69F8-7CE1-5236-308A9D57EC06}"/>
              </a:ext>
            </a:extLst>
          </p:cNvPr>
          <p:cNvSpPr>
            <a:spLocks noGrp="1"/>
          </p:cNvSpPr>
          <p:nvPr>
            <p:ph type="title"/>
          </p:nvPr>
        </p:nvSpPr>
        <p:spPr/>
        <p:txBody>
          <a:bodyPr/>
          <a:lstStyle/>
          <a:p>
            <a:r>
              <a:rPr lang="en-US" b="1" dirty="0"/>
              <a:t>Verification Documents</a:t>
            </a:r>
          </a:p>
        </p:txBody>
      </p:sp>
      <p:sp>
        <p:nvSpPr>
          <p:cNvPr id="3" name="Content Placeholder 2">
            <a:extLst>
              <a:ext uri="{FF2B5EF4-FFF2-40B4-BE49-F238E27FC236}">
                <a16:creationId xmlns:a16="http://schemas.microsoft.com/office/drawing/2014/main" id="{29700E65-976B-F084-A454-FF4A1A4208F1}"/>
              </a:ext>
            </a:extLst>
          </p:cNvPr>
          <p:cNvSpPr>
            <a:spLocks noGrp="1"/>
          </p:cNvSpPr>
          <p:nvPr>
            <p:ph idx="1"/>
          </p:nvPr>
        </p:nvSpPr>
        <p:spPr>
          <a:xfrm>
            <a:off x="562803" y="1654246"/>
            <a:ext cx="3124200" cy="4112255"/>
          </a:xfrm>
        </p:spPr>
        <p:txBody>
          <a:bodyPr/>
          <a:lstStyle/>
          <a:p>
            <a:r>
              <a:rPr lang="en-US" dirty="0"/>
              <a:t>QEs can upload the documents on this page by selecting a value from ‘Document Type’ drop-down, choosing the file  and clicking ‘Upload’ button. Once the document is uploaded successfully, a message is displayed on the screen as highlighted in the screenshot above. </a:t>
            </a:r>
          </a:p>
        </p:txBody>
      </p:sp>
      <p:sp>
        <p:nvSpPr>
          <p:cNvPr id="7" name="Rectangle: Rounded Corners 6">
            <a:extLst>
              <a:ext uri="{FF2B5EF4-FFF2-40B4-BE49-F238E27FC236}">
                <a16:creationId xmlns:a16="http://schemas.microsoft.com/office/drawing/2014/main" id="{CF85F131-8BD5-969A-66D7-042DED54AA85}"/>
              </a:ext>
            </a:extLst>
          </p:cNvPr>
          <p:cNvSpPr/>
          <p:nvPr/>
        </p:nvSpPr>
        <p:spPr>
          <a:xfrm>
            <a:off x="3906268" y="5181600"/>
            <a:ext cx="1732532" cy="47249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2673D5E1-8181-B8CD-B8B7-913B0ED21EF5}"/>
              </a:ext>
            </a:extLst>
          </p:cNvPr>
          <p:cNvSpPr>
            <a:spLocks noGrp="1"/>
          </p:cNvSpPr>
          <p:nvPr>
            <p:ph type="sldNum" sz="quarter" idx="12"/>
          </p:nvPr>
        </p:nvSpPr>
        <p:spPr/>
        <p:txBody>
          <a:bodyPr/>
          <a:lstStyle/>
          <a:p>
            <a:fld id="{060017E3-0CEB-4BA9-92AF-EFA2BF5396E5}" type="slidenum">
              <a:rPr lang="en-US" smtClean="0"/>
              <a:t>117</a:t>
            </a:fld>
            <a:endParaRPr lang="en-US" dirty="0"/>
          </a:p>
        </p:txBody>
      </p:sp>
    </p:spTree>
    <p:custDataLst>
      <p:tags r:id="rId1"/>
    </p:custDataLst>
    <p:extLst>
      <p:ext uri="{BB962C8B-B14F-4D97-AF65-F5344CB8AC3E}">
        <p14:creationId xmlns:p14="http://schemas.microsoft.com/office/powerpoint/2010/main" val="13483657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81C4-B6BB-50B2-A0E7-04832F85F03C}"/>
              </a:ext>
            </a:extLst>
          </p:cNvPr>
          <p:cNvSpPr>
            <a:spLocks noGrp="1"/>
          </p:cNvSpPr>
          <p:nvPr>
            <p:ph type="title"/>
          </p:nvPr>
        </p:nvSpPr>
        <p:spPr/>
        <p:txBody>
          <a:bodyPr/>
          <a:lstStyle/>
          <a:p>
            <a:r>
              <a:rPr lang="en-US" b="1" dirty="0"/>
              <a:t>Tip: Application and PE NOA</a:t>
            </a:r>
          </a:p>
        </p:txBody>
      </p:sp>
      <p:sp>
        <p:nvSpPr>
          <p:cNvPr id="3" name="Content Placeholder 2">
            <a:extLst>
              <a:ext uri="{FF2B5EF4-FFF2-40B4-BE49-F238E27FC236}">
                <a16:creationId xmlns:a16="http://schemas.microsoft.com/office/drawing/2014/main" id="{B4AD5CA8-A8E2-47B7-B988-1DEB49CF8D5F}"/>
              </a:ext>
            </a:extLst>
          </p:cNvPr>
          <p:cNvSpPr>
            <a:spLocks noGrp="1"/>
          </p:cNvSpPr>
          <p:nvPr>
            <p:ph idx="1"/>
          </p:nvPr>
        </p:nvSpPr>
        <p:spPr>
          <a:xfrm>
            <a:off x="628650" y="1643457"/>
            <a:ext cx="7886700" cy="2289175"/>
          </a:xfrm>
        </p:spPr>
        <p:txBody>
          <a:bodyPr>
            <a:normAutofit/>
          </a:bodyPr>
          <a:lstStyle/>
          <a:p>
            <a:pPr lvl="0" eaLnBrk="0" fontAlgn="base" hangingPunct="0">
              <a:spcBef>
                <a:spcPct val="0"/>
              </a:spcBef>
              <a:spcAft>
                <a:spcPts val="1200"/>
              </a:spcAft>
            </a:pPr>
            <a:r>
              <a:rPr lang="en-US" sz="2000" dirty="0">
                <a:cs typeface="Times New Roman" panose="02020603050405020304" pitchFamily="18" charset="0"/>
              </a:rPr>
              <a:t>An important component of this page is printing the NOA and Application PDF.  </a:t>
            </a:r>
          </a:p>
          <a:p>
            <a:pPr marL="457200" lvl="0" indent="-457200" eaLnBrk="0" fontAlgn="base" hangingPunct="0">
              <a:spcBef>
                <a:spcPct val="0"/>
              </a:spcBef>
              <a:spcAft>
                <a:spcPts val="1200"/>
              </a:spcAft>
              <a:buFont typeface="Wingdings" panose="05000000000000000000" pitchFamily="2" charset="2"/>
              <a:buChar char="v"/>
            </a:pPr>
            <a:r>
              <a:rPr lang="en-US" sz="2000" i="1" u="sng" dirty="0">
                <a:cs typeface="Times New Roman" panose="02020603050405020304" pitchFamily="18" charset="0"/>
              </a:rPr>
              <a:t>After this page, the QE will not have the ability to open or recreate a completed application</a:t>
            </a:r>
            <a:r>
              <a:rPr lang="en-US" sz="2000" i="1" dirty="0">
                <a:cs typeface="Times New Roman" panose="02020603050405020304" pitchFamily="18" charset="0"/>
              </a:rPr>
              <a:t>.  </a:t>
            </a:r>
          </a:p>
        </p:txBody>
      </p:sp>
      <p:sp>
        <p:nvSpPr>
          <p:cNvPr id="7" name="Slide Number Placeholder 6">
            <a:extLst>
              <a:ext uri="{FF2B5EF4-FFF2-40B4-BE49-F238E27FC236}">
                <a16:creationId xmlns:a16="http://schemas.microsoft.com/office/drawing/2014/main" id="{3E80AE48-9349-B8AB-3BB1-8B65C019C93E}"/>
              </a:ext>
            </a:extLst>
          </p:cNvPr>
          <p:cNvSpPr>
            <a:spLocks noGrp="1"/>
          </p:cNvSpPr>
          <p:nvPr>
            <p:ph type="sldNum" sz="quarter" idx="12"/>
          </p:nvPr>
        </p:nvSpPr>
        <p:spPr/>
        <p:txBody>
          <a:bodyPr/>
          <a:lstStyle/>
          <a:p>
            <a:fld id="{060017E3-0CEB-4BA9-92AF-EFA2BF5396E5}" type="slidenum">
              <a:rPr lang="en-US" smtClean="0"/>
              <a:t>118</a:t>
            </a:fld>
            <a:endParaRPr lang="en-US" dirty="0"/>
          </a:p>
        </p:txBody>
      </p:sp>
      <p:pic>
        <p:nvPicPr>
          <p:cNvPr id="11" name="Picture 10">
            <a:extLst>
              <a:ext uri="{FF2B5EF4-FFF2-40B4-BE49-F238E27FC236}">
                <a16:creationId xmlns:a16="http://schemas.microsoft.com/office/drawing/2014/main" id="{B4CF944D-77E0-06CA-608A-1F27B2C0AC44}"/>
              </a:ext>
            </a:extLst>
          </p:cNvPr>
          <p:cNvPicPr>
            <a:picLocks noChangeAspect="1"/>
          </p:cNvPicPr>
          <p:nvPr/>
        </p:nvPicPr>
        <p:blipFill>
          <a:blip r:embed="rId4"/>
          <a:stretch>
            <a:fillRect/>
          </a:stretch>
        </p:blipFill>
        <p:spPr>
          <a:xfrm>
            <a:off x="3428999" y="2950039"/>
            <a:ext cx="5359695" cy="3406312"/>
          </a:xfrm>
          <a:prstGeom prst="rect">
            <a:avLst/>
          </a:prstGeom>
        </p:spPr>
      </p:pic>
      <p:sp>
        <p:nvSpPr>
          <p:cNvPr id="12" name="TextBox 11">
            <a:extLst>
              <a:ext uri="{FF2B5EF4-FFF2-40B4-BE49-F238E27FC236}">
                <a16:creationId xmlns:a16="http://schemas.microsoft.com/office/drawing/2014/main" id="{8447B808-38D2-933E-2B7E-02395CB8970E}"/>
              </a:ext>
            </a:extLst>
          </p:cNvPr>
          <p:cNvSpPr txBox="1"/>
          <p:nvPr/>
        </p:nvSpPr>
        <p:spPr>
          <a:xfrm>
            <a:off x="457200" y="3536725"/>
            <a:ext cx="2286000" cy="2536091"/>
          </a:xfrm>
          <a:prstGeom prst="rect">
            <a:avLst/>
          </a:prstGeom>
          <a:noFill/>
        </p:spPr>
        <p:txBody>
          <a:bodyPr wrap="square" rtlCol="0">
            <a:spAutoFit/>
          </a:bodyPr>
          <a:lstStyle/>
          <a:p>
            <a:endParaRPr lang="en-US" dirty="0"/>
          </a:p>
        </p:txBody>
      </p:sp>
      <p:sp>
        <p:nvSpPr>
          <p:cNvPr id="13" name="Content Placeholder 2">
            <a:extLst>
              <a:ext uri="{FF2B5EF4-FFF2-40B4-BE49-F238E27FC236}">
                <a16:creationId xmlns:a16="http://schemas.microsoft.com/office/drawing/2014/main" id="{0BFD2F6B-05BC-5605-1AAF-42B6AE867AD1}"/>
              </a:ext>
            </a:extLst>
          </p:cNvPr>
          <p:cNvSpPr txBox="1">
            <a:spLocks/>
          </p:cNvSpPr>
          <p:nvPr/>
        </p:nvSpPr>
        <p:spPr>
          <a:xfrm>
            <a:off x="628650" y="3124201"/>
            <a:ext cx="2286000" cy="2438400"/>
          </a:xfrm>
          <a:prstGeom prst="rect">
            <a:avLst/>
          </a:prstGeom>
        </p:spPr>
        <p:txBody>
          <a:bodyPr vert="horz" lIns="91440" tIns="45720" rIns="91440" bIns="45720" rtlCol="0">
            <a:normAutofit/>
          </a:bodyPr>
          <a:lstStyle>
            <a:lvl1pPr marL="137160" indent="-274320" algn="l" defTabSz="685800" rtl="0" eaLnBrk="1" latinLnBrk="0" hangingPunct="1">
              <a:lnSpc>
                <a:spcPct val="90000"/>
              </a:lnSpc>
              <a:spcBef>
                <a:spcPts val="750"/>
              </a:spcBef>
              <a:buClr>
                <a:schemeClr val="accent1"/>
              </a:buClr>
              <a:buSzPct val="90000"/>
              <a:buFont typeface="Wingdings" panose="05000000000000000000" pitchFamily="2" charset="2"/>
              <a:buChar char="n"/>
              <a:defRPr sz="2100" kern="1200">
                <a:solidFill>
                  <a:schemeClr val="tx1"/>
                </a:solidFill>
                <a:latin typeface="Gill Sans Nova" panose="020B0602020104020203" pitchFamily="34" charset="0"/>
                <a:ea typeface="+mn-ea"/>
                <a:cs typeface="+mn-cs"/>
              </a:defRPr>
            </a:lvl1pPr>
            <a:lvl2pPr marL="566928" indent="-274320" algn="l" defTabSz="685800" rtl="0" eaLnBrk="1" latinLnBrk="0" hangingPunct="1">
              <a:lnSpc>
                <a:spcPct val="90000"/>
              </a:lnSpc>
              <a:spcBef>
                <a:spcPts val="375"/>
              </a:spcBef>
              <a:buClr>
                <a:schemeClr val="accent3"/>
              </a:buClr>
              <a:buSzPct val="80000"/>
              <a:buFont typeface="Wingdings" panose="05000000000000000000" pitchFamily="2" charset="2"/>
              <a:buChar char="n"/>
              <a:defRPr sz="1800" kern="1200">
                <a:solidFill>
                  <a:schemeClr val="tx1"/>
                </a:solidFill>
                <a:latin typeface="Gill Sans Nova" panose="020B06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0" fontAlgn="base" hangingPunct="0">
              <a:spcBef>
                <a:spcPct val="0"/>
              </a:spcBef>
              <a:spcAft>
                <a:spcPts val="1200"/>
              </a:spcAft>
            </a:pPr>
            <a:r>
              <a:rPr lang="en-US" sz="2000" b="1" dirty="0"/>
              <a:t>NOTE: </a:t>
            </a:r>
            <a:r>
              <a:rPr lang="en-US" sz="2000" dirty="0"/>
              <a:t>If the QE needs to print documents after uploading documents, they can return to the My PE Portal to print the forms.</a:t>
            </a:r>
          </a:p>
          <a:p>
            <a:endParaRPr lang="en-US" dirty="0"/>
          </a:p>
        </p:txBody>
      </p:sp>
      <p:sp>
        <p:nvSpPr>
          <p:cNvPr id="14" name="Rectangle: Rounded Corners 13">
            <a:extLst>
              <a:ext uri="{FF2B5EF4-FFF2-40B4-BE49-F238E27FC236}">
                <a16:creationId xmlns:a16="http://schemas.microsoft.com/office/drawing/2014/main" id="{4C69C1CA-6AF0-1A82-759C-B2A5FD5498FD}"/>
              </a:ext>
            </a:extLst>
          </p:cNvPr>
          <p:cNvSpPr/>
          <p:nvPr/>
        </p:nvSpPr>
        <p:spPr>
          <a:xfrm>
            <a:off x="6629400" y="5445259"/>
            <a:ext cx="2057400" cy="37924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633681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1334-B182-3413-F004-0FF6463C2E0C}"/>
              </a:ext>
            </a:extLst>
          </p:cNvPr>
          <p:cNvSpPr>
            <a:spLocks noGrp="1"/>
          </p:cNvSpPr>
          <p:nvPr>
            <p:ph type="title"/>
          </p:nvPr>
        </p:nvSpPr>
        <p:spPr/>
        <p:txBody>
          <a:bodyPr/>
          <a:lstStyle/>
          <a:p>
            <a:r>
              <a:rPr lang="en-US" b="1" dirty="0"/>
              <a:t>Sample: Notice of Action (NOA)</a:t>
            </a:r>
          </a:p>
        </p:txBody>
      </p:sp>
      <p:sp>
        <p:nvSpPr>
          <p:cNvPr id="3" name="Content Placeholder 2">
            <a:extLst>
              <a:ext uri="{FF2B5EF4-FFF2-40B4-BE49-F238E27FC236}">
                <a16:creationId xmlns:a16="http://schemas.microsoft.com/office/drawing/2014/main" id="{B17C5AC3-EB32-558C-9CC5-8A35BBEE6D74}"/>
              </a:ext>
            </a:extLst>
          </p:cNvPr>
          <p:cNvSpPr>
            <a:spLocks noGrp="1"/>
          </p:cNvSpPr>
          <p:nvPr>
            <p:ph idx="1"/>
          </p:nvPr>
        </p:nvSpPr>
        <p:spPr/>
        <p:txBody>
          <a:bodyPr/>
          <a:lstStyle/>
          <a:p>
            <a:pPr lvl="0" eaLnBrk="0" fontAlgn="base" hangingPunct="0">
              <a:spcBef>
                <a:spcPct val="0"/>
              </a:spcBef>
              <a:spcAft>
                <a:spcPts val="1200"/>
              </a:spcAft>
            </a:pPr>
            <a:r>
              <a:rPr lang="en-US" sz="2000" dirty="0">
                <a:cs typeface="Times New Roman" panose="02020603050405020304" pitchFamily="18" charset="0"/>
              </a:rPr>
              <a:t>NOAs include PE Results, PE Type, Client and Program Information, Coverage Dates, Provider Information, PE Information and Benefits, and, possibly, Denial Reason. </a:t>
            </a:r>
          </a:p>
          <a:p>
            <a:pPr lvl="0" eaLnBrk="0" fontAlgn="base" hangingPunct="0">
              <a:spcBef>
                <a:spcPct val="0"/>
              </a:spcBef>
              <a:spcAft>
                <a:spcPts val="1200"/>
              </a:spcAft>
            </a:pPr>
            <a:r>
              <a:rPr lang="en-US" sz="2000" b="1" dirty="0">
                <a:cs typeface="Times New Roman" panose="02020603050405020304" pitchFamily="18" charset="0"/>
              </a:rPr>
              <a:t>Note</a:t>
            </a:r>
            <a:r>
              <a:rPr lang="en-US" sz="2000" dirty="0">
                <a:cs typeface="Times New Roman" panose="02020603050405020304" pitchFamily="18" charset="0"/>
              </a:rPr>
              <a:t>: Clients must present NOAs to providers for services.</a:t>
            </a:r>
          </a:p>
          <a:p>
            <a:pPr lvl="0" eaLnBrk="0" fontAlgn="base" hangingPunct="0">
              <a:spcBef>
                <a:spcPct val="0"/>
              </a:spcBef>
              <a:spcAft>
                <a:spcPts val="1200"/>
              </a:spcAft>
            </a:pPr>
            <a:endParaRPr lang="en-US" sz="2000" dirty="0">
              <a:cs typeface="Times New Roman" panose="02020603050405020304" pitchFamily="18" charset="0"/>
            </a:endParaRPr>
          </a:p>
          <a:p>
            <a:pPr marL="0" lvl="0" indent="0" eaLnBrk="0" fontAlgn="base" hangingPunct="0">
              <a:spcBef>
                <a:spcPct val="0"/>
              </a:spcBef>
              <a:spcAft>
                <a:spcPts val="1200"/>
              </a:spcAft>
              <a:buNone/>
            </a:pPr>
            <a:endParaRPr lang="en-US" sz="2000" dirty="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5DA6775-7582-169A-7FE3-B025999859AD}"/>
              </a:ext>
            </a:extLst>
          </p:cNvPr>
          <p:cNvSpPr>
            <a:spLocks noGrp="1"/>
          </p:cNvSpPr>
          <p:nvPr>
            <p:ph type="sldNum" sz="quarter" idx="12"/>
          </p:nvPr>
        </p:nvSpPr>
        <p:spPr/>
        <p:txBody>
          <a:bodyPr/>
          <a:lstStyle/>
          <a:p>
            <a:fld id="{060017E3-0CEB-4BA9-92AF-EFA2BF5396E5}" type="slidenum">
              <a:rPr lang="en-US" smtClean="0"/>
              <a:t>119</a:t>
            </a:fld>
            <a:endParaRPr lang="en-US" dirty="0"/>
          </a:p>
        </p:txBody>
      </p:sp>
      <p:pic>
        <p:nvPicPr>
          <p:cNvPr id="4" name="Picture 3">
            <a:extLst>
              <a:ext uri="{FF2B5EF4-FFF2-40B4-BE49-F238E27FC236}">
                <a16:creationId xmlns:a16="http://schemas.microsoft.com/office/drawing/2014/main" id="{484B9F02-9F78-0252-4409-BFF74F8D1375}"/>
              </a:ext>
            </a:extLst>
          </p:cNvPr>
          <p:cNvPicPr>
            <a:picLocks noChangeAspect="1"/>
          </p:cNvPicPr>
          <p:nvPr/>
        </p:nvPicPr>
        <p:blipFill rotWithShape="1">
          <a:blip r:embed="rId4"/>
          <a:srcRect t="20604" b="11876"/>
          <a:stretch/>
        </p:blipFill>
        <p:spPr>
          <a:xfrm>
            <a:off x="914400" y="3276600"/>
            <a:ext cx="7508610" cy="2661280"/>
          </a:xfrm>
          <a:prstGeom prst="rect">
            <a:avLst/>
          </a:prstGeom>
          <a:ln>
            <a:solidFill>
              <a:schemeClr val="tx1"/>
            </a:solidFill>
          </a:ln>
        </p:spPr>
      </p:pic>
    </p:spTree>
    <p:custDataLst>
      <p:tags r:id="rId1"/>
    </p:custDataLst>
    <p:extLst>
      <p:ext uri="{BB962C8B-B14F-4D97-AF65-F5344CB8AC3E}">
        <p14:creationId xmlns:p14="http://schemas.microsoft.com/office/powerpoint/2010/main" val="3533268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5BB365-46B9-B1B8-7C9C-C26FF63E9E48}"/>
              </a:ext>
            </a:extLst>
          </p:cNvPr>
          <p:cNvSpPr>
            <a:spLocks noGrp="1"/>
          </p:cNvSpPr>
          <p:nvPr>
            <p:ph type="title"/>
          </p:nvPr>
        </p:nvSpPr>
        <p:spPr/>
        <p:txBody>
          <a:bodyPr anchor="ctr">
            <a:normAutofit/>
          </a:bodyPr>
          <a:lstStyle/>
          <a:p>
            <a:r>
              <a:rPr lang="en-US" sz="4200" b="1" dirty="0"/>
              <a:t>QE Responsibilities: Documentation</a:t>
            </a:r>
          </a:p>
        </p:txBody>
      </p:sp>
      <p:sp>
        <p:nvSpPr>
          <p:cNvPr id="6" name="Content Placeholder 5">
            <a:extLst>
              <a:ext uri="{FF2B5EF4-FFF2-40B4-BE49-F238E27FC236}">
                <a16:creationId xmlns:a16="http://schemas.microsoft.com/office/drawing/2014/main" id="{574945F3-A96D-E7BF-F092-AA8C204C6332}"/>
              </a:ext>
            </a:extLst>
          </p:cNvPr>
          <p:cNvSpPr>
            <a:spLocks noGrp="1"/>
          </p:cNvSpPr>
          <p:nvPr>
            <p:ph idx="1"/>
          </p:nvPr>
        </p:nvSpPr>
        <p:spPr/>
        <p:txBody>
          <a:bodyPr anchor="ctr">
            <a:normAutofit/>
          </a:bodyPr>
          <a:lstStyle/>
          <a:p>
            <a:pPr marL="231775"/>
            <a:r>
              <a:rPr lang="en-US" sz="2400" dirty="0">
                <a:solidFill>
                  <a:schemeClr val="tx1"/>
                </a:solidFill>
                <a:cs typeface="Times New Roman" panose="02020603050405020304" pitchFamily="18" charset="0"/>
              </a:rPr>
              <a:t>After processing the application and providing the applicant with the PE and Medicaid information, the QE is responsible for printing and providing the NOA, application and Right and Responsibilities to the client. The QE file must have a copy of the NOA and application. The QE/Presumptive Provider (PP) is responsible for maintaining the PE records for five (5) years. </a:t>
            </a:r>
            <a:endParaRPr lang="en-US" sz="24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2" name="Slide Number Placeholder 1">
            <a:extLst>
              <a:ext uri="{FF2B5EF4-FFF2-40B4-BE49-F238E27FC236}">
                <a16:creationId xmlns:a16="http://schemas.microsoft.com/office/drawing/2014/main" id="{4BDDDD64-4632-27F3-D77A-FB3621E0DD0B}"/>
              </a:ext>
            </a:extLst>
          </p:cNvPr>
          <p:cNvSpPr>
            <a:spLocks noGrp="1"/>
          </p:cNvSpPr>
          <p:nvPr>
            <p:ph type="sldNum" sz="quarter" idx="12"/>
          </p:nvPr>
        </p:nvSpPr>
        <p:spPr/>
        <p:txBody>
          <a:bodyPr/>
          <a:lstStyle/>
          <a:p>
            <a:fld id="{060017E3-0CEB-4BA9-92AF-EFA2BF5396E5}" type="slidenum">
              <a:rPr lang="en-US" smtClean="0"/>
              <a:t>12</a:t>
            </a:fld>
            <a:endParaRPr lang="en-US" dirty="0"/>
          </a:p>
        </p:txBody>
      </p:sp>
    </p:spTree>
    <p:custDataLst>
      <p:tags r:id="rId1"/>
    </p:custDataLst>
    <p:extLst>
      <p:ext uri="{BB962C8B-B14F-4D97-AF65-F5344CB8AC3E}">
        <p14:creationId xmlns:p14="http://schemas.microsoft.com/office/powerpoint/2010/main" val="2876249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B59F-3E93-CB82-ECFB-75AE52767290}"/>
              </a:ext>
            </a:extLst>
          </p:cNvPr>
          <p:cNvSpPr>
            <a:spLocks noGrp="1"/>
          </p:cNvSpPr>
          <p:nvPr>
            <p:ph type="title"/>
          </p:nvPr>
        </p:nvSpPr>
        <p:spPr/>
        <p:txBody>
          <a:bodyPr/>
          <a:lstStyle/>
          <a:p>
            <a:r>
              <a:rPr lang="en-US" b="1" dirty="0"/>
              <a:t>Sample PE Information on NOA</a:t>
            </a:r>
          </a:p>
        </p:txBody>
      </p:sp>
      <p:sp>
        <p:nvSpPr>
          <p:cNvPr id="3" name="Content Placeholder 2">
            <a:extLst>
              <a:ext uri="{FF2B5EF4-FFF2-40B4-BE49-F238E27FC236}">
                <a16:creationId xmlns:a16="http://schemas.microsoft.com/office/drawing/2014/main" id="{78B1E2D9-AB28-EB58-EF69-B5511E029C59}"/>
              </a:ext>
            </a:extLst>
          </p:cNvPr>
          <p:cNvSpPr>
            <a:spLocks noGrp="1"/>
          </p:cNvSpPr>
          <p:nvPr>
            <p:ph idx="1"/>
          </p:nvPr>
        </p:nvSpPr>
        <p:spPr>
          <a:xfrm>
            <a:off x="152400" y="1825625"/>
            <a:ext cx="3048000" cy="4112255"/>
          </a:xfrm>
        </p:spPr>
        <p:txBody>
          <a:bodyPr/>
          <a:lstStyle/>
          <a:p>
            <a:r>
              <a:rPr lang="en-US" dirty="0"/>
              <a:t>NOAs also include the specific PE Medicaid Type and the associated Covered Services and Exceptions to Ongoing Medicaid Applications.</a:t>
            </a:r>
          </a:p>
          <a:p>
            <a:r>
              <a:rPr lang="en-US" dirty="0"/>
              <a:t>Refer to the Aid Code displayed on the PE Eligibility Results of the application PDF to determine the applicable details for each PE-approved person.</a:t>
            </a:r>
          </a:p>
          <a:p>
            <a:endParaRPr lang="en-US" dirty="0"/>
          </a:p>
        </p:txBody>
      </p:sp>
      <p:sp>
        <p:nvSpPr>
          <p:cNvPr id="5" name="Slide Number Placeholder 4">
            <a:extLst>
              <a:ext uri="{FF2B5EF4-FFF2-40B4-BE49-F238E27FC236}">
                <a16:creationId xmlns:a16="http://schemas.microsoft.com/office/drawing/2014/main" id="{A254F514-CE3D-49EF-8D81-4A4EB1C9500C}"/>
              </a:ext>
            </a:extLst>
          </p:cNvPr>
          <p:cNvSpPr>
            <a:spLocks noGrp="1"/>
          </p:cNvSpPr>
          <p:nvPr>
            <p:ph type="sldNum" sz="quarter" idx="12"/>
          </p:nvPr>
        </p:nvSpPr>
        <p:spPr/>
        <p:txBody>
          <a:bodyPr/>
          <a:lstStyle/>
          <a:p>
            <a:fld id="{060017E3-0CEB-4BA9-92AF-EFA2BF5396E5}" type="slidenum">
              <a:rPr lang="en-US" smtClean="0"/>
              <a:t>120</a:t>
            </a:fld>
            <a:endParaRPr lang="en-US" dirty="0"/>
          </a:p>
        </p:txBody>
      </p:sp>
      <p:pic>
        <p:nvPicPr>
          <p:cNvPr id="4" name="Picture 2">
            <a:extLst>
              <a:ext uri="{FF2B5EF4-FFF2-40B4-BE49-F238E27FC236}">
                <a16:creationId xmlns:a16="http://schemas.microsoft.com/office/drawing/2014/main" id="{74FF4505-06BB-CD3A-8869-5C8D35F28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825625"/>
            <a:ext cx="5797397" cy="35224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3888242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E4B93-AB96-0DBB-F16C-6C1B87AB5CFC}"/>
              </a:ext>
            </a:extLst>
          </p:cNvPr>
          <p:cNvSpPr>
            <a:spLocks noGrp="1"/>
          </p:cNvSpPr>
          <p:nvPr>
            <p:ph type="title"/>
          </p:nvPr>
        </p:nvSpPr>
        <p:spPr/>
        <p:txBody>
          <a:bodyPr/>
          <a:lstStyle/>
          <a:p>
            <a:r>
              <a:rPr lang="en-US" b="1" dirty="0"/>
              <a:t>PE Aid Codes</a:t>
            </a:r>
          </a:p>
        </p:txBody>
      </p:sp>
      <p:pic>
        <p:nvPicPr>
          <p:cNvPr id="6" name="Content Placeholder 5">
            <a:extLst>
              <a:ext uri="{FF2B5EF4-FFF2-40B4-BE49-F238E27FC236}">
                <a16:creationId xmlns:a16="http://schemas.microsoft.com/office/drawing/2014/main" id="{30E8CC6D-396E-C79B-7CA8-4AE756D320EF}"/>
              </a:ext>
            </a:extLst>
          </p:cNvPr>
          <p:cNvPicPr>
            <a:picLocks noGrp="1" noChangeAspect="1"/>
          </p:cNvPicPr>
          <p:nvPr>
            <p:ph idx="1"/>
          </p:nvPr>
        </p:nvPicPr>
        <p:blipFill>
          <a:blip r:embed="rId3"/>
          <a:stretch>
            <a:fillRect/>
          </a:stretch>
        </p:blipFill>
        <p:spPr>
          <a:xfrm>
            <a:off x="628650" y="1893920"/>
            <a:ext cx="7886700" cy="3975035"/>
          </a:xfrm>
        </p:spPr>
      </p:pic>
      <p:sp>
        <p:nvSpPr>
          <p:cNvPr id="7" name="Rectangle: Rounded Corners 6">
            <a:extLst>
              <a:ext uri="{FF2B5EF4-FFF2-40B4-BE49-F238E27FC236}">
                <a16:creationId xmlns:a16="http://schemas.microsoft.com/office/drawing/2014/main" id="{C66C12CA-4454-2CFD-8946-3E988EEB3340}"/>
              </a:ext>
            </a:extLst>
          </p:cNvPr>
          <p:cNvSpPr/>
          <p:nvPr/>
        </p:nvSpPr>
        <p:spPr>
          <a:xfrm>
            <a:off x="3886200" y="533400"/>
            <a:ext cx="4648200" cy="1225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ts val="1200"/>
              </a:spcAft>
            </a:pPr>
            <a:r>
              <a:rPr lang="en-US" sz="1800" dirty="0">
                <a:cs typeface="Times New Roman" panose="02020603050405020304" pitchFamily="18" charset="0"/>
              </a:rPr>
              <a:t>This chart shows the PE Aid Codes. If an applicant is eligible for Presumptive Medicaid services, the appropriate Aid Code is printed on the NOA.  </a:t>
            </a:r>
          </a:p>
        </p:txBody>
      </p:sp>
      <p:sp>
        <p:nvSpPr>
          <p:cNvPr id="8" name="Slide Number Placeholder 7">
            <a:extLst>
              <a:ext uri="{FF2B5EF4-FFF2-40B4-BE49-F238E27FC236}">
                <a16:creationId xmlns:a16="http://schemas.microsoft.com/office/drawing/2014/main" id="{2EE2E1BD-AD08-31DF-B592-5A9F12982868}"/>
              </a:ext>
            </a:extLst>
          </p:cNvPr>
          <p:cNvSpPr>
            <a:spLocks noGrp="1"/>
          </p:cNvSpPr>
          <p:nvPr>
            <p:ph type="sldNum" sz="quarter" idx="12"/>
          </p:nvPr>
        </p:nvSpPr>
        <p:spPr/>
        <p:txBody>
          <a:bodyPr/>
          <a:lstStyle/>
          <a:p>
            <a:fld id="{060017E3-0CEB-4BA9-92AF-EFA2BF5396E5}" type="slidenum">
              <a:rPr lang="en-US" smtClean="0"/>
              <a:t>121</a:t>
            </a:fld>
            <a:endParaRPr lang="en-US" dirty="0"/>
          </a:p>
        </p:txBody>
      </p:sp>
    </p:spTree>
    <p:custDataLst>
      <p:tags r:id="rId1"/>
    </p:custDataLst>
    <p:extLst>
      <p:ext uri="{BB962C8B-B14F-4D97-AF65-F5344CB8AC3E}">
        <p14:creationId xmlns:p14="http://schemas.microsoft.com/office/powerpoint/2010/main" val="5568318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05F3-6731-E284-D5ED-847E7E13DE2B}"/>
              </a:ext>
            </a:extLst>
          </p:cNvPr>
          <p:cNvSpPr>
            <a:spLocks noGrp="1"/>
          </p:cNvSpPr>
          <p:nvPr>
            <p:ph type="title"/>
          </p:nvPr>
        </p:nvSpPr>
        <p:spPr/>
        <p:txBody>
          <a:bodyPr/>
          <a:lstStyle/>
          <a:p>
            <a:r>
              <a:rPr lang="en-US" b="1" dirty="0"/>
              <a:t>QE Support: PE Policy and MPEP Technical</a:t>
            </a:r>
          </a:p>
        </p:txBody>
      </p:sp>
      <p:sp>
        <p:nvSpPr>
          <p:cNvPr id="3" name="Content Placeholder 2">
            <a:extLst>
              <a:ext uri="{FF2B5EF4-FFF2-40B4-BE49-F238E27FC236}">
                <a16:creationId xmlns:a16="http://schemas.microsoft.com/office/drawing/2014/main" id="{DBB87425-4637-AA65-4E87-197DCD2DDD49}"/>
              </a:ext>
            </a:extLst>
          </p:cNvPr>
          <p:cNvSpPr>
            <a:spLocks noGrp="1"/>
          </p:cNvSpPr>
          <p:nvPr>
            <p:ph idx="1"/>
          </p:nvPr>
        </p:nvSpPr>
        <p:spPr>
          <a:xfrm>
            <a:off x="628650" y="1690689"/>
            <a:ext cx="7886700" cy="1460499"/>
          </a:xfrm>
        </p:spPr>
        <p:txBody>
          <a:bodyPr/>
          <a:lstStyle/>
          <a:p>
            <a:r>
              <a:rPr lang="en-US" b="1" dirty="0"/>
              <a:t>The HHS Contact Center should be contacted when:</a:t>
            </a:r>
          </a:p>
          <a:p>
            <a:pPr lvl="1"/>
            <a:r>
              <a:rPr lang="en-US" dirty="0"/>
              <a:t>Information needs to be edited after saving application</a:t>
            </a:r>
          </a:p>
          <a:p>
            <a:pPr lvl="1"/>
            <a:r>
              <a:rPr lang="en-US" dirty="0"/>
              <a:t>There is application information that cannot be recorded in the MPEP portal</a:t>
            </a:r>
          </a:p>
          <a:p>
            <a:pPr lvl="1"/>
            <a:r>
              <a:rPr lang="en-US" dirty="0"/>
              <a:t>There are technical difficulties</a:t>
            </a:r>
          </a:p>
          <a:p>
            <a:endParaRPr lang="en-US" dirty="0"/>
          </a:p>
        </p:txBody>
      </p:sp>
      <p:grpSp>
        <p:nvGrpSpPr>
          <p:cNvPr id="6" name="Group 5">
            <a:extLst>
              <a:ext uri="{FF2B5EF4-FFF2-40B4-BE49-F238E27FC236}">
                <a16:creationId xmlns:a16="http://schemas.microsoft.com/office/drawing/2014/main" id="{435E1CA9-F54F-C99B-7946-DE84825E782F}"/>
              </a:ext>
            </a:extLst>
          </p:cNvPr>
          <p:cNvGrpSpPr/>
          <p:nvPr/>
        </p:nvGrpSpPr>
        <p:grpSpPr>
          <a:xfrm>
            <a:off x="628649" y="3124200"/>
            <a:ext cx="7886700" cy="905930"/>
            <a:chOff x="0" y="0"/>
            <a:chExt cx="8229600" cy="1262062"/>
          </a:xfrm>
        </p:grpSpPr>
        <p:sp>
          <p:nvSpPr>
            <p:cNvPr id="16" name="Rectangle: Rounded Corners 15">
              <a:extLst>
                <a:ext uri="{FF2B5EF4-FFF2-40B4-BE49-F238E27FC236}">
                  <a16:creationId xmlns:a16="http://schemas.microsoft.com/office/drawing/2014/main" id="{9C90C9E1-6B6D-0F66-E28E-4410B7963967}"/>
                </a:ext>
              </a:extLst>
            </p:cNvPr>
            <p:cNvSpPr/>
            <p:nvPr/>
          </p:nvSpPr>
          <p:spPr>
            <a:xfrm>
              <a:off x="0" y="0"/>
              <a:ext cx="8229600" cy="1262062"/>
            </a:xfrm>
            <a:prstGeom prst="roundRect">
              <a:avLst>
                <a:gd name="adj" fmla="val 10000"/>
              </a:avLst>
            </a:pr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7" name="Rectangle: Rounded Corners 4">
              <a:extLst>
                <a:ext uri="{FF2B5EF4-FFF2-40B4-BE49-F238E27FC236}">
                  <a16:creationId xmlns:a16="http://schemas.microsoft.com/office/drawing/2014/main" id="{9A2F4C7E-FC18-D14E-881E-D8467D6F3506}"/>
                </a:ext>
              </a:extLst>
            </p:cNvPr>
            <p:cNvSpPr txBox="1"/>
            <p:nvPr/>
          </p:nvSpPr>
          <p:spPr>
            <a:xfrm>
              <a:off x="1888436" y="0"/>
              <a:ext cx="6341163" cy="12620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236538" algn="l" defTabSz="1066800">
                <a:lnSpc>
                  <a:spcPct val="90000"/>
                </a:lnSpc>
                <a:spcBef>
                  <a:spcPct val="0"/>
                </a:spcBef>
                <a:spcAft>
                  <a:spcPct val="35000"/>
                </a:spcAft>
                <a:buNone/>
              </a:pPr>
              <a:r>
                <a:rPr lang="en-US" altLang="en-US" sz="2400" b="1" kern="1200" dirty="0">
                  <a:solidFill>
                    <a:schemeClr val="bg1"/>
                  </a:solidFill>
                  <a:ea typeface="Calibri" pitchFamily="34" charset="0"/>
                  <a:cs typeface="Times New Roman" panose="02020603050405020304" pitchFamily="18" charset="0"/>
                </a:rPr>
                <a:t>Health and Human Services (HHS) Contact Center</a:t>
              </a:r>
              <a:endParaRPr lang="en-US" sz="2400" b="1" kern="1200" dirty="0">
                <a:solidFill>
                  <a:schemeClr val="bg1"/>
                </a:solidFill>
              </a:endParaRPr>
            </a:p>
          </p:txBody>
        </p:sp>
      </p:grpSp>
      <p:sp>
        <p:nvSpPr>
          <p:cNvPr id="7" name="Rectangle: Rounded Corners 6">
            <a:extLst>
              <a:ext uri="{FF2B5EF4-FFF2-40B4-BE49-F238E27FC236}">
                <a16:creationId xmlns:a16="http://schemas.microsoft.com/office/drawing/2014/main" id="{7C107659-3E0B-C4F1-39BE-4C8E6E79644C}"/>
              </a:ext>
            </a:extLst>
          </p:cNvPr>
          <p:cNvSpPr/>
          <p:nvPr/>
        </p:nvSpPr>
        <p:spPr>
          <a:xfrm>
            <a:off x="1148261" y="3218722"/>
            <a:ext cx="659063" cy="678656"/>
          </a:xfrm>
          <a:prstGeom prst="roundRect">
            <a:avLst>
              <a:gd name="adj" fmla="val 10000"/>
            </a:avLst>
          </a:prstGeom>
          <a:blipFill rotWithShape="1">
            <a:blip r:embed="rId3"/>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8" name="Group 7">
            <a:extLst>
              <a:ext uri="{FF2B5EF4-FFF2-40B4-BE49-F238E27FC236}">
                <a16:creationId xmlns:a16="http://schemas.microsoft.com/office/drawing/2014/main" id="{6AFF006A-F2B9-E4B4-D9CF-D0A624B0B9F8}"/>
              </a:ext>
            </a:extLst>
          </p:cNvPr>
          <p:cNvGrpSpPr/>
          <p:nvPr/>
        </p:nvGrpSpPr>
        <p:grpSpPr>
          <a:xfrm>
            <a:off x="628650" y="4145760"/>
            <a:ext cx="7886699" cy="905930"/>
            <a:chOff x="0" y="1388268"/>
            <a:chExt cx="8229600" cy="1262062"/>
          </a:xfrm>
          <a:solidFill>
            <a:schemeClr val="accent3"/>
          </a:solidFill>
        </p:grpSpPr>
        <p:sp>
          <p:nvSpPr>
            <p:cNvPr id="14" name="Rectangle: Rounded Corners 13">
              <a:extLst>
                <a:ext uri="{FF2B5EF4-FFF2-40B4-BE49-F238E27FC236}">
                  <a16:creationId xmlns:a16="http://schemas.microsoft.com/office/drawing/2014/main" id="{C113AFB1-7C21-2EEE-56B3-10DD446C0209}"/>
                </a:ext>
              </a:extLst>
            </p:cNvPr>
            <p:cNvSpPr/>
            <p:nvPr/>
          </p:nvSpPr>
          <p:spPr>
            <a:xfrm>
              <a:off x="0" y="1388268"/>
              <a:ext cx="8229600" cy="1262062"/>
            </a:xfrm>
            <a:prstGeom prst="roundRect">
              <a:avLst>
                <a:gd name="adj" fmla="val 10000"/>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5" name="Rectangle: Rounded Corners 7">
              <a:extLst>
                <a:ext uri="{FF2B5EF4-FFF2-40B4-BE49-F238E27FC236}">
                  <a16:creationId xmlns:a16="http://schemas.microsoft.com/office/drawing/2014/main" id="{A99E4586-B915-0F27-CB37-3B2B53E8488B}"/>
                </a:ext>
              </a:extLst>
            </p:cNvPr>
            <p:cNvSpPr txBox="1"/>
            <p:nvPr/>
          </p:nvSpPr>
          <p:spPr>
            <a:xfrm>
              <a:off x="1772124" y="1475761"/>
              <a:ext cx="4533428" cy="11432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236538" algn="l" defTabSz="1066800">
                <a:lnSpc>
                  <a:spcPct val="90000"/>
                </a:lnSpc>
                <a:spcBef>
                  <a:spcPct val="0"/>
                </a:spcBef>
                <a:spcAft>
                  <a:spcPct val="35000"/>
                </a:spcAft>
                <a:buNone/>
              </a:pPr>
              <a:r>
                <a:rPr lang="en-US" sz="2400" b="0" kern="1200" dirty="0">
                  <a:solidFill>
                    <a:schemeClr val="bg1"/>
                  </a:solidFill>
                  <a:cs typeface="Times New Roman" panose="02020603050405020304" pitchFamily="18" charset="0"/>
                </a:rPr>
                <a:t>855-889-7985</a:t>
              </a:r>
            </a:p>
            <a:p>
              <a:pPr marL="0" lvl="0" indent="236538" algn="l" defTabSz="1066800">
                <a:lnSpc>
                  <a:spcPct val="90000"/>
                </a:lnSpc>
                <a:spcBef>
                  <a:spcPct val="0"/>
                </a:spcBef>
                <a:spcAft>
                  <a:spcPct val="35000"/>
                </a:spcAft>
                <a:buNone/>
              </a:pPr>
              <a:r>
                <a:rPr lang="en-US" altLang="en-US" sz="2200" b="1" kern="1200" dirty="0">
                  <a:solidFill>
                    <a:schemeClr val="bg1"/>
                  </a:solidFill>
                  <a:ea typeface="Calibri" pitchFamily="34" charset="0"/>
                  <a:cs typeface="Times New Roman" panose="02020603050405020304" pitchFamily="18" charset="0"/>
                </a:rPr>
                <a:t>M-F   8 am–5 pm</a:t>
              </a:r>
              <a:endParaRPr lang="en-US" sz="2200" b="1" kern="1200" dirty="0">
                <a:solidFill>
                  <a:schemeClr val="bg1"/>
                </a:solidFill>
              </a:endParaRPr>
            </a:p>
          </p:txBody>
        </p:sp>
      </p:grpSp>
      <p:sp>
        <p:nvSpPr>
          <p:cNvPr id="9" name="Rectangle: Rounded Corners 8">
            <a:extLst>
              <a:ext uri="{FF2B5EF4-FFF2-40B4-BE49-F238E27FC236}">
                <a16:creationId xmlns:a16="http://schemas.microsoft.com/office/drawing/2014/main" id="{53F587FD-6526-2163-9F32-D92F4D76886D}"/>
              </a:ext>
            </a:extLst>
          </p:cNvPr>
          <p:cNvSpPr/>
          <p:nvPr/>
        </p:nvSpPr>
        <p:spPr>
          <a:xfrm>
            <a:off x="1148261" y="4281434"/>
            <a:ext cx="659063" cy="630873"/>
          </a:xfrm>
          <a:prstGeom prst="roundRect">
            <a:avLst>
              <a:gd name="adj" fmla="val 10000"/>
            </a:avLst>
          </a:prstGeom>
          <a:blipFill rotWithShape="1">
            <a:blip r:embed="rId4"/>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nvGrpSpPr>
          <p:cNvPr id="10" name="Group 9">
            <a:extLst>
              <a:ext uri="{FF2B5EF4-FFF2-40B4-BE49-F238E27FC236}">
                <a16:creationId xmlns:a16="http://schemas.microsoft.com/office/drawing/2014/main" id="{9716D25A-0BE1-6421-6118-8767F91073DA}"/>
              </a:ext>
            </a:extLst>
          </p:cNvPr>
          <p:cNvGrpSpPr/>
          <p:nvPr/>
        </p:nvGrpSpPr>
        <p:grpSpPr>
          <a:xfrm>
            <a:off x="628650" y="5162022"/>
            <a:ext cx="7886700" cy="905930"/>
            <a:chOff x="0" y="2776537"/>
            <a:chExt cx="8229600" cy="1262062"/>
          </a:xfrm>
          <a:solidFill>
            <a:schemeClr val="accent3"/>
          </a:solidFill>
        </p:grpSpPr>
        <p:sp>
          <p:nvSpPr>
            <p:cNvPr id="12" name="Rectangle: Rounded Corners 11">
              <a:extLst>
                <a:ext uri="{FF2B5EF4-FFF2-40B4-BE49-F238E27FC236}">
                  <a16:creationId xmlns:a16="http://schemas.microsoft.com/office/drawing/2014/main" id="{B2EF9E35-1F61-7F26-98E3-4DBB2E1BE8F9}"/>
                </a:ext>
              </a:extLst>
            </p:cNvPr>
            <p:cNvSpPr/>
            <p:nvPr/>
          </p:nvSpPr>
          <p:spPr>
            <a:xfrm>
              <a:off x="0" y="2776537"/>
              <a:ext cx="8229600" cy="1262062"/>
            </a:xfrm>
            <a:prstGeom prst="roundRect">
              <a:avLst>
                <a:gd name="adj" fmla="val 10000"/>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3" name="Rectangle: Rounded Corners 10">
              <a:extLst>
                <a:ext uri="{FF2B5EF4-FFF2-40B4-BE49-F238E27FC236}">
                  <a16:creationId xmlns:a16="http://schemas.microsoft.com/office/drawing/2014/main" id="{696D9EBE-E16E-F83F-3A0A-18F2C1A91498}"/>
                </a:ext>
              </a:extLst>
            </p:cNvPr>
            <p:cNvSpPr txBox="1"/>
            <p:nvPr/>
          </p:nvSpPr>
          <p:spPr>
            <a:xfrm>
              <a:off x="1772126" y="2803811"/>
              <a:ext cx="6457473" cy="11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236538" algn="l" defTabSz="1155700">
                <a:lnSpc>
                  <a:spcPct val="90000"/>
                </a:lnSpc>
                <a:spcBef>
                  <a:spcPct val="0"/>
                </a:spcBef>
                <a:spcAft>
                  <a:spcPct val="35000"/>
                </a:spcAft>
                <a:buNone/>
              </a:pPr>
              <a:r>
                <a:rPr lang="en-US" sz="2600" u="sng" kern="1200" dirty="0">
                  <a:solidFill>
                    <a:schemeClr val="accent1"/>
                  </a:solidFill>
                  <a:cs typeface="Times New Roman" panose="02020603050405020304" pitchFamily="18" charset="0"/>
                  <a:hlinkClick r:id="rId5">
                    <a:extLst>
                      <a:ext uri="{A12FA001-AC4F-418D-AE19-62706E023703}">
                        <ahyp:hlinkClr xmlns:ahyp="http://schemas.microsoft.com/office/drawing/2018/hyperlinkcolor" val="tx"/>
                      </a:ext>
                    </a:extLst>
                  </a:hlinkClick>
                </a:rPr>
                <a:t>IMEMPEPSupport@dhs.state.ia.us</a:t>
              </a:r>
              <a:endParaRPr lang="en-US" sz="2600" kern="1200" dirty="0">
                <a:solidFill>
                  <a:schemeClr val="accent1"/>
                </a:solidFill>
              </a:endParaRPr>
            </a:p>
          </p:txBody>
        </p:sp>
      </p:grpSp>
      <p:sp>
        <p:nvSpPr>
          <p:cNvPr id="11" name="Rectangle: Rounded Corners 10">
            <a:extLst>
              <a:ext uri="{FF2B5EF4-FFF2-40B4-BE49-F238E27FC236}">
                <a16:creationId xmlns:a16="http://schemas.microsoft.com/office/drawing/2014/main" id="{086CF694-9C50-9477-E0AD-5749A74051DF}"/>
              </a:ext>
            </a:extLst>
          </p:cNvPr>
          <p:cNvSpPr/>
          <p:nvPr/>
        </p:nvSpPr>
        <p:spPr>
          <a:xfrm>
            <a:off x="1148262" y="5272087"/>
            <a:ext cx="659063" cy="685800"/>
          </a:xfrm>
          <a:prstGeom prst="roundRect">
            <a:avLst>
              <a:gd name="adj" fmla="val 10000"/>
            </a:avLst>
          </a:prstGeom>
          <a:blipFill rotWithShape="1">
            <a:blip r:embed="rId6"/>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Slide Number Placeholder 17">
            <a:extLst>
              <a:ext uri="{FF2B5EF4-FFF2-40B4-BE49-F238E27FC236}">
                <a16:creationId xmlns:a16="http://schemas.microsoft.com/office/drawing/2014/main" id="{611EA427-B26C-DD8F-9932-DF04EAFDC450}"/>
              </a:ext>
            </a:extLst>
          </p:cNvPr>
          <p:cNvSpPr>
            <a:spLocks noGrp="1"/>
          </p:cNvSpPr>
          <p:nvPr>
            <p:ph type="sldNum" sz="quarter" idx="12"/>
          </p:nvPr>
        </p:nvSpPr>
        <p:spPr/>
        <p:txBody>
          <a:bodyPr/>
          <a:lstStyle/>
          <a:p>
            <a:fld id="{060017E3-0CEB-4BA9-92AF-EFA2BF5396E5}" type="slidenum">
              <a:rPr lang="en-US" smtClean="0"/>
              <a:t>122</a:t>
            </a:fld>
            <a:endParaRPr lang="en-US" dirty="0"/>
          </a:p>
        </p:txBody>
      </p:sp>
    </p:spTree>
    <p:custDataLst>
      <p:tags r:id="rId1"/>
    </p:custDataLst>
    <p:extLst>
      <p:ext uri="{BB962C8B-B14F-4D97-AF65-F5344CB8AC3E}">
        <p14:creationId xmlns:p14="http://schemas.microsoft.com/office/powerpoint/2010/main" val="19900047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D9AA-5CBE-C78A-0534-C164F5844E83}"/>
              </a:ext>
            </a:extLst>
          </p:cNvPr>
          <p:cNvSpPr>
            <a:spLocks noGrp="1"/>
          </p:cNvSpPr>
          <p:nvPr>
            <p:ph type="title"/>
          </p:nvPr>
        </p:nvSpPr>
        <p:spPr/>
        <p:txBody>
          <a:bodyPr/>
          <a:lstStyle/>
          <a:p>
            <a:r>
              <a:rPr lang="en-US" b="1" dirty="0"/>
              <a:t>Contact Center Examples</a:t>
            </a:r>
          </a:p>
        </p:txBody>
      </p:sp>
      <p:sp>
        <p:nvSpPr>
          <p:cNvPr id="3" name="Content Placeholder 2">
            <a:extLst>
              <a:ext uri="{FF2B5EF4-FFF2-40B4-BE49-F238E27FC236}">
                <a16:creationId xmlns:a16="http://schemas.microsoft.com/office/drawing/2014/main" id="{98693933-74D4-18CA-D998-094228975A64}"/>
              </a:ext>
            </a:extLst>
          </p:cNvPr>
          <p:cNvSpPr>
            <a:spLocks noGrp="1"/>
          </p:cNvSpPr>
          <p:nvPr>
            <p:ph idx="1"/>
          </p:nvPr>
        </p:nvSpPr>
        <p:spPr>
          <a:xfrm>
            <a:off x="628650" y="1825625"/>
            <a:ext cx="7886700" cy="1146175"/>
          </a:xfrm>
        </p:spPr>
        <p:txBody>
          <a:bodyPr>
            <a:normAutofit/>
          </a:bodyPr>
          <a:lstStyle/>
          <a:p>
            <a:pPr marL="342900" lvl="0" indent="-342900" eaLnBrk="0" fontAlgn="base" hangingPunct="0">
              <a:spcBef>
                <a:spcPct val="0"/>
              </a:spcBef>
              <a:spcAft>
                <a:spcPts val="600"/>
              </a:spcAft>
              <a:buFont typeface="Wingdings" panose="05000000000000000000" pitchFamily="2" charset="2"/>
              <a:buChar char="§"/>
            </a:pPr>
            <a:r>
              <a:rPr lang="en-US" sz="2000" dirty="0">
                <a:cs typeface="Times New Roman" panose="02020603050405020304" pitchFamily="18" charset="0"/>
              </a:rPr>
              <a:t>Unusual type of income – not listed in MPEP   </a:t>
            </a:r>
          </a:p>
          <a:p>
            <a:pPr marL="342900" lvl="0" indent="-342900" eaLnBrk="0" fontAlgn="base" hangingPunct="0">
              <a:spcBef>
                <a:spcPct val="0"/>
              </a:spcBef>
              <a:spcAft>
                <a:spcPts val="600"/>
              </a:spcAft>
              <a:buFont typeface="Wingdings" panose="05000000000000000000" pitchFamily="2" charset="2"/>
              <a:buChar char="§"/>
            </a:pPr>
            <a:r>
              <a:rPr lang="en-US" sz="2000" dirty="0">
                <a:cs typeface="Times New Roman" panose="02020603050405020304" pitchFamily="18" charset="0"/>
              </a:rPr>
              <a:t>Mistake in MPEP and application submitted – incorrect birthdate, CIN created with wrong SSN, incorrect income</a:t>
            </a:r>
          </a:p>
        </p:txBody>
      </p:sp>
      <p:grpSp>
        <p:nvGrpSpPr>
          <p:cNvPr id="5" name="Group 4">
            <a:extLst>
              <a:ext uri="{FF2B5EF4-FFF2-40B4-BE49-F238E27FC236}">
                <a16:creationId xmlns:a16="http://schemas.microsoft.com/office/drawing/2014/main" id="{1A7060FB-968A-C8B6-CB6B-BC41C4D94745}"/>
              </a:ext>
            </a:extLst>
          </p:cNvPr>
          <p:cNvGrpSpPr/>
          <p:nvPr/>
        </p:nvGrpSpPr>
        <p:grpSpPr>
          <a:xfrm>
            <a:off x="1882502" y="5038438"/>
            <a:ext cx="1502041" cy="1289547"/>
            <a:chOff x="1292583" y="2407845"/>
            <a:chExt cx="1502041" cy="1289547"/>
          </a:xfrm>
        </p:grpSpPr>
        <p:sp>
          <p:nvSpPr>
            <p:cNvPr id="33" name="Hexagon 32">
              <a:extLst>
                <a:ext uri="{FF2B5EF4-FFF2-40B4-BE49-F238E27FC236}">
                  <a16:creationId xmlns:a16="http://schemas.microsoft.com/office/drawing/2014/main" id="{6423A248-E106-C955-DDE2-EC7D78A22EFF}"/>
                </a:ext>
              </a:extLst>
            </p:cNvPr>
            <p:cNvSpPr/>
            <p:nvPr/>
          </p:nvSpPr>
          <p:spPr>
            <a:xfrm>
              <a:off x="1292583" y="2407845"/>
              <a:ext cx="1502041" cy="1289547"/>
            </a:xfrm>
            <a:prstGeom prst="hexagon">
              <a:avLst>
                <a:gd name="adj" fmla="val 25000"/>
                <a:gd name="vf" fmla="val 115470"/>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34" name="Hexagon 4">
              <a:extLst>
                <a:ext uri="{FF2B5EF4-FFF2-40B4-BE49-F238E27FC236}">
                  <a16:creationId xmlns:a16="http://schemas.microsoft.com/office/drawing/2014/main" id="{A5882F21-2EC3-EE25-14B1-A6FB1328193A}"/>
                </a:ext>
              </a:extLst>
            </p:cNvPr>
            <p:cNvSpPr txBox="1"/>
            <p:nvPr/>
          </p:nvSpPr>
          <p:spPr>
            <a:xfrm>
              <a:off x="1525215" y="2607567"/>
              <a:ext cx="1036777" cy="8901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Mistake in MPEP and application submitted </a:t>
              </a:r>
            </a:p>
          </p:txBody>
        </p:sp>
      </p:grpSp>
      <p:sp>
        <p:nvSpPr>
          <p:cNvPr id="6" name="Hexagon 5">
            <a:extLst>
              <a:ext uri="{FF2B5EF4-FFF2-40B4-BE49-F238E27FC236}">
                <a16:creationId xmlns:a16="http://schemas.microsoft.com/office/drawing/2014/main" id="{5A20A6A5-BC15-71CB-2A5F-4307ED160066}"/>
              </a:ext>
            </a:extLst>
          </p:cNvPr>
          <p:cNvSpPr/>
          <p:nvPr/>
        </p:nvSpPr>
        <p:spPr>
          <a:xfrm>
            <a:off x="1918341" y="5615079"/>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Hexagon 6">
            <a:extLst>
              <a:ext uri="{FF2B5EF4-FFF2-40B4-BE49-F238E27FC236}">
                <a16:creationId xmlns:a16="http://schemas.microsoft.com/office/drawing/2014/main" id="{966B4B55-CB58-A92E-D53B-5B45A796E03D}"/>
              </a:ext>
            </a:extLst>
          </p:cNvPr>
          <p:cNvSpPr/>
          <p:nvPr/>
        </p:nvSpPr>
        <p:spPr>
          <a:xfrm>
            <a:off x="589919" y="4325532"/>
            <a:ext cx="1502041" cy="1289547"/>
          </a:xfrm>
          <a:prstGeom prst="hexagon">
            <a:avLst>
              <a:gd name="adj" fmla="val 25000"/>
              <a:gd name="vf" fmla="val 115470"/>
            </a:avLst>
          </a:prstGeom>
          <a:blipFill rotWithShape="1">
            <a:blip r:embed="rId3"/>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Hexagon 7">
            <a:extLst>
              <a:ext uri="{FF2B5EF4-FFF2-40B4-BE49-F238E27FC236}">
                <a16:creationId xmlns:a16="http://schemas.microsoft.com/office/drawing/2014/main" id="{2A19B5F6-0BF5-5EF0-75F2-A6B0064BA7D0}"/>
              </a:ext>
            </a:extLst>
          </p:cNvPr>
          <p:cNvSpPr/>
          <p:nvPr/>
        </p:nvSpPr>
        <p:spPr>
          <a:xfrm>
            <a:off x="1618888" y="5443803"/>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9" name="Group 8">
            <a:extLst>
              <a:ext uri="{FF2B5EF4-FFF2-40B4-BE49-F238E27FC236}">
                <a16:creationId xmlns:a16="http://schemas.microsoft.com/office/drawing/2014/main" id="{4300897A-9B55-0478-208F-934110C19E77}"/>
              </a:ext>
            </a:extLst>
          </p:cNvPr>
          <p:cNvGrpSpPr/>
          <p:nvPr/>
        </p:nvGrpSpPr>
        <p:grpSpPr>
          <a:xfrm>
            <a:off x="3175086" y="4321413"/>
            <a:ext cx="1502041" cy="1289547"/>
            <a:chOff x="2585167" y="1690820"/>
            <a:chExt cx="1502041" cy="1289547"/>
          </a:xfrm>
        </p:grpSpPr>
        <p:sp>
          <p:nvSpPr>
            <p:cNvPr id="31" name="Hexagon 30">
              <a:extLst>
                <a:ext uri="{FF2B5EF4-FFF2-40B4-BE49-F238E27FC236}">
                  <a16:creationId xmlns:a16="http://schemas.microsoft.com/office/drawing/2014/main" id="{95371901-1688-227D-716F-BE99BBD83B88}"/>
                </a:ext>
              </a:extLst>
            </p:cNvPr>
            <p:cNvSpPr/>
            <p:nvPr/>
          </p:nvSpPr>
          <p:spPr>
            <a:xfrm>
              <a:off x="2585167" y="1690820"/>
              <a:ext cx="1502041" cy="1289547"/>
            </a:xfrm>
            <a:prstGeom prst="hexagon">
              <a:avLst>
                <a:gd name="adj" fmla="val 25000"/>
                <a:gd name="vf" fmla="val 115470"/>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32" name="Hexagon 9">
              <a:extLst>
                <a:ext uri="{FF2B5EF4-FFF2-40B4-BE49-F238E27FC236}">
                  <a16:creationId xmlns:a16="http://schemas.microsoft.com/office/drawing/2014/main" id="{CC238E84-CC82-9F0C-F895-0652054F4610}"/>
                </a:ext>
              </a:extLst>
            </p:cNvPr>
            <p:cNvSpPr txBox="1"/>
            <p:nvPr/>
          </p:nvSpPr>
          <p:spPr>
            <a:xfrm>
              <a:off x="2817799" y="1890542"/>
              <a:ext cx="1036777" cy="8901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Unusual type of income – not listed in MPEP   </a:t>
              </a:r>
            </a:p>
          </p:txBody>
        </p:sp>
      </p:grpSp>
      <p:sp>
        <p:nvSpPr>
          <p:cNvPr id="10" name="Hexagon 9">
            <a:extLst>
              <a:ext uri="{FF2B5EF4-FFF2-40B4-BE49-F238E27FC236}">
                <a16:creationId xmlns:a16="http://schemas.microsoft.com/office/drawing/2014/main" id="{639D20C7-E66A-FE80-D730-A2BDCCACE744}"/>
              </a:ext>
            </a:extLst>
          </p:cNvPr>
          <p:cNvSpPr/>
          <p:nvPr/>
        </p:nvSpPr>
        <p:spPr>
          <a:xfrm>
            <a:off x="4208834" y="5436938"/>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Hexagon 10">
            <a:extLst>
              <a:ext uri="{FF2B5EF4-FFF2-40B4-BE49-F238E27FC236}">
                <a16:creationId xmlns:a16="http://schemas.microsoft.com/office/drawing/2014/main" id="{F39E1946-6CFB-478F-41AC-3B1583002D94}"/>
              </a:ext>
            </a:extLst>
          </p:cNvPr>
          <p:cNvSpPr/>
          <p:nvPr/>
        </p:nvSpPr>
        <p:spPr>
          <a:xfrm>
            <a:off x="4466873" y="5035692"/>
            <a:ext cx="1502041" cy="1289547"/>
          </a:xfrm>
          <a:prstGeom prst="hexagon">
            <a:avLst>
              <a:gd name="adj" fmla="val 25000"/>
              <a:gd name="vf" fmla="val 115470"/>
            </a:avLst>
          </a:prstGeom>
          <a:blipFill rotWithShape="1">
            <a:blip r:embed="rId4"/>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Hexagon 11">
            <a:extLst>
              <a:ext uri="{FF2B5EF4-FFF2-40B4-BE49-F238E27FC236}">
                <a16:creationId xmlns:a16="http://schemas.microsoft.com/office/drawing/2014/main" id="{5CC1C7F3-924B-1E82-5122-ADAD8250E2B8}"/>
              </a:ext>
            </a:extLst>
          </p:cNvPr>
          <p:cNvSpPr/>
          <p:nvPr/>
        </p:nvSpPr>
        <p:spPr>
          <a:xfrm>
            <a:off x="4503508" y="5609587"/>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3" name="Group 12">
            <a:extLst>
              <a:ext uri="{FF2B5EF4-FFF2-40B4-BE49-F238E27FC236}">
                <a16:creationId xmlns:a16="http://schemas.microsoft.com/office/drawing/2014/main" id="{79DBE7A1-9233-37B0-7222-DCCF361A9D30}"/>
              </a:ext>
            </a:extLst>
          </p:cNvPr>
          <p:cNvGrpSpPr/>
          <p:nvPr/>
        </p:nvGrpSpPr>
        <p:grpSpPr>
          <a:xfrm>
            <a:off x="1882502" y="3612625"/>
            <a:ext cx="1502041" cy="1289547"/>
            <a:chOff x="1292583" y="982032"/>
            <a:chExt cx="1502041" cy="1289547"/>
          </a:xfrm>
        </p:grpSpPr>
        <p:sp>
          <p:nvSpPr>
            <p:cNvPr id="29" name="Hexagon 28">
              <a:extLst>
                <a:ext uri="{FF2B5EF4-FFF2-40B4-BE49-F238E27FC236}">
                  <a16:creationId xmlns:a16="http://schemas.microsoft.com/office/drawing/2014/main" id="{4D52E076-9FA7-68D5-D04E-49C9C2DAAE48}"/>
                </a:ext>
              </a:extLst>
            </p:cNvPr>
            <p:cNvSpPr/>
            <p:nvPr/>
          </p:nvSpPr>
          <p:spPr>
            <a:xfrm>
              <a:off x="1292583" y="982032"/>
              <a:ext cx="1502041" cy="1289547"/>
            </a:xfrm>
            <a:prstGeom prst="hexagon">
              <a:avLst>
                <a:gd name="adj" fmla="val 25000"/>
                <a:gd name="vf" fmla="val 115470"/>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30" name="Hexagon 14">
              <a:extLst>
                <a:ext uri="{FF2B5EF4-FFF2-40B4-BE49-F238E27FC236}">
                  <a16:creationId xmlns:a16="http://schemas.microsoft.com/office/drawing/2014/main" id="{8687B5EB-BFFD-5A0B-86E5-3BB0C50DDDDC}"/>
                </a:ext>
              </a:extLst>
            </p:cNvPr>
            <p:cNvSpPr txBox="1"/>
            <p:nvPr/>
          </p:nvSpPr>
          <p:spPr>
            <a:xfrm>
              <a:off x="1525215" y="1181754"/>
              <a:ext cx="1036777" cy="8901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Incorrect Birthdate</a:t>
              </a:r>
            </a:p>
          </p:txBody>
        </p:sp>
      </p:grpSp>
      <p:sp>
        <p:nvSpPr>
          <p:cNvPr id="14" name="Hexagon 13">
            <a:extLst>
              <a:ext uri="{FF2B5EF4-FFF2-40B4-BE49-F238E27FC236}">
                <a16:creationId xmlns:a16="http://schemas.microsoft.com/office/drawing/2014/main" id="{AB50EC06-5CC8-3846-9569-546304C4A49E}"/>
              </a:ext>
            </a:extLst>
          </p:cNvPr>
          <p:cNvSpPr/>
          <p:nvPr/>
        </p:nvSpPr>
        <p:spPr>
          <a:xfrm>
            <a:off x="2911472" y="3636995"/>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Hexagon 14">
            <a:extLst>
              <a:ext uri="{FF2B5EF4-FFF2-40B4-BE49-F238E27FC236}">
                <a16:creationId xmlns:a16="http://schemas.microsoft.com/office/drawing/2014/main" id="{2F7F9E95-8E00-F1F1-4146-90937CAF22BB}"/>
              </a:ext>
            </a:extLst>
          </p:cNvPr>
          <p:cNvSpPr/>
          <p:nvPr/>
        </p:nvSpPr>
        <p:spPr>
          <a:xfrm>
            <a:off x="3175086" y="2895600"/>
            <a:ext cx="1502041" cy="1289547"/>
          </a:xfrm>
          <a:prstGeom prst="hexagon">
            <a:avLst>
              <a:gd name="adj" fmla="val 25000"/>
              <a:gd name="vf" fmla="val 115470"/>
            </a:avLst>
          </a:prstGeom>
          <a:blipFill rotWithShape="1">
            <a:blip r:embed="rId5"/>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Hexagon 15">
            <a:extLst>
              <a:ext uri="{FF2B5EF4-FFF2-40B4-BE49-F238E27FC236}">
                <a16:creationId xmlns:a16="http://schemas.microsoft.com/office/drawing/2014/main" id="{A3780923-FFEB-66B1-63E2-C6935C5E1A8F}"/>
              </a:ext>
            </a:extLst>
          </p:cNvPr>
          <p:cNvSpPr/>
          <p:nvPr/>
        </p:nvSpPr>
        <p:spPr>
          <a:xfrm>
            <a:off x="3217296" y="3467092"/>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7" name="Group 16">
            <a:extLst>
              <a:ext uri="{FF2B5EF4-FFF2-40B4-BE49-F238E27FC236}">
                <a16:creationId xmlns:a16="http://schemas.microsoft.com/office/drawing/2014/main" id="{4FB61753-719B-8867-216D-4204CCC454D3}"/>
              </a:ext>
            </a:extLst>
          </p:cNvPr>
          <p:cNvGrpSpPr/>
          <p:nvPr/>
        </p:nvGrpSpPr>
        <p:grpSpPr>
          <a:xfrm>
            <a:off x="4466873" y="3609879"/>
            <a:ext cx="1502041" cy="1289547"/>
            <a:chOff x="3876954" y="979286"/>
            <a:chExt cx="1502041" cy="1289547"/>
          </a:xfrm>
        </p:grpSpPr>
        <p:sp>
          <p:nvSpPr>
            <p:cNvPr id="27" name="Hexagon 26">
              <a:extLst>
                <a:ext uri="{FF2B5EF4-FFF2-40B4-BE49-F238E27FC236}">
                  <a16:creationId xmlns:a16="http://schemas.microsoft.com/office/drawing/2014/main" id="{91E010FF-5CCC-3D22-36F1-3ECDBD1B833E}"/>
                </a:ext>
              </a:extLst>
            </p:cNvPr>
            <p:cNvSpPr/>
            <p:nvPr/>
          </p:nvSpPr>
          <p:spPr>
            <a:xfrm>
              <a:off x="3876954" y="979286"/>
              <a:ext cx="1502041" cy="1289547"/>
            </a:xfrm>
            <a:prstGeom prst="hexagon">
              <a:avLst>
                <a:gd name="adj" fmla="val 25000"/>
                <a:gd name="vf" fmla="val 115470"/>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28" name="Hexagon 19">
              <a:extLst>
                <a:ext uri="{FF2B5EF4-FFF2-40B4-BE49-F238E27FC236}">
                  <a16:creationId xmlns:a16="http://schemas.microsoft.com/office/drawing/2014/main" id="{07560EC2-DF1C-3BED-ED56-DC80B3F320DB}"/>
                </a:ext>
              </a:extLst>
            </p:cNvPr>
            <p:cNvSpPr txBox="1"/>
            <p:nvPr/>
          </p:nvSpPr>
          <p:spPr>
            <a:xfrm>
              <a:off x="4109586" y="1179008"/>
              <a:ext cx="1036777" cy="8901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CIN created with wrong SSN</a:t>
              </a:r>
            </a:p>
          </p:txBody>
        </p:sp>
      </p:grpSp>
      <p:sp>
        <p:nvSpPr>
          <p:cNvPr id="18" name="Hexagon 17">
            <a:extLst>
              <a:ext uri="{FF2B5EF4-FFF2-40B4-BE49-F238E27FC236}">
                <a16:creationId xmlns:a16="http://schemas.microsoft.com/office/drawing/2014/main" id="{711C1697-9411-AF97-1AC4-959051F92CB3}"/>
              </a:ext>
            </a:extLst>
          </p:cNvPr>
          <p:cNvSpPr/>
          <p:nvPr/>
        </p:nvSpPr>
        <p:spPr>
          <a:xfrm>
            <a:off x="5766624" y="4181371"/>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Hexagon 18">
            <a:extLst>
              <a:ext uri="{FF2B5EF4-FFF2-40B4-BE49-F238E27FC236}">
                <a16:creationId xmlns:a16="http://schemas.microsoft.com/office/drawing/2014/main" id="{00B404EF-CF5B-48F4-18C4-D04C2C800D57}"/>
              </a:ext>
            </a:extLst>
          </p:cNvPr>
          <p:cNvSpPr/>
          <p:nvPr/>
        </p:nvSpPr>
        <p:spPr>
          <a:xfrm>
            <a:off x="5759457" y="4334799"/>
            <a:ext cx="1502041" cy="1289547"/>
          </a:xfrm>
          <a:prstGeom prst="hexagon">
            <a:avLst>
              <a:gd name="adj" fmla="val 25000"/>
              <a:gd name="vf" fmla="val 115470"/>
            </a:avLst>
          </a:prstGeom>
          <a:blipFill rotWithShape="1">
            <a:blip r:embed="rId6"/>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Hexagon 19">
            <a:extLst>
              <a:ext uri="{FF2B5EF4-FFF2-40B4-BE49-F238E27FC236}">
                <a16:creationId xmlns:a16="http://schemas.microsoft.com/office/drawing/2014/main" id="{3A98E049-D75F-5F62-46D0-6323F8187704}"/>
              </a:ext>
            </a:extLst>
          </p:cNvPr>
          <p:cNvSpPr/>
          <p:nvPr/>
        </p:nvSpPr>
        <p:spPr>
          <a:xfrm>
            <a:off x="6052538" y="4358139"/>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1" name="Group 20">
            <a:extLst>
              <a:ext uri="{FF2B5EF4-FFF2-40B4-BE49-F238E27FC236}">
                <a16:creationId xmlns:a16="http://schemas.microsoft.com/office/drawing/2014/main" id="{6CDF0E7B-D862-7AF5-849F-2A6F0323D8F4}"/>
              </a:ext>
            </a:extLst>
          </p:cNvPr>
          <p:cNvGrpSpPr/>
          <p:nvPr/>
        </p:nvGrpSpPr>
        <p:grpSpPr>
          <a:xfrm>
            <a:off x="5759457" y="2909330"/>
            <a:ext cx="1502041" cy="1289547"/>
            <a:chOff x="5169538" y="278737"/>
            <a:chExt cx="1502041" cy="1289547"/>
          </a:xfrm>
        </p:grpSpPr>
        <p:sp>
          <p:nvSpPr>
            <p:cNvPr id="25" name="Hexagon 24">
              <a:extLst>
                <a:ext uri="{FF2B5EF4-FFF2-40B4-BE49-F238E27FC236}">
                  <a16:creationId xmlns:a16="http://schemas.microsoft.com/office/drawing/2014/main" id="{A4EEB4C5-750E-CC8E-AB9E-116E7E467C6F}"/>
                </a:ext>
              </a:extLst>
            </p:cNvPr>
            <p:cNvSpPr/>
            <p:nvPr/>
          </p:nvSpPr>
          <p:spPr>
            <a:xfrm>
              <a:off x="5169538" y="278737"/>
              <a:ext cx="1502041" cy="1289547"/>
            </a:xfrm>
            <a:prstGeom prst="hexagon">
              <a:avLst>
                <a:gd name="adj" fmla="val 25000"/>
                <a:gd name="vf" fmla="val 115470"/>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26" name="Hexagon 24">
              <a:extLst>
                <a:ext uri="{FF2B5EF4-FFF2-40B4-BE49-F238E27FC236}">
                  <a16:creationId xmlns:a16="http://schemas.microsoft.com/office/drawing/2014/main" id="{5589A7E1-B320-14A6-2C1F-2CE719C5D00F}"/>
                </a:ext>
              </a:extLst>
            </p:cNvPr>
            <p:cNvSpPr txBox="1"/>
            <p:nvPr/>
          </p:nvSpPr>
          <p:spPr>
            <a:xfrm>
              <a:off x="5402170" y="478459"/>
              <a:ext cx="1036777" cy="8901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Incorrect Income</a:t>
              </a:r>
            </a:p>
          </p:txBody>
        </p:sp>
      </p:grpSp>
      <p:sp>
        <p:nvSpPr>
          <p:cNvPr id="22" name="Hexagon 21">
            <a:extLst>
              <a:ext uri="{FF2B5EF4-FFF2-40B4-BE49-F238E27FC236}">
                <a16:creationId xmlns:a16="http://schemas.microsoft.com/office/drawing/2014/main" id="{02AB23EE-1601-6CE0-09FD-78F75BAF66D5}"/>
              </a:ext>
            </a:extLst>
          </p:cNvPr>
          <p:cNvSpPr/>
          <p:nvPr/>
        </p:nvSpPr>
        <p:spPr>
          <a:xfrm>
            <a:off x="7059208" y="3487343"/>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Hexagon 22">
            <a:extLst>
              <a:ext uri="{FF2B5EF4-FFF2-40B4-BE49-F238E27FC236}">
                <a16:creationId xmlns:a16="http://schemas.microsoft.com/office/drawing/2014/main" id="{1E1AA0D9-E492-1340-6078-E4491B785781}"/>
              </a:ext>
            </a:extLst>
          </p:cNvPr>
          <p:cNvSpPr/>
          <p:nvPr/>
        </p:nvSpPr>
        <p:spPr>
          <a:xfrm>
            <a:off x="7052040" y="3628757"/>
            <a:ext cx="1502041" cy="1289547"/>
          </a:xfrm>
          <a:prstGeom prst="hexagon">
            <a:avLst>
              <a:gd name="adj" fmla="val 25000"/>
              <a:gd name="vf" fmla="val 115470"/>
            </a:avLst>
          </a:prstGeom>
          <a:blipFill rotWithShape="1">
            <a:blip r:embed="rId7"/>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Hexagon 23">
            <a:extLst>
              <a:ext uri="{FF2B5EF4-FFF2-40B4-BE49-F238E27FC236}">
                <a16:creationId xmlns:a16="http://schemas.microsoft.com/office/drawing/2014/main" id="{57884F85-270E-8DEB-A656-C221CA92593C}"/>
              </a:ext>
            </a:extLst>
          </p:cNvPr>
          <p:cNvSpPr/>
          <p:nvPr/>
        </p:nvSpPr>
        <p:spPr>
          <a:xfrm>
            <a:off x="7351493" y="3657589"/>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5" name="Slide Number Placeholder 34">
            <a:extLst>
              <a:ext uri="{FF2B5EF4-FFF2-40B4-BE49-F238E27FC236}">
                <a16:creationId xmlns:a16="http://schemas.microsoft.com/office/drawing/2014/main" id="{39496F94-2948-E14D-2866-3F4EDDBFD77B}"/>
              </a:ext>
            </a:extLst>
          </p:cNvPr>
          <p:cNvSpPr>
            <a:spLocks noGrp="1"/>
          </p:cNvSpPr>
          <p:nvPr>
            <p:ph type="sldNum" sz="quarter" idx="12"/>
          </p:nvPr>
        </p:nvSpPr>
        <p:spPr/>
        <p:txBody>
          <a:bodyPr/>
          <a:lstStyle/>
          <a:p>
            <a:fld id="{060017E3-0CEB-4BA9-92AF-EFA2BF5396E5}" type="slidenum">
              <a:rPr lang="en-US" smtClean="0"/>
              <a:t>123</a:t>
            </a:fld>
            <a:endParaRPr lang="en-US" dirty="0"/>
          </a:p>
        </p:txBody>
      </p:sp>
    </p:spTree>
    <p:custDataLst>
      <p:tags r:id="rId1"/>
    </p:custDataLst>
    <p:extLst>
      <p:ext uri="{BB962C8B-B14F-4D97-AF65-F5344CB8AC3E}">
        <p14:creationId xmlns:p14="http://schemas.microsoft.com/office/powerpoint/2010/main" val="32835558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C8562-DF11-C98E-D619-8C40F526A96D}"/>
              </a:ext>
            </a:extLst>
          </p:cNvPr>
          <p:cNvSpPr>
            <a:spLocks noGrp="1"/>
          </p:cNvSpPr>
          <p:nvPr>
            <p:ph type="title"/>
          </p:nvPr>
        </p:nvSpPr>
        <p:spPr/>
        <p:txBody>
          <a:bodyPr/>
          <a:lstStyle/>
          <a:p>
            <a:r>
              <a:rPr lang="en-US" b="1" dirty="0"/>
              <a:t>Summary – PE </a:t>
            </a:r>
          </a:p>
        </p:txBody>
      </p:sp>
      <p:sp>
        <p:nvSpPr>
          <p:cNvPr id="6" name="Text Placeholder 5">
            <a:extLst>
              <a:ext uri="{FF2B5EF4-FFF2-40B4-BE49-F238E27FC236}">
                <a16:creationId xmlns:a16="http://schemas.microsoft.com/office/drawing/2014/main" id="{B9175B83-A963-0B09-D7CC-70F397313FA0}"/>
              </a:ext>
            </a:extLst>
          </p:cNvPr>
          <p:cNvSpPr>
            <a:spLocks noGrp="1"/>
          </p:cNvSpPr>
          <p:nvPr>
            <p:ph type="body" idx="1"/>
          </p:nvPr>
        </p:nvSpPr>
        <p:spPr/>
        <p:txBody>
          <a:bodyPr/>
          <a:lstStyle/>
          <a:p>
            <a:r>
              <a:rPr lang="en-US" dirty="0"/>
              <a:t>Flow, ACA, Applications, Polices, MPEP</a:t>
            </a:r>
          </a:p>
        </p:txBody>
      </p:sp>
      <p:sp>
        <p:nvSpPr>
          <p:cNvPr id="7" name="Slide Number Placeholder 6">
            <a:extLst>
              <a:ext uri="{FF2B5EF4-FFF2-40B4-BE49-F238E27FC236}">
                <a16:creationId xmlns:a16="http://schemas.microsoft.com/office/drawing/2014/main" id="{79FDA6F9-2060-8AC5-16FC-B26BCC0FE6AD}"/>
              </a:ext>
            </a:extLst>
          </p:cNvPr>
          <p:cNvSpPr>
            <a:spLocks noGrp="1"/>
          </p:cNvSpPr>
          <p:nvPr>
            <p:ph type="sldNum" sz="quarter" idx="12"/>
          </p:nvPr>
        </p:nvSpPr>
        <p:spPr/>
        <p:txBody>
          <a:bodyPr/>
          <a:lstStyle/>
          <a:p>
            <a:fld id="{060017E3-0CEB-4BA9-92AF-EFA2BF5396E5}" type="slidenum">
              <a:rPr lang="en-US" smtClean="0"/>
              <a:t>124</a:t>
            </a:fld>
            <a:endParaRPr lang="en-US" dirty="0"/>
          </a:p>
        </p:txBody>
      </p:sp>
    </p:spTree>
    <p:custDataLst>
      <p:tags r:id="rId1"/>
    </p:custDataLst>
    <p:extLst>
      <p:ext uri="{BB962C8B-B14F-4D97-AF65-F5344CB8AC3E}">
        <p14:creationId xmlns:p14="http://schemas.microsoft.com/office/powerpoint/2010/main" val="30974033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B08960A-8970-46A5-3DC2-A0D9D670D620}"/>
              </a:ext>
            </a:extLst>
          </p:cNvPr>
          <p:cNvSpPr>
            <a:spLocks noGrp="1"/>
          </p:cNvSpPr>
          <p:nvPr>
            <p:ph type="title"/>
          </p:nvPr>
        </p:nvSpPr>
        <p:spPr>
          <a:xfrm>
            <a:off x="473202" y="502920"/>
            <a:ext cx="2564892" cy="1463040"/>
          </a:xfrm>
        </p:spPr>
        <p:txBody>
          <a:bodyPr anchor="ctr">
            <a:normAutofit/>
          </a:bodyPr>
          <a:lstStyle/>
          <a:p>
            <a:r>
              <a:rPr lang="en-US" sz="2900" b="1" dirty="0"/>
              <a:t>PE Provider Application Process Flow</a:t>
            </a:r>
          </a:p>
        </p:txBody>
      </p:sp>
      <p:sp>
        <p:nvSpPr>
          <p:cNvPr id="14"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213C23F-DB04-E9AA-9391-8DC63037EC22}"/>
              </a:ext>
            </a:extLst>
          </p:cNvPr>
          <p:cNvSpPr>
            <a:spLocks noGrp="1"/>
          </p:cNvSpPr>
          <p:nvPr>
            <p:ph idx="1"/>
          </p:nvPr>
        </p:nvSpPr>
        <p:spPr>
          <a:xfrm>
            <a:off x="3490721" y="502920"/>
            <a:ext cx="5170932" cy="1788016"/>
          </a:xfrm>
        </p:spPr>
        <p:txBody>
          <a:bodyPr anchor="ctr">
            <a:normAutofit fontScale="85000" lnSpcReduction="20000"/>
          </a:bodyPr>
          <a:lstStyle/>
          <a:p>
            <a:r>
              <a:rPr lang="en-US" sz="2200" b="1" dirty="0"/>
              <a:t>The Process Flow for the PE Application is as follows:</a:t>
            </a:r>
          </a:p>
          <a:p>
            <a:pPr marL="635508" lvl="1" indent="-342900">
              <a:buFont typeface="+mj-lt"/>
              <a:buAutoNum type="arabicPeriod"/>
            </a:pPr>
            <a:r>
              <a:rPr lang="en-US" sz="2200" dirty="0"/>
              <a:t>PE data collected</a:t>
            </a:r>
          </a:p>
          <a:p>
            <a:pPr marL="635508" lvl="1" indent="-342900">
              <a:buFont typeface="+mj-lt"/>
              <a:buAutoNum type="arabicPeriod"/>
            </a:pPr>
            <a:r>
              <a:rPr lang="en-US" sz="2200" dirty="0"/>
              <a:t>Data entered into MPEP</a:t>
            </a:r>
          </a:p>
          <a:p>
            <a:pPr marL="635508" lvl="1" indent="-342900">
              <a:buFont typeface="+mj-lt"/>
              <a:buAutoNum type="arabicPeriod"/>
            </a:pPr>
            <a:r>
              <a:rPr lang="en-US" sz="2200" dirty="0"/>
              <a:t>Eligibility determined in MPEP</a:t>
            </a:r>
          </a:p>
          <a:p>
            <a:pPr marL="635508" lvl="1" indent="-342900">
              <a:buFont typeface="+mj-lt"/>
              <a:buAutoNum type="arabicPeriod"/>
            </a:pPr>
            <a:r>
              <a:rPr lang="en-US" sz="2200" dirty="0"/>
              <a:t>Copy of application, NOA and Rights and Responsibilities given to applicant</a:t>
            </a:r>
          </a:p>
          <a:p>
            <a:endParaRPr lang="en-US" sz="1300" dirty="0"/>
          </a:p>
        </p:txBody>
      </p:sp>
      <p:pic>
        <p:nvPicPr>
          <p:cNvPr id="7" name="Picture 3" descr="Diagram&#10;&#10;Description automatically generated">
            <a:extLst>
              <a:ext uri="{FF2B5EF4-FFF2-40B4-BE49-F238E27FC236}">
                <a16:creationId xmlns:a16="http://schemas.microsoft.com/office/drawing/2014/main" id="{616BEF1B-38B5-3483-DA50-DEF6CF2E80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278" y="2290936"/>
            <a:ext cx="7840299" cy="3959352"/>
          </a:xfrm>
          <a:prstGeom prst="rect">
            <a:avLst/>
          </a:prstGeom>
          <a:noFill/>
          <a:extLst>
            <a:ext uri="{909E8E84-426E-40DD-AFC4-6F175D3DCCD1}">
              <a14:hiddenFill xmlns:a14="http://schemas.microsoft.com/office/drawing/2010/main">
                <a:solidFill>
                  <a:schemeClr val="accent1"/>
                </a:solidFill>
              </a14:hiddenFill>
            </a:ext>
          </a:extLst>
        </p:spPr>
      </p:pic>
      <p:sp>
        <p:nvSpPr>
          <p:cNvPr id="8" name="Slide Number Placeholder 7">
            <a:extLst>
              <a:ext uri="{FF2B5EF4-FFF2-40B4-BE49-F238E27FC236}">
                <a16:creationId xmlns:a16="http://schemas.microsoft.com/office/drawing/2014/main" id="{88C8C790-35DC-92E5-A30E-C96ABB3B32FE}"/>
              </a:ext>
            </a:extLst>
          </p:cNvPr>
          <p:cNvSpPr>
            <a:spLocks noGrp="1"/>
          </p:cNvSpPr>
          <p:nvPr>
            <p:ph type="sldNum" sz="quarter" idx="12"/>
          </p:nvPr>
        </p:nvSpPr>
        <p:spPr/>
        <p:txBody>
          <a:bodyPr/>
          <a:lstStyle/>
          <a:p>
            <a:fld id="{060017E3-0CEB-4BA9-92AF-EFA2BF5396E5}" type="slidenum">
              <a:rPr lang="en-US" smtClean="0"/>
              <a:t>125</a:t>
            </a:fld>
            <a:endParaRPr lang="en-US" dirty="0"/>
          </a:p>
        </p:txBody>
      </p:sp>
    </p:spTree>
    <p:custDataLst>
      <p:tags r:id="rId1"/>
    </p:custDataLst>
    <p:extLst>
      <p:ext uri="{BB962C8B-B14F-4D97-AF65-F5344CB8AC3E}">
        <p14:creationId xmlns:p14="http://schemas.microsoft.com/office/powerpoint/2010/main" val="8821244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E564-4C77-5707-9F41-634B1A6A9F72}"/>
              </a:ext>
            </a:extLst>
          </p:cNvPr>
          <p:cNvSpPr>
            <a:spLocks noGrp="1"/>
          </p:cNvSpPr>
          <p:nvPr>
            <p:ph type="title"/>
          </p:nvPr>
        </p:nvSpPr>
        <p:spPr/>
        <p:txBody>
          <a:bodyPr/>
          <a:lstStyle/>
          <a:p>
            <a:r>
              <a:rPr lang="en-US" b="1" dirty="0"/>
              <a:t>Summary: ACA Rules</a:t>
            </a:r>
          </a:p>
        </p:txBody>
      </p:sp>
      <p:sp>
        <p:nvSpPr>
          <p:cNvPr id="3" name="Content Placeholder 2">
            <a:extLst>
              <a:ext uri="{FF2B5EF4-FFF2-40B4-BE49-F238E27FC236}">
                <a16:creationId xmlns:a16="http://schemas.microsoft.com/office/drawing/2014/main" id="{0CD09D69-7F38-6A11-81F8-7EE83F9F4BCD}"/>
              </a:ext>
            </a:extLst>
          </p:cNvPr>
          <p:cNvSpPr>
            <a:spLocks noGrp="1"/>
          </p:cNvSpPr>
          <p:nvPr>
            <p:ph idx="1"/>
          </p:nvPr>
        </p:nvSpPr>
        <p:spPr/>
        <p:txBody>
          <a:bodyPr>
            <a:normAutofit/>
          </a:bodyPr>
          <a:lstStyle/>
          <a:p>
            <a:r>
              <a:rPr lang="en-US" sz="2400" b="1" dirty="0"/>
              <a:t>ACA </a:t>
            </a:r>
            <a:r>
              <a:rPr lang="en-US" sz="2400" dirty="0"/>
              <a:t>Eligibility Determinations use </a:t>
            </a:r>
            <a:r>
              <a:rPr lang="en-US" sz="2400" b="1" dirty="0"/>
              <a:t>MAGI Rules </a:t>
            </a:r>
          </a:p>
          <a:p>
            <a:r>
              <a:rPr lang="en-US" sz="2400" b="1" dirty="0"/>
              <a:t>MAGI</a:t>
            </a:r>
            <a:r>
              <a:rPr lang="en-US" sz="2400" dirty="0"/>
              <a:t> = Modified Adjusted Gross Income</a:t>
            </a:r>
          </a:p>
          <a:p>
            <a:r>
              <a:rPr lang="en-US" sz="2400" b="1" dirty="0"/>
              <a:t>MPEP uses ACA rules </a:t>
            </a:r>
            <a:r>
              <a:rPr lang="en-US" sz="2400" dirty="0"/>
              <a:t>to complete all calculations</a:t>
            </a:r>
          </a:p>
          <a:p>
            <a:r>
              <a:rPr lang="en-US" sz="2400" b="1" dirty="0"/>
              <a:t>Federal Tax rules </a:t>
            </a:r>
            <a:r>
              <a:rPr lang="en-US" sz="2400" dirty="0"/>
              <a:t>used to determine eligible income </a:t>
            </a:r>
          </a:p>
          <a:p>
            <a:r>
              <a:rPr lang="en-US" sz="2400" b="1" dirty="0"/>
              <a:t>Household (HH) size </a:t>
            </a:r>
            <a:r>
              <a:rPr lang="en-US" sz="2400" dirty="0"/>
              <a:t>is based on the tax-filing unit</a:t>
            </a:r>
          </a:p>
          <a:p>
            <a:r>
              <a:rPr lang="en-US" sz="2400" dirty="0"/>
              <a:t>Household members may each have </a:t>
            </a:r>
            <a:r>
              <a:rPr lang="en-US" sz="2400" b="1" dirty="0"/>
              <a:t>own HH size</a:t>
            </a:r>
          </a:p>
          <a:p>
            <a:r>
              <a:rPr lang="en-US" sz="2400" dirty="0"/>
              <a:t>All claimed dependents are included in </a:t>
            </a:r>
            <a:r>
              <a:rPr lang="en-US" sz="2400" b="1" dirty="0"/>
              <a:t>family size </a:t>
            </a:r>
          </a:p>
          <a:p>
            <a:r>
              <a:rPr lang="en-US" sz="2400" b="1" dirty="0"/>
              <a:t>MAGI</a:t>
            </a:r>
            <a:r>
              <a:rPr lang="en-US" sz="2400" dirty="0"/>
              <a:t> defines HH size to use when no one files taxes </a:t>
            </a:r>
          </a:p>
          <a:p>
            <a:r>
              <a:rPr lang="en-US" sz="2400" b="1" dirty="0"/>
              <a:t>Child support is excluded </a:t>
            </a:r>
            <a:r>
              <a:rPr lang="en-US" sz="2400" dirty="0"/>
              <a:t>from taxable income </a:t>
            </a:r>
          </a:p>
        </p:txBody>
      </p:sp>
      <p:sp>
        <p:nvSpPr>
          <p:cNvPr id="5" name="Slide Number Placeholder 4">
            <a:extLst>
              <a:ext uri="{FF2B5EF4-FFF2-40B4-BE49-F238E27FC236}">
                <a16:creationId xmlns:a16="http://schemas.microsoft.com/office/drawing/2014/main" id="{8D91D9E1-8DB3-B4B5-CFB1-9730B3C05039}"/>
              </a:ext>
            </a:extLst>
          </p:cNvPr>
          <p:cNvSpPr>
            <a:spLocks noGrp="1"/>
          </p:cNvSpPr>
          <p:nvPr>
            <p:ph type="sldNum" sz="quarter" idx="12"/>
          </p:nvPr>
        </p:nvSpPr>
        <p:spPr/>
        <p:txBody>
          <a:bodyPr/>
          <a:lstStyle/>
          <a:p>
            <a:fld id="{060017E3-0CEB-4BA9-92AF-EFA2BF5396E5}" type="slidenum">
              <a:rPr lang="en-US" smtClean="0"/>
              <a:t>126</a:t>
            </a:fld>
            <a:endParaRPr lang="en-US" dirty="0"/>
          </a:p>
        </p:txBody>
      </p:sp>
    </p:spTree>
    <p:custDataLst>
      <p:tags r:id="rId1"/>
    </p:custDataLst>
    <p:extLst>
      <p:ext uri="{BB962C8B-B14F-4D97-AF65-F5344CB8AC3E}">
        <p14:creationId xmlns:p14="http://schemas.microsoft.com/office/powerpoint/2010/main" val="36861381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D08C-9B17-1DF0-6ED7-0D9F82B4F446}"/>
              </a:ext>
            </a:extLst>
          </p:cNvPr>
          <p:cNvSpPr>
            <a:spLocks noGrp="1"/>
          </p:cNvSpPr>
          <p:nvPr>
            <p:ph type="title"/>
          </p:nvPr>
        </p:nvSpPr>
        <p:spPr/>
        <p:txBody>
          <a:bodyPr/>
          <a:lstStyle/>
          <a:p>
            <a:r>
              <a:rPr lang="en-US" b="1" dirty="0"/>
              <a:t>Summary: Application Information	</a:t>
            </a:r>
          </a:p>
        </p:txBody>
      </p:sp>
      <p:sp>
        <p:nvSpPr>
          <p:cNvPr id="3" name="Content Placeholder 2">
            <a:extLst>
              <a:ext uri="{FF2B5EF4-FFF2-40B4-BE49-F238E27FC236}">
                <a16:creationId xmlns:a16="http://schemas.microsoft.com/office/drawing/2014/main" id="{D1BD70CA-ACB7-B0BD-50CE-D75745617656}"/>
              </a:ext>
            </a:extLst>
          </p:cNvPr>
          <p:cNvSpPr>
            <a:spLocks noGrp="1"/>
          </p:cNvSpPr>
          <p:nvPr>
            <p:ph idx="1"/>
          </p:nvPr>
        </p:nvSpPr>
        <p:spPr/>
        <p:txBody>
          <a:bodyPr>
            <a:normAutofit/>
          </a:bodyPr>
          <a:lstStyle/>
          <a:p>
            <a:r>
              <a:rPr lang="en-US" b="1" dirty="0"/>
              <a:t>Application date </a:t>
            </a:r>
            <a:r>
              <a:rPr lang="en-US" dirty="0"/>
              <a:t>must be accurate</a:t>
            </a:r>
          </a:p>
          <a:p>
            <a:r>
              <a:rPr lang="en-US" b="1" dirty="0"/>
              <a:t>All client-provided </a:t>
            </a:r>
            <a:r>
              <a:rPr lang="en-US" dirty="0"/>
              <a:t>data must be entered into MPEP </a:t>
            </a:r>
          </a:p>
          <a:p>
            <a:r>
              <a:rPr lang="en-US" dirty="0"/>
              <a:t>Applicant information is </a:t>
            </a:r>
            <a:r>
              <a:rPr lang="en-US" b="1" dirty="0"/>
              <a:t>self-attested</a:t>
            </a:r>
          </a:p>
          <a:p>
            <a:r>
              <a:rPr lang="en-US" b="1" dirty="0"/>
              <a:t>Completed</a:t>
            </a:r>
            <a:r>
              <a:rPr lang="en-US" dirty="0"/>
              <a:t> applications cannot be recreated or edited</a:t>
            </a:r>
          </a:p>
          <a:p>
            <a:r>
              <a:rPr lang="en-US" b="1" dirty="0"/>
              <a:t>Incomplete</a:t>
            </a:r>
            <a:r>
              <a:rPr lang="en-US" dirty="0"/>
              <a:t> (in progress) applications can be continued</a:t>
            </a:r>
          </a:p>
          <a:p>
            <a:r>
              <a:rPr lang="en-US" dirty="0"/>
              <a:t>Applications </a:t>
            </a:r>
            <a:r>
              <a:rPr lang="en-US" b="1" dirty="0"/>
              <a:t>expire 5 days </a:t>
            </a:r>
            <a:r>
              <a:rPr lang="en-US" dirty="0"/>
              <a:t>after start, if not completed</a:t>
            </a:r>
          </a:p>
          <a:p>
            <a:r>
              <a:rPr lang="en-US" b="1" dirty="0"/>
              <a:t>Summary pages</a:t>
            </a:r>
            <a:r>
              <a:rPr lang="en-US" dirty="0"/>
              <a:t>, found at the end of each section end, can be edited</a:t>
            </a:r>
          </a:p>
          <a:p>
            <a:r>
              <a:rPr lang="en-US" dirty="0"/>
              <a:t> </a:t>
            </a:r>
            <a:r>
              <a:rPr lang="en-US" b="1" dirty="0"/>
              <a:t>Tax Year </a:t>
            </a:r>
            <a:r>
              <a:rPr lang="en-US" dirty="0"/>
              <a:t>is the current year</a:t>
            </a:r>
          </a:p>
        </p:txBody>
      </p:sp>
      <p:sp>
        <p:nvSpPr>
          <p:cNvPr id="5" name="Slide Number Placeholder 4">
            <a:extLst>
              <a:ext uri="{FF2B5EF4-FFF2-40B4-BE49-F238E27FC236}">
                <a16:creationId xmlns:a16="http://schemas.microsoft.com/office/drawing/2014/main" id="{BA73AB50-4A72-32F2-9D19-6DE064998B00}"/>
              </a:ext>
            </a:extLst>
          </p:cNvPr>
          <p:cNvSpPr>
            <a:spLocks noGrp="1"/>
          </p:cNvSpPr>
          <p:nvPr>
            <p:ph type="sldNum" sz="quarter" idx="12"/>
          </p:nvPr>
        </p:nvSpPr>
        <p:spPr/>
        <p:txBody>
          <a:bodyPr/>
          <a:lstStyle/>
          <a:p>
            <a:fld id="{060017E3-0CEB-4BA9-92AF-EFA2BF5396E5}" type="slidenum">
              <a:rPr lang="en-US" smtClean="0"/>
              <a:t>127</a:t>
            </a:fld>
            <a:endParaRPr lang="en-US" dirty="0"/>
          </a:p>
        </p:txBody>
      </p:sp>
    </p:spTree>
    <p:custDataLst>
      <p:tags r:id="rId1"/>
    </p:custDataLst>
    <p:extLst>
      <p:ext uri="{BB962C8B-B14F-4D97-AF65-F5344CB8AC3E}">
        <p14:creationId xmlns:p14="http://schemas.microsoft.com/office/powerpoint/2010/main" val="5212129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D08C-9B17-1DF0-6ED7-0D9F82B4F446}"/>
              </a:ext>
            </a:extLst>
          </p:cNvPr>
          <p:cNvSpPr>
            <a:spLocks noGrp="1"/>
          </p:cNvSpPr>
          <p:nvPr>
            <p:ph type="title"/>
          </p:nvPr>
        </p:nvSpPr>
        <p:spPr/>
        <p:txBody>
          <a:bodyPr/>
          <a:lstStyle/>
          <a:p>
            <a:r>
              <a:rPr lang="en-US" b="1" dirty="0"/>
              <a:t>Summary: Application Information	</a:t>
            </a:r>
          </a:p>
        </p:txBody>
      </p:sp>
      <p:sp>
        <p:nvSpPr>
          <p:cNvPr id="3" name="Content Placeholder 2">
            <a:extLst>
              <a:ext uri="{FF2B5EF4-FFF2-40B4-BE49-F238E27FC236}">
                <a16:creationId xmlns:a16="http://schemas.microsoft.com/office/drawing/2014/main" id="{D1BD70CA-ACB7-B0BD-50CE-D75745617656}"/>
              </a:ext>
            </a:extLst>
          </p:cNvPr>
          <p:cNvSpPr>
            <a:spLocks noGrp="1"/>
          </p:cNvSpPr>
          <p:nvPr>
            <p:ph idx="1"/>
          </p:nvPr>
        </p:nvSpPr>
        <p:spPr/>
        <p:txBody>
          <a:bodyPr>
            <a:normAutofit fontScale="92500" lnSpcReduction="10000"/>
          </a:bodyPr>
          <a:lstStyle/>
          <a:p>
            <a:r>
              <a:rPr lang="en-US" sz="2400" dirty="0"/>
              <a:t>If the applicant does not provide SSN, leave this field </a:t>
            </a:r>
            <a:r>
              <a:rPr lang="en-US" sz="2400" b="1" dirty="0"/>
              <a:t>blank</a:t>
            </a:r>
            <a:r>
              <a:rPr lang="en-US" sz="2400" dirty="0"/>
              <a:t>. However, it is best practice to get and enter the SSN to avoid creating duplicate CINS.</a:t>
            </a:r>
          </a:p>
          <a:p>
            <a:r>
              <a:rPr lang="en-US" sz="2400" b="1" dirty="0"/>
              <a:t>Due date </a:t>
            </a:r>
            <a:r>
              <a:rPr lang="en-US" sz="2400" dirty="0"/>
              <a:t>is required for PW</a:t>
            </a:r>
          </a:p>
          <a:p>
            <a:r>
              <a:rPr lang="en-US" sz="2400" dirty="0"/>
              <a:t>Applicants can identify an </a:t>
            </a:r>
            <a:r>
              <a:rPr lang="en-US" sz="2400" b="1" dirty="0"/>
              <a:t>Authorized Representative</a:t>
            </a:r>
          </a:p>
          <a:p>
            <a:r>
              <a:rPr lang="en-US" sz="2400" b="1" dirty="0"/>
              <a:t>PE for PW: </a:t>
            </a:r>
            <a:r>
              <a:rPr lang="en-US" sz="2400" dirty="0"/>
              <a:t>Expected number of babies is required </a:t>
            </a:r>
          </a:p>
          <a:p>
            <a:r>
              <a:rPr lang="en-US" sz="2400" dirty="0"/>
              <a:t>For accurate PE Determination results, the question </a:t>
            </a:r>
            <a:r>
              <a:rPr lang="en-US" sz="2400" b="1" dirty="0"/>
              <a:t>Were you born in the U.S</a:t>
            </a:r>
            <a:r>
              <a:rPr lang="en-US" sz="2400" dirty="0"/>
              <a:t>. must be answered. Additional fields display depending on the answer.</a:t>
            </a:r>
          </a:p>
          <a:p>
            <a:r>
              <a:rPr lang="en-US" sz="2400" dirty="0"/>
              <a:t>The </a:t>
            </a:r>
            <a:r>
              <a:rPr lang="en-US" sz="2400" b="1" dirty="0"/>
              <a:t>CIN is created </a:t>
            </a:r>
            <a:r>
              <a:rPr lang="en-US" sz="2400" dirty="0"/>
              <a:t>after saving </a:t>
            </a:r>
            <a:r>
              <a:rPr lang="en-US" sz="2400" b="1" dirty="0"/>
              <a:t>Tell Us More </a:t>
            </a:r>
            <a:r>
              <a:rPr lang="en-US" sz="2400" dirty="0"/>
              <a:t>page</a:t>
            </a:r>
          </a:p>
          <a:p>
            <a:r>
              <a:rPr lang="en-US" sz="2400" b="1" dirty="0"/>
              <a:t>Foster Care: </a:t>
            </a:r>
            <a:r>
              <a:rPr lang="en-US" sz="2400" dirty="0"/>
              <a:t>May qualify for E-MIYA only if  both foster care questions are answered as ‘Yes’.</a:t>
            </a:r>
          </a:p>
        </p:txBody>
      </p:sp>
      <p:sp>
        <p:nvSpPr>
          <p:cNvPr id="5" name="Slide Number Placeholder 4">
            <a:extLst>
              <a:ext uri="{FF2B5EF4-FFF2-40B4-BE49-F238E27FC236}">
                <a16:creationId xmlns:a16="http://schemas.microsoft.com/office/drawing/2014/main" id="{BDBD1C29-7E0E-FA1F-D1C5-3ABA6E50353F}"/>
              </a:ext>
            </a:extLst>
          </p:cNvPr>
          <p:cNvSpPr>
            <a:spLocks noGrp="1"/>
          </p:cNvSpPr>
          <p:nvPr>
            <p:ph type="sldNum" sz="quarter" idx="12"/>
          </p:nvPr>
        </p:nvSpPr>
        <p:spPr/>
        <p:txBody>
          <a:bodyPr/>
          <a:lstStyle/>
          <a:p>
            <a:fld id="{060017E3-0CEB-4BA9-92AF-EFA2BF5396E5}" type="slidenum">
              <a:rPr lang="en-US" smtClean="0"/>
              <a:t>128</a:t>
            </a:fld>
            <a:endParaRPr lang="en-US" dirty="0"/>
          </a:p>
        </p:txBody>
      </p:sp>
    </p:spTree>
    <p:custDataLst>
      <p:tags r:id="rId1"/>
    </p:custDataLst>
    <p:extLst>
      <p:ext uri="{BB962C8B-B14F-4D97-AF65-F5344CB8AC3E}">
        <p14:creationId xmlns:p14="http://schemas.microsoft.com/office/powerpoint/2010/main" val="37396654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A231-9D67-ACF1-4166-053E8E36F306}"/>
              </a:ext>
            </a:extLst>
          </p:cNvPr>
          <p:cNvSpPr>
            <a:spLocks noGrp="1"/>
          </p:cNvSpPr>
          <p:nvPr>
            <p:ph type="title"/>
          </p:nvPr>
        </p:nvSpPr>
        <p:spPr/>
        <p:txBody>
          <a:bodyPr/>
          <a:lstStyle/>
          <a:p>
            <a:r>
              <a:rPr lang="en-US" b="1" dirty="0"/>
              <a:t>Summary: PE Programs</a:t>
            </a:r>
          </a:p>
        </p:txBody>
      </p:sp>
      <p:sp>
        <p:nvSpPr>
          <p:cNvPr id="3" name="Content Placeholder 2">
            <a:extLst>
              <a:ext uri="{FF2B5EF4-FFF2-40B4-BE49-F238E27FC236}">
                <a16:creationId xmlns:a16="http://schemas.microsoft.com/office/drawing/2014/main" id="{1597799E-ECCA-2D5C-3ED2-301510BCF41C}"/>
              </a:ext>
            </a:extLst>
          </p:cNvPr>
          <p:cNvSpPr>
            <a:spLocks noGrp="1"/>
          </p:cNvSpPr>
          <p:nvPr>
            <p:ph idx="1"/>
          </p:nvPr>
        </p:nvSpPr>
        <p:spPr/>
        <p:txBody>
          <a:bodyPr>
            <a:normAutofit/>
          </a:bodyPr>
          <a:lstStyle/>
          <a:p>
            <a:r>
              <a:rPr lang="en-US" sz="2400" b="1" dirty="0"/>
              <a:t>PE Programs: </a:t>
            </a:r>
            <a:r>
              <a:rPr lang="en-US" sz="2400" dirty="0"/>
              <a:t>BCCT, Children, Hospital Group (Adults/ Children), Pregnant Woman</a:t>
            </a:r>
          </a:p>
          <a:p>
            <a:r>
              <a:rPr lang="en-US" sz="2400" dirty="0"/>
              <a:t>Important to </a:t>
            </a:r>
            <a:r>
              <a:rPr lang="en-US" sz="2400" b="1" dirty="0"/>
              <a:t>select best PE program </a:t>
            </a:r>
            <a:r>
              <a:rPr lang="en-US" sz="2400" dirty="0"/>
              <a:t>for the individual</a:t>
            </a:r>
          </a:p>
          <a:p>
            <a:r>
              <a:rPr lang="en-US" sz="2400" dirty="0"/>
              <a:t>Households may have </a:t>
            </a:r>
            <a:r>
              <a:rPr lang="en-US" sz="2400" b="1" dirty="0"/>
              <a:t>different PE programs</a:t>
            </a:r>
          </a:p>
          <a:p>
            <a:r>
              <a:rPr lang="en-US" sz="2400" dirty="0"/>
              <a:t> An individual may only be on </a:t>
            </a:r>
            <a:r>
              <a:rPr lang="en-US" sz="2400" b="1" dirty="0"/>
              <a:t>one PE program</a:t>
            </a:r>
          </a:p>
          <a:p>
            <a:r>
              <a:rPr lang="en-US" sz="2400" dirty="0"/>
              <a:t>12 month prior PE period starts with </a:t>
            </a:r>
            <a:r>
              <a:rPr lang="en-US" sz="2400" b="1" dirty="0"/>
              <a:t>application month</a:t>
            </a:r>
          </a:p>
          <a:p>
            <a:r>
              <a:rPr lang="en-US" sz="2400" b="1" dirty="0"/>
              <a:t>PW: </a:t>
            </a:r>
            <a:r>
              <a:rPr lang="en-US" sz="2400" dirty="0"/>
              <a:t>Prior PE only counts if during current pregnancy</a:t>
            </a:r>
          </a:p>
          <a:p>
            <a:r>
              <a:rPr lang="en-US" sz="2400" b="1" dirty="0"/>
              <a:t>BCCT: </a:t>
            </a:r>
            <a:r>
              <a:rPr lang="en-US" sz="2400" dirty="0"/>
              <a:t>A person who is diagnosed and receives treatment, but has a new cancer diagnosis may receive PE, again, during the same 12 month time period</a:t>
            </a:r>
          </a:p>
        </p:txBody>
      </p:sp>
      <p:sp>
        <p:nvSpPr>
          <p:cNvPr id="5" name="Slide Number Placeholder 4">
            <a:extLst>
              <a:ext uri="{FF2B5EF4-FFF2-40B4-BE49-F238E27FC236}">
                <a16:creationId xmlns:a16="http://schemas.microsoft.com/office/drawing/2014/main" id="{B0E6B31C-6890-F505-DD3B-57056C70D120}"/>
              </a:ext>
            </a:extLst>
          </p:cNvPr>
          <p:cNvSpPr>
            <a:spLocks noGrp="1"/>
          </p:cNvSpPr>
          <p:nvPr>
            <p:ph type="sldNum" sz="quarter" idx="12"/>
          </p:nvPr>
        </p:nvSpPr>
        <p:spPr/>
        <p:txBody>
          <a:bodyPr/>
          <a:lstStyle/>
          <a:p>
            <a:fld id="{060017E3-0CEB-4BA9-92AF-EFA2BF5396E5}" type="slidenum">
              <a:rPr lang="en-US" smtClean="0"/>
              <a:t>129</a:t>
            </a:fld>
            <a:endParaRPr lang="en-US" dirty="0"/>
          </a:p>
        </p:txBody>
      </p:sp>
    </p:spTree>
    <p:custDataLst>
      <p:tags r:id="rId1"/>
    </p:custDataLst>
    <p:extLst>
      <p:ext uri="{BB962C8B-B14F-4D97-AF65-F5344CB8AC3E}">
        <p14:creationId xmlns:p14="http://schemas.microsoft.com/office/powerpoint/2010/main" val="3817515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9D25-4B8B-C672-D6B6-A06EA1236AE2}"/>
              </a:ext>
            </a:extLst>
          </p:cNvPr>
          <p:cNvSpPr>
            <a:spLocks noGrp="1"/>
          </p:cNvSpPr>
          <p:nvPr>
            <p:ph type="title"/>
          </p:nvPr>
        </p:nvSpPr>
        <p:spPr/>
        <p:txBody>
          <a:bodyPr>
            <a:normAutofit/>
          </a:bodyPr>
          <a:lstStyle/>
          <a:p>
            <a:r>
              <a:rPr lang="en-US" b="1" dirty="0"/>
              <a:t>QE Responsibilities: When approval results in BCCT presumptive eligibility</a:t>
            </a:r>
          </a:p>
        </p:txBody>
      </p:sp>
      <p:sp>
        <p:nvSpPr>
          <p:cNvPr id="3" name="Content Placeholder 2">
            <a:extLst>
              <a:ext uri="{FF2B5EF4-FFF2-40B4-BE49-F238E27FC236}">
                <a16:creationId xmlns:a16="http://schemas.microsoft.com/office/drawing/2014/main" id="{3C2B6CFE-7B56-B3C1-6FFA-6944DB54B479}"/>
              </a:ext>
            </a:extLst>
          </p:cNvPr>
          <p:cNvSpPr>
            <a:spLocks noGrp="1"/>
          </p:cNvSpPr>
          <p:nvPr>
            <p:ph idx="1"/>
          </p:nvPr>
        </p:nvSpPr>
        <p:spPr/>
        <p:txBody>
          <a:bodyPr>
            <a:normAutofit lnSpcReduction="10000"/>
          </a:bodyPr>
          <a:lstStyle/>
          <a:p>
            <a:pPr marL="231775"/>
            <a:r>
              <a:rPr lang="en-US" sz="2000" dirty="0">
                <a:solidFill>
                  <a:schemeClr val="tx1"/>
                </a:solidFill>
                <a:cs typeface="Times New Roman" panose="02020603050405020304" pitchFamily="18" charset="0"/>
              </a:rPr>
              <a:t>The QE must complete all actions listed in the previous slide, and in a separate document provide HHS the items listed below:</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Person’s Name and Date of Birth</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Verification the person has been screened under the breast and cervical cancer early detection program (BCCEDP)</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Need for treatment for breast or cervical cancer</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Anticipated initial length of treatment</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Does not have other creditable coverage</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Name of approved BCCEDP provider:</a:t>
            </a:r>
          </a:p>
          <a:p>
            <a:pPr marL="688975" lvl="1"/>
            <a:r>
              <a:rPr lang="en-US" sz="1400" dirty="0">
                <a:solidFill>
                  <a:schemeClr val="tx1"/>
                </a:solidFill>
                <a:cs typeface="Times New Roman" panose="02020603050405020304" pitchFamily="18" charset="0"/>
              </a:rPr>
              <a:t>Example: </a:t>
            </a:r>
            <a:r>
              <a:rPr lang="en-US" sz="1400" b="1" dirty="0">
                <a:solidFill>
                  <a:schemeClr val="tx1"/>
                </a:solidFill>
                <a:cs typeface="Times New Roman" panose="02020603050405020304" pitchFamily="18" charset="0"/>
              </a:rPr>
              <a:t>Holly Jones, RN,BSN, Care For Yourself, Iowa Breast and Cervical Cancer Program Coordinator</a:t>
            </a:r>
          </a:p>
          <a:p>
            <a:r>
              <a:rPr lang="en-US" sz="2000" dirty="0">
                <a:solidFill>
                  <a:schemeClr val="tx1"/>
                </a:solidFill>
                <a:latin typeface="+mj-lt"/>
                <a:cs typeface="Times New Roman" panose="02020603050405020304" pitchFamily="18" charset="0"/>
              </a:rPr>
              <a:t>Note: This is </a:t>
            </a:r>
            <a:r>
              <a:rPr lang="en-US" sz="2000" dirty="0">
                <a:solidFill>
                  <a:schemeClr val="tx1"/>
                </a:solidFill>
                <a:latin typeface="+mj-lt"/>
                <a:ea typeface="Calibri" panose="020F0502020204030204" pitchFamily="34" charset="0"/>
              </a:rPr>
              <a:t>only required when a PE BCCT applicant is </a:t>
            </a:r>
            <a:r>
              <a:rPr lang="en-US" sz="2000" i="1" dirty="0">
                <a:solidFill>
                  <a:schemeClr val="tx1"/>
                </a:solidFill>
                <a:latin typeface="+mj-lt"/>
                <a:ea typeface="Calibri" panose="020F0502020204030204" pitchFamily="34" charset="0"/>
              </a:rPr>
              <a:t>also applying for ongoing</a:t>
            </a:r>
            <a:r>
              <a:rPr lang="en-US" sz="2000" dirty="0">
                <a:solidFill>
                  <a:schemeClr val="tx1"/>
                </a:solidFill>
                <a:latin typeface="+mj-lt"/>
                <a:ea typeface="Calibri" panose="020F0502020204030204" pitchFamily="34" charset="0"/>
              </a:rPr>
              <a:t> Medicaid</a:t>
            </a:r>
            <a:r>
              <a:rPr lang="en-US" sz="2000" dirty="0">
                <a:solidFill>
                  <a:schemeClr val="tx1"/>
                </a:solidFill>
                <a:effectLst/>
                <a:latin typeface="+mj-lt"/>
                <a:ea typeface="Calibri" panose="020F0502020204030204" pitchFamily="34" charset="0"/>
              </a:rPr>
              <a:t>.</a:t>
            </a:r>
          </a:p>
          <a:p>
            <a:endParaRPr lang="en-US" dirty="0"/>
          </a:p>
        </p:txBody>
      </p:sp>
      <p:sp>
        <p:nvSpPr>
          <p:cNvPr id="5" name="Slide Number Placeholder 4">
            <a:extLst>
              <a:ext uri="{FF2B5EF4-FFF2-40B4-BE49-F238E27FC236}">
                <a16:creationId xmlns:a16="http://schemas.microsoft.com/office/drawing/2014/main" id="{07D24178-80FC-3666-7A0D-DC6C3E013D47}"/>
              </a:ext>
            </a:extLst>
          </p:cNvPr>
          <p:cNvSpPr>
            <a:spLocks noGrp="1"/>
          </p:cNvSpPr>
          <p:nvPr>
            <p:ph type="sldNum" sz="quarter" idx="12"/>
          </p:nvPr>
        </p:nvSpPr>
        <p:spPr/>
        <p:txBody>
          <a:bodyPr/>
          <a:lstStyle/>
          <a:p>
            <a:fld id="{060017E3-0CEB-4BA9-92AF-EFA2BF5396E5}" type="slidenum">
              <a:rPr lang="en-US" smtClean="0"/>
              <a:t>13</a:t>
            </a:fld>
            <a:endParaRPr lang="en-US" dirty="0"/>
          </a:p>
        </p:txBody>
      </p:sp>
    </p:spTree>
    <p:custDataLst>
      <p:tags r:id="rId1"/>
    </p:custDataLst>
    <p:extLst>
      <p:ext uri="{BB962C8B-B14F-4D97-AF65-F5344CB8AC3E}">
        <p14:creationId xmlns:p14="http://schemas.microsoft.com/office/powerpoint/2010/main" val="10495940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6CD3-2DB3-06A7-18A3-76814D882787}"/>
              </a:ext>
            </a:extLst>
          </p:cNvPr>
          <p:cNvSpPr>
            <a:spLocks noGrp="1"/>
          </p:cNvSpPr>
          <p:nvPr>
            <p:ph type="title"/>
          </p:nvPr>
        </p:nvSpPr>
        <p:spPr/>
        <p:txBody>
          <a:bodyPr/>
          <a:lstStyle/>
          <a:p>
            <a:r>
              <a:rPr lang="en-US" b="1" dirty="0"/>
              <a:t>Summary: Ongoing Medicaid Benefits </a:t>
            </a:r>
          </a:p>
        </p:txBody>
      </p:sp>
      <p:sp>
        <p:nvSpPr>
          <p:cNvPr id="3" name="Content Placeholder 2">
            <a:extLst>
              <a:ext uri="{FF2B5EF4-FFF2-40B4-BE49-F238E27FC236}">
                <a16:creationId xmlns:a16="http://schemas.microsoft.com/office/drawing/2014/main" id="{61675566-2073-C46F-CE7C-1206A4CFDDE9}"/>
              </a:ext>
            </a:extLst>
          </p:cNvPr>
          <p:cNvSpPr>
            <a:spLocks noGrp="1"/>
          </p:cNvSpPr>
          <p:nvPr>
            <p:ph idx="1"/>
          </p:nvPr>
        </p:nvSpPr>
        <p:spPr/>
        <p:txBody>
          <a:bodyPr/>
          <a:lstStyle/>
          <a:p>
            <a:r>
              <a:rPr lang="en-US" sz="2800" b="1" dirty="0"/>
              <a:t>All</a:t>
            </a:r>
            <a:r>
              <a:rPr lang="en-US" sz="2800" dirty="0"/>
              <a:t> applicants will see the mandatory question, ‘Do you want  to apply for ongoing Medicaid?’</a:t>
            </a:r>
          </a:p>
          <a:p>
            <a:r>
              <a:rPr lang="en-US" sz="2800" b="1" dirty="0"/>
              <a:t>PE ends immediately </a:t>
            </a:r>
            <a:r>
              <a:rPr lang="en-US" sz="2800" dirty="0"/>
              <a:t>for anyone with approved PE whose ongoing Medicaid application is then denied</a:t>
            </a:r>
          </a:p>
          <a:p>
            <a:pPr lvl="1"/>
            <a:r>
              <a:rPr lang="en-US" sz="2400" dirty="0"/>
              <a:t>Applicant may choose to opt out of applications being processed for ongoing Medicaid benefits</a:t>
            </a:r>
          </a:p>
          <a:p>
            <a:endParaRPr lang="en-US" dirty="0"/>
          </a:p>
        </p:txBody>
      </p:sp>
      <p:sp>
        <p:nvSpPr>
          <p:cNvPr id="5" name="Slide Number Placeholder 4">
            <a:extLst>
              <a:ext uri="{FF2B5EF4-FFF2-40B4-BE49-F238E27FC236}">
                <a16:creationId xmlns:a16="http://schemas.microsoft.com/office/drawing/2014/main" id="{2927FF97-7781-C3EC-721B-1268A8014645}"/>
              </a:ext>
            </a:extLst>
          </p:cNvPr>
          <p:cNvSpPr>
            <a:spLocks noGrp="1"/>
          </p:cNvSpPr>
          <p:nvPr>
            <p:ph type="sldNum" sz="quarter" idx="12"/>
          </p:nvPr>
        </p:nvSpPr>
        <p:spPr/>
        <p:txBody>
          <a:bodyPr/>
          <a:lstStyle/>
          <a:p>
            <a:fld id="{060017E3-0CEB-4BA9-92AF-EFA2BF5396E5}" type="slidenum">
              <a:rPr lang="en-US" smtClean="0"/>
              <a:t>130</a:t>
            </a:fld>
            <a:endParaRPr lang="en-US" dirty="0"/>
          </a:p>
        </p:txBody>
      </p:sp>
    </p:spTree>
    <p:custDataLst>
      <p:tags r:id="rId1"/>
    </p:custDataLst>
    <p:extLst>
      <p:ext uri="{BB962C8B-B14F-4D97-AF65-F5344CB8AC3E}">
        <p14:creationId xmlns:p14="http://schemas.microsoft.com/office/powerpoint/2010/main" val="7527049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468F9-C44A-B1D8-06CA-BC2AA9007F8E}"/>
              </a:ext>
            </a:extLst>
          </p:cNvPr>
          <p:cNvSpPr>
            <a:spLocks noGrp="1"/>
          </p:cNvSpPr>
          <p:nvPr>
            <p:ph type="title"/>
          </p:nvPr>
        </p:nvSpPr>
        <p:spPr/>
        <p:txBody>
          <a:bodyPr/>
          <a:lstStyle/>
          <a:p>
            <a:r>
              <a:rPr lang="en-US" b="1" dirty="0"/>
              <a:t>Summary: Documents</a:t>
            </a:r>
          </a:p>
        </p:txBody>
      </p:sp>
      <p:sp>
        <p:nvSpPr>
          <p:cNvPr id="3" name="Content Placeholder 2">
            <a:extLst>
              <a:ext uri="{FF2B5EF4-FFF2-40B4-BE49-F238E27FC236}">
                <a16:creationId xmlns:a16="http://schemas.microsoft.com/office/drawing/2014/main" id="{0CA0DC04-1796-3E11-62F6-0CAF9BF2A897}"/>
              </a:ext>
            </a:extLst>
          </p:cNvPr>
          <p:cNvSpPr>
            <a:spLocks noGrp="1"/>
          </p:cNvSpPr>
          <p:nvPr>
            <p:ph idx="1"/>
          </p:nvPr>
        </p:nvSpPr>
        <p:spPr/>
        <p:txBody>
          <a:bodyPr/>
          <a:lstStyle/>
          <a:p>
            <a:r>
              <a:rPr lang="en-US" sz="2800" b="1" dirty="0"/>
              <a:t>NOA, application and Rights and Responsibilities are required </a:t>
            </a:r>
            <a:r>
              <a:rPr lang="en-US" sz="2800" dirty="0"/>
              <a:t>to be printed for the client</a:t>
            </a:r>
          </a:p>
          <a:p>
            <a:r>
              <a:rPr lang="en-US" sz="2800" dirty="0"/>
              <a:t>It is </a:t>
            </a:r>
            <a:r>
              <a:rPr lang="en-US" sz="2800" b="1" dirty="0"/>
              <a:t>required to print NOA and Application </a:t>
            </a:r>
            <a:r>
              <a:rPr lang="en-US" sz="2800" dirty="0"/>
              <a:t>for QE files</a:t>
            </a:r>
          </a:p>
          <a:p>
            <a:r>
              <a:rPr lang="en-US" sz="2800" dirty="0"/>
              <a:t>Required to </a:t>
            </a:r>
            <a:r>
              <a:rPr lang="en-US" sz="2800" b="1" dirty="0"/>
              <a:t>save documentation </a:t>
            </a:r>
            <a:r>
              <a:rPr lang="en-US" sz="2800" dirty="0"/>
              <a:t>for 5 years</a:t>
            </a:r>
          </a:p>
          <a:p>
            <a:r>
              <a:rPr lang="en-US" sz="2800" dirty="0"/>
              <a:t>Print </a:t>
            </a:r>
            <a:r>
              <a:rPr lang="en-US" sz="2800" b="1" dirty="0"/>
              <a:t>prior to exiting Confirmation page</a:t>
            </a:r>
          </a:p>
          <a:p>
            <a:r>
              <a:rPr lang="en-US" sz="2800" dirty="0"/>
              <a:t>NOAs and PDFs can be </a:t>
            </a:r>
            <a:r>
              <a:rPr lang="en-US" sz="2800" b="1" dirty="0"/>
              <a:t>saved to local computers</a:t>
            </a:r>
          </a:p>
          <a:p>
            <a:endParaRPr lang="en-US" dirty="0"/>
          </a:p>
        </p:txBody>
      </p:sp>
      <p:sp>
        <p:nvSpPr>
          <p:cNvPr id="5" name="Slide Number Placeholder 4">
            <a:extLst>
              <a:ext uri="{FF2B5EF4-FFF2-40B4-BE49-F238E27FC236}">
                <a16:creationId xmlns:a16="http://schemas.microsoft.com/office/drawing/2014/main" id="{6231E5C0-1177-0064-6CC3-0B6B618F5863}"/>
              </a:ext>
            </a:extLst>
          </p:cNvPr>
          <p:cNvSpPr>
            <a:spLocks noGrp="1"/>
          </p:cNvSpPr>
          <p:nvPr>
            <p:ph type="sldNum" sz="quarter" idx="12"/>
          </p:nvPr>
        </p:nvSpPr>
        <p:spPr/>
        <p:txBody>
          <a:bodyPr/>
          <a:lstStyle/>
          <a:p>
            <a:fld id="{060017E3-0CEB-4BA9-92AF-EFA2BF5396E5}" type="slidenum">
              <a:rPr lang="en-US" smtClean="0"/>
              <a:t>131</a:t>
            </a:fld>
            <a:endParaRPr lang="en-US" dirty="0"/>
          </a:p>
        </p:txBody>
      </p:sp>
    </p:spTree>
    <p:custDataLst>
      <p:tags r:id="rId1"/>
    </p:custDataLst>
    <p:extLst>
      <p:ext uri="{BB962C8B-B14F-4D97-AF65-F5344CB8AC3E}">
        <p14:creationId xmlns:p14="http://schemas.microsoft.com/office/powerpoint/2010/main" val="27358440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C77B-E365-96F1-A091-6C5A2B62FBCD}"/>
              </a:ext>
            </a:extLst>
          </p:cNvPr>
          <p:cNvSpPr>
            <a:spLocks noGrp="1"/>
          </p:cNvSpPr>
          <p:nvPr>
            <p:ph type="title"/>
          </p:nvPr>
        </p:nvSpPr>
        <p:spPr/>
        <p:txBody>
          <a:bodyPr/>
          <a:lstStyle/>
          <a:p>
            <a:r>
              <a:rPr lang="en-US" b="1" dirty="0"/>
              <a:t>PE Resources</a:t>
            </a:r>
          </a:p>
        </p:txBody>
      </p:sp>
      <p:sp>
        <p:nvSpPr>
          <p:cNvPr id="5" name="Text Placeholder 4">
            <a:extLst>
              <a:ext uri="{FF2B5EF4-FFF2-40B4-BE49-F238E27FC236}">
                <a16:creationId xmlns:a16="http://schemas.microsoft.com/office/drawing/2014/main" id="{E4ED0ACA-2DFD-089E-D462-69B10C2B0893}"/>
              </a:ext>
            </a:extLst>
          </p:cNvPr>
          <p:cNvSpPr>
            <a:spLocks noGrp="1"/>
          </p:cNvSpPr>
          <p:nvPr>
            <p:ph type="body" idx="1"/>
          </p:nvPr>
        </p:nvSpPr>
        <p:spPr/>
        <p:txBody>
          <a:bodyPr/>
          <a:lstStyle/>
          <a:p>
            <a:r>
              <a:rPr lang="en-US" dirty="0"/>
              <a:t>Policy, Technical, Withdrawals </a:t>
            </a:r>
          </a:p>
        </p:txBody>
      </p:sp>
      <p:sp>
        <p:nvSpPr>
          <p:cNvPr id="3" name="Slide Number Placeholder 2">
            <a:extLst>
              <a:ext uri="{FF2B5EF4-FFF2-40B4-BE49-F238E27FC236}">
                <a16:creationId xmlns:a16="http://schemas.microsoft.com/office/drawing/2014/main" id="{9CAFF71A-6B97-3DD2-6F54-B311B01749FD}"/>
              </a:ext>
            </a:extLst>
          </p:cNvPr>
          <p:cNvSpPr>
            <a:spLocks noGrp="1"/>
          </p:cNvSpPr>
          <p:nvPr>
            <p:ph type="sldNum" sz="quarter" idx="12"/>
          </p:nvPr>
        </p:nvSpPr>
        <p:spPr/>
        <p:txBody>
          <a:bodyPr/>
          <a:lstStyle/>
          <a:p>
            <a:fld id="{060017E3-0CEB-4BA9-92AF-EFA2BF5396E5}" type="slidenum">
              <a:rPr lang="en-US" smtClean="0"/>
              <a:t>132</a:t>
            </a:fld>
            <a:endParaRPr lang="en-US" dirty="0"/>
          </a:p>
        </p:txBody>
      </p:sp>
    </p:spTree>
    <p:custDataLst>
      <p:tags r:id="rId1"/>
    </p:custDataLst>
    <p:extLst>
      <p:ext uri="{BB962C8B-B14F-4D97-AF65-F5344CB8AC3E}">
        <p14:creationId xmlns:p14="http://schemas.microsoft.com/office/powerpoint/2010/main" val="15488520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364482-6157-CA21-AB61-5A2FBAAE263D}"/>
              </a:ext>
            </a:extLst>
          </p:cNvPr>
          <p:cNvSpPr>
            <a:spLocks noGrp="1"/>
          </p:cNvSpPr>
          <p:nvPr>
            <p:ph type="title"/>
          </p:nvPr>
        </p:nvSpPr>
        <p:spPr/>
        <p:txBody>
          <a:bodyPr/>
          <a:lstStyle/>
          <a:p>
            <a:r>
              <a:rPr lang="en-US" b="1" dirty="0"/>
              <a:t>QE Support: PE Policy and MPEP Technical</a:t>
            </a:r>
          </a:p>
        </p:txBody>
      </p:sp>
      <p:sp>
        <p:nvSpPr>
          <p:cNvPr id="6" name="Content Placeholder 5">
            <a:extLst>
              <a:ext uri="{FF2B5EF4-FFF2-40B4-BE49-F238E27FC236}">
                <a16:creationId xmlns:a16="http://schemas.microsoft.com/office/drawing/2014/main" id="{BD1766A4-F93B-F68A-BCC1-544624EA3648}"/>
              </a:ext>
            </a:extLst>
          </p:cNvPr>
          <p:cNvSpPr>
            <a:spLocks noGrp="1"/>
          </p:cNvSpPr>
          <p:nvPr>
            <p:ph idx="1"/>
          </p:nvPr>
        </p:nvSpPr>
        <p:spPr>
          <a:xfrm>
            <a:off x="628650" y="4495800"/>
            <a:ext cx="7886700" cy="1442080"/>
          </a:xfrm>
        </p:spPr>
        <p:txBody>
          <a:bodyPr/>
          <a:lstStyle/>
          <a:p>
            <a:r>
              <a:rPr lang="en-US" sz="2400" dirty="0"/>
              <a:t>Support is available for QE through the HHS Contact Center.  </a:t>
            </a:r>
          </a:p>
          <a:p>
            <a:pPr lvl="1"/>
            <a:r>
              <a:rPr lang="en-US" sz="2000" dirty="0"/>
              <a:t>Phone support: </a:t>
            </a:r>
            <a:r>
              <a:rPr lang="en-US" sz="2000" b="1" dirty="0"/>
              <a:t> 855-889-7985     </a:t>
            </a:r>
            <a:r>
              <a:rPr lang="en-US" sz="2000" dirty="0"/>
              <a:t>M-F   8 am – 5 pm</a:t>
            </a:r>
          </a:p>
          <a:p>
            <a:pPr lvl="1"/>
            <a:r>
              <a:rPr lang="en-US" sz="2000" dirty="0"/>
              <a:t>Email support:  </a:t>
            </a:r>
            <a:r>
              <a:rPr lang="en-US" sz="2000" dirty="0">
                <a:hlinkClick r:id="rId3"/>
              </a:rPr>
              <a:t>IMEMPEPSupport@dhs.state.ia.us</a:t>
            </a:r>
            <a:r>
              <a:rPr lang="en-US" sz="2000" dirty="0"/>
              <a:t> </a:t>
            </a:r>
          </a:p>
          <a:p>
            <a:endParaRPr lang="en-US" dirty="0"/>
          </a:p>
        </p:txBody>
      </p:sp>
      <p:pic>
        <p:nvPicPr>
          <p:cNvPr id="7" name="Picture 6" descr="C:\Users\lydia.s.fitzgerald\AppData\Local\Microsoft\Windows\Temporary Internet Files\Content.IE5\D8MOYW3K\MP900430491[1].jpg">
            <a:extLst>
              <a:ext uri="{FF2B5EF4-FFF2-40B4-BE49-F238E27FC236}">
                <a16:creationId xmlns:a16="http://schemas.microsoft.com/office/drawing/2014/main" id="{8CCA25BE-ABE3-6036-5191-73D7AE8340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8412" y="1600200"/>
            <a:ext cx="3007175"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383F1DD-6A2D-BD31-A709-10DD3F0A80AA}"/>
              </a:ext>
            </a:extLst>
          </p:cNvPr>
          <p:cNvSpPr>
            <a:spLocks noGrp="1"/>
          </p:cNvSpPr>
          <p:nvPr>
            <p:ph type="sldNum" sz="quarter" idx="12"/>
          </p:nvPr>
        </p:nvSpPr>
        <p:spPr/>
        <p:txBody>
          <a:bodyPr/>
          <a:lstStyle/>
          <a:p>
            <a:fld id="{060017E3-0CEB-4BA9-92AF-EFA2BF5396E5}" type="slidenum">
              <a:rPr lang="en-US" smtClean="0"/>
              <a:t>133</a:t>
            </a:fld>
            <a:endParaRPr lang="en-US" dirty="0"/>
          </a:p>
        </p:txBody>
      </p:sp>
    </p:spTree>
    <p:custDataLst>
      <p:tags r:id="rId1"/>
    </p:custDataLst>
    <p:extLst>
      <p:ext uri="{BB962C8B-B14F-4D97-AF65-F5344CB8AC3E}">
        <p14:creationId xmlns:p14="http://schemas.microsoft.com/office/powerpoint/2010/main" val="42668915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458B8-0C6C-4215-1EEF-381F3D7E44E3}"/>
              </a:ext>
            </a:extLst>
          </p:cNvPr>
          <p:cNvSpPr>
            <a:spLocks noGrp="1"/>
          </p:cNvSpPr>
          <p:nvPr>
            <p:ph type="title"/>
          </p:nvPr>
        </p:nvSpPr>
        <p:spPr/>
        <p:txBody>
          <a:bodyPr/>
          <a:lstStyle/>
          <a:p>
            <a:r>
              <a:rPr lang="en-US" b="1" dirty="0"/>
              <a:t>QE Support:  Access to Online PE Materials</a:t>
            </a:r>
          </a:p>
        </p:txBody>
      </p:sp>
      <p:sp>
        <p:nvSpPr>
          <p:cNvPr id="3" name="Content Placeholder 2">
            <a:extLst>
              <a:ext uri="{FF2B5EF4-FFF2-40B4-BE49-F238E27FC236}">
                <a16:creationId xmlns:a16="http://schemas.microsoft.com/office/drawing/2014/main" id="{9D02B19D-B9D7-32F9-760A-CD6D8E3748F2}"/>
              </a:ext>
            </a:extLst>
          </p:cNvPr>
          <p:cNvSpPr>
            <a:spLocks noGrp="1"/>
          </p:cNvSpPr>
          <p:nvPr>
            <p:ph idx="1"/>
          </p:nvPr>
        </p:nvSpPr>
        <p:spPr/>
        <p:txBody>
          <a:bodyPr/>
          <a:lstStyle/>
          <a:p>
            <a:r>
              <a:rPr lang="en-US" sz="2000" dirty="0"/>
              <a:t>Online PE materials are available on the HHS website. These materials include Presumptive Eligibility FAQs, Qualified Entity (QE) MPEP Access Request Form, and the Application for Certification to become a QE.</a:t>
            </a:r>
          </a:p>
          <a:p>
            <a:pPr lvl="1"/>
            <a:r>
              <a:rPr lang="en-US" sz="2000" dirty="0"/>
              <a:t>FAQ, Manual &amp; Summary of helpdesk messages online</a:t>
            </a:r>
          </a:p>
          <a:p>
            <a:r>
              <a:rPr lang="en-US" dirty="0">
                <a:hlinkClick r:id="rId4"/>
              </a:rPr>
              <a:t>Presumptive Eligibility | Iowa Department of Health and Human Services</a:t>
            </a:r>
            <a:endParaRPr lang="en-US" dirty="0"/>
          </a:p>
          <a:p>
            <a:pPr marL="0" indent="0">
              <a:buNone/>
            </a:pPr>
            <a:endParaRPr lang="en-US" dirty="0"/>
          </a:p>
        </p:txBody>
      </p:sp>
      <p:pic>
        <p:nvPicPr>
          <p:cNvPr id="6" name="Picture 5">
            <a:extLst>
              <a:ext uri="{FF2B5EF4-FFF2-40B4-BE49-F238E27FC236}">
                <a16:creationId xmlns:a16="http://schemas.microsoft.com/office/drawing/2014/main" id="{E4B9A6A4-AD9C-4B16-4BE1-E57BF66D8154}"/>
              </a:ext>
            </a:extLst>
          </p:cNvPr>
          <p:cNvPicPr>
            <a:picLocks noChangeAspect="1"/>
          </p:cNvPicPr>
          <p:nvPr/>
        </p:nvPicPr>
        <p:blipFill rotWithShape="1">
          <a:blip r:embed="rId5"/>
          <a:srcRect b="18439"/>
          <a:stretch/>
        </p:blipFill>
        <p:spPr>
          <a:xfrm>
            <a:off x="1676400" y="3733800"/>
            <a:ext cx="7159772" cy="2543539"/>
          </a:xfrm>
          <a:prstGeom prst="rect">
            <a:avLst/>
          </a:prstGeom>
        </p:spPr>
      </p:pic>
      <p:sp>
        <p:nvSpPr>
          <p:cNvPr id="7" name="Rectangle: Rounded Corners 6">
            <a:extLst>
              <a:ext uri="{FF2B5EF4-FFF2-40B4-BE49-F238E27FC236}">
                <a16:creationId xmlns:a16="http://schemas.microsoft.com/office/drawing/2014/main" id="{BB0FE40E-F8BF-D7EC-3EB9-6F6587ACB565}"/>
              </a:ext>
            </a:extLst>
          </p:cNvPr>
          <p:cNvSpPr/>
          <p:nvPr/>
        </p:nvSpPr>
        <p:spPr>
          <a:xfrm>
            <a:off x="2209800" y="5181601"/>
            <a:ext cx="5257800" cy="2286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4029C022-2427-594E-AFC5-5A1CE3796DD4}"/>
              </a:ext>
            </a:extLst>
          </p:cNvPr>
          <p:cNvSpPr>
            <a:spLocks noGrp="1"/>
          </p:cNvSpPr>
          <p:nvPr>
            <p:ph type="sldNum" sz="quarter" idx="12"/>
          </p:nvPr>
        </p:nvSpPr>
        <p:spPr/>
        <p:txBody>
          <a:bodyPr/>
          <a:lstStyle/>
          <a:p>
            <a:fld id="{060017E3-0CEB-4BA9-92AF-EFA2BF5396E5}" type="slidenum">
              <a:rPr lang="en-US" smtClean="0"/>
              <a:t>134</a:t>
            </a:fld>
            <a:endParaRPr lang="en-US" dirty="0"/>
          </a:p>
        </p:txBody>
      </p:sp>
    </p:spTree>
    <p:custDataLst>
      <p:tags r:id="rId1"/>
    </p:custDataLst>
    <p:extLst>
      <p:ext uri="{BB962C8B-B14F-4D97-AF65-F5344CB8AC3E}">
        <p14:creationId xmlns:p14="http://schemas.microsoft.com/office/powerpoint/2010/main" val="31760340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lydia.s.fitzgerald\AppData\Local\Microsoft\Windows\Temporary Internet Files\Content.IE5\AQKM81V9\MP900302983[1].jpg">
            <a:extLst>
              <a:ext uri="{FF2B5EF4-FFF2-40B4-BE49-F238E27FC236}">
                <a16:creationId xmlns:a16="http://schemas.microsoft.com/office/drawing/2014/main" id="{73AF317D-A2E5-FC4F-7DB4-91A97AF39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83" y="1443666"/>
            <a:ext cx="3053233" cy="23706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7E6A9E-630B-C84C-5973-890A355C143E}"/>
              </a:ext>
            </a:extLst>
          </p:cNvPr>
          <p:cNvSpPr>
            <a:spLocks noGrp="1"/>
          </p:cNvSpPr>
          <p:nvPr>
            <p:ph type="title"/>
          </p:nvPr>
        </p:nvSpPr>
        <p:spPr/>
        <p:txBody>
          <a:bodyPr/>
          <a:lstStyle/>
          <a:p>
            <a:r>
              <a:rPr lang="en-US" b="1" dirty="0"/>
              <a:t>Applicant: Withdrawing an Application </a:t>
            </a:r>
          </a:p>
        </p:txBody>
      </p:sp>
      <p:sp>
        <p:nvSpPr>
          <p:cNvPr id="3" name="Content Placeholder 2">
            <a:extLst>
              <a:ext uri="{FF2B5EF4-FFF2-40B4-BE49-F238E27FC236}">
                <a16:creationId xmlns:a16="http://schemas.microsoft.com/office/drawing/2014/main" id="{C38CE92C-39B5-E604-A060-1CF66ADFEE1F}"/>
              </a:ext>
            </a:extLst>
          </p:cNvPr>
          <p:cNvSpPr>
            <a:spLocks noGrp="1"/>
          </p:cNvSpPr>
          <p:nvPr>
            <p:ph idx="1"/>
          </p:nvPr>
        </p:nvSpPr>
        <p:spPr>
          <a:xfrm>
            <a:off x="628650" y="4232802"/>
            <a:ext cx="7886700" cy="1705077"/>
          </a:xfrm>
        </p:spPr>
        <p:txBody>
          <a:bodyPr>
            <a:normAutofit lnSpcReduction="10000"/>
          </a:bodyPr>
          <a:lstStyle/>
          <a:p>
            <a:pPr lvl="0" eaLnBrk="0" fontAlgn="base" hangingPunct="0">
              <a:spcBef>
                <a:spcPct val="0"/>
              </a:spcBef>
              <a:spcAft>
                <a:spcPct val="0"/>
              </a:spcAft>
            </a:pPr>
            <a:r>
              <a:rPr lang="en-US" sz="2400" dirty="0">
                <a:cs typeface="Times New Roman" panose="02020603050405020304" pitchFamily="18" charset="0"/>
              </a:rPr>
              <a:t>Ongoing Medicaid applications may be withdrawn by contacting </a:t>
            </a:r>
            <a:r>
              <a:rPr lang="en-US" sz="2400" b="1" dirty="0">
                <a:cs typeface="Times New Roman" panose="02020603050405020304" pitchFamily="18" charset="0"/>
              </a:rPr>
              <a:t>HHS</a:t>
            </a:r>
            <a:r>
              <a:rPr lang="en-US" sz="2400" dirty="0">
                <a:cs typeface="Times New Roman" panose="02020603050405020304" pitchFamily="18" charset="0"/>
              </a:rPr>
              <a:t> using the phone number shown above. If an application is withdrawn prior to HHS processing, it will not be processed.  If receiving PE benefits, withdrawing the application will not impact the client’s current PE benefits.</a:t>
            </a:r>
          </a:p>
        </p:txBody>
      </p:sp>
      <p:graphicFrame>
        <p:nvGraphicFramePr>
          <p:cNvPr id="5" name="Diagram 4">
            <a:extLst>
              <a:ext uri="{FF2B5EF4-FFF2-40B4-BE49-F238E27FC236}">
                <a16:creationId xmlns:a16="http://schemas.microsoft.com/office/drawing/2014/main" id="{F6B24457-8647-5CEF-369E-E302B21F792F}"/>
              </a:ext>
            </a:extLst>
          </p:cNvPr>
          <p:cNvGraphicFramePr/>
          <p:nvPr/>
        </p:nvGraphicFramePr>
        <p:xfrm>
          <a:off x="762000" y="3434446"/>
          <a:ext cx="8153400" cy="75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a:extLst>
              <a:ext uri="{FF2B5EF4-FFF2-40B4-BE49-F238E27FC236}">
                <a16:creationId xmlns:a16="http://schemas.microsoft.com/office/drawing/2014/main" id="{FB92F322-F6D4-F2B7-7E6E-369C6289B89F}"/>
              </a:ext>
            </a:extLst>
          </p:cNvPr>
          <p:cNvSpPr>
            <a:spLocks noGrp="1"/>
          </p:cNvSpPr>
          <p:nvPr>
            <p:ph type="sldNum" sz="quarter" idx="12"/>
          </p:nvPr>
        </p:nvSpPr>
        <p:spPr/>
        <p:txBody>
          <a:bodyPr/>
          <a:lstStyle/>
          <a:p>
            <a:fld id="{060017E3-0CEB-4BA9-92AF-EFA2BF5396E5}" type="slidenum">
              <a:rPr lang="en-US" smtClean="0"/>
              <a:t>135</a:t>
            </a:fld>
            <a:endParaRPr lang="en-US" dirty="0"/>
          </a:p>
        </p:txBody>
      </p:sp>
    </p:spTree>
    <p:custDataLst>
      <p:tags r:id="rId1"/>
    </p:custDataLst>
    <p:extLst>
      <p:ext uri="{BB962C8B-B14F-4D97-AF65-F5344CB8AC3E}">
        <p14:creationId xmlns:p14="http://schemas.microsoft.com/office/powerpoint/2010/main" val="29392014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1DA1-9778-67DC-C21C-C2B2E045A7DF}"/>
              </a:ext>
            </a:extLst>
          </p:cNvPr>
          <p:cNvSpPr>
            <a:spLocks noGrp="1"/>
          </p:cNvSpPr>
          <p:nvPr>
            <p:ph type="title"/>
          </p:nvPr>
        </p:nvSpPr>
        <p:spPr/>
        <p:txBody>
          <a:bodyPr/>
          <a:lstStyle/>
          <a:p>
            <a:r>
              <a:rPr lang="en-US" altLang="en-US" sz="3600" b="1" dirty="0">
                <a:solidFill>
                  <a:schemeClr val="tx2"/>
                </a:solidFill>
                <a:latin typeface="+mj-lt"/>
                <a:ea typeface="Times New Roman" pitchFamily="18" charset="0"/>
                <a:cs typeface="Times New Roman" panose="02020603050405020304" pitchFamily="18" charset="0"/>
              </a:rPr>
              <a:t>Medicaid PE Self - Quiz</a:t>
            </a:r>
            <a:endParaRPr lang="en-US" dirty="0"/>
          </a:p>
        </p:txBody>
      </p:sp>
      <p:sp>
        <p:nvSpPr>
          <p:cNvPr id="3" name="Content Placeholder 2">
            <a:extLst>
              <a:ext uri="{FF2B5EF4-FFF2-40B4-BE49-F238E27FC236}">
                <a16:creationId xmlns:a16="http://schemas.microsoft.com/office/drawing/2014/main" id="{9FD4AA92-B788-9B62-442D-03CD23E4EEEF}"/>
              </a:ext>
            </a:extLst>
          </p:cNvPr>
          <p:cNvSpPr>
            <a:spLocks noGrp="1"/>
          </p:cNvSpPr>
          <p:nvPr>
            <p:ph type="body" idx="1"/>
          </p:nvPr>
        </p:nvSpPr>
        <p:spPr/>
        <p:txBody>
          <a:bodyPr/>
          <a:lstStyle/>
          <a:p>
            <a:r>
              <a:rPr lang="en-US" dirty="0"/>
              <a:t>The following pages include a 13 question self-test on PE and QE.  </a:t>
            </a:r>
          </a:p>
          <a:p>
            <a:r>
              <a:rPr lang="en-US" dirty="0"/>
              <a:t>Answers to these questions are located on the page after the self-test. </a:t>
            </a:r>
          </a:p>
          <a:p>
            <a:endParaRPr lang="en-US" dirty="0"/>
          </a:p>
        </p:txBody>
      </p:sp>
      <p:sp>
        <p:nvSpPr>
          <p:cNvPr id="5" name="Slide Number Placeholder 4">
            <a:extLst>
              <a:ext uri="{FF2B5EF4-FFF2-40B4-BE49-F238E27FC236}">
                <a16:creationId xmlns:a16="http://schemas.microsoft.com/office/drawing/2014/main" id="{27381832-5F2E-7D10-6C7F-C0B0A6898EBD}"/>
              </a:ext>
            </a:extLst>
          </p:cNvPr>
          <p:cNvSpPr>
            <a:spLocks noGrp="1"/>
          </p:cNvSpPr>
          <p:nvPr>
            <p:ph type="sldNum" sz="quarter" idx="12"/>
          </p:nvPr>
        </p:nvSpPr>
        <p:spPr/>
        <p:txBody>
          <a:bodyPr/>
          <a:lstStyle/>
          <a:p>
            <a:fld id="{060017E3-0CEB-4BA9-92AF-EFA2BF5396E5}" type="slidenum">
              <a:rPr lang="en-US" smtClean="0"/>
              <a:t>136</a:t>
            </a:fld>
            <a:endParaRPr lang="en-US" dirty="0"/>
          </a:p>
        </p:txBody>
      </p:sp>
    </p:spTree>
    <p:custDataLst>
      <p:tags r:id="rId1"/>
    </p:custDataLst>
    <p:extLst>
      <p:ext uri="{BB962C8B-B14F-4D97-AF65-F5344CB8AC3E}">
        <p14:creationId xmlns:p14="http://schemas.microsoft.com/office/powerpoint/2010/main" val="22816520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a:bodyPr>
          <a:lstStyle/>
          <a:p>
            <a:pPr marL="457200" indent="-457200">
              <a:buAutoNum type="arabicPeriod"/>
            </a:pPr>
            <a:r>
              <a:rPr lang="en-US" sz="2400" b="1" dirty="0"/>
              <a:t>If eligible, Presumptive eligibility….</a:t>
            </a:r>
          </a:p>
          <a:p>
            <a:r>
              <a:rPr lang="en-US" sz="2400" i="1" dirty="0"/>
              <a:t>     </a:t>
            </a:r>
            <a:r>
              <a:rPr lang="en-US" sz="2000" i="1" dirty="0"/>
              <a:t>(Mark each statement that is true)</a:t>
            </a:r>
          </a:p>
          <a:p>
            <a:pPr marL="457200" indent="-457200">
              <a:buAutoNum type="alphaLcParenR"/>
            </a:pPr>
            <a:r>
              <a:rPr lang="en-US" sz="2000" dirty="0"/>
              <a:t>Begins when a determination is made in MPEP</a:t>
            </a:r>
          </a:p>
          <a:p>
            <a:pPr marL="457200" indent="-457200">
              <a:buAutoNum type="alphaLcParenR"/>
            </a:pPr>
            <a:r>
              <a:rPr lang="en-US" sz="2000" dirty="0"/>
              <a:t>Is not retroactive</a:t>
            </a:r>
          </a:p>
          <a:p>
            <a:pPr marL="457200" indent="-457200">
              <a:buAutoNum type="alphaLcParenR"/>
            </a:pPr>
            <a:r>
              <a:rPr lang="en-US" sz="2000" dirty="0"/>
              <a:t>May only be used for services at an Iowa Medicaid provider</a:t>
            </a:r>
          </a:p>
          <a:p>
            <a:pPr marL="457200" indent="-457200">
              <a:buAutoNum type="alphaLcParenR"/>
            </a:pPr>
            <a:endParaRPr lang="en-US" sz="2400" dirty="0"/>
          </a:p>
          <a:p>
            <a:pPr marL="457200" indent="-457200">
              <a:buAutoNum type="arabicPeriod" startAt="2"/>
            </a:pPr>
            <a:r>
              <a:rPr lang="en-US" sz="2400" b="1" dirty="0"/>
              <a:t>Which of the following are true?</a:t>
            </a:r>
          </a:p>
          <a:p>
            <a:pPr marL="457200" indent="-457200">
              <a:buAutoNum type="alphaLcParenR"/>
            </a:pPr>
            <a:r>
              <a:rPr lang="en-US" sz="2000" dirty="0"/>
              <a:t>Each household member is required to complete his/her own PE application</a:t>
            </a:r>
          </a:p>
          <a:p>
            <a:pPr marL="457200" indent="-457200">
              <a:buAutoNum type="alphaLcParenR"/>
            </a:pPr>
            <a:r>
              <a:rPr lang="en-US" sz="2000" dirty="0"/>
              <a:t>The current date (date application entries are being completed in MPEP) must be accurately entered in the </a:t>
            </a:r>
            <a:r>
              <a:rPr lang="en-US" sz="2000" dirty="0">
                <a:solidFill>
                  <a:srgbClr val="FF0000"/>
                </a:solidFill>
              </a:rPr>
              <a:t>*</a:t>
            </a:r>
            <a:r>
              <a:rPr lang="en-US" sz="2000" i="1" dirty="0"/>
              <a:t>Application Date </a:t>
            </a:r>
            <a:r>
              <a:rPr lang="en-US" sz="2000" dirty="0"/>
              <a:t>field in MPEP</a:t>
            </a:r>
          </a:p>
          <a:p>
            <a:pPr marL="457200" indent="-457200">
              <a:buAutoNum type="alphaLcParenR"/>
            </a:pPr>
            <a:r>
              <a:rPr lang="en-US" sz="2000" dirty="0"/>
              <a:t>Applications can be future dated</a:t>
            </a:r>
          </a:p>
          <a:p>
            <a:endParaRPr lang="en-US" dirty="0"/>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8" name="Slide Number Placeholder 7">
            <a:extLst>
              <a:ext uri="{FF2B5EF4-FFF2-40B4-BE49-F238E27FC236}">
                <a16:creationId xmlns:a16="http://schemas.microsoft.com/office/drawing/2014/main" id="{8DE7975C-8343-7D7A-BBC2-1A52B720A694}"/>
              </a:ext>
            </a:extLst>
          </p:cNvPr>
          <p:cNvSpPr>
            <a:spLocks noGrp="1"/>
          </p:cNvSpPr>
          <p:nvPr>
            <p:ph type="sldNum" sz="quarter" idx="12"/>
          </p:nvPr>
        </p:nvSpPr>
        <p:spPr/>
        <p:txBody>
          <a:bodyPr/>
          <a:lstStyle/>
          <a:p>
            <a:fld id="{060017E3-0CEB-4BA9-92AF-EFA2BF5396E5}" type="slidenum">
              <a:rPr lang="en-US" smtClean="0"/>
              <a:t>137</a:t>
            </a:fld>
            <a:endParaRPr lang="en-US" dirty="0"/>
          </a:p>
        </p:txBody>
      </p:sp>
    </p:spTree>
    <p:custDataLst>
      <p:tags r:id="rId1"/>
    </p:custDataLst>
    <p:extLst>
      <p:ext uri="{BB962C8B-B14F-4D97-AF65-F5344CB8AC3E}">
        <p14:creationId xmlns:p14="http://schemas.microsoft.com/office/powerpoint/2010/main" val="31964340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fontScale="92500"/>
          </a:bodyPr>
          <a:lstStyle/>
          <a:p>
            <a:r>
              <a:rPr lang="en-US" sz="2800" dirty="0"/>
              <a:t>3. </a:t>
            </a:r>
            <a:r>
              <a:rPr lang="en-US" sz="2600" b="1" dirty="0"/>
              <a:t>To qualify for PE E-MIYA (former foster care), which of the following conditions must be met?</a:t>
            </a:r>
          </a:p>
          <a:p>
            <a:pPr marL="514350" indent="-514350">
              <a:buAutoNum type="alphaLcParenR"/>
            </a:pPr>
            <a:r>
              <a:rPr lang="en-US" sz="2400" dirty="0"/>
              <a:t>14-26 years of age</a:t>
            </a:r>
          </a:p>
          <a:p>
            <a:pPr marL="514350" indent="-514350">
              <a:buAutoNum type="alphaLcParenR"/>
            </a:pPr>
            <a:r>
              <a:rPr lang="en-US" sz="2400" dirty="0"/>
              <a:t>At the age of 18, were/are concurrently enrolled in Medicaid </a:t>
            </a:r>
            <a:r>
              <a:rPr lang="en-US" sz="2400" u="sng" dirty="0"/>
              <a:t>and</a:t>
            </a:r>
            <a:r>
              <a:rPr lang="en-US" sz="2400" dirty="0"/>
              <a:t> Foster Care in any state.</a:t>
            </a:r>
          </a:p>
          <a:p>
            <a:pPr marL="514350" indent="-514350">
              <a:buAutoNum type="alphaLcParenR"/>
            </a:pPr>
            <a:r>
              <a:rPr lang="en-US" sz="2400" dirty="0"/>
              <a:t>At 175% Federal Poverty Level</a:t>
            </a:r>
          </a:p>
          <a:p>
            <a:endParaRPr lang="en-US" sz="2600" dirty="0"/>
          </a:p>
          <a:p>
            <a:r>
              <a:rPr lang="en-US" sz="2600" dirty="0"/>
              <a:t>4. </a:t>
            </a:r>
            <a:r>
              <a:rPr lang="en-US" sz="2600" b="1" dirty="0"/>
              <a:t>When entering income information, use the applicant’s….</a:t>
            </a:r>
          </a:p>
          <a:p>
            <a:pPr marL="514350" indent="-514350">
              <a:buAutoNum type="alphaLcParenR"/>
            </a:pPr>
            <a:r>
              <a:rPr lang="en-US" sz="2400" dirty="0"/>
              <a:t>Tax information from last year</a:t>
            </a:r>
          </a:p>
          <a:p>
            <a:pPr marL="514350" indent="-514350">
              <a:buAutoNum type="alphaLcParenR"/>
            </a:pPr>
            <a:r>
              <a:rPr lang="en-US" sz="2400" dirty="0"/>
              <a:t>Current monthly income information</a:t>
            </a:r>
          </a:p>
          <a:p>
            <a:pPr marL="514350" indent="-514350">
              <a:buAutoNum type="alphaLcParenR"/>
            </a:pPr>
            <a:r>
              <a:rPr lang="en-US" sz="2400" dirty="0"/>
              <a:t>A formula of the tax information and number of dependents</a:t>
            </a:r>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2" name="Slide Number Placeholder 1">
            <a:extLst>
              <a:ext uri="{FF2B5EF4-FFF2-40B4-BE49-F238E27FC236}">
                <a16:creationId xmlns:a16="http://schemas.microsoft.com/office/drawing/2014/main" id="{DDFC0319-D73C-A6D8-FF07-4C7898D8DB0B}"/>
              </a:ext>
            </a:extLst>
          </p:cNvPr>
          <p:cNvSpPr>
            <a:spLocks noGrp="1"/>
          </p:cNvSpPr>
          <p:nvPr>
            <p:ph type="sldNum" sz="quarter" idx="12"/>
          </p:nvPr>
        </p:nvSpPr>
        <p:spPr/>
        <p:txBody>
          <a:bodyPr/>
          <a:lstStyle/>
          <a:p>
            <a:fld id="{060017E3-0CEB-4BA9-92AF-EFA2BF5396E5}" type="slidenum">
              <a:rPr lang="en-US" smtClean="0"/>
              <a:t>138</a:t>
            </a:fld>
            <a:endParaRPr lang="en-US" dirty="0"/>
          </a:p>
        </p:txBody>
      </p:sp>
    </p:spTree>
    <p:custDataLst>
      <p:tags r:id="rId1"/>
    </p:custDataLst>
    <p:extLst>
      <p:ext uri="{BB962C8B-B14F-4D97-AF65-F5344CB8AC3E}">
        <p14:creationId xmlns:p14="http://schemas.microsoft.com/office/powerpoint/2010/main" val="32667165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fontScale="85000" lnSpcReduction="10000"/>
          </a:bodyPr>
          <a:lstStyle/>
          <a:p>
            <a:r>
              <a:rPr lang="en-US" sz="3200" dirty="0"/>
              <a:t>5. </a:t>
            </a:r>
            <a:r>
              <a:rPr lang="en-US" sz="3200" b="1" dirty="0"/>
              <a:t>Which of the following statements are true?</a:t>
            </a:r>
          </a:p>
          <a:p>
            <a:pPr marL="0" indent="0">
              <a:buNone/>
            </a:pPr>
            <a:r>
              <a:rPr lang="en-US" sz="3200" i="1" dirty="0"/>
              <a:t>   </a:t>
            </a:r>
            <a:r>
              <a:rPr lang="en-US" sz="2800" i="1" dirty="0"/>
              <a:t>(Mark each true statement)</a:t>
            </a:r>
          </a:p>
          <a:p>
            <a:pPr marL="514350" indent="-514350">
              <a:buFont typeface="+mj-lt"/>
              <a:buAutoNum type="alphaLcParenR"/>
            </a:pPr>
            <a:r>
              <a:rPr lang="en-US" sz="2800" dirty="0"/>
              <a:t>The determination of Presumptive Eligibility is based on applicant self-attested statements</a:t>
            </a:r>
          </a:p>
          <a:p>
            <a:pPr marL="514350" indent="-514350">
              <a:buFont typeface="+mj-lt"/>
              <a:buAutoNum type="alphaLcParenR"/>
            </a:pPr>
            <a:r>
              <a:rPr lang="en-US" sz="2800" dirty="0"/>
              <a:t>Ongoing Medicaid is based on some verified information gathered by the Department of Human Services</a:t>
            </a:r>
          </a:p>
          <a:p>
            <a:endParaRPr lang="en-US" sz="3200" dirty="0"/>
          </a:p>
          <a:p>
            <a:r>
              <a:rPr lang="en-US" sz="3200" dirty="0"/>
              <a:t>6. </a:t>
            </a:r>
            <a:r>
              <a:rPr lang="en-US" sz="3200" b="1" dirty="0"/>
              <a:t>QE should advise applicants (clients) on the probability of receiving ongoing Medicaid benefits?</a:t>
            </a:r>
          </a:p>
          <a:p>
            <a:pPr marL="514350" indent="-514350">
              <a:buAutoNum type="alphaLcParenR"/>
            </a:pPr>
            <a:r>
              <a:rPr lang="en-US" sz="2800" dirty="0"/>
              <a:t>True</a:t>
            </a:r>
          </a:p>
          <a:p>
            <a:pPr marL="514350" indent="-514350">
              <a:buAutoNum type="alphaLcParenR"/>
            </a:pPr>
            <a:r>
              <a:rPr lang="en-US" sz="2800" dirty="0"/>
              <a:t>False</a:t>
            </a:r>
          </a:p>
          <a:p>
            <a:pPr marL="0" indent="0">
              <a:buNone/>
            </a:pPr>
            <a:endParaRPr lang="en-US" sz="3200" dirty="0"/>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5" name="Slide Number Placeholder 4">
            <a:extLst>
              <a:ext uri="{FF2B5EF4-FFF2-40B4-BE49-F238E27FC236}">
                <a16:creationId xmlns:a16="http://schemas.microsoft.com/office/drawing/2014/main" id="{02819297-F3B7-3547-E448-0C121FC5A2F3}"/>
              </a:ext>
            </a:extLst>
          </p:cNvPr>
          <p:cNvSpPr>
            <a:spLocks noGrp="1"/>
          </p:cNvSpPr>
          <p:nvPr>
            <p:ph type="sldNum" sz="quarter" idx="12"/>
          </p:nvPr>
        </p:nvSpPr>
        <p:spPr/>
        <p:txBody>
          <a:bodyPr/>
          <a:lstStyle/>
          <a:p>
            <a:fld id="{060017E3-0CEB-4BA9-92AF-EFA2BF5396E5}" type="slidenum">
              <a:rPr lang="en-US" smtClean="0"/>
              <a:t>139</a:t>
            </a:fld>
            <a:endParaRPr lang="en-US" dirty="0"/>
          </a:p>
        </p:txBody>
      </p:sp>
    </p:spTree>
    <p:custDataLst>
      <p:tags r:id="rId1"/>
    </p:custDataLst>
    <p:extLst>
      <p:ext uri="{BB962C8B-B14F-4D97-AF65-F5344CB8AC3E}">
        <p14:creationId xmlns:p14="http://schemas.microsoft.com/office/powerpoint/2010/main" val="3117047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C3F2-30DF-A8AF-5A3A-A5A7DF2BEE9B}"/>
              </a:ext>
            </a:extLst>
          </p:cNvPr>
          <p:cNvSpPr>
            <a:spLocks noGrp="1"/>
          </p:cNvSpPr>
          <p:nvPr>
            <p:ph type="title"/>
          </p:nvPr>
        </p:nvSpPr>
        <p:spPr/>
        <p:txBody>
          <a:bodyPr>
            <a:normAutofit fontScale="90000"/>
          </a:bodyPr>
          <a:lstStyle/>
          <a:p>
            <a:r>
              <a:rPr lang="en-US" b="1" dirty="0"/>
              <a:t>QE Responsibilities:  When approval results in BCCT presumptive eligibility and applicant is also applying for ongoing Medicaid.</a:t>
            </a:r>
          </a:p>
        </p:txBody>
      </p:sp>
      <p:sp>
        <p:nvSpPr>
          <p:cNvPr id="3" name="Content Placeholder 2">
            <a:extLst>
              <a:ext uri="{FF2B5EF4-FFF2-40B4-BE49-F238E27FC236}">
                <a16:creationId xmlns:a16="http://schemas.microsoft.com/office/drawing/2014/main" id="{059582BD-5D37-4C53-11D8-A707F1991373}"/>
              </a:ext>
            </a:extLst>
          </p:cNvPr>
          <p:cNvSpPr>
            <a:spLocks noGrp="1"/>
          </p:cNvSpPr>
          <p:nvPr>
            <p:ph idx="1"/>
          </p:nvPr>
        </p:nvSpPr>
        <p:spPr>
          <a:xfrm>
            <a:off x="628650" y="1981200"/>
            <a:ext cx="7886700" cy="4188455"/>
          </a:xfrm>
        </p:spPr>
        <p:txBody>
          <a:bodyPr/>
          <a:lstStyle/>
          <a:p>
            <a:r>
              <a:rPr lang="en-US" sz="2000" dirty="0">
                <a:solidFill>
                  <a:schemeClr val="tx1"/>
                </a:solidFill>
                <a:latin typeface="+mj-lt"/>
                <a:cs typeface="Times New Roman" panose="02020603050405020304" pitchFamily="18" charset="0"/>
              </a:rPr>
              <a:t>The information listed on the previous slide should be sent to HHS using the </a:t>
            </a:r>
            <a:r>
              <a:rPr lang="en-US" sz="2000" b="1" dirty="0">
                <a:solidFill>
                  <a:schemeClr val="tx1"/>
                </a:solidFill>
                <a:latin typeface="+mj-lt"/>
                <a:cs typeface="Times New Roman" panose="02020603050405020304" pitchFamily="18" charset="0"/>
              </a:rPr>
              <a:t>Upload Documents </a:t>
            </a:r>
            <a:r>
              <a:rPr lang="en-US" sz="2000" dirty="0">
                <a:solidFill>
                  <a:schemeClr val="tx1"/>
                </a:solidFill>
                <a:latin typeface="+mj-lt"/>
                <a:cs typeface="Times New Roman" panose="02020603050405020304" pitchFamily="18" charset="0"/>
              </a:rPr>
              <a:t>feature within MPEP. Refer to slides</a:t>
            </a:r>
            <a:r>
              <a:rPr lang="en-US" sz="2000" dirty="0">
                <a:solidFill>
                  <a:schemeClr val="tx1"/>
                </a:solidFill>
                <a:latin typeface="+mj-lt"/>
              </a:rPr>
              <a:t> 113-117 later in the presentation for information on uploading documents in MPEP. </a:t>
            </a:r>
            <a:br>
              <a:rPr lang="en-US" sz="2000" dirty="0">
                <a:solidFill>
                  <a:schemeClr val="tx1"/>
                </a:solidFill>
                <a:latin typeface="+mj-lt"/>
              </a:rPr>
            </a:br>
            <a:r>
              <a:rPr lang="en-US" sz="2000" dirty="0">
                <a:solidFill>
                  <a:schemeClr val="tx1"/>
                </a:solidFill>
              </a:rPr>
              <a:t>Information can be submitted using </a:t>
            </a:r>
            <a:br>
              <a:rPr lang="en-US" sz="2000" dirty="0">
                <a:solidFill>
                  <a:schemeClr val="tx1"/>
                </a:solidFill>
              </a:rPr>
            </a:br>
            <a:r>
              <a:rPr lang="en-US" sz="2000" dirty="0">
                <a:solidFill>
                  <a:schemeClr val="tx1"/>
                </a:solidFill>
              </a:rPr>
              <a:t>Medicaid Treatment Option Eligibility Verification form:</a:t>
            </a:r>
          </a:p>
          <a:p>
            <a:endParaRPr lang="en-US" sz="2000" dirty="0">
              <a:solidFill>
                <a:schemeClr val="tx1"/>
              </a:solidFill>
              <a:latin typeface="+mj-lt"/>
            </a:endParaRPr>
          </a:p>
          <a:p>
            <a:endParaRPr lang="en-US" sz="2000" dirty="0">
              <a:solidFill>
                <a:schemeClr val="tx1"/>
              </a:solidFill>
              <a:cs typeface="Times New Roman" panose="02020603050405020304" pitchFamily="18" charset="0"/>
            </a:endParaRPr>
          </a:p>
          <a:p>
            <a:pPr marL="0" indent="0">
              <a:buNone/>
            </a:pPr>
            <a:br>
              <a:rPr lang="en-US" sz="2000" dirty="0">
                <a:solidFill>
                  <a:schemeClr val="tx1"/>
                </a:solidFill>
                <a:cs typeface="Times New Roman" panose="02020603050405020304" pitchFamily="18" charset="0"/>
              </a:rPr>
            </a:br>
            <a:br>
              <a:rPr lang="en-US" sz="2000" dirty="0">
                <a:solidFill>
                  <a:schemeClr val="tx1"/>
                </a:solidFill>
                <a:cs typeface="Times New Roman" panose="02020603050405020304" pitchFamily="18" charset="0"/>
              </a:rPr>
            </a:br>
            <a:endParaRPr lang="en-US" sz="2000" dirty="0">
              <a:solidFill>
                <a:schemeClr val="tx1"/>
              </a:solidFill>
              <a:cs typeface="Times New Roman" panose="02020603050405020304" pitchFamily="18" charset="0"/>
            </a:endParaRPr>
          </a:p>
          <a:p>
            <a:r>
              <a:rPr lang="en-US" sz="2000" dirty="0">
                <a:solidFill>
                  <a:schemeClr val="tx1"/>
                </a:solidFill>
                <a:cs typeface="Times New Roman" panose="02020603050405020304" pitchFamily="18" charset="0"/>
              </a:rPr>
              <a:t>Other forms are acceptable as long as all the required information is listed. </a:t>
            </a:r>
          </a:p>
          <a:p>
            <a:endParaRPr lang="en-US" sz="2000" dirty="0">
              <a:solidFill>
                <a:schemeClr val="tx1"/>
              </a:solidFill>
              <a:latin typeface="+mj-lt"/>
            </a:endParaRPr>
          </a:p>
          <a:p>
            <a:endParaRPr lang="en-US" dirty="0"/>
          </a:p>
        </p:txBody>
      </p:sp>
      <p:sp>
        <p:nvSpPr>
          <p:cNvPr id="6" name="Slide Number Placeholder 5">
            <a:extLst>
              <a:ext uri="{FF2B5EF4-FFF2-40B4-BE49-F238E27FC236}">
                <a16:creationId xmlns:a16="http://schemas.microsoft.com/office/drawing/2014/main" id="{B3CBF4A0-D952-3C1D-18C1-CDF31C6305BC}"/>
              </a:ext>
            </a:extLst>
          </p:cNvPr>
          <p:cNvSpPr>
            <a:spLocks noGrp="1"/>
          </p:cNvSpPr>
          <p:nvPr>
            <p:ph type="sldNum" sz="quarter" idx="12"/>
          </p:nvPr>
        </p:nvSpPr>
        <p:spPr/>
        <p:txBody>
          <a:bodyPr/>
          <a:lstStyle/>
          <a:p>
            <a:fld id="{060017E3-0CEB-4BA9-92AF-EFA2BF5396E5}" type="slidenum">
              <a:rPr lang="en-US" smtClean="0"/>
              <a:t>14</a:t>
            </a:fld>
            <a:endParaRPr lang="en-US" dirty="0"/>
          </a:p>
        </p:txBody>
      </p:sp>
      <p:pic>
        <p:nvPicPr>
          <p:cNvPr id="7" name="Picture 6">
            <a:extLst>
              <a:ext uri="{FF2B5EF4-FFF2-40B4-BE49-F238E27FC236}">
                <a16:creationId xmlns:a16="http://schemas.microsoft.com/office/drawing/2014/main" id="{A55E8EF6-FA71-8E0C-83AB-EA5C0D49FDB7}"/>
              </a:ext>
            </a:extLst>
          </p:cNvPr>
          <p:cNvPicPr>
            <a:picLocks noChangeAspect="1"/>
          </p:cNvPicPr>
          <p:nvPr/>
        </p:nvPicPr>
        <p:blipFill>
          <a:blip r:embed="rId3"/>
          <a:stretch>
            <a:fillRect/>
          </a:stretch>
        </p:blipFill>
        <p:spPr>
          <a:xfrm>
            <a:off x="1676400" y="3772590"/>
            <a:ext cx="5791200" cy="1561410"/>
          </a:xfrm>
          <a:prstGeom prst="rect">
            <a:avLst/>
          </a:prstGeom>
          <a:ln>
            <a:solidFill>
              <a:schemeClr val="accent1"/>
            </a:solidFill>
          </a:ln>
        </p:spPr>
      </p:pic>
    </p:spTree>
    <p:custDataLst>
      <p:tags r:id="rId1"/>
    </p:custDataLst>
    <p:extLst>
      <p:ext uri="{BB962C8B-B14F-4D97-AF65-F5344CB8AC3E}">
        <p14:creationId xmlns:p14="http://schemas.microsoft.com/office/powerpoint/2010/main" val="7835068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fontScale="62500" lnSpcReduction="20000"/>
          </a:bodyPr>
          <a:lstStyle/>
          <a:p>
            <a:r>
              <a:rPr lang="en-US" sz="3600" dirty="0"/>
              <a:t>7. </a:t>
            </a:r>
            <a:r>
              <a:rPr lang="en-US" sz="3600" b="1" dirty="0"/>
              <a:t>By State of Iowa requirements, QE is to complete PE training prior to state approval for becoming a QE?</a:t>
            </a:r>
          </a:p>
          <a:p>
            <a:pPr marL="514350" indent="-514350">
              <a:buAutoNum type="alphaLcParenR"/>
            </a:pPr>
            <a:r>
              <a:rPr lang="en-US" sz="3200" dirty="0"/>
              <a:t>True</a:t>
            </a:r>
          </a:p>
          <a:p>
            <a:pPr marL="514350" indent="-514350">
              <a:buAutoNum type="alphaLcParenR"/>
            </a:pPr>
            <a:r>
              <a:rPr lang="en-US" sz="3200" dirty="0"/>
              <a:t>False</a:t>
            </a:r>
          </a:p>
          <a:p>
            <a:pPr marL="514350" indent="-514350">
              <a:buAutoNum type="alphaLcParenR"/>
            </a:pPr>
            <a:r>
              <a:rPr lang="en-US" sz="3200" dirty="0"/>
              <a:t>It depends on what type of PE they will be determining</a:t>
            </a:r>
          </a:p>
          <a:p>
            <a:endParaRPr lang="en-US" sz="3200" dirty="0"/>
          </a:p>
          <a:p>
            <a:r>
              <a:rPr lang="en-US" sz="3600" dirty="0"/>
              <a:t>8. </a:t>
            </a:r>
            <a:r>
              <a:rPr lang="en-US" sz="3600" b="1" dirty="0"/>
              <a:t>It is important to enter as much applicant information into MPEP as possible because….</a:t>
            </a:r>
          </a:p>
          <a:p>
            <a:pPr marL="514350" indent="-514350">
              <a:buAutoNum type="alphaLcParenR"/>
            </a:pPr>
            <a:r>
              <a:rPr lang="en-US" sz="3200" dirty="0"/>
              <a:t>It slows the determination of ongoing Medicaid</a:t>
            </a:r>
          </a:p>
          <a:p>
            <a:pPr marL="514350" indent="-514350">
              <a:buAutoNum type="alphaLcParenR"/>
            </a:pPr>
            <a:r>
              <a:rPr lang="en-US" sz="3200" dirty="0"/>
              <a:t>It reduces the need for applicants to provide HHS with information at a later date</a:t>
            </a:r>
          </a:p>
          <a:p>
            <a:pPr marL="514350" indent="-514350">
              <a:buAutoNum type="alphaLcParenR"/>
            </a:pPr>
            <a:r>
              <a:rPr lang="en-US" sz="3200" dirty="0"/>
              <a:t>It helps ensure that the correct person is in the system with the accurate CIN (State ID#) </a:t>
            </a:r>
          </a:p>
          <a:p>
            <a:pPr marL="514350" indent="-514350">
              <a:buAutoNum type="alphaLcParenR"/>
            </a:pPr>
            <a:r>
              <a:rPr lang="en-US" sz="3200" dirty="0"/>
              <a:t>It increases the accuracy of the PE determination and the ongoing Medicaid determination</a:t>
            </a:r>
          </a:p>
          <a:p>
            <a:pPr marL="514350" indent="-514350">
              <a:buAutoNum type="alphaLcParenR"/>
            </a:pPr>
            <a:endParaRPr lang="en-US" sz="3600" dirty="0"/>
          </a:p>
          <a:p>
            <a:pPr marL="0" indent="0">
              <a:buNone/>
            </a:pPr>
            <a:endParaRPr lang="en-US" sz="3200" dirty="0"/>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2" name="Slide Number Placeholder 1">
            <a:extLst>
              <a:ext uri="{FF2B5EF4-FFF2-40B4-BE49-F238E27FC236}">
                <a16:creationId xmlns:a16="http://schemas.microsoft.com/office/drawing/2014/main" id="{7EDFB81E-22E9-71F0-2335-BE767D584690}"/>
              </a:ext>
            </a:extLst>
          </p:cNvPr>
          <p:cNvSpPr>
            <a:spLocks noGrp="1"/>
          </p:cNvSpPr>
          <p:nvPr>
            <p:ph type="sldNum" sz="quarter" idx="12"/>
          </p:nvPr>
        </p:nvSpPr>
        <p:spPr/>
        <p:txBody>
          <a:bodyPr/>
          <a:lstStyle/>
          <a:p>
            <a:fld id="{060017E3-0CEB-4BA9-92AF-EFA2BF5396E5}" type="slidenum">
              <a:rPr lang="en-US" smtClean="0"/>
              <a:t>140</a:t>
            </a:fld>
            <a:endParaRPr lang="en-US" dirty="0"/>
          </a:p>
        </p:txBody>
      </p:sp>
    </p:spTree>
    <p:custDataLst>
      <p:tags r:id="rId1"/>
    </p:custDataLst>
    <p:extLst>
      <p:ext uri="{BB962C8B-B14F-4D97-AF65-F5344CB8AC3E}">
        <p14:creationId xmlns:p14="http://schemas.microsoft.com/office/powerpoint/2010/main" val="32640867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fontScale="92500" lnSpcReduction="20000"/>
          </a:bodyPr>
          <a:lstStyle/>
          <a:p>
            <a:r>
              <a:rPr lang="en-US" sz="2400" dirty="0"/>
              <a:t>9. </a:t>
            </a:r>
            <a:r>
              <a:rPr lang="en-US" sz="2400" b="1" dirty="0"/>
              <a:t>Only parents and step-parents can be identified on the Relationship page for Parental Control?</a:t>
            </a:r>
          </a:p>
          <a:p>
            <a:pPr marL="514350" indent="-514350">
              <a:buAutoNum type="alphaLcParenR"/>
            </a:pPr>
            <a:r>
              <a:rPr lang="en-US" sz="2000" dirty="0"/>
              <a:t>True</a:t>
            </a:r>
          </a:p>
          <a:p>
            <a:pPr marL="514350" indent="-514350">
              <a:buAutoNum type="alphaLcParenR"/>
            </a:pPr>
            <a:r>
              <a:rPr lang="en-US" sz="2000" dirty="0"/>
              <a:t>False</a:t>
            </a:r>
          </a:p>
          <a:p>
            <a:endParaRPr lang="en-US" sz="2000" dirty="0"/>
          </a:p>
          <a:p>
            <a:r>
              <a:rPr lang="en-US" sz="2400" dirty="0"/>
              <a:t>10. </a:t>
            </a:r>
            <a:r>
              <a:rPr lang="en-US" sz="2400" b="1" dirty="0"/>
              <a:t>With the exception of BCCT and Pregnant Woman, how often may all other PE groups receive PE benefits?</a:t>
            </a:r>
          </a:p>
          <a:p>
            <a:pPr marL="514350" indent="-514350">
              <a:buAutoNum type="alphaLcParenR"/>
            </a:pPr>
            <a:r>
              <a:rPr lang="en-US" sz="2000" dirty="0"/>
              <a:t>Once in a 12 month period</a:t>
            </a:r>
          </a:p>
          <a:p>
            <a:pPr marL="514350" indent="-514350">
              <a:buAutoNum type="alphaLcParenR"/>
            </a:pPr>
            <a:r>
              <a:rPr lang="en-US" sz="2000" dirty="0"/>
              <a:t>Three times a year</a:t>
            </a:r>
          </a:p>
          <a:p>
            <a:pPr marL="514350" indent="-514350">
              <a:buAutoNum type="alphaLcParenR"/>
            </a:pPr>
            <a:r>
              <a:rPr lang="en-US" sz="2000" dirty="0"/>
              <a:t>As often as needed</a:t>
            </a:r>
          </a:p>
          <a:p>
            <a:endParaRPr lang="en-US" sz="2000" dirty="0"/>
          </a:p>
          <a:p>
            <a:r>
              <a:rPr lang="en-US" sz="2400" dirty="0"/>
              <a:t>11. </a:t>
            </a:r>
            <a:r>
              <a:rPr lang="en-US" sz="2400" b="1" dirty="0"/>
              <a:t>Pregnant Woman may obtain PE benefits?</a:t>
            </a:r>
          </a:p>
          <a:p>
            <a:pPr marL="514350" indent="-514350">
              <a:buAutoNum type="alphaLcParenR"/>
            </a:pPr>
            <a:r>
              <a:rPr lang="en-US" sz="2000" dirty="0"/>
              <a:t>For the duration of the pregnancy</a:t>
            </a:r>
          </a:p>
          <a:p>
            <a:pPr marL="514350" indent="-514350">
              <a:buAutoNum type="alphaLcParenR"/>
            </a:pPr>
            <a:r>
              <a:rPr lang="en-US" sz="2000" dirty="0"/>
              <a:t>Once a pregnancy</a:t>
            </a:r>
          </a:p>
          <a:p>
            <a:pPr marL="514350" indent="-514350">
              <a:buAutoNum type="alphaLcParenR"/>
            </a:pPr>
            <a:r>
              <a:rPr lang="en-US" sz="2000" dirty="0"/>
              <a:t>As often as ordered by the primary care or obstetrician</a:t>
            </a:r>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2" name="Slide Number Placeholder 1">
            <a:extLst>
              <a:ext uri="{FF2B5EF4-FFF2-40B4-BE49-F238E27FC236}">
                <a16:creationId xmlns:a16="http://schemas.microsoft.com/office/drawing/2014/main" id="{9AEBA13C-EB5A-DDAF-8E3A-AD3F459935CF}"/>
              </a:ext>
            </a:extLst>
          </p:cNvPr>
          <p:cNvSpPr>
            <a:spLocks noGrp="1"/>
          </p:cNvSpPr>
          <p:nvPr>
            <p:ph type="sldNum" sz="quarter" idx="12"/>
          </p:nvPr>
        </p:nvSpPr>
        <p:spPr/>
        <p:txBody>
          <a:bodyPr/>
          <a:lstStyle/>
          <a:p>
            <a:fld id="{060017E3-0CEB-4BA9-92AF-EFA2BF5396E5}" type="slidenum">
              <a:rPr lang="en-US" smtClean="0"/>
              <a:t>141</a:t>
            </a:fld>
            <a:endParaRPr lang="en-US" dirty="0"/>
          </a:p>
        </p:txBody>
      </p:sp>
    </p:spTree>
    <p:custDataLst>
      <p:tags r:id="rId1"/>
    </p:custDataLst>
    <p:extLst>
      <p:ext uri="{BB962C8B-B14F-4D97-AF65-F5344CB8AC3E}">
        <p14:creationId xmlns:p14="http://schemas.microsoft.com/office/powerpoint/2010/main" val="4393432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a:bodyPr>
          <a:lstStyle/>
          <a:p>
            <a:r>
              <a:rPr lang="en-US" sz="2600" dirty="0"/>
              <a:t>12. </a:t>
            </a:r>
            <a:r>
              <a:rPr lang="en-US" sz="2600" b="1" dirty="0"/>
              <a:t>Which of the following are sources of support for those working with PE programs?</a:t>
            </a:r>
          </a:p>
          <a:p>
            <a:pPr marL="0" indent="0">
              <a:buNone/>
            </a:pPr>
            <a:r>
              <a:rPr lang="en-US" sz="2400" i="1" dirty="0"/>
              <a:t>  (Mark each applicable information channel)</a:t>
            </a:r>
          </a:p>
          <a:p>
            <a:endParaRPr lang="en-US" sz="2400" i="1" dirty="0"/>
          </a:p>
          <a:p>
            <a:pPr marL="514350" indent="-514350">
              <a:buAutoNum type="alphaLcParenR"/>
            </a:pPr>
            <a:r>
              <a:rPr lang="en-US" sz="2400" dirty="0"/>
              <a:t>HHS Website, </a:t>
            </a:r>
            <a:br>
              <a:rPr lang="en-US" sz="2400" dirty="0"/>
            </a:br>
            <a:r>
              <a:rPr lang="en-US" sz="2400" dirty="0">
                <a:hlinkClick r:id="rId4"/>
              </a:rPr>
              <a:t>https://hhs.iowa.gov/ime/providers/tools-trainings-and-services/medicaid-initiatives/pe</a:t>
            </a:r>
            <a:r>
              <a:rPr lang="en-US" sz="2400" dirty="0"/>
              <a:t> </a:t>
            </a:r>
          </a:p>
          <a:p>
            <a:pPr marL="514350" indent="-514350">
              <a:buAutoNum type="alphaLcParenR" startAt="2"/>
            </a:pPr>
            <a:r>
              <a:rPr lang="en-US" sz="2400" dirty="0"/>
              <a:t>PE Policy and Technical Support, </a:t>
            </a:r>
            <a:r>
              <a:rPr lang="en-US" sz="2400" dirty="0">
                <a:hlinkClick r:id="rId5"/>
              </a:rPr>
              <a:t>imempepsupport@dhs.state.ia.us</a:t>
            </a:r>
            <a:r>
              <a:rPr lang="en-US" sz="2400" dirty="0"/>
              <a:t> </a:t>
            </a:r>
          </a:p>
          <a:p>
            <a:pPr marL="514350" indent="-514350">
              <a:buAutoNum type="alphaLcParenR" startAt="3"/>
            </a:pPr>
            <a:r>
              <a:rPr lang="en-US" sz="2400" dirty="0"/>
              <a:t>None of the Above</a:t>
            </a:r>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5" name="Slide Number Placeholder 4">
            <a:extLst>
              <a:ext uri="{FF2B5EF4-FFF2-40B4-BE49-F238E27FC236}">
                <a16:creationId xmlns:a16="http://schemas.microsoft.com/office/drawing/2014/main" id="{46D641EF-D0FB-D79F-34D5-EB4BA30611C7}"/>
              </a:ext>
            </a:extLst>
          </p:cNvPr>
          <p:cNvSpPr>
            <a:spLocks noGrp="1"/>
          </p:cNvSpPr>
          <p:nvPr>
            <p:ph type="sldNum" sz="quarter" idx="12"/>
          </p:nvPr>
        </p:nvSpPr>
        <p:spPr/>
        <p:txBody>
          <a:bodyPr/>
          <a:lstStyle/>
          <a:p>
            <a:fld id="{060017E3-0CEB-4BA9-92AF-EFA2BF5396E5}" type="slidenum">
              <a:rPr lang="en-US" smtClean="0"/>
              <a:t>142</a:t>
            </a:fld>
            <a:endParaRPr lang="en-US" dirty="0"/>
          </a:p>
        </p:txBody>
      </p:sp>
    </p:spTree>
    <p:custDataLst>
      <p:tags r:id="rId1"/>
    </p:custDataLst>
    <p:extLst>
      <p:ext uri="{BB962C8B-B14F-4D97-AF65-F5344CB8AC3E}">
        <p14:creationId xmlns:p14="http://schemas.microsoft.com/office/powerpoint/2010/main" val="37211701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a:bodyPr>
          <a:lstStyle/>
          <a:p>
            <a:pPr marL="0" marR="0">
              <a:spcBef>
                <a:spcPts val="0"/>
              </a:spcBef>
              <a:spcAft>
                <a:spcPts val="0"/>
              </a:spcAft>
            </a:pPr>
            <a:r>
              <a:rPr lang="en-US" sz="2600" kern="1200" dirty="0">
                <a:solidFill>
                  <a:srgbClr val="000000"/>
                </a:solidFill>
                <a:effectLst/>
                <a:ea typeface="Times New Roman"/>
              </a:rPr>
              <a:t>13. </a:t>
            </a:r>
            <a:r>
              <a:rPr lang="en-US" sz="2600" b="1" kern="1200" dirty="0">
                <a:solidFill>
                  <a:srgbClr val="000000"/>
                </a:solidFill>
                <a:effectLst/>
                <a:ea typeface="Times New Roman"/>
              </a:rPr>
              <a:t>Which individuals are allowed to sign a PE application?</a:t>
            </a:r>
            <a:endParaRPr lang="en-US" sz="2600" dirty="0">
              <a:effectLst/>
              <a:ea typeface="Times New Roman"/>
            </a:endParaRPr>
          </a:p>
          <a:p>
            <a:pPr marL="0" marR="0" indent="0">
              <a:spcBef>
                <a:spcPts val="0"/>
              </a:spcBef>
              <a:spcAft>
                <a:spcPts val="0"/>
              </a:spcAft>
              <a:buNone/>
            </a:pPr>
            <a:r>
              <a:rPr lang="en-US" sz="2600" b="1" kern="1200" dirty="0">
                <a:solidFill>
                  <a:srgbClr val="000000"/>
                </a:solidFill>
                <a:effectLst/>
                <a:ea typeface="Times New Roman"/>
              </a:rPr>
              <a:t>  </a:t>
            </a:r>
            <a:r>
              <a:rPr lang="en-US" sz="2400" kern="1200" dirty="0">
                <a:solidFill>
                  <a:srgbClr val="000000"/>
                </a:solidFill>
                <a:effectLst/>
                <a:latin typeface="Arial" panose="020B0604020202020204" pitchFamily="34" charset="0"/>
                <a:ea typeface="Times New Roman"/>
                <a:cs typeface="Arial" panose="020B0604020202020204" pitchFamily="34" charset="0"/>
              </a:rPr>
              <a:t>(Mark all statements that are true)</a:t>
            </a:r>
            <a:endParaRPr lang="en-US" sz="2400" dirty="0">
              <a:effectLst/>
              <a:latin typeface="Arial" panose="020B0604020202020204" pitchFamily="34" charset="0"/>
              <a:ea typeface="Times New Roman"/>
              <a:cs typeface="Arial" panose="020B0604020202020204" pitchFamily="34" charset="0"/>
            </a:endParaRPr>
          </a:p>
          <a:p>
            <a:pPr marL="457200" indent="-457200">
              <a:lnSpc>
                <a:spcPct val="115000"/>
              </a:lnSpc>
              <a:spcBef>
                <a:spcPts val="0"/>
              </a:spcBef>
              <a:buFont typeface="+mj-lt"/>
              <a:buAutoNum type="alphaLcParenR"/>
              <a:tabLst>
                <a:tab pos="457200" algn="l"/>
              </a:tabLst>
            </a:pPr>
            <a:r>
              <a:rPr lang="en-US" sz="2400" kern="1200" dirty="0">
                <a:solidFill>
                  <a:srgbClr val="000000"/>
                </a:solidFill>
                <a:effectLst/>
                <a:latin typeface="Arial" panose="020B0604020202020204" pitchFamily="34" charset="0"/>
                <a:ea typeface="Calibri"/>
                <a:cs typeface="Arial" panose="020B0604020202020204" pitchFamily="34" charset="0"/>
              </a:rPr>
              <a:t>The applicant</a:t>
            </a:r>
            <a:endParaRPr lang="en-US" sz="2400" dirty="0">
              <a:effectLst/>
              <a:latin typeface="Arial" panose="020B0604020202020204" pitchFamily="34" charset="0"/>
              <a:ea typeface="Calibri"/>
              <a:cs typeface="Arial" panose="020B0604020202020204" pitchFamily="34" charset="0"/>
            </a:endParaRPr>
          </a:p>
          <a:p>
            <a:pPr marL="457200" indent="-457200">
              <a:lnSpc>
                <a:spcPct val="115000"/>
              </a:lnSpc>
              <a:spcBef>
                <a:spcPts val="0"/>
              </a:spcBef>
              <a:buFont typeface="+mj-lt"/>
              <a:buAutoNum type="alphaLcParenR"/>
              <a:tabLst>
                <a:tab pos="457200" algn="l"/>
              </a:tabLst>
            </a:pPr>
            <a:r>
              <a:rPr lang="en-US" sz="2400" kern="1200" dirty="0">
                <a:solidFill>
                  <a:srgbClr val="000000"/>
                </a:solidFill>
                <a:effectLst/>
                <a:latin typeface="Arial" panose="020B0604020202020204" pitchFamily="34" charset="0"/>
                <a:ea typeface="Calibri"/>
                <a:cs typeface="Arial" panose="020B0604020202020204" pitchFamily="34" charset="0"/>
              </a:rPr>
              <a:t>An adult in the applicant’s household</a:t>
            </a:r>
            <a:endParaRPr lang="en-US" sz="2400" dirty="0">
              <a:effectLst/>
              <a:latin typeface="Arial" panose="020B0604020202020204" pitchFamily="34" charset="0"/>
              <a:ea typeface="Calibri"/>
              <a:cs typeface="Arial" panose="020B0604020202020204" pitchFamily="34" charset="0"/>
            </a:endParaRPr>
          </a:p>
          <a:p>
            <a:pPr marL="457200" indent="-457200">
              <a:lnSpc>
                <a:spcPct val="115000"/>
              </a:lnSpc>
              <a:spcBef>
                <a:spcPts val="0"/>
              </a:spcBef>
              <a:buFont typeface="+mj-lt"/>
              <a:buAutoNum type="alphaLcParenR"/>
              <a:tabLst>
                <a:tab pos="457200" algn="l"/>
              </a:tabLst>
            </a:pPr>
            <a:r>
              <a:rPr lang="en-US" sz="2400" kern="1200" dirty="0">
                <a:solidFill>
                  <a:srgbClr val="000000"/>
                </a:solidFill>
                <a:effectLst/>
                <a:latin typeface="Arial" panose="020B0604020202020204" pitchFamily="34" charset="0"/>
                <a:ea typeface="Calibri"/>
                <a:cs typeface="Arial" panose="020B0604020202020204" pitchFamily="34" charset="0"/>
              </a:rPr>
              <a:t>An authorized representative</a:t>
            </a:r>
            <a:endParaRPr lang="en-US" sz="2400" dirty="0">
              <a:effectLst/>
              <a:latin typeface="Arial" panose="020B0604020202020204" pitchFamily="34" charset="0"/>
              <a:ea typeface="Calibri"/>
              <a:cs typeface="Arial" panose="020B0604020202020204" pitchFamily="34" charset="0"/>
            </a:endParaRPr>
          </a:p>
          <a:p>
            <a:pPr marL="457200" indent="-457200">
              <a:lnSpc>
                <a:spcPct val="115000"/>
              </a:lnSpc>
              <a:spcBef>
                <a:spcPts val="0"/>
              </a:spcBef>
              <a:buFont typeface="+mj-lt"/>
              <a:buAutoNum type="alphaLcParenR"/>
              <a:tabLst>
                <a:tab pos="457200" algn="l"/>
              </a:tabLst>
            </a:pPr>
            <a:r>
              <a:rPr lang="en-US" sz="2400" kern="1200" dirty="0">
                <a:solidFill>
                  <a:srgbClr val="000000"/>
                </a:solidFill>
                <a:effectLst/>
                <a:latin typeface="Arial" panose="020B0604020202020204" pitchFamily="34" charset="0"/>
                <a:ea typeface="Calibri"/>
                <a:cs typeface="Arial" panose="020B0604020202020204" pitchFamily="34" charset="0"/>
              </a:rPr>
              <a:t>Someone acting responsibly for a minor</a:t>
            </a:r>
            <a:endParaRPr lang="en-US" sz="2400" dirty="0">
              <a:effectLst/>
              <a:latin typeface="Arial" panose="020B0604020202020204" pitchFamily="34" charset="0"/>
              <a:ea typeface="Calibri"/>
              <a:cs typeface="Arial" panose="020B0604020202020204" pitchFamily="34" charset="0"/>
            </a:endParaRPr>
          </a:p>
          <a:p>
            <a:pPr marL="457200" indent="-457200">
              <a:lnSpc>
                <a:spcPct val="115000"/>
              </a:lnSpc>
              <a:spcBef>
                <a:spcPts val="0"/>
              </a:spcBef>
              <a:buFont typeface="+mj-lt"/>
              <a:buAutoNum type="alphaLcParenR"/>
              <a:tabLst>
                <a:tab pos="457200" algn="l"/>
              </a:tabLst>
            </a:pPr>
            <a:r>
              <a:rPr lang="en-US" sz="2400" kern="1200" dirty="0">
                <a:solidFill>
                  <a:srgbClr val="000000"/>
                </a:solidFill>
                <a:effectLst/>
                <a:latin typeface="Arial" panose="020B0604020202020204" pitchFamily="34" charset="0"/>
                <a:ea typeface="Calibri"/>
                <a:cs typeface="Arial" panose="020B0604020202020204" pitchFamily="34" charset="0"/>
              </a:rPr>
              <a:t>Someone acting responsibly for an incapacitated applicant</a:t>
            </a:r>
          </a:p>
          <a:p>
            <a:endParaRPr lang="en-US" sz="2400" dirty="0"/>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2" name="Slide Number Placeholder 1">
            <a:extLst>
              <a:ext uri="{FF2B5EF4-FFF2-40B4-BE49-F238E27FC236}">
                <a16:creationId xmlns:a16="http://schemas.microsoft.com/office/drawing/2014/main" id="{9BDF0263-DBC4-0A99-C2A3-D99C499D0143}"/>
              </a:ext>
            </a:extLst>
          </p:cNvPr>
          <p:cNvSpPr>
            <a:spLocks noGrp="1"/>
          </p:cNvSpPr>
          <p:nvPr>
            <p:ph type="sldNum" sz="quarter" idx="12"/>
          </p:nvPr>
        </p:nvSpPr>
        <p:spPr/>
        <p:txBody>
          <a:bodyPr/>
          <a:lstStyle/>
          <a:p>
            <a:fld id="{060017E3-0CEB-4BA9-92AF-EFA2BF5396E5}" type="slidenum">
              <a:rPr lang="en-US" smtClean="0"/>
              <a:t>143</a:t>
            </a:fld>
            <a:endParaRPr lang="en-US" dirty="0"/>
          </a:p>
        </p:txBody>
      </p:sp>
    </p:spTree>
    <p:custDataLst>
      <p:tags r:id="rId1"/>
    </p:custDataLst>
    <p:extLst>
      <p:ext uri="{BB962C8B-B14F-4D97-AF65-F5344CB8AC3E}">
        <p14:creationId xmlns:p14="http://schemas.microsoft.com/office/powerpoint/2010/main" val="33319645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fontScale="77500" lnSpcReduction="20000"/>
          </a:bodyPr>
          <a:lstStyle/>
          <a:p>
            <a:pPr marL="0" marR="0">
              <a:lnSpc>
                <a:spcPct val="115000"/>
              </a:lnSpc>
              <a:spcBef>
                <a:spcPts val="0"/>
              </a:spcBef>
              <a:spcAft>
                <a:spcPts val="1000"/>
              </a:spcAft>
            </a:pPr>
            <a:r>
              <a:rPr lang="en-US" sz="3200" b="1" dirty="0">
                <a:effectLst/>
                <a:ea typeface="Calibri"/>
                <a:cs typeface="Times New Roman"/>
              </a:rPr>
              <a:t>Answers to Self-Quiz</a:t>
            </a:r>
            <a:endParaRPr lang="en-US" sz="32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latin typeface="Arial"/>
                <a:ea typeface="Calibri"/>
                <a:cs typeface="Times New Roman"/>
              </a:rPr>
              <a:t> </a:t>
            </a:r>
            <a:r>
              <a:rPr lang="en-US" sz="2800" b="1" dirty="0">
                <a:effectLst/>
                <a:ea typeface="Calibri"/>
                <a:cs typeface="Times New Roman"/>
              </a:rPr>
              <a:t>a, b, c</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a,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a</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 c, d</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a</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a,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a, b, c, d, e</a:t>
            </a:r>
          </a:p>
          <a:p>
            <a:endParaRPr lang="en-US" sz="2400" dirty="0"/>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a:solidFill>
            <a:schemeClr val="accent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Answers</a:t>
            </a:r>
          </a:p>
        </p:txBody>
      </p:sp>
      <p:sp>
        <p:nvSpPr>
          <p:cNvPr id="2" name="Slide Number Placeholder 1">
            <a:extLst>
              <a:ext uri="{FF2B5EF4-FFF2-40B4-BE49-F238E27FC236}">
                <a16:creationId xmlns:a16="http://schemas.microsoft.com/office/drawing/2014/main" id="{39D0CFD7-527F-4EB0-0FE1-D2D9CE5EA90E}"/>
              </a:ext>
            </a:extLst>
          </p:cNvPr>
          <p:cNvSpPr>
            <a:spLocks noGrp="1"/>
          </p:cNvSpPr>
          <p:nvPr>
            <p:ph type="sldNum" sz="quarter" idx="12"/>
          </p:nvPr>
        </p:nvSpPr>
        <p:spPr/>
        <p:txBody>
          <a:bodyPr/>
          <a:lstStyle/>
          <a:p>
            <a:fld id="{060017E3-0CEB-4BA9-92AF-EFA2BF5396E5}" type="slidenum">
              <a:rPr lang="en-US" smtClean="0"/>
              <a:t>144</a:t>
            </a:fld>
            <a:endParaRPr lang="en-US" dirty="0"/>
          </a:p>
        </p:txBody>
      </p:sp>
    </p:spTree>
    <p:custDataLst>
      <p:tags r:id="rId1"/>
    </p:custDataLst>
    <p:extLst>
      <p:ext uri="{BB962C8B-B14F-4D97-AF65-F5344CB8AC3E}">
        <p14:creationId xmlns:p14="http://schemas.microsoft.com/office/powerpoint/2010/main" val="1159458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45C26-9848-F732-FF62-A7B891544395}"/>
              </a:ext>
            </a:extLst>
          </p:cNvPr>
          <p:cNvSpPr>
            <a:spLocks noGrp="1"/>
          </p:cNvSpPr>
          <p:nvPr>
            <p:ph type="title"/>
          </p:nvPr>
        </p:nvSpPr>
        <p:spPr>
          <a:xfrm>
            <a:off x="628650" y="365126"/>
            <a:ext cx="7886700" cy="1997074"/>
          </a:xfrm>
        </p:spPr>
        <p:txBody>
          <a:bodyPr>
            <a:normAutofit fontScale="90000"/>
          </a:bodyPr>
          <a:lstStyle/>
          <a:p>
            <a:r>
              <a:rPr lang="en-US" b="1" dirty="0"/>
              <a:t>When approval results in BCCT presumptive eligibility and applicant is also applying for ongoing Medicaid AND the Upload Documents feature in MPEP results in an error. </a:t>
            </a:r>
          </a:p>
        </p:txBody>
      </p:sp>
      <p:sp>
        <p:nvSpPr>
          <p:cNvPr id="3" name="Content Placeholder 2">
            <a:extLst>
              <a:ext uri="{FF2B5EF4-FFF2-40B4-BE49-F238E27FC236}">
                <a16:creationId xmlns:a16="http://schemas.microsoft.com/office/drawing/2014/main" id="{2D62F703-9C26-431B-02F5-FD2D83C68482}"/>
              </a:ext>
            </a:extLst>
          </p:cNvPr>
          <p:cNvSpPr>
            <a:spLocks noGrp="1"/>
          </p:cNvSpPr>
          <p:nvPr>
            <p:ph idx="1"/>
          </p:nvPr>
        </p:nvSpPr>
        <p:spPr>
          <a:xfrm>
            <a:off x="628650" y="2667000"/>
            <a:ext cx="7886700" cy="3270880"/>
          </a:xfrm>
        </p:spPr>
        <p:txBody>
          <a:bodyPr>
            <a:normAutofit/>
          </a:bodyPr>
          <a:lstStyle/>
          <a:p>
            <a:r>
              <a:rPr lang="en-US" sz="2400" dirty="0"/>
              <a:t>If unable to upload the documents using the Upload Documents feature in MPEP due to an error, then the BCCEDP provider may email the required information to: </a:t>
            </a:r>
          </a:p>
          <a:p>
            <a:r>
              <a:rPr lang="en-US" sz="2400" dirty="0">
                <a:hlinkClick r:id="rId3"/>
              </a:rPr>
              <a:t>IMEMPEPSupport@dhs.state.ia.us</a:t>
            </a:r>
            <a:r>
              <a:rPr lang="en-US" sz="2400" dirty="0"/>
              <a:t> </a:t>
            </a:r>
          </a:p>
          <a:p>
            <a:endParaRPr lang="en-US" sz="2400" dirty="0"/>
          </a:p>
        </p:txBody>
      </p:sp>
      <p:sp>
        <p:nvSpPr>
          <p:cNvPr id="5" name="Slide Number Placeholder 4">
            <a:extLst>
              <a:ext uri="{FF2B5EF4-FFF2-40B4-BE49-F238E27FC236}">
                <a16:creationId xmlns:a16="http://schemas.microsoft.com/office/drawing/2014/main" id="{F291DAA5-6B13-55AF-A4DF-E676E16F880A}"/>
              </a:ext>
            </a:extLst>
          </p:cNvPr>
          <p:cNvSpPr>
            <a:spLocks noGrp="1"/>
          </p:cNvSpPr>
          <p:nvPr>
            <p:ph type="sldNum" sz="quarter" idx="12"/>
          </p:nvPr>
        </p:nvSpPr>
        <p:spPr/>
        <p:txBody>
          <a:bodyPr/>
          <a:lstStyle/>
          <a:p>
            <a:fld id="{060017E3-0CEB-4BA9-92AF-EFA2BF5396E5}" type="slidenum">
              <a:rPr lang="en-US" smtClean="0"/>
              <a:t>15</a:t>
            </a:fld>
            <a:endParaRPr lang="en-US" dirty="0"/>
          </a:p>
        </p:txBody>
      </p:sp>
    </p:spTree>
    <p:custDataLst>
      <p:tags r:id="rId1"/>
    </p:custDataLst>
    <p:extLst>
      <p:ext uri="{BB962C8B-B14F-4D97-AF65-F5344CB8AC3E}">
        <p14:creationId xmlns:p14="http://schemas.microsoft.com/office/powerpoint/2010/main" val="3903389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4C07-6366-E2B3-E52D-29AB239CB7A5}"/>
              </a:ext>
            </a:extLst>
          </p:cNvPr>
          <p:cNvSpPr>
            <a:spLocks noGrp="1"/>
          </p:cNvSpPr>
          <p:nvPr>
            <p:ph type="title"/>
          </p:nvPr>
        </p:nvSpPr>
        <p:spPr/>
        <p:txBody>
          <a:bodyPr/>
          <a:lstStyle/>
          <a:p>
            <a:r>
              <a:rPr lang="en-US" b="1" dirty="0"/>
              <a:t>Application Process	</a:t>
            </a:r>
          </a:p>
        </p:txBody>
      </p:sp>
      <p:graphicFrame>
        <p:nvGraphicFramePr>
          <p:cNvPr id="21" name="Content Placeholder 4">
            <a:extLst>
              <a:ext uri="{FF2B5EF4-FFF2-40B4-BE49-F238E27FC236}">
                <a16:creationId xmlns:a16="http://schemas.microsoft.com/office/drawing/2014/main" id="{9E09037C-6984-0BBA-9982-DB887FB698AE}"/>
              </a:ext>
            </a:extLst>
          </p:cNvPr>
          <p:cNvGraphicFramePr/>
          <p:nvPr/>
        </p:nvGraphicFramePr>
        <p:xfrm>
          <a:off x="628650" y="1825625"/>
          <a:ext cx="7886700" cy="4111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0F0CD2C-D6BC-F7B8-C340-0CC76D8BAC5A}"/>
              </a:ext>
            </a:extLst>
          </p:cNvPr>
          <p:cNvSpPr>
            <a:spLocks noGrp="1"/>
          </p:cNvSpPr>
          <p:nvPr>
            <p:ph type="sldNum" sz="quarter" idx="12"/>
          </p:nvPr>
        </p:nvSpPr>
        <p:spPr/>
        <p:txBody>
          <a:bodyPr/>
          <a:lstStyle/>
          <a:p>
            <a:fld id="{060017E3-0CEB-4BA9-92AF-EFA2BF5396E5}" type="slidenum">
              <a:rPr lang="en-US" smtClean="0"/>
              <a:t>16</a:t>
            </a:fld>
            <a:endParaRPr lang="en-US" dirty="0"/>
          </a:p>
        </p:txBody>
      </p:sp>
    </p:spTree>
    <p:custDataLst>
      <p:tags r:id="rId1"/>
    </p:custDataLst>
    <p:extLst>
      <p:ext uri="{BB962C8B-B14F-4D97-AF65-F5344CB8AC3E}">
        <p14:creationId xmlns:p14="http://schemas.microsoft.com/office/powerpoint/2010/main" val="3042138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6B67180-AD99-C754-7FF2-C1CE00554CF0}"/>
              </a:ext>
            </a:extLst>
          </p:cNvPr>
          <p:cNvSpPr>
            <a:spLocks noGrp="1"/>
          </p:cNvSpPr>
          <p:nvPr>
            <p:ph type="title"/>
          </p:nvPr>
        </p:nvSpPr>
        <p:spPr>
          <a:xfrm>
            <a:off x="682536" y="1396686"/>
            <a:ext cx="2822664" cy="4064628"/>
          </a:xfrm>
        </p:spPr>
        <p:txBody>
          <a:bodyPr>
            <a:normAutofit/>
          </a:bodyPr>
          <a:lstStyle/>
          <a:p>
            <a:pPr algn="ctr"/>
            <a:r>
              <a:rPr lang="en-US" b="1" dirty="0">
                <a:solidFill>
                  <a:srgbClr val="FFFFFF"/>
                </a:solidFill>
              </a:rPr>
              <a:t>Application Process Summary</a:t>
            </a:r>
          </a:p>
        </p:txBody>
      </p:sp>
      <p:sp>
        <p:nvSpPr>
          <p:cNvPr id="27"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8"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F3D5F3AA-B3A3-8247-CBF5-05395AE2B475}"/>
              </a:ext>
            </a:extLst>
          </p:cNvPr>
          <p:cNvSpPr>
            <a:spLocks noGrp="1"/>
          </p:cNvSpPr>
          <p:nvPr>
            <p:ph idx="1"/>
          </p:nvPr>
        </p:nvSpPr>
        <p:spPr>
          <a:xfrm>
            <a:off x="4027614" y="1526033"/>
            <a:ext cx="4487736" cy="3935281"/>
          </a:xfrm>
        </p:spPr>
        <p:txBody>
          <a:bodyPr>
            <a:noAutofit/>
          </a:bodyPr>
          <a:lstStyle/>
          <a:p>
            <a:pPr marL="0" indent="0">
              <a:buNone/>
            </a:pPr>
            <a:r>
              <a:rPr lang="en-US" altLang="en-US" sz="2300" dirty="0" bmk="">
                <a:solidFill>
                  <a:schemeClr val="tx1"/>
                </a:solidFill>
                <a:ea typeface="Calibri" pitchFamily="34" charset="0"/>
                <a:cs typeface="Times New Roman" panose="02020603050405020304" pitchFamily="18" charset="0"/>
              </a:rPr>
              <a:t>The PE Application process begins with the QE entering all client reported information into MPEP which makes the PE determination. If verbal information is obtained without paper application, you must print the signature page from MPEP. The application is then automatically forwarded to HHS via MPEP for ongoing Medicaid determination, if client requested. Submission of paper documentation to HHS is not needed</a:t>
            </a:r>
            <a:endParaRPr lang="en-US" sz="2300" dirty="0"/>
          </a:p>
        </p:txBody>
      </p:sp>
      <p:sp>
        <p:nvSpPr>
          <p:cNvPr id="5" name="Slide Number Placeholder 4">
            <a:extLst>
              <a:ext uri="{FF2B5EF4-FFF2-40B4-BE49-F238E27FC236}">
                <a16:creationId xmlns:a16="http://schemas.microsoft.com/office/drawing/2014/main" id="{F659B240-B35A-A6B9-D213-2275CFA4CD77}"/>
              </a:ext>
            </a:extLst>
          </p:cNvPr>
          <p:cNvSpPr>
            <a:spLocks noGrp="1"/>
          </p:cNvSpPr>
          <p:nvPr>
            <p:ph type="sldNum" sz="quarter" idx="12"/>
          </p:nvPr>
        </p:nvSpPr>
        <p:spPr/>
        <p:txBody>
          <a:bodyPr/>
          <a:lstStyle/>
          <a:p>
            <a:fld id="{060017E3-0CEB-4BA9-92AF-EFA2BF5396E5}" type="slidenum">
              <a:rPr lang="en-US" smtClean="0"/>
              <a:t>17</a:t>
            </a:fld>
            <a:endParaRPr lang="en-US" dirty="0"/>
          </a:p>
        </p:txBody>
      </p:sp>
    </p:spTree>
    <p:custDataLst>
      <p:tags r:id="rId1"/>
    </p:custDataLst>
    <p:extLst>
      <p:ext uri="{BB962C8B-B14F-4D97-AF65-F5344CB8AC3E}">
        <p14:creationId xmlns:p14="http://schemas.microsoft.com/office/powerpoint/2010/main" val="1136274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54EB41-90D0-9E00-E294-D46D2D046AF1}"/>
              </a:ext>
            </a:extLst>
          </p:cNvPr>
          <p:cNvSpPr>
            <a:spLocks noGrp="1"/>
          </p:cNvSpPr>
          <p:nvPr>
            <p:ph idx="1"/>
          </p:nvPr>
        </p:nvSpPr>
        <p:spPr/>
        <p:txBody>
          <a:bodyPr anchor="ctr">
            <a:noAutofit/>
          </a:bodyPr>
          <a:lstStyle/>
          <a:p>
            <a:pPr marL="109537" indent="0">
              <a:spcAft>
                <a:spcPts val="600"/>
              </a:spcAft>
              <a:buNone/>
            </a:pPr>
            <a:r>
              <a:rPr lang="en-US" sz="1800" dirty="0">
                <a:latin typeface="+mj-lt"/>
                <a:cs typeface="Times New Roman" panose="02020603050405020304" pitchFamily="18" charset="0"/>
              </a:rPr>
              <a:t>PE has very specific rules regarding eligibility determination.  These rules determine the acceptance and denial of benefits and the eligibility for Presumptive Types.</a:t>
            </a:r>
          </a:p>
          <a:p>
            <a:pPr marL="452437" indent="-342900">
              <a:spcAft>
                <a:spcPts val="600"/>
              </a:spcAft>
            </a:pPr>
            <a:r>
              <a:rPr lang="en-US" sz="1800" dirty="0">
                <a:latin typeface="+mj-lt"/>
                <a:cs typeface="Times New Roman" panose="02020603050405020304" pitchFamily="18" charset="0"/>
              </a:rPr>
              <a:t>Must be an </a:t>
            </a:r>
            <a:r>
              <a:rPr lang="en-US" sz="1800" b="1" dirty="0">
                <a:latin typeface="+mj-lt"/>
                <a:cs typeface="Times New Roman" panose="02020603050405020304" pitchFamily="18" charset="0"/>
              </a:rPr>
              <a:t>Iowa Resident</a:t>
            </a:r>
          </a:p>
          <a:p>
            <a:pPr marL="452437" indent="-342900"/>
            <a:r>
              <a:rPr lang="en-US" sz="1800" dirty="0">
                <a:latin typeface="+mj-lt"/>
                <a:cs typeface="Times New Roman" panose="02020603050405020304" pitchFamily="18" charset="0"/>
              </a:rPr>
              <a:t>Must be </a:t>
            </a:r>
            <a:r>
              <a:rPr lang="en-US" sz="1800" b="1" dirty="0">
                <a:latin typeface="+mj-lt"/>
                <a:cs typeface="Times New Roman" panose="02020603050405020304" pitchFamily="18" charset="0"/>
              </a:rPr>
              <a:t>US citizen or qualified alien                     	</a:t>
            </a:r>
          </a:p>
          <a:p>
            <a:pPr marL="800100" lvl="1" indent="-342900">
              <a:spcAft>
                <a:spcPts val="600"/>
              </a:spcAft>
            </a:pPr>
            <a:r>
              <a:rPr lang="en-US" i="1" dirty="0">
                <a:solidFill>
                  <a:schemeClr val="tx1">
                    <a:lumMod val="75000"/>
                    <a:lumOff val="25000"/>
                  </a:schemeClr>
                </a:solidFill>
                <a:latin typeface="+mj-lt"/>
                <a:cs typeface="Times New Roman" panose="02020603050405020304" pitchFamily="18" charset="0"/>
              </a:rPr>
              <a:t>Exceptions:  Pregnant Women and Breast and Cervical Cancer Treatment (BCCT)  Applicants</a:t>
            </a:r>
          </a:p>
          <a:p>
            <a:pPr marL="452437" indent="-342900">
              <a:lnSpc>
                <a:spcPts val="2600"/>
              </a:lnSpc>
            </a:pPr>
            <a:r>
              <a:rPr lang="en-US" sz="1800" dirty="0">
                <a:latin typeface="+mj-lt"/>
                <a:cs typeface="Times New Roman" panose="02020603050405020304" pitchFamily="18" charset="0"/>
              </a:rPr>
              <a:t>PE  based on the </a:t>
            </a:r>
            <a:r>
              <a:rPr lang="en-US" sz="1800" b="1" u="sng" dirty="0">
                <a:latin typeface="+mj-lt"/>
                <a:cs typeface="Times New Roman" panose="02020603050405020304" pitchFamily="18" charset="0"/>
              </a:rPr>
              <a:t>applicant statements </a:t>
            </a:r>
            <a:r>
              <a:rPr lang="en-US" sz="1800" dirty="0">
                <a:latin typeface="+mj-lt"/>
                <a:cs typeface="Times New Roman" panose="02020603050405020304" pitchFamily="18" charset="0"/>
              </a:rPr>
              <a:t>regarding circumstances and income; </a:t>
            </a:r>
            <a:r>
              <a:rPr lang="en-US" sz="1800" b="1" dirty="0">
                <a:latin typeface="+mj-lt"/>
                <a:cs typeface="Times New Roman" panose="02020603050405020304" pitchFamily="18" charset="0"/>
              </a:rPr>
              <a:t>self-attestation</a:t>
            </a:r>
          </a:p>
          <a:p>
            <a:pPr marL="452437" indent="-342900">
              <a:spcBef>
                <a:spcPts val="600"/>
              </a:spcBef>
              <a:spcAft>
                <a:spcPts val="600"/>
              </a:spcAft>
            </a:pPr>
            <a:r>
              <a:rPr lang="en-US" sz="1800" dirty="0">
                <a:latin typeface="+mj-lt"/>
                <a:cs typeface="Times New Roman" panose="02020603050405020304" pitchFamily="18" charset="0"/>
              </a:rPr>
              <a:t>PE is </a:t>
            </a:r>
            <a:r>
              <a:rPr lang="en-US" sz="1800" b="1" dirty="0">
                <a:latin typeface="+mj-lt"/>
                <a:cs typeface="Times New Roman" panose="02020603050405020304" pitchFamily="18" charset="0"/>
              </a:rPr>
              <a:t>not retroactive</a:t>
            </a:r>
          </a:p>
          <a:p>
            <a:pPr marL="452437" indent="-342900"/>
            <a:r>
              <a:rPr lang="en-US" sz="1800" dirty="0">
                <a:latin typeface="+mj-lt"/>
                <a:cs typeface="Times New Roman" panose="02020603050405020304" pitchFamily="18" charset="0"/>
              </a:rPr>
              <a:t>Applicant may </a:t>
            </a:r>
            <a:r>
              <a:rPr lang="en-US" sz="1800" b="1" u="sng" dirty="0">
                <a:latin typeface="+mj-lt"/>
                <a:cs typeface="Times New Roman" panose="02020603050405020304" pitchFamily="18" charset="0"/>
              </a:rPr>
              <a:t>not</a:t>
            </a:r>
            <a:r>
              <a:rPr lang="en-US" sz="1800" b="1" dirty="0">
                <a:latin typeface="+mj-lt"/>
                <a:cs typeface="Times New Roman" panose="02020603050405020304" pitchFamily="18" charset="0"/>
              </a:rPr>
              <a:t> </a:t>
            </a:r>
            <a:r>
              <a:rPr lang="en-US" sz="1800" dirty="0">
                <a:latin typeface="+mj-lt"/>
                <a:cs typeface="Times New Roman" panose="02020603050405020304" pitchFamily="18" charset="0"/>
              </a:rPr>
              <a:t>have received PE in past 12 months </a:t>
            </a:r>
          </a:p>
          <a:p>
            <a:pPr marL="800100" lvl="1" indent="-342900">
              <a:spcAft>
                <a:spcPts val="600"/>
              </a:spcAft>
            </a:pPr>
            <a:r>
              <a:rPr lang="en-US" i="1" dirty="0">
                <a:solidFill>
                  <a:schemeClr val="tx1">
                    <a:lumMod val="75000"/>
                    <a:lumOff val="25000"/>
                  </a:schemeClr>
                </a:solidFill>
                <a:latin typeface="+mj-lt"/>
                <a:cs typeface="Times New Roman" panose="02020603050405020304" pitchFamily="18" charset="0"/>
              </a:rPr>
              <a:t>Exceptions:  Pregnant Women and BCCT Applicants</a:t>
            </a:r>
          </a:p>
          <a:p>
            <a:pPr marL="0" indent="0">
              <a:buNone/>
            </a:pPr>
            <a:endParaRPr lang="en-US" sz="1800" dirty="0">
              <a:latin typeface="+mj-lt"/>
            </a:endParaRPr>
          </a:p>
        </p:txBody>
      </p:sp>
      <p:sp>
        <p:nvSpPr>
          <p:cNvPr id="5" name="Title 1">
            <a:extLst>
              <a:ext uri="{FF2B5EF4-FFF2-40B4-BE49-F238E27FC236}">
                <a16:creationId xmlns:a16="http://schemas.microsoft.com/office/drawing/2014/main" id="{D2F6199F-4429-ECA7-91DD-C44E81B180BB}"/>
              </a:ext>
            </a:extLst>
          </p:cNvPr>
          <p:cNvSpPr>
            <a:spLocks noGrp="1"/>
          </p:cNvSpPr>
          <p:nvPr>
            <p:ph type="title"/>
          </p:nvPr>
        </p:nvSpPr>
        <p:spPr>
          <a:xfrm>
            <a:off x="628650" y="365125"/>
            <a:ext cx="7886700" cy="1325563"/>
          </a:xfrm>
        </p:spPr>
        <p:txBody>
          <a:bodyPr/>
          <a:lstStyle/>
          <a:p>
            <a:r>
              <a:rPr lang="en-US" b="1" dirty="0"/>
              <a:t>PE Rules</a:t>
            </a:r>
          </a:p>
        </p:txBody>
      </p:sp>
      <p:sp>
        <p:nvSpPr>
          <p:cNvPr id="6" name="Slide Number Placeholder 5">
            <a:extLst>
              <a:ext uri="{FF2B5EF4-FFF2-40B4-BE49-F238E27FC236}">
                <a16:creationId xmlns:a16="http://schemas.microsoft.com/office/drawing/2014/main" id="{26FD1F8F-B35A-B280-42ED-C823D96EAA35}"/>
              </a:ext>
            </a:extLst>
          </p:cNvPr>
          <p:cNvSpPr>
            <a:spLocks noGrp="1"/>
          </p:cNvSpPr>
          <p:nvPr>
            <p:ph type="sldNum" sz="quarter" idx="12"/>
          </p:nvPr>
        </p:nvSpPr>
        <p:spPr/>
        <p:txBody>
          <a:bodyPr/>
          <a:lstStyle/>
          <a:p>
            <a:fld id="{060017E3-0CEB-4BA9-92AF-EFA2BF5396E5}" type="slidenum">
              <a:rPr lang="en-US" smtClean="0"/>
              <a:t>18</a:t>
            </a:fld>
            <a:endParaRPr lang="en-US" dirty="0"/>
          </a:p>
        </p:txBody>
      </p:sp>
    </p:spTree>
    <p:custDataLst>
      <p:tags r:id="rId1"/>
    </p:custDataLst>
    <p:extLst>
      <p:ext uri="{BB962C8B-B14F-4D97-AF65-F5344CB8AC3E}">
        <p14:creationId xmlns:p14="http://schemas.microsoft.com/office/powerpoint/2010/main" val="3557607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4F22-7A4B-53A4-9D2E-921660F77FB8}"/>
              </a:ext>
            </a:extLst>
          </p:cNvPr>
          <p:cNvSpPr>
            <a:spLocks noGrp="1"/>
          </p:cNvSpPr>
          <p:nvPr>
            <p:ph type="title"/>
          </p:nvPr>
        </p:nvSpPr>
        <p:spPr/>
        <p:txBody>
          <a:bodyPr/>
          <a:lstStyle/>
          <a:p>
            <a:r>
              <a:rPr lang="en-US" b="1" dirty="0"/>
              <a:t>PE Self Attestation</a:t>
            </a:r>
          </a:p>
        </p:txBody>
      </p:sp>
      <p:graphicFrame>
        <p:nvGraphicFramePr>
          <p:cNvPr id="22" name="Content Placeholder 2">
            <a:extLst>
              <a:ext uri="{FF2B5EF4-FFF2-40B4-BE49-F238E27FC236}">
                <a16:creationId xmlns:a16="http://schemas.microsoft.com/office/drawing/2014/main" id="{75A24D81-4752-E3E4-5A3D-8B1D2DF49B25}"/>
              </a:ext>
            </a:extLst>
          </p:cNvPr>
          <p:cNvGraphicFramePr>
            <a:graphicFrameLocks noGrp="1"/>
          </p:cNvGraphicFramePr>
          <p:nvPr>
            <p:ph idx="1"/>
            <p:extLst>
              <p:ext uri="{D42A27DB-BD31-4B8C-83A1-F6EECF244321}">
                <p14:modId xmlns:p14="http://schemas.microsoft.com/office/powerpoint/2010/main" val="4162383936"/>
              </p:ext>
            </p:extLst>
          </p:nvPr>
        </p:nvGraphicFramePr>
        <p:xfrm>
          <a:off x="628650" y="1825625"/>
          <a:ext cx="7886700" cy="4112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6CAA9D1-78AB-65DC-DD3C-66E6AB5A1C0F}"/>
              </a:ext>
            </a:extLst>
          </p:cNvPr>
          <p:cNvSpPr>
            <a:spLocks noGrp="1"/>
          </p:cNvSpPr>
          <p:nvPr>
            <p:ph type="sldNum" sz="quarter" idx="12"/>
          </p:nvPr>
        </p:nvSpPr>
        <p:spPr/>
        <p:txBody>
          <a:bodyPr/>
          <a:lstStyle/>
          <a:p>
            <a:fld id="{060017E3-0CEB-4BA9-92AF-EFA2BF5396E5}" type="slidenum">
              <a:rPr lang="en-US" smtClean="0"/>
              <a:t>19</a:t>
            </a:fld>
            <a:endParaRPr lang="en-US" dirty="0"/>
          </a:p>
        </p:txBody>
      </p:sp>
    </p:spTree>
    <p:custDataLst>
      <p:tags r:id="rId1"/>
    </p:custDataLst>
    <p:extLst>
      <p:ext uri="{BB962C8B-B14F-4D97-AF65-F5344CB8AC3E}">
        <p14:creationId xmlns:p14="http://schemas.microsoft.com/office/powerpoint/2010/main" val="222881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89C0EB-875A-C82F-BB61-11F4A7F8A7B9}"/>
              </a:ext>
            </a:extLst>
          </p:cNvPr>
          <p:cNvSpPr>
            <a:spLocks noGrp="1"/>
          </p:cNvSpPr>
          <p:nvPr>
            <p:ph type="title"/>
          </p:nvPr>
        </p:nvSpPr>
        <p:spPr>
          <a:xfrm>
            <a:off x="1037673" y="348865"/>
            <a:ext cx="7288583" cy="1576446"/>
          </a:xfrm>
        </p:spPr>
        <p:txBody>
          <a:bodyPr anchor="ctr">
            <a:normAutofit/>
          </a:bodyPr>
          <a:lstStyle/>
          <a:p>
            <a:r>
              <a:rPr lang="en-US" sz="3500" dirty="0">
                <a:solidFill>
                  <a:srgbClr val="FFFFFF"/>
                </a:solidFill>
              </a:rPr>
              <a:t>Presumptive Eligibility Training Agenda</a:t>
            </a:r>
          </a:p>
        </p:txBody>
      </p:sp>
      <p:graphicFrame>
        <p:nvGraphicFramePr>
          <p:cNvPr id="6" name="Content Placeholder 2">
            <a:extLst>
              <a:ext uri="{FF2B5EF4-FFF2-40B4-BE49-F238E27FC236}">
                <a16:creationId xmlns:a16="http://schemas.microsoft.com/office/drawing/2014/main" id="{773D7778-3AB2-6826-DFAE-6B8CE588B6D0}"/>
              </a:ext>
            </a:extLst>
          </p:cNvPr>
          <p:cNvGraphicFramePr>
            <a:graphicFrameLocks noGrp="1"/>
          </p:cNvGraphicFramePr>
          <p:nvPr>
            <p:ph idx="1"/>
            <p:extLst>
              <p:ext uri="{D42A27DB-BD31-4B8C-83A1-F6EECF244321}">
                <p14:modId xmlns:p14="http://schemas.microsoft.com/office/powerpoint/2010/main" val="1041414188"/>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1CC12A6-1F7E-09F9-8E1A-96382383C061}"/>
              </a:ext>
            </a:extLst>
          </p:cNvPr>
          <p:cNvSpPr>
            <a:spLocks noGrp="1"/>
          </p:cNvSpPr>
          <p:nvPr>
            <p:ph type="sldNum" sz="quarter" idx="12"/>
          </p:nvPr>
        </p:nvSpPr>
        <p:spPr/>
        <p:txBody>
          <a:bodyPr/>
          <a:lstStyle/>
          <a:p>
            <a:fld id="{060017E3-0CEB-4BA9-92AF-EFA2BF5396E5}" type="slidenum">
              <a:rPr lang="en-US" smtClean="0"/>
              <a:t>2</a:t>
            </a:fld>
            <a:endParaRPr lang="en-US" dirty="0"/>
          </a:p>
        </p:txBody>
      </p:sp>
    </p:spTree>
    <p:custDataLst>
      <p:tags r:id="rId1"/>
    </p:custDataLst>
    <p:extLst>
      <p:ext uri="{BB962C8B-B14F-4D97-AF65-F5344CB8AC3E}">
        <p14:creationId xmlns:p14="http://schemas.microsoft.com/office/powerpoint/2010/main" val="1130503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0345-E5BD-15E2-AF99-3085B88B8188}"/>
              </a:ext>
            </a:extLst>
          </p:cNvPr>
          <p:cNvSpPr>
            <a:spLocks noGrp="1"/>
          </p:cNvSpPr>
          <p:nvPr>
            <p:ph type="title"/>
          </p:nvPr>
        </p:nvSpPr>
        <p:spPr/>
        <p:txBody>
          <a:bodyPr>
            <a:normAutofit/>
          </a:bodyPr>
          <a:lstStyle/>
          <a:p>
            <a:r>
              <a:rPr lang="en-US" b="1" dirty="0"/>
              <a:t>PE Self Attestation (Continued)</a:t>
            </a:r>
          </a:p>
        </p:txBody>
      </p:sp>
      <p:sp>
        <p:nvSpPr>
          <p:cNvPr id="3" name="Content Placeholder 2">
            <a:extLst>
              <a:ext uri="{FF2B5EF4-FFF2-40B4-BE49-F238E27FC236}">
                <a16:creationId xmlns:a16="http://schemas.microsoft.com/office/drawing/2014/main" id="{184E36D8-6295-A41F-F0D7-9E14C2B9ECA9}"/>
              </a:ext>
            </a:extLst>
          </p:cNvPr>
          <p:cNvSpPr>
            <a:spLocks noGrp="1"/>
          </p:cNvSpPr>
          <p:nvPr>
            <p:ph idx="1"/>
          </p:nvPr>
        </p:nvSpPr>
        <p:spPr/>
        <p:txBody>
          <a:bodyPr>
            <a:normAutofit/>
          </a:bodyPr>
          <a:lstStyle/>
          <a:p>
            <a:pPr lvl="1"/>
            <a:r>
              <a:rPr lang="en-US" sz="2300" dirty="0"/>
              <a:t>A QE who becomes aware of discrepancies or questionable information reported by an applicant must clarify the situation with the household</a:t>
            </a:r>
            <a:br>
              <a:rPr lang="en-US" sz="2300" dirty="0"/>
            </a:br>
            <a:endParaRPr lang="en-US" sz="2300" dirty="0"/>
          </a:p>
          <a:p>
            <a:r>
              <a:rPr lang="en-US" sz="2600" dirty="0"/>
              <a:t>The </a:t>
            </a:r>
            <a:r>
              <a:rPr lang="en-US" sz="2600" b="1" dirty="0"/>
              <a:t>QE is responsible </a:t>
            </a:r>
            <a:r>
              <a:rPr lang="en-US" sz="2600" dirty="0"/>
              <a:t>for obtaining correct information about </a:t>
            </a:r>
            <a:r>
              <a:rPr lang="en-US" sz="2600" b="1" dirty="0"/>
              <a:t>ALL </a:t>
            </a:r>
            <a:r>
              <a:rPr lang="en-US" sz="2600" dirty="0"/>
              <a:t>people in the applicant’s household (including tax household) and </a:t>
            </a:r>
            <a:r>
              <a:rPr lang="en-US" sz="2600" b="1" dirty="0"/>
              <a:t>MUST</a:t>
            </a:r>
            <a:r>
              <a:rPr lang="en-US" sz="2600" dirty="0"/>
              <a:t> also ensure that all current income of anyone in the household is reported accurately. </a:t>
            </a:r>
          </a:p>
        </p:txBody>
      </p:sp>
      <p:sp>
        <p:nvSpPr>
          <p:cNvPr id="5" name="Slide Number Placeholder 4">
            <a:extLst>
              <a:ext uri="{FF2B5EF4-FFF2-40B4-BE49-F238E27FC236}">
                <a16:creationId xmlns:a16="http://schemas.microsoft.com/office/drawing/2014/main" id="{71CCDC45-26D4-8F70-7603-A35FCDB1AD09}"/>
              </a:ext>
            </a:extLst>
          </p:cNvPr>
          <p:cNvSpPr>
            <a:spLocks noGrp="1"/>
          </p:cNvSpPr>
          <p:nvPr>
            <p:ph type="sldNum" sz="quarter" idx="12"/>
          </p:nvPr>
        </p:nvSpPr>
        <p:spPr/>
        <p:txBody>
          <a:bodyPr/>
          <a:lstStyle/>
          <a:p>
            <a:fld id="{060017E3-0CEB-4BA9-92AF-EFA2BF5396E5}" type="slidenum">
              <a:rPr lang="en-US" smtClean="0"/>
              <a:t>20</a:t>
            </a:fld>
            <a:endParaRPr lang="en-US" dirty="0"/>
          </a:p>
        </p:txBody>
      </p:sp>
    </p:spTree>
    <p:custDataLst>
      <p:tags r:id="rId1"/>
    </p:custDataLst>
    <p:extLst>
      <p:ext uri="{BB962C8B-B14F-4D97-AF65-F5344CB8AC3E}">
        <p14:creationId xmlns:p14="http://schemas.microsoft.com/office/powerpoint/2010/main" val="1351741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A4FC-DE91-E5B7-10BB-120B8C4E0608}"/>
              </a:ext>
            </a:extLst>
          </p:cNvPr>
          <p:cNvSpPr>
            <a:spLocks noGrp="1"/>
          </p:cNvSpPr>
          <p:nvPr>
            <p:ph type="title"/>
          </p:nvPr>
        </p:nvSpPr>
        <p:spPr/>
        <p:txBody>
          <a:bodyPr/>
          <a:lstStyle/>
          <a:p>
            <a:r>
              <a:rPr lang="en-US" b="1" dirty="0"/>
              <a:t>PE Self Attestation (Continued)</a:t>
            </a:r>
          </a:p>
        </p:txBody>
      </p:sp>
      <p:sp>
        <p:nvSpPr>
          <p:cNvPr id="3" name="Content Placeholder 2">
            <a:extLst>
              <a:ext uri="{FF2B5EF4-FFF2-40B4-BE49-F238E27FC236}">
                <a16:creationId xmlns:a16="http://schemas.microsoft.com/office/drawing/2014/main" id="{77A9B06C-C10D-98AE-2139-2C8D4C491EB2}"/>
              </a:ext>
            </a:extLst>
          </p:cNvPr>
          <p:cNvSpPr>
            <a:spLocks noGrp="1"/>
          </p:cNvSpPr>
          <p:nvPr>
            <p:ph idx="1"/>
          </p:nvPr>
        </p:nvSpPr>
        <p:spPr/>
        <p:txBody>
          <a:bodyPr/>
          <a:lstStyle/>
          <a:p>
            <a:r>
              <a:rPr lang="en-US" sz="2400" dirty="0"/>
              <a:t>If the QE has information in their other office paperwork (e.g. SSN, income, other household members) that is not reported on the PE/Medicaid application, this is a discrepancy the </a:t>
            </a:r>
            <a:r>
              <a:rPr lang="en-US" sz="2400" b="1" dirty="0"/>
              <a:t>QE is required</a:t>
            </a:r>
            <a:r>
              <a:rPr lang="en-US" sz="2400" dirty="0"/>
              <a:t> to clarify. </a:t>
            </a:r>
          </a:p>
          <a:p>
            <a:endParaRPr lang="en-US" sz="2400" dirty="0"/>
          </a:p>
          <a:p>
            <a:r>
              <a:rPr lang="en-US" sz="2400" b="1" dirty="0"/>
              <a:t>QE who fails to ensure that complete and accurate information is obtained from the applicant and entered into MPEP may lose the certification to act as QE and process PE applications. </a:t>
            </a:r>
          </a:p>
          <a:p>
            <a:endParaRPr lang="en-US" dirty="0"/>
          </a:p>
        </p:txBody>
      </p:sp>
      <p:sp>
        <p:nvSpPr>
          <p:cNvPr id="5" name="Slide Number Placeholder 4">
            <a:extLst>
              <a:ext uri="{FF2B5EF4-FFF2-40B4-BE49-F238E27FC236}">
                <a16:creationId xmlns:a16="http://schemas.microsoft.com/office/drawing/2014/main" id="{DA7A14F7-6BEB-AF88-FAA2-65085918EA5E}"/>
              </a:ext>
            </a:extLst>
          </p:cNvPr>
          <p:cNvSpPr>
            <a:spLocks noGrp="1"/>
          </p:cNvSpPr>
          <p:nvPr>
            <p:ph type="sldNum" sz="quarter" idx="12"/>
          </p:nvPr>
        </p:nvSpPr>
        <p:spPr/>
        <p:txBody>
          <a:bodyPr/>
          <a:lstStyle/>
          <a:p>
            <a:fld id="{060017E3-0CEB-4BA9-92AF-EFA2BF5396E5}" type="slidenum">
              <a:rPr lang="en-US" smtClean="0"/>
              <a:t>21</a:t>
            </a:fld>
            <a:endParaRPr lang="en-US" dirty="0"/>
          </a:p>
        </p:txBody>
      </p:sp>
    </p:spTree>
    <p:custDataLst>
      <p:tags r:id="rId1"/>
    </p:custDataLst>
    <p:extLst>
      <p:ext uri="{BB962C8B-B14F-4D97-AF65-F5344CB8AC3E}">
        <p14:creationId xmlns:p14="http://schemas.microsoft.com/office/powerpoint/2010/main" val="2794360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B06D2-5B3B-0E48-F4FB-816D10860451}"/>
              </a:ext>
            </a:extLst>
          </p:cNvPr>
          <p:cNvSpPr>
            <a:spLocks noGrp="1"/>
          </p:cNvSpPr>
          <p:nvPr>
            <p:ph type="title"/>
          </p:nvPr>
        </p:nvSpPr>
        <p:spPr/>
        <p:txBody>
          <a:bodyPr>
            <a:normAutofit/>
          </a:bodyPr>
          <a:lstStyle/>
          <a:p>
            <a:r>
              <a:rPr lang="en-US" b="1" dirty="0"/>
              <a:t>PE Rules </a:t>
            </a:r>
          </a:p>
        </p:txBody>
      </p:sp>
      <p:sp>
        <p:nvSpPr>
          <p:cNvPr id="3" name="Content Placeholder 2">
            <a:extLst>
              <a:ext uri="{FF2B5EF4-FFF2-40B4-BE49-F238E27FC236}">
                <a16:creationId xmlns:a16="http://schemas.microsoft.com/office/drawing/2014/main" id="{4D47559D-7592-EC31-13F2-72900CBCEDBA}"/>
              </a:ext>
            </a:extLst>
          </p:cNvPr>
          <p:cNvSpPr>
            <a:spLocks noGrp="1"/>
          </p:cNvSpPr>
          <p:nvPr>
            <p:ph idx="1"/>
          </p:nvPr>
        </p:nvSpPr>
        <p:spPr/>
        <p:txBody>
          <a:bodyPr>
            <a:normAutofit/>
          </a:bodyPr>
          <a:lstStyle/>
          <a:p>
            <a:r>
              <a:rPr lang="en-US" sz="1900" b="1" dirty="0"/>
              <a:t>PE information </a:t>
            </a:r>
            <a:r>
              <a:rPr lang="en-US" sz="1900" dirty="0"/>
              <a:t>must be entered into MPEP exactly as documented on the application no later than three working days after receipt of the application</a:t>
            </a:r>
          </a:p>
          <a:p>
            <a:r>
              <a:rPr lang="en-US" sz="1900" dirty="0"/>
              <a:t>Enter information in MPEP as attested by applicant</a:t>
            </a:r>
          </a:p>
          <a:p>
            <a:r>
              <a:rPr lang="en-US" sz="1900" dirty="0"/>
              <a:t>All PE group applicants (PW, BCCT, Children &amp; Hospital groups) can opt out of ongoing Medicaid determination inside of MPEP at this time</a:t>
            </a:r>
          </a:p>
          <a:p>
            <a:pPr marL="342900" indent="-342900"/>
            <a:r>
              <a:rPr lang="en-US" sz="1900" dirty="0"/>
              <a:t>Applicants have the right to file an </a:t>
            </a:r>
            <a:r>
              <a:rPr lang="en-US" sz="1900" b="1" dirty="0"/>
              <a:t>appeal</a:t>
            </a:r>
            <a:r>
              <a:rPr lang="en-US" sz="1900" dirty="0"/>
              <a:t> of the Eligibility Decision, however Appeal Hearings are not granted for PE Medicaid Applications 441 Iowa Admin. Code 7.5(2)(a)(6)</a:t>
            </a:r>
          </a:p>
        </p:txBody>
      </p:sp>
      <p:sp>
        <p:nvSpPr>
          <p:cNvPr id="5" name="Rectangle: Rounded Corners 4">
            <a:extLst>
              <a:ext uri="{FF2B5EF4-FFF2-40B4-BE49-F238E27FC236}">
                <a16:creationId xmlns:a16="http://schemas.microsoft.com/office/drawing/2014/main" id="{DB723321-70C3-2AB1-2AEB-FAA1D1A63FD1}"/>
              </a:ext>
            </a:extLst>
          </p:cNvPr>
          <p:cNvSpPr/>
          <p:nvPr/>
        </p:nvSpPr>
        <p:spPr>
          <a:xfrm>
            <a:off x="894231" y="4806780"/>
            <a:ext cx="7621119" cy="13197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cs typeface="Times New Roman" panose="02020603050405020304" pitchFamily="18" charset="0"/>
              </a:rPr>
              <a:t>PE rules include the type of information the applicant needs to provide, as well as how and when  the applicant information is to be entered into the system.</a:t>
            </a:r>
            <a:endParaRPr lang="en-US" sz="2000" b="1" dirty="0">
              <a:cs typeface="Times New Roman" panose="02020603050405020304" pitchFamily="18" charset="0"/>
            </a:endParaRPr>
          </a:p>
        </p:txBody>
      </p:sp>
      <p:sp>
        <p:nvSpPr>
          <p:cNvPr id="6" name="Slide Number Placeholder 5">
            <a:extLst>
              <a:ext uri="{FF2B5EF4-FFF2-40B4-BE49-F238E27FC236}">
                <a16:creationId xmlns:a16="http://schemas.microsoft.com/office/drawing/2014/main" id="{9E0392D1-065D-DA42-30CB-180655EDF2F6}"/>
              </a:ext>
            </a:extLst>
          </p:cNvPr>
          <p:cNvSpPr>
            <a:spLocks noGrp="1"/>
          </p:cNvSpPr>
          <p:nvPr>
            <p:ph type="sldNum" sz="quarter" idx="12"/>
          </p:nvPr>
        </p:nvSpPr>
        <p:spPr/>
        <p:txBody>
          <a:bodyPr/>
          <a:lstStyle/>
          <a:p>
            <a:fld id="{060017E3-0CEB-4BA9-92AF-EFA2BF5396E5}" type="slidenum">
              <a:rPr lang="en-US" smtClean="0"/>
              <a:t>22</a:t>
            </a:fld>
            <a:endParaRPr lang="en-US" dirty="0"/>
          </a:p>
        </p:txBody>
      </p:sp>
    </p:spTree>
    <p:custDataLst>
      <p:tags r:id="rId1"/>
    </p:custDataLst>
    <p:extLst>
      <p:ext uri="{BB962C8B-B14F-4D97-AF65-F5344CB8AC3E}">
        <p14:creationId xmlns:p14="http://schemas.microsoft.com/office/powerpoint/2010/main" val="909604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F17B-A0DB-ECE1-8C8F-9D5C643B759F}"/>
              </a:ext>
            </a:extLst>
          </p:cNvPr>
          <p:cNvSpPr>
            <a:spLocks noGrp="1"/>
          </p:cNvSpPr>
          <p:nvPr>
            <p:ph type="title"/>
          </p:nvPr>
        </p:nvSpPr>
        <p:spPr/>
        <p:txBody>
          <a:bodyPr/>
          <a:lstStyle/>
          <a:p>
            <a:r>
              <a:rPr lang="en-US" b="1" dirty="0"/>
              <a:t>PE Rules (Continued)</a:t>
            </a:r>
          </a:p>
        </p:txBody>
      </p:sp>
      <p:sp>
        <p:nvSpPr>
          <p:cNvPr id="3" name="Content Placeholder 2">
            <a:extLst>
              <a:ext uri="{FF2B5EF4-FFF2-40B4-BE49-F238E27FC236}">
                <a16:creationId xmlns:a16="http://schemas.microsoft.com/office/drawing/2014/main" id="{256A0386-65F1-8528-0E19-4789369CE81C}"/>
              </a:ext>
            </a:extLst>
          </p:cNvPr>
          <p:cNvSpPr>
            <a:spLocks noGrp="1"/>
          </p:cNvSpPr>
          <p:nvPr>
            <p:ph idx="1"/>
          </p:nvPr>
        </p:nvSpPr>
        <p:spPr/>
        <p:txBody>
          <a:bodyPr/>
          <a:lstStyle/>
          <a:p>
            <a:pPr marL="342900" indent="-342900">
              <a:lnSpc>
                <a:spcPts val="2800"/>
              </a:lnSpc>
              <a:spcAft>
                <a:spcPts val="600"/>
              </a:spcAft>
            </a:pPr>
            <a:r>
              <a:rPr lang="en-US" sz="2400" dirty="0">
                <a:cs typeface="Times New Roman" panose="02020603050405020304" pitchFamily="18" charset="0"/>
              </a:rPr>
              <a:t>PE is granted on a </a:t>
            </a:r>
            <a:r>
              <a:rPr lang="en-US" sz="2400" b="1" dirty="0">
                <a:cs typeface="Times New Roman" panose="02020603050405020304" pitchFamily="18" charset="0"/>
              </a:rPr>
              <a:t>daily basis</a:t>
            </a:r>
            <a:r>
              <a:rPr lang="en-US" sz="2400" dirty="0">
                <a:cs typeface="Times New Roman" panose="02020603050405020304" pitchFamily="18" charset="0"/>
              </a:rPr>
              <a:t>, rather than monthly basis</a:t>
            </a:r>
          </a:p>
          <a:p>
            <a:pPr marL="342900" indent="-342900">
              <a:spcAft>
                <a:spcPts val="600"/>
              </a:spcAft>
            </a:pPr>
            <a:r>
              <a:rPr lang="en-US" sz="2400" b="1" dirty="0">
                <a:cs typeface="Times New Roman" panose="02020603050405020304" pitchFamily="18" charset="0"/>
              </a:rPr>
              <a:t>Coverage </a:t>
            </a:r>
            <a:r>
              <a:rPr lang="en-US" sz="2400" dirty="0">
                <a:cs typeface="Times New Roman" panose="02020603050405020304" pitchFamily="18" charset="0"/>
              </a:rPr>
              <a:t>through end of month after application month</a:t>
            </a:r>
          </a:p>
          <a:p>
            <a:pPr marL="800100" lvl="1" indent="-342900">
              <a:spcAft>
                <a:spcPts val="600"/>
              </a:spcAft>
            </a:pPr>
            <a:r>
              <a:rPr lang="en-US" sz="2400" dirty="0">
                <a:cs typeface="Times New Roman" panose="02020603050405020304" pitchFamily="18" charset="0"/>
              </a:rPr>
              <a:t>Note:  </a:t>
            </a:r>
          </a:p>
          <a:p>
            <a:pPr marL="1257300" lvl="2" indent="-342900">
              <a:spcAft>
                <a:spcPts val="600"/>
              </a:spcAft>
            </a:pPr>
            <a:r>
              <a:rPr lang="en-US" sz="2400" dirty="0">
                <a:solidFill>
                  <a:schemeClr val="tx1">
                    <a:lumMod val="75000"/>
                    <a:lumOff val="25000"/>
                  </a:schemeClr>
                </a:solidFill>
                <a:cs typeface="Times New Roman" panose="02020603050405020304" pitchFamily="18" charset="0"/>
              </a:rPr>
              <a:t>PE may end earlier, if the ongoing Medicaid  eligibility determination is made</a:t>
            </a:r>
          </a:p>
          <a:p>
            <a:pPr marL="1257300" lvl="2" indent="-342900"/>
            <a:r>
              <a:rPr lang="en-US" sz="2400" dirty="0">
                <a:solidFill>
                  <a:schemeClr val="tx1">
                    <a:lumMod val="75000"/>
                    <a:lumOff val="25000"/>
                  </a:schemeClr>
                </a:solidFill>
                <a:cs typeface="Times New Roman" panose="02020603050405020304" pitchFamily="18" charset="0"/>
              </a:rPr>
              <a:t>PE may continue longer, if the ongoing                    Medicaid application is in a pending status</a:t>
            </a:r>
          </a:p>
          <a:p>
            <a:endParaRPr lang="en-US" dirty="0"/>
          </a:p>
        </p:txBody>
      </p:sp>
      <p:sp>
        <p:nvSpPr>
          <p:cNvPr id="5" name="Slide Number Placeholder 4">
            <a:extLst>
              <a:ext uri="{FF2B5EF4-FFF2-40B4-BE49-F238E27FC236}">
                <a16:creationId xmlns:a16="http://schemas.microsoft.com/office/drawing/2014/main" id="{B5547479-6D7F-7593-20EF-44C5A456CF1E}"/>
              </a:ext>
            </a:extLst>
          </p:cNvPr>
          <p:cNvSpPr>
            <a:spLocks noGrp="1"/>
          </p:cNvSpPr>
          <p:nvPr>
            <p:ph type="sldNum" sz="quarter" idx="12"/>
          </p:nvPr>
        </p:nvSpPr>
        <p:spPr/>
        <p:txBody>
          <a:bodyPr/>
          <a:lstStyle/>
          <a:p>
            <a:fld id="{060017E3-0CEB-4BA9-92AF-EFA2BF5396E5}" type="slidenum">
              <a:rPr lang="en-US" smtClean="0"/>
              <a:t>23</a:t>
            </a:fld>
            <a:endParaRPr lang="en-US" dirty="0"/>
          </a:p>
        </p:txBody>
      </p:sp>
      <p:sp>
        <p:nvSpPr>
          <p:cNvPr id="4" name="Rectangle: Rounded Corners 3">
            <a:extLst>
              <a:ext uri="{FF2B5EF4-FFF2-40B4-BE49-F238E27FC236}">
                <a16:creationId xmlns:a16="http://schemas.microsoft.com/office/drawing/2014/main" id="{CCC1B3B2-46D9-6999-B9F7-E567E4622F61}"/>
              </a:ext>
            </a:extLst>
          </p:cNvPr>
          <p:cNvSpPr/>
          <p:nvPr/>
        </p:nvSpPr>
        <p:spPr>
          <a:xfrm>
            <a:off x="761440" y="4876800"/>
            <a:ext cx="7621119" cy="9448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PE Rules determine the type of benefits for which the applicant is eligible and the length of time for which those benefits are available</a:t>
            </a:r>
            <a:endParaRPr lang="en-US" sz="2000" b="1" dirty="0">
              <a:cs typeface="Times New Roman" panose="02020603050405020304" pitchFamily="18" charset="0"/>
            </a:endParaRPr>
          </a:p>
        </p:txBody>
      </p:sp>
    </p:spTree>
    <p:custDataLst>
      <p:tags r:id="rId1"/>
    </p:custDataLst>
    <p:extLst>
      <p:ext uri="{BB962C8B-B14F-4D97-AF65-F5344CB8AC3E}">
        <p14:creationId xmlns:p14="http://schemas.microsoft.com/office/powerpoint/2010/main" val="1620422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43C754E8-DF4D-7084-EF7E-3C02F08C6D13}"/>
              </a:ext>
            </a:extLst>
          </p:cNvPr>
          <p:cNvSpPr>
            <a:spLocks noGrp="1"/>
          </p:cNvSpPr>
          <p:nvPr>
            <p:ph type="title"/>
          </p:nvPr>
        </p:nvSpPr>
        <p:spPr>
          <a:xfrm>
            <a:off x="986118" y="735106"/>
            <a:ext cx="7540322" cy="2928470"/>
          </a:xfrm>
        </p:spPr>
        <p:txBody>
          <a:bodyPr vert="horz" lIns="91440" tIns="45720" rIns="91440" bIns="45720" rtlCol="0" anchor="b">
            <a:normAutofit/>
          </a:bodyPr>
          <a:lstStyle/>
          <a:p>
            <a:pPr defTabSz="914400"/>
            <a:r>
              <a:rPr lang="en-US" sz="4200" b="1" kern="1200" dirty="0">
                <a:solidFill>
                  <a:srgbClr val="FFFFFF"/>
                </a:solidFill>
                <a:latin typeface="+mj-lt"/>
                <a:ea typeface="+mj-ea"/>
                <a:cs typeface="+mj-cs"/>
              </a:rPr>
              <a:t>Hospital Groups Name Change </a:t>
            </a:r>
            <a:br>
              <a:rPr lang="en-US" sz="4200" b="1" kern="1200" dirty="0">
                <a:solidFill>
                  <a:srgbClr val="FFFFFF"/>
                </a:solidFill>
                <a:latin typeface="+mj-lt"/>
                <a:ea typeface="+mj-ea"/>
                <a:cs typeface="+mj-cs"/>
              </a:rPr>
            </a:br>
            <a:r>
              <a:rPr lang="en-US" sz="4200" b="1" kern="1200" dirty="0">
                <a:solidFill>
                  <a:srgbClr val="FFFFFF"/>
                </a:solidFill>
                <a:latin typeface="+mj-lt"/>
                <a:ea typeface="+mj-ea"/>
                <a:cs typeface="+mj-cs"/>
              </a:rPr>
              <a:t>(Adults and Children)</a:t>
            </a:r>
            <a:endParaRPr lang="en-US" sz="4200" kern="1200" dirty="0">
              <a:solidFill>
                <a:srgbClr val="FFFFFF"/>
              </a:solidFill>
              <a:latin typeface="+mj-lt"/>
              <a:ea typeface="+mj-ea"/>
              <a:cs typeface="+mj-cs"/>
            </a:endParaRPr>
          </a:p>
        </p:txBody>
      </p:sp>
      <p:sp>
        <p:nvSpPr>
          <p:cNvPr id="7" name="Text Placeholder 6">
            <a:extLst>
              <a:ext uri="{FF2B5EF4-FFF2-40B4-BE49-F238E27FC236}">
                <a16:creationId xmlns:a16="http://schemas.microsoft.com/office/drawing/2014/main" id="{78D8242E-0C82-837D-30FD-FFCEB23D326A}"/>
              </a:ext>
            </a:extLst>
          </p:cNvPr>
          <p:cNvSpPr>
            <a:spLocks noGrp="1"/>
          </p:cNvSpPr>
          <p:nvPr>
            <p:ph type="body" idx="1"/>
          </p:nvPr>
        </p:nvSpPr>
        <p:spPr>
          <a:xfrm>
            <a:off x="1013011" y="4870824"/>
            <a:ext cx="7504463" cy="1458258"/>
          </a:xfrm>
        </p:spPr>
        <p:txBody>
          <a:bodyPr vert="horz" lIns="91440" tIns="45720" rIns="91440" bIns="45720" rtlCol="0" anchor="ctr">
            <a:normAutofit/>
          </a:bodyPr>
          <a:lstStyle/>
          <a:p>
            <a:pPr marL="285750" indent="-285750" defTabSz="914400">
              <a:spcBef>
                <a:spcPts val="1000"/>
              </a:spcBef>
              <a:buFont typeface="Arial" panose="020B0604020202020204" pitchFamily="34" charset="0"/>
              <a:buChar char="•"/>
            </a:pPr>
            <a:r>
              <a:rPr lang="en-US" sz="2000" kern="1200" dirty="0">
                <a:solidFill>
                  <a:schemeClr val="tx1"/>
                </a:solidFill>
                <a:latin typeface="+mn-lt"/>
                <a:ea typeface="+mn-ea"/>
                <a:cs typeface="+mn-cs"/>
              </a:rPr>
              <a:t>MPEP still shows </a:t>
            </a:r>
            <a:r>
              <a:rPr lang="en-US" sz="2000" b="1" kern="1200" dirty="0">
                <a:solidFill>
                  <a:schemeClr val="tx1"/>
                </a:solidFill>
                <a:latin typeface="+mn-lt"/>
                <a:ea typeface="+mn-ea"/>
                <a:cs typeface="+mn-cs"/>
              </a:rPr>
              <a:t>Hospital</a:t>
            </a:r>
            <a:r>
              <a:rPr lang="en-US" sz="2000" kern="1200" dirty="0">
                <a:solidFill>
                  <a:schemeClr val="tx1"/>
                </a:solidFill>
                <a:latin typeface="+mn-lt"/>
                <a:ea typeface="+mn-ea"/>
                <a:cs typeface="+mn-cs"/>
              </a:rPr>
              <a:t> group</a:t>
            </a:r>
          </a:p>
          <a:p>
            <a:pPr marL="285750" indent="-285750" defTabSz="914400">
              <a:spcBef>
                <a:spcPts val="1000"/>
              </a:spcBef>
              <a:buFont typeface="Arial" panose="020B0604020202020204" pitchFamily="34" charset="0"/>
              <a:buChar char="•"/>
            </a:pPr>
            <a:r>
              <a:rPr lang="en-US" sz="2000" kern="1200" dirty="0">
                <a:solidFill>
                  <a:schemeClr val="tx1"/>
                </a:solidFill>
                <a:latin typeface="+mn-lt"/>
                <a:ea typeface="+mn-ea"/>
                <a:cs typeface="+mn-cs"/>
              </a:rPr>
              <a:t>Adults &amp; Children is the actual group</a:t>
            </a:r>
          </a:p>
          <a:p>
            <a:pPr marL="628650" lvl="1" indent="-285750" defTabSz="914400">
              <a:spcBef>
                <a:spcPts val="1000"/>
              </a:spcBef>
              <a:buFont typeface="Arial" panose="020B0604020202020204" pitchFamily="34" charset="0"/>
              <a:buChar char="•"/>
            </a:pPr>
            <a:r>
              <a:rPr lang="en-US" sz="2000" kern="1200" dirty="0">
                <a:solidFill>
                  <a:schemeClr val="tx1"/>
                </a:solidFill>
                <a:latin typeface="+mn-lt"/>
                <a:ea typeface="+mn-ea"/>
                <a:cs typeface="+mn-cs"/>
              </a:rPr>
              <a:t>Any QE approved for Hospital can use Adults &amp; Children PE category</a:t>
            </a:r>
          </a:p>
        </p:txBody>
      </p:sp>
      <p:sp>
        <p:nvSpPr>
          <p:cNvPr id="2" name="Slide Number Placeholder 1">
            <a:extLst>
              <a:ext uri="{FF2B5EF4-FFF2-40B4-BE49-F238E27FC236}">
                <a16:creationId xmlns:a16="http://schemas.microsoft.com/office/drawing/2014/main" id="{02E6F6D2-11E5-37FA-5041-5400BB5EE2C2}"/>
              </a:ext>
            </a:extLst>
          </p:cNvPr>
          <p:cNvSpPr>
            <a:spLocks noGrp="1"/>
          </p:cNvSpPr>
          <p:nvPr>
            <p:ph type="sldNum" sz="quarter" idx="12"/>
          </p:nvPr>
        </p:nvSpPr>
        <p:spPr/>
        <p:txBody>
          <a:bodyPr/>
          <a:lstStyle/>
          <a:p>
            <a:fld id="{060017E3-0CEB-4BA9-92AF-EFA2BF5396E5}" type="slidenum">
              <a:rPr lang="en-US" smtClean="0"/>
              <a:t>24</a:t>
            </a:fld>
            <a:endParaRPr lang="en-US" dirty="0"/>
          </a:p>
        </p:txBody>
      </p:sp>
    </p:spTree>
    <p:custDataLst>
      <p:tags r:id="rId1"/>
    </p:custDataLst>
    <p:extLst>
      <p:ext uri="{BB962C8B-B14F-4D97-AF65-F5344CB8AC3E}">
        <p14:creationId xmlns:p14="http://schemas.microsoft.com/office/powerpoint/2010/main" val="3476182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1883403"/>
          </a:xfrm>
        </p:spPr>
        <p:txBody>
          <a:bodyPr>
            <a:normAutofit fontScale="90000"/>
          </a:bodyPr>
          <a:lstStyle/>
          <a:p>
            <a:r>
              <a:rPr lang="en-US" b="1" dirty="0"/>
              <a:t>PE Program Types: </a:t>
            </a:r>
            <a:br>
              <a:rPr lang="en-US" dirty="0"/>
            </a:br>
            <a:r>
              <a:rPr lang="en-US" sz="2700" dirty="0"/>
              <a:t>There are six (6) types of PE Programs: Pregnant Women, BCCT, Children, Iowa Health and Wellness Plan, Parents/Caretakers and Expanded Medicaid for Independent Young Adults (E-MIYA)/Former Foster Care. </a:t>
            </a:r>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3683049296"/>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D89BA15-08AB-5611-3ABB-DBF35EE373B4}"/>
              </a:ext>
            </a:extLst>
          </p:cNvPr>
          <p:cNvSpPr>
            <a:spLocks noGrp="1"/>
          </p:cNvSpPr>
          <p:nvPr>
            <p:ph type="sldNum" sz="quarter" idx="12"/>
          </p:nvPr>
        </p:nvSpPr>
        <p:spPr/>
        <p:txBody>
          <a:bodyPr/>
          <a:lstStyle/>
          <a:p>
            <a:fld id="{060017E3-0CEB-4BA9-92AF-EFA2BF5396E5}" type="slidenum">
              <a:rPr lang="en-US" smtClean="0"/>
              <a:t>25</a:t>
            </a:fld>
            <a:endParaRPr lang="en-US" dirty="0"/>
          </a:p>
        </p:txBody>
      </p:sp>
    </p:spTree>
    <p:custDataLst>
      <p:tags r:id="rId1"/>
    </p:custDataLst>
    <p:extLst>
      <p:ext uri="{BB962C8B-B14F-4D97-AF65-F5344CB8AC3E}">
        <p14:creationId xmlns:p14="http://schemas.microsoft.com/office/powerpoint/2010/main" val="3581604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1883403"/>
          </a:xfrm>
        </p:spPr>
        <p:txBody>
          <a:bodyPr>
            <a:normAutofit fontScale="90000"/>
          </a:bodyPr>
          <a:lstStyle/>
          <a:p>
            <a:r>
              <a:rPr lang="en-US" b="1" dirty="0"/>
              <a:t>Pregnant Women </a:t>
            </a:r>
            <a:r>
              <a:rPr lang="en-US" b="1" i="1" dirty="0"/>
              <a:t>(PE only once per pregnancy)</a:t>
            </a:r>
            <a:br>
              <a:rPr lang="en-US" dirty="0"/>
            </a:br>
            <a:r>
              <a:rPr lang="en-US" sz="2200" dirty="0"/>
              <a:t>- Citizenship/Qualified Alien status is not an eligibility factor</a:t>
            </a:r>
            <a:br>
              <a:rPr lang="en-US" sz="2200" dirty="0"/>
            </a:br>
            <a:r>
              <a:rPr lang="en-US" sz="2200" dirty="0"/>
              <a:t>- Income limit: 215% Federal Poverty Level for MAGI HH size</a:t>
            </a:r>
            <a:br>
              <a:rPr lang="en-US" sz="2200" dirty="0"/>
            </a:br>
            <a:r>
              <a:rPr lang="en-US" sz="2200" dirty="0"/>
              <a:t>- Ambulatory prenatal care: Medicaid-covered services except inpatient hospital or institutional care and charges associated with delivery of baby (including miscarriage or pregnancy termination) </a:t>
            </a: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2665860972"/>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8ED56921-0C4A-6877-A6C8-F0B359F4A015}"/>
              </a:ext>
            </a:extLst>
          </p:cNvPr>
          <p:cNvSpPr>
            <a:spLocks noGrp="1"/>
          </p:cNvSpPr>
          <p:nvPr>
            <p:ph type="sldNum" sz="quarter" idx="12"/>
          </p:nvPr>
        </p:nvSpPr>
        <p:spPr/>
        <p:txBody>
          <a:bodyPr/>
          <a:lstStyle/>
          <a:p>
            <a:fld id="{060017E3-0CEB-4BA9-92AF-EFA2BF5396E5}" type="slidenum">
              <a:rPr lang="en-US" smtClean="0"/>
              <a:t>26</a:t>
            </a:fld>
            <a:endParaRPr lang="en-US" dirty="0"/>
          </a:p>
        </p:txBody>
      </p:sp>
    </p:spTree>
    <p:custDataLst>
      <p:tags r:id="rId1"/>
    </p:custDataLst>
    <p:extLst>
      <p:ext uri="{BB962C8B-B14F-4D97-AF65-F5344CB8AC3E}">
        <p14:creationId xmlns:p14="http://schemas.microsoft.com/office/powerpoint/2010/main" val="1526794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2073274"/>
          </a:xfrm>
        </p:spPr>
        <p:txBody>
          <a:bodyPr>
            <a:normAutofit fontScale="90000"/>
          </a:bodyPr>
          <a:lstStyle/>
          <a:p>
            <a:r>
              <a:rPr lang="en-US" b="1" dirty="0"/>
              <a:t>Breast and Cervical Cancer Treatment</a:t>
            </a:r>
            <a:br>
              <a:rPr lang="en-US" dirty="0"/>
            </a:br>
            <a:r>
              <a:rPr lang="en-US" sz="2200" dirty="0"/>
              <a:t>- Qualified Alien status is not an eligibility factor</a:t>
            </a:r>
            <a:br>
              <a:rPr lang="en-US" sz="2200" dirty="0"/>
            </a:br>
            <a:r>
              <a:rPr lang="en-US" sz="2200" dirty="0"/>
              <a:t>- Under age 65</a:t>
            </a:r>
            <a:br>
              <a:rPr lang="en-US" sz="2200" dirty="0"/>
            </a:br>
            <a:r>
              <a:rPr lang="en-US" sz="2200" dirty="0"/>
              <a:t>- Screened and diagnosed: Breast/Cervical pre-cancer/cancer results in - need for treatment</a:t>
            </a:r>
            <a:br>
              <a:rPr lang="en-US" sz="2200" dirty="0"/>
            </a:br>
            <a:r>
              <a:rPr lang="en-US" sz="2200" dirty="0"/>
              <a:t>- No creditable insurance coverage</a:t>
            </a:r>
            <a:br>
              <a:rPr lang="en-US" sz="2200" dirty="0"/>
            </a:br>
            <a:r>
              <a:rPr lang="en-US" sz="2200" dirty="0"/>
              <a:t>Note:  Only BCCEDP providers can determine BCCT PE </a:t>
            </a:r>
            <a:br>
              <a:rPr lang="en-US" sz="2200" dirty="0"/>
            </a:b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1445785877"/>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09D4C1E-4697-9C72-B761-EE57FDE71E02}"/>
              </a:ext>
            </a:extLst>
          </p:cNvPr>
          <p:cNvSpPr>
            <a:spLocks noGrp="1"/>
          </p:cNvSpPr>
          <p:nvPr>
            <p:ph type="sldNum" sz="quarter" idx="12"/>
          </p:nvPr>
        </p:nvSpPr>
        <p:spPr/>
        <p:txBody>
          <a:bodyPr/>
          <a:lstStyle/>
          <a:p>
            <a:fld id="{060017E3-0CEB-4BA9-92AF-EFA2BF5396E5}" type="slidenum">
              <a:rPr lang="en-US" smtClean="0"/>
              <a:t>27</a:t>
            </a:fld>
            <a:endParaRPr lang="en-US" dirty="0"/>
          </a:p>
        </p:txBody>
      </p:sp>
    </p:spTree>
    <p:custDataLst>
      <p:tags r:id="rId1"/>
    </p:custDataLst>
    <p:extLst>
      <p:ext uri="{BB962C8B-B14F-4D97-AF65-F5344CB8AC3E}">
        <p14:creationId xmlns:p14="http://schemas.microsoft.com/office/powerpoint/2010/main" val="1046493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 name="Picture 5" descr="Pink stethoscope and breast cancer awareness ribbon">
            <a:extLst>
              <a:ext uri="{FF2B5EF4-FFF2-40B4-BE49-F238E27FC236}">
                <a16:creationId xmlns:a16="http://schemas.microsoft.com/office/drawing/2014/main" id="{9A3D2301-9CF6-0983-0F27-5C5CB29CA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49" r="48427"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E8C46A-1F5A-C009-C28D-8326966021BA}"/>
              </a:ext>
            </a:extLst>
          </p:cNvPr>
          <p:cNvSpPr>
            <a:spLocks noGrp="1"/>
          </p:cNvSpPr>
          <p:nvPr>
            <p:ph type="title"/>
          </p:nvPr>
        </p:nvSpPr>
        <p:spPr>
          <a:xfrm>
            <a:off x="4370286" y="407987"/>
            <a:ext cx="4291113" cy="1325563"/>
          </a:xfrm>
        </p:spPr>
        <p:txBody>
          <a:bodyPr>
            <a:normAutofit/>
          </a:bodyPr>
          <a:lstStyle/>
          <a:p>
            <a:r>
              <a:rPr lang="en-US" sz="2800" b="1" dirty="0"/>
              <a:t>Breast and Cervical Cancer: </a:t>
            </a:r>
            <a:br>
              <a:rPr lang="en-US" sz="2800" b="1" dirty="0"/>
            </a:br>
            <a:r>
              <a:rPr lang="en-US" sz="2800" b="1" dirty="0"/>
              <a:t>Need for Treatment</a:t>
            </a:r>
          </a:p>
        </p:txBody>
      </p:sp>
      <p:sp>
        <p:nvSpPr>
          <p:cNvPr id="3" name="Content Placeholder 2">
            <a:extLst>
              <a:ext uri="{FF2B5EF4-FFF2-40B4-BE49-F238E27FC236}">
                <a16:creationId xmlns:a16="http://schemas.microsoft.com/office/drawing/2014/main" id="{9AE78039-5D34-87FA-379C-0EF8B735338C}"/>
              </a:ext>
            </a:extLst>
          </p:cNvPr>
          <p:cNvSpPr>
            <a:spLocks noGrp="1"/>
          </p:cNvSpPr>
          <p:nvPr>
            <p:ph idx="1"/>
          </p:nvPr>
        </p:nvSpPr>
        <p:spPr>
          <a:xfrm>
            <a:off x="4370286" y="1868487"/>
            <a:ext cx="4291113" cy="4351338"/>
          </a:xfrm>
        </p:spPr>
        <p:txBody>
          <a:bodyPr>
            <a:normAutofit/>
          </a:bodyPr>
          <a:lstStyle/>
          <a:p>
            <a:r>
              <a:rPr lang="en-US" dirty="0"/>
              <a:t>Definitive treatment for breast or cervical cancer is needed, including treatment of a precancerous condition or early-stage cancer, and including diagnostic services necessary to determine the extent and proper course of treatment; </a:t>
            </a:r>
            <a:r>
              <a:rPr lang="en-US" b="1" dirty="0"/>
              <a:t>AND</a:t>
            </a:r>
            <a:r>
              <a:rPr lang="en-US" dirty="0"/>
              <a:t> more than routine diagnostic services or monitoring services for a precancerous breast and cervical condition are needed. </a:t>
            </a:r>
          </a:p>
        </p:txBody>
      </p:sp>
      <p:sp>
        <p:nvSpPr>
          <p:cNvPr id="5" name="Slide Number Placeholder 4">
            <a:extLst>
              <a:ext uri="{FF2B5EF4-FFF2-40B4-BE49-F238E27FC236}">
                <a16:creationId xmlns:a16="http://schemas.microsoft.com/office/drawing/2014/main" id="{12476BDE-DD43-20A1-3B0A-4689191F23F0}"/>
              </a:ext>
            </a:extLst>
          </p:cNvPr>
          <p:cNvSpPr>
            <a:spLocks noGrp="1"/>
          </p:cNvSpPr>
          <p:nvPr>
            <p:ph type="sldNum" sz="quarter" idx="12"/>
          </p:nvPr>
        </p:nvSpPr>
        <p:spPr/>
        <p:txBody>
          <a:bodyPr/>
          <a:lstStyle/>
          <a:p>
            <a:fld id="{060017E3-0CEB-4BA9-92AF-EFA2BF5396E5}" type="slidenum">
              <a:rPr lang="en-US" smtClean="0"/>
              <a:t>28</a:t>
            </a:fld>
            <a:endParaRPr lang="en-US" dirty="0"/>
          </a:p>
        </p:txBody>
      </p:sp>
    </p:spTree>
    <p:custDataLst>
      <p:tags r:id="rId1"/>
    </p:custDataLst>
    <p:extLst>
      <p:ext uri="{BB962C8B-B14F-4D97-AF65-F5344CB8AC3E}">
        <p14:creationId xmlns:p14="http://schemas.microsoft.com/office/powerpoint/2010/main" val="878454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7CB045F0-9E09-A55E-FE0E-27D1403252FA}"/>
              </a:ext>
            </a:extLst>
          </p:cNvPr>
          <p:cNvSpPr>
            <a:spLocks noGrp="1"/>
          </p:cNvSpPr>
          <p:nvPr>
            <p:ph type="title"/>
          </p:nvPr>
        </p:nvSpPr>
        <p:spPr>
          <a:xfrm>
            <a:off x="628650" y="365125"/>
            <a:ext cx="4040626" cy="1325563"/>
          </a:xfrm>
        </p:spPr>
        <p:txBody>
          <a:bodyPr>
            <a:normAutofit/>
          </a:bodyPr>
          <a:lstStyle/>
          <a:p>
            <a:r>
              <a:rPr lang="en-US" sz="2800" b="1" dirty="0"/>
              <a:t>Breast and Cervical Cancer: Creditable Coverage</a:t>
            </a:r>
          </a:p>
        </p:txBody>
      </p:sp>
      <p:sp>
        <p:nvSpPr>
          <p:cNvPr id="3" name="Content Placeholder 2">
            <a:extLst>
              <a:ext uri="{FF2B5EF4-FFF2-40B4-BE49-F238E27FC236}">
                <a16:creationId xmlns:a16="http://schemas.microsoft.com/office/drawing/2014/main" id="{619F553A-8837-D0C7-1248-C0BB8986E4E1}"/>
              </a:ext>
            </a:extLst>
          </p:cNvPr>
          <p:cNvSpPr>
            <a:spLocks noGrp="1"/>
          </p:cNvSpPr>
          <p:nvPr>
            <p:ph idx="1"/>
          </p:nvPr>
        </p:nvSpPr>
        <p:spPr>
          <a:xfrm>
            <a:off x="628650" y="1825625"/>
            <a:ext cx="4040626" cy="4351338"/>
          </a:xfrm>
        </p:spPr>
        <p:txBody>
          <a:bodyPr>
            <a:normAutofit/>
          </a:bodyPr>
          <a:lstStyle/>
          <a:p>
            <a:r>
              <a:rPr lang="en-US" dirty="0"/>
              <a:t>Any plan that covers hospital or physician care (or both) for treatment of the person’s breast or cervical cancer is creditable coverage for BCCT. </a:t>
            </a:r>
            <a:br>
              <a:rPr lang="en-US" dirty="0"/>
            </a:br>
            <a:br>
              <a:rPr lang="en-US" dirty="0"/>
            </a:br>
            <a:r>
              <a:rPr lang="en-US" dirty="0"/>
              <a:t>Note: Medicare Part A or Part B are considered creditable coverage for BCCT. </a:t>
            </a:r>
            <a:br>
              <a:rPr lang="en-US" dirty="0"/>
            </a:br>
            <a:endParaRPr lang="en-US" dirty="0"/>
          </a:p>
        </p:txBody>
      </p:sp>
      <p:pic>
        <p:nvPicPr>
          <p:cNvPr id="6" name="Picture 5" descr="close up of calculator and stethoscope placed on invoice">
            <a:extLst>
              <a:ext uri="{FF2B5EF4-FFF2-40B4-BE49-F238E27FC236}">
                <a16:creationId xmlns:a16="http://schemas.microsoft.com/office/drawing/2014/main" id="{2AC0CBAD-4A93-BAEB-60F4-427F4F3553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22" r="39519" b="-1"/>
          <a:stretch/>
        </p:blipFill>
        <p:spPr>
          <a:xfrm>
            <a:off x="4965970" y="1295416"/>
            <a:ext cx="4178030"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2588" y="1656147"/>
            <a:ext cx="409575"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054" y="587516"/>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595143C-DDDF-67E7-ADC4-85396A5A83E8}"/>
              </a:ext>
            </a:extLst>
          </p:cNvPr>
          <p:cNvSpPr>
            <a:spLocks noGrp="1"/>
          </p:cNvSpPr>
          <p:nvPr>
            <p:ph type="sldNum" sz="quarter" idx="12"/>
          </p:nvPr>
        </p:nvSpPr>
        <p:spPr/>
        <p:txBody>
          <a:bodyPr/>
          <a:lstStyle/>
          <a:p>
            <a:fld id="{060017E3-0CEB-4BA9-92AF-EFA2BF5396E5}" type="slidenum">
              <a:rPr lang="en-US" smtClean="0"/>
              <a:t>29</a:t>
            </a:fld>
            <a:endParaRPr lang="en-US" dirty="0"/>
          </a:p>
        </p:txBody>
      </p:sp>
    </p:spTree>
    <p:custDataLst>
      <p:tags r:id="rId1"/>
    </p:custDataLst>
    <p:extLst>
      <p:ext uri="{BB962C8B-B14F-4D97-AF65-F5344CB8AC3E}">
        <p14:creationId xmlns:p14="http://schemas.microsoft.com/office/powerpoint/2010/main" val="2523436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14D8-F442-C881-1F99-22043EA2ECA0}"/>
              </a:ext>
            </a:extLst>
          </p:cNvPr>
          <p:cNvSpPr>
            <a:spLocks noGrp="1"/>
          </p:cNvSpPr>
          <p:nvPr>
            <p:ph type="title"/>
          </p:nvPr>
        </p:nvSpPr>
        <p:spPr/>
        <p:txBody>
          <a:bodyPr/>
          <a:lstStyle/>
          <a:p>
            <a:pPr lvl="0"/>
            <a:r>
              <a:rPr lang="en-US" sz="3600" b="1" dirty="0">
                <a:latin typeface="+mj-lt"/>
                <a:cs typeface="Times New Roman" panose="02020603050405020304" pitchFamily="18" charset="0"/>
              </a:rPr>
              <a:t>Presumptive Eligibility Policies</a:t>
            </a:r>
            <a:r>
              <a:rPr lang="en-US" sz="3600" dirty="0">
                <a:latin typeface="+mj-lt"/>
              </a:rPr>
              <a:t>   </a:t>
            </a:r>
          </a:p>
        </p:txBody>
      </p:sp>
      <p:sp>
        <p:nvSpPr>
          <p:cNvPr id="6" name="Text Placeholder 5">
            <a:extLst>
              <a:ext uri="{FF2B5EF4-FFF2-40B4-BE49-F238E27FC236}">
                <a16:creationId xmlns:a16="http://schemas.microsoft.com/office/drawing/2014/main" id="{9673A2F6-E5E0-1FC3-BB58-2A08BB792CE9}"/>
              </a:ext>
            </a:extLst>
          </p:cNvPr>
          <p:cNvSpPr>
            <a:spLocks noGrp="1"/>
          </p:cNvSpPr>
          <p:nvPr>
            <p:ph type="body" idx="1"/>
          </p:nvPr>
        </p:nvSpPr>
        <p:spPr/>
        <p:txBody>
          <a:bodyPr/>
          <a:lstStyle/>
          <a:p>
            <a:r>
              <a:rPr lang="en-US" dirty="0"/>
              <a:t>ACA, MAGI Rules, PP/QE, Roles/Responsibilities, Programs </a:t>
            </a:r>
          </a:p>
          <a:p>
            <a:endParaRPr lang="en-US" dirty="0"/>
          </a:p>
        </p:txBody>
      </p:sp>
      <p:sp>
        <p:nvSpPr>
          <p:cNvPr id="3" name="Slide Number Placeholder 2">
            <a:extLst>
              <a:ext uri="{FF2B5EF4-FFF2-40B4-BE49-F238E27FC236}">
                <a16:creationId xmlns:a16="http://schemas.microsoft.com/office/drawing/2014/main" id="{DBBE1C9E-00E1-3BCB-A6D8-65B8A36D488A}"/>
              </a:ext>
            </a:extLst>
          </p:cNvPr>
          <p:cNvSpPr>
            <a:spLocks noGrp="1"/>
          </p:cNvSpPr>
          <p:nvPr>
            <p:ph type="sldNum" sz="quarter" idx="12"/>
          </p:nvPr>
        </p:nvSpPr>
        <p:spPr/>
        <p:txBody>
          <a:bodyPr/>
          <a:lstStyle/>
          <a:p>
            <a:fld id="{060017E3-0CEB-4BA9-92AF-EFA2BF5396E5}" type="slidenum">
              <a:rPr lang="en-US" smtClean="0"/>
              <a:t>3</a:t>
            </a:fld>
            <a:endParaRPr lang="en-US" dirty="0"/>
          </a:p>
        </p:txBody>
      </p:sp>
    </p:spTree>
    <p:custDataLst>
      <p:tags r:id="rId1"/>
    </p:custDataLst>
    <p:extLst>
      <p:ext uri="{BB962C8B-B14F-4D97-AF65-F5344CB8AC3E}">
        <p14:creationId xmlns:p14="http://schemas.microsoft.com/office/powerpoint/2010/main" val="2665007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212D-6392-4C8A-63E3-5013F7A145DD}"/>
              </a:ext>
            </a:extLst>
          </p:cNvPr>
          <p:cNvSpPr>
            <a:spLocks noGrp="1"/>
          </p:cNvSpPr>
          <p:nvPr>
            <p:ph type="title"/>
          </p:nvPr>
        </p:nvSpPr>
        <p:spPr/>
        <p:txBody>
          <a:bodyPr/>
          <a:lstStyle/>
          <a:p>
            <a:r>
              <a:rPr lang="en-US" b="1" dirty="0"/>
              <a:t>Breast and Cervical Cancer: </a:t>
            </a:r>
            <a:br>
              <a:rPr lang="en-US" b="1" dirty="0"/>
            </a:br>
            <a:r>
              <a:rPr lang="en-US" b="1" dirty="0"/>
              <a:t>Creditable Coverage</a:t>
            </a:r>
          </a:p>
        </p:txBody>
      </p:sp>
      <p:sp>
        <p:nvSpPr>
          <p:cNvPr id="3" name="Content Placeholder 2">
            <a:extLst>
              <a:ext uri="{FF2B5EF4-FFF2-40B4-BE49-F238E27FC236}">
                <a16:creationId xmlns:a16="http://schemas.microsoft.com/office/drawing/2014/main" id="{6F598F70-A5FD-BDF1-AEB9-19755D0ACF54}"/>
              </a:ext>
            </a:extLst>
          </p:cNvPr>
          <p:cNvSpPr>
            <a:spLocks noGrp="1"/>
          </p:cNvSpPr>
          <p:nvPr>
            <p:ph idx="1"/>
          </p:nvPr>
        </p:nvSpPr>
        <p:spPr/>
        <p:txBody>
          <a:bodyPr>
            <a:normAutofit lnSpcReduction="10000"/>
          </a:bodyPr>
          <a:lstStyle/>
          <a:p>
            <a:r>
              <a:rPr lang="en-US" sz="2800" dirty="0"/>
              <a:t>A person does not have creditable coverage for BCCT if: </a:t>
            </a:r>
          </a:p>
          <a:p>
            <a:pPr lvl="1"/>
            <a:r>
              <a:rPr lang="en-US" sz="2400" dirty="0"/>
              <a:t>Coverage is limited, such as dental, vision, or long-term care, or coverage only for a specified disease or illness [other than breast or cervical cancer]</a:t>
            </a:r>
          </a:p>
          <a:p>
            <a:pPr lvl="1"/>
            <a:r>
              <a:rPr lang="en-US" sz="2400" dirty="0"/>
              <a:t>Their policy does not cover treatment of breast or cervical cancer.</a:t>
            </a:r>
          </a:p>
          <a:p>
            <a:pPr lvl="1"/>
            <a:r>
              <a:rPr lang="en-US" sz="2400" dirty="0"/>
              <a:t>They are in a period of exclusion for treatment of breast or cervical cancer (such as a pre-existing condition).</a:t>
            </a:r>
          </a:p>
          <a:p>
            <a:pPr lvl="1"/>
            <a:r>
              <a:rPr lang="en-US" sz="2400" dirty="0"/>
              <a:t>They have exhausted their lifetime limit on all benefits under their plan.</a:t>
            </a:r>
            <a:br>
              <a:rPr lang="en-US" sz="2400" dirty="0"/>
            </a:br>
            <a:endParaRPr lang="en-US" sz="2400" dirty="0"/>
          </a:p>
          <a:p>
            <a:endParaRPr lang="en-US" sz="2800" dirty="0"/>
          </a:p>
        </p:txBody>
      </p:sp>
      <p:sp>
        <p:nvSpPr>
          <p:cNvPr id="5" name="Slide Number Placeholder 4">
            <a:extLst>
              <a:ext uri="{FF2B5EF4-FFF2-40B4-BE49-F238E27FC236}">
                <a16:creationId xmlns:a16="http://schemas.microsoft.com/office/drawing/2014/main" id="{1745F143-A084-DEC7-CC4B-81D0636A564D}"/>
              </a:ext>
            </a:extLst>
          </p:cNvPr>
          <p:cNvSpPr>
            <a:spLocks noGrp="1"/>
          </p:cNvSpPr>
          <p:nvPr>
            <p:ph type="sldNum" sz="quarter" idx="12"/>
          </p:nvPr>
        </p:nvSpPr>
        <p:spPr/>
        <p:txBody>
          <a:bodyPr/>
          <a:lstStyle/>
          <a:p>
            <a:fld id="{060017E3-0CEB-4BA9-92AF-EFA2BF5396E5}" type="slidenum">
              <a:rPr lang="en-US" smtClean="0"/>
              <a:t>30</a:t>
            </a:fld>
            <a:endParaRPr lang="en-US" dirty="0"/>
          </a:p>
        </p:txBody>
      </p:sp>
    </p:spTree>
    <p:custDataLst>
      <p:tags r:id="rId1"/>
    </p:custDataLst>
    <p:extLst>
      <p:ext uri="{BB962C8B-B14F-4D97-AF65-F5344CB8AC3E}">
        <p14:creationId xmlns:p14="http://schemas.microsoft.com/office/powerpoint/2010/main" val="1584128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2073274"/>
          </a:xfrm>
        </p:spPr>
        <p:txBody>
          <a:bodyPr>
            <a:normAutofit fontScale="90000"/>
          </a:bodyPr>
          <a:lstStyle/>
          <a:p>
            <a:r>
              <a:rPr lang="en-US" b="1" dirty="0"/>
              <a:t>Children</a:t>
            </a:r>
            <a:br>
              <a:rPr lang="en-US" dirty="0"/>
            </a:br>
            <a:r>
              <a:rPr lang="en-US" sz="2200" dirty="0"/>
              <a:t>- Under age 19</a:t>
            </a:r>
            <a:br>
              <a:rPr lang="en-US" sz="2200" dirty="0"/>
            </a:br>
            <a:r>
              <a:rPr lang="en-US" sz="2200" dirty="0"/>
              <a:t>- Family income limit is 302% of Federal Poverty Level (FPL) for children ages through 18 years of age</a:t>
            </a:r>
            <a:br>
              <a:rPr lang="en-US" sz="2200" dirty="0"/>
            </a:br>
            <a:br>
              <a:rPr lang="en-US" sz="2200" dirty="0"/>
            </a:b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2270639898"/>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E555B97-1452-76D0-4733-FD8FABD28989}"/>
              </a:ext>
            </a:extLst>
          </p:cNvPr>
          <p:cNvSpPr>
            <a:spLocks noGrp="1"/>
          </p:cNvSpPr>
          <p:nvPr>
            <p:ph type="sldNum" sz="quarter" idx="12"/>
          </p:nvPr>
        </p:nvSpPr>
        <p:spPr/>
        <p:txBody>
          <a:bodyPr/>
          <a:lstStyle/>
          <a:p>
            <a:fld id="{060017E3-0CEB-4BA9-92AF-EFA2BF5396E5}" type="slidenum">
              <a:rPr lang="en-US" smtClean="0"/>
              <a:t>31</a:t>
            </a:fld>
            <a:endParaRPr lang="en-US" dirty="0"/>
          </a:p>
        </p:txBody>
      </p:sp>
    </p:spTree>
    <p:custDataLst>
      <p:tags r:id="rId1"/>
    </p:custDataLst>
    <p:extLst>
      <p:ext uri="{BB962C8B-B14F-4D97-AF65-F5344CB8AC3E}">
        <p14:creationId xmlns:p14="http://schemas.microsoft.com/office/powerpoint/2010/main" val="1194524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753350" cy="2073274"/>
          </a:xfrm>
        </p:spPr>
        <p:txBody>
          <a:bodyPr>
            <a:normAutofit fontScale="90000"/>
          </a:bodyPr>
          <a:lstStyle/>
          <a:p>
            <a:r>
              <a:rPr lang="en-US" b="1" dirty="0"/>
              <a:t>Adults &amp; Children Group</a:t>
            </a:r>
            <a:br>
              <a:rPr lang="en-US" dirty="0"/>
            </a:br>
            <a:r>
              <a:rPr lang="en-US" sz="2200" dirty="0"/>
              <a:t>- May process five (5) types of PE programs</a:t>
            </a:r>
            <a:br>
              <a:rPr lang="en-US" sz="2200" dirty="0"/>
            </a:br>
            <a:r>
              <a:rPr lang="en-US" sz="2200" dirty="0"/>
              <a:t>- Hospital/Adults &amp; Children QE: Only ones allowed to do PE determinations for Iowa Health and Wellness Plan, Parents/Caretakers, and E-MIYA</a:t>
            </a:r>
            <a:br>
              <a:rPr lang="en-US" sz="2200" dirty="0"/>
            </a:br>
            <a:r>
              <a:rPr lang="en-US" sz="2200" dirty="0"/>
              <a:t>- May process determinations for patients and non-patients</a:t>
            </a:r>
            <a:br>
              <a:rPr lang="en-US" sz="2200" dirty="0"/>
            </a:br>
            <a:r>
              <a:rPr lang="en-US" sz="2200" dirty="0"/>
              <a:t>-- Only BCCEDP hospitals may do all six (6) types of PE</a:t>
            </a: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3274189200"/>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6F961D1-8B12-18E2-5B99-4928920B7CF3}"/>
              </a:ext>
            </a:extLst>
          </p:cNvPr>
          <p:cNvSpPr>
            <a:spLocks noGrp="1"/>
          </p:cNvSpPr>
          <p:nvPr>
            <p:ph type="sldNum" sz="quarter" idx="12"/>
          </p:nvPr>
        </p:nvSpPr>
        <p:spPr/>
        <p:txBody>
          <a:bodyPr/>
          <a:lstStyle/>
          <a:p>
            <a:fld id="{060017E3-0CEB-4BA9-92AF-EFA2BF5396E5}" type="slidenum">
              <a:rPr lang="en-US" smtClean="0"/>
              <a:t>32</a:t>
            </a:fld>
            <a:endParaRPr lang="en-US" dirty="0"/>
          </a:p>
        </p:txBody>
      </p:sp>
    </p:spTree>
    <p:custDataLst>
      <p:tags r:id="rId1"/>
    </p:custDataLst>
    <p:extLst>
      <p:ext uri="{BB962C8B-B14F-4D97-AF65-F5344CB8AC3E}">
        <p14:creationId xmlns:p14="http://schemas.microsoft.com/office/powerpoint/2010/main" val="829647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2073274"/>
          </a:xfrm>
        </p:spPr>
        <p:txBody>
          <a:bodyPr>
            <a:normAutofit/>
          </a:bodyPr>
          <a:lstStyle/>
          <a:p>
            <a:r>
              <a:rPr lang="en-US" b="1" dirty="0"/>
              <a:t>Iowa Health and Wellness Plan</a:t>
            </a:r>
            <a:br>
              <a:rPr lang="en-US" dirty="0"/>
            </a:br>
            <a:r>
              <a:rPr lang="en-US" sz="2200" dirty="0"/>
              <a:t>- Ages 19 through 64 	</a:t>
            </a:r>
            <a:br>
              <a:rPr lang="en-US" sz="2200" dirty="0"/>
            </a:br>
            <a:r>
              <a:rPr lang="en-US" sz="2200" dirty="0"/>
              <a:t>- Not pregnant</a:t>
            </a:r>
            <a:br>
              <a:rPr lang="en-US" sz="2200" dirty="0"/>
            </a:br>
            <a:r>
              <a:rPr lang="en-US" sz="2200" dirty="0"/>
              <a:t>- Not eligible for Medicare or Medicaid</a:t>
            </a:r>
            <a:br>
              <a:rPr lang="en-US" sz="2200" dirty="0"/>
            </a:br>
            <a:r>
              <a:rPr lang="en-US" sz="2200" dirty="0"/>
              <a:t>- Dependents in home have, or are applying for,  insurance</a:t>
            </a:r>
            <a:br>
              <a:rPr lang="en-US" sz="2200" dirty="0"/>
            </a:br>
            <a:r>
              <a:rPr lang="en-US" sz="2200" dirty="0"/>
              <a:t>- Income limit is 133% Federal Poverty Level (FPL)</a:t>
            </a: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3942389122"/>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E5C3E62-4EBE-9A29-7FD0-2429A1550167}"/>
              </a:ext>
            </a:extLst>
          </p:cNvPr>
          <p:cNvSpPr>
            <a:spLocks noGrp="1"/>
          </p:cNvSpPr>
          <p:nvPr>
            <p:ph type="sldNum" sz="quarter" idx="12"/>
          </p:nvPr>
        </p:nvSpPr>
        <p:spPr/>
        <p:txBody>
          <a:bodyPr/>
          <a:lstStyle/>
          <a:p>
            <a:fld id="{060017E3-0CEB-4BA9-92AF-EFA2BF5396E5}" type="slidenum">
              <a:rPr lang="en-US" smtClean="0"/>
              <a:t>33</a:t>
            </a:fld>
            <a:endParaRPr lang="en-US" dirty="0"/>
          </a:p>
        </p:txBody>
      </p:sp>
    </p:spTree>
    <p:custDataLst>
      <p:tags r:id="rId1"/>
    </p:custDataLst>
    <p:extLst>
      <p:ext uri="{BB962C8B-B14F-4D97-AF65-F5344CB8AC3E}">
        <p14:creationId xmlns:p14="http://schemas.microsoft.com/office/powerpoint/2010/main" val="1531456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2073274"/>
          </a:xfrm>
        </p:spPr>
        <p:txBody>
          <a:bodyPr>
            <a:normAutofit fontScale="90000"/>
          </a:bodyPr>
          <a:lstStyle/>
          <a:p>
            <a:r>
              <a:rPr lang="en-US" b="1" dirty="0"/>
              <a:t>Parents and Caretakers (Includes Spouses)</a:t>
            </a:r>
            <a:br>
              <a:rPr lang="en-US" b="1" dirty="0"/>
            </a:br>
            <a:r>
              <a:rPr lang="en-US" sz="2200" dirty="0"/>
              <a:t>- Parent/caretaker of  dependent child under age 18                                     (or 18 and still in high school)</a:t>
            </a:r>
            <a:br>
              <a:rPr lang="en-US" sz="2200" dirty="0"/>
            </a:br>
            <a:r>
              <a:rPr lang="en-US" sz="2200" dirty="0"/>
              <a:t>- Caretaker is adult who takes on parental role/responsibilities</a:t>
            </a:r>
            <a:br>
              <a:rPr lang="en-US" sz="2200" dirty="0"/>
            </a:br>
            <a:r>
              <a:rPr lang="en-US" sz="2200" dirty="0"/>
              <a:t>- Monthly Income limit is $1033 for HH of four                               </a:t>
            </a:r>
            <a:br>
              <a:rPr lang="en-US" sz="2200" dirty="0"/>
            </a:br>
            <a:r>
              <a:rPr lang="en-US" sz="2200" dirty="0"/>
              <a:t>- Income limit varies by HH size</a:t>
            </a: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747513177"/>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0B7E90D-1FB1-DFE0-24AB-1D203CABB642}"/>
              </a:ext>
            </a:extLst>
          </p:cNvPr>
          <p:cNvSpPr>
            <a:spLocks noGrp="1"/>
          </p:cNvSpPr>
          <p:nvPr>
            <p:ph type="sldNum" sz="quarter" idx="12"/>
          </p:nvPr>
        </p:nvSpPr>
        <p:spPr/>
        <p:txBody>
          <a:bodyPr/>
          <a:lstStyle/>
          <a:p>
            <a:fld id="{060017E3-0CEB-4BA9-92AF-EFA2BF5396E5}" type="slidenum">
              <a:rPr lang="en-US" smtClean="0"/>
              <a:t>34</a:t>
            </a:fld>
            <a:endParaRPr lang="en-US" dirty="0"/>
          </a:p>
        </p:txBody>
      </p:sp>
    </p:spTree>
    <p:custDataLst>
      <p:tags r:id="rId1"/>
    </p:custDataLst>
    <p:extLst>
      <p:ext uri="{BB962C8B-B14F-4D97-AF65-F5344CB8AC3E}">
        <p14:creationId xmlns:p14="http://schemas.microsoft.com/office/powerpoint/2010/main" val="4032748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2073274"/>
          </a:xfrm>
        </p:spPr>
        <p:txBody>
          <a:bodyPr>
            <a:normAutofit/>
          </a:bodyPr>
          <a:lstStyle/>
          <a:p>
            <a:r>
              <a:rPr lang="en-US" b="1" dirty="0"/>
              <a:t>E-MIYA/ Former Foster Care</a:t>
            </a:r>
            <a:br>
              <a:rPr lang="en-US" b="1" dirty="0"/>
            </a:br>
            <a:r>
              <a:rPr lang="en-US" sz="2200" dirty="0"/>
              <a:t>- Age 18 though 25 </a:t>
            </a:r>
            <a:br>
              <a:rPr lang="en-US" sz="2200" dirty="0"/>
            </a:br>
            <a:r>
              <a:rPr lang="en-US" sz="2200" dirty="0"/>
              <a:t>- No income test for E-MIYA </a:t>
            </a:r>
            <a:br>
              <a:rPr lang="en-US" sz="2200" dirty="0"/>
            </a:br>
            <a:r>
              <a:rPr lang="en-US" sz="2200" dirty="0"/>
              <a:t>- At the age of 18 or older was concurrently enrolled in Foster Care and Medicaid in any state</a:t>
            </a: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1316892972"/>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166569E-DE1C-5968-0B50-965472A35AEF}"/>
              </a:ext>
            </a:extLst>
          </p:cNvPr>
          <p:cNvSpPr>
            <a:spLocks noGrp="1"/>
          </p:cNvSpPr>
          <p:nvPr>
            <p:ph type="sldNum" sz="quarter" idx="12"/>
          </p:nvPr>
        </p:nvSpPr>
        <p:spPr/>
        <p:txBody>
          <a:bodyPr/>
          <a:lstStyle/>
          <a:p>
            <a:fld id="{060017E3-0CEB-4BA9-92AF-EFA2BF5396E5}" type="slidenum">
              <a:rPr lang="en-US" smtClean="0"/>
              <a:t>35</a:t>
            </a:fld>
            <a:endParaRPr lang="en-US" dirty="0"/>
          </a:p>
        </p:txBody>
      </p:sp>
    </p:spTree>
    <p:custDataLst>
      <p:tags r:id="rId1"/>
    </p:custDataLst>
    <p:extLst>
      <p:ext uri="{BB962C8B-B14F-4D97-AF65-F5344CB8AC3E}">
        <p14:creationId xmlns:p14="http://schemas.microsoft.com/office/powerpoint/2010/main" val="1077565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2773-D918-FC04-0C6C-660558ABD1EB}"/>
              </a:ext>
            </a:extLst>
          </p:cNvPr>
          <p:cNvSpPr>
            <a:spLocks noGrp="1"/>
          </p:cNvSpPr>
          <p:nvPr>
            <p:ph type="title"/>
          </p:nvPr>
        </p:nvSpPr>
        <p:spPr/>
        <p:txBody>
          <a:bodyPr/>
          <a:lstStyle/>
          <a:p>
            <a:r>
              <a:rPr lang="en-US" b="1" dirty="0"/>
              <a:t>MPEP</a:t>
            </a:r>
          </a:p>
        </p:txBody>
      </p:sp>
      <p:sp>
        <p:nvSpPr>
          <p:cNvPr id="3" name="Text Placeholder 2">
            <a:extLst>
              <a:ext uri="{FF2B5EF4-FFF2-40B4-BE49-F238E27FC236}">
                <a16:creationId xmlns:a16="http://schemas.microsoft.com/office/drawing/2014/main" id="{88BD1DBF-E6CC-887E-E77D-064FF1216D79}"/>
              </a:ext>
            </a:extLst>
          </p:cNvPr>
          <p:cNvSpPr>
            <a:spLocks noGrp="1"/>
          </p:cNvSpPr>
          <p:nvPr>
            <p:ph type="body" idx="1"/>
          </p:nvPr>
        </p:nvSpPr>
        <p:spPr/>
        <p:txBody>
          <a:bodyPr/>
          <a:lstStyle/>
          <a:p>
            <a:r>
              <a:rPr lang="en-US" dirty="0"/>
              <a:t>View Applications, Complete Applications, Appeals, Support </a:t>
            </a:r>
          </a:p>
        </p:txBody>
      </p:sp>
      <p:sp>
        <p:nvSpPr>
          <p:cNvPr id="5" name="Slide Number Placeholder 4">
            <a:extLst>
              <a:ext uri="{FF2B5EF4-FFF2-40B4-BE49-F238E27FC236}">
                <a16:creationId xmlns:a16="http://schemas.microsoft.com/office/drawing/2014/main" id="{DC540BCA-12D5-2096-75FB-8577BC5BA3F6}"/>
              </a:ext>
            </a:extLst>
          </p:cNvPr>
          <p:cNvSpPr>
            <a:spLocks noGrp="1"/>
          </p:cNvSpPr>
          <p:nvPr>
            <p:ph type="sldNum" sz="quarter" idx="12"/>
          </p:nvPr>
        </p:nvSpPr>
        <p:spPr/>
        <p:txBody>
          <a:bodyPr/>
          <a:lstStyle/>
          <a:p>
            <a:fld id="{060017E3-0CEB-4BA9-92AF-EFA2BF5396E5}" type="slidenum">
              <a:rPr lang="en-US" smtClean="0"/>
              <a:t>36</a:t>
            </a:fld>
            <a:endParaRPr lang="en-US" dirty="0"/>
          </a:p>
        </p:txBody>
      </p:sp>
    </p:spTree>
    <p:custDataLst>
      <p:tags r:id="rId1"/>
    </p:custDataLst>
    <p:extLst>
      <p:ext uri="{BB962C8B-B14F-4D97-AF65-F5344CB8AC3E}">
        <p14:creationId xmlns:p14="http://schemas.microsoft.com/office/powerpoint/2010/main" val="3146913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990600"/>
            <a:ext cx="8458200" cy="461665"/>
          </a:xfrm>
          <a:prstGeom prst="rect">
            <a:avLst/>
          </a:prstGeom>
        </p:spPr>
        <p:txBody>
          <a:bodyPr wrap="square">
            <a:spAutoFit/>
          </a:bodyPr>
          <a:lstStyle/>
          <a:p>
            <a:pPr>
              <a:spcAft>
                <a:spcPts val="1200"/>
              </a:spcAft>
            </a:pPr>
            <a:r>
              <a:rPr lang="en-US" sz="2400" dirty="0"/>
              <a:t>	</a:t>
            </a:r>
          </a:p>
        </p:txBody>
      </p:sp>
      <p:sp>
        <p:nvSpPr>
          <p:cNvPr id="6" name="TextBox 5"/>
          <p:cNvSpPr txBox="1"/>
          <p:nvPr/>
        </p:nvSpPr>
        <p:spPr>
          <a:xfrm>
            <a:off x="777112" y="4038600"/>
            <a:ext cx="7738238" cy="1985159"/>
          </a:xfrm>
          <a:prstGeom prst="rect">
            <a:avLst/>
          </a:prstGeom>
          <a:solidFill>
            <a:srgbClr val="FFFFFF">
              <a:alpha val="60000"/>
            </a:srgbClr>
          </a:solidFill>
        </p:spPr>
        <p:txBody>
          <a:bodyPr wrap="square" rtlCol="0">
            <a:spAutoFit/>
          </a:bodyPr>
          <a:lstStyle/>
          <a:p>
            <a:pPr lvl="0" eaLnBrk="0" fontAlgn="base" hangingPunct="0">
              <a:spcBef>
                <a:spcPct val="0"/>
              </a:spcBef>
              <a:spcAft>
                <a:spcPts val="600"/>
              </a:spcAft>
            </a:pPr>
            <a:r>
              <a:rPr lang="en-US" altLang="en-US" sz="2800" b="1" dirty="0">
                <a:solidFill>
                  <a:schemeClr val="tx2"/>
                </a:solidFill>
                <a:latin typeface="+mj-lt"/>
                <a:ea typeface="Times New Roman" pitchFamily="18" charset="0"/>
                <a:cs typeface="Times New Roman" panose="02020603050405020304" pitchFamily="18" charset="0"/>
              </a:rPr>
              <a:t>MPEP</a:t>
            </a:r>
          </a:p>
          <a:p>
            <a:r>
              <a:rPr lang="en-US" dirty="0">
                <a:cs typeface="Times New Roman" panose="02020603050405020304" pitchFamily="18" charset="0"/>
              </a:rPr>
              <a:t>MPEP is Iowa’s online Presumptive Eligibility Determination portal used by Presumptive Providers to enter PE Applicant information, run Eligibility Determination, and create Notice of Actions. MPEP sends PE applications to ELIAS, the HHS Eligibility system, for determination of ongoing benefits, if client requested. </a:t>
            </a:r>
          </a:p>
        </p:txBody>
      </p:sp>
      <p:sp>
        <p:nvSpPr>
          <p:cNvPr id="3" name="Slide Number Placeholder 2">
            <a:extLst>
              <a:ext uri="{FF2B5EF4-FFF2-40B4-BE49-F238E27FC236}">
                <a16:creationId xmlns:a16="http://schemas.microsoft.com/office/drawing/2014/main" id="{F0F5D3E5-23E2-E741-4D0E-7B56F3409123}"/>
              </a:ext>
            </a:extLst>
          </p:cNvPr>
          <p:cNvSpPr>
            <a:spLocks noGrp="1"/>
          </p:cNvSpPr>
          <p:nvPr>
            <p:ph type="sldNum" sz="quarter" idx="12"/>
          </p:nvPr>
        </p:nvSpPr>
        <p:spPr/>
        <p:txBody>
          <a:bodyPr/>
          <a:lstStyle/>
          <a:p>
            <a:fld id="{060017E3-0CEB-4BA9-92AF-EFA2BF5396E5}" type="slidenum">
              <a:rPr lang="en-US" smtClean="0"/>
              <a:t>37</a:t>
            </a:fld>
            <a:endParaRPr lang="en-US" dirty="0"/>
          </a:p>
        </p:txBody>
      </p:sp>
      <p:pic>
        <p:nvPicPr>
          <p:cNvPr id="9" name="Picture 8">
            <a:extLst>
              <a:ext uri="{FF2B5EF4-FFF2-40B4-BE49-F238E27FC236}">
                <a16:creationId xmlns:a16="http://schemas.microsoft.com/office/drawing/2014/main" id="{51265DCF-C7B2-FD3C-D3C6-14BED1DFD500}"/>
              </a:ext>
            </a:extLst>
          </p:cNvPr>
          <p:cNvPicPr>
            <a:picLocks noChangeAspect="1"/>
          </p:cNvPicPr>
          <p:nvPr/>
        </p:nvPicPr>
        <p:blipFill>
          <a:blip r:embed="rId4"/>
          <a:stretch>
            <a:fillRect/>
          </a:stretch>
        </p:blipFill>
        <p:spPr>
          <a:xfrm>
            <a:off x="895350" y="138193"/>
            <a:ext cx="7620000" cy="3900407"/>
          </a:xfrm>
          <a:prstGeom prst="rect">
            <a:avLst/>
          </a:prstGeom>
        </p:spPr>
      </p:pic>
    </p:spTree>
    <p:custDataLst>
      <p:tags r:id="rId1"/>
    </p:custDataLst>
    <p:extLst>
      <p:ext uri="{BB962C8B-B14F-4D97-AF65-F5344CB8AC3E}">
        <p14:creationId xmlns:p14="http://schemas.microsoft.com/office/powerpoint/2010/main" val="79886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990600"/>
            <a:ext cx="8458200" cy="461665"/>
          </a:xfrm>
          <a:prstGeom prst="rect">
            <a:avLst/>
          </a:prstGeom>
        </p:spPr>
        <p:txBody>
          <a:bodyPr wrap="square">
            <a:spAutoFit/>
          </a:bodyPr>
          <a:lstStyle/>
          <a:p>
            <a:pPr>
              <a:spcAft>
                <a:spcPts val="1200"/>
              </a:spcAft>
            </a:pPr>
            <a:r>
              <a:rPr lang="en-US" sz="2400" dirty="0"/>
              <a:t>	</a:t>
            </a:r>
          </a:p>
        </p:txBody>
      </p:sp>
      <p:sp>
        <p:nvSpPr>
          <p:cNvPr id="6" name="TextBox 5"/>
          <p:cNvSpPr txBox="1"/>
          <p:nvPr/>
        </p:nvSpPr>
        <p:spPr>
          <a:xfrm>
            <a:off x="702881" y="4766777"/>
            <a:ext cx="7738238" cy="877163"/>
          </a:xfrm>
          <a:prstGeom prst="rect">
            <a:avLst/>
          </a:prstGeom>
          <a:solidFill>
            <a:srgbClr val="FFFFFF">
              <a:alpha val="60000"/>
            </a:srgbClr>
          </a:solidFill>
        </p:spPr>
        <p:txBody>
          <a:bodyPr wrap="square" rtlCol="0">
            <a:spAutoFit/>
          </a:bodyPr>
          <a:lstStyle/>
          <a:p>
            <a:pPr lvl="0" eaLnBrk="0" fontAlgn="base" hangingPunct="0">
              <a:spcBef>
                <a:spcPct val="0"/>
              </a:spcBef>
              <a:spcAft>
                <a:spcPts val="600"/>
              </a:spcAft>
            </a:pPr>
            <a:r>
              <a:rPr lang="en-US" altLang="en-US" sz="2800" b="1" dirty="0">
                <a:solidFill>
                  <a:schemeClr val="tx2"/>
                </a:solidFill>
                <a:latin typeface="+mj-lt"/>
                <a:ea typeface="Times New Roman" pitchFamily="18" charset="0"/>
                <a:cs typeface="Times New Roman" panose="02020603050405020304" pitchFamily="18" charset="0"/>
              </a:rPr>
              <a:t>Useful Links</a:t>
            </a:r>
          </a:p>
          <a:p>
            <a:r>
              <a:rPr lang="en-US" dirty="0">
                <a:cs typeface="Times New Roman" panose="02020603050405020304" pitchFamily="18" charset="0"/>
              </a:rPr>
              <a:t>To view Useful Links, click the lines in the upper left corner.</a:t>
            </a:r>
          </a:p>
        </p:txBody>
      </p:sp>
      <p:sp>
        <p:nvSpPr>
          <p:cNvPr id="3" name="Slide Number Placeholder 2">
            <a:extLst>
              <a:ext uri="{FF2B5EF4-FFF2-40B4-BE49-F238E27FC236}">
                <a16:creationId xmlns:a16="http://schemas.microsoft.com/office/drawing/2014/main" id="{F0F5D3E5-23E2-E741-4D0E-7B56F3409123}"/>
              </a:ext>
            </a:extLst>
          </p:cNvPr>
          <p:cNvSpPr>
            <a:spLocks noGrp="1"/>
          </p:cNvSpPr>
          <p:nvPr>
            <p:ph type="sldNum" sz="quarter" idx="12"/>
          </p:nvPr>
        </p:nvSpPr>
        <p:spPr/>
        <p:txBody>
          <a:bodyPr/>
          <a:lstStyle/>
          <a:p>
            <a:fld id="{060017E3-0CEB-4BA9-92AF-EFA2BF5396E5}" type="slidenum">
              <a:rPr lang="en-US" smtClean="0"/>
              <a:t>38</a:t>
            </a:fld>
            <a:endParaRPr lang="en-US" dirty="0"/>
          </a:p>
        </p:txBody>
      </p:sp>
      <p:pic>
        <p:nvPicPr>
          <p:cNvPr id="9" name="Picture 8">
            <a:extLst>
              <a:ext uri="{FF2B5EF4-FFF2-40B4-BE49-F238E27FC236}">
                <a16:creationId xmlns:a16="http://schemas.microsoft.com/office/drawing/2014/main" id="{51265DCF-C7B2-FD3C-D3C6-14BED1DFD500}"/>
              </a:ext>
            </a:extLst>
          </p:cNvPr>
          <p:cNvPicPr>
            <a:picLocks noChangeAspect="1"/>
          </p:cNvPicPr>
          <p:nvPr/>
        </p:nvPicPr>
        <p:blipFill rotWithShape="1">
          <a:blip r:embed="rId4"/>
          <a:srcRect l="-1" r="65000"/>
          <a:stretch/>
        </p:blipFill>
        <p:spPr>
          <a:xfrm>
            <a:off x="456063" y="481298"/>
            <a:ext cx="2667000" cy="3900407"/>
          </a:xfrm>
          <a:prstGeom prst="rect">
            <a:avLst/>
          </a:prstGeom>
        </p:spPr>
      </p:pic>
      <p:pic>
        <p:nvPicPr>
          <p:cNvPr id="8" name="Picture 7">
            <a:extLst>
              <a:ext uri="{FF2B5EF4-FFF2-40B4-BE49-F238E27FC236}">
                <a16:creationId xmlns:a16="http://schemas.microsoft.com/office/drawing/2014/main" id="{CA53C5DD-1D9F-0A47-590C-D7F44CBBCDAA}"/>
              </a:ext>
            </a:extLst>
          </p:cNvPr>
          <p:cNvPicPr>
            <a:picLocks noChangeAspect="1"/>
          </p:cNvPicPr>
          <p:nvPr/>
        </p:nvPicPr>
        <p:blipFill rotWithShape="1">
          <a:blip r:embed="rId5"/>
          <a:srcRect r="18109" b="32161"/>
          <a:stretch/>
        </p:blipFill>
        <p:spPr>
          <a:xfrm>
            <a:off x="4034797" y="499495"/>
            <a:ext cx="4479416" cy="3656041"/>
          </a:xfrm>
          <a:prstGeom prst="rect">
            <a:avLst/>
          </a:prstGeom>
        </p:spPr>
      </p:pic>
      <p:sp>
        <p:nvSpPr>
          <p:cNvPr id="10" name="Rectangle: Rounded Corners 9">
            <a:extLst>
              <a:ext uri="{FF2B5EF4-FFF2-40B4-BE49-F238E27FC236}">
                <a16:creationId xmlns:a16="http://schemas.microsoft.com/office/drawing/2014/main" id="{503C6245-5397-CA7B-6D5B-412C05E4FC9C}"/>
              </a:ext>
            </a:extLst>
          </p:cNvPr>
          <p:cNvSpPr/>
          <p:nvPr/>
        </p:nvSpPr>
        <p:spPr>
          <a:xfrm>
            <a:off x="303663" y="423565"/>
            <a:ext cx="609600" cy="58957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4879C936-0FD7-F2BE-8072-345D0A3D7878}"/>
              </a:ext>
            </a:extLst>
          </p:cNvPr>
          <p:cNvSpPr/>
          <p:nvPr/>
        </p:nvSpPr>
        <p:spPr>
          <a:xfrm>
            <a:off x="3310329" y="1197389"/>
            <a:ext cx="609600" cy="48463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74430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3898" y="304800"/>
            <a:ext cx="7696201" cy="2046714"/>
          </a:xfrm>
          <a:prstGeom prst="rect">
            <a:avLst/>
          </a:prstGeom>
          <a:solidFill>
            <a:schemeClr val="bg1"/>
          </a:solidFill>
        </p:spPr>
        <p:txBody>
          <a:bodyPr wrap="square" rtlCol="0">
            <a:spAutoFit/>
          </a:bodyPr>
          <a:lstStyle/>
          <a:p>
            <a:pPr lvl="0" eaLnBrk="0" fontAlgn="base" hangingPunct="0">
              <a:spcBef>
                <a:spcPct val="0"/>
              </a:spcBef>
              <a:spcAft>
                <a:spcPts val="600"/>
              </a:spcAft>
            </a:pPr>
            <a:r>
              <a:rPr lang="en-US" altLang="en-US" sz="3200" b="1" dirty="0">
                <a:solidFill>
                  <a:schemeClr val="tx2"/>
                </a:solidFill>
                <a:latin typeface="+mj-lt"/>
                <a:ea typeface="Times New Roman" panose="02020603050405020304" pitchFamily="18" charset="0"/>
                <a:cs typeface="Times New Roman" panose="02020603050405020304" pitchFamily="18" charset="0"/>
              </a:rPr>
              <a:t>Client Signature </a:t>
            </a:r>
            <a:r>
              <a:rPr lang="en-US" altLang="en-US" sz="3200" b="1" i="1" dirty="0">
                <a:solidFill>
                  <a:schemeClr val="tx2"/>
                </a:solidFill>
                <a:latin typeface="+mj-lt"/>
                <a:ea typeface="Times New Roman" panose="02020603050405020304" pitchFamily="18" charset="0"/>
                <a:cs typeface="Times New Roman" panose="02020603050405020304" pitchFamily="18" charset="0"/>
              </a:rPr>
              <a:t>(Required)</a:t>
            </a:r>
          </a:p>
          <a:p>
            <a:pPr lvl="0" eaLnBrk="0" fontAlgn="base" hangingPunct="0">
              <a:spcBef>
                <a:spcPct val="0"/>
              </a:spcBef>
              <a:spcAft>
                <a:spcPct val="0"/>
              </a:spcAft>
            </a:pPr>
            <a:r>
              <a:rPr lang="en-US" altLang="en-US" dirty="0" bmk="">
                <a:ea typeface="Calibri" pitchFamily="34" charset="0"/>
                <a:cs typeface="Times New Roman" panose="02020603050405020304" pitchFamily="18" charset="0"/>
              </a:rPr>
              <a:t>There are two options for obtaining the client signature.</a:t>
            </a:r>
          </a:p>
          <a:p>
            <a:pPr marL="342900" lvl="0" indent="-342900" eaLnBrk="0" fontAlgn="base" hangingPunct="0">
              <a:spcBef>
                <a:spcPct val="0"/>
              </a:spcBef>
              <a:spcAft>
                <a:spcPct val="0"/>
              </a:spcAft>
              <a:buFont typeface="Wingdings" panose="05000000000000000000" pitchFamily="2" charset="2"/>
              <a:buChar char="§"/>
            </a:pPr>
            <a:r>
              <a:rPr lang="en-US" altLang="en-US" dirty="0" bmk="">
                <a:ea typeface="Calibri" pitchFamily="34" charset="0"/>
                <a:cs typeface="Times New Roman" panose="02020603050405020304" pitchFamily="18" charset="0"/>
              </a:rPr>
              <a:t>Paper application and addendum are printed from MPEP site, then completed and signed by the client. </a:t>
            </a:r>
          </a:p>
          <a:p>
            <a:pPr marL="342900" lvl="0" indent="-342900" eaLnBrk="0" fontAlgn="base" hangingPunct="0">
              <a:spcBef>
                <a:spcPct val="0"/>
              </a:spcBef>
              <a:spcAft>
                <a:spcPct val="0"/>
              </a:spcAft>
              <a:buFont typeface="Wingdings" panose="05000000000000000000" pitchFamily="2" charset="2"/>
              <a:buChar char="§"/>
            </a:pPr>
            <a:r>
              <a:rPr lang="en-US" altLang="en-US" dirty="0" bmk="">
                <a:ea typeface="Calibri" pitchFamily="34" charset="0"/>
                <a:cs typeface="Times New Roman" panose="02020603050405020304" pitchFamily="18" charset="0"/>
              </a:rPr>
              <a:t>The QE enters client information directly into MPEP and prints the signature page for the client to sign.   </a:t>
            </a:r>
            <a:endParaRPr lang="en-US" altLang="en-US" sz="3200" dirty="0"/>
          </a:p>
        </p:txBody>
      </p:sp>
      <p:sp>
        <p:nvSpPr>
          <p:cNvPr id="3" name="Slide Number Placeholder 2">
            <a:extLst>
              <a:ext uri="{FF2B5EF4-FFF2-40B4-BE49-F238E27FC236}">
                <a16:creationId xmlns:a16="http://schemas.microsoft.com/office/drawing/2014/main" id="{0512C3E6-E513-5C06-07DA-6D0BC4212325}"/>
              </a:ext>
            </a:extLst>
          </p:cNvPr>
          <p:cNvSpPr>
            <a:spLocks noGrp="1"/>
          </p:cNvSpPr>
          <p:nvPr>
            <p:ph type="sldNum" sz="quarter" idx="12"/>
          </p:nvPr>
        </p:nvSpPr>
        <p:spPr/>
        <p:txBody>
          <a:bodyPr/>
          <a:lstStyle/>
          <a:p>
            <a:fld id="{060017E3-0CEB-4BA9-92AF-EFA2BF5396E5}" type="slidenum">
              <a:rPr lang="en-US" smtClean="0"/>
              <a:t>39</a:t>
            </a:fld>
            <a:endParaRPr lang="en-US" dirty="0"/>
          </a:p>
        </p:txBody>
      </p:sp>
      <p:pic>
        <p:nvPicPr>
          <p:cNvPr id="4" name="Picture 3">
            <a:extLst>
              <a:ext uri="{FF2B5EF4-FFF2-40B4-BE49-F238E27FC236}">
                <a16:creationId xmlns:a16="http://schemas.microsoft.com/office/drawing/2014/main" id="{14B287E3-593B-83C0-0571-F1F6B0D0FBB7}"/>
              </a:ext>
            </a:extLst>
          </p:cNvPr>
          <p:cNvPicPr>
            <a:picLocks noChangeAspect="1"/>
          </p:cNvPicPr>
          <p:nvPr/>
        </p:nvPicPr>
        <p:blipFill rotWithShape="1">
          <a:blip r:embed="rId4"/>
          <a:srcRect t="1" r="2655" b="19081"/>
          <a:stretch/>
        </p:blipFill>
        <p:spPr>
          <a:xfrm>
            <a:off x="381000" y="2471157"/>
            <a:ext cx="8382000" cy="3504194"/>
          </a:xfrm>
          <a:prstGeom prst="rect">
            <a:avLst/>
          </a:prstGeom>
        </p:spPr>
      </p:pic>
      <p:sp>
        <p:nvSpPr>
          <p:cNvPr id="6" name="Rectangle: Rounded Corners 5">
            <a:extLst>
              <a:ext uri="{FF2B5EF4-FFF2-40B4-BE49-F238E27FC236}">
                <a16:creationId xmlns:a16="http://schemas.microsoft.com/office/drawing/2014/main" id="{E3411A84-6C4D-2CCD-45ED-1CE1EC12DBAD}"/>
              </a:ext>
            </a:extLst>
          </p:cNvPr>
          <p:cNvSpPr/>
          <p:nvPr/>
        </p:nvSpPr>
        <p:spPr>
          <a:xfrm>
            <a:off x="533400" y="3429000"/>
            <a:ext cx="1676400" cy="5334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83690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3E14-5386-5414-77EB-7C60858286FE}"/>
              </a:ext>
            </a:extLst>
          </p:cNvPr>
          <p:cNvSpPr>
            <a:spLocks noGrp="1"/>
          </p:cNvSpPr>
          <p:nvPr>
            <p:ph type="title"/>
          </p:nvPr>
        </p:nvSpPr>
        <p:spPr/>
        <p:txBody>
          <a:bodyPr anchor="b">
            <a:normAutofit/>
          </a:bodyPr>
          <a:lstStyle/>
          <a:p>
            <a:r>
              <a:rPr lang="en-US" sz="4000" b="1" dirty="0"/>
              <a:t>Affordable Care Act (ACA)</a:t>
            </a:r>
          </a:p>
        </p:txBody>
      </p:sp>
      <p:sp>
        <p:nvSpPr>
          <p:cNvPr id="3" name="Text Placeholder 2"/>
          <p:cNvSpPr>
            <a:spLocks noGrp="1"/>
          </p:cNvSpPr>
          <p:nvPr>
            <p:ph idx="1"/>
          </p:nvPr>
        </p:nvSpPr>
        <p:spPr/>
        <p:txBody>
          <a:bodyPr anchor="ctr">
            <a:normAutofit/>
          </a:bodyPr>
          <a:lstStyle/>
          <a:p>
            <a:r>
              <a:rPr lang="en-US" sz="2800" b="1" dirty="0"/>
              <a:t>The Patient Protection and Affordable Care Act </a:t>
            </a:r>
            <a:r>
              <a:rPr lang="en-US" sz="2800" dirty="0"/>
              <a:t>was signed into law in 2010.  </a:t>
            </a:r>
          </a:p>
          <a:p>
            <a:r>
              <a:rPr lang="en-US" sz="2800" dirty="0"/>
              <a:t>This law is a comprehensive health care reform. The ACA has impacted health care availability and eligibility determination, including presumptive eligibility.</a:t>
            </a:r>
          </a:p>
          <a:p>
            <a:endParaRPr lang="en-US" dirty="0"/>
          </a:p>
        </p:txBody>
      </p:sp>
      <p:sp>
        <p:nvSpPr>
          <p:cNvPr id="5" name="Slide Number Placeholder 4">
            <a:extLst>
              <a:ext uri="{FF2B5EF4-FFF2-40B4-BE49-F238E27FC236}">
                <a16:creationId xmlns:a16="http://schemas.microsoft.com/office/drawing/2014/main" id="{1E12E37A-1D33-E16F-3523-1F59CDC09241}"/>
              </a:ext>
            </a:extLst>
          </p:cNvPr>
          <p:cNvSpPr>
            <a:spLocks noGrp="1"/>
          </p:cNvSpPr>
          <p:nvPr>
            <p:ph type="sldNum" sz="quarter" idx="12"/>
          </p:nvPr>
        </p:nvSpPr>
        <p:spPr/>
        <p:txBody>
          <a:bodyPr/>
          <a:lstStyle/>
          <a:p>
            <a:fld id="{060017E3-0CEB-4BA9-92AF-EFA2BF5396E5}" type="slidenum">
              <a:rPr lang="en-US" smtClean="0"/>
              <a:t>4</a:t>
            </a:fld>
            <a:endParaRPr lang="en-US" dirty="0"/>
          </a:p>
        </p:txBody>
      </p:sp>
    </p:spTree>
    <p:custDataLst>
      <p:tags r:id="rId1"/>
    </p:custDataLst>
    <p:extLst>
      <p:ext uri="{BB962C8B-B14F-4D97-AF65-F5344CB8AC3E}">
        <p14:creationId xmlns:p14="http://schemas.microsoft.com/office/powerpoint/2010/main" val="1437873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Freeform: Shape 13">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9352" y="5486400"/>
            <a:ext cx="2004648"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cid:image002.png@01CFF360.EB49B540">
            <a:extLst>
              <a:ext uri="{FF2B5EF4-FFF2-40B4-BE49-F238E27FC236}">
                <a16:creationId xmlns:a16="http://schemas.microsoft.com/office/drawing/2014/main" id="{1F303222-0C7C-AEB1-88EC-A9AD0F011710}"/>
              </a:ext>
            </a:extLst>
          </p:cNvPr>
          <p:cNvPicPr/>
          <p:nvPr/>
        </p:nvPicPr>
        <p:blipFill rotWithShape="1">
          <a:blip r:embed="rId3" r:link="rId4">
            <a:extLst>
              <a:ext uri="{28A0092B-C50C-407E-A947-70E740481C1C}">
                <a14:useLocalDpi xmlns:a14="http://schemas.microsoft.com/office/drawing/2010/main" val="0"/>
              </a:ext>
            </a:extLst>
          </a:blip>
          <a:srcRect b="40000"/>
          <a:stretch>
            <a:fillRect/>
          </a:stretch>
        </p:blipFill>
        <p:spPr bwMode="auto">
          <a:xfrm>
            <a:off x="4738895" y="2362138"/>
            <a:ext cx="4238209" cy="213372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16" name="Arc 15">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1537" y="650160"/>
            <a:ext cx="2240924"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78A71AE-5324-AB25-93F4-3D604E7C1392}"/>
              </a:ext>
            </a:extLst>
          </p:cNvPr>
          <p:cNvSpPr>
            <a:spLocks noGrp="1"/>
          </p:cNvSpPr>
          <p:nvPr>
            <p:ph type="title"/>
          </p:nvPr>
        </p:nvSpPr>
        <p:spPr>
          <a:xfrm>
            <a:off x="628650" y="479493"/>
            <a:ext cx="3943350" cy="1325563"/>
          </a:xfrm>
        </p:spPr>
        <p:txBody>
          <a:bodyPr>
            <a:normAutofit/>
          </a:bodyPr>
          <a:lstStyle/>
          <a:p>
            <a:r>
              <a:rPr lang="en-US" sz="2800" b="1" dirty="0"/>
              <a:t>Applicant (Client) Signature is a Requirement</a:t>
            </a:r>
          </a:p>
        </p:txBody>
      </p:sp>
      <p:sp>
        <p:nvSpPr>
          <p:cNvPr id="6" name="Content Placeholder 5">
            <a:extLst>
              <a:ext uri="{FF2B5EF4-FFF2-40B4-BE49-F238E27FC236}">
                <a16:creationId xmlns:a16="http://schemas.microsoft.com/office/drawing/2014/main" id="{B77C7CE9-3753-F21F-EC26-9615AC5E1DE3}"/>
              </a:ext>
            </a:extLst>
          </p:cNvPr>
          <p:cNvSpPr>
            <a:spLocks noGrp="1"/>
          </p:cNvSpPr>
          <p:nvPr>
            <p:ph idx="1"/>
          </p:nvPr>
        </p:nvSpPr>
        <p:spPr>
          <a:xfrm>
            <a:off x="628650" y="1984443"/>
            <a:ext cx="3943350" cy="4192520"/>
          </a:xfrm>
        </p:spPr>
        <p:txBody>
          <a:bodyPr>
            <a:normAutofit/>
          </a:bodyPr>
          <a:lstStyle/>
          <a:p>
            <a:r>
              <a:rPr lang="en-US" dirty="0"/>
              <a:t>Client Signature – Declaration Statement </a:t>
            </a:r>
          </a:p>
          <a:p>
            <a:pPr lvl="1"/>
            <a:r>
              <a:rPr lang="en-US" i="1" dirty="0"/>
              <a:t>I declare under penalty of perjury under the laws of the United States of America hat the information contained in this statement of facts is true, correct and complete. </a:t>
            </a:r>
          </a:p>
          <a:p>
            <a:pPr lvl="1"/>
            <a:endParaRPr lang="en-US" i="1" dirty="0"/>
          </a:p>
          <a:p>
            <a:r>
              <a:rPr lang="en-US" dirty="0"/>
              <a:t>In signing the application, whether the paper application or the printed signature page, the client is agreeing to the statement of truth shown above. </a:t>
            </a:r>
          </a:p>
        </p:txBody>
      </p:sp>
      <p:sp>
        <p:nvSpPr>
          <p:cNvPr id="2" name="Slide Number Placeholder 1">
            <a:extLst>
              <a:ext uri="{FF2B5EF4-FFF2-40B4-BE49-F238E27FC236}">
                <a16:creationId xmlns:a16="http://schemas.microsoft.com/office/drawing/2014/main" id="{4A78AD4C-E442-5673-8C67-5ACEE2FDBBA7}"/>
              </a:ext>
            </a:extLst>
          </p:cNvPr>
          <p:cNvSpPr>
            <a:spLocks noGrp="1"/>
          </p:cNvSpPr>
          <p:nvPr>
            <p:ph type="sldNum" sz="quarter" idx="12"/>
          </p:nvPr>
        </p:nvSpPr>
        <p:spPr/>
        <p:txBody>
          <a:bodyPr/>
          <a:lstStyle/>
          <a:p>
            <a:fld id="{060017E3-0CEB-4BA9-92AF-EFA2BF5396E5}" type="slidenum">
              <a:rPr lang="en-US" smtClean="0"/>
              <a:t>40</a:t>
            </a:fld>
            <a:endParaRPr lang="en-US" dirty="0"/>
          </a:p>
        </p:txBody>
      </p:sp>
    </p:spTree>
    <p:custDataLst>
      <p:tags r:id="rId1"/>
    </p:custDataLst>
    <p:extLst>
      <p:ext uri="{BB962C8B-B14F-4D97-AF65-F5344CB8AC3E}">
        <p14:creationId xmlns:p14="http://schemas.microsoft.com/office/powerpoint/2010/main" val="233483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1" y="304800"/>
            <a:ext cx="8610599" cy="2392829"/>
          </a:xfrm>
          <a:prstGeom prst="rect">
            <a:avLst/>
          </a:prstGeom>
          <a:solidFill>
            <a:srgbClr val="FFFFFF">
              <a:alpha val="60000"/>
            </a:srgbClr>
          </a:solidFill>
        </p:spPr>
        <p:txBody>
          <a:bodyPr wrap="square" lIns="0" rIns="0" rtlCol="0">
            <a:noAutofit/>
          </a:bodyPr>
          <a:lstStyle/>
          <a:p>
            <a:pPr marL="171450">
              <a:spcAft>
                <a:spcPts val="600"/>
              </a:spcAft>
            </a:pPr>
            <a:r>
              <a:rPr lang="en-US" sz="2800" b="1" dirty="0">
                <a:solidFill>
                  <a:schemeClr val="accent1"/>
                </a:solidFill>
                <a:latin typeface="+mj-lt"/>
                <a:cs typeface="Times New Roman" panose="02020603050405020304" pitchFamily="18" charset="0"/>
              </a:rPr>
              <a:t>Portal Homepage </a:t>
            </a:r>
          </a:p>
          <a:p>
            <a:pPr marL="231775"/>
            <a:r>
              <a:rPr lang="en-US" sz="2400" dirty="0">
                <a:cs typeface="Times New Roman" panose="02020603050405020304" pitchFamily="18" charset="0"/>
              </a:rPr>
              <a:t>MPEP Homepage shows the two portlets available to users.</a:t>
            </a:r>
          </a:p>
          <a:p>
            <a:pPr marL="574675" indent="-342900">
              <a:buFont typeface="Wingdings" panose="05000000000000000000" pitchFamily="2" charset="2"/>
              <a:buChar char="§"/>
            </a:pPr>
            <a:r>
              <a:rPr lang="en-US" sz="2400" b="1" dirty="0">
                <a:cs typeface="Times New Roman" panose="02020603050405020304" pitchFamily="18" charset="0"/>
              </a:rPr>
              <a:t>My Applications</a:t>
            </a:r>
            <a:r>
              <a:rPr lang="en-US" sz="2400" dirty="0">
                <a:cs typeface="Times New Roman" panose="02020603050405020304" pitchFamily="18" charset="0"/>
              </a:rPr>
              <a:t>:  </a:t>
            </a:r>
            <a:r>
              <a:rPr lang="en-US" sz="2400" i="1" dirty="0">
                <a:cs typeface="Times New Roman" panose="02020603050405020304" pitchFamily="18" charset="0"/>
              </a:rPr>
              <a:t>(Existing applications)</a:t>
            </a:r>
          </a:p>
          <a:p>
            <a:pPr marL="231775"/>
            <a:r>
              <a:rPr lang="en-US" sz="2400" b="1" dirty="0">
                <a:cs typeface="Times New Roman" panose="02020603050405020304" pitchFamily="18" charset="0"/>
              </a:rPr>
              <a:t>   </a:t>
            </a:r>
            <a:r>
              <a:rPr lang="en-US" sz="2400" dirty="0">
                <a:cs typeface="Times New Roman" panose="02020603050405020304" pitchFamily="18" charset="0"/>
              </a:rPr>
              <a:t> 	Search, v</a:t>
            </a:r>
            <a:r>
              <a:rPr lang="en-US" altLang="en-US" sz="2400" dirty="0">
                <a:ea typeface="Calibri" pitchFamily="34" charset="0"/>
                <a:cs typeface="Times New Roman" panose="02020603050405020304" pitchFamily="18" charset="0"/>
              </a:rPr>
              <a:t>iew, access, and update PE applications</a:t>
            </a:r>
            <a:r>
              <a:rPr lang="en-US" sz="2400" dirty="0">
                <a:cs typeface="Times New Roman" panose="02020603050405020304" pitchFamily="18" charset="0"/>
              </a:rPr>
              <a:t> </a:t>
            </a:r>
          </a:p>
          <a:p>
            <a:pPr marL="574675" indent="-342900">
              <a:buFont typeface="Wingdings" panose="05000000000000000000" pitchFamily="2" charset="2"/>
              <a:buChar char="§"/>
            </a:pPr>
            <a:r>
              <a:rPr lang="en-US" sz="2400" b="1" dirty="0">
                <a:cs typeface="Times New Roman" panose="02020603050405020304" pitchFamily="18" charset="0"/>
              </a:rPr>
              <a:t>Apply for Benefits</a:t>
            </a:r>
            <a:r>
              <a:rPr lang="en-US" sz="2400" dirty="0">
                <a:cs typeface="Times New Roman" panose="02020603050405020304" pitchFamily="18" charset="0"/>
              </a:rPr>
              <a:t>:  </a:t>
            </a:r>
            <a:r>
              <a:rPr lang="en-US" sz="2400" i="1" dirty="0">
                <a:cs typeface="Times New Roman" panose="02020603050405020304" pitchFamily="18" charset="0"/>
              </a:rPr>
              <a:t>(New applications)</a:t>
            </a:r>
          </a:p>
          <a:p>
            <a:pPr marL="231775"/>
            <a:r>
              <a:rPr lang="en-US" sz="2400" b="1" dirty="0">
                <a:cs typeface="Times New Roman" panose="02020603050405020304" pitchFamily="18" charset="0"/>
              </a:rPr>
              <a:t>     	</a:t>
            </a:r>
            <a:r>
              <a:rPr lang="en-US" sz="2400" dirty="0">
                <a:cs typeface="Times New Roman" panose="02020603050405020304" pitchFamily="18" charset="0"/>
              </a:rPr>
              <a:t> Start, complete, and submit PE applications</a:t>
            </a:r>
            <a:endParaRPr lang="en-US" sz="2400" b="1" dirty="0">
              <a:cs typeface="Times New Roman" panose="02020603050405020304" pitchFamily="18" charset="0"/>
            </a:endParaRPr>
          </a:p>
          <a:p>
            <a:pPr marL="231775"/>
            <a:endParaRPr lang="en-US" sz="2800" dirty="0">
              <a:latin typeface="Times New Roman" panose="02020603050405020304" pitchFamily="18" charset="0"/>
              <a:cs typeface="Times New Roman" panose="02020603050405020304" pitchFamily="18" charset="0"/>
            </a:endParaRPr>
          </a:p>
          <a:p>
            <a:pPr marL="171450"/>
            <a:endParaRPr lang="en-US" sz="2400" b="1" dirty="0">
              <a:latin typeface="Times New Roman" panose="02020603050405020304" pitchFamily="18" charset="0"/>
              <a:cs typeface="Times New Roman" panose="02020603050405020304" pitchFamily="18" charset="0"/>
            </a:endParaRPr>
          </a:p>
          <a:p>
            <a:pPr marL="171450"/>
            <a:endParaRPr lang="en-US" sz="2400" b="1" dirty="0">
              <a:latin typeface="Times New Roman" panose="02020603050405020304" pitchFamily="18" charset="0"/>
              <a:cs typeface="Times New Roman" panose="02020603050405020304" pitchFamily="18" charset="0"/>
            </a:endParaRPr>
          </a:p>
          <a:p>
            <a:pPr marL="514350" indent="-342900">
              <a:buFont typeface="Wingdings"/>
              <a:buChar char="§"/>
            </a:pPr>
            <a:endParaRPr lang="en-US" sz="2400" b="1" dirty="0">
              <a:latin typeface="Times New Roman" panose="02020603050405020304" pitchFamily="18" charset="0"/>
              <a:cs typeface="Times New Roman" panose="02020603050405020304" pitchFamily="18" charset="0"/>
            </a:endParaRPr>
          </a:p>
          <a:p>
            <a:pPr marL="514350" indent="-342900">
              <a:buFont typeface="Wingdings"/>
              <a:buChar char="§"/>
            </a:pPr>
            <a:endParaRPr lang="en-US" sz="2400" b="1" dirty="0">
              <a:latin typeface="Times New Roman" panose="02020603050405020304" pitchFamily="18" charset="0"/>
              <a:cs typeface="Times New Roman" panose="02020603050405020304" pitchFamily="18" charset="0"/>
            </a:endParaRPr>
          </a:p>
          <a:p>
            <a:pPr marL="514350" indent="-342900">
              <a:buFont typeface="Wingdings"/>
              <a:buChar char="§"/>
            </a:pPr>
            <a:endParaRPr lang="en-US" sz="2400" b="1" dirty="0">
              <a:latin typeface="Times New Roman" panose="02020603050405020304" pitchFamily="18" charset="0"/>
              <a:cs typeface="Times New Roman" panose="02020603050405020304" pitchFamily="18" charset="0"/>
            </a:endParaRPr>
          </a:p>
          <a:p>
            <a:pPr marL="171450"/>
            <a:endParaRPr lang="en-US" sz="2400" b="1" dirty="0">
              <a:latin typeface="Times New Roman" panose="02020603050405020304" pitchFamily="18" charset="0"/>
              <a:cs typeface="Times New Roman" panose="02020603050405020304" pitchFamily="18" charset="0"/>
            </a:endParaRPr>
          </a:p>
          <a:p>
            <a:pPr marL="171450"/>
            <a:endParaRPr lang="en-US" sz="2400" b="1" dirty="0">
              <a:latin typeface="Times New Roman" panose="02020603050405020304" pitchFamily="18" charset="0"/>
              <a:cs typeface="Times New Roman" panose="02020603050405020304" pitchFamily="18" charset="0"/>
            </a:endParaRPr>
          </a:p>
          <a:p>
            <a:pPr marL="171450"/>
            <a:endParaRPr lang="en-US" sz="2400" dirty="0">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3C00FC0F-103B-E638-EE80-F2889816BB2B}"/>
              </a:ext>
            </a:extLst>
          </p:cNvPr>
          <p:cNvSpPr>
            <a:spLocks noGrp="1"/>
          </p:cNvSpPr>
          <p:nvPr>
            <p:ph type="sldNum" sz="quarter" idx="12"/>
          </p:nvPr>
        </p:nvSpPr>
        <p:spPr/>
        <p:txBody>
          <a:bodyPr/>
          <a:lstStyle/>
          <a:p>
            <a:fld id="{060017E3-0CEB-4BA9-92AF-EFA2BF5396E5}" type="slidenum">
              <a:rPr lang="en-US" smtClean="0"/>
              <a:t>41</a:t>
            </a:fld>
            <a:endParaRPr lang="en-US" dirty="0"/>
          </a:p>
        </p:txBody>
      </p:sp>
      <p:pic>
        <p:nvPicPr>
          <p:cNvPr id="6" name="Picture 5">
            <a:extLst>
              <a:ext uri="{FF2B5EF4-FFF2-40B4-BE49-F238E27FC236}">
                <a16:creationId xmlns:a16="http://schemas.microsoft.com/office/drawing/2014/main" id="{B1303FA4-4412-4E79-8FA9-3B7DC05DCE09}"/>
              </a:ext>
            </a:extLst>
          </p:cNvPr>
          <p:cNvPicPr>
            <a:picLocks noChangeAspect="1"/>
          </p:cNvPicPr>
          <p:nvPr/>
        </p:nvPicPr>
        <p:blipFill>
          <a:blip r:embed="rId4"/>
          <a:stretch>
            <a:fillRect/>
          </a:stretch>
        </p:blipFill>
        <p:spPr>
          <a:xfrm>
            <a:off x="1246371" y="2849081"/>
            <a:ext cx="6651258" cy="3075244"/>
          </a:xfrm>
          <a:prstGeom prst="rect">
            <a:avLst/>
          </a:prstGeom>
        </p:spPr>
      </p:pic>
      <p:sp>
        <p:nvSpPr>
          <p:cNvPr id="11" name="Rectangle: Rounded Corners 10">
            <a:extLst>
              <a:ext uri="{FF2B5EF4-FFF2-40B4-BE49-F238E27FC236}">
                <a16:creationId xmlns:a16="http://schemas.microsoft.com/office/drawing/2014/main" id="{C1325A22-FEDF-8321-C317-A8A86FB3C2BD}"/>
              </a:ext>
            </a:extLst>
          </p:cNvPr>
          <p:cNvSpPr/>
          <p:nvPr/>
        </p:nvSpPr>
        <p:spPr>
          <a:xfrm>
            <a:off x="2057400" y="4267200"/>
            <a:ext cx="1676400" cy="36392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EC6ED4CD-9F21-2ACF-CF5B-B0C355F2F01E}"/>
              </a:ext>
            </a:extLst>
          </p:cNvPr>
          <p:cNvSpPr/>
          <p:nvPr/>
        </p:nvSpPr>
        <p:spPr>
          <a:xfrm>
            <a:off x="5334002" y="4267200"/>
            <a:ext cx="1828798" cy="36392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3433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A357849-1AE3-9909-03BF-87AC1A6F9421}"/>
              </a:ext>
            </a:extLst>
          </p:cNvPr>
          <p:cNvSpPr>
            <a:spLocks noGrp="1"/>
          </p:cNvSpPr>
          <p:nvPr>
            <p:ph type="title"/>
          </p:nvPr>
        </p:nvSpPr>
        <p:spPr/>
        <p:txBody>
          <a:bodyPr/>
          <a:lstStyle/>
          <a:p>
            <a:r>
              <a:rPr lang="en-US" b="1" dirty="0"/>
              <a:t>View My Applications</a:t>
            </a:r>
          </a:p>
        </p:txBody>
      </p:sp>
      <p:sp>
        <p:nvSpPr>
          <p:cNvPr id="13" name="Content Placeholder 12">
            <a:extLst>
              <a:ext uri="{FF2B5EF4-FFF2-40B4-BE49-F238E27FC236}">
                <a16:creationId xmlns:a16="http://schemas.microsoft.com/office/drawing/2014/main" id="{6ED3DE35-F489-E39D-0F5B-94DDE1A80F12}"/>
              </a:ext>
            </a:extLst>
          </p:cNvPr>
          <p:cNvSpPr>
            <a:spLocks noGrp="1"/>
          </p:cNvSpPr>
          <p:nvPr>
            <p:ph sz="half" idx="1"/>
          </p:nvPr>
        </p:nvSpPr>
        <p:spPr>
          <a:xfrm>
            <a:off x="628650" y="1690688"/>
            <a:ext cx="4004782" cy="4176711"/>
          </a:xfrm>
        </p:spPr>
        <p:txBody>
          <a:bodyPr>
            <a:normAutofit fontScale="92500" lnSpcReduction="20000"/>
          </a:bodyPr>
          <a:lstStyle/>
          <a:p>
            <a:pPr marL="113843" indent="-227686" defTabSz="569214" eaLnBrk="0" fontAlgn="base" hangingPunct="0">
              <a:spcBef>
                <a:spcPct val="0"/>
              </a:spcBef>
              <a:spcAft>
                <a:spcPct val="0"/>
              </a:spcAft>
            </a:pPr>
            <a:r>
              <a:rPr lang="en-US" altLang="en-US" sz="2000" kern="1200" dirty="0">
                <a:solidFill>
                  <a:schemeClr val="tx1"/>
                </a:solidFill>
                <a:latin typeface="Gill Sans Nova" panose="020B0602020104020203" pitchFamily="34" charset="0"/>
                <a:ea typeface="+mn-ea"/>
                <a:cs typeface="Times New Roman" panose="02020603050405020304" pitchFamily="18" charset="0"/>
              </a:rPr>
              <a:t>By ho</a:t>
            </a:r>
            <a:r>
              <a:rPr lang="en-US" altLang="en-US" sz="2000" dirty="0">
                <a:cs typeface="Times New Roman" panose="02020603050405020304" pitchFamily="18" charset="0"/>
              </a:rPr>
              <a:t>vering over </a:t>
            </a:r>
            <a:r>
              <a:rPr lang="en-US" altLang="en-US" sz="2000" b="1" kern="1200" dirty="0">
                <a:solidFill>
                  <a:schemeClr val="tx1"/>
                </a:solidFill>
                <a:latin typeface="Gill Sans Nova" panose="020B0602020104020203" pitchFamily="34" charset="0"/>
                <a:ea typeface="+mn-ea"/>
                <a:cs typeface="Times New Roman" panose="02020603050405020304" pitchFamily="18" charset="0"/>
              </a:rPr>
              <a:t>View My Applications</a:t>
            </a:r>
            <a:r>
              <a:rPr lang="en-US" altLang="en-US" sz="2000" kern="1200" dirty="0">
                <a:solidFill>
                  <a:schemeClr val="tx1"/>
                </a:solidFill>
                <a:latin typeface="Gill Sans Nova" panose="020B0602020104020203" pitchFamily="34" charset="0"/>
                <a:ea typeface="+mn-ea"/>
                <a:cs typeface="Times New Roman" panose="02020603050405020304" pitchFamily="18" charset="0"/>
              </a:rPr>
              <a:t>, additional menu items appear. Qualified Entities can view, access, and update applications based on their security roles. </a:t>
            </a:r>
            <a:r>
              <a:rPr lang="en-US" sz="2000" b="1" kern="1200" dirty="0">
                <a:solidFill>
                  <a:schemeClr val="tx1"/>
                </a:solidFill>
                <a:latin typeface="Gill Sans Nova" panose="020B0602020104020203" pitchFamily="34" charset="0"/>
                <a:ea typeface="+mn-ea"/>
                <a:cs typeface="Times New Roman" panose="02020603050405020304" pitchFamily="18" charset="0"/>
              </a:rPr>
              <a:t>QE</a:t>
            </a:r>
            <a:r>
              <a:rPr lang="en-US" sz="2000" kern="1200" dirty="0">
                <a:solidFill>
                  <a:schemeClr val="tx1"/>
                </a:solidFill>
                <a:latin typeface="Gill Sans Nova" panose="020B0602020104020203" pitchFamily="34" charset="0"/>
                <a:ea typeface="+mn-ea"/>
                <a:cs typeface="Times New Roman" panose="02020603050405020304" pitchFamily="18" charset="0"/>
              </a:rPr>
              <a:t> can search for and view all of their own PE applications. </a:t>
            </a:r>
            <a:r>
              <a:rPr lang="en-US" sz="2000" b="1" kern="1200" dirty="0">
                <a:solidFill>
                  <a:schemeClr val="tx1"/>
                </a:solidFill>
                <a:latin typeface="Gill Sans Nova" panose="020B0602020104020203" pitchFamily="34" charset="0"/>
                <a:ea typeface="+mn-ea"/>
                <a:cs typeface="Times New Roman" panose="02020603050405020304" pitchFamily="18" charset="0"/>
              </a:rPr>
              <a:t>QE </a:t>
            </a:r>
            <a:r>
              <a:rPr lang="en-US" sz="2000" kern="1200" dirty="0">
                <a:solidFill>
                  <a:schemeClr val="tx1"/>
                </a:solidFill>
                <a:latin typeface="Gill Sans Nova" panose="020B0602020104020203" pitchFamily="34" charset="0"/>
                <a:ea typeface="+mn-ea"/>
                <a:cs typeface="Times New Roman" panose="02020603050405020304" pitchFamily="18" charset="0"/>
              </a:rPr>
              <a:t>has 30 days to complete unfinished applications in MPEP.</a:t>
            </a:r>
            <a:r>
              <a:rPr lang="en-US" altLang="en-US" sz="2000" kern="1200" dirty="0">
                <a:solidFill>
                  <a:schemeClr val="tx1"/>
                </a:solidFill>
                <a:latin typeface="Gill Sans Nova" panose="020B0602020104020203" pitchFamily="34" charset="0"/>
                <a:ea typeface="+mn-ea"/>
                <a:cs typeface="Times New Roman" panose="02020603050405020304" pitchFamily="18" charset="0"/>
              </a:rPr>
              <a:t> </a:t>
            </a:r>
            <a:r>
              <a:rPr lang="en-US" sz="2000" b="1" kern="1200" dirty="0">
                <a:solidFill>
                  <a:schemeClr val="tx1"/>
                </a:solidFill>
                <a:latin typeface="Gill Sans Nova" panose="020B0602020104020203" pitchFamily="34" charset="0"/>
                <a:ea typeface="+mn-ea"/>
                <a:cs typeface="Times New Roman" panose="02020603050405020304" pitchFamily="18" charset="0"/>
              </a:rPr>
              <a:t>QE Supervisors </a:t>
            </a:r>
            <a:r>
              <a:rPr lang="en-US" sz="2000" kern="1200" dirty="0">
                <a:solidFill>
                  <a:schemeClr val="tx1"/>
                </a:solidFill>
                <a:latin typeface="Gill Sans Nova" panose="020B0602020104020203" pitchFamily="34" charset="0"/>
                <a:ea typeface="+mn-ea"/>
                <a:cs typeface="Times New Roman" panose="02020603050405020304" pitchFamily="18" charset="0"/>
              </a:rPr>
              <a:t>can view the applications of the workers assigned within their provider organization.</a:t>
            </a:r>
            <a:br>
              <a:rPr lang="en-US" sz="2000" kern="1200" dirty="0">
                <a:solidFill>
                  <a:schemeClr val="tx1"/>
                </a:solidFill>
                <a:latin typeface="Gill Sans Nova" panose="020B0602020104020203" pitchFamily="34" charset="0"/>
                <a:ea typeface="+mn-ea"/>
                <a:cs typeface="Times New Roman" panose="02020603050405020304" pitchFamily="18" charset="0"/>
              </a:rPr>
            </a:br>
            <a:endParaRPr lang="en-US" sz="2000" kern="1200" dirty="0">
              <a:solidFill>
                <a:schemeClr val="tx1"/>
              </a:solidFill>
              <a:latin typeface="Gill Sans Nova" panose="020B0602020104020203" pitchFamily="34" charset="0"/>
              <a:ea typeface="+mn-ea"/>
              <a:cs typeface="Times New Roman" panose="02020603050405020304" pitchFamily="18" charset="0"/>
            </a:endParaRPr>
          </a:p>
          <a:p>
            <a:pPr marL="284607" indent="-284607" defTabSz="569214" eaLnBrk="0" fontAlgn="base" hangingPunct="0">
              <a:spcBef>
                <a:spcPct val="0"/>
              </a:spcBef>
              <a:spcAft>
                <a:spcPct val="0"/>
              </a:spcAft>
              <a:buFont typeface="Wingdings" panose="05000000000000000000" pitchFamily="2" charset="2"/>
              <a:buChar char="v"/>
            </a:pPr>
            <a:r>
              <a:rPr lang="en-US" sz="2000" kern="1200" dirty="0">
                <a:solidFill>
                  <a:schemeClr val="tx1"/>
                </a:solidFill>
                <a:latin typeface="Gill Sans Nova" panose="020B0602020104020203" pitchFamily="34" charset="0"/>
                <a:ea typeface="+mn-ea"/>
                <a:cs typeface="Times New Roman" panose="02020603050405020304" pitchFamily="18" charset="0"/>
              </a:rPr>
              <a:t>At least one QE supervisor is recommended. Supervisor access grants access to all PE types</a:t>
            </a:r>
            <a:r>
              <a:rPr lang="en-US" sz="2000" b="1" kern="1200" dirty="0">
                <a:solidFill>
                  <a:schemeClr val="tx1"/>
                </a:solidFill>
                <a:latin typeface="Gill Sans Nova" panose="020B0602020104020203" pitchFamily="34" charset="0"/>
                <a:ea typeface="+mn-ea"/>
                <a:cs typeface="Times New Roman" panose="02020603050405020304" pitchFamily="18" charset="0"/>
              </a:rPr>
              <a:t>, HOWEVER</a:t>
            </a:r>
            <a:r>
              <a:rPr lang="en-US" sz="2000" kern="1200" dirty="0">
                <a:solidFill>
                  <a:schemeClr val="tx1"/>
                </a:solidFill>
                <a:latin typeface="Gill Sans Nova" panose="020B0602020104020203" pitchFamily="34" charset="0"/>
                <a:ea typeface="+mn-ea"/>
                <a:cs typeface="Times New Roman" panose="02020603050405020304" pitchFamily="18" charset="0"/>
              </a:rPr>
              <a:t>, it is only appropriate to enter applications for your approved PE types(s).</a:t>
            </a:r>
          </a:p>
        </p:txBody>
      </p:sp>
      <p:sp>
        <p:nvSpPr>
          <p:cNvPr id="18" name="Slide Number Placeholder 17">
            <a:extLst>
              <a:ext uri="{FF2B5EF4-FFF2-40B4-BE49-F238E27FC236}">
                <a16:creationId xmlns:a16="http://schemas.microsoft.com/office/drawing/2014/main" id="{C126F930-8604-FDDD-B801-2D40852B36C7}"/>
              </a:ext>
            </a:extLst>
          </p:cNvPr>
          <p:cNvSpPr>
            <a:spLocks noGrp="1"/>
          </p:cNvSpPr>
          <p:nvPr>
            <p:ph type="sldNum" sz="quarter" idx="12"/>
          </p:nvPr>
        </p:nvSpPr>
        <p:spPr/>
        <p:txBody>
          <a:bodyPr/>
          <a:lstStyle/>
          <a:p>
            <a:fld id="{060017E3-0CEB-4BA9-92AF-EFA2BF5396E5}" type="slidenum">
              <a:rPr lang="en-US" smtClean="0"/>
              <a:t>42</a:t>
            </a:fld>
            <a:endParaRPr lang="en-US" dirty="0"/>
          </a:p>
        </p:txBody>
      </p:sp>
      <p:pic>
        <p:nvPicPr>
          <p:cNvPr id="3" name="Picture 2">
            <a:extLst>
              <a:ext uri="{FF2B5EF4-FFF2-40B4-BE49-F238E27FC236}">
                <a16:creationId xmlns:a16="http://schemas.microsoft.com/office/drawing/2014/main" id="{42A9F116-E350-74DD-8704-D7A9283CCFB1}"/>
              </a:ext>
            </a:extLst>
          </p:cNvPr>
          <p:cNvPicPr>
            <a:picLocks noChangeAspect="1"/>
          </p:cNvPicPr>
          <p:nvPr/>
        </p:nvPicPr>
        <p:blipFill rotWithShape="1">
          <a:blip r:embed="rId4"/>
          <a:srcRect b="1695"/>
          <a:stretch/>
        </p:blipFill>
        <p:spPr>
          <a:xfrm>
            <a:off x="4572000" y="1447800"/>
            <a:ext cx="4073831" cy="4495800"/>
          </a:xfrm>
          <a:prstGeom prst="rect">
            <a:avLst/>
          </a:prstGeom>
        </p:spPr>
      </p:pic>
    </p:spTree>
    <p:custDataLst>
      <p:tags r:id="rId1"/>
    </p:custDataLst>
    <p:extLst>
      <p:ext uri="{BB962C8B-B14F-4D97-AF65-F5344CB8AC3E}">
        <p14:creationId xmlns:p14="http://schemas.microsoft.com/office/powerpoint/2010/main" val="1075101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2120F8-E863-714C-CCCA-31863EC1ED8E}"/>
              </a:ext>
            </a:extLst>
          </p:cNvPr>
          <p:cNvSpPr>
            <a:spLocks noGrp="1"/>
          </p:cNvSpPr>
          <p:nvPr>
            <p:ph type="title"/>
          </p:nvPr>
        </p:nvSpPr>
        <p:spPr/>
        <p:txBody>
          <a:bodyPr>
            <a:normAutofit/>
          </a:bodyPr>
          <a:lstStyle/>
          <a:p>
            <a:r>
              <a:rPr lang="en-US" altLang="en-US" sz="3600" b="1" dirty="0">
                <a:latin typeface="+mj-lt"/>
                <a:ea typeface="Times New Roman" panose="02020603050405020304" pitchFamily="18" charset="0"/>
                <a:cs typeface="Times New Roman" panose="02020603050405020304" pitchFamily="18" charset="0"/>
              </a:rPr>
              <a:t>Search by Application Date or by Name</a:t>
            </a:r>
            <a:endParaRPr lang="en-US" dirty="0"/>
          </a:p>
        </p:txBody>
      </p:sp>
      <p:sp>
        <p:nvSpPr>
          <p:cNvPr id="7" name="Content Placeholder 6">
            <a:extLst>
              <a:ext uri="{FF2B5EF4-FFF2-40B4-BE49-F238E27FC236}">
                <a16:creationId xmlns:a16="http://schemas.microsoft.com/office/drawing/2014/main" id="{08A28532-FEB3-10D8-AA9B-C75D4E545B8C}"/>
              </a:ext>
            </a:extLst>
          </p:cNvPr>
          <p:cNvSpPr>
            <a:spLocks noGrp="1"/>
          </p:cNvSpPr>
          <p:nvPr>
            <p:ph idx="1"/>
          </p:nvPr>
        </p:nvSpPr>
        <p:spPr/>
        <p:txBody>
          <a:bodyPr/>
          <a:lstStyle/>
          <a:p>
            <a:pPr eaLnBrk="0" fontAlgn="base" hangingPunct="0">
              <a:spcBef>
                <a:spcPct val="0"/>
              </a:spcBef>
              <a:spcAft>
                <a:spcPts val="30"/>
              </a:spcAft>
            </a:pPr>
            <a:r>
              <a:rPr lang="en-US" altLang="en-US" sz="2000" b="1" dirty="0">
                <a:ea typeface="Calibri" pitchFamily="34" charset="0"/>
                <a:cs typeface="Times New Roman" panose="02020603050405020304" pitchFamily="18" charset="0"/>
              </a:rPr>
              <a:t>Date Search: </a:t>
            </a:r>
            <a:r>
              <a:rPr lang="en-US" altLang="en-US" sz="2000" dirty="0">
                <a:ea typeface="Calibri" pitchFamily="34" charset="0"/>
                <a:cs typeface="Times New Roman" panose="02020603050405020304" pitchFamily="18" charset="0"/>
              </a:rPr>
              <a:t>Users can search for an application by using specific date ranges. Date range for completed applications cannot span more than 30 days. </a:t>
            </a:r>
          </a:p>
          <a:p>
            <a:pPr eaLnBrk="0" fontAlgn="base" hangingPunct="0">
              <a:spcBef>
                <a:spcPct val="0"/>
              </a:spcBef>
              <a:spcAft>
                <a:spcPts val="30"/>
              </a:spcAft>
            </a:pPr>
            <a:r>
              <a:rPr lang="en-US" altLang="en-US" sz="2000" b="1" dirty="0">
                <a:ea typeface="Calibri" pitchFamily="34" charset="0"/>
                <a:cs typeface="Times New Roman" panose="02020603050405020304" pitchFamily="18" charset="0"/>
              </a:rPr>
              <a:t>Name Search: </a:t>
            </a:r>
            <a:r>
              <a:rPr lang="en-US" altLang="en-US" sz="2000" dirty="0">
                <a:ea typeface="Calibri" pitchFamily="34" charset="0"/>
                <a:cs typeface="Times New Roman" panose="02020603050405020304" pitchFamily="18" charset="0"/>
              </a:rPr>
              <a:t>Users can search for an application using the applicant’s last name and first name or last name and first initial. </a:t>
            </a:r>
          </a:p>
          <a:p>
            <a:endParaRPr lang="en-US" dirty="0"/>
          </a:p>
        </p:txBody>
      </p:sp>
      <p:sp>
        <p:nvSpPr>
          <p:cNvPr id="12" name="Slide Number Placeholder 11">
            <a:extLst>
              <a:ext uri="{FF2B5EF4-FFF2-40B4-BE49-F238E27FC236}">
                <a16:creationId xmlns:a16="http://schemas.microsoft.com/office/drawing/2014/main" id="{7CAC1162-FBB7-3E99-4D1C-9EB74BFBEF94}"/>
              </a:ext>
            </a:extLst>
          </p:cNvPr>
          <p:cNvSpPr>
            <a:spLocks noGrp="1"/>
          </p:cNvSpPr>
          <p:nvPr>
            <p:ph type="sldNum" sz="quarter" idx="12"/>
          </p:nvPr>
        </p:nvSpPr>
        <p:spPr/>
        <p:txBody>
          <a:bodyPr/>
          <a:lstStyle/>
          <a:p>
            <a:fld id="{060017E3-0CEB-4BA9-92AF-EFA2BF5396E5}" type="slidenum">
              <a:rPr lang="en-US" smtClean="0"/>
              <a:t>43</a:t>
            </a:fld>
            <a:endParaRPr lang="en-US" dirty="0"/>
          </a:p>
        </p:txBody>
      </p:sp>
      <p:pic>
        <p:nvPicPr>
          <p:cNvPr id="3" name="Picture 2">
            <a:extLst>
              <a:ext uri="{FF2B5EF4-FFF2-40B4-BE49-F238E27FC236}">
                <a16:creationId xmlns:a16="http://schemas.microsoft.com/office/drawing/2014/main" id="{AE7E6257-9383-5FA7-1E6F-60FE9EBDFA6A}"/>
              </a:ext>
            </a:extLst>
          </p:cNvPr>
          <p:cNvPicPr>
            <a:picLocks noChangeAspect="1"/>
          </p:cNvPicPr>
          <p:nvPr/>
        </p:nvPicPr>
        <p:blipFill rotWithShape="1">
          <a:blip r:embed="rId4"/>
          <a:srcRect b="2620"/>
          <a:stretch/>
        </p:blipFill>
        <p:spPr>
          <a:xfrm>
            <a:off x="1295399" y="3246868"/>
            <a:ext cx="6416453" cy="2691012"/>
          </a:xfrm>
          <a:prstGeom prst="rect">
            <a:avLst/>
          </a:prstGeom>
        </p:spPr>
      </p:pic>
      <p:sp>
        <p:nvSpPr>
          <p:cNvPr id="9" name="Rectangle: Rounded Corners 8">
            <a:extLst>
              <a:ext uri="{FF2B5EF4-FFF2-40B4-BE49-F238E27FC236}">
                <a16:creationId xmlns:a16="http://schemas.microsoft.com/office/drawing/2014/main" id="{A0AF3C35-1524-883A-4226-315A327A4447}"/>
              </a:ext>
            </a:extLst>
          </p:cNvPr>
          <p:cNvSpPr/>
          <p:nvPr/>
        </p:nvSpPr>
        <p:spPr>
          <a:xfrm>
            <a:off x="1524000" y="4267200"/>
            <a:ext cx="2971800" cy="10668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13171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2120F8-E863-714C-CCCA-31863EC1ED8E}"/>
              </a:ext>
            </a:extLst>
          </p:cNvPr>
          <p:cNvSpPr>
            <a:spLocks noGrp="1"/>
          </p:cNvSpPr>
          <p:nvPr>
            <p:ph type="title"/>
          </p:nvPr>
        </p:nvSpPr>
        <p:spPr/>
        <p:txBody>
          <a:bodyPr>
            <a:normAutofit/>
          </a:bodyPr>
          <a:lstStyle/>
          <a:p>
            <a:r>
              <a:rPr lang="en-US" altLang="en-US" sz="3600" b="1" dirty="0">
                <a:latin typeface="+mj-lt"/>
                <a:ea typeface="Times New Roman" panose="02020603050405020304" pitchFamily="18" charset="0"/>
                <a:cs typeface="Times New Roman" panose="02020603050405020304" pitchFamily="18" charset="0"/>
              </a:rPr>
              <a:t>Search by Confirmation Number</a:t>
            </a:r>
            <a:endParaRPr lang="en-US" dirty="0"/>
          </a:p>
        </p:txBody>
      </p:sp>
      <p:sp>
        <p:nvSpPr>
          <p:cNvPr id="7" name="Content Placeholder 6">
            <a:extLst>
              <a:ext uri="{FF2B5EF4-FFF2-40B4-BE49-F238E27FC236}">
                <a16:creationId xmlns:a16="http://schemas.microsoft.com/office/drawing/2014/main" id="{08A28532-FEB3-10D8-AA9B-C75D4E545B8C}"/>
              </a:ext>
            </a:extLst>
          </p:cNvPr>
          <p:cNvSpPr>
            <a:spLocks noGrp="1"/>
          </p:cNvSpPr>
          <p:nvPr>
            <p:ph idx="1"/>
          </p:nvPr>
        </p:nvSpPr>
        <p:spPr/>
        <p:txBody>
          <a:bodyPr/>
          <a:lstStyle/>
          <a:p>
            <a:pPr lvl="0"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Confirmation Number Search:</a:t>
            </a:r>
            <a:r>
              <a:rPr lang="en-US" altLang="en-US" sz="2000" dirty="0">
                <a:ea typeface="Times New Roman" panose="02020603050405020304" pitchFamily="18" charset="0"/>
                <a:cs typeface="Times New Roman" panose="02020603050405020304" pitchFamily="18" charset="0"/>
              </a:rPr>
              <a:t> Users can search by the </a:t>
            </a:r>
            <a:r>
              <a:rPr lang="en-US" altLang="en-US" sz="2000" b="1" dirty="0">
                <a:ea typeface="Times New Roman" panose="02020603050405020304" pitchFamily="18" charset="0"/>
                <a:cs typeface="Times New Roman" panose="02020603050405020304" pitchFamily="18" charset="0"/>
              </a:rPr>
              <a:t>confirmation number</a:t>
            </a:r>
            <a:r>
              <a:rPr lang="en-US" altLang="en-US" sz="2000" dirty="0">
                <a:ea typeface="Times New Roman" panose="02020603050405020304" pitchFamily="18" charset="0"/>
                <a:cs typeface="Times New Roman" panose="02020603050405020304" pitchFamily="18" charset="0"/>
              </a:rPr>
              <a:t>. This number is generated after the application has been submitted and is displayed on the confirmation page. Incomplete or expired applications  do not have confirmation numbers.</a:t>
            </a:r>
          </a:p>
          <a:p>
            <a:pPr marL="0" indent="0">
              <a:buNone/>
            </a:pPr>
            <a:endParaRPr lang="en-US" dirty="0"/>
          </a:p>
        </p:txBody>
      </p:sp>
      <p:sp>
        <p:nvSpPr>
          <p:cNvPr id="2" name="Slide Number Placeholder 1">
            <a:extLst>
              <a:ext uri="{FF2B5EF4-FFF2-40B4-BE49-F238E27FC236}">
                <a16:creationId xmlns:a16="http://schemas.microsoft.com/office/drawing/2014/main" id="{59318515-185B-4C5A-791D-5646F7113B1D}"/>
              </a:ext>
            </a:extLst>
          </p:cNvPr>
          <p:cNvSpPr>
            <a:spLocks noGrp="1"/>
          </p:cNvSpPr>
          <p:nvPr>
            <p:ph type="sldNum" sz="quarter" idx="12"/>
          </p:nvPr>
        </p:nvSpPr>
        <p:spPr/>
        <p:txBody>
          <a:bodyPr/>
          <a:lstStyle/>
          <a:p>
            <a:fld id="{060017E3-0CEB-4BA9-92AF-EFA2BF5396E5}" type="slidenum">
              <a:rPr lang="en-US" smtClean="0"/>
              <a:t>44</a:t>
            </a:fld>
            <a:endParaRPr lang="en-US" dirty="0"/>
          </a:p>
        </p:txBody>
      </p:sp>
      <p:pic>
        <p:nvPicPr>
          <p:cNvPr id="12" name="Picture 11">
            <a:extLst>
              <a:ext uri="{FF2B5EF4-FFF2-40B4-BE49-F238E27FC236}">
                <a16:creationId xmlns:a16="http://schemas.microsoft.com/office/drawing/2014/main" id="{C4864CEF-0AA3-C78B-7587-369C5A59FE1F}"/>
              </a:ext>
            </a:extLst>
          </p:cNvPr>
          <p:cNvPicPr>
            <a:picLocks noChangeAspect="1"/>
          </p:cNvPicPr>
          <p:nvPr/>
        </p:nvPicPr>
        <p:blipFill rotWithShape="1">
          <a:blip r:embed="rId4"/>
          <a:srcRect b="2532"/>
          <a:stretch/>
        </p:blipFill>
        <p:spPr>
          <a:xfrm>
            <a:off x="914400" y="3038377"/>
            <a:ext cx="7086600" cy="2974730"/>
          </a:xfrm>
          <a:prstGeom prst="rect">
            <a:avLst/>
          </a:prstGeom>
        </p:spPr>
      </p:pic>
      <p:sp>
        <p:nvSpPr>
          <p:cNvPr id="9" name="Rectangle: Rounded Corners 8">
            <a:extLst>
              <a:ext uri="{FF2B5EF4-FFF2-40B4-BE49-F238E27FC236}">
                <a16:creationId xmlns:a16="http://schemas.microsoft.com/office/drawing/2014/main" id="{A0AF3C35-1524-883A-4226-315A327A4447}"/>
              </a:ext>
            </a:extLst>
          </p:cNvPr>
          <p:cNvSpPr/>
          <p:nvPr/>
        </p:nvSpPr>
        <p:spPr>
          <a:xfrm>
            <a:off x="4457700" y="4724400"/>
            <a:ext cx="1638300" cy="5334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4419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2120F8-E863-714C-CCCA-31863EC1ED8E}"/>
              </a:ext>
            </a:extLst>
          </p:cNvPr>
          <p:cNvSpPr>
            <a:spLocks noGrp="1"/>
          </p:cNvSpPr>
          <p:nvPr>
            <p:ph type="title"/>
          </p:nvPr>
        </p:nvSpPr>
        <p:spPr/>
        <p:txBody>
          <a:bodyPr>
            <a:normAutofit/>
          </a:bodyPr>
          <a:lstStyle/>
          <a:p>
            <a:r>
              <a:rPr lang="en-US" altLang="en-US" sz="3600" b="1" dirty="0">
                <a:latin typeface="+mj-lt"/>
                <a:ea typeface="Times New Roman" panose="02020603050405020304" pitchFamily="18" charset="0"/>
                <a:cs typeface="Times New Roman" panose="02020603050405020304" pitchFamily="18" charset="0"/>
              </a:rPr>
              <a:t>Search by Application </a:t>
            </a:r>
            <a:r>
              <a:rPr lang="en-US" altLang="en-US" sz="3600" b="1" u="sng" dirty="0">
                <a:latin typeface="+mj-lt"/>
                <a:ea typeface="Times New Roman" panose="02020603050405020304" pitchFamily="18" charset="0"/>
                <a:cs typeface="Times New Roman" panose="02020603050405020304" pitchFamily="18" charset="0"/>
              </a:rPr>
              <a:t>Status</a:t>
            </a:r>
            <a:r>
              <a:rPr lang="en-US" altLang="en-US" sz="3600" b="1" dirty="0">
                <a:latin typeface="+mj-lt"/>
                <a:ea typeface="Times New Roman" panose="02020603050405020304" pitchFamily="18" charset="0"/>
                <a:cs typeface="Times New Roman" panose="02020603050405020304" pitchFamily="18" charset="0"/>
              </a:rPr>
              <a:t> or </a:t>
            </a:r>
            <a:r>
              <a:rPr lang="en-US" altLang="en-US" sz="3600" b="1" u="sng" dirty="0">
                <a:latin typeface="+mj-lt"/>
                <a:ea typeface="Times New Roman" panose="02020603050405020304" pitchFamily="18" charset="0"/>
                <a:cs typeface="Times New Roman" panose="02020603050405020304" pitchFamily="18" charset="0"/>
              </a:rPr>
              <a:t>Type</a:t>
            </a:r>
            <a:endParaRPr lang="en-US" u="sng" dirty="0"/>
          </a:p>
        </p:txBody>
      </p:sp>
      <p:sp>
        <p:nvSpPr>
          <p:cNvPr id="7" name="Content Placeholder 6">
            <a:extLst>
              <a:ext uri="{FF2B5EF4-FFF2-40B4-BE49-F238E27FC236}">
                <a16:creationId xmlns:a16="http://schemas.microsoft.com/office/drawing/2014/main" id="{08A28532-FEB3-10D8-AA9B-C75D4E545B8C}"/>
              </a:ext>
            </a:extLst>
          </p:cNvPr>
          <p:cNvSpPr>
            <a:spLocks noGrp="1"/>
          </p:cNvSpPr>
          <p:nvPr>
            <p:ph idx="1"/>
          </p:nvPr>
        </p:nvSpPr>
        <p:spPr/>
        <p:txBody>
          <a:bodyPr>
            <a:normAutofit/>
          </a:bodyPr>
          <a:lstStyle/>
          <a:p>
            <a:pPr lvl="0" eaLnBrk="0" fontAlgn="base" hangingPunct="0">
              <a:spcBef>
                <a:spcPct val="0"/>
              </a:spcBef>
              <a:spcAft>
                <a:spcPts val="30"/>
              </a:spcAft>
            </a:pPr>
            <a:r>
              <a:rPr lang="en-US" altLang="en-US" sz="2000" dirty="0">
                <a:ea typeface="Times New Roman" panose="02020603050405020304" pitchFamily="18" charset="0"/>
                <a:cs typeface="Times New Roman" panose="02020603050405020304" pitchFamily="18" charset="0"/>
              </a:rPr>
              <a:t>Searches can be done using Application </a:t>
            </a:r>
            <a:r>
              <a:rPr lang="en-US" altLang="en-US" sz="2000" b="1" dirty="0">
                <a:ea typeface="Times New Roman" panose="02020603050405020304" pitchFamily="18" charset="0"/>
                <a:cs typeface="Times New Roman" panose="02020603050405020304" pitchFamily="18" charset="0"/>
              </a:rPr>
              <a:t>Status </a:t>
            </a:r>
            <a:r>
              <a:rPr lang="en-US" altLang="en-US" sz="2000" dirty="0">
                <a:ea typeface="Times New Roman" panose="02020603050405020304" pitchFamily="18" charset="0"/>
                <a:cs typeface="Times New Roman" panose="02020603050405020304" pitchFamily="18" charset="0"/>
              </a:rPr>
              <a:t>or </a:t>
            </a:r>
            <a:r>
              <a:rPr lang="en-US" altLang="en-US" sz="2000" b="1" dirty="0">
                <a:ea typeface="Times New Roman" panose="02020603050405020304" pitchFamily="18" charset="0"/>
                <a:cs typeface="Times New Roman" panose="02020603050405020304" pitchFamily="18" charset="0"/>
              </a:rPr>
              <a:t>Type. </a:t>
            </a:r>
          </a:p>
          <a:p>
            <a:pPr lvl="0"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Status: </a:t>
            </a:r>
          </a:p>
          <a:p>
            <a:pPr lvl="1"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Complete</a:t>
            </a:r>
            <a:r>
              <a:rPr lang="en-US" altLang="en-US" sz="2000" dirty="0">
                <a:ea typeface="Times New Roman" panose="02020603050405020304" pitchFamily="18" charset="0"/>
                <a:cs typeface="Times New Roman" panose="02020603050405020304" pitchFamily="18" charset="0"/>
              </a:rPr>
              <a:t> - Eligibility has been determined </a:t>
            </a:r>
          </a:p>
          <a:p>
            <a:pPr lvl="1"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Expired</a:t>
            </a:r>
            <a:r>
              <a:rPr lang="en-US" altLang="en-US" sz="2000" dirty="0">
                <a:ea typeface="Times New Roman" panose="02020603050405020304" pitchFamily="18" charset="0"/>
                <a:cs typeface="Times New Roman" panose="02020603050405020304" pitchFamily="18" charset="0"/>
              </a:rPr>
              <a:t> -  Started, but not completed after 5 days</a:t>
            </a:r>
          </a:p>
          <a:p>
            <a:pPr lvl="1"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Incomplete </a:t>
            </a:r>
            <a:r>
              <a:rPr lang="en-US" altLang="en-US" sz="2000" dirty="0">
                <a:ea typeface="Times New Roman" panose="02020603050405020304" pitchFamily="18" charset="0"/>
                <a:cs typeface="Times New Roman" panose="02020603050405020304" pitchFamily="18" charset="0"/>
              </a:rPr>
              <a:t>- In progress</a:t>
            </a:r>
          </a:p>
          <a:p>
            <a:pPr lvl="0"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Type:  </a:t>
            </a:r>
            <a:r>
              <a:rPr lang="en-US" altLang="en-US" sz="2000" dirty="0">
                <a:ea typeface="Times New Roman" panose="02020603050405020304" pitchFamily="18" charset="0"/>
                <a:cs typeface="Times New Roman" panose="02020603050405020304" pitchFamily="18" charset="0"/>
              </a:rPr>
              <a:t>BCCT,  Children, Adults &amp; Children (Hospital Groups), Pregnant Women </a:t>
            </a:r>
          </a:p>
        </p:txBody>
      </p:sp>
      <p:sp>
        <p:nvSpPr>
          <p:cNvPr id="12" name="Slide Number Placeholder 11">
            <a:extLst>
              <a:ext uri="{FF2B5EF4-FFF2-40B4-BE49-F238E27FC236}">
                <a16:creationId xmlns:a16="http://schemas.microsoft.com/office/drawing/2014/main" id="{3D9C973D-FF62-5A35-35DF-5ABC313A3442}"/>
              </a:ext>
            </a:extLst>
          </p:cNvPr>
          <p:cNvSpPr>
            <a:spLocks noGrp="1"/>
          </p:cNvSpPr>
          <p:nvPr>
            <p:ph type="sldNum" sz="quarter" idx="12"/>
          </p:nvPr>
        </p:nvSpPr>
        <p:spPr/>
        <p:txBody>
          <a:bodyPr/>
          <a:lstStyle/>
          <a:p>
            <a:fld id="{060017E3-0CEB-4BA9-92AF-EFA2BF5396E5}" type="slidenum">
              <a:rPr lang="en-US" smtClean="0"/>
              <a:t>45</a:t>
            </a:fld>
            <a:endParaRPr lang="en-US" dirty="0"/>
          </a:p>
        </p:txBody>
      </p:sp>
      <p:pic>
        <p:nvPicPr>
          <p:cNvPr id="5" name="Picture 4">
            <a:extLst>
              <a:ext uri="{FF2B5EF4-FFF2-40B4-BE49-F238E27FC236}">
                <a16:creationId xmlns:a16="http://schemas.microsoft.com/office/drawing/2014/main" id="{790AA1A0-F8C5-B777-73DC-3DA5D0C66E66}"/>
              </a:ext>
            </a:extLst>
          </p:cNvPr>
          <p:cNvPicPr>
            <a:picLocks noChangeAspect="1"/>
          </p:cNvPicPr>
          <p:nvPr/>
        </p:nvPicPr>
        <p:blipFill>
          <a:blip r:embed="rId4"/>
          <a:stretch>
            <a:fillRect/>
          </a:stretch>
        </p:blipFill>
        <p:spPr>
          <a:xfrm>
            <a:off x="1600200" y="3817686"/>
            <a:ext cx="6609288" cy="2826480"/>
          </a:xfrm>
          <a:prstGeom prst="rect">
            <a:avLst/>
          </a:prstGeom>
        </p:spPr>
      </p:pic>
      <p:sp>
        <p:nvSpPr>
          <p:cNvPr id="11" name="Rectangle: Rounded Corners 10">
            <a:extLst>
              <a:ext uri="{FF2B5EF4-FFF2-40B4-BE49-F238E27FC236}">
                <a16:creationId xmlns:a16="http://schemas.microsoft.com/office/drawing/2014/main" id="{CAED1DF0-FC92-063E-E803-97FEDEDBBAB9}"/>
              </a:ext>
            </a:extLst>
          </p:cNvPr>
          <p:cNvSpPr/>
          <p:nvPr/>
        </p:nvSpPr>
        <p:spPr>
          <a:xfrm>
            <a:off x="4904844" y="4805500"/>
            <a:ext cx="3062566" cy="155085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054D9EB7-A40A-F432-A5B0-26F1E3477C53}"/>
              </a:ext>
            </a:extLst>
          </p:cNvPr>
          <p:cNvPicPr>
            <a:picLocks noChangeAspect="1"/>
          </p:cNvPicPr>
          <p:nvPr/>
        </p:nvPicPr>
        <p:blipFill>
          <a:blip r:embed="rId5"/>
          <a:stretch>
            <a:fillRect/>
          </a:stretch>
        </p:blipFill>
        <p:spPr>
          <a:xfrm>
            <a:off x="6457950" y="4956532"/>
            <a:ext cx="1509460" cy="1322509"/>
          </a:xfrm>
          <a:prstGeom prst="rect">
            <a:avLst/>
          </a:prstGeom>
        </p:spPr>
      </p:pic>
    </p:spTree>
    <p:custDataLst>
      <p:tags r:id="rId1"/>
    </p:custDataLst>
    <p:extLst>
      <p:ext uri="{BB962C8B-B14F-4D97-AF65-F5344CB8AC3E}">
        <p14:creationId xmlns:p14="http://schemas.microsoft.com/office/powerpoint/2010/main" val="4013486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FCD2BC-8C12-6F9E-8E68-3BAFDE23C777}"/>
              </a:ext>
            </a:extLst>
          </p:cNvPr>
          <p:cNvSpPr>
            <a:spLocks noGrp="1"/>
          </p:cNvSpPr>
          <p:nvPr>
            <p:ph type="title"/>
          </p:nvPr>
        </p:nvSpPr>
        <p:spPr/>
        <p:txBody>
          <a:bodyPr/>
          <a:lstStyle/>
          <a:p>
            <a:r>
              <a:rPr lang="en-US" b="1" dirty="0"/>
              <a:t>Search My Applications </a:t>
            </a:r>
          </a:p>
        </p:txBody>
      </p:sp>
      <p:sp>
        <p:nvSpPr>
          <p:cNvPr id="9" name="Content Placeholder 8">
            <a:extLst>
              <a:ext uri="{FF2B5EF4-FFF2-40B4-BE49-F238E27FC236}">
                <a16:creationId xmlns:a16="http://schemas.microsoft.com/office/drawing/2014/main" id="{61D36C43-BC53-7D6A-3F68-5FD41EDFE856}"/>
              </a:ext>
            </a:extLst>
          </p:cNvPr>
          <p:cNvSpPr>
            <a:spLocks noGrp="1"/>
          </p:cNvSpPr>
          <p:nvPr>
            <p:ph idx="1"/>
          </p:nvPr>
        </p:nvSpPr>
        <p:spPr>
          <a:xfrm>
            <a:off x="483177" y="1822450"/>
            <a:ext cx="2800350" cy="4112255"/>
          </a:xfrm>
        </p:spPr>
        <p:txBody>
          <a:bodyPr/>
          <a:lstStyle/>
          <a:p>
            <a:pPr lvl="0" eaLnBrk="0" fontAlgn="base" hangingPunct="0">
              <a:spcBef>
                <a:spcPct val="0"/>
              </a:spcBef>
            </a:pPr>
            <a:r>
              <a:rPr lang="en-US" altLang="en-US" sz="2000" dirty="0">
                <a:ea typeface="Times New Roman" panose="02020603050405020304" pitchFamily="18" charset="0"/>
                <a:cs typeface="Times New Roman" panose="02020603050405020304" pitchFamily="18" charset="0"/>
              </a:rPr>
              <a:t>When the search results appear, the user is able to view the status of the application.  Incomplete applications can be opened by clicking on the </a:t>
            </a:r>
            <a:r>
              <a:rPr lang="en-US" altLang="en-US" sz="2000" dirty="0">
                <a:solidFill>
                  <a:schemeClr val="tx2"/>
                </a:solidFill>
                <a:ea typeface="Times New Roman" panose="02020603050405020304" pitchFamily="18" charset="0"/>
                <a:cs typeface="Times New Roman" panose="02020603050405020304" pitchFamily="18" charset="0"/>
              </a:rPr>
              <a:t>last name hyperlink</a:t>
            </a:r>
            <a:r>
              <a:rPr lang="en-US" altLang="en-US" sz="2000" dirty="0">
                <a:ea typeface="Times New Roman" panose="02020603050405020304" pitchFamily="18" charset="0"/>
                <a:cs typeface="Times New Roman" panose="02020603050405020304" pitchFamily="18" charset="0"/>
              </a:rPr>
              <a:t>.  A completed (submitted) application is not able to be opened or viewed.</a:t>
            </a:r>
          </a:p>
          <a:p>
            <a:endParaRPr lang="en-US" dirty="0"/>
          </a:p>
        </p:txBody>
      </p:sp>
      <p:sp>
        <p:nvSpPr>
          <p:cNvPr id="12" name="Slide Number Placeholder 11">
            <a:extLst>
              <a:ext uri="{FF2B5EF4-FFF2-40B4-BE49-F238E27FC236}">
                <a16:creationId xmlns:a16="http://schemas.microsoft.com/office/drawing/2014/main" id="{78098888-01C6-1701-E51A-18677DC873F2}"/>
              </a:ext>
            </a:extLst>
          </p:cNvPr>
          <p:cNvSpPr>
            <a:spLocks noGrp="1"/>
          </p:cNvSpPr>
          <p:nvPr>
            <p:ph type="sldNum" sz="quarter" idx="12"/>
          </p:nvPr>
        </p:nvSpPr>
        <p:spPr/>
        <p:txBody>
          <a:bodyPr/>
          <a:lstStyle/>
          <a:p>
            <a:fld id="{060017E3-0CEB-4BA9-92AF-EFA2BF5396E5}" type="slidenum">
              <a:rPr lang="en-US" smtClean="0"/>
              <a:t>46</a:t>
            </a:fld>
            <a:endParaRPr lang="en-US" dirty="0"/>
          </a:p>
        </p:txBody>
      </p:sp>
      <p:grpSp>
        <p:nvGrpSpPr>
          <p:cNvPr id="7" name="Group 6">
            <a:extLst>
              <a:ext uri="{FF2B5EF4-FFF2-40B4-BE49-F238E27FC236}">
                <a16:creationId xmlns:a16="http://schemas.microsoft.com/office/drawing/2014/main" id="{52F8E61C-F372-85D1-8DAA-C6E605C63103}"/>
              </a:ext>
            </a:extLst>
          </p:cNvPr>
          <p:cNvGrpSpPr/>
          <p:nvPr/>
        </p:nvGrpSpPr>
        <p:grpSpPr>
          <a:xfrm>
            <a:off x="3282432" y="1600201"/>
            <a:ext cx="5234013" cy="3758757"/>
            <a:chOff x="3282432" y="1600201"/>
            <a:chExt cx="5234013" cy="3758757"/>
          </a:xfrm>
        </p:grpSpPr>
        <p:pic>
          <p:nvPicPr>
            <p:cNvPr id="3" name="Picture 2">
              <a:extLst>
                <a:ext uri="{FF2B5EF4-FFF2-40B4-BE49-F238E27FC236}">
                  <a16:creationId xmlns:a16="http://schemas.microsoft.com/office/drawing/2014/main" id="{3FDA882F-98CA-38E9-B7C5-B2282FC65147}"/>
                </a:ext>
              </a:extLst>
            </p:cNvPr>
            <p:cNvPicPr>
              <a:picLocks noChangeAspect="1"/>
            </p:cNvPicPr>
            <p:nvPr/>
          </p:nvPicPr>
          <p:blipFill rotWithShape="1">
            <a:blip r:embed="rId4"/>
            <a:srcRect b="21818"/>
            <a:stretch/>
          </p:blipFill>
          <p:spPr>
            <a:xfrm>
              <a:off x="3283527" y="1600201"/>
              <a:ext cx="5232918" cy="3276599"/>
            </a:xfrm>
            <a:prstGeom prst="rect">
              <a:avLst/>
            </a:prstGeom>
          </p:spPr>
        </p:pic>
        <p:pic>
          <p:nvPicPr>
            <p:cNvPr id="4" name="Picture 3">
              <a:extLst>
                <a:ext uri="{FF2B5EF4-FFF2-40B4-BE49-F238E27FC236}">
                  <a16:creationId xmlns:a16="http://schemas.microsoft.com/office/drawing/2014/main" id="{BF9CCAE7-9C09-3122-61A1-204AC281D9CF}"/>
                </a:ext>
              </a:extLst>
            </p:cNvPr>
            <p:cNvPicPr>
              <a:picLocks noChangeAspect="1"/>
            </p:cNvPicPr>
            <p:nvPr/>
          </p:nvPicPr>
          <p:blipFill rotWithShape="1">
            <a:blip r:embed="rId4"/>
            <a:srcRect t="81818"/>
            <a:stretch/>
          </p:blipFill>
          <p:spPr>
            <a:xfrm>
              <a:off x="3282432" y="4596958"/>
              <a:ext cx="5232918" cy="762000"/>
            </a:xfrm>
            <a:prstGeom prst="rect">
              <a:avLst/>
            </a:prstGeom>
          </p:spPr>
        </p:pic>
        <p:sp>
          <p:nvSpPr>
            <p:cNvPr id="6" name="Rectangle 5">
              <a:extLst>
                <a:ext uri="{FF2B5EF4-FFF2-40B4-BE49-F238E27FC236}">
                  <a16:creationId xmlns:a16="http://schemas.microsoft.com/office/drawing/2014/main" id="{49154C5C-05A4-DB1E-7DA6-DADBD28CCBE2}"/>
                </a:ext>
              </a:extLst>
            </p:cNvPr>
            <p:cNvSpPr/>
            <p:nvPr/>
          </p:nvSpPr>
          <p:spPr>
            <a:xfrm>
              <a:off x="4724400" y="4114800"/>
              <a:ext cx="794038"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08FED4D9-BCB6-D97A-F30C-45D4D17FBF9F}"/>
              </a:ext>
            </a:extLst>
          </p:cNvPr>
          <p:cNvSpPr/>
          <p:nvPr/>
        </p:nvSpPr>
        <p:spPr>
          <a:xfrm>
            <a:off x="3532332" y="4266537"/>
            <a:ext cx="4976091" cy="66084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38752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746575-A11A-07B8-D956-55F491BEFBD5}"/>
              </a:ext>
            </a:extLst>
          </p:cNvPr>
          <p:cNvSpPr>
            <a:spLocks noGrp="1"/>
          </p:cNvSpPr>
          <p:nvPr>
            <p:ph type="title"/>
          </p:nvPr>
        </p:nvSpPr>
        <p:spPr/>
        <p:txBody>
          <a:bodyPr/>
          <a:lstStyle/>
          <a:p>
            <a:r>
              <a:rPr lang="en-US" b="1" dirty="0"/>
              <a:t>Apply for Benefits</a:t>
            </a:r>
          </a:p>
        </p:txBody>
      </p:sp>
      <p:sp>
        <p:nvSpPr>
          <p:cNvPr id="7" name="Content Placeholder 6">
            <a:extLst>
              <a:ext uri="{FF2B5EF4-FFF2-40B4-BE49-F238E27FC236}">
                <a16:creationId xmlns:a16="http://schemas.microsoft.com/office/drawing/2014/main" id="{33E4A911-AD7C-D167-D4DE-092FA41A19EC}"/>
              </a:ext>
            </a:extLst>
          </p:cNvPr>
          <p:cNvSpPr>
            <a:spLocks noGrp="1"/>
          </p:cNvSpPr>
          <p:nvPr>
            <p:ph idx="1"/>
          </p:nvPr>
        </p:nvSpPr>
        <p:spPr>
          <a:xfrm>
            <a:off x="628650" y="1825625"/>
            <a:ext cx="4324350" cy="4112255"/>
          </a:xfrm>
        </p:spPr>
        <p:txBody>
          <a:bodyPr>
            <a:normAutofit/>
          </a:bodyPr>
          <a:lstStyle/>
          <a:p>
            <a:r>
              <a:rPr lang="en-US" sz="2400" dirty="0">
                <a:cs typeface="Times New Roman" panose="02020603050405020304" pitchFamily="18" charset="0"/>
              </a:rPr>
              <a:t>The </a:t>
            </a:r>
            <a:r>
              <a:rPr lang="en-US" sz="2400" b="1" dirty="0">
                <a:cs typeface="Times New Roman" panose="02020603050405020304" pitchFamily="18" charset="0"/>
              </a:rPr>
              <a:t>Apply for Benefits</a:t>
            </a:r>
            <a:r>
              <a:rPr lang="en-US" sz="2400" dirty="0">
                <a:cs typeface="Times New Roman" panose="02020603050405020304" pitchFamily="18" charset="0"/>
              </a:rPr>
              <a:t> portlet is where users begin the applications, complete in-progress applications, and submit PE applications for the program(s) for which they are authorized, based on their security roles.</a:t>
            </a:r>
            <a:endParaRPr lang="en-US" altLang="en-US" sz="2400" dirty="0">
              <a:ea typeface="Calibri" pitchFamily="34" charset="0"/>
              <a:cs typeface="Times New Roman" panose="02020603050405020304" pitchFamily="18" charset="0"/>
            </a:endParaRPr>
          </a:p>
          <a:p>
            <a:endParaRPr lang="en-US" sz="2400" dirty="0"/>
          </a:p>
        </p:txBody>
      </p:sp>
      <p:sp>
        <p:nvSpPr>
          <p:cNvPr id="8" name="Slide Number Placeholder 7">
            <a:extLst>
              <a:ext uri="{FF2B5EF4-FFF2-40B4-BE49-F238E27FC236}">
                <a16:creationId xmlns:a16="http://schemas.microsoft.com/office/drawing/2014/main" id="{FF50C0D7-DAD2-B750-CAC6-6B133DA4B7CC}"/>
              </a:ext>
            </a:extLst>
          </p:cNvPr>
          <p:cNvSpPr>
            <a:spLocks noGrp="1"/>
          </p:cNvSpPr>
          <p:nvPr>
            <p:ph type="sldNum" sz="quarter" idx="12"/>
          </p:nvPr>
        </p:nvSpPr>
        <p:spPr/>
        <p:txBody>
          <a:bodyPr/>
          <a:lstStyle/>
          <a:p>
            <a:fld id="{060017E3-0CEB-4BA9-92AF-EFA2BF5396E5}" type="slidenum">
              <a:rPr lang="en-US" smtClean="0"/>
              <a:t>47</a:t>
            </a:fld>
            <a:endParaRPr lang="en-US" dirty="0"/>
          </a:p>
        </p:txBody>
      </p:sp>
      <p:pic>
        <p:nvPicPr>
          <p:cNvPr id="9" name="Picture 8">
            <a:extLst>
              <a:ext uri="{FF2B5EF4-FFF2-40B4-BE49-F238E27FC236}">
                <a16:creationId xmlns:a16="http://schemas.microsoft.com/office/drawing/2014/main" id="{93EA11F8-84C1-532B-740C-D47B8F76250B}"/>
              </a:ext>
            </a:extLst>
          </p:cNvPr>
          <p:cNvPicPr>
            <a:picLocks noChangeAspect="1"/>
          </p:cNvPicPr>
          <p:nvPr/>
        </p:nvPicPr>
        <p:blipFill>
          <a:blip r:embed="rId4"/>
          <a:stretch>
            <a:fillRect/>
          </a:stretch>
        </p:blipFill>
        <p:spPr>
          <a:xfrm>
            <a:off x="4971393" y="1295400"/>
            <a:ext cx="3505200" cy="4562475"/>
          </a:xfrm>
          <a:prstGeom prst="rect">
            <a:avLst/>
          </a:prstGeom>
        </p:spPr>
      </p:pic>
    </p:spTree>
    <p:custDataLst>
      <p:tags r:id="rId1"/>
    </p:custDataLst>
    <p:extLst>
      <p:ext uri="{BB962C8B-B14F-4D97-AF65-F5344CB8AC3E}">
        <p14:creationId xmlns:p14="http://schemas.microsoft.com/office/powerpoint/2010/main" val="40535695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95C9361-FF84-8EC5-1C83-AFBB23FB6B76}"/>
              </a:ext>
            </a:extLst>
          </p:cNvPr>
          <p:cNvSpPr>
            <a:spLocks noGrp="1"/>
          </p:cNvSpPr>
          <p:nvPr>
            <p:ph type="title"/>
          </p:nvPr>
        </p:nvSpPr>
        <p:spPr/>
        <p:txBody>
          <a:bodyPr/>
          <a:lstStyle/>
          <a:p>
            <a:r>
              <a:rPr lang="en-US" b="1" dirty="0"/>
              <a:t>Application Process</a:t>
            </a:r>
          </a:p>
        </p:txBody>
      </p:sp>
      <p:sp>
        <p:nvSpPr>
          <p:cNvPr id="11" name="Content Placeholder 10">
            <a:extLst>
              <a:ext uri="{FF2B5EF4-FFF2-40B4-BE49-F238E27FC236}">
                <a16:creationId xmlns:a16="http://schemas.microsoft.com/office/drawing/2014/main" id="{F4AC3C7B-DBD1-E88B-5348-DB095745CF2A}"/>
              </a:ext>
            </a:extLst>
          </p:cNvPr>
          <p:cNvSpPr>
            <a:spLocks noGrp="1"/>
          </p:cNvSpPr>
          <p:nvPr>
            <p:ph idx="1"/>
          </p:nvPr>
        </p:nvSpPr>
        <p:spPr/>
        <p:txBody>
          <a:bodyPr/>
          <a:lstStyle/>
          <a:p>
            <a:r>
              <a:rPr lang="en-US" dirty="0"/>
              <a:t>PE applicant information can be collected one of two ways:</a:t>
            </a:r>
          </a:p>
          <a:p>
            <a:pPr lvl="1"/>
            <a:r>
              <a:rPr lang="en-US" b="1" dirty="0"/>
              <a:t>Paper: </a:t>
            </a:r>
            <a:r>
              <a:rPr lang="en-US" dirty="0"/>
              <a:t>Applicant completes Application for Health Coverage and Help Paying Costs and PE Addendum</a:t>
            </a:r>
          </a:p>
          <a:p>
            <a:pPr lvl="1"/>
            <a:r>
              <a:rPr lang="en-US" b="1" dirty="0"/>
              <a:t>Online: </a:t>
            </a:r>
            <a:r>
              <a:rPr lang="en-US" dirty="0"/>
              <a:t>QE asks applicant the PE questions and enters then answers directly in MPEP</a:t>
            </a:r>
          </a:p>
          <a:p>
            <a:endParaRPr lang="en-US" dirty="0"/>
          </a:p>
        </p:txBody>
      </p:sp>
      <p:sp>
        <p:nvSpPr>
          <p:cNvPr id="12" name="Rectangle: Rounded Corners 11">
            <a:extLst>
              <a:ext uri="{FF2B5EF4-FFF2-40B4-BE49-F238E27FC236}">
                <a16:creationId xmlns:a16="http://schemas.microsoft.com/office/drawing/2014/main" id="{EF6C2BAF-744A-0335-55FE-2B2F7E9FEB68}"/>
              </a:ext>
            </a:extLst>
          </p:cNvPr>
          <p:cNvSpPr/>
          <p:nvPr/>
        </p:nvSpPr>
        <p:spPr>
          <a:xfrm>
            <a:off x="1676400" y="5332413"/>
            <a:ext cx="1752600" cy="381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Slide Number Placeholder 12">
            <a:extLst>
              <a:ext uri="{FF2B5EF4-FFF2-40B4-BE49-F238E27FC236}">
                <a16:creationId xmlns:a16="http://schemas.microsoft.com/office/drawing/2014/main" id="{6EB0F2FA-88EE-CBA9-C6BC-0AABA48F872A}"/>
              </a:ext>
            </a:extLst>
          </p:cNvPr>
          <p:cNvSpPr>
            <a:spLocks noGrp="1"/>
          </p:cNvSpPr>
          <p:nvPr>
            <p:ph type="sldNum" sz="quarter" idx="12"/>
          </p:nvPr>
        </p:nvSpPr>
        <p:spPr/>
        <p:txBody>
          <a:bodyPr/>
          <a:lstStyle/>
          <a:p>
            <a:fld id="{060017E3-0CEB-4BA9-92AF-EFA2BF5396E5}" type="slidenum">
              <a:rPr lang="en-US" smtClean="0"/>
              <a:t>48</a:t>
            </a:fld>
            <a:endParaRPr lang="en-US" dirty="0"/>
          </a:p>
        </p:txBody>
      </p:sp>
      <p:pic>
        <p:nvPicPr>
          <p:cNvPr id="2" name="Picture 1">
            <a:extLst>
              <a:ext uri="{FF2B5EF4-FFF2-40B4-BE49-F238E27FC236}">
                <a16:creationId xmlns:a16="http://schemas.microsoft.com/office/drawing/2014/main" id="{3A34120E-406E-823F-02F7-B156C7B98431}"/>
              </a:ext>
            </a:extLst>
          </p:cNvPr>
          <p:cNvPicPr>
            <a:picLocks noChangeAspect="1"/>
          </p:cNvPicPr>
          <p:nvPr/>
        </p:nvPicPr>
        <p:blipFill rotWithShape="1">
          <a:blip r:embed="rId4"/>
          <a:srcRect l="-1" t="2" r="28761" b="39199"/>
          <a:stretch/>
        </p:blipFill>
        <p:spPr>
          <a:xfrm>
            <a:off x="1504950" y="3304922"/>
            <a:ext cx="6134100" cy="2632958"/>
          </a:xfrm>
          <a:prstGeom prst="rect">
            <a:avLst/>
          </a:prstGeom>
        </p:spPr>
      </p:pic>
      <p:sp>
        <p:nvSpPr>
          <p:cNvPr id="3" name="Rectangle: Rounded Corners 2">
            <a:extLst>
              <a:ext uri="{FF2B5EF4-FFF2-40B4-BE49-F238E27FC236}">
                <a16:creationId xmlns:a16="http://schemas.microsoft.com/office/drawing/2014/main" id="{2D3AEB55-E376-7ECD-7051-0614A13ADC29}"/>
              </a:ext>
            </a:extLst>
          </p:cNvPr>
          <p:cNvSpPr/>
          <p:nvPr/>
        </p:nvSpPr>
        <p:spPr>
          <a:xfrm>
            <a:off x="1676400" y="4267200"/>
            <a:ext cx="1600200" cy="549688"/>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23743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3998C6-D991-E948-D394-B06C2BA2769A}"/>
              </a:ext>
            </a:extLst>
          </p:cNvPr>
          <p:cNvSpPr>
            <a:spLocks noGrp="1"/>
          </p:cNvSpPr>
          <p:nvPr>
            <p:ph type="title"/>
          </p:nvPr>
        </p:nvSpPr>
        <p:spPr/>
        <p:txBody>
          <a:bodyPr/>
          <a:lstStyle/>
          <a:p>
            <a:r>
              <a:rPr lang="en-US" b="1" dirty="0"/>
              <a:t>Data Collection for PE Determination</a:t>
            </a:r>
          </a:p>
        </p:txBody>
      </p:sp>
      <p:sp>
        <p:nvSpPr>
          <p:cNvPr id="4" name="Content Placeholder 3">
            <a:extLst>
              <a:ext uri="{FF2B5EF4-FFF2-40B4-BE49-F238E27FC236}">
                <a16:creationId xmlns:a16="http://schemas.microsoft.com/office/drawing/2014/main" id="{8012640E-9B9C-5183-5CC1-3ED9398E8657}"/>
              </a:ext>
            </a:extLst>
          </p:cNvPr>
          <p:cNvSpPr>
            <a:spLocks noGrp="1"/>
          </p:cNvSpPr>
          <p:nvPr>
            <p:ph sz="half" idx="1"/>
          </p:nvPr>
        </p:nvSpPr>
        <p:spPr>
          <a:xfrm>
            <a:off x="643418" y="1825624"/>
            <a:ext cx="4080982" cy="3965575"/>
          </a:xfrm>
        </p:spPr>
        <p:txBody>
          <a:bodyPr>
            <a:normAutofit/>
          </a:bodyPr>
          <a:lstStyle/>
          <a:p>
            <a:r>
              <a:rPr lang="en-US" sz="2400" dirty="0">
                <a:cs typeface="Times New Roman" panose="02020603050405020304" pitchFamily="18" charset="0"/>
              </a:rPr>
              <a:t>This portlet is the location of the online application. It is important that all client-provided information is entered into the application. The PE Determination and subsequent ongoing Medicaid eligibility will be the most accurate when all available information is entered.  </a:t>
            </a:r>
          </a:p>
          <a:p>
            <a:endParaRPr lang="en-US" sz="2400" dirty="0"/>
          </a:p>
        </p:txBody>
      </p:sp>
      <p:sp>
        <p:nvSpPr>
          <p:cNvPr id="7" name="Slide Number Placeholder 6">
            <a:extLst>
              <a:ext uri="{FF2B5EF4-FFF2-40B4-BE49-F238E27FC236}">
                <a16:creationId xmlns:a16="http://schemas.microsoft.com/office/drawing/2014/main" id="{CAA52340-67C7-1CB9-F092-41B88430D189}"/>
              </a:ext>
            </a:extLst>
          </p:cNvPr>
          <p:cNvSpPr>
            <a:spLocks noGrp="1"/>
          </p:cNvSpPr>
          <p:nvPr>
            <p:ph type="sldNum" sz="quarter" idx="12"/>
          </p:nvPr>
        </p:nvSpPr>
        <p:spPr/>
        <p:txBody>
          <a:bodyPr/>
          <a:lstStyle/>
          <a:p>
            <a:fld id="{060017E3-0CEB-4BA9-92AF-EFA2BF5396E5}" type="slidenum">
              <a:rPr lang="en-US" smtClean="0"/>
              <a:t>49</a:t>
            </a:fld>
            <a:endParaRPr lang="en-US" dirty="0"/>
          </a:p>
        </p:txBody>
      </p:sp>
      <p:pic>
        <p:nvPicPr>
          <p:cNvPr id="10" name="Picture 9">
            <a:extLst>
              <a:ext uri="{FF2B5EF4-FFF2-40B4-BE49-F238E27FC236}">
                <a16:creationId xmlns:a16="http://schemas.microsoft.com/office/drawing/2014/main" id="{5D09E7CC-CFEE-B5C2-0280-7C52115559B7}"/>
              </a:ext>
            </a:extLst>
          </p:cNvPr>
          <p:cNvPicPr>
            <a:picLocks noChangeAspect="1"/>
          </p:cNvPicPr>
          <p:nvPr/>
        </p:nvPicPr>
        <p:blipFill>
          <a:blip r:embed="rId4"/>
          <a:stretch>
            <a:fillRect/>
          </a:stretch>
        </p:blipFill>
        <p:spPr>
          <a:xfrm>
            <a:off x="4953000" y="1524000"/>
            <a:ext cx="3343275" cy="4033826"/>
          </a:xfrm>
          <a:prstGeom prst="rect">
            <a:avLst/>
          </a:prstGeom>
        </p:spPr>
      </p:pic>
    </p:spTree>
    <p:custDataLst>
      <p:tags r:id="rId1"/>
    </p:custDataLst>
    <p:extLst>
      <p:ext uri="{BB962C8B-B14F-4D97-AF65-F5344CB8AC3E}">
        <p14:creationId xmlns:p14="http://schemas.microsoft.com/office/powerpoint/2010/main" val="1707980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F0B201-1738-66F3-DD51-BC4DEA242658}"/>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r>
              <a:rPr lang="en-US" sz="3100" kern="1200" dirty="0">
                <a:solidFill>
                  <a:srgbClr val="FFFFFF"/>
                </a:solidFill>
                <a:latin typeface="+mj-lt"/>
                <a:ea typeface="+mj-ea"/>
                <a:cs typeface="+mj-cs"/>
              </a:rPr>
              <a:t>Affordable Care Act (ACA)</a:t>
            </a:r>
          </a:p>
        </p:txBody>
      </p:sp>
      <p:pic>
        <p:nvPicPr>
          <p:cNvPr id="7" name="Picture 2">
            <a:extLst>
              <a:ext uri="{FF2B5EF4-FFF2-40B4-BE49-F238E27FC236}">
                <a16:creationId xmlns:a16="http://schemas.microsoft.com/office/drawing/2014/main" id="{8B646720-6622-89BE-E14B-0B4C9939A3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64455" y="1219200"/>
            <a:ext cx="5404057" cy="4171395"/>
          </a:xfrm>
          <a:prstGeom prst="rect">
            <a:avLst/>
          </a:prstGeom>
          <a:noFill/>
          <a:extLst>
            <a:ext uri="{909E8E84-426E-40DD-AFC4-6F175D3DCCD1}">
              <a14:hiddenFill xmlns:a14="http://schemas.microsoft.com/office/drawing/2010/main">
                <a:solidFill>
                  <a:schemeClr val="accent1"/>
                </a:solidFill>
              </a14:hiddenFill>
            </a:ext>
          </a:extLst>
        </p:spPr>
      </p:pic>
      <p:sp>
        <p:nvSpPr>
          <p:cNvPr id="3" name="Slide Number Placeholder 2">
            <a:extLst>
              <a:ext uri="{FF2B5EF4-FFF2-40B4-BE49-F238E27FC236}">
                <a16:creationId xmlns:a16="http://schemas.microsoft.com/office/drawing/2014/main" id="{634097AC-CF52-B743-A6A2-922AA3498402}"/>
              </a:ext>
            </a:extLst>
          </p:cNvPr>
          <p:cNvSpPr>
            <a:spLocks noGrp="1"/>
          </p:cNvSpPr>
          <p:nvPr>
            <p:ph type="sldNum" sz="quarter" idx="12"/>
          </p:nvPr>
        </p:nvSpPr>
        <p:spPr/>
        <p:txBody>
          <a:bodyPr/>
          <a:lstStyle/>
          <a:p>
            <a:fld id="{060017E3-0CEB-4BA9-92AF-EFA2BF5396E5}" type="slidenum">
              <a:rPr lang="en-US" smtClean="0"/>
              <a:t>5</a:t>
            </a:fld>
            <a:endParaRPr lang="en-US" dirty="0"/>
          </a:p>
        </p:txBody>
      </p:sp>
    </p:spTree>
    <p:custDataLst>
      <p:tags r:id="rId1"/>
    </p:custDataLst>
    <p:extLst>
      <p:ext uri="{BB962C8B-B14F-4D97-AF65-F5344CB8AC3E}">
        <p14:creationId xmlns:p14="http://schemas.microsoft.com/office/powerpoint/2010/main" val="1688388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3998C6-D991-E948-D394-B06C2BA2769A}"/>
              </a:ext>
            </a:extLst>
          </p:cNvPr>
          <p:cNvSpPr>
            <a:spLocks noGrp="1"/>
          </p:cNvSpPr>
          <p:nvPr>
            <p:ph type="title"/>
          </p:nvPr>
        </p:nvSpPr>
        <p:spPr/>
        <p:txBody>
          <a:bodyPr/>
          <a:lstStyle/>
          <a:p>
            <a:r>
              <a:rPr lang="en-US" b="1" dirty="0"/>
              <a:t>Data Collection for Ongoing Medicaid Benefits</a:t>
            </a:r>
          </a:p>
        </p:txBody>
      </p:sp>
      <p:sp>
        <p:nvSpPr>
          <p:cNvPr id="4" name="Content Placeholder 3">
            <a:extLst>
              <a:ext uri="{FF2B5EF4-FFF2-40B4-BE49-F238E27FC236}">
                <a16:creationId xmlns:a16="http://schemas.microsoft.com/office/drawing/2014/main" id="{8012640E-9B9C-5183-5CC1-3ED9398E8657}"/>
              </a:ext>
            </a:extLst>
          </p:cNvPr>
          <p:cNvSpPr>
            <a:spLocks noGrp="1"/>
          </p:cNvSpPr>
          <p:nvPr>
            <p:ph sz="half" idx="1"/>
          </p:nvPr>
        </p:nvSpPr>
        <p:spPr>
          <a:xfrm>
            <a:off x="643418" y="1825624"/>
            <a:ext cx="4080982" cy="3965575"/>
          </a:xfrm>
        </p:spPr>
        <p:txBody>
          <a:bodyPr>
            <a:normAutofit lnSpcReduction="10000"/>
          </a:bodyPr>
          <a:lstStyle/>
          <a:p>
            <a:r>
              <a:rPr lang="en-US" sz="2400" dirty="0">
                <a:cs typeface="Times New Roman" panose="02020603050405020304" pitchFamily="18" charset="0"/>
              </a:rPr>
              <a:t>Some application data is not required for PE Determination, but will be used by HHS to process ongoing Medicaid applications, if applicable</a:t>
            </a:r>
          </a:p>
          <a:p>
            <a:r>
              <a:rPr lang="en-US" sz="2400" dirty="0">
                <a:cs typeface="Times New Roman" panose="02020603050405020304" pitchFamily="18" charset="0"/>
              </a:rPr>
              <a:t>Completing as many fields as possible reduces the number of information requests HHS must make of the applicant(s) and speeds up members’ benefit processing</a:t>
            </a:r>
          </a:p>
          <a:p>
            <a:endParaRPr lang="en-US" sz="2400" dirty="0"/>
          </a:p>
        </p:txBody>
      </p:sp>
      <p:sp>
        <p:nvSpPr>
          <p:cNvPr id="5" name="Slide Number Placeholder 4">
            <a:extLst>
              <a:ext uri="{FF2B5EF4-FFF2-40B4-BE49-F238E27FC236}">
                <a16:creationId xmlns:a16="http://schemas.microsoft.com/office/drawing/2014/main" id="{1ABC1F8C-03F1-02CB-123E-1BFAF0597150}"/>
              </a:ext>
            </a:extLst>
          </p:cNvPr>
          <p:cNvSpPr>
            <a:spLocks noGrp="1"/>
          </p:cNvSpPr>
          <p:nvPr>
            <p:ph type="sldNum" sz="quarter" idx="12"/>
          </p:nvPr>
        </p:nvSpPr>
        <p:spPr/>
        <p:txBody>
          <a:bodyPr/>
          <a:lstStyle/>
          <a:p>
            <a:fld id="{060017E3-0CEB-4BA9-92AF-EFA2BF5396E5}" type="slidenum">
              <a:rPr lang="en-US" smtClean="0"/>
              <a:t>50</a:t>
            </a:fld>
            <a:endParaRPr lang="en-US" dirty="0"/>
          </a:p>
        </p:txBody>
      </p:sp>
      <p:pic>
        <p:nvPicPr>
          <p:cNvPr id="8" name="Picture 7">
            <a:extLst>
              <a:ext uri="{FF2B5EF4-FFF2-40B4-BE49-F238E27FC236}">
                <a16:creationId xmlns:a16="http://schemas.microsoft.com/office/drawing/2014/main" id="{8C96E28A-B812-B772-C1BA-158586CC0D58}"/>
              </a:ext>
            </a:extLst>
          </p:cNvPr>
          <p:cNvPicPr>
            <a:picLocks noChangeAspect="1"/>
          </p:cNvPicPr>
          <p:nvPr/>
        </p:nvPicPr>
        <p:blipFill>
          <a:blip r:embed="rId4"/>
          <a:stretch>
            <a:fillRect/>
          </a:stretch>
        </p:blipFill>
        <p:spPr>
          <a:xfrm>
            <a:off x="4953000" y="1524000"/>
            <a:ext cx="3343275" cy="4033826"/>
          </a:xfrm>
          <a:prstGeom prst="rect">
            <a:avLst/>
          </a:prstGeom>
        </p:spPr>
      </p:pic>
    </p:spTree>
    <p:custDataLst>
      <p:tags r:id="rId1"/>
    </p:custDataLst>
    <p:extLst>
      <p:ext uri="{BB962C8B-B14F-4D97-AF65-F5344CB8AC3E}">
        <p14:creationId xmlns:p14="http://schemas.microsoft.com/office/powerpoint/2010/main" val="3908852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6C1C36-8A2B-7236-B92E-FF7AFCE6A2BF}"/>
              </a:ext>
            </a:extLst>
          </p:cNvPr>
          <p:cNvSpPr>
            <a:spLocks noGrp="1"/>
          </p:cNvSpPr>
          <p:nvPr>
            <p:ph type="title"/>
          </p:nvPr>
        </p:nvSpPr>
        <p:spPr/>
        <p:txBody>
          <a:bodyPr/>
          <a:lstStyle/>
          <a:p>
            <a:r>
              <a:rPr lang="en-US" b="1" dirty="0"/>
              <a:t>Tip: Eligibility Determination Calculations</a:t>
            </a:r>
          </a:p>
        </p:txBody>
      </p:sp>
      <p:sp>
        <p:nvSpPr>
          <p:cNvPr id="8" name="Content Placeholder 7">
            <a:extLst>
              <a:ext uri="{FF2B5EF4-FFF2-40B4-BE49-F238E27FC236}">
                <a16:creationId xmlns:a16="http://schemas.microsoft.com/office/drawing/2014/main" id="{32E64A0F-63EE-9015-5A14-952B0F265597}"/>
              </a:ext>
            </a:extLst>
          </p:cNvPr>
          <p:cNvSpPr>
            <a:spLocks noGrp="1"/>
          </p:cNvSpPr>
          <p:nvPr>
            <p:ph sz="half" idx="1"/>
          </p:nvPr>
        </p:nvSpPr>
        <p:spPr/>
        <p:txBody>
          <a:bodyPr>
            <a:normAutofit lnSpcReduction="10000"/>
          </a:bodyPr>
          <a:lstStyle/>
          <a:p>
            <a:r>
              <a:rPr lang="en-US" sz="2400" dirty="0"/>
              <a:t>ACA has changed PE eligibility determinations including household composition, size determination, and income and deduction inclusions. All PE calculations are completed by MPEP using the ACA rules and the client information. QE does not need to complete manual determinations. </a:t>
            </a:r>
          </a:p>
        </p:txBody>
      </p:sp>
      <p:sp>
        <p:nvSpPr>
          <p:cNvPr id="13" name="Slide Number Placeholder 12">
            <a:extLst>
              <a:ext uri="{FF2B5EF4-FFF2-40B4-BE49-F238E27FC236}">
                <a16:creationId xmlns:a16="http://schemas.microsoft.com/office/drawing/2014/main" id="{BDD9CEFB-EC08-74E1-0FC3-37062C32668B}"/>
              </a:ext>
            </a:extLst>
          </p:cNvPr>
          <p:cNvSpPr>
            <a:spLocks noGrp="1"/>
          </p:cNvSpPr>
          <p:nvPr>
            <p:ph type="sldNum" sz="quarter" idx="12"/>
          </p:nvPr>
        </p:nvSpPr>
        <p:spPr/>
        <p:txBody>
          <a:bodyPr/>
          <a:lstStyle/>
          <a:p>
            <a:fld id="{060017E3-0CEB-4BA9-92AF-EFA2BF5396E5}" type="slidenum">
              <a:rPr lang="en-US" smtClean="0"/>
              <a:t>51</a:t>
            </a:fld>
            <a:endParaRPr lang="en-US" dirty="0"/>
          </a:p>
        </p:txBody>
      </p:sp>
      <p:pic>
        <p:nvPicPr>
          <p:cNvPr id="5" name="Picture 4">
            <a:extLst>
              <a:ext uri="{FF2B5EF4-FFF2-40B4-BE49-F238E27FC236}">
                <a16:creationId xmlns:a16="http://schemas.microsoft.com/office/drawing/2014/main" id="{6708FEE9-7712-F831-5E35-308070F8A77C}"/>
              </a:ext>
            </a:extLst>
          </p:cNvPr>
          <p:cNvPicPr>
            <a:picLocks noChangeAspect="1"/>
          </p:cNvPicPr>
          <p:nvPr/>
        </p:nvPicPr>
        <p:blipFill>
          <a:blip r:embed="rId4"/>
          <a:stretch>
            <a:fillRect/>
          </a:stretch>
        </p:blipFill>
        <p:spPr>
          <a:xfrm>
            <a:off x="4617457" y="1904608"/>
            <a:ext cx="3938067" cy="2343150"/>
          </a:xfrm>
          <a:prstGeom prst="rect">
            <a:avLst/>
          </a:prstGeom>
        </p:spPr>
      </p:pic>
      <p:pic>
        <p:nvPicPr>
          <p:cNvPr id="15" name="Picture 3" descr="C:\Users\lydia.s.fitzgerald\AppData\Local\Microsoft\Windows\Temporary Internet Files\Content.IE5\V9V3S8YA\MP90038794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0355" y="4038600"/>
            <a:ext cx="1097777" cy="1016469"/>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5870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1635-3A08-60CA-6C6E-119EEF3F2F33}"/>
              </a:ext>
            </a:extLst>
          </p:cNvPr>
          <p:cNvSpPr>
            <a:spLocks noGrp="1"/>
          </p:cNvSpPr>
          <p:nvPr>
            <p:ph type="title"/>
          </p:nvPr>
        </p:nvSpPr>
        <p:spPr/>
        <p:txBody>
          <a:bodyPr/>
          <a:lstStyle/>
          <a:p>
            <a:endParaRPr lang="en-US" dirty="0"/>
          </a:p>
        </p:txBody>
      </p:sp>
      <p:graphicFrame>
        <p:nvGraphicFramePr>
          <p:cNvPr id="8" name="Table 8">
            <a:extLst>
              <a:ext uri="{FF2B5EF4-FFF2-40B4-BE49-F238E27FC236}">
                <a16:creationId xmlns:a16="http://schemas.microsoft.com/office/drawing/2014/main" id="{F15620A6-4C57-A30D-488F-ACF94CA12CD2}"/>
              </a:ext>
            </a:extLst>
          </p:cNvPr>
          <p:cNvGraphicFramePr>
            <a:graphicFrameLocks noGrp="1"/>
          </p:cNvGraphicFramePr>
          <p:nvPr>
            <p:ph idx="1"/>
            <p:extLst>
              <p:ext uri="{D42A27DB-BD31-4B8C-83A1-F6EECF244321}">
                <p14:modId xmlns:p14="http://schemas.microsoft.com/office/powerpoint/2010/main" val="1390411614"/>
              </p:ext>
            </p:extLst>
          </p:nvPr>
        </p:nvGraphicFramePr>
        <p:xfrm>
          <a:off x="628650" y="1825625"/>
          <a:ext cx="7886697" cy="4251960"/>
        </p:xfrm>
        <a:graphic>
          <a:graphicData uri="http://schemas.openxmlformats.org/drawingml/2006/table">
            <a:tbl>
              <a:tblPr firstRow="1" bandRow="1">
                <a:tableStyleId>{5C22544A-7EE6-4342-B048-85BDC9FD1C3A}</a:tableStyleId>
              </a:tblPr>
              <a:tblGrid>
                <a:gridCol w="1126671">
                  <a:extLst>
                    <a:ext uri="{9D8B030D-6E8A-4147-A177-3AD203B41FA5}">
                      <a16:colId xmlns:a16="http://schemas.microsoft.com/office/drawing/2014/main" val="3214384378"/>
                    </a:ext>
                  </a:extLst>
                </a:gridCol>
                <a:gridCol w="1126671">
                  <a:extLst>
                    <a:ext uri="{9D8B030D-6E8A-4147-A177-3AD203B41FA5}">
                      <a16:colId xmlns:a16="http://schemas.microsoft.com/office/drawing/2014/main" val="1162475797"/>
                    </a:ext>
                  </a:extLst>
                </a:gridCol>
                <a:gridCol w="1126671">
                  <a:extLst>
                    <a:ext uri="{9D8B030D-6E8A-4147-A177-3AD203B41FA5}">
                      <a16:colId xmlns:a16="http://schemas.microsoft.com/office/drawing/2014/main" val="525184587"/>
                    </a:ext>
                  </a:extLst>
                </a:gridCol>
                <a:gridCol w="1126671">
                  <a:extLst>
                    <a:ext uri="{9D8B030D-6E8A-4147-A177-3AD203B41FA5}">
                      <a16:colId xmlns:a16="http://schemas.microsoft.com/office/drawing/2014/main" val="2040670857"/>
                    </a:ext>
                  </a:extLst>
                </a:gridCol>
                <a:gridCol w="1126671">
                  <a:extLst>
                    <a:ext uri="{9D8B030D-6E8A-4147-A177-3AD203B41FA5}">
                      <a16:colId xmlns:a16="http://schemas.microsoft.com/office/drawing/2014/main" val="1718134401"/>
                    </a:ext>
                  </a:extLst>
                </a:gridCol>
                <a:gridCol w="1126671">
                  <a:extLst>
                    <a:ext uri="{9D8B030D-6E8A-4147-A177-3AD203B41FA5}">
                      <a16:colId xmlns:a16="http://schemas.microsoft.com/office/drawing/2014/main" val="1296754229"/>
                    </a:ext>
                  </a:extLst>
                </a:gridCol>
                <a:gridCol w="1126671">
                  <a:extLst>
                    <a:ext uri="{9D8B030D-6E8A-4147-A177-3AD203B41FA5}">
                      <a16:colId xmlns:a16="http://schemas.microsoft.com/office/drawing/2014/main" val="1416116664"/>
                    </a:ext>
                  </a:extLst>
                </a:gridCol>
              </a:tblGrid>
              <a:tr h="370840">
                <a:tc>
                  <a:txBody>
                    <a:bodyPr/>
                    <a:lstStyle/>
                    <a:p>
                      <a:r>
                        <a:rPr lang="en-US" sz="1300" dirty="0"/>
                        <a:t>Program Selection</a:t>
                      </a:r>
                    </a:p>
                  </a:txBody>
                  <a:tcPr/>
                </a:tc>
                <a:tc>
                  <a:txBody>
                    <a:bodyPr/>
                    <a:lstStyle/>
                    <a:p>
                      <a:r>
                        <a:rPr lang="en-US" sz="1300" dirty="0"/>
                        <a:t>Primary Applicant Information</a:t>
                      </a:r>
                    </a:p>
                  </a:txBody>
                  <a:tcPr/>
                </a:tc>
                <a:tc>
                  <a:txBody>
                    <a:bodyPr/>
                    <a:lstStyle/>
                    <a:p>
                      <a:r>
                        <a:rPr lang="en-US" sz="1300" dirty="0"/>
                        <a:t>Others in Household Information</a:t>
                      </a:r>
                    </a:p>
                  </a:txBody>
                  <a:tcPr/>
                </a:tc>
                <a:tc>
                  <a:txBody>
                    <a:bodyPr/>
                    <a:lstStyle/>
                    <a:p>
                      <a:r>
                        <a:rPr lang="en-US" sz="1200" b="1" kern="1200" dirty="0">
                          <a:solidFill>
                            <a:schemeClr val="lt1"/>
                          </a:solidFill>
                          <a:latin typeface="+mn-lt"/>
                          <a:ea typeface="+mn-ea"/>
                          <a:cs typeface="Times New Roman" panose="02020603050405020304" pitchFamily="18" charset="0"/>
                        </a:rPr>
                        <a:t>Job and</a:t>
                      </a:r>
                    </a:p>
                    <a:p>
                      <a:r>
                        <a:rPr lang="en-US" sz="1200" b="1" kern="1200" dirty="0">
                          <a:solidFill>
                            <a:schemeClr val="lt1"/>
                          </a:solidFill>
                          <a:latin typeface="+mn-lt"/>
                          <a:ea typeface="+mn-ea"/>
                          <a:cs typeface="Times New Roman" panose="02020603050405020304" pitchFamily="18" charset="0"/>
                        </a:rPr>
                        <a:t>School</a:t>
                      </a:r>
                    </a:p>
                    <a:p>
                      <a:r>
                        <a:rPr lang="en-US" sz="1200" b="1" kern="1200" dirty="0">
                          <a:solidFill>
                            <a:schemeClr val="lt1"/>
                          </a:solidFill>
                          <a:latin typeface="+mn-lt"/>
                          <a:ea typeface="+mn-ea"/>
                          <a:cs typeface="Times New Roman" panose="02020603050405020304" pitchFamily="18" charset="0"/>
                        </a:rPr>
                        <a:t>Information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lt1"/>
                          </a:solidFill>
                          <a:latin typeface="+mn-lt"/>
                          <a:ea typeface="+mn-ea"/>
                          <a:cs typeface="Times New Roman" panose="02020603050405020304" pitchFamily="18" charset="0"/>
                        </a:rPr>
                        <a:t>Income              and Tax Informatio</a:t>
                      </a:r>
                      <a:r>
                        <a:rPr lang="en-US" sz="1100" b="1" kern="1200" dirty="0">
                          <a:solidFill>
                            <a:schemeClr val="lt1"/>
                          </a:solidFill>
                          <a:latin typeface="+mn-lt"/>
                          <a:ea typeface="+mn-ea"/>
                          <a:cs typeface="Times New Roman" panose="02020603050405020304" pitchFamily="18" charset="0"/>
                        </a:rPr>
                        <a:t>n</a:t>
                      </a:r>
                    </a:p>
                  </a:txBody>
                  <a:tcPr/>
                </a:tc>
                <a:tc>
                  <a:txBody>
                    <a:bodyPr/>
                    <a:lstStyle/>
                    <a:p>
                      <a:r>
                        <a:rPr lang="en-US" sz="1200" b="1" kern="1200" dirty="0">
                          <a:solidFill>
                            <a:schemeClr val="lt1"/>
                          </a:solidFill>
                          <a:latin typeface="+mn-lt"/>
                          <a:ea typeface="+mn-ea"/>
                          <a:cs typeface="Times New Roman" panose="02020603050405020304" pitchFamily="18" charset="0"/>
                        </a:rPr>
                        <a:t>Income              and Tax Informatio</a:t>
                      </a:r>
                      <a:r>
                        <a:rPr lang="en-US" sz="1100" b="1" kern="1200" dirty="0">
                          <a:solidFill>
                            <a:schemeClr val="lt1"/>
                          </a:solidFill>
                          <a:latin typeface="+mn-lt"/>
                          <a:ea typeface="+mn-ea"/>
                          <a:cs typeface="Times New Roman" panose="02020603050405020304" pitchFamily="18" charset="0"/>
                        </a:rPr>
                        <a:t>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lt1"/>
                          </a:solidFill>
                          <a:latin typeface="+mn-lt"/>
                          <a:ea typeface="+mn-ea"/>
                          <a:cs typeface="Times New Roman" panose="02020603050405020304" pitchFamily="18" charset="0"/>
                        </a:rPr>
                        <a:t>Application</a:t>
                      </a:r>
                      <a:r>
                        <a:rPr lang="en-US" sz="1200" b="1" dirty="0">
                          <a:latin typeface="Times New Roman" panose="02020603050405020304" pitchFamily="18" charset="0"/>
                          <a:cs typeface="Times New Roman" panose="02020603050405020304" pitchFamily="18" charset="0"/>
                        </a:rPr>
                        <a:t> </a:t>
                      </a:r>
                      <a:r>
                        <a:rPr lang="en-US" sz="1200" b="1" kern="1200" dirty="0">
                          <a:solidFill>
                            <a:schemeClr val="lt1"/>
                          </a:solidFill>
                          <a:latin typeface="+mn-lt"/>
                          <a:ea typeface="+mn-ea"/>
                          <a:cs typeface="Times New Roman" panose="02020603050405020304" pitchFamily="18" charset="0"/>
                        </a:rPr>
                        <a:t>Submissi</a:t>
                      </a:r>
                      <a:r>
                        <a:rPr lang="en-US" sz="1100" b="1" kern="1200" dirty="0">
                          <a:solidFill>
                            <a:schemeClr val="lt1"/>
                          </a:solidFill>
                          <a:latin typeface="+mn-lt"/>
                          <a:ea typeface="+mn-ea"/>
                          <a:cs typeface="Times New Roman" panose="02020603050405020304" pitchFamily="18" charset="0"/>
                        </a:rPr>
                        <a:t>on</a:t>
                      </a:r>
                    </a:p>
                    <a:p>
                      <a:endParaRPr lang="en-US" dirty="0"/>
                    </a:p>
                  </a:txBody>
                  <a:tcPr/>
                </a:tc>
                <a:extLst>
                  <a:ext uri="{0D108BD9-81ED-4DB2-BD59-A6C34878D82A}">
                    <a16:rowId xmlns:a16="http://schemas.microsoft.com/office/drawing/2014/main" val="2086927838"/>
                  </a:ext>
                </a:extLst>
              </a:tr>
              <a:tr h="370840">
                <a:tc>
                  <a:txBody>
                    <a:bodyPr/>
                    <a:lstStyle/>
                    <a:p>
                      <a:endParaRPr lang="en-US" sz="1300" dirty="0">
                        <a:solidFill>
                          <a:schemeClr val="bg1"/>
                        </a:solidFill>
                      </a:endParaRPr>
                    </a:p>
                  </a:txBody>
                  <a:tcPr>
                    <a:solidFill>
                      <a:schemeClr val="bg1"/>
                    </a:solidFill>
                  </a:tcPr>
                </a:tc>
                <a:tc>
                  <a:txBody>
                    <a:bodyPr/>
                    <a:lstStyle/>
                    <a:p>
                      <a:r>
                        <a:rPr lang="en-US" sz="1200" b="1" dirty="0">
                          <a:cs typeface="Times New Roman" panose="02020603050405020304" pitchFamily="18" charset="0"/>
                        </a:rPr>
                        <a:t>Name DOB</a:t>
                      </a:r>
                    </a:p>
                    <a:p>
                      <a:r>
                        <a:rPr lang="en-US" sz="1200" b="1" dirty="0">
                          <a:cs typeface="Times New Roman" panose="02020603050405020304" pitchFamily="18" charset="0"/>
                        </a:rPr>
                        <a:t>Contact data</a:t>
                      </a:r>
                    </a:p>
                    <a:p>
                      <a:r>
                        <a:rPr lang="en-US" sz="1200" b="1" dirty="0">
                          <a:cs typeface="Times New Roman" panose="02020603050405020304" pitchFamily="18" charset="0"/>
                        </a:rPr>
                        <a:t>App Date</a:t>
                      </a:r>
                    </a:p>
                    <a:p>
                      <a:r>
                        <a:rPr lang="en-US" sz="1200" b="1" dirty="0">
                          <a:cs typeface="Times New Roman" panose="02020603050405020304" pitchFamily="18" charset="0"/>
                        </a:rPr>
                        <a:t>PE Info</a:t>
                      </a:r>
                    </a:p>
                    <a:p>
                      <a:r>
                        <a:rPr lang="en-US" sz="1200" b="1" dirty="0">
                          <a:cs typeface="Times New Roman" panose="02020603050405020304" pitchFamily="18" charset="0"/>
                        </a:rPr>
                        <a:t>Language</a:t>
                      </a:r>
                    </a:p>
                    <a:p>
                      <a:r>
                        <a:rPr lang="en-US" sz="1200" b="1" dirty="0">
                          <a:cs typeface="Times New Roman" panose="02020603050405020304" pitchFamily="18" charset="0"/>
                        </a:rPr>
                        <a:t>SSN Gender</a:t>
                      </a:r>
                    </a:p>
                    <a:p>
                      <a:r>
                        <a:rPr lang="en-US" sz="1200" b="1" dirty="0">
                          <a:cs typeface="Times New Roman" panose="02020603050405020304" pitchFamily="18" charset="0"/>
                        </a:rPr>
                        <a:t>Medicaid</a:t>
                      </a:r>
                    </a:p>
                    <a:p>
                      <a:r>
                        <a:rPr lang="en-US" sz="1200" b="1" dirty="0">
                          <a:cs typeface="Times New Roman" panose="02020603050405020304" pitchFamily="18" charset="0"/>
                        </a:rPr>
                        <a:t>Medicare</a:t>
                      </a:r>
                    </a:p>
                    <a:p>
                      <a:r>
                        <a:rPr lang="en-US" sz="1200" b="1" dirty="0">
                          <a:cs typeface="Times New Roman" panose="02020603050405020304" pitchFamily="18" charset="0"/>
                        </a:rPr>
                        <a:t>Disability</a:t>
                      </a:r>
                    </a:p>
                    <a:p>
                      <a:r>
                        <a:rPr lang="en-US" sz="1200" b="1" dirty="0">
                          <a:cs typeface="Times New Roman" panose="02020603050405020304" pitchFamily="18" charset="0"/>
                        </a:rPr>
                        <a:t>U.S. Born</a:t>
                      </a:r>
                    </a:p>
                    <a:p>
                      <a:r>
                        <a:rPr lang="en-US" sz="1200" b="1" dirty="0">
                          <a:cs typeface="Times New Roman" panose="02020603050405020304" pitchFamily="18" charset="0"/>
                        </a:rPr>
                        <a:t>Residency</a:t>
                      </a:r>
                    </a:p>
                    <a:p>
                      <a:r>
                        <a:rPr lang="en-US" sz="1200" b="1" dirty="0">
                          <a:cs typeface="Times New Roman" panose="02020603050405020304" pitchFamily="18" charset="0"/>
                        </a:rPr>
                        <a:t>Language</a:t>
                      </a:r>
                    </a:p>
                    <a:p>
                      <a:r>
                        <a:rPr lang="en-US" sz="1200" b="1" dirty="0">
                          <a:cs typeface="Times New Roman" panose="02020603050405020304" pitchFamily="18" charset="0"/>
                        </a:rPr>
                        <a:t>Summary</a:t>
                      </a:r>
                    </a:p>
                  </a:txBody>
                  <a:tcPr/>
                </a:tc>
                <a:tc>
                  <a:txBody>
                    <a:bodyPr/>
                    <a:lstStyle/>
                    <a:p>
                      <a:r>
                        <a:rPr lang="en-US" sz="1200" b="1" dirty="0">
                          <a:cs typeface="Times New Roman" panose="02020603050405020304" pitchFamily="18" charset="0"/>
                        </a:rPr>
                        <a:t>Name DOB</a:t>
                      </a:r>
                    </a:p>
                    <a:p>
                      <a:r>
                        <a:rPr lang="en-US" sz="1200" b="1" dirty="0">
                          <a:cs typeface="Times New Roman" panose="02020603050405020304" pitchFamily="18" charset="0"/>
                        </a:rPr>
                        <a:t>Contact data</a:t>
                      </a:r>
                    </a:p>
                    <a:p>
                      <a:r>
                        <a:rPr lang="en-US" sz="1200" b="1" dirty="0">
                          <a:cs typeface="Times New Roman" panose="02020603050405020304" pitchFamily="18" charset="0"/>
                        </a:rPr>
                        <a:t>App Date</a:t>
                      </a:r>
                    </a:p>
                    <a:p>
                      <a:r>
                        <a:rPr lang="en-US" sz="1200" b="1" dirty="0">
                          <a:cs typeface="Times New Roman" panose="02020603050405020304" pitchFamily="18" charset="0"/>
                        </a:rPr>
                        <a:t>PE Info</a:t>
                      </a:r>
                    </a:p>
                    <a:p>
                      <a:r>
                        <a:rPr lang="en-US" sz="1200" b="1" dirty="0">
                          <a:cs typeface="Times New Roman" panose="02020603050405020304" pitchFamily="18" charset="0"/>
                        </a:rPr>
                        <a:t>Language</a:t>
                      </a:r>
                    </a:p>
                    <a:p>
                      <a:r>
                        <a:rPr lang="en-US" sz="1200" b="1" dirty="0">
                          <a:cs typeface="Times New Roman" panose="02020603050405020304" pitchFamily="18" charset="0"/>
                        </a:rPr>
                        <a:t>SSN Gender</a:t>
                      </a:r>
                    </a:p>
                    <a:p>
                      <a:r>
                        <a:rPr lang="en-US" sz="1200" b="1" dirty="0">
                          <a:cs typeface="Times New Roman" panose="02020603050405020304" pitchFamily="18" charset="0"/>
                        </a:rPr>
                        <a:t>Medicaid</a:t>
                      </a:r>
                    </a:p>
                    <a:p>
                      <a:r>
                        <a:rPr lang="en-US" sz="1200" b="1" dirty="0">
                          <a:cs typeface="Times New Roman" panose="02020603050405020304" pitchFamily="18" charset="0"/>
                        </a:rPr>
                        <a:t>Medicare</a:t>
                      </a:r>
                    </a:p>
                    <a:p>
                      <a:r>
                        <a:rPr lang="en-US" sz="1200" b="1" dirty="0">
                          <a:cs typeface="Times New Roman" panose="02020603050405020304" pitchFamily="18" charset="0"/>
                        </a:rPr>
                        <a:t>Disability</a:t>
                      </a:r>
                    </a:p>
                    <a:p>
                      <a:r>
                        <a:rPr lang="en-US" sz="1200" b="1" dirty="0">
                          <a:cs typeface="Times New Roman" panose="02020603050405020304" pitchFamily="18" charset="0"/>
                        </a:rPr>
                        <a:t>U.S. Born</a:t>
                      </a:r>
                    </a:p>
                    <a:p>
                      <a:r>
                        <a:rPr lang="en-US" sz="1200" b="1" dirty="0">
                          <a:cs typeface="Times New Roman" panose="02020603050405020304" pitchFamily="18" charset="0"/>
                        </a:rPr>
                        <a:t>Residency</a:t>
                      </a:r>
                    </a:p>
                    <a:p>
                      <a:r>
                        <a:rPr lang="en-US" sz="1200" b="1" dirty="0">
                          <a:cs typeface="Times New Roman" panose="02020603050405020304" pitchFamily="18" charset="0"/>
                        </a:rPr>
                        <a:t>Language</a:t>
                      </a:r>
                    </a:p>
                    <a:p>
                      <a:r>
                        <a:rPr lang="en-US" sz="1200" b="1" dirty="0">
                          <a:cs typeface="Times New Roman" panose="02020603050405020304" pitchFamily="18" charset="0"/>
                        </a:rPr>
                        <a:t>Summary</a:t>
                      </a:r>
                    </a:p>
                    <a:p>
                      <a:endParaRPr lang="en-US" sz="1300" dirty="0"/>
                    </a:p>
                  </a:txBody>
                  <a:tcPr/>
                </a:tc>
                <a:tc>
                  <a:txBody>
                    <a:bodyPr/>
                    <a:lstStyle/>
                    <a:p>
                      <a:r>
                        <a:rPr lang="en-US" sz="1200" b="1" dirty="0">
                          <a:cs typeface="Times New Roman" panose="02020603050405020304" pitchFamily="18" charset="0"/>
                        </a:rPr>
                        <a:t>School Information</a:t>
                      </a:r>
                    </a:p>
                    <a:p>
                      <a:r>
                        <a:rPr lang="en-US" sz="1200" b="1" dirty="0">
                          <a:cs typeface="Times New Roman" panose="02020603050405020304" pitchFamily="18" charset="0"/>
                        </a:rPr>
                        <a:t>Training</a:t>
                      </a:r>
                    </a:p>
                    <a:p>
                      <a:r>
                        <a:rPr lang="en-US" sz="1200" b="1" dirty="0">
                          <a:cs typeface="Times New Roman" panose="02020603050405020304" pitchFamily="18" charset="0"/>
                        </a:rPr>
                        <a:t>School Name</a:t>
                      </a:r>
                    </a:p>
                    <a:p>
                      <a:r>
                        <a:rPr lang="en-US" sz="1200" b="1" dirty="0">
                          <a:cs typeface="Times New Roman" panose="02020603050405020304" pitchFamily="18" charset="0"/>
                        </a:rPr>
                        <a:t>Part-Full Time</a:t>
                      </a:r>
                    </a:p>
                    <a:p>
                      <a:r>
                        <a:rPr lang="en-US" sz="1200" b="1" dirty="0">
                          <a:cs typeface="Times New Roman" panose="02020603050405020304" pitchFamily="18" charset="0"/>
                        </a:rPr>
                        <a:t>Employment Information</a:t>
                      </a:r>
                    </a:p>
                    <a:p>
                      <a:r>
                        <a:rPr lang="en-US" sz="1200" b="1" dirty="0">
                          <a:cs typeface="Times New Roman" panose="02020603050405020304" pitchFamily="18" charset="0"/>
                        </a:rPr>
                        <a:t>Hours of    Work Weekly</a:t>
                      </a:r>
                    </a:p>
                    <a:p>
                      <a:r>
                        <a:rPr lang="en-US" sz="1200" b="1" dirty="0">
                          <a:cs typeface="Times New Roman" panose="02020603050405020304" pitchFamily="18" charset="0"/>
                        </a:rPr>
                        <a:t>Gross Income</a:t>
                      </a:r>
                    </a:p>
                    <a:p>
                      <a:r>
                        <a:rPr lang="en-US" sz="1200" b="1" dirty="0">
                          <a:cs typeface="Times New Roman" panose="02020603050405020304" pitchFamily="18" charset="0"/>
                        </a:rPr>
                        <a:t>Self-Employed</a:t>
                      </a:r>
                    </a:p>
                    <a:p>
                      <a:r>
                        <a:rPr lang="en-US" sz="1200" b="1" dirty="0">
                          <a:cs typeface="Times New Roman" panose="02020603050405020304" pitchFamily="18" charset="0"/>
                        </a:rPr>
                        <a:t>Hours of Work</a:t>
                      </a:r>
                    </a:p>
                    <a:p>
                      <a:r>
                        <a:rPr lang="en-US" sz="1200" b="1" dirty="0">
                          <a:cs typeface="Times New Roman" panose="02020603050405020304" pitchFamily="18" charset="0"/>
                        </a:rPr>
                        <a:t>Summary</a:t>
                      </a:r>
                    </a:p>
                  </a:txBody>
                  <a:tcPr/>
                </a:tc>
                <a:tc>
                  <a:txBody>
                    <a:bodyPr/>
                    <a:lstStyle/>
                    <a:p>
                      <a:r>
                        <a:rPr lang="en-US" sz="1100" b="1" dirty="0">
                          <a:cs typeface="Times New Roman" panose="02020603050405020304" pitchFamily="18" charset="0"/>
                        </a:rPr>
                        <a:t>Dividends</a:t>
                      </a:r>
                    </a:p>
                    <a:p>
                      <a:r>
                        <a:rPr lang="en-US" sz="1100" b="1" spc="-50" dirty="0">
                          <a:cs typeface="Times New Roman" panose="02020603050405020304" pitchFamily="18" charset="0"/>
                        </a:rPr>
                        <a:t>Unemploy-ment</a:t>
                      </a:r>
                    </a:p>
                    <a:p>
                      <a:r>
                        <a:rPr lang="en-US" sz="1100" b="1" dirty="0">
                          <a:cs typeface="Times New Roman" panose="02020603050405020304" pitchFamily="18" charset="0"/>
                        </a:rPr>
                        <a:t>Alimony</a:t>
                      </a:r>
                    </a:p>
                    <a:p>
                      <a:r>
                        <a:rPr lang="en-US" sz="1100" b="1" dirty="0">
                          <a:cs typeface="Times New Roman" panose="02020603050405020304" pitchFamily="18" charset="0"/>
                        </a:rPr>
                        <a:t>Interest</a:t>
                      </a:r>
                    </a:p>
                    <a:p>
                      <a:r>
                        <a:rPr lang="en-US" sz="1100" b="1" dirty="0">
                          <a:cs typeface="Times New Roman" panose="02020603050405020304" pitchFamily="18" charset="0"/>
                        </a:rPr>
                        <a:t>Dividends</a:t>
                      </a:r>
                    </a:p>
                    <a:p>
                      <a:r>
                        <a:rPr lang="en-US" sz="1100" b="1" dirty="0">
                          <a:cs typeface="Times New Roman" panose="02020603050405020304" pitchFamily="18" charset="0"/>
                        </a:rPr>
                        <a:t>Retirement Accounts</a:t>
                      </a:r>
                    </a:p>
                    <a:p>
                      <a:r>
                        <a:rPr lang="en-US" sz="1100" b="1" dirty="0">
                          <a:cs typeface="Times New Roman" panose="02020603050405020304" pitchFamily="18" charset="0"/>
                        </a:rPr>
                        <a:t>SSA</a:t>
                      </a:r>
                    </a:p>
                    <a:p>
                      <a:r>
                        <a:rPr lang="en-US" sz="1100" b="1" dirty="0">
                          <a:cs typeface="Times New Roman" panose="02020603050405020304" pitchFamily="18" charset="0"/>
                        </a:rPr>
                        <a:t>Pensions</a:t>
                      </a:r>
                    </a:p>
                    <a:p>
                      <a:r>
                        <a:rPr lang="en-US" sz="1100" b="1" dirty="0">
                          <a:cs typeface="Times New Roman" panose="02020603050405020304" pitchFamily="18" charset="0"/>
                        </a:rPr>
                        <a:t>401K / IRA</a:t>
                      </a:r>
                    </a:p>
                    <a:p>
                      <a:r>
                        <a:rPr lang="en-US" sz="1100" b="1" dirty="0">
                          <a:cs typeface="Times New Roman" panose="02020603050405020304" pitchFamily="18" charset="0"/>
                        </a:rPr>
                        <a:t>Tax Dependents</a:t>
                      </a:r>
                    </a:p>
                    <a:p>
                      <a:r>
                        <a:rPr lang="en-US" sz="1100" b="1" dirty="0">
                          <a:cs typeface="Times New Roman" panose="02020603050405020304" pitchFamily="18" charset="0"/>
                        </a:rPr>
                        <a:t>Summary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100" b="1" kern="1200" dirty="0">
                        <a:solidFill>
                          <a:schemeClr val="lt1"/>
                        </a:solidFill>
                        <a:latin typeface="+mn-lt"/>
                        <a:ea typeface="+mn-ea"/>
                        <a:cs typeface="Times New Roman" panose="02020603050405020304" pitchFamily="18" charset="0"/>
                      </a:endParaRPr>
                    </a:p>
                  </a:txBody>
                  <a:tcPr/>
                </a:tc>
                <a:tc>
                  <a:txBody>
                    <a:bodyPr/>
                    <a:lstStyle/>
                    <a:p>
                      <a:r>
                        <a:rPr lang="en-US" sz="1100" b="1" kern="1200" dirty="0">
                          <a:solidFill>
                            <a:schemeClr val="dk1"/>
                          </a:solidFill>
                          <a:latin typeface="+mn-lt"/>
                          <a:ea typeface="+mn-ea"/>
                          <a:cs typeface="Times New Roman" panose="02020603050405020304" pitchFamily="18" charset="0"/>
                        </a:rPr>
                        <a:t>Parental Control</a:t>
                      </a:r>
                    </a:p>
                    <a:p>
                      <a:r>
                        <a:rPr lang="en-US" sz="1100" b="1" kern="1200" dirty="0">
                          <a:solidFill>
                            <a:schemeClr val="dk1"/>
                          </a:solidFill>
                          <a:latin typeface="+mn-lt"/>
                          <a:ea typeface="+mn-ea"/>
                          <a:cs typeface="Times New Roman" panose="02020603050405020304" pitchFamily="18" charset="0"/>
                        </a:rPr>
                        <a:t>Work Health Insurance</a:t>
                      </a:r>
                    </a:p>
                    <a:p>
                      <a:r>
                        <a:rPr lang="en-US" sz="1100" b="1" kern="1200" dirty="0">
                          <a:solidFill>
                            <a:schemeClr val="dk1"/>
                          </a:solidFill>
                          <a:latin typeface="+mn-lt"/>
                          <a:ea typeface="+mn-ea"/>
                          <a:cs typeface="Times New Roman" panose="02020603050405020304" pitchFamily="18" charset="0"/>
                        </a:rPr>
                        <a:t>In-home Support Services</a:t>
                      </a:r>
                    </a:p>
                    <a:p>
                      <a:r>
                        <a:rPr lang="en-US" sz="1100" b="1" kern="1200" dirty="0">
                          <a:solidFill>
                            <a:schemeClr val="dk1"/>
                          </a:solidFill>
                          <a:latin typeface="+mn-lt"/>
                          <a:ea typeface="+mn-ea"/>
                          <a:cs typeface="Times New Roman" panose="02020603050405020304" pitchFamily="18" charset="0"/>
                        </a:rPr>
                        <a:t>Other Health Insurance Medicaid Medicare Cobra</a:t>
                      </a:r>
                    </a:p>
                    <a:p>
                      <a:r>
                        <a:rPr lang="en-US" sz="1100" b="1" kern="1200" dirty="0">
                          <a:solidFill>
                            <a:schemeClr val="dk1"/>
                          </a:solidFill>
                          <a:latin typeface="+mn-lt"/>
                          <a:ea typeface="+mn-ea"/>
                          <a:cs typeface="Times New Roman" panose="02020603050405020304" pitchFamily="18" charset="0"/>
                        </a:rPr>
                        <a:t>Summary </a:t>
                      </a:r>
                    </a:p>
                    <a:p>
                      <a:endParaRPr lang="en-US" sz="1100" b="1" kern="1200" dirty="0">
                        <a:solidFill>
                          <a:schemeClr val="lt1"/>
                        </a:solidFill>
                        <a:latin typeface="+mn-lt"/>
                        <a:ea typeface="+mn-ea"/>
                        <a:cs typeface="Times New Roman" panose="02020603050405020304" pitchFamily="18" charset="0"/>
                      </a:endParaRPr>
                    </a:p>
                  </a:txBody>
                  <a:tcPr/>
                </a:tc>
                <a:tc>
                  <a:txBody>
                    <a:bodyPr/>
                    <a:lstStyle/>
                    <a:p>
                      <a:endParaRPr lang="en-US" dirty="0"/>
                    </a:p>
                  </a:txBody>
                  <a:tcPr>
                    <a:solidFill>
                      <a:schemeClr val="bg1"/>
                    </a:solidFill>
                  </a:tcPr>
                </a:tc>
                <a:extLst>
                  <a:ext uri="{0D108BD9-81ED-4DB2-BD59-A6C34878D82A}">
                    <a16:rowId xmlns:a16="http://schemas.microsoft.com/office/drawing/2014/main" val="221503340"/>
                  </a:ext>
                </a:extLst>
              </a:tr>
            </a:tbl>
          </a:graphicData>
        </a:graphic>
      </p:graphicFrame>
      <p:pic>
        <p:nvPicPr>
          <p:cNvPr id="7" name="Picture 6">
            <a:extLst>
              <a:ext uri="{FF2B5EF4-FFF2-40B4-BE49-F238E27FC236}">
                <a16:creationId xmlns:a16="http://schemas.microsoft.com/office/drawing/2014/main" id="{F6ED411F-3571-0DDF-9367-942F6156E372}"/>
              </a:ext>
            </a:extLst>
          </p:cNvPr>
          <p:cNvPicPr>
            <a:picLocks noChangeAspect="1"/>
          </p:cNvPicPr>
          <p:nvPr/>
        </p:nvPicPr>
        <p:blipFill>
          <a:blip r:embed="rId4"/>
          <a:stretch>
            <a:fillRect/>
          </a:stretch>
        </p:blipFill>
        <p:spPr>
          <a:xfrm>
            <a:off x="633939" y="457200"/>
            <a:ext cx="7956751" cy="837950"/>
          </a:xfrm>
          <a:prstGeom prst="rect">
            <a:avLst/>
          </a:prstGeom>
        </p:spPr>
      </p:pic>
      <p:sp>
        <p:nvSpPr>
          <p:cNvPr id="9" name="Arrow: Down 8">
            <a:extLst>
              <a:ext uri="{FF2B5EF4-FFF2-40B4-BE49-F238E27FC236}">
                <a16:creationId xmlns:a16="http://schemas.microsoft.com/office/drawing/2014/main" id="{DF887D63-66DC-361F-E286-7F59299C2B8E}"/>
              </a:ext>
            </a:extLst>
          </p:cNvPr>
          <p:cNvSpPr/>
          <p:nvPr/>
        </p:nvSpPr>
        <p:spPr>
          <a:xfrm>
            <a:off x="990600" y="1295150"/>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Down 9">
            <a:extLst>
              <a:ext uri="{FF2B5EF4-FFF2-40B4-BE49-F238E27FC236}">
                <a16:creationId xmlns:a16="http://schemas.microsoft.com/office/drawing/2014/main" id="{E29EDB02-993E-89D6-8AF1-7E4534B68A20}"/>
              </a:ext>
            </a:extLst>
          </p:cNvPr>
          <p:cNvSpPr/>
          <p:nvPr/>
        </p:nvSpPr>
        <p:spPr>
          <a:xfrm>
            <a:off x="2171702" y="1295148"/>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Down 10">
            <a:extLst>
              <a:ext uri="{FF2B5EF4-FFF2-40B4-BE49-F238E27FC236}">
                <a16:creationId xmlns:a16="http://schemas.microsoft.com/office/drawing/2014/main" id="{DFDDFAFD-FE31-E940-730A-8716D929819E}"/>
              </a:ext>
            </a:extLst>
          </p:cNvPr>
          <p:cNvSpPr/>
          <p:nvPr/>
        </p:nvSpPr>
        <p:spPr>
          <a:xfrm>
            <a:off x="3276600" y="1295148"/>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AA4DB3D2-9BE7-2070-85BF-F6367EFD9F8D}"/>
              </a:ext>
            </a:extLst>
          </p:cNvPr>
          <p:cNvSpPr/>
          <p:nvPr/>
        </p:nvSpPr>
        <p:spPr>
          <a:xfrm>
            <a:off x="4381498" y="1314807"/>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392634B0-E974-F514-725D-5E5D9D3348F6}"/>
              </a:ext>
            </a:extLst>
          </p:cNvPr>
          <p:cNvSpPr/>
          <p:nvPr/>
        </p:nvSpPr>
        <p:spPr>
          <a:xfrm>
            <a:off x="5473692" y="1314807"/>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Down 13">
            <a:extLst>
              <a:ext uri="{FF2B5EF4-FFF2-40B4-BE49-F238E27FC236}">
                <a16:creationId xmlns:a16="http://schemas.microsoft.com/office/drawing/2014/main" id="{825BF835-FCCD-9EAC-3366-4E9178A21806}"/>
              </a:ext>
            </a:extLst>
          </p:cNvPr>
          <p:cNvSpPr/>
          <p:nvPr/>
        </p:nvSpPr>
        <p:spPr>
          <a:xfrm>
            <a:off x="6565886" y="1306134"/>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E607332B-44FE-CA39-8C81-27E828D32279}"/>
              </a:ext>
            </a:extLst>
          </p:cNvPr>
          <p:cNvSpPr/>
          <p:nvPr/>
        </p:nvSpPr>
        <p:spPr>
          <a:xfrm>
            <a:off x="7670784" y="1295148"/>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5">
            <a:extLst>
              <a:ext uri="{FF2B5EF4-FFF2-40B4-BE49-F238E27FC236}">
                <a16:creationId xmlns:a16="http://schemas.microsoft.com/office/drawing/2014/main" id="{0860FBCD-DEFA-1C11-E350-096E097B3E61}"/>
              </a:ext>
            </a:extLst>
          </p:cNvPr>
          <p:cNvSpPr>
            <a:spLocks noGrp="1"/>
          </p:cNvSpPr>
          <p:nvPr>
            <p:ph type="sldNum" sz="quarter" idx="12"/>
          </p:nvPr>
        </p:nvSpPr>
        <p:spPr/>
        <p:txBody>
          <a:bodyPr/>
          <a:lstStyle/>
          <a:p>
            <a:fld id="{060017E3-0CEB-4BA9-92AF-EFA2BF5396E5}" type="slidenum">
              <a:rPr lang="en-US" smtClean="0"/>
              <a:t>52</a:t>
            </a:fld>
            <a:endParaRPr lang="en-US" dirty="0"/>
          </a:p>
        </p:txBody>
      </p:sp>
    </p:spTree>
    <p:custDataLst>
      <p:tags r:id="rId1"/>
    </p:custDataLst>
    <p:extLst>
      <p:ext uri="{BB962C8B-B14F-4D97-AF65-F5344CB8AC3E}">
        <p14:creationId xmlns:p14="http://schemas.microsoft.com/office/powerpoint/2010/main" val="4039727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FE23-4541-03AD-1B04-40E4EE6320EB}"/>
              </a:ext>
            </a:extLst>
          </p:cNvPr>
          <p:cNvSpPr>
            <a:spLocks noGrp="1"/>
          </p:cNvSpPr>
          <p:nvPr>
            <p:ph type="title"/>
          </p:nvPr>
        </p:nvSpPr>
        <p:spPr/>
        <p:txBody>
          <a:bodyPr/>
          <a:lstStyle/>
          <a:p>
            <a:r>
              <a:rPr lang="en-US" b="1" dirty="0"/>
              <a:t>Data Completion</a:t>
            </a:r>
          </a:p>
        </p:txBody>
      </p:sp>
      <p:sp>
        <p:nvSpPr>
          <p:cNvPr id="3" name="Content Placeholder 2">
            <a:extLst>
              <a:ext uri="{FF2B5EF4-FFF2-40B4-BE49-F238E27FC236}">
                <a16:creationId xmlns:a16="http://schemas.microsoft.com/office/drawing/2014/main" id="{3DF26F01-01A0-8A09-197E-EF0BE36FD130}"/>
              </a:ext>
            </a:extLst>
          </p:cNvPr>
          <p:cNvSpPr>
            <a:spLocks noGrp="1"/>
          </p:cNvSpPr>
          <p:nvPr>
            <p:ph idx="1"/>
          </p:nvPr>
        </p:nvSpPr>
        <p:spPr/>
        <p:txBody>
          <a:bodyPr/>
          <a:lstStyle/>
          <a:p>
            <a:r>
              <a:rPr lang="en-US" sz="2400" dirty="0"/>
              <a:t>The application collects information in the following order: Primary Applicant, Other Household Members, Job and School, Income and Tax, Relationships, and Insurance Information. At any point during the application, the user can click one of the tabs to go to a different category area.</a:t>
            </a:r>
          </a:p>
          <a:p>
            <a:endParaRPr lang="en-US" dirty="0"/>
          </a:p>
        </p:txBody>
      </p:sp>
      <p:sp>
        <p:nvSpPr>
          <p:cNvPr id="5" name="Slide Number Placeholder 4">
            <a:extLst>
              <a:ext uri="{FF2B5EF4-FFF2-40B4-BE49-F238E27FC236}">
                <a16:creationId xmlns:a16="http://schemas.microsoft.com/office/drawing/2014/main" id="{9F9CEAC1-5DCE-DABA-9B68-A576A5012E32}"/>
              </a:ext>
            </a:extLst>
          </p:cNvPr>
          <p:cNvSpPr>
            <a:spLocks noGrp="1"/>
          </p:cNvSpPr>
          <p:nvPr>
            <p:ph type="sldNum" sz="quarter" idx="12"/>
          </p:nvPr>
        </p:nvSpPr>
        <p:spPr/>
        <p:txBody>
          <a:bodyPr/>
          <a:lstStyle/>
          <a:p>
            <a:fld id="{060017E3-0CEB-4BA9-92AF-EFA2BF5396E5}" type="slidenum">
              <a:rPr lang="en-US" smtClean="0"/>
              <a:t>53</a:t>
            </a:fld>
            <a:endParaRPr lang="en-US" dirty="0"/>
          </a:p>
        </p:txBody>
      </p:sp>
    </p:spTree>
    <p:custDataLst>
      <p:tags r:id="rId1"/>
    </p:custDataLst>
    <p:extLst>
      <p:ext uri="{BB962C8B-B14F-4D97-AF65-F5344CB8AC3E}">
        <p14:creationId xmlns:p14="http://schemas.microsoft.com/office/powerpoint/2010/main" val="1746763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B23C9E-30DC-CE27-FD50-F3841EE0B984}"/>
              </a:ext>
            </a:extLst>
          </p:cNvPr>
          <p:cNvSpPr>
            <a:spLocks noGrp="1"/>
          </p:cNvSpPr>
          <p:nvPr>
            <p:ph type="title"/>
          </p:nvPr>
        </p:nvSpPr>
        <p:spPr/>
        <p:txBody>
          <a:bodyPr/>
          <a:lstStyle/>
          <a:p>
            <a:r>
              <a:rPr lang="en-US" b="1" dirty="0"/>
              <a:t>Let’s Get Started</a:t>
            </a:r>
          </a:p>
        </p:txBody>
      </p:sp>
      <p:sp>
        <p:nvSpPr>
          <p:cNvPr id="8" name="Content Placeholder 7">
            <a:extLst>
              <a:ext uri="{FF2B5EF4-FFF2-40B4-BE49-F238E27FC236}">
                <a16:creationId xmlns:a16="http://schemas.microsoft.com/office/drawing/2014/main" id="{DC524B83-05CC-3A37-074A-0EEE8FC33F2D}"/>
              </a:ext>
            </a:extLst>
          </p:cNvPr>
          <p:cNvSpPr>
            <a:spLocks noGrp="1"/>
          </p:cNvSpPr>
          <p:nvPr>
            <p:ph sz="half" idx="1"/>
          </p:nvPr>
        </p:nvSpPr>
        <p:spPr>
          <a:xfrm>
            <a:off x="643419" y="1825625"/>
            <a:ext cx="3318982" cy="3878710"/>
          </a:xfrm>
        </p:spPr>
        <p:txBody>
          <a:bodyPr>
            <a:normAutofit fontScale="92500"/>
          </a:bodyPr>
          <a:lstStyle/>
          <a:p>
            <a:r>
              <a:rPr lang="en-US" sz="2400" dirty="0"/>
              <a:t>This page addresses some of the QE responsibilities in processing a PE Determination. There is a required field the QE must click to confirm that the data being entered is based on client information provided for the processing of a Medicaid application. </a:t>
            </a:r>
          </a:p>
          <a:p>
            <a:pPr marL="0" indent="0">
              <a:buNone/>
            </a:pPr>
            <a:endParaRPr lang="en-US" sz="1600" dirty="0"/>
          </a:p>
        </p:txBody>
      </p:sp>
      <p:sp>
        <p:nvSpPr>
          <p:cNvPr id="13" name="Slide Number Placeholder 12">
            <a:extLst>
              <a:ext uri="{FF2B5EF4-FFF2-40B4-BE49-F238E27FC236}">
                <a16:creationId xmlns:a16="http://schemas.microsoft.com/office/drawing/2014/main" id="{F7E79789-7644-4624-1A94-8915DD85C37F}"/>
              </a:ext>
            </a:extLst>
          </p:cNvPr>
          <p:cNvSpPr>
            <a:spLocks noGrp="1"/>
          </p:cNvSpPr>
          <p:nvPr>
            <p:ph type="sldNum" sz="quarter" idx="12"/>
          </p:nvPr>
        </p:nvSpPr>
        <p:spPr/>
        <p:txBody>
          <a:bodyPr/>
          <a:lstStyle/>
          <a:p>
            <a:fld id="{060017E3-0CEB-4BA9-92AF-EFA2BF5396E5}" type="slidenum">
              <a:rPr lang="en-US" smtClean="0"/>
              <a:t>54</a:t>
            </a:fld>
            <a:endParaRPr lang="en-US" dirty="0"/>
          </a:p>
        </p:txBody>
      </p:sp>
      <p:pic>
        <p:nvPicPr>
          <p:cNvPr id="16" name="Picture 15">
            <a:extLst>
              <a:ext uri="{FF2B5EF4-FFF2-40B4-BE49-F238E27FC236}">
                <a16:creationId xmlns:a16="http://schemas.microsoft.com/office/drawing/2014/main" id="{165430B3-FA94-9D06-FE16-83FB45D7870C}"/>
              </a:ext>
            </a:extLst>
          </p:cNvPr>
          <p:cNvPicPr>
            <a:picLocks noChangeAspect="1"/>
          </p:cNvPicPr>
          <p:nvPr/>
        </p:nvPicPr>
        <p:blipFill>
          <a:blip r:embed="rId4"/>
          <a:stretch>
            <a:fillRect/>
          </a:stretch>
        </p:blipFill>
        <p:spPr>
          <a:xfrm>
            <a:off x="3962401" y="1600200"/>
            <a:ext cx="4618876" cy="4186237"/>
          </a:xfrm>
          <a:prstGeom prst="rect">
            <a:avLst/>
          </a:prstGeom>
        </p:spPr>
      </p:pic>
      <p:sp>
        <p:nvSpPr>
          <p:cNvPr id="12" name="Rectangle: Rounded Corners 11">
            <a:extLst>
              <a:ext uri="{FF2B5EF4-FFF2-40B4-BE49-F238E27FC236}">
                <a16:creationId xmlns:a16="http://schemas.microsoft.com/office/drawing/2014/main" id="{06777E63-4EFD-319F-2A98-437AED315069}"/>
              </a:ext>
            </a:extLst>
          </p:cNvPr>
          <p:cNvSpPr/>
          <p:nvPr/>
        </p:nvSpPr>
        <p:spPr>
          <a:xfrm>
            <a:off x="4226960" y="4847776"/>
            <a:ext cx="4002641" cy="5334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72706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9D64-34CA-C394-C4FB-BDEA7566F822}"/>
              </a:ext>
            </a:extLst>
          </p:cNvPr>
          <p:cNvSpPr>
            <a:spLocks noGrp="1"/>
          </p:cNvSpPr>
          <p:nvPr>
            <p:ph type="title"/>
          </p:nvPr>
        </p:nvSpPr>
        <p:spPr/>
        <p:txBody>
          <a:bodyPr/>
          <a:lstStyle/>
          <a:p>
            <a:r>
              <a:rPr lang="en-US" b="1" dirty="0"/>
              <a:t>Tip:  Application Instructions</a:t>
            </a:r>
          </a:p>
        </p:txBody>
      </p:sp>
      <p:sp>
        <p:nvSpPr>
          <p:cNvPr id="3" name="Content Placeholder 2">
            <a:extLst>
              <a:ext uri="{FF2B5EF4-FFF2-40B4-BE49-F238E27FC236}">
                <a16:creationId xmlns:a16="http://schemas.microsoft.com/office/drawing/2014/main" id="{48B3D947-0D4A-7A2F-7583-941E208CF402}"/>
              </a:ext>
            </a:extLst>
          </p:cNvPr>
          <p:cNvSpPr>
            <a:spLocks noGrp="1"/>
          </p:cNvSpPr>
          <p:nvPr>
            <p:ph sz="half" idx="1"/>
          </p:nvPr>
        </p:nvSpPr>
        <p:spPr/>
        <p:txBody>
          <a:bodyPr>
            <a:normAutofit/>
          </a:bodyPr>
          <a:lstStyle/>
          <a:p>
            <a:r>
              <a:rPr lang="en-US" sz="2400" dirty="0"/>
              <a:t>The Instructions page gives an overview of basic system operations, including buttons and functions within the application. To go to a previous page, use the MPEP system </a:t>
            </a:r>
            <a:r>
              <a:rPr lang="en-US" sz="2400" b="1" dirty="0">
                <a:solidFill>
                  <a:schemeClr val="tx2"/>
                </a:solidFill>
              </a:rPr>
              <a:t>back</a:t>
            </a:r>
            <a:r>
              <a:rPr lang="en-US" sz="2400" dirty="0"/>
              <a:t> button and not the browser back button. It is important to note that a </a:t>
            </a:r>
            <a:r>
              <a:rPr lang="en-US" sz="2400" dirty="0">
                <a:solidFill>
                  <a:srgbClr val="FF0000"/>
                </a:solidFill>
              </a:rPr>
              <a:t>* </a:t>
            </a:r>
            <a:r>
              <a:rPr lang="en-US" sz="2400" dirty="0"/>
              <a:t>indicates a field is required.</a:t>
            </a:r>
          </a:p>
          <a:p>
            <a:endParaRPr lang="en-US" sz="2400" dirty="0"/>
          </a:p>
        </p:txBody>
      </p:sp>
      <p:sp>
        <p:nvSpPr>
          <p:cNvPr id="9" name="Slide Number Placeholder 8">
            <a:extLst>
              <a:ext uri="{FF2B5EF4-FFF2-40B4-BE49-F238E27FC236}">
                <a16:creationId xmlns:a16="http://schemas.microsoft.com/office/drawing/2014/main" id="{A10B53A8-F9EB-B5DA-0599-2BC284EA021C}"/>
              </a:ext>
            </a:extLst>
          </p:cNvPr>
          <p:cNvSpPr>
            <a:spLocks noGrp="1"/>
          </p:cNvSpPr>
          <p:nvPr>
            <p:ph type="sldNum" sz="quarter" idx="12"/>
          </p:nvPr>
        </p:nvSpPr>
        <p:spPr/>
        <p:txBody>
          <a:bodyPr/>
          <a:lstStyle/>
          <a:p>
            <a:fld id="{060017E3-0CEB-4BA9-92AF-EFA2BF5396E5}" type="slidenum">
              <a:rPr lang="en-US" smtClean="0"/>
              <a:t>55</a:t>
            </a:fld>
            <a:endParaRPr lang="en-US" dirty="0"/>
          </a:p>
        </p:txBody>
      </p:sp>
      <p:pic>
        <p:nvPicPr>
          <p:cNvPr id="10" name="Picture 9">
            <a:extLst>
              <a:ext uri="{FF2B5EF4-FFF2-40B4-BE49-F238E27FC236}">
                <a16:creationId xmlns:a16="http://schemas.microsoft.com/office/drawing/2014/main" id="{7B1A31DA-FD93-B36A-015A-6E2DB7CFE1FC}"/>
              </a:ext>
            </a:extLst>
          </p:cNvPr>
          <p:cNvPicPr>
            <a:picLocks noChangeAspect="1"/>
          </p:cNvPicPr>
          <p:nvPr/>
        </p:nvPicPr>
        <p:blipFill>
          <a:blip r:embed="rId4"/>
          <a:stretch>
            <a:fillRect/>
          </a:stretch>
        </p:blipFill>
        <p:spPr>
          <a:xfrm>
            <a:off x="4571999" y="1371599"/>
            <a:ext cx="3871431" cy="4630231"/>
          </a:xfrm>
          <a:prstGeom prst="rect">
            <a:avLst/>
          </a:prstGeom>
        </p:spPr>
      </p:pic>
      <p:sp>
        <p:nvSpPr>
          <p:cNvPr id="8" name="Rectangle: Rounded Corners 7">
            <a:extLst>
              <a:ext uri="{FF2B5EF4-FFF2-40B4-BE49-F238E27FC236}">
                <a16:creationId xmlns:a16="http://schemas.microsoft.com/office/drawing/2014/main" id="{84443B34-C581-D5AE-DFEA-0D60C4504FE5}"/>
              </a:ext>
            </a:extLst>
          </p:cNvPr>
          <p:cNvSpPr/>
          <p:nvPr/>
        </p:nvSpPr>
        <p:spPr>
          <a:xfrm>
            <a:off x="4648200" y="3448975"/>
            <a:ext cx="3047999" cy="165642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22026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6100" y="457200"/>
            <a:ext cx="2286000" cy="5257800"/>
          </a:xfrm>
          <a:prstGeom prst="roundRect">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What are the required fields for PE in MPEP?</a:t>
            </a:r>
          </a:p>
          <a:p>
            <a:pPr algn="ctr"/>
            <a:endParaRPr lang="en-US" sz="400" b="1" dirty="0">
              <a:solidFill>
                <a:schemeClr val="bg2"/>
              </a:solidFill>
            </a:endParaRPr>
          </a:p>
          <a:p>
            <a:r>
              <a:rPr lang="en-US" sz="2000" b="1" dirty="0">
                <a:solidFill>
                  <a:schemeClr val="bg2"/>
                </a:solidFill>
              </a:rPr>
              <a:t>Note: QE is required to obtain and enter ALL information about the applicant’s current situation even if a field is not required by the system.</a:t>
            </a:r>
          </a:p>
        </p:txBody>
      </p:sp>
      <p:sp>
        <p:nvSpPr>
          <p:cNvPr id="7" name="Rounded Rectangle 6"/>
          <p:cNvSpPr/>
          <p:nvPr/>
        </p:nvSpPr>
        <p:spPr>
          <a:xfrm>
            <a:off x="2895600" y="136524"/>
            <a:ext cx="5867400" cy="576897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b="1" dirty="0">
              <a:solidFill>
                <a:schemeClr val="bg1"/>
              </a:solidFill>
            </a:endParaRPr>
          </a:p>
          <a:p>
            <a:endParaRPr lang="en-US" b="1" dirty="0">
              <a:solidFill>
                <a:schemeClr val="bg1"/>
              </a:solidFill>
            </a:endParaRPr>
          </a:p>
          <a:p>
            <a:endParaRPr lang="en-US" b="1" dirty="0">
              <a:solidFill>
                <a:schemeClr val="bg1"/>
              </a:solidFill>
            </a:endParaRPr>
          </a:p>
          <a:p>
            <a:r>
              <a:rPr lang="en-US" b="1" u="sng" dirty="0">
                <a:solidFill>
                  <a:schemeClr val="bg1"/>
                </a:solidFill>
              </a:rPr>
              <a:t>Required in MPEP system:</a:t>
            </a:r>
          </a:p>
          <a:p>
            <a:pPr marL="342900" indent="-342900">
              <a:buFont typeface="Arial" panose="020B0604020202020204" pitchFamily="34" charset="0"/>
              <a:buChar char="•"/>
            </a:pPr>
            <a:r>
              <a:rPr lang="en-US" b="1" dirty="0">
                <a:solidFill>
                  <a:schemeClr val="bg1"/>
                </a:solidFill>
              </a:rPr>
              <a:t>Name</a:t>
            </a:r>
          </a:p>
          <a:p>
            <a:pPr marL="342900" indent="-342900">
              <a:buFont typeface="Arial" panose="020B0604020202020204" pitchFamily="34" charset="0"/>
              <a:buChar char="•"/>
            </a:pPr>
            <a:r>
              <a:rPr lang="en-US" b="1" dirty="0">
                <a:solidFill>
                  <a:schemeClr val="bg1"/>
                </a:solidFill>
              </a:rPr>
              <a:t>Address</a:t>
            </a:r>
          </a:p>
          <a:p>
            <a:pPr marL="342900" indent="-342900">
              <a:buFont typeface="Arial" panose="020B0604020202020204" pitchFamily="34" charset="0"/>
              <a:buChar char="•"/>
            </a:pPr>
            <a:r>
              <a:rPr lang="en-US" b="1" dirty="0">
                <a:solidFill>
                  <a:schemeClr val="bg1"/>
                </a:solidFill>
              </a:rPr>
              <a:t>Application Date</a:t>
            </a:r>
          </a:p>
          <a:p>
            <a:pPr marL="342900" indent="-342900">
              <a:buFont typeface="Arial" panose="020B0604020202020204" pitchFamily="34" charset="0"/>
              <a:buChar char="•"/>
            </a:pPr>
            <a:r>
              <a:rPr lang="en-US" b="1" dirty="0">
                <a:solidFill>
                  <a:schemeClr val="bg1"/>
                </a:solidFill>
              </a:rPr>
              <a:t>Gender</a:t>
            </a:r>
          </a:p>
          <a:p>
            <a:pPr marL="342900" indent="-342900">
              <a:buFont typeface="Arial" panose="020B0604020202020204" pitchFamily="34" charset="0"/>
              <a:buChar char="•"/>
            </a:pPr>
            <a:r>
              <a:rPr lang="en-US" b="1" dirty="0">
                <a:solidFill>
                  <a:schemeClr val="bg1"/>
                </a:solidFill>
              </a:rPr>
              <a:t>Date of Birth</a:t>
            </a:r>
          </a:p>
          <a:p>
            <a:pPr marL="342900" indent="-342900">
              <a:buFont typeface="Arial" panose="020B0604020202020204" pitchFamily="34" charset="0"/>
              <a:buChar char="•"/>
            </a:pPr>
            <a:r>
              <a:rPr lang="en-US" b="1" dirty="0">
                <a:solidFill>
                  <a:schemeClr val="bg1"/>
                </a:solidFill>
              </a:rPr>
              <a:t>Applying for PE?</a:t>
            </a:r>
          </a:p>
          <a:p>
            <a:pPr marL="342900" indent="-342900">
              <a:buFont typeface="Arial" panose="020B0604020202020204" pitchFamily="34" charset="0"/>
              <a:buChar char="•"/>
            </a:pPr>
            <a:r>
              <a:rPr lang="en-US" b="1" dirty="0">
                <a:solidFill>
                  <a:schemeClr val="bg1"/>
                </a:solidFill>
              </a:rPr>
              <a:t>Type of PE?</a:t>
            </a:r>
          </a:p>
          <a:p>
            <a:pPr marL="342900" indent="-342900">
              <a:buFont typeface="Arial" panose="020B0604020202020204" pitchFamily="34" charset="0"/>
              <a:buChar char="•"/>
            </a:pPr>
            <a:r>
              <a:rPr lang="en-US" b="1" dirty="0">
                <a:solidFill>
                  <a:schemeClr val="bg1"/>
                </a:solidFill>
              </a:rPr>
              <a:t>Had PE in last 12 months?</a:t>
            </a:r>
          </a:p>
          <a:p>
            <a:pPr marL="342900" indent="-342900">
              <a:buFont typeface="Arial" panose="020B0604020202020204" pitchFamily="34" charset="0"/>
              <a:buChar char="•"/>
            </a:pPr>
            <a:r>
              <a:rPr lang="en-US" b="1" dirty="0">
                <a:solidFill>
                  <a:schemeClr val="bg1"/>
                </a:solidFill>
              </a:rPr>
              <a:t>Receiving Medicaid?</a:t>
            </a:r>
          </a:p>
          <a:p>
            <a:pPr marL="342900" indent="-342900">
              <a:buFont typeface="Arial" panose="020B0604020202020204" pitchFamily="34" charset="0"/>
              <a:buChar char="•"/>
            </a:pPr>
            <a:r>
              <a:rPr lang="en-US" b="1" dirty="0">
                <a:solidFill>
                  <a:schemeClr val="bg1"/>
                </a:solidFill>
              </a:rPr>
              <a:t>Resident of State?</a:t>
            </a:r>
          </a:p>
          <a:p>
            <a:r>
              <a:rPr lang="en-US" b="1" dirty="0">
                <a:solidFill>
                  <a:schemeClr val="bg1"/>
                </a:solidFill>
              </a:rPr>
              <a:t>Required to run eligibility: (does not show as required fields)</a:t>
            </a:r>
          </a:p>
          <a:p>
            <a:pPr marL="342900" indent="-342900">
              <a:buFont typeface="Arial" panose="020B0604020202020204" pitchFamily="34" charset="0"/>
              <a:buChar char="•"/>
            </a:pPr>
            <a:r>
              <a:rPr lang="en-US" b="1" dirty="0">
                <a:solidFill>
                  <a:schemeClr val="bg1"/>
                </a:solidFill>
              </a:rPr>
              <a:t>Born in US?</a:t>
            </a:r>
          </a:p>
          <a:p>
            <a:pPr marL="342900" indent="-342900">
              <a:buFont typeface="Arial" panose="020B0604020202020204" pitchFamily="34" charset="0"/>
              <a:buChar char="•"/>
            </a:pPr>
            <a:r>
              <a:rPr lang="en-US" b="1" dirty="0">
                <a:solidFill>
                  <a:schemeClr val="bg1"/>
                </a:solidFill>
              </a:rPr>
              <a:t>If no, eligible immigration status?</a:t>
            </a:r>
          </a:p>
          <a:p>
            <a:pPr marL="342900" indent="-342900">
              <a:buFont typeface="Wingdings" panose="05000000000000000000" pitchFamily="2" charset="2"/>
              <a:buChar char="v"/>
            </a:pPr>
            <a:r>
              <a:rPr lang="en-US" b="1" dirty="0">
                <a:solidFill>
                  <a:schemeClr val="bg1"/>
                </a:solidFill>
              </a:rPr>
              <a:t>Additional fields required, if applicable, e.g. number of babies if pregnant, income/working, relationship, parental control</a:t>
            </a:r>
          </a:p>
          <a:p>
            <a:endParaRPr lang="en-US" b="1" dirty="0">
              <a:solidFill>
                <a:schemeClr val="bg1"/>
              </a:solidFill>
            </a:endParaRPr>
          </a:p>
          <a:p>
            <a:endParaRPr lang="en-US" b="1" dirty="0">
              <a:solidFill>
                <a:schemeClr val="bg1"/>
              </a:solidFill>
            </a:endParaRPr>
          </a:p>
          <a:p>
            <a:pPr marL="342900" indent="-342900">
              <a:buFont typeface="Arial" panose="020B0604020202020204" pitchFamily="34" charset="0"/>
              <a:buChar char="•"/>
            </a:pPr>
            <a:endParaRPr lang="en-US" b="1" dirty="0">
              <a:solidFill>
                <a:schemeClr val="bg1"/>
              </a:solidFill>
            </a:endParaRPr>
          </a:p>
        </p:txBody>
      </p:sp>
      <p:sp>
        <p:nvSpPr>
          <p:cNvPr id="3" name="Slide Number Placeholder 2">
            <a:extLst>
              <a:ext uri="{FF2B5EF4-FFF2-40B4-BE49-F238E27FC236}">
                <a16:creationId xmlns:a16="http://schemas.microsoft.com/office/drawing/2014/main" id="{54064825-B5FA-0952-C6FA-9C3061BDDEF5}"/>
              </a:ext>
            </a:extLst>
          </p:cNvPr>
          <p:cNvSpPr>
            <a:spLocks noGrp="1"/>
          </p:cNvSpPr>
          <p:nvPr>
            <p:ph type="sldNum" sz="quarter" idx="12"/>
          </p:nvPr>
        </p:nvSpPr>
        <p:spPr/>
        <p:txBody>
          <a:bodyPr/>
          <a:lstStyle/>
          <a:p>
            <a:fld id="{060017E3-0CEB-4BA9-92AF-EFA2BF5396E5}" type="slidenum">
              <a:rPr lang="en-US" smtClean="0"/>
              <a:t>56</a:t>
            </a:fld>
            <a:endParaRPr lang="en-US" dirty="0"/>
          </a:p>
        </p:txBody>
      </p:sp>
    </p:spTree>
    <p:custDataLst>
      <p:tags r:id="rId1"/>
    </p:custDataLst>
    <p:extLst>
      <p:ext uri="{BB962C8B-B14F-4D97-AF65-F5344CB8AC3E}">
        <p14:creationId xmlns:p14="http://schemas.microsoft.com/office/powerpoint/2010/main" val="14727978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EBE0A1-D31E-75EF-DDD2-145BDC524380}"/>
              </a:ext>
            </a:extLst>
          </p:cNvPr>
          <p:cNvSpPr>
            <a:spLocks noGrp="1"/>
          </p:cNvSpPr>
          <p:nvPr>
            <p:ph type="title"/>
          </p:nvPr>
        </p:nvSpPr>
        <p:spPr/>
        <p:txBody>
          <a:bodyPr/>
          <a:lstStyle/>
          <a:p>
            <a:r>
              <a:rPr lang="en-US" b="1" dirty="0"/>
              <a:t>Tip: Session Timeout</a:t>
            </a:r>
          </a:p>
        </p:txBody>
      </p:sp>
      <p:sp>
        <p:nvSpPr>
          <p:cNvPr id="12" name="Content Placeholder 11">
            <a:extLst>
              <a:ext uri="{FF2B5EF4-FFF2-40B4-BE49-F238E27FC236}">
                <a16:creationId xmlns:a16="http://schemas.microsoft.com/office/drawing/2014/main" id="{26F86F90-2CC2-600E-9D86-F01870F6860D}"/>
              </a:ext>
            </a:extLst>
          </p:cNvPr>
          <p:cNvSpPr>
            <a:spLocks noGrp="1"/>
          </p:cNvSpPr>
          <p:nvPr>
            <p:ph idx="1"/>
          </p:nvPr>
        </p:nvSpPr>
        <p:spPr>
          <a:xfrm>
            <a:off x="628650" y="1825625"/>
            <a:ext cx="2495550" cy="4112255"/>
          </a:xfrm>
        </p:spPr>
        <p:txBody>
          <a:bodyPr>
            <a:normAutofit/>
          </a:bodyPr>
          <a:lstStyle/>
          <a:p>
            <a:r>
              <a:rPr lang="en-US" dirty="0"/>
              <a:t>For security purposes, MPEP sessions timeout after 5 idle minutes.  A warning message appears 2 minutes before timing out.  The  user can continue with the session by clicking the Continue Working button. </a:t>
            </a:r>
          </a:p>
        </p:txBody>
      </p:sp>
      <p:sp>
        <p:nvSpPr>
          <p:cNvPr id="14" name="Slide Number Placeholder 13">
            <a:extLst>
              <a:ext uri="{FF2B5EF4-FFF2-40B4-BE49-F238E27FC236}">
                <a16:creationId xmlns:a16="http://schemas.microsoft.com/office/drawing/2014/main" id="{75D36A64-1AFA-4553-036A-D562865BC5C7}"/>
              </a:ext>
            </a:extLst>
          </p:cNvPr>
          <p:cNvSpPr>
            <a:spLocks noGrp="1"/>
          </p:cNvSpPr>
          <p:nvPr>
            <p:ph type="sldNum" sz="quarter" idx="12"/>
          </p:nvPr>
        </p:nvSpPr>
        <p:spPr/>
        <p:txBody>
          <a:bodyPr/>
          <a:lstStyle/>
          <a:p>
            <a:fld id="{060017E3-0CEB-4BA9-92AF-EFA2BF5396E5}" type="slidenum">
              <a:rPr lang="en-US" smtClean="0"/>
              <a:t>57</a:t>
            </a:fld>
            <a:endParaRPr lang="en-US" dirty="0"/>
          </a:p>
        </p:txBody>
      </p:sp>
      <p:pic>
        <p:nvPicPr>
          <p:cNvPr id="3" name="Picture 2">
            <a:extLst>
              <a:ext uri="{FF2B5EF4-FFF2-40B4-BE49-F238E27FC236}">
                <a16:creationId xmlns:a16="http://schemas.microsoft.com/office/drawing/2014/main" id="{925F846D-A2BE-5371-4388-808255628F08}"/>
              </a:ext>
            </a:extLst>
          </p:cNvPr>
          <p:cNvPicPr>
            <a:picLocks noChangeAspect="1"/>
          </p:cNvPicPr>
          <p:nvPr/>
        </p:nvPicPr>
        <p:blipFill>
          <a:blip r:embed="rId4"/>
          <a:stretch>
            <a:fillRect/>
          </a:stretch>
        </p:blipFill>
        <p:spPr>
          <a:xfrm>
            <a:off x="3124200" y="2008890"/>
            <a:ext cx="5550694" cy="3171825"/>
          </a:xfrm>
          <a:prstGeom prst="rect">
            <a:avLst/>
          </a:prstGeom>
        </p:spPr>
      </p:pic>
    </p:spTree>
    <p:custDataLst>
      <p:tags r:id="rId1"/>
    </p:custDataLst>
    <p:extLst>
      <p:ext uri="{BB962C8B-B14F-4D97-AF65-F5344CB8AC3E}">
        <p14:creationId xmlns:p14="http://schemas.microsoft.com/office/powerpoint/2010/main" val="3651428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4422527"/>
            <a:ext cx="8610600" cy="1523494"/>
          </a:xfrm>
          <a:prstGeom prst="rect">
            <a:avLst/>
          </a:prstGeom>
          <a:solidFill>
            <a:srgbClr val="FFFFFF">
              <a:alpha val="60000"/>
            </a:srgbClr>
          </a:solidFill>
        </p:spPr>
        <p:txBody>
          <a:bodyPr wrap="square" rtlCol="0">
            <a:spAutoFit/>
          </a:bodyPr>
          <a:lstStyle/>
          <a:p>
            <a:pPr lvl="0" eaLnBrk="0" fontAlgn="base" hangingPunct="0">
              <a:spcBef>
                <a:spcPct val="0"/>
              </a:spcBef>
              <a:spcAft>
                <a:spcPts val="600"/>
              </a:spcAft>
            </a:pPr>
            <a:r>
              <a:rPr lang="en-US" altLang="en-US" sz="2800" b="1" dirty="0">
                <a:solidFill>
                  <a:schemeClr val="accent1"/>
                </a:solidFill>
                <a:latin typeface="+mj-lt"/>
                <a:ea typeface="Times New Roman" pitchFamily="18" charset="0"/>
                <a:cs typeface="Times New Roman" panose="02020603050405020304" pitchFamily="18" charset="0"/>
              </a:rPr>
              <a:t>Program Determination</a:t>
            </a:r>
          </a:p>
          <a:p>
            <a:pPr eaLnBrk="0" fontAlgn="base" hangingPunct="0">
              <a:spcBef>
                <a:spcPct val="0"/>
              </a:spcBef>
              <a:spcAft>
                <a:spcPct val="0"/>
              </a:spcAft>
            </a:pPr>
            <a:r>
              <a:rPr lang="en-US" sz="2000" dirty="0">
                <a:cs typeface="Times New Roman" panose="02020603050405020304" pitchFamily="18" charset="0"/>
              </a:rPr>
              <a:t>An applicant may be eligible for multiple PE programs. It is the responsibility of the QE to know the options, requirements, and benefits of each PE Program Type in order to select the optimal program for the applicant(s).</a:t>
            </a:r>
          </a:p>
        </p:txBody>
      </p:sp>
      <p:sp>
        <p:nvSpPr>
          <p:cNvPr id="11" name="Rectangle 10"/>
          <p:cNvSpPr/>
          <p:nvPr/>
        </p:nvSpPr>
        <p:spPr>
          <a:xfrm>
            <a:off x="533400" y="177800"/>
            <a:ext cx="8305800" cy="63348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cs typeface="Times New Roman" panose="02020603050405020304" pitchFamily="18" charset="0"/>
              </a:rPr>
              <a:t>Application Example:  Household  ABC</a:t>
            </a:r>
          </a:p>
        </p:txBody>
      </p:sp>
      <p:graphicFrame>
        <p:nvGraphicFramePr>
          <p:cNvPr id="12" name="Table 11"/>
          <p:cNvGraphicFramePr>
            <a:graphicFrameLocks noGrp="1"/>
          </p:cNvGraphicFramePr>
          <p:nvPr>
            <p:extLst>
              <p:ext uri="{D42A27DB-BD31-4B8C-83A1-F6EECF244321}">
                <p14:modId xmlns:p14="http://schemas.microsoft.com/office/powerpoint/2010/main" val="1935389102"/>
              </p:ext>
            </p:extLst>
          </p:nvPr>
        </p:nvGraphicFramePr>
        <p:xfrm>
          <a:off x="533400" y="830549"/>
          <a:ext cx="8305801" cy="30480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3200401">
                  <a:extLst>
                    <a:ext uri="{9D8B030D-6E8A-4147-A177-3AD203B41FA5}">
                      <a16:colId xmlns:a16="http://schemas.microsoft.com/office/drawing/2014/main" val="20004"/>
                    </a:ext>
                  </a:extLst>
                </a:gridCol>
              </a:tblGrid>
              <a:tr h="275897">
                <a:tc>
                  <a:txBody>
                    <a:bodyPr/>
                    <a:lstStyle/>
                    <a:p>
                      <a:r>
                        <a:rPr lang="en-US" sz="1400" b="1" dirty="0">
                          <a:solidFill>
                            <a:schemeClr val="tx1"/>
                          </a:solidFill>
                          <a:latin typeface="+mn-lt"/>
                          <a:cs typeface="Times New Roman" panose="02020603050405020304" pitchFamily="18" charset="0"/>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cs typeface="Times New Roman" panose="02020603050405020304" pitchFamily="18" charset="0"/>
                        </a:rPr>
                        <a:t>Relshp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baseline="0" dirty="0">
                          <a:solidFill>
                            <a:schemeClr val="tx1"/>
                          </a:solidFill>
                          <a:latin typeface="+mn-lt"/>
                          <a:cs typeface="Times New Roman" panose="02020603050405020304" pitchFamily="18" charset="0"/>
                        </a:rPr>
                        <a:t>   </a:t>
                      </a:r>
                      <a:r>
                        <a:rPr lang="en-US" sz="1400" b="1" dirty="0">
                          <a:solidFill>
                            <a:schemeClr val="tx1"/>
                          </a:solidFill>
                          <a:latin typeface="+mn-lt"/>
                          <a:cs typeface="Times New Roman" panose="02020603050405020304" pitchFamily="18" charset="0"/>
                        </a:rPr>
                        <a:t>Info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cs typeface="Times New Roman" panose="02020603050405020304" pitchFamily="18" charset="0"/>
                        </a:rPr>
                        <a:t>Possible PE</a:t>
                      </a:r>
                      <a:r>
                        <a:rPr lang="en-US" sz="1400" b="1" baseline="0" dirty="0">
                          <a:solidFill>
                            <a:schemeClr val="tx1"/>
                          </a:solidFill>
                          <a:latin typeface="+mn-lt"/>
                          <a:cs typeface="Times New Roman" panose="02020603050405020304" pitchFamily="18" charset="0"/>
                        </a:rPr>
                        <a:t> Programs</a:t>
                      </a:r>
                      <a:endParaRPr lang="en-US" sz="14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cs typeface="Times New Roman" panose="02020603050405020304" pitchFamily="18" charset="0"/>
                        </a:rPr>
                        <a:t>Benefits/Limits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980454023"/>
              </p:ext>
            </p:extLst>
          </p:nvPr>
        </p:nvGraphicFramePr>
        <p:xfrm>
          <a:off x="533401" y="1148484"/>
          <a:ext cx="8305799" cy="3200400"/>
        </p:xfrm>
        <a:graphic>
          <a:graphicData uri="http://schemas.openxmlformats.org/drawingml/2006/table">
            <a:tbl>
              <a:tblPr firstRow="1" bandRow="1">
                <a:tableStyleId>{5C22544A-7EE6-4342-B048-85BDC9FD1C3A}</a:tableStyleId>
              </a:tblPr>
              <a:tblGrid>
                <a:gridCol w="761999">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3200400">
                  <a:extLst>
                    <a:ext uri="{9D8B030D-6E8A-4147-A177-3AD203B41FA5}">
                      <a16:colId xmlns:a16="http://schemas.microsoft.com/office/drawing/2014/main" val="20004"/>
                    </a:ext>
                  </a:extLst>
                </a:gridCol>
              </a:tblGrid>
              <a:tr h="1518516">
                <a:tc>
                  <a:txBody>
                    <a:bodyPr/>
                    <a:lstStyle/>
                    <a:p>
                      <a:r>
                        <a:rPr lang="en-US" sz="1200" b="1" dirty="0">
                          <a:solidFill>
                            <a:schemeClr val="tx1"/>
                          </a:solidFill>
                          <a:latin typeface="+mn-lt"/>
                          <a:cs typeface="Times New Roman" panose="02020603050405020304" pitchFamily="18" charset="0"/>
                        </a:rPr>
                        <a:t>Ani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Parent/ Spouse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baseline="0" dirty="0">
                          <a:solidFill>
                            <a:schemeClr val="tx1"/>
                          </a:solidFill>
                          <a:latin typeface="+mn-lt"/>
                          <a:cs typeface="Times New Roman" panose="02020603050405020304" pitchFamily="18" charset="0"/>
                        </a:rPr>
                        <a:t>Pregnant</a:t>
                      </a:r>
                    </a:p>
                    <a:p>
                      <a:r>
                        <a:rPr lang="en-US" sz="1200" b="1" baseline="0" dirty="0">
                          <a:solidFill>
                            <a:schemeClr val="tx1"/>
                          </a:solidFill>
                          <a:latin typeface="+mn-lt"/>
                          <a:cs typeface="Times New Roman" panose="02020603050405020304" pitchFamily="18" charset="0"/>
                        </a:rPr>
                        <a:t>Parent</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Pregnant</a:t>
                      </a:r>
                      <a:r>
                        <a:rPr lang="en-US" sz="1200" b="1" baseline="0" dirty="0">
                          <a:solidFill>
                            <a:schemeClr val="tx1"/>
                          </a:solidFill>
                          <a:latin typeface="+mn-lt"/>
                          <a:cs typeface="Times New Roman" panose="02020603050405020304" pitchFamily="18" charset="0"/>
                        </a:rPr>
                        <a:t> Woman (PW)</a:t>
                      </a:r>
                    </a:p>
                    <a:p>
                      <a:r>
                        <a:rPr lang="en-US" sz="1200" b="1" baseline="0" dirty="0">
                          <a:solidFill>
                            <a:schemeClr val="tx1"/>
                          </a:solidFill>
                          <a:latin typeface="+mn-lt"/>
                          <a:cs typeface="Times New Roman" panose="02020603050405020304" pitchFamily="18" charset="0"/>
                        </a:rPr>
                        <a:t>Adults &amp; Children (Hospital Group)</a:t>
                      </a:r>
                    </a:p>
                    <a:p>
                      <a:r>
                        <a:rPr lang="en-US" sz="1200" b="1" baseline="0" dirty="0">
                          <a:solidFill>
                            <a:schemeClr val="tx1"/>
                          </a:solidFill>
                          <a:latin typeface="+mn-lt"/>
                          <a:cs typeface="Times New Roman" panose="02020603050405020304" pitchFamily="18" charset="0"/>
                        </a:rPr>
                        <a:t>     Parent/Caretaker</a:t>
                      </a:r>
                    </a:p>
                    <a:p>
                      <a:r>
                        <a:rPr lang="en-US" sz="1200" b="1" baseline="0" dirty="0">
                          <a:solidFill>
                            <a:schemeClr val="tx1"/>
                          </a:solidFill>
                          <a:latin typeface="+mn-lt"/>
                          <a:cs typeface="Times New Roman" panose="02020603050405020304" pitchFamily="18" charset="0"/>
                        </a:rPr>
                        <a:t>     Iowa Health and Wellness</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PW </a:t>
                      </a:r>
                    </a:p>
                    <a:p>
                      <a:r>
                        <a:rPr lang="en-US" sz="1200" b="1" baseline="0" dirty="0">
                          <a:solidFill>
                            <a:schemeClr val="tx1"/>
                          </a:solidFill>
                          <a:latin typeface="+mn-lt"/>
                          <a:cs typeface="Times New Roman" panose="02020603050405020304" pitchFamily="18" charset="0"/>
                        </a:rPr>
                        <a:t>      Higher income limit</a:t>
                      </a:r>
                    </a:p>
                    <a:p>
                      <a:r>
                        <a:rPr lang="en-US" sz="1200" b="1" baseline="0" dirty="0">
                          <a:solidFill>
                            <a:schemeClr val="tx1"/>
                          </a:solidFill>
                          <a:latin typeface="+mn-lt"/>
                          <a:cs typeface="Times New Roman" panose="02020603050405020304" pitchFamily="18" charset="0"/>
                        </a:rPr>
                        <a:t>      </a:t>
                      </a:r>
                      <a:r>
                        <a:rPr lang="en-US" sz="1200" b="1" dirty="0">
                          <a:solidFill>
                            <a:schemeClr val="tx1"/>
                          </a:solidFill>
                          <a:latin typeface="+mn-lt"/>
                          <a:cs typeface="Times New Roman" panose="02020603050405020304" pitchFamily="18" charset="0"/>
                        </a:rPr>
                        <a:t>Do</a:t>
                      </a:r>
                      <a:r>
                        <a:rPr lang="en-US" sz="1200" b="1" baseline="0" dirty="0">
                          <a:solidFill>
                            <a:schemeClr val="tx1"/>
                          </a:solidFill>
                          <a:latin typeface="+mn-lt"/>
                          <a:cs typeface="Times New Roman" panose="02020603050405020304" pitchFamily="18" charset="0"/>
                        </a:rPr>
                        <a:t> not have to apply for full Medicaid</a:t>
                      </a:r>
                    </a:p>
                    <a:p>
                      <a:r>
                        <a:rPr lang="en-US" sz="1200" b="1" baseline="0" dirty="0">
                          <a:solidFill>
                            <a:schemeClr val="tx1"/>
                          </a:solidFill>
                          <a:latin typeface="+mn-lt"/>
                          <a:cs typeface="Times New Roman" panose="02020603050405020304" pitchFamily="18" charset="0"/>
                        </a:rPr>
                        <a:t>      Limited to ambulatory prenatal care</a:t>
                      </a:r>
                    </a:p>
                    <a:p>
                      <a:r>
                        <a:rPr lang="en-US" sz="1200" b="1" baseline="0" dirty="0">
                          <a:solidFill>
                            <a:schemeClr val="tx1"/>
                          </a:solidFill>
                          <a:latin typeface="+mn-lt"/>
                          <a:cs typeface="Times New Roman" panose="02020603050405020304" pitchFamily="18" charset="0"/>
                        </a:rPr>
                        <a:t>Adults &amp; Children (Hospital Group)</a:t>
                      </a:r>
                    </a:p>
                    <a:p>
                      <a:r>
                        <a:rPr lang="en-US" sz="1200" b="1" baseline="0" dirty="0">
                          <a:solidFill>
                            <a:schemeClr val="tx1"/>
                          </a:solidFill>
                          <a:latin typeface="+mn-lt"/>
                          <a:cs typeface="Times New Roman" panose="02020603050405020304" pitchFamily="18" charset="0"/>
                        </a:rPr>
                        <a:t>      Lower income limit</a:t>
                      </a:r>
                    </a:p>
                    <a:p>
                      <a:r>
                        <a:rPr lang="en-US" sz="1200" b="1" baseline="0" dirty="0">
                          <a:solidFill>
                            <a:schemeClr val="tx1"/>
                          </a:solidFill>
                          <a:latin typeface="+mn-lt"/>
                          <a:cs typeface="Times New Roman" panose="02020603050405020304" pitchFamily="18" charset="0"/>
                        </a:rPr>
                        <a:t>      </a:t>
                      </a:r>
                      <a:r>
                        <a:rPr lang="en-US" sz="1200" b="1" dirty="0">
                          <a:solidFill>
                            <a:schemeClr val="tx1"/>
                          </a:solidFill>
                          <a:latin typeface="+mn-lt"/>
                          <a:cs typeface="Times New Roman" panose="02020603050405020304" pitchFamily="18" charset="0"/>
                        </a:rPr>
                        <a:t>Do</a:t>
                      </a:r>
                      <a:r>
                        <a:rPr lang="en-US" sz="1200" b="1" baseline="0" dirty="0">
                          <a:solidFill>
                            <a:schemeClr val="tx1"/>
                          </a:solidFill>
                          <a:latin typeface="+mn-lt"/>
                          <a:cs typeface="Times New Roman" panose="02020603050405020304" pitchFamily="18" charset="0"/>
                        </a:rPr>
                        <a:t> not have to apply for full Medicaid</a:t>
                      </a:r>
                    </a:p>
                    <a:p>
                      <a:r>
                        <a:rPr lang="en-US" sz="1200" b="1" baseline="0" dirty="0">
                          <a:solidFill>
                            <a:schemeClr val="tx1"/>
                          </a:solidFill>
                          <a:latin typeface="+mn-lt"/>
                          <a:cs typeface="Times New Roman" panose="02020603050405020304" pitchFamily="18" charset="0"/>
                        </a:rPr>
                        <a:t>      Full Medicaid benefits</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685800">
                <a:tc>
                  <a:txBody>
                    <a:bodyPr/>
                    <a:lstStyle/>
                    <a:p>
                      <a:r>
                        <a:rPr lang="en-US" sz="1200" b="1" dirty="0">
                          <a:solidFill>
                            <a:schemeClr val="tx1"/>
                          </a:solidFill>
                          <a:latin typeface="+mn-lt"/>
                          <a:cs typeface="Times New Roman" panose="02020603050405020304" pitchFamily="18" charset="0"/>
                        </a:rPr>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Parent/</a:t>
                      </a:r>
                      <a:r>
                        <a:rPr lang="en-US" sz="1200" b="1" baseline="0" dirty="0">
                          <a:solidFill>
                            <a:schemeClr val="tx1"/>
                          </a:solidFill>
                          <a:latin typeface="+mn-lt"/>
                          <a:cs typeface="Times New Roman" panose="02020603050405020304" pitchFamily="18" charset="0"/>
                        </a:rPr>
                        <a:t> Spouse</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Parent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cs typeface="Times New Roman" panose="02020603050405020304" pitchFamily="18" charset="0"/>
                        </a:rPr>
                        <a:t>Adults &amp; Children (Hospital Group)</a:t>
                      </a:r>
                    </a:p>
                    <a:p>
                      <a:r>
                        <a:rPr lang="en-US" sz="1200" b="1" baseline="0" dirty="0">
                          <a:solidFill>
                            <a:schemeClr val="tx1"/>
                          </a:solidFill>
                          <a:latin typeface="+mn-lt"/>
                          <a:cs typeface="Times New Roman" panose="02020603050405020304" pitchFamily="18" charset="0"/>
                        </a:rPr>
                        <a:t>     Parent/ Caretaker</a:t>
                      </a:r>
                    </a:p>
                    <a:p>
                      <a:r>
                        <a:rPr lang="en-US" sz="1200" b="1" baseline="0" dirty="0">
                          <a:solidFill>
                            <a:schemeClr val="tx1"/>
                          </a:solidFill>
                          <a:latin typeface="+mn-lt"/>
                          <a:cs typeface="Times New Roman" panose="02020603050405020304" pitchFamily="18" charset="0"/>
                        </a:rPr>
                        <a:t>     Iowa Health and Wellness</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US" sz="1200" b="1" dirty="0">
                        <a:solidFill>
                          <a:schemeClr val="tx1"/>
                        </a:solidFill>
                        <a:latin typeface="+mn-lt"/>
                        <a:cs typeface="Times New Roman" panose="02020603050405020304" pitchFamily="18" charset="0"/>
                      </a:endParaRPr>
                    </a:p>
                    <a:p>
                      <a:r>
                        <a:rPr lang="en-US" sz="1200" b="1" dirty="0">
                          <a:solidFill>
                            <a:schemeClr val="tx1"/>
                          </a:solidFill>
                          <a:latin typeface="+mn-lt"/>
                          <a:cs typeface="Times New Roman" panose="02020603050405020304" pitchFamily="18" charset="0"/>
                        </a:rPr>
                        <a:t>Same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685800">
                <a:tc>
                  <a:txBody>
                    <a:bodyPr/>
                    <a:lstStyle/>
                    <a:p>
                      <a:r>
                        <a:rPr lang="en-US" sz="1200" b="1" dirty="0">
                          <a:solidFill>
                            <a:schemeClr val="tx1"/>
                          </a:solidFill>
                          <a:latin typeface="+mn-lt"/>
                          <a:cs typeface="Times New Roman" panose="02020603050405020304" pitchFamily="18" charset="0"/>
                        </a:rPr>
                        <a:t>Chaz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18 in HS</a:t>
                      </a:r>
                    </a:p>
                    <a:p>
                      <a:r>
                        <a:rPr lang="en-US" sz="1200" b="1" dirty="0">
                          <a:solidFill>
                            <a:schemeClr val="tx1"/>
                          </a:solidFill>
                          <a:latin typeface="+mn-lt"/>
                          <a:cs typeface="Times New Roman" panose="02020603050405020304" pitchFamily="18" charset="0"/>
                        </a:rPr>
                        <a:t>E-MIYA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Children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cs typeface="Times New Roman" panose="02020603050405020304" pitchFamily="18" charset="0"/>
                        </a:rPr>
                        <a:t>Adults &amp; Children (Hospital Group)</a:t>
                      </a:r>
                    </a:p>
                    <a:p>
                      <a:r>
                        <a:rPr lang="en-US" sz="1200" b="1" baseline="0" dirty="0">
                          <a:solidFill>
                            <a:schemeClr val="tx1"/>
                          </a:solidFill>
                          <a:latin typeface="+mn-lt"/>
                          <a:cs typeface="Times New Roman" panose="02020603050405020304" pitchFamily="18" charset="0"/>
                        </a:rPr>
                        <a:t>EMIYA</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Children –</a:t>
                      </a:r>
                      <a:r>
                        <a:rPr lang="en-US" sz="1200" b="1" baseline="0" dirty="0">
                          <a:solidFill>
                            <a:schemeClr val="tx1"/>
                          </a:solidFill>
                          <a:latin typeface="+mn-lt"/>
                          <a:cs typeface="Times New Roman" panose="02020603050405020304" pitchFamily="18" charset="0"/>
                        </a:rPr>
                        <a:t> Higher income limit</a:t>
                      </a:r>
                    </a:p>
                    <a:p>
                      <a:r>
                        <a:rPr lang="en-US" sz="1200" b="1" baseline="0" dirty="0">
                          <a:solidFill>
                            <a:schemeClr val="tx1"/>
                          </a:solidFill>
                          <a:latin typeface="+mn-lt"/>
                          <a:cs typeface="Times New Roman" panose="02020603050405020304" pitchFamily="18" charset="0"/>
                        </a:rPr>
                        <a:t>E-MIYA – No income limit</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17571838"/>
                  </a:ext>
                </a:extLst>
              </a:tr>
            </a:tbl>
          </a:graphicData>
        </a:graphic>
      </p:graphicFrame>
      <p:sp>
        <p:nvSpPr>
          <p:cNvPr id="3" name="Slide Number Placeholder 2">
            <a:extLst>
              <a:ext uri="{FF2B5EF4-FFF2-40B4-BE49-F238E27FC236}">
                <a16:creationId xmlns:a16="http://schemas.microsoft.com/office/drawing/2014/main" id="{6603A097-DC6A-13D3-A735-CD0BD291C707}"/>
              </a:ext>
            </a:extLst>
          </p:cNvPr>
          <p:cNvSpPr>
            <a:spLocks noGrp="1"/>
          </p:cNvSpPr>
          <p:nvPr>
            <p:ph type="sldNum" sz="quarter" idx="12"/>
          </p:nvPr>
        </p:nvSpPr>
        <p:spPr/>
        <p:txBody>
          <a:bodyPr/>
          <a:lstStyle/>
          <a:p>
            <a:fld id="{060017E3-0CEB-4BA9-92AF-EFA2BF5396E5}" type="slidenum">
              <a:rPr lang="en-US" smtClean="0"/>
              <a:t>58</a:t>
            </a:fld>
            <a:endParaRPr lang="en-US" dirty="0"/>
          </a:p>
        </p:txBody>
      </p:sp>
    </p:spTree>
    <p:custDataLst>
      <p:tags r:id="rId1"/>
    </p:custDataLst>
    <p:extLst>
      <p:ext uri="{BB962C8B-B14F-4D97-AF65-F5344CB8AC3E}">
        <p14:creationId xmlns:p14="http://schemas.microsoft.com/office/powerpoint/2010/main" val="3477513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521-6346-1D72-1309-A7C0BC35B683}"/>
              </a:ext>
            </a:extLst>
          </p:cNvPr>
          <p:cNvSpPr>
            <a:spLocks noGrp="1"/>
          </p:cNvSpPr>
          <p:nvPr>
            <p:ph type="title"/>
          </p:nvPr>
        </p:nvSpPr>
        <p:spPr/>
        <p:txBody>
          <a:bodyPr/>
          <a:lstStyle/>
          <a:p>
            <a:r>
              <a:rPr lang="en-US" b="1" dirty="0"/>
              <a:t>Select Program(s)</a:t>
            </a:r>
          </a:p>
        </p:txBody>
      </p:sp>
      <p:sp>
        <p:nvSpPr>
          <p:cNvPr id="9" name="Content Placeholder 8">
            <a:extLst>
              <a:ext uri="{FF2B5EF4-FFF2-40B4-BE49-F238E27FC236}">
                <a16:creationId xmlns:a16="http://schemas.microsoft.com/office/drawing/2014/main" id="{785A68BE-73F1-8EC6-6ED9-E5DB2845023F}"/>
              </a:ext>
            </a:extLst>
          </p:cNvPr>
          <p:cNvSpPr txBox="1">
            <a:spLocks noGrp="1"/>
          </p:cNvSpPr>
          <p:nvPr>
            <p:ph idx="1"/>
          </p:nvPr>
        </p:nvSpPr>
        <p:spPr>
          <a:xfrm>
            <a:off x="628650" y="1825625"/>
            <a:ext cx="7753350" cy="1754326"/>
          </a:xfrm>
          <a:prstGeom prst="rect">
            <a:avLst/>
          </a:prstGeom>
          <a:solidFill>
            <a:srgbClr val="FFFFFF">
              <a:alpha val="60000"/>
            </a:srgbClr>
          </a:solidFill>
        </p:spPr>
        <p:txBody>
          <a:bodyPr wrap="square" rtlCol="0">
            <a:spAutoFit/>
          </a:bodyPr>
          <a:lstStyle/>
          <a:p>
            <a:pPr eaLnBrk="0" fontAlgn="base" hangingPunct="0">
              <a:spcBef>
                <a:spcPct val="0"/>
              </a:spcBef>
              <a:spcAft>
                <a:spcPct val="0"/>
              </a:spcAft>
            </a:pPr>
            <a:r>
              <a:rPr lang="en-US" sz="2000" dirty="0">
                <a:latin typeface="+mj-lt"/>
                <a:cs typeface="Times New Roman" panose="02020603050405020304" pitchFamily="18" charset="0"/>
              </a:rPr>
              <a:t>PE program(s) selection is the first part of the application. The QE must select at least one program for an application. Note: It is advisable to select all QE authorized programs shown on this page.  Later in the application each applicant will be assigned, by the QE, to a specific program. </a:t>
            </a:r>
          </a:p>
          <a:p>
            <a:pPr marL="342900" indent="-342900" eaLnBrk="0" fontAlgn="base" hangingPunct="0">
              <a:spcBef>
                <a:spcPct val="0"/>
              </a:spcBef>
              <a:spcAft>
                <a:spcPct val="0"/>
              </a:spcAft>
              <a:buFont typeface="Arial" panose="020B0604020202020204" pitchFamily="34" charset="0"/>
              <a:buChar char="•"/>
            </a:pPr>
            <a:r>
              <a:rPr lang="en-US" sz="2000" dirty="0">
                <a:latin typeface="+mj-lt"/>
                <a:cs typeface="Times New Roman" panose="02020603050405020304" pitchFamily="18" charset="0"/>
              </a:rPr>
              <a:t>Adults &amp; Children (Hospital) Group will be shown as Hospital Group</a:t>
            </a:r>
          </a:p>
        </p:txBody>
      </p:sp>
      <p:sp>
        <p:nvSpPr>
          <p:cNvPr id="13" name="Slide Number Placeholder 12">
            <a:extLst>
              <a:ext uri="{FF2B5EF4-FFF2-40B4-BE49-F238E27FC236}">
                <a16:creationId xmlns:a16="http://schemas.microsoft.com/office/drawing/2014/main" id="{5473D672-B793-D06D-3F24-0D8A5780263E}"/>
              </a:ext>
            </a:extLst>
          </p:cNvPr>
          <p:cNvSpPr>
            <a:spLocks noGrp="1"/>
          </p:cNvSpPr>
          <p:nvPr>
            <p:ph type="sldNum" sz="quarter" idx="12"/>
          </p:nvPr>
        </p:nvSpPr>
        <p:spPr/>
        <p:txBody>
          <a:bodyPr/>
          <a:lstStyle/>
          <a:p>
            <a:fld id="{060017E3-0CEB-4BA9-92AF-EFA2BF5396E5}" type="slidenum">
              <a:rPr lang="en-US" smtClean="0"/>
              <a:t>59</a:t>
            </a:fld>
            <a:endParaRPr lang="en-US" dirty="0"/>
          </a:p>
        </p:txBody>
      </p:sp>
      <p:pic>
        <p:nvPicPr>
          <p:cNvPr id="6" name="Picture 5">
            <a:extLst>
              <a:ext uri="{FF2B5EF4-FFF2-40B4-BE49-F238E27FC236}">
                <a16:creationId xmlns:a16="http://schemas.microsoft.com/office/drawing/2014/main" id="{AF4A774A-44DD-A198-5EFB-8DD18064E81C}"/>
              </a:ext>
            </a:extLst>
          </p:cNvPr>
          <p:cNvPicPr>
            <a:picLocks noChangeAspect="1"/>
          </p:cNvPicPr>
          <p:nvPr/>
        </p:nvPicPr>
        <p:blipFill>
          <a:blip r:embed="rId4"/>
          <a:stretch>
            <a:fillRect/>
          </a:stretch>
        </p:blipFill>
        <p:spPr>
          <a:xfrm>
            <a:off x="1600200" y="3624110"/>
            <a:ext cx="6162676" cy="2786943"/>
          </a:xfrm>
          <a:prstGeom prst="rect">
            <a:avLst/>
          </a:prstGeom>
        </p:spPr>
      </p:pic>
      <p:sp>
        <p:nvSpPr>
          <p:cNvPr id="12" name="Rectangle: Rounded Corners 11">
            <a:extLst>
              <a:ext uri="{FF2B5EF4-FFF2-40B4-BE49-F238E27FC236}">
                <a16:creationId xmlns:a16="http://schemas.microsoft.com/office/drawing/2014/main" id="{6FEAD63F-3AC3-2896-9BC0-5C92B3F5C788}"/>
              </a:ext>
            </a:extLst>
          </p:cNvPr>
          <p:cNvSpPr/>
          <p:nvPr/>
        </p:nvSpPr>
        <p:spPr>
          <a:xfrm>
            <a:off x="2133600" y="4800600"/>
            <a:ext cx="2819400" cy="10668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34815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50D33ADE-BB89-BF0B-00DA-35E4760A1961}"/>
              </a:ext>
            </a:extLst>
          </p:cNvPr>
          <p:cNvSpPr txBox="1">
            <a:spLocks/>
          </p:cNvSpPr>
          <p:nvPr/>
        </p:nvSpPr>
        <p:spPr>
          <a:xfrm>
            <a:off x="629841" y="457200"/>
            <a:ext cx="3408758" cy="1600200"/>
          </a:xfrm>
          <a:prstGeom prst="rect">
            <a:avLst/>
          </a:prstGeom>
        </p:spPr>
        <p:txBody>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b="1" dirty="0"/>
          </a:p>
        </p:txBody>
      </p:sp>
      <p:sp>
        <p:nvSpPr>
          <p:cNvPr id="6" name="Rectangle: Rounded Corners 5">
            <a:extLst>
              <a:ext uri="{FF2B5EF4-FFF2-40B4-BE49-F238E27FC236}">
                <a16:creationId xmlns:a16="http://schemas.microsoft.com/office/drawing/2014/main" id="{CDAF6EA1-FAEE-1673-D642-8CA5FBE2980C}"/>
              </a:ext>
            </a:extLst>
          </p:cNvPr>
          <p:cNvSpPr/>
          <p:nvPr/>
        </p:nvSpPr>
        <p:spPr>
          <a:xfrm>
            <a:off x="4346575" y="457200"/>
            <a:ext cx="4222750" cy="3200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b="1" u="sng" dirty="0"/>
              <a:t>Presumptive Provider</a:t>
            </a:r>
          </a:p>
          <a:p>
            <a:pPr marL="285750" indent="-285750">
              <a:buFont typeface="Arial" panose="020B0604020202020204" pitchFamily="34" charset="0"/>
              <a:buChar char="•"/>
            </a:pPr>
            <a:r>
              <a:rPr lang="en-US" dirty="0"/>
              <a:t>Organization that approves                               PE determinations</a:t>
            </a:r>
          </a:p>
          <a:p>
            <a:pPr marL="285750" indent="-285750">
              <a:buFont typeface="Arial" panose="020B0604020202020204" pitchFamily="34" charset="0"/>
              <a:buChar char="•"/>
            </a:pPr>
            <a:r>
              <a:rPr lang="en-US" dirty="0"/>
              <a:t>Authorized by state agency</a:t>
            </a:r>
          </a:p>
          <a:p>
            <a:pPr marL="285750" indent="-285750">
              <a:buFont typeface="Arial" panose="020B0604020202020204" pitchFamily="34" charset="0"/>
              <a:buChar char="•"/>
            </a:pPr>
            <a:r>
              <a:rPr lang="en-US" dirty="0"/>
              <a:t>Only employees of PP have authority to make PE determinations  </a:t>
            </a:r>
          </a:p>
          <a:p>
            <a:pPr marL="285750" indent="-285750">
              <a:buFont typeface="Arial" panose="020B0604020202020204" pitchFamily="34" charset="0"/>
              <a:buChar char="•"/>
            </a:pPr>
            <a:r>
              <a:rPr lang="en-US" dirty="0"/>
              <a:t>May not delegate PE  authority to another entity, subcontractor, or agent</a:t>
            </a:r>
          </a:p>
        </p:txBody>
      </p:sp>
      <p:sp>
        <p:nvSpPr>
          <p:cNvPr id="5" name="Text Placeholder 10">
            <a:extLst>
              <a:ext uri="{FF2B5EF4-FFF2-40B4-BE49-F238E27FC236}">
                <a16:creationId xmlns:a16="http://schemas.microsoft.com/office/drawing/2014/main" id="{8785F4C3-DBB0-8570-88DD-2495545E297A}"/>
              </a:ext>
            </a:extLst>
          </p:cNvPr>
          <p:cNvSpPr txBox="1">
            <a:spLocks/>
          </p:cNvSpPr>
          <p:nvPr/>
        </p:nvSpPr>
        <p:spPr>
          <a:xfrm>
            <a:off x="629840" y="2057400"/>
            <a:ext cx="3408759" cy="3811588"/>
          </a:xfrm>
          <a:prstGeom prst="rect">
            <a:avLst/>
          </a:prstGeom>
        </p:spPr>
        <p:txBody>
          <a:bodyPr>
            <a:normAutofit/>
          </a:bodyPr>
          <a:lstStyle>
            <a:lvl1pPr marL="137160" indent="-274320" algn="l" defTabSz="685800" rtl="0" eaLnBrk="1" latinLnBrk="0" hangingPunct="1">
              <a:lnSpc>
                <a:spcPct val="90000"/>
              </a:lnSpc>
              <a:spcBef>
                <a:spcPts val="750"/>
              </a:spcBef>
              <a:buClr>
                <a:schemeClr val="accent1"/>
              </a:buClr>
              <a:buSzPct val="90000"/>
              <a:buFont typeface="Wingdings" panose="05000000000000000000" pitchFamily="2" charset="2"/>
              <a:buChar char="n"/>
              <a:defRPr sz="2100" kern="1200">
                <a:solidFill>
                  <a:schemeClr val="tx1"/>
                </a:solidFill>
                <a:latin typeface="Gill Sans Nova" panose="020B0602020104020203" pitchFamily="34" charset="0"/>
                <a:ea typeface="+mn-ea"/>
                <a:cs typeface="+mn-cs"/>
              </a:defRPr>
            </a:lvl1pPr>
            <a:lvl2pPr marL="566928" indent="-274320" algn="l" defTabSz="685800" rtl="0" eaLnBrk="1" latinLnBrk="0" hangingPunct="1">
              <a:lnSpc>
                <a:spcPct val="90000"/>
              </a:lnSpc>
              <a:spcBef>
                <a:spcPts val="375"/>
              </a:spcBef>
              <a:buClr>
                <a:schemeClr val="accent3"/>
              </a:buClr>
              <a:buSzPct val="80000"/>
              <a:buFont typeface="Wingdings" panose="05000000000000000000" pitchFamily="2" charset="2"/>
              <a:buChar char="n"/>
              <a:defRPr sz="1800" kern="1200">
                <a:solidFill>
                  <a:schemeClr val="tx1"/>
                </a:solidFill>
                <a:latin typeface="Gill Sans Nova" panose="020B06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7" name="Rectangle: Rounded Corners 6">
            <a:extLst>
              <a:ext uri="{FF2B5EF4-FFF2-40B4-BE49-F238E27FC236}">
                <a16:creationId xmlns:a16="http://schemas.microsoft.com/office/drawing/2014/main" id="{2C49D1F9-FAF2-DE34-1626-19947A3822D6}"/>
              </a:ext>
            </a:extLst>
          </p:cNvPr>
          <p:cNvSpPr/>
          <p:nvPr/>
        </p:nvSpPr>
        <p:spPr>
          <a:xfrm>
            <a:off x="4346575" y="3733800"/>
            <a:ext cx="4222750" cy="2133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u="sng" dirty="0"/>
              <a:t>Qualified Entity</a:t>
            </a:r>
          </a:p>
          <a:p>
            <a:pPr marL="285750" indent="-285750">
              <a:buFont typeface="Arial" panose="020B0604020202020204" pitchFamily="34" charset="0"/>
              <a:buChar char="•"/>
            </a:pPr>
            <a:r>
              <a:rPr lang="en-US" dirty="0"/>
              <a:t>Individual authorized to determine Presumptive Eligibility </a:t>
            </a:r>
          </a:p>
          <a:p>
            <a:pPr marL="285750" indent="-285750">
              <a:buFont typeface="Arial" panose="020B0604020202020204" pitchFamily="34" charset="0"/>
              <a:buChar char="•"/>
            </a:pPr>
            <a:r>
              <a:rPr lang="en-US" dirty="0"/>
              <a:t>Under the supervision and authority of a Presumptive Provider</a:t>
            </a:r>
          </a:p>
        </p:txBody>
      </p:sp>
      <p:sp>
        <p:nvSpPr>
          <p:cNvPr id="8" name="Rectangle: Rounded Corners 7">
            <a:extLst>
              <a:ext uri="{FF2B5EF4-FFF2-40B4-BE49-F238E27FC236}">
                <a16:creationId xmlns:a16="http://schemas.microsoft.com/office/drawing/2014/main" id="{8297AD2C-DF1C-AE4E-BDE0-884B21979BD7}"/>
              </a:ext>
            </a:extLst>
          </p:cNvPr>
          <p:cNvSpPr/>
          <p:nvPr/>
        </p:nvSpPr>
        <p:spPr>
          <a:xfrm>
            <a:off x="574674" y="457200"/>
            <a:ext cx="3616325" cy="541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u="sng" dirty="0"/>
              <a:t>Presumptive Eligibility and Programs</a:t>
            </a:r>
          </a:p>
          <a:p>
            <a:pPr>
              <a:spcAft>
                <a:spcPts val="1200"/>
              </a:spcAft>
            </a:pPr>
            <a:r>
              <a:rPr lang="en-US" sz="2000" dirty="0">
                <a:cs typeface="Times New Roman" panose="02020603050405020304" pitchFamily="18" charset="0"/>
              </a:rPr>
              <a:t>PE refers to a government program that offers immediate health services access by providing temporary health insurance through Medicaid or Children’s Health Insurance Program (CHIP). </a:t>
            </a:r>
          </a:p>
        </p:txBody>
      </p:sp>
      <p:sp>
        <p:nvSpPr>
          <p:cNvPr id="4" name="Slide Number Placeholder 3">
            <a:extLst>
              <a:ext uri="{FF2B5EF4-FFF2-40B4-BE49-F238E27FC236}">
                <a16:creationId xmlns:a16="http://schemas.microsoft.com/office/drawing/2014/main" id="{87BB2DA0-1697-F834-D789-F3B069CEF257}"/>
              </a:ext>
            </a:extLst>
          </p:cNvPr>
          <p:cNvSpPr>
            <a:spLocks noGrp="1"/>
          </p:cNvSpPr>
          <p:nvPr>
            <p:ph type="sldNum" sz="quarter" idx="12"/>
          </p:nvPr>
        </p:nvSpPr>
        <p:spPr/>
        <p:txBody>
          <a:bodyPr/>
          <a:lstStyle/>
          <a:p>
            <a:fld id="{060017E3-0CEB-4BA9-92AF-EFA2BF5396E5}" type="slidenum">
              <a:rPr lang="en-US" smtClean="0"/>
              <a:t>6</a:t>
            </a:fld>
            <a:endParaRPr lang="en-US" dirty="0"/>
          </a:p>
        </p:txBody>
      </p:sp>
    </p:spTree>
    <p:custDataLst>
      <p:tags r:id="rId1"/>
    </p:custDataLst>
    <p:extLst>
      <p:ext uri="{BB962C8B-B14F-4D97-AF65-F5344CB8AC3E}">
        <p14:creationId xmlns:p14="http://schemas.microsoft.com/office/powerpoint/2010/main" val="34489890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2091CA4-E79F-56BC-5C2A-6112413C55D7}"/>
              </a:ext>
            </a:extLst>
          </p:cNvPr>
          <p:cNvSpPr>
            <a:spLocks noGrp="1"/>
          </p:cNvSpPr>
          <p:nvPr>
            <p:ph type="title"/>
          </p:nvPr>
        </p:nvSpPr>
        <p:spPr>
          <a:xfrm>
            <a:off x="473202" y="457200"/>
            <a:ext cx="3257550" cy="1929384"/>
          </a:xfrm>
        </p:spPr>
        <p:txBody>
          <a:bodyPr anchor="ctr">
            <a:normAutofit/>
          </a:bodyPr>
          <a:lstStyle/>
          <a:p>
            <a:r>
              <a:rPr lang="en-US" sz="4200" b="1" dirty="0"/>
              <a:t>Enter Personal Information</a:t>
            </a:r>
          </a:p>
        </p:txBody>
      </p:sp>
      <p:sp>
        <p:nvSpPr>
          <p:cNvPr id="15"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592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7DA57DAE-1DB2-8BA1-398E-8D7CA7DC6DEF}"/>
              </a:ext>
            </a:extLst>
          </p:cNvPr>
          <p:cNvSpPr>
            <a:spLocks noGrp="1"/>
          </p:cNvSpPr>
          <p:nvPr>
            <p:ph idx="1"/>
          </p:nvPr>
        </p:nvSpPr>
        <p:spPr>
          <a:xfrm>
            <a:off x="4155947" y="457200"/>
            <a:ext cx="4505706" cy="1929384"/>
          </a:xfrm>
        </p:spPr>
        <p:txBody>
          <a:bodyPr anchor="ctr">
            <a:normAutofit fontScale="55000" lnSpcReduction="20000"/>
          </a:bodyPr>
          <a:lstStyle/>
          <a:p>
            <a:r>
              <a:rPr lang="en-US" sz="3800" dirty="0"/>
              <a:t>The first data collection page includes basic information. Additional fields may display, depending on the address information. Note: If required information is missing or entered in an incorrect format an </a:t>
            </a:r>
            <a:r>
              <a:rPr lang="en-US" sz="3800" b="1" dirty="0">
                <a:solidFill>
                  <a:schemeClr val="accent4"/>
                </a:solidFill>
              </a:rPr>
              <a:t>Error! </a:t>
            </a:r>
            <a:r>
              <a:rPr lang="en-US" sz="3800" dirty="0"/>
              <a:t>message(s) will display after clicking the Save and Continue button.</a:t>
            </a:r>
          </a:p>
          <a:p>
            <a:endParaRPr lang="en-US" sz="1800" dirty="0"/>
          </a:p>
        </p:txBody>
      </p:sp>
      <p:sp>
        <p:nvSpPr>
          <p:cNvPr id="10" name="Slide Number Placeholder 9">
            <a:extLst>
              <a:ext uri="{FF2B5EF4-FFF2-40B4-BE49-F238E27FC236}">
                <a16:creationId xmlns:a16="http://schemas.microsoft.com/office/drawing/2014/main" id="{1B9C8F04-4567-CAED-AB55-0B1A3B0EBCBC}"/>
              </a:ext>
            </a:extLst>
          </p:cNvPr>
          <p:cNvSpPr>
            <a:spLocks noGrp="1"/>
          </p:cNvSpPr>
          <p:nvPr>
            <p:ph type="sldNum" sz="quarter" idx="12"/>
          </p:nvPr>
        </p:nvSpPr>
        <p:spPr/>
        <p:txBody>
          <a:bodyPr/>
          <a:lstStyle/>
          <a:p>
            <a:fld id="{060017E3-0CEB-4BA9-92AF-EFA2BF5396E5}" type="slidenum">
              <a:rPr lang="en-US" smtClean="0"/>
              <a:t>60</a:t>
            </a:fld>
            <a:endParaRPr lang="en-US" dirty="0"/>
          </a:p>
        </p:txBody>
      </p:sp>
      <p:pic>
        <p:nvPicPr>
          <p:cNvPr id="11" name="Picture 10">
            <a:extLst>
              <a:ext uri="{FF2B5EF4-FFF2-40B4-BE49-F238E27FC236}">
                <a16:creationId xmlns:a16="http://schemas.microsoft.com/office/drawing/2014/main" id="{1F7B3052-09DA-CEF1-ACFE-2841B1DA2437}"/>
              </a:ext>
            </a:extLst>
          </p:cNvPr>
          <p:cNvPicPr>
            <a:picLocks noChangeAspect="1"/>
          </p:cNvPicPr>
          <p:nvPr/>
        </p:nvPicPr>
        <p:blipFill>
          <a:blip r:embed="rId4"/>
          <a:stretch>
            <a:fillRect/>
          </a:stretch>
        </p:blipFill>
        <p:spPr>
          <a:xfrm>
            <a:off x="4552637" y="2370308"/>
            <a:ext cx="4245124" cy="3993650"/>
          </a:xfrm>
          <a:prstGeom prst="rect">
            <a:avLst/>
          </a:prstGeom>
        </p:spPr>
      </p:pic>
      <p:sp>
        <p:nvSpPr>
          <p:cNvPr id="9" name="Rectangle: Rounded Corners 8">
            <a:extLst>
              <a:ext uri="{FF2B5EF4-FFF2-40B4-BE49-F238E27FC236}">
                <a16:creationId xmlns:a16="http://schemas.microsoft.com/office/drawing/2014/main" id="{FCA1029D-E8A9-E4AD-3C5D-477079829E4C}"/>
              </a:ext>
            </a:extLst>
          </p:cNvPr>
          <p:cNvSpPr/>
          <p:nvPr/>
        </p:nvSpPr>
        <p:spPr>
          <a:xfrm>
            <a:off x="4443539" y="3050389"/>
            <a:ext cx="4466620" cy="294844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8ED68AD-231D-9071-EBBD-ABBBC35B0E68}"/>
              </a:ext>
            </a:extLst>
          </p:cNvPr>
          <p:cNvPicPr>
            <a:picLocks noChangeAspect="1"/>
          </p:cNvPicPr>
          <p:nvPr/>
        </p:nvPicPr>
        <p:blipFill>
          <a:blip r:embed="rId5"/>
          <a:stretch>
            <a:fillRect/>
          </a:stretch>
        </p:blipFill>
        <p:spPr>
          <a:xfrm>
            <a:off x="314480" y="2514198"/>
            <a:ext cx="4074510" cy="3484635"/>
          </a:xfrm>
          <a:prstGeom prst="rect">
            <a:avLst/>
          </a:prstGeom>
        </p:spPr>
      </p:pic>
    </p:spTree>
    <p:custDataLst>
      <p:tags r:id="rId1"/>
    </p:custDataLst>
    <p:extLst>
      <p:ext uri="{BB962C8B-B14F-4D97-AF65-F5344CB8AC3E}">
        <p14:creationId xmlns:p14="http://schemas.microsoft.com/office/powerpoint/2010/main" val="1137899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F566-955A-A22A-B92D-A1E467EB97C2}"/>
              </a:ext>
            </a:extLst>
          </p:cNvPr>
          <p:cNvSpPr>
            <a:spLocks noGrp="1"/>
          </p:cNvSpPr>
          <p:nvPr>
            <p:ph type="title"/>
          </p:nvPr>
        </p:nvSpPr>
        <p:spPr>
          <a:xfrm>
            <a:off x="360758" y="3752849"/>
            <a:ext cx="2807227" cy="2452687"/>
          </a:xfrm>
        </p:spPr>
        <p:txBody>
          <a:bodyPr vert="horz" lIns="91440" tIns="45720" rIns="91440" bIns="45720" rtlCol="0" anchor="ctr">
            <a:normAutofit/>
          </a:bodyPr>
          <a:lstStyle/>
          <a:p>
            <a:pPr defTabSz="914400"/>
            <a:r>
              <a:rPr lang="en-US" sz="3100" b="1" dirty="0">
                <a:solidFill>
                  <a:schemeClr val="tx1"/>
                </a:solidFill>
              </a:rPr>
              <a:t>Primary Applicant</a:t>
            </a:r>
          </a:p>
        </p:txBody>
      </p:sp>
      <p:sp>
        <p:nvSpPr>
          <p:cNvPr id="3" name="Content Placeholder 2">
            <a:extLst>
              <a:ext uri="{FF2B5EF4-FFF2-40B4-BE49-F238E27FC236}">
                <a16:creationId xmlns:a16="http://schemas.microsoft.com/office/drawing/2014/main" id="{EC70BF21-1039-DA5E-3878-EFC56B7C6E1A}"/>
              </a:ext>
            </a:extLst>
          </p:cNvPr>
          <p:cNvSpPr>
            <a:spLocks noGrp="1"/>
          </p:cNvSpPr>
          <p:nvPr>
            <p:ph sz="half" idx="1"/>
          </p:nvPr>
        </p:nvSpPr>
        <p:spPr>
          <a:xfrm>
            <a:off x="3167986" y="3752850"/>
            <a:ext cx="5614060" cy="2452687"/>
          </a:xfrm>
        </p:spPr>
        <p:txBody>
          <a:bodyPr vert="horz" lIns="91440" tIns="45720" rIns="91440" bIns="45720" rtlCol="0" anchor="ctr">
            <a:normAutofit/>
          </a:bodyPr>
          <a:lstStyle/>
          <a:p>
            <a:pPr indent="-228600" defTabSz="914400">
              <a:buFont typeface="Arial" panose="020B0604020202020204" pitchFamily="34" charset="0"/>
              <a:buChar char="•"/>
            </a:pPr>
            <a:r>
              <a:rPr lang="en-US" sz="2000" dirty="0">
                <a:latin typeface="+mn-lt"/>
              </a:rPr>
              <a:t>If a child has a parent or caretaker adult living with them, enter the adult as the Primary Applicant, regardless of whether the adult is applying for PE.</a:t>
            </a:r>
          </a:p>
          <a:p>
            <a:pPr indent="-228600" defTabSz="914400">
              <a:buFont typeface="Arial" panose="020B0604020202020204" pitchFamily="34" charset="0"/>
              <a:buChar char="•"/>
            </a:pPr>
            <a:r>
              <a:rPr lang="en-US" sz="2000" dirty="0">
                <a:latin typeface="+mn-lt"/>
              </a:rPr>
              <a:t>Entering a child as the Primary Applicant when other adults are in the household may cause incorrect ongoing Medicaid eligibility results.</a:t>
            </a:r>
          </a:p>
          <a:p>
            <a:pPr indent="-228600" defTabSz="914400">
              <a:buFont typeface="Arial" panose="020B0604020202020204" pitchFamily="34" charset="0"/>
              <a:buChar char="•"/>
            </a:pPr>
            <a:endParaRPr lang="en-US" sz="1600" dirty="0">
              <a:latin typeface="+mn-lt"/>
            </a:endParaRPr>
          </a:p>
        </p:txBody>
      </p:sp>
      <p:sp>
        <p:nvSpPr>
          <p:cNvPr id="10" name="Slide Number Placeholder 9">
            <a:extLst>
              <a:ext uri="{FF2B5EF4-FFF2-40B4-BE49-F238E27FC236}">
                <a16:creationId xmlns:a16="http://schemas.microsoft.com/office/drawing/2014/main" id="{08B30AF3-5011-19EF-A493-464F2F40DDD1}"/>
              </a:ext>
            </a:extLst>
          </p:cNvPr>
          <p:cNvSpPr>
            <a:spLocks noGrp="1"/>
          </p:cNvSpPr>
          <p:nvPr>
            <p:ph type="sldNum" sz="quarter" idx="12"/>
          </p:nvPr>
        </p:nvSpPr>
        <p:spPr/>
        <p:txBody>
          <a:bodyPr/>
          <a:lstStyle/>
          <a:p>
            <a:fld id="{060017E3-0CEB-4BA9-92AF-EFA2BF5396E5}" type="slidenum">
              <a:rPr lang="en-US" smtClean="0"/>
              <a:t>61</a:t>
            </a:fld>
            <a:endParaRPr lang="en-US" dirty="0"/>
          </a:p>
        </p:txBody>
      </p:sp>
      <p:pic>
        <p:nvPicPr>
          <p:cNvPr id="11" name="Picture 10">
            <a:extLst>
              <a:ext uri="{FF2B5EF4-FFF2-40B4-BE49-F238E27FC236}">
                <a16:creationId xmlns:a16="http://schemas.microsoft.com/office/drawing/2014/main" id="{2D9E4024-C2F0-03FD-9044-317C27488A8A}"/>
              </a:ext>
            </a:extLst>
          </p:cNvPr>
          <p:cNvPicPr>
            <a:picLocks noChangeAspect="1"/>
          </p:cNvPicPr>
          <p:nvPr/>
        </p:nvPicPr>
        <p:blipFill>
          <a:blip r:embed="rId4"/>
          <a:stretch>
            <a:fillRect/>
          </a:stretch>
        </p:blipFill>
        <p:spPr>
          <a:xfrm>
            <a:off x="16957" y="226073"/>
            <a:ext cx="9107068" cy="3566404"/>
          </a:xfrm>
          <a:prstGeom prst="rect">
            <a:avLst/>
          </a:prstGeom>
        </p:spPr>
      </p:pic>
      <p:sp>
        <p:nvSpPr>
          <p:cNvPr id="8" name="Rectangle: Rounded Corners 7">
            <a:extLst>
              <a:ext uri="{FF2B5EF4-FFF2-40B4-BE49-F238E27FC236}">
                <a16:creationId xmlns:a16="http://schemas.microsoft.com/office/drawing/2014/main" id="{C505E740-07B0-BC5C-2D84-4EE60C71B95C}"/>
              </a:ext>
            </a:extLst>
          </p:cNvPr>
          <p:cNvSpPr/>
          <p:nvPr/>
        </p:nvSpPr>
        <p:spPr>
          <a:xfrm>
            <a:off x="1295400" y="197151"/>
            <a:ext cx="1520825" cy="87153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C4750955-0969-A691-61AD-691956855A92}"/>
              </a:ext>
            </a:extLst>
          </p:cNvPr>
          <p:cNvSpPr/>
          <p:nvPr/>
        </p:nvSpPr>
        <p:spPr>
          <a:xfrm>
            <a:off x="304800" y="2362200"/>
            <a:ext cx="8173641" cy="117634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964431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81A70C-FE49-F6AC-46FE-C55E0D5D8D31}"/>
              </a:ext>
            </a:extLst>
          </p:cNvPr>
          <p:cNvSpPr>
            <a:spLocks noGrp="1"/>
          </p:cNvSpPr>
          <p:nvPr>
            <p:ph type="title"/>
          </p:nvPr>
        </p:nvSpPr>
        <p:spPr/>
        <p:txBody>
          <a:bodyPr/>
          <a:lstStyle/>
          <a:p>
            <a:r>
              <a:rPr lang="en-US" b="1" dirty="0"/>
              <a:t>Select Address (A valid mailing address is required)</a:t>
            </a:r>
          </a:p>
        </p:txBody>
      </p:sp>
      <p:sp>
        <p:nvSpPr>
          <p:cNvPr id="8" name="Content Placeholder 7">
            <a:extLst>
              <a:ext uri="{FF2B5EF4-FFF2-40B4-BE49-F238E27FC236}">
                <a16:creationId xmlns:a16="http://schemas.microsoft.com/office/drawing/2014/main" id="{3E394C68-06C4-C9E8-64FC-F0C23E2BF0C0}"/>
              </a:ext>
            </a:extLst>
          </p:cNvPr>
          <p:cNvSpPr>
            <a:spLocks noGrp="1"/>
          </p:cNvSpPr>
          <p:nvPr>
            <p:ph sz="half" idx="1"/>
          </p:nvPr>
        </p:nvSpPr>
        <p:spPr>
          <a:xfrm>
            <a:off x="643418" y="1690689"/>
            <a:ext cx="3871912" cy="4013646"/>
          </a:xfrm>
        </p:spPr>
        <p:txBody>
          <a:bodyPr>
            <a:noAutofit/>
          </a:bodyPr>
          <a:lstStyle/>
          <a:p>
            <a:r>
              <a:rPr lang="en-US" sz="1800" dirty="0"/>
              <a:t>On this page, user entered address and system generated addresses are displayed. Select appropriate address and click ‘Save and Continue’ button.</a:t>
            </a:r>
            <a:br>
              <a:rPr lang="en-US" sz="1800" dirty="0"/>
            </a:br>
            <a:endParaRPr lang="en-US" sz="1800" dirty="0"/>
          </a:p>
          <a:p>
            <a:pPr eaLnBrk="0" fontAlgn="base" hangingPunct="0">
              <a:spcBef>
                <a:spcPct val="0"/>
              </a:spcBef>
              <a:spcAft>
                <a:spcPts val="30"/>
              </a:spcAft>
            </a:pPr>
            <a:r>
              <a:rPr lang="en-US" sz="1800" b="1" dirty="0">
                <a:cs typeface="Times New Roman" panose="02020603050405020304" pitchFamily="18" charset="0"/>
              </a:rPr>
              <a:t>Notes: </a:t>
            </a:r>
          </a:p>
          <a:p>
            <a:pPr lvl="1" eaLnBrk="0" fontAlgn="base" hangingPunct="0">
              <a:spcBef>
                <a:spcPct val="0"/>
              </a:spcBef>
              <a:spcAft>
                <a:spcPts val="30"/>
              </a:spcAft>
            </a:pPr>
            <a:r>
              <a:rPr lang="en-US" dirty="0">
                <a:cs typeface="Times New Roman" panose="02020603050405020304" pitchFamily="18" charset="0"/>
              </a:rPr>
              <a:t>If both home/physical and mailing addresses are entered, the user must select one home/physical address </a:t>
            </a:r>
            <a:r>
              <a:rPr lang="en-US" b="1" u="sng" dirty="0">
                <a:cs typeface="Times New Roman" panose="02020603050405020304" pitchFamily="18" charset="0"/>
              </a:rPr>
              <a:t>and</a:t>
            </a:r>
            <a:r>
              <a:rPr lang="en-US" dirty="0">
                <a:cs typeface="Times New Roman" panose="02020603050405020304" pitchFamily="18" charset="0"/>
              </a:rPr>
              <a:t> one mailing address. </a:t>
            </a:r>
            <a:r>
              <a:rPr lang="en-US" b="1" dirty="0">
                <a:cs typeface="Times New Roman" panose="02020603050405020304" pitchFamily="18" charset="0"/>
              </a:rPr>
              <a:t>*</a:t>
            </a:r>
            <a:r>
              <a:rPr lang="en-US" dirty="0">
                <a:cs typeface="Times New Roman" panose="02020603050405020304" pitchFamily="18" charset="0"/>
              </a:rPr>
              <a:t>Select the address that contains the county.</a:t>
            </a:r>
          </a:p>
          <a:p>
            <a:pPr lvl="1" eaLnBrk="0" fontAlgn="base" hangingPunct="0">
              <a:spcBef>
                <a:spcPct val="0"/>
              </a:spcBef>
              <a:spcAft>
                <a:spcPts val="30"/>
              </a:spcAft>
            </a:pPr>
            <a:r>
              <a:rPr lang="en-US" dirty="0">
                <a:cs typeface="Times New Roman" panose="02020603050405020304" pitchFamily="18" charset="0"/>
              </a:rPr>
              <a:t>If the applicant indicates they are homeless, a valid mailing address must be obtained. Your hospital location cannot be used as a valid address. </a:t>
            </a:r>
          </a:p>
        </p:txBody>
      </p:sp>
      <p:sp>
        <p:nvSpPr>
          <p:cNvPr id="16" name="Slide Number Placeholder 15">
            <a:extLst>
              <a:ext uri="{FF2B5EF4-FFF2-40B4-BE49-F238E27FC236}">
                <a16:creationId xmlns:a16="http://schemas.microsoft.com/office/drawing/2014/main" id="{6D2E4AC8-D0CC-B0C8-E718-94B04FD437A3}"/>
              </a:ext>
            </a:extLst>
          </p:cNvPr>
          <p:cNvSpPr>
            <a:spLocks noGrp="1"/>
          </p:cNvSpPr>
          <p:nvPr>
            <p:ph type="sldNum" sz="quarter" idx="12"/>
          </p:nvPr>
        </p:nvSpPr>
        <p:spPr/>
        <p:txBody>
          <a:bodyPr/>
          <a:lstStyle/>
          <a:p>
            <a:fld id="{060017E3-0CEB-4BA9-92AF-EFA2BF5396E5}" type="slidenum">
              <a:rPr lang="en-US" smtClean="0"/>
              <a:t>62</a:t>
            </a:fld>
            <a:endParaRPr lang="en-US" dirty="0"/>
          </a:p>
        </p:txBody>
      </p:sp>
      <p:pic>
        <p:nvPicPr>
          <p:cNvPr id="5" name="Picture 4">
            <a:extLst>
              <a:ext uri="{FF2B5EF4-FFF2-40B4-BE49-F238E27FC236}">
                <a16:creationId xmlns:a16="http://schemas.microsoft.com/office/drawing/2014/main" id="{126790A6-4EB2-9683-9CEF-6E4F0323D185}"/>
              </a:ext>
            </a:extLst>
          </p:cNvPr>
          <p:cNvPicPr>
            <a:picLocks noChangeAspect="1"/>
          </p:cNvPicPr>
          <p:nvPr/>
        </p:nvPicPr>
        <p:blipFill>
          <a:blip r:embed="rId4"/>
          <a:stretch>
            <a:fillRect/>
          </a:stretch>
        </p:blipFill>
        <p:spPr>
          <a:xfrm>
            <a:off x="4507932" y="2080111"/>
            <a:ext cx="4201546" cy="3199291"/>
          </a:xfrm>
          <a:prstGeom prst="rect">
            <a:avLst/>
          </a:prstGeom>
        </p:spPr>
      </p:pic>
      <p:sp>
        <p:nvSpPr>
          <p:cNvPr id="15" name="Rectangle: Rounded Corners 14">
            <a:extLst>
              <a:ext uri="{FF2B5EF4-FFF2-40B4-BE49-F238E27FC236}">
                <a16:creationId xmlns:a16="http://schemas.microsoft.com/office/drawing/2014/main" id="{E8B6695E-2CB8-584D-B346-CBB288C4574D}"/>
              </a:ext>
            </a:extLst>
          </p:cNvPr>
          <p:cNvSpPr/>
          <p:nvPr/>
        </p:nvSpPr>
        <p:spPr>
          <a:xfrm>
            <a:off x="4635145" y="3755957"/>
            <a:ext cx="2133600" cy="1143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410028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3CEA51-4FEE-D935-36A9-1EE2F5C36B10}"/>
              </a:ext>
            </a:extLst>
          </p:cNvPr>
          <p:cNvSpPr>
            <a:spLocks noGrp="1"/>
          </p:cNvSpPr>
          <p:nvPr>
            <p:ph type="title"/>
          </p:nvPr>
        </p:nvSpPr>
        <p:spPr/>
        <p:txBody>
          <a:bodyPr/>
          <a:lstStyle/>
          <a:p>
            <a:r>
              <a:rPr lang="en-US" b="1" dirty="0"/>
              <a:t>Benefit Information</a:t>
            </a:r>
          </a:p>
        </p:txBody>
      </p:sp>
      <p:sp>
        <p:nvSpPr>
          <p:cNvPr id="11" name="Content Placeholder 10">
            <a:extLst>
              <a:ext uri="{FF2B5EF4-FFF2-40B4-BE49-F238E27FC236}">
                <a16:creationId xmlns:a16="http://schemas.microsoft.com/office/drawing/2014/main" id="{4F3C2AF3-25B9-762C-E382-DFE00FCDD71E}"/>
              </a:ext>
            </a:extLst>
          </p:cNvPr>
          <p:cNvSpPr>
            <a:spLocks noGrp="1"/>
          </p:cNvSpPr>
          <p:nvPr>
            <p:ph sz="half" idx="1"/>
          </p:nvPr>
        </p:nvSpPr>
        <p:spPr>
          <a:xfrm>
            <a:off x="643419" y="1825625"/>
            <a:ext cx="2556982" cy="3878710"/>
          </a:xfrm>
        </p:spPr>
        <p:txBody>
          <a:bodyPr/>
          <a:lstStyle/>
          <a:p>
            <a:r>
              <a:rPr lang="en-US" dirty="0"/>
              <a:t>If ‘No’ is selected to ‘Do you want to find out if you can get help paying for health coverage?’ question, the system will only ask relevant questions. If ‘Yes’ is selected, more information will be requested in subsequent pages.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7" name="Slide Number Placeholder 16">
            <a:extLst>
              <a:ext uri="{FF2B5EF4-FFF2-40B4-BE49-F238E27FC236}">
                <a16:creationId xmlns:a16="http://schemas.microsoft.com/office/drawing/2014/main" id="{7E031661-83FE-661B-69D8-466301DCA0B9}"/>
              </a:ext>
            </a:extLst>
          </p:cNvPr>
          <p:cNvSpPr>
            <a:spLocks noGrp="1"/>
          </p:cNvSpPr>
          <p:nvPr>
            <p:ph type="sldNum" sz="quarter" idx="12"/>
          </p:nvPr>
        </p:nvSpPr>
        <p:spPr/>
        <p:txBody>
          <a:bodyPr/>
          <a:lstStyle/>
          <a:p>
            <a:fld id="{060017E3-0CEB-4BA9-92AF-EFA2BF5396E5}" type="slidenum">
              <a:rPr lang="en-US" smtClean="0"/>
              <a:t>63</a:t>
            </a:fld>
            <a:endParaRPr lang="en-US" dirty="0"/>
          </a:p>
        </p:txBody>
      </p:sp>
      <p:pic>
        <p:nvPicPr>
          <p:cNvPr id="7" name="Picture 6">
            <a:extLst>
              <a:ext uri="{FF2B5EF4-FFF2-40B4-BE49-F238E27FC236}">
                <a16:creationId xmlns:a16="http://schemas.microsoft.com/office/drawing/2014/main" id="{00487454-02C3-E1C5-7FD1-E6BAED370AEE}"/>
              </a:ext>
            </a:extLst>
          </p:cNvPr>
          <p:cNvPicPr>
            <a:picLocks noChangeAspect="1"/>
          </p:cNvPicPr>
          <p:nvPr/>
        </p:nvPicPr>
        <p:blipFill>
          <a:blip r:embed="rId4"/>
          <a:stretch>
            <a:fillRect/>
          </a:stretch>
        </p:blipFill>
        <p:spPr>
          <a:xfrm>
            <a:off x="3200401" y="1906876"/>
            <a:ext cx="5459043" cy="3348702"/>
          </a:xfrm>
          <a:prstGeom prst="rect">
            <a:avLst/>
          </a:prstGeom>
        </p:spPr>
      </p:pic>
      <p:sp>
        <p:nvSpPr>
          <p:cNvPr id="14" name="Rectangle: Rounded Corners 13">
            <a:extLst>
              <a:ext uri="{FF2B5EF4-FFF2-40B4-BE49-F238E27FC236}">
                <a16:creationId xmlns:a16="http://schemas.microsoft.com/office/drawing/2014/main" id="{02ACE433-248E-5DBA-F0AF-A9BC3E55AAA4}"/>
              </a:ext>
            </a:extLst>
          </p:cNvPr>
          <p:cNvSpPr/>
          <p:nvPr/>
        </p:nvSpPr>
        <p:spPr>
          <a:xfrm>
            <a:off x="3505200" y="3581227"/>
            <a:ext cx="4267200" cy="114317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24502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E3B1F0-0281-CA94-58C2-5450A69D0E38}"/>
              </a:ext>
            </a:extLst>
          </p:cNvPr>
          <p:cNvSpPr>
            <a:spLocks noGrp="1"/>
          </p:cNvSpPr>
          <p:nvPr>
            <p:ph sz="half" idx="1"/>
          </p:nvPr>
        </p:nvSpPr>
        <p:spPr>
          <a:xfrm>
            <a:off x="381000" y="609600"/>
            <a:ext cx="3657601" cy="5105400"/>
          </a:xfrm>
        </p:spPr>
        <p:txBody>
          <a:bodyPr>
            <a:noAutofit/>
          </a:bodyPr>
          <a:lstStyle/>
          <a:p>
            <a:r>
              <a:rPr lang="en-US" sz="1800" dirty="0"/>
              <a:t>Upon answering ‘Yes’ to ‘Do you want to find out if you can get help paying for health coverage?’ question, the following </a:t>
            </a:r>
            <a:r>
              <a:rPr lang="en-US" sz="1800" dirty="0">
                <a:cs typeface="Times New Roman" panose="02020603050405020304" pitchFamily="18" charset="0"/>
              </a:rPr>
              <a:t>necessary fields are displayed: </a:t>
            </a:r>
            <a:r>
              <a:rPr lang="en-US" sz="1800" b="1" dirty="0">
                <a:solidFill>
                  <a:srgbClr val="FF0000"/>
                </a:solidFill>
                <a:cs typeface="Times New Roman" panose="02020603050405020304" pitchFamily="18" charset="0"/>
              </a:rPr>
              <a:t>*</a:t>
            </a:r>
            <a:r>
              <a:rPr lang="en-US" sz="1800" i="1" dirty="0">
                <a:solidFill>
                  <a:schemeClr val="tx2"/>
                </a:solidFill>
                <a:cs typeface="Times New Roman" panose="02020603050405020304" pitchFamily="18" charset="0"/>
              </a:rPr>
              <a:t>Application </a:t>
            </a:r>
            <a:r>
              <a:rPr lang="en-US" sz="1800" dirty="0">
                <a:solidFill>
                  <a:schemeClr val="tx2"/>
                </a:solidFill>
                <a:cs typeface="Times New Roman" panose="02020603050405020304" pitchFamily="18" charset="0"/>
              </a:rPr>
              <a:t>Date</a:t>
            </a:r>
            <a:r>
              <a:rPr lang="en-US" sz="1800" b="1" dirty="0">
                <a:cs typeface="Times New Roman" panose="02020603050405020304" pitchFamily="18" charset="0"/>
              </a:rPr>
              <a:t>,</a:t>
            </a:r>
            <a:r>
              <a:rPr lang="en-US" sz="1800" dirty="0">
                <a:cs typeface="Times New Roman" panose="02020603050405020304" pitchFamily="18" charset="0"/>
              </a:rPr>
              <a:t> </a:t>
            </a:r>
            <a:r>
              <a:rPr lang="en-US" sz="1800" b="1" dirty="0">
                <a:solidFill>
                  <a:srgbClr val="FF0000"/>
                </a:solidFill>
                <a:cs typeface="Times New Roman" panose="02020603050405020304" pitchFamily="18" charset="0"/>
              </a:rPr>
              <a:t>*</a:t>
            </a:r>
            <a:r>
              <a:rPr lang="en-US" sz="1800" dirty="0">
                <a:solidFill>
                  <a:schemeClr val="tx2"/>
                </a:solidFill>
                <a:cs typeface="Times New Roman" panose="02020603050405020304" pitchFamily="18" charset="0"/>
              </a:rPr>
              <a:t>Gender</a:t>
            </a:r>
            <a:r>
              <a:rPr lang="en-US" sz="1800" b="1" dirty="0">
                <a:effectLst>
                  <a:outerShdw blurRad="38100" dist="38100" dir="2700000" algn="tl">
                    <a:srgbClr val="000000">
                      <a:alpha val="43137"/>
                    </a:srgbClr>
                  </a:outerShdw>
                </a:effectLst>
                <a:cs typeface="Times New Roman" panose="02020603050405020304" pitchFamily="18" charset="0"/>
              </a:rPr>
              <a:t>,</a:t>
            </a:r>
            <a:r>
              <a:rPr lang="en-US" sz="1800" b="1" dirty="0">
                <a:solidFill>
                  <a:srgbClr val="C00000"/>
                </a:solidFill>
                <a:effectLst>
                  <a:outerShdw blurRad="38100" dist="38100" dir="2700000" algn="tl">
                    <a:srgbClr val="000000">
                      <a:alpha val="43137"/>
                    </a:srgbClr>
                  </a:outerShdw>
                </a:effectLst>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cs typeface="Times New Roman" panose="02020603050405020304" pitchFamily="18" charset="0"/>
              </a:rPr>
              <a:t>*</a:t>
            </a:r>
            <a:r>
              <a:rPr lang="en-US" sz="1800" i="1" dirty="0">
                <a:solidFill>
                  <a:schemeClr val="tx2"/>
                </a:solidFill>
                <a:cs typeface="Times New Roman" panose="02020603050405020304" pitchFamily="18" charset="0"/>
              </a:rPr>
              <a:t>DOB</a:t>
            </a:r>
            <a:r>
              <a:rPr lang="en-US" sz="1800" b="1" dirty="0">
                <a:cs typeface="Times New Roman" panose="02020603050405020304" pitchFamily="18" charset="0"/>
              </a:rPr>
              <a:t>,</a:t>
            </a:r>
            <a:r>
              <a:rPr lang="en-US" sz="1800" dirty="0">
                <a:cs typeface="Times New Roman" panose="02020603050405020304" pitchFamily="18" charset="0"/>
              </a:rPr>
              <a:t> </a:t>
            </a:r>
            <a:r>
              <a:rPr lang="en-US" sz="1800" b="1" dirty="0">
                <a:solidFill>
                  <a:srgbClr val="FF0000"/>
                </a:solidFill>
                <a:cs typeface="Times New Roman" panose="02020603050405020304" pitchFamily="18" charset="0"/>
              </a:rPr>
              <a:t>*</a:t>
            </a:r>
            <a:r>
              <a:rPr lang="en-US" sz="1800" i="1" dirty="0">
                <a:solidFill>
                  <a:schemeClr val="tx2"/>
                </a:solidFill>
                <a:cs typeface="Times New Roman" panose="02020603050405020304" pitchFamily="18" charset="0"/>
              </a:rPr>
              <a:t>Applying for PE</a:t>
            </a:r>
            <a:r>
              <a:rPr lang="en-US" sz="1800" i="1" dirty="0">
                <a:cs typeface="Times New Roman" panose="02020603050405020304" pitchFamily="18" charset="0"/>
              </a:rPr>
              <a:t>?</a:t>
            </a:r>
            <a:r>
              <a:rPr lang="en-US" sz="1800" b="1" dirty="0">
                <a:cs typeface="Times New Roman" panose="02020603050405020304" pitchFamily="18" charset="0"/>
              </a:rPr>
              <a:t>,</a:t>
            </a:r>
            <a:r>
              <a:rPr lang="en-US" sz="1800" dirty="0">
                <a:cs typeface="Times New Roman" panose="02020603050405020304" pitchFamily="18" charset="0"/>
              </a:rPr>
              <a:t> </a:t>
            </a:r>
            <a:r>
              <a:rPr lang="en-US" sz="1800" b="1" dirty="0">
                <a:solidFill>
                  <a:srgbClr val="FF0000"/>
                </a:solidFill>
                <a:cs typeface="Times New Roman" panose="02020603050405020304" pitchFamily="18" charset="0"/>
              </a:rPr>
              <a:t>*</a:t>
            </a:r>
            <a:r>
              <a:rPr lang="en-US" sz="1800" i="1" dirty="0">
                <a:solidFill>
                  <a:schemeClr val="tx2"/>
                </a:solidFill>
                <a:cs typeface="Times New Roman" panose="02020603050405020304" pitchFamily="18" charset="0"/>
              </a:rPr>
              <a:t>PE Type</a:t>
            </a:r>
            <a:r>
              <a:rPr lang="en-US" sz="1800" b="1" dirty="0">
                <a:cs typeface="Times New Roman" panose="02020603050405020304" pitchFamily="18" charset="0"/>
              </a:rPr>
              <a:t>,</a:t>
            </a:r>
            <a:r>
              <a:rPr lang="en-US" sz="1800" i="1" dirty="0">
                <a:cs typeface="Times New Roman" panose="02020603050405020304" pitchFamily="18" charset="0"/>
              </a:rPr>
              <a:t> </a:t>
            </a:r>
            <a:r>
              <a:rPr lang="en-US" sz="1800" b="1" dirty="0">
                <a:solidFill>
                  <a:srgbClr val="FF0000"/>
                </a:solidFill>
                <a:cs typeface="Times New Roman" panose="02020603050405020304" pitchFamily="18" charset="0"/>
              </a:rPr>
              <a:t>*</a:t>
            </a:r>
            <a:r>
              <a:rPr lang="en-US" sz="1800" i="1" dirty="0">
                <a:solidFill>
                  <a:schemeClr val="tx2"/>
                </a:solidFill>
                <a:cs typeface="Times New Roman" panose="02020603050405020304" pitchFamily="18" charset="0"/>
              </a:rPr>
              <a:t>Received PE in past 12 months</a:t>
            </a:r>
            <a:r>
              <a:rPr lang="en-US" sz="1800" i="1" dirty="0">
                <a:cs typeface="Times New Roman" panose="02020603050405020304" pitchFamily="18" charset="0"/>
              </a:rPr>
              <a:t>?</a:t>
            </a:r>
            <a:r>
              <a:rPr lang="en-US" sz="1800" b="1" i="1" dirty="0">
                <a:solidFill>
                  <a:srgbClr val="C00000"/>
                </a:solidFill>
                <a:effectLst>
                  <a:outerShdw blurRad="38100" dist="38100" dir="2700000" algn="tl">
                    <a:srgbClr val="000000">
                      <a:alpha val="43137"/>
                    </a:srgbClr>
                  </a:outerShdw>
                </a:effectLst>
                <a:cs typeface="Times New Roman" panose="02020603050405020304" pitchFamily="18" charset="0"/>
              </a:rPr>
              <a:t> </a:t>
            </a:r>
            <a:r>
              <a:rPr lang="en-US" sz="1800" dirty="0">
                <a:cs typeface="Times New Roman" panose="02020603050405020304" pitchFamily="18" charset="0"/>
              </a:rPr>
              <a:t>and </a:t>
            </a:r>
            <a:r>
              <a:rPr lang="en-US" sz="1800" b="1" dirty="0">
                <a:solidFill>
                  <a:srgbClr val="FF0000"/>
                </a:solidFill>
                <a:cs typeface="Times New Roman" panose="02020603050405020304" pitchFamily="18" charset="0"/>
              </a:rPr>
              <a:t>*</a:t>
            </a:r>
            <a:r>
              <a:rPr lang="en-US" sz="1800" i="1" dirty="0">
                <a:solidFill>
                  <a:schemeClr val="tx2"/>
                </a:solidFill>
                <a:cs typeface="Times New Roman" panose="02020603050405020304" pitchFamily="18" charset="0"/>
              </a:rPr>
              <a:t>Current Medicaid Coverage</a:t>
            </a:r>
            <a:r>
              <a:rPr lang="en-US" sz="1800" i="1" dirty="0">
                <a:cs typeface="Times New Roman" panose="02020603050405020304" pitchFamily="18" charset="0"/>
              </a:rPr>
              <a:t>? </a:t>
            </a:r>
          </a:p>
          <a:p>
            <a:r>
              <a:rPr lang="en-US" sz="1800" b="1" dirty="0">
                <a:cs typeface="Times New Roman" panose="02020603050405020304" pitchFamily="18" charset="0"/>
              </a:rPr>
              <a:t>Note: </a:t>
            </a:r>
            <a:r>
              <a:rPr lang="en-US" sz="1800" dirty="0"/>
              <a:t>QE must enter the current date in the ‘Application Date Field’ with an exception allowed </a:t>
            </a:r>
            <a:r>
              <a:rPr lang="en-US" sz="1800" b="1" dirty="0"/>
              <a:t>only</a:t>
            </a:r>
            <a:r>
              <a:rPr lang="en-US" sz="1800" dirty="0"/>
              <a:t> when MPEP system downtime prevents a QE from submitting on the same day a valid application is received by the client. MPEP will not allow an application date that is more than 3 days in the past. An incorrect date can cause a denial, non-payment or other issues.</a:t>
            </a:r>
          </a:p>
        </p:txBody>
      </p:sp>
      <p:sp>
        <p:nvSpPr>
          <p:cNvPr id="9" name="Slide Number Placeholder 8">
            <a:extLst>
              <a:ext uri="{FF2B5EF4-FFF2-40B4-BE49-F238E27FC236}">
                <a16:creationId xmlns:a16="http://schemas.microsoft.com/office/drawing/2014/main" id="{8A5A1AF0-293C-D7A8-1A3B-698186957665}"/>
              </a:ext>
            </a:extLst>
          </p:cNvPr>
          <p:cNvSpPr>
            <a:spLocks noGrp="1"/>
          </p:cNvSpPr>
          <p:nvPr>
            <p:ph type="sldNum" sz="quarter" idx="12"/>
          </p:nvPr>
        </p:nvSpPr>
        <p:spPr/>
        <p:txBody>
          <a:bodyPr/>
          <a:lstStyle/>
          <a:p>
            <a:fld id="{060017E3-0CEB-4BA9-92AF-EFA2BF5396E5}" type="slidenum">
              <a:rPr lang="en-US" smtClean="0"/>
              <a:t>64</a:t>
            </a:fld>
            <a:endParaRPr lang="en-US" dirty="0"/>
          </a:p>
        </p:txBody>
      </p:sp>
      <p:pic>
        <p:nvPicPr>
          <p:cNvPr id="13" name="Picture 12">
            <a:extLst>
              <a:ext uri="{FF2B5EF4-FFF2-40B4-BE49-F238E27FC236}">
                <a16:creationId xmlns:a16="http://schemas.microsoft.com/office/drawing/2014/main" id="{33339331-815F-6DA8-218A-5FFEBCD3E2E7}"/>
              </a:ext>
            </a:extLst>
          </p:cNvPr>
          <p:cNvPicPr>
            <a:picLocks noChangeAspect="1"/>
          </p:cNvPicPr>
          <p:nvPr/>
        </p:nvPicPr>
        <p:blipFill>
          <a:blip r:embed="rId4"/>
          <a:stretch>
            <a:fillRect/>
          </a:stretch>
        </p:blipFill>
        <p:spPr>
          <a:xfrm>
            <a:off x="4343400" y="774700"/>
            <a:ext cx="3958389" cy="4775200"/>
          </a:xfrm>
          <a:prstGeom prst="rect">
            <a:avLst/>
          </a:prstGeom>
        </p:spPr>
      </p:pic>
      <p:sp>
        <p:nvSpPr>
          <p:cNvPr id="8" name="Rectangle: Rounded Corners 7">
            <a:extLst>
              <a:ext uri="{FF2B5EF4-FFF2-40B4-BE49-F238E27FC236}">
                <a16:creationId xmlns:a16="http://schemas.microsoft.com/office/drawing/2014/main" id="{A273C9F9-FDDD-C519-54DA-D1FBD6D2D812}"/>
              </a:ext>
            </a:extLst>
          </p:cNvPr>
          <p:cNvSpPr/>
          <p:nvPr/>
        </p:nvSpPr>
        <p:spPr>
          <a:xfrm>
            <a:off x="5638800" y="1219200"/>
            <a:ext cx="762000" cy="459653"/>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524185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EFE16A3-9A84-1EE4-E4C6-D28A24329CB4}"/>
              </a:ext>
            </a:extLst>
          </p:cNvPr>
          <p:cNvSpPr>
            <a:spLocks noGrp="1"/>
          </p:cNvSpPr>
          <p:nvPr>
            <p:ph idx="1"/>
          </p:nvPr>
        </p:nvSpPr>
        <p:spPr>
          <a:xfrm>
            <a:off x="457200" y="761999"/>
            <a:ext cx="2362908" cy="5175881"/>
          </a:xfrm>
        </p:spPr>
        <p:txBody>
          <a:bodyPr>
            <a:normAutofit fontScale="92500" lnSpcReduction="10000"/>
          </a:bodyPr>
          <a:lstStyle/>
          <a:p>
            <a:r>
              <a:rPr lang="en-US" dirty="0"/>
              <a:t>Upon answering ‘No’ on ‘Benefits Information’ page the following necessary fields are displayed on ‘Tell us More’ page: *Application Date, *DOB</a:t>
            </a:r>
          </a:p>
          <a:p>
            <a:r>
              <a:rPr lang="en-US" dirty="0"/>
              <a:t>Note: ‘Background Information’ page is not displayed for non-applicants</a:t>
            </a:r>
          </a:p>
          <a:p>
            <a:r>
              <a:rPr lang="en-US" dirty="0"/>
              <a:t>In this scenario, upon clicking ‘Save and Continue’ button on Tell us More page, user will be directed to People chevron. </a:t>
            </a:r>
          </a:p>
          <a:p>
            <a:endParaRPr lang="en-US" dirty="0"/>
          </a:p>
        </p:txBody>
      </p:sp>
      <p:sp>
        <p:nvSpPr>
          <p:cNvPr id="10" name="Slide Number Placeholder 9">
            <a:extLst>
              <a:ext uri="{FF2B5EF4-FFF2-40B4-BE49-F238E27FC236}">
                <a16:creationId xmlns:a16="http://schemas.microsoft.com/office/drawing/2014/main" id="{A548591C-AF7A-15D3-A9C2-CA9BB30977DD}"/>
              </a:ext>
            </a:extLst>
          </p:cNvPr>
          <p:cNvSpPr>
            <a:spLocks noGrp="1"/>
          </p:cNvSpPr>
          <p:nvPr>
            <p:ph type="sldNum" sz="quarter" idx="12"/>
          </p:nvPr>
        </p:nvSpPr>
        <p:spPr/>
        <p:txBody>
          <a:bodyPr/>
          <a:lstStyle/>
          <a:p>
            <a:fld id="{060017E3-0CEB-4BA9-92AF-EFA2BF5396E5}" type="slidenum">
              <a:rPr lang="en-US" smtClean="0"/>
              <a:t>65</a:t>
            </a:fld>
            <a:endParaRPr lang="en-US" dirty="0"/>
          </a:p>
        </p:txBody>
      </p:sp>
      <p:pic>
        <p:nvPicPr>
          <p:cNvPr id="3" name="Picture 2">
            <a:extLst>
              <a:ext uri="{FF2B5EF4-FFF2-40B4-BE49-F238E27FC236}">
                <a16:creationId xmlns:a16="http://schemas.microsoft.com/office/drawing/2014/main" id="{76F099A4-9137-F7E1-37D2-28AAABE6BDEC}"/>
              </a:ext>
            </a:extLst>
          </p:cNvPr>
          <p:cNvPicPr>
            <a:picLocks noChangeAspect="1"/>
          </p:cNvPicPr>
          <p:nvPr/>
        </p:nvPicPr>
        <p:blipFill>
          <a:blip r:embed="rId4"/>
          <a:stretch>
            <a:fillRect/>
          </a:stretch>
        </p:blipFill>
        <p:spPr>
          <a:xfrm>
            <a:off x="2895600" y="914400"/>
            <a:ext cx="5869248" cy="4524374"/>
          </a:xfrm>
          <a:prstGeom prst="rect">
            <a:avLst/>
          </a:prstGeom>
        </p:spPr>
      </p:pic>
      <p:sp>
        <p:nvSpPr>
          <p:cNvPr id="9" name="Rectangle: Rounded Corners 8">
            <a:extLst>
              <a:ext uri="{FF2B5EF4-FFF2-40B4-BE49-F238E27FC236}">
                <a16:creationId xmlns:a16="http://schemas.microsoft.com/office/drawing/2014/main" id="{A84CDECB-0635-C978-FC93-1DC3689E0114}"/>
              </a:ext>
            </a:extLst>
          </p:cNvPr>
          <p:cNvSpPr/>
          <p:nvPr/>
        </p:nvSpPr>
        <p:spPr>
          <a:xfrm>
            <a:off x="4038600" y="1435390"/>
            <a:ext cx="838200" cy="4953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32542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1BE2AB-40D5-6777-B65C-11E4A69560BC}"/>
              </a:ext>
            </a:extLst>
          </p:cNvPr>
          <p:cNvSpPr>
            <a:spLocks noGrp="1"/>
          </p:cNvSpPr>
          <p:nvPr>
            <p:ph type="title"/>
          </p:nvPr>
        </p:nvSpPr>
        <p:spPr/>
        <p:txBody>
          <a:bodyPr>
            <a:normAutofit/>
          </a:bodyPr>
          <a:lstStyle/>
          <a:p>
            <a:r>
              <a:rPr lang="en-US" b="1" dirty="0"/>
              <a:t>Tip: Social Security Number / PE Program Type</a:t>
            </a:r>
          </a:p>
        </p:txBody>
      </p:sp>
      <p:sp>
        <p:nvSpPr>
          <p:cNvPr id="4" name="Content Placeholder 3">
            <a:extLst>
              <a:ext uri="{FF2B5EF4-FFF2-40B4-BE49-F238E27FC236}">
                <a16:creationId xmlns:a16="http://schemas.microsoft.com/office/drawing/2014/main" id="{2F5F9BE2-9B8A-A4F4-A3C9-65DF578922DC}"/>
              </a:ext>
            </a:extLst>
          </p:cNvPr>
          <p:cNvSpPr>
            <a:spLocks noGrp="1"/>
          </p:cNvSpPr>
          <p:nvPr>
            <p:ph idx="1"/>
          </p:nvPr>
        </p:nvSpPr>
        <p:spPr>
          <a:xfrm>
            <a:off x="457200" y="1825625"/>
            <a:ext cx="3810001" cy="4112255"/>
          </a:xfrm>
        </p:spPr>
        <p:txBody>
          <a:bodyPr>
            <a:normAutofit/>
          </a:bodyPr>
          <a:lstStyle/>
          <a:p>
            <a:r>
              <a:rPr lang="en-US" b="1" dirty="0">
                <a:solidFill>
                  <a:schemeClr val="accent4"/>
                </a:solidFill>
              </a:rPr>
              <a:t>IMPORTANT: </a:t>
            </a:r>
            <a:r>
              <a:rPr lang="en-US" dirty="0"/>
              <a:t>Although </a:t>
            </a:r>
            <a:r>
              <a:rPr lang="en-US" i="1" dirty="0">
                <a:solidFill>
                  <a:schemeClr val="accent1"/>
                </a:solidFill>
              </a:rPr>
              <a:t>Social Security Number (SSN) </a:t>
            </a:r>
            <a:r>
              <a:rPr lang="en-US" dirty="0"/>
              <a:t>is an optional field, the QE is required to obtain and enter an SSN whenever possible without delaying the PE application date as it will lessen the chance of a new CIN being created for a person who already has one. </a:t>
            </a:r>
          </a:p>
          <a:p>
            <a:r>
              <a:rPr lang="en-US" dirty="0"/>
              <a:t>Select the </a:t>
            </a:r>
            <a:r>
              <a:rPr lang="en-US" i="1" dirty="0">
                <a:solidFill>
                  <a:schemeClr val="accent1"/>
                </a:solidFill>
              </a:rPr>
              <a:t>PE Program Type </a:t>
            </a:r>
            <a:r>
              <a:rPr lang="en-US" dirty="0"/>
              <a:t>from the drop-down box, populated with selections from the application’s first page. </a:t>
            </a:r>
          </a:p>
          <a:p>
            <a:endParaRPr lang="en-US" dirty="0"/>
          </a:p>
        </p:txBody>
      </p:sp>
      <p:sp>
        <p:nvSpPr>
          <p:cNvPr id="11" name="Slide Number Placeholder 10">
            <a:extLst>
              <a:ext uri="{FF2B5EF4-FFF2-40B4-BE49-F238E27FC236}">
                <a16:creationId xmlns:a16="http://schemas.microsoft.com/office/drawing/2014/main" id="{6BA472B0-6BD2-EE29-98C0-4307C6F5780B}"/>
              </a:ext>
            </a:extLst>
          </p:cNvPr>
          <p:cNvSpPr>
            <a:spLocks noGrp="1"/>
          </p:cNvSpPr>
          <p:nvPr>
            <p:ph type="sldNum" sz="quarter" idx="12"/>
          </p:nvPr>
        </p:nvSpPr>
        <p:spPr/>
        <p:txBody>
          <a:bodyPr/>
          <a:lstStyle/>
          <a:p>
            <a:fld id="{060017E3-0CEB-4BA9-92AF-EFA2BF5396E5}" type="slidenum">
              <a:rPr lang="en-US" smtClean="0"/>
              <a:t>66</a:t>
            </a:fld>
            <a:endParaRPr lang="en-US" dirty="0"/>
          </a:p>
        </p:txBody>
      </p:sp>
      <p:pic>
        <p:nvPicPr>
          <p:cNvPr id="5" name="Picture 4">
            <a:extLst>
              <a:ext uri="{FF2B5EF4-FFF2-40B4-BE49-F238E27FC236}">
                <a16:creationId xmlns:a16="http://schemas.microsoft.com/office/drawing/2014/main" id="{3FCFF28D-860E-351E-9594-8631EE0B9FAA}"/>
              </a:ext>
            </a:extLst>
          </p:cNvPr>
          <p:cNvPicPr>
            <a:picLocks noChangeAspect="1"/>
          </p:cNvPicPr>
          <p:nvPr/>
        </p:nvPicPr>
        <p:blipFill>
          <a:blip r:embed="rId4"/>
          <a:stretch>
            <a:fillRect/>
          </a:stretch>
        </p:blipFill>
        <p:spPr>
          <a:xfrm>
            <a:off x="4394924" y="1130716"/>
            <a:ext cx="4120426" cy="4807164"/>
          </a:xfrm>
          <a:prstGeom prst="rect">
            <a:avLst/>
          </a:prstGeom>
        </p:spPr>
      </p:pic>
      <p:sp>
        <p:nvSpPr>
          <p:cNvPr id="8" name="Rectangle: Rounded Corners 7">
            <a:extLst>
              <a:ext uri="{FF2B5EF4-FFF2-40B4-BE49-F238E27FC236}">
                <a16:creationId xmlns:a16="http://schemas.microsoft.com/office/drawing/2014/main" id="{0AD9234A-FCC7-E95C-EFAE-EDD52C3DC441}"/>
              </a:ext>
            </a:extLst>
          </p:cNvPr>
          <p:cNvSpPr/>
          <p:nvPr/>
        </p:nvSpPr>
        <p:spPr>
          <a:xfrm>
            <a:off x="4724400" y="3124199"/>
            <a:ext cx="3565163" cy="366711"/>
          </a:xfrm>
          <a:prstGeom prst="roundRect">
            <a:avLst>
              <a:gd name="adj" fmla="val 0"/>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FABE2D1-01FA-A78D-C7AD-2EE515F3DA19}"/>
              </a:ext>
            </a:extLst>
          </p:cNvPr>
          <p:cNvSpPr/>
          <p:nvPr/>
        </p:nvSpPr>
        <p:spPr>
          <a:xfrm>
            <a:off x="5105400" y="1451987"/>
            <a:ext cx="685800" cy="36671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381582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55688" y="1504269"/>
            <a:ext cx="5066031" cy="1924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8901E7EE-BB37-B14E-FA0C-FE418EE73B90}"/>
              </a:ext>
            </a:extLst>
          </p:cNvPr>
          <p:cNvSpPr>
            <a:spLocks noGrp="1"/>
          </p:cNvSpPr>
          <p:nvPr>
            <p:ph type="title"/>
          </p:nvPr>
        </p:nvSpPr>
        <p:spPr/>
        <p:txBody>
          <a:bodyPr/>
          <a:lstStyle/>
          <a:p>
            <a:r>
              <a:rPr lang="en-US" b="1" dirty="0"/>
              <a:t>Tip: Received PE in the last 12 months?</a:t>
            </a:r>
          </a:p>
        </p:txBody>
      </p:sp>
      <p:sp>
        <p:nvSpPr>
          <p:cNvPr id="9" name="Content Placeholder 8">
            <a:extLst>
              <a:ext uri="{FF2B5EF4-FFF2-40B4-BE49-F238E27FC236}">
                <a16:creationId xmlns:a16="http://schemas.microsoft.com/office/drawing/2014/main" id="{AC503546-5E6E-DD62-E841-032DAFEEC6AE}"/>
              </a:ext>
            </a:extLst>
          </p:cNvPr>
          <p:cNvSpPr>
            <a:spLocks noGrp="1"/>
          </p:cNvSpPr>
          <p:nvPr>
            <p:ph idx="1"/>
          </p:nvPr>
        </p:nvSpPr>
        <p:spPr>
          <a:xfrm>
            <a:off x="628650" y="1825625"/>
            <a:ext cx="3409950" cy="4112255"/>
          </a:xfrm>
        </p:spPr>
        <p:txBody>
          <a:bodyPr>
            <a:normAutofit lnSpcReduction="10000"/>
          </a:bodyPr>
          <a:lstStyle/>
          <a:p>
            <a:r>
              <a:rPr lang="en-US" dirty="0"/>
              <a:t>Application month is the start of the 12 month period.</a:t>
            </a:r>
          </a:p>
          <a:p>
            <a:r>
              <a:rPr lang="en-US" dirty="0"/>
              <a:t>PW only answer Yes, if PE was during current pregnancy.</a:t>
            </a:r>
          </a:p>
          <a:p>
            <a:r>
              <a:rPr lang="en-US" dirty="0"/>
              <a:t>Pregnant Women allowed PE only once per pregnancy.</a:t>
            </a:r>
          </a:p>
          <a:p>
            <a:r>
              <a:rPr lang="en-US" dirty="0"/>
              <a:t>BCCT who received PE and has new cancer diagnosis may receive PE again, even within the same 12 months</a:t>
            </a:r>
          </a:p>
        </p:txBody>
      </p:sp>
      <p:sp>
        <p:nvSpPr>
          <p:cNvPr id="14" name="Slide Number Placeholder 13">
            <a:extLst>
              <a:ext uri="{FF2B5EF4-FFF2-40B4-BE49-F238E27FC236}">
                <a16:creationId xmlns:a16="http://schemas.microsoft.com/office/drawing/2014/main" id="{6EACB2AD-73E7-8DEE-08A6-E54DD627C116}"/>
              </a:ext>
            </a:extLst>
          </p:cNvPr>
          <p:cNvSpPr>
            <a:spLocks noGrp="1"/>
          </p:cNvSpPr>
          <p:nvPr>
            <p:ph type="sldNum" sz="quarter" idx="12"/>
          </p:nvPr>
        </p:nvSpPr>
        <p:spPr/>
        <p:txBody>
          <a:bodyPr/>
          <a:lstStyle/>
          <a:p>
            <a:fld id="{060017E3-0CEB-4BA9-92AF-EFA2BF5396E5}" type="slidenum">
              <a:rPr lang="en-US" smtClean="0"/>
              <a:t>67</a:t>
            </a:fld>
            <a:endParaRPr lang="en-US" dirty="0"/>
          </a:p>
        </p:txBody>
      </p:sp>
      <p:pic>
        <p:nvPicPr>
          <p:cNvPr id="3" name="Picture 2">
            <a:extLst>
              <a:ext uri="{FF2B5EF4-FFF2-40B4-BE49-F238E27FC236}">
                <a16:creationId xmlns:a16="http://schemas.microsoft.com/office/drawing/2014/main" id="{2B61C5B6-51DC-5CD7-95EB-8F4933E24830}"/>
              </a:ext>
            </a:extLst>
          </p:cNvPr>
          <p:cNvPicPr>
            <a:picLocks noChangeAspect="1"/>
          </p:cNvPicPr>
          <p:nvPr/>
        </p:nvPicPr>
        <p:blipFill>
          <a:blip r:embed="rId4"/>
          <a:stretch>
            <a:fillRect/>
          </a:stretch>
        </p:blipFill>
        <p:spPr>
          <a:xfrm>
            <a:off x="4073233" y="1289023"/>
            <a:ext cx="4374127" cy="5185457"/>
          </a:xfrm>
          <a:prstGeom prst="rect">
            <a:avLst/>
          </a:prstGeom>
        </p:spPr>
      </p:pic>
      <p:sp>
        <p:nvSpPr>
          <p:cNvPr id="10" name="Rectangle: Rounded Corners 9">
            <a:extLst>
              <a:ext uri="{FF2B5EF4-FFF2-40B4-BE49-F238E27FC236}">
                <a16:creationId xmlns:a16="http://schemas.microsoft.com/office/drawing/2014/main" id="{0E4C6686-2AD5-2D8E-79F3-3600A14EBDF6}"/>
              </a:ext>
            </a:extLst>
          </p:cNvPr>
          <p:cNvSpPr/>
          <p:nvPr/>
        </p:nvSpPr>
        <p:spPr>
          <a:xfrm>
            <a:off x="4876800" y="1678604"/>
            <a:ext cx="609600" cy="37879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A7348050-E30A-F312-E312-E506F63F2F62}"/>
              </a:ext>
            </a:extLst>
          </p:cNvPr>
          <p:cNvSpPr/>
          <p:nvPr/>
        </p:nvSpPr>
        <p:spPr>
          <a:xfrm>
            <a:off x="4343400" y="4362909"/>
            <a:ext cx="3886200" cy="38485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492647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368220-1934-27F8-1C5B-1B11469094D7}"/>
              </a:ext>
            </a:extLst>
          </p:cNvPr>
          <p:cNvSpPr>
            <a:spLocks noGrp="1"/>
          </p:cNvSpPr>
          <p:nvPr>
            <p:ph type="title"/>
          </p:nvPr>
        </p:nvSpPr>
        <p:spPr/>
        <p:txBody>
          <a:bodyPr/>
          <a:lstStyle/>
          <a:p>
            <a:r>
              <a:rPr lang="en-US" b="1" dirty="0"/>
              <a:t>Tip: Are you pregnant? </a:t>
            </a:r>
          </a:p>
        </p:txBody>
      </p:sp>
      <p:sp>
        <p:nvSpPr>
          <p:cNvPr id="5" name="Content Placeholder 4">
            <a:extLst>
              <a:ext uri="{FF2B5EF4-FFF2-40B4-BE49-F238E27FC236}">
                <a16:creationId xmlns:a16="http://schemas.microsoft.com/office/drawing/2014/main" id="{A240FC88-BF34-CE98-60FC-41E4B5834C3C}"/>
              </a:ext>
            </a:extLst>
          </p:cNvPr>
          <p:cNvSpPr>
            <a:spLocks noGrp="1"/>
          </p:cNvSpPr>
          <p:nvPr>
            <p:ph sz="half" idx="1"/>
          </p:nvPr>
        </p:nvSpPr>
        <p:spPr>
          <a:xfrm>
            <a:off x="643418" y="1825625"/>
            <a:ext cx="3242781" cy="3878710"/>
          </a:xfrm>
        </p:spPr>
        <p:txBody>
          <a:bodyPr>
            <a:normAutofit lnSpcReduction="10000"/>
          </a:bodyPr>
          <a:lstStyle/>
          <a:p>
            <a:r>
              <a:rPr lang="en-US" dirty="0"/>
              <a:t>If an applicant answers that she is pregnant, two additional fields display. </a:t>
            </a:r>
            <a:r>
              <a:rPr lang="en-US" dirty="0">
                <a:solidFill>
                  <a:schemeClr val="tx2"/>
                </a:solidFill>
              </a:rPr>
              <a:t>Due Date </a:t>
            </a:r>
            <a:r>
              <a:rPr lang="en-US" dirty="0"/>
              <a:t>shows as required. </a:t>
            </a:r>
            <a:r>
              <a:rPr lang="en-US" dirty="0">
                <a:solidFill>
                  <a:schemeClr val="tx2"/>
                </a:solidFill>
              </a:rPr>
              <a:t>Number of expected Babies</a:t>
            </a:r>
            <a:r>
              <a:rPr lang="en-US" dirty="0"/>
              <a:t> is needed for accurate PE Determination results. </a:t>
            </a:r>
          </a:p>
          <a:p>
            <a:r>
              <a:rPr lang="en-US" b="1" dirty="0"/>
              <a:t>Note: </a:t>
            </a:r>
            <a:r>
              <a:rPr lang="en-US" dirty="0"/>
              <a:t>Number of expected babies is </a:t>
            </a:r>
            <a:r>
              <a:rPr lang="en-US" b="1" dirty="0"/>
              <a:t>required for correct PE results for Pregnant Women.</a:t>
            </a:r>
          </a:p>
        </p:txBody>
      </p:sp>
      <p:sp>
        <p:nvSpPr>
          <p:cNvPr id="15" name="Slide Number Placeholder 14">
            <a:extLst>
              <a:ext uri="{FF2B5EF4-FFF2-40B4-BE49-F238E27FC236}">
                <a16:creationId xmlns:a16="http://schemas.microsoft.com/office/drawing/2014/main" id="{00BE6033-3110-7DB0-768B-E6CB1ABBA95B}"/>
              </a:ext>
            </a:extLst>
          </p:cNvPr>
          <p:cNvSpPr>
            <a:spLocks noGrp="1"/>
          </p:cNvSpPr>
          <p:nvPr>
            <p:ph type="sldNum" sz="quarter" idx="12"/>
          </p:nvPr>
        </p:nvSpPr>
        <p:spPr/>
        <p:txBody>
          <a:bodyPr/>
          <a:lstStyle/>
          <a:p>
            <a:fld id="{060017E3-0CEB-4BA9-92AF-EFA2BF5396E5}" type="slidenum">
              <a:rPr lang="en-US" smtClean="0"/>
              <a:t>68</a:t>
            </a:fld>
            <a:endParaRPr lang="en-US" dirty="0"/>
          </a:p>
        </p:txBody>
      </p:sp>
      <p:pic>
        <p:nvPicPr>
          <p:cNvPr id="7" name="Picture 6">
            <a:extLst>
              <a:ext uri="{FF2B5EF4-FFF2-40B4-BE49-F238E27FC236}">
                <a16:creationId xmlns:a16="http://schemas.microsoft.com/office/drawing/2014/main" id="{6AB18A20-D50C-FEFD-9090-C44404384DB7}"/>
              </a:ext>
            </a:extLst>
          </p:cNvPr>
          <p:cNvPicPr>
            <a:picLocks noChangeAspect="1"/>
          </p:cNvPicPr>
          <p:nvPr/>
        </p:nvPicPr>
        <p:blipFill>
          <a:blip r:embed="rId4"/>
          <a:stretch>
            <a:fillRect/>
          </a:stretch>
        </p:blipFill>
        <p:spPr>
          <a:xfrm>
            <a:off x="3904672" y="1600200"/>
            <a:ext cx="4707784" cy="4688877"/>
          </a:xfrm>
          <a:prstGeom prst="rect">
            <a:avLst/>
          </a:prstGeom>
        </p:spPr>
      </p:pic>
      <p:sp>
        <p:nvSpPr>
          <p:cNvPr id="14" name="Rectangle: Rounded Corners 13">
            <a:extLst>
              <a:ext uri="{FF2B5EF4-FFF2-40B4-BE49-F238E27FC236}">
                <a16:creationId xmlns:a16="http://schemas.microsoft.com/office/drawing/2014/main" id="{26E7B069-3B5C-5426-1290-69CDFD5EB1CE}"/>
              </a:ext>
            </a:extLst>
          </p:cNvPr>
          <p:cNvSpPr/>
          <p:nvPr/>
        </p:nvSpPr>
        <p:spPr>
          <a:xfrm>
            <a:off x="4267200" y="5257800"/>
            <a:ext cx="4233382" cy="6096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51111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38F2D-0A40-BD55-0CC6-C507506EB0FC}"/>
              </a:ext>
            </a:extLst>
          </p:cNvPr>
          <p:cNvPicPr>
            <a:picLocks noChangeAspect="1"/>
          </p:cNvPicPr>
          <p:nvPr/>
        </p:nvPicPr>
        <p:blipFill>
          <a:blip r:embed="rId4"/>
          <a:stretch>
            <a:fillRect/>
          </a:stretch>
        </p:blipFill>
        <p:spPr>
          <a:xfrm>
            <a:off x="1238250" y="148069"/>
            <a:ext cx="6534150" cy="4648200"/>
          </a:xfrm>
          <a:prstGeom prst="rect">
            <a:avLst/>
          </a:prstGeom>
        </p:spPr>
      </p:pic>
      <p:sp>
        <p:nvSpPr>
          <p:cNvPr id="5" name="Content Placeholder 4">
            <a:extLst>
              <a:ext uri="{FF2B5EF4-FFF2-40B4-BE49-F238E27FC236}">
                <a16:creationId xmlns:a16="http://schemas.microsoft.com/office/drawing/2014/main" id="{0BA58B6E-0152-273B-A4E9-A510856441B3}"/>
              </a:ext>
            </a:extLst>
          </p:cNvPr>
          <p:cNvSpPr>
            <a:spLocks noGrp="1"/>
          </p:cNvSpPr>
          <p:nvPr>
            <p:ph idx="1"/>
          </p:nvPr>
        </p:nvSpPr>
        <p:spPr>
          <a:xfrm>
            <a:off x="628650" y="4724400"/>
            <a:ext cx="7677150" cy="1213481"/>
          </a:xfrm>
        </p:spPr>
        <p:txBody>
          <a:bodyPr/>
          <a:lstStyle/>
          <a:p>
            <a:r>
              <a:rPr lang="en-US" dirty="0"/>
              <a:t>Do NOT enter an SSN that starts with a ‘9’. An error message is displayed if ‘9’ is used in SSN field </a:t>
            </a:r>
          </a:p>
          <a:p>
            <a:r>
              <a:rPr lang="en-US" dirty="0"/>
              <a:t>Do NOT make up an SSN or use all 1’s etc.</a:t>
            </a:r>
          </a:p>
          <a:p>
            <a:endParaRPr lang="en-US" dirty="0"/>
          </a:p>
        </p:txBody>
      </p:sp>
      <p:sp>
        <p:nvSpPr>
          <p:cNvPr id="14" name="Rectangle: Rounded Corners 13">
            <a:extLst>
              <a:ext uri="{FF2B5EF4-FFF2-40B4-BE49-F238E27FC236}">
                <a16:creationId xmlns:a16="http://schemas.microsoft.com/office/drawing/2014/main" id="{D04FA064-3EAE-5E7F-E2CA-43BE6B776CB5}"/>
              </a:ext>
            </a:extLst>
          </p:cNvPr>
          <p:cNvSpPr/>
          <p:nvPr/>
        </p:nvSpPr>
        <p:spPr>
          <a:xfrm>
            <a:off x="1971674" y="3966647"/>
            <a:ext cx="5419725" cy="452953"/>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022B816E-7607-0C72-898F-AAD582DA98D7}"/>
              </a:ext>
            </a:extLst>
          </p:cNvPr>
          <p:cNvSpPr/>
          <p:nvPr/>
        </p:nvSpPr>
        <p:spPr>
          <a:xfrm>
            <a:off x="1638300" y="1752600"/>
            <a:ext cx="6057900" cy="9144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Slide Number Placeholder 15">
            <a:extLst>
              <a:ext uri="{FF2B5EF4-FFF2-40B4-BE49-F238E27FC236}">
                <a16:creationId xmlns:a16="http://schemas.microsoft.com/office/drawing/2014/main" id="{A93D2A60-C2DA-9A9B-3997-BEA799B7C8E6}"/>
              </a:ext>
            </a:extLst>
          </p:cNvPr>
          <p:cNvSpPr>
            <a:spLocks noGrp="1"/>
          </p:cNvSpPr>
          <p:nvPr>
            <p:ph type="sldNum" sz="quarter" idx="12"/>
          </p:nvPr>
        </p:nvSpPr>
        <p:spPr/>
        <p:txBody>
          <a:bodyPr/>
          <a:lstStyle/>
          <a:p>
            <a:fld id="{060017E3-0CEB-4BA9-92AF-EFA2BF5396E5}" type="slidenum">
              <a:rPr lang="en-US" smtClean="0"/>
              <a:t>69</a:t>
            </a:fld>
            <a:endParaRPr lang="en-US" dirty="0"/>
          </a:p>
        </p:txBody>
      </p:sp>
    </p:spTree>
    <p:custDataLst>
      <p:tags r:id="rId1"/>
    </p:custDataLst>
    <p:extLst>
      <p:ext uri="{BB962C8B-B14F-4D97-AF65-F5344CB8AC3E}">
        <p14:creationId xmlns:p14="http://schemas.microsoft.com/office/powerpoint/2010/main" val="2602822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B760-0AC6-B82C-8098-B9540C4A07C6}"/>
              </a:ext>
            </a:extLst>
          </p:cNvPr>
          <p:cNvSpPr>
            <a:spLocks noGrp="1"/>
          </p:cNvSpPr>
          <p:nvPr>
            <p:ph type="title"/>
          </p:nvPr>
        </p:nvSpPr>
        <p:spPr/>
        <p:txBody>
          <a:bodyPr anchor="ctr">
            <a:normAutofit/>
          </a:bodyPr>
          <a:lstStyle/>
          <a:p>
            <a:r>
              <a:rPr lang="en-US" sz="4200" dirty="0"/>
              <a:t>PE determination is based on </a:t>
            </a:r>
            <a:r>
              <a:rPr lang="en-US" sz="4200" b="1" dirty="0"/>
              <a:t>MAGI Rules </a:t>
            </a:r>
            <a:endParaRPr lang="en-US" sz="4200" dirty="0"/>
          </a:p>
        </p:txBody>
      </p:sp>
      <p:sp>
        <p:nvSpPr>
          <p:cNvPr id="3" name="Content Placeholder 2">
            <a:extLst>
              <a:ext uri="{FF2B5EF4-FFF2-40B4-BE49-F238E27FC236}">
                <a16:creationId xmlns:a16="http://schemas.microsoft.com/office/drawing/2014/main" id="{F74F2150-1CA8-AA73-96C7-473C136E5916}"/>
              </a:ext>
            </a:extLst>
          </p:cNvPr>
          <p:cNvSpPr>
            <a:spLocks noGrp="1"/>
          </p:cNvSpPr>
          <p:nvPr>
            <p:ph idx="1"/>
          </p:nvPr>
        </p:nvSpPr>
        <p:spPr/>
        <p:txBody>
          <a:bodyPr anchor="ctr">
            <a:normAutofit/>
          </a:bodyPr>
          <a:lstStyle/>
          <a:p>
            <a:pPr marL="0" indent="0">
              <a:buNone/>
            </a:pPr>
            <a:r>
              <a:rPr lang="en-US" b="1" dirty="0"/>
              <a:t>Modified Adjusted Gross Income (MAGI) Rules:  </a:t>
            </a:r>
          </a:p>
          <a:p>
            <a:pPr lvl="1"/>
            <a:r>
              <a:rPr lang="en-US" sz="2100" b="1" dirty="0"/>
              <a:t>Tax rules </a:t>
            </a:r>
            <a:r>
              <a:rPr lang="en-US" sz="2100" dirty="0"/>
              <a:t>determine the income to be counted for eligibility </a:t>
            </a:r>
          </a:p>
          <a:p>
            <a:pPr lvl="1"/>
            <a:r>
              <a:rPr lang="en-US" sz="2100" b="1" dirty="0"/>
              <a:t>Household (HH) size </a:t>
            </a:r>
            <a:r>
              <a:rPr lang="en-US" sz="2100" dirty="0"/>
              <a:t>is based on the tax-filing unit</a:t>
            </a:r>
          </a:p>
          <a:p>
            <a:pPr lvl="1"/>
            <a:r>
              <a:rPr lang="en-US" sz="2100" b="1" dirty="0"/>
              <a:t>Taxpayer’s family size </a:t>
            </a:r>
            <a:r>
              <a:rPr lang="en-US" sz="2100" dirty="0"/>
              <a:t>includes all claimed dependents</a:t>
            </a:r>
          </a:p>
          <a:p>
            <a:pPr lvl="1"/>
            <a:r>
              <a:rPr lang="en-US" sz="2100" b="1" dirty="0"/>
              <a:t>MAGI</a:t>
            </a:r>
            <a:r>
              <a:rPr lang="en-US" sz="2100" dirty="0"/>
              <a:t> defines HH size to use when no taxes are filed</a:t>
            </a:r>
          </a:p>
          <a:p>
            <a:pPr lvl="1"/>
            <a:r>
              <a:rPr lang="en-US" sz="2100" dirty="0"/>
              <a:t>Different people in same HH may have </a:t>
            </a:r>
            <a:r>
              <a:rPr lang="en-US" sz="2100" b="1" dirty="0"/>
              <a:t>different MAGI HH </a:t>
            </a:r>
          </a:p>
          <a:p>
            <a:pPr lvl="1"/>
            <a:r>
              <a:rPr lang="en-US" sz="2100" b="1" dirty="0"/>
              <a:t>Child support is excluded </a:t>
            </a:r>
            <a:r>
              <a:rPr lang="en-US" sz="2100" dirty="0"/>
              <a:t>from taxable income </a:t>
            </a:r>
          </a:p>
          <a:p>
            <a:endParaRPr lang="en-US" dirty="0"/>
          </a:p>
        </p:txBody>
      </p:sp>
      <p:sp>
        <p:nvSpPr>
          <p:cNvPr id="5" name="Slide Number Placeholder 4">
            <a:extLst>
              <a:ext uri="{FF2B5EF4-FFF2-40B4-BE49-F238E27FC236}">
                <a16:creationId xmlns:a16="http://schemas.microsoft.com/office/drawing/2014/main" id="{1CFF3B62-965D-41A0-2739-F8A3F432454E}"/>
              </a:ext>
            </a:extLst>
          </p:cNvPr>
          <p:cNvSpPr>
            <a:spLocks noGrp="1"/>
          </p:cNvSpPr>
          <p:nvPr>
            <p:ph type="sldNum" sz="quarter" idx="12"/>
          </p:nvPr>
        </p:nvSpPr>
        <p:spPr/>
        <p:txBody>
          <a:bodyPr/>
          <a:lstStyle/>
          <a:p>
            <a:fld id="{060017E3-0CEB-4BA9-92AF-EFA2BF5396E5}" type="slidenum">
              <a:rPr lang="en-US" smtClean="0"/>
              <a:t>7</a:t>
            </a:fld>
            <a:endParaRPr lang="en-US" dirty="0"/>
          </a:p>
        </p:txBody>
      </p:sp>
    </p:spTree>
    <p:custDataLst>
      <p:tags r:id="rId1"/>
    </p:custDataLst>
    <p:extLst>
      <p:ext uri="{BB962C8B-B14F-4D97-AF65-F5344CB8AC3E}">
        <p14:creationId xmlns:p14="http://schemas.microsoft.com/office/powerpoint/2010/main" val="17620422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419D0C-63FA-A724-C4E7-A89FF7704393}"/>
              </a:ext>
            </a:extLst>
          </p:cNvPr>
          <p:cNvSpPr>
            <a:spLocks noGrp="1"/>
          </p:cNvSpPr>
          <p:nvPr>
            <p:ph type="title"/>
          </p:nvPr>
        </p:nvSpPr>
        <p:spPr/>
        <p:txBody>
          <a:bodyPr/>
          <a:lstStyle/>
          <a:p>
            <a:r>
              <a:rPr lang="en-US" b="1" dirty="0"/>
              <a:t>Client Index Number (CIN)</a:t>
            </a:r>
          </a:p>
        </p:txBody>
      </p:sp>
      <p:sp>
        <p:nvSpPr>
          <p:cNvPr id="5" name="Content Placeholder 4">
            <a:extLst>
              <a:ext uri="{FF2B5EF4-FFF2-40B4-BE49-F238E27FC236}">
                <a16:creationId xmlns:a16="http://schemas.microsoft.com/office/drawing/2014/main" id="{E5C9C7F6-90DA-54CC-4C83-A16B93A8A716}"/>
              </a:ext>
            </a:extLst>
          </p:cNvPr>
          <p:cNvSpPr>
            <a:spLocks noGrp="1"/>
          </p:cNvSpPr>
          <p:nvPr>
            <p:ph idx="1"/>
          </p:nvPr>
        </p:nvSpPr>
        <p:spPr>
          <a:xfrm>
            <a:off x="628650" y="1690689"/>
            <a:ext cx="7886700" cy="4247191"/>
          </a:xfrm>
        </p:spPr>
        <p:txBody>
          <a:bodyPr>
            <a:noAutofit/>
          </a:bodyPr>
          <a:lstStyle/>
          <a:p>
            <a:r>
              <a:rPr lang="en-US" sz="1600" dirty="0"/>
              <a:t>After clicking Save and Continue on this page, the QE is directed to the CIN information page where the QE will create a new CIN or locate an existing CIN for an applicant who is already in the system. </a:t>
            </a:r>
          </a:p>
          <a:p>
            <a:r>
              <a:rPr lang="en-US" sz="1600" b="1" dirty="0"/>
              <a:t>Note: </a:t>
            </a:r>
            <a:r>
              <a:rPr lang="en-US" sz="1600" dirty="0"/>
              <a:t>The CIN is the same as State Identification number.</a:t>
            </a:r>
          </a:p>
          <a:p>
            <a:endParaRPr lang="en-US" sz="1600" dirty="0"/>
          </a:p>
          <a:p>
            <a:r>
              <a:rPr lang="en-US" sz="1600" b="1" u="sng" dirty="0">
                <a:solidFill>
                  <a:schemeClr val="accent4"/>
                </a:solidFill>
              </a:rPr>
              <a:t>IMPORTANT: </a:t>
            </a:r>
            <a:r>
              <a:rPr lang="en-US" sz="1600" dirty="0"/>
              <a:t>Creating a new CIN for an applicant who already has one may result in unnecessary requests for information to the client from HHS with denial/cancellation if no response, denial of claims, or the need to continually reapply for Medicaid. </a:t>
            </a:r>
          </a:p>
          <a:p>
            <a:r>
              <a:rPr lang="en-US" sz="1600" b="1" dirty="0"/>
              <a:t>Helpful hints to avoid creating a duplicate CIN: </a:t>
            </a:r>
          </a:p>
          <a:p>
            <a:pPr lvl="1"/>
            <a:r>
              <a:rPr lang="en-US" sz="1600" dirty="0"/>
              <a:t>Ask the applicant if they have received Medicaid in Iowa before. This may be an indicator that they have an existing CIN and information may need to be modified on the application if not found when searching for a CIN. </a:t>
            </a:r>
          </a:p>
          <a:p>
            <a:pPr lvl="1"/>
            <a:r>
              <a:rPr lang="en-US" sz="1600" dirty="0"/>
              <a:t>Make sure that the applicant’s name, date of birth, and SSN (if they have one) are entered correctly. Note: If you are expecting a CIN to appear in the search and it does not, it may be that the applicant is giving you a nickname (Mike instead of Michael). Clarify with the applicant if they go by a different name than what is on their Social Security card, immigration documents, etc.</a:t>
            </a:r>
          </a:p>
          <a:p>
            <a:endParaRPr lang="en-US" sz="1600" dirty="0"/>
          </a:p>
        </p:txBody>
      </p:sp>
      <p:sp>
        <p:nvSpPr>
          <p:cNvPr id="6" name="Slide Number Placeholder 5">
            <a:extLst>
              <a:ext uri="{FF2B5EF4-FFF2-40B4-BE49-F238E27FC236}">
                <a16:creationId xmlns:a16="http://schemas.microsoft.com/office/drawing/2014/main" id="{B911BB25-7238-BD5C-1A57-BF42B0D78954}"/>
              </a:ext>
            </a:extLst>
          </p:cNvPr>
          <p:cNvSpPr>
            <a:spLocks noGrp="1"/>
          </p:cNvSpPr>
          <p:nvPr>
            <p:ph type="sldNum" sz="quarter" idx="12"/>
          </p:nvPr>
        </p:nvSpPr>
        <p:spPr/>
        <p:txBody>
          <a:bodyPr/>
          <a:lstStyle/>
          <a:p>
            <a:fld id="{060017E3-0CEB-4BA9-92AF-EFA2BF5396E5}" type="slidenum">
              <a:rPr lang="en-US" smtClean="0"/>
              <a:t>70</a:t>
            </a:fld>
            <a:endParaRPr lang="en-US" dirty="0"/>
          </a:p>
        </p:txBody>
      </p:sp>
    </p:spTree>
    <p:custDataLst>
      <p:tags r:id="rId1"/>
    </p:custDataLst>
    <p:extLst>
      <p:ext uri="{BB962C8B-B14F-4D97-AF65-F5344CB8AC3E}">
        <p14:creationId xmlns:p14="http://schemas.microsoft.com/office/powerpoint/2010/main" val="3147312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7A8B3-FBDB-3F7A-5053-F8EE961955B4}"/>
              </a:ext>
            </a:extLst>
          </p:cNvPr>
          <p:cNvSpPr>
            <a:spLocks noGrp="1"/>
          </p:cNvSpPr>
          <p:nvPr>
            <p:ph type="title"/>
          </p:nvPr>
        </p:nvSpPr>
        <p:spPr/>
        <p:txBody>
          <a:bodyPr>
            <a:normAutofit fontScale="90000"/>
          </a:bodyPr>
          <a:lstStyle/>
          <a:p>
            <a:r>
              <a:rPr lang="en-US" altLang="en-US" sz="3600" b="1" i="1" dirty="0">
                <a:solidFill>
                  <a:schemeClr val="tx2"/>
                </a:solidFill>
                <a:latin typeface="+mj-lt"/>
                <a:ea typeface="Times New Roman" pitchFamily="18" charset="0"/>
                <a:cs typeface="Times New Roman" panose="02020603050405020304" pitchFamily="18" charset="0"/>
              </a:rPr>
              <a:t>CIN Information: New Client Index Number</a:t>
            </a:r>
            <a:br>
              <a:rPr lang="en-US" altLang="en-US" sz="3600" b="1" i="1" dirty="0">
                <a:solidFill>
                  <a:schemeClr val="tx2"/>
                </a:solidFill>
                <a:latin typeface="+mj-lt"/>
                <a:ea typeface="Times New Roman" pitchFamily="18" charset="0"/>
                <a:cs typeface="Times New Roman" panose="02020603050405020304" pitchFamily="18" charset="0"/>
              </a:rPr>
            </a:br>
            <a:endParaRPr lang="en-US" dirty="0"/>
          </a:p>
        </p:txBody>
      </p:sp>
      <p:sp>
        <p:nvSpPr>
          <p:cNvPr id="8" name="Slide Number Placeholder 7">
            <a:extLst>
              <a:ext uri="{FF2B5EF4-FFF2-40B4-BE49-F238E27FC236}">
                <a16:creationId xmlns:a16="http://schemas.microsoft.com/office/drawing/2014/main" id="{8C4B9E4D-4520-9EAC-4A35-456D4C269685}"/>
              </a:ext>
            </a:extLst>
          </p:cNvPr>
          <p:cNvSpPr>
            <a:spLocks noGrp="1"/>
          </p:cNvSpPr>
          <p:nvPr>
            <p:ph type="sldNum" sz="quarter" idx="12"/>
          </p:nvPr>
        </p:nvSpPr>
        <p:spPr/>
        <p:txBody>
          <a:bodyPr/>
          <a:lstStyle/>
          <a:p>
            <a:fld id="{060017E3-0CEB-4BA9-92AF-EFA2BF5396E5}" type="slidenum">
              <a:rPr lang="en-US" smtClean="0"/>
              <a:t>71</a:t>
            </a:fld>
            <a:endParaRPr lang="en-US" dirty="0"/>
          </a:p>
        </p:txBody>
      </p:sp>
      <p:pic>
        <p:nvPicPr>
          <p:cNvPr id="10" name="Picture 9">
            <a:extLst>
              <a:ext uri="{FF2B5EF4-FFF2-40B4-BE49-F238E27FC236}">
                <a16:creationId xmlns:a16="http://schemas.microsoft.com/office/drawing/2014/main" id="{052B3822-7C93-1063-DD38-CB1701F7BCD0}"/>
              </a:ext>
            </a:extLst>
          </p:cNvPr>
          <p:cNvPicPr>
            <a:picLocks noChangeAspect="1"/>
          </p:cNvPicPr>
          <p:nvPr/>
        </p:nvPicPr>
        <p:blipFill>
          <a:blip r:embed="rId4"/>
          <a:stretch>
            <a:fillRect/>
          </a:stretch>
        </p:blipFill>
        <p:spPr>
          <a:xfrm>
            <a:off x="1524000" y="1219199"/>
            <a:ext cx="6858000" cy="5032229"/>
          </a:xfrm>
          <a:prstGeom prst="rect">
            <a:avLst/>
          </a:prstGeom>
        </p:spPr>
      </p:pic>
    </p:spTree>
    <p:custDataLst>
      <p:tags r:id="rId1"/>
    </p:custDataLst>
    <p:extLst>
      <p:ext uri="{BB962C8B-B14F-4D97-AF65-F5344CB8AC3E}">
        <p14:creationId xmlns:p14="http://schemas.microsoft.com/office/powerpoint/2010/main" val="4250838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74FC-98CA-C427-607F-0A152231CA03}"/>
              </a:ext>
            </a:extLst>
          </p:cNvPr>
          <p:cNvSpPr>
            <a:spLocks noGrp="1"/>
          </p:cNvSpPr>
          <p:nvPr>
            <p:ph type="title"/>
          </p:nvPr>
        </p:nvSpPr>
        <p:spPr/>
        <p:txBody>
          <a:bodyPr/>
          <a:lstStyle/>
          <a:p>
            <a:r>
              <a:rPr lang="en-US" b="1" dirty="0"/>
              <a:t>CIN Information (Continued)</a:t>
            </a:r>
          </a:p>
        </p:txBody>
      </p:sp>
      <p:sp>
        <p:nvSpPr>
          <p:cNvPr id="3" name="Content Placeholder 2">
            <a:extLst>
              <a:ext uri="{FF2B5EF4-FFF2-40B4-BE49-F238E27FC236}">
                <a16:creationId xmlns:a16="http://schemas.microsoft.com/office/drawing/2014/main" id="{099ABF82-D51E-8FA5-CFA3-94E33135D54A}"/>
              </a:ext>
            </a:extLst>
          </p:cNvPr>
          <p:cNvSpPr>
            <a:spLocks noGrp="1"/>
          </p:cNvSpPr>
          <p:nvPr>
            <p:ph idx="1"/>
          </p:nvPr>
        </p:nvSpPr>
        <p:spPr/>
        <p:txBody>
          <a:bodyPr>
            <a:normAutofit lnSpcReduction="10000"/>
          </a:bodyPr>
          <a:lstStyle/>
          <a:p>
            <a:r>
              <a:rPr lang="en-US" sz="3200" dirty="0"/>
              <a:t>View name(s) that display. If no names display, no matching records are found, and a new CIN must be created.  </a:t>
            </a:r>
          </a:p>
          <a:p>
            <a:pPr lvl="1"/>
            <a:r>
              <a:rPr lang="en-US" sz="2800" dirty="0"/>
              <a:t>Click </a:t>
            </a:r>
            <a:r>
              <a:rPr lang="en-US" sz="2800" b="1" dirty="0"/>
              <a:t>Create New CIN </a:t>
            </a:r>
            <a:r>
              <a:rPr lang="en-US" sz="2800" dirty="0"/>
              <a:t>button. A message verifying CIN request displays. Note: The CIN does not display until creating NOA.</a:t>
            </a:r>
          </a:p>
          <a:p>
            <a:pPr lvl="1"/>
            <a:r>
              <a:rPr lang="en-US" sz="2800" dirty="0"/>
              <a:t>Tip: Both First and Last name must match and Social Security Number (if used) to obtain a matching CIN.</a:t>
            </a:r>
          </a:p>
          <a:p>
            <a:pPr lvl="1"/>
            <a:r>
              <a:rPr lang="en-US" sz="2800" dirty="0"/>
              <a:t>Refer to FAQ for more on CIN matching</a:t>
            </a:r>
          </a:p>
          <a:p>
            <a:endParaRPr lang="en-US" dirty="0"/>
          </a:p>
        </p:txBody>
      </p:sp>
      <p:sp>
        <p:nvSpPr>
          <p:cNvPr id="5" name="Slide Number Placeholder 4">
            <a:extLst>
              <a:ext uri="{FF2B5EF4-FFF2-40B4-BE49-F238E27FC236}">
                <a16:creationId xmlns:a16="http://schemas.microsoft.com/office/drawing/2014/main" id="{A686916B-E279-2E36-CB7D-693345A1E530}"/>
              </a:ext>
            </a:extLst>
          </p:cNvPr>
          <p:cNvSpPr>
            <a:spLocks noGrp="1"/>
          </p:cNvSpPr>
          <p:nvPr>
            <p:ph type="sldNum" sz="quarter" idx="12"/>
          </p:nvPr>
        </p:nvSpPr>
        <p:spPr/>
        <p:txBody>
          <a:bodyPr/>
          <a:lstStyle/>
          <a:p>
            <a:fld id="{060017E3-0CEB-4BA9-92AF-EFA2BF5396E5}" type="slidenum">
              <a:rPr lang="en-US" smtClean="0"/>
              <a:t>72</a:t>
            </a:fld>
            <a:endParaRPr lang="en-US" dirty="0"/>
          </a:p>
        </p:txBody>
      </p:sp>
    </p:spTree>
    <p:custDataLst>
      <p:tags r:id="rId1"/>
    </p:custDataLst>
    <p:extLst>
      <p:ext uri="{BB962C8B-B14F-4D97-AF65-F5344CB8AC3E}">
        <p14:creationId xmlns:p14="http://schemas.microsoft.com/office/powerpoint/2010/main" val="4286600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F10235-EAF2-1A0C-F100-4CC1BECB787E}"/>
              </a:ext>
            </a:extLst>
          </p:cNvPr>
          <p:cNvSpPr>
            <a:spLocks noGrp="1"/>
          </p:cNvSpPr>
          <p:nvPr>
            <p:ph type="title"/>
          </p:nvPr>
        </p:nvSpPr>
        <p:spPr/>
        <p:txBody>
          <a:bodyPr/>
          <a:lstStyle/>
          <a:p>
            <a:r>
              <a:rPr lang="en-US" b="1" dirty="0"/>
              <a:t>CIN Information: Existing Client Index Number</a:t>
            </a:r>
          </a:p>
        </p:txBody>
      </p:sp>
      <p:sp>
        <p:nvSpPr>
          <p:cNvPr id="12" name="Content Placeholder 11">
            <a:extLst>
              <a:ext uri="{FF2B5EF4-FFF2-40B4-BE49-F238E27FC236}">
                <a16:creationId xmlns:a16="http://schemas.microsoft.com/office/drawing/2014/main" id="{2DCA1A18-A335-D9DD-383A-4A50762CC542}"/>
              </a:ext>
            </a:extLst>
          </p:cNvPr>
          <p:cNvSpPr>
            <a:spLocks noGrp="1"/>
          </p:cNvSpPr>
          <p:nvPr>
            <p:ph sz="half" idx="1"/>
          </p:nvPr>
        </p:nvSpPr>
        <p:spPr>
          <a:xfrm>
            <a:off x="643418" y="1825625"/>
            <a:ext cx="7738582" cy="2142097"/>
          </a:xfrm>
        </p:spPr>
        <p:txBody>
          <a:bodyPr>
            <a:normAutofit/>
          </a:bodyPr>
          <a:lstStyle/>
          <a:p>
            <a:r>
              <a:rPr lang="en-US" dirty="0"/>
              <a:t>On this page, view name(s) under Select CIN.  View the list of names.  If there is a match with first and last names, DOB, gender, and SSN, if available, then click the button next to the matching name. Click </a:t>
            </a:r>
            <a:r>
              <a:rPr lang="en-US" b="1" dirty="0"/>
              <a:t>Save and Continue</a:t>
            </a:r>
            <a:r>
              <a:rPr lang="en-US" dirty="0"/>
              <a:t> button to continue processing. To avoid creating a duplicate CIN for the same person, carefully review this screen. If a  duplicate CIN is created, it may cause an issue getting claims paid.</a:t>
            </a:r>
          </a:p>
          <a:p>
            <a:endParaRPr lang="en-US" dirty="0"/>
          </a:p>
        </p:txBody>
      </p:sp>
      <p:sp>
        <p:nvSpPr>
          <p:cNvPr id="14" name="Slide Number Placeholder 13">
            <a:extLst>
              <a:ext uri="{FF2B5EF4-FFF2-40B4-BE49-F238E27FC236}">
                <a16:creationId xmlns:a16="http://schemas.microsoft.com/office/drawing/2014/main" id="{175264C5-EC75-83EA-ED83-C42E741A3E68}"/>
              </a:ext>
            </a:extLst>
          </p:cNvPr>
          <p:cNvSpPr>
            <a:spLocks noGrp="1"/>
          </p:cNvSpPr>
          <p:nvPr>
            <p:ph type="sldNum" sz="quarter" idx="12"/>
          </p:nvPr>
        </p:nvSpPr>
        <p:spPr/>
        <p:txBody>
          <a:bodyPr/>
          <a:lstStyle/>
          <a:p>
            <a:fld id="{060017E3-0CEB-4BA9-92AF-EFA2BF5396E5}" type="slidenum">
              <a:rPr lang="en-US" smtClean="0"/>
              <a:t>73</a:t>
            </a:fld>
            <a:endParaRPr lang="en-US" dirty="0"/>
          </a:p>
        </p:txBody>
      </p:sp>
      <p:pic>
        <p:nvPicPr>
          <p:cNvPr id="5" name="Picture 4">
            <a:extLst>
              <a:ext uri="{FF2B5EF4-FFF2-40B4-BE49-F238E27FC236}">
                <a16:creationId xmlns:a16="http://schemas.microsoft.com/office/drawing/2014/main" id="{94B02F7E-BB27-811D-350E-29FA5D2749E4}"/>
              </a:ext>
            </a:extLst>
          </p:cNvPr>
          <p:cNvPicPr>
            <a:picLocks noChangeAspect="1"/>
          </p:cNvPicPr>
          <p:nvPr/>
        </p:nvPicPr>
        <p:blipFill>
          <a:blip r:embed="rId4"/>
          <a:stretch>
            <a:fillRect/>
          </a:stretch>
        </p:blipFill>
        <p:spPr>
          <a:xfrm>
            <a:off x="1752600" y="4039161"/>
            <a:ext cx="6233968" cy="2525152"/>
          </a:xfrm>
          <a:prstGeom prst="rect">
            <a:avLst/>
          </a:prstGeom>
        </p:spPr>
      </p:pic>
    </p:spTree>
    <p:custDataLst>
      <p:tags r:id="rId1"/>
    </p:custDataLst>
    <p:extLst>
      <p:ext uri="{BB962C8B-B14F-4D97-AF65-F5344CB8AC3E}">
        <p14:creationId xmlns:p14="http://schemas.microsoft.com/office/powerpoint/2010/main" val="80991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F363E4-A09E-1F17-E4BE-4A7B2CAABB68}"/>
              </a:ext>
            </a:extLst>
          </p:cNvPr>
          <p:cNvPicPr>
            <a:picLocks noChangeAspect="1"/>
          </p:cNvPicPr>
          <p:nvPr/>
        </p:nvPicPr>
        <p:blipFill rotWithShape="1">
          <a:blip r:embed="rId4"/>
          <a:srcRect r="8656"/>
          <a:stretch/>
        </p:blipFill>
        <p:spPr>
          <a:xfrm>
            <a:off x="3332019" y="1371600"/>
            <a:ext cx="5351563" cy="3377925"/>
          </a:xfrm>
          <a:prstGeom prst="rect">
            <a:avLst/>
          </a:prstGeom>
        </p:spPr>
      </p:pic>
      <p:sp>
        <p:nvSpPr>
          <p:cNvPr id="5" name="Title 4">
            <a:extLst>
              <a:ext uri="{FF2B5EF4-FFF2-40B4-BE49-F238E27FC236}">
                <a16:creationId xmlns:a16="http://schemas.microsoft.com/office/drawing/2014/main" id="{A5CDF538-D351-A082-FECC-28D461BD4ED7}"/>
              </a:ext>
            </a:extLst>
          </p:cNvPr>
          <p:cNvSpPr>
            <a:spLocks noGrp="1"/>
          </p:cNvSpPr>
          <p:nvPr>
            <p:ph type="title"/>
          </p:nvPr>
        </p:nvSpPr>
        <p:spPr/>
        <p:txBody>
          <a:bodyPr/>
          <a:lstStyle/>
          <a:p>
            <a:r>
              <a:rPr lang="en-US" b="1" dirty="0"/>
              <a:t>Tip: Want to apply for ongoing Medicaid? </a:t>
            </a:r>
          </a:p>
        </p:txBody>
      </p:sp>
      <p:sp>
        <p:nvSpPr>
          <p:cNvPr id="6" name="Content Placeholder 5">
            <a:extLst>
              <a:ext uri="{FF2B5EF4-FFF2-40B4-BE49-F238E27FC236}">
                <a16:creationId xmlns:a16="http://schemas.microsoft.com/office/drawing/2014/main" id="{148981AB-2819-A7C0-F2A1-4B3CECE591A7}"/>
              </a:ext>
            </a:extLst>
          </p:cNvPr>
          <p:cNvSpPr>
            <a:spLocks noGrp="1"/>
          </p:cNvSpPr>
          <p:nvPr>
            <p:ph sz="half" idx="1"/>
          </p:nvPr>
        </p:nvSpPr>
        <p:spPr>
          <a:xfrm>
            <a:off x="643419" y="1825625"/>
            <a:ext cx="2709382" cy="3878710"/>
          </a:xfrm>
        </p:spPr>
        <p:txBody>
          <a:bodyPr/>
          <a:lstStyle/>
          <a:p>
            <a:r>
              <a:rPr lang="en-US" dirty="0"/>
              <a:t>This question is mandatory for all applicants.</a:t>
            </a:r>
          </a:p>
          <a:p>
            <a:r>
              <a:rPr lang="en-US" b="1" dirty="0">
                <a:solidFill>
                  <a:schemeClr val="accent4"/>
                </a:solidFill>
              </a:rPr>
              <a:t>Important</a:t>
            </a:r>
            <a:r>
              <a:rPr lang="en-US" dirty="0"/>
              <a:t>: If an approved PE Application is processed for ongoing Medicaid benefits and does not meet the eligibility requirements, the PE ends immediately. </a:t>
            </a:r>
          </a:p>
        </p:txBody>
      </p:sp>
      <p:sp>
        <p:nvSpPr>
          <p:cNvPr id="15" name="Slide Number Placeholder 14">
            <a:extLst>
              <a:ext uri="{FF2B5EF4-FFF2-40B4-BE49-F238E27FC236}">
                <a16:creationId xmlns:a16="http://schemas.microsoft.com/office/drawing/2014/main" id="{61705FFA-025A-84A6-79EB-A16646EDEA51}"/>
              </a:ext>
            </a:extLst>
          </p:cNvPr>
          <p:cNvSpPr>
            <a:spLocks noGrp="1"/>
          </p:cNvSpPr>
          <p:nvPr>
            <p:ph type="sldNum" sz="quarter" idx="12"/>
          </p:nvPr>
        </p:nvSpPr>
        <p:spPr/>
        <p:txBody>
          <a:bodyPr/>
          <a:lstStyle/>
          <a:p>
            <a:fld id="{060017E3-0CEB-4BA9-92AF-EFA2BF5396E5}" type="slidenum">
              <a:rPr lang="en-US" smtClean="0"/>
              <a:t>74</a:t>
            </a:fld>
            <a:endParaRPr lang="en-US" dirty="0"/>
          </a:p>
        </p:txBody>
      </p:sp>
      <p:sp>
        <p:nvSpPr>
          <p:cNvPr id="14" name="Rectangle: Rounded Corners 13">
            <a:extLst>
              <a:ext uri="{FF2B5EF4-FFF2-40B4-BE49-F238E27FC236}">
                <a16:creationId xmlns:a16="http://schemas.microsoft.com/office/drawing/2014/main" id="{12807202-87E7-49D6-AD06-249A79E493A2}"/>
              </a:ext>
            </a:extLst>
          </p:cNvPr>
          <p:cNvSpPr/>
          <p:nvPr/>
        </p:nvSpPr>
        <p:spPr>
          <a:xfrm>
            <a:off x="3860915" y="3547630"/>
            <a:ext cx="4312244" cy="28507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03306536-02F4-9519-6FE9-8ABC1F09CA23}"/>
              </a:ext>
            </a:extLst>
          </p:cNvPr>
          <p:cNvPicPr>
            <a:picLocks noChangeAspect="1"/>
          </p:cNvPicPr>
          <p:nvPr/>
        </p:nvPicPr>
        <p:blipFill>
          <a:blip r:embed="rId5"/>
          <a:stretch>
            <a:fillRect/>
          </a:stretch>
        </p:blipFill>
        <p:spPr>
          <a:xfrm>
            <a:off x="3611830" y="5081587"/>
            <a:ext cx="4743450" cy="809625"/>
          </a:xfrm>
          <a:prstGeom prst="rect">
            <a:avLst/>
          </a:prstGeom>
          <a:ln>
            <a:solidFill>
              <a:srgbClr val="C00000"/>
            </a:solidFill>
          </a:ln>
        </p:spPr>
      </p:pic>
      <p:cxnSp>
        <p:nvCxnSpPr>
          <p:cNvPr id="16" name="Straight Arrow Connector 15">
            <a:extLst>
              <a:ext uri="{FF2B5EF4-FFF2-40B4-BE49-F238E27FC236}">
                <a16:creationId xmlns:a16="http://schemas.microsoft.com/office/drawing/2014/main" id="{9FBE2C83-61A8-D5EC-9B1F-6546175C6401}"/>
              </a:ext>
            </a:extLst>
          </p:cNvPr>
          <p:cNvCxnSpPr>
            <a:cxnSpLocks/>
          </p:cNvCxnSpPr>
          <p:nvPr/>
        </p:nvCxnSpPr>
        <p:spPr>
          <a:xfrm flipH="1">
            <a:off x="7162800" y="3732748"/>
            <a:ext cx="632931" cy="14819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61790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72BD23-386F-01AB-175A-D4C52AEA0147}"/>
              </a:ext>
            </a:extLst>
          </p:cNvPr>
          <p:cNvSpPr>
            <a:spLocks noGrp="1"/>
          </p:cNvSpPr>
          <p:nvPr>
            <p:ph type="title"/>
          </p:nvPr>
        </p:nvSpPr>
        <p:spPr/>
        <p:txBody>
          <a:bodyPr/>
          <a:lstStyle/>
          <a:p>
            <a:r>
              <a:rPr lang="en-US" b="1" dirty="0"/>
              <a:t>Background Information</a:t>
            </a:r>
          </a:p>
        </p:txBody>
      </p:sp>
      <p:sp>
        <p:nvSpPr>
          <p:cNvPr id="10" name="Content Placeholder 9">
            <a:extLst>
              <a:ext uri="{FF2B5EF4-FFF2-40B4-BE49-F238E27FC236}">
                <a16:creationId xmlns:a16="http://schemas.microsoft.com/office/drawing/2014/main" id="{A8B3C373-EDFF-8F71-58FD-3D141595260B}"/>
              </a:ext>
            </a:extLst>
          </p:cNvPr>
          <p:cNvSpPr>
            <a:spLocks noGrp="1"/>
          </p:cNvSpPr>
          <p:nvPr>
            <p:ph sz="half" idx="1"/>
          </p:nvPr>
        </p:nvSpPr>
        <p:spPr>
          <a:xfrm>
            <a:off x="457200" y="1825625"/>
            <a:ext cx="3581399" cy="3878710"/>
          </a:xfrm>
        </p:spPr>
        <p:txBody>
          <a:bodyPr>
            <a:normAutofit lnSpcReduction="10000"/>
          </a:bodyPr>
          <a:lstStyle/>
          <a:p>
            <a:r>
              <a:rPr lang="en-US" dirty="0"/>
              <a:t>Static text is displayed under ‘Are you a resident of Iowa’ question. This description helps answer the question correctly.              </a:t>
            </a:r>
          </a:p>
          <a:p>
            <a:r>
              <a:rPr lang="en-US" dirty="0"/>
              <a:t>This page uses dynamic questions that may open up  more fields. One example is </a:t>
            </a:r>
            <a:r>
              <a:rPr lang="en-US" dirty="0">
                <a:solidFill>
                  <a:schemeClr val="accent1"/>
                </a:solidFill>
              </a:rPr>
              <a:t>Were you born in the U.S.? </a:t>
            </a:r>
            <a:r>
              <a:rPr lang="en-US" dirty="0"/>
              <a:t>which may open additional fields, making it a question that is required for accurate PE Determination results.</a:t>
            </a:r>
          </a:p>
          <a:p>
            <a:endParaRPr lang="en-US" dirty="0"/>
          </a:p>
        </p:txBody>
      </p:sp>
      <p:sp>
        <p:nvSpPr>
          <p:cNvPr id="22" name="Slide Number Placeholder 21">
            <a:extLst>
              <a:ext uri="{FF2B5EF4-FFF2-40B4-BE49-F238E27FC236}">
                <a16:creationId xmlns:a16="http://schemas.microsoft.com/office/drawing/2014/main" id="{7A5B3666-E9D4-D095-6404-FCC7FAB7EF49}"/>
              </a:ext>
            </a:extLst>
          </p:cNvPr>
          <p:cNvSpPr>
            <a:spLocks noGrp="1"/>
          </p:cNvSpPr>
          <p:nvPr>
            <p:ph type="sldNum" sz="quarter" idx="12"/>
          </p:nvPr>
        </p:nvSpPr>
        <p:spPr/>
        <p:txBody>
          <a:bodyPr/>
          <a:lstStyle/>
          <a:p>
            <a:fld id="{060017E3-0CEB-4BA9-92AF-EFA2BF5396E5}" type="slidenum">
              <a:rPr lang="en-US" smtClean="0"/>
              <a:t>75</a:t>
            </a:fld>
            <a:endParaRPr lang="en-US" dirty="0"/>
          </a:p>
        </p:txBody>
      </p:sp>
      <p:pic>
        <p:nvPicPr>
          <p:cNvPr id="5" name="Picture 4">
            <a:extLst>
              <a:ext uri="{FF2B5EF4-FFF2-40B4-BE49-F238E27FC236}">
                <a16:creationId xmlns:a16="http://schemas.microsoft.com/office/drawing/2014/main" id="{97E95BD8-F4B7-3680-8B0D-638C6A8C9448}"/>
              </a:ext>
            </a:extLst>
          </p:cNvPr>
          <p:cNvPicPr>
            <a:picLocks noChangeAspect="1"/>
          </p:cNvPicPr>
          <p:nvPr/>
        </p:nvPicPr>
        <p:blipFill>
          <a:blip r:embed="rId4"/>
          <a:stretch>
            <a:fillRect/>
          </a:stretch>
        </p:blipFill>
        <p:spPr>
          <a:xfrm>
            <a:off x="4130999" y="1690689"/>
            <a:ext cx="4555801" cy="3795495"/>
          </a:xfrm>
          <a:prstGeom prst="rect">
            <a:avLst/>
          </a:prstGeom>
        </p:spPr>
      </p:pic>
      <p:sp>
        <p:nvSpPr>
          <p:cNvPr id="21" name="Rectangle: Rounded Corners 20">
            <a:extLst>
              <a:ext uri="{FF2B5EF4-FFF2-40B4-BE49-F238E27FC236}">
                <a16:creationId xmlns:a16="http://schemas.microsoft.com/office/drawing/2014/main" id="{4B5ADDCD-9F42-AA87-368A-2C00C933077B}"/>
              </a:ext>
            </a:extLst>
          </p:cNvPr>
          <p:cNvSpPr/>
          <p:nvPr/>
        </p:nvSpPr>
        <p:spPr>
          <a:xfrm>
            <a:off x="4419600" y="4114801"/>
            <a:ext cx="3581400" cy="105251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942971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49271D-4B15-8F0D-0E7A-D1F197B967A9}"/>
              </a:ext>
            </a:extLst>
          </p:cNvPr>
          <p:cNvSpPr>
            <a:spLocks noGrp="1"/>
          </p:cNvSpPr>
          <p:nvPr>
            <p:ph type="title"/>
          </p:nvPr>
        </p:nvSpPr>
        <p:spPr/>
        <p:txBody>
          <a:bodyPr/>
          <a:lstStyle/>
          <a:p>
            <a:r>
              <a:rPr lang="en-US" b="1" dirty="0"/>
              <a:t>Background Information</a:t>
            </a:r>
          </a:p>
        </p:txBody>
      </p:sp>
      <p:sp>
        <p:nvSpPr>
          <p:cNvPr id="7" name="Content Placeholder 6">
            <a:extLst>
              <a:ext uri="{FF2B5EF4-FFF2-40B4-BE49-F238E27FC236}">
                <a16:creationId xmlns:a16="http://schemas.microsoft.com/office/drawing/2014/main" id="{823127E2-C921-8C1F-AE62-DF9E9AD4CE32}"/>
              </a:ext>
            </a:extLst>
          </p:cNvPr>
          <p:cNvSpPr>
            <a:spLocks noGrp="1"/>
          </p:cNvSpPr>
          <p:nvPr>
            <p:ph sz="half" idx="1"/>
          </p:nvPr>
        </p:nvSpPr>
        <p:spPr>
          <a:xfrm>
            <a:off x="319570" y="1825624"/>
            <a:ext cx="3719030" cy="4194175"/>
          </a:xfrm>
        </p:spPr>
        <p:txBody>
          <a:bodyPr>
            <a:normAutofit lnSpcReduction="10000"/>
          </a:bodyPr>
          <a:lstStyle/>
          <a:p>
            <a:r>
              <a:rPr lang="en-US" dirty="0"/>
              <a:t>When </a:t>
            </a:r>
            <a:r>
              <a:rPr lang="en-US" b="1" dirty="0"/>
              <a:t>Spanish</a:t>
            </a:r>
            <a:r>
              <a:rPr lang="en-US" dirty="0"/>
              <a:t> is selected as the response to the question </a:t>
            </a:r>
            <a:r>
              <a:rPr lang="en-US" b="1" dirty="0"/>
              <a:t>‘What is your preferred language?’ </a:t>
            </a:r>
            <a:r>
              <a:rPr lang="en-US" dirty="0"/>
              <a:t>for the Primary Applicant, the NOA that is generated in MPEP after determining PE results will be a Spanish/English version. </a:t>
            </a:r>
          </a:p>
          <a:p>
            <a:r>
              <a:rPr lang="en-US" dirty="0"/>
              <a:t>The NOA will first include the Spanish version of the NOA, then a page that says ‘THIS PAGE IS INTENTIONALLY LEFT BLANK’, followed by the English version of the NOA.</a:t>
            </a:r>
          </a:p>
          <a:p>
            <a:endParaRPr lang="en-US" dirty="0"/>
          </a:p>
        </p:txBody>
      </p:sp>
      <p:sp>
        <p:nvSpPr>
          <p:cNvPr id="15" name="Slide Number Placeholder 14">
            <a:extLst>
              <a:ext uri="{FF2B5EF4-FFF2-40B4-BE49-F238E27FC236}">
                <a16:creationId xmlns:a16="http://schemas.microsoft.com/office/drawing/2014/main" id="{BF97EE3B-8983-825A-4EF3-2E43E93731E1}"/>
              </a:ext>
            </a:extLst>
          </p:cNvPr>
          <p:cNvSpPr>
            <a:spLocks noGrp="1"/>
          </p:cNvSpPr>
          <p:nvPr>
            <p:ph type="sldNum" sz="quarter" idx="12"/>
          </p:nvPr>
        </p:nvSpPr>
        <p:spPr/>
        <p:txBody>
          <a:bodyPr/>
          <a:lstStyle/>
          <a:p>
            <a:fld id="{060017E3-0CEB-4BA9-92AF-EFA2BF5396E5}" type="slidenum">
              <a:rPr lang="en-US" smtClean="0"/>
              <a:t>76</a:t>
            </a:fld>
            <a:endParaRPr lang="en-US" dirty="0"/>
          </a:p>
        </p:txBody>
      </p:sp>
      <p:pic>
        <p:nvPicPr>
          <p:cNvPr id="9" name="Picture 8">
            <a:extLst>
              <a:ext uri="{FF2B5EF4-FFF2-40B4-BE49-F238E27FC236}">
                <a16:creationId xmlns:a16="http://schemas.microsoft.com/office/drawing/2014/main" id="{6B306CB8-C30C-8993-E087-02DB0B205614}"/>
              </a:ext>
            </a:extLst>
          </p:cNvPr>
          <p:cNvPicPr>
            <a:picLocks noChangeAspect="1"/>
          </p:cNvPicPr>
          <p:nvPr/>
        </p:nvPicPr>
        <p:blipFill>
          <a:blip r:embed="rId4"/>
          <a:stretch>
            <a:fillRect/>
          </a:stretch>
        </p:blipFill>
        <p:spPr>
          <a:xfrm>
            <a:off x="4026770" y="1639491"/>
            <a:ext cx="4615347" cy="4368867"/>
          </a:xfrm>
          <a:prstGeom prst="rect">
            <a:avLst/>
          </a:prstGeom>
        </p:spPr>
      </p:pic>
      <p:sp>
        <p:nvSpPr>
          <p:cNvPr id="13" name="Rectangle: Rounded Corners 12">
            <a:extLst>
              <a:ext uri="{FF2B5EF4-FFF2-40B4-BE49-F238E27FC236}">
                <a16:creationId xmlns:a16="http://schemas.microsoft.com/office/drawing/2014/main" id="{81E77DC3-479B-B6C4-7EEC-08B03E5222D4}"/>
              </a:ext>
            </a:extLst>
          </p:cNvPr>
          <p:cNvSpPr/>
          <p:nvPr/>
        </p:nvSpPr>
        <p:spPr>
          <a:xfrm>
            <a:off x="4407938" y="5105400"/>
            <a:ext cx="3974062" cy="533399"/>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117463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C50B-BD86-C66B-9B9F-41C1B985511A}"/>
              </a:ext>
            </a:extLst>
          </p:cNvPr>
          <p:cNvSpPr>
            <a:spLocks noGrp="1"/>
          </p:cNvSpPr>
          <p:nvPr>
            <p:ph type="title"/>
          </p:nvPr>
        </p:nvSpPr>
        <p:spPr/>
        <p:txBody>
          <a:bodyPr/>
          <a:lstStyle/>
          <a:p>
            <a:r>
              <a:rPr lang="en-US" b="1" dirty="0"/>
              <a:t>Background Information</a:t>
            </a:r>
          </a:p>
        </p:txBody>
      </p:sp>
      <p:sp>
        <p:nvSpPr>
          <p:cNvPr id="3" name="Content Placeholder 2">
            <a:extLst>
              <a:ext uri="{FF2B5EF4-FFF2-40B4-BE49-F238E27FC236}">
                <a16:creationId xmlns:a16="http://schemas.microsoft.com/office/drawing/2014/main" id="{BE7F4E14-E9BD-2F82-DF0F-AFD84A8D1FB2}"/>
              </a:ext>
            </a:extLst>
          </p:cNvPr>
          <p:cNvSpPr>
            <a:spLocks noGrp="1"/>
          </p:cNvSpPr>
          <p:nvPr>
            <p:ph sz="half" idx="1"/>
          </p:nvPr>
        </p:nvSpPr>
        <p:spPr>
          <a:xfrm>
            <a:off x="643419" y="1825625"/>
            <a:ext cx="3395182" cy="3878710"/>
          </a:xfrm>
        </p:spPr>
        <p:txBody>
          <a:bodyPr>
            <a:normAutofit lnSpcReduction="10000"/>
          </a:bodyPr>
          <a:lstStyle/>
          <a:p>
            <a:r>
              <a:rPr lang="en-US" b="1" dirty="0"/>
              <a:t>Tip: Were you born in the U.S.?</a:t>
            </a:r>
          </a:p>
          <a:p>
            <a:r>
              <a:rPr lang="en-US" dirty="0"/>
              <a:t>To receive correct PE determination, it is required to answer this question. Additional fields display with an answer of ‘No’.  One additional question is  Do you have eligible immigration status?  The Federal Government has a website on Immigration Status and Eligibility. (see next slide)</a:t>
            </a:r>
          </a:p>
          <a:p>
            <a:endParaRPr lang="en-US" dirty="0"/>
          </a:p>
        </p:txBody>
      </p:sp>
      <p:sp>
        <p:nvSpPr>
          <p:cNvPr id="13" name="Slide Number Placeholder 12">
            <a:extLst>
              <a:ext uri="{FF2B5EF4-FFF2-40B4-BE49-F238E27FC236}">
                <a16:creationId xmlns:a16="http://schemas.microsoft.com/office/drawing/2014/main" id="{DB67D259-CFDF-40F3-0AFC-A26C0F2AD5C2}"/>
              </a:ext>
            </a:extLst>
          </p:cNvPr>
          <p:cNvSpPr>
            <a:spLocks noGrp="1"/>
          </p:cNvSpPr>
          <p:nvPr>
            <p:ph type="sldNum" sz="quarter" idx="12"/>
          </p:nvPr>
        </p:nvSpPr>
        <p:spPr/>
        <p:txBody>
          <a:bodyPr/>
          <a:lstStyle/>
          <a:p>
            <a:fld id="{060017E3-0CEB-4BA9-92AF-EFA2BF5396E5}" type="slidenum">
              <a:rPr lang="en-US" smtClean="0"/>
              <a:t>77</a:t>
            </a:fld>
            <a:endParaRPr lang="en-US" dirty="0"/>
          </a:p>
        </p:txBody>
      </p:sp>
      <p:pic>
        <p:nvPicPr>
          <p:cNvPr id="7" name="Picture 6">
            <a:extLst>
              <a:ext uri="{FF2B5EF4-FFF2-40B4-BE49-F238E27FC236}">
                <a16:creationId xmlns:a16="http://schemas.microsoft.com/office/drawing/2014/main" id="{2C88223E-2F77-F7A0-111A-31367D35D55E}"/>
              </a:ext>
            </a:extLst>
          </p:cNvPr>
          <p:cNvPicPr>
            <a:picLocks noChangeAspect="1"/>
          </p:cNvPicPr>
          <p:nvPr/>
        </p:nvPicPr>
        <p:blipFill>
          <a:blip r:embed="rId4"/>
          <a:stretch>
            <a:fillRect/>
          </a:stretch>
        </p:blipFill>
        <p:spPr>
          <a:xfrm>
            <a:off x="3998938" y="1235074"/>
            <a:ext cx="4795277" cy="5257800"/>
          </a:xfrm>
          <a:prstGeom prst="rect">
            <a:avLst/>
          </a:prstGeom>
        </p:spPr>
      </p:pic>
      <p:sp>
        <p:nvSpPr>
          <p:cNvPr id="12" name="Rectangle: Rounded Corners 11">
            <a:extLst>
              <a:ext uri="{FF2B5EF4-FFF2-40B4-BE49-F238E27FC236}">
                <a16:creationId xmlns:a16="http://schemas.microsoft.com/office/drawing/2014/main" id="{89D1A6C6-A8B3-B52F-37B6-5FF2E0D84F50}"/>
              </a:ext>
            </a:extLst>
          </p:cNvPr>
          <p:cNvSpPr/>
          <p:nvPr/>
        </p:nvSpPr>
        <p:spPr>
          <a:xfrm>
            <a:off x="4114800" y="6047800"/>
            <a:ext cx="3733800" cy="37291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886403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3DEE2-F459-4985-A3F2-F8B6D1094A86}"/>
              </a:ext>
            </a:extLst>
          </p:cNvPr>
          <p:cNvSpPr>
            <a:spLocks noGrp="1"/>
          </p:cNvSpPr>
          <p:nvPr>
            <p:ph type="title"/>
          </p:nvPr>
        </p:nvSpPr>
        <p:spPr/>
        <p:txBody>
          <a:bodyPr/>
          <a:lstStyle/>
          <a:p>
            <a:r>
              <a:rPr lang="en-US" b="1" dirty="0"/>
              <a:t>Immigration Status</a:t>
            </a:r>
          </a:p>
        </p:txBody>
      </p:sp>
      <p:sp>
        <p:nvSpPr>
          <p:cNvPr id="4" name="Content Placeholder 3">
            <a:extLst>
              <a:ext uri="{FF2B5EF4-FFF2-40B4-BE49-F238E27FC236}">
                <a16:creationId xmlns:a16="http://schemas.microsoft.com/office/drawing/2014/main" id="{48886119-6D0D-43C4-38DE-9B356E9A9DB0}"/>
              </a:ext>
            </a:extLst>
          </p:cNvPr>
          <p:cNvSpPr>
            <a:spLocks noGrp="1"/>
          </p:cNvSpPr>
          <p:nvPr>
            <p:ph idx="1"/>
          </p:nvPr>
        </p:nvSpPr>
        <p:spPr>
          <a:xfrm>
            <a:off x="628650" y="1465371"/>
            <a:ext cx="7886700" cy="2119311"/>
          </a:xfrm>
        </p:spPr>
        <p:txBody>
          <a:bodyPr>
            <a:normAutofit fontScale="92500" lnSpcReduction="20000"/>
          </a:bodyPr>
          <a:lstStyle/>
          <a:p>
            <a:r>
              <a:rPr lang="en-US" dirty="0"/>
              <a:t>For Adults, see the list under the heading ‘Immigrants and Medicaid &amp; CHIP’ at </a:t>
            </a:r>
            <a:r>
              <a:rPr lang="en-US" dirty="0">
                <a:hlinkClick r:id="rId4"/>
              </a:rPr>
              <a:t>https://www.healthcare.gov/immigrants/lawfully-present-immigrants/</a:t>
            </a:r>
            <a:r>
              <a:rPr lang="en-US" dirty="0"/>
              <a:t> </a:t>
            </a:r>
          </a:p>
          <a:p>
            <a:r>
              <a:rPr lang="en-US" dirty="0"/>
              <a:t>For Children, see the list under the heading ‘Immigrants with the following statuses qualify to use the Marketplace’ at </a:t>
            </a:r>
            <a:r>
              <a:rPr lang="en-US" dirty="0">
                <a:hlinkClick r:id="rId5"/>
              </a:rPr>
              <a:t>https://www.healthcare.gov/immigrants/immigration-status/</a:t>
            </a:r>
            <a:r>
              <a:rPr lang="en-US" dirty="0"/>
              <a:t> </a:t>
            </a:r>
          </a:p>
          <a:p>
            <a:r>
              <a:rPr lang="en-US" dirty="0"/>
              <a:t>For Children, see the list under the heading ‘Immigrants with the following statuses qualify to use the Marketplace’ at </a:t>
            </a:r>
            <a:r>
              <a:rPr lang="en-US" dirty="0">
                <a:hlinkClick r:id="rId5"/>
              </a:rPr>
              <a:t>https://www.healthcare.gov/immigrants/immigration-status/</a:t>
            </a:r>
            <a:r>
              <a:rPr lang="en-US" dirty="0"/>
              <a:t> </a:t>
            </a:r>
          </a:p>
          <a:p>
            <a:endParaRPr lang="en-US" dirty="0"/>
          </a:p>
          <a:p>
            <a:endParaRPr lang="en-US" dirty="0"/>
          </a:p>
          <a:p>
            <a:endParaRPr lang="en-US" dirty="0"/>
          </a:p>
        </p:txBody>
      </p:sp>
      <p:sp>
        <p:nvSpPr>
          <p:cNvPr id="9" name="Slide Number Placeholder 8">
            <a:extLst>
              <a:ext uri="{FF2B5EF4-FFF2-40B4-BE49-F238E27FC236}">
                <a16:creationId xmlns:a16="http://schemas.microsoft.com/office/drawing/2014/main" id="{18D8148A-0331-08D7-1185-912D4D3D9560}"/>
              </a:ext>
            </a:extLst>
          </p:cNvPr>
          <p:cNvSpPr>
            <a:spLocks noGrp="1"/>
          </p:cNvSpPr>
          <p:nvPr>
            <p:ph type="sldNum" sz="quarter" idx="12"/>
          </p:nvPr>
        </p:nvSpPr>
        <p:spPr/>
        <p:txBody>
          <a:bodyPr/>
          <a:lstStyle/>
          <a:p>
            <a:fld id="{060017E3-0CEB-4BA9-92AF-EFA2BF5396E5}" type="slidenum">
              <a:rPr lang="en-US" smtClean="0"/>
              <a:t>78</a:t>
            </a:fld>
            <a:endParaRPr lang="en-US" dirty="0"/>
          </a:p>
        </p:txBody>
      </p:sp>
      <p:pic>
        <p:nvPicPr>
          <p:cNvPr id="6" name="Picture 5">
            <a:extLst>
              <a:ext uri="{FF2B5EF4-FFF2-40B4-BE49-F238E27FC236}">
                <a16:creationId xmlns:a16="http://schemas.microsoft.com/office/drawing/2014/main" id="{97CD421C-4320-7999-B4DD-8A5925DA959F}"/>
              </a:ext>
            </a:extLst>
          </p:cNvPr>
          <p:cNvPicPr>
            <a:picLocks noChangeAspect="1"/>
          </p:cNvPicPr>
          <p:nvPr/>
        </p:nvPicPr>
        <p:blipFill>
          <a:blip r:embed="rId6"/>
          <a:stretch>
            <a:fillRect/>
          </a:stretch>
        </p:blipFill>
        <p:spPr>
          <a:xfrm>
            <a:off x="934628" y="3484337"/>
            <a:ext cx="4648200" cy="2401180"/>
          </a:xfrm>
          <a:prstGeom prst="rect">
            <a:avLst/>
          </a:prstGeom>
        </p:spPr>
      </p:pic>
      <p:pic>
        <p:nvPicPr>
          <p:cNvPr id="5" name="Picture 3">
            <a:extLst>
              <a:ext uri="{FF2B5EF4-FFF2-40B4-BE49-F238E27FC236}">
                <a16:creationId xmlns:a16="http://schemas.microsoft.com/office/drawing/2014/main" id="{F3FE705B-0C01-CEBB-CFE2-A6E3644C0F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8803"/>
          <a:stretch/>
        </p:blipFill>
        <p:spPr bwMode="auto">
          <a:xfrm>
            <a:off x="2205979" y="4959091"/>
            <a:ext cx="6003393" cy="139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26328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E8FA0B-235F-506B-9438-CFFA0AA7AAB9}"/>
              </a:ext>
            </a:extLst>
          </p:cNvPr>
          <p:cNvSpPr>
            <a:spLocks noGrp="1"/>
          </p:cNvSpPr>
          <p:nvPr>
            <p:ph type="title"/>
          </p:nvPr>
        </p:nvSpPr>
        <p:spPr>
          <a:xfrm>
            <a:off x="360758" y="327025"/>
            <a:ext cx="3993358" cy="1630363"/>
          </a:xfrm>
        </p:spPr>
        <p:txBody>
          <a:bodyPr anchor="b">
            <a:normAutofit/>
          </a:bodyPr>
          <a:lstStyle/>
          <a:p>
            <a:r>
              <a:rPr lang="en-US" sz="2600" b="1" dirty="0"/>
              <a:t>Were you born in the U.S. &amp; do you have eligible immigration status?</a:t>
            </a:r>
          </a:p>
        </p:txBody>
      </p:sp>
      <p:sp>
        <p:nvSpPr>
          <p:cNvPr id="6" name="Content Placeholder 5">
            <a:extLst>
              <a:ext uri="{FF2B5EF4-FFF2-40B4-BE49-F238E27FC236}">
                <a16:creationId xmlns:a16="http://schemas.microsoft.com/office/drawing/2014/main" id="{57870EE8-82D5-BAA1-27F5-7AD50F33C539}"/>
              </a:ext>
            </a:extLst>
          </p:cNvPr>
          <p:cNvSpPr>
            <a:spLocks noGrp="1"/>
          </p:cNvSpPr>
          <p:nvPr>
            <p:ph idx="1"/>
          </p:nvPr>
        </p:nvSpPr>
        <p:spPr>
          <a:xfrm>
            <a:off x="360759" y="2286001"/>
            <a:ext cx="3993357" cy="3919538"/>
          </a:xfrm>
        </p:spPr>
        <p:txBody>
          <a:bodyPr anchor="t">
            <a:normAutofit/>
          </a:bodyPr>
          <a:lstStyle/>
          <a:p>
            <a:r>
              <a:rPr lang="en-US" sz="2000" dirty="0"/>
              <a:t>Pregnant Woman Category and BCCT Category will get accurate PE results if these questions are not answered, although this information will be needed if these individuals are applying for ongoing Medicaid.</a:t>
            </a:r>
          </a:p>
        </p:txBody>
      </p:sp>
      <p:pic>
        <p:nvPicPr>
          <p:cNvPr id="20" name="Picture 19" descr="Two people sitting on a couch&#10;&#10;Description automatically generated with medium confidence">
            <a:extLst>
              <a:ext uri="{FF2B5EF4-FFF2-40B4-BE49-F238E27FC236}">
                <a16:creationId xmlns:a16="http://schemas.microsoft.com/office/drawing/2014/main" id="{9D091E21-F672-EDB4-4B82-3968B9DFA632}"/>
              </a:ext>
            </a:extLst>
          </p:cNvPr>
          <p:cNvPicPr>
            <a:picLocks noChangeAspect="1"/>
          </p:cNvPicPr>
          <p:nvPr/>
        </p:nvPicPr>
        <p:blipFill rotWithShape="1">
          <a:blip r:embed="rId4">
            <a:extLst>
              <a:ext uri="{28A0092B-C50C-407E-A947-70E740481C1C}">
                <a14:useLocalDpi xmlns:a14="http://schemas.microsoft.com/office/drawing/2010/main" val="0"/>
              </a:ext>
            </a:extLst>
          </a:blip>
          <a:srcRect l="14397" r="40145" b="-2"/>
          <a:stretch/>
        </p:blipFill>
        <p:spPr>
          <a:xfrm>
            <a:off x="4474766" y="1"/>
            <a:ext cx="4669234"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9" name="Slide Number Placeholder 8">
            <a:extLst>
              <a:ext uri="{FF2B5EF4-FFF2-40B4-BE49-F238E27FC236}">
                <a16:creationId xmlns:a16="http://schemas.microsoft.com/office/drawing/2014/main" id="{B3853564-0DA0-4934-8691-56F4B4DEDE09}"/>
              </a:ext>
            </a:extLst>
          </p:cNvPr>
          <p:cNvSpPr>
            <a:spLocks noGrp="1"/>
          </p:cNvSpPr>
          <p:nvPr>
            <p:ph type="sldNum" sz="quarter" idx="12"/>
          </p:nvPr>
        </p:nvSpPr>
        <p:spPr>
          <a:xfrm>
            <a:off x="8152209" y="6356350"/>
            <a:ext cx="614390" cy="365125"/>
          </a:xfrm>
        </p:spPr>
        <p:txBody>
          <a:bodyPr>
            <a:normAutofit/>
          </a:bodyPr>
          <a:lstStyle/>
          <a:p>
            <a:pPr>
              <a:spcAft>
                <a:spcPts val="600"/>
              </a:spcAft>
            </a:pPr>
            <a:fld id="{060017E3-0CEB-4BA9-92AF-EFA2BF5396E5}" type="slidenum">
              <a:rPr lang="en-US" sz="1000">
                <a:solidFill>
                  <a:prstClr val="white"/>
                </a:solidFill>
              </a:rPr>
              <a:pPr>
                <a:spcAft>
                  <a:spcPts val="600"/>
                </a:spcAft>
              </a:pPr>
              <a:t>79</a:t>
            </a:fld>
            <a:endParaRPr lang="en-US" sz="1000" dirty="0">
              <a:solidFill>
                <a:prstClr val="white"/>
              </a:solidFill>
            </a:endParaRPr>
          </a:p>
        </p:txBody>
      </p:sp>
    </p:spTree>
    <p:custDataLst>
      <p:tags r:id="rId1"/>
    </p:custDataLst>
    <p:extLst>
      <p:ext uri="{BB962C8B-B14F-4D97-AF65-F5344CB8AC3E}">
        <p14:creationId xmlns:p14="http://schemas.microsoft.com/office/powerpoint/2010/main" val="3778643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7"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9B06EA-16B3-B85B-1450-A8D7D8CBA424}"/>
              </a:ext>
            </a:extLst>
          </p:cNvPr>
          <p:cNvSpPr>
            <a:spLocks noGrp="1"/>
          </p:cNvSpPr>
          <p:nvPr>
            <p:ph type="title"/>
          </p:nvPr>
        </p:nvSpPr>
        <p:spPr>
          <a:xfrm>
            <a:off x="350041" y="586855"/>
            <a:ext cx="2401025" cy="3387497"/>
          </a:xfrm>
        </p:spPr>
        <p:txBody>
          <a:bodyPr anchor="b">
            <a:normAutofit/>
          </a:bodyPr>
          <a:lstStyle/>
          <a:p>
            <a:pPr algn="r"/>
            <a:r>
              <a:rPr lang="en-US" sz="3000" b="1" dirty="0">
                <a:solidFill>
                  <a:srgbClr val="FFFFFF"/>
                </a:solidFill>
              </a:rPr>
              <a:t>Inform the applicant of the following application information: </a:t>
            </a:r>
            <a:br>
              <a:rPr lang="en-US" sz="3000" dirty="0">
                <a:solidFill>
                  <a:srgbClr val="FFFFFF"/>
                </a:solidFill>
              </a:rPr>
            </a:br>
            <a:endParaRPr lang="en-US" sz="3000" dirty="0">
              <a:solidFill>
                <a:srgbClr val="FFFFFF"/>
              </a:solidFill>
            </a:endParaRPr>
          </a:p>
        </p:txBody>
      </p:sp>
      <p:sp>
        <p:nvSpPr>
          <p:cNvPr id="5" name="Content Placeholder 4">
            <a:extLst>
              <a:ext uri="{FF2B5EF4-FFF2-40B4-BE49-F238E27FC236}">
                <a16:creationId xmlns:a16="http://schemas.microsoft.com/office/drawing/2014/main" id="{A4959CD4-0394-F194-040C-08A935B152D4}"/>
              </a:ext>
            </a:extLst>
          </p:cNvPr>
          <p:cNvSpPr>
            <a:spLocks noGrp="1"/>
          </p:cNvSpPr>
          <p:nvPr>
            <p:ph idx="1"/>
          </p:nvPr>
        </p:nvSpPr>
        <p:spPr>
          <a:xfrm>
            <a:off x="3607694" y="649480"/>
            <a:ext cx="4916510" cy="5546047"/>
          </a:xfrm>
        </p:spPr>
        <p:txBody>
          <a:bodyPr anchor="ctr">
            <a:normAutofit/>
          </a:bodyPr>
          <a:lstStyle/>
          <a:p>
            <a:r>
              <a:rPr lang="en-US" sz="1700" dirty="0"/>
              <a:t>All information entered on the application must be known by the applicant to be true</a:t>
            </a:r>
          </a:p>
          <a:p>
            <a:r>
              <a:rPr lang="en-US" sz="1700" dirty="0"/>
              <a:t>An application signature is required and, if information has been falsified, the individual is subject to penalties of perjury</a:t>
            </a:r>
          </a:p>
          <a:p>
            <a:r>
              <a:rPr lang="en-US" sz="1700" dirty="0"/>
              <a:t>After PE determination, applications are automatically forwarded to HHS via MPEP for ongoing Medicaid determination, per client request. Submission of paper documentation to HHS is not needed. </a:t>
            </a:r>
          </a:p>
          <a:p>
            <a:r>
              <a:rPr lang="en-US" sz="1700" dirty="0"/>
              <a:t>All applicants may opt out of applications being processed for ongoing Medicaid benefits</a:t>
            </a:r>
          </a:p>
          <a:p>
            <a:r>
              <a:rPr lang="en-US" sz="1700" dirty="0"/>
              <a:t>For ongoing Medicaid benefits, additional information and verifications may be required (does not impact PE) </a:t>
            </a:r>
          </a:p>
          <a:p>
            <a:r>
              <a:rPr lang="en-US" sz="1700" dirty="0"/>
              <a:t>Medicaid determination ends PE benefits</a:t>
            </a:r>
          </a:p>
          <a:p>
            <a:r>
              <a:rPr lang="en-US" sz="1700" dirty="0"/>
              <a:t>Inform applicant of Iowa Medicaid Estate Recovery Program</a:t>
            </a:r>
          </a:p>
          <a:p>
            <a:r>
              <a:rPr lang="en-US" sz="1700" dirty="0"/>
              <a:t>Provide applicant with a copy of Rights and Responsibilities Comm. 233</a:t>
            </a:r>
          </a:p>
          <a:p>
            <a:endParaRPr lang="en-US" sz="1700" dirty="0"/>
          </a:p>
        </p:txBody>
      </p:sp>
      <p:sp>
        <p:nvSpPr>
          <p:cNvPr id="3" name="Slide Number Placeholder 2">
            <a:extLst>
              <a:ext uri="{FF2B5EF4-FFF2-40B4-BE49-F238E27FC236}">
                <a16:creationId xmlns:a16="http://schemas.microsoft.com/office/drawing/2014/main" id="{B87FDC5A-42E6-4347-2A85-DD656B61C236}"/>
              </a:ext>
            </a:extLst>
          </p:cNvPr>
          <p:cNvSpPr>
            <a:spLocks noGrp="1"/>
          </p:cNvSpPr>
          <p:nvPr>
            <p:ph type="sldNum" sz="quarter" idx="12"/>
          </p:nvPr>
        </p:nvSpPr>
        <p:spPr/>
        <p:txBody>
          <a:bodyPr/>
          <a:lstStyle/>
          <a:p>
            <a:fld id="{060017E3-0CEB-4BA9-92AF-EFA2BF5396E5}" type="slidenum">
              <a:rPr lang="en-US" smtClean="0"/>
              <a:t>8</a:t>
            </a:fld>
            <a:endParaRPr lang="en-US" dirty="0"/>
          </a:p>
        </p:txBody>
      </p:sp>
    </p:spTree>
    <p:custDataLst>
      <p:tags r:id="rId1"/>
    </p:custDataLst>
    <p:extLst>
      <p:ext uri="{BB962C8B-B14F-4D97-AF65-F5344CB8AC3E}">
        <p14:creationId xmlns:p14="http://schemas.microsoft.com/office/powerpoint/2010/main" val="700579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E67712-C4A0-49B5-12CE-107DA3E860D6}"/>
              </a:ext>
            </a:extLst>
          </p:cNvPr>
          <p:cNvSpPr>
            <a:spLocks noGrp="1"/>
          </p:cNvSpPr>
          <p:nvPr>
            <p:ph type="title"/>
          </p:nvPr>
        </p:nvSpPr>
        <p:spPr>
          <a:xfrm>
            <a:off x="360759" y="3752849"/>
            <a:ext cx="2468166" cy="2452687"/>
          </a:xfrm>
        </p:spPr>
        <p:txBody>
          <a:bodyPr anchor="ctr">
            <a:normAutofit/>
          </a:bodyPr>
          <a:lstStyle/>
          <a:p>
            <a:r>
              <a:rPr lang="en-US" sz="2900" b="1" dirty="0"/>
              <a:t>Immigration Status</a:t>
            </a:r>
          </a:p>
        </p:txBody>
      </p:sp>
      <p:pic>
        <p:nvPicPr>
          <p:cNvPr id="6" name="Picture 5" descr="A group of people sitting outside&#10;&#10;Description automatically generated with low confidence">
            <a:extLst>
              <a:ext uri="{FF2B5EF4-FFF2-40B4-BE49-F238E27FC236}">
                <a16:creationId xmlns:a16="http://schemas.microsoft.com/office/drawing/2014/main" id="{4C4C5871-AE5E-82D4-A93A-CC937CD5C5B9}"/>
              </a:ext>
            </a:extLst>
          </p:cNvPr>
          <p:cNvPicPr>
            <a:picLocks noChangeAspect="1"/>
          </p:cNvPicPr>
          <p:nvPr/>
        </p:nvPicPr>
        <p:blipFill rotWithShape="1">
          <a:blip r:embed="rId4">
            <a:extLst>
              <a:ext uri="{28A0092B-C50C-407E-A947-70E740481C1C}">
                <a14:useLocalDpi xmlns:a14="http://schemas.microsoft.com/office/drawing/2010/main" val="0"/>
              </a:ext>
            </a:extLst>
          </a:blip>
          <a:srcRect t="17007" b="2219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1E744A7C-2E94-E175-259F-3AF5306F9D37}"/>
              </a:ext>
            </a:extLst>
          </p:cNvPr>
          <p:cNvSpPr>
            <a:spLocks noGrp="1"/>
          </p:cNvSpPr>
          <p:nvPr>
            <p:ph idx="1"/>
          </p:nvPr>
        </p:nvSpPr>
        <p:spPr>
          <a:xfrm>
            <a:off x="3167986" y="3752850"/>
            <a:ext cx="5614060" cy="2452687"/>
          </a:xfrm>
        </p:spPr>
        <p:txBody>
          <a:bodyPr anchor="ctr">
            <a:normAutofit/>
          </a:bodyPr>
          <a:lstStyle/>
          <a:p>
            <a:r>
              <a:rPr lang="en-US" sz="1600" dirty="0"/>
              <a:t>The PE applicant must attest to being a citizen or having an eligible immigration status. The QE needs to help the applicant understand how to answer the immigration question, but the QE does not need to verify or make the determination of the immigration status. </a:t>
            </a:r>
          </a:p>
        </p:txBody>
      </p:sp>
      <p:sp>
        <p:nvSpPr>
          <p:cNvPr id="5" name="Slide Number Placeholder 4">
            <a:extLst>
              <a:ext uri="{FF2B5EF4-FFF2-40B4-BE49-F238E27FC236}">
                <a16:creationId xmlns:a16="http://schemas.microsoft.com/office/drawing/2014/main" id="{E9ACD56B-ABCB-F754-2476-13FC98D4394B}"/>
              </a:ext>
            </a:extLst>
          </p:cNvPr>
          <p:cNvSpPr>
            <a:spLocks noGrp="1"/>
          </p:cNvSpPr>
          <p:nvPr>
            <p:ph type="sldNum" sz="quarter" idx="12"/>
          </p:nvPr>
        </p:nvSpPr>
        <p:spPr>
          <a:xfrm>
            <a:off x="6648450" y="6356350"/>
            <a:ext cx="2057400" cy="365125"/>
          </a:xfrm>
        </p:spPr>
        <p:txBody>
          <a:bodyPr>
            <a:normAutofit/>
          </a:bodyPr>
          <a:lstStyle/>
          <a:p>
            <a:pPr>
              <a:spcAft>
                <a:spcPts val="600"/>
              </a:spcAft>
            </a:pPr>
            <a:fld id="{060017E3-0CEB-4BA9-92AF-EFA2BF5396E5}" type="slidenum">
              <a:rPr lang="en-US" sz="1000">
                <a:solidFill>
                  <a:schemeClr val="tx1">
                    <a:lumMod val="75000"/>
                    <a:lumOff val="25000"/>
                  </a:schemeClr>
                </a:solidFill>
              </a:rPr>
              <a:pPr>
                <a:spcAft>
                  <a:spcPts val="600"/>
                </a:spcAft>
              </a:pPr>
              <a:t>80</a:t>
            </a:fld>
            <a:endParaRPr lang="en-US" sz="10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884352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7E9A10-51AF-DD28-013B-E1F830780C21}"/>
              </a:ext>
            </a:extLst>
          </p:cNvPr>
          <p:cNvSpPr>
            <a:spLocks noGrp="1"/>
          </p:cNvSpPr>
          <p:nvPr>
            <p:ph type="title"/>
          </p:nvPr>
        </p:nvSpPr>
        <p:spPr>
          <a:xfrm>
            <a:off x="628650" y="76200"/>
            <a:ext cx="7886700" cy="1325563"/>
          </a:xfrm>
        </p:spPr>
        <p:txBody>
          <a:bodyPr/>
          <a:lstStyle/>
          <a:p>
            <a:r>
              <a:rPr lang="en-US" b="1" dirty="0"/>
              <a:t>Do you have eligible immigration status? </a:t>
            </a:r>
          </a:p>
        </p:txBody>
      </p:sp>
      <p:graphicFrame>
        <p:nvGraphicFramePr>
          <p:cNvPr id="10" name="Table 11">
            <a:extLst>
              <a:ext uri="{FF2B5EF4-FFF2-40B4-BE49-F238E27FC236}">
                <a16:creationId xmlns:a16="http://schemas.microsoft.com/office/drawing/2014/main" id="{7C1E75FE-5786-F5B3-BFFA-1A85659A90D0}"/>
              </a:ext>
            </a:extLst>
          </p:cNvPr>
          <p:cNvGraphicFramePr>
            <a:graphicFrameLocks noGrp="1"/>
          </p:cNvGraphicFramePr>
          <p:nvPr>
            <p:ph idx="1"/>
            <p:extLst>
              <p:ext uri="{D42A27DB-BD31-4B8C-83A1-F6EECF244321}">
                <p14:modId xmlns:p14="http://schemas.microsoft.com/office/powerpoint/2010/main" val="1295496745"/>
              </p:ext>
            </p:extLst>
          </p:nvPr>
        </p:nvGraphicFramePr>
        <p:xfrm>
          <a:off x="114300" y="1219200"/>
          <a:ext cx="8915400" cy="4450080"/>
        </p:xfrm>
        <a:graphic>
          <a:graphicData uri="http://schemas.openxmlformats.org/drawingml/2006/table">
            <a:tbl>
              <a:tblPr firstRow="1" bandRow="1">
                <a:tableStyleId>{8799B23B-EC83-4686-B30A-512413B5E67A}</a:tableStyleId>
              </a:tblPr>
              <a:tblGrid>
                <a:gridCol w="5143500">
                  <a:extLst>
                    <a:ext uri="{9D8B030D-6E8A-4147-A177-3AD203B41FA5}">
                      <a16:colId xmlns:a16="http://schemas.microsoft.com/office/drawing/2014/main" val="1802707911"/>
                    </a:ext>
                  </a:extLst>
                </a:gridCol>
                <a:gridCol w="3771900">
                  <a:extLst>
                    <a:ext uri="{9D8B030D-6E8A-4147-A177-3AD203B41FA5}">
                      <a16:colId xmlns:a16="http://schemas.microsoft.com/office/drawing/2014/main" val="2053192594"/>
                    </a:ext>
                  </a:extLst>
                </a:gridCol>
              </a:tblGrid>
              <a:tr h="4419600">
                <a:tc>
                  <a:txBody>
                    <a:bodyPr/>
                    <a:lstStyle/>
                    <a:p>
                      <a:r>
                        <a:rPr lang="en-US" sz="1300" b="1" u="sng" dirty="0">
                          <a:solidFill>
                            <a:schemeClr val="accent3"/>
                          </a:solidFill>
                        </a:rPr>
                        <a:t>YES</a:t>
                      </a:r>
                    </a:p>
                    <a:p>
                      <a:r>
                        <a:rPr lang="en-US" sz="1300" b="1" dirty="0"/>
                        <a:t>Child under 21 lawfully present in U.S.</a:t>
                      </a:r>
                    </a:p>
                    <a:p>
                      <a:r>
                        <a:rPr lang="en-US" sz="1300" b="1" dirty="0"/>
                        <a:t>Asylee </a:t>
                      </a:r>
                    </a:p>
                    <a:p>
                      <a:r>
                        <a:rPr lang="en-US" sz="1300" b="1" dirty="0"/>
                        <a:t>Refugee</a:t>
                      </a:r>
                    </a:p>
                    <a:p>
                      <a:r>
                        <a:rPr lang="en-US" sz="1300" b="1" dirty="0"/>
                        <a:t>Cuban/Haitian Entrant </a:t>
                      </a:r>
                    </a:p>
                    <a:p>
                      <a:r>
                        <a:rPr lang="en-US" sz="1300" b="1" dirty="0"/>
                        <a:t>Conditional entrant granted pre-1980</a:t>
                      </a:r>
                    </a:p>
                    <a:p>
                      <a:r>
                        <a:rPr lang="en-US" sz="1300" b="1" dirty="0"/>
                        <a:t>Trafficking victim </a:t>
                      </a:r>
                      <a:r>
                        <a:rPr lang="en-US" sz="1300" b="0" dirty="0"/>
                        <a:t>and spouse, child, sibling, or parent or person with pending app for trafficking victim visa </a:t>
                      </a:r>
                    </a:p>
                    <a:p>
                      <a:r>
                        <a:rPr lang="en-US" sz="1300" b="1" dirty="0"/>
                        <a:t>Granted withholding of deportation </a:t>
                      </a:r>
                    </a:p>
                    <a:p>
                      <a:r>
                        <a:rPr lang="en-US" sz="1300" b="0" dirty="0"/>
                        <a:t>Tribe: Member of a federally recognized Indian tribe  or American Indian born in Canada</a:t>
                      </a:r>
                    </a:p>
                    <a:p>
                      <a:r>
                        <a:rPr lang="en-US" sz="1300" b="1" dirty="0"/>
                        <a:t>Citizens of Palau, the Marshall Islands, and the Federated States of Micronesia  </a:t>
                      </a:r>
                      <a:br>
                        <a:rPr lang="en-US" sz="1300" b="0" dirty="0"/>
                      </a:br>
                      <a:r>
                        <a:rPr lang="en-US" sz="1300" b="1" dirty="0"/>
                        <a:t>Afghan Evacuees: </a:t>
                      </a:r>
                      <a:r>
                        <a:rPr lang="en-US" sz="1300" b="0" dirty="0"/>
                        <a:t>This includes Afghan Humanitarian Parolees who arrive in the U.S. between July 31, 2021 and September 30, 2022 </a:t>
                      </a:r>
                    </a:p>
                    <a:p>
                      <a:r>
                        <a:rPr lang="en-US" sz="1300" b="0" dirty="0"/>
                        <a:t>(see slide 82 for more info on Afghan evacuees) </a:t>
                      </a:r>
                    </a:p>
                    <a:p>
                      <a:r>
                        <a:rPr lang="en-US" sz="1300" b="1" dirty="0"/>
                        <a:t>Ukrainian Humanitarian Parolees (UHP) and non-Ukrainian individuals </a:t>
                      </a:r>
                      <a:r>
                        <a:rPr lang="en-US" sz="1300" b="0" dirty="0"/>
                        <a:t>who last habitually resided in Ukraine and received humanitarian parole arriving in the U.S. between February 24, 2022 and September 30, 2023, are treated as refugees. They are eligible to receive full Medicaid/CHIP, without a five-year bar, if they meet all other eligibility requirements. (See slide 83 for more info)</a:t>
                      </a:r>
                      <a:endParaRPr lang="en-US" sz="1300" b="1" dirty="0"/>
                    </a:p>
                  </a:txBody>
                  <a:tcPr/>
                </a:tc>
                <a:tc>
                  <a:txBody>
                    <a:bodyPr/>
                    <a:lstStyle/>
                    <a:p>
                      <a:r>
                        <a:rPr lang="en-US" sz="1300" b="1" u="sng" dirty="0">
                          <a:solidFill>
                            <a:schemeClr val="accent3"/>
                          </a:solidFill>
                        </a:rPr>
                        <a:t>NO at all ages</a:t>
                      </a:r>
                    </a:p>
                    <a:p>
                      <a:r>
                        <a:rPr lang="en-US" sz="1300" b="1" dirty="0"/>
                        <a:t>Undocumented Alien </a:t>
                      </a:r>
                      <a:r>
                        <a:rPr lang="en-US" sz="1300" b="0" dirty="0"/>
                        <a:t>in U.S. without papers  or status documentation</a:t>
                      </a:r>
                    </a:p>
                    <a:p>
                      <a:r>
                        <a:rPr lang="en-US" sz="1300" b="1" u="sng" dirty="0">
                          <a:solidFill>
                            <a:schemeClr val="accent3"/>
                          </a:solidFill>
                        </a:rPr>
                        <a:t>NO only if 21 or older</a:t>
                      </a:r>
                    </a:p>
                    <a:p>
                      <a:r>
                        <a:rPr lang="en-US" sz="1300" b="0" dirty="0">
                          <a:solidFill>
                            <a:schemeClr val="accent4"/>
                          </a:solidFill>
                        </a:rPr>
                        <a:t>*</a:t>
                      </a:r>
                      <a:r>
                        <a:rPr lang="en-US" sz="1300" b="1" dirty="0"/>
                        <a:t>Lawful Permanent Resident</a:t>
                      </a:r>
                      <a:r>
                        <a:rPr lang="en-US" sz="1300" b="0" dirty="0"/>
                        <a:t>, Note:  LPR/ Green Card Holder  Do not have eligible immigration status until qualified alien status for 5 years</a:t>
                      </a:r>
                    </a:p>
                    <a:p>
                      <a:r>
                        <a:rPr lang="en-US" sz="1300" b="0" dirty="0">
                          <a:solidFill>
                            <a:schemeClr val="accent4"/>
                          </a:solidFill>
                        </a:rPr>
                        <a:t>*</a:t>
                      </a:r>
                      <a:r>
                        <a:rPr lang="en-US" sz="1300" b="1" dirty="0"/>
                        <a:t>Battered</a:t>
                      </a:r>
                      <a:r>
                        <a:rPr lang="en-US" sz="1300" b="0" dirty="0"/>
                        <a:t> non-citizen, spouse, child, or parent   Note:  Do not have eligible immigration status until qualified alien status for 5 years  </a:t>
                      </a:r>
                    </a:p>
                    <a:p>
                      <a:r>
                        <a:rPr lang="en-US" sz="1300" b="0" dirty="0">
                          <a:solidFill>
                            <a:schemeClr val="accent4"/>
                          </a:solidFill>
                        </a:rPr>
                        <a:t>*</a:t>
                      </a:r>
                      <a:r>
                        <a:rPr lang="en-US" sz="1300" b="1" dirty="0"/>
                        <a:t>Paroled</a:t>
                      </a:r>
                      <a:r>
                        <a:rPr lang="en-US" sz="1300" b="0" dirty="0"/>
                        <a:t> into U.S. for at least one year  Note: Do not have eligible immigration status  until having qualified alien status for 5 years</a:t>
                      </a:r>
                    </a:p>
                    <a:p>
                      <a:r>
                        <a:rPr lang="en-US" sz="1300" b="1" dirty="0"/>
                        <a:t>Nonqualified</a:t>
                      </a:r>
                      <a:r>
                        <a:rPr lang="en-US" sz="1300" b="0" dirty="0"/>
                        <a:t> Alien lawfully admitted to U.S. in any other alien status.</a:t>
                      </a:r>
                    </a:p>
                    <a:p>
                      <a:r>
                        <a:rPr lang="en-US" sz="1300" b="1" dirty="0"/>
                        <a:t>Afghan Humanitarian Parolees </a:t>
                      </a:r>
                      <a:r>
                        <a:rPr lang="en-US" sz="1300" b="0" dirty="0"/>
                        <a:t>who did not arrive in the U.S. between July 31, 2021 and September 30, 2022.   </a:t>
                      </a:r>
                    </a:p>
                    <a:p>
                      <a:endParaRPr lang="en-US" sz="1300" b="0" dirty="0">
                        <a:solidFill>
                          <a:schemeClr val="accent4"/>
                        </a:solidFill>
                      </a:endParaRPr>
                    </a:p>
                    <a:p>
                      <a:r>
                        <a:rPr lang="en-US" sz="1300" b="0" dirty="0">
                          <a:solidFill>
                            <a:schemeClr val="accent4"/>
                          </a:solidFill>
                        </a:rPr>
                        <a:t>*</a:t>
                      </a:r>
                      <a:r>
                        <a:rPr lang="en-US" sz="1300" b="1" dirty="0"/>
                        <a:t>LPRs, Battered, and Parolees </a:t>
                      </a:r>
                      <a:r>
                        <a:rPr lang="en-US" sz="1300" b="0" dirty="0"/>
                        <a:t>age 21 or older should answer Yes to the question once they’ve held that qualified alien status for 5 years.</a:t>
                      </a:r>
                    </a:p>
                  </a:txBody>
                  <a:tcPr/>
                </a:tc>
                <a:extLst>
                  <a:ext uri="{0D108BD9-81ED-4DB2-BD59-A6C34878D82A}">
                    <a16:rowId xmlns:a16="http://schemas.microsoft.com/office/drawing/2014/main" val="3102476571"/>
                  </a:ext>
                </a:extLst>
              </a:tr>
            </a:tbl>
          </a:graphicData>
        </a:graphic>
      </p:graphicFrame>
      <p:sp>
        <p:nvSpPr>
          <p:cNvPr id="12" name="Rectangle: Rounded Corners 11">
            <a:extLst>
              <a:ext uri="{FF2B5EF4-FFF2-40B4-BE49-F238E27FC236}">
                <a16:creationId xmlns:a16="http://schemas.microsoft.com/office/drawing/2014/main" id="{618097CE-4B3C-3DF9-0EBB-25EADFBC8611}"/>
              </a:ext>
            </a:extLst>
          </p:cNvPr>
          <p:cNvSpPr/>
          <p:nvPr/>
        </p:nvSpPr>
        <p:spPr>
          <a:xfrm>
            <a:off x="457200" y="5674934"/>
            <a:ext cx="7772400" cy="1143000"/>
          </a:xfrm>
          <a:prstGeom prst="roundRect">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eaLnBrk="0" fontAlgn="base" hangingPunct="0">
              <a:spcBef>
                <a:spcPct val="0"/>
              </a:spcBef>
              <a:spcAft>
                <a:spcPts val="30"/>
              </a:spcAft>
            </a:pPr>
            <a:r>
              <a:rPr lang="en-US" altLang="en-US" sz="1400" b="1" dirty="0">
                <a:solidFill>
                  <a:schemeClr val="tx2"/>
                </a:solidFill>
                <a:ea typeface="Times New Roman" panose="02020603050405020304" pitchFamily="18" charset="0"/>
                <a:cs typeface="Times New Roman" panose="02020603050405020304" pitchFamily="18" charset="0"/>
              </a:rPr>
              <a:t>Immigration Chart </a:t>
            </a:r>
          </a:p>
          <a:p>
            <a:pPr lvl="0" eaLnBrk="0" fontAlgn="base" hangingPunct="0">
              <a:spcBef>
                <a:spcPct val="0"/>
              </a:spcBef>
              <a:spcAft>
                <a:spcPts val="30"/>
              </a:spcAft>
            </a:pPr>
            <a:r>
              <a:rPr lang="en-US" altLang="en-US" sz="1200" dirty="0" bmk="">
                <a:cs typeface="Times New Roman" panose="02020603050405020304" pitchFamily="18" charset="0"/>
              </a:rPr>
              <a:t>This chart includes eligible immigration status information. </a:t>
            </a:r>
          </a:p>
          <a:p>
            <a:pPr marL="285750" indent="-285750" eaLnBrk="0" fontAlgn="base" hangingPunct="0">
              <a:spcBef>
                <a:spcPct val="0"/>
              </a:spcBef>
              <a:spcAft>
                <a:spcPct val="0"/>
              </a:spcAft>
              <a:buFont typeface="Arial" panose="020B0604020202020204" pitchFamily="34" charset="0"/>
              <a:buChar char="•"/>
            </a:pPr>
            <a:r>
              <a:rPr lang="en-US" sz="1200" dirty="0"/>
              <a:t>More details for </a:t>
            </a:r>
            <a:r>
              <a:rPr lang="en-US" sz="1200" b="1" u="sng" dirty="0"/>
              <a:t>Adults</a:t>
            </a:r>
            <a:r>
              <a:rPr lang="en-US" sz="1200" dirty="0"/>
              <a:t> can be found under the heading ‘Immigrants and Medicaid &amp; CHIP’ at </a:t>
            </a:r>
            <a:r>
              <a:rPr lang="en-US" sz="1200" u="sng" dirty="0">
                <a:hlinkClick r:id="rId4"/>
              </a:rPr>
              <a:t>https://www.healthcare.gov/immigrants/lawfully-present-immigrants/</a:t>
            </a:r>
            <a:r>
              <a:rPr lang="en-US" sz="1200" dirty="0"/>
              <a:t> More details for </a:t>
            </a:r>
            <a:r>
              <a:rPr lang="en-US" sz="1200" b="1" u="sng" dirty="0"/>
              <a:t>Children</a:t>
            </a:r>
            <a:r>
              <a:rPr lang="en-US" sz="1200" dirty="0"/>
              <a:t> can be found under the heading ‘Immigrants with the following statuses qualify to use the Marketplace’ at </a:t>
            </a:r>
            <a:r>
              <a:rPr lang="en-US" sz="1200" u="sng" dirty="0">
                <a:hlinkClick r:id="rId5"/>
              </a:rPr>
              <a:t>https://www.healthcare.gov/immigrants/immigration-status/</a:t>
            </a:r>
            <a:endParaRPr lang="en-US" sz="1200" dirty="0"/>
          </a:p>
        </p:txBody>
      </p:sp>
      <p:sp>
        <p:nvSpPr>
          <p:cNvPr id="14" name="Slide Number Placeholder 13">
            <a:extLst>
              <a:ext uri="{FF2B5EF4-FFF2-40B4-BE49-F238E27FC236}">
                <a16:creationId xmlns:a16="http://schemas.microsoft.com/office/drawing/2014/main" id="{07C5197A-A5BD-66F6-AB72-E434574726E3}"/>
              </a:ext>
            </a:extLst>
          </p:cNvPr>
          <p:cNvSpPr>
            <a:spLocks noGrp="1"/>
          </p:cNvSpPr>
          <p:nvPr>
            <p:ph type="sldNum" sz="quarter" idx="12"/>
          </p:nvPr>
        </p:nvSpPr>
        <p:spPr/>
        <p:txBody>
          <a:bodyPr/>
          <a:lstStyle/>
          <a:p>
            <a:fld id="{060017E3-0CEB-4BA9-92AF-EFA2BF5396E5}" type="slidenum">
              <a:rPr lang="en-US" smtClean="0"/>
              <a:t>81</a:t>
            </a:fld>
            <a:endParaRPr lang="en-US" dirty="0"/>
          </a:p>
        </p:txBody>
      </p:sp>
    </p:spTree>
    <p:custDataLst>
      <p:tags r:id="rId1"/>
    </p:custDataLst>
    <p:extLst>
      <p:ext uri="{BB962C8B-B14F-4D97-AF65-F5344CB8AC3E}">
        <p14:creationId xmlns:p14="http://schemas.microsoft.com/office/powerpoint/2010/main" val="41239943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925B-87B4-8E74-A2E4-60396A681823}"/>
              </a:ext>
            </a:extLst>
          </p:cNvPr>
          <p:cNvSpPr>
            <a:spLocks noGrp="1"/>
          </p:cNvSpPr>
          <p:nvPr>
            <p:ph type="title"/>
          </p:nvPr>
        </p:nvSpPr>
        <p:spPr>
          <a:xfrm>
            <a:off x="628650" y="365127"/>
            <a:ext cx="7886700" cy="777874"/>
          </a:xfrm>
        </p:spPr>
        <p:txBody>
          <a:bodyPr/>
          <a:lstStyle/>
          <a:p>
            <a:r>
              <a:rPr lang="en-US" b="1" dirty="0"/>
              <a:t>Afghan Evacuees</a:t>
            </a:r>
          </a:p>
        </p:txBody>
      </p:sp>
      <p:pic>
        <p:nvPicPr>
          <p:cNvPr id="6" name="Content Placeholder 5">
            <a:extLst>
              <a:ext uri="{FF2B5EF4-FFF2-40B4-BE49-F238E27FC236}">
                <a16:creationId xmlns:a16="http://schemas.microsoft.com/office/drawing/2014/main" id="{CB914B2E-CA90-8F3E-DD2C-3FF4E68E9A22}"/>
              </a:ext>
            </a:extLst>
          </p:cNvPr>
          <p:cNvPicPr>
            <a:picLocks noGrp="1" noChangeAspect="1"/>
          </p:cNvPicPr>
          <p:nvPr>
            <p:ph idx="1"/>
          </p:nvPr>
        </p:nvPicPr>
        <p:blipFill>
          <a:blip r:embed="rId4"/>
          <a:stretch>
            <a:fillRect/>
          </a:stretch>
        </p:blipFill>
        <p:spPr>
          <a:xfrm>
            <a:off x="628650" y="2056461"/>
            <a:ext cx="7886700" cy="3649953"/>
          </a:xfrm>
        </p:spPr>
      </p:pic>
      <p:sp>
        <p:nvSpPr>
          <p:cNvPr id="7" name="Rectangle: Rounded Corners 6">
            <a:extLst>
              <a:ext uri="{FF2B5EF4-FFF2-40B4-BE49-F238E27FC236}">
                <a16:creationId xmlns:a16="http://schemas.microsoft.com/office/drawing/2014/main" id="{7352CAE8-9F35-306E-593B-0BBC00AC7CD7}"/>
              </a:ext>
            </a:extLst>
          </p:cNvPr>
          <p:cNvSpPr/>
          <p:nvPr/>
        </p:nvSpPr>
        <p:spPr>
          <a:xfrm>
            <a:off x="1905000" y="5681879"/>
            <a:ext cx="6143625" cy="990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solidFill>
                  <a:schemeClr val="accent4"/>
                </a:solidFill>
              </a:rPr>
              <a:t>Note: </a:t>
            </a:r>
            <a:r>
              <a:rPr lang="en-US" sz="1400" dirty="0">
                <a:solidFill>
                  <a:schemeClr val="accent4"/>
                </a:solidFill>
              </a:rPr>
              <a:t>A person is not required to provide immigration documents for presumptive eligibility. However, if the person does have documents available and they’re also applying for ongoing Medicaid, then uploading them in MPEP may speed up processing and help HHS make a correct eligibility determination.</a:t>
            </a:r>
          </a:p>
        </p:txBody>
      </p:sp>
      <p:sp>
        <p:nvSpPr>
          <p:cNvPr id="8" name="Rectangle: Rounded Corners 7">
            <a:extLst>
              <a:ext uri="{FF2B5EF4-FFF2-40B4-BE49-F238E27FC236}">
                <a16:creationId xmlns:a16="http://schemas.microsoft.com/office/drawing/2014/main" id="{C1C82106-6068-2829-869D-AF1B491E0647}"/>
              </a:ext>
            </a:extLst>
          </p:cNvPr>
          <p:cNvSpPr/>
          <p:nvPr/>
        </p:nvSpPr>
        <p:spPr>
          <a:xfrm>
            <a:off x="771525" y="1008112"/>
            <a:ext cx="7600950" cy="990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en-US" sz="1400" dirty="0" bmk="">
                <a:latin typeface="+mj-lt"/>
                <a:cs typeface="Times New Roman" panose="02020603050405020304" pitchFamily="18" charset="0"/>
              </a:rPr>
              <a:t>Afghan evacuees are Afghan individuals who have assisted the U.S. government and have relocated to the U.S. </a:t>
            </a:r>
            <a:r>
              <a:rPr lang="en-US" sz="1400" dirty="0">
                <a:effectLst/>
                <a:latin typeface="+mj-lt"/>
                <a:ea typeface="Calibri" panose="020F0502020204030204" pitchFamily="34" charset="0"/>
              </a:rPr>
              <a:t>Most Afghan evacuees will receive one of the 3 lawful immigration statuses listed in the chart below. The chart also includes possible immigration documents that the person may have for each of the immigration statuses which may help in determining if someone is an Afghan evacuee.</a:t>
            </a:r>
            <a:endParaRPr lang="en-US" sz="1100" dirty="0"/>
          </a:p>
        </p:txBody>
      </p:sp>
      <p:sp>
        <p:nvSpPr>
          <p:cNvPr id="9" name="Slide Number Placeholder 8">
            <a:extLst>
              <a:ext uri="{FF2B5EF4-FFF2-40B4-BE49-F238E27FC236}">
                <a16:creationId xmlns:a16="http://schemas.microsoft.com/office/drawing/2014/main" id="{ABDCB63D-2C53-8A5C-3B23-52F790AAFEBA}"/>
              </a:ext>
            </a:extLst>
          </p:cNvPr>
          <p:cNvSpPr>
            <a:spLocks noGrp="1"/>
          </p:cNvSpPr>
          <p:nvPr>
            <p:ph type="sldNum" sz="quarter" idx="12"/>
          </p:nvPr>
        </p:nvSpPr>
        <p:spPr/>
        <p:txBody>
          <a:bodyPr/>
          <a:lstStyle/>
          <a:p>
            <a:fld id="{060017E3-0CEB-4BA9-92AF-EFA2BF5396E5}" type="slidenum">
              <a:rPr lang="en-US" smtClean="0"/>
              <a:t>82</a:t>
            </a:fld>
            <a:endParaRPr lang="en-US" dirty="0"/>
          </a:p>
        </p:txBody>
      </p:sp>
    </p:spTree>
    <p:custDataLst>
      <p:tags r:id="rId1"/>
    </p:custDataLst>
    <p:extLst>
      <p:ext uri="{BB962C8B-B14F-4D97-AF65-F5344CB8AC3E}">
        <p14:creationId xmlns:p14="http://schemas.microsoft.com/office/powerpoint/2010/main" val="1432624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925B-87B4-8E74-A2E4-60396A681823}"/>
              </a:ext>
            </a:extLst>
          </p:cNvPr>
          <p:cNvSpPr>
            <a:spLocks noGrp="1"/>
          </p:cNvSpPr>
          <p:nvPr>
            <p:ph type="title"/>
          </p:nvPr>
        </p:nvSpPr>
        <p:spPr>
          <a:xfrm>
            <a:off x="628650" y="0"/>
            <a:ext cx="7886700" cy="1143001"/>
          </a:xfrm>
        </p:spPr>
        <p:txBody>
          <a:bodyPr>
            <a:normAutofit/>
          </a:bodyPr>
          <a:lstStyle/>
          <a:p>
            <a:r>
              <a:rPr lang="en-US" b="1" dirty="0"/>
              <a:t>Additional Ukraine Supplemental Appropriations Act, 2022</a:t>
            </a:r>
          </a:p>
        </p:txBody>
      </p:sp>
      <p:sp>
        <p:nvSpPr>
          <p:cNvPr id="8" name="Rectangle: Rounded Corners 7">
            <a:extLst>
              <a:ext uri="{FF2B5EF4-FFF2-40B4-BE49-F238E27FC236}">
                <a16:creationId xmlns:a16="http://schemas.microsoft.com/office/drawing/2014/main" id="{C1C82106-6068-2829-869D-AF1B491E0647}"/>
              </a:ext>
            </a:extLst>
          </p:cNvPr>
          <p:cNvSpPr/>
          <p:nvPr/>
        </p:nvSpPr>
        <p:spPr>
          <a:xfrm>
            <a:off x="771525" y="1066800"/>
            <a:ext cx="7600950" cy="1295400"/>
          </a:xfrm>
          <a:prstGeom prst="roundRect">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en-US" sz="1400" dirty="0" bmk="">
                <a:latin typeface="+mj-lt"/>
                <a:cs typeface="Times New Roman" panose="02020603050405020304" pitchFamily="18" charset="0"/>
              </a:rPr>
              <a:t>The Additional Ukraine Supplemental Appropriations Act, 2022 (AUSAA) authorizes assistance to specific Ukrainian populations and other non-Ukrainian individuals in response to their displacement from Ukraine and entry into the United States.  This legislation grants eligibility for Ukrainian Humanitarian Parolees (UHP) and non-Ukrainian individuals who last habitually resided in Ukraine and received humanitarian parole who arrived in the U.S. between February 24, 2022 and September 30, 2023. Acceptable documentation for these groups is listed in the chart below. </a:t>
            </a:r>
          </a:p>
        </p:txBody>
      </p:sp>
      <p:sp>
        <p:nvSpPr>
          <p:cNvPr id="9" name="Slide Number Placeholder 8">
            <a:extLst>
              <a:ext uri="{FF2B5EF4-FFF2-40B4-BE49-F238E27FC236}">
                <a16:creationId xmlns:a16="http://schemas.microsoft.com/office/drawing/2014/main" id="{ABDCB63D-2C53-8A5C-3B23-52F790AAFEBA}"/>
              </a:ext>
            </a:extLst>
          </p:cNvPr>
          <p:cNvSpPr>
            <a:spLocks noGrp="1"/>
          </p:cNvSpPr>
          <p:nvPr>
            <p:ph type="sldNum" sz="quarter" idx="12"/>
          </p:nvPr>
        </p:nvSpPr>
        <p:spPr/>
        <p:txBody>
          <a:bodyPr/>
          <a:lstStyle/>
          <a:p>
            <a:fld id="{060017E3-0CEB-4BA9-92AF-EFA2BF5396E5}" type="slidenum">
              <a:rPr lang="en-US" smtClean="0"/>
              <a:t>83</a:t>
            </a:fld>
            <a:endParaRPr lang="en-US" dirty="0"/>
          </a:p>
        </p:txBody>
      </p:sp>
      <p:graphicFrame>
        <p:nvGraphicFramePr>
          <p:cNvPr id="5" name="Content Placeholder 4">
            <a:extLst>
              <a:ext uri="{FF2B5EF4-FFF2-40B4-BE49-F238E27FC236}">
                <a16:creationId xmlns:a16="http://schemas.microsoft.com/office/drawing/2014/main" id="{3BB8C24A-F212-ADDD-5B1A-A58E7110E2C5}"/>
              </a:ext>
            </a:extLst>
          </p:cNvPr>
          <p:cNvGraphicFramePr>
            <a:graphicFrameLocks noGrp="1"/>
          </p:cNvGraphicFramePr>
          <p:nvPr>
            <p:ph idx="1"/>
            <p:extLst>
              <p:ext uri="{D42A27DB-BD31-4B8C-83A1-F6EECF244321}">
                <p14:modId xmlns:p14="http://schemas.microsoft.com/office/powerpoint/2010/main" val="175713780"/>
              </p:ext>
            </p:extLst>
          </p:nvPr>
        </p:nvGraphicFramePr>
        <p:xfrm>
          <a:off x="628650" y="2407920"/>
          <a:ext cx="7886700" cy="3451361"/>
        </p:xfrm>
        <a:graphic>
          <a:graphicData uri="http://schemas.openxmlformats.org/drawingml/2006/table">
            <a:tbl>
              <a:tblPr firstRow="1" firstCol="1" bandRow="1">
                <a:tableStyleId>{B301B821-A1FF-4177-AEE7-76D212191A09}</a:tableStyleId>
              </a:tblPr>
              <a:tblGrid>
                <a:gridCol w="2266950">
                  <a:extLst>
                    <a:ext uri="{9D8B030D-6E8A-4147-A177-3AD203B41FA5}">
                      <a16:colId xmlns:a16="http://schemas.microsoft.com/office/drawing/2014/main" val="2267754592"/>
                    </a:ext>
                  </a:extLst>
                </a:gridCol>
                <a:gridCol w="5619750">
                  <a:extLst>
                    <a:ext uri="{9D8B030D-6E8A-4147-A177-3AD203B41FA5}">
                      <a16:colId xmlns:a16="http://schemas.microsoft.com/office/drawing/2014/main" val="3051434376"/>
                    </a:ext>
                  </a:extLst>
                </a:gridCol>
              </a:tblGrid>
              <a:tr h="311498">
                <a:tc>
                  <a:txBody>
                    <a:bodyPr/>
                    <a:lstStyle/>
                    <a:p>
                      <a:pPr marL="0" marR="0" algn="ctr">
                        <a:spcBef>
                          <a:spcPts val="0"/>
                        </a:spcBef>
                        <a:spcAft>
                          <a:spcPts val="0"/>
                        </a:spcAft>
                      </a:pPr>
                      <a:r>
                        <a:rPr lang="en-US" sz="1100" dirty="0">
                          <a:effectLst/>
                        </a:rPr>
                        <a:t>Immigration Status or </a:t>
                      </a:r>
                    </a:p>
                    <a:p>
                      <a:pPr marL="0" marR="0" algn="ctr">
                        <a:spcBef>
                          <a:spcPts val="0"/>
                        </a:spcBef>
                        <a:spcAft>
                          <a:spcPts val="0"/>
                        </a:spcAft>
                      </a:pPr>
                      <a:r>
                        <a:rPr lang="en-US" sz="1100" dirty="0">
                          <a:effectLst/>
                        </a:rPr>
                        <a:t>Category of Applicant</a:t>
                      </a:r>
                      <a:endParaRPr lang="en-US" sz="1100" dirty="0">
                        <a:effectLst/>
                        <a:latin typeface="Calibri" panose="020F0502020204030204" pitchFamily="34" charset="0"/>
                        <a:ea typeface="Calibri" panose="020F0502020204030204" pitchFamily="34" charset="0"/>
                      </a:endParaRPr>
                    </a:p>
                  </a:txBody>
                  <a:tcPr marL="57739" marR="57739" marT="0" marB="0"/>
                </a:tc>
                <a:tc>
                  <a:txBody>
                    <a:bodyPr/>
                    <a:lstStyle/>
                    <a:p>
                      <a:pPr marL="0" marR="0" algn="ctr">
                        <a:spcBef>
                          <a:spcPts val="0"/>
                        </a:spcBef>
                        <a:spcAft>
                          <a:spcPts val="0"/>
                        </a:spcAft>
                      </a:pPr>
                      <a:r>
                        <a:rPr lang="en-US" sz="1100" dirty="0">
                          <a:effectLst/>
                        </a:rPr>
                        <a:t>Acceptable Documentation</a:t>
                      </a:r>
                      <a:endParaRPr lang="en-US" sz="1100" dirty="0">
                        <a:effectLst/>
                        <a:latin typeface="Calibri" panose="020F0502020204030204" pitchFamily="34" charset="0"/>
                        <a:ea typeface="Calibri" panose="020F0502020204030204" pitchFamily="34" charset="0"/>
                      </a:endParaRPr>
                    </a:p>
                  </a:txBody>
                  <a:tcPr marL="57739" marR="57739" marT="0" marB="0"/>
                </a:tc>
                <a:extLst>
                  <a:ext uri="{0D108BD9-81ED-4DB2-BD59-A6C34878D82A}">
                    <a16:rowId xmlns:a16="http://schemas.microsoft.com/office/drawing/2014/main" val="3713070878"/>
                  </a:ext>
                </a:extLst>
              </a:tr>
              <a:tr h="1713237">
                <a:tc>
                  <a:txBody>
                    <a:bodyPr/>
                    <a:lstStyle/>
                    <a:p>
                      <a:pPr marL="0" marR="0">
                        <a:spcBef>
                          <a:spcPts val="0"/>
                        </a:spcBef>
                        <a:spcAft>
                          <a:spcPts val="0"/>
                        </a:spcAft>
                      </a:pPr>
                      <a:r>
                        <a:rPr lang="en-US" sz="1100" dirty="0">
                          <a:effectLst/>
                        </a:rPr>
                        <a:t>Ukrainian citizen or national who received humanitarian parole, known as a Ukrainian Humanitarian Parolee (UHP)</a:t>
                      </a:r>
                      <a:endParaRPr lang="en-US" sz="1100" dirty="0">
                        <a:effectLst/>
                        <a:latin typeface="Calibri" panose="020F0502020204030204" pitchFamily="34" charset="0"/>
                        <a:ea typeface="Calibri" panose="020F0502020204030204" pitchFamily="34" charset="0"/>
                      </a:endParaRPr>
                    </a:p>
                  </a:txBody>
                  <a:tcPr marL="57739" marR="57739" marT="0" marB="0"/>
                </a:tc>
                <a:tc>
                  <a:txBody>
                    <a:bodyPr/>
                    <a:lstStyle/>
                    <a:p>
                      <a:pPr marL="0" marR="0">
                        <a:spcBef>
                          <a:spcPts val="0"/>
                        </a:spcBef>
                        <a:spcAft>
                          <a:spcPts val="0"/>
                        </a:spcAft>
                      </a:pPr>
                      <a:r>
                        <a:rPr lang="en-US" sz="1100" dirty="0">
                          <a:effectLst/>
                        </a:rPr>
                        <a:t>Form I-94 noting humanitarian parole (per INA section 212(d)(5) or 8 U.S.C. § 1182(d)(5)) </a:t>
                      </a:r>
                      <a:endParaRPr lang="en-US" sz="1200" dirty="0">
                        <a:effectLst/>
                      </a:endParaRPr>
                    </a:p>
                    <a:p>
                      <a:pPr marL="0" marR="0">
                        <a:spcBef>
                          <a:spcPts val="0"/>
                        </a:spcBef>
                        <a:spcAft>
                          <a:spcPts val="0"/>
                        </a:spcAft>
                      </a:pPr>
                      <a:r>
                        <a:rPr lang="en-US" sz="1100" dirty="0">
                          <a:effectLst/>
                        </a:rPr>
                        <a:t>Or </a:t>
                      </a:r>
                      <a:endParaRPr lang="en-US" sz="1200" dirty="0">
                        <a:effectLst/>
                      </a:endParaRPr>
                    </a:p>
                    <a:p>
                      <a:pPr marL="0" marR="0">
                        <a:spcBef>
                          <a:spcPts val="0"/>
                        </a:spcBef>
                        <a:spcAft>
                          <a:spcPts val="0"/>
                        </a:spcAft>
                      </a:pPr>
                      <a:r>
                        <a:rPr lang="en-US" sz="1100" dirty="0">
                          <a:effectLst/>
                        </a:rPr>
                        <a:t>Foreign passport with DHS/CBP admission stamp noting “DT” </a:t>
                      </a:r>
                      <a:endParaRPr lang="en-US" sz="1200" dirty="0">
                        <a:effectLst/>
                      </a:endParaRPr>
                    </a:p>
                    <a:p>
                      <a:pPr marL="0" marR="0">
                        <a:spcBef>
                          <a:spcPts val="0"/>
                        </a:spcBef>
                        <a:spcAft>
                          <a:spcPts val="0"/>
                        </a:spcAft>
                      </a:pPr>
                      <a:r>
                        <a:rPr lang="en-US" sz="1100" dirty="0">
                          <a:effectLst/>
                        </a:rPr>
                        <a:t>Or </a:t>
                      </a:r>
                      <a:endParaRPr lang="en-US" sz="1200" dirty="0">
                        <a:effectLst/>
                      </a:endParaRPr>
                    </a:p>
                    <a:p>
                      <a:pPr marL="0" marR="0">
                        <a:spcBef>
                          <a:spcPts val="0"/>
                        </a:spcBef>
                        <a:spcAft>
                          <a:spcPts val="0"/>
                        </a:spcAft>
                      </a:pPr>
                      <a:r>
                        <a:rPr lang="en-US" sz="1100" dirty="0">
                          <a:effectLst/>
                        </a:rPr>
                        <a:t>Foreign passport with DHS/CBP admission stamp noting Uniting for Ukraine or “U4U” </a:t>
                      </a:r>
                      <a:endParaRPr lang="en-US" sz="1200" dirty="0">
                        <a:effectLst/>
                      </a:endParaRPr>
                    </a:p>
                    <a:p>
                      <a:pPr marL="0" marR="0">
                        <a:spcBef>
                          <a:spcPts val="0"/>
                        </a:spcBef>
                        <a:spcAft>
                          <a:spcPts val="0"/>
                        </a:spcAft>
                      </a:pPr>
                      <a:r>
                        <a:rPr lang="en-US" sz="1100" dirty="0">
                          <a:effectLst/>
                        </a:rPr>
                        <a:t>Or </a:t>
                      </a:r>
                      <a:endParaRPr lang="en-US" sz="1200" dirty="0">
                        <a:effectLst/>
                      </a:endParaRPr>
                    </a:p>
                    <a:p>
                      <a:pPr marL="0" marR="0">
                        <a:spcBef>
                          <a:spcPts val="0"/>
                        </a:spcBef>
                        <a:spcAft>
                          <a:spcPts val="0"/>
                        </a:spcAft>
                      </a:pPr>
                      <a:r>
                        <a:rPr lang="en-US" sz="1100" dirty="0">
                          <a:effectLst/>
                        </a:rPr>
                        <a:t>Foreign passport with DHS/CBP admission stamp noting Ukrainian Humanitarian Parolee or “UHP” </a:t>
                      </a:r>
                      <a:endParaRPr lang="en-US" sz="1200" dirty="0">
                        <a:effectLst/>
                      </a:endParaRPr>
                    </a:p>
                    <a:p>
                      <a:pPr marL="0" marR="0">
                        <a:spcBef>
                          <a:spcPts val="0"/>
                        </a:spcBef>
                        <a:spcAft>
                          <a:spcPts val="0"/>
                        </a:spcAft>
                      </a:pPr>
                      <a:r>
                        <a:rPr lang="en-US" sz="1100" dirty="0">
                          <a:effectLst/>
                        </a:rPr>
                        <a:t>Or </a:t>
                      </a:r>
                      <a:endParaRPr lang="en-US" sz="1200" dirty="0">
                        <a:effectLst/>
                      </a:endParaRPr>
                    </a:p>
                    <a:p>
                      <a:pPr marL="0" marR="0">
                        <a:spcBef>
                          <a:spcPts val="0"/>
                        </a:spcBef>
                        <a:spcAft>
                          <a:spcPts val="0"/>
                        </a:spcAft>
                      </a:pPr>
                      <a:r>
                        <a:rPr lang="en-US" sz="1100" dirty="0">
                          <a:effectLst/>
                        </a:rPr>
                        <a:t>Form I-765 Employment Authorization Document (EAD) receipt notice with code C11 </a:t>
                      </a:r>
                      <a:endParaRPr lang="en-US" sz="1200" dirty="0">
                        <a:effectLst/>
                      </a:endParaRPr>
                    </a:p>
                    <a:p>
                      <a:pPr marL="0" marR="0">
                        <a:spcBef>
                          <a:spcPts val="0"/>
                        </a:spcBef>
                        <a:spcAft>
                          <a:spcPts val="0"/>
                        </a:spcAft>
                      </a:pPr>
                      <a:r>
                        <a:rPr lang="en-US" sz="1100" dirty="0">
                          <a:effectLst/>
                        </a:rPr>
                        <a:t>Or </a:t>
                      </a:r>
                      <a:endParaRPr lang="en-US" sz="1200" dirty="0">
                        <a:effectLst/>
                      </a:endParaRPr>
                    </a:p>
                    <a:p>
                      <a:pPr marL="0" marR="0">
                        <a:spcBef>
                          <a:spcPts val="0"/>
                        </a:spcBef>
                        <a:spcAft>
                          <a:spcPts val="0"/>
                        </a:spcAft>
                      </a:pPr>
                      <a:r>
                        <a:rPr lang="en-US" sz="1100" dirty="0">
                          <a:effectLst/>
                        </a:rPr>
                        <a:t>Form I-766 Employment Authorization Document (EAD) with the code C11</a:t>
                      </a:r>
                      <a:endParaRPr lang="en-US" sz="1100" dirty="0">
                        <a:effectLst/>
                        <a:latin typeface="Calibri" panose="020F0502020204030204" pitchFamily="34" charset="0"/>
                        <a:ea typeface="Calibri" panose="020F0502020204030204" pitchFamily="34" charset="0"/>
                      </a:endParaRPr>
                    </a:p>
                  </a:txBody>
                  <a:tcPr marL="57739" marR="57739" marT="0" marB="0"/>
                </a:tc>
                <a:extLst>
                  <a:ext uri="{0D108BD9-81ED-4DB2-BD59-A6C34878D82A}">
                    <a16:rowId xmlns:a16="http://schemas.microsoft.com/office/drawing/2014/main" val="3111205137"/>
                  </a:ext>
                </a:extLst>
              </a:tr>
              <a:tr h="1104401">
                <a:tc>
                  <a:txBody>
                    <a:bodyPr/>
                    <a:lstStyle/>
                    <a:p>
                      <a:pPr marL="0" marR="0">
                        <a:spcBef>
                          <a:spcPts val="0"/>
                        </a:spcBef>
                        <a:spcAft>
                          <a:spcPts val="0"/>
                        </a:spcAft>
                      </a:pPr>
                      <a:r>
                        <a:rPr lang="en-US" sz="1100" dirty="0">
                          <a:effectLst/>
                        </a:rPr>
                        <a:t>A non-Ukrainian individual who last habitually resided in Ukraine and received humanitarian parole</a:t>
                      </a:r>
                      <a:endParaRPr lang="en-US" sz="1100" dirty="0">
                        <a:effectLst/>
                        <a:latin typeface="Calibri" panose="020F0502020204030204" pitchFamily="34" charset="0"/>
                        <a:ea typeface="Calibri" panose="020F0502020204030204" pitchFamily="34" charset="0"/>
                      </a:endParaRPr>
                    </a:p>
                  </a:txBody>
                  <a:tcPr marL="57739" marR="57739" marT="0" marB="0"/>
                </a:tc>
                <a:tc>
                  <a:txBody>
                    <a:bodyPr/>
                    <a:lstStyle/>
                    <a:p>
                      <a:pPr marL="0" marR="0">
                        <a:spcBef>
                          <a:spcPts val="0"/>
                        </a:spcBef>
                        <a:spcAft>
                          <a:spcPts val="0"/>
                        </a:spcAft>
                      </a:pPr>
                      <a:r>
                        <a:rPr lang="en-US" sz="1100" dirty="0">
                          <a:effectLst/>
                        </a:rPr>
                        <a:t>Any one of the forms or stamps listed above for UHPs </a:t>
                      </a:r>
                      <a:endParaRPr lang="en-US" sz="1200" dirty="0">
                        <a:effectLst/>
                      </a:endParaRPr>
                    </a:p>
                    <a:p>
                      <a:pPr marL="0" marR="0">
                        <a:spcBef>
                          <a:spcPts val="0"/>
                        </a:spcBef>
                        <a:spcAft>
                          <a:spcPts val="0"/>
                        </a:spcAft>
                      </a:pPr>
                      <a:r>
                        <a:rPr lang="en-US" sz="1100" dirty="0">
                          <a:effectLst/>
                        </a:rPr>
                        <a:t>And </a:t>
                      </a:r>
                      <a:endParaRPr lang="en-US" sz="1200" dirty="0">
                        <a:effectLst/>
                      </a:endParaRPr>
                    </a:p>
                    <a:p>
                      <a:pPr marL="0" marR="0">
                        <a:spcBef>
                          <a:spcPts val="0"/>
                        </a:spcBef>
                        <a:spcAft>
                          <a:spcPts val="0"/>
                        </a:spcAft>
                      </a:pPr>
                      <a:r>
                        <a:rPr lang="en-US" sz="1100" dirty="0">
                          <a:effectLst/>
                        </a:rPr>
                        <a:t>Documentation of last habitual residence in </a:t>
                      </a:r>
                      <a:r>
                        <a:rPr lang="en-US" sz="1200" dirty="0">
                          <a:effectLst/>
                        </a:rPr>
                        <a:t>Ukraine</a:t>
                      </a:r>
                      <a:r>
                        <a:rPr lang="en-US" sz="900" dirty="0">
                          <a:effectLst/>
                        </a:rPr>
                        <a:t> </a:t>
                      </a:r>
                      <a:r>
                        <a:rPr lang="en-US" sz="1100" dirty="0">
                          <a:effectLst/>
                        </a:rPr>
                        <a:t> </a:t>
                      </a:r>
                      <a:endParaRPr lang="en-US" sz="1200" dirty="0">
                        <a:effectLst/>
                      </a:endParaRPr>
                    </a:p>
                    <a:p>
                      <a:pPr marL="0" marR="0">
                        <a:spcBef>
                          <a:spcPts val="0"/>
                        </a:spcBef>
                        <a:spcAft>
                          <a:spcPts val="0"/>
                        </a:spcAft>
                      </a:pPr>
                      <a:r>
                        <a:rPr lang="en-US" sz="1100" dirty="0">
                          <a:effectLst/>
                        </a:rPr>
                        <a:t>Acceptable documentation indicating last habitual residency in Ukraine includes an original Ukrainian government-issued document, such as a current driver’s license or identification card. </a:t>
                      </a:r>
                    </a:p>
                    <a:p>
                      <a:pPr marL="0" marR="0">
                        <a:spcBef>
                          <a:spcPts val="0"/>
                        </a:spcBef>
                        <a:spcAft>
                          <a:spcPts val="0"/>
                        </a:spcAft>
                      </a:pPr>
                      <a:r>
                        <a:rPr lang="en-US" sz="1100" dirty="0">
                          <a:effectLst/>
                        </a:rPr>
                        <a:t>For documentation outside of these examples, contact the SPIRS helpdesk for assistance.</a:t>
                      </a:r>
                      <a:endParaRPr lang="en-US" sz="1100" dirty="0">
                        <a:effectLst/>
                        <a:latin typeface="Calibri" panose="020F0502020204030204" pitchFamily="34" charset="0"/>
                        <a:ea typeface="Calibri" panose="020F0502020204030204" pitchFamily="34" charset="0"/>
                      </a:endParaRPr>
                    </a:p>
                  </a:txBody>
                  <a:tcPr marL="57739" marR="57739" marT="0" marB="0"/>
                </a:tc>
                <a:extLst>
                  <a:ext uri="{0D108BD9-81ED-4DB2-BD59-A6C34878D82A}">
                    <a16:rowId xmlns:a16="http://schemas.microsoft.com/office/drawing/2014/main" val="3357250448"/>
                  </a:ext>
                </a:extLst>
              </a:tr>
            </a:tbl>
          </a:graphicData>
        </a:graphic>
      </p:graphicFrame>
      <p:sp>
        <p:nvSpPr>
          <p:cNvPr id="7" name="Rectangle: Rounded Corners 6">
            <a:extLst>
              <a:ext uri="{FF2B5EF4-FFF2-40B4-BE49-F238E27FC236}">
                <a16:creationId xmlns:a16="http://schemas.microsoft.com/office/drawing/2014/main" id="{7352CAE8-9F35-306E-593B-0BBC00AC7CD7}"/>
              </a:ext>
            </a:extLst>
          </p:cNvPr>
          <p:cNvSpPr/>
          <p:nvPr/>
        </p:nvSpPr>
        <p:spPr>
          <a:xfrm>
            <a:off x="381000" y="5905001"/>
            <a:ext cx="7677150" cy="8005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solidFill>
                  <a:schemeClr val="accent4"/>
                </a:solidFill>
              </a:rPr>
              <a:t>Note: </a:t>
            </a:r>
            <a:r>
              <a:rPr lang="en-US" sz="1400" dirty="0">
                <a:solidFill>
                  <a:schemeClr val="accent4"/>
                </a:solidFill>
              </a:rPr>
              <a:t>A person is not required to provide immigration documents for presumptive eligibility. However, if the person does have documents available and they’re also applying for ongoing Medicaid, then uploading them in MPEP may speed up processing and help HHS make a correct eligibility determination.</a:t>
            </a:r>
          </a:p>
        </p:txBody>
      </p:sp>
    </p:spTree>
    <p:custDataLst>
      <p:tags r:id="rId1"/>
    </p:custDataLst>
    <p:extLst>
      <p:ext uri="{BB962C8B-B14F-4D97-AF65-F5344CB8AC3E}">
        <p14:creationId xmlns:p14="http://schemas.microsoft.com/office/powerpoint/2010/main" val="27694325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7136D7-6A08-0810-ECB9-3A88FE142DFC}"/>
              </a:ext>
            </a:extLst>
          </p:cNvPr>
          <p:cNvSpPr>
            <a:spLocks noGrp="1"/>
          </p:cNvSpPr>
          <p:nvPr>
            <p:ph type="title"/>
          </p:nvPr>
        </p:nvSpPr>
        <p:spPr/>
        <p:txBody>
          <a:bodyPr/>
          <a:lstStyle/>
          <a:p>
            <a:r>
              <a:rPr lang="en-US" b="1" dirty="0"/>
              <a:t>Tip: Ever in Foster Care?</a:t>
            </a:r>
          </a:p>
        </p:txBody>
      </p:sp>
      <p:sp>
        <p:nvSpPr>
          <p:cNvPr id="6" name="Content Placeholder 5">
            <a:extLst>
              <a:ext uri="{FF2B5EF4-FFF2-40B4-BE49-F238E27FC236}">
                <a16:creationId xmlns:a16="http://schemas.microsoft.com/office/drawing/2014/main" id="{7127CAB7-8775-1328-F46C-48D8023139F5}"/>
              </a:ext>
            </a:extLst>
          </p:cNvPr>
          <p:cNvSpPr>
            <a:spLocks noGrp="1"/>
          </p:cNvSpPr>
          <p:nvPr>
            <p:ph idx="1"/>
          </p:nvPr>
        </p:nvSpPr>
        <p:spPr>
          <a:xfrm>
            <a:off x="222250" y="1600201"/>
            <a:ext cx="4044950" cy="4337680"/>
          </a:xfrm>
        </p:spPr>
        <p:txBody>
          <a:bodyPr>
            <a:normAutofit fontScale="85000" lnSpcReduction="10000"/>
          </a:bodyPr>
          <a:lstStyle/>
          <a:p>
            <a:pPr lvl="0" eaLnBrk="0" fontAlgn="base" hangingPunct="0">
              <a:spcBef>
                <a:spcPct val="0"/>
              </a:spcBef>
              <a:spcAft>
                <a:spcPts val="30"/>
              </a:spcAft>
            </a:pPr>
            <a:r>
              <a:rPr lang="en-US" sz="2000" dirty="0">
                <a:cs typeface="Times New Roman" panose="02020603050405020304" pitchFamily="18" charset="0"/>
              </a:rPr>
              <a:t>Upon answering ‘Yes’ to </a:t>
            </a:r>
            <a:r>
              <a:rPr lang="en-US" sz="2000" i="1" dirty="0">
                <a:solidFill>
                  <a:schemeClr val="tx2"/>
                </a:solidFill>
                <a:cs typeface="Times New Roman" panose="02020603050405020304" pitchFamily="18" charset="0"/>
              </a:rPr>
              <a:t>Was this person ever in foster care</a:t>
            </a:r>
            <a:r>
              <a:rPr lang="en-US" sz="2000" i="1" dirty="0">
                <a:cs typeface="Times New Roman" panose="02020603050405020304" pitchFamily="18" charset="0"/>
              </a:rPr>
              <a:t>?, </a:t>
            </a:r>
            <a:r>
              <a:rPr lang="en-US" sz="2000" dirty="0">
                <a:cs typeface="Times New Roman" panose="02020603050405020304" pitchFamily="18" charset="0"/>
              </a:rPr>
              <a:t>the question </a:t>
            </a:r>
            <a:r>
              <a:rPr lang="en-US" sz="2000" i="1" dirty="0">
                <a:solidFill>
                  <a:schemeClr val="accent1">
                    <a:lumMod val="75000"/>
                  </a:schemeClr>
                </a:solidFill>
                <a:cs typeface="Times New Roman" panose="02020603050405020304" pitchFamily="18" charset="0"/>
              </a:rPr>
              <a:t>‘Were you concurrently enrolled in Foster Care and Medicaid in Iowa when you were 18 or older?’ </a:t>
            </a:r>
            <a:r>
              <a:rPr lang="en-US" sz="2000" dirty="0">
                <a:cs typeface="Times New Roman" panose="02020603050405020304" pitchFamily="18" charset="0"/>
              </a:rPr>
              <a:t>is displayed. PE applicant may receive E-MIYA benefits </a:t>
            </a:r>
            <a:r>
              <a:rPr lang="en-US" sz="2000" u="sng" dirty="0">
                <a:cs typeface="Times New Roman" panose="02020603050405020304" pitchFamily="18" charset="0"/>
              </a:rPr>
              <a:t>only</a:t>
            </a:r>
            <a:r>
              <a:rPr lang="en-US" sz="2000" dirty="0">
                <a:cs typeface="Times New Roman" panose="02020603050405020304" pitchFamily="18" charset="0"/>
              </a:rPr>
              <a:t> if ‘</a:t>
            </a:r>
            <a:r>
              <a:rPr lang="en-US" sz="2000" i="1" dirty="0">
                <a:solidFill>
                  <a:schemeClr val="tx2"/>
                </a:solidFill>
                <a:cs typeface="Times New Roman" panose="02020603050405020304" pitchFamily="18" charset="0"/>
              </a:rPr>
              <a:t>Yes</a:t>
            </a:r>
            <a:r>
              <a:rPr lang="en-US" sz="2000" dirty="0">
                <a:cs typeface="Times New Roman" panose="02020603050405020304" pitchFamily="18" charset="0"/>
              </a:rPr>
              <a:t>’ is selected for both questions. </a:t>
            </a:r>
          </a:p>
          <a:p>
            <a:pPr lvl="0" eaLnBrk="0" fontAlgn="base" hangingPunct="0">
              <a:spcBef>
                <a:spcPct val="0"/>
              </a:spcBef>
              <a:spcAft>
                <a:spcPts val="30"/>
              </a:spcAft>
            </a:pPr>
            <a:r>
              <a:rPr lang="en-US" sz="2000" dirty="0">
                <a:cs typeface="Times New Roman" panose="02020603050405020304" pitchFamily="18" charset="0"/>
              </a:rPr>
              <a:t>Note: Answer ‘Yes’ to the question </a:t>
            </a:r>
            <a:r>
              <a:rPr lang="en-US" sz="2000" i="1" dirty="0">
                <a:solidFill>
                  <a:schemeClr val="accent1">
                    <a:lumMod val="75000"/>
                  </a:schemeClr>
                </a:solidFill>
                <a:cs typeface="Times New Roman" panose="02020603050405020304" pitchFamily="18" charset="0"/>
              </a:rPr>
              <a:t>‘Were you concurrently enrolled in Foster Care and Medicaid in Iowa when you were 18 or older?’ </a:t>
            </a:r>
            <a:r>
              <a:rPr lang="en-US" sz="2000" dirty="0">
                <a:cs typeface="Times New Roman" panose="02020603050405020304" pitchFamily="18" charset="0"/>
              </a:rPr>
              <a:t>when the individual:</a:t>
            </a:r>
          </a:p>
          <a:p>
            <a:pPr lvl="1" eaLnBrk="0" fontAlgn="base" hangingPunct="0">
              <a:spcBef>
                <a:spcPct val="0"/>
              </a:spcBef>
              <a:spcAft>
                <a:spcPts val="30"/>
              </a:spcAft>
            </a:pPr>
            <a:r>
              <a:rPr lang="en-US" sz="1700" dirty="0">
                <a:cs typeface="Times New Roman" panose="02020603050405020304" pitchFamily="18" charset="0"/>
              </a:rPr>
              <a:t>Turned 18 on or after 1/1/2023, and </a:t>
            </a:r>
          </a:p>
          <a:p>
            <a:pPr lvl="1" eaLnBrk="0" fontAlgn="base" hangingPunct="0">
              <a:spcBef>
                <a:spcPct val="0"/>
              </a:spcBef>
              <a:spcAft>
                <a:spcPts val="30"/>
              </a:spcAft>
            </a:pPr>
            <a:r>
              <a:rPr lang="en-US" sz="1700" dirty="0">
                <a:cs typeface="Times New Roman" panose="02020603050405020304" pitchFamily="18" charset="0"/>
              </a:rPr>
              <a:t>They were enrolled in Medicaid in </a:t>
            </a:r>
            <a:r>
              <a:rPr lang="en-US" sz="1700" b="1" u="sng" dirty="0">
                <a:cs typeface="Times New Roman" panose="02020603050405020304" pitchFamily="18" charset="0"/>
              </a:rPr>
              <a:t>any state</a:t>
            </a:r>
            <a:r>
              <a:rPr lang="en-US" sz="1700" u="sng" dirty="0">
                <a:cs typeface="Times New Roman" panose="02020603050405020304" pitchFamily="18" charset="0"/>
              </a:rPr>
              <a:t> </a:t>
            </a:r>
            <a:r>
              <a:rPr lang="en-US" sz="1700" dirty="0">
                <a:cs typeface="Times New Roman" panose="02020603050405020304" pitchFamily="18" charset="0"/>
              </a:rPr>
              <a:t>when they turned 18.</a:t>
            </a:r>
            <a:br>
              <a:rPr lang="en-US" sz="1700" dirty="0">
                <a:cs typeface="Times New Roman" panose="02020603050405020304" pitchFamily="18" charset="0"/>
              </a:rPr>
            </a:br>
            <a:endParaRPr lang="en-US" sz="1700" dirty="0">
              <a:cs typeface="Times New Roman" panose="02020603050405020304" pitchFamily="18" charset="0"/>
            </a:endParaRPr>
          </a:p>
          <a:p>
            <a:pPr lvl="0" eaLnBrk="0" fontAlgn="base" hangingPunct="0">
              <a:spcBef>
                <a:spcPct val="0"/>
              </a:spcBef>
              <a:spcAft>
                <a:spcPts val="30"/>
              </a:spcAft>
            </a:pPr>
            <a:r>
              <a:rPr lang="en-US" sz="2000" b="1" dirty="0">
                <a:cs typeface="Times New Roman" panose="02020603050405020304" pitchFamily="18" charset="0"/>
              </a:rPr>
              <a:t>Note: </a:t>
            </a:r>
            <a:r>
              <a:rPr lang="en-US" sz="2000" dirty="0">
                <a:cs typeface="Times New Roman" panose="02020603050405020304" pitchFamily="18" charset="0"/>
              </a:rPr>
              <a:t>If the question ‘</a:t>
            </a:r>
            <a:r>
              <a:rPr lang="en-US" sz="2000" i="1" dirty="0">
                <a:solidFill>
                  <a:schemeClr val="tx2"/>
                </a:solidFill>
                <a:cs typeface="Times New Roman" panose="02020603050405020304" pitchFamily="18" charset="0"/>
              </a:rPr>
              <a:t>Was this person ever in foster care</a:t>
            </a:r>
            <a:r>
              <a:rPr lang="en-US" sz="2000" i="1" dirty="0">
                <a:cs typeface="Times New Roman" panose="02020603050405020304" pitchFamily="18" charset="0"/>
              </a:rPr>
              <a:t>’, </a:t>
            </a:r>
            <a:r>
              <a:rPr lang="en-US" sz="2000" dirty="0">
                <a:cs typeface="Times New Roman" panose="02020603050405020304" pitchFamily="18" charset="0"/>
              </a:rPr>
              <a:t>is left blank or answered ‘No’, the concurrently enrolled question will not be displayed, and the applicant will not be considered for E-MIYA </a:t>
            </a:r>
            <a:r>
              <a:rPr lang="en-US" sz="2400" dirty="0">
                <a:cs typeface="Times New Roman" panose="02020603050405020304" pitchFamily="18" charset="0"/>
              </a:rPr>
              <a:t>benefits.</a:t>
            </a:r>
          </a:p>
          <a:p>
            <a:endParaRPr lang="en-US" sz="2000" dirty="0"/>
          </a:p>
        </p:txBody>
      </p:sp>
      <p:sp>
        <p:nvSpPr>
          <p:cNvPr id="12" name="Slide Number Placeholder 11">
            <a:extLst>
              <a:ext uri="{FF2B5EF4-FFF2-40B4-BE49-F238E27FC236}">
                <a16:creationId xmlns:a16="http://schemas.microsoft.com/office/drawing/2014/main" id="{31F75C9A-F99A-D5E3-71FD-E879967A2A24}"/>
              </a:ext>
            </a:extLst>
          </p:cNvPr>
          <p:cNvSpPr>
            <a:spLocks noGrp="1"/>
          </p:cNvSpPr>
          <p:nvPr>
            <p:ph type="sldNum" sz="quarter" idx="12"/>
          </p:nvPr>
        </p:nvSpPr>
        <p:spPr/>
        <p:txBody>
          <a:bodyPr/>
          <a:lstStyle/>
          <a:p>
            <a:fld id="{060017E3-0CEB-4BA9-92AF-EFA2BF5396E5}" type="slidenum">
              <a:rPr lang="en-US" smtClean="0"/>
              <a:t>84</a:t>
            </a:fld>
            <a:endParaRPr lang="en-US" dirty="0"/>
          </a:p>
        </p:txBody>
      </p:sp>
      <p:pic>
        <p:nvPicPr>
          <p:cNvPr id="3" name="Picture 2">
            <a:extLst>
              <a:ext uri="{FF2B5EF4-FFF2-40B4-BE49-F238E27FC236}">
                <a16:creationId xmlns:a16="http://schemas.microsoft.com/office/drawing/2014/main" id="{807C1969-BB9C-9FB0-4E81-683844093E05}"/>
              </a:ext>
            </a:extLst>
          </p:cNvPr>
          <p:cNvPicPr>
            <a:picLocks noChangeAspect="1"/>
          </p:cNvPicPr>
          <p:nvPr/>
        </p:nvPicPr>
        <p:blipFill>
          <a:blip r:embed="rId4"/>
          <a:stretch>
            <a:fillRect/>
          </a:stretch>
        </p:blipFill>
        <p:spPr>
          <a:xfrm>
            <a:off x="4210132" y="1447800"/>
            <a:ext cx="4495636" cy="4337681"/>
          </a:xfrm>
          <a:prstGeom prst="rect">
            <a:avLst/>
          </a:prstGeom>
        </p:spPr>
      </p:pic>
      <p:sp>
        <p:nvSpPr>
          <p:cNvPr id="11" name="Rectangle: Rounded Corners 10">
            <a:extLst>
              <a:ext uri="{FF2B5EF4-FFF2-40B4-BE49-F238E27FC236}">
                <a16:creationId xmlns:a16="http://schemas.microsoft.com/office/drawing/2014/main" id="{2FD72A1C-EA50-38D5-5E85-642EB1FAE8D8}"/>
              </a:ext>
            </a:extLst>
          </p:cNvPr>
          <p:cNvSpPr/>
          <p:nvPr/>
        </p:nvSpPr>
        <p:spPr>
          <a:xfrm>
            <a:off x="4523179" y="5105400"/>
            <a:ext cx="3401621" cy="5334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164529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8502" y="136634"/>
            <a:ext cx="8505498" cy="1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955" y="3009665"/>
            <a:ext cx="2190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9885BD78-7F9F-5843-44C7-95D9F974FE77}"/>
              </a:ext>
            </a:extLst>
          </p:cNvPr>
          <p:cNvSpPr>
            <a:spLocks noGrp="1"/>
          </p:cNvSpPr>
          <p:nvPr>
            <p:ph type="title"/>
          </p:nvPr>
        </p:nvSpPr>
        <p:spPr/>
        <p:txBody>
          <a:bodyPr/>
          <a:lstStyle/>
          <a:p>
            <a:r>
              <a:rPr lang="en-US" b="1" dirty="0"/>
              <a:t>Summary</a:t>
            </a:r>
          </a:p>
        </p:txBody>
      </p:sp>
      <p:sp>
        <p:nvSpPr>
          <p:cNvPr id="7" name="Content Placeholder 6">
            <a:extLst>
              <a:ext uri="{FF2B5EF4-FFF2-40B4-BE49-F238E27FC236}">
                <a16:creationId xmlns:a16="http://schemas.microsoft.com/office/drawing/2014/main" id="{A8EA9915-05E4-DEC3-CC10-5AAF906719B1}"/>
              </a:ext>
            </a:extLst>
          </p:cNvPr>
          <p:cNvSpPr>
            <a:spLocks noGrp="1"/>
          </p:cNvSpPr>
          <p:nvPr>
            <p:ph idx="1"/>
          </p:nvPr>
        </p:nvSpPr>
        <p:spPr>
          <a:xfrm>
            <a:off x="628650" y="1825625"/>
            <a:ext cx="2876550" cy="4112255"/>
          </a:xfrm>
        </p:spPr>
        <p:txBody>
          <a:bodyPr/>
          <a:lstStyle/>
          <a:p>
            <a:r>
              <a:rPr lang="en-US" dirty="0"/>
              <a:t>This page summarizes background information entered to this point. Information can be reviewed  and edited on any and all of the summary pages.  </a:t>
            </a:r>
          </a:p>
          <a:p>
            <a:r>
              <a:rPr lang="en-US" dirty="0"/>
              <a:t>Note:  Each section of the application has a Summary page for reviewing and editing. </a:t>
            </a:r>
          </a:p>
          <a:p>
            <a:endParaRPr lang="en-US" dirty="0"/>
          </a:p>
        </p:txBody>
      </p:sp>
      <p:sp>
        <p:nvSpPr>
          <p:cNvPr id="13" name="Slide Number Placeholder 12">
            <a:extLst>
              <a:ext uri="{FF2B5EF4-FFF2-40B4-BE49-F238E27FC236}">
                <a16:creationId xmlns:a16="http://schemas.microsoft.com/office/drawing/2014/main" id="{F638A1C3-DDD8-9F6E-2D31-E07540F683DD}"/>
              </a:ext>
            </a:extLst>
          </p:cNvPr>
          <p:cNvSpPr>
            <a:spLocks noGrp="1"/>
          </p:cNvSpPr>
          <p:nvPr>
            <p:ph type="sldNum" sz="quarter" idx="12"/>
          </p:nvPr>
        </p:nvSpPr>
        <p:spPr/>
        <p:txBody>
          <a:bodyPr/>
          <a:lstStyle/>
          <a:p>
            <a:fld id="{060017E3-0CEB-4BA9-92AF-EFA2BF5396E5}" type="slidenum">
              <a:rPr lang="en-US" smtClean="0"/>
              <a:t>85</a:t>
            </a:fld>
            <a:endParaRPr lang="en-US" dirty="0"/>
          </a:p>
        </p:txBody>
      </p:sp>
      <p:pic>
        <p:nvPicPr>
          <p:cNvPr id="8" name="Picture 7">
            <a:extLst>
              <a:ext uri="{FF2B5EF4-FFF2-40B4-BE49-F238E27FC236}">
                <a16:creationId xmlns:a16="http://schemas.microsoft.com/office/drawing/2014/main" id="{3FD0924B-7852-06C7-CB7B-39FF11514854}"/>
              </a:ext>
            </a:extLst>
          </p:cNvPr>
          <p:cNvPicPr>
            <a:picLocks noChangeAspect="1"/>
          </p:cNvPicPr>
          <p:nvPr/>
        </p:nvPicPr>
        <p:blipFill>
          <a:blip r:embed="rId5"/>
          <a:stretch>
            <a:fillRect/>
          </a:stretch>
        </p:blipFill>
        <p:spPr>
          <a:xfrm>
            <a:off x="3623395" y="898092"/>
            <a:ext cx="4891955" cy="5061815"/>
          </a:xfrm>
          <a:prstGeom prst="rect">
            <a:avLst/>
          </a:prstGeom>
        </p:spPr>
      </p:pic>
    </p:spTree>
    <p:custDataLst>
      <p:tags r:id="rId1"/>
    </p:custDataLst>
    <p:extLst>
      <p:ext uri="{BB962C8B-B14F-4D97-AF65-F5344CB8AC3E}">
        <p14:creationId xmlns:p14="http://schemas.microsoft.com/office/powerpoint/2010/main" val="1009030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C5D371-FE95-D4E2-45FB-771530DC627A}"/>
              </a:ext>
            </a:extLst>
          </p:cNvPr>
          <p:cNvSpPr>
            <a:spLocks noGrp="1"/>
          </p:cNvSpPr>
          <p:nvPr>
            <p:ph type="title"/>
          </p:nvPr>
        </p:nvSpPr>
        <p:spPr/>
        <p:txBody>
          <a:bodyPr>
            <a:normAutofit/>
          </a:bodyPr>
          <a:lstStyle/>
          <a:p>
            <a:pPr lvl="0" eaLnBrk="0" fontAlgn="base" hangingPunct="0">
              <a:spcBef>
                <a:spcPct val="0"/>
              </a:spcBef>
              <a:spcAft>
                <a:spcPts val="600"/>
              </a:spcAft>
            </a:pPr>
            <a:r>
              <a:rPr lang="en-US" altLang="en-US" sz="3600" b="1" dirty="0">
                <a:solidFill>
                  <a:schemeClr val="tx2"/>
                </a:solidFill>
                <a:latin typeface="+mj-lt"/>
                <a:ea typeface="Times New Roman" pitchFamily="18" charset="0"/>
                <a:cs typeface="Times New Roman" panose="02020603050405020304" pitchFamily="18" charset="0"/>
              </a:rPr>
              <a:t>Information about People Living in Your Home</a:t>
            </a:r>
          </a:p>
        </p:txBody>
      </p:sp>
      <p:sp>
        <p:nvSpPr>
          <p:cNvPr id="5" name="Content Placeholder 4">
            <a:extLst>
              <a:ext uri="{FF2B5EF4-FFF2-40B4-BE49-F238E27FC236}">
                <a16:creationId xmlns:a16="http://schemas.microsoft.com/office/drawing/2014/main" id="{304DC024-5C20-B602-5304-6F65847FFE61}"/>
              </a:ext>
            </a:extLst>
          </p:cNvPr>
          <p:cNvSpPr>
            <a:spLocks noGrp="1"/>
          </p:cNvSpPr>
          <p:nvPr>
            <p:ph idx="1"/>
          </p:nvPr>
        </p:nvSpPr>
        <p:spPr>
          <a:xfrm>
            <a:off x="304800" y="1825625"/>
            <a:ext cx="3797472" cy="4112255"/>
          </a:xfrm>
        </p:spPr>
        <p:txBody>
          <a:bodyPr>
            <a:normAutofit/>
          </a:bodyPr>
          <a:lstStyle/>
          <a:p>
            <a:pPr lvl="0" eaLnBrk="0" fontAlgn="base" hangingPunct="0">
              <a:spcBef>
                <a:spcPct val="0"/>
              </a:spcBef>
              <a:spcAft>
                <a:spcPts val="600"/>
              </a:spcAft>
            </a:pPr>
            <a:r>
              <a:rPr lang="en-US" sz="1800" dirty="0">
                <a:cs typeface="Times New Roman" panose="02020603050405020304" pitchFamily="18" charset="0"/>
              </a:rPr>
              <a:t>There are necessary fields for people in your household:  </a:t>
            </a:r>
            <a:r>
              <a:rPr lang="en-US" sz="1800" b="1" dirty="0">
                <a:solidFill>
                  <a:srgbClr val="C00000"/>
                </a:solidFill>
                <a:effectLst>
                  <a:outerShdw blurRad="38100" dist="38100" dir="2700000" algn="tl">
                    <a:srgbClr val="000000">
                      <a:alpha val="43137"/>
                    </a:srgbClr>
                  </a:outerShdw>
                </a:effectLst>
                <a:cs typeface="Times New Roman" panose="02020603050405020304" pitchFamily="18" charset="0"/>
              </a:rPr>
              <a:t>*</a:t>
            </a:r>
            <a:r>
              <a:rPr lang="en-US" sz="1800" i="1" dirty="0">
                <a:solidFill>
                  <a:schemeClr val="tx2"/>
                </a:solidFill>
                <a:cs typeface="Times New Roman" panose="02020603050405020304" pitchFamily="18" charset="0"/>
              </a:rPr>
              <a:t>First </a:t>
            </a:r>
            <a:r>
              <a:rPr lang="en-US" sz="1800" dirty="0">
                <a:cs typeface="Times New Roman" panose="02020603050405020304" pitchFamily="18" charset="0"/>
              </a:rPr>
              <a:t>and</a:t>
            </a:r>
            <a:r>
              <a:rPr lang="en-US" sz="1800" dirty="0">
                <a:solidFill>
                  <a:schemeClr val="tx2"/>
                </a:solidFill>
                <a:cs typeface="Times New Roman" panose="02020603050405020304" pitchFamily="18" charset="0"/>
              </a:rPr>
              <a:t> </a:t>
            </a:r>
            <a:r>
              <a:rPr lang="en-US" sz="1800" i="1" dirty="0">
                <a:solidFill>
                  <a:schemeClr val="tx2"/>
                </a:solidFill>
                <a:cs typeface="Times New Roman" panose="02020603050405020304" pitchFamily="18" charset="0"/>
              </a:rPr>
              <a:t>Last Names</a:t>
            </a:r>
            <a:r>
              <a:rPr lang="en-US" sz="1800" dirty="0">
                <a:cs typeface="Times New Roman" panose="02020603050405020304" pitchFamily="18" charset="0"/>
              </a:rPr>
              <a:t>, </a:t>
            </a:r>
            <a:r>
              <a:rPr lang="en-US" sz="1800" b="1" dirty="0">
                <a:solidFill>
                  <a:srgbClr val="C00000"/>
                </a:solidFill>
                <a:effectLst>
                  <a:outerShdw blurRad="38100" dist="38100" dir="2700000" algn="tl">
                    <a:srgbClr val="000000">
                      <a:alpha val="43137"/>
                    </a:srgbClr>
                  </a:outerShdw>
                </a:effectLst>
                <a:cs typeface="Times New Roman" panose="02020603050405020304" pitchFamily="18" charset="0"/>
              </a:rPr>
              <a:t>*</a:t>
            </a:r>
            <a:r>
              <a:rPr lang="en-US" sz="1800" i="1" dirty="0">
                <a:solidFill>
                  <a:schemeClr val="tx2"/>
                </a:solidFill>
                <a:cs typeface="Times New Roman" panose="02020603050405020304" pitchFamily="18" charset="0"/>
              </a:rPr>
              <a:t>What is the living situation of this person?</a:t>
            </a:r>
            <a:r>
              <a:rPr lang="en-US" sz="1800" dirty="0">
                <a:effectLst>
                  <a:outerShdw blurRad="38100" dist="38100" dir="2700000" algn="tl">
                    <a:srgbClr val="000000">
                      <a:alpha val="43137"/>
                    </a:srgbClr>
                  </a:outerShdw>
                </a:effectLst>
                <a:cs typeface="Times New Roman" panose="02020603050405020304" pitchFamily="18" charset="0"/>
              </a:rPr>
              <a:t>.</a:t>
            </a:r>
            <a:r>
              <a:rPr lang="en-US" sz="1800" b="1" dirty="0">
                <a:solidFill>
                  <a:srgbClr val="C00000"/>
                </a:solidFill>
                <a:effectLst>
                  <a:outerShdw blurRad="38100" dist="38100" dir="2700000" algn="tl">
                    <a:srgbClr val="000000">
                      <a:alpha val="43137"/>
                    </a:srgbClr>
                  </a:outerShdw>
                </a:effectLst>
                <a:cs typeface="Times New Roman" panose="02020603050405020304" pitchFamily="18" charset="0"/>
              </a:rPr>
              <a:t> *</a:t>
            </a:r>
            <a:r>
              <a:rPr lang="en-US" sz="1800" i="1" dirty="0">
                <a:solidFill>
                  <a:schemeClr val="accent1">
                    <a:lumMod val="75000"/>
                  </a:schemeClr>
                </a:solidFill>
              </a:rPr>
              <a:t>‘</a:t>
            </a:r>
            <a:r>
              <a:rPr lang="en-US" sz="1800" i="1" dirty="0">
                <a:solidFill>
                  <a:schemeClr val="tx2"/>
                </a:solidFill>
              </a:rPr>
              <a:t>Do you want to find out if this person can get help paying for health coverage?’</a:t>
            </a:r>
            <a:endParaRPr lang="en-US" sz="1800" b="1" i="1" dirty="0">
              <a:solidFill>
                <a:schemeClr val="tx2"/>
              </a:solidFill>
              <a:effectLst>
                <a:outerShdw blurRad="38100" dist="38100" dir="2700000" algn="tl">
                  <a:srgbClr val="000000">
                    <a:alpha val="43137"/>
                  </a:srgbClr>
                </a:outerShdw>
              </a:effectLst>
              <a:cs typeface="Times New Roman" panose="02020603050405020304" pitchFamily="18" charset="0"/>
            </a:endParaRPr>
          </a:p>
          <a:p>
            <a:pPr eaLnBrk="0" fontAlgn="base" hangingPunct="0">
              <a:spcBef>
                <a:spcPct val="0"/>
              </a:spcBef>
              <a:spcAft>
                <a:spcPts val="600"/>
              </a:spcAft>
            </a:pPr>
            <a:r>
              <a:rPr lang="en-US" sz="1800" dirty="0"/>
              <a:t>If ‘No’ is selected to ‘Do you want to find out if this person can get help paying for health coverage?’ question, the system will only ask relevant questions. If ‘Yes’ is selected, more information will be requested in subsequent pages</a:t>
            </a:r>
          </a:p>
          <a:p>
            <a:pPr lvl="0" eaLnBrk="0" fontAlgn="base" hangingPunct="0">
              <a:spcBef>
                <a:spcPct val="0"/>
              </a:spcBef>
              <a:spcAft>
                <a:spcPts val="600"/>
              </a:spcAft>
            </a:pPr>
            <a:r>
              <a:rPr lang="en-US" sz="1800" b="1" dirty="0">
                <a:cs typeface="Times New Roman" panose="02020603050405020304" pitchFamily="18" charset="0"/>
              </a:rPr>
              <a:t>Note: </a:t>
            </a:r>
            <a:r>
              <a:rPr lang="en-US" sz="1800" dirty="0">
                <a:cs typeface="Times New Roman" panose="02020603050405020304" pitchFamily="18" charset="0"/>
              </a:rPr>
              <a:t>Unless specified, enter </a:t>
            </a:r>
            <a:r>
              <a:rPr lang="en-US" sz="1800" i="1" dirty="0">
                <a:solidFill>
                  <a:schemeClr val="tx2"/>
                </a:solidFill>
                <a:cs typeface="Times New Roman" panose="02020603050405020304" pitchFamily="18" charset="0"/>
              </a:rPr>
              <a:t>in the home </a:t>
            </a:r>
            <a:r>
              <a:rPr lang="en-US" sz="1800" dirty="0">
                <a:cs typeface="Times New Roman" panose="02020603050405020304" pitchFamily="18" charset="0"/>
              </a:rPr>
              <a:t>for living situation.</a:t>
            </a:r>
          </a:p>
          <a:p>
            <a:endParaRPr lang="en-US" sz="1800" dirty="0"/>
          </a:p>
        </p:txBody>
      </p:sp>
      <p:sp>
        <p:nvSpPr>
          <p:cNvPr id="15" name="Slide Number Placeholder 14">
            <a:extLst>
              <a:ext uri="{FF2B5EF4-FFF2-40B4-BE49-F238E27FC236}">
                <a16:creationId xmlns:a16="http://schemas.microsoft.com/office/drawing/2014/main" id="{55E8B7EB-28EC-E0FF-C883-C7598E0EB364}"/>
              </a:ext>
            </a:extLst>
          </p:cNvPr>
          <p:cNvSpPr>
            <a:spLocks noGrp="1"/>
          </p:cNvSpPr>
          <p:nvPr>
            <p:ph type="sldNum" sz="quarter" idx="12"/>
          </p:nvPr>
        </p:nvSpPr>
        <p:spPr/>
        <p:txBody>
          <a:bodyPr/>
          <a:lstStyle/>
          <a:p>
            <a:fld id="{060017E3-0CEB-4BA9-92AF-EFA2BF5396E5}" type="slidenum">
              <a:rPr lang="en-US" smtClean="0"/>
              <a:t>86</a:t>
            </a:fld>
            <a:endParaRPr lang="en-US" dirty="0"/>
          </a:p>
        </p:txBody>
      </p:sp>
      <p:pic>
        <p:nvPicPr>
          <p:cNvPr id="3" name="Picture 2">
            <a:extLst>
              <a:ext uri="{FF2B5EF4-FFF2-40B4-BE49-F238E27FC236}">
                <a16:creationId xmlns:a16="http://schemas.microsoft.com/office/drawing/2014/main" id="{ACD867DD-BEEB-13B4-F8E7-E6192C0813DC}"/>
              </a:ext>
            </a:extLst>
          </p:cNvPr>
          <p:cNvPicPr>
            <a:picLocks noChangeAspect="1"/>
          </p:cNvPicPr>
          <p:nvPr/>
        </p:nvPicPr>
        <p:blipFill>
          <a:blip r:embed="rId4"/>
          <a:stretch>
            <a:fillRect/>
          </a:stretch>
        </p:blipFill>
        <p:spPr>
          <a:xfrm>
            <a:off x="4007685" y="1915040"/>
            <a:ext cx="4761174" cy="3933423"/>
          </a:xfrm>
          <a:prstGeom prst="rect">
            <a:avLst/>
          </a:prstGeom>
        </p:spPr>
      </p:pic>
      <p:sp>
        <p:nvSpPr>
          <p:cNvPr id="14" name="Rectangle: Rounded Corners 13">
            <a:extLst>
              <a:ext uri="{FF2B5EF4-FFF2-40B4-BE49-F238E27FC236}">
                <a16:creationId xmlns:a16="http://schemas.microsoft.com/office/drawing/2014/main" id="{023D0931-C727-2473-9CEF-60CD62F8ED48}"/>
              </a:ext>
            </a:extLst>
          </p:cNvPr>
          <p:cNvSpPr/>
          <p:nvPr/>
        </p:nvSpPr>
        <p:spPr>
          <a:xfrm>
            <a:off x="4130675" y="3276601"/>
            <a:ext cx="4654550" cy="21336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C361DE6D-E02B-E305-3D4F-B8B2957B66CE}"/>
              </a:ext>
            </a:extLst>
          </p:cNvPr>
          <p:cNvSpPr/>
          <p:nvPr/>
        </p:nvSpPr>
        <p:spPr>
          <a:xfrm>
            <a:off x="5562600" y="2318440"/>
            <a:ext cx="609600" cy="457199"/>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701062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701A7B-8042-6574-E2DD-5DC6ABE22874}"/>
              </a:ext>
            </a:extLst>
          </p:cNvPr>
          <p:cNvSpPr>
            <a:spLocks noGrp="1"/>
          </p:cNvSpPr>
          <p:nvPr>
            <p:ph type="title"/>
          </p:nvPr>
        </p:nvSpPr>
        <p:spPr/>
        <p:txBody>
          <a:bodyPr/>
          <a:lstStyle/>
          <a:p>
            <a:r>
              <a:rPr lang="en-US" b="1" dirty="0"/>
              <a:t>Tell Us More (About People in the Household)</a:t>
            </a:r>
          </a:p>
        </p:txBody>
      </p:sp>
      <p:sp>
        <p:nvSpPr>
          <p:cNvPr id="5" name="Content Placeholder 4">
            <a:extLst>
              <a:ext uri="{FF2B5EF4-FFF2-40B4-BE49-F238E27FC236}">
                <a16:creationId xmlns:a16="http://schemas.microsoft.com/office/drawing/2014/main" id="{463DDCDE-5F38-EC0B-8DA5-5384729F0C2D}"/>
              </a:ext>
            </a:extLst>
          </p:cNvPr>
          <p:cNvSpPr>
            <a:spLocks noGrp="1"/>
          </p:cNvSpPr>
          <p:nvPr>
            <p:ph idx="1"/>
          </p:nvPr>
        </p:nvSpPr>
        <p:spPr>
          <a:xfrm>
            <a:off x="628650" y="1825625"/>
            <a:ext cx="2952750" cy="4112255"/>
          </a:xfrm>
        </p:spPr>
        <p:txBody>
          <a:bodyPr/>
          <a:lstStyle/>
          <a:p>
            <a:r>
              <a:rPr lang="en-US" dirty="0"/>
              <a:t>The next application sections are about the People in the Household.  The same questions that were asked of the primary applicant are now asked of the additional household members. As is true in all areas, a summary page               displays at the end of the section.</a:t>
            </a:r>
          </a:p>
          <a:p>
            <a:endParaRPr lang="en-US" dirty="0"/>
          </a:p>
        </p:txBody>
      </p:sp>
      <p:sp>
        <p:nvSpPr>
          <p:cNvPr id="13" name="Slide Number Placeholder 12">
            <a:extLst>
              <a:ext uri="{FF2B5EF4-FFF2-40B4-BE49-F238E27FC236}">
                <a16:creationId xmlns:a16="http://schemas.microsoft.com/office/drawing/2014/main" id="{F707086B-2F08-B2D9-A62B-B19E09693915}"/>
              </a:ext>
            </a:extLst>
          </p:cNvPr>
          <p:cNvSpPr>
            <a:spLocks noGrp="1"/>
          </p:cNvSpPr>
          <p:nvPr>
            <p:ph type="sldNum" sz="quarter" idx="12"/>
          </p:nvPr>
        </p:nvSpPr>
        <p:spPr/>
        <p:txBody>
          <a:bodyPr/>
          <a:lstStyle/>
          <a:p>
            <a:fld id="{060017E3-0CEB-4BA9-92AF-EFA2BF5396E5}" type="slidenum">
              <a:rPr lang="en-US" smtClean="0"/>
              <a:t>87</a:t>
            </a:fld>
            <a:endParaRPr lang="en-US" dirty="0"/>
          </a:p>
        </p:txBody>
      </p:sp>
      <p:pic>
        <p:nvPicPr>
          <p:cNvPr id="6" name="Picture 5">
            <a:extLst>
              <a:ext uri="{FF2B5EF4-FFF2-40B4-BE49-F238E27FC236}">
                <a16:creationId xmlns:a16="http://schemas.microsoft.com/office/drawing/2014/main" id="{CD273263-795E-4819-993D-D8D2A4E2D7C1}"/>
              </a:ext>
            </a:extLst>
          </p:cNvPr>
          <p:cNvPicPr>
            <a:picLocks noChangeAspect="1"/>
          </p:cNvPicPr>
          <p:nvPr/>
        </p:nvPicPr>
        <p:blipFill>
          <a:blip r:embed="rId4"/>
          <a:stretch>
            <a:fillRect/>
          </a:stretch>
        </p:blipFill>
        <p:spPr>
          <a:xfrm>
            <a:off x="3733800" y="1513333"/>
            <a:ext cx="4604004" cy="4424547"/>
          </a:xfrm>
          <a:prstGeom prst="rect">
            <a:avLst/>
          </a:prstGeom>
        </p:spPr>
      </p:pic>
      <p:sp>
        <p:nvSpPr>
          <p:cNvPr id="10" name="Rectangle: Rounded Corners 9">
            <a:extLst>
              <a:ext uri="{FF2B5EF4-FFF2-40B4-BE49-F238E27FC236}">
                <a16:creationId xmlns:a16="http://schemas.microsoft.com/office/drawing/2014/main" id="{06F86B0F-3150-8898-22B3-DDD94B2980C3}"/>
              </a:ext>
            </a:extLst>
          </p:cNvPr>
          <p:cNvSpPr/>
          <p:nvPr/>
        </p:nvSpPr>
        <p:spPr>
          <a:xfrm>
            <a:off x="5181600" y="1870376"/>
            <a:ext cx="685800" cy="4572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697744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86036F-4E7E-2DAC-B60B-DCCE558CF16F}"/>
              </a:ext>
            </a:extLst>
          </p:cNvPr>
          <p:cNvSpPr>
            <a:spLocks noGrp="1"/>
          </p:cNvSpPr>
          <p:nvPr>
            <p:ph type="title"/>
          </p:nvPr>
        </p:nvSpPr>
        <p:spPr>
          <a:xfrm>
            <a:off x="628650" y="365126"/>
            <a:ext cx="3714750" cy="1325563"/>
          </a:xfrm>
        </p:spPr>
        <p:txBody>
          <a:bodyPr>
            <a:normAutofit fontScale="90000"/>
          </a:bodyPr>
          <a:lstStyle/>
          <a:p>
            <a:r>
              <a:rPr lang="en-US" b="1" dirty="0"/>
              <a:t>Tip: Summary Pages – Delete/Add, Show/Hide</a:t>
            </a:r>
          </a:p>
        </p:txBody>
      </p:sp>
      <p:sp>
        <p:nvSpPr>
          <p:cNvPr id="8" name="Content Placeholder 7">
            <a:extLst>
              <a:ext uri="{FF2B5EF4-FFF2-40B4-BE49-F238E27FC236}">
                <a16:creationId xmlns:a16="http://schemas.microsoft.com/office/drawing/2014/main" id="{F72D968E-FCB4-7A1E-8129-5063E59D5D0B}"/>
              </a:ext>
            </a:extLst>
          </p:cNvPr>
          <p:cNvSpPr>
            <a:spLocks noGrp="1"/>
          </p:cNvSpPr>
          <p:nvPr>
            <p:ph idx="1"/>
          </p:nvPr>
        </p:nvSpPr>
        <p:spPr>
          <a:xfrm>
            <a:off x="628650" y="2133600"/>
            <a:ext cx="2647950" cy="3886200"/>
          </a:xfrm>
        </p:spPr>
        <p:txBody>
          <a:bodyPr>
            <a:normAutofit/>
          </a:bodyPr>
          <a:lstStyle/>
          <a:p>
            <a:r>
              <a:rPr lang="en-US" sz="2000" dirty="0">
                <a:cs typeface="Times New Roman" panose="02020603050405020304" pitchFamily="18" charset="0"/>
              </a:rPr>
              <a:t>On any of the </a:t>
            </a:r>
            <a:r>
              <a:rPr lang="en-US" sz="2000" b="1" dirty="0">
                <a:cs typeface="Times New Roman" panose="02020603050405020304" pitchFamily="18" charset="0"/>
              </a:rPr>
              <a:t>Summary</a:t>
            </a:r>
            <a:r>
              <a:rPr lang="en-US" sz="2000" dirty="0">
                <a:cs typeface="Times New Roman" panose="02020603050405020304" pitchFamily="18" charset="0"/>
              </a:rPr>
              <a:t> pages, the QE can edit information about the people living in the home or scroll to the bottom of the page to   delete or add Household Members, other than the Primary Applicant. </a:t>
            </a:r>
            <a:endParaRPr lang="en-US" dirty="0"/>
          </a:p>
        </p:txBody>
      </p:sp>
      <p:sp>
        <p:nvSpPr>
          <p:cNvPr id="21" name="Slide Number Placeholder 20">
            <a:extLst>
              <a:ext uri="{FF2B5EF4-FFF2-40B4-BE49-F238E27FC236}">
                <a16:creationId xmlns:a16="http://schemas.microsoft.com/office/drawing/2014/main" id="{86715DF7-3FE8-EAC9-F1ED-DDE32A10BB4F}"/>
              </a:ext>
            </a:extLst>
          </p:cNvPr>
          <p:cNvSpPr>
            <a:spLocks noGrp="1"/>
          </p:cNvSpPr>
          <p:nvPr>
            <p:ph type="sldNum" sz="quarter" idx="12"/>
          </p:nvPr>
        </p:nvSpPr>
        <p:spPr/>
        <p:txBody>
          <a:bodyPr/>
          <a:lstStyle/>
          <a:p>
            <a:fld id="{060017E3-0CEB-4BA9-92AF-EFA2BF5396E5}" type="slidenum">
              <a:rPr lang="en-US" smtClean="0"/>
              <a:t>88</a:t>
            </a:fld>
            <a:endParaRPr lang="en-US" dirty="0"/>
          </a:p>
        </p:txBody>
      </p:sp>
      <p:sp>
        <p:nvSpPr>
          <p:cNvPr id="20" name="Rectangle: Rounded Corners 19">
            <a:extLst>
              <a:ext uri="{FF2B5EF4-FFF2-40B4-BE49-F238E27FC236}">
                <a16:creationId xmlns:a16="http://schemas.microsoft.com/office/drawing/2014/main" id="{98C4BFF5-77A6-E05D-42F0-6245E03CB67F}"/>
              </a:ext>
            </a:extLst>
          </p:cNvPr>
          <p:cNvSpPr/>
          <p:nvPr/>
        </p:nvSpPr>
        <p:spPr>
          <a:xfrm>
            <a:off x="7695651" y="4848677"/>
            <a:ext cx="368876" cy="38100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BB515178-2C92-272A-EEB2-F4E34432C7B2}"/>
              </a:ext>
            </a:extLst>
          </p:cNvPr>
          <p:cNvSpPr/>
          <p:nvPr/>
        </p:nvSpPr>
        <p:spPr>
          <a:xfrm>
            <a:off x="7143201" y="5777125"/>
            <a:ext cx="1066800" cy="381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08D746B-C832-81C7-B166-A3C8853C4457}"/>
              </a:ext>
            </a:extLst>
          </p:cNvPr>
          <p:cNvPicPr>
            <a:picLocks noChangeAspect="1"/>
          </p:cNvPicPr>
          <p:nvPr/>
        </p:nvPicPr>
        <p:blipFill rotWithShape="1">
          <a:blip r:embed="rId4"/>
          <a:srcRect r="2845"/>
          <a:stretch/>
        </p:blipFill>
        <p:spPr>
          <a:xfrm>
            <a:off x="3522324" y="4239682"/>
            <a:ext cx="4993026" cy="2253192"/>
          </a:xfrm>
          <a:prstGeom prst="rect">
            <a:avLst/>
          </a:prstGeom>
        </p:spPr>
      </p:pic>
      <p:pic>
        <p:nvPicPr>
          <p:cNvPr id="12" name="Picture 11">
            <a:extLst>
              <a:ext uri="{FF2B5EF4-FFF2-40B4-BE49-F238E27FC236}">
                <a16:creationId xmlns:a16="http://schemas.microsoft.com/office/drawing/2014/main" id="{09AB068B-BF3C-B79A-B80E-15E624A21EEA}"/>
              </a:ext>
            </a:extLst>
          </p:cNvPr>
          <p:cNvPicPr>
            <a:picLocks noChangeAspect="1"/>
          </p:cNvPicPr>
          <p:nvPr/>
        </p:nvPicPr>
        <p:blipFill rotWithShape="1">
          <a:blip r:embed="rId5"/>
          <a:srcRect b="24399"/>
          <a:stretch/>
        </p:blipFill>
        <p:spPr>
          <a:xfrm>
            <a:off x="3436599" y="1273749"/>
            <a:ext cx="5164476" cy="3703261"/>
          </a:xfrm>
          <a:prstGeom prst="flowChartDocument">
            <a:avLst/>
          </a:prstGeom>
          <a:effectLst>
            <a:outerShdw blurRad="50800" dist="50800" dir="5400000" algn="ctr" rotWithShape="0">
              <a:srgbClr val="000000">
                <a:alpha val="71000"/>
              </a:srgbClr>
            </a:outerShdw>
          </a:effectLst>
          <a:scene3d>
            <a:camera prst="orthographicFront"/>
            <a:lightRig rig="threePt" dir="t"/>
          </a:scene3d>
          <a:sp3d>
            <a:bevelB w="0"/>
          </a:sp3d>
        </p:spPr>
      </p:pic>
      <p:sp>
        <p:nvSpPr>
          <p:cNvPr id="15" name="Rectangle: Rounded Corners 14">
            <a:extLst>
              <a:ext uri="{FF2B5EF4-FFF2-40B4-BE49-F238E27FC236}">
                <a16:creationId xmlns:a16="http://schemas.microsoft.com/office/drawing/2014/main" id="{FF169F57-4788-97FE-748D-F47218FD591F}"/>
              </a:ext>
            </a:extLst>
          </p:cNvPr>
          <p:cNvSpPr/>
          <p:nvPr/>
        </p:nvSpPr>
        <p:spPr>
          <a:xfrm>
            <a:off x="7952826" y="4596009"/>
            <a:ext cx="514350" cy="38100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79C31044-3578-B94C-972C-D5D26F77FB89}"/>
              </a:ext>
            </a:extLst>
          </p:cNvPr>
          <p:cNvSpPr/>
          <p:nvPr/>
        </p:nvSpPr>
        <p:spPr>
          <a:xfrm>
            <a:off x="7448550" y="5578899"/>
            <a:ext cx="1066800" cy="381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05650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9DE27-F1E3-8921-B681-09456B9344FE}"/>
              </a:ext>
            </a:extLst>
          </p:cNvPr>
          <p:cNvSpPr>
            <a:spLocks noGrp="1"/>
          </p:cNvSpPr>
          <p:nvPr>
            <p:ph type="title"/>
          </p:nvPr>
        </p:nvSpPr>
        <p:spPr/>
        <p:txBody>
          <a:bodyPr/>
          <a:lstStyle/>
          <a:p>
            <a:r>
              <a:rPr lang="en-US" b="1" dirty="0"/>
              <a:t>School</a:t>
            </a:r>
          </a:p>
        </p:txBody>
      </p:sp>
      <p:sp>
        <p:nvSpPr>
          <p:cNvPr id="5" name="Content Placeholder 4">
            <a:extLst>
              <a:ext uri="{FF2B5EF4-FFF2-40B4-BE49-F238E27FC236}">
                <a16:creationId xmlns:a16="http://schemas.microsoft.com/office/drawing/2014/main" id="{4D8C5D50-25A1-D93D-64CF-23785B7968EC}"/>
              </a:ext>
            </a:extLst>
          </p:cNvPr>
          <p:cNvSpPr>
            <a:spLocks noGrp="1"/>
          </p:cNvSpPr>
          <p:nvPr>
            <p:ph idx="1"/>
          </p:nvPr>
        </p:nvSpPr>
        <p:spPr>
          <a:xfrm>
            <a:off x="628650" y="1384731"/>
            <a:ext cx="7886700" cy="4553150"/>
          </a:xfrm>
        </p:spPr>
        <p:txBody>
          <a:bodyPr/>
          <a:lstStyle/>
          <a:p>
            <a:r>
              <a:rPr lang="en-US" sz="2000" dirty="0">
                <a:cs typeface="Times New Roman" panose="02020603050405020304" pitchFamily="18" charset="0"/>
              </a:rPr>
              <a:t>The </a:t>
            </a:r>
            <a:r>
              <a:rPr lang="en-US" sz="2000" b="1" dirty="0">
                <a:cs typeface="Times New Roman" panose="02020603050405020304" pitchFamily="18" charset="0"/>
              </a:rPr>
              <a:t>Job and School </a:t>
            </a:r>
            <a:r>
              <a:rPr lang="en-US" sz="2000" dirty="0">
                <a:cs typeface="Times New Roman" panose="02020603050405020304" pitchFamily="18" charset="0"/>
              </a:rPr>
              <a:t>page is used to collect school information for the household members. The question </a:t>
            </a:r>
            <a:r>
              <a:rPr lang="en-US" sz="2000" i="1" dirty="0">
                <a:solidFill>
                  <a:schemeClr val="tx2"/>
                </a:solidFill>
                <a:cs typeface="Times New Roman" panose="02020603050405020304" pitchFamily="18" charset="0"/>
              </a:rPr>
              <a:t>‘Is anyone going to school?’ </a:t>
            </a:r>
            <a:r>
              <a:rPr lang="en-US" sz="2000" dirty="0">
                <a:cs typeface="Times New Roman" panose="02020603050405020304" pitchFamily="18" charset="0"/>
              </a:rPr>
              <a:t>only needs to be answered if there is an 18 year old or younger in the household who is still in school.  Additional fields display with a ‘</a:t>
            </a:r>
            <a:r>
              <a:rPr lang="en-US" sz="2000" i="1" dirty="0">
                <a:solidFill>
                  <a:schemeClr val="tx2"/>
                </a:solidFill>
                <a:cs typeface="Times New Roman" panose="02020603050405020304" pitchFamily="18" charset="0"/>
              </a:rPr>
              <a:t>Yes</a:t>
            </a:r>
            <a:r>
              <a:rPr lang="en-US" sz="2000" dirty="0">
                <a:cs typeface="Times New Roman" panose="02020603050405020304" pitchFamily="18" charset="0"/>
              </a:rPr>
              <a:t>’ answer.</a:t>
            </a:r>
            <a:endParaRPr lang="en-US" sz="2000" i="1" dirty="0">
              <a:cs typeface="Times New Roman" panose="02020603050405020304" pitchFamily="18" charset="0"/>
            </a:endParaRPr>
          </a:p>
          <a:p>
            <a:endParaRPr lang="en-US" dirty="0"/>
          </a:p>
        </p:txBody>
      </p:sp>
      <p:sp>
        <p:nvSpPr>
          <p:cNvPr id="19" name="Slide Number Placeholder 18">
            <a:extLst>
              <a:ext uri="{FF2B5EF4-FFF2-40B4-BE49-F238E27FC236}">
                <a16:creationId xmlns:a16="http://schemas.microsoft.com/office/drawing/2014/main" id="{1B97CEAE-925D-293A-C9E1-0B60977AB68D}"/>
              </a:ext>
            </a:extLst>
          </p:cNvPr>
          <p:cNvSpPr>
            <a:spLocks noGrp="1"/>
          </p:cNvSpPr>
          <p:nvPr>
            <p:ph type="sldNum" sz="quarter" idx="12"/>
          </p:nvPr>
        </p:nvSpPr>
        <p:spPr>
          <a:xfrm>
            <a:off x="6439220" y="6192804"/>
            <a:ext cx="2057400" cy="365125"/>
          </a:xfrm>
        </p:spPr>
        <p:txBody>
          <a:bodyPr/>
          <a:lstStyle/>
          <a:p>
            <a:fld id="{060017E3-0CEB-4BA9-92AF-EFA2BF5396E5}" type="slidenum">
              <a:rPr lang="en-US" smtClean="0"/>
              <a:t>89</a:t>
            </a:fld>
            <a:endParaRPr lang="en-US" dirty="0"/>
          </a:p>
        </p:txBody>
      </p:sp>
      <p:pic>
        <p:nvPicPr>
          <p:cNvPr id="9" name="Picture 8">
            <a:extLst>
              <a:ext uri="{FF2B5EF4-FFF2-40B4-BE49-F238E27FC236}">
                <a16:creationId xmlns:a16="http://schemas.microsoft.com/office/drawing/2014/main" id="{A58617AE-1F16-22A5-F1FF-227228D3FFB8}"/>
              </a:ext>
            </a:extLst>
          </p:cNvPr>
          <p:cNvPicPr>
            <a:picLocks noChangeAspect="1"/>
          </p:cNvPicPr>
          <p:nvPr/>
        </p:nvPicPr>
        <p:blipFill>
          <a:blip r:embed="rId4"/>
          <a:stretch>
            <a:fillRect/>
          </a:stretch>
        </p:blipFill>
        <p:spPr>
          <a:xfrm>
            <a:off x="304800" y="2875047"/>
            <a:ext cx="5404715" cy="2903480"/>
          </a:xfrm>
          <a:prstGeom prst="rect">
            <a:avLst/>
          </a:prstGeom>
        </p:spPr>
      </p:pic>
      <p:sp>
        <p:nvSpPr>
          <p:cNvPr id="14" name="Rectangle: Rounded Corners 13">
            <a:extLst>
              <a:ext uri="{FF2B5EF4-FFF2-40B4-BE49-F238E27FC236}">
                <a16:creationId xmlns:a16="http://schemas.microsoft.com/office/drawing/2014/main" id="{5E17FCD7-803A-B8FA-AD24-891A9BECC09C}"/>
              </a:ext>
            </a:extLst>
          </p:cNvPr>
          <p:cNvSpPr/>
          <p:nvPr/>
        </p:nvSpPr>
        <p:spPr>
          <a:xfrm>
            <a:off x="667070" y="3953080"/>
            <a:ext cx="4495800" cy="118857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37122ACC-B6DB-05B5-0399-A26A2E3318A7}"/>
              </a:ext>
            </a:extLst>
          </p:cNvPr>
          <p:cNvSpPr/>
          <p:nvPr/>
        </p:nvSpPr>
        <p:spPr>
          <a:xfrm>
            <a:off x="2800670" y="3391807"/>
            <a:ext cx="681822" cy="33084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F452407E-CD41-9913-3912-2E6BE3A76DE8}"/>
              </a:ext>
            </a:extLst>
          </p:cNvPr>
          <p:cNvPicPr>
            <a:picLocks noChangeAspect="1"/>
          </p:cNvPicPr>
          <p:nvPr/>
        </p:nvPicPr>
        <p:blipFill>
          <a:blip r:embed="rId5"/>
          <a:stretch>
            <a:fillRect/>
          </a:stretch>
        </p:blipFill>
        <p:spPr>
          <a:xfrm>
            <a:off x="3299898" y="3809249"/>
            <a:ext cx="5538787" cy="2664815"/>
          </a:xfrm>
          <a:prstGeom prst="rect">
            <a:avLst/>
          </a:prstGeom>
        </p:spPr>
      </p:pic>
      <p:sp>
        <p:nvSpPr>
          <p:cNvPr id="17" name="Rectangle: Rounded Corners 16">
            <a:extLst>
              <a:ext uri="{FF2B5EF4-FFF2-40B4-BE49-F238E27FC236}">
                <a16:creationId xmlns:a16="http://schemas.microsoft.com/office/drawing/2014/main" id="{77628A21-76F2-A6A2-63E7-1157827D3F52}"/>
              </a:ext>
            </a:extLst>
          </p:cNvPr>
          <p:cNvSpPr/>
          <p:nvPr/>
        </p:nvSpPr>
        <p:spPr>
          <a:xfrm>
            <a:off x="5671817" y="3879718"/>
            <a:ext cx="767403" cy="31830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7CDD69E4-6070-27B4-B2AF-FB8C5FF03B69}"/>
              </a:ext>
            </a:extLst>
          </p:cNvPr>
          <p:cNvSpPr/>
          <p:nvPr/>
        </p:nvSpPr>
        <p:spPr>
          <a:xfrm>
            <a:off x="3470593" y="5154966"/>
            <a:ext cx="4382255" cy="318303"/>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1556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F0BB24-1F6E-52E4-AC37-C3B563EC521B}"/>
              </a:ext>
            </a:extLst>
          </p:cNvPr>
          <p:cNvSpPr>
            <a:spLocks noGrp="1"/>
          </p:cNvSpPr>
          <p:nvPr>
            <p:ph type="title"/>
          </p:nvPr>
        </p:nvSpPr>
        <p:spPr/>
        <p:txBody>
          <a:bodyPr>
            <a:normAutofit/>
          </a:bodyPr>
          <a:lstStyle/>
          <a:p>
            <a:r>
              <a:rPr lang="en-US" sz="3000" b="1" dirty="0"/>
              <a:t>QE Responsibilities: Process &amp; Inform </a:t>
            </a:r>
            <a:endParaRPr lang="en-US" sz="2200" dirty="0"/>
          </a:p>
        </p:txBody>
      </p:sp>
      <p:sp>
        <p:nvSpPr>
          <p:cNvPr id="13" name="Content Placeholder 12">
            <a:extLst>
              <a:ext uri="{FF2B5EF4-FFF2-40B4-BE49-F238E27FC236}">
                <a16:creationId xmlns:a16="http://schemas.microsoft.com/office/drawing/2014/main" id="{A828F21F-0CE6-C9AB-F9F8-5D06B27047FC}"/>
              </a:ext>
            </a:extLst>
          </p:cNvPr>
          <p:cNvSpPr>
            <a:spLocks noGrp="1"/>
          </p:cNvSpPr>
          <p:nvPr>
            <p:ph idx="1"/>
          </p:nvPr>
        </p:nvSpPr>
        <p:spPr>
          <a:xfrm>
            <a:off x="628650" y="3276600"/>
            <a:ext cx="7886700" cy="2661280"/>
          </a:xfrm>
        </p:spPr>
        <p:txBody>
          <a:bodyPr anchor="ctr">
            <a:normAutofit fontScale="92500"/>
          </a:bodyPr>
          <a:lstStyle/>
          <a:p>
            <a:pPr lvl="0"/>
            <a:r>
              <a:rPr lang="en-US" sz="2200" dirty="0"/>
              <a:t>Application is valid and must be date stamped on the date submitted to QE with applicant’s name, address, and signature under penalty of perjury at the bottom of page 16 of Application for Health Coverage and Help Paying Costs.</a:t>
            </a:r>
          </a:p>
          <a:p>
            <a:pPr lvl="0"/>
            <a:r>
              <a:rPr lang="en-US" sz="2200" dirty="0"/>
              <a:t>All necessary information must be obtained from applicant before application can be entered and completed in MPEP.</a:t>
            </a:r>
          </a:p>
          <a:p>
            <a:pPr lvl="0"/>
            <a:r>
              <a:rPr lang="en-US" sz="2200" dirty="0"/>
              <a:t>All valid applications must be submitted for processing in MPEP.  Contact MPEP Support desk if unable to enter application in MPEP. </a:t>
            </a:r>
          </a:p>
          <a:p>
            <a:pPr marL="0" indent="0">
              <a:buNone/>
            </a:pPr>
            <a:endParaRPr lang="en-US" sz="1900" dirty="0"/>
          </a:p>
        </p:txBody>
      </p:sp>
      <p:sp>
        <p:nvSpPr>
          <p:cNvPr id="29" name="Rectangle: Rounded Corners 28">
            <a:extLst>
              <a:ext uri="{FF2B5EF4-FFF2-40B4-BE49-F238E27FC236}">
                <a16:creationId xmlns:a16="http://schemas.microsoft.com/office/drawing/2014/main" id="{5B9EC653-CB63-9B87-D7FF-FA3BA8F5B8F9}"/>
              </a:ext>
            </a:extLst>
          </p:cNvPr>
          <p:cNvSpPr/>
          <p:nvPr/>
        </p:nvSpPr>
        <p:spPr>
          <a:xfrm>
            <a:off x="628650" y="1447800"/>
            <a:ext cx="7886700" cy="152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cs typeface="Times New Roman" panose="02020603050405020304" pitchFamily="18" charset="0"/>
              </a:rPr>
              <a:t>The QE is responsible for processing the application with all client-reported information. The QE is also responsible for informing the applicant of the next steps with HHS processing the ongoing Medicaid application. </a:t>
            </a:r>
            <a:endParaRPr lang="en-US" sz="2200" dirty="0"/>
          </a:p>
        </p:txBody>
      </p:sp>
      <p:sp>
        <p:nvSpPr>
          <p:cNvPr id="2" name="Slide Number Placeholder 1">
            <a:extLst>
              <a:ext uri="{FF2B5EF4-FFF2-40B4-BE49-F238E27FC236}">
                <a16:creationId xmlns:a16="http://schemas.microsoft.com/office/drawing/2014/main" id="{35B0864F-70B1-096C-6D39-B0EEBB757A40}"/>
              </a:ext>
            </a:extLst>
          </p:cNvPr>
          <p:cNvSpPr>
            <a:spLocks noGrp="1"/>
          </p:cNvSpPr>
          <p:nvPr>
            <p:ph type="sldNum" sz="quarter" idx="12"/>
          </p:nvPr>
        </p:nvSpPr>
        <p:spPr/>
        <p:txBody>
          <a:bodyPr/>
          <a:lstStyle/>
          <a:p>
            <a:fld id="{060017E3-0CEB-4BA9-92AF-EFA2BF5396E5}" type="slidenum">
              <a:rPr lang="en-US" smtClean="0"/>
              <a:t>9</a:t>
            </a:fld>
            <a:endParaRPr lang="en-US" dirty="0"/>
          </a:p>
        </p:txBody>
      </p:sp>
    </p:spTree>
    <p:custDataLst>
      <p:tags r:id="rId1"/>
    </p:custDataLst>
    <p:extLst>
      <p:ext uri="{BB962C8B-B14F-4D97-AF65-F5344CB8AC3E}">
        <p14:creationId xmlns:p14="http://schemas.microsoft.com/office/powerpoint/2010/main" val="13375801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D8865E-1D82-B6B1-A0C9-94B0E69A306F}"/>
              </a:ext>
            </a:extLst>
          </p:cNvPr>
          <p:cNvSpPr>
            <a:spLocks noGrp="1"/>
          </p:cNvSpPr>
          <p:nvPr>
            <p:ph type="title"/>
          </p:nvPr>
        </p:nvSpPr>
        <p:spPr/>
        <p:txBody>
          <a:bodyPr/>
          <a:lstStyle/>
          <a:p>
            <a:r>
              <a:rPr lang="en-US" b="1" dirty="0"/>
              <a:t>Job</a:t>
            </a:r>
          </a:p>
        </p:txBody>
      </p:sp>
      <p:sp>
        <p:nvSpPr>
          <p:cNvPr id="5" name="Content Placeholder 4">
            <a:extLst>
              <a:ext uri="{FF2B5EF4-FFF2-40B4-BE49-F238E27FC236}">
                <a16:creationId xmlns:a16="http://schemas.microsoft.com/office/drawing/2014/main" id="{E4B87FC7-0C80-FDA1-AE30-91944E944880}"/>
              </a:ext>
            </a:extLst>
          </p:cNvPr>
          <p:cNvSpPr>
            <a:spLocks noGrp="1"/>
          </p:cNvSpPr>
          <p:nvPr>
            <p:ph sz="half" idx="1"/>
          </p:nvPr>
        </p:nvSpPr>
        <p:spPr>
          <a:xfrm>
            <a:off x="643419" y="1690689"/>
            <a:ext cx="3024026" cy="4013646"/>
          </a:xfrm>
        </p:spPr>
        <p:txBody>
          <a:bodyPr>
            <a:normAutofit fontScale="92500" lnSpcReduction="10000"/>
          </a:bodyPr>
          <a:lstStyle/>
          <a:p>
            <a:r>
              <a:rPr lang="en-US" sz="2400" dirty="0">
                <a:cs typeface="Times New Roman" panose="02020603050405020304" pitchFamily="18" charset="0"/>
              </a:rPr>
              <a:t>This page also collects work information. If anyone in the household ‘</a:t>
            </a:r>
            <a:r>
              <a:rPr lang="en-US" sz="2400" i="1" dirty="0">
                <a:solidFill>
                  <a:schemeClr val="tx2"/>
                </a:solidFill>
                <a:cs typeface="Times New Roman" panose="02020603050405020304" pitchFamily="18" charset="0"/>
              </a:rPr>
              <a:t>is working or plans to work in the next two months’</a:t>
            </a:r>
            <a:r>
              <a:rPr lang="en-US" sz="2400" dirty="0">
                <a:cs typeface="Times New Roman" panose="02020603050405020304" pitchFamily="18" charset="0"/>
              </a:rPr>
              <a:t>, the work question must be answered ‘</a:t>
            </a:r>
            <a:r>
              <a:rPr lang="en-US" sz="2400" i="1" dirty="0">
                <a:solidFill>
                  <a:schemeClr val="tx2"/>
                </a:solidFill>
                <a:cs typeface="Times New Roman" panose="02020603050405020304" pitchFamily="18" charset="0"/>
              </a:rPr>
              <a:t>Yes</a:t>
            </a:r>
            <a:r>
              <a:rPr lang="en-US" sz="2400" dirty="0">
                <a:cs typeface="Times New Roman" panose="02020603050405020304" pitchFamily="18" charset="0"/>
              </a:rPr>
              <a:t>’.</a:t>
            </a:r>
            <a:r>
              <a:rPr lang="en-US" sz="2400" i="1" dirty="0">
                <a:cs typeface="Times New Roman" panose="02020603050405020304" pitchFamily="18" charset="0"/>
              </a:rPr>
              <a:t> </a:t>
            </a:r>
            <a:r>
              <a:rPr lang="en-US" sz="2400" dirty="0">
                <a:cs typeface="Times New Roman" panose="02020603050405020304" pitchFamily="18" charset="0"/>
              </a:rPr>
              <a:t>If this question is answered</a:t>
            </a:r>
            <a:r>
              <a:rPr lang="en-US" sz="2400" i="1" dirty="0">
                <a:cs typeface="Times New Roman" panose="02020603050405020304" pitchFamily="18" charset="0"/>
              </a:rPr>
              <a:t> ‘</a:t>
            </a:r>
            <a:r>
              <a:rPr lang="en-US" sz="2400" i="1" dirty="0">
                <a:solidFill>
                  <a:schemeClr val="tx2"/>
                </a:solidFill>
                <a:cs typeface="Times New Roman" panose="02020603050405020304" pitchFamily="18" charset="0"/>
              </a:rPr>
              <a:t>Yes’ </a:t>
            </a:r>
            <a:r>
              <a:rPr lang="en-US" sz="2400" dirty="0">
                <a:cs typeface="Times New Roman" panose="02020603050405020304" pitchFamily="18" charset="0"/>
              </a:rPr>
              <a:t>for any of the household members, additional job pages will be displayed.</a:t>
            </a:r>
          </a:p>
        </p:txBody>
      </p:sp>
      <p:sp>
        <p:nvSpPr>
          <p:cNvPr id="17" name="Slide Number Placeholder 16">
            <a:extLst>
              <a:ext uri="{FF2B5EF4-FFF2-40B4-BE49-F238E27FC236}">
                <a16:creationId xmlns:a16="http://schemas.microsoft.com/office/drawing/2014/main" id="{0E15803F-DE9A-66E7-46A2-C803DEBDC4E3}"/>
              </a:ext>
            </a:extLst>
          </p:cNvPr>
          <p:cNvSpPr>
            <a:spLocks noGrp="1"/>
          </p:cNvSpPr>
          <p:nvPr>
            <p:ph type="sldNum" sz="quarter" idx="12"/>
          </p:nvPr>
        </p:nvSpPr>
        <p:spPr/>
        <p:txBody>
          <a:bodyPr/>
          <a:lstStyle/>
          <a:p>
            <a:fld id="{060017E3-0CEB-4BA9-92AF-EFA2BF5396E5}" type="slidenum">
              <a:rPr lang="en-US" smtClean="0"/>
              <a:t>90</a:t>
            </a:fld>
            <a:endParaRPr lang="en-US" dirty="0"/>
          </a:p>
        </p:txBody>
      </p:sp>
      <p:pic>
        <p:nvPicPr>
          <p:cNvPr id="19" name="Picture 18">
            <a:extLst>
              <a:ext uri="{FF2B5EF4-FFF2-40B4-BE49-F238E27FC236}">
                <a16:creationId xmlns:a16="http://schemas.microsoft.com/office/drawing/2014/main" id="{CA850535-186F-6FCB-826E-FDA59027B7B0}"/>
              </a:ext>
            </a:extLst>
          </p:cNvPr>
          <p:cNvPicPr>
            <a:picLocks noChangeAspect="1"/>
          </p:cNvPicPr>
          <p:nvPr/>
        </p:nvPicPr>
        <p:blipFill>
          <a:blip r:embed="rId4"/>
          <a:stretch>
            <a:fillRect/>
          </a:stretch>
        </p:blipFill>
        <p:spPr>
          <a:xfrm>
            <a:off x="3661095" y="74605"/>
            <a:ext cx="5259565" cy="2530476"/>
          </a:xfrm>
          <a:prstGeom prst="rect">
            <a:avLst/>
          </a:prstGeom>
        </p:spPr>
      </p:pic>
      <p:pic>
        <p:nvPicPr>
          <p:cNvPr id="21" name="Picture 20">
            <a:extLst>
              <a:ext uri="{FF2B5EF4-FFF2-40B4-BE49-F238E27FC236}">
                <a16:creationId xmlns:a16="http://schemas.microsoft.com/office/drawing/2014/main" id="{2FDB114A-A370-CE11-041D-A95340FB48FC}"/>
              </a:ext>
            </a:extLst>
          </p:cNvPr>
          <p:cNvPicPr>
            <a:picLocks noChangeAspect="1"/>
          </p:cNvPicPr>
          <p:nvPr/>
        </p:nvPicPr>
        <p:blipFill>
          <a:blip r:embed="rId5"/>
          <a:stretch>
            <a:fillRect/>
          </a:stretch>
        </p:blipFill>
        <p:spPr>
          <a:xfrm>
            <a:off x="4053360" y="2059742"/>
            <a:ext cx="4522949" cy="4433132"/>
          </a:xfrm>
          <a:prstGeom prst="rect">
            <a:avLst/>
          </a:prstGeom>
        </p:spPr>
      </p:pic>
      <p:sp>
        <p:nvSpPr>
          <p:cNvPr id="11" name="Rectangle: Rounded Corners 10">
            <a:extLst>
              <a:ext uri="{FF2B5EF4-FFF2-40B4-BE49-F238E27FC236}">
                <a16:creationId xmlns:a16="http://schemas.microsoft.com/office/drawing/2014/main" id="{8E3E13BD-0269-ECFF-827F-C02F54B726CC}"/>
              </a:ext>
            </a:extLst>
          </p:cNvPr>
          <p:cNvSpPr/>
          <p:nvPr/>
        </p:nvSpPr>
        <p:spPr>
          <a:xfrm>
            <a:off x="5902573" y="150969"/>
            <a:ext cx="776608" cy="34495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D543D721-3072-0C34-72B9-DB9A285EBA40}"/>
              </a:ext>
            </a:extLst>
          </p:cNvPr>
          <p:cNvSpPr/>
          <p:nvPr/>
        </p:nvSpPr>
        <p:spPr>
          <a:xfrm>
            <a:off x="3794596" y="1627922"/>
            <a:ext cx="4130204" cy="34495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49FC42EE-17EC-94A9-00F0-E4149B045D02}"/>
              </a:ext>
            </a:extLst>
          </p:cNvPr>
          <p:cNvSpPr/>
          <p:nvPr/>
        </p:nvSpPr>
        <p:spPr>
          <a:xfrm>
            <a:off x="5977403" y="2082456"/>
            <a:ext cx="619445" cy="3428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220912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45BAAA-14BB-AD88-4A80-E5C4548B7920}"/>
              </a:ext>
            </a:extLst>
          </p:cNvPr>
          <p:cNvSpPr>
            <a:spLocks noGrp="1"/>
          </p:cNvSpPr>
          <p:nvPr>
            <p:ph type="title"/>
          </p:nvPr>
        </p:nvSpPr>
        <p:spPr>
          <a:xfrm>
            <a:off x="628650" y="365126"/>
            <a:ext cx="3638550" cy="1325563"/>
          </a:xfrm>
        </p:spPr>
        <p:txBody>
          <a:bodyPr>
            <a:normAutofit fontScale="90000"/>
          </a:bodyPr>
          <a:lstStyle/>
          <a:p>
            <a:r>
              <a:rPr lang="en-US" b="1" dirty="0"/>
              <a:t>Income Section: Other than Earned Income</a:t>
            </a:r>
          </a:p>
        </p:txBody>
      </p:sp>
      <p:sp>
        <p:nvSpPr>
          <p:cNvPr id="5" name="Content Placeholder 4">
            <a:extLst>
              <a:ext uri="{FF2B5EF4-FFF2-40B4-BE49-F238E27FC236}">
                <a16:creationId xmlns:a16="http://schemas.microsoft.com/office/drawing/2014/main" id="{A4741862-4D6D-B3DF-B6C9-34729F866B86}"/>
              </a:ext>
            </a:extLst>
          </p:cNvPr>
          <p:cNvSpPr>
            <a:spLocks noGrp="1"/>
          </p:cNvSpPr>
          <p:nvPr>
            <p:ph idx="1"/>
          </p:nvPr>
        </p:nvSpPr>
        <p:spPr>
          <a:xfrm>
            <a:off x="628650" y="1825625"/>
            <a:ext cx="3257550" cy="4041775"/>
          </a:xfrm>
        </p:spPr>
        <p:txBody>
          <a:bodyPr>
            <a:normAutofit/>
          </a:bodyPr>
          <a:lstStyle/>
          <a:p>
            <a:r>
              <a:rPr lang="en-US" sz="2000" dirty="0">
                <a:cs typeface="Times New Roman" panose="02020603050405020304" pitchFamily="18" charset="0"/>
              </a:rPr>
              <a:t>This section is about household members who earn/receive money from sources other than earned income including Retirement accounts, IRAs, and Pensions. </a:t>
            </a:r>
            <a:r>
              <a:rPr lang="en-US" sz="2000" b="1" dirty="0">
                <a:cs typeface="Times New Roman" panose="02020603050405020304" pitchFamily="18" charset="0"/>
              </a:rPr>
              <a:t>Note:</a:t>
            </a:r>
            <a:r>
              <a:rPr lang="en-US" sz="2000" dirty="0">
                <a:cs typeface="Times New Roman" panose="02020603050405020304" pitchFamily="18" charset="0"/>
              </a:rPr>
              <a:t> The ACA has changed countable income. PE Medicaid now follows the Federal tax rules, with a few exceptions.  </a:t>
            </a:r>
          </a:p>
        </p:txBody>
      </p:sp>
      <p:sp>
        <p:nvSpPr>
          <p:cNvPr id="23" name="Slide Number Placeholder 22">
            <a:extLst>
              <a:ext uri="{FF2B5EF4-FFF2-40B4-BE49-F238E27FC236}">
                <a16:creationId xmlns:a16="http://schemas.microsoft.com/office/drawing/2014/main" id="{4823B951-0813-6A6D-D940-4BFE0B661981}"/>
              </a:ext>
            </a:extLst>
          </p:cNvPr>
          <p:cNvSpPr>
            <a:spLocks noGrp="1"/>
          </p:cNvSpPr>
          <p:nvPr>
            <p:ph type="sldNum" sz="quarter" idx="12"/>
          </p:nvPr>
        </p:nvSpPr>
        <p:spPr/>
        <p:txBody>
          <a:bodyPr/>
          <a:lstStyle/>
          <a:p>
            <a:fld id="{060017E3-0CEB-4BA9-92AF-EFA2BF5396E5}" type="slidenum">
              <a:rPr lang="en-US" smtClean="0"/>
              <a:t>91</a:t>
            </a:fld>
            <a:endParaRPr lang="en-US" dirty="0"/>
          </a:p>
        </p:txBody>
      </p:sp>
      <p:pic>
        <p:nvPicPr>
          <p:cNvPr id="9" name="Picture 8">
            <a:extLst>
              <a:ext uri="{FF2B5EF4-FFF2-40B4-BE49-F238E27FC236}">
                <a16:creationId xmlns:a16="http://schemas.microsoft.com/office/drawing/2014/main" id="{C90F4B03-E67F-E4EC-912A-6213E9C12A53}"/>
              </a:ext>
            </a:extLst>
          </p:cNvPr>
          <p:cNvPicPr>
            <a:picLocks noChangeAspect="1"/>
          </p:cNvPicPr>
          <p:nvPr/>
        </p:nvPicPr>
        <p:blipFill>
          <a:blip r:embed="rId4"/>
          <a:stretch>
            <a:fillRect/>
          </a:stretch>
        </p:blipFill>
        <p:spPr>
          <a:xfrm>
            <a:off x="4114800" y="591380"/>
            <a:ext cx="4038779" cy="5269093"/>
          </a:xfrm>
          <a:prstGeom prst="rect">
            <a:avLst/>
          </a:prstGeom>
        </p:spPr>
      </p:pic>
      <p:sp>
        <p:nvSpPr>
          <p:cNvPr id="22" name="Rectangle: Rounded Corners 21">
            <a:extLst>
              <a:ext uri="{FF2B5EF4-FFF2-40B4-BE49-F238E27FC236}">
                <a16:creationId xmlns:a16="http://schemas.microsoft.com/office/drawing/2014/main" id="{A298DE52-F69D-FC67-C65B-D93F3B22A465}"/>
              </a:ext>
            </a:extLst>
          </p:cNvPr>
          <p:cNvSpPr/>
          <p:nvPr/>
        </p:nvSpPr>
        <p:spPr>
          <a:xfrm>
            <a:off x="6423295" y="591380"/>
            <a:ext cx="558800" cy="384723"/>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1361D38-54FD-C0DA-E4E2-C8801A36FE9E}"/>
              </a:ext>
            </a:extLst>
          </p:cNvPr>
          <p:cNvPicPr>
            <a:picLocks noChangeAspect="1"/>
          </p:cNvPicPr>
          <p:nvPr/>
        </p:nvPicPr>
        <p:blipFill>
          <a:blip r:embed="rId5"/>
          <a:stretch>
            <a:fillRect/>
          </a:stretch>
        </p:blipFill>
        <p:spPr>
          <a:xfrm>
            <a:off x="4724400" y="1853334"/>
            <a:ext cx="4153460" cy="3200400"/>
          </a:xfrm>
          <a:prstGeom prst="rect">
            <a:avLst/>
          </a:prstGeom>
        </p:spPr>
      </p:pic>
      <p:sp>
        <p:nvSpPr>
          <p:cNvPr id="21" name="Rectangle: Rounded Corners 20">
            <a:extLst>
              <a:ext uri="{FF2B5EF4-FFF2-40B4-BE49-F238E27FC236}">
                <a16:creationId xmlns:a16="http://schemas.microsoft.com/office/drawing/2014/main" id="{127C9D4F-5CE2-D36A-4B39-F551C3DFC37F}"/>
              </a:ext>
            </a:extLst>
          </p:cNvPr>
          <p:cNvSpPr/>
          <p:nvPr/>
        </p:nvSpPr>
        <p:spPr>
          <a:xfrm>
            <a:off x="7067550" y="1853334"/>
            <a:ext cx="609600" cy="37043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473490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280DE3-2CE6-8C57-F1E8-5D3C9D51C7A0}"/>
              </a:ext>
            </a:extLst>
          </p:cNvPr>
          <p:cNvSpPr>
            <a:spLocks noGrp="1"/>
          </p:cNvSpPr>
          <p:nvPr>
            <p:ph type="title"/>
          </p:nvPr>
        </p:nvSpPr>
        <p:spPr/>
        <p:txBody>
          <a:bodyPr/>
          <a:lstStyle/>
          <a:p>
            <a:r>
              <a:rPr lang="en-US" b="1" dirty="0"/>
              <a:t>Monthly Income</a:t>
            </a:r>
          </a:p>
        </p:txBody>
      </p:sp>
      <p:sp>
        <p:nvSpPr>
          <p:cNvPr id="5" name="Content Placeholder 4">
            <a:extLst>
              <a:ext uri="{FF2B5EF4-FFF2-40B4-BE49-F238E27FC236}">
                <a16:creationId xmlns:a16="http://schemas.microsoft.com/office/drawing/2014/main" id="{2F9711C0-786B-037E-AC03-21569AD9E3FB}"/>
              </a:ext>
            </a:extLst>
          </p:cNvPr>
          <p:cNvSpPr>
            <a:spLocks noGrp="1"/>
          </p:cNvSpPr>
          <p:nvPr>
            <p:ph idx="1"/>
          </p:nvPr>
        </p:nvSpPr>
        <p:spPr>
          <a:xfrm>
            <a:off x="628650" y="1825625"/>
            <a:ext cx="3562350" cy="4112255"/>
          </a:xfrm>
        </p:spPr>
        <p:txBody>
          <a:bodyPr/>
          <a:lstStyle/>
          <a:p>
            <a:r>
              <a:rPr lang="en-US" sz="2400" dirty="0"/>
              <a:t>The applicant’s current monthly income is to be used as the income that is entered by the applicant and recorded in the system. </a:t>
            </a:r>
          </a:p>
          <a:p>
            <a:r>
              <a:rPr lang="en-US" sz="2400" dirty="0"/>
              <a:t>The income information page captures the types of income that the applicant may be receiving.</a:t>
            </a:r>
          </a:p>
          <a:p>
            <a:pPr marL="0" indent="0">
              <a:buNone/>
            </a:pPr>
            <a:endParaRPr lang="en-US" dirty="0"/>
          </a:p>
        </p:txBody>
      </p:sp>
      <p:sp>
        <p:nvSpPr>
          <p:cNvPr id="13" name="Slide Number Placeholder 12">
            <a:extLst>
              <a:ext uri="{FF2B5EF4-FFF2-40B4-BE49-F238E27FC236}">
                <a16:creationId xmlns:a16="http://schemas.microsoft.com/office/drawing/2014/main" id="{8C3BC5C0-DBDB-0FB1-B96E-8D0533406B65}"/>
              </a:ext>
            </a:extLst>
          </p:cNvPr>
          <p:cNvSpPr>
            <a:spLocks noGrp="1"/>
          </p:cNvSpPr>
          <p:nvPr>
            <p:ph type="sldNum" sz="quarter" idx="12"/>
          </p:nvPr>
        </p:nvSpPr>
        <p:spPr/>
        <p:txBody>
          <a:bodyPr/>
          <a:lstStyle/>
          <a:p>
            <a:fld id="{060017E3-0CEB-4BA9-92AF-EFA2BF5396E5}" type="slidenum">
              <a:rPr lang="en-US" smtClean="0"/>
              <a:t>92</a:t>
            </a:fld>
            <a:endParaRPr lang="en-US" dirty="0"/>
          </a:p>
        </p:txBody>
      </p:sp>
      <p:pic>
        <p:nvPicPr>
          <p:cNvPr id="7" name="Picture 6">
            <a:extLst>
              <a:ext uri="{FF2B5EF4-FFF2-40B4-BE49-F238E27FC236}">
                <a16:creationId xmlns:a16="http://schemas.microsoft.com/office/drawing/2014/main" id="{0F9D5797-EF00-E212-DB24-C6891E169C25}"/>
              </a:ext>
            </a:extLst>
          </p:cNvPr>
          <p:cNvPicPr>
            <a:picLocks noChangeAspect="1"/>
          </p:cNvPicPr>
          <p:nvPr/>
        </p:nvPicPr>
        <p:blipFill>
          <a:blip r:embed="rId4"/>
          <a:stretch>
            <a:fillRect/>
          </a:stretch>
        </p:blipFill>
        <p:spPr>
          <a:xfrm>
            <a:off x="4146056" y="522868"/>
            <a:ext cx="4369294" cy="5865810"/>
          </a:xfrm>
          <a:prstGeom prst="rect">
            <a:avLst/>
          </a:prstGeom>
        </p:spPr>
      </p:pic>
      <p:sp>
        <p:nvSpPr>
          <p:cNvPr id="11" name="Rectangle: Rounded Corners 10">
            <a:extLst>
              <a:ext uri="{FF2B5EF4-FFF2-40B4-BE49-F238E27FC236}">
                <a16:creationId xmlns:a16="http://schemas.microsoft.com/office/drawing/2014/main" id="{AAEE10BB-3D72-953A-805E-B14C8FFA66ED}"/>
              </a:ext>
            </a:extLst>
          </p:cNvPr>
          <p:cNvSpPr/>
          <p:nvPr/>
        </p:nvSpPr>
        <p:spPr>
          <a:xfrm>
            <a:off x="6705600" y="914400"/>
            <a:ext cx="575638" cy="44311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866645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87D63A-9EF2-B44D-4853-6A87BC1315BB}"/>
              </a:ext>
            </a:extLst>
          </p:cNvPr>
          <p:cNvSpPr>
            <a:spLocks noGrp="1"/>
          </p:cNvSpPr>
          <p:nvPr>
            <p:ph type="title"/>
          </p:nvPr>
        </p:nvSpPr>
        <p:spPr/>
        <p:txBody>
          <a:bodyPr/>
          <a:lstStyle/>
          <a:p>
            <a:pPr lvl="0" eaLnBrk="0" fontAlgn="base" hangingPunct="0">
              <a:spcBef>
                <a:spcPct val="0"/>
              </a:spcBef>
              <a:spcAft>
                <a:spcPts val="600"/>
              </a:spcAft>
            </a:pPr>
            <a:r>
              <a:rPr lang="en-US" altLang="en-US" sz="3600" b="1" dirty="0">
                <a:solidFill>
                  <a:schemeClr val="tx2"/>
                </a:solidFill>
                <a:latin typeface="+mj-lt"/>
                <a:ea typeface="Times New Roman" pitchFamily="18" charset="0"/>
                <a:cs typeface="Times New Roman" panose="02020603050405020304" pitchFamily="18" charset="0"/>
              </a:rPr>
              <a:t>Tax Deductions</a:t>
            </a:r>
          </a:p>
        </p:txBody>
      </p:sp>
      <p:sp>
        <p:nvSpPr>
          <p:cNvPr id="5" name="Content Placeholder 4">
            <a:extLst>
              <a:ext uri="{FF2B5EF4-FFF2-40B4-BE49-F238E27FC236}">
                <a16:creationId xmlns:a16="http://schemas.microsoft.com/office/drawing/2014/main" id="{ACAD1500-A291-DB1F-DE8E-1A8FF95501DC}"/>
              </a:ext>
            </a:extLst>
          </p:cNvPr>
          <p:cNvSpPr>
            <a:spLocks noGrp="1"/>
          </p:cNvSpPr>
          <p:nvPr>
            <p:ph idx="1"/>
          </p:nvPr>
        </p:nvSpPr>
        <p:spPr>
          <a:xfrm>
            <a:off x="628650" y="1524001"/>
            <a:ext cx="3105150" cy="4413880"/>
          </a:xfrm>
        </p:spPr>
        <p:txBody>
          <a:bodyPr>
            <a:normAutofit/>
          </a:bodyPr>
          <a:lstStyle/>
          <a:p>
            <a:r>
              <a:rPr lang="en-US" dirty="0"/>
              <a:t>The </a:t>
            </a:r>
            <a:r>
              <a:rPr lang="en-US" b="1" dirty="0"/>
              <a:t>Deductions</a:t>
            </a:r>
            <a:r>
              <a:rPr lang="en-US" dirty="0"/>
              <a:t> section includes federal income tax deduction types, amounts, and frequency. Note: Under ACA, PE Medicaid follows tax rules when considering allowable deductions. The PE application forms only ask about deductions that are allowed under U.S. tax rules.</a:t>
            </a:r>
          </a:p>
        </p:txBody>
      </p:sp>
      <p:sp>
        <p:nvSpPr>
          <p:cNvPr id="15" name="Slide Number Placeholder 14">
            <a:extLst>
              <a:ext uri="{FF2B5EF4-FFF2-40B4-BE49-F238E27FC236}">
                <a16:creationId xmlns:a16="http://schemas.microsoft.com/office/drawing/2014/main" id="{BB3679AD-2D21-7C60-D9A6-BE0787AFD16C}"/>
              </a:ext>
            </a:extLst>
          </p:cNvPr>
          <p:cNvSpPr>
            <a:spLocks noGrp="1"/>
          </p:cNvSpPr>
          <p:nvPr>
            <p:ph type="sldNum" sz="quarter" idx="12"/>
          </p:nvPr>
        </p:nvSpPr>
        <p:spPr/>
        <p:txBody>
          <a:bodyPr/>
          <a:lstStyle/>
          <a:p>
            <a:fld id="{060017E3-0CEB-4BA9-92AF-EFA2BF5396E5}" type="slidenum">
              <a:rPr lang="en-US" smtClean="0"/>
              <a:t>93</a:t>
            </a:fld>
            <a:endParaRPr lang="en-US" dirty="0"/>
          </a:p>
        </p:txBody>
      </p:sp>
      <p:pic>
        <p:nvPicPr>
          <p:cNvPr id="8" name="Picture 7">
            <a:extLst>
              <a:ext uri="{FF2B5EF4-FFF2-40B4-BE49-F238E27FC236}">
                <a16:creationId xmlns:a16="http://schemas.microsoft.com/office/drawing/2014/main" id="{CD839243-3128-5CF0-6113-655F7FACEE69}"/>
              </a:ext>
            </a:extLst>
          </p:cNvPr>
          <p:cNvPicPr>
            <a:picLocks noChangeAspect="1"/>
          </p:cNvPicPr>
          <p:nvPr/>
        </p:nvPicPr>
        <p:blipFill>
          <a:blip r:embed="rId4"/>
          <a:stretch>
            <a:fillRect/>
          </a:stretch>
        </p:blipFill>
        <p:spPr>
          <a:xfrm>
            <a:off x="3581400" y="1459192"/>
            <a:ext cx="5092836" cy="3939615"/>
          </a:xfrm>
          <a:prstGeom prst="rect">
            <a:avLst/>
          </a:prstGeom>
        </p:spPr>
      </p:pic>
      <p:sp>
        <p:nvSpPr>
          <p:cNvPr id="14" name="Rectangle: Rounded Corners 13">
            <a:extLst>
              <a:ext uri="{FF2B5EF4-FFF2-40B4-BE49-F238E27FC236}">
                <a16:creationId xmlns:a16="http://schemas.microsoft.com/office/drawing/2014/main" id="{FE637784-AB23-E255-F559-5724DE58E885}"/>
              </a:ext>
            </a:extLst>
          </p:cNvPr>
          <p:cNvSpPr/>
          <p:nvPr/>
        </p:nvSpPr>
        <p:spPr>
          <a:xfrm>
            <a:off x="6629400" y="1905000"/>
            <a:ext cx="696242" cy="381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926078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637A69-F054-98F4-55E9-743FE521DB20}"/>
              </a:ext>
            </a:extLst>
          </p:cNvPr>
          <p:cNvSpPr>
            <a:spLocks noGrp="1"/>
          </p:cNvSpPr>
          <p:nvPr>
            <p:ph type="title"/>
          </p:nvPr>
        </p:nvSpPr>
        <p:spPr/>
        <p:txBody>
          <a:bodyPr/>
          <a:lstStyle/>
          <a:p>
            <a:r>
              <a:rPr lang="en-US" b="1" dirty="0"/>
              <a:t>Income Discrepancy Reasons</a:t>
            </a:r>
          </a:p>
        </p:txBody>
      </p:sp>
      <p:sp>
        <p:nvSpPr>
          <p:cNvPr id="5" name="Content Placeholder 4">
            <a:extLst>
              <a:ext uri="{FF2B5EF4-FFF2-40B4-BE49-F238E27FC236}">
                <a16:creationId xmlns:a16="http://schemas.microsoft.com/office/drawing/2014/main" id="{9FBFA58C-7275-1C4B-D56A-AADA582AFC96}"/>
              </a:ext>
            </a:extLst>
          </p:cNvPr>
          <p:cNvSpPr>
            <a:spLocks noGrp="1"/>
          </p:cNvSpPr>
          <p:nvPr>
            <p:ph idx="1"/>
          </p:nvPr>
        </p:nvSpPr>
        <p:spPr>
          <a:xfrm>
            <a:off x="628650" y="1524001"/>
            <a:ext cx="2724150" cy="4413880"/>
          </a:xfrm>
        </p:spPr>
        <p:txBody>
          <a:bodyPr>
            <a:normAutofit/>
          </a:bodyPr>
          <a:lstStyle/>
          <a:p>
            <a:r>
              <a:rPr lang="en-US" dirty="0"/>
              <a:t>Income Discrepancy Reasons is only asked if the question, ‘Do you expect this income to stay the same?’, is answered with ‘No’ on the Income Information page. This information is only used in the ongoing Medicaid eligibility determination.</a:t>
            </a:r>
          </a:p>
          <a:p>
            <a:endParaRPr lang="en-US" dirty="0"/>
          </a:p>
        </p:txBody>
      </p:sp>
      <p:sp>
        <p:nvSpPr>
          <p:cNvPr id="17" name="Slide Number Placeholder 16">
            <a:extLst>
              <a:ext uri="{FF2B5EF4-FFF2-40B4-BE49-F238E27FC236}">
                <a16:creationId xmlns:a16="http://schemas.microsoft.com/office/drawing/2014/main" id="{A0FB5B5A-7D10-0109-696E-E317223FD62B}"/>
              </a:ext>
            </a:extLst>
          </p:cNvPr>
          <p:cNvSpPr>
            <a:spLocks noGrp="1"/>
          </p:cNvSpPr>
          <p:nvPr>
            <p:ph type="sldNum" sz="quarter" idx="12"/>
          </p:nvPr>
        </p:nvSpPr>
        <p:spPr/>
        <p:txBody>
          <a:bodyPr/>
          <a:lstStyle/>
          <a:p>
            <a:fld id="{060017E3-0CEB-4BA9-92AF-EFA2BF5396E5}" type="slidenum">
              <a:rPr lang="en-US" smtClean="0"/>
              <a:t>94</a:t>
            </a:fld>
            <a:endParaRPr lang="en-US" dirty="0"/>
          </a:p>
        </p:txBody>
      </p:sp>
      <p:pic>
        <p:nvPicPr>
          <p:cNvPr id="2" name="Picture 1">
            <a:extLst>
              <a:ext uri="{FF2B5EF4-FFF2-40B4-BE49-F238E27FC236}">
                <a16:creationId xmlns:a16="http://schemas.microsoft.com/office/drawing/2014/main" id="{18A72249-D74D-087C-5370-941C58ACD5AD}"/>
              </a:ext>
            </a:extLst>
          </p:cNvPr>
          <p:cNvPicPr>
            <a:picLocks noChangeAspect="1"/>
          </p:cNvPicPr>
          <p:nvPr/>
        </p:nvPicPr>
        <p:blipFill>
          <a:blip r:embed="rId4"/>
          <a:stretch>
            <a:fillRect/>
          </a:stretch>
        </p:blipFill>
        <p:spPr>
          <a:xfrm>
            <a:off x="3276600" y="2895600"/>
            <a:ext cx="5363220" cy="2768113"/>
          </a:xfrm>
          <a:prstGeom prst="rect">
            <a:avLst/>
          </a:prstGeom>
        </p:spPr>
      </p:pic>
      <p:sp>
        <p:nvSpPr>
          <p:cNvPr id="15" name="Rectangle: Rounded Corners 14">
            <a:extLst>
              <a:ext uri="{FF2B5EF4-FFF2-40B4-BE49-F238E27FC236}">
                <a16:creationId xmlns:a16="http://schemas.microsoft.com/office/drawing/2014/main" id="{E4989177-AA13-C669-7428-E6991CC47E21}"/>
              </a:ext>
            </a:extLst>
          </p:cNvPr>
          <p:cNvSpPr/>
          <p:nvPr/>
        </p:nvSpPr>
        <p:spPr>
          <a:xfrm>
            <a:off x="6400800" y="3394509"/>
            <a:ext cx="728038" cy="48645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a:extLst>
              <a:ext uri="{FF2B5EF4-FFF2-40B4-BE49-F238E27FC236}">
                <a16:creationId xmlns:a16="http://schemas.microsoft.com/office/drawing/2014/main" id="{443DFC84-3D0F-A1D0-B5B4-EF54D0235C41}"/>
              </a:ext>
            </a:extLst>
          </p:cNvPr>
          <p:cNvPicPr>
            <a:picLocks noChangeAspect="1"/>
          </p:cNvPicPr>
          <p:nvPr/>
        </p:nvPicPr>
        <p:blipFill>
          <a:blip r:embed="rId5"/>
          <a:stretch>
            <a:fillRect/>
          </a:stretch>
        </p:blipFill>
        <p:spPr>
          <a:xfrm>
            <a:off x="3653160" y="1493839"/>
            <a:ext cx="4686300" cy="1266825"/>
          </a:xfrm>
          <a:prstGeom prst="rect">
            <a:avLst/>
          </a:prstGeom>
        </p:spPr>
      </p:pic>
      <p:sp>
        <p:nvSpPr>
          <p:cNvPr id="7" name="Rectangle: Rounded Corners 6">
            <a:extLst>
              <a:ext uri="{FF2B5EF4-FFF2-40B4-BE49-F238E27FC236}">
                <a16:creationId xmlns:a16="http://schemas.microsoft.com/office/drawing/2014/main" id="{895267CB-1B65-9CCC-7D5C-39B425932037}"/>
              </a:ext>
            </a:extLst>
          </p:cNvPr>
          <p:cNvSpPr/>
          <p:nvPr/>
        </p:nvSpPr>
        <p:spPr>
          <a:xfrm>
            <a:off x="3581400" y="1458215"/>
            <a:ext cx="4876800" cy="29994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7784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37BDF-4224-359F-C2C2-6D9A9B1104C1}"/>
              </a:ext>
            </a:extLst>
          </p:cNvPr>
          <p:cNvSpPr>
            <a:spLocks noGrp="1"/>
          </p:cNvSpPr>
          <p:nvPr>
            <p:ph type="title"/>
          </p:nvPr>
        </p:nvSpPr>
        <p:spPr/>
        <p:txBody>
          <a:bodyPr/>
          <a:lstStyle/>
          <a:p>
            <a:r>
              <a:rPr lang="en-US" b="1" dirty="0"/>
              <a:t>Tax Information</a:t>
            </a:r>
          </a:p>
        </p:txBody>
      </p:sp>
      <p:sp>
        <p:nvSpPr>
          <p:cNvPr id="5" name="Content Placeholder 4">
            <a:extLst>
              <a:ext uri="{FF2B5EF4-FFF2-40B4-BE49-F238E27FC236}">
                <a16:creationId xmlns:a16="http://schemas.microsoft.com/office/drawing/2014/main" id="{B2158E2C-162B-8EAE-1E9D-E1DD907D0CCD}"/>
              </a:ext>
            </a:extLst>
          </p:cNvPr>
          <p:cNvSpPr>
            <a:spLocks noGrp="1"/>
          </p:cNvSpPr>
          <p:nvPr>
            <p:ph sz="half" idx="1"/>
          </p:nvPr>
        </p:nvSpPr>
        <p:spPr>
          <a:xfrm>
            <a:off x="643419" y="1524000"/>
            <a:ext cx="2937982" cy="4180335"/>
          </a:xfrm>
        </p:spPr>
        <p:txBody>
          <a:bodyPr/>
          <a:lstStyle/>
          <a:p>
            <a:r>
              <a:rPr lang="en-US" sz="2000" dirty="0">
                <a:cs typeface="Times New Roman" panose="02020603050405020304" pitchFamily="18" charset="0"/>
              </a:rPr>
              <a:t>Income tax information, including tax filing status and tax dependent status, are used to determine household size and income. Under ACA rules, household size and income may be different for individuals within the same home, based on household composition and tax filing status. </a:t>
            </a:r>
          </a:p>
          <a:p>
            <a:pPr marL="0" indent="0">
              <a:buNone/>
            </a:pPr>
            <a:endParaRPr lang="en-US" dirty="0"/>
          </a:p>
        </p:txBody>
      </p:sp>
      <p:sp>
        <p:nvSpPr>
          <p:cNvPr id="19" name="Slide Number Placeholder 18">
            <a:extLst>
              <a:ext uri="{FF2B5EF4-FFF2-40B4-BE49-F238E27FC236}">
                <a16:creationId xmlns:a16="http://schemas.microsoft.com/office/drawing/2014/main" id="{3C0CB52C-E0E9-7FF7-32AE-DCAC0256293D}"/>
              </a:ext>
            </a:extLst>
          </p:cNvPr>
          <p:cNvSpPr>
            <a:spLocks noGrp="1"/>
          </p:cNvSpPr>
          <p:nvPr>
            <p:ph type="sldNum" sz="quarter" idx="12"/>
          </p:nvPr>
        </p:nvSpPr>
        <p:spPr/>
        <p:txBody>
          <a:bodyPr/>
          <a:lstStyle/>
          <a:p>
            <a:fld id="{060017E3-0CEB-4BA9-92AF-EFA2BF5396E5}" type="slidenum">
              <a:rPr lang="en-US" smtClean="0"/>
              <a:t>95</a:t>
            </a:fld>
            <a:endParaRPr lang="en-US" dirty="0"/>
          </a:p>
        </p:txBody>
      </p:sp>
      <p:pic>
        <p:nvPicPr>
          <p:cNvPr id="13" name="Picture 12">
            <a:extLst>
              <a:ext uri="{FF2B5EF4-FFF2-40B4-BE49-F238E27FC236}">
                <a16:creationId xmlns:a16="http://schemas.microsoft.com/office/drawing/2014/main" id="{B218A849-7364-97F7-F59E-3CE4AD3C4BB8}"/>
              </a:ext>
            </a:extLst>
          </p:cNvPr>
          <p:cNvPicPr>
            <a:picLocks noChangeAspect="1"/>
          </p:cNvPicPr>
          <p:nvPr/>
        </p:nvPicPr>
        <p:blipFill>
          <a:blip r:embed="rId4"/>
          <a:stretch>
            <a:fillRect/>
          </a:stretch>
        </p:blipFill>
        <p:spPr>
          <a:xfrm>
            <a:off x="4278738" y="556509"/>
            <a:ext cx="4358424" cy="3447908"/>
          </a:xfrm>
          <a:prstGeom prst="rect">
            <a:avLst/>
          </a:prstGeom>
        </p:spPr>
      </p:pic>
      <p:pic>
        <p:nvPicPr>
          <p:cNvPr id="10" name="Picture 9">
            <a:extLst>
              <a:ext uri="{FF2B5EF4-FFF2-40B4-BE49-F238E27FC236}">
                <a16:creationId xmlns:a16="http://schemas.microsoft.com/office/drawing/2014/main" id="{725B136D-FB5C-9BF3-6B89-C94E91F6EA60}"/>
              </a:ext>
            </a:extLst>
          </p:cNvPr>
          <p:cNvPicPr>
            <a:picLocks noChangeAspect="1"/>
          </p:cNvPicPr>
          <p:nvPr/>
        </p:nvPicPr>
        <p:blipFill>
          <a:blip r:embed="rId5"/>
          <a:stretch>
            <a:fillRect/>
          </a:stretch>
        </p:blipFill>
        <p:spPr>
          <a:xfrm>
            <a:off x="3657600" y="3530140"/>
            <a:ext cx="4523561" cy="3018009"/>
          </a:xfrm>
          <a:prstGeom prst="rect">
            <a:avLst/>
          </a:prstGeom>
        </p:spPr>
      </p:pic>
      <p:sp>
        <p:nvSpPr>
          <p:cNvPr id="11" name="Rectangle: Rounded Corners 10">
            <a:extLst>
              <a:ext uri="{FF2B5EF4-FFF2-40B4-BE49-F238E27FC236}">
                <a16:creationId xmlns:a16="http://schemas.microsoft.com/office/drawing/2014/main" id="{FA7599C7-E6E7-0FD6-51AE-1423F85F3093}"/>
              </a:ext>
            </a:extLst>
          </p:cNvPr>
          <p:cNvSpPr/>
          <p:nvPr/>
        </p:nvSpPr>
        <p:spPr>
          <a:xfrm>
            <a:off x="6858000" y="932431"/>
            <a:ext cx="564574" cy="381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536C65A1-120B-37C1-0B5C-B666236E0C3C}"/>
              </a:ext>
            </a:extLst>
          </p:cNvPr>
          <p:cNvSpPr/>
          <p:nvPr/>
        </p:nvSpPr>
        <p:spPr>
          <a:xfrm>
            <a:off x="6307280" y="3910087"/>
            <a:ext cx="626919" cy="47025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229613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F342271-621D-F4A0-7A4C-C3DFB7D44A75}"/>
              </a:ext>
            </a:extLst>
          </p:cNvPr>
          <p:cNvGrpSpPr/>
          <p:nvPr/>
        </p:nvGrpSpPr>
        <p:grpSpPr>
          <a:xfrm>
            <a:off x="3581400" y="3173654"/>
            <a:ext cx="4572000" cy="3319220"/>
            <a:chOff x="3505200" y="3273568"/>
            <a:chExt cx="4358424" cy="3004574"/>
          </a:xfrm>
        </p:grpSpPr>
        <p:pic>
          <p:nvPicPr>
            <p:cNvPr id="8" name="Picture 7">
              <a:extLst>
                <a:ext uri="{FF2B5EF4-FFF2-40B4-BE49-F238E27FC236}">
                  <a16:creationId xmlns:a16="http://schemas.microsoft.com/office/drawing/2014/main" id="{CCBA2E08-EE93-B895-8907-96E79FAD0B04}"/>
                </a:ext>
              </a:extLst>
            </p:cNvPr>
            <p:cNvPicPr>
              <a:picLocks noChangeAspect="1"/>
            </p:cNvPicPr>
            <p:nvPr/>
          </p:nvPicPr>
          <p:blipFill rotWithShape="1">
            <a:blip r:embed="rId4"/>
            <a:srcRect b="26981"/>
            <a:stretch/>
          </p:blipFill>
          <p:spPr>
            <a:xfrm>
              <a:off x="3505200" y="3273568"/>
              <a:ext cx="4358424" cy="2517632"/>
            </a:xfrm>
            <a:prstGeom prst="rect">
              <a:avLst/>
            </a:prstGeom>
          </p:spPr>
        </p:pic>
        <p:pic>
          <p:nvPicPr>
            <p:cNvPr id="10" name="Picture 9">
              <a:extLst>
                <a:ext uri="{FF2B5EF4-FFF2-40B4-BE49-F238E27FC236}">
                  <a16:creationId xmlns:a16="http://schemas.microsoft.com/office/drawing/2014/main" id="{46C275E0-5199-A2C4-C394-DE9E1EBCF6FA}"/>
                </a:ext>
              </a:extLst>
            </p:cNvPr>
            <p:cNvPicPr>
              <a:picLocks noChangeAspect="1"/>
            </p:cNvPicPr>
            <p:nvPr/>
          </p:nvPicPr>
          <p:blipFill rotWithShape="1">
            <a:blip r:embed="rId4"/>
            <a:srcRect t="84990"/>
            <a:stretch/>
          </p:blipFill>
          <p:spPr>
            <a:xfrm>
              <a:off x="3505200" y="5760617"/>
              <a:ext cx="4358424" cy="517525"/>
            </a:xfrm>
            <a:prstGeom prst="rect">
              <a:avLst/>
            </a:prstGeom>
          </p:spPr>
        </p:pic>
      </p:gr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339114"/>
            <a:ext cx="4666379" cy="1678953"/>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itle 4">
            <a:extLst>
              <a:ext uri="{FF2B5EF4-FFF2-40B4-BE49-F238E27FC236}">
                <a16:creationId xmlns:a16="http://schemas.microsoft.com/office/drawing/2014/main" id="{E8F59C3B-EE20-80F7-A827-2518BB1E8709}"/>
              </a:ext>
            </a:extLst>
          </p:cNvPr>
          <p:cNvSpPr>
            <a:spLocks noGrp="1"/>
          </p:cNvSpPr>
          <p:nvPr>
            <p:ph type="title"/>
          </p:nvPr>
        </p:nvSpPr>
        <p:spPr/>
        <p:txBody>
          <a:bodyPr/>
          <a:lstStyle/>
          <a:p>
            <a:r>
              <a:rPr lang="en-US" b="1" dirty="0"/>
              <a:t>Tip: Tax Information Year</a:t>
            </a:r>
          </a:p>
        </p:txBody>
      </p:sp>
      <p:sp>
        <p:nvSpPr>
          <p:cNvPr id="6" name="Content Placeholder 5">
            <a:extLst>
              <a:ext uri="{FF2B5EF4-FFF2-40B4-BE49-F238E27FC236}">
                <a16:creationId xmlns:a16="http://schemas.microsoft.com/office/drawing/2014/main" id="{F0D8DEC9-21D4-2247-FAD4-B2C2F1164907}"/>
              </a:ext>
            </a:extLst>
          </p:cNvPr>
          <p:cNvSpPr>
            <a:spLocks noGrp="1"/>
          </p:cNvSpPr>
          <p:nvPr>
            <p:ph sz="half" idx="1"/>
          </p:nvPr>
        </p:nvSpPr>
        <p:spPr>
          <a:xfrm>
            <a:off x="643419" y="1825625"/>
            <a:ext cx="2709381" cy="3878710"/>
          </a:xfrm>
        </p:spPr>
        <p:txBody>
          <a:bodyPr>
            <a:normAutofit/>
          </a:bodyPr>
          <a:lstStyle/>
          <a:p>
            <a:pPr lvl="0" eaLnBrk="0" fontAlgn="base" hangingPunct="0">
              <a:spcBef>
                <a:spcPct val="0"/>
              </a:spcBef>
            </a:pPr>
            <a:r>
              <a:rPr lang="en-US" sz="2000" dirty="0">
                <a:cs typeface="Times New Roman" panose="02020603050405020304" pitchFamily="18" charset="0"/>
              </a:rPr>
              <a:t>The paper application asks about </a:t>
            </a:r>
            <a:r>
              <a:rPr lang="en-US" sz="2000" i="1" dirty="0">
                <a:solidFill>
                  <a:schemeClr val="tx2"/>
                </a:solidFill>
                <a:cs typeface="Times New Roman" panose="02020603050405020304" pitchFamily="18" charset="0"/>
              </a:rPr>
              <a:t>filing a federal income tax return </a:t>
            </a:r>
            <a:r>
              <a:rPr lang="en-US" sz="2000" b="1" i="1" dirty="0">
                <a:solidFill>
                  <a:schemeClr val="tx2"/>
                </a:solidFill>
                <a:cs typeface="Times New Roman" panose="02020603050405020304" pitchFamily="18" charset="0"/>
              </a:rPr>
              <a:t>next year</a:t>
            </a:r>
            <a:r>
              <a:rPr lang="en-US" sz="2000" b="1" i="1" dirty="0">
                <a:cs typeface="Times New Roman" panose="02020603050405020304" pitchFamily="18" charset="0"/>
              </a:rPr>
              <a:t>.  </a:t>
            </a:r>
            <a:r>
              <a:rPr lang="en-US" sz="2000" dirty="0">
                <a:cs typeface="Times New Roman" panose="02020603050405020304" pitchFamily="18" charset="0"/>
              </a:rPr>
              <a:t>The MPEP refers to </a:t>
            </a:r>
            <a:r>
              <a:rPr lang="en-US" sz="2000" i="1" dirty="0">
                <a:solidFill>
                  <a:schemeClr val="tx2"/>
                </a:solidFill>
                <a:cs typeface="Times New Roman" panose="02020603050405020304" pitchFamily="18" charset="0"/>
              </a:rPr>
              <a:t>filing a tax return </a:t>
            </a:r>
            <a:r>
              <a:rPr lang="en-US" sz="2000" b="1" i="1" dirty="0">
                <a:solidFill>
                  <a:schemeClr val="tx2"/>
                </a:solidFill>
                <a:cs typeface="Times New Roman" panose="02020603050405020304" pitchFamily="18" charset="0"/>
              </a:rPr>
              <a:t>this year</a:t>
            </a:r>
            <a:r>
              <a:rPr lang="en-US" sz="2000" dirty="0">
                <a:cs typeface="Times New Roman" panose="02020603050405020304" pitchFamily="18" charset="0"/>
              </a:rPr>
              <a:t>. </a:t>
            </a:r>
          </a:p>
          <a:p>
            <a:pPr lvl="0" eaLnBrk="0" fontAlgn="base" hangingPunct="0">
              <a:spcBef>
                <a:spcPct val="0"/>
              </a:spcBef>
            </a:pPr>
            <a:endParaRPr lang="en-US" sz="2000" dirty="0">
              <a:cs typeface="Times New Roman" panose="02020603050405020304" pitchFamily="18" charset="0"/>
            </a:endParaRPr>
          </a:p>
          <a:p>
            <a:pPr lvl="0" eaLnBrk="0" fontAlgn="base" hangingPunct="0">
              <a:spcBef>
                <a:spcPct val="0"/>
              </a:spcBef>
            </a:pPr>
            <a:r>
              <a:rPr lang="en-US" sz="2000" dirty="0">
                <a:cs typeface="Times New Roman" panose="02020603050405020304" pitchFamily="18" charset="0"/>
              </a:rPr>
              <a:t>Select ‘Yes’ to the tax filer question if the individual plans to file taxes for the current year. </a:t>
            </a:r>
          </a:p>
        </p:txBody>
      </p:sp>
      <p:sp>
        <p:nvSpPr>
          <p:cNvPr id="14" name="Rectangle: Rounded Corners 13">
            <a:extLst>
              <a:ext uri="{FF2B5EF4-FFF2-40B4-BE49-F238E27FC236}">
                <a16:creationId xmlns:a16="http://schemas.microsoft.com/office/drawing/2014/main" id="{383F6C1D-FC7B-186F-89F8-1B133288533B}"/>
              </a:ext>
            </a:extLst>
          </p:cNvPr>
          <p:cNvSpPr/>
          <p:nvPr/>
        </p:nvSpPr>
        <p:spPr>
          <a:xfrm>
            <a:off x="3680931" y="1291265"/>
            <a:ext cx="4353888" cy="61674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7" name="Slide Number Placeholder 16">
            <a:extLst>
              <a:ext uri="{FF2B5EF4-FFF2-40B4-BE49-F238E27FC236}">
                <a16:creationId xmlns:a16="http://schemas.microsoft.com/office/drawing/2014/main" id="{A438C17C-52A0-DF7E-2C2F-29BBA3DF50F6}"/>
              </a:ext>
            </a:extLst>
          </p:cNvPr>
          <p:cNvSpPr>
            <a:spLocks noGrp="1"/>
          </p:cNvSpPr>
          <p:nvPr>
            <p:ph type="sldNum" sz="quarter" idx="12"/>
          </p:nvPr>
        </p:nvSpPr>
        <p:spPr/>
        <p:txBody>
          <a:bodyPr/>
          <a:lstStyle/>
          <a:p>
            <a:fld id="{060017E3-0CEB-4BA9-92AF-EFA2BF5396E5}" type="slidenum">
              <a:rPr lang="en-US" smtClean="0"/>
              <a:t>96</a:t>
            </a:fld>
            <a:endParaRPr lang="en-US" dirty="0"/>
          </a:p>
        </p:txBody>
      </p:sp>
      <p:sp>
        <p:nvSpPr>
          <p:cNvPr id="7" name="Rectangle: Rounded Corners 6">
            <a:extLst>
              <a:ext uri="{FF2B5EF4-FFF2-40B4-BE49-F238E27FC236}">
                <a16:creationId xmlns:a16="http://schemas.microsoft.com/office/drawing/2014/main" id="{181B0BBE-C602-BD9B-96AB-C7D46E2EAAF6}"/>
              </a:ext>
            </a:extLst>
          </p:cNvPr>
          <p:cNvSpPr/>
          <p:nvPr/>
        </p:nvSpPr>
        <p:spPr>
          <a:xfrm>
            <a:off x="6248400" y="3558931"/>
            <a:ext cx="657640" cy="51949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0CEE9513-3F3F-0557-C3A4-78AFBD243098}"/>
              </a:ext>
            </a:extLst>
          </p:cNvPr>
          <p:cNvSpPr/>
          <p:nvPr/>
        </p:nvSpPr>
        <p:spPr>
          <a:xfrm>
            <a:off x="3886200" y="4950244"/>
            <a:ext cx="4006348" cy="483007"/>
          </a:xfrm>
          <a:prstGeom prst="roundRect">
            <a:avLst>
              <a:gd name="adj" fmla="val 16667"/>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607386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A26586-6B92-515E-2D9D-48AB7A4CD2D9}"/>
              </a:ext>
            </a:extLst>
          </p:cNvPr>
          <p:cNvPicPr>
            <a:picLocks noChangeAspect="1"/>
          </p:cNvPicPr>
          <p:nvPr/>
        </p:nvPicPr>
        <p:blipFill rotWithShape="1">
          <a:blip r:embed="rId4"/>
          <a:srcRect t="7334"/>
          <a:stretch/>
        </p:blipFill>
        <p:spPr>
          <a:xfrm>
            <a:off x="3388920" y="2644119"/>
            <a:ext cx="5218325" cy="3322201"/>
          </a:xfrm>
          <a:prstGeom prst="rect">
            <a:avLst/>
          </a:prstGeom>
        </p:spPr>
      </p:pic>
      <p:sp>
        <p:nvSpPr>
          <p:cNvPr id="4" name="Title 3">
            <a:extLst>
              <a:ext uri="{FF2B5EF4-FFF2-40B4-BE49-F238E27FC236}">
                <a16:creationId xmlns:a16="http://schemas.microsoft.com/office/drawing/2014/main" id="{49637A69-F054-98F4-55E9-743FE521DB20}"/>
              </a:ext>
            </a:extLst>
          </p:cNvPr>
          <p:cNvSpPr>
            <a:spLocks noGrp="1"/>
          </p:cNvSpPr>
          <p:nvPr>
            <p:ph type="title"/>
          </p:nvPr>
        </p:nvSpPr>
        <p:spPr/>
        <p:txBody>
          <a:bodyPr/>
          <a:lstStyle/>
          <a:p>
            <a:r>
              <a:rPr lang="en-US" b="1" dirty="0"/>
              <a:t>Yearly Income</a:t>
            </a:r>
          </a:p>
        </p:txBody>
      </p:sp>
      <p:sp>
        <p:nvSpPr>
          <p:cNvPr id="5" name="Content Placeholder 4">
            <a:extLst>
              <a:ext uri="{FF2B5EF4-FFF2-40B4-BE49-F238E27FC236}">
                <a16:creationId xmlns:a16="http://schemas.microsoft.com/office/drawing/2014/main" id="{9FBFA58C-7275-1C4B-D56A-AADA582AFC96}"/>
              </a:ext>
            </a:extLst>
          </p:cNvPr>
          <p:cNvSpPr>
            <a:spLocks noGrp="1"/>
          </p:cNvSpPr>
          <p:nvPr>
            <p:ph idx="1"/>
          </p:nvPr>
        </p:nvSpPr>
        <p:spPr>
          <a:xfrm>
            <a:off x="628650" y="1600199"/>
            <a:ext cx="2724150" cy="4337681"/>
          </a:xfrm>
        </p:spPr>
        <p:txBody>
          <a:bodyPr>
            <a:normAutofit lnSpcReduction="10000"/>
          </a:bodyPr>
          <a:lstStyle/>
          <a:p>
            <a:r>
              <a:rPr lang="en-US" dirty="0"/>
              <a:t>Details about Yearly Income is asked if the question, ‘Is anyone’s monthly income not steady?’, is answered with ‘Yes’ when filling out the applicant’s income. This information is only used in the ongoing Medicaid eligibility determination and is only applicable if income is not steady or is unpredictable.</a:t>
            </a:r>
          </a:p>
          <a:p>
            <a:endParaRPr lang="en-US" dirty="0"/>
          </a:p>
        </p:txBody>
      </p:sp>
      <p:sp>
        <p:nvSpPr>
          <p:cNvPr id="17" name="Slide Number Placeholder 16">
            <a:extLst>
              <a:ext uri="{FF2B5EF4-FFF2-40B4-BE49-F238E27FC236}">
                <a16:creationId xmlns:a16="http://schemas.microsoft.com/office/drawing/2014/main" id="{A0FB5B5A-7D10-0109-696E-E317223FD62B}"/>
              </a:ext>
            </a:extLst>
          </p:cNvPr>
          <p:cNvSpPr>
            <a:spLocks noGrp="1"/>
          </p:cNvSpPr>
          <p:nvPr>
            <p:ph type="sldNum" sz="quarter" idx="12"/>
          </p:nvPr>
        </p:nvSpPr>
        <p:spPr/>
        <p:txBody>
          <a:bodyPr/>
          <a:lstStyle/>
          <a:p>
            <a:fld id="{060017E3-0CEB-4BA9-92AF-EFA2BF5396E5}" type="slidenum">
              <a:rPr lang="en-US" smtClean="0"/>
              <a:t>97</a:t>
            </a:fld>
            <a:endParaRPr lang="en-US" dirty="0"/>
          </a:p>
        </p:txBody>
      </p:sp>
      <p:sp>
        <p:nvSpPr>
          <p:cNvPr id="15" name="Rectangle: Rounded Corners 14">
            <a:extLst>
              <a:ext uri="{FF2B5EF4-FFF2-40B4-BE49-F238E27FC236}">
                <a16:creationId xmlns:a16="http://schemas.microsoft.com/office/drawing/2014/main" id="{E4989177-AA13-C669-7428-E6991CC47E21}"/>
              </a:ext>
            </a:extLst>
          </p:cNvPr>
          <p:cNvSpPr/>
          <p:nvPr/>
        </p:nvSpPr>
        <p:spPr>
          <a:xfrm>
            <a:off x="6457950" y="3200555"/>
            <a:ext cx="704850" cy="48645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8126A584-EA86-32F1-3AB4-2453489F0929}"/>
              </a:ext>
            </a:extLst>
          </p:cNvPr>
          <p:cNvPicPr>
            <a:picLocks noChangeAspect="1"/>
          </p:cNvPicPr>
          <p:nvPr/>
        </p:nvPicPr>
        <p:blipFill>
          <a:blip r:embed="rId5"/>
          <a:stretch>
            <a:fillRect/>
          </a:stretch>
        </p:blipFill>
        <p:spPr>
          <a:xfrm>
            <a:off x="3683508" y="1333581"/>
            <a:ext cx="4629150" cy="1219200"/>
          </a:xfrm>
          <a:prstGeom prst="rect">
            <a:avLst/>
          </a:prstGeom>
          <a:effectLst>
            <a:outerShdw blurRad="63500" sx="102000" sy="102000" algn="ctr" rotWithShape="0">
              <a:prstClr val="black">
                <a:alpha val="40000"/>
              </a:prstClr>
            </a:outerShdw>
          </a:effectLst>
        </p:spPr>
      </p:pic>
      <p:sp>
        <p:nvSpPr>
          <p:cNvPr id="9" name="Rectangle: Rounded Corners 8">
            <a:extLst>
              <a:ext uri="{FF2B5EF4-FFF2-40B4-BE49-F238E27FC236}">
                <a16:creationId xmlns:a16="http://schemas.microsoft.com/office/drawing/2014/main" id="{E0709BD3-FF1A-105B-683E-8A9B7EBF7376}"/>
              </a:ext>
            </a:extLst>
          </p:cNvPr>
          <p:cNvSpPr/>
          <p:nvPr/>
        </p:nvSpPr>
        <p:spPr>
          <a:xfrm>
            <a:off x="3683508" y="2275565"/>
            <a:ext cx="4629150" cy="34011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93685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9F6147-3B76-0504-2B1B-F9C86D0D2B10}"/>
              </a:ext>
            </a:extLst>
          </p:cNvPr>
          <p:cNvSpPr>
            <a:spLocks noGrp="1"/>
          </p:cNvSpPr>
          <p:nvPr>
            <p:ph type="title"/>
          </p:nvPr>
        </p:nvSpPr>
        <p:spPr/>
        <p:txBody>
          <a:bodyPr/>
          <a:lstStyle/>
          <a:p>
            <a:r>
              <a:rPr lang="en-US" b="1" dirty="0"/>
              <a:t>Household Relationships</a:t>
            </a:r>
          </a:p>
        </p:txBody>
      </p:sp>
      <p:sp>
        <p:nvSpPr>
          <p:cNvPr id="8" name="Content Placeholder 7">
            <a:extLst>
              <a:ext uri="{FF2B5EF4-FFF2-40B4-BE49-F238E27FC236}">
                <a16:creationId xmlns:a16="http://schemas.microsoft.com/office/drawing/2014/main" id="{8048D0C0-0677-B384-72DE-C46099A89E9C}"/>
              </a:ext>
            </a:extLst>
          </p:cNvPr>
          <p:cNvSpPr>
            <a:spLocks noGrp="1"/>
          </p:cNvSpPr>
          <p:nvPr>
            <p:ph idx="1"/>
          </p:nvPr>
        </p:nvSpPr>
        <p:spPr>
          <a:xfrm>
            <a:off x="628650" y="1825625"/>
            <a:ext cx="3333750" cy="4112255"/>
          </a:xfrm>
        </p:spPr>
        <p:txBody>
          <a:bodyPr>
            <a:normAutofit lnSpcReduction="10000"/>
          </a:bodyPr>
          <a:lstStyle/>
          <a:p>
            <a:r>
              <a:rPr lang="en-US" altLang="en-US" sz="2000" b="1" i="1" dirty="0">
                <a:cs typeface="Times New Roman" panose="02020603050405020304" pitchFamily="18" charset="0"/>
              </a:rPr>
              <a:t>Relationships</a:t>
            </a:r>
            <a:r>
              <a:rPr lang="en-US" altLang="en-US" sz="2000" b="1" dirty="0">
                <a:solidFill>
                  <a:srgbClr val="C00000"/>
                </a:solidFill>
                <a:cs typeface="Times New Roman" panose="02020603050405020304" pitchFamily="18" charset="0"/>
              </a:rPr>
              <a:t>*</a:t>
            </a:r>
            <a:r>
              <a:rPr lang="en-US" altLang="en-US" sz="2000" i="1" dirty="0">
                <a:cs typeface="Times New Roman" panose="02020603050405020304" pitchFamily="18" charset="0"/>
              </a:rPr>
              <a:t> </a:t>
            </a:r>
            <a:r>
              <a:rPr lang="en-US" altLang="en-US" sz="2000" dirty="0">
                <a:cs typeface="Times New Roman" panose="02020603050405020304" pitchFamily="18" charset="0"/>
              </a:rPr>
              <a:t>need to be established between all members of the household. Unless specified, enter </a:t>
            </a:r>
            <a:r>
              <a:rPr lang="en-US" altLang="en-US" sz="2000" i="1" dirty="0">
                <a:solidFill>
                  <a:schemeClr val="tx2"/>
                </a:solidFill>
                <a:cs typeface="Times New Roman" panose="02020603050405020304" pitchFamily="18" charset="0"/>
              </a:rPr>
              <a:t>Start Date </a:t>
            </a:r>
            <a:r>
              <a:rPr lang="en-US" altLang="en-US" sz="2000" dirty="0">
                <a:cs typeface="Times New Roman" panose="02020603050405020304" pitchFamily="18" charset="0"/>
              </a:rPr>
              <a:t>as 3 months prior to application. For accurate PE Determination, </a:t>
            </a:r>
            <a:r>
              <a:rPr lang="en-US" altLang="en-US" sz="2000" i="1" dirty="0">
                <a:solidFill>
                  <a:schemeClr val="tx2"/>
                </a:solidFill>
                <a:cs typeface="Times New Roman" panose="02020603050405020304" pitchFamily="18" charset="0"/>
              </a:rPr>
              <a:t>Parental Control </a:t>
            </a:r>
            <a:r>
              <a:rPr lang="en-US" altLang="en-US" sz="2000" dirty="0">
                <a:cs typeface="Times New Roman" panose="02020603050405020304" pitchFamily="18" charset="0"/>
              </a:rPr>
              <a:t>best practice is to mark for all household adults who have Parental-type responsibilities i.e. Parents/Stepparent.  MPEP has safeguards in place and will assign parental control should the user fail to mark.</a:t>
            </a:r>
            <a:endParaRPr lang="en-US" altLang="en-US" sz="2000" i="1" dirty="0">
              <a:solidFill>
                <a:schemeClr val="tx2"/>
              </a:solidFill>
              <a:ea typeface="Times New Roman" pitchFamily="18" charset="0"/>
              <a:cs typeface="Times New Roman" panose="02020603050405020304" pitchFamily="18" charset="0"/>
            </a:endParaRPr>
          </a:p>
          <a:p>
            <a:endParaRPr lang="en-US" dirty="0"/>
          </a:p>
        </p:txBody>
      </p:sp>
      <p:sp>
        <p:nvSpPr>
          <p:cNvPr id="17" name="Slide Number Placeholder 16">
            <a:extLst>
              <a:ext uri="{FF2B5EF4-FFF2-40B4-BE49-F238E27FC236}">
                <a16:creationId xmlns:a16="http://schemas.microsoft.com/office/drawing/2014/main" id="{862C774F-FB53-A553-AFB5-1CED5789F678}"/>
              </a:ext>
            </a:extLst>
          </p:cNvPr>
          <p:cNvSpPr>
            <a:spLocks noGrp="1"/>
          </p:cNvSpPr>
          <p:nvPr>
            <p:ph type="sldNum" sz="quarter" idx="12"/>
          </p:nvPr>
        </p:nvSpPr>
        <p:spPr/>
        <p:txBody>
          <a:bodyPr/>
          <a:lstStyle/>
          <a:p>
            <a:fld id="{060017E3-0CEB-4BA9-92AF-EFA2BF5396E5}" type="slidenum">
              <a:rPr lang="en-US" smtClean="0"/>
              <a:t>98</a:t>
            </a:fld>
            <a:endParaRPr lang="en-US" dirty="0"/>
          </a:p>
        </p:txBody>
      </p:sp>
      <p:pic>
        <p:nvPicPr>
          <p:cNvPr id="4" name="Picture 3">
            <a:extLst>
              <a:ext uri="{FF2B5EF4-FFF2-40B4-BE49-F238E27FC236}">
                <a16:creationId xmlns:a16="http://schemas.microsoft.com/office/drawing/2014/main" id="{C7B4F403-9B3B-9224-67D9-2C30965182E4}"/>
              </a:ext>
            </a:extLst>
          </p:cNvPr>
          <p:cNvPicPr>
            <a:picLocks noChangeAspect="1"/>
          </p:cNvPicPr>
          <p:nvPr/>
        </p:nvPicPr>
        <p:blipFill>
          <a:blip r:embed="rId4"/>
          <a:stretch>
            <a:fillRect/>
          </a:stretch>
        </p:blipFill>
        <p:spPr>
          <a:xfrm>
            <a:off x="3897747" y="1533020"/>
            <a:ext cx="4825792" cy="4914107"/>
          </a:xfrm>
          <a:prstGeom prst="rect">
            <a:avLst/>
          </a:prstGeom>
        </p:spPr>
      </p:pic>
      <p:sp>
        <p:nvSpPr>
          <p:cNvPr id="15" name="Rectangle: Rounded Corners 14">
            <a:extLst>
              <a:ext uri="{FF2B5EF4-FFF2-40B4-BE49-F238E27FC236}">
                <a16:creationId xmlns:a16="http://schemas.microsoft.com/office/drawing/2014/main" id="{8F7527C4-EE24-B622-7F9A-0375B66272AE}"/>
              </a:ext>
            </a:extLst>
          </p:cNvPr>
          <p:cNvSpPr/>
          <p:nvPr/>
        </p:nvSpPr>
        <p:spPr>
          <a:xfrm>
            <a:off x="7391400" y="1963201"/>
            <a:ext cx="685800" cy="410763"/>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6BE9160E-8570-6AA9-B958-C1D4777EE003}"/>
              </a:ext>
            </a:extLst>
          </p:cNvPr>
          <p:cNvSpPr/>
          <p:nvPr/>
        </p:nvSpPr>
        <p:spPr>
          <a:xfrm>
            <a:off x="4419600" y="3657599"/>
            <a:ext cx="3124200" cy="45720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83613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C3C20F55-3F65-B6B3-7277-5B36A890518B}"/>
              </a:ext>
            </a:extLst>
          </p:cNvPr>
          <p:cNvSpPr>
            <a:spLocks noGrp="1"/>
          </p:cNvSpPr>
          <p:nvPr>
            <p:ph type="title"/>
          </p:nvPr>
        </p:nvSpPr>
        <p:spPr>
          <a:xfrm>
            <a:off x="473202" y="457200"/>
            <a:ext cx="3257550" cy="1929384"/>
          </a:xfrm>
        </p:spPr>
        <p:txBody>
          <a:bodyPr anchor="ctr">
            <a:normAutofit/>
          </a:bodyPr>
          <a:lstStyle/>
          <a:p>
            <a:r>
              <a:rPr lang="en-US" b="1" dirty="0"/>
              <a:t>Other Information:  Status </a:t>
            </a:r>
          </a:p>
        </p:txBody>
      </p:sp>
      <p:pic>
        <p:nvPicPr>
          <p:cNvPr id="9" name="Picture 8">
            <a:extLst>
              <a:ext uri="{FF2B5EF4-FFF2-40B4-BE49-F238E27FC236}">
                <a16:creationId xmlns:a16="http://schemas.microsoft.com/office/drawing/2014/main" id="{5820B4A8-6AD6-CB53-A95B-A446BC738716}"/>
              </a:ext>
            </a:extLst>
          </p:cNvPr>
          <p:cNvPicPr>
            <a:picLocks noChangeAspect="1"/>
          </p:cNvPicPr>
          <p:nvPr/>
        </p:nvPicPr>
        <p:blipFill>
          <a:blip r:embed="rId4"/>
          <a:stretch>
            <a:fillRect/>
          </a:stretch>
        </p:blipFill>
        <p:spPr>
          <a:xfrm>
            <a:off x="119618" y="2319091"/>
            <a:ext cx="5132105" cy="2339778"/>
          </a:xfrm>
          <a:prstGeom prst="rect">
            <a:avLst/>
          </a:prstGeom>
        </p:spPr>
      </p:pic>
      <p:sp>
        <p:nvSpPr>
          <p:cNvPr id="18"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592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814CE06B-8C5A-A53E-C836-32E10D489156}"/>
              </a:ext>
            </a:extLst>
          </p:cNvPr>
          <p:cNvSpPr>
            <a:spLocks noGrp="1"/>
          </p:cNvSpPr>
          <p:nvPr>
            <p:ph idx="1"/>
          </p:nvPr>
        </p:nvSpPr>
        <p:spPr>
          <a:xfrm>
            <a:off x="4155947" y="457200"/>
            <a:ext cx="4505706" cy="1929384"/>
          </a:xfrm>
        </p:spPr>
        <p:txBody>
          <a:bodyPr anchor="ctr">
            <a:normAutofit/>
          </a:bodyPr>
          <a:lstStyle/>
          <a:p>
            <a:pPr lvl="0" fontAlgn="base"/>
            <a:r>
              <a:rPr lang="en-US" sz="1900" dirty="0">
                <a:cs typeface="Times New Roman" panose="02020603050405020304" pitchFamily="18" charset="0"/>
              </a:rPr>
              <a:t>Incarceration Status / Work Release Program page is displayed upon answering ‘Yes’ to ‘Is anyone incarcerated (detained or jailed) or in a work release program?’ </a:t>
            </a:r>
          </a:p>
          <a:p>
            <a:pPr lvl="0" fontAlgn="base"/>
            <a:r>
              <a:rPr lang="en-US" sz="1900" b="1" dirty="0">
                <a:cs typeface="Times New Roman" panose="02020603050405020304" pitchFamily="18" charset="0"/>
              </a:rPr>
              <a:t>Note: </a:t>
            </a:r>
            <a:r>
              <a:rPr lang="en-US" sz="1900" dirty="0">
                <a:cs typeface="Times New Roman" panose="02020603050405020304" pitchFamily="18" charset="0"/>
              </a:rPr>
              <a:t>See next slide for further instructions on completing this page. </a:t>
            </a:r>
          </a:p>
        </p:txBody>
      </p:sp>
      <p:sp>
        <p:nvSpPr>
          <p:cNvPr id="15" name="Slide Number Placeholder 14">
            <a:extLst>
              <a:ext uri="{FF2B5EF4-FFF2-40B4-BE49-F238E27FC236}">
                <a16:creationId xmlns:a16="http://schemas.microsoft.com/office/drawing/2014/main" id="{812207D9-4529-C3D5-0D81-50200190F987}"/>
              </a:ext>
            </a:extLst>
          </p:cNvPr>
          <p:cNvSpPr>
            <a:spLocks noGrp="1"/>
          </p:cNvSpPr>
          <p:nvPr>
            <p:ph type="sldNum" sz="quarter" idx="12"/>
          </p:nvPr>
        </p:nvSpPr>
        <p:spPr/>
        <p:txBody>
          <a:bodyPr/>
          <a:lstStyle/>
          <a:p>
            <a:fld id="{060017E3-0CEB-4BA9-92AF-EFA2BF5396E5}" type="slidenum">
              <a:rPr lang="en-US" smtClean="0"/>
              <a:t>99</a:t>
            </a:fld>
            <a:endParaRPr lang="en-US" dirty="0"/>
          </a:p>
        </p:txBody>
      </p:sp>
      <p:sp>
        <p:nvSpPr>
          <p:cNvPr id="13" name="Rectangle: Rounded Corners 12">
            <a:extLst>
              <a:ext uri="{FF2B5EF4-FFF2-40B4-BE49-F238E27FC236}">
                <a16:creationId xmlns:a16="http://schemas.microsoft.com/office/drawing/2014/main" id="{C25473CE-C91A-B127-227B-64A24DCAC952}"/>
              </a:ext>
            </a:extLst>
          </p:cNvPr>
          <p:cNvSpPr/>
          <p:nvPr/>
        </p:nvSpPr>
        <p:spPr>
          <a:xfrm>
            <a:off x="3806952" y="2350031"/>
            <a:ext cx="700580" cy="38492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EE1E8518-4994-87B5-8510-0B88D0918204}"/>
              </a:ext>
            </a:extLst>
          </p:cNvPr>
          <p:cNvPicPr>
            <a:picLocks noChangeAspect="1"/>
          </p:cNvPicPr>
          <p:nvPr/>
        </p:nvPicPr>
        <p:blipFill>
          <a:blip r:embed="rId5"/>
          <a:stretch>
            <a:fillRect/>
          </a:stretch>
        </p:blipFill>
        <p:spPr>
          <a:xfrm>
            <a:off x="4267200" y="3255897"/>
            <a:ext cx="4876800" cy="2769654"/>
          </a:xfrm>
          <a:prstGeom prst="rect">
            <a:avLst/>
          </a:prstGeom>
        </p:spPr>
      </p:pic>
      <p:sp>
        <p:nvSpPr>
          <p:cNvPr id="12" name="Rectangle: Rounded Corners 11">
            <a:extLst>
              <a:ext uri="{FF2B5EF4-FFF2-40B4-BE49-F238E27FC236}">
                <a16:creationId xmlns:a16="http://schemas.microsoft.com/office/drawing/2014/main" id="{B9EB7525-3287-A878-9A15-56C6113A835C}"/>
              </a:ext>
            </a:extLst>
          </p:cNvPr>
          <p:cNvSpPr/>
          <p:nvPr/>
        </p:nvSpPr>
        <p:spPr>
          <a:xfrm>
            <a:off x="7772400" y="3306417"/>
            <a:ext cx="675104" cy="36512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533140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vBabrJl"/>
  <p:tag name="ARTICULATE_DESIGN_ID_CUSTOM DESIGN" val="Beb3TukA"/>
  <p:tag name="ARTICULATE_DESIGN_ID_2_OFFICE THEME" val="Korf2UcD"/>
  <p:tag name="ARTICULATE_DESIGN_ID_HHS THEME" val="PdiaJ4Fq"/>
  <p:tag name="ARTICULATE_DESIGN_ID_1_OFFICE THEME" val="oMEWcGkX"/>
  <p:tag name="ARTICULATE_SLIDE_COUNT" val="14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HS Theme">
  <a:themeElements>
    <a:clrScheme name="HHS Theme">
      <a:dk1>
        <a:sysClr val="windowText" lastClr="000000"/>
      </a:dk1>
      <a:lt1>
        <a:sysClr val="window" lastClr="FFFFFF"/>
      </a:lt1>
      <a:dk2>
        <a:srgbClr val="44546A"/>
      </a:dk2>
      <a:lt2>
        <a:srgbClr val="E7E6E6"/>
      </a:lt2>
      <a:accent1>
        <a:srgbClr val="1C365F"/>
      </a:accent1>
      <a:accent2>
        <a:srgbClr val="C48D34"/>
      </a:accent2>
      <a:accent3>
        <a:srgbClr val="277E5F"/>
      </a:accent3>
      <a:accent4>
        <a:srgbClr val="A7263F"/>
      </a:accent4>
      <a:accent5>
        <a:srgbClr val="0A919B"/>
      </a:accent5>
      <a:accent6>
        <a:srgbClr val="8A3E1E"/>
      </a:accent6>
      <a:hlink>
        <a:srgbClr val="854E6E"/>
      </a:hlink>
      <a:folHlink>
        <a:srgbClr val="EA6424"/>
      </a:folHlink>
    </a:clrScheme>
    <a:fontScheme name="HHS Fonts">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FC549976AEE3479519BCDDD9978038" ma:contentTypeVersion="4" ma:contentTypeDescription="Create a new document." ma:contentTypeScope="" ma:versionID="6deeb7d187a38f49d2a20df6741053a0">
  <xsd:schema xmlns:xsd="http://www.w3.org/2001/XMLSchema" xmlns:xs="http://www.w3.org/2001/XMLSchema" xmlns:p="http://schemas.microsoft.com/office/2006/metadata/properties" xmlns:ns2="8744fe52-397c-40a4-8284-5c6a8c452944" targetNamespace="http://schemas.microsoft.com/office/2006/metadata/properties" ma:root="true" ma:fieldsID="cf989ff49b7094fb2f160dd8f275d6d6" ns2:_="">
    <xsd:import namespace="8744fe52-397c-40a4-8284-5c6a8c4529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44fe52-397c-40a4-8284-5c6a8c4529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FE1EB17-0F5F-453D-ACE1-03EC7CB95F96}">
  <ds:schemaRefs>
    <ds:schemaRef ds:uri="http://schemas.microsoft.com/sharepoint/v3/contenttype/forms"/>
  </ds:schemaRefs>
</ds:datastoreItem>
</file>

<file path=customXml/itemProps2.xml><?xml version="1.0" encoding="utf-8"?>
<ds:datastoreItem xmlns:ds="http://schemas.openxmlformats.org/officeDocument/2006/customXml" ds:itemID="{2F92DA21-4080-452B-B716-569042352A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44fe52-397c-40a4-8284-5c6a8c4529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E9B455-4D3C-4F58-8E54-C3EFEE906379}">
  <ds:schemaRefs>
    <ds:schemaRef ds:uri="http://purl.org/dc/terms/"/>
    <ds:schemaRef ds:uri="http://purl.org/dc/elements/1.1/"/>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8744fe52-397c-40a4-8284-5c6a8c452944"/>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66305</TotalTime>
  <Words>11018</Words>
  <Application>Microsoft Office PowerPoint</Application>
  <PresentationFormat>On-screen Show (4:3)</PresentationFormat>
  <Paragraphs>1104</Paragraphs>
  <Slides>144</Slides>
  <Notes>87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144</vt:i4>
      </vt:variant>
    </vt:vector>
  </HeadingPairs>
  <TitlesOfParts>
    <vt:vector size="152" baseType="lpstr">
      <vt:lpstr>-apple-system</vt:lpstr>
      <vt:lpstr>Arial</vt:lpstr>
      <vt:lpstr>Calibri</vt:lpstr>
      <vt:lpstr>Gill Sans MT</vt:lpstr>
      <vt:lpstr>Gill Sans Nova</vt:lpstr>
      <vt:lpstr>Times New Roman</vt:lpstr>
      <vt:lpstr>Wingdings</vt:lpstr>
      <vt:lpstr>HHS Theme</vt:lpstr>
      <vt:lpstr>Provider Education</vt:lpstr>
      <vt:lpstr>Presumptive Eligibility Training Agenda</vt:lpstr>
      <vt:lpstr>Presumptive Eligibility Policies   </vt:lpstr>
      <vt:lpstr>Affordable Care Act (ACA)</vt:lpstr>
      <vt:lpstr>Affordable Care Act (ACA)</vt:lpstr>
      <vt:lpstr>PowerPoint Presentation</vt:lpstr>
      <vt:lpstr>PE determination is based on MAGI Rules </vt:lpstr>
      <vt:lpstr>Inform the applicant of the following application information:  </vt:lpstr>
      <vt:lpstr>QE Responsibilities: Process &amp; Inform </vt:lpstr>
      <vt:lpstr>QE Responsibilities: Process &amp; Inform </vt:lpstr>
      <vt:lpstr>PowerPoint Presentation</vt:lpstr>
      <vt:lpstr>QE Responsibilities: Documentation</vt:lpstr>
      <vt:lpstr>QE Responsibilities: When approval results in BCCT presumptive eligibility</vt:lpstr>
      <vt:lpstr>QE Responsibilities:  When approval results in BCCT presumptive eligibility and applicant is also applying for ongoing Medicaid.</vt:lpstr>
      <vt:lpstr>When approval results in BCCT presumptive eligibility and applicant is also applying for ongoing Medicaid AND the Upload Documents feature in MPEP results in an error. </vt:lpstr>
      <vt:lpstr>Application Process </vt:lpstr>
      <vt:lpstr>Application Process Summary</vt:lpstr>
      <vt:lpstr>PE Rules</vt:lpstr>
      <vt:lpstr>PE Self Attestation</vt:lpstr>
      <vt:lpstr>PE Self Attestation (Continued)</vt:lpstr>
      <vt:lpstr>PE Self Attestation (Continued)</vt:lpstr>
      <vt:lpstr>PE Rules </vt:lpstr>
      <vt:lpstr>PE Rules (Continued)</vt:lpstr>
      <vt:lpstr>Hospital Groups Name Change  (Adults and Children)</vt:lpstr>
      <vt:lpstr>PE Program Types:  There are six (6) types of PE Programs: Pregnant Women, BCCT, Children, Iowa Health and Wellness Plan, Parents/Caretakers and Expanded Medicaid for Independent Young Adults (E-MIYA)/Former Foster Care. </vt:lpstr>
      <vt:lpstr>Pregnant Women (PE only once per pregnancy) - Citizenship/Qualified Alien status is not an eligibility factor - Income limit: 215% Federal Poverty Level for MAGI HH size - Ambulatory prenatal care: Medicaid-covered services except inpatient hospital or institutional care and charges associated with delivery of baby (including miscarriage or pregnancy termination) </vt:lpstr>
      <vt:lpstr>Breast and Cervical Cancer Treatment - Qualified Alien status is not an eligibility factor - Under age 65 - Screened and diagnosed: Breast/Cervical pre-cancer/cancer results in - need for treatment - No creditable insurance coverage Note:  Only BCCEDP providers can determine BCCT PE  </vt:lpstr>
      <vt:lpstr>Breast and Cervical Cancer:  Need for Treatment</vt:lpstr>
      <vt:lpstr>Breast and Cervical Cancer: Creditable Coverage</vt:lpstr>
      <vt:lpstr>Breast and Cervical Cancer:  Creditable Coverage</vt:lpstr>
      <vt:lpstr>Children - Under age 19 - Family income limit is 302% of Federal Poverty Level (FPL) for children ages through 18 years of age  </vt:lpstr>
      <vt:lpstr>Adults &amp; Children Group - May process five (5) types of PE programs - Hospital/Adults &amp; Children QE: Only ones allowed to do PE determinations for Iowa Health and Wellness Plan, Parents/Caretakers, and E-MIYA - May process determinations for patients and non-patients -- Only BCCEDP hospitals may do all six (6) types of PE</vt:lpstr>
      <vt:lpstr>Iowa Health and Wellness Plan - Ages 19 through 64   - Not pregnant - Not eligible for Medicare or Medicaid - Dependents in home have, or are applying for,  insurance - Income limit is 133% Federal Poverty Level (FPL)</vt:lpstr>
      <vt:lpstr>Parents and Caretakers (Includes Spouses) - Parent/caretaker of  dependent child under age 18                                     (or 18 and still in high school) - Caretaker is adult who takes on parental role/responsibilities - Monthly Income limit is $1033 for HH of four                                - Income limit varies by HH size</vt:lpstr>
      <vt:lpstr>E-MIYA/ Former Foster Care - Age 18 though 25  - No income test for E-MIYA  - At the age of 18 or older was concurrently enrolled in Foster Care and Medicaid in any state</vt:lpstr>
      <vt:lpstr>MPEP</vt:lpstr>
      <vt:lpstr>PowerPoint Presentation</vt:lpstr>
      <vt:lpstr>PowerPoint Presentation</vt:lpstr>
      <vt:lpstr>PowerPoint Presentation</vt:lpstr>
      <vt:lpstr>Applicant (Client) Signature is a Requirement</vt:lpstr>
      <vt:lpstr>PowerPoint Presentation</vt:lpstr>
      <vt:lpstr>View My Applications</vt:lpstr>
      <vt:lpstr>Search by Application Date or by Name</vt:lpstr>
      <vt:lpstr>Search by Confirmation Number</vt:lpstr>
      <vt:lpstr>Search by Application Status or Type</vt:lpstr>
      <vt:lpstr>Search My Applications </vt:lpstr>
      <vt:lpstr>Apply for Benefits</vt:lpstr>
      <vt:lpstr>Application Process</vt:lpstr>
      <vt:lpstr>Data Collection for PE Determination</vt:lpstr>
      <vt:lpstr>Data Collection for Ongoing Medicaid Benefits</vt:lpstr>
      <vt:lpstr>Tip: Eligibility Determination Calculations</vt:lpstr>
      <vt:lpstr>PowerPoint Presentation</vt:lpstr>
      <vt:lpstr>Data Completion</vt:lpstr>
      <vt:lpstr>Let’s Get Started</vt:lpstr>
      <vt:lpstr>Tip:  Application Instructions</vt:lpstr>
      <vt:lpstr>PowerPoint Presentation</vt:lpstr>
      <vt:lpstr>Tip: Session Timeout</vt:lpstr>
      <vt:lpstr>PowerPoint Presentation</vt:lpstr>
      <vt:lpstr>Select Program(s)</vt:lpstr>
      <vt:lpstr>Enter Personal Information</vt:lpstr>
      <vt:lpstr>Primary Applicant</vt:lpstr>
      <vt:lpstr>Select Address (A valid mailing address is required)</vt:lpstr>
      <vt:lpstr>Benefit Information</vt:lpstr>
      <vt:lpstr>PowerPoint Presentation</vt:lpstr>
      <vt:lpstr>PowerPoint Presentation</vt:lpstr>
      <vt:lpstr>Tip: Social Security Number / PE Program Type</vt:lpstr>
      <vt:lpstr>Tip: Received PE in the last 12 months?</vt:lpstr>
      <vt:lpstr>Tip: Are you pregnant? </vt:lpstr>
      <vt:lpstr>PowerPoint Presentation</vt:lpstr>
      <vt:lpstr>Client Index Number (CIN)</vt:lpstr>
      <vt:lpstr>CIN Information: New Client Index Number </vt:lpstr>
      <vt:lpstr>CIN Information (Continued)</vt:lpstr>
      <vt:lpstr>CIN Information: Existing Client Index Number</vt:lpstr>
      <vt:lpstr>Tip: Want to apply for ongoing Medicaid? </vt:lpstr>
      <vt:lpstr>Background Information</vt:lpstr>
      <vt:lpstr>Background Information</vt:lpstr>
      <vt:lpstr>Background Information</vt:lpstr>
      <vt:lpstr>Immigration Status</vt:lpstr>
      <vt:lpstr>Were you born in the U.S. &amp; do you have eligible immigration status?</vt:lpstr>
      <vt:lpstr>Immigration Status</vt:lpstr>
      <vt:lpstr>Do you have eligible immigration status? </vt:lpstr>
      <vt:lpstr>Afghan Evacuees</vt:lpstr>
      <vt:lpstr>Additional Ukraine Supplemental Appropriations Act, 2022</vt:lpstr>
      <vt:lpstr>Tip: Ever in Foster Care?</vt:lpstr>
      <vt:lpstr>Summary</vt:lpstr>
      <vt:lpstr>Information about People Living in Your Home</vt:lpstr>
      <vt:lpstr>Tell Us More (About People in the Household)</vt:lpstr>
      <vt:lpstr>Tip: Summary Pages – Delete/Add, Show/Hide</vt:lpstr>
      <vt:lpstr>School</vt:lpstr>
      <vt:lpstr>Job</vt:lpstr>
      <vt:lpstr>Income Section: Other than Earned Income</vt:lpstr>
      <vt:lpstr>Monthly Income</vt:lpstr>
      <vt:lpstr>Tax Deductions</vt:lpstr>
      <vt:lpstr>Income Discrepancy Reasons</vt:lpstr>
      <vt:lpstr>Tax Information</vt:lpstr>
      <vt:lpstr>Tip: Tax Information Year</vt:lpstr>
      <vt:lpstr>Yearly Income</vt:lpstr>
      <vt:lpstr>Household Relationships</vt:lpstr>
      <vt:lpstr>Other Information:  Status </vt:lpstr>
      <vt:lpstr>Other Information: Incarceration Status: Continued</vt:lpstr>
      <vt:lpstr>Other Information:  Authorized Representative</vt:lpstr>
      <vt:lpstr>Other Information:  Authorized Representative: Continued</vt:lpstr>
      <vt:lpstr>Other Information: Health Insurance</vt:lpstr>
      <vt:lpstr>PowerPoint Presentation</vt:lpstr>
      <vt:lpstr>Iowa Medicaid Estate Recovery Program</vt:lpstr>
      <vt:lpstr>PowerPoint Presentation</vt:lpstr>
      <vt:lpstr>Rights and Responsibilities</vt:lpstr>
      <vt:lpstr>Determine Eligibility </vt:lpstr>
      <vt:lpstr>Determination Results</vt:lpstr>
      <vt:lpstr>Determination Results</vt:lpstr>
      <vt:lpstr>PowerPoint Presentation</vt:lpstr>
      <vt:lpstr>PowerPoint Presentation</vt:lpstr>
      <vt:lpstr>Confirmation</vt:lpstr>
      <vt:lpstr>Uploading Documents </vt:lpstr>
      <vt:lpstr>Verification Documents page</vt:lpstr>
      <vt:lpstr>Verification Documents (Continued)</vt:lpstr>
      <vt:lpstr>Verification Documents</vt:lpstr>
      <vt:lpstr>Tip: Application and PE NOA</vt:lpstr>
      <vt:lpstr>Sample: Notice of Action (NOA)</vt:lpstr>
      <vt:lpstr>Sample PE Information on NOA</vt:lpstr>
      <vt:lpstr>PE Aid Codes</vt:lpstr>
      <vt:lpstr>QE Support: PE Policy and MPEP Technical</vt:lpstr>
      <vt:lpstr>Contact Center Examples</vt:lpstr>
      <vt:lpstr>Summary – PE </vt:lpstr>
      <vt:lpstr>PE Provider Application Process Flow</vt:lpstr>
      <vt:lpstr>Summary: ACA Rules</vt:lpstr>
      <vt:lpstr>Summary: Application Information </vt:lpstr>
      <vt:lpstr>Summary: Application Information </vt:lpstr>
      <vt:lpstr>Summary: PE Programs</vt:lpstr>
      <vt:lpstr>Summary: Ongoing Medicaid Benefits </vt:lpstr>
      <vt:lpstr>Summary: Documents</vt:lpstr>
      <vt:lpstr>PE Resources</vt:lpstr>
      <vt:lpstr>QE Support: PE Policy and MPEP Technical</vt:lpstr>
      <vt:lpstr>QE Support:  Access to Online PE Materials</vt:lpstr>
      <vt:lpstr>Applicant: Withdrawing an Application </vt:lpstr>
      <vt:lpstr>Medicaid PE Self -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Iowa - 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Lyons, Ashleigh N</dc:creator>
  <cp:lastModifiedBy>Leo, Heather [HHS]</cp:lastModifiedBy>
  <cp:revision>1347</cp:revision>
  <cp:lastPrinted>2015-07-13T14:43:10Z</cp:lastPrinted>
  <dcterms:created xsi:type="dcterms:W3CDTF">2013-11-11T16:53:31Z</dcterms:created>
  <dcterms:modified xsi:type="dcterms:W3CDTF">2025-03-14T15:31:53Z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7a610232-0628-440c-bf95-28677c3f3583</vt:lpwstr>
  </property>
  <property fmtid="{D5CDD505-2E9C-101B-9397-08002B2CF9AE}" pid="3" name="ArticulateGUID">
    <vt:lpwstr>6C6B8A60-F37A-454C-8C21-9AB01F138950</vt:lpwstr>
  </property>
  <property fmtid="{D5CDD505-2E9C-101B-9397-08002B2CF9AE}" pid="4" name="ArticulatePath">
    <vt:lpwstr>https://iowadhs-my.sharepoint.com/personal/hleo_dhs_state_ia_us/Documents/Desktop/PE_Training_for Providers_Policy_Portal_Processing revised 2017_09_12</vt:lpwstr>
  </property>
  <property fmtid="{D5CDD505-2E9C-101B-9397-08002B2CF9AE}" pid="5" name="_dlc_DocId">
    <vt:lpwstr>QDNP44VQSKUA-19-37371</vt:lpwstr>
  </property>
  <property fmtid="{D5CDD505-2E9C-101B-9397-08002B2CF9AE}" pid="6" name="_dlc_DocIdUrl">
    <vt:lpwstr>http://dhssp/iiep/_layouts/15/DocIdRedir.aspx?ID=QDNP44VQSKUA-19-37371, QDNP44VQSKUA-19-37371</vt:lpwstr>
  </property>
  <property fmtid="{D5CDD505-2E9C-101B-9397-08002B2CF9AE}" pid="7" name="ContentTypeId">
    <vt:lpwstr>0x0101040078351F8588FF2B43A38F7F4275751F7F</vt:lpwstr>
  </property>
</Properties>
</file>