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63" r:id="rId6"/>
    <p:sldId id="260" r:id="rId7"/>
    <p:sldId id="261" r:id="rId8"/>
    <p:sldId id="262" r:id="rId9"/>
    <p:sldId id="264" r:id="rId10"/>
    <p:sldId id="265" r:id="rId11"/>
    <p:sldId id="266" r:id="rId12"/>
    <p:sldId id="267" r:id="rId13"/>
    <p:sldId id="268" r:id="rId14"/>
    <p:sldId id="269"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0BB23-5646-4F3C-AE23-3784976D1672}" v="1" dt="2025-03-11T15:52:45.381"/>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7338" autoAdjust="0"/>
  </p:normalViewPr>
  <p:slideViewPr>
    <p:cSldViewPr snapToGrid="0">
      <p:cViewPr>
        <p:scale>
          <a:sx n="121" d="100"/>
          <a:sy n="121" d="100"/>
        </p:scale>
        <p:origin x="10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F1BF8-1639-4D9F-8B10-1C665D3F0AA6}" type="datetimeFigureOut">
              <a:rPr lang="en-US" smtClean="0"/>
              <a:t>7/2/2025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9B027-B3FA-490C-BE38-72A95F5F8919}" type="slidenum">
              <a:rPr lang="en-US" smtClean="0"/>
              <a:t>‹#›</a:t>
            </a:fld>
            <a:endParaRPr lang="en-US"/>
          </a:p>
        </p:txBody>
      </p:sp>
    </p:spTree>
    <p:extLst>
      <p:ext uri="{BB962C8B-B14F-4D97-AF65-F5344CB8AC3E}">
        <p14:creationId xmlns:p14="http://schemas.microsoft.com/office/powerpoint/2010/main" val="296963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Smart vapes are changing the way youth use nicotine, making it easier to become addicted and harder to detect. Today, we’ll discuss the risks and what we can do about it.</a:t>
            </a:r>
          </a:p>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1</a:t>
            </a:fld>
            <a:endParaRPr lang="en-US"/>
          </a:p>
        </p:txBody>
      </p:sp>
    </p:spTree>
    <p:extLst>
      <p:ext uri="{BB962C8B-B14F-4D97-AF65-F5344CB8AC3E}">
        <p14:creationId xmlns:p14="http://schemas.microsoft.com/office/powerpoint/2010/main" val="385591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Smart vapes, or Bluetooth-enabled e-cigarettes, are a dangerous evolution in vaping technology, making nicotine addiction more potent, discreet, and harder to regulate. These devices pose significant health risks, especially to young users, and require urgent action from schools, parents, and medical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and thank you for being here today. My name is [Your Name], and I’m here to talk about smart vapes—an evolving and dangerous trend in youth vaping. These devices are more discreet, more addictive, and harder to regulate, making them a serious public health concern. Today, we’ll explore how smart vapes work, why they are particularly harmful to youth, and what we can do to combat their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2</a:t>
            </a:fld>
            <a:endParaRPr lang="en-US"/>
          </a:p>
        </p:txBody>
      </p:sp>
    </p:spTree>
    <p:extLst>
      <p:ext uri="{BB962C8B-B14F-4D97-AF65-F5344CB8AC3E}">
        <p14:creationId xmlns:p14="http://schemas.microsoft.com/office/powerpoint/2010/main" val="216517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3</a:t>
            </a:fld>
            <a:endParaRPr lang="en-US"/>
          </a:p>
        </p:txBody>
      </p:sp>
    </p:spTree>
    <p:extLst>
      <p:ext uri="{BB962C8B-B14F-4D97-AF65-F5344CB8AC3E}">
        <p14:creationId xmlns:p14="http://schemas.microsoft.com/office/powerpoint/2010/main" val="420603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vapes, also known as Bluetooth-enabled e-cigarettes, are an advanced form of vaping device that connects to a smartphone app. These apps allow users to adjust nicotine levels, track their usage, and even put the device into ‘stealth mode,’ which minimizes vapor production, making them harder to detect. Because of these advanced features, smart vapes are becoming increasingly popular among youth, raising serious concerns.</a:t>
            </a:r>
          </a:p>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4</a:t>
            </a:fld>
            <a:endParaRPr lang="en-US"/>
          </a:p>
        </p:txBody>
      </p:sp>
    </p:spTree>
    <p:extLst>
      <p:ext uri="{BB962C8B-B14F-4D97-AF65-F5344CB8AC3E}">
        <p14:creationId xmlns:p14="http://schemas.microsoft.com/office/powerpoint/2010/main" val="137845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Smart vapes pose a unique danger to young users. First, they deliver highly concentrated nicotine, which can quickly lead to addiction. The apps allow users to increase vapor production and customize their intake, making nicotine dependency even stronger. Second, the design of these devices makes them easy to hide from teachers and parents. Some look like USB drives, watches, or pens. Third, built-in tracking features reinforce habitual use, pushing users to vape more often. Finally, smart vapes expose youth to unregulated and potentially harmful chemicals, making their long-term health effects unknown and concerning.</a:t>
            </a:r>
          </a:p>
          <a:p>
            <a:endParaRPr lang="en-US" b="1" dirty="0"/>
          </a:p>
          <a:p>
            <a:endParaRPr lang="en-US" b="1" dirty="0"/>
          </a:p>
          <a:p>
            <a:r>
              <a:rPr lang="en-US" b="1" dirty="0"/>
              <a:t>1. High Nicotine Delivery &amp; Increased Addiction Risk</a:t>
            </a:r>
            <a:endParaRPr lang="en-US" dirty="0"/>
          </a:p>
          <a:p>
            <a:pPr marL="171450" indent="-171450">
              <a:buFont typeface="Arial" panose="020B0604020202020204" pitchFamily="34" charset="0"/>
              <a:buChar char="•"/>
            </a:pPr>
            <a:r>
              <a:rPr lang="en-US" dirty="0"/>
              <a:t>App-controlled nicotine levels allow for </a:t>
            </a:r>
            <a:r>
              <a:rPr lang="en-US" b="1" dirty="0"/>
              <a:t>stronger, faster addiction.</a:t>
            </a:r>
            <a:endParaRPr lang="en-US" dirty="0"/>
          </a:p>
          <a:p>
            <a:pPr marL="171450" indent="-171450">
              <a:buFont typeface="Arial" panose="020B0604020202020204" pitchFamily="34" charset="0"/>
              <a:buChar char="•"/>
            </a:pPr>
            <a:r>
              <a:rPr lang="en-US" dirty="0"/>
              <a:t>Many use </a:t>
            </a:r>
            <a:r>
              <a:rPr lang="en-US" b="1" dirty="0"/>
              <a:t>nicotine salts</a:t>
            </a:r>
            <a:r>
              <a:rPr lang="en-US" dirty="0"/>
              <a:t>, which are absorbed quickly and intensify cravings.</a:t>
            </a:r>
          </a:p>
          <a:p>
            <a:pPr marL="171450" indent="-171450">
              <a:buFont typeface="Arial" panose="020B0604020202020204" pitchFamily="34" charset="0"/>
              <a:buChar char="•"/>
            </a:pPr>
            <a:r>
              <a:rPr lang="en-US" dirty="0"/>
              <a:t>Users can </a:t>
            </a:r>
            <a:r>
              <a:rPr lang="en-US" b="1" dirty="0"/>
              <a:t>increase vapor production</a:t>
            </a:r>
            <a:r>
              <a:rPr lang="en-US" dirty="0"/>
              <a:t>, leading to excessive nicotine intake.</a:t>
            </a:r>
          </a:p>
          <a:p>
            <a:r>
              <a:rPr lang="en-US" b="1" dirty="0"/>
              <a:t>2. Stealth Features Make Detection Difficult</a:t>
            </a:r>
            <a:endParaRPr lang="en-US" dirty="0"/>
          </a:p>
          <a:p>
            <a:pPr marL="171450" indent="-171450">
              <a:buFont typeface="Arial" panose="020B0604020202020204" pitchFamily="34" charset="0"/>
              <a:buChar char="•"/>
            </a:pPr>
            <a:r>
              <a:rPr lang="en-US" dirty="0"/>
              <a:t>"Stealth mode" allows for </a:t>
            </a:r>
            <a:r>
              <a:rPr lang="en-US" b="1" dirty="0"/>
              <a:t>low or no visible vapor.</a:t>
            </a:r>
            <a:endParaRPr lang="en-US" dirty="0"/>
          </a:p>
          <a:p>
            <a:pPr marL="171450" indent="-171450">
              <a:buFont typeface="Arial" panose="020B0604020202020204" pitchFamily="34" charset="0"/>
              <a:buChar char="•"/>
            </a:pPr>
            <a:r>
              <a:rPr lang="en-US" dirty="0"/>
              <a:t>Devices resemble </a:t>
            </a:r>
            <a:r>
              <a:rPr lang="en-US" b="1" dirty="0"/>
              <a:t>USB drives, watches, or pens</a:t>
            </a:r>
            <a:r>
              <a:rPr lang="en-US" dirty="0"/>
              <a:t> and blend into school supplies.</a:t>
            </a:r>
          </a:p>
          <a:p>
            <a:pPr marL="171450" indent="-171450">
              <a:buFont typeface="Arial" panose="020B0604020202020204" pitchFamily="34" charset="0"/>
              <a:buChar char="•"/>
            </a:pPr>
            <a:r>
              <a:rPr lang="en-US" b="1" dirty="0"/>
              <a:t>App locking &amp; remote control</a:t>
            </a:r>
            <a:r>
              <a:rPr lang="en-US" dirty="0"/>
              <a:t> prevent confiscation or parental monitoring.</a:t>
            </a:r>
          </a:p>
          <a:p>
            <a:r>
              <a:rPr lang="en-US" b="1" dirty="0"/>
              <a:t>3. Data Tracking &amp; Habit Reinforcement</a:t>
            </a:r>
            <a:endParaRPr lang="en-US" dirty="0"/>
          </a:p>
          <a:p>
            <a:pPr marL="171450" indent="-171450">
              <a:buFont typeface="Arial" panose="020B0604020202020204" pitchFamily="34" charset="0"/>
              <a:buChar char="•"/>
            </a:pPr>
            <a:r>
              <a:rPr lang="en-US" dirty="0"/>
              <a:t>Some vapes </a:t>
            </a:r>
            <a:r>
              <a:rPr lang="en-US" b="1" dirty="0"/>
              <a:t>send usage reminders</a:t>
            </a:r>
            <a:r>
              <a:rPr lang="en-US" dirty="0"/>
              <a:t> to encourage frequent vaping.</a:t>
            </a:r>
          </a:p>
          <a:p>
            <a:pPr marL="171450" indent="-171450">
              <a:buFont typeface="Arial" panose="020B0604020202020204" pitchFamily="34" charset="0"/>
              <a:buChar char="•"/>
            </a:pPr>
            <a:r>
              <a:rPr lang="en-US" dirty="0"/>
              <a:t>Built-in analytics let users </a:t>
            </a:r>
            <a:r>
              <a:rPr lang="en-US" b="1" dirty="0"/>
              <a:t>track and optimize their nicotine intake.</a:t>
            </a:r>
            <a:endParaRPr lang="en-US" dirty="0"/>
          </a:p>
          <a:p>
            <a:pPr marL="171450" indent="-171450">
              <a:buFont typeface="Arial" panose="020B0604020202020204" pitchFamily="34" charset="0"/>
              <a:buChar char="•"/>
            </a:pPr>
            <a:r>
              <a:rPr lang="en-US" b="1" dirty="0"/>
              <a:t>Social sharing features</a:t>
            </a:r>
            <a:r>
              <a:rPr lang="en-US" dirty="0"/>
              <a:t> normalize and spread vaping habits.</a:t>
            </a:r>
          </a:p>
          <a:p>
            <a:r>
              <a:rPr lang="en-US" b="1" dirty="0"/>
              <a:t>4. Exposure to Harmful and Unknown Chemicals</a:t>
            </a:r>
            <a:endParaRPr lang="en-US" dirty="0"/>
          </a:p>
          <a:p>
            <a:pPr marL="171450" indent="-171450">
              <a:buFont typeface="Arial" panose="020B0604020202020204" pitchFamily="34" charset="0"/>
              <a:buChar char="•"/>
            </a:pPr>
            <a:r>
              <a:rPr lang="en-US" dirty="0"/>
              <a:t>Pods may contain </a:t>
            </a:r>
            <a:r>
              <a:rPr lang="en-US" b="1" dirty="0"/>
              <a:t>THC, synthetic nicotine, or toxic chemicals.</a:t>
            </a:r>
            <a:endParaRPr lang="en-US" dirty="0"/>
          </a:p>
          <a:p>
            <a:pPr marL="171450" indent="-171450">
              <a:buFont typeface="Arial" panose="020B0604020202020204" pitchFamily="34" charset="0"/>
              <a:buChar char="•"/>
            </a:pPr>
            <a:r>
              <a:rPr lang="en-US" dirty="0"/>
              <a:t>High-powered heating elements </a:t>
            </a:r>
            <a:r>
              <a:rPr lang="en-US" b="1" dirty="0"/>
              <a:t>produce more harmful byproducts.</a:t>
            </a:r>
            <a:endParaRPr lang="en-US" dirty="0"/>
          </a:p>
          <a:p>
            <a:pPr marL="171450" indent="-171450">
              <a:buFont typeface="Arial" panose="020B0604020202020204" pitchFamily="34" charset="0"/>
              <a:buChar char="•"/>
            </a:pPr>
            <a:r>
              <a:rPr lang="en-US" dirty="0"/>
              <a:t>Unregulated vape liquids </a:t>
            </a:r>
            <a:r>
              <a:rPr lang="en-US" b="1" dirty="0"/>
              <a:t>pose unknown long-term health risks.</a:t>
            </a:r>
            <a:endParaRPr lang="en-US" dirty="0"/>
          </a:p>
          <a:p>
            <a:r>
              <a:rPr lang="en-US" b="1" dirty="0"/>
              <a:t>5. Smart Vapes Are Harder to Regulate</a:t>
            </a:r>
            <a:endParaRPr lang="en-US" dirty="0"/>
          </a:p>
          <a:p>
            <a:pPr marL="171450" indent="-171450">
              <a:buFont typeface="Arial" panose="020B0604020202020204" pitchFamily="34" charset="0"/>
              <a:buChar char="•"/>
            </a:pPr>
            <a:r>
              <a:rPr lang="en-US" b="1" dirty="0"/>
              <a:t>No strong odors or easy detection methods</a:t>
            </a:r>
            <a:r>
              <a:rPr lang="en-US" dirty="0"/>
              <a:t> like traditional vaping.</a:t>
            </a:r>
          </a:p>
          <a:p>
            <a:pPr marL="171450" indent="-171450">
              <a:buFont typeface="Arial" panose="020B0604020202020204" pitchFamily="34" charset="0"/>
              <a:buChar char="•"/>
            </a:pPr>
            <a:r>
              <a:rPr lang="en-US" dirty="0"/>
              <a:t>Online sales make them </a:t>
            </a:r>
            <a:r>
              <a:rPr lang="en-US" b="1" dirty="0"/>
              <a:t>easily accessible to minors</a:t>
            </a:r>
            <a:r>
              <a:rPr lang="en-US" dirty="0"/>
              <a:t> via social media.</a:t>
            </a:r>
          </a:p>
          <a:p>
            <a:pPr marL="171450" indent="-171450">
              <a:buFont typeface="Arial" panose="020B0604020202020204" pitchFamily="34" charset="0"/>
              <a:buChar char="•"/>
            </a:pPr>
            <a:r>
              <a:rPr lang="en-US" dirty="0"/>
              <a:t>Iowa schools are struggling to </a:t>
            </a:r>
            <a:r>
              <a:rPr lang="en-US" b="1" dirty="0"/>
              <a:t>keep up with evolving vape technology.</a:t>
            </a:r>
            <a:endParaRPr lang="en-US" dirty="0"/>
          </a:p>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5</a:t>
            </a:fld>
            <a:endParaRPr lang="en-US"/>
          </a:p>
        </p:txBody>
      </p:sp>
    </p:spTree>
    <p:extLst>
      <p:ext uri="{BB962C8B-B14F-4D97-AF65-F5344CB8AC3E}">
        <p14:creationId xmlns:p14="http://schemas.microsoft.com/office/powerpoint/2010/main" val="144892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in Iowa reflects a troubling trend. In 2021, over 16% of high school students reported using an e-cigarette in the past 30 days, a rate much higher than cigarette smoking among youth. This shift in substance use indicates that vaping—especially with advanced devices like smart vapes—is the new way young people are getting hooked on nicotine. Our goal today is to discuss ways to intervene and reverse this trend.</a:t>
            </a:r>
          </a:p>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7</a:t>
            </a:fld>
            <a:endParaRPr lang="en-US"/>
          </a:p>
        </p:txBody>
      </p:sp>
    </p:spTree>
    <p:extLst>
      <p:ext uri="{BB962C8B-B14F-4D97-AF65-F5344CB8AC3E}">
        <p14:creationId xmlns:p14="http://schemas.microsoft.com/office/powerpoint/2010/main" val="102154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understand the dangers of smart vapes, let’s talk about what we can do to help. There are three immediate actions schools, parents, and medical professionals can take. First, we need to educate students and start open conversations about the risks of vaping. Second, we must connect youth to cessation resources, such as My Life, My Quit. Lastly, we need to strengthen prevention and detection efforts by updating school policies, monitoring for hidden vape devices, and advocating for stronger 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 is our first line of defense. Schools should ensure that vaping prevention is included in health education classes, incorporating real Iowa data to make the message hit home. Parents play a critical role as well—having open, honest, and non-judgmental conversations about vaping can make a difference. Lastly, medical professionals should ask about nicotine use at routine checkups, offering guidance and resources to those who may be struggling with addiction.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9</a:t>
            </a:fld>
            <a:endParaRPr lang="en-US"/>
          </a:p>
        </p:txBody>
      </p:sp>
    </p:spTree>
    <p:extLst>
      <p:ext uri="{BB962C8B-B14F-4D97-AF65-F5344CB8AC3E}">
        <p14:creationId xmlns:p14="http://schemas.microsoft.com/office/powerpoint/2010/main" val="54940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Helping teens quit vaping is just as important as preventing them from starting. ‘My Life, My Quit’ is a free, confidential resource designed specifically for teens. Schools should train teachers and counselors to refer students who need support. Parents can encourage their kids to text ‘Start My Quit’ to 36072 to get connected with resources. And medical professionals should proactively recommend these services during patient visits</a:t>
            </a:r>
          </a:p>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10</a:t>
            </a:fld>
            <a:endParaRPr lang="en-US"/>
          </a:p>
        </p:txBody>
      </p:sp>
    </p:spTree>
    <p:extLst>
      <p:ext uri="{BB962C8B-B14F-4D97-AF65-F5344CB8AC3E}">
        <p14:creationId xmlns:p14="http://schemas.microsoft.com/office/powerpoint/2010/main" val="107688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final action step is strengthening prevention and detection efforts. Schools need to update policies to specifically address smart vapes and their unique risks. Parents should stay informed and watch for signs of vaping, such as hidden vape devices or suspicious Bluetooth apps on their child’s phone. Medical professionals can help by advocating for stronger online age verification measures to make it harder for teens to purchase these devices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Together, we can make a difference in preventing nicotine addiction among Iowa youth. By educating, supporting, and protecting young people, we can help them make healthier choices. Remember, resources like ‘My Life, My Quit’ are available for those who need help quitting. Let’s work together—parents, schools, and medical professionals—to create a healthier future for our kids. </a:t>
            </a:r>
            <a:r>
              <a:rPr lang="en-US"/>
              <a:t>Thank you for your time today, and let’s take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dirty="0"/>
          </a:p>
        </p:txBody>
      </p:sp>
      <p:sp>
        <p:nvSpPr>
          <p:cNvPr id="4" name="Slide Number Placeholder 3"/>
          <p:cNvSpPr>
            <a:spLocks noGrp="1"/>
          </p:cNvSpPr>
          <p:nvPr>
            <p:ph type="sldNum" sz="quarter" idx="5"/>
          </p:nvPr>
        </p:nvSpPr>
        <p:spPr/>
        <p:txBody>
          <a:bodyPr/>
          <a:lstStyle/>
          <a:p>
            <a:fld id="{55C9B027-B3FA-490C-BE38-72A95F5F8919}" type="slidenum">
              <a:rPr lang="en-US" smtClean="0"/>
              <a:t>11</a:t>
            </a:fld>
            <a:endParaRPr lang="en-US"/>
          </a:p>
        </p:txBody>
      </p:sp>
    </p:spTree>
    <p:extLst>
      <p:ext uri="{BB962C8B-B14F-4D97-AF65-F5344CB8AC3E}">
        <p14:creationId xmlns:p14="http://schemas.microsoft.com/office/powerpoint/2010/main" val="3098045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8" name="Rectangle: Single Corner Snipped 7">
            <a:extLst>
              <a:ext uri="{FF2B5EF4-FFF2-40B4-BE49-F238E27FC236}">
                <a16:creationId xmlns:a16="http://schemas.microsoft.com/office/drawing/2014/main" id="{8D3074BB-7C30-E9D5-C427-539FE1486888}"/>
              </a:ext>
            </a:extLst>
          </p:cNvPr>
          <p:cNvSpPr/>
          <p:nvPr userDrawn="1"/>
        </p:nvSpPr>
        <p:spPr>
          <a:xfrm>
            <a:off x="-16934" y="-21836"/>
            <a:ext cx="4970601" cy="6903899"/>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0 w 6593601"/>
              <a:gd name="connsiteY0" fmla="*/ 0 h 6894095"/>
              <a:gd name="connsiteX1" fmla="*/ 5119718 w 6593601"/>
              <a:gd name="connsiteY1" fmla="*/ 12032 h 6894095"/>
              <a:gd name="connsiteX2" fmla="*/ 5607013 w 6593601"/>
              <a:gd name="connsiteY2" fmla="*/ 800117 h 6894095"/>
              <a:gd name="connsiteX3" fmla="*/ 5895771 w 6593601"/>
              <a:gd name="connsiteY3" fmla="*/ 2352981 h 6894095"/>
              <a:gd name="connsiteX4" fmla="*/ 6316876 w 6593601"/>
              <a:gd name="connsiteY4" fmla="*/ 3772708 h 6894095"/>
              <a:gd name="connsiteX5" fmla="*/ 6389064 w 6593601"/>
              <a:gd name="connsiteY5" fmla="*/ 5878233 h 6894095"/>
              <a:gd name="connsiteX6" fmla="*/ 6593601 w 6593601"/>
              <a:gd name="connsiteY6" fmla="*/ 6882064 h 6894095"/>
              <a:gd name="connsiteX7" fmla="*/ 1275644 w 6593601"/>
              <a:gd name="connsiteY7" fmla="*/ 6894095 h 6894095"/>
              <a:gd name="connsiteX8" fmla="*/ 0 w 6593601"/>
              <a:gd name="connsiteY8" fmla="*/ 0 h 6894095"/>
              <a:gd name="connsiteX0" fmla="*/ 22578 w 6616179"/>
              <a:gd name="connsiteY0" fmla="*/ 0 h 6882806"/>
              <a:gd name="connsiteX1" fmla="*/ 5142296 w 6616179"/>
              <a:gd name="connsiteY1" fmla="*/ 12032 h 6882806"/>
              <a:gd name="connsiteX2" fmla="*/ 5629591 w 6616179"/>
              <a:gd name="connsiteY2" fmla="*/ 800117 h 6882806"/>
              <a:gd name="connsiteX3" fmla="*/ 5918349 w 6616179"/>
              <a:gd name="connsiteY3" fmla="*/ 2352981 h 6882806"/>
              <a:gd name="connsiteX4" fmla="*/ 6339454 w 6616179"/>
              <a:gd name="connsiteY4" fmla="*/ 3772708 h 6882806"/>
              <a:gd name="connsiteX5" fmla="*/ 6411642 w 6616179"/>
              <a:gd name="connsiteY5" fmla="*/ 5878233 h 6882806"/>
              <a:gd name="connsiteX6" fmla="*/ 6616179 w 6616179"/>
              <a:gd name="connsiteY6" fmla="*/ 6882064 h 6882806"/>
              <a:gd name="connsiteX7" fmla="*/ 0 w 6616179"/>
              <a:gd name="connsiteY7" fmla="*/ 6882806 h 6882806"/>
              <a:gd name="connsiteX8" fmla="*/ 22578 w 6616179"/>
              <a:gd name="connsiteY8" fmla="*/ 0 h 6882806"/>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21835 h 6903899"/>
              <a:gd name="connsiteX1" fmla="*/ 5119719 w 6616179"/>
              <a:gd name="connsiteY1" fmla="*/ 0 h 6903899"/>
              <a:gd name="connsiteX2" fmla="*/ 5629591 w 6616179"/>
              <a:gd name="connsiteY2" fmla="*/ 821952 h 6903899"/>
              <a:gd name="connsiteX3" fmla="*/ 5918349 w 6616179"/>
              <a:gd name="connsiteY3" fmla="*/ 2374816 h 6903899"/>
              <a:gd name="connsiteX4" fmla="*/ 6339454 w 6616179"/>
              <a:gd name="connsiteY4" fmla="*/ 3794543 h 6903899"/>
              <a:gd name="connsiteX5" fmla="*/ 6411642 w 6616179"/>
              <a:gd name="connsiteY5" fmla="*/ 5900068 h 6903899"/>
              <a:gd name="connsiteX6" fmla="*/ 6616179 w 6616179"/>
              <a:gd name="connsiteY6" fmla="*/ 6903899 h 6903899"/>
              <a:gd name="connsiteX7" fmla="*/ 0 w 6616179"/>
              <a:gd name="connsiteY7" fmla="*/ 6893352 h 6903899"/>
              <a:gd name="connsiteX8" fmla="*/ 22578 w 6616179"/>
              <a:gd name="connsiteY8" fmla="*/ 21835 h 6903899"/>
              <a:gd name="connsiteX0" fmla="*/ 9892 w 6637360"/>
              <a:gd name="connsiteY0" fmla="*/ 21835 h 6903899"/>
              <a:gd name="connsiteX1" fmla="*/ 5140900 w 6637360"/>
              <a:gd name="connsiteY1" fmla="*/ 0 h 6903899"/>
              <a:gd name="connsiteX2" fmla="*/ 5650772 w 6637360"/>
              <a:gd name="connsiteY2" fmla="*/ 821952 h 6903899"/>
              <a:gd name="connsiteX3" fmla="*/ 5939530 w 6637360"/>
              <a:gd name="connsiteY3" fmla="*/ 2374816 h 6903899"/>
              <a:gd name="connsiteX4" fmla="*/ 6360635 w 6637360"/>
              <a:gd name="connsiteY4" fmla="*/ 3794543 h 6903899"/>
              <a:gd name="connsiteX5" fmla="*/ 6432823 w 6637360"/>
              <a:gd name="connsiteY5" fmla="*/ 5900068 h 6903899"/>
              <a:gd name="connsiteX6" fmla="*/ 6637360 w 6637360"/>
              <a:gd name="connsiteY6" fmla="*/ 6903899 h 6903899"/>
              <a:gd name="connsiteX7" fmla="*/ 21181 w 6637360"/>
              <a:gd name="connsiteY7" fmla="*/ 6893352 h 6903899"/>
              <a:gd name="connsiteX8" fmla="*/ 9892 w 6637360"/>
              <a:gd name="connsiteY8" fmla="*/ 21835 h 6903899"/>
              <a:gd name="connsiteX0" fmla="*/ 11475 w 6638943"/>
              <a:gd name="connsiteY0" fmla="*/ 21835 h 6903899"/>
              <a:gd name="connsiteX1" fmla="*/ 5142483 w 6638943"/>
              <a:gd name="connsiteY1" fmla="*/ 0 h 6903899"/>
              <a:gd name="connsiteX2" fmla="*/ 5652355 w 6638943"/>
              <a:gd name="connsiteY2" fmla="*/ 821952 h 6903899"/>
              <a:gd name="connsiteX3" fmla="*/ 5941113 w 6638943"/>
              <a:gd name="connsiteY3" fmla="*/ 2374816 h 6903899"/>
              <a:gd name="connsiteX4" fmla="*/ 6362218 w 6638943"/>
              <a:gd name="connsiteY4" fmla="*/ 3794543 h 6903899"/>
              <a:gd name="connsiteX5" fmla="*/ 6434406 w 6638943"/>
              <a:gd name="connsiteY5" fmla="*/ 5900068 h 6903899"/>
              <a:gd name="connsiteX6" fmla="*/ 6638943 w 6638943"/>
              <a:gd name="connsiteY6" fmla="*/ 6903899 h 6903899"/>
              <a:gd name="connsiteX7" fmla="*/ 22764 w 6638943"/>
              <a:gd name="connsiteY7" fmla="*/ 6893352 h 6903899"/>
              <a:gd name="connsiteX8" fmla="*/ 11475 w 6638943"/>
              <a:gd name="connsiteY8" fmla="*/ 21835 h 6903899"/>
              <a:gd name="connsiteX0" fmla="*/ 0 w 6627468"/>
              <a:gd name="connsiteY0" fmla="*/ 21835 h 6903899"/>
              <a:gd name="connsiteX1" fmla="*/ 5131008 w 6627468"/>
              <a:gd name="connsiteY1" fmla="*/ 0 h 6903899"/>
              <a:gd name="connsiteX2" fmla="*/ 5640880 w 6627468"/>
              <a:gd name="connsiteY2" fmla="*/ 821952 h 6903899"/>
              <a:gd name="connsiteX3" fmla="*/ 5929638 w 6627468"/>
              <a:gd name="connsiteY3" fmla="*/ 2374816 h 6903899"/>
              <a:gd name="connsiteX4" fmla="*/ 6350743 w 6627468"/>
              <a:gd name="connsiteY4" fmla="*/ 3794543 h 6903899"/>
              <a:gd name="connsiteX5" fmla="*/ 6422931 w 6627468"/>
              <a:gd name="connsiteY5" fmla="*/ 5900068 h 6903899"/>
              <a:gd name="connsiteX6" fmla="*/ 6627468 w 6627468"/>
              <a:gd name="connsiteY6" fmla="*/ 6903899 h 6903899"/>
              <a:gd name="connsiteX7" fmla="*/ 11289 w 6627468"/>
              <a:gd name="connsiteY7" fmla="*/ 6893352 h 6903899"/>
              <a:gd name="connsiteX8" fmla="*/ 0 w 6627468"/>
              <a:gd name="connsiteY8" fmla="*/ 21835 h 69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68" h="6903899">
                <a:moveTo>
                  <a:pt x="0" y="21835"/>
                </a:moveTo>
                <a:lnTo>
                  <a:pt x="5131008" y="0"/>
                </a:lnTo>
                <a:lnTo>
                  <a:pt x="5640880" y="821952"/>
                </a:lnTo>
                <a:lnTo>
                  <a:pt x="5929638" y="2374816"/>
                </a:lnTo>
                <a:lnTo>
                  <a:pt x="6350743" y="3794543"/>
                </a:lnTo>
                <a:cubicBezTo>
                  <a:pt x="6330689" y="4107364"/>
                  <a:pt x="6467047" y="5647406"/>
                  <a:pt x="6422931" y="5900068"/>
                </a:cubicBezTo>
                <a:lnTo>
                  <a:pt x="6627468" y="6903899"/>
                </a:lnTo>
                <a:lnTo>
                  <a:pt x="11289" y="6893352"/>
                </a:lnTo>
                <a:cubicBezTo>
                  <a:pt x="8183" y="6718725"/>
                  <a:pt x="12426" y="208933"/>
                  <a:pt x="0" y="21835"/>
                </a:cubicBezTo>
                <a:close/>
              </a:path>
            </a:pathLst>
          </a:custGeom>
          <a:solidFill>
            <a:schemeClr val="bg1">
              <a:alpha val="85000"/>
            </a:schemeClr>
          </a:solidFill>
          <a:ln>
            <a:noFill/>
          </a:ln>
          <a:effectLst>
            <a:outerShdw dist="12700" sx="105000" sy="105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6009F551-EAF0-6225-6F56-93605DBCF724}"/>
              </a:ext>
            </a:extLst>
          </p:cNvPr>
          <p:cNvSpPr>
            <a:spLocks noGrp="1"/>
          </p:cNvSpPr>
          <p:nvPr>
            <p:ph type="ctrTitle"/>
          </p:nvPr>
        </p:nvSpPr>
        <p:spPr>
          <a:xfrm>
            <a:off x="813134" y="1122363"/>
            <a:ext cx="3505200" cy="2387600"/>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40C6E26-D285-BD04-1D34-D6C0ABA14CC6}"/>
              </a:ext>
            </a:extLst>
          </p:cNvPr>
          <p:cNvSpPr>
            <a:spLocks noGrp="1"/>
          </p:cNvSpPr>
          <p:nvPr>
            <p:ph type="subTitle" idx="1"/>
          </p:nvPr>
        </p:nvSpPr>
        <p:spPr>
          <a:xfrm>
            <a:off x="813134" y="3736093"/>
            <a:ext cx="3505200" cy="1430867"/>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99438479-944D-B47C-9165-D573871FA437}"/>
              </a:ext>
            </a:extLst>
          </p:cNvPr>
          <p:cNvSpPr>
            <a:spLocks noGrp="1"/>
          </p:cNvSpPr>
          <p:nvPr>
            <p:ph type="ftr" sz="quarter" idx="11"/>
          </p:nvPr>
        </p:nvSpPr>
        <p:spPr>
          <a:xfrm>
            <a:off x="813134" y="5210526"/>
            <a:ext cx="3505200" cy="365125"/>
          </a:xfrm>
        </p:spPr>
        <p:txBody>
          <a:bodyPr/>
          <a:lstStyle>
            <a:lvl1pPr algn="l">
              <a:defRPr sz="1600" spc="0" baseline="0">
                <a:solidFill>
                  <a:schemeClr val="accent4"/>
                </a:solidFill>
              </a:defRPr>
            </a:lvl1pPr>
          </a:lstStyle>
          <a:p>
            <a:r>
              <a:rPr lang="en-US" dirty="0"/>
              <a:t>12/28/2023</a:t>
            </a:r>
          </a:p>
        </p:txBody>
      </p:sp>
      <p:sp>
        <p:nvSpPr>
          <p:cNvPr id="21" name="Hexagon 2">
            <a:extLst>
              <a:ext uri="{FF2B5EF4-FFF2-40B4-BE49-F238E27FC236}">
                <a16:creationId xmlns:a16="http://schemas.microsoft.com/office/drawing/2014/main" id="{21CF3939-0231-B6DA-4A67-FFAE35AB7E67}"/>
              </a:ext>
            </a:extLst>
          </p:cNvPr>
          <p:cNvSpPr/>
          <p:nvPr userDrawn="1"/>
        </p:nvSpPr>
        <p:spPr>
          <a:xfrm flipH="1">
            <a:off x="-24352" y="-12032"/>
            <a:ext cx="1404487" cy="545075"/>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179" h="988405">
                <a:moveTo>
                  <a:pt x="118932" y="359951"/>
                </a:moveTo>
                <a:cubicBezTo>
                  <a:pt x="45697" y="178966"/>
                  <a:pt x="507" y="103261"/>
                  <a:pt x="0" y="0"/>
                </a:cubicBezTo>
                <a:lnTo>
                  <a:pt x="1963134" y="3232"/>
                </a:lnTo>
                <a:cubicBezTo>
                  <a:pt x="1963425" y="240038"/>
                  <a:pt x="1971888" y="751599"/>
                  <a:pt x="1972179" y="988405"/>
                </a:cubicBezTo>
                <a:lnTo>
                  <a:pt x="1549392" y="793832"/>
                </a:lnTo>
                <a:lnTo>
                  <a:pt x="1128297" y="689299"/>
                </a:lnTo>
                <a:lnTo>
                  <a:pt x="793488" y="743772"/>
                </a:lnTo>
                <a:lnTo>
                  <a:pt x="118932" y="35995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Hexagon 2">
            <a:extLst>
              <a:ext uri="{FF2B5EF4-FFF2-40B4-BE49-F238E27FC236}">
                <a16:creationId xmlns:a16="http://schemas.microsoft.com/office/drawing/2014/main" id="{11F8D275-1C4D-FBC7-B95F-C81FAE78FE40}"/>
              </a:ext>
            </a:extLst>
          </p:cNvPr>
          <p:cNvSpPr/>
          <p:nvPr userDrawn="1"/>
        </p:nvSpPr>
        <p:spPr>
          <a:xfrm flipH="1">
            <a:off x="-16934" y="-12032"/>
            <a:ext cx="1705476"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Graphic 4">
            <a:extLst>
              <a:ext uri="{FF2B5EF4-FFF2-40B4-BE49-F238E27FC236}">
                <a16:creationId xmlns:a16="http://schemas.microsoft.com/office/drawing/2014/main" id="{E6C93BD8-6556-DE76-F44B-671D7B8B6B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9204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52CC-F621-F83E-E3F5-D3A2D887717B}"/>
              </a:ext>
            </a:extLst>
          </p:cNvPr>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F701FF61-BC23-4B9F-1A38-E240B56F01BE}"/>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8" name="Slide Number Placeholder 5">
            <a:extLst>
              <a:ext uri="{FF2B5EF4-FFF2-40B4-BE49-F238E27FC236}">
                <a16:creationId xmlns:a16="http://schemas.microsoft.com/office/drawing/2014/main" id="{F896D8E9-6A95-A8C2-9473-ED84441B692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3" name="Graphic 2">
            <a:extLst>
              <a:ext uri="{FF2B5EF4-FFF2-40B4-BE49-F238E27FC236}">
                <a16:creationId xmlns:a16="http://schemas.microsoft.com/office/drawing/2014/main" id="{3A981BA2-237B-80FD-7123-C6EA1BEF62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3574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5457A4FC-6781-C190-5323-9E976F2E175A}"/>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8" name="Slide Number Placeholder 5">
            <a:extLst>
              <a:ext uri="{FF2B5EF4-FFF2-40B4-BE49-F238E27FC236}">
                <a16:creationId xmlns:a16="http://schemas.microsoft.com/office/drawing/2014/main" id="{39A4F349-2CA4-88AF-73EE-423ED30ED651}"/>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2" name="Graphic 1">
            <a:extLst>
              <a:ext uri="{FF2B5EF4-FFF2-40B4-BE49-F238E27FC236}">
                <a16:creationId xmlns:a16="http://schemas.microsoft.com/office/drawing/2014/main" id="{30A02164-FAED-B429-9340-FCC39822E4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5813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7A24BE44-E0CC-19F4-5FA1-77BDB6DB77EA}"/>
              </a:ext>
            </a:extLst>
          </p:cNvPr>
          <p:cNvSpPr>
            <a:spLocks noGrp="1" noRot="1" noMove="1" noResize="1" noEditPoints="1" noAdjustHandles="1" noChangeArrowheads="1" noChangeShapeType="1"/>
          </p:cNvSpPr>
          <p:nvPr userDrawn="1"/>
        </p:nvSpPr>
        <p:spPr>
          <a:xfrm>
            <a:off x="-7748" y="5734993"/>
            <a:ext cx="1204137" cy="364522"/>
          </a:xfrm>
          <a:custGeom>
            <a:avLst/>
            <a:gdLst>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605516 w 1605516"/>
              <a:gd name="connsiteY4" fmla="*/ 350874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414448 w 1605516"/>
              <a:gd name="connsiteY4" fmla="*/ 344050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37803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140367 w 1605516"/>
              <a:gd name="connsiteY5" fmla="*/ 262163 h 350874"/>
              <a:gd name="connsiteX6" fmla="*/ 0 w 1605516"/>
              <a:gd name="connsiteY6" fmla="*/ 237803 h 350874"/>
              <a:gd name="connsiteX7" fmla="*/ 0 w 1605516"/>
              <a:gd name="connsiteY7" fmla="*/ 0 h 350874"/>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793475 w 1605516"/>
              <a:gd name="connsiteY4" fmla="*/ 330403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215430 w 1605516"/>
              <a:gd name="connsiteY5" fmla="*/ 255339 h 364522"/>
              <a:gd name="connsiteX6" fmla="*/ 0 w 1605516"/>
              <a:gd name="connsiteY6" fmla="*/ 251451 h 364522"/>
              <a:gd name="connsiteX7" fmla="*/ 0 w 1605516"/>
              <a:gd name="connsiteY7" fmla="*/ 13648 h 3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516" h="364522">
                <a:moveTo>
                  <a:pt x="0" y="13648"/>
                </a:moveTo>
                <a:lnTo>
                  <a:pt x="475687" y="0"/>
                </a:lnTo>
                <a:lnTo>
                  <a:pt x="1605516" y="72128"/>
                </a:lnTo>
                <a:lnTo>
                  <a:pt x="1605516" y="364522"/>
                </a:lnTo>
                <a:lnTo>
                  <a:pt x="684292" y="337227"/>
                </a:lnTo>
                <a:lnTo>
                  <a:pt x="215430" y="255339"/>
                </a:lnTo>
                <a:lnTo>
                  <a:pt x="0" y="251451"/>
                </a:lnTo>
                <a:lnTo>
                  <a:pt x="0" y="13648"/>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Hexagon 10">
            <a:extLst>
              <a:ext uri="{FF2B5EF4-FFF2-40B4-BE49-F238E27FC236}">
                <a16:creationId xmlns:a16="http://schemas.microsoft.com/office/drawing/2014/main" id="{2B59A6AA-A9D4-B478-DD2F-CFF33FCB635F}"/>
              </a:ext>
            </a:extLst>
          </p:cNvPr>
          <p:cNvSpPr>
            <a:spLocks noGrp="1" noRot="1" noMove="1" noResize="1" noEditPoints="1" noAdjustHandles="1" noChangeArrowheads="1" noChangeShapeType="1"/>
          </p:cNvSpPr>
          <p:nvPr userDrawn="1"/>
        </p:nvSpPr>
        <p:spPr>
          <a:xfrm>
            <a:off x="7687586" y="1"/>
            <a:ext cx="920932" cy="966651"/>
          </a:xfrm>
          <a:custGeom>
            <a:avLst/>
            <a:gdLst>
              <a:gd name="connsiteX0" fmla="*/ 0 w 1367246"/>
              <a:gd name="connsiteY0" fmla="*/ 391886 h 783771"/>
              <a:gd name="connsiteX1" fmla="*/ 195943 w 1367246"/>
              <a:gd name="connsiteY1" fmla="*/ 0 h 783771"/>
              <a:gd name="connsiteX2" fmla="*/ 1171303 w 1367246"/>
              <a:gd name="connsiteY2" fmla="*/ 0 h 783771"/>
              <a:gd name="connsiteX3" fmla="*/ 1367246 w 1367246"/>
              <a:gd name="connsiteY3" fmla="*/ 391886 h 783771"/>
              <a:gd name="connsiteX4" fmla="*/ 1171303 w 1367246"/>
              <a:gd name="connsiteY4" fmla="*/ 783771 h 783771"/>
              <a:gd name="connsiteX5" fmla="*/ 195943 w 1367246"/>
              <a:gd name="connsiteY5" fmla="*/ 783771 h 783771"/>
              <a:gd name="connsiteX6" fmla="*/ 0 w 1367246"/>
              <a:gd name="connsiteY6" fmla="*/ 391886 h 783771"/>
              <a:gd name="connsiteX0" fmla="*/ 74023 w 1441269"/>
              <a:gd name="connsiteY0" fmla="*/ 391886 h 783771"/>
              <a:gd name="connsiteX1" fmla="*/ 0 w 1441269"/>
              <a:gd name="connsiteY1" fmla="*/ 0 h 783771"/>
              <a:gd name="connsiteX2" fmla="*/ 1245326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441269"/>
              <a:gd name="connsiteY0" fmla="*/ 391886 h 783771"/>
              <a:gd name="connsiteX1" fmla="*/ 0 w 1441269"/>
              <a:gd name="connsiteY1" fmla="*/ 0 h 783771"/>
              <a:gd name="connsiteX2" fmla="*/ 461554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245326"/>
              <a:gd name="connsiteY0" fmla="*/ 391886 h 783771"/>
              <a:gd name="connsiteX1" fmla="*/ 0 w 1245326"/>
              <a:gd name="connsiteY1" fmla="*/ 0 h 783771"/>
              <a:gd name="connsiteX2" fmla="*/ 461554 w 1245326"/>
              <a:gd name="connsiteY2" fmla="*/ 0 h 783771"/>
              <a:gd name="connsiteX3" fmla="*/ 735875 w 1245326"/>
              <a:gd name="connsiteY3" fmla="*/ 156755 h 783771"/>
              <a:gd name="connsiteX4" fmla="*/ 1245326 w 1245326"/>
              <a:gd name="connsiteY4" fmla="*/ 783771 h 783771"/>
              <a:gd name="connsiteX5" fmla="*/ 269966 w 1245326"/>
              <a:gd name="connsiteY5" fmla="*/ 783771 h 783771"/>
              <a:gd name="connsiteX6" fmla="*/ 74023 w 1245326"/>
              <a:gd name="connsiteY6" fmla="*/ 391886 h 783771"/>
              <a:gd name="connsiteX0" fmla="*/ 74023 w 1036320"/>
              <a:gd name="connsiteY0" fmla="*/ 391886 h 783771"/>
              <a:gd name="connsiteX1" fmla="*/ 0 w 1036320"/>
              <a:gd name="connsiteY1" fmla="*/ 0 h 783771"/>
              <a:gd name="connsiteX2" fmla="*/ 461554 w 1036320"/>
              <a:gd name="connsiteY2" fmla="*/ 0 h 783771"/>
              <a:gd name="connsiteX3" fmla="*/ 735875 w 1036320"/>
              <a:gd name="connsiteY3" fmla="*/ 156755 h 783771"/>
              <a:gd name="connsiteX4" fmla="*/ 1036320 w 1036320"/>
              <a:gd name="connsiteY4" fmla="*/ 452845 h 783771"/>
              <a:gd name="connsiteX5" fmla="*/ 269966 w 1036320"/>
              <a:gd name="connsiteY5" fmla="*/ 783771 h 783771"/>
              <a:gd name="connsiteX6" fmla="*/ 74023 w 1036320"/>
              <a:gd name="connsiteY6" fmla="*/ 391886 h 78377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1036320 w 1227909"/>
              <a:gd name="connsiteY4" fmla="*/ 452845 h 966651"/>
              <a:gd name="connsiteX5" fmla="*/ 1227909 w 1227909"/>
              <a:gd name="connsiteY5" fmla="*/ 966651 h 966651"/>
              <a:gd name="connsiteX6" fmla="*/ 74023 w 1227909"/>
              <a:gd name="connsiteY6"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036320 w 1227909"/>
              <a:gd name="connsiteY5" fmla="*/ 45284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409304 h 984069"/>
              <a:gd name="connsiteX1" fmla="*/ 0 w 1227909"/>
              <a:gd name="connsiteY1" fmla="*/ 17418 h 984069"/>
              <a:gd name="connsiteX2" fmla="*/ 444136 w 1227909"/>
              <a:gd name="connsiteY2" fmla="*/ 0 h 984069"/>
              <a:gd name="connsiteX3" fmla="*/ 692332 w 1227909"/>
              <a:gd name="connsiteY3" fmla="*/ 235133 h 984069"/>
              <a:gd name="connsiteX4" fmla="*/ 992652 w 1227909"/>
              <a:gd name="connsiteY4" fmla="*/ 487681 h 984069"/>
              <a:gd name="connsiteX5" fmla="*/ 1166948 w 1227909"/>
              <a:gd name="connsiteY5" fmla="*/ 653143 h 984069"/>
              <a:gd name="connsiteX6" fmla="*/ 1227909 w 1227909"/>
              <a:gd name="connsiteY6" fmla="*/ 984069 h 984069"/>
              <a:gd name="connsiteX7" fmla="*/ 74023 w 1227909"/>
              <a:gd name="connsiteY7" fmla="*/ 409304 h 984069"/>
              <a:gd name="connsiteX0" fmla="*/ 74023 w 1227909"/>
              <a:gd name="connsiteY0" fmla="*/ 391886 h 966651"/>
              <a:gd name="connsiteX1" fmla="*/ 0 w 1227909"/>
              <a:gd name="connsiteY1" fmla="*/ 0 h 966651"/>
              <a:gd name="connsiteX2" fmla="*/ 444136 w 1227909"/>
              <a:gd name="connsiteY2" fmla="*/ 1632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44136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610446 w 1227909"/>
              <a:gd name="connsiteY3" fmla="*/ 149476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09" h="966651">
                <a:moveTo>
                  <a:pt x="74023" y="391886"/>
                </a:moveTo>
                <a:lnTo>
                  <a:pt x="0" y="0"/>
                </a:lnTo>
                <a:lnTo>
                  <a:pt x="491904" y="1632"/>
                </a:lnTo>
                <a:lnTo>
                  <a:pt x="610446" y="149476"/>
                </a:lnTo>
                <a:lnTo>
                  <a:pt x="958533" y="408848"/>
                </a:lnTo>
                <a:lnTo>
                  <a:pt x="1085061" y="615253"/>
                </a:lnTo>
                <a:lnTo>
                  <a:pt x="1227909" y="966651"/>
                </a:lnTo>
                <a:lnTo>
                  <a:pt x="74023" y="39188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Diagonal Corners Snipped 9">
            <a:extLst>
              <a:ext uri="{FF2B5EF4-FFF2-40B4-BE49-F238E27FC236}">
                <a16:creationId xmlns:a16="http://schemas.microsoft.com/office/drawing/2014/main" id="{941DCC5E-231F-6910-77A4-0460E74263F3}"/>
              </a:ext>
            </a:extLst>
          </p:cNvPr>
          <p:cNvSpPr>
            <a:spLocks noGrp="1" noRot="1" noMove="1" noResize="1" noEditPoints="1" noAdjustHandles="1" noChangeArrowheads="1" noChangeShapeType="1"/>
          </p:cNvSpPr>
          <p:nvPr userDrawn="1"/>
        </p:nvSpPr>
        <p:spPr>
          <a:xfrm>
            <a:off x="-7747" y="-10632"/>
            <a:ext cx="8691889" cy="6187595"/>
          </a:xfrm>
          <a:custGeom>
            <a:avLst/>
            <a:gdLst>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0 w 11578856"/>
              <a:gd name="connsiteY6" fmla="*/ 5147449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566057 w 11578856"/>
              <a:gd name="connsiteY6" fmla="*/ 6000206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94380"/>
              <a:gd name="connsiteX1" fmla="*/ 10549342 w 11578856"/>
              <a:gd name="connsiteY1" fmla="*/ 0 h 6194380"/>
              <a:gd name="connsiteX2" fmla="*/ 11578856 w 11578856"/>
              <a:gd name="connsiteY2" fmla="*/ 1029514 h 6194380"/>
              <a:gd name="connsiteX3" fmla="*/ 11578856 w 11578856"/>
              <a:gd name="connsiteY3" fmla="*/ 6176963 h 6194380"/>
              <a:gd name="connsiteX4" fmla="*/ 11578856 w 11578856"/>
              <a:gd name="connsiteY4" fmla="*/ 6176963 h 6194380"/>
              <a:gd name="connsiteX5" fmla="*/ 1808222 w 11578856"/>
              <a:gd name="connsiteY5" fmla="*/ 6194380 h 6194380"/>
              <a:gd name="connsiteX6" fmla="*/ 687977 w 11578856"/>
              <a:gd name="connsiteY6" fmla="*/ 5982789 h 6194380"/>
              <a:gd name="connsiteX7" fmla="*/ 10633 w 11578856"/>
              <a:gd name="connsiteY7" fmla="*/ 5870463 h 6194380"/>
              <a:gd name="connsiteX8" fmla="*/ 0 w 11578856"/>
              <a:gd name="connsiteY8" fmla="*/ 0 h 6194380"/>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71451 w 11578856"/>
              <a:gd name="connsiteY6" fmla="*/ 6078583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88868 w 11578856"/>
              <a:gd name="connsiteY6" fmla="*/ 6035040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434354 w 11578856"/>
              <a:gd name="connsiteY2" fmla="*/ 870857 h 6176963"/>
              <a:gd name="connsiteX3" fmla="*/ 11578856 w 11578856"/>
              <a:gd name="connsiteY3" fmla="*/ 1029514 h 6176963"/>
              <a:gd name="connsiteX4" fmla="*/ 11578856 w 11578856"/>
              <a:gd name="connsiteY4" fmla="*/ 6176963 h 6176963"/>
              <a:gd name="connsiteX5" fmla="*/ 11578856 w 11578856"/>
              <a:gd name="connsiteY5" fmla="*/ 6176963 h 6176963"/>
              <a:gd name="connsiteX6" fmla="*/ 1808222 w 11578856"/>
              <a:gd name="connsiteY6" fmla="*/ 6168254 h 6176963"/>
              <a:gd name="connsiteX7" fmla="*/ 1288868 w 11578856"/>
              <a:gd name="connsiteY7" fmla="*/ 6035040 h 6176963"/>
              <a:gd name="connsiteX8" fmla="*/ 687977 w 11578856"/>
              <a:gd name="connsiteY8" fmla="*/ 5982789 h 6176963"/>
              <a:gd name="connsiteX9" fmla="*/ 10633 w 11578856"/>
              <a:gd name="connsiteY9" fmla="*/ 5870463 h 6176963"/>
              <a:gd name="connsiteX10" fmla="*/ 0 w 11578856"/>
              <a:gd name="connsiteY10" fmla="*/ 0 h 6176963"/>
              <a:gd name="connsiteX0" fmla="*/ 0 w 11578856"/>
              <a:gd name="connsiteY0" fmla="*/ 0 h 6176963"/>
              <a:gd name="connsiteX1" fmla="*/ 10549342 w 11578856"/>
              <a:gd name="connsiteY1" fmla="*/ 0 h 6176963"/>
              <a:gd name="connsiteX2" fmla="*/ 10772503 w 11578856"/>
              <a:gd name="connsiteY2" fmla="*/ 226423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355978 w 11578856"/>
              <a:gd name="connsiteY3" fmla="*/ 740228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42469 w 11578856"/>
              <a:gd name="connsiteY3" fmla="*/ 409303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59886 w 11578856"/>
              <a:gd name="connsiteY3" fmla="*/ 478971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10632 h 6187595"/>
              <a:gd name="connsiteX1" fmla="*/ 10198468 w 11578856"/>
              <a:gd name="connsiteY1" fmla="*/ 0 h 6187595"/>
              <a:gd name="connsiteX2" fmla="*/ 10798629 w 11578856"/>
              <a:gd name="connsiteY2" fmla="*/ 167386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206716 w 11578856"/>
              <a:gd name="connsiteY4" fmla="*/ 606055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100391 w 11578856"/>
              <a:gd name="connsiteY4" fmla="*/ 446566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10329 w 11589185"/>
              <a:gd name="connsiteY0" fmla="*/ 10632 h 6187595"/>
              <a:gd name="connsiteX1" fmla="*/ 10208797 w 11589185"/>
              <a:gd name="connsiteY1" fmla="*/ 0 h 6187595"/>
              <a:gd name="connsiteX2" fmla="*/ 10606939 w 11589185"/>
              <a:gd name="connsiteY2" fmla="*/ 103590 h 6187595"/>
              <a:gd name="connsiteX3" fmla="*/ 10910727 w 11589185"/>
              <a:gd name="connsiteY3" fmla="*/ 351380 h 6187595"/>
              <a:gd name="connsiteX4" fmla="*/ 11110720 w 11589185"/>
              <a:gd name="connsiteY4" fmla="*/ 446566 h 6187595"/>
              <a:gd name="connsiteX5" fmla="*/ 11366307 w 11589185"/>
              <a:gd name="connsiteY5" fmla="*/ 750860 h 6187595"/>
              <a:gd name="connsiteX6" fmla="*/ 11589185 w 11589185"/>
              <a:gd name="connsiteY6" fmla="*/ 1040146 h 6187595"/>
              <a:gd name="connsiteX7" fmla="*/ 11589185 w 11589185"/>
              <a:gd name="connsiteY7" fmla="*/ 6187595 h 6187595"/>
              <a:gd name="connsiteX8" fmla="*/ 11589185 w 11589185"/>
              <a:gd name="connsiteY8" fmla="*/ 6187595 h 6187595"/>
              <a:gd name="connsiteX9" fmla="*/ 1818551 w 11589185"/>
              <a:gd name="connsiteY9" fmla="*/ 6178886 h 6187595"/>
              <a:gd name="connsiteX10" fmla="*/ 1299197 w 11589185"/>
              <a:gd name="connsiteY10" fmla="*/ 6045672 h 6187595"/>
              <a:gd name="connsiteX11" fmla="*/ 698306 w 11589185"/>
              <a:gd name="connsiteY11" fmla="*/ 5993421 h 6187595"/>
              <a:gd name="connsiteX12" fmla="*/ 490 w 11589185"/>
              <a:gd name="connsiteY12" fmla="*/ 5881095 h 6187595"/>
              <a:gd name="connsiteX13" fmla="*/ 10329 w 11589185"/>
              <a:gd name="connsiteY13" fmla="*/ 10632 h 61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9185" h="6187595">
                <a:moveTo>
                  <a:pt x="10329" y="10632"/>
                </a:moveTo>
                <a:lnTo>
                  <a:pt x="10208797" y="0"/>
                </a:lnTo>
                <a:lnTo>
                  <a:pt x="10606939" y="103590"/>
                </a:lnTo>
                <a:lnTo>
                  <a:pt x="10910727" y="351380"/>
                </a:lnTo>
                <a:lnTo>
                  <a:pt x="11110720" y="446566"/>
                </a:lnTo>
                <a:lnTo>
                  <a:pt x="11366307" y="750860"/>
                </a:lnTo>
                <a:lnTo>
                  <a:pt x="11589185" y="1040146"/>
                </a:lnTo>
                <a:lnTo>
                  <a:pt x="11589185" y="6187595"/>
                </a:lnTo>
                <a:lnTo>
                  <a:pt x="11589185" y="6187595"/>
                </a:lnTo>
                <a:lnTo>
                  <a:pt x="1818551" y="6178886"/>
                </a:lnTo>
                <a:lnTo>
                  <a:pt x="1299197" y="6045672"/>
                </a:lnTo>
                <a:lnTo>
                  <a:pt x="698306" y="5993421"/>
                </a:lnTo>
                <a:lnTo>
                  <a:pt x="490" y="5881095"/>
                </a:lnTo>
                <a:cubicBezTo>
                  <a:pt x="-3054" y="3924274"/>
                  <a:pt x="13873" y="1967453"/>
                  <a:pt x="10329" y="10632"/>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aseline="-25000"/>
          </a:p>
        </p:txBody>
      </p:sp>
      <p:sp>
        <p:nvSpPr>
          <p:cNvPr id="2" name="Title 1">
            <a:extLst>
              <a:ext uri="{FF2B5EF4-FFF2-40B4-BE49-F238E27FC236}">
                <a16:creationId xmlns:a16="http://schemas.microsoft.com/office/drawing/2014/main" id="{6864C55C-8859-8DE7-F954-4743135D78BE}"/>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A65149-DD97-3F8C-B2D8-E1E3DBC0D166}"/>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67A6A4EF-C639-4677-390B-5A2910799138}"/>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9" name="Slide Number Placeholder 5">
            <a:extLst>
              <a:ext uri="{FF2B5EF4-FFF2-40B4-BE49-F238E27FC236}">
                <a16:creationId xmlns:a16="http://schemas.microsoft.com/office/drawing/2014/main" id="{2B934901-6B46-6698-0B43-A3882C642D5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4" name="Graphic 3">
            <a:extLst>
              <a:ext uri="{FF2B5EF4-FFF2-40B4-BE49-F238E27FC236}">
                <a16:creationId xmlns:a16="http://schemas.microsoft.com/office/drawing/2014/main" id="{73A2CA00-8BC4-9C43-6469-9CB0B8A252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29956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128C-3816-2CCE-E643-78BDC0436995}"/>
              </a:ext>
            </a:extLst>
          </p:cNvPr>
          <p:cNvSpPr>
            <a:spLocks noGrp="1"/>
          </p:cNvSpPr>
          <p:nvPr>
            <p:ph type="title"/>
          </p:nvPr>
        </p:nvSpPr>
        <p:spPr>
          <a:xfrm>
            <a:off x="938463" y="1709739"/>
            <a:ext cx="7572125" cy="2852737"/>
          </a:xfrm>
        </p:spPr>
        <p:txBody>
          <a:bodyPr anchor="b">
            <a:normAutofit/>
          </a:bodyPr>
          <a:lstStyle>
            <a:lvl1pPr>
              <a:defRPr sz="4400">
                <a:solidFill>
                  <a:schemeClr val="accent2">
                    <a:lumMod val="40000"/>
                    <a:lumOff val="60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C4F92C-1AF1-3FE1-08CA-ABCFF7E8757E}"/>
              </a:ext>
            </a:extLst>
          </p:cNvPr>
          <p:cNvSpPr>
            <a:spLocks noGrp="1"/>
          </p:cNvSpPr>
          <p:nvPr>
            <p:ph type="body" idx="1"/>
          </p:nvPr>
        </p:nvSpPr>
        <p:spPr>
          <a:xfrm>
            <a:off x="938462" y="4589464"/>
            <a:ext cx="757212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D27E0444-6B3E-C519-6BAC-3715332C9C8F}"/>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Hexagon 2">
            <a:extLst>
              <a:ext uri="{FF2B5EF4-FFF2-40B4-BE49-F238E27FC236}">
                <a16:creationId xmlns:a16="http://schemas.microsoft.com/office/drawing/2014/main" id="{CF1A59FE-7398-D625-76B7-ED8E753E4BB7}"/>
              </a:ext>
            </a:extLst>
          </p:cNvPr>
          <p:cNvSpPr/>
          <p:nvPr userDrawn="1"/>
        </p:nvSpPr>
        <p:spPr>
          <a:xfrm>
            <a:off x="6346638" y="1"/>
            <a:ext cx="2435164"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Hexagon 2">
            <a:extLst>
              <a:ext uri="{FF2B5EF4-FFF2-40B4-BE49-F238E27FC236}">
                <a16:creationId xmlns:a16="http://schemas.microsoft.com/office/drawing/2014/main" id="{217B5AD1-FB9E-2FCC-A534-C4D09075187F}"/>
              </a:ext>
            </a:extLst>
          </p:cNvPr>
          <p:cNvSpPr/>
          <p:nvPr userDrawn="1"/>
        </p:nvSpPr>
        <p:spPr>
          <a:xfrm flipH="1">
            <a:off x="6012723" y="-5977"/>
            <a:ext cx="2435163" cy="244549"/>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63134"/>
              <a:gd name="connsiteY0" fmla="*/ 359951 h 793832"/>
              <a:gd name="connsiteX1" fmla="*/ 0 w 1963134"/>
              <a:gd name="connsiteY1" fmla="*/ 0 h 793832"/>
              <a:gd name="connsiteX2" fmla="*/ 1963134 w 1963134"/>
              <a:gd name="connsiteY2" fmla="*/ 3232 h 793832"/>
              <a:gd name="connsiteX3" fmla="*/ 1850007 w 1963134"/>
              <a:gd name="connsiteY3" fmla="*/ 320208 h 793832"/>
              <a:gd name="connsiteX4" fmla="*/ 1549392 w 1963134"/>
              <a:gd name="connsiteY4" fmla="*/ 793832 h 793832"/>
              <a:gd name="connsiteX5" fmla="*/ 1128297 w 1963134"/>
              <a:gd name="connsiteY5" fmla="*/ 689299 h 793832"/>
              <a:gd name="connsiteX6" fmla="*/ 793488 w 1963134"/>
              <a:gd name="connsiteY6" fmla="*/ 743772 h 793832"/>
              <a:gd name="connsiteX7" fmla="*/ 118932 w 1963134"/>
              <a:gd name="connsiteY7" fmla="*/ 359951 h 793832"/>
              <a:gd name="connsiteX0" fmla="*/ 118932 w 1963137"/>
              <a:gd name="connsiteY0" fmla="*/ 359951 h 793832"/>
              <a:gd name="connsiteX1" fmla="*/ 0 w 1963137"/>
              <a:gd name="connsiteY1" fmla="*/ 0 h 793832"/>
              <a:gd name="connsiteX2" fmla="*/ 1963134 w 1963137"/>
              <a:gd name="connsiteY2" fmla="*/ 3232 h 793832"/>
              <a:gd name="connsiteX3" fmla="*/ 1850007 w 1963137"/>
              <a:gd name="connsiteY3" fmla="*/ 320208 h 793832"/>
              <a:gd name="connsiteX4" fmla="*/ 1549392 w 1963137"/>
              <a:gd name="connsiteY4" fmla="*/ 793832 h 793832"/>
              <a:gd name="connsiteX5" fmla="*/ 1128297 w 1963137"/>
              <a:gd name="connsiteY5" fmla="*/ 689299 h 793832"/>
              <a:gd name="connsiteX6" fmla="*/ 793488 w 1963137"/>
              <a:gd name="connsiteY6" fmla="*/ 743772 h 793832"/>
              <a:gd name="connsiteX7" fmla="*/ 118932 w 1963137"/>
              <a:gd name="connsiteY7" fmla="*/ 359951 h 793832"/>
              <a:gd name="connsiteX0" fmla="*/ 118932 w 1963137"/>
              <a:gd name="connsiteY0" fmla="*/ 359951 h 743771"/>
              <a:gd name="connsiteX1" fmla="*/ 0 w 1963137"/>
              <a:gd name="connsiteY1" fmla="*/ 0 h 743771"/>
              <a:gd name="connsiteX2" fmla="*/ 1963134 w 1963137"/>
              <a:gd name="connsiteY2" fmla="*/ 3232 h 743771"/>
              <a:gd name="connsiteX3" fmla="*/ 1850007 w 1963137"/>
              <a:gd name="connsiteY3" fmla="*/ 320208 h 743771"/>
              <a:gd name="connsiteX4" fmla="*/ 1549392 w 1963137"/>
              <a:gd name="connsiteY4" fmla="*/ 348368 h 743771"/>
              <a:gd name="connsiteX5" fmla="*/ 1128297 w 1963137"/>
              <a:gd name="connsiteY5" fmla="*/ 689299 h 743771"/>
              <a:gd name="connsiteX6" fmla="*/ 793488 w 1963137"/>
              <a:gd name="connsiteY6" fmla="*/ 743772 h 743771"/>
              <a:gd name="connsiteX7" fmla="*/ 118932 w 1963137"/>
              <a:gd name="connsiteY7" fmla="*/ 359951 h 743771"/>
              <a:gd name="connsiteX0" fmla="*/ 118932 w 1963137"/>
              <a:gd name="connsiteY0" fmla="*/ 359951 h 689298"/>
              <a:gd name="connsiteX1" fmla="*/ 0 w 1963137"/>
              <a:gd name="connsiteY1" fmla="*/ 0 h 689298"/>
              <a:gd name="connsiteX2" fmla="*/ 1963134 w 1963137"/>
              <a:gd name="connsiteY2" fmla="*/ 3232 h 689298"/>
              <a:gd name="connsiteX3" fmla="*/ 1850007 w 1963137"/>
              <a:gd name="connsiteY3" fmla="*/ 320208 h 689298"/>
              <a:gd name="connsiteX4" fmla="*/ 1549392 w 1963137"/>
              <a:gd name="connsiteY4" fmla="*/ 348368 h 689298"/>
              <a:gd name="connsiteX5" fmla="*/ 1128297 w 1963137"/>
              <a:gd name="connsiteY5" fmla="*/ 689299 h 689298"/>
              <a:gd name="connsiteX6" fmla="*/ 556331 w 1963137"/>
              <a:gd name="connsiteY6" fmla="*/ 310683 h 689298"/>
              <a:gd name="connsiteX7" fmla="*/ 118932 w 1963137"/>
              <a:gd name="connsiteY7" fmla="*/ 359951 h 689298"/>
              <a:gd name="connsiteX0" fmla="*/ 118932 w 1963137"/>
              <a:gd name="connsiteY0" fmla="*/ 359951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18932 w 1963137"/>
              <a:gd name="connsiteY7" fmla="*/ 359951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71675 w 1963137"/>
              <a:gd name="connsiteY7" fmla="*/ 163262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60399 w 1963137"/>
              <a:gd name="connsiteY6" fmla="*/ 216875 h 466570"/>
              <a:gd name="connsiteX7" fmla="*/ 171675 w 1963137"/>
              <a:gd name="connsiteY7" fmla="*/ 163262 h 466570"/>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5"/>
              <a:gd name="connsiteY0" fmla="*/ 163262 h 348368"/>
              <a:gd name="connsiteX1" fmla="*/ 0 w 1963135"/>
              <a:gd name="connsiteY1" fmla="*/ 0 h 348368"/>
              <a:gd name="connsiteX2" fmla="*/ 1963134 w 1963135"/>
              <a:gd name="connsiteY2" fmla="*/ 3232 h 348368"/>
              <a:gd name="connsiteX3" fmla="*/ 1809323 w 1963135"/>
              <a:gd name="connsiteY3" fmla="*/ 261577 h 348368"/>
              <a:gd name="connsiteX4" fmla="*/ 1549392 w 1963135"/>
              <a:gd name="connsiteY4" fmla="*/ 348368 h 348368"/>
              <a:gd name="connsiteX5" fmla="*/ 1071487 w 1963135"/>
              <a:gd name="connsiteY5" fmla="*/ 232051 h 348368"/>
              <a:gd name="connsiteX6" fmla="*/ 560399 w 1963135"/>
              <a:gd name="connsiteY6" fmla="*/ 216875 h 348368"/>
              <a:gd name="connsiteX7" fmla="*/ 171675 w 1963135"/>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71675 w 1963134"/>
              <a:gd name="connsiteY7" fmla="*/ 163262 h 301464"/>
              <a:gd name="connsiteX0" fmla="*/ 181894 w 1963134"/>
              <a:gd name="connsiteY0" fmla="*/ 241798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81894 w 1963134"/>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11282"/>
              <a:gd name="connsiteX1" fmla="*/ 0 w 2133437"/>
              <a:gd name="connsiteY1" fmla="*/ 0 h 311282"/>
              <a:gd name="connsiteX2" fmla="*/ 2133437 w 2133437"/>
              <a:gd name="connsiteY2" fmla="*/ 3232 h 311282"/>
              <a:gd name="connsiteX3" fmla="*/ 1979626 w 2133437"/>
              <a:gd name="connsiteY3" fmla="*/ 26157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 name="connsiteX0" fmla="*/ 352197 w 2133437"/>
              <a:gd name="connsiteY0" fmla="*/ 241798 h 311282"/>
              <a:gd name="connsiteX1" fmla="*/ 0 w 2133437"/>
              <a:gd name="connsiteY1" fmla="*/ 0 h 311282"/>
              <a:gd name="connsiteX2" fmla="*/ 2133437 w 2133437"/>
              <a:gd name="connsiteY2" fmla="*/ 3232 h 311282"/>
              <a:gd name="connsiteX3" fmla="*/ 1894474 w 2133437"/>
              <a:gd name="connsiteY3" fmla="*/ 19285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437" h="311282">
                <a:moveTo>
                  <a:pt x="352197" y="241798"/>
                </a:moveTo>
                <a:cubicBezTo>
                  <a:pt x="228656" y="209299"/>
                  <a:pt x="61816" y="83625"/>
                  <a:pt x="0" y="0"/>
                </a:cubicBezTo>
                <a:lnTo>
                  <a:pt x="2133437" y="3232"/>
                </a:lnTo>
                <a:cubicBezTo>
                  <a:pt x="2076771" y="111053"/>
                  <a:pt x="1983541" y="101299"/>
                  <a:pt x="1894474" y="192857"/>
                </a:cubicBezTo>
                <a:lnTo>
                  <a:pt x="1489408" y="311282"/>
                </a:lnTo>
                <a:lnTo>
                  <a:pt x="1241790" y="232051"/>
                </a:lnTo>
                <a:cubicBezTo>
                  <a:pt x="1114823" y="226992"/>
                  <a:pt x="868657" y="318335"/>
                  <a:pt x="730702" y="216875"/>
                </a:cubicBezTo>
                <a:cubicBezTo>
                  <a:pt x="616044" y="212675"/>
                  <a:pt x="466855" y="283121"/>
                  <a:pt x="352197" y="241798"/>
                </a:cubicBez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 name="Graphic 8">
            <a:extLst>
              <a:ext uri="{FF2B5EF4-FFF2-40B4-BE49-F238E27FC236}">
                <a16:creationId xmlns:a16="http://schemas.microsoft.com/office/drawing/2014/main" id="{9AF6F5B0-4540-A890-9843-DC2AE55790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081" y="6365059"/>
            <a:ext cx="2743101" cy="316522"/>
          </a:xfrm>
          <a:prstGeom prst="rect">
            <a:avLst/>
          </a:prstGeom>
        </p:spPr>
      </p:pic>
    </p:spTree>
    <p:extLst>
      <p:ext uri="{BB962C8B-B14F-4D97-AF65-F5344CB8AC3E}">
        <p14:creationId xmlns:p14="http://schemas.microsoft.com/office/powerpoint/2010/main" val="41066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5" name="Rectangle: Single Corner Snipped 7">
            <a:extLst>
              <a:ext uri="{FF2B5EF4-FFF2-40B4-BE49-F238E27FC236}">
                <a16:creationId xmlns:a16="http://schemas.microsoft.com/office/drawing/2014/main" id="{8350047E-7EA6-65C1-D1F4-EF77FBCAF0BF}"/>
              </a:ext>
            </a:extLst>
          </p:cNvPr>
          <p:cNvSpPr>
            <a:spLocks noGrp="1" noRot="1" noMove="1" noResize="1" noEditPoints="1" noAdjustHandles="1" noChangeArrowheads="1" noChangeShapeType="1"/>
          </p:cNvSpPr>
          <p:nvPr userDrawn="1"/>
        </p:nvSpPr>
        <p:spPr>
          <a:xfrm>
            <a:off x="0" y="-16041"/>
            <a:ext cx="8867274" cy="6914148"/>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5363" h="6914148">
                <a:moveTo>
                  <a:pt x="0" y="0"/>
                </a:moveTo>
                <a:lnTo>
                  <a:pt x="14427177" y="12032"/>
                </a:lnTo>
                <a:lnTo>
                  <a:pt x="14914472" y="800117"/>
                </a:lnTo>
                <a:lnTo>
                  <a:pt x="15203230" y="2352981"/>
                </a:lnTo>
                <a:lnTo>
                  <a:pt x="15624335" y="3772708"/>
                </a:lnTo>
                <a:cubicBezTo>
                  <a:pt x="15604281" y="4085529"/>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9528A8F-3CCA-CC0D-F1E9-509253490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1FD7E-D811-5AC6-04C7-3AF83CAE2F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A0071-11D3-29C5-422A-9F374ADB34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2EC142F-609B-760D-DD54-DB393981CC6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6" name="Graphic 5">
            <a:extLst>
              <a:ext uri="{FF2B5EF4-FFF2-40B4-BE49-F238E27FC236}">
                <a16:creationId xmlns:a16="http://schemas.microsoft.com/office/drawing/2014/main" id="{DC831951-4A22-9F97-762F-A91C07CFD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6585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Hexagon 2">
            <a:extLst>
              <a:ext uri="{FF2B5EF4-FFF2-40B4-BE49-F238E27FC236}">
                <a16:creationId xmlns:a16="http://schemas.microsoft.com/office/drawing/2014/main" id="{C866CB79-1499-83E8-1E4C-62F3549AA49B}"/>
              </a:ext>
            </a:extLst>
          </p:cNvPr>
          <p:cNvSpPr/>
          <p:nvPr userDrawn="1"/>
        </p:nvSpPr>
        <p:spPr>
          <a:xfrm flipV="1">
            <a:off x="7882186" y="6141634"/>
            <a:ext cx="1268567" cy="356837"/>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509034"/>
              <a:gd name="connsiteY0" fmla="*/ 1133232 h 1262541"/>
              <a:gd name="connsiteX1" fmla="*/ 0 w 2509034"/>
              <a:gd name="connsiteY1" fmla="*/ 658594 h 1262541"/>
              <a:gd name="connsiteX2" fmla="*/ 2509034 w 2509034"/>
              <a:gd name="connsiteY2" fmla="*/ 0 h 1262541"/>
              <a:gd name="connsiteX3" fmla="*/ 2327646 w 2509034"/>
              <a:gd name="connsiteY3" fmla="*/ 94676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230122 w 2509034"/>
              <a:gd name="connsiteY0" fmla="*/ 1133232 h 1262541"/>
              <a:gd name="connsiteX1" fmla="*/ 0 w 2509034"/>
              <a:gd name="connsiteY1" fmla="*/ 658594 h 1262541"/>
              <a:gd name="connsiteX2" fmla="*/ 2509034 w 2509034"/>
              <a:gd name="connsiteY2" fmla="*/ 0 h 1262541"/>
              <a:gd name="connsiteX3" fmla="*/ 2210011 w 2509034"/>
              <a:gd name="connsiteY3" fmla="*/ 76742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347252 w 2646275"/>
              <a:gd name="connsiteY3" fmla="*/ 767424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602128 w 2646275"/>
              <a:gd name="connsiteY3" fmla="*/ 408741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1903080 w 2611159"/>
              <a:gd name="connsiteY4" fmla="*/ 1056572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19783"/>
              <a:gd name="connsiteX1" fmla="*/ 0 w 2611159"/>
              <a:gd name="connsiteY1" fmla="*/ 752283 h 1119783"/>
              <a:gd name="connsiteX2" fmla="*/ 2611159 w 2611159"/>
              <a:gd name="connsiteY2" fmla="*/ 0 h 1119783"/>
              <a:gd name="connsiteX3" fmla="*/ 2602128 w 2611159"/>
              <a:gd name="connsiteY3" fmla="*/ 323087 h 1119783"/>
              <a:gd name="connsiteX4" fmla="*/ 2310413 w 2611159"/>
              <a:gd name="connsiteY4" fmla="*/ 813880 h 1119783"/>
              <a:gd name="connsiteX5" fmla="*/ 1646383 w 2611159"/>
              <a:gd name="connsiteY5" fmla="*/ 920892 h 1119783"/>
              <a:gd name="connsiteX6" fmla="*/ 1157041 w 2611159"/>
              <a:gd name="connsiteY6" fmla="*/ 1119783 h 1119783"/>
              <a:gd name="connsiteX7" fmla="*/ 698117 w 2611159"/>
              <a:gd name="connsiteY7" fmla="*/ 1035101 h 1119783"/>
              <a:gd name="connsiteX8" fmla="*/ 367363 w 2611159"/>
              <a:gd name="connsiteY8" fmla="*/ 1047578 h 11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159" h="1119783">
                <a:moveTo>
                  <a:pt x="367363" y="1047578"/>
                </a:moveTo>
                <a:lnTo>
                  <a:pt x="0" y="752283"/>
                </a:lnTo>
                <a:lnTo>
                  <a:pt x="2611159" y="0"/>
                </a:lnTo>
                <a:lnTo>
                  <a:pt x="2602128" y="323087"/>
                </a:lnTo>
                <a:lnTo>
                  <a:pt x="2310413" y="813880"/>
                </a:lnTo>
                <a:lnTo>
                  <a:pt x="1646383" y="920892"/>
                </a:lnTo>
                <a:cubicBezTo>
                  <a:pt x="1504338" y="1034779"/>
                  <a:pt x="1383362" y="1034451"/>
                  <a:pt x="1157041" y="1119783"/>
                </a:cubicBezTo>
                <a:lnTo>
                  <a:pt x="698117" y="1035101"/>
                </a:lnTo>
                <a:lnTo>
                  <a:pt x="367363" y="104757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E089852-29D7-1351-B1B1-982953FCFD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1F39F-1ABC-74A4-1CBE-AA4E67020BB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6">
            <a:extLst>
              <a:ext uri="{FF2B5EF4-FFF2-40B4-BE49-F238E27FC236}">
                <a16:creationId xmlns:a16="http://schemas.microsoft.com/office/drawing/2014/main" id="{35974C23-DBAB-FD88-3892-53F30078C41B}"/>
              </a:ext>
            </a:extLst>
          </p:cNvPr>
          <p:cNvSpPr/>
          <p:nvPr userDrawn="1"/>
        </p:nvSpPr>
        <p:spPr>
          <a:xfrm>
            <a:off x="0" y="6186950"/>
            <a:ext cx="9147969" cy="671051"/>
          </a:xfrm>
          <a:custGeom>
            <a:avLst/>
            <a:gdLst>
              <a:gd name="connsiteX0" fmla="*/ 0 w 12010030"/>
              <a:gd name="connsiteY0" fmla="*/ 0 h 798394"/>
              <a:gd name="connsiteX1" fmla="*/ 12010030 w 12010030"/>
              <a:gd name="connsiteY1" fmla="*/ 0 h 798394"/>
              <a:gd name="connsiteX2" fmla="*/ 12010030 w 12010030"/>
              <a:gd name="connsiteY2" fmla="*/ 798394 h 798394"/>
              <a:gd name="connsiteX3" fmla="*/ 0 w 12010030"/>
              <a:gd name="connsiteY3" fmla="*/ 798394 h 798394"/>
              <a:gd name="connsiteX4" fmla="*/ 0 w 12010030"/>
              <a:gd name="connsiteY4" fmla="*/ 0 h 798394"/>
              <a:gd name="connsiteX0" fmla="*/ 0 w 12010030"/>
              <a:gd name="connsiteY0" fmla="*/ 1005 h 799399"/>
              <a:gd name="connsiteX1" fmla="*/ 11797443 w 12010030"/>
              <a:gd name="connsiteY1" fmla="*/ 0 h 799399"/>
              <a:gd name="connsiteX2" fmla="*/ 12010030 w 12010030"/>
              <a:gd name="connsiteY2" fmla="*/ 1005 h 799399"/>
              <a:gd name="connsiteX3" fmla="*/ 12010030 w 12010030"/>
              <a:gd name="connsiteY3" fmla="*/ 799399 h 799399"/>
              <a:gd name="connsiteX4" fmla="*/ 0 w 12010030"/>
              <a:gd name="connsiteY4" fmla="*/ 799399 h 799399"/>
              <a:gd name="connsiteX5" fmla="*/ 0 w 12010030"/>
              <a:gd name="connsiteY5"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0030 w 12021836"/>
              <a:gd name="connsiteY4" fmla="*/ 799399 h 799399"/>
              <a:gd name="connsiteX5" fmla="*/ 0 w 12021836"/>
              <a:gd name="connsiteY5" fmla="*/ 799399 h 799399"/>
              <a:gd name="connsiteX6" fmla="*/ 0 w 12021836"/>
              <a:gd name="connsiteY6"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6226 w 12021836"/>
              <a:gd name="connsiteY4" fmla="*/ 286102 h 799399"/>
              <a:gd name="connsiteX5" fmla="*/ 12010030 w 12021836"/>
              <a:gd name="connsiteY5" fmla="*/ 799399 h 799399"/>
              <a:gd name="connsiteX6" fmla="*/ 0 w 12021836"/>
              <a:gd name="connsiteY6" fmla="*/ 799399 h 799399"/>
              <a:gd name="connsiteX7" fmla="*/ 0 w 12021836"/>
              <a:gd name="connsiteY7" fmla="*/ 1005 h 799399"/>
              <a:gd name="connsiteX0" fmla="*/ 0 w 12021836"/>
              <a:gd name="connsiteY0" fmla="*/ 1005 h 799399"/>
              <a:gd name="connsiteX1" fmla="*/ 11601099 w 12021836"/>
              <a:gd name="connsiteY1" fmla="*/ 1 h 799399"/>
              <a:gd name="connsiteX2" fmla="*/ 11797443 w 12021836"/>
              <a:gd name="connsiteY2" fmla="*/ 0 h 799399"/>
              <a:gd name="connsiteX3" fmla="*/ 12010030 w 12021836"/>
              <a:gd name="connsiteY3" fmla="*/ 1005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601099 w 12021836"/>
              <a:gd name="connsiteY1" fmla="*/ 1 h 799399"/>
              <a:gd name="connsiteX2" fmla="*/ 11797443 w 12021836"/>
              <a:gd name="connsiteY2" fmla="*/ 0 h 799399"/>
              <a:gd name="connsiteX3" fmla="*/ 11942712 w 12021836"/>
              <a:gd name="connsiteY3" fmla="*/ 62713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942712 w 12021836"/>
              <a:gd name="connsiteY4" fmla="*/ 62712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824906 w 12021836"/>
              <a:gd name="connsiteY4" fmla="*/ 253446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16226"/>
              <a:gd name="connsiteY0" fmla="*/ 1004 h 799398"/>
              <a:gd name="connsiteX1" fmla="*/ 11258901 w 12016226"/>
              <a:gd name="connsiteY1" fmla="*/ 0 h 799398"/>
              <a:gd name="connsiteX2" fmla="*/ 11483293 w 12016226"/>
              <a:gd name="connsiteY2" fmla="*/ 100977 h 799398"/>
              <a:gd name="connsiteX3" fmla="*/ 11679637 w 12016226"/>
              <a:gd name="connsiteY3" fmla="*/ 157074 h 799398"/>
              <a:gd name="connsiteX4" fmla="*/ 11824906 w 12016226"/>
              <a:gd name="connsiteY4" fmla="*/ 253446 h 799398"/>
              <a:gd name="connsiteX5" fmla="*/ 11943299 w 12016226"/>
              <a:gd name="connsiteY5" fmla="*/ 415127 h 799398"/>
              <a:gd name="connsiteX6" fmla="*/ 12016226 w 12016226"/>
              <a:gd name="connsiteY6" fmla="*/ 286101 h 799398"/>
              <a:gd name="connsiteX7" fmla="*/ 12010030 w 12016226"/>
              <a:gd name="connsiteY7" fmla="*/ 799398 h 799398"/>
              <a:gd name="connsiteX8" fmla="*/ 0 w 12016226"/>
              <a:gd name="connsiteY8" fmla="*/ 799398 h 799398"/>
              <a:gd name="connsiteX9" fmla="*/ 0 w 1201622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43299 w 12010146"/>
              <a:gd name="connsiteY5" fmla="*/ 415127 h 799398"/>
              <a:gd name="connsiteX6" fmla="*/ 11988177 w 12010146"/>
              <a:gd name="connsiteY6" fmla="*/ 544153 h 799398"/>
              <a:gd name="connsiteX7" fmla="*/ 12010030 w 12010146"/>
              <a:gd name="connsiteY7" fmla="*/ 799398 h 799398"/>
              <a:gd name="connsiteX8" fmla="*/ 0 w 12010146"/>
              <a:gd name="connsiteY8" fmla="*/ 799398 h 799398"/>
              <a:gd name="connsiteX9" fmla="*/ 0 w 1201014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52955 w 12010146"/>
              <a:gd name="connsiteY4" fmla="*/ 236617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4588 h 802982"/>
              <a:gd name="connsiteX1" fmla="*/ 11258901 w 12010146"/>
              <a:gd name="connsiteY1" fmla="*/ 3584 h 802982"/>
              <a:gd name="connsiteX2" fmla="*/ 11483293 w 12010146"/>
              <a:gd name="connsiteY2" fmla="*/ 26024 h 802982"/>
              <a:gd name="connsiteX3" fmla="*/ 11679637 w 12010146"/>
              <a:gd name="connsiteY3" fmla="*/ 160658 h 802982"/>
              <a:gd name="connsiteX4" fmla="*/ 11852955 w 12010146"/>
              <a:gd name="connsiteY4" fmla="*/ 240201 h 802982"/>
              <a:gd name="connsiteX5" fmla="*/ 11988177 w 12010146"/>
              <a:gd name="connsiteY5" fmla="*/ 547737 h 802982"/>
              <a:gd name="connsiteX6" fmla="*/ 12010030 w 12010146"/>
              <a:gd name="connsiteY6" fmla="*/ 802982 h 802982"/>
              <a:gd name="connsiteX7" fmla="*/ 0 w 12010146"/>
              <a:gd name="connsiteY7" fmla="*/ 802982 h 802982"/>
              <a:gd name="connsiteX8" fmla="*/ 0 w 12010146"/>
              <a:gd name="connsiteY8" fmla="*/ 4588 h 802982"/>
              <a:gd name="connsiteX0" fmla="*/ 0 w 12010146"/>
              <a:gd name="connsiteY0" fmla="*/ 7849 h 806243"/>
              <a:gd name="connsiteX1" fmla="*/ 10419735 w 12010146"/>
              <a:gd name="connsiteY1" fmla="*/ 0 h 806243"/>
              <a:gd name="connsiteX2" fmla="*/ 11258901 w 12010146"/>
              <a:gd name="connsiteY2" fmla="*/ 6845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1089295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31964"/>
              <a:gd name="connsiteY0" fmla="*/ 7849 h 806243"/>
              <a:gd name="connsiteX1" fmla="*/ 10419735 w 12031964"/>
              <a:gd name="connsiteY1" fmla="*/ 0 h 806243"/>
              <a:gd name="connsiteX2" fmla="*/ 10890192 w 12031964"/>
              <a:gd name="connsiteY2" fmla="*/ 42284 h 806243"/>
              <a:gd name="connsiteX3" fmla="*/ 11321061 w 12031964"/>
              <a:gd name="connsiteY3" fmla="*/ 82443 h 806243"/>
              <a:gd name="connsiteX4" fmla="*/ 11679637 w 12031964"/>
              <a:gd name="connsiteY4" fmla="*/ 163919 h 806243"/>
              <a:gd name="connsiteX5" fmla="*/ 11852955 w 12031964"/>
              <a:gd name="connsiteY5" fmla="*/ 243462 h 806243"/>
              <a:gd name="connsiteX6" fmla="*/ 12031964 w 12031964"/>
              <a:gd name="connsiteY6" fmla="*/ 535740 h 806243"/>
              <a:gd name="connsiteX7" fmla="*/ 12010030 w 12031964"/>
              <a:gd name="connsiteY7" fmla="*/ 806243 h 806243"/>
              <a:gd name="connsiteX8" fmla="*/ 0 w 12031964"/>
              <a:gd name="connsiteY8" fmla="*/ 806243 h 806243"/>
              <a:gd name="connsiteX9" fmla="*/ 0 w 12031964"/>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1852955 w 12013198"/>
              <a:gd name="connsiteY5" fmla="*/ 243462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21848"/>
              <a:gd name="connsiteY0" fmla="*/ 7849 h 806243"/>
              <a:gd name="connsiteX1" fmla="*/ 10419735 w 12021848"/>
              <a:gd name="connsiteY1" fmla="*/ 0 h 806243"/>
              <a:gd name="connsiteX2" fmla="*/ 10890192 w 12021848"/>
              <a:gd name="connsiteY2" fmla="*/ 42284 h 806243"/>
              <a:gd name="connsiteX3" fmla="*/ 11321061 w 12021848"/>
              <a:gd name="connsiteY3" fmla="*/ 82443 h 806243"/>
              <a:gd name="connsiteX4" fmla="*/ 11679637 w 12021848"/>
              <a:gd name="connsiteY4" fmla="*/ 163919 h 806243"/>
              <a:gd name="connsiteX5" fmla="*/ 12021848 w 12021848"/>
              <a:gd name="connsiteY5" fmla="*/ 335014 h 806243"/>
              <a:gd name="connsiteX6" fmla="*/ 12013198 w 12021848"/>
              <a:gd name="connsiteY6" fmla="*/ 550998 h 806243"/>
              <a:gd name="connsiteX7" fmla="*/ 12010030 w 12021848"/>
              <a:gd name="connsiteY7" fmla="*/ 806243 h 806243"/>
              <a:gd name="connsiteX8" fmla="*/ 0 w 12021848"/>
              <a:gd name="connsiteY8" fmla="*/ 806243 h 806243"/>
              <a:gd name="connsiteX9" fmla="*/ 0 w 12021848"/>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2008404 w 12013198"/>
              <a:gd name="connsiteY5" fmla="*/ 318617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679637 w 12015359"/>
              <a:gd name="connsiteY4" fmla="*/ 163919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5359" h="806243">
                <a:moveTo>
                  <a:pt x="0" y="7849"/>
                </a:moveTo>
                <a:lnTo>
                  <a:pt x="10419735" y="0"/>
                </a:lnTo>
                <a:lnTo>
                  <a:pt x="10890192" y="42284"/>
                </a:lnTo>
                <a:cubicBezTo>
                  <a:pt x="11004258" y="42284"/>
                  <a:pt x="11186792" y="94272"/>
                  <a:pt x="11404852" y="107992"/>
                </a:cubicBezTo>
                <a:cubicBezTo>
                  <a:pt x="11443735" y="104718"/>
                  <a:pt x="11682271" y="209094"/>
                  <a:pt x="11747719" y="227793"/>
                </a:cubicBezTo>
                <a:lnTo>
                  <a:pt x="12015359" y="335584"/>
                </a:lnTo>
                <a:cubicBezTo>
                  <a:pt x="12014639" y="407389"/>
                  <a:pt x="12013918" y="479193"/>
                  <a:pt x="12013198" y="550998"/>
                </a:cubicBezTo>
                <a:cubicBezTo>
                  <a:pt x="12011133" y="722097"/>
                  <a:pt x="12012095" y="635144"/>
                  <a:pt x="12010030" y="806243"/>
                </a:cubicBezTo>
                <a:lnTo>
                  <a:pt x="0" y="806243"/>
                </a:lnTo>
                <a:lnTo>
                  <a:pt x="0" y="78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3">
            <a:extLst>
              <a:ext uri="{FF2B5EF4-FFF2-40B4-BE49-F238E27FC236}">
                <a16:creationId xmlns:a16="http://schemas.microsoft.com/office/drawing/2014/main" id="{BFBE0276-3D01-2D91-1322-D06D1F5910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229BB-EFC7-6479-B948-80CE3B105C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D942B-557F-C337-F274-0296C80D2D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A3473A2-8B1A-C7CD-FC27-9249A8D66327}"/>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11" name="Slide Number Placeholder 5">
            <a:extLst>
              <a:ext uri="{FF2B5EF4-FFF2-40B4-BE49-F238E27FC236}">
                <a16:creationId xmlns:a16="http://schemas.microsoft.com/office/drawing/2014/main" id="{87599407-BC7A-2619-0225-EE94EDC279DA}"/>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9" name="Graphic 8">
            <a:extLst>
              <a:ext uri="{FF2B5EF4-FFF2-40B4-BE49-F238E27FC236}">
                <a16:creationId xmlns:a16="http://schemas.microsoft.com/office/drawing/2014/main" id="{9B21B1B0-68E4-8C3A-9C41-CA7FC02627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38" y="6398565"/>
            <a:ext cx="2491992" cy="286534"/>
          </a:xfrm>
          <a:prstGeom prst="rect">
            <a:avLst/>
          </a:prstGeom>
        </p:spPr>
      </p:pic>
    </p:spTree>
    <p:extLst>
      <p:ext uri="{BB962C8B-B14F-4D97-AF65-F5344CB8AC3E}">
        <p14:creationId xmlns:p14="http://schemas.microsoft.com/office/powerpoint/2010/main" val="407363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0AE7-0B3C-677E-5E5B-139588CF1659}"/>
              </a:ext>
            </a:extLst>
          </p:cNvPr>
          <p:cNvSpPr>
            <a:spLocks noGrp="1"/>
          </p:cNvSpPr>
          <p:nvPr>
            <p:ph type="title"/>
          </p:nvPr>
        </p:nvSpPr>
        <p:spPr>
          <a:xfrm>
            <a:off x="591145" y="365126"/>
            <a:ext cx="7924205" cy="1325563"/>
          </a:xfrm>
        </p:spPr>
        <p:txBody>
          <a:bodyPr/>
          <a:lstStyle>
            <a:lvl1pPr>
              <a:defRPr>
                <a:solidFill>
                  <a:schemeClr val="accent1">
                    <a:lumMod val="75000"/>
                  </a:schemeClr>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29AFB5E3-464B-1329-EDC7-C2DB9AB88587}"/>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7" name="Slide Number Placeholder 5">
            <a:extLst>
              <a:ext uri="{FF2B5EF4-FFF2-40B4-BE49-F238E27FC236}">
                <a16:creationId xmlns:a16="http://schemas.microsoft.com/office/drawing/2014/main" id="{606FCE1F-3EE1-73BA-AF6B-3368A75D995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sp>
        <p:nvSpPr>
          <p:cNvPr id="5" name="Freeform: Shape 4">
            <a:extLst>
              <a:ext uri="{FF2B5EF4-FFF2-40B4-BE49-F238E27FC236}">
                <a16:creationId xmlns:a16="http://schemas.microsoft.com/office/drawing/2014/main" id="{21D1BD4D-2CD6-F660-D061-C9B240C955D1}"/>
              </a:ext>
              <a:ext uri="{C183D7F6-B498-43B3-948B-1728B52AA6E4}">
                <adec:decorative xmlns:adec="http://schemas.microsoft.com/office/drawing/2017/decorative" val="1"/>
              </a:ext>
            </a:extLst>
          </p:cNvPr>
          <p:cNvSpPr/>
          <p:nvPr userDrawn="1"/>
        </p:nvSpPr>
        <p:spPr>
          <a:xfrm flipH="1">
            <a:off x="4647659" y="2137710"/>
            <a:ext cx="1628662"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5" name="Text Placeholder 44">
            <a:extLst>
              <a:ext uri="{FF2B5EF4-FFF2-40B4-BE49-F238E27FC236}">
                <a16:creationId xmlns:a16="http://schemas.microsoft.com/office/drawing/2014/main" id="{BDD01922-F67A-9F2C-FE95-50BD9998038B}"/>
              </a:ext>
            </a:extLst>
          </p:cNvPr>
          <p:cNvSpPr>
            <a:spLocks noGrp="1"/>
          </p:cNvSpPr>
          <p:nvPr>
            <p:ph type="body" sz="quarter" idx="13" hasCustomPrompt="1"/>
          </p:nvPr>
        </p:nvSpPr>
        <p:spPr>
          <a:xfrm>
            <a:off x="1185275"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dirty="0"/>
              <a:t>Add text here</a:t>
            </a:r>
          </a:p>
        </p:txBody>
      </p:sp>
      <p:sp>
        <p:nvSpPr>
          <p:cNvPr id="46" name="Text Placeholder 44">
            <a:extLst>
              <a:ext uri="{FF2B5EF4-FFF2-40B4-BE49-F238E27FC236}">
                <a16:creationId xmlns:a16="http://schemas.microsoft.com/office/drawing/2014/main" id="{0648ACF3-1F73-4EF4-8B35-813CBA055782}"/>
              </a:ext>
            </a:extLst>
          </p:cNvPr>
          <p:cNvSpPr>
            <a:spLocks noGrp="1"/>
          </p:cNvSpPr>
          <p:nvPr>
            <p:ph type="body" sz="quarter" idx="14" hasCustomPrompt="1"/>
          </p:nvPr>
        </p:nvSpPr>
        <p:spPr>
          <a:xfrm>
            <a:off x="3168930"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dirty="0"/>
              <a:t>Add text here</a:t>
            </a:r>
          </a:p>
        </p:txBody>
      </p:sp>
      <p:sp>
        <p:nvSpPr>
          <p:cNvPr id="47" name="Text Placeholder 44">
            <a:extLst>
              <a:ext uri="{FF2B5EF4-FFF2-40B4-BE49-F238E27FC236}">
                <a16:creationId xmlns:a16="http://schemas.microsoft.com/office/drawing/2014/main" id="{94347348-841B-BF7E-6760-30E4A39B1EB0}"/>
              </a:ext>
            </a:extLst>
          </p:cNvPr>
          <p:cNvSpPr>
            <a:spLocks noGrp="1"/>
          </p:cNvSpPr>
          <p:nvPr>
            <p:ph type="body" sz="quarter" idx="15" hasCustomPrompt="1"/>
          </p:nvPr>
        </p:nvSpPr>
        <p:spPr>
          <a:xfrm>
            <a:off x="5125745" y="3560819"/>
            <a:ext cx="1133811"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dirty="0"/>
              <a:t>Add text here</a:t>
            </a:r>
          </a:p>
        </p:txBody>
      </p:sp>
      <p:sp>
        <p:nvSpPr>
          <p:cNvPr id="48" name="Text Placeholder 44">
            <a:extLst>
              <a:ext uri="{FF2B5EF4-FFF2-40B4-BE49-F238E27FC236}">
                <a16:creationId xmlns:a16="http://schemas.microsoft.com/office/drawing/2014/main" id="{A80E48CC-0B92-D19D-2820-360C4B64AFBE}"/>
              </a:ext>
            </a:extLst>
          </p:cNvPr>
          <p:cNvSpPr>
            <a:spLocks noGrp="1"/>
          </p:cNvSpPr>
          <p:nvPr>
            <p:ph type="body" sz="quarter" idx="16" hasCustomPrompt="1"/>
          </p:nvPr>
        </p:nvSpPr>
        <p:spPr>
          <a:xfrm>
            <a:off x="7100375" y="3560819"/>
            <a:ext cx="1130270"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dirty="0"/>
              <a:t>Add text here</a:t>
            </a:r>
          </a:p>
        </p:txBody>
      </p:sp>
      <p:sp>
        <p:nvSpPr>
          <p:cNvPr id="54" name="SmartArt Placeholder 53">
            <a:extLst>
              <a:ext uri="{FF2B5EF4-FFF2-40B4-BE49-F238E27FC236}">
                <a16:creationId xmlns:a16="http://schemas.microsoft.com/office/drawing/2014/main" id="{38E36D91-34EE-6229-BC80-AA33DCF9A94A}"/>
              </a:ext>
            </a:extLst>
          </p:cNvPr>
          <p:cNvSpPr>
            <a:spLocks noGrp="1"/>
          </p:cNvSpPr>
          <p:nvPr>
            <p:ph type="dgm" sz="quarter" idx="17"/>
          </p:nvPr>
        </p:nvSpPr>
        <p:spPr>
          <a:xfrm>
            <a:off x="591146" y="1804737"/>
            <a:ext cx="7961710" cy="4186989"/>
          </a:xfrm>
        </p:spPr>
        <p:txBody>
          <a:bodyPr/>
          <a:lstStyle/>
          <a:p>
            <a:r>
              <a:rPr lang="en-US"/>
              <a:t>Click icon to add SmartArt graphic</a:t>
            </a:r>
            <a:endParaRPr lang="en-US" dirty="0"/>
          </a:p>
        </p:txBody>
      </p:sp>
      <p:pic>
        <p:nvPicPr>
          <p:cNvPr id="3" name="Graphic 2">
            <a:extLst>
              <a:ext uri="{FF2B5EF4-FFF2-40B4-BE49-F238E27FC236}">
                <a16:creationId xmlns:a16="http://schemas.microsoft.com/office/drawing/2014/main" id="{6645274F-9686-10BE-43B5-86556D2B0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8082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293205A-8C05-8870-A6EA-1C066CE1687D}"/>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6" name="Slide Number Placeholder 5">
            <a:extLst>
              <a:ext uri="{FF2B5EF4-FFF2-40B4-BE49-F238E27FC236}">
                <a16:creationId xmlns:a16="http://schemas.microsoft.com/office/drawing/2014/main" id="{F7B17395-8A59-1B77-9CEB-6B1A14CEB047}"/>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2" name="Graphic 1">
            <a:extLst>
              <a:ext uri="{FF2B5EF4-FFF2-40B4-BE49-F238E27FC236}">
                <a16:creationId xmlns:a16="http://schemas.microsoft.com/office/drawing/2014/main" id="{048E75AC-8096-31ED-62EF-CB444B565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49773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6"/>
        </a:solidFill>
        <a:effectLst/>
      </p:bgPr>
    </p:bg>
    <p:spTree>
      <p:nvGrpSpPr>
        <p:cNvPr id="1" name=""/>
        <p:cNvGrpSpPr/>
        <p:nvPr/>
      </p:nvGrpSpPr>
      <p:grpSpPr>
        <a:xfrm>
          <a:off x="0" y="0"/>
          <a:ext cx="0" cy="0"/>
          <a:chOff x="0" y="0"/>
          <a:chExt cx="0" cy="0"/>
        </a:xfrm>
      </p:grpSpPr>
      <p:sp>
        <p:nvSpPr>
          <p:cNvPr id="6" name="Rectangle: Single Corner Snipped 7">
            <a:extLst>
              <a:ext uri="{FF2B5EF4-FFF2-40B4-BE49-F238E27FC236}">
                <a16:creationId xmlns:a16="http://schemas.microsoft.com/office/drawing/2014/main" id="{A3556B44-EB55-5030-79C4-F6CF0C5789B5}"/>
              </a:ext>
            </a:extLst>
          </p:cNvPr>
          <p:cNvSpPr/>
          <p:nvPr userDrawn="1"/>
        </p:nvSpPr>
        <p:spPr>
          <a:xfrm rot="5400000">
            <a:off x="1674142" y="-1812039"/>
            <a:ext cx="5867883" cy="9442533"/>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5510477 w 15705363"/>
              <a:gd name="connsiteY2" fmla="*/ 863453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5510477 w 15705363"/>
              <a:gd name="connsiteY2" fmla="*/ 863453 h 6914148"/>
              <a:gd name="connsiteX3" fmla="*/ 15567457 w 15705363"/>
              <a:gd name="connsiteY3" fmla="*/ 2479654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23670"/>
              <a:gd name="connsiteY0" fmla="*/ 0 h 6914148"/>
              <a:gd name="connsiteX1" fmla="*/ 15321187 w 15723670"/>
              <a:gd name="connsiteY1" fmla="*/ 12032 h 6914148"/>
              <a:gd name="connsiteX2" fmla="*/ 15510477 w 15723670"/>
              <a:gd name="connsiteY2" fmla="*/ 863453 h 6914148"/>
              <a:gd name="connsiteX3" fmla="*/ 15567457 w 15723670"/>
              <a:gd name="connsiteY3" fmla="*/ 2479654 h 6914148"/>
              <a:gd name="connsiteX4" fmla="*/ 15723670 w 15723670"/>
              <a:gd name="connsiteY4" fmla="*/ 4207015 h 6914148"/>
              <a:gd name="connsiteX5" fmla="*/ 15696523 w 15723670"/>
              <a:gd name="connsiteY5" fmla="*/ 5878233 h 6914148"/>
              <a:gd name="connsiteX6" fmla="*/ 15478583 w 15723670"/>
              <a:gd name="connsiteY6" fmla="*/ 6914148 h 6914148"/>
              <a:gd name="connsiteX7" fmla="*/ 0 w 15723670"/>
              <a:gd name="connsiteY7" fmla="*/ 6894095 h 6914148"/>
              <a:gd name="connsiteX8" fmla="*/ 0 w 15723670"/>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670" h="6914148">
                <a:moveTo>
                  <a:pt x="0" y="0"/>
                </a:moveTo>
                <a:lnTo>
                  <a:pt x="15321187" y="12032"/>
                </a:lnTo>
                <a:lnTo>
                  <a:pt x="15510477" y="863453"/>
                </a:lnTo>
                <a:lnTo>
                  <a:pt x="15567457" y="2479654"/>
                </a:lnTo>
                <a:lnTo>
                  <a:pt x="15723670" y="4207015"/>
                </a:lnTo>
                <a:cubicBezTo>
                  <a:pt x="15703616" y="4519836"/>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av</a:t>
            </a:r>
          </a:p>
        </p:txBody>
      </p:sp>
      <p:sp>
        <p:nvSpPr>
          <p:cNvPr id="2" name="Title 1">
            <a:extLst>
              <a:ext uri="{FF2B5EF4-FFF2-40B4-BE49-F238E27FC236}">
                <a16:creationId xmlns:a16="http://schemas.microsoft.com/office/drawing/2014/main" id="{2DF4402C-FC27-E522-0990-F93990FED393}"/>
              </a:ext>
            </a:extLst>
          </p:cNvPr>
          <p:cNvSpPr>
            <a:spLocks noGrp="1"/>
          </p:cNvSpPr>
          <p:nvPr>
            <p:ph type="title"/>
          </p:nvPr>
        </p:nvSpPr>
        <p:spPr>
          <a:xfrm>
            <a:off x="629841" y="457200"/>
            <a:ext cx="2949178" cy="1600200"/>
          </a:xfrm>
        </p:spPr>
        <p:txBody>
          <a:bodyPr anchor="b"/>
          <a:lstStyle>
            <a:lvl1pPr>
              <a:defRPr sz="320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C8C542-3AC8-3C0D-2807-94FDF8752F88}"/>
              </a:ext>
            </a:extLst>
          </p:cNvPr>
          <p:cNvSpPr>
            <a:spLocks noGrp="1"/>
          </p:cNvSpPr>
          <p:nvPr>
            <p:ph idx="1"/>
          </p:nvPr>
        </p:nvSpPr>
        <p:spPr>
          <a:xfrm>
            <a:off x="3887391" y="987426"/>
            <a:ext cx="4629150" cy="4873625"/>
          </a:xfrm>
        </p:spPr>
        <p:txBody>
          <a:bodyPr/>
          <a:lstStyle>
            <a:lvl1pPr marL="411480" indent="-41148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21E3DA0-4D31-4B0A-D4BD-083912650F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456EA64-D6CD-E308-4075-69D9A8F46D6D}"/>
              </a:ext>
            </a:extLst>
          </p:cNvPr>
          <p:cNvSpPr>
            <a:spLocks noGrp="1"/>
          </p:cNvSpPr>
          <p:nvPr>
            <p:ph type="ftr" sz="quarter" idx="11"/>
          </p:nvPr>
        </p:nvSpPr>
        <p:spPr>
          <a:xfrm>
            <a:off x="3028950" y="6356351"/>
            <a:ext cx="3086100" cy="365125"/>
          </a:xfrm>
          <a:noFill/>
        </p:spPr>
        <p:txBody>
          <a:bodyPr/>
          <a:lstStyle>
            <a:lvl1pPr>
              <a:defRPr b="1">
                <a:solidFill>
                  <a:schemeClr val="bg1"/>
                </a:solidFill>
                <a:latin typeface="+mn-lt"/>
              </a:defRPr>
            </a:lvl1pPr>
          </a:lstStyle>
          <a:p>
            <a:pPr algn="ctr"/>
            <a:r>
              <a:rPr lang="en-US"/>
              <a:t>12/28/2023</a:t>
            </a:r>
            <a:endParaRPr lang="en-US" dirty="0"/>
          </a:p>
        </p:txBody>
      </p:sp>
      <p:sp>
        <p:nvSpPr>
          <p:cNvPr id="9" name="Slide Number Placeholder 5">
            <a:extLst>
              <a:ext uri="{FF2B5EF4-FFF2-40B4-BE49-F238E27FC236}">
                <a16:creationId xmlns:a16="http://schemas.microsoft.com/office/drawing/2014/main" id="{668C886E-A54B-935B-81BD-5512F2C4B984}"/>
              </a:ext>
            </a:extLst>
          </p:cNvPr>
          <p:cNvSpPr>
            <a:spLocks noGrp="1"/>
          </p:cNvSpPr>
          <p:nvPr>
            <p:ph type="sldNum" sz="quarter" idx="12"/>
          </p:nvPr>
        </p:nvSpPr>
        <p:spPr>
          <a:xfrm>
            <a:off x="6457950" y="6356351"/>
            <a:ext cx="2057400" cy="365125"/>
          </a:xfrm>
          <a:noFill/>
        </p:spPr>
        <p:txBody>
          <a:bodyPr/>
          <a:lstStyle>
            <a:lvl1pPr>
              <a:defRPr sz="1400" b="1">
                <a:solidFill>
                  <a:schemeClr val="bg1"/>
                </a:solidFill>
                <a:latin typeface="+mn-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CA9CBAA0-20B5-4B24-52E9-E038D720E9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0783" y="6318691"/>
            <a:ext cx="2211369" cy="255158"/>
          </a:xfrm>
          <a:prstGeom prst="rect">
            <a:avLst/>
          </a:prstGeom>
        </p:spPr>
      </p:pic>
    </p:spTree>
    <p:extLst>
      <p:ext uri="{BB962C8B-B14F-4D97-AF65-F5344CB8AC3E}">
        <p14:creationId xmlns:p14="http://schemas.microsoft.com/office/powerpoint/2010/main" val="1499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7483-7B98-83F5-0029-F3DF3019D1B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8B228-F0D8-9E72-FB79-455FDC48A94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C620F9A-2471-20DF-1A61-BE7ABBE2759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AFD2ABDF-DABE-9E51-8AC2-5C814CBD8F3C}"/>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9" name="Slide Number Placeholder 5">
            <a:extLst>
              <a:ext uri="{FF2B5EF4-FFF2-40B4-BE49-F238E27FC236}">
                <a16:creationId xmlns:a16="http://schemas.microsoft.com/office/drawing/2014/main" id="{B83A1EB1-B9EC-E596-FF6C-FAFA0BD09086}"/>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a:p>
        </p:txBody>
      </p:sp>
      <p:pic>
        <p:nvPicPr>
          <p:cNvPr id="5" name="Graphic 4">
            <a:extLst>
              <a:ext uri="{FF2B5EF4-FFF2-40B4-BE49-F238E27FC236}">
                <a16:creationId xmlns:a16="http://schemas.microsoft.com/office/drawing/2014/main" id="{5EE84D3B-47FF-1B5F-E93C-893F9A5D9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17960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AB9BD-28C0-942E-68A7-0A69451FF1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2EAF8A-C264-7F29-39BB-DC75D6FB61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70A5D75-D9E6-9C25-8E6D-5AF36C075175}"/>
              </a:ext>
            </a:extLst>
          </p:cNvPr>
          <p:cNvSpPr>
            <a:spLocks noGrp="1"/>
          </p:cNvSpPr>
          <p:nvPr>
            <p:ph type="ftr" sz="quarter" idx="3"/>
          </p:nvPr>
        </p:nvSpPr>
        <p:spPr>
          <a:xfrm>
            <a:off x="3028950" y="6356351"/>
            <a:ext cx="3086100" cy="365125"/>
          </a:xfrm>
          <a:prstGeom prst="rect">
            <a:avLst/>
          </a:prstGeom>
        </p:spPr>
        <p:txBody>
          <a:bodyPr/>
          <a:lstStyle>
            <a:lvl1pPr>
              <a:defRPr sz="1400">
                <a:solidFill>
                  <a:schemeClr val="bg1">
                    <a:lumMod val="50000"/>
                  </a:schemeClr>
                </a:solidFill>
              </a:defRPr>
            </a:lvl1pPr>
          </a:lstStyle>
          <a:p>
            <a:pPr algn="ctr"/>
            <a:r>
              <a:rPr lang="en-US" dirty="0"/>
              <a:t>12/28/2023</a:t>
            </a:r>
          </a:p>
        </p:txBody>
      </p:sp>
      <p:sp>
        <p:nvSpPr>
          <p:cNvPr id="8" name="Slide Number Placeholder 5">
            <a:extLst>
              <a:ext uri="{FF2B5EF4-FFF2-40B4-BE49-F238E27FC236}">
                <a16:creationId xmlns:a16="http://schemas.microsoft.com/office/drawing/2014/main" id="{296156B0-EAC6-9C16-C910-11892C7D3675}"/>
              </a:ext>
            </a:extLst>
          </p:cNvPr>
          <p:cNvSpPr>
            <a:spLocks noGrp="1"/>
          </p:cNvSpPr>
          <p:nvPr>
            <p:ph type="sldNum" sz="quarter" idx="4"/>
          </p:nvPr>
        </p:nvSpPr>
        <p:spPr>
          <a:xfrm>
            <a:off x="6457950" y="6356351"/>
            <a:ext cx="2057400" cy="365125"/>
          </a:xfrm>
          <a:prstGeom prst="rect">
            <a:avLst/>
          </a:prstGeom>
        </p:spPr>
        <p:txBody>
          <a:bodyPr/>
          <a:lstStyle>
            <a:lvl1pPr algn="r">
              <a:defRPr sz="1400">
                <a:solidFill>
                  <a:schemeClr val="bg1">
                    <a:lumMod val="50000"/>
                  </a:schemeClr>
                </a:solidFill>
                <a:latin typeface="+mj-lt"/>
              </a:defRPr>
            </a:lvl1pPr>
          </a:lstStyle>
          <a:p>
            <a:fld id="{C95E8E5B-C54E-4915-B069-2B2C8B7FEC1E}" type="slidenum">
              <a:rPr lang="en-US" smtClean="0"/>
              <a:pPr/>
              <a:t>‹#›</a:t>
            </a:fld>
            <a:endParaRPr lang="en-US"/>
          </a:p>
        </p:txBody>
      </p:sp>
    </p:spTree>
    <p:extLst>
      <p:ext uri="{BB962C8B-B14F-4D97-AF65-F5344CB8AC3E}">
        <p14:creationId xmlns:p14="http://schemas.microsoft.com/office/powerpoint/2010/main" val="13433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3F17-0184-D7C4-D148-23A215F5AF7D}"/>
              </a:ext>
            </a:extLst>
          </p:cNvPr>
          <p:cNvSpPr>
            <a:spLocks noGrp="1"/>
          </p:cNvSpPr>
          <p:nvPr>
            <p:ph type="ctrTitle"/>
          </p:nvPr>
        </p:nvSpPr>
        <p:spPr/>
        <p:txBody>
          <a:bodyPr>
            <a:normAutofit fontScale="90000"/>
          </a:bodyPr>
          <a:lstStyle/>
          <a:p>
            <a:r>
              <a:rPr lang="en-US" b="1" dirty="0"/>
              <a:t>The Dangers of Smart Vapes &amp; Youth Nicotine Use</a:t>
            </a:r>
          </a:p>
        </p:txBody>
      </p:sp>
      <p:sp>
        <p:nvSpPr>
          <p:cNvPr id="3" name="Subtitle 2">
            <a:extLst>
              <a:ext uri="{FF2B5EF4-FFF2-40B4-BE49-F238E27FC236}">
                <a16:creationId xmlns:a16="http://schemas.microsoft.com/office/drawing/2014/main" id="{38E8CDD9-11AA-DEE4-6521-1C0190C73B62}"/>
              </a:ext>
            </a:extLst>
          </p:cNvPr>
          <p:cNvSpPr>
            <a:spLocks noGrp="1"/>
          </p:cNvSpPr>
          <p:nvPr>
            <p:ph type="subTitle" idx="1"/>
          </p:nvPr>
        </p:nvSpPr>
        <p:spPr>
          <a:xfrm>
            <a:off x="813134" y="4213077"/>
            <a:ext cx="3505200" cy="953883"/>
          </a:xfrm>
        </p:spPr>
        <p:txBody>
          <a:bodyPr/>
          <a:lstStyle/>
          <a:p>
            <a:r>
              <a:rPr lang="en-US" dirty="0"/>
              <a:t>2025</a:t>
            </a:r>
          </a:p>
        </p:txBody>
      </p:sp>
    </p:spTree>
    <p:extLst>
      <p:ext uri="{BB962C8B-B14F-4D97-AF65-F5344CB8AC3E}">
        <p14:creationId xmlns:p14="http://schemas.microsoft.com/office/powerpoint/2010/main" val="253508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CADB-512A-B016-D527-B03D6A63A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6BBE3-B0A2-4FEC-5E13-73A36800B05A}"/>
              </a:ext>
            </a:extLst>
          </p:cNvPr>
          <p:cNvSpPr>
            <a:spLocks noGrp="1"/>
          </p:cNvSpPr>
          <p:nvPr>
            <p:ph type="title"/>
          </p:nvPr>
        </p:nvSpPr>
        <p:spPr/>
        <p:txBody>
          <a:bodyPr/>
          <a:lstStyle/>
          <a:p>
            <a:r>
              <a:rPr lang="en-US" b="1" dirty="0"/>
              <a:t>Quitting Support – My Life My Quit</a:t>
            </a:r>
          </a:p>
        </p:txBody>
      </p:sp>
      <p:sp>
        <p:nvSpPr>
          <p:cNvPr id="3" name="Content Placeholder 2">
            <a:extLst>
              <a:ext uri="{FF2B5EF4-FFF2-40B4-BE49-F238E27FC236}">
                <a16:creationId xmlns:a16="http://schemas.microsoft.com/office/drawing/2014/main" id="{C70E2D83-9A82-B846-7E7B-45000892ED45}"/>
              </a:ext>
            </a:extLst>
          </p:cNvPr>
          <p:cNvSpPr>
            <a:spLocks noGrp="1"/>
          </p:cNvSpPr>
          <p:nvPr>
            <p:ph idx="1"/>
          </p:nvPr>
        </p:nvSpPr>
        <p:spPr/>
        <p:txBody>
          <a:bodyPr>
            <a:normAutofit/>
          </a:bodyPr>
          <a:lstStyle/>
          <a:p>
            <a:r>
              <a:rPr lang="en-US" sz="1800" dirty="0"/>
              <a:t>A free, confidential program to help youth quit vaping.</a:t>
            </a:r>
          </a:p>
          <a:p>
            <a:r>
              <a:rPr lang="en-US" sz="1800" dirty="0"/>
              <a:t>Text “Start My Quit” to 36072 or visit mylifemyquit.org</a:t>
            </a:r>
          </a:p>
          <a:p>
            <a:r>
              <a:rPr lang="en-US" sz="1800" dirty="0"/>
              <a:t>Schools and medical professionals should refer/connect teens to this program. </a:t>
            </a:r>
            <a:endParaRPr lang="en-US" sz="1200" dirty="0"/>
          </a:p>
          <a:p>
            <a:pPr lvl="1"/>
            <a:endParaRPr lang="en-US" sz="1200" dirty="0"/>
          </a:p>
        </p:txBody>
      </p:sp>
    </p:spTree>
    <p:extLst>
      <p:ext uri="{BB962C8B-B14F-4D97-AF65-F5344CB8AC3E}">
        <p14:creationId xmlns:p14="http://schemas.microsoft.com/office/powerpoint/2010/main" val="90643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7C6E9-15E9-5DF8-8606-07077C13B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F221E-35A6-7B67-5DEC-D90DB128530D}"/>
              </a:ext>
            </a:extLst>
          </p:cNvPr>
          <p:cNvSpPr>
            <a:spLocks noGrp="1"/>
          </p:cNvSpPr>
          <p:nvPr>
            <p:ph type="title"/>
          </p:nvPr>
        </p:nvSpPr>
        <p:spPr/>
        <p:txBody>
          <a:bodyPr/>
          <a:lstStyle/>
          <a:p>
            <a:r>
              <a:rPr lang="en-US" b="1" dirty="0"/>
              <a:t>Call to Action</a:t>
            </a:r>
          </a:p>
        </p:txBody>
      </p:sp>
      <p:sp>
        <p:nvSpPr>
          <p:cNvPr id="3" name="Content Placeholder 2">
            <a:extLst>
              <a:ext uri="{FF2B5EF4-FFF2-40B4-BE49-F238E27FC236}">
                <a16:creationId xmlns:a16="http://schemas.microsoft.com/office/drawing/2014/main" id="{44A3C9BF-8DE2-B868-9133-F3532F787C35}"/>
              </a:ext>
            </a:extLst>
          </p:cNvPr>
          <p:cNvSpPr>
            <a:spLocks noGrp="1"/>
          </p:cNvSpPr>
          <p:nvPr>
            <p:ph idx="1"/>
          </p:nvPr>
        </p:nvSpPr>
        <p:spPr/>
        <p:txBody>
          <a:bodyPr>
            <a:normAutofit/>
          </a:bodyPr>
          <a:lstStyle/>
          <a:p>
            <a:r>
              <a:rPr lang="en-US" sz="1800" dirty="0"/>
              <a:t>Smart vapes are fueling youth nicotine addiction.</a:t>
            </a:r>
          </a:p>
          <a:p>
            <a:r>
              <a:rPr lang="en-US" sz="1800" dirty="0"/>
              <a:t>Iowa’s youth need education, support and policy changes.</a:t>
            </a:r>
          </a:p>
          <a:p>
            <a:r>
              <a:rPr lang="en-US" sz="1800" dirty="0"/>
              <a:t>Take action today by educating, monitoring and connecting youth to quitting resources. </a:t>
            </a:r>
            <a:endParaRPr lang="en-US" sz="1200" dirty="0"/>
          </a:p>
          <a:p>
            <a:pPr lvl="1"/>
            <a:endParaRPr lang="en-US" sz="1200" dirty="0"/>
          </a:p>
        </p:txBody>
      </p:sp>
    </p:spTree>
    <p:extLst>
      <p:ext uri="{BB962C8B-B14F-4D97-AF65-F5344CB8AC3E}">
        <p14:creationId xmlns:p14="http://schemas.microsoft.com/office/powerpoint/2010/main" val="163335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59BB-9255-150F-5719-2170C74E3D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7D0808-2072-DA82-AE6D-7A76FBCF15FC}"/>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A96DC791-394B-81EE-D6E7-CAFA0B10260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1610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9630-7F59-410A-F96E-84443179448B}"/>
              </a:ext>
            </a:extLst>
          </p:cNvPr>
          <p:cNvSpPr>
            <a:spLocks noGrp="1"/>
          </p:cNvSpPr>
          <p:nvPr>
            <p:ph type="title"/>
          </p:nvPr>
        </p:nvSpPr>
        <p:spPr/>
        <p:txBody>
          <a:bodyPr/>
          <a:lstStyle/>
          <a:p>
            <a:r>
              <a:rPr lang="en-US" dirty="0"/>
              <a:t>Smart Vapes &amp; Youth: The Growing Threat in Iowa</a:t>
            </a:r>
          </a:p>
        </p:txBody>
      </p:sp>
      <p:sp>
        <p:nvSpPr>
          <p:cNvPr id="3" name="Text Placeholder 2">
            <a:extLst>
              <a:ext uri="{FF2B5EF4-FFF2-40B4-BE49-F238E27FC236}">
                <a16:creationId xmlns:a16="http://schemas.microsoft.com/office/drawing/2014/main" id="{7E941DF7-6172-96C6-AD64-40012E6FA09B}"/>
              </a:ext>
            </a:extLst>
          </p:cNvPr>
          <p:cNvSpPr>
            <a:spLocks noGrp="1"/>
          </p:cNvSpPr>
          <p:nvPr>
            <p:ph type="body" idx="1"/>
          </p:nvPr>
        </p:nvSpPr>
        <p:spPr/>
        <p:txBody>
          <a:bodyPr/>
          <a:lstStyle/>
          <a:p>
            <a:r>
              <a:rPr lang="en-US" sz="2000" dirty="0"/>
              <a:t>Understanding the Risks, Impacts, and What We Can Do</a:t>
            </a:r>
          </a:p>
          <a:p>
            <a:endParaRPr lang="en-US" dirty="0"/>
          </a:p>
        </p:txBody>
      </p:sp>
    </p:spTree>
    <p:extLst>
      <p:ext uri="{BB962C8B-B14F-4D97-AF65-F5344CB8AC3E}">
        <p14:creationId xmlns:p14="http://schemas.microsoft.com/office/powerpoint/2010/main" val="38026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580C-AF2A-7864-7E07-C92B794F2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E6D0F-BB88-F32B-3F17-843D094C824C}"/>
              </a:ext>
            </a:extLst>
          </p:cNvPr>
          <p:cNvSpPr>
            <a:spLocks noGrp="1"/>
          </p:cNvSpPr>
          <p:nvPr>
            <p:ph type="title"/>
          </p:nvPr>
        </p:nvSpPr>
        <p:spPr/>
        <p:txBody>
          <a:bodyPr/>
          <a:lstStyle/>
          <a:p>
            <a:r>
              <a:rPr lang="en-US" b="1" dirty="0"/>
              <a:t>Why This Matters</a:t>
            </a:r>
          </a:p>
        </p:txBody>
      </p:sp>
      <p:sp>
        <p:nvSpPr>
          <p:cNvPr id="3" name="Content Placeholder 2">
            <a:extLst>
              <a:ext uri="{FF2B5EF4-FFF2-40B4-BE49-F238E27FC236}">
                <a16:creationId xmlns:a16="http://schemas.microsoft.com/office/drawing/2014/main" id="{A9F0C46C-CFBF-BC27-F3B0-423125F25872}"/>
              </a:ext>
            </a:extLst>
          </p:cNvPr>
          <p:cNvSpPr>
            <a:spLocks noGrp="1"/>
          </p:cNvSpPr>
          <p:nvPr>
            <p:ph idx="1"/>
          </p:nvPr>
        </p:nvSpPr>
        <p:spPr/>
        <p:txBody>
          <a:bodyPr>
            <a:normAutofit/>
          </a:bodyPr>
          <a:lstStyle/>
          <a:p>
            <a:r>
              <a:rPr lang="en-US" sz="1800" dirty="0"/>
              <a:t>Vaping is the most common form of nicotine use among youth.</a:t>
            </a:r>
          </a:p>
          <a:p>
            <a:r>
              <a:rPr lang="en-US" sz="1800" dirty="0"/>
              <a:t>Smart vapes make addiction easier, faster and harder to detect.</a:t>
            </a:r>
          </a:p>
          <a:p>
            <a:r>
              <a:rPr lang="en-US" sz="1800" dirty="0"/>
              <a:t>Iowa-specific data: in 2021, 16.4% of Iowa High Schoolers used an e-cigarette in the past 30 days. </a:t>
            </a:r>
          </a:p>
        </p:txBody>
      </p:sp>
    </p:spTree>
    <p:extLst>
      <p:ext uri="{BB962C8B-B14F-4D97-AF65-F5344CB8AC3E}">
        <p14:creationId xmlns:p14="http://schemas.microsoft.com/office/powerpoint/2010/main" val="242082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979D-DD66-3402-5C5A-3598FD92D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9988E-F44D-7F41-ABEC-9BFB0A461428}"/>
              </a:ext>
            </a:extLst>
          </p:cNvPr>
          <p:cNvSpPr>
            <a:spLocks noGrp="1"/>
          </p:cNvSpPr>
          <p:nvPr>
            <p:ph type="title"/>
          </p:nvPr>
        </p:nvSpPr>
        <p:spPr/>
        <p:txBody>
          <a:bodyPr/>
          <a:lstStyle/>
          <a:p>
            <a:r>
              <a:rPr lang="en-US" b="1" dirty="0"/>
              <a:t>What Are Smart Vapes?</a:t>
            </a:r>
          </a:p>
        </p:txBody>
      </p:sp>
      <p:sp>
        <p:nvSpPr>
          <p:cNvPr id="3" name="Content Placeholder 2">
            <a:extLst>
              <a:ext uri="{FF2B5EF4-FFF2-40B4-BE49-F238E27FC236}">
                <a16:creationId xmlns:a16="http://schemas.microsoft.com/office/drawing/2014/main" id="{E46FA202-3E36-51B9-49F6-493D485D322E}"/>
              </a:ext>
            </a:extLst>
          </p:cNvPr>
          <p:cNvSpPr>
            <a:spLocks noGrp="1"/>
          </p:cNvSpPr>
          <p:nvPr>
            <p:ph idx="1"/>
          </p:nvPr>
        </p:nvSpPr>
        <p:spPr/>
        <p:txBody>
          <a:bodyPr>
            <a:normAutofit/>
          </a:bodyPr>
          <a:lstStyle/>
          <a:p>
            <a:r>
              <a:rPr lang="en-US" sz="1800" dirty="0"/>
              <a:t>Bluetooth-enabled e-cigarettes that connect to an app.</a:t>
            </a:r>
          </a:p>
          <a:p>
            <a:r>
              <a:rPr lang="en-US" sz="1800" dirty="0"/>
              <a:t>Users can adjust nicotine levels, track usage, and hide vaping through “stealth” features.</a:t>
            </a:r>
          </a:p>
          <a:p>
            <a:r>
              <a:rPr lang="en-US" sz="1800" dirty="0"/>
              <a:t>Many resemble everyday items like USB drives. </a:t>
            </a:r>
          </a:p>
        </p:txBody>
      </p:sp>
    </p:spTree>
    <p:extLst>
      <p:ext uri="{BB962C8B-B14F-4D97-AF65-F5344CB8AC3E}">
        <p14:creationId xmlns:p14="http://schemas.microsoft.com/office/powerpoint/2010/main" val="272942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139B0-7FD2-4F67-E772-25B30D4A4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7A4ED-E8B2-C7F2-91E9-8FD767A3D9B4}"/>
              </a:ext>
            </a:extLst>
          </p:cNvPr>
          <p:cNvSpPr>
            <a:spLocks noGrp="1"/>
          </p:cNvSpPr>
          <p:nvPr>
            <p:ph type="title"/>
          </p:nvPr>
        </p:nvSpPr>
        <p:spPr/>
        <p:txBody>
          <a:bodyPr>
            <a:normAutofit/>
          </a:bodyPr>
          <a:lstStyle/>
          <a:p>
            <a:r>
              <a:rPr lang="en-US" sz="4000" b="1" dirty="0"/>
              <a:t>Why Smart Vapes Are Dangerous</a:t>
            </a:r>
          </a:p>
        </p:txBody>
      </p:sp>
      <p:sp>
        <p:nvSpPr>
          <p:cNvPr id="3" name="Content Placeholder 2">
            <a:extLst>
              <a:ext uri="{FF2B5EF4-FFF2-40B4-BE49-F238E27FC236}">
                <a16:creationId xmlns:a16="http://schemas.microsoft.com/office/drawing/2014/main" id="{6A8BA018-79A4-E0D2-34F4-2F4DE19F44C1}"/>
              </a:ext>
            </a:extLst>
          </p:cNvPr>
          <p:cNvSpPr>
            <a:spLocks noGrp="1"/>
          </p:cNvSpPr>
          <p:nvPr>
            <p:ph idx="1"/>
          </p:nvPr>
        </p:nvSpPr>
        <p:spPr/>
        <p:txBody>
          <a:bodyPr>
            <a:normAutofit/>
          </a:bodyPr>
          <a:lstStyle/>
          <a:p>
            <a:r>
              <a:rPr lang="en-US" sz="1800" dirty="0"/>
              <a:t>High Nicotine Delivery &amp; Increased Addiction Risk</a:t>
            </a:r>
          </a:p>
          <a:p>
            <a:pPr lvl="1"/>
            <a:r>
              <a:rPr lang="en-US" sz="1600" dirty="0"/>
              <a:t>Customizable nicotine strength leads to stronger cravings and dependency.</a:t>
            </a:r>
          </a:p>
          <a:p>
            <a:r>
              <a:rPr lang="en-US" sz="1800" dirty="0"/>
              <a:t>Stealth Features and Hidden Use</a:t>
            </a:r>
          </a:p>
          <a:p>
            <a:pPr lvl="1"/>
            <a:r>
              <a:rPr lang="en-US" sz="1600" dirty="0"/>
              <a:t>No odor, low vapor, app locking make it hard for parents and schools to detect. </a:t>
            </a:r>
          </a:p>
          <a:p>
            <a:r>
              <a:rPr lang="en-US" sz="1800" dirty="0"/>
              <a:t>Data Tracking &amp; Habit Reinforcement </a:t>
            </a:r>
          </a:p>
          <a:p>
            <a:pPr lvl="1"/>
            <a:r>
              <a:rPr lang="en-US" sz="1600" dirty="0"/>
              <a:t>Users receive reminders and analytics to keep them vaping. </a:t>
            </a:r>
          </a:p>
          <a:p>
            <a:r>
              <a:rPr lang="en-US" sz="2000" dirty="0"/>
              <a:t>Exposure to Unknown Chemicals</a:t>
            </a:r>
          </a:p>
          <a:p>
            <a:pPr lvl="1"/>
            <a:r>
              <a:rPr lang="en-US" sz="1600" dirty="0"/>
              <a:t>Some contain THC, synthetic nicotine or other harmful chemicals. </a:t>
            </a:r>
          </a:p>
          <a:p>
            <a:r>
              <a:rPr lang="en-US" sz="2000" dirty="0"/>
              <a:t>Harder to regulate</a:t>
            </a:r>
          </a:p>
          <a:p>
            <a:pPr lvl="1"/>
            <a:r>
              <a:rPr lang="en-US" sz="1600" dirty="0"/>
              <a:t>Online sales make them easily accessible</a:t>
            </a:r>
          </a:p>
          <a:p>
            <a:pPr lvl="1"/>
            <a:r>
              <a:rPr lang="en-US" sz="1600" dirty="0"/>
              <a:t>Evolving vape technology</a:t>
            </a:r>
          </a:p>
        </p:txBody>
      </p:sp>
    </p:spTree>
    <p:extLst>
      <p:ext uri="{BB962C8B-B14F-4D97-AF65-F5344CB8AC3E}">
        <p14:creationId xmlns:p14="http://schemas.microsoft.com/office/powerpoint/2010/main" val="117558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3807-CC50-A746-1ACE-B400862F7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261BC-EECB-A96E-846C-EF4C19ECEFCA}"/>
              </a:ext>
            </a:extLst>
          </p:cNvPr>
          <p:cNvSpPr>
            <a:spLocks noGrp="1"/>
          </p:cNvSpPr>
          <p:nvPr>
            <p:ph type="title"/>
          </p:nvPr>
        </p:nvSpPr>
        <p:spPr/>
        <p:txBody>
          <a:bodyPr/>
          <a:lstStyle/>
          <a:p>
            <a:r>
              <a:rPr lang="en-US" b="1" dirty="0"/>
              <a:t>The Health Risks of Vaping</a:t>
            </a:r>
          </a:p>
        </p:txBody>
      </p:sp>
      <p:sp>
        <p:nvSpPr>
          <p:cNvPr id="3" name="Content Placeholder 2">
            <a:extLst>
              <a:ext uri="{FF2B5EF4-FFF2-40B4-BE49-F238E27FC236}">
                <a16:creationId xmlns:a16="http://schemas.microsoft.com/office/drawing/2014/main" id="{E0AC69B7-3720-30DB-5E9B-88C7620C3732}"/>
              </a:ext>
            </a:extLst>
          </p:cNvPr>
          <p:cNvSpPr>
            <a:spLocks noGrp="1"/>
          </p:cNvSpPr>
          <p:nvPr>
            <p:ph idx="1"/>
          </p:nvPr>
        </p:nvSpPr>
        <p:spPr/>
        <p:txBody>
          <a:bodyPr>
            <a:normAutofit/>
          </a:bodyPr>
          <a:lstStyle/>
          <a:p>
            <a:r>
              <a:rPr lang="en-US" sz="1800" dirty="0"/>
              <a:t>Nicotine affects brain development in youth, leading to:</a:t>
            </a:r>
          </a:p>
          <a:p>
            <a:pPr lvl="1"/>
            <a:r>
              <a:rPr lang="en-US" sz="1200" dirty="0"/>
              <a:t>Impulse control issues</a:t>
            </a:r>
          </a:p>
          <a:p>
            <a:pPr lvl="1"/>
            <a:r>
              <a:rPr lang="en-US" sz="1200" dirty="0"/>
              <a:t>Memory and concentration problems</a:t>
            </a:r>
          </a:p>
          <a:p>
            <a:pPr lvl="1"/>
            <a:r>
              <a:rPr lang="en-US" sz="1200" dirty="0"/>
              <a:t>Higher risk of future addiction</a:t>
            </a:r>
          </a:p>
          <a:p>
            <a:r>
              <a:rPr lang="en-US" sz="1600" dirty="0"/>
              <a:t>Lung health concerns:</a:t>
            </a:r>
          </a:p>
          <a:p>
            <a:pPr lvl="1"/>
            <a:r>
              <a:rPr lang="en-US" sz="1200" dirty="0"/>
              <a:t>Damage from chemical exposure</a:t>
            </a:r>
          </a:p>
          <a:p>
            <a:r>
              <a:rPr lang="en-US" sz="1600" dirty="0"/>
              <a:t>Mental health impacts:</a:t>
            </a:r>
          </a:p>
          <a:p>
            <a:pPr lvl="1"/>
            <a:r>
              <a:rPr lang="en-US" sz="1200" dirty="0"/>
              <a:t>Links between vaping and increased anxiety and/or depression</a:t>
            </a:r>
          </a:p>
        </p:txBody>
      </p:sp>
    </p:spTree>
    <p:extLst>
      <p:ext uri="{BB962C8B-B14F-4D97-AF65-F5344CB8AC3E}">
        <p14:creationId xmlns:p14="http://schemas.microsoft.com/office/powerpoint/2010/main" val="419373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892AD-2CB8-B7AF-6C46-EB9E0D631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CE8CE-A275-5B20-6990-9F4196440E44}"/>
              </a:ext>
            </a:extLst>
          </p:cNvPr>
          <p:cNvSpPr>
            <a:spLocks noGrp="1"/>
          </p:cNvSpPr>
          <p:nvPr>
            <p:ph type="title"/>
          </p:nvPr>
        </p:nvSpPr>
        <p:spPr/>
        <p:txBody>
          <a:bodyPr/>
          <a:lstStyle/>
          <a:p>
            <a:r>
              <a:rPr lang="en-US" b="1" dirty="0"/>
              <a:t>Iowa-Specific Data on Nicotine Use</a:t>
            </a:r>
          </a:p>
        </p:txBody>
      </p:sp>
      <p:sp>
        <p:nvSpPr>
          <p:cNvPr id="3" name="Content Placeholder 2">
            <a:extLst>
              <a:ext uri="{FF2B5EF4-FFF2-40B4-BE49-F238E27FC236}">
                <a16:creationId xmlns:a16="http://schemas.microsoft.com/office/drawing/2014/main" id="{0A1EF247-7C07-550B-8BAB-2F861A3CF065}"/>
              </a:ext>
            </a:extLst>
          </p:cNvPr>
          <p:cNvSpPr>
            <a:spLocks noGrp="1"/>
          </p:cNvSpPr>
          <p:nvPr>
            <p:ph idx="1"/>
          </p:nvPr>
        </p:nvSpPr>
        <p:spPr/>
        <p:txBody>
          <a:bodyPr>
            <a:normAutofit/>
          </a:bodyPr>
          <a:lstStyle/>
          <a:p>
            <a:r>
              <a:rPr lang="en-US" sz="1800" dirty="0"/>
              <a:t>High schoolers using electronic vapor products (2021): 16.4% in Iowa vs 18% nationally. </a:t>
            </a:r>
          </a:p>
          <a:p>
            <a:r>
              <a:rPr lang="en-US" sz="1800" dirty="0"/>
              <a:t>High schoolers using any tobacco product (2021): 16.2% in Iowa.</a:t>
            </a:r>
          </a:p>
          <a:p>
            <a:endParaRPr lang="en-US" sz="1600" dirty="0"/>
          </a:p>
        </p:txBody>
      </p:sp>
    </p:spTree>
    <p:extLst>
      <p:ext uri="{BB962C8B-B14F-4D97-AF65-F5344CB8AC3E}">
        <p14:creationId xmlns:p14="http://schemas.microsoft.com/office/powerpoint/2010/main" val="411681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81F69-1977-1A03-9965-462DC8CD7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0F68E-125C-DC8F-E840-E9BFC0B29CF7}"/>
              </a:ext>
            </a:extLst>
          </p:cNvPr>
          <p:cNvSpPr>
            <a:spLocks noGrp="1"/>
          </p:cNvSpPr>
          <p:nvPr>
            <p:ph type="title"/>
          </p:nvPr>
        </p:nvSpPr>
        <p:spPr/>
        <p:txBody>
          <a:bodyPr/>
          <a:lstStyle/>
          <a:p>
            <a:r>
              <a:rPr lang="en-US" b="1" dirty="0"/>
              <a:t>Social &amp; Behavioral Impact</a:t>
            </a:r>
          </a:p>
        </p:txBody>
      </p:sp>
      <p:sp>
        <p:nvSpPr>
          <p:cNvPr id="3" name="Content Placeholder 2">
            <a:extLst>
              <a:ext uri="{FF2B5EF4-FFF2-40B4-BE49-F238E27FC236}">
                <a16:creationId xmlns:a16="http://schemas.microsoft.com/office/drawing/2014/main" id="{A72EBEE9-D5C2-F097-CB78-C5B9B7EEA191}"/>
              </a:ext>
            </a:extLst>
          </p:cNvPr>
          <p:cNvSpPr>
            <a:spLocks noGrp="1"/>
          </p:cNvSpPr>
          <p:nvPr>
            <p:ph idx="1"/>
          </p:nvPr>
        </p:nvSpPr>
        <p:spPr/>
        <p:txBody>
          <a:bodyPr>
            <a:normAutofit/>
          </a:bodyPr>
          <a:lstStyle/>
          <a:p>
            <a:r>
              <a:rPr lang="en-US" sz="1800" dirty="0"/>
              <a:t>Peer pressure and normalization through social media.</a:t>
            </a:r>
          </a:p>
          <a:p>
            <a:r>
              <a:rPr lang="en-US" sz="1800" dirty="0"/>
              <a:t>“Harmless” perception due to flavors &amp; marketing tactics. </a:t>
            </a:r>
          </a:p>
          <a:p>
            <a:r>
              <a:rPr lang="en-US" sz="1800" dirty="0"/>
              <a:t>Many youth do not realize they are addicted until withdrawal symptoms appear. </a:t>
            </a:r>
            <a:endParaRPr lang="en-US" sz="1600" dirty="0"/>
          </a:p>
        </p:txBody>
      </p:sp>
    </p:spTree>
    <p:extLst>
      <p:ext uri="{BB962C8B-B14F-4D97-AF65-F5344CB8AC3E}">
        <p14:creationId xmlns:p14="http://schemas.microsoft.com/office/powerpoint/2010/main" val="411295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D4B0-A877-E7F1-A285-474991A02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B5A44-30C3-4862-37F1-A66A2FE1343B}"/>
              </a:ext>
            </a:extLst>
          </p:cNvPr>
          <p:cNvSpPr>
            <a:spLocks noGrp="1"/>
          </p:cNvSpPr>
          <p:nvPr>
            <p:ph type="title"/>
          </p:nvPr>
        </p:nvSpPr>
        <p:spPr/>
        <p:txBody>
          <a:bodyPr/>
          <a:lstStyle/>
          <a:p>
            <a:r>
              <a:rPr lang="en-US" b="1" dirty="0"/>
              <a:t>What Can We Do?</a:t>
            </a:r>
          </a:p>
        </p:txBody>
      </p:sp>
      <p:sp>
        <p:nvSpPr>
          <p:cNvPr id="3" name="Content Placeholder 2">
            <a:extLst>
              <a:ext uri="{FF2B5EF4-FFF2-40B4-BE49-F238E27FC236}">
                <a16:creationId xmlns:a16="http://schemas.microsoft.com/office/drawing/2014/main" id="{EF1BD04D-C601-3A1E-AC28-B5FA2BA26084}"/>
              </a:ext>
            </a:extLst>
          </p:cNvPr>
          <p:cNvSpPr>
            <a:spLocks noGrp="1"/>
          </p:cNvSpPr>
          <p:nvPr>
            <p:ph idx="1"/>
          </p:nvPr>
        </p:nvSpPr>
        <p:spPr/>
        <p:txBody>
          <a:bodyPr>
            <a:normAutofit/>
          </a:bodyPr>
          <a:lstStyle/>
          <a:p>
            <a:r>
              <a:rPr lang="en-US" sz="1800" dirty="0"/>
              <a:t>Schools:</a:t>
            </a:r>
          </a:p>
          <a:p>
            <a:pPr lvl="1"/>
            <a:r>
              <a:rPr lang="en-US" sz="1200" dirty="0"/>
              <a:t>Educate students on the dangers of smart vapes, and other nicotine products.</a:t>
            </a:r>
          </a:p>
          <a:p>
            <a:pPr lvl="1"/>
            <a:r>
              <a:rPr lang="en-US" sz="1200" dirty="0"/>
              <a:t>Update policies to include vaping devices.</a:t>
            </a:r>
          </a:p>
          <a:p>
            <a:pPr lvl="1"/>
            <a:r>
              <a:rPr lang="en-US" sz="1200" dirty="0"/>
              <a:t>Train staff to recognize hidden vaping behaviors. </a:t>
            </a:r>
          </a:p>
          <a:p>
            <a:pPr lvl="1"/>
            <a:r>
              <a:rPr lang="en-US" sz="1200" dirty="0"/>
              <a:t>Provide quitting resources and connect students to My Life My Quit.</a:t>
            </a:r>
          </a:p>
          <a:p>
            <a:r>
              <a:rPr lang="en-US" sz="1600" dirty="0"/>
              <a:t>Parents:</a:t>
            </a:r>
          </a:p>
          <a:p>
            <a:pPr lvl="1"/>
            <a:r>
              <a:rPr lang="en-US" sz="1200" dirty="0"/>
              <a:t>Start open, non-judgmental conversations.</a:t>
            </a:r>
          </a:p>
          <a:p>
            <a:pPr lvl="1"/>
            <a:r>
              <a:rPr lang="en-US" sz="1200" dirty="0"/>
              <a:t>Monitor tech devices for Bluetooth-connected vapes.</a:t>
            </a:r>
          </a:p>
          <a:p>
            <a:pPr lvl="1"/>
            <a:r>
              <a:rPr lang="en-US" sz="1200" dirty="0"/>
              <a:t>Know what modern vaping devices look like.</a:t>
            </a:r>
          </a:p>
          <a:p>
            <a:r>
              <a:rPr lang="en-US" sz="1600" dirty="0"/>
              <a:t>Medical Professionals:</a:t>
            </a:r>
          </a:p>
          <a:p>
            <a:pPr lvl="1"/>
            <a:r>
              <a:rPr lang="en-US" sz="1200" dirty="0"/>
              <a:t>Screen for vaping at every check-up.</a:t>
            </a:r>
          </a:p>
          <a:p>
            <a:pPr lvl="1"/>
            <a:r>
              <a:rPr lang="en-US" sz="1200" dirty="0"/>
              <a:t>Provide quitting resources like My Life, My Quit.</a:t>
            </a:r>
          </a:p>
          <a:p>
            <a:pPr lvl="1"/>
            <a:r>
              <a:rPr lang="en-US" sz="1200" dirty="0"/>
              <a:t>Advocate for stronger online sales restrictions.</a:t>
            </a:r>
          </a:p>
          <a:p>
            <a:pPr lvl="1"/>
            <a:endParaRPr lang="en-US" sz="1200" dirty="0"/>
          </a:p>
        </p:txBody>
      </p:sp>
    </p:spTree>
    <p:extLst>
      <p:ext uri="{BB962C8B-B14F-4D97-AF65-F5344CB8AC3E}">
        <p14:creationId xmlns:p14="http://schemas.microsoft.com/office/powerpoint/2010/main" val="2471955332"/>
      </p:ext>
    </p:extLst>
  </p:cSld>
  <p:clrMapOvr>
    <a:masterClrMapping/>
  </p:clrMapOvr>
</p:sld>
</file>

<file path=ppt/theme/theme1.xml><?xml version="1.0" encoding="utf-8"?>
<a:theme xmlns:a="http://schemas.openxmlformats.org/drawingml/2006/main" name="Office Theme">
  <a:themeElements>
    <a:clrScheme name="Gov Office Swatches">
      <a:dk1>
        <a:sysClr val="windowText" lastClr="000000"/>
      </a:dk1>
      <a:lt1>
        <a:sysClr val="window" lastClr="FFFFFF"/>
      </a:lt1>
      <a:dk2>
        <a:srgbClr val="4B4D4F"/>
      </a:dk2>
      <a:lt2>
        <a:srgbClr val="E7E6E6"/>
      </a:lt2>
      <a:accent1>
        <a:srgbClr val="04627A"/>
      </a:accent1>
      <a:accent2>
        <a:srgbClr val="C6D668"/>
      </a:accent2>
      <a:accent3>
        <a:srgbClr val="E0A626"/>
      </a:accent3>
      <a:accent4>
        <a:srgbClr val="18405B"/>
      </a:accent4>
      <a:accent5>
        <a:srgbClr val="70C8B8"/>
      </a:accent5>
      <a:accent6>
        <a:srgbClr val="2C6358"/>
      </a:accent6>
      <a:hlink>
        <a:srgbClr val="0070C0"/>
      </a:hlink>
      <a:folHlink>
        <a:srgbClr val="694C60"/>
      </a:folHlink>
    </a:clrScheme>
    <a:fontScheme name="Gov Office HHS Work Sans">
      <a:majorFont>
        <a:latin typeface="Work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size template" id="{69374300-B952-416C-A016-7CD8447914C6}" vid="{FF7CA2A8-5BC6-4818-BBBD-0CA9698BA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9BEC97D6A9D142801E712CD21977B1" ma:contentTypeVersion="10" ma:contentTypeDescription="Create a new document." ma:contentTypeScope="" ma:versionID="03242413bac135d6433637d22e53f19e">
  <xsd:schema xmlns:xsd="http://www.w3.org/2001/XMLSchema" xmlns:xs="http://www.w3.org/2001/XMLSchema" xmlns:p="http://schemas.microsoft.com/office/2006/metadata/properties" xmlns:ns2="09230b11-9f30-45b8-8191-3ae2895b0fe9" targetNamespace="http://schemas.microsoft.com/office/2006/metadata/properties" ma:root="true" ma:fieldsID="0447b68db7c228414ef9bcca61f71bbc" ns2:_="">
    <xsd:import namespace="09230b11-9f30-45b8-8191-3ae2895b0f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30b11-9f30-45b8-8191-3ae2895b0f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230b11-9f30-45b8-8191-3ae2895b0f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746A44-E670-4504-8E69-12AE29CD3BCE}">
  <ds:schemaRefs>
    <ds:schemaRef ds:uri="http://schemas.microsoft.com/sharepoint/v3/contenttype/forms"/>
  </ds:schemaRefs>
</ds:datastoreItem>
</file>

<file path=customXml/itemProps2.xml><?xml version="1.0" encoding="utf-8"?>
<ds:datastoreItem xmlns:ds="http://schemas.openxmlformats.org/officeDocument/2006/customXml" ds:itemID="{BA6CF58A-9D2F-4822-9632-CAC68611CD29}"/>
</file>

<file path=customXml/itemProps3.xml><?xml version="1.0" encoding="utf-8"?>
<ds:datastoreItem xmlns:ds="http://schemas.openxmlformats.org/officeDocument/2006/customXml" ds:itemID="{5313A6E0-78BE-408F-B26D-C4741434ABB5}">
  <ds:schemaRefs>
    <ds:schemaRef ds:uri="f88e24f3-da62-4d13-8742-1b7075cad43b"/>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07f02910-0123-428f-bbba-f09bb309b04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Standard size template (3)</Template>
  <TotalTime>1304</TotalTime>
  <Words>1575</Words>
  <Application>Microsoft Office PowerPoint</Application>
  <PresentationFormat>On-screen Show (4:3)</PresentationFormat>
  <Paragraphs>108</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Dangers of Smart Vapes &amp; Youth Nicotine Use</vt:lpstr>
      <vt:lpstr>Smart Vapes &amp; Youth: The Growing Threat in Iowa</vt:lpstr>
      <vt:lpstr>Why This Matters</vt:lpstr>
      <vt:lpstr>What Are Smart Vapes?</vt:lpstr>
      <vt:lpstr>Why Smart Vapes Are Dangerous</vt:lpstr>
      <vt:lpstr>The Health Risks of Vaping</vt:lpstr>
      <vt:lpstr>Iowa-Specific Data on Nicotine Use</vt:lpstr>
      <vt:lpstr>Social &amp; Behavioral Impact</vt:lpstr>
      <vt:lpstr>What Can We Do?</vt:lpstr>
      <vt:lpstr>Quitting Support – My Life My Quit</vt:lpstr>
      <vt:lpstr>Call to Action</vt:lpstr>
      <vt:lpstr>PowerPoint Presentation</vt:lpstr>
    </vt:vector>
  </TitlesOfParts>
  <Company>State of Iowa -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Gerdner, Tabetha [HHS]</dc:creator>
  <cp:lastModifiedBy>Gerdner, Tabetha [HHS]</cp:lastModifiedBy>
  <cp:revision>2</cp:revision>
  <dcterms:created xsi:type="dcterms:W3CDTF">2025-03-11T15:28:22Z</dcterms:created>
  <dcterms:modified xsi:type="dcterms:W3CDTF">2025-07-02T18:23:27Z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0x010100A49BEC97D6A9D142801E712CD21977B1</vt:lpwstr>
  </property>
  <property fmtid="{D5CDD505-2E9C-101B-9397-08002B2CF9AE}" pid="3" name="MediaServiceImageTags">
    <vt:lpwstr/>
  </property>
</Properties>
</file>