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56" r:id="rId5"/>
    <p:sldId id="2146847548" r:id="rId6"/>
    <p:sldId id="2146847561" r:id="rId7"/>
    <p:sldId id="2146847563" r:id="rId8"/>
    <p:sldId id="2146847550" r:id="rId9"/>
    <p:sldId id="2146847564" r:id="rId10"/>
    <p:sldId id="2146847567" r:id="rId11"/>
    <p:sldId id="2146847571" r:id="rId12"/>
    <p:sldId id="2146847556" r:id="rId13"/>
    <p:sldId id="2146847540" r:id="rId14"/>
    <p:sldId id="2146847572" r:id="rId15"/>
    <p:sldId id="289" r:id="rId16"/>
    <p:sldId id="2146847552" r:id="rId17"/>
    <p:sldId id="2146847569" r:id="rId18"/>
    <p:sldId id="294" r:id="rId19"/>
    <p:sldId id="2146847574" r:id="rId20"/>
    <p:sldId id="2146847558" r:id="rId21"/>
    <p:sldId id="2146847555" r:id="rId22"/>
    <p:sldId id="2146847559" r:id="rId23"/>
    <p:sldId id="2146847568" r:id="rId24"/>
    <p:sldId id="283"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74F007-FF16-0309-E86B-5A107C43260B}" name="Eppens, Emily [HHS]" initials="EE" userId="S::emily.eppens@hhs.iowa.gov::22e89cbb-f769-4a4a-b234-4bc7348040fb" providerId="AD"/>
  <p188:author id="{1E394911-6620-74C0-F415-6A499BE81D70}" name="Zalasky, Emily [HHS]" initials="ZE" userId="S::emily.zalasky@hhs.iowa.gov::b9ae492c-456f-4e1e-bf8f-1092d6e9510a" providerId="AD"/>
  <p188:author id="{C3E5CD30-8890-6FAF-E9E3-A7EF7B131018}" name="Shanks, Adam [HHS]" initials="SA" userId="S::adam.shanks@hhs.iowa.gov::7d8daca0-a746-49f9-9112-850ecc0dcd02" providerId="AD"/>
  <p188:author id="{9CEEE071-7A5F-4080-337C-3236894E934B}" name="Swanson, Aaron [HHS]" initials="SA" userId="S::aaron.swanson@hhs.iowa.gov::51b53a3c-ceee-4b1e-8b75-24aae3fc4113" providerId="AD"/>
  <p188:author id="{96D42B8C-B8F4-8D35-2EE5-29B625D9C100}" name="Robertson-Hill, Jennifer [HHS]" initials="RJ" userId="S::jennifer.robertson-hill@hhs.iowa.gov::b5333743-f0c9-41d5-90c1-39cbd72c3f34" providerId="AD"/>
  <p188:author id="{BC0235C4-4A55-B352-7085-982FE89888D5}" name="Hibben, Julie [HHS]" initials="HJ" userId="S::julie.hibben@hhs.iowa.gov::5f59b922-5b88-4d1d-a8b2-334a19ee8687" providerId="AD"/>
  <p188:author id="{C9CEE9D9-8787-D21B-28C8-48DB9F6E9338}" name="Bee, Katie [HHS]" initials="KB" userId="S::katie.bee@hhs.iowa.gov::858b57ba-b41c-47aa-9e85-64ce731a9846" providerId="AD"/>
  <p188:author id="{986F80EC-B1D5-5A57-22FB-36738294FBA0}" name="Gerdner, Tabetha [HHS]" initials="GT" userId="S::tabetha.gerdner@hhs.iowa.gov::9c7ab1a9-ad32-40cc-8966-f7fa4a193ea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F7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88A728-9C23-4780-AA1D-E981ECC975E6}" v="70" dt="2025-10-07T20:05:21.201"/>
    <p1510:client id="{A3087B04-95D7-AB9B-9C8F-4ABADFF4705C}" v="9" dt="2025-10-07T19:50:42.417"/>
  </p1510:revLst>
</p1510:revInfo>
</file>

<file path=ppt/tableStyles.xml><?xml version="1.0" encoding="utf-8"?>
<a:tblStyleLst xmlns:a="http://schemas.openxmlformats.org/drawingml/2006/main" def="{5C22544A-7EE6-4342-B048-85BDC9FD1C3A}">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2.xml.rels><?xml version="1.0" encoding="UTF-8" standalone="yes"?>
<Relationships xmlns="http://schemas.openxmlformats.org/package/2006/relationships"><Relationship Id="rId1" Type="http://schemas.openxmlformats.org/officeDocument/2006/relationships/hyperlink" Target="https://www.iowapca.org/district-advisory-councils" TargetMode="External"/></Relationships>
</file>

<file path=ppt/diagrams/_rels/data3.xml.rels><?xml version="1.0" encoding="UTF-8" standalone="yes"?>
<Relationships xmlns="http://schemas.openxmlformats.org/package/2006/relationships"><Relationship Id="rId2" Type="http://schemas.openxmlformats.org/officeDocument/2006/relationships/image" Target="../media/image17.svg"/><Relationship Id="rId1" Type="http://schemas.openxmlformats.org/officeDocument/2006/relationships/image" Target="../media/image16.png"/></Relationships>
</file>

<file path=ppt/diagrams/_rels/data5.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diagrams/_rels/data6.xml.rels><?xml version="1.0" encoding="UTF-8" standalone="yes"?>
<Relationships xmlns="http://schemas.openxmlformats.org/package/2006/relationships"><Relationship Id="rId2" Type="http://schemas.openxmlformats.org/officeDocument/2006/relationships/hyperlink" Target="https://www.iowapca.org/" TargetMode="External"/><Relationship Id="rId1" Type="http://schemas.openxmlformats.org/officeDocument/2006/relationships/hyperlink" Target="https://hhs.iowa.gov/initiatives/system-alignment"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1" Type="http://schemas.openxmlformats.org/officeDocument/2006/relationships/hyperlink" Target="https://www.iowapca.org/district-advisory-councils" TargetMode="External"/></Relationships>
</file>

<file path=ppt/diagrams/_rels/drawing3.xml.rels><?xml version="1.0" encoding="UTF-8" standalone="yes"?>
<Relationships xmlns="http://schemas.openxmlformats.org/package/2006/relationships"><Relationship Id="rId2" Type="http://schemas.openxmlformats.org/officeDocument/2006/relationships/image" Target="../media/image17.svg"/><Relationship Id="rId1" Type="http://schemas.openxmlformats.org/officeDocument/2006/relationships/image" Target="../media/image16.png"/></Relationships>
</file>

<file path=ppt/diagrams/_rels/drawing5.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diagrams/_rels/drawing6.xml.rels><?xml version="1.0" encoding="UTF-8" standalone="yes"?>
<Relationships xmlns="http://schemas.openxmlformats.org/package/2006/relationships"><Relationship Id="rId2" Type="http://schemas.openxmlformats.org/officeDocument/2006/relationships/hyperlink" Target="https://www.iowapca.org/" TargetMode="External"/><Relationship Id="rId1" Type="http://schemas.openxmlformats.org/officeDocument/2006/relationships/hyperlink" Target="https://hhs.iowa.gov/initiatives/system-alignment"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42EDFF-CE75-4B6C-9958-81BA128E1744}" type="doc">
      <dgm:prSet loTypeId="urn:microsoft.com/office/officeart/2018/2/layout/IconVerticalSolidList" loCatId="icon" qsTypeId="urn:microsoft.com/office/officeart/2005/8/quickstyle/simple1" qsCatId="simple" csTypeId="urn:microsoft.com/office/officeart/2005/8/colors/colorful1" csCatId="colorful" phldr="1"/>
      <dgm:spPr/>
      <dgm:t>
        <a:bodyPr/>
        <a:lstStyle/>
        <a:p>
          <a:endParaRPr lang="en-US"/>
        </a:p>
      </dgm:t>
    </dgm:pt>
    <dgm:pt modelId="{831B2B88-ADD0-4BA9-84AD-A8706E099658}">
      <dgm:prSet custT="1"/>
      <dgm:spPr/>
      <dgm:t>
        <a:bodyPr/>
        <a:lstStyle/>
        <a:p>
          <a:pPr>
            <a:lnSpc>
              <a:spcPct val="100000"/>
            </a:lnSpc>
          </a:pPr>
          <a:r>
            <a:rPr lang="en-US" sz="1800">
              <a:latin typeface="+mj-lt"/>
            </a:rPr>
            <a:t>Behavioral health means mental health, addictive disorders and life stressors and crises.</a:t>
          </a:r>
        </a:p>
      </dgm:t>
    </dgm:pt>
    <dgm:pt modelId="{01DF493F-504A-4D2F-91FF-2F2BD227C279}" type="parTrans" cxnId="{81BCA50F-7345-4DF8-93B5-60FA31B1A1B4}">
      <dgm:prSet/>
      <dgm:spPr/>
      <dgm:t>
        <a:bodyPr/>
        <a:lstStyle/>
        <a:p>
          <a:endParaRPr lang="en-US"/>
        </a:p>
      </dgm:t>
    </dgm:pt>
    <dgm:pt modelId="{92032D23-0A34-48D7-82B3-46BD8ABC2669}" type="sibTrans" cxnId="{81BCA50F-7345-4DF8-93B5-60FA31B1A1B4}">
      <dgm:prSet/>
      <dgm:spPr/>
      <dgm:t>
        <a:bodyPr/>
        <a:lstStyle/>
        <a:p>
          <a:endParaRPr lang="en-US"/>
        </a:p>
      </dgm:t>
    </dgm:pt>
    <dgm:pt modelId="{3F7EF35D-9581-4652-B90A-C2550E828A3A}">
      <dgm:prSet custT="1"/>
      <dgm:spPr/>
      <dgm:t>
        <a:bodyPr/>
        <a:lstStyle/>
        <a:p>
          <a:pPr>
            <a:lnSpc>
              <a:spcPct val="100000"/>
            </a:lnSpc>
          </a:pPr>
          <a:r>
            <a:rPr lang="en-US" sz="1800">
              <a:latin typeface="+mj-lt"/>
            </a:rPr>
            <a:t>Behavioral health disorders are common and treatable. </a:t>
          </a:r>
        </a:p>
      </dgm:t>
    </dgm:pt>
    <dgm:pt modelId="{90C055A4-AA6F-4F9E-8F46-3120640060BF}" type="parTrans" cxnId="{0D9D3D4B-53F5-4756-83B3-FB74540DF593}">
      <dgm:prSet/>
      <dgm:spPr/>
      <dgm:t>
        <a:bodyPr/>
        <a:lstStyle/>
        <a:p>
          <a:endParaRPr lang="en-US"/>
        </a:p>
      </dgm:t>
    </dgm:pt>
    <dgm:pt modelId="{63C97128-5BE1-4A4B-8A5C-F5021E0CEB5B}" type="sibTrans" cxnId="{0D9D3D4B-53F5-4756-83B3-FB74540DF593}">
      <dgm:prSet/>
      <dgm:spPr/>
      <dgm:t>
        <a:bodyPr/>
        <a:lstStyle/>
        <a:p>
          <a:endParaRPr lang="en-US"/>
        </a:p>
      </dgm:t>
    </dgm:pt>
    <dgm:pt modelId="{46A20A58-6730-4AB1-915E-EE6468B2511C}">
      <dgm:prSet custT="1"/>
      <dgm:spPr/>
      <dgm:t>
        <a:bodyPr/>
        <a:lstStyle/>
        <a:p>
          <a:pPr>
            <a:lnSpc>
              <a:spcPct val="100000"/>
            </a:lnSpc>
          </a:pPr>
          <a:r>
            <a:rPr lang="en-US" sz="1800">
              <a:latin typeface="+mj-lt"/>
            </a:rPr>
            <a:t>Behavioral health care refers to a full spectrum of prevention, early intervention, treatment, recovery support and crisis care.</a:t>
          </a:r>
        </a:p>
      </dgm:t>
    </dgm:pt>
    <dgm:pt modelId="{C5145B9E-96B9-499B-BA42-FCD6F191A968}" type="parTrans" cxnId="{E5835361-0E90-4D87-BE5F-D2EF04F55D5B}">
      <dgm:prSet/>
      <dgm:spPr/>
      <dgm:t>
        <a:bodyPr/>
        <a:lstStyle/>
        <a:p>
          <a:endParaRPr lang="en-US"/>
        </a:p>
      </dgm:t>
    </dgm:pt>
    <dgm:pt modelId="{B04BDDFF-F74B-455D-A8C4-4B14D37003A1}" type="sibTrans" cxnId="{E5835361-0E90-4D87-BE5F-D2EF04F55D5B}">
      <dgm:prSet/>
      <dgm:spPr/>
      <dgm:t>
        <a:bodyPr/>
        <a:lstStyle/>
        <a:p>
          <a:endParaRPr lang="en-US"/>
        </a:p>
      </dgm:t>
    </dgm:pt>
    <dgm:pt modelId="{1173024F-D51A-4754-9701-8F88D11FB838}" type="pres">
      <dgm:prSet presAssocID="{E642EDFF-CE75-4B6C-9958-81BA128E1744}" presName="root" presStyleCnt="0">
        <dgm:presLayoutVars>
          <dgm:dir/>
          <dgm:resizeHandles val="exact"/>
        </dgm:presLayoutVars>
      </dgm:prSet>
      <dgm:spPr/>
    </dgm:pt>
    <dgm:pt modelId="{EBC01027-A99F-4EFA-832C-DEBA1F90ABF8}" type="pres">
      <dgm:prSet presAssocID="{831B2B88-ADD0-4BA9-84AD-A8706E099658}" presName="compNode" presStyleCnt="0"/>
      <dgm:spPr/>
    </dgm:pt>
    <dgm:pt modelId="{5E559B88-BC61-490D-8F38-0E65D6583D4B}" type="pres">
      <dgm:prSet presAssocID="{831B2B88-ADD0-4BA9-84AD-A8706E099658}" presName="bgRect" presStyleLbl="bgShp" presStyleIdx="0" presStyleCnt="3"/>
      <dgm:spPr>
        <a:solidFill>
          <a:schemeClr val="bg1">
            <a:lumMod val="95000"/>
          </a:schemeClr>
        </a:solidFill>
        <a:ln>
          <a:solidFill>
            <a:schemeClr val="accent2">
              <a:lumMod val="75000"/>
            </a:schemeClr>
          </a:solid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D2089376-EFDD-48B7-9C07-F4D8AB8BF736}" type="pres">
      <dgm:prSet presAssocID="{831B2B88-ADD0-4BA9-84AD-A8706E09965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5F39358-DA3F-4963-A4CF-49E38BE09C05}" type="pres">
      <dgm:prSet presAssocID="{831B2B88-ADD0-4BA9-84AD-A8706E099658}" presName="spaceRect" presStyleCnt="0"/>
      <dgm:spPr/>
    </dgm:pt>
    <dgm:pt modelId="{218F85F1-1390-4FAB-8065-14EA2B537ACA}" type="pres">
      <dgm:prSet presAssocID="{831B2B88-ADD0-4BA9-84AD-A8706E099658}" presName="parTx" presStyleLbl="revTx" presStyleIdx="0" presStyleCnt="3">
        <dgm:presLayoutVars>
          <dgm:chMax val="0"/>
          <dgm:chPref val="0"/>
        </dgm:presLayoutVars>
      </dgm:prSet>
      <dgm:spPr/>
    </dgm:pt>
    <dgm:pt modelId="{9C9A15CD-FF83-4C72-82C8-19F8740F6032}" type="pres">
      <dgm:prSet presAssocID="{92032D23-0A34-48D7-82B3-46BD8ABC2669}" presName="sibTrans" presStyleCnt="0"/>
      <dgm:spPr/>
    </dgm:pt>
    <dgm:pt modelId="{35C9D921-D260-44BC-97B0-66E269385FEA}" type="pres">
      <dgm:prSet presAssocID="{3F7EF35D-9581-4652-B90A-C2550E828A3A}" presName="compNode" presStyleCnt="0"/>
      <dgm:spPr/>
    </dgm:pt>
    <dgm:pt modelId="{3C26AD26-B673-415C-A327-41AD02225F49}" type="pres">
      <dgm:prSet presAssocID="{3F7EF35D-9581-4652-B90A-C2550E828A3A}" presName="bgRect" presStyleLbl="bgShp" presStyleIdx="1" presStyleCnt="3"/>
      <dgm:spPr>
        <a:solidFill>
          <a:schemeClr val="bg1">
            <a:lumMod val="95000"/>
          </a:schemeClr>
        </a:solidFill>
        <a:ln>
          <a:solidFill>
            <a:schemeClr val="accent3"/>
          </a:solid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BC8DA765-A8AF-472F-A79D-9D55462631C7}" type="pres">
      <dgm:prSet presAssocID="{3F7EF35D-9581-4652-B90A-C2550E828A3A}"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C0B572E7-E837-40A3-B6E1-85C0446863C9}" type="pres">
      <dgm:prSet presAssocID="{3F7EF35D-9581-4652-B90A-C2550E828A3A}" presName="spaceRect" presStyleCnt="0"/>
      <dgm:spPr/>
    </dgm:pt>
    <dgm:pt modelId="{EC29847E-01E6-44B8-8714-AD872DB25EBE}" type="pres">
      <dgm:prSet presAssocID="{3F7EF35D-9581-4652-B90A-C2550E828A3A}" presName="parTx" presStyleLbl="revTx" presStyleIdx="1" presStyleCnt="3">
        <dgm:presLayoutVars>
          <dgm:chMax val="0"/>
          <dgm:chPref val="0"/>
        </dgm:presLayoutVars>
      </dgm:prSet>
      <dgm:spPr/>
    </dgm:pt>
    <dgm:pt modelId="{D61CD5B9-F3BB-479F-ACA4-B61E47ED7EF0}" type="pres">
      <dgm:prSet presAssocID="{63C97128-5BE1-4A4B-8A5C-F5021E0CEB5B}" presName="sibTrans" presStyleCnt="0"/>
      <dgm:spPr/>
    </dgm:pt>
    <dgm:pt modelId="{1193761C-7F51-43D7-8B2F-2E8F83978B2A}" type="pres">
      <dgm:prSet presAssocID="{46A20A58-6730-4AB1-915E-EE6468B2511C}" presName="compNode" presStyleCnt="0"/>
      <dgm:spPr/>
    </dgm:pt>
    <dgm:pt modelId="{B036F6D9-C67B-4AF7-957B-AAE8ACC74FD3}" type="pres">
      <dgm:prSet presAssocID="{46A20A58-6730-4AB1-915E-EE6468B2511C}" presName="bgRect" presStyleLbl="bgShp" presStyleIdx="2" presStyleCnt="3"/>
      <dgm:spPr>
        <a:solidFill>
          <a:schemeClr val="bg1">
            <a:lumMod val="95000"/>
          </a:schemeClr>
        </a:solidFill>
        <a:ln>
          <a:solidFill>
            <a:schemeClr val="accent4"/>
          </a:solid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E3B78EE-AB44-4872-89A0-10C7EAD97FBF}" type="pres">
      <dgm:prSet presAssocID="{46A20A58-6730-4AB1-915E-EE6468B2511C}"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9DD7142E-D0BF-46B9-A46C-68709D655027}" type="pres">
      <dgm:prSet presAssocID="{46A20A58-6730-4AB1-915E-EE6468B2511C}" presName="spaceRect" presStyleCnt="0"/>
      <dgm:spPr/>
    </dgm:pt>
    <dgm:pt modelId="{7E7EF5C1-D0DA-4E21-9E74-48CFF8662895}" type="pres">
      <dgm:prSet presAssocID="{46A20A58-6730-4AB1-915E-EE6468B2511C}" presName="parTx" presStyleLbl="revTx" presStyleIdx="2" presStyleCnt="3">
        <dgm:presLayoutVars>
          <dgm:chMax val="0"/>
          <dgm:chPref val="0"/>
        </dgm:presLayoutVars>
      </dgm:prSet>
      <dgm:spPr/>
    </dgm:pt>
  </dgm:ptLst>
  <dgm:cxnLst>
    <dgm:cxn modelId="{81BCA50F-7345-4DF8-93B5-60FA31B1A1B4}" srcId="{E642EDFF-CE75-4B6C-9958-81BA128E1744}" destId="{831B2B88-ADD0-4BA9-84AD-A8706E099658}" srcOrd="0" destOrd="0" parTransId="{01DF493F-504A-4D2F-91FF-2F2BD227C279}" sibTransId="{92032D23-0A34-48D7-82B3-46BD8ABC2669}"/>
    <dgm:cxn modelId="{B7567E34-D055-4503-B891-D8166ED8313A}" type="presOf" srcId="{3F7EF35D-9581-4652-B90A-C2550E828A3A}" destId="{EC29847E-01E6-44B8-8714-AD872DB25EBE}" srcOrd="0" destOrd="0" presId="urn:microsoft.com/office/officeart/2018/2/layout/IconVerticalSolidList"/>
    <dgm:cxn modelId="{E5835361-0E90-4D87-BE5F-D2EF04F55D5B}" srcId="{E642EDFF-CE75-4B6C-9958-81BA128E1744}" destId="{46A20A58-6730-4AB1-915E-EE6468B2511C}" srcOrd="2" destOrd="0" parTransId="{C5145B9E-96B9-499B-BA42-FCD6F191A968}" sibTransId="{B04BDDFF-F74B-455D-A8C4-4B14D37003A1}"/>
    <dgm:cxn modelId="{0D9D3D4B-53F5-4756-83B3-FB74540DF593}" srcId="{E642EDFF-CE75-4B6C-9958-81BA128E1744}" destId="{3F7EF35D-9581-4652-B90A-C2550E828A3A}" srcOrd="1" destOrd="0" parTransId="{90C055A4-AA6F-4F9E-8F46-3120640060BF}" sibTransId="{63C97128-5BE1-4A4B-8A5C-F5021E0CEB5B}"/>
    <dgm:cxn modelId="{2AC95558-4734-4A67-A61D-E0866CA5EAFC}" type="presOf" srcId="{831B2B88-ADD0-4BA9-84AD-A8706E099658}" destId="{218F85F1-1390-4FAB-8065-14EA2B537ACA}" srcOrd="0" destOrd="0" presId="urn:microsoft.com/office/officeart/2018/2/layout/IconVerticalSolidList"/>
    <dgm:cxn modelId="{6168A67C-1899-46C6-AEA0-662175CEED89}" type="presOf" srcId="{E642EDFF-CE75-4B6C-9958-81BA128E1744}" destId="{1173024F-D51A-4754-9701-8F88D11FB838}" srcOrd="0" destOrd="0" presId="urn:microsoft.com/office/officeart/2018/2/layout/IconVerticalSolidList"/>
    <dgm:cxn modelId="{DA6AEF81-198B-4C8C-B6B2-CDC8F6499DC2}" type="presOf" srcId="{46A20A58-6730-4AB1-915E-EE6468B2511C}" destId="{7E7EF5C1-D0DA-4E21-9E74-48CFF8662895}" srcOrd="0" destOrd="0" presId="urn:microsoft.com/office/officeart/2018/2/layout/IconVerticalSolidList"/>
    <dgm:cxn modelId="{10DC7A93-FF32-45BF-9899-CAEDB27F6EBA}" type="presParOf" srcId="{1173024F-D51A-4754-9701-8F88D11FB838}" destId="{EBC01027-A99F-4EFA-832C-DEBA1F90ABF8}" srcOrd="0" destOrd="0" presId="urn:microsoft.com/office/officeart/2018/2/layout/IconVerticalSolidList"/>
    <dgm:cxn modelId="{A88562F7-98BC-479C-9B4F-8F57B6C4D544}" type="presParOf" srcId="{EBC01027-A99F-4EFA-832C-DEBA1F90ABF8}" destId="{5E559B88-BC61-490D-8F38-0E65D6583D4B}" srcOrd="0" destOrd="0" presId="urn:microsoft.com/office/officeart/2018/2/layout/IconVerticalSolidList"/>
    <dgm:cxn modelId="{2DF37771-64FD-4CC2-A2B2-14E5EEBB65BC}" type="presParOf" srcId="{EBC01027-A99F-4EFA-832C-DEBA1F90ABF8}" destId="{D2089376-EFDD-48B7-9C07-F4D8AB8BF736}" srcOrd="1" destOrd="0" presId="urn:microsoft.com/office/officeart/2018/2/layout/IconVerticalSolidList"/>
    <dgm:cxn modelId="{66F82488-30D9-42A4-846E-8F3041F0EBFB}" type="presParOf" srcId="{EBC01027-A99F-4EFA-832C-DEBA1F90ABF8}" destId="{75F39358-DA3F-4963-A4CF-49E38BE09C05}" srcOrd="2" destOrd="0" presId="urn:microsoft.com/office/officeart/2018/2/layout/IconVerticalSolidList"/>
    <dgm:cxn modelId="{7B8709A6-7033-49F5-8DFC-D5D7C48BF8AD}" type="presParOf" srcId="{EBC01027-A99F-4EFA-832C-DEBA1F90ABF8}" destId="{218F85F1-1390-4FAB-8065-14EA2B537ACA}" srcOrd="3" destOrd="0" presId="urn:microsoft.com/office/officeart/2018/2/layout/IconVerticalSolidList"/>
    <dgm:cxn modelId="{04322B2C-0FB3-4B4A-AF75-700441032CE4}" type="presParOf" srcId="{1173024F-D51A-4754-9701-8F88D11FB838}" destId="{9C9A15CD-FF83-4C72-82C8-19F8740F6032}" srcOrd="1" destOrd="0" presId="urn:microsoft.com/office/officeart/2018/2/layout/IconVerticalSolidList"/>
    <dgm:cxn modelId="{7C6F0874-0F44-4299-A9FC-A03DD11303FE}" type="presParOf" srcId="{1173024F-D51A-4754-9701-8F88D11FB838}" destId="{35C9D921-D260-44BC-97B0-66E269385FEA}" srcOrd="2" destOrd="0" presId="urn:microsoft.com/office/officeart/2018/2/layout/IconVerticalSolidList"/>
    <dgm:cxn modelId="{6F40C1A8-5246-4305-80DB-380F1096EBD1}" type="presParOf" srcId="{35C9D921-D260-44BC-97B0-66E269385FEA}" destId="{3C26AD26-B673-415C-A327-41AD02225F49}" srcOrd="0" destOrd="0" presId="urn:microsoft.com/office/officeart/2018/2/layout/IconVerticalSolidList"/>
    <dgm:cxn modelId="{1B5E5E6C-8D2C-4288-B429-363983F24198}" type="presParOf" srcId="{35C9D921-D260-44BC-97B0-66E269385FEA}" destId="{BC8DA765-A8AF-472F-A79D-9D55462631C7}" srcOrd="1" destOrd="0" presId="urn:microsoft.com/office/officeart/2018/2/layout/IconVerticalSolidList"/>
    <dgm:cxn modelId="{CC430B5D-FCF9-4E5F-8DBD-82EFF0E3AC94}" type="presParOf" srcId="{35C9D921-D260-44BC-97B0-66E269385FEA}" destId="{C0B572E7-E837-40A3-B6E1-85C0446863C9}" srcOrd="2" destOrd="0" presId="urn:microsoft.com/office/officeart/2018/2/layout/IconVerticalSolidList"/>
    <dgm:cxn modelId="{4B529659-67D9-4CEF-9AFA-7D8ECC45565C}" type="presParOf" srcId="{35C9D921-D260-44BC-97B0-66E269385FEA}" destId="{EC29847E-01E6-44B8-8714-AD872DB25EBE}" srcOrd="3" destOrd="0" presId="urn:microsoft.com/office/officeart/2018/2/layout/IconVerticalSolidList"/>
    <dgm:cxn modelId="{5B1C3017-1C0F-4925-A086-9971E3AB0430}" type="presParOf" srcId="{1173024F-D51A-4754-9701-8F88D11FB838}" destId="{D61CD5B9-F3BB-479F-ACA4-B61E47ED7EF0}" srcOrd="3" destOrd="0" presId="urn:microsoft.com/office/officeart/2018/2/layout/IconVerticalSolidList"/>
    <dgm:cxn modelId="{CD7BE01B-FB6F-4BB9-A6E3-98A8E58A5B6D}" type="presParOf" srcId="{1173024F-D51A-4754-9701-8F88D11FB838}" destId="{1193761C-7F51-43D7-8B2F-2E8F83978B2A}" srcOrd="4" destOrd="0" presId="urn:microsoft.com/office/officeart/2018/2/layout/IconVerticalSolidList"/>
    <dgm:cxn modelId="{CA42D3B2-2F72-4FA8-9247-CE00EE53F172}" type="presParOf" srcId="{1193761C-7F51-43D7-8B2F-2E8F83978B2A}" destId="{B036F6D9-C67B-4AF7-957B-AAE8ACC74FD3}" srcOrd="0" destOrd="0" presId="urn:microsoft.com/office/officeart/2018/2/layout/IconVerticalSolidList"/>
    <dgm:cxn modelId="{4C2DE1FB-A8C0-42EC-A52A-9E71BC91FCD9}" type="presParOf" srcId="{1193761C-7F51-43D7-8B2F-2E8F83978B2A}" destId="{FE3B78EE-AB44-4872-89A0-10C7EAD97FBF}" srcOrd="1" destOrd="0" presId="urn:microsoft.com/office/officeart/2018/2/layout/IconVerticalSolidList"/>
    <dgm:cxn modelId="{6FCEC0E8-B5F9-4FF4-B5FA-54B8B6C3E4D8}" type="presParOf" srcId="{1193761C-7F51-43D7-8B2F-2E8F83978B2A}" destId="{9DD7142E-D0BF-46B9-A46C-68709D655027}" srcOrd="2" destOrd="0" presId="urn:microsoft.com/office/officeart/2018/2/layout/IconVerticalSolidList"/>
    <dgm:cxn modelId="{93B18594-B68D-42C0-BC09-5E9F3305B558}" type="presParOf" srcId="{1193761C-7F51-43D7-8B2F-2E8F83978B2A}" destId="{7E7EF5C1-D0DA-4E21-9E74-48CFF866289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D6530C-9358-4749-B1C6-3BCD4DD639AC}" type="doc">
      <dgm:prSet loTypeId="urn:microsoft.com/office/officeart/2008/layout/LinedList" loCatId="list" qsTypeId="urn:microsoft.com/office/officeart/2005/8/quickstyle/simple5" qsCatId="simple" csTypeId="urn:microsoft.com/office/officeart/2005/8/colors/accent2_2" csCatId="accent2"/>
      <dgm:spPr/>
      <dgm:t>
        <a:bodyPr/>
        <a:lstStyle/>
        <a:p>
          <a:endParaRPr lang="en-US"/>
        </a:p>
      </dgm:t>
    </dgm:pt>
    <dgm:pt modelId="{96ED359D-615D-4098-99C0-591706BCDBBF}">
      <dgm:prSet custT="1"/>
      <dgm:spPr/>
      <dgm:t>
        <a:bodyPr/>
        <a:lstStyle/>
        <a:p>
          <a:r>
            <a:rPr lang="en-US" sz="1800" baseline="0"/>
            <a:t>What </a:t>
          </a:r>
          <a:r>
            <a:rPr lang="en-US" sz="1800"/>
            <a:t>is a District</a:t>
          </a:r>
          <a:r>
            <a:rPr lang="en-US" sz="1800" baseline="0"/>
            <a:t> Advisory </a:t>
          </a:r>
          <a:r>
            <a:rPr lang="en-US" sz="1800"/>
            <a:t>Council</a:t>
          </a:r>
          <a:r>
            <a:rPr lang="en-US" sz="1800" baseline="0"/>
            <a:t>?</a:t>
          </a:r>
          <a:endParaRPr lang="en-US" sz="1800"/>
        </a:p>
      </dgm:t>
    </dgm:pt>
    <dgm:pt modelId="{B361152B-F2D4-40A3-85E5-D0B32A6333E0}" type="parTrans" cxnId="{6F430E19-3547-43E3-8372-0656268D866F}">
      <dgm:prSet/>
      <dgm:spPr/>
      <dgm:t>
        <a:bodyPr/>
        <a:lstStyle/>
        <a:p>
          <a:endParaRPr lang="en-US" sz="1800"/>
        </a:p>
      </dgm:t>
    </dgm:pt>
    <dgm:pt modelId="{53C64629-E2CD-4BB7-877E-150A82C50480}" type="sibTrans" cxnId="{6F430E19-3547-43E3-8372-0656268D866F}">
      <dgm:prSet/>
      <dgm:spPr/>
      <dgm:t>
        <a:bodyPr/>
        <a:lstStyle/>
        <a:p>
          <a:endParaRPr lang="en-US" sz="1800"/>
        </a:p>
      </dgm:t>
    </dgm:pt>
    <dgm:pt modelId="{59D30CFE-C565-4CBF-8A0D-94CF1C5C6148}">
      <dgm:prSet custT="1"/>
      <dgm:spPr/>
      <dgm:t>
        <a:bodyPr/>
        <a:lstStyle/>
        <a:p>
          <a:r>
            <a:rPr lang="en-US" sz="1800"/>
            <a:t>Who serves on the </a:t>
          </a:r>
          <a:r>
            <a:rPr lang="en-US" sz="1800">
              <a:latin typeface="+mj-lt"/>
            </a:rPr>
            <a:t>District</a:t>
          </a:r>
          <a:r>
            <a:rPr lang="en-US" sz="1800"/>
            <a:t> Advisory Councils?</a:t>
          </a:r>
        </a:p>
      </dgm:t>
    </dgm:pt>
    <dgm:pt modelId="{BA3F1754-B4C5-4512-BC99-733C30815CA0}" type="parTrans" cxnId="{2857EA24-7D7F-4B6E-9ADD-BF117C6722B3}">
      <dgm:prSet/>
      <dgm:spPr/>
      <dgm:t>
        <a:bodyPr/>
        <a:lstStyle/>
        <a:p>
          <a:endParaRPr lang="en-US" sz="1800"/>
        </a:p>
      </dgm:t>
    </dgm:pt>
    <dgm:pt modelId="{8C385984-B387-4572-96B7-E3CA56E2616F}" type="sibTrans" cxnId="{2857EA24-7D7F-4B6E-9ADD-BF117C6722B3}">
      <dgm:prSet/>
      <dgm:spPr/>
      <dgm:t>
        <a:bodyPr/>
        <a:lstStyle/>
        <a:p>
          <a:endParaRPr lang="en-US" sz="1800"/>
        </a:p>
      </dgm:t>
    </dgm:pt>
    <dgm:pt modelId="{91194BBD-C8A3-4FC3-974D-8BE245DD7825}">
      <dgm:prSet custT="1"/>
      <dgm:spPr/>
      <dgm:t>
        <a:bodyPr/>
        <a:lstStyle/>
        <a:p>
          <a:r>
            <a:rPr lang="en-US" sz="1800"/>
            <a:t>What are their responsibilities?</a:t>
          </a:r>
        </a:p>
      </dgm:t>
    </dgm:pt>
    <dgm:pt modelId="{1958A8A1-1AB9-4041-8613-51FD906523C9}" type="parTrans" cxnId="{0F09B6B1-3DBC-47DE-8DDE-BA30FD23E1FE}">
      <dgm:prSet/>
      <dgm:spPr/>
      <dgm:t>
        <a:bodyPr/>
        <a:lstStyle/>
        <a:p>
          <a:endParaRPr lang="en-US" sz="1800"/>
        </a:p>
      </dgm:t>
    </dgm:pt>
    <dgm:pt modelId="{7A7038DB-868E-4B63-9942-5D8EE8833E05}" type="sibTrans" cxnId="{0F09B6B1-3DBC-47DE-8DDE-BA30FD23E1FE}">
      <dgm:prSet/>
      <dgm:spPr/>
      <dgm:t>
        <a:bodyPr/>
        <a:lstStyle/>
        <a:p>
          <a:endParaRPr lang="en-US" sz="1800"/>
        </a:p>
      </dgm:t>
    </dgm:pt>
    <dgm:pt modelId="{D54E1AC0-B8D2-402A-87BE-1DF050BCBA64}">
      <dgm:prSet custT="1"/>
      <dgm:spPr/>
      <dgm:t>
        <a:bodyPr/>
        <a:lstStyle/>
        <a:p>
          <a:r>
            <a:rPr lang="en-US" sz="1800"/>
            <a:t>When do District Advisory Councils meet?</a:t>
          </a:r>
        </a:p>
      </dgm:t>
    </dgm:pt>
    <dgm:pt modelId="{51F322CE-7868-4A55-B4EB-90B8ECC460B7}" type="parTrans" cxnId="{D02481A8-B96B-4B3B-97AA-99BCE41D1A88}">
      <dgm:prSet/>
      <dgm:spPr/>
      <dgm:t>
        <a:bodyPr/>
        <a:lstStyle/>
        <a:p>
          <a:endParaRPr lang="en-US" sz="1800"/>
        </a:p>
      </dgm:t>
    </dgm:pt>
    <dgm:pt modelId="{3DC26434-DF0A-43B4-B845-A7663AB199D9}" type="sibTrans" cxnId="{D02481A8-B96B-4B3B-97AA-99BCE41D1A88}">
      <dgm:prSet/>
      <dgm:spPr/>
      <dgm:t>
        <a:bodyPr/>
        <a:lstStyle/>
        <a:p>
          <a:endParaRPr lang="en-US" sz="1800"/>
        </a:p>
      </dgm:t>
    </dgm:pt>
    <dgm:pt modelId="{4759E231-4DEA-422B-B793-9BFCBF214FA4}">
      <dgm:prSet custT="1"/>
      <dgm:spPr/>
      <dgm:t>
        <a:bodyPr/>
        <a:lstStyle/>
        <a:p>
          <a:r>
            <a:rPr lang="en-US" sz="1800"/>
            <a:t>How can I learn more about my District Advisory Council?</a:t>
          </a:r>
        </a:p>
      </dgm:t>
    </dgm:pt>
    <dgm:pt modelId="{BE3D0E3C-DAA1-4C74-8E0F-EAD832B608BD}" type="parTrans" cxnId="{5079BAA3-E901-4605-AFE3-81FCAB75FD04}">
      <dgm:prSet/>
      <dgm:spPr/>
      <dgm:t>
        <a:bodyPr/>
        <a:lstStyle/>
        <a:p>
          <a:endParaRPr lang="en-US" sz="1800"/>
        </a:p>
      </dgm:t>
    </dgm:pt>
    <dgm:pt modelId="{E7F9FAEA-B86E-4CD9-9AE2-5D20BB1DE203}" type="sibTrans" cxnId="{5079BAA3-E901-4605-AFE3-81FCAB75FD04}">
      <dgm:prSet/>
      <dgm:spPr/>
      <dgm:t>
        <a:bodyPr/>
        <a:lstStyle/>
        <a:p>
          <a:endParaRPr lang="en-US" sz="1800"/>
        </a:p>
      </dgm:t>
    </dgm:pt>
    <dgm:pt modelId="{E9A87E8C-9F58-46C5-8023-0D7FF13CE9E1}">
      <dgm:prSet custT="1"/>
      <dgm:spPr/>
      <dgm:t>
        <a:bodyPr/>
        <a:lstStyle/>
        <a:p>
          <a:r>
            <a:rPr lang="en-US" sz="1800">
              <a:hlinkClick xmlns:r="http://schemas.openxmlformats.org/officeDocument/2006/relationships" r:id="rId1"/>
            </a:rPr>
            <a:t>https://www.iowapca.org/district-advisory-councils</a:t>
          </a:r>
          <a:r>
            <a:rPr lang="en-US" sz="1800"/>
            <a:t> </a:t>
          </a:r>
        </a:p>
      </dgm:t>
    </dgm:pt>
    <dgm:pt modelId="{0D2872A7-28E0-4928-9F33-3832A5A812AC}" type="parTrans" cxnId="{E876F5FB-C81C-4C58-BC4A-6772E74AF7F6}">
      <dgm:prSet/>
      <dgm:spPr/>
      <dgm:t>
        <a:bodyPr/>
        <a:lstStyle/>
        <a:p>
          <a:endParaRPr lang="en-US" sz="1800"/>
        </a:p>
      </dgm:t>
    </dgm:pt>
    <dgm:pt modelId="{1DB4390E-95AF-487A-969A-59BE2CB9A598}" type="sibTrans" cxnId="{E876F5FB-C81C-4C58-BC4A-6772E74AF7F6}">
      <dgm:prSet/>
      <dgm:spPr/>
      <dgm:t>
        <a:bodyPr/>
        <a:lstStyle/>
        <a:p>
          <a:endParaRPr lang="en-US" sz="1800"/>
        </a:p>
      </dgm:t>
    </dgm:pt>
    <dgm:pt modelId="{F7D049F2-0989-4BC5-9A96-7CF989A6DB80}" type="pres">
      <dgm:prSet presAssocID="{85D6530C-9358-4749-B1C6-3BCD4DD639AC}" presName="vert0" presStyleCnt="0">
        <dgm:presLayoutVars>
          <dgm:dir/>
          <dgm:animOne val="branch"/>
          <dgm:animLvl val="lvl"/>
        </dgm:presLayoutVars>
      </dgm:prSet>
      <dgm:spPr/>
    </dgm:pt>
    <dgm:pt modelId="{B77FF6FA-9FAE-4658-A6D8-CA2D7B31FA17}" type="pres">
      <dgm:prSet presAssocID="{96ED359D-615D-4098-99C0-591706BCDBBF}" presName="thickLine" presStyleLbl="alignNode1" presStyleIdx="0" presStyleCnt="6"/>
      <dgm:spPr/>
    </dgm:pt>
    <dgm:pt modelId="{ABF7BA43-B33C-4D8F-8B09-4E29771109EA}" type="pres">
      <dgm:prSet presAssocID="{96ED359D-615D-4098-99C0-591706BCDBBF}" presName="horz1" presStyleCnt="0"/>
      <dgm:spPr/>
    </dgm:pt>
    <dgm:pt modelId="{E6AF0756-C017-4D08-BCA9-D9B547144997}" type="pres">
      <dgm:prSet presAssocID="{96ED359D-615D-4098-99C0-591706BCDBBF}" presName="tx1" presStyleLbl="revTx" presStyleIdx="0" presStyleCnt="6"/>
      <dgm:spPr/>
    </dgm:pt>
    <dgm:pt modelId="{736848B6-91EE-46E2-8991-F7DE26EF9D95}" type="pres">
      <dgm:prSet presAssocID="{96ED359D-615D-4098-99C0-591706BCDBBF}" presName="vert1" presStyleCnt="0"/>
      <dgm:spPr/>
    </dgm:pt>
    <dgm:pt modelId="{53767472-5593-4128-B53C-7C790E2B9A5A}" type="pres">
      <dgm:prSet presAssocID="{59D30CFE-C565-4CBF-8A0D-94CF1C5C6148}" presName="thickLine" presStyleLbl="alignNode1" presStyleIdx="1" presStyleCnt="6"/>
      <dgm:spPr/>
    </dgm:pt>
    <dgm:pt modelId="{0A41097D-D96A-4495-9A1D-F46ED7EED3A9}" type="pres">
      <dgm:prSet presAssocID="{59D30CFE-C565-4CBF-8A0D-94CF1C5C6148}" presName="horz1" presStyleCnt="0"/>
      <dgm:spPr/>
    </dgm:pt>
    <dgm:pt modelId="{083B52B6-878F-4A83-81FB-F5F9412D54DD}" type="pres">
      <dgm:prSet presAssocID="{59D30CFE-C565-4CBF-8A0D-94CF1C5C6148}" presName="tx1" presStyleLbl="revTx" presStyleIdx="1" presStyleCnt="6"/>
      <dgm:spPr/>
    </dgm:pt>
    <dgm:pt modelId="{1FC8FA0B-3A6B-4FF4-B2FA-B1E4AF623B96}" type="pres">
      <dgm:prSet presAssocID="{59D30CFE-C565-4CBF-8A0D-94CF1C5C6148}" presName="vert1" presStyleCnt="0"/>
      <dgm:spPr/>
    </dgm:pt>
    <dgm:pt modelId="{38BD51C9-2F2D-4913-8247-5C9CB762FD34}" type="pres">
      <dgm:prSet presAssocID="{91194BBD-C8A3-4FC3-974D-8BE245DD7825}" presName="thickLine" presStyleLbl="alignNode1" presStyleIdx="2" presStyleCnt="6"/>
      <dgm:spPr/>
    </dgm:pt>
    <dgm:pt modelId="{C2A8090A-AD98-4557-8677-7D4F6BB2E4CC}" type="pres">
      <dgm:prSet presAssocID="{91194BBD-C8A3-4FC3-974D-8BE245DD7825}" presName="horz1" presStyleCnt="0"/>
      <dgm:spPr/>
    </dgm:pt>
    <dgm:pt modelId="{3E880D69-438F-403B-A7C7-AAA0885A2139}" type="pres">
      <dgm:prSet presAssocID="{91194BBD-C8A3-4FC3-974D-8BE245DD7825}" presName="tx1" presStyleLbl="revTx" presStyleIdx="2" presStyleCnt="6"/>
      <dgm:spPr/>
    </dgm:pt>
    <dgm:pt modelId="{0B0587B2-28E3-4654-B923-E6F0C6DBC4E6}" type="pres">
      <dgm:prSet presAssocID="{91194BBD-C8A3-4FC3-974D-8BE245DD7825}" presName="vert1" presStyleCnt="0"/>
      <dgm:spPr/>
    </dgm:pt>
    <dgm:pt modelId="{525C8040-0566-459B-AACC-2892DE330CEE}" type="pres">
      <dgm:prSet presAssocID="{D54E1AC0-B8D2-402A-87BE-1DF050BCBA64}" presName="thickLine" presStyleLbl="alignNode1" presStyleIdx="3" presStyleCnt="6"/>
      <dgm:spPr/>
    </dgm:pt>
    <dgm:pt modelId="{FFF2FF19-9B71-47E0-B5A7-334326AD9546}" type="pres">
      <dgm:prSet presAssocID="{D54E1AC0-B8D2-402A-87BE-1DF050BCBA64}" presName="horz1" presStyleCnt="0"/>
      <dgm:spPr/>
    </dgm:pt>
    <dgm:pt modelId="{2DF9F1B0-8D70-4008-9837-23095544BCE9}" type="pres">
      <dgm:prSet presAssocID="{D54E1AC0-B8D2-402A-87BE-1DF050BCBA64}" presName="tx1" presStyleLbl="revTx" presStyleIdx="3" presStyleCnt="6"/>
      <dgm:spPr/>
    </dgm:pt>
    <dgm:pt modelId="{182C0F05-A3C1-4BEC-98DC-0615F0D87A84}" type="pres">
      <dgm:prSet presAssocID="{D54E1AC0-B8D2-402A-87BE-1DF050BCBA64}" presName="vert1" presStyleCnt="0"/>
      <dgm:spPr/>
    </dgm:pt>
    <dgm:pt modelId="{7CFEC1B1-8667-4E0F-9916-EFF032B2B209}" type="pres">
      <dgm:prSet presAssocID="{4759E231-4DEA-422B-B793-9BFCBF214FA4}" presName="thickLine" presStyleLbl="alignNode1" presStyleIdx="4" presStyleCnt="6"/>
      <dgm:spPr/>
    </dgm:pt>
    <dgm:pt modelId="{36523A87-0D7F-4E82-A549-E2AC8A417371}" type="pres">
      <dgm:prSet presAssocID="{4759E231-4DEA-422B-B793-9BFCBF214FA4}" presName="horz1" presStyleCnt="0"/>
      <dgm:spPr/>
    </dgm:pt>
    <dgm:pt modelId="{D88E8410-48C0-4E3A-8794-089ED29E24DE}" type="pres">
      <dgm:prSet presAssocID="{4759E231-4DEA-422B-B793-9BFCBF214FA4}" presName="tx1" presStyleLbl="revTx" presStyleIdx="4" presStyleCnt="6"/>
      <dgm:spPr/>
    </dgm:pt>
    <dgm:pt modelId="{A093AFDF-A146-4F34-B508-8E2CDCA8AF38}" type="pres">
      <dgm:prSet presAssocID="{4759E231-4DEA-422B-B793-9BFCBF214FA4}" presName="vert1" presStyleCnt="0"/>
      <dgm:spPr/>
    </dgm:pt>
    <dgm:pt modelId="{98AAC835-206B-4A89-B11E-083079C6A510}" type="pres">
      <dgm:prSet presAssocID="{E9A87E8C-9F58-46C5-8023-0D7FF13CE9E1}" presName="thickLine" presStyleLbl="alignNode1" presStyleIdx="5" presStyleCnt="6"/>
      <dgm:spPr/>
    </dgm:pt>
    <dgm:pt modelId="{F3F5E77A-4503-48E5-8AE2-02BC8E3695CB}" type="pres">
      <dgm:prSet presAssocID="{E9A87E8C-9F58-46C5-8023-0D7FF13CE9E1}" presName="horz1" presStyleCnt="0"/>
      <dgm:spPr/>
    </dgm:pt>
    <dgm:pt modelId="{DFA99A99-EA31-4D79-804E-3D18565292A9}" type="pres">
      <dgm:prSet presAssocID="{E9A87E8C-9F58-46C5-8023-0D7FF13CE9E1}" presName="tx1" presStyleLbl="revTx" presStyleIdx="5" presStyleCnt="6"/>
      <dgm:spPr/>
    </dgm:pt>
    <dgm:pt modelId="{EB2E1693-B9B6-45AF-87E5-CA18A3F51587}" type="pres">
      <dgm:prSet presAssocID="{E9A87E8C-9F58-46C5-8023-0D7FF13CE9E1}" presName="vert1" presStyleCnt="0"/>
      <dgm:spPr/>
    </dgm:pt>
  </dgm:ptLst>
  <dgm:cxnLst>
    <dgm:cxn modelId="{6F430E19-3547-43E3-8372-0656268D866F}" srcId="{85D6530C-9358-4749-B1C6-3BCD4DD639AC}" destId="{96ED359D-615D-4098-99C0-591706BCDBBF}" srcOrd="0" destOrd="0" parTransId="{B361152B-F2D4-40A3-85E5-D0B32A6333E0}" sibTransId="{53C64629-E2CD-4BB7-877E-150A82C50480}"/>
    <dgm:cxn modelId="{2857EA24-7D7F-4B6E-9ADD-BF117C6722B3}" srcId="{85D6530C-9358-4749-B1C6-3BCD4DD639AC}" destId="{59D30CFE-C565-4CBF-8A0D-94CF1C5C6148}" srcOrd="1" destOrd="0" parTransId="{BA3F1754-B4C5-4512-BC99-733C30815CA0}" sibTransId="{8C385984-B387-4572-96B7-E3CA56E2616F}"/>
    <dgm:cxn modelId="{50F1DC2F-1972-49F0-BEFB-657FC9CEBA06}" type="presOf" srcId="{91194BBD-C8A3-4FC3-974D-8BE245DD7825}" destId="{3E880D69-438F-403B-A7C7-AAA0885A2139}" srcOrd="0" destOrd="0" presId="urn:microsoft.com/office/officeart/2008/layout/LinedList"/>
    <dgm:cxn modelId="{F1F78143-0EE2-4C85-A62B-5C67967EADCB}" type="presOf" srcId="{4759E231-4DEA-422B-B793-9BFCBF214FA4}" destId="{D88E8410-48C0-4E3A-8794-089ED29E24DE}" srcOrd="0" destOrd="0" presId="urn:microsoft.com/office/officeart/2008/layout/LinedList"/>
    <dgm:cxn modelId="{45C09674-9126-44DB-97F0-1ABC452168EA}" type="presOf" srcId="{85D6530C-9358-4749-B1C6-3BCD4DD639AC}" destId="{F7D049F2-0989-4BC5-9A96-7CF989A6DB80}" srcOrd="0" destOrd="0" presId="urn:microsoft.com/office/officeart/2008/layout/LinedList"/>
    <dgm:cxn modelId="{82891475-3AFA-4338-BC16-07E555D75DDB}" type="presOf" srcId="{D54E1AC0-B8D2-402A-87BE-1DF050BCBA64}" destId="{2DF9F1B0-8D70-4008-9837-23095544BCE9}" srcOrd="0" destOrd="0" presId="urn:microsoft.com/office/officeart/2008/layout/LinedList"/>
    <dgm:cxn modelId="{E91C7294-5B3E-4E4A-9965-826406FE5922}" type="presOf" srcId="{59D30CFE-C565-4CBF-8A0D-94CF1C5C6148}" destId="{083B52B6-878F-4A83-81FB-F5F9412D54DD}" srcOrd="0" destOrd="0" presId="urn:microsoft.com/office/officeart/2008/layout/LinedList"/>
    <dgm:cxn modelId="{7731F29C-A56F-4243-8EA0-88A9523C4EC9}" type="presOf" srcId="{E9A87E8C-9F58-46C5-8023-0D7FF13CE9E1}" destId="{DFA99A99-EA31-4D79-804E-3D18565292A9}" srcOrd="0" destOrd="0" presId="urn:microsoft.com/office/officeart/2008/layout/LinedList"/>
    <dgm:cxn modelId="{5079BAA3-E901-4605-AFE3-81FCAB75FD04}" srcId="{85D6530C-9358-4749-B1C6-3BCD4DD639AC}" destId="{4759E231-4DEA-422B-B793-9BFCBF214FA4}" srcOrd="4" destOrd="0" parTransId="{BE3D0E3C-DAA1-4C74-8E0F-EAD832B608BD}" sibTransId="{E7F9FAEA-B86E-4CD9-9AE2-5D20BB1DE203}"/>
    <dgm:cxn modelId="{D02481A8-B96B-4B3B-97AA-99BCE41D1A88}" srcId="{85D6530C-9358-4749-B1C6-3BCD4DD639AC}" destId="{D54E1AC0-B8D2-402A-87BE-1DF050BCBA64}" srcOrd="3" destOrd="0" parTransId="{51F322CE-7868-4A55-B4EB-90B8ECC460B7}" sibTransId="{3DC26434-DF0A-43B4-B845-A7663AB199D9}"/>
    <dgm:cxn modelId="{0F09B6B1-3DBC-47DE-8DDE-BA30FD23E1FE}" srcId="{85D6530C-9358-4749-B1C6-3BCD4DD639AC}" destId="{91194BBD-C8A3-4FC3-974D-8BE245DD7825}" srcOrd="2" destOrd="0" parTransId="{1958A8A1-1AB9-4041-8613-51FD906523C9}" sibTransId="{7A7038DB-868E-4B63-9942-5D8EE8833E05}"/>
    <dgm:cxn modelId="{CD98EAE4-B921-411C-ACB2-ADCCFD779F0D}" type="presOf" srcId="{96ED359D-615D-4098-99C0-591706BCDBBF}" destId="{E6AF0756-C017-4D08-BCA9-D9B547144997}" srcOrd="0" destOrd="0" presId="urn:microsoft.com/office/officeart/2008/layout/LinedList"/>
    <dgm:cxn modelId="{E876F5FB-C81C-4C58-BC4A-6772E74AF7F6}" srcId="{85D6530C-9358-4749-B1C6-3BCD4DD639AC}" destId="{E9A87E8C-9F58-46C5-8023-0D7FF13CE9E1}" srcOrd="5" destOrd="0" parTransId="{0D2872A7-28E0-4928-9F33-3832A5A812AC}" sibTransId="{1DB4390E-95AF-487A-969A-59BE2CB9A598}"/>
    <dgm:cxn modelId="{53012277-0FED-44C8-BED3-E43DE000F9F8}" type="presParOf" srcId="{F7D049F2-0989-4BC5-9A96-7CF989A6DB80}" destId="{B77FF6FA-9FAE-4658-A6D8-CA2D7B31FA17}" srcOrd="0" destOrd="0" presId="urn:microsoft.com/office/officeart/2008/layout/LinedList"/>
    <dgm:cxn modelId="{91DA113D-9276-4C1F-B5B9-270DA4AF7060}" type="presParOf" srcId="{F7D049F2-0989-4BC5-9A96-7CF989A6DB80}" destId="{ABF7BA43-B33C-4D8F-8B09-4E29771109EA}" srcOrd="1" destOrd="0" presId="urn:microsoft.com/office/officeart/2008/layout/LinedList"/>
    <dgm:cxn modelId="{3C405ADE-F1AD-4DBC-9412-B88623245B37}" type="presParOf" srcId="{ABF7BA43-B33C-4D8F-8B09-4E29771109EA}" destId="{E6AF0756-C017-4D08-BCA9-D9B547144997}" srcOrd="0" destOrd="0" presId="urn:microsoft.com/office/officeart/2008/layout/LinedList"/>
    <dgm:cxn modelId="{E97334F1-BD35-4A7C-B1AE-0BEB5321ECD6}" type="presParOf" srcId="{ABF7BA43-B33C-4D8F-8B09-4E29771109EA}" destId="{736848B6-91EE-46E2-8991-F7DE26EF9D95}" srcOrd="1" destOrd="0" presId="urn:microsoft.com/office/officeart/2008/layout/LinedList"/>
    <dgm:cxn modelId="{F2E060AB-635F-4A4F-BC78-08BE08AA31C2}" type="presParOf" srcId="{F7D049F2-0989-4BC5-9A96-7CF989A6DB80}" destId="{53767472-5593-4128-B53C-7C790E2B9A5A}" srcOrd="2" destOrd="0" presId="urn:microsoft.com/office/officeart/2008/layout/LinedList"/>
    <dgm:cxn modelId="{94AADF4A-6B79-44C1-8E42-3D756BEFCD86}" type="presParOf" srcId="{F7D049F2-0989-4BC5-9A96-7CF989A6DB80}" destId="{0A41097D-D96A-4495-9A1D-F46ED7EED3A9}" srcOrd="3" destOrd="0" presId="urn:microsoft.com/office/officeart/2008/layout/LinedList"/>
    <dgm:cxn modelId="{8776F515-3549-4FDE-A9AC-81FFF0F5D6A1}" type="presParOf" srcId="{0A41097D-D96A-4495-9A1D-F46ED7EED3A9}" destId="{083B52B6-878F-4A83-81FB-F5F9412D54DD}" srcOrd="0" destOrd="0" presId="urn:microsoft.com/office/officeart/2008/layout/LinedList"/>
    <dgm:cxn modelId="{050E38D9-D82B-49BF-80CA-12440B8407BE}" type="presParOf" srcId="{0A41097D-D96A-4495-9A1D-F46ED7EED3A9}" destId="{1FC8FA0B-3A6B-4FF4-B2FA-B1E4AF623B96}" srcOrd="1" destOrd="0" presId="urn:microsoft.com/office/officeart/2008/layout/LinedList"/>
    <dgm:cxn modelId="{E90CC083-EE98-47AE-B40F-376264888A37}" type="presParOf" srcId="{F7D049F2-0989-4BC5-9A96-7CF989A6DB80}" destId="{38BD51C9-2F2D-4913-8247-5C9CB762FD34}" srcOrd="4" destOrd="0" presId="urn:microsoft.com/office/officeart/2008/layout/LinedList"/>
    <dgm:cxn modelId="{CCCDA9C8-F420-44A1-80D9-3DCF551F6109}" type="presParOf" srcId="{F7D049F2-0989-4BC5-9A96-7CF989A6DB80}" destId="{C2A8090A-AD98-4557-8677-7D4F6BB2E4CC}" srcOrd="5" destOrd="0" presId="urn:microsoft.com/office/officeart/2008/layout/LinedList"/>
    <dgm:cxn modelId="{83E24F45-31EF-49CF-AF22-B7D97D75D691}" type="presParOf" srcId="{C2A8090A-AD98-4557-8677-7D4F6BB2E4CC}" destId="{3E880D69-438F-403B-A7C7-AAA0885A2139}" srcOrd="0" destOrd="0" presId="urn:microsoft.com/office/officeart/2008/layout/LinedList"/>
    <dgm:cxn modelId="{796C5BF9-1080-441B-A9A1-23AD65F4AB8D}" type="presParOf" srcId="{C2A8090A-AD98-4557-8677-7D4F6BB2E4CC}" destId="{0B0587B2-28E3-4654-B923-E6F0C6DBC4E6}" srcOrd="1" destOrd="0" presId="urn:microsoft.com/office/officeart/2008/layout/LinedList"/>
    <dgm:cxn modelId="{DF7EC080-71A3-4A2D-A419-553F10954DE8}" type="presParOf" srcId="{F7D049F2-0989-4BC5-9A96-7CF989A6DB80}" destId="{525C8040-0566-459B-AACC-2892DE330CEE}" srcOrd="6" destOrd="0" presId="urn:microsoft.com/office/officeart/2008/layout/LinedList"/>
    <dgm:cxn modelId="{52702510-8E37-47A1-8A14-488181DD4C76}" type="presParOf" srcId="{F7D049F2-0989-4BC5-9A96-7CF989A6DB80}" destId="{FFF2FF19-9B71-47E0-B5A7-334326AD9546}" srcOrd="7" destOrd="0" presId="urn:microsoft.com/office/officeart/2008/layout/LinedList"/>
    <dgm:cxn modelId="{2ACF7C89-ECCA-450A-841C-D7C1EF79E616}" type="presParOf" srcId="{FFF2FF19-9B71-47E0-B5A7-334326AD9546}" destId="{2DF9F1B0-8D70-4008-9837-23095544BCE9}" srcOrd="0" destOrd="0" presId="urn:microsoft.com/office/officeart/2008/layout/LinedList"/>
    <dgm:cxn modelId="{951AAAB7-1221-40C5-A60B-B8C142DBB3A5}" type="presParOf" srcId="{FFF2FF19-9B71-47E0-B5A7-334326AD9546}" destId="{182C0F05-A3C1-4BEC-98DC-0615F0D87A84}" srcOrd="1" destOrd="0" presId="urn:microsoft.com/office/officeart/2008/layout/LinedList"/>
    <dgm:cxn modelId="{03C985B2-34AD-421F-AD6B-243C75057322}" type="presParOf" srcId="{F7D049F2-0989-4BC5-9A96-7CF989A6DB80}" destId="{7CFEC1B1-8667-4E0F-9916-EFF032B2B209}" srcOrd="8" destOrd="0" presId="urn:microsoft.com/office/officeart/2008/layout/LinedList"/>
    <dgm:cxn modelId="{E622CA22-FA23-4711-A5A3-AA79F55F94BF}" type="presParOf" srcId="{F7D049F2-0989-4BC5-9A96-7CF989A6DB80}" destId="{36523A87-0D7F-4E82-A549-E2AC8A417371}" srcOrd="9" destOrd="0" presId="urn:microsoft.com/office/officeart/2008/layout/LinedList"/>
    <dgm:cxn modelId="{950A9270-895A-4D44-B946-F3F79B619DA8}" type="presParOf" srcId="{36523A87-0D7F-4E82-A549-E2AC8A417371}" destId="{D88E8410-48C0-4E3A-8794-089ED29E24DE}" srcOrd="0" destOrd="0" presId="urn:microsoft.com/office/officeart/2008/layout/LinedList"/>
    <dgm:cxn modelId="{3BA9EB95-1DE0-4B8D-926F-5EE204452817}" type="presParOf" srcId="{36523A87-0D7F-4E82-A549-E2AC8A417371}" destId="{A093AFDF-A146-4F34-B508-8E2CDCA8AF38}" srcOrd="1" destOrd="0" presId="urn:microsoft.com/office/officeart/2008/layout/LinedList"/>
    <dgm:cxn modelId="{6B2EF9DC-FF16-42A5-905F-B094FEE46E16}" type="presParOf" srcId="{F7D049F2-0989-4BC5-9A96-7CF989A6DB80}" destId="{98AAC835-206B-4A89-B11E-083079C6A510}" srcOrd="10" destOrd="0" presId="urn:microsoft.com/office/officeart/2008/layout/LinedList"/>
    <dgm:cxn modelId="{6E15639A-C083-4D44-A2CE-7242884E06D6}" type="presParOf" srcId="{F7D049F2-0989-4BC5-9A96-7CF989A6DB80}" destId="{F3F5E77A-4503-48E5-8AE2-02BC8E3695CB}" srcOrd="11" destOrd="0" presId="urn:microsoft.com/office/officeart/2008/layout/LinedList"/>
    <dgm:cxn modelId="{307FB42B-C0CB-4870-8966-27614126C84D}" type="presParOf" srcId="{F3F5E77A-4503-48E5-8AE2-02BC8E3695CB}" destId="{DFA99A99-EA31-4D79-804E-3D18565292A9}" srcOrd="0" destOrd="0" presId="urn:microsoft.com/office/officeart/2008/layout/LinedList"/>
    <dgm:cxn modelId="{E6D8DAA9-077A-4FA5-9F86-2F8CEFD09630}" type="presParOf" srcId="{F3F5E77A-4503-48E5-8AE2-02BC8E3695CB}" destId="{EB2E1693-B9B6-45AF-87E5-CA18A3F5158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08DCA3-F19E-45BE-943E-540D39CE102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6CFD40C-9606-4B67-A931-E101FDA52AC1}">
      <dgm:prSet custT="1"/>
      <dgm:spPr/>
      <dgm:t>
        <a:bodyPr/>
        <a:lstStyle/>
        <a:p>
          <a:pPr>
            <a:lnSpc>
              <a:spcPct val="100000"/>
            </a:lnSpc>
          </a:pPr>
          <a:r>
            <a:rPr lang="en-US" sz="1800">
              <a:latin typeface="+mj-lt"/>
            </a:rPr>
            <a:t>Prevention work will continue and will now encompass mental health and addictive disorders, including but not limited to alcohol use, substance use, tobacco use, and problem gambling.</a:t>
          </a:r>
        </a:p>
      </dgm:t>
    </dgm:pt>
    <dgm:pt modelId="{CDA0EC57-98FF-4DB3-9D48-B918028A5FC9}" type="parTrans" cxnId="{DE4F0C3F-ADE2-4C95-89ED-4CCAE1B97FA6}">
      <dgm:prSet/>
      <dgm:spPr/>
      <dgm:t>
        <a:bodyPr/>
        <a:lstStyle/>
        <a:p>
          <a:endParaRPr lang="en-US"/>
        </a:p>
      </dgm:t>
    </dgm:pt>
    <dgm:pt modelId="{903A47D0-F59F-425B-A7AF-8675AE78B1A7}" type="sibTrans" cxnId="{DE4F0C3F-ADE2-4C95-89ED-4CCAE1B97FA6}">
      <dgm:prSet/>
      <dgm:spPr/>
      <dgm:t>
        <a:bodyPr/>
        <a:lstStyle/>
        <a:p>
          <a:endParaRPr lang="en-US"/>
        </a:p>
      </dgm:t>
    </dgm:pt>
    <dgm:pt modelId="{3C43704B-8867-4EA7-9F44-1AE3CEB8C9E5}" type="pres">
      <dgm:prSet presAssocID="{CC08DCA3-F19E-45BE-943E-540D39CE1024}" presName="root" presStyleCnt="0">
        <dgm:presLayoutVars>
          <dgm:dir/>
          <dgm:resizeHandles val="exact"/>
        </dgm:presLayoutVars>
      </dgm:prSet>
      <dgm:spPr/>
    </dgm:pt>
    <dgm:pt modelId="{8B08FA48-394F-4FDC-A82C-CDA16E329AE3}" type="pres">
      <dgm:prSet presAssocID="{56CFD40C-9606-4B67-A931-E101FDA52AC1}" presName="compNode" presStyleCnt="0"/>
      <dgm:spPr/>
    </dgm:pt>
    <dgm:pt modelId="{B1E34408-5ADA-4AD4-833E-4647D861BBBC}" type="pres">
      <dgm:prSet presAssocID="{56CFD40C-9606-4B67-A931-E101FDA52AC1}" presName="bgRect" presStyleLbl="bgShp" presStyleIdx="0" presStyleCnt="1"/>
      <dgm:spPr/>
    </dgm:pt>
    <dgm:pt modelId="{9832A79F-AFE4-4C9C-9278-01D60794B16E}" type="pres">
      <dgm:prSet presAssocID="{56CFD40C-9606-4B67-A931-E101FDA52AC1}"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26EC3800-AAAE-4CF0-B89F-A14C6B8DDB2E}" type="pres">
      <dgm:prSet presAssocID="{56CFD40C-9606-4B67-A931-E101FDA52AC1}" presName="spaceRect" presStyleCnt="0"/>
      <dgm:spPr/>
    </dgm:pt>
    <dgm:pt modelId="{FD345EAE-4D99-4DB4-A292-0AE7041DF81C}" type="pres">
      <dgm:prSet presAssocID="{56CFD40C-9606-4B67-A931-E101FDA52AC1}" presName="parTx" presStyleLbl="revTx" presStyleIdx="0" presStyleCnt="1">
        <dgm:presLayoutVars>
          <dgm:chMax val="0"/>
          <dgm:chPref val="0"/>
        </dgm:presLayoutVars>
      </dgm:prSet>
      <dgm:spPr/>
    </dgm:pt>
  </dgm:ptLst>
  <dgm:cxnLst>
    <dgm:cxn modelId="{DE4F0C3F-ADE2-4C95-89ED-4CCAE1B97FA6}" srcId="{CC08DCA3-F19E-45BE-943E-540D39CE1024}" destId="{56CFD40C-9606-4B67-A931-E101FDA52AC1}" srcOrd="0" destOrd="0" parTransId="{CDA0EC57-98FF-4DB3-9D48-B918028A5FC9}" sibTransId="{903A47D0-F59F-425B-A7AF-8675AE78B1A7}"/>
    <dgm:cxn modelId="{4F68C347-9A0F-4FAA-ACBF-4EFAA14158BE}" type="presOf" srcId="{CC08DCA3-F19E-45BE-943E-540D39CE1024}" destId="{3C43704B-8867-4EA7-9F44-1AE3CEB8C9E5}" srcOrd="0" destOrd="0" presId="urn:microsoft.com/office/officeart/2018/2/layout/IconVerticalSolidList"/>
    <dgm:cxn modelId="{75D90C99-063E-429B-B7DD-3FF98AB930D4}" type="presOf" srcId="{56CFD40C-9606-4B67-A931-E101FDA52AC1}" destId="{FD345EAE-4D99-4DB4-A292-0AE7041DF81C}" srcOrd="0" destOrd="0" presId="urn:microsoft.com/office/officeart/2018/2/layout/IconVerticalSolidList"/>
    <dgm:cxn modelId="{DB7C203B-E2D0-42D7-BAF8-E62F9DE323FA}" type="presParOf" srcId="{3C43704B-8867-4EA7-9F44-1AE3CEB8C9E5}" destId="{8B08FA48-394F-4FDC-A82C-CDA16E329AE3}" srcOrd="0" destOrd="0" presId="urn:microsoft.com/office/officeart/2018/2/layout/IconVerticalSolidList"/>
    <dgm:cxn modelId="{755E3EF4-BAA5-400E-9F74-7A92BED4480F}" type="presParOf" srcId="{8B08FA48-394F-4FDC-A82C-CDA16E329AE3}" destId="{B1E34408-5ADA-4AD4-833E-4647D861BBBC}" srcOrd="0" destOrd="0" presId="urn:microsoft.com/office/officeart/2018/2/layout/IconVerticalSolidList"/>
    <dgm:cxn modelId="{68BCFB1B-F114-4FD7-BA34-4DEE907F27C1}" type="presParOf" srcId="{8B08FA48-394F-4FDC-A82C-CDA16E329AE3}" destId="{9832A79F-AFE4-4C9C-9278-01D60794B16E}" srcOrd="1" destOrd="0" presId="urn:microsoft.com/office/officeart/2018/2/layout/IconVerticalSolidList"/>
    <dgm:cxn modelId="{5B086C54-7BFA-4CEE-BB91-28A0F5A564B8}" type="presParOf" srcId="{8B08FA48-394F-4FDC-A82C-CDA16E329AE3}" destId="{26EC3800-AAAE-4CF0-B89F-A14C6B8DDB2E}" srcOrd="2" destOrd="0" presId="urn:microsoft.com/office/officeart/2018/2/layout/IconVerticalSolidList"/>
    <dgm:cxn modelId="{E30DEE6C-4023-41EF-8FFD-125E2C821FF3}" type="presParOf" srcId="{8B08FA48-394F-4FDC-A82C-CDA16E329AE3}" destId="{FD345EAE-4D99-4DB4-A292-0AE7041DF81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C29FB2-C765-49FF-9433-DCC600C3BE59}"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E2F7FE7B-0ABA-4E87-BD59-754B44E871A8}">
      <dgm:prSet custT="1"/>
      <dgm:spPr/>
      <dgm:t>
        <a:bodyPr/>
        <a:lstStyle/>
        <a:p>
          <a:r>
            <a:rPr lang="en-US" sz="1800">
              <a:latin typeface="+mj-lt"/>
            </a:rPr>
            <a:t>Broader array of prevention services</a:t>
          </a:r>
        </a:p>
      </dgm:t>
    </dgm:pt>
    <dgm:pt modelId="{84AFEAB3-B672-4685-970E-54BC91AAB1ED}" type="parTrans" cxnId="{AE5AAB56-6BC9-4879-8C31-BB8BC5A2C7CD}">
      <dgm:prSet/>
      <dgm:spPr/>
      <dgm:t>
        <a:bodyPr/>
        <a:lstStyle/>
        <a:p>
          <a:endParaRPr lang="en-US"/>
        </a:p>
      </dgm:t>
    </dgm:pt>
    <dgm:pt modelId="{166E4B8F-9432-455E-8085-D62EC5586E3B}" type="sibTrans" cxnId="{AE5AAB56-6BC9-4879-8C31-BB8BC5A2C7CD}">
      <dgm:prSet/>
      <dgm:spPr/>
      <dgm:t>
        <a:bodyPr/>
        <a:lstStyle/>
        <a:p>
          <a:endParaRPr lang="en-US"/>
        </a:p>
      </dgm:t>
    </dgm:pt>
    <dgm:pt modelId="{F78ABD21-C3CB-424C-A428-BFF68E66548C}">
      <dgm:prSet custT="1"/>
      <dgm:spPr/>
      <dgm:t>
        <a:bodyPr/>
        <a:lstStyle/>
        <a:p>
          <a:pPr rtl="0"/>
          <a:r>
            <a:rPr lang="en-US" sz="1800">
              <a:latin typeface="+mj-lt"/>
            </a:rPr>
            <a:t>Focus on the Strategic Prevention Framework (SPF) </a:t>
          </a:r>
        </a:p>
      </dgm:t>
    </dgm:pt>
    <dgm:pt modelId="{7DD6902C-6700-4A3C-8395-D1C26DDBA47E}" type="parTrans" cxnId="{722E3100-839F-47AA-AFC7-176F1221775F}">
      <dgm:prSet/>
      <dgm:spPr/>
      <dgm:t>
        <a:bodyPr/>
        <a:lstStyle/>
        <a:p>
          <a:endParaRPr lang="en-US"/>
        </a:p>
      </dgm:t>
    </dgm:pt>
    <dgm:pt modelId="{88AA8DBD-468F-450B-B11C-6179C5034777}" type="sibTrans" cxnId="{722E3100-839F-47AA-AFC7-176F1221775F}">
      <dgm:prSet/>
      <dgm:spPr/>
      <dgm:t>
        <a:bodyPr/>
        <a:lstStyle/>
        <a:p>
          <a:endParaRPr lang="en-US"/>
        </a:p>
      </dgm:t>
    </dgm:pt>
    <dgm:pt modelId="{7602CD0C-83AF-4489-9EA1-9CC50C5105B0}">
      <dgm:prSet phldr="0" custT="1"/>
      <dgm:spPr/>
      <dgm:t>
        <a:bodyPr/>
        <a:lstStyle/>
        <a:p>
          <a:pPr rtl="0"/>
          <a:r>
            <a:rPr lang="en-US" sz="2400" b="1">
              <a:latin typeface="+mj-lt"/>
            </a:rPr>
            <a:t>July 2026-June 2027</a:t>
          </a:r>
        </a:p>
      </dgm:t>
    </dgm:pt>
    <dgm:pt modelId="{5A095C02-227A-4B31-9D0C-398CED9CB441}" type="sibTrans" cxnId="{E557013C-BE3A-407E-B7EA-5DB0428E3911}">
      <dgm:prSet/>
      <dgm:spPr/>
      <dgm:t>
        <a:bodyPr/>
        <a:lstStyle/>
        <a:p>
          <a:endParaRPr lang="en-US"/>
        </a:p>
      </dgm:t>
    </dgm:pt>
    <dgm:pt modelId="{BBDFA92E-10DB-47AF-945C-056894EC170B}" type="parTrans" cxnId="{E557013C-BE3A-407E-B7EA-5DB0428E3911}">
      <dgm:prSet/>
      <dgm:spPr/>
      <dgm:t>
        <a:bodyPr/>
        <a:lstStyle/>
        <a:p>
          <a:endParaRPr lang="en-US"/>
        </a:p>
      </dgm:t>
    </dgm:pt>
    <dgm:pt modelId="{DF5D388A-3377-487B-8C9A-BF67FFD9BB45}">
      <dgm:prSet phldr="0"/>
      <dgm:spPr/>
      <dgm:t>
        <a:bodyPr/>
        <a:lstStyle/>
        <a:p>
          <a:pPr rtl="0"/>
          <a:endParaRPr lang="en-US">
            <a:latin typeface="+mj-lt"/>
            <a:ea typeface="+mj-lt"/>
            <a:cs typeface="+mj-lt"/>
          </a:endParaRPr>
        </a:p>
      </dgm:t>
    </dgm:pt>
    <dgm:pt modelId="{D68A9839-5B5A-4F30-9781-5DC35FF18112}" type="parTrans" cxnId="{A966CF83-ED7F-45B6-9F3E-331DD0F0C4F6}">
      <dgm:prSet/>
      <dgm:spPr/>
      <dgm:t>
        <a:bodyPr/>
        <a:lstStyle/>
        <a:p>
          <a:endParaRPr lang="en-US"/>
        </a:p>
      </dgm:t>
    </dgm:pt>
    <dgm:pt modelId="{BE5A566A-04C5-4021-912F-FEFFE472C8C1}" type="sibTrans" cxnId="{A966CF83-ED7F-45B6-9F3E-331DD0F0C4F6}">
      <dgm:prSet/>
      <dgm:spPr/>
      <dgm:t>
        <a:bodyPr/>
        <a:lstStyle/>
        <a:p>
          <a:endParaRPr lang="en-US"/>
        </a:p>
      </dgm:t>
    </dgm:pt>
    <dgm:pt modelId="{BC05773A-0CAC-4F45-9568-B452D542CE93}">
      <dgm:prSet phldr="0"/>
      <dgm:spPr/>
      <dgm:t>
        <a:bodyPr/>
        <a:lstStyle/>
        <a:p>
          <a:pPr rtl="0"/>
          <a:r>
            <a:rPr lang="en-US" sz="1800">
              <a:latin typeface="+mj-lt"/>
            </a:rPr>
            <a:t>Assessment</a:t>
          </a:r>
          <a:r>
            <a:rPr lang="en-US">
              <a:latin typeface="+mj-lt"/>
              <a:ea typeface="+mj-lt"/>
              <a:cs typeface="+mj-lt"/>
            </a:rPr>
            <a:t> step of the SPF process to begin</a:t>
          </a:r>
          <a:endParaRPr lang="en-US"/>
        </a:p>
      </dgm:t>
    </dgm:pt>
    <dgm:pt modelId="{FE206510-AF37-4DDE-BC18-A3C5E76098C9}" type="parTrans" cxnId="{33EFF5CC-8432-465C-832B-66FE2F520FF3}">
      <dgm:prSet/>
      <dgm:spPr/>
      <dgm:t>
        <a:bodyPr/>
        <a:lstStyle/>
        <a:p>
          <a:endParaRPr lang="en-US"/>
        </a:p>
      </dgm:t>
    </dgm:pt>
    <dgm:pt modelId="{3557F201-8856-45C2-B1E0-1B221BFE1A72}" type="sibTrans" cxnId="{33EFF5CC-8432-465C-832B-66FE2F520FF3}">
      <dgm:prSet/>
      <dgm:spPr/>
      <dgm:t>
        <a:bodyPr/>
        <a:lstStyle/>
        <a:p>
          <a:endParaRPr lang="en-US"/>
        </a:p>
      </dgm:t>
    </dgm:pt>
    <dgm:pt modelId="{655BA251-4BCB-4A2D-889D-4D11C4DC9685}">
      <dgm:prSet phldr="0"/>
      <dgm:spPr/>
      <dgm:t>
        <a:bodyPr/>
        <a:lstStyle/>
        <a:p>
          <a:endParaRPr lang="en-US">
            <a:latin typeface="+mj-lt"/>
            <a:ea typeface="+mj-lt"/>
            <a:cs typeface="+mj-lt"/>
          </a:endParaRPr>
        </a:p>
      </dgm:t>
    </dgm:pt>
    <dgm:pt modelId="{05B88D05-3548-445C-9C83-97D2F1007415}" type="parTrans" cxnId="{00A096E0-5756-44F6-8D45-483B6C9360BE}">
      <dgm:prSet/>
      <dgm:spPr/>
      <dgm:t>
        <a:bodyPr/>
        <a:lstStyle/>
        <a:p>
          <a:endParaRPr lang="en-US"/>
        </a:p>
      </dgm:t>
    </dgm:pt>
    <dgm:pt modelId="{3E84CF43-CEB2-4230-9269-ABAD71416735}" type="sibTrans" cxnId="{00A096E0-5756-44F6-8D45-483B6C9360BE}">
      <dgm:prSet/>
      <dgm:spPr/>
      <dgm:t>
        <a:bodyPr/>
        <a:lstStyle/>
        <a:p>
          <a:endParaRPr lang="en-US"/>
        </a:p>
      </dgm:t>
    </dgm:pt>
    <dgm:pt modelId="{524FC567-6FB5-430C-9DD7-E907896FF497}">
      <dgm:prSet phldr="0"/>
      <dgm:spPr/>
      <dgm:t>
        <a:bodyPr/>
        <a:lstStyle/>
        <a:p>
          <a:endParaRPr lang="en-US">
            <a:latin typeface="+mj-lt"/>
            <a:ea typeface="+mj-lt"/>
            <a:cs typeface="+mj-lt"/>
          </a:endParaRPr>
        </a:p>
      </dgm:t>
    </dgm:pt>
    <dgm:pt modelId="{3747D0EB-62CE-44A2-B5D5-619894EB3C4A}" type="parTrans" cxnId="{8E32A0B8-12E6-4E45-80EB-97F2885D8665}">
      <dgm:prSet/>
      <dgm:spPr/>
      <dgm:t>
        <a:bodyPr/>
        <a:lstStyle/>
        <a:p>
          <a:endParaRPr lang="en-US"/>
        </a:p>
      </dgm:t>
    </dgm:pt>
    <dgm:pt modelId="{8D6F3116-603C-4044-BCCC-27F8E95235C8}" type="sibTrans" cxnId="{8E32A0B8-12E6-4E45-80EB-97F2885D8665}">
      <dgm:prSet/>
      <dgm:spPr/>
      <dgm:t>
        <a:bodyPr/>
        <a:lstStyle/>
        <a:p>
          <a:endParaRPr lang="en-US"/>
        </a:p>
      </dgm:t>
    </dgm:pt>
    <dgm:pt modelId="{B8EF7932-3550-432D-B83A-136FF7360A23}">
      <dgm:prSet phldr="0"/>
      <dgm:spPr/>
      <dgm:t>
        <a:bodyPr/>
        <a:lstStyle/>
        <a:p>
          <a:pPr rtl="0"/>
          <a:endParaRPr lang="en-US">
            <a:latin typeface="+mj-lt"/>
          </a:endParaRPr>
        </a:p>
      </dgm:t>
    </dgm:pt>
    <dgm:pt modelId="{7C86AA49-F5D2-4D7B-B090-FAE463C16771}" type="parTrans" cxnId="{6489ADD6-E5EC-49C2-A41B-17692CD005E2}">
      <dgm:prSet/>
      <dgm:spPr/>
      <dgm:t>
        <a:bodyPr/>
        <a:lstStyle/>
        <a:p>
          <a:endParaRPr lang="en-US"/>
        </a:p>
      </dgm:t>
    </dgm:pt>
    <dgm:pt modelId="{6888FC00-63BB-4384-9643-51439026480C}" type="sibTrans" cxnId="{6489ADD6-E5EC-49C2-A41B-17692CD005E2}">
      <dgm:prSet/>
      <dgm:spPr/>
      <dgm:t>
        <a:bodyPr/>
        <a:lstStyle/>
        <a:p>
          <a:endParaRPr lang="en-US"/>
        </a:p>
      </dgm:t>
    </dgm:pt>
    <dgm:pt modelId="{776B2DA0-E0B9-4B53-AAF6-EAFA5C49CA61}" type="pres">
      <dgm:prSet presAssocID="{6CC29FB2-C765-49FF-9433-DCC600C3BE59}" presName="linear" presStyleCnt="0">
        <dgm:presLayoutVars>
          <dgm:animLvl val="lvl"/>
          <dgm:resizeHandles val="exact"/>
        </dgm:presLayoutVars>
      </dgm:prSet>
      <dgm:spPr/>
    </dgm:pt>
    <dgm:pt modelId="{C34506B3-33CE-4E9B-87A7-64AE438E9F82}" type="pres">
      <dgm:prSet presAssocID="{7602CD0C-83AF-4489-9EA1-9CC50C5105B0}" presName="parentText" presStyleLbl="node1" presStyleIdx="0" presStyleCnt="1">
        <dgm:presLayoutVars>
          <dgm:chMax val="0"/>
          <dgm:bulletEnabled val="1"/>
        </dgm:presLayoutVars>
      </dgm:prSet>
      <dgm:spPr/>
    </dgm:pt>
    <dgm:pt modelId="{00221F3A-D746-4B1B-8108-9D3A58C21A50}" type="pres">
      <dgm:prSet presAssocID="{7602CD0C-83AF-4489-9EA1-9CC50C5105B0}" presName="childText" presStyleLbl="revTx" presStyleIdx="0" presStyleCnt="1">
        <dgm:presLayoutVars>
          <dgm:bulletEnabled val="1"/>
        </dgm:presLayoutVars>
      </dgm:prSet>
      <dgm:spPr/>
    </dgm:pt>
  </dgm:ptLst>
  <dgm:cxnLst>
    <dgm:cxn modelId="{722E3100-839F-47AA-AFC7-176F1221775F}" srcId="{7602CD0C-83AF-4489-9EA1-9CC50C5105B0}" destId="{F78ABD21-C3CB-424C-A428-BFF68E66548C}" srcOrd="2" destOrd="0" parTransId="{7DD6902C-6700-4A3C-8395-D1C26DDBA47E}" sibTransId="{88AA8DBD-468F-450B-B11C-6179C5034777}"/>
    <dgm:cxn modelId="{9E20AA02-1FC3-4673-8CDE-EBA4C8086B82}" type="presOf" srcId="{7602CD0C-83AF-4489-9EA1-9CC50C5105B0}" destId="{C34506B3-33CE-4E9B-87A7-64AE438E9F82}" srcOrd="0" destOrd="0" presId="urn:microsoft.com/office/officeart/2005/8/layout/vList2"/>
    <dgm:cxn modelId="{91FB711E-A345-4865-86A4-192EBFBFFDB7}" type="presOf" srcId="{6CC29FB2-C765-49FF-9433-DCC600C3BE59}" destId="{776B2DA0-E0B9-4B53-AAF6-EAFA5C49CA61}" srcOrd="0" destOrd="0" presId="urn:microsoft.com/office/officeart/2005/8/layout/vList2"/>
    <dgm:cxn modelId="{C0614333-87E4-4B83-B15E-6C48E14E633E}" type="presOf" srcId="{F78ABD21-C3CB-424C-A428-BFF68E66548C}" destId="{00221F3A-D746-4B1B-8108-9D3A58C21A50}" srcOrd="0" destOrd="2" presId="urn:microsoft.com/office/officeart/2005/8/layout/vList2"/>
    <dgm:cxn modelId="{E557013C-BE3A-407E-B7EA-5DB0428E3911}" srcId="{6CC29FB2-C765-49FF-9433-DCC600C3BE59}" destId="{7602CD0C-83AF-4489-9EA1-9CC50C5105B0}" srcOrd="0" destOrd="0" parTransId="{BBDFA92E-10DB-47AF-945C-056894EC170B}" sibTransId="{5A095C02-227A-4B31-9D0C-398CED9CB441}"/>
    <dgm:cxn modelId="{752C5A3F-E789-471A-954B-CA05E21FA65E}" type="presOf" srcId="{BC05773A-0CAC-4F45-9568-B452D542CE93}" destId="{00221F3A-D746-4B1B-8108-9D3A58C21A50}" srcOrd="0" destOrd="3" presId="urn:microsoft.com/office/officeart/2005/8/layout/vList2"/>
    <dgm:cxn modelId="{A35A245B-981B-42A3-BD79-673AF7127635}" type="presOf" srcId="{E2F7FE7B-0ABA-4E87-BD59-754B44E871A8}" destId="{00221F3A-D746-4B1B-8108-9D3A58C21A50}" srcOrd="0" destOrd="1" presId="urn:microsoft.com/office/officeart/2005/8/layout/vList2"/>
    <dgm:cxn modelId="{F7E6626D-19D5-4433-81AB-83022C12925D}" type="presOf" srcId="{524FC567-6FB5-430C-9DD7-E907896FF497}" destId="{00221F3A-D746-4B1B-8108-9D3A58C21A50}" srcOrd="0" destOrd="6" presId="urn:microsoft.com/office/officeart/2005/8/layout/vList2"/>
    <dgm:cxn modelId="{AE5AAB56-6BC9-4879-8C31-BB8BC5A2C7CD}" srcId="{7602CD0C-83AF-4489-9EA1-9CC50C5105B0}" destId="{E2F7FE7B-0ABA-4E87-BD59-754B44E871A8}" srcOrd="1" destOrd="0" parTransId="{84AFEAB3-B672-4685-970E-54BC91AAB1ED}" sibTransId="{166E4B8F-9432-455E-8085-D62EC5586E3B}"/>
    <dgm:cxn modelId="{A966CF83-ED7F-45B6-9F3E-331DD0F0C4F6}" srcId="{7602CD0C-83AF-4489-9EA1-9CC50C5105B0}" destId="{DF5D388A-3377-487B-8C9A-BF67FFD9BB45}" srcOrd="4" destOrd="0" parTransId="{D68A9839-5B5A-4F30-9781-5DC35FF18112}" sibTransId="{BE5A566A-04C5-4021-912F-FEFFE472C8C1}"/>
    <dgm:cxn modelId="{6C76B5B2-36BC-498E-BA39-03EA2354446A}" type="presOf" srcId="{B8EF7932-3550-432D-B83A-136FF7360A23}" destId="{00221F3A-D746-4B1B-8108-9D3A58C21A50}" srcOrd="0" destOrd="0" presId="urn:microsoft.com/office/officeart/2005/8/layout/vList2"/>
    <dgm:cxn modelId="{0012D4B2-5237-4F41-A87B-F9A8357B2580}" type="presOf" srcId="{DF5D388A-3377-487B-8C9A-BF67FFD9BB45}" destId="{00221F3A-D746-4B1B-8108-9D3A58C21A50}" srcOrd="0" destOrd="4" presId="urn:microsoft.com/office/officeart/2005/8/layout/vList2"/>
    <dgm:cxn modelId="{8E32A0B8-12E6-4E45-80EB-97F2885D8665}" srcId="{7602CD0C-83AF-4489-9EA1-9CC50C5105B0}" destId="{524FC567-6FB5-430C-9DD7-E907896FF497}" srcOrd="6" destOrd="0" parTransId="{3747D0EB-62CE-44A2-B5D5-619894EB3C4A}" sibTransId="{8D6F3116-603C-4044-BCCC-27F8E95235C8}"/>
    <dgm:cxn modelId="{33EFF5CC-8432-465C-832B-66FE2F520FF3}" srcId="{7602CD0C-83AF-4489-9EA1-9CC50C5105B0}" destId="{BC05773A-0CAC-4F45-9568-B452D542CE93}" srcOrd="3" destOrd="0" parTransId="{FE206510-AF37-4DDE-BC18-A3C5E76098C9}" sibTransId="{3557F201-8856-45C2-B1E0-1B221BFE1A72}"/>
    <dgm:cxn modelId="{6489ADD6-E5EC-49C2-A41B-17692CD005E2}" srcId="{7602CD0C-83AF-4489-9EA1-9CC50C5105B0}" destId="{B8EF7932-3550-432D-B83A-136FF7360A23}" srcOrd="0" destOrd="0" parTransId="{7C86AA49-F5D2-4D7B-B090-FAE463C16771}" sibTransId="{6888FC00-63BB-4384-9643-51439026480C}"/>
    <dgm:cxn modelId="{00A096E0-5756-44F6-8D45-483B6C9360BE}" srcId="{7602CD0C-83AF-4489-9EA1-9CC50C5105B0}" destId="{655BA251-4BCB-4A2D-889D-4D11C4DC9685}" srcOrd="5" destOrd="0" parTransId="{05B88D05-3548-445C-9C83-97D2F1007415}" sibTransId="{3E84CF43-CEB2-4230-9269-ABAD71416735}"/>
    <dgm:cxn modelId="{606198F5-E57E-4D15-B03C-32DC253BD9D1}" type="presOf" srcId="{655BA251-4BCB-4A2D-889D-4D11C4DC9685}" destId="{00221F3A-D746-4B1B-8108-9D3A58C21A50}" srcOrd="0" destOrd="5" presId="urn:microsoft.com/office/officeart/2005/8/layout/vList2"/>
    <dgm:cxn modelId="{8D4C0BA2-C347-4539-A27B-289BAAB2E71E}" type="presParOf" srcId="{776B2DA0-E0B9-4B53-AAF6-EAFA5C49CA61}" destId="{C34506B3-33CE-4E9B-87A7-64AE438E9F82}" srcOrd="0" destOrd="0" presId="urn:microsoft.com/office/officeart/2005/8/layout/vList2"/>
    <dgm:cxn modelId="{3EBA25EE-052F-4D70-8C8B-3445574B2ECC}" type="presParOf" srcId="{776B2DA0-E0B9-4B53-AAF6-EAFA5C49CA61}" destId="{00221F3A-D746-4B1B-8108-9D3A58C21A5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7A86F1-B2B2-48FD-A8FC-24877A2659D1}" type="doc">
      <dgm:prSet loTypeId="urn:microsoft.com/office/officeart/2018/5/layout/IconLeafLabelList" loCatId="icon" qsTypeId="urn:microsoft.com/office/officeart/2005/8/quickstyle/simple1" qsCatId="simple" csTypeId="urn:microsoft.com/office/officeart/2005/8/colors/accent2_2" csCatId="accent2" phldr="1"/>
      <dgm:spPr/>
      <dgm:t>
        <a:bodyPr/>
        <a:lstStyle/>
        <a:p>
          <a:endParaRPr lang="en-US"/>
        </a:p>
      </dgm:t>
    </dgm:pt>
    <dgm:pt modelId="{E4A3BE4D-7E2E-4A33-A789-0617B5548120}">
      <dgm:prSet/>
      <dgm:spPr/>
      <dgm:t>
        <a:bodyPr/>
        <a:lstStyle/>
        <a:p>
          <a:pPr>
            <a:defRPr cap="all"/>
          </a:pPr>
          <a:r>
            <a:rPr lang="en-US"/>
            <a:t>Participate in Behavioral Health Town Hall meetings</a:t>
          </a:r>
        </a:p>
      </dgm:t>
    </dgm:pt>
    <dgm:pt modelId="{E9EAE75B-D14E-4F2E-8EDE-1CC2A9ADEE84}" type="parTrans" cxnId="{EE628956-49DD-4201-AFD1-2DA221AE171F}">
      <dgm:prSet/>
      <dgm:spPr/>
      <dgm:t>
        <a:bodyPr/>
        <a:lstStyle/>
        <a:p>
          <a:endParaRPr lang="en-US"/>
        </a:p>
      </dgm:t>
    </dgm:pt>
    <dgm:pt modelId="{17C5A833-2B2F-41D9-B4E8-0CE66534DAB3}" type="sibTrans" cxnId="{EE628956-49DD-4201-AFD1-2DA221AE171F}">
      <dgm:prSet/>
      <dgm:spPr/>
      <dgm:t>
        <a:bodyPr/>
        <a:lstStyle/>
        <a:p>
          <a:endParaRPr lang="en-US"/>
        </a:p>
      </dgm:t>
    </dgm:pt>
    <dgm:pt modelId="{5112B174-90F3-475D-AD2F-B69C6A5575C8}">
      <dgm:prSet/>
      <dgm:spPr/>
      <dgm:t>
        <a:bodyPr/>
        <a:lstStyle/>
        <a:p>
          <a:pPr>
            <a:defRPr cap="all"/>
          </a:pPr>
          <a:r>
            <a:rPr lang="en-US"/>
            <a:t>Join a local prevention coalition</a:t>
          </a:r>
        </a:p>
      </dgm:t>
    </dgm:pt>
    <dgm:pt modelId="{A0B19C49-BABE-4BC2-AB07-B0BA96DCF8D8}" type="parTrans" cxnId="{1E9CB0E8-A820-4A30-931E-648EF6DEA7E1}">
      <dgm:prSet/>
      <dgm:spPr/>
      <dgm:t>
        <a:bodyPr/>
        <a:lstStyle/>
        <a:p>
          <a:endParaRPr lang="en-US"/>
        </a:p>
      </dgm:t>
    </dgm:pt>
    <dgm:pt modelId="{249675C4-75A6-444D-A002-97DB6FE1F594}" type="sibTrans" cxnId="{1E9CB0E8-A820-4A30-931E-648EF6DEA7E1}">
      <dgm:prSet/>
      <dgm:spPr/>
      <dgm:t>
        <a:bodyPr/>
        <a:lstStyle/>
        <a:p>
          <a:endParaRPr lang="en-US"/>
        </a:p>
      </dgm:t>
    </dgm:pt>
    <dgm:pt modelId="{D0BEBAB1-F32C-49B7-86F4-A20127D5A74D}">
      <dgm:prSet/>
      <dgm:spPr/>
      <dgm:t>
        <a:bodyPr/>
        <a:lstStyle/>
        <a:p>
          <a:pPr>
            <a:defRPr cap="all"/>
          </a:pPr>
          <a:r>
            <a:rPr lang="en-US"/>
            <a:t>Share data</a:t>
          </a:r>
        </a:p>
      </dgm:t>
    </dgm:pt>
    <dgm:pt modelId="{76B65D0D-3DFC-4539-B8DA-707372769C03}" type="parTrans" cxnId="{C59E3D04-8827-49A2-A5CF-F386F3B21D77}">
      <dgm:prSet/>
      <dgm:spPr/>
      <dgm:t>
        <a:bodyPr/>
        <a:lstStyle/>
        <a:p>
          <a:endParaRPr lang="en-US"/>
        </a:p>
      </dgm:t>
    </dgm:pt>
    <dgm:pt modelId="{EAEDACB2-338E-42DE-A0B7-D97700199BC3}" type="sibTrans" cxnId="{C59E3D04-8827-49A2-A5CF-F386F3B21D77}">
      <dgm:prSet/>
      <dgm:spPr/>
      <dgm:t>
        <a:bodyPr/>
        <a:lstStyle/>
        <a:p>
          <a:endParaRPr lang="en-US"/>
        </a:p>
      </dgm:t>
    </dgm:pt>
    <dgm:pt modelId="{5EB015B6-DE74-4C08-B92B-93F45F4E5829}">
      <dgm:prSet/>
      <dgm:spPr/>
      <dgm:t>
        <a:bodyPr/>
        <a:lstStyle/>
        <a:p>
          <a:pPr>
            <a:defRPr cap="all"/>
          </a:pPr>
          <a:r>
            <a:rPr lang="en-US"/>
            <a:t>Engage new partners</a:t>
          </a:r>
        </a:p>
      </dgm:t>
    </dgm:pt>
    <dgm:pt modelId="{8E0DE25E-42FA-4D5D-B80F-0B08E0F46A8B}" type="parTrans" cxnId="{556CC77C-050B-44C9-886D-96627B393A72}">
      <dgm:prSet/>
      <dgm:spPr/>
      <dgm:t>
        <a:bodyPr/>
        <a:lstStyle/>
        <a:p>
          <a:endParaRPr lang="en-US"/>
        </a:p>
      </dgm:t>
    </dgm:pt>
    <dgm:pt modelId="{4CCAF2F4-760A-4FF9-86EF-0F60C99C140C}" type="sibTrans" cxnId="{556CC77C-050B-44C9-886D-96627B393A72}">
      <dgm:prSet/>
      <dgm:spPr/>
      <dgm:t>
        <a:bodyPr/>
        <a:lstStyle/>
        <a:p>
          <a:endParaRPr lang="en-US"/>
        </a:p>
      </dgm:t>
    </dgm:pt>
    <dgm:pt modelId="{EE01E8AB-C46B-485F-A4D3-E920AFAB815C}">
      <dgm:prSet/>
      <dgm:spPr/>
      <dgm:t>
        <a:bodyPr/>
        <a:lstStyle/>
        <a:p>
          <a:pPr>
            <a:defRPr cap="all"/>
          </a:pPr>
          <a:r>
            <a:rPr lang="en-US"/>
            <a:t>Attend events</a:t>
          </a:r>
        </a:p>
      </dgm:t>
    </dgm:pt>
    <dgm:pt modelId="{9637D867-8980-4FAC-96AB-C032F34B5BA3}" type="parTrans" cxnId="{FD2D1407-B3BF-4F39-8859-581EA7121B38}">
      <dgm:prSet/>
      <dgm:spPr/>
      <dgm:t>
        <a:bodyPr/>
        <a:lstStyle/>
        <a:p>
          <a:endParaRPr lang="en-US"/>
        </a:p>
      </dgm:t>
    </dgm:pt>
    <dgm:pt modelId="{545F8365-8444-4971-9FB9-1D0475CFFD39}" type="sibTrans" cxnId="{FD2D1407-B3BF-4F39-8859-581EA7121B38}">
      <dgm:prSet/>
      <dgm:spPr/>
      <dgm:t>
        <a:bodyPr/>
        <a:lstStyle/>
        <a:p>
          <a:endParaRPr lang="en-US"/>
        </a:p>
      </dgm:t>
    </dgm:pt>
    <dgm:pt modelId="{408A4DA2-39B2-4145-8B4A-586B11FC8580}">
      <dgm:prSet/>
      <dgm:spPr/>
      <dgm:t>
        <a:bodyPr/>
        <a:lstStyle/>
        <a:p>
          <a:pPr>
            <a:defRPr cap="all"/>
          </a:pPr>
          <a:r>
            <a:rPr lang="en-US"/>
            <a:t>Volunteer</a:t>
          </a:r>
        </a:p>
      </dgm:t>
    </dgm:pt>
    <dgm:pt modelId="{B0861292-B304-495C-8F5B-FE47A2A820AB}" type="parTrans" cxnId="{3F910F6F-4BF7-4993-8B2B-497ABF18E58B}">
      <dgm:prSet/>
      <dgm:spPr/>
      <dgm:t>
        <a:bodyPr/>
        <a:lstStyle/>
        <a:p>
          <a:endParaRPr lang="en-US"/>
        </a:p>
      </dgm:t>
    </dgm:pt>
    <dgm:pt modelId="{6F3918C7-AC9A-498C-8D65-5AE715C591A7}" type="sibTrans" cxnId="{3F910F6F-4BF7-4993-8B2B-497ABF18E58B}">
      <dgm:prSet/>
      <dgm:spPr/>
      <dgm:t>
        <a:bodyPr/>
        <a:lstStyle/>
        <a:p>
          <a:endParaRPr lang="en-US"/>
        </a:p>
      </dgm:t>
    </dgm:pt>
    <dgm:pt modelId="{A3F71EC9-AA91-4A35-A7EC-1E9D80D4CD29}">
      <dgm:prSet/>
      <dgm:spPr/>
      <dgm:t>
        <a:bodyPr/>
        <a:lstStyle/>
        <a:p>
          <a:pPr>
            <a:defRPr cap="all"/>
          </a:pPr>
          <a:r>
            <a:rPr lang="en-US"/>
            <a:t>Be part of the Assessment process in SFY27</a:t>
          </a:r>
        </a:p>
      </dgm:t>
    </dgm:pt>
    <dgm:pt modelId="{E325C0E3-EA54-44B6-8F48-3036E948002C}" type="parTrans" cxnId="{9A60A5C2-7C27-4F71-BEDA-E62DD7A7F584}">
      <dgm:prSet/>
      <dgm:spPr/>
      <dgm:t>
        <a:bodyPr/>
        <a:lstStyle/>
        <a:p>
          <a:endParaRPr lang="en-US"/>
        </a:p>
      </dgm:t>
    </dgm:pt>
    <dgm:pt modelId="{2C204162-87F8-486C-942D-424AA526AB24}" type="sibTrans" cxnId="{9A60A5C2-7C27-4F71-BEDA-E62DD7A7F584}">
      <dgm:prSet/>
      <dgm:spPr/>
      <dgm:t>
        <a:bodyPr/>
        <a:lstStyle/>
        <a:p>
          <a:endParaRPr lang="en-US"/>
        </a:p>
      </dgm:t>
    </dgm:pt>
    <dgm:pt modelId="{65C6EB79-D850-48E7-AF9C-93AA8ACC81CA}" type="pres">
      <dgm:prSet presAssocID="{B97A86F1-B2B2-48FD-A8FC-24877A2659D1}" presName="root" presStyleCnt="0">
        <dgm:presLayoutVars>
          <dgm:dir/>
          <dgm:resizeHandles val="exact"/>
        </dgm:presLayoutVars>
      </dgm:prSet>
      <dgm:spPr/>
    </dgm:pt>
    <dgm:pt modelId="{CAA093E4-8706-423C-8E13-9C724DCEFE0D}" type="pres">
      <dgm:prSet presAssocID="{E4A3BE4D-7E2E-4A33-A789-0617B5548120}" presName="compNode" presStyleCnt="0"/>
      <dgm:spPr/>
    </dgm:pt>
    <dgm:pt modelId="{F34F199F-2927-448B-BFFF-78F9448AD347}" type="pres">
      <dgm:prSet presAssocID="{E4A3BE4D-7E2E-4A33-A789-0617B5548120}" presName="iconBgRect" presStyleLbl="bgShp" presStyleIdx="0" presStyleCnt="7"/>
      <dgm:spPr>
        <a:prstGeom prst="round2DiagRect">
          <a:avLst>
            <a:gd name="adj1" fmla="val 29727"/>
            <a:gd name="adj2" fmla="val 0"/>
          </a:avLst>
        </a:prstGeom>
      </dgm:spPr>
    </dgm:pt>
    <dgm:pt modelId="{719B1C1A-2826-4E88-B1BA-91CBB771C83E}" type="pres">
      <dgm:prSet presAssocID="{E4A3BE4D-7E2E-4A33-A789-0617B5548120}"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2BB50D56-A940-47C7-A89A-E02673CF7F57}" type="pres">
      <dgm:prSet presAssocID="{E4A3BE4D-7E2E-4A33-A789-0617B5548120}" presName="spaceRect" presStyleCnt="0"/>
      <dgm:spPr/>
    </dgm:pt>
    <dgm:pt modelId="{BBF54FC4-CE99-482C-8F23-85ECEE276C48}" type="pres">
      <dgm:prSet presAssocID="{E4A3BE4D-7E2E-4A33-A789-0617B5548120}" presName="textRect" presStyleLbl="revTx" presStyleIdx="0" presStyleCnt="7">
        <dgm:presLayoutVars>
          <dgm:chMax val="1"/>
          <dgm:chPref val="1"/>
        </dgm:presLayoutVars>
      </dgm:prSet>
      <dgm:spPr/>
    </dgm:pt>
    <dgm:pt modelId="{C2AA6072-66D2-4637-AD0D-F916CA3FF7B3}" type="pres">
      <dgm:prSet presAssocID="{17C5A833-2B2F-41D9-B4E8-0CE66534DAB3}" presName="sibTrans" presStyleCnt="0"/>
      <dgm:spPr/>
    </dgm:pt>
    <dgm:pt modelId="{2EBD663E-4BDE-4896-AD79-4A783E9BF20D}" type="pres">
      <dgm:prSet presAssocID="{5112B174-90F3-475D-AD2F-B69C6A5575C8}" presName="compNode" presStyleCnt="0"/>
      <dgm:spPr/>
    </dgm:pt>
    <dgm:pt modelId="{2F99F39E-4F0E-41EE-909C-8C16F0B866A8}" type="pres">
      <dgm:prSet presAssocID="{5112B174-90F3-475D-AD2F-B69C6A5575C8}" presName="iconBgRect" presStyleLbl="bgShp" presStyleIdx="1" presStyleCnt="7"/>
      <dgm:spPr>
        <a:prstGeom prst="round2DiagRect">
          <a:avLst>
            <a:gd name="adj1" fmla="val 29727"/>
            <a:gd name="adj2" fmla="val 0"/>
          </a:avLst>
        </a:prstGeom>
      </dgm:spPr>
    </dgm:pt>
    <dgm:pt modelId="{4D82C132-669A-4650-88A4-FA24586241FB}" type="pres">
      <dgm:prSet presAssocID="{5112B174-90F3-475D-AD2F-B69C6A5575C8}"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962ED792-BD68-43C2-8F56-082A0BABC38B}" type="pres">
      <dgm:prSet presAssocID="{5112B174-90F3-475D-AD2F-B69C6A5575C8}" presName="spaceRect" presStyleCnt="0"/>
      <dgm:spPr/>
    </dgm:pt>
    <dgm:pt modelId="{1F377AF6-AFEC-4B6D-AC14-204FA8A4C1E0}" type="pres">
      <dgm:prSet presAssocID="{5112B174-90F3-475D-AD2F-B69C6A5575C8}" presName="textRect" presStyleLbl="revTx" presStyleIdx="1" presStyleCnt="7">
        <dgm:presLayoutVars>
          <dgm:chMax val="1"/>
          <dgm:chPref val="1"/>
        </dgm:presLayoutVars>
      </dgm:prSet>
      <dgm:spPr/>
    </dgm:pt>
    <dgm:pt modelId="{DF1FE7AF-BE8E-4D11-A7E5-4DBA58E4767C}" type="pres">
      <dgm:prSet presAssocID="{249675C4-75A6-444D-A002-97DB6FE1F594}" presName="sibTrans" presStyleCnt="0"/>
      <dgm:spPr/>
    </dgm:pt>
    <dgm:pt modelId="{E1FA9DFA-20FD-4B05-BD05-DC603E253C27}" type="pres">
      <dgm:prSet presAssocID="{D0BEBAB1-F32C-49B7-86F4-A20127D5A74D}" presName="compNode" presStyleCnt="0"/>
      <dgm:spPr/>
    </dgm:pt>
    <dgm:pt modelId="{031F147B-299C-483E-984C-D9D329F08D7F}" type="pres">
      <dgm:prSet presAssocID="{D0BEBAB1-F32C-49B7-86F4-A20127D5A74D}" presName="iconBgRect" presStyleLbl="bgShp" presStyleIdx="2" presStyleCnt="7"/>
      <dgm:spPr>
        <a:prstGeom prst="round2DiagRect">
          <a:avLst>
            <a:gd name="adj1" fmla="val 29727"/>
            <a:gd name="adj2" fmla="val 0"/>
          </a:avLst>
        </a:prstGeom>
      </dgm:spPr>
    </dgm:pt>
    <dgm:pt modelId="{80052FE4-B3D2-4381-A82A-04E82E5E2F57}" type="pres">
      <dgm:prSet presAssocID="{D0BEBAB1-F32C-49B7-86F4-A20127D5A74D}"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tabase"/>
        </a:ext>
      </dgm:extLst>
    </dgm:pt>
    <dgm:pt modelId="{B378D85E-9E5F-4BE5-A863-026BFA1DD0C4}" type="pres">
      <dgm:prSet presAssocID="{D0BEBAB1-F32C-49B7-86F4-A20127D5A74D}" presName="spaceRect" presStyleCnt="0"/>
      <dgm:spPr/>
    </dgm:pt>
    <dgm:pt modelId="{C2646D99-A3E6-423C-A668-33315647DCB6}" type="pres">
      <dgm:prSet presAssocID="{D0BEBAB1-F32C-49B7-86F4-A20127D5A74D}" presName="textRect" presStyleLbl="revTx" presStyleIdx="2" presStyleCnt="7">
        <dgm:presLayoutVars>
          <dgm:chMax val="1"/>
          <dgm:chPref val="1"/>
        </dgm:presLayoutVars>
      </dgm:prSet>
      <dgm:spPr/>
    </dgm:pt>
    <dgm:pt modelId="{8676AE35-B054-41A6-962F-9BEA6D40BA94}" type="pres">
      <dgm:prSet presAssocID="{EAEDACB2-338E-42DE-A0B7-D97700199BC3}" presName="sibTrans" presStyleCnt="0"/>
      <dgm:spPr/>
    </dgm:pt>
    <dgm:pt modelId="{76731F86-6664-41AE-97D3-213575451202}" type="pres">
      <dgm:prSet presAssocID="{5EB015B6-DE74-4C08-B92B-93F45F4E5829}" presName="compNode" presStyleCnt="0"/>
      <dgm:spPr/>
    </dgm:pt>
    <dgm:pt modelId="{748DC1B9-3BC9-4214-A950-222D9C70AEBD}" type="pres">
      <dgm:prSet presAssocID="{5EB015B6-DE74-4C08-B92B-93F45F4E5829}" presName="iconBgRect" presStyleLbl="bgShp" presStyleIdx="3" presStyleCnt="7"/>
      <dgm:spPr>
        <a:prstGeom prst="round2DiagRect">
          <a:avLst>
            <a:gd name="adj1" fmla="val 29727"/>
            <a:gd name="adj2" fmla="val 0"/>
          </a:avLst>
        </a:prstGeom>
      </dgm:spPr>
    </dgm:pt>
    <dgm:pt modelId="{CA9F4745-1E56-4C07-BF80-67CF2C9C97B0}" type="pres">
      <dgm:prSet presAssocID="{5EB015B6-DE74-4C08-B92B-93F45F4E5829}"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s"/>
        </a:ext>
      </dgm:extLst>
    </dgm:pt>
    <dgm:pt modelId="{E8F8B529-9E17-4224-A24A-1F9EFD868E2F}" type="pres">
      <dgm:prSet presAssocID="{5EB015B6-DE74-4C08-B92B-93F45F4E5829}" presName="spaceRect" presStyleCnt="0"/>
      <dgm:spPr/>
    </dgm:pt>
    <dgm:pt modelId="{7D2B3F7D-AEA1-4B32-88B9-8C3A6C44EE9F}" type="pres">
      <dgm:prSet presAssocID="{5EB015B6-DE74-4C08-B92B-93F45F4E5829}" presName="textRect" presStyleLbl="revTx" presStyleIdx="3" presStyleCnt="7">
        <dgm:presLayoutVars>
          <dgm:chMax val="1"/>
          <dgm:chPref val="1"/>
        </dgm:presLayoutVars>
      </dgm:prSet>
      <dgm:spPr/>
    </dgm:pt>
    <dgm:pt modelId="{3E6E7FC8-8E8E-4214-9E4B-4C50D88AE768}" type="pres">
      <dgm:prSet presAssocID="{4CCAF2F4-760A-4FF9-86EF-0F60C99C140C}" presName="sibTrans" presStyleCnt="0"/>
      <dgm:spPr/>
    </dgm:pt>
    <dgm:pt modelId="{28849794-FDA1-4F49-A0C3-4DBB5A7B6656}" type="pres">
      <dgm:prSet presAssocID="{EE01E8AB-C46B-485F-A4D3-E920AFAB815C}" presName="compNode" presStyleCnt="0"/>
      <dgm:spPr/>
    </dgm:pt>
    <dgm:pt modelId="{52BE7762-9E65-440B-B534-97826F8DEE72}" type="pres">
      <dgm:prSet presAssocID="{EE01E8AB-C46B-485F-A4D3-E920AFAB815C}" presName="iconBgRect" presStyleLbl="bgShp" presStyleIdx="4" presStyleCnt="7"/>
      <dgm:spPr>
        <a:prstGeom prst="round2DiagRect">
          <a:avLst>
            <a:gd name="adj1" fmla="val 29727"/>
            <a:gd name="adj2" fmla="val 0"/>
          </a:avLst>
        </a:prstGeom>
      </dgm:spPr>
    </dgm:pt>
    <dgm:pt modelId="{7389E73C-4375-44A8-92FB-B1B6033B6F89}" type="pres">
      <dgm:prSet presAssocID="{EE01E8AB-C46B-485F-A4D3-E920AFAB815C}"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aily Calendar"/>
        </a:ext>
      </dgm:extLst>
    </dgm:pt>
    <dgm:pt modelId="{384DBA50-64C3-4FAB-B2A6-E907A2F75D3B}" type="pres">
      <dgm:prSet presAssocID="{EE01E8AB-C46B-485F-A4D3-E920AFAB815C}" presName="spaceRect" presStyleCnt="0"/>
      <dgm:spPr/>
    </dgm:pt>
    <dgm:pt modelId="{65B647B2-6C51-4526-9270-A0245553AC13}" type="pres">
      <dgm:prSet presAssocID="{EE01E8AB-C46B-485F-A4D3-E920AFAB815C}" presName="textRect" presStyleLbl="revTx" presStyleIdx="4" presStyleCnt="7">
        <dgm:presLayoutVars>
          <dgm:chMax val="1"/>
          <dgm:chPref val="1"/>
        </dgm:presLayoutVars>
      </dgm:prSet>
      <dgm:spPr/>
    </dgm:pt>
    <dgm:pt modelId="{172DB144-9A91-4D12-A0E5-2751F907F4FF}" type="pres">
      <dgm:prSet presAssocID="{545F8365-8444-4971-9FB9-1D0475CFFD39}" presName="sibTrans" presStyleCnt="0"/>
      <dgm:spPr/>
    </dgm:pt>
    <dgm:pt modelId="{BFB1648C-CDF5-4F93-AD97-C107AEE09F2D}" type="pres">
      <dgm:prSet presAssocID="{408A4DA2-39B2-4145-8B4A-586B11FC8580}" presName="compNode" presStyleCnt="0"/>
      <dgm:spPr/>
    </dgm:pt>
    <dgm:pt modelId="{24C1BF9F-05AC-4449-9AB7-DEBA458A6AB2}" type="pres">
      <dgm:prSet presAssocID="{408A4DA2-39B2-4145-8B4A-586B11FC8580}" presName="iconBgRect" presStyleLbl="bgShp" presStyleIdx="5" presStyleCnt="7"/>
      <dgm:spPr>
        <a:prstGeom prst="round2DiagRect">
          <a:avLst>
            <a:gd name="adj1" fmla="val 29727"/>
            <a:gd name="adj2" fmla="val 0"/>
          </a:avLst>
        </a:prstGeom>
      </dgm:spPr>
    </dgm:pt>
    <dgm:pt modelId="{7C94C67F-66E9-48DD-8C0F-09D07BEF9414}" type="pres">
      <dgm:prSet presAssocID="{408A4DA2-39B2-4145-8B4A-586B11FC8580}"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ers"/>
        </a:ext>
      </dgm:extLst>
    </dgm:pt>
    <dgm:pt modelId="{DCDDE7BE-FCC4-46F7-B944-F4613023383F}" type="pres">
      <dgm:prSet presAssocID="{408A4DA2-39B2-4145-8B4A-586B11FC8580}" presName="spaceRect" presStyleCnt="0"/>
      <dgm:spPr/>
    </dgm:pt>
    <dgm:pt modelId="{13A3B274-526A-4330-BFA7-9D63733CB4E8}" type="pres">
      <dgm:prSet presAssocID="{408A4DA2-39B2-4145-8B4A-586B11FC8580}" presName="textRect" presStyleLbl="revTx" presStyleIdx="5" presStyleCnt="7">
        <dgm:presLayoutVars>
          <dgm:chMax val="1"/>
          <dgm:chPref val="1"/>
        </dgm:presLayoutVars>
      </dgm:prSet>
      <dgm:spPr/>
    </dgm:pt>
    <dgm:pt modelId="{2687DA05-9BD3-4178-909C-3EFACAC7E1F6}" type="pres">
      <dgm:prSet presAssocID="{6F3918C7-AC9A-498C-8D65-5AE715C591A7}" presName="sibTrans" presStyleCnt="0"/>
      <dgm:spPr/>
    </dgm:pt>
    <dgm:pt modelId="{1FD00A2F-13A6-4283-A0BF-6DB01535A23B}" type="pres">
      <dgm:prSet presAssocID="{A3F71EC9-AA91-4A35-A7EC-1E9D80D4CD29}" presName="compNode" presStyleCnt="0"/>
      <dgm:spPr/>
    </dgm:pt>
    <dgm:pt modelId="{CAE88064-E78C-4321-944B-393E47AA4B59}" type="pres">
      <dgm:prSet presAssocID="{A3F71EC9-AA91-4A35-A7EC-1E9D80D4CD29}" presName="iconBgRect" presStyleLbl="bgShp" presStyleIdx="6" presStyleCnt="7"/>
      <dgm:spPr>
        <a:prstGeom prst="round2DiagRect">
          <a:avLst>
            <a:gd name="adj1" fmla="val 29727"/>
            <a:gd name="adj2" fmla="val 0"/>
          </a:avLst>
        </a:prstGeom>
      </dgm:spPr>
    </dgm:pt>
    <dgm:pt modelId="{7A79AB30-BAAC-44A6-BC40-176F14E0DF70}" type="pres">
      <dgm:prSet presAssocID="{A3F71EC9-AA91-4A35-A7EC-1E9D80D4CD29}"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Check List"/>
        </a:ext>
      </dgm:extLst>
    </dgm:pt>
    <dgm:pt modelId="{29951EAD-8302-4AD4-A004-35DEEA19C201}" type="pres">
      <dgm:prSet presAssocID="{A3F71EC9-AA91-4A35-A7EC-1E9D80D4CD29}" presName="spaceRect" presStyleCnt="0"/>
      <dgm:spPr/>
    </dgm:pt>
    <dgm:pt modelId="{1F0A17DB-C34B-47FB-850A-121753CABFA9}" type="pres">
      <dgm:prSet presAssocID="{A3F71EC9-AA91-4A35-A7EC-1E9D80D4CD29}" presName="textRect" presStyleLbl="revTx" presStyleIdx="6" presStyleCnt="7">
        <dgm:presLayoutVars>
          <dgm:chMax val="1"/>
          <dgm:chPref val="1"/>
        </dgm:presLayoutVars>
      </dgm:prSet>
      <dgm:spPr/>
    </dgm:pt>
  </dgm:ptLst>
  <dgm:cxnLst>
    <dgm:cxn modelId="{C59E3D04-8827-49A2-A5CF-F386F3B21D77}" srcId="{B97A86F1-B2B2-48FD-A8FC-24877A2659D1}" destId="{D0BEBAB1-F32C-49B7-86F4-A20127D5A74D}" srcOrd="2" destOrd="0" parTransId="{76B65D0D-3DFC-4539-B8DA-707372769C03}" sibTransId="{EAEDACB2-338E-42DE-A0B7-D97700199BC3}"/>
    <dgm:cxn modelId="{FD2D1407-B3BF-4F39-8859-581EA7121B38}" srcId="{B97A86F1-B2B2-48FD-A8FC-24877A2659D1}" destId="{EE01E8AB-C46B-485F-A4D3-E920AFAB815C}" srcOrd="4" destOrd="0" parTransId="{9637D867-8980-4FAC-96AB-C032F34B5BA3}" sibTransId="{545F8365-8444-4971-9FB9-1D0475CFFD39}"/>
    <dgm:cxn modelId="{11CEBA5B-582A-4FC9-A41B-1D779D43937D}" type="presOf" srcId="{A3F71EC9-AA91-4A35-A7EC-1E9D80D4CD29}" destId="{1F0A17DB-C34B-47FB-850A-121753CABFA9}" srcOrd="0" destOrd="0" presId="urn:microsoft.com/office/officeart/2018/5/layout/IconLeafLabelList"/>
    <dgm:cxn modelId="{3F910F6F-4BF7-4993-8B2B-497ABF18E58B}" srcId="{B97A86F1-B2B2-48FD-A8FC-24877A2659D1}" destId="{408A4DA2-39B2-4145-8B4A-586B11FC8580}" srcOrd="5" destOrd="0" parTransId="{B0861292-B304-495C-8F5B-FE47A2A820AB}" sibTransId="{6F3918C7-AC9A-498C-8D65-5AE715C591A7}"/>
    <dgm:cxn modelId="{5933A872-7833-4A7C-87DE-B6540070EE3D}" type="presOf" srcId="{5EB015B6-DE74-4C08-B92B-93F45F4E5829}" destId="{7D2B3F7D-AEA1-4B32-88B9-8C3A6C44EE9F}" srcOrd="0" destOrd="0" presId="urn:microsoft.com/office/officeart/2018/5/layout/IconLeafLabelList"/>
    <dgm:cxn modelId="{EE628956-49DD-4201-AFD1-2DA221AE171F}" srcId="{B97A86F1-B2B2-48FD-A8FC-24877A2659D1}" destId="{E4A3BE4D-7E2E-4A33-A789-0617B5548120}" srcOrd="0" destOrd="0" parTransId="{E9EAE75B-D14E-4F2E-8EDE-1CC2A9ADEE84}" sibTransId="{17C5A833-2B2F-41D9-B4E8-0CE66534DAB3}"/>
    <dgm:cxn modelId="{AEC53B7A-CFCC-4D57-9F7B-8803207C32EF}" type="presOf" srcId="{EE01E8AB-C46B-485F-A4D3-E920AFAB815C}" destId="{65B647B2-6C51-4526-9270-A0245553AC13}" srcOrd="0" destOrd="0" presId="urn:microsoft.com/office/officeart/2018/5/layout/IconLeafLabelList"/>
    <dgm:cxn modelId="{556CC77C-050B-44C9-886D-96627B393A72}" srcId="{B97A86F1-B2B2-48FD-A8FC-24877A2659D1}" destId="{5EB015B6-DE74-4C08-B92B-93F45F4E5829}" srcOrd="3" destOrd="0" parTransId="{8E0DE25E-42FA-4D5D-B80F-0B08E0F46A8B}" sibTransId="{4CCAF2F4-760A-4FF9-86EF-0F60C99C140C}"/>
    <dgm:cxn modelId="{1AC8518A-2ECD-49FC-BBE1-0FCEE4CCCA13}" type="presOf" srcId="{5112B174-90F3-475D-AD2F-B69C6A5575C8}" destId="{1F377AF6-AFEC-4B6D-AC14-204FA8A4C1E0}" srcOrd="0" destOrd="0" presId="urn:microsoft.com/office/officeart/2018/5/layout/IconLeafLabelList"/>
    <dgm:cxn modelId="{AB94B9A7-B57C-4010-A9DF-D65DFEF4A76F}" type="presOf" srcId="{B97A86F1-B2B2-48FD-A8FC-24877A2659D1}" destId="{65C6EB79-D850-48E7-AF9C-93AA8ACC81CA}" srcOrd="0" destOrd="0" presId="urn:microsoft.com/office/officeart/2018/5/layout/IconLeafLabelList"/>
    <dgm:cxn modelId="{6FC710B9-B4ED-401A-B032-A3F26615A891}" type="presOf" srcId="{E4A3BE4D-7E2E-4A33-A789-0617B5548120}" destId="{BBF54FC4-CE99-482C-8F23-85ECEE276C48}" srcOrd="0" destOrd="0" presId="urn:microsoft.com/office/officeart/2018/5/layout/IconLeafLabelList"/>
    <dgm:cxn modelId="{EFE493BD-C7F4-4D0B-B558-A18614533E19}" type="presOf" srcId="{D0BEBAB1-F32C-49B7-86F4-A20127D5A74D}" destId="{C2646D99-A3E6-423C-A668-33315647DCB6}" srcOrd="0" destOrd="0" presId="urn:microsoft.com/office/officeart/2018/5/layout/IconLeafLabelList"/>
    <dgm:cxn modelId="{9A60A5C2-7C27-4F71-BEDA-E62DD7A7F584}" srcId="{B97A86F1-B2B2-48FD-A8FC-24877A2659D1}" destId="{A3F71EC9-AA91-4A35-A7EC-1E9D80D4CD29}" srcOrd="6" destOrd="0" parTransId="{E325C0E3-EA54-44B6-8F48-3036E948002C}" sibTransId="{2C204162-87F8-486C-942D-424AA526AB24}"/>
    <dgm:cxn modelId="{1E9CB0E8-A820-4A30-931E-648EF6DEA7E1}" srcId="{B97A86F1-B2B2-48FD-A8FC-24877A2659D1}" destId="{5112B174-90F3-475D-AD2F-B69C6A5575C8}" srcOrd="1" destOrd="0" parTransId="{A0B19C49-BABE-4BC2-AB07-B0BA96DCF8D8}" sibTransId="{249675C4-75A6-444D-A002-97DB6FE1F594}"/>
    <dgm:cxn modelId="{E8635EED-4A5E-4EA8-BC77-60628D727B1C}" type="presOf" srcId="{408A4DA2-39B2-4145-8B4A-586B11FC8580}" destId="{13A3B274-526A-4330-BFA7-9D63733CB4E8}" srcOrd="0" destOrd="0" presId="urn:microsoft.com/office/officeart/2018/5/layout/IconLeafLabelList"/>
    <dgm:cxn modelId="{8B2442B5-41E2-4A3B-B682-73187F735164}" type="presParOf" srcId="{65C6EB79-D850-48E7-AF9C-93AA8ACC81CA}" destId="{CAA093E4-8706-423C-8E13-9C724DCEFE0D}" srcOrd="0" destOrd="0" presId="urn:microsoft.com/office/officeart/2018/5/layout/IconLeafLabelList"/>
    <dgm:cxn modelId="{BFDF7DE7-E79B-4591-AA0E-B1EA319E0BDC}" type="presParOf" srcId="{CAA093E4-8706-423C-8E13-9C724DCEFE0D}" destId="{F34F199F-2927-448B-BFFF-78F9448AD347}" srcOrd="0" destOrd="0" presId="urn:microsoft.com/office/officeart/2018/5/layout/IconLeafLabelList"/>
    <dgm:cxn modelId="{EF62E449-01F9-468F-BB78-0BEA20ACD5F3}" type="presParOf" srcId="{CAA093E4-8706-423C-8E13-9C724DCEFE0D}" destId="{719B1C1A-2826-4E88-B1BA-91CBB771C83E}" srcOrd="1" destOrd="0" presId="urn:microsoft.com/office/officeart/2018/5/layout/IconLeafLabelList"/>
    <dgm:cxn modelId="{FFB659EB-361E-49E1-B2EA-A623661D0E90}" type="presParOf" srcId="{CAA093E4-8706-423C-8E13-9C724DCEFE0D}" destId="{2BB50D56-A940-47C7-A89A-E02673CF7F57}" srcOrd="2" destOrd="0" presId="urn:microsoft.com/office/officeart/2018/5/layout/IconLeafLabelList"/>
    <dgm:cxn modelId="{EB651B78-9648-436D-9818-3DB2DBDDB88F}" type="presParOf" srcId="{CAA093E4-8706-423C-8E13-9C724DCEFE0D}" destId="{BBF54FC4-CE99-482C-8F23-85ECEE276C48}" srcOrd="3" destOrd="0" presId="urn:microsoft.com/office/officeart/2018/5/layout/IconLeafLabelList"/>
    <dgm:cxn modelId="{FA084B22-72E2-4A6E-A15B-946A67528F2B}" type="presParOf" srcId="{65C6EB79-D850-48E7-AF9C-93AA8ACC81CA}" destId="{C2AA6072-66D2-4637-AD0D-F916CA3FF7B3}" srcOrd="1" destOrd="0" presId="urn:microsoft.com/office/officeart/2018/5/layout/IconLeafLabelList"/>
    <dgm:cxn modelId="{0DAFD058-6046-48AC-A0FA-E68B91FE87B9}" type="presParOf" srcId="{65C6EB79-D850-48E7-AF9C-93AA8ACC81CA}" destId="{2EBD663E-4BDE-4896-AD79-4A783E9BF20D}" srcOrd="2" destOrd="0" presId="urn:microsoft.com/office/officeart/2018/5/layout/IconLeafLabelList"/>
    <dgm:cxn modelId="{A1D01501-0CC5-4AAC-AB4B-DA28914338E2}" type="presParOf" srcId="{2EBD663E-4BDE-4896-AD79-4A783E9BF20D}" destId="{2F99F39E-4F0E-41EE-909C-8C16F0B866A8}" srcOrd="0" destOrd="0" presId="urn:microsoft.com/office/officeart/2018/5/layout/IconLeafLabelList"/>
    <dgm:cxn modelId="{5A42BD90-6280-427E-A700-C63795A36776}" type="presParOf" srcId="{2EBD663E-4BDE-4896-AD79-4A783E9BF20D}" destId="{4D82C132-669A-4650-88A4-FA24586241FB}" srcOrd="1" destOrd="0" presId="urn:microsoft.com/office/officeart/2018/5/layout/IconLeafLabelList"/>
    <dgm:cxn modelId="{1457D357-293B-41D1-B3A5-A8FE6C05EF87}" type="presParOf" srcId="{2EBD663E-4BDE-4896-AD79-4A783E9BF20D}" destId="{962ED792-BD68-43C2-8F56-082A0BABC38B}" srcOrd="2" destOrd="0" presId="urn:microsoft.com/office/officeart/2018/5/layout/IconLeafLabelList"/>
    <dgm:cxn modelId="{22954AC7-06ED-4BBF-84CF-1BBED7F77D18}" type="presParOf" srcId="{2EBD663E-4BDE-4896-AD79-4A783E9BF20D}" destId="{1F377AF6-AFEC-4B6D-AC14-204FA8A4C1E0}" srcOrd="3" destOrd="0" presId="urn:microsoft.com/office/officeart/2018/5/layout/IconLeafLabelList"/>
    <dgm:cxn modelId="{3F10B483-9645-46A1-AB69-42D4A8D07C94}" type="presParOf" srcId="{65C6EB79-D850-48E7-AF9C-93AA8ACC81CA}" destId="{DF1FE7AF-BE8E-4D11-A7E5-4DBA58E4767C}" srcOrd="3" destOrd="0" presId="urn:microsoft.com/office/officeart/2018/5/layout/IconLeafLabelList"/>
    <dgm:cxn modelId="{18F6D5CC-A85E-45D2-A707-17E116D7C064}" type="presParOf" srcId="{65C6EB79-D850-48E7-AF9C-93AA8ACC81CA}" destId="{E1FA9DFA-20FD-4B05-BD05-DC603E253C27}" srcOrd="4" destOrd="0" presId="urn:microsoft.com/office/officeart/2018/5/layout/IconLeafLabelList"/>
    <dgm:cxn modelId="{D3E23BC7-8BA5-4676-8065-60048F1B0D32}" type="presParOf" srcId="{E1FA9DFA-20FD-4B05-BD05-DC603E253C27}" destId="{031F147B-299C-483E-984C-D9D329F08D7F}" srcOrd="0" destOrd="0" presId="urn:microsoft.com/office/officeart/2018/5/layout/IconLeafLabelList"/>
    <dgm:cxn modelId="{5B27E540-47B0-4344-AADC-FA411C2F9204}" type="presParOf" srcId="{E1FA9DFA-20FD-4B05-BD05-DC603E253C27}" destId="{80052FE4-B3D2-4381-A82A-04E82E5E2F57}" srcOrd="1" destOrd="0" presId="urn:microsoft.com/office/officeart/2018/5/layout/IconLeafLabelList"/>
    <dgm:cxn modelId="{2B3B95F2-B581-44D4-A469-E64EF64C2E62}" type="presParOf" srcId="{E1FA9DFA-20FD-4B05-BD05-DC603E253C27}" destId="{B378D85E-9E5F-4BE5-A863-026BFA1DD0C4}" srcOrd="2" destOrd="0" presId="urn:microsoft.com/office/officeart/2018/5/layout/IconLeafLabelList"/>
    <dgm:cxn modelId="{787D25FA-4D4A-4C4E-9D52-554DB750022A}" type="presParOf" srcId="{E1FA9DFA-20FD-4B05-BD05-DC603E253C27}" destId="{C2646D99-A3E6-423C-A668-33315647DCB6}" srcOrd="3" destOrd="0" presId="urn:microsoft.com/office/officeart/2018/5/layout/IconLeafLabelList"/>
    <dgm:cxn modelId="{16CAAE83-F991-49AC-8A87-FAEC2DD4F890}" type="presParOf" srcId="{65C6EB79-D850-48E7-AF9C-93AA8ACC81CA}" destId="{8676AE35-B054-41A6-962F-9BEA6D40BA94}" srcOrd="5" destOrd="0" presId="urn:microsoft.com/office/officeart/2018/5/layout/IconLeafLabelList"/>
    <dgm:cxn modelId="{407D0A92-0FC1-46EA-8B00-B18E662205D5}" type="presParOf" srcId="{65C6EB79-D850-48E7-AF9C-93AA8ACC81CA}" destId="{76731F86-6664-41AE-97D3-213575451202}" srcOrd="6" destOrd="0" presId="urn:microsoft.com/office/officeart/2018/5/layout/IconLeafLabelList"/>
    <dgm:cxn modelId="{A484DAEE-AEB9-4597-B813-17A3EA4386EE}" type="presParOf" srcId="{76731F86-6664-41AE-97D3-213575451202}" destId="{748DC1B9-3BC9-4214-A950-222D9C70AEBD}" srcOrd="0" destOrd="0" presId="urn:microsoft.com/office/officeart/2018/5/layout/IconLeafLabelList"/>
    <dgm:cxn modelId="{386C9905-DD51-40BE-A718-8C332B0B64FE}" type="presParOf" srcId="{76731F86-6664-41AE-97D3-213575451202}" destId="{CA9F4745-1E56-4C07-BF80-67CF2C9C97B0}" srcOrd="1" destOrd="0" presId="urn:microsoft.com/office/officeart/2018/5/layout/IconLeafLabelList"/>
    <dgm:cxn modelId="{D41566CF-F920-4DED-AE8C-39060A2D2D49}" type="presParOf" srcId="{76731F86-6664-41AE-97D3-213575451202}" destId="{E8F8B529-9E17-4224-A24A-1F9EFD868E2F}" srcOrd="2" destOrd="0" presId="urn:microsoft.com/office/officeart/2018/5/layout/IconLeafLabelList"/>
    <dgm:cxn modelId="{123934AA-511D-4D08-AEAA-8A83F30613CC}" type="presParOf" srcId="{76731F86-6664-41AE-97D3-213575451202}" destId="{7D2B3F7D-AEA1-4B32-88B9-8C3A6C44EE9F}" srcOrd="3" destOrd="0" presId="urn:microsoft.com/office/officeart/2018/5/layout/IconLeafLabelList"/>
    <dgm:cxn modelId="{30E73031-BC9A-40BF-984C-501F89C24809}" type="presParOf" srcId="{65C6EB79-D850-48E7-AF9C-93AA8ACC81CA}" destId="{3E6E7FC8-8E8E-4214-9E4B-4C50D88AE768}" srcOrd="7" destOrd="0" presId="urn:microsoft.com/office/officeart/2018/5/layout/IconLeafLabelList"/>
    <dgm:cxn modelId="{4127E7F6-F5F6-4C78-B380-60272EB730E0}" type="presParOf" srcId="{65C6EB79-D850-48E7-AF9C-93AA8ACC81CA}" destId="{28849794-FDA1-4F49-A0C3-4DBB5A7B6656}" srcOrd="8" destOrd="0" presId="urn:microsoft.com/office/officeart/2018/5/layout/IconLeafLabelList"/>
    <dgm:cxn modelId="{5645EACC-0A0F-484C-B3D7-272E1FF05226}" type="presParOf" srcId="{28849794-FDA1-4F49-A0C3-4DBB5A7B6656}" destId="{52BE7762-9E65-440B-B534-97826F8DEE72}" srcOrd="0" destOrd="0" presId="urn:microsoft.com/office/officeart/2018/5/layout/IconLeafLabelList"/>
    <dgm:cxn modelId="{45ACA3FD-46D5-4D32-822D-13D90C3AA95A}" type="presParOf" srcId="{28849794-FDA1-4F49-A0C3-4DBB5A7B6656}" destId="{7389E73C-4375-44A8-92FB-B1B6033B6F89}" srcOrd="1" destOrd="0" presId="urn:microsoft.com/office/officeart/2018/5/layout/IconLeafLabelList"/>
    <dgm:cxn modelId="{8662911E-A0B8-483E-B709-E32FAC6AC4B9}" type="presParOf" srcId="{28849794-FDA1-4F49-A0C3-4DBB5A7B6656}" destId="{384DBA50-64C3-4FAB-B2A6-E907A2F75D3B}" srcOrd="2" destOrd="0" presId="urn:microsoft.com/office/officeart/2018/5/layout/IconLeafLabelList"/>
    <dgm:cxn modelId="{BABC4F49-C5A5-4AC5-8433-D97E7C29A4B6}" type="presParOf" srcId="{28849794-FDA1-4F49-A0C3-4DBB5A7B6656}" destId="{65B647B2-6C51-4526-9270-A0245553AC13}" srcOrd="3" destOrd="0" presId="urn:microsoft.com/office/officeart/2018/5/layout/IconLeafLabelList"/>
    <dgm:cxn modelId="{5B9212AD-C7E7-4F7B-94E2-C6E85B47A81A}" type="presParOf" srcId="{65C6EB79-D850-48E7-AF9C-93AA8ACC81CA}" destId="{172DB144-9A91-4D12-A0E5-2751F907F4FF}" srcOrd="9" destOrd="0" presId="urn:microsoft.com/office/officeart/2018/5/layout/IconLeafLabelList"/>
    <dgm:cxn modelId="{40ABE680-4B9E-4532-A585-444C485C07E5}" type="presParOf" srcId="{65C6EB79-D850-48E7-AF9C-93AA8ACC81CA}" destId="{BFB1648C-CDF5-4F93-AD97-C107AEE09F2D}" srcOrd="10" destOrd="0" presId="urn:microsoft.com/office/officeart/2018/5/layout/IconLeafLabelList"/>
    <dgm:cxn modelId="{6DF517BE-244D-46F1-BF70-4A420AF8A966}" type="presParOf" srcId="{BFB1648C-CDF5-4F93-AD97-C107AEE09F2D}" destId="{24C1BF9F-05AC-4449-9AB7-DEBA458A6AB2}" srcOrd="0" destOrd="0" presId="urn:microsoft.com/office/officeart/2018/5/layout/IconLeafLabelList"/>
    <dgm:cxn modelId="{196260F2-C7DB-4E22-8E3A-B3BA279F2436}" type="presParOf" srcId="{BFB1648C-CDF5-4F93-AD97-C107AEE09F2D}" destId="{7C94C67F-66E9-48DD-8C0F-09D07BEF9414}" srcOrd="1" destOrd="0" presId="urn:microsoft.com/office/officeart/2018/5/layout/IconLeafLabelList"/>
    <dgm:cxn modelId="{4D6D9B5E-000C-4C87-9DEB-D0E8C7AD0AB7}" type="presParOf" srcId="{BFB1648C-CDF5-4F93-AD97-C107AEE09F2D}" destId="{DCDDE7BE-FCC4-46F7-B944-F4613023383F}" srcOrd="2" destOrd="0" presId="urn:microsoft.com/office/officeart/2018/5/layout/IconLeafLabelList"/>
    <dgm:cxn modelId="{BEAEF03C-143B-4EE1-B6E7-AB1D1507DCDC}" type="presParOf" srcId="{BFB1648C-CDF5-4F93-AD97-C107AEE09F2D}" destId="{13A3B274-526A-4330-BFA7-9D63733CB4E8}" srcOrd="3" destOrd="0" presId="urn:microsoft.com/office/officeart/2018/5/layout/IconLeafLabelList"/>
    <dgm:cxn modelId="{2EBBEEEF-0604-434F-B2B4-7A404EF13C69}" type="presParOf" srcId="{65C6EB79-D850-48E7-AF9C-93AA8ACC81CA}" destId="{2687DA05-9BD3-4178-909C-3EFACAC7E1F6}" srcOrd="11" destOrd="0" presId="urn:microsoft.com/office/officeart/2018/5/layout/IconLeafLabelList"/>
    <dgm:cxn modelId="{926CC1DB-F4C0-402A-84CF-6CEBA3000352}" type="presParOf" srcId="{65C6EB79-D850-48E7-AF9C-93AA8ACC81CA}" destId="{1FD00A2F-13A6-4283-A0BF-6DB01535A23B}" srcOrd="12" destOrd="0" presId="urn:microsoft.com/office/officeart/2018/5/layout/IconLeafLabelList"/>
    <dgm:cxn modelId="{BF37968B-E138-4DF6-A5A1-19DC698F4D93}" type="presParOf" srcId="{1FD00A2F-13A6-4283-A0BF-6DB01535A23B}" destId="{CAE88064-E78C-4321-944B-393E47AA4B59}" srcOrd="0" destOrd="0" presId="urn:microsoft.com/office/officeart/2018/5/layout/IconLeafLabelList"/>
    <dgm:cxn modelId="{84F5F227-BB53-405D-BDEA-AF646A646B4A}" type="presParOf" srcId="{1FD00A2F-13A6-4283-A0BF-6DB01535A23B}" destId="{7A79AB30-BAAC-44A6-BC40-176F14E0DF70}" srcOrd="1" destOrd="0" presId="urn:microsoft.com/office/officeart/2018/5/layout/IconLeafLabelList"/>
    <dgm:cxn modelId="{2444676F-75FD-4642-A90A-0C55745D7E6F}" type="presParOf" srcId="{1FD00A2F-13A6-4283-A0BF-6DB01535A23B}" destId="{29951EAD-8302-4AD4-A004-35DEEA19C201}" srcOrd="2" destOrd="0" presId="urn:microsoft.com/office/officeart/2018/5/layout/IconLeafLabelList"/>
    <dgm:cxn modelId="{BF86F7C5-6940-4A44-9282-ED7D1BCEB1B1}" type="presParOf" srcId="{1FD00A2F-13A6-4283-A0BF-6DB01535A23B}" destId="{1F0A17DB-C34B-47FB-850A-121753CABFA9}"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3F58998-DF58-4D6F-84A2-571C15C974AB}"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2500AE07-1735-4585-A2D2-5914588B0156}">
      <dgm:prSet custT="1"/>
      <dgm:spPr/>
      <dgm:t>
        <a:bodyPr/>
        <a:lstStyle/>
        <a:p>
          <a:pPr rtl="0"/>
          <a:r>
            <a:rPr lang="en-US" sz="1800" b="1">
              <a:latin typeface="+mj-lt"/>
            </a:rPr>
            <a:t>Iowa HHS System Alignment</a:t>
          </a:r>
        </a:p>
      </dgm:t>
    </dgm:pt>
    <dgm:pt modelId="{79734ADF-16AD-4F65-BEFD-8B0FDE97D3E1}" type="parTrans" cxnId="{435669E0-04A7-480E-9CA9-A89C52C41879}">
      <dgm:prSet/>
      <dgm:spPr/>
      <dgm:t>
        <a:bodyPr/>
        <a:lstStyle/>
        <a:p>
          <a:endParaRPr lang="en-US"/>
        </a:p>
      </dgm:t>
    </dgm:pt>
    <dgm:pt modelId="{8258FA4C-05FD-4E86-B6A6-DC42A81E69E4}" type="sibTrans" cxnId="{435669E0-04A7-480E-9CA9-A89C52C41879}">
      <dgm:prSet/>
      <dgm:spPr/>
      <dgm:t>
        <a:bodyPr/>
        <a:lstStyle/>
        <a:p>
          <a:endParaRPr lang="en-US"/>
        </a:p>
      </dgm:t>
    </dgm:pt>
    <dgm:pt modelId="{875C496E-BC18-4345-9B2C-DA98F96EE907}">
      <dgm:prSet/>
      <dgm:spPr/>
      <dgm:t>
        <a:bodyPr/>
        <a:lstStyle/>
        <a:p>
          <a:r>
            <a:rPr lang="en-US">
              <a:latin typeface="+mj-lt"/>
              <a:hlinkClick xmlns:r="http://schemas.openxmlformats.org/officeDocument/2006/relationships" r:id="rId1"/>
            </a:rPr>
            <a:t>https://hhs.iowa.gov/initiatives/system-alignment</a:t>
          </a:r>
          <a:endParaRPr lang="en-US">
            <a:latin typeface="+mj-lt"/>
          </a:endParaRPr>
        </a:p>
      </dgm:t>
    </dgm:pt>
    <dgm:pt modelId="{3302EAA1-4B7A-417F-9193-72FA19BEFA9D}" type="parTrans" cxnId="{72A51CF2-6909-4728-B0BC-79BBC707C8DB}">
      <dgm:prSet/>
      <dgm:spPr/>
      <dgm:t>
        <a:bodyPr/>
        <a:lstStyle/>
        <a:p>
          <a:endParaRPr lang="en-US"/>
        </a:p>
      </dgm:t>
    </dgm:pt>
    <dgm:pt modelId="{B98C62A1-F52B-4E67-92EA-8291A98611E3}" type="sibTrans" cxnId="{72A51CF2-6909-4728-B0BC-79BBC707C8DB}">
      <dgm:prSet/>
      <dgm:spPr/>
      <dgm:t>
        <a:bodyPr/>
        <a:lstStyle/>
        <a:p>
          <a:endParaRPr lang="en-US"/>
        </a:p>
      </dgm:t>
    </dgm:pt>
    <dgm:pt modelId="{57A4BD92-BCCB-4AC5-9D32-733BADD62436}">
      <dgm:prSet/>
      <dgm:spPr/>
      <dgm:t>
        <a:bodyPr/>
        <a:lstStyle/>
        <a:p>
          <a:r>
            <a:rPr lang="en-US" b="1">
              <a:latin typeface="+mj-lt"/>
            </a:rPr>
            <a:t>Iowa Primary Care Association</a:t>
          </a:r>
        </a:p>
      </dgm:t>
    </dgm:pt>
    <dgm:pt modelId="{BD8C8E4C-1C52-4206-9E55-245106FCCE50}" type="parTrans" cxnId="{3A4F53AA-B781-4EFD-8738-9430F7924E16}">
      <dgm:prSet/>
      <dgm:spPr/>
      <dgm:t>
        <a:bodyPr/>
        <a:lstStyle/>
        <a:p>
          <a:endParaRPr lang="en-US"/>
        </a:p>
      </dgm:t>
    </dgm:pt>
    <dgm:pt modelId="{3A0ED263-F373-451C-848B-AB2E3EA79FA6}" type="sibTrans" cxnId="{3A4F53AA-B781-4EFD-8738-9430F7924E16}">
      <dgm:prSet/>
      <dgm:spPr/>
      <dgm:t>
        <a:bodyPr/>
        <a:lstStyle/>
        <a:p>
          <a:endParaRPr lang="en-US"/>
        </a:p>
      </dgm:t>
    </dgm:pt>
    <dgm:pt modelId="{0EAC17A2-0F88-4BA1-8E15-DFFF3DF786E5}">
      <dgm:prSet/>
      <dgm:spPr/>
      <dgm:t>
        <a:bodyPr/>
        <a:lstStyle/>
        <a:p>
          <a:r>
            <a:rPr lang="en-US">
              <a:latin typeface="+mj-lt"/>
              <a:hlinkClick xmlns:r="http://schemas.openxmlformats.org/officeDocument/2006/relationships" r:id="rId2"/>
            </a:rPr>
            <a:t>https://www.iowapca.org</a:t>
          </a:r>
          <a:r>
            <a:rPr lang="en-US">
              <a:hlinkClick xmlns:r="http://schemas.openxmlformats.org/officeDocument/2006/relationships" r:id="rId2"/>
            </a:rPr>
            <a:t>/</a:t>
          </a:r>
          <a:endParaRPr lang="en-US"/>
        </a:p>
      </dgm:t>
    </dgm:pt>
    <dgm:pt modelId="{142C0E7E-D8A9-433D-A059-4C49AD071DC5}" type="parTrans" cxnId="{3C43F9F6-1FCD-49E4-9ECF-E371B64E3F47}">
      <dgm:prSet/>
      <dgm:spPr/>
      <dgm:t>
        <a:bodyPr/>
        <a:lstStyle/>
        <a:p>
          <a:endParaRPr lang="en-US"/>
        </a:p>
      </dgm:t>
    </dgm:pt>
    <dgm:pt modelId="{7DFA5949-A196-4061-BE8F-6A99CBF33D98}" type="sibTrans" cxnId="{3C43F9F6-1FCD-49E4-9ECF-E371B64E3F47}">
      <dgm:prSet/>
      <dgm:spPr/>
      <dgm:t>
        <a:bodyPr/>
        <a:lstStyle/>
        <a:p>
          <a:endParaRPr lang="en-US"/>
        </a:p>
      </dgm:t>
    </dgm:pt>
    <dgm:pt modelId="{6F40E078-A950-44FB-A44D-4B534B393946}">
      <dgm:prSet phldr="0"/>
      <dgm:spPr/>
      <dgm:t>
        <a:bodyPr/>
        <a:lstStyle/>
        <a:p>
          <a:endParaRPr lang="en-US">
            <a:latin typeface="Work Sans"/>
          </a:endParaRPr>
        </a:p>
      </dgm:t>
    </dgm:pt>
    <dgm:pt modelId="{B9491BC7-43FB-4421-AD18-54352559BF7B}" type="parTrans" cxnId="{727C93FD-4910-4115-8FC7-E6A2B726F110}">
      <dgm:prSet/>
      <dgm:spPr/>
      <dgm:t>
        <a:bodyPr/>
        <a:lstStyle/>
        <a:p>
          <a:endParaRPr lang="en-US"/>
        </a:p>
      </dgm:t>
    </dgm:pt>
    <dgm:pt modelId="{B718BABA-804F-44BC-91CA-E5D838634C7D}" type="sibTrans" cxnId="{727C93FD-4910-4115-8FC7-E6A2B726F110}">
      <dgm:prSet/>
      <dgm:spPr/>
      <dgm:t>
        <a:bodyPr/>
        <a:lstStyle/>
        <a:p>
          <a:endParaRPr lang="en-US"/>
        </a:p>
      </dgm:t>
    </dgm:pt>
    <dgm:pt modelId="{C2E68426-1D59-46FA-AAB1-31B6239609B2}" type="pres">
      <dgm:prSet presAssocID="{13F58998-DF58-4D6F-84A2-571C15C974AB}" presName="vert0" presStyleCnt="0">
        <dgm:presLayoutVars>
          <dgm:dir/>
          <dgm:animOne val="branch"/>
          <dgm:animLvl val="lvl"/>
        </dgm:presLayoutVars>
      </dgm:prSet>
      <dgm:spPr/>
    </dgm:pt>
    <dgm:pt modelId="{006AC132-4869-4EB6-9D83-E1679D76346C}" type="pres">
      <dgm:prSet presAssocID="{2500AE07-1735-4585-A2D2-5914588B0156}" presName="thickLine" presStyleLbl="alignNode1" presStyleIdx="0" presStyleCnt="5"/>
      <dgm:spPr/>
    </dgm:pt>
    <dgm:pt modelId="{B54F3FFA-119B-421F-80DA-689158396C7F}" type="pres">
      <dgm:prSet presAssocID="{2500AE07-1735-4585-A2D2-5914588B0156}" presName="horz1" presStyleCnt="0"/>
      <dgm:spPr/>
    </dgm:pt>
    <dgm:pt modelId="{215CDA0F-45A3-47B9-92E7-EC7CAB3A5B15}" type="pres">
      <dgm:prSet presAssocID="{2500AE07-1735-4585-A2D2-5914588B0156}" presName="tx1" presStyleLbl="revTx" presStyleIdx="0" presStyleCnt="5"/>
      <dgm:spPr/>
    </dgm:pt>
    <dgm:pt modelId="{3CF46992-CABA-4B07-8DFA-89ED7B818E27}" type="pres">
      <dgm:prSet presAssocID="{2500AE07-1735-4585-A2D2-5914588B0156}" presName="vert1" presStyleCnt="0"/>
      <dgm:spPr/>
    </dgm:pt>
    <dgm:pt modelId="{9D44AAB5-7FAA-4D47-9BDF-EA76D0E1DB27}" type="pres">
      <dgm:prSet presAssocID="{875C496E-BC18-4345-9B2C-DA98F96EE907}" presName="thickLine" presStyleLbl="alignNode1" presStyleIdx="1" presStyleCnt="5"/>
      <dgm:spPr/>
    </dgm:pt>
    <dgm:pt modelId="{07511998-53DF-45B8-A01D-DF88935A412B}" type="pres">
      <dgm:prSet presAssocID="{875C496E-BC18-4345-9B2C-DA98F96EE907}" presName="horz1" presStyleCnt="0"/>
      <dgm:spPr/>
    </dgm:pt>
    <dgm:pt modelId="{ED557A31-0AE2-4BF6-993D-4A211A97D46E}" type="pres">
      <dgm:prSet presAssocID="{875C496E-BC18-4345-9B2C-DA98F96EE907}" presName="tx1" presStyleLbl="revTx" presStyleIdx="1" presStyleCnt="5"/>
      <dgm:spPr/>
    </dgm:pt>
    <dgm:pt modelId="{95A7A7FC-FC69-4054-9FCD-9C6606C98998}" type="pres">
      <dgm:prSet presAssocID="{875C496E-BC18-4345-9B2C-DA98F96EE907}" presName="vert1" presStyleCnt="0"/>
      <dgm:spPr/>
    </dgm:pt>
    <dgm:pt modelId="{B02E6BFD-FCAC-4ECA-B02E-1B67F00B64FF}" type="pres">
      <dgm:prSet presAssocID="{57A4BD92-BCCB-4AC5-9D32-733BADD62436}" presName="thickLine" presStyleLbl="alignNode1" presStyleIdx="2" presStyleCnt="5"/>
      <dgm:spPr/>
    </dgm:pt>
    <dgm:pt modelId="{7F6C148F-B314-45DA-9B0B-CDAE13596FCD}" type="pres">
      <dgm:prSet presAssocID="{57A4BD92-BCCB-4AC5-9D32-733BADD62436}" presName="horz1" presStyleCnt="0"/>
      <dgm:spPr/>
    </dgm:pt>
    <dgm:pt modelId="{F0B9D69D-1730-4951-BF82-F9C8A7779D36}" type="pres">
      <dgm:prSet presAssocID="{57A4BD92-BCCB-4AC5-9D32-733BADD62436}" presName="tx1" presStyleLbl="revTx" presStyleIdx="2" presStyleCnt="5"/>
      <dgm:spPr/>
    </dgm:pt>
    <dgm:pt modelId="{3DE13A70-5A4D-464B-954B-2302F84BD35A}" type="pres">
      <dgm:prSet presAssocID="{57A4BD92-BCCB-4AC5-9D32-733BADD62436}" presName="vert1" presStyleCnt="0"/>
      <dgm:spPr/>
    </dgm:pt>
    <dgm:pt modelId="{71EACD27-695E-49D6-A368-1DC0CFDC2156}" type="pres">
      <dgm:prSet presAssocID="{0EAC17A2-0F88-4BA1-8E15-DFFF3DF786E5}" presName="thickLine" presStyleLbl="alignNode1" presStyleIdx="3" presStyleCnt="5"/>
      <dgm:spPr/>
    </dgm:pt>
    <dgm:pt modelId="{89F41B47-0763-46E5-9F5B-4BEBBA467507}" type="pres">
      <dgm:prSet presAssocID="{0EAC17A2-0F88-4BA1-8E15-DFFF3DF786E5}" presName="horz1" presStyleCnt="0"/>
      <dgm:spPr/>
    </dgm:pt>
    <dgm:pt modelId="{DFCCE867-E3D1-475D-AE4A-6891D20F4404}" type="pres">
      <dgm:prSet presAssocID="{0EAC17A2-0F88-4BA1-8E15-DFFF3DF786E5}" presName="tx1" presStyleLbl="revTx" presStyleIdx="3" presStyleCnt="5"/>
      <dgm:spPr/>
    </dgm:pt>
    <dgm:pt modelId="{5834AB17-74C3-4F51-B8F7-5C43E9904C5E}" type="pres">
      <dgm:prSet presAssocID="{0EAC17A2-0F88-4BA1-8E15-DFFF3DF786E5}" presName="vert1" presStyleCnt="0"/>
      <dgm:spPr/>
    </dgm:pt>
    <dgm:pt modelId="{531BEA77-1F83-4DAB-8A0D-0A1AB71F26BC}" type="pres">
      <dgm:prSet presAssocID="{6F40E078-A950-44FB-A44D-4B534B393946}" presName="thickLine" presStyleLbl="alignNode1" presStyleIdx="4" presStyleCnt="5"/>
      <dgm:spPr/>
    </dgm:pt>
    <dgm:pt modelId="{DDB26956-7999-4B1D-A18C-278A9C6AFD66}" type="pres">
      <dgm:prSet presAssocID="{6F40E078-A950-44FB-A44D-4B534B393946}" presName="horz1" presStyleCnt="0"/>
      <dgm:spPr/>
    </dgm:pt>
    <dgm:pt modelId="{0BC9D2CB-8312-4EB1-B9F3-B57F2EB8177B}" type="pres">
      <dgm:prSet presAssocID="{6F40E078-A950-44FB-A44D-4B534B393946}" presName="tx1" presStyleLbl="revTx" presStyleIdx="4" presStyleCnt="5"/>
      <dgm:spPr/>
    </dgm:pt>
    <dgm:pt modelId="{0BA0348B-5EC2-4B9D-8AB7-3C572E155783}" type="pres">
      <dgm:prSet presAssocID="{6F40E078-A950-44FB-A44D-4B534B393946}" presName="vert1" presStyleCnt="0"/>
      <dgm:spPr/>
    </dgm:pt>
  </dgm:ptLst>
  <dgm:cxnLst>
    <dgm:cxn modelId="{DFA52291-7B00-442E-BDF0-366B2D711D36}" type="presOf" srcId="{875C496E-BC18-4345-9B2C-DA98F96EE907}" destId="{ED557A31-0AE2-4BF6-993D-4A211A97D46E}" srcOrd="0" destOrd="0" presId="urn:microsoft.com/office/officeart/2008/layout/LinedList"/>
    <dgm:cxn modelId="{3A4F53AA-B781-4EFD-8738-9430F7924E16}" srcId="{13F58998-DF58-4D6F-84A2-571C15C974AB}" destId="{57A4BD92-BCCB-4AC5-9D32-733BADD62436}" srcOrd="2" destOrd="0" parTransId="{BD8C8E4C-1C52-4206-9E55-245106FCCE50}" sibTransId="{3A0ED263-F373-451C-848B-AB2E3EA79FA6}"/>
    <dgm:cxn modelId="{D68BB8B5-65FC-4F00-9B4C-AFFCFCEAE71B}" type="presOf" srcId="{6F40E078-A950-44FB-A44D-4B534B393946}" destId="{0BC9D2CB-8312-4EB1-B9F3-B57F2EB8177B}" srcOrd="0" destOrd="0" presId="urn:microsoft.com/office/officeart/2008/layout/LinedList"/>
    <dgm:cxn modelId="{3E8D60B6-685B-466C-A5A3-8A405D9E3C12}" type="presOf" srcId="{13F58998-DF58-4D6F-84A2-571C15C974AB}" destId="{C2E68426-1D59-46FA-AAB1-31B6239609B2}" srcOrd="0" destOrd="0" presId="urn:microsoft.com/office/officeart/2008/layout/LinedList"/>
    <dgm:cxn modelId="{435669E0-04A7-480E-9CA9-A89C52C41879}" srcId="{13F58998-DF58-4D6F-84A2-571C15C974AB}" destId="{2500AE07-1735-4585-A2D2-5914588B0156}" srcOrd="0" destOrd="0" parTransId="{79734ADF-16AD-4F65-BEFD-8B0FDE97D3E1}" sibTransId="{8258FA4C-05FD-4E86-B6A6-DC42A81E69E4}"/>
    <dgm:cxn modelId="{BD0D41EC-EA90-47E2-B773-D84EF9A26236}" type="presOf" srcId="{57A4BD92-BCCB-4AC5-9D32-733BADD62436}" destId="{F0B9D69D-1730-4951-BF82-F9C8A7779D36}" srcOrd="0" destOrd="0" presId="urn:microsoft.com/office/officeart/2008/layout/LinedList"/>
    <dgm:cxn modelId="{72A51CF2-6909-4728-B0BC-79BBC707C8DB}" srcId="{13F58998-DF58-4D6F-84A2-571C15C974AB}" destId="{875C496E-BC18-4345-9B2C-DA98F96EE907}" srcOrd="1" destOrd="0" parTransId="{3302EAA1-4B7A-417F-9193-72FA19BEFA9D}" sibTransId="{B98C62A1-F52B-4E67-92EA-8291A98611E3}"/>
    <dgm:cxn modelId="{DD5F7EF3-AB0F-415F-BCC1-A196A95426CD}" type="presOf" srcId="{2500AE07-1735-4585-A2D2-5914588B0156}" destId="{215CDA0F-45A3-47B9-92E7-EC7CAB3A5B15}" srcOrd="0" destOrd="0" presId="urn:microsoft.com/office/officeart/2008/layout/LinedList"/>
    <dgm:cxn modelId="{3C43F9F6-1FCD-49E4-9ECF-E371B64E3F47}" srcId="{13F58998-DF58-4D6F-84A2-571C15C974AB}" destId="{0EAC17A2-0F88-4BA1-8E15-DFFF3DF786E5}" srcOrd="3" destOrd="0" parTransId="{142C0E7E-D8A9-433D-A059-4C49AD071DC5}" sibTransId="{7DFA5949-A196-4061-BE8F-6A99CBF33D98}"/>
    <dgm:cxn modelId="{DB9BAFFA-1FD6-4895-8E71-A1A30ECCB8DE}" type="presOf" srcId="{0EAC17A2-0F88-4BA1-8E15-DFFF3DF786E5}" destId="{DFCCE867-E3D1-475D-AE4A-6891D20F4404}" srcOrd="0" destOrd="0" presId="urn:microsoft.com/office/officeart/2008/layout/LinedList"/>
    <dgm:cxn modelId="{727C93FD-4910-4115-8FC7-E6A2B726F110}" srcId="{13F58998-DF58-4D6F-84A2-571C15C974AB}" destId="{6F40E078-A950-44FB-A44D-4B534B393946}" srcOrd="4" destOrd="0" parTransId="{B9491BC7-43FB-4421-AD18-54352559BF7B}" sibTransId="{B718BABA-804F-44BC-91CA-E5D838634C7D}"/>
    <dgm:cxn modelId="{FE62040E-FF1E-4A09-B613-A14AA689FD38}" type="presParOf" srcId="{C2E68426-1D59-46FA-AAB1-31B6239609B2}" destId="{006AC132-4869-4EB6-9D83-E1679D76346C}" srcOrd="0" destOrd="0" presId="urn:microsoft.com/office/officeart/2008/layout/LinedList"/>
    <dgm:cxn modelId="{3C5D5682-23A5-45ED-B431-17F57FF72CB3}" type="presParOf" srcId="{C2E68426-1D59-46FA-AAB1-31B6239609B2}" destId="{B54F3FFA-119B-421F-80DA-689158396C7F}" srcOrd="1" destOrd="0" presId="urn:microsoft.com/office/officeart/2008/layout/LinedList"/>
    <dgm:cxn modelId="{645C82D5-426F-49FA-A13A-A02BB2BF2C51}" type="presParOf" srcId="{B54F3FFA-119B-421F-80DA-689158396C7F}" destId="{215CDA0F-45A3-47B9-92E7-EC7CAB3A5B15}" srcOrd="0" destOrd="0" presId="urn:microsoft.com/office/officeart/2008/layout/LinedList"/>
    <dgm:cxn modelId="{8A7F9CD6-201E-4588-B725-B53ED386487F}" type="presParOf" srcId="{B54F3FFA-119B-421F-80DA-689158396C7F}" destId="{3CF46992-CABA-4B07-8DFA-89ED7B818E27}" srcOrd="1" destOrd="0" presId="urn:microsoft.com/office/officeart/2008/layout/LinedList"/>
    <dgm:cxn modelId="{5B4011A1-5324-4B99-8149-819E724ECEB1}" type="presParOf" srcId="{C2E68426-1D59-46FA-AAB1-31B6239609B2}" destId="{9D44AAB5-7FAA-4D47-9BDF-EA76D0E1DB27}" srcOrd="2" destOrd="0" presId="urn:microsoft.com/office/officeart/2008/layout/LinedList"/>
    <dgm:cxn modelId="{3513F4F7-B693-4C2A-974F-E9167FF28359}" type="presParOf" srcId="{C2E68426-1D59-46FA-AAB1-31B6239609B2}" destId="{07511998-53DF-45B8-A01D-DF88935A412B}" srcOrd="3" destOrd="0" presId="urn:microsoft.com/office/officeart/2008/layout/LinedList"/>
    <dgm:cxn modelId="{537E4EBB-4BCD-4785-8937-6FD6FEB62378}" type="presParOf" srcId="{07511998-53DF-45B8-A01D-DF88935A412B}" destId="{ED557A31-0AE2-4BF6-993D-4A211A97D46E}" srcOrd="0" destOrd="0" presId="urn:microsoft.com/office/officeart/2008/layout/LinedList"/>
    <dgm:cxn modelId="{7E351D0B-E0F0-494A-81CC-1858F21FCB34}" type="presParOf" srcId="{07511998-53DF-45B8-A01D-DF88935A412B}" destId="{95A7A7FC-FC69-4054-9FCD-9C6606C98998}" srcOrd="1" destOrd="0" presId="urn:microsoft.com/office/officeart/2008/layout/LinedList"/>
    <dgm:cxn modelId="{11C4C594-F65D-4D6C-8CFC-2E5D70C73738}" type="presParOf" srcId="{C2E68426-1D59-46FA-AAB1-31B6239609B2}" destId="{B02E6BFD-FCAC-4ECA-B02E-1B67F00B64FF}" srcOrd="4" destOrd="0" presId="urn:microsoft.com/office/officeart/2008/layout/LinedList"/>
    <dgm:cxn modelId="{2161284A-9BFD-4D1C-9DB3-42207BF9A744}" type="presParOf" srcId="{C2E68426-1D59-46FA-AAB1-31B6239609B2}" destId="{7F6C148F-B314-45DA-9B0B-CDAE13596FCD}" srcOrd="5" destOrd="0" presId="urn:microsoft.com/office/officeart/2008/layout/LinedList"/>
    <dgm:cxn modelId="{A311885D-CE0A-4832-AB25-01D084FFA389}" type="presParOf" srcId="{7F6C148F-B314-45DA-9B0B-CDAE13596FCD}" destId="{F0B9D69D-1730-4951-BF82-F9C8A7779D36}" srcOrd="0" destOrd="0" presId="urn:microsoft.com/office/officeart/2008/layout/LinedList"/>
    <dgm:cxn modelId="{E36464EF-E622-4141-ABAE-9379B4E6948B}" type="presParOf" srcId="{7F6C148F-B314-45DA-9B0B-CDAE13596FCD}" destId="{3DE13A70-5A4D-464B-954B-2302F84BD35A}" srcOrd="1" destOrd="0" presId="urn:microsoft.com/office/officeart/2008/layout/LinedList"/>
    <dgm:cxn modelId="{25AC6753-7D10-4ACF-B894-6E5767AC96AC}" type="presParOf" srcId="{C2E68426-1D59-46FA-AAB1-31B6239609B2}" destId="{71EACD27-695E-49D6-A368-1DC0CFDC2156}" srcOrd="6" destOrd="0" presId="urn:microsoft.com/office/officeart/2008/layout/LinedList"/>
    <dgm:cxn modelId="{53CEE25C-7625-4FC2-BB81-8309A3C97C25}" type="presParOf" srcId="{C2E68426-1D59-46FA-AAB1-31B6239609B2}" destId="{89F41B47-0763-46E5-9F5B-4BEBBA467507}" srcOrd="7" destOrd="0" presId="urn:microsoft.com/office/officeart/2008/layout/LinedList"/>
    <dgm:cxn modelId="{F51CA969-A3A0-4752-B2CF-083D403399F8}" type="presParOf" srcId="{89F41B47-0763-46E5-9F5B-4BEBBA467507}" destId="{DFCCE867-E3D1-475D-AE4A-6891D20F4404}" srcOrd="0" destOrd="0" presId="urn:microsoft.com/office/officeart/2008/layout/LinedList"/>
    <dgm:cxn modelId="{60ED84DB-902D-4C62-9D81-0EB895ACEF1E}" type="presParOf" srcId="{89F41B47-0763-46E5-9F5B-4BEBBA467507}" destId="{5834AB17-74C3-4F51-B8F7-5C43E9904C5E}" srcOrd="1" destOrd="0" presId="urn:microsoft.com/office/officeart/2008/layout/LinedList"/>
    <dgm:cxn modelId="{AC0598B2-B218-4CE4-A45F-BCABCC8F7038}" type="presParOf" srcId="{C2E68426-1D59-46FA-AAB1-31B6239609B2}" destId="{531BEA77-1F83-4DAB-8A0D-0A1AB71F26BC}" srcOrd="8" destOrd="0" presId="urn:microsoft.com/office/officeart/2008/layout/LinedList"/>
    <dgm:cxn modelId="{CD636447-533A-4744-9F7D-90AFBDDF5FB6}" type="presParOf" srcId="{C2E68426-1D59-46FA-AAB1-31B6239609B2}" destId="{DDB26956-7999-4B1D-A18C-278A9C6AFD66}" srcOrd="9" destOrd="0" presId="urn:microsoft.com/office/officeart/2008/layout/LinedList"/>
    <dgm:cxn modelId="{33364751-CF9C-4FAF-A4F2-58855D77748B}" type="presParOf" srcId="{DDB26956-7999-4B1D-A18C-278A9C6AFD66}" destId="{0BC9D2CB-8312-4EB1-B9F3-B57F2EB8177B}" srcOrd="0" destOrd="0" presId="urn:microsoft.com/office/officeart/2008/layout/LinedList"/>
    <dgm:cxn modelId="{0DDC59DC-D67C-4AF4-AA69-B0AE873516A3}" type="presParOf" srcId="{DDB26956-7999-4B1D-A18C-278A9C6AFD66}" destId="{0BA0348B-5EC2-4B9D-8AB7-3C572E15578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559B88-BC61-490D-8F38-0E65D6583D4B}">
      <dsp:nvSpPr>
        <dsp:cNvPr id="0" name=""/>
        <dsp:cNvSpPr/>
      </dsp:nvSpPr>
      <dsp:spPr>
        <a:xfrm>
          <a:off x="0" y="564"/>
          <a:ext cx="7886700" cy="1320817"/>
        </a:xfrm>
        <a:prstGeom prst="roundRect">
          <a:avLst>
            <a:gd name="adj" fmla="val 10000"/>
          </a:avLst>
        </a:prstGeom>
        <a:solidFill>
          <a:schemeClr val="bg1">
            <a:lumMod val="95000"/>
          </a:schemeClr>
        </a:solidFill>
        <a:ln>
          <a:solidFill>
            <a:schemeClr val="accent2">
              <a:lumMod val="75000"/>
            </a:schemeClr>
          </a:solidFill>
        </a:ln>
        <a:effectLst/>
      </dsp:spPr>
      <dsp:style>
        <a:lnRef idx="0">
          <a:scrgbClr r="0" g="0" b="0"/>
        </a:lnRef>
        <a:fillRef idx="1">
          <a:scrgbClr r="0" g="0" b="0"/>
        </a:fillRef>
        <a:effectRef idx="0">
          <a:scrgbClr r="0" g="0" b="0"/>
        </a:effectRef>
        <a:fontRef idx="minor"/>
      </dsp:style>
    </dsp:sp>
    <dsp:sp modelId="{D2089376-EFDD-48B7-9C07-F4D8AB8BF736}">
      <dsp:nvSpPr>
        <dsp:cNvPr id="0" name=""/>
        <dsp:cNvSpPr/>
      </dsp:nvSpPr>
      <dsp:spPr>
        <a:xfrm>
          <a:off x="399547" y="297748"/>
          <a:ext cx="726449" cy="7264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8F85F1-1390-4FAB-8065-14EA2B537ACA}">
      <dsp:nvSpPr>
        <dsp:cNvPr id="0" name=""/>
        <dsp:cNvSpPr/>
      </dsp:nvSpPr>
      <dsp:spPr>
        <a:xfrm>
          <a:off x="1525543" y="564"/>
          <a:ext cx="6361156" cy="1320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86" tIns="139786" rIns="139786" bIns="139786" numCol="1" spcCol="1270" anchor="ctr" anchorCtr="0">
          <a:noAutofit/>
        </a:bodyPr>
        <a:lstStyle/>
        <a:p>
          <a:pPr marL="0" lvl="0" indent="0" algn="l" defTabSz="800100">
            <a:lnSpc>
              <a:spcPct val="100000"/>
            </a:lnSpc>
            <a:spcBef>
              <a:spcPct val="0"/>
            </a:spcBef>
            <a:spcAft>
              <a:spcPct val="35000"/>
            </a:spcAft>
            <a:buNone/>
          </a:pPr>
          <a:r>
            <a:rPr lang="en-US" sz="1800" kern="1200">
              <a:latin typeface="+mj-lt"/>
            </a:rPr>
            <a:t>Behavioral health means mental health, addictive disorders and life stressors and crises.</a:t>
          </a:r>
        </a:p>
      </dsp:txBody>
      <dsp:txXfrm>
        <a:off x="1525543" y="564"/>
        <a:ext cx="6361156" cy="1320817"/>
      </dsp:txXfrm>
    </dsp:sp>
    <dsp:sp modelId="{3C26AD26-B673-415C-A327-41AD02225F49}">
      <dsp:nvSpPr>
        <dsp:cNvPr id="0" name=""/>
        <dsp:cNvSpPr/>
      </dsp:nvSpPr>
      <dsp:spPr>
        <a:xfrm>
          <a:off x="0" y="1651585"/>
          <a:ext cx="7886700" cy="1320817"/>
        </a:xfrm>
        <a:prstGeom prst="roundRect">
          <a:avLst>
            <a:gd name="adj" fmla="val 10000"/>
          </a:avLst>
        </a:prstGeom>
        <a:solidFill>
          <a:schemeClr val="bg1">
            <a:lumMod val="95000"/>
          </a:schemeClr>
        </a:solidFill>
        <a:ln>
          <a:solidFill>
            <a:schemeClr val="accent3"/>
          </a:solidFill>
        </a:ln>
        <a:effectLst/>
      </dsp:spPr>
      <dsp:style>
        <a:lnRef idx="0">
          <a:scrgbClr r="0" g="0" b="0"/>
        </a:lnRef>
        <a:fillRef idx="1">
          <a:scrgbClr r="0" g="0" b="0"/>
        </a:fillRef>
        <a:effectRef idx="0">
          <a:scrgbClr r="0" g="0" b="0"/>
        </a:effectRef>
        <a:fontRef idx="minor"/>
      </dsp:style>
    </dsp:sp>
    <dsp:sp modelId="{BC8DA765-A8AF-472F-A79D-9D55462631C7}">
      <dsp:nvSpPr>
        <dsp:cNvPr id="0" name=""/>
        <dsp:cNvSpPr/>
      </dsp:nvSpPr>
      <dsp:spPr>
        <a:xfrm>
          <a:off x="399547" y="1948769"/>
          <a:ext cx="726449" cy="72644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29847E-01E6-44B8-8714-AD872DB25EBE}">
      <dsp:nvSpPr>
        <dsp:cNvPr id="0" name=""/>
        <dsp:cNvSpPr/>
      </dsp:nvSpPr>
      <dsp:spPr>
        <a:xfrm>
          <a:off x="1525543" y="1651585"/>
          <a:ext cx="6361156" cy="1320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86" tIns="139786" rIns="139786" bIns="139786" numCol="1" spcCol="1270" anchor="ctr" anchorCtr="0">
          <a:noAutofit/>
        </a:bodyPr>
        <a:lstStyle/>
        <a:p>
          <a:pPr marL="0" lvl="0" indent="0" algn="l" defTabSz="800100">
            <a:lnSpc>
              <a:spcPct val="100000"/>
            </a:lnSpc>
            <a:spcBef>
              <a:spcPct val="0"/>
            </a:spcBef>
            <a:spcAft>
              <a:spcPct val="35000"/>
            </a:spcAft>
            <a:buNone/>
          </a:pPr>
          <a:r>
            <a:rPr lang="en-US" sz="1800" kern="1200">
              <a:latin typeface="+mj-lt"/>
            </a:rPr>
            <a:t>Behavioral health disorders are common and treatable. </a:t>
          </a:r>
        </a:p>
      </dsp:txBody>
      <dsp:txXfrm>
        <a:off x="1525543" y="1651585"/>
        <a:ext cx="6361156" cy="1320817"/>
      </dsp:txXfrm>
    </dsp:sp>
    <dsp:sp modelId="{B036F6D9-C67B-4AF7-957B-AAE8ACC74FD3}">
      <dsp:nvSpPr>
        <dsp:cNvPr id="0" name=""/>
        <dsp:cNvSpPr/>
      </dsp:nvSpPr>
      <dsp:spPr>
        <a:xfrm>
          <a:off x="0" y="3302607"/>
          <a:ext cx="7886700" cy="1320817"/>
        </a:xfrm>
        <a:prstGeom prst="roundRect">
          <a:avLst>
            <a:gd name="adj" fmla="val 10000"/>
          </a:avLst>
        </a:prstGeom>
        <a:solidFill>
          <a:schemeClr val="bg1">
            <a:lumMod val="95000"/>
          </a:schemeClr>
        </a:solidFill>
        <a:ln>
          <a:solidFill>
            <a:schemeClr val="accent4"/>
          </a:solidFill>
        </a:ln>
        <a:effectLst/>
      </dsp:spPr>
      <dsp:style>
        <a:lnRef idx="0">
          <a:scrgbClr r="0" g="0" b="0"/>
        </a:lnRef>
        <a:fillRef idx="1">
          <a:scrgbClr r="0" g="0" b="0"/>
        </a:fillRef>
        <a:effectRef idx="0">
          <a:scrgbClr r="0" g="0" b="0"/>
        </a:effectRef>
        <a:fontRef idx="minor"/>
      </dsp:style>
    </dsp:sp>
    <dsp:sp modelId="{FE3B78EE-AB44-4872-89A0-10C7EAD97FBF}">
      <dsp:nvSpPr>
        <dsp:cNvPr id="0" name=""/>
        <dsp:cNvSpPr/>
      </dsp:nvSpPr>
      <dsp:spPr>
        <a:xfrm>
          <a:off x="399547" y="3599791"/>
          <a:ext cx="726449" cy="72644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7EF5C1-D0DA-4E21-9E74-48CFF8662895}">
      <dsp:nvSpPr>
        <dsp:cNvPr id="0" name=""/>
        <dsp:cNvSpPr/>
      </dsp:nvSpPr>
      <dsp:spPr>
        <a:xfrm>
          <a:off x="1525543" y="3302607"/>
          <a:ext cx="6361156" cy="1320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86" tIns="139786" rIns="139786" bIns="139786" numCol="1" spcCol="1270" anchor="ctr" anchorCtr="0">
          <a:noAutofit/>
        </a:bodyPr>
        <a:lstStyle/>
        <a:p>
          <a:pPr marL="0" lvl="0" indent="0" algn="l" defTabSz="800100">
            <a:lnSpc>
              <a:spcPct val="100000"/>
            </a:lnSpc>
            <a:spcBef>
              <a:spcPct val="0"/>
            </a:spcBef>
            <a:spcAft>
              <a:spcPct val="35000"/>
            </a:spcAft>
            <a:buNone/>
          </a:pPr>
          <a:r>
            <a:rPr lang="en-US" sz="1800" kern="1200">
              <a:latin typeface="+mj-lt"/>
            </a:rPr>
            <a:t>Behavioral health care refers to a full spectrum of prevention, early intervention, treatment, recovery support and crisis care.</a:t>
          </a:r>
        </a:p>
      </dsp:txBody>
      <dsp:txXfrm>
        <a:off x="1525543" y="3302607"/>
        <a:ext cx="6361156" cy="13208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FF6FA-9FAE-4658-A6D8-CA2D7B31FA17}">
      <dsp:nvSpPr>
        <dsp:cNvPr id="0" name=""/>
        <dsp:cNvSpPr/>
      </dsp:nvSpPr>
      <dsp:spPr>
        <a:xfrm>
          <a:off x="0" y="2379"/>
          <a:ext cx="462915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6AF0756-C017-4D08-BCA9-D9B547144997}">
      <dsp:nvSpPr>
        <dsp:cNvPr id="0" name=""/>
        <dsp:cNvSpPr/>
      </dsp:nvSpPr>
      <dsp:spPr>
        <a:xfrm>
          <a:off x="0" y="2379"/>
          <a:ext cx="4629150"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a:t>What </a:t>
          </a:r>
          <a:r>
            <a:rPr lang="en-US" sz="1800" kern="1200"/>
            <a:t>is a District</a:t>
          </a:r>
          <a:r>
            <a:rPr lang="en-US" sz="1800" kern="1200" baseline="0"/>
            <a:t> Advisory </a:t>
          </a:r>
          <a:r>
            <a:rPr lang="en-US" sz="1800" kern="1200"/>
            <a:t>Council</a:t>
          </a:r>
          <a:r>
            <a:rPr lang="en-US" sz="1800" kern="1200" baseline="0"/>
            <a:t>?</a:t>
          </a:r>
          <a:endParaRPr lang="en-US" sz="1800" kern="1200"/>
        </a:p>
      </dsp:txBody>
      <dsp:txXfrm>
        <a:off x="0" y="2379"/>
        <a:ext cx="4629150" cy="811477"/>
      </dsp:txXfrm>
    </dsp:sp>
    <dsp:sp modelId="{53767472-5593-4128-B53C-7C790E2B9A5A}">
      <dsp:nvSpPr>
        <dsp:cNvPr id="0" name=""/>
        <dsp:cNvSpPr/>
      </dsp:nvSpPr>
      <dsp:spPr>
        <a:xfrm>
          <a:off x="0" y="813857"/>
          <a:ext cx="462915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83B52B6-878F-4A83-81FB-F5F9412D54DD}">
      <dsp:nvSpPr>
        <dsp:cNvPr id="0" name=""/>
        <dsp:cNvSpPr/>
      </dsp:nvSpPr>
      <dsp:spPr>
        <a:xfrm>
          <a:off x="0" y="813857"/>
          <a:ext cx="4629150"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Who serves on the </a:t>
          </a:r>
          <a:r>
            <a:rPr lang="en-US" sz="1800" kern="1200">
              <a:latin typeface="+mj-lt"/>
            </a:rPr>
            <a:t>District</a:t>
          </a:r>
          <a:r>
            <a:rPr lang="en-US" sz="1800" kern="1200"/>
            <a:t> Advisory Councils?</a:t>
          </a:r>
        </a:p>
      </dsp:txBody>
      <dsp:txXfrm>
        <a:off x="0" y="813857"/>
        <a:ext cx="4629150" cy="811477"/>
      </dsp:txXfrm>
    </dsp:sp>
    <dsp:sp modelId="{38BD51C9-2F2D-4913-8247-5C9CB762FD34}">
      <dsp:nvSpPr>
        <dsp:cNvPr id="0" name=""/>
        <dsp:cNvSpPr/>
      </dsp:nvSpPr>
      <dsp:spPr>
        <a:xfrm>
          <a:off x="0" y="1625334"/>
          <a:ext cx="462915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E880D69-438F-403B-A7C7-AAA0885A2139}">
      <dsp:nvSpPr>
        <dsp:cNvPr id="0" name=""/>
        <dsp:cNvSpPr/>
      </dsp:nvSpPr>
      <dsp:spPr>
        <a:xfrm>
          <a:off x="0" y="1625334"/>
          <a:ext cx="4629150"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What are their responsibilities?</a:t>
          </a:r>
        </a:p>
      </dsp:txBody>
      <dsp:txXfrm>
        <a:off x="0" y="1625334"/>
        <a:ext cx="4629150" cy="811477"/>
      </dsp:txXfrm>
    </dsp:sp>
    <dsp:sp modelId="{525C8040-0566-459B-AACC-2892DE330CEE}">
      <dsp:nvSpPr>
        <dsp:cNvPr id="0" name=""/>
        <dsp:cNvSpPr/>
      </dsp:nvSpPr>
      <dsp:spPr>
        <a:xfrm>
          <a:off x="0" y="2436812"/>
          <a:ext cx="462915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DF9F1B0-8D70-4008-9837-23095544BCE9}">
      <dsp:nvSpPr>
        <dsp:cNvPr id="0" name=""/>
        <dsp:cNvSpPr/>
      </dsp:nvSpPr>
      <dsp:spPr>
        <a:xfrm>
          <a:off x="0" y="2436812"/>
          <a:ext cx="4629150"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When do District Advisory Councils meet?</a:t>
          </a:r>
        </a:p>
      </dsp:txBody>
      <dsp:txXfrm>
        <a:off x="0" y="2436812"/>
        <a:ext cx="4629150" cy="811477"/>
      </dsp:txXfrm>
    </dsp:sp>
    <dsp:sp modelId="{7CFEC1B1-8667-4E0F-9916-EFF032B2B209}">
      <dsp:nvSpPr>
        <dsp:cNvPr id="0" name=""/>
        <dsp:cNvSpPr/>
      </dsp:nvSpPr>
      <dsp:spPr>
        <a:xfrm>
          <a:off x="0" y="3248290"/>
          <a:ext cx="462915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88E8410-48C0-4E3A-8794-089ED29E24DE}">
      <dsp:nvSpPr>
        <dsp:cNvPr id="0" name=""/>
        <dsp:cNvSpPr/>
      </dsp:nvSpPr>
      <dsp:spPr>
        <a:xfrm>
          <a:off x="0" y="3248290"/>
          <a:ext cx="4629150"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How can I learn more about my District Advisory Council?</a:t>
          </a:r>
        </a:p>
      </dsp:txBody>
      <dsp:txXfrm>
        <a:off x="0" y="3248290"/>
        <a:ext cx="4629150" cy="811477"/>
      </dsp:txXfrm>
    </dsp:sp>
    <dsp:sp modelId="{98AAC835-206B-4A89-B11E-083079C6A510}">
      <dsp:nvSpPr>
        <dsp:cNvPr id="0" name=""/>
        <dsp:cNvSpPr/>
      </dsp:nvSpPr>
      <dsp:spPr>
        <a:xfrm>
          <a:off x="0" y="4059767"/>
          <a:ext cx="462915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FA99A99-EA31-4D79-804E-3D18565292A9}">
      <dsp:nvSpPr>
        <dsp:cNvPr id="0" name=""/>
        <dsp:cNvSpPr/>
      </dsp:nvSpPr>
      <dsp:spPr>
        <a:xfrm>
          <a:off x="0" y="4059767"/>
          <a:ext cx="4629150"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hlinkClick xmlns:r="http://schemas.openxmlformats.org/officeDocument/2006/relationships" r:id="rId1"/>
            </a:rPr>
            <a:t>https://www.iowapca.org/district-advisory-councils</a:t>
          </a:r>
          <a:r>
            <a:rPr lang="en-US" sz="1800" kern="1200"/>
            <a:t> </a:t>
          </a:r>
        </a:p>
      </dsp:txBody>
      <dsp:txXfrm>
        <a:off x="0" y="4059767"/>
        <a:ext cx="4629150" cy="8114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34408-5ADA-4AD4-833E-4647D861BBBC}">
      <dsp:nvSpPr>
        <dsp:cNvPr id="0" name=""/>
        <dsp:cNvSpPr/>
      </dsp:nvSpPr>
      <dsp:spPr>
        <a:xfrm>
          <a:off x="0" y="1495347"/>
          <a:ext cx="8187490" cy="1399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32A79F-AFE4-4C9C-9278-01D60794B16E}">
      <dsp:nvSpPr>
        <dsp:cNvPr id="0" name=""/>
        <dsp:cNvSpPr/>
      </dsp:nvSpPr>
      <dsp:spPr>
        <a:xfrm>
          <a:off x="423292" y="1810193"/>
          <a:ext cx="769623" cy="7696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345EAE-4D99-4DB4-A292-0AE7041DF81C}">
      <dsp:nvSpPr>
        <dsp:cNvPr id="0" name=""/>
        <dsp:cNvSpPr/>
      </dsp:nvSpPr>
      <dsp:spPr>
        <a:xfrm>
          <a:off x="1616209" y="1495347"/>
          <a:ext cx="6571280" cy="1399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094" tIns="148094" rIns="148094" bIns="148094" numCol="1" spcCol="1270" anchor="ctr" anchorCtr="0">
          <a:noAutofit/>
        </a:bodyPr>
        <a:lstStyle/>
        <a:p>
          <a:pPr marL="0" lvl="0" indent="0" algn="l" defTabSz="800100">
            <a:lnSpc>
              <a:spcPct val="100000"/>
            </a:lnSpc>
            <a:spcBef>
              <a:spcPct val="0"/>
            </a:spcBef>
            <a:spcAft>
              <a:spcPct val="35000"/>
            </a:spcAft>
            <a:buNone/>
          </a:pPr>
          <a:r>
            <a:rPr lang="en-US" sz="1800" kern="1200">
              <a:latin typeface="+mj-lt"/>
            </a:rPr>
            <a:t>Prevention work will continue and will now encompass mental health and addictive disorders, including but not limited to alcohol use, substance use, tobacco use, and problem gambling.</a:t>
          </a:r>
        </a:p>
      </dsp:txBody>
      <dsp:txXfrm>
        <a:off x="1616209" y="1495347"/>
        <a:ext cx="6571280" cy="13993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506B3-33CE-4E9B-87A7-64AE438E9F82}">
      <dsp:nvSpPr>
        <dsp:cNvPr id="0" name=""/>
        <dsp:cNvSpPr/>
      </dsp:nvSpPr>
      <dsp:spPr>
        <a:xfrm>
          <a:off x="0" y="3370"/>
          <a:ext cx="4629150" cy="11419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a:latin typeface="+mj-lt"/>
            </a:rPr>
            <a:t>July 2026-June 2027</a:t>
          </a:r>
        </a:p>
      </dsp:txBody>
      <dsp:txXfrm>
        <a:off x="55744" y="59114"/>
        <a:ext cx="4517662" cy="1030432"/>
      </dsp:txXfrm>
    </dsp:sp>
    <dsp:sp modelId="{00221F3A-D746-4B1B-8108-9D3A58C21A50}">
      <dsp:nvSpPr>
        <dsp:cNvPr id="0" name=""/>
        <dsp:cNvSpPr/>
      </dsp:nvSpPr>
      <dsp:spPr>
        <a:xfrm>
          <a:off x="0" y="1145290"/>
          <a:ext cx="4629150" cy="3724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22860" rIns="128016" bIns="22860" numCol="1" spcCol="1270" anchor="t" anchorCtr="0">
          <a:noAutofit/>
        </a:bodyPr>
        <a:lstStyle/>
        <a:p>
          <a:pPr marL="285750" lvl="1" indent="-285750" algn="l" defTabSz="1600200" rtl="0">
            <a:lnSpc>
              <a:spcPct val="90000"/>
            </a:lnSpc>
            <a:spcBef>
              <a:spcPct val="0"/>
            </a:spcBef>
            <a:spcAft>
              <a:spcPct val="20000"/>
            </a:spcAft>
            <a:buChar char="•"/>
          </a:pPr>
          <a:endParaRPr lang="en-US" sz="3600" kern="1200">
            <a:latin typeface="+mj-lt"/>
          </a:endParaRPr>
        </a:p>
        <a:p>
          <a:pPr marL="171450" lvl="1" indent="-171450" algn="l" defTabSz="800100">
            <a:lnSpc>
              <a:spcPct val="90000"/>
            </a:lnSpc>
            <a:spcBef>
              <a:spcPct val="0"/>
            </a:spcBef>
            <a:spcAft>
              <a:spcPct val="20000"/>
            </a:spcAft>
            <a:buChar char="•"/>
          </a:pPr>
          <a:r>
            <a:rPr lang="en-US" sz="1800" kern="1200">
              <a:latin typeface="+mj-lt"/>
            </a:rPr>
            <a:t>Broader array of prevention services</a:t>
          </a:r>
        </a:p>
        <a:p>
          <a:pPr marL="171450" lvl="1" indent="-171450" algn="l" defTabSz="800100" rtl="0">
            <a:lnSpc>
              <a:spcPct val="90000"/>
            </a:lnSpc>
            <a:spcBef>
              <a:spcPct val="0"/>
            </a:spcBef>
            <a:spcAft>
              <a:spcPct val="20000"/>
            </a:spcAft>
            <a:buChar char="•"/>
          </a:pPr>
          <a:r>
            <a:rPr lang="en-US" sz="1800" kern="1200">
              <a:latin typeface="+mj-lt"/>
            </a:rPr>
            <a:t>Focus on the Strategic Prevention Framework (SPF) </a:t>
          </a:r>
        </a:p>
        <a:p>
          <a:pPr marL="171450" lvl="1" indent="-171450" algn="l" defTabSz="800100" rtl="0">
            <a:lnSpc>
              <a:spcPct val="90000"/>
            </a:lnSpc>
            <a:spcBef>
              <a:spcPct val="0"/>
            </a:spcBef>
            <a:spcAft>
              <a:spcPct val="20000"/>
            </a:spcAft>
            <a:buChar char="•"/>
          </a:pPr>
          <a:r>
            <a:rPr lang="en-US" sz="1800" kern="1200">
              <a:latin typeface="+mj-lt"/>
            </a:rPr>
            <a:t>Assessment</a:t>
          </a:r>
          <a:r>
            <a:rPr lang="en-US" kern="1200">
              <a:latin typeface="+mj-lt"/>
              <a:ea typeface="+mj-lt"/>
              <a:cs typeface="+mj-lt"/>
            </a:rPr>
            <a:t> step of the SPF process to begin</a:t>
          </a:r>
          <a:endParaRPr lang="en-US" kern="1200"/>
        </a:p>
        <a:p>
          <a:pPr marL="285750" lvl="1" indent="-285750" algn="l" defTabSz="1600200" rtl="0">
            <a:lnSpc>
              <a:spcPct val="90000"/>
            </a:lnSpc>
            <a:spcBef>
              <a:spcPct val="0"/>
            </a:spcBef>
            <a:spcAft>
              <a:spcPct val="20000"/>
            </a:spcAft>
            <a:buChar char="•"/>
          </a:pPr>
          <a:endParaRPr lang="en-US" sz="3600" kern="1200">
            <a:latin typeface="+mj-lt"/>
            <a:ea typeface="+mj-lt"/>
            <a:cs typeface="+mj-lt"/>
          </a:endParaRPr>
        </a:p>
        <a:p>
          <a:pPr marL="285750" lvl="1" indent="-285750" algn="l" defTabSz="1600200">
            <a:lnSpc>
              <a:spcPct val="90000"/>
            </a:lnSpc>
            <a:spcBef>
              <a:spcPct val="0"/>
            </a:spcBef>
            <a:spcAft>
              <a:spcPct val="20000"/>
            </a:spcAft>
            <a:buChar char="•"/>
          </a:pPr>
          <a:endParaRPr lang="en-US" sz="3600" kern="1200">
            <a:latin typeface="+mj-lt"/>
            <a:ea typeface="+mj-lt"/>
            <a:cs typeface="+mj-lt"/>
          </a:endParaRPr>
        </a:p>
        <a:p>
          <a:pPr marL="285750" lvl="1" indent="-285750" algn="l" defTabSz="1600200">
            <a:lnSpc>
              <a:spcPct val="90000"/>
            </a:lnSpc>
            <a:spcBef>
              <a:spcPct val="0"/>
            </a:spcBef>
            <a:spcAft>
              <a:spcPct val="20000"/>
            </a:spcAft>
            <a:buChar char="•"/>
          </a:pPr>
          <a:endParaRPr lang="en-US" sz="3600" kern="1200">
            <a:latin typeface="+mj-lt"/>
            <a:ea typeface="+mj-lt"/>
            <a:cs typeface="+mj-lt"/>
          </a:endParaRPr>
        </a:p>
      </dsp:txBody>
      <dsp:txXfrm>
        <a:off x="0" y="1145290"/>
        <a:ext cx="4629150" cy="37249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F199F-2927-448B-BFFF-78F9448AD347}">
      <dsp:nvSpPr>
        <dsp:cNvPr id="0" name=""/>
        <dsp:cNvSpPr/>
      </dsp:nvSpPr>
      <dsp:spPr>
        <a:xfrm>
          <a:off x="852168" y="33"/>
          <a:ext cx="1048675" cy="1048675"/>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9B1C1A-2826-4E88-B1BA-91CBB771C83E}">
      <dsp:nvSpPr>
        <dsp:cNvPr id="0" name=""/>
        <dsp:cNvSpPr/>
      </dsp:nvSpPr>
      <dsp:spPr>
        <a:xfrm>
          <a:off x="1075657" y="223521"/>
          <a:ext cx="601699" cy="6016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F54FC4-CE99-482C-8F23-85ECEE276C48}">
      <dsp:nvSpPr>
        <dsp:cNvPr id="0" name=""/>
        <dsp:cNvSpPr/>
      </dsp:nvSpPr>
      <dsp:spPr>
        <a:xfrm>
          <a:off x="516936" y="1375345"/>
          <a:ext cx="1719140" cy="687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Participate in Behavioral Health Town Hall meetings</a:t>
          </a:r>
        </a:p>
      </dsp:txBody>
      <dsp:txXfrm>
        <a:off x="516936" y="1375345"/>
        <a:ext cx="1719140" cy="687656"/>
      </dsp:txXfrm>
    </dsp:sp>
    <dsp:sp modelId="{2F99F39E-4F0E-41EE-909C-8C16F0B866A8}">
      <dsp:nvSpPr>
        <dsp:cNvPr id="0" name=""/>
        <dsp:cNvSpPr/>
      </dsp:nvSpPr>
      <dsp:spPr>
        <a:xfrm>
          <a:off x="2872158" y="33"/>
          <a:ext cx="1048675" cy="1048675"/>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82C132-669A-4650-88A4-FA24586241FB}">
      <dsp:nvSpPr>
        <dsp:cNvPr id="0" name=""/>
        <dsp:cNvSpPr/>
      </dsp:nvSpPr>
      <dsp:spPr>
        <a:xfrm>
          <a:off x="3095647" y="223521"/>
          <a:ext cx="601699" cy="6016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377AF6-AFEC-4B6D-AC14-204FA8A4C1E0}">
      <dsp:nvSpPr>
        <dsp:cNvPr id="0" name=""/>
        <dsp:cNvSpPr/>
      </dsp:nvSpPr>
      <dsp:spPr>
        <a:xfrm>
          <a:off x="2536926" y="1375345"/>
          <a:ext cx="1719140" cy="687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Join a local prevention coalition</a:t>
          </a:r>
        </a:p>
      </dsp:txBody>
      <dsp:txXfrm>
        <a:off x="2536926" y="1375345"/>
        <a:ext cx="1719140" cy="687656"/>
      </dsp:txXfrm>
    </dsp:sp>
    <dsp:sp modelId="{031F147B-299C-483E-984C-D9D329F08D7F}">
      <dsp:nvSpPr>
        <dsp:cNvPr id="0" name=""/>
        <dsp:cNvSpPr/>
      </dsp:nvSpPr>
      <dsp:spPr>
        <a:xfrm>
          <a:off x="4892149" y="33"/>
          <a:ext cx="1048675" cy="1048675"/>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052FE4-B3D2-4381-A82A-04E82E5E2F57}">
      <dsp:nvSpPr>
        <dsp:cNvPr id="0" name=""/>
        <dsp:cNvSpPr/>
      </dsp:nvSpPr>
      <dsp:spPr>
        <a:xfrm>
          <a:off x="5115637" y="223521"/>
          <a:ext cx="601699" cy="6016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646D99-A3E6-423C-A668-33315647DCB6}">
      <dsp:nvSpPr>
        <dsp:cNvPr id="0" name=""/>
        <dsp:cNvSpPr/>
      </dsp:nvSpPr>
      <dsp:spPr>
        <a:xfrm>
          <a:off x="4556916" y="1375345"/>
          <a:ext cx="1719140" cy="687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Share data</a:t>
          </a:r>
        </a:p>
      </dsp:txBody>
      <dsp:txXfrm>
        <a:off x="4556916" y="1375345"/>
        <a:ext cx="1719140" cy="687656"/>
      </dsp:txXfrm>
    </dsp:sp>
    <dsp:sp modelId="{748DC1B9-3BC9-4214-A950-222D9C70AEBD}">
      <dsp:nvSpPr>
        <dsp:cNvPr id="0" name=""/>
        <dsp:cNvSpPr/>
      </dsp:nvSpPr>
      <dsp:spPr>
        <a:xfrm>
          <a:off x="6912139" y="33"/>
          <a:ext cx="1048675" cy="1048675"/>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9F4745-1E56-4C07-BF80-67CF2C9C97B0}">
      <dsp:nvSpPr>
        <dsp:cNvPr id="0" name=""/>
        <dsp:cNvSpPr/>
      </dsp:nvSpPr>
      <dsp:spPr>
        <a:xfrm>
          <a:off x="7135627" y="223521"/>
          <a:ext cx="601699" cy="6016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2B3F7D-AEA1-4B32-88B9-8C3A6C44EE9F}">
      <dsp:nvSpPr>
        <dsp:cNvPr id="0" name=""/>
        <dsp:cNvSpPr/>
      </dsp:nvSpPr>
      <dsp:spPr>
        <a:xfrm>
          <a:off x="6576907" y="1375345"/>
          <a:ext cx="1719140" cy="687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Engage new partners</a:t>
          </a:r>
        </a:p>
      </dsp:txBody>
      <dsp:txXfrm>
        <a:off x="6576907" y="1375345"/>
        <a:ext cx="1719140" cy="687656"/>
      </dsp:txXfrm>
    </dsp:sp>
    <dsp:sp modelId="{52BE7762-9E65-440B-B534-97826F8DEE72}">
      <dsp:nvSpPr>
        <dsp:cNvPr id="0" name=""/>
        <dsp:cNvSpPr/>
      </dsp:nvSpPr>
      <dsp:spPr>
        <a:xfrm>
          <a:off x="1862163" y="2492787"/>
          <a:ext cx="1048675" cy="1048675"/>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89E73C-4375-44A8-92FB-B1B6033B6F89}">
      <dsp:nvSpPr>
        <dsp:cNvPr id="0" name=""/>
        <dsp:cNvSpPr/>
      </dsp:nvSpPr>
      <dsp:spPr>
        <a:xfrm>
          <a:off x="2085652" y="2716275"/>
          <a:ext cx="601699" cy="60169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B647B2-6C51-4526-9270-A0245553AC13}">
      <dsp:nvSpPr>
        <dsp:cNvPr id="0" name=""/>
        <dsp:cNvSpPr/>
      </dsp:nvSpPr>
      <dsp:spPr>
        <a:xfrm>
          <a:off x="1526931" y="3868099"/>
          <a:ext cx="1719140" cy="687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Attend events</a:t>
          </a:r>
        </a:p>
      </dsp:txBody>
      <dsp:txXfrm>
        <a:off x="1526931" y="3868099"/>
        <a:ext cx="1719140" cy="687656"/>
      </dsp:txXfrm>
    </dsp:sp>
    <dsp:sp modelId="{24C1BF9F-05AC-4449-9AB7-DEBA458A6AB2}">
      <dsp:nvSpPr>
        <dsp:cNvPr id="0" name=""/>
        <dsp:cNvSpPr/>
      </dsp:nvSpPr>
      <dsp:spPr>
        <a:xfrm>
          <a:off x="3882154" y="2492787"/>
          <a:ext cx="1048675" cy="1048675"/>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94C67F-66E9-48DD-8C0F-09D07BEF9414}">
      <dsp:nvSpPr>
        <dsp:cNvPr id="0" name=""/>
        <dsp:cNvSpPr/>
      </dsp:nvSpPr>
      <dsp:spPr>
        <a:xfrm>
          <a:off x="4105642" y="2716275"/>
          <a:ext cx="601699" cy="60169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A3B274-526A-4330-BFA7-9D63733CB4E8}">
      <dsp:nvSpPr>
        <dsp:cNvPr id="0" name=""/>
        <dsp:cNvSpPr/>
      </dsp:nvSpPr>
      <dsp:spPr>
        <a:xfrm>
          <a:off x="3546921" y="3868099"/>
          <a:ext cx="1719140" cy="687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Volunteer</a:t>
          </a:r>
        </a:p>
      </dsp:txBody>
      <dsp:txXfrm>
        <a:off x="3546921" y="3868099"/>
        <a:ext cx="1719140" cy="687656"/>
      </dsp:txXfrm>
    </dsp:sp>
    <dsp:sp modelId="{CAE88064-E78C-4321-944B-393E47AA4B59}">
      <dsp:nvSpPr>
        <dsp:cNvPr id="0" name=""/>
        <dsp:cNvSpPr/>
      </dsp:nvSpPr>
      <dsp:spPr>
        <a:xfrm>
          <a:off x="5902144" y="2492787"/>
          <a:ext cx="1048675" cy="1048675"/>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79AB30-BAAC-44A6-BC40-176F14E0DF70}">
      <dsp:nvSpPr>
        <dsp:cNvPr id="0" name=""/>
        <dsp:cNvSpPr/>
      </dsp:nvSpPr>
      <dsp:spPr>
        <a:xfrm>
          <a:off x="6125632" y="2716275"/>
          <a:ext cx="601699" cy="601699"/>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A17DB-C34B-47FB-850A-121753CABFA9}">
      <dsp:nvSpPr>
        <dsp:cNvPr id="0" name=""/>
        <dsp:cNvSpPr/>
      </dsp:nvSpPr>
      <dsp:spPr>
        <a:xfrm>
          <a:off x="5566911" y="3868099"/>
          <a:ext cx="1719140" cy="687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Be part of the Assessment process in SFY27</a:t>
          </a:r>
        </a:p>
      </dsp:txBody>
      <dsp:txXfrm>
        <a:off x="5566911" y="3868099"/>
        <a:ext cx="1719140" cy="6876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6AC132-4869-4EB6-9D83-E1679D76346C}">
      <dsp:nvSpPr>
        <dsp:cNvPr id="0" name=""/>
        <dsp:cNvSpPr/>
      </dsp:nvSpPr>
      <dsp:spPr>
        <a:xfrm>
          <a:off x="0" y="464"/>
          <a:ext cx="416173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5CDA0F-45A3-47B9-92E7-EC7CAB3A5B15}">
      <dsp:nvSpPr>
        <dsp:cNvPr id="0" name=""/>
        <dsp:cNvSpPr/>
      </dsp:nvSpPr>
      <dsp:spPr>
        <a:xfrm>
          <a:off x="0" y="464"/>
          <a:ext cx="4161735" cy="760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b="1" kern="1200">
              <a:latin typeface="+mj-lt"/>
            </a:rPr>
            <a:t>Iowa HHS System Alignment</a:t>
          </a:r>
        </a:p>
      </dsp:txBody>
      <dsp:txXfrm>
        <a:off x="0" y="464"/>
        <a:ext cx="4161735" cy="760393"/>
      </dsp:txXfrm>
    </dsp:sp>
    <dsp:sp modelId="{9D44AAB5-7FAA-4D47-9BDF-EA76D0E1DB27}">
      <dsp:nvSpPr>
        <dsp:cNvPr id="0" name=""/>
        <dsp:cNvSpPr/>
      </dsp:nvSpPr>
      <dsp:spPr>
        <a:xfrm>
          <a:off x="0" y="760858"/>
          <a:ext cx="416173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557A31-0AE2-4BF6-993D-4A211A97D46E}">
      <dsp:nvSpPr>
        <dsp:cNvPr id="0" name=""/>
        <dsp:cNvSpPr/>
      </dsp:nvSpPr>
      <dsp:spPr>
        <a:xfrm>
          <a:off x="0" y="760858"/>
          <a:ext cx="4161735" cy="760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latin typeface="+mj-lt"/>
              <a:hlinkClick xmlns:r="http://schemas.openxmlformats.org/officeDocument/2006/relationships" r:id="rId1"/>
            </a:rPr>
            <a:t>https://hhs.iowa.gov/initiatives/system-alignment</a:t>
          </a:r>
          <a:endParaRPr lang="en-US" sz="1600" kern="1200">
            <a:latin typeface="+mj-lt"/>
          </a:endParaRPr>
        </a:p>
      </dsp:txBody>
      <dsp:txXfrm>
        <a:off x="0" y="760858"/>
        <a:ext cx="4161735" cy="760393"/>
      </dsp:txXfrm>
    </dsp:sp>
    <dsp:sp modelId="{B02E6BFD-FCAC-4ECA-B02E-1B67F00B64FF}">
      <dsp:nvSpPr>
        <dsp:cNvPr id="0" name=""/>
        <dsp:cNvSpPr/>
      </dsp:nvSpPr>
      <dsp:spPr>
        <a:xfrm>
          <a:off x="0" y="1521252"/>
          <a:ext cx="416173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B9D69D-1730-4951-BF82-F9C8A7779D36}">
      <dsp:nvSpPr>
        <dsp:cNvPr id="0" name=""/>
        <dsp:cNvSpPr/>
      </dsp:nvSpPr>
      <dsp:spPr>
        <a:xfrm>
          <a:off x="0" y="1521252"/>
          <a:ext cx="4161735" cy="760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latin typeface="+mj-lt"/>
            </a:rPr>
            <a:t>Iowa Primary Care Association</a:t>
          </a:r>
        </a:p>
      </dsp:txBody>
      <dsp:txXfrm>
        <a:off x="0" y="1521252"/>
        <a:ext cx="4161735" cy="760393"/>
      </dsp:txXfrm>
    </dsp:sp>
    <dsp:sp modelId="{71EACD27-695E-49D6-A368-1DC0CFDC2156}">
      <dsp:nvSpPr>
        <dsp:cNvPr id="0" name=""/>
        <dsp:cNvSpPr/>
      </dsp:nvSpPr>
      <dsp:spPr>
        <a:xfrm>
          <a:off x="0" y="2281645"/>
          <a:ext cx="416173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CCE867-E3D1-475D-AE4A-6891D20F4404}">
      <dsp:nvSpPr>
        <dsp:cNvPr id="0" name=""/>
        <dsp:cNvSpPr/>
      </dsp:nvSpPr>
      <dsp:spPr>
        <a:xfrm>
          <a:off x="0" y="2281645"/>
          <a:ext cx="4161735" cy="760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latin typeface="+mj-lt"/>
              <a:hlinkClick xmlns:r="http://schemas.openxmlformats.org/officeDocument/2006/relationships" r:id="rId2"/>
            </a:rPr>
            <a:t>https://www.iowapca.org</a:t>
          </a:r>
          <a:r>
            <a:rPr lang="en-US" sz="1600" kern="1200">
              <a:hlinkClick xmlns:r="http://schemas.openxmlformats.org/officeDocument/2006/relationships" r:id="rId2"/>
            </a:rPr>
            <a:t>/</a:t>
          </a:r>
          <a:endParaRPr lang="en-US" sz="1600" kern="1200"/>
        </a:p>
      </dsp:txBody>
      <dsp:txXfrm>
        <a:off x="0" y="2281645"/>
        <a:ext cx="4161735" cy="760393"/>
      </dsp:txXfrm>
    </dsp:sp>
    <dsp:sp modelId="{531BEA77-1F83-4DAB-8A0D-0A1AB71F26BC}">
      <dsp:nvSpPr>
        <dsp:cNvPr id="0" name=""/>
        <dsp:cNvSpPr/>
      </dsp:nvSpPr>
      <dsp:spPr>
        <a:xfrm>
          <a:off x="0" y="3042039"/>
          <a:ext cx="416173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C9D2CB-8312-4EB1-B9F3-B57F2EB8177B}">
      <dsp:nvSpPr>
        <dsp:cNvPr id="0" name=""/>
        <dsp:cNvSpPr/>
      </dsp:nvSpPr>
      <dsp:spPr>
        <a:xfrm>
          <a:off x="0" y="3042039"/>
          <a:ext cx="4161735" cy="760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endParaRPr lang="en-US" sz="1600" kern="1200">
            <a:latin typeface="Work Sans"/>
          </a:endParaRPr>
        </a:p>
      </dsp:txBody>
      <dsp:txXfrm>
        <a:off x="0" y="3042039"/>
        <a:ext cx="4161735" cy="76039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5E1D1E-9D2C-426E-A7F4-22E29AE1EA59}" type="datetimeFigureOut">
              <a:rPr lang="en-US" smtClean="0"/>
              <a:t>10/15/2025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603BAA-408B-480C-8517-4ED4424B60EE}" type="slidenum">
              <a:rPr lang="en-US" smtClean="0"/>
              <a:t>‹#›</a:t>
            </a:fld>
            <a:endParaRPr lang="en-US"/>
          </a:p>
        </p:txBody>
      </p:sp>
    </p:spTree>
    <p:extLst>
      <p:ext uri="{BB962C8B-B14F-4D97-AF65-F5344CB8AC3E}">
        <p14:creationId xmlns:p14="http://schemas.microsoft.com/office/powerpoint/2010/main" val="2852901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theathenaforum.org/introduction-preventio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inyurl.com/mrw6jz7b"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iowapca.org/administrative-service-organizatio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iowapca.org/navigating-the-bhs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iowapca.org/district-advisory-council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*CBOs – customize slide to add the name and contact information of the person(s) facilitating the presentation.</a:t>
            </a:r>
          </a:p>
        </p:txBody>
      </p:sp>
      <p:sp>
        <p:nvSpPr>
          <p:cNvPr id="4" name="Slide Number Placeholder 3"/>
          <p:cNvSpPr>
            <a:spLocks noGrp="1"/>
          </p:cNvSpPr>
          <p:nvPr>
            <p:ph type="sldNum" sz="quarter" idx="5"/>
          </p:nvPr>
        </p:nvSpPr>
        <p:spPr/>
        <p:txBody>
          <a:bodyPr/>
          <a:lstStyle/>
          <a:p>
            <a:fld id="{60603BAA-408B-480C-8517-4ED4424B60EE}" type="slidenum">
              <a:rPr lang="en-US" smtClean="0"/>
              <a:t>1</a:t>
            </a:fld>
            <a:endParaRPr lang="en-US"/>
          </a:p>
        </p:txBody>
      </p:sp>
    </p:spTree>
    <p:extLst>
      <p:ext uri="{BB962C8B-B14F-4D97-AF65-F5344CB8AC3E}">
        <p14:creationId xmlns:p14="http://schemas.microsoft.com/office/powerpoint/2010/main" val="1047012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highlight>
                <a:srgbClr val="FFFF00"/>
              </a:highlight>
              <a:latin typeface="Calibri"/>
              <a:ea typeface="Calibri"/>
              <a:cs typeface="Calibri"/>
            </a:endParaRPr>
          </a:p>
        </p:txBody>
      </p:sp>
      <p:sp>
        <p:nvSpPr>
          <p:cNvPr id="4" name="Slide Number Placeholder 3"/>
          <p:cNvSpPr>
            <a:spLocks noGrp="1"/>
          </p:cNvSpPr>
          <p:nvPr>
            <p:ph type="sldNum" sz="quarter" idx="5"/>
          </p:nvPr>
        </p:nvSpPr>
        <p:spPr/>
        <p:txBody>
          <a:bodyPr/>
          <a:lstStyle/>
          <a:p>
            <a:fld id="{60603BAA-408B-480C-8517-4ED4424B60EE}" type="slidenum">
              <a:rPr lang="en-US" smtClean="0"/>
              <a:t>11</a:t>
            </a:fld>
            <a:endParaRPr lang="en-US"/>
          </a:p>
        </p:txBody>
      </p:sp>
    </p:spTree>
    <p:extLst>
      <p:ext uri="{BB962C8B-B14F-4D97-AF65-F5344CB8AC3E}">
        <p14:creationId xmlns:p14="http://schemas.microsoft.com/office/powerpoint/2010/main" val="1946182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highlight>
                  <a:srgbClr val="FFFF00"/>
                </a:highlight>
                <a:latin typeface="+mn-lt"/>
              </a:rPr>
              <a:t>OPTIONAL SLIDE (INTENDED FOR AUDIENCES FAMILIAR WITH PREVENTION SERVICES)</a:t>
            </a:r>
          </a:p>
          <a:p>
            <a:endParaRPr lang="en-US" b="1">
              <a:latin typeface="+mn-lt"/>
            </a:endParaRPr>
          </a:p>
          <a:p>
            <a:r>
              <a:rPr lang="en-US">
                <a:latin typeface="+mn-lt"/>
              </a:rPr>
              <a:t>Some prevention services through Iowa HHS are now contracted by the Iowa Primary Care Association (Iowa PCA) who serves as Iowa’s Behavioral Health Administrative Service Organization (BH-ASO).</a:t>
            </a:r>
          </a:p>
          <a:p>
            <a:endParaRPr lang="en-US" b="1">
              <a:ea typeface="Calibri"/>
              <a:cs typeface="Calibri"/>
            </a:endParaRPr>
          </a:p>
          <a:p>
            <a:endParaRPr lang="en-US" b="1">
              <a:ea typeface="Calibri"/>
              <a:cs typeface="Calibri"/>
            </a:endParaRPr>
          </a:p>
        </p:txBody>
      </p:sp>
      <p:sp>
        <p:nvSpPr>
          <p:cNvPr id="4" name="Slide Number Placeholder 3"/>
          <p:cNvSpPr>
            <a:spLocks noGrp="1"/>
          </p:cNvSpPr>
          <p:nvPr>
            <p:ph type="sldNum" sz="quarter" idx="5"/>
          </p:nvPr>
        </p:nvSpPr>
        <p:spPr/>
        <p:txBody>
          <a:bodyPr/>
          <a:lstStyle/>
          <a:p>
            <a:fld id="{60603BAA-408B-480C-8517-4ED4424B60EE}" type="slidenum">
              <a:rPr lang="en-US" smtClean="0"/>
              <a:t>12</a:t>
            </a:fld>
            <a:endParaRPr lang="en-US"/>
          </a:p>
        </p:txBody>
      </p:sp>
    </p:spTree>
    <p:extLst>
      <p:ext uri="{BB962C8B-B14F-4D97-AF65-F5344CB8AC3E}">
        <p14:creationId xmlns:p14="http://schemas.microsoft.com/office/powerpoint/2010/main" val="3839400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mn-lt"/>
              </a:rPr>
              <a:t>Engagement Opportunity</a:t>
            </a:r>
            <a:endParaRPr lang="en-US">
              <a:latin typeface="+mn-lt"/>
            </a:endParaRPr>
          </a:p>
          <a:p>
            <a:endParaRPr lang="en-US">
              <a:latin typeface="+mn-lt"/>
            </a:endParaRPr>
          </a:p>
          <a:p>
            <a:r>
              <a:rPr lang="en-US">
                <a:latin typeface="+mn-lt"/>
              </a:rPr>
              <a:t>Have participants engage in open discussion to better understand concerns about issues happening in their communities. </a:t>
            </a:r>
          </a:p>
          <a:p>
            <a:endParaRPr lang="en-US">
              <a:latin typeface="+mn-lt"/>
            </a:endParaRPr>
          </a:p>
          <a:p>
            <a:r>
              <a:rPr lang="en-US">
                <a:latin typeface="+mn-lt"/>
              </a:rPr>
              <a:t>This could be done through one of the following ways:</a:t>
            </a:r>
          </a:p>
          <a:p>
            <a:pPr marL="171450" indent="-171450">
              <a:buFont typeface="Arial,Sans-Serif"/>
              <a:buChar char="•"/>
            </a:pPr>
            <a:r>
              <a:rPr lang="en-US">
                <a:latin typeface="+mn-lt"/>
              </a:rPr>
              <a:t>Open discussion where participants openly share;</a:t>
            </a:r>
          </a:p>
          <a:p>
            <a:pPr marL="171450" indent="-171450">
              <a:buFont typeface="Arial,Sans-Serif"/>
              <a:buChar char="•"/>
            </a:pPr>
            <a:r>
              <a:rPr lang="en-US">
                <a:latin typeface="+mn-lt"/>
              </a:rPr>
              <a:t>The use of Qualtrics or another digital tool to poll the collective group</a:t>
            </a:r>
          </a:p>
          <a:p>
            <a:pPr marL="171450" indent="-171450">
              <a:buFont typeface="Arial,Sans-Serif"/>
              <a:buChar char="•"/>
            </a:pPr>
            <a:endParaRPr lang="en-US">
              <a:latin typeface="+mn-lt"/>
            </a:endParaRPr>
          </a:p>
          <a:p>
            <a:r>
              <a:rPr lang="en-US">
                <a:latin typeface="+mn-lt"/>
              </a:rPr>
              <a:t>After the discussion, briefly explain that behavioral health prevention services are guided using a data-driven process called the Strategic Prevention Framework that will be discussed in more details in the coming slides. In addition, provide information as to the substance misuse and problem gambling prevention priorities and strategies that are being provided in the county. </a:t>
            </a:r>
          </a:p>
        </p:txBody>
      </p:sp>
      <p:sp>
        <p:nvSpPr>
          <p:cNvPr id="4" name="Slide Number Placeholder 3"/>
          <p:cNvSpPr>
            <a:spLocks noGrp="1"/>
          </p:cNvSpPr>
          <p:nvPr>
            <p:ph type="sldNum" sz="quarter" idx="5"/>
          </p:nvPr>
        </p:nvSpPr>
        <p:spPr/>
        <p:txBody>
          <a:bodyPr/>
          <a:lstStyle/>
          <a:p>
            <a:fld id="{60603BAA-408B-480C-8517-4ED4424B60EE}" type="slidenum">
              <a:rPr lang="en-US" smtClean="0"/>
              <a:t>14</a:t>
            </a:fld>
            <a:endParaRPr lang="en-US"/>
          </a:p>
        </p:txBody>
      </p:sp>
    </p:spTree>
    <p:extLst>
      <p:ext uri="{BB962C8B-B14F-4D97-AF65-F5344CB8AC3E}">
        <p14:creationId xmlns:p14="http://schemas.microsoft.com/office/powerpoint/2010/main" val="64438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a:latin typeface="+mn-lt"/>
            </a:endParaRPr>
          </a:p>
          <a:p>
            <a:r>
              <a:rPr lang="en-US">
                <a:latin typeface="+mn-lt"/>
              </a:rPr>
              <a:t>Funded prevention services will focus on a variety of behavioral health topics including substance use, problem gambling, mental health and suicide.</a:t>
            </a:r>
          </a:p>
          <a:p>
            <a:endParaRPr lang="en-US">
              <a:latin typeface="+mn-lt"/>
            </a:endParaRPr>
          </a:p>
          <a:p>
            <a:r>
              <a:rPr lang="en-US">
                <a:latin typeface="+mn-lt"/>
              </a:rPr>
              <a:t>The Strategic Prevention Framework or SPF will be used to guide prevention services and will begin this work with the first steps of the SPF which is the assessment step. This SPF step reviews local data to determine the behavioral health issues happening in the county. An overview of the SPF process is provided on the next slide. </a:t>
            </a:r>
          </a:p>
        </p:txBody>
      </p:sp>
      <p:sp>
        <p:nvSpPr>
          <p:cNvPr id="4" name="Slide Number Placeholder 3"/>
          <p:cNvSpPr>
            <a:spLocks noGrp="1"/>
          </p:cNvSpPr>
          <p:nvPr>
            <p:ph type="sldNum" sz="quarter" idx="5"/>
          </p:nvPr>
        </p:nvSpPr>
        <p:spPr/>
        <p:txBody>
          <a:bodyPr/>
          <a:lstStyle/>
          <a:p>
            <a:fld id="{60603BAA-408B-480C-8517-4ED4424B60EE}" type="slidenum">
              <a:rPr lang="en-US" smtClean="0"/>
              <a:t>15</a:t>
            </a:fld>
            <a:endParaRPr lang="en-US"/>
          </a:p>
        </p:txBody>
      </p:sp>
    </p:spTree>
    <p:extLst>
      <p:ext uri="{BB962C8B-B14F-4D97-AF65-F5344CB8AC3E}">
        <p14:creationId xmlns:p14="http://schemas.microsoft.com/office/powerpoint/2010/main" val="3514398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prevention. Collectively we work to discover what is causing people to misuse substances or engage in high-risk gambling activities in our community, and then we work to reduce those risks and to build protections against substance misuse and/or problem gambling.</a:t>
            </a:r>
          </a:p>
          <a:p>
            <a:endParaRPr lang="en-US"/>
          </a:p>
          <a:p>
            <a:r>
              <a:rPr lang="en-US">
                <a:highlight>
                  <a:srgbClr val="FFFF00"/>
                </a:highlight>
              </a:rPr>
              <a:t>Story of The River – show the video which is hyperlinked in the slide</a:t>
            </a:r>
          </a:p>
          <a:p>
            <a:endParaRPr lang="en-US">
              <a:highlight>
                <a:srgbClr val="FFFF00"/>
              </a:highlight>
            </a:endParaRPr>
          </a:p>
          <a:p>
            <a:r>
              <a:rPr lang="en-US" i="1">
                <a:highlight>
                  <a:srgbClr val="FFFF00"/>
                </a:highlight>
              </a:rPr>
              <a:t>Should there be technical difficulties with accessing the link in the video, the "Story of the River" is below:</a:t>
            </a:r>
            <a:endParaRPr lang="en-US">
              <a:highlight>
                <a:srgbClr val="FFFF00"/>
              </a:highlight>
            </a:endParaRPr>
          </a:p>
          <a:p>
            <a:endParaRPr lang="en-US" i="1"/>
          </a:p>
          <a:p>
            <a:r>
              <a:rPr lang="en-US"/>
              <a:t>This story is often used to illustrate the role of prevention specialists: Two friends, Susan and Fernando, are fishing on a river when Fernando looks upriver and sees a man in the water. He is struggling to stay afloat, so Fernando drops his fishing pole and pulls the man out of the water. The man is sputtering and cold, and Susan calls an ambulance on her cell phone to take him to a hospital. Susan and Fernando go back to fishing. Pretty soon they look upriver again and see a woman in the water. She is struggling, too, so Fernando drops his fishing pole again and pulls the woman out of the water. She is not in very good shape, so Susan calls another ambulance to take her to a hospital. The friends return to fishing when they look upriver and see a whole group of people in the water. They are struggling to stay afloat and look like they are dragging each other down. Fernando drops his fishing pole and starts hauling people out of the water. He looks up and sees Susan walking away, upriver. He calls to her to come help pull people out of the river, and Susan responds that she is going upriver to find out why all the people are ending up in the water. What prevention is: We go upriver to find out what contributes to people misusing substances or experiencing issues related to problem gambling. We want to know exactly what is causing people to fall into the river, which may be different from river to river. Perhaps we go upstream—like Susan—and find that a fence to keep people away from the river has fallen and needs to be rebuilt. Maybe we find a slippery slope running into the river and can plant vegetation to prevent people from falling down the banks. Perhaps we find a big sign announcing, “The water’s great; jump in!” and we can take the sign down and replace it with a warning. We in prevention work to discover what is causing people to misuse substances or engage in high risk gambling activities in our community, and then we work to reduce those risks and to build protections against substance misuse and/or problem gambling. </a:t>
            </a:r>
          </a:p>
          <a:p>
            <a:endParaRPr lang="en-US"/>
          </a:p>
          <a:p>
            <a:r>
              <a:rPr lang="en-US"/>
              <a:t>Source: Introduction to the field of prevention, The Athena Forum by the Washington State Health Care Authority/Division of Behavioral Health and Recovery, 2025 (</a:t>
            </a:r>
            <a:r>
              <a:rPr lang="en-US">
                <a:hlinkClick r:id="rId3"/>
              </a:rPr>
              <a:t>https://theathenaforum.org/introduction-prevention</a:t>
            </a:r>
            <a:r>
              <a:rPr lang="en-US"/>
              <a:t>) </a:t>
            </a:r>
          </a:p>
          <a:p>
            <a:endParaRPr lang="en-US" i="1"/>
          </a:p>
          <a:p>
            <a:endParaRPr lang="en-US"/>
          </a:p>
          <a:p>
            <a:endParaRPr lang="en-US"/>
          </a:p>
          <a:p>
            <a:endParaRPr lang="en-US"/>
          </a:p>
        </p:txBody>
      </p:sp>
      <p:sp>
        <p:nvSpPr>
          <p:cNvPr id="4" name="Slide Number Placeholder 3"/>
          <p:cNvSpPr>
            <a:spLocks noGrp="1"/>
          </p:cNvSpPr>
          <p:nvPr>
            <p:ph type="sldNum" sz="quarter" idx="5"/>
          </p:nvPr>
        </p:nvSpPr>
        <p:spPr/>
        <p:txBody>
          <a:bodyPr/>
          <a:lstStyle/>
          <a:p>
            <a:fld id="{60603BAA-408B-480C-8517-4ED4424B60EE}" type="slidenum">
              <a:rPr lang="en-US" smtClean="0"/>
              <a:t>16</a:t>
            </a:fld>
            <a:endParaRPr lang="en-US"/>
          </a:p>
        </p:txBody>
      </p:sp>
    </p:spTree>
    <p:extLst>
      <p:ext uri="{BB962C8B-B14F-4D97-AF65-F5344CB8AC3E}">
        <p14:creationId xmlns:p14="http://schemas.microsoft.com/office/powerpoint/2010/main" val="713392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SPF was developed by the Substance Abuse and Mental Health Services Administration</a:t>
            </a:r>
          </a:p>
          <a:p>
            <a:endParaRPr lang="en-US">
              <a:latin typeface="Calibri"/>
              <a:ea typeface="Calibri"/>
              <a:cs typeface="Calibri"/>
            </a:endParaRPr>
          </a:p>
          <a:p>
            <a:r>
              <a:rPr lang="en-US">
                <a:latin typeface="Calibri"/>
                <a:ea typeface="Calibri"/>
                <a:cs typeface="Calibri"/>
              </a:rPr>
              <a:t>SPF is a comprehensive approach designed to help planners gather and use data to guide prevention decisions.  It uses a five-step process to guide communities in the selection, implementation, and evaluation of effective, culturally appropriate, and sustainable prevention activities.</a:t>
            </a:r>
          </a:p>
          <a:p>
            <a:endParaRPr lang="en-US">
              <a:latin typeface="Calibri"/>
              <a:ea typeface="Calibri"/>
              <a:cs typeface="Calibri"/>
            </a:endParaRPr>
          </a:p>
          <a:p>
            <a:pPr marL="228600" indent="-228600">
              <a:buAutoNum type="arabicParenR"/>
            </a:pPr>
            <a:r>
              <a:rPr lang="en-US" b="1">
                <a:latin typeface="Calibri"/>
                <a:ea typeface="Calibri"/>
                <a:cs typeface="Calibri"/>
              </a:rPr>
              <a:t>Assessment: </a:t>
            </a:r>
            <a:r>
              <a:rPr lang="en-US">
                <a:latin typeface="Calibri"/>
                <a:ea typeface="Calibri"/>
                <a:cs typeface="Calibri"/>
              </a:rPr>
              <a:t>Identify local prevention needs based on data (e.g., What is the problem?)</a:t>
            </a:r>
          </a:p>
          <a:p>
            <a:pPr marL="228600" indent="-228600">
              <a:buAutoNum type="arabicParenR"/>
            </a:pPr>
            <a:r>
              <a:rPr lang="en-US" b="1">
                <a:latin typeface="Calibri"/>
                <a:ea typeface="Calibri"/>
                <a:cs typeface="Calibri"/>
              </a:rPr>
              <a:t>Capacity:</a:t>
            </a:r>
            <a:r>
              <a:rPr lang="en-US">
                <a:latin typeface="Calibri"/>
                <a:ea typeface="Calibri"/>
                <a:cs typeface="Calibri"/>
              </a:rPr>
              <a:t> Build local resources and readiness to address prevention needs (e.g., What do you have to work with? How can you facilitate the communication of prevention science?)</a:t>
            </a:r>
          </a:p>
          <a:p>
            <a:pPr marL="228600" indent="-228600">
              <a:buAutoNum type="arabicParenR"/>
            </a:pPr>
            <a:r>
              <a:rPr lang="en-US" b="1">
                <a:latin typeface="Calibri"/>
                <a:ea typeface="Calibri"/>
                <a:cs typeface="Calibri"/>
              </a:rPr>
              <a:t>Planning:</a:t>
            </a:r>
            <a:r>
              <a:rPr lang="en-US">
                <a:latin typeface="Calibri"/>
                <a:ea typeface="Calibri"/>
                <a:cs typeface="Calibri"/>
              </a:rPr>
              <a:t> Find out what works to address prevention needs and how to do it (e.g., What should you do and how should you do it?)</a:t>
            </a:r>
          </a:p>
          <a:p>
            <a:pPr marL="228600" indent="-228600">
              <a:buAutoNum type="arabicParenR"/>
            </a:pPr>
            <a:r>
              <a:rPr lang="en-US" b="1">
                <a:latin typeface="Calibri"/>
                <a:ea typeface="Calibri"/>
                <a:cs typeface="Calibri"/>
              </a:rPr>
              <a:t>Implementation: </a:t>
            </a:r>
            <a:r>
              <a:rPr lang="en-US">
                <a:latin typeface="Calibri"/>
                <a:ea typeface="Calibri"/>
                <a:cs typeface="Calibri"/>
              </a:rPr>
              <a:t>Deliver evidence-based programs and practices as intended (e.g., How can you and your coalition put your plan into action?)</a:t>
            </a:r>
          </a:p>
          <a:p>
            <a:pPr marL="228600" indent="-228600">
              <a:buAutoNum type="arabicParenR"/>
            </a:pPr>
            <a:r>
              <a:rPr lang="en-US" b="1">
                <a:latin typeface="Calibri"/>
                <a:ea typeface="Calibri"/>
                <a:cs typeface="Calibri"/>
              </a:rPr>
              <a:t>Evaluation:</a:t>
            </a:r>
            <a:r>
              <a:rPr lang="en-US">
                <a:latin typeface="Calibri"/>
                <a:ea typeface="Calibri"/>
                <a:cs typeface="Calibri"/>
              </a:rPr>
              <a:t> Examine the process and outcomes of programs and practices (e.g. Is your plan succeeding?)</a:t>
            </a:r>
          </a:p>
          <a:p>
            <a:pPr marL="228600" indent="-228600">
              <a:buAutoNum type="arabicParenR"/>
            </a:pPr>
            <a:endParaRPr lang="en-US">
              <a:latin typeface="Calibri"/>
              <a:ea typeface="Calibri"/>
              <a:cs typeface="Calibri"/>
            </a:endParaRPr>
          </a:p>
          <a:p>
            <a:r>
              <a:rPr lang="en-US">
                <a:latin typeface="Calibri"/>
                <a:ea typeface="Calibri"/>
                <a:cs typeface="Calibri"/>
              </a:rPr>
              <a:t>Guiding Principles:</a:t>
            </a:r>
          </a:p>
          <a:p>
            <a:pPr marL="228600" indent="-228600">
              <a:buAutoNum type="arabicParenR"/>
            </a:pPr>
            <a:r>
              <a:rPr lang="en-US" b="1">
                <a:latin typeface="Calibri"/>
                <a:ea typeface="Calibri"/>
                <a:cs typeface="Calibri"/>
              </a:rPr>
              <a:t>Cultural Competence: </a:t>
            </a:r>
            <a:r>
              <a:rPr lang="en-US">
                <a:latin typeface="Calibri"/>
                <a:ea typeface="Calibri"/>
                <a:cs typeface="Calibri"/>
              </a:rPr>
              <a:t>communities must engage in an inclusive and culturally appropriate approach to identifying and addressing their substance misuse problems</a:t>
            </a:r>
          </a:p>
          <a:p>
            <a:pPr marL="228600" indent="-228600">
              <a:buAutoNum type="arabicParenR"/>
            </a:pPr>
            <a:r>
              <a:rPr lang="en-US" b="1">
                <a:latin typeface="Calibri"/>
                <a:ea typeface="Calibri"/>
                <a:cs typeface="Calibri"/>
              </a:rPr>
              <a:t>Sustainability: </a:t>
            </a:r>
            <a:r>
              <a:rPr lang="en-US">
                <a:latin typeface="Calibri"/>
                <a:ea typeface="Calibri"/>
                <a:cs typeface="Calibri"/>
              </a:rPr>
              <a:t>Engage partners who represent and work with sub-populations experiencing BH disparities in your planning effort. Sustain processes that have successfully engaged members of these populations. Sustain programs that produce positive outcomes for these populations</a:t>
            </a:r>
          </a:p>
          <a:p>
            <a:endParaRPr lang="en-US">
              <a:latin typeface="Calibri"/>
              <a:ea typeface="Calibri"/>
              <a:cs typeface="Calibri"/>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60603BAA-408B-480C-8517-4ED4424B60EE}" type="slidenum">
              <a:rPr lang="en-US" smtClean="0"/>
              <a:t>17</a:t>
            </a:fld>
            <a:endParaRPr lang="en-US"/>
          </a:p>
        </p:txBody>
      </p:sp>
    </p:spTree>
    <p:extLst>
      <p:ext uri="{BB962C8B-B14F-4D97-AF65-F5344CB8AC3E}">
        <p14:creationId xmlns:p14="http://schemas.microsoft.com/office/powerpoint/2010/main" val="3014984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Prevention is most effective when the entire community is involved. There are a variety of ways for you to contribute to healthier communities. Here are a few suggestions:</a:t>
            </a:r>
          </a:p>
          <a:p>
            <a:endParaRPr lang="en-US"/>
          </a:p>
          <a:p>
            <a:pPr marL="228600" indent="-228600">
              <a:buAutoNum type="arabicPeriod"/>
            </a:pPr>
            <a:r>
              <a:rPr lang="en-US"/>
              <a:t>Attend a Behavioral Health Town Hall meeting to learn what is taking place in your district to address mental health, substance use, problem gambling, and suicide.</a:t>
            </a:r>
          </a:p>
          <a:p>
            <a:pPr marL="228600" indent="-228600">
              <a:buAutoNum type="arabicPeriod"/>
            </a:pPr>
            <a:r>
              <a:rPr lang="en-US"/>
              <a:t>Join a local coalition. Here you can be a part of exiting change in your own community. </a:t>
            </a:r>
          </a:p>
          <a:p>
            <a:pPr marL="228600" indent="-228600">
              <a:buAutoNum type="arabicPeriod"/>
            </a:pPr>
            <a:r>
              <a:rPr lang="en-US"/>
              <a:t>Share data. Consider what types of data are available. This helps to determine why certain behaviors are happening in your community. </a:t>
            </a:r>
          </a:p>
          <a:p>
            <a:pPr marL="228600" indent="-228600">
              <a:buAutoNum type="arabicPeriod"/>
            </a:pPr>
            <a:r>
              <a:rPr lang="en-US"/>
              <a:t>Engage new partners. Invite your family, friends, and neighbors to a coalition meeting or prevention activity to learn more.</a:t>
            </a:r>
          </a:p>
        </p:txBody>
      </p:sp>
      <p:sp>
        <p:nvSpPr>
          <p:cNvPr id="4" name="Slide Number Placeholder 3"/>
          <p:cNvSpPr>
            <a:spLocks noGrp="1"/>
          </p:cNvSpPr>
          <p:nvPr>
            <p:ph type="sldNum" sz="quarter" idx="5"/>
          </p:nvPr>
        </p:nvSpPr>
        <p:spPr/>
        <p:txBody>
          <a:bodyPr/>
          <a:lstStyle/>
          <a:p>
            <a:fld id="{60603BAA-408B-480C-8517-4ED4424B60EE}" type="slidenum">
              <a:rPr lang="en-US" smtClean="0"/>
              <a:t>18</a:t>
            </a:fld>
            <a:endParaRPr lang="en-US"/>
          </a:p>
        </p:txBody>
      </p:sp>
    </p:spTree>
    <p:extLst>
      <p:ext uri="{BB962C8B-B14F-4D97-AF65-F5344CB8AC3E}">
        <p14:creationId xmlns:p14="http://schemas.microsoft.com/office/powerpoint/2010/main" val="1031454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If you would like more information about Iowa's new Behavioral Health Service system, you can visit any of the websites seen here. </a:t>
            </a:r>
            <a:endParaRPr lang="en-US"/>
          </a:p>
          <a:p>
            <a:endParaRPr lang="en-US">
              <a:latin typeface="Calibri"/>
              <a:ea typeface="Calibri"/>
              <a:cs typeface="Calibri"/>
            </a:endParaRPr>
          </a:p>
          <a:p>
            <a:r>
              <a:rPr lang="en-US">
                <a:latin typeface="Calibri"/>
                <a:ea typeface="Calibri"/>
                <a:cs typeface="Calibri"/>
              </a:rPr>
              <a:t>There are two different pages on the Iowa HHS website, or you can visit the website for the Iowa Primary Care Association. </a:t>
            </a:r>
            <a:endParaRPr lang="en-US"/>
          </a:p>
        </p:txBody>
      </p:sp>
      <p:sp>
        <p:nvSpPr>
          <p:cNvPr id="4" name="Slide Number Placeholder 3"/>
          <p:cNvSpPr>
            <a:spLocks noGrp="1"/>
          </p:cNvSpPr>
          <p:nvPr>
            <p:ph type="sldNum" sz="quarter" idx="5"/>
          </p:nvPr>
        </p:nvSpPr>
        <p:spPr/>
        <p:txBody>
          <a:bodyPr/>
          <a:lstStyle/>
          <a:p>
            <a:fld id="{60603BAA-408B-480C-8517-4ED4424B60EE}" type="slidenum">
              <a:rPr lang="en-US" smtClean="0"/>
              <a:t>19</a:t>
            </a:fld>
            <a:endParaRPr lang="en-US"/>
          </a:p>
        </p:txBody>
      </p:sp>
    </p:spTree>
    <p:extLst>
      <p:ext uri="{BB962C8B-B14F-4D97-AF65-F5344CB8AC3E}">
        <p14:creationId xmlns:p14="http://schemas.microsoft.com/office/powerpoint/2010/main" val="2304813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09E0E-5997-1C52-2103-71AE68A479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6EB62B-6E6F-747C-E54C-B44587150D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7F0C43-37A3-8F36-9C0E-5802530F3900}"/>
              </a:ext>
            </a:extLst>
          </p:cNvPr>
          <p:cNvSpPr>
            <a:spLocks noGrp="1"/>
          </p:cNvSpPr>
          <p:nvPr>
            <p:ph type="body" idx="1"/>
          </p:nvPr>
        </p:nvSpPr>
        <p:spPr/>
        <p:txBody>
          <a:bodyPr/>
          <a:lstStyle/>
          <a:p>
            <a:r>
              <a:rPr lang="en-US" b="1"/>
              <a:t>Survey Instructions</a:t>
            </a:r>
          </a:p>
          <a:p>
            <a:r>
              <a:rPr lang="en-US"/>
              <a:t> - Please complete our survey by opening the camera app on your phone and focusing it on the QR code on the screen. You should then see a website appear at the bottom of your screen. </a:t>
            </a:r>
            <a:endParaRPr lang="en-US" b="1"/>
          </a:p>
          <a:p>
            <a:r>
              <a:rPr lang="en-US"/>
              <a:t> - If you are unable to access the survey using your camera, you may also type the website shown on the screen into your internet browser as well: </a:t>
            </a:r>
            <a:r>
              <a:rPr lang="en-US">
                <a:hlinkClick r:id="rId3"/>
              </a:rPr>
              <a:t>https://tinyurl.com/mrw6jz7b</a:t>
            </a:r>
            <a:r>
              <a:rPr lang="en-US"/>
              <a:t> </a:t>
            </a:r>
          </a:p>
          <a:p>
            <a:r>
              <a:rPr lang="en-US"/>
              <a:t> </a:t>
            </a:r>
          </a:p>
          <a:p>
            <a:r>
              <a:rPr lang="en-US" u="sng"/>
              <a:t>Questions:</a:t>
            </a:r>
          </a:p>
          <a:p>
            <a:pPr marL="228600" indent="-228600">
              <a:buAutoNum type="arabicPeriod"/>
            </a:pPr>
            <a:r>
              <a:rPr lang="en-US"/>
              <a:t>For Agency Name, select the name from the drop-down menu of the Agency that I represent: ______________________________.</a:t>
            </a:r>
          </a:p>
          <a:p>
            <a:pPr marL="228600" indent="-228600">
              <a:buAutoNum type="arabicPeriod"/>
            </a:pPr>
            <a:r>
              <a:rPr lang="en-US"/>
              <a:t>Please enter today's date</a:t>
            </a:r>
          </a:p>
          <a:p>
            <a:pPr marL="228600" indent="-228600">
              <a:buAutoNum type="arabicPeriod"/>
            </a:pPr>
            <a:r>
              <a:rPr lang="en-US"/>
              <a:t>From the drop-down menu, select our county name: ___________________________.</a:t>
            </a:r>
          </a:p>
          <a:p>
            <a:pPr marL="228600" indent="-228600">
              <a:buAutoNum type="arabicPeriod"/>
            </a:pPr>
            <a:r>
              <a:rPr lang="en-US"/>
              <a:t>Please select Yes, No, or Don't Know to indicate if our presentation today increased your knowledge about Iowa's Behavioral Health System.</a:t>
            </a:r>
          </a:p>
          <a:p>
            <a:endParaRPr lang="en-US"/>
          </a:p>
          <a:p>
            <a:r>
              <a:rPr lang="en-US" b="1"/>
              <a:t>Be sure to click "submit" when you have answered all of the questions.</a:t>
            </a:r>
          </a:p>
          <a:p>
            <a:endParaRPr lang="en-US" b="1"/>
          </a:p>
          <a:p>
            <a:endParaRPr lang="en-US" b="1"/>
          </a:p>
          <a:p>
            <a:endParaRPr lang="en-US" b="1"/>
          </a:p>
          <a:p>
            <a:endParaRPr lang="en-US" b="1"/>
          </a:p>
          <a:p>
            <a:endParaRPr lang="en-US"/>
          </a:p>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E2FDB354-01FE-7C4E-8992-0FE9948E25C5}"/>
              </a:ext>
            </a:extLst>
          </p:cNvPr>
          <p:cNvSpPr>
            <a:spLocks noGrp="1"/>
          </p:cNvSpPr>
          <p:nvPr>
            <p:ph type="sldNum" sz="quarter" idx="5"/>
          </p:nvPr>
        </p:nvSpPr>
        <p:spPr/>
        <p:txBody>
          <a:bodyPr/>
          <a:lstStyle/>
          <a:p>
            <a:fld id="{60603BAA-408B-480C-8517-4ED4424B60EE}" type="slidenum">
              <a:rPr lang="en-US" smtClean="0"/>
              <a:t>20</a:t>
            </a:fld>
            <a:endParaRPr lang="en-US"/>
          </a:p>
        </p:txBody>
      </p:sp>
    </p:spTree>
    <p:extLst>
      <p:ext uri="{BB962C8B-B14F-4D97-AF65-F5344CB8AC3E}">
        <p14:creationId xmlns:p14="http://schemas.microsoft.com/office/powerpoint/2010/main" val="1816674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*CBOs – customize slide to add the name and contact information of the person(s) facilitating the presentation.</a:t>
            </a:r>
          </a:p>
        </p:txBody>
      </p:sp>
      <p:sp>
        <p:nvSpPr>
          <p:cNvPr id="4" name="Slide Number Placeholder 3"/>
          <p:cNvSpPr>
            <a:spLocks noGrp="1"/>
          </p:cNvSpPr>
          <p:nvPr>
            <p:ph type="sldNum" sz="quarter" idx="5"/>
          </p:nvPr>
        </p:nvSpPr>
        <p:spPr/>
        <p:txBody>
          <a:bodyPr/>
          <a:lstStyle/>
          <a:p>
            <a:fld id="{60603BAA-408B-480C-8517-4ED4424B60EE}" type="slidenum">
              <a:rPr lang="en-US" smtClean="0"/>
              <a:t>21</a:t>
            </a:fld>
            <a:endParaRPr lang="en-US"/>
          </a:p>
        </p:txBody>
      </p:sp>
    </p:spTree>
    <p:extLst>
      <p:ext uri="{BB962C8B-B14F-4D97-AF65-F5344CB8AC3E}">
        <p14:creationId xmlns:p14="http://schemas.microsoft.com/office/powerpoint/2010/main" val="2180479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Begin by introducing yourself and organization. </a:t>
            </a:r>
          </a:p>
        </p:txBody>
      </p:sp>
      <p:sp>
        <p:nvSpPr>
          <p:cNvPr id="4" name="Slide Number Placeholder 3"/>
          <p:cNvSpPr>
            <a:spLocks noGrp="1"/>
          </p:cNvSpPr>
          <p:nvPr>
            <p:ph type="sldNum" sz="quarter" idx="5"/>
          </p:nvPr>
        </p:nvSpPr>
        <p:spPr/>
        <p:txBody>
          <a:bodyPr/>
          <a:lstStyle/>
          <a:p>
            <a:fld id="{60603BAA-408B-480C-8517-4ED4424B60EE}" type="slidenum">
              <a:rPr lang="en-US" smtClean="0"/>
              <a:t>2</a:t>
            </a:fld>
            <a:endParaRPr lang="en-US"/>
          </a:p>
        </p:txBody>
      </p:sp>
    </p:spTree>
    <p:extLst>
      <p:ext uri="{BB962C8B-B14F-4D97-AF65-F5344CB8AC3E}">
        <p14:creationId xmlns:p14="http://schemas.microsoft.com/office/powerpoint/2010/main" val="201139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Briefly review the purpose of the presentation. </a:t>
            </a:r>
          </a:p>
        </p:txBody>
      </p:sp>
      <p:sp>
        <p:nvSpPr>
          <p:cNvPr id="4" name="Slide Number Placeholder 3"/>
          <p:cNvSpPr>
            <a:spLocks noGrp="1"/>
          </p:cNvSpPr>
          <p:nvPr>
            <p:ph type="sldNum" sz="quarter" idx="5"/>
          </p:nvPr>
        </p:nvSpPr>
        <p:spPr/>
        <p:txBody>
          <a:bodyPr/>
          <a:lstStyle/>
          <a:p>
            <a:fld id="{60603BAA-408B-480C-8517-4ED4424B60EE}" type="slidenum">
              <a:rPr lang="en-US" smtClean="0"/>
              <a:t>3</a:t>
            </a:fld>
            <a:endParaRPr lang="en-US"/>
          </a:p>
        </p:txBody>
      </p:sp>
    </p:spTree>
    <p:extLst>
      <p:ext uri="{BB962C8B-B14F-4D97-AF65-F5344CB8AC3E}">
        <p14:creationId xmlns:p14="http://schemas.microsoft.com/office/powerpoint/2010/main" val="1858893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a:solidFill>
                  <a:srgbClr val="000000"/>
                </a:solidFill>
                <a:effectLst/>
                <a:latin typeface="+mn-lt"/>
              </a:rPr>
              <a:t>As we think about this work, it’s important to make sure we all understand - what is Behavioral Health? </a:t>
            </a:r>
            <a:r>
              <a:rPr lang="en-US" sz="1800" b="0" i="0">
                <a:solidFill>
                  <a:srgbClr val="444444"/>
                </a:solidFill>
                <a:effectLst/>
                <a:latin typeface="+mn-lt"/>
              </a:rPr>
              <a:t>​</a:t>
            </a:r>
            <a:endParaRPr lang="en-US" b="0" i="0">
              <a:solidFill>
                <a:srgbClr val="444444"/>
              </a:solidFill>
              <a:effectLst/>
              <a:latin typeface="+mn-lt"/>
            </a:endParaRPr>
          </a:p>
          <a:p>
            <a:pPr algn="l" rtl="0" fontAlgn="base"/>
            <a:r>
              <a:rPr lang="en-US" sz="1800" b="0" i="0">
                <a:solidFill>
                  <a:srgbClr val="444444"/>
                </a:solidFill>
                <a:effectLst/>
                <a:latin typeface="+mn-lt"/>
              </a:rPr>
              <a:t>​</a:t>
            </a:r>
            <a:endParaRPr lang="en-US" b="0" i="0">
              <a:solidFill>
                <a:srgbClr val="444444"/>
              </a:solidFill>
              <a:effectLst/>
              <a:latin typeface="+mn-lt"/>
            </a:endParaRPr>
          </a:p>
          <a:p>
            <a:pPr algn="l" rtl="0" fontAlgn="base"/>
            <a:r>
              <a:rPr lang="en-US" sz="1800" b="0" i="0" u="none" strike="noStrike">
                <a:solidFill>
                  <a:srgbClr val="000000"/>
                </a:solidFill>
                <a:effectLst/>
                <a:latin typeface="+mn-lt"/>
              </a:rPr>
              <a:t>According to the American Medical Association, </a:t>
            </a:r>
            <a:r>
              <a:rPr lang="en-US" sz="1800" b="0" i="1" u="none" strike="noStrike">
                <a:solidFill>
                  <a:srgbClr val="000000"/>
                </a:solidFill>
                <a:effectLst/>
                <a:latin typeface="+mn-lt"/>
                <a:ea typeface="Calibri"/>
                <a:cs typeface="Calibri"/>
              </a:rPr>
              <a:t>behavioral health</a:t>
            </a:r>
            <a:r>
              <a:rPr lang="en-US" sz="1800" b="0" i="0" u="none" strike="noStrike">
                <a:solidFill>
                  <a:srgbClr val="000000"/>
                </a:solidFill>
                <a:effectLst/>
                <a:latin typeface="+mn-lt"/>
                <a:ea typeface="Calibri"/>
                <a:cs typeface="Calibri"/>
              </a:rPr>
              <a:t> generally refers to mental health and substance use or addictive disorders, life stressors and crises, and stress-related physical symptoms. It is commonly accepted and understood terminology reflecting an integrated approach to care that acknowledges that co-occurring conditions are the expectation, not the exception. </a:t>
            </a:r>
            <a:r>
              <a:rPr lang="en-US" sz="1800" b="0" i="0">
                <a:solidFill>
                  <a:srgbClr val="444444"/>
                </a:solidFill>
                <a:effectLst/>
                <a:latin typeface="+mn-lt"/>
                <a:ea typeface="Calibri"/>
                <a:cs typeface="Calibri"/>
              </a:rPr>
              <a:t>​</a:t>
            </a:r>
            <a:endParaRPr lang="en-US" b="0" i="0">
              <a:solidFill>
                <a:srgbClr val="444444"/>
              </a:solidFill>
              <a:effectLst/>
              <a:latin typeface="+mn-lt"/>
              <a:ea typeface="Calibri"/>
              <a:cs typeface="Calibri"/>
            </a:endParaRPr>
          </a:p>
          <a:p>
            <a:pPr algn="l" rtl="0" fontAlgn="base"/>
            <a:r>
              <a:rPr lang="en-US" sz="1800" b="0" i="0">
                <a:solidFill>
                  <a:srgbClr val="444444"/>
                </a:solidFill>
                <a:effectLst/>
                <a:latin typeface="Calibri"/>
                <a:ea typeface="Calibri"/>
                <a:cs typeface="Calibri"/>
              </a:rPr>
              <a:t>​</a:t>
            </a:r>
            <a:endParaRPr lang="en-US" b="0" i="0">
              <a:solidFill>
                <a:srgbClr val="444444"/>
              </a:solidFill>
              <a:effectLst/>
              <a:latin typeface="Calibri"/>
              <a:ea typeface="Calibri"/>
              <a:cs typeface="Calibri"/>
            </a:endParaRPr>
          </a:p>
          <a:p>
            <a:endParaRPr lang="en-US" sz="1800" b="1">
              <a:highlight>
                <a:srgbClr val="FFFF00"/>
              </a:highlight>
              <a:latin typeface="Calibri"/>
              <a:ea typeface="Calibri"/>
              <a:cs typeface="Calibri"/>
            </a:endParaRPr>
          </a:p>
          <a:p>
            <a:pPr algn="l" rtl="0" fontAlgn="base"/>
            <a:r>
              <a:rPr lang="en-US" sz="1800" b="0" i="0">
                <a:solidFill>
                  <a:srgbClr val="444444"/>
                </a:solidFill>
                <a:effectLst/>
                <a:latin typeface="Calibri"/>
                <a:ea typeface="Calibri"/>
                <a:cs typeface="Calibri"/>
              </a:rPr>
              <a:t>​</a:t>
            </a:r>
            <a:endParaRPr lang="en-US" b="0" i="0">
              <a:solidFill>
                <a:srgbClr val="444444"/>
              </a:solidFill>
              <a:effectLst/>
              <a:latin typeface="Calibri"/>
              <a:ea typeface="Calibri"/>
              <a:cs typeface="Calibri"/>
            </a:endParaRPr>
          </a:p>
        </p:txBody>
      </p:sp>
      <p:sp>
        <p:nvSpPr>
          <p:cNvPr id="4" name="Slide Number Placeholder 3"/>
          <p:cNvSpPr>
            <a:spLocks noGrp="1"/>
          </p:cNvSpPr>
          <p:nvPr>
            <p:ph type="sldNum" sz="quarter" idx="5"/>
          </p:nvPr>
        </p:nvSpPr>
        <p:spPr/>
        <p:txBody>
          <a:bodyPr/>
          <a:lstStyle/>
          <a:p>
            <a:fld id="{1C8687E0-B081-4084-A335-8FA007634F6A}" type="slidenum">
              <a:rPr lang="en-US" smtClean="0"/>
              <a:t>5</a:t>
            </a:fld>
            <a:endParaRPr lang="en-US"/>
          </a:p>
        </p:txBody>
      </p:sp>
    </p:spTree>
    <p:extLst>
      <p:ext uri="{BB962C8B-B14F-4D97-AF65-F5344CB8AC3E}">
        <p14:creationId xmlns:p14="http://schemas.microsoft.com/office/powerpoint/2010/main" val="198359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mn-lt"/>
              </a:rPr>
              <a:t>HF 2673 was signed into law on May 15, 2024:</a:t>
            </a:r>
          </a:p>
          <a:p>
            <a:pPr marL="285750" indent="-285750">
              <a:buFont typeface="Arial,Sans-Serif"/>
              <a:buChar char="•"/>
            </a:pPr>
            <a:r>
              <a:rPr lang="en-US">
                <a:latin typeface="+mn-lt"/>
              </a:rPr>
              <a:t>Consolidated Iowa's 13 Mental Health and Disability Services regions into seven new, unified behavioral health districts. </a:t>
            </a:r>
          </a:p>
          <a:p>
            <a:pPr marL="285750" lvl="0" indent="-285750">
              <a:buFont typeface="Arial,Sans-Serif"/>
              <a:buChar char="•"/>
            </a:pPr>
            <a:r>
              <a:rPr lang="en-US">
                <a:latin typeface="+mn-lt"/>
              </a:rPr>
              <a:t>The aim of this bill was to improve outcomes for Iowans by aligning mental health and substance use services into one system.</a:t>
            </a:r>
          </a:p>
          <a:p>
            <a:pPr marL="0" indent="0">
              <a:buFont typeface="Arial,Sans-Serif"/>
              <a:buNone/>
            </a:pPr>
            <a:endParaRPr lang="en-US">
              <a:latin typeface="+mn-lt"/>
            </a:endParaRPr>
          </a:p>
          <a:p>
            <a:pPr marL="0" indent="0">
              <a:buFont typeface="Arial,Sans-Serif"/>
              <a:buNone/>
            </a:pPr>
            <a:r>
              <a:rPr lang="en-US">
                <a:latin typeface="+mn-lt"/>
              </a:rPr>
              <a:t>No matter where you are in the state, you can get the help you need.</a:t>
            </a:r>
          </a:p>
          <a:p>
            <a:endParaRPr lang="en-US"/>
          </a:p>
          <a:p>
            <a:endParaRPr lang="en-US"/>
          </a:p>
        </p:txBody>
      </p:sp>
      <p:sp>
        <p:nvSpPr>
          <p:cNvPr id="4" name="Slide Number Placeholder 3"/>
          <p:cNvSpPr>
            <a:spLocks noGrp="1"/>
          </p:cNvSpPr>
          <p:nvPr>
            <p:ph type="sldNum" sz="quarter" idx="5"/>
          </p:nvPr>
        </p:nvSpPr>
        <p:spPr/>
        <p:txBody>
          <a:bodyPr/>
          <a:lstStyle/>
          <a:p>
            <a:fld id="{60603BAA-408B-480C-8517-4ED4424B60EE}" type="slidenum">
              <a:rPr lang="en-US" smtClean="0"/>
              <a:t>6</a:t>
            </a:fld>
            <a:endParaRPr lang="en-US"/>
          </a:p>
        </p:txBody>
      </p:sp>
    </p:spTree>
    <p:extLst>
      <p:ext uri="{BB962C8B-B14F-4D97-AF65-F5344CB8AC3E}">
        <p14:creationId xmlns:p14="http://schemas.microsoft.com/office/powerpoint/2010/main" val="2563234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C8C71-7E28-EE37-95B2-887A50D90E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782E4B-6255-6841-1991-438A50967A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9655DC-ADF5-B323-08B3-034B61314E3F}"/>
              </a:ext>
            </a:extLst>
          </p:cNvPr>
          <p:cNvSpPr>
            <a:spLocks noGrp="1"/>
          </p:cNvSpPr>
          <p:nvPr>
            <p:ph type="body" idx="1"/>
          </p:nvPr>
        </p:nvSpPr>
        <p:spPr/>
        <p:txBody>
          <a:bodyPr/>
          <a:lstStyle/>
          <a:p>
            <a:r>
              <a:rPr lang="en-US"/>
              <a:t>There is no wrong door to accessing mental health, substance use, or problem gambling services.</a:t>
            </a:r>
          </a:p>
          <a:p>
            <a:endParaRPr lang="en-US"/>
          </a:p>
          <a:p>
            <a:pPr>
              <a:buFont typeface="Arial,Sans-Serif"/>
            </a:pPr>
            <a:r>
              <a:rPr lang="en-US"/>
              <a:t>To learn more about Iowa Primary Care Association and System Navigation services, visit </a:t>
            </a:r>
            <a:r>
              <a:rPr lang="en-US">
                <a:hlinkClick r:id="rId3"/>
              </a:rPr>
              <a:t>https://www.iowapca.org/administrative-service-organization</a:t>
            </a:r>
            <a:r>
              <a:rPr lang="en-US"/>
              <a:t> </a:t>
            </a:r>
          </a:p>
        </p:txBody>
      </p:sp>
      <p:sp>
        <p:nvSpPr>
          <p:cNvPr id="4" name="Slide Number Placeholder 3">
            <a:extLst>
              <a:ext uri="{FF2B5EF4-FFF2-40B4-BE49-F238E27FC236}">
                <a16:creationId xmlns:a16="http://schemas.microsoft.com/office/drawing/2014/main" id="{C8F53524-99C3-37FA-B6A8-66FCC935024D}"/>
              </a:ext>
            </a:extLst>
          </p:cNvPr>
          <p:cNvSpPr>
            <a:spLocks noGrp="1"/>
          </p:cNvSpPr>
          <p:nvPr>
            <p:ph type="sldNum" sz="quarter" idx="5"/>
          </p:nvPr>
        </p:nvSpPr>
        <p:spPr/>
        <p:txBody>
          <a:bodyPr/>
          <a:lstStyle/>
          <a:p>
            <a:fld id="{60603BAA-408B-480C-8517-4ED4424B60EE}" type="slidenum">
              <a:rPr lang="en-US" smtClean="0"/>
              <a:t>7</a:t>
            </a:fld>
            <a:endParaRPr lang="en-US"/>
          </a:p>
        </p:txBody>
      </p:sp>
    </p:spTree>
    <p:extLst>
      <p:ext uri="{BB962C8B-B14F-4D97-AF65-F5344CB8AC3E}">
        <p14:creationId xmlns:p14="http://schemas.microsoft.com/office/powerpoint/2010/main" val="3031000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262828"/>
                </a:solidFill>
              </a:rPr>
              <a:t>System navigation is a brief intervention that helps individuals and families understand the behavioral health service system and provides information, education, referral and support.  </a:t>
            </a:r>
            <a:endParaRPr lang="en-US">
              <a:solidFill>
                <a:srgbClr val="000000"/>
              </a:solidFill>
            </a:endParaRPr>
          </a:p>
          <a:p>
            <a:endParaRPr lang="en-US">
              <a:solidFill>
                <a:srgbClr val="262828"/>
              </a:solidFill>
            </a:endParaRPr>
          </a:p>
          <a:p>
            <a:r>
              <a:rPr lang="en-US">
                <a:solidFill>
                  <a:srgbClr val="262828"/>
                </a:solidFill>
              </a:rPr>
              <a:t>System navigation assists Iowans in coordinating key transitions in the behavioral health service system, including crisis services and jail-based behavioral health services.  </a:t>
            </a:r>
            <a:endParaRPr lang="en-US">
              <a:solidFill>
                <a:srgbClr val="000000"/>
              </a:solidFill>
            </a:endParaRPr>
          </a:p>
          <a:p>
            <a:endParaRPr lang="en-US">
              <a:solidFill>
                <a:srgbClr val="262828"/>
              </a:solidFill>
            </a:endParaRPr>
          </a:p>
          <a:p>
            <a:r>
              <a:rPr lang="en-US">
                <a:solidFill>
                  <a:srgbClr val="262828"/>
                </a:solidFill>
              </a:rPr>
              <a:t>Anyone can use the System Navigation—there are no rules about who qualifies. </a:t>
            </a:r>
            <a:endParaRPr lang="en-US"/>
          </a:p>
          <a:p>
            <a:endParaRPr lang="en-US">
              <a:solidFill>
                <a:srgbClr val="262828"/>
              </a:solidFill>
            </a:endParaRPr>
          </a:p>
          <a:p>
            <a:r>
              <a:rPr lang="en-US">
                <a:solidFill>
                  <a:srgbClr val="262828"/>
                </a:solidFill>
              </a:rPr>
              <a:t>To learn more about System Navigation, visit </a:t>
            </a:r>
            <a:r>
              <a:rPr lang="en-US">
                <a:solidFill>
                  <a:srgbClr val="262828"/>
                </a:solidFill>
                <a:hlinkClick r:id="rId3"/>
              </a:rPr>
              <a:t>Navigating the BHSS — Iowa Primary Care Association</a:t>
            </a:r>
            <a:r>
              <a:rPr lang="en-US">
                <a:solidFill>
                  <a:srgbClr val="262828"/>
                </a:solidFill>
              </a:rPr>
              <a:t> (https://www.iowapca.org/navigating-the-bhss) </a:t>
            </a:r>
          </a:p>
        </p:txBody>
      </p:sp>
      <p:sp>
        <p:nvSpPr>
          <p:cNvPr id="4" name="Slide Number Placeholder 3"/>
          <p:cNvSpPr>
            <a:spLocks noGrp="1"/>
          </p:cNvSpPr>
          <p:nvPr>
            <p:ph type="sldNum" sz="quarter" idx="5"/>
          </p:nvPr>
        </p:nvSpPr>
        <p:spPr/>
        <p:txBody>
          <a:bodyPr/>
          <a:lstStyle/>
          <a:p>
            <a:fld id="{60603BAA-408B-480C-8517-4ED4424B60EE}" type="slidenum">
              <a:rPr lang="en-US" smtClean="0"/>
              <a:t>8</a:t>
            </a:fld>
            <a:endParaRPr lang="en-US"/>
          </a:p>
        </p:txBody>
      </p:sp>
    </p:spTree>
    <p:extLst>
      <p:ext uri="{BB962C8B-B14F-4D97-AF65-F5344CB8AC3E}">
        <p14:creationId xmlns:p14="http://schemas.microsoft.com/office/powerpoint/2010/main" val="2624418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262626"/>
                </a:solidFill>
              </a:rPr>
              <a:t>What is a District Advisory Council?</a:t>
            </a:r>
            <a:endParaRPr lang="en-US" b="1"/>
          </a:p>
          <a:p>
            <a:r>
              <a:rPr lang="en-US"/>
              <a:t>A District Advisory Council is established to identify opportunities, address challenges, and advise the Administrative Service Organization (ASO). </a:t>
            </a:r>
          </a:p>
          <a:p>
            <a:endParaRPr lang="en-US">
              <a:solidFill>
                <a:srgbClr val="262626"/>
              </a:solidFill>
            </a:endParaRPr>
          </a:p>
          <a:p>
            <a:r>
              <a:rPr lang="en-US" b="1"/>
              <a:t>Who serves on the District Advisory Councils?</a:t>
            </a:r>
          </a:p>
          <a:p>
            <a:r>
              <a:rPr lang="en-US"/>
              <a:t>Consists of 10 members who represent their behavioral health district in one of the following roles:</a:t>
            </a:r>
          </a:p>
          <a:p>
            <a:r>
              <a:rPr lang="en-US"/>
              <a:t> - Three members shall be local elected public officials currently holding office within the district, or the public official’s designated representative.</a:t>
            </a:r>
          </a:p>
          <a:p>
            <a:r>
              <a:rPr lang="en-US"/>
              <a:t> - Three members with lived/living behavioral health experience will be chosen to ensure representation of the populations served within the district. Lived/living experience is defined as personal knowledge gained through direct and/or first-hand experience with behavioral health conditions.  At least one member chosen shall represent child or adolescent persons.</a:t>
            </a:r>
          </a:p>
          <a:p>
            <a:r>
              <a:rPr lang="en-US"/>
              <a:t> - Three members shall be chosen who have experience or education related to core behavioral health functions, essential behavioral health services, behavioral health prevention, behavioral health treatment, population-based behavioral health services, or community-based behavioral health initiatives.</a:t>
            </a:r>
          </a:p>
          <a:p>
            <a:r>
              <a:rPr lang="en-US"/>
              <a:t> - One member shall be a law enforcement representative from within the district.  </a:t>
            </a:r>
          </a:p>
          <a:p>
            <a:endParaRPr lang="en-US"/>
          </a:p>
          <a:p>
            <a:r>
              <a:rPr lang="en-US" b="1"/>
              <a:t>What are their responsibilities?</a:t>
            </a:r>
          </a:p>
          <a:p>
            <a:r>
              <a:rPr lang="en-US"/>
              <a:t>Per Iowa Code 225.A.5. the responsibilities of the District Advisory Councils include the following:</a:t>
            </a:r>
          </a:p>
          <a:p>
            <a:r>
              <a:rPr lang="en-US"/>
              <a:t> - Identify opportunities and address challenges based on updates received from the ASO regarding the implementation of the district behavioral health plan.</a:t>
            </a:r>
          </a:p>
          <a:p>
            <a:r>
              <a:rPr lang="en-US"/>
              <a:t> - Advise the ASO while the ASO is developing BH policies.</a:t>
            </a:r>
          </a:p>
          <a:p>
            <a:r>
              <a:rPr lang="en-US"/>
              <a:t> - Advise the ASO on how to best provide access to BH prevention, education, early intervention, treatment, recovery support, and crisis services related to mental health and addictive disorders, including but not limited to alcohol use, substance use, tobacco use, and problem gambling, throughout the district. </a:t>
            </a:r>
          </a:p>
          <a:p>
            <a:endParaRPr lang="en-US"/>
          </a:p>
          <a:p>
            <a:r>
              <a:rPr lang="en-US" b="1"/>
              <a:t>When do District Advisory Councils meet? How can I learn more about my District Advisory Council?</a:t>
            </a:r>
          </a:p>
          <a:p>
            <a:r>
              <a:rPr lang="en-US"/>
              <a:t>Meeting schedules and more information about District Advisory Councils can be found at </a:t>
            </a:r>
            <a:r>
              <a:rPr lang="en-US">
                <a:hlinkClick r:id="rId3"/>
              </a:rPr>
              <a:t>https://www.iowapca.org/district-advisory-councils</a:t>
            </a:r>
            <a:r>
              <a:rPr lang="en-US"/>
              <a:t> </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60603BAA-408B-480C-8517-4ED4424B60EE}" type="slidenum">
              <a:rPr lang="en-US" smtClean="0"/>
              <a:t>9</a:t>
            </a:fld>
            <a:endParaRPr lang="en-US"/>
          </a:p>
        </p:txBody>
      </p:sp>
    </p:spTree>
    <p:extLst>
      <p:ext uri="{BB962C8B-B14F-4D97-AF65-F5344CB8AC3E}">
        <p14:creationId xmlns:p14="http://schemas.microsoft.com/office/powerpoint/2010/main" val="2603345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n-lt"/>
                <a:ea typeface="Calibri"/>
                <a:cs typeface="Calibri"/>
              </a:rPr>
              <a:t>This new system is comprised of seven districts. Each district has a District Advisory Council to ensure strong local connections are maintained.</a:t>
            </a:r>
          </a:p>
          <a:p>
            <a:endParaRPr lang="en-US">
              <a:latin typeface="+mn-lt"/>
              <a:ea typeface="Calibri"/>
              <a:cs typeface="Calibri"/>
            </a:endParaRPr>
          </a:p>
          <a:p>
            <a:r>
              <a:rPr lang="en-US">
                <a:latin typeface="+mn-lt"/>
                <a:ea typeface="Calibri"/>
                <a:cs typeface="Calibri"/>
              </a:rPr>
              <a:t>So how was this map created? </a:t>
            </a:r>
          </a:p>
          <a:p>
            <a:pPr marL="171450" indent="-171450">
              <a:buFont typeface="Arial"/>
              <a:buChar char="•"/>
            </a:pPr>
            <a:r>
              <a:rPr lang="en-US">
                <a:latin typeface="+mn-lt"/>
                <a:ea typeface="Calibri"/>
                <a:cs typeface="Calibri"/>
              </a:rPr>
              <a:t>The new districts were established using a data-driven approach and extensive community engagement, with over 1,000 providers, advocates and people with lived experience participating in the process.</a:t>
            </a:r>
          </a:p>
          <a:p>
            <a:pPr marL="171450" indent="-171450">
              <a:buFont typeface="Arial"/>
              <a:buChar char="•"/>
            </a:pPr>
            <a:r>
              <a:rPr lang="en-US">
                <a:latin typeface="+mn-lt"/>
                <a:ea typeface="Calibri"/>
                <a:cs typeface="Calibri"/>
              </a:rPr>
              <a:t>The districts were designed to ensure equitable resource distribution, minimize service disruption, enhance access to quality care, and address the specific needs of different populations.</a:t>
            </a:r>
          </a:p>
          <a:p>
            <a:endParaRPr lang="en-US">
              <a:latin typeface="Calibri"/>
              <a:ea typeface="Calibri"/>
              <a:cs typeface="Calibri"/>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60603BAA-408B-480C-8517-4ED4424B60EE}" type="slidenum">
              <a:rPr lang="en-US" smtClean="0"/>
              <a:t>10</a:t>
            </a:fld>
            <a:endParaRPr lang="en-US"/>
          </a:p>
        </p:txBody>
      </p:sp>
    </p:spTree>
    <p:extLst>
      <p:ext uri="{BB962C8B-B14F-4D97-AF65-F5344CB8AC3E}">
        <p14:creationId xmlns:p14="http://schemas.microsoft.com/office/powerpoint/2010/main" val="914538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sp>
        <p:nvSpPr>
          <p:cNvPr id="18" name="Rectangle: Single Corner Snipped 7">
            <a:extLst>
              <a:ext uri="{FF2B5EF4-FFF2-40B4-BE49-F238E27FC236}">
                <a16:creationId xmlns:a16="http://schemas.microsoft.com/office/drawing/2014/main" id="{8D3074BB-7C30-E9D5-C427-539FE1486888}"/>
              </a:ext>
            </a:extLst>
          </p:cNvPr>
          <p:cNvSpPr/>
          <p:nvPr userDrawn="1"/>
        </p:nvSpPr>
        <p:spPr>
          <a:xfrm>
            <a:off x="-16934" y="-21836"/>
            <a:ext cx="4970601" cy="6903899"/>
          </a:xfrm>
          <a:custGeom>
            <a:avLst/>
            <a:gdLst>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6858000 h 6858000"/>
              <a:gd name="connsiteX4" fmla="*/ 0 w 4584032"/>
              <a:gd name="connsiteY4" fmla="*/ 6858000 h 6858000"/>
              <a:gd name="connsiteX5" fmla="*/ 0 w 4584032"/>
              <a:gd name="connsiteY5"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6858000 h 6858000"/>
              <a:gd name="connsiteX5" fmla="*/ 0 w 4584032"/>
              <a:gd name="connsiteY5" fmla="*/ 6858000 h 6858000"/>
              <a:gd name="connsiteX6" fmla="*/ 0 w 4584032"/>
              <a:gd name="connsiteY6"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84032 w 4584032"/>
              <a:gd name="connsiteY5" fmla="*/ 6858000 h 6858000"/>
              <a:gd name="connsiteX6" fmla="*/ 0 w 4584032"/>
              <a:gd name="connsiteY6" fmla="*/ 6858000 h 6858000"/>
              <a:gd name="connsiteX7" fmla="*/ 0 w 4584032"/>
              <a:gd name="connsiteY7"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47937 w 4584032"/>
              <a:gd name="connsiteY5" fmla="*/ 5565412 h 6858000"/>
              <a:gd name="connsiteX6" fmla="*/ 4584032 w 4584032"/>
              <a:gd name="connsiteY6" fmla="*/ 6858000 h 6858000"/>
              <a:gd name="connsiteX7" fmla="*/ 0 w 4584032"/>
              <a:gd name="connsiteY7" fmla="*/ 6858000 h 6858000"/>
              <a:gd name="connsiteX8" fmla="*/ 0 w 4584032"/>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584032 w 4692316"/>
              <a:gd name="connsiteY3" fmla="*/ 14385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307306 w 4692316"/>
              <a:gd name="connsiteY2" fmla="*/ 860274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788569"/>
              <a:gd name="connsiteY0" fmla="*/ 0 h 6858000"/>
              <a:gd name="connsiteX1" fmla="*/ 3820011 w 4788569"/>
              <a:gd name="connsiteY1" fmla="*/ 0 h 6858000"/>
              <a:gd name="connsiteX2" fmla="*/ 4307306 w 4788569"/>
              <a:gd name="connsiteY2" fmla="*/ 860274 h 6858000"/>
              <a:gd name="connsiteX3" fmla="*/ 4451685 w 4788569"/>
              <a:gd name="connsiteY3" fmla="*/ 2352981 h 6858000"/>
              <a:gd name="connsiteX4" fmla="*/ 4788569 w 4788569"/>
              <a:gd name="connsiteY4" fmla="*/ 4001307 h 6858000"/>
              <a:gd name="connsiteX5" fmla="*/ 4692316 w 4788569"/>
              <a:gd name="connsiteY5" fmla="*/ 5697759 h 6858000"/>
              <a:gd name="connsiteX6" fmla="*/ 4584032 w 4788569"/>
              <a:gd name="connsiteY6" fmla="*/ 6858000 h 6858000"/>
              <a:gd name="connsiteX7" fmla="*/ 0 w 4788569"/>
              <a:gd name="connsiteY7" fmla="*/ 6858000 h 6858000"/>
              <a:gd name="connsiteX8" fmla="*/ 0 w 4788569"/>
              <a:gd name="connsiteY8" fmla="*/ 0 h 6858000"/>
              <a:gd name="connsiteX0" fmla="*/ 0 w 4812632"/>
              <a:gd name="connsiteY0" fmla="*/ 0 h 6858000"/>
              <a:gd name="connsiteX1" fmla="*/ 3820011 w 4812632"/>
              <a:gd name="connsiteY1" fmla="*/ 0 h 6858000"/>
              <a:gd name="connsiteX2" fmla="*/ 4307306 w 4812632"/>
              <a:gd name="connsiteY2" fmla="*/ 860274 h 6858000"/>
              <a:gd name="connsiteX3" fmla="*/ 4451685 w 4812632"/>
              <a:gd name="connsiteY3" fmla="*/ 2352981 h 6858000"/>
              <a:gd name="connsiteX4" fmla="*/ 4788569 w 4812632"/>
              <a:gd name="connsiteY4" fmla="*/ 4001307 h 6858000"/>
              <a:gd name="connsiteX5" fmla="*/ 4812632 w 4812632"/>
              <a:gd name="connsiteY5" fmla="*/ 5697759 h 6858000"/>
              <a:gd name="connsiteX6" fmla="*/ 4584032 w 4812632"/>
              <a:gd name="connsiteY6" fmla="*/ 6858000 h 6858000"/>
              <a:gd name="connsiteX7" fmla="*/ 0 w 4812632"/>
              <a:gd name="connsiteY7" fmla="*/ 6858000 h 6858000"/>
              <a:gd name="connsiteX8" fmla="*/ 0 w 4812632"/>
              <a:gd name="connsiteY8" fmla="*/ 0 h 6858000"/>
              <a:gd name="connsiteX0" fmla="*/ 0 w 5005137"/>
              <a:gd name="connsiteY0" fmla="*/ 0 h 6858000"/>
              <a:gd name="connsiteX1" fmla="*/ 3820011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054643 w 5005137"/>
              <a:gd name="connsiteY2" fmla="*/ 788085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4969043"/>
              <a:gd name="connsiteY0" fmla="*/ 0 h 6858000"/>
              <a:gd name="connsiteX1" fmla="*/ 3567348 w 4969043"/>
              <a:gd name="connsiteY1" fmla="*/ 0 h 6858000"/>
              <a:gd name="connsiteX2" fmla="*/ 4054643 w 4969043"/>
              <a:gd name="connsiteY2" fmla="*/ 788085 h 6858000"/>
              <a:gd name="connsiteX3" fmla="*/ 4451685 w 4969043"/>
              <a:gd name="connsiteY3" fmla="*/ 2352981 h 6858000"/>
              <a:gd name="connsiteX4" fmla="*/ 4969043 w 4969043"/>
              <a:gd name="connsiteY4" fmla="*/ 3508013 h 6858000"/>
              <a:gd name="connsiteX5" fmla="*/ 4812632 w 4969043"/>
              <a:gd name="connsiteY5" fmla="*/ 5697759 h 6858000"/>
              <a:gd name="connsiteX6" fmla="*/ 4584032 w 4969043"/>
              <a:gd name="connsiteY6" fmla="*/ 6858000 h 6858000"/>
              <a:gd name="connsiteX7" fmla="*/ 0 w 4969043"/>
              <a:gd name="connsiteY7" fmla="*/ 6858000 h 6858000"/>
              <a:gd name="connsiteX8" fmla="*/ 0 w 4969043"/>
              <a:gd name="connsiteY8" fmla="*/ 0 h 6858000"/>
              <a:gd name="connsiteX0" fmla="*/ 0 w 4981074"/>
              <a:gd name="connsiteY0" fmla="*/ 0 h 6858000"/>
              <a:gd name="connsiteX1" fmla="*/ 3567348 w 4981074"/>
              <a:gd name="connsiteY1" fmla="*/ 0 h 6858000"/>
              <a:gd name="connsiteX2" fmla="*/ 4054643 w 4981074"/>
              <a:gd name="connsiteY2" fmla="*/ 788085 h 6858000"/>
              <a:gd name="connsiteX3" fmla="*/ 4451685 w 4981074"/>
              <a:gd name="connsiteY3" fmla="*/ 2352981 h 6858000"/>
              <a:gd name="connsiteX4" fmla="*/ 4969043 w 4981074"/>
              <a:gd name="connsiteY4" fmla="*/ 3508013 h 6858000"/>
              <a:gd name="connsiteX5" fmla="*/ 4981074 w 4981074"/>
              <a:gd name="connsiteY5" fmla="*/ 5421033 h 6858000"/>
              <a:gd name="connsiteX6" fmla="*/ 4584032 w 4981074"/>
              <a:gd name="connsiteY6" fmla="*/ 6858000 h 6858000"/>
              <a:gd name="connsiteX7" fmla="*/ 0 w 4981074"/>
              <a:gd name="connsiteY7" fmla="*/ 6858000 h 6858000"/>
              <a:gd name="connsiteX8" fmla="*/ 0 w 4981074"/>
              <a:gd name="connsiteY8" fmla="*/ 0 h 6858000"/>
              <a:gd name="connsiteX0" fmla="*/ 0 w 5281902"/>
              <a:gd name="connsiteY0" fmla="*/ 0 h 6858000"/>
              <a:gd name="connsiteX1" fmla="*/ 3567348 w 5281902"/>
              <a:gd name="connsiteY1" fmla="*/ 0 h 6858000"/>
              <a:gd name="connsiteX2" fmla="*/ 4054643 w 5281902"/>
              <a:gd name="connsiteY2" fmla="*/ 788085 h 6858000"/>
              <a:gd name="connsiteX3" fmla="*/ 4451685 w 5281902"/>
              <a:gd name="connsiteY3" fmla="*/ 2352981 h 6858000"/>
              <a:gd name="connsiteX4" fmla="*/ 5281864 w 5281902"/>
              <a:gd name="connsiteY4" fmla="*/ 3640360 h 6858000"/>
              <a:gd name="connsiteX5" fmla="*/ 4981074 w 5281902"/>
              <a:gd name="connsiteY5" fmla="*/ 5421033 h 6858000"/>
              <a:gd name="connsiteX6" fmla="*/ 4584032 w 5281902"/>
              <a:gd name="connsiteY6" fmla="*/ 6858000 h 6858000"/>
              <a:gd name="connsiteX7" fmla="*/ 0 w 5281902"/>
              <a:gd name="connsiteY7" fmla="*/ 6858000 h 6858000"/>
              <a:gd name="connsiteX8" fmla="*/ 0 w 5281902"/>
              <a:gd name="connsiteY8" fmla="*/ 0 h 6858000"/>
              <a:gd name="connsiteX0" fmla="*/ 0 w 5282446"/>
              <a:gd name="connsiteY0" fmla="*/ 0 h 6858000"/>
              <a:gd name="connsiteX1" fmla="*/ 3567348 w 5282446"/>
              <a:gd name="connsiteY1" fmla="*/ 0 h 6858000"/>
              <a:gd name="connsiteX2" fmla="*/ 4054643 w 5282446"/>
              <a:gd name="connsiteY2" fmla="*/ 788085 h 6858000"/>
              <a:gd name="connsiteX3" fmla="*/ 4451685 w 5282446"/>
              <a:gd name="connsiteY3" fmla="*/ 2352981 h 6858000"/>
              <a:gd name="connsiteX4" fmla="*/ 5281864 w 5282446"/>
              <a:gd name="connsiteY4" fmla="*/ 3640360 h 6858000"/>
              <a:gd name="connsiteX5" fmla="*/ 4981074 w 5282446"/>
              <a:gd name="connsiteY5" fmla="*/ 5421033 h 6858000"/>
              <a:gd name="connsiteX6" fmla="*/ 4584032 w 5282446"/>
              <a:gd name="connsiteY6" fmla="*/ 6858000 h 6858000"/>
              <a:gd name="connsiteX7" fmla="*/ 0 w 5282446"/>
              <a:gd name="connsiteY7" fmla="*/ 6858000 h 6858000"/>
              <a:gd name="connsiteX8" fmla="*/ 0 w 5282446"/>
              <a:gd name="connsiteY8" fmla="*/ 0 h 6858000"/>
              <a:gd name="connsiteX0" fmla="*/ 0 w 5283215"/>
              <a:gd name="connsiteY0" fmla="*/ 0 h 6858000"/>
              <a:gd name="connsiteX1" fmla="*/ 3567348 w 5283215"/>
              <a:gd name="connsiteY1" fmla="*/ 0 h 6858000"/>
              <a:gd name="connsiteX2" fmla="*/ 4054643 w 5283215"/>
              <a:gd name="connsiteY2" fmla="*/ 788085 h 6858000"/>
              <a:gd name="connsiteX3" fmla="*/ 4451685 w 5283215"/>
              <a:gd name="connsiteY3" fmla="*/ 2352981 h 6858000"/>
              <a:gd name="connsiteX4" fmla="*/ 5281864 w 5283215"/>
              <a:gd name="connsiteY4" fmla="*/ 3640360 h 6858000"/>
              <a:gd name="connsiteX5" fmla="*/ 4981074 w 5283215"/>
              <a:gd name="connsiteY5" fmla="*/ 5421033 h 6858000"/>
              <a:gd name="connsiteX6" fmla="*/ 4584032 w 5283215"/>
              <a:gd name="connsiteY6" fmla="*/ 6858000 h 6858000"/>
              <a:gd name="connsiteX7" fmla="*/ 0 w 5283215"/>
              <a:gd name="connsiteY7" fmla="*/ 6858000 h 6858000"/>
              <a:gd name="connsiteX8" fmla="*/ 0 w 5283215"/>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704347 w 5281864"/>
              <a:gd name="connsiteY6" fmla="*/ 6845969 h 6858000"/>
              <a:gd name="connsiteX7" fmla="*/ 0 w 5281864"/>
              <a:gd name="connsiteY7" fmla="*/ 6858000 h 6858000"/>
              <a:gd name="connsiteX8" fmla="*/ 0 w 5281864"/>
              <a:gd name="connsiteY8" fmla="*/ 0 h 6858000"/>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981074 w 5281864"/>
              <a:gd name="connsiteY5" fmla="*/ 5421033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5041231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836694 w 5281864"/>
              <a:gd name="connsiteY5" fmla="*/ 5866201 h 6870032"/>
              <a:gd name="connsiteX6" fmla="*/ 5041231 w 5281864"/>
              <a:gd name="connsiteY6" fmla="*/ 6870032 h 6870032"/>
              <a:gd name="connsiteX7" fmla="*/ 0 w 5281864"/>
              <a:gd name="connsiteY7" fmla="*/ 6858000 h 6870032"/>
              <a:gd name="connsiteX8" fmla="*/ 0 w 5281864"/>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451685 w 5041231"/>
              <a:gd name="connsiteY3" fmla="*/ 2352981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343401 w 5041231"/>
              <a:gd name="connsiteY3" fmla="*/ 2340949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24063 w 5065294"/>
              <a:gd name="connsiteY0" fmla="*/ 0 h 6882063"/>
              <a:gd name="connsiteX1" fmla="*/ 3591411 w 5065294"/>
              <a:gd name="connsiteY1" fmla="*/ 0 h 6882063"/>
              <a:gd name="connsiteX2" fmla="*/ 4078706 w 5065294"/>
              <a:gd name="connsiteY2" fmla="*/ 788085 h 6882063"/>
              <a:gd name="connsiteX3" fmla="*/ 4367464 w 5065294"/>
              <a:gd name="connsiteY3" fmla="*/ 2340949 h 6882063"/>
              <a:gd name="connsiteX4" fmla="*/ 4788569 w 5065294"/>
              <a:gd name="connsiteY4" fmla="*/ 3760676 h 6882063"/>
              <a:gd name="connsiteX5" fmla="*/ 4860757 w 5065294"/>
              <a:gd name="connsiteY5" fmla="*/ 5866201 h 6882063"/>
              <a:gd name="connsiteX6" fmla="*/ 5065294 w 5065294"/>
              <a:gd name="connsiteY6" fmla="*/ 6870032 h 6882063"/>
              <a:gd name="connsiteX7" fmla="*/ 0 w 5065294"/>
              <a:gd name="connsiteY7" fmla="*/ 6882063 h 6882063"/>
              <a:gd name="connsiteX8" fmla="*/ 24063 w 5065294"/>
              <a:gd name="connsiteY8" fmla="*/ 0 h 6882063"/>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252663 w 5317957"/>
              <a:gd name="connsiteY7" fmla="*/ 6894095 h 6894095"/>
              <a:gd name="connsiteX8" fmla="*/ 0 w 5317957"/>
              <a:gd name="connsiteY8" fmla="*/ 0 h 6894095"/>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0 w 5317957"/>
              <a:gd name="connsiteY7" fmla="*/ 6894095 h 6894095"/>
              <a:gd name="connsiteX8" fmla="*/ 0 w 5317957"/>
              <a:gd name="connsiteY8" fmla="*/ 0 h 6894095"/>
              <a:gd name="connsiteX0" fmla="*/ 0 w 6593601"/>
              <a:gd name="connsiteY0" fmla="*/ 0 h 6894095"/>
              <a:gd name="connsiteX1" fmla="*/ 5119718 w 6593601"/>
              <a:gd name="connsiteY1" fmla="*/ 12032 h 6894095"/>
              <a:gd name="connsiteX2" fmla="*/ 5607013 w 6593601"/>
              <a:gd name="connsiteY2" fmla="*/ 800117 h 6894095"/>
              <a:gd name="connsiteX3" fmla="*/ 5895771 w 6593601"/>
              <a:gd name="connsiteY3" fmla="*/ 2352981 h 6894095"/>
              <a:gd name="connsiteX4" fmla="*/ 6316876 w 6593601"/>
              <a:gd name="connsiteY4" fmla="*/ 3772708 h 6894095"/>
              <a:gd name="connsiteX5" fmla="*/ 6389064 w 6593601"/>
              <a:gd name="connsiteY5" fmla="*/ 5878233 h 6894095"/>
              <a:gd name="connsiteX6" fmla="*/ 6593601 w 6593601"/>
              <a:gd name="connsiteY6" fmla="*/ 6882064 h 6894095"/>
              <a:gd name="connsiteX7" fmla="*/ 1275644 w 6593601"/>
              <a:gd name="connsiteY7" fmla="*/ 6894095 h 6894095"/>
              <a:gd name="connsiteX8" fmla="*/ 0 w 6593601"/>
              <a:gd name="connsiteY8" fmla="*/ 0 h 6894095"/>
              <a:gd name="connsiteX0" fmla="*/ 22578 w 6616179"/>
              <a:gd name="connsiteY0" fmla="*/ 0 h 6882806"/>
              <a:gd name="connsiteX1" fmla="*/ 5142296 w 6616179"/>
              <a:gd name="connsiteY1" fmla="*/ 12032 h 6882806"/>
              <a:gd name="connsiteX2" fmla="*/ 5629591 w 6616179"/>
              <a:gd name="connsiteY2" fmla="*/ 800117 h 6882806"/>
              <a:gd name="connsiteX3" fmla="*/ 5918349 w 6616179"/>
              <a:gd name="connsiteY3" fmla="*/ 2352981 h 6882806"/>
              <a:gd name="connsiteX4" fmla="*/ 6339454 w 6616179"/>
              <a:gd name="connsiteY4" fmla="*/ 3772708 h 6882806"/>
              <a:gd name="connsiteX5" fmla="*/ 6411642 w 6616179"/>
              <a:gd name="connsiteY5" fmla="*/ 5878233 h 6882806"/>
              <a:gd name="connsiteX6" fmla="*/ 6616179 w 6616179"/>
              <a:gd name="connsiteY6" fmla="*/ 6882064 h 6882806"/>
              <a:gd name="connsiteX7" fmla="*/ 0 w 6616179"/>
              <a:gd name="connsiteY7" fmla="*/ 6882806 h 6882806"/>
              <a:gd name="connsiteX8" fmla="*/ 22578 w 6616179"/>
              <a:gd name="connsiteY8" fmla="*/ 0 h 6882806"/>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21835 h 6903899"/>
              <a:gd name="connsiteX1" fmla="*/ 5119719 w 6616179"/>
              <a:gd name="connsiteY1" fmla="*/ 0 h 6903899"/>
              <a:gd name="connsiteX2" fmla="*/ 5629591 w 6616179"/>
              <a:gd name="connsiteY2" fmla="*/ 821952 h 6903899"/>
              <a:gd name="connsiteX3" fmla="*/ 5918349 w 6616179"/>
              <a:gd name="connsiteY3" fmla="*/ 2374816 h 6903899"/>
              <a:gd name="connsiteX4" fmla="*/ 6339454 w 6616179"/>
              <a:gd name="connsiteY4" fmla="*/ 3794543 h 6903899"/>
              <a:gd name="connsiteX5" fmla="*/ 6411642 w 6616179"/>
              <a:gd name="connsiteY5" fmla="*/ 5900068 h 6903899"/>
              <a:gd name="connsiteX6" fmla="*/ 6616179 w 6616179"/>
              <a:gd name="connsiteY6" fmla="*/ 6903899 h 6903899"/>
              <a:gd name="connsiteX7" fmla="*/ 0 w 6616179"/>
              <a:gd name="connsiteY7" fmla="*/ 6893352 h 6903899"/>
              <a:gd name="connsiteX8" fmla="*/ 22578 w 6616179"/>
              <a:gd name="connsiteY8" fmla="*/ 21835 h 6903899"/>
              <a:gd name="connsiteX0" fmla="*/ 9892 w 6637360"/>
              <a:gd name="connsiteY0" fmla="*/ 21835 h 6903899"/>
              <a:gd name="connsiteX1" fmla="*/ 5140900 w 6637360"/>
              <a:gd name="connsiteY1" fmla="*/ 0 h 6903899"/>
              <a:gd name="connsiteX2" fmla="*/ 5650772 w 6637360"/>
              <a:gd name="connsiteY2" fmla="*/ 821952 h 6903899"/>
              <a:gd name="connsiteX3" fmla="*/ 5939530 w 6637360"/>
              <a:gd name="connsiteY3" fmla="*/ 2374816 h 6903899"/>
              <a:gd name="connsiteX4" fmla="*/ 6360635 w 6637360"/>
              <a:gd name="connsiteY4" fmla="*/ 3794543 h 6903899"/>
              <a:gd name="connsiteX5" fmla="*/ 6432823 w 6637360"/>
              <a:gd name="connsiteY5" fmla="*/ 5900068 h 6903899"/>
              <a:gd name="connsiteX6" fmla="*/ 6637360 w 6637360"/>
              <a:gd name="connsiteY6" fmla="*/ 6903899 h 6903899"/>
              <a:gd name="connsiteX7" fmla="*/ 21181 w 6637360"/>
              <a:gd name="connsiteY7" fmla="*/ 6893352 h 6903899"/>
              <a:gd name="connsiteX8" fmla="*/ 9892 w 6637360"/>
              <a:gd name="connsiteY8" fmla="*/ 21835 h 6903899"/>
              <a:gd name="connsiteX0" fmla="*/ 11475 w 6638943"/>
              <a:gd name="connsiteY0" fmla="*/ 21835 h 6903899"/>
              <a:gd name="connsiteX1" fmla="*/ 5142483 w 6638943"/>
              <a:gd name="connsiteY1" fmla="*/ 0 h 6903899"/>
              <a:gd name="connsiteX2" fmla="*/ 5652355 w 6638943"/>
              <a:gd name="connsiteY2" fmla="*/ 821952 h 6903899"/>
              <a:gd name="connsiteX3" fmla="*/ 5941113 w 6638943"/>
              <a:gd name="connsiteY3" fmla="*/ 2374816 h 6903899"/>
              <a:gd name="connsiteX4" fmla="*/ 6362218 w 6638943"/>
              <a:gd name="connsiteY4" fmla="*/ 3794543 h 6903899"/>
              <a:gd name="connsiteX5" fmla="*/ 6434406 w 6638943"/>
              <a:gd name="connsiteY5" fmla="*/ 5900068 h 6903899"/>
              <a:gd name="connsiteX6" fmla="*/ 6638943 w 6638943"/>
              <a:gd name="connsiteY6" fmla="*/ 6903899 h 6903899"/>
              <a:gd name="connsiteX7" fmla="*/ 22764 w 6638943"/>
              <a:gd name="connsiteY7" fmla="*/ 6893352 h 6903899"/>
              <a:gd name="connsiteX8" fmla="*/ 11475 w 6638943"/>
              <a:gd name="connsiteY8" fmla="*/ 21835 h 6903899"/>
              <a:gd name="connsiteX0" fmla="*/ 0 w 6627468"/>
              <a:gd name="connsiteY0" fmla="*/ 21835 h 6903899"/>
              <a:gd name="connsiteX1" fmla="*/ 5131008 w 6627468"/>
              <a:gd name="connsiteY1" fmla="*/ 0 h 6903899"/>
              <a:gd name="connsiteX2" fmla="*/ 5640880 w 6627468"/>
              <a:gd name="connsiteY2" fmla="*/ 821952 h 6903899"/>
              <a:gd name="connsiteX3" fmla="*/ 5929638 w 6627468"/>
              <a:gd name="connsiteY3" fmla="*/ 2374816 h 6903899"/>
              <a:gd name="connsiteX4" fmla="*/ 6350743 w 6627468"/>
              <a:gd name="connsiteY4" fmla="*/ 3794543 h 6903899"/>
              <a:gd name="connsiteX5" fmla="*/ 6422931 w 6627468"/>
              <a:gd name="connsiteY5" fmla="*/ 5900068 h 6903899"/>
              <a:gd name="connsiteX6" fmla="*/ 6627468 w 6627468"/>
              <a:gd name="connsiteY6" fmla="*/ 6903899 h 6903899"/>
              <a:gd name="connsiteX7" fmla="*/ 11289 w 6627468"/>
              <a:gd name="connsiteY7" fmla="*/ 6893352 h 6903899"/>
              <a:gd name="connsiteX8" fmla="*/ 0 w 6627468"/>
              <a:gd name="connsiteY8" fmla="*/ 21835 h 690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7468" h="6903899">
                <a:moveTo>
                  <a:pt x="0" y="21835"/>
                </a:moveTo>
                <a:lnTo>
                  <a:pt x="5131008" y="0"/>
                </a:lnTo>
                <a:lnTo>
                  <a:pt x="5640880" y="821952"/>
                </a:lnTo>
                <a:lnTo>
                  <a:pt x="5929638" y="2374816"/>
                </a:lnTo>
                <a:lnTo>
                  <a:pt x="6350743" y="3794543"/>
                </a:lnTo>
                <a:cubicBezTo>
                  <a:pt x="6330689" y="4107364"/>
                  <a:pt x="6467047" y="5647406"/>
                  <a:pt x="6422931" y="5900068"/>
                </a:cubicBezTo>
                <a:lnTo>
                  <a:pt x="6627468" y="6903899"/>
                </a:lnTo>
                <a:lnTo>
                  <a:pt x="11289" y="6893352"/>
                </a:lnTo>
                <a:cubicBezTo>
                  <a:pt x="8183" y="6718725"/>
                  <a:pt x="12426" y="208933"/>
                  <a:pt x="0" y="21835"/>
                </a:cubicBezTo>
                <a:close/>
              </a:path>
            </a:pathLst>
          </a:custGeom>
          <a:solidFill>
            <a:schemeClr val="bg1">
              <a:alpha val="85000"/>
            </a:schemeClr>
          </a:solidFill>
          <a:ln>
            <a:noFill/>
          </a:ln>
          <a:effectLst>
            <a:outerShdw dist="12700" sx="105000" sy="105000" algn="ctr" rotWithShape="0">
              <a:schemeClr val="bg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6009F551-EAF0-6225-6F56-93605DBCF724}"/>
              </a:ext>
            </a:extLst>
          </p:cNvPr>
          <p:cNvSpPr>
            <a:spLocks noGrp="1"/>
          </p:cNvSpPr>
          <p:nvPr>
            <p:ph type="ctrTitle"/>
          </p:nvPr>
        </p:nvSpPr>
        <p:spPr>
          <a:xfrm>
            <a:off x="813134" y="1122363"/>
            <a:ext cx="3505200" cy="2387600"/>
          </a:xfrm>
        </p:spPr>
        <p:txBody>
          <a:bodyPr anchor="b">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E40C6E26-D285-BD04-1D34-D6C0ABA14CC6}"/>
              </a:ext>
            </a:extLst>
          </p:cNvPr>
          <p:cNvSpPr>
            <a:spLocks noGrp="1"/>
          </p:cNvSpPr>
          <p:nvPr>
            <p:ph type="subTitle" idx="1"/>
          </p:nvPr>
        </p:nvSpPr>
        <p:spPr>
          <a:xfrm>
            <a:off x="813134" y="3736093"/>
            <a:ext cx="3505200" cy="1430867"/>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4">
            <a:extLst>
              <a:ext uri="{FF2B5EF4-FFF2-40B4-BE49-F238E27FC236}">
                <a16:creationId xmlns:a16="http://schemas.microsoft.com/office/drawing/2014/main" id="{99438479-944D-B47C-9165-D573871FA437}"/>
              </a:ext>
            </a:extLst>
          </p:cNvPr>
          <p:cNvSpPr>
            <a:spLocks noGrp="1"/>
          </p:cNvSpPr>
          <p:nvPr>
            <p:ph type="ftr" sz="quarter" idx="11"/>
          </p:nvPr>
        </p:nvSpPr>
        <p:spPr>
          <a:xfrm>
            <a:off x="813134" y="5210526"/>
            <a:ext cx="3505200" cy="365125"/>
          </a:xfrm>
        </p:spPr>
        <p:txBody>
          <a:bodyPr/>
          <a:lstStyle>
            <a:lvl1pPr algn="l">
              <a:defRPr sz="1600" spc="0" baseline="0">
                <a:solidFill>
                  <a:schemeClr val="accent4"/>
                </a:solidFill>
              </a:defRPr>
            </a:lvl1pPr>
          </a:lstStyle>
          <a:p>
            <a:r>
              <a:rPr lang="en-US"/>
              <a:t>12/28/2023</a:t>
            </a:r>
          </a:p>
        </p:txBody>
      </p:sp>
      <p:sp>
        <p:nvSpPr>
          <p:cNvPr id="21" name="Hexagon 2">
            <a:extLst>
              <a:ext uri="{FF2B5EF4-FFF2-40B4-BE49-F238E27FC236}">
                <a16:creationId xmlns:a16="http://schemas.microsoft.com/office/drawing/2014/main" id="{21CF3939-0231-B6DA-4A67-FFAE35AB7E67}"/>
              </a:ext>
            </a:extLst>
          </p:cNvPr>
          <p:cNvSpPr/>
          <p:nvPr userDrawn="1"/>
        </p:nvSpPr>
        <p:spPr>
          <a:xfrm flipH="1">
            <a:off x="-24352" y="-12032"/>
            <a:ext cx="1404487" cy="545075"/>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22306"/>
              <a:gd name="connsiteY0" fmla="*/ 466194 h 730889"/>
              <a:gd name="connsiteX1" fmla="*/ 0 w 2522306"/>
              <a:gd name="connsiteY1" fmla="*/ 0 h 730889"/>
              <a:gd name="connsiteX2" fmla="*/ 2507787 w 2522306"/>
              <a:gd name="connsiteY2" fmla="*/ 0 h 730889"/>
              <a:gd name="connsiteX3" fmla="*/ 2522306 w 2522306"/>
              <a:gd name="connsiteY3" fmla="*/ 730889 h 730889"/>
              <a:gd name="connsiteX4" fmla="*/ 1765839 w 2522306"/>
              <a:gd name="connsiteY4" fmla="*/ 475188 h 730889"/>
              <a:gd name="connsiteX5" fmla="*/ 830179 w 2522306"/>
              <a:gd name="connsiteY5" fmla="*/ 595503 h 730889"/>
              <a:gd name="connsiteX6" fmla="*/ 230122 w 2522306"/>
              <a:gd name="connsiteY6" fmla="*/ 466194 h 730889"/>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830179 w 2522306"/>
              <a:gd name="connsiteY5" fmla="*/ 595503 h 800041"/>
              <a:gd name="connsiteX6" fmla="*/ 230122 w 2522306"/>
              <a:gd name="connsiteY6" fmla="*/ 466194 h 800041"/>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230122 w 2522306"/>
              <a:gd name="connsiteY6" fmla="*/ 466194 h 800041"/>
              <a:gd name="connsiteX0" fmla="*/ 518880 w 2522306"/>
              <a:gd name="connsiteY0" fmla="*/ 333847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518880 w 2522306"/>
              <a:gd name="connsiteY6" fmla="*/ 333847 h 800041"/>
              <a:gd name="connsiteX0" fmla="*/ 1522 w 2004948"/>
              <a:gd name="connsiteY0" fmla="*/ 333847 h 800041"/>
              <a:gd name="connsiteX1" fmla="*/ 0 w 2004948"/>
              <a:gd name="connsiteY1" fmla="*/ 24063 h 800041"/>
              <a:gd name="connsiteX2" fmla="*/ 1990429 w 2004948"/>
              <a:gd name="connsiteY2" fmla="*/ 0 h 800041"/>
              <a:gd name="connsiteX3" fmla="*/ 2004948 w 2004948"/>
              <a:gd name="connsiteY3" fmla="*/ 730889 h 800041"/>
              <a:gd name="connsiteX4" fmla="*/ 1453018 w 2004948"/>
              <a:gd name="connsiteY4" fmla="*/ 800041 h 800041"/>
              <a:gd name="connsiteX5" fmla="*/ 745958 w 2004948"/>
              <a:gd name="connsiteY5" fmla="*/ 715818 h 800041"/>
              <a:gd name="connsiteX6" fmla="*/ 1522 w 2004948"/>
              <a:gd name="connsiteY6" fmla="*/ 333847 h 800041"/>
              <a:gd name="connsiteX0" fmla="*/ 8 w 2003434"/>
              <a:gd name="connsiteY0" fmla="*/ 337079 h 803273"/>
              <a:gd name="connsiteX1" fmla="*/ 25781 w 2003434"/>
              <a:gd name="connsiteY1" fmla="*/ 0 h 803273"/>
              <a:gd name="connsiteX2" fmla="*/ 1988915 w 2003434"/>
              <a:gd name="connsiteY2" fmla="*/ 3232 h 803273"/>
              <a:gd name="connsiteX3" fmla="*/ 2003434 w 2003434"/>
              <a:gd name="connsiteY3" fmla="*/ 734121 h 803273"/>
              <a:gd name="connsiteX4" fmla="*/ 1451504 w 2003434"/>
              <a:gd name="connsiteY4" fmla="*/ 803273 h 803273"/>
              <a:gd name="connsiteX5" fmla="*/ 744444 w 2003434"/>
              <a:gd name="connsiteY5" fmla="*/ 719050 h 803273"/>
              <a:gd name="connsiteX6" fmla="*/ 8 w 2003434"/>
              <a:gd name="connsiteY6" fmla="*/ 337079 h 803273"/>
              <a:gd name="connsiteX0" fmla="*/ 8 w 1989787"/>
              <a:gd name="connsiteY0" fmla="*/ 337079 h 803273"/>
              <a:gd name="connsiteX1" fmla="*/ 25781 w 1989787"/>
              <a:gd name="connsiteY1" fmla="*/ 0 h 803273"/>
              <a:gd name="connsiteX2" fmla="*/ 1988915 w 1989787"/>
              <a:gd name="connsiteY2" fmla="*/ 3232 h 803273"/>
              <a:gd name="connsiteX3" fmla="*/ 1989787 w 1989787"/>
              <a:gd name="connsiteY3" fmla="*/ 713650 h 803273"/>
              <a:gd name="connsiteX4" fmla="*/ 1451504 w 1989787"/>
              <a:gd name="connsiteY4" fmla="*/ 803273 h 803273"/>
              <a:gd name="connsiteX5" fmla="*/ 744444 w 1989787"/>
              <a:gd name="connsiteY5" fmla="*/ 719050 h 803273"/>
              <a:gd name="connsiteX6" fmla="*/ 8 w 1989787"/>
              <a:gd name="connsiteY6" fmla="*/ 337079 h 803273"/>
              <a:gd name="connsiteX0" fmla="*/ 204197 w 1964006"/>
              <a:gd name="connsiteY0" fmla="*/ 346996 h 803273"/>
              <a:gd name="connsiteX1" fmla="*/ 0 w 1964006"/>
              <a:gd name="connsiteY1" fmla="*/ 0 h 803273"/>
              <a:gd name="connsiteX2" fmla="*/ 1963134 w 1964006"/>
              <a:gd name="connsiteY2" fmla="*/ 3232 h 803273"/>
              <a:gd name="connsiteX3" fmla="*/ 1964006 w 1964006"/>
              <a:gd name="connsiteY3" fmla="*/ 713650 h 803273"/>
              <a:gd name="connsiteX4" fmla="*/ 1425723 w 1964006"/>
              <a:gd name="connsiteY4" fmla="*/ 803273 h 803273"/>
              <a:gd name="connsiteX5" fmla="*/ 718663 w 1964006"/>
              <a:gd name="connsiteY5" fmla="*/ 719050 h 803273"/>
              <a:gd name="connsiteX6" fmla="*/ 204197 w 1964006"/>
              <a:gd name="connsiteY6" fmla="*/ 346996 h 803273"/>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718663 w 1964006"/>
              <a:gd name="connsiteY5" fmla="*/ 719050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50368 w 1964006"/>
              <a:gd name="connsiteY6" fmla="*/ 535516 h 763606"/>
              <a:gd name="connsiteX7" fmla="*/ 204197 w 1964006"/>
              <a:gd name="connsiteY7"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93488 w 1964006"/>
              <a:gd name="connsiteY6" fmla="*/ 743772 h 763606"/>
              <a:gd name="connsiteX7" fmla="*/ 204197 w 1964006"/>
              <a:gd name="connsiteY7" fmla="*/ 346996 h 763606"/>
              <a:gd name="connsiteX0" fmla="*/ 204197 w 1963139"/>
              <a:gd name="connsiteY0" fmla="*/ 346996 h 979769"/>
              <a:gd name="connsiteX1" fmla="*/ 0 w 1963139"/>
              <a:gd name="connsiteY1" fmla="*/ 0 h 979769"/>
              <a:gd name="connsiteX2" fmla="*/ 1963134 w 1963139"/>
              <a:gd name="connsiteY2" fmla="*/ 3232 h 979769"/>
              <a:gd name="connsiteX3" fmla="*/ 1952117 w 1963139"/>
              <a:gd name="connsiteY3" fmla="*/ 979769 h 979769"/>
              <a:gd name="connsiteX4" fmla="*/ 1569455 w 1963139"/>
              <a:gd name="connsiteY4" fmla="*/ 763606 h 979769"/>
              <a:gd name="connsiteX5" fmla="*/ 1128297 w 1963139"/>
              <a:gd name="connsiteY5" fmla="*/ 689299 h 979769"/>
              <a:gd name="connsiteX6" fmla="*/ 793488 w 1963139"/>
              <a:gd name="connsiteY6" fmla="*/ 743772 h 979769"/>
              <a:gd name="connsiteX7" fmla="*/ 204197 w 1963139"/>
              <a:gd name="connsiteY7" fmla="*/ 346996 h 979769"/>
              <a:gd name="connsiteX0" fmla="*/ 204197 w 1982210"/>
              <a:gd name="connsiteY0" fmla="*/ 346996 h 992723"/>
              <a:gd name="connsiteX1" fmla="*/ 0 w 1982210"/>
              <a:gd name="connsiteY1" fmla="*/ 0 h 992723"/>
              <a:gd name="connsiteX2" fmla="*/ 1963134 w 1982210"/>
              <a:gd name="connsiteY2" fmla="*/ 3232 h 992723"/>
              <a:gd name="connsiteX3" fmla="*/ 1982210 w 1982210"/>
              <a:gd name="connsiteY3" fmla="*/ 992723 h 992723"/>
              <a:gd name="connsiteX4" fmla="*/ 1569455 w 1982210"/>
              <a:gd name="connsiteY4" fmla="*/ 763606 h 992723"/>
              <a:gd name="connsiteX5" fmla="*/ 1128297 w 1982210"/>
              <a:gd name="connsiteY5" fmla="*/ 689299 h 992723"/>
              <a:gd name="connsiteX6" fmla="*/ 793488 w 1982210"/>
              <a:gd name="connsiteY6" fmla="*/ 743772 h 992723"/>
              <a:gd name="connsiteX7" fmla="*/ 204197 w 1982210"/>
              <a:gd name="connsiteY7" fmla="*/ 346996 h 992723"/>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69455 w 1972179"/>
              <a:gd name="connsiteY4" fmla="*/ 763606 h 988405"/>
              <a:gd name="connsiteX5" fmla="*/ 1128297 w 1972179"/>
              <a:gd name="connsiteY5" fmla="*/ 689299 h 988405"/>
              <a:gd name="connsiteX6" fmla="*/ 793488 w 1972179"/>
              <a:gd name="connsiteY6" fmla="*/ 743772 h 988405"/>
              <a:gd name="connsiteX7" fmla="*/ 204197 w 1972179"/>
              <a:gd name="connsiteY7" fmla="*/ 346996 h 988405"/>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204197 w 1972179"/>
              <a:gd name="connsiteY7" fmla="*/ 346996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179" h="988405">
                <a:moveTo>
                  <a:pt x="118932" y="359951"/>
                </a:moveTo>
                <a:cubicBezTo>
                  <a:pt x="45697" y="178966"/>
                  <a:pt x="507" y="103261"/>
                  <a:pt x="0" y="0"/>
                </a:cubicBezTo>
                <a:lnTo>
                  <a:pt x="1963134" y="3232"/>
                </a:lnTo>
                <a:cubicBezTo>
                  <a:pt x="1963425" y="240038"/>
                  <a:pt x="1971888" y="751599"/>
                  <a:pt x="1972179" y="988405"/>
                </a:cubicBezTo>
                <a:lnTo>
                  <a:pt x="1549392" y="793832"/>
                </a:lnTo>
                <a:lnTo>
                  <a:pt x="1128297" y="689299"/>
                </a:lnTo>
                <a:lnTo>
                  <a:pt x="793488" y="743772"/>
                </a:lnTo>
                <a:lnTo>
                  <a:pt x="118932" y="359951"/>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Hexagon 2">
            <a:extLst>
              <a:ext uri="{FF2B5EF4-FFF2-40B4-BE49-F238E27FC236}">
                <a16:creationId xmlns:a16="http://schemas.microsoft.com/office/drawing/2014/main" id="{11F8D275-1C4D-FBC7-B95F-C81FAE78FE40}"/>
              </a:ext>
            </a:extLst>
          </p:cNvPr>
          <p:cNvSpPr/>
          <p:nvPr userDrawn="1"/>
        </p:nvSpPr>
        <p:spPr>
          <a:xfrm flipH="1">
            <a:off x="-16934" y="-12032"/>
            <a:ext cx="1705476" cy="341193"/>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0019" h="604956">
                <a:moveTo>
                  <a:pt x="230122" y="475647"/>
                </a:moveTo>
                <a:lnTo>
                  <a:pt x="0" y="1009"/>
                </a:lnTo>
                <a:lnTo>
                  <a:pt x="2460019" y="0"/>
                </a:lnTo>
                <a:lnTo>
                  <a:pt x="2327646" y="289179"/>
                </a:lnTo>
                <a:lnTo>
                  <a:pt x="1765839" y="484641"/>
                </a:lnTo>
                <a:lnTo>
                  <a:pt x="1277383" y="463168"/>
                </a:lnTo>
                <a:lnTo>
                  <a:pt x="830179" y="604956"/>
                </a:lnTo>
                <a:lnTo>
                  <a:pt x="560876" y="463170"/>
                </a:lnTo>
                <a:lnTo>
                  <a:pt x="230122" y="475647"/>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Graphic 4">
            <a:extLst>
              <a:ext uri="{FF2B5EF4-FFF2-40B4-BE49-F238E27FC236}">
                <a16:creationId xmlns:a16="http://schemas.microsoft.com/office/drawing/2014/main" id="{E6C93BD8-6556-DE76-F44B-671D7B8B6BF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920452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52CC-F621-F83E-E3F5-D3A2D887717B}"/>
              </a:ext>
            </a:extLst>
          </p:cNvPr>
          <p:cNvSpPr>
            <a:spLocks noGrp="1"/>
          </p:cNvSpPr>
          <p:nvPr>
            <p:ph type="title"/>
          </p:nvPr>
        </p:nvSpPr>
        <p:spPr/>
        <p:txBody>
          <a:bodyPr/>
          <a:lstStyle/>
          <a:p>
            <a:r>
              <a:rPr lang="en-US"/>
              <a:t>Click to edit Master title style</a:t>
            </a:r>
          </a:p>
        </p:txBody>
      </p:sp>
      <p:sp>
        <p:nvSpPr>
          <p:cNvPr id="7" name="Footer Placeholder 4">
            <a:extLst>
              <a:ext uri="{FF2B5EF4-FFF2-40B4-BE49-F238E27FC236}">
                <a16:creationId xmlns:a16="http://schemas.microsoft.com/office/drawing/2014/main" id="{F701FF61-BC23-4B9F-1A38-E240B56F01BE}"/>
              </a:ext>
            </a:extLst>
          </p:cNvPr>
          <p:cNvSpPr>
            <a:spLocks noGrp="1"/>
          </p:cNvSpPr>
          <p:nvPr>
            <p:ph type="ftr" sz="quarter" idx="11"/>
          </p:nvPr>
        </p:nvSpPr>
        <p:spPr>
          <a:xfrm>
            <a:off x="3028950" y="6356351"/>
            <a:ext cx="3086100" cy="365125"/>
          </a:xfrm>
        </p:spPr>
        <p:txBody>
          <a:bodyPr/>
          <a:lstStyle/>
          <a:p>
            <a:pPr algn="ctr"/>
            <a:r>
              <a:rPr lang="en-US"/>
              <a:t>12/28/2023</a:t>
            </a:r>
          </a:p>
        </p:txBody>
      </p:sp>
      <p:sp>
        <p:nvSpPr>
          <p:cNvPr id="8" name="Slide Number Placeholder 5">
            <a:extLst>
              <a:ext uri="{FF2B5EF4-FFF2-40B4-BE49-F238E27FC236}">
                <a16:creationId xmlns:a16="http://schemas.microsoft.com/office/drawing/2014/main" id="{F896D8E9-6A95-A8C2-9473-ED84441B6923}"/>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3" name="Graphic 2">
            <a:extLst>
              <a:ext uri="{FF2B5EF4-FFF2-40B4-BE49-F238E27FC236}">
                <a16:creationId xmlns:a16="http://schemas.microsoft.com/office/drawing/2014/main" id="{3A981BA2-237B-80FD-7123-C6EA1BEF62A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235741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5457A4FC-6781-C190-5323-9E976F2E175A}"/>
              </a:ext>
            </a:extLst>
          </p:cNvPr>
          <p:cNvSpPr>
            <a:spLocks noGrp="1"/>
          </p:cNvSpPr>
          <p:nvPr>
            <p:ph type="ftr" sz="quarter" idx="11"/>
          </p:nvPr>
        </p:nvSpPr>
        <p:spPr>
          <a:xfrm>
            <a:off x="3028950" y="6356351"/>
            <a:ext cx="3086100" cy="365125"/>
          </a:xfrm>
        </p:spPr>
        <p:txBody>
          <a:bodyPr/>
          <a:lstStyle/>
          <a:p>
            <a:pPr algn="ctr"/>
            <a:r>
              <a:rPr lang="en-US"/>
              <a:t>12/28/2023</a:t>
            </a:r>
          </a:p>
        </p:txBody>
      </p:sp>
      <p:sp>
        <p:nvSpPr>
          <p:cNvPr id="8" name="Slide Number Placeholder 5">
            <a:extLst>
              <a:ext uri="{FF2B5EF4-FFF2-40B4-BE49-F238E27FC236}">
                <a16:creationId xmlns:a16="http://schemas.microsoft.com/office/drawing/2014/main" id="{39A4F349-2CA4-88AF-73EE-423ED30ED651}"/>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2" name="Graphic 1">
            <a:extLst>
              <a:ext uri="{FF2B5EF4-FFF2-40B4-BE49-F238E27FC236}">
                <a16:creationId xmlns:a16="http://schemas.microsoft.com/office/drawing/2014/main" id="{30A02164-FAED-B429-9340-FCC39822E42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258133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Diagonal Corners Snipped 11">
            <a:extLst>
              <a:ext uri="{FF2B5EF4-FFF2-40B4-BE49-F238E27FC236}">
                <a16:creationId xmlns:a16="http://schemas.microsoft.com/office/drawing/2014/main" id="{7A24BE44-E0CC-19F4-5FA1-77BDB6DB77EA}"/>
              </a:ext>
            </a:extLst>
          </p:cNvPr>
          <p:cNvSpPr>
            <a:spLocks noGrp="1" noRot="1" noMove="1" noResize="1" noEditPoints="1" noAdjustHandles="1" noChangeArrowheads="1" noChangeShapeType="1"/>
          </p:cNvSpPr>
          <p:nvPr userDrawn="1"/>
        </p:nvSpPr>
        <p:spPr>
          <a:xfrm>
            <a:off x="-7748" y="5734993"/>
            <a:ext cx="1204137" cy="364522"/>
          </a:xfrm>
          <a:custGeom>
            <a:avLst/>
            <a:gdLst>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1605516 w 1605516"/>
              <a:gd name="connsiteY4" fmla="*/ 350874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1414448 w 1605516"/>
              <a:gd name="connsiteY4" fmla="*/ 344050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58480 w 1605516"/>
              <a:gd name="connsiteY5" fmla="*/ 350874 h 350874"/>
              <a:gd name="connsiteX6" fmla="*/ 0 w 1605516"/>
              <a:gd name="connsiteY6" fmla="*/ 237803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140367 w 1605516"/>
              <a:gd name="connsiteY5" fmla="*/ 262163 h 350874"/>
              <a:gd name="connsiteX6" fmla="*/ 0 w 1605516"/>
              <a:gd name="connsiteY6" fmla="*/ 237803 h 350874"/>
              <a:gd name="connsiteX7" fmla="*/ 0 w 1605516"/>
              <a:gd name="connsiteY7" fmla="*/ 0 h 350874"/>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793475 w 1605516"/>
              <a:gd name="connsiteY4" fmla="*/ 330403 h 364522"/>
              <a:gd name="connsiteX5" fmla="*/ 140367 w 1605516"/>
              <a:gd name="connsiteY5" fmla="*/ 275811 h 364522"/>
              <a:gd name="connsiteX6" fmla="*/ 0 w 1605516"/>
              <a:gd name="connsiteY6" fmla="*/ 251451 h 364522"/>
              <a:gd name="connsiteX7" fmla="*/ 0 w 1605516"/>
              <a:gd name="connsiteY7" fmla="*/ 13648 h 364522"/>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684292 w 1605516"/>
              <a:gd name="connsiteY4" fmla="*/ 337227 h 364522"/>
              <a:gd name="connsiteX5" fmla="*/ 140367 w 1605516"/>
              <a:gd name="connsiteY5" fmla="*/ 275811 h 364522"/>
              <a:gd name="connsiteX6" fmla="*/ 0 w 1605516"/>
              <a:gd name="connsiteY6" fmla="*/ 251451 h 364522"/>
              <a:gd name="connsiteX7" fmla="*/ 0 w 1605516"/>
              <a:gd name="connsiteY7" fmla="*/ 13648 h 364522"/>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684292 w 1605516"/>
              <a:gd name="connsiteY4" fmla="*/ 337227 h 364522"/>
              <a:gd name="connsiteX5" fmla="*/ 215430 w 1605516"/>
              <a:gd name="connsiteY5" fmla="*/ 255339 h 364522"/>
              <a:gd name="connsiteX6" fmla="*/ 0 w 1605516"/>
              <a:gd name="connsiteY6" fmla="*/ 251451 h 364522"/>
              <a:gd name="connsiteX7" fmla="*/ 0 w 1605516"/>
              <a:gd name="connsiteY7" fmla="*/ 13648 h 36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5516" h="364522">
                <a:moveTo>
                  <a:pt x="0" y="13648"/>
                </a:moveTo>
                <a:lnTo>
                  <a:pt x="475687" y="0"/>
                </a:lnTo>
                <a:lnTo>
                  <a:pt x="1605516" y="72128"/>
                </a:lnTo>
                <a:lnTo>
                  <a:pt x="1605516" y="364522"/>
                </a:lnTo>
                <a:lnTo>
                  <a:pt x="684292" y="337227"/>
                </a:lnTo>
                <a:lnTo>
                  <a:pt x="215430" y="255339"/>
                </a:lnTo>
                <a:lnTo>
                  <a:pt x="0" y="251451"/>
                </a:lnTo>
                <a:lnTo>
                  <a:pt x="0" y="13648"/>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Hexagon 10">
            <a:extLst>
              <a:ext uri="{FF2B5EF4-FFF2-40B4-BE49-F238E27FC236}">
                <a16:creationId xmlns:a16="http://schemas.microsoft.com/office/drawing/2014/main" id="{2B59A6AA-A9D4-B478-DD2F-CFF33FCB635F}"/>
              </a:ext>
            </a:extLst>
          </p:cNvPr>
          <p:cNvSpPr>
            <a:spLocks noGrp="1" noRot="1" noMove="1" noResize="1" noEditPoints="1" noAdjustHandles="1" noChangeArrowheads="1" noChangeShapeType="1"/>
          </p:cNvSpPr>
          <p:nvPr userDrawn="1"/>
        </p:nvSpPr>
        <p:spPr>
          <a:xfrm>
            <a:off x="7687586" y="1"/>
            <a:ext cx="920932" cy="966651"/>
          </a:xfrm>
          <a:custGeom>
            <a:avLst/>
            <a:gdLst>
              <a:gd name="connsiteX0" fmla="*/ 0 w 1367246"/>
              <a:gd name="connsiteY0" fmla="*/ 391886 h 783771"/>
              <a:gd name="connsiteX1" fmla="*/ 195943 w 1367246"/>
              <a:gd name="connsiteY1" fmla="*/ 0 h 783771"/>
              <a:gd name="connsiteX2" fmla="*/ 1171303 w 1367246"/>
              <a:gd name="connsiteY2" fmla="*/ 0 h 783771"/>
              <a:gd name="connsiteX3" fmla="*/ 1367246 w 1367246"/>
              <a:gd name="connsiteY3" fmla="*/ 391886 h 783771"/>
              <a:gd name="connsiteX4" fmla="*/ 1171303 w 1367246"/>
              <a:gd name="connsiteY4" fmla="*/ 783771 h 783771"/>
              <a:gd name="connsiteX5" fmla="*/ 195943 w 1367246"/>
              <a:gd name="connsiteY5" fmla="*/ 783771 h 783771"/>
              <a:gd name="connsiteX6" fmla="*/ 0 w 1367246"/>
              <a:gd name="connsiteY6" fmla="*/ 391886 h 783771"/>
              <a:gd name="connsiteX0" fmla="*/ 74023 w 1441269"/>
              <a:gd name="connsiteY0" fmla="*/ 391886 h 783771"/>
              <a:gd name="connsiteX1" fmla="*/ 0 w 1441269"/>
              <a:gd name="connsiteY1" fmla="*/ 0 h 783771"/>
              <a:gd name="connsiteX2" fmla="*/ 1245326 w 1441269"/>
              <a:gd name="connsiteY2" fmla="*/ 0 h 783771"/>
              <a:gd name="connsiteX3" fmla="*/ 1441269 w 1441269"/>
              <a:gd name="connsiteY3" fmla="*/ 391886 h 783771"/>
              <a:gd name="connsiteX4" fmla="*/ 1245326 w 1441269"/>
              <a:gd name="connsiteY4" fmla="*/ 783771 h 783771"/>
              <a:gd name="connsiteX5" fmla="*/ 269966 w 1441269"/>
              <a:gd name="connsiteY5" fmla="*/ 783771 h 783771"/>
              <a:gd name="connsiteX6" fmla="*/ 74023 w 1441269"/>
              <a:gd name="connsiteY6" fmla="*/ 391886 h 783771"/>
              <a:gd name="connsiteX0" fmla="*/ 74023 w 1441269"/>
              <a:gd name="connsiteY0" fmla="*/ 391886 h 783771"/>
              <a:gd name="connsiteX1" fmla="*/ 0 w 1441269"/>
              <a:gd name="connsiteY1" fmla="*/ 0 h 783771"/>
              <a:gd name="connsiteX2" fmla="*/ 461554 w 1441269"/>
              <a:gd name="connsiteY2" fmla="*/ 0 h 783771"/>
              <a:gd name="connsiteX3" fmla="*/ 1441269 w 1441269"/>
              <a:gd name="connsiteY3" fmla="*/ 391886 h 783771"/>
              <a:gd name="connsiteX4" fmla="*/ 1245326 w 1441269"/>
              <a:gd name="connsiteY4" fmla="*/ 783771 h 783771"/>
              <a:gd name="connsiteX5" fmla="*/ 269966 w 1441269"/>
              <a:gd name="connsiteY5" fmla="*/ 783771 h 783771"/>
              <a:gd name="connsiteX6" fmla="*/ 74023 w 1441269"/>
              <a:gd name="connsiteY6" fmla="*/ 391886 h 783771"/>
              <a:gd name="connsiteX0" fmla="*/ 74023 w 1245326"/>
              <a:gd name="connsiteY0" fmla="*/ 391886 h 783771"/>
              <a:gd name="connsiteX1" fmla="*/ 0 w 1245326"/>
              <a:gd name="connsiteY1" fmla="*/ 0 h 783771"/>
              <a:gd name="connsiteX2" fmla="*/ 461554 w 1245326"/>
              <a:gd name="connsiteY2" fmla="*/ 0 h 783771"/>
              <a:gd name="connsiteX3" fmla="*/ 735875 w 1245326"/>
              <a:gd name="connsiteY3" fmla="*/ 156755 h 783771"/>
              <a:gd name="connsiteX4" fmla="*/ 1245326 w 1245326"/>
              <a:gd name="connsiteY4" fmla="*/ 783771 h 783771"/>
              <a:gd name="connsiteX5" fmla="*/ 269966 w 1245326"/>
              <a:gd name="connsiteY5" fmla="*/ 783771 h 783771"/>
              <a:gd name="connsiteX6" fmla="*/ 74023 w 1245326"/>
              <a:gd name="connsiteY6" fmla="*/ 391886 h 783771"/>
              <a:gd name="connsiteX0" fmla="*/ 74023 w 1036320"/>
              <a:gd name="connsiteY0" fmla="*/ 391886 h 783771"/>
              <a:gd name="connsiteX1" fmla="*/ 0 w 1036320"/>
              <a:gd name="connsiteY1" fmla="*/ 0 h 783771"/>
              <a:gd name="connsiteX2" fmla="*/ 461554 w 1036320"/>
              <a:gd name="connsiteY2" fmla="*/ 0 h 783771"/>
              <a:gd name="connsiteX3" fmla="*/ 735875 w 1036320"/>
              <a:gd name="connsiteY3" fmla="*/ 156755 h 783771"/>
              <a:gd name="connsiteX4" fmla="*/ 1036320 w 1036320"/>
              <a:gd name="connsiteY4" fmla="*/ 452845 h 783771"/>
              <a:gd name="connsiteX5" fmla="*/ 269966 w 1036320"/>
              <a:gd name="connsiteY5" fmla="*/ 783771 h 783771"/>
              <a:gd name="connsiteX6" fmla="*/ 74023 w 1036320"/>
              <a:gd name="connsiteY6" fmla="*/ 391886 h 78377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1036320 w 1227909"/>
              <a:gd name="connsiteY4" fmla="*/ 452845 h 966651"/>
              <a:gd name="connsiteX5" fmla="*/ 1227909 w 1227909"/>
              <a:gd name="connsiteY5" fmla="*/ 966651 h 966651"/>
              <a:gd name="connsiteX6" fmla="*/ 74023 w 1227909"/>
              <a:gd name="connsiteY6" fmla="*/ 391886 h 96665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896857 w 1227909"/>
              <a:gd name="connsiteY4" fmla="*/ 304800 h 966651"/>
              <a:gd name="connsiteX5" fmla="*/ 1036320 w 1227909"/>
              <a:gd name="connsiteY5" fmla="*/ 45284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735875 w 1227909"/>
              <a:gd name="connsiteY3" fmla="*/ 156755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165464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165464 h 966651"/>
              <a:gd name="connsiteX4" fmla="*/ 931692 w 1227909"/>
              <a:gd name="connsiteY4" fmla="*/ 296092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217715 h 966651"/>
              <a:gd name="connsiteX4" fmla="*/ 931692 w 1227909"/>
              <a:gd name="connsiteY4" fmla="*/ 296092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217715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409304 h 984069"/>
              <a:gd name="connsiteX1" fmla="*/ 0 w 1227909"/>
              <a:gd name="connsiteY1" fmla="*/ 17418 h 984069"/>
              <a:gd name="connsiteX2" fmla="*/ 444136 w 1227909"/>
              <a:gd name="connsiteY2" fmla="*/ 0 h 984069"/>
              <a:gd name="connsiteX3" fmla="*/ 692332 w 1227909"/>
              <a:gd name="connsiteY3" fmla="*/ 235133 h 984069"/>
              <a:gd name="connsiteX4" fmla="*/ 992652 w 1227909"/>
              <a:gd name="connsiteY4" fmla="*/ 487681 h 984069"/>
              <a:gd name="connsiteX5" fmla="*/ 1166948 w 1227909"/>
              <a:gd name="connsiteY5" fmla="*/ 653143 h 984069"/>
              <a:gd name="connsiteX6" fmla="*/ 1227909 w 1227909"/>
              <a:gd name="connsiteY6" fmla="*/ 984069 h 984069"/>
              <a:gd name="connsiteX7" fmla="*/ 74023 w 1227909"/>
              <a:gd name="connsiteY7" fmla="*/ 409304 h 984069"/>
              <a:gd name="connsiteX0" fmla="*/ 74023 w 1227909"/>
              <a:gd name="connsiteY0" fmla="*/ 391886 h 966651"/>
              <a:gd name="connsiteX1" fmla="*/ 0 w 1227909"/>
              <a:gd name="connsiteY1" fmla="*/ 0 h 966651"/>
              <a:gd name="connsiteX2" fmla="*/ 444136 w 1227909"/>
              <a:gd name="connsiteY2" fmla="*/ 1632 h 966651"/>
              <a:gd name="connsiteX3" fmla="*/ 692332 w 1227909"/>
              <a:gd name="connsiteY3" fmla="*/ 217715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44136 w 1227909"/>
              <a:gd name="connsiteY2" fmla="*/ 1632 h 966651"/>
              <a:gd name="connsiteX3" fmla="*/ 733276 w 1227909"/>
              <a:gd name="connsiteY3" fmla="*/ 204067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58533 w 1227909"/>
              <a:gd name="connsiteY4" fmla="*/ 408848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58533 w 1227909"/>
              <a:gd name="connsiteY4" fmla="*/ 408848 h 966651"/>
              <a:gd name="connsiteX5" fmla="*/ 1085061 w 1227909"/>
              <a:gd name="connsiteY5" fmla="*/ 615253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610446 w 1227909"/>
              <a:gd name="connsiteY3" fmla="*/ 149476 h 966651"/>
              <a:gd name="connsiteX4" fmla="*/ 958533 w 1227909"/>
              <a:gd name="connsiteY4" fmla="*/ 408848 h 966651"/>
              <a:gd name="connsiteX5" fmla="*/ 1085061 w 1227909"/>
              <a:gd name="connsiteY5" fmla="*/ 615253 h 966651"/>
              <a:gd name="connsiteX6" fmla="*/ 1227909 w 1227909"/>
              <a:gd name="connsiteY6" fmla="*/ 966651 h 966651"/>
              <a:gd name="connsiteX7" fmla="*/ 74023 w 1227909"/>
              <a:gd name="connsiteY7" fmla="*/ 391886 h 96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909" h="966651">
                <a:moveTo>
                  <a:pt x="74023" y="391886"/>
                </a:moveTo>
                <a:lnTo>
                  <a:pt x="0" y="0"/>
                </a:lnTo>
                <a:lnTo>
                  <a:pt x="491904" y="1632"/>
                </a:lnTo>
                <a:lnTo>
                  <a:pt x="610446" y="149476"/>
                </a:lnTo>
                <a:lnTo>
                  <a:pt x="958533" y="408848"/>
                </a:lnTo>
                <a:lnTo>
                  <a:pt x="1085061" y="615253"/>
                </a:lnTo>
                <a:lnTo>
                  <a:pt x="1227909" y="966651"/>
                </a:lnTo>
                <a:lnTo>
                  <a:pt x="74023" y="391886"/>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Diagonal Corners Snipped 9">
            <a:extLst>
              <a:ext uri="{FF2B5EF4-FFF2-40B4-BE49-F238E27FC236}">
                <a16:creationId xmlns:a16="http://schemas.microsoft.com/office/drawing/2014/main" id="{941DCC5E-231F-6910-77A4-0460E74263F3}"/>
              </a:ext>
            </a:extLst>
          </p:cNvPr>
          <p:cNvSpPr>
            <a:spLocks noGrp="1" noRot="1" noMove="1" noResize="1" noEditPoints="1" noAdjustHandles="1" noChangeArrowheads="1" noChangeShapeType="1"/>
          </p:cNvSpPr>
          <p:nvPr userDrawn="1"/>
        </p:nvSpPr>
        <p:spPr>
          <a:xfrm>
            <a:off x="-7747" y="-10632"/>
            <a:ext cx="8691889" cy="6187595"/>
          </a:xfrm>
          <a:custGeom>
            <a:avLst/>
            <a:gdLst>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029514 w 11578856"/>
              <a:gd name="connsiteY5" fmla="*/ 6176963 h 6176963"/>
              <a:gd name="connsiteX6" fmla="*/ 0 w 11578856"/>
              <a:gd name="connsiteY6" fmla="*/ 5147449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029514 w 11578856"/>
              <a:gd name="connsiteY5" fmla="*/ 6176963 h 6176963"/>
              <a:gd name="connsiteX6" fmla="*/ 10633 w 11578856"/>
              <a:gd name="connsiteY6" fmla="*/ 5870463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10633 w 11578856"/>
              <a:gd name="connsiteY6" fmla="*/ 5870463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566057 w 11578856"/>
              <a:gd name="connsiteY6" fmla="*/ 6000206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94380"/>
              <a:gd name="connsiteX1" fmla="*/ 10549342 w 11578856"/>
              <a:gd name="connsiteY1" fmla="*/ 0 h 6194380"/>
              <a:gd name="connsiteX2" fmla="*/ 11578856 w 11578856"/>
              <a:gd name="connsiteY2" fmla="*/ 1029514 h 6194380"/>
              <a:gd name="connsiteX3" fmla="*/ 11578856 w 11578856"/>
              <a:gd name="connsiteY3" fmla="*/ 6176963 h 6194380"/>
              <a:gd name="connsiteX4" fmla="*/ 11578856 w 11578856"/>
              <a:gd name="connsiteY4" fmla="*/ 6176963 h 6194380"/>
              <a:gd name="connsiteX5" fmla="*/ 1808222 w 11578856"/>
              <a:gd name="connsiteY5" fmla="*/ 6194380 h 6194380"/>
              <a:gd name="connsiteX6" fmla="*/ 687977 w 11578856"/>
              <a:gd name="connsiteY6" fmla="*/ 5982789 h 6194380"/>
              <a:gd name="connsiteX7" fmla="*/ 10633 w 11578856"/>
              <a:gd name="connsiteY7" fmla="*/ 5870463 h 6194380"/>
              <a:gd name="connsiteX8" fmla="*/ 0 w 11578856"/>
              <a:gd name="connsiteY8" fmla="*/ 0 h 6194380"/>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1271451 w 11578856"/>
              <a:gd name="connsiteY6" fmla="*/ 6078583 h 6176963"/>
              <a:gd name="connsiteX7" fmla="*/ 687977 w 11578856"/>
              <a:gd name="connsiteY7" fmla="*/ 5982789 h 6176963"/>
              <a:gd name="connsiteX8" fmla="*/ 10633 w 11578856"/>
              <a:gd name="connsiteY8" fmla="*/ 5870463 h 6176963"/>
              <a:gd name="connsiteX9" fmla="*/ 0 w 11578856"/>
              <a:gd name="connsiteY9"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1288868 w 11578856"/>
              <a:gd name="connsiteY6" fmla="*/ 6035040 h 6176963"/>
              <a:gd name="connsiteX7" fmla="*/ 687977 w 11578856"/>
              <a:gd name="connsiteY7" fmla="*/ 5982789 h 6176963"/>
              <a:gd name="connsiteX8" fmla="*/ 10633 w 11578856"/>
              <a:gd name="connsiteY8" fmla="*/ 5870463 h 6176963"/>
              <a:gd name="connsiteX9" fmla="*/ 0 w 11578856"/>
              <a:gd name="connsiteY9" fmla="*/ 0 h 6176963"/>
              <a:gd name="connsiteX0" fmla="*/ 0 w 11578856"/>
              <a:gd name="connsiteY0" fmla="*/ 0 h 6176963"/>
              <a:gd name="connsiteX1" fmla="*/ 10549342 w 11578856"/>
              <a:gd name="connsiteY1" fmla="*/ 0 h 6176963"/>
              <a:gd name="connsiteX2" fmla="*/ 11434354 w 11578856"/>
              <a:gd name="connsiteY2" fmla="*/ 870857 h 6176963"/>
              <a:gd name="connsiteX3" fmla="*/ 11578856 w 11578856"/>
              <a:gd name="connsiteY3" fmla="*/ 1029514 h 6176963"/>
              <a:gd name="connsiteX4" fmla="*/ 11578856 w 11578856"/>
              <a:gd name="connsiteY4" fmla="*/ 6176963 h 6176963"/>
              <a:gd name="connsiteX5" fmla="*/ 11578856 w 11578856"/>
              <a:gd name="connsiteY5" fmla="*/ 6176963 h 6176963"/>
              <a:gd name="connsiteX6" fmla="*/ 1808222 w 11578856"/>
              <a:gd name="connsiteY6" fmla="*/ 6168254 h 6176963"/>
              <a:gd name="connsiteX7" fmla="*/ 1288868 w 11578856"/>
              <a:gd name="connsiteY7" fmla="*/ 6035040 h 6176963"/>
              <a:gd name="connsiteX8" fmla="*/ 687977 w 11578856"/>
              <a:gd name="connsiteY8" fmla="*/ 5982789 h 6176963"/>
              <a:gd name="connsiteX9" fmla="*/ 10633 w 11578856"/>
              <a:gd name="connsiteY9" fmla="*/ 5870463 h 6176963"/>
              <a:gd name="connsiteX10" fmla="*/ 0 w 11578856"/>
              <a:gd name="connsiteY10" fmla="*/ 0 h 6176963"/>
              <a:gd name="connsiteX0" fmla="*/ 0 w 11578856"/>
              <a:gd name="connsiteY0" fmla="*/ 0 h 6176963"/>
              <a:gd name="connsiteX1" fmla="*/ 10549342 w 11578856"/>
              <a:gd name="connsiteY1" fmla="*/ 0 h 6176963"/>
              <a:gd name="connsiteX2" fmla="*/ 10772503 w 11578856"/>
              <a:gd name="connsiteY2" fmla="*/ 226423 h 6176963"/>
              <a:gd name="connsiteX3" fmla="*/ 11434354 w 11578856"/>
              <a:gd name="connsiteY3" fmla="*/ 870857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11543 w 11578856"/>
              <a:gd name="connsiteY2" fmla="*/ 261257 h 6176963"/>
              <a:gd name="connsiteX3" fmla="*/ 11434354 w 11578856"/>
              <a:gd name="connsiteY3" fmla="*/ 870857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11543 w 11578856"/>
              <a:gd name="connsiteY2" fmla="*/ 261257 h 6176963"/>
              <a:gd name="connsiteX3" fmla="*/ 11260183 w 11578856"/>
              <a:gd name="connsiteY3" fmla="*/ 653142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260183 w 11578856"/>
              <a:gd name="connsiteY3" fmla="*/ 653142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355978 w 11578856"/>
              <a:gd name="connsiteY3" fmla="*/ 740228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042469 w 11578856"/>
              <a:gd name="connsiteY3" fmla="*/ 409303 h 6176963"/>
              <a:gd name="connsiteX4" fmla="*/ 11355978 w 11578856"/>
              <a:gd name="connsiteY4" fmla="*/ 740228 h 6176963"/>
              <a:gd name="connsiteX5" fmla="*/ 11578856 w 11578856"/>
              <a:gd name="connsiteY5" fmla="*/ 1029514 h 6176963"/>
              <a:gd name="connsiteX6" fmla="*/ 11578856 w 11578856"/>
              <a:gd name="connsiteY6" fmla="*/ 6176963 h 6176963"/>
              <a:gd name="connsiteX7" fmla="*/ 11578856 w 11578856"/>
              <a:gd name="connsiteY7" fmla="*/ 6176963 h 6176963"/>
              <a:gd name="connsiteX8" fmla="*/ 1808222 w 11578856"/>
              <a:gd name="connsiteY8" fmla="*/ 6168254 h 6176963"/>
              <a:gd name="connsiteX9" fmla="*/ 1288868 w 11578856"/>
              <a:gd name="connsiteY9" fmla="*/ 6035040 h 6176963"/>
              <a:gd name="connsiteX10" fmla="*/ 687977 w 11578856"/>
              <a:gd name="connsiteY10" fmla="*/ 5982789 h 6176963"/>
              <a:gd name="connsiteX11" fmla="*/ 10633 w 11578856"/>
              <a:gd name="connsiteY11" fmla="*/ 5870463 h 6176963"/>
              <a:gd name="connsiteX12" fmla="*/ 0 w 11578856"/>
              <a:gd name="connsiteY12"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059886 w 11578856"/>
              <a:gd name="connsiteY3" fmla="*/ 478971 h 6176963"/>
              <a:gd name="connsiteX4" fmla="*/ 11355978 w 11578856"/>
              <a:gd name="connsiteY4" fmla="*/ 740228 h 6176963"/>
              <a:gd name="connsiteX5" fmla="*/ 11578856 w 11578856"/>
              <a:gd name="connsiteY5" fmla="*/ 1029514 h 6176963"/>
              <a:gd name="connsiteX6" fmla="*/ 11578856 w 11578856"/>
              <a:gd name="connsiteY6" fmla="*/ 6176963 h 6176963"/>
              <a:gd name="connsiteX7" fmla="*/ 11578856 w 11578856"/>
              <a:gd name="connsiteY7" fmla="*/ 6176963 h 6176963"/>
              <a:gd name="connsiteX8" fmla="*/ 1808222 w 11578856"/>
              <a:gd name="connsiteY8" fmla="*/ 6168254 h 6176963"/>
              <a:gd name="connsiteX9" fmla="*/ 1288868 w 11578856"/>
              <a:gd name="connsiteY9" fmla="*/ 6035040 h 6176963"/>
              <a:gd name="connsiteX10" fmla="*/ 687977 w 11578856"/>
              <a:gd name="connsiteY10" fmla="*/ 5982789 h 6176963"/>
              <a:gd name="connsiteX11" fmla="*/ 10633 w 11578856"/>
              <a:gd name="connsiteY11" fmla="*/ 5870463 h 6176963"/>
              <a:gd name="connsiteX12" fmla="*/ 0 w 11578856"/>
              <a:gd name="connsiteY12" fmla="*/ 0 h 6176963"/>
              <a:gd name="connsiteX0" fmla="*/ 0 w 11578856"/>
              <a:gd name="connsiteY0" fmla="*/ 10632 h 6187595"/>
              <a:gd name="connsiteX1" fmla="*/ 10198468 w 11578856"/>
              <a:gd name="connsiteY1" fmla="*/ 0 h 6187595"/>
              <a:gd name="connsiteX2" fmla="*/ 10798629 w 11578856"/>
              <a:gd name="connsiteY2" fmla="*/ 167386 h 6187595"/>
              <a:gd name="connsiteX3" fmla="*/ 11059886 w 11578856"/>
              <a:gd name="connsiteY3" fmla="*/ 489603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1059886 w 11578856"/>
              <a:gd name="connsiteY3" fmla="*/ 489603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206716 w 11578856"/>
              <a:gd name="connsiteY4" fmla="*/ 606055 h 6187595"/>
              <a:gd name="connsiteX5" fmla="*/ 11355978 w 11578856"/>
              <a:gd name="connsiteY5" fmla="*/ 750860 h 6187595"/>
              <a:gd name="connsiteX6" fmla="*/ 11578856 w 11578856"/>
              <a:gd name="connsiteY6" fmla="*/ 1040146 h 6187595"/>
              <a:gd name="connsiteX7" fmla="*/ 11578856 w 11578856"/>
              <a:gd name="connsiteY7" fmla="*/ 6187595 h 6187595"/>
              <a:gd name="connsiteX8" fmla="*/ 11578856 w 11578856"/>
              <a:gd name="connsiteY8" fmla="*/ 6187595 h 6187595"/>
              <a:gd name="connsiteX9" fmla="*/ 1808222 w 11578856"/>
              <a:gd name="connsiteY9" fmla="*/ 6178886 h 6187595"/>
              <a:gd name="connsiteX10" fmla="*/ 1288868 w 11578856"/>
              <a:gd name="connsiteY10" fmla="*/ 6045672 h 6187595"/>
              <a:gd name="connsiteX11" fmla="*/ 687977 w 11578856"/>
              <a:gd name="connsiteY11" fmla="*/ 5993421 h 6187595"/>
              <a:gd name="connsiteX12" fmla="*/ 10633 w 11578856"/>
              <a:gd name="connsiteY12" fmla="*/ 5881095 h 6187595"/>
              <a:gd name="connsiteX13" fmla="*/ 0 w 11578856"/>
              <a:gd name="connsiteY13"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100391 w 11578856"/>
              <a:gd name="connsiteY4" fmla="*/ 446566 h 6187595"/>
              <a:gd name="connsiteX5" fmla="*/ 11355978 w 11578856"/>
              <a:gd name="connsiteY5" fmla="*/ 750860 h 6187595"/>
              <a:gd name="connsiteX6" fmla="*/ 11578856 w 11578856"/>
              <a:gd name="connsiteY6" fmla="*/ 1040146 h 6187595"/>
              <a:gd name="connsiteX7" fmla="*/ 11578856 w 11578856"/>
              <a:gd name="connsiteY7" fmla="*/ 6187595 h 6187595"/>
              <a:gd name="connsiteX8" fmla="*/ 11578856 w 11578856"/>
              <a:gd name="connsiteY8" fmla="*/ 6187595 h 6187595"/>
              <a:gd name="connsiteX9" fmla="*/ 1808222 w 11578856"/>
              <a:gd name="connsiteY9" fmla="*/ 6178886 h 6187595"/>
              <a:gd name="connsiteX10" fmla="*/ 1288868 w 11578856"/>
              <a:gd name="connsiteY10" fmla="*/ 6045672 h 6187595"/>
              <a:gd name="connsiteX11" fmla="*/ 687977 w 11578856"/>
              <a:gd name="connsiteY11" fmla="*/ 5993421 h 6187595"/>
              <a:gd name="connsiteX12" fmla="*/ 10633 w 11578856"/>
              <a:gd name="connsiteY12" fmla="*/ 5881095 h 6187595"/>
              <a:gd name="connsiteX13" fmla="*/ 0 w 11578856"/>
              <a:gd name="connsiteY13" fmla="*/ 10632 h 6187595"/>
              <a:gd name="connsiteX0" fmla="*/ 10329 w 11589185"/>
              <a:gd name="connsiteY0" fmla="*/ 10632 h 6187595"/>
              <a:gd name="connsiteX1" fmla="*/ 10208797 w 11589185"/>
              <a:gd name="connsiteY1" fmla="*/ 0 h 6187595"/>
              <a:gd name="connsiteX2" fmla="*/ 10606939 w 11589185"/>
              <a:gd name="connsiteY2" fmla="*/ 103590 h 6187595"/>
              <a:gd name="connsiteX3" fmla="*/ 10910727 w 11589185"/>
              <a:gd name="connsiteY3" fmla="*/ 351380 h 6187595"/>
              <a:gd name="connsiteX4" fmla="*/ 11110720 w 11589185"/>
              <a:gd name="connsiteY4" fmla="*/ 446566 h 6187595"/>
              <a:gd name="connsiteX5" fmla="*/ 11366307 w 11589185"/>
              <a:gd name="connsiteY5" fmla="*/ 750860 h 6187595"/>
              <a:gd name="connsiteX6" fmla="*/ 11589185 w 11589185"/>
              <a:gd name="connsiteY6" fmla="*/ 1040146 h 6187595"/>
              <a:gd name="connsiteX7" fmla="*/ 11589185 w 11589185"/>
              <a:gd name="connsiteY7" fmla="*/ 6187595 h 6187595"/>
              <a:gd name="connsiteX8" fmla="*/ 11589185 w 11589185"/>
              <a:gd name="connsiteY8" fmla="*/ 6187595 h 6187595"/>
              <a:gd name="connsiteX9" fmla="*/ 1818551 w 11589185"/>
              <a:gd name="connsiteY9" fmla="*/ 6178886 h 6187595"/>
              <a:gd name="connsiteX10" fmla="*/ 1299197 w 11589185"/>
              <a:gd name="connsiteY10" fmla="*/ 6045672 h 6187595"/>
              <a:gd name="connsiteX11" fmla="*/ 698306 w 11589185"/>
              <a:gd name="connsiteY11" fmla="*/ 5993421 h 6187595"/>
              <a:gd name="connsiteX12" fmla="*/ 490 w 11589185"/>
              <a:gd name="connsiteY12" fmla="*/ 5881095 h 6187595"/>
              <a:gd name="connsiteX13" fmla="*/ 10329 w 11589185"/>
              <a:gd name="connsiteY13" fmla="*/ 10632 h 618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89185" h="6187595">
                <a:moveTo>
                  <a:pt x="10329" y="10632"/>
                </a:moveTo>
                <a:lnTo>
                  <a:pt x="10208797" y="0"/>
                </a:lnTo>
                <a:lnTo>
                  <a:pt x="10606939" y="103590"/>
                </a:lnTo>
                <a:lnTo>
                  <a:pt x="10910727" y="351380"/>
                </a:lnTo>
                <a:lnTo>
                  <a:pt x="11110720" y="446566"/>
                </a:lnTo>
                <a:lnTo>
                  <a:pt x="11366307" y="750860"/>
                </a:lnTo>
                <a:lnTo>
                  <a:pt x="11589185" y="1040146"/>
                </a:lnTo>
                <a:lnTo>
                  <a:pt x="11589185" y="6187595"/>
                </a:lnTo>
                <a:lnTo>
                  <a:pt x="11589185" y="6187595"/>
                </a:lnTo>
                <a:lnTo>
                  <a:pt x="1818551" y="6178886"/>
                </a:lnTo>
                <a:lnTo>
                  <a:pt x="1299197" y="6045672"/>
                </a:lnTo>
                <a:lnTo>
                  <a:pt x="698306" y="5993421"/>
                </a:lnTo>
                <a:lnTo>
                  <a:pt x="490" y="5881095"/>
                </a:lnTo>
                <a:cubicBezTo>
                  <a:pt x="-3054" y="3924274"/>
                  <a:pt x="13873" y="1967453"/>
                  <a:pt x="10329" y="10632"/>
                </a:cubicBezTo>
                <a:close/>
              </a:path>
            </a:pathLst>
          </a:cu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aseline="-25000"/>
          </a:p>
        </p:txBody>
      </p:sp>
      <p:sp>
        <p:nvSpPr>
          <p:cNvPr id="2" name="Title 1">
            <a:extLst>
              <a:ext uri="{FF2B5EF4-FFF2-40B4-BE49-F238E27FC236}">
                <a16:creationId xmlns:a16="http://schemas.microsoft.com/office/drawing/2014/main" id="{6864C55C-8859-8DE7-F954-4743135D78BE}"/>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5A65149-DD97-3F8C-B2D8-E1E3DBC0D166}"/>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67A6A4EF-C639-4677-390B-5A2910799138}"/>
              </a:ext>
            </a:extLst>
          </p:cNvPr>
          <p:cNvSpPr>
            <a:spLocks noGrp="1"/>
          </p:cNvSpPr>
          <p:nvPr>
            <p:ph type="ftr" sz="quarter" idx="11"/>
          </p:nvPr>
        </p:nvSpPr>
        <p:spPr>
          <a:xfrm>
            <a:off x="3028950" y="6356351"/>
            <a:ext cx="3086100" cy="365125"/>
          </a:xfrm>
        </p:spPr>
        <p:txBody>
          <a:bodyPr/>
          <a:lstStyle/>
          <a:p>
            <a:pPr algn="ctr"/>
            <a:r>
              <a:rPr lang="en-US"/>
              <a:t>12/28/2023</a:t>
            </a:r>
          </a:p>
        </p:txBody>
      </p:sp>
      <p:sp>
        <p:nvSpPr>
          <p:cNvPr id="9" name="Slide Number Placeholder 5">
            <a:extLst>
              <a:ext uri="{FF2B5EF4-FFF2-40B4-BE49-F238E27FC236}">
                <a16:creationId xmlns:a16="http://schemas.microsoft.com/office/drawing/2014/main" id="{2B934901-6B46-6698-0B43-A3882C642D53}"/>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4" name="Graphic 3">
            <a:extLst>
              <a:ext uri="{FF2B5EF4-FFF2-40B4-BE49-F238E27FC236}">
                <a16:creationId xmlns:a16="http://schemas.microsoft.com/office/drawing/2014/main" id="{73A2CA00-8BC4-9C43-6469-9CB0B8A252D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2995699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3128C-3816-2CCE-E643-78BDC0436995}"/>
              </a:ext>
            </a:extLst>
          </p:cNvPr>
          <p:cNvSpPr>
            <a:spLocks noGrp="1"/>
          </p:cNvSpPr>
          <p:nvPr>
            <p:ph type="title"/>
          </p:nvPr>
        </p:nvSpPr>
        <p:spPr>
          <a:xfrm>
            <a:off x="938463" y="1709739"/>
            <a:ext cx="7572125" cy="2852737"/>
          </a:xfrm>
        </p:spPr>
        <p:txBody>
          <a:bodyPr anchor="b">
            <a:normAutofit/>
          </a:bodyPr>
          <a:lstStyle>
            <a:lvl1pPr>
              <a:defRPr sz="4400">
                <a:solidFill>
                  <a:schemeClr val="accent2">
                    <a:lumMod val="40000"/>
                    <a:lumOff val="6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B0C4F92C-1AF1-3FE1-08CA-ABCFF7E8757E}"/>
              </a:ext>
            </a:extLst>
          </p:cNvPr>
          <p:cNvSpPr>
            <a:spLocks noGrp="1"/>
          </p:cNvSpPr>
          <p:nvPr>
            <p:ph type="body" idx="1"/>
          </p:nvPr>
        </p:nvSpPr>
        <p:spPr>
          <a:xfrm>
            <a:off x="938462" y="4589464"/>
            <a:ext cx="7572125"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D27E0444-6B3E-C519-6BAC-3715332C9C8F}"/>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sp>
        <p:nvSpPr>
          <p:cNvPr id="5" name="Hexagon 2">
            <a:extLst>
              <a:ext uri="{FF2B5EF4-FFF2-40B4-BE49-F238E27FC236}">
                <a16:creationId xmlns:a16="http://schemas.microsoft.com/office/drawing/2014/main" id="{CF1A59FE-7398-D625-76B7-ED8E753E4BB7}"/>
              </a:ext>
            </a:extLst>
          </p:cNvPr>
          <p:cNvSpPr/>
          <p:nvPr userDrawn="1"/>
        </p:nvSpPr>
        <p:spPr>
          <a:xfrm>
            <a:off x="6346638" y="1"/>
            <a:ext cx="2435164" cy="341193"/>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0019" h="604956">
                <a:moveTo>
                  <a:pt x="230122" y="475647"/>
                </a:moveTo>
                <a:lnTo>
                  <a:pt x="0" y="1009"/>
                </a:lnTo>
                <a:lnTo>
                  <a:pt x="2460019" y="0"/>
                </a:lnTo>
                <a:lnTo>
                  <a:pt x="2327646" y="289179"/>
                </a:lnTo>
                <a:lnTo>
                  <a:pt x="1765839" y="484641"/>
                </a:lnTo>
                <a:lnTo>
                  <a:pt x="1277383" y="463168"/>
                </a:lnTo>
                <a:lnTo>
                  <a:pt x="830179" y="604956"/>
                </a:lnTo>
                <a:lnTo>
                  <a:pt x="560876" y="463170"/>
                </a:lnTo>
                <a:lnTo>
                  <a:pt x="230122" y="475647"/>
                </a:lnTo>
                <a:close/>
              </a:path>
            </a:pathLst>
          </a:cu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Hexagon 2">
            <a:extLst>
              <a:ext uri="{FF2B5EF4-FFF2-40B4-BE49-F238E27FC236}">
                <a16:creationId xmlns:a16="http://schemas.microsoft.com/office/drawing/2014/main" id="{217B5AD1-FB9E-2FCC-A534-C4D09075187F}"/>
              </a:ext>
            </a:extLst>
          </p:cNvPr>
          <p:cNvSpPr/>
          <p:nvPr userDrawn="1"/>
        </p:nvSpPr>
        <p:spPr>
          <a:xfrm flipH="1">
            <a:off x="6012723" y="-5977"/>
            <a:ext cx="2435163" cy="244549"/>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22306"/>
              <a:gd name="connsiteY0" fmla="*/ 466194 h 730889"/>
              <a:gd name="connsiteX1" fmla="*/ 0 w 2522306"/>
              <a:gd name="connsiteY1" fmla="*/ 0 h 730889"/>
              <a:gd name="connsiteX2" fmla="*/ 2507787 w 2522306"/>
              <a:gd name="connsiteY2" fmla="*/ 0 h 730889"/>
              <a:gd name="connsiteX3" fmla="*/ 2522306 w 2522306"/>
              <a:gd name="connsiteY3" fmla="*/ 730889 h 730889"/>
              <a:gd name="connsiteX4" fmla="*/ 1765839 w 2522306"/>
              <a:gd name="connsiteY4" fmla="*/ 475188 h 730889"/>
              <a:gd name="connsiteX5" fmla="*/ 830179 w 2522306"/>
              <a:gd name="connsiteY5" fmla="*/ 595503 h 730889"/>
              <a:gd name="connsiteX6" fmla="*/ 230122 w 2522306"/>
              <a:gd name="connsiteY6" fmla="*/ 466194 h 730889"/>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830179 w 2522306"/>
              <a:gd name="connsiteY5" fmla="*/ 595503 h 800041"/>
              <a:gd name="connsiteX6" fmla="*/ 230122 w 2522306"/>
              <a:gd name="connsiteY6" fmla="*/ 466194 h 800041"/>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230122 w 2522306"/>
              <a:gd name="connsiteY6" fmla="*/ 466194 h 800041"/>
              <a:gd name="connsiteX0" fmla="*/ 518880 w 2522306"/>
              <a:gd name="connsiteY0" fmla="*/ 333847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518880 w 2522306"/>
              <a:gd name="connsiteY6" fmla="*/ 333847 h 800041"/>
              <a:gd name="connsiteX0" fmla="*/ 1522 w 2004948"/>
              <a:gd name="connsiteY0" fmla="*/ 333847 h 800041"/>
              <a:gd name="connsiteX1" fmla="*/ 0 w 2004948"/>
              <a:gd name="connsiteY1" fmla="*/ 24063 h 800041"/>
              <a:gd name="connsiteX2" fmla="*/ 1990429 w 2004948"/>
              <a:gd name="connsiteY2" fmla="*/ 0 h 800041"/>
              <a:gd name="connsiteX3" fmla="*/ 2004948 w 2004948"/>
              <a:gd name="connsiteY3" fmla="*/ 730889 h 800041"/>
              <a:gd name="connsiteX4" fmla="*/ 1453018 w 2004948"/>
              <a:gd name="connsiteY4" fmla="*/ 800041 h 800041"/>
              <a:gd name="connsiteX5" fmla="*/ 745958 w 2004948"/>
              <a:gd name="connsiteY5" fmla="*/ 715818 h 800041"/>
              <a:gd name="connsiteX6" fmla="*/ 1522 w 2004948"/>
              <a:gd name="connsiteY6" fmla="*/ 333847 h 800041"/>
              <a:gd name="connsiteX0" fmla="*/ 8 w 2003434"/>
              <a:gd name="connsiteY0" fmla="*/ 337079 h 803273"/>
              <a:gd name="connsiteX1" fmla="*/ 25781 w 2003434"/>
              <a:gd name="connsiteY1" fmla="*/ 0 h 803273"/>
              <a:gd name="connsiteX2" fmla="*/ 1988915 w 2003434"/>
              <a:gd name="connsiteY2" fmla="*/ 3232 h 803273"/>
              <a:gd name="connsiteX3" fmla="*/ 2003434 w 2003434"/>
              <a:gd name="connsiteY3" fmla="*/ 734121 h 803273"/>
              <a:gd name="connsiteX4" fmla="*/ 1451504 w 2003434"/>
              <a:gd name="connsiteY4" fmla="*/ 803273 h 803273"/>
              <a:gd name="connsiteX5" fmla="*/ 744444 w 2003434"/>
              <a:gd name="connsiteY5" fmla="*/ 719050 h 803273"/>
              <a:gd name="connsiteX6" fmla="*/ 8 w 2003434"/>
              <a:gd name="connsiteY6" fmla="*/ 337079 h 803273"/>
              <a:gd name="connsiteX0" fmla="*/ 8 w 1989787"/>
              <a:gd name="connsiteY0" fmla="*/ 337079 h 803273"/>
              <a:gd name="connsiteX1" fmla="*/ 25781 w 1989787"/>
              <a:gd name="connsiteY1" fmla="*/ 0 h 803273"/>
              <a:gd name="connsiteX2" fmla="*/ 1988915 w 1989787"/>
              <a:gd name="connsiteY2" fmla="*/ 3232 h 803273"/>
              <a:gd name="connsiteX3" fmla="*/ 1989787 w 1989787"/>
              <a:gd name="connsiteY3" fmla="*/ 713650 h 803273"/>
              <a:gd name="connsiteX4" fmla="*/ 1451504 w 1989787"/>
              <a:gd name="connsiteY4" fmla="*/ 803273 h 803273"/>
              <a:gd name="connsiteX5" fmla="*/ 744444 w 1989787"/>
              <a:gd name="connsiteY5" fmla="*/ 719050 h 803273"/>
              <a:gd name="connsiteX6" fmla="*/ 8 w 1989787"/>
              <a:gd name="connsiteY6" fmla="*/ 337079 h 803273"/>
              <a:gd name="connsiteX0" fmla="*/ 204197 w 1964006"/>
              <a:gd name="connsiteY0" fmla="*/ 346996 h 803273"/>
              <a:gd name="connsiteX1" fmla="*/ 0 w 1964006"/>
              <a:gd name="connsiteY1" fmla="*/ 0 h 803273"/>
              <a:gd name="connsiteX2" fmla="*/ 1963134 w 1964006"/>
              <a:gd name="connsiteY2" fmla="*/ 3232 h 803273"/>
              <a:gd name="connsiteX3" fmla="*/ 1964006 w 1964006"/>
              <a:gd name="connsiteY3" fmla="*/ 713650 h 803273"/>
              <a:gd name="connsiteX4" fmla="*/ 1425723 w 1964006"/>
              <a:gd name="connsiteY4" fmla="*/ 803273 h 803273"/>
              <a:gd name="connsiteX5" fmla="*/ 718663 w 1964006"/>
              <a:gd name="connsiteY5" fmla="*/ 719050 h 803273"/>
              <a:gd name="connsiteX6" fmla="*/ 204197 w 1964006"/>
              <a:gd name="connsiteY6" fmla="*/ 346996 h 803273"/>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718663 w 1964006"/>
              <a:gd name="connsiteY5" fmla="*/ 719050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50368 w 1964006"/>
              <a:gd name="connsiteY6" fmla="*/ 535516 h 763606"/>
              <a:gd name="connsiteX7" fmla="*/ 204197 w 1964006"/>
              <a:gd name="connsiteY7"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93488 w 1964006"/>
              <a:gd name="connsiteY6" fmla="*/ 743772 h 763606"/>
              <a:gd name="connsiteX7" fmla="*/ 204197 w 1964006"/>
              <a:gd name="connsiteY7" fmla="*/ 346996 h 763606"/>
              <a:gd name="connsiteX0" fmla="*/ 204197 w 1963139"/>
              <a:gd name="connsiteY0" fmla="*/ 346996 h 979769"/>
              <a:gd name="connsiteX1" fmla="*/ 0 w 1963139"/>
              <a:gd name="connsiteY1" fmla="*/ 0 h 979769"/>
              <a:gd name="connsiteX2" fmla="*/ 1963134 w 1963139"/>
              <a:gd name="connsiteY2" fmla="*/ 3232 h 979769"/>
              <a:gd name="connsiteX3" fmla="*/ 1952117 w 1963139"/>
              <a:gd name="connsiteY3" fmla="*/ 979769 h 979769"/>
              <a:gd name="connsiteX4" fmla="*/ 1569455 w 1963139"/>
              <a:gd name="connsiteY4" fmla="*/ 763606 h 979769"/>
              <a:gd name="connsiteX5" fmla="*/ 1128297 w 1963139"/>
              <a:gd name="connsiteY5" fmla="*/ 689299 h 979769"/>
              <a:gd name="connsiteX6" fmla="*/ 793488 w 1963139"/>
              <a:gd name="connsiteY6" fmla="*/ 743772 h 979769"/>
              <a:gd name="connsiteX7" fmla="*/ 204197 w 1963139"/>
              <a:gd name="connsiteY7" fmla="*/ 346996 h 979769"/>
              <a:gd name="connsiteX0" fmla="*/ 204197 w 1982210"/>
              <a:gd name="connsiteY0" fmla="*/ 346996 h 992723"/>
              <a:gd name="connsiteX1" fmla="*/ 0 w 1982210"/>
              <a:gd name="connsiteY1" fmla="*/ 0 h 992723"/>
              <a:gd name="connsiteX2" fmla="*/ 1963134 w 1982210"/>
              <a:gd name="connsiteY2" fmla="*/ 3232 h 992723"/>
              <a:gd name="connsiteX3" fmla="*/ 1982210 w 1982210"/>
              <a:gd name="connsiteY3" fmla="*/ 992723 h 992723"/>
              <a:gd name="connsiteX4" fmla="*/ 1569455 w 1982210"/>
              <a:gd name="connsiteY4" fmla="*/ 763606 h 992723"/>
              <a:gd name="connsiteX5" fmla="*/ 1128297 w 1982210"/>
              <a:gd name="connsiteY5" fmla="*/ 689299 h 992723"/>
              <a:gd name="connsiteX6" fmla="*/ 793488 w 1982210"/>
              <a:gd name="connsiteY6" fmla="*/ 743772 h 992723"/>
              <a:gd name="connsiteX7" fmla="*/ 204197 w 1982210"/>
              <a:gd name="connsiteY7" fmla="*/ 346996 h 992723"/>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69455 w 1972179"/>
              <a:gd name="connsiteY4" fmla="*/ 763606 h 988405"/>
              <a:gd name="connsiteX5" fmla="*/ 1128297 w 1972179"/>
              <a:gd name="connsiteY5" fmla="*/ 689299 h 988405"/>
              <a:gd name="connsiteX6" fmla="*/ 793488 w 1972179"/>
              <a:gd name="connsiteY6" fmla="*/ 743772 h 988405"/>
              <a:gd name="connsiteX7" fmla="*/ 204197 w 1972179"/>
              <a:gd name="connsiteY7" fmla="*/ 346996 h 988405"/>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204197 w 1972179"/>
              <a:gd name="connsiteY7" fmla="*/ 346996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63134"/>
              <a:gd name="connsiteY0" fmla="*/ 359951 h 793832"/>
              <a:gd name="connsiteX1" fmla="*/ 0 w 1963134"/>
              <a:gd name="connsiteY1" fmla="*/ 0 h 793832"/>
              <a:gd name="connsiteX2" fmla="*/ 1963134 w 1963134"/>
              <a:gd name="connsiteY2" fmla="*/ 3232 h 793832"/>
              <a:gd name="connsiteX3" fmla="*/ 1850007 w 1963134"/>
              <a:gd name="connsiteY3" fmla="*/ 320208 h 793832"/>
              <a:gd name="connsiteX4" fmla="*/ 1549392 w 1963134"/>
              <a:gd name="connsiteY4" fmla="*/ 793832 h 793832"/>
              <a:gd name="connsiteX5" fmla="*/ 1128297 w 1963134"/>
              <a:gd name="connsiteY5" fmla="*/ 689299 h 793832"/>
              <a:gd name="connsiteX6" fmla="*/ 793488 w 1963134"/>
              <a:gd name="connsiteY6" fmla="*/ 743772 h 793832"/>
              <a:gd name="connsiteX7" fmla="*/ 118932 w 1963134"/>
              <a:gd name="connsiteY7" fmla="*/ 359951 h 793832"/>
              <a:gd name="connsiteX0" fmla="*/ 118932 w 1963137"/>
              <a:gd name="connsiteY0" fmla="*/ 359951 h 793832"/>
              <a:gd name="connsiteX1" fmla="*/ 0 w 1963137"/>
              <a:gd name="connsiteY1" fmla="*/ 0 h 793832"/>
              <a:gd name="connsiteX2" fmla="*/ 1963134 w 1963137"/>
              <a:gd name="connsiteY2" fmla="*/ 3232 h 793832"/>
              <a:gd name="connsiteX3" fmla="*/ 1850007 w 1963137"/>
              <a:gd name="connsiteY3" fmla="*/ 320208 h 793832"/>
              <a:gd name="connsiteX4" fmla="*/ 1549392 w 1963137"/>
              <a:gd name="connsiteY4" fmla="*/ 793832 h 793832"/>
              <a:gd name="connsiteX5" fmla="*/ 1128297 w 1963137"/>
              <a:gd name="connsiteY5" fmla="*/ 689299 h 793832"/>
              <a:gd name="connsiteX6" fmla="*/ 793488 w 1963137"/>
              <a:gd name="connsiteY6" fmla="*/ 743772 h 793832"/>
              <a:gd name="connsiteX7" fmla="*/ 118932 w 1963137"/>
              <a:gd name="connsiteY7" fmla="*/ 359951 h 793832"/>
              <a:gd name="connsiteX0" fmla="*/ 118932 w 1963137"/>
              <a:gd name="connsiteY0" fmla="*/ 359951 h 743771"/>
              <a:gd name="connsiteX1" fmla="*/ 0 w 1963137"/>
              <a:gd name="connsiteY1" fmla="*/ 0 h 743771"/>
              <a:gd name="connsiteX2" fmla="*/ 1963134 w 1963137"/>
              <a:gd name="connsiteY2" fmla="*/ 3232 h 743771"/>
              <a:gd name="connsiteX3" fmla="*/ 1850007 w 1963137"/>
              <a:gd name="connsiteY3" fmla="*/ 320208 h 743771"/>
              <a:gd name="connsiteX4" fmla="*/ 1549392 w 1963137"/>
              <a:gd name="connsiteY4" fmla="*/ 348368 h 743771"/>
              <a:gd name="connsiteX5" fmla="*/ 1128297 w 1963137"/>
              <a:gd name="connsiteY5" fmla="*/ 689299 h 743771"/>
              <a:gd name="connsiteX6" fmla="*/ 793488 w 1963137"/>
              <a:gd name="connsiteY6" fmla="*/ 743772 h 743771"/>
              <a:gd name="connsiteX7" fmla="*/ 118932 w 1963137"/>
              <a:gd name="connsiteY7" fmla="*/ 359951 h 743771"/>
              <a:gd name="connsiteX0" fmla="*/ 118932 w 1963137"/>
              <a:gd name="connsiteY0" fmla="*/ 359951 h 689298"/>
              <a:gd name="connsiteX1" fmla="*/ 0 w 1963137"/>
              <a:gd name="connsiteY1" fmla="*/ 0 h 689298"/>
              <a:gd name="connsiteX2" fmla="*/ 1963134 w 1963137"/>
              <a:gd name="connsiteY2" fmla="*/ 3232 h 689298"/>
              <a:gd name="connsiteX3" fmla="*/ 1850007 w 1963137"/>
              <a:gd name="connsiteY3" fmla="*/ 320208 h 689298"/>
              <a:gd name="connsiteX4" fmla="*/ 1549392 w 1963137"/>
              <a:gd name="connsiteY4" fmla="*/ 348368 h 689298"/>
              <a:gd name="connsiteX5" fmla="*/ 1128297 w 1963137"/>
              <a:gd name="connsiteY5" fmla="*/ 689299 h 689298"/>
              <a:gd name="connsiteX6" fmla="*/ 556331 w 1963137"/>
              <a:gd name="connsiteY6" fmla="*/ 310683 h 689298"/>
              <a:gd name="connsiteX7" fmla="*/ 118932 w 1963137"/>
              <a:gd name="connsiteY7" fmla="*/ 359951 h 689298"/>
              <a:gd name="connsiteX0" fmla="*/ 118932 w 1963137"/>
              <a:gd name="connsiteY0" fmla="*/ 359951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118932 w 1963137"/>
              <a:gd name="connsiteY7" fmla="*/ 359951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171675 w 1963137"/>
              <a:gd name="connsiteY0" fmla="*/ 163262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171675 w 1963137"/>
              <a:gd name="connsiteY7" fmla="*/ 163262 h 466570"/>
              <a:gd name="connsiteX0" fmla="*/ 171675 w 1963137"/>
              <a:gd name="connsiteY0" fmla="*/ 163262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60399 w 1963137"/>
              <a:gd name="connsiteY6" fmla="*/ 216875 h 466570"/>
              <a:gd name="connsiteX7" fmla="*/ 171675 w 1963137"/>
              <a:gd name="connsiteY7" fmla="*/ 163262 h 466570"/>
              <a:gd name="connsiteX0" fmla="*/ 171675 w 1963137"/>
              <a:gd name="connsiteY0" fmla="*/ 163262 h 348368"/>
              <a:gd name="connsiteX1" fmla="*/ 0 w 1963137"/>
              <a:gd name="connsiteY1" fmla="*/ 0 h 348368"/>
              <a:gd name="connsiteX2" fmla="*/ 1963134 w 1963137"/>
              <a:gd name="connsiteY2" fmla="*/ 3232 h 348368"/>
              <a:gd name="connsiteX3" fmla="*/ 1850007 w 1963137"/>
              <a:gd name="connsiteY3" fmla="*/ 320208 h 348368"/>
              <a:gd name="connsiteX4" fmla="*/ 1549392 w 1963137"/>
              <a:gd name="connsiteY4" fmla="*/ 348368 h 348368"/>
              <a:gd name="connsiteX5" fmla="*/ 1071487 w 1963137"/>
              <a:gd name="connsiteY5" fmla="*/ 232051 h 348368"/>
              <a:gd name="connsiteX6" fmla="*/ 560399 w 1963137"/>
              <a:gd name="connsiteY6" fmla="*/ 216875 h 348368"/>
              <a:gd name="connsiteX7" fmla="*/ 171675 w 1963137"/>
              <a:gd name="connsiteY7" fmla="*/ 163262 h 348368"/>
              <a:gd name="connsiteX0" fmla="*/ 171675 w 1963137"/>
              <a:gd name="connsiteY0" fmla="*/ 163262 h 348368"/>
              <a:gd name="connsiteX1" fmla="*/ 0 w 1963137"/>
              <a:gd name="connsiteY1" fmla="*/ 0 h 348368"/>
              <a:gd name="connsiteX2" fmla="*/ 1963134 w 1963137"/>
              <a:gd name="connsiteY2" fmla="*/ 3232 h 348368"/>
              <a:gd name="connsiteX3" fmla="*/ 1850007 w 1963137"/>
              <a:gd name="connsiteY3" fmla="*/ 320208 h 348368"/>
              <a:gd name="connsiteX4" fmla="*/ 1549392 w 1963137"/>
              <a:gd name="connsiteY4" fmla="*/ 348368 h 348368"/>
              <a:gd name="connsiteX5" fmla="*/ 1071487 w 1963137"/>
              <a:gd name="connsiteY5" fmla="*/ 232051 h 348368"/>
              <a:gd name="connsiteX6" fmla="*/ 560399 w 1963137"/>
              <a:gd name="connsiteY6" fmla="*/ 216875 h 348368"/>
              <a:gd name="connsiteX7" fmla="*/ 171675 w 1963137"/>
              <a:gd name="connsiteY7" fmla="*/ 163262 h 348368"/>
              <a:gd name="connsiteX0" fmla="*/ 171675 w 1963135"/>
              <a:gd name="connsiteY0" fmla="*/ 163262 h 348368"/>
              <a:gd name="connsiteX1" fmla="*/ 0 w 1963135"/>
              <a:gd name="connsiteY1" fmla="*/ 0 h 348368"/>
              <a:gd name="connsiteX2" fmla="*/ 1963134 w 1963135"/>
              <a:gd name="connsiteY2" fmla="*/ 3232 h 348368"/>
              <a:gd name="connsiteX3" fmla="*/ 1809323 w 1963135"/>
              <a:gd name="connsiteY3" fmla="*/ 261577 h 348368"/>
              <a:gd name="connsiteX4" fmla="*/ 1549392 w 1963135"/>
              <a:gd name="connsiteY4" fmla="*/ 348368 h 348368"/>
              <a:gd name="connsiteX5" fmla="*/ 1071487 w 1963135"/>
              <a:gd name="connsiteY5" fmla="*/ 232051 h 348368"/>
              <a:gd name="connsiteX6" fmla="*/ 560399 w 1963135"/>
              <a:gd name="connsiteY6" fmla="*/ 216875 h 348368"/>
              <a:gd name="connsiteX7" fmla="*/ 171675 w 1963135"/>
              <a:gd name="connsiteY7" fmla="*/ 163262 h 348368"/>
              <a:gd name="connsiteX0" fmla="*/ 171675 w 1963134"/>
              <a:gd name="connsiteY0" fmla="*/ 163262 h 348368"/>
              <a:gd name="connsiteX1" fmla="*/ 0 w 1963134"/>
              <a:gd name="connsiteY1" fmla="*/ 0 h 348368"/>
              <a:gd name="connsiteX2" fmla="*/ 1963134 w 1963134"/>
              <a:gd name="connsiteY2" fmla="*/ 3232 h 348368"/>
              <a:gd name="connsiteX3" fmla="*/ 1809323 w 1963134"/>
              <a:gd name="connsiteY3" fmla="*/ 261577 h 348368"/>
              <a:gd name="connsiteX4" fmla="*/ 1549392 w 1963134"/>
              <a:gd name="connsiteY4" fmla="*/ 348368 h 348368"/>
              <a:gd name="connsiteX5" fmla="*/ 1071487 w 1963134"/>
              <a:gd name="connsiteY5" fmla="*/ 232051 h 348368"/>
              <a:gd name="connsiteX6" fmla="*/ 560399 w 1963134"/>
              <a:gd name="connsiteY6" fmla="*/ 216875 h 348368"/>
              <a:gd name="connsiteX7" fmla="*/ 171675 w 1963134"/>
              <a:gd name="connsiteY7" fmla="*/ 163262 h 348368"/>
              <a:gd name="connsiteX0" fmla="*/ 171675 w 1963134"/>
              <a:gd name="connsiteY0" fmla="*/ 163262 h 348368"/>
              <a:gd name="connsiteX1" fmla="*/ 0 w 1963134"/>
              <a:gd name="connsiteY1" fmla="*/ 0 h 348368"/>
              <a:gd name="connsiteX2" fmla="*/ 1963134 w 1963134"/>
              <a:gd name="connsiteY2" fmla="*/ 3232 h 348368"/>
              <a:gd name="connsiteX3" fmla="*/ 1809323 w 1963134"/>
              <a:gd name="connsiteY3" fmla="*/ 261577 h 348368"/>
              <a:gd name="connsiteX4" fmla="*/ 1549392 w 1963134"/>
              <a:gd name="connsiteY4" fmla="*/ 348368 h 348368"/>
              <a:gd name="connsiteX5" fmla="*/ 1071487 w 1963134"/>
              <a:gd name="connsiteY5" fmla="*/ 232051 h 348368"/>
              <a:gd name="connsiteX6" fmla="*/ 560399 w 1963134"/>
              <a:gd name="connsiteY6" fmla="*/ 216875 h 348368"/>
              <a:gd name="connsiteX7" fmla="*/ 171675 w 1963134"/>
              <a:gd name="connsiteY7" fmla="*/ 163262 h 348368"/>
              <a:gd name="connsiteX0" fmla="*/ 171675 w 1963134"/>
              <a:gd name="connsiteY0" fmla="*/ 163262 h 301464"/>
              <a:gd name="connsiteX1" fmla="*/ 0 w 1963134"/>
              <a:gd name="connsiteY1" fmla="*/ 0 h 301464"/>
              <a:gd name="connsiteX2" fmla="*/ 1963134 w 1963134"/>
              <a:gd name="connsiteY2" fmla="*/ 3232 h 301464"/>
              <a:gd name="connsiteX3" fmla="*/ 1809323 w 1963134"/>
              <a:gd name="connsiteY3" fmla="*/ 261577 h 301464"/>
              <a:gd name="connsiteX4" fmla="*/ 1557529 w 1963134"/>
              <a:gd name="connsiteY4" fmla="*/ 301464 h 301464"/>
              <a:gd name="connsiteX5" fmla="*/ 1071487 w 1963134"/>
              <a:gd name="connsiteY5" fmla="*/ 232051 h 301464"/>
              <a:gd name="connsiteX6" fmla="*/ 560399 w 1963134"/>
              <a:gd name="connsiteY6" fmla="*/ 216875 h 301464"/>
              <a:gd name="connsiteX7" fmla="*/ 171675 w 1963134"/>
              <a:gd name="connsiteY7" fmla="*/ 163262 h 301464"/>
              <a:gd name="connsiteX0" fmla="*/ 181894 w 1963134"/>
              <a:gd name="connsiteY0" fmla="*/ 241798 h 301464"/>
              <a:gd name="connsiteX1" fmla="*/ 0 w 1963134"/>
              <a:gd name="connsiteY1" fmla="*/ 0 h 301464"/>
              <a:gd name="connsiteX2" fmla="*/ 1963134 w 1963134"/>
              <a:gd name="connsiteY2" fmla="*/ 3232 h 301464"/>
              <a:gd name="connsiteX3" fmla="*/ 1809323 w 1963134"/>
              <a:gd name="connsiteY3" fmla="*/ 261577 h 301464"/>
              <a:gd name="connsiteX4" fmla="*/ 1557529 w 1963134"/>
              <a:gd name="connsiteY4" fmla="*/ 301464 h 301464"/>
              <a:gd name="connsiteX5" fmla="*/ 1071487 w 1963134"/>
              <a:gd name="connsiteY5" fmla="*/ 232051 h 301464"/>
              <a:gd name="connsiteX6" fmla="*/ 560399 w 1963134"/>
              <a:gd name="connsiteY6" fmla="*/ 216875 h 301464"/>
              <a:gd name="connsiteX7" fmla="*/ 181894 w 1963134"/>
              <a:gd name="connsiteY7" fmla="*/ 241798 h 301464"/>
              <a:gd name="connsiteX0" fmla="*/ 352197 w 2133437"/>
              <a:gd name="connsiteY0" fmla="*/ 241798 h 301464"/>
              <a:gd name="connsiteX1" fmla="*/ 0 w 2133437"/>
              <a:gd name="connsiteY1" fmla="*/ 0 h 301464"/>
              <a:gd name="connsiteX2" fmla="*/ 2133437 w 2133437"/>
              <a:gd name="connsiteY2" fmla="*/ 3232 h 301464"/>
              <a:gd name="connsiteX3" fmla="*/ 1979626 w 2133437"/>
              <a:gd name="connsiteY3" fmla="*/ 261577 h 301464"/>
              <a:gd name="connsiteX4" fmla="*/ 1727832 w 2133437"/>
              <a:gd name="connsiteY4" fmla="*/ 301464 h 301464"/>
              <a:gd name="connsiteX5" fmla="*/ 1241790 w 2133437"/>
              <a:gd name="connsiteY5" fmla="*/ 232051 h 301464"/>
              <a:gd name="connsiteX6" fmla="*/ 730702 w 2133437"/>
              <a:gd name="connsiteY6" fmla="*/ 216875 h 301464"/>
              <a:gd name="connsiteX7" fmla="*/ 352197 w 2133437"/>
              <a:gd name="connsiteY7" fmla="*/ 241798 h 301464"/>
              <a:gd name="connsiteX0" fmla="*/ 352197 w 2133437"/>
              <a:gd name="connsiteY0" fmla="*/ 241798 h 301464"/>
              <a:gd name="connsiteX1" fmla="*/ 0 w 2133437"/>
              <a:gd name="connsiteY1" fmla="*/ 0 h 301464"/>
              <a:gd name="connsiteX2" fmla="*/ 2133437 w 2133437"/>
              <a:gd name="connsiteY2" fmla="*/ 3232 h 301464"/>
              <a:gd name="connsiteX3" fmla="*/ 1979626 w 2133437"/>
              <a:gd name="connsiteY3" fmla="*/ 261577 h 301464"/>
              <a:gd name="connsiteX4" fmla="*/ 1727832 w 2133437"/>
              <a:gd name="connsiteY4" fmla="*/ 301464 h 301464"/>
              <a:gd name="connsiteX5" fmla="*/ 1241790 w 2133437"/>
              <a:gd name="connsiteY5" fmla="*/ 232051 h 301464"/>
              <a:gd name="connsiteX6" fmla="*/ 730702 w 2133437"/>
              <a:gd name="connsiteY6" fmla="*/ 216875 h 301464"/>
              <a:gd name="connsiteX7" fmla="*/ 352197 w 2133437"/>
              <a:gd name="connsiteY7" fmla="*/ 241798 h 301464"/>
              <a:gd name="connsiteX0" fmla="*/ 352197 w 2133437"/>
              <a:gd name="connsiteY0" fmla="*/ 241798 h 311282"/>
              <a:gd name="connsiteX1" fmla="*/ 0 w 2133437"/>
              <a:gd name="connsiteY1" fmla="*/ 0 h 311282"/>
              <a:gd name="connsiteX2" fmla="*/ 2133437 w 2133437"/>
              <a:gd name="connsiteY2" fmla="*/ 3232 h 311282"/>
              <a:gd name="connsiteX3" fmla="*/ 1979626 w 2133437"/>
              <a:gd name="connsiteY3" fmla="*/ 261577 h 311282"/>
              <a:gd name="connsiteX4" fmla="*/ 1489408 w 2133437"/>
              <a:gd name="connsiteY4" fmla="*/ 311282 h 311282"/>
              <a:gd name="connsiteX5" fmla="*/ 1241790 w 2133437"/>
              <a:gd name="connsiteY5" fmla="*/ 232051 h 311282"/>
              <a:gd name="connsiteX6" fmla="*/ 730702 w 2133437"/>
              <a:gd name="connsiteY6" fmla="*/ 216875 h 311282"/>
              <a:gd name="connsiteX7" fmla="*/ 352197 w 2133437"/>
              <a:gd name="connsiteY7" fmla="*/ 241798 h 311282"/>
              <a:gd name="connsiteX0" fmla="*/ 352197 w 2133437"/>
              <a:gd name="connsiteY0" fmla="*/ 241798 h 311282"/>
              <a:gd name="connsiteX1" fmla="*/ 0 w 2133437"/>
              <a:gd name="connsiteY1" fmla="*/ 0 h 311282"/>
              <a:gd name="connsiteX2" fmla="*/ 2133437 w 2133437"/>
              <a:gd name="connsiteY2" fmla="*/ 3232 h 311282"/>
              <a:gd name="connsiteX3" fmla="*/ 1894474 w 2133437"/>
              <a:gd name="connsiteY3" fmla="*/ 192857 h 311282"/>
              <a:gd name="connsiteX4" fmla="*/ 1489408 w 2133437"/>
              <a:gd name="connsiteY4" fmla="*/ 311282 h 311282"/>
              <a:gd name="connsiteX5" fmla="*/ 1241790 w 2133437"/>
              <a:gd name="connsiteY5" fmla="*/ 232051 h 311282"/>
              <a:gd name="connsiteX6" fmla="*/ 730702 w 2133437"/>
              <a:gd name="connsiteY6" fmla="*/ 216875 h 311282"/>
              <a:gd name="connsiteX7" fmla="*/ 352197 w 2133437"/>
              <a:gd name="connsiteY7" fmla="*/ 241798 h 31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3437" h="311282">
                <a:moveTo>
                  <a:pt x="352197" y="241798"/>
                </a:moveTo>
                <a:cubicBezTo>
                  <a:pt x="228656" y="209299"/>
                  <a:pt x="61816" y="83625"/>
                  <a:pt x="0" y="0"/>
                </a:cubicBezTo>
                <a:lnTo>
                  <a:pt x="2133437" y="3232"/>
                </a:lnTo>
                <a:cubicBezTo>
                  <a:pt x="2076771" y="111053"/>
                  <a:pt x="1983541" y="101299"/>
                  <a:pt x="1894474" y="192857"/>
                </a:cubicBezTo>
                <a:lnTo>
                  <a:pt x="1489408" y="311282"/>
                </a:lnTo>
                <a:lnTo>
                  <a:pt x="1241790" y="232051"/>
                </a:lnTo>
                <a:cubicBezTo>
                  <a:pt x="1114823" y="226992"/>
                  <a:pt x="868657" y="318335"/>
                  <a:pt x="730702" y="216875"/>
                </a:cubicBezTo>
                <a:cubicBezTo>
                  <a:pt x="616044" y="212675"/>
                  <a:pt x="466855" y="283121"/>
                  <a:pt x="352197" y="241798"/>
                </a:cubicBez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9" name="Graphic 8">
            <a:extLst>
              <a:ext uri="{FF2B5EF4-FFF2-40B4-BE49-F238E27FC236}">
                <a16:creationId xmlns:a16="http://schemas.microsoft.com/office/drawing/2014/main" id="{9AF6F5B0-4540-A890-9843-DC2AE55790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081" y="6365059"/>
            <a:ext cx="2743101" cy="316522"/>
          </a:xfrm>
          <a:prstGeom prst="rect">
            <a:avLst/>
          </a:prstGeom>
        </p:spPr>
      </p:pic>
    </p:spTree>
    <p:extLst>
      <p:ext uri="{BB962C8B-B14F-4D97-AF65-F5344CB8AC3E}">
        <p14:creationId xmlns:p14="http://schemas.microsoft.com/office/powerpoint/2010/main" val="4106683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2"/>
        </a:solidFill>
        <a:effectLst/>
      </p:bgPr>
    </p:bg>
    <p:spTree>
      <p:nvGrpSpPr>
        <p:cNvPr id="1" name=""/>
        <p:cNvGrpSpPr/>
        <p:nvPr/>
      </p:nvGrpSpPr>
      <p:grpSpPr>
        <a:xfrm>
          <a:off x="0" y="0"/>
          <a:ext cx="0" cy="0"/>
          <a:chOff x="0" y="0"/>
          <a:chExt cx="0" cy="0"/>
        </a:xfrm>
      </p:grpSpPr>
      <p:sp>
        <p:nvSpPr>
          <p:cNvPr id="5" name="Rectangle: Single Corner Snipped 7">
            <a:extLst>
              <a:ext uri="{FF2B5EF4-FFF2-40B4-BE49-F238E27FC236}">
                <a16:creationId xmlns:a16="http://schemas.microsoft.com/office/drawing/2014/main" id="{8350047E-7EA6-65C1-D1F4-EF77FBCAF0BF}"/>
              </a:ext>
            </a:extLst>
          </p:cNvPr>
          <p:cNvSpPr>
            <a:spLocks noGrp="1" noRot="1" noMove="1" noResize="1" noEditPoints="1" noAdjustHandles="1" noChangeArrowheads="1" noChangeShapeType="1"/>
          </p:cNvSpPr>
          <p:nvPr userDrawn="1"/>
        </p:nvSpPr>
        <p:spPr>
          <a:xfrm>
            <a:off x="0" y="-16041"/>
            <a:ext cx="8867274" cy="6914148"/>
          </a:xfrm>
          <a:custGeom>
            <a:avLst/>
            <a:gdLst>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6858000 h 6858000"/>
              <a:gd name="connsiteX4" fmla="*/ 0 w 4584032"/>
              <a:gd name="connsiteY4" fmla="*/ 6858000 h 6858000"/>
              <a:gd name="connsiteX5" fmla="*/ 0 w 4584032"/>
              <a:gd name="connsiteY5"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6858000 h 6858000"/>
              <a:gd name="connsiteX5" fmla="*/ 0 w 4584032"/>
              <a:gd name="connsiteY5" fmla="*/ 6858000 h 6858000"/>
              <a:gd name="connsiteX6" fmla="*/ 0 w 4584032"/>
              <a:gd name="connsiteY6"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84032 w 4584032"/>
              <a:gd name="connsiteY5" fmla="*/ 6858000 h 6858000"/>
              <a:gd name="connsiteX6" fmla="*/ 0 w 4584032"/>
              <a:gd name="connsiteY6" fmla="*/ 6858000 h 6858000"/>
              <a:gd name="connsiteX7" fmla="*/ 0 w 4584032"/>
              <a:gd name="connsiteY7"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47937 w 4584032"/>
              <a:gd name="connsiteY5" fmla="*/ 5565412 h 6858000"/>
              <a:gd name="connsiteX6" fmla="*/ 4584032 w 4584032"/>
              <a:gd name="connsiteY6" fmla="*/ 6858000 h 6858000"/>
              <a:gd name="connsiteX7" fmla="*/ 0 w 4584032"/>
              <a:gd name="connsiteY7" fmla="*/ 6858000 h 6858000"/>
              <a:gd name="connsiteX8" fmla="*/ 0 w 4584032"/>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584032 w 4692316"/>
              <a:gd name="connsiteY3" fmla="*/ 14385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307306 w 4692316"/>
              <a:gd name="connsiteY2" fmla="*/ 860274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788569"/>
              <a:gd name="connsiteY0" fmla="*/ 0 h 6858000"/>
              <a:gd name="connsiteX1" fmla="*/ 3820011 w 4788569"/>
              <a:gd name="connsiteY1" fmla="*/ 0 h 6858000"/>
              <a:gd name="connsiteX2" fmla="*/ 4307306 w 4788569"/>
              <a:gd name="connsiteY2" fmla="*/ 860274 h 6858000"/>
              <a:gd name="connsiteX3" fmla="*/ 4451685 w 4788569"/>
              <a:gd name="connsiteY3" fmla="*/ 2352981 h 6858000"/>
              <a:gd name="connsiteX4" fmla="*/ 4788569 w 4788569"/>
              <a:gd name="connsiteY4" fmla="*/ 4001307 h 6858000"/>
              <a:gd name="connsiteX5" fmla="*/ 4692316 w 4788569"/>
              <a:gd name="connsiteY5" fmla="*/ 5697759 h 6858000"/>
              <a:gd name="connsiteX6" fmla="*/ 4584032 w 4788569"/>
              <a:gd name="connsiteY6" fmla="*/ 6858000 h 6858000"/>
              <a:gd name="connsiteX7" fmla="*/ 0 w 4788569"/>
              <a:gd name="connsiteY7" fmla="*/ 6858000 h 6858000"/>
              <a:gd name="connsiteX8" fmla="*/ 0 w 4788569"/>
              <a:gd name="connsiteY8" fmla="*/ 0 h 6858000"/>
              <a:gd name="connsiteX0" fmla="*/ 0 w 4812632"/>
              <a:gd name="connsiteY0" fmla="*/ 0 h 6858000"/>
              <a:gd name="connsiteX1" fmla="*/ 3820011 w 4812632"/>
              <a:gd name="connsiteY1" fmla="*/ 0 h 6858000"/>
              <a:gd name="connsiteX2" fmla="*/ 4307306 w 4812632"/>
              <a:gd name="connsiteY2" fmla="*/ 860274 h 6858000"/>
              <a:gd name="connsiteX3" fmla="*/ 4451685 w 4812632"/>
              <a:gd name="connsiteY3" fmla="*/ 2352981 h 6858000"/>
              <a:gd name="connsiteX4" fmla="*/ 4788569 w 4812632"/>
              <a:gd name="connsiteY4" fmla="*/ 4001307 h 6858000"/>
              <a:gd name="connsiteX5" fmla="*/ 4812632 w 4812632"/>
              <a:gd name="connsiteY5" fmla="*/ 5697759 h 6858000"/>
              <a:gd name="connsiteX6" fmla="*/ 4584032 w 4812632"/>
              <a:gd name="connsiteY6" fmla="*/ 6858000 h 6858000"/>
              <a:gd name="connsiteX7" fmla="*/ 0 w 4812632"/>
              <a:gd name="connsiteY7" fmla="*/ 6858000 h 6858000"/>
              <a:gd name="connsiteX8" fmla="*/ 0 w 4812632"/>
              <a:gd name="connsiteY8" fmla="*/ 0 h 6858000"/>
              <a:gd name="connsiteX0" fmla="*/ 0 w 5005137"/>
              <a:gd name="connsiteY0" fmla="*/ 0 h 6858000"/>
              <a:gd name="connsiteX1" fmla="*/ 3820011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054643 w 5005137"/>
              <a:gd name="connsiteY2" fmla="*/ 788085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4969043"/>
              <a:gd name="connsiteY0" fmla="*/ 0 h 6858000"/>
              <a:gd name="connsiteX1" fmla="*/ 3567348 w 4969043"/>
              <a:gd name="connsiteY1" fmla="*/ 0 h 6858000"/>
              <a:gd name="connsiteX2" fmla="*/ 4054643 w 4969043"/>
              <a:gd name="connsiteY2" fmla="*/ 788085 h 6858000"/>
              <a:gd name="connsiteX3" fmla="*/ 4451685 w 4969043"/>
              <a:gd name="connsiteY3" fmla="*/ 2352981 h 6858000"/>
              <a:gd name="connsiteX4" fmla="*/ 4969043 w 4969043"/>
              <a:gd name="connsiteY4" fmla="*/ 3508013 h 6858000"/>
              <a:gd name="connsiteX5" fmla="*/ 4812632 w 4969043"/>
              <a:gd name="connsiteY5" fmla="*/ 5697759 h 6858000"/>
              <a:gd name="connsiteX6" fmla="*/ 4584032 w 4969043"/>
              <a:gd name="connsiteY6" fmla="*/ 6858000 h 6858000"/>
              <a:gd name="connsiteX7" fmla="*/ 0 w 4969043"/>
              <a:gd name="connsiteY7" fmla="*/ 6858000 h 6858000"/>
              <a:gd name="connsiteX8" fmla="*/ 0 w 4969043"/>
              <a:gd name="connsiteY8" fmla="*/ 0 h 6858000"/>
              <a:gd name="connsiteX0" fmla="*/ 0 w 4981074"/>
              <a:gd name="connsiteY0" fmla="*/ 0 h 6858000"/>
              <a:gd name="connsiteX1" fmla="*/ 3567348 w 4981074"/>
              <a:gd name="connsiteY1" fmla="*/ 0 h 6858000"/>
              <a:gd name="connsiteX2" fmla="*/ 4054643 w 4981074"/>
              <a:gd name="connsiteY2" fmla="*/ 788085 h 6858000"/>
              <a:gd name="connsiteX3" fmla="*/ 4451685 w 4981074"/>
              <a:gd name="connsiteY3" fmla="*/ 2352981 h 6858000"/>
              <a:gd name="connsiteX4" fmla="*/ 4969043 w 4981074"/>
              <a:gd name="connsiteY4" fmla="*/ 3508013 h 6858000"/>
              <a:gd name="connsiteX5" fmla="*/ 4981074 w 4981074"/>
              <a:gd name="connsiteY5" fmla="*/ 5421033 h 6858000"/>
              <a:gd name="connsiteX6" fmla="*/ 4584032 w 4981074"/>
              <a:gd name="connsiteY6" fmla="*/ 6858000 h 6858000"/>
              <a:gd name="connsiteX7" fmla="*/ 0 w 4981074"/>
              <a:gd name="connsiteY7" fmla="*/ 6858000 h 6858000"/>
              <a:gd name="connsiteX8" fmla="*/ 0 w 4981074"/>
              <a:gd name="connsiteY8" fmla="*/ 0 h 6858000"/>
              <a:gd name="connsiteX0" fmla="*/ 0 w 5281902"/>
              <a:gd name="connsiteY0" fmla="*/ 0 h 6858000"/>
              <a:gd name="connsiteX1" fmla="*/ 3567348 w 5281902"/>
              <a:gd name="connsiteY1" fmla="*/ 0 h 6858000"/>
              <a:gd name="connsiteX2" fmla="*/ 4054643 w 5281902"/>
              <a:gd name="connsiteY2" fmla="*/ 788085 h 6858000"/>
              <a:gd name="connsiteX3" fmla="*/ 4451685 w 5281902"/>
              <a:gd name="connsiteY3" fmla="*/ 2352981 h 6858000"/>
              <a:gd name="connsiteX4" fmla="*/ 5281864 w 5281902"/>
              <a:gd name="connsiteY4" fmla="*/ 3640360 h 6858000"/>
              <a:gd name="connsiteX5" fmla="*/ 4981074 w 5281902"/>
              <a:gd name="connsiteY5" fmla="*/ 5421033 h 6858000"/>
              <a:gd name="connsiteX6" fmla="*/ 4584032 w 5281902"/>
              <a:gd name="connsiteY6" fmla="*/ 6858000 h 6858000"/>
              <a:gd name="connsiteX7" fmla="*/ 0 w 5281902"/>
              <a:gd name="connsiteY7" fmla="*/ 6858000 h 6858000"/>
              <a:gd name="connsiteX8" fmla="*/ 0 w 5281902"/>
              <a:gd name="connsiteY8" fmla="*/ 0 h 6858000"/>
              <a:gd name="connsiteX0" fmla="*/ 0 w 5282446"/>
              <a:gd name="connsiteY0" fmla="*/ 0 h 6858000"/>
              <a:gd name="connsiteX1" fmla="*/ 3567348 w 5282446"/>
              <a:gd name="connsiteY1" fmla="*/ 0 h 6858000"/>
              <a:gd name="connsiteX2" fmla="*/ 4054643 w 5282446"/>
              <a:gd name="connsiteY2" fmla="*/ 788085 h 6858000"/>
              <a:gd name="connsiteX3" fmla="*/ 4451685 w 5282446"/>
              <a:gd name="connsiteY3" fmla="*/ 2352981 h 6858000"/>
              <a:gd name="connsiteX4" fmla="*/ 5281864 w 5282446"/>
              <a:gd name="connsiteY4" fmla="*/ 3640360 h 6858000"/>
              <a:gd name="connsiteX5" fmla="*/ 4981074 w 5282446"/>
              <a:gd name="connsiteY5" fmla="*/ 5421033 h 6858000"/>
              <a:gd name="connsiteX6" fmla="*/ 4584032 w 5282446"/>
              <a:gd name="connsiteY6" fmla="*/ 6858000 h 6858000"/>
              <a:gd name="connsiteX7" fmla="*/ 0 w 5282446"/>
              <a:gd name="connsiteY7" fmla="*/ 6858000 h 6858000"/>
              <a:gd name="connsiteX8" fmla="*/ 0 w 5282446"/>
              <a:gd name="connsiteY8" fmla="*/ 0 h 6858000"/>
              <a:gd name="connsiteX0" fmla="*/ 0 w 5283215"/>
              <a:gd name="connsiteY0" fmla="*/ 0 h 6858000"/>
              <a:gd name="connsiteX1" fmla="*/ 3567348 w 5283215"/>
              <a:gd name="connsiteY1" fmla="*/ 0 h 6858000"/>
              <a:gd name="connsiteX2" fmla="*/ 4054643 w 5283215"/>
              <a:gd name="connsiteY2" fmla="*/ 788085 h 6858000"/>
              <a:gd name="connsiteX3" fmla="*/ 4451685 w 5283215"/>
              <a:gd name="connsiteY3" fmla="*/ 2352981 h 6858000"/>
              <a:gd name="connsiteX4" fmla="*/ 5281864 w 5283215"/>
              <a:gd name="connsiteY4" fmla="*/ 3640360 h 6858000"/>
              <a:gd name="connsiteX5" fmla="*/ 4981074 w 5283215"/>
              <a:gd name="connsiteY5" fmla="*/ 5421033 h 6858000"/>
              <a:gd name="connsiteX6" fmla="*/ 4584032 w 5283215"/>
              <a:gd name="connsiteY6" fmla="*/ 6858000 h 6858000"/>
              <a:gd name="connsiteX7" fmla="*/ 0 w 5283215"/>
              <a:gd name="connsiteY7" fmla="*/ 6858000 h 6858000"/>
              <a:gd name="connsiteX8" fmla="*/ 0 w 5283215"/>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704347 w 5281864"/>
              <a:gd name="connsiteY6" fmla="*/ 6845969 h 6858000"/>
              <a:gd name="connsiteX7" fmla="*/ 0 w 5281864"/>
              <a:gd name="connsiteY7" fmla="*/ 6858000 h 6858000"/>
              <a:gd name="connsiteX8" fmla="*/ 0 w 5281864"/>
              <a:gd name="connsiteY8" fmla="*/ 0 h 6858000"/>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981074 w 5281864"/>
              <a:gd name="connsiteY5" fmla="*/ 5421033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5041231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836694 w 5281864"/>
              <a:gd name="connsiteY5" fmla="*/ 5866201 h 6870032"/>
              <a:gd name="connsiteX6" fmla="*/ 5041231 w 5281864"/>
              <a:gd name="connsiteY6" fmla="*/ 6870032 h 6870032"/>
              <a:gd name="connsiteX7" fmla="*/ 0 w 5281864"/>
              <a:gd name="connsiteY7" fmla="*/ 6858000 h 6870032"/>
              <a:gd name="connsiteX8" fmla="*/ 0 w 5281864"/>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451685 w 5041231"/>
              <a:gd name="connsiteY3" fmla="*/ 2352981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343401 w 5041231"/>
              <a:gd name="connsiteY3" fmla="*/ 2340949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24063 w 5065294"/>
              <a:gd name="connsiteY0" fmla="*/ 0 h 6882063"/>
              <a:gd name="connsiteX1" fmla="*/ 3591411 w 5065294"/>
              <a:gd name="connsiteY1" fmla="*/ 0 h 6882063"/>
              <a:gd name="connsiteX2" fmla="*/ 4078706 w 5065294"/>
              <a:gd name="connsiteY2" fmla="*/ 788085 h 6882063"/>
              <a:gd name="connsiteX3" fmla="*/ 4367464 w 5065294"/>
              <a:gd name="connsiteY3" fmla="*/ 2340949 h 6882063"/>
              <a:gd name="connsiteX4" fmla="*/ 4788569 w 5065294"/>
              <a:gd name="connsiteY4" fmla="*/ 3760676 h 6882063"/>
              <a:gd name="connsiteX5" fmla="*/ 4860757 w 5065294"/>
              <a:gd name="connsiteY5" fmla="*/ 5866201 h 6882063"/>
              <a:gd name="connsiteX6" fmla="*/ 5065294 w 5065294"/>
              <a:gd name="connsiteY6" fmla="*/ 6870032 h 6882063"/>
              <a:gd name="connsiteX7" fmla="*/ 0 w 5065294"/>
              <a:gd name="connsiteY7" fmla="*/ 6882063 h 6882063"/>
              <a:gd name="connsiteX8" fmla="*/ 24063 w 5065294"/>
              <a:gd name="connsiteY8" fmla="*/ 0 h 6882063"/>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252663 w 5317957"/>
              <a:gd name="connsiteY7" fmla="*/ 6894095 h 6894095"/>
              <a:gd name="connsiteX8" fmla="*/ 0 w 5317957"/>
              <a:gd name="connsiteY8" fmla="*/ 0 h 6894095"/>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0 w 5317957"/>
              <a:gd name="connsiteY7" fmla="*/ 6894095 h 6894095"/>
              <a:gd name="connsiteX8" fmla="*/ 0 w 5317957"/>
              <a:gd name="connsiteY8" fmla="*/ 0 h 6894095"/>
              <a:gd name="connsiteX0" fmla="*/ 10583103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10583103 w 15901060"/>
              <a:gd name="connsiteY8" fmla="*/ 0 h 6882064"/>
              <a:gd name="connsiteX0" fmla="*/ 0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0 w 15901060"/>
              <a:gd name="connsiteY8" fmla="*/ 0 h 6882064"/>
              <a:gd name="connsiteX0" fmla="*/ 0 w 15901060"/>
              <a:gd name="connsiteY0" fmla="*/ 0 h 6894095"/>
              <a:gd name="connsiteX1" fmla="*/ 14427177 w 15901060"/>
              <a:gd name="connsiteY1" fmla="*/ 12032 h 6894095"/>
              <a:gd name="connsiteX2" fmla="*/ 14914472 w 15901060"/>
              <a:gd name="connsiteY2" fmla="*/ 800117 h 6894095"/>
              <a:gd name="connsiteX3" fmla="*/ 15203230 w 15901060"/>
              <a:gd name="connsiteY3" fmla="*/ 2352981 h 6894095"/>
              <a:gd name="connsiteX4" fmla="*/ 15624335 w 15901060"/>
              <a:gd name="connsiteY4" fmla="*/ 3772708 h 6894095"/>
              <a:gd name="connsiteX5" fmla="*/ 15696523 w 15901060"/>
              <a:gd name="connsiteY5" fmla="*/ 5878233 h 6894095"/>
              <a:gd name="connsiteX6" fmla="*/ 15901060 w 15901060"/>
              <a:gd name="connsiteY6" fmla="*/ 6882064 h 6894095"/>
              <a:gd name="connsiteX7" fmla="*/ 0 w 15901060"/>
              <a:gd name="connsiteY7" fmla="*/ 6894095 h 6894095"/>
              <a:gd name="connsiteX8" fmla="*/ 0 w 15901060"/>
              <a:gd name="connsiteY8" fmla="*/ 0 h 6894095"/>
              <a:gd name="connsiteX0" fmla="*/ 0 w 15837689"/>
              <a:gd name="connsiteY0" fmla="*/ 0 h 6894095"/>
              <a:gd name="connsiteX1" fmla="*/ 14427177 w 15837689"/>
              <a:gd name="connsiteY1" fmla="*/ 12032 h 6894095"/>
              <a:gd name="connsiteX2" fmla="*/ 14914472 w 15837689"/>
              <a:gd name="connsiteY2" fmla="*/ 800117 h 6894095"/>
              <a:gd name="connsiteX3" fmla="*/ 15203230 w 15837689"/>
              <a:gd name="connsiteY3" fmla="*/ 2352981 h 6894095"/>
              <a:gd name="connsiteX4" fmla="*/ 15624335 w 15837689"/>
              <a:gd name="connsiteY4" fmla="*/ 3772708 h 6894095"/>
              <a:gd name="connsiteX5" fmla="*/ 15696523 w 15837689"/>
              <a:gd name="connsiteY5" fmla="*/ 5878233 h 6894095"/>
              <a:gd name="connsiteX6" fmla="*/ 15837689 w 15837689"/>
              <a:gd name="connsiteY6" fmla="*/ 6882064 h 6894095"/>
              <a:gd name="connsiteX7" fmla="*/ 0 w 15837689"/>
              <a:gd name="connsiteY7" fmla="*/ 6894095 h 6894095"/>
              <a:gd name="connsiteX8" fmla="*/ 0 w 15837689"/>
              <a:gd name="connsiteY8" fmla="*/ 0 h 6894095"/>
              <a:gd name="connsiteX0" fmla="*/ 0 w 15774318"/>
              <a:gd name="connsiteY0" fmla="*/ 0 h 6914148"/>
              <a:gd name="connsiteX1" fmla="*/ 14427177 w 15774318"/>
              <a:gd name="connsiteY1" fmla="*/ 12032 h 6914148"/>
              <a:gd name="connsiteX2" fmla="*/ 14914472 w 15774318"/>
              <a:gd name="connsiteY2" fmla="*/ 800117 h 6914148"/>
              <a:gd name="connsiteX3" fmla="*/ 15203230 w 15774318"/>
              <a:gd name="connsiteY3" fmla="*/ 2352981 h 6914148"/>
              <a:gd name="connsiteX4" fmla="*/ 15624335 w 15774318"/>
              <a:gd name="connsiteY4" fmla="*/ 3772708 h 6914148"/>
              <a:gd name="connsiteX5" fmla="*/ 15696523 w 15774318"/>
              <a:gd name="connsiteY5" fmla="*/ 5878233 h 6914148"/>
              <a:gd name="connsiteX6" fmla="*/ 15774318 w 15774318"/>
              <a:gd name="connsiteY6" fmla="*/ 6914148 h 6914148"/>
              <a:gd name="connsiteX7" fmla="*/ 0 w 15774318"/>
              <a:gd name="connsiteY7" fmla="*/ 6894095 h 6914148"/>
              <a:gd name="connsiteX8" fmla="*/ 0 w 15774318"/>
              <a:gd name="connsiteY8" fmla="*/ 0 h 6914148"/>
              <a:gd name="connsiteX0" fmla="*/ 0 w 15705363"/>
              <a:gd name="connsiteY0" fmla="*/ 0 h 6914148"/>
              <a:gd name="connsiteX1" fmla="*/ 14427177 w 15705363"/>
              <a:gd name="connsiteY1" fmla="*/ 12032 h 6914148"/>
              <a:gd name="connsiteX2" fmla="*/ 14914472 w 15705363"/>
              <a:gd name="connsiteY2" fmla="*/ 800117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05363" h="6914148">
                <a:moveTo>
                  <a:pt x="0" y="0"/>
                </a:moveTo>
                <a:lnTo>
                  <a:pt x="14427177" y="12032"/>
                </a:lnTo>
                <a:lnTo>
                  <a:pt x="14914472" y="800117"/>
                </a:lnTo>
                <a:lnTo>
                  <a:pt x="15203230" y="2352981"/>
                </a:lnTo>
                <a:lnTo>
                  <a:pt x="15624335" y="3772708"/>
                </a:lnTo>
                <a:cubicBezTo>
                  <a:pt x="15604281" y="4085529"/>
                  <a:pt x="15740639" y="5625571"/>
                  <a:pt x="15696523" y="5878233"/>
                </a:cubicBezTo>
                <a:lnTo>
                  <a:pt x="15478583" y="6914148"/>
                </a:lnTo>
                <a:lnTo>
                  <a:pt x="0" y="6894095"/>
                </a:lnTo>
                <a:lnTo>
                  <a:pt x="0" y="0"/>
                </a:lnTo>
                <a:close/>
              </a:path>
            </a:pathLst>
          </a:custGeom>
          <a:solidFill>
            <a:schemeClr val="bg1"/>
          </a:solidFill>
          <a:ln>
            <a:noFill/>
          </a:ln>
          <a:effectLst>
            <a:outerShdw dist="12700" sx="104000" sy="104000" algn="ctr" rotWithShape="0">
              <a:schemeClr val="bg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49528A8F-3CCA-CC0D-F1E9-5092534908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1FD7E-D811-5AC6-04C7-3AF83CAE2F8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DA0071-11D3-29C5-422A-9F374ADB345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52EC142F-609B-760D-DD54-DB393981CC6B}"/>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6" name="Graphic 5">
            <a:extLst>
              <a:ext uri="{FF2B5EF4-FFF2-40B4-BE49-F238E27FC236}">
                <a16:creationId xmlns:a16="http://schemas.microsoft.com/office/drawing/2014/main" id="{DC831951-4A22-9F97-762F-A91C07CFDB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3658592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8" name="Hexagon 2">
            <a:extLst>
              <a:ext uri="{FF2B5EF4-FFF2-40B4-BE49-F238E27FC236}">
                <a16:creationId xmlns:a16="http://schemas.microsoft.com/office/drawing/2014/main" id="{C866CB79-1499-83E8-1E4C-62F3549AA49B}"/>
              </a:ext>
            </a:extLst>
          </p:cNvPr>
          <p:cNvSpPr/>
          <p:nvPr userDrawn="1"/>
        </p:nvSpPr>
        <p:spPr>
          <a:xfrm flipV="1">
            <a:off x="7882186" y="6141634"/>
            <a:ext cx="1268567" cy="356837"/>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509034"/>
              <a:gd name="connsiteY0" fmla="*/ 1133232 h 1262541"/>
              <a:gd name="connsiteX1" fmla="*/ 0 w 2509034"/>
              <a:gd name="connsiteY1" fmla="*/ 658594 h 1262541"/>
              <a:gd name="connsiteX2" fmla="*/ 2509034 w 2509034"/>
              <a:gd name="connsiteY2" fmla="*/ 0 h 1262541"/>
              <a:gd name="connsiteX3" fmla="*/ 2327646 w 2509034"/>
              <a:gd name="connsiteY3" fmla="*/ 946764 h 1262541"/>
              <a:gd name="connsiteX4" fmla="*/ 1765839 w 2509034"/>
              <a:gd name="connsiteY4" fmla="*/ 1142226 h 1262541"/>
              <a:gd name="connsiteX5" fmla="*/ 1277383 w 2509034"/>
              <a:gd name="connsiteY5" fmla="*/ 1120753 h 1262541"/>
              <a:gd name="connsiteX6" fmla="*/ 830179 w 2509034"/>
              <a:gd name="connsiteY6" fmla="*/ 1262541 h 1262541"/>
              <a:gd name="connsiteX7" fmla="*/ 560876 w 2509034"/>
              <a:gd name="connsiteY7" fmla="*/ 1120755 h 1262541"/>
              <a:gd name="connsiteX8" fmla="*/ 230122 w 2509034"/>
              <a:gd name="connsiteY8" fmla="*/ 1133232 h 1262541"/>
              <a:gd name="connsiteX0" fmla="*/ 230122 w 2509034"/>
              <a:gd name="connsiteY0" fmla="*/ 1133232 h 1262541"/>
              <a:gd name="connsiteX1" fmla="*/ 0 w 2509034"/>
              <a:gd name="connsiteY1" fmla="*/ 658594 h 1262541"/>
              <a:gd name="connsiteX2" fmla="*/ 2509034 w 2509034"/>
              <a:gd name="connsiteY2" fmla="*/ 0 h 1262541"/>
              <a:gd name="connsiteX3" fmla="*/ 2210011 w 2509034"/>
              <a:gd name="connsiteY3" fmla="*/ 767424 h 1262541"/>
              <a:gd name="connsiteX4" fmla="*/ 1765839 w 2509034"/>
              <a:gd name="connsiteY4" fmla="*/ 1142226 h 1262541"/>
              <a:gd name="connsiteX5" fmla="*/ 1277383 w 2509034"/>
              <a:gd name="connsiteY5" fmla="*/ 1120753 h 1262541"/>
              <a:gd name="connsiteX6" fmla="*/ 830179 w 2509034"/>
              <a:gd name="connsiteY6" fmla="*/ 1262541 h 1262541"/>
              <a:gd name="connsiteX7" fmla="*/ 560876 w 2509034"/>
              <a:gd name="connsiteY7" fmla="*/ 1120755 h 1262541"/>
              <a:gd name="connsiteX8" fmla="*/ 230122 w 2509034"/>
              <a:gd name="connsiteY8" fmla="*/ 1133232 h 1262541"/>
              <a:gd name="connsiteX0" fmla="*/ 367363 w 2646275"/>
              <a:gd name="connsiteY0" fmla="*/ 1133232 h 1262541"/>
              <a:gd name="connsiteX1" fmla="*/ 0 w 2646275"/>
              <a:gd name="connsiteY1" fmla="*/ 837937 h 1262541"/>
              <a:gd name="connsiteX2" fmla="*/ 2646275 w 2646275"/>
              <a:gd name="connsiteY2" fmla="*/ 0 h 1262541"/>
              <a:gd name="connsiteX3" fmla="*/ 2347252 w 2646275"/>
              <a:gd name="connsiteY3" fmla="*/ 767424 h 1262541"/>
              <a:gd name="connsiteX4" fmla="*/ 1903080 w 2646275"/>
              <a:gd name="connsiteY4" fmla="*/ 1142226 h 1262541"/>
              <a:gd name="connsiteX5" fmla="*/ 1414624 w 2646275"/>
              <a:gd name="connsiteY5" fmla="*/ 1120753 h 1262541"/>
              <a:gd name="connsiteX6" fmla="*/ 967420 w 2646275"/>
              <a:gd name="connsiteY6" fmla="*/ 1262541 h 1262541"/>
              <a:gd name="connsiteX7" fmla="*/ 698117 w 2646275"/>
              <a:gd name="connsiteY7" fmla="*/ 1120755 h 1262541"/>
              <a:gd name="connsiteX8" fmla="*/ 367363 w 2646275"/>
              <a:gd name="connsiteY8" fmla="*/ 1133232 h 1262541"/>
              <a:gd name="connsiteX0" fmla="*/ 367363 w 2646275"/>
              <a:gd name="connsiteY0" fmla="*/ 1133232 h 1262541"/>
              <a:gd name="connsiteX1" fmla="*/ 0 w 2646275"/>
              <a:gd name="connsiteY1" fmla="*/ 837937 h 1262541"/>
              <a:gd name="connsiteX2" fmla="*/ 2646275 w 2646275"/>
              <a:gd name="connsiteY2" fmla="*/ 0 h 1262541"/>
              <a:gd name="connsiteX3" fmla="*/ 2602128 w 2646275"/>
              <a:gd name="connsiteY3" fmla="*/ 408741 h 1262541"/>
              <a:gd name="connsiteX4" fmla="*/ 1903080 w 2646275"/>
              <a:gd name="connsiteY4" fmla="*/ 1142226 h 1262541"/>
              <a:gd name="connsiteX5" fmla="*/ 1414624 w 2646275"/>
              <a:gd name="connsiteY5" fmla="*/ 1120753 h 1262541"/>
              <a:gd name="connsiteX6" fmla="*/ 967420 w 2646275"/>
              <a:gd name="connsiteY6" fmla="*/ 1262541 h 1262541"/>
              <a:gd name="connsiteX7" fmla="*/ 698117 w 2646275"/>
              <a:gd name="connsiteY7" fmla="*/ 1120755 h 1262541"/>
              <a:gd name="connsiteX8" fmla="*/ 367363 w 2646275"/>
              <a:gd name="connsiteY8" fmla="*/ 1133232 h 1262541"/>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1903080 w 2611159"/>
              <a:gd name="connsiteY4" fmla="*/ 1056572 h 1176887"/>
              <a:gd name="connsiteX5" fmla="*/ 1414624 w 2611159"/>
              <a:gd name="connsiteY5" fmla="*/ 1035099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414624 w 2611159"/>
              <a:gd name="connsiteY5" fmla="*/ 1035099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646383 w 2611159"/>
              <a:gd name="connsiteY5" fmla="*/ 920892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646383 w 2611159"/>
              <a:gd name="connsiteY5" fmla="*/ 920892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19783"/>
              <a:gd name="connsiteX1" fmla="*/ 0 w 2611159"/>
              <a:gd name="connsiteY1" fmla="*/ 752283 h 1119783"/>
              <a:gd name="connsiteX2" fmla="*/ 2611159 w 2611159"/>
              <a:gd name="connsiteY2" fmla="*/ 0 h 1119783"/>
              <a:gd name="connsiteX3" fmla="*/ 2602128 w 2611159"/>
              <a:gd name="connsiteY3" fmla="*/ 323087 h 1119783"/>
              <a:gd name="connsiteX4" fmla="*/ 2310413 w 2611159"/>
              <a:gd name="connsiteY4" fmla="*/ 813880 h 1119783"/>
              <a:gd name="connsiteX5" fmla="*/ 1646383 w 2611159"/>
              <a:gd name="connsiteY5" fmla="*/ 920892 h 1119783"/>
              <a:gd name="connsiteX6" fmla="*/ 1157041 w 2611159"/>
              <a:gd name="connsiteY6" fmla="*/ 1119783 h 1119783"/>
              <a:gd name="connsiteX7" fmla="*/ 698117 w 2611159"/>
              <a:gd name="connsiteY7" fmla="*/ 1035101 h 1119783"/>
              <a:gd name="connsiteX8" fmla="*/ 367363 w 2611159"/>
              <a:gd name="connsiteY8" fmla="*/ 1047578 h 111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1159" h="1119783">
                <a:moveTo>
                  <a:pt x="367363" y="1047578"/>
                </a:moveTo>
                <a:lnTo>
                  <a:pt x="0" y="752283"/>
                </a:lnTo>
                <a:lnTo>
                  <a:pt x="2611159" y="0"/>
                </a:lnTo>
                <a:lnTo>
                  <a:pt x="2602128" y="323087"/>
                </a:lnTo>
                <a:lnTo>
                  <a:pt x="2310413" y="813880"/>
                </a:lnTo>
                <a:lnTo>
                  <a:pt x="1646383" y="920892"/>
                </a:lnTo>
                <a:cubicBezTo>
                  <a:pt x="1504338" y="1034779"/>
                  <a:pt x="1383362" y="1034451"/>
                  <a:pt x="1157041" y="1119783"/>
                </a:cubicBezTo>
                <a:lnTo>
                  <a:pt x="698117" y="1035101"/>
                </a:lnTo>
                <a:lnTo>
                  <a:pt x="367363" y="1047578"/>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E089852-29D7-1351-B1B1-982953FCFDF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D1F39F-1ABC-74A4-1CBE-AA4E67020BB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Rectangle 6">
            <a:extLst>
              <a:ext uri="{FF2B5EF4-FFF2-40B4-BE49-F238E27FC236}">
                <a16:creationId xmlns:a16="http://schemas.microsoft.com/office/drawing/2014/main" id="{35974C23-DBAB-FD88-3892-53F30078C41B}"/>
              </a:ext>
            </a:extLst>
          </p:cNvPr>
          <p:cNvSpPr/>
          <p:nvPr userDrawn="1"/>
        </p:nvSpPr>
        <p:spPr>
          <a:xfrm>
            <a:off x="0" y="6186950"/>
            <a:ext cx="9147969" cy="671051"/>
          </a:xfrm>
          <a:custGeom>
            <a:avLst/>
            <a:gdLst>
              <a:gd name="connsiteX0" fmla="*/ 0 w 12010030"/>
              <a:gd name="connsiteY0" fmla="*/ 0 h 798394"/>
              <a:gd name="connsiteX1" fmla="*/ 12010030 w 12010030"/>
              <a:gd name="connsiteY1" fmla="*/ 0 h 798394"/>
              <a:gd name="connsiteX2" fmla="*/ 12010030 w 12010030"/>
              <a:gd name="connsiteY2" fmla="*/ 798394 h 798394"/>
              <a:gd name="connsiteX3" fmla="*/ 0 w 12010030"/>
              <a:gd name="connsiteY3" fmla="*/ 798394 h 798394"/>
              <a:gd name="connsiteX4" fmla="*/ 0 w 12010030"/>
              <a:gd name="connsiteY4" fmla="*/ 0 h 798394"/>
              <a:gd name="connsiteX0" fmla="*/ 0 w 12010030"/>
              <a:gd name="connsiteY0" fmla="*/ 1005 h 799399"/>
              <a:gd name="connsiteX1" fmla="*/ 11797443 w 12010030"/>
              <a:gd name="connsiteY1" fmla="*/ 0 h 799399"/>
              <a:gd name="connsiteX2" fmla="*/ 12010030 w 12010030"/>
              <a:gd name="connsiteY2" fmla="*/ 1005 h 799399"/>
              <a:gd name="connsiteX3" fmla="*/ 12010030 w 12010030"/>
              <a:gd name="connsiteY3" fmla="*/ 799399 h 799399"/>
              <a:gd name="connsiteX4" fmla="*/ 0 w 12010030"/>
              <a:gd name="connsiteY4" fmla="*/ 799399 h 799399"/>
              <a:gd name="connsiteX5" fmla="*/ 0 w 12010030"/>
              <a:gd name="connsiteY5" fmla="*/ 1005 h 799399"/>
              <a:gd name="connsiteX0" fmla="*/ 0 w 12021836"/>
              <a:gd name="connsiteY0" fmla="*/ 1005 h 799399"/>
              <a:gd name="connsiteX1" fmla="*/ 11797443 w 12021836"/>
              <a:gd name="connsiteY1" fmla="*/ 0 h 799399"/>
              <a:gd name="connsiteX2" fmla="*/ 12010030 w 12021836"/>
              <a:gd name="connsiteY2" fmla="*/ 1005 h 799399"/>
              <a:gd name="connsiteX3" fmla="*/ 12021836 w 12021836"/>
              <a:gd name="connsiteY3" fmla="*/ 173906 h 799399"/>
              <a:gd name="connsiteX4" fmla="*/ 12010030 w 12021836"/>
              <a:gd name="connsiteY4" fmla="*/ 799399 h 799399"/>
              <a:gd name="connsiteX5" fmla="*/ 0 w 12021836"/>
              <a:gd name="connsiteY5" fmla="*/ 799399 h 799399"/>
              <a:gd name="connsiteX6" fmla="*/ 0 w 12021836"/>
              <a:gd name="connsiteY6" fmla="*/ 1005 h 799399"/>
              <a:gd name="connsiteX0" fmla="*/ 0 w 12021836"/>
              <a:gd name="connsiteY0" fmla="*/ 1005 h 799399"/>
              <a:gd name="connsiteX1" fmla="*/ 11797443 w 12021836"/>
              <a:gd name="connsiteY1" fmla="*/ 0 h 799399"/>
              <a:gd name="connsiteX2" fmla="*/ 12010030 w 12021836"/>
              <a:gd name="connsiteY2" fmla="*/ 1005 h 799399"/>
              <a:gd name="connsiteX3" fmla="*/ 12021836 w 12021836"/>
              <a:gd name="connsiteY3" fmla="*/ 173906 h 799399"/>
              <a:gd name="connsiteX4" fmla="*/ 12016226 w 12021836"/>
              <a:gd name="connsiteY4" fmla="*/ 286102 h 799399"/>
              <a:gd name="connsiteX5" fmla="*/ 12010030 w 12021836"/>
              <a:gd name="connsiteY5" fmla="*/ 799399 h 799399"/>
              <a:gd name="connsiteX6" fmla="*/ 0 w 12021836"/>
              <a:gd name="connsiteY6" fmla="*/ 799399 h 799399"/>
              <a:gd name="connsiteX7" fmla="*/ 0 w 12021836"/>
              <a:gd name="connsiteY7" fmla="*/ 1005 h 799399"/>
              <a:gd name="connsiteX0" fmla="*/ 0 w 12021836"/>
              <a:gd name="connsiteY0" fmla="*/ 1005 h 799399"/>
              <a:gd name="connsiteX1" fmla="*/ 11601099 w 12021836"/>
              <a:gd name="connsiteY1" fmla="*/ 1 h 799399"/>
              <a:gd name="connsiteX2" fmla="*/ 11797443 w 12021836"/>
              <a:gd name="connsiteY2" fmla="*/ 0 h 799399"/>
              <a:gd name="connsiteX3" fmla="*/ 12010030 w 12021836"/>
              <a:gd name="connsiteY3" fmla="*/ 1005 h 799399"/>
              <a:gd name="connsiteX4" fmla="*/ 12021836 w 12021836"/>
              <a:gd name="connsiteY4" fmla="*/ 173906 h 799399"/>
              <a:gd name="connsiteX5" fmla="*/ 12016226 w 12021836"/>
              <a:gd name="connsiteY5" fmla="*/ 286102 h 799399"/>
              <a:gd name="connsiteX6" fmla="*/ 12010030 w 12021836"/>
              <a:gd name="connsiteY6" fmla="*/ 799399 h 799399"/>
              <a:gd name="connsiteX7" fmla="*/ 0 w 12021836"/>
              <a:gd name="connsiteY7" fmla="*/ 799399 h 799399"/>
              <a:gd name="connsiteX8" fmla="*/ 0 w 12021836"/>
              <a:gd name="connsiteY8" fmla="*/ 1005 h 799399"/>
              <a:gd name="connsiteX0" fmla="*/ 0 w 12021836"/>
              <a:gd name="connsiteY0" fmla="*/ 1005 h 799399"/>
              <a:gd name="connsiteX1" fmla="*/ 11601099 w 12021836"/>
              <a:gd name="connsiteY1" fmla="*/ 1 h 799399"/>
              <a:gd name="connsiteX2" fmla="*/ 11797443 w 12021836"/>
              <a:gd name="connsiteY2" fmla="*/ 0 h 799399"/>
              <a:gd name="connsiteX3" fmla="*/ 11942712 w 12021836"/>
              <a:gd name="connsiteY3" fmla="*/ 62713 h 799399"/>
              <a:gd name="connsiteX4" fmla="*/ 12021836 w 12021836"/>
              <a:gd name="connsiteY4" fmla="*/ 173906 h 799399"/>
              <a:gd name="connsiteX5" fmla="*/ 12016226 w 12021836"/>
              <a:gd name="connsiteY5" fmla="*/ 286102 h 799399"/>
              <a:gd name="connsiteX6" fmla="*/ 12010030 w 12021836"/>
              <a:gd name="connsiteY6" fmla="*/ 799399 h 799399"/>
              <a:gd name="connsiteX7" fmla="*/ 0 w 12021836"/>
              <a:gd name="connsiteY7" fmla="*/ 799399 h 799399"/>
              <a:gd name="connsiteX8" fmla="*/ 0 w 12021836"/>
              <a:gd name="connsiteY8" fmla="*/ 1005 h 799399"/>
              <a:gd name="connsiteX0" fmla="*/ 0 w 12021836"/>
              <a:gd name="connsiteY0" fmla="*/ 1005 h 799399"/>
              <a:gd name="connsiteX1" fmla="*/ 11258901 w 12021836"/>
              <a:gd name="connsiteY1" fmla="*/ 1 h 799399"/>
              <a:gd name="connsiteX2" fmla="*/ 11601099 w 12021836"/>
              <a:gd name="connsiteY2" fmla="*/ 1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601099 w 12021836"/>
              <a:gd name="connsiteY2" fmla="*/ 1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483293 w 12021836"/>
              <a:gd name="connsiteY2" fmla="*/ 100978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483293 w 12021836"/>
              <a:gd name="connsiteY2" fmla="*/ 100978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4 h 799398"/>
              <a:gd name="connsiteX1" fmla="*/ 11258901 w 12021836"/>
              <a:gd name="connsiteY1" fmla="*/ 0 h 799398"/>
              <a:gd name="connsiteX2" fmla="*/ 11483293 w 12021836"/>
              <a:gd name="connsiteY2" fmla="*/ 100977 h 799398"/>
              <a:gd name="connsiteX3" fmla="*/ 11679637 w 12021836"/>
              <a:gd name="connsiteY3" fmla="*/ 157074 h 799398"/>
              <a:gd name="connsiteX4" fmla="*/ 11942712 w 12021836"/>
              <a:gd name="connsiteY4" fmla="*/ 62712 h 799398"/>
              <a:gd name="connsiteX5" fmla="*/ 12021836 w 12021836"/>
              <a:gd name="connsiteY5" fmla="*/ 173905 h 799398"/>
              <a:gd name="connsiteX6" fmla="*/ 12016226 w 12021836"/>
              <a:gd name="connsiteY6" fmla="*/ 286101 h 799398"/>
              <a:gd name="connsiteX7" fmla="*/ 12010030 w 12021836"/>
              <a:gd name="connsiteY7" fmla="*/ 799398 h 799398"/>
              <a:gd name="connsiteX8" fmla="*/ 0 w 12021836"/>
              <a:gd name="connsiteY8" fmla="*/ 799398 h 799398"/>
              <a:gd name="connsiteX9" fmla="*/ 0 w 12021836"/>
              <a:gd name="connsiteY9" fmla="*/ 1004 h 799398"/>
              <a:gd name="connsiteX0" fmla="*/ 0 w 12021836"/>
              <a:gd name="connsiteY0" fmla="*/ 1004 h 799398"/>
              <a:gd name="connsiteX1" fmla="*/ 11258901 w 12021836"/>
              <a:gd name="connsiteY1" fmla="*/ 0 h 799398"/>
              <a:gd name="connsiteX2" fmla="*/ 11483293 w 12021836"/>
              <a:gd name="connsiteY2" fmla="*/ 100977 h 799398"/>
              <a:gd name="connsiteX3" fmla="*/ 11679637 w 12021836"/>
              <a:gd name="connsiteY3" fmla="*/ 157074 h 799398"/>
              <a:gd name="connsiteX4" fmla="*/ 11824906 w 12021836"/>
              <a:gd name="connsiteY4" fmla="*/ 253446 h 799398"/>
              <a:gd name="connsiteX5" fmla="*/ 12021836 w 12021836"/>
              <a:gd name="connsiteY5" fmla="*/ 173905 h 799398"/>
              <a:gd name="connsiteX6" fmla="*/ 12016226 w 12021836"/>
              <a:gd name="connsiteY6" fmla="*/ 286101 h 799398"/>
              <a:gd name="connsiteX7" fmla="*/ 12010030 w 12021836"/>
              <a:gd name="connsiteY7" fmla="*/ 799398 h 799398"/>
              <a:gd name="connsiteX8" fmla="*/ 0 w 12021836"/>
              <a:gd name="connsiteY8" fmla="*/ 799398 h 799398"/>
              <a:gd name="connsiteX9" fmla="*/ 0 w 12021836"/>
              <a:gd name="connsiteY9" fmla="*/ 1004 h 799398"/>
              <a:gd name="connsiteX0" fmla="*/ 0 w 12016226"/>
              <a:gd name="connsiteY0" fmla="*/ 1004 h 799398"/>
              <a:gd name="connsiteX1" fmla="*/ 11258901 w 12016226"/>
              <a:gd name="connsiteY1" fmla="*/ 0 h 799398"/>
              <a:gd name="connsiteX2" fmla="*/ 11483293 w 12016226"/>
              <a:gd name="connsiteY2" fmla="*/ 100977 h 799398"/>
              <a:gd name="connsiteX3" fmla="*/ 11679637 w 12016226"/>
              <a:gd name="connsiteY3" fmla="*/ 157074 h 799398"/>
              <a:gd name="connsiteX4" fmla="*/ 11824906 w 12016226"/>
              <a:gd name="connsiteY4" fmla="*/ 253446 h 799398"/>
              <a:gd name="connsiteX5" fmla="*/ 11943299 w 12016226"/>
              <a:gd name="connsiteY5" fmla="*/ 415127 h 799398"/>
              <a:gd name="connsiteX6" fmla="*/ 12016226 w 12016226"/>
              <a:gd name="connsiteY6" fmla="*/ 286101 h 799398"/>
              <a:gd name="connsiteX7" fmla="*/ 12010030 w 12016226"/>
              <a:gd name="connsiteY7" fmla="*/ 799398 h 799398"/>
              <a:gd name="connsiteX8" fmla="*/ 0 w 12016226"/>
              <a:gd name="connsiteY8" fmla="*/ 799398 h 799398"/>
              <a:gd name="connsiteX9" fmla="*/ 0 w 12016226"/>
              <a:gd name="connsiteY9"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43299 w 12010146"/>
              <a:gd name="connsiteY5" fmla="*/ 415127 h 799398"/>
              <a:gd name="connsiteX6" fmla="*/ 11988177 w 12010146"/>
              <a:gd name="connsiteY6" fmla="*/ 544153 h 799398"/>
              <a:gd name="connsiteX7" fmla="*/ 12010030 w 12010146"/>
              <a:gd name="connsiteY7" fmla="*/ 799398 h 799398"/>
              <a:gd name="connsiteX8" fmla="*/ 0 w 12010146"/>
              <a:gd name="connsiteY8" fmla="*/ 799398 h 799398"/>
              <a:gd name="connsiteX9" fmla="*/ 0 w 12010146"/>
              <a:gd name="connsiteY9"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52955 w 12010146"/>
              <a:gd name="connsiteY4" fmla="*/ 236617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4588 h 802982"/>
              <a:gd name="connsiteX1" fmla="*/ 11258901 w 12010146"/>
              <a:gd name="connsiteY1" fmla="*/ 3584 h 802982"/>
              <a:gd name="connsiteX2" fmla="*/ 11483293 w 12010146"/>
              <a:gd name="connsiteY2" fmla="*/ 26024 h 802982"/>
              <a:gd name="connsiteX3" fmla="*/ 11679637 w 12010146"/>
              <a:gd name="connsiteY3" fmla="*/ 160658 h 802982"/>
              <a:gd name="connsiteX4" fmla="*/ 11852955 w 12010146"/>
              <a:gd name="connsiteY4" fmla="*/ 240201 h 802982"/>
              <a:gd name="connsiteX5" fmla="*/ 11988177 w 12010146"/>
              <a:gd name="connsiteY5" fmla="*/ 547737 h 802982"/>
              <a:gd name="connsiteX6" fmla="*/ 12010030 w 12010146"/>
              <a:gd name="connsiteY6" fmla="*/ 802982 h 802982"/>
              <a:gd name="connsiteX7" fmla="*/ 0 w 12010146"/>
              <a:gd name="connsiteY7" fmla="*/ 802982 h 802982"/>
              <a:gd name="connsiteX8" fmla="*/ 0 w 12010146"/>
              <a:gd name="connsiteY8" fmla="*/ 4588 h 802982"/>
              <a:gd name="connsiteX0" fmla="*/ 0 w 12010146"/>
              <a:gd name="connsiteY0" fmla="*/ 7849 h 806243"/>
              <a:gd name="connsiteX1" fmla="*/ 10419735 w 12010146"/>
              <a:gd name="connsiteY1" fmla="*/ 0 h 806243"/>
              <a:gd name="connsiteX2" fmla="*/ 11258901 w 12010146"/>
              <a:gd name="connsiteY2" fmla="*/ 6845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1089295 w 12010146"/>
              <a:gd name="connsiteY2" fmla="*/ 42284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321061 w 12010146"/>
              <a:gd name="connsiteY3" fmla="*/ 82443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321061 w 12010146"/>
              <a:gd name="connsiteY3" fmla="*/ 82443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31964"/>
              <a:gd name="connsiteY0" fmla="*/ 7849 h 806243"/>
              <a:gd name="connsiteX1" fmla="*/ 10419735 w 12031964"/>
              <a:gd name="connsiteY1" fmla="*/ 0 h 806243"/>
              <a:gd name="connsiteX2" fmla="*/ 10890192 w 12031964"/>
              <a:gd name="connsiteY2" fmla="*/ 42284 h 806243"/>
              <a:gd name="connsiteX3" fmla="*/ 11321061 w 12031964"/>
              <a:gd name="connsiteY3" fmla="*/ 82443 h 806243"/>
              <a:gd name="connsiteX4" fmla="*/ 11679637 w 12031964"/>
              <a:gd name="connsiteY4" fmla="*/ 163919 h 806243"/>
              <a:gd name="connsiteX5" fmla="*/ 11852955 w 12031964"/>
              <a:gd name="connsiteY5" fmla="*/ 243462 h 806243"/>
              <a:gd name="connsiteX6" fmla="*/ 12031964 w 12031964"/>
              <a:gd name="connsiteY6" fmla="*/ 535740 h 806243"/>
              <a:gd name="connsiteX7" fmla="*/ 12010030 w 12031964"/>
              <a:gd name="connsiteY7" fmla="*/ 806243 h 806243"/>
              <a:gd name="connsiteX8" fmla="*/ 0 w 12031964"/>
              <a:gd name="connsiteY8" fmla="*/ 806243 h 806243"/>
              <a:gd name="connsiteX9" fmla="*/ 0 w 12031964"/>
              <a:gd name="connsiteY9" fmla="*/ 7849 h 806243"/>
              <a:gd name="connsiteX0" fmla="*/ 0 w 12013198"/>
              <a:gd name="connsiteY0" fmla="*/ 7849 h 806243"/>
              <a:gd name="connsiteX1" fmla="*/ 10419735 w 12013198"/>
              <a:gd name="connsiteY1" fmla="*/ 0 h 806243"/>
              <a:gd name="connsiteX2" fmla="*/ 10890192 w 12013198"/>
              <a:gd name="connsiteY2" fmla="*/ 42284 h 806243"/>
              <a:gd name="connsiteX3" fmla="*/ 11321061 w 12013198"/>
              <a:gd name="connsiteY3" fmla="*/ 82443 h 806243"/>
              <a:gd name="connsiteX4" fmla="*/ 11679637 w 12013198"/>
              <a:gd name="connsiteY4" fmla="*/ 163919 h 806243"/>
              <a:gd name="connsiteX5" fmla="*/ 11852955 w 12013198"/>
              <a:gd name="connsiteY5" fmla="*/ 243462 h 806243"/>
              <a:gd name="connsiteX6" fmla="*/ 12013198 w 12013198"/>
              <a:gd name="connsiteY6" fmla="*/ 550998 h 806243"/>
              <a:gd name="connsiteX7" fmla="*/ 12010030 w 12013198"/>
              <a:gd name="connsiteY7" fmla="*/ 806243 h 806243"/>
              <a:gd name="connsiteX8" fmla="*/ 0 w 12013198"/>
              <a:gd name="connsiteY8" fmla="*/ 806243 h 806243"/>
              <a:gd name="connsiteX9" fmla="*/ 0 w 12013198"/>
              <a:gd name="connsiteY9" fmla="*/ 7849 h 806243"/>
              <a:gd name="connsiteX0" fmla="*/ 0 w 12021848"/>
              <a:gd name="connsiteY0" fmla="*/ 7849 h 806243"/>
              <a:gd name="connsiteX1" fmla="*/ 10419735 w 12021848"/>
              <a:gd name="connsiteY1" fmla="*/ 0 h 806243"/>
              <a:gd name="connsiteX2" fmla="*/ 10890192 w 12021848"/>
              <a:gd name="connsiteY2" fmla="*/ 42284 h 806243"/>
              <a:gd name="connsiteX3" fmla="*/ 11321061 w 12021848"/>
              <a:gd name="connsiteY3" fmla="*/ 82443 h 806243"/>
              <a:gd name="connsiteX4" fmla="*/ 11679637 w 12021848"/>
              <a:gd name="connsiteY4" fmla="*/ 163919 h 806243"/>
              <a:gd name="connsiteX5" fmla="*/ 12021848 w 12021848"/>
              <a:gd name="connsiteY5" fmla="*/ 335014 h 806243"/>
              <a:gd name="connsiteX6" fmla="*/ 12013198 w 12021848"/>
              <a:gd name="connsiteY6" fmla="*/ 550998 h 806243"/>
              <a:gd name="connsiteX7" fmla="*/ 12010030 w 12021848"/>
              <a:gd name="connsiteY7" fmla="*/ 806243 h 806243"/>
              <a:gd name="connsiteX8" fmla="*/ 0 w 12021848"/>
              <a:gd name="connsiteY8" fmla="*/ 806243 h 806243"/>
              <a:gd name="connsiteX9" fmla="*/ 0 w 12021848"/>
              <a:gd name="connsiteY9" fmla="*/ 7849 h 806243"/>
              <a:gd name="connsiteX0" fmla="*/ 0 w 12013198"/>
              <a:gd name="connsiteY0" fmla="*/ 7849 h 806243"/>
              <a:gd name="connsiteX1" fmla="*/ 10419735 w 12013198"/>
              <a:gd name="connsiteY1" fmla="*/ 0 h 806243"/>
              <a:gd name="connsiteX2" fmla="*/ 10890192 w 12013198"/>
              <a:gd name="connsiteY2" fmla="*/ 42284 h 806243"/>
              <a:gd name="connsiteX3" fmla="*/ 11321061 w 12013198"/>
              <a:gd name="connsiteY3" fmla="*/ 82443 h 806243"/>
              <a:gd name="connsiteX4" fmla="*/ 11679637 w 12013198"/>
              <a:gd name="connsiteY4" fmla="*/ 163919 h 806243"/>
              <a:gd name="connsiteX5" fmla="*/ 12008404 w 12013198"/>
              <a:gd name="connsiteY5" fmla="*/ 318617 h 806243"/>
              <a:gd name="connsiteX6" fmla="*/ 12013198 w 12013198"/>
              <a:gd name="connsiteY6" fmla="*/ 550998 h 806243"/>
              <a:gd name="connsiteX7" fmla="*/ 12010030 w 12013198"/>
              <a:gd name="connsiteY7" fmla="*/ 806243 h 806243"/>
              <a:gd name="connsiteX8" fmla="*/ 0 w 12013198"/>
              <a:gd name="connsiteY8" fmla="*/ 806243 h 806243"/>
              <a:gd name="connsiteX9" fmla="*/ 0 w 12013198"/>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321061 w 12015359"/>
              <a:gd name="connsiteY3" fmla="*/ 82443 h 806243"/>
              <a:gd name="connsiteX4" fmla="*/ 11679637 w 12015359"/>
              <a:gd name="connsiteY4" fmla="*/ 163919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321061 w 12015359"/>
              <a:gd name="connsiteY3" fmla="*/ 82443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15359" h="806243">
                <a:moveTo>
                  <a:pt x="0" y="7849"/>
                </a:moveTo>
                <a:lnTo>
                  <a:pt x="10419735" y="0"/>
                </a:lnTo>
                <a:lnTo>
                  <a:pt x="10890192" y="42284"/>
                </a:lnTo>
                <a:cubicBezTo>
                  <a:pt x="11004258" y="42284"/>
                  <a:pt x="11186792" y="94272"/>
                  <a:pt x="11404852" y="107992"/>
                </a:cubicBezTo>
                <a:cubicBezTo>
                  <a:pt x="11443735" y="104718"/>
                  <a:pt x="11682271" y="209094"/>
                  <a:pt x="11747719" y="227793"/>
                </a:cubicBezTo>
                <a:lnTo>
                  <a:pt x="12015359" y="335584"/>
                </a:lnTo>
                <a:cubicBezTo>
                  <a:pt x="12014639" y="407389"/>
                  <a:pt x="12013918" y="479193"/>
                  <a:pt x="12013198" y="550998"/>
                </a:cubicBezTo>
                <a:cubicBezTo>
                  <a:pt x="12011133" y="722097"/>
                  <a:pt x="12012095" y="635144"/>
                  <a:pt x="12010030" y="806243"/>
                </a:cubicBezTo>
                <a:lnTo>
                  <a:pt x="0" y="806243"/>
                </a:lnTo>
                <a:lnTo>
                  <a:pt x="0" y="784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Content Placeholder 3">
            <a:extLst>
              <a:ext uri="{FF2B5EF4-FFF2-40B4-BE49-F238E27FC236}">
                <a16:creationId xmlns:a16="http://schemas.microsoft.com/office/drawing/2014/main" id="{BFBE0276-3D01-2D91-1322-D06D1F59109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1229BB-EFC7-6479-B948-80CE3B105C2A}"/>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1D942B-557F-C337-F274-0296C80D2DF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DA3473A2-8B1A-C7CD-FC27-9249A8D66327}"/>
              </a:ext>
            </a:extLst>
          </p:cNvPr>
          <p:cNvSpPr>
            <a:spLocks noGrp="1"/>
          </p:cNvSpPr>
          <p:nvPr>
            <p:ph type="ftr" sz="quarter" idx="11"/>
          </p:nvPr>
        </p:nvSpPr>
        <p:spPr>
          <a:xfrm>
            <a:off x="3028950" y="6356351"/>
            <a:ext cx="3086100" cy="365125"/>
          </a:xfrm>
        </p:spPr>
        <p:txBody>
          <a:bodyPr/>
          <a:lstStyle/>
          <a:p>
            <a:pPr algn="ctr"/>
            <a:r>
              <a:rPr lang="en-US"/>
              <a:t>12/28/2023</a:t>
            </a:r>
          </a:p>
        </p:txBody>
      </p:sp>
      <p:sp>
        <p:nvSpPr>
          <p:cNvPr id="11" name="Slide Number Placeholder 5">
            <a:extLst>
              <a:ext uri="{FF2B5EF4-FFF2-40B4-BE49-F238E27FC236}">
                <a16:creationId xmlns:a16="http://schemas.microsoft.com/office/drawing/2014/main" id="{87599407-BC7A-2619-0225-EE94EDC279DA}"/>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9" name="Graphic 8">
            <a:extLst>
              <a:ext uri="{FF2B5EF4-FFF2-40B4-BE49-F238E27FC236}">
                <a16:creationId xmlns:a16="http://schemas.microsoft.com/office/drawing/2014/main" id="{9B21B1B0-68E4-8C3A-9C41-CA7FC02627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838" y="6398565"/>
            <a:ext cx="2491992" cy="286534"/>
          </a:xfrm>
          <a:prstGeom prst="rect">
            <a:avLst/>
          </a:prstGeom>
        </p:spPr>
      </p:pic>
    </p:spTree>
    <p:extLst>
      <p:ext uri="{BB962C8B-B14F-4D97-AF65-F5344CB8AC3E}">
        <p14:creationId xmlns:p14="http://schemas.microsoft.com/office/powerpoint/2010/main" val="4073635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50AE7-0B3C-677E-5E5B-139588CF1659}"/>
              </a:ext>
            </a:extLst>
          </p:cNvPr>
          <p:cNvSpPr>
            <a:spLocks noGrp="1"/>
          </p:cNvSpPr>
          <p:nvPr>
            <p:ph type="title"/>
          </p:nvPr>
        </p:nvSpPr>
        <p:spPr>
          <a:xfrm>
            <a:off x="591145" y="365126"/>
            <a:ext cx="7924205" cy="1325563"/>
          </a:xfrm>
        </p:spPr>
        <p:txBody>
          <a:bodyPr/>
          <a:lstStyle>
            <a:lvl1pPr>
              <a:defRPr>
                <a:solidFill>
                  <a:schemeClr val="accent1">
                    <a:lumMod val="75000"/>
                  </a:schemeClr>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29AFB5E3-464B-1329-EDC7-C2DB9AB88587}"/>
              </a:ext>
            </a:extLst>
          </p:cNvPr>
          <p:cNvSpPr>
            <a:spLocks noGrp="1"/>
          </p:cNvSpPr>
          <p:nvPr>
            <p:ph type="ftr" sz="quarter" idx="11"/>
          </p:nvPr>
        </p:nvSpPr>
        <p:spPr>
          <a:xfrm>
            <a:off x="3028950" y="6356351"/>
            <a:ext cx="3086100" cy="365125"/>
          </a:xfrm>
        </p:spPr>
        <p:txBody>
          <a:bodyPr/>
          <a:lstStyle/>
          <a:p>
            <a:pPr algn="ctr"/>
            <a:r>
              <a:rPr lang="en-US"/>
              <a:t>12/28/2023</a:t>
            </a:r>
          </a:p>
        </p:txBody>
      </p:sp>
      <p:sp>
        <p:nvSpPr>
          <p:cNvPr id="7" name="Slide Number Placeholder 5">
            <a:extLst>
              <a:ext uri="{FF2B5EF4-FFF2-40B4-BE49-F238E27FC236}">
                <a16:creationId xmlns:a16="http://schemas.microsoft.com/office/drawing/2014/main" id="{606FCE1F-3EE1-73BA-AF6B-3368A75D995B}"/>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sp>
        <p:nvSpPr>
          <p:cNvPr id="5" name="Freeform: Shape 4">
            <a:extLst>
              <a:ext uri="{FF2B5EF4-FFF2-40B4-BE49-F238E27FC236}">
                <a16:creationId xmlns:a16="http://schemas.microsoft.com/office/drawing/2014/main" id="{21D1BD4D-2CD6-F660-D061-C9B240C955D1}"/>
              </a:ext>
              <a:ext uri="{C183D7F6-B498-43B3-948B-1728B52AA6E4}">
                <adec:decorative xmlns:adec="http://schemas.microsoft.com/office/drawing/2017/decorative" val="1"/>
              </a:ext>
            </a:extLst>
          </p:cNvPr>
          <p:cNvSpPr/>
          <p:nvPr userDrawn="1"/>
        </p:nvSpPr>
        <p:spPr>
          <a:xfrm flipH="1">
            <a:off x="4647659" y="2137710"/>
            <a:ext cx="1628662" cy="227257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5" name="Text Placeholder 44">
            <a:extLst>
              <a:ext uri="{FF2B5EF4-FFF2-40B4-BE49-F238E27FC236}">
                <a16:creationId xmlns:a16="http://schemas.microsoft.com/office/drawing/2014/main" id="{BDD01922-F67A-9F2C-FE95-50BD9998038B}"/>
              </a:ext>
            </a:extLst>
          </p:cNvPr>
          <p:cNvSpPr>
            <a:spLocks noGrp="1"/>
          </p:cNvSpPr>
          <p:nvPr>
            <p:ph type="body" sz="quarter" idx="13" hasCustomPrompt="1"/>
          </p:nvPr>
        </p:nvSpPr>
        <p:spPr>
          <a:xfrm>
            <a:off x="1185275" y="3560819"/>
            <a:ext cx="1133812"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a:t>Add text here</a:t>
            </a:r>
          </a:p>
        </p:txBody>
      </p:sp>
      <p:sp>
        <p:nvSpPr>
          <p:cNvPr id="46" name="Text Placeholder 44">
            <a:extLst>
              <a:ext uri="{FF2B5EF4-FFF2-40B4-BE49-F238E27FC236}">
                <a16:creationId xmlns:a16="http://schemas.microsoft.com/office/drawing/2014/main" id="{0648ACF3-1F73-4EF4-8B35-813CBA055782}"/>
              </a:ext>
            </a:extLst>
          </p:cNvPr>
          <p:cNvSpPr>
            <a:spLocks noGrp="1"/>
          </p:cNvSpPr>
          <p:nvPr>
            <p:ph type="body" sz="quarter" idx="14" hasCustomPrompt="1"/>
          </p:nvPr>
        </p:nvSpPr>
        <p:spPr>
          <a:xfrm>
            <a:off x="3168930" y="3560819"/>
            <a:ext cx="1133812"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a:t>Add text here</a:t>
            </a:r>
          </a:p>
        </p:txBody>
      </p:sp>
      <p:sp>
        <p:nvSpPr>
          <p:cNvPr id="47" name="Text Placeholder 44">
            <a:extLst>
              <a:ext uri="{FF2B5EF4-FFF2-40B4-BE49-F238E27FC236}">
                <a16:creationId xmlns:a16="http://schemas.microsoft.com/office/drawing/2014/main" id="{94347348-841B-BF7E-6760-30E4A39B1EB0}"/>
              </a:ext>
            </a:extLst>
          </p:cNvPr>
          <p:cNvSpPr>
            <a:spLocks noGrp="1"/>
          </p:cNvSpPr>
          <p:nvPr>
            <p:ph type="body" sz="quarter" idx="15" hasCustomPrompt="1"/>
          </p:nvPr>
        </p:nvSpPr>
        <p:spPr>
          <a:xfrm>
            <a:off x="5125745" y="3560819"/>
            <a:ext cx="1133811"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a:t>Add text here</a:t>
            </a:r>
          </a:p>
        </p:txBody>
      </p:sp>
      <p:sp>
        <p:nvSpPr>
          <p:cNvPr id="48" name="Text Placeholder 44">
            <a:extLst>
              <a:ext uri="{FF2B5EF4-FFF2-40B4-BE49-F238E27FC236}">
                <a16:creationId xmlns:a16="http://schemas.microsoft.com/office/drawing/2014/main" id="{A80E48CC-0B92-D19D-2820-360C4B64AFBE}"/>
              </a:ext>
            </a:extLst>
          </p:cNvPr>
          <p:cNvSpPr>
            <a:spLocks noGrp="1"/>
          </p:cNvSpPr>
          <p:nvPr>
            <p:ph type="body" sz="quarter" idx="16" hasCustomPrompt="1"/>
          </p:nvPr>
        </p:nvSpPr>
        <p:spPr>
          <a:xfrm>
            <a:off x="7100375" y="3560819"/>
            <a:ext cx="1130270"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a:t>Add text here</a:t>
            </a:r>
          </a:p>
        </p:txBody>
      </p:sp>
      <p:sp>
        <p:nvSpPr>
          <p:cNvPr id="54" name="SmartArt Placeholder 53">
            <a:extLst>
              <a:ext uri="{FF2B5EF4-FFF2-40B4-BE49-F238E27FC236}">
                <a16:creationId xmlns:a16="http://schemas.microsoft.com/office/drawing/2014/main" id="{38E36D91-34EE-6229-BC80-AA33DCF9A94A}"/>
              </a:ext>
            </a:extLst>
          </p:cNvPr>
          <p:cNvSpPr>
            <a:spLocks noGrp="1"/>
          </p:cNvSpPr>
          <p:nvPr>
            <p:ph type="dgm" sz="quarter" idx="17"/>
          </p:nvPr>
        </p:nvSpPr>
        <p:spPr>
          <a:xfrm>
            <a:off x="591146" y="1804737"/>
            <a:ext cx="7961710" cy="4186989"/>
          </a:xfrm>
        </p:spPr>
        <p:txBody>
          <a:bodyPr/>
          <a:lstStyle/>
          <a:p>
            <a:r>
              <a:rPr lang="en-US"/>
              <a:t>Click icon to add SmartArt graphic</a:t>
            </a:r>
          </a:p>
        </p:txBody>
      </p:sp>
      <p:pic>
        <p:nvPicPr>
          <p:cNvPr id="3" name="Graphic 2">
            <a:extLst>
              <a:ext uri="{FF2B5EF4-FFF2-40B4-BE49-F238E27FC236}">
                <a16:creationId xmlns:a16="http://schemas.microsoft.com/office/drawing/2014/main" id="{6645274F-9686-10BE-43B5-86556D2B0C2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808243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293205A-8C05-8870-A6EA-1C066CE1687D}"/>
              </a:ext>
            </a:extLst>
          </p:cNvPr>
          <p:cNvSpPr>
            <a:spLocks noGrp="1"/>
          </p:cNvSpPr>
          <p:nvPr>
            <p:ph type="ftr" sz="quarter" idx="11"/>
          </p:nvPr>
        </p:nvSpPr>
        <p:spPr>
          <a:xfrm>
            <a:off x="3028950" y="6356351"/>
            <a:ext cx="3086100" cy="365125"/>
          </a:xfrm>
        </p:spPr>
        <p:txBody>
          <a:bodyPr/>
          <a:lstStyle/>
          <a:p>
            <a:pPr algn="ctr"/>
            <a:r>
              <a:rPr lang="en-US"/>
              <a:t>12/28/2023</a:t>
            </a:r>
          </a:p>
        </p:txBody>
      </p:sp>
      <p:sp>
        <p:nvSpPr>
          <p:cNvPr id="6" name="Slide Number Placeholder 5">
            <a:extLst>
              <a:ext uri="{FF2B5EF4-FFF2-40B4-BE49-F238E27FC236}">
                <a16:creationId xmlns:a16="http://schemas.microsoft.com/office/drawing/2014/main" id="{F7B17395-8A59-1B77-9CEB-6B1A14CEB047}"/>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2" name="Graphic 1">
            <a:extLst>
              <a:ext uri="{FF2B5EF4-FFF2-40B4-BE49-F238E27FC236}">
                <a16:creationId xmlns:a16="http://schemas.microsoft.com/office/drawing/2014/main" id="{048E75AC-8096-31ED-62EF-CB444B56516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497735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accent6"/>
        </a:solidFill>
        <a:effectLst/>
      </p:bgPr>
    </p:bg>
    <p:spTree>
      <p:nvGrpSpPr>
        <p:cNvPr id="1" name=""/>
        <p:cNvGrpSpPr/>
        <p:nvPr/>
      </p:nvGrpSpPr>
      <p:grpSpPr>
        <a:xfrm>
          <a:off x="0" y="0"/>
          <a:ext cx="0" cy="0"/>
          <a:chOff x="0" y="0"/>
          <a:chExt cx="0" cy="0"/>
        </a:xfrm>
      </p:grpSpPr>
      <p:sp>
        <p:nvSpPr>
          <p:cNvPr id="6" name="Rectangle: Single Corner Snipped 7">
            <a:extLst>
              <a:ext uri="{FF2B5EF4-FFF2-40B4-BE49-F238E27FC236}">
                <a16:creationId xmlns:a16="http://schemas.microsoft.com/office/drawing/2014/main" id="{A3556B44-EB55-5030-79C4-F6CF0C5789B5}"/>
              </a:ext>
            </a:extLst>
          </p:cNvPr>
          <p:cNvSpPr/>
          <p:nvPr userDrawn="1"/>
        </p:nvSpPr>
        <p:spPr>
          <a:xfrm rot="5400000">
            <a:off x="1674142" y="-1812039"/>
            <a:ext cx="5867883" cy="9442533"/>
          </a:xfrm>
          <a:custGeom>
            <a:avLst/>
            <a:gdLst>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6858000 h 6858000"/>
              <a:gd name="connsiteX4" fmla="*/ 0 w 4584032"/>
              <a:gd name="connsiteY4" fmla="*/ 6858000 h 6858000"/>
              <a:gd name="connsiteX5" fmla="*/ 0 w 4584032"/>
              <a:gd name="connsiteY5"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6858000 h 6858000"/>
              <a:gd name="connsiteX5" fmla="*/ 0 w 4584032"/>
              <a:gd name="connsiteY5" fmla="*/ 6858000 h 6858000"/>
              <a:gd name="connsiteX6" fmla="*/ 0 w 4584032"/>
              <a:gd name="connsiteY6"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84032 w 4584032"/>
              <a:gd name="connsiteY5" fmla="*/ 6858000 h 6858000"/>
              <a:gd name="connsiteX6" fmla="*/ 0 w 4584032"/>
              <a:gd name="connsiteY6" fmla="*/ 6858000 h 6858000"/>
              <a:gd name="connsiteX7" fmla="*/ 0 w 4584032"/>
              <a:gd name="connsiteY7"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47937 w 4584032"/>
              <a:gd name="connsiteY5" fmla="*/ 5565412 h 6858000"/>
              <a:gd name="connsiteX6" fmla="*/ 4584032 w 4584032"/>
              <a:gd name="connsiteY6" fmla="*/ 6858000 h 6858000"/>
              <a:gd name="connsiteX7" fmla="*/ 0 w 4584032"/>
              <a:gd name="connsiteY7" fmla="*/ 6858000 h 6858000"/>
              <a:gd name="connsiteX8" fmla="*/ 0 w 4584032"/>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584032 w 4692316"/>
              <a:gd name="connsiteY3" fmla="*/ 14385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307306 w 4692316"/>
              <a:gd name="connsiteY2" fmla="*/ 860274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788569"/>
              <a:gd name="connsiteY0" fmla="*/ 0 h 6858000"/>
              <a:gd name="connsiteX1" fmla="*/ 3820011 w 4788569"/>
              <a:gd name="connsiteY1" fmla="*/ 0 h 6858000"/>
              <a:gd name="connsiteX2" fmla="*/ 4307306 w 4788569"/>
              <a:gd name="connsiteY2" fmla="*/ 860274 h 6858000"/>
              <a:gd name="connsiteX3" fmla="*/ 4451685 w 4788569"/>
              <a:gd name="connsiteY3" fmla="*/ 2352981 h 6858000"/>
              <a:gd name="connsiteX4" fmla="*/ 4788569 w 4788569"/>
              <a:gd name="connsiteY4" fmla="*/ 4001307 h 6858000"/>
              <a:gd name="connsiteX5" fmla="*/ 4692316 w 4788569"/>
              <a:gd name="connsiteY5" fmla="*/ 5697759 h 6858000"/>
              <a:gd name="connsiteX6" fmla="*/ 4584032 w 4788569"/>
              <a:gd name="connsiteY6" fmla="*/ 6858000 h 6858000"/>
              <a:gd name="connsiteX7" fmla="*/ 0 w 4788569"/>
              <a:gd name="connsiteY7" fmla="*/ 6858000 h 6858000"/>
              <a:gd name="connsiteX8" fmla="*/ 0 w 4788569"/>
              <a:gd name="connsiteY8" fmla="*/ 0 h 6858000"/>
              <a:gd name="connsiteX0" fmla="*/ 0 w 4812632"/>
              <a:gd name="connsiteY0" fmla="*/ 0 h 6858000"/>
              <a:gd name="connsiteX1" fmla="*/ 3820011 w 4812632"/>
              <a:gd name="connsiteY1" fmla="*/ 0 h 6858000"/>
              <a:gd name="connsiteX2" fmla="*/ 4307306 w 4812632"/>
              <a:gd name="connsiteY2" fmla="*/ 860274 h 6858000"/>
              <a:gd name="connsiteX3" fmla="*/ 4451685 w 4812632"/>
              <a:gd name="connsiteY3" fmla="*/ 2352981 h 6858000"/>
              <a:gd name="connsiteX4" fmla="*/ 4788569 w 4812632"/>
              <a:gd name="connsiteY4" fmla="*/ 4001307 h 6858000"/>
              <a:gd name="connsiteX5" fmla="*/ 4812632 w 4812632"/>
              <a:gd name="connsiteY5" fmla="*/ 5697759 h 6858000"/>
              <a:gd name="connsiteX6" fmla="*/ 4584032 w 4812632"/>
              <a:gd name="connsiteY6" fmla="*/ 6858000 h 6858000"/>
              <a:gd name="connsiteX7" fmla="*/ 0 w 4812632"/>
              <a:gd name="connsiteY7" fmla="*/ 6858000 h 6858000"/>
              <a:gd name="connsiteX8" fmla="*/ 0 w 4812632"/>
              <a:gd name="connsiteY8" fmla="*/ 0 h 6858000"/>
              <a:gd name="connsiteX0" fmla="*/ 0 w 5005137"/>
              <a:gd name="connsiteY0" fmla="*/ 0 h 6858000"/>
              <a:gd name="connsiteX1" fmla="*/ 3820011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054643 w 5005137"/>
              <a:gd name="connsiteY2" fmla="*/ 788085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4969043"/>
              <a:gd name="connsiteY0" fmla="*/ 0 h 6858000"/>
              <a:gd name="connsiteX1" fmla="*/ 3567348 w 4969043"/>
              <a:gd name="connsiteY1" fmla="*/ 0 h 6858000"/>
              <a:gd name="connsiteX2" fmla="*/ 4054643 w 4969043"/>
              <a:gd name="connsiteY2" fmla="*/ 788085 h 6858000"/>
              <a:gd name="connsiteX3" fmla="*/ 4451685 w 4969043"/>
              <a:gd name="connsiteY3" fmla="*/ 2352981 h 6858000"/>
              <a:gd name="connsiteX4" fmla="*/ 4969043 w 4969043"/>
              <a:gd name="connsiteY4" fmla="*/ 3508013 h 6858000"/>
              <a:gd name="connsiteX5" fmla="*/ 4812632 w 4969043"/>
              <a:gd name="connsiteY5" fmla="*/ 5697759 h 6858000"/>
              <a:gd name="connsiteX6" fmla="*/ 4584032 w 4969043"/>
              <a:gd name="connsiteY6" fmla="*/ 6858000 h 6858000"/>
              <a:gd name="connsiteX7" fmla="*/ 0 w 4969043"/>
              <a:gd name="connsiteY7" fmla="*/ 6858000 h 6858000"/>
              <a:gd name="connsiteX8" fmla="*/ 0 w 4969043"/>
              <a:gd name="connsiteY8" fmla="*/ 0 h 6858000"/>
              <a:gd name="connsiteX0" fmla="*/ 0 w 4981074"/>
              <a:gd name="connsiteY0" fmla="*/ 0 h 6858000"/>
              <a:gd name="connsiteX1" fmla="*/ 3567348 w 4981074"/>
              <a:gd name="connsiteY1" fmla="*/ 0 h 6858000"/>
              <a:gd name="connsiteX2" fmla="*/ 4054643 w 4981074"/>
              <a:gd name="connsiteY2" fmla="*/ 788085 h 6858000"/>
              <a:gd name="connsiteX3" fmla="*/ 4451685 w 4981074"/>
              <a:gd name="connsiteY3" fmla="*/ 2352981 h 6858000"/>
              <a:gd name="connsiteX4" fmla="*/ 4969043 w 4981074"/>
              <a:gd name="connsiteY4" fmla="*/ 3508013 h 6858000"/>
              <a:gd name="connsiteX5" fmla="*/ 4981074 w 4981074"/>
              <a:gd name="connsiteY5" fmla="*/ 5421033 h 6858000"/>
              <a:gd name="connsiteX6" fmla="*/ 4584032 w 4981074"/>
              <a:gd name="connsiteY6" fmla="*/ 6858000 h 6858000"/>
              <a:gd name="connsiteX7" fmla="*/ 0 w 4981074"/>
              <a:gd name="connsiteY7" fmla="*/ 6858000 h 6858000"/>
              <a:gd name="connsiteX8" fmla="*/ 0 w 4981074"/>
              <a:gd name="connsiteY8" fmla="*/ 0 h 6858000"/>
              <a:gd name="connsiteX0" fmla="*/ 0 w 5281902"/>
              <a:gd name="connsiteY0" fmla="*/ 0 h 6858000"/>
              <a:gd name="connsiteX1" fmla="*/ 3567348 w 5281902"/>
              <a:gd name="connsiteY1" fmla="*/ 0 h 6858000"/>
              <a:gd name="connsiteX2" fmla="*/ 4054643 w 5281902"/>
              <a:gd name="connsiteY2" fmla="*/ 788085 h 6858000"/>
              <a:gd name="connsiteX3" fmla="*/ 4451685 w 5281902"/>
              <a:gd name="connsiteY3" fmla="*/ 2352981 h 6858000"/>
              <a:gd name="connsiteX4" fmla="*/ 5281864 w 5281902"/>
              <a:gd name="connsiteY4" fmla="*/ 3640360 h 6858000"/>
              <a:gd name="connsiteX5" fmla="*/ 4981074 w 5281902"/>
              <a:gd name="connsiteY5" fmla="*/ 5421033 h 6858000"/>
              <a:gd name="connsiteX6" fmla="*/ 4584032 w 5281902"/>
              <a:gd name="connsiteY6" fmla="*/ 6858000 h 6858000"/>
              <a:gd name="connsiteX7" fmla="*/ 0 w 5281902"/>
              <a:gd name="connsiteY7" fmla="*/ 6858000 h 6858000"/>
              <a:gd name="connsiteX8" fmla="*/ 0 w 5281902"/>
              <a:gd name="connsiteY8" fmla="*/ 0 h 6858000"/>
              <a:gd name="connsiteX0" fmla="*/ 0 w 5282446"/>
              <a:gd name="connsiteY0" fmla="*/ 0 h 6858000"/>
              <a:gd name="connsiteX1" fmla="*/ 3567348 w 5282446"/>
              <a:gd name="connsiteY1" fmla="*/ 0 h 6858000"/>
              <a:gd name="connsiteX2" fmla="*/ 4054643 w 5282446"/>
              <a:gd name="connsiteY2" fmla="*/ 788085 h 6858000"/>
              <a:gd name="connsiteX3" fmla="*/ 4451685 w 5282446"/>
              <a:gd name="connsiteY3" fmla="*/ 2352981 h 6858000"/>
              <a:gd name="connsiteX4" fmla="*/ 5281864 w 5282446"/>
              <a:gd name="connsiteY4" fmla="*/ 3640360 h 6858000"/>
              <a:gd name="connsiteX5" fmla="*/ 4981074 w 5282446"/>
              <a:gd name="connsiteY5" fmla="*/ 5421033 h 6858000"/>
              <a:gd name="connsiteX6" fmla="*/ 4584032 w 5282446"/>
              <a:gd name="connsiteY6" fmla="*/ 6858000 h 6858000"/>
              <a:gd name="connsiteX7" fmla="*/ 0 w 5282446"/>
              <a:gd name="connsiteY7" fmla="*/ 6858000 h 6858000"/>
              <a:gd name="connsiteX8" fmla="*/ 0 w 5282446"/>
              <a:gd name="connsiteY8" fmla="*/ 0 h 6858000"/>
              <a:gd name="connsiteX0" fmla="*/ 0 w 5283215"/>
              <a:gd name="connsiteY0" fmla="*/ 0 h 6858000"/>
              <a:gd name="connsiteX1" fmla="*/ 3567348 w 5283215"/>
              <a:gd name="connsiteY1" fmla="*/ 0 h 6858000"/>
              <a:gd name="connsiteX2" fmla="*/ 4054643 w 5283215"/>
              <a:gd name="connsiteY2" fmla="*/ 788085 h 6858000"/>
              <a:gd name="connsiteX3" fmla="*/ 4451685 w 5283215"/>
              <a:gd name="connsiteY3" fmla="*/ 2352981 h 6858000"/>
              <a:gd name="connsiteX4" fmla="*/ 5281864 w 5283215"/>
              <a:gd name="connsiteY4" fmla="*/ 3640360 h 6858000"/>
              <a:gd name="connsiteX5" fmla="*/ 4981074 w 5283215"/>
              <a:gd name="connsiteY5" fmla="*/ 5421033 h 6858000"/>
              <a:gd name="connsiteX6" fmla="*/ 4584032 w 5283215"/>
              <a:gd name="connsiteY6" fmla="*/ 6858000 h 6858000"/>
              <a:gd name="connsiteX7" fmla="*/ 0 w 5283215"/>
              <a:gd name="connsiteY7" fmla="*/ 6858000 h 6858000"/>
              <a:gd name="connsiteX8" fmla="*/ 0 w 5283215"/>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704347 w 5281864"/>
              <a:gd name="connsiteY6" fmla="*/ 6845969 h 6858000"/>
              <a:gd name="connsiteX7" fmla="*/ 0 w 5281864"/>
              <a:gd name="connsiteY7" fmla="*/ 6858000 h 6858000"/>
              <a:gd name="connsiteX8" fmla="*/ 0 w 5281864"/>
              <a:gd name="connsiteY8" fmla="*/ 0 h 6858000"/>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981074 w 5281864"/>
              <a:gd name="connsiteY5" fmla="*/ 5421033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5041231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836694 w 5281864"/>
              <a:gd name="connsiteY5" fmla="*/ 5866201 h 6870032"/>
              <a:gd name="connsiteX6" fmla="*/ 5041231 w 5281864"/>
              <a:gd name="connsiteY6" fmla="*/ 6870032 h 6870032"/>
              <a:gd name="connsiteX7" fmla="*/ 0 w 5281864"/>
              <a:gd name="connsiteY7" fmla="*/ 6858000 h 6870032"/>
              <a:gd name="connsiteX8" fmla="*/ 0 w 5281864"/>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451685 w 5041231"/>
              <a:gd name="connsiteY3" fmla="*/ 2352981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343401 w 5041231"/>
              <a:gd name="connsiteY3" fmla="*/ 2340949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24063 w 5065294"/>
              <a:gd name="connsiteY0" fmla="*/ 0 h 6882063"/>
              <a:gd name="connsiteX1" fmla="*/ 3591411 w 5065294"/>
              <a:gd name="connsiteY1" fmla="*/ 0 h 6882063"/>
              <a:gd name="connsiteX2" fmla="*/ 4078706 w 5065294"/>
              <a:gd name="connsiteY2" fmla="*/ 788085 h 6882063"/>
              <a:gd name="connsiteX3" fmla="*/ 4367464 w 5065294"/>
              <a:gd name="connsiteY3" fmla="*/ 2340949 h 6882063"/>
              <a:gd name="connsiteX4" fmla="*/ 4788569 w 5065294"/>
              <a:gd name="connsiteY4" fmla="*/ 3760676 h 6882063"/>
              <a:gd name="connsiteX5" fmla="*/ 4860757 w 5065294"/>
              <a:gd name="connsiteY5" fmla="*/ 5866201 h 6882063"/>
              <a:gd name="connsiteX6" fmla="*/ 5065294 w 5065294"/>
              <a:gd name="connsiteY6" fmla="*/ 6870032 h 6882063"/>
              <a:gd name="connsiteX7" fmla="*/ 0 w 5065294"/>
              <a:gd name="connsiteY7" fmla="*/ 6882063 h 6882063"/>
              <a:gd name="connsiteX8" fmla="*/ 24063 w 5065294"/>
              <a:gd name="connsiteY8" fmla="*/ 0 h 6882063"/>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252663 w 5317957"/>
              <a:gd name="connsiteY7" fmla="*/ 6894095 h 6894095"/>
              <a:gd name="connsiteX8" fmla="*/ 0 w 5317957"/>
              <a:gd name="connsiteY8" fmla="*/ 0 h 6894095"/>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0 w 5317957"/>
              <a:gd name="connsiteY7" fmla="*/ 6894095 h 6894095"/>
              <a:gd name="connsiteX8" fmla="*/ 0 w 5317957"/>
              <a:gd name="connsiteY8" fmla="*/ 0 h 6894095"/>
              <a:gd name="connsiteX0" fmla="*/ 10583103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10583103 w 15901060"/>
              <a:gd name="connsiteY8" fmla="*/ 0 h 6882064"/>
              <a:gd name="connsiteX0" fmla="*/ 0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0 w 15901060"/>
              <a:gd name="connsiteY8" fmla="*/ 0 h 6882064"/>
              <a:gd name="connsiteX0" fmla="*/ 0 w 15901060"/>
              <a:gd name="connsiteY0" fmla="*/ 0 h 6894095"/>
              <a:gd name="connsiteX1" fmla="*/ 14427177 w 15901060"/>
              <a:gd name="connsiteY1" fmla="*/ 12032 h 6894095"/>
              <a:gd name="connsiteX2" fmla="*/ 14914472 w 15901060"/>
              <a:gd name="connsiteY2" fmla="*/ 800117 h 6894095"/>
              <a:gd name="connsiteX3" fmla="*/ 15203230 w 15901060"/>
              <a:gd name="connsiteY3" fmla="*/ 2352981 h 6894095"/>
              <a:gd name="connsiteX4" fmla="*/ 15624335 w 15901060"/>
              <a:gd name="connsiteY4" fmla="*/ 3772708 h 6894095"/>
              <a:gd name="connsiteX5" fmla="*/ 15696523 w 15901060"/>
              <a:gd name="connsiteY5" fmla="*/ 5878233 h 6894095"/>
              <a:gd name="connsiteX6" fmla="*/ 15901060 w 15901060"/>
              <a:gd name="connsiteY6" fmla="*/ 6882064 h 6894095"/>
              <a:gd name="connsiteX7" fmla="*/ 0 w 15901060"/>
              <a:gd name="connsiteY7" fmla="*/ 6894095 h 6894095"/>
              <a:gd name="connsiteX8" fmla="*/ 0 w 15901060"/>
              <a:gd name="connsiteY8" fmla="*/ 0 h 6894095"/>
              <a:gd name="connsiteX0" fmla="*/ 0 w 15837689"/>
              <a:gd name="connsiteY0" fmla="*/ 0 h 6894095"/>
              <a:gd name="connsiteX1" fmla="*/ 14427177 w 15837689"/>
              <a:gd name="connsiteY1" fmla="*/ 12032 h 6894095"/>
              <a:gd name="connsiteX2" fmla="*/ 14914472 w 15837689"/>
              <a:gd name="connsiteY2" fmla="*/ 800117 h 6894095"/>
              <a:gd name="connsiteX3" fmla="*/ 15203230 w 15837689"/>
              <a:gd name="connsiteY3" fmla="*/ 2352981 h 6894095"/>
              <a:gd name="connsiteX4" fmla="*/ 15624335 w 15837689"/>
              <a:gd name="connsiteY4" fmla="*/ 3772708 h 6894095"/>
              <a:gd name="connsiteX5" fmla="*/ 15696523 w 15837689"/>
              <a:gd name="connsiteY5" fmla="*/ 5878233 h 6894095"/>
              <a:gd name="connsiteX6" fmla="*/ 15837689 w 15837689"/>
              <a:gd name="connsiteY6" fmla="*/ 6882064 h 6894095"/>
              <a:gd name="connsiteX7" fmla="*/ 0 w 15837689"/>
              <a:gd name="connsiteY7" fmla="*/ 6894095 h 6894095"/>
              <a:gd name="connsiteX8" fmla="*/ 0 w 15837689"/>
              <a:gd name="connsiteY8" fmla="*/ 0 h 6894095"/>
              <a:gd name="connsiteX0" fmla="*/ 0 w 15774318"/>
              <a:gd name="connsiteY0" fmla="*/ 0 h 6914148"/>
              <a:gd name="connsiteX1" fmla="*/ 14427177 w 15774318"/>
              <a:gd name="connsiteY1" fmla="*/ 12032 h 6914148"/>
              <a:gd name="connsiteX2" fmla="*/ 14914472 w 15774318"/>
              <a:gd name="connsiteY2" fmla="*/ 800117 h 6914148"/>
              <a:gd name="connsiteX3" fmla="*/ 15203230 w 15774318"/>
              <a:gd name="connsiteY3" fmla="*/ 2352981 h 6914148"/>
              <a:gd name="connsiteX4" fmla="*/ 15624335 w 15774318"/>
              <a:gd name="connsiteY4" fmla="*/ 3772708 h 6914148"/>
              <a:gd name="connsiteX5" fmla="*/ 15696523 w 15774318"/>
              <a:gd name="connsiteY5" fmla="*/ 5878233 h 6914148"/>
              <a:gd name="connsiteX6" fmla="*/ 15774318 w 15774318"/>
              <a:gd name="connsiteY6" fmla="*/ 6914148 h 6914148"/>
              <a:gd name="connsiteX7" fmla="*/ 0 w 15774318"/>
              <a:gd name="connsiteY7" fmla="*/ 6894095 h 6914148"/>
              <a:gd name="connsiteX8" fmla="*/ 0 w 15774318"/>
              <a:gd name="connsiteY8" fmla="*/ 0 h 6914148"/>
              <a:gd name="connsiteX0" fmla="*/ 0 w 15705363"/>
              <a:gd name="connsiteY0" fmla="*/ 0 h 6914148"/>
              <a:gd name="connsiteX1" fmla="*/ 14427177 w 15705363"/>
              <a:gd name="connsiteY1" fmla="*/ 12032 h 6914148"/>
              <a:gd name="connsiteX2" fmla="*/ 14914472 w 15705363"/>
              <a:gd name="connsiteY2" fmla="*/ 800117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 name="connsiteX0" fmla="*/ 0 w 15705363"/>
              <a:gd name="connsiteY0" fmla="*/ 0 h 6914148"/>
              <a:gd name="connsiteX1" fmla="*/ 15321187 w 15705363"/>
              <a:gd name="connsiteY1" fmla="*/ 12032 h 6914148"/>
              <a:gd name="connsiteX2" fmla="*/ 14914472 w 15705363"/>
              <a:gd name="connsiteY2" fmla="*/ 800117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 name="connsiteX0" fmla="*/ 0 w 15705363"/>
              <a:gd name="connsiteY0" fmla="*/ 0 h 6914148"/>
              <a:gd name="connsiteX1" fmla="*/ 15321187 w 15705363"/>
              <a:gd name="connsiteY1" fmla="*/ 12032 h 6914148"/>
              <a:gd name="connsiteX2" fmla="*/ 15510477 w 15705363"/>
              <a:gd name="connsiteY2" fmla="*/ 863453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 name="connsiteX0" fmla="*/ 0 w 15705363"/>
              <a:gd name="connsiteY0" fmla="*/ 0 h 6914148"/>
              <a:gd name="connsiteX1" fmla="*/ 15321187 w 15705363"/>
              <a:gd name="connsiteY1" fmla="*/ 12032 h 6914148"/>
              <a:gd name="connsiteX2" fmla="*/ 15510477 w 15705363"/>
              <a:gd name="connsiteY2" fmla="*/ 863453 h 6914148"/>
              <a:gd name="connsiteX3" fmla="*/ 15567457 w 15705363"/>
              <a:gd name="connsiteY3" fmla="*/ 2479654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 name="connsiteX0" fmla="*/ 0 w 15723670"/>
              <a:gd name="connsiteY0" fmla="*/ 0 h 6914148"/>
              <a:gd name="connsiteX1" fmla="*/ 15321187 w 15723670"/>
              <a:gd name="connsiteY1" fmla="*/ 12032 h 6914148"/>
              <a:gd name="connsiteX2" fmla="*/ 15510477 w 15723670"/>
              <a:gd name="connsiteY2" fmla="*/ 863453 h 6914148"/>
              <a:gd name="connsiteX3" fmla="*/ 15567457 w 15723670"/>
              <a:gd name="connsiteY3" fmla="*/ 2479654 h 6914148"/>
              <a:gd name="connsiteX4" fmla="*/ 15723670 w 15723670"/>
              <a:gd name="connsiteY4" fmla="*/ 4207015 h 6914148"/>
              <a:gd name="connsiteX5" fmla="*/ 15696523 w 15723670"/>
              <a:gd name="connsiteY5" fmla="*/ 5878233 h 6914148"/>
              <a:gd name="connsiteX6" fmla="*/ 15478583 w 15723670"/>
              <a:gd name="connsiteY6" fmla="*/ 6914148 h 6914148"/>
              <a:gd name="connsiteX7" fmla="*/ 0 w 15723670"/>
              <a:gd name="connsiteY7" fmla="*/ 6894095 h 6914148"/>
              <a:gd name="connsiteX8" fmla="*/ 0 w 15723670"/>
              <a:gd name="connsiteY8" fmla="*/ 0 h 69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3670" h="6914148">
                <a:moveTo>
                  <a:pt x="0" y="0"/>
                </a:moveTo>
                <a:lnTo>
                  <a:pt x="15321187" y="12032"/>
                </a:lnTo>
                <a:lnTo>
                  <a:pt x="15510477" y="863453"/>
                </a:lnTo>
                <a:lnTo>
                  <a:pt x="15567457" y="2479654"/>
                </a:lnTo>
                <a:lnTo>
                  <a:pt x="15723670" y="4207015"/>
                </a:lnTo>
                <a:cubicBezTo>
                  <a:pt x="15703616" y="4519836"/>
                  <a:pt x="15740639" y="5625571"/>
                  <a:pt x="15696523" y="5878233"/>
                </a:cubicBezTo>
                <a:lnTo>
                  <a:pt x="15478583" y="6914148"/>
                </a:lnTo>
                <a:lnTo>
                  <a:pt x="0" y="6894095"/>
                </a:lnTo>
                <a:lnTo>
                  <a:pt x="0" y="0"/>
                </a:lnTo>
                <a:close/>
              </a:path>
            </a:pathLst>
          </a:custGeom>
          <a:solidFill>
            <a:schemeClr val="bg1"/>
          </a:solidFill>
          <a:ln>
            <a:noFill/>
          </a:ln>
          <a:effectLst>
            <a:outerShdw dist="12700" sx="104000" sy="104000" algn="ctr" rotWithShape="0">
              <a:schemeClr val="bg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av</a:t>
            </a:r>
          </a:p>
        </p:txBody>
      </p:sp>
      <p:sp>
        <p:nvSpPr>
          <p:cNvPr id="2" name="Title 1">
            <a:extLst>
              <a:ext uri="{FF2B5EF4-FFF2-40B4-BE49-F238E27FC236}">
                <a16:creationId xmlns:a16="http://schemas.microsoft.com/office/drawing/2014/main" id="{2DF4402C-FC27-E522-0990-F93990FED393}"/>
              </a:ext>
            </a:extLst>
          </p:cNvPr>
          <p:cNvSpPr>
            <a:spLocks noGrp="1"/>
          </p:cNvSpPr>
          <p:nvPr>
            <p:ph type="title"/>
          </p:nvPr>
        </p:nvSpPr>
        <p:spPr>
          <a:xfrm>
            <a:off x="629841" y="457200"/>
            <a:ext cx="2949178" cy="1600200"/>
          </a:xfrm>
        </p:spPr>
        <p:txBody>
          <a:bodyPr anchor="b"/>
          <a:lstStyle>
            <a:lvl1pPr>
              <a:defRPr sz="3200">
                <a:solidFill>
                  <a:schemeClr val="accent6"/>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9C8C542-3AC8-3C0D-2807-94FDF8752F88}"/>
              </a:ext>
            </a:extLst>
          </p:cNvPr>
          <p:cNvSpPr>
            <a:spLocks noGrp="1"/>
          </p:cNvSpPr>
          <p:nvPr>
            <p:ph idx="1"/>
          </p:nvPr>
        </p:nvSpPr>
        <p:spPr>
          <a:xfrm>
            <a:off x="3887391" y="987426"/>
            <a:ext cx="4629150" cy="4873625"/>
          </a:xfrm>
        </p:spPr>
        <p:txBody>
          <a:bodyPr/>
          <a:lstStyle>
            <a:lvl1pPr marL="411480" indent="-411480">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1E3DA0-4D31-4B0A-D4BD-083912650F54}"/>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4456EA64-D6CD-E308-4075-69D9A8F46D6D}"/>
              </a:ext>
            </a:extLst>
          </p:cNvPr>
          <p:cNvSpPr>
            <a:spLocks noGrp="1"/>
          </p:cNvSpPr>
          <p:nvPr>
            <p:ph type="ftr" sz="quarter" idx="11"/>
          </p:nvPr>
        </p:nvSpPr>
        <p:spPr>
          <a:xfrm>
            <a:off x="3028950" y="6356351"/>
            <a:ext cx="3086100" cy="365125"/>
          </a:xfrm>
          <a:noFill/>
        </p:spPr>
        <p:txBody>
          <a:bodyPr/>
          <a:lstStyle>
            <a:lvl1pPr>
              <a:defRPr b="1">
                <a:solidFill>
                  <a:schemeClr val="bg1"/>
                </a:solidFill>
                <a:latin typeface="+mn-lt"/>
              </a:defRPr>
            </a:lvl1pPr>
          </a:lstStyle>
          <a:p>
            <a:pPr algn="ctr"/>
            <a:r>
              <a:rPr lang="en-US"/>
              <a:t>12/28/2023</a:t>
            </a:r>
          </a:p>
        </p:txBody>
      </p:sp>
      <p:sp>
        <p:nvSpPr>
          <p:cNvPr id="9" name="Slide Number Placeholder 5">
            <a:extLst>
              <a:ext uri="{FF2B5EF4-FFF2-40B4-BE49-F238E27FC236}">
                <a16:creationId xmlns:a16="http://schemas.microsoft.com/office/drawing/2014/main" id="{668C886E-A54B-935B-81BD-5512F2C4B984}"/>
              </a:ext>
            </a:extLst>
          </p:cNvPr>
          <p:cNvSpPr>
            <a:spLocks noGrp="1"/>
          </p:cNvSpPr>
          <p:nvPr>
            <p:ph type="sldNum" sz="quarter" idx="12"/>
          </p:nvPr>
        </p:nvSpPr>
        <p:spPr>
          <a:xfrm>
            <a:off x="6457950" y="6356351"/>
            <a:ext cx="2057400" cy="365125"/>
          </a:xfrm>
          <a:noFill/>
        </p:spPr>
        <p:txBody>
          <a:bodyPr/>
          <a:lstStyle>
            <a:lvl1pPr>
              <a:defRPr sz="1400" b="1">
                <a:solidFill>
                  <a:schemeClr val="bg1"/>
                </a:solidFill>
                <a:latin typeface="+mn-lt"/>
              </a:defRPr>
            </a:lvl1pPr>
          </a:lstStyle>
          <a:p>
            <a:fld id="{C95E8E5B-C54E-4915-B069-2B2C8B7FEC1E}" type="slidenum">
              <a:rPr lang="en-US" smtClean="0"/>
              <a:pPr/>
              <a:t>‹#›</a:t>
            </a:fld>
            <a:endParaRPr lang="en-US"/>
          </a:p>
        </p:txBody>
      </p:sp>
      <p:pic>
        <p:nvPicPr>
          <p:cNvPr id="5" name="Graphic 4">
            <a:extLst>
              <a:ext uri="{FF2B5EF4-FFF2-40B4-BE49-F238E27FC236}">
                <a16:creationId xmlns:a16="http://schemas.microsoft.com/office/drawing/2014/main" id="{CA9CBAA0-20B5-4B24-52E9-E038D720E9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00783" y="6318691"/>
            <a:ext cx="2211369" cy="255158"/>
          </a:xfrm>
          <a:prstGeom prst="rect">
            <a:avLst/>
          </a:prstGeom>
        </p:spPr>
      </p:pic>
    </p:spTree>
    <p:extLst>
      <p:ext uri="{BB962C8B-B14F-4D97-AF65-F5344CB8AC3E}">
        <p14:creationId xmlns:p14="http://schemas.microsoft.com/office/powerpoint/2010/main" val="149930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B7483-7B98-83F5-0029-F3DF3019D1BB}"/>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C8B228-F0D8-9E72-FB79-455FDC48A948}"/>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C620F9A-2471-20DF-1A61-BE7ABBE2759C}"/>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AFD2ABDF-DABE-9E51-8AC2-5C814CBD8F3C}"/>
              </a:ext>
            </a:extLst>
          </p:cNvPr>
          <p:cNvSpPr>
            <a:spLocks noGrp="1"/>
          </p:cNvSpPr>
          <p:nvPr>
            <p:ph type="ftr" sz="quarter" idx="11"/>
          </p:nvPr>
        </p:nvSpPr>
        <p:spPr>
          <a:xfrm>
            <a:off x="3028950" y="6356351"/>
            <a:ext cx="3086100" cy="365125"/>
          </a:xfrm>
        </p:spPr>
        <p:txBody>
          <a:bodyPr/>
          <a:lstStyle/>
          <a:p>
            <a:pPr algn="ctr"/>
            <a:r>
              <a:rPr lang="en-US"/>
              <a:t>12/28/2023</a:t>
            </a:r>
          </a:p>
        </p:txBody>
      </p:sp>
      <p:sp>
        <p:nvSpPr>
          <p:cNvPr id="9" name="Slide Number Placeholder 5">
            <a:extLst>
              <a:ext uri="{FF2B5EF4-FFF2-40B4-BE49-F238E27FC236}">
                <a16:creationId xmlns:a16="http://schemas.microsoft.com/office/drawing/2014/main" id="{B83A1EB1-B9EC-E596-FF6C-FAFA0BD09086}"/>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5" name="Graphic 4">
            <a:extLst>
              <a:ext uri="{FF2B5EF4-FFF2-40B4-BE49-F238E27FC236}">
                <a16:creationId xmlns:a16="http://schemas.microsoft.com/office/drawing/2014/main" id="{5EE84D3B-47FF-1B5F-E93C-893F9A5D9D0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3179606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1AB9BD-28C0-942E-68A7-0A69451FF19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2EAF8A-C264-7F29-39BB-DC75D6FB61A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B70A5D75-D9E6-9C25-8E6D-5AF36C075175}"/>
              </a:ext>
            </a:extLst>
          </p:cNvPr>
          <p:cNvSpPr>
            <a:spLocks noGrp="1"/>
          </p:cNvSpPr>
          <p:nvPr>
            <p:ph type="ftr" sz="quarter" idx="3"/>
          </p:nvPr>
        </p:nvSpPr>
        <p:spPr>
          <a:xfrm>
            <a:off x="3028950" y="6356351"/>
            <a:ext cx="3086100" cy="365125"/>
          </a:xfrm>
          <a:prstGeom prst="rect">
            <a:avLst/>
          </a:prstGeom>
        </p:spPr>
        <p:txBody>
          <a:bodyPr/>
          <a:lstStyle>
            <a:lvl1pPr>
              <a:defRPr sz="1400">
                <a:solidFill>
                  <a:schemeClr val="bg1">
                    <a:lumMod val="50000"/>
                  </a:schemeClr>
                </a:solidFill>
              </a:defRPr>
            </a:lvl1pPr>
          </a:lstStyle>
          <a:p>
            <a:pPr algn="ctr"/>
            <a:r>
              <a:rPr lang="en-US"/>
              <a:t>12/28/2023</a:t>
            </a:r>
          </a:p>
        </p:txBody>
      </p:sp>
      <p:sp>
        <p:nvSpPr>
          <p:cNvPr id="8" name="Slide Number Placeholder 5">
            <a:extLst>
              <a:ext uri="{FF2B5EF4-FFF2-40B4-BE49-F238E27FC236}">
                <a16:creationId xmlns:a16="http://schemas.microsoft.com/office/drawing/2014/main" id="{296156B0-EAC6-9C16-C910-11892C7D3675}"/>
              </a:ext>
            </a:extLst>
          </p:cNvPr>
          <p:cNvSpPr>
            <a:spLocks noGrp="1"/>
          </p:cNvSpPr>
          <p:nvPr>
            <p:ph type="sldNum" sz="quarter" idx="4"/>
          </p:nvPr>
        </p:nvSpPr>
        <p:spPr>
          <a:xfrm>
            <a:off x="6457950" y="6356351"/>
            <a:ext cx="2057400" cy="365125"/>
          </a:xfrm>
          <a:prstGeom prst="rect">
            <a:avLst/>
          </a:prstGeom>
        </p:spPr>
        <p:txBody>
          <a:bodyPr/>
          <a:lstStyle>
            <a:lvl1pPr algn="r">
              <a:defRPr sz="1400">
                <a:solidFill>
                  <a:schemeClr val="bg1">
                    <a:lumMod val="50000"/>
                  </a:schemeClr>
                </a:solidFill>
                <a:latin typeface="+mj-lt"/>
              </a:defRPr>
            </a:lvl1pPr>
          </a:lstStyle>
          <a:p>
            <a:fld id="{C95E8E5B-C54E-4915-B069-2B2C8B7FEC1E}" type="slidenum">
              <a:rPr lang="en-US" smtClean="0"/>
              <a:pPr/>
              <a:t>‹#›</a:t>
            </a:fld>
            <a:endParaRPr lang="en-US"/>
          </a:p>
        </p:txBody>
      </p:sp>
    </p:spTree>
    <p:extLst>
      <p:ext uri="{BB962C8B-B14F-4D97-AF65-F5344CB8AC3E}">
        <p14:creationId xmlns:p14="http://schemas.microsoft.com/office/powerpoint/2010/main" val="134337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3" panose="05040102010807070707" pitchFamily="18"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hhs.iowa.gov/initiatives/system-alignment/hhs-system-county-snapshots"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hyperlink" Target="https://www.youtube.com/watch?v=7KTk2JQPZt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hyperlink" Target="tel:8555818111"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hyperlink" Target="https://yourlifeiowa.org/" TargetMode="External"/><Relationship Id="rId4" Type="http://schemas.openxmlformats.org/officeDocument/2006/relationships/hyperlink" Target="http://sms:8558958398" TargetMode="Externa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Title 1" descr="Iowa's Behavioral Health Prevention&#10;Service System">
            <a:extLst>
              <a:ext uri="{FF2B5EF4-FFF2-40B4-BE49-F238E27FC236}">
                <a16:creationId xmlns:a16="http://schemas.microsoft.com/office/drawing/2014/main" id="{DAD88C65-102E-9848-0B62-09D6E1AF27D3}"/>
              </a:ext>
            </a:extLst>
          </p:cNvPr>
          <p:cNvSpPr>
            <a:spLocks noGrp="1"/>
          </p:cNvSpPr>
          <p:nvPr>
            <p:ph type="ctrTitle"/>
          </p:nvPr>
        </p:nvSpPr>
        <p:spPr>
          <a:xfrm>
            <a:off x="139364" y="1173869"/>
            <a:ext cx="4432636" cy="2616077"/>
          </a:xfrm>
        </p:spPr>
        <p:txBody>
          <a:bodyPr>
            <a:noAutofit/>
          </a:bodyPr>
          <a:lstStyle/>
          <a:p>
            <a:r>
              <a:rPr lang="en-US" sz="3200"/>
              <a:t>Iowa's Behavioral Health Prevention</a:t>
            </a:r>
            <a:br>
              <a:rPr lang="en-US" sz="3200"/>
            </a:br>
            <a:r>
              <a:rPr lang="en-US" sz="3200"/>
              <a:t>Service System</a:t>
            </a:r>
            <a:endParaRPr lang="en-US" sz="3200">
              <a:solidFill>
                <a:srgbClr val="262626"/>
              </a:solidFill>
            </a:endParaRPr>
          </a:p>
        </p:txBody>
      </p:sp>
      <p:sp>
        <p:nvSpPr>
          <p:cNvPr id="3" name="Subtitle 2" descr="&lt;Name of Presenter&gt;&#10;&lt;Title &amp; Organization&gt;&#10;">
            <a:extLst>
              <a:ext uri="{FF2B5EF4-FFF2-40B4-BE49-F238E27FC236}">
                <a16:creationId xmlns:a16="http://schemas.microsoft.com/office/drawing/2014/main" id="{E584DF7D-184A-D800-1F28-57FD1CDFCBFA}"/>
              </a:ext>
            </a:extLst>
          </p:cNvPr>
          <p:cNvSpPr>
            <a:spLocks noGrp="1"/>
          </p:cNvSpPr>
          <p:nvPr>
            <p:ph type="subTitle" idx="1"/>
          </p:nvPr>
        </p:nvSpPr>
        <p:spPr>
          <a:xfrm>
            <a:off x="139364" y="5344998"/>
            <a:ext cx="3628237" cy="861312"/>
          </a:xfrm>
        </p:spPr>
        <p:txBody>
          <a:bodyPr vert="horz" lIns="91440" tIns="45720" rIns="91440" bIns="45720" rtlCol="0" anchor="t">
            <a:normAutofit/>
          </a:bodyPr>
          <a:lstStyle/>
          <a:p>
            <a:r>
              <a:rPr lang="en-US" b="1"/>
              <a:t>&lt;Name of Presenter&gt;</a:t>
            </a:r>
            <a:endParaRPr lang="en-US">
              <a:cs typeface="Arial"/>
            </a:endParaRPr>
          </a:p>
          <a:p>
            <a:r>
              <a:rPr lang="en-US"/>
              <a:t>&lt;Title &amp; Organization&gt;</a:t>
            </a:r>
            <a:endParaRPr lang="en-US">
              <a:cs typeface="Arial"/>
            </a:endParaRPr>
          </a:p>
          <a:p>
            <a:endParaRPr lang="en-US">
              <a:cs typeface="Arial"/>
            </a:endParaRPr>
          </a:p>
        </p:txBody>
      </p:sp>
    </p:spTree>
    <p:extLst>
      <p:ext uri="{BB962C8B-B14F-4D97-AF65-F5344CB8AC3E}">
        <p14:creationId xmlns:p14="http://schemas.microsoft.com/office/powerpoint/2010/main" val="1370625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Behavioral Health Districts">
            <a:extLst>
              <a:ext uri="{FF2B5EF4-FFF2-40B4-BE49-F238E27FC236}">
                <a16:creationId xmlns:a16="http://schemas.microsoft.com/office/drawing/2014/main" id="{A71C3834-D216-38D0-DD87-BA061D862959}"/>
              </a:ext>
            </a:extLst>
          </p:cNvPr>
          <p:cNvSpPr>
            <a:spLocks noGrp="1"/>
          </p:cNvSpPr>
          <p:nvPr>
            <p:ph type="title" idx="4294967295"/>
          </p:nvPr>
        </p:nvSpPr>
        <p:spPr>
          <a:xfrm>
            <a:off x="419878" y="271554"/>
            <a:ext cx="7886700" cy="930275"/>
          </a:xfrm>
        </p:spPr>
        <p:txBody>
          <a:bodyPr>
            <a:normAutofit/>
          </a:bodyPr>
          <a:lstStyle/>
          <a:p>
            <a:pPr algn="ctr"/>
            <a:r>
              <a:rPr lang="en-US" sz="3600"/>
              <a:t>Behavioral Health Districts</a:t>
            </a:r>
          </a:p>
        </p:txBody>
      </p:sp>
      <p:pic>
        <p:nvPicPr>
          <p:cNvPr id="5" name="Content Placeholder 4" descr="Map of Iowa divided into seven districts&#10;District 1: Lyon, Osceola, Sioux, O’Brien, Plymouth, Cherokee, Buena Vista, Woodbury, Ida, Monona, Crawford, Carroll, Harrison&#10;District 2: Dickinson, Emmet, Kossuth, Winnebago, Worth, Clay, Palo Alto, Hancock, Pocahontas, Humboldt, Wright, Sac, Calhoun, Webster&#10;District 3: Mitchell, Howard, Winneshiek, Allamakee, Cerro Gordo, Floyd, Chickasaw, Fayette, Clayton, Franklin, Butler, Bremer, Hardin, Grundy, Marshall, Tama&#10;District 4: Shelby, Audubon, Guthrie, Pottawattamie, Cass, Adair, Mills, Montgomery, Adams, Union, Fremont, Page, Taylor, Ringgold&#10;District 5: Hamilton, Greene, Boone, Story, Dallas, Polk, Jasper, Madison, Warren, Marion, Clarke, Lucas, Decatur, Wayne&#10;District 6: Benton, Poweshiek, Iowa, Mahaska, Keokuk, Washington, Monroe, Wapello, Jefferson, Henry, Appanoose, Davis, Van Buren, Lee&#10;District 7: Black Hawk, Buchanan, Delaware, Dubuque, Linn, Jones, Jackson, Johnson, Cedar, Clinton, Scott, Muscatine, Louisa, Des Moines">
            <a:extLst>
              <a:ext uri="{FF2B5EF4-FFF2-40B4-BE49-F238E27FC236}">
                <a16:creationId xmlns:a16="http://schemas.microsoft.com/office/drawing/2014/main" id="{E3BB8594-93D5-D36B-6DBE-A49CF87E71A0}"/>
              </a:ext>
            </a:extLst>
          </p:cNvPr>
          <p:cNvPicPr>
            <a:picLocks noGrp="1" noChangeAspect="1"/>
          </p:cNvPicPr>
          <p:nvPr>
            <p:ph idx="4294967295"/>
          </p:nvPr>
        </p:nvPicPr>
        <p:blipFill>
          <a:blip r:embed="rId3"/>
          <a:srcRect t="11984"/>
          <a:stretch/>
        </p:blipFill>
        <p:spPr>
          <a:xfrm>
            <a:off x="710851" y="1201829"/>
            <a:ext cx="7722298" cy="5057081"/>
          </a:xfrm>
        </p:spPr>
      </p:pic>
    </p:spTree>
    <p:extLst>
      <p:ext uri="{BB962C8B-B14F-4D97-AF65-F5344CB8AC3E}">
        <p14:creationId xmlns:p14="http://schemas.microsoft.com/office/powerpoint/2010/main" val="2357712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ounty Snapshots">
            <a:extLst>
              <a:ext uri="{FF2B5EF4-FFF2-40B4-BE49-F238E27FC236}">
                <a16:creationId xmlns:a16="http://schemas.microsoft.com/office/drawing/2014/main" id="{FBCDE777-50B7-C0D4-B66D-A5C68B9B0D25}"/>
              </a:ext>
            </a:extLst>
          </p:cNvPr>
          <p:cNvSpPr>
            <a:spLocks noGrp="1"/>
          </p:cNvSpPr>
          <p:nvPr>
            <p:ph type="title"/>
          </p:nvPr>
        </p:nvSpPr>
        <p:spPr/>
        <p:txBody>
          <a:bodyPr/>
          <a:lstStyle/>
          <a:p>
            <a:r>
              <a:rPr lang="en-US"/>
              <a:t>County Snapshots</a:t>
            </a:r>
          </a:p>
        </p:txBody>
      </p:sp>
      <p:sp>
        <p:nvSpPr>
          <p:cNvPr id="3" name="Content Placeholder 2">
            <a:extLst>
              <a:ext uri="{FF2B5EF4-FFF2-40B4-BE49-F238E27FC236}">
                <a16:creationId xmlns:a16="http://schemas.microsoft.com/office/drawing/2014/main" id="{63337BBA-DE4E-5528-F97D-8DA3DB3C3E4A}"/>
              </a:ext>
            </a:extLst>
          </p:cNvPr>
          <p:cNvSpPr>
            <a:spLocks noGrp="1"/>
          </p:cNvSpPr>
          <p:nvPr>
            <p:ph sz="half" idx="1"/>
          </p:nvPr>
        </p:nvSpPr>
        <p:spPr>
          <a:xfrm>
            <a:off x="628650" y="1753739"/>
            <a:ext cx="7451784" cy="4408847"/>
          </a:xfrm>
        </p:spPr>
        <p:txBody>
          <a:bodyPr vert="horz" lIns="91440" tIns="45720" rIns="91440" bIns="45720" rtlCol="0" anchor="t">
            <a:normAutofit/>
          </a:bodyPr>
          <a:lstStyle/>
          <a:p>
            <a:pPr marL="0" indent="0">
              <a:buNone/>
            </a:pPr>
            <a:r>
              <a:rPr lang="en-US">
                <a:cs typeface="Arial"/>
              </a:rPr>
              <a:t>Iowa HHS created snapshots of each county</a:t>
            </a:r>
            <a:endParaRPr lang="en-US"/>
          </a:p>
          <a:p>
            <a:pPr marL="0" indent="0">
              <a:buNone/>
            </a:pPr>
            <a:endParaRPr lang="en-US">
              <a:cs typeface="Arial"/>
            </a:endParaRPr>
          </a:p>
          <a:p>
            <a:pPr marL="0" indent="0">
              <a:buNone/>
            </a:pPr>
            <a:r>
              <a:rPr lang="en-US">
                <a:cs typeface="Arial"/>
              </a:rPr>
              <a:t>You can find all 99 counties at </a:t>
            </a:r>
            <a:r>
              <a:rPr lang="en-US">
                <a:ea typeface="+mn-lt"/>
                <a:cs typeface="+mn-lt"/>
                <a:hlinkClick r:id="rId3"/>
              </a:rPr>
              <a:t>https://hhs.iowa.gov/initiatives/system-alignment/hhs-system-county-snapshots</a:t>
            </a:r>
            <a:endParaRPr lang="en-US">
              <a:ea typeface="+mn-lt"/>
              <a:cs typeface="+mn-lt"/>
            </a:endParaRPr>
          </a:p>
        </p:txBody>
      </p:sp>
    </p:spTree>
    <p:extLst>
      <p:ext uri="{BB962C8B-B14F-4D97-AF65-F5344CB8AC3E}">
        <p14:creationId xmlns:p14="http://schemas.microsoft.com/office/powerpoint/2010/main" val="1024199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B1638-44C9-72C4-6362-381BD1D00BF7}"/>
            </a:ext>
          </a:extLst>
        </p:cNvPr>
        <p:cNvGrpSpPr/>
        <p:nvPr/>
      </p:nvGrpSpPr>
      <p:grpSpPr>
        <a:xfrm>
          <a:off x="0" y="0"/>
          <a:ext cx="0" cy="0"/>
          <a:chOff x="0" y="0"/>
          <a:chExt cx="0" cy="0"/>
        </a:xfrm>
      </p:grpSpPr>
      <p:sp>
        <p:nvSpPr>
          <p:cNvPr id="2" name="Title 1" descr="Impacts to Substance Use &amp; Problem Gambling Prevention Services">
            <a:extLst>
              <a:ext uri="{FF2B5EF4-FFF2-40B4-BE49-F238E27FC236}">
                <a16:creationId xmlns:a16="http://schemas.microsoft.com/office/drawing/2014/main" id="{5053238A-499D-3CCA-25CD-52F87187DEFE}"/>
              </a:ext>
            </a:extLst>
          </p:cNvPr>
          <p:cNvSpPr>
            <a:spLocks noGrp="1"/>
          </p:cNvSpPr>
          <p:nvPr>
            <p:ph type="title"/>
          </p:nvPr>
        </p:nvSpPr>
        <p:spPr>
          <a:xfrm>
            <a:off x="628650" y="95206"/>
            <a:ext cx="7886700" cy="1325563"/>
          </a:xfrm>
        </p:spPr>
        <p:txBody>
          <a:bodyPr vert="horz" lIns="91440" tIns="45720" rIns="91440" bIns="45720" rtlCol="0" anchor="ctr">
            <a:normAutofit fontScale="90000"/>
          </a:bodyPr>
          <a:lstStyle/>
          <a:p>
            <a:br>
              <a:rPr lang="en-US" sz="2800" kern="1200"/>
            </a:br>
            <a:r>
              <a:rPr lang="en-US" sz="4000" kern="1200"/>
              <a:t>Impacts to Substance Use &amp; Problem Gambling Prevention Services</a:t>
            </a:r>
          </a:p>
        </p:txBody>
      </p:sp>
      <p:graphicFrame>
        <p:nvGraphicFramePr>
          <p:cNvPr id="10" name="TextBox 7" descr="Prevention providers will deliver prevention services via a shared responsibility model, with the goal of moving into Iowa’s fully integrated statewide behavioral health prevention system come July 1, 2026. &#10;Prevention work will continue and will now encompass mental health and addictive disorders, including but not limited to alcohol use, substance use, tobacco use, and problem gambling.&#10;">
            <a:extLst>
              <a:ext uri="{FF2B5EF4-FFF2-40B4-BE49-F238E27FC236}">
                <a16:creationId xmlns:a16="http://schemas.microsoft.com/office/drawing/2014/main" id="{DCA9710D-37CD-8E66-4205-6D63A5080C5E}"/>
              </a:ext>
            </a:extLst>
          </p:cNvPr>
          <p:cNvGraphicFramePr/>
          <p:nvPr>
            <p:extLst>
              <p:ext uri="{D42A27DB-BD31-4B8C-83A1-F6EECF244321}">
                <p14:modId xmlns:p14="http://schemas.microsoft.com/office/powerpoint/2010/main" val="20440939"/>
              </p:ext>
            </p:extLst>
          </p:nvPr>
        </p:nvGraphicFramePr>
        <p:xfrm>
          <a:off x="327860" y="1710002"/>
          <a:ext cx="8187490" cy="4390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307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Future State of Prevention Services in Iowa">
            <a:extLst>
              <a:ext uri="{FF2B5EF4-FFF2-40B4-BE49-F238E27FC236}">
                <a16:creationId xmlns:a16="http://schemas.microsoft.com/office/drawing/2014/main" id="{17BC46B8-DB59-0E6C-1599-AFA75DAB842E}"/>
              </a:ext>
            </a:extLst>
          </p:cNvPr>
          <p:cNvSpPr>
            <a:spLocks noGrp="1"/>
          </p:cNvSpPr>
          <p:nvPr>
            <p:ph type="title"/>
          </p:nvPr>
        </p:nvSpPr>
        <p:spPr/>
        <p:txBody>
          <a:bodyPr/>
          <a:lstStyle/>
          <a:p>
            <a:r>
              <a:rPr lang="en-US"/>
              <a:t>Future State of Prevention Services in Iowa</a:t>
            </a:r>
          </a:p>
        </p:txBody>
      </p:sp>
    </p:spTree>
    <p:extLst>
      <p:ext uri="{BB962C8B-B14F-4D97-AF65-F5344CB8AC3E}">
        <p14:creationId xmlns:p14="http://schemas.microsoft.com/office/powerpoint/2010/main" val="3050649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descr="What behavioral health issues are you seeing in your community that would benefit from prevention services?&#10;">
            <a:extLst>
              <a:ext uri="{FF2B5EF4-FFF2-40B4-BE49-F238E27FC236}">
                <a16:creationId xmlns:a16="http://schemas.microsoft.com/office/drawing/2014/main" id="{62126121-EFFA-864B-EC52-7D56C2131F35}"/>
              </a:ext>
            </a:extLst>
          </p:cNvPr>
          <p:cNvSpPr>
            <a:spLocks noGrp="1"/>
          </p:cNvSpPr>
          <p:nvPr>
            <p:ph type="title" idx="4294967295"/>
          </p:nvPr>
        </p:nvSpPr>
        <p:spPr>
          <a:xfrm>
            <a:off x="666750" y="1160463"/>
            <a:ext cx="7807325" cy="38242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Wingdings 3" panose="05040102010807070707" pitchFamily="18" charset="2"/>
              <a:buNone/>
              <a:tabLst/>
              <a:defRPr/>
            </a:pPr>
            <a:r>
              <a:rPr kumimoji="0" lang="en-US" sz="4500" b="0" i="0" u="none" strike="noStrike" kern="1200" cap="none" spc="0" normalizeH="0" baseline="0" noProof="0">
                <a:ln>
                  <a:noFill/>
                </a:ln>
                <a:solidFill>
                  <a:schemeClr val="tx1"/>
                </a:solidFill>
                <a:effectLst/>
                <a:uLnTx/>
                <a:uFillTx/>
                <a:latin typeface="Work Sans"/>
                <a:ea typeface="+mn-ea"/>
                <a:cs typeface="+mn-cs"/>
              </a:rPr>
              <a:t>What behavioral health issues are you seeing in your community that would benefit from prevention services?</a:t>
            </a:r>
            <a:endParaRPr kumimoji="0" lang="en-US" sz="4500" b="0" i="0" u="none" strike="noStrike" kern="1200" cap="none" spc="0" normalizeH="0" baseline="0" noProof="0">
              <a:ln>
                <a:noFill/>
              </a:ln>
              <a:solidFill>
                <a:schemeClr val="tx1"/>
              </a:solidFill>
              <a:effectLst/>
              <a:uLnTx/>
              <a:uFillTx/>
              <a:latin typeface="+mn-lt"/>
              <a:ea typeface="+mn-ea"/>
              <a:cs typeface="Arial"/>
            </a:endParaRPr>
          </a:p>
        </p:txBody>
      </p:sp>
    </p:spTree>
    <p:extLst>
      <p:ext uri="{BB962C8B-B14F-4D97-AF65-F5344CB8AC3E}">
        <p14:creationId xmlns:p14="http://schemas.microsoft.com/office/powerpoint/2010/main" val="2781004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7A5E1-3A7B-3AB5-FAAC-62F19A4004FC}"/>
            </a:ext>
          </a:extLst>
        </p:cNvPr>
        <p:cNvGrpSpPr/>
        <p:nvPr/>
      </p:nvGrpSpPr>
      <p:grpSpPr>
        <a:xfrm>
          <a:off x="0" y="0"/>
          <a:ext cx="0" cy="0"/>
          <a:chOff x="0" y="0"/>
          <a:chExt cx="0" cy="0"/>
        </a:xfrm>
      </p:grpSpPr>
      <p:sp>
        <p:nvSpPr>
          <p:cNvPr id="2" name="Title 1" descr="Future State of Prevention Services in Iowa">
            <a:extLst>
              <a:ext uri="{FF2B5EF4-FFF2-40B4-BE49-F238E27FC236}">
                <a16:creationId xmlns:a16="http://schemas.microsoft.com/office/drawing/2014/main" id="{E26035F6-B879-8984-9599-F6965DCF83E7}"/>
              </a:ext>
            </a:extLst>
          </p:cNvPr>
          <p:cNvSpPr>
            <a:spLocks noGrp="1"/>
          </p:cNvSpPr>
          <p:nvPr>
            <p:ph type="title"/>
          </p:nvPr>
        </p:nvSpPr>
        <p:spPr>
          <a:xfrm>
            <a:off x="496999" y="2628900"/>
            <a:ext cx="2949178" cy="1600200"/>
          </a:xfrm>
        </p:spPr>
        <p:txBody>
          <a:bodyPr vert="horz" lIns="91440" tIns="45720" rIns="91440" bIns="45720" rtlCol="0" anchor="b">
            <a:normAutofit fontScale="90000"/>
          </a:bodyPr>
          <a:lstStyle/>
          <a:p>
            <a:br>
              <a:rPr lang="en-US" sz="2700" kern="1200"/>
            </a:br>
            <a:r>
              <a:rPr lang="en-US" sz="4000" kern="1200"/>
              <a:t>Future State of Prevention Services in Iowa</a:t>
            </a:r>
          </a:p>
        </p:txBody>
      </p:sp>
      <p:graphicFrame>
        <p:nvGraphicFramePr>
          <p:cNvPr id="5" name="TextBox 2" descr="July 2026-June 2027&#10; Broader array of prevention services&#10; Focus on the Strategic Prevention Framework (SPF) &#10; Assessment step of the SPF process to begin&#10;">
            <a:extLst>
              <a:ext uri="{FF2B5EF4-FFF2-40B4-BE49-F238E27FC236}">
                <a16:creationId xmlns:a16="http://schemas.microsoft.com/office/drawing/2014/main" id="{49ABB0E2-BF11-0E38-CB6E-3C80E72D26CE}"/>
              </a:ext>
            </a:extLst>
          </p:cNvPr>
          <p:cNvGraphicFramePr/>
          <p:nvPr>
            <p:extLst>
              <p:ext uri="{D42A27DB-BD31-4B8C-83A1-F6EECF244321}">
                <p14:modId xmlns:p14="http://schemas.microsoft.com/office/powerpoint/2010/main" val="2729425667"/>
              </p:ext>
            </p:extLst>
          </p:nvPr>
        </p:nvGraphicFramePr>
        <p:xfrm>
          <a:off x="3657345" y="445325"/>
          <a:ext cx="462915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557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484D2E-E2B7-7B0E-90E4-5D339D70B3E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4168" t="6305" r="33114" b="-6305"/>
          <a:stretch/>
        </p:blipFill>
        <p:spPr>
          <a:xfrm>
            <a:off x="0" y="-199745"/>
            <a:ext cx="9159179" cy="8701088"/>
          </a:xfrm>
          <a:prstGeom prst="rect">
            <a:avLst/>
          </a:prstGeom>
        </p:spPr>
      </p:pic>
      <p:sp>
        <p:nvSpPr>
          <p:cNvPr id="24" name="Title 1" descr="What is Prevention?">
            <a:extLst>
              <a:ext uri="{FF2B5EF4-FFF2-40B4-BE49-F238E27FC236}">
                <a16:creationId xmlns:a16="http://schemas.microsoft.com/office/drawing/2014/main" id="{06FE2C01-CBCE-EDAB-F4A0-FECE6128005E}"/>
              </a:ext>
            </a:extLst>
          </p:cNvPr>
          <p:cNvSpPr>
            <a:spLocks noGrp="1"/>
          </p:cNvSpPr>
          <p:nvPr>
            <p:ph type="title"/>
          </p:nvPr>
        </p:nvSpPr>
        <p:spPr>
          <a:xfrm>
            <a:off x="1272479" y="0"/>
            <a:ext cx="7886700" cy="1325563"/>
          </a:xfrm>
        </p:spPr>
        <p:txBody>
          <a:bodyPr>
            <a:normAutofit/>
          </a:bodyPr>
          <a:lstStyle/>
          <a:p>
            <a:r>
              <a:rPr lang="en-US" sz="3600"/>
              <a:t>What is Prevention?</a:t>
            </a:r>
          </a:p>
        </p:txBody>
      </p:sp>
      <p:sp>
        <p:nvSpPr>
          <p:cNvPr id="19" name="Content Placeholder 2" descr="Going &quot;upriver&quot; to find out what is causing behavioral health needs.&#10;Working to reduce those risks and build protection against preventable health conditions. &#10;Story of the river&#10;">
            <a:extLst>
              <a:ext uri="{FF2B5EF4-FFF2-40B4-BE49-F238E27FC236}">
                <a16:creationId xmlns:a16="http://schemas.microsoft.com/office/drawing/2014/main" id="{39AE21F8-A244-4AC9-B725-097C9857E1B0}"/>
              </a:ext>
            </a:extLst>
          </p:cNvPr>
          <p:cNvSpPr>
            <a:spLocks noGrp="1"/>
          </p:cNvSpPr>
          <p:nvPr>
            <p:ph sz="half" idx="4294967295"/>
          </p:nvPr>
        </p:nvSpPr>
        <p:spPr>
          <a:xfrm>
            <a:off x="5314194" y="1325563"/>
            <a:ext cx="3736010" cy="2260183"/>
          </a:xfrm>
          <a:solidFill>
            <a:schemeClr val="bg2">
              <a:alpha val="70000"/>
            </a:schemeClr>
          </a:solidFill>
          <a:effectLst>
            <a:softEdge rad="63500"/>
          </a:effectLst>
        </p:spPr>
        <p:txBody>
          <a:bodyPr vert="horz" lIns="91440" tIns="45720" rIns="91440" bIns="45720" rtlCol="0" anchor="t">
            <a:normAutofit lnSpcReduction="10000"/>
          </a:bodyPr>
          <a:lstStyle/>
          <a:p>
            <a:pPr>
              <a:buFont typeface="Arial" panose="020B0604020202020204" pitchFamily="34" charset="0"/>
              <a:buChar char="•"/>
            </a:pPr>
            <a:r>
              <a:rPr lang="en-US" sz="1800">
                <a:solidFill>
                  <a:srgbClr val="333333"/>
                </a:solidFill>
                <a:latin typeface="+mj-lt"/>
                <a:ea typeface="+mn-lt"/>
                <a:cs typeface="+mn-lt"/>
              </a:rPr>
              <a:t>Going "upriver" to find out what is causing behavioral health needs.</a:t>
            </a:r>
          </a:p>
          <a:p>
            <a:pPr>
              <a:buFont typeface="Arial" panose="020B0604020202020204" pitchFamily="34" charset="0"/>
              <a:buChar char="•"/>
            </a:pPr>
            <a:r>
              <a:rPr lang="en-US" sz="1800">
                <a:solidFill>
                  <a:srgbClr val="333333"/>
                </a:solidFill>
                <a:latin typeface="+mj-lt"/>
                <a:ea typeface="+mn-lt"/>
                <a:cs typeface="+mn-lt"/>
              </a:rPr>
              <a:t>Working to reduce those risks and build protection against preventable health conditions. </a:t>
            </a:r>
          </a:p>
          <a:p>
            <a:pPr>
              <a:buFont typeface="Arial" panose="020B0604020202020204" pitchFamily="34" charset="0"/>
              <a:buChar char="•"/>
            </a:pPr>
            <a:r>
              <a:rPr lang="en-US" sz="1800">
                <a:solidFill>
                  <a:srgbClr val="333333"/>
                </a:solidFill>
                <a:latin typeface="+mj-lt"/>
                <a:cs typeface="Arial"/>
                <a:hlinkClick r:id="rId4"/>
              </a:rPr>
              <a:t>Story of the river</a:t>
            </a:r>
          </a:p>
        </p:txBody>
      </p:sp>
    </p:spTree>
    <p:extLst>
      <p:ext uri="{BB962C8B-B14F-4D97-AF65-F5344CB8AC3E}">
        <p14:creationId xmlns:p14="http://schemas.microsoft.com/office/powerpoint/2010/main" val="3613979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trategic Prevention Framework (SPF)">
            <a:extLst>
              <a:ext uri="{FF2B5EF4-FFF2-40B4-BE49-F238E27FC236}">
                <a16:creationId xmlns:a16="http://schemas.microsoft.com/office/drawing/2014/main" id="{AD3F9DFA-BEE6-2561-0711-8B830802EC15}"/>
              </a:ext>
            </a:extLst>
          </p:cNvPr>
          <p:cNvSpPr>
            <a:spLocks noGrp="1"/>
          </p:cNvSpPr>
          <p:nvPr>
            <p:ph type="title"/>
          </p:nvPr>
        </p:nvSpPr>
        <p:spPr>
          <a:xfrm>
            <a:off x="629840" y="457200"/>
            <a:ext cx="5482201" cy="1118937"/>
          </a:xfrm>
        </p:spPr>
        <p:txBody>
          <a:bodyPr anchor="b">
            <a:noAutofit/>
          </a:bodyPr>
          <a:lstStyle/>
          <a:p>
            <a:r>
              <a:rPr lang="en-US" sz="3600"/>
              <a:t>Strategic Prevention Framework (SPF)</a:t>
            </a:r>
          </a:p>
        </p:txBody>
      </p:sp>
      <p:sp>
        <p:nvSpPr>
          <p:cNvPr id="9" name="Content Placeholder 8" descr="Developed by the Substance Abuse and Mental Health Services Administration (SAMHSA)&#10;Includes five steps:&#10;Assessment&#10;Capacity &#10;Planning&#10;Implementation&#10;Evaluation&#10;Focus in SFY 2027 will be on Assessment&#10;">
            <a:extLst>
              <a:ext uri="{FF2B5EF4-FFF2-40B4-BE49-F238E27FC236}">
                <a16:creationId xmlns:a16="http://schemas.microsoft.com/office/drawing/2014/main" id="{4AE26793-40A0-C664-7F6D-89C326DC1CD4}"/>
              </a:ext>
            </a:extLst>
          </p:cNvPr>
          <p:cNvSpPr>
            <a:spLocks noGrp="1"/>
          </p:cNvSpPr>
          <p:nvPr>
            <p:ph type="body" sz="half" idx="2"/>
          </p:nvPr>
        </p:nvSpPr>
        <p:spPr>
          <a:xfrm>
            <a:off x="627459" y="1816769"/>
            <a:ext cx="3391088" cy="3765884"/>
          </a:xfrm>
        </p:spPr>
        <p:txBody>
          <a:bodyPr vert="horz" lIns="91440" tIns="45720" rIns="91440" bIns="45720" rtlCol="0">
            <a:normAutofit/>
          </a:bodyPr>
          <a:lstStyle/>
          <a:p>
            <a:pPr marL="285750" indent="-285750">
              <a:buFont typeface="Arial" panose="020B0604020202020204" pitchFamily="34" charset="0"/>
              <a:buChar char="•"/>
            </a:pPr>
            <a:r>
              <a:rPr lang="en-US" sz="1800">
                <a:latin typeface="+mj-lt"/>
              </a:rPr>
              <a:t>Developed by the Substance Abuse and Mental Health Services Administration (SAMHSA)</a:t>
            </a:r>
          </a:p>
          <a:p>
            <a:pPr marL="285750" indent="-285750">
              <a:buFont typeface="Arial" panose="020B0604020202020204" pitchFamily="34" charset="0"/>
              <a:buChar char="•"/>
            </a:pPr>
            <a:r>
              <a:rPr lang="en-US" sz="1800">
                <a:latin typeface="+mj-lt"/>
              </a:rPr>
              <a:t>Includes five steps:</a:t>
            </a:r>
          </a:p>
          <a:p>
            <a:pPr marL="742950" lvl="1" indent="-285750">
              <a:buFont typeface="Arial" panose="020B0604020202020204" pitchFamily="34" charset="0"/>
              <a:buChar char="•"/>
            </a:pPr>
            <a:r>
              <a:rPr lang="en-US" sz="1800">
                <a:latin typeface="+mj-lt"/>
              </a:rPr>
              <a:t>Assessment</a:t>
            </a:r>
          </a:p>
          <a:p>
            <a:pPr marL="742950" lvl="1" indent="-285750">
              <a:buFont typeface="Arial" panose="020B0604020202020204" pitchFamily="34" charset="0"/>
              <a:buChar char="•"/>
            </a:pPr>
            <a:r>
              <a:rPr lang="en-US" sz="1800">
                <a:latin typeface="+mj-lt"/>
              </a:rPr>
              <a:t>Capacity </a:t>
            </a:r>
          </a:p>
          <a:p>
            <a:pPr marL="742950" lvl="1" indent="-285750">
              <a:buFont typeface="Arial" panose="020B0604020202020204" pitchFamily="34" charset="0"/>
              <a:buChar char="•"/>
            </a:pPr>
            <a:r>
              <a:rPr lang="en-US" sz="1800">
                <a:latin typeface="+mj-lt"/>
              </a:rPr>
              <a:t>Planning</a:t>
            </a:r>
          </a:p>
          <a:p>
            <a:pPr marL="742950" lvl="1" indent="-285750">
              <a:buFont typeface="Arial" panose="020B0604020202020204" pitchFamily="34" charset="0"/>
              <a:buChar char="•"/>
            </a:pPr>
            <a:r>
              <a:rPr lang="en-US" sz="1800">
                <a:latin typeface="+mj-lt"/>
              </a:rPr>
              <a:t>Implementation</a:t>
            </a:r>
          </a:p>
          <a:p>
            <a:pPr marL="742950" lvl="1" indent="-285750">
              <a:buFont typeface="Arial" panose="020B0604020202020204" pitchFamily="34" charset="0"/>
              <a:buChar char="•"/>
            </a:pPr>
            <a:r>
              <a:rPr lang="en-US" sz="1800">
                <a:latin typeface="+mj-lt"/>
              </a:rPr>
              <a:t>Evaluation</a:t>
            </a:r>
          </a:p>
          <a:p>
            <a:pPr marL="285750" indent="-285750">
              <a:buFont typeface="Arial" panose="020B0604020202020204" pitchFamily="34" charset="0"/>
              <a:buChar char="•"/>
            </a:pPr>
            <a:r>
              <a:rPr lang="en-US" sz="1800">
                <a:latin typeface="+mj-lt"/>
              </a:rPr>
              <a:t>Focus in SFY 2027 will be on Assessment</a:t>
            </a:r>
          </a:p>
          <a:p>
            <a:pPr lvl="1">
              <a:buFont typeface="Arial" panose="05040102010807070707" pitchFamily="18" charset="2"/>
              <a:buChar char="•"/>
            </a:pPr>
            <a:endParaRPr lang="en-US" sz="1600"/>
          </a:p>
          <a:p>
            <a:pPr lvl="1">
              <a:buFont typeface="Arial" panose="05040102010807070707" pitchFamily="18" charset="2"/>
              <a:buChar char="•"/>
            </a:pPr>
            <a:endParaRPr lang="en-US" sz="1600"/>
          </a:p>
          <a:p>
            <a:pPr>
              <a:buFont typeface="Arial" panose="05040102010807070707" pitchFamily="18" charset="2"/>
              <a:buChar char="•"/>
            </a:pPr>
            <a:endParaRPr lang="en-US"/>
          </a:p>
        </p:txBody>
      </p:sp>
      <p:pic>
        <p:nvPicPr>
          <p:cNvPr id="10" name="Content Placeholder 9" descr="Strategic Prevention Framework&#10;1. Assessment&#10;2. Capacity&#10;3. Planning&#10;4. Implementation&#10;5. Evaluation">
            <a:extLst>
              <a:ext uri="{FF2B5EF4-FFF2-40B4-BE49-F238E27FC236}">
                <a16:creationId xmlns:a16="http://schemas.microsoft.com/office/drawing/2014/main" id="{BFC31366-78AC-3500-50FC-4B21CE18C449}"/>
              </a:ext>
            </a:extLst>
          </p:cNvPr>
          <p:cNvPicPr>
            <a:picLocks noGrp="1" noChangeAspect="1"/>
          </p:cNvPicPr>
          <p:nvPr>
            <p:ph idx="1"/>
          </p:nvPr>
        </p:nvPicPr>
        <p:blipFill>
          <a:blip r:embed="rId3"/>
          <a:stretch>
            <a:fillRect/>
          </a:stretch>
        </p:blipFill>
        <p:spPr>
          <a:xfrm>
            <a:off x="4572000" y="1208934"/>
            <a:ext cx="4121442" cy="4103124"/>
          </a:xfrm>
          <a:noFill/>
        </p:spPr>
      </p:pic>
    </p:spTree>
    <p:extLst>
      <p:ext uri="{BB962C8B-B14F-4D97-AF65-F5344CB8AC3E}">
        <p14:creationId xmlns:p14="http://schemas.microsoft.com/office/powerpoint/2010/main" val="3787570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How can you contribute?">
            <a:extLst>
              <a:ext uri="{FF2B5EF4-FFF2-40B4-BE49-F238E27FC236}">
                <a16:creationId xmlns:a16="http://schemas.microsoft.com/office/drawing/2014/main" id="{08853FE5-40F0-9FF8-698D-523C39C12983}"/>
              </a:ext>
            </a:extLst>
          </p:cNvPr>
          <p:cNvSpPr>
            <a:spLocks noGrp="1"/>
          </p:cNvSpPr>
          <p:nvPr>
            <p:ph type="title"/>
          </p:nvPr>
        </p:nvSpPr>
        <p:spPr>
          <a:xfrm>
            <a:off x="591145" y="365126"/>
            <a:ext cx="7924205" cy="1325563"/>
          </a:xfrm>
        </p:spPr>
        <p:txBody>
          <a:bodyPr vert="horz" lIns="91440" tIns="45720" rIns="91440" bIns="45720" rtlCol="0" anchor="ctr">
            <a:normAutofit/>
          </a:bodyPr>
          <a:lstStyle/>
          <a:p>
            <a:r>
              <a:rPr lang="en-US"/>
              <a:t>How can you contribute</a:t>
            </a:r>
            <a:r>
              <a:rPr lang="en-US" kern="1200">
                <a:latin typeface="+mj-lt"/>
                <a:ea typeface="+mj-ea"/>
                <a:cs typeface="+mj-cs"/>
              </a:rPr>
              <a:t>?</a:t>
            </a:r>
          </a:p>
        </p:txBody>
      </p:sp>
      <p:graphicFrame>
        <p:nvGraphicFramePr>
          <p:cNvPr id="9" name="TextBox 6" descr="Participate in Behavioral Health Town Hall meetings&#10;Join a local prevention coalition&#10;Share data&#10;Engage new partners&#10;Attend events&#10;Volunteer&#10;Be part of the Assessment process in SFY27&#10;">
            <a:extLst>
              <a:ext uri="{FF2B5EF4-FFF2-40B4-BE49-F238E27FC236}">
                <a16:creationId xmlns:a16="http://schemas.microsoft.com/office/drawing/2014/main" id="{F7A1CC07-BAD5-F940-149F-2D9C288832CA}"/>
              </a:ext>
            </a:extLst>
          </p:cNvPr>
          <p:cNvGraphicFramePr/>
          <p:nvPr>
            <p:extLst>
              <p:ext uri="{D42A27DB-BD31-4B8C-83A1-F6EECF244321}">
                <p14:modId xmlns:p14="http://schemas.microsoft.com/office/powerpoint/2010/main" val="2356110773"/>
              </p:ext>
            </p:extLst>
          </p:nvPr>
        </p:nvGraphicFramePr>
        <p:xfrm>
          <a:off x="165508" y="1690689"/>
          <a:ext cx="8812984" cy="45557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2938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Resources">
            <a:extLst>
              <a:ext uri="{FF2B5EF4-FFF2-40B4-BE49-F238E27FC236}">
                <a16:creationId xmlns:a16="http://schemas.microsoft.com/office/drawing/2014/main" id="{80DEBB94-B237-8730-5BFD-EDE3AE399B0A}"/>
              </a:ext>
            </a:extLst>
          </p:cNvPr>
          <p:cNvSpPr>
            <a:spLocks noGrp="1"/>
          </p:cNvSpPr>
          <p:nvPr>
            <p:ph type="title"/>
          </p:nvPr>
        </p:nvSpPr>
        <p:spPr>
          <a:xfrm>
            <a:off x="627459" y="1824038"/>
            <a:ext cx="2949178" cy="1600200"/>
          </a:xfrm>
        </p:spPr>
        <p:txBody>
          <a:bodyPr anchor="b">
            <a:normAutofit/>
          </a:bodyPr>
          <a:lstStyle/>
          <a:p>
            <a:r>
              <a:rPr lang="en-US" sz="3600"/>
              <a:t>Resources</a:t>
            </a:r>
          </a:p>
        </p:txBody>
      </p:sp>
      <p:graphicFrame>
        <p:nvGraphicFramePr>
          <p:cNvPr id="6" name="Content Placeholder 3" descr="Iowa HHS System Alignment&#10;https://hhs.iowa.gov/initiatives/system-alignment&#10;Iowa's Behavioral Health Service System&#10;https://hhs.iowa.gov/initiatives/system-alignment/behavioral-health-service-system&#10;Iowa Primary Care Association&#10;https://www.iowapca.org/&#10;">
            <a:extLst>
              <a:ext uri="{FF2B5EF4-FFF2-40B4-BE49-F238E27FC236}">
                <a16:creationId xmlns:a16="http://schemas.microsoft.com/office/drawing/2014/main" id="{0C9D35D5-C860-745B-4EE6-66B38E39F340}"/>
              </a:ext>
            </a:extLst>
          </p:cNvPr>
          <p:cNvGraphicFramePr>
            <a:graphicFrameLocks noGrp="1"/>
          </p:cNvGraphicFramePr>
          <p:nvPr>
            <p:ph idx="1"/>
            <p:extLst>
              <p:ext uri="{D42A27DB-BD31-4B8C-83A1-F6EECF244321}">
                <p14:modId xmlns:p14="http://schemas.microsoft.com/office/powerpoint/2010/main" val="3627711067"/>
              </p:ext>
            </p:extLst>
          </p:nvPr>
        </p:nvGraphicFramePr>
        <p:xfrm>
          <a:off x="3791139" y="1515061"/>
          <a:ext cx="4161735" cy="38028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6725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Welcome &amp; Introductions">
            <a:extLst>
              <a:ext uri="{FF2B5EF4-FFF2-40B4-BE49-F238E27FC236}">
                <a16:creationId xmlns:a16="http://schemas.microsoft.com/office/drawing/2014/main" id="{4D9C9F8B-8657-7EF6-4A13-09E66B720D57}"/>
              </a:ext>
            </a:extLst>
          </p:cNvPr>
          <p:cNvSpPr>
            <a:spLocks noGrp="1"/>
          </p:cNvSpPr>
          <p:nvPr>
            <p:ph type="title"/>
          </p:nvPr>
        </p:nvSpPr>
        <p:spPr/>
        <p:txBody>
          <a:bodyPr/>
          <a:lstStyle/>
          <a:p>
            <a:r>
              <a:rPr lang="en-US"/>
              <a:t>Welcome &amp; Introductions</a:t>
            </a:r>
          </a:p>
        </p:txBody>
      </p:sp>
    </p:spTree>
    <p:extLst>
      <p:ext uri="{BB962C8B-B14F-4D97-AF65-F5344CB8AC3E}">
        <p14:creationId xmlns:p14="http://schemas.microsoft.com/office/powerpoint/2010/main" val="514704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C7C246-A9FB-F492-9431-52EE84016EFE}"/>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EE63170-2CAE-A4CD-27F1-1A45CC6E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BCF37A9-F0E2-F44D-6D15-055D7CE6FF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516D1EB-B1C5-9C54-93F2-497DCFB63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4123" y="3164497"/>
            <a:ext cx="4355594" cy="3030557"/>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descr="Let's test your knowledge!&#10;&#10;&#10;&#10;">
            <a:extLst>
              <a:ext uri="{FF2B5EF4-FFF2-40B4-BE49-F238E27FC236}">
                <a16:creationId xmlns:a16="http://schemas.microsoft.com/office/drawing/2014/main" id="{17E6D16A-D67C-C764-1BB3-76CDD22D8B22}"/>
              </a:ext>
            </a:extLst>
          </p:cNvPr>
          <p:cNvSpPr>
            <a:spLocks noGrp="1"/>
          </p:cNvSpPr>
          <p:nvPr>
            <p:ph type="title"/>
          </p:nvPr>
        </p:nvSpPr>
        <p:spPr>
          <a:xfrm>
            <a:off x="140464" y="3044858"/>
            <a:ext cx="2746420" cy="1206631"/>
          </a:xfrm>
        </p:spPr>
        <p:txBody>
          <a:bodyPr vert="horz" lIns="91440" tIns="45720" rIns="91440" bIns="45720" rtlCol="0" anchor="t">
            <a:normAutofit fontScale="90000"/>
          </a:bodyPr>
          <a:lstStyle/>
          <a:p>
            <a:r>
              <a:rPr lang="en-US" sz="2700">
                <a:solidFill>
                  <a:srgbClr val="FFFFFF"/>
                </a:solidFill>
              </a:rPr>
              <a:t>Let's test your knowledge!</a:t>
            </a:r>
            <a:br>
              <a:rPr lang="en-US" sz="2700">
                <a:solidFill>
                  <a:srgbClr val="FFFFFF"/>
                </a:solidFill>
              </a:rPr>
            </a:br>
            <a:br>
              <a:rPr lang="en-US" sz="2700"/>
            </a:br>
            <a:br>
              <a:rPr lang="en-US" sz="2700"/>
            </a:br>
            <a:br>
              <a:rPr lang="en-US" sz="2700"/>
            </a:br>
            <a:br>
              <a:rPr lang="en-US" sz="2700"/>
            </a:br>
            <a:br>
              <a:rPr lang="en-US" sz="2700"/>
            </a:br>
            <a:br>
              <a:rPr lang="en-US" sz="2700"/>
            </a:br>
            <a:endParaRPr lang="en-US" sz="2700">
              <a:solidFill>
                <a:srgbClr val="FFFFFF"/>
              </a:solidFill>
            </a:endParaRPr>
          </a:p>
        </p:txBody>
      </p:sp>
      <p:pic>
        <p:nvPicPr>
          <p:cNvPr id="2" name="Picture 1" descr="Iowa's Behavioral Health Prevention Service System - Survey&#10;QR Code to survey&#10;">
            <a:extLst>
              <a:ext uri="{FF2B5EF4-FFF2-40B4-BE49-F238E27FC236}">
                <a16:creationId xmlns:a16="http://schemas.microsoft.com/office/drawing/2014/main" id="{CB3FD947-37A1-79D2-4630-7ED37D0BF687}"/>
              </a:ext>
            </a:extLst>
          </p:cNvPr>
          <p:cNvPicPr>
            <a:picLocks noChangeAspect="1"/>
          </p:cNvPicPr>
          <p:nvPr/>
        </p:nvPicPr>
        <p:blipFill>
          <a:blip r:embed="rId3"/>
          <a:srcRect l="4922" r="6072" b="3"/>
          <a:stretch>
            <a:fillRect/>
          </a:stretch>
        </p:blipFill>
        <p:spPr>
          <a:xfrm>
            <a:off x="3043326" y="-14367"/>
            <a:ext cx="6120019" cy="6875809"/>
          </a:xfrm>
          <a:prstGeom prst="rect">
            <a:avLst/>
          </a:prstGeom>
        </p:spPr>
      </p:pic>
      <p:sp>
        <p:nvSpPr>
          <p:cNvPr id="25" name="Freeform: Shape 24">
            <a:extLst>
              <a:ext uri="{FF2B5EF4-FFF2-40B4-BE49-F238E27FC236}">
                <a16:creationId xmlns:a16="http://schemas.microsoft.com/office/drawing/2014/main" id="{A7D918D0-6377-78D4-9908-2799D43621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descr="https://tinyurl.com/mrw6jz7b&#10;">
            <a:extLst>
              <a:ext uri="{FF2B5EF4-FFF2-40B4-BE49-F238E27FC236}">
                <a16:creationId xmlns:a16="http://schemas.microsoft.com/office/drawing/2014/main" id="{4A7368D4-F51C-930E-6487-1FEF6D26A996}"/>
              </a:ext>
            </a:extLst>
          </p:cNvPr>
          <p:cNvSpPr txBox="1"/>
          <p:nvPr/>
        </p:nvSpPr>
        <p:spPr>
          <a:xfrm>
            <a:off x="3249283" y="6211018"/>
            <a:ext cx="563592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chemeClr val="bg1"/>
                </a:solidFill>
                <a:latin typeface="Work Sans"/>
                <a:cs typeface="Arial"/>
              </a:rPr>
              <a:t>https://tinyurl.com/mrw6jz7b</a:t>
            </a:r>
          </a:p>
        </p:txBody>
      </p:sp>
    </p:spTree>
    <p:extLst>
      <p:ext uri="{BB962C8B-B14F-4D97-AF65-F5344CB8AC3E}">
        <p14:creationId xmlns:p14="http://schemas.microsoft.com/office/powerpoint/2010/main" val="3508799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BCB4C03-45E9-6D1D-0DAD-610CF66C5935}"/>
              </a:ext>
              <a:ext uri="{C183D7F6-B498-43B3-948B-1728B52AA6E4}">
                <adec:decorative xmlns:adec="http://schemas.microsoft.com/office/drawing/2017/decorative" val="1"/>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4805" t="12763" r="17568"/>
          <a:stretch/>
        </p:blipFill>
        <p:spPr>
          <a:xfrm>
            <a:off x="0" y="8878"/>
            <a:ext cx="9143980" cy="6857989"/>
          </a:xfrm>
          <a:prstGeom prst="rect">
            <a:avLst/>
          </a:prstGeom>
        </p:spPr>
      </p:pic>
      <p:sp>
        <p:nvSpPr>
          <p:cNvPr id="4" name="Title 1" descr="Questions">
            <a:extLst>
              <a:ext uri="{FF2B5EF4-FFF2-40B4-BE49-F238E27FC236}">
                <a16:creationId xmlns:a16="http://schemas.microsoft.com/office/drawing/2014/main" id="{295243F8-A13C-7681-0E47-93ECB54DA6F6}"/>
              </a:ext>
            </a:extLst>
          </p:cNvPr>
          <p:cNvSpPr txBox="1">
            <a:spLocks noGrp="1"/>
          </p:cNvSpPr>
          <p:nvPr>
            <p:ph type="title" idx="4294967295"/>
          </p:nvPr>
        </p:nvSpPr>
        <p:spPr>
          <a:xfrm>
            <a:off x="630936" y="941832"/>
            <a:ext cx="7879842" cy="2057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a:ln>
                  <a:noFill/>
                </a:ln>
                <a:solidFill>
                  <a:schemeClr val="bg1"/>
                </a:solidFill>
                <a:effectLst/>
                <a:uLnTx/>
                <a:uFillTx/>
                <a:latin typeface="+mj-lt"/>
                <a:ea typeface="+mj-ea"/>
                <a:cs typeface="+mj-cs"/>
              </a:rPr>
              <a:t>Questions</a:t>
            </a:r>
          </a:p>
        </p:txBody>
      </p:sp>
      <p:sp>
        <p:nvSpPr>
          <p:cNvPr id="35" name="Rectangle 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18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7" name="Rectangle 3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3241202"/>
            <a:ext cx="7879842"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2" descr="&lt;Name&gt;&#10;&lt;Title&gt;&#10;&lt;Contact Information&gt;&#10;">
            <a:extLst>
              <a:ext uri="{FF2B5EF4-FFF2-40B4-BE49-F238E27FC236}">
                <a16:creationId xmlns:a16="http://schemas.microsoft.com/office/drawing/2014/main" id="{F15DA4E1-6407-D17E-A301-A6189DE2F8A4}"/>
              </a:ext>
            </a:extLst>
          </p:cNvPr>
          <p:cNvSpPr txBox="1">
            <a:spLocks/>
          </p:cNvSpPr>
          <p:nvPr/>
        </p:nvSpPr>
        <p:spPr>
          <a:xfrm>
            <a:off x="630936" y="3502152"/>
            <a:ext cx="7879842" cy="147266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Wingdings 3" panose="05040102010807070707" pitchFamily="18"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bg1"/>
                </a:solidFill>
              </a:rPr>
              <a:t>&lt;Name&gt;</a:t>
            </a:r>
            <a:br>
              <a:rPr lang="en-US" sz="1800"/>
            </a:br>
            <a:r>
              <a:rPr lang="en-US" sz="1800">
                <a:solidFill>
                  <a:schemeClr val="bg1"/>
                </a:solidFill>
                <a:cs typeface="Arial"/>
              </a:rPr>
              <a:t>&lt;Title&gt;</a:t>
            </a:r>
            <a:br>
              <a:rPr lang="en-US" sz="1800"/>
            </a:br>
            <a:r>
              <a:rPr lang="en-US" sz="1800">
                <a:solidFill>
                  <a:schemeClr val="bg1"/>
                </a:solidFill>
              </a:rPr>
              <a:t>&lt;Contact Information&gt;</a:t>
            </a:r>
            <a:endParaRPr lang="en-US" sz="1800">
              <a:solidFill>
                <a:schemeClr val="bg1"/>
              </a:solidFill>
              <a:cs typeface="Arial"/>
            </a:endParaRPr>
          </a:p>
        </p:txBody>
      </p:sp>
      <p:pic>
        <p:nvPicPr>
          <p:cNvPr id="7" name="Graphic 6" descr="Iowa HHS logo">
            <a:extLst>
              <a:ext uri="{FF2B5EF4-FFF2-40B4-BE49-F238E27FC236}">
                <a16:creationId xmlns:a16="http://schemas.microsoft.com/office/drawing/2014/main" id="{BAB5A995-7DD5-1D81-9607-1CF3FBE172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4338" y="5473493"/>
            <a:ext cx="3836519" cy="442675"/>
          </a:xfrm>
          <a:prstGeom prst="rect">
            <a:avLst/>
          </a:prstGeom>
        </p:spPr>
      </p:pic>
    </p:spTree>
    <p:extLst>
      <p:ext uri="{BB962C8B-B14F-4D97-AF65-F5344CB8AC3E}">
        <p14:creationId xmlns:p14="http://schemas.microsoft.com/office/powerpoint/2010/main" val="325639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9655330-A68D-61EA-6929-CEDA8AA9834C}"/>
              </a:ext>
              <a:ext uri="{C183D7F6-B498-43B3-948B-1728B52AA6E4}">
                <adec:decorative xmlns:adec="http://schemas.microsoft.com/office/drawing/2017/decorative" val="1"/>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212914"/>
            <a:ext cx="9144000" cy="6096000"/>
          </a:xfrm>
          <a:prstGeom prst="rect">
            <a:avLst/>
          </a:prstGeom>
          <a:solidFill>
            <a:schemeClr val="accent6"/>
          </a:solidFill>
        </p:spPr>
      </p:pic>
      <p:sp>
        <p:nvSpPr>
          <p:cNvPr id="4" name="Title 3" descr="Purpose">
            <a:extLst>
              <a:ext uri="{FF2B5EF4-FFF2-40B4-BE49-F238E27FC236}">
                <a16:creationId xmlns:a16="http://schemas.microsoft.com/office/drawing/2014/main" id="{11520F94-80A6-F804-5FE5-43C5D2E0BF45}"/>
              </a:ext>
            </a:extLst>
          </p:cNvPr>
          <p:cNvSpPr>
            <a:spLocks noGrp="1"/>
          </p:cNvSpPr>
          <p:nvPr>
            <p:ph type="title"/>
          </p:nvPr>
        </p:nvSpPr>
        <p:spPr>
          <a:xfrm>
            <a:off x="250947" y="570548"/>
            <a:ext cx="3009611" cy="828382"/>
          </a:xfrm>
          <a:solidFill>
            <a:schemeClr val="accent6">
              <a:alpha val="70000"/>
            </a:schemeClr>
          </a:solidFill>
          <a:effectLst>
            <a:softEdge rad="76200"/>
          </a:effectLst>
        </p:spPr>
        <p:txBody>
          <a:bodyPr>
            <a:noAutofit/>
          </a:bodyPr>
          <a:lstStyle/>
          <a:p>
            <a:r>
              <a:rPr lang="en-US" sz="3600">
                <a:solidFill>
                  <a:schemeClr val="bg1"/>
                </a:solidFill>
              </a:rPr>
              <a:t>Purpose</a:t>
            </a:r>
          </a:p>
        </p:txBody>
      </p:sp>
      <p:sp>
        <p:nvSpPr>
          <p:cNvPr id="5" name="Content Placeholder 4" descr="Provide an overview of Iowa’s Behavioral Health System Alignment &#10;&#10;Identify changes to substance misuse &amp; problem gambling prevention services&#10;&#10;Discuss the future state of Iowa’s prevention services system &#10;">
            <a:extLst>
              <a:ext uri="{FF2B5EF4-FFF2-40B4-BE49-F238E27FC236}">
                <a16:creationId xmlns:a16="http://schemas.microsoft.com/office/drawing/2014/main" id="{81EFF978-75C1-6150-E413-4921B740DB99}"/>
              </a:ext>
            </a:extLst>
          </p:cNvPr>
          <p:cNvSpPr>
            <a:spLocks noGrp="1"/>
          </p:cNvSpPr>
          <p:nvPr>
            <p:ph idx="1"/>
          </p:nvPr>
        </p:nvSpPr>
        <p:spPr>
          <a:xfrm>
            <a:off x="250947" y="1628939"/>
            <a:ext cx="3382590" cy="3276678"/>
          </a:xfrm>
          <a:solidFill>
            <a:schemeClr val="accent6">
              <a:alpha val="70000"/>
            </a:schemeClr>
          </a:solidFill>
          <a:effectLst>
            <a:softEdge rad="63500"/>
          </a:effectLst>
        </p:spPr>
        <p:txBody>
          <a:bodyPr>
            <a:normAutofit fontScale="92500" lnSpcReduction="20000"/>
          </a:bodyPr>
          <a:lstStyle/>
          <a:p>
            <a:pPr>
              <a:buFont typeface="Arial" panose="020B0604020202020204" pitchFamily="34" charset="0"/>
              <a:buChar char="•"/>
            </a:pPr>
            <a:r>
              <a:rPr lang="en-US" sz="1900">
                <a:solidFill>
                  <a:schemeClr val="bg1"/>
                </a:solidFill>
                <a:latin typeface="+mj-lt"/>
                <a:cs typeface="Arial"/>
              </a:rPr>
              <a:t>Provide an overview of Iowa’s Behavioral Health System Alignment </a:t>
            </a:r>
          </a:p>
          <a:p>
            <a:pPr>
              <a:buFont typeface="Arial" panose="020B0604020202020204" pitchFamily="34" charset="0"/>
              <a:buChar char="•"/>
            </a:pPr>
            <a:endParaRPr lang="en-US" sz="1900">
              <a:solidFill>
                <a:schemeClr val="bg1"/>
              </a:solidFill>
              <a:latin typeface="+mj-lt"/>
              <a:cs typeface="Arial"/>
            </a:endParaRPr>
          </a:p>
          <a:p>
            <a:pPr>
              <a:lnSpc>
                <a:spcPct val="100000"/>
              </a:lnSpc>
              <a:buFont typeface="Arial" panose="020B0604020202020204" pitchFamily="34" charset="0"/>
              <a:buChar char="•"/>
            </a:pPr>
            <a:r>
              <a:rPr lang="en-US" sz="1900">
                <a:solidFill>
                  <a:schemeClr val="bg1"/>
                </a:solidFill>
                <a:latin typeface="+mj-lt"/>
                <a:cs typeface="Arial"/>
              </a:rPr>
              <a:t>Identify changes to substance misuse &amp; problem gambling prevention services</a:t>
            </a:r>
          </a:p>
          <a:p>
            <a:pPr>
              <a:lnSpc>
                <a:spcPct val="100000"/>
              </a:lnSpc>
              <a:buFont typeface="Arial" panose="020B0604020202020204" pitchFamily="34" charset="0"/>
              <a:buChar char="•"/>
            </a:pPr>
            <a:endParaRPr lang="en-US" sz="1900">
              <a:solidFill>
                <a:schemeClr val="bg1"/>
              </a:solidFill>
              <a:latin typeface="+mj-lt"/>
              <a:cs typeface="Arial"/>
            </a:endParaRPr>
          </a:p>
          <a:p>
            <a:pPr>
              <a:buFont typeface="Arial" panose="020B0604020202020204" pitchFamily="34" charset="0"/>
              <a:buChar char="•"/>
            </a:pPr>
            <a:r>
              <a:rPr lang="en-US" sz="1900">
                <a:solidFill>
                  <a:schemeClr val="bg1"/>
                </a:solidFill>
                <a:latin typeface="+mj-lt"/>
              </a:rPr>
              <a:t>Discuss the future state of Iowa’s prevention services system </a:t>
            </a:r>
          </a:p>
          <a:p>
            <a:pPr marL="0" indent="0">
              <a:buNone/>
            </a:pPr>
            <a:endParaRPr lang="en-US"/>
          </a:p>
        </p:txBody>
      </p:sp>
    </p:spTree>
    <p:extLst>
      <p:ext uri="{BB962C8B-B14F-4D97-AF65-F5344CB8AC3E}">
        <p14:creationId xmlns:p14="http://schemas.microsoft.com/office/powerpoint/2010/main" val="844498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90DDD-4E36-0BBA-02C7-E1C5D93891CB}"/>
            </a:ext>
          </a:extLst>
        </p:cNvPr>
        <p:cNvGrpSpPr/>
        <p:nvPr/>
      </p:nvGrpSpPr>
      <p:grpSpPr>
        <a:xfrm>
          <a:off x="0" y="0"/>
          <a:ext cx="0" cy="0"/>
          <a:chOff x="0" y="0"/>
          <a:chExt cx="0" cy="0"/>
        </a:xfrm>
      </p:grpSpPr>
      <p:sp>
        <p:nvSpPr>
          <p:cNvPr id="2" name="Title 1" descr="Overview of Behavioral Health System Alignment">
            <a:extLst>
              <a:ext uri="{FF2B5EF4-FFF2-40B4-BE49-F238E27FC236}">
                <a16:creationId xmlns:a16="http://schemas.microsoft.com/office/drawing/2014/main" id="{7817CF74-F71C-A2CD-44DA-1D2717EB14AE}"/>
              </a:ext>
            </a:extLst>
          </p:cNvPr>
          <p:cNvSpPr>
            <a:spLocks noGrp="1"/>
          </p:cNvSpPr>
          <p:nvPr>
            <p:ph type="title"/>
          </p:nvPr>
        </p:nvSpPr>
        <p:spPr/>
        <p:txBody>
          <a:bodyPr/>
          <a:lstStyle/>
          <a:p>
            <a:r>
              <a:rPr lang="en-US"/>
              <a:t>Overview of Behavioral Health System Alignment</a:t>
            </a:r>
          </a:p>
        </p:txBody>
      </p:sp>
    </p:spTree>
    <p:extLst>
      <p:ext uri="{BB962C8B-B14F-4D97-AF65-F5344CB8AC3E}">
        <p14:creationId xmlns:p14="http://schemas.microsoft.com/office/powerpoint/2010/main" val="1687454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What is Behavioral Health?">
            <a:extLst>
              <a:ext uri="{FF2B5EF4-FFF2-40B4-BE49-F238E27FC236}">
                <a16:creationId xmlns:a16="http://schemas.microsoft.com/office/drawing/2014/main" id="{69501ADB-304C-F795-8FCC-3A3F1690E815}"/>
              </a:ext>
            </a:extLst>
          </p:cNvPr>
          <p:cNvSpPr>
            <a:spLocks noGrp="1"/>
          </p:cNvSpPr>
          <p:nvPr>
            <p:ph type="title"/>
          </p:nvPr>
        </p:nvSpPr>
        <p:spPr>
          <a:xfrm>
            <a:off x="628650" y="347554"/>
            <a:ext cx="7886700" cy="1133693"/>
          </a:xfrm>
        </p:spPr>
        <p:txBody>
          <a:bodyPr vert="horz" lIns="91440" tIns="45720" rIns="91440" bIns="45720" rtlCol="0" anchor="ctr">
            <a:normAutofit/>
          </a:bodyPr>
          <a:lstStyle/>
          <a:p>
            <a:pPr algn="ctr"/>
            <a:r>
              <a:rPr lang="en-US" sz="3600" kern="1200">
                <a:solidFill>
                  <a:schemeClr val="accent1"/>
                </a:solidFill>
                <a:latin typeface="+mj-lt"/>
                <a:ea typeface="+mj-ea"/>
                <a:cs typeface="+mj-cs"/>
              </a:rPr>
              <a:t>What is Behavioral Health?</a:t>
            </a:r>
          </a:p>
        </p:txBody>
      </p:sp>
      <p:graphicFrame>
        <p:nvGraphicFramePr>
          <p:cNvPr id="5" name="Content Placeholder 2" descr="1. Behavioral health means mental health, addictive disorders and life stressors and crises.&#10;2. Behavioral health disorders are common and treatable. &#10;3. Behavioral health care refers to a full spectrum of prevention, early intervention, treatment, recovery support and crisis care.&#10;">
            <a:extLst>
              <a:ext uri="{FF2B5EF4-FFF2-40B4-BE49-F238E27FC236}">
                <a16:creationId xmlns:a16="http://schemas.microsoft.com/office/drawing/2014/main" id="{EE8B8B17-7587-E3B1-8741-AFAED147BBC2}"/>
              </a:ext>
            </a:extLst>
          </p:cNvPr>
          <p:cNvGraphicFramePr>
            <a:graphicFrameLocks noGrp="1"/>
          </p:cNvGraphicFramePr>
          <p:nvPr>
            <p:ph type="dgm" sz="quarter" idx="4294967295"/>
            <p:extLst>
              <p:ext uri="{D42A27DB-BD31-4B8C-83A1-F6EECF244321}">
                <p14:modId xmlns:p14="http://schemas.microsoft.com/office/powerpoint/2010/main" val="3469216694"/>
              </p:ext>
            </p:extLst>
          </p:nvPr>
        </p:nvGraphicFramePr>
        <p:xfrm>
          <a:off x="628650" y="1481247"/>
          <a:ext cx="7886700" cy="4623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4988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625162-905A-165E-380F-D47F17F867A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6137" y="0"/>
            <a:ext cx="12746591" cy="6160168"/>
          </a:xfrm>
          <a:prstGeom prst="rect">
            <a:avLst/>
          </a:prstGeom>
        </p:spPr>
      </p:pic>
      <p:sp>
        <p:nvSpPr>
          <p:cNvPr id="10" name="Title 1" descr="Behavioral Health Service System  Overview of Changes">
            <a:extLst>
              <a:ext uri="{FF2B5EF4-FFF2-40B4-BE49-F238E27FC236}">
                <a16:creationId xmlns:a16="http://schemas.microsoft.com/office/drawing/2014/main" id="{90C394A5-D252-44DB-2A7E-E43C384AA43E}"/>
              </a:ext>
            </a:extLst>
          </p:cNvPr>
          <p:cNvSpPr>
            <a:spLocks noGrp="1"/>
          </p:cNvSpPr>
          <p:nvPr>
            <p:ph type="title"/>
          </p:nvPr>
        </p:nvSpPr>
        <p:spPr>
          <a:xfrm>
            <a:off x="628649" y="365126"/>
            <a:ext cx="9285371" cy="1198979"/>
          </a:xfrm>
        </p:spPr>
        <p:txBody>
          <a:bodyPr>
            <a:noAutofit/>
          </a:bodyPr>
          <a:lstStyle/>
          <a:p>
            <a:r>
              <a:rPr lang="en-US" sz="3600" kern="1200">
                <a:solidFill>
                  <a:schemeClr val="bg1"/>
                </a:solidFill>
                <a:latin typeface="+mj-lt"/>
                <a:ea typeface="+mj-ea"/>
                <a:cs typeface="+mj-cs"/>
              </a:rPr>
              <a:t>Behavioral Health Service System  </a:t>
            </a:r>
            <a:r>
              <a:rPr lang="en-US" sz="3600" b="1" kern="1200">
                <a:solidFill>
                  <a:schemeClr val="bg1"/>
                </a:solidFill>
                <a:latin typeface="+mj-lt"/>
                <a:ea typeface="+mj-ea"/>
                <a:cs typeface="+mj-cs"/>
              </a:rPr>
              <a:t>Overview</a:t>
            </a:r>
            <a:r>
              <a:rPr lang="en-US" sz="3600" b="1">
                <a:solidFill>
                  <a:schemeClr val="bg1"/>
                </a:solidFill>
              </a:rPr>
              <a:t> of Changes</a:t>
            </a:r>
            <a:endParaRPr lang="en-US" sz="3600">
              <a:solidFill>
                <a:schemeClr val="bg1"/>
              </a:solidFill>
            </a:endParaRPr>
          </a:p>
        </p:txBody>
      </p:sp>
      <p:sp>
        <p:nvSpPr>
          <p:cNvPr id="9" name="TextBox 8" descr="On May 15, 2024, a new law (House File 2673) was signed. &#10;&#10;This new system started on July 1, 2025.&#10;&#10;This law combines mental health, substance use, and problem gambling services into one system, now called the Behavioral Health Service System (BHSS).&#10;">
            <a:extLst>
              <a:ext uri="{FF2B5EF4-FFF2-40B4-BE49-F238E27FC236}">
                <a16:creationId xmlns:a16="http://schemas.microsoft.com/office/drawing/2014/main" id="{54923EE6-5BBA-28BF-CEF3-73C084FA8798}"/>
              </a:ext>
            </a:extLst>
          </p:cNvPr>
          <p:cNvSpPr txBox="1"/>
          <p:nvPr/>
        </p:nvSpPr>
        <p:spPr>
          <a:xfrm>
            <a:off x="628649" y="1564106"/>
            <a:ext cx="5195954" cy="2862322"/>
          </a:xfrm>
          <a:prstGeom prst="rect">
            <a:avLst/>
          </a:prstGeom>
          <a:solidFill>
            <a:schemeClr val="accent4">
              <a:alpha val="70000"/>
            </a:schemeClr>
          </a:solidFill>
          <a:effectLst>
            <a:softEdge rad="63500"/>
          </a:effectLst>
        </p:spPr>
        <p:txBody>
          <a:bodyPr wrap="square" lIns="91440" tIns="45720" rIns="91440" bIns="45720" rtlCol="0" anchor="t">
            <a:spAutoFit/>
          </a:bodyPr>
          <a:lstStyle/>
          <a:p>
            <a:pPr marL="342900" indent="-342900">
              <a:buFont typeface="Arial" panose="020B0604020202020204" pitchFamily="34" charset="0"/>
              <a:buChar char="•"/>
            </a:pPr>
            <a:r>
              <a:rPr lang="en-US">
                <a:solidFill>
                  <a:schemeClr val="bg1"/>
                </a:solidFill>
                <a:latin typeface="+mj-lt"/>
              </a:rPr>
              <a:t>On May 15, 2024, a new law (House File 2673) was signed. </a:t>
            </a:r>
            <a:endParaRPr lang="en-US">
              <a:solidFill>
                <a:schemeClr val="bg1"/>
              </a:solidFill>
              <a:latin typeface="Arial"/>
              <a:cs typeface="Arial"/>
            </a:endParaRPr>
          </a:p>
          <a:p>
            <a:pPr marL="342900" indent="-342900">
              <a:buFont typeface="Arial" panose="020B0604020202020204" pitchFamily="34" charset="0"/>
              <a:buChar char="•"/>
            </a:pPr>
            <a:endParaRPr lang="en-US">
              <a:solidFill>
                <a:schemeClr val="bg1"/>
              </a:solidFill>
              <a:latin typeface="+mj-lt"/>
            </a:endParaRPr>
          </a:p>
          <a:p>
            <a:pPr marL="342900" indent="-342900">
              <a:buFont typeface="Arial" panose="020B0604020202020204" pitchFamily="34" charset="0"/>
              <a:buChar char="•"/>
            </a:pPr>
            <a:r>
              <a:rPr lang="en-US">
                <a:solidFill>
                  <a:schemeClr val="bg1"/>
                </a:solidFill>
                <a:latin typeface="+mj-lt"/>
              </a:rPr>
              <a:t>This new system started on July 1, 2025.</a:t>
            </a:r>
            <a:endParaRPr lang="en-US">
              <a:solidFill>
                <a:schemeClr val="bg1"/>
              </a:solidFill>
              <a:cs typeface="Arial"/>
            </a:endParaRPr>
          </a:p>
          <a:p>
            <a:endParaRPr lang="en-US">
              <a:solidFill>
                <a:schemeClr val="bg1"/>
              </a:solidFill>
              <a:latin typeface="+mj-lt"/>
            </a:endParaRPr>
          </a:p>
          <a:p>
            <a:pPr marL="342900" indent="-342900">
              <a:buFont typeface="Arial" panose="020B0604020202020204" pitchFamily="34" charset="0"/>
              <a:buChar char="•"/>
            </a:pPr>
            <a:r>
              <a:rPr lang="en-US">
                <a:solidFill>
                  <a:schemeClr val="bg1"/>
                </a:solidFill>
                <a:latin typeface="+mj-lt"/>
              </a:rPr>
              <a:t>This law combines mental health, substance use, and problem gambling services into one system, now called the Behavioral Health Service System (BHSS).</a:t>
            </a:r>
          </a:p>
        </p:txBody>
      </p:sp>
    </p:spTree>
    <p:extLst>
      <p:ext uri="{BB962C8B-B14F-4D97-AF65-F5344CB8AC3E}">
        <p14:creationId xmlns:p14="http://schemas.microsoft.com/office/powerpoint/2010/main" val="2073219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643AC-7D4C-8BE5-642F-ED1DE4F10FD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143B675-0FCE-37E6-6D38-1317FB00812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6137" y="0"/>
            <a:ext cx="12746591" cy="6160168"/>
          </a:xfrm>
          <a:prstGeom prst="rect">
            <a:avLst/>
          </a:prstGeom>
        </p:spPr>
      </p:pic>
      <p:sp>
        <p:nvSpPr>
          <p:cNvPr id="10" name="Title 1" descr="Behavioral Health Service System  Overview of Changes">
            <a:extLst>
              <a:ext uri="{FF2B5EF4-FFF2-40B4-BE49-F238E27FC236}">
                <a16:creationId xmlns:a16="http://schemas.microsoft.com/office/drawing/2014/main" id="{854F8625-3F69-AB7F-DE28-5FA46661255B}"/>
              </a:ext>
            </a:extLst>
          </p:cNvPr>
          <p:cNvSpPr>
            <a:spLocks noGrp="1"/>
          </p:cNvSpPr>
          <p:nvPr>
            <p:ph type="title"/>
          </p:nvPr>
        </p:nvSpPr>
        <p:spPr>
          <a:xfrm>
            <a:off x="628649" y="365126"/>
            <a:ext cx="9285371" cy="1198979"/>
          </a:xfrm>
        </p:spPr>
        <p:txBody>
          <a:bodyPr>
            <a:noAutofit/>
          </a:bodyPr>
          <a:lstStyle/>
          <a:p>
            <a:r>
              <a:rPr lang="en-US" sz="3600" kern="1200">
                <a:solidFill>
                  <a:schemeClr val="bg1"/>
                </a:solidFill>
                <a:latin typeface="+mj-lt"/>
                <a:ea typeface="+mj-ea"/>
                <a:cs typeface="+mj-cs"/>
              </a:rPr>
              <a:t>Behavioral Health Service System  </a:t>
            </a:r>
            <a:r>
              <a:rPr lang="en-US" sz="3600" b="1" kern="1200">
                <a:solidFill>
                  <a:schemeClr val="bg1"/>
                </a:solidFill>
                <a:latin typeface="+mj-lt"/>
                <a:ea typeface="+mj-ea"/>
                <a:cs typeface="+mj-cs"/>
              </a:rPr>
              <a:t>Overview</a:t>
            </a:r>
            <a:r>
              <a:rPr lang="en-US" sz="3600" b="1">
                <a:solidFill>
                  <a:schemeClr val="bg1"/>
                </a:solidFill>
              </a:rPr>
              <a:t> of Changes (Cont.)</a:t>
            </a:r>
            <a:endParaRPr lang="en-US" sz="3600">
              <a:solidFill>
                <a:schemeClr val="bg1"/>
              </a:solidFill>
            </a:endParaRPr>
          </a:p>
        </p:txBody>
      </p:sp>
      <p:sp>
        <p:nvSpPr>
          <p:cNvPr id="9" name="TextBox 8" descr="Established System Navigation that ensures that all Iowans have access to Behavioral Health services.&#10;&#10;The Iowa Primary Care Association (Iowa PCA) serves in a statewide capacity as the Administrative Service Organization (ASO) for the state’s redesigned Behavioral Health System.&#10;">
            <a:extLst>
              <a:ext uri="{FF2B5EF4-FFF2-40B4-BE49-F238E27FC236}">
                <a16:creationId xmlns:a16="http://schemas.microsoft.com/office/drawing/2014/main" id="{F43A1074-D14B-BF05-FB82-6B899799174C}"/>
              </a:ext>
            </a:extLst>
          </p:cNvPr>
          <p:cNvSpPr txBox="1"/>
          <p:nvPr/>
        </p:nvSpPr>
        <p:spPr>
          <a:xfrm>
            <a:off x="628649" y="1762541"/>
            <a:ext cx="5195954" cy="2539157"/>
          </a:xfrm>
          <a:prstGeom prst="rect">
            <a:avLst/>
          </a:prstGeom>
          <a:solidFill>
            <a:schemeClr val="accent4">
              <a:alpha val="70000"/>
            </a:schemeClr>
          </a:solidFill>
          <a:effectLst>
            <a:softEdge rad="63500"/>
          </a:effectLst>
        </p:spPr>
        <p:txBody>
          <a:bodyPr wrap="square" lIns="91440" tIns="45720" rIns="91440" bIns="45720" rtlCol="0" anchor="t">
            <a:spAutoFit/>
          </a:bodyPr>
          <a:lstStyle/>
          <a:p>
            <a:pPr marL="285750" indent="-285750">
              <a:buFont typeface="Arial" panose="020B0604020202020204" pitchFamily="34" charset="0"/>
              <a:buChar char="•"/>
            </a:pPr>
            <a:r>
              <a:rPr lang="en-US" sz="1700">
                <a:solidFill>
                  <a:schemeClr val="bg1"/>
                </a:solidFill>
                <a:latin typeface="+mj-lt"/>
              </a:rPr>
              <a:t>Established System Navigation that ensures that all Iowans have access to Behavioral Health services.</a:t>
            </a:r>
          </a:p>
          <a:p>
            <a:pPr marL="342900" indent="-342900">
              <a:buFont typeface="Arial" panose="020B0604020202020204" pitchFamily="34" charset="0"/>
              <a:buChar char="•"/>
            </a:pPr>
            <a:endParaRPr lang="en-US">
              <a:solidFill>
                <a:schemeClr val="bg1"/>
              </a:solidFill>
              <a:latin typeface="Work Sans"/>
              <a:cs typeface="Poppins"/>
            </a:endParaRPr>
          </a:p>
          <a:p>
            <a:pPr marL="342900" indent="-342900">
              <a:buFont typeface="Arial" panose="020B0604020202020204" pitchFamily="34" charset="0"/>
              <a:buChar char="•"/>
            </a:pPr>
            <a:r>
              <a:rPr lang="en-US">
                <a:solidFill>
                  <a:srgbClr val="FFFFFF"/>
                </a:solidFill>
                <a:latin typeface="+mj-lt"/>
              </a:rPr>
              <a:t>T</a:t>
            </a:r>
            <a:r>
              <a:rPr lang="en-US" b="0" i="0">
                <a:solidFill>
                  <a:srgbClr val="FFFFFF"/>
                </a:solidFill>
                <a:effectLst/>
                <a:latin typeface="+mj-lt"/>
              </a:rPr>
              <a:t>he Iowa Primary Care Association (Iowa PCA) serves in</a:t>
            </a:r>
            <a:r>
              <a:rPr lang="en-US">
                <a:solidFill>
                  <a:srgbClr val="FFFFFF"/>
                </a:solidFill>
                <a:latin typeface="+mj-lt"/>
              </a:rPr>
              <a:t> a</a:t>
            </a:r>
            <a:r>
              <a:rPr lang="en-US" b="0" i="0">
                <a:solidFill>
                  <a:srgbClr val="FFFFFF"/>
                </a:solidFill>
                <a:effectLst/>
                <a:latin typeface="+mj-lt"/>
              </a:rPr>
              <a:t> statewide capacity as the Administrative Service Organization</a:t>
            </a:r>
            <a:r>
              <a:rPr lang="en-US">
                <a:solidFill>
                  <a:srgbClr val="FFFFFF"/>
                </a:solidFill>
                <a:latin typeface="+mj-lt"/>
              </a:rPr>
              <a:t> (ASO) </a:t>
            </a:r>
            <a:r>
              <a:rPr lang="en-US" b="0" i="0">
                <a:solidFill>
                  <a:srgbClr val="FFFFFF"/>
                </a:solidFill>
                <a:effectLst/>
                <a:latin typeface="+mj-lt"/>
              </a:rPr>
              <a:t>for the state’s redesigned Behavioral Health System.</a:t>
            </a:r>
            <a:endParaRPr lang="en-US">
              <a:latin typeface="+mj-lt"/>
            </a:endParaRPr>
          </a:p>
        </p:txBody>
      </p:sp>
    </p:spTree>
    <p:extLst>
      <p:ext uri="{BB962C8B-B14F-4D97-AF65-F5344CB8AC3E}">
        <p14:creationId xmlns:p14="http://schemas.microsoft.com/office/powerpoint/2010/main" val="74583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ystem Navigation">
            <a:extLst>
              <a:ext uri="{FF2B5EF4-FFF2-40B4-BE49-F238E27FC236}">
                <a16:creationId xmlns:a16="http://schemas.microsoft.com/office/drawing/2014/main" id="{780E0C60-6334-300D-14A1-FC2DC4B4E606}"/>
              </a:ext>
            </a:extLst>
          </p:cNvPr>
          <p:cNvSpPr>
            <a:spLocks noGrp="1"/>
          </p:cNvSpPr>
          <p:nvPr>
            <p:ph type="title"/>
          </p:nvPr>
        </p:nvSpPr>
        <p:spPr/>
        <p:txBody>
          <a:bodyPr/>
          <a:lstStyle/>
          <a:p>
            <a:r>
              <a:rPr lang="en-US"/>
              <a:t>System Navigation</a:t>
            </a:r>
          </a:p>
        </p:txBody>
      </p:sp>
      <p:sp>
        <p:nvSpPr>
          <p:cNvPr id="4" name="Text Placeholder 3" descr="Find support now with Your Life Iowa.&#10;Call: (855) 581-8111&#10;Text: (855) 895-8398&#10;Chat: yourlifeiowa.org&#10;">
            <a:extLst>
              <a:ext uri="{FF2B5EF4-FFF2-40B4-BE49-F238E27FC236}">
                <a16:creationId xmlns:a16="http://schemas.microsoft.com/office/drawing/2014/main" id="{EDA10AA8-917A-7A53-AC82-017946C34725}"/>
              </a:ext>
            </a:extLst>
          </p:cNvPr>
          <p:cNvSpPr>
            <a:spLocks noGrp="1"/>
          </p:cNvSpPr>
          <p:nvPr>
            <p:ph type="body" sz="half" idx="2"/>
          </p:nvPr>
        </p:nvSpPr>
        <p:spPr>
          <a:xfrm>
            <a:off x="629841" y="2603740"/>
            <a:ext cx="2719141" cy="2618268"/>
          </a:xfrm>
        </p:spPr>
        <p:txBody>
          <a:bodyPr vert="horz" lIns="91440" tIns="45720" rIns="91440" bIns="45720" rtlCol="0" anchor="t">
            <a:normAutofit/>
          </a:bodyPr>
          <a:lstStyle/>
          <a:p>
            <a:pPr algn="ctr"/>
            <a:r>
              <a:rPr lang="en-US" sz="1800" b="1">
                <a:solidFill>
                  <a:srgbClr val="000000"/>
                </a:solidFill>
              </a:rPr>
              <a:t>Find support now with Your Life Iowa.</a:t>
            </a:r>
            <a:endParaRPr lang="en-US" sz="1800" b="1">
              <a:cs typeface="Arial"/>
            </a:endParaRPr>
          </a:p>
          <a:p>
            <a:endParaRPr lang="en-US">
              <a:solidFill>
                <a:srgbClr val="000000"/>
              </a:solidFill>
              <a:ea typeface="+mn-lt"/>
              <a:cs typeface="+mn-lt"/>
            </a:endParaRPr>
          </a:p>
          <a:p>
            <a:r>
              <a:rPr lang="en-US" sz="1400" b="1">
                <a:solidFill>
                  <a:srgbClr val="000000"/>
                </a:solidFill>
                <a:ea typeface="+mn-lt"/>
                <a:cs typeface="+mn-lt"/>
              </a:rPr>
              <a:t>Call:</a:t>
            </a:r>
            <a:r>
              <a:rPr lang="en-US" sz="1400">
                <a:solidFill>
                  <a:srgbClr val="000000"/>
                </a:solidFill>
                <a:ea typeface="+mn-lt"/>
                <a:cs typeface="+mn-lt"/>
              </a:rPr>
              <a:t> </a:t>
            </a:r>
            <a:r>
              <a:rPr lang="en-US" sz="1400" u="sng">
                <a:ea typeface="+mn-lt"/>
                <a:cs typeface="+mn-lt"/>
                <a:hlinkClick r:id="rId3"/>
              </a:rPr>
              <a:t>(855) 581-8111</a:t>
            </a:r>
            <a:endParaRPr lang="en-US"/>
          </a:p>
          <a:p>
            <a:r>
              <a:rPr lang="en-US" sz="1400" b="1">
                <a:solidFill>
                  <a:srgbClr val="000000"/>
                </a:solidFill>
                <a:ea typeface="+mn-lt"/>
                <a:cs typeface="+mn-lt"/>
              </a:rPr>
              <a:t>Text:</a:t>
            </a:r>
            <a:r>
              <a:rPr lang="en-US" sz="1400">
                <a:solidFill>
                  <a:srgbClr val="000000"/>
                </a:solidFill>
                <a:ea typeface="+mn-lt"/>
                <a:cs typeface="+mn-lt"/>
              </a:rPr>
              <a:t> </a:t>
            </a:r>
            <a:r>
              <a:rPr lang="en-US" sz="1400" u="sng">
                <a:ea typeface="+mn-lt"/>
                <a:cs typeface="+mn-lt"/>
                <a:hlinkClick r:id="rId4"/>
              </a:rPr>
              <a:t>(855) 895-8398</a:t>
            </a:r>
            <a:endParaRPr lang="en-US"/>
          </a:p>
          <a:p>
            <a:r>
              <a:rPr lang="en-US" sz="1400" b="1">
                <a:solidFill>
                  <a:srgbClr val="000000"/>
                </a:solidFill>
                <a:ea typeface="+mn-lt"/>
                <a:cs typeface="+mn-lt"/>
              </a:rPr>
              <a:t>Chat:</a:t>
            </a:r>
            <a:r>
              <a:rPr lang="en-US" sz="1400">
                <a:solidFill>
                  <a:srgbClr val="000000"/>
                </a:solidFill>
                <a:ea typeface="+mn-lt"/>
                <a:cs typeface="+mn-lt"/>
              </a:rPr>
              <a:t> </a:t>
            </a:r>
            <a:r>
              <a:rPr lang="en-US" sz="1400" u="sng">
                <a:ea typeface="+mn-lt"/>
                <a:cs typeface="+mn-lt"/>
                <a:hlinkClick r:id="rId5"/>
              </a:rPr>
              <a:t>yourlifeiowa.org</a:t>
            </a:r>
            <a:endParaRPr lang="en-US"/>
          </a:p>
          <a:p>
            <a:endParaRPr lang="en-US">
              <a:cs typeface="Arial"/>
            </a:endParaRPr>
          </a:p>
        </p:txBody>
      </p:sp>
      <p:sp>
        <p:nvSpPr>
          <p:cNvPr id="3" name="Content Placeholder 2" descr="Helps Iowans by: &#10;Educating them on available services and options&#10;&#10;Helping schedule appointments&#10;&#10;Connecting to support groups and other resources&#10;&#10;Helping to address barriers to care and troubleshoot when access is challenging &#10;">
            <a:extLst>
              <a:ext uri="{FF2B5EF4-FFF2-40B4-BE49-F238E27FC236}">
                <a16:creationId xmlns:a16="http://schemas.microsoft.com/office/drawing/2014/main" id="{403EDAD2-E22D-90F6-6016-0FF52DDF1D00}"/>
              </a:ext>
            </a:extLst>
          </p:cNvPr>
          <p:cNvSpPr>
            <a:spLocks noGrp="1"/>
          </p:cNvSpPr>
          <p:nvPr>
            <p:ph idx="1"/>
          </p:nvPr>
        </p:nvSpPr>
        <p:spPr>
          <a:xfrm>
            <a:off x="3858636" y="1112714"/>
            <a:ext cx="4629150" cy="4873625"/>
          </a:xfrm>
        </p:spPr>
        <p:txBody>
          <a:bodyPr vert="horz" lIns="91440" tIns="45720" rIns="91440" bIns="45720" rtlCol="0" anchor="t">
            <a:normAutofit/>
          </a:bodyPr>
          <a:lstStyle/>
          <a:p>
            <a:pPr marL="0" indent="0">
              <a:buNone/>
            </a:pPr>
            <a:r>
              <a:rPr lang="en-US" sz="2000" b="1">
                <a:solidFill>
                  <a:srgbClr val="262828"/>
                </a:solidFill>
                <a:latin typeface="Work Sans"/>
                <a:ea typeface="+mn-lt"/>
                <a:cs typeface="+mn-lt"/>
              </a:rPr>
              <a:t>Helps Iowans by: </a:t>
            </a:r>
            <a:endParaRPr lang="en-US" sz="2000" b="1">
              <a:latin typeface="Work Sans"/>
              <a:cs typeface="Arial"/>
            </a:endParaRPr>
          </a:p>
          <a:p>
            <a:r>
              <a:rPr lang="en-US" sz="2000">
                <a:solidFill>
                  <a:srgbClr val="262828"/>
                </a:solidFill>
                <a:latin typeface="Work Sans"/>
                <a:ea typeface="+mn-lt"/>
                <a:cs typeface="+mn-lt"/>
              </a:rPr>
              <a:t>Educating them on available services and options</a:t>
            </a:r>
            <a:endParaRPr lang="en-US" sz="2000">
              <a:latin typeface="Work Sans"/>
              <a:cs typeface="Arial"/>
            </a:endParaRPr>
          </a:p>
          <a:p>
            <a:endParaRPr lang="en-US" sz="2000">
              <a:solidFill>
                <a:srgbClr val="262828"/>
              </a:solidFill>
              <a:latin typeface="Work Sans"/>
              <a:ea typeface="+mn-lt"/>
              <a:cs typeface="+mn-lt"/>
            </a:endParaRPr>
          </a:p>
          <a:p>
            <a:r>
              <a:rPr lang="en-US" sz="2000">
                <a:solidFill>
                  <a:srgbClr val="262828"/>
                </a:solidFill>
                <a:latin typeface="Work Sans"/>
                <a:ea typeface="+mn-lt"/>
                <a:cs typeface="+mn-lt"/>
              </a:rPr>
              <a:t>Helping schedule appointments</a:t>
            </a:r>
            <a:endParaRPr lang="en-US" sz="2000">
              <a:latin typeface="Work Sans"/>
              <a:cs typeface="Arial"/>
            </a:endParaRPr>
          </a:p>
          <a:p>
            <a:pPr marL="0" indent="0">
              <a:buNone/>
            </a:pPr>
            <a:endParaRPr lang="en-US" sz="2000">
              <a:solidFill>
                <a:srgbClr val="262828"/>
              </a:solidFill>
              <a:latin typeface="Work Sans"/>
              <a:ea typeface="+mn-lt"/>
              <a:cs typeface="+mn-lt"/>
            </a:endParaRPr>
          </a:p>
          <a:p>
            <a:r>
              <a:rPr lang="en-US" sz="2000">
                <a:solidFill>
                  <a:srgbClr val="262828"/>
                </a:solidFill>
                <a:latin typeface="Work Sans"/>
                <a:ea typeface="+mn-lt"/>
                <a:cs typeface="+mn-lt"/>
              </a:rPr>
              <a:t>Connecting to support groups and other resources</a:t>
            </a:r>
            <a:endParaRPr lang="en-US" sz="2000">
              <a:latin typeface="Work Sans"/>
              <a:cs typeface="Arial"/>
            </a:endParaRPr>
          </a:p>
          <a:p>
            <a:endParaRPr lang="en-US" sz="2000">
              <a:solidFill>
                <a:srgbClr val="262828"/>
              </a:solidFill>
              <a:latin typeface="Work Sans"/>
              <a:ea typeface="+mn-lt"/>
              <a:cs typeface="+mn-lt"/>
            </a:endParaRPr>
          </a:p>
          <a:p>
            <a:r>
              <a:rPr lang="en-US" sz="2000">
                <a:solidFill>
                  <a:srgbClr val="262828"/>
                </a:solidFill>
                <a:latin typeface="Work Sans"/>
                <a:ea typeface="+mn-lt"/>
                <a:cs typeface="+mn-lt"/>
              </a:rPr>
              <a:t>Helping to address barriers to care and troubleshoot when access is challenging </a:t>
            </a:r>
            <a:endParaRPr lang="en-US" sz="2000">
              <a:latin typeface="Work Sans"/>
            </a:endParaRPr>
          </a:p>
          <a:p>
            <a:endParaRPr lang="en-US">
              <a:cs typeface="Arial"/>
            </a:endParaRPr>
          </a:p>
        </p:txBody>
      </p:sp>
    </p:spTree>
    <p:extLst>
      <p:ext uri="{BB962C8B-B14F-4D97-AF65-F5344CB8AC3E}">
        <p14:creationId xmlns:p14="http://schemas.microsoft.com/office/powerpoint/2010/main" val="2591659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District Advisory Councils">
            <a:extLst>
              <a:ext uri="{FF2B5EF4-FFF2-40B4-BE49-F238E27FC236}">
                <a16:creationId xmlns:a16="http://schemas.microsoft.com/office/drawing/2014/main" id="{845A5FE8-6713-6362-3F42-CB4F0AC1C516}"/>
              </a:ext>
            </a:extLst>
          </p:cNvPr>
          <p:cNvSpPr>
            <a:spLocks noGrp="1"/>
          </p:cNvSpPr>
          <p:nvPr>
            <p:ph type="title"/>
          </p:nvPr>
        </p:nvSpPr>
        <p:spPr>
          <a:xfrm>
            <a:off x="627459" y="2310063"/>
            <a:ext cx="2949178" cy="1600200"/>
          </a:xfrm>
        </p:spPr>
        <p:txBody>
          <a:bodyPr anchor="b">
            <a:noAutofit/>
          </a:bodyPr>
          <a:lstStyle/>
          <a:p>
            <a:r>
              <a:rPr lang="en-US" sz="3600"/>
              <a:t>District Advisory Councils</a:t>
            </a:r>
          </a:p>
        </p:txBody>
      </p:sp>
      <p:graphicFrame>
        <p:nvGraphicFramePr>
          <p:cNvPr id="3" name="Diagram 2" descr="What is a District Advisory Council?&#10;Who serves on the District Advisory Councils?&#10;What are their responsibilities?&#10;When do District Advisory Councils meet?&#10;How can I learn more about my District Advisory Council?&#10;https://www.iowapca.org/district-advisory-councils &#10;">
            <a:extLst>
              <a:ext uri="{FF2B5EF4-FFF2-40B4-BE49-F238E27FC236}">
                <a16:creationId xmlns:a16="http://schemas.microsoft.com/office/drawing/2014/main" id="{CDACF67D-8B14-06F3-B166-9531DF46DDFD}"/>
              </a:ext>
            </a:extLst>
          </p:cNvPr>
          <p:cNvGraphicFramePr/>
          <p:nvPr>
            <p:extLst>
              <p:ext uri="{D42A27DB-BD31-4B8C-83A1-F6EECF244321}">
                <p14:modId xmlns:p14="http://schemas.microsoft.com/office/powerpoint/2010/main" val="3418317708"/>
              </p:ext>
            </p:extLst>
          </p:nvPr>
        </p:nvGraphicFramePr>
        <p:xfrm>
          <a:off x="3887391" y="673350"/>
          <a:ext cx="462915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7036080"/>
      </p:ext>
    </p:extLst>
  </p:cSld>
  <p:clrMapOvr>
    <a:masterClrMapping/>
  </p:clrMapOvr>
</p:sld>
</file>

<file path=ppt/theme/theme1.xml><?xml version="1.0" encoding="utf-8"?>
<a:theme xmlns:a="http://schemas.openxmlformats.org/drawingml/2006/main" name="Office Theme">
  <a:themeElements>
    <a:clrScheme name="Gov Office Swatches">
      <a:dk1>
        <a:sysClr val="windowText" lastClr="000000"/>
      </a:dk1>
      <a:lt1>
        <a:sysClr val="window" lastClr="FFFFFF"/>
      </a:lt1>
      <a:dk2>
        <a:srgbClr val="4B4D4F"/>
      </a:dk2>
      <a:lt2>
        <a:srgbClr val="E7E6E6"/>
      </a:lt2>
      <a:accent1>
        <a:srgbClr val="04627A"/>
      </a:accent1>
      <a:accent2>
        <a:srgbClr val="C6D668"/>
      </a:accent2>
      <a:accent3>
        <a:srgbClr val="E0A626"/>
      </a:accent3>
      <a:accent4>
        <a:srgbClr val="18405B"/>
      </a:accent4>
      <a:accent5>
        <a:srgbClr val="70C8B8"/>
      </a:accent5>
      <a:accent6>
        <a:srgbClr val="2C6358"/>
      </a:accent6>
      <a:hlink>
        <a:srgbClr val="0070C0"/>
      </a:hlink>
      <a:folHlink>
        <a:srgbClr val="694C60"/>
      </a:folHlink>
    </a:clrScheme>
    <a:fontScheme name="Gov Office HHS Work Sans">
      <a:majorFont>
        <a:latin typeface="Work San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Standard size template" id="{69374300-B952-416C-A016-7CD8447914C6}" vid="{FF7CA2A8-5BC6-4818-BBBD-0CA9698BAF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E1F481E97DF848B92E9033EEF2A8AC" ma:contentTypeVersion="13" ma:contentTypeDescription="Create a new document." ma:contentTypeScope="" ma:versionID="01e34592a4230b7637aff35644df1685">
  <xsd:schema xmlns:xsd="http://www.w3.org/2001/XMLSchema" xmlns:xs="http://www.w3.org/2001/XMLSchema" xmlns:p="http://schemas.microsoft.com/office/2006/metadata/properties" xmlns:ns2="e0b805e8-c967-4d1c-993a-9bf901049d3a" xmlns:ns3="17169cdf-514c-400e-a2ce-7ebc9fe4766f" targetNamespace="http://schemas.microsoft.com/office/2006/metadata/properties" ma:root="true" ma:fieldsID="e6a31a46aaf97704f17266af6cf41b11" ns2:_="" ns3:_="">
    <xsd:import namespace="e0b805e8-c967-4d1c-993a-9bf901049d3a"/>
    <xsd:import namespace="17169cdf-514c-400e-a2ce-7ebc9fe4766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Not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b805e8-c967-4d1c-993a-9bf901049d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Notes" ma:index="12" nillable="true" ma:displayName="Notes" ma:format="Dropdown" ma:internalName="Notes">
      <xsd:simpleType>
        <xsd:restriction base="dms:Text">
          <xsd:maxLength value="255"/>
        </xsd:restriction>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93164ec-f35b-416f-add9-a3560115a3f5"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7169cdf-514c-400e-a2ce-7ebc9fe4766f"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18f9bf6-5564-4ae1-9084-07f9a5543081}" ma:internalName="TaxCatchAll" ma:showField="CatchAllData" ma:web="17169cdf-514c-400e-a2ce-7ebc9fe476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0b805e8-c967-4d1c-993a-9bf901049d3a">
      <Terms xmlns="http://schemas.microsoft.com/office/infopath/2007/PartnerControls"/>
    </lcf76f155ced4ddcb4097134ff3c332f>
    <TaxCatchAll xmlns="17169cdf-514c-400e-a2ce-7ebc9fe4766f" xsi:nil="true"/>
    <Notes xmlns="e0b805e8-c967-4d1c-993a-9bf901049d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749E9C-5DE2-4D8F-A68F-6CF5CF7C5B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b805e8-c967-4d1c-993a-9bf901049d3a"/>
    <ds:schemaRef ds:uri="17169cdf-514c-400e-a2ce-7ebc9fe476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F9F90B-5B4C-4807-B0B3-87AE853B8D1F}">
  <ds:schemaRefs>
    <ds:schemaRef ds:uri="09230b11-9f30-45b8-8191-3ae2895b0fe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e0b805e8-c967-4d1c-993a-9bf901049d3a"/>
    <ds:schemaRef ds:uri="17169cdf-514c-400e-a2ce-7ebc9fe4766f"/>
  </ds:schemaRefs>
</ds:datastoreItem>
</file>

<file path=customXml/itemProps3.xml><?xml version="1.0" encoding="utf-8"?>
<ds:datastoreItem xmlns:ds="http://schemas.openxmlformats.org/officeDocument/2006/customXml" ds:itemID="{2C6F54E8-FEA5-4757-AF71-611055E37A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 Standard size template (1)</Template>
  <TotalTime>0</TotalTime>
  <Words>2790</Words>
  <Application>Microsoft Office PowerPoint</Application>
  <PresentationFormat>On-screen Show (4:3)</PresentationFormat>
  <Paragraphs>224</Paragraphs>
  <Slides>21</Slides>
  <Notes>19</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Iowa's Behavioral Health Prevention Service System</vt:lpstr>
      <vt:lpstr>Welcome &amp; Introductions</vt:lpstr>
      <vt:lpstr>Purpose</vt:lpstr>
      <vt:lpstr>Overview of Behavioral Health System Alignment</vt:lpstr>
      <vt:lpstr>What is Behavioral Health?</vt:lpstr>
      <vt:lpstr>Behavioral Health Service System  Overview of Changes</vt:lpstr>
      <vt:lpstr>Behavioral Health Service System  Overview of Changes (Cont.)</vt:lpstr>
      <vt:lpstr>System Navigation</vt:lpstr>
      <vt:lpstr>District Advisory Councils</vt:lpstr>
      <vt:lpstr>Behavioral Health Districts</vt:lpstr>
      <vt:lpstr>County Snapshots</vt:lpstr>
      <vt:lpstr> Impacts to Substance Use &amp; Problem Gambling Prevention Services</vt:lpstr>
      <vt:lpstr>Future State of Prevention Services in Iowa</vt:lpstr>
      <vt:lpstr>What behavioral health issues are you seeing in your community that would benefit from prevention services?</vt:lpstr>
      <vt:lpstr> Future State of Prevention Services in Iowa</vt:lpstr>
      <vt:lpstr>What is Prevention?</vt:lpstr>
      <vt:lpstr>Strategic Prevention Framework (SPF)</vt:lpstr>
      <vt:lpstr>How can you contribute?</vt:lpstr>
      <vt:lpstr>Resources</vt:lpstr>
      <vt:lpstr>Let's test your knowledge!       </vt:lpstr>
      <vt:lpstr>Questions</vt:lpstr>
    </vt:vector>
  </TitlesOfParts>
  <Company>State of Iowa - DHS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Swanson, Aaron [HHS]</dc:creator>
  <cp:lastModifiedBy>Zalasky, Emily [HHS]</cp:lastModifiedBy>
  <cp:revision>2</cp:revision>
  <dcterms:created xsi:type="dcterms:W3CDTF">2025-06-13T17:51:10Z</dcterms:created>
  <dcterms:modified xsi:type="dcterms:W3CDTF">2025-10-15T16:25:57Z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0x01010000E1F481E97DF848B92E9033EEF2A8AC</vt:lpwstr>
  </property>
  <property fmtid="{D5CDD505-2E9C-101B-9397-08002B2CF9AE}" pid="3" name="MediaServiceImageTags">
    <vt:lpwstr/>
  </property>
</Properties>
</file>