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modernComment_104_A7ABC35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7" r:id="rId6"/>
    <p:sldId id="284" r:id="rId7"/>
    <p:sldId id="260" r:id="rId8"/>
    <p:sldId id="298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F826A7-B76D-342D-D5AA-2A5210757BC5}" name="Maahs, Ellen [HHS]" initials="EM" userId="S::ellen.maahs@hhs.iowa.gov::f41b5e68-ebd6-4534-9e26-e8d73fa79b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CAE9B-9653-7951-378C-84573A7CDEAA}" v="12" dt="2025-10-20T13:43:07.882"/>
    <p1510:client id="{F2F92F57-DA2A-46F7-B7AF-0FB88E39C25A}" v="11" dt="2025-10-20T13:46:17.929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omments/modernComment_104_A7ABC3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06525C-38AD-4B7B-AC88-654D34935FB3}" authorId="{4AF826A7-B76D-342D-D5AA-2A5210757BC5}" status="resolved" created="2025-10-15T20:05:31.88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13051735" sldId="260"/>
      <ac:spMk id="2" creationId="{E4DE102F-6D10-D472-AF83-C7E00F17C8F5}"/>
    </ac:deMkLst>
    <p188:txBody>
      <a:bodyPr/>
      <a:lstStyle/>
      <a:p>
        <a:r>
          <a:rPr lang="en-US"/>
          <a:t>Four Current Focus Areas (?)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19BAFE-2C25-41B5-BE00-5C0FE3745BA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69EB2F4-DF07-4B09-B40B-58907E3316A8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What stood out to you from your first look at the existing state plan for brain injuries?</a:t>
          </a:r>
        </a:p>
      </dgm:t>
    </dgm:pt>
    <dgm:pt modelId="{DD02C032-0C4F-4CAA-953F-25235D836AC0}" type="parTrans" cxnId="{6D7283D0-33A8-49E0-8D7D-4FD5D3B52145}">
      <dgm:prSet/>
      <dgm:spPr/>
      <dgm:t>
        <a:bodyPr/>
        <a:lstStyle/>
        <a:p>
          <a:endParaRPr lang="en-US"/>
        </a:p>
      </dgm:t>
    </dgm:pt>
    <dgm:pt modelId="{145D9A98-0A32-44BC-8CAA-BA49C458D2E8}" type="sibTrans" cxnId="{6D7283D0-33A8-49E0-8D7D-4FD5D3B52145}">
      <dgm:prSet/>
      <dgm:spPr/>
      <dgm:t>
        <a:bodyPr/>
        <a:lstStyle/>
        <a:p>
          <a:endParaRPr lang="en-US"/>
        </a:p>
      </dgm:t>
    </dgm:pt>
    <dgm:pt modelId="{82BB154D-34BE-4F63-A0C6-27D54DA655E8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What key data, trends, or needs do you think we must keep in mind as we begin this planning process?</a:t>
          </a:r>
        </a:p>
      </dgm:t>
    </dgm:pt>
    <dgm:pt modelId="{7515BE53-12A2-45DC-8E43-B356FA13DD45}" type="parTrans" cxnId="{F3F84288-50C0-4C75-8FE1-6B1286D7C234}">
      <dgm:prSet/>
      <dgm:spPr/>
      <dgm:t>
        <a:bodyPr/>
        <a:lstStyle/>
        <a:p>
          <a:endParaRPr lang="en-US"/>
        </a:p>
      </dgm:t>
    </dgm:pt>
    <dgm:pt modelId="{64E54B56-F24C-445B-896F-166D7A19B7D8}" type="sibTrans" cxnId="{F3F84288-50C0-4C75-8FE1-6B1286D7C234}">
      <dgm:prSet/>
      <dgm:spPr/>
      <dgm:t>
        <a:bodyPr/>
        <a:lstStyle/>
        <a:p>
          <a:endParaRPr lang="en-US"/>
        </a:p>
      </dgm:t>
    </dgm:pt>
    <dgm:pt modelId="{CA10B4FC-6117-4686-AFC4-2E693398836D}">
      <dgm:prSet/>
      <dgm:spPr/>
      <dgm:t>
        <a:bodyPr/>
        <a:lstStyle/>
        <a:p>
          <a:r>
            <a:rPr lang="en-US"/>
            <a:t>From your perspective, what are the most pressing issues or gaps related to brain injury services in Iowa right now?</a:t>
          </a:r>
        </a:p>
      </dgm:t>
    </dgm:pt>
    <dgm:pt modelId="{DF0306F3-370F-4DED-9942-E48F3F228195}" type="parTrans" cxnId="{9F36739B-ABB8-4A35-9419-06FE763C4106}">
      <dgm:prSet/>
      <dgm:spPr/>
      <dgm:t>
        <a:bodyPr/>
        <a:lstStyle/>
        <a:p>
          <a:endParaRPr lang="en-US"/>
        </a:p>
      </dgm:t>
    </dgm:pt>
    <dgm:pt modelId="{DC101C71-90FA-417D-80C2-74E21201F009}" type="sibTrans" cxnId="{9F36739B-ABB8-4A35-9419-06FE763C4106}">
      <dgm:prSet/>
      <dgm:spPr/>
      <dgm:t>
        <a:bodyPr/>
        <a:lstStyle/>
        <a:p>
          <a:endParaRPr lang="en-US"/>
        </a:p>
      </dgm:t>
    </dgm:pt>
    <dgm:pt modelId="{8D79DC71-3462-4352-9FCD-AC58DF3D7532}" type="pres">
      <dgm:prSet presAssocID="{D219BAFE-2C25-41B5-BE00-5C0FE3745BA4}" presName="root" presStyleCnt="0">
        <dgm:presLayoutVars>
          <dgm:dir/>
          <dgm:resizeHandles val="exact"/>
        </dgm:presLayoutVars>
      </dgm:prSet>
      <dgm:spPr/>
    </dgm:pt>
    <dgm:pt modelId="{8D08224F-6DCE-4A7F-833D-FDB46E5DFBF7}" type="pres">
      <dgm:prSet presAssocID="{E69EB2F4-DF07-4B09-B40B-58907E3316A8}" presName="compNode" presStyleCnt="0"/>
      <dgm:spPr/>
    </dgm:pt>
    <dgm:pt modelId="{75317C92-32B3-4C5B-A702-F9C4F7E3F3B9}" type="pres">
      <dgm:prSet presAssocID="{E69EB2F4-DF07-4B09-B40B-58907E3316A8}" presName="bgRect" presStyleLbl="bgShp" presStyleIdx="0" presStyleCnt="3"/>
      <dgm:spPr/>
    </dgm:pt>
    <dgm:pt modelId="{7B0045E7-9625-4720-902C-EF17A245CE8F}" type="pres">
      <dgm:prSet presAssocID="{E69EB2F4-DF07-4B09-B40B-58907E3316A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5D52115-2328-47E8-973F-EACF71E1ED8D}" type="pres">
      <dgm:prSet presAssocID="{E69EB2F4-DF07-4B09-B40B-58907E3316A8}" presName="spaceRect" presStyleCnt="0"/>
      <dgm:spPr/>
    </dgm:pt>
    <dgm:pt modelId="{C1DE02CD-4A47-4FF8-AAA7-56DF9C0771EA}" type="pres">
      <dgm:prSet presAssocID="{E69EB2F4-DF07-4B09-B40B-58907E3316A8}" presName="parTx" presStyleLbl="revTx" presStyleIdx="0" presStyleCnt="3">
        <dgm:presLayoutVars>
          <dgm:chMax val="0"/>
          <dgm:chPref val="0"/>
        </dgm:presLayoutVars>
      </dgm:prSet>
      <dgm:spPr/>
    </dgm:pt>
    <dgm:pt modelId="{51B8F068-B386-48BA-9F3B-0897C9ACAB16}" type="pres">
      <dgm:prSet presAssocID="{145D9A98-0A32-44BC-8CAA-BA49C458D2E8}" presName="sibTrans" presStyleCnt="0"/>
      <dgm:spPr/>
    </dgm:pt>
    <dgm:pt modelId="{AE5DA9CF-C66F-4A69-A5AD-B5E0808245EE}" type="pres">
      <dgm:prSet presAssocID="{82BB154D-34BE-4F63-A0C6-27D54DA655E8}" presName="compNode" presStyleCnt="0"/>
      <dgm:spPr/>
    </dgm:pt>
    <dgm:pt modelId="{F1DB8445-EAB8-460C-ABAE-B61D56546635}" type="pres">
      <dgm:prSet presAssocID="{82BB154D-34BE-4F63-A0C6-27D54DA655E8}" presName="bgRect" presStyleLbl="bgShp" presStyleIdx="1" presStyleCnt="3"/>
      <dgm:spPr/>
    </dgm:pt>
    <dgm:pt modelId="{FEE0DB4E-7190-4D44-9060-C7ED4F9BAB28}" type="pres">
      <dgm:prSet presAssocID="{82BB154D-34BE-4F63-A0C6-27D54DA655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F23676D7-3AC5-499C-A4F6-DD36B6C82038}" type="pres">
      <dgm:prSet presAssocID="{82BB154D-34BE-4F63-A0C6-27D54DA655E8}" presName="spaceRect" presStyleCnt="0"/>
      <dgm:spPr/>
    </dgm:pt>
    <dgm:pt modelId="{FDDD906F-1540-458F-BFCF-27974BD5421A}" type="pres">
      <dgm:prSet presAssocID="{82BB154D-34BE-4F63-A0C6-27D54DA655E8}" presName="parTx" presStyleLbl="revTx" presStyleIdx="1" presStyleCnt="3">
        <dgm:presLayoutVars>
          <dgm:chMax val="0"/>
          <dgm:chPref val="0"/>
        </dgm:presLayoutVars>
      </dgm:prSet>
      <dgm:spPr/>
    </dgm:pt>
    <dgm:pt modelId="{17782574-8743-4D2E-970B-CD67C201F526}" type="pres">
      <dgm:prSet presAssocID="{64E54B56-F24C-445B-896F-166D7A19B7D8}" presName="sibTrans" presStyleCnt="0"/>
      <dgm:spPr/>
    </dgm:pt>
    <dgm:pt modelId="{CB1237C7-981D-4973-B443-7CF31FFBEB10}" type="pres">
      <dgm:prSet presAssocID="{CA10B4FC-6117-4686-AFC4-2E693398836D}" presName="compNode" presStyleCnt="0"/>
      <dgm:spPr/>
    </dgm:pt>
    <dgm:pt modelId="{C49EE4C2-B85D-4806-871A-D9EF24C0068F}" type="pres">
      <dgm:prSet presAssocID="{CA10B4FC-6117-4686-AFC4-2E693398836D}" presName="bgRect" presStyleLbl="bgShp" presStyleIdx="2" presStyleCnt="3"/>
      <dgm:spPr/>
    </dgm:pt>
    <dgm:pt modelId="{E51D9131-0F8B-46DE-811D-07CD2C12ADC5}" type="pres">
      <dgm:prSet presAssocID="{CA10B4FC-6117-4686-AFC4-2E693398836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A6B0A447-AF0E-437A-A0A4-7AC775E68C47}" type="pres">
      <dgm:prSet presAssocID="{CA10B4FC-6117-4686-AFC4-2E693398836D}" presName="spaceRect" presStyleCnt="0"/>
      <dgm:spPr/>
    </dgm:pt>
    <dgm:pt modelId="{9A171592-707B-4503-8D50-7D0131AD2922}" type="pres">
      <dgm:prSet presAssocID="{CA10B4FC-6117-4686-AFC4-2E69339883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3F84288-50C0-4C75-8FE1-6B1286D7C234}" srcId="{D219BAFE-2C25-41B5-BE00-5C0FE3745BA4}" destId="{82BB154D-34BE-4F63-A0C6-27D54DA655E8}" srcOrd="1" destOrd="0" parTransId="{7515BE53-12A2-45DC-8E43-B356FA13DD45}" sibTransId="{64E54B56-F24C-445B-896F-166D7A19B7D8}"/>
    <dgm:cxn modelId="{9F36739B-ABB8-4A35-9419-06FE763C4106}" srcId="{D219BAFE-2C25-41B5-BE00-5C0FE3745BA4}" destId="{CA10B4FC-6117-4686-AFC4-2E693398836D}" srcOrd="2" destOrd="0" parTransId="{DF0306F3-370F-4DED-9942-E48F3F228195}" sibTransId="{DC101C71-90FA-417D-80C2-74E21201F009}"/>
    <dgm:cxn modelId="{2C9733A1-EB02-4479-B586-C2824C508112}" type="presOf" srcId="{CA10B4FC-6117-4686-AFC4-2E693398836D}" destId="{9A171592-707B-4503-8D50-7D0131AD2922}" srcOrd="0" destOrd="0" presId="urn:microsoft.com/office/officeart/2018/2/layout/IconVerticalSolidList"/>
    <dgm:cxn modelId="{1C864CCC-2DC6-4B0B-BBDC-BC3024B3F635}" type="presOf" srcId="{82BB154D-34BE-4F63-A0C6-27D54DA655E8}" destId="{FDDD906F-1540-458F-BFCF-27974BD5421A}" srcOrd="0" destOrd="0" presId="urn:microsoft.com/office/officeart/2018/2/layout/IconVerticalSolidList"/>
    <dgm:cxn modelId="{6D7283D0-33A8-49E0-8D7D-4FD5D3B52145}" srcId="{D219BAFE-2C25-41B5-BE00-5C0FE3745BA4}" destId="{E69EB2F4-DF07-4B09-B40B-58907E3316A8}" srcOrd="0" destOrd="0" parTransId="{DD02C032-0C4F-4CAA-953F-25235D836AC0}" sibTransId="{145D9A98-0A32-44BC-8CAA-BA49C458D2E8}"/>
    <dgm:cxn modelId="{A5FB84DA-B3D4-4829-9E38-F1F9E791C25D}" type="presOf" srcId="{D219BAFE-2C25-41B5-BE00-5C0FE3745BA4}" destId="{8D79DC71-3462-4352-9FCD-AC58DF3D7532}" srcOrd="0" destOrd="0" presId="urn:microsoft.com/office/officeart/2018/2/layout/IconVerticalSolidList"/>
    <dgm:cxn modelId="{E28414DB-CDFF-4366-91CF-4636BB7B6A99}" type="presOf" srcId="{E69EB2F4-DF07-4B09-B40B-58907E3316A8}" destId="{C1DE02CD-4A47-4FF8-AAA7-56DF9C0771EA}" srcOrd="0" destOrd="0" presId="urn:microsoft.com/office/officeart/2018/2/layout/IconVerticalSolidList"/>
    <dgm:cxn modelId="{E750AE0C-90E9-4F5D-8061-0F744775AEC6}" type="presParOf" srcId="{8D79DC71-3462-4352-9FCD-AC58DF3D7532}" destId="{8D08224F-6DCE-4A7F-833D-FDB46E5DFBF7}" srcOrd="0" destOrd="0" presId="urn:microsoft.com/office/officeart/2018/2/layout/IconVerticalSolidList"/>
    <dgm:cxn modelId="{56EEBBC4-68D3-4EA7-935E-2739A820EAEE}" type="presParOf" srcId="{8D08224F-6DCE-4A7F-833D-FDB46E5DFBF7}" destId="{75317C92-32B3-4C5B-A702-F9C4F7E3F3B9}" srcOrd="0" destOrd="0" presId="urn:microsoft.com/office/officeart/2018/2/layout/IconVerticalSolidList"/>
    <dgm:cxn modelId="{D3A84320-27BB-47C9-B60C-12E95B1CBC52}" type="presParOf" srcId="{8D08224F-6DCE-4A7F-833D-FDB46E5DFBF7}" destId="{7B0045E7-9625-4720-902C-EF17A245CE8F}" srcOrd="1" destOrd="0" presId="urn:microsoft.com/office/officeart/2018/2/layout/IconVerticalSolidList"/>
    <dgm:cxn modelId="{5913E184-B354-4A76-B58D-98229C881C54}" type="presParOf" srcId="{8D08224F-6DCE-4A7F-833D-FDB46E5DFBF7}" destId="{15D52115-2328-47E8-973F-EACF71E1ED8D}" srcOrd="2" destOrd="0" presId="urn:microsoft.com/office/officeart/2018/2/layout/IconVerticalSolidList"/>
    <dgm:cxn modelId="{D6A4C194-3220-452B-B3BB-FB055392D183}" type="presParOf" srcId="{8D08224F-6DCE-4A7F-833D-FDB46E5DFBF7}" destId="{C1DE02CD-4A47-4FF8-AAA7-56DF9C0771EA}" srcOrd="3" destOrd="0" presId="urn:microsoft.com/office/officeart/2018/2/layout/IconVerticalSolidList"/>
    <dgm:cxn modelId="{4810E52F-C8BC-40FB-851D-336D547E941C}" type="presParOf" srcId="{8D79DC71-3462-4352-9FCD-AC58DF3D7532}" destId="{51B8F068-B386-48BA-9F3B-0897C9ACAB16}" srcOrd="1" destOrd="0" presId="urn:microsoft.com/office/officeart/2018/2/layout/IconVerticalSolidList"/>
    <dgm:cxn modelId="{D118C7DA-B7CB-476A-9957-98FF59DC09FD}" type="presParOf" srcId="{8D79DC71-3462-4352-9FCD-AC58DF3D7532}" destId="{AE5DA9CF-C66F-4A69-A5AD-B5E0808245EE}" srcOrd="2" destOrd="0" presId="urn:microsoft.com/office/officeart/2018/2/layout/IconVerticalSolidList"/>
    <dgm:cxn modelId="{B521EB79-C718-4419-AD89-BF8565F5D604}" type="presParOf" srcId="{AE5DA9CF-C66F-4A69-A5AD-B5E0808245EE}" destId="{F1DB8445-EAB8-460C-ABAE-B61D56546635}" srcOrd="0" destOrd="0" presId="urn:microsoft.com/office/officeart/2018/2/layout/IconVerticalSolidList"/>
    <dgm:cxn modelId="{908B3CD5-6254-4898-88E2-930A4043A385}" type="presParOf" srcId="{AE5DA9CF-C66F-4A69-A5AD-B5E0808245EE}" destId="{FEE0DB4E-7190-4D44-9060-C7ED4F9BAB28}" srcOrd="1" destOrd="0" presId="urn:microsoft.com/office/officeart/2018/2/layout/IconVerticalSolidList"/>
    <dgm:cxn modelId="{6B9FF2C9-5984-4F1E-8F1E-BD3FDF56CDC0}" type="presParOf" srcId="{AE5DA9CF-C66F-4A69-A5AD-B5E0808245EE}" destId="{F23676D7-3AC5-499C-A4F6-DD36B6C82038}" srcOrd="2" destOrd="0" presId="urn:microsoft.com/office/officeart/2018/2/layout/IconVerticalSolidList"/>
    <dgm:cxn modelId="{58B17356-EB46-43C6-ABB6-64ACF453A396}" type="presParOf" srcId="{AE5DA9CF-C66F-4A69-A5AD-B5E0808245EE}" destId="{FDDD906F-1540-458F-BFCF-27974BD5421A}" srcOrd="3" destOrd="0" presId="urn:microsoft.com/office/officeart/2018/2/layout/IconVerticalSolidList"/>
    <dgm:cxn modelId="{F6739024-AEFE-4B77-A827-1E4AB59BE27A}" type="presParOf" srcId="{8D79DC71-3462-4352-9FCD-AC58DF3D7532}" destId="{17782574-8743-4D2E-970B-CD67C201F526}" srcOrd="3" destOrd="0" presId="urn:microsoft.com/office/officeart/2018/2/layout/IconVerticalSolidList"/>
    <dgm:cxn modelId="{D19DC057-A696-4796-955F-2FF4EED69B61}" type="presParOf" srcId="{8D79DC71-3462-4352-9FCD-AC58DF3D7532}" destId="{CB1237C7-981D-4973-B443-7CF31FFBEB10}" srcOrd="4" destOrd="0" presId="urn:microsoft.com/office/officeart/2018/2/layout/IconVerticalSolidList"/>
    <dgm:cxn modelId="{453C5356-58C1-414E-9A97-47FBB12EA055}" type="presParOf" srcId="{CB1237C7-981D-4973-B443-7CF31FFBEB10}" destId="{C49EE4C2-B85D-4806-871A-D9EF24C0068F}" srcOrd="0" destOrd="0" presId="urn:microsoft.com/office/officeart/2018/2/layout/IconVerticalSolidList"/>
    <dgm:cxn modelId="{811E346D-8D6E-435F-BA36-097A6919481B}" type="presParOf" srcId="{CB1237C7-981D-4973-B443-7CF31FFBEB10}" destId="{E51D9131-0F8B-46DE-811D-07CD2C12ADC5}" srcOrd="1" destOrd="0" presId="urn:microsoft.com/office/officeart/2018/2/layout/IconVerticalSolidList"/>
    <dgm:cxn modelId="{A6DD8A7E-57A5-4A21-9594-402D5FAA84AA}" type="presParOf" srcId="{CB1237C7-981D-4973-B443-7CF31FFBEB10}" destId="{A6B0A447-AF0E-437A-A0A4-7AC775E68C47}" srcOrd="2" destOrd="0" presId="urn:microsoft.com/office/officeart/2018/2/layout/IconVerticalSolidList"/>
    <dgm:cxn modelId="{CDA4548F-15A3-4C00-9525-FD3688C6BE03}" type="presParOf" srcId="{CB1237C7-981D-4973-B443-7CF31FFBEB10}" destId="{9A171592-707B-4503-8D50-7D0131AD29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B7DC62-4EC5-464C-B964-41870586F15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7404E3C-EB57-4730-8F8D-910D0B3AFF1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Arial"/>
              <a:cs typeface="Arial"/>
            </a:rPr>
            <a:t>As you reviewed the current plan, what felt encouraging or positive to you?</a:t>
          </a:r>
        </a:p>
      </dgm:t>
    </dgm:pt>
    <dgm:pt modelId="{46E2040E-F72D-4883-8F11-E002634E9206}" type="parTrans" cxnId="{03548F74-49F9-4972-8581-0E83B3EECEA6}">
      <dgm:prSet/>
      <dgm:spPr/>
      <dgm:t>
        <a:bodyPr/>
        <a:lstStyle/>
        <a:p>
          <a:endParaRPr lang="en-US"/>
        </a:p>
      </dgm:t>
    </dgm:pt>
    <dgm:pt modelId="{FFEE5B4D-2E40-497B-8ADA-AFA15D2CE6B2}" type="sibTrans" cxnId="{03548F74-49F9-4972-8581-0E83B3EECEA6}">
      <dgm:prSet/>
      <dgm:spPr/>
      <dgm:t>
        <a:bodyPr/>
        <a:lstStyle/>
        <a:p>
          <a:endParaRPr lang="en-US"/>
        </a:p>
      </dgm:t>
    </dgm:pt>
    <dgm:pt modelId="{E380697C-1876-410B-BBE3-653114DC4F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>
              <a:latin typeface="Arial"/>
              <a:cs typeface="Arial"/>
            </a:rPr>
            <a:t>Were there any areas that felt frustrating, concerning, or unfinished?</a:t>
          </a:r>
        </a:p>
      </dgm:t>
    </dgm:pt>
    <dgm:pt modelId="{9B433306-D8DA-424A-8CC3-1705D9C16D54}" type="parTrans" cxnId="{EE031B22-F7F5-4C42-BFB5-A26DEBD8613E}">
      <dgm:prSet/>
      <dgm:spPr/>
      <dgm:t>
        <a:bodyPr/>
        <a:lstStyle/>
        <a:p>
          <a:endParaRPr lang="en-US"/>
        </a:p>
      </dgm:t>
    </dgm:pt>
    <dgm:pt modelId="{3925E4EF-289F-49ED-9F6B-E01DC956805C}" type="sibTrans" cxnId="{EE031B22-F7F5-4C42-BFB5-A26DEBD8613E}">
      <dgm:prSet/>
      <dgm:spPr/>
      <dgm:t>
        <a:bodyPr/>
        <a:lstStyle/>
        <a:p>
          <a:endParaRPr lang="en-US"/>
        </a:p>
      </dgm:t>
    </dgm:pt>
    <dgm:pt modelId="{17F22A2C-4423-435D-BCAE-645AE96AB5D5}" type="pres">
      <dgm:prSet presAssocID="{64B7DC62-4EC5-464C-B964-41870586F151}" presName="root" presStyleCnt="0">
        <dgm:presLayoutVars>
          <dgm:dir/>
          <dgm:resizeHandles val="exact"/>
        </dgm:presLayoutVars>
      </dgm:prSet>
      <dgm:spPr/>
    </dgm:pt>
    <dgm:pt modelId="{AE110249-6285-49B6-B730-E784B45F06A5}" type="pres">
      <dgm:prSet presAssocID="{B7404E3C-EB57-4730-8F8D-910D0B3AFF12}" presName="compNode" presStyleCnt="0"/>
      <dgm:spPr/>
    </dgm:pt>
    <dgm:pt modelId="{A0F50FF6-A6E3-409F-A79A-7FD9C120F669}" type="pres">
      <dgm:prSet presAssocID="{B7404E3C-EB57-4730-8F8D-910D0B3AFF1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E527A626-6B3D-402B-AB6D-13D2E4F89BB8}" type="pres">
      <dgm:prSet presAssocID="{B7404E3C-EB57-4730-8F8D-910D0B3AFF12}" presName="spaceRect" presStyleCnt="0"/>
      <dgm:spPr/>
    </dgm:pt>
    <dgm:pt modelId="{8C39CFDA-71B2-4215-AA54-865823B90C78}" type="pres">
      <dgm:prSet presAssocID="{B7404E3C-EB57-4730-8F8D-910D0B3AFF12}" presName="textRect" presStyleLbl="revTx" presStyleIdx="0" presStyleCnt="2">
        <dgm:presLayoutVars>
          <dgm:chMax val="1"/>
          <dgm:chPref val="1"/>
        </dgm:presLayoutVars>
      </dgm:prSet>
      <dgm:spPr/>
    </dgm:pt>
    <dgm:pt modelId="{B6E688B3-77B0-418A-BFA7-732C67132D77}" type="pres">
      <dgm:prSet presAssocID="{FFEE5B4D-2E40-497B-8ADA-AFA15D2CE6B2}" presName="sibTrans" presStyleCnt="0"/>
      <dgm:spPr/>
    </dgm:pt>
    <dgm:pt modelId="{2CC6EBC4-6E6A-4DA7-9478-91B2F0BF4B00}" type="pres">
      <dgm:prSet presAssocID="{E380697C-1876-410B-BBE3-653114DC4F85}" presName="compNode" presStyleCnt="0"/>
      <dgm:spPr/>
    </dgm:pt>
    <dgm:pt modelId="{2409A686-5C40-442A-B914-4857A6A89C83}" type="pres">
      <dgm:prSet presAssocID="{E380697C-1876-410B-BBE3-653114DC4F8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7EA6867A-96CE-4D16-8FC6-453538806323}" type="pres">
      <dgm:prSet presAssocID="{E380697C-1876-410B-BBE3-653114DC4F85}" presName="spaceRect" presStyleCnt="0"/>
      <dgm:spPr/>
    </dgm:pt>
    <dgm:pt modelId="{84EF1AC2-0AA7-449D-BD45-28E023A285A1}" type="pres">
      <dgm:prSet presAssocID="{E380697C-1876-410B-BBE3-653114DC4F8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E031B22-F7F5-4C42-BFB5-A26DEBD8613E}" srcId="{64B7DC62-4EC5-464C-B964-41870586F151}" destId="{E380697C-1876-410B-BBE3-653114DC4F85}" srcOrd="1" destOrd="0" parTransId="{9B433306-D8DA-424A-8CC3-1705D9C16D54}" sibTransId="{3925E4EF-289F-49ED-9F6B-E01DC956805C}"/>
    <dgm:cxn modelId="{44E41151-4216-4ECF-9B66-B22BB06D34CC}" type="presOf" srcId="{E380697C-1876-410B-BBE3-653114DC4F85}" destId="{84EF1AC2-0AA7-449D-BD45-28E023A285A1}" srcOrd="0" destOrd="0" presId="urn:microsoft.com/office/officeart/2018/2/layout/IconLabelList"/>
    <dgm:cxn modelId="{03548F74-49F9-4972-8581-0E83B3EECEA6}" srcId="{64B7DC62-4EC5-464C-B964-41870586F151}" destId="{B7404E3C-EB57-4730-8F8D-910D0B3AFF12}" srcOrd="0" destOrd="0" parTransId="{46E2040E-F72D-4883-8F11-E002634E9206}" sibTransId="{FFEE5B4D-2E40-497B-8ADA-AFA15D2CE6B2}"/>
    <dgm:cxn modelId="{5E87CC56-90DA-42B2-BD61-62DD5BCCE3D2}" type="presOf" srcId="{64B7DC62-4EC5-464C-B964-41870586F151}" destId="{17F22A2C-4423-435D-BCAE-645AE96AB5D5}" srcOrd="0" destOrd="0" presId="urn:microsoft.com/office/officeart/2018/2/layout/IconLabelList"/>
    <dgm:cxn modelId="{5DEE4A7A-34D2-463A-905A-6BF1F6EC2181}" type="presOf" srcId="{B7404E3C-EB57-4730-8F8D-910D0B3AFF12}" destId="{8C39CFDA-71B2-4215-AA54-865823B90C78}" srcOrd="0" destOrd="0" presId="urn:microsoft.com/office/officeart/2018/2/layout/IconLabelList"/>
    <dgm:cxn modelId="{6070CD41-A1D0-4448-873B-D247CAFF165E}" type="presParOf" srcId="{17F22A2C-4423-435D-BCAE-645AE96AB5D5}" destId="{AE110249-6285-49B6-B730-E784B45F06A5}" srcOrd="0" destOrd="0" presId="urn:microsoft.com/office/officeart/2018/2/layout/IconLabelList"/>
    <dgm:cxn modelId="{44C1B848-BAAC-4E16-B4DA-0E4B26EFC3E0}" type="presParOf" srcId="{AE110249-6285-49B6-B730-E784B45F06A5}" destId="{A0F50FF6-A6E3-409F-A79A-7FD9C120F669}" srcOrd="0" destOrd="0" presId="urn:microsoft.com/office/officeart/2018/2/layout/IconLabelList"/>
    <dgm:cxn modelId="{00AF6401-F2E5-47D2-A117-17F6ACC103DC}" type="presParOf" srcId="{AE110249-6285-49B6-B730-E784B45F06A5}" destId="{E527A626-6B3D-402B-AB6D-13D2E4F89BB8}" srcOrd="1" destOrd="0" presId="urn:microsoft.com/office/officeart/2018/2/layout/IconLabelList"/>
    <dgm:cxn modelId="{562D22B6-ED52-4532-A7A8-3837B8ADA617}" type="presParOf" srcId="{AE110249-6285-49B6-B730-E784B45F06A5}" destId="{8C39CFDA-71B2-4215-AA54-865823B90C78}" srcOrd="2" destOrd="0" presId="urn:microsoft.com/office/officeart/2018/2/layout/IconLabelList"/>
    <dgm:cxn modelId="{B510371D-0642-4172-869F-2B0331C96675}" type="presParOf" srcId="{17F22A2C-4423-435D-BCAE-645AE96AB5D5}" destId="{B6E688B3-77B0-418A-BFA7-732C67132D77}" srcOrd="1" destOrd="0" presId="urn:microsoft.com/office/officeart/2018/2/layout/IconLabelList"/>
    <dgm:cxn modelId="{B134B548-B42A-484A-9141-CB6CFE18582F}" type="presParOf" srcId="{17F22A2C-4423-435D-BCAE-645AE96AB5D5}" destId="{2CC6EBC4-6E6A-4DA7-9478-91B2F0BF4B00}" srcOrd="2" destOrd="0" presId="urn:microsoft.com/office/officeart/2018/2/layout/IconLabelList"/>
    <dgm:cxn modelId="{D8EAE976-BEFA-4E68-8886-2635BF9F6283}" type="presParOf" srcId="{2CC6EBC4-6E6A-4DA7-9478-91B2F0BF4B00}" destId="{2409A686-5C40-442A-B914-4857A6A89C83}" srcOrd="0" destOrd="0" presId="urn:microsoft.com/office/officeart/2018/2/layout/IconLabelList"/>
    <dgm:cxn modelId="{6E9B2612-B93A-4C35-A62A-CFBF5D32416C}" type="presParOf" srcId="{2CC6EBC4-6E6A-4DA7-9478-91B2F0BF4B00}" destId="{7EA6867A-96CE-4D16-8FC6-453538806323}" srcOrd="1" destOrd="0" presId="urn:microsoft.com/office/officeart/2018/2/layout/IconLabelList"/>
    <dgm:cxn modelId="{08F48F3A-C3E9-4F21-84E5-B7A246BFA3A0}" type="presParOf" srcId="{2CC6EBC4-6E6A-4DA7-9478-91B2F0BF4B00}" destId="{84EF1AC2-0AA7-449D-BD45-28E023A285A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17C92-32B3-4C5B-A702-F9C4F7E3F3B9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045E7-9625-4720-902C-EF17A245CE8F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E02CD-4A47-4FF8-AAA7-56DF9C0771EA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What stood out to you from your first look at the existing state plan for brain injuries?</a:t>
          </a:r>
        </a:p>
      </dsp:txBody>
      <dsp:txXfrm>
        <a:off x="1437631" y="531"/>
        <a:ext cx="6449068" cy="1244702"/>
      </dsp:txXfrm>
    </dsp:sp>
    <dsp:sp modelId="{F1DB8445-EAB8-460C-ABAE-B61D56546635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0DB4E-7190-4D44-9060-C7ED4F9BAB28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D906F-1540-458F-BFCF-27974BD5421A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</a:rPr>
            <a:t>What key data, trends, or needs do you think we must keep in mind as we begin this planning process?</a:t>
          </a:r>
        </a:p>
      </dsp:txBody>
      <dsp:txXfrm>
        <a:off x="1437631" y="1556410"/>
        <a:ext cx="6449068" cy="1244702"/>
      </dsp:txXfrm>
    </dsp:sp>
    <dsp:sp modelId="{C49EE4C2-B85D-4806-871A-D9EF24C0068F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D9131-0F8B-46DE-811D-07CD2C12ADC5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71592-707B-4503-8D50-7D0131AD2922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From your perspective, what are the most pressing issues or gaps related to brain injury services in Iowa right now?</a:t>
          </a:r>
        </a:p>
      </dsp:txBody>
      <dsp:txXfrm>
        <a:off x="1437631" y="3112289"/>
        <a:ext cx="6449068" cy="1244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50FF6-A6E3-409F-A79A-7FD9C120F669}">
      <dsp:nvSpPr>
        <dsp:cNvPr id="0" name=""/>
        <dsp:cNvSpPr/>
      </dsp:nvSpPr>
      <dsp:spPr>
        <a:xfrm>
          <a:off x="1009209" y="743205"/>
          <a:ext cx="1625062" cy="1625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9CFDA-71B2-4215-AA54-865823B90C78}">
      <dsp:nvSpPr>
        <dsp:cNvPr id="0" name=""/>
        <dsp:cNvSpPr/>
      </dsp:nvSpPr>
      <dsp:spPr>
        <a:xfrm>
          <a:off x="16115" y="2798132"/>
          <a:ext cx="361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As you reviewed the current plan, what felt encouraging or positive to you?</a:t>
          </a:r>
        </a:p>
      </dsp:txBody>
      <dsp:txXfrm>
        <a:off x="16115" y="2798132"/>
        <a:ext cx="3611250" cy="810000"/>
      </dsp:txXfrm>
    </dsp:sp>
    <dsp:sp modelId="{2409A686-5C40-442A-B914-4857A6A89C83}">
      <dsp:nvSpPr>
        <dsp:cNvPr id="0" name=""/>
        <dsp:cNvSpPr/>
      </dsp:nvSpPr>
      <dsp:spPr>
        <a:xfrm>
          <a:off x="5252428" y="743205"/>
          <a:ext cx="1625062" cy="1625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F1AC2-0AA7-449D-BD45-28E023A285A1}">
      <dsp:nvSpPr>
        <dsp:cNvPr id="0" name=""/>
        <dsp:cNvSpPr/>
      </dsp:nvSpPr>
      <dsp:spPr>
        <a:xfrm>
          <a:off x="4259334" y="2798132"/>
          <a:ext cx="36112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/>
              <a:cs typeface="Arial"/>
            </a:rPr>
            <a:t>Were there any areas that felt frustrating, concerning, or unfinished?</a:t>
          </a:r>
        </a:p>
      </dsp:txBody>
      <dsp:txXfrm>
        <a:off x="4259334" y="2798132"/>
        <a:ext cx="3611250" cy="81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57A4FC-6781-C190-5323-9E976F2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A4F349-2CA4-88AF-73EE-423ED30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A02164-FAED-B429-9340-FCC39822E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A3556B44-EB55-5030-79C4-F6CF0C5789B5}"/>
              </a:ext>
            </a:extLst>
          </p:cNvPr>
          <p:cNvSpPr/>
          <p:nvPr userDrawn="1"/>
        </p:nvSpPr>
        <p:spPr>
          <a:xfrm rot="5400000">
            <a:off x="1674142" y="-1812039"/>
            <a:ext cx="5867883" cy="9442533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567457 w 15705363"/>
              <a:gd name="connsiteY3" fmla="*/ 2479654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23670"/>
              <a:gd name="connsiteY0" fmla="*/ 0 h 6914148"/>
              <a:gd name="connsiteX1" fmla="*/ 15321187 w 15723670"/>
              <a:gd name="connsiteY1" fmla="*/ 12032 h 6914148"/>
              <a:gd name="connsiteX2" fmla="*/ 15510477 w 15723670"/>
              <a:gd name="connsiteY2" fmla="*/ 863453 h 6914148"/>
              <a:gd name="connsiteX3" fmla="*/ 15567457 w 15723670"/>
              <a:gd name="connsiteY3" fmla="*/ 2479654 h 6914148"/>
              <a:gd name="connsiteX4" fmla="*/ 15723670 w 15723670"/>
              <a:gd name="connsiteY4" fmla="*/ 4207015 h 6914148"/>
              <a:gd name="connsiteX5" fmla="*/ 15696523 w 15723670"/>
              <a:gd name="connsiteY5" fmla="*/ 5878233 h 6914148"/>
              <a:gd name="connsiteX6" fmla="*/ 15478583 w 15723670"/>
              <a:gd name="connsiteY6" fmla="*/ 6914148 h 6914148"/>
              <a:gd name="connsiteX7" fmla="*/ 0 w 15723670"/>
              <a:gd name="connsiteY7" fmla="*/ 6894095 h 6914148"/>
              <a:gd name="connsiteX8" fmla="*/ 0 w 15723670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3670" h="6914148">
                <a:moveTo>
                  <a:pt x="0" y="0"/>
                </a:moveTo>
                <a:lnTo>
                  <a:pt x="15321187" y="12032"/>
                </a:lnTo>
                <a:lnTo>
                  <a:pt x="15510477" y="863453"/>
                </a:lnTo>
                <a:lnTo>
                  <a:pt x="15567457" y="2479654"/>
                </a:lnTo>
                <a:lnTo>
                  <a:pt x="15723670" y="4207015"/>
                </a:lnTo>
                <a:cubicBezTo>
                  <a:pt x="15703616" y="4519836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411480" indent="-41148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783" y="6318691"/>
            <a:ext cx="2211369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04_A7ABC35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3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8C65-102E-9848-0B62-09D6E1AF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851058"/>
            <a:ext cx="3505200" cy="2133303"/>
          </a:xfrm>
        </p:spPr>
        <p:txBody>
          <a:bodyPr>
            <a:normAutofit fontScale="90000"/>
          </a:bodyPr>
          <a:lstStyle/>
          <a:p>
            <a:r>
              <a:rPr lang="en-US" sz="4000"/>
              <a:t>State Plan on Brain Injury Discussion</a:t>
            </a:r>
            <a:endParaRPr lang="en-US" b="1" cap="all">
              <a:solidFill>
                <a:schemeClr val="accent6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4DF7D-184A-D800-1F28-57FD1CDFC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602335"/>
            <a:ext cx="3628237" cy="1835607"/>
          </a:xfrm>
        </p:spPr>
        <p:txBody>
          <a:bodyPr>
            <a:normAutofit/>
          </a:bodyPr>
          <a:lstStyle/>
          <a:p>
            <a:r>
              <a:rPr lang="en-US" b="1"/>
              <a:t>Ellen Maahs</a:t>
            </a:r>
            <a:r>
              <a:rPr lang="en-US"/>
              <a:t>, Strategic Development Coordinator</a:t>
            </a:r>
          </a:p>
          <a:p>
            <a:r>
              <a:rPr lang="en-US" b="1"/>
              <a:t>Gabby Tufts</a:t>
            </a:r>
            <a:r>
              <a:rPr lang="en-US"/>
              <a:t>, Strategic Development and Deployment Specialist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DFDF0-3A56-D74D-F1A8-9530F65A19CB}"/>
              </a:ext>
            </a:extLst>
          </p:cNvPr>
          <p:cNvSpPr txBox="1"/>
          <p:nvPr/>
        </p:nvSpPr>
        <p:spPr>
          <a:xfrm>
            <a:off x="813134" y="5581748"/>
            <a:ext cx="2188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October 20, 2025</a:t>
            </a:r>
          </a:p>
        </p:txBody>
      </p:sp>
    </p:spTree>
    <p:extLst>
      <p:ext uri="{BB962C8B-B14F-4D97-AF65-F5344CB8AC3E}">
        <p14:creationId xmlns:p14="http://schemas.microsoft.com/office/powerpoint/2010/main" val="137062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1D263-2FF2-6F9A-CAAB-267F428B7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en-US"/>
              <a:t>Initial Observations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9D1578-8769-69F8-C5D6-0EA432C91E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257481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810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0E445-4724-941F-6883-64F3B564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6995"/>
            <a:ext cx="7886700" cy="1133693"/>
          </a:xfrm>
        </p:spPr>
        <p:txBody>
          <a:bodyPr>
            <a:normAutofit/>
          </a:bodyPr>
          <a:lstStyle/>
          <a:p>
            <a:r>
              <a:rPr lang="en-US" sz="4500"/>
              <a:t>Reflections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3CA884-9142-7672-E7BD-04CD6EE4C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10922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622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B42AA4-13F2-84CD-7B2D-6632A9067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55" r="30722" b="-309"/>
          <a:stretch>
            <a:fillRect/>
          </a:stretch>
        </p:blipFill>
        <p:spPr>
          <a:xfrm>
            <a:off x="2061100" y="10"/>
            <a:ext cx="7255386" cy="68685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E102F-6D10-D472-AF83-C7E00F17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68155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  <a:sym typeface="Gill Sans"/>
              </a:rPr>
              <a:t>Four Current Focus Areas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053A6-BC92-CB74-A23E-85DCFF3AD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Individual &amp; Family Access</a:t>
            </a:r>
          </a:p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Service Systems Enhancements</a:t>
            </a:r>
          </a:p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Prevention</a:t>
            </a:r>
          </a:p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Education and Awareness</a:t>
            </a:r>
          </a:p>
          <a:p>
            <a:pPr marL="27432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517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F38D2-C7F7-A272-5FAD-5691047EE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D9D60FF-3A2C-7D52-23E0-53395517D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B6E50E-FD88-2F40-E915-538753CD6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55" r="30722" b="-309"/>
          <a:stretch>
            <a:fillRect/>
          </a:stretch>
        </p:blipFill>
        <p:spPr>
          <a:xfrm>
            <a:off x="2061100" y="10"/>
            <a:ext cx="7255386" cy="68685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6765C-5485-D2DA-9678-A0A2593B9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9AB9D-5748-2838-B057-4B07418D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68155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tx1"/>
                </a:solidFill>
                <a:sym typeface="Gill Sans"/>
              </a:rPr>
              <a:t>Four Current Focus Areas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2C63B-31FA-E13F-F009-ED0B6C634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Individual &amp; Family Access</a:t>
            </a:r>
          </a:p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Service Systems Enhancements</a:t>
            </a:r>
          </a:p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Prevention</a:t>
            </a:r>
          </a:p>
          <a:p>
            <a:pPr marL="50292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>
                <a:solidFill>
                  <a:schemeClr val="tx1"/>
                </a:solidFill>
              </a:rPr>
              <a:t>Education and Awareness</a:t>
            </a:r>
          </a:p>
          <a:p>
            <a:pPr marL="27432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0B8780-A8AC-67F2-77E5-D2A05FC05AB7}"/>
              </a:ext>
            </a:extLst>
          </p:cNvPr>
          <p:cNvSpPr/>
          <p:nvPr/>
        </p:nvSpPr>
        <p:spPr>
          <a:xfrm>
            <a:off x="3790949" y="4905374"/>
            <a:ext cx="5048249" cy="137159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ptos"/>
              </a:rPr>
              <a:t>Should the focus areas from the current plan remain the same, or do they need to evolve? If so, how?</a:t>
            </a:r>
          </a:p>
        </p:txBody>
      </p:sp>
    </p:spTree>
    <p:extLst>
      <p:ext uri="{BB962C8B-B14F-4D97-AF65-F5344CB8AC3E}">
        <p14:creationId xmlns:p14="http://schemas.microsoft.com/office/powerpoint/2010/main" val="2959941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870C-90F0-5FD6-9414-BCDDC0E2B2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180975"/>
            <a:ext cx="7308850" cy="1022350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accent1"/>
                </a:solidFill>
              </a:rPr>
              <a:t>Current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F79A8-4D70-01D7-7232-AC531E386FA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5272" y="1016000"/>
            <a:ext cx="7770812" cy="37528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Increase brain injury screening, assessment, and services coordination across systems of care that address multi-occurring conditions often experienced by individuals with brain injury.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Improve timely access to the appropriate medical and community-based services for people with brain injury.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Increase Utilization of Neuro-Resource Facilitation (NRF) services in Iowa among underserved populations.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Develop service recommendations to meet the needs of Iowans with brain injury.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Develop a well-trained and culturally competent workforce of providers that serve and support individuals with brain injury.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Reduce preventable brain injury through implementation of sustainable, structural changes in Iowa.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Increase utilization of best practices for concussion prevention and management.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Increase awareness of brain injury within state systems and processes.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Expand information on non-traumatic brain injury and prevention, including emerging issues (e.g. COVID-19).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Raise awareness about the incidence of traumatic brain injury related to motor vehicle injuries.</a:t>
            </a:r>
          </a:p>
          <a:p>
            <a:pPr marL="342900" indent="-342900"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Raise awareness about the incidence of traumatic brain injury related to sports/recreational injuries.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8FAA62-D0FB-1853-2EB6-AFF6421302DF}"/>
              </a:ext>
            </a:extLst>
          </p:cNvPr>
          <p:cNvSpPr/>
          <p:nvPr/>
        </p:nvSpPr>
        <p:spPr>
          <a:xfrm rot="16200000">
            <a:off x="-423936" y="1723630"/>
            <a:ext cx="1696505" cy="3683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Arial Narrow" panose="020B0606020202030204" pitchFamily="34" charset="0"/>
                <a:cs typeface="Arial"/>
              </a:rPr>
              <a:t>Individual &amp; Family Access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B8DFA5-D6B6-3C5B-F08B-EDE58BA8C836}"/>
              </a:ext>
            </a:extLst>
          </p:cNvPr>
          <p:cNvSpPr/>
          <p:nvPr/>
        </p:nvSpPr>
        <p:spPr>
          <a:xfrm rot="16200000">
            <a:off x="4138" y="2919588"/>
            <a:ext cx="849185" cy="37712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Service Systems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CD989D-B170-D9A0-B11A-C1B1D7ADE336}"/>
              </a:ext>
            </a:extLst>
          </p:cNvPr>
          <p:cNvSpPr/>
          <p:nvPr/>
        </p:nvSpPr>
        <p:spPr>
          <a:xfrm rot="16200000">
            <a:off x="4138" y="3775735"/>
            <a:ext cx="849185" cy="37712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Prevention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200F7C-6201-122C-2008-3C090E015060}"/>
              </a:ext>
            </a:extLst>
          </p:cNvPr>
          <p:cNvSpPr/>
          <p:nvPr/>
        </p:nvSpPr>
        <p:spPr>
          <a:xfrm rot="16200000">
            <a:off x="-423935" y="5068781"/>
            <a:ext cx="1696505" cy="3683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Arial Narrow" panose="020B0606020202030204" pitchFamily="34" charset="0"/>
                <a:cs typeface="Arial"/>
              </a:rPr>
              <a:t>Education &amp; Awareness</a:t>
            </a:r>
          </a:p>
        </p:txBody>
      </p:sp>
    </p:spTree>
    <p:extLst>
      <p:ext uri="{BB962C8B-B14F-4D97-AF65-F5344CB8AC3E}">
        <p14:creationId xmlns:p14="http://schemas.microsoft.com/office/powerpoint/2010/main" val="1740436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size template" id="{69374300-B952-416C-A016-7CD8447914C6}" vid="{FF7CA2A8-5BC6-4818-BBBD-0CA9698BAFD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CA2E169A8A94FA07FDB980C2819AD" ma:contentTypeVersion="12" ma:contentTypeDescription="Create a new document." ma:contentTypeScope="" ma:versionID="1b6171a051514421ebdc9f8aa37dcc6c">
  <xsd:schema xmlns:xsd="http://www.w3.org/2001/XMLSchema" xmlns:xs="http://www.w3.org/2001/XMLSchema" xmlns:p="http://schemas.microsoft.com/office/2006/metadata/properties" xmlns:ns2="4db3eee8-5926-4ed0-8187-0ea7c5e8d7c9" xmlns:ns3="777a1ffa-10c9-4127-8098-f52d9e244206" targetNamespace="http://schemas.microsoft.com/office/2006/metadata/properties" ma:root="true" ma:fieldsID="8f9325a5d8585b9f3c640194a97ab635" ns2:_="" ns3:_="">
    <xsd:import namespace="4db3eee8-5926-4ed0-8187-0ea7c5e8d7c9"/>
    <xsd:import namespace="777a1ffa-10c9-4127-8098-f52d9e2442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b3eee8-5926-4ed0-8187-0ea7c5e8d7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93164ec-f35b-416f-add9-a3560115a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a1ffa-10c9-4127-8098-f52d9e2442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444facc-4547-404e-9ba4-ed9faf4c250b}" ma:internalName="TaxCatchAll" ma:showField="CatchAllData" ma:web="777a1ffa-10c9-4127-8098-f52d9e2442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b3eee8-5926-4ed0-8187-0ea7c5e8d7c9">
      <Terms xmlns="http://schemas.microsoft.com/office/infopath/2007/PartnerControls"/>
    </lcf76f155ced4ddcb4097134ff3c332f>
    <TaxCatchAll xmlns="777a1ffa-10c9-4127-8098-f52d9e244206" xsi:nil="true"/>
  </documentManagement>
</p:properties>
</file>

<file path=customXml/itemProps1.xml><?xml version="1.0" encoding="utf-8"?>
<ds:datastoreItem xmlns:ds="http://schemas.openxmlformats.org/officeDocument/2006/customXml" ds:itemID="{2C6F54E8-FEA5-4757-AF71-611055E37A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AE05D8-83E6-441A-9C6F-7D42C52867C8}">
  <ds:schemaRefs>
    <ds:schemaRef ds:uri="4db3eee8-5926-4ed0-8187-0ea7c5e8d7c9"/>
    <ds:schemaRef ds:uri="777a1ffa-10c9-4127-8098-f52d9e2442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F9F90B-5B4C-4807-B0B3-87AE853B8D1F}">
  <ds:schemaRefs>
    <ds:schemaRef ds:uri="http://schemas.openxmlformats.org/package/2006/metadata/core-properties"/>
    <ds:schemaRef ds:uri="http://purl.org/dc/elements/1.1/"/>
    <ds:schemaRef ds:uri="777a1ffa-10c9-4127-8098-f52d9e244206"/>
    <ds:schemaRef ds:uri="http://purl.org/dc/dcmitype/"/>
    <ds:schemaRef ds:uri="http://schemas.microsoft.com/office/2006/documentManagement/types"/>
    <ds:schemaRef ds:uri="http://schemas.microsoft.com/office/infopath/2007/PartnerControls"/>
    <ds:schemaRef ds:uri="4db3eee8-5926-4ed0-8187-0ea7c5e8d7c9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Standard size template (1)</Template>
  <TotalTime>0</TotalTime>
  <Words>358</Words>
  <Application>Microsoft Office PowerPoint</Application>
  <PresentationFormat>On-screen Show (4:3)</PresentationFormat>
  <Paragraphs>38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Meiryo</vt:lpstr>
      <vt:lpstr>Aptos</vt:lpstr>
      <vt:lpstr>Arial</vt:lpstr>
      <vt:lpstr>Arial Narrow</vt:lpstr>
      <vt:lpstr>Calibri</vt:lpstr>
      <vt:lpstr>Gill Sans</vt:lpstr>
      <vt:lpstr>Wingdings</vt:lpstr>
      <vt:lpstr>Wingdings 3</vt:lpstr>
      <vt:lpstr>Work Sans</vt:lpstr>
      <vt:lpstr>Office Theme</vt:lpstr>
      <vt:lpstr>State Plan on Brain Injury Discussion</vt:lpstr>
      <vt:lpstr>Initial Observations</vt:lpstr>
      <vt:lpstr>Reflections</vt:lpstr>
      <vt:lpstr>Four Current Focus Areas</vt:lpstr>
      <vt:lpstr>Four Current Focus Areas</vt:lpstr>
      <vt:lpstr>Current Goals</vt:lpstr>
    </vt:vector>
  </TitlesOfParts>
  <Company>State of Iowa - DHS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Tufts, Gabby [HHS]</dc:creator>
  <cp:lastModifiedBy>Tribble, Matt [HHS]</cp:lastModifiedBy>
  <cp:revision>2</cp:revision>
  <dcterms:created xsi:type="dcterms:W3CDTF">2025-10-15T19:03:50Z</dcterms:created>
  <dcterms:modified xsi:type="dcterms:W3CDTF">2025-10-20T13:46:18Z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0x010100D98CA2E169A8A94FA07FDB980C2819AD</vt:lpwstr>
  </property>
  <property fmtid="{D5CDD505-2E9C-101B-9397-08002B2CF9AE}" pid="3" name="MediaServiceImageTags">
    <vt:lpwstr/>
  </property>
</Properties>
</file>