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97" r:id="rId6"/>
    <p:sldId id="290" r:id="rId7"/>
    <p:sldId id="287" r:id="rId8"/>
    <p:sldId id="260" r:id="rId9"/>
    <p:sldId id="298" r:id="rId10"/>
    <p:sldId id="299" r:id="rId11"/>
    <p:sldId id="322" r:id="rId12"/>
    <p:sldId id="323" r:id="rId13"/>
    <p:sldId id="324" r:id="rId14"/>
    <p:sldId id="325" r:id="rId15"/>
    <p:sldId id="326" r:id="rId16"/>
    <p:sldId id="334" r:id="rId17"/>
    <p:sldId id="308" r:id="rId18"/>
    <p:sldId id="327" r:id="rId19"/>
    <p:sldId id="328" r:id="rId20"/>
    <p:sldId id="329" r:id="rId21"/>
    <p:sldId id="330" r:id="rId22"/>
    <p:sldId id="312" r:id="rId23"/>
    <p:sldId id="331" r:id="rId24"/>
    <p:sldId id="335" r:id="rId25"/>
    <p:sldId id="301" r:id="rId26"/>
    <p:sldId id="303" r:id="rId27"/>
    <p:sldId id="333" r:id="rId28"/>
    <p:sldId id="32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varScale="1">
        <p:scale>
          <a:sx n="74" d="100"/>
          <a:sy n="74" d="100"/>
        </p:scale>
        <p:origin x="8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ler, Kelsey [HHS]" userId="439d0819-78c0-480f-882a-2760cfe1ac60" providerId="ADAL" clId="{75CF55E0-7C6F-48AB-9B24-A804BC4C600D}"/>
    <pc:docChg chg="undo custSel addSld delSld modSld sldOrd">
      <pc:chgData name="Feller, Kelsey [HHS]" userId="439d0819-78c0-480f-882a-2760cfe1ac60" providerId="ADAL" clId="{75CF55E0-7C6F-48AB-9B24-A804BC4C600D}" dt="2025-11-12T12:52:43.155" v="4181" actId="20577"/>
      <pc:docMkLst>
        <pc:docMk/>
      </pc:docMkLst>
      <pc:sldChg chg="delSp modSp mod setBg">
        <pc:chgData name="Feller, Kelsey [HHS]" userId="439d0819-78c0-480f-882a-2760cfe1ac60" providerId="ADAL" clId="{75CF55E0-7C6F-48AB-9B24-A804BC4C600D}" dt="2025-11-07T14:16:23.387" v="4180" actId="20577"/>
        <pc:sldMkLst>
          <pc:docMk/>
          <pc:sldMk cId="1370625850" sldId="256"/>
        </pc:sldMkLst>
        <pc:spChg chg="mod">
          <ac:chgData name="Feller, Kelsey [HHS]" userId="439d0819-78c0-480f-882a-2760cfe1ac60" providerId="ADAL" clId="{75CF55E0-7C6F-48AB-9B24-A804BC4C600D}" dt="2025-11-07T03:39:12.760" v="219" actId="1076"/>
          <ac:spMkLst>
            <pc:docMk/>
            <pc:sldMk cId="1370625850" sldId="256"/>
            <ac:spMk id="2" creationId="{DAD88C65-102E-9848-0B62-09D6E1AF27D3}"/>
          </ac:spMkLst>
        </pc:spChg>
        <pc:spChg chg="mod">
          <ac:chgData name="Feller, Kelsey [HHS]" userId="439d0819-78c0-480f-882a-2760cfe1ac60" providerId="ADAL" clId="{75CF55E0-7C6F-48AB-9B24-A804BC4C600D}" dt="2025-11-07T14:16:23.387" v="4180" actId="20577"/>
          <ac:spMkLst>
            <pc:docMk/>
            <pc:sldMk cId="1370625850" sldId="256"/>
            <ac:spMk id="5" creationId="{03ADFDF0-3A56-D74D-F1A8-9530F65A19CB}"/>
          </ac:spMkLst>
        </pc:spChg>
      </pc:sldChg>
      <pc:sldChg chg="del">
        <pc:chgData name="Feller, Kelsey [HHS]" userId="439d0819-78c0-480f-882a-2760cfe1ac60" providerId="ADAL" clId="{75CF55E0-7C6F-48AB-9B24-A804BC4C600D}" dt="2025-11-07T11:59:06.570" v="4023" actId="47"/>
        <pc:sldMkLst>
          <pc:docMk/>
          <pc:sldMk cId="1740436302" sldId="259"/>
        </pc:sldMkLst>
      </pc:sldChg>
      <pc:sldChg chg="modSp mod ord modClrScheme chgLayout">
        <pc:chgData name="Feller, Kelsey [HHS]" userId="439d0819-78c0-480f-882a-2760cfe1ac60" providerId="ADAL" clId="{75CF55E0-7C6F-48AB-9B24-A804BC4C600D}" dt="2025-11-07T03:54:08.292" v="377" actId="26606"/>
        <pc:sldMkLst>
          <pc:docMk/>
          <pc:sldMk cId="2813051735" sldId="260"/>
        </pc:sldMkLst>
        <pc:spChg chg="mod">
          <ac:chgData name="Feller, Kelsey [HHS]" userId="439d0819-78c0-480f-882a-2760cfe1ac60" providerId="ADAL" clId="{75CF55E0-7C6F-48AB-9B24-A804BC4C600D}" dt="2025-11-07T03:54:08.292" v="377" actId="26606"/>
          <ac:spMkLst>
            <pc:docMk/>
            <pc:sldMk cId="2813051735" sldId="260"/>
            <ac:spMk id="2" creationId="{E4DE102F-6D10-D472-AF83-C7E00F17C8F5}"/>
          </ac:spMkLst>
        </pc:spChg>
        <pc:spChg chg="mod">
          <ac:chgData name="Feller, Kelsey [HHS]" userId="439d0819-78c0-480f-882a-2760cfe1ac60" providerId="ADAL" clId="{75CF55E0-7C6F-48AB-9B24-A804BC4C600D}" dt="2025-11-07T03:54:08.292" v="377" actId="26606"/>
          <ac:spMkLst>
            <pc:docMk/>
            <pc:sldMk cId="2813051735" sldId="260"/>
            <ac:spMk id="6" creationId="{6EF053A6-BC92-CB74-A23E-85DCFF3AD3A3}"/>
          </ac:spMkLst>
        </pc:spChg>
        <pc:picChg chg="mod">
          <ac:chgData name="Feller, Kelsey [HHS]" userId="439d0819-78c0-480f-882a-2760cfe1ac60" providerId="ADAL" clId="{75CF55E0-7C6F-48AB-9B24-A804BC4C600D}" dt="2025-11-07T03:54:08.292" v="377" actId="26606"/>
          <ac:picMkLst>
            <pc:docMk/>
            <pc:sldMk cId="2813051735" sldId="260"/>
            <ac:picMk id="22" creationId="{95B42AA4-13F2-84CD-7B2D-6632A9067DFD}"/>
          </ac:picMkLst>
        </pc:picChg>
      </pc:sldChg>
      <pc:sldChg chg="del">
        <pc:chgData name="Feller, Kelsey [HHS]" userId="439d0819-78c0-480f-882a-2760cfe1ac60" providerId="ADAL" clId="{75CF55E0-7C6F-48AB-9B24-A804BC4C600D}" dt="2025-11-07T11:59:05.837" v="4021" actId="47"/>
        <pc:sldMkLst>
          <pc:docMk/>
          <pc:sldMk cId="2180106617" sldId="261"/>
        </pc:sldMkLst>
      </pc:sldChg>
      <pc:sldChg chg="del">
        <pc:chgData name="Feller, Kelsey [HHS]" userId="439d0819-78c0-480f-882a-2760cfe1ac60" providerId="ADAL" clId="{75CF55E0-7C6F-48AB-9B24-A804BC4C600D}" dt="2025-11-07T11:59:07.393" v="4025" actId="47"/>
        <pc:sldMkLst>
          <pc:docMk/>
          <pc:sldMk cId="277501808" sldId="265"/>
        </pc:sldMkLst>
      </pc:sldChg>
      <pc:sldChg chg="del">
        <pc:chgData name="Feller, Kelsey [HHS]" userId="439d0819-78c0-480f-882a-2760cfe1ac60" providerId="ADAL" clId="{75CF55E0-7C6F-48AB-9B24-A804BC4C600D}" dt="2025-11-07T11:59:08.227" v="4027" actId="47"/>
        <pc:sldMkLst>
          <pc:docMk/>
          <pc:sldMk cId="325639882" sldId="283"/>
        </pc:sldMkLst>
      </pc:sldChg>
      <pc:sldChg chg="del">
        <pc:chgData name="Feller, Kelsey [HHS]" userId="439d0819-78c0-480f-882a-2760cfe1ac60" providerId="ADAL" clId="{75CF55E0-7C6F-48AB-9B24-A804BC4C600D}" dt="2025-11-07T11:59:04.743" v="4019" actId="47"/>
        <pc:sldMkLst>
          <pc:docMk/>
          <pc:sldMk cId="2066221924" sldId="284"/>
        </pc:sldMkLst>
      </pc:sldChg>
      <pc:sldChg chg="modSp del mod">
        <pc:chgData name="Feller, Kelsey [HHS]" userId="439d0819-78c0-480f-882a-2760cfe1ac60" providerId="ADAL" clId="{75CF55E0-7C6F-48AB-9B24-A804BC4C600D}" dt="2025-11-07T11:59:04.431" v="4018" actId="47"/>
        <pc:sldMkLst>
          <pc:docMk/>
          <pc:sldMk cId="3242818140" sldId="285"/>
        </pc:sldMkLst>
      </pc:sldChg>
      <pc:sldChg chg="del">
        <pc:chgData name="Feller, Kelsey [HHS]" userId="439d0819-78c0-480f-882a-2760cfe1ac60" providerId="ADAL" clId="{75CF55E0-7C6F-48AB-9B24-A804BC4C600D}" dt="2025-11-07T11:59:05.342" v="4020" actId="47"/>
        <pc:sldMkLst>
          <pc:docMk/>
          <pc:sldMk cId="4215019682" sldId="286"/>
        </pc:sldMkLst>
      </pc:sldChg>
      <pc:sldChg chg="addSp delSp modSp mod ord">
        <pc:chgData name="Feller, Kelsey [HHS]" userId="439d0819-78c0-480f-882a-2760cfe1ac60" providerId="ADAL" clId="{75CF55E0-7C6F-48AB-9B24-A804BC4C600D}" dt="2025-11-07T10:20:54.802" v="407"/>
        <pc:sldMkLst>
          <pc:docMk/>
          <pc:sldMk cId="3400581055" sldId="287"/>
        </pc:sldMkLst>
        <pc:graphicFrameChg chg="mod modGraphic">
          <ac:chgData name="Feller, Kelsey [HHS]" userId="439d0819-78c0-480f-882a-2760cfe1ac60" providerId="ADAL" clId="{75CF55E0-7C6F-48AB-9B24-A804BC4C600D}" dt="2025-11-07T10:20:54.802" v="407"/>
          <ac:graphicFrameMkLst>
            <pc:docMk/>
            <pc:sldMk cId="3400581055" sldId="287"/>
            <ac:graphicFrameMk id="10" creationId="{8C567D43-260C-ED61-6EB6-C0056CFD7700}"/>
          </ac:graphicFrameMkLst>
        </pc:graphicFrameChg>
      </pc:sldChg>
      <pc:sldChg chg="delSp modSp mod ord">
        <pc:chgData name="Feller, Kelsey [HHS]" userId="439d0819-78c0-480f-882a-2760cfe1ac60" providerId="ADAL" clId="{75CF55E0-7C6F-48AB-9B24-A804BC4C600D}" dt="2025-11-07T03:46:56.427" v="260" actId="14826"/>
        <pc:sldMkLst>
          <pc:docMk/>
          <pc:sldMk cId="3440449300" sldId="290"/>
        </pc:sldMkLst>
        <pc:spChg chg="mod">
          <ac:chgData name="Feller, Kelsey [HHS]" userId="439d0819-78c0-480f-882a-2760cfe1ac60" providerId="ADAL" clId="{75CF55E0-7C6F-48AB-9B24-A804BC4C600D}" dt="2025-11-07T03:41:45.933" v="235"/>
          <ac:spMkLst>
            <pc:docMk/>
            <pc:sldMk cId="3440449300" sldId="290"/>
            <ac:spMk id="3" creationId="{17965153-C2A4-B422-F5E0-B01AB235504B}"/>
          </ac:spMkLst>
        </pc:spChg>
        <pc:spChg chg="mod">
          <ac:chgData name="Feller, Kelsey [HHS]" userId="439d0819-78c0-480f-882a-2760cfe1ac60" providerId="ADAL" clId="{75CF55E0-7C6F-48AB-9B24-A804BC4C600D}" dt="2025-11-07T03:41:53.218" v="245" actId="20577"/>
          <ac:spMkLst>
            <pc:docMk/>
            <pc:sldMk cId="3440449300" sldId="290"/>
            <ac:spMk id="4" creationId="{2F94EF62-4951-C54F-73C7-385DCC827866}"/>
          </ac:spMkLst>
        </pc:spChg>
        <pc:spChg chg="mod">
          <ac:chgData name="Feller, Kelsey [HHS]" userId="439d0819-78c0-480f-882a-2760cfe1ac60" providerId="ADAL" clId="{75CF55E0-7C6F-48AB-9B24-A804BC4C600D}" dt="2025-11-07T03:42:03.883" v="246"/>
          <ac:spMkLst>
            <pc:docMk/>
            <pc:sldMk cId="3440449300" sldId="290"/>
            <ac:spMk id="6" creationId="{F4076802-5FD1-2406-6ACB-BD2CEF5ECA60}"/>
          </ac:spMkLst>
        </pc:spChg>
        <pc:spChg chg="mod">
          <ac:chgData name="Feller, Kelsey [HHS]" userId="439d0819-78c0-480f-882a-2760cfe1ac60" providerId="ADAL" clId="{75CF55E0-7C6F-48AB-9B24-A804BC4C600D}" dt="2025-11-07T03:42:12.515" v="247"/>
          <ac:spMkLst>
            <pc:docMk/>
            <pc:sldMk cId="3440449300" sldId="290"/>
            <ac:spMk id="8" creationId="{D8D87BF9-824A-3CD2-70BA-F0226E28B300}"/>
          </ac:spMkLst>
        </pc:spChg>
        <pc:spChg chg="mod">
          <ac:chgData name="Feller, Kelsey [HHS]" userId="439d0819-78c0-480f-882a-2760cfe1ac60" providerId="ADAL" clId="{75CF55E0-7C6F-48AB-9B24-A804BC4C600D}" dt="2025-11-07T03:46:21.360" v="257" actId="1076"/>
          <ac:spMkLst>
            <pc:docMk/>
            <pc:sldMk cId="3440449300" sldId="290"/>
            <ac:spMk id="11" creationId="{18C4C0BF-E760-6A3C-F8B1-5C010BEEA739}"/>
          </ac:spMkLst>
        </pc:spChg>
        <pc:picChg chg="mod">
          <ac:chgData name="Feller, Kelsey [HHS]" userId="439d0819-78c0-480f-882a-2760cfe1ac60" providerId="ADAL" clId="{75CF55E0-7C6F-48AB-9B24-A804BC4C600D}" dt="2025-11-07T03:46:25.181" v="259" actId="14826"/>
          <ac:picMkLst>
            <pc:docMk/>
            <pc:sldMk cId="3440449300" sldId="290"/>
            <ac:picMk id="20" creationId="{92EC8E60-EBD0-63C3-D54E-695AAE6B401C}"/>
          </ac:picMkLst>
        </pc:picChg>
        <pc:picChg chg="mod">
          <ac:chgData name="Feller, Kelsey [HHS]" userId="439d0819-78c0-480f-882a-2760cfe1ac60" providerId="ADAL" clId="{75CF55E0-7C6F-48AB-9B24-A804BC4C600D}" dt="2025-11-07T03:46:56.427" v="260" actId="14826"/>
          <ac:picMkLst>
            <pc:docMk/>
            <pc:sldMk cId="3440449300" sldId="290"/>
            <ac:picMk id="22" creationId="{1EB9DE18-7914-832E-F1A1-E40F6FC9DE11}"/>
          </ac:picMkLst>
        </pc:picChg>
        <pc:picChg chg="mod">
          <ac:chgData name="Feller, Kelsey [HHS]" userId="439d0819-78c0-480f-882a-2760cfe1ac60" providerId="ADAL" clId="{75CF55E0-7C6F-48AB-9B24-A804BC4C600D}" dt="2025-11-07T03:43:51.776" v="250" actId="14826"/>
          <ac:picMkLst>
            <pc:docMk/>
            <pc:sldMk cId="3440449300" sldId="290"/>
            <ac:picMk id="28" creationId="{5B6F0F70-5067-778F-3578-F83B054E3969}"/>
          </ac:picMkLst>
        </pc:picChg>
      </pc:sldChg>
      <pc:sldChg chg="del">
        <pc:chgData name="Feller, Kelsey [HHS]" userId="439d0819-78c0-480f-882a-2760cfe1ac60" providerId="ADAL" clId="{75CF55E0-7C6F-48AB-9B24-A804BC4C600D}" dt="2025-11-07T11:59:06.966" v="4024" actId="47"/>
        <pc:sldMkLst>
          <pc:docMk/>
          <pc:sldMk cId="3295953952" sldId="292"/>
        </pc:sldMkLst>
      </pc:sldChg>
      <pc:sldChg chg="del">
        <pc:chgData name="Feller, Kelsey [HHS]" userId="439d0819-78c0-480f-882a-2760cfe1ac60" providerId="ADAL" clId="{75CF55E0-7C6F-48AB-9B24-A804BC4C600D}" dt="2025-11-07T11:59:07.854" v="4026" actId="47"/>
        <pc:sldMkLst>
          <pc:docMk/>
          <pc:sldMk cId="2471029812" sldId="295"/>
        </pc:sldMkLst>
      </pc:sldChg>
      <pc:sldChg chg="del">
        <pc:chgData name="Feller, Kelsey [HHS]" userId="439d0819-78c0-480f-882a-2760cfe1ac60" providerId="ADAL" clId="{75CF55E0-7C6F-48AB-9B24-A804BC4C600D}" dt="2025-11-07T11:59:06.204" v="4022" actId="47"/>
        <pc:sldMkLst>
          <pc:docMk/>
          <pc:sldMk cId="2526817499" sldId="296"/>
        </pc:sldMkLst>
      </pc:sldChg>
      <pc:sldChg chg="add">
        <pc:chgData name="Feller, Kelsey [HHS]" userId="439d0819-78c0-480f-882a-2760cfe1ac60" providerId="ADAL" clId="{75CF55E0-7C6F-48AB-9B24-A804BC4C600D}" dt="2025-11-07T03:40:43.711" v="226"/>
        <pc:sldMkLst>
          <pc:docMk/>
          <pc:sldMk cId="1473794598" sldId="297"/>
        </pc:sldMkLst>
      </pc:sldChg>
      <pc:sldChg chg="modSp add mod">
        <pc:chgData name="Feller, Kelsey [HHS]" userId="439d0819-78c0-480f-882a-2760cfe1ac60" providerId="ADAL" clId="{75CF55E0-7C6F-48AB-9B24-A804BC4C600D}" dt="2025-11-07T10:19:36.811" v="404" actId="14826"/>
        <pc:sldMkLst>
          <pc:docMk/>
          <pc:sldMk cId="873133098" sldId="298"/>
        </pc:sldMkLst>
        <pc:spChg chg="mod">
          <ac:chgData name="Feller, Kelsey [HHS]" userId="439d0819-78c0-480f-882a-2760cfe1ac60" providerId="ADAL" clId="{75CF55E0-7C6F-48AB-9B24-A804BC4C600D}" dt="2025-11-07T10:18:34.802" v="403" actId="20577"/>
          <ac:spMkLst>
            <pc:docMk/>
            <pc:sldMk cId="873133098" sldId="298"/>
            <ac:spMk id="2" creationId="{6481808D-CB2B-C2FB-CC99-89EF501B528C}"/>
          </ac:spMkLst>
        </pc:spChg>
        <pc:spChg chg="mod">
          <ac:chgData name="Feller, Kelsey [HHS]" userId="439d0819-78c0-480f-882a-2760cfe1ac60" providerId="ADAL" clId="{75CF55E0-7C6F-48AB-9B24-A804BC4C600D}" dt="2025-11-07T10:18:05.539" v="379"/>
          <ac:spMkLst>
            <pc:docMk/>
            <pc:sldMk cId="873133098" sldId="298"/>
            <ac:spMk id="6" creationId="{5E54D610-75F4-BFD5-DB07-0CDB0372DA68}"/>
          </ac:spMkLst>
        </pc:spChg>
        <pc:picChg chg="mod">
          <ac:chgData name="Feller, Kelsey [HHS]" userId="439d0819-78c0-480f-882a-2760cfe1ac60" providerId="ADAL" clId="{75CF55E0-7C6F-48AB-9B24-A804BC4C600D}" dt="2025-11-07T10:19:36.811" v="404" actId="14826"/>
          <ac:picMkLst>
            <pc:docMk/>
            <pc:sldMk cId="873133098" sldId="298"/>
            <ac:picMk id="22" creationId="{47BD4436-4850-209E-87E1-CB2F46BBCE50}"/>
          </ac:picMkLst>
        </pc:picChg>
      </pc:sldChg>
      <pc:sldChg chg="add">
        <pc:chgData name="Feller, Kelsey [HHS]" userId="439d0819-78c0-480f-882a-2760cfe1ac60" providerId="ADAL" clId="{75CF55E0-7C6F-48AB-9B24-A804BC4C600D}" dt="2025-11-07T10:20:23.572" v="406"/>
        <pc:sldMkLst>
          <pc:docMk/>
          <pc:sldMk cId="1703860126" sldId="299"/>
        </pc:sldMkLst>
      </pc:sldChg>
      <pc:sldChg chg="modSp add del">
        <pc:chgData name="Feller, Kelsey [HHS]" userId="439d0819-78c0-480f-882a-2760cfe1ac60" providerId="ADAL" clId="{75CF55E0-7C6F-48AB-9B24-A804BC4C600D}" dt="2025-11-07T10:27:41.371" v="457" actId="47"/>
        <pc:sldMkLst>
          <pc:docMk/>
          <pc:sldMk cId="3418288409" sldId="300"/>
        </pc:sldMkLst>
      </pc:sldChg>
      <pc:sldChg chg="add">
        <pc:chgData name="Feller, Kelsey [HHS]" userId="439d0819-78c0-480f-882a-2760cfe1ac60" providerId="ADAL" clId="{75CF55E0-7C6F-48AB-9B24-A804BC4C600D}" dt="2025-11-07T10:20:23.572" v="406"/>
        <pc:sldMkLst>
          <pc:docMk/>
          <pc:sldMk cId="1347954912" sldId="301"/>
        </pc:sldMkLst>
      </pc:sldChg>
      <pc:sldChg chg="add del">
        <pc:chgData name="Feller, Kelsey [HHS]" userId="439d0819-78c0-480f-882a-2760cfe1ac60" providerId="ADAL" clId="{75CF55E0-7C6F-48AB-9B24-A804BC4C600D}" dt="2025-11-07T10:38:16.061" v="781" actId="47"/>
        <pc:sldMkLst>
          <pc:docMk/>
          <pc:sldMk cId="2908509923" sldId="302"/>
        </pc:sldMkLst>
      </pc:sldChg>
      <pc:sldChg chg="add">
        <pc:chgData name="Feller, Kelsey [HHS]" userId="439d0819-78c0-480f-882a-2760cfe1ac60" providerId="ADAL" clId="{75CF55E0-7C6F-48AB-9B24-A804BC4C600D}" dt="2025-11-07T10:20:23.572" v="406"/>
        <pc:sldMkLst>
          <pc:docMk/>
          <pc:sldMk cId="2521516268" sldId="303"/>
        </pc:sldMkLst>
      </pc:sldChg>
      <pc:sldChg chg="add del">
        <pc:chgData name="Feller, Kelsey [HHS]" userId="439d0819-78c0-480f-882a-2760cfe1ac60" providerId="ADAL" clId="{75CF55E0-7C6F-48AB-9B24-A804BC4C600D}" dt="2025-11-07T11:12:11.589" v="2892" actId="47"/>
        <pc:sldMkLst>
          <pc:docMk/>
          <pc:sldMk cId="2751363274" sldId="305"/>
        </pc:sldMkLst>
      </pc:sldChg>
      <pc:sldChg chg="add del">
        <pc:chgData name="Feller, Kelsey [HHS]" userId="439d0819-78c0-480f-882a-2760cfe1ac60" providerId="ADAL" clId="{75CF55E0-7C6F-48AB-9B24-A804BC4C600D}" dt="2025-11-07T11:12:10.012" v="2891" actId="47"/>
        <pc:sldMkLst>
          <pc:docMk/>
          <pc:sldMk cId="159118061" sldId="306"/>
        </pc:sldMkLst>
      </pc:sldChg>
      <pc:sldChg chg="add del">
        <pc:chgData name="Feller, Kelsey [HHS]" userId="439d0819-78c0-480f-882a-2760cfe1ac60" providerId="ADAL" clId="{75CF55E0-7C6F-48AB-9B24-A804BC4C600D}" dt="2025-11-07T11:12:11.694" v="2893" actId="47"/>
        <pc:sldMkLst>
          <pc:docMk/>
          <pc:sldMk cId="3584534488" sldId="307"/>
        </pc:sldMkLst>
      </pc:sldChg>
      <pc:sldChg chg="add">
        <pc:chgData name="Feller, Kelsey [HHS]" userId="439d0819-78c0-480f-882a-2760cfe1ac60" providerId="ADAL" clId="{75CF55E0-7C6F-48AB-9B24-A804BC4C600D}" dt="2025-11-07T10:20:23.572" v="406"/>
        <pc:sldMkLst>
          <pc:docMk/>
          <pc:sldMk cId="541498746" sldId="308"/>
        </pc:sldMkLst>
      </pc:sldChg>
      <pc:sldChg chg="add del">
        <pc:chgData name="Feller, Kelsey [HHS]" userId="439d0819-78c0-480f-882a-2760cfe1ac60" providerId="ADAL" clId="{75CF55E0-7C6F-48AB-9B24-A804BC4C600D}" dt="2025-11-07T11:38:04.204" v="3288" actId="47"/>
        <pc:sldMkLst>
          <pc:docMk/>
          <pc:sldMk cId="3283631381" sldId="309"/>
        </pc:sldMkLst>
      </pc:sldChg>
      <pc:sldChg chg="add del">
        <pc:chgData name="Feller, Kelsey [HHS]" userId="439d0819-78c0-480f-882a-2760cfe1ac60" providerId="ADAL" clId="{75CF55E0-7C6F-48AB-9B24-A804BC4C600D}" dt="2025-11-07T11:38:06.432" v="3289" actId="47"/>
        <pc:sldMkLst>
          <pc:docMk/>
          <pc:sldMk cId="100108736" sldId="310"/>
        </pc:sldMkLst>
      </pc:sldChg>
      <pc:sldChg chg="add del">
        <pc:chgData name="Feller, Kelsey [HHS]" userId="439d0819-78c0-480f-882a-2760cfe1ac60" providerId="ADAL" clId="{75CF55E0-7C6F-48AB-9B24-A804BC4C600D}" dt="2025-11-07T11:38:11.019" v="3290" actId="47"/>
        <pc:sldMkLst>
          <pc:docMk/>
          <pc:sldMk cId="2289264453" sldId="311"/>
        </pc:sldMkLst>
      </pc:sldChg>
      <pc:sldChg chg="add">
        <pc:chgData name="Feller, Kelsey [HHS]" userId="439d0819-78c0-480f-882a-2760cfe1ac60" providerId="ADAL" clId="{75CF55E0-7C6F-48AB-9B24-A804BC4C600D}" dt="2025-11-07T10:20:23.572" v="406"/>
        <pc:sldMkLst>
          <pc:docMk/>
          <pc:sldMk cId="910792820" sldId="312"/>
        </pc:sldMkLst>
      </pc:sldChg>
      <pc:sldChg chg="add del">
        <pc:chgData name="Feller, Kelsey [HHS]" userId="439d0819-78c0-480f-882a-2760cfe1ac60" providerId="ADAL" clId="{75CF55E0-7C6F-48AB-9B24-A804BC4C600D}" dt="2025-11-07T11:52:50.125" v="3743" actId="47"/>
        <pc:sldMkLst>
          <pc:docMk/>
          <pc:sldMk cId="790459999" sldId="313"/>
        </pc:sldMkLst>
      </pc:sldChg>
      <pc:sldChg chg="add del">
        <pc:chgData name="Feller, Kelsey [HHS]" userId="439d0819-78c0-480f-882a-2760cfe1ac60" providerId="ADAL" clId="{75CF55E0-7C6F-48AB-9B24-A804BC4C600D}" dt="2025-11-07T11:58:49.268" v="4011" actId="47"/>
        <pc:sldMkLst>
          <pc:docMk/>
          <pc:sldMk cId="2294757270" sldId="314"/>
        </pc:sldMkLst>
      </pc:sldChg>
      <pc:sldChg chg="add del">
        <pc:chgData name="Feller, Kelsey [HHS]" userId="439d0819-78c0-480f-882a-2760cfe1ac60" providerId="ADAL" clId="{75CF55E0-7C6F-48AB-9B24-A804BC4C600D}" dt="2025-11-07T11:58:55.821" v="4017" actId="47"/>
        <pc:sldMkLst>
          <pc:docMk/>
          <pc:sldMk cId="2306184559" sldId="315"/>
        </pc:sldMkLst>
      </pc:sldChg>
      <pc:sldChg chg="add del">
        <pc:chgData name="Feller, Kelsey [HHS]" userId="439d0819-78c0-480f-882a-2760cfe1ac60" providerId="ADAL" clId="{75CF55E0-7C6F-48AB-9B24-A804BC4C600D}" dt="2025-11-07T11:58:50.235" v="4012" actId="47"/>
        <pc:sldMkLst>
          <pc:docMk/>
          <pc:sldMk cId="2137956958" sldId="316"/>
        </pc:sldMkLst>
      </pc:sldChg>
      <pc:sldChg chg="add del">
        <pc:chgData name="Feller, Kelsey [HHS]" userId="439d0819-78c0-480f-882a-2760cfe1ac60" providerId="ADAL" clId="{75CF55E0-7C6F-48AB-9B24-A804BC4C600D}" dt="2025-11-07T11:58:52.099" v="4013" actId="47"/>
        <pc:sldMkLst>
          <pc:docMk/>
          <pc:sldMk cId="3512169569" sldId="317"/>
        </pc:sldMkLst>
      </pc:sldChg>
      <pc:sldChg chg="add del">
        <pc:chgData name="Feller, Kelsey [HHS]" userId="439d0819-78c0-480f-882a-2760cfe1ac60" providerId="ADAL" clId="{75CF55E0-7C6F-48AB-9B24-A804BC4C600D}" dt="2025-11-07T11:58:53.189" v="4014" actId="47"/>
        <pc:sldMkLst>
          <pc:docMk/>
          <pc:sldMk cId="2502242253" sldId="318"/>
        </pc:sldMkLst>
      </pc:sldChg>
      <pc:sldChg chg="add del">
        <pc:chgData name="Feller, Kelsey [HHS]" userId="439d0819-78c0-480f-882a-2760cfe1ac60" providerId="ADAL" clId="{75CF55E0-7C6F-48AB-9B24-A804BC4C600D}" dt="2025-11-07T11:58:54.353" v="4015" actId="47"/>
        <pc:sldMkLst>
          <pc:docMk/>
          <pc:sldMk cId="43233610" sldId="319"/>
        </pc:sldMkLst>
      </pc:sldChg>
      <pc:sldChg chg="add del">
        <pc:chgData name="Feller, Kelsey [HHS]" userId="439d0819-78c0-480f-882a-2760cfe1ac60" providerId="ADAL" clId="{75CF55E0-7C6F-48AB-9B24-A804BC4C600D}" dt="2025-11-07T11:58:54.879" v="4016" actId="47"/>
        <pc:sldMkLst>
          <pc:docMk/>
          <pc:sldMk cId="3171647638" sldId="320"/>
        </pc:sldMkLst>
      </pc:sldChg>
      <pc:sldChg chg="delSp modSp add mod setBg delDesignElem">
        <pc:chgData name="Feller, Kelsey [HHS]" userId="439d0819-78c0-480f-882a-2760cfe1ac60" providerId="ADAL" clId="{75CF55E0-7C6F-48AB-9B24-A804BC4C600D}" dt="2025-11-07T12:01:46.460" v="4178" actId="1076"/>
        <pc:sldMkLst>
          <pc:docMk/>
          <pc:sldMk cId="2910243517" sldId="321"/>
        </pc:sldMkLst>
        <pc:spChg chg="mod">
          <ac:chgData name="Feller, Kelsey [HHS]" userId="439d0819-78c0-480f-882a-2760cfe1ac60" providerId="ADAL" clId="{75CF55E0-7C6F-48AB-9B24-A804BC4C600D}" dt="2025-11-07T12:01:36.379" v="4175" actId="1035"/>
          <ac:spMkLst>
            <pc:docMk/>
            <pc:sldMk cId="2910243517" sldId="321"/>
            <ac:spMk id="4" creationId="{295243F8-A13C-7681-0E47-93ECB54DA6F6}"/>
          </ac:spMkLst>
        </pc:spChg>
        <pc:spChg chg="mod">
          <ac:chgData name="Feller, Kelsey [HHS]" userId="439d0819-78c0-480f-882a-2760cfe1ac60" providerId="ADAL" clId="{75CF55E0-7C6F-48AB-9B24-A804BC4C600D}" dt="2025-11-07T12:01:46.460" v="4178" actId="1076"/>
          <ac:spMkLst>
            <pc:docMk/>
            <pc:sldMk cId="2910243517" sldId="321"/>
            <ac:spMk id="5" creationId="{F15DA4E1-6407-D17E-A301-A6189DE2F8A4}"/>
          </ac:spMkLst>
        </pc:spChg>
        <pc:picChg chg="mod">
          <ac:chgData name="Feller, Kelsey [HHS]" userId="439d0819-78c0-480f-882a-2760cfe1ac60" providerId="ADAL" clId="{75CF55E0-7C6F-48AB-9B24-A804BC4C600D}" dt="2025-11-07T12:01:39.918" v="4177" actId="1076"/>
          <ac:picMkLst>
            <pc:docMk/>
            <pc:sldMk cId="2910243517" sldId="321"/>
            <ac:picMk id="3" creationId="{4BCB4C03-45E9-6D1D-0DAD-610CF66C5935}"/>
          </ac:picMkLst>
        </pc:picChg>
      </pc:sldChg>
      <pc:sldChg chg="modSp add mod">
        <pc:chgData name="Feller, Kelsey [HHS]" userId="439d0819-78c0-480f-882a-2760cfe1ac60" providerId="ADAL" clId="{75CF55E0-7C6F-48AB-9B24-A804BC4C600D}" dt="2025-11-07T10:42:11.544" v="937" actId="20577"/>
        <pc:sldMkLst>
          <pc:docMk/>
          <pc:sldMk cId="2957930589" sldId="322"/>
        </pc:sldMkLst>
        <pc:spChg chg="mod">
          <ac:chgData name="Feller, Kelsey [HHS]" userId="439d0819-78c0-480f-882a-2760cfe1ac60" providerId="ADAL" clId="{75CF55E0-7C6F-48AB-9B24-A804BC4C600D}" dt="2025-11-07T10:25:11.970" v="445" actId="1076"/>
          <ac:spMkLst>
            <pc:docMk/>
            <pc:sldMk cId="2957930589" sldId="322"/>
            <ac:spMk id="2" creationId="{9051A867-D8B8-E854-F5E4-D1AF83B28326}"/>
          </ac:spMkLst>
        </pc:spChg>
        <pc:spChg chg="mod">
          <ac:chgData name="Feller, Kelsey [HHS]" userId="439d0819-78c0-480f-882a-2760cfe1ac60" providerId="ADAL" clId="{75CF55E0-7C6F-48AB-9B24-A804BC4C600D}" dt="2025-11-07T10:42:11.544" v="937" actId="20577"/>
          <ac:spMkLst>
            <pc:docMk/>
            <pc:sldMk cId="2957930589" sldId="322"/>
            <ac:spMk id="3" creationId="{9CB51736-26B3-C8C9-882E-55B4A8341CF1}"/>
          </ac:spMkLst>
        </pc:spChg>
      </pc:sldChg>
      <pc:sldChg chg="modSp add mod">
        <pc:chgData name="Feller, Kelsey [HHS]" userId="439d0819-78c0-480f-882a-2760cfe1ac60" providerId="ADAL" clId="{75CF55E0-7C6F-48AB-9B24-A804BC4C600D}" dt="2025-11-07T10:51:52.154" v="1745" actId="20577"/>
        <pc:sldMkLst>
          <pc:docMk/>
          <pc:sldMk cId="1208732268" sldId="323"/>
        </pc:sldMkLst>
        <pc:spChg chg="mod">
          <ac:chgData name="Feller, Kelsey [HHS]" userId="439d0819-78c0-480f-882a-2760cfe1ac60" providerId="ADAL" clId="{75CF55E0-7C6F-48AB-9B24-A804BC4C600D}" dt="2025-11-07T10:51:52.154" v="1745" actId="20577"/>
          <ac:spMkLst>
            <pc:docMk/>
            <pc:sldMk cId="1208732268" sldId="323"/>
            <ac:spMk id="3" creationId="{3BF1DE7B-AE58-33FD-D328-AC86633D9042}"/>
          </ac:spMkLst>
        </pc:spChg>
      </pc:sldChg>
      <pc:sldChg chg="addSp modSp add mod">
        <pc:chgData name="Feller, Kelsey [HHS]" userId="439d0819-78c0-480f-882a-2760cfe1ac60" providerId="ADAL" clId="{75CF55E0-7C6F-48AB-9B24-A804BC4C600D}" dt="2025-11-07T10:46:45.970" v="1376" actId="20577"/>
        <pc:sldMkLst>
          <pc:docMk/>
          <pc:sldMk cId="2354172904" sldId="324"/>
        </pc:sldMkLst>
        <pc:spChg chg="mod">
          <ac:chgData name="Feller, Kelsey [HHS]" userId="439d0819-78c0-480f-882a-2760cfe1ac60" providerId="ADAL" clId="{75CF55E0-7C6F-48AB-9B24-A804BC4C600D}" dt="2025-11-07T10:46:45.970" v="1376" actId="20577"/>
          <ac:spMkLst>
            <pc:docMk/>
            <pc:sldMk cId="2354172904" sldId="324"/>
            <ac:spMk id="3" creationId="{3AAF1E7F-38DD-3B8A-1989-70A8AB6B46B3}"/>
          </ac:spMkLst>
        </pc:spChg>
      </pc:sldChg>
      <pc:sldChg chg="modSp add mod">
        <pc:chgData name="Feller, Kelsey [HHS]" userId="439d0819-78c0-480f-882a-2760cfe1ac60" providerId="ADAL" clId="{75CF55E0-7C6F-48AB-9B24-A804BC4C600D}" dt="2025-11-07T11:01:48.291" v="2228" actId="21"/>
        <pc:sldMkLst>
          <pc:docMk/>
          <pc:sldMk cId="1622110567" sldId="325"/>
        </pc:sldMkLst>
        <pc:spChg chg="mod">
          <ac:chgData name="Feller, Kelsey [HHS]" userId="439d0819-78c0-480f-882a-2760cfe1ac60" providerId="ADAL" clId="{75CF55E0-7C6F-48AB-9B24-A804BC4C600D}" dt="2025-11-07T11:01:48.291" v="2228" actId="21"/>
          <ac:spMkLst>
            <pc:docMk/>
            <pc:sldMk cId="1622110567" sldId="325"/>
            <ac:spMk id="3" creationId="{FF5D486F-6DBE-A24C-ED5B-4B4278BAD63A}"/>
          </ac:spMkLst>
        </pc:spChg>
      </pc:sldChg>
      <pc:sldChg chg="modSp add mod">
        <pc:chgData name="Feller, Kelsey [HHS]" userId="439d0819-78c0-480f-882a-2760cfe1ac60" providerId="ADAL" clId="{75CF55E0-7C6F-48AB-9B24-A804BC4C600D}" dt="2025-11-07T11:04:11.652" v="2396" actId="20577"/>
        <pc:sldMkLst>
          <pc:docMk/>
          <pc:sldMk cId="3823339106" sldId="326"/>
        </pc:sldMkLst>
        <pc:spChg chg="mod">
          <ac:chgData name="Feller, Kelsey [HHS]" userId="439d0819-78c0-480f-882a-2760cfe1ac60" providerId="ADAL" clId="{75CF55E0-7C6F-48AB-9B24-A804BC4C600D}" dt="2025-11-07T11:04:11.652" v="2396" actId="20577"/>
          <ac:spMkLst>
            <pc:docMk/>
            <pc:sldMk cId="3823339106" sldId="326"/>
            <ac:spMk id="3" creationId="{80AFE2CB-6218-CCA6-E5C3-11CC3DF1E6D8}"/>
          </ac:spMkLst>
        </pc:spChg>
      </pc:sldChg>
      <pc:sldChg chg="modSp add mod">
        <pc:chgData name="Feller, Kelsey [HHS]" userId="439d0819-78c0-480f-882a-2760cfe1ac60" providerId="ADAL" clId="{75CF55E0-7C6F-48AB-9B24-A804BC4C600D}" dt="2025-11-07T11:13:30.598" v="2899"/>
        <pc:sldMkLst>
          <pc:docMk/>
          <pc:sldMk cId="4121358773" sldId="327"/>
        </pc:sldMkLst>
        <pc:spChg chg="mod">
          <ac:chgData name="Feller, Kelsey [HHS]" userId="439d0819-78c0-480f-882a-2760cfe1ac60" providerId="ADAL" clId="{75CF55E0-7C6F-48AB-9B24-A804BC4C600D}" dt="2025-11-07T10:31:19.027" v="628" actId="20577"/>
          <ac:spMkLst>
            <pc:docMk/>
            <pc:sldMk cId="4121358773" sldId="327"/>
            <ac:spMk id="2" creationId="{B1274F04-D490-5323-B1AD-AB48A82A207D}"/>
          </ac:spMkLst>
        </pc:spChg>
        <pc:spChg chg="mod">
          <ac:chgData name="Feller, Kelsey [HHS]" userId="439d0819-78c0-480f-882a-2760cfe1ac60" providerId="ADAL" clId="{75CF55E0-7C6F-48AB-9B24-A804BC4C600D}" dt="2025-11-07T11:13:30.598" v="2899"/>
          <ac:spMkLst>
            <pc:docMk/>
            <pc:sldMk cId="4121358773" sldId="327"/>
            <ac:spMk id="3" creationId="{04CBC12E-7848-69C9-C784-C57FCB30EFA9}"/>
          </ac:spMkLst>
        </pc:spChg>
      </pc:sldChg>
      <pc:sldChg chg="modSp add mod">
        <pc:chgData name="Feller, Kelsey [HHS]" userId="439d0819-78c0-480f-882a-2760cfe1ac60" providerId="ADAL" clId="{75CF55E0-7C6F-48AB-9B24-A804BC4C600D}" dt="2025-11-07T11:12:58.408" v="2896"/>
        <pc:sldMkLst>
          <pc:docMk/>
          <pc:sldMk cId="2078548706" sldId="328"/>
        </pc:sldMkLst>
        <pc:spChg chg="mod">
          <ac:chgData name="Feller, Kelsey [HHS]" userId="439d0819-78c0-480f-882a-2760cfe1ac60" providerId="ADAL" clId="{75CF55E0-7C6F-48AB-9B24-A804BC4C600D}" dt="2025-11-07T11:12:58.408" v="2896"/>
          <ac:spMkLst>
            <pc:docMk/>
            <pc:sldMk cId="2078548706" sldId="328"/>
            <ac:spMk id="3" creationId="{6E6466C3-0EC4-07A6-88BE-C3867B70C84F}"/>
          </ac:spMkLst>
        </pc:spChg>
      </pc:sldChg>
      <pc:sldChg chg="modSp add mod">
        <pc:chgData name="Feller, Kelsey [HHS]" userId="439d0819-78c0-480f-882a-2760cfe1ac60" providerId="ADAL" clId="{75CF55E0-7C6F-48AB-9B24-A804BC4C600D}" dt="2025-11-07T11:36:05.903" v="3150" actId="20577"/>
        <pc:sldMkLst>
          <pc:docMk/>
          <pc:sldMk cId="1671553137" sldId="329"/>
        </pc:sldMkLst>
        <pc:spChg chg="mod">
          <ac:chgData name="Feller, Kelsey [HHS]" userId="439d0819-78c0-480f-882a-2760cfe1ac60" providerId="ADAL" clId="{75CF55E0-7C6F-48AB-9B24-A804BC4C600D}" dt="2025-11-07T11:36:05.903" v="3150" actId="20577"/>
          <ac:spMkLst>
            <pc:docMk/>
            <pc:sldMk cId="1671553137" sldId="329"/>
            <ac:spMk id="3" creationId="{7DCF2399-E0D6-2330-B9BA-3ED9671D22A6}"/>
          </ac:spMkLst>
        </pc:spChg>
      </pc:sldChg>
      <pc:sldChg chg="modSp add mod">
        <pc:chgData name="Feller, Kelsey [HHS]" userId="439d0819-78c0-480f-882a-2760cfe1ac60" providerId="ADAL" clId="{75CF55E0-7C6F-48AB-9B24-A804BC4C600D}" dt="2025-11-07T11:37:52.556" v="3287" actId="20577"/>
        <pc:sldMkLst>
          <pc:docMk/>
          <pc:sldMk cId="4191026099" sldId="330"/>
        </pc:sldMkLst>
        <pc:spChg chg="mod">
          <ac:chgData name="Feller, Kelsey [HHS]" userId="439d0819-78c0-480f-882a-2760cfe1ac60" providerId="ADAL" clId="{75CF55E0-7C6F-48AB-9B24-A804BC4C600D}" dt="2025-11-07T11:37:52.556" v="3287" actId="20577"/>
          <ac:spMkLst>
            <pc:docMk/>
            <pc:sldMk cId="4191026099" sldId="330"/>
            <ac:spMk id="3" creationId="{172B94D9-7D02-F3D7-86A5-A18465451149}"/>
          </ac:spMkLst>
        </pc:spChg>
      </pc:sldChg>
      <pc:sldChg chg="modSp add mod">
        <pc:chgData name="Feller, Kelsey [HHS]" userId="439d0819-78c0-480f-882a-2760cfe1ac60" providerId="ADAL" clId="{75CF55E0-7C6F-48AB-9B24-A804BC4C600D}" dt="2025-11-07T11:44:49.837" v="3526" actId="20577"/>
        <pc:sldMkLst>
          <pc:docMk/>
          <pc:sldMk cId="3774630270" sldId="331"/>
        </pc:sldMkLst>
        <pc:spChg chg="mod">
          <ac:chgData name="Feller, Kelsey [HHS]" userId="439d0819-78c0-480f-882a-2760cfe1ac60" providerId="ADAL" clId="{75CF55E0-7C6F-48AB-9B24-A804BC4C600D}" dt="2025-11-07T10:35:30.938" v="764" actId="20577"/>
          <ac:spMkLst>
            <pc:docMk/>
            <pc:sldMk cId="3774630270" sldId="331"/>
            <ac:spMk id="2" creationId="{F10A4B32-7B29-51F4-BFBC-9D74A2786D9A}"/>
          </ac:spMkLst>
        </pc:spChg>
        <pc:spChg chg="mod">
          <ac:chgData name="Feller, Kelsey [HHS]" userId="439d0819-78c0-480f-882a-2760cfe1ac60" providerId="ADAL" clId="{75CF55E0-7C6F-48AB-9B24-A804BC4C600D}" dt="2025-11-07T11:44:49.837" v="3526" actId="20577"/>
          <ac:spMkLst>
            <pc:docMk/>
            <pc:sldMk cId="3774630270" sldId="331"/>
            <ac:spMk id="3" creationId="{5475E93B-9F08-CF5E-CA1E-A31D0D379A17}"/>
          </ac:spMkLst>
        </pc:spChg>
      </pc:sldChg>
      <pc:sldChg chg="add del">
        <pc:chgData name="Feller, Kelsey [HHS]" userId="439d0819-78c0-480f-882a-2760cfe1ac60" providerId="ADAL" clId="{75CF55E0-7C6F-48AB-9B24-A804BC4C600D}" dt="2025-11-07T11:54:48.298" v="3744" actId="47"/>
        <pc:sldMkLst>
          <pc:docMk/>
          <pc:sldMk cId="4200419791" sldId="332"/>
        </pc:sldMkLst>
      </pc:sldChg>
      <pc:sldChg chg="modSp add mod">
        <pc:chgData name="Feller, Kelsey [HHS]" userId="439d0819-78c0-480f-882a-2760cfe1ac60" providerId="ADAL" clId="{75CF55E0-7C6F-48AB-9B24-A804BC4C600D}" dt="2025-11-12T12:52:43.155" v="4181" actId="20577"/>
        <pc:sldMkLst>
          <pc:docMk/>
          <pc:sldMk cId="3359271815" sldId="333"/>
        </pc:sldMkLst>
        <pc:spChg chg="mod">
          <ac:chgData name="Feller, Kelsey [HHS]" userId="439d0819-78c0-480f-882a-2760cfe1ac60" providerId="ADAL" clId="{75CF55E0-7C6F-48AB-9B24-A804BC4C600D}" dt="2025-11-07T10:38:58.299" v="820" actId="20577"/>
          <ac:spMkLst>
            <pc:docMk/>
            <pc:sldMk cId="3359271815" sldId="333"/>
            <ac:spMk id="2" creationId="{1EF4E6DF-2BA5-9F95-961E-C8CC3C46DB08}"/>
          </ac:spMkLst>
        </pc:spChg>
        <pc:spChg chg="mod">
          <ac:chgData name="Feller, Kelsey [HHS]" userId="439d0819-78c0-480f-882a-2760cfe1ac60" providerId="ADAL" clId="{75CF55E0-7C6F-48AB-9B24-A804BC4C600D}" dt="2025-11-12T12:52:43.155" v="4181" actId="20577"/>
          <ac:spMkLst>
            <pc:docMk/>
            <pc:sldMk cId="3359271815" sldId="333"/>
            <ac:spMk id="3" creationId="{E79E3B1F-9BCF-EB6A-4234-5C29D4B5CB51}"/>
          </ac:spMkLst>
        </pc:spChg>
      </pc:sldChg>
      <pc:sldChg chg="modSp add mod">
        <pc:chgData name="Feller, Kelsey [HHS]" userId="439d0819-78c0-480f-882a-2760cfe1ac60" providerId="ADAL" clId="{75CF55E0-7C6F-48AB-9B24-A804BC4C600D}" dt="2025-11-07T11:11:53.013" v="2890" actId="20577"/>
        <pc:sldMkLst>
          <pc:docMk/>
          <pc:sldMk cId="2684525817" sldId="334"/>
        </pc:sldMkLst>
        <pc:spChg chg="mod">
          <ac:chgData name="Feller, Kelsey [HHS]" userId="439d0819-78c0-480f-882a-2760cfe1ac60" providerId="ADAL" clId="{75CF55E0-7C6F-48AB-9B24-A804BC4C600D}" dt="2025-11-07T11:11:53.013" v="2890" actId="20577"/>
          <ac:spMkLst>
            <pc:docMk/>
            <pc:sldMk cId="2684525817" sldId="334"/>
            <ac:spMk id="3" creationId="{80E21DC1-1052-9E84-CA6A-E444C1186536}"/>
          </ac:spMkLst>
        </pc:spChg>
      </pc:sldChg>
      <pc:sldChg chg="modSp add mod">
        <pc:chgData name="Feller, Kelsey [HHS]" userId="439d0819-78c0-480f-882a-2760cfe1ac60" providerId="ADAL" clId="{75CF55E0-7C6F-48AB-9B24-A804BC4C600D}" dt="2025-11-07T11:52:25.720" v="3742" actId="20577"/>
        <pc:sldMkLst>
          <pc:docMk/>
          <pc:sldMk cId="3009624354" sldId="335"/>
        </pc:sldMkLst>
        <pc:spChg chg="mod">
          <ac:chgData name="Feller, Kelsey [HHS]" userId="439d0819-78c0-480f-882a-2760cfe1ac60" providerId="ADAL" clId="{75CF55E0-7C6F-48AB-9B24-A804BC4C600D}" dt="2025-11-07T11:52:25.720" v="3742" actId="20577"/>
          <ac:spMkLst>
            <pc:docMk/>
            <pc:sldMk cId="3009624354" sldId="335"/>
            <ac:spMk id="3" creationId="{415A1911-3DC6-AB36-CE89-CD46995422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EF5FE-0536-4BE0-B8B7-B78750A0E229}" type="datetimeFigureOut">
              <a:rPr lang="en-US" smtClean="0"/>
              <a:t>11/12/2025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09C87-69B4-498F-9FFD-F209AF7C57C2}" type="slidenum">
              <a:rPr lang="en-US" smtClean="0"/>
              <a:t>‹#›</a:t>
            </a:fld>
            <a:endParaRPr lang="en-US"/>
          </a:p>
        </p:txBody>
      </p:sp>
    </p:spTree>
    <p:extLst>
      <p:ext uri="{BB962C8B-B14F-4D97-AF65-F5344CB8AC3E}">
        <p14:creationId xmlns:p14="http://schemas.microsoft.com/office/powerpoint/2010/main" val="264841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2</a:t>
            </a:fld>
            <a:endParaRPr lang="en-US"/>
          </a:p>
        </p:txBody>
      </p:sp>
    </p:spTree>
    <p:extLst>
      <p:ext uri="{BB962C8B-B14F-4D97-AF65-F5344CB8AC3E}">
        <p14:creationId xmlns:p14="http://schemas.microsoft.com/office/powerpoint/2010/main" val="132621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7</a:t>
            </a:fld>
            <a:endParaRPr lang="en-US"/>
          </a:p>
        </p:txBody>
      </p:sp>
    </p:spTree>
    <p:extLst>
      <p:ext uri="{BB962C8B-B14F-4D97-AF65-F5344CB8AC3E}">
        <p14:creationId xmlns:p14="http://schemas.microsoft.com/office/powerpoint/2010/main" val="133965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14</a:t>
            </a:fld>
            <a:endParaRPr lang="en-US"/>
          </a:p>
        </p:txBody>
      </p:sp>
    </p:spTree>
    <p:extLst>
      <p:ext uri="{BB962C8B-B14F-4D97-AF65-F5344CB8AC3E}">
        <p14:creationId xmlns:p14="http://schemas.microsoft.com/office/powerpoint/2010/main" val="151547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19</a:t>
            </a:fld>
            <a:endParaRPr lang="en-US"/>
          </a:p>
        </p:txBody>
      </p:sp>
    </p:spTree>
    <p:extLst>
      <p:ext uri="{BB962C8B-B14F-4D97-AF65-F5344CB8AC3E}">
        <p14:creationId xmlns:p14="http://schemas.microsoft.com/office/powerpoint/2010/main" val="221865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22</a:t>
            </a:fld>
            <a:endParaRPr lang="en-US"/>
          </a:p>
        </p:txBody>
      </p:sp>
    </p:spTree>
    <p:extLst>
      <p:ext uri="{BB962C8B-B14F-4D97-AF65-F5344CB8AC3E}">
        <p14:creationId xmlns:p14="http://schemas.microsoft.com/office/powerpoint/2010/main" val="266779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23</a:t>
            </a:fld>
            <a:endParaRPr lang="en-US"/>
          </a:p>
        </p:txBody>
      </p:sp>
    </p:spTree>
    <p:extLst>
      <p:ext uri="{BB962C8B-B14F-4D97-AF65-F5344CB8AC3E}">
        <p14:creationId xmlns:p14="http://schemas.microsoft.com/office/powerpoint/2010/main" val="217614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7878AF-4AF2-41DC-8FB5-F83B3EC015F9}" type="slidenum">
              <a:rPr lang="en-US" smtClean="0"/>
              <a:t>25</a:t>
            </a:fld>
            <a:endParaRPr lang="en-US"/>
          </a:p>
        </p:txBody>
      </p:sp>
    </p:spTree>
    <p:extLst>
      <p:ext uri="{BB962C8B-B14F-4D97-AF65-F5344CB8AC3E}">
        <p14:creationId xmlns:p14="http://schemas.microsoft.com/office/powerpoint/2010/main" val="4276855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dirty="0"/>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457A4FC-6781-C190-5323-9E976F2E175A}"/>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30A02164-FAED-B429-9340-FCC39822E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a:t>Click icon to add SmartArt graphic</a:t>
            </a:r>
            <a:endParaRPr lang="en-US" dirty="0"/>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a:noFill/>
        </p:spPr>
        <p:txBody>
          <a:bodyPr/>
          <a:lstStyle>
            <a:lvl1pPr>
              <a:defRPr b="1">
                <a:solidFill>
                  <a:schemeClr val="bg1"/>
                </a:solidFill>
                <a:latin typeface="+mn-lt"/>
              </a:defRPr>
            </a:lvl1pPr>
          </a:lstStyle>
          <a:p>
            <a:pPr algn="ctr"/>
            <a:r>
              <a:rPr lang="en-US"/>
              <a:t>12/28/2023</a:t>
            </a:r>
            <a:endParaRPr lang="en-US" dirty="0"/>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0783" y="6318691"/>
            <a:ext cx="2211369"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dirty="0"/>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810046" y="1830772"/>
            <a:ext cx="3505200" cy="2607471"/>
          </a:xfrm>
        </p:spPr>
        <p:txBody>
          <a:bodyPr>
            <a:normAutofit fontScale="90000"/>
          </a:bodyPr>
          <a:lstStyle/>
          <a:p>
            <a:pPr algn="ctr"/>
            <a:r>
              <a:rPr lang="en-US" b="1" dirty="0"/>
              <a:t>Healthy Hometowns</a:t>
            </a:r>
            <a:br>
              <a:rPr lang="en-US" dirty="0"/>
            </a:br>
            <a:br>
              <a:rPr lang="en-US" dirty="0"/>
            </a:br>
            <a:r>
              <a:rPr lang="en-US" sz="3300" dirty="0"/>
              <a:t>Iowa’s Rural Heath Transformation Program</a:t>
            </a:r>
            <a:endParaRPr lang="en-US" sz="3300" b="1" cap="all" dirty="0">
              <a:solidFill>
                <a:schemeClr val="accent6"/>
              </a:solidFill>
            </a:endParaRPr>
          </a:p>
        </p:txBody>
      </p:sp>
      <p:sp>
        <p:nvSpPr>
          <p:cNvPr id="5" name="TextBox 4">
            <a:extLst>
              <a:ext uri="{FF2B5EF4-FFF2-40B4-BE49-F238E27FC236}">
                <a16:creationId xmlns:a16="http://schemas.microsoft.com/office/drawing/2014/main" id="{03ADFDF0-3A56-D74D-F1A8-9530F65A19CB}"/>
              </a:ext>
            </a:extLst>
          </p:cNvPr>
          <p:cNvSpPr txBox="1"/>
          <p:nvPr/>
        </p:nvSpPr>
        <p:spPr>
          <a:xfrm>
            <a:off x="1728242" y="4799314"/>
            <a:ext cx="1668808" cy="307777"/>
          </a:xfrm>
          <a:prstGeom prst="rect">
            <a:avLst/>
          </a:prstGeom>
          <a:noFill/>
        </p:spPr>
        <p:txBody>
          <a:bodyPr wrap="square">
            <a:spAutoFit/>
          </a:bodyPr>
          <a:lstStyle/>
          <a:p>
            <a:r>
              <a:rPr lang="en-US" sz="1400" dirty="0"/>
              <a:t>November 7, 2025</a:t>
            </a: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9D3D-438C-F28C-D33B-CEB1E706E9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8336D-2512-A3B2-CF2E-AF509D977E76}"/>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Hometown Connections</a:t>
            </a:r>
          </a:p>
        </p:txBody>
      </p:sp>
      <p:sp>
        <p:nvSpPr>
          <p:cNvPr id="3" name="Content Placeholder 2">
            <a:extLst>
              <a:ext uri="{FF2B5EF4-FFF2-40B4-BE49-F238E27FC236}">
                <a16:creationId xmlns:a16="http://schemas.microsoft.com/office/drawing/2014/main" id="{3AAF1E7F-38DD-3B8A-1989-70A8AB6B46B3}"/>
              </a:ext>
            </a:extLst>
          </p:cNvPr>
          <p:cNvSpPr>
            <a:spLocks noGrp="1"/>
          </p:cNvSpPr>
          <p:nvPr>
            <p:ph sz="half" idx="1"/>
          </p:nvPr>
        </p:nvSpPr>
        <p:spPr>
          <a:xfrm>
            <a:off x="721014" y="1225118"/>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Best and Brightest – Provider Recruitment</a:t>
            </a:r>
          </a:p>
          <a:p>
            <a:pPr marL="0" indent="0">
              <a:lnSpc>
                <a:spcPct val="112000"/>
              </a:lnSpc>
              <a:spcBef>
                <a:spcPts val="0"/>
              </a:spcBef>
              <a:buNone/>
            </a:pPr>
            <a:r>
              <a:rPr lang="en-US" sz="2200" dirty="0">
                <a:ea typeface="Calibri" panose="020F0502020204030204" pitchFamily="34" charset="0"/>
              </a:rPr>
              <a:t>One time recruitment and retention incentives</a:t>
            </a:r>
          </a:p>
          <a:p>
            <a:pPr marL="0" indent="0">
              <a:lnSpc>
                <a:spcPct val="112000"/>
              </a:lnSpc>
              <a:spcBef>
                <a:spcPts val="0"/>
              </a:spcBef>
              <a:buNone/>
            </a:pPr>
            <a:r>
              <a:rPr lang="en-US" sz="2200" dirty="0">
                <a:ea typeface="Calibri" panose="020F0502020204030204" pitchFamily="34" charset="0"/>
              </a:rPr>
              <a:t>Relocation assistance and bonusses</a:t>
            </a:r>
          </a:p>
          <a:p>
            <a:pPr marL="0" indent="0">
              <a:lnSpc>
                <a:spcPct val="112000"/>
              </a:lnSpc>
              <a:spcBef>
                <a:spcPts val="0"/>
              </a:spcBef>
              <a:buNone/>
            </a:pPr>
            <a:r>
              <a:rPr lang="en-US" sz="2200" dirty="0">
                <a:ea typeface="Calibri" panose="020F0502020204030204" pitchFamily="34" charset="0"/>
              </a:rPr>
              <a:t>5-year service commitment</a:t>
            </a:r>
          </a:p>
          <a:p>
            <a:pPr marL="0" indent="0">
              <a:lnSpc>
                <a:spcPct val="112000"/>
              </a:lnSpc>
              <a:spcBef>
                <a:spcPts val="0"/>
              </a:spcBef>
              <a:buNone/>
            </a:pPr>
            <a:r>
              <a:rPr lang="en-US" sz="2200" dirty="0">
                <a:ea typeface="Calibri" panose="020F0502020204030204" pitchFamily="34" charset="0"/>
              </a:rPr>
              <a:t>No non-compete agreements allowed</a:t>
            </a:r>
          </a:p>
          <a:p>
            <a:pPr marL="0" indent="0">
              <a:lnSpc>
                <a:spcPct val="112000"/>
              </a:lnSpc>
              <a:spcBef>
                <a:spcPts val="0"/>
              </a:spcBef>
              <a:buNone/>
            </a:pPr>
            <a:r>
              <a:rPr lang="en-US" sz="2200" dirty="0">
                <a:ea typeface="Calibri" panose="020F0502020204030204" pitchFamily="34" charset="0"/>
              </a:rPr>
              <a:t>208 total expected awards over 5 years</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b="1" dirty="0">
                <a:solidFill>
                  <a:schemeClr val="tx1">
                    <a:lumMod val="75000"/>
                    <a:lumOff val="25000"/>
                  </a:schemeClr>
                </a:solidFill>
                <a:ea typeface="Calibri" panose="020F0502020204030204" pitchFamily="34" charset="0"/>
              </a:rPr>
              <a:t>Best and Brightest – Equipment Installation</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Procure and install advanced medical technologies</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Expecting approx. $3.32 million per award</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53 total expected awards over 5 years</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235417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8CAF1-604E-A141-CFDC-BB77F9DAE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4F08D-9E53-9072-2F39-2123F3C5B42B}"/>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Hometown Connections</a:t>
            </a:r>
          </a:p>
        </p:txBody>
      </p:sp>
      <p:sp>
        <p:nvSpPr>
          <p:cNvPr id="3" name="Content Placeholder 2">
            <a:extLst>
              <a:ext uri="{FF2B5EF4-FFF2-40B4-BE49-F238E27FC236}">
                <a16:creationId xmlns:a16="http://schemas.microsoft.com/office/drawing/2014/main" id="{FF5D486F-6DBE-A24C-ED5B-4B4278BAD63A}"/>
              </a:ext>
            </a:extLst>
          </p:cNvPr>
          <p:cNvSpPr>
            <a:spLocks noGrp="1"/>
          </p:cNvSpPr>
          <p:nvPr>
            <p:ph sz="half" idx="1"/>
          </p:nvPr>
        </p:nvSpPr>
        <p:spPr>
          <a:xfrm>
            <a:off x="721014" y="1297129"/>
            <a:ext cx="6998277" cy="4170221"/>
          </a:xfrm>
        </p:spPr>
        <p:txBody>
          <a:bodyPr>
            <a:noAutofit/>
          </a:bodyPr>
          <a:lstStyle/>
          <a:p>
            <a:pPr marL="0" indent="0">
              <a:lnSpc>
                <a:spcPct val="112000"/>
              </a:lnSpc>
              <a:spcBef>
                <a:spcPts val="0"/>
              </a:spcBef>
              <a:buNone/>
            </a:pPr>
            <a:r>
              <a:rPr lang="en-US" sz="2200" b="1" dirty="0">
                <a:ea typeface="Calibri" panose="020F0502020204030204" pitchFamily="34" charset="0"/>
              </a:rPr>
              <a:t>Health Hubs</a:t>
            </a:r>
          </a:p>
          <a:p>
            <a:pPr marL="0" indent="0">
              <a:lnSpc>
                <a:spcPct val="112000"/>
              </a:lnSpc>
              <a:spcBef>
                <a:spcPts val="0"/>
              </a:spcBef>
              <a:buNone/>
            </a:pPr>
            <a:r>
              <a:rPr lang="en-US" sz="2200" dirty="0">
                <a:ea typeface="Calibri" panose="020F0502020204030204" pitchFamily="34" charset="0"/>
              </a:rPr>
              <a:t>Substantial start up funds for large scale service delivery change</a:t>
            </a:r>
          </a:p>
          <a:p>
            <a:pPr marL="0" indent="0">
              <a:lnSpc>
                <a:spcPct val="112000"/>
              </a:lnSpc>
              <a:spcBef>
                <a:spcPts val="0"/>
              </a:spcBef>
              <a:buNone/>
            </a:pPr>
            <a:r>
              <a:rPr lang="en-US" sz="2200" dirty="0">
                <a:ea typeface="Calibri" panose="020F0502020204030204" pitchFamily="34" charset="0"/>
              </a:rPr>
              <a:t>Workforce, Equipment, Telehealth Integration</a:t>
            </a:r>
          </a:p>
          <a:p>
            <a:pPr marL="0" indent="0">
              <a:lnSpc>
                <a:spcPct val="112000"/>
              </a:lnSpc>
              <a:spcBef>
                <a:spcPts val="0"/>
              </a:spcBef>
              <a:buNone/>
            </a:pPr>
            <a:r>
              <a:rPr lang="en-US" sz="2200" dirty="0">
                <a:ea typeface="Calibri" panose="020F0502020204030204" pitchFamily="34" charset="0"/>
              </a:rPr>
              <a:t>Agreements – provider service agreements, telehealth service agreements, shared quality metrics, evaluations of needs</a:t>
            </a:r>
          </a:p>
          <a:p>
            <a:pPr marL="0" indent="0">
              <a:lnSpc>
                <a:spcPct val="112000"/>
              </a:lnSpc>
              <a:spcBef>
                <a:spcPts val="0"/>
              </a:spcBef>
              <a:buNone/>
            </a:pPr>
            <a:r>
              <a:rPr lang="en-US" sz="2200" dirty="0">
                <a:ea typeface="Calibri" panose="020F0502020204030204" pitchFamily="34" charset="0"/>
              </a:rPr>
              <a:t>Infrastructure upgrades and equipment</a:t>
            </a:r>
          </a:p>
          <a:p>
            <a:pPr marL="0" indent="0">
              <a:lnSpc>
                <a:spcPct val="112000"/>
              </a:lnSpc>
              <a:spcBef>
                <a:spcPts val="0"/>
              </a:spcBef>
              <a:buNone/>
            </a:pPr>
            <a:r>
              <a:rPr lang="en-US" sz="2200" dirty="0">
                <a:ea typeface="Calibri" panose="020F0502020204030204" pitchFamily="34" charset="0"/>
              </a:rPr>
              <a:t>Talent recruitment, training</a:t>
            </a: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622110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3EBB-3080-091E-F192-411740373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C3D1B-ACE6-C8A5-A96C-C4EDC714BA4C}"/>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Hometown Connections</a:t>
            </a:r>
          </a:p>
        </p:txBody>
      </p:sp>
      <p:sp>
        <p:nvSpPr>
          <p:cNvPr id="3" name="Content Placeholder 2">
            <a:extLst>
              <a:ext uri="{FF2B5EF4-FFF2-40B4-BE49-F238E27FC236}">
                <a16:creationId xmlns:a16="http://schemas.microsoft.com/office/drawing/2014/main" id="{80AFE2CB-6218-CCA6-E5C3-11CC3DF1E6D8}"/>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r>
              <a:rPr lang="en-US" sz="2200" dirty="0">
                <a:ea typeface="Calibri" panose="020F0502020204030204" pitchFamily="34" charset="0"/>
              </a:rPr>
              <a:t>Heavy subsidization of start-up costs can free up internal cash flows to allow rural facilities to expand capacity, right size care delivery</a:t>
            </a: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r>
              <a:rPr lang="en-US" sz="2200" dirty="0">
                <a:ea typeface="Calibri" panose="020F0502020204030204" pitchFamily="34" charset="0"/>
              </a:rPr>
              <a:t>Eligible services: maternal/child health, cancer, cardiovascular health, mental/behavioral health, chronic disease prevention and management</a:t>
            </a:r>
          </a:p>
          <a:p>
            <a:pPr marL="0" indent="0">
              <a:lnSpc>
                <a:spcPct val="112000"/>
              </a:lnSpc>
              <a:spcBef>
                <a:spcPts val="0"/>
              </a:spcBef>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3823339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BBB5-E0C5-B7FB-6A43-E4A71F477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85835-11C9-3D35-075F-9A16292DF662}"/>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Hometown Connections</a:t>
            </a:r>
          </a:p>
        </p:txBody>
      </p:sp>
      <p:sp>
        <p:nvSpPr>
          <p:cNvPr id="3" name="Content Placeholder 2">
            <a:extLst>
              <a:ext uri="{FF2B5EF4-FFF2-40B4-BE49-F238E27FC236}">
                <a16:creationId xmlns:a16="http://schemas.microsoft.com/office/drawing/2014/main" id="{80E21DC1-1052-9E84-CA6A-E444C1186536}"/>
              </a:ext>
            </a:extLst>
          </p:cNvPr>
          <p:cNvSpPr>
            <a:spLocks noGrp="1"/>
          </p:cNvSpPr>
          <p:nvPr>
            <p:ph sz="half" idx="1"/>
          </p:nvPr>
        </p:nvSpPr>
        <p:spPr>
          <a:xfrm>
            <a:off x="721014" y="1297129"/>
            <a:ext cx="6998277" cy="4170221"/>
          </a:xfrm>
        </p:spPr>
        <p:txBody>
          <a:bodyPr>
            <a:noAutofit/>
          </a:bodyPr>
          <a:lstStyle/>
          <a:p>
            <a:pPr marL="0" indent="0">
              <a:lnSpc>
                <a:spcPct val="112000"/>
              </a:lnSpc>
              <a:spcBef>
                <a:spcPts val="0"/>
              </a:spcBef>
              <a:buNone/>
            </a:pPr>
            <a:r>
              <a:rPr lang="en-US" sz="2200" b="1" dirty="0">
                <a:ea typeface="Calibri" panose="020F0502020204030204" pitchFamily="34" charset="0"/>
              </a:rPr>
              <a:t>School-based Services Strategy</a:t>
            </a:r>
          </a:p>
          <a:p>
            <a:pPr marL="0" indent="0">
              <a:lnSpc>
                <a:spcPct val="112000"/>
              </a:lnSpc>
              <a:spcBef>
                <a:spcPts val="0"/>
              </a:spcBef>
              <a:buNone/>
            </a:pPr>
            <a:r>
              <a:rPr lang="en-US" sz="2200" dirty="0">
                <a:ea typeface="Calibri" panose="020F0502020204030204" pitchFamily="34" charset="0"/>
              </a:rPr>
              <a:t>Contracts for hospitals, rural health centers, FQHCs, local public health, community health centers to establish partnerships with rural schools for services.</a:t>
            </a: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r>
              <a:rPr lang="en-US" sz="2200" dirty="0">
                <a:ea typeface="Calibri" panose="020F0502020204030204" pitchFamily="34" charset="0"/>
              </a:rPr>
              <a:t>Staffing, mobile health units, telehealth, training, medical equipment, supplies, tools for parental engagement</a:t>
            </a: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r>
              <a:rPr lang="en-US" sz="2200" dirty="0">
                <a:ea typeface="Calibri" panose="020F0502020204030204" pitchFamily="34" charset="0"/>
              </a:rPr>
              <a:t>Incentives for school participation – health equipment</a:t>
            </a:r>
          </a:p>
          <a:p>
            <a:pPr marL="0" indent="0">
              <a:lnSpc>
                <a:spcPct val="112000"/>
              </a:lnSpc>
              <a:spcBef>
                <a:spcPts val="0"/>
              </a:spcBef>
              <a:buNone/>
            </a:pPr>
            <a:r>
              <a:rPr lang="en-US" sz="2200" dirty="0">
                <a:ea typeface="Calibri" panose="020F0502020204030204" pitchFamily="34" charset="0"/>
              </a:rPr>
              <a:t>Must incorporate nutrition and physical activity</a:t>
            </a:r>
          </a:p>
          <a:p>
            <a:pPr marL="0" indent="0">
              <a:lnSpc>
                <a:spcPct val="112000"/>
              </a:lnSpc>
              <a:spcBef>
                <a:spcPts val="0"/>
              </a:spcBef>
              <a:buNone/>
            </a:pPr>
            <a:endParaRPr lang="en-US" sz="2200" dirty="0">
              <a:ea typeface="Calibri" panose="020F0502020204030204" pitchFamily="34" charset="0"/>
            </a:endParaRPr>
          </a:p>
          <a:p>
            <a:pPr marL="0" indent="0">
              <a:lnSpc>
                <a:spcPct val="112000"/>
              </a:lnSpc>
              <a:spcBef>
                <a:spcPts val="0"/>
              </a:spcBef>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268452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D462B-3ED8-3204-5C16-B239359FE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08762-AB69-926D-BE4C-5C6D87F6F071}"/>
              </a:ext>
            </a:extLst>
          </p:cNvPr>
          <p:cNvSpPr>
            <a:spLocks noGrp="1"/>
          </p:cNvSpPr>
          <p:nvPr>
            <p:ph type="title"/>
          </p:nvPr>
        </p:nvSpPr>
        <p:spPr>
          <a:xfrm>
            <a:off x="938463" y="1709739"/>
            <a:ext cx="7572125" cy="2155251"/>
          </a:xfrm>
        </p:spPr>
        <p:txBody>
          <a:bodyPr/>
          <a:lstStyle/>
          <a:p>
            <a:r>
              <a:rPr lang="en-US" b="1" dirty="0"/>
              <a:t>Combat Cancer: </a:t>
            </a:r>
            <a:br>
              <a:rPr lang="en-US" b="1" dirty="0"/>
            </a:br>
            <a:r>
              <a:rPr lang="en-US" b="1" dirty="0"/>
              <a:t>Prevent and Treat</a:t>
            </a:r>
          </a:p>
        </p:txBody>
      </p:sp>
    </p:spTree>
    <p:extLst>
      <p:ext uri="{BB962C8B-B14F-4D97-AF65-F5344CB8AC3E}">
        <p14:creationId xmlns:p14="http://schemas.microsoft.com/office/powerpoint/2010/main" val="54149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AB2A1-0D37-2925-4045-8FF7AFABD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74F04-D490-5323-B1AD-AB48A82A207D}"/>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Combat Cancer: Prevent and Treat</a:t>
            </a:r>
          </a:p>
        </p:txBody>
      </p:sp>
      <p:sp>
        <p:nvSpPr>
          <p:cNvPr id="3" name="Content Placeholder 2">
            <a:extLst>
              <a:ext uri="{FF2B5EF4-FFF2-40B4-BE49-F238E27FC236}">
                <a16:creationId xmlns:a16="http://schemas.microsoft.com/office/drawing/2014/main" id="{04CBC12E-7848-69C9-C784-C57FCB30EFA9}"/>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Cancer-Specific Health Hubs</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ea typeface="Calibri" panose="020F0502020204030204" pitchFamily="34" charset="0"/>
              </a:rPr>
              <a:t>Substantial start up funds for large scale service delivery change</a:t>
            </a:r>
          </a:p>
          <a:p>
            <a:pPr marL="0" indent="0">
              <a:lnSpc>
                <a:spcPct val="112000"/>
              </a:lnSpc>
              <a:spcBef>
                <a:spcPts val="0"/>
              </a:spcBef>
              <a:buNone/>
            </a:pPr>
            <a:r>
              <a:rPr lang="en-US" sz="2200" dirty="0">
                <a:ea typeface="Calibri" panose="020F0502020204030204" pitchFamily="34" charset="0"/>
              </a:rPr>
              <a:t>Workforce, Equipment, Telehealth Integration</a:t>
            </a:r>
          </a:p>
          <a:p>
            <a:pPr marL="0" indent="0">
              <a:lnSpc>
                <a:spcPct val="112000"/>
              </a:lnSpc>
              <a:spcBef>
                <a:spcPts val="0"/>
              </a:spcBef>
              <a:buNone/>
            </a:pPr>
            <a:r>
              <a:rPr lang="en-US" sz="2200" dirty="0">
                <a:ea typeface="Calibri" panose="020F0502020204030204" pitchFamily="34" charset="0"/>
              </a:rPr>
              <a:t>Agreements – provider service agreements, telehealth service agreements, shared quality metrics, evaluations of needs</a:t>
            </a:r>
          </a:p>
          <a:p>
            <a:pPr marL="0" indent="0">
              <a:lnSpc>
                <a:spcPct val="112000"/>
              </a:lnSpc>
              <a:spcBef>
                <a:spcPts val="0"/>
              </a:spcBef>
              <a:buNone/>
            </a:pPr>
            <a:r>
              <a:rPr lang="en-US" sz="2200" dirty="0">
                <a:ea typeface="Calibri" panose="020F0502020204030204" pitchFamily="34" charset="0"/>
              </a:rPr>
              <a:t>Infrastructure upgrades and equipment</a:t>
            </a:r>
          </a:p>
          <a:p>
            <a:pPr marL="0" indent="0">
              <a:lnSpc>
                <a:spcPct val="112000"/>
              </a:lnSpc>
              <a:spcBef>
                <a:spcPts val="0"/>
              </a:spcBef>
              <a:buNone/>
            </a:pPr>
            <a:r>
              <a:rPr lang="en-US" sz="2200" dirty="0">
                <a:ea typeface="Calibri" panose="020F0502020204030204" pitchFamily="34" charset="0"/>
              </a:rPr>
              <a:t>Talent recruitment, training</a:t>
            </a:r>
          </a:p>
          <a:p>
            <a:pPr marL="0" indent="0">
              <a:lnSpc>
                <a:spcPct val="112000"/>
              </a:lnSpc>
              <a:spcBef>
                <a:spcPts val="0"/>
              </a:spcBef>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412135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B7A8-B684-EC70-BF75-3A858CE19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64037-86F3-A0F9-872D-31497D2072CF}"/>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Combat Cancer: Prevent and Treat</a:t>
            </a:r>
          </a:p>
        </p:txBody>
      </p:sp>
      <p:sp>
        <p:nvSpPr>
          <p:cNvPr id="3" name="Content Placeholder 2">
            <a:extLst>
              <a:ext uri="{FF2B5EF4-FFF2-40B4-BE49-F238E27FC236}">
                <a16:creationId xmlns:a16="http://schemas.microsoft.com/office/drawing/2014/main" id="{6E6466C3-0EC4-07A6-88BE-C3867B70C84F}"/>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Cancer Health Hub Technical Assistance Provider</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buNone/>
            </a:pPr>
            <a:r>
              <a:rPr lang="en-US" sz="2200" dirty="0">
                <a:ea typeface="Calibri" panose="020F0502020204030204" pitchFamily="34" charset="0"/>
              </a:rPr>
              <a:t>Partnership building, agreement negotiation, payment model development, business planning</a:t>
            </a:r>
          </a:p>
          <a:p>
            <a:pPr marL="0" indent="0">
              <a:lnSpc>
                <a:spcPct val="112000"/>
              </a:lnSpc>
              <a:buNone/>
            </a:pPr>
            <a:r>
              <a:rPr lang="en-US" sz="2200" dirty="0">
                <a:ea typeface="Calibri" panose="020F0502020204030204" pitchFamily="34" charset="0"/>
              </a:rPr>
              <a:t>Assessing needs, personalized technical assistance to providers, drafting legal agreements, stakeholder engagement</a:t>
            </a:r>
          </a:p>
          <a:p>
            <a:pPr marL="0" indent="0">
              <a:lnSpc>
                <a:spcPct val="112000"/>
              </a:lnSpc>
              <a:buNone/>
            </a:pPr>
            <a:r>
              <a:rPr lang="en-US" sz="2200" dirty="0">
                <a:ea typeface="Calibri" panose="020F0502020204030204" pitchFamily="34" charset="0"/>
              </a:rPr>
              <a:t>Help rural facilities navigate grant application process</a:t>
            </a:r>
          </a:p>
          <a:p>
            <a:pPr marL="0" indent="0">
              <a:lnSpc>
                <a:spcPct val="112000"/>
              </a:lnSpc>
              <a:spcBef>
                <a:spcPts val="0"/>
              </a:spcBef>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207854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BEAD-6D3F-5791-C094-767EA3CD0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020D1-D9AA-3155-CA9C-F6CC02495DF7}"/>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Combat Cancer: Prevent and Treat</a:t>
            </a:r>
          </a:p>
        </p:txBody>
      </p:sp>
      <p:sp>
        <p:nvSpPr>
          <p:cNvPr id="3" name="Content Placeholder 2">
            <a:extLst>
              <a:ext uri="{FF2B5EF4-FFF2-40B4-BE49-F238E27FC236}">
                <a16:creationId xmlns:a16="http://schemas.microsoft.com/office/drawing/2014/main" id="{7DCF2399-E0D6-2330-B9BA-3ED9671D22A6}"/>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Cancer Screenings and Prevention</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Radon testing (30,000/yr), home mitigation (500/yr), professional certification</a:t>
            </a:r>
          </a:p>
          <a:p>
            <a:pPr marL="0" indent="0">
              <a:lnSpc>
                <a:spcPct val="112000"/>
              </a:lnSpc>
              <a:spcBef>
                <a:spcPts val="0"/>
              </a:spcBef>
              <a:buNone/>
            </a:pPr>
            <a:endParaRPr lang="en-US" sz="2200"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FIT testing and colonoscopies, </a:t>
            </a:r>
            <a:r>
              <a:rPr lang="en-US" sz="2200" dirty="0" err="1">
                <a:solidFill>
                  <a:schemeClr val="tx1">
                    <a:lumMod val="75000"/>
                    <a:lumOff val="25000"/>
                  </a:schemeClr>
                </a:solidFill>
                <a:ea typeface="Calibri" panose="020F0502020204030204" pitchFamily="34" charset="0"/>
              </a:rPr>
              <a:t>dermatoscopes</a:t>
            </a:r>
            <a:endParaRPr lang="en-US" sz="2200" dirty="0">
              <a:solidFill>
                <a:schemeClr val="tx1">
                  <a:lumMod val="75000"/>
                  <a:lumOff val="25000"/>
                </a:schemeClr>
              </a:solidFill>
              <a:ea typeface="Calibri" panose="020F0502020204030204" pitchFamily="34" charset="0"/>
            </a:endParaRPr>
          </a:p>
          <a:p>
            <a:pPr marL="0" indent="0">
              <a:lnSpc>
                <a:spcPct val="112000"/>
              </a:lnSpc>
              <a:spcBef>
                <a:spcPts val="0"/>
              </a:spcBef>
              <a:buNone/>
            </a:pPr>
            <a:endParaRPr lang="en-US" sz="2200"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Appointment scheduling and screening test ordering via tablets in libraries and pharmacies</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671553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3D46B-FAF5-C986-1921-3CFBF19B1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4EF40-D82A-572F-028A-D06349CC9321}"/>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Combat Cancer: Prevent and Treat</a:t>
            </a:r>
          </a:p>
        </p:txBody>
      </p:sp>
      <p:sp>
        <p:nvSpPr>
          <p:cNvPr id="3" name="Content Placeholder 2">
            <a:extLst>
              <a:ext uri="{FF2B5EF4-FFF2-40B4-BE49-F238E27FC236}">
                <a16:creationId xmlns:a16="http://schemas.microsoft.com/office/drawing/2014/main" id="{172B94D9-7D02-F3D7-86A5-A18465451149}"/>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University of Iowa Cancer Partnership</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Research and assessment</a:t>
            </a:r>
          </a:p>
          <a:p>
            <a:pPr marL="0" indent="0">
              <a:lnSpc>
                <a:spcPct val="112000"/>
              </a:lnSpc>
              <a:spcBef>
                <a:spcPts val="0"/>
              </a:spcBef>
              <a:buNone/>
            </a:pPr>
            <a:endParaRPr lang="en-US" sz="2200"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I-CAN Expansion</a:t>
            </a:r>
          </a:p>
          <a:p>
            <a:pPr marL="0" indent="0">
              <a:lnSpc>
                <a:spcPct val="112000"/>
              </a:lnSpc>
              <a:spcBef>
                <a:spcPts val="0"/>
              </a:spcBef>
              <a:buNone/>
            </a:pPr>
            <a:endParaRPr lang="en-US" sz="2200"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County Cluster Intensive Cancer Prevention and Control </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419102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51820-E659-C9CA-93BD-CC6008975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63A5B-198F-F6E7-8F33-8722931828EF}"/>
              </a:ext>
            </a:extLst>
          </p:cNvPr>
          <p:cNvSpPr>
            <a:spLocks noGrp="1"/>
          </p:cNvSpPr>
          <p:nvPr>
            <p:ph type="title"/>
          </p:nvPr>
        </p:nvSpPr>
        <p:spPr>
          <a:xfrm>
            <a:off x="938463" y="1709739"/>
            <a:ext cx="7572125" cy="2155251"/>
          </a:xfrm>
        </p:spPr>
        <p:txBody>
          <a:bodyPr/>
          <a:lstStyle/>
          <a:p>
            <a:r>
              <a:rPr lang="en-US" b="1" dirty="0"/>
              <a:t>Communities of Care</a:t>
            </a:r>
          </a:p>
        </p:txBody>
      </p:sp>
    </p:spTree>
    <p:extLst>
      <p:ext uri="{BB962C8B-B14F-4D97-AF65-F5344CB8AC3E}">
        <p14:creationId xmlns:p14="http://schemas.microsoft.com/office/powerpoint/2010/main" val="91079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F1DBD-34D2-0DD1-9F2A-4E63C8F29E34}"/>
              </a:ext>
            </a:extLst>
          </p:cNvPr>
          <p:cNvPicPr>
            <a:picLocks noChangeAspect="1"/>
          </p:cNvPicPr>
          <p:nvPr/>
        </p:nvPicPr>
        <p:blipFill>
          <a:blip r:embed="rId3"/>
          <a:stretch>
            <a:fillRect/>
          </a:stretch>
        </p:blipFill>
        <p:spPr>
          <a:xfrm>
            <a:off x="505476" y="298574"/>
            <a:ext cx="8133048" cy="5695244"/>
          </a:xfrm>
          <a:prstGeom prst="rect">
            <a:avLst/>
          </a:prstGeom>
        </p:spPr>
      </p:pic>
    </p:spTree>
    <p:extLst>
      <p:ext uri="{BB962C8B-B14F-4D97-AF65-F5344CB8AC3E}">
        <p14:creationId xmlns:p14="http://schemas.microsoft.com/office/powerpoint/2010/main" val="147379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48D7-3B14-830A-A441-88516FD94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A4B32-7B29-51F4-BFBC-9D74A2786D9A}"/>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Communities of Care</a:t>
            </a:r>
          </a:p>
        </p:txBody>
      </p:sp>
      <p:sp>
        <p:nvSpPr>
          <p:cNvPr id="3" name="Content Placeholder 2">
            <a:extLst>
              <a:ext uri="{FF2B5EF4-FFF2-40B4-BE49-F238E27FC236}">
                <a16:creationId xmlns:a16="http://schemas.microsoft.com/office/drawing/2014/main" id="{5475E93B-9F08-CF5E-CA1E-A31D0D379A17}"/>
              </a:ext>
            </a:extLst>
          </p:cNvPr>
          <p:cNvSpPr>
            <a:spLocks noGrp="1"/>
          </p:cNvSpPr>
          <p:nvPr>
            <p:ph sz="half" idx="1"/>
          </p:nvPr>
        </p:nvSpPr>
        <p:spPr>
          <a:xfrm>
            <a:off x="721014" y="1198485"/>
            <a:ext cx="6998277" cy="4268865"/>
          </a:xfrm>
        </p:spPr>
        <p:txBody>
          <a:bodyPr>
            <a:noAutofit/>
          </a:bodyPr>
          <a:lstStyle/>
          <a:p>
            <a:pPr marL="0" indent="0">
              <a:lnSpc>
                <a:spcPct val="112000"/>
              </a:lnSpc>
              <a:spcBef>
                <a:spcPts val="0"/>
              </a:spcBef>
              <a:buNone/>
            </a:pPr>
            <a:r>
              <a:rPr lang="en-US" sz="2200" b="1" dirty="0">
                <a:ea typeface="Calibri" panose="020F0502020204030204" pitchFamily="34" charset="0"/>
              </a:rPr>
              <a:t>Co-location Technical Assistance Provider</a:t>
            </a:r>
          </a:p>
          <a:p>
            <a:pPr marL="0" indent="0">
              <a:lnSpc>
                <a:spcPct val="112000"/>
              </a:lnSpc>
              <a:buNone/>
            </a:pPr>
            <a:r>
              <a:rPr lang="en-US" sz="2200" dirty="0">
                <a:ea typeface="Calibri" panose="020F0502020204030204" pitchFamily="34" charset="0"/>
              </a:rPr>
              <a:t>Partnership building, agreement negotiation, payment model development, business planning</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b="1" dirty="0">
                <a:solidFill>
                  <a:schemeClr val="tx1">
                    <a:lumMod val="75000"/>
                    <a:lumOff val="25000"/>
                  </a:schemeClr>
                </a:solidFill>
                <a:ea typeface="Calibri" panose="020F0502020204030204" pitchFamily="34" charset="0"/>
              </a:rPr>
              <a:t>U</a:t>
            </a:r>
            <a:r>
              <a:rPr lang="en-US" sz="2200" b="1" dirty="0">
                <a:ea typeface="Calibri" panose="020F0502020204030204" pitchFamily="34" charset="0"/>
              </a:rPr>
              <a:t>p to 7 Co-location Sites with CHWs and Chronic Disease Programming</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Local public health, FQHC, hospitals, behavioral health, substance use, pharmacists, oral health providers, aging and disability, social care</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3774630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2BBA-1B34-2266-ECC8-D221E2EA7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652C2-CF62-38E7-FE7F-6CBE428F31A1}"/>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Communities of Care</a:t>
            </a:r>
          </a:p>
        </p:txBody>
      </p:sp>
      <p:sp>
        <p:nvSpPr>
          <p:cNvPr id="3" name="Content Placeholder 2">
            <a:extLst>
              <a:ext uri="{FF2B5EF4-FFF2-40B4-BE49-F238E27FC236}">
                <a16:creationId xmlns:a16="http://schemas.microsoft.com/office/drawing/2014/main" id="{415A1911-3DC6-AB36-CE89-CD46995422A5}"/>
              </a:ext>
            </a:extLst>
          </p:cNvPr>
          <p:cNvSpPr>
            <a:spLocks noGrp="1"/>
          </p:cNvSpPr>
          <p:nvPr>
            <p:ph sz="half" idx="1"/>
          </p:nvPr>
        </p:nvSpPr>
        <p:spPr>
          <a:xfrm>
            <a:off x="721014" y="1198485"/>
            <a:ext cx="6998277" cy="4268865"/>
          </a:xfrm>
        </p:spPr>
        <p:txBody>
          <a:bodyPr>
            <a:noAutofit/>
          </a:bodyPr>
          <a:lstStyle/>
          <a:p>
            <a:pPr marL="0" indent="0">
              <a:lnSpc>
                <a:spcPct val="112000"/>
              </a:lnSpc>
              <a:spcBef>
                <a:spcPts val="0"/>
              </a:spcBef>
              <a:buNone/>
            </a:pPr>
            <a:r>
              <a:rPr lang="en-US" sz="2200" b="1" dirty="0">
                <a:solidFill>
                  <a:schemeClr val="tx1">
                    <a:lumMod val="75000"/>
                    <a:lumOff val="25000"/>
                  </a:schemeClr>
                </a:solidFill>
                <a:ea typeface="Calibri" panose="020F0502020204030204" pitchFamily="34" charset="0"/>
              </a:rPr>
              <a:t>U</a:t>
            </a:r>
            <a:r>
              <a:rPr lang="en-US" sz="2200" b="1" dirty="0">
                <a:ea typeface="Calibri" panose="020F0502020204030204" pitchFamily="34" charset="0"/>
              </a:rPr>
              <a:t>p to 7 Co-location Sites with CHWs and Chronic Disease Programming</a:t>
            </a:r>
          </a:p>
          <a:p>
            <a:pPr marL="0" indent="0">
              <a:lnSpc>
                <a:spcPct val="112000"/>
              </a:lnSpc>
              <a:spcBef>
                <a:spcPts val="0"/>
              </a:spcBef>
              <a:buNone/>
            </a:pPr>
            <a:endParaRPr lang="en-US" dirty="0"/>
          </a:p>
          <a:p>
            <a:pPr marL="0" indent="0">
              <a:buNone/>
            </a:pPr>
            <a:r>
              <a:rPr lang="en-US" sz="2000" dirty="0"/>
              <a:t>Shared technology infrastructure (e.g., telehealth equipment, scheduling systems, data-sharing tools)</a:t>
            </a:r>
          </a:p>
          <a:p>
            <a:pPr marL="0" indent="0">
              <a:buNone/>
            </a:pPr>
            <a:r>
              <a:rPr lang="en-US" sz="2000" dirty="0"/>
              <a:t>Consumer-facing tools (e.g., blood pressure monitors, glucose monitors, fitness trackers)</a:t>
            </a:r>
          </a:p>
          <a:p>
            <a:pPr marL="0" indent="0">
              <a:buNone/>
            </a:pPr>
            <a:r>
              <a:rPr lang="en-US" sz="2000" dirty="0"/>
              <a:t>Workforce costs, care for uninsured, preventive screening, patient engagement incentives, transportation vouchers</a:t>
            </a:r>
          </a:p>
          <a:p>
            <a:pPr marL="0" indent="0">
              <a:buNone/>
            </a:pPr>
            <a:r>
              <a:rPr lang="en-US" sz="2000" dirty="0"/>
              <a:t> Partnership development and coordination, stakeholder convenings, outreach materials, sustainability planning</a:t>
            </a:r>
          </a:p>
          <a:p>
            <a:endParaRPr lang="en-US" sz="2000" dirty="0"/>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p:txBody>
      </p:sp>
    </p:spTree>
    <p:extLst>
      <p:ext uri="{BB962C8B-B14F-4D97-AF65-F5344CB8AC3E}">
        <p14:creationId xmlns:p14="http://schemas.microsoft.com/office/powerpoint/2010/main" val="3009624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A1E5D-D185-552F-A1B9-328EED18B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F6DF4-F7B8-27D7-E566-7115F0C37382}"/>
              </a:ext>
            </a:extLst>
          </p:cNvPr>
          <p:cNvSpPr>
            <a:spLocks noGrp="1"/>
          </p:cNvSpPr>
          <p:nvPr>
            <p:ph type="title"/>
          </p:nvPr>
        </p:nvSpPr>
        <p:spPr>
          <a:xfrm>
            <a:off x="938463" y="1709739"/>
            <a:ext cx="7572125" cy="2155251"/>
          </a:xfrm>
        </p:spPr>
        <p:txBody>
          <a:bodyPr/>
          <a:lstStyle/>
          <a:p>
            <a:r>
              <a:rPr lang="en-US" b="1" dirty="0"/>
              <a:t>Health Information Exchange</a:t>
            </a:r>
          </a:p>
        </p:txBody>
      </p:sp>
    </p:spTree>
    <p:extLst>
      <p:ext uri="{BB962C8B-B14F-4D97-AF65-F5344CB8AC3E}">
        <p14:creationId xmlns:p14="http://schemas.microsoft.com/office/powerpoint/2010/main" val="1347954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A2068-E081-2D02-B0FB-1E4CA5836E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77E13-F226-4854-57A1-10D8F888644B}"/>
              </a:ext>
            </a:extLst>
          </p:cNvPr>
          <p:cNvSpPr>
            <a:spLocks noGrp="1"/>
          </p:cNvSpPr>
          <p:nvPr>
            <p:ph type="title"/>
          </p:nvPr>
        </p:nvSpPr>
        <p:spPr>
          <a:xfrm>
            <a:off x="938463" y="1709739"/>
            <a:ext cx="7572125" cy="2155251"/>
          </a:xfrm>
        </p:spPr>
        <p:txBody>
          <a:bodyPr/>
          <a:lstStyle/>
          <a:p>
            <a:r>
              <a:rPr lang="en-US" b="1" dirty="0"/>
              <a:t>Community Care Mobile</a:t>
            </a:r>
          </a:p>
        </p:txBody>
      </p:sp>
    </p:spTree>
    <p:extLst>
      <p:ext uri="{BB962C8B-B14F-4D97-AF65-F5344CB8AC3E}">
        <p14:creationId xmlns:p14="http://schemas.microsoft.com/office/powerpoint/2010/main" val="2521516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D314-5530-11E0-38C6-2D39EA3AF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4E6DF-2BA5-9F95-961E-C8CC3C46DB08}"/>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Community Care Mobile</a:t>
            </a:r>
          </a:p>
        </p:txBody>
      </p:sp>
      <p:sp>
        <p:nvSpPr>
          <p:cNvPr id="3" name="Content Placeholder 2">
            <a:extLst>
              <a:ext uri="{FF2B5EF4-FFF2-40B4-BE49-F238E27FC236}">
                <a16:creationId xmlns:a16="http://schemas.microsoft.com/office/drawing/2014/main" id="{E79E3B1F-9BCF-EB6A-4234-5C29D4B5CB51}"/>
              </a:ext>
            </a:extLst>
          </p:cNvPr>
          <p:cNvSpPr>
            <a:spLocks noGrp="1"/>
          </p:cNvSpPr>
          <p:nvPr>
            <p:ph sz="half" idx="1"/>
          </p:nvPr>
        </p:nvSpPr>
        <p:spPr>
          <a:xfrm>
            <a:off x="721014" y="1198485"/>
            <a:ext cx="6998277" cy="4918230"/>
          </a:xfrm>
        </p:spPr>
        <p:txBody>
          <a:bodyPr>
            <a:noAutofit/>
          </a:bodyPr>
          <a:lstStyle/>
          <a:p>
            <a:pPr marL="0" indent="0">
              <a:lnSpc>
                <a:spcPct val="112000"/>
              </a:lnSpc>
              <a:spcBef>
                <a:spcPts val="0"/>
              </a:spcBef>
              <a:buNone/>
            </a:pPr>
            <a:r>
              <a:rPr lang="en-US" sz="2200" b="1" dirty="0">
                <a:ea typeface="Calibri" panose="020F0502020204030204" pitchFamily="34" charset="0"/>
              </a:rPr>
              <a:t>EMS System Assessment</a:t>
            </a:r>
          </a:p>
          <a:p>
            <a:pPr marL="0" indent="0">
              <a:lnSpc>
                <a:spcPct val="112000"/>
              </a:lnSpc>
              <a:spcBef>
                <a:spcPts val="0"/>
              </a:spcBef>
              <a:buNone/>
            </a:pPr>
            <a:endParaRPr lang="en-US" sz="2200" b="1" dirty="0">
              <a:ea typeface="Calibri" panose="020F0502020204030204" pitchFamily="34" charset="0"/>
            </a:endParaRPr>
          </a:p>
          <a:p>
            <a:pPr marL="0" indent="0">
              <a:lnSpc>
                <a:spcPct val="112000"/>
              </a:lnSpc>
              <a:spcBef>
                <a:spcPts val="0"/>
              </a:spcBef>
              <a:buNone/>
            </a:pPr>
            <a:r>
              <a:rPr lang="en-US" sz="2200" b="1" dirty="0">
                <a:ea typeface="Calibri" panose="020F0502020204030204" pitchFamily="34" charset="0"/>
              </a:rPr>
              <a:t>Up to 7 Mobile Integrated Health Pilot Projects</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Home visits and community-based services using EMS providers and existing vehicles</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Post-discharge follow-up, acute care, preventive services, chronic disease</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r>
              <a:rPr lang="en-US" sz="2200" b="1" dirty="0">
                <a:ea typeface="Calibri" panose="020F0502020204030204" pitchFamily="34" charset="0"/>
              </a:rPr>
              <a:t>Up to 3 high-risk OB and neonatal transport project</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Telehealth capabilities in existing transport</a:t>
            </a:r>
          </a:p>
          <a:p>
            <a:pPr marL="0" indent="0">
              <a:lnSpc>
                <a:spcPct val="112000"/>
              </a:lnSpc>
              <a:spcBef>
                <a:spcPts val="0"/>
              </a:spcBef>
              <a:buNone/>
            </a:pPr>
            <a:r>
              <a:rPr lang="en-US" sz="2200" dirty="0">
                <a:solidFill>
                  <a:schemeClr val="tx1">
                    <a:lumMod val="75000"/>
                    <a:lumOff val="25000"/>
                  </a:schemeClr>
                </a:solidFill>
                <a:ea typeface="Calibri" panose="020F0502020204030204" pitchFamily="34" charset="0"/>
              </a:rPr>
              <a:t>Specialty training</a:t>
            </a:r>
          </a:p>
        </p:txBody>
      </p:sp>
    </p:spTree>
    <p:extLst>
      <p:ext uri="{BB962C8B-B14F-4D97-AF65-F5344CB8AC3E}">
        <p14:creationId xmlns:p14="http://schemas.microsoft.com/office/powerpoint/2010/main" val="3359271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B4C03-45E9-6D1D-0DAD-610CF66C593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805" t="12763" r="17568"/>
          <a:stretch/>
        </p:blipFill>
        <p:spPr>
          <a:xfrm>
            <a:off x="20" y="0"/>
            <a:ext cx="9143980" cy="6857989"/>
          </a:xfrm>
          <a:prstGeom prst="rect">
            <a:avLst/>
          </a:prstGeom>
        </p:spPr>
      </p:pic>
      <p:sp>
        <p:nvSpPr>
          <p:cNvPr id="4" name="Title 1">
            <a:extLst>
              <a:ext uri="{FF2B5EF4-FFF2-40B4-BE49-F238E27FC236}">
                <a16:creationId xmlns:a16="http://schemas.microsoft.com/office/drawing/2014/main" id="{295243F8-A13C-7681-0E47-93ECB54DA6F6}"/>
              </a:ext>
            </a:extLst>
          </p:cNvPr>
          <p:cNvSpPr txBox="1">
            <a:spLocks/>
          </p:cNvSpPr>
          <p:nvPr/>
        </p:nvSpPr>
        <p:spPr>
          <a:xfrm>
            <a:off x="630936" y="418047"/>
            <a:ext cx="7879842" cy="860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dirty="0">
                <a:solidFill>
                  <a:schemeClr val="tx1"/>
                </a:solidFill>
              </a:rPr>
              <a:t>Questions</a:t>
            </a:r>
          </a:p>
        </p:txBody>
      </p:sp>
      <p:sp>
        <p:nvSpPr>
          <p:cNvPr id="5" name="Text Placeholder 2">
            <a:extLst>
              <a:ext uri="{FF2B5EF4-FFF2-40B4-BE49-F238E27FC236}">
                <a16:creationId xmlns:a16="http://schemas.microsoft.com/office/drawing/2014/main" id="{F15DA4E1-6407-D17E-A301-A6189DE2F8A4}"/>
              </a:ext>
            </a:extLst>
          </p:cNvPr>
          <p:cNvSpPr txBox="1">
            <a:spLocks/>
          </p:cNvSpPr>
          <p:nvPr/>
        </p:nvSpPr>
        <p:spPr>
          <a:xfrm>
            <a:off x="630936" y="3039485"/>
            <a:ext cx="7879842" cy="2057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Kelsey Feller, MPH</a:t>
            </a:r>
          </a:p>
          <a:p>
            <a:pPr marL="0" indent="0">
              <a:buNone/>
            </a:pPr>
            <a:r>
              <a:rPr lang="en-US" sz="2400" b="1" dirty="0">
                <a:solidFill>
                  <a:schemeClr val="tx1"/>
                </a:solidFill>
              </a:rPr>
              <a:t>Chief Data Officer</a:t>
            </a:r>
          </a:p>
          <a:p>
            <a:pPr marL="0" indent="0">
              <a:buNone/>
            </a:pPr>
            <a:r>
              <a:rPr lang="en-US" sz="2400" b="1" dirty="0">
                <a:solidFill>
                  <a:schemeClr val="tx1"/>
                </a:solidFill>
              </a:rPr>
              <a:t>Division Administrator, Data Privacy and Strategy</a:t>
            </a:r>
          </a:p>
          <a:p>
            <a:pPr marL="0" indent="0">
              <a:buNone/>
            </a:pPr>
            <a:r>
              <a:rPr lang="en-US" sz="2400" b="1" dirty="0">
                <a:solidFill>
                  <a:schemeClr val="tx1"/>
                </a:solidFill>
              </a:rPr>
              <a:t>Kelsey.feller@hhs.iowa.gov</a:t>
            </a:r>
          </a:p>
        </p:txBody>
      </p:sp>
      <p:pic>
        <p:nvPicPr>
          <p:cNvPr id="7" name="Graphic 6">
            <a:extLst>
              <a:ext uri="{FF2B5EF4-FFF2-40B4-BE49-F238E27FC236}">
                <a16:creationId xmlns:a16="http://schemas.microsoft.com/office/drawing/2014/main" id="{BAB5A995-7DD5-1D81-9607-1CF3FBE17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2910243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498089-B18C-CA8A-CEF9-B6081DCAAD3F}"/>
              </a:ext>
            </a:extLst>
          </p:cNvPr>
          <p:cNvSpPr/>
          <p:nvPr/>
        </p:nvSpPr>
        <p:spPr>
          <a:xfrm>
            <a:off x="531341" y="977759"/>
            <a:ext cx="8359995" cy="137751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04C5FC-E720-948C-A7EF-F9D50C119FAA}"/>
              </a:ext>
            </a:extLst>
          </p:cNvPr>
          <p:cNvSpPr/>
          <p:nvPr/>
        </p:nvSpPr>
        <p:spPr>
          <a:xfrm>
            <a:off x="531341" y="2475037"/>
            <a:ext cx="8359995" cy="112747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965153-C2A4-B422-F5E0-B01AB235504B}"/>
              </a:ext>
            </a:extLst>
          </p:cNvPr>
          <p:cNvSpPr txBox="1"/>
          <p:nvPr/>
        </p:nvSpPr>
        <p:spPr>
          <a:xfrm>
            <a:off x="2902976" y="1128423"/>
            <a:ext cx="5988360" cy="954107"/>
          </a:xfrm>
          <a:prstGeom prst="rect">
            <a:avLst/>
          </a:prstGeom>
          <a:noFill/>
        </p:spPr>
        <p:txBody>
          <a:bodyPr wrap="square">
            <a:spAutoFit/>
          </a:bodyPr>
          <a:lstStyle/>
          <a:p>
            <a:r>
              <a:rPr lang="en-US" sz="1400" dirty="0"/>
              <a:t>Iowans will be able to get health care within their rural communities at the most appropriate locations for type and level of care thanks to support from newly developed partnerships, more rural primary care physicians and specialists, and upgraded equipment. </a:t>
            </a:r>
          </a:p>
        </p:txBody>
      </p:sp>
      <p:sp>
        <p:nvSpPr>
          <p:cNvPr id="11" name="Rectangle 10">
            <a:extLst>
              <a:ext uri="{FF2B5EF4-FFF2-40B4-BE49-F238E27FC236}">
                <a16:creationId xmlns:a16="http://schemas.microsoft.com/office/drawing/2014/main" id="{18C4C0BF-E760-6A3C-F8B1-5C010BEEA739}"/>
              </a:ext>
            </a:extLst>
          </p:cNvPr>
          <p:cNvSpPr/>
          <p:nvPr/>
        </p:nvSpPr>
        <p:spPr>
          <a:xfrm>
            <a:off x="531341" y="3722269"/>
            <a:ext cx="8359995" cy="12821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F94EF62-4951-C54F-73C7-385DCC827866}"/>
              </a:ext>
            </a:extLst>
          </p:cNvPr>
          <p:cNvSpPr/>
          <p:nvPr/>
        </p:nvSpPr>
        <p:spPr>
          <a:xfrm>
            <a:off x="531342" y="315524"/>
            <a:ext cx="2079512" cy="45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Goals</a:t>
            </a:r>
          </a:p>
        </p:txBody>
      </p:sp>
      <p:sp>
        <p:nvSpPr>
          <p:cNvPr id="6" name="TextBox 5">
            <a:extLst>
              <a:ext uri="{FF2B5EF4-FFF2-40B4-BE49-F238E27FC236}">
                <a16:creationId xmlns:a16="http://schemas.microsoft.com/office/drawing/2014/main" id="{F4076802-5FD1-2406-6ACB-BD2CEF5ECA60}"/>
              </a:ext>
            </a:extLst>
          </p:cNvPr>
          <p:cNvSpPr txBox="1"/>
          <p:nvPr/>
        </p:nvSpPr>
        <p:spPr>
          <a:xfrm>
            <a:off x="2902976" y="2632243"/>
            <a:ext cx="5821924" cy="738664"/>
          </a:xfrm>
          <a:prstGeom prst="rect">
            <a:avLst/>
          </a:prstGeom>
          <a:noFill/>
        </p:spPr>
        <p:txBody>
          <a:bodyPr wrap="square">
            <a:spAutoFit/>
          </a:bodyPr>
          <a:lstStyle/>
          <a:p>
            <a:r>
              <a:rPr lang="en-US" sz="1400" dirty="0"/>
              <a:t>Iowans living in rural areas will have improved health outcomes with similar rates of morbidity and premature mortality to those living in Iowa’s more populous areas. </a:t>
            </a:r>
          </a:p>
        </p:txBody>
      </p:sp>
      <p:sp>
        <p:nvSpPr>
          <p:cNvPr id="8" name="TextBox 7">
            <a:extLst>
              <a:ext uri="{FF2B5EF4-FFF2-40B4-BE49-F238E27FC236}">
                <a16:creationId xmlns:a16="http://schemas.microsoft.com/office/drawing/2014/main" id="{D8D87BF9-824A-3CD2-70BA-F0226E28B300}"/>
              </a:ext>
            </a:extLst>
          </p:cNvPr>
          <p:cNvSpPr txBox="1"/>
          <p:nvPr/>
        </p:nvSpPr>
        <p:spPr>
          <a:xfrm>
            <a:off x="2902976" y="3916899"/>
            <a:ext cx="5452955" cy="1038041"/>
          </a:xfrm>
          <a:prstGeom prst="rect">
            <a:avLst/>
          </a:prstGeom>
          <a:noFill/>
        </p:spPr>
        <p:txBody>
          <a:bodyPr wrap="square">
            <a:spAutoFit/>
          </a:bodyPr>
          <a:lstStyle/>
          <a:p>
            <a:pPr>
              <a:lnSpc>
                <a:spcPct val="112000"/>
              </a:lnSpc>
            </a:pPr>
            <a:r>
              <a:rPr lang="en-US" sz="1400" dirty="0"/>
              <a:t>Iowa will invest in the development and utilization of innovative technology and data infrastructures to support sustainable care options close to home, seamless care partnerships, and data sharing throughout the state.</a:t>
            </a:r>
            <a:endParaRPr lang="en-US" sz="1400" dirty="0">
              <a:effectLst/>
              <a:ea typeface="Calibri" panose="020F0502020204030204" pitchFamily="34" charset="0"/>
            </a:endParaRPr>
          </a:p>
        </p:txBody>
      </p:sp>
      <p:pic>
        <p:nvPicPr>
          <p:cNvPr id="20" name="Graphic 19" descr="Medical with solid fill">
            <a:extLst>
              <a:ext uri="{FF2B5EF4-FFF2-40B4-BE49-F238E27FC236}">
                <a16:creationId xmlns:a16="http://schemas.microsoft.com/office/drawing/2014/main" id="{92EC8E60-EBD0-63C3-D54E-695AAE6B401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15833" y="2505940"/>
            <a:ext cx="992331" cy="992331"/>
          </a:xfrm>
          <a:prstGeom prst="rect">
            <a:avLst/>
          </a:prstGeom>
        </p:spPr>
      </p:pic>
      <p:pic>
        <p:nvPicPr>
          <p:cNvPr id="22" name="Graphic 21" descr="Hospital with solid fill">
            <a:extLst>
              <a:ext uri="{FF2B5EF4-FFF2-40B4-BE49-F238E27FC236}">
                <a16:creationId xmlns:a16="http://schemas.microsoft.com/office/drawing/2014/main" id="{1EB9DE18-7914-832E-F1A1-E40F6FC9DE1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5440" y="1128423"/>
            <a:ext cx="1070877" cy="1070877"/>
          </a:xfrm>
          <a:prstGeom prst="rect">
            <a:avLst/>
          </a:prstGeom>
        </p:spPr>
      </p:pic>
      <p:pic>
        <p:nvPicPr>
          <p:cNvPr id="28" name="Graphic 27" descr="Internet with solid fill">
            <a:extLst>
              <a:ext uri="{FF2B5EF4-FFF2-40B4-BE49-F238E27FC236}">
                <a16:creationId xmlns:a16="http://schemas.microsoft.com/office/drawing/2014/main" id="{5B6F0F70-5067-778F-3578-F83B054E396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65595" y="3717864"/>
            <a:ext cx="1171236" cy="1171236"/>
          </a:xfrm>
          <a:prstGeom prst="rect">
            <a:avLst/>
          </a:prstGeom>
        </p:spPr>
      </p:pic>
    </p:spTree>
    <p:extLst>
      <p:ext uri="{BB962C8B-B14F-4D97-AF65-F5344CB8AC3E}">
        <p14:creationId xmlns:p14="http://schemas.microsoft.com/office/powerpoint/2010/main" val="344044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C567D43-260C-ED61-6EB6-C0056CFD7700}"/>
              </a:ext>
            </a:extLst>
          </p:cNvPr>
          <p:cNvGraphicFramePr>
            <a:graphicFrameLocks noGrp="1"/>
          </p:cNvGraphicFramePr>
          <p:nvPr>
            <p:extLst>
              <p:ext uri="{D42A27DB-BD31-4B8C-83A1-F6EECF244321}">
                <p14:modId xmlns:p14="http://schemas.microsoft.com/office/powerpoint/2010/main" val="3178955148"/>
              </p:ext>
            </p:extLst>
          </p:nvPr>
        </p:nvGraphicFramePr>
        <p:xfrm>
          <a:off x="469197" y="1000214"/>
          <a:ext cx="8061426" cy="4094091"/>
        </p:xfrm>
        <a:graphic>
          <a:graphicData uri="http://schemas.openxmlformats.org/drawingml/2006/table">
            <a:tbl>
              <a:tblPr firstRow="1" bandRow="1">
                <a:tableStyleId>{912C8C85-51F0-491E-9774-3900AFEF0FD7}</a:tableStyleId>
              </a:tblPr>
              <a:tblGrid>
                <a:gridCol w="8061426">
                  <a:extLst>
                    <a:ext uri="{9D8B030D-6E8A-4147-A177-3AD203B41FA5}">
                      <a16:colId xmlns:a16="http://schemas.microsoft.com/office/drawing/2014/main" val="855385005"/>
                    </a:ext>
                  </a:extLst>
                </a:gridCol>
              </a:tblGrid>
              <a:tr h="498493">
                <a:tc>
                  <a:txBody>
                    <a:bodyPr/>
                    <a:lstStyle/>
                    <a:p>
                      <a:pPr algn="ctr">
                        <a:lnSpc>
                          <a:spcPct val="107000"/>
                        </a:lnSpc>
                      </a:pPr>
                      <a:r>
                        <a:rPr lang="en-US" sz="2000" kern="100" dirty="0">
                          <a:effectLst/>
                          <a:latin typeface="+mj-lt"/>
                          <a:cs typeface="Times New Roman" panose="02020603050405020304" pitchFamily="18" charset="0"/>
                        </a:rPr>
                        <a:t>Performance Objectives</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9961296"/>
                  </a:ext>
                </a:extLst>
              </a:tr>
              <a:tr h="717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Significant reduction in ED hospital visits for ambulatory care sensitive conditions (ACSCs) in rural areas. 	</a:t>
                      </a:r>
                    </a:p>
                  </a:txBody>
                  <a:tcPr anchor="ct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2003567481"/>
                  </a:ext>
                </a:extLst>
              </a:tr>
              <a:tr h="717845">
                <a:tc>
                  <a:txBody>
                    <a:bodyPr/>
                    <a:lstStyle/>
                    <a:p>
                      <a:r>
                        <a:rPr lang="en-US" sz="2000" dirty="0"/>
                        <a:t>Increase in the number of rural residents receiving care locally through new or expanded service lines. </a:t>
                      </a:r>
                    </a:p>
                  </a:txBody>
                  <a:tcPr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183940856"/>
                  </a:ext>
                </a:extLst>
              </a:tr>
              <a:tr h="717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Increase provider to population ratios in rural Iowa. </a:t>
                      </a:r>
                    </a:p>
                  </a:txBody>
                  <a:tcPr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2044712735"/>
                  </a:ext>
                </a:extLst>
              </a:tr>
              <a:tr h="717845">
                <a:tc>
                  <a:txBody>
                    <a:bodyPr/>
                    <a:lstStyle/>
                    <a:p>
                      <a:pPr marL="0" marR="0">
                        <a:lnSpc>
                          <a:spcPct val="107000"/>
                        </a:lnSpc>
                        <a:spcBef>
                          <a:spcPts val="0"/>
                        </a:spcBef>
                        <a:spcAft>
                          <a:spcPts val="0"/>
                        </a:spcAft>
                      </a:pPr>
                      <a:r>
                        <a:rPr lang="en-US" sz="2000" dirty="0"/>
                        <a:t>Increase in the number of telehealth consultations delivered to rural residents. </a:t>
                      </a:r>
                      <a:endParaRPr lang="en-US" sz="2000" kern="100" dirty="0">
                        <a:effectLst/>
                        <a:latin typeface="+mj-lt"/>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682311842"/>
                  </a:ext>
                </a:extLst>
              </a:tr>
              <a:tr h="717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Increase in the number of rural providers or facilities participating in HIE with active data exchange. 	</a:t>
                      </a:r>
                    </a:p>
                  </a:txBody>
                  <a:tcPr anchor="ct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98186337"/>
                  </a:ext>
                </a:extLst>
              </a:tr>
            </a:tbl>
          </a:graphicData>
        </a:graphic>
      </p:graphicFrame>
    </p:spTree>
    <p:extLst>
      <p:ext uri="{BB962C8B-B14F-4D97-AF65-F5344CB8AC3E}">
        <p14:creationId xmlns:p14="http://schemas.microsoft.com/office/powerpoint/2010/main" val="340058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628650" y="365126"/>
            <a:ext cx="7886700" cy="1325563"/>
          </a:xfrm>
        </p:spPr>
        <p:txBody>
          <a:bodyPr anchor="ctr">
            <a:normAutofit/>
          </a:bodyPr>
          <a:lstStyle/>
          <a:p>
            <a:r>
              <a:rPr lang="en-US"/>
              <a:t>Strategic Goals Alignment</a:t>
            </a:r>
          </a:p>
        </p:txBody>
      </p:sp>
      <p:sp>
        <p:nvSpPr>
          <p:cNvPr id="6" name="Content Placeholder 5">
            <a:extLst>
              <a:ext uri="{FF2B5EF4-FFF2-40B4-BE49-F238E27FC236}">
                <a16:creationId xmlns:a16="http://schemas.microsoft.com/office/drawing/2014/main" id="{6EF053A6-BC92-CB74-A23E-85DCFF3AD3A3}"/>
              </a:ext>
            </a:extLst>
          </p:cNvPr>
          <p:cNvSpPr>
            <a:spLocks noGrp="1"/>
          </p:cNvSpPr>
          <p:nvPr>
            <p:ph sz="half" idx="1"/>
          </p:nvPr>
        </p:nvSpPr>
        <p:spPr>
          <a:xfrm>
            <a:off x="628650" y="1825625"/>
            <a:ext cx="3886200" cy="4351338"/>
          </a:xfrm>
        </p:spPr>
        <p:txBody>
          <a:bodyPr>
            <a:normAutofit/>
          </a:bodyPr>
          <a:lstStyle/>
          <a:p>
            <a:r>
              <a:rPr lang="en-US" sz="1800"/>
              <a:t>Make Rural America Healthy Again – develop new and support existing access points for care</a:t>
            </a:r>
          </a:p>
          <a:p>
            <a:r>
              <a:rPr lang="en-US" sz="1800"/>
              <a:t>Sustainable Access – Allow rural health providers to be long-term access points</a:t>
            </a:r>
          </a:p>
          <a:p>
            <a:r>
              <a:rPr lang="en-US" sz="1800"/>
              <a:t>Workforce Development – Recruitment and retention, support practicing at top of license </a:t>
            </a:r>
          </a:p>
          <a:p>
            <a:r>
              <a:rPr lang="en-US" sz="1800"/>
              <a:t>Innovative Care – Innovative models of care</a:t>
            </a:r>
          </a:p>
          <a:p>
            <a:r>
              <a:rPr lang="en-US" sz="1800"/>
              <a:t>Tech Innovation – foster innovative technologies</a:t>
            </a:r>
          </a:p>
        </p:txBody>
      </p:sp>
      <p:pic>
        <p:nvPicPr>
          <p:cNvPr id="22" name="Picture 21" descr="Hay bale in field">
            <a:extLst>
              <a:ext uri="{FF2B5EF4-FFF2-40B4-BE49-F238E27FC236}">
                <a16:creationId xmlns:a16="http://schemas.microsoft.com/office/drawing/2014/main" id="{95B42AA4-13F2-84CD-7B2D-6632A9067DFD}"/>
              </a:ext>
            </a:extLst>
          </p:cNvPr>
          <p:cNvPicPr>
            <a:picLocks noChangeAspect="1"/>
          </p:cNvPicPr>
          <p:nvPr/>
        </p:nvPicPr>
        <p:blipFill>
          <a:blip r:embed="rId2">
            <a:extLst>
              <a:ext uri="{28A0092B-C50C-407E-A947-70E740481C1C}">
                <a14:useLocalDpi xmlns:a14="http://schemas.microsoft.com/office/drawing/2010/main" val="0"/>
              </a:ext>
            </a:extLst>
          </a:blip>
          <a:srcRect t="12243" r="2" b="13299"/>
          <a:stretch>
            <a:fillRect/>
          </a:stretch>
        </p:blipFill>
        <p:spPr>
          <a:xfrm>
            <a:off x="4629150" y="1825625"/>
            <a:ext cx="3886200" cy="4351338"/>
          </a:xfrm>
          <a:prstGeom prst="rect">
            <a:avLst/>
          </a:prstGeom>
          <a:noFill/>
        </p:spPr>
      </p:pic>
    </p:spTree>
    <p:extLst>
      <p:ext uri="{BB962C8B-B14F-4D97-AF65-F5344CB8AC3E}">
        <p14:creationId xmlns:p14="http://schemas.microsoft.com/office/powerpoint/2010/main" val="281305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A9401-4062-AE95-B830-A79CBE6F5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1808D-CB2B-C2FB-CC99-89EF501B528C}"/>
              </a:ext>
            </a:extLst>
          </p:cNvPr>
          <p:cNvSpPr>
            <a:spLocks noGrp="1"/>
          </p:cNvSpPr>
          <p:nvPr>
            <p:ph type="title"/>
          </p:nvPr>
        </p:nvSpPr>
        <p:spPr>
          <a:xfrm>
            <a:off x="628650" y="365126"/>
            <a:ext cx="7886700" cy="1325563"/>
          </a:xfrm>
        </p:spPr>
        <p:txBody>
          <a:bodyPr anchor="ctr">
            <a:normAutofit/>
          </a:bodyPr>
          <a:lstStyle/>
          <a:p>
            <a:r>
              <a:rPr lang="en-US" dirty="0"/>
              <a:t>Initiative Based Factors</a:t>
            </a:r>
          </a:p>
        </p:txBody>
      </p:sp>
      <p:sp>
        <p:nvSpPr>
          <p:cNvPr id="6" name="Content Placeholder 5">
            <a:extLst>
              <a:ext uri="{FF2B5EF4-FFF2-40B4-BE49-F238E27FC236}">
                <a16:creationId xmlns:a16="http://schemas.microsoft.com/office/drawing/2014/main" id="{5E54D610-75F4-BFD5-DB07-0CDB0372DA68}"/>
              </a:ext>
            </a:extLst>
          </p:cNvPr>
          <p:cNvSpPr>
            <a:spLocks noGrp="1"/>
          </p:cNvSpPr>
          <p:nvPr>
            <p:ph sz="half" idx="1"/>
          </p:nvPr>
        </p:nvSpPr>
        <p:spPr>
          <a:xfrm>
            <a:off x="628650" y="1825625"/>
            <a:ext cx="3886200" cy="4351338"/>
          </a:xfrm>
        </p:spPr>
        <p:txBody>
          <a:bodyPr>
            <a:normAutofit/>
          </a:bodyPr>
          <a:lstStyle/>
          <a:p>
            <a:pPr marL="285750" indent="-285750">
              <a:buFont typeface="Arial" panose="020B0604020202020204" pitchFamily="34" charset="0"/>
              <a:buChar char="•"/>
            </a:pPr>
            <a:r>
              <a:rPr lang="en-US" sz="1800" dirty="0"/>
              <a:t>Population Health Clinical Infrastructure</a:t>
            </a:r>
          </a:p>
          <a:p>
            <a:pPr marL="285750" indent="-285750">
              <a:buFont typeface="Arial" panose="020B0604020202020204" pitchFamily="34" charset="0"/>
              <a:buChar char="•"/>
            </a:pPr>
            <a:r>
              <a:rPr lang="en-US" sz="1800" dirty="0"/>
              <a:t>Health and lifestyle</a:t>
            </a:r>
          </a:p>
          <a:p>
            <a:pPr marL="285750" indent="-285750">
              <a:buFont typeface="Arial" panose="020B0604020202020204" pitchFamily="34" charset="0"/>
              <a:buChar char="•"/>
            </a:pPr>
            <a:r>
              <a:rPr lang="en-US" sz="1800" dirty="0"/>
              <a:t>Rural Provider Strategic Partnerships</a:t>
            </a:r>
          </a:p>
          <a:p>
            <a:pPr marL="285750" indent="-285750">
              <a:buFont typeface="Arial" panose="020B0604020202020204" pitchFamily="34" charset="0"/>
              <a:buChar char="•"/>
            </a:pPr>
            <a:r>
              <a:rPr lang="en-US" sz="1800" dirty="0"/>
              <a:t>EMS</a:t>
            </a:r>
          </a:p>
          <a:p>
            <a:pPr marL="285750" indent="-285750">
              <a:buFont typeface="Arial" panose="020B0604020202020204" pitchFamily="34" charset="0"/>
              <a:buChar char="•"/>
            </a:pPr>
            <a:r>
              <a:rPr lang="en-US" sz="1800" dirty="0"/>
              <a:t>Talent Recruitment</a:t>
            </a:r>
          </a:p>
          <a:p>
            <a:pPr marL="285750" indent="-285750">
              <a:buFont typeface="Arial" panose="020B0604020202020204" pitchFamily="34" charset="0"/>
              <a:buChar char="•"/>
            </a:pPr>
            <a:r>
              <a:rPr lang="en-US" sz="1800" dirty="0"/>
              <a:t>Individuals Dually Eligible for Medicare and Medicaid</a:t>
            </a:r>
          </a:p>
          <a:p>
            <a:pPr marL="285750" indent="-285750">
              <a:buFont typeface="Arial" panose="020B0604020202020204" pitchFamily="34" charset="0"/>
              <a:buChar char="•"/>
            </a:pPr>
            <a:r>
              <a:rPr lang="en-US" sz="1800" dirty="0"/>
              <a:t>Remote Care Services</a:t>
            </a:r>
          </a:p>
          <a:p>
            <a:pPr marL="285750" indent="-285750">
              <a:buFont typeface="Arial" panose="020B0604020202020204" pitchFamily="34" charset="0"/>
              <a:buChar char="•"/>
            </a:pPr>
            <a:r>
              <a:rPr lang="en-US" sz="1800" dirty="0"/>
              <a:t>Data Infrastructure</a:t>
            </a:r>
          </a:p>
          <a:p>
            <a:pPr marL="285750" indent="-285750">
              <a:buFont typeface="Arial" panose="020B0604020202020204" pitchFamily="34" charset="0"/>
              <a:buChar char="•"/>
            </a:pPr>
            <a:r>
              <a:rPr lang="en-US" sz="1800" dirty="0"/>
              <a:t>Consumer Facing Technology</a:t>
            </a:r>
          </a:p>
        </p:txBody>
      </p:sp>
      <p:pic>
        <p:nvPicPr>
          <p:cNvPr id="22" name="Picture 21" descr="Wind turbines against blue sky">
            <a:extLst>
              <a:ext uri="{FF2B5EF4-FFF2-40B4-BE49-F238E27FC236}">
                <a16:creationId xmlns:a16="http://schemas.microsoft.com/office/drawing/2014/main" id="{47BD4436-4850-209E-87E1-CB2F46BBCE50}"/>
              </a:ext>
            </a:extLst>
          </p:cNvPr>
          <p:cNvPicPr>
            <a:picLocks noChangeAspect="1"/>
          </p:cNvPicPr>
          <p:nvPr/>
        </p:nvPicPr>
        <p:blipFill>
          <a:blip r:embed="rId2">
            <a:extLst>
              <a:ext uri="{28A0092B-C50C-407E-A947-70E740481C1C}">
                <a14:useLocalDpi xmlns:a14="http://schemas.microsoft.com/office/drawing/2010/main" val="0"/>
              </a:ext>
            </a:extLst>
          </a:blip>
          <a:srcRect l="19670" r="19670"/>
          <a:stretch/>
        </p:blipFill>
        <p:spPr>
          <a:xfrm>
            <a:off x="4629150" y="1825625"/>
            <a:ext cx="3886200" cy="4351338"/>
          </a:xfrm>
          <a:prstGeom prst="rect">
            <a:avLst/>
          </a:prstGeom>
          <a:noFill/>
        </p:spPr>
      </p:pic>
    </p:spTree>
    <p:extLst>
      <p:ext uri="{BB962C8B-B14F-4D97-AF65-F5344CB8AC3E}">
        <p14:creationId xmlns:p14="http://schemas.microsoft.com/office/powerpoint/2010/main" val="87313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898-07B3-554F-2267-6EECBEC33C5E}"/>
              </a:ext>
            </a:extLst>
          </p:cNvPr>
          <p:cNvSpPr>
            <a:spLocks noGrp="1"/>
          </p:cNvSpPr>
          <p:nvPr>
            <p:ph type="title"/>
          </p:nvPr>
        </p:nvSpPr>
        <p:spPr>
          <a:xfrm>
            <a:off x="938463" y="1709739"/>
            <a:ext cx="7572125" cy="2155251"/>
          </a:xfrm>
        </p:spPr>
        <p:txBody>
          <a:bodyPr/>
          <a:lstStyle/>
          <a:p>
            <a:r>
              <a:rPr lang="en-US" b="1" dirty="0"/>
              <a:t>Hometown Connections</a:t>
            </a:r>
          </a:p>
        </p:txBody>
      </p:sp>
    </p:spTree>
    <p:extLst>
      <p:ext uri="{BB962C8B-B14F-4D97-AF65-F5344CB8AC3E}">
        <p14:creationId xmlns:p14="http://schemas.microsoft.com/office/powerpoint/2010/main" val="1703860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6CFD-A31B-65B1-852F-C67A8C8EF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1A867-D8B8-E854-F5E4-D1AF83B28326}"/>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Hometown Connections</a:t>
            </a:r>
          </a:p>
        </p:txBody>
      </p:sp>
      <p:sp>
        <p:nvSpPr>
          <p:cNvPr id="3" name="Content Placeholder 2">
            <a:extLst>
              <a:ext uri="{FF2B5EF4-FFF2-40B4-BE49-F238E27FC236}">
                <a16:creationId xmlns:a16="http://schemas.microsoft.com/office/drawing/2014/main" id="{9CB51736-26B3-C8C9-882E-55B4A8341CF1}"/>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Amend existing Centers of Excellence Contracts </a:t>
            </a:r>
          </a:p>
          <a:p>
            <a:pPr marL="0" indent="0">
              <a:lnSpc>
                <a:spcPct val="112000"/>
              </a:lnSpc>
              <a:spcBef>
                <a:spcPts val="0"/>
              </a:spcBef>
              <a:buNone/>
            </a:pPr>
            <a:r>
              <a:rPr lang="en-US" sz="2200" b="1" dirty="0">
                <a:ea typeface="Calibri" panose="020F0502020204030204" pitchFamily="34" charset="0"/>
              </a:rPr>
              <a:t>Up to 10 new Centers of Excellence Contracts</a:t>
            </a:r>
          </a:p>
          <a:p>
            <a:pPr marL="0" indent="0">
              <a:lnSpc>
                <a:spcPct val="112000"/>
              </a:lnSpc>
              <a:buNone/>
            </a:pPr>
            <a:r>
              <a:rPr lang="en-US" sz="2200" dirty="0">
                <a:ea typeface="Calibri" panose="020F0502020204030204" pitchFamily="34" charset="0"/>
              </a:rPr>
              <a:t>Formalized referral agreements, community investment strategies, enhanced outreach, integration of wrap-around social services</a:t>
            </a:r>
          </a:p>
          <a:p>
            <a:pPr marL="0" indent="0">
              <a:lnSpc>
                <a:spcPct val="112000"/>
              </a:lnSpc>
              <a:buNone/>
            </a:pPr>
            <a:r>
              <a:rPr lang="en-US" sz="2200" dirty="0">
                <a:ea typeface="Calibri" panose="020F0502020204030204" pitchFamily="34" charset="0"/>
              </a:rPr>
              <a:t>Increase coordination among existing rural community providers</a:t>
            </a:r>
          </a:p>
          <a:p>
            <a:pPr marL="0" indent="0">
              <a:lnSpc>
                <a:spcPct val="112000"/>
              </a:lnSpc>
              <a:buNone/>
            </a:pPr>
            <a:r>
              <a:rPr lang="en-US" sz="2200" dirty="0">
                <a:ea typeface="Calibri" panose="020F0502020204030204" pitchFamily="34" charset="0"/>
              </a:rPr>
              <a:t>Eligible services: maternal/child health, cancer, cardiovascular health, mental/behavioral health, chronic disease prevention and management</a:t>
            </a:r>
          </a:p>
          <a:p>
            <a:pPr marL="0" indent="0">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295793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D3D78-7C3A-3378-F732-F0EF568F3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A6332-E7AF-2BE6-E8A1-1A9957BFC0A7}"/>
              </a:ext>
            </a:extLst>
          </p:cNvPr>
          <p:cNvSpPr>
            <a:spLocks noGrp="1"/>
          </p:cNvSpPr>
          <p:nvPr>
            <p:ph type="title"/>
          </p:nvPr>
        </p:nvSpPr>
        <p:spPr>
          <a:xfrm>
            <a:off x="721014" y="274131"/>
            <a:ext cx="7308561" cy="1022998"/>
          </a:xfrm>
        </p:spPr>
        <p:txBody>
          <a:bodyPr>
            <a:normAutofit/>
          </a:bodyPr>
          <a:lstStyle/>
          <a:p>
            <a:r>
              <a:rPr lang="en-US" sz="3000" dirty="0">
                <a:solidFill>
                  <a:schemeClr val="accent1"/>
                </a:solidFill>
              </a:rPr>
              <a:t>Hometown Connections</a:t>
            </a:r>
          </a:p>
        </p:txBody>
      </p:sp>
      <p:sp>
        <p:nvSpPr>
          <p:cNvPr id="3" name="Content Placeholder 2">
            <a:extLst>
              <a:ext uri="{FF2B5EF4-FFF2-40B4-BE49-F238E27FC236}">
                <a16:creationId xmlns:a16="http://schemas.microsoft.com/office/drawing/2014/main" id="{3BF1DE7B-AE58-33FD-D328-AC86633D9042}"/>
              </a:ext>
            </a:extLst>
          </p:cNvPr>
          <p:cNvSpPr>
            <a:spLocks noGrp="1"/>
          </p:cNvSpPr>
          <p:nvPr>
            <p:ph sz="half" idx="1"/>
          </p:nvPr>
        </p:nvSpPr>
        <p:spPr>
          <a:xfrm>
            <a:off x="721014" y="1509204"/>
            <a:ext cx="6998277" cy="3958146"/>
          </a:xfrm>
        </p:spPr>
        <p:txBody>
          <a:bodyPr>
            <a:noAutofit/>
          </a:bodyPr>
          <a:lstStyle/>
          <a:p>
            <a:pPr marL="0" indent="0">
              <a:lnSpc>
                <a:spcPct val="112000"/>
              </a:lnSpc>
              <a:spcBef>
                <a:spcPts val="0"/>
              </a:spcBef>
              <a:buNone/>
            </a:pPr>
            <a:r>
              <a:rPr lang="en-US" sz="2200" b="1" dirty="0">
                <a:ea typeface="Calibri" panose="020F0502020204030204" pitchFamily="34" charset="0"/>
              </a:rPr>
              <a:t>Health Hubs Technical Assistance Provider</a:t>
            </a:r>
            <a:endParaRPr lang="en-US" sz="2200" b="1" dirty="0">
              <a:solidFill>
                <a:schemeClr val="tx1">
                  <a:lumMod val="75000"/>
                  <a:lumOff val="25000"/>
                </a:schemeClr>
              </a:solidFill>
              <a:ea typeface="Calibri" panose="020F0502020204030204" pitchFamily="34" charset="0"/>
            </a:endParaRPr>
          </a:p>
          <a:p>
            <a:pPr marL="0" indent="0">
              <a:lnSpc>
                <a:spcPct val="112000"/>
              </a:lnSpc>
              <a:buNone/>
            </a:pPr>
            <a:r>
              <a:rPr lang="en-US" sz="2200" dirty="0">
                <a:ea typeface="Calibri" panose="020F0502020204030204" pitchFamily="34" charset="0"/>
              </a:rPr>
              <a:t>Partnership building, agreement negotiation, payment model development, business planning</a:t>
            </a:r>
          </a:p>
          <a:p>
            <a:pPr marL="0" indent="0">
              <a:lnSpc>
                <a:spcPct val="112000"/>
              </a:lnSpc>
              <a:buNone/>
            </a:pPr>
            <a:r>
              <a:rPr lang="en-US" sz="2200" dirty="0">
                <a:ea typeface="Calibri" panose="020F0502020204030204" pitchFamily="34" charset="0"/>
              </a:rPr>
              <a:t>Assessing needs, personalized technical assistance to providers, drafting legal agreements, stakeholder engagement</a:t>
            </a:r>
          </a:p>
          <a:p>
            <a:pPr marL="0" indent="0">
              <a:lnSpc>
                <a:spcPct val="112000"/>
              </a:lnSpc>
              <a:buNone/>
            </a:pPr>
            <a:r>
              <a:rPr lang="en-US" sz="2200" dirty="0">
                <a:ea typeface="Calibri" panose="020F0502020204030204" pitchFamily="34" charset="0"/>
              </a:rPr>
              <a:t>Help rural facilities navigate grant application process</a:t>
            </a:r>
          </a:p>
          <a:p>
            <a:pPr marL="0" indent="0">
              <a:lnSpc>
                <a:spcPct val="112000"/>
              </a:lnSpc>
              <a:spcBef>
                <a:spcPts val="0"/>
              </a:spcBef>
              <a:buNone/>
            </a:pPr>
            <a:endParaRPr lang="en-US" sz="2200" b="1" dirty="0">
              <a:solidFill>
                <a:schemeClr val="tx1">
                  <a:lumMod val="75000"/>
                  <a:lumOff val="25000"/>
                </a:schemeClr>
              </a:solidFill>
              <a:ea typeface="Calibri" panose="020F0502020204030204" pitchFamily="34" charset="0"/>
            </a:endParaRPr>
          </a:p>
          <a:p>
            <a:pPr marL="0" indent="0">
              <a:lnSpc>
                <a:spcPct val="112000"/>
              </a:lnSpc>
              <a:spcBef>
                <a:spcPts val="0"/>
              </a:spcBef>
              <a:buNone/>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208732268"/>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size template" id="{69374300-B952-416C-A016-7CD8447914C6}" vid="{FF7CA2A8-5BC6-4818-BBBD-0CA9698BA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93A8E194A93C4C9E968F2D23A7F823" ma:contentTypeVersion="18" ma:contentTypeDescription="Create a new document." ma:contentTypeScope="" ma:versionID="bbde34bfc56c029e4eb89021f3005e1c">
  <xsd:schema xmlns:xsd="http://www.w3.org/2001/XMLSchema" xmlns:xs="http://www.w3.org/2001/XMLSchema" xmlns:p="http://schemas.microsoft.com/office/2006/metadata/properties" xmlns:ns2="e6b50dff-bb96-4d59-b011-fd58df01784d" xmlns:ns3="57d2fdbe-1a7f-4ef5-a866-56ddc90776c5" targetNamespace="http://schemas.microsoft.com/office/2006/metadata/properties" ma:root="true" ma:fieldsID="0d09db263a087c8cb77573164a3105e7" ns2:_="" ns3:_="">
    <xsd:import namespace="e6b50dff-bb96-4d59-b011-fd58df01784d"/>
    <xsd:import namespace="57d2fdbe-1a7f-4ef5-a866-56ddc90776c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element ref="ns2:ContractNumber" minOccurs="0"/>
                <xsd:element ref="ns2:Purpose" minOccurs="0"/>
                <xsd:element ref="ns2:MediaLengthInSeconds" minOccurs="0"/>
                <xsd:element ref="ns2:Status" minOccurs="0"/>
                <xsd:element ref="ns2:AssignedStaf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b50dff-bb96-4d59-b011-fd58df0178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ContractNumber" ma:index="21" nillable="true" ma:displayName="Contract Number" ma:format="Dropdown" ma:internalName="ContractNumber" ma:percentage="FALSE">
      <xsd:simpleType>
        <xsd:restriction base="dms:Number"/>
      </xsd:simpleType>
    </xsd:element>
    <xsd:element name="Purpose" ma:index="22" nillable="true" ma:displayName="Purpose" ma:format="Dropdown" ma:indexed="true" ma:internalName="Purpose">
      <xsd:simpleType>
        <xsd:restriction base="dms:Choice">
          <xsd:enumeration value="Contracts"/>
          <xsd:enumeration value="Internal/External DSAs"/>
          <xsd:enumeration value="Choice 3"/>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Status" ma:index="24" nillable="true" ma:displayName="Status" ma:format="Dropdown" ma:internalName="Status">
      <xsd:simpleType>
        <xsd:restriction base="dms:Choice">
          <xsd:enumeration value="In Progress"/>
          <xsd:enumeration value="Complete"/>
          <xsd:enumeration value="On Hold"/>
        </xsd:restriction>
      </xsd:simpleType>
    </xsd:element>
    <xsd:element name="AssignedStaff" ma:index="25" nillable="true" ma:displayName="Assigned Staff" ma:format="Dropdown" ma:list="UserInfo" ma:SharePointGroup="0" ma:internalName="AssignedSta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7d2fdbe-1a7f-4ef5-a866-56ddc90776c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9075d15-3f1c-4150-8227-c0df9c267858}" ma:internalName="TaxCatchAll" ma:showField="CatchAllData" ma:web="57d2fdbe-1a7f-4ef5-a866-56ddc90776c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b50dff-bb96-4d59-b011-fd58df01784d">
      <Terms xmlns="http://schemas.microsoft.com/office/infopath/2007/PartnerControls"/>
    </lcf76f155ced4ddcb4097134ff3c332f>
    <TaxCatchAll xmlns="57d2fdbe-1a7f-4ef5-a866-56ddc90776c5" xsi:nil="true"/>
    <Status xmlns="e6b50dff-bb96-4d59-b011-fd58df01784d" xsi:nil="true"/>
    <ContractNumber xmlns="e6b50dff-bb96-4d59-b011-fd58df01784d" xsi:nil="true"/>
    <Purpose xmlns="e6b50dff-bb96-4d59-b011-fd58df01784d" xsi:nil="true"/>
    <AssignedStaff xmlns="e6b50dff-bb96-4d59-b011-fd58df01784d">
      <UserInfo>
        <DisplayName/>
        <AccountId xsi:nil="true"/>
        <AccountType/>
      </UserInfo>
    </AssignedStaf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48B938-918E-459D-8392-DB162105DD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b50dff-bb96-4d59-b011-fd58df01784d"/>
    <ds:schemaRef ds:uri="57d2fdbe-1a7f-4ef5-a866-56ddc90776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F9F90B-5B4C-4807-B0B3-87AE853B8D1F}">
  <ds:schemaRefs>
    <ds:schemaRef ds:uri="http://schemas.microsoft.com/office/2006/documentManagement/types"/>
    <ds:schemaRef ds:uri="http://schemas.microsoft.com/office/2006/metadata/properties"/>
    <ds:schemaRef ds:uri="http://purl.org/dc/elements/1.1/"/>
    <ds:schemaRef ds:uri="57d2fdbe-1a7f-4ef5-a866-56ddc90776c5"/>
    <ds:schemaRef ds:uri="e6b50dff-bb96-4d59-b011-fd58df01784d"/>
    <ds:schemaRef ds:uri="http://purl.org/dc/dcmitype/"/>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2C6F54E8-FEA5-4757-AF71-611055E37A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Standard size template (1)</Template>
  <TotalTime>641</TotalTime>
  <Words>999</Words>
  <Application>Microsoft Office PowerPoint</Application>
  <PresentationFormat>On-screen Show (4:3)</PresentationFormat>
  <Paragraphs>144</Paragraphs>
  <Slides>25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Meiryo</vt:lpstr>
      <vt:lpstr>Aptos</vt:lpstr>
      <vt:lpstr>Arial</vt:lpstr>
      <vt:lpstr>Calibri</vt:lpstr>
      <vt:lpstr>Wingdings</vt:lpstr>
      <vt:lpstr>Wingdings 3</vt:lpstr>
      <vt:lpstr>Work Sans</vt:lpstr>
      <vt:lpstr>Office Theme</vt:lpstr>
      <vt:lpstr>Healthy Hometowns  Iowa’s Rural Heath Transformation Program</vt:lpstr>
      <vt:lpstr>PowerPoint Presentation</vt:lpstr>
      <vt:lpstr>PowerPoint Presentation</vt:lpstr>
      <vt:lpstr>PowerPoint Presentation</vt:lpstr>
      <vt:lpstr>Strategic Goals Alignment</vt:lpstr>
      <vt:lpstr>Initiative Based Factors</vt:lpstr>
      <vt:lpstr>Hometown Connections</vt:lpstr>
      <vt:lpstr>Hometown Connections</vt:lpstr>
      <vt:lpstr>Hometown Connections</vt:lpstr>
      <vt:lpstr>Hometown Connections</vt:lpstr>
      <vt:lpstr>Hometown Connections</vt:lpstr>
      <vt:lpstr>Hometown Connections</vt:lpstr>
      <vt:lpstr>Hometown Connections</vt:lpstr>
      <vt:lpstr>Combat Cancer:  Prevent and Treat</vt:lpstr>
      <vt:lpstr>Combat Cancer: Prevent and Treat</vt:lpstr>
      <vt:lpstr>Combat Cancer: Prevent and Treat</vt:lpstr>
      <vt:lpstr>Combat Cancer: Prevent and Treat</vt:lpstr>
      <vt:lpstr>Combat Cancer: Prevent and Treat</vt:lpstr>
      <vt:lpstr>Communities of Care</vt:lpstr>
      <vt:lpstr>Communities of Care</vt:lpstr>
      <vt:lpstr>Communities of Care</vt:lpstr>
      <vt:lpstr>Health Information Exchange</vt:lpstr>
      <vt:lpstr>Community Care Mobile</vt:lpstr>
      <vt:lpstr>Community Care Mobile</vt:lpstr>
      <vt:lpstr>PowerPoint Presentation</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Feller, Kelsey [HHS]</dc:creator>
  <cp:lastModifiedBy>Feller, Kelsey [HHS]</cp:lastModifiedBy>
  <cp:revision>1</cp:revision>
  <dcterms:created xsi:type="dcterms:W3CDTF">2025-11-07T03:35:18Z</dcterms:created>
  <dcterms:modified xsi:type="dcterms:W3CDTF">2025-11-12T12:52:45Z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0x0101008193A8E194A93C4C9E968F2D23A7F823</vt:lpwstr>
  </property>
  <property fmtid="{D5CDD505-2E9C-101B-9397-08002B2CF9AE}" pid="3" name="MediaServiceImageTags">
    <vt:lpwstr/>
  </property>
</Properties>
</file>