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2" r:id="rId3"/>
    <p:sldId id="261" r:id="rId4"/>
    <p:sldId id="394" r:id="rId5"/>
    <p:sldId id="387" r:id="rId6"/>
    <p:sldId id="32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ED58E-0921-4D15-93B5-CF707D4F723D}"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DFEEBCEB-1EB7-4289-9BA7-E43A1434EAA9}">
      <dgm:prSet/>
      <dgm:spPr/>
      <dgm:t>
        <a:bodyPr/>
        <a:lstStyle/>
        <a:p>
          <a:r>
            <a:rPr lang="en-US"/>
            <a:t>Roles and Responsibilities</a:t>
          </a:r>
        </a:p>
      </dgm:t>
    </dgm:pt>
    <dgm:pt modelId="{C5D2732E-BA46-42DA-8BC5-157C85CD15ED}" type="parTrans" cxnId="{AD698D49-ADC1-4926-82AB-2BD4A814B5A9}">
      <dgm:prSet/>
      <dgm:spPr/>
      <dgm:t>
        <a:bodyPr/>
        <a:lstStyle/>
        <a:p>
          <a:endParaRPr lang="en-US"/>
        </a:p>
      </dgm:t>
    </dgm:pt>
    <dgm:pt modelId="{BC66907D-A930-4D5C-9BFE-C022F9FDE284}" type="sibTrans" cxnId="{AD698D49-ADC1-4926-82AB-2BD4A814B5A9}">
      <dgm:prSet/>
      <dgm:spPr/>
      <dgm:t>
        <a:bodyPr/>
        <a:lstStyle/>
        <a:p>
          <a:endParaRPr lang="en-US" dirty="0"/>
        </a:p>
      </dgm:t>
    </dgm:pt>
    <dgm:pt modelId="{FF4CFBCF-D67C-45B3-BE70-C0E6C858E41F}">
      <dgm:prSet/>
      <dgm:spPr/>
      <dgm:t>
        <a:bodyPr/>
        <a:lstStyle/>
        <a:p>
          <a:r>
            <a:rPr lang="en-US"/>
            <a:t>Overview of what recruitment looks like</a:t>
          </a:r>
        </a:p>
      </dgm:t>
    </dgm:pt>
    <dgm:pt modelId="{C5C3CC2C-822F-45A3-A998-47B4C565458B}" type="parTrans" cxnId="{17E77523-D129-4128-8717-A98AD27C19FB}">
      <dgm:prSet/>
      <dgm:spPr/>
      <dgm:t>
        <a:bodyPr/>
        <a:lstStyle/>
        <a:p>
          <a:endParaRPr lang="en-US"/>
        </a:p>
      </dgm:t>
    </dgm:pt>
    <dgm:pt modelId="{9ABD69D0-C073-4AA7-AA4A-6D778A608636}" type="sibTrans" cxnId="{17E77523-D129-4128-8717-A98AD27C19FB}">
      <dgm:prSet/>
      <dgm:spPr/>
      <dgm:t>
        <a:bodyPr/>
        <a:lstStyle/>
        <a:p>
          <a:endParaRPr lang="en-US"/>
        </a:p>
      </dgm:t>
    </dgm:pt>
    <dgm:pt modelId="{65A9B7DE-0AF7-4D97-81E2-159BD6E6EC78}">
      <dgm:prSet/>
      <dgm:spPr/>
      <dgm:t>
        <a:bodyPr/>
        <a:lstStyle/>
        <a:p>
          <a:r>
            <a:rPr lang="en-US"/>
            <a:t>Retention roles and why retention is important in a MCO network</a:t>
          </a:r>
        </a:p>
      </dgm:t>
    </dgm:pt>
    <dgm:pt modelId="{27B02630-4664-410F-83CA-23F92B9D1183}" type="parTrans" cxnId="{AF26FD1D-0D15-4A91-9707-E35931E4CB9E}">
      <dgm:prSet/>
      <dgm:spPr/>
      <dgm:t>
        <a:bodyPr/>
        <a:lstStyle/>
        <a:p>
          <a:endParaRPr lang="en-US"/>
        </a:p>
      </dgm:t>
    </dgm:pt>
    <dgm:pt modelId="{89B98FA9-07C5-4FD3-A748-8D167AB67739}" type="sibTrans" cxnId="{AF26FD1D-0D15-4A91-9707-E35931E4CB9E}">
      <dgm:prSet/>
      <dgm:spPr/>
      <dgm:t>
        <a:bodyPr/>
        <a:lstStyle/>
        <a:p>
          <a:endParaRPr lang="en-US"/>
        </a:p>
      </dgm:t>
    </dgm:pt>
    <dgm:pt modelId="{DBBEC4B4-2948-41D7-96F1-F62D8FA49218}" type="pres">
      <dgm:prSet presAssocID="{4C8ED58E-0921-4D15-93B5-CF707D4F723D}" presName="outerComposite" presStyleCnt="0">
        <dgm:presLayoutVars>
          <dgm:chMax val="5"/>
          <dgm:dir/>
          <dgm:resizeHandles val="exact"/>
        </dgm:presLayoutVars>
      </dgm:prSet>
      <dgm:spPr/>
    </dgm:pt>
    <dgm:pt modelId="{ED491D98-A0BE-46CE-A22E-CEE95859B4DF}" type="pres">
      <dgm:prSet presAssocID="{4C8ED58E-0921-4D15-93B5-CF707D4F723D}" presName="dummyMaxCanvas" presStyleCnt="0">
        <dgm:presLayoutVars/>
      </dgm:prSet>
      <dgm:spPr/>
    </dgm:pt>
    <dgm:pt modelId="{63E3024E-B47B-4BE7-9693-17BCBCDEB67E}" type="pres">
      <dgm:prSet presAssocID="{4C8ED58E-0921-4D15-93B5-CF707D4F723D}" presName="ThreeNodes_1" presStyleLbl="node1" presStyleIdx="0" presStyleCnt="3">
        <dgm:presLayoutVars>
          <dgm:bulletEnabled val="1"/>
        </dgm:presLayoutVars>
      </dgm:prSet>
      <dgm:spPr/>
    </dgm:pt>
    <dgm:pt modelId="{208C2DFF-433D-474C-BFF6-F37BF4E23EE9}" type="pres">
      <dgm:prSet presAssocID="{4C8ED58E-0921-4D15-93B5-CF707D4F723D}" presName="ThreeNodes_2" presStyleLbl="node1" presStyleIdx="1" presStyleCnt="3">
        <dgm:presLayoutVars>
          <dgm:bulletEnabled val="1"/>
        </dgm:presLayoutVars>
      </dgm:prSet>
      <dgm:spPr/>
    </dgm:pt>
    <dgm:pt modelId="{F30DA342-D957-4D7C-B0E2-B1FE6603E54A}" type="pres">
      <dgm:prSet presAssocID="{4C8ED58E-0921-4D15-93B5-CF707D4F723D}" presName="ThreeNodes_3" presStyleLbl="node1" presStyleIdx="2" presStyleCnt="3">
        <dgm:presLayoutVars>
          <dgm:bulletEnabled val="1"/>
        </dgm:presLayoutVars>
      </dgm:prSet>
      <dgm:spPr/>
    </dgm:pt>
    <dgm:pt modelId="{9C137832-3BA6-41F3-8FBF-F31C36231402}" type="pres">
      <dgm:prSet presAssocID="{4C8ED58E-0921-4D15-93B5-CF707D4F723D}" presName="ThreeConn_1-2" presStyleLbl="fgAccFollowNode1" presStyleIdx="0" presStyleCnt="2">
        <dgm:presLayoutVars>
          <dgm:bulletEnabled val="1"/>
        </dgm:presLayoutVars>
      </dgm:prSet>
      <dgm:spPr/>
    </dgm:pt>
    <dgm:pt modelId="{F47FF4F3-C014-4684-BADC-6B6C6097EC1B}" type="pres">
      <dgm:prSet presAssocID="{4C8ED58E-0921-4D15-93B5-CF707D4F723D}" presName="ThreeConn_2-3" presStyleLbl="fgAccFollowNode1" presStyleIdx="1" presStyleCnt="2">
        <dgm:presLayoutVars>
          <dgm:bulletEnabled val="1"/>
        </dgm:presLayoutVars>
      </dgm:prSet>
      <dgm:spPr/>
    </dgm:pt>
    <dgm:pt modelId="{FF8787D9-1801-41AD-AFEB-094EB0D0F3FE}" type="pres">
      <dgm:prSet presAssocID="{4C8ED58E-0921-4D15-93B5-CF707D4F723D}" presName="ThreeNodes_1_text" presStyleLbl="node1" presStyleIdx="2" presStyleCnt="3">
        <dgm:presLayoutVars>
          <dgm:bulletEnabled val="1"/>
        </dgm:presLayoutVars>
      </dgm:prSet>
      <dgm:spPr/>
    </dgm:pt>
    <dgm:pt modelId="{40D0D7A6-8138-4814-9A6F-1776AC4AB644}" type="pres">
      <dgm:prSet presAssocID="{4C8ED58E-0921-4D15-93B5-CF707D4F723D}" presName="ThreeNodes_2_text" presStyleLbl="node1" presStyleIdx="2" presStyleCnt="3">
        <dgm:presLayoutVars>
          <dgm:bulletEnabled val="1"/>
        </dgm:presLayoutVars>
      </dgm:prSet>
      <dgm:spPr/>
    </dgm:pt>
    <dgm:pt modelId="{C58BB690-E614-4028-BE06-FBF04AF67770}" type="pres">
      <dgm:prSet presAssocID="{4C8ED58E-0921-4D15-93B5-CF707D4F723D}" presName="ThreeNodes_3_text" presStyleLbl="node1" presStyleIdx="2" presStyleCnt="3">
        <dgm:presLayoutVars>
          <dgm:bulletEnabled val="1"/>
        </dgm:presLayoutVars>
      </dgm:prSet>
      <dgm:spPr/>
    </dgm:pt>
  </dgm:ptLst>
  <dgm:cxnLst>
    <dgm:cxn modelId="{C3D87801-E73B-465F-8F43-55AFF07C391E}" type="presOf" srcId="{9ABD69D0-C073-4AA7-AA4A-6D778A608636}" destId="{F47FF4F3-C014-4684-BADC-6B6C6097EC1B}" srcOrd="0" destOrd="0" presId="urn:microsoft.com/office/officeart/2005/8/layout/vProcess5"/>
    <dgm:cxn modelId="{2502BF18-D346-4C0A-B7E9-0CE3E6E3DEDA}" type="presOf" srcId="{DFEEBCEB-1EB7-4289-9BA7-E43A1434EAA9}" destId="{FF8787D9-1801-41AD-AFEB-094EB0D0F3FE}" srcOrd="1" destOrd="0" presId="urn:microsoft.com/office/officeart/2005/8/layout/vProcess5"/>
    <dgm:cxn modelId="{AF26FD1D-0D15-4A91-9707-E35931E4CB9E}" srcId="{4C8ED58E-0921-4D15-93B5-CF707D4F723D}" destId="{65A9B7DE-0AF7-4D97-81E2-159BD6E6EC78}" srcOrd="2" destOrd="0" parTransId="{27B02630-4664-410F-83CA-23F92B9D1183}" sibTransId="{89B98FA9-07C5-4FD3-A748-8D167AB67739}"/>
    <dgm:cxn modelId="{17E77523-D129-4128-8717-A98AD27C19FB}" srcId="{4C8ED58E-0921-4D15-93B5-CF707D4F723D}" destId="{FF4CFBCF-D67C-45B3-BE70-C0E6C858E41F}" srcOrd="1" destOrd="0" parTransId="{C5C3CC2C-822F-45A3-A998-47B4C565458B}" sibTransId="{9ABD69D0-C073-4AA7-AA4A-6D778A608636}"/>
    <dgm:cxn modelId="{AD698D49-ADC1-4926-82AB-2BD4A814B5A9}" srcId="{4C8ED58E-0921-4D15-93B5-CF707D4F723D}" destId="{DFEEBCEB-1EB7-4289-9BA7-E43A1434EAA9}" srcOrd="0" destOrd="0" parTransId="{C5D2732E-BA46-42DA-8BC5-157C85CD15ED}" sibTransId="{BC66907D-A930-4D5C-9BFE-C022F9FDE284}"/>
    <dgm:cxn modelId="{B21DF349-CC40-4E5B-8294-CFE2504456A1}" type="presOf" srcId="{65A9B7DE-0AF7-4D97-81E2-159BD6E6EC78}" destId="{F30DA342-D957-4D7C-B0E2-B1FE6603E54A}" srcOrd="0" destOrd="0" presId="urn:microsoft.com/office/officeart/2005/8/layout/vProcess5"/>
    <dgm:cxn modelId="{B51EBC75-F7C6-4215-BB43-CFAF19156BE7}" type="presOf" srcId="{BC66907D-A930-4D5C-9BFE-C022F9FDE284}" destId="{9C137832-3BA6-41F3-8FBF-F31C36231402}" srcOrd="0" destOrd="0" presId="urn:microsoft.com/office/officeart/2005/8/layout/vProcess5"/>
    <dgm:cxn modelId="{807ABF77-F8FE-438F-8CBA-E518C6F5600C}" type="presOf" srcId="{DFEEBCEB-1EB7-4289-9BA7-E43A1434EAA9}" destId="{63E3024E-B47B-4BE7-9693-17BCBCDEB67E}" srcOrd="0" destOrd="0" presId="urn:microsoft.com/office/officeart/2005/8/layout/vProcess5"/>
    <dgm:cxn modelId="{23ABCA5A-4B73-46C1-A3E6-8453DDA73656}" type="presOf" srcId="{65A9B7DE-0AF7-4D97-81E2-159BD6E6EC78}" destId="{C58BB690-E614-4028-BE06-FBF04AF67770}" srcOrd="1" destOrd="0" presId="urn:microsoft.com/office/officeart/2005/8/layout/vProcess5"/>
    <dgm:cxn modelId="{00DAD397-0F8F-4CAE-A879-6A764994B3DE}" type="presOf" srcId="{4C8ED58E-0921-4D15-93B5-CF707D4F723D}" destId="{DBBEC4B4-2948-41D7-96F1-F62D8FA49218}" srcOrd="0" destOrd="0" presId="urn:microsoft.com/office/officeart/2005/8/layout/vProcess5"/>
    <dgm:cxn modelId="{567962C3-4D58-4348-A3C1-B4E718975FE6}" type="presOf" srcId="{FF4CFBCF-D67C-45B3-BE70-C0E6C858E41F}" destId="{208C2DFF-433D-474C-BFF6-F37BF4E23EE9}" srcOrd="0" destOrd="0" presId="urn:microsoft.com/office/officeart/2005/8/layout/vProcess5"/>
    <dgm:cxn modelId="{2E912AF1-D23B-4382-AE95-5C4B758300D9}" type="presOf" srcId="{FF4CFBCF-D67C-45B3-BE70-C0E6C858E41F}" destId="{40D0D7A6-8138-4814-9A6F-1776AC4AB644}" srcOrd="1" destOrd="0" presId="urn:microsoft.com/office/officeart/2005/8/layout/vProcess5"/>
    <dgm:cxn modelId="{0D3DDFDE-5813-46F6-8891-86DAED464DC3}" type="presParOf" srcId="{DBBEC4B4-2948-41D7-96F1-F62D8FA49218}" destId="{ED491D98-A0BE-46CE-A22E-CEE95859B4DF}" srcOrd="0" destOrd="0" presId="urn:microsoft.com/office/officeart/2005/8/layout/vProcess5"/>
    <dgm:cxn modelId="{B35C7B14-149F-4A44-A951-F76E715C50F9}" type="presParOf" srcId="{DBBEC4B4-2948-41D7-96F1-F62D8FA49218}" destId="{63E3024E-B47B-4BE7-9693-17BCBCDEB67E}" srcOrd="1" destOrd="0" presId="urn:microsoft.com/office/officeart/2005/8/layout/vProcess5"/>
    <dgm:cxn modelId="{34CEDB9C-3D9D-4D67-B782-0B13992D7D5F}" type="presParOf" srcId="{DBBEC4B4-2948-41D7-96F1-F62D8FA49218}" destId="{208C2DFF-433D-474C-BFF6-F37BF4E23EE9}" srcOrd="2" destOrd="0" presId="urn:microsoft.com/office/officeart/2005/8/layout/vProcess5"/>
    <dgm:cxn modelId="{1D0884C5-9B28-48CE-ADC1-FF88C1A7C0E0}" type="presParOf" srcId="{DBBEC4B4-2948-41D7-96F1-F62D8FA49218}" destId="{F30DA342-D957-4D7C-B0E2-B1FE6603E54A}" srcOrd="3" destOrd="0" presId="urn:microsoft.com/office/officeart/2005/8/layout/vProcess5"/>
    <dgm:cxn modelId="{ECE67E0C-483B-4455-83C8-21E0020612FB}" type="presParOf" srcId="{DBBEC4B4-2948-41D7-96F1-F62D8FA49218}" destId="{9C137832-3BA6-41F3-8FBF-F31C36231402}" srcOrd="4" destOrd="0" presId="urn:microsoft.com/office/officeart/2005/8/layout/vProcess5"/>
    <dgm:cxn modelId="{5966EFB7-15EB-4F72-91FC-628C13BF4DE9}" type="presParOf" srcId="{DBBEC4B4-2948-41D7-96F1-F62D8FA49218}" destId="{F47FF4F3-C014-4684-BADC-6B6C6097EC1B}" srcOrd="5" destOrd="0" presId="urn:microsoft.com/office/officeart/2005/8/layout/vProcess5"/>
    <dgm:cxn modelId="{95CEB58A-456C-4B98-BD80-84BC1DB29DBD}" type="presParOf" srcId="{DBBEC4B4-2948-41D7-96F1-F62D8FA49218}" destId="{FF8787D9-1801-41AD-AFEB-094EB0D0F3FE}" srcOrd="6" destOrd="0" presId="urn:microsoft.com/office/officeart/2005/8/layout/vProcess5"/>
    <dgm:cxn modelId="{89921BC3-1E7D-4A3E-A8B7-727E088A6FBC}" type="presParOf" srcId="{DBBEC4B4-2948-41D7-96F1-F62D8FA49218}" destId="{40D0D7A6-8138-4814-9A6F-1776AC4AB644}" srcOrd="7" destOrd="0" presId="urn:microsoft.com/office/officeart/2005/8/layout/vProcess5"/>
    <dgm:cxn modelId="{55AB7192-6E99-40D8-AC9D-6D072354272F}" type="presParOf" srcId="{DBBEC4B4-2948-41D7-96F1-F62D8FA49218}" destId="{C58BB690-E614-4028-BE06-FBF04AF6777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3D398-513E-4D2C-B335-6716535A1235}"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CF093E64-B934-4DC2-A4EF-B43F3FB7422F}">
      <dgm:prSet/>
      <dgm:spPr>
        <a:solidFill>
          <a:schemeClr val="accent1"/>
        </a:solidFill>
      </dgm:spPr>
      <dgm:t>
        <a:bodyPr/>
        <a:lstStyle/>
        <a:p>
          <a:r>
            <a:rPr lang="en-US"/>
            <a:t>Purpose of Position:</a:t>
          </a:r>
        </a:p>
      </dgm:t>
    </dgm:pt>
    <dgm:pt modelId="{2E58F0E3-3A9A-404D-9701-FF83FE3CB726}" type="parTrans" cxnId="{13C5C75A-A8F7-445B-98D6-3D4D26A5CD5D}">
      <dgm:prSet/>
      <dgm:spPr/>
      <dgm:t>
        <a:bodyPr/>
        <a:lstStyle/>
        <a:p>
          <a:endParaRPr lang="en-US"/>
        </a:p>
      </dgm:t>
    </dgm:pt>
    <dgm:pt modelId="{70D2A976-C829-4095-B429-CBDD92919BD8}" type="sibTrans" cxnId="{13C5C75A-A8F7-445B-98D6-3D4D26A5CD5D}">
      <dgm:prSet/>
      <dgm:spPr/>
      <dgm:t>
        <a:bodyPr/>
        <a:lstStyle/>
        <a:p>
          <a:endParaRPr lang="en-US"/>
        </a:p>
      </dgm:t>
    </dgm:pt>
    <dgm:pt modelId="{0F6169AD-10E5-4B01-9E5A-974F513FAF7F}">
      <dgm:prSet/>
      <dgm:spPr/>
      <dgm:t>
        <a:bodyPr/>
        <a:lstStyle/>
        <a:p>
          <a:r>
            <a:rPr lang="en-US"/>
            <a:t>Contract, build and maintain adequate dental provider networks. Provide education, training and guidance for providers in the MCNA Dental Medicaid and CHIP Programs</a:t>
          </a:r>
        </a:p>
      </dgm:t>
    </dgm:pt>
    <dgm:pt modelId="{6934AA89-B7BE-410E-A88A-706666A99DC3}" type="parTrans" cxnId="{2F943EBB-DE68-4C0B-8839-CC8BB6507407}">
      <dgm:prSet/>
      <dgm:spPr/>
      <dgm:t>
        <a:bodyPr/>
        <a:lstStyle/>
        <a:p>
          <a:endParaRPr lang="en-US"/>
        </a:p>
      </dgm:t>
    </dgm:pt>
    <dgm:pt modelId="{35DD2B5D-E7A6-40E9-AFF4-F2A3F96551C1}" type="sibTrans" cxnId="{2F943EBB-DE68-4C0B-8839-CC8BB6507407}">
      <dgm:prSet/>
      <dgm:spPr/>
      <dgm:t>
        <a:bodyPr/>
        <a:lstStyle/>
        <a:p>
          <a:endParaRPr lang="en-US"/>
        </a:p>
      </dgm:t>
    </dgm:pt>
    <dgm:pt modelId="{C5C0DB6F-83B0-4CAD-8777-860F5C9DD3D7}">
      <dgm:prSet/>
      <dgm:spPr>
        <a:solidFill>
          <a:schemeClr val="accent1"/>
        </a:solidFill>
      </dgm:spPr>
      <dgm:t>
        <a:bodyPr/>
        <a:lstStyle/>
        <a:p>
          <a:r>
            <a:rPr lang="en-US"/>
            <a:t>Responsibilities:</a:t>
          </a:r>
        </a:p>
      </dgm:t>
    </dgm:pt>
    <dgm:pt modelId="{26FDA17B-4740-4709-B3BE-5FA0D26B68A0}" type="parTrans" cxnId="{44E422AA-DEDE-48C8-9B5C-63C14DE2FCC8}">
      <dgm:prSet/>
      <dgm:spPr/>
      <dgm:t>
        <a:bodyPr/>
        <a:lstStyle/>
        <a:p>
          <a:endParaRPr lang="en-US"/>
        </a:p>
      </dgm:t>
    </dgm:pt>
    <dgm:pt modelId="{652451AE-AD74-44C5-B626-4433B6767564}" type="sibTrans" cxnId="{44E422AA-DEDE-48C8-9B5C-63C14DE2FCC8}">
      <dgm:prSet/>
      <dgm:spPr/>
      <dgm:t>
        <a:bodyPr/>
        <a:lstStyle/>
        <a:p>
          <a:endParaRPr lang="en-US"/>
        </a:p>
      </dgm:t>
    </dgm:pt>
    <dgm:pt modelId="{7B9570BA-7B25-4AFD-913A-CC95D4EE7B15}">
      <dgm:prSet/>
      <dgm:spPr/>
      <dgm:t>
        <a:bodyPr/>
        <a:lstStyle/>
        <a:p>
          <a:r>
            <a:rPr lang="en-US"/>
            <a:t>Develop new contractual relationships with providers in states/territory</a:t>
          </a:r>
        </a:p>
      </dgm:t>
    </dgm:pt>
    <dgm:pt modelId="{3826854F-BF9D-4A4F-B592-67F26E736A2D}" type="parTrans" cxnId="{F6780CCA-CE93-49A8-95FD-57C150C5B6AD}">
      <dgm:prSet/>
      <dgm:spPr/>
      <dgm:t>
        <a:bodyPr/>
        <a:lstStyle/>
        <a:p>
          <a:endParaRPr lang="en-US"/>
        </a:p>
      </dgm:t>
    </dgm:pt>
    <dgm:pt modelId="{07E5DD14-27E4-4A85-850D-7F94E660A556}" type="sibTrans" cxnId="{F6780CCA-CE93-49A8-95FD-57C150C5B6AD}">
      <dgm:prSet/>
      <dgm:spPr/>
      <dgm:t>
        <a:bodyPr/>
        <a:lstStyle/>
        <a:p>
          <a:endParaRPr lang="en-US"/>
        </a:p>
      </dgm:t>
    </dgm:pt>
    <dgm:pt modelId="{A7E43739-E8CC-45E6-BB27-DA622F816B1A}">
      <dgm:prSet/>
      <dgm:spPr/>
      <dgm:t>
        <a:bodyPr/>
        <a:lstStyle/>
        <a:p>
          <a:pPr rtl="0"/>
          <a:r>
            <a:rPr lang="en-US"/>
            <a:t>Recruit providers identified in new and existing states to build a strong network of providers to service members in the program(s</a:t>
          </a:r>
          <a:r>
            <a:rPr lang="en-US">
              <a:latin typeface="Aptos Display" panose="02110004020202020204"/>
            </a:rPr>
            <a:t>) and to maintain network adequacy standards as a means of retention.</a:t>
          </a:r>
          <a:r>
            <a:rPr lang="en-US"/>
            <a:t> These providers include:</a:t>
          </a:r>
        </a:p>
      </dgm:t>
    </dgm:pt>
    <dgm:pt modelId="{C30974D8-224F-4028-BF1D-BEC39F51BA03}" type="parTrans" cxnId="{E3EBF11C-E156-4F45-A504-EB03BF3C3D74}">
      <dgm:prSet/>
      <dgm:spPr/>
      <dgm:t>
        <a:bodyPr/>
        <a:lstStyle/>
        <a:p>
          <a:endParaRPr lang="en-US"/>
        </a:p>
      </dgm:t>
    </dgm:pt>
    <dgm:pt modelId="{58F0715F-EAD1-49EE-BBD3-78CD97DC2D3D}" type="sibTrans" cxnId="{E3EBF11C-E156-4F45-A504-EB03BF3C3D74}">
      <dgm:prSet/>
      <dgm:spPr/>
      <dgm:t>
        <a:bodyPr/>
        <a:lstStyle/>
        <a:p>
          <a:endParaRPr lang="en-US"/>
        </a:p>
      </dgm:t>
    </dgm:pt>
    <dgm:pt modelId="{342048AA-49B1-4E0F-BD11-8ECA70EF7C55}">
      <dgm:prSet/>
      <dgm:spPr/>
      <dgm:t>
        <a:bodyPr/>
        <a:lstStyle/>
        <a:p>
          <a:r>
            <a:rPr lang="en-US"/>
            <a:t>Solo practice providers of all specialties</a:t>
          </a:r>
        </a:p>
      </dgm:t>
    </dgm:pt>
    <dgm:pt modelId="{051F303E-E31C-49A0-9B80-32D573A07810}" type="parTrans" cxnId="{1F3D9507-586A-4B6C-897D-3A110E8D75B0}">
      <dgm:prSet/>
      <dgm:spPr/>
      <dgm:t>
        <a:bodyPr/>
        <a:lstStyle/>
        <a:p>
          <a:endParaRPr lang="en-US"/>
        </a:p>
      </dgm:t>
    </dgm:pt>
    <dgm:pt modelId="{23897A0E-737E-48D4-9BDB-72DD8AFB476D}" type="sibTrans" cxnId="{1F3D9507-586A-4B6C-897D-3A110E8D75B0}">
      <dgm:prSet/>
      <dgm:spPr/>
      <dgm:t>
        <a:bodyPr/>
        <a:lstStyle/>
        <a:p>
          <a:endParaRPr lang="en-US"/>
        </a:p>
      </dgm:t>
    </dgm:pt>
    <dgm:pt modelId="{F8BAD249-8693-4B77-88FF-51F952D1AAC4}">
      <dgm:prSet/>
      <dgm:spPr/>
      <dgm:t>
        <a:bodyPr/>
        <a:lstStyle/>
        <a:p>
          <a:r>
            <a:rPr lang="en-US"/>
            <a:t>Large Group Practices</a:t>
          </a:r>
        </a:p>
      </dgm:t>
    </dgm:pt>
    <dgm:pt modelId="{603B6DA0-9293-4429-9D45-1B2C4C7C02F7}" type="parTrans" cxnId="{05EF47D7-9F1C-4377-B8BC-880676BE8A46}">
      <dgm:prSet/>
      <dgm:spPr/>
      <dgm:t>
        <a:bodyPr/>
        <a:lstStyle/>
        <a:p>
          <a:endParaRPr lang="en-US"/>
        </a:p>
      </dgm:t>
    </dgm:pt>
    <dgm:pt modelId="{38FCE60A-9E4C-4CA2-94F5-7B200E2795FC}" type="sibTrans" cxnId="{05EF47D7-9F1C-4377-B8BC-880676BE8A46}">
      <dgm:prSet/>
      <dgm:spPr/>
      <dgm:t>
        <a:bodyPr/>
        <a:lstStyle/>
        <a:p>
          <a:endParaRPr lang="en-US"/>
        </a:p>
      </dgm:t>
    </dgm:pt>
    <dgm:pt modelId="{91F2C64B-F7AE-426E-95E0-FB10F8B8DA3B}">
      <dgm:prSet/>
      <dgm:spPr/>
      <dgm:t>
        <a:bodyPr/>
        <a:lstStyle/>
        <a:p>
          <a:r>
            <a:rPr lang="en-US"/>
            <a:t>Federally Qualified Health Centers</a:t>
          </a:r>
        </a:p>
      </dgm:t>
    </dgm:pt>
    <dgm:pt modelId="{AF2A5720-07A5-403D-BD62-3D287EC6045D}" type="parTrans" cxnId="{5EE30613-F945-4DC0-A863-D84202D4DA43}">
      <dgm:prSet/>
      <dgm:spPr/>
      <dgm:t>
        <a:bodyPr/>
        <a:lstStyle/>
        <a:p>
          <a:endParaRPr lang="en-US"/>
        </a:p>
      </dgm:t>
    </dgm:pt>
    <dgm:pt modelId="{2179455D-9A11-413F-B1D1-41D574BB8F62}" type="sibTrans" cxnId="{5EE30613-F945-4DC0-A863-D84202D4DA43}">
      <dgm:prSet/>
      <dgm:spPr/>
      <dgm:t>
        <a:bodyPr/>
        <a:lstStyle/>
        <a:p>
          <a:endParaRPr lang="en-US"/>
        </a:p>
      </dgm:t>
    </dgm:pt>
    <dgm:pt modelId="{951D794B-C376-4CAB-BF60-32DF43ED4EA6}">
      <dgm:prSet/>
      <dgm:spPr/>
      <dgm:t>
        <a:bodyPr/>
        <a:lstStyle/>
        <a:p>
          <a:pPr rtl="0"/>
          <a:r>
            <a:rPr lang="en-US">
              <a:latin typeface="Aptos Display" panose="02110004020202020204"/>
            </a:rPr>
            <a:t>Tribal Providers</a:t>
          </a:r>
          <a:endParaRPr lang="en-US"/>
        </a:p>
      </dgm:t>
    </dgm:pt>
    <dgm:pt modelId="{3BB38A90-4140-4583-B195-D70DF3E80818}" type="parTrans" cxnId="{F380B765-EC83-4666-8943-DE36880E4DCA}">
      <dgm:prSet/>
      <dgm:spPr/>
      <dgm:t>
        <a:bodyPr/>
        <a:lstStyle/>
        <a:p>
          <a:endParaRPr lang="en-US"/>
        </a:p>
      </dgm:t>
    </dgm:pt>
    <dgm:pt modelId="{09D36FE4-EFD8-4C29-AE59-E04234A8537F}" type="sibTrans" cxnId="{F380B765-EC83-4666-8943-DE36880E4DCA}">
      <dgm:prSet/>
      <dgm:spPr/>
      <dgm:t>
        <a:bodyPr/>
        <a:lstStyle/>
        <a:p>
          <a:endParaRPr lang="en-US"/>
        </a:p>
      </dgm:t>
    </dgm:pt>
    <dgm:pt modelId="{E23581E3-5732-DB4F-8827-B5A0F02693AF}">
      <dgm:prSet/>
      <dgm:spPr/>
      <dgm:t>
        <a:bodyPr/>
        <a:lstStyle/>
        <a:p>
          <a:r>
            <a:rPr lang="en-US"/>
            <a:t>Rural Health Clinics</a:t>
          </a:r>
        </a:p>
      </dgm:t>
    </dgm:pt>
    <dgm:pt modelId="{38E3951E-BD9B-5945-8DD2-76418BEA4C62}" type="parTrans" cxnId="{93477E0E-73EB-B949-A2CD-3AB2682E9BD4}">
      <dgm:prSet/>
      <dgm:spPr/>
      <dgm:t>
        <a:bodyPr/>
        <a:lstStyle/>
        <a:p>
          <a:endParaRPr lang="en-US"/>
        </a:p>
      </dgm:t>
    </dgm:pt>
    <dgm:pt modelId="{C3F2A41F-68AF-A942-A413-8D794A91FDFF}" type="sibTrans" cxnId="{93477E0E-73EB-B949-A2CD-3AB2682E9BD4}">
      <dgm:prSet/>
      <dgm:spPr/>
      <dgm:t>
        <a:bodyPr/>
        <a:lstStyle/>
        <a:p>
          <a:endParaRPr lang="en-US"/>
        </a:p>
      </dgm:t>
    </dgm:pt>
    <dgm:pt modelId="{0342A2A0-BBCE-EB49-A96B-5FB861032C2B}">
      <dgm:prSet/>
      <dgm:spPr/>
      <dgm:t>
        <a:bodyPr/>
        <a:lstStyle/>
        <a:p>
          <a:r>
            <a:rPr lang="en-US"/>
            <a:t>County Health Department</a:t>
          </a:r>
        </a:p>
      </dgm:t>
    </dgm:pt>
    <dgm:pt modelId="{EB9E6665-E1C4-BA4E-9246-7A131375765B}" type="parTrans" cxnId="{23AA5B2F-EA37-D04B-8645-BE42A184F5D0}">
      <dgm:prSet/>
      <dgm:spPr/>
      <dgm:t>
        <a:bodyPr/>
        <a:lstStyle/>
        <a:p>
          <a:endParaRPr lang="en-US"/>
        </a:p>
      </dgm:t>
    </dgm:pt>
    <dgm:pt modelId="{71B7A442-CE4F-DE4E-998C-B04D95BC8A96}" type="sibTrans" cxnId="{23AA5B2F-EA37-D04B-8645-BE42A184F5D0}">
      <dgm:prSet/>
      <dgm:spPr/>
      <dgm:t>
        <a:bodyPr/>
        <a:lstStyle/>
        <a:p>
          <a:endParaRPr lang="en-US"/>
        </a:p>
      </dgm:t>
    </dgm:pt>
    <dgm:pt modelId="{3F9EF705-9C32-AB47-B4B4-343649842E09}">
      <dgm:prSet/>
      <dgm:spPr/>
      <dgm:t>
        <a:bodyPr/>
        <a:lstStyle/>
        <a:p>
          <a:r>
            <a:rPr lang="en-US"/>
            <a:t>In some states: Mid Level Providers, i.e., hygienists, denturists, anesthesiologists, etc.</a:t>
          </a:r>
        </a:p>
      </dgm:t>
    </dgm:pt>
    <dgm:pt modelId="{B26FB374-0E8C-F240-9DBA-23C7221E3287}" type="parTrans" cxnId="{7BA967AE-910C-B440-9964-99CD3F5F9321}">
      <dgm:prSet/>
      <dgm:spPr/>
      <dgm:t>
        <a:bodyPr/>
        <a:lstStyle/>
        <a:p>
          <a:endParaRPr lang="en-US"/>
        </a:p>
      </dgm:t>
    </dgm:pt>
    <dgm:pt modelId="{239783F4-DD1C-A24D-9816-A3937A579216}" type="sibTrans" cxnId="{7BA967AE-910C-B440-9964-99CD3F5F9321}">
      <dgm:prSet/>
      <dgm:spPr/>
      <dgm:t>
        <a:bodyPr/>
        <a:lstStyle/>
        <a:p>
          <a:endParaRPr lang="en-US"/>
        </a:p>
      </dgm:t>
    </dgm:pt>
    <dgm:pt modelId="{AF6F9031-2FDD-2E49-ACAF-69B99A5C43C3}" type="pres">
      <dgm:prSet presAssocID="{9F43D398-513E-4D2C-B335-6716535A1235}" presName="linear" presStyleCnt="0">
        <dgm:presLayoutVars>
          <dgm:dir/>
          <dgm:animLvl val="lvl"/>
          <dgm:resizeHandles val="exact"/>
        </dgm:presLayoutVars>
      </dgm:prSet>
      <dgm:spPr/>
    </dgm:pt>
    <dgm:pt modelId="{09CE952A-866C-7D4E-A070-B5E7F2ED42DE}" type="pres">
      <dgm:prSet presAssocID="{CF093E64-B934-4DC2-A4EF-B43F3FB7422F}" presName="parentLin" presStyleCnt="0"/>
      <dgm:spPr/>
    </dgm:pt>
    <dgm:pt modelId="{0FEAABEC-1ABE-684E-83B7-15A1F2F6CAC9}" type="pres">
      <dgm:prSet presAssocID="{CF093E64-B934-4DC2-A4EF-B43F3FB7422F}" presName="parentLeftMargin" presStyleLbl="node1" presStyleIdx="0" presStyleCnt="2"/>
      <dgm:spPr/>
    </dgm:pt>
    <dgm:pt modelId="{E6F7A509-6F69-F943-AF87-C9D460E2297B}" type="pres">
      <dgm:prSet presAssocID="{CF093E64-B934-4DC2-A4EF-B43F3FB7422F}" presName="parentText" presStyleLbl="node1" presStyleIdx="0" presStyleCnt="2">
        <dgm:presLayoutVars>
          <dgm:chMax val="0"/>
          <dgm:bulletEnabled val="1"/>
        </dgm:presLayoutVars>
      </dgm:prSet>
      <dgm:spPr/>
    </dgm:pt>
    <dgm:pt modelId="{03EB6A91-3325-024E-ADA9-03973FFD6A85}" type="pres">
      <dgm:prSet presAssocID="{CF093E64-B934-4DC2-A4EF-B43F3FB7422F}" presName="negativeSpace" presStyleCnt="0"/>
      <dgm:spPr/>
    </dgm:pt>
    <dgm:pt modelId="{6B85B46B-E1A5-F24F-9250-12CE14BF362E}" type="pres">
      <dgm:prSet presAssocID="{CF093E64-B934-4DC2-A4EF-B43F3FB7422F}" presName="childText" presStyleLbl="conFgAcc1" presStyleIdx="0" presStyleCnt="2">
        <dgm:presLayoutVars>
          <dgm:bulletEnabled val="1"/>
        </dgm:presLayoutVars>
      </dgm:prSet>
      <dgm:spPr/>
    </dgm:pt>
    <dgm:pt modelId="{2692E82E-D59E-D742-A6FD-2C19E73A8CE1}" type="pres">
      <dgm:prSet presAssocID="{70D2A976-C829-4095-B429-CBDD92919BD8}" presName="spaceBetweenRectangles" presStyleCnt="0"/>
      <dgm:spPr/>
    </dgm:pt>
    <dgm:pt modelId="{2E0F3BA4-4060-EE4C-A7AA-DCE2A359FE7C}" type="pres">
      <dgm:prSet presAssocID="{C5C0DB6F-83B0-4CAD-8777-860F5C9DD3D7}" presName="parentLin" presStyleCnt="0"/>
      <dgm:spPr/>
    </dgm:pt>
    <dgm:pt modelId="{45C75638-F6F1-9448-AEC9-5A53808FFD63}" type="pres">
      <dgm:prSet presAssocID="{C5C0DB6F-83B0-4CAD-8777-860F5C9DD3D7}" presName="parentLeftMargin" presStyleLbl="node1" presStyleIdx="0" presStyleCnt="2"/>
      <dgm:spPr/>
    </dgm:pt>
    <dgm:pt modelId="{303EF6EB-D4ED-F349-8E05-A9354C6AA487}" type="pres">
      <dgm:prSet presAssocID="{C5C0DB6F-83B0-4CAD-8777-860F5C9DD3D7}" presName="parentText" presStyleLbl="node1" presStyleIdx="1" presStyleCnt="2">
        <dgm:presLayoutVars>
          <dgm:chMax val="0"/>
          <dgm:bulletEnabled val="1"/>
        </dgm:presLayoutVars>
      </dgm:prSet>
      <dgm:spPr/>
    </dgm:pt>
    <dgm:pt modelId="{BB7CCD40-DF1E-0249-B31F-9EE1C658AD8C}" type="pres">
      <dgm:prSet presAssocID="{C5C0DB6F-83B0-4CAD-8777-860F5C9DD3D7}" presName="negativeSpace" presStyleCnt="0"/>
      <dgm:spPr/>
    </dgm:pt>
    <dgm:pt modelId="{49EBDE44-2552-5B4C-B1F4-EF5C4F813F8D}" type="pres">
      <dgm:prSet presAssocID="{C5C0DB6F-83B0-4CAD-8777-860F5C9DD3D7}" presName="childText" presStyleLbl="conFgAcc1" presStyleIdx="1" presStyleCnt="2">
        <dgm:presLayoutVars>
          <dgm:bulletEnabled val="1"/>
        </dgm:presLayoutVars>
      </dgm:prSet>
      <dgm:spPr/>
    </dgm:pt>
  </dgm:ptLst>
  <dgm:cxnLst>
    <dgm:cxn modelId="{1F3D9507-586A-4B6C-897D-3A110E8D75B0}" srcId="{A7E43739-E8CC-45E6-BB27-DA622F816B1A}" destId="{342048AA-49B1-4E0F-BD11-8ECA70EF7C55}" srcOrd="0" destOrd="0" parTransId="{051F303E-E31C-49A0-9B80-32D573A07810}" sibTransId="{23897A0E-737E-48D4-9BDB-72DD8AFB476D}"/>
    <dgm:cxn modelId="{59731408-86BD-DF4D-987D-6408709A1706}" type="presOf" srcId="{F8BAD249-8693-4B77-88FF-51F952D1AAC4}" destId="{49EBDE44-2552-5B4C-B1F4-EF5C4F813F8D}" srcOrd="0" destOrd="3" presId="urn:microsoft.com/office/officeart/2005/8/layout/list1"/>
    <dgm:cxn modelId="{6243D20B-4511-8945-B686-9DA37FABEA1C}" type="presOf" srcId="{CF093E64-B934-4DC2-A4EF-B43F3FB7422F}" destId="{0FEAABEC-1ABE-684E-83B7-15A1F2F6CAC9}" srcOrd="0" destOrd="0" presId="urn:microsoft.com/office/officeart/2005/8/layout/list1"/>
    <dgm:cxn modelId="{E18A590D-CD97-2D4A-B8D0-800E0509A2FE}" type="presOf" srcId="{E23581E3-5732-DB4F-8827-B5A0F02693AF}" destId="{49EBDE44-2552-5B4C-B1F4-EF5C4F813F8D}" srcOrd="0" destOrd="6" presId="urn:microsoft.com/office/officeart/2005/8/layout/list1"/>
    <dgm:cxn modelId="{93477E0E-73EB-B949-A2CD-3AB2682E9BD4}" srcId="{A7E43739-E8CC-45E6-BB27-DA622F816B1A}" destId="{E23581E3-5732-DB4F-8827-B5A0F02693AF}" srcOrd="4" destOrd="0" parTransId="{38E3951E-BD9B-5945-8DD2-76418BEA4C62}" sibTransId="{C3F2A41F-68AF-A942-A413-8D794A91FDFF}"/>
    <dgm:cxn modelId="{5EE30613-F945-4DC0-A863-D84202D4DA43}" srcId="{A7E43739-E8CC-45E6-BB27-DA622F816B1A}" destId="{91F2C64B-F7AE-426E-95E0-FB10F8B8DA3B}" srcOrd="2" destOrd="0" parTransId="{AF2A5720-07A5-403D-BD62-3D287EC6045D}" sibTransId="{2179455D-9A11-413F-B1D1-41D574BB8F62}"/>
    <dgm:cxn modelId="{E3EBF11C-E156-4F45-A504-EB03BF3C3D74}" srcId="{C5C0DB6F-83B0-4CAD-8777-860F5C9DD3D7}" destId="{A7E43739-E8CC-45E6-BB27-DA622F816B1A}" srcOrd="1" destOrd="0" parTransId="{C30974D8-224F-4028-BF1D-BEC39F51BA03}" sibTransId="{58F0715F-EAD1-49EE-BBD3-78CD97DC2D3D}"/>
    <dgm:cxn modelId="{7359FC1D-4277-764E-B3A4-302F867FA44A}" type="presOf" srcId="{C5C0DB6F-83B0-4CAD-8777-860F5C9DD3D7}" destId="{45C75638-F6F1-9448-AEC9-5A53808FFD63}" srcOrd="0" destOrd="0" presId="urn:microsoft.com/office/officeart/2005/8/layout/list1"/>
    <dgm:cxn modelId="{47353E1F-0D1A-CB47-A4E4-D7A2968416E2}" type="presOf" srcId="{3F9EF705-9C32-AB47-B4B4-343649842E09}" destId="{49EBDE44-2552-5B4C-B1F4-EF5C4F813F8D}" srcOrd="0" destOrd="8" presId="urn:microsoft.com/office/officeart/2005/8/layout/list1"/>
    <dgm:cxn modelId="{F2B8C720-B861-C740-A925-4C46E84ADB71}" type="presOf" srcId="{0F6169AD-10E5-4B01-9E5A-974F513FAF7F}" destId="{6B85B46B-E1A5-F24F-9250-12CE14BF362E}" srcOrd="0" destOrd="0" presId="urn:microsoft.com/office/officeart/2005/8/layout/list1"/>
    <dgm:cxn modelId="{23AA5B2F-EA37-D04B-8645-BE42A184F5D0}" srcId="{A7E43739-E8CC-45E6-BB27-DA622F816B1A}" destId="{0342A2A0-BBCE-EB49-A96B-5FB861032C2B}" srcOrd="5" destOrd="0" parTransId="{EB9E6665-E1C4-BA4E-9246-7A131375765B}" sibTransId="{71B7A442-CE4F-DE4E-998C-B04D95BC8A96}"/>
    <dgm:cxn modelId="{F380B765-EC83-4666-8943-DE36880E4DCA}" srcId="{A7E43739-E8CC-45E6-BB27-DA622F816B1A}" destId="{951D794B-C376-4CAB-BF60-32DF43ED4EA6}" srcOrd="3" destOrd="0" parTransId="{3BB38A90-4140-4583-B195-D70DF3E80818}" sibTransId="{09D36FE4-EFD8-4C29-AE59-E04234A8537F}"/>
    <dgm:cxn modelId="{10C6286A-F95F-2441-B058-EEA2B09F44A8}" type="presOf" srcId="{91F2C64B-F7AE-426E-95E0-FB10F8B8DA3B}" destId="{49EBDE44-2552-5B4C-B1F4-EF5C4F813F8D}" srcOrd="0" destOrd="4" presId="urn:microsoft.com/office/officeart/2005/8/layout/list1"/>
    <dgm:cxn modelId="{67D4F652-62FC-EB42-9BFF-758B75C11C6D}" type="presOf" srcId="{0342A2A0-BBCE-EB49-A96B-5FB861032C2B}" destId="{49EBDE44-2552-5B4C-B1F4-EF5C4F813F8D}" srcOrd="0" destOrd="7" presId="urn:microsoft.com/office/officeart/2005/8/layout/list1"/>
    <dgm:cxn modelId="{263DB773-D81D-CA44-ABB5-BF19FDA34330}" type="presOf" srcId="{CF093E64-B934-4DC2-A4EF-B43F3FB7422F}" destId="{E6F7A509-6F69-F943-AF87-C9D460E2297B}" srcOrd="1" destOrd="0" presId="urn:microsoft.com/office/officeart/2005/8/layout/list1"/>
    <dgm:cxn modelId="{13C5C75A-A8F7-445B-98D6-3D4D26A5CD5D}" srcId="{9F43D398-513E-4D2C-B335-6716535A1235}" destId="{CF093E64-B934-4DC2-A4EF-B43F3FB7422F}" srcOrd="0" destOrd="0" parTransId="{2E58F0E3-3A9A-404D-9701-FF83FE3CB726}" sibTransId="{70D2A976-C829-4095-B429-CBDD92919BD8}"/>
    <dgm:cxn modelId="{F703219B-3AFC-4045-9245-95B1AF9090AE}" type="presOf" srcId="{951D794B-C376-4CAB-BF60-32DF43ED4EA6}" destId="{49EBDE44-2552-5B4C-B1F4-EF5C4F813F8D}" srcOrd="0" destOrd="5" presId="urn:microsoft.com/office/officeart/2005/8/layout/list1"/>
    <dgm:cxn modelId="{44E422AA-DEDE-48C8-9B5C-63C14DE2FCC8}" srcId="{9F43D398-513E-4D2C-B335-6716535A1235}" destId="{C5C0DB6F-83B0-4CAD-8777-860F5C9DD3D7}" srcOrd="1" destOrd="0" parTransId="{26FDA17B-4740-4709-B3BE-5FA0D26B68A0}" sibTransId="{652451AE-AD74-44C5-B626-4433B6767564}"/>
    <dgm:cxn modelId="{8E4070AA-7112-4E41-886E-177CD54F1799}" type="presOf" srcId="{7B9570BA-7B25-4AFD-913A-CC95D4EE7B15}" destId="{49EBDE44-2552-5B4C-B1F4-EF5C4F813F8D}" srcOrd="0" destOrd="0" presId="urn:microsoft.com/office/officeart/2005/8/layout/list1"/>
    <dgm:cxn modelId="{7BA967AE-910C-B440-9964-99CD3F5F9321}" srcId="{A7E43739-E8CC-45E6-BB27-DA622F816B1A}" destId="{3F9EF705-9C32-AB47-B4B4-343649842E09}" srcOrd="6" destOrd="0" parTransId="{B26FB374-0E8C-F240-9DBA-23C7221E3287}" sibTransId="{239783F4-DD1C-A24D-9816-A3937A579216}"/>
    <dgm:cxn modelId="{CF9017BB-AC83-D649-86B2-F8D9946522EC}" type="presOf" srcId="{A7E43739-E8CC-45E6-BB27-DA622F816B1A}" destId="{49EBDE44-2552-5B4C-B1F4-EF5C4F813F8D}" srcOrd="0" destOrd="1" presId="urn:microsoft.com/office/officeart/2005/8/layout/list1"/>
    <dgm:cxn modelId="{2F943EBB-DE68-4C0B-8839-CC8BB6507407}" srcId="{CF093E64-B934-4DC2-A4EF-B43F3FB7422F}" destId="{0F6169AD-10E5-4B01-9E5A-974F513FAF7F}" srcOrd="0" destOrd="0" parTransId="{6934AA89-B7BE-410E-A88A-706666A99DC3}" sibTransId="{35DD2B5D-E7A6-40E9-AFF4-F2A3F96551C1}"/>
    <dgm:cxn modelId="{211DCCC2-409C-E14E-B5B3-9A89653CB396}" type="presOf" srcId="{9F43D398-513E-4D2C-B335-6716535A1235}" destId="{AF6F9031-2FDD-2E49-ACAF-69B99A5C43C3}" srcOrd="0" destOrd="0" presId="urn:microsoft.com/office/officeart/2005/8/layout/list1"/>
    <dgm:cxn modelId="{941540C4-DB70-C148-9118-9385F472B94A}" type="presOf" srcId="{C5C0DB6F-83B0-4CAD-8777-860F5C9DD3D7}" destId="{303EF6EB-D4ED-F349-8E05-A9354C6AA487}" srcOrd="1" destOrd="0" presId="urn:microsoft.com/office/officeart/2005/8/layout/list1"/>
    <dgm:cxn modelId="{F6780CCA-CE93-49A8-95FD-57C150C5B6AD}" srcId="{C5C0DB6F-83B0-4CAD-8777-860F5C9DD3D7}" destId="{7B9570BA-7B25-4AFD-913A-CC95D4EE7B15}" srcOrd="0" destOrd="0" parTransId="{3826854F-BF9D-4A4F-B592-67F26E736A2D}" sibTransId="{07E5DD14-27E4-4A85-850D-7F94E660A556}"/>
    <dgm:cxn modelId="{324975CB-65E6-E547-BD96-B847B9A2FCAB}" type="presOf" srcId="{342048AA-49B1-4E0F-BD11-8ECA70EF7C55}" destId="{49EBDE44-2552-5B4C-B1F4-EF5C4F813F8D}" srcOrd="0" destOrd="2" presId="urn:microsoft.com/office/officeart/2005/8/layout/list1"/>
    <dgm:cxn modelId="{05EF47D7-9F1C-4377-B8BC-880676BE8A46}" srcId="{A7E43739-E8CC-45E6-BB27-DA622F816B1A}" destId="{F8BAD249-8693-4B77-88FF-51F952D1AAC4}" srcOrd="1" destOrd="0" parTransId="{603B6DA0-9293-4429-9D45-1B2C4C7C02F7}" sibTransId="{38FCE60A-9E4C-4CA2-94F5-7B200E2795FC}"/>
    <dgm:cxn modelId="{A9419E51-62AD-264D-937B-7487425AA2DD}" type="presParOf" srcId="{AF6F9031-2FDD-2E49-ACAF-69B99A5C43C3}" destId="{09CE952A-866C-7D4E-A070-B5E7F2ED42DE}" srcOrd="0" destOrd="0" presId="urn:microsoft.com/office/officeart/2005/8/layout/list1"/>
    <dgm:cxn modelId="{BE3396F5-FA22-A648-8735-58D7F107F4AA}" type="presParOf" srcId="{09CE952A-866C-7D4E-A070-B5E7F2ED42DE}" destId="{0FEAABEC-1ABE-684E-83B7-15A1F2F6CAC9}" srcOrd="0" destOrd="0" presId="urn:microsoft.com/office/officeart/2005/8/layout/list1"/>
    <dgm:cxn modelId="{F733839C-935B-6940-AF19-E5E858B22E04}" type="presParOf" srcId="{09CE952A-866C-7D4E-A070-B5E7F2ED42DE}" destId="{E6F7A509-6F69-F943-AF87-C9D460E2297B}" srcOrd="1" destOrd="0" presId="urn:microsoft.com/office/officeart/2005/8/layout/list1"/>
    <dgm:cxn modelId="{FBAB9FC5-EA12-A841-AB2B-956CA36B23B4}" type="presParOf" srcId="{AF6F9031-2FDD-2E49-ACAF-69B99A5C43C3}" destId="{03EB6A91-3325-024E-ADA9-03973FFD6A85}" srcOrd="1" destOrd="0" presId="urn:microsoft.com/office/officeart/2005/8/layout/list1"/>
    <dgm:cxn modelId="{DA5E31FF-62A1-CA40-ACA6-790C77E1F110}" type="presParOf" srcId="{AF6F9031-2FDD-2E49-ACAF-69B99A5C43C3}" destId="{6B85B46B-E1A5-F24F-9250-12CE14BF362E}" srcOrd="2" destOrd="0" presId="urn:microsoft.com/office/officeart/2005/8/layout/list1"/>
    <dgm:cxn modelId="{FE417393-C6A5-6B46-AC5D-1FC580C6E2AE}" type="presParOf" srcId="{AF6F9031-2FDD-2E49-ACAF-69B99A5C43C3}" destId="{2692E82E-D59E-D742-A6FD-2C19E73A8CE1}" srcOrd="3" destOrd="0" presId="urn:microsoft.com/office/officeart/2005/8/layout/list1"/>
    <dgm:cxn modelId="{83A22E31-A114-F849-965C-A407CD5005DB}" type="presParOf" srcId="{AF6F9031-2FDD-2E49-ACAF-69B99A5C43C3}" destId="{2E0F3BA4-4060-EE4C-A7AA-DCE2A359FE7C}" srcOrd="4" destOrd="0" presId="urn:microsoft.com/office/officeart/2005/8/layout/list1"/>
    <dgm:cxn modelId="{91E6F252-C9DB-A04C-B278-A2178DD5A7F8}" type="presParOf" srcId="{2E0F3BA4-4060-EE4C-A7AA-DCE2A359FE7C}" destId="{45C75638-F6F1-9448-AEC9-5A53808FFD63}" srcOrd="0" destOrd="0" presId="urn:microsoft.com/office/officeart/2005/8/layout/list1"/>
    <dgm:cxn modelId="{175F2F44-8B31-F64F-B395-7DCA97C6305D}" type="presParOf" srcId="{2E0F3BA4-4060-EE4C-A7AA-DCE2A359FE7C}" destId="{303EF6EB-D4ED-F349-8E05-A9354C6AA487}" srcOrd="1" destOrd="0" presId="urn:microsoft.com/office/officeart/2005/8/layout/list1"/>
    <dgm:cxn modelId="{514C18C7-A3BA-9E46-BF5B-879ADF95CCE3}" type="presParOf" srcId="{AF6F9031-2FDD-2E49-ACAF-69B99A5C43C3}" destId="{BB7CCD40-DF1E-0249-B31F-9EE1C658AD8C}" srcOrd="5" destOrd="0" presId="urn:microsoft.com/office/officeart/2005/8/layout/list1"/>
    <dgm:cxn modelId="{11586415-0444-5347-B8FA-A0B95BD77397}" type="presParOf" srcId="{AF6F9031-2FDD-2E49-ACAF-69B99A5C43C3}" destId="{49EBDE44-2552-5B4C-B1F4-EF5C4F813F8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3024E-B47B-4BE7-9693-17BCBCDEB67E}">
      <dsp:nvSpPr>
        <dsp:cNvPr id="0" name=""/>
        <dsp:cNvSpPr/>
      </dsp:nvSpPr>
      <dsp:spPr>
        <a:xfrm>
          <a:off x="0" y="0"/>
          <a:ext cx="8938260" cy="13054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Roles and Responsibilities</a:t>
          </a:r>
        </a:p>
      </dsp:txBody>
      <dsp:txXfrm>
        <a:off x="38234" y="38234"/>
        <a:ext cx="7529629" cy="1228933"/>
      </dsp:txXfrm>
    </dsp:sp>
    <dsp:sp modelId="{208C2DFF-433D-474C-BFF6-F37BF4E23EE9}">
      <dsp:nvSpPr>
        <dsp:cNvPr id="0" name=""/>
        <dsp:cNvSpPr/>
      </dsp:nvSpPr>
      <dsp:spPr>
        <a:xfrm>
          <a:off x="788669" y="1522968"/>
          <a:ext cx="8938260" cy="13054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Overview of what recruitment looks like</a:t>
          </a:r>
        </a:p>
      </dsp:txBody>
      <dsp:txXfrm>
        <a:off x="826903" y="1561202"/>
        <a:ext cx="7224611" cy="1228933"/>
      </dsp:txXfrm>
    </dsp:sp>
    <dsp:sp modelId="{F30DA342-D957-4D7C-B0E2-B1FE6603E54A}">
      <dsp:nvSpPr>
        <dsp:cNvPr id="0" name=""/>
        <dsp:cNvSpPr/>
      </dsp:nvSpPr>
      <dsp:spPr>
        <a:xfrm>
          <a:off x="1577339" y="3045936"/>
          <a:ext cx="8938260" cy="130540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Retention roles and why retention is important in a MCO network</a:t>
          </a:r>
        </a:p>
      </dsp:txBody>
      <dsp:txXfrm>
        <a:off x="1615573" y="3084170"/>
        <a:ext cx="7224611" cy="1228933"/>
      </dsp:txXfrm>
    </dsp:sp>
    <dsp:sp modelId="{9C137832-3BA6-41F3-8FBF-F31C36231402}">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280664" y="989929"/>
        <a:ext cx="466680" cy="638504"/>
      </dsp:txXfrm>
    </dsp:sp>
    <dsp:sp modelId="{F47FF4F3-C014-4684-BADC-6B6C6097EC1B}">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5B46B-E1A5-F24F-9250-12CE14BF362E}">
      <dsp:nvSpPr>
        <dsp:cNvPr id="0" name=""/>
        <dsp:cNvSpPr/>
      </dsp:nvSpPr>
      <dsp:spPr>
        <a:xfrm>
          <a:off x="0" y="354659"/>
          <a:ext cx="10515600" cy="1020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Contract, build and maintain adequate dental provider networks. Provide education, training and guidance for providers in the MCNA Dental Medicaid and CHIP Programs</a:t>
          </a:r>
        </a:p>
      </dsp:txBody>
      <dsp:txXfrm>
        <a:off x="0" y="354659"/>
        <a:ext cx="10515600" cy="1020600"/>
      </dsp:txXfrm>
    </dsp:sp>
    <dsp:sp modelId="{E6F7A509-6F69-F943-AF87-C9D460E2297B}">
      <dsp:nvSpPr>
        <dsp:cNvPr id="0" name=""/>
        <dsp:cNvSpPr/>
      </dsp:nvSpPr>
      <dsp:spPr>
        <a:xfrm>
          <a:off x="525780" y="88979"/>
          <a:ext cx="7360920" cy="53136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a:t>Purpose of Position:</a:t>
          </a:r>
        </a:p>
      </dsp:txBody>
      <dsp:txXfrm>
        <a:off x="551719" y="114918"/>
        <a:ext cx="7309042" cy="479482"/>
      </dsp:txXfrm>
    </dsp:sp>
    <dsp:sp modelId="{49EBDE44-2552-5B4C-B1F4-EF5C4F813F8D}">
      <dsp:nvSpPr>
        <dsp:cNvPr id="0" name=""/>
        <dsp:cNvSpPr/>
      </dsp:nvSpPr>
      <dsp:spPr>
        <a:xfrm>
          <a:off x="0" y="1738139"/>
          <a:ext cx="10515600" cy="3628800"/>
        </a:xfrm>
        <a:prstGeom prst="rect">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Develop new contractual relationships with providers in states/territory</a:t>
          </a:r>
        </a:p>
        <a:p>
          <a:pPr marL="171450" lvl="1" indent="-171450" algn="l" defTabSz="800100" rtl="0">
            <a:lnSpc>
              <a:spcPct val="90000"/>
            </a:lnSpc>
            <a:spcBef>
              <a:spcPct val="0"/>
            </a:spcBef>
            <a:spcAft>
              <a:spcPct val="15000"/>
            </a:spcAft>
            <a:buChar char="•"/>
          </a:pPr>
          <a:r>
            <a:rPr lang="en-US" sz="1800" kern="1200"/>
            <a:t>Recruit providers identified in new and existing states to build a strong network of providers to service members in the program(s</a:t>
          </a:r>
          <a:r>
            <a:rPr lang="en-US" sz="1800" kern="1200">
              <a:latin typeface="Aptos Display" panose="02110004020202020204"/>
            </a:rPr>
            <a:t>) and to maintain network adequacy standards as a means of retention.</a:t>
          </a:r>
          <a:r>
            <a:rPr lang="en-US" sz="1800" kern="1200"/>
            <a:t> These providers include:</a:t>
          </a:r>
        </a:p>
        <a:p>
          <a:pPr marL="342900" lvl="2" indent="-171450" algn="l" defTabSz="800100">
            <a:lnSpc>
              <a:spcPct val="90000"/>
            </a:lnSpc>
            <a:spcBef>
              <a:spcPct val="0"/>
            </a:spcBef>
            <a:spcAft>
              <a:spcPct val="15000"/>
            </a:spcAft>
            <a:buChar char="•"/>
          </a:pPr>
          <a:r>
            <a:rPr lang="en-US" sz="1800" kern="1200"/>
            <a:t>Solo practice providers of all specialties</a:t>
          </a:r>
        </a:p>
        <a:p>
          <a:pPr marL="342900" lvl="2" indent="-171450" algn="l" defTabSz="800100">
            <a:lnSpc>
              <a:spcPct val="90000"/>
            </a:lnSpc>
            <a:spcBef>
              <a:spcPct val="0"/>
            </a:spcBef>
            <a:spcAft>
              <a:spcPct val="15000"/>
            </a:spcAft>
            <a:buChar char="•"/>
          </a:pPr>
          <a:r>
            <a:rPr lang="en-US" sz="1800" kern="1200"/>
            <a:t>Large Group Practices</a:t>
          </a:r>
        </a:p>
        <a:p>
          <a:pPr marL="342900" lvl="2" indent="-171450" algn="l" defTabSz="800100">
            <a:lnSpc>
              <a:spcPct val="90000"/>
            </a:lnSpc>
            <a:spcBef>
              <a:spcPct val="0"/>
            </a:spcBef>
            <a:spcAft>
              <a:spcPct val="15000"/>
            </a:spcAft>
            <a:buChar char="•"/>
          </a:pPr>
          <a:r>
            <a:rPr lang="en-US" sz="1800" kern="1200"/>
            <a:t>Federally Qualified Health Centers</a:t>
          </a:r>
        </a:p>
        <a:p>
          <a:pPr marL="342900" lvl="2" indent="-171450" algn="l" defTabSz="800100" rtl="0">
            <a:lnSpc>
              <a:spcPct val="90000"/>
            </a:lnSpc>
            <a:spcBef>
              <a:spcPct val="0"/>
            </a:spcBef>
            <a:spcAft>
              <a:spcPct val="15000"/>
            </a:spcAft>
            <a:buChar char="•"/>
          </a:pPr>
          <a:r>
            <a:rPr lang="en-US" sz="1800" kern="1200">
              <a:latin typeface="Aptos Display" panose="02110004020202020204"/>
            </a:rPr>
            <a:t>Tribal Providers</a:t>
          </a:r>
          <a:endParaRPr lang="en-US" sz="1800" kern="1200"/>
        </a:p>
        <a:p>
          <a:pPr marL="342900" lvl="2" indent="-171450" algn="l" defTabSz="800100">
            <a:lnSpc>
              <a:spcPct val="90000"/>
            </a:lnSpc>
            <a:spcBef>
              <a:spcPct val="0"/>
            </a:spcBef>
            <a:spcAft>
              <a:spcPct val="15000"/>
            </a:spcAft>
            <a:buChar char="•"/>
          </a:pPr>
          <a:r>
            <a:rPr lang="en-US" sz="1800" kern="1200"/>
            <a:t>Rural Health Clinics</a:t>
          </a:r>
        </a:p>
        <a:p>
          <a:pPr marL="342900" lvl="2" indent="-171450" algn="l" defTabSz="800100">
            <a:lnSpc>
              <a:spcPct val="90000"/>
            </a:lnSpc>
            <a:spcBef>
              <a:spcPct val="0"/>
            </a:spcBef>
            <a:spcAft>
              <a:spcPct val="15000"/>
            </a:spcAft>
            <a:buChar char="•"/>
          </a:pPr>
          <a:r>
            <a:rPr lang="en-US" sz="1800" kern="1200"/>
            <a:t>County Health Department</a:t>
          </a:r>
        </a:p>
        <a:p>
          <a:pPr marL="342900" lvl="2" indent="-171450" algn="l" defTabSz="800100">
            <a:lnSpc>
              <a:spcPct val="90000"/>
            </a:lnSpc>
            <a:spcBef>
              <a:spcPct val="0"/>
            </a:spcBef>
            <a:spcAft>
              <a:spcPct val="15000"/>
            </a:spcAft>
            <a:buChar char="•"/>
          </a:pPr>
          <a:r>
            <a:rPr lang="en-US" sz="1800" kern="1200"/>
            <a:t>In some states: Mid Level Providers, i.e., hygienists, denturists, anesthesiologists, etc.</a:t>
          </a:r>
        </a:p>
      </dsp:txBody>
      <dsp:txXfrm>
        <a:off x="0" y="1738139"/>
        <a:ext cx="10515600" cy="3628800"/>
      </dsp:txXfrm>
    </dsp:sp>
    <dsp:sp modelId="{303EF6EB-D4ED-F349-8E05-A9354C6AA487}">
      <dsp:nvSpPr>
        <dsp:cNvPr id="0" name=""/>
        <dsp:cNvSpPr/>
      </dsp:nvSpPr>
      <dsp:spPr>
        <a:xfrm>
          <a:off x="525780" y="1472459"/>
          <a:ext cx="7360920" cy="53136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a:t>Responsibilities:</a:t>
          </a:r>
        </a:p>
      </dsp:txBody>
      <dsp:txXfrm>
        <a:off x="551719" y="1498398"/>
        <a:ext cx="730904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8785-A4EC-2B4F-0D9E-E0203161B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DFF5D3-1277-03BD-5E7F-DD156D7296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8F848-09E8-4CC2-4E66-CF80FB599290}"/>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5" name="Footer Placeholder 4">
            <a:extLst>
              <a:ext uri="{FF2B5EF4-FFF2-40B4-BE49-F238E27FC236}">
                <a16:creationId xmlns:a16="http://schemas.microsoft.com/office/drawing/2014/main" id="{837B6C40-AEC7-4649-561E-D87EAFDC1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7529C-FF2C-A043-AF7A-A61FEB1AEC9C}"/>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382626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EA9C-4B09-285D-7F8D-9478D933BB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CE665E-0B27-425F-D2E9-A2FA817523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A7A9E-C365-05F6-D3D3-444A4A8B91F4}"/>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5" name="Footer Placeholder 4">
            <a:extLst>
              <a:ext uri="{FF2B5EF4-FFF2-40B4-BE49-F238E27FC236}">
                <a16:creationId xmlns:a16="http://schemas.microsoft.com/office/drawing/2014/main" id="{4887F2DF-0D89-6B05-4665-3A9C88827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86038A-4BDA-045F-C178-549AEA6CDF1F}"/>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3398573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9F30B-35A6-4D5F-3B22-F7137278ED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B37A28-D8B2-5E1B-B900-A6FB48C58B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5D38E-E8C4-193E-157F-843A639179C8}"/>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5" name="Footer Placeholder 4">
            <a:extLst>
              <a:ext uri="{FF2B5EF4-FFF2-40B4-BE49-F238E27FC236}">
                <a16:creationId xmlns:a16="http://schemas.microsoft.com/office/drawing/2014/main" id="{C9EF36BF-0FC2-7FE5-F165-A3981B685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04A4E-F0FD-BA6A-AC4F-F4E967665796}"/>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413751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9EA6-6D80-0896-A90C-687B67C93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51D4E-77BC-3D83-79A4-39C39B8AB9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4B26B-D2C6-EA09-DE62-E4C017D18AD5}"/>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5" name="Footer Placeholder 4">
            <a:extLst>
              <a:ext uri="{FF2B5EF4-FFF2-40B4-BE49-F238E27FC236}">
                <a16:creationId xmlns:a16="http://schemas.microsoft.com/office/drawing/2014/main" id="{3B2CD2AD-F11F-6BE6-D32A-52793AB879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5A30C-D831-D147-C4D2-1C0747719918}"/>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363777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1B88-D3AD-B850-A3DE-A271F781A9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658F6-4455-EA5B-1788-A91D2FBAA9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02EA13-4703-618F-6FA7-5BD441A93C47}"/>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5" name="Footer Placeholder 4">
            <a:extLst>
              <a:ext uri="{FF2B5EF4-FFF2-40B4-BE49-F238E27FC236}">
                <a16:creationId xmlns:a16="http://schemas.microsoft.com/office/drawing/2014/main" id="{ADE1C0A2-2CC4-BE06-3D98-1674D9493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C6E94-4DB4-1DDB-43DD-BF193AED9B0D}"/>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260695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A54E-EC0D-1715-C3F6-E8309599B9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CA02D7-1687-45BA-C87A-44850EA74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74F659-5580-4672-655F-F0CCB1CD8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83245E-D800-502C-E118-93979139E6A6}"/>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6" name="Footer Placeholder 5">
            <a:extLst>
              <a:ext uri="{FF2B5EF4-FFF2-40B4-BE49-F238E27FC236}">
                <a16:creationId xmlns:a16="http://schemas.microsoft.com/office/drawing/2014/main" id="{A4DB6577-82BD-29A2-3E64-89A8660A2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30CBD5-9D75-41DA-0FB6-04161C2D0BAE}"/>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151650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0136-B916-08CC-8A1E-469857AF6C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4EEE7C-3DC2-9C77-973A-4DFC50927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1081E5-01DC-90CA-FCCF-6ABB78A7CA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2A39A-E59E-5C8C-ED85-6EEA4B7C4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E49377-D09E-7CC4-2FCD-69020E315B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24CD53-BA9C-8A27-BDFE-7DB69A1922AC}"/>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8" name="Footer Placeholder 7">
            <a:extLst>
              <a:ext uri="{FF2B5EF4-FFF2-40B4-BE49-F238E27FC236}">
                <a16:creationId xmlns:a16="http://schemas.microsoft.com/office/drawing/2014/main" id="{88259753-4A8A-B582-36B7-325210D17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ABADA9-12FD-259B-697A-E4BAD7DF790C}"/>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298932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167E-F459-9B32-109F-43B06C0DEE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7946-F775-286B-D646-A11A56B9706F}"/>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4" name="Footer Placeholder 3">
            <a:extLst>
              <a:ext uri="{FF2B5EF4-FFF2-40B4-BE49-F238E27FC236}">
                <a16:creationId xmlns:a16="http://schemas.microsoft.com/office/drawing/2014/main" id="{C3151B2B-BE8F-A5F5-247D-4424E7372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2CBD7D-42D1-0F75-C8F5-BED590552287}"/>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203019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503E6-ABBE-2915-2105-7988BE7C04F8}"/>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3" name="Footer Placeholder 2">
            <a:extLst>
              <a:ext uri="{FF2B5EF4-FFF2-40B4-BE49-F238E27FC236}">
                <a16:creationId xmlns:a16="http://schemas.microsoft.com/office/drawing/2014/main" id="{A23AB0F9-5BDA-792E-4E9C-BFBF5BA4E8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5AE00A-7246-4B15-043D-F7363D633C77}"/>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198809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DC30-B114-0F4A-D593-F1E359A3B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5C14A-29E5-5A89-3743-F31178334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DA4EC-D7AE-3518-755A-8FDDA3D8C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B1AD5-8E53-5C5C-B631-C625EECF57D1}"/>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6" name="Footer Placeholder 5">
            <a:extLst>
              <a:ext uri="{FF2B5EF4-FFF2-40B4-BE49-F238E27FC236}">
                <a16:creationId xmlns:a16="http://schemas.microsoft.com/office/drawing/2014/main" id="{FA26763F-5B3C-7D06-C8AB-E64155F9B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096B24-17CF-DA0C-D35D-C021204F22F9}"/>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285592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9AF4-F09D-09DB-6F02-98EDF084C3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ECEEC1-F5C3-F393-F093-2FE64CED38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65493C-BFC9-73F4-03C8-0CE03AB38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CB3D1-80D3-5E44-207C-609845B3BF20}"/>
              </a:ext>
            </a:extLst>
          </p:cNvPr>
          <p:cNvSpPr>
            <a:spLocks noGrp="1"/>
          </p:cNvSpPr>
          <p:nvPr>
            <p:ph type="dt" sz="half" idx="10"/>
          </p:nvPr>
        </p:nvSpPr>
        <p:spPr/>
        <p:txBody>
          <a:bodyPr/>
          <a:lstStyle/>
          <a:p>
            <a:fld id="{77903953-1675-4149-B2ED-C17FFE3E6522}" type="datetimeFigureOut">
              <a:rPr lang="en-US" smtClean="0"/>
              <a:t>12/8/2025</a:t>
            </a:fld>
            <a:endParaRPr lang="en-US"/>
          </a:p>
        </p:txBody>
      </p:sp>
      <p:sp>
        <p:nvSpPr>
          <p:cNvPr id="6" name="Footer Placeholder 5">
            <a:extLst>
              <a:ext uri="{FF2B5EF4-FFF2-40B4-BE49-F238E27FC236}">
                <a16:creationId xmlns:a16="http://schemas.microsoft.com/office/drawing/2014/main" id="{2FECA645-3FAE-2402-2C48-4F10D33C0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3408B-E859-B086-9884-FB1D567F281F}"/>
              </a:ext>
            </a:extLst>
          </p:cNvPr>
          <p:cNvSpPr>
            <a:spLocks noGrp="1"/>
          </p:cNvSpPr>
          <p:nvPr>
            <p:ph type="sldNum" sz="quarter" idx="12"/>
          </p:nvPr>
        </p:nvSpPr>
        <p:spPr/>
        <p:txBody>
          <a:bodyPr/>
          <a:lstStyle/>
          <a:p>
            <a:fld id="{295B4E10-B3DB-407E-B6DC-C4EB5E6E6B55}" type="slidenum">
              <a:rPr lang="en-US" smtClean="0"/>
              <a:t>‹#›</a:t>
            </a:fld>
            <a:endParaRPr lang="en-US"/>
          </a:p>
        </p:txBody>
      </p:sp>
    </p:spTree>
    <p:extLst>
      <p:ext uri="{BB962C8B-B14F-4D97-AF65-F5344CB8AC3E}">
        <p14:creationId xmlns:p14="http://schemas.microsoft.com/office/powerpoint/2010/main" val="375343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CA89B9-12F3-EE9B-D80A-CC16B9DD1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8A0DF4-2AE6-C048-FE52-6148E2B7E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9524-8A33-34F7-7A83-7532369DD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903953-1675-4149-B2ED-C17FFE3E6522}" type="datetimeFigureOut">
              <a:rPr lang="en-US" smtClean="0"/>
              <a:t>12/8/2025</a:t>
            </a:fld>
            <a:endParaRPr lang="en-US"/>
          </a:p>
        </p:txBody>
      </p:sp>
      <p:sp>
        <p:nvSpPr>
          <p:cNvPr id="5" name="Footer Placeholder 4">
            <a:extLst>
              <a:ext uri="{FF2B5EF4-FFF2-40B4-BE49-F238E27FC236}">
                <a16:creationId xmlns:a16="http://schemas.microsoft.com/office/drawing/2014/main" id="{652C71CA-955B-935B-7D78-564E6C70C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4B24C26-FD40-C0AE-F769-497EE29BB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5B4E10-B3DB-407E-B6DC-C4EB5E6E6B55}" type="slidenum">
              <a:rPr lang="en-US" smtClean="0"/>
              <a:t>‹#›</a:t>
            </a:fld>
            <a:endParaRPr lang="en-US"/>
          </a:p>
        </p:txBody>
      </p:sp>
    </p:spTree>
    <p:extLst>
      <p:ext uri="{BB962C8B-B14F-4D97-AF65-F5344CB8AC3E}">
        <p14:creationId xmlns:p14="http://schemas.microsoft.com/office/powerpoint/2010/main" val="48272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BF7F-ECCB-E544-87D0-66E1CFC1891C}"/>
              </a:ext>
            </a:extLst>
          </p:cNvPr>
          <p:cNvSpPr>
            <a:spLocks noGrp="1"/>
          </p:cNvSpPr>
          <p:nvPr>
            <p:ph type="ctrTitle"/>
          </p:nvPr>
        </p:nvSpPr>
        <p:spPr>
          <a:xfrm>
            <a:off x="699714" y="5490971"/>
            <a:ext cx="6962072" cy="1159200"/>
          </a:xfrm>
        </p:spPr>
        <p:txBody>
          <a:bodyPr vert="horz" lIns="91440" tIns="45720" rIns="91440" bIns="45720" rtlCol="0" anchor="ctr">
            <a:normAutofit/>
          </a:bodyPr>
          <a:lstStyle/>
          <a:p>
            <a:pPr algn="l"/>
            <a:r>
              <a:rPr lang="en-US" sz="4000" kern="1200">
                <a:solidFill>
                  <a:srgbClr val="FFFFFF"/>
                </a:solidFill>
                <a:latin typeface="+mj-lt"/>
                <a:ea typeface="+mj-ea"/>
                <a:cs typeface="+mj-cs"/>
              </a:rPr>
              <a:t>Network Development </a:t>
            </a:r>
          </a:p>
        </p:txBody>
      </p:sp>
      <p:sp>
        <p:nvSpPr>
          <p:cNvPr id="5" name="TextBox 4">
            <a:extLst>
              <a:ext uri="{FF2B5EF4-FFF2-40B4-BE49-F238E27FC236}">
                <a16:creationId xmlns:a16="http://schemas.microsoft.com/office/drawing/2014/main" id="{80819F95-452A-4622-A16A-E2C44F70D478}"/>
              </a:ext>
            </a:extLst>
          </p:cNvPr>
          <p:cNvSpPr txBox="1"/>
          <p:nvPr/>
        </p:nvSpPr>
        <p:spPr>
          <a:xfrm>
            <a:off x="8456522" y="5633765"/>
            <a:ext cx="3408555" cy="8736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ptos" panose="02110004020202020204"/>
                <a:ea typeface="+mn-ea"/>
                <a:cs typeface="+mn-cs"/>
              </a:rPr>
              <a:t>Prepared by Morgan Tackett</a:t>
            </a:r>
          </a:p>
        </p:txBody>
      </p:sp>
      <p:pic>
        <p:nvPicPr>
          <p:cNvPr id="4" name="Picture 3" descr="A picture containing text, clipart&#10;&#10;Description automatically generated">
            <a:extLst>
              <a:ext uri="{FF2B5EF4-FFF2-40B4-BE49-F238E27FC236}">
                <a16:creationId xmlns:a16="http://schemas.microsoft.com/office/drawing/2014/main" id="{7B833370-BB47-4508-8620-B13FE378F99E}"/>
              </a:ext>
            </a:extLst>
          </p:cNvPr>
          <p:cNvPicPr>
            <a:picLocks noChangeAspect="1"/>
          </p:cNvPicPr>
          <p:nvPr/>
        </p:nvPicPr>
        <p:blipFill>
          <a:blip r:embed="rId2"/>
          <a:stretch>
            <a:fillRect/>
          </a:stretch>
        </p:blipFill>
        <p:spPr>
          <a:xfrm>
            <a:off x="478535" y="483995"/>
            <a:ext cx="11327549" cy="4332787"/>
          </a:xfrm>
          <a:prstGeom prst="rect">
            <a:avLst/>
          </a:prstGeom>
        </p:spPr>
      </p:pic>
    </p:spTree>
    <p:extLst>
      <p:ext uri="{BB962C8B-B14F-4D97-AF65-F5344CB8AC3E}">
        <p14:creationId xmlns:p14="http://schemas.microsoft.com/office/powerpoint/2010/main" val="131677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9B4B71-AAE4-C453-50C6-E4CB02E7E193}"/>
              </a:ext>
            </a:extLst>
          </p:cNvPr>
          <p:cNvPicPr>
            <a:picLocks noChangeAspect="1"/>
          </p:cNvPicPr>
          <p:nvPr/>
        </p:nvPicPr>
        <p:blipFill>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2" name="Title 1">
            <a:extLst>
              <a:ext uri="{FF2B5EF4-FFF2-40B4-BE49-F238E27FC236}">
                <a16:creationId xmlns:a16="http://schemas.microsoft.com/office/drawing/2014/main" id="{6E10E83D-2E5F-B93B-7A40-120E81BA5373}"/>
              </a:ext>
            </a:extLst>
          </p:cNvPr>
          <p:cNvSpPr>
            <a:spLocks noGrp="1"/>
          </p:cNvSpPr>
          <p:nvPr>
            <p:ph type="title"/>
          </p:nvPr>
        </p:nvSpPr>
        <p:spPr>
          <a:xfrm>
            <a:off x="838200" y="365125"/>
            <a:ext cx="10515600" cy="1325563"/>
          </a:xfrm>
        </p:spPr>
        <p:txBody>
          <a:bodyPr>
            <a:normAutofit/>
          </a:bodyPr>
          <a:lstStyle/>
          <a:p>
            <a:r>
              <a:rPr lang="en-US" dirty="0"/>
              <a:t>            Topics of Conversation</a:t>
            </a:r>
          </a:p>
        </p:txBody>
      </p:sp>
      <p:graphicFrame>
        <p:nvGraphicFramePr>
          <p:cNvPr id="5" name="Content Placeholder 2">
            <a:extLst>
              <a:ext uri="{FF2B5EF4-FFF2-40B4-BE49-F238E27FC236}">
                <a16:creationId xmlns:a16="http://schemas.microsoft.com/office/drawing/2014/main" id="{526C529B-289C-C9B8-549B-79B2C239961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3010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81ABE-3A35-9929-FACA-B3DBB7174556}"/>
              </a:ext>
            </a:extLst>
          </p:cNvPr>
          <p:cNvSpPr>
            <a:spLocks noGrp="1"/>
          </p:cNvSpPr>
          <p:nvPr>
            <p:ph type="title"/>
          </p:nvPr>
        </p:nvSpPr>
        <p:spPr/>
        <p:txBody>
          <a:bodyPr/>
          <a:lstStyle/>
          <a:p>
            <a:pPr algn="ctr"/>
            <a:r>
              <a:rPr lang="en-US"/>
              <a:t>Roles and Responsibilities </a:t>
            </a:r>
          </a:p>
        </p:txBody>
      </p:sp>
      <p:graphicFrame>
        <p:nvGraphicFramePr>
          <p:cNvPr id="22" name="Content Placeholder 2">
            <a:extLst>
              <a:ext uri="{FF2B5EF4-FFF2-40B4-BE49-F238E27FC236}">
                <a16:creationId xmlns:a16="http://schemas.microsoft.com/office/drawing/2014/main" id="{DEDB70D6-A0DA-4F73-8941-588F8FB671B8}"/>
              </a:ext>
            </a:extLst>
          </p:cNvPr>
          <p:cNvGraphicFramePr>
            <a:graphicFrameLocks noGrp="1"/>
          </p:cNvGraphicFramePr>
          <p:nvPr>
            <p:ph idx="1"/>
          </p:nvPr>
        </p:nvGraphicFramePr>
        <p:xfrm>
          <a:off x="838200" y="1352731"/>
          <a:ext cx="10515600" cy="545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0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dgm id="{E6F7A509-6F69-F943-AF87-C9D460E2297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dgm id="{6B85B46B-E1A5-F24F-9250-12CE14BF362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graphicEl>
                                              <a:dgm id="{303EF6EB-D4ED-F349-8E05-A9354C6AA48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graphicEl>
                                              <a:dgm id="{49EBDE44-2552-5B4C-B1F4-EF5C4F813F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DCEB-C742-EAC5-C74F-CD2499F85E14}"/>
              </a:ext>
            </a:extLst>
          </p:cNvPr>
          <p:cNvSpPr>
            <a:spLocks noGrp="1"/>
          </p:cNvSpPr>
          <p:nvPr>
            <p:ph type="title"/>
          </p:nvPr>
        </p:nvSpPr>
        <p:spPr>
          <a:xfrm>
            <a:off x="839788" y="457200"/>
            <a:ext cx="6360002" cy="732408"/>
          </a:xfrm>
        </p:spPr>
        <p:txBody>
          <a:bodyPr/>
          <a:lstStyle/>
          <a:p>
            <a:r>
              <a:rPr lang="en-US" dirty="0"/>
              <a:t>Recruitment Approach</a:t>
            </a:r>
          </a:p>
        </p:txBody>
      </p:sp>
      <p:sp>
        <p:nvSpPr>
          <p:cNvPr id="5" name="Text Placeholder 4">
            <a:extLst>
              <a:ext uri="{FF2B5EF4-FFF2-40B4-BE49-F238E27FC236}">
                <a16:creationId xmlns:a16="http://schemas.microsoft.com/office/drawing/2014/main" id="{83B8C2E7-B71A-C865-00C0-D24EE97E8EC8}"/>
              </a:ext>
            </a:extLst>
          </p:cNvPr>
          <p:cNvSpPr>
            <a:spLocks noGrp="1"/>
          </p:cNvSpPr>
          <p:nvPr>
            <p:ph type="body" sz="half" idx="2"/>
          </p:nvPr>
        </p:nvSpPr>
        <p:spPr>
          <a:xfrm>
            <a:off x="839788" y="1601418"/>
            <a:ext cx="6360002" cy="4267570"/>
          </a:xfrm>
        </p:spPr>
        <p:txBody>
          <a:bodyPr/>
          <a:lstStyle/>
          <a:p>
            <a:r>
              <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MCNA’s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multi-pronged and ongoing approach to growing and maintaining a provider network that is fully compliant with the time, distance, and appointment access standards applicable to all provider types includes recruitment activities, training and education opportunities, and initiatives to maintain provider satisfaction.</a:t>
            </a:r>
          </a:p>
          <a:p>
            <a:endParaRPr lang="en-US" sz="1800" dirty="0">
              <a:solidFill>
                <a:srgbClr val="000000"/>
              </a:solidFill>
              <a:latin typeface="Calibri" panose="020F0502020204030204" pitchFamily="34" charset="0"/>
              <a:cs typeface="Times New Roman" panose="02020603050405020304" pitchFamily="18" charset="0"/>
            </a:endParaRPr>
          </a:p>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MCNA’s process for network development and recruitment begins with assessing the available dental providers in a state. We followed this process in Iowa to build our DWP network and to expand our network. Our Network Development team researches all available providers within a state by evaluating all available provider listings and then follows this outreach process</a:t>
            </a:r>
            <a:endParaRPr lang="en-US" dirty="0"/>
          </a:p>
        </p:txBody>
      </p:sp>
      <p:pic>
        <p:nvPicPr>
          <p:cNvPr id="6" name="Content Placeholder 5">
            <a:extLst>
              <a:ext uri="{FF2B5EF4-FFF2-40B4-BE49-F238E27FC236}">
                <a16:creationId xmlns:a16="http://schemas.microsoft.com/office/drawing/2014/main" id="{A1ED4F7D-7A05-1665-6CD8-11829603FABE}"/>
              </a:ext>
            </a:extLst>
          </p:cNvPr>
          <p:cNvPicPr>
            <a:picLocks noGrp="1" noChangeAspect="1"/>
          </p:cNvPicPr>
          <p:nvPr>
            <p:ph idx="1"/>
          </p:nvPr>
        </p:nvPicPr>
        <p:blipFill>
          <a:blip r:embed="rId2"/>
          <a:stretch>
            <a:fillRect/>
          </a:stretch>
        </p:blipFill>
        <p:spPr>
          <a:xfrm>
            <a:off x="7512014" y="1601418"/>
            <a:ext cx="3627434" cy="4267570"/>
          </a:xfrm>
          <a:prstGeom prst="rect">
            <a:avLst/>
          </a:prstGeom>
        </p:spPr>
      </p:pic>
    </p:spTree>
    <p:extLst>
      <p:ext uri="{BB962C8B-B14F-4D97-AF65-F5344CB8AC3E}">
        <p14:creationId xmlns:p14="http://schemas.microsoft.com/office/powerpoint/2010/main" val="362946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6B4D80-1564-5A4B-84BA-0D1E38F5CBE8}"/>
              </a:ext>
            </a:extLst>
          </p:cNvPr>
          <p:cNvSpPr>
            <a:spLocks noGrp="1"/>
          </p:cNvSpPr>
          <p:nvPr>
            <p:ph type="title"/>
          </p:nvPr>
        </p:nvSpPr>
        <p:spPr>
          <a:xfrm>
            <a:off x="538261" y="622258"/>
            <a:ext cx="11115480" cy="631769"/>
          </a:xfrm>
        </p:spPr>
        <p:txBody>
          <a:bodyPr>
            <a:normAutofit fontScale="90000"/>
          </a:bodyPr>
          <a:lstStyle/>
          <a:p>
            <a:r>
              <a:rPr lang="en-US" dirty="0"/>
              <a:t>Provider Network and Network Adequacy</a:t>
            </a:r>
          </a:p>
        </p:txBody>
      </p:sp>
      <p:sp>
        <p:nvSpPr>
          <p:cNvPr id="6" name="Content Placeholder 5">
            <a:extLst>
              <a:ext uri="{FF2B5EF4-FFF2-40B4-BE49-F238E27FC236}">
                <a16:creationId xmlns:a16="http://schemas.microsoft.com/office/drawing/2014/main" id="{191F062F-98D8-214B-B906-71D440C75F1F}"/>
              </a:ext>
            </a:extLst>
          </p:cNvPr>
          <p:cNvSpPr>
            <a:spLocks noGrp="1"/>
          </p:cNvSpPr>
          <p:nvPr>
            <p:ph idx="1"/>
          </p:nvPr>
        </p:nvSpPr>
        <p:spPr>
          <a:xfrm>
            <a:off x="538261" y="1822450"/>
            <a:ext cx="11115480" cy="4241800"/>
          </a:xfrm>
        </p:spPr>
        <p:txBody>
          <a:bodyPr>
            <a:normAutofit/>
          </a:bodyPr>
          <a:lstStyle/>
          <a:p>
            <a:pPr marL="342900" indent="-342900" algn="l">
              <a:buFont typeface="Arial" panose="020B0604020202020204" pitchFamily="34" charset="0"/>
              <a:buChar char="•"/>
            </a:pPr>
            <a:r>
              <a:rPr lang="en-US" sz="1400" dirty="0">
                <a:latin typeface="Times New Roman" panose="02020603050405020304" pitchFamily="18" charset="0"/>
              </a:rPr>
              <a:t>MCNA has a proven track record in developing and growing provider networks, capable of delivering specialized care and meeting stringent access standards in urban and rural areas.</a:t>
            </a:r>
          </a:p>
          <a:p>
            <a:pPr marL="342900" indent="-342900" algn="l">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MCNA’s on-the-ground engagement and stakeholder feedback has allowed MCNA to gain insight into the challenges and issues facing Iowa’s dental community. </a:t>
            </a:r>
          </a:p>
          <a:p>
            <a:pPr marL="342900" indent="-342900" algn="l">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The relationships of our Network Development team and plan leadership are central to our contracting strategy </a:t>
            </a:r>
          </a:p>
          <a:p>
            <a:pPr marL="800100" lvl="1" indent="-342900" algn="l">
              <a:buFont typeface="Arial" panose="020B0604020202020204" pitchFamily="34" charset="0"/>
              <a:buChar char="•"/>
            </a:pPr>
            <a:r>
              <a:rPr lang="en-US" sz="1400" dirty="0">
                <a:solidFill>
                  <a:srgbClr val="000000"/>
                </a:solidFill>
                <a:latin typeface="Times New Roman" panose="02020603050405020304" pitchFamily="18" charset="0"/>
              </a:rPr>
              <a:t>E</a:t>
            </a:r>
            <a:r>
              <a:rPr lang="en-US" sz="1400" b="0" i="0" u="none" strike="noStrike" dirty="0">
                <a:solidFill>
                  <a:srgbClr val="000000"/>
                </a:solidFill>
                <a:effectLst/>
                <a:latin typeface="Times New Roman" panose="02020603050405020304" pitchFamily="18" charset="0"/>
              </a:rPr>
              <a:t>nables us to understand and address the needs and concerns of providers and stakeholders </a:t>
            </a:r>
          </a:p>
          <a:p>
            <a:pPr marL="800100" lvl="1" indent="-342900" algn="l">
              <a:buFont typeface="Arial" panose="020B0604020202020204" pitchFamily="34" charset="0"/>
              <a:buChar char="•"/>
            </a:pPr>
            <a:r>
              <a:rPr lang="en-US" sz="1400" dirty="0">
                <a:solidFill>
                  <a:srgbClr val="000000"/>
                </a:solidFill>
                <a:latin typeface="Times New Roman" panose="02020603050405020304" pitchFamily="18" charset="0"/>
              </a:rPr>
              <a:t>S</a:t>
            </a:r>
            <a:r>
              <a:rPr lang="en-US" sz="1400" b="0" i="0" u="none" strike="noStrike" dirty="0">
                <a:solidFill>
                  <a:srgbClr val="000000"/>
                </a:solidFill>
                <a:effectLst/>
                <a:latin typeface="Times New Roman" panose="02020603050405020304" pitchFamily="18" charset="0"/>
              </a:rPr>
              <a:t>trengthens our recruitment efforts. </a:t>
            </a:r>
          </a:p>
          <a:p>
            <a:pPr marL="342900" indent="-342900" algn="l">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MCNA has extensive experience overcoming challenges to developing complete, statewide networks that we apply in Iowa. </a:t>
            </a:r>
          </a:p>
          <a:p>
            <a:pPr marL="800100" lvl="1" indent="-342900" algn="l">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MCNA’s philosophy is to pay providers on a fee-for-service basis and give our members throughout Iowa variety of provider choices. </a:t>
            </a:r>
          </a:p>
          <a:p>
            <a:pPr marL="800100" lvl="1" indent="-342900" algn="l">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Offering Value Base Purchasing </a:t>
            </a:r>
            <a:r>
              <a:rPr lang="en-US" sz="1400" dirty="0">
                <a:solidFill>
                  <a:srgbClr val="000000"/>
                </a:solidFill>
                <a:latin typeface="Times New Roman" panose="02020603050405020304" pitchFamily="18" charset="0"/>
              </a:rPr>
              <a:t>a</a:t>
            </a:r>
            <a:r>
              <a:rPr lang="en-US" sz="1400" b="0" i="0" u="none" strike="noStrike" dirty="0">
                <a:solidFill>
                  <a:srgbClr val="000000"/>
                </a:solidFill>
                <a:effectLst/>
                <a:latin typeface="Times New Roman" panose="02020603050405020304" pitchFamily="18" charset="0"/>
              </a:rPr>
              <a:t>lternative </a:t>
            </a:r>
            <a:r>
              <a:rPr lang="en-US" sz="1400" dirty="0">
                <a:solidFill>
                  <a:srgbClr val="000000"/>
                </a:solidFill>
                <a:latin typeface="Times New Roman" panose="02020603050405020304" pitchFamily="18" charset="0"/>
              </a:rPr>
              <a:t>p</a:t>
            </a:r>
            <a:r>
              <a:rPr lang="en-US" sz="1400" b="0" i="0" u="none" strike="noStrike" dirty="0">
                <a:solidFill>
                  <a:srgbClr val="000000"/>
                </a:solidFill>
                <a:effectLst/>
                <a:latin typeface="Times New Roman" panose="02020603050405020304" pitchFamily="18" charset="0"/>
              </a:rPr>
              <a:t>ayment models </a:t>
            </a:r>
          </a:p>
          <a:p>
            <a:pPr marL="800100" lvl="1" indent="-342900" algn="l">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We do not close or limit provider panels; our network is always open to new providers willing to meet MCNA’s terms and conditions. </a:t>
            </a:r>
          </a:p>
          <a:p>
            <a:pPr marL="800100" lvl="1" indent="-342900" algn="l">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MCNA is committed to providing dentists with a capably staffed Provider Hotline and dedicated Medicaid Provider Relations Representatives. </a:t>
            </a:r>
          </a:p>
          <a:p>
            <a:pPr marL="800100" lvl="1" indent="-342900" algn="l">
              <a:buFont typeface="Arial" panose="020B0604020202020204" pitchFamily="34" charset="0"/>
              <a:buChar char="•"/>
            </a:pPr>
            <a:r>
              <a:rPr lang="en-US" sz="1400" b="0" i="0" u="none" strike="noStrike" dirty="0">
                <a:solidFill>
                  <a:srgbClr val="000000"/>
                </a:solidFill>
                <a:effectLst/>
                <a:latin typeface="Times New Roman" panose="02020603050405020304" pitchFamily="18" charset="0"/>
              </a:rPr>
              <a:t>We fully support our network through the provision of leading-edge technology designed to eliminate administrative barriers to Medicaid participation, including MCNA’s free, easy-to-use, online Provider Portal.</a:t>
            </a:r>
          </a:p>
        </p:txBody>
      </p:sp>
    </p:spTree>
    <p:extLst>
      <p:ext uri="{BB962C8B-B14F-4D97-AF65-F5344CB8AC3E}">
        <p14:creationId xmlns:p14="http://schemas.microsoft.com/office/powerpoint/2010/main" val="209688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FFA0FB2D-7F8C-4B7F-A8DE-DC27F415E4FA}"/>
              </a:ext>
            </a:extLst>
          </p:cNvPr>
          <p:cNvPicPr>
            <a:picLocks noChangeAspect="1"/>
          </p:cNvPicPr>
          <p:nvPr/>
        </p:nvPicPr>
        <p:blipFill rotWithShape="1">
          <a:blip r:embed="rId2"/>
          <a:srcRect l="25485" r="15515"/>
          <a:stretch/>
        </p:blipFill>
        <p:spPr>
          <a:xfrm>
            <a:off x="3176" y="54930"/>
            <a:ext cx="5381603" cy="6803070"/>
          </a:xfrm>
          <a:prstGeom prst="rect">
            <a:avLst/>
          </a:prstGeom>
        </p:spPr>
      </p:pic>
      <p:sp>
        <p:nvSpPr>
          <p:cNvPr id="4" name="TextBox 3">
            <a:extLst>
              <a:ext uri="{FF2B5EF4-FFF2-40B4-BE49-F238E27FC236}">
                <a16:creationId xmlns:a16="http://schemas.microsoft.com/office/drawing/2014/main" id="{5E02E816-3295-4BD4-8250-B29805C106B7}"/>
              </a:ext>
            </a:extLst>
          </p:cNvPr>
          <p:cNvSpPr txBox="1"/>
          <p:nvPr/>
        </p:nvSpPr>
        <p:spPr>
          <a:xfrm>
            <a:off x="5693298" y="3664067"/>
            <a:ext cx="4182222" cy="887411"/>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1000"/>
              </a:spcBef>
              <a:spcAft>
                <a:spcPts val="0"/>
              </a:spcAft>
              <a:buClr>
                <a:srgbClr val="156082"/>
              </a:buClr>
              <a:buSzPct val="80000"/>
              <a:buFontTx/>
              <a:buNone/>
              <a:tabLst/>
              <a:defRPr/>
            </a:pPr>
            <a:r>
              <a:rPr kumimoji="0" lang="en-US" sz="1800" b="1" i="1"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Questions, </a:t>
            </a:r>
            <a:r>
              <a:rPr kumimoji="0" lang="en-US" sz="1800" b="1" i="1"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comments or </a:t>
            </a:r>
            <a:r>
              <a:rPr kumimoji="0" lang="en-US" sz="1800" b="1" i="1"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rPr>
              <a:t>discussion </a:t>
            </a:r>
          </a:p>
          <a:p>
            <a:pPr marL="0" marR="0" lvl="0" indent="0" algn="l" defTabSz="914400" rtl="0" eaLnBrk="1" fontAlgn="auto" latinLnBrk="0" hangingPunct="1">
              <a:lnSpc>
                <a:spcPct val="100000"/>
              </a:lnSpc>
              <a:spcBef>
                <a:spcPts val="1000"/>
              </a:spcBef>
              <a:spcAft>
                <a:spcPts val="0"/>
              </a:spcAft>
              <a:buClr>
                <a:srgbClr val="156082"/>
              </a:buClr>
              <a:buSzPct val="80000"/>
              <a:buFontTx/>
              <a:buNone/>
              <a:tabLst/>
              <a:defRPr/>
            </a:pPr>
            <a:endParaRPr kumimoji="0" lang="en-US" sz="1800" b="1" i="1"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1000"/>
              </a:spcBef>
              <a:spcAft>
                <a:spcPts val="0"/>
              </a:spcAft>
              <a:buClr>
                <a:srgbClr val="156082"/>
              </a:buClr>
              <a:buSzPct val="80000"/>
              <a:buFontTx/>
              <a:buNone/>
              <a:tabLst/>
              <a:defRPr/>
            </a:pPr>
            <a:endParaRPr kumimoji="0" lang="en-US" sz="1800" b="1" i="1" u="none" strike="noStrike" kern="1200" cap="none" spc="0" normalizeH="0" baseline="0" noProof="0" dirty="0">
              <a:ln>
                <a:noFill/>
              </a:ln>
              <a:solidFill>
                <a:prstClr val="black">
                  <a:lumMod val="75000"/>
                  <a:lumOff val="25000"/>
                </a:prstClr>
              </a:solidFill>
              <a:effectLst/>
              <a:uLnTx/>
              <a:uFillTx/>
              <a:latin typeface="Aptos" panose="02110004020202020204"/>
              <a:ea typeface="+mn-ea"/>
              <a:cs typeface="+mn-cs"/>
            </a:endParaRPr>
          </a:p>
        </p:txBody>
      </p:sp>
      <p:pic>
        <p:nvPicPr>
          <p:cNvPr id="6" name="Picture 5" descr="A picture containing text, clipart&#10;&#10;Description automatically generated">
            <a:extLst>
              <a:ext uri="{FF2B5EF4-FFF2-40B4-BE49-F238E27FC236}">
                <a16:creationId xmlns:a16="http://schemas.microsoft.com/office/drawing/2014/main" id="{ED26DEE0-AEBD-4E8F-AE28-01B7A687D5BF}"/>
              </a:ext>
            </a:extLst>
          </p:cNvPr>
          <p:cNvPicPr>
            <a:picLocks noChangeAspect="1"/>
          </p:cNvPicPr>
          <p:nvPr/>
        </p:nvPicPr>
        <p:blipFill>
          <a:blip r:embed="rId3"/>
          <a:stretch>
            <a:fillRect/>
          </a:stretch>
        </p:blipFill>
        <p:spPr>
          <a:xfrm>
            <a:off x="6249899" y="2457739"/>
            <a:ext cx="2528175" cy="967027"/>
          </a:xfrm>
          <a:prstGeom prst="rect">
            <a:avLst/>
          </a:prstGeom>
        </p:spPr>
      </p:pic>
    </p:spTree>
    <p:extLst>
      <p:ext uri="{BB962C8B-B14F-4D97-AF65-F5344CB8AC3E}">
        <p14:creationId xmlns:p14="http://schemas.microsoft.com/office/powerpoint/2010/main" val="3623999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479</Words>
  <Application>Microsoft Office PowerPoint</Application>
  <PresentationFormat>Widescreen</PresentationFormat>
  <Paragraphs>36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Network Development </vt:lpstr>
      <vt:lpstr>            Topics of Conversation</vt:lpstr>
      <vt:lpstr>Roles and Responsibilities </vt:lpstr>
      <vt:lpstr>Recruitment Approach</vt:lpstr>
      <vt:lpstr>Provider Network and Network Adequacy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Morgan Stumbo</dc:creator>
  <cp:lastModifiedBy>Morgan Stumbo</cp:lastModifiedBy>
  <cp:revision>4</cp:revision>
  <dcterms:created xsi:type="dcterms:W3CDTF">2025-12-08T21:53:01Z</dcterms:created>
  <dcterms:modified xsi:type="dcterms:W3CDTF">2025-12-08T22:02:28Z</dcterms:modified>
</cp:coreProperties>
</file>