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51_6475C138.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50_F1E05C66.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57_7E42A5FD.xml" ContentType="application/vnd.ms-powerpoint.comments+xml"/>
  <Override PartName="/ppt/notesSlides/notesSlide15.xml" ContentType="application/vnd.openxmlformats-officedocument.presentationml.notesSlide+xml"/>
  <Override PartName="/ppt/comments/modernComment_153_D2A3A1E8.xml" ContentType="application/vnd.ms-powerpoint.comments+xml"/>
  <Override PartName="/ppt/notesSlides/notesSlide16.xml" ContentType="application/vnd.openxmlformats-officedocument.presentationml.notesSlide+xml"/>
  <Override PartName="/ppt/comments/modernComment_134_5319948E.xml" ContentType="application/vnd.ms-powerpoint.comments+xml"/>
  <Override PartName="/ppt/notesSlides/notesSlide17.xml" ContentType="application/vnd.openxmlformats-officedocument.presentationml.notesSlide+xml"/>
  <Override PartName="/ppt/comments/modernComment_130_BEABA75B.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comments/modernComment_159_7BFC1F89.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3D_CB04DC2F.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omments/modernComment_148_2C75AB35.xml" ContentType="application/vnd.ms-powerpoint.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60" r:id="rId5"/>
    <p:sldMasterId id="2147483648" r:id="rId6"/>
  </p:sldMasterIdLst>
  <p:notesMasterIdLst>
    <p:notesMasterId r:id="rId57"/>
  </p:notesMasterIdLst>
  <p:sldIdLst>
    <p:sldId id="256" r:id="rId7"/>
    <p:sldId id="271" r:id="rId8"/>
    <p:sldId id="330" r:id="rId9"/>
    <p:sldId id="334" r:id="rId10"/>
    <p:sldId id="337" r:id="rId11"/>
    <p:sldId id="299" r:id="rId12"/>
    <p:sldId id="289" r:id="rId13"/>
    <p:sldId id="324" r:id="rId14"/>
    <p:sldId id="275" r:id="rId15"/>
    <p:sldId id="276" r:id="rId16"/>
    <p:sldId id="335" r:id="rId17"/>
    <p:sldId id="336" r:id="rId18"/>
    <p:sldId id="332" r:id="rId19"/>
    <p:sldId id="310" r:id="rId20"/>
    <p:sldId id="307" r:id="rId21"/>
    <p:sldId id="343" r:id="rId22"/>
    <p:sldId id="339" r:id="rId23"/>
    <p:sldId id="308" r:id="rId24"/>
    <p:sldId id="304" r:id="rId25"/>
    <p:sldId id="333" r:id="rId26"/>
    <p:sldId id="301" r:id="rId27"/>
    <p:sldId id="286" r:id="rId28"/>
    <p:sldId id="257" r:id="rId29"/>
    <p:sldId id="297" r:id="rId30"/>
    <p:sldId id="322" r:id="rId31"/>
    <p:sldId id="345" r:id="rId32"/>
    <p:sldId id="258" r:id="rId33"/>
    <p:sldId id="341" r:id="rId34"/>
    <p:sldId id="311" r:id="rId35"/>
    <p:sldId id="313" r:id="rId36"/>
    <p:sldId id="314" r:id="rId37"/>
    <p:sldId id="317" r:id="rId38"/>
    <p:sldId id="316" r:id="rId39"/>
    <p:sldId id="298" r:id="rId40"/>
    <p:sldId id="338" r:id="rId41"/>
    <p:sldId id="346" r:id="rId42"/>
    <p:sldId id="266" r:id="rId43"/>
    <p:sldId id="319" r:id="rId44"/>
    <p:sldId id="325" r:id="rId45"/>
    <p:sldId id="323" r:id="rId46"/>
    <p:sldId id="282" r:id="rId47"/>
    <p:sldId id="328" r:id="rId48"/>
    <p:sldId id="327" r:id="rId49"/>
    <p:sldId id="306" r:id="rId50"/>
    <p:sldId id="303" r:id="rId51"/>
    <p:sldId id="263" r:id="rId52"/>
    <p:sldId id="321" r:id="rId53"/>
    <p:sldId id="296" r:id="rId54"/>
    <p:sldId id="344" r:id="rId55"/>
    <p:sldId id="283"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E5CD30-8890-6FAF-E9E3-A7EF7B131018}" name="Shanks, Adam [HHS]" initials="SA" userId="S::adam.shanks@hhs.iowa.gov::7d8daca0-a746-49f9-9112-850ecc0dcd02" providerId="AD"/>
  <p188:author id="{190B73FE-3F17-97CA-27B1-1E9A36B619C3}" name="Murrow, Emily" initials="EE" userId="S::emily.murrow@hhs.iowa.gov::22e89cbb-f769-4a4a-b234-4bc7348040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C5000-D78E-AAC7-261F-3DCD4E7290A5}" v="2" dt="2026-01-13T15:19:09.270"/>
    <p1510:client id="{23E32FFC-D634-4142-EB20-CADE4CC76C92}" v="6" dt="2026-01-12T20:29:22.144"/>
    <p1510:client id="{95B696A8-2DFA-DA2F-53D9-4890FE549782}" v="67" dt="2026-01-12T21:20:12.286"/>
    <p1510:client id="{C28646F1-8EC1-CA6C-2EB8-7623C48AD988}" v="113" dt="2026-01-12T20:13:54.360"/>
    <p1510:client id="{C79D3870-A9CB-BA14-8562-768E4DBF1DA3}" v="2" dt="2026-01-12T18:54:57.469"/>
    <p1510:client id="{DAA7210A-2385-44BE-9086-1EE71A7E6847}" v="6133" dt="2026-01-12T20:43:23.921"/>
    <p1510:client id="{DC2EFC68-1BF1-82CF-1316-E05BEB5E9143}" v="68" dt="2026-01-12T17:27:04.677"/>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s>
</file>

<file path=ppt/comments/modernComment_130_BEABA75B.xml><?xml version="1.0" encoding="utf-8"?>
<p188:cmLst xmlns:a="http://schemas.openxmlformats.org/drawingml/2006/main" xmlns:r="http://schemas.openxmlformats.org/officeDocument/2006/relationships" xmlns:p188="http://schemas.microsoft.com/office/powerpoint/2018/8/main">
  <p188:cm id="{D38CAC06-7127-464A-88F4-7840DBD41551}" authorId="{190B73FE-3F17-97CA-27B1-1E9A36B619C3}" created="2026-01-12T19:51:40.615">
    <ac:deMkLst xmlns:ac="http://schemas.microsoft.com/office/drawing/2013/main/command">
      <pc:docMk xmlns:pc="http://schemas.microsoft.com/office/powerpoint/2013/main/command"/>
      <pc:sldMk xmlns:pc="http://schemas.microsoft.com/office/powerpoint/2013/main/command" cId="3198920539" sldId="304"/>
      <ac:picMk id="2" creationId="{5CF8F020-7CA4-C2E4-1BC4-BAA8DE2D7F1A}"/>
    </ac:deMkLst>
    <p188:txBody>
      <a:bodyPr/>
      <a:lstStyle/>
      <a:p>
        <a:r>
          <a:rPr lang="en-US"/>
          <a:t>Right click, then click “view alt text” and add description for this graphic. </a:t>
        </a:r>
      </a:p>
    </p188:txBody>
  </p188:cm>
</p188:cmLst>
</file>

<file path=ppt/comments/modernComment_134_5319948E.xml><?xml version="1.0" encoding="utf-8"?>
<p188:cmLst xmlns:a="http://schemas.openxmlformats.org/drawingml/2006/main" xmlns:r="http://schemas.openxmlformats.org/officeDocument/2006/relationships" xmlns:p188="http://schemas.microsoft.com/office/powerpoint/2018/8/main">
  <p188:cm id="{311A7A50-246F-4AB7-ABF3-B091C4CE4BD5}" authorId="{190B73FE-3F17-97CA-27B1-1E9A36B619C3}" created="2026-01-12T19:51:21.609">
    <ac:deMkLst xmlns:ac="http://schemas.microsoft.com/office/drawing/2013/main/command">
      <pc:docMk xmlns:pc="http://schemas.microsoft.com/office/powerpoint/2013/main/command"/>
      <pc:sldMk xmlns:pc="http://schemas.microsoft.com/office/powerpoint/2013/main/command" cId="1394185358" sldId="308"/>
      <ac:picMk id="4" creationId="{76C32FE9-FD01-5071-B8D0-5AED9CB2DD0C}"/>
    </ac:deMkLst>
    <p188:txBody>
      <a:bodyPr/>
      <a:lstStyle/>
      <a:p>
        <a:r>
          <a:rPr lang="en-US"/>
          <a:t>Right click, then click “view alt text” and add description for this graphic. </a:t>
        </a:r>
      </a:p>
    </p188:txBody>
  </p188:cm>
</p188:cmLst>
</file>

<file path=ppt/comments/modernComment_13D_CB04DC2F.xml><?xml version="1.0" encoding="utf-8"?>
<p188:cmLst xmlns:a="http://schemas.openxmlformats.org/drawingml/2006/main" xmlns:r="http://schemas.openxmlformats.org/officeDocument/2006/relationships" xmlns:p188="http://schemas.microsoft.com/office/powerpoint/2018/8/main">
  <p188:cm id="{97C18932-B9D0-4FF7-BC18-43ED2792893A}" authorId="{190B73FE-3F17-97CA-27B1-1E9A36B619C3}" created="2026-01-12T19:59:10.048">
    <ac:deMkLst xmlns:ac="http://schemas.microsoft.com/office/drawing/2013/main/command">
      <pc:docMk xmlns:pc="http://schemas.microsoft.com/office/powerpoint/2013/main/command"/>
      <pc:sldMk xmlns:pc="http://schemas.microsoft.com/office/powerpoint/2013/main/command" cId="3406093359" sldId="317"/>
      <ac:picMk id="3" creationId="{01908063-6F89-B012-0E28-093CF611B3DE}"/>
    </ac:deMkLst>
    <p188:txBody>
      <a:bodyPr/>
      <a:lstStyle/>
      <a:p>
        <a:r>
          <a:rPr lang="en-US"/>
          <a:t>Add alt text descriptions to these, right click and click “view alt text”</a:t>
        </a:r>
      </a:p>
    </p188:txBody>
  </p188:cm>
</p188:cmLst>
</file>

<file path=ppt/comments/modernComment_148_2C75AB35.xml><?xml version="1.0" encoding="utf-8"?>
<p188:cmLst xmlns:a="http://schemas.openxmlformats.org/drawingml/2006/main" xmlns:r="http://schemas.openxmlformats.org/officeDocument/2006/relationships" xmlns:p188="http://schemas.microsoft.com/office/powerpoint/2018/8/main">
  <p188:cm id="{3E07BAF6-247C-4FE4-83E4-CB34D158D49B}" authorId="{190B73FE-3F17-97CA-27B1-1E9A36B619C3}" created="2026-01-12T20:20:25.998">
    <ac:deMkLst xmlns:ac="http://schemas.microsoft.com/office/drawing/2013/main/command">
      <pc:docMk xmlns:pc="http://schemas.microsoft.com/office/powerpoint/2013/main/command"/>
      <pc:sldMk xmlns:pc="http://schemas.microsoft.com/office/powerpoint/2013/main/command" cId="745909045" sldId="328"/>
      <ac:picMk id="312" creationId="{00000000-0000-0000-0000-000000000000}"/>
    </ac:deMkLst>
    <p188:txBody>
      <a:bodyPr/>
      <a:lstStyle/>
      <a:p>
        <a:r>
          <a:rPr lang="en-US"/>
          <a:t>Add description in alt text box (right click, then click “view alt text)</a:t>
        </a:r>
      </a:p>
    </p188:txBody>
  </p188:cm>
</p188:cmLst>
</file>

<file path=ppt/comments/modernComment_150_F1E05C66.xml><?xml version="1.0" encoding="utf-8"?>
<p188:cmLst xmlns:a="http://schemas.openxmlformats.org/drawingml/2006/main" xmlns:r="http://schemas.openxmlformats.org/officeDocument/2006/relationships" xmlns:p188="http://schemas.microsoft.com/office/powerpoint/2018/8/main">
  <p188:cm id="{1DEF15A9-6B43-4D91-B41C-A611960AA22A}" authorId="{190B73FE-3F17-97CA-27B1-1E9A36B619C3}" created="2026-01-12T19:37:22.253">
    <ac:deMkLst xmlns:ac="http://schemas.microsoft.com/office/drawing/2013/main/command">
      <pc:docMk xmlns:pc="http://schemas.microsoft.com/office/powerpoint/2013/main/command"/>
      <pc:sldMk xmlns:pc="http://schemas.microsoft.com/office/powerpoint/2013/main/command" cId="4058012774" sldId="336"/>
      <ac:picMk id="3" creationId="{FC07823E-2BA1-DA6D-A879-B733839B8E8C}"/>
    </ac:deMkLst>
    <p188:txBody>
      <a:bodyPr/>
      <a:lstStyle/>
      <a:p>
        <a:r>
          <a:rPr lang="en-US"/>
          <a:t>Right click, then click “View Alt text” and write a description for this or copy text into the alt text box. </a:t>
        </a:r>
      </a:p>
    </p188:txBody>
  </p188:cm>
</p188:cmLst>
</file>

<file path=ppt/comments/modernComment_151_6475C138.xml><?xml version="1.0" encoding="utf-8"?>
<p188:cmLst xmlns:a="http://schemas.openxmlformats.org/drawingml/2006/main" xmlns:r="http://schemas.openxmlformats.org/officeDocument/2006/relationships" xmlns:p188="http://schemas.microsoft.com/office/powerpoint/2018/8/main">
  <p188:cm id="{10BD9C9C-A94F-4A66-A539-657ACD325693}" authorId="{190B73FE-3F17-97CA-27B1-1E9A36B619C3}" created="2026-01-12T19:35:01.974">
    <ac:deMkLst xmlns:ac="http://schemas.microsoft.com/office/drawing/2013/main/command">
      <pc:docMk xmlns:pc="http://schemas.microsoft.com/office/powerpoint/2013/main/command"/>
      <pc:sldMk xmlns:pc="http://schemas.microsoft.com/office/powerpoint/2013/main/command" cId="1685438776" sldId="337"/>
      <ac:picMk id="6" creationId="{24E754C4-F4D3-2B90-501D-DCC982DD6946}"/>
    </ac:deMkLst>
    <p188:txBody>
      <a:bodyPr/>
      <a:lstStyle/>
      <a:p>
        <a:r>
          <a:rPr lang="en-US"/>
          <a:t>Right click, then click “View Alt text” and write a description of each of these photos. </a:t>
        </a:r>
      </a:p>
    </p188:txBody>
  </p188:cm>
</p188:cmLst>
</file>

<file path=ppt/comments/modernComment_153_D2A3A1E8.xml><?xml version="1.0" encoding="utf-8"?>
<p188:cmLst xmlns:a="http://schemas.openxmlformats.org/drawingml/2006/main" xmlns:r="http://schemas.openxmlformats.org/officeDocument/2006/relationships" xmlns:p188="http://schemas.microsoft.com/office/powerpoint/2018/8/main">
  <p188:cm id="{64EBDD9F-2534-4DF0-83A7-EACFA51738BF}" authorId="{190B73FE-3F17-97CA-27B1-1E9A36B619C3}" created="2026-01-12T19:49:36.498">
    <ac:deMkLst xmlns:ac="http://schemas.microsoft.com/office/drawing/2013/main/command">
      <pc:docMk xmlns:pc="http://schemas.microsoft.com/office/powerpoint/2013/main/command"/>
      <pc:sldMk xmlns:pc="http://schemas.microsoft.com/office/powerpoint/2013/main/command" cId="3533939176" sldId="339"/>
      <ac:picMk id="2" creationId="{443FBD91-2547-148E-3D30-E0DBC6822D60}"/>
    </ac:deMkLst>
    <p188:txBody>
      <a:bodyPr/>
      <a:lstStyle/>
      <a:p>
        <a:r>
          <a:rPr lang="en-US"/>
          <a:t>Right click, click “view alt text” and add a description for each of these photos. </a:t>
        </a:r>
      </a:p>
    </p188:txBody>
  </p188:cm>
</p188:cmLst>
</file>

<file path=ppt/comments/modernComment_157_7E42A5FD.xml><?xml version="1.0" encoding="utf-8"?>
<p188:cmLst xmlns:a="http://schemas.openxmlformats.org/drawingml/2006/main" xmlns:r="http://schemas.openxmlformats.org/officeDocument/2006/relationships" xmlns:p188="http://schemas.microsoft.com/office/powerpoint/2018/8/main">
  <p188:cm id="{A5B89C78-81D9-42E9-B5FA-C4B479FEDD7C}" authorId="{190B73FE-3F17-97CA-27B1-1E9A36B619C3}" created="2026-01-12T19:42:27.863">
    <ac:deMkLst xmlns:ac="http://schemas.microsoft.com/office/drawing/2013/main/command">
      <pc:docMk xmlns:pc="http://schemas.microsoft.com/office/powerpoint/2013/main/command"/>
      <pc:sldMk xmlns:pc="http://schemas.microsoft.com/office/powerpoint/2013/main/command" cId="2118297085" sldId="343"/>
      <ac:picMk id="5" creationId="{050C4461-1230-71DF-E9D4-54E052C516FB}"/>
    </ac:deMkLst>
    <p188:replyLst>
      <p188:reply id="{6811C311-3F80-48D1-9B1C-C8DF4F8C8849}" authorId="{C3E5CD30-8890-6FAF-E9E3-A7EF7B131018}" created="2026-01-12T20:10:04.955">
        <p188:txBody>
          <a:bodyPr/>
          <a:lstStyle/>
          <a:p>
            <a:r>
              <a:rPr lang="en-US"/>
              <a:t>CDC Foundation recently shared resource that shares recent data/trends of newer 'smart vape' products. </a:t>
            </a:r>
          </a:p>
        </p188:txBody>
      </p188:reply>
    </p188:replyLst>
    <p188:txBody>
      <a:bodyPr/>
      <a:lstStyle/>
      <a:p>
        <a:r>
          <a:rPr lang="en-US"/>
          <a:t>Right click, then click “view alt text” and add this text to the box to make it accessible. </a:t>
        </a:r>
      </a:p>
    </p188:txBody>
  </p188:cm>
</p188:cmLst>
</file>

<file path=ppt/comments/modernComment_159_7BFC1F89.xml><?xml version="1.0" encoding="utf-8"?>
<p188:cmLst xmlns:a="http://schemas.openxmlformats.org/drawingml/2006/main" xmlns:r="http://schemas.openxmlformats.org/officeDocument/2006/relationships" xmlns:p188="http://schemas.microsoft.com/office/powerpoint/2018/8/main">
  <p188:cm id="{9321AFB6-0BED-4B62-AD6D-10E2B22B7F39}" authorId="{190B73FE-3F17-97CA-27B1-1E9A36B619C3}" created="2026-01-12T19:53:16.995">
    <ac:deMkLst xmlns:ac="http://schemas.microsoft.com/office/drawing/2013/main/command">
      <pc:docMk xmlns:pc="http://schemas.microsoft.com/office/powerpoint/2013/main/command"/>
      <pc:sldMk xmlns:pc="http://schemas.microsoft.com/office/powerpoint/2013/main/command" cId="2080120713" sldId="345"/>
      <ac:picMk id="2" creationId="{2E830BD7-B339-6DCA-8A6D-BFCDEB3559FA}"/>
    </ac:deMkLst>
    <p188:txBody>
      <a:bodyPr/>
      <a:lstStyle/>
      <a:p>
        <a:r>
          <a:rPr lang="en-US"/>
          <a:t>Right click, then click “view alt text” and add description for this graphic. </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 Type="http://schemas.openxmlformats.org/officeDocument/2006/relationships/image" Target="../media/image25.svg"/><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19" Type="http://schemas.openxmlformats.org/officeDocument/2006/relationships/image" Target="../media/image42.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 Type="http://schemas.openxmlformats.org/officeDocument/2006/relationships/image" Target="../media/image25.svg"/><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19" Type="http://schemas.openxmlformats.org/officeDocument/2006/relationships/image" Target="../media/image42.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7224B6-D74B-4E33-BD60-C5FD4F84EA0C}"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en-US"/>
        </a:p>
      </dgm:t>
    </dgm:pt>
    <dgm:pt modelId="{1A398CD4-F70A-4460-B007-67102C2B0495}">
      <dgm:prSet phldrT="[Text]" custT="1"/>
      <dgm:spPr/>
      <dgm:t>
        <a:bodyPr/>
        <a:lstStyle/>
        <a:p>
          <a:pPr algn="ctr">
            <a:buFont typeface="Wingdings 3" panose="05040102010807070707" pitchFamily="18" charset="2"/>
            <a:buChar char=""/>
          </a:pPr>
          <a:r>
            <a:rPr lang="en-US" sz="1400" b="0" i="0" u="none" strike="noStrike" cap="none">
              <a:latin typeface="Gill Sans"/>
              <a:ea typeface="Gill Sans"/>
              <a:cs typeface="Gill Sans"/>
              <a:sym typeface="Gill Sans"/>
            </a:rPr>
            <a:t>Secondhand smoke is exhaled by a person who is smoking, and inhaled by a nearby person.</a:t>
          </a:r>
          <a:endParaRPr lang="en-US" sz="1400" b="1">
            <a:latin typeface="+mj-lt"/>
            <a:ea typeface="Gill Sans MT" panose="020B0502020104020203" pitchFamily="34" charset="0"/>
            <a:cs typeface="Times New Roman" panose="02020603050405020304" pitchFamily="18" charset="0"/>
          </a:endParaRPr>
        </a:p>
      </dgm:t>
    </dgm:pt>
    <dgm:pt modelId="{0AA3573E-1F58-4201-8A78-A3350FFF1AE6}" type="parTrans" cxnId="{F1E6C341-CCEB-4102-A385-55406F354CCD}">
      <dgm:prSet/>
      <dgm:spPr/>
      <dgm:t>
        <a:bodyPr/>
        <a:lstStyle/>
        <a:p>
          <a:endParaRPr lang="en-US"/>
        </a:p>
      </dgm:t>
    </dgm:pt>
    <dgm:pt modelId="{539F04AF-D851-4157-BE3F-37EA1CFB8FD8}" type="sibTrans" cxnId="{F1E6C341-CCEB-4102-A385-55406F354CCD}">
      <dgm:prSet/>
      <dgm:spPr/>
      <dgm:t>
        <a:bodyPr/>
        <a:lstStyle/>
        <a:p>
          <a:endParaRPr lang="en-US"/>
        </a:p>
      </dgm:t>
    </dgm:pt>
    <dgm:pt modelId="{BDA92A0F-2756-4057-B50F-E06D7095F14D}">
      <dgm:prSet phldrT="[Text]" custT="1"/>
      <dgm:spPr/>
      <dgm:t>
        <a:bodyPr/>
        <a:lstStyle/>
        <a:p>
          <a:pPr algn="ctr"/>
          <a:r>
            <a:rPr lang="en-US" sz="1400" b="0" i="0" u="none" strike="noStrike" kern="1200" cap="none">
              <a:latin typeface="Gill Sans"/>
              <a:ea typeface="Gill Sans"/>
              <a:cs typeface="Gill Sans"/>
              <a:sym typeface="Gill Sans"/>
            </a:rPr>
            <a:t>A dangerous mixture of over 7,000 chemicals, including 70 that cause cancer.</a:t>
          </a:r>
          <a:endParaRPr lang="en-US" sz="1400" b="1" kern="1200">
            <a:effectLst/>
            <a:latin typeface="Work Sans"/>
            <a:ea typeface="Gill Sans MT" panose="020B0502020104020203" pitchFamily="34" charset="0"/>
            <a:cs typeface="Times New Roman" panose="02020603050405020304" pitchFamily="18" charset="0"/>
          </a:endParaRPr>
        </a:p>
      </dgm:t>
    </dgm:pt>
    <dgm:pt modelId="{F8D791D2-BD0C-4076-9F7D-53BF5ED3A0E7}" type="parTrans" cxnId="{50237532-EC8B-45D2-A0B8-E0A9372AE36F}">
      <dgm:prSet/>
      <dgm:spPr/>
      <dgm:t>
        <a:bodyPr/>
        <a:lstStyle/>
        <a:p>
          <a:endParaRPr lang="en-US"/>
        </a:p>
      </dgm:t>
    </dgm:pt>
    <dgm:pt modelId="{01EE6CA1-F43C-42DD-895F-872CA0E9FA76}" type="sibTrans" cxnId="{50237532-EC8B-45D2-A0B8-E0A9372AE36F}">
      <dgm:prSet/>
      <dgm:spPr/>
      <dgm:t>
        <a:bodyPr/>
        <a:lstStyle/>
        <a:p>
          <a:endParaRPr lang="en-US"/>
        </a:p>
      </dgm:t>
    </dgm:pt>
    <dgm:pt modelId="{ED673978-FD39-422F-83C2-8A8277149E73}">
      <dgm:prSet phldrT="[Text]" custT="1"/>
      <dgm:spPr/>
      <dgm:t>
        <a:bodyPr/>
        <a:lstStyle/>
        <a:p>
          <a:pPr algn="ctr">
            <a:buFont typeface="Wingdings 3" panose="05040102010807070707" pitchFamily="18" charset="2"/>
            <a:buChar char=""/>
          </a:pPr>
          <a:r>
            <a:rPr lang="en-US" sz="1400" b="0" i="0" u="none" strike="noStrike" kern="1200" cap="none">
              <a:latin typeface="Gill Sans"/>
              <a:ea typeface="Gill Sans"/>
              <a:cs typeface="Gill Sans"/>
              <a:sym typeface="Gill Sans"/>
            </a:rPr>
            <a:t>Increases risk for heart attacks, heart disease and stroke, and lung cancer.</a:t>
          </a:r>
          <a:endParaRPr lang="en-US" sz="1400" b="1" kern="1200">
            <a:effectLst/>
            <a:latin typeface="Work Sans"/>
            <a:ea typeface="Gill Sans MT" panose="020B0502020104020203" pitchFamily="34" charset="0"/>
            <a:cs typeface="Times New Roman" panose="02020603050405020304" pitchFamily="18" charset="0"/>
          </a:endParaRPr>
        </a:p>
      </dgm:t>
    </dgm:pt>
    <dgm:pt modelId="{9CA26A3D-7D24-4CAB-A512-97A048DDC615}" type="parTrans" cxnId="{389A216A-6EAB-4285-ABC0-E99E13B2C05F}">
      <dgm:prSet/>
      <dgm:spPr/>
      <dgm:t>
        <a:bodyPr/>
        <a:lstStyle/>
        <a:p>
          <a:endParaRPr lang="en-US"/>
        </a:p>
      </dgm:t>
    </dgm:pt>
    <dgm:pt modelId="{65D4BD11-6D17-4853-A333-A637D182FF52}" type="sibTrans" cxnId="{389A216A-6EAB-4285-ABC0-E99E13B2C05F}">
      <dgm:prSet/>
      <dgm:spPr/>
      <dgm:t>
        <a:bodyPr/>
        <a:lstStyle/>
        <a:p>
          <a:endParaRPr lang="en-US"/>
        </a:p>
      </dgm:t>
    </dgm:pt>
    <dgm:pt modelId="{6730D55A-FAF8-45A5-9E48-1F0B24FCE233}">
      <dgm:prSet phldrT="[Text]" custT="1"/>
      <dgm:spPr/>
      <dgm:t>
        <a:bodyPr/>
        <a:lstStyle/>
        <a:p>
          <a:pPr algn="ctr">
            <a:buFont typeface="Wingdings 3" panose="05040102010807070707" pitchFamily="18" charset="2"/>
            <a:buChar char=""/>
          </a:pPr>
          <a:r>
            <a:rPr lang="en-US" sz="1400" b="0" i="0" u="none" strike="noStrike" kern="1200" cap="none">
              <a:latin typeface="Gill Sans"/>
              <a:ea typeface="Gill Sans"/>
              <a:cs typeface="Gill Sans"/>
              <a:sym typeface="Gill Sans"/>
            </a:rPr>
            <a:t>Children who are exposed to secondhand smoke in the home or vehicle may be at increased risk for secondhand smoke-related disease and illness, and infants are at a greater risk for sudden infant death syndrome (SIDS).</a:t>
          </a:r>
          <a:endParaRPr lang="en-US" sz="1400" kern="1200">
            <a:latin typeface="+mn-lt"/>
          </a:endParaRPr>
        </a:p>
      </dgm:t>
    </dgm:pt>
    <dgm:pt modelId="{854B662D-D718-4662-93CB-B269D5ADE059}" type="parTrans" cxnId="{F623BA8A-4901-41A5-97F6-493A1CDB9F02}">
      <dgm:prSet/>
      <dgm:spPr/>
      <dgm:t>
        <a:bodyPr/>
        <a:lstStyle/>
        <a:p>
          <a:endParaRPr lang="en-US"/>
        </a:p>
      </dgm:t>
    </dgm:pt>
    <dgm:pt modelId="{5006EF1F-6AB8-480E-B6A2-9AC35DC97C10}" type="sibTrans" cxnId="{F623BA8A-4901-41A5-97F6-493A1CDB9F02}">
      <dgm:prSet/>
      <dgm:spPr/>
      <dgm:t>
        <a:bodyPr/>
        <a:lstStyle/>
        <a:p>
          <a:endParaRPr lang="en-US"/>
        </a:p>
      </dgm:t>
    </dgm:pt>
    <dgm:pt modelId="{68F3F30E-CDBD-4E96-A127-43F8B64D72C0}">
      <dgm:prSet phldrT="[Text]" custT="1"/>
      <dgm:spPr/>
      <dgm:t>
        <a:bodyPr/>
        <a:lstStyle/>
        <a:p>
          <a:pPr algn="ctr">
            <a:buClr>
              <a:schemeClr val="accent3"/>
            </a:buClr>
            <a:buSzPts val="1800"/>
            <a:buFont typeface="Gill Sans"/>
            <a:buChar char="■"/>
          </a:pPr>
          <a:r>
            <a:rPr lang="en-US" sz="1400" b="0" i="0" u="none" strike="noStrike" kern="1200" cap="none">
              <a:latin typeface="Gill Sans"/>
              <a:ea typeface="Gill Sans"/>
              <a:cs typeface="Gill Sans"/>
              <a:sym typeface="Gill Sans"/>
            </a:rPr>
            <a:t>There is no safe level of secondhand smoke exposure.</a:t>
          </a:r>
          <a:endParaRPr lang="en-US" sz="1400" kern="1200">
            <a:latin typeface="+mn-lt"/>
          </a:endParaRPr>
        </a:p>
      </dgm:t>
    </dgm:pt>
    <dgm:pt modelId="{B34A1FDC-2071-49C6-92FF-FA7DF4EEAFA1}" type="parTrans" cxnId="{BDCF0FAA-B143-4AF2-B6A1-F1B7C233186E}">
      <dgm:prSet/>
      <dgm:spPr/>
      <dgm:t>
        <a:bodyPr/>
        <a:lstStyle/>
        <a:p>
          <a:endParaRPr lang="en-US"/>
        </a:p>
      </dgm:t>
    </dgm:pt>
    <dgm:pt modelId="{ECD1EDE5-9BDA-42B4-B6C2-A8DC8FF8C717}" type="sibTrans" cxnId="{BDCF0FAA-B143-4AF2-B6A1-F1B7C233186E}">
      <dgm:prSet/>
      <dgm:spPr/>
      <dgm:t>
        <a:bodyPr/>
        <a:lstStyle/>
        <a:p>
          <a:endParaRPr lang="en-US"/>
        </a:p>
      </dgm:t>
    </dgm:pt>
    <dgm:pt modelId="{1AE1FCF6-F32C-457E-BC66-E965B459140D}" type="pres">
      <dgm:prSet presAssocID="{007224B6-D74B-4E33-BD60-C5FD4F84EA0C}" presName="Name0" presStyleCnt="0">
        <dgm:presLayoutVars>
          <dgm:chMax/>
          <dgm:chPref/>
          <dgm:dir/>
          <dgm:animLvl val="lvl"/>
          <dgm:resizeHandles val="exact"/>
        </dgm:presLayoutVars>
      </dgm:prSet>
      <dgm:spPr/>
    </dgm:pt>
    <dgm:pt modelId="{0835E0FF-8A17-45E2-8B6D-E80814D5BE83}" type="pres">
      <dgm:prSet presAssocID="{1A398CD4-F70A-4460-B007-67102C2B0495}" presName="composite" presStyleCnt="0"/>
      <dgm:spPr/>
    </dgm:pt>
    <dgm:pt modelId="{E6427793-3455-4F8F-B089-FFE4A0E7BD68}" type="pres">
      <dgm:prSet presAssocID="{1A398CD4-F70A-4460-B007-67102C2B0495}" presName="Image" presStyleLbl="align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No smoking with solid fill"/>
        </a:ext>
      </dgm:extLst>
    </dgm:pt>
    <dgm:pt modelId="{FC1B00BD-42F5-4C69-ABD8-812B60D3434E}" type="pres">
      <dgm:prSet presAssocID="{1A398CD4-F70A-4460-B007-67102C2B0495}" presName="Accent" presStyleLbl="parChTrans1D1" presStyleIdx="0" presStyleCnt="5"/>
      <dgm:spPr/>
    </dgm:pt>
    <dgm:pt modelId="{D3BA9558-3FA0-426A-A9B9-F83F1CA8843B}" type="pres">
      <dgm:prSet presAssocID="{1A398CD4-F70A-4460-B007-67102C2B0495}" presName="Parent" presStyleLbl="revTx" presStyleIdx="0" presStyleCnt="5">
        <dgm:presLayoutVars>
          <dgm:chMax val="0"/>
          <dgm:chPref val="0"/>
          <dgm:bulletEnabled val="1"/>
        </dgm:presLayoutVars>
      </dgm:prSet>
      <dgm:spPr/>
    </dgm:pt>
    <dgm:pt modelId="{F71BBF39-8154-4CE8-8849-51F775C0E7A7}" type="pres">
      <dgm:prSet presAssocID="{539F04AF-D851-4157-BE3F-37EA1CFB8FD8}" presName="sibTrans" presStyleCnt="0"/>
      <dgm:spPr/>
    </dgm:pt>
    <dgm:pt modelId="{845BB86A-A7EF-4FA6-B84C-E63C1956FBBA}" type="pres">
      <dgm:prSet presAssocID="{BDA92A0F-2756-4057-B50F-E06D7095F14D}" presName="composite" presStyleCnt="0"/>
      <dgm:spPr/>
    </dgm:pt>
    <dgm:pt modelId="{F2EAAE4C-7698-46ED-8040-A5C7368DADB4}" type="pres">
      <dgm:prSet presAssocID="{BDA92A0F-2756-4057-B50F-E06D7095F14D}" presName="Image" presStyleLbl="align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dioactive with solid fill"/>
        </a:ext>
      </dgm:extLst>
    </dgm:pt>
    <dgm:pt modelId="{4049788D-0017-4884-973C-DCD7B131F8F1}" type="pres">
      <dgm:prSet presAssocID="{BDA92A0F-2756-4057-B50F-E06D7095F14D}" presName="Accent" presStyleLbl="parChTrans1D1" presStyleIdx="1" presStyleCnt="5"/>
      <dgm:spPr/>
    </dgm:pt>
    <dgm:pt modelId="{1064C041-3C79-467C-8C2D-916C55465090}" type="pres">
      <dgm:prSet presAssocID="{BDA92A0F-2756-4057-B50F-E06D7095F14D}" presName="Parent" presStyleLbl="revTx" presStyleIdx="1" presStyleCnt="5">
        <dgm:presLayoutVars>
          <dgm:chMax val="0"/>
          <dgm:chPref val="0"/>
          <dgm:bulletEnabled val="1"/>
        </dgm:presLayoutVars>
      </dgm:prSet>
      <dgm:spPr/>
    </dgm:pt>
    <dgm:pt modelId="{52E26967-1EFC-42E5-9E7E-03F423617265}" type="pres">
      <dgm:prSet presAssocID="{01EE6CA1-F43C-42DD-895F-872CA0E9FA76}" presName="sibTrans" presStyleCnt="0"/>
      <dgm:spPr/>
    </dgm:pt>
    <dgm:pt modelId="{4F20E2B0-5435-4514-AEE4-69758AA8DF83}" type="pres">
      <dgm:prSet presAssocID="{ED673978-FD39-422F-83C2-8A8277149E73}" presName="composite" presStyleCnt="0"/>
      <dgm:spPr/>
    </dgm:pt>
    <dgm:pt modelId="{B50A1E6D-C571-4DD9-B008-A91FB3A97212}" type="pres">
      <dgm:prSet presAssocID="{ED673978-FD39-422F-83C2-8A8277149E73}" presName="Image" presStyleLbl="align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eart organ with solid fill"/>
        </a:ext>
      </dgm:extLst>
    </dgm:pt>
    <dgm:pt modelId="{C5F6A67B-C764-4422-A538-850D6AAF2DD4}" type="pres">
      <dgm:prSet presAssocID="{ED673978-FD39-422F-83C2-8A8277149E73}" presName="Accent" presStyleLbl="parChTrans1D1" presStyleIdx="2" presStyleCnt="5"/>
      <dgm:spPr/>
    </dgm:pt>
    <dgm:pt modelId="{DE905920-232B-4D3A-ACB3-2A30F654028F}" type="pres">
      <dgm:prSet presAssocID="{ED673978-FD39-422F-83C2-8A8277149E73}" presName="Parent" presStyleLbl="revTx" presStyleIdx="2" presStyleCnt="5">
        <dgm:presLayoutVars>
          <dgm:chMax val="0"/>
          <dgm:chPref val="0"/>
          <dgm:bulletEnabled val="1"/>
        </dgm:presLayoutVars>
      </dgm:prSet>
      <dgm:spPr/>
    </dgm:pt>
    <dgm:pt modelId="{A71462CF-9BB6-4EEC-84BF-F03243D3C7A3}" type="pres">
      <dgm:prSet presAssocID="{65D4BD11-6D17-4853-A333-A637D182FF52}" presName="sibTrans" presStyleCnt="0"/>
      <dgm:spPr/>
    </dgm:pt>
    <dgm:pt modelId="{7F7FD900-F86E-4736-BC5D-09C9475F5CD1}" type="pres">
      <dgm:prSet presAssocID="{6730D55A-FAF8-45A5-9E48-1F0B24FCE233}" presName="composite" presStyleCnt="0"/>
      <dgm:spPr/>
    </dgm:pt>
    <dgm:pt modelId="{FFAF0650-DDC3-48B3-A574-AACADC89708D}" type="pres">
      <dgm:prSet presAssocID="{6730D55A-FAF8-45A5-9E48-1F0B24FCE233}" presName="Image" presStyleLbl="align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by with solid fill"/>
        </a:ext>
      </dgm:extLst>
    </dgm:pt>
    <dgm:pt modelId="{8AD87364-7008-42A1-BBB1-7B31E7B2F25E}" type="pres">
      <dgm:prSet presAssocID="{6730D55A-FAF8-45A5-9E48-1F0B24FCE233}" presName="Accent" presStyleLbl="parChTrans1D1" presStyleIdx="3" presStyleCnt="5"/>
      <dgm:spPr/>
    </dgm:pt>
    <dgm:pt modelId="{726C6F3F-BBC9-4149-BE12-94BF6D6F2F65}" type="pres">
      <dgm:prSet presAssocID="{6730D55A-FAF8-45A5-9E48-1F0B24FCE233}" presName="Parent" presStyleLbl="revTx" presStyleIdx="3" presStyleCnt="5">
        <dgm:presLayoutVars>
          <dgm:chMax val="0"/>
          <dgm:chPref val="0"/>
          <dgm:bulletEnabled val="1"/>
        </dgm:presLayoutVars>
      </dgm:prSet>
      <dgm:spPr/>
    </dgm:pt>
    <dgm:pt modelId="{9FE48AB4-448B-42D8-9879-AD8F44E68305}" type="pres">
      <dgm:prSet presAssocID="{5006EF1F-6AB8-480E-B6A2-9AC35DC97C10}" presName="sibTrans" presStyleCnt="0"/>
      <dgm:spPr/>
    </dgm:pt>
    <dgm:pt modelId="{F12231B7-7367-44E6-BFCA-80EBF7098C4B}" type="pres">
      <dgm:prSet presAssocID="{68F3F30E-CDBD-4E96-A127-43F8B64D72C0}" presName="composite" presStyleCnt="0"/>
      <dgm:spPr/>
    </dgm:pt>
    <dgm:pt modelId="{BDAE9334-3354-48A5-8DB9-8CBD87D3F605}" type="pres">
      <dgm:prSet presAssocID="{68F3F30E-CDBD-4E96-A127-43F8B64D72C0}" presName="Image" presStyleLbl="align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Exclamation mark with solid fill"/>
        </a:ext>
      </dgm:extLst>
    </dgm:pt>
    <dgm:pt modelId="{C85605CF-D858-423E-A819-8A692A537B96}" type="pres">
      <dgm:prSet presAssocID="{68F3F30E-CDBD-4E96-A127-43F8B64D72C0}" presName="Accent" presStyleLbl="parChTrans1D1" presStyleIdx="4" presStyleCnt="5"/>
      <dgm:spPr/>
    </dgm:pt>
    <dgm:pt modelId="{2888AB18-5F39-4454-9FFF-376A55F5B4E1}" type="pres">
      <dgm:prSet presAssocID="{68F3F30E-CDBD-4E96-A127-43F8B64D72C0}" presName="Parent" presStyleLbl="revTx" presStyleIdx="4" presStyleCnt="5">
        <dgm:presLayoutVars>
          <dgm:chMax val="0"/>
          <dgm:chPref val="0"/>
          <dgm:bulletEnabled val="1"/>
        </dgm:presLayoutVars>
      </dgm:prSet>
      <dgm:spPr/>
    </dgm:pt>
  </dgm:ptLst>
  <dgm:cxnLst>
    <dgm:cxn modelId="{A9C23201-E79B-44EA-934C-1B534FD4B8DD}" type="presOf" srcId="{ED673978-FD39-422F-83C2-8A8277149E73}" destId="{DE905920-232B-4D3A-ACB3-2A30F654028F}" srcOrd="0" destOrd="0" presId="urn:microsoft.com/office/officeart/2008/layout/PictureLineup"/>
    <dgm:cxn modelId="{50237532-EC8B-45D2-A0B8-E0A9372AE36F}" srcId="{007224B6-D74B-4E33-BD60-C5FD4F84EA0C}" destId="{BDA92A0F-2756-4057-B50F-E06D7095F14D}" srcOrd="1" destOrd="0" parTransId="{F8D791D2-BD0C-4076-9F7D-53BF5ED3A0E7}" sibTransId="{01EE6CA1-F43C-42DD-895F-872CA0E9FA76}"/>
    <dgm:cxn modelId="{80907C5F-5145-4463-94B1-4291ECE70F45}" type="presOf" srcId="{007224B6-D74B-4E33-BD60-C5FD4F84EA0C}" destId="{1AE1FCF6-F32C-457E-BC66-E965B459140D}" srcOrd="0" destOrd="0" presId="urn:microsoft.com/office/officeart/2008/layout/PictureLineup"/>
    <dgm:cxn modelId="{F1E6C341-CCEB-4102-A385-55406F354CCD}" srcId="{007224B6-D74B-4E33-BD60-C5FD4F84EA0C}" destId="{1A398CD4-F70A-4460-B007-67102C2B0495}" srcOrd="0" destOrd="0" parTransId="{0AA3573E-1F58-4201-8A78-A3350FFF1AE6}" sibTransId="{539F04AF-D851-4157-BE3F-37EA1CFB8FD8}"/>
    <dgm:cxn modelId="{6FF2CB49-6BF7-4107-A2EC-528CC9499F30}" type="presOf" srcId="{68F3F30E-CDBD-4E96-A127-43F8B64D72C0}" destId="{2888AB18-5F39-4454-9FFF-376A55F5B4E1}" srcOrd="0" destOrd="0" presId="urn:microsoft.com/office/officeart/2008/layout/PictureLineup"/>
    <dgm:cxn modelId="{35E8CC49-4EDE-4B4A-BD37-07382EC2F0A6}" type="presOf" srcId="{6730D55A-FAF8-45A5-9E48-1F0B24FCE233}" destId="{726C6F3F-BBC9-4149-BE12-94BF6D6F2F65}" srcOrd="0" destOrd="0" presId="urn:microsoft.com/office/officeart/2008/layout/PictureLineup"/>
    <dgm:cxn modelId="{389A216A-6EAB-4285-ABC0-E99E13B2C05F}" srcId="{007224B6-D74B-4E33-BD60-C5FD4F84EA0C}" destId="{ED673978-FD39-422F-83C2-8A8277149E73}" srcOrd="2" destOrd="0" parTransId="{9CA26A3D-7D24-4CAB-A512-97A048DDC615}" sibTransId="{65D4BD11-6D17-4853-A333-A637D182FF52}"/>
    <dgm:cxn modelId="{FCEA1783-3393-4605-8C19-9AC8801F4406}" type="presOf" srcId="{1A398CD4-F70A-4460-B007-67102C2B0495}" destId="{D3BA9558-3FA0-426A-A9B9-F83F1CA8843B}" srcOrd="0" destOrd="0" presId="urn:microsoft.com/office/officeart/2008/layout/PictureLineup"/>
    <dgm:cxn modelId="{F623BA8A-4901-41A5-97F6-493A1CDB9F02}" srcId="{007224B6-D74B-4E33-BD60-C5FD4F84EA0C}" destId="{6730D55A-FAF8-45A5-9E48-1F0B24FCE233}" srcOrd="3" destOrd="0" parTransId="{854B662D-D718-4662-93CB-B269D5ADE059}" sibTransId="{5006EF1F-6AB8-480E-B6A2-9AC35DC97C10}"/>
    <dgm:cxn modelId="{BDCF0FAA-B143-4AF2-B6A1-F1B7C233186E}" srcId="{007224B6-D74B-4E33-BD60-C5FD4F84EA0C}" destId="{68F3F30E-CDBD-4E96-A127-43F8B64D72C0}" srcOrd="4" destOrd="0" parTransId="{B34A1FDC-2071-49C6-92FF-FA7DF4EEAFA1}" sibTransId="{ECD1EDE5-9BDA-42B4-B6C2-A8DC8FF8C717}"/>
    <dgm:cxn modelId="{4B90DDF0-D8D7-4618-89C4-5E1CB2540FDE}" type="presOf" srcId="{BDA92A0F-2756-4057-B50F-E06D7095F14D}" destId="{1064C041-3C79-467C-8C2D-916C55465090}" srcOrd="0" destOrd="0" presId="urn:microsoft.com/office/officeart/2008/layout/PictureLineup"/>
    <dgm:cxn modelId="{E83526C7-30C9-4CE7-AE0D-6F23EE12FED2}" type="presParOf" srcId="{1AE1FCF6-F32C-457E-BC66-E965B459140D}" destId="{0835E0FF-8A17-45E2-8B6D-E80814D5BE83}" srcOrd="0" destOrd="0" presId="urn:microsoft.com/office/officeart/2008/layout/PictureLineup"/>
    <dgm:cxn modelId="{A2FBB3D7-5DA7-4D45-B7FF-EAEEC86BF3AA}" type="presParOf" srcId="{0835E0FF-8A17-45E2-8B6D-E80814D5BE83}" destId="{E6427793-3455-4F8F-B089-FFE4A0E7BD68}" srcOrd="0" destOrd="0" presId="urn:microsoft.com/office/officeart/2008/layout/PictureLineup"/>
    <dgm:cxn modelId="{05DF909B-8D12-464C-831C-80C6AC7D1F94}" type="presParOf" srcId="{0835E0FF-8A17-45E2-8B6D-E80814D5BE83}" destId="{FC1B00BD-42F5-4C69-ABD8-812B60D3434E}" srcOrd="1" destOrd="0" presId="urn:microsoft.com/office/officeart/2008/layout/PictureLineup"/>
    <dgm:cxn modelId="{48F799C5-33D2-4F75-88CC-58F7B7F1EA60}" type="presParOf" srcId="{0835E0FF-8A17-45E2-8B6D-E80814D5BE83}" destId="{D3BA9558-3FA0-426A-A9B9-F83F1CA8843B}" srcOrd="2" destOrd="0" presId="urn:microsoft.com/office/officeart/2008/layout/PictureLineup"/>
    <dgm:cxn modelId="{69FDDB5D-F489-424F-A7DF-DA77B72EBE0D}" type="presParOf" srcId="{1AE1FCF6-F32C-457E-BC66-E965B459140D}" destId="{F71BBF39-8154-4CE8-8849-51F775C0E7A7}" srcOrd="1" destOrd="0" presId="urn:microsoft.com/office/officeart/2008/layout/PictureLineup"/>
    <dgm:cxn modelId="{B915E413-035F-4FE5-8982-5D8B1126390A}" type="presParOf" srcId="{1AE1FCF6-F32C-457E-BC66-E965B459140D}" destId="{845BB86A-A7EF-4FA6-B84C-E63C1956FBBA}" srcOrd="2" destOrd="0" presId="urn:microsoft.com/office/officeart/2008/layout/PictureLineup"/>
    <dgm:cxn modelId="{F404117F-011C-43FB-8E16-C0350499A24D}" type="presParOf" srcId="{845BB86A-A7EF-4FA6-B84C-E63C1956FBBA}" destId="{F2EAAE4C-7698-46ED-8040-A5C7368DADB4}" srcOrd="0" destOrd="0" presId="urn:microsoft.com/office/officeart/2008/layout/PictureLineup"/>
    <dgm:cxn modelId="{25F2FB04-CFF5-46D8-8AD6-A8424D086ABB}" type="presParOf" srcId="{845BB86A-A7EF-4FA6-B84C-E63C1956FBBA}" destId="{4049788D-0017-4884-973C-DCD7B131F8F1}" srcOrd="1" destOrd="0" presId="urn:microsoft.com/office/officeart/2008/layout/PictureLineup"/>
    <dgm:cxn modelId="{EE6564A3-82EF-4667-8AED-5AD9185F242C}" type="presParOf" srcId="{845BB86A-A7EF-4FA6-B84C-E63C1956FBBA}" destId="{1064C041-3C79-467C-8C2D-916C55465090}" srcOrd="2" destOrd="0" presId="urn:microsoft.com/office/officeart/2008/layout/PictureLineup"/>
    <dgm:cxn modelId="{926A7664-3123-4A61-8F79-3B1DC341A475}" type="presParOf" srcId="{1AE1FCF6-F32C-457E-BC66-E965B459140D}" destId="{52E26967-1EFC-42E5-9E7E-03F423617265}" srcOrd="3" destOrd="0" presId="urn:microsoft.com/office/officeart/2008/layout/PictureLineup"/>
    <dgm:cxn modelId="{A4FDC4D2-14AC-4760-9B5C-D8907990CEA8}" type="presParOf" srcId="{1AE1FCF6-F32C-457E-BC66-E965B459140D}" destId="{4F20E2B0-5435-4514-AEE4-69758AA8DF83}" srcOrd="4" destOrd="0" presId="urn:microsoft.com/office/officeart/2008/layout/PictureLineup"/>
    <dgm:cxn modelId="{555BF48E-ADB9-4EBA-AA9A-E78B4192D384}" type="presParOf" srcId="{4F20E2B0-5435-4514-AEE4-69758AA8DF83}" destId="{B50A1E6D-C571-4DD9-B008-A91FB3A97212}" srcOrd="0" destOrd="0" presId="urn:microsoft.com/office/officeart/2008/layout/PictureLineup"/>
    <dgm:cxn modelId="{3B632A63-978B-44FC-8BCC-6C4F7FC97A53}" type="presParOf" srcId="{4F20E2B0-5435-4514-AEE4-69758AA8DF83}" destId="{C5F6A67B-C764-4422-A538-850D6AAF2DD4}" srcOrd="1" destOrd="0" presId="urn:microsoft.com/office/officeart/2008/layout/PictureLineup"/>
    <dgm:cxn modelId="{EA0426F3-11BD-496A-915E-6AF37545F91E}" type="presParOf" srcId="{4F20E2B0-5435-4514-AEE4-69758AA8DF83}" destId="{DE905920-232B-4D3A-ACB3-2A30F654028F}" srcOrd="2" destOrd="0" presId="urn:microsoft.com/office/officeart/2008/layout/PictureLineup"/>
    <dgm:cxn modelId="{A77684F6-77AC-4916-A39E-3134CEE1E8A7}" type="presParOf" srcId="{1AE1FCF6-F32C-457E-BC66-E965B459140D}" destId="{A71462CF-9BB6-4EEC-84BF-F03243D3C7A3}" srcOrd="5" destOrd="0" presId="urn:microsoft.com/office/officeart/2008/layout/PictureLineup"/>
    <dgm:cxn modelId="{D560B3AA-8936-4BB6-8329-3E11DAE94448}" type="presParOf" srcId="{1AE1FCF6-F32C-457E-BC66-E965B459140D}" destId="{7F7FD900-F86E-4736-BC5D-09C9475F5CD1}" srcOrd="6" destOrd="0" presId="urn:microsoft.com/office/officeart/2008/layout/PictureLineup"/>
    <dgm:cxn modelId="{966F22A9-DA16-4407-A166-B3401C7476F2}" type="presParOf" srcId="{7F7FD900-F86E-4736-BC5D-09C9475F5CD1}" destId="{FFAF0650-DDC3-48B3-A574-AACADC89708D}" srcOrd="0" destOrd="0" presId="urn:microsoft.com/office/officeart/2008/layout/PictureLineup"/>
    <dgm:cxn modelId="{D174FB18-E3EF-4765-992B-535D63B1BD01}" type="presParOf" srcId="{7F7FD900-F86E-4736-BC5D-09C9475F5CD1}" destId="{8AD87364-7008-42A1-BBB1-7B31E7B2F25E}" srcOrd="1" destOrd="0" presId="urn:microsoft.com/office/officeart/2008/layout/PictureLineup"/>
    <dgm:cxn modelId="{B1DA20B2-5A6C-4E58-BCB4-71CBB88D205C}" type="presParOf" srcId="{7F7FD900-F86E-4736-BC5D-09C9475F5CD1}" destId="{726C6F3F-BBC9-4149-BE12-94BF6D6F2F65}" srcOrd="2" destOrd="0" presId="urn:microsoft.com/office/officeart/2008/layout/PictureLineup"/>
    <dgm:cxn modelId="{E032DBE3-17B9-4203-98F1-3F67ADB2D389}" type="presParOf" srcId="{1AE1FCF6-F32C-457E-BC66-E965B459140D}" destId="{9FE48AB4-448B-42D8-9879-AD8F44E68305}" srcOrd="7" destOrd="0" presId="urn:microsoft.com/office/officeart/2008/layout/PictureLineup"/>
    <dgm:cxn modelId="{16E38CC1-5A89-481C-849A-041FB8BC527C}" type="presParOf" srcId="{1AE1FCF6-F32C-457E-BC66-E965B459140D}" destId="{F12231B7-7367-44E6-BFCA-80EBF7098C4B}" srcOrd="8" destOrd="0" presId="urn:microsoft.com/office/officeart/2008/layout/PictureLineup"/>
    <dgm:cxn modelId="{F67B5628-F681-490A-AA4E-8A9629D7DA97}" type="presParOf" srcId="{F12231B7-7367-44E6-BFCA-80EBF7098C4B}" destId="{BDAE9334-3354-48A5-8DB9-8CBD87D3F605}" srcOrd="0" destOrd="0" presId="urn:microsoft.com/office/officeart/2008/layout/PictureLineup"/>
    <dgm:cxn modelId="{F755F191-A2CF-4930-89DF-90703B4BA668}" type="presParOf" srcId="{F12231B7-7367-44E6-BFCA-80EBF7098C4B}" destId="{C85605CF-D858-423E-A819-8A692A537B96}" srcOrd="1" destOrd="0" presId="urn:microsoft.com/office/officeart/2008/layout/PictureLineup"/>
    <dgm:cxn modelId="{C3546E13-D0F3-420F-86DF-C8948AABB6E2}" type="presParOf" srcId="{F12231B7-7367-44E6-BFCA-80EBF7098C4B}" destId="{2888AB18-5F39-4454-9FFF-376A55F5B4E1}"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2F9909-8D09-4603-AB47-DF73DD04FE1B}" type="doc">
      <dgm:prSet loTypeId="urn:microsoft.com/office/officeart/2005/8/layout/pList1" loCatId="picture" qsTypeId="urn:microsoft.com/office/officeart/2005/8/quickstyle/3d3" qsCatId="3D" csTypeId="urn:microsoft.com/office/officeart/2005/8/colors/colorful1" csCatId="colorful" phldr="1"/>
      <dgm:spPr/>
      <dgm:t>
        <a:bodyPr/>
        <a:lstStyle/>
        <a:p>
          <a:endParaRPr lang="en-US"/>
        </a:p>
      </dgm:t>
    </dgm:pt>
    <dgm:pt modelId="{0EB664A3-5E78-4196-96D5-EF2C8867ADAF}">
      <dgm:prSet phldrT="[Text]"/>
      <dgm:spPr/>
      <dgm:t>
        <a:bodyPr/>
        <a:lstStyle/>
        <a:p>
          <a:r>
            <a:rPr lang="en-US"/>
            <a:t>Increase Risk of Cancer</a:t>
          </a:r>
        </a:p>
      </dgm:t>
    </dgm:pt>
    <dgm:pt modelId="{5A65CBE3-8581-4F86-8848-0B67803BD6E7}" type="parTrans" cxnId="{7541DDC9-F023-4011-B783-16BF11064EAB}">
      <dgm:prSet/>
      <dgm:spPr/>
      <dgm:t>
        <a:bodyPr/>
        <a:lstStyle/>
        <a:p>
          <a:endParaRPr lang="en-US"/>
        </a:p>
      </dgm:t>
    </dgm:pt>
    <dgm:pt modelId="{DE42061B-E8F7-400C-B7D7-D3CF3FD7D829}" type="sibTrans" cxnId="{7541DDC9-F023-4011-B783-16BF11064EAB}">
      <dgm:prSet/>
      <dgm:spPr/>
      <dgm:t>
        <a:bodyPr/>
        <a:lstStyle/>
        <a:p>
          <a:endParaRPr lang="en-US"/>
        </a:p>
      </dgm:t>
    </dgm:pt>
    <dgm:pt modelId="{C6982D92-34B6-4782-89CE-ECBCFFC6693D}">
      <dgm:prSet phldrT="[Text]"/>
      <dgm:spPr/>
      <dgm:t>
        <a:bodyPr/>
        <a:lstStyle/>
        <a:p>
          <a:r>
            <a:rPr lang="en-US"/>
            <a:t>Damage DNA</a:t>
          </a:r>
        </a:p>
      </dgm:t>
    </dgm:pt>
    <dgm:pt modelId="{EE5B27C2-2B7E-446C-863B-CA165ABC1741}" type="parTrans" cxnId="{8D8A911A-1F33-4A65-9501-A1EA45AEAD98}">
      <dgm:prSet/>
      <dgm:spPr/>
      <dgm:t>
        <a:bodyPr/>
        <a:lstStyle/>
        <a:p>
          <a:endParaRPr lang="en-US"/>
        </a:p>
      </dgm:t>
    </dgm:pt>
    <dgm:pt modelId="{9C647028-B0F5-49B3-BAB1-B6CE325F6059}" type="sibTrans" cxnId="{8D8A911A-1F33-4A65-9501-A1EA45AEAD98}">
      <dgm:prSet/>
      <dgm:spPr/>
      <dgm:t>
        <a:bodyPr/>
        <a:lstStyle/>
        <a:p>
          <a:endParaRPr lang="en-US"/>
        </a:p>
      </dgm:t>
    </dgm:pt>
    <dgm:pt modelId="{6B1DF7E4-C94D-4976-9CEA-BE08A5B0BFC2}">
      <dgm:prSet phldrT="[Text]"/>
      <dgm:spPr/>
      <dgm:t>
        <a:bodyPr/>
        <a:lstStyle/>
        <a:p>
          <a:r>
            <a:rPr lang="en-US"/>
            <a:t>Reduce Ability to Heal Injuries</a:t>
          </a:r>
        </a:p>
      </dgm:t>
    </dgm:pt>
    <dgm:pt modelId="{7F4BE096-C36D-4160-B821-6B3CABDA922F}" type="parTrans" cxnId="{BCB09409-B0D5-4160-B39F-15FFC165E508}">
      <dgm:prSet/>
      <dgm:spPr/>
      <dgm:t>
        <a:bodyPr/>
        <a:lstStyle/>
        <a:p>
          <a:endParaRPr lang="en-US"/>
        </a:p>
      </dgm:t>
    </dgm:pt>
    <dgm:pt modelId="{36DBEC86-E779-469E-AB24-49954A675E10}" type="sibTrans" cxnId="{BCB09409-B0D5-4160-B39F-15FFC165E508}">
      <dgm:prSet/>
      <dgm:spPr/>
      <dgm:t>
        <a:bodyPr/>
        <a:lstStyle/>
        <a:p>
          <a:endParaRPr lang="en-US"/>
        </a:p>
      </dgm:t>
    </dgm:pt>
    <dgm:pt modelId="{623765E3-068F-4DE7-9C20-0A48259DAB11}">
      <dgm:prSet phldrT="[Text]"/>
      <dgm:spPr/>
      <dgm:t>
        <a:bodyPr/>
        <a:lstStyle/>
        <a:p>
          <a:r>
            <a:rPr lang="en-US"/>
            <a:t>Lower Ability to Fight Infection</a:t>
          </a:r>
        </a:p>
      </dgm:t>
    </dgm:pt>
    <dgm:pt modelId="{BD752C31-035A-46BA-B574-5875E4093C3C}" type="parTrans" cxnId="{8D85C2D2-C3B3-4173-8E04-2B7EF2159EDB}">
      <dgm:prSet/>
      <dgm:spPr/>
      <dgm:t>
        <a:bodyPr/>
        <a:lstStyle/>
        <a:p>
          <a:endParaRPr lang="en-US"/>
        </a:p>
      </dgm:t>
    </dgm:pt>
    <dgm:pt modelId="{32F55FB7-74D0-47C1-83BE-7695336CCDED}" type="sibTrans" cxnId="{8D85C2D2-C3B3-4173-8E04-2B7EF2159EDB}">
      <dgm:prSet/>
      <dgm:spPr/>
      <dgm:t>
        <a:bodyPr/>
        <a:lstStyle/>
        <a:p>
          <a:endParaRPr lang="en-US"/>
        </a:p>
      </dgm:t>
    </dgm:pt>
    <dgm:pt modelId="{E4EAF657-B425-433D-9B13-E5B7D8B284F8}">
      <dgm:prSet phldrT="[Text]"/>
      <dgm:spPr/>
      <dgm:t>
        <a:bodyPr/>
        <a:lstStyle/>
        <a:p>
          <a:r>
            <a:rPr lang="en-US"/>
            <a:t>Damage Cells</a:t>
          </a:r>
        </a:p>
      </dgm:t>
    </dgm:pt>
    <dgm:pt modelId="{5632B25E-4A95-4714-88DA-8BB36F473A82}" type="parTrans" cxnId="{4A52CFD9-C54D-47ED-A2DD-E2D30B7402B3}">
      <dgm:prSet/>
      <dgm:spPr/>
      <dgm:t>
        <a:bodyPr/>
        <a:lstStyle/>
        <a:p>
          <a:endParaRPr lang="en-US"/>
        </a:p>
      </dgm:t>
    </dgm:pt>
    <dgm:pt modelId="{90EE840C-78F3-46A6-BAD3-BAF62C7BE1C9}" type="sibTrans" cxnId="{4A52CFD9-C54D-47ED-A2DD-E2D30B7402B3}">
      <dgm:prSet/>
      <dgm:spPr/>
      <dgm:t>
        <a:bodyPr/>
        <a:lstStyle/>
        <a:p>
          <a:endParaRPr lang="en-US"/>
        </a:p>
      </dgm:t>
    </dgm:pt>
    <dgm:pt modelId="{B1B6B973-9D9C-4CF9-945A-5B7D08BA5CFA}">
      <dgm:prSet phldrT="[Text]"/>
      <dgm:spPr/>
      <dgm:t>
        <a:bodyPr/>
        <a:lstStyle/>
        <a:p>
          <a:r>
            <a:rPr lang="en-US"/>
            <a:t>Cause Earaches</a:t>
          </a:r>
        </a:p>
      </dgm:t>
    </dgm:pt>
    <dgm:pt modelId="{9C5F40E0-F6F8-48A5-8823-CE3A5AE22FAE}" type="parTrans" cxnId="{28A12BC1-66AF-46E7-A0A5-8438EE753F19}">
      <dgm:prSet/>
      <dgm:spPr/>
      <dgm:t>
        <a:bodyPr/>
        <a:lstStyle/>
        <a:p>
          <a:endParaRPr lang="en-US"/>
        </a:p>
      </dgm:t>
    </dgm:pt>
    <dgm:pt modelId="{0A1D45B0-6057-44E5-A43E-A1054306FB7F}" type="sibTrans" cxnId="{28A12BC1-66AF-46E7-A0A5-8438EE753F19}">
      <dgm:prSet/>
      <dgm:spPr/>
      <dgm:t>
        <a:bodyPr/>
        <a:lstStyle/>
        <a:p>
          <a:endParaRPr lang="en-US"/>
        </a:p>
      </dgm:t>
    </dgm:pt>
    <dgm:pt modelId="{F0A9E898-63C4-4394-A312-F97F0C59E558}">
      <dgm:prSet phldrT="[Text]"/>
      <dgm:spPr/>
      <dgm:t>
        <a:bodyPr/>
        <a:lstStyle/>
        <a:p>
          <a:r>
            <a:rPr lang="en-US"/>
            <a:t>Trigger Asthma Attacks</a:t>
          </a:r>
        </a:p>
      </dgm:t>
    </dgm:pt>
    <dgm:pt modelId="{F286C969-B6BD-4277-9CB2-2C405080EC8D}" type="parTrans" cxnId="{801C42A5-E1C6-402E-92F9-42A5F5ADCFAC}">
      <dgm:prSet/>
      <dgm:spPr/>
      <dgm:t>
        <a:bodyPr/>
        <a:lstStyle/>
        <a:p>
          <a:endParaRPr lang="en-US"/>
        </a:p>
      </dgm:t>
    </dgm:pt>
    <dgm:pt modelId="{AACC7E9A-2D0E-4039-B3A8-918538F23226}" type="sibTrans" cxnId="{801C42A5-E1C6-402E-92F9-42A5F5ADCFAC}">
      <dgm:prSet/>
      <dgm:spPr/>
      <dgm:t>
        <a:bodyPr/>
        <a:lstStyle/>
        <a:p>
          <a:endParaRPr lang="en-US"/>
        </a:p>
      </dgm:t>
    </dgm:pt>
    <dgm:pt modelId="{AB1E4DC1-7054-4FC2-A115-76348CD7738C}">
      <dgm:prSet phldrT="[Text]"/>
      <dgm:spPr/>
      <dgm:t>
        <a:bodyPr/>
        <a:lstStyle/>
        <a:p>
          <a:r>
            <a:rPr lang="en-US"/>
            <a:t>Worsen Respiratory Illness</a:t>
          </a:r>
        </a:p>
      </dgm:t>
    </dgm:pt>
    <dgm:pt modelId="{DE160D82-5931-4663-BD4F-4C58D8AEFA97}" type="parTrans" cxnId="{BB3877FC-42D1-4A2F-8527-D1F3F68A46AF}">
      <dgm:prSet/>
      <dgm:spPr/>
      <dgm:t>
        <a:bodyPr/>
        <a:lstStyle/>
        <a:p>
          <a:endParaRPr lang="en-US"/>
        </a:p>
      </dgm:t>
    </dgm:pt>
    <dgm:pt modelId="{18B94EED-CA39-4C14-A049-8BEF196D7C9A}" type="sibTrans" cxnId="{BB3877FC-42D1-4A2F-8527-D1F3F68A46AF}">
      <dgm:prSet/>
      <dgm:spPr/>
      <dgm:t>
        <a:bodyPr/>
        <a:lstStyle/>
        <a:p>
          <a:endParaRPr lang="en-US"/>
        </a:p>
      </dgm:t>
    </dgm:pt>
    <dgm:pt modelId="{02373253-2A2A-40D8-9B22-9256E0B6D92F}">
      <dgm:prSet phldrT="[Text]"/>
      <dgm:spPr/>
      <dgm:t>
        <a:bodyPr/>
        <a:lstStyle/>
        <a:p>
          <a:r>
            <a:rPr lang="en-US"/>
            <a:t>Increase Risk of Disease</a:t>
          </a:r>
        </a:p>
      </dgm:t>
    </dgm:pt>
    <dgm:pt modelId="{AF11766E-D0DC-4F83-B592-E5B4EA1AFF04}" type="parTrans" cxnId="{879489E9-E9D4-400A-91FE-8778C839F6BC}">
      <dgm:prSet/>
      <dgm:spPr/>
      <dgm:t>
        <a:bodyPr/>
        <a:lstStyle/>
        <a:p>
          <a:endParaRPr lang="en-US"/>
        </a:p>
      </dgm:t>
    </dgm:pt>
    <dgm:pt modelId="{9808E85C-DA3A-428D-BA14-97EBA570A254}" type="sibTrans" cxnId="{879489E9-E9D4-400A-91FE-8778C839F6BC}">
      <dgm:prSet/>
      <dgm:spPr/>
      <dgm:t>
        <a:bodyPr/>
        <a:lstStyle/>
        <a:p>
          <a:endParaRPr lang="en-US"/>
        </a:p>
      </dgm:t>
    </dgm:pt>
    <dgm:pt modelId="{58576DDA-5D97-4426-8B12-C5AE9A0C7DBE}">
      <dgm:prSet phldrT="[Text]"/>
      <dgm:spPr/>
      <dgm:t>
        <a:bodyPr/>
        <a:lstStyle/>
        <a:p>
          <a:r>
            <a:rPr lang="en-US"/>
            <a:t>Cause Headaches</a:t>
          </a:r>
        </a:p>
      </dgm:t>
    </dgm:pt>
    <dgm:pt modelId="{3F16CD59-7A03-4AF0-8DA4-A7BDCB78A2A5}" type="parTrans" cxnId="{8EB92C09-9E7E-4A98-9125-9566E8EB8E6D}">
      <dgm:prSet/>
      <dgm:spPr/>
      <dgm:t>
        <a:bodyPr/>
        <a:lstStyle/>
        <a:p>
          <a:endParaRPr lang="en-US"/>
        </a:p>
      </dgm:t>
    </dgm:pt>
    <dgm:pt modelId="{BD7FDAD1-589F-4C9C-9C0E-79EE48C18D6B}" type="sibTrans" cxnId="{8EB92C09-9E7E-4A98-9125-9566E8EB8E6D}">
      <dgm:prSet/>
      <dgm:spPr/>
      <dgm:t>
        <a:bodyPr/>
        <a:lstStyle/>
        <a:p>
          <a:endParaRPr lang="en-US"/>
        </a:p>
      </dgm:t>
    </dgm:pt>
    <dgm:pt modelId="{E06E993C-BCDD-48E4-9909-88A338C7B7C3}" type="pres">
      <dgm:prSet presAssocID="{832F9909-8D09-4603-AB47-DF73DD04FE1B}" presName="Name0" presStyleCnt="0">
        <dgm:presLayoutVars>
          <dgm:dir/>
          <dgm:resizeHandles val="exact"/>
        </dgm:presLayoutVars>
      </dgm:prSet>
      <dgm:spPr/>
    </dgm:pt>
    <dgm:pt modelId="{5F4FD214-700E-4B06-94B8-1CAB4B9E9F24}" type="pres">
      <dgm:prSet presAssocID="{0EB664A3-5E78-4196-96D5-EF2C8867ADAF}" presName="compNode" presStyleCnt="0"/>
      <dgm:spPr/>
    </dgm:pt>
    <dgm:pt modelId="{919EFB2C-0430-470B-BE33-892B1FC82DEB}" type="pres">
      <dgm:prSet presAssocID="{0EB664A3-5E78-4196-96D5-EF2C8867ADAF}" presName="pictRect" presStyleLbl="node1" presStyleIdx="0" presStyleCnt="1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000" b="-8000"/>
          </a:stretch>
        </a:blipFill>
        <a:ln>
          <a:noFill/>
        </a:ln>
      </dgm:spPr>
      <dgm:extLst>
        <a:ext uri="{E40237B7-FDA0-4F09-8148-C483321AD2D9}">
          <dgm14:cNvPr xmlns:dgm14="http://schemas.microsoft.com/office/drawing/2010/diagram" id="0" name="" descr="Germ with solid fill"/>
        </a:ext>
      </dgm:extLst>
    </dgm:pt>
    <dgm:pt modelId="{E09B399C-E7F5-47A1-BD75-B5C18F6D1733}" type="pres">
      <dgm:prSet presAssocID="{0EB664A3-5E78-4196-96D5-EF2C8867ADAF}" presName="textRect" presStyleLbl="revTx" presStyleIdx="0" presStyleCnt="10">
        <dgm:presLayoutVars>
          <dgm:bulletEnabled val="1"/>
        </dgm:presLayoutVars>
      </dgm:prSet>
      <dgm:spPr/>
    </dgm:pt>
    <dgm:pt modelId="{3DFBA2DD-40DE-4A2E-B984-117560738C1B}" type="pres">
      <dgm:prSet presAssocID="{DE42061B-E8F7-400C-B7D7-D3CF3FD7D829}" presName="sibTrans" presStyleLbl="sibTrans2D1" presStyleIdx="0" presStyleCnt="0"/>
      <dgm:spPr/>
    </dgm:pt>
    <dgm:pt modelId="{C08C0E0A-E5BB-4B50-B081-20D1CA0C6D8E}" type="pres">
      <dgm:prSet presAssocID="{C6982D92-34B6-4782-89CE-ECBCFFC6693D}" presName="compNode" presStyleCnt="0"/>
      <dgm:spPr/>
    </dgm:pt>
    <dgm:pt modelId="{C90EA33C-1707-4BCC-9ABB-B699DB195E5D}" type="pres">
      <dgm:prSet presAssocID="{C6982D92-34B6-4782-89CE-ECBCFFC6693D}" presName="pictRect" presStyleLbl="node1" presStyleIdx="1" presStyleCnt="1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000" b="-8000"/>
          </a:stretch>
        </a:blipFill>
      </dgm:spPr>
      <dgm:extLst>
        <a:ext uri="{E40237B7-FDA0-4F09-8148-C483321AD2D9}">
          <dgm14:cNvPr xmlns:dgm14="http://schemas.microsoft.com/office/drawing/2010/diagram" id="0" name="" descr="DNA with solid fill"/>
        </a:ext>
      </dgm:extLst>
    </dgm:pt>
    <dgm:pt modelId="{2BC3110D-4AAB-463A-B690-5A1F962FF375}" type="pres">
      <dgm:prSet presAssocID="{C6982D92-34B6-4782-89CE-ECBCFFC6693D}" presName="textRect" presStyleLbl="revTx" presStyleIdx="1" presStyleCnt="10">
        <dgm:presLayoutVars>
          <dgm:bulletEnabled val="1"/>
        </dgm:presLayoutVars>
      </dgm:prSet>
      <dgm:spPr/>
    </dgm:pt>
    <dgm:pt modelId="{9D88E294-E192-49B0-B629-19BF32BD08DD}" type="pres">
      <dgm:prSet presAssocID="{9C647028-B0F5-49B3-BAB1-B6CE325F6059}" presName="sibTrans" presStyleLbl="sibTrans2D1" presStyleIdx="0" presStyleCnt="0"/>
      <dgm:spPr/>
    </dgm:pt>
    <dgm:pt modelId="{13893AC3-E351-4F9A-B0BD-54765AF4B61E}" type="pres">
      <dgm:prSet presAssocID="{6B1DF7E4-C94D-4976-9CEA-BE08A5B0BFC2}" presName="compNode" presStyleCnt="0"/>
      <dgm:spPr/>
    </dgm:pt>
    <dgm:pt modelId="{984156D9-9976-4DE7-BDE5-92CF1F42A2B1}" type="pres">
      <dgm:prSet presAssocID="{6B1DF7E4-C94D-4976-9CEA-BE08A5B0BFC2}" presName="pictRect" presStyleLbl="node1" presStyleIdx="2" presStyleCnt="10"/>
      <dgm:spPr>
        <a:blipFill>
          <a:blip xmlns:r="http://schemas.openxmlformats.org/officeDocument/2006/relationships" r:embed="rId5">
            <a:extLst>
              <a:ext uri="{96DAC541-7B7A-43D3-8B79-37D633B846F1}">
                <asvg:svgBlip xmlns:asvg="http://schemas.microsoft.com/office/drawing/2016/SVG/main" r:embed="rId6"/>
              </a:ext>
            </a:extLst>
          </a:blip>
          <a:srcRect/>
          <a:stretch>
            <a:fillRect t="-8000" b="-8000"/>
          </a:stretch>
        </a:blipFill>
      </dgm:spPr>
      <dgm:extLst>
        <a:ext uri="{E40237B7-FDA0-4F09-8148-C483321AD2D9}">
          <dgm14:cNvPr xmlns:dgm14="http://schemas.microsoft.com/office/drawing/2010/diagram" id="0" name="" descr="Adhesive Bandage with solid fill"/>
        </a:ext>
      </dgm:extLst>
    </dgm:pt>
    <dgm:pt modelId="{0699B7E1-D3EF-4B69-BC58-6DCC59681AFC}" type="pres">
      <dgm:prSet presAssocID="{6B1DF7E4-C94D-4976-9CEA-BE08A5B0BFC2}" presName="textRect" presStyleLbl="revTx" presStyleIdx="2" presStyleCnt="10">
        <dgm:presLayoutVars>
          <dgm:bulletEnabled val="1"/>
        </dgm:presLayoutVars>
      </dgm:prSet>
      <dgm:spPr/>
    </dgm:pt>
    <dgm:pt modelId="{426FE6FA-5923-426C-A117-FF7B235B790A}" type="pres">
      <dgm:prSet presAssocID="{36DBEC86-E779-469E-AB24-49954A675E10}" presName="sibTrans" presStyleLbl="sibTrans2D1" presStyleIdx="0" presStyleCnt="0"/>
      <dgm:spPr/>
    </dgm:pt>
    <dgm:pt modelId="{A0E30D94-A646-4E08-BCD5-3F9A73F38366}" type="pres">
      <dgm:prSet presAssocID="{623765E3-068F-4DE7-9C20-0A48259DAB11}" presName="compNode" presStyleCnt="0"/>
      <dgm:spPr/>
    </dgm:pt>
    <dgm:pt modelId="{B256361F-5D61-490A-AB9A-AFFFB4D3F29D}" type="pres">
      <dgm:prSet presAssocID="{623765E3-068F-4DE7-9C20-0A48259DAB11}" presName="pictRect" presStyleLbl="node1" presStyleIdx="3" presStyleCnt="10"/>
      <dgm:spPr>
        <a:blipFill>
          <a:blip xmlns:r="http://schemas.openxmlformats.org/officeDocument/2006/relationships" r:embed="rId7">
            <a:extLst>
              <a:ext uri="{96DAC541-7B7A-43D3-8B79-37D633B846F1}">
                <asvg:svgBlip xmlns:asvg="http://schemas.microsoft.com/office/drawing/2016/SVG/main" r:embed="rId8"/>
              </a:ext>
            </a:extLst>
          </a:blip>
          <a:srcRect/>
          <a:stretch>
            <a:fillRect t="-8000" b="-8000"/>
          </a:stretch>
        </a:blipFill>
      </dgm:spPr>
      <dgm:extLst>
        <a:ext uri="{E40237B7-FDA0-4F09-8148-C483321AD2D9}">
          <dgm14:cNvPr xmlns:dgm14="http://schemas.microsoft.com/office/drawing/2010/diagram" id="0" name="" descr="Thermometer with solid fill"/>
        </a:ext>
      </dgm:extLst>
    </dgm:pt>
    <dgm:pt modelId="{9B1E88D8-C973-41C4-B567-8F8C17FEAA60}" type="pres">
      <dgm:prSet presAssocID="{623765E3-068F-4DE7-9C20-0A48259DAB11}" presName="textRect" presStyleLbl="revTx" presStyleIdx="3" presStyleCnt="10">
        <dgm:presLayoutVars>
          <dgm:bulletEnabled val="1"/>
        </dgm:presLayoutVars>
      </dgm:prSet>
      <dgm:spPr/>
    </dgm:pt>
    <dgm:pt modelId="{6F19F435-9081-4037-9237-5725BFB26F26}" type="pres">
      <dgm:prSet presAssocID="{32F55FB7-74D0-47C1-83BE-7695336CCDED}" presName="sibTrans" presStyleLbl="sibTrans2D1" presStyleIdx="0" presStyleCnt="0"/>
      <dgm:spPr/>
    </dgm:pt>
    <dgm:pt modelId="{9155308A-0B91-4178-BACE-0F7FF68D74EE}" type="pres">
      <dgm:prSet presAssocID="{E4EAF657-B425-433D-9B13-E5B7D8B284F8}" presName="compNode" presStyleCnt="0"/>
      <dgm:spPr/>
    </dgm:pt>
    <dgm:pt modelId="{050A94B5-E947-41F7-8DE5-AE8A975C50DD}" type="pres">
      <dgm:prSet presAssocID="{E4EAF657-B425-433D-9B13-E5B7D8B284F8}" presName="pictRect" presStyleLbl="node1" presStyleIdx="4" presStyleCnt="10"/>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8000" b="-8000"/>
          </a:stretch>
        </a:blipFill>
      </dgm:spPr>
      <dgm:extLst>
        <a:ext uri="{E40237B7-FDA0-4F09-8148-C483321AD2D9}">
          <dgm14:cNvPr xmlns:dgm14="http://schemas.microsoft.com/office/drawing/2010/diagram" id="0" name="" descr="Germ with solid fill"/>
        </a:ext>
      </dgm:extLst>
    </dgm:pt>
    <dgm:pt modelId="{972FE0C1-EEFB-45C3-8348-00DF7C5C3937}" type="pres">
      <dgm:prSet presAssocID="{E4EAF657-B425-433D-9B13-E5B7D8B284F8}" presName="textRect" presStyleLbl="revTx" presStyleIdx="4" presStyleCnt="10">
        <dgm:presLayoutVars>
          <dgm:bulletEnabled val="1"/>
        </dgm:presLayoutVars>
      </dgm:prSet>
      <dgm:spPr/>
    </dgm:pt>
    <dgm:pt modelId="{293A37E9-2ED1-41D8-93AD-7D081F4F7114}" type="pres">
      <dgm:prSet presAssocID="{90EE840C-78F3-46A6-BAD3-BAF62C7BE1C9}" presName="sibTrans" presStyleLbl="sibTrans2D1" presStyleIdx="0" presStyleCnt="0"/>
      <dgm:spPr/>
    </dgm:pt>
    <dgm:pt modelId="{9EEC29E6-9B3D-4966-9C81-9E845F063089}" type="pres">
      <dgm:prSet presAssocID="{B1B6B973-9D9C-4CF9-945A-5B7D08BA5CFA}" presName="compNode" presStyleCnt="0"/>
      <dgm:spPr/>
    </dgm:pt>
    <dgm:pt modelId="{3B7E4A4F-18D3-4997-886C-10698688A4A9}" type="pres">
      <dgm:prSet presAssocID="{B1B6B973-9D9C-4CF9-945A-5B7D08BA5CFA}" presName="pictRect" presStyleLbl="node1" presStyleIdx="5" presStyleCnt="10"/>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t="-8000" b="-8000"/>
          </a:stretch>
        </a:blipFill>
      </dgm:spPr>
      <dgm:extLst>
        <a:ext uri="{E40237B7-FDA0-4F09-8148-C483321AD2D9}">
          <dgm14:cNvPr xmlns:dgm14="http://schemas.microsoft.com/office/drawing/2010/diagram" id="0" name="" descr="Ear with solid fill"/>
        </a:ext>
      </dgm:extLst>
    </dgm:pt>
    <dgm:pt modelId="{965F6265-BE85-42E0-ABC8-23FA7C62F357}" type="pres">
      <dgm:prSet presAssocID="{B1B6B973-9D9C-4CF9-945A-5B7D08BA5CFA}" presName="textRect" presStyleLbl="revTx" presStyleIdx="5" presStyleCnt="10">
        <dgm:presLayoutVars>
          <dgm:bulletEnabled val="1"/>
        </dgm:presLayoutVars>
      </dgm:prSet>
      <dgm:spPr/>
    </dgm:pt>
    <dgm:pt modelId="{1841B8F9-ADF5-47A2-AC12-76E45DD1C012}" type="pres">
      <dgm:prSet presAssocID="{0A1D45B0-6057-44E5-A43E-A1054306FB7F}" presName="sibTrans" presStyleLbl="sibTrans2D1" presStyleIdx="0" presStyleCnt="0"/>
      <dgm:spPr/>
    </dgm:pt>
    <dgm:pt modelId="{ED371FC0-1A00-40EB-B41F-B751818CA728}" type="pres">
      <dgm:prSet presAssocID="{F0A9E898-63C4-4394-A312-F97F0C59E558}" presName="compNode" presStyleCnt="0"/>
      <dgm:spPr/>
    </dgm:pt>
    <dgm:pt modelId="{75E685FB-399E-4A31-B71A-39B7A97D09C9}" type="pres">
      <dgm:prSet presAssocID="{F0A9E898-63C4-4394-A312-F97F0C59E558}" presName="pictRect" presStyleLbl="node1" presStyleIdx="6" presStyleCnt="10"/>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t="-8000" b="-8000"/>
          </a:stretch>
        </a:blipFill>
      </dgm:spPr>
      <dgm:extLst>
        <a:ext uri="{E40237B7-FDA0-4F09-8148-C483321AD2D9}">
          <dgm14:cNvPr xmlns:dgm14="http://schemas.microsoft.com/office/drawing/2010/diagram" id="0" name="" descr="Cough with solid fill"/>
        </a:ext>
      </dgm:extLst>
    </dgm:pt>
    <dgm:pt modelId="{02AF76DF-5128-47B2-8196-BB8D6DA7D8AB}" type="pres">
      <dgm:prSet presAssocID="{F0A9E898-63C4-4394-A312-F97F0C59E558}" presName="textRect" presStyleLbl="revTx" presStyleIdx="6" presStyleCnt="10">
        <dgm:presLayoutVars>
          <dgm:bulletEnabled val="1"/>
        </dgm:presLayoutVars>
      </dgm:prSet>
      <dgm:spPr/>
    </dgm:pt>
    <dgm:pt modelId="{EBA7A748-3A40-4154-9E5C-FC3DEA1CAC54}" type="pres">
      <dgm:prSet presAssocID="{AACC7E9A-2D0E-4039-B3A8-918538F23226}" presName="sibTrans" presStyleLbl="sibTrans2D1" presStyleIdx="0" presStyleCnt="0"/>
      <dgm:spPr/>
    </dgm:pt>
    <dgm:pt modelId="{622686F1-A989-4C61-B192-0C24B03C185A}" type="pres">
      <dgm:prSet presAssocID="{AB1E4DC1-7054-4FC2-A115-76348CD7738C}" presName="compNode" presStyleCnt="0"/>
      <dgm:spPr/>
    </dgm:pt>
    <dgm:pt modelId="{3C7CD1AB-3526-4BA7-8DE9-C3B358B6AC51}" type="pres">
      <dgm:prSet presAssocID="{AB1E4DC1-7054-4FC2-A115-76348CD7738C}" presName="pictRect" presStyleLbl="node1" presStyleIdx="7" presStyleCnt="10"/>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t="-8000" b="-8000"/>
          </a:stretch>
        </a:blipFill>
      </dgm:spPr>
      <dgm:extLst>
        <a:ext uri="{E40237B7-FDA0-4F09-8148-C483321AD2D9}">
          <dgm14:cNvPr xmlns:dgm14="http://schemas.microsoft.com/office/drawing/2010/diagram" id="0" name="" descr="Lungs with solid fill"/>
        </a:ext>
      </dgm:extLst>
    </dgm:pt>
    <dgm:pt modelId="{3D7773E3-B18A-42FD-A547-E64B835B1649}" type="pres">
      <dgm:prSet presAssocID="{AB1E4DC1-7054-4FC2-A115-76348CD7738C}" presName="textRect" presStyleLbl="revTx" presStyleIdx="7" presStyleCnt="10">
        <dgm:presLayoutVars>
          <dgm:bulletEnabled val="1"/>
        </dgm:presLayoutVars>
      </dgm:prSet>
      <dgm:spPr/>
    </dgm:pt>
    <dgm:pt modelId="{33DC1BC4-EB3C-4CE1-BD1C-A8180528730A}" type="pres">
      <dgm:prSet presAssocID="{18B94EED-CA39-4C14-A049-8BEF196D7C9A}" presName="sibTrans" presStyleLbl="sibTrans2D1" presStyleIdx="0" presStyleCnt="0"/>
      <dgm:spPr/>
    </dgm:pt>
    <dgm:pt modelId="{B77D214E-795D-4F5E-BD75-E1A8C0FB9D59}" type="pres">
      <dgm:prSet presAssocID="{02373253-2A2A-40D8-9B22-9256E0B6D92F}" presName="compNode" presStyleCnt="0"/>
      <dgm:spPr/>
    </dgm:pt>
    <dgm:pt modelId="{0B087EB6-0D7E-4F54-8500-7FD0607C00DC}" type="pres">
      <dgm:prSet presAssocID="{02373253-2A2A-40D8-9B22-9256E0B6D92F}" presName="pictRect" presStyleLbl="node1" presStyleIdx="8" presStyleCnt="10"/>
      <dgm:spPr>
        <a:blipFill>
          <a:blip xmlns:r="http://schemas.openxmlformats.org/officeDocument/2006/relationships" r:embed="rId17">
            <a:extLst>
              <a:ext uri="{96DAC541-7B7A-43D3-8B79-37D633B846F1}">
                <asvg:svgBlip xmlns:asvg="http://schemas.microsoft.com/office/drawing/2016/SVG/main" r:embed="rId18"/>
              </a:ext>
            </a:extLst>
          </a:blip>
          <a:srcRect/>
          <a:stretch>
            <a:fillRect t="-8000" b="-8000"/>
          </a:stretch>
        </a:blipFill>
      </dgm:spPr>
      <dgm:extLst>
        <a:ext uri="{E40237B7-FDA0-4F09-8148-C483321AD2D9}">
          <dgm14:cNvPr xmlns:dgm14="http://schemas.microsoft.com/office/drawing/2010/diagram" id="0" name="" descr="Stethoscope with solid fill"/>
        </a:ext>
      </dgm:extLst>
    </dgm:pt>
    <dgm:pt modelId="{60139B13-312B-4894-89D0-F19A847FCA4A}" type="pres">
      <dgm:prSet presAssocID="{02373253-2A2A-40D8-9B22-9256E0B6D92F}" presName="textRect" presStyleLbl="revTx" presStyleIdx="8" presStyleCnt="10">
        <dgm:presLayoutVars>
          <dgm:bulletEnabled val="1"/>
        </dgm:presLayoutVars>
      </dgm:prSet>
      <dgm:spPr/>
    </dgm:pt>
    <dgm:pt modelId="{633F0D87-E860-4737-B02C-63841BB450CA}" type="pres">
      <dgm:prSet presAssocID="{9808E85C-DA3A-428D-BA14-97EBA570A254}" presName="sibTrans" presStyleLbl="sibTrans2D1" presStyleIdx="0" presStyleCnt="0"/>
      <dgm:spPr/>
    </dgm:pt>
    <dgm:pt modelId="{908439C4-31C2-4694-A566-D0BBABC31E95}" type="pres">
      <dgm:prSet presAssocID="{58576DDA-5D97-4426-8B12-C5AE9A0C7DBE}" presName="compNode" presStyleCnt="0"/>
      <dgm:spPr/>
    </dgm:pt>
    <dgm:pt modelId="{3988D0AC-CB40-47D2-8447-FB59F645ED01}" type="pres">
      <dgm:prSet presAssocID="{58576DDA-5D97-4426-8B12-C5AE9A0C7DBE}" presName="pictRect" presStyleLbl="node1" presStyleIdx="9" presStyleCnt="10"/>
      <dgm:spPr>
        <a:blipFill>
          <a:blip xmlns:r="http://schemas.openxmlformats.org/officeDocument/2006/relationships" r:embed="rId19">
            <a:extLst>
              <a:ext uri="{96DAC541-7B7A-43D3-8B79-37D633B846F1}">
                <asvg:svgBlip xmlns:asvg="http://schemas.microsoft.com/office/drawing/2016/SVG/main" r:embed="rId20"/>
              </a:ext>
            </a:extLst>
          </a:blip>
          <a:srcRect/>
          <a:stretch>
            <a:fillRect t="-8000" b="-8000"/>
          </a:stretch>
        </a:blipFill>
      </dgm:spPr>
      <dgm:extLst>
        <a:ext uri="{E40237B7-FDA0-4F09-8148-C483321AD2D9}">
          <dgm14:cNvPr xmlns:dgm14="http://schemas.microsoft.com/office/drawing/2010/diagram" id="0" name="" descr="Brain with solid fill"/>
        </a:ext>
      </dgm:extLst>
    </dgm:pt>
    <dgm:pt modelId="{6F66D9A1-B325-41BD-B224-CDF6992D809A}" type="pres">
      <dgm:prSet presAssocID="{58576DDA-5D97-4426-8B12-C5AE9A0C7DBE}" presName="textRect" presStyleLbl="revTx" presStyleIdx="9" presStyleCnt="10">
        <dgm:presLayoutVars>
          <dgm:bulletEnabled val="1"/>
        </dgm:presLayoutVars>
      </dgm:prSet>
      <dgm:spPr/>
    </dgm:pt>
  </dgm:ptLst>
  <dgm:cxnLst>
    <dgm:cxn modelId="{8EB92C09-9E7E-4A98-9125-9566E8EB8E6D}" srcId="{832F9909-8D09-4603-AB47-DF73DD04FE1B}" destId="{58576DDA-5D97-4426-8B12-C5AE9A0C7DBE}" srcOrd="9" destOrd="0" parTransId="{3F16CD59-7A03-4AF0-8DA4-A7BDCB78A2A5}" sibTransId="{BD7FDAD1-589F-4C9C-9C0E-79EE48C18D6B}"/>
    <dgm:cxn modelId="{BCB09409-B0D5-4160-B39F-15FFC165E508}" srcId="{832F9909-8D09-4603-AB47-DF73DD04FE1B}" destId="{6B1DF7E4-C94D-4976-9CEA-BE08A5B0BFC2}" srcOrd="2" destOrd="0" parTransId="{7F4BE096-C36D-4160-B821-6B3CABDA922F}" sibTransId="{36DBEC86-E779-469E-AB24-49954A675E10}"/>
    <dgm:cxn modelId="{8D8A911A-1F33-4A65-9501-A1EA45AEAD98}" srcId="{832F9909-8D09-4603-AB47-DF73DD04FE1B}" destId="{C6982D92-34B6-4782-89CE-ECBCFFC6693D}" srcOrd="1" destOrd="0" parTransId="{EE5B27C2-2B7E-446C-863B-CA165ABC1741}" sibTransId="{9C647028-B0F5-49B3-BAB1-B6CE325F6059}"/>
    <dgm:cxn modelId="{C2DF7E20-4B48-4044-A451-F3DC8C1C5C0D}" type="presOf" srcId="{6B1DF7E4-C94D-4976-9CEA-BE08A5B0BFC2}" destId="{0699B7E1-D3EF-4B69-BC58-6DCC59681AFC}" srcOrd="0" destOrd="0" presId="urn:microsoft.com/office/officeart/2005/8/layout/pList1"/>
    <dgm:cxn modelId="{2D75382A-6CA2-4A47-BDC8-D3B8B881A932}" type="presOf" srcId="{58576DDA-5D97-4426-8B12-C5AE9A0C7DBE}" destId="{6F66D9A1-B325-41BD-B224-CDF6992D809A}" srcOrd="0" destOrd="0" presId="urn:microsoft.com/office/officeart/2005/8/layout/pList1"/>
    <dgm:cxn modelId="{ABDB392C-163B-41EF-AA62-B7CEAFD23A01}" type="presOf" srcId="{36DBEC86-E779-469E-AB24-49954A675E10}" destId="{426FE6FA-5923-426C-A117-FF7B235B790A}" srcOrd="0" destOrd="0" presId="urn:microsoft.com/office/officeart/2005/8/layout/pList1"/>
    <dgm:cxn modelId="{E37D0341-B8D4-40C1-87B4-B245F2DA45F1}" type="presOf" srcId="{B1B6B973-9D9C-4CF9-945A-5B7D08BA5CFA}" destId="{965F6265-BE85-42E0-ABC8-23FA7C62F357}" srcOrd="0" destOrd="0" presId="urn:microsoft.com/office/officeart/2005/8/layout/pList1"/>
    <dgm:cxn modelId="{BF767763-9301-4350-A10A-2DB0B9CFF84D}" type="presOf" srcId="{E4EAF657-B425-433D-9B13-E5B7D8B284F8}" destId="{972FE0C1-EEFB-45C3-8348-00DF7C5C3937}" srcOrd="0" destOrd="0" presId="urn:microsoft.com/office/officeart/2005/8/layout/pList1"/>
    <dgm:cxn modelId="{006FD96A-7C9B-4E4C-8D37-EB1492763BDF}" type="presOf" srcId="{0A1D45B0-6057-44E5-A43E-A1054306FB7F}" destId="{1841B8F9-ADF5-47A2-AC12-76E45DD1C012}" srcOrd="0" destOrd="0" presId="urn:microsoft.com/office/officeart/2005/8/layout/pList1"/>
    <dgm:cxn modelId="{B4CE7B54-9323-464E-9B49-7209E89B64A7}" type="presOf" srcId="{18B94EED-CA39-4C14-A049-8BEF196D7C9A}" destId="{33DC1BC4-EB3C-4CE1-BD1C-A8180528730A}" srcOrd="0" destOrd="0" presId="urn:microsoft.com/office/officeart/2005/8/layout/pList1"/>
    <dgm:cxn modelId="{8A6D8C75-487B-490B-AC86-B0B8F26F3E9A}" type="presOf" srcId="{9808E85C-DA3A-428D-BA14-97EBA570A254}" destId="{633F0D87-E860-4737-B02C-63841BB450CA}" srcOrd="0" destOrd="0" presId="urn:microsoft.com/office/officeart/2005/8/layout/pList1"/>
    <dgm:cxn modelId="{0B49FB55-D7C1-45C0-B31C-98AC580B408B}" type="presOf" srcId="{623765E3-068F-4DE7-9C20-0A48259DAB11}" destId="{9B1E88D8-C973-41C4-B567-8F8C17FEAA60}" srcOrd="0" destOrd="0" presId="urn:microsoft.com/office/officeart/2005/8/layout/pList1"/>
    <dgm:cxn modelId="{0FF59557-848A-4695-9607-A371991799F4}" type="presOf" srcId="{0EB664A3-5E78-4196-96D5-EF2C8867ADAF}" destId="{E09B399C-E7F5-47A1-BD75-B5C18F6D1733}" srcOrd="0" destOrd="0" presId="urn:microsoft.com/office/officeart/2005/8/layout/pList1"/>
    <dgm:cxn modelId="{B5D98B78-CA47-471B-867D-61879F7A2DFC}" type="presOf" srcId="{DE42061B-E8F7-400C-B7D7-D3CF3FD7D829}" destId="{3DFBA2DD-40DE-4A2E-B984-117560738C1B}" srcOrd="0" destOrd="0" presId="urn:microsoft.com/office/officeart/2005/8/layout/pList1"/>
    <dgm:cxn modelId="{D6CE345A-CF3F-43DC-9B5D-BE807DE2F812}" type="presOf" srcId="{AACC7E9A-2D0E-4039-B3A8-918538F23226}" destId="{EBA7A748-3A40-4154-9E5C-FC3DEA1CAC54}" srcOrd="0" destOrd="0" presId="urn:microsoft.com/office/officeart/2005/8/layout/pList1"/>
    <dgm:cxn modelId="{D30B8495-767D-43C5-AE4D-66C668899AB6}" type="presOf" srcId="{9C647028-B0F5-49B3-BAB1-B6CE325F6059}" destId="{9D88E294-E192-49B0-B629-19BF32BD08DD}" srcOrd="0" destOrd="0" presId="urn:microsoft.com/office/officeart/2005/8/layout/pList1"/>
    <dgm:cxn modelId="{1E9D7996-E442-4D48-B10F-680ED1BFDDB4}" type="presOf" srcId="{F0A9E898-63C4-4394-A312-F97F0C59E558}" destId="{02AF76DF-5128-47B2-8196-BB8D6DA7D8AB}" srcOrd="0" destOrd="0" presId="urn:microsoft.com/office/officeart/2005/8/layout/pList1"/>
    <dgm:cxn modelId="{72581998-5939-4F08-A02D-D473C0525424}" type="presOf" srcId="{32F55FB7-74D0-47C1-83BE-7695336CCDED}" destId="{6F19F435-9081-4037-9237-5725BFB26F26}" srcOrd="0" destOrd="0" presId="urn:microsoft.com/office/officeart/2005/8/layout/pList1"/>
    <dgm:cxn modelId="{4A385F9D-5DA0-4617-9F21-1A96F638871D}" type="presOf" srcId="{C6982D92-34B6-4782-89CE-ECBCFFC6693D}" destId="{2BC3110D-4AAB-463A-B690-5A1F962FF375}" srcOrd="0" destOrd="0" presId="urn:microsoft.com/office/officeart/2005/8/layout/pList1"/>
    <dgm:cxn modelId="{801C42A5-E1C6-402E-92F9-42A5F5ADCFAC}" srcId="{832F9909-8D09-4603-AB47-DF73DD04FE1B}" destId="{F0A9E898-63C4-4394-A312-F97F0C59E558}" srcOrd="6" destOrd="0" parTransId="{F286C969-B6BD-4277-9CB2-2C405080EC8D}" sibTransId="{AACC7E9A-2D0E-4039-B3A8-918538F23226}"/>
    <dgm:cxn modelId="{5334F9BA-19E3-40E2-A5A7-72FF524198EC}" type="presOf" srcId="{02373253-2A2A-40D8-9B22-9256E0B6D92F}" destId="{60139B13-312B-4894-89D0-F19A847FCA4A}" srcOrd="0" destOrd="0" presId="urn:microsoft.com/office/officeart/2005/8/layout/pList1"/>
    <dgm:cxn modelId="{8935D5C0-381A-4C4E-AFDF-25A2F1FE4801}" type="presOf" srcId="{832F9909-8D09-4603-AB47-DF73DD04FE1B}" destId="{E06E993C-BCDD-48E4-9909-88A338C7B7C3}" srcOrd="0" destOrd="0" presId="urn:microsoft.com/office/officeart/2005/8/layout/pList1"/>
    <dgm:cxn modelId="{28A12BC1-66AF-46E7-A0A5-8438EE753F19}" srcId="{832F9909-8D09-4603-AB47-DF73DD04FE1B}" destId="{B1B6B973-9D9C-4CF9-945A-5B7D08BA5CFA}" srcOrd="5" destOrd="0" parTransId="{9C5F40E0-F6F8-48A5-8823-CE3A5AE22FAE}" sibTransId="{0A1D45B0-6057-44E5-A43E-A1054306FB7F}"/>
    <dgm:cxn modelId="{500A58C8-3A8D-46B1-AF17-15019B8F1361}" type="presOf" srcId="{AB1E4DC1-7054-4FC2-A115-76348CD7738C}" destId="{3D7773E3-B18A-42FD-A547-E64B835B1649}" srcOrd="0" destOrd="0" presId="urn:microsoft.com/office/officeart/2005/8/layout/pList1"/>
    <dgm:cxn modelId="{7541DDC9-F023-4011-B783-16BF11064EAB}" srcId="{832F9909-8D09-4603-AB47-DF73DD04FE1B}" destId="{0EB664A3-5E78-4196-96D5-EF2C8867ADAF}" srcOrd="0" destOrd="0" parTransId="{5A65CBE3-8581-4F86-8848-0B67803BD6E7}" sibTransId="{DE42061B-E8F7-400C-B7D7-D3CF3FD7D829}"/>
    <dgm:cxn modelId="{8D85C2D2-C3B3-4173-8E04-2B7EF2159EDB}" srcId="{832F9909-8D09-4603-AB47-DF73DD04FE1B}" destId="{623765E3-068F-4DE7-9C20-0A48259DAB11}" srcOrd="3" destOrd="0" parTransId="{BD752C31-035A-46BA-B574-5875E4093C3C}" sibTransId="{32F55FB7-74D0-47C1-83BE-7695336CCDED}"/>
    <dgm:cxn modelId="{4A52CFD9-C54D-47ED-A2DD-E2D30B7402B3}" srcId="{832F9909-8D09-4603-AB47-DF73DD04FE1B}" destId="{E4EAF657-B425-433D-9B13-E5B7D8B284F8}" srcOrd="4" destOrd="0" parTransId="{5632B25E-4A95-4714-88DA-8BB36F473A82}" sibTransId="{90EE840C-78F3-46A6-BAD3-BAF62C7BE1C9}"/>
    <dgm:cxn modelId="{379DC6DD-E29B-4D01-81A3-F00363C68ACD}" type="presOf" srcId="{90EE840C-78F3-46A6-BAD3-BAF62C7BE1C9}" destId="{293A37E9-2ED1-41D8-93AD-7D081F4F7114}" srcOrd="0" destOrd="0" presId="urn:microsoft.com/office/officeart/2005/8/layout/pList1"/>
    <dgm:cxn modelId="{879489E9-E9D4-400A-91FE-8778C839F6BC}" srcId="{832F9909-8D09-4603-AB47-DF73DD04FE1B}" destId="{02373253-2A2A-40D8-9B22-9256E0B6D92F}" srcOrd="8" destOrd="0" parTransId="{AF11766E-D0DC-4F83-B592-E5B4EA1AFF04}" sibTransId="{9808E85C-DA3A-428D-BA14-97EBA570A254}"/>
    <dgm:cxn modelId="{BB3877FC-42D1-4A2F-8527-D1F3F68A46AF}" srcId="{832F9909-8D09-4603-AB47-DF73DD04FE1B}" destId="{AB1E4DC1-7054-4FC2-A115-76348CD7738C}" srcOrd="7" destOrd="0" parTransId="{DE160D82-5931-4663-BD4F-4C58D8AEFA97}" sibTransId="{18B94EED-CA39-4C14-A049-8BEF196D7C9A}"/>
    <dgm:cxn modelId="{69D7F84A-69C4-4F2C-922B-3D98B125847B}" type="presParOf" srcId="{E06E993C-BCDD-48E4-9909-88A338C7B7C3}" destId="{5F4FD214-700E-4B06-94B8-1CAB4B9E9F24}" srcOrd="0" destOrd="0" presId="urn:microsoft.com/office/officeart/2005/8/layout/pList1"/>
    <dgm:cxn modelId="{E0AE5FFA-1187-4847-870C-4D46BB18E803}" type="presParOf" srcId="{5F4FD214-700E-4B06-94B8-1CAB4B9E9F24}" destId="{919EFB2C-0430-470B-BE33-892B1FC82DEB}" srcOrd="0" destOrd="0" presId="urn:microsoft.com/office/officeart/2005/8/layout/pList1"/>
    <dgm:cxn modelId="{1F3E2B04-DADE-426D-883E-1B4322A8D80C}" type="presParOf" srcId="{5F4FD214-700E-4B06-94B8-1CAB4B9E9F24}" destId="{E09B399C-E7F5-47A1-BD75-B5C18F6D1733}" srcOrd="1" destOrd="0" presId="urn:microsoft.com/office/officeart/2005/8/layout/pList1"/>
    <dgm:cxn modelId="{1CBDD042-C1FA-4EA2-93B1-121119EBDB1A}" type="presParOf" srcId="{E06E993C-BCDD-48E4-9909-88A338C7B7C3}" destId="{3DFBA2DD-40DE-4A2E-B984-117560738C1B}" srcOrd="1" destOrd="0" presId="urn:microsoft.com/office/officeart/2005/8/layout/pList1"/>
    <dgm:cxn modelId="{397B6E02-8BB6-4C29-9CDC-44DEF158732D}" type="presParOf" srcId="{E06E993C-BCDD-48E4-9909-88A338C7B7C3}" destId="{C08C0E0A-E5BB-4B50-B081-20D1CA0C6D8E}" srcOrd="2" destOrd="0" presId="urn:microsoft.com/office/officeart/2005/8/layout/pList1"/>
    <dgm:cxn modelId="{79BC48A2-8722-453C-9918-858DC8B26332}" type="presParOf" srcId="{C08C0E0A-E5BB-4B50-B081-20D1CA0C6D8E}" destId="{C90EA33C-1707-4BCC-9ABB-B699DB195E5D}" srcOrd="0" destOrd="0" presId="urn:microsoft.com/office/officeart/2005/8/layout/pList1"/>
    <dgm:cxn modelId="{D57CCC09-0FBC-4881-AD11-5D2BC604D4CF}" type="presParOf" srcId="{C08C0E0A-E5BB-4B50-B081-20D1CA0C6D8E}" destId="{2BC3110D-4AAB-463A-B690-5A1F962FF375}" srcOrd="1" destOrd="0" presId="urn:microsoft.com/office/officeart/2005/8/layout/pList1"/>
    <dgm:cxn modelId="{FE7D4754-0D2F-43A4-8527-D5E69582E129}" type="presParOf" srcId="{E06E993C-BCDD-48E4-9909-88A338C7B7C3}" destId="{9D88E294-E192-49B0-B629-19BF32BD08DD}" srcOrd="3" destOrd="0" presId="urn:microsoft.com/office/officeart/2005/8/layout/pList1"/>
    <dgm:cxn modelId="{FD287501-7ACC-4396-9505-CCB1C79602F2}" type="presParOf" srcId="{E06E993C-BCDD-48E4-9909-88A338C7B7C3}" destId="{13893AC3-E351-4F9A-B0BD-54765AF4B61E}" srcOrd="4" destOrd="0" presId="urn:microsoft.com/office/officeart/2005/8/layout/pList1"/>
    <dgm:cxn modelId="{68647779-386C-4EA7-8AA8-5289E7BC79F3}" type="presParOf" srcId="{13893AC3-E351-4F9A-B0BD-54765AF4B61E}" destId="{984156D9-9976-4DE7-BDE5-92CF1F42A2B1}" srcOrd="0" destOrd="0" presId="urn:microsoft.com/office/officeart/2005/8/layout/pList1"/>
    <dgm:cxn modelId="{1B614746-E88D-470F-B835-18AB1E354F94}" type="presParOf" srcId="{13893AC3-E351-4F9A-B0BD-54765AF4B61E}" destId="{0699B7E1-D3EF-4B69-BC58-6DCC59681AFC}" srcOrd="1" destOrd="0" presId="urn:microsoft.com/office/officeart/2005/8/layout/pList1"/>
    <dgm:cxn modelId="{4813BD71-974E-4379-B37B-4B4F9F19862D}" type="presParOf" srcId="{E06E993C-BCDD-48E4-9909-88A338C7B7C3}" destId="{426FE6FA-5923-426C-A117-FF7B235B790A}" srcOrd="5" destOrd="0" presId="urn:microsoft.com/office/officeart/2005/8/layout/pList1"/>
    <dgm:cxn modelId="{82EBFD60-E5F4-44B8-8BCB-65E03718E4DC}" type="presParOf" srcId="{E06E993C-BCDD-48E4-9909-88A338C7B7C3}" destId="{A0E30D94-A646-4E08-BCD5-3F9A73F38366}" srcOrd="6" destOrd="0" presId="urn:microsoft.com/office/officeart/2005/8/layout/pList1"/>
    <dgm:cxn modelId="{2DC6BC2B-F0FA-475E-932A-358E992E2987}" type="presParOf" srcId="{A0E30D94-A646-4E08-BCD5-3F9A73F38366}" destId="{B256361F-5D61-490A-AB9A-AFFFB4D3F29D}" srcOrd="0" destOrd="0" presId="urn:microsoft.com/office/officeart/2005/8/layout/pList1"/>
    <dgm:cxn modelId="{604D0B73-EE13-4F0F-B40F-25FD4140391E}" type="presParOf" srcId="{A0E30D94-A646-4E08-BCD5-3F9A73F38366}" destId="{9B1E88D8-C973-41C4-B567-8F8C17FEAA60}" srcOrd="1" destOrd="0" presId="urn:microsoft.com/office/officeart/2005/8/layout/pList1"/>
    <dgm:cxn modelId="{EFAE26E0-B4B8-4D6F-8719-9E92EEA22025}" type="presParOf" srcId="{E06E993C-BCDD-48E4-9909-88A338C7B7C3}" destId="{6F19F435-9081-4037-9237-5725BFB26F26}" srcOrd="7" destOrd="0" presId="urn:microsoft.com/office/officeart/2005/8/layout/pList1"/>
    <dgm:cxn modelId="{B27CA0F3-0254-47E6-AA14-D664CC6772E0}" type="presParOf" srcId="{E06E993C-BCDD-48E4-9909-88A338C7B7C3}" destId="{9155308A-0B91-4178-BACE-0F7FF68D74EE}" srcOrd="8" destOrd="0" presId="urn:microsoft.com/office/officeart/2005/8/layout/pList1"/>
    <dgm:cxn modelId="{0DF6B086-3BCE-4159-8A69-080A3CB81C02}" type="presParOf" srcId="{9155308A-0B91-4178-BACE-0F7FF68D74EE}" destId="{050A94B5-E947-41F7-8DE5-AE8A975C50DD}" srcOrd="0" destOrd="0" presId="urn:microsoft.com/office/officeart/2005/8/layout/pList1"/>
    <dgm:cxn modelId="{2676FB2F-AC0E-4885-8AF6-904BA55ADB4B}" type="presParOf" srcId="{9155308A-0B91-4178-BACE-0F7FF68D74EE}" destId="{972FE0C1-EEFB-45C3-8348-00DF7C5C3937}" srcOrd="1" destOrd="0" presId="urn:microsoft.com/office/officeart/2005/8/layout/pList1"/>
    <dgm:cxn modelId="{527A04B9-32E1-423A-95D1-6480FBA8DAD8}" type="presParOf" srcId="{E06E993C-BCDD-48E4-9909-88A338C7B7C3}" destId="{293A37E9-2ED1-41D8-93AD-7D081F4F7114}" srcOrd="9" destOrd="0" presId="urn:microsoft.com/office/officeart/2005/8/layout/pList1"/>
    <dgm:cxn modelId="{2CCDFF28-DBE9-4120-9849-BE4237C1C2DE}" type="presParOf" srcId="{E06E993C-BCDD-48E4-9909-88A338C7B7C3}" destId="{9EEC29E6-9B3D-4966-9C81-9E845F063089}" srcOrd="10" destOrd="0" presId="urn:microsoft.com/office/officeart/2005/8/layout/pList1"/>
    <dgm:cxn modelId="{39C3F67C-B3C5-441C-86F7-95F0631B5E9C}" type="presParOf" srcId="{9EEC29E6-9B3D-4966-9C81-9E845F063089}" destId="{3B7E4A4F-18D3-4997-886C-10698688A4A9}" srcOrd="0" destOrd="0" presId="urn:microsoft.com/office/officeart/2005/8/layout/pList1"/>
    <dgm:cxn modelId="{E9A603E7-2ABF-4238-8920-758575CDB218}" type="presParOf" srcId="{9EEC29E6-9B3D-4966-9C81-9E845F063089}" destId="{965F6265-BE85-42E0-ABC8-23FA7C62F357}" srcOrd="1" destOrd="0" presId="urn:microsoft.com/office/officeart/2005/8/layout/pList1"/>
    <dgm:cxn modelId="{C0BFAF77-8C35-421F-9554-246F3AF5DED6}" type="presParOf" srcId="{E06E993C-BCDD-48E4-9909-88A338C7B7C3}" destId="{1841B8F9-ADF5-47A2-AC12-76E45DD1C012}" srcOrd="11" destOrd="0" presId="urn:microsoft.com/office/officeart/2005/8/layout/pList1"/>
    <dgm:cxn modelId="{E94F99CA-C169-45CF-B3B0-789B2949A581}" type="presParOf" srcId="{E06E993C-BCDD-48E4-9909-88A338C7B7C3}" destId="{ED371FC0-1A00-40EB-B41F-B751818CA728}" srcOrd="12" destOrd="0" presId="urn:microsoft.com/office/officeart/2005/8/layout/pList1"/>
    <dgm:cxn modelId="{EDA990F7-DF33-4773-A36C-E0448049D2AE}" type="presParOf" srcId="{ED371FC0-1A00-40EB-B41F-B751818CA728}" destId="{75E685FB-399E-4A31-B71A-39B7A97D09C9}" srcOrd="0" destOrd="0" presId="urn:microsoft.com/office/officeart/2005/8/layout/pList1"/>
    <dgm:cxn modelId="{B8CB756A-7E4C-4BDD-B311-E5E826EFDFBC}" type="presParOf" srcId="{ED371FC0-1A00-40EB-B41F-B751818CA728}" destId="{02AF76DF-5128-47B2-8196-BB8D6DA7D8AB}" srcOrd="1" destOrd="0" presId="urn:microsoft.com/office/officeart/2005/8/layout/pList1"/>
    <dgm:cxn modelId="{92942E5E-4355-4241-AC4D-D8E42DCE0C1E}" type="presParOf" srcId="{E06E993C-BCDD-48E4-9909-88A338C7B7C3}" destId="{EBA7A748-3A40-4154-9E5C-FC3DEA1CAC54}" srcOrd="13" destOrd="0" presId="urn:microsoft.com/office/officeart/2005/8/layout/pList1"/>
    <dgm:cxn modelId="{3D97A292-013B-48A2-8AEA-D3790A57368F}" type="presParOf" srcId="{E06E993C-BCDD-48E4-9909-88A338C7B7C3}" destId="{622686F1-A989-4C61-B192-0C24B03C185A}" srcOrd="14" destOrd="0" presId="urn:microsoft.com/office/officeart/2005/8/layout/pList1"/>
    <dgm:cxn modelId="{A9CEA634-1902-4BB2-BCB0-B6A091681A35}" type="presParOf" srcId="{622686F1-A989-4C61-B192-0C24B03C185A}" destId="{3C7CD1AB-3526-4BA7-8DE9-C3B358B6AC51}" srcOrd="0" destOrd="0" presId="urn:microsoft.com/office/officeart/2005/8/layout/pList1"/>
    <dgm:cxn modelId="{F828787B-5779-4C8D-BB35-95BF6A8B05DE}" type="presParOf" srcId="{622686F1-A989-4C61-B192-0C24B03C185A}" destId="{3D7773E3-B18A-42FD-A547-E64B835B1649}" srcOrd="1" destOrd="0" presId="urn:microsoft.com/office/officeart/2005/8/layout/pList1"/>
    <dgm:cxn modelId="{61262DFE-AC7D-458A-8FE2-0A4F3BDF9EF2}" type="presParOf" srcId="{E06E993C-BCDD-48E4-9909-88A338C7B7C3}" destId="{33DC1BC4-EB3C-4CE1-BD1C-A8180528730A}" srcOrd="15" destOrd="0" presId="urn:microsoft.com/office/officeart/2005/8/layout/pList1"/>
    <dgm:cxn modelId="{29CD13DF-3A4D-44FF-852B-F716BC9886AF}" type="presParOf" srcId="{E06E993C-BCDD-48E4-9909-88A338C7B7C3}" destId="{B77D214E-795D-4F5E-BD75-E1A8C0FB9D59}" srcOrd="16" destOrd="0" presId="urn:microsoft.com/office/officeart/2005/8/layout/pList1"/>
    <dgm:cxn modelId="{CB589996-BC32-4FA7-89FC-972D3366FF48}" type="presParOf" srcId="{B77D214E-795D-4F5E-BD75-E1A8C0FB9D59}" destId="{0B087EB6-0D7E-4F54-8500-7FD0607C00DC}" srcOrd="0" destOrd="0" presId="urn:microsoft.com/office/officeart/2005/8/layout/pList1"/>
    <dgm:cxn modelId="{08ACC768-D1B7-457E-A264-B56E09EDB46F}" type="presParOf" srcId="{B77D214E-795D-4F5E-BD75-E1A8C0FB9D59}" destId="{60139B13-312B-4894-89D0-F19A847FCA4A}" srcOrd="1" destOrd="0" presId="urn:microsoft.com/office/officeart/2005/8/layout/pList1"/>
    <dgm:cxn modelId="{18CBE37F-A87E-4EB9-8FA1-7F84BA2C3574}" type="presParOf" srcId="{E06E993C-BCDD-48E4-9909-88A338C7B7C3}" destId="{633F0D87-E860-4737-B02C-63841BB450CA}" srcOrd="17" destOrd="0" presId="urn:microsoft.com/office/officeart/2005/8/layout/pList1"/>
    <dgm:cxn modelId="{A5B27E4E-7A81-409B-8A77-7C6FE8F23157}" type="presParOf" srcId="{E06E993C-BCDD-48E4-9909-88A338C7B7C3}" destId="{908439C4-31C2-4694-A566-D0BBABC31E95}" srcOrd="18" destOrd="0" presId="urn:microsoft.com/office/officeart/2005/8/layout/pList1"/>
    <dgm:cxn modelId="{A7F50373-CF1F-4DA1-A92F-7592734D6338}" type="presParOf" srcId="{908439C4-31C2-4694-A566-D0BBABC31E95}" destId="{3988D0AC-CB40-47D2-8447-FB59F645ED01}" srcOrd="0" destOrd="0" presId="urn:microsoft.com/office/officeart/2005/8/layout/pList1"/>
    <dgm:cxn modelId="{6FEB65D5-B4B5-4078-96A0-B6F1DAC81069}" type="presParOf" srcId="{908439C4-31C2-4694-A566-D0BBABC31E95}" destId="{6F66D9A1-B325-41BD-B224-CDF6992D809A}"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DAFD7B-AA14-4E67-8D24-DFFBD3326268}" type="doc">
      <dgm:prSet loTypeId="urn:microsoft.com/office/officeart/2016/7/layout/LinearBlockProcessNumbered" loCatId="process" qsTypeId="urn:microsoft.com/office/officeart/2005/8/quickstyle/simple1" qsCatId="simple" csTypeId="urn:microsoft.com/office/officeart/2005/8/colors/accent0_3" csCatId="mainScheme"/>
      <dgm:spPr/>
      <dgm:t>
        <a:bodyPr/>
        <a:lstStyle/>
        <a:p>
          <a:endParaRPr lang="en-US"/>
        </a:p>
      </dgm:t>
    </dgm:pt>
    <dgm:pt modelId="{C581D604-EAF8-4DA0-B735-F3CCAA7047BA}">
      <dgm:prSet/>
      <dgm:spPr/>
      <dgm:t>
        <a:bodyPr/>
        <a:lstStyle/>
        <a:p>
          <a:r>
            <a:rPr lang="en-US"/>
            <a:t>Prevent the initiation of tobacco use among young people. </a:t>
          </a:r>
        </a:p>
      </dgm:t>
    </dgm:pt>
    <dgm:pt modelId="{378FC2C1-0D96-48E5-8F65-5DFED59E5911}" type="parTrans" cxnId="{C5D63BF5-D7DF-4C73-959E-5B49B0521B75}">
      <dgm:prSet/>
      <dgm:spPr/>
      <dgm:t>
        <a:bodyPr/>
        <a:lstStyle/>
        <a:p>
          <a:endParaRPr lang="en-US"/>
        </a:p>
      </dgm:t>
    </dgm:pt>
    <dgm:pt modelId="{4EF75C00-295E-4240-A738-4C23DAE70F55}" type="sibTrans" cxnId="{C5D63BF5-D7DF-4C73-959E-5B49B0521B75}">
      <dgm:prSet phldrT="01" phldr="0"/>
      <dgm:spPr/>
      <dgm:t>
        <a:bodyPr/>
        <a:lstStyle/>
        <a:p>
          <a:r>
            <a:rPr lang="en-US"/>
            <a:t>01</a:t>
          </a:r>
        </a:p>
      </dgm:t>
    </dgm:pt>
    <dgm:pt modelId="{57BE53B4-734A-4B65-B12C-26EAEEA568EB}">
      <dgm:prSet/>
      <dgm:spPr/>
      <dgm:t>
        <a:bodyPr/>
        <a:lstStyle/>
        <a:p>
          <a:r>
            <a:rPr lang="en-US"/>
            <a:t>Eliminate non-smokers’ exposure to secondhand smoke.</a:t>
          </a:r>
        </a:p>
      </dgm:t>
    </dgm:pt>
    <dgm:pt modelId="{26F99391-7494-4D14-95FB-885A2B357EC0}" type="parTrans" cxnId="{8BD7FC05-8EAB-41D2-ABD2-BECDF757B5FA}">
      <dgm:prSet/>
      <dgm:spPr/>
      <dgm:t>
        <a:bodyPr/>
        <a:lstStyle/>
        <a:p>
          <a:endParaRPr lang="en-US"/>
        </a:p>
      </dgm:t>
    </dgm:pt>
    <dgm:pt modelId="{A1AC658B-6292-43AE-87AF-21D9F160F4D4}" type="sibTrans" cxnId="{8BD7FC05-8EAB-41D2-ABD2-BECDF757B5FA}">
      <dgm:prSet phldrT="02" phldr="0"/>
      <dgm:spPr/>
      <dgm:t>
        <a:bodyPr/>
        <a:lstStyle/>
        <a:p>
          <a:r>
            <a:rPr lang="en-US"/>
            <a:t>02</a:t>
          </a:r>
        </a:p>
      </dgm:t>
    </dgm:pt>
    <dgm:pt modelId="{3A17A097-CFAB-41AB-94AD-1D34B3AFB5AD}">
      <dgm:prSet/>
      <dgm:spPr/>
      <dgm:t>
        <a:bodyPr/>
        <a:lstStyle/>
        <a:p>
          <a:r>
            <a:rPr lang="en-US"/>
            <a:t>Promote quitting among young people and adults.</a:t>
          </a:r>
        </a:p>
      </dgm:t>
    </dgm:pt>
    <dgm:pt modelId="{B1C763CC-1E2A-4A90-A6FA-2DB45BAAE1AA}" type="parTrans" cxnId="{4ED6E674-7CF1-4E14-9418-6AE510DD42A4}">
      <dgm:prSet/>
      <dgm:spPr/>
      <dgm:t>
        <a:bodyPr/>
        <a:lstStyle/>
        <a:p>
          <a:endParaRPr lang="en-US"/>
        </a:p>
      </dgm:t>
    </dgm:pt>
    <dgm:pt modelId="{1EA86E37-EB4B-49FB-9FE7-27F43FC29070}" type="sibTrans" cxnId="{4ED6E674-7CF1-4E14-9418-6AE510DD42A4}">
      <dgm:prSet phldrT="03" phldr="0"/>
      <dgm:spPr/>
      <dgm:t>
        <a:bodyPr/>
        <a:lstStyle/>
        <a:p>
          <a:r>
            <a:rPr lang="en-US"/>
            <a:t>03</a:t>
          </a:r>
        </a:p>
      </dgm:t>
    </dgm:pt>
    <dgm:pt modelId="{FB3B3BCD-54C5-4899-BB71-EBC44EBC3651}">
      <dgm:prSet/>
      <dgm:spPr/>
      <dgm:t>
        <a:bodyPr/>
        <a:lstStyle/>
        <a:p>
          <a:r>
            <a:rPr lang="en-US"/>
            <a:t>Identify and eliminate tobacco-related disparities among population groups.</a:t>
          </a:r>
        </a:p>
      </dgm:t>
    </dgm:pt>
    <dgm:pt modelId="{12426F49-8C20-4902-944F-18C47547D5B7}" type="parTrans" cxnId="{BEB47DEB-3AE2-48C3-A386-4451B93AAA6C}">
      <dgm:prSet/>
      <dgm:spPr/>
      <dgm:t>
        <a:bodyPr/>
        <a:lstStyle/>
        <a:p>
          <a:endParaRPr lang="en-US"/>
        </a:p>
      </dgm:t>
    </dgm:pt>
    <dgm:pt modelId="{E69B749C-31F4-43D1-B11B-316F015901C2}" type="sibTrans" cxnId="{BEB47DEB-3AE2-48C3-A386-4451B93AAA6C}">
      <dgm:prSet phldrT="04" phldr="0"/>
      <dgm:spPr/>
      <dgm:t>
        <a:bodyPr/>
        <a:lstStyle/>
        <a:p>
          <a:r>
            <a:rPr lang="en-US"/>
            <a:t>04</a:t>
          </a:r>
        </a:p>
      </dgm:t>
    </dgm:pt>
    <dgm:pt modelId="{5E453816-1A9F-4278-8B75-A84464108BE4}" type="pres">
      <dgm:prSet presAssocID="{9CDAFD7B-AA14-4E67-8D24-DFFBD3326268}" presName="Name0" presStyleCnt="0">
        <dgm:presLayoutVars>
          <dgm:animLvl val="lvl"/>
          <dgm:resizeHandles val="exact"/>
        </dgm:presLayoutVars>
      </dgm:prSet>
      <dgm:spPr/>
    </dgm:pt>
    <dgm:pt modelId="{0AB789CD-71AE-4B55-BF83-035E983B34E3}" type="pres">
      <dgm:prSet presAssocID="{C581D604-EAF8-4DA0-B735-F3CCAA7047BA}" presName="compositeNode" presStyleCnt="0">
        <dgm:presLayoutVars>
          <dgm:bulletEnabled val="1"/>
        </dgm:presLayoutVars>
      </dgm:prSet>
      <dgm:spPr/>
    </dgm:pt>
    <dgm:pt modelId="{8AA9DAA8-7965-4536-9FA1-B04AB4DC87D8}" type="pres">
      <dgm:prSet presAssocID="{C581D604-EAF8-4DA0-B735-F3CCAA7047BA}" presName="bgRect" presStyleLbl="alignNode1" presStyleIdx="0" presStyleCnt="4"/>
      <dgm:spPr/>
    </dgm:pt>
    <dgm:pt modelId="{7850EAA8-7A43-41B8-83F0-27C0F67A566F}" type="pres">
      <dgm:prSet presAssocID="{4EF75C00-295E-4240-A738-4C23DAE70F55}" presName="sibTransNodeRect" presStyleLbl="alignNode1" presStyleIdx="0" presStyleCnt="4">
        <dgm:presLayoutVars>
          <dgm:chMax val="0"/>
          <dgm:bulletEnabled val="1"/>
        </dgm:presLayoutVars>
      </dgm:prSet>
      <dgm:spPr/>
    </dgm:pt>
    <dgm:pt modelId="{FD9C0353-0CF4-44C9-B79D-A5D4D46E443D}" type="pres">
      <dgm:prSet presAssocID="{C581D604-EAF8-4DA0-B735-F3CCAA7047BA}" presName="nodeRect" presStyleLbl="alignNode1" presStyleIdx="0" presStyleCnt="4">
        <dgm:presLayoutVars>
          <dgm:bulletEnabled val="1"/>
        </dgm:presLayoutVars>
      </dgm:prSet>
      <dgm:spPr/>
    </dgm:pt>
    <dgm:pt modelId="{757964BF-0E39-49D3-A609-DAE0FC9B5A61}" type="pres">
      <dgm:prSet presAssocID="{4EF75C00-295E-4240-A738-4C23DAE70F55}" presName="sibTrans" presStyleCnt="0"/>
      <dgm:spPr/>
    </dgm:pt>
    <dgm:pt modelId="{E6C9ED77-7ADC-4ACD-938C-4FCDFA514753}" type="pres">
      <dgm:prSet presAssocID="{57BE53B4-734A-4B65-B12C-26EAEEA568EB}" presName="compositeNode" presStyleCnt="0">
        <dgm:presLayoutVars>
          <dgm:bulletEnabled val="1"/>
        </dgm:presLayoutVars>
      </dgm:prSet>
      <dgm:spPr/>
    </dgm:pt>
    <dgm:pt modelId="{A507C2E9-4A25-46CB-A536-9EC69B8F809D}" type="pres">
      <dgm:prSet presAssocID="{57BE53B4-734A-4B65-B12C-26EAEEA568EB}" presName="bgRect" presStyleLbl="alignNode1" presStyleIdx="1" presStyleCnt="4"/>
      <dgm:spPr/>
    </dgm:pt>
    <dgm:pt modelId="{29895E78-3CF6-43A5-BC17-05748C01D009}" type="pres">
      <dgm:prSet presAssocID="{A1AC658B-6292-43AE-87AF-21D9F160F4D4}" presName="sibTransNodeRect" presStyleLbl="alignNode1" presStyleIdx="1" presStyleCnt="4">
        <dgm:presLayoutVars>
          <dgm:chMax val="0"/>
          <dgm:bulletEnabled val="1"/>
        </dgm:presLayoutVars>
      </dgm:prSet>
      <dgm:spPr/>
    </dgm:pt>
    <dgm:pt modelId="{A17E4B3A-8EFF-4B00-9E37-3EADAD78E5C2}" type="pres">
      <dgm:prSet presAssocID="{57BE53B4-734A-4B65-B12C-26EAEEA568EB}" presName="nodeRect" presStyleLbl="alignNode1" presStyleIdx="1" presStyleCnt="4">
        <dgm:presLayoutVars>
          <dgm:bulletEnabled val="1"/>
        </dgm:presLayoutVars>
      </dgm:prSet>
      <dgm:spPr/>
    </dgm:pt>
    <dgm:pt modelId="{57DADEAF-2DEB-4BBE-B4B1-0D816A6697A1}" type="pres">
      <dgm:prSet presAssocID="{A1AC658B-6292-43AE-87AF-21D9F160F4D4}" presName="sibTrans" presStyleCnt="0"/>
      <dgm:spPr/>
    </dgm:pt>
    <dgm:pt modelId="{D2722009-2C60-4BD1-9926-615CADBDF1E0}" type="pres">
      <dgm:prSet presAssocID="{3A17A097-CFAB-41AB-94AD-1D34B3AFB5AD}" presName="compositeNode" presStyleCnt="0">
        <dgm:presLayoutVars>
          <dgm:bulletEnabled val="1"/>
        </dgm:presLayoutVars>
      </dgm:prSet>
      <dgm:spPr/>
    </dgm:pt>
    <dgm:pt modelId="{BC5F8FDE-327B-45C9-B695-CA83B953D72B}" type="pres">
      <dgm:prSet presAssocID="{3A17A097-CFAB-41AB-94AD-1D34B3AFB5AD}" presName="bgRect" presStyleLbl="alignNode1" presStyleIdx="2" presStyleCnt="4"/>
      <dgm:spPr/>
    </dgm:pt>
    <dgm:pt modelId="{716E90D3-8BCD-424E-BB1F-66987B4C892F}" type="pres">
      <dgm:prSet presAssocID="{1EA86E37-EB4B-49FB-9FE7-27F43FC29070}" presName="sibTransNodeRect" presStyleLbl="alignNode1" presStyleIdx="2" presStyleCnt="4">
        <dgm:presLayoutVars>
          <dgm:chMax val="0"/>
          <dgm:bulletEnabled val="1"/>
        </dgm:presLayoutVars>
      </dgm:prSet>
      <dgm:spPr/>
    </dgm:pt>
    <dgm:pt modelId="{0FD5F33E-A2B3-4BD3-99ED-0BC1DF32E3CD}" type="pres">
      <dgm:prSet presAssocID="{3A17A097-CFAB-41AB-94AD-1D34B3AFB5AD}" presName="nodeRect" presStyleLbl="alignNode1" presStyleIdx="2" presStyleCnt="4">
        <dgm:presLayoutVars>
          <dgm:bulletEnabled val="1"/>
        </dgm:presLayoutVars>
      </dgm:prSet>
      <dgm:spPr/>
    </dgm:pt>
    <dgm:pt modelId="{0397DFED-7CE7-47E3-BAFB-71FBDD2BA535}" type="pres">
      <dgm:prSet presAssocID="{1EA86E37-EB4B-49FB-9FE7-27F43FC29070}" presName="sibTrans" presStyleCnt="0"/>
      <dgm:spPr/>
    </dgm:pt>
    <dgm:pt modelId="{AD43DE5E-155F-401A-B2E9-2B24D60AD560}" type="pres">
      <dgm:prSet presAssocID="{FB3B3BCD-54C5-4899-BB71-EBC44EBC3651}" presName="compositeNode" presStyleCnt="0">
        <dgm:presLayoutVars>
          <dgm:bulletEnabled val="1"/>
        </dgm:presLayoutVars>
      </dgm:prSet>
      <dgm:spPr/>
    </dgm:pt>
    <dgm:pt modelId="{E6A56EE2-2CF7-423E-BAB4-9AE7C4AC4DF9}" type="pres">
      <dgm:prSet presAssocID="{FB3B3BCD-54C5-4899-BB71-EBC44EBC3651}" presName="bgRect" presStyleLbl="alignNode1" presStyleIdx="3" presStyleCnt="4"/>
      <dgm:spPr/>
    </dgm:pt>
    <dgm:pt modelId="{7B7E41DE-E48E-4FCE-8C50-B0D6F796CA7F}" type="pres">
      <dgm:prSet presAssocID="{E69B749C-31F4-43D1-B11B-316F015901C2}" presName="sibTransNodeRect" presStyleLbl="alignNode1" presStyleIdx="3" presStyleCnt="4">
        <dgm:presLayoutVars>
          <dgm:chMax val="0"/>
          <dgm:bulletEnabled val="1"/>
        </dgm:presLayoutVars>
      </dgm:prSet>
      <dgm:spPr/>
    </dgm:pt>
    <dgm:pt modelId="{E6444EE4-5387-46AF-BD2F-EF602FA40E8E}" type="pres">
      <dgm:prSet presAssocID="{FB3B3BCD-54C5-4899-BB71-EBC44EBC3651}" presName="nodeRect" presStyleLbl="alignNode1" presStyleIdx="3" presStyleCnt="4">
        <dgm:presLayoutVars>
          <dgm:bulletEnabled val="1"/>
        </dgm:presLayoutVars>
      </dgm:prSet>
      <dgm:spPr/>
    </dgm:pt>
  </dgm:ptLst>
  <dgm:cxnLst>
    <dgm:cxn modelId="{8BD7FC05-8EAB-41D2-ABD2-BECDF757B5FA}" srcId="{9CDAFD7B-AA14-4E67-8D24-DFFBD3326268}" destId="{57BE53B4-734A-4B65-B12C-26EAEEA568EB}" srcOrd="1" destOrd="0" parTransId="{26F99391-7494-4D14-95FB-885A2B357EC0}" sibTransId="{A1AC658B-6292-43AE-87AF-21D9F160F4D4}"/>
    <dgm:cxn modelId="{8C232D1E-F056-411A-A826-A5B642EAB096}" type="presOf" srcId="{3A17A097-CFAB-41AB-94AD-1D34B3AFB5AD}" destId="{0FD5F33E-A2B3-4BD3-99ED-0BC1DF32E3CD}" srcOrd="1" destOrd="0" presId="urn:microsoft.com/office/officeart/2016/7/layout/LinearBlockProcessNumbered"/>
    <dgm:cxn modelId="{EDF8A35C-DD5E-4030-8CFF-4CD09DFC9D80}" type="presOf" srcId="{3A17A097-CFAB-41AB-94AD-1D34B3AFB5AD}" destId="{BC5F8FDE-327B-45C9-B695-CA83B953D72B}" srcOrd="0" destOrd="0" presId="urn:microsoft.com/office/officeart/2016/7/layout/LinearBlockProcessNumbered"/>
    <dgm:cxn modelId="{12CA6643-43E3-45E4-AACA-2FF39055791D}" type="presOf" srcId="{FB3B3BCD-54C5-4899-BB71-EBC44EBC3651}" destId="{E6A56EE2-2CF7-423E-BAB4-9AE7C4AC4DF9}" srcOrd="0" destOrd="0" presId="urn:microsoft.com/office/officeart/2016/7/layout/LinearBlockProcessNumbered"/>
    <dgm:cxn modelId="{4ED6E674-7CF1-4E14-9418-6AE510DD42A4}" srcId="{9CDAFD7B-AA14-4E67-8D24-DFFBD3326268}" destId="{3A17A097-CFAB-41AB-94AD-1D34B3AFB5AD}" srcOrd="2" destOrd="0" parTransId="{B1C763CC-1E2A-4A90-A6FA-2DB45BAAE1AA}" sibTransId="{1EA86E37-EB4B-49FB-9FE7-27F43FC29070}"/>
    <dgm:cxn modelId="{B5101E56-6753-4AD3-8286-F7F465231893}" type="presOf" srcId="{1EA86E37-EB4B-49FB-9FE7-27F43FC29070}" destId="{716E90D3-8BCD-424E-BB1F-66987B4C892F}" srcOrd="0" destOrd="0" presId="urn:microsoft.com/office/officeart/2016/7/layout/LinearBlockProcessNumbered"/>
    <dgm:cxn modelId="{40782891-98FD-4DEE-861F-D7BF6A54C72E}" type="presOf" srcId="{FB3B3BCD-54C5-4899-BB71-EBC44EBC3651}" destId="{E6444EE4-5387-46AF-BD2F-EF602FA40E8E}" srcOrd="1" destOrd="0" presId="urn:microsoft.com/office/officeart/2016/7/layout/LinearBlockProcessNumbered"/>
    <dgm:cxn modelId="{CDEC73A9-689E-493A-A719-82B38F8E5489}" type="presOf" srcId="{C581D604-EAF8-4DA0-B735-F3CCAA7047BA}" destId="{8AA9DAA8-7965-4536-9FA1-B04AB4DC87D8}" srcOrd="0" destOrd="0" presId="urn:microsoft.com/office/officeart/2016/7/layout/LinearBlockProcessNumbered"/>
    <dgm:cxn modelId="{FF6689AD-4541-40D8-B191-53AC5C43BABD}" type="presOf" srcId="{4EF75C00-295E-4240-A738-4C23DAE70F55}" destId="{7850EAA8-7A43-41B8-83F0-27C0F67A566F}" srcOrd="0" destOrd="0" presId="urn:microsoft.com/office/officeart/2016/7/layout/LinearBlockProcessNumbered"/>
    <dgm:cxn modelId="{391084BB-EAD3-4BDD-8A16-4047865F01F8}" type="presOf" srcId="{C581D604-EAF8-4DA0-B735-F3CCAA7047BA}" destId="{FD9C0353-0CF4-44C9-B79D-A5D4D46E443D}" srcOrd="1" destOrd="0" presId="urn:microsoft.com/office/officeart/2016/7/layout/LinearBlockProcessNumbered"/>
    <dgm:cxn modelId="{F2CE2EC5-54E1-4C43-92BC-8D4A61FD351D}" type="presOf" srcId="{9CDAFD7B-AA14-4E67-8D24-DFFBD3326268}" destId="{5E453816-1A9F-4278-8B75-A84464108BE4}" srcOrd="0" destOrd="0" presId="urn:microsoft.com/office/officeart/2016/7/layout/LinearBlockProcessNumbered"/>
    <dgm:cxn modelId="{98E320CA-486F-4729-8DC6-EF394AA5C145}" type="presOf" srcId="{A1AC658B-6292-43AE-87AF-21D9F160F4D4}" destId="{29895E78-3CF6-43A5-BC17-05748C01D009}" srcOrd="0" destOrd="0" presId="urn:microsoft.com/office/officeart/2016/7/layout/LinearBlockProcessNumbered"/>
    <dgm:cxn modelId="{BE43C2CB-6478-453F-9E62-4ACCA081A7BB}" type="presOf" srcId="{57BE53B4-734A-4B65-B12C-26EAEEA568EB}" destId="{A507C2E9-4A25-46CB-A536-9EC69B8F809D}" srcOrd="0" destOrd="0" presId="urn:microsoft.com/office/officeart/2016/7/layout/LinearBlockProcessNumbered"/>
    <dgm:cxn modelId="{4B5996DF-078C-4E96-B2E4-E9E143476138}" type="presOf" srcId="{E69B749C-31F4-43D1-B11B-316F015901C2}" destId="{7B7E41DE-E48E-4FCE-8C50-B0D6F796CA7F}" srcOrd="0" destOrd="0" presId="urn:microsoft.com/office/officeart/2016/7/layout/LinearBlockProcessNumbered"/>
    <dgm:cxn modelId="{BEB47DEB-3AE2-48C3-A386-4451B93AAA6C}" srcId="{9CDAFD7B-AA14-4E67-8D24-DFFBD3326268}" destId="{FB3B3BCD-54C5-4899-BB71-EBC44EBC3651}" srcOrd="3" destOrd="0" parTransId="{12426F49-8C20-4902-944F-18C47547D5B7}" sibTransId="{E69B749C-31F4-43D1-B11B-316F015901C2}"/>
    <dgm:cxn modelId="{C5D63BF5-D7DF-4C73-959E-5B49B0521B75}" srcId="{9CDAFD7B-AA14-4E67-8D24-DFFBD3326268}" destId="{C581D604-EAF8-4DA0-B735-F3CCAA7047BA}" srcOrd="0" destOrd="0" parTransId="{378FC2C1-0D96-48E5-8F65-5DFED59E5911}" sibTransId="{4EF75C00-295E-4240-A738-4C23DAE70F55}"/>
    <dgm:cxn modelId="{F33958FB-8F54-41AE-A502-914B143A443F}" type="presOf" srcId="{57BE53B4-734A-4B65-B12C-26EAEEA568EB}" destId="{A17E4B3A-8EFF-4B00-9E37-3EADAD78E5C2}" srcOrd="1" destOrd="0" presId="urn:microsoft.com/office/officeart/2016/7/layout/LinearBlockProcessNumbered"/>
    <dgm:cxn modelId="{3B9D6DF6-40DC-47F8-A845-3E53AD154A47}" type="presParOf" srcId="{5E453816-1A9F-4278-8B75-A84464108BE4}" destId="{0AB789CD-71AE-4B55-BF83-035E983B34E3}" srcOrd="0" destOrd="0" presId="urn:microsoft.com/office/officeart/2016/7/layout/LinearBlockProcessNumbered"/>
    <dgm:cxn modelId="{D7992BEA-8E11-408C-9C4F-3FD975B97505}" type="presParOf" srcId="{0AB789CD-71AE-4B55-BF83-035E983B34E3}" destId="{8AA9DAA8-7965-4536-9FA1-B04AB4DC87D8}" srcOrd="0" destOrd="0" presId="urn:microsoft.com/office/officeart/2016/7/layout/LinearBlockProcessNumbered"/>
    <dgm:cxn modelId="{B01C274A-E665-4774-899A-4F2817A0A0F6}" type="presParOf" srcId="{0AB789CD-71AE-4B55-BF83-035E983B34E3}" destId="{7850EAA8-7A43-41B8-83F0-27C0F67A566F}" srcOrd="1" destOrd="0" presId="urn:microsoft.com/office/officeart/2016/7/layout/LinearBlockProcessNumbered"/>
    <dgm:cxn modelId="{23D36EC4-52D8-4CEC-B423-DD891C3E0E36}" type="presParOf" srcId="{0AB789CD-71AE-4B55-BF83-035E983B34E3}" destId="{FD9C0353-0CF4-44C9-B79D-A5D4D46E443D}" srcOrd="2" destOrd="0" presId="urn:microsoft.com/office/officeart/2016/7/layout/LinearBlockProcessNumbered"/>
    <dgm:cxn modelId="{3FA9741A-7D88-4E26-ABEB-6A6121CC2182}" type="presParOf" srcId="{5E453816-1A9F-4278-8B75-A84464108BE4}" destId="{757964BF-0E39-49D3-A609-DAE0FC9B5A61}" srcOrd="1" destOrd="0" presId="urn:microsoft.com/office/officeart/2016/7/layout/LinearBlockProcessNumbered"/>
    <dgm:cxn modelId="{CF696917-0E95-4216-8D08-BCAD1CBE58FE}" type="presParOf" srcId="{5E453816-1A9F-4278-8B75-A84464108BE4}" destId="{E6C9ED77-7ADC-4ACD-938C-4FCDFA514753}" srcOrd="2" destOrd="0" presId="urn:microsoft.com/office/officeart/2016/7/layout/LinearBlockProcessNumbered"/>
    <dgm:cxn modelId="{D8065BC3-61CF-473A-A3C4-DD860D0940EF}" type="presParOf" srcId="{E6C9ED77-7ADC-4ACD-938C-4FCDFA514753}" destId="{A507C2E9-4A25-46CB-A536-9EC69B8F809D}" srcOrd="0" destOrd="0" presId="urn:microsoft.com/office/officeart/2016/7/layout/LinearBlockProcessNumbered"/>
    <dgm:cxn modelId="{568085F6-8E05-4CA8-B40E-A7FD27CB23AD}" type="presParOf" srcId="{E6C9ED77-7ADC-4ACD-938C-4FCDFA514753}" destId="{29895E78-3CF6-43A5-BC17-05748C01D009}" srcOrd="1" destOrd="0" presId="urn:microsoft.com/office/officeart/2016/7/layout/LinearBlockProcessNumbered"/>
    <dgm:cxn modelId="{5591B372-1317-44D7-B6DB-2FC0E7B42057}" type="presParOf" srcId="{E6C9ED77-7ADC-4ACD-938C-4FCDFA514753}" destId="{A17E4B3A-8EFF-4B00-9E37-3EADAD78E5C2}" srcOrd="2" destOrd="0" presId="urn:microsoft.com/office/officeart/2016/7/layout/LinearBlockProcessNumbered"/>
    <dgm:cxn modelId="{2A25D11C-309B-43F1-868F-85B19B9F45F1}" type="presParOf" srcId="{5E453816-1A9F-4278-8B75-A84464108BE4}" destId="{57DADEAF-2DEB-4BBE-B4B1-0D816A6697A1}" srcOrd="3" destOrd="0" presId="urn:microsoft.com/office/officeart/2016/7/layout/LinearBlockProcessNumbered"/>
    <dgm:cxn modelId="{83BF7772-4A66-4891-8DA9-9AD94802CAF7}" type="presParOf" srcId="{5E453816-1A9F-4278-8B75-A84464108BE4}" destId="{D2722009-2C60-4BD1-9926-615CADBDF1E0}" srcOrd="4" destOrd="0" presId="urn:microsoft.com/office/officeart/2016/7/layout/LinearBlockProcessNumbered"/>
    <dgm:cxn modelId="{D0C05281-BD5F-492C-B5F7-F2CF142F859E}" type="presParOf" srcId="{D2722009-2C60-4BD1-9926-615CADBDF1E0}" destId="{BC5F8FDE-327B-45C9-B695-CA83B953D72B}" srcOrd="0" destOrd="0" presId="urn:microsoft.com/office/officeart/2016/7/layout/LinearBlockProcessNumbered"/>
    <dgm:cxn modelId="{411F64BD-E584-4BCD-B66B-47D13B3688A0}" type="presParOf" srcId="{D2722009-2C60-4BD1-9926-615CADBDF1E0}" destId="{716E90D3-8BCD-424E-BB1F-66987B4C892F}" srcOrd="1" destOrd="0" presId="urn:microsoft.com/office/officeart/2016/7/layout/LinearBlockProcessNumbered"/>
    <dgm:cxn modelId="{B24916B6-2891-4D12-B512-E53D95C18DD0}" type="presParOf" srcId="{D2722009-2C60-4BD1-9926-615CADBDF1E0}" destId="{0FD5F33E-A2B3-4BD3-99ED-0BC1DF32E3CD}" srcOrd="2" destOrd="0" presId="urn:microsoft.com/office/officeart/2016/7/layout/LinearBlockProcessNumbered"/>
    <dgm:cxn modelId="{0EF32CD1-EB29-4D8C-BBD8-57147C2BAD3F}" type="presParOf" srcId="{5E453816-1A9F-4278-8B75-A84464108BE4}" destId="{0397DFED-7CE7-47E3-BAFB-71FBDD2BA535}" srcOrd="5" destOrd="0" presId="urn:microsoft.com/office/officeart/2016/7/layout/LinearBlockProcessNumbered"/>
    <dgm:cxn modelId="{36F9C953-7088-40C5-B0A6-EAD8CF40CA64}" type="presParOf" srcId="{5E453816-1A9F-4278-8B75-A84464108BE4}" destId="{AD43DE5E-155F-401A-B2E9-2B24D60AD560}" srcOrd="6" destOrd="0" presId="urn:microsoft.com/office/officeart/2016/7/layout/LinearBlockProcessNumbered"/>
    <dgm:cxn modelId="{ECA5756B-564D-4450-9F7E-92A2C9EEC1ED}" type="presParOf" srcId="{AD43DE5E-155F-401A-B2E9-2B24D60AD560}" destId="{E6A56EE2-2CF7-423E-BAB4-9AE7C4AC4DF9}" srcOrd="0" destOrd="0" presId="urn:microsoft.com/office/officeart/2016/7/layout/LinearBlockProcessNumbered"/>
    <dgm:cxn modelId="{8171AC31-0A6A-492B-B662-E6200A6335B5}" type="presParOf" srcId="{AD43DE5E-155F-401A-B2E9-2B24D60AD560}" destId="{7B7E41DE-E48E-4FCE-8C50-B0D6F796CA7F}" srcOrd="1" destOrd="0" presId="urn:microsoft.com/office/officeart/2016/7/layout/LinearBlockProcessNumbered"/>
    <dgm:cxn modelId="{F7E14705-C083-49BE-9B0A-303AB1CB805E}" type="presParOf" srcId="{AD43DE5E-155F-401A-B2E9-2B24D60AD560}" destId="{E6444EE4-5387-46AF-BD2F-EF602FA40E8E}"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0319AC-CD8D-4231-BDDF-E1A84692E597}" type="doc">
      <dgm:prSet loTypeId="urn:microsoft.com/office/officeart/2005/8/layout/list1" loCatId="list" qsTypeId="urn:microsoft.com/office/officeart/2005/8/quickstyle/simple2" qsCatId="simple" csTypeId="urn:microsoft.com/office/officeart/2005/8/colors/colorful1" csCatId="colorful" phldr="1"/>
      <dgm:spPr/>
      <dgm:t>
        <a:bodyPr/>
        <a:lstStyle/>
        <a:p>
          <a:endParaRPr lang="en-US"/>
        </a:p>
      </dgm:t>
    </dgm:pt>
    <dgm:pt modelId="{FAAEBC83-98AB-4009-9DB0-5549B8749AEB}">
      <dgm:prSet/>
      <dgm:spPr/>
      <dgm:t>
        <a:bodyPr/>
        <a:lstStyle/>
        <a:p>
          <a:r>
            <a:rPr lang="en-US" b="1">
              <a:solidFill>
                <a:schemeClr val="tx1"/>
              </a:solidFill>
            </a:rPr>
            <a:t>Smoke Free Air Act</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582002C9-2058-43DB-A866-492C35465129}" type="parTrans" cxnId="{75C1F84B-6B03-4950-939B-96812E104158}">
      <dgm:prSet/>
      <dgm:spPr/>
      <dgm:t>
        <a:bodyPr/>
        <a:lstStyle/>
        <a:p>
          <a:endParaRPr lang="en-US"/>
        </a:p>
      </dgm:t>
    </dgm:pt>
    <dgm:pt modelId="{76F3F2D5-D520-4F68-86F7-5D774D535030}" type="sibTrans" cxnId="{75C1F84B-6B03-4950-939B-96812E104158}">
      <dgm:prSet/>
      <dgm:spPr/>
      <dgm:t>
        <a:bodyPr/>
        <a:lstStyle/>
        <a:p>
          <a:endParaRPr lang="en-US"/>
        </a:p>
      </dgm:t>
    </dgm:pt>
    <dgm:pt modelId="{94D9351B-CBCA-4185-9A85-45BA9983D28C}">
      <dgm:prSet/>
      <dgm:spPr/>
      <dgm:t>
        <a:bodyPr/>
        <a:lstStyle/>
        <a:p>
          <a:r>
            <a:rPr lang="en-US" b="1">
              <a:solidFill>
                <a:schemeClr val="tx1"/>
              </a:solidFill>
            </a:rPr>
            <a:t>Tobacco Free / Nicotine Free Policy Initiatives</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DF4D8E77-6D7A-4EE9-B9D0-5169EFFFDA9D}" type="parTrans" cxnId="{9CE1314E-5A2F-4FDD-A577-5996BB888536}">
      <dgm:prSet/>
      <dgm:spPr/>
      <dgm:t>
        <a:bodyPr/>
        <a:lstStyle/>
        <a:p>
          <a:endParaRPr lang="en-US"/>
        </a:p>
      </dgm:t>
    </dgm:pt>
    <dgm:pt modelId="{557D2EF1-9152-4953-B933-8CF04EA06B9E}" type="sibTrans" cxnId="{9CE1314E-5A2F-4FDD-A577-5996BB888536}">
      <dgm:prSet/>
      <dgm:spPr/>
      <dgm:t>
        <a:bodyPr/>
        <a:lstStyle/>
        <a:p>
          <a:endParaRPr lang="en-US"/>
        </a:p>
      </dgm:t>
    </dgm:pt>
    <dgm:pt modelId="{837E4A50-8871-494E-8B70-1D751D38B968}">
      <dgm:prSet/>
      <dgm:spPr/>
      <dgm:t>
        <a:bodyPr/>
        <a:lstStyle/>
        <a:p>
          <a:r>
            <a:rPr lang="en-US" b="1"/>
            <a:t>Smoke Free Homes</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1B7E31CC-7CA4-4DE5-921C-9102B31797F0}" type="parTrans" cxnId="{894323BE-27C9-4347-9ED6-F1918F1DCF44}">
      <dgm:prSet/>
      <dgm:spPr/>
      <dgm:t>
        <a:bodyPr/>
        <a:lstStyle/>
        <a:p>
          <a:endParaRPr lang="en-US"/>
        </a:p>
      </dgm:t>
    </dgm:pt>
    <dgm:pt modelId="{2B406D51-4708-469E-B108-07C984EA90E3}" type="sibTrans" cxnId="{894323BE-27C9-4347-9ED6-F1918F1DCF44}">
      <dgm:prSet/>
      <dgm:spPr/>
      <dgm:t>
        <a:bodyPr/>
        <a:lstStyle/>
        <a:p>
          <a:endParaRPr lang="en-US"/>
        </a:p>
      </dgm:t>
    </dgm:pt>
    <dgm:pt modelId="{B1A30841-78B0-4E6C-8584-54E3362EC087}">
      <dgm:prSet/>
      <dgm:spPr/>
      <dgm:t>
        <a:bodyPr/>
        <a:lstStyle/>
        <a:p>
          <a:r>
            <a:rPr lang="en-US" b="1">
              <a:solidFill>
                <a:schemeClr val="tx1"/>
              </a:solidFill>
            </a:rPr>
            <a:t>ISTEP </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1F6740FA-9C6B-4A27-9819-ECA706930391}" type="parTrans" cxnId="{40F9F032-E4AB-45A2-9C03-621AF4657524}">
      <dgm:prSet/>
      <dgm:spPr/>
      <dgm:t>
        <a:bodyPr/>
        <a:lstStyle/>
        <a:p>
          <a:endParaRPr lang="en-US"/>
        </a:p>
      </dgm:t>
    </dgm:pt>
    <dgm:pt modelId="{10EACDD5-554B-4AB2-9BA3-9FD58F824C57}" type="sibTrans" cxnId="{40F9F032-E4AB-45A2-9C03-621AF4657524}">
      <dgm:prSet/>
      <dgm:spPr/>
      <dgm:t>
        <a:bodyPr/>
        <a:lstStyle/>
        <a:p>
          <a:endParaRPr lang="en-US"/>
        </a:p>
      </dgm:t>
    </dgm:pt>
    <dgm:pt modelId="{06EFFB77-CAE3-4528-A912-F916C40F15FB}">
      <dgm:prSet/>
      <dgm:spPr/>
      <dgm:t>
        <a:bodyPr/>
        <a:lstStyle/>
        <a:p>
          <a:r>
            <a:rPr lang="en-US" b="1"/>
            <a:t>Cessation Programs</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3EA56F62-38E5-45C8-84DB-644600CF82FC}" type="parTrans" cxnId="{08BB3207-F963-486A-A03C-3AEB7E368908}">
      <dgm:prSet/>
      <dgm:spPr/>
      <dgm:t>
        <a:bodyPr/>
        <a:lstStyle/>
        <a:p>
          <a:endParaRPr lang="en-US"/>
        </a:p>
      </dgm:t>
    </dgm:pt>
    <dgm:pt modelId="{33DD441F-5BCE-469B-B228-2363979ED889}" type="sibTrans" cxnId="{08BB3207-F963-486A-A03C-3AEB7E368908}">
      <dgm:prSet/>
      <dgm:spPr/>
      <dgm:t>
        <a:bodyPr/>
        <a:lstStyle/>
        <a:p>
          <a:endParaRPr lang="en-US"/>
        </a:p>
      </dgm:t>
    </dgm:pt>
    <dgm:pt modelId="{63D31B6C-0ECE-44FC-A4B7-0319FC86DD5B}">
      <dgm:prSet/>
      <dgm:spPr/>
      <dgm:t>
        <a:bodyPr/>
        <a:lstStyle/>
        <a:p>
          <a:r>
            <a:rPr lang="en-US"/>
            <a:t>Quitline Iowa</a:t>
          </a:r>
        </a:p>
      </dgm:t>
      <dgm:extLst>
        <a:ext uri="{E40237B7-FDA0-4F09-8148-C483321AD2D9}">
          <dgm14:cNvPr xmlns:dgm14="http://schemas.microsoft.com/office/drawing/2010/diagram" id="0" name="" descr="Smoke Free Air Act&#10;Tobacco Free / Nicotine Free Policy Initiatives&#10;Smoke Free Homes&#10;ISTEP &#10;Cessation Programs&#10; Quitline Iowa&#10; My Life My Quit (MLMQ)&#10;"/>
        </a:ext>
      </dgm:extLst>
    </dgm:pt>
    <dgm:pt modelId="{50F4F119-33DC-414A-9D14-862D12C60FCD}" type="parTrans" cxnId="{E5FC36CC-9C12-44F6-8D8B-E9C05F77A7B3}">
      <dgm:prSet/>
      <dgm:spPr/>
      <dgm:t>
        <a:bodyPr/>
        <a:lstStyle/>
        <a:p>
          <a:endParaRPr lang="en-US"/>
        </a:p>
      </dgm:t>
    </dgm:pt>
    <dgm:pt modelId="{E8353FB5-BAE6-4C82-BE8B-1A00CE811579}" type="sibTrans" cxnId="{E5FC36CC-9C12-44F6-8D8B-E9C05F77A7B3}">
      <dgm:prSet/>
      <dgm:spPr/>
      <dgm:t>
        <a:bodyPr/>
        <a:lstStyle/>
        <a:p>
          <a:endParaRPr lang="en-US"/>
        </a:p>
      </dgm:t>
    </dgm:pt>
    <dgm:pt modelId="{30BDF346-A1F3-4B33-B40B-806580E1C97D}">
      <dgm:prSet/>
      <dgm:spPr/>
      <dgm:t>
        <a:bodyPr/>
        <a:lstStyle/>
        <a:p>
          <a:r>
            <a:rPr lang="en-US"/>
            <a:t>My Life My Quit (MLMQ)</a:t>
          </a:r>
        </a:p>
      </dgm:t>
    </dgm:pt>
    <dgm:pt modelId="{97521A12-27F7-4E55-BA77-5C469604F4CB}" type="parTrans" cxnId="{B0609348-72D7-4B49-BCD1-7230C92D49AB}">
      <dgm:prSet/>
      <dgm:spPr/>
      <dgm:t>
        <a:bodyPr/>
        <a:lstStyle/>
        <a:p>
          <a:endParaRPr lang="en-US"/>
        </a:p>
      </dgm:t>
    </dgm:pt>
    <dgm:pt modelId="{71C6A27A-53A6-4963-9648-B8C20C3F81A7}" type="sibTrans" cxnId="{B0609348-72D7-4B49-BCD1-7230C92D49AB}">
      <dgm:prSet/>
      <dgm:spPr/>
      <dgm:t>
        <a:bodyPr/>
        <a:lstStyle/>
        <a:p>
          <a:endParaRPr lang="en-US"/>
        </a:p>
      </dgm:t>
    </dgm:pt>
    <dgm:pt modelId="{AF7AE910-76CC-47B4-80A4-DD3F3A2258E3}" type="pres">
      <dgm:prSet presAssocID="{E70319AC-CD8D-4231-BDDF-E1A84692E597}" presName="linear" presStyleCnt="0">
        <dgm:presLayoutVars>
          <dgm:dir/>
          <dgm:animLvl val="lvl"/>
          <dgm:resizeHandles val="exact"/>
        </dgm:presLayoutVars>
      </dgm:prSet>
      <dgm:spPr/>
    </dgm:pt>
    <dgm:pt modelId="{E2CAF3BD-153A-4E2D-81BE-88296B026044}" type="pres">
      <dgm:prSet presAssocID="{FAAEBC83-98AB-4009-9DB0-5549B8749AEB}" presName="parentLin" presStyleCnt="0"/>
      <dgm:spPr/>
    </dgm:pt>
    <dgm:pt modelId="{6B28FB32-3CE4-446E-9A12-81ABE3EDC53C}" type="pres">
      <dgm:prSet presAssocID="{FAAEBC83-98AB-4009-9DB0-5549B8749AEB}" presName="parentLeftMargin" presStyleLbl="node1" presStyleIdx="0" presStyleCnt="5"/>
      <dgm:spPr/>
    </dgm:pt>
    <dgm:pt modelId="{20ACC5B8-5053-44F6-84D3-CD94B46D453B}" type="pres">
      <dgm:prSet presAssocID="{FAAEBC83-98AB-4009-9DB0-5549B8749AEB}" presName="parentText" presStyleLbl="node1" presStyleIdx="0" presStyleCnt="5">
        <dgm:presLayoutVars>
          <dgm:chMax val="0"/>
          <dgm:bulletEnabled val="1"/>
        </dgm:presLayoutVars>
      </dgm:prSet>
      <dgm:spPr/>
    </dgm:pt>
    <dgm:pt modelId="{87686A64-336A-4FE7-A6FC-8FA37E64ECD2}" type="pres">
      <dgm:prSet presAssocID="{FAAEBC83-98AB-4009-9DB0-5549B8749AEB}" presName="negativeSpace" presStyleCnt="0"/>
      <dgm:spPr/>
    </dgm:pt>
    <dgm:pt modelId="{84796AAA-99CC-4611-9F17-0C5EAEF1DF6F}" type="pres">
      <dgm:prSet presAssocID="{FAAEBC83-98AB-4009-9DB0-5549B8749AEB}" presName="childText" presStyleLbl="conFgAcc1" presStyleIdx="0" presStyleCnt="5">
        <dgm:presLayoutVars>
          <dgm:bulletEnabled val="1"/>
        </dgm:presLayoutVars>
      </dgm:prSet>
      <dgm:spPr/>
    </dgm:pt>
    <dgm:pt modelId="{FDE260C9-6506-4124-BC88-BE6EFAA6C21A}" type="pres">
      <dgm:prSet presAssocID="{76F3F2D5-D520-4F68-86F7-5D774D535030}" presName="spaceBetweenRectangles" presStyleCnt="0"/>
      <dgm:spPr/>
    </dgm:pt>
    <dgm:pt modelId="{5C71054A-F214-4B5C-B4CA-0E22AAD7197D}" type="pres">
      <dgm:prSet presAssocID="{94D9351B-CBCA-4185-9A85-45BA9983D28C}" presName="parentLin" presStyleCnt="0"/>
      <dgm:spPr/>
    </dgm:pt>
    <dgm:pt modelId="{72F555E9-35A6-4F9F-8C44-639FCB7BEFCF}" type="pres">
      <dgm:prSet presAssocID="{94D9351B-CBCA-4185-9A85-45BA9983D28C}" presName="parentLeftMargin" presStyleLbl="node1" presStyleIdx="0" presStyleCnt="5"/>
      <dgm:spPr/>
    </dgm:pt>
    <dgm:pt modelId="{CE7C0AB3-8241-43C9-9331-F1CA417FE9BF}" type="pres">
      <dgm:prSet presAssocID="{94D9351B-CBCA-4185-9A85-45BA9983D28C}" presName="parentText" presStyleLbl="node1" presStyleIdx="1" presStyleCnt="5">
        <dgm:presLayoutVars>
          <dgm:chMax val="0"/>
          <dgm:bulletEnabled val="1"/>
        </dgm:presLayoutVars>
      </dgm:prSet>
      <dgm:spPr/>
    </dgm:pt>
    <dgm:pt modelId="{7A515AB7-0CA8-4FAE-9F5B-110CC3534238}" type="pres">
      <dgm:prSet presAssocID="{94D9351B-CBCA-4185-9A85-45BA9983D28C}" presName="negativeSpace" presStyleCnt="0"/>
      <dgm:spPr/>
    </dgm:pt>
    <dgm:pt modelId="{B5887501-681E-4762-981D-EF15B8E2B32A}" type="pres">
      <dgm:prSet presAssocID="{94D9351B-CBCA-4185-9A85-45BA9983D28C}" presName="childText" presStyleLbl="conFgAcc1" presStyleIdx="1" presStyleCnt="5">
        <dgm:presLayoutVars>
          <dgm:bulletEnabled val="1"/>
        </dgm:presLayoutVars>
      </dgm:prSet>
      <dgm:spPr/>
    </dgm:pt>
    <dgm:pt modelId="{B4C26A87-F705-4D92-8D14-F874F6282D83}" type="pres">
      <dgm:prSet presAssocID="{557D2EF1-9152-4953-B933-8CF04EA06B9E}" presName="spaceBetweenRectangles" presStyleCnt="0"/>
      <dgm:spPr/>
    </dgm:pt>
    <dgm:pt modelId="{49F8F044-94C6-47F7-99D1-85CE24539E99}" type="pres">
      <dgm:prSet presAssocID="{837E4A50-8871-494E-8B70-1D751D38B968}" presName="parentLin" presStyleCnt="0"/>
      <dgm:spPr/>
    </dgm:pt>
    <dgm:pt modelId="{B38B5B9D-139C-44A2-82AD-34462164298B}" type="pres">
      <dgm:prSet presAssocID="{837E4A50-8871-494E-8B70-1D751D38B968}" presName="parentLeftMargin" presStyleLbl="node1" presStyleIdx="1" presStyleCnt="5"/>
      <dgm:spPr/>
    </dgm:pt>
    <dgm:pt modelId="{F19461BD-A6B2-490D-8536-83F5134A09DC}" type="pres">
      <dgm:prSet presAssocID="{837E4A50-8871-494E-8B70-1D751D38B968}" presName="parentText" presStyleLbl="node1" presStyleIdx="2" presStyleCnt="5">
        <dgm:presLayoutVars>
          <dgm:chMax val="0"/>
          <dgm:bulletEnabled val="1"/>
        </dgm:presLayoutVars>
      </dgm:prSet>
      <dgm:spPr/>
    </dgm:pt>
    <dgm:pt modelId="{3DE96AD5-6BA0-4B95-9CDD-5F86F70F8E9A}" type="pres">
      <dgm:prSet presAssocID="{837E4A50-8871-494E-8B70-1D751D38B968}" presName="negativeSpace" presStyleCnt="0"/>
      <dgm:spPr/>
    </dgm:pt>
    <dgm:pt modelId="{55E51275-3FC5-450A-B882-FA18D2A359A7}" type="pres">
      <dgm:prSet presAssocID="{837E4A50-8871-494E-8B70-1D751D38B968}" presName="childText" presStyleLbl="conFgAcc1" presStyleIdx="2" presStyleCnt="5">
        <dgm:presLayoutVars>
          <dgm:bulletEnabled val="1"/>
        </dgm:presLayoutVars>
      </dgm:prSet>
      <dgm:spPr/>
    </dgm:pt>
    <dgm:pt modelId="{C00D5161-9BBE-4D8A-8409-F4F503838D97}" type="pres">
      <dgm:prSet presAssocID="{2B406D51-4708-469E-B108-07C984EA90E3}" presName="spaceBetweenRectangles" presStyleCnt="0"/>
      <dgm:spPr/>
    </dgm:pt>
    <dgm:pt modelId="{C2CFE343-B08F-4D93-B5D0-2F42FD62FF8D}" type="pres">
      <dgm:prSet presAssocID="{B1A30841-78B0-4E6C-8584-54E3362EC087}" presName="parentLin" presStyleCnt="0"/>
      <dgm:spPr/>
    </dgm:pt>
    <dgm:pt modelId="{9092FDE6-A487-4BA4-9768-0122DC009FAE}" type="pres">
      <dgm:prSet presAssocID="{B1A30841-78B0-4E6C-8584-54E3362EC087}" presName="parentLeftMargin" presStyleLbl="node1" presStyleIdx="2" presStyleCnt="5"/>
      <dgm:spPr/>
    </dgm:pt>
    <dgm:pt modelId="{C6DF42C1-09D2-46DC-9811-0A2206EB76DB}" type="pres">
      <dgm:prSet presAssocID="{B1A30841-78B0-4E6C-8584-54E3362EC087}" presName="parentText" presStyleLbl="node1" presStyleIdx="3" presStyleCnt="5">
        <dgm:presLayoutVars>
          <dgm:chMax val="0"/>
          <dgm:bulletEnabled val="1"/>
        </dgm:presLayoutVars>
      </dgm:prSet>
      <dgm:spPr/>
    </dgm:pt>
    <dgm:pt modelId="{35C30392-4FBD-4053-82CB-044AE8EC670E}" type="pres">
      <dgm:prSet presAssocID="{B1A30841-78B0-4E6C-8584-54E3362EC087}" presName="negativeSpace" presStyleCnt="0"/>
      <dgm:spPr/>
    </dgm:pt>
    <dgm:pt modelId="{250A1098-88A3-4A5E-8544-8F675E832A03}" type="pres">
      <dgm:prSet presAssocID="{B1A30841-78B0-4E6C-8584-54E3362EC087}" presName="childText" presStyleLbl="conFgAcc1" presStyleIdx="3" presStyleCnt="5">
        <dgm:presLayoutVars>
          <dgm:bulletEnabled val="1"/>
        </dgm:presLayoutVars>
      </dgm:prSet>
      <dgm:spPr/>
    </dgm:pt>
    <dgm:pt modelId="{84E25594-C32F-4037-ACCB-E250488BBA8B}" type="pres">
      <dgm:prSet presAssocID="{10EACDD5-554B-4AB2-9BA3-9FD58F824C57}" presName="spaceBetweenRectangles" presStyleCnt="0"/>
      <dgm:spPr/>
    </dgm:pt>
    <dgm:pt modelId="{8CDE93DC-C4AB-4379-97D1-D3B6381FD99E}" type="pres">
      <dgm:prSet presAssocID="{06EFFB77-CAE3-4528-A912-F916C40F15FB}" presName="parentLin" presStyleCnt="0"/>
      <dgm:spPr/>
    </dgm:pt>
    <dgm:pt modelId="{363E848A-A7D7-43B7-A3A4-93513F3A30A4}" type="pres">
      <dgm:prSet presAssocID="{06EFFB77-CAE3-4528-A912-F916C40F15FB}" presName="parentLeftMargin" presStyleLbl="node1" presStyleIdx="3" presStyleCnt="5"/>
      <dgm:spPr/>
    </dgm:pt>
    <dgm:pt modelId="{085E3F82-CD16-41E2-99C3-BE6305CD82E1}" type="pres">
      <dgm:prSet presAssocID="{06EFFB77-CAE3-4528-A912-F916C40F15FB}" presName="parentText" presStyleLbl="node1" presStyleIdx="4" presStyleCnt="5">
        <dgm:presLayoutVars>
          <dgm:chMax val="0"/>
          <dgm:bulletEnabled val="1"/>
        </dgm:presLayoutVars>
      </dgm:prSet>
      <dgm:spPr/>
    </dgm:pt>
    <dgm:pt modelId="{552FB780-5A69-4A1C-A1E6-B223E1AB33A0}" type="pres">
      <dgm:prSet presAssocID="{06EFFB77-CAE3-4528-A912-F916C40F15FB}" presName="negativeSpace" presStyleCnt="0"/>
      <dgm:spPr/>
    </dgm:pt>
    <dgm:pt modelId="{EA5F96E7-0113-420C-B533-14C7153678BF}" type="pres">
      <dgm:prSet presAssocID="{06EFFB77-CAE3-4528-A912-F916C40F15FB}" presName="childText" presStyleLbl="conFgAcc1" presStyleIdx="4" presStyleCnt="5">
        <dgm:presLayoutVars>
          <dgm:bulletEnabled val="1"/>
        </dgm:presLayoutVars>
      </dgm:prSet>
      <dgm:spPr/>
    </dgm:pt>
  </dgm:ptLst>
  <dgm:cxnLst>
    <dgm:cxn modelId="{08BB3207-F963-486A-A03C-3AEB7E368908}" srcId="{E70319AC-CD8D-4231-BDDF-E1A84692E597}" destId="{06EFFB77-CAE3-4528-A912-F916C40F15FB}" srcOrd="4" destOrd="0" parTransId="{3EA56F62-38E5-45C8-84DB-644600CF82FC}" sibTransId="{33DD441F-5BCE-469B-B228-2363979ED889}"/>
    <dgm:cxn modelId="{4C03E722-A673-43C3-A315-C83D63DA72C9}" type="presOf" srcId="{94D9351B-CBCA-4185-9A85-45BA9983D28C}" destId="{CE7C0AB3-8241-43C9-9331-F1CA417FE9BF}" srcOrd="1" destOrd="0" presId="urn:microsoft.com/office/officeart/2005/8/layout/list1"/>
    <dgm:cxn modelId="{C546F42A-B373-44BE-A304-34E0FF905ABE}" type="presOf" srcId="{B1A30841-78B0-4E6C-8584-54E3362EC087}" destId="{9092FDE6-A487-4BA4-9768-0122DC009FAE}" srcOrd="0" destOrd="0" presId="urn:microsoft.com/office/officeart/2005/8/layout/list1"/>
    <dgm:cxn modelId="{40F9F032-E4AB-45A2-9C03-621AF4657524}" srcId="{E70319AC-CD8D-4231-BDDF-E1A84692E597}" destId="{B1A30841-78B0-4E6C-8584-54E3362EC087}" srcOrd="3" destOrd="0" parTransId="{1F6740FA-9C6B-4A27-9819-ECA706930391}" sibTransId="{10EACDD5-554B-4AB2-9BA3-9FD58F824C57}"/>
    <dgm:cxn modelId="{1CF00D37-E757-4F97-8A36-9F0831911132}" type="presOf" srcId="{837E4A50-8871-494E-8B70-1D751D38B968}" destId="{F19461BD-A6B2-490D-8536-83F5134A09DC}" srcOrd="1" destOrd="0" presId="urn:microsoft.com/office/officeart/2005/8/layout/list1"/>
    <dgm:cxn modelId="{4499B860-8656-4328-A213-16B844B3C4BF}" type="presOf" srcId="{E70319AC-CD8D-4231-BDDF-E1A84692E597}" destId="{AF7AE910-76CC-47B4-80A4-DD3F3A2258E3}" srcOrd="0" destOrd="0" presId="urn:microsoft.com/office/officeart/2005/8/layout/list1"/>
    <dgm:cxn modelId="{B0609348-72D7-4B49-BCD1-7230C92D49AB}" srcId="{06EFFB77-CAE3-4528-A912-F916C40F15FB}" destId="{30BDF346-A1F3-4B33-B40B-806580E1C97D}" srcOrd="1" destOrd="0" parTransId="{97521A12-27F7-4E55-BA77-5C469604F4CB}" sibTransId="{71C6A27A-53A6-4963-9648-B8C20C3F81A7}"/>
    <dgm:cxn modelId="{75C1F84B-6B03-4950-939B-96812E104158}" srcId="{E70319AC-CD8D-4231-BDDF-E1A84692E597}" destId="{FAAEBC83-98AB-4009-9DB0-5549B8749AEB}" srcOrd="0" destOrd="0" parTransId="{582002C9-2058-43DB-A866-492C35465129}" sibTransId="{76F3F2D5-D520-4F68-86F7-5D774D535030}"/>
    <dgm:cxn modelId="{9CE1314E-5A2F-4FDD-A577-5996BB888536}" srcId="{E70319AC-CD8D-4231-BDDF-E1A84692E597}" destId="{94D9351B-CBCA-4185-9A85-45BA9983D28C}" srcOrd="1" destOrd="0" parTransId="{DF4D8E77-6D7A-4EE9-B9D0-5169EFFFDA9D}" sibTransId="{557D2EF1-9152-4953-B933-8CF04EA06B9E}"/>
    <dgm:cxn modelId="{CF81B476-86AD-45FB-A033-0B61E8AA99F0}" type="presOf" srcId="{63D31B6C-0ECE-44FC-A4B7-0319FC86DD5B}" destId="{EA5F96E7-0113-420C-B533-14C7153678BF}" srcOrd="0" destOrd="0" presId="urn:microsoft.com/office/officeart/2005/8/layout/list1"/>
    <dgm:cxn modelId="{A5FDA579-1F6E-445C-BA31-6DCA08E442CF}" type="presOf" srcId="{06EFFB77-CAE3-4528-A912-F916C40F15FB}" destId="{085E3F82-CD16-41E2-99C3-BE6305CD82E1}" srcOrd="1" destOrd="0" presId="urn:microsoft.com/office/officeart/2005/8/layout/list1"/>
    <dgm:cxn modelId="{B7ACBE89-F83D-41C0-BFC5-21012FA2CF5D}" type="presOf" srcId="{FAAEBC83-98AB-4009-9DB0-5549B8749AEB}" destId="{20ACC5B8-5053-44F6-84D3-CD94B46D453B}" srcOrd="1" destOrd="0" presId="urn:microsoft.com/office/officeart/2005/8/layout/list1"/>
    <dgm:cxn modelId="{7D8E5D8D-9B60-4B95-AD62-AB62547A6497}" type="presOf" srcId="{FAAEBC83-98AB-4009-9DB0-5549B8749AEB}" destId="{6B28FB32-3CE4-446E-9A12-81ABE3EDC53C}" srcOrd="0" destOrd="0" presId="urn:microsoft.com/office/officeart/2005/8/layout/list1"/>
    <dgm:cxn modelId="{6BAB46A2-77E8-4BE3-BACA-E53D33BB2D8F}" type="presOf" srcId="{B1A30841-78B0-4E6C-8584-54E3362EC087}" destId="{C6DF42C1-09D2-46DC-9811-0A2206EB76DB}" srcOrd="1" destOrd="0" presId="urn:microsoft.com/office/officeart/2005/8/layout/list1"/>
    <dgm:cxn modelId="{2A9DD4AA-37AF-423B-8240-0E69F928F5C3}" type="presOf" srcId="{06EFFB77-CAE3-4528-A912-F916C40F15FB}" destId="{363E848A-A7D7-43B7-A3A4-93513F3A30A4}" srcOrd="0" destOrd="0" presId="urn:microsoft.com/office/officeart/2005/8/layout/list1"/>
    <dgm:cxn modelId="{894323BE-27C9-4347-9ED6-F1918F1DCF44}" srcId="{E70319AC-CD8D-4231-BDDF-E1A84692E597}" destId="{837E4A50-8871-494E-8B70-1D751D38B968}" srcOrd="2" destOrd="0" parTransId="{1B7E31CC-7CA4-4DE5-921C-9102B31797F0}" sibTransId="{2B406D51-4708-469E-B108-07C984EA90E3}"/>
    <dgm:cxn modelId="{5A8988C0-1D52-42C5-80A2-22CD70873134}" type="presOf" srcId="{30BDF346-A1F3-4B33-B40B-806580E1C97D}" destId="{EA5F96E7-0113-420C-B533-14C7153678BF}" srcOrd="0" destOrd="1" presId="urn:microsoft.com/office/officeart/2005/8/layout/list1"/>
    <dgm:cxn modelId="{E5FC36CC-9C12-44F6-8D8B-E9C05F77A7B3}" srcId="{06EFFB77-CAE3-4528-A912-F916C40F15FB}" destId="{63D31B6C-0ECE-44FC-A4B7-0319FC86DD5B}" srcOrd="0" destOrd="0" parTransId="{50F4F119-33DC-414A-9D14-862D12C60FCD}" sibTransId="{E8353FB5-BAE6-4C82-BE8B-1A00CE811579}"/>
    <dgm:cxn modelId="{59AC2FE2-1340-421D-8E6B-100DC2E964A4}" type="presOf" srcId="{94D9351B-CBCA-4185-9A85-45BA9983D28C}" destId="{72F555E9-35A6-4F9F-8C44-639FCB7BEFCF}" srcOrd="0" destOrd="0" presId="urn:microsoft.com/office/officeart/2005/8/layout/list1"/>
    <dgm:cxn modelId="{0D7536E4-ED9D-4199-9AFF-14E1A7F2A6EC}" type="presOf" srcId="{837E4A50-8871-494E-8B70-1D751D38B968}" destId="{B38B5B9D-139C-44A2-82AD-34462164298B}" srcOrd="0" destOrd="0" presId="urn:microsoft.com/office/officeart/2005/8/layout/list1"/>
    <dgm:cxn modelId="{661DED2B-23D9-4BFF-9593-60425B3BA0B7}" type="presParOf" srcId="{AF7AE910-76CC-47B4-80A4-DD3F3A2258E3}" destId="{E2CAF3BD-153A-4E2D-81BE-88296B026044}" srcOrd="0" destOrd="0" presId="urn:microsoft.com/office/officeart/2005/8/layout/list1"/>
    <dgm:cxn modelId="{904B08F3-6BBB-43E9-A0B6-1504F4944158}" type="presParOf" srcId="{E2CAF3BD-153A-4E2D-81BE-88296B026044}" destId="{6B28FB32-3CE4-446E-9A12-81ABE3EDC53C}" srcOrd="0" destOrd="0" presId="urn:microsoft.com/office/officeart/2005/8/layout/list1"/>
    <dgm:cxn modelId="{8A5624A0-0B61-4745-A7FA-BB8ABBF09256}" type="presParOf" srcId="{E2CAF3BD-153A-4E2D-81BE-88296B026044}" destId="{20ACC5B8-5053-44F6-84D3-CD94B46D453B}" srcOrd="1" destOrd="0" presId="urn:microsoft.com/office/officeart/2005/8/layout/list1"/>
    <dgm:cxn modelId="{873E971F-ED09-4FC5-A7AD-DA58EA7D4292}" type="presParOf" srcId="{AF7AE910-76CC-47B4-80A4-DD3F3A2258E3}" destId="{87686A64-336A-4FE7-A6FC-8FA37E64ECD2}" srcOrd="1" destOrd="0" presId="urn:microsoft.com/office/officeart/2005/8/layout/list1"/>
    <dgm:cxn modelId="{C8B56DBC-942E-4401-9207-FDAA42CB7DBF}" type="presParOf" srcId="{AF7AE910-76CC-47B4-80A4-DD3F3A2258E3}" destId="{84796AAA-99CC-4611-9F17-0C5EAEF1DF6F}" srcOrd="2" destOrd="0" presId="urn:microsoft.com/office/officeart/2005/8/layout/list1"/>
    <dgm:cxn modelId="{FE34D5E4-3A61-42D6-8F63-80028BB43536}" type="presParOf" srcId="{AF7AE910-76CC-47B4-80A4-DD3F3A2258E3}" destId="{FDE260C9-6506-4124-BC88-BE6EFAA6C21A}" srcOrd="3" destOrd="0" presId="urn:microsoft.com/office/officeart/2005/8/layout/list1"/>
    <dgm:cxn modelId="{D8BD1732-D419-4695-8437-89EC5949F748}" type="presParOf" srcId="{AF7AE910-76CC-47B4-80A4-DD3F3A2258E3}" destId="{5C71054A-F214-4B5C-B4CA-0E22AAD7197D}" srcOrd="4" destOrd="0" presId="urn:microsoft.com/office/officeart/2005/8/layout/list1"/>
    <dgm:cxn modelId="{18016577-0415-412F-8596-8CB0180165E6}" type="presParOf" srcId="{5C71054A-F214-4B5C-B4CA-0E22AAD7197D}" destId="{72F555E9-35A6-4F9F-8C44-639FCB7BEFCF}" srcOrd="0" destOrd="0" presId="urn:microsoft.com/office/officeart/2005/8/layout/list1"/>
    <dgm:cxn modelId="{0D1B1A49-87AA-4E7C-93BE-C0D77CFC7974}" type="presParOf" srcId="{5C71054A-F214-4B5C-B4CA-0E22AAD7197D}" destId="{CE7C0AB3-8241-43C9-9331-F1CA417FE9BF}" srcOrd="1" destOrd="0" presId="urn:microsoft.com/office/officeart/2005/8/layout/list1"/>
    <dgm:cxn modelId="{5004AB69-7F11-4148-9999-CC63FFE15F5D}" type="presParOf" srcId="{AF7AE910-76CC-47B4-80A4-DD3F3A2258E3}" destId="{7A515AB7-0CA8-4FAE-9F5B-110CC3534238}" srcOrd="5" destOrd="0" presId="urn:microsoft.com/office/officeart/2005/8/layout/list1"/>
    <dgm:cxn modelId="{65F668B3-4767-4F85-B325-A144E95BE26B}" type="presParOf" srcId="{AF7AE910-76CC-47B4-80A4-DD3F3A2258E3}" destId="{B5887501-681E-4762-981D-EF15B8E2B32A}" srcOrd="6" destOrd="0" presId="urn:microsoft.com/office/officeart/2005/8/layout/list1"/>
    <dgm:cxn modelId="{1B55CEF7-B42A-4E10-89C6-39299555FF7F}" type="presParOf" srcId="{AF7AE910-76CC-47B4-80A4-DD3F3A2258E3}" destId="{B4C26A87-F705-4D92-8D14-F874F6282D83}" srcOrd="7" destOrd="0" presId="urn:microsoft.com/office/officeart/2005/8/layout/list1"/>
    <dgm:cxn modelId="{CB55004D-4AD4-4956-B85D-6CF460289E9D}" type="presParOf" srcId="{AF7AE910-76CC-47B4-80A4-DD3F3A2258E3}" destId="{49F8F044-94C6-47F7-99D1-85CE24539E99}" srcOrd="8" destOrd="0" presId="urn:microsoft.com/office/officeart/2005/8/layout/list1"/>
    <dgm:cxn modelId="{A5EAE558-CB13-4AE8-A909-F5B31B7A240A}" type="presParOf" srcId="{49F8F044-94C6-47F7-99D1-85CE24539E99}" destId="{B38B5B9D-139C-44A2-82AD-34462164298B}" srcOrd="0" destOrd="0" presId="urn:microsoft.com/office/officeart/2005/8/layout/list1"/>
    <dgm:cxn modelId="{DCFCC3B9-64C2-4EB4-BCF5-889384D21B9B}" type="presParOf" srcId="{49F8F044-94C6-47F7-99D1-85CE24539E99}" destId="{F19461BD-A6B2-490D-8536-83F5134A09DC}" srcOrd="1" destOrd="0" presId="urn:microsoft.com/office/officeart/2005/8/layout/list1"/>
    <dgm:cxn modelId="{0ACBD8F4-970D-41E7-A03C-6C9B9E4A3BE1}" type="presParOf" srcId="{AF7AE910-76CC-47B4-80A4-DD3F3A2258E3}" destId="{3DE96AD5-6BA0-4B95-9CDD-5F86F70F8E9A}" srcOrd="9" destOrd="0" presId="urn:microsoft.com/office/officeart/2005/8/layout/list1"/>
    <dgm:cxn modelId="{087FB157-46E4-4142-AFA5-B76433039952}" type="presParOf" srcId="{AF7AE910-76CC-47B4-80A4-DD3F3A2258E3}" destId="{55E51275-3FC5-450A-B882-FA18D2A359A7}" srcOrd="10" destOrd="0" presId="urn:microsoft.com/office/officeart/2005/8/layout/list1"/>
    <dgm:cxn modelId="{E78F4F1F-C86E-4350-B03D-00B6C7F6CE22}" type="presParOf" srcId="{AF7AE910-76CC-47B4-80A4-DD3F3A2258E3}" destId="{C00D5161-9BBE-4D8A-8409-F4F503838D97}" srcOrd="11" destOrd="0" presId="urn:microsoft.com/office/officeart/2005/8/layout/list1"/>
    <dgm:cxn modelId="{03804E45-089C-4290-8F9D-B3243827F686}" type="presParOf" srcId="{AF7AE910-76CC-47B4-80A4-DD3F3A2258E3}" destId="{C2CFE343-B08F-4D93-B5D0-2F42FD62FF8D}" srcOrd="12" destOrd="0" presId="urn:microsoft.com/office/officeart/2005/8/layout/list1"/>
    <dgm:cxn modelId="{CCDB9882-EA49-4F94-AAB0-0B6CEE6612C9}" type="presParOf" srcId="{C2CFE343-B08F-4D93-B5D0-2F42FD62FF8D}" destId="{9092FDE6-A487-4BA4-9768-0122DC009FAE}" srcOrd="0" destOrd="0" presId="urn:microsoft.com/office/officeart/2005/8/layout/list1"/>
    <dgm:cxn modelId="{61D9C111-F73A-4D40-8E94-0632FD715495}" type="presParOf" srcId="{C2CFE343-B08F-4D93-B5D0-2F42FD62FF8D}" destId="{C6DF42C1-09D2-46DC-9811-0A2206EB76DB}" srcOrd="1" destOrd="0" presId="urn:microsoft.com/office/officeart/2005/8/layout/list1"/>
    <dgm:cxn modelId="{2E3CF0DD-AC39-4C37-B042-4CDD42836BFB}" type="presParOf" srcId="{AF7AE910-76CC-47B4-80A4-DD3F3A2258E3}" destId="{35C30392-4FBD-4053-82CB-044AE8EC670E}" srcOrd="13" destOrd="0" presId="urn:microsoft.com/office/officeart/2005/8/layout/list1"/>
    <dgm:cxn modelId="{E1FC74A7-05E8-4556-93BF-25CCF83A3708}" type="presParOf" srcId="{AF7AE910-76CC-47B4-80A4-DD3F3A2258E3}" destId="{250A1098-88A3-4A5E-8544-8F675E832A03}" srcOrd="14" destOrd="0" presId="urn:microsoft.com/office/officeart/2005/8/layout/list1"/>
    <dgm:cxn modelId="{5CCCEAB4-23F4-4FB5-8E7B-E73B075938CB}" type="presParOf" srcId="{AF7AE910-76CC-47B4-80A4-DD3F3A2258E3}" destId="{84E25594-C32F-4037-ACCB-E250488BBA8B}" srcOrd="15" destOrd="0" presId="urn:microsoft.com/office/officeart/2005/8/layout/list1"/>
    <dgm:cxn modelId="{C39AA652-6DEC-4688-8FE6-CB2DD1E841E9}" type="presParOf" srcId="{AF7AE910-76CC-47B4-80A4-DD3F3A2258E3}" destId="{8CDE93DC-C4AB-4379-97D1-D3B6381FD99E}" srcOrd="16" destOrd="0" presId="urn:microsoft.com/office/officeart/2005/8/layout/list1"/>
    <dgm:cxn modelId="{23C548B8-9FEF-4512-8F22-BEFF3612E923}" type="presParOf" srcId="{8CDE93DC-C4AB-4379-97D1-D3B6381FD99E}" destId="{363E848A-A7D7-43B7-A3A4-93513F3A30A4}" srcOrd="0" destOrd="0" presId="urn:microsoft.com/office/officeart/2005/8/layout/list1"/>
    <dgm:cxn modelId="{02B76865-2DD2-44E2-A38B-7708D58107CB}" type="presParOf" srcId="{8CDE93DC-C4AB-4379-97D1-D3B6381FD99E}" destId="{085E3F82-CD16-41E2-99C3-BE6305CD82E1}" srcOrd="1" destOrd="0" presId="urn:microsoft.com/office/officeart/2005/8/layout/list1"/>
    <dgm:cxn modelId="{6B52418B-0B90-4ABA-BFCA-A5761624D3FD}" type="presParOf" srcId="{AF7AE910-76CC-47B4-80A4-DD3F3A2258E3}" destId="{552FB780-5A69-4A1C-A1E6-B223E1AB33A0}" srcOrd="17" destOrd="0" presId="urn:microsoft.com/office/officeart/2005/8/layout/list1"/>
    <dgm:cxn modelId="{8D4D98C3-DA8D-4B3D-B385-DDF311A25BB8}" type="presParOf" srcId="{AF7AE910-76CC-47B4-80A4-DD3F3A2258E3}" destId="{EA5F96E7-0113-420C-B533-14C7153678B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795714-888F-4222-84BE-613F964C63A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2408E1C-FBE3-4617-8A69-D57FF66124C3}">
      <dgm:prSet/>
      <dgm:spPr/>
      <dgm:t>
        <a:bodyPr/>
        <a:lstStyle/>
        <a:p>
          <a:r>
            <a:rPr lang="en-US" b="0" i="0">
              <a:solidFill>
                <a:schemeClr val="tx1"/>
              </a:solidFill>
            </a:rPr>
            <a:t>Started in 2012 (the Smoke Free Air Act started in 2008).</a:t>
          </a:r>
          <a:endParaRPr lang="en-US">
            <a:solidFill>
              <a:schemeClr val="tx1"/>
            </a:solidFill>
          </a:endParaRPr>
        </a:p>
      </dgm:t>
    </dgm:pt>
    <dgm:pt modelId="{325C3B4E-80F1-4F16-A62A-7521ACAE02F8}" type="parTrans" cxnId="{52E256B2-821F-4237-8AAC-9F5F36DC436F}">
      <dgm:prSet/>
      <dgm:spPr/>
      <dgm:t>
        <a:bodyPr/>
        <a:lstStyle/>
        <a:p>
          <a:endParaRPr lang="en-US"/>
        </a:p>
      </dgm:t>
    </dgm:pt>
    <dgm:pt modelId="{7366EC22-A966-4944-A288-DEDCC6643D0E}" type="sibTrans" cxnId="{52E256B2-821F-4237-8AAC-9F5F36DC436F}">
      <dgm:prSet/>
      <dgm:spPr/>
      <dgm:t>
        <a:bodyPr/>
        <a:lstStyle/>
        <a:p>
          <a:endParaRPr lang="en-US"/>
        </a:p>
      </dgm:t>
    </dgm:pt>
    <dgm:pt modelId="{B14F376D-8A8B-4DEE-98C2-EC6E64E57875}">
      <dgm:prSet/>
      <dgm:spPr/>
      <dgm:t>
        <a:bodyPr/>
        <a:lstStyle/>
        <a:p>
          <a:r>
            <a:rPr lang="en-US" b="0" i="0">
              <a:solidFill>
                <a:schemeClr val="tx1"/>
              </a:solidFill>
            </a:rPr>
            <a:t>Assist property managers, owners and landlords who want to make their buildings smoke free (i.e. provide technical assistance, model policies, free signage, etc.) </a:t>
          </a:r>
          <a:endParaRPr lang="en-US">
            <a:solidFill>
              <a:schemeClr val="tx1"/>
            </a:solidFill>
          </a:endParaRPr>
        </a:p>
      </dgm:t>
    </dgm:pt>
    <dgm:pt modelId="{26FF9F6E-98F2-4C3B-AF45-5B61663D7586}" type="parTrans" cxnId="{9D50AC37-1E22-457E-8670-113FD4577A8C}">
      <dgm:prSet/>
      <dgm:spPr/>
      <dgm:t>
        <a:bodyPr/>
        <a:lstStyle/>
        <a:p>
          <a:endParaRPr lang="en-US"/>
        </a:p>
      </dgm:t>
    </dgm:pt>
    <dgm:pt modelId="{4EC27DDC-7A95-4D0C-9290-D66ED54B917F}" type="sibTrans" cxnId="{9D50AC37-1E22-457E-8670-113FD4577A8C}">
      <dgm:prSet/>
      <dgm:spPr/>
      <dgm:t>
        <a:bodyPr/>
        <a:lstStyle/>
        <a:p>
          <a:endParaRPr lang="en-US"/>
        </a:p>
      </dgm:t>
    </dgm:pt>
    <dgm:pt modelId="{C882B375-5436-40F7-A1B8-D556ABC34D9E}">
      <dgm:prSet/>
      <dgm:spPr/>
      <dgm:t>
        <a:bodyPr/>
        <a:lstStyle/>
        <a:p>
          <a:r>
            <a:rPr lang="en-US" b="0" i="0"/>
            <a:t>Manage and promote the online mapping registry of smoke free housing across the state (+</a:t>
          </a:r>
          <a:r>
            <a:rPr lang="en-US" b="0" i="0">
              <a:latin typeface="Work Sans"/>
            </a:rPr>
            <a:t>1,700</a:t>
          </a:r>
          <a:r>
            <a:rPr lang="en-US" b="0" i="0"/>
            <a:t> properties across the state)</a:t>
          </a:r>
          <a:endParaRPr lang="en-US"/>
        </a:p>
      </dgm:t>
    </dgm:pt>
    <dgm:pt modelId="{69928AE4-9BDB-4270-921E-9280A290826C}" type="parTrans" cxnId="{EBC129FE-8057-46C6-B3B2-0C48A9C94600}">
      <dgm:prSet/>
      <dgm:spPr/>
      <dgm:t>
        <a:bodyPr/>
        <a:lstStyle/>
        <a:p>
          <a:endParaRPr lang="en-US"/>
        </a:p>
      </dgm:t>
    </dgm:pt>
    <dgm:pt modelId="{242CF7B1-939A-4347-BA29-80D41F0D1F91}" type="sibTrans" cxnId="{EBC129FE-8057-46C6-B3B2-0C48A9C94600}">
      <dgm:prSet/>
      <dgm:spPr/>
      <dgm:t>
        <a:bodyPr/>
        <a:lstStyle/>
        <a:p>
          <a:endParaRPr lang="en-US"/>
        </a:p>
      </dgm:t>
    </dgm:pt>
    <dgm:pt modelId="{E5A8CD7F-D382-4D8F-B3A1-25BB29FED99F}">
      <dgm:prSet/>
      <dgm:spPr/>
      <dgm:t>
        <a:bodyPr/>
        <a:lstStyle/>
        <a:p>
          <a:r>
            <a:rPr lang="en-US" b="0" i="0">
              <a:solidFill>
                <a:schemeClr val="tx1"/>
              </a:solidFill>
            </a:rPr>
            <a:t>Our goal is to increase the number of smoke free housing opportunities in Iowa and help eliminate exposure to secondhand and thirdhand smoke</a:t>
          </a:r>
          <a:endParaRPr lang="en-US">
            <a:solidFill>
              <a:schemeClr val="tx1"/>
            </a:solidFill>
          </a:endParaRPr>
        </a:p>
      </dgm:t>
    </dgm:pt>
    <dgm:pt modelId="{449F1873-2E69-4757-A3FB-1E6BEDD1A16B}" type="parTrans" cxnId="{9FC702EB-E844-45AC-A3EB-15C0B98DD43D}">
      <dgm:prSet/>
      <dgm:spPr/>
      <dgm:t>
        <a:bodyPr/>
        <a:lstStyle/>
        <a:p>
          <a:endParaRPr lang="en-US"/>
        </a:p>
      </dgm:t>
    </dgm:pt>
    <dgm:pt modelId="{0B6259C9-4D65-46E9-9F91-B774BDAFB382}" type="sibTrans" cxnId="{9FC702EB-E844-45AC-A3EB-15C0B98DD43D}">
      <dgm:prSet/>
      <dgm:spPr/>
      <dgm:t>
        <a:bodyPr/>
        <a:lstStyle/>
        <a:p>
          <a:endParaRPr lang="en-US"/>
        </a:p>
      </dgm:t>
    </dgm:pt>
    <dgm:pt modelId="{5EAF069A-2EC9-4617-BD81-A8F03C68B970}" type="pres">
      <dgm:prSet presAssocID="{8D795714-888F-4222-84BE-613F964C63A2}" presName="linear" presStyleCnt="0">
        <dgm:presLayoutVars>
          <dgm:animLvl val="lvl"/>
          <dgm:resizeHandles val="exact"/>
        </dgm:presLayoutVars>
      </dgm:prSet>
      <dgm:spPr/>
    </dgm:pt>
    <dgm:pt modelId="{5B917EC0-0EEE-45CB-94D2-9CEE80071AED}" type="pres">
      <dgm:prSet presAssocID="{E2408E1C-FBE3-4617-8A69-D57FF66124C3}" presName="parentText" presStyleLbl="node1" presStyleIdx="0" presStyleCnt="4">
        <dgm:presLayoutVars>
          <dgm:chMax val="0"/>
          <dgm:bulletEnabled val="1"/>
        </dgm:presLayoutVars>
      </dgm:prSet>
      <dgm:spPr/>
    </dgm:pt>
    <dgm:pt modelId="{23E629FD-A859-42EF-ACC2-7B1242112E78}" type="pres">
      <dgm:prSet presAssocID="{7366EC22-A966-4944-A288-DEDCC6643D0E}" presName="spacer" presStyleCnt="0"/>
      <dgm:spPr/>
    </dgm:pt>
    <dgm:pt modelId="{63CCF604-6660-4ADF-A0C9-9AAD46B1A882}" type="pres">
      <dgm:prSet presAssocID="{B14F376D-8A8B-4DEE-98C2-EC6E64E57875}" presName="parentText" presStyleLbl="node1" presStyleIdx="1" presStyleCnt="4">
        <dgm:presLayoutVars>
          <dgm:chMax val="0"/>
          <dgm:bulletEnabled val="1"/>
        </dgm:presLayoutVars>
      </dgm:prSet>
      <dgm:spPr/>
    </dgm:pt>
    <dgm:pt modelId="{B220808C-35E0-49F9-B516-F1CFE5ED93A8}" type="pres">
      <dgm:prSet presAssocID="{4EC27DDC-7A95-4D0C-9290-D66ED54B917F}" presName="spacer" presStyleCnt="0"/>
      <dgm:spPr/>
    </dgm:pt>
    <dgm:pt modelId="{F2A4CF92-6C5C-41C2-839C-0283F550CE1D}" type="pres">
      <dgm:prSet presAssocID="{C882B375-5436-40F7-A1B8-D556ABC34D9E}" presName="parentText" presStyleLbl="node1" presStyleIdx="2" presStyleCnt="4">
        <dgm:presLayoutVars>
          <dgm:chMax val="0"/>
          <dgm:bulletEnabled val="1"/>
        </dgm:presLayoutVars>
      </dgm:prSet>
      <dgm:spPr/>
    </dgm:pt>
    <dgm:pt modelId="{5BB4B3C4-813D-4588-B03A-B613707ECCF2}" type="pres">
      <dgm:prSet presAssocID="{242CF7B1-939A-4347-BA29-80D41F0D1F91}" presName="spacer" presStyleCnt="0"/>
      <dgm:spPr/>
    </dgm:pt>
    <dgm:pt modelId="{99D48ACA-A684-4AB5-B245-07A7549C269D}" type="pres">
      <dgm:prSet presAssocID="{E5A8CD7F-D382-4D8F-B3A1-25BB29FED99F}" presName="parentText" presStyleLbl="node1" presStyleIdx="3" presStyleCnt="4">
        <dgm:presLayoutVars>
          <dgm:chMax val="0"/>
          <dgm:bulletEnabled val="1"/>
        </dgm:presLayoutVars>
      </dgm:prSet>
      <dgm:spPr/>
    </dgm:pt>
  </dgm:ptLst>
  <dgm:cxnLst>
    <dgm:cxn modelId="{9D50AC37-1E22-457E-8670-113FD4577A8C}" srcId="{8D795714-888F-4222-84BE-613F964C63A2}" destId="{B14F376D-8A8B-4DEE-98C2-EC6E64E57875}" srcOrd="1" destOrd="0" parTransId="{26FF9F6E-98F2-4C3B-AF45-5B61663D7586}" sibTransId="{4EC27DDC-7A95-4D0C-9290-D66ED54B917F}"/>
    <dgm:cxn modelId="{00C76550-95DB-4950-934E-30F43EAE3C7B}" type="presOf" srcId="{C882B375-5436-40F7-A1B8-D556ABC34D9E}" destId="{F2A4CF92-6C5C-41C2-839C-0283F550CE1D}" srcOrd="0" destOrd="0" presId="urn:microsoft.com/office/officeart/2005/8/layout/vList2"/>
    <dgm:cxn modelId="{48153A71-AC15-4D10-AD24-34256FF133D6}" type="presOf" srcId="{E5A8CD7F-D382-4D8F-B3A1-25BB29FED99F}" destId="{99D48ACA-A684-4AB5-B245-07A7549C269D}" srcOrd="0" destOrd="0" presId="urn:microsoft.com/office/officeart/2005/8/layout/vList2"/>
    <dgm:cxn modelId="{F653BD76-E4FF-472D-A407-E74CDC49D8CD}" type="presOf" srcId="{B14F376D-8A8B-4DEE-98C2-EC6E64E57875}" destId="{63CCF604-6660-4ADF-A0C9-9AAD46B1A882}" srcOrd="0" destOrd="0" presId="urn:microsoft.com/office/officeart/2005/8/layout/vList2"/>
    <dgm:cxn modelId="{52E256B2-821F-4237-8AAC-9F5F36DC436F}" srcId="{8D795714-888F-4222-84BE-613F964C63A2}" destId="{E2408E1C-FBE3-4617-8A69-D57FF66124C3}" srcOrd="0" destOrd="0" parTransId="{325C3B4E-80F1-4F16-A62A-7521ACAE02F8}" sibTransId="{7366EC22-A966-4944-A288-DEDCC6643D0E}"/>
    <dgm:cxn modelId="{4C5FFAB4-08EE-4A7C-9E42-C734C9B243E2}" type="presOf" srcId="{E2408E1C-FBE3-4617-8A69-D57FF66124C3}" destId="{5B917EC0-0EEE-45CB-94D2-9CEE80071AED}" srcOrd="0" destOrd="0" presId="urn:microsoft.com/office/officeart/2005/8/layout/vList2"/>
    <dgm:cxn modelId="{A76811CF-7EAE-4C6A-8264-14E15280B0B2}" type="presOf" srcId="{8D795714-888F-4222-84BE-613F964C63A2}" destId="{5EAF069A-2EC9-4617-BD81-A8F03C68B970}" srcOrd="0" destOrd="0" presId="urn:microsoft.com/office/officeart/2005/8/layout/vList2"/>
    <dgm:cxn modelId="{9FC702EB-E844-45AC-A3EB-15C0B98DD43D}" srcId="{8D795714-888F-4222-84BE-613F964C63A2}" destId="{E5A8CD7F-D382-4D8F-B3A1-25BB29FED99F}" srcOrd="3" destOrd="0" parTransId="{449F1873-2E69-4757-A3FB-1E6BEDD1A16B}" sibTransId="{0B6259C9-4D65-46E9-9F91-B774BDAFB382}"/>
    <dgm:cxn modelId="{EBC129FE-8057-46C6-B3B2-0C48A9C94600}" srcId="{8D795714-888F-4222-84BE-613F964C63A2}" destId="{C882B375-5436-40F7-A1B8-D556ABC34D9E}" srcOrd="2" destOrd="0" parTransId="{69928AE4-9BDB-4270-921E-9280A290826C}" sibTransId="{242CF7B1-939A-4347-BA29-80D41F0D1F91}"/>
    <dgm:cxn modelId="{D70E593B-DB9A-4D83-AC8D-89485399910E}" type="presParOf" srcId="{5EAF069A-2EC9-4617-BD81-A8F03C68B970}" destId="{5B917EC0-0EEE-45CB-94D2-9CEE80071AED}" srcOrd="0" destOrd="0" presId="urn:microsoft.com/office/officeart/2005/8/layout/vList2"/>
    <dgm:cxn modelId="{25CD14DA-6B8D-45B7-94E0-8B47C4CC2048}" type="presParOf" srcId="{5EAF069A-2EC9-4617-BD81-A8F03C68B970}" destId="{23E629FD-A859-42EF-ACC2-7B1242112E78}" srcOrd="1" destOrd="0" presId="urn:microsoft.com/office/officeart/2005/8/layout/vList2"/>
    <dgm:cxn modelId="{6D1B8A98-1939-4B8D-83F9-00D7B41AAB50}" type="presParOf" srcId="{5EAF069A-2EC9-4617-BD81-A8F03C68B970}" destId="{63CCF604-6660-4ADF-A0C9-9AAD46B1A882}" srcOrd="2" destOrd="0" presId="urn:microsoft.com/office/officeart/2005/8/layout/vList2"/>
    <dgm:cxn modelId="{BCB02C75-D959-49E0-AAE3-96B32C1F3892}" type="presParOf" srcId="{5EAF069A-2EC9-4617-BD81-A8F03C68B970}" destId="{B220808C-35E0-49F9-B516-F1CFE5ED93A8}" srcOrd="3" destOrd="0" presId="urn:microsoft.com/office/officeart/2005/8/layout/vList2"/>
    <dgm:cxn modelId="{D0535F0C-0E81-4B9E-8332-8B199F532BD9}" type="presParOf" srcId="{5EAF069A-2EC9-4617-BD81-A8F03C68B970}" destId="{F2A4CF92-6C5C-41C2-839C-0283F550CE1D}" srcOrd="4" destOrd="0" presId="urn:microsoft.com/office/officeart/2005/8/layout/vList2"/>
    <dgm:cxn modelId="{934A4A86-DA46-478F-A135-36E48096D4A0}" type="presParOf" srcId="{5EAF069A-2EC9-4617-BD81-A8F03C68B970}" destId="{5BB4B3C4-813D-4588-B03A-B613707ECCF2}" srcOrd="5" destOrd="0" presId="urn:microsoft.com/office/officeart/2005/8/layout/vList2"/>
    <dgm:cxn modelId="{7AF05B1C-6EB6-4770-8EF5-D3BC9AEBE3B1}" type="presParOf" srcId="{5EAF069A-2EC9-4617-BD81-A8F03C68B970}" destId="{99D48ACA-A684-4AB5-B245-07A7549C269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27793-3455-4F8F-B089-FFE4A0E7BD68}">
      <dsp:nvSpPr>
        <dsp:cNvPr id="0" name=""/>
        <dsp:cNvSpPr/>
      </dsp:nvSpPr>
      <dsp:spPr>
        <a:xfrm>
          <a:off x="4521" y="662055"/>
          <a:ext cx="1628298" cy="16282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1B00BD-42F5-4C69-ABD8-812B60D3434E}">
      <dsp:nvSpPr>
        <dsp:cNvPr id="0" name=""/>
        <dsp:cNvSpPr/>
      </dsp:nvSpPr>
      <dsp:spPr>
        <a:xfrm>
          <a:off x="4521" y="662055"/>
          <a:ext cx="162" cy="325659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BA9558-3FA0-426A-A9B9-F83F1CA8843B}">
      <dsp:nvSpPr>
        <dsp:cNvPr id="0" name=""/>
        <dsp:cNvSpPr/>
      </dsp:nvSpPr>
      <dsp:spPr>
        <a:xfrm>
          <a:off x="4521" y="2290354"/>
          <a:ext cx="1628298" cy="1628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Wingdings 3" panose="05040102010807070707" pitchFamily="18" charset="2"/>
            <a:buNone/>
          </a:pPr>
          <a:r>
            <a:rPr lang="en-US" sz="1400" b="0" i="0" u="none" strike="noStrike" kern="1200" cap="none">
              <a:latin typeface="Gill Sans"/>
              <a:ea typeface="Gill Sans"/>
              <a:cs typeface="Gill Sans"/>
              <a:sym typeface="Gill Sans"/>
            </a:rPr>
            <a:t>Secondhand smoke is exhaled by a person who is smoking, and inhaled by a nearby person.</a:t>
          </a:r>
          <a:endParaRPr lang="en-US" sz="1400" b="1" kern="1200">
            <a:latin typeface="+mj-lt"/>
            <a:ea typeface="Gill Sans MT" panose="020B0502020104020203" pitchFamily="34" charset="0"/>
            <a:cs typeface="Times New Roman" panose="02020603050405020304" pitchFamily="18" charset="0"/>
          </a:endParaRPr>
        </a:p>
      </dsp:txBody>
      <dsp:txXfrm>
        <a:off x="4521" y="2290354"/>
        <a:ext cx="1628298" cy="1628298"/>
      </dsp:txXfrm>
    </dsp:sp>
    <dsp:sp modelId="{F2EAAE4C-7698-46ED-8040-A5C7368DADB4}">
      <dsp:nvSpPr>
        <dsp:cNvPr id="0" name=""/>
        <dsp:cNvSpPr/>
      </dsp:nvSpPr>
      <dsp:spPr>
        <a:xfrm>
          <a:off x="1633399" y="662055"/>
          <a:ext cx="1628298" cy="162829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9788D-0017-4884-973C-DCD7B131F8F1}">
      <dsp:nvSpPr>
        <dsp:cNvPr id="0" name=""/>
        <dsp:cNvSpPr/>
      </dsp:nvSpPr>
      <dsp:spPr>
        <a:xfrm>
          <a:off x="1633399" y="662055"/>
          <a:ext cx="162" cy="325659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64C041-3C79-467C-8C2D-916C55465090}">
      <dsp:nvSpPr>
        <dsp:cNvPr id="0" name=""/>
        <dsp:cNvSpPr/>
      </dsp:nvSpPr>
      <dsp:spPr>
        <a:xfrm>
          <a:off x="1633399" y="2290354"/>
          <a:ext cx="1628298" cy="1628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US" sz="1400" b="0" i="0" u="none" strike="noStrike" kern="1200" cap="none">
              <a:latin typeface="Gill Sans"/>
              <a:ea typeface="Gill Sans"/>
              <a:cs typeface="Gill Sans"/>
              <a:sym typeface="Gill Sans"/>
            </a:rPr>
            <a:t>A dangerous mixture of over 7,000 chemicals, including 70 that cause cancer.</a:t>
          </a:r>
          <a:endParaRPr lang="en-US" sz="1400" b="1" kern="1200">
            <a:effectLst/>
            <a:latin typeface="Work Sans"/>
            <a:ea typeface="Gill Sans MT" panose="020B0502020104020203" pitchFamily="34" charset="0"/>
            <a:cs typeface="Times New Roman" panose="02020603050405020304" pitchFamily="18" charset="0"/>
          </a:endParaRPr>
        </a:p>
      </dsp:txBody>
      <dsp:txXfrm>
        <a:off x="1633399" y="2290354"/>
        <a:ext cx="1628298" cy="1628298"/>
      </dsp:txXfrm>
    </dsp:sp>
    <dsp:sp modelId="{B50A1E6D-C571-4DD9-B008-A91FB3A97212}">
      <dsp:nvSpPr>
        <dsp:cNvPr id="0" name=""/>
        <dsp:cNvSpPr/>
      </dsp:nvSpPr>
      <dsp:spPr>
        <a:xfrm>
          <a:off x="3262278" y="662055"/>
          <a:ext cx="1628298" cy="16282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F6A67B-C764-4422-A538-850D6AAF2DD4}">
      <dsp:nvSpPr>
        <dsp:cNvPr id="0" name=""/>
        <dsp:cNvSpPr/>
      </dsp:nvSpPr>
      <dsp:spPr>
        <a:xfrm>
          <a:off x="3262278" y="662055"/>
          <a:ext cx="162" cy="325659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905920-232B-4D3A-ACB3-2A30F654028F}">
      <dsp:nvSpPr>
        <dsp:cNvPr id="0" name=""/>
        <dsp:cNvSpPr/>
      </dsp:nvSpPr>
      <dsp:spPr>
        <a:xfrm>
          <a:off x="3262278" y="2290354"/>
          <a:ext cx="1628298" cy="1628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Wingdings 3" panose="05040102010807070707" pitchFamily="18" charset="2"/>
            <a:buNone/>
          </a:pPr>
          <a:r>
            <a:rPr lang="en-US" sz="1400" b="0" i="0" u="none" strike="noStrike" kern="1200" cap="none">
              <a:latin typeface="Gill Sans"/>
              <a:ea typeface="Gill Sans"/>
              <a:cs typeface="Gill Sans"/>
              <a:sym typeface="Gill Sans"/>
            </a:rPr>
            <a:t>Increases risk for heart attacks, heart disease and stroke, and lung cancer.</a:t>
          </a:r>
          <a:endParaRPr lang="en-US" sz="1400" b="1" kern="1200">
            <a:effectLst/>
            <a:latin typeface="Work Sans"/>
            <a:ea typeface="Gill Sans MT" panose="020B0502020104020203" pitchFamily="34" charset="0"/>
            <a:cs typeface="Times New Roman" panose="02020603050405020304" pitchFamily="18" charset="0"/>
          </a:endParaRPr>
        </a:p>
      </dsp:txBody>
      <dsp:txXfrm>
        <a:off x="3262278" y="2290354"/>
        <a:ext cx="1628298" cy="1628298"/>
      </dsp:txXfrm>
    </dsp:sp>
    <dsp:sp modelId="{FFAF0650-DDC3-48B3-A574-AACADC89708D}">
      <dsp:nvSpPr>
        <dsp:cNvPr id="0" name=""/>
        <dsp:cNvSpPr/>
      </dsp:nvSpPr>
      <dsp:spPr>
        <a:xfrm>
          <a:off x="4891156" y="662055"/>
          <a:ext cx="1628298" cy="16282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D87364-7008-42A1-BBB1-7B31E7B2F25E}">
      <dsp:nvSpPr>
        <dsp:cNvPr id="0" name=""/>
        <dsp:cNvSpPr/>
      </dsp:nvSpPr>
      <dsp:spPr>
        <a:xfrm>
          <a:off x="4891156" y="662055"/>
          <a:ext cx="162" cy="325659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6C6F3F-BBC9-4149-BE12-94BF6D6F2F65}">
      <dsp:nvSpPr>
        <dsp:cNvPr id="0" name=""/>
        <dsp:cNvSpPr/>
      </dsp:nvSpPr>
      <dsp:spPr>
        <a:xfrm>
          <a:off x="4891156" y="2290354"/>
          <a:ext cx="1628298" cy="1628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Wingdings 3" panose="05040102010807070707" pitchFamily="18" charset="2"/>
            <a:buNone/>
          </a:pPr>
          <a:r>
            <a:rPr lang="en-US" sz="1400" b="0" i="0" u="none" strike="noStrike" kern="1200" cap="none">
              <a:latin typeface="Gill Sans"/>
              <a:ea typeface="Gill Sans"/>
              <a:cs typeface="Gill Sans"/>
              <a:sym typeface="Gill Sans"/>
            </a:rPr>
            <a:t>Children who are exposed to secondhand smoke in the home or vehicle may be at increased risk for secondhand smoke-related disease and illness, and infants are at a greater risk for sudden infant death syndrome (SIDS).</a:t>
          </a:r>
          <a:endParaRPr lang="en-US" sz="1400" kern="1200">
            <a:latin typeface="+mn-lt"/>
          </a:endParaRPr>
        </a:p>
      </dsp:txBody>
      <dsp:txXfrm>
        <a:off x="4891156" y="2290354"/>
        <a:ext cx="1628298" cy="1628298"/>
      </dsp:txXfrm>
    </dsp:sp>
    <dsp:sp modelId="{BDAE9334-3354-48A5-8DB9-8CBD87D3F605}">
      <dsp:nvSpPr>
        <dsp:cNvPr id="0" name=""/>
        <dsp:cNvSpPr/>
      </dsp:nvSpPr>
      <dsp:spPr>
        <a:xfrm>
          <a:off x="6520035" y="662055"/>
          <a:ext cx="1628298" cy="162829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5605CF-D858-423E-A819-8A692A537B96}">
      <dsp:nvSpPr>
        <dsp:cNvPr id="0" name=""/>
        <dsp:cNvSpPr/>
      </dsp:nvSpPr>
      <dsp:spPr>
        <a:xfrm>
          <a:off x="6520035" y="662055"/>
          <a:ext cx="162" cy="325659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88AB18-5F39-4454-9FFF-376A55F5B4E1}">
      <dsp:nvSpPr>
        <dsp:cNvPr id="0" name=""/>
        <dsp:cNvSpPr/>
      </dsp:nvSpPr>
      <dsp:spPr>
        <a:xfrm>
          <a:off x="6520035" y="2290354"/>
          <a:ext cx="1628298" cy="1628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Clr>
              <a:schemeClr val="accent3"/>
            </a:buClr>
            <a:buSzPts val="1800"/>
            <a:buFont typeface="Gill Sans"/>
            <a:buNone/>
          </a:pPr>
          <a:r>
            <a:rPr lang="en-US" sz="1400" b="0" i="0" u="none" strike="noStrike" kern="1200" cap="none">
              <a:latin typeface="Gill Sans"/>
              <a:ea typeface="Gill Sans"/>
              <a:cs typeface="Gill Sans"/>
              <a:sym typeface="Gill Sans"/>
            </a:rPr>
            <a:t>There is no safe level of secondhand smoke exposure.</a:t>
          </a:r>
          <a:endParaRPr lang="en-US" sz="1400" kern="1200">
            <a:latin typeface="+mn-lt"/>
          </a:endParaRPr>
        </a:p>
      </dsp:txBody>
      <dsp:txXfrm>
        <a:off x="6520035" y="2290354"/>
        <a:ext cx="1628298" cy="1628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EFB2C-0430-470B-BE33-892B1FC82DEB}">
      <dsp:nvSpPr>
        <dsp:cNvPr id="0" name=""/>
        <dsp:cNvSpPr/>
      </dsp:nvSpPr>
      <dsp:spPr>
        <a:xfrm>
          <a:off x="4542" y="284289"/>
          <a:ext cx="1567424" cy="1079955"/>
        </a:xfrm>
        <a:prstGeom prst="round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09B399C-E7F5-47A1-BD75-B5C18F6D1733}">
      <dsp:nvSpPr>
        <dsp:cNvPr id="0" name=""/>
        <dsp:cNvSpPr/>
      </dsp:nvSpPr>
      <dsp:spPr>
        <a:xfrm>
          <a:off x="4542" y="1364244"/>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Increase Risk of Cancer</a:t>
          </a:r>
        </a:p>
      </dsp:txBody>
      <dsp:txXfrm>
        <a:off x="4542" y="1364244"/>
        <a:ext cx="1567424" cy="581514"/>
      </dsp:txXfrm>
    </dsp:sp>
    <dsp:sp modelId="{C90EA33C-1707-4BCC-9ABB-B699DB195E5D}">
      <dsp:nvSpPr>
        <dsp:cNvPr id="0" name=""/>
        <dsp:cNvSpPr/>
      </dsp:nvSpPr>
      <dsp:spPr>
        <a:xfrm>
          <a:off x="1728775" y="284289"/>
          <a:ext cx="1567424" cy="1079955"/>
        </a:xfrm>
        <a:prstGeom prst="round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BC3110D-4AAB-463A-B690-5A1F962FF375}">
      <dsp:nvSpPr>
        <dsp:cNvPr id="0" name=""/>
        <dsp:cNvSpPr/>
      </dsp:nvSpPr>
      <dsp:spPr>
        <a:xfrm>
          <a:off x="1728775" y="1364244"/>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Damage DNA</a:t>
          </a:r>
        </a:p>
      </dsp:txBody>
      <dsp:txXfrm>
        <a:off x="1728775" y="1364244"/>
        <a:ext cx="1567424" cy="581514"/>
      </dsp:txXfrm>
    </dsp:sp>
    <dsp:sp modelId="{984156D9-9976-4DE7-BDE5-92CF1F42A2B1}">
      <dsp:nvSpPr>
        <dsp:cNvPr id="0" name=""/>
        <dsp:cNvSpPr/>
      </dsp:nvSpPr>
      <dsp:spPr>
        <a:xfrm>
          <a:off x="3453007" y="284289"/>
          <a:ext cx="1567424" cy="1079955"/>
        </a:xfrm>
        <a:prstGeom prst="round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699B7E1-D3EF-4B69-BC58-6DCC59681AFC}">
      <dsp:nvSpPr>
        <dsp:cNvPr id="0" name=""/>
        <dsp:cNvSpPr/>
      </dsp:nvSpPr>
      <dsp:spPr>
        <a:xfrm>
          <a:off x="3453007" y="1364244"/>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Reduce Ability to Heal Injuries</a:t>
          </a:r>
        </a:p>
      </dsp:txBody>
      <dsp:txXfrm>
        <a:off x="3453007" y="1364244"/>
        <a:ext cx="1567424" cy="581514"/>
      </dsp:txXfrm>
    </dsp:sp>
    <dsp:sp modelId="{B256361F-5D61-490A-AB9A-AFFFB4D3F29D}">
      <dsp:nvSpPr>
        <dsp:cNvPr id="0" name=""/>
        <dsp:cNvSpPr/>
      </dsp:nvSpPr>
      <dsp:spPr>
        <a:xfrm>
          <a:off x="5177240" y="284289"/>
          <a:ext cx="1567424" cy="1079955"/>
        </a:xfrm>
        <a:prstGeom prst="round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B1E88D8-C973-41C4-B567-8F8C17FEAA60}">
      <dsp:nvSpPr>
        <dsp:cNvPr id="0" name=""/>
        <dsp:cNvSpPr/>
      </dsp:nvSpPr>
      <dsp:spPr>
        <a:xfrm>
          <a:off x="5177240" y="1364244"/>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Lower Ability to Fight Infection</a:t>
          </a:r>
        </a:p>
      </dsp:txBody>
      <dsp:txXfrm>
        <a:off x="5177240" y="1364244"/>
        <a:ext cx="1567424" cy="581514"/>
      </dsp:txXfrm>
    </dsp:sp>
    <dsp:sp modelId="{050A94B5-E947-41F7-8DE5-AE8A975C50DD}">
      <dsp:nvSpPr>
        <dsp:cNvPr id="0" name=""/>
        <dsp:cNvSpPr/>
      </dsp:nvSpPr>
      <dsp:spPr>
        <a:xfrm>
          <a:off x="6901473" y="284289"/>
          <a:ext cx="1567424" cy="1079955"/>
        </a:xfrm>
        <a:prstGeom prst="round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72FE0C1-EEFB-45C3-8348-00DF7C5C3937}">
      <dsp:nvSpPr>
        <dsp:cNvPr id="0" name=""/>
        <dsp:cNvSpPr/>
      </dsp:nvSpPr>
      <dsp:spPr>
        <a:xfrm>
          <a:off x="6901473" y="1364244"/>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Damage Cells</a:t>
          </a:r>
        </a:p>
      </dsp:txBody>
      <dsp:txXfrm>
        <a:off x="6901473" y="1364244"/>
        <a:ext cx="1567424" cy="581514"/>
      </dsp:txXfrm>
    </dsp:sp>
    <dsp:sp modelId="{3B7E4A4F-18D3-4997-886C-10698688A4A9}">
      <dsp:nvSpPr>
        <dsp:cNvPr id="0" name=""/>
        <dsp:cNvSpPr/>
      </dsp:nvSpPr>
      <dsp:spPr>
        <a:xfrm>
          <a:off x="4542" y="2102501"/>
          <a:ext cx="1567424" cy="1079955"/>
        </a:xfrm>
        <a:prstGeom prst="round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65F6265-BE85-42E0-ABC8-23FA7C62F357}">
      <dsp:nvSpPr>
        <dsp:cNvPr id="0" name=""/>
        <dsp:cNvSpPr/>
      </dsp:nvSpPr>
      <dsp:spPr>
        <a:xfrm>
          <a:off x="4542" y="3182456"/>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Cause Earaches</a:t>
          </a:r>
        </a:p>
      </dsp:txBody>
      <dsp:txXfrm>
        <a:off x="4542" y="3182456"/>
        <a:ext cx="1567424" cy="581514"/>
      </dsp:txXfrm>
    </dsp:sp>
    <dsp:sp modelId="{75E685FB-399E-4A31-B71A-39B7A97D09C9}">
      <dsp:nvSpPr>
        <dsp:cNvPr id="0" name=""/>
        <dsp:cNvSpPr/>
      </dsp:nvSpPr>
      <dsp:spPr>
        <a:xfrm>
          <a:off x="1728775" y="2102501"/>
          <a:ext cx="1567424" cy="1079955"/>
        </a:xfrm>
        <a:prstGeom prst="round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2AF76DF-5128-47B2-8196-BB8D6DA7D8AB}">
      <dsp:nvSpPr>
        <dsp:cNvPr id="0" name=""/>
        <dsp:cNvSpPr/>
      </dsp:nvSpPr>
      <dsp:spPr>
        <a:xfrm>
          <a:off x="1728775" y="3182456"/>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Trigger Asthma Attacks</a:t>
          </a:r>
        </a:p>
      </dsp:txBody>
      <dsp:txXfrm>
        <a:off x="1728775" y="3182456"/>
        <a:ext cx="1567424" cy="581514"/>
      </dsp:txXfrm>
    </dsp:sp>
    <dsp:sp modelId="{3C7CD1AB-3526-4BA7-8DE9-C3B358B6AC51}">
      <dsp:nvSpPr>
        <dsp:cNvPr id="0" name=""/>
        <dsp:cNvSpPr/>
      </dsp:nvSpPr>
      <dsp:spPr>
        <a:xfrm>
          <a:off x="3453007" y="2102501"/>
          <a:ext cx="1567424" cy="1079955"/>
        </a:xfrm>
        <a:prstGeom prst="roundRect">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D7773E3-B18A-42FD-A547-E64B835B1649}">
      <dsp:nvSpPr>
        <dsp:cNvPr id="0" name=""/>
        <dsp:cNvSpPr/>
      </dsp:nvSpPr>
      <dsp:spPr>
        <a:xfrm>
          <a:off x="3453007" y="3182456"/>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Worsen Respiratory Illness</a:t>
          </a:r>
        </a:p>
      </dsp:txBody>
      <dsp:txXfrm>
        <a:off x="3453007" y="3182456"/>
        <a:ext cx="1567424" cy="581514"/>
      </dsp:txXfrm>
    </dsp:sp>
    <dsp:sp modelId="{0B087EB6-0D7E-4F54-8500-7FD0607C00DC}">
      <dsp:nvSpPr>
        <dsp:cNvPr id="0" name=""/>
        <dsp:cNvSpPr/>
      </dsp:nvSpPr>
      <dsp:spPr>
        <a:xfrm>
          <a:off x="5177240" y="2102501"/>
          <a:ext cx="1567424" cy="1079955"/>
        </a:xfrm>
        <a:prstGeom prst="roundRect">
          <a:avLst/>
        </a:prstGeom>
        <a:blipFill>
          <a:blip xmlns:r="http://schemas.openxmlformats.org/officeDocument/2006/relationships" r:embed="rId17">
            <a:extLst>
              <a:ext uri="{96DAC541-7B7A-43D3-8B79-37D633B846F1}">
                <asvg:svgBlip xmlns:asvg="http://schemas.microsoft.com/office/drawing/2016/SVG/main" r:embed="rId18"/>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0139B13-312B-4894-89D0-F19A847FCA4A}">
      <dsp:nvSpPr>
        <dsp:cNvPr id="0" name=""/>
        <dsp:cNvSpPr/>
      </dsp:nvSpPr>
      <dsp:spPr>
        <a:xfrm>
          <a:off x="5177240" y="3182456"/>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Increase Risk of Disease</a:t>
          </a:r>
        </a:p>
      </dsp:txBody>
      <dsp:txXfrm>
        <a:off x="5177240" y="3182456"/>
        <a:ext cx="1567424" cy="581514"/>
      </dsp:txXfrm>
    </dsp:sp>
    <dsp:sp modelId="{3988D0AC-CB40-47D2-8447-FB59F645ED01}">
      <dsp:nvSpPr>
        <dsp:cNvPr id="0" name=""/>
        <dsp:cNvSpPr/>
      </dsp:nvSpPr>
      <dsp:spPr>
        <a:xfrm>
          <a:off x="6901473" y="2102501"/>
          <a:ext cx="1567424" cy="1079955"/>
        </a:xfrm>
        <a:prstGeom prst="roundRect">
          <a:avLst/>
        </a:prstGeom>
        <a:blipFill>
          <a:blip xmlns:r="http://schemas.openxmlformats.org/officeDocument/2006/relationships" r:embed="rId19">
            <a:extLst>
              <a:ext uri="{96DAC541-7B7A-43D3-8B79-37D633B846F1}">
                <asvg:svgBlip xmlns:asvg="http://schemas.microsoft.com/office/drawing/2016/SVG/main" r:embed="rId20"/>
              </a:ext>
            </a:extLst>
          </a:blip>
          <a:srcRect/>
          <a:stretch>
            <a:fillRect t="-8000" b="-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F66D9A1-B325-41BD-B224-CDF6992D809A}">
      <dsp:nvSpPr>
        <dsp:cNvPr id="0" name=""/>
        <dsp:cNvSpPr/>
      </dsp:nvSpPr>
      <dsp:spPr>
        <a:xfrm>
          <a:off x="6901473" y="3182456"/>
          <a:ext cx="1567424" cy="58151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US" sz="1300" kern="1200"/>
            <a:t>Cause Headaches</a:t>
          </a:r>
        </a:p>
      </dsp:txBody>
      <dsp:txXfrm>
        <a:off x="6901473" y="3182456"/>
        <a:ext cx="1567424" cy="581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9DAA8-7965-4536-9FA1-B04AB4DC87D8}">
      <dsp:nvSpPr>
        <dsp:cNvPr id="0" name=""/>
        <dsp:cNvSpPr/>
      </dsp:nvSpPr>
      <dsp:spPr>
        <a:xfrm>
          <a:off x="154" y="1059670"/>
          <a:ext cx="1859998" cy="22319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726" tIns="0" rIns="183726" bIns="330200" numCol="1" spcCol="1270" anchor="t" anchorCtr="0">
          <a:noAutofit/>
        </a:bodyPr>
        <a:lstStyle/>
        <a:p>
          <a:pPr marL="0" lvl="0" indent="0" algn="l" defTabSz="622300">
            <a:lnSpc>
              <a:spcPct val="90000"/>
            </a:lnSpc>
            <a:spcBef>
              <a:spcPct val="0"/>
            </a:spcBef>
            <a:spcAft>
              <a:spcPct val="35000"/>
            </a:spcAft>
            <a:buNone/>
          </a:pPr>
          <a:r>
            <a:rPr lang="en-US" sz="1400" kern="1200"/>
            <a:t>Prevent the initiation of tobacco use among young people. </a:t>
          </a:r>
        </a:p>
      </dsp:txBody>
      <dsp:txXfrm>
        <a:off x="154" y="1952469"/>
        <a:ext cx="1859998" cy="1339198"/>
      </dsp:txXfrm>
    </dsp:sp>
    <dsp:sp modelId="{7850EAA8-7A43-41B8-83F0-27C0F67A566F}">
      <dsp:nvSpPr>
        <dsp:cNvPr id="0" name=""/>
        <dsp:cNvSpPr/>
      </dsp:nvSpPr>
      <dsp:spPr>
        <a:xfrm>
          <a:off x="154" y="1059670"/>
          <a:ext cx="1859998" cy="8927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83726" tIns="165100" rIns="183726" bIns="165100" numCol="1" spcCol="1270" anchor="ctr" anchorCtr="0">
          <a:noAutofit/>
        </a:bodyPr>
        <a:lstStyle/>
        <a:p>
          <a:pPr marL="0" lvl="0" indent="0" algn="l" defTabSz="1866900">
            <a:lnSpc>
              <a:spcPct val="90000"/>
            </a:lnSpc>
            <a:spcBef>
              <a:spcPct val="0"/>
            </a:spcBef>
            <a:spcAft>
              <a:spcPct val="35000"/>
            </a:spcAft>
            <a:buNone/>
          </a:pPr>
          <a:r>
            <a:rPr lang="en-US" sz="4200" kern="1200"/>
            <a:t>01</a:t>
          </a:r>
        </a:p>
      </dsp:txBody>
      <dsp:txXfrm>
        <a:off x="154" y="1059670"/>
        <a:ext cx="1859998" cy="892799"/>
      </dsp:txXfrm>
    </dsp:sp>
    <dsp:sp modelId="{A507C2E9-4A25-46CB-A536-9EC69B8F809D}">
      <dsp:nvSpPr>
        <dsp:cNvPr id="0" name=""/>
        <dsp:cNvSpPr/>
      </dsp:nvSpPr>
      <dsp:spPr>
        <a:xfrm>
          <a:off x="2008951" y="1059670"/>
          <a:ext cx="1859998" cy="22319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726" tIns="0" rIns="183726" bIns="330200" numCol="1" spcCol="1270" anchor="t" anchorCtr="0">
          <a:noAutofit/>
        </a:bodyPr>
        <a:lstStyle/>
        <a:p>
          <a:pPr marL="0" lvl="0" indent="0" algn="l" defTabSz="622300">
            <a:lnSpc>
              <a:spcPct val="90000"/>
            </a:lnSpc>
            <a:spcBef>
              <a:spcPct val="0"/>
            </a:spcBef>
            <a:spcAft>
              <a:spcPct val="35000"/>
            </a:spcAft>
            <a:buNone/>
          </a:pPr>
          <a:r>
            <a:rPr lang="en-US" sz="1400" kern="1200"/>
            <a:t>Eliminate non-smokers’ exposure to secondhand smoke.</a:t>
          </a:r>
        </a:p>
      </dsp:txBody>
      <dsp:txXfrm>
        <a:off x="2008951" y="1952469"/>
        <a:ext cx="1859998" cy="1339198"/>
      </dsp:txXfrm>
    </dsp:sp>
    <dsp:sp modelId="{29895E78-3CF6-43A5-BC17-05748C01D009}">
      <dsp:nvSpPr>
        <dsp:cNvPr id="0" name=""/>
        <dsp:cNvSpPr/>
      </dsp:nvSpPr>
      <dsp:spPr>
        <a:xfrm>
          <a:off x="2008951" y="1059670"/>
          <a:ext cx="1859998" cy="8927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83726" tIns="165100" rIns="183726" bIns="165100" numCol="1" spcCol="1270" anchor="ctr" anchorCtr="0">
          <a:noAutofit/>
        </a:bodyPr>
        <a:lstStyle/>
        <a:p>
          <a:pPr marL="0" lvl="0" indent="0" algn="l" defTabSz="1866900">
            <a:lnSpc>
              <a:spcPct val="90000"/>
            </a:lnSpc>
            <a:spcBef>
              <a:spcPct val="0"/>
            </a:spcBef>
            <a:spcAft>
              <a:spcPct val="35000"/>
            </a:spcAft>
            <a:buNone/>
          </a:pPr>
          <a:r>
            <a:rPr lang="en-US" sz="4200" kern="1200"/>
            <a:t>02</a:t>
          </a:r>
        </a:p>
      </dsp:txBody>
      <dsp:txXfrm>
        <a:off x="2008951" y="1059670"/>
        <a:ext cx="1859998" cy="892799"/>
      </dsp:txXfrm>
    </dsp:sp>
    <dsp:sp modelId="{BC5F8FDE-327B-45C9-B695-CA83B953D72B}">
      <dsp:nvSpPr>
        <dsp:cNvPr id="0" name=""/>
        <dsp:cNvSpPr/>
      </dsp:nvSpPr>
      <dsp:spPr>
        <a:xfrm>
          <a:off x="4017749" y="1059670"/>
          <a:ext cx="1859998" cy="22319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726" tIns="0" rIns="183726" bIns="330200" numCol="1" spcCol="1270" anchor="t" anchorCtr="0">
          <a:noAutofit/>
        </a:bodyPr>
        <a:lstStyle/>
        <a:p>
          <a:pPr marL="0" lvl="0" indent="0" algn="l" defTabSz="622300">
            <a:lnSpc>
              <a:spcPct val="90000"/>
            </a:lnSpc>
            <a:spcBef>
              <a:spcPct val="0"/>
            </a:spcBef>
            <a:spcAft>
              <a:spcPct val="35000"/>
            </a:spcAft>
            <a:buNone/>
          </a:pPr>
          <a:r>
            <a:rPr lang="en-US" sz="1400" kern="1200"/>
            <a:t>Promote quitting among young people and adults.</a:t>
          </a:r>
        </a:p>
      </dsp:txBody>
      <dsp:txXfrm>
        <a:off x="4017749" y="1952469"/>
        <a:ext cx="1859998" cy="1339198"/>
      </dsp:txXfrm>
    </dsp:sp>
    <dsp:sp modelId="{716E90D3-8BCD-424E-BB1F-66987B4C892F}">
      <dsp:nvSpPr>
        <dsp:cNvPr id="0" name=""/>
        <dsp:cNvSpPr/>
      </dsp:nvSpPr>
      <dsp:spPr>
        <a:xfrm>
          <a:off x="4017749" y="1059670"/>
          <a:ext cx="1859998" cy="8927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83726" tIns="165100" rIns="183726" bIns="165100" numCol="1" spcCol="1270" anchor="ctr" anchorCtr="0">
          <a:noAutofit/>
        </a:bodyPr>
        <a:lstStyle/>
        <a:p>
          <a:pPr marL="0" lvl="0" indent="0" algn="l" defTabSz="1866900">
            <a:lnSpc>
              <a:spcPct val="90000"/>
            </a:lnSpc>
            <a:spcBef>
              <a:spcPct val="0"/>
            </a:spcBef>
            <a:spcAft>
              <a:spcPct val="35000"/>
            </a:spcAft>
            <a:buNone/>
          </a:pPr>
          <a:r>
            <a:rPr lang="en-US" sz="4200" kern="1200"/>
            <a:t>03</a:t>
          </a:r>
        </a:p>
      </dsp:txBody>
      <dsp:txXfrm>
        <a:off x="4017749" y="1059670"/>
        <a:ext cx="1859998" cy="892799"/>
      </dsp:txXfrm>
    </dsp:sp>
    <dsp:sp modelId="{E6A56EE2-2CF7-423E-BAB4-9AE7C4AC4DF9}">
      <dsp:nvSpPr>
        <dsp:cNvPr id="0" name=""/>
        <dsp:cNvSpPr/>
      </dsp:nvSpPr>
      <dsp:spPr>
        <a:xfrm>
          <a:off x="6026547" y="1059670"/>
          <a:ext cx="1859998" cy="22319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726" tIns="0" rIns="183726" bIns="330200" numCol="1" spcCol="1270" anchor="t" anchorCtr="0">
          <a:noAutofit/>
        </a:bodyPr>
        <a:lstStyle/>
        <a:p>
          <a:pPr marL="0" lvl="0" indent="0" algn="l" defTabSz="622300">
            <a:lnSpc>
              <a:spcPct val="90000"/>
            </a:lnSpc>
            <a:spcBef>
              <a:spcPct val="0"/>
            </a:spcBef>
            <a:spcAft>
              <a:spcPct val="35000"/>
            </a:spcAft>
            <a:buNone/>
          </a:pPr>
          <a:r>
            <a:rPr lang="en-US" sz="1400" kern="1200"/>
            <a:t>Identify and eliminate tobacco-related disparities among population groups.</a:t>
          </a:r>
        </a:p>
      </dsp:txBody>
      <dsp:txXfrm>
        <a:off x="6026547" y="1952469"/>
        <a:ext cx="1859998" cy="1339198"/>
      </dsp:txXfrm>
    </dsp:sp>
    <dsp:sp modelId="{7B7E41DE-E48E-4FCE-8C50-B0D6F796CA7F}">
      <dsp:nvSpPr>
        <dsp:cNvPr id="0" name=""/>
        <dsp:cNvSpPr/>
      </dsp:nvSpPr>
      <dsp:spPr>
        <a:xfrm>
          <a:off x="6026547" y="1059670"/>
          <a:ext cx="1859998" cy="8927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83726" tIns="165100" rIns="183726" bIns="165100" numCol="1" spcCol="1270" anchor="ctr" anchorCtr="0">
          <a:noAutofit/>
        </a:bodyPr>
        <a:lstStyle/>
        <a:p>
          <a:pPr marL="0" lvl="0" indent="0" algn="l" defTabSz="1866900">
            <a:lnSpc>
              <a:spcPct val="90000"/>
            </a:lnSpc>
            <a:spcBef>
              <a:spcPct val="0"/>
            </a:spcBef>
            <a:spcAft>
              <a:spcPct val="35000"/>
            </a:spcAft>
            <a:buNone/>
          </a:pPr>
          <a:r>
            <a:rPr lang="en-US" sz="4200" kern="1200"/>
            <a:t>04</a:t>
          </a:r>
        </a:p>
      </dsp:txBody>
      <dsp:txXfrm>
        <a:off x="6026547" y="1059670"/>
        <a:ext cx="1859998" cy="8927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96AAA-99CC-4611-9F17-0C5EAEF1DF6F}">
      <dsp:nvSpPr>
        <dsp:cNvPr id="0" name=""/>
        <dsp:cNvSpPr/>
      </dsp:nvSpPr>
      <dsp:spPr>
        <a:xfrm>
          <a:off x="0" y="283352"/>
          <a:ext cx="5033221" cy="37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ACC5B8-5053-44F6-84D3-CD94B46D453B}">
      <dsp:nvSpPr>
        <dsp:cNvPr id="0" name=""/>
        <dsp:cNvSpPr/>
      </dsp:nvSpPr>
      <dsp:spPr>
        <a:xfrm>
          <a:off x="251661" y="61952"/>
          <a:ext cx="3523254" cy="442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171" tIns="0" rIns="133171" bIns="0" numCol="1" spcCol="1270" anchor="ctr" anchorCtr="0">
          <a:noAutofit/>
        </a:bodyPr>
        <a:lstStyle/>
        <a:p>
          <a:pPr marL="0" lvl="0" indent="0" algn="l" defTabSz="666750">
            <a:lnSpc>
              <a:spcPct val="90000"/>
            </a:lnSpc>
            <a:spcBef>
              <a:spcPct val="0"/>
            </a:spcBef>
            <a:spcAft>
              <a:spcPct val="35000"/>
            </a:spcAft>
            <a:buNone/>
          </a:pPr>
          <a:r>
            <a:rPr lang="en-US" sz="1500" b="1" kern="1200">
              <a:solidFill>
                <a:schemeClr val="tx1"/>
              </a:solidFill>
            </a:rPr>
            <a:t>Smoke Free Air Act</a:t>
          </a:r>
        </a:p>
      </dsp:txBody>
      <dsp:txXfrm>
        <a:off x="273277" y="83568"/>
        <a:ext cx="3480022" cy="399568"/>
      </dsp:txXfrm>
    </dsp:sp>
    <dsp:sp modelId="{B5887501-681E-4762-981D-EF15B8E2B32A}">
      <dsp:nvSpPr>
        <dsp:cNvPr id="0" name=""/>
        <dsp:cNvSpPr/>
      </dsp:nvSpPr>
      <dsp:spPr>
        <a:xfrm>
          <a:off x="0" y="963752"/>
          <a:ext cx="5033221" cy="378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7C0AB3-8241-43C9-9331-F1CA417FE9BF}">
      <dsp:nvSpPr>
        <dsp:cNvPr id="0" name=""/>
        <dsp:cNvSpPr/>
      </dsp:nvSpPr>
      <dsp:spPr>
        <a:xfrm>
          <a:off x="251661" y="742352"/>
          <a:ext cx="3523254"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171" tIns="0" rIns="133171" bIns="0" numCol="1" spcCol="1270" anchor="ctr" anchorCtr="0">
          <a:noAutofit/>
        </a:bodyPr>
        <a:lstStyle/>
        <a:p>
          <a:pPr marL="0" lvl="0" indent="0" algn="l" defTabSz="666750">
            <a:lnSpc>
              <a:spcPct val="90000"/>
            </a:lnSpc>
            <a:spcBef>
              <a:spcPct val="0"/>
            </a:spcBef>
            <a:spcAft>
              <a:spcPct val="35000"/>
            </a:spcAft>
            <a:buNone/>
          </a:pPr>
          <a:r>
            <a:rPr lang="en-US" sz="1500" b="1" kern="1200">
              <a:solidFill>
                <a:schemeClr val="tx1"/>
              </a:solidFill>
            </a:rPr>
            <a:t>Tobacco Free / Nicotine Free Policy Initiatives</a:t>
          </a:r>
        </a:p>
      </dsp:txBody>
      <dsp:txXfrm>
        <a:off x="273277" y="763968"/>
        <a:ext cx="3480022" cy="399568"/>
      </dsp:txXfrm>
    </dsp:sp>
    <dsp:sp modelId="{55E51275-3FC5-450A-B882-FA18D2A359A7}">
      <dsp:nvSpPr>
        <dsp:cNvPr id="0" name=""/>
        <dsp:cNvSpPr/>
      </dsp:nvSpPr>
      <dsp:spPr>
        <a:xfrm>
          <a:off x="0" y="1644152"/>
          <a:ext cx="5033221"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9461BD-A6B2-490D-8536-83F5134A09DC}">
      <dsp:nvSpPr>
        <dsp:cNvPr id="0" name=""/>
        <dsp:cNvSpPr/>
      </dsp:nvSpPr>
      <dsp:spPr>
        <a:xfrm>
          <a:off x="251661" y="1422752"/>
          <a:ext cx="3523254" cy="442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171" tIns="0" rIns="133171" bIns="0" numCol="1" spcCol="1270" anchor="ctr" anchorCtr="0">
          <a:noAutofit/>
        </a:bodyPr>
        <a:lstStyle/>
        <a:p>
          <a:pPr marL="0" lvl="0" indent="0" algn="l" defTabSz="666750">
            <a:lnSpc>
              <a:spcPct val="90000"/>
            </a:lnSpc>
            <a:spcBef>
              <a:spcPct val="0"/>
            </a:spcBef>
            <a:spcAft>
              <a:spcPct val="35000"/>
            </a:spcAft>
            <a:buNone/>
          </a:pPr>
          <a:r>
            <a:rPr lang="en-US" sz="1500" b="1" kern="1200"/>
            <a:t>Smoke Free Homes</a:t>
          </a:r>
        </a:p>
      </dsp:txBody>
      <dsp:txXfrm>
        <a:off x="273277" y="1444368"/>
        <a:ext cx="3480022" cy="399568"/>
      </dsp:txXfrm>
    </dsp:sp>
    <dsp:sp modelId="{250A1098-88A3-4A5E-8544-8F675E832A03}">
      <dsp:nvSpPr>
        <dsp:cNvPr id="0" name=""/>
        <dsp:cNvSpPr/>
      </dsp:nvSpPr>
      <dsp:spPr>
        <a:xfrm>
          <a:off x="0" y="2324552"/>
          <a:ext cx="5033221" cy="378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DF42C1-09D2-46DC-9811-0A2206EB76DB}">
      <dsp:nvSpPr>
        <dsp:cNvPr id="0" name=""/>
        <dsp:cNvSpPr/>
      </dsp:nvSpPr>
      <dsp:spPr>
        <a:xfrm>
          <a:off x="251661" y="2103152"/>
          <a:ext cx="3523254" cy="442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171" tIns="0" rIns="133171" bIns="0" numCol="1" spcCol="1270" anchor="ctr" anchorCtr="0">
          <a:noAutofit/>
        </a:bodyPr>
        <a:lstStyle/>
        <a:p>
          <a:pPr marL="0" lvl="0" indent="0" algn="l" defTabSz="666750">
            <a:lnSpc>
              <a:spcPct val="90000"/>
            </a:lnSpc>
            <a:spcBef>
              <a:spcPct val="0"/>
            </a:spcBef>
            <a:spcAft>
              <a:spcPct val="35000"/>
            </a:spcAft>
            <a:buNone/>
          </a:pPr>
          <a:r>
            <a:rPr lang="en-US" sz="1500" b="1" kern="1200">
              <a:solidFill>
                <a:schemeClr val="tx1"/>
              </a:solidFill>
            </a:rPr>
            <a:t>ISTEP </a:t>
          </a:r>
        </a:p>
      </dsp:txBody>
      <dsp:txXfrm>
        <a:off x="273277" y="2124768"/>
        <a:ext cx="3480022" cy="399568"/>
      </dsp:txXfrm>
    </dsp:sp>
    <dsp:sp modelId="{EA5F96E7-0113-420C-B533-14C7153678BF}">
      <dsp:nvSpPr>
        <dsp:cNvPr id="0" name=""/>
        <dsp:cNvSpPr/>
      </dsp:nvSpPr>
      <dsp:spPr>
        <a:xfrm>
          <a:off x="0" y="3004952"/>
          <a:ext cx="5033221" cy="8505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634" tIns="312420" rIns="390634"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Quitline Iowa</a:t>
          </a:r>
        </a:p>
        <a:p>
          <a:pPr marL="114300" lvl="1" indent="-114300" algn="l" defTabSz="666750">
            <a:lnSpc>
              <a:spcPct val="90000"/>
            </a:lnSpc>
            <a:spcBef>
              <a:spcPct val="0"/>
            </a:spcBef>
            <a:spcAft>
              <a:spcPct val="15000"/>
            </a:spcAft>
            <a:buChar char="•"/>
          </a:pPr>
          <a:r>
            <a:rPr lang="en-US" sz="1500" kern="1200"/>
            <a:t>My Life My Quit (MLMQ)</a:t>
          </a:r>
        </a:p>
      </dsp:txBody>
      <dsp:txXfrm>
        <a:off x="0" y="3004952"/>
        <a:ext cx="5033221" cy="850500"/>
      </dsp:txXfrm>
    </dsp:sp>
    <dsp:sp modelId="{085E3F82-CD16-41E2-99C3-BE6305CD82E1}">
      <dsp:nvSpPr>
        <dsp:cNvPr id="0" name=""/>
        <dsp:cNvSpPr/>
      </dsp:nvSpPr>
      <dsp:spPr>
        <a:xfrm>
          <a:off x="251661" y="2783552"/>
          <a:ext cx="3523254" cy="4428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171" tIns="0" rIns="133171" bIns="0" numCol="1" spcCol="1270" anchor="ctr" anchorCtr="0">
          <a:noAutofit/>
        </a:bodyPr>
        <a:lstStyle/>
        <a:p>
          <a:pPr marL="0" lvl="0" indent="0" algn="l" defTabSz="666750">
            <a:lnSpc>
              <a:spcPct val="90000"/>
            </a:lnSpc>
            <a:spcBef>
              <a:spcPct val="0"/>
            </a:spcBef>
            <a:spcAft>
              <a:spcPct val="35000"/>
            </a:spcAft>
            <a:buNone/>
          </a:pPr>
          <a:r>
            <a:rPr lang="en-US" sz="1500" b="1" kern="1200"/>
            <a:t>Cessation Programs</a:t>
          </a:r>
        </a:p>
      </dsp:txBody>
      <dsp:txXfrm>
        <a:off x="273277" y="2805168"/>
        <a:ext cx="3480022" cy="399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17EC0-0EEE-45CB-94D2-9CEE80071AED}">
      <dsp:nvSpPr>
        <dsp:cNvPr id="0" name=""/>
        <dsp:cNvSpPr/>
      </dsp:nvSpPr>
      <dsp:spPr>
        <a:xfrm>
          <a:off x="0" y="423938"/>
          <a:ext cx="4683949" cy="114864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solidFill>
                <a:schemeClr val="tx1"/>
              </a:solidFill>
            </a:rPr>
            <a:t>Started in 2012 (the Smoke Free Air Act started in 2008).</a:t>
          </a:r>
          <a:endParaRPr lang="en-US" sz="1700" kern="1200">
            <a:solidFill>
              <a:schemeClr val="tx1"/>
            </a:solidFill>
          </a:endParaRPr>
        </a:p>
      </dsp:txBody>
      <dsp:txXfrm>
        <a:off x="56072" y="480010"/>
        <a:ext cx="4571805" cy="1036503"/>
      </dsp:txXfrm>
    </dsp:sp>
    <dsp:sp modelId="{63CCF604-6660-4ADF-A0C9-9AAD46B1A882}">
      <dsp:nvSpPr>
        <dsp:cNvPr id="0" name=""/>
        <dsp:cNvSpPr/>
      </dsp:nvSpPr>
      <dsp:spPr>
        <a:xfrm>
          <a:off x="0" y="1621546"/>
          <a:ext cx="4683949" cy="114864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solidFill>
                <a:schemeClr val="tx1"/>
              </a:solidFill>
            </a:rPr>
            <a:t>Assist property managers, owners and landlords who want to make their buildings smoke free (i.e. provide technical assistance, model policies, free signage, etc.) </a:t>
          </a:r>
          <a:endParaRPr lang="en-US" sz="1700" kern="1200">
            <a:solidFill>
              <a:schemeClr val="tx1"/>
            </a:solidFill>
          </a:endParaRPr>
        </a:p>
      </dsp:txBody>
      <dsp:txXfrm>
        <a:off x="56072" y="1677618"/>
        <a:ext cx="4571805" cy="1036503"/>
      </dsp:txXfrm>
    </dsp:sp>
    <dsp:sp modelId="{F2A4CF92-6C5C-41C2-839C-0283F550CE1D}">
      <dsp:nvSpPr>
        <dsp:cNvPr id="0" name=""/>
        <dsp:cNvSpPr/>
      </dsp:nvSpPr>
      <dsp:spPr>
        <a:xfrm>
          <a:off x="0" y="2819153"/>
          <a:ext cx="4683949" cy="114864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Manage and promote the online mapping registry of smoke free housing across the state (+</a:t>
          </a:r>
          <a:r>
            <a:rPr lang="en-US" sz="1700" b="0" i="0" kern="1200">
              <a:latin typeface="Work Sans"/>
            </a:rPr>
            <a:t>1,700</a:t>
          </a:r>
          <a:r>
            <a:rPr lang="en-US" sz="1700" b="0" i="0" kern="1200"/>
            <a:t> properties across the state)</a:t>
          </a:r>
          <a:endParaRPr lang="en-US" sz="1700" kern="1200"/>
        </a:p>
      </dsp:txBody>
      <dsp:txXfrm>
        <a:off x="56072" y="2875225"/>
        <a:ext cx="4571805" cy="1036503"/>
      </dsp:txXfrm>
    </dsp:sp>
    <dsp:sp modelId="{99D48ACA-A684-4AB5-B245-07A7549C269D}">
      <dsp:nvSpPr>
        <dsp:cNvPr id="0" name=""/>
        <dsp:cNvSpPr/>
      </dsp:nvSpPr>
      <dsp:spPr>
        <a:xfrm>
          <a:off x="0" y="4016761"/>
          <a:ext cx="4683949" cy="114864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solidFill>
                <a:schemeClr val="tx1"/>
              </a:solidFill>
            </a:rPr>
            <a:t>Our goal is to increase the number of smoke free housing opportunities in Iowa and help eliminate exposure to secondhand and thirdhand smoke</a:t>
          </a:r>
          <a:endParaRPr lang="en-US" sz="1700" kern="1200">
            <a:solidFill>
              <a:schemeClr val="tx1"/>
            </a:solidFill>
          </a:endParaRPr>
        </a:p>
      </dsp:txBody>
      <dsp:txXfrm>
        <a:off x="56072" y="4072833"/>
        <a:ext cx="4571805" cy="1036503"/>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3D6E5-7A98-4CDE-938A-AF376C971D17}" type="datetimeFigureOut">
              <a:t>1/13/2026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29BC17-DB64-49B2-96B4-77D266AC2A08}" type="slidenum">
              <a:t>‹#›</a:t>
            </a:fld>
            <a:endParaRPr lang="en-US"/>
          </a:p>
        </p:txBody>
      </p:sp>
    </p:spTree>
    <p:extLst>
      <p:ext uri="{BB962C8B-B14F-4D97-AF65-F5344CB8AC3E}">
        <p14:creationId xmlns:p14="http://schemas.microsoft.com/office/powerpoint/2010/main" val="2076344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dc.gov/tobacco/e-cigarettes/about.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igitalmedia.hhs.gov/tobacco/hosted/Vaping-ECigarettes-Youth-Toolkit.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truthinitiative.org/sites/default/files/media/files/2024/08/Truth_Vaping%20Lingo%20Dictionary_082824.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cbi.nlm.nih.gov/pmc/articles/PMC147047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iowadhs.sharepoint.com/sites/BehavioralHealth-TobaccoTeam/_layouts/15/stream.aspx?id=%2Fsites%2FBehavioralHealth%2DTobaccoTeam%2FShared%20Documents%2FTobacco%20Team%2FQuitline%2FMarketing%2FVideos%2FProvider%20Video%2Emp4&amp;referrer=StreamWebApp%2EWeb&amp;referrerScenario=AddressBarCopied%2Eview%2E5fac1a95%2Dcfc9%2D4fbd%2Db953%2D7650ae42a16c"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quitlogixeducation.org/iowa/"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dc.gov/tobacco/about/index.html"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cdc.gov/tobacco/about/index.html#cdcreference_1" TargetMode="External"/><Relationship Id="rId4" Type="http://schemas.openxmlformats.org/officeDocument/2006/relationships/hyperlink" Target="https://www.cdc.gov/tobacco/secondhand-smoke/health.html"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youtube.com/watch?v=p0-I1U4hr4Y"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KnCSOYosRjc"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youtube.com/watch?v=-h2DWUVkI6Q"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youtube.com/watch?v=8i7AWvkcTwA"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8i7AWvkcTwA"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tobacco/about/cigarettes-and-cancer.htm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cdc.gov/tobacco/about/cigarettes-and-reproductive-health.html" TargetMode="External"/><Relationship Id="rId5" Type="http://schemas.openxmlformats.org/officeDocument/2006/relationships/hyperlink" Target="https://www.cdc.gov/tobacco/about/cigarettes-and-copd.html" TargetMode="External"/><Relationship Id="rId4" Type="http://schemas.openxmlformats.org/officeDocument/2006/relationships/hyperlink" Target="https://www.cdc.gov/tobacco/about/cigarettes-and-cardiovascular-disease.htm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tobacco/about/cigarettes-and-cancer.html"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dc.gov/tobacco/about/cigarettes-and-reproductive-health.html" TargetMode="External"/><Relationship Id="rId5" Type="http://schemas.openxmlformats.org/officeDocument/2006/relationships/hyperlink" Target="https://www.cdc.gov/tobacco/about/cigarettes-and-copd.html" TargetMode="External"/><Relationship Id="rId4" Type="http://schemas.openxmlformats.org/officeDocument/2006/relationships/hyperlink" Target="https://www.cdc.gov/tobacco/about/cigarettes-and-cardiovascular-disease.html"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Iowa Department of Health and Human Services (Iowa HH) - &gt; Division of Behavioral Health &gt; Tobacco Prevention and Control Program</a:t>
            </a:r>
          </a:p>
          <a:p>
            <a:r>
              <a:rPr lang="en-US">
                <a:cs typeface="Calibri"/>
              </a:rPr>
              <a:t>Tobacco Cessation Coordinator (managing Quitline Iowa, MLMQ, SFH, </a:t>
            </a:r>
            <a:r>
              <a:rPr lang="en-US" err="1">
                <a:cs typeface="Calibri"/>
              </a:rPr>
              <a:t>etc</a:t>
            </a:r>
            <a:r>
              <a:rPr lang="en-US">
                <a:cs typeface="Calibri"/>
              </a:rPr>
              <a:t>).</a:t>
            </a:r>
          </a:p>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1</a:t>
            </a:fld>
            <a:endParaRPr lang="en-US"/>
          </a:p>
        </p:txBody>
      </p:sp>
    </p:spTree>
    <p:extLst>
      <p:ext uri="{BB962C8B-B14F-4D97-AF65-F5344CB8AC3E}">
        <p14:creationId xmlns:p14="http://schemas.microsoft.com/office/powerpoint/2010/main" val="81328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6: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61" name="Google Shape;461;p26: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462" name="Google Shape;462;p26: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26:notes"/>
          <p:cNvSpPr txBox="1">
            <a:spLocks noGrp="1"/>
          </p:cNvSpPr>
          <p:nvPr>
            <p:ph type="body" idx="1"/>
          </p:nvPr>
        </p:nvSpPr>
        <p:spPr>
          <a:xfrm>
            <a:off x="1219200" y="2438400"/>
            <a:ext cx="7364627" cy="2311004"/>
          </a:xfrm>
          <a:prstGeom prst="rect">
            <a:avLst/>
          </a:prstGeom>
          <a:noFill/>
          <a:ln>
            <a:noFill/>
          </a:ln>
        </p:spPr>
        <p:txBody>
          <a:bodyPr spcFirstLastPara="1" wrap="square" lIns="91425" tIns="45700" rIns="91425" bIns="45700" anchor="t" anchorCtr="0">
            <a:noAutofit/>
          </a:bodyPr>
          <a:lstStyle/>
          <a:p>
            <a:r>
              <a:rPr lang="en-US">
                <a:hlinkClick r:id="rId3"/>
              </a:rPr>
              <a:t>About E-Cigarettes (Vapes) | Smoking and Tobacco Use | CDC</a:t>
            </a:r>
          </a:p>
          <a:p>
            <a:endParaRPr lang="en-US"/>
          </a:p>
          <a:p>
            <a:r>
              <a:rPr lang="en-US"/>
              <a:t>E-cigs produce an aerosol, commonly called vapor. The tobacco companies introduced the word vapor with e-cigarettes for two reasons, one because it sounds healthy, safe and less harmful, and two because it would not identify with smoking so these products would not fall under that same laws and regulations as traditional tobacco products.</a:t>
            </a:r>
          </a:p>
          <a:p>
            <a:endParaRPr lang="en-US"/>
          </a:p>
          <a:p>
            <a:r>
              <a:rPr lang="en-US"/>
              <a:t>Users inhale this aerosol from the device and then exhale it. The aerosol is NOT water vapor, instead it contains many chemicals as seen here on the slide. </a:t>
            </a:r>
          </a:p>
        </p:txBody>
      </p:sp>
      <p:sp>
        <p:nvSpPr>
          <p:cNvPr id="464" name="Google Shape;464;p26: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65" name="Google Shape;465;p26: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8386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6: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61" name="Google Shape;461;p26: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462" name="Google Shape;462;p26: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26:notes"/>
          <p:cNvSpPr txBox="1">
            <a:spLocks noGrp="1"/>
          </p:cNvSpPr>
          <p:nvPr>
            <p:ph type="body" idx="1"/>
          </p:nvPr>
        </p:nvSpPr>
        <p:spPr>
          <a:xfrm>
            <a:off x="1219200" y="2438400"/>
            <a:ext cx="7364627" cy="2311004"/>
          </a:xfrm>
          <a:prstGeom prst="rect">
            <a:avLst/>
          </a:prstGeom>
          <a:noFill/>
          <a:ln>
            <a:noFill/>
          </a:ln>
        </p:spPr>
        <p:txBody>
          <a:bodyPr spcFirstLastPara="1" wrap="square" lIns="91425" tIns="45700" rIns="91425" bIns="45700" anchor="t" anchorCtr="0">
            <a:noAutofit/>
          </a:bodyPr>
          <a:lstStyle/>
          <a:p>
            <a:r>
              <a:rPr lang="en-US">
                <a:hlinkClick r:id="rId3"/>
              </a:rPr>
              <a:t>Resources for Professionals About Vaping &amp; E-Cigarettes: A Toolkit for Working with Youth (hhs.gov)</a:t>
            </a:r>
            <a:endParaRPr lang="en-US"/>
          </a:p>
        </p:txBody>
      </p:sp>
      <p:sp>
        <p:nvSpPr>
          <p:cNvPr id="464" name="Google Shape;464;p26: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65" name="Google Shape;465;p26: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7486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14</a:t>
            </a:fld>
            <a:endParaRPr lang="en-US"/>
          </a:p>
        </p:txBody>
      </p:sp>
    </p:spTree>
    <p:extLst>
      <p:ext uri="{BB962C8B-B14F-4D97-AF65-F5344CB8AC3E}">
        <p14:creationId xmlns:p14="http://schemas.microsoft.com/office/powerpoint/2010/main" val="386084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33333"/>
                </a:solidFill>
                <a:effectLst/>
                <a:latin typeface="Source Sans Pro" panose="020B0503030403020204" pitchFamily="34" charset="0"/>
              </a:rPr>
              <a:t> </a:t>
            </a:r>
            <a:r>
              <a:rPr lang="en-US" b="1" i="0">
                <a:solidFill>
                  <a:srgbClr val="333333"/>
                </a:solidFill>
                <a:effectLst/>
                <a:latin typeface="Source Sans Pro" panose="020B0503030403020204" pitchFamily="34" charset="0"/>
              </a:rPr>
              <a:t>Halpern-</a:t>
            </a:r>
            <a:r>
              <a:rPr lang="en-US" b="1" i="0" err="1">
                <a:solidFill>
                  <a:srgbClr val="333333"/>
                </a:solidFill>
                <a:effectLst/>
                <a:latin typeface="Source Sans Pro" panose="020B0503030403020204" pitchFamily="34" charset="0"/>
              </a:rPr>
              <a:t>Felsher</a:t>
            </a:r>
            <a:r>
              <a:rPr lang="en-US" b="1" i="0">
                <a:solidFill>
                  <a:srgbClr val="333333"/>
                </a:solidFill>
                <a:effectLst/>
                <a:latin typeface="Source Sans Pro" panose="020B0503030403020204" pitchFamily="34" charset="0"/>
              </a:rPr>
              <a:t> REACH lab</a:t>
            </a:r>
            <a:r>
              <a:rPr lang="en-US" b="0" i="0">
                <a:solidFill>
                  <a:srgbClr val="333333"/>
                </a:solidFill>
                <a:effectLst/>
                <a:latin typeface="Source Sans Pro" panose="020B0503030403020204" pitchFamily="34" charset="0"/>
              </a:rPr>
              <a:t> (Bonnie)</a:t>
            </a:r>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15</a:t>
            </a:fld>
            <a:endParaRPr lang="en-US"/>
          </a:p>
        </p:txBody>
      </p:sp>
    </p:spTree>
    <p:extLst>
      <p:ext uri="{BB962C8B-B14F-4D97-AF65-F5344CB8AC3E}">
        <p14:creationId xmlns:p14="http://schemas.microsoft.com/office/powerpoint/2010/main" val="403697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85224-0219-B6B9-2D6A-E4C23E1FA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0A819-B28B-E145-F858-90D746243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9AFC7-DC36-711A-8615-7A316AB4F78D}"/>
              </a:ext>
            </a:extLst>
          </p:cNvPr>
          <p:cNvSpPr>
            <a:spLocks noGrp="1"/>
          </p:cNvSpPr>
          <p:nvPr>
            <p:ph type="body" idx="1"/>
          </p:nvPr>
        </p:nvSpPr>
        <p:spPr/>
        <p:txBody>
          <a:bodyPr/>
          <a:lstStyle/>
          <a:p>
            <a:r>
              <a:rPr lang="en-US">
                <a:solidFill>
                  <a:srgbClr val="333333"/>
                </a:solidFill>
                <a:latin typeface="Source Sans Pro"/>
                <a:ea typeface="Source Sans Pro"/>
              </a:rPr>
              <a:t>CDC Foundation PDF can be included in follow up</a:t>
            </a:r>
            <a:endParaRPr lang="en-US"/>
          </a:p>
        </p:txBody>
      </p:sp>
      <p:sp>
        <p:nvSpPr>
          <p:cNvPr id="4" name="Slide Number Placeholder 3">
            <a:extLst>
              <a:ext uri="{FF2B5EF4-FFF2-40B4-BE49-F238E27FC236}">
                <a16:creationId xmlns:a16="http://schemas.microsoft.com/office/drawing/2014/main" id="{C1C60554-33D0-A800-E21C-0707005BEADE}"/>
              </a:ext>
            </a:extLst>
          </p:cNvPr>
          <p:cNvSpPr>
            <a:spLocks noGrp="1"/>
          </p:cNvSpPr>
          <p:nvPr>
            <p:ph type="sldNum" sz="quarter" idx="5"/>
          </p:nvPr>
        </p:nvSpPr>
        <p:spPr/>
        <p:txBody>
          <a:bodyPr/>
          <a:lstStyle/>
          <a:p>
            <a:fld id="{1529BC17-DB64-49B2-96B4-77D266AC2A08}" type="slidenum">
              <a:rPr lang="en-US"/>
              <a:t>16</a:t>
            </a:fld>
            <a:endParaRPr lang="en-US"/>
          </a:p>
        </p:txBody>
      </p:sp>
    </p:spTree>
    <p:extLst>
      <p:ext uri="{BB962C8B-B14F-4D97-AF65-F5344CB8AC3E}">
        <p14:creationId xmlns:p14="http://schemas.microsoft.com/office/powerpoint/2010/main" val="946757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1: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4" name="Google Shape;394;p21: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395" name="Google Shape;395;p21: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1:notes"/>
          <p:cNvSpPr txBox="1">
            <a:spLocks noGrp="1"/>
          </p:cNvSpPr>
          <p:nvPr>
            <p:ph type="body" idx="1"/>
          </p:nvPr>
        </p:nvSpPr>
        <p:spPr>
          <a:xfrm>
            <a:off x="1219200" y="2438400"/>
            <a:ext cx="7405816" cy="2311004"/>
          </a:xfrm>
          <a:prstGeom prst="rect">
            <a:avLst/>
          </a:prstGeom>
          <a:noFill/>
          <a:ln>
            <a:noFill/>
          </a:ln>
        </p:spPr>
        <p:txBody>
          <a:bodyPr spcFirstLastPara="1" wrap="square" lIns="91425" tIns="45700" rIns="91425" bIns="45700" anchor="t" anchorCtr="0">
            <a:noAutofit/>
          </a:bodyPr>
          <a:lstStyle/>
          <a:p>
            <a:r>
              <a:rPr lang="en-US" b="1"/>
              <a:t>Find the resource here</a:t>
            </a:r>
            <a:r>
              <a:rPr lang="en-US"/>
              <a:t>: </a:t>
            </a:r>
            <a:r>
              <a:rPr lang="en-US">
                <a:hlinkClick r:id="rId3"/>
              </a:rPr>
              <a:t>Truth_Vaping Lingo Dictionary_082824.pdf (truthinitiative.org)</a:t>
            </a:r>
            <a:endParaRPr lang="en-US"/>
          </a:p>
          <a:p>
            <a:pPr>
              <a:buSzPts val="1400"/>
            </a:pPr>
            <a:endParaRPr lang="en-US">
              <a:cs typeface="Calibri"/>
            </a:endParaRPr>
          </a:p>
          <a:p>
            <a:pPr marL="0" lvl="0" indent="0" algn="l">
              <a:lnSpc>
                <a:spcPct val="100000"/>
              </a:lnSpc>
              <a:spcBef>
                <a:spcPts val="0"/>
              </a:spcBef>
              <a:spcAft>
                <a:spcPts val="0"/>
              </a:spcAft>
              <a:buSzPts val="1400"/>
              <a:buNone/>
            </a:pPr>
            <a:endParaRPr lang="en-US">
              <a:cs typeface="Calibri"/>
            </a:endParaRPr>
          </a:p>
        </p:txBody>
      </p:sp>
      <p:sp>
        <p:nvSpPr>
          <p:cNvPr id="397" name="Google Shape;397;p21: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8" name="Google Shape;398;p21: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8935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18</a:t>
            </a:fld>
            <a:endParaRPr lang="en-US"/>
          </a:p>
        </p:txBody>
      </p:sp>
    </p:spTree>
    <p:extLst>
      <p:ext uri="{BB962C8B-B14F-4D97-AF65-F5344CB8AC3E}">
        <p14:creationId xmlns:p14="http://schemas.microsoft.com/office/powerpoint/2010/main" val="1298390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da0d2e13e0_0_0:notes"/>
          <p:cNvSpPr txBox="1">
            <a:spLocks noGrp="1"/>
          </p:cNvSpPr>
          <p:nvPr>
            <p:ph type="hdr" idx="2"/>
          </p:nvPr>
        </p:nvSpPr>
        <p:spPr>
          <a:xfrm>
            <a:off x="0" y="0"/>
            <a:ext cx="5283300" cy="257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514" name="Google Shape;514;gda0d2e13e0_0_0:notes"/>
          <p:cNvSpPr txBox="1">
            <a:spLocks noGrp="1"/>
          </p:cNvSpPr>
          <p:nvPr>
            <p:ph type="dt" idx="10"/>
          </p:nvPr>
        </p:nvSpPr>
        <p:spPr>
          <a:xfrm>
            <a:off x="6906684" y="0"/>
            <a:ext cx="5283300" cy="2571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515" name="Google Shape;515;gda0d2e13e0_0_0: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gda0d2e13e0_0_0:notes"/>
          <p:cNvSpPr txBox="1">
            <a:spLocks noGrp="1"/>
          </p:cNvSpPr>
          <p:nvPr>
            <p:ph type="body" idx="1"/>
          </p:nvPr>
        </p:nvSpPr>
        <p:spPr>
          <a:xfrm>
            <a:off x="1219200" y="2438400"/>
            <a:ext cx="7422300" cy="2310900"/>
          </a:xfrm>
          <a:prstGeom prst="rect">
            <a:avLst/>
          </a:prstGeom>
          <a:noFill/>
          <a:ln>
            <a:noFill/>
          </a:ln>
        </p:spPr>
        <p:txBody>
          <a:bodyPr spcFirstLastPara="1" wrap="square" lIns="91425" tIns="45700" rIns="91425" bIns="45700" anchor="t" anchorCtr="0">
            <a:noAutofit/>
          </a:bodyPr>
          <a:lstStyle/>
          <a:p>
            <a:r>
              <a:rPr lang="en-US" b="1"/>
              <a:t>The five </a:t>
            </a:r>
            <a:r>
              <a:rPr lang="en-US" b="1" err="1"/>
              <a:t>larget</a:t>
            </a:r>
            <a:r>
              <a:rPr lang="en-US" b="1"/>
              <a:t> smokeless tobacco manufacturers spent $572.7 million on marketing in 2022</a:t>
            </a:r>
            <a:endParaRPr lang="en-US" b="1">
              <a:cs typeface="Calibri"/>
            </a:endParaRPr>
          </a:p>
          <a:p>
            <a:pPr marL="457200" indent="-330200">
              <a:lnSpc>
                <a:spcPct val="140014"/>
              </a:lnSpc>
              <a:buFont typeface="Libre Franklin,Sans-Serif"/>
              <a:buChar char="●"/>
            </a:pPr>
            <a:endParaRPr lang="en-US">
              <a:cs typeface="Calibri"/>
            </a:endParaRPr>
          </a:p>
          <a:p>
            <a:pPr>
              <a:buFont typeface="Arial"/>
              <a:buChar char="•"/>
            </a:pPr>
            <a:r>
              <a:rPr lang="en"/>
              <a:t>Nicotine pouches are oral tobacco products that dissolve nicotine salt-based powder in the mouth without requiring spitting.</a:t>
            </a:r>
          </a:p>
          <a:p>
            <a:pPr>
              <a:buFont typeface="Arial"/>
              <a:buChar char="•"/>
            </a:pPr>
            <a:endParaRPr lang="en-US"/>
          </a:p>
          <a:p>
            <a:pPr>
              <a:buFont typeface="Arial"/>
              <a:buChar char="•"/>
            </a:pPr>
            <a:r>
              <a:rPr lang="en" b="1" cap="all"/>
              <a:t>Why are nicotine pouches a concern?</a:t>
            </a:r>
            <a:endParaRPr lang="en-US">
              <a:cs typeface="Calibri" panose="020F0502020204030204"/>
            </a:endParaRPr>
          </a:p>
          <a:p>
            <a:pPr>
              <a:buFont typeface="Arial"/>
              <a:buChar char="•"/>
            </a:pPr>
            <a:r>
              <a:rPr lang="en"/>
              <a:t>Nicotine pouches come in many flavors and colorful packaging. Flavors are a primary reason youth start using tobacco products. Nicotine use at an early age increases the chances of lifetime </a:t>
            </a:r>
            <a:r>
              <a:rPr lang="en">
                <a:hlinkClick r:id="rId3"/>
              </a:rPr>
              <a:t>dependence</a:t>
            </a:r>
            <a:r>
              <a:rPr lang="en"/>
              <a:t>.</a:t>
            </a:r>
            <a:endParaRPr lang="en-US"/>
          </a:p>
          <a:p>
            <a:pPr>
              <a:buFont typeface="Arial"/>
              <a:buChar char="•"/>
            </a:pPr>
            <a:r>
              <a:rPr lang="en"/>
              <a:t>Nicotine pouches can contain up to 12mg of nicotine powder. That's more than double the amount than most vapes. Nicotine is highly addictive, can harm brain development and worsen symptoms of depression and anxiety.</a:t>
            </a:r>
            <a:endParaRPr lang="en-US"/>
          </a:p>
          <a:p>
            <a:pPr>
              <a:buFont typeface="Arial"/>
              <a:buChar char="•"/>
            </a:pPr>
            <a:r>
              <a:rPr lang="en"/>
              <a:t>Many products are marketed as “tobacco free” alternatives to smoking which may seem low-risk and safe, however these claims are not authorized by the U.S. Food &amp; Drug Administration (FDA). </a:t>
            </a:r>
            <a:endParaRPr lang="en-US"/>
          </a:p>
          <a:p>
            <a:pPr>
              <a:buFont typeface="Arial"/>
              <a:buChar char="•"/>
            </a:pPr>
            <a:endParaRPr lang="en" b="1" cap="all">
              <a:cs typeface="Calibri"/>
            </a:endParaRPr>
          </a:p>
          <a:p>
            <a:pPr algn="ctr">
              <a:buFont typeface="Arial"/>
              <a:buChar char="•"/>
            </a:pPr>
            <a:r>
              <a:rPr lang="en"/>
              <a:t>January 2024</a:t>
            </a:r>
            <a:endParaRPr lang="en-US"/>
          </a:p>
          <a:p>
            <a:pPr>
              <a:buFont typeface="Arial"/>
              <a:buChar char="•"/>
            </a:pPr>
            <a:r>
              <a:rPr lang="en"/>
              <a:t>Sources:</a:t>
            </a:r>
            <a:endParaRPr lang="en-US"/>
          </a:p>
          <a:p>
            <a:pPr>
              <a:buFont typeface="Arial"/>
              <a:buChar char="•"/>
            </a:pPr>
            <a:r>
              <a:rPr lang="en"/>
              <a:t>Truth Initiative</a:t>
            </a:r>
            <a:endParaRPr lang="en-US"/>
          </a:p>
          <a:p>
            <a:pPr>
              <a:buFont typeface="Arial"/>
              <a:buChar char="•"/>
            </a:pPr>
            <a:r>
              <a:rPr lang="en"/>
              <a:t>CDC</a:t>
            </a:r>
            <a:endParaRPr lang="en-US"/>
          </a:p>
          <a:p>
            <a:pPr algn="ctr">
              <a:buFont typeface="Arial"/>
              <a:buChar char="•"/>
            </a:pPr>
            <a:r>
              <a:rPr lang="en" b="1" cap="all"/>
              <a:t>Nicotine</a:t>
            </a:r>
            <a:endParaRPr lang="en-US"/>
          </a:p>
          <a:p>
            <a:pPr algn="ctr">
              <a:buFont typeface="Arial"/>
              <a:buChar char="•"/>
            </a:pPr>
            <a:r>
              <a:rPr lang="en" b="1" cap="all"/>
              <a:t>Pouches</a:t>
            </a:r>
            <a:endParaRPr lang="en-US"/>
          </a:p>
          <a:p>
            <a:pPr algn="ctr">
              <a:buFont typeface="Arial"/>
              <a:buChar char="•"/>
            </a:pPr>
            <a:r>
              <a:rPr lang="en"/>
              <a:t>CITRUS</a:t>
            </a:r>
            <a:endParaRPr lang="en-US"/>
          </a:p>
          <a:p>
            <a:pPr algn="ctr">
              <a:buFont typeface="Arial"/>
              <a:buChar char="•"/>
            </a:pPr>
            <a:r>
              <a:rPr lang="en"/>
              <a:t>6</a:t>
            </a:r>
            <a:endParaRPr lang="en-US"/>
          </a:p>
          <a:p>
            <a:pPr algn="ctr">
              <a:buFont typeface="Arial"/>
              <a:buChar char="•"/>
            </a:pPr>
            <a:r>
              <a:rPr lang="en"/>
              <a:t>MG</a:t>
            </a:r>
            <a:endParaRPr lang="en-US"/>
          </a:p>
          <a:p>
            <a:pPr algn="ctr">
              <a:buFont typeface="Arial"/>
              <a:buChar char="•"/>
            </a:pPr>
            <a:r>
              <a:rPr lang="en"/>
              <a:t>WARNING: This product contains nicotine. </a:t>
            </a:r>
            <a:endParaRPr lang="en-US"/>
          </a:p>
          <a:p>
            <a:pPr algn="ctr">
              <a:buFont typeface="Arial"/>
              <a:buChar char="•"/>
            </a:pPr>
            <a:r>
              <a:rPr lang="en"/>
              <a:t>Nicotine is an addictive chemical.</a:t>
            </a:r>
            <a:endParaRPr lang="en-US"/>
          </a:p>
          <a:p>
            <a:pPr>
              <a:buFont typeface="Arial"/>
              <a:buChar char="•"/>
            </a:pPr>
            <a:r>
              <a:rPr lang="en"/>
              <a:t>Hiccups</a:t>
            </a:r>
            <a:endParaRPr lang="en-US"/>
          </a:p>
          <a:p>
            <a:pPr>
              <a:buFont typeface="Arial"/>
              <a:buChar char="•"/>
            </a:pPr>
            <a:r>
              <a:rPr lang="en"/>
              <a:t>Nausea </a:t>
            </a:r>
            <a:endParaRPr lang="en-US"/>
          </a:p>
          <a:p>
            <a:pPr>
              <a:buFont typeface="Arial"/>
              <a:buChar char="•"/>
            </a:pPr>
            <a:r>
              <a:rPr lang="en"/>
              <a:t>Irritation of the gums </a:t>
            </a:r>
            <a:endParaRPr lang="en-US"/>
          </a:p>
          <a:p>
            <a:pPr>
              <a:buFont typeface="Arial"/>
              <a:buChar char="•"/>
            </a:pPr>
            <a:r>
              <a:rPr lang="en"/>
              <a:t>Sore mouth</a:t>
            </a:r>
            <a:endParaRPr lang="en-US"/>
          </a:p>
          <a:p>
            <a:pPr>
              <a:buFont typeface="Arial"/>
              <a:buChar char="•"/>
            </a:pPr>
            <a:r>
              <a:rPr lang="en"/>
              <a:t>Nicotine pouches are growing in popularity. Between 2019-2022, nicotine pouch sales increased by six-fold.</a:t>
            </a:r>
            <a:endParaRPr lang="en-US"/>
          </a:p>
          <a:p>
            <a:pPr>
              <a:buFont typeface="Arial"/>
              <a:buChar char="•"/>
            </a:pPr>
            <a:r>
              <a:rPr lang="en"/>
              <a:t>Increased irritability and mood swings</a:t>
            </a:r>
            <a:endParaRPr lang="en-US"/>
          </a:p>
          <a:p>
            <a:pPr>
              <a:buFont typeface="Arial"/>
              <a:buChar char="•"/>
            </a:pPr>
            <a:r>
              <a:rPr lang="en"/>
              <a:t>Nicotine addiction </a:t>
            </a:r>
            <a:endParaRPr lang="en-US"/>
          </a:p>
          <a:p>
            <a:pPr marL="457200" indent="-330200">
              <a:lnSpc>
                <a:spcPct val="140014"/>
              </a:lnSpc>
              <a:buFont typeface="Libre Franklin,Sans-Serif"/>
              <a:buChar char="●"/>
            </a:pPr>
            <a:endParaRPr lang="en-US">
              <a:cs typeface="Calibri"/>
            </a:endParaRPr>
          </a:p>
        </p:txBody>
      </p:sp>
      <p:sp>
        <p:nvSpPr>
          <p:cNvPr id="517" name="Google Shape;517;gda0d2e13e0_0_0:notes"/>
          <p:cNvSpPr txBox="1">
            <a:spLocks noGrp="1"/>
          </p:cNvSpPr>
          <p:nvPr>
            <p:ph type="ftr" idx="11"/>
          </p:nvPr>
        </p:nvSpPr>
        <p:spPr>
          <a:xfrm>
            <a:off x="0" y="4876800"/>
            <a:ext cx="5283300" cy="2559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518" name="Google Shape;518;gda0d2e13e0_0_0:notes"/>
          <p:cNvSpPr txBox="1">
            <a:spLocks noGrp="1"/>
          </p:cNvSpPr>
          <p:nvPr>
            <p:ph type="sldNum" idx="12"/>
          </p:nvPr>
        </p:nvSpPr>
        <p:spPr>
          <a:xfrm>
            <a:off x="6906684" y="4876800"/>
            <a:ext cx="5283300" cy="255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SOURCE</a:t>
            </a:r>
          </a:p>
          <a:p>
            <a:r>
              <a:rPr lang="en-US">
                <a:cs typeface="Calibri"/>
              </a:rPr>
              <a:t>U.S. Federal Trade Commission (FTC), Cigarette Report for 2020, October 2021; FTC, Smokeless Tobacco Report for 2020, October 2021; FTC, E-Cigarette Report for 2019-2020, August 2022. S</a:t>
            </a:r>
          </a:p>
          <a:p>
            <a:r>
              <a:rPr lang="en-US">
                <a:cs typeface="Calibri"/>
              </a:rPr>
              <a:t>tate total is a prorated estimate based on cigarette pack sales in the state. For tobacco marketing influence on youth, see HHS, Preventing Tobacco Use Among Youth and Young Adults: A Report of the Surgeon General, 2012; National Cancer Institute (NCI), The Role of the Media in Promoting and Reducing Tobacco Use, Smoking and Tobacco Control Monograph No. 19, 2008.</a:t>
            </a:r>
            <a:endParaRPr lang="en-US"/>
          </a:p>
        </p:txBody>
      </p:sp>
      <p:sp>
        <p:nvSpPr>
          <p:cNvPr id="4" name="Slide Number Placeholder 3"/>
          <p:cNvSpPr>
            <a:spLocks noGrp="1"/>
          </p:cNvSpPr>
          <p:nvPr>
            <p:ph type="sldNum" sz="quarter" idx="5"/>
          </p:nvPr>
        </p:nvSpPr>
        <p:spPr/>
        <p:txBody>
          <a:bodyPr/>
          <a:lstStyle/>
          <a:p>
            <a:fld id="{1529BC17-DB64-49B2-96B4-77D266AC2A08}" type="slidenum">
              <a:rPr lang="en-US"/>
              <a:t>20</a:t>
            </a:fld>
            <a:endParaRPr lang="en-US"/>
          </a:p>
        </p:txBody>
      </p:sp>
    </p:spTree>
    <p:extLst>
      <p:ext uri="{BB962C8B-B14F-4D97-AF65-F5344CB8AC3E}">
        <p14:creationId xmlns:p14="http://schemas.microsoft.com/office/powerpoint/2010/main" val="2317912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231" name="Google Shape;231;p11: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232" name="Google Shape;232;p11: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1:notes"/>
          <p:cNvSpPr txBox="1">
            <a:spLocks noGrp="1"/>
          </p:cNvSpPr>
          <p:nvPr>
            <p:ph type="body" idx="1"/>
          </p:nvPr>
        </p:nvSpPr>
        <p:spPr>
          <a:xfrm>
            <a:off x="1219200" y="2438400"/>
            <a:ext cx="7331676" cy="23110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Flavored tobacco products appeal to youth. And the tobacco companies design flavors with youth in mind. That's why the FDA made it illegal to sell flavored combustible cigarettes (with the exception of menthol) in 2009. But that action excluded other tobacco products such as cigars, chew, and other emerging products like e-cigs.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E-cigarettes contain pre filled pods or cartridges or e-juices that the user adds to the devices.  E-liquids consist of many additives including propylene glycol, heavy metals, the addictive drug nicotine, and other cancer causing chemicals.  When the e-juice is heated it creates a vapor that is made up of formaldehyde, acrolein, and glycerin and many other harmful chemicals.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other problem with flavors is that the actual flavors used are chemicals that you would typically ingest, similar to what they put in a Starbucks drink. The effects of inhaling these chemicals into your lungs are still unknown.  </a:t>
            </a:r>
            <a:endParaRPr/>
          </a:p>
        </p:txBody>
      </p:sp>
      <p:sp>
        <p:nvSpPr>
          <p:cNvPr id="234" name="Google Shape;234;p11: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235" name="Google Shape;235;p11: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4: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299" name="Google Shape;299;p14: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300" name="Google Shape;300;p14: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4:notes"/>
          <p:cNvSpPr txBox="1">
            <a:spLocks noGrp="1"/>
          </p:cNvSpPr>
          <p:nvPr>
            <p:ph type="body" idx="1"/>
          </p:nvPr>
        </p:nvSpPr>
        <p:spPr>
          <a:xfrm>
            <a:off x="1219200" y="2438400"/>
            <a:ext cx="7554097" cy="2311004"/>
          </a:xfrm>
          <a:prstGeom prst="rect">
            <a:avLst/>
          </a:prstGeom>
          <a:noFill/>
          <a:ln>
            <a:noFill/>
          </a:ln>
        </p:spPr>
        <p:txBody>
          <a:bodyPr spcFirstLastPara="1" wrap="square" lIns="91425" tIns="45700" rIns="91425" bIns="45700" anchor="t" anchorCtr="0">
            <a:noAutofit/>
          </a:bodyPr>
          <a:lstStyle/>
          <a:p>
            <a:pPr>
              <a:buSzPts val="1400"/>
            </a:pPr>
            <a:r>
              <a:rPr lang="en-US" b="1">
                <a:ea typeface="Calibri"/>
                <a:cs typeface="Calibri"/>
              </a:rPr>
              <a:t>Quick background on Tobacco &amp; Nicotine - </a:t>
            </a:r>
          </a:p>
          <a:p>
            <a:pPr>
              <a:buSzPts val="1400"/>
            </a:pPr>
            <a:endParaRPr lang="en-US" b="0" i="0">
              <a:solidFill>
                <a:srgbClr val="040C28"/>
              </a:solidFill>
              <a:effectLst/>
              <a:latin typeface="Google Sans"/>
            </a:endParaRPr>
          </a:p>
          <a:p>
            <a:pPr>
              <a:buSzPts val="1400"/>
            </a:pPr>
            <a:r>
              <a:rPr lang="en-US" b="1" i="0">
                <a:solidFill>
                  <a:srgbClr val="040C28"/>
                </a:solidFill>
                <a:effectLst/>
                <a:latin typeface="Google Sans"/>
              </a:rPr>
              <a:t>What is tobacco?</a:t>
            </a:r>
          </a:p>
          <a:p>
            <a:pPr>
              <a:buSzPts val="1400"/>
            </a:pPr>
            <a:r>
              <a:rPr lang="en-US" b="0" i="0">
                <a:solidFill>
                  <a:srgbClr val="040C28"/>
                </a:solidFill>
                <a:effectLst/>
                <a:latin typeface="Google Sans"/>
              </a:rPr>
              <a:t>A plant with leaves that have high levels of the addictive chemical nicotine</a:t>
            </a:r>
            <a:r>
              <a:rPr lang="en-US" b="0" i="0">
                <a:solidFill>
                  <a:srgbClr val="474747"/>
                </a:solidFill>
                <a:effectLst/>
                <a:latin typeface="Google Sans"/>
              </a:rPr>
              <a:t>. After harvesting, tobacco leaves are cured, aged, and processed in various ways. </a:t>
            </a:r>
          </a:p>
          <a:p>
            <a:pPr>
              <a:buSzPts val="1400"/>
            </a:pPr>
            <a:endParaRPr lang="en-US" b="0" i="0">
              <a:solidFill>
                <a:srgbClr val="474747"/>
              </a:solidFill>
              <a:effectLst/>
              <a:latin typeface="Google Sans"/>
              <a:ea typeface="Calibri"/>
              <a:cs typeface="Calibri"/>
            </a:endParaRPr>
          </a:p>
          <a:p>
            <a:pPr>
              <a:buSzPts val="1400"/>
            </a:pPr>
            <a:r>
              <a:rPr lang="en-US" b="0" i="0">
                <a:solidFill>
                  <a:srgbClr val="1F1F1F"/>
                </a:solidFill>
                <a:effectLst/>
                <a:latin typeface="Google Sans"/>
              </a:rPr>
              <a:t>Tobacco products encompass multiple varieties of products, including </a:t>
            </a:r>
            <a:r>
              <a:rPr lang="en-US" b="0" i="0">
                <a:solidFill>
                  <a:srgbClr val="040C28"/>
                </a:solidFill>
                <a:effectLst/>
                <a:latin typeface="Google Sans"/>
              </a:rPr>
              <a:t>cigarettes, cigarette tobacco, roll-your-own tobacco, smokeless tobacco, electronic cigarettes, cigars, hookahs, pipe tobacco, nicotine gels, and </a:t>
            </a:r>
            <a:r>
              <a:rPr lang="en-US" b="0" i="0" err="1">
                <a:solidFill>
                  <a:srgbClr val="040C28"/>
                </a:solidFill>
                <a:effectLst/>
                <a:latin typeface="Google Sans"/>
              </a:rPr>
              <a:t>dissolvables</a:t>
            </a:r>
            <a:r>
              <a:rPr lang="en-US" b="0" i="0">
                <a:solidFill>
                  <a:srgbClr val="1F1F1F"/>
                </a:solidFill>
                <a:effectLst/>
                <a:latin typeface="Google Sans"/>
              </a:rPr>
              <a:t>.</a:t>
            </a:r>
          </a:p>
          <a:p>
            <a:pPr>
              <a:buSzPts val="1400"/>
            </a:pPr>
            <a:endParaRPr lang="en-US" b="0" i="0">
              <a:solidFill>
                <a:srgbClr val="1F1F1F"/>
              </a:solidFill>
              <a:effectLst/>
              <a:latin typeface="Google Sans"/>
            </a:endParaRPr>
          </a:p>
          <a:p>
            <a:pPr algn="l"/>
            <a:r>
              <a:rPr lang="en-US" b="1" i="0">
                <a:solidFill>
                  <a:srgbClr val="001D35"/>
                </a:solidFill>
                <a:effectLst/>
                <a:latin typeface="Google Sans"/>
              </a:rPr>
              <a:t>Nicotine affects the brain in several ways, including:</a:t>
            </a:r>
          </a:p>
          <a:p>
            <a:pPr algn="l">
              <a:buFont typeface="Arial" panose="020B0604020202020204" pitchFamily="34" charset="0"/>
              <a:buChar char="•"/>
            </a:pPr>
            <a:r>
              <a:rPr lang="en-US" b="1" i="0">
                <a:solidFill>
                  <a:srgbClr val="001D35"/>
                </a:solidFill>
                <a:effectLst/>
                <a:latin typeface="Google Sans"/>
              </a:rPr>
              <a:t>Reward pathway</a:t>
            </a:r>
            <a:endParaRPr lang="en-US" b="0" i="0">
              <a:solidFill>
                <a:srgbClr val="001D35"/>
              </a:solidFill>
              <a:effectLst/>
              <a:latin typeface="Google Sans"/>
            </a:endParaRPr>
          </a:p>
          <a:p>
            <a:pPr algn="l" fontAlgn="ctr">
              <a:buFont typeface="Arial" panose="020B0604020202020204" pitchFamily="34" charset="0"/>
              <a:buChar char="•"/>
            </a:pPr>
            <a:r>
              <a:rPr lang="en-US" b="0" i="0">
                <a:solidFill>
                  <a:srgbClr val="001D35"/>
                </a:solidFill>
                <a:effectLst/>
                <a:latin typeface="Google Sans"/>
              </a:rPr>
              <a:t>Nicotine activates the brain's reward pathway, releasing dopamine, a chemical that produces feelings of pleasure and satisfaction. This can lead to addiction, as the body craves the dopamine release and people may lose control over their use. </a:t>
            </a:r>
          </a:p>
          <a:p>
            <a:pPr algn="l">
              <a:buFont typeface="Arial" panose="020B0604020202020204" pitchFamily="34" charset="0"/>
              <a:buChar char="•"/>
            </a:pPr>
            <a:r>
              <a:rPr lang="en-US" b="1" i="0">
                <a:solidFill>
                  <a:srgbClr val="001D35"/>
                </a:solidFill>
                <a:effectLst/>
                <a:latin typeface="Google Sans"/>
              </a:rPr>
              <a:t>Brain development</a:t>
            </a:r>
            <a:endParaRPr lang="en-US" b="0" i="0">
              <a:solidFill>
                <a:srgbClr val="001D35"/>
              </a:solidFill>
              <a:effectLst/>
              <a:latin typeface="Google Sans"/>
            </a:endParaRPr>
          </a:p>
          <a:p>
            <a:pPr algn="l" fontAlgn="ctr">
              <a:buFont typeface="Arial" panose="020B0604020202020204" pitchFamily="34" charset="0"/>
              <a:buChar char="•"/>
            </a:pPr>
            <a:r>
              <a:rPr lang="en-US" b="0" i="0">
                <a:solidFill>
                  <a:srgbClr val="001D35"/>
                </a:solidFill>
                <a:effectLst/>
                <a:latin typeface="Google Sans"/>
              </a:rPr>
              <a:t>Nicotine exposure during adolescence can cause long-term changes in brain development, which can impact learning, memory, attention, and behavior. </a:t>
            </a:r>
          </a:p>
          <a:p>
            <a:pPr algn="l">
              <a:buFont typeface="Arial" panose="020B0604020202020204" pitchFamily="34" charset="0"/>
              <a:buChar char="•"/>
            </a:pPr>
            <a:r>
              <a:rPr lang="en-US" b="1" i="0">
                <a:solidFill>
                  <a:srgbClr val="001D35"/>
                </a:solidFill>
                <a:effectLst/>
                <a:latin typeface="Google Sans"/>
              </a:rPr>
              <a:t>Cognitive control</a:t>
            </a:r>
            <a:endParaRPr lang="en-US" b="0" i="0">
              <a:solidFill>
                <a:srgbClr val="001D35"/>
              </a:solidFill>
              <a:effectLst/>
              <a:latin typeface="Google Sans"/>
            </a:endParaRPr>
          </a:p>
          <a:p>
            <a:pPr algn="l" fontAlgn="ctr">
              <a:buFont typeface="Arial" panose="020B0604020202020204" pitchFamily="34" charset="0"/>
              <a:buChar char="•"/>
            </a:pPr>
            <a:r>
              <a:rPr lang="en-US" b="0" i="0">
                <a:solidFill>
                  <a:srgbClr val="001D35"/>
                </a:solidFill>
                <a:effectLst/>
                <a:latin typeface="Google Sans"/>
              </a:rPr>
              <a:t>Nicotine affects the brain regions that control cognition, motivation, and impulses. </a:t>
            </a:r>
          </a:p>
          <a:p>
            <a:pPr algn="l"/>
            <a:r>
              <a:rPr lang="en-US" b="1" i="0">
                <a:solidFill>
                  <a:srgbClr val="001D35"/>
                </a:solidFill>
                <a:effectLst/>
                <a:latin typeface="Google Sans"/>
              </a:rPr>
              <a:t>Individual differences</a:t>
            </a:r>
            <a:endParaRPr lang="en-US" b="0" i="0">
              <a:solidFill>
                <a:srgbClr val="001D35"/>
              </a:solidFill>
              <a:effectLst/>
              <a:latin typeface="Google Sans"/>
            </a:endParaRPr>
          </a:p>
          <a:p>
            <a:pPr algn="l" fontAlgn="ctr"/>
            <a:r>
              <a:rPr lang="en-US" b="0" i="0">
                <a:solidFill>
                  <a:srgbClr val="001D35"/>
                </a:solidFill>
                <a:effectLst/>
                <a:latin typeface="Google Sans"/>
              </a:rPr>
              <a:t>The effects of nicotine on the brain vary from person to person. Some people have stronger responses to nicotine cues, making it harder to resist and more likely to relapse. </a:t>
            </a:r>
          </a:p>
          <a:p>
            <a:pPr algn="l"/>
            <a:r>
              <a:rPr lang="en-US" b="1" i="0">
                <a:solidFill>
                  <a:srgbClr val="001D35"/>
                </a:solidFill>
                <a:effectLst/>
                <a:latin typeface="Google Sans"/>
              </a:rPr>
              <a:t>Withdrawal</a:t>
            </a:r>
            <a:endParaRPr lang="en-US" b="0" i="0">
              <a:solidFill>
                <a:srgbClr val="001D35"/>
              </a:solidFill>
              <a:effectLst/>
              <a:latin typeface="Google Sans"/>
            </a:endParaRPr>
          </a:p>
          <a:p>
            <a:pPr algn="l"/>
            <a:r>
              <a:rPr lang="en-US" b="0" i="0">
                <a:solidFill>
                  <a:srgbClr val="001D35"/>
                </a:solidFill>
                <a:effectLst/>
                <a:latin typeface="Google Sans"/>
              </a:rPr>
              <a:t>When someone stops using nicotine, they may experience withdrawal symptoms like cravings, irritability, difficulty concentrating, and poor sleep. Nicotine can take three to four days to leave the body, and cravings can be especially strong during this time. </a:t>
            </a:r>
          </a:p>
          <a:p>
            <a:pPr>
              <a:buSzPts val="1400"/>
            </a:pPr>
            <a:endParaRPr lang="en-US" b="0" i="0">
              <a:solidFill>
                <a:srgbClr val="1F1F1F"/>
              </a:solidFill>
              <a:effectLst/>
              <a:latin typeface="Google Sans"/>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These risks include: addiction, mood disorders, and impulse control.  Nicotine also changes the way that the brain forms synapses which can harm the parts of the brain that control attention and learning.  Due to changes in the brain, quitting is harder for those who start at a young age.  So prevention is key!</a:t>
            </a:r>
            <a:endParaRPr/>
          </a:p>
          <a:p>
            <a:pPr marL="127000" lvl="1" indent="0">
              <a:lnSpc>
                <a:spcPct val="170000"/>
              </a:lnSpc>
              <a:buSzPts val="1400"/>
              <a:buFont typeface="Arial,Sans-Serif"/>
              <a:buNone/>
            </a:pPr>
            <a:endParaRPr lang="en-US" b="1">
              <a:cs typeface="Calibri"/>
            </a:endParaRPr>
          </a:p>
          <a:p>
            <a:pPr>
              <a:buSzPts val="1400"/>
            </a:pPr>
            <a:endParaRPr lang="en-US" u="sng">
              <a:cs typeface="Calibri"/>
            </a:endParaRPr>
          </a:p>
          <a:p>
            <a:pPr marL="266700" lvl="1" indent="-139700">
              <a:lnSpc>
                <a:spcPct val="170000"/>
              </a:lnSpc>
              <a:buSzPts val="1400"/>
              <a:buFont typeface="Arial,Sans-Serif"/>
              <a:buChar char="•"/>
            </a:pPr>
            <a:endParaRPr lang="en-US" b="1">
              <a:cs typeface="Calibri"/>
            </a:endParaRPr>
          </a:p>
        </p:txBody>
      </p:sp>
      <p:sp>
        <p:nvSpPr>
          <p:cNvPr id="302" name="Google Shape;302;p14: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03" name="Google Shape;303;p14: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OVERVIEW OF OUR IOWA HHS TPCP PROGRAMS</a:t>
            </a:r>
          </a:p>
        </p:txBody>
      </p:sp>
      <p:sp>
        <p:nvSpPr>
          <p:cNvPr id="4" name="Slide Number Placeholder 3"/>
          <p:cNvSpPr>
            <a:spLocks noGrp="1"/>
          </p:cNvSpPr>
          <p:nvPr>
            <p:ph type="sldNum" sz="quarter" idx="5"/>
          </p:nvPr>
        </p:nvSpPr>
        <p:spPr/>
        <p:txBody>
          <a:bodyPr/>
          <a:lstStyle/>
          <a:p>
            <a:fld id="{1529BC17-DB64-49B2-96B4-77D266AC2A08}" type="slidenum">
              <a:rPr lang="en-US"/>
              <a:t>22</a:t>
            </a:fld>
            <a:endParaRPr lang="en-US"/>
          </a:p>
        </p:txBody>
      </p:sp>
    </p:spTree>
    <p:extLst>
      <p:ext uri="{BB962C8B-B14F-4D97-AF65-F5344CB8AC3E}">
        <p14:creationId xmlns:p14="http://schemas.microsoft.com/office/powerpoint/2010/main" val="2170901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Centers for Disease Control and Prevention (CDC) is at the forefront of the nation’s efforts to reduce deaths and prevent chronic diseases that result from tobacco use. The agency and its partners promote tobacco control interventions, including actions to:</a:t>
            </a:r>
          </a:p>
          <a:p>
            <a:pPr marL="285750" indent="-285750">
              <a:buFont typeface="Arial"/>
              <a:buChar char="•"/>
            </a:pPr>
            <a:r>
              <a:rPr lang="en-US"/>
              <a:t>Prevent youth from starting to use tobacco.</a:t>
            </a:r>
          </a:p>
          <a:p>
            <a:pPr marL="285750" indent="-285750">
              <a:buFont typeface="Arial"/>
              <a:buChar char="•"/>
            </a:pPr>
            <a:r>
              <a:rPr lang="en-US"/>
              <a:t>Promote smoke-free environments.</a:t>
            </a:r>
          </a:p>
          <a:p>
            <a:pPr marL="285750" indent="-285750">
              <a:buFont typeface="Arial"/>
              <a:buChar char="•"/>
            </a:pPr>
            <a:r>
              <a:rPr lang="en-US"/>
              <a:t>Enhance programs to help tobacco users quit.</a:t>
            </a:r>
          </a:p>
          <a:p>
            <a:pPr marL="285750" indent="-285750">
              <a:buFont typeface="Arial"/>
              <a:buChar char="•"/>
            </a:pPr>
            <a:r>
              <a:rPr lang="en-US"/>
              <a:t>Support steps to eliminate tobacco-related health disparities in different population groups.</a:t>
            </a:r>
          </a:p>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23</a:t>
            </a:fld>
            <a:endParaRPr lang="en-US"/>
          </a:p>
        </p:txBody>
      </p:sp>
    </p:spTree>
    <p:extLst>
      <p:ext uri="{BB962C8B-B14F-4D97-AF65-F5344CB8AC3E}">
        <p14:creationId xmlns:p14="http://schemas.microsoft.com/office/powerpoint/2010/main" val="3723226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868F44AD-FE38-DDB0-0731-8AFA9C7F9A00}"/>
            </a:ext>
          </a:extLst>
        </p:cNvPr>
        <p:cNvGrpSpPr/>
        <p:nvPr/>
      </p:nvGrpSpPr>
      <p:grpSpPr>
        <a:xfrm>
          <a:off x="0" y="0"/>
          <a:ext cx="0" cy="0"/>
          <a:chOff x="0" y="0"/>
          <a:chExt cx="0" cy="0"/>
        </a:xfrm>
      </p:grpSpPr>
      <p:sp>
        <p:nvSpPr>
          <p:cNvPr id="166" name="Google Shape;166;p6:notes">
            <a:extLst>
              <a:ext uri="{FF2B5EF4-FFF2-40B4-BE49-F238E27FC236}">
                <a16:creationId xmlns:a16="http://schemas.microsoft.com/office/drawing/2014/main" id="{BC604C12-E8FF-C33C-E006-894FE6FB56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Quitline podcast resources</a:t>
            </a:r>
            <a:endParaRPr/>
          </a:p>
        </p:txBody>
      </p:sp>
      <p:sp>
        <p:nvSpPr>
          <p:cNvPr id="167" name="Google Shape;167;p6:notes">
            <a:extLst>
              <a:ext uri="{FF2B5EF4-FFF2-40B4-BE49-F238E27FC236}">
                <a16:creationId xmlns:a16="http://schemas.microsoft.com/office/drawing/2014/main" id="{12E96A99-0799-C404-1BF7-E891D4154C5D}"/>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0197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ea typeface="Calibri"/>
                <a:cs typeface="Calibri"/>
              </a:rPr>
              <a:t>Approved to show this video to highlight Ask Advise Connect</a:t>
            </a:r>
            <a:r>
              <a:rPr lang="en-US">
                <a:ea typeface="Calibri"/>
                <a:cs typeface="Calibri"/>
              </a:rPr>
              <a:t> - </a:t>
            </a:r>
            <a:r>
              <a:rPr lang="en-US">
                <a:hlinkClick r:id="rId3"/>
              </a:rPr>
              <a:t>Provider Video.mp4 (sharepoint.com)</a:t>
            </a:r>
            <a:endParaRPr lang="en-US">
              <a:ea typeface="Calibri"/>
              <a:cs typeface="Calibri"/>
            </a:endParaRPr>
          </a:p>
          <a:p>
            <a:endParaRPr lang="en-US">
              <a:ea typeface="Calibri"/>
              <a:cs typeface="Calibri"/>
            </a:endParaRPr>
          </a:p>
        </p:txBody>
      </p:sp>
      <p:sp>
        <p:nvSpPr>
          <p:cNvPr id="105" name="Google Shape;10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Technology enhancements to make the process easier for Iowans - </a:t>
            </a:r>
            <a:endParaRPr/>
          </a:p>
        </p:txBody>
      </p:sp>
      <p:sp>
        <p:nvSpPr>
          <p:cNvPr id="145" name="Google Shape;14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800" b="0" i="0" u="none" strike="noStrike" baseline="0">
                <a:solidFill>
                  <a:srgbClr val="000000"/>
                </a:solidFill>
                <a:latin typeface="Gill Sans MT" panose="020B0502020104020203" pitchFamily="34" charset="0"/>
              </a:rPr>
              <a:t>Upon completion of registration, the individual is enrolled in the Quitline Iowa text message program with automated text messages based on the type of tobacco they use and their readiness to quit. The messages will support participants throughout their quit journey and encourage them to engage in services offered by the Quitline Iowa. See examples below. </a:t>
            </a:r>
          </a:p>
          <a:p>
            <a:endParaRPr lang="en-US" sz="1800" b="0" i="0" u="none" strike="noStrike" baseline="0">
              <a:solidFill>
                <a:srgbClr val="000000"/>
              </a:solidFill>
              <a:latin typeface="Gill Sans MT" panose="020B0502020104020203" pitchFamily="34" charset="0"/>
            </a:endParaRPr>
          </a:p>
          <a:p>
            <a:r>
              <a:rPr lang="en-US" sz="1800" b="1" i="0" u="none" strike="noStrike" baseline="0">
                <a:solidFill>
                  <a:srgbClr val="A72740"/>
                </a:solidFill>
                <a:latin typeface="Gill Sans MT" panose="020B0502020104020203" pitchFamily="34" charset="0"/>
              </a:rPr>
              <a:t>Programs/Services for participants to choose from: </a:t>
            </a:r>
            <a:endParaRPr lang="en-US" sz="1800" b="0" i="0" u="none" strike="noStrike" baseline="0">
              <a:solidFill>
                <a:srgbClr val="A72740"/>
              </a:solidFill>
              <a:latin typeface="Gill Sans MT" panose="020B0502020104020203" pitchFamily="34" charset="0"/>
            </a:endParaRPr>
          </a:p>
          <a:p>
            <a:r>
              <a:rPr lang="en-US" sz="1800" b="0" i="0" u="none" strike="noStrike" baseline="0">
                <a:solidFill>
                  <a:srgbClr val="000000"/>
                </a:solidFill>
                <a:latin typeface="Gill Sans MT" panose="020B0502020104020203" pitchFamily="34" charset="0"/>
              </a:rPr>
              <a:t>• Enroll in the web only resources </a:t>
            </a:r>
          </a:p>
          <a:p>
            <a:r>
              <a:rPr lang="en-US" sz="1800" b="0" i="0" u="none" strike="noStrike" baseline="0">
                <a:solidFill>
                  <a:srgbClr val="000000"/>
                </a:solidFill>
                <a:latin typeface="Gill Sans MT" panose="020B0502020104020203" pitchFamily="34" charset="0"/>
              </a:rPr>
              <a:t>• Web and phone </a:t>
            </a:r>
          </a:p>
          <a:p>
            <a:r>
              <a:rPr lang="en-US" sz="1800" b="0" i="0" u="none" strike="noStrike" baseline="0">
                <a:solidFill>
                  <a:srgbClr val="000000"/>
                </a:solidFill>
                <a:latin typeface="Gill Sans MT" panose="020B0502020104020203" pitchFamily="34" charset="0"/>
              </a:rPr>
              <a:t>• Phone only </a:t>
            </a:r>
          </a:p>
          <a:p>
            <a:r>
              <a:rPr lang="en-US" sz="1800" b="0" i="0" u="none" strike="noStrike" baseline="0">
                <a:solidFill>
                  <a:srgbClr val="000000"/>
                </a:solidFill>
                <a:latin typeface="Gill Sans MT" panose="020B0502020104020203" pitchFamily="34" charset="0"/>
              </a:rPr>
              <a:t>• Utilize Nicotine Replacement Therapy (NRT) </a:t>
            </a:r>
          </a:p>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a:buSzPts val="1400"/>
            </a:pPr>
            <a:r>
              <a:rPr lang="en-US" b="1">
                <a:cs typeface="Calibri"/>
              </a:rPr>
              <a:t>New FY25 Quitline Iowa media campaign - </a:t>
            </a:r>
          </a:p>
        </p:txBody>
      </p:sp>
      <p:sp>
        <p:nvSpPr>
          <p:cNvPr id="111" name="Google Shape;111;p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Printed materials available for you and partners!</a:t>
            </a:r>
            <a:endParaRPr lang="en-US"/>
          </a:p>
          <a:p>
            <a:endParaRPr lang="en-US"/>
          </a:p>
        </p:txBody>
      </p:sp>
      <p:sp>
        <p:nvSpPr>
          <p:cNvPr id="212" name="Google Shape;21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hlinkClick r:id="rId3"/>
              </a:rPr>
              <a:t>New tab (quitlogixeducation.org)</a:t>
            </a:r>
            <a:endParaRPr lang="en-US"/>
          </a:p>
          <a:p>
            <a:endParaRPr lang="en-US"/>
          </a:p>
          <a:p>
            <a:r>
              <a:rPr lang="en-US">
                <a:cs typeface="Calibri"/>
              </a:rPr>
              <a:t>Quitlogixeducation.org/</a:t>
            </a:r>
            <a:r>
              <a:rPr lang="en-US" err="1">
                <a:cs typeface="Calibri"/>
              </a:rPr>
              <a:t>iowa</a:t>
            </a:r>
            <a:endParaRPr lang="en-US">
              <a:cs typeface="Calibri"/>
            </a:endParaRPr>
          </a:p>
          <a:p>
            <a:r>
              <a:rPr lang="en-US">
                <a:cs typeface="Calibri"/>
              </a:rPr>
              <a:t>CEU's available – providers, nurses, SWs, BH, etc.</a:t>
            </a:r>
          </a:p>
        </p:txBody>
      </p:sp>
      <p:sp>
        <p:nvSpPr>
          <p:cNvPr id="191" name="Google Shape;19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16 million people live with at least one disease caused by smoking, and 58 million nonsmoking Americans are exposed to secondhand smoke.</a:t>
            </a:r>
          </a:p>
          <a:p>
            <a:endParaRPr lang="en-US"/>
          </a:p>
          <a:p>
            <a:r>
              <a:rPr lang="en-US"/>
              <a:t>Cigarette smoking and secondhand smoke exposure cause more than 480,000 deaths each year in the United States. This is nearly one in five deaths</a:t>
            </a:r>
          </a:p>
          <a:p>
            <a:r>
              <a:rPr lang="en-US">
                <a:hlinkClick r:id="rId3"/>
              </a:rPr>
              <a:t>Cigarette Smoking | Smoking and Tobacco Use | CDC</a:t>
            </a:r>
          </a:p>
          <a:p>
            <a:endParaRPr lang="en-US">
              <a:cs typeface="Calibri"/>
            </a:endParaRPr>
          </a:p>
          <a:p>
            <a:r>
              <a:rPr lang="en-US" u="sng">
                <a:hlinkClick r:id="rId4"/>
              </a:rPr>
              <a:t>Secondhand smoke exposure</a:t>
            </a:r>
            <a:r>
              <a:rPr lang="en-US"/>
              <a:t> contributes to over 40,000 deaths among nonsmoking adults and 400 deaths in infants each year</a:t>
            </a:r>
            <a:endParaRPr lang="en-US">
              <a:cs typeface="Calibri"/>
            </a:endParaRPr>
          </a:p>
          <a:p>
            <a:pPr marL="171450" indent="-171450">
              <a:buFont typeface="Arial"/>
              <a:buChar char="•"/>
            </a:pPr>
            <a:r>
              <a:rPr lang="en-US"/>
              <a:t>In adults, secondhand smoke can cause coronary heart disease, stroke, and lung cancer.</a:t>
            </a:r>
            <a:r>
              <a:rPr lang="en-US" u="sng">
                <a:hlinkClick r:id="rId5"/>
              </a:rPr>
              <a:t>1</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3</a:t>
            </a:fld>
            <a:endParaRPr lang="en-US"/>
          </a:p>
        </p:txBody>
      </p:sp>
    </p:spTree>
    <p:extLst>
      <p:ext uri="{BB962C8B-B14F-4D97-AF65-F5344CB8AC3E}">
        <p14:creationId xmlns:p14="http://schemas.microsoft.com/office/powerpoint/2010/main" val="380066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Quitline podcast resources</a:t>
            </a:r>
            <a:endParaRPr/>
          </a:p>
        </p:txBody>
      </p:sp>
      <p:sp>
        <p:nvSpPr>
          <p:cNvPr id="167" name="Google Shape;1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025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Quitline podcast resources</a:t>
            </a:r>
            <a:endParaRPr/>
          </a:p>
        </p:txBody>
      </p:sp>
      <p:sp>
        <p:nvSpPr>
          <p:cNvPr id="167" name="Google Shape;1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025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cs typeface="Calibri"/>
              </a:rPr>
              <a:t>Mylifemyquit.com</a:t>
            </a:r>
          </a:p>
          <a:p>
            <a:endParaRPr lang="en-US">
              <a:cs typeface="Calibri"/>
            </a:endParaRPr>
          </a:p>
          <a:p>
            <a:r>
              <a:rPr lang="en-US">
                <a:cs typeface="Calibri"/>
              </a:rPr>
              <a:t>12-17 year olds can participate</a:t>
            </a:r>
          </a:p>
          <a:p>
            <a:endParaRPr lang="en-US">
              <a:cs typeface="Calibri"/>
            </a:endParaRPr>
          </a:p>
          <a:p>
            <a:r>
              <a:rPr lang="en-US">
                <a:cs typeface="Calibri"/>
              </a:rPr>
              <a:t>Certificate of completion for those completing the program</a:t>
            </a:r>
          </a:p>
        </p:txBody>
      </p:sp>
      <p:sp>
        <p:nvSpPr>
          <p:cNvPr id="223" name="Google Shape;22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68c3881a9d_0_35:notes"/>
          <p:cNvSpPr txBox="1">
            <a:spLocks noGrp="1"/>
          </p:cNvSpPr>
          <p:nvPr>
            <p:ph type="body" idx="1"/>
          </p:nvPr>
        </p:nvSpPr>
        <p:spPr>
          <a:xfrm>
            <a:off x="731838" y="4621213"/>
            <a:ext cx="5851500" cy="3779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Public Health Law Center - Alternative Measures - chrome-extension://efaidnbmnnnibpcajpcglclefindmkaj/https://www.publichealthlawcenter.org/sites/default/files/resources/Student-Commercial-Tobacco-Use-in-Schools-Alternative-Measures-2019.pdf</a:t>
            </a:r>
            <a:endParaRPr/>
          </a:p>
        </p:txBody>
      </p:sp>
      <p:sp>
        <p:nvSpPr>
          <p:cNvPr id="273" name="Google Shape;273;g268c3881a9d_0_3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r>
              <a:rPr lang="en-US">
                <a:hlinkClick r:id="rId3"/>
              </a:rPr>
              <a:t>Quitting Vaping is a Real No Brainer (youtube.com)</a:t>
            </a:r>
            <a:endParaRPr lang="en-US">
              <a:ea typeface="Calibri" panose="020F0502020204030204"/>
              <a:cs typeface="Calibri" panose="020F0502020204030204"/>
            </a:endParaRPr>
          </a:p>
          <a:p>
            <a:endParaRPr lang="en-US">
              <a:ea typeface="Calibri" panose="020F0502020204030204"/>
              <a:cs typeface="Calibri" panose="020F0502020204030204"/>
            </a:endParaRPr>
          </a:p>
          <a:p>
            <a:r>
              <a:rPr lang="en-US">
                <a:ea typeface="Calibri" panose="020F0502020204030204"/>
                <a:cs typeface="Calibri" panose="020F0502020204030204"/>
              </a:rPr>
              <a:t>FY24 campaign that we'll be re-launching FY25 – over 1 million views on YouTube!! </a:t>
            </a:r>
          </a:p>
          <a:p>
            <a:r>
              <a:rPr lang="en-US">
                <a:ea typeface="Calibri" panose="020F0502020204030204"/>
                <a:cs typeface="Calibri" panose="020F0502020204030204"/>
              </a:rPr>
              <a:t>Addresses vaping and the effects on anxiety and depression</a:t>
            </a:r>
          </a:p>
          <a:p>
            <a:endParaRPr lang="en-US">
              <a:ea typeface="Calibri" panose="020F0502020204030204"/>
              <a:cs typeface="Calibri" panose="020F0502020204030204"/>
            </a:endParaRPr>
          </a:p>
        </p:txBody>
      </p:sp>
      <p:sp>
        <p:nvSpPr>
          <p:cNvPr id="111" name="Google Shape;111;p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49779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698e2e6972_0_19:notes"/>
          <p:cNvSpPr txBox="1">
            <a:spLocks noGrp="1"/>
          </p:cNvSpPr>
          <p:nvPr>
            <p:ph type="body" idx="1"/>
          </p:nvPr>
        </p:nvSpPr>
        <p:spPr>
          <a:xfrm>
            <a:off x="731838" y="4621213"/>
            <a:ext cx="5851500" cy="3779700"/>
          </a:xfrm>
          <a:prstGeom prst="rect">
            <a:avLst/>
          </a:prstGeom>
          <a:noFill/>
          <a:ln>
            <a:noFill/>
          </a:ln>
        </p:spPr>
        <p:txBody>
          <a:bodyPr spcFirstLastPara="1" wrap="square" lIns="91425" tIns="45700" rIns="91425" bIns="45700" anchor="t" anchorCtr="0">
            <a:noAutofit/>
          </a:bodyPr>
          <a:lstStyle/>
          <a:p>
            <a:r>
              <a:rPr lang="en">
                <a:hlinkClick r:id="rId3"/>
              </a:rPr>
              <a:t>We Are ISTEP (youtube.com)</a:t>
            </a:r>
            <a:r>
              <a:rPr lang="en"/>
              <a:t> - use this one – Jill's fav!</a:t>
            </a:r>
            <a:endParaRPr lang="en-US"/>
          </a:p>
          <a:p>
            <a:r>
              <a:rPr lang="en">
                <a:hlinkClick r:id="rId4"/>
              </a:rPr>
              <a:t>What is ISTEP Final (youtube.com)</a:t>
            </a:r>
            <a:r>
              <a:rPr lang="en"/>
              <a:t> </a:t>
            </a:r>
            <a:endParaRPr lang="en">
              <a:ea typeface="Calibri"/>
              <a:cs typeface="Calibri"/>
            </a:endParaRPr>
          </a:p>
          <a:p>
            <a:endParaRPr lang="en">
              <a:ea typeface="Calibri"/>
              <a:cs typeface="Calibri"/>
            </a:endParaRPr>
          </a:p>
          <a:p>
            <a:r>
              <a:rPr lang="en"/>
              <a:t>Iowa Students for Tobacco Education and Prevention also known as ISTEP, is our youth program here at HHS. Completely led by students and supported by adults, ISTEP is a statewide movement made up of young people, in grades 7 through 12, who want to step up and take action against tobacco and nicotine, including vaping. </a:t>
            </a:r>
            <a:endParaRPr lang="en-US">
              <a:ea typeface="Calibri"/>
              <a:cs typeface="Calibri"/>
            </a:endParaRPr>
          </a:p>
          <a:p>
            <a:r>
              <a:rPr lang="en"/>
              <a:t> </a:t>
            </a:r>
            <a:endParaRPr lang="en">
              <a:ea typeface="Calibri"/>
              <a:cs typeface="Calibri"/>
            </a:endParaRPr>
          </a:p>
          <a:p>
            <a:r>
              <a:rPr lang="en"/>
              <a:t>However, ISTEP isn't only about ending tobacco use in Iowa; it's also a way for young people to find a group with a common passion; all while making friends, making a difference and developing important skills that they will use for a lifetime.</a:t>
            </a:r>
            <a:r>
              <a:rPr lang="en-US"/>
              <a:t> </a:t>
            </a:r>
            <a:r>
              <a:rPr lang="en"/>
              <a:t>ISTEP has many leadership opportunities for young people - at the local level through chapters, and the state level by joining the Executive Council.</a:t>
            </a:r>
            <a:r>
              <a:rPr lang="en-US"/>
              <a:t> </a:t>
            </a:r>
            <a:endParaRPr lang="en-US">
              <a:ea typeface="Calibri"/>
              <a:cs typeface="Calibri"/>
            </a:endParaRPr>
          </a:p>
          <a:p>
            <a:r>
              <a:rPr lang="en-US"/>
              <a:t> </a:t>
            </a:r>
            <a:endParaRPr lang="en-US">
              <a:ea typeface="Calibri"/>
              <a:cs typeface="Calibri"/>
            </a:endParaRPr>
          </a:p>
          <a:p>
            <a:r>
              <a:rPr lang="en-US"/>
              <a:t>The youth Council currently consists of 9 high schooler students across Iowa. In order to join, they go through an online application process, a virtual leadership training then have to be offered an invitation to serve on the Council. These young people are quite impressive! They even lead an entire event once a year called the ISTEP Summit! This happens in October each year at the state fairgrounds. </a:t>
            </a:r>
            <a:endParaRPr lang="en-US">
              <a:ea typeface="Calibri"/>
              <a:cs typeface="Calibri"/>
            </a:endParaRPr>
          </a:p>
          <a:p>
            <a:r>
              <a:rPr lang="en-US"/>
              <a:t> </a:t>
            </a:r>
            <a:endParaRPr lang="en-US">
              <a:ea typeface="Calibri"/>
              <a:cs typeface="Calibri"/>
            </a:endParaRPr>
          </a:p>
          <a:p>
            <a:r>
              <a:rPr lang="en-US"/>
              <a:t>Currently, ISTEP has 47 chapters registered on hhs.iowa.gov/</a:t>
            </a:r>
            <a:r>
              <a:rPr lang="en-US" err="1"/>
              <a:t>istep</a:t>
            </a:r>
            <a:r>
              <a:rPr lang="en-US"/>
              <a:t>; by the end of the school year, there should be approximately 80 chapters. If you want to follow along with our events, check ISTEP out on Facebook or Instagram - @IowaSTEP. </a:t>
            </a:r>
            <a:endParaRPr lang="en-US">
              <a:ea typeface="Calibri"/>
              <a:cs typeface="Calibri"/>
            </a:endParaRPr>
          </a:p>
          <a:p>
            <a:pPr marL="0" lvl="0" indent="0" algn="l">
              <a:lnSpc>
                <a:spcPct val="100000"/>
              </a:lnSpc>
              <a:spcBef>
                <a:spcPts val="0"/>
              </a:spcBef>
              <a:spcAft>
                <a:spcPts val="0"/>
              </a:spcAft>
              <a:buSzPts val="1400"/>
              <a:buNone/>
            </a:pPr>
            <a:endParaRPr>
              <a:ea typeface="Calibri"/>
              <a:cs typeface="Calibri"/>
            </a:endParaRPr>
          </a:p>
        </p:txBody>
      </p:sp>
      <p:sp>
        <p:nvSpPr>
          <p:cNvPr id="309" name="Google Shape;309;g2698e2e6972_0_19: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698e2e6972_0_19:notes"/>
          <p:cNvSpPr txBox="1">
            <a:spLocks noGrp="1"/>
          </p:cNvSpPr>
          <p:nvPr>
            <p:ph type="body" idx="1"/>
          </p:nvPr>
        </p:nvSpPr>
        <p:spPr>
          <a:xfrm>
            <a:off x="731838" y="4621213"/>
            <a:ext cx="5851500" cy="3779700"/>
          </a:xfrm>
          <a:prstGeom prst="rect">
            <a:avLst/>
          </a:prstGeom>
          <a:noFill/>
          <a:ln>
            <a:noFill/>
          </a:ln>
        </p:spPr>
        <p:txBody>
          <a:bodyPr spcFirstLastPara="1" wrap="square" lIns="91425" tIns="45700" rIns="91425" bIns="45700" anchor="t" anchorCtr="0">
            <a:noAutofit/>
          </a:bodyPr>
          <a:lstStyle/>
          <a:p>
            <a:r>
              <a:rPr lang="en"/>
              <a:t>ISTEP/MLMQ brochure – Vaping Vs. Reality </a:t>
            </a:r>
            <a:r>
              <a:rPr lang="en-US"/>
              <a:t> </a:t>
            </a:r>
            <a:endParaRPr lang="en-US">
              <a:ea typeface="Calibri"/>
              <a:cs typeface="Calibri"/>
            </a:endParaRPr>
          </a:p>
          <a:p>
            <a:r>
              <a:rPr lang="en-US"/>
              <a:t>Currently, ISTEP has 47 chapters registered on hhs.iowa.gov/</a:t>
            </a:r>
            <a:r>
              <a:rPr lang="en-US" err="1"/>
              <a:t>istep</a:t>
            </a:r>
            <a:r>
              <a:rPr lang="en-US"/>
              <a:t>; by the end of the school year, there should be approximately 80 chapters. If you want to follow along with our events, check ISTEP out on Facebook or Instagram - @IowaSTEP. </a:t>
            </a:r>
            <a:endParaRPr lang="en-US">
              <a:ea typeface="Calibri"/>
              <a:cs typeface="Calibri"/>
            </a:endParaRPr>
          </a:p>
          <a:p>
            <a:pPr>
              <a:buSzPts val="1400"/>
            </a:pPr>
            <a:r>
              <a:rPr lang="en-US">
                <a:ea typeface="Calibri"/>
                <a:cs typeface="Calibri"/>
              </a:rPr>
              <a:t>We had close to 350 youth at ISTEP Summit in mid-October!!! - Iowa State Fairgrounds - </a:t>
            </a:r>
            <a:endParaRPr>
              <a:ea typeface="Calibri"/>
              <a:cs typeface="Calibri"/>
            </a:endParaRPr>
          </a:p>
        </p:txBody>
      </p:sp>
      <p:sp>
        <p:nvSpPr>
          <p:cNvPr id="309" name="Google Shape;309;g2698e2e6972_0_19: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07723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Right now (November 1st)  I have 2,622 comprehensive policies and 3,220 total policies.</a:t>
            </a:r>
            <a:endParaRPr lang="en-US" b="1">
              <a:cs typeface="Calibri"/>
            </a:endParaRPr>
          </a:p>
          <a:p>
            <a:endParaRPr lang="en-US">
              <a:cs typeface="Calibri"/>
            </a:endParaRPr>
          </a:p>
          <a:p>
            <a:r>
              <a:rPr lang="en-US">
                <a:cs typeface="Calibri"/>
              </a:rPr>
              <a:t>Smokefreeair.iowa.gov</a:t>
            </a:r>
            <a:endParaRPr lang="en-US"/>
          </a:p>
        </p:txBody>
      </p:sp>
      <p:sp>
        <p:nvSpPr>
          <p:cNvPr id="4" name="Slide Number Placeholder 3"/>
          <p:cNvSpPr>
            <a:spLocks noGrp="1"/>
          </p:cNvSpPr>
          <p:nvPr>
            <p:ph type="sldNum" sz="quarter" idx="5"/>
          </p:nvPr>
        </p:nvSpPr>
        <p:spPr/>
        <p:txBody>
          <a:bodyPr/>
          <a:lstStyle/>
          <a:p>
            <a:fld id="{1529BC17-DB64-49B2-96B4-77D266AC2A08}" type="slidenum">
              <a:rPr lang="en-US"/>
              <a:t>44</a:t>
            </a:fld>
            <a:endParaRPr lang="en-US"/>
          </a:p>
        </p:txBody>
      </p:sp>
    </p:spTree>
    <p:extLst>
      <p:ext uri="{BB962C8B-B14F-4D97-AF65-F5344CB8AC3E}">
        <p14:creationId xmlns:p14="http://schemas.microsoft.com/office/powerpoint/2010/main" val="12624099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0: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93" name="Google Shape;493;p30: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494" name="Google Shape;494;p30: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30:notes"/>
          <p:cNvSpPr txBox="1">
            <a:spLocks noGrp="1"/>
          </p:cNvSpPr>
          <p:nvPr>
            <p:ph type="body" idx="1"/>
          </p:nvPr>
        </p:nvSpPr>
        <p:spPr>
          <a:xfrm>
            <a:off x="1219200" y="2438400"/>
            <a:ext cx="7422292" cy="23110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Currently Iowa has the SFAA which prohibits smoking in almost all public places and enclosed areas within places of employment, as well as some outdoor areas.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Iowa Smokefree Air Act does not apply to Electronic Smoking Devices.  The use of these products MAY be prohibited by a business or property owner only if they adopt such a policy.</a:t>
            </a:r>
            <a:endParaRPr/>
          </a:p>
        </p:txBody>
      </p:sp>
      <p:sp>
        <p:nvSpPr>
          <p:cNvPr id="496" name="Google Shape;496;p30: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97" name="Google Shape;497;p30: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Join the Smoke Free Homes program (featuring Iowa's State Fire Marshal) (youtube.com)</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529BC17-DB64-49B2-96B4-77D266AC2A08}" type="slidenum">
              <a:rPr lang="en-US"/>
              <a:t>48</a:t>
            </a:fld>
            <a:endParaRPr lang="en-US"/>
          </a:p>
        </p:txBody>
      </p:sp>
    </p:spTree>
    <p:extLst>
      <p:ext uri="{BB962C8B-B14F-4D97-AF65-F5344CB8AC3E}">
        <p14:creationId xmlns:p14="http://schemas.microsoft.com/office/powerpoint/2010/main" val="743537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Credit to BRFSS for data/stats</a:t>
            </a:r>
          </a:p>
          <a:p>
            <a:endParaRPr lang="en-US">
              <a:cs typeface="Calibri"/>
            </a:endParaRPr>
          </a:p>
          <a:p>
            <a:r>
              <a:rPr lang="en-US">
                <a:cs typeface="Calibri"/>
              </a:rPr>
              <a:t>Iowa Birth Cert. - pregnant women</a:t>
            </a:r>
          </a:p>
          <a:p>
            <a:endParaRPr lang="en-US">
              <a:cs typeface="Calibri"/>
            </a:endParaRPr>
          </a:p>
          <a:p>
            <a:r>
              <a:rPr lang="en-US"/>
              <a:t>in Iowa is 9vi.3%.</a:t>
            </a:r>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4</a:t>
            </a:fld>
            <a:endParaRPr lang="en-US"/>
          </a:p>
        </p:txBody>
      </p:sp>
    </p:spTree>
    <p:extLst>
      <p:ext uri="{BB962C8B-B14F-4D97-AF65-F5344CB8AC3E}">
        <p14:creationId xmlns:p14="http://schemas.microsoft.com/office/powerpoint/2010/main" val="23160036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15B8F-5BC7-89E6-1CC1-D6C930376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38D1D-32BB-11DB-B1E5-2C768DD51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0DBC5-07EC-A61D-60BF-4019E1BA00A8}"/>
              </a:ext>
            </a:extLst>
          </p:cNvPr>
          <p:cNvSpPr>
            <a:spLocks noGrp="1"/>
          </p:cNvSpPr>
          <p:nvPr>
            <p:ph type="body" idx="1"/>
          </p:nvPr>
        </p:nvSpPr>
        <p:spPr/>
        <p:txBody>
          <a:bodyPr/>
          <a:lstStyle/>
          <a:p>
            <a:r>
              <a:rPr lang="en-US">
                <a:hlinkClick r:id="rId3"/>
              </a:rPr>
              <a:t>Join the Smoke Free Homes program (featuring Iowa's State Fire Marshal) (youtube.com)</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1218C2CF-73A4-2D19-E6BB-0732E7CA7836}"/>
              </a:ext>
            </a:extLst>
          </p:cNvPr>
          <p:cNvSpPr>
            <a:spLocks noGrp="1"/>
          </p:cNvSpPr>
          <p:nvPr>
            <p:ph type="sldNum" sz="quarter" idx="5"/>
          </p:nvPr>
        </p:nvSpPr>
        <p:spPr/>
        <p:txBody>
          <a:bodyPr/>
          <a:lstStyle/>
          <a:p>
            <a:fld id="{1529BC17-DB64-49B2-96B4-77D266AC2A08}" type="slidenum">
              <a:rPr lang="en-US"/>
              <a:t>49</a:t>
            </a:fld>
            <a:endParaRPr lang="en-US"/>
          </a:p>
        </p:txBody>
      </p:sp>
    </p:spTree>
    <p:extLst>
      <p:ext uri="{BB962C8B-B14F-4D97-AF65-F5344CB8AC3E}">
        <p14:creationId xmlns:p14="http://schemas.microsoft.com/office/powerpoint/2010/main" val="2553438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001D35"/>
                </a:solidFill>
                <a:effectLst/>
                <a:latin typeface="Google Sans"/>
              </a:rPr>
              <a:t>Nicotine can have many negative health effects, including:</a:t>
            </a:r>
          </a:p>
          <a:p>
            <a:pPr algn="l" fontAlgn="ctr">
              <a:buFont typeface="Arial" panose="020B0604020202020204" pitchFamily="34" charset="0"/>
              <a:buChar char="•"/>
            </a:pPr>
            <a:r>
              <a:rPr lang="en-US" b="1" i="0">
                <a:solidFill>
                  <a:srgbClr val="001D35"/>
                </a:solidFill>
                <a:effectLst/>
                <a:latin typeface="Google Sans"/>
              </a:rPr>
              <a:t>Cardiovascular issues</a:t>
            </a:r>
            <a:r>
              <a:rPr lang="en-US" b="0" i="0">
                <a:solidFill>
                  <a:srgbClr val="001D35"/>
                </a:solidFill>
                <a:effectLst/>
                <a:latin typeface="Google Sans"/>
              </a:rPr>
              <a:t>: Nicotine can increase your heart rate and blood pressure, and narrow your arteries. This can lead to hardened arteries and an increased risk of heart attack. </a:t>
            </a:r>
          </a:p>
          <a:p>
            <a:pPr algn="l" fontAlgn="ctr">
              <a:buFont typeface="Arial" panose="020B0604020202020204" pitchFamily="34" charset="0"/>
              <a:buChar char="•"/>
            </a:pPr>
            <a:r>
              <a:rPr lang="en-US" b="1" i="0">
                <a:solidFill>
                  <a:srgbClr val="001D35"/>
                </a:solidFill>
                <a:effectLst/>
                <a:latin typeface="Google Sans"/>
              </a:rPr>
              <a:t>Mental health</a:t>
            </a:r>
            <a:r>
              <a:rPr lang="en-US" b="0" i="0">
                <a:solidFill>
                  <a:srgbClr val="001D35"/>
                </a:solidFill>
                <a:effectLst/>
                <a:latin typeface="Google Sans"/>
              </a:rPr>
              <a:t>: Nicotine dependence can worsen anxiety and depression, and lead to poor mental health. </a:t>
            </a:r>
          </a:p>
          <a:p>
            <a:pPr algn="l" fontAlgn="ctr">
              <a:buFont typeface="Arial" panose="020B0604020202020204" pitchFamily="34" charset="0"/>
              <a:buChar char="•"/>
            </a:pPr>
            <a:r>
              <a:rPr lang="en-US" b="1" i="0">
                <a:solidFill>
                  <a:srgbClr val="001D35"/>
                </a:solidFill>
                <a:effectLst/>
                <a:latin typeface="Google Sans"/>
              </a:rPr>
              <a:t>Lung damage</a:t>
            </a:r>
            <a:r>
              <a:rPr lang="en-US" b="0" i="0">
                <a:solidFill>
                  <a:srgbClr val="001D35"/>
                </a:solidFill>
                <a:effectLst/>
                <a:latin typeface="Google Sans"/>
              </a:rPr>
              <a:t>: Nicotine can cause respiratory problems and permanent lung damage. </a:t>
            </a:r>
          </a:p>
          <a:p>
            <a:pPr algn="l" fontAlgn="ctr">
              <a:buFont typeface="Arial" panose="020B0604020202020204" pitchFamily="34" charset="0"/>
              <a:buChar char="•"/>
            </a:pPr>
            <a:r>
              <a:rPr lang="en-US" b="1" i="0">
                <a:solidFill>
                  <a:srgbClr val="001D35"/>
                </a:solidFill>
                <a:effectLst/>
                <a:latin typeface="Google Sans"/>
              </a:rPr>
              <a:t>Oral health</a:t>
            </a:r>
            <a:r>
              <a:rPr lang="en-US" b="0" i="0">
                <a:solidFill>
                  <a:srgbClr val="001D35"/>
                </a:solidFill>
                <a:effectLst/>
                <a:latin typeface="Google Sans"/>
              </a:rPr>
              <a:t>: Nicotine can cause canker sores and increase your risk of oral cancers. </a:t>
            </a:r>
          </a:p>
          <a:p>
            <a:pPr algn="l" fontAlgn="ctr">
              <a:buFont typeface="Arial" panose="020B0604020202020204" pitchFamily="34" charset="0"/>
              <a:buChar char="•"/>
            </a:pPr>
            <a:r>
              <a:rPr lang="en-US" b="1" i="0">
                <a:solidFill>
                  <a:srgbClr val="001D35"/>
                </a:solidFill>
                <a:effectLst/>
                <a:latin typeface="Google Sans"/>
              </a:rPr>
              <a:t>Addiction</a:t>
            </a:r>
            <a:r>
              <a:rPr lang="en-US" b="0" i="0">
                <a:solidFill>
                  <a:srgbClr val="001D35"/>
                </a:solidFill>
                <a:effectLst/>
                <a:latin typeface="Google Sans"/>
              </a:rPr>
              <a:t>: Nicotine is highly addictive and can cause withdrawal symptoms if you stop using it. </a:t>
            </a:r>
          </a:p>
          <a:p>
            <a:pPr algn="l" fontAlgn="ctr">
              <a:buFont typeface="Arial" panose="020B0604020202020204" pitchFamily="34" charset="0"/>
              <a:buChar char="•"/>
            </a:pPr>
            <a:r>
              <a:rPr lang="en-US" b="1" i="0">
                <a:solidFill>
                  <a:srgbClr val="001D35"/>
                </a:solidFill>
                <a:effectLst/>
                <a:latin typeface="Google Sans"/>
              </a:rPr>
              <a:t>Other health issues</a:t>
            </a:r>
            <a:r>
              <a:rPr lang="en-US" b="0" i="0">
                <a:solidFill>
                  <a:srgbClr val="001D35"/>
                </a:solidFill>
                <a:effectLst/>
                <a:latin typeface="Google Sans"/>
              </a:rPr>
              <a:t>: Nicotine can also contribute to delayed wound healing, reproductive disturbances, peptic ulcer disease, and esophageal reflux. </a:t>
            </a:r>
          </a:p>
          <a:p>
            <a:pPr algn="l"/>
            <a:r>
              <a:rPr lang="en-US" b="0" i="0">
                <a:solidFill>
                  <a:srgbClr val="001D35"/>
                </a:solidFill>
                <a:effectLst/>
                <a:latin typeface="Google Sans"/>
              </a:rPr>
              <a:t>Nicotine is the primary agent in cigarettes and e-cigarettes. Vaping can also cause other health issues, such as nausea, vomiting, burns, and injury.</a:t>
            </a:r>
          </a:p>
          <a:p>
            <a:endParaRPr lang="en-US" b="1">
              <a:cs typeface="Calibri"/>
            </a:endParaRPr>
          </a:p>
          <a:p>
            <a:r>
              <a:rPr lang="en-US" b="1">
                <a:cs typeface="Calibri"/>
              </a:rPr>
              <a:t>Health effect examples from smoking, secondhand/thirdhand smoke with Adults &amp; Children - </a:t>
            </a:r>
          </a:p>
          <a:p>
            <a:pPr marL="285750" indent="-285750">
              <a:buFont typeface="Arial"/>
              <a:buChar char="•"/>
            </a:pPr>
            <a:r>
              <a:rPr lang="en-US" u="sng">
                <a:hlinkClick r:id="rId3"/>
              </a:rPr>
              <a:t>Cancer</a:t>
            </a:r>
            <a:endParaRPr lang="en-US"/>
          </a:p>
          <a:p>
            <a:pPr marL="285750" indent="-285750">
              <a:buFont typeface="Arial"/>
              <a:buChar char="•"/>
            </a:pPr>
            <a:r>
              <a:rPr lang="en-US" u="sng">
                <a:hlinkClick r:id="rId4"/>
              </a:rPr>
              <a:t>Heart disease</a:t>
            </a:r>
            <a:r>
              <a:rPr lang="en-US"/>
              <a:t> and stroke</a:t>
            </a:r>
            <a:endParaRPr lang="en-US">
              <a:cs typeface="Calibri"/>
            </a:endParaRPr>
          </a:p>
          <a:p>
            <a:pPr marL="285750" indent="-285750">
              <a:buFont typeface="Arial"/>
              <a:buChar char="•"/>
            </a:pPr>
            <a:r>
              <a:rPr lang="en-US"/>
              <a:t>Lung diseases such as c</a:t>
            </a:r>
            <a:r>
              <a:rPr lang="en-US" u="sng">
                <a:hlinkClick r:id="rId5"/>
              </a:rPr>
              <a:t>hronic obstructive pulmonary disease (COPD)</a:t>
            </a:r>
            <a:endParaRPr lang="en-US"/>
          </a:p>
          <a:p>
            <a:pPr marL="285750" indent="-285750">
              <a:buFont typeface="Arial"/>
              <a:buChar char="•"/>
            </a:pPr>
            <a:r>
              <a:rPr lang="en-US"/>
              <a:t>Type 2 Diabetes</a:t>
            </a:r>
            <a:endParaRPr lang="en-US">
              <a:cs typeface="Calibri"/>
            </a:endParaRPr>
          </a:p>
          <a:p>
            <a:pPr marL="285750" indent="-285750">
              <a:buFont typeface="Arial"/>
              <a:buChar char="•"/>
            </a:pPr>
            <a:r>
              <a:rPr lang="en-US"/>
              <a:t>Harmful </a:t>
            </a:r>
            <a:r>
              <a:rPr lang="en-US" u="sng">
                <a:hlinkClick r:id="rId6"/>
              </a:rPr>
              <a:t>reproductive health</a:t>
            </a:r>
            <a:r>
              <a:rPr lang="en-US"/>
              <a:t> effects</a:t>
            </a:r>
            <a:endParaRPr lang="en-US">
              <a:cs typeface="Calibri"/>
            </a:endParaRPr>
          </a:p>
          <a:p>
            <a:pPr marL="285750" indent="-285750">
              <a:buFont typeface="Arial"/>
              <a:buChar char="•"/>
            </a:pPr>
            <a:r>
              <a:rPr lang="en-US"/>
              <a:t>Other diseases, including certain eye diseases and problems of the immune system, including rheumatoid arthritis.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5</a:t>
            </a:fld>
            <a:endParaRPr lang="en-US"/>
          </a:p>
        </p:txBody>
      </p:sp>
    </p:spTree>
    <p:extLst>
      <p:ext uri="{BB962C8B-B14F-4D97-AF65-F5344CB8AC3E}">
        <p14:creationId xmlns:p14="http://schemas.microsoft.com/office/powerpoint/2010/main" val="2308901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Thirdhand smoke resource center</a:t>
            </a:r>
          </a:p>
        </p:txBody>
      </p:sp>
      <p:sp>
        <p:nvSpPr>
          <p:cNvPr id="4" name="Slide Number Placeholder 3"/>
          <p:cNvSpPr>
            <a:spLocks noGrp="1"/>
          </p:cNvSpPr>
          <p:nvPr>
            <p:ph type="sldNum" sz="quarter" idx="5"/>
          </p:nvPr>
        </p:nvSpPr>
        <p:spPr/>
        <p:txBody>
          <a:bodyPr/>
          <a:lstStyle/>
          <a:p>
            <a:fld id="{1529BC17-DB64-49B2-96B4-77D266AC2A08}" type="slidenum">
              <a:rPr lang="en-US"/>
              <a:t>7</a:t>
            </a:fld>
            <a:endParaRPr lang="en-US"/>
          </a:p>
        </p:txBody>
      </p:sp>
    </p:spTree>
    <p:extLst>
      <p:ext uri="{BB962C8B-B14F-4D97-AF65-F5344CB8AC3E}">
        <p14:creationId xmlns:p14="http://schemas.microsoft.com/office/powerpoint/2010/main" val="1703924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Health effect examples from smoking, secondhand/thirdhand smoke with Adults &amp; Children -</a:t>
            </a:r>
            <a:endParaRPr lang="en-US"/>
          </a:p>
          <a:p>
            <a:pPr marL="285750" indent="-285750">
              <a:buFont typeface="Arial"/>
              <a:buChar char="•"/>
            </a:pPr>
            <a:r>
              <a:rPr lang="en-US" u="sng">
                <a:hlinkClick r:id="rId3"/>
              </a:rPr>
              <a:t>Cancer</a:t>
            </a:r>
            <a:endParaRPr lang="en-US"/>
          </a:p>
          <a:p>
            <a:pPr marL="285750" indent="-285750">
              <a:buFont typeface="Arial"/>
              <a:buChar char="•"/>
            </a:pPr>
            <a:r>
              <a:rPr lang="en-US" u="sng">
                <a:hlinkClick r:id="rId4"/>
              </a:rPr>
              <a:t>Heart disease</a:t>
            </a:r>
            <a:r>
              <a:rPr lang="en-US"/>
              <a:t> and stroke</a:t>
            </a:r>
            <a:endParaRPr lang="en-US">
              <a:cs typeface="Calibri"/>
            </a:endParaRPr>
          </a:p>
          <a:p>
            <a:pPr marL="285750" indent="-285750">
              <a:buFont typeface="Arial"/>
              <a:buChar char="•"/>
            </a:pPr>
            <a:r>
              <a:rPr lang="en-US"/>
              <a:t>Lung diseases such as c</a:t>
            </a:r>
            <a:r>
              <a:rPr lang="en-US" u="sng">
                <a:hlinkClick r:id="rId5"/>
              </a:rPr>
              <a:t>hronic obstructive pulmonary disease (COPD)</a:t>
            </a:r>
            <a:endParaRPr lang="en-US"/>
          </a:p>
          <a:p>
            <a:pPr marL="285750" indent="-285750">
              <a:buFont typeface="Arial"/>
              <a:buChar char="•"/>
            </a:pPr>
            <a:r>
              <a:rPr lang="en-US"/>
              <a:t>Type 2 Diabetes</a:t>
            </a:r>
            <a:endParaRPr lang="en-US">
              <a:cs typeface="Calibri"/>
            </a:endParaRPr>
          </a:p>
          <a:p>
            <a:pPr marL="285750" indent="-285750">
              <a:buFont typeface="Arial"/>
              <a:buChar char="•"/>
            </a:pPr>
            <a:r>
              <a:rPr lang="en-US"/>
              <a:t>Harmful </a:t>
            </a:r>
            <a:r>
              <a:rPr lang="en-US" u="sng">
                <a:hlinkClick r:id="rId6"/>
              </a:rPr>
              <a:t>reproductive health</a:t>
            </a:r>
            <a:r>
              <a:rPr lang="en-US"/>
              <a:t> effects</a:t>
            </a:r>
            <a:endParaRPr lang="en-US">
              <a:cs typeface="Calibri"/>
            </a:endParaRPr>
          </a:p>
          <a:p>
            <a:pPr marL="285750" indent="-285750">
              <a:buFont typeface="Arial"/>
              <a:buChar char="•"/>
            </a:pPr>
            <a:r>
              <a:rPr lang="en-US"/>
              <a:t>Other diseases, including certain eye diseases and problems of the immune system, including rheumatoid arthritis.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529BC17-DB64-49B2-96B4-77D266AC2A08}" type="slidenum">
              <a:rPr lang="en-US"/>
              <a:t>8</a:t>
            </a:fld>
            <a:endParaRPr lang="en-US"/>
          </a:p>
        </p:txBody>
      </p:sp>
    </p:spTree>
    <p:extLst>
      <p:ext uri="{BB962C8B-B14F-4D97-AF65-F5344CB8AC3E}">
        <p14:creationId xmlns:p14="http://schemas.microsoft.com/office/powerpoint/2010/main" val="3138785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8: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1" name="Google Shape;351;p18: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352" name="Google Shape;352;p18: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8:notes"/>
          <p:cNvSpPr txBox="1">
            <a:spLocks noGrp="1"/>
          </p:cNvSpPr>
          <p:nvPr>
            <p:ph type="body" idx="1"/>
          </p:nvPr>
        </p:nvSpPr>
        <p:spPr>
          <a:xfrm>
            <a:off x="1219200" y="2438400"/>
            <a:ext cx="7175157" cy="23110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So what is vaping?</a:t>
            </a:r>
            <a:r>
              <a:rPr lang="en-US"/>
              <a:t> Vaping is the act of inhaling and exhaling the aerosol that is produced by an e-cigarette or other battery powered device.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What is an e-cigarette?</a:t>
            </a:r>
            <a:r>
              <a:rPr lang="en-US"/>
              <a:t>  They are battery-powered vaporizers that simulate the act and sensation of smoking combustible cigarettes.  But does not burn tobacco.</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E-cigarettes are also known as e-cigs, vape pens, e-hookahs, e-pipes, tanks, mods, vapes, electronic nicotine delivery systems, or ENDS, and more.  Some people refer to the brand names, like JUUL.</a:t>
            </a:r>
          </a:p>
          <a:p>
            <a:pPr marL="0" lvl="0" indent="0" algn="l" rtl="0">
              <a:lnSpc>
                <a:spcPct val="100000"/>
              </a:lnSpc>
              <a:spcBef>
                <a:spcPts val="0"/>
              </a:spcBef>
              <a:spcAft>
                <a:spcPts val="0"/>
              </a:spcAft>
              <a:buSzPts val="1400"/>
              <a:buNone/>
            </a:pPr>
            <a:endParaRPr lang="en-US" b="1">
              <a:cs typeface="Calibri" panose="020F0502020204030204"/>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a:t>When you use e-cigarettes, nicotine is quickly absorbed into the body and goes directly to the brain. According to the Surgeon General, youth are more at risk for developing long-term effects to the brain from using nicotine because the brain isn't fully developed until age 25.  </a:t>
            </a:r>
          </a:p>
          <a:p>
            <a:pPr>
              <a:buSzPts val="1400"/>
            </a:pPr>
            <a:endParaRPr lang="en-US">
              <a:cs typeface="Calibri" panose="020F0502020204030204"/>
            </a:endParaRPr>
          </a:p>
          <a:p>
            <a:pPr>
              <a:buFont typeface="Arial"/>
              <a:buChar char="•"/>
            </a:pPr>
            <a:r>
              <a:rPr lang="en-US"/>
              <a:t>Users then inhale this aerosol into their lungs, and bystanders may inadvertently breathe it in when the user exhales into the surrounding air. It's worth noting that e-cigarettes can also serve as a means to deliver substances like marijuana and other drugs. </a:t>
            </a:r>
          </a:p>
          <a:p>
            <a:pPr>
              <a:buFont typeface="Arial"/>
              <a:buChar char="•"/>
            </a:pPr>
            <a:endParaRPr lang="en-US"/>
          </a:p>
          <a:p>
            <a:pPr algn="l">
              <a:buFont typeface="Arial" panose="020B0604020202020204" pitchFamily="34" charset="0"/>
              <a:buChar char="•"/>
            </a:pPr>
            <a:r>
              <a:rPr lang="en-US" b="1" i="0">
                <a:solidFill>
                  <a:srgbClr val="001D35"/>
                </a:solidFill>
                <a:effectLst/>
                <a:latin typeface="Google Sans"/>
              </a:rPr>
              <a:t>Freebase nicotine</a:t>
            </a:r>
            <a:endParaRPr lang="en-US" b="0" i="0">
              <a:solidFill>
                <a:srgbClr val="001D35"/>
              </a:solidFill>
              <a:effectLst/>
              <a:latin typeface="Google Sans"/>
            </a:endParaRPr>
          </a:p>
          <a:p>
            <a:pPr algn="l" fontAlgn="ctr">
              <a:buFont typeface="Arial" panose="020B0604020202020204" pitchFamily="34" charset="0"/>
              <a:buChar char="•"/>
            </a:pPr>
            <a:r>
              <a:rPr lang="en-US" b="0" i="0">
                <a:solidFill>
                  <a:srgbClr val="001D35"/>
                </a:solidFill>
                <a:effectLst/>
                <a:latin typeface="Google Sans"/>
              </a:rPr>
              <a:t>The original form of nicotine used in e-liquids, freebase nicotine is the purest form of nicotine and is found in cigarettes and nicotine replacement products. Freebase nicotine is known for its harsh throat hit and slower absorption rate. It also offers a wider variety of flavors and nicotine strengths, and increased vapor production. </a:t>
            </a:r>
          </a:p>
          <a:p>
            <a:pPr algn="l">
              <a:buFont typeface="Arial" panose="020B0604020202020204" pitchFamily="34" charset="0"/>
              <a:buChar char="•"/>
            </a:pPr>
            <a:r>
              <a:rPr lang="en-US" b="1" i="0">
                <a:solidFill>
                  <a:srgbClr val="001D35"/>
                </a:solidFill>
                <a:effectLst/>
                <a:latin typeface="Google Sans"/>
              </a:rPr>
              <a:t>Nicotine salt</a:t>
            </a:r>
            <a:endParaRPr lang="en-US" b="0" i="0">
              <a:solidFill>
                <a:srgbClr val="001D35"/>
              </a:solidFill>
              <a:effectLst/>
              <a:latin typeface="Google Sans"/>
            </a:endParaRPr>
          </a:p>
          <a:p>
            <a:pPr algn="l">
              <a:buFont typeface="Arial" panose="020B0604020202020204" pitchFamily="34" charset="0"/>
              <a:buChar char="•"/>
            </a:pPr>
            <a:r>
              <a:rPr lang="en-US" b="0" i="0">
                <a:solidFill>
                  <a:srgbClr val="001D35"/>
                </a:solidFill>
                <a:effectLst/>
                <a:latin typeface="Google Sans"/>
              </a:rPr>
              <a:t>Also known as protonated nicotine, nicotine salt is made by blending nicotine with an acidic compound, such as benzoic or citric acid. Nicotine salt is absorbed more quickly than freebase nicotine and is often preferred for its smoother throat hit and higher nicotine concentrations. Nicotine salt is popular in the UK and is often found in disposable vapes. However, not all vaping devices are suitable for nicotine salt due to its high nicotine strengths</a:t>
            </a:r>
          </a:p>
          <a:p>
            <a:pPr algn="l"/>
            <a:endParaRPr lang="en-US" b="0" i="0">
              <a:solidFill>
                <a:srgbClr val="001D35"/>
              </a:solidFill>
              <a:effectLst/>
              <a:latin typeface="Google Sans"/>
            </a:endParaRPr>
          </a:p>
          <a:p>
            <a:pPr marL="171450" indent="-171450">
              <a:buFont typeface="Arial"/>
              <a:buChar char="•"/>
            </a:pPr>
            <a:r>
              <a:rPr lang="en-US"/>
              <a:t>Currently, there is no state excise or specialized tax levied on e-cigarettes in Iowa. Instead, vape products are subject to taxation at the standard sales tax rate, rather than the tobacco or cigarette tax rate. Although e-cigarettes fall outside the scope of the Smokefree Act, individual businesses have the discretion to restrict the use of vape devices indoors, although this is not mandated by state legislation. In Iowa, various legal restrictions are in place to curb youth access to e-cigarettes. These measures include, but are not limited to, prohibiting the sale, distribution, possession, purchase, and usage of vapor products by individuals under the age of 21.</a:t>
            </a:r>
            <a:endParaRPr lang="en-US">
              <a:cs typeface="Calibri"/>
            </a:endParaRPr>
          </a:p>
          <a:p>
            <a:pPr marL="171450" indent="-171450">
              <a:buFont typeface="Arial"/>
              <a:buChar char="•"/>
            </a:pPr>
            <a:endParaRPr lang="en-US">
              <a:cs typeface="Calibri"/>
            </a:endParaRPr>
          </a:p>
          <a:p>
            <a:pPr marL="171450" indent="-171450">
              <a:buFont typeface="Arial"/>
              <a:buChar char="•"/>
            </a:pPr>
            <a:endParaRPr lang="en-US">
              <a:cs typeface="Calibri"/>
            </a:endParaRPr>
          </a:p>
          <a:p>
            <a:pPr marL="171450" indent="-171450">
              <a:buFont typeface="Arial"/>
              <a:buChar char="•"/>
            </a:pPr>
            <a:endParaRPr lang="en-US">
              <a:cs typeface="Calibri"/>
            </a:endParaRPr>
          </a:p>
          <a:p>
            <a:pPr>
              <a:buSzPts val="1400"/>
            </a:pPr>
            <a:endParaRPr lang="en-US">
              <a:cs typeface="Calibri"/>
            </a:endParaRPr>
          </a:p>
        </p:txBody>
      </p:sp>
      <p:sp>
        <p:nvSpPr>
          <p:cNvPr id="354" name="Google Shape;354;p18: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5" name="Google Shape;355;p18: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hdr" idx="2"/>
          </p:nvPr>
        </p:nvSpPr>
        <p:spPr>
          <a:xfrm>
            <a:off x="0" y="0"/>
            <a:ext cx="5283200" cy="2571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9" name="Google Shape;369;p19:notes"/>
          <p:cNvSpPr txBox="1">
            <a:spLocks noGrp="1"/>
          </p:cNvSpPr>
          <p:nvPr>
            <p:ph type="dt" idx="10"/>
          </p:nvPr>
        </p:nvSpPr>
        <p:spPr>
          <a:xfrm>
            <a:off x="6906684" y="0"/>
            <a:ext cx="5283200" cy="25717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09.12.2019</a:t>
            </a:r>
            <a:endParaRPr sz="1200" b="0" i="0" u="none" strike="noStrike" cap="none">
              <a:solidFill>
                <a:schemeClr val="dk1"/>
              </a:solidFill>
              <a:latin typeface="Calibri"/>
              <a:ea typeface="Calibri"/>
              <a:cs typeface="Calibri"/>
              <a:sym typeface="Calibri"/>
            </a:endParaRPr>
          </a:p>
        </p:txBody>
      </p:sp>
      <p:sp>
        <p:nvSpPr>
          <p:cNvPr id="370" name="Google Shape;370;p19:notes"/>
          <p:cNvSpPr>
            <a:spLocks noGrp="1" noRot="1" noChangeAspect="1"/>
          </p:cNvSpPr>
          <p:nvPr>
            <p:ph type="sldImg" idx="3"/>
          </p:nvPr>
        </p:nvSpPr>
        <p:spPr>
          <a:xfrm>
            <a:off x="4811713" y="384175"/>
            <a:ext cx="2568575" cy="1925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19:notes"/>
          <p:cNvSpPr txBox="1">
            <a:spLocks noGrp="1"/>
          </p:cNvSpPr>
          <p:nvPr>
            <p:ph type="body" idx="1"/>
          </p:nvPr>
        </p:nvSpPr>
        <p:spPr>
          <a:xfrm>
            <a:off x="1219200" y="2438400"/>
            <a:ext cx="7249297" cy="2311004"/>
          </a:xfrm>
          <a:prstGeom prst="rect">
            <a:avLst/>
          </a:prstGeom>
          <a:noFill/>
          <a:ln>
            <a:noFill/>
          </a:ln>
        </p:spPr>
        <p:txBody>
          <a:bodyPr spcFirstLastPara="1" wrap="square" lIns="91425" tIns="45700" rIns="91425" bIns="45700" anchor="t" anchorCtr="0">
            <a:noAutofit/>
          </a:bodyPr>
          <a:lstStyle/>
          <a:p>
            <a:pPr>
              <a:buSzPts val="1400"/>
            </a:pPr>
            <a:r>
              <a:rPr lang="en-US"/>
              <a:t>Here is a diagram of a vape pen, but most devices work pretty similar. </a:t>
            </a:r>
          </a:p>
          <a:p>
            <a:pPr>
              <a:buSzPts val="1400"/>
            </a:pPr>
            <a:r>
              <a:rPr lang="en-US"/>
              <a:t>There is a mouthpiece where the user inhales the aerosol. </a:t>
            </a:r>
          </a:p>
          <a:p>
            <a:pPr>
              <a:buSzPts val="1400"/>
            </a:pPr>
            <a:r>
              <a:rPr lang="en-US"/>
              <a:t>The cartridge or pod that stores the nicotine in a chemical solution (also known as an e-juice). </a:t>
            </a:r>
            <a:endParaRPr lang="en-US">
              <a:cs typeface="Calibri"/>
            </a:endParaRPr>
          </a:p>
          <a:p>
            <a:pPr>
              <a:buSzPts val="1400"/>
            </a:pPr>
            <a:r>
              <a:rPr lang="en-US"/>
              <a:t>The atomizer is the heating element which vaporizes the chemical solution.  </a:t>
            </a:r>
          </a:p>
          <a:p>
            <a:pPr>
              <a:buSzPts val="1400"/>
            </a:pPr>
            <a:r>
              <a:rPr lang="en-US"/>
              <a:t>The battery that powers the atomizer which varies in size depending on  the type of device you are using and the amount of aerosol you want to inhale.</a:t>
            </a:r>
            <a:endParaRPr lang="en-US">
              <a:cs typeface="Calibri"/>
            </a:endParaRPr>
          </a:p>
          <a:p>
            <a:pPr>
              <a:buSzPts val="1400"/>
            </a:pPr>
            <a:endParaRPr lang="en-US">
              <a:cs typeface="Calibri"/>
            </a:endParaRPr>
          </a:p>
          <a:p>
            <a:r>
              <a:rPr lang="en-US"/>
              <a:t>Despite claims of “risk reduction”, there is no evidence to demonstrate that HTP (heated tobacco products) are less harmful than conventional tobacco products. Many toxicants found in tobacco smoke are at significantly lower levels in HTP aerosol but HTP aerosol contains other toxicants found sometimes at higher levels than in tobacco smoke, such as glycidol, pyridine, dimethyl trisulfide, acetoin and methylglyoxal. </a:t>
            </a:r>
            <a:br>
              <a:rPr lang="en-US">
                <a:cs typeface="+mn-lt"/>
              </a:rPr>
            </a:br>
            <a:endParaRPr lang="en-US"/>
          </a:p>
          <a:p>
            <a:r>
              <a:rPr lang="en-US"/>
              <a:t>Further, some toxicants found in HTP aerosols are not found in conventional cigarette smoke and may have associated health effects. Additionally, these products are highly variable and some of the toxicants found in the emissions of these products are carcinogens.  </a:t>
            </a:r>
            <a:endParaRPr lang="en-US">
              <a:cs typeface="Calibri"/>
            </a:endParaRPr>
          </a:p>
          <a:p>
            <a:pPr>
              <a:buSzPts val="1400"/>
            </a:pPr>
            <a:endParaRPr lang="en-US">
              <a:cs typeface="Calibri"/>
            </a:endParaRPr>
          </a:p>
        </p:txBody>
      </p:sp>
      <p:sp>
        <p:nvSpPr>
          <p:cNvPr id="372" name="Google Shape;372;p19:notes"/>
          <p:cNvSpPr txBox="1">
            <a:spLocks noGrp="1"/>
          </p:cNvSpPr>
          <p:nvPr>
            <p:ph type="ftr" idx="11"/>
          </p:nvPr>
        </p:nvSpPr>
        <p:spPr>
          <a:xfrm>
            <a:off x="0" y="4876800"/>
            <a:ext cx="5283200" cy="2559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3" name="Google Shape;373;p19:notes"/>
          <p:cNvSpPr txBox="1">
            <a:spLocks noGrp="1"/>
          </p:cNvSpPr>
          <p:nvPr>
            <p:ph type="sldNum" idx="12"/>
          </p:nvPr>
        </p:nvSpPr>
        <p:spPr>
          <a:xfrm>
            <a:off x="6906684" y="4876800"/>
            <a:ext cx="5283200" cy="25598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endParaRPr lang="en-US"/>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bg>
      <p:bgRef idx="1001">
        <a:schemeClr val="bg1"/>
      </p:bgRef>
    </p:bg>
    <p:spTree>
      <p:nvGrpSpPr>
        <p:cNvPr id="1" name=""/>
        <p:cNvGrpSpPr/>
        <p:nvPr/>
      </p:nvGrpSpPr>
      <p:grpSpPr>
        <a:xfrm>
          <a:off x="0" y="0"/>
          <a:ext cx="0" cy="0"/>
          <a:chOff x="0" y="0"/>
          <a:chExt cx="0" cy="0"/>
        </a:xfrm>
      </p:grpSpPr>
      <p:pic>
        <p:nvPicPr>
          <p:cNvPr id="3" name="Picture 2" descr="Mother feeding bottle to a small baby.">
            <a:extLst>
              <a:ext uri="{FF2B5EF4-FFF2-40B4-BE49-F238E27FC236}">
                <a16:creationId xmlns:a16="http://schemas.microsoft.com/office/drawing/2014/main" id="{329BF47F-2DA1-4C6E-7F3A-6867226B88AF}"/>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t="129" r="10999" b="-130"/>
          <a:stretch/>
        </p:blipFill>
        <p:spPr>
          <a:xfrm>
            <a:off x="0" y="8878"/>
            <a:ext cx="9143980" cy="6857989"/>
          </a:xfrm>
          <a:prstGeom prst="rect">
            <a:avLst/>
          </a:prstGeom>
        </p:spPr>
      </p:pic>
      <p:sp>
        <p:nvSpPr>
          <p:cNvPr id="4" name="Title 1">
            <a:extLst>
              <a:ext uri="{FF2B5EF4-FFF2-40B4-BE49-F238E27FC236}">
                <a16:creationId xmlns:a16="http://schemas.microsoft.com/office/drawing/2014/main" id="{D4095B29-8BCF-F394-DF5D-8B4F45EE8D81}"/>
              </a:ext>
            </a:extLst>
          </p:cNvPr>
          <p:cNvSpPr txBox="1">
            <a:spLocks/>
          </p:cNvSpPr>
          <p:nvPr userDrawn="1"/>
        </p:nvSpPr>
        <p:spPr>
          <a:xfrm>
            <a:off x="630936" y="941832"/>
            <a:ext cx="7879842" cy="2057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a:solidFill>
                  <a:schemeClr val="tx1"/>
                </a:solidFill>
              </a:rPr>
              <a:t>Questions</a:t>
            </a:r>
          </a:p>
        </p:txBody>
      </p:sp>
      <p:pic>
        <p:nvPicPr>
          <p:cNvPr id="6" name="Graphic 5">
            <a:extLst>
              <a:ext uri="{FF2B5EF4-FFF2-40B4-BE49-F238E27FC236}">
                <a16:creationId xmlns:a16="http://schemas.microsoft.com/office/drawing/2014/main" id="{D391EA2C-E3DD-68F1-5ACE-1A3B37C0C73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4338" y="5473493"/>
            <a:ext cx="3836519" cy="442675"/>
          </a:xfrm>
          <a:prstGeom prst="rect">
            <a:avLst/>
          </a:prstGeom>
        </p:spPr>
      </p:pic>
      <p:sp>
        <p:nvSpPr>
          <p:cNvPr id="10" name="Text Placeholder 9">
            <a:extLst>
              <a:ext uri="{FF2B5EF4-FFF2-40B4-BE49-F238E27FC236}">
                <a16:creationId xmlns:a16="http://schemas.microsoft.com/office/drawing/2014/main" id="{6B195CF5-222B-F114-2639-33BB88A6DDD7}"/>
              </a:ext>
            </a:extLst>
          </p:cNvPr>
          <p:cNvSpPr>
            <a:spLocks noGrp="1"/>
          </p:cNvSpPr>
          <p:nvPr>
            <p:ph type="body" sz="quarter" idx="10"/>
          </p:nvPr>
        </p:nvSpPr>
        <p:spPr>
          <a:xfrm>
            <a:off x="735013" y="3152775"/>
            <a:ext cx="7615237" cy="2057400"/>
          </a:xfrm>
        </p:spPr>
        <p:txBody>
          <a:bodyP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25813321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2"/>
        </a:solidFill>
        <a:effectLst/>
      </p:bgPr>
    </p:bg>
    <p:spTree>
      <p:nvGrpSpPr>
        <p:cNvPr id="1" name="Shape 10"/>
        <p:cNvGrpSpPr/>
        <p:nvPr/>
      </p:nvGrpSpPr>
      <p:grpSpPr>
        <a:xfrm>
          <a:off x="0" y="0"/>
          <a:ext cx="0" cy="0"/>
          <a:chOff x="0" y="0"/>
          <a:chExt cx="0" cy="0"/>
        </a:xfrm>
      </p:grpSpPr>
      <p:sp>
        <p:nvSpPr>
          <p:cNvPr id="11" name="Google Shape;11;p15"/>
          <p:cNvSpPr/>
          <p:nvPr/>
        </p:nvSpPr>
        <p:spPr>
          <a:xfrm>
            <a:off x="0" y="-16041"/>
            <a:ext cx="8867274" cy="6914148"/>
          </a:xfrm>
          <a:custGeom>
            <a:avLst/>
            <a:gdLst/>
            <a:ahLst/>
            <a:cxnLst/>
            <a:rect l="l" t="t" r="r" b="b"/>
            <a:pathLst>
              <a:path w="15705363" h="6914148" extrusionOk="0">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lt1"/>
          </a:solidFill>
          <a:ln>
            <a:noFill/>
          </a:ln>
          <a:effectLst>
            <a:outerShdw dist="12700" sx="104000" sy="104000" algn="ctr" rotWithShape="0">
              <a:schemeClr val="lt1">
                <a:alpha val="49803"/>
              </a:schemeClr>
            </a:outerShdw>
          </a:effectLst>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2" name="Google Shape;12;p15"/>
          <p:cNvSpPr txBox="1">
            <a:spLocks noGrp="1"/>
          </p:cNvSpPr>
          <p:nvPr>
            <p:ph type="title"/>
          </p:nvPr>
        </p:nvSpPr>
        <p:spPr>
          <a:xfrm>
            <a:off x="628650" y="365128"/>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262626"/>
              </a:buClr>
              <a:buSzPts val="1800"/>
              <a:buChar char="▶"/>
              <a:defRPr/>
            </a:lvl1pPr>
            <a:lvl2pPr marL="685800" lvl="1" indent="-257175" algn="l">
              <a:lnSpc>
                <a:spcPct val="90000"/>
              </a:lnSpc>
              <a:spcBef>
                <a:spcPts val="375"/>
              </a:spcBef>
              <a:spcAft>
                <a:spcPts val="0"/>
              </a:spcAft>
              <a:buClr>
                <a:srgbClr val="262626"/>
              </a:buClr>
              <a:buSzPts val="1800"/>
              <a:buChar char="▪"/>
              <a:defRPr/>
            </a:lvl2pPr>
            <a:lvl3pPr marL="1028700" lvl="2" indent="-257175" algn="l">
              <a:lnSpc>
                <a:spcPct val="90000"/>
              </a:lnSpc>
              <a:spcBef>
                <a:spcPts val="375"/>
              </a:spcBef>
              <a:spcAft>
                <a:spcPts val="0"/>
              </a:spcAft>
              <a:buClr>
                <a:srgbClr val="262626"/>
              </a:buClr>
              <a:buSzPts val="1800"/>
              <a:buChar char="▪"/>
              <a:defRPr/>
            </a:lvl3pPr>
            <a:lvl4pPr marL="1371600" lvl="3" indent="-257175" algn="l">
              <a:lnSpc>
                <a:spcPct val="90000"/>
              </a:lnSpc>
              <a:spcBef>
                <a:spcPts val="375"/>
              </a:spcBef>
              <a:spcAft>
                <a:spcPts val="0"/>
              </a:spcAft>
              <a:buClr>
                <a:srgbClr val="262626"/>
              </a:buClr>
              <a:buSzPts val="1800"/>
              <a:buChar char="▪"/>
              <a:defRPr/>
            </a:lvl4pPr>
            <a:lvl5pPr marL="1714500" lvl="4" indent="-257175" algn="l">
              <a:lnSpc>
                <a:spcPct val="90000"/>
              </a:lnSpc>
              <a:spcBef>
                <a:spcPts val="375"/>
              </a:spcBef>
              <a:spcAft>
                <a:spcPts val="0"/>
              </a:spcAft>
              <a:buClr>
                <a:srgbClr val="262626"/>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4" name="Google Shape;14;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262626"/>
              </a:buClr>
              <a:buSzPts val="1800"/>
              <a:buChar char="▶"/>
              <a:defRPr/>
            </a:lvl1pPr>
            <a:lvl2pPr marL="685800" lvl="1" indent="-257175" algn="l">
              <a:lnSpc>
                <a:spcPct val="90000"/>
              </a:lnSpc>
              <a:spcBef>
                <a:spcPts val="375"/>
              </a:spcBef>
              <a:spcAft>
                <a:spcPts val="0"/>
              </a:spcAft>
              <a:buClr>
                <a:srgbClr val="262626"/>
              </a:buClr>
              <a:buSzPts val="1800"/>
              <a:buChar char="▪"/>
              <a:defRPr/>
            </a:lvl2pPr>
            <a:lvl3pPr marL="1028700" lvl="2" indent="-257175" algn="l">
              <a:lnSpc>
                <a:spcPct val="90000"/>
              </a:lnSpc>
              <a:spcBef>
                <a:spcPts val="375"/>
              </a:spcBef>
              <a:spcAft>
                <a:spcPts val="0"/>
              </a:spcAft>
              <a:buClr>
                <a:srgbClr val="262626"/>
              </a:buClr>
              <a:buSzPts val="1800"/>
              <a:buChar char="▪"/>
              <a:defRPr/>
            </a:lvl3pPr>
            <a:lvl4pPr marL="1371600" lvl="3" indent="-257175" algn="l">
              <a:lnSpc>
                <a:spcPct val="90000"/>
              </a:lnSpc>
              <a:spcBef>
                <a:spcPts val="375"/>
              </a:spcBef>
              <a:spcAft>
                <a:spcPts val="0"/>
              </a:spcAft>
              <a:buClr>
                <a:srgbClr val="262626"/>
              </a:buClr>
              <a:buSzPts val="1800"/>
              <a:buChar char="▪"/>
              <a:defRPr/>
            </a:lvl4pPr>
            <a:lvl5pPr marL="1714500" lvl="4" indent="-257175" algn="l">
              <a:lnSpc>
                <a:spcPct val="90000"/>
              </a:lnSpc>
              <a:spcBef>
                <a:spcPts val="375"/>
              </a:spcBef>
              <a:spcAft>
                <a:spcPts val="0"/>
              </a:spcAft>
              <a:buClr>
                <a:srgbClr val="262626"/>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5" name="Google Shape;15;p15"/>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b="0" i="0" u="none" strike="noStrike" cap="none">
                <a:solidFill>
                  <a:srgbClr val="7F7F7F"/>
                </a:solidFill>
                <a:latin typeface="Work Sans"/>
                <a:ea typeface="Work Sans"/>
                <a:cs typeface="Work Sans"/>
                <a:sym typeface="Work Sans"/>
              </a:defRPr>
            </a:lvl1pPr>
            <a:lvl2pPr marL="0" lvl="1" indent="0" algn="r">
              <a:spcBef>
                <a:spcPts val="0"/>
              </a:spcBef>
              <a:buNone/>
              <a:defRPr sz="1050" b="0" i="0" u="none" strike="noStrike" cap="none">
                <a:solidFill>
                  <a:srgbClr val="7F7F7F"/>
                </a:solidFill>
                <a:latin typeface="Work Sans"/>
                <a:ea typeface="Work Sans"/>
                <a:cs typeface="Work Sans"/>
                <a:sym typeface="Work Sans"/>
              </a:defRPr>
            </a:lvl2pPr>
            <a:lvl3pPr marL="0" lvl="2" indent="0" algn="r">
              <a:spcBef>
                <a:spcPts val="0"/>
              </a:spcBef>
              <a:buNone/>
              <a:defRPr sz="1050" b="0" i="0" u="none" strike="noStrike" cap="none">
                <a:solidFill>
                  <a:srgbClr val="7F7F7F"/>
                </a:solidFill>
                <a:latin typeface="Work Sans"/>
                <a:ea typeface="Work Sans"/>
                <a:cs typeface="Work Sans"/>
                <a:sym typeface="Work Sans"/>
              </a:defRPr>
            </a:lvl3pPr>
            <a:lvl4pPr marL="0" lvl="3" indent="0" algn="r">
              <a:spcBef>
                <a:spcPts val="0"/>
              </a:spcBef>
              <a:buNone/>
              <a:defRPr sz="1050" b="0" i="0" u="none" strike="noStrike" cap="none">
                <a:solidFill>
                  <a:srgbClr val="7F7F7F"/>
                </a:solidFill>
                <a:latin typeface="Work Sans"/>
                <a:ea typeface="Work Sans"/>
                <a:cs typeface="Work Sans"/>
                <a:sym typeface="Work Sans"/>
              </a:defRPr>
            </a:lvl4pPr>
            <a:lvl5pPr marL="0" lvl="4" indent="0" algn="r">
              <a:spcBef>
                <a:spcPts val="0"/>
              </a:spcBef>
              <a:buNone/>
              <a:defRPr sz="1050" b="0" i="0" u="none" strike="noStrike" cap="none">
                <a:solidFill>
                  <a:srgbClr val="7F7F7F"/>
                </a:solidFill>
                <a:latin typeface="Work Sans"/>
                <a:ea typeface="Work Sans"/>
                <a:cs typeface="Work Sans"/>
                <a:sym typeface="Work Sans"/>
              </a:defRPr>
            </a:lvl5pPr>
            <a:lvl6pPr marL="0" lvl="5" indent="0" algn="r">
              <a:spcBef>
                <a:spcPts val="0"/>
              </a:spcBef>
              <a:buNone/>
              <a:defRPr sz="1050" b="0" i="0" u="none" strike="noStrike" cap="none">
                <a:solidFill>
                  <a:srgbClr val="7F7F7F"/>
                </a:solidFill>
                <a:latin typeface="Work Sans"/>
                <a:ea typeface="Work Sans"/>
                <a:cs typeface="Work Sans"/>
                <a:sym typeface="Work Sans"/>
              </a:defRPr>
            </a:lvl6pPr>
            <a:lvl7pPr marL="0" lvl="6" indent="0" algn="r">
              <a:spcBef>
                <a:spcPts val="0"/>
              </a:spcBef>
              <a:buNone/>
              <a:defRPr sz="1050" b="0" i="0" u="none" strike="noStrike" cap="none">
                <a:solidFill>
                  <a:srgbClr val="7F7F7F"/>
                </a:solidFill>
                <a:latin typeface="Work Sans"/>
                <a:ea typeface="Work Sans"/>
                <a:cs typeface="Work Sans"/>
                <a:sym typeface="Work Sans"/>
              </a:defRPr>
            </a:lvl7pPr>
            <a:lvl8pPr marL="0" lvl="7" indent="0" algn="r">
              <a:spcBef>
                <a:spcPts val="0"/>
              </a:spcBef>
              <a:buNone/>
              <a:defRPr sz="1050" b="0" i="0" u="none" strike="noStrike" cap="none">
                <a:solidFill>
                  <a:srgbClr val="7F7F7F"/>
                </a:solidFill>
                <a:latin typeface="Work Sans"/>
                <a:ea typeface="Work Sans"/>
                <a:cs typeface="Work Sans"/>
                <a:sym typeface="Work Sans"/>
              </a:defRPr>
            </a:lvl8pPr>
            <a:lvl9pPr marL="0" lvl="8" indent="0" algn="r">
              <a:spcBef>
                <a:spcPts val="0"/>
              </a:spcBef>
              <a:buNone/>
              <a:defRPr sz="1050" b="0" i="0" u="none" strike="noStrike" cap="none">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6" name="Google Shape;16;p15"/>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16"/>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b="0" i="0" u="none" strike="noStrike" cap="none">
                <a:solidFill>
                  <a:srgbClr val="7F7F7F"/>
                </a:solidFill>
                <a:latin typeface="Work Sans"/>
                <a:ea typeface="Work Sans"/>
                <a:cs typeface="Work Sans"/>
                <a:sym typeface="Work Sans"/>
              </a:defRPr>
            </a:lvl1pPr>
            <a:lvl2pPr marL="0" lvl="1" indent="0" algn="r">
              <a:spcBef>
                <a:spcPts val="0"/>
              </a:spcBef>
              <a:buNone/>
              <a:defRPr sz="1050" b="0" i="0" u="none" strike="noStrike" cap="none">
                <a:solidFill>
                  <a:srgbClr val="7F7F7F"/>
                </a:solidFill>
                <a:latin typeface="Work Sans"/>
                <a:ea typeface="Work Sans"/>
                <a:cs typeface="Work Sans"/>
                <a:sym typeface="Work Sans"/>
              </a:defRPr>
            </a:lvl2pPr>
            <a:lvl3pPr marL="0" lvl="2" indent="0" algn="r">
              <a:spcBef>
                <a:spcPts val="0"/>
              </a:spcBef>
              <a:buNone/>
              <a:defRPr sz="1050" b="0" i="0" u="none" strike="noStrike" cap="none">
                <a:solidFill>
                  <a:srgbClr val="7F7F7F"/>
                </a:solidFill>
                <a:latin typeface="Work Sans"/>
                <a:ea typeface="Work Sans"/>
                <a:cs typeface="Work Sans"/>
                <a:sym typeface="Work Sans"/>
              </a:defRPr>
            </a:lvl3pPr>
            <a:lvl4pPr marL="0" lvl="3" indent="0" algn="r">
              <a:spcBef>
                <a:spcPts val="0"/>
              </a:spcBef>
              <a:buNone/>
              <a:defRPr sz="1050" b="0" i="0" u="none" strike="noStrike" cap="none">
                <a:solidFill>
                  <a:srgbClr val="7F7F7F"/>
                </a:solidFill>
                <a:latin typeface="Work Sans"/>
                <a:ea typeface="Work Sans"/>
                <a:cs typeface="Work Sans"/>
                <a:sym typeface="Work Sans"/>
              </a:defRPr>
            </a:lvl4pPr>
            <a:lvl5pPr marL="0" lvl="4" indent="0" algn="r">
              <a:spcBef>
                <a:spcPts val="0"/>
              </a:spcBef>
              <a:buNone/>
              <a:defRPr sz="1050" b="0" i="0" u="none" strike="noStrike" cap="none">
                <a:solidFill>
                  <a:srgbClr val="7F7F7F"/>
                </a:solidFill>
                <a:latin typeface="Work Sans"/>
                <a:ea typeface="Work Sans"/>
                <a:cs typeface="Work Sans"/>
                <a:sym typeface="Work Sans"/>
              </a:defRPr>
            </a:lvl5pPr>
            <a:lvl6pPr marL="0" lvl="5" indent="0" algn="r">
              <a:spcBef>
                <a:spcPts val="0"/>
              </a:spcBef>
              <a:buNone/>
              <a:defRPr sz="1050" b="0" i="0" u="none" strike="noStrike" cap="none">
                <a:solidFill>
                  <a:srgbClr val="7F7F7F"/>
                </a:solidFill>
                <a:latin typeface="Work Sans"/>
                <a:ea typeface="Work Sans"/>
                <a:cs typeface="Work Sans"/>
                <a:sym typeface="Work Sans"/>
              </a:defRPr>
            </a:lvl6pPr>
            <a:lvl7pPr marL="0" lvl="6" indent="0" algn="r">
              <a:spcBef>
                <a:spcPts val="0"/>
              </a:spcBef>
              <a:buNone/>
              <a:defRPr sz="1050" b="0" i="0" u="none" strike="noStrike" cap="none">
                <a:solidFill>
                  <a:srgbClr val="7F7F7F"/>
                </a:solidFill>
                <a:latin typeface="Work Sans"/>
                <a:ea typeface="Work Sans"/>
                <a:cs typeface="Work Sans"/>
                <a:sym typeface="Work Sans"/>
              </a:defRPr>
            </a:lvl7pPr>
            <a:lvl8pPr marL="0" lvl="7" indent="0" algn="r">
              <a:spcBef>
                <a:spcPts val="0"/>
              </a:spcBef>
              <a:buNone/>
              <a:defRPr sz="1050" b="0" i="0" u="none" strike="noStrike" cap="none">
                <a:solidFill>
                  <a:srgbClr val="7F7F7F"/>
                </a:solidFill>
                <a:latin typeface="Work Sans"/>
                <a:ea typeface="Work Sans"/>
                <a:cs typeface="Work Sans"/>
                <a:sym typeface="Work Sans"/>
              </a:defRPr>
            </a:lvl8pPr>
            <a:lvl9pPr marL="0" lvl="8" indent="0" algn="r">
              <a:spcBef>
                <a:spcPts val="0"/>
              </a:spcBef>
              <a:buNone/>
              <a:defRPr sz="1050" b="0" i="0" u="none" strike="noStrike" cap="none">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0" name="Google Shape;20;p16"/>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
        <p:cNvGrpSpPr/>
        <p:nvPr/>
      </p:nvGrpSpPr>
      <p:grpSpPr>
        <a:xfrm>
          <a:off x="0" y="0"/>
          <a:ext cx="0" cy="0"/>
          <a:chOff x="0" y="0"/>
          <a:chExt cx="0" cy="0"/>
        </a:xfrm>
      </p:grpSpPr>
      <p:sp>
        <p:nvSpPr>
          <p:cNvPr id="22" name="Google Shape;22;p17"/>
          <p:cNvSpPr/>
          <p:nvPr/>
        </p:nvSpPr>
        <p:spPr>
          <a:xfrm rot="10800000" flipH="1">
            <a:off x="7882187" y="6141636"/>
            <a:ext cx="1268567" cy="356837"/>
          </a:xfrm>
          <a:custGeom>
            <a:avLst/>
            <a:gdLst/>
            <a:ahLst/>
            <a:cxnLst/>
            <a:rect l="l" t="t" r="r" b="b"/>
            <a:pathLst>
              <a:path w="2611159" h="1119783" extrusionOk="0">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3" name="Google Shape;23;p17"/>
          <p:cNvSpPr txBox="1">
            <a:spLocks noGrp="1"/>
          </p:cNvSpPr>
          <p:nvPr>
            <p:ph type="title"/>
          </p:nvPr>
        </p:nvSpPr>
        <p:spPr>
          <a:xfrm>
            <a:off x="629841" y="365128"/>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rgbClr val="262626"/>
              </a:buClr>
              <a:buSzPts val="2400"/>
              <a:buNone/>
              <a:defRPr sz="1800" b="1"/>
            </a:lvl1pPr>
            <a:lvl2pPr marL="685800" lvl="1" indent="-171450" algn="l">
              <a:lnSpc>
                <a:spcPct val="90000"/>
              </a:lnSpc>
              <a:spcBef>
                <a:spcPts val="375"/>
              </a:spcBef>
              <a:spcAft>
                <a:spcPts val="0"/>
              </a:spcAft>
              <a:buClr>
                <a:srgbClr val="262626"/>
              </a:buClr>
              <a:buSzPts val="2000"/>
              <a:buNone/>
              <a:defRPr sz="1500" b="1"/>
            </a:lvl2pPr>
            <a:lvl3pPr marL="1028700" lvl="2" indent="-171450" algn="l">
              <a:lnSpc>
                <a:spcPct val="90000"/>
              </a:lnSpc>
              <a:spcBef>
                <a:spcPts val="375"/>
              </a:spcBef>
              <a:spcAft>
                <a:spcPts val="0"/>
              </a:spcAft>
              <a:buClr>
                <a:srgbClr val="262626"/>
              </a:buClr>
              <a:buSzPts val="1800"/>
              <a:buNone/>
              <a:defRPr sz="1350" b="1"/>
            </a:lvl3pPr>
            <a:lvl4pPr marL="1371600" lvl="3" indent="-171450" algn="l">
              <a:lnSpc>
                <a:spcPct val="90000"/>
              </a:lnSpc>
              <a:spcBef>
                <a:spcPts val="375"/>
              </a:spcBef>
              <a:spcAft>
                <a:spcPts val="0"/>
              </a:spcAft>
              <a:buClr>
                <a:srgbClr val="262626"/>
              </a:buClr>
              <a:buSzPts val="1600"/>
              <a:buNone/>
              <a:defRPr sz="1200" b="1"/>
            </a:lvl4pPr>
            <a:lvl5pPr marL="1714500" lvl="4" indent="-171450" algn="l">
              <a:lnSpc>
                <a:spcPct val="90000"/>
              </a:lnSpc>
              <a:spcBef>
                <a:spcPts val="375"/>
              </a:spcBef>
              <a:spcAft>
                <a:spcPts val="0"/>
              </a:spcAft>
              <a:buClr>
                <a:srgbClr val="262626"/>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25" name="Google Shape;25;p17"/>
          <p:cNvSpPr/>
          <p:nvPr/>
        </p:nvSpPr>
        <p:spPr>
          <a:xfrm>
            <a:off x="1" y="6186952"/>
            <a:ext cx="9147969" cy="671051"/>
          </a:xfrm>
          <a:custGeom>
            <a:avLst/>
            <a:gdLst/>
            <a:ahLst/>
            <a:cxnLst/>
            <a:rect l="l" t="t" r="r" b="b"/>
            <a:pathLst>
              <a:path w="12015359" h="806243" extrusionOk="0">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6" name="Google Shape;26;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262626"/>
              </a:buClr>
              <a:buSzPts val="1800"/>
              <a:buChar char="▶"/>
              <a:defRPr/>
            </a:lvl1pPr>
            <a:lvl2pPr marL="685800" lvl="1" indent="-257175" algn="l">
              <a:lnSpc>
                <a:spcPct val="90000"/>
              </a:lnSpc>
              <a:spcBef>
                <a:spcPts val="375"/>
              </a:spcBef>
              <a:spcAft>
                <a:spcPts val="0"/>
              </a:spcAft>
              <a:buClr>
                <a:srgbClr val="262626"/>
              </a:buClr>
              <a:buSzPts val="1800"/>
              <a:buChar char="▪"/>
              <a:defRPr/>
            </a:lvl2pPr>
            <a:lvl3pPr marL="1028700" lvl="2" indent="-257175" algn="l">
              <a:lnSpc>
                <a:spcPct val="90000"/>
              </a:lnSpc>
              <a:spcBef>
                <a:spcPts val="375"/>
              </a:spcBef>
              <a:spcAft>
                <a:spcPts val="0"/>
              </a:spcAft>
              <a:buClr>
                <a:srgbClr val="262626"/>
              </a:buClr>
              <a:buSzPts val="1800"/>
              <a:buChar char="▪"/>
              <a:defRPr/>
            </a:lvl3pPr>
            <a:lvl4pPr marL="1371600" lvl="3" indent="-257175" algn="l">
              <a:lnSpc>
                <a:spcPct val="90000"/>
              </a:lnSpc>
              <a:spcBef>
                <a:spcPts val="375"/>
              </a:spcBef>
              <a:spcAft>
                <a:spcPts val="0"/>
              </a:spcAft>
              <a:buClr>
                <a:srgbClr val="262626"/>
              </a:buClr>
              <a:buSzPts val="1800"/>
              <a:buChar char="▪"/>
              <a:defRPr/>
            </a:lvl4pPr>
            <a:lvl5pPr marL="1714500" lvl="4" indent="-257175" algn="l">
              <a:lnSpc>
                <a:spcPct val="90000"/>
              </a:lnSpc>
              <a:spcBef>
                <a:spcPts val="375"/>
              </a:spcBef>
              <a:spcAft>
                <a:spcPts val="0"/>
              </a:spcAft>
              <a:buClr>
                <a:srgbClr val="262626"/>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17"/>
          <p:cNvSpPr txBox="1">
            <a:spLocks noGrp="1"/>
          </p:cNvSpPr>
          <p:nvPr>
            <p:ph type="body" idx="3"/>
          </p:nvPr>
        </p:nvSpPr>
        <p:spPr>
          <a:xfrm>
            <a:off x="4629151"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rgbClr val="262626"/>
              </a:buClr>
              <a:buSzPts val="2400"/>
              <a:buNone/>
              <a:defRPr sz="1800" b="1"/>
            </a:lvl1pPr>
            <a:lvl2pPr marL="685800" lvl="1" indent="-171450" algn="l">
              <a:lnSpc>
                <a:spcPct val="90000"/>
              </a:lnSpc>
              <a:spcBef>
                <a:spcPts val="375"/>
              </a:spcBef>
              <a:spcAft>
                <a:spcPts val="0"/>
              </a:spcAft>
              <a:buClr>
                <a:srgbClr val="262626"/>
              </a:buClr>
              <a:buSzPts val="2000"/>
              <a:buNone/>
              <a:defRPr sz="1500" b="1"/>
            </a:lvl2pPr>
            <a:lvl3pPr marL="1028700" lvl="2" indent="-171450" algn="l">
              <a:lnSpc>
                <a:spcPct val="90000"/>
              </a:lnSpc>
              <a:spcBef>
                <a:spcPts val="375"/>
              </a:spcBef>
              <a:spcAft>
                <a:spcPts val="0"/>
              </a:spcAft>
              <a:buClr>
                <a:srgbClr val="262626"/>
              </a:buClr>
              <a:buSzPts val="1800"/>
              <a:buNone/>
              <a:defRPr sz="1350" b="1"/>
            </a:lvl3pPr>
            <a:lvl4pPr marL="1371600" lvl="3" indent="-171450" algn="l">
              <a:lnSpc>
                <a:spcPct val="90000"/>
              </a:lnSpc>
              <a:spcBef>
                <a:spcPts val="375"/>
              </a:spcBef>
              <a:spcAft>
                <a:spcPts val="0"/>
              </a:spcAft>
              <a:buClr>
                <a:srgbClr val="262626"/>
              </a:buClr>
              <a:buSzPts val="1600"/>
              <a:buNone/>
              <a:defRPr sz="1200" b="1"/>
            </a:lvl4pPr>
            <a:lvl5pPr marL="1714500" lvl="4" indent="-171450" algn="l">
              <a:lnSpc>
                <a:spcPct val="90000"/>
              </a:lnSpc>
              <a:spcBef>
                <a:spcPts val="375"/>
              </a:spcBef>
              <a:spcAft>
                <a:spcPts val="0"/>
              </a:spcAft>
              <a:buClr>
                <a:srgbClr val="262626"/>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28" name="Google Shape;28;p17"/>
          <p:cNvSpPr txBox="1">
            <a:spLocks noGrp="1"/>
          </p:cNvSpPr>
          <p:nvPr>
            <p:ph type="body" idx="4"/>
          </p:nvPr>
        </p:nvSpPr>
        <p:spPr>
          <a:xfrm>
            <a:off x="4629151"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262626"/>
              </a:buClr>
              <a:buSzPts val="1800"/>
              <a:buChar char="▶"/>
              <a:defRPr/>
            </a:lvl1pPr>
            <a:lvl2pPr marL="685800" lvl="1" indent="-257175" algn="l">
              <a:lnSpc>
                <a:spcPct val="90000"/>
              </a:lnSpc>
              <a:spcBef>
                <a:spcPts val="375"/>
              </a:spcBef>
              <a:spcAft>
                <a:spcPts val="0"/>
              </a:spcAft>
              <a:buClr>
                <a:srgbClr val="262626"/>
              </a:buClr>
              <a:buSzPts val="1800"/>
              <a:buChar char="▪"/>
              <a:defRPr/>
            </a:lvl2pPr>
            <a:lvl3pPr marL="1028700" lvl="2" indent="-257175" algn="l">
              <a:lnSpc>
                <a:spcPct val="90000"/>
              </a:lnSpc>
              <a:spcBef>
                <a:spcPts val="375"/>
              </a:spcBef>
              <a:spcAft>
                <a:spcPts val="0"/>
              </a:spcAft>
              <a:buClr>
                <a:srgbClr val="262626"/>
              </a:buClr>
              <a:buSzPts val="1800"/>
              <a:buChar char="▪"/>
              <a:defRPr/>
            </a:lvl3pPr>
            <a:lvl4pPr marL="1371600" lvl="3" indent="-257175" algn="l">
              <a:lnSpc>
                <a:spcPct val="90000"/>
              </a:lnSpc>
              <a:spcBef>
                <a:spcPts val="375"/>
              </a:spcBef>
              <a:spcAft>
                <a:spcPts val="0"/>
              </a:spcAft>
              <a:buClr>
                <a:srgbClr val="262626"/>
              </a:buClr>
              <a:buSzPts val="1800"/>
              <a:buChar char="▪"/>
              <a:defRPr/>
            </a:lvl4pPr>
            <a:lvl5pPr marL="1714500" lvl="4" indent="-257175" algn="l">
              <a:lnSpc>
                <a:spcPct val="90000"/>
              </a:lnSpc>
              <a:spcBef>
                <a:spcPts val="375"/>
              </a:spcBef>
              <a:spcAft>
                <a:spcPts val="0"/>
              </a:spcAft>
              <a:buClr>
                <a:srgbClr val="262626"/>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9" name="Google Shape;29;p17"/>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7"/>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b="0" i="0" u="none" strike="noStrike" cap="none">
                <a:solidFill>
                  <a:srgbClr val="7F7F7F"/>
                </a:solidFill>
                <a:latin typeface="Work Sans"/>
                <a:ea typeface="Work Sans"/>
                <a:cs typeface="Work Sans"/>
                <a:sym typeface="Work Sans"/>
              </a:defRPr>
            </a:lvl1pPr>
            <a:lvl2pPr marL="0" lvl="1" indent="0" algn="r">
              <a:spcBef>
                <a:spcPts val="0"/>
              </a:spcBef>
              <a:buNone/>
              <a:defRPr sz="1050" b="0" i="0" u="none" strike="noStrike" cap="none">
                <a:solidFill>
                  <a:srgbClr val="7F7F7F"/>
                </a:solidFill>
                <a:latin typeface="Work Sans"/>
                <a:ea typeface="Work Sans"/>
                <a:cs typeface="Work Sans"/>
                <a:sym typeface="Work Sans"/>
              </a:defRPr>
            </a:lvl2pPr>
            <a:lvl3pPr marL="0" lvl="2" indent="0" algn="r">
              <a:spcBef>
                <a:spcPts val="0"/>
              </a:spcBef>
              <a:buNone/>
              <a:defRPr sz="1050" b="0" i="0" u="none" strike="noStrike" cap="none">
                <a:solidFill>
                  <a:srgbClr val="7F7F7F"/>
                </a:solidFill>
                <a:latin typeface="Work Sans"/>
                <a:ea typeface="Work Sans"/>
                <a:cs typeface="Work Sans"/>
                <a:sym typeface="Work Sans"/>
              </a:defRPr>
            </a:lvl3pPr>
            <a:lvl4pPr marL="0" lvl="3" indent="0" algn="r">
              <a:spcBef>
                <a:spcPts val="0"/>
              </a:spcBef>
              <a:buNone/>
              <a:defRPr sz="1050" b="0" i="0" u="none" strike="noStrike" cap="none">
                <a:solidFill>
                  <a:srgbClr val="7F7F7F"/>
                </a:solidFill>
                <a:latin typeface="Work Sans"/>
                <a:ea typeface="Work Sans"/>
                <a:cs typeface="Work Sans"/>
                <a:sym typeface="Work Sans"/>
              </a:defRPr>
            </a:lvl4pPr>
            <a:lvl5pPr marL="0" lvl="4" indent="0" algn="r">
              <a:spcBef>
                <a:spcPts val="0"/>
              </a:spcBef>
              <a:buNone/>
              <a:defRPr sz="1050" b="0" i="0" u="none" strike="noStrike" cap="none">
                <a:solidFill>
                  <a:srgbClr val="7F7F7F"/>
                </a:solidFill>
                <a:latin typeface="Work Sans"/>
                <a:ea typeface="Work Sans"/>
                <a:cs typeface="Work Sans"/>
                <a:sym typeface="Work Sans"/>
              </a:defRPr>
            </a:lvl5pPr>
            <a:lvl6pPr marL="0" lvl="5" indent="0" algn="r">
              <a:spcBef>
                <a:spcPts val="0"/>
              </a:spcBef>
              <a:buNone/>
              <a:defRPr sz="1050" b="0" i="0" u="none" strike="noStrike" cap="none">
                <a:solidFill>
                  <a:srgbClr val="7F7F7F"/>
                </a:solidFill>
                <a:latin typeface="Work Sans"/>
                <a:ea typeface="Work Sans"/>
                <a:cs typeface="Work Sans"/>
                <a:sym typeface="Work Sans"/>
              </a:defRPr>
            </a:lvl6pPr>
            <a:lvl7pPr marL="0" lvl="6" indent="0" algn="r">
              <a:spcBef>
                <a:spcPts val="0"/>
              </a:spcBef>
              <a:buNone/>
              <a:defRPr sz="1050" b="0" i="0" u="none" strike="noStrike" cap="none">
                <a:solidFill>
                  <a:srgbClr val="7F7F7F"/>
                </a:solidFill>
                <a:latin typeface="Work Sans"/>
                <a:ea typeface="Work Sans"/>
                <a:cs typeface="Work Sans"/>
                <a:sym typeface="Work Sans"/>
              </a:defRPr>
            </a:lvl7pPr>
            <a:lvl8pPr marL="0" lvl="7" indent="0" algn="r">
              <a:spcBef>
                <a:spcPts val="0"/>
              </a:spcBef>
              <a:buNone/>
              <a:defRPr sz="1050" b="0" i="0" u="none" strike="noStrike" cap="none">
                <a:solidFill>
                  <a:srgbClr val="7F7F7F"/>
                </a:solidFill>
                <a:latin typeface="Work Sans"/>
                <a:ea typeface="Work Sans"/>
                <a:cs typeface="Work Sans"/>
                <a:sym typeface="Work Sans"/>
              </a:defRPr>
            </a:lvl8pPr>
            <a:lvl9pPr marL="0" lvl="8" indent="0" algn="r">
              <a:spcBef>
                <a:spcPts val="0"/>
              </a:spcBef>
              <a:buNone/>
              <a:defRPr sz="1050" b="0" i="0" u="none" strike="noStrike" cap="none">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1" name="Google Shape;31;p17"/>
          <p:cNvPicPr preferRelativeResize="0"/>
          <p:nvPr/>
        </p:nvPicPr>
        <p:blipFill rotWithShape="1">
          <a:blip r:embed="rId2">
            <a:alphaModFix/>
          </a:blip>
          <a:srcRect/>
          <a:stretch/>
        </p:blipFill>
        <p:spPr>
          <a:xfrm>
            <a:off x="235378" y="6336009"/>
            <a:ext cx="2231597" cy="348134"/>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18"/>
          <p:cNvSpPr/>
          <p:nvPr/>
        </p:nvSpPr>
        <p:spPr>
          <a:xfrm>
            <a:off x="-7748" y="5734993"/>
            <a:ext cx="1204137" cy="364522"/>
          </a:xfrm>
          <a:custGeom>
            <a:avLst/>
            <a:gdLst/>
            <a:ahLst/>
            <a:cxnLst/>
            <a:rect l="l" t="t" r="r" b="b"/>
            <a:pathLst>
              <a:path w="1605516" h="364522" extrusionOk="0">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34" name="Google Shape;34;p18"/>
          <p:cNvSpPr/>
          <p:nvPr/>
        </p:nvSpPr>
        <p:spPr>
          <a:xfrm>
            <a:off x="7687587" y="3"/>
            <a:ext cx="920932" cy="966651"/>
          </a:xfrm>
          <a:custGeom>
            <a:avLst/>
            <a:gdLst/>
            <a:ahLst/>
            <a:cxnLst/>
            <a:rect l="l" t="t" r="r" b="b"/>
            <a:pathLst>
              <a:path w="1227909" h="966651" extrusionOk="0">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35" name="Google Shape;35;p18"/>
          <p:cNvSpPr/>
          <p:nvPr/>
        </p:nvSpPr>
        <p:spPr>
          <a:xfrm>
            <a:off x="-7747" y="-10632"/>
            <a:ext cx="8691889" cy="6187595"/>
          </a:xfrm>
          <a:custGeom>
            <a:avLst/>
            <a:gdLst/>
            <a:ahLst/>
            <a:cxnLst/>
            <a:rect l="l" t="t" r="r" b="b"/>
            <a:pathLst>
              <a:path w="11589185" h="6187595" extrusionOk="0">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rgbClr val="C4E9E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aseline="-25000">
              <a:solidFill>
                <a:schemeClr val="lt1"/>
              </a:solidFill>
              <a:latin typeface="Arial"/>
              <a:ea typeface="Arial"/>
              <a:cs typeface="Arial"/>
              <a:sym typeface="Arial"/>
            </a:endParaRPr>
          </a:p>
        </p:txBody>
      </p:sp>
      <p:sp>
        <p:nvSpPr>
          <p:cNvPr id="36" name="Google Shape;36;p18"/>
          <p:cNvSpPr txBox="1">
            <a:spLocks noGrp="1"/>
          </p:cNvSpPr>
          <p:nvPr>
            <p:ph type="title"/>
          </p:nvPr>
        </p:nvSpPr>
        <p:spPr>
          <a:xfrm>
            <a:off x="628650" y="365128"/>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400"/>
              <a:buFont typeface="Work Sans"/>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chemeClr val="dk2"/>
              </a:buClr>
              <a:buSzPts val="2800"/>
              <a:buChar char="▶"/>
              <a:defRPr>
                <a:solidFill>
                  <a:schemeClr val="dk2"/>
                </a:solidFill>
              </a:defRPr>
            </a:lvl1pPr>
            <a:lvl2pPr marL="685800" lvl="1" indent="-285750" algn="l">
              <a:lnSpc>
                <a:spcPct val="90000"/>
              </a:lnSpc>
              <a:spcBef>
                <a:spcPts val="375"/>
              </a:spcBef>
              <a:spcAft>
                <a:spcPts val="0"/>
              </a:spcAft>
              <a:buClr>
                <a:schemeClr val="dk2"/>
              </a:buClr>
              <a:buSzPts val="2400"/>
              <a:buChar char="▪"/>
              <a:defRPr>
                <a:solidFill>
                  <a:schemeClr val="dk2"/>
                </a:solidFill>
              </a:defRPr>
            </a:lvl2pPr>
            <a:lvl3pPr marL="1028700" lvl="2" indent="-266700" algn="l">
              <a:lnSpc>
                <a:spcPct val="90000"/>
              </a:lnSpc>
              <a:spcBef>
                <a:spcPts val="375"/>
              </a:spcBef>
              <a:spcAft>
                <a:spcPts val="0"/>
              </a:spcAft>
              <a:buClr>
                <a:schemeClr val="dk2"/>
              </a:buClr>
              <a:buSzPts val="2000"/>
              <a:buChar char="▪"/>
              <a:defRPr>
                <a:solidFill>
                  <a:schemeClr val="dk2"/>
                </a:solidFill>
              </a:defRPr>
            </a:lvl3pPr>
            <a:lvl4pPr marL="1371600" lvl="3" indent="-257175" algn="l">
              <a:lnSpc>
                <a:spcPct val="90000"/>
              </a:lnSpc>
              <a:spcBef>
                <a:spcPts val="375"/>
              </a:spcBef>
              <a:spcAft>
                <a:spcPts val="0"/>
              </a:spcAft>
              <a:buClr>
                <a:schemeClr val="dk2"/>
              </a:buClr>
              <a:buSzPts val="1800"/>
              <a:buChar char="▪"/>
              <a:defRPr>
                <a:solidFill>
                  <a:schemeClr val="dk2"/>
                </a:solidFill>
              </a:defRPr>
            </a:lvl4pPr>
            <a:lvl5pPr marL="1714500" lvl="4" indent="-257175" algn="l">
              <a:lnSpc>
                <a:spcPct val="90000"/>
              </a:lnSpc>
              <a:spcBef>
                <a:spcPts val="375"/>
              </a:spcBef>
              <a:spcAft>
                <a:spcPts val="0"/>
              </a:spcAft>
              <a:buClr>
                <a:schemeClr val="dk2"/>
              </a:buClr>
              <a:buSzPts val="1800"/>
              <a:buChar char="▪"/>
              <a:defRPr>
                <a:solidFill>
                  <a:schemeClr val="dk2"/>
                </a:solidFill>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8" name="Google Shape;38;p18"/>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40" name="Google Shape;40;p18"/>
          <p:cNvPicPr preferRelativeResize="0"/>
          <p:nvPr/>
        </p:nvPicPr>
        <p:blipFill rotWithShape="1">
          <a:blip r:embed="rId2">
            <a:alphaModFix/>
          </a:blip>
          <a:srcRect/>
          <a:stretch/>
        </p:blipFill>
        <p:spPr>
          <a:xfrm>
            <a:off x="370220" y="6318691"/>
            <a:ext cx="2272497" cy="25515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9"/>
          <p:cNvSpPr/>
          <p:nvPr/>
        </p:nvSpPr>
        <p:spPr>
          <a:xfrm>
            <a:off x="-16934" y="-21836"/>
            <a:ext cx="4970601" cy="6903899"/>
          </a:xfrm>
          <a:custGeom>
            <a:avLst/>
            <a:gdLst/>
            <a:ahLst/>
            <a:cxnLst/>
            <a:rect l="l" t="t" r="r" b="b"/>
            <a:pathLst>
              <a:path w="6627468" h="6903899" extrusionOk="0">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lt1">
              <a:alpha val="84705"/>
            </a:schemeClr>
          </a:solidFill>
          <a:ln>
            <a:noFill/>
          </a:ln>
          <a:effectLst>
            <a:outerShdw dist="12700" sx="105000" sy="105000" algn="ctr" rotWithShape="0">
              <a:schemeClr val="lt1">
                <a:alpha val="49803"/>
              </a:schemeClr>
            </a:outerShdw>
          </a:effectLst>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3" name="Google Shape;43;p19"/>
          <p:cNvSpPr txBox="1">
            <a:spLocks noGrp="1"/>
          </p:cNvSpPr>
          <p:nvPr>
            <p:ph type="ctrTitle"/>
          </p:nvPr>
        </p:nvSpPr>
        <p:spPr>
          <a:xfrm>
            <a:off x="813134" y="1122363"/>
            <a:ext cx="35052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4000"/>
              <a:buFont typeface="Work Sans"/>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9"/>
          <p:cNvSpPr txBox="1">
            <a:spLocks noGrp="1"/>
          </p:cNvSpPr>
          <p:nvPr>
            <p:ph type="subTitle" idx="1"/>
          </p:nvPr>
        </p:nvSpPr>
        <p:spPr>
          <a:xfrm>
            <a:off x="813134" y="3736095"/>
            <a:ext cx="3505200" cy="1430867"/>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rgbClr val="262626"/>
              </a:buClr>
              <a:buSzPts val="1800"/>
              <a:buNone/>
              <a:defRPr sz="1350"/>
            </a:lvl1pPr>
            <a:lvl2pPr lvl="1" algn="ctr">
              <a:lnSpc>
                <a:spcPct val="90000"/>
              </a:lnSpc>
              <a:spcBef>
                <a:spcPts val="375"/>
              </a:spcBef>
              <a:spcAft>
                <a:spcPts val="0"/>
              </a:spcAft>
              <a:buClr>
                <a:srgbClr val="262626"/>
              </a:buClr>
              <a:buSzPts val="2000"/>
              <a:buNone/>
              <a:defRPr sz="1500"/>
            </a:lvl2pPr>
            <a:lvl3pPr lvl="2" algn="ctr">
              <a:lnSpc>
                <a:spcPct val="90000"/>
              </a:lnSpc>
              <a:spcBef>
                <a:spcPts val="375"/>
              </a:spcBef>
              <a:spcAft>
                <a:spcPts val="0"/>
              </a:spcAft>
              <a:buClr>
                <a:srgbClr val="262626"/>
              </a:buClr>
              <a:buSzPts val="1800"/>
              <a:buNone/>
              <a:defRPr sz="1350"/>
            </a:lvl3pPr>
            <a:lvl4pPr lvl="3" algn="ctr">
              <a:lnSpc>
                <a:spcPct val="90000"/>
              </a:lnSpc>
              <a:spcBef>
                <a:spcPts val="375"/>
              </a:spcBef>
              <a:spcAft>
                <a:spcPts val="0"/>
              </a:spcAft>
              <a:buClr>
                <a:srgbClr val="262626"/>
              </a:buClr>
              <a:buSzPts val="1600"/>
              <a:buNone/>
              <a:defRPr sz="1200"/>
            </a:lvl4pPr>
            <a:lvl5pPr lvl="4" algn="ctr">
              <a:lnSpc>
                <a:spcPct val="90000"/>
              </a:lnSpc>
              <a:spcBef>
                <a:spcPts val="375"/>
              </a:spcBef>
              <a:spcAft>
                <a:spcPts val="0"/>
              </a:spcAft>
              <a:buClr>
                <a:srgbClr val="262626"/>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45" name="Google Shape;45;p19"/>
          <p:cNvSpPr txBox="1">
            <a:spLocks noGrp="1"/>
          </p:cNvSpPr>
          <p:nvPr>
            <p:ph type="ftr" idx="11"/>
          </p:nvPr>
        </p:nvSpPr>
        <p:spPr>
          <a:xfrm>
            <a:off x="813134" y="5210528"/>
            <a:ext cx="3505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200">
                <a:solidFill>
                  <a:schemeClr val="accent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9"/>
          <p:cNvSpPr/>
          <p:nvPr/>
        </p:nvSpPr>
        <p:spPr>
          <a:xfrm flipH="1">
            <a:off x="-24352" y="-12032"/>
            <a:ext cx="1404487" cy="545075"/>
          </a:xfrm>
          <a:custGeom>
            <a:avLst/>
            <a:gdLst/>
            <a:ahLst/>
            <a:cxnLst/>
            <a:rect l="l" t="t" r="r" b="b"/>
            <a:pathLst>
              <a:path w="1972179" h="988405" extrusionOk="0">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788">
              <a:solidFill>
                <a:schemeClr val="lt1"/>
              </a:solidFill>
              <a:latin typeface="Arial"/>
              <a:ea typeface="Arial"/>
              <a:cs typeface="Arial"/>
              <a:sym typeface="Arial"/>
            </a:endParaRPr>
          </a:p>
        </p:txBody>
      </p:sp>
      <p:sp>
        <p:nvSpPr>
          <p:cNvPr id="47" name="Google Shape;47;p19"/>
          <p:cNvSpPr/>
          <p:nvPr/>
        </p:nvSpPr>
        <p:spPr>
          <a:xfrm flipH="1">
            <a:off x="-16934" y="-12032"/>
            <a:ext cx="1705476" cy="341193"/>
          </a:xfrm>
          <a:custGeom>
            <a:avLst/>
            <a:gdLst/>
            <a:ahLst/>
            <a:cxnLst/>
            <a:rect l="l" t="t" r="r" b="b"/>
            <a:pathLst>
              <a:path w="2460019" h="604956" extrusionOk="0">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01313D"/>
        </a:solidFill>
        <a:effectLst/>
      </p:bgPr>
    </p:bg>
    <p:spTree>
      <p:nvGrpSpPr>
        <p:cNvPr id="1" name="Shape 48"/>
        <p:cNvGrpSpPr/>
        <p:nvPr/>
      </p:nvGrpSpPr>
      <p:grpSpPr>
        <a:xfrm>
          <a:off x="0" y="0"/>
          <a:ext cx="0" cy="0"/>
          <a:chOff x="0" y="0"/>
          <a:chExt cx="0" cy="0"/>
        </a:xfrm>
      </p:grpSpPr>
      <p:sp>
        <p:nvSpPr>
          <p:cNvPr id="49" name="Google Shape;49;p20"/>
          <p:cNvSpPr txBox="1">
            <a:spLocks noGrp="1"/>
          </p:cNvSpPr>
          <p:nvPr>
            <p:ph type="title"/>
          </p:nvPr>
        </p:nvSpPr>
        <p:spPr>
          <a:xfrm>
            <a:off x="938464" y="1582741"/>
            <a:ext cx="75721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E7EEC2"/>
              </a:buClr>
              <a:buSzPts val="4400"/>
              <a:buFont typeface="Work Sans"/>
              <a:buNone/>
              <a:defRPr sz="3300">
                <a:solidFill>
                  <a:srgbClr val="E7EEC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0"/>
          <p:cNvSpPr txBox="1">
            <a:spLocks noGrp="1"/>
          </p:cNvSpPr>
          <p:nvPr>
            <p:ph type="body" idx="1"/>
          </p:nvPr>
        </p:nvSpPr>
        <p:spPr>
          <a:xfrm>
            <a:off x="938463" y="4462466"/>
            <a:ext cx="7572125"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lt2"/>
              </a:buClr>
              <a:buSzPts val="2400"/>
              <a:buNone/>
              <a:defRPr sz="1800">
                <a:solidFill>
                  <a:schemeClr val="lt2"/>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51" name="Google Shape;51;p20"/>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52" name="Google Shape;52;p20"/>
          <p:cNvSpPr/>
          <p:nvPr/>
        </p:nvSpPr>
        <p:spPr>
          <a:xfrm>
            <a:off x="6658514" y="3"/>
            <a:ext cx="2123288" cy="344999"/>
          </a:xfrm>
          <a:custGeom>
            <a:avLst/>
            <a:gdLst/>
            <a:ahLst/>
            <a:cxnLst/>
            <a:rect l="l" t="t" r="r" b="b"/>
            <a:pathLst>
              <a:path w="2460019" h="604956" extrusionOk="0">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rgbClr val="41A996"/>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53" name="Google Shape;53;p20"/>
          <p:cNvSpPr/>
          <p:nvPr/>
        </p:nvSpPr>
        <p:spPr>
          <a:xfrm flipH="1">
            <a:off x="6324600" y="-5977"/>
            <a:ext cx="2123287" cy="247277"/>
          </a:xfrm>
          <a:custGeom>
            <a:avLst/>
            <a:gdLst/>
            <a:ahLst/>
            <a:cxnLst/>
            <a:rect l="l" t="t" r="r" b="b"/>
            <a:pathLst>
              <a:path w="2133437" h="311282" extrusionOk="0">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rgbClr val="A7BB3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788">
              <a:solidFill>
                <a:schemeClr val="lt1"/>
              </a:solidFill>
              <a:latin typeface="Arial"/>
              <a:ea typeface="Arial"/>
              <a:cs typeface="Arial"/>
              <a:sym typeface="Arial"/>
            </a:endParaRPr>
          </a:p>
        </p:txBody>
      </p:sp>
      <p:pic>
        <p:nvPicPr>
          <p:cNvPr id="54" name="Google Shape;54;p20"/>
          <p:cNvPicPr preferRelativeResize="0"/>
          <p:nvPr/>
        </p:nvPicPr>
        <p:blipFill rotWithShape="1">
          <a:blip r:embed="rId2">
            <a:alphaModFix/>
          </a:blip>
          <a:srcRect/>
          <a:stretch/>
        </p:blipFill>
        <p:spPr>
          <a:xfrm>
            <a:off x="938462" y="6014621"/>
            <a:ext cx="2351412" cy="36682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5"/>
        <p:cNvGrpSpPr/>
        <p:nvPr/>
      </p:nvGrpSpPr>
      <p:grpSpPr>
        <a:xfrm>
          <a:off x="0" y="0"/>
          <a:ext cx="0" cy="0"/>
          <a:chOff x="0" y="0"/>
          <a:chExt cx="0" cy="0"/>
        </a:xfrm>
      </p:grpSpPr>
      <p:sp>
        <p:nvSpPr>
          <p:cNvPr id="56" name="Google Shape;56;p21"/>
          <p:cNvSpPr txBox="1">
            <a:spLocks noGrp="1"/>
          </p:cNvSpPr>
          <p:nvPr>
            <p:ph type="title"/>
          </p:nvPr>
        </p:nvSpPr>
        <p:spPr>
          <a:xfrm>
            <a:off x="591146" y="365128"/>
            <a:ext cx="792420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2495B"/>
              </a:buClr>
              <a:buSzPts val="4400"/>
              <a:buFont typeface="Work Sans"/>
              <a:buNone/>
              <a:defRPr>
                <a:solidFill>
                  <a:srgbClr val="02495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1"/>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1"/>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59" name="Google Shape;59;p21"/>
          <p:cNvSpPr/>
          <p:nvPr/>
        </p:nvSpPr>
        <p:spPr>
          <a:xfrm flipH="1">
            <a:off x="4647660" y="2137710"/>
            <a:ext cx="1628662" cy="2272576"/>
          </a:xfrm>
          <a:custGeom>
            <a:avLst/>
            <a:gdLst/>
            <a:ahLst/>
            <a:cxnLst/>
            <a:rect l="l" t="t" r="r" b="b"/>
            <a:pathLst>
              <a:path w="2567901" h="2687367" extrusionOk="0">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lt1">
              <a:alpha val="60000"/>
            </a:schemeClr>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350" b="0" i="0" u="none" strike="noStrike" cap="none">
              <a:solidFill>
                <a:srgbClr val="FFFFFF"/>
              </a:solidFill>
              <a:latin typeface="Meiryo"/>
              <a:ea typeface="Meiryo"/>
              <a:cs typeface="Meiryo"/>
              <a:sym typeface="Meiryo"/>
            </a:endParaRPr>
          </a:p>
        </p:txBody>
      </p:sp>
      <p:sp>
        <p:nvSpPr>
          <p:cNvPr id="60" name="Google Shape;60;p21"/>
          <p:cNvSpPr txBox="1">
            <a:spLocks noGrp="1"/>
          </p:cNvSpPr>
          <p:nvPr>
            <p:ph type="body" idx="1"/>
          </p:nvPr>
        </p:nvSpPr>
        <p:spPr>
          <a:xfrm>
            <a:off x="1185276" y="3560819"/>
            <a:ext cx="1133812" cy="2272576"/>
          </a:xfrm>
          <a:prstGeom prst="rect">
            <a:avLst/>
          </a:prstGeom>
          <a:noFill/>
          <a:ln>
            <a:noFill/>
          </a:ln>
        </p:spPr>
        <p:txBody>
          <a:bodyPr spcFirstLastPara="1" wrap="square" lIns="91425" tIns="45700" rIns="91425" bIns="45700" anchor="t" anchorCtr="0">
            <a:noAutofit/>
          </a:bodyPr>
          <a:lstStyle>
            <a:lvl1pPr marL="342900" lvl="0" indent="-238125" algn="l">
              <a:lnSpc>
                <a:spcPct val="90000"/>
              </a:lnSpc>
              <a:spcBef>
                <a:spcPts val="750"/>
              </a:spcBef>
              <a:spcAft>
                <a:spcPts val="0"/>
              </a:spcAft>
              <a:buClr>
                <a:srgbClr val="262626"/>
              </a:buClr>
              <a:buSzPts val="1400"/>
              <a:buChar char="▶"/>
              <a:defRPr sz="1050">
                <a:solidFill>
                  <a:srgbClr val="262626"/>
                </a:solidFill>
              </a:defRPr>
            </a:lvl1pPr>
            <a:lvl2pPr marL="685800" lvl="1" indent="-257175" algn="l">
              <a:lnSpc>
                <a:spcPct val="90000"/>
              </a:lnSpc>
              <a:spcBef>
                <a:spcPts val="375"/>
              </a:spcBef>
              <a:spcAft>
                <a:spcPts val="0"/>
              </a:spcAft>
              <a:buClr>
                <a:srgbClr val="262626"/>
              </a:buClr>
              <a:buSzPts val="1800"/>
              <a:buChar char="▪"/>
              <a:defRPr sz="1350"/>
            </a:lvl2pPr>
            <a:lvl3pPr marL="1028700" lvl="2" indent="-247650" algn="l">
              <a:lnSpc>
                <a:spcPct val="90000"/>
              </a:lnSpc>
              <a:spcBef>
                <a:spcPts val="375"/>
              </a:spcBef>
              <a:spcAft>
                <a:spcPts val="0"/>
              </a:spcAft>
              <a:buClr>
                <a:srgbClr val="262626"/>
              </a:buClr>
              <a:buSzPts val="1600"/>
              <a:buChar char="▪"/>
              <a:defRPr sz="1200"/>
            </a:lvl3pPr>
            <a:lvl4pPr marL="1371600" lvl="3" indent="-238125" algn="l">
              <a:lnSpc>
                <a:spcPct val="90000"/>
              </a:lnSpc>
              <a:spcBef>
                <a:spcPts val="375"/>
              </a:spcBef>
              <a:spcAft>
                <a:spcPts val="0"/>
              </a:spcAft>
              <a:buClr>
                <a:srgbClr val="262626"/>
              </a:buClr>
              <a:buSzPts val="1400"/>
              <a:buChar char="▪"/>
              <a:defRPr sz="1050"/>
            </a:lvl4pPr>
            <a:lvl5pPr marL="1714500" lvl="4" indent="-238125" algn="l">
              <a:lnSpc>
                <a:spcPct val="90000"/>
              </a:lnSpc>
              <a:spcBef>
                <a:spcPts val="375"/>
              </a:spcBef>
              <a:spcAft>
                <a:spcPts val="0"/>
              </a:spcAft>
              <a:buClr>
                <a:srgbClr val="262626"/>
              </a:buClr>
              <a:buSzPts val="1400"/>
              <a:buChar char="▪"/>
              <a:defRPr sz="1050"/>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1" name="Google Shape;61;p21"/>
          <p:cNvSpPr txBox="1">
            <a:spLocks noGrp="1"/>
          </p:cNvSpPr>
          <p:nvPr>
            <p:ph type="body" idx="2"/>
          </p:nvPr>
        </p:nvSpPr>
        <p:spPr>
          <a:xfrm>
            <a:off x="3168930" y="3560819"/>
            <a:ext cx="1133812" cy="2272576"/>
          </a:xfrm>
          <a:prstGeom prst="rect">
            <a:avLst/>
          </a:prstGeom>
          <a:noFill/>
          <a:ln>
            <a:noFill/>
          </a:ln>
        </p:spPr>
        <p:txBody>
          <a:bodyPr spcFirstLastPara="1" wrap="square" lIns="91425" tIns="45700" rIns="91425" bIns="45700" anchor="t" anchorCtr="0">
            <a:noAutofit/>
          </a:bodyPr>
          <a:lstStyle>
            <a:lvl1pPr marL="342900" lvl="0" indent="-238125" algn="l">
              <a:lnSpc>
                <a:spcPct val="90000"/>
              </a:lnSpc>
              <a:spcBef>
                <a:spcPts val="750"/>
              </a:spcBef>
              <a:spcAft>
                <a:spcPts val="0"/>
              </a:spcAft>
              <a:buClr>
                <a:srgbClr val="262626"/>
              </a:buClr>
              <a:buSzPts val="1400"/>
              <a:buChar char="▶"/>
              <a:defRPr sz="1050">
                <a:solidFill>
                  <a:srgbClr val="262626"/>
                </a:solidFill>
              </a:defRPr>
            </a:lvl1pPr>
            <a:lvl2pPr marL="685800" lvl="1" indent="-257175" algn="l">
              <a:lnSpc>
                <a:spcPct val="90000"/>
              </a:lnSpc>
              <a:spcBef>
                <a:spcPts val="375"/>
              </a:spcBef>
              <a:spcAft>
                <a:spcPts val="0"/>
              </a:spcAft>
              <a:buClr>
                <a:srgbClr val="262626"/>
              </a:buClr>
              <a:buSzPts val="1800"/>
              <a:buChar char="▪"/>
              <a:defRPr sz="1350"/>
            </a:lvl2pPr>
            <a:lvl3pPr marL="1028700" lvl="2" indent="-247650" algn="l">
              <a:lnSpc>
                <a:spcPct val="90000"/>
              </a:lnSpc>
              <a:spcBef>
                <a:spcPts val="375"/>
              </a:spcBef>
              <a:spcAft>
                <a:spcPts val="0"/>
              </a:spcAft>
              <a:buClr>
                <a:srgbClr val="262626"/>
              </a:buClr>
              <a:buSzPts val="1600"/>
              <a:buChar char="▪"/>
              <a:defRPr sz="1200"/>
            </a:lvl3pPr>
            <a:lvl4pPr marL="1371600" lvl="3" indent="-238125" algn="l">
              <a:lnSpc>
                <a:spcPct val="90000"/>
              </a:lnSpc>
              <a:spcBef>
                <a:spcPts val="375"/>
              </a:spcBef>
              <a:spcAft>
                <a:spcPts val="0"/>
              </a:spcAft>
              <a:buClr>
                <a:srgbClr val="262626"/>
              </a:buClr>
              <a:buSzPts val="1400"/>
              <a:buChar char="▪"/>
              <a:defRPr sz="1050"/>
            </a:lvl4pPr>
            <a:lvl5pPr marL="1714500" lvl="4" indent="-238125" algn="l">
              <a:lnSpc>
                <a:spcPct val="90000"/>
              </a:lnSpc>
              <a:spcBef>
                <a:spcPts val="375"/>
              </a:spcBef>
              <a:spcAft>
                <a:spcPts val="0"/>
              </a:spcAft>
              <a:buClr>
                <a:srgbClr val="262626"/>
              </a:buClr>
              <a:buSzPts val="1400"/>
              <a:buChar char="▪"/>
              <a:defRPr sz="1050"/>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2" name="Google Shape;62;p21"/>
          <p:cNvSpPr txBox="1">
            <a:spLocks noGrp="1"/>
          </p:cNvSpPr>
          <p:nvPr>
            <p:ph type="body" idx="3"/>
          </p:nvPr>
        </p:nvSpPr>
        <p:spPr>
          <a:xfrm>
            <a:off x="5125745" y="3560819"/>
            <a:ext cx="1133811" cy="2272576"/>
          </a:xfrm>
          <a:prstGeom prst="rect">
            <a:avLst/>
          </a:prstGeom>
          <a:noFill/>
          <a:ln>
            <a:noFill/>
          </a:ln>
        </p:spPr>
        <p:txBody>
          <a:bodyPr spcFirstLastPara="1" wrap="square" lIns="91425" tIns="45700" rIns="91425" bIns="45700" anchor="t" anchorCtr="0">
            <a:noAutofit/>
          </a:bodyPr>
          <a:lstStyle>
            <a:lvl1pPr marL="342900" lvl="0" indent="-238125" algn="l">
              <a:lnSpc>
                <a:spcPct val="90000"/>
              </a:lnSpc>
              <a:spcBef>
                <a:spcPts val="750"/>
              </a:spcBef>
              <a:spcAft>
                <a:spcPts val="0"/>
              </a:spcAft>
              <a:buClr>
                <a:srgbClr val="262626"/>
              </a:buClr>
              <a:buSzPts val="1400"/>
              <a:buChar char="▶"/>
              <a:defRPr sz="1050">
                <a:solidFill>
                  <a:srgbClr val="262626"/>
                </a:solidFill>
              </a:defRPr>
            </a:lvl1pPr>
            <a:lvl2pPr marL="685800" lvl="1" indent="-257175" algn="l">
              <a:lnSpc>
                <a:spcPct val="90000"/>
              </a:lnSpc>
              <a:spcBef>
                <a:spcPts val="375"/>
              </a:spcBef>
              <a:spcAft>
                <a:spcPts val="0"/>
              </a:spcAft>
              <a:buClr>
                <a:srgbClr val="262626"/>
              </a:buClr>
              <a:buSzPts val="1800"/>
              <a:buChar char="▪"/>
              <a:defRPr sz="1350"/>
            </a:lvl2pPr>
            <a:lvl3pPr marL="1028700" lvl="2" indent="-247650" algn="l">
              <a:lnSpc>
                <a:spcPct val="90000"/>
              </a:lnSpc>
              <a:spcBef>
                <a:spcPts val="375"/>
              </a:spcBef>
              <a:spcAft>
                <a:spcPts val="0"/>
              </a:spcAft>
              <a:buClr>
                <a:srgbClr val="262626"/>
              </a:buClr>
              <a:buSzPts val="1600"/>
              <a:buChar char="▪"/>
              <a:defRPr sz="1200"/>
            </a:lvl3pPr>
            <a:lvl4pPr marL="1371600" lvl="3" indent="-238125" algn="l">
              <a:lnSpc>
                <a:spcPct val="90000"/>
              </a:lnSpc>
              <a:spcBef>
                <a:spcPts val="375"/>
              </a:spcBef>
              <a:spcAft>
                <a:spcPts val="0"/>
              </a:spcAft>
              <a:buClr>
                <a:srgbClr val="262626"/>
              </a:buClr>
              <a:buSzPts val="1400"/>
              <a:buChar char="▪"/>
              <a:defRPr sz="1050"/>
            </a:lvl4pPr>
            <a:lvl5pPr marL="1714500" lvl="4" indent="-238125" algn="l">
              <a:lnSpc>
                <a:spcPct val="90000"/>
              </a:lnSpc>
              <a:spcBef>
                <a:spcPts val="375"/>
              </a:spcBef>
              <a:spcAft>
                <a:spcPts val="0"/>
              </a:spcAft>
              <a:buClr>
                <a:srgbClr val="262626"/>
              </a:buClr>
              <a:buSzPts val="1400"/>
              <a:buChar char="▪"/>
              <a:defRPr sz="1050"/>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3" name="Google Shape;63;p21"/>
          <p:cNvSpPr txBox="1">
            <a:spLocks noGrp="1"/>
          </p:cNvSpPr>
          <p:nvPr>
            <p:ph type="body" idx="4"/>
          </p:nvPr>
        </p:nvSpPr>
        <p:spPr>
          <a:xfrm>
            <a:off x="7100376" y="3560819"/>
            <a:ext cx="1130270" cy="2272576"/>
          </a:xfrm>
          <a:prstGeom prst="rect">
            <a:avLst/>
          </a:prstGeom>
          <a:noFill/>
          <a:ln>
            <a:noFill/>
          </a:ln>
        </p:spPr>
        <p:txBody>
          <a:bodyPr spcFirstLastPara="1" wrap="square" lIns="91425" tIns="45700" rIns="91425" bIns="45700" anchor="t" anchorCtr="0">
            <a:noAutofit/>
          </a:bodyPr>
          <a:lstStyle>
            <a:lvl1pPr marL="342900" lvl="0" indent="-238125" algn="l">
              <a:lnSpc>
                <a:spcPct val="90000"/>
              </a:lnSpc>
              <a:spcBef>
                <a:spcPts val="750"/>
              </a:spcBef>
              <a:spcAft>
                <a:spcPts val="0"/>
              </a:spcAft>
              <a:buClr>
                <a:srgbClr val="262626"/>
              </a:buClr>
              <a:buSzPts val="1400"/>
              <a:buChar char="▶"/>
              <a:defRPr sz="1050">
                <a:solidFill>
                  <a:srgbClr val="262626"/>
                </a:solidFill>
              </a:defRPr>
            </a:lvl1pPr>
            <a:lvl2pPr marL="685800" lvl="1" indent="-257175" algn="l">
              <a:lnSpc>
                <a:spcPct val="90000"/>
              </a:lnSpc>
              <a:spcBef>
                <a:spcPts val="375"/>
              </a:spcBef>
              <a:spcAft>
                <a:spcPts val="0"/>
              </a:spcAft>
              <a:buClr>
                <a:srgbClr val="262626"/>
              </a:buClr>
              <a:buSzPts val="1800"/>
              <a:buChar char="▪"/>
              <a:defRPr sz="1350"/>
            </a:lvl2pPr>
            <a:lvl3pPr marL="1028700" lvl="2" indent="-247650" algn="l">
              <a:lnSpc>
                <a:spcPct val="90000"/>
              </a:lnSpc>
              <a:spcBef>
                <a:spcPts val="375"/>
              </a:spcBef>
              <a:spcAft>
                <a:spcPts val="0"/>
              </a:spcAft>
              <a:buClr>
                <a:srgbClr val="262626"/>
              </a:buClr>
              <a:buSzPts val="1600"/>
              <a:buChar char="▪"/>
              <a:defRPr sz="1200"/>
            </a:lvl3pPr>
            <a:lvl4pPr marL="1371600" lvl="3" indent="-238125" algn="l">
              <a:lnSpc>
                <a:spcPct val="90000"/>
              </a:lnSpc>
              <a:spcBef>
                <a:spcPts val="375"/>
              </a:spcBef>
              <a:spcAft>
                <a:spcPts val="0"/>
              </a:spcAft>
              <a:buClr>
                <a:srgbClr val="262626"/>
              </a:buClr>
              <a:buSzPts val="1400"/>
              <a:buChar char="▪"/>
              <a:defRPr sz="1050"/>
            </a:lvl4pPr>
            <a:lvl5pPr marL="1714500" lvl="4" indent="-238125" algn="l">
              <a:lnSpc>
                <a:spcPct val="90000"/>
              </a:lnSpc>
              <a:spcBef>
                <a:spcPts val="375"/>
              </a:spcBef>
              <a:spcAft>
                <a:spcPts val="0"/>
              </a:spcAft>
              <a:buClr>
                <a:srgbClr val="262626"/>
              </a:buClr>
              <a:buSzPts val="1400"/>
              <a:buChar char="▪"/>
              <a:defRPr sz="1050"/>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4" name="Google Shape;64;p21"/>
          <p:cNvSpPr>
            <a:spLocks noGrp="1"/>
          </p:cNvSpPr>
          <p:nvPr>
            <p:ph type="dgm" idx="5"/>
          </p:nvPr>
        </p:nvSpPr>
        <p:spPr>
          <a:xfrm>
            <a:off x="591147" y="1804739"/>
            <a:ext cx="7961710" cy="41869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262626"/>
              </a:buClr>
              <a:buSzPts val="2800"/>
              <a:buFont typeface="Noto Sans Symbols"/>
              <a:buChar char="▶"/>
              <a:defRPr sz="2100" b="0" i="0" u="none" strike="noStrike" cap="none">
                <a:solidFill>
                  <a:srgbClr val="262626"/>
                </a:solidFill>
                <a:latin typeface="Arial"/>
                <a:ea typeface="Arial"/>
                <a:cs typeface="Arial"/>
                <a:sym typeface="Arial"/>
              </a:defRPr>
            </a:lvl1pPr>
            <a:lvl2pPr marR="0" lvl="1" algn="l" rtl="0">
              <a:lnSpc>
                <a:spcPct val="90000"/>
              </a:lnSpc>
              <a:spcBef>
                <a:spcPts val="375"/>
              </a:spcBef>
              <a:spcAft>
                <a:spcPts val="0"/>
              </a:spcAft>
              <a:buClr>
                <a:srgbClr val="262626"/>
              </a:buClr>
              <a:buSzPts val="2400"/>
              <a:buFont typeface="Noto Sans Symbols"/>
              <a:buChar char="▪"/>
              <a:defRPr sz="1800" b="0" i="0" u="none" strike="noStrike" cap="none">
                <a:solidFill>
                  <a:srgbClr val="262626"/>
                </a:solidFill>
                <a:latin typeface="Arial"/>
                <a:ea typeface="Arial"/>
                <a:cs typeface="Arial"/>
                <a:sym typeface="Arial"/>
              </a:defRPr>
            </a:lvl2pPr>
            <a:lvl3pPr marR="0" lvl="2" algn="l" rtl="0">
              <a:lnSpc>
                <a:spcPct val="90000"/>
              </a:lnSpc>
              <a:spcBef>
                <a:spcPts val="375"/>
              </a:spcBef>
              <a:spcAft>
                <a:spcPts val="0"/>
              </a:spcAft>
              <a:buClr>
                <a:srgbClr val="262626"/>
              </a:buClr>
              <a:buSzPts val="2000"/>
              <a:buFont typeface="Noto Sans Symbols"/>
              <a:buChar char="▪"/>
              <a:defRPr sz="1500" b="0" i="0" u="none" strike="noStrike" cap="none">
                <a:solidFill>
                  <a:srgbClr val="262626"/>
                </a:solidFill>
                <a:latin typeface="Arial"/>
                <a:ea typeface="Arial"/>
                <a:cs typeface="Arial"/>
                <a:sym typeface="Arial"/>
              </a:defRPr>
            </a:lvl3pPr>
            <a:lvl4pPr marR="0" lvl="3" algn="l" rtl="0">
              <a:lnSpc>
                <a:spcPct val="90000"/>
              </a:lnSpc>
              <a:spcBef>
                <a:spcPts val="375"/>
              </a:spcBef>
              <a:spcAft>
                <a:spcPts val="0"/>
              </a:spcAft>
              <a:buClr>
                <a:srgbClr val="262626"/>
              </a:buClr>
              <a:buSzPts val="1800"/>
              <a:buFont typeface="Noto Sans Symbols"/>
              <a:buChar char="▪"/>
              <a:defRPr sz="1350" b="0" i="0" u="none" strike="noStrike" cap="none">
                <a:solidFill>
                  <a:srgbClr val="262626"/>
                </a:solidFill>
                <a:latin typeface="Arial"/>
                <a:ea typeface="Arial"/>
                <a:cs typeface="Arial"/>
                <a:sym typeface="Arial"/>
              </a:defRPr>
            </a:lvl4pPr>
            <a:lvl5pPr marR="0" lvl="4" algn="l" rtl="0">
              <a:lnSpc>
                <a:spcPct val="90000"/>
              </a:lnSpc>
              <a:spcBef>
                <a:spcPts val="375"/>
              </a:spcBef>
              <a:spcAft>
                <a:spcPts val="0"/>
              </a:spcAft>
              <a:buClr>
                <a:srgbClr val="262626"/>
              </a:buClr>
              <a:buSzPts val="1800"/>
              <a:buFont typeface="Noto Sans Symbols"/>
              <a:buChar char="▪"/>
              <a:defRPr sz="1350" b="0" i="0" u="none" strike="noStrike" cap="none">
                <a:solidFill>
                  <a:srgbClr val="262626"/>
                </a:solidFill>
                <a:latin typeface="Arial"/>
                <a:ea typeface="Arial"/>
                <a:cs typeface="Arial"/>
                <a:sym typeface="Arial"/>
              </a:defRPr>
            </a:lvl5pPr>
            <a:lvl6pPr marR="0" lvl="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endParaRPr/>
          </a:p>
        </p:txBody>
      </p:sp>
      <p:pic>
        <p:nvPicPr>
          <p:cNvPr id="65" name="Google Shape;65;p21"/>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2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3200"/>
              <a:buFont typeface="Work San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2"/>
          <p:cNvSpPr txBox="1">
            <a:spLocks noGrp="1"/>
          </p:cNvSpPr>
          <p:nvPr>
            <p:ph type="body" idx="1"/>
          </p:nvPr>
        </p:nvSpPr>
        <p:spPr>
          <a:xfrm>
            <a:off x="3887391" y="987428"/>
            <a:ext cx="462915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rgbClr val="262626"/>
              </a:buClr>
              <a:buSzPts val="3200"/>
              <a:buChar char="▶"/>
              <a:defRPr sz="2400"/>
            </a:lvl1pPr>
            <a:lvl2pPr marL="685800" lvl="1" indent="-304800" algn="l">
              <a:lnSpc>
                <a:spcPct val="90000"/>
              </a:lnSpc>
              <a:spcBef>
                <a:spcPts val="375"/>
              </a:spcBef>
              <a:spcAft>
                <a:spcPts val="0"/>
              </a:spcAft>
              <a:buClr>
                <a:srgbClr val="262626"/>
              </a:buClr>
              <a:buSzPts val="2800"/>
              <a:buChar char="▪"/>
              <a:defRPr sz="2100"/>
            </a:lvl2pPr>
            <a:lvl3pPr marL="1028700" lvl="2" indent="-285750" algn="l">
              <a:lnSpc>
                <a:spcPct val="90000"/>
              </a:lnSpc>
              <a:spcBef>
                <a:spcPts val="375"/>
              </a:spcBef>
              <a:spcAft>
                <a:spcPts val="0"/>
              </a:spcAft>
              <a:buClr>
                <a:srgbClr val="262626"/>
              </a:buClr>
              <a:buSzPts val="2400"/>
              <a:buChar char="▪"/>
              <a:defRPr sz="1800"/>
            </a:lvl3pPr>
            <a:lvl4pPr marL="1371600" lvl="3" indent="-266700" algn="l">
              <a:lnSpc>
                <a:spcPct val="90000"/>
              </a:lnSpc>
              <a:spcBef>
                <a:spcPts val="375"/>
              </a:spcBef>
              <a:spcAft>
                <a:spcPts val="0"/>
              </a:spcAft>
              <a:buClr>
                <a:srgbClr val="262626"/>
              </a:buClr>
              <a:buSzPts val="2000"/>
              <a:buChar char="▪"/>
              <a:defRPr sz="1500"/>
            </a:lvl4pPr>
            <a:lvl5pPr marL="1714500" lvl="4" indent="-266700" algn="l">
              <a:lnSpc>
                <a:spcPct val="90000"/>
              </a:lnSpc>
              <a:spcBef>
                <a:spcPts val="375"/>
              </a:spcBef>
              <a:spcAft>
                <a:spcPts val="0"/>
              </a:spcAft>
              <a:buClr>
                <a:srgbClr val="262626"/>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69" name="Google Shape;69;p2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262626"/>
              </a:buClr>
              <a:buSzPts val="1600"/>
              <a:buNone/>
              <a:defRPr sz="1200"/>
            </a:lvl1pPr>
            <a:lvl2pPr marL="685800" lvl="1" indent="-171450" algn="l">
              <a:lnSpc>
                <a:spcPct val="90000"/>
              </a:lnSpc>
              <a:spcBef>
                <a:spcPts val="375"/>
              </a:spcBef>
              <a:spcAft>
                <a:spcPts val="0"/>
              </a:spcAft>
              <a:buClr>
                <a:srgbClr val="262626"/>
              </a:buClr>
              <a:buSzPts val="1400"/>
              <a:buNone/>
              <a:defRPr sz="1050"/>
            </a:lvl2pPr>
            <a:lvl3pPr marL="1028700" lvl="2" indent="-171450" algn="l">
              <a:lnSpc>
                <a:spcPct val="90000"/>
              </a:lnSpc>
              <a:spcBef>
                <a:spcPts val="375"/>
              </a:spcBef>
              <a:spcAft>
                <a:spcPts val="0"/>
              </a:spcAft>
              <a:buClr>
                <a:srgbClr val="262626"/>
              </a:buClr>
              <a:buSzPts val="1200"/>
              <a:buNone/>
              <a:defRPr sz="900"/>
            </a:lvl3pPr>
            <a:lvl4pPr marL="1371600" lvl="3" indent="-171450" algn="l">
              <a:lnSpc>
                <a:spcPct val="90000"/>
              </a:lnSpc>
              <a:spcBef>
                <a:spcPts val="375"/>
              </a:spcBef>
              <a:spcAft>
                <a:spcPts val="0"/>
              </a:spcAft>
              <a:buClr>
                <a:srgbClr val="262626"/>
              </a:buClr>
              <a:buSzPts val="1000"/>
              <a:buNone/>
              <a:defRPr sz="750"/>
            </a:lvl4pPr>
            <a:lvl5pPr marL="1714500" lvl="4" indent="-171450" algn="l">
              <a:lnSpc>
                <a:spcPct val="90000"/>
              </a:lnSpc>
              <a:spcBef>
                <a:spcPts val="375"/>
              </a:spcBef>
              <a:spcAft>
                <a:spcPts val="0"/>
              </a:spcAft>
              <a:buClr>
                <a:srgbClr val="262626"/>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0" name="Google Shape;70;p22"/>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72" name="Google Shape;72;p22"/>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3200"/>
              <a:buFont typeface="Work San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a:spLocks noGrp="1"/>
          </p:cNvSpPr>
          <p:nvPr>
            <p:ph type="pic" idx="2"/>
          </p:nvPr>
        </p:nvSpPr>
        <p:spPr>
          <a:xfrm>
            <a:off x="3887391" y="987428"/>
            <a:ext cx="4629150" cy="4873625"/>
          </a:xfrm>
          <a:prstGeom prst="rect">
            <a:avLst/>
          </a:prstGeom>
          <a:noFill/>
          <a:ln>
            <a:noFill/>
          </a:ln>
        </p:spPr>
      </p:sp>
      <p:sp>
        <p:nvSpPr>
          <p:cNvPr id="76" name="Google Shape;76;p2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262626"/>
              </a:buClr>
              <a:buSzPts val="1600"/>
              <a:buNone/>
              <a:defRPr sz="1200"/>
            </a:lvl1pPr>
            <a:lvl2pPr marL="685800" lvl="1" indent="-171450" algn="l">
              <a:lnSpc>
                <a:spcPct val="90000"/>
              </a:lnSpc>
              <a:spcBef>
                <a:spcPts val="375"/>
              </a:spcBef>
              <a:spcAft>
                <a:spcPts val="0"/>
              </a:spcAft>
              <a:buClr>
                <a:srgbClr val="262626"/>
              </a:buClr>
              <a:buSzPts val="1400"/>
              <a:buNone/>
              <a:defRPr sz="1050"/>
            </a:lvl2pPr>
            <a:lvl3pPr marL="1028700" lvl="2" indent="-171450" algn="l">
              <a:lnSpc>
                <a:spcPct val="90000"/>
              </a:lnSpc>
              <a:spcBef>
                <a:spcPts val="375"/>
              </a:spcBef>
              <a:spcAft>
                <a:spcPts val="0"/>
              </a:spcAft>
              <a:buClr>
                <a:srgbClr val="262626"/>
              </a:buClr>
              <a:buSzPts val="1200"/>
              <a:buNone/>
              <a:defRPr sz="900"/>
            </a:lvl3pPr>
            <a:lvl4pPr marL="1371600" lvl="3" indent="-171450" algn="l">
              <a:lnSpc>
                <a:spcPct val="90000"/>
              </a:lnSpc>
              <a:spcBef>
                <a:spcPts val="375"/>
              </a:spcBef>
              <a:spcAft>
                <a:spcPts val="0"/>
              </a:spcAft>
              <a:buClr>
                <a:srgbClr val="262626"/>
              </a:buClr>
              <a:buSzPts val="1000"/>
              <a:buNone/>
              <a:defRPr sz="750"/>
            </a:lvl4pPr>
            <a:lvl5pPr marL="1714500" lvl="4" indent="-171450" algn="l">
              <a:lnSpc>
                <a:spcPct val="90000"/>
              </a:lnSpc>
              <a:spcBef>
                <a:spcPts val="375"/>
              </a:spcBef>
              <a:spcAft>
                <a:spcPts val="0"/>
              </a:spcAft>
              <a:buClr>
                <a:srgbClr val="262626"/>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7" name="Google Shape;77;p23"/>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79" name="Google Shape;79;p23"/>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80"/>
        <p:cNvGrpSpPr/>
        <p:nvPr/>
      </p:nvGrpSpPr>
      <p:grpSpPr>
        <a:xfrm>
          <a:off x="0" y="0"/>
          <a:ext cx="0" cy="0"/>
          <a:chOff x="0" y="0"/>
          <a:chExt cx="0" cy="0"/>
        </a:xfrm>
      </p:grpSpPr>
      <p:sp>
        <p:nvSpPr>
          <p:cNvPr id="81" name="Google Shape;81;p24"/>
          <p:cNvSpPr txBox="1">
            <a:spLocks noGrp="1"/>
          </p:cNvSpPr>
          <p:nvPr>
            <p:ph type="title"/>
          </p:nvPr>
        </p:nvSpPr>
        <p:spPr>
          <a:xfrm>
            <a:off x="628650" y="365128"/>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4"/>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50">
                <a:solidFill>
                  <a:srgbClr val="7F7F7F"/>
                </a:solidFill>
                <a:latin typeface="Work Sans"/>
                <a:ea typeface="Work Sans"/>
                <a:cs typeface="Work Sans"/>
                <a:sym typeface="Work Sans"/>
              </a:defRPr>
            </a:lvl1pPr>
            <a:lvl2pPr marL="0" lvl="1" indent="0" algn="r">
              <a:spcBef>
                <a:spcPts val="0"/>
              </a:spcBef>
              <a:buNone/>
              <a:defRPr sz="1050">
                <a:solidFill>
                  <a:srgbClr val="7F7F7F"/>
                </a:solidFill>
                <a:latin typeface="Work Sans"/>
                <a:ea typeface="Work Sans"/>
                <a:cs typeface="Work Sans"/>
                <a:sym typeface="Work Sans"/>
              </a:defRPr>
            </a:lvl2pPr>
            <a:lvl3pPr marL="0" lvl="2" indent="0" algn="r">
              <a:spcBef>
                <a:spcPts val="0"/>
              </a:spcBef>
              <a:buNone/>
              <a:defRPr sz="1050">
                <a:solidFill>
                  <a:srgbClr val="7F7F7F"/>
                </a:solidFill>
                <a:latin typeface="Work Sans"/>
                <a:ea typeface="Work Sans"/>
                <a:cs typeface="Work Sans"/>
                <a:sym typeface="Work Sans"/>
              </a:defRPr>
            </a:lvl3pPr>
            <a:lvl4pPr marL="0" lvl="3" indent="0" algn="r">
              <a:spcBef>
                <a:spcPts val="0"/>
              </a:spcBef>
              <a:buNone/>
              <a:defRPr sz="1050">
                <a:solidFill>
                  <a:srgbClr val="7F7F7F"/>
                </a:solidFill>
                <a:latin typeface="Work Sans"/>
                <a:ea typeface="Work Sans"/>
                <a:cs typeface="Work Sans"/>
                <a:sym typeface="Work Sans"/>
              </a:defRPr>
            </a:lvl4pPr>
            <a:lvl5pPr marL="0" lvl="4" indent="0" algn="r">
              <a:spcBef>
                <a:spcPts val="0"/>
              </a:spcBef>
              <a:buNone/>
              <a:defRPr sz="1050">
                <a:solidFill>
                  <a:srgbClr val="7F7F7F"/>
                </a:solidFill>
                <a:latin typeface="Work Sans"/>
                <a:ea typeface="Work Sans"/>
                <a:cs typeface="Work Sans"/>
                <a:sym typeface="Work Sans"/>
              </a:defRPr>
            </a:lvl5pPr>
            <a:lvl6pPr marL="0" lvl="5" indent="0" algn="r">
              <a:spcBef>
                <a:spcPts val="0"/>
              </a:spcBef>
              <a:buNone/>
              <a:defRPr sz="1050">
                <a:solidFill>
                  <a:srgbClr val="7F7F7F"/>
                </a:solidFill>
                <a:latin typeface="Work Sans"/>
                <a:ea typeface="Work Sans"/>
                <a:cs typeface="Work Sans"/>
                <a:sym typeface="Work Sans"/>
              </a:defRPr>
            </a:lvl6pPr>
            <a:lvl7pPr marL="0" lvl="6" indent="0" algn="r">
              <a:spcBef>
                <a:spcPts val="0"/>
              </a:spcBef>
              <a:buNone/>
              <a:defRPr sz="1050">
                <a:solidFill>
                  <a:srgbClr val="7F7F7F"/>
                </a:solidFill>
                <a:latin typeface="Work Sans"/>
                <a:ea typeface="Work Sans"/>
                <a:cs typeface="Work Sans"/>
                <a:sym typeface="Work Sans"/>
              </a:defRPr>
            </a:lvl7pPr>
            <a:lvl8pPr marL="0" lvl="7" indent="0" algn="r">
              <a:spcBef>
                <a:spcPts val="0"/>
              </a:spcBef>
              <a:buNone/>
              <a:defRPr sz="1050">
                <a:solidFill>
                  <a:srgbClr val="7F7F7F"/>
                </a:solidFill>
                <a:latin typeface="Work Sans"/>
                <a:ea typeface="Work Sans"/>
                <a:cs typeface="Work Sans"/>
                <a:sym typeface="Work Sans"/>
              </a:defRPr>
            </a:lvl8pPr>
            <a:lvl9pPr marL="0" lvl="8" indent="0" algn="r">
              <a:spcBef>
                <a:spcPts val="0"/>
              </a:spcBef>
              <a:buNone/>
              <a:defRPr sz="105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84" name="Google Shape;84;p24"/>
          <p:cNvPicPr preferRelativeResize="0"/>
          <p:nvPr/>
        </p:nvPicPr>
        <p:blipFill rotWithShape="1">
          <a:blip r:embed="rId2">
            <a:alphaModFix/>
          </a:blip>
          <a:srcRect/>
          <a:stretch/>
        </p:blipFill>
        <p:spPr>
          <a:xfrm>
            <a:off x="361700" y="6324290"/>
            <a:ext cx="2324351" cy="347973"/>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bg>
      <p:bgPr>
        <a:solidFill>
          <a:schemeClr val="dk1"/>
        </a:solidFill>
        <a:effectLst/>
      </p:bgPr>
    </p:bg>
    <p:spTree>
      <p:nvGrpSpPr>
        <p:cNvPr id="1" name="Shape 85"/>
        <p:cNvGrpSpPr/>
        <p:nvPr/>
      </p:nvGrpSpPr>
      <p:grpSpPr>
        <a:xfrm>
          <a:off x="0" y="0"/>
          <a:ext cx="0" cy="0"/>
          <a:chOff x="0" y="0"/>
          <a:chExt cx="0" cy="0"/>
        </a:xfrm>
      </p:grpSpPr>
      <p:pic>
        <p:nvPicPr>
          <p:cNvPr id="86" name="Google Shape;86;p25" descr="Mother feeding bottle to a small baby."/>
          <p:cNvPicPr preferRelativeResize="0"/>
          <p:nvPr/>
        </p:nvPicPr>
        <p:blipFill rotWithShape="1">
          <a:blip r:embed="rId2">
            <a:alphaModFix amt="40000"/>
          </a:blip>
          <a:srcRect t="5062" r="10998" b="18109"/>
          <a:stretch/>
        </p:blipFill>
        <p:spPr>
          <a:xfrm>
            <a:off x="0" y="-1"/>
            <a:ext cx="9145838" cy="6858001"/>
          </a:xfrm>
          <a:prstGeom prst="rect">
            <a:avLst/>
          </a:prstGeom>
          <a:noFill/>
          <a:ln>
            <a:noFill/>
          </a:ln>
        </p:spPr>
      </p:pic>
      <p:sp>
        <p:nvSpPr>
          <p:cNvPr id="87" name="Google Shape;87;p25"/>
          <p:cNvSpPr txBox="1"/>
          <p:nvPr/>
        </p:nvSpPr>
        <p:spPr>
          <a:xfrm>
            <a:off x="630936" y="941832"/>
            <a:ext cx="7879842" cy="2057400"/>
          </a:xfrm>
          <a:prstGeom prst="rect">
            <a:avLst/>
          </a:prstGeom>
          <a:noFill/>
          <a:ln>
            <a:noFill/>
          </a:ln>
        </p:spPr>
        <p:txBody>
          <a:bodyPr spcFirstLastPara="1" wrap="square" lIns="68569" tIns="34275" rIns="68569" bIns="34275" anchor="b" anchorCtr="0">
            <a:normAutofit/>
          </a:bodyPr>
          <a:lstStyle/>
          <a:p>
            <a:pPr marL="0" marR="0" lvl="0" indent="0" algn="l" rtl="0">
              <a:lnSpc>
                <a:spcPct val="90000"/>
              </a:lnSpc>
              <a:spcBef>
                <a:spcPts val="0"/>
              </a:spcBef>
              <a:spcAft>
                <a:spcPts val="0"/>
              </a:spcAft>
              <a:buClr>
                <a:schemeClr val="lt1"/>
              </a:buClr>
              <a:buSzPts val="4400"/>
              <a:buFont typeface="Work Sans"/>
              <a:buNone/>
            </a:pPr>
            <a:r>
              <a:rPr lang="en-US" sz="3300">
                <a:solidFill>
                  <a:schemeClr val="lt1"/>
                </a:solidFill>
                <a:latin typeface="Work Sans"/>
                <a:ea typeface="Work Sans"/>
                <a:cs typeface="Work Sans"/>
                <a:sym typeface="Work Sans"/>
              </a:rPr>
              <a:t>Questions</a:t>
            </a:r>
            <a:endParaRPr sz="1050"/>
          </a:p>
        </p:txBody>
      </p:sp>
      <p:sp>
        <p:nvSpPr>
          <p:cNvPr id="88" name="Google Shape;88;p25"/>
          <p:cNvSpPr txBox="1">
            <a:spLocks noGrp="1"/>
          </p:cNvSpPr>
          <p:nvPr>
            <p:ph type="body" idx="1"/>
          </p:nvPr>
        </p:nvSpPr>
        <p:spPr>
          <a:xfrm>
            <a:off x="735014" y="3152775"/>
            <a:ext cx="7615237" cy="205740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FEFEFE"/>
              </a:buClr>
              <a:buSzPts val="2800"/>
              <a:buNone/>
              <a:defRPr/>
            </a:lvl1pPr>
            <a:lvl2pPr marL="685800" lvl="1" indent="-171450" algn="l">
              <a:lnSpc>
                <a:spcPct val="90000"/>
              </a:lnSpc>
              <a:spcBef>
                <a:spcPts val="375"/>
              </a:spcBef>
              <a:spcAft>
                <a:spcPts val="0"/>
              </a:spcAft>
              <a:buClr>
                <a:srgbClr val="FEFEFE"/>
              </a:buClr>
              <a:buSzPts val="2400"/>
              <a:buNone/>
              <a:defRPr/>
            </a:lvl2pPr>
            <a:lvl3pPr marL="1028700" lvl="2" indent="-257175" algn="l">
              <a:lnSpc>
                <a:spcPct val="90000"/>
              </a:lnSpc>
              <a:spcBef>
                <a:spcPts val="375"/>
              </a:spcBef>
              <a:spcAft>
                <a:spcPts val="0"/>
              </a:spcAft>
              <a:buClr>
                <a:srgbClr val="FEFEFE"/>
              </a:buClr>
              <a:buSzPts val="1800"/>
              <a:buChar char="▪"/>
              <a:defRPr/>
            </a:lvl3pPr>
            <a:lvl4pPr marL="1371600" lvl="3" indent="-257175" algn="l">
              <a:lnSpc>
                <a:spcPct val="90000"/>
              </a:lnSpc>
              <a:spcBef>
                <a:spcPts val="375"/>
              </a:spcBef>
              <a:spcAft>
                <a:spcPts val="0"/>
              </a:spcAft>
              <a:buClr>
                <a:srgbClr val="FEFEFE"/>
              </a:buClr>
              <a:buSzPts val="1800"/>
              <a:buChar char="▪"/>
              <a:defRPr/>
            </a:lvl4pPr>
            <a:lvl5pPr marL="1714500" lvl="4" indent="-257175" algn="l">
              <a:lnSpc>
                <a:spcPct val="90000"/>
              </a:lnSpc>
              <a:spcBef>
                <a:spcPts val="375"/>
              </a:spcBef>
              <a:spcAft>
                <a:spcPts val="0"/>
              </a:spcAft>
              <a:buClr>
                <a:srgbClr val="FEFEFE"/>
              </a:buClr>
              <a:buSzPts val="1800"/>
              <a:buChar char="▪"/>
              <a:defRPr/>
            </a:lvl5pPr>
            <a:lvl6pPr marL="2057400" lvl="5" indent="-257175" algn="l">
              <a:lnSpc>
                <a:spcPct val="90000"/>
              </a:lnSpc>
              <a:spcBef>
                <a:spcPts val="375"/>
              </a:spcBef>
              <a:spcAft>
                <a:spcPts val="0"/>
              </a:spcAft>
              <a:buClr>
                <a:schemeClr val="lt1"/>
              </a:buClr>
              <a:buSzPts val="1800"/>
              <a:buChar char="•"/>
              <a:defRPr/>
            </a:lvl6pPr>
            <a:lvl7pPr marL="2400300" lvl="6" indent="-257175" algn="l">
              <a:lnSpc>
                <a:spcPct val="90000"/>
              </a:lnSpc>
              <a:spcBef>
                <a:spcPts val="375"/>
              </a:spcBef>
              <a:spcAft>
                <a:spcPts val="0"/>
              </a:spcAft>
              <a:buClr>
                <a:schemeClr val="lt1"/>
              </a:buClr>
              <a:buSzPts val="1800"/>
              <a:buChar char="•"/>
              <a:defRPr/>
            </a:lvl7pPr>
            <a:lvl8pPr marL="2743200" lvl="7" indent="-257175" algn="l">
              <a:lnSpc>
                <a:spcPct val="90000"/>
              </a:lnSpc>
              <a:spcBef>
                <a:spcPts val="375"/>
              </a:spcBef>
              <a:spcAft>
                <a:spcPts val="0"/>
              </a:spcAft>
              <a:buClr>
                <a:schemeClr val="lt1"/>
              </a:buClr>
              <a:buSzPts val="1800"/>
              <a:buChar char="•"/>
              <a:defRPr/>
            </a:lvl8pPr>
            <a:lvl9pPr marL="3086100" lvl="8" indent="-257175" algn="l">
              <a:lnSpc>
                <a:spcPct val="90000"/>
              </a:lnSpc>
              <a:spcBef>
                <a:spcPts val="375"/>
              </a:spcBef>
              <a:spcAft>
                <a:spcPts val="0"/>
              </a:spcAft>
              <a:buClr>
                <a:schemeClr val="lt1"/>
              </a:buClr>
              <a:buSzPts val="1800"/>
              <a:buChar char="•"/>
              <a:defRPr/>
            </a:lvl9pPr>
          </a:lstStyle>
          <a:p>
            <a:endParaRPr/>
          </a:p>
        </p:txBody>
      </p:sp>
      <p:pic>
        <p:nvPicPr>
          <p:cNvPr id="89" name="Google Shape;89;p25"/>
          <p:cNvPicPr preferRelativeResize="0"/>
          <p:nvPr/>
        </p:nvPicPr>
        <p:blipFill rotWithShape="1">
          <a:blip r:embed="rId3">
            <a:alphaModFix/>
          </a:blip>
          <a:srcRect/>
          <a:stretch/>
        </p:blipFill>
        <p:spPr>
          <a:xfrm>
            <a:off x="735013" y="5363718"/>
            <a:ext cx="3149887" cy="49139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73908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28650" y="365128"/>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400"/>
              <a:buFont typeface="Work Sans"/>
              <a:buNone/>
              <a:defRPr sz="4400" b="0" i="0" u="none" strike="noStrike" cap="none">
                <a:solidFill>
                  <a:srgbClr val="262626"/>
                </a:solidFill>
                <a:latin typeface="Work Sans"/>
                <a:ea typeface="Work Sans"/>
                <a:cs typeface="Work Sans"/>
                <a:sym typeface="Work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62626"/>
              </a:buClr>
              <a:buSzPts val="2800"/>
              <a:buFont typeface="Noto Sans Symbols"/>
              <a:buChar char="▶"/>
              <a:defRPr sz="28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rgbClr val="262626"/>
              </a:buClr>
              <a:buSzPts val="2400"/>
              <a:buFont typeface="Noto Sans Symbols"/>
              <a:buChar char="▪"/>
              <a:defRPr sz="2400" b="0" i="0" u="none" strike="noStrike" cap="none">
                <a:solidFill>
                  <a:srgbClr val="262626"/>
                </a:solidFill>
                <a:latin typeface="Arial"/>
                <a:ea typeface="Arial"/>
                <a:cs typeface="Arial"/>
                <a:sym typeface="Arial"/>
              </a:defRPr>
            </a:lvl2pPr>
            <a:lvl3pPr marL="1371600" marR="0" lvl="2" indent="-355600" algn="l" rtl="0">
              <a:lnSpc>
                <a:spcPct val="90000"/>
              </a:lnSpc>
              <a:spcBef>
                <a:spcPts val="500"/>
              </a:spcBef>
              <a:spcAft>
                <a:spcPts val="0"/>
              </a:spcAft>
              <a:buClr>
                <a:srgbClr val="262626"/>
              </a:buClr>
              <a:buSzPts val="2000"/>
              <a:buFont typeface="Noto Sans Symbols"/>
              <a:buChar char="▪"/>
              <a:defRPr sz="2000" b="0" i="0" u="none" strike="noStrike" cap="none">
                <a:solidFill>
                  <a:srgbClr val="262626"/>
                </a:solidFill>
                <a:latin typeface="Arial"/>
                <a:ea typeface="Arial"/>
                <a:cs typeface="Arial"/>
                <a:sym typeface="Arial"/>
              </a:defRPr>
            </a:lvl3pPr>
            <a:lvl4pPr marL="1828800" marR="0" lvl="3" indent="-342900"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4pPr>
            <a:lvl5pPr marL="2286000" marR="0" lvl="4" indent="-342900"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4"/>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50" b="0" i="0" u="none" strike="noStrike" cap="none">
                <a:solidFill>
                  <a:srgbClr val="7F7F7F"/>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35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35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35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35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35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35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350" b="0" i="0" u="none" strike="noStrike" cap="none">
                <a:solidFill>
                  <a:schemeClr val="dk1"/>
                </a:solidFill>
                <a:latin typeface="Arial"/>
                <a:ea typeface="Arial"/>
                <a:cs typeface="Arial"/>
                <a:sym typeface="Arial"/>
              </a:defRPr>
            </a:lvl9pPr>
          </a:lstStyle>
          <a:p>
            <a:endParaRPr/>
          </a:p>
        </p:txBody>
      </p:sp>
      <p:sp>
        <p:nvSpPr>
          <p:cNvPr id="9" name="Google Shape;9;p14"/>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50" b="0" i="0" u="none" strike="noStrike" cap="none">
                <a:solidFill>
                  <a:srgbClr val="7F7F7F"/>
                </a:solidFill>
                <a:latin typeface="Work Sans"/>
                <a:ea typeface="Work Sans"/>
                <a:cs typeface="Work Sans"/>
                <a:sym typeface="Work Sans"/>
              </a:defRPr>
            </a:lvl1pPr>
            <a:lvl2pPr marL="0" marR="0" lvl="1" indent="0" algn="r" rtl="0">
              <a:spcBef>
                <a:spcPts val="0"/>
              </a:spcBef>
              <a:buNone/>
              <a:defRPr sz="1050" b="0" i="0" u="none" strike="noStrike" cap="none">
                <a:solidFill>
                  <a:srgbClr val="7F7F7F"/>
                </a:solidFill>
                <a:latin typeface="Work Sans"/>
                <a:ea typeface="Work Sans"/>
                <a:cs typeface="Work Sans"/>
                <a:sym typeface="Work Sans"/>
              </a:defRPr>
            </a:lvl2pPr>
            <a:lvl3pPr marL="0" marR="0" lvl="2" indent="0" algn="r" rtl="0">
              <a:spcBef>
                <a:spcPts val="0"/>
              </a:spcBef>
              <a:buNone/>
              <a:defRPr sz="1050" b="0" i="0" u="none" strike="noStrike" cap="none">
                <a:solidFill>
                  <a:srgbClr val="7F7F7F"/>
                </a:solidFill>
                <a:latin typeface="Work Sans"/>
                <a:ea typeface="Work Sans"/>
                <a:cs typeface="Work Sans"/>
                <a:sym typeface="Work Sans"/>
              </a:defRPr>
            </a:lvl3pPr>
            <a:lvl4pPr marL="0" marR="0" lvl="3" indent="0" algn="r" rtl="0">
              <a:spcBef>
                <a:spcPts val="0"/>
              </a:spcBef>
              <a:buNone/>
              <a:defRPr sz="1050" b="0" i="0" u="none" strike="noStrike" cap="none">
                <a:solidFill>
                  <a:srgbClr val="7F7F7F"/>
                </a:solidFill>
                <a:latin typeface="Work Sans"/>
                <a:ea typeface="Work Sans"/>
                <a:cs typeface="Work Sans"/>
                <a:sym typeface="Work Sans"/>
              </a:defRPr>
            </a:lvl4pPr>
            <a:lvl5pPr marL="0" marR="0" lvl="4" indent="0" algn="r" rtl="0">
              <a:spcBef>
                <a:spcPts val="0"/>
              </a:spcBef>
              <a:buNone/>
              <a:defRPr sz="1050" b="0" i="0" u="none" strike="noStrike" cap="none">
                <a:solidFill>
                  <a:srgbClr val="7F7F7F"/>
                </a:solidFill>
                <a:latin typeface="Work Sans"/>
                <a:ea typeface="Work Sans"/>
                <a:cs typeface="Work Sans"/>
                <a:sym typeface="Work Sans"/>
              </a:defRPr>
            </a:lvl5pPr>
            <a:lvl6pPr marL="0" marR="0" lvl="5" indent="0" algn="r" rtl="0">
              <a:spcBef>
                <a:spcPts val="0"/>
              </a:spcBef>
              <a:buNone/>
              <a:defRPr sz="1050" b="0" i="0" u="none" strike="noStrike" cap="none">
                <a:solidFill>
                  <a:srgbClr val="7F7F7F"/>
                </a:solidFill>
                <a:latin typeface="Work Sans"/>
                <a:ea typeface="Work Sans"/>
                <a:cs typeface="Work Sans"/>
                <a:sym typeface="Work Sans"/>
              </a:defRPr>
            </a:lvl6pPr>
            <a:lvl7pPr marL="0" marR="0" lvl="6" indent="0" algn="r" rtl="0">
              <a:spcBef>
                <a:spcPts val="0"/>
              </a:spcBef>
              <a:buNone/>
              <a:defRPr sz="1050" b="0" i="0" u="none" strike="noStrike" cap="none">
                <a:solidFill>
                  <a:srgbClr val="7F7F7F"/>
                </a:solidFill>
                <a:latin typeface="Work Sans"/>
                <a:ea typeface="Work Sans"/>
                <a:cs typeface="Work Sans"/>
                <a:sym typeface="Work Sans"/>
              </a:defRPr>
            </a:lvl7pPr>
            <a:lvl8pPr marL="0" marR="0" lvl="7" indent="0" algn="r" rtl="0">
              <a:spcBef>
                <a:spcPts val="0"/>
              </a:spcBef>
              <a:buNone/>
              <a:defRPr sz="1050" b="0" i="0" u="none" strike="noStrike" cap="none">
                <a:solidFill>
                  <a:srgbClr val="7F7F7F"/>
                </a:solidFill>
                <a:latin typeface="Work Sans"/>
                <a:ea typeface="Work Sans"/>
                <a:cs typeface="Work Sans"/>
                <a:sym typeface="Work Sans"/>
              </a:defRPr>
            </a:lvl8pPr>
            <a:lvl9pPr marL="0" marR="0" lvl="8" indent="0" algn="r" rtl="0">
              <a:spcBef>
                <a:spcPts val="0"/>
              </a:spcBef>
              <a:buNone/>
              <a:defRPr sz="1050" b="0" i="0" u="none" strike="noStrike" cap="none">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50_F1E05C66.xm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57_7E42A5FD.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153_D2A3A1E8.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microsoft.com/office/2018/10/relationships/comments" Target="../comments/modernComment_134_5319948E.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19.xml.rels><?xml version="1.0" encoding="UTF-8" standalone="yes"?>
<Relationships xmlns="http://schemas.openxmlformats.org/package/2006/relationships"><Relationship Id="rId3" Type="http://schemas.microsoft.com/office/2018/10/relationships/comments" Target="../comments/modernComment_130_BEABA75B.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3.jpeg"/><Relationship Id="rId7" Type="http://schemas.openxmlformats.org/officeDocument/2006/relationships/diagramColors" Target="../diagrams/colors3.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diagramLayout" Target="../diagrams/layout4.xml"/><Relationship Id="rId7" Type="http://schemas.openxmlformats.org/officeDocument/2006/relationships/image" Target="../media/image14.png"/><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159_7BFC1F89.xml"/><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13D_CB04DC2F.xml"/><Relationship Id="rId2" Type="http://schemas.openxmlformats.org/officeDocument/2006/relationships/notesSlide" Target="../notesSlides/notesSlide27.xml"/><Relationship Id="rId1" Type="http://schemas.openxmlformats.org/officeDocument/2006/relationships/slideLayout" Target="../slideLayouts/slideLayout26.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74.jpe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25.xml"/><Relationship Id="rId5" Type="http://schemas.openxmlformats.org/officeDocument/2006/relationships/image" Target="../media/image8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48_2C75AB35.xml"/><Relationship Id="rId2" Type="http://schemas.openxmlformats.org/officeDocument/2006/relationships/notesSlide" Target="../notesSlides/notesSlide36.xml"/><Relationship Id="rId1" Type="http://schemas.openxmlformats.org/officeDocument/2006/relationships/slideLayout" Target="../slideLayouts/slideLayout25.xml"/><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18.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8i7AWvkcTwA" TargetMode="External"/><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93.png"/></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51_6475C138.xm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5.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owa Tobacco Prevention and Control Program (TPCP)">
            <a:extLst>
              <a:ext uri="{FF2B5EF4-FFF2-40B4-BE49-F238E27FC236}">
                <a16:creationId xmlns:a16="http://schemas.microsoft.com/office/drawing/2014/main" id="{DAD88C65-102E-9848-0B62-09D6E1AF27D3}"/>
              </a:ext>
            </a:extLst>
          </p:cNvPr>
          <p:cNvSpPr>
            <a:spLocks noGrp="1"/>
          </p:cNvSpPr>
          <p:nvPr>
            <p:ph type="ctrTitle"/>
          </p:nvPr>
        </p:nvSpPr>
        <p:spPr>
          <a:xfrm>
            <a:off x="222710" y="1846321"/>
            <a:ext cx="4349290" cy="2189059"/>
          </a:xfrm>
        </p:spPr>
        <p:txBody>
          <a:bodyPr>
            <a:normAutofit/>
          </a:bodyPr>
          <a:lstStyle/>
          <a:p>
            <a:r>
              <a:rPr lang="en-US" sz="3200"/>
              <a:t>Iowa Tobacco Prevention and Control Program (TPCP)</a:t>
            </a:r>
            <a:endParaRPr lang="en-US" sz="3200">
              <a:solidFill>
                <a:srgbClr val="262626"/>
              </a:solidFill>
            </a:endParaRPr>
          </a:p>
        </p:txBody>
      </p:sp>
      <p:sp>
        <p:nvSpPr>
          <p:cNvPr id="3" name="Subtitle 2" descr="Adam Shanks, Tobacco Cessation Coordinator&#10;">
            <a:extLst>
              <a:ext uri="{FF2B5EF4-FFF2-40B4-BE49-F238E27FC236}">
                <a16:creationId xmlns:a16="http://schemas.microsoft.com/office/drawing/2014/main" id="{E584DF7D-184A-D800-1F28-57FD1CDFCBFA}"/>
              </a:ext>
            </a:extLst>
          </p:cNvPr>
          <p:cNvSpPr>
            <a:spLocks noGrp="1"/>
          </p:cNvSpPr>
          <p:nvPr>
            <p:ph type="subTitle" idx="1"/>
          </p:nvPr>
        </p:nvSpPr>
        <p:spPr>
          <a:xfrm>
            <a:off x="298013" y="5257252"/>
            <a:ext cx="3628237" cy="882336"/>
          </a:xfrm>
        </p:spPr>
        <p:txBody>
          <a:bodyPr vert="horz" lIns="91440" tIns="45720" rIns="91440" bIns="45720" rtlCol="0" anchor="t">
            <a:normAutofit/>
          </a:bodyPr>
          <a:lstStyle/>
          <a:p>
            <a:r>
              <a:rPr lang="en-US" b="1"/>
              <a:t>Adam Shanks</a:t>
            </a:r>
            <a:r>
              <a:rPr lang="en-US"/>
              <a:t>, Tobacco Cessation Coordinator</a:t>
            </a:r>
            <a:endParaRPr lang="en-US">
              <a:cs typeface="Arial"/>
            </a:endParaRPr>
          </a:p>
        </p:txBody>
      </p:sp>
      <p:sp>
        <p:nvSpPr>
          <p:cNvPr id="5" name="TextBox 4" descr="January 13, 2026&#10;">
            <a:extLst>
              <a:ext uri="{FF2B5EF4-FFF2-40B4-BE49-F238E27FC236}">
                <a16:creationId xmlns:a16="http://schemas.microsoft.com/office/drawing/2014/main" id="{03ADFDF0-3A56-D74D-F1A8-9530F65A19CB}"/>
              </a:ext>
            </a:extLst>
          </p:cNvPr>
          <p:cNvSpPr txBox="1"/>
          <p:nvPr/>
        </p:nvSpPr>
        <p:spPr>
          <a:xfrm>
            <a:off x="298013" y="5831811"/>
            <a:ext cx="2188235" cy="307777"/>
          </a:xfrm>
          <a:prstGeom prst="rect">
            <a:avLst/>
          </a:prstGeom>
          <a:noFill/>
        </p:spPr>
        <p:txBody>
          <a:bodyPr wrap="square" lIns="91440" tIns="45720" rIns="91440" bIns="45720" anchor="t">
            <a:spAutoFit/>
          </a:bodyPr>
          <a:lstStyle/>
          <a:p>
            <a:r>
              <a:rPr lang="en-US" sz="1400"/>
              <a:t>January 13, 2026</a:t>
            </a: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9" descr="Anatomy of the E-Cigarette&#10;"/>
          <p:cNvSpPr txBox="1">
            <a:spLocks noGrp="1"/>
          </p:cNvSpPr>
          <p:nvPr>
            <p:ph type="title" idx="4294967295"/>
          </p:nvPr>
        </p:nvSpPr>
        <p:spPr>
          <a:xfrm>
            <a:off x="196926" y="439480"/>
            <a:ext cx="7334181" cy="61555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9988"/>
              </a:lnSpc>
              <a:spcBef>
                <a:spcPts val="0"/>
              </a:spcBef>
              <a:spcAft>
                <a:spcPts val="0"/>
              </a:spcAft>
              <a:buClrTx/>
              <a:buSzTx/>
              <a:buFontTx/>
              <a:buNone/>
              <a:tabLst/>
              <a:defRPr/>
            </a:pPr>
            <a:r>
              <a:rPr kumimoji="0" lang="en-US" sz="4000" b="0" i="0" u="none" strike="noStrike" kern="1200" cap="none" spc="0" normalizeH="0" baseline="0" noProof="0">
                <a:ln>
                  <a:noFill/>
                </a:ln>
                <a:solidFill>
                  <a:schemeClr val="accent4"/>
                </a:solidFill>
                <a:effectLst/>
                <a:uLnTx/>
                <a:uFillTx/>
                <a:latin typeface="Work Sans"/>
                <a:ea typeface="+mn-ea"/>
                <a:cs typeface="+mn-cs"/>
                <a:sym typeface="Libre Franklin Thin"/>
              </a:rPr>
              <a:t>Anatomy of the E-Cigarette</a:t>
            </a:r>
            <a:endParaRPr kumimoji="0" lang="en-US" sz="4400" b="0" i="0" u="none" strike="noStrike" kern="1200" cap="none" spc="0" normalizeH="0" baseline="0" noProof="0">
              <a:ln>
                <a:noFill/>
              </a:ln>
              <a:solidFill>
                <a:schemeClr val="accent4"/>
              </a:solidFill>
              <a:effectLst/>
              <a:uLnTx/>
              <a:uFillTx/>
              <a:latin typeface="+mn-lt"/>
              <a:ea typeface="+mn-ea"/>
              <a:cs typeface="Arial"/>
            </a:endParaRPr>
          </a:p>
        </p:txBody>
      </p:sp>
      <p:pic>
        <p:nvPicPr>
          <p:cNvPr id="378" name="Google Shape;378;p19" descr="Anatomy of the E-Cigarette&#10;"/>
          <p:cNvPicPr preferRelativeResize="0"/>
          <p:nvPr/>
        </p:nvPicPr>
        <p:blipFill rotWithShape="1">
          <a:blip r:embed="rId3">
            <a:alphaModFix/>
          </a:blip>
          <a:srcRect t="8323" r="282" b="4272"/>
          <a:stretch/>
        </p:blipFill>
        <p:spPr>
          <a:xfrm>
            <a:off x="1441541" y="1527691"/>
            <a:ext cx="6265539" cy="3437879"/>
          </a:xfrm>
          <a:prstGeom prst="rect">
            <a:avLst/>
          </a:prstGeom>
          <a:noFill/>
          <a:ln>
            <a:solidFill>
              <a:schemeClr val="tx1"/>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3" name="Title 2">
            <a:extLst>
              <a:ext uri="{FF2B5EF4-FFF2-40B4-BE49-F238E27FC236}">
                <a16:creationId xmlns:a16="http://schemas.microsoft.com/office/drawing/2014/main" id="{3EA9E251-123B-7A72-D332-EEF6C59EC314}"/>
              </a:ext>
            </a:extLst>
          </p:cNvPr>
          <p:cNvSpPr>
            <a:spLocks noGrp="1"/>
          </p:cNvSpPr>
          <p:nvPr>
            <p:ph type="title"/>
          </p:nvPr>
        </p:nvSpPr>
        <p:spPr>
          <a:xfrm>
            <a:off x="629841" y="-1325563"/>
            <a:ext cx="7886700" cy="1325563"/>
          </a:xfrm>
        </p:spPr>
        <p:txBody>
          <a:bodyPr vert="horz" lIns="91440" tIns="45720" rIns="91440" bIns="45720" rtlCol="0" anchor="b">
            <a:normAutofit/>
          </a:bodyPr>
          <a:lstStyle/>
          <a:p>
            <a:r>
              <a:rPr lang="en-US"/>
              <a:t>Substances in e-cigarette aerosol</a:t>
            </a:r>
          </a:p>
        </p:txBody>
      </p:sp>
      <p:pic>
        <p:nvPicPr>
          <p:cNvPr id="2" name="Picture 1" descr="Substances in e-cigarette aerosol:&#10;Volatile organic compounds&#10;Flavorings&#10;Ultrafine particles&#10;Nicotine&#10;Cancer-causing chemicals&#10;Heavy metals such as nickel, tin and lead">
            <a:extLst>
              <a:ext uri="{FF2B5EF4-FFF2-40B4-BE49-F238E27FC236}">
                <a16:creationId xmlns:a16="http://schemas.microsoft.com/office/drawing/2014/main" id="{2B07DDEF-81F4-B29D-FB8B-323318DDFC25}"/>
              </a:ext>
            </a:extLst>
          </p:cNvPr>
          <p:cNvPicPr>
            <a:picLocks noChangeAspect="1"/>
          </p:cNvPicPr>
          <p:nvPr/>
        </p:nvPicPr>
        <p:blipFill>
          <a:blip r:embed="rId3"/>
          <a:stretch>
            <a:fillRect/>
          </a:stretch>
        </p:blipFill>
        <p:spPr>
          <a:xfrm>
            <a:off x="280961" y="1019455"/>
            <a:ext cx="8582077" cy="4819090"/>
          </a:xfrm>
          <a:prstGeom prst="rect">
            <a:avLst/>
          </a:prstGeom>
        </p:spPr>
      </p:pic>
    </p:spTree>
    <p:extLst>
      <p:ext uri="{BB962C8B-B14F-4D97-AF65-F5344CB8AC3E}">
        <p14:creationId xmlns:p14="http://schemas.microsoft.com/office/powerpoint/2010/main" val="3484231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2" name="Title 1">
            <a:extLst>
              <a:ext uri="{FF2B5EF4-FFF2-40B4-BE49-F238E27FC236}">
                <a16:creationId xmlns:a16="http://schemas.microsoft.com/office/drawing/2014/main" id="{A0EAACF5-7BA9-55BD-62FF-D97423E75A30}"/>
              </a:ext>
            </a:extLst>
          </p:cNvPr>
          <p:cNvSpPr>
            <a:spLocks noGrp="1"/>
          </p:cNvSpPr>
          <p:nvPr>
            <p:ph type="title"/>
          </p:nvPr>
        </p:nvSpPr>
        <p:spPr>
          <a:xfrm>
            <a:off x="629841" y="-1325563"/>
            <a:ext cx="7886700" cy="1325563"/>
          </a:xfrm>
        </p:spPr>
        <p:txBody>
          <a:bodyPr vert="horz" lIns="91440" tIns="45720" rIns="91440" bIns="45720" rtlCol="0" anchor="b">
            <a:normAutofit/>
          </a:bodyPr>
          <a:lstStyle/>
          <a:p>
            <a:r>
              <a:rPr lang="en-US"/>
              <a:t>How Nicotine is Harmful</a:t>
            </a:r>
          </a:p>
        </p:txBody>
      </p:sp>
      <p:pic>
        <p:nvPicPr>
          <p:cNvPr id="3" name="Picture 2" descr="This is a graphic pulled from CDC briefly explaining the dangers of youth using e-cig/vape/ENDS products. From health, to affecting the environment, there are bullet points that stand out.">
            <a:extLst>
              <a:ext uri="{FF2B5EF4-FFF2-40B4-BE49-F238E27FC236}">
                <a16:creationId xmlns:a16="http://schemas.microsoft.com/office/drawing/2014/main" id="{FC07823E-2BA1-DA6D-A879-B733839B8E8C}"/>
              </a:ext>
            </a:extLst>
          </p:cNvPr>
          <p:cNvPicPr>
            <a:picLocks noChangeAspect="1"/>
          </p:cNvPicPr>
          <p:nvPr/>
        </p:nvPicPr>
        <p:blipFill>
          <a:blip r:embed="rId4"/>
          <a:stretch>
            <a:fillRect/>
          </a:stretch>
        </p:blipFill>
        <p:spPr>
          <a:xfrm>
            <a:off x="1307556" y="473849"/>
            <a:ext cx="6253143" cy="5091967"/>
          </a:xfrm>
          <a:prstGeom prst="rect">
            <a:avLst/>
          </a:prstGeom>
        </p:spPr>
      </p:pic>
    </p:spTree>
    <p:extLst>
      <p:ext uri="{BB962C8B-B14F-4D97-AF65-F5344CB8AC3E}">
        <p14:creationId xmlns:p14="http://schemas.microsoft.com/office/powerpoint/2010/main" val="4058012774"/>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Youth &amp; Young Adult Tobacco Use (2022)">
            <a:extLst>
              <a:ext uri="{FF2B5EF4-FFF2-40B4-BE49-F238E27FC236}">
                <a16:creationId xmlns:a16="http://schemas.microsoft.com/office/drawing/2014/main" id="{EAC0E445-4724-941F-6883-64F3B5647BAC}"/>
              </a:ext>
            </a:extLst>
          </p:cNvPr>
          <p:cNvSpPr>
            <a:spLocks noGrp="1"/>
          </p:cNvSpPr>
          <p:nvPr>
            <p:ph type="title"/>
          </p:nvPr>
        </p:nvSpPr>
        <p:spPr>
          <a:xfrm>
            <a:off x="288069" y="263039"/>
            <a:ext cx="7007567" cy="1260867"/>
          </a:xfrm>
        </p:spPr>
        <p:txBody>
          <a:bodyPr>
            <a:normAutofit fontScale="90000"/>
          </a:bodyPr>
          <a:lstStyle/>
          <a:p>
            <a:r>
              <a:rPr lang="en-US">
                <a:solidFill>
                  <a:schemeClr val="bg1"/>
                </a:solidFill>
              </a:rPr>
              <a:t>Youth &amp; Young Adult Tobacco Use (2023)</a:t>
            </a:r>
          </a:p>
        </p:txBody>
      </p:sp>
      <p:sp>
        <p:nvSpPr>
          <p:cNvPr id="3" name="Content Placeholder 2" descr="&#10;E-cigarette rate among young adults (ages 18-24) - 19.3%&#10; Smoking prevalence rate among young adults – 8%&#10;">
            <a:extLst>
              <a:ext uri="{FF2B5EF4-FFF2-40B4-BE49-F238E27FC236}">
                <a16:creationId xmlns:a16="http://schemas.microsoft.com/office/drawing/2014/main" id="{B2A10101-F52E-4184-AD22-84F32BB89C20}"/>
              </a:ext>
            </a:extLst>
          </p:cNvPr>
          <p:cNvSpPr>
            <a:spLocks noGrp="1"/>
          </p:cNvSpPr>
          <p:nvPr>
            <p:ph type="body" idx="1"/>
          </p:nvPr>
        </p:nvSpPr>
        <p:spPr>
          <a:xfrm>
            <a:off x="293464" y="1522304"/>
            <a:ext cx="8243069" cy="1356414"/>
          </a:xfrm>
        </p:spPr>
        <p:txBody>
          <a:bodyPr vert="horz" lIns="91440" tIns="45720" rIns="91440" bIns="45720" rtlCol="0" anchor="t">
            <a:noAutofit/>
          </a:bodyPr>
          <a:lstStyle/>
          <a:p>
            <a:pPr>
              <a:spcAft>
                <a:spcPts val="600"/>
              </a:spcAft>
            </a:pPr>
            <a:endParaRPr lang="en-US" sz="2000">
              <a:solidFill>
                <a:schemeClr val="bg1"/>
              </a:solidFill>
              <a:latin typeface="Arial"/>
              <a:cs typeface="Arial"/>
            </a:endParaRPr>
          </a:p>
          <a:p>
            <a:pPr marL="365760" indent="-365760">
              <a:spcAft>
                <a:spcPts val="600"/>
              </a:spcAft>
              <a:buFont typeface="Arial" panose="05040102010807070707" pitchFamily="18" charset="2"/>
              <a:buChar char="•"/>
            </a:pPr>
            <a:r>
              <a:rPr lang="en-US" sz="2000">
                <a:solidFill>
                  <a:schemeClr val="bg1"/>
                </a:solidFill>
                <a:latin typeface="Arial"/>
                <a:cs typeface="Arial"/>
              </a:rPr>
              <a:t>E-cigarette rate among young adults (ages 18-24) - 20.6%</a:t>
            </a:r>
            <a:endParaRPr lang="en-US" sz="2000">
              <a:solidFill>
                <a:schemeClr val="bg1"/>
              </a:solidFill>
              <a:cs typeface="Arial"/>
            </a:endParaRPr>
          </a:p>
          <a:p>
            <a:pPr marL="285750" indent="-285750">
              <a:spcAft>
                <a:spcPts val="600"/>
              </a:spcAft>
              <a:buFont typeface="Arial" panose="05040102010807070707" pitchFamily="18" charset="2"/>
              <a:buChar char="•"/>
            </a:pPr>
            <a:r>
              <a:rPr lang="en-US" sz="2000">
                <a:solidFill>
                  <a:schemeClr val="bg1"/>
                </a:solidFill>
                <a:latin typeface="Arial"/>
                <a:cs typeface="Arial"/>
              </a:rPr>
              <a:t> Smoking prevalence rate among young adults – 6.4%</a:t>
            </a:r>
          </a:p>
          <a:p>
            <a:pPr marL="365760" indent="-365760">
              <a:spcAft>
                <a:spcPts val="600"/>
              </a:spcAft>
              <a:buFont typeface="Arial" panose="05040102010807070707" pitchFamily="18" charset="2"/>
              <a:buChar char="•"/>
            </a:pPr>
            <a:endParaRPr lang="en-US" sz="1800">
              <a:solidFill>
                <a:schemeClr val="bg1"/>
              </a:solidFill>
              <a:latin typeface="Arial"/>
              <a:ea typeface="Open Sans"/>
              <a:cs typeface="Arial"/>
            </a:endParaRPr>
          </a:p>
          <a:p>
            <a:pPr marL="365760" indent="-365760">
              <a:spcAft>
                <a:spcPts val="600"/>
              </a:spcAft>
            </a:pPr>
            <a:endParaRPr lang="fr-FR" sz="2400">
              <a:solidFill>
                <a:srgbClr val="4B4D4F"/>
              </a:solidFill>
              <a:latin typeface="Arial"/>
              <a:ea typeface="Open Sans"/>
              <a:cs typeface="Arial"/>
            </a:endParaRPr>
          </a:p>
          <a:p>
            <a:pPr marL="365760" indent="-365760">
              <a:spcAft>
                <a:spcPts val="600"/>
              </a:spcAft>
            </a:pPr>
            <a:endParaRPr lang="fr-FR" sz="2400">
              <a:solidFill>
                <a:srgbClr val="4B4D4F"/>
              </a:solidFill>
              <a:latin typeface="Arial"/>
              <a:ea typeface="Open Sans"/>
              <a:cs typeface="Arial"/>
            </a:endParaRPr>
          </a:p>
          <a:p>
            <a:pPr marL="365760" indent="-365760">
              <a:spcAft>
                <a:spcPts val="600"/>
              </a:spcAft>
            </a:pPr>
            <a:endParaRPr lang="fr-FR" sz="2400">
              <a:solidFill>
                <a:srgbClr val="4B4D4F"/>
              </a:solidFill>
              <a:latin typeface="Arial"/>
              <a:ea typeface="Open Sans"/>
              <a:cs typeface="Arial"/>
            </a:endParaRPr>
          </a:p>
        </p:txBody>
      </p:sp>
      <p:pic>
        <p:nvPicPr>
          <p:cNvPr id="4" name="Picture 3" descr="NYTS data being shared on high/middle school students and the rates they're vaping/daily vaping/and if they're using flavored products.">
            <a:extLst>
              <a:ext uri="{FF2B5EF4-FFF2-40B4-BE49-F238E27FC236}">
                <a16:creationId xmlns:a16="http://schemas.microsoft.com/office/drawing/2014/main" id="{4415BB41-8472-4DB6-F6F4-A67A9E986A2C}"/>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616717" y="3338263"/>
            <a:ext cx="5118339" cy="3063940"/>
          </a:xfrm>
          <a:prstGeom prst="rect">
            <a:avLst/>
          </a:prstGeom>
        </p:spPr>
      </p:pic>
    </p:spTree>
    <p:extLst>
      <p:ext uri="{BB962C8B-B14F-4D97-AF65-F5344CB8AC3E}">
        <p14:creationId xmlns:p14="http://schemas.microsoft.com/office/powerpoint/2010/main" val="388309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0FD62-77C1-9408-C78E-7832894467A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Youth Vaping Today</a:t>
            </a:r>
          </a:p>
        </p:txBody>
      </p:sp>
      <p:pic>
        <p:nvPicPr>
          <p:cNvPr id="4" name="Content Placeholder 3" descr="Youth Vaping Today&#10;Over 1.6 million youth are vaping in middle and high school. &#10;More than 1 in 4 youth use e-cigarettes daily.&#10;Almost 90% of all youth users are using flavored products.&#10;More than 11% of young adults ages 18-24 used e-cigarettes, the highest among all adults. &#10;Approximately 31% of youth ages 18-24 report having used an e-cigarette at least once in their life. ">
            <a:extLst>
              <a:ext uri="{FF2B5EF4-FFF2-40B4-BE49-F238E27FC236}">
                <a16:creationId xmlns:a16="http://schemas.microsoft.com/office/drawing/2014/main" id="{1EAC365F-A86D-EF35-A63A-BC06B02798AC}"/>
              </a:ext>
            </a:extLst>
          </p:cNvPr>
          <p:cNvPicPr>
            <a:picLocks noGrp="1" noChangeAspect="1"/>
          </p:cNvPicPr>
          <p:nvPr>
            <p:ph idx="1"/>
          </p:nvPr>
        </p:nvPicPr>
        <p:blipFill>
          <a:blip r:embed="rId3"/>
          <a:stretch>
            <a:fillRect/>
          </a:stretch>
        </p:blipFill>
        <p:spPr>
          <a:xfrm>
            <a:off x="249231" y="1219422"/>
            <a:ext cx="8275336" cy="4092489"/>
          </a:xfrm>
        </p:spPr>
      </p:pic>
    </p:spTree>
    <p:extLst>
      <p:ext uri="{BB962C8B-B14F-4D97-AF65-F5344CB8AC3E}">
        <p14:creationId xmlns:p14="http://schemas.microsoft.com/office/powerpoint/2010/main" val="269280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33520-ABA0-63C6-5FB9-2AD35A2A704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Generations of e-cigarettes and vape pens</a:t>
            </a:r>
          </a:p>
        </p:txBody>
      </p:sp>
      <p:pic>
        <p:nvPicPr>
          <p:cNvPr id="4" name="Content Placeholder 3" descr="Generations of e-cigarettes &amp; vape pens&#10;Cig-A-Like (2007)&#10;Vape Pens (2009)&#10;Mods/tanks (2012)&#10;Pod-based (2015-2017)&#10;Single-use/disposable (2018-now)&#10;">
            <a:extLst>
              <a:ext uri="{FF2B5EF4-FFF2-40B4-BE49-F238E27FC236}">
                <a16:creationId xmlns:a16="http://schemas.microsoft.com/office/drawing/2014/main" id="{6D9DF62C-69B7-6B40-6B6E-3577CC2577F6}"/>
              </a:ext>
            </a:extLst>
          </p:cNvPr>
          <p:cNvPicPr>
            <a:picLocks noGrp="1" noChangeAspect="1"/>
          </p:cNvPicPr>
          <p:nvPr>
            <p:ph idx="1"/>
          </p:nvPr>
        </p:nvPicPr>
        <p:blipFill>
          <a:blip r:embed="rId3"/>
          <a:stretch>
            <a:fillRect/>
          </a:stretch>
        </p:blipFill>
        <p:spPr>
          <a:xfrm>
            <a:off x="1267943" y="377012"/>
            <a:ext cx="6608113" cy="5286490"/>
          </a:xfrm>
        </p:spPr>
      </p:pic>
    </p:spTree>
    <p:extLst>
      <p:ext uri="{BB962C8B-B14F-4D97-AF65-F5344CB8AC3E}">
        <p14:creationId xmlns:p14="http://schemas.microsoft.com/office/powerpoint/2010/main" val="2765924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79E78-5514-7240-7955-47F39BD95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CE6F4-9B9F-E50C-76FD-207FDE9418F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Key Takeaways</a:t>
            </a:r>
          </a:p>
        </p:txBody>
      </p:sp>
      <p:pic>
        <p:nvPicPr>
          <p:cNvPr id="5" name="Picture 4" descr="CDC Foundation recently shared resource that shares recent data/trends of newer 'smart vape' products. ">
            <a:extLst>
              <a:ext uri="{FF2B5EF4-FFF2-40B4-BE49-F238E27FC236}">
                <a16:creationId xmlns:a16="http://schemas.microsoft.com/office/drawing/2014/main" id="{050C4461-1230-71DF-E9D4-54E052C516FB}"/>
              </a:ext>
            </a:extLst>
          </p:cNvPr>
          <p:cNvPicPr>
            <a:picLocks noChangeAspect="1"/>
          </p:cNvPicPr>
          <p:nvPr/>
        </p:nvPicPr>
        <p:blipFill>
          <a:blip r:embed="rId4"/>
          <a:stretch>
            <a:fillRect/>
          </a:stretch>
        </p:blipFill>
        <p:spPr>
          <a:xfrm>
            <a:off x="0" y="1709928"/>
            <a:ext cx="8666480" cy="2798064"/>
          </a:xfrm>
          <a:prstGeom prst="rect">
            <a:avLst/>
          </a:prstGeom>
        </p:spPr>
      </p:pic>
      <p:sp>
        <p:nvSpPr>
          <p:cNvPr id="6" name="TextBox 5" descr="CDC Foundation – June 2025&#10;">
            <a:extLst>
              <a:ext uri="{FF2B5EF4-FFF2-40B4-BE49-F238E27FC236}">
                <a16:creationId xmlns:a16="http://schemas.microsoft.com/office/drawing/2014/main" id="{36FADC12-44E1-1425-6EC0-C710BFDC8EDF}"/>
              </a:ext>
            </a:extLst>
          </p:cNvPr>
          <p:cNvSpPr txBox="1"/>
          <p:nvPr/>
        </p:nvSpPr>
        <p:spPr>
          <a:xfrm>
            <a:off x="6697471" y="5894831"/>
            <a:ext cx="197002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CDC Foundation – June 2025</a:t>
            </a:r>
          </a:p>
        </p:txBody>
      </p:sp>
    </p:spTree>
    <p:extLst>
      <p:ext uri="{BB962C8B-B14F-4D97-AF65-F5344CB8AC3E}">
        <p14:creationId xmlns:p14="http://schemas.microsoft.com/office/powerpoint/2010/main" val="2118297085"/>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 name="Title 3">
            <a:extLst>
              <a:ext uri="{FF2B5EF4-FFF2-40B4-BE49-F238E27FC236}">
                <a16:creationId xmlns:a16="http://schemas.microsoft.com/office/drawing/2014/main" id="{ED977954-AC10-A073-6BCF-259F57CACE8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Vaping Lingo Dictionary</a:t>
            </a:r>
          </a:p>
        </p:txBody>
      </p:sp>
      <p:pic>
        <p:nvPicPr>
          <p:cNvPr id="2" name="Picture 1" descr="Truth Initiative infographics sharing vaping lingo terms to help the public better understand the new verbiage being used (mostly by youth/young adults) and to also help them better speak to it when providing education and training. ">
            <a:extLst>
              <a:ext uri="{FF2B5EF4-FFF2-40B4-BE49-F238E27FC236}">
                <a16:creationId xmlns:a16="http://schemas.microsoft.com/office/drawing/2014/main" id="{443FBD91-2547-148E-3D30-E0DBC6822D60}"/>
              </a:ext>
            </a:extLst>
          </p:cNvPr>
          <p:cNvPicPr>
            <a:picLocks noChangeAspect="1"/>
          </p:cNvPicPr>
          <p:nvPr/>
        </p:nvPicPr>
        <p:blipFill>
          <a:blip r:embed="rId4"/>
          <a:stretch>
            <a:fillRect/>
          </a:stretch>
        </p:blipFill>
        <p:spPr>
          <a:xfrm>
            <a:off x="248129" y="376655"/>
            <a:ext cx="4324477" cy="5358480"/>
          </a:xfrm>
          <a:prstGeom prst="rect">
            <a:avLst/>
          </a:prstGeom>
        </p:spPr>
      </p:pic>
      <p:pic>
        <p:nvPicPr>
          <p:cNvPr id="3" name="Picture 2" descr="Truth Initiative infographics sharing vaping lingo terms to help the public better understand the new verbiage being used (mostly by youth/young adults) and to also help them better speak to it when providing education and training. ">
            <a:extLst>
              <a:ext uri="{FF2B5EF4-FFF2-40B4-BE49-F238E27FC236}">
                <a16:creationId xmlns:a16="http://schemas.microsoft.com/office/drawing/2014/main" id="{1FC67768-9BC3-ABD6-8C56-6454E9078AB0}"/>
              </a:ext>
            </a:extLst>
          </p:cNvPr>
          <p:cNvPicPr>
            <a:picLocks noChangeAspect="1"/>
          </p:cNvPicPr>
          <p:nvPr/>
        </p:nvPicPr>
        <p:blipFill>
          <a:blip r:embed="rId5"/>
          <a:stretch>
            <a:fillRect/>
          </a:stretch>
        </p:blipFill>
        <p:spPr>
          <a:xfrm>
            <a:off x="4660595" y="376657"/>
            <a:ext cx="4311899" cy="5358478"/>
          </a:xfrm>
          <a:prstGeom prst="rect">
            <a:avLst/>
          </a:prstGeom>
        </p:spPr>
      </p:pic>
    </p:spTree>
    <p:extLst>
      <p:ext uri="{BB962C8B-B14F-4D97-AF65-F5344CB8AC3E}">
        <p14:creationId xmlns:p14="http://schemas.microsoft.com/office/powerpoint/2010/main" val="3533939176"/>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22E6E-1C7D-1207-6005-1E1163C27A8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Cigs in an E-Cig</a:t>
            </a:r>
          </a:p>
        </p:txBody>
      </p:sp>
      <p:pic>
        <p:nvPicPr>
          <p:cNvPr id="4" name="Content Placeholder 3" descr="Cigs in an e-cig - Stanford infographic showing amounts of nicotine per device and how that correlates to total cigarettes. ">
            <a:extLst>
              <a:ext uri="{FF2B5EF4-FFF2-40B4-BE49-F238E27FC236}">
                <a16:creationId xmlns:a16="http://schemas.microsoft.com/office/drawing/2014/main" id="{76C32FE9-FD01-5071-B8D0-5AED9CB2DD0C}"/>
              </a:ext>
            </a:extLst>
          </p:cNvPr>
          <p:cNvPicPr>
            <a:picLocks noGrp="1" noChangeAspect="1"/>
          </p:cNvPicPr>
          <p:nvPr>
            <p:ph idx="1"/>
          </p:nvPr>
        </p:nvPicPr>
        <p:blipFill>
          <a:blip r:embed="rId4"/>
          <a:stretch>
            <a:fillRect/>
          </a:stretch>
        </p:blipFill>
        <p:spPr>
          <a:xfrm>
            <a:off x="749659" y="754401"/>
            <a:ext cx="7209692" cy="4661284"/>
          </a:xfrm>
        </p:spPr>
      </p:pic>
    </p:spTree>
    <p:extLst>
      <p:ext uri="{BB962C8B-B14F-4D97-AF65-F5344CB8AC3E}">
        <p14:creationId xmlns:p14="http://schemas.microsoft.com/office/powerpoint/2010/main" val="1394185358"/>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3" name="Title 2">
            <a:extLst>
              <a:ext uri="{FF2B5EF4-FFF2-40B4-BE49-F238E27FC236}">
                <a16:creationId xmlns:a16="http://schemas.microsoft.com/office/drawing/2014/main" id="{14737B5C-E091-7209-FDF2-DF36EC74E6A9}"/>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Be on the Lookout</a:t>
            </a:r>
          </a:p>
        </p:txBody>
      </p:sp>
      <p:pic>
        <p:nvPicPr>
          <p:cNvPr id="2" name="Picture 1" descr="Stanford infographic showing different nicotine products that are trending">
            <a:extLst>
              <a:ext uri="{FF2B5EF4-FFF2-40B4-BE49-F238E27FC236}">
                <a16:creationId xmlns:a16="http://schemas.microsoft.com/office/drawing/2014/main" id="{5CF8F020-7CA4-C2E4-1BC4-BAA8DE2D7F1A}"/>
              </a:ext>
            </a:extLst>
          </p:cNvPr>
          <p:cNvPicPr>
            <a:picLocks noChangeAspect="1"/>
          </p:cNvPicPr>
          <p:nvPr/>
        </p:nvPicPr>
        <p:blipFill>
          <a:blip r:embed="rId4"/>
          <a:stretch>
            <a:fillRect/>
          </a:stretch>
        </p:blipFill>
        <p:spPr>
          <a:xfrm>
            <a:off x="2521442" y="145589"/>
            <a:ext cx="4050032" cy="6247547"/>
          </a:xfrm>
          <a:prstGeom prst="rect">
            <a:avLst/>
          </a:prstGeom>
        </p:spPr>
      </p:pic>
    </p:spTree>
    <p:extLst>
      <p:ext uri="{BB962C8B-B14F-4D97-AF65-F5344CB8AC3E}">
        <p14:creationId xmlns:p14="http://schemas.microsoft.com/office/powerpoint/2010/main" val="3198920539"/>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4">
            <a:extLst>
              <a:ext uri="{C183D7F6-B498-43B3-948B-1728B52AA6E4}">
                <adec:decorative xmlns:adec="http://schemas.microsoft.com/office/drawing/2017/decorative" val="1"/>
              </a:ext>
            </a:extLst>
          </p:cNvPr>
          <p:cNvSpPr/>
          <p:nvPr/>
        </p:nvSpPr>
        <p:spPr>
          <a:xfrm rot="10800000">
            <a:off x="584553" y="522621"/>
            <a:ext cx="3261930" cy="5061778"/>
          </a:xfrm>
          <a:prstGeom prst="rect">
            <a:avLst/>
          </a:prstGeom>
          <a:solidFill>
            <a:schemeClr val="accent6">
              <a:lumMod val="20000"/>
              <a:lumOff val="80000"/>
            </a:schemeClr>
          </a:solid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highlight>
                <a:srgbClr val="000080"/>
              </a:highlight>
              <a:latin typeface="Arial"/>
              <a:ea typeface="Arial"/>
              <a:cs typeface="Arial"/>
            </a:endParaRPr>
          </a:p>
        </p:txBody>
      </p:sp>
      <p:pic>
        <p:nvPicPr>
          <p:cNvPr id="308" name="Google Shape;308;p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67848" y="1717148"/>
            <a:ext cx="2349929" cy="2349929"/>
          </a:xfrm>
          <a:prstGeom prst="rect">
            <a:avLst/>
          </a:prstGeom>
          <a:noFill/>
          <a:ln>
            <a:noFill/>
          </a:ln>
        </p:spPr>
      </p:pic>
      <p:sp>
        <p:nvSpPr>
          <p:cNvPr id="310" name="Google Shape;310;p14" descr="Tobacco &amp; Nicotine&#10;">
            <a:extLst>
              <a:ext uri="{C183D7F6-B498-43B3-948B-1728B52AA6E4}">
                <adec:decorative xmlns:adec="http://schemas.microsoft.com/office/drawing/2017/decorative" val="0"/>
              </a:ext>
            </a:extLst>
          </p:cNvPr>
          <p:cNvSpPr txBox="1">
            <a:spLocks noGrp="1"/>
          </p:cNvSpPr>
          <p:nvPr>
            <p:ph type="title" idx="4294967295"/>
          </p:nvPr>
        </p:nvSpPr>
        <p:spPr>
          <a:xfrm>
            <a:off x="4178756" y="959268"/>
            <a:ext cx="4165276" cy="49244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4500"/>
              <a:buFontTx/>
              <a:buNone/>
              <a:tabLst/>
              <a:defRPr/>
            </a:pPr>
            <a:r>
              <a:rPr kumimoji="0" lang="en-US" sz="3200" b="1" i="0" u="none" strike="noStrike" kern="1200" cap="none" spc="0" normalizeH="0" baseline="0" noProof="0">
                <a:ln>
                  <a:noFill/>
                </a:ln>
                <a:solidFill>
                  <a:schemeClr val="accent4"/>
                </a:solidFill>
                <a:effectLst/>
                <a:uLnTx/>
                <a:uFillTx/>
                <a:latin typeface="Libre Franklin Thin"/>
                <a:ea typeface="Arial"/>
                <a:cs typeface="Arial"/>
                <a:sym typeface="Libre Franklin Thin"/>
              </a:rPr>
              <a:t>Tobacco &amp; Nicotine</a:t>
            </a:r>
            <a:endParaRPr kumimoji="0" lang="en-US" sz="3200" b="0" i="0" u="none" strike="noStrike" kern="1200" cap="none" spc="0" normalizeH="0" baseline="0" noProof="0">
              <a:ln>
                <a:noFill/>
              </a:ln>
              <a:solidFill>
                <a:schemeClr val="accent4"/>
              </a:solidFill>
              <a:effectLst/>
              <a:uLnTx/>
              <a:uFillTx/>
              <a:latin typeface="Arial"/>
              <a:ea typeface="Arial"/>
              <a:cs typeface="Arial"/>
              <a:sym typeface="Arial"/>
            </a:endParaRPr>
          </a:p>
        </p:txBody>
      </p:sp>
      <p:sp>
        <p:nvSpPr>
          <p:cNvPr id="309" name="Google Shape;309;p14" descr="Nicotine is the drug found in tobacco plants (and what causes addiction)&#10;Tobacco harms almost every organ in the body&#10;Nicotine damages the developing brain&#10;Nicotine activates areas of the brain that make you feel satisfied and happy&#10;Nicotine primes the brain for addiction to other substances&#10;"/>
          <p:cNvSpPr txBox="1"/>
          <p:nvPr/>
        </p:nvSpPr>
        <p:spPr>
          <a:xfrm>
            <a:off x="4174995" y="1717822"/>
            <a:ext cx="4633026" cy="3767185"/>
          </a:xfrm>
          <a:prstGeom prst="rect">
            <a:avLst/>
          </a:prstGeom>
          <a:noFill/>
          <a:ln>
            <a:noFill/>
          </a:ln>
        </p:spPr>
        <p:txBody>
          <a:bodyPr spcFirstLastPara="1" wrap="square" lIns="0" tIns="0" rIns="0" bIns="0" anchor="t" anchorCtr="0">
            <a:spAutoFit/>
          </a:bodyPr>
          <a:lstStyle/>
          <a:p>
            <a:pPr marL="266700" lvl="1" indent="-139700">
              <a:lnSpc>
                <a:spcPct val="170000"/>
              </a:lnSpc>
              <a:buClr>
                <a:srgbClr val="111B1E"/>
              </a:buClr>
              <a:buSzPts val="1600"/>
              <a:buFont typeface="Arial"/>
              <a:buChar char="•"/>
            </a:pPr>
            <a:r>
              <a:rPr lang="en-US" sz="1600">
                <a:solidFill>
                  <a:srgbClr val="111B1E"/>
                </a:solidFill>
                <a:latin typeface="Arial"/>
                <a:ea typeface="Libre Franklin Thin"/>
                <a:cs typeface="Libre Franklin Thin"/>
                <a:sym typeface="Libre Franklin Thin"/>
              </a:rPr>
              <a:t>Nicotine is the drug</a:t>
            </a:r>
            <a:r>
              <a:rPr lang="en-US" sz="1600" b="0" i="0" u="none" strike="noStrike" cap="none">
                <a:solidFill>
                  <a:srgbClr val="111B1E"/>
                </a:solidFill>
                <a:latin typeface="Arial"/>
                <a:ea typeface="Libre Franklin Thin"/>
                <a:cs typeface="Libre Franklin Thin"/>
                <a:sym typeface="Libre Franklin Thin"/>
              </a:rPr>
              <a:t> found in tobacco plants</a:t>
            </a:r>
            <a:r>
              <a:rPr lang="en-US" sz="1600">
                <a:solidFill>
                  <a:srgbClr val="111B1E"/>
                </a:solidFill>
                <a:latin typeface="Arial"/>
                <a:ea typeface="Libre Franklin Thin"/>
                <a:cs typeface="Libre Franklin Thin"/>
                <a:sym typeface="Libre Franklin Thin"/>
              </a:rPr>
              <a:t> (and what causes addiction)</a:t>
            </a:r>
            <a:endParaRPr sz="700" b="0" i="0" u="none" strike="noStrike" cap="none">
              <a:solidFill>
                <a:srgbClr val="000000"/>
              </a:solidFill>
              <a:latin typeface="Arial"/>
              <a:ea typeface="Arial"/>
              <a:cs typeface="Arial"/>
              <a:sym typeface="Arial"/>
            </a:endParaRPr>
          </a:p>
          <a:p>
            <a:pPr marL="266700" lvl="1" indent="-139700">
              <a:lnSpc>
                <a:spcPct val="170000"/>
              </a:lnSpc>
              <a:buClr>
                <a:srgbClr val="111B1E"/>
              </a:buClr>
              <a:buSzPts val="1600"/>
              <a:buFont typeface="Arial"/>
              <a:buChar char="•"/>
            </a:pPr>
            <a:r>
              <a:rPr lang="en-US" sz="1600">
                <a:solidFill>
                  <a:srgbClr val="111B1E"/>
                </a:solidFill>
                <a:latin typeface="Arial"/>
                <a:ea typeface="Libre Franklin Thin"/>
                <a:cs typeface="Libre Franklin Thin"/>
                <a:sym typeface="Libre Franklin Thin"/>
              </a:rPr>
              <a:t>Tobacco harms almost every organ in the body</a:t>
            </a:r>
            <a:endParaRPr lang="en-US" sz="700">
              <a:solidFill>
                <a:srgbClr val="000000"/>
              </a:solidFill>
              <a:latin typeface="Arial"/>
              <a:ea typeface="Libre Franklin Thin"/>
              <a:cs typeface="Arial"/>
              <a:sym typeface="Libre Franklin Thin"/>
            </a:endParaRPr>
          </a:p>
          <a:p>
            <a:pPr marL="266700" lvl="1" indent="-139700">
              <a:lnSpc>
                <a:spcPct val="170000"/>
              </a:lnSpc>
              <a:buClr>
                <a:srgbClr val="111B1E"/>
              </a:buClr>
              <a:buSzPts val="1600"/>
              <a:buFont typeface="Arial"/>
              <a:buChar char="•"/>
            </a:pPr>
            <a:r>
              <a:rPr lang="en-US" sz="1600">
                <a:solidFill>
                  <a:srgbClr val="111B1E"/>
                </a:solidFill>
                <a:latin typeface="Arial"/>
                <a:ea typeface="Libre Franklin Thin"/>
                <a:cs typeface="Libre Franklin Thin"/>
                <a:sym typeface="Libre Franklin Thin"/>
              </a:rPr>
              <a:t>Nicotine</a:t>
            </a:r>
            <a:r>
              <a:rPr lang="en-US" sz="1600" b="0" i="0" u="none" strike="noStrike" cap="none">
                <a:solidFill>
                  <a:srgbClr val="111B1E"/>
                </a:solidFill>
                <a:latin typeface="Arial"/>
                <a:ea typeface="Libre Franklin Thin"/>
                <a:cs typeface="Libre Franklin Thin"/>
                <a:sym typeface="Libre Franklin Thin"/>
              </a:rPr>
              <a:t> damages the developing brain</a:t>
            </a:r>
            <a:endParaRPr sz="700" b="0" i="0" u="none" strike="noStrike" cap="none">
              <a:solidFill>
                <a:srgbClr val="000000"/>
              </a:solidFill>
              <a:latin typeface="Arial"/>
              <a:ea typeface="Arial"/>
              <a:cs typeface="Arial"/>
            </a:endParaRPr>
          </a:p>
          <a:p>
            <a:pPr marL="266700" marR="0" lvl="1" indent="-139700" algn="l" rtl="0">
              <a:lnSpc>
                <a:spcPct val="170000"/>
              </a:lnSpc>
              <a:spcBef>
                <a:spcPts val="0"/>
              </a:spcBef>
              <a:spcAft>
                <a:spcPts val="0"/>
              </a:spcAft>
              <a:buClr>
                <a:srgbClr val="111B1E"/>
              </a:buClr>
              <a:buSzPts val="1600"/>
              <a:buFont typeface="Arial"/>
              <a:buChar char="•"/>
            </a:pPr>
            <a:r>
              <a:rPr lang="en-US" sz="1600" b="0" i="0" u="none" strike="noStrike" cap="none">
                <a:solidFill>
                  <a:srgbClr val="111B1E"/>
                </a:solidFill>
                <a:latin typeface="Arial"/>
                <a:ea typeface="Libre Franklin Thin"/>
                <a:cs typeface="Libre Franklin Thin"/>
                <a:sym typeface="Libre Franklin Thin"/>
              </a:rPr>
              <a:t>Nicotine activates areas of the brain that make you feel satisfied and happy</a:t>
            </a:r>
            <a:endParaRPr sz="700" b="0" i="0" u="none" strike="noStrike" cap="none">
              <a:solidFill>
                <a:srgbClr val="000000"/>
              </a:solidFill>
              <a:latin typeface="Arial"/>
              <a:ea typeface="Arial"/>
              <a:cs typeface="Arial"/>
              <a:sym typeface="Arial"/>
            </a:endParaRPr>
          </a:p>
          <a:p>
            <a:pPr marL="266700" marR="0" lvl="1" indent="-139700" algn="l" rtl="0">
              <a:lnSpc>
                <a:spcPct val="170000"/>
              </a:lnSpc>
              <a:spcBef>
                <a:spcPts val="0"/>
              </a:spcBef>
              <a:spcAft>
                <a:spcPts val="0"/>
              </a:spcAft>
              <a:buClr>
                <a:srgbClr val="111B1E"/>
              </a:buClr>
              <a:buSzPts val="1600"/>
              <a:buFont typeface="Arial"/>
              <a:buChar char="•"/>
            </a:pPr>
            <a:r>
              <a:rPr lang="en-US" sz="1600" b="0" i="0" u="none" strike="noStrike" cap="none">
                <a:solidFill>
                  <a:srgbClr val="111B1E"/>
                </a:solidFill>
                <a:latin typeface="Arial"/>
                <a:ea typeface="Libre Franklin Thin"/>
                <a:cs typeface="Libre Franklin Thin"/>
                <a:sym typeface="Libre Franklin Thin"/>
              </a:rPr>
              <a:t>Nicotine primes the brain for addiction to other substances</a:t>
            </a:r>
            <a:endParaRPr sz="700" b="0" i="0" u="none" strike="noStrike" cap="none">
              <a:solidFill>
                <a:srgbClr val="000000"/>
              </a:solidFill>
              <a:latin typeface="Arial"/>
              <a:ea typeface="Arial"/>
              <a:cs typeface="Arial"/>
              <a:sym typeface="Arial"/>
            </a:endParaRPr>
          </a:p>
          <a:p>
            <a:pPr marL="266700" marR="0" lvl="1" indent="-139700" algn="l" rtl="0">
              <a:lnSpc>
                <a:spcPct val="170000"/>
              </a:lnSpc>
              <a:spcBef>
                <a:spcPts val="0"/>
              </a:spcBef>
              <a:spcAft>
                <a:spcPts val="0"/>
              </a:spcAft>
              <a:buClr>
                <a:srgbClr val="111B1E"/>
              </a:buClr>
              <a:buSzPts val="1600"/>
              <a:buFont typeface="Arial"/>
              <a:buChar char="•"/>
            </a:pPr>
            <a:endParaRPr lang="en-US" sz="1600" b="0" i="0" u="none" strike="noStrike" cap="none">
              <a:solidFill>
                <a:srgbClr val="111B1E"/>
              </a:solidFill>
              <a:latin typeface="Libre Franklin Thin"/>
              <a:ea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obacco Industry ('Big Tobacco')">
            <a:extLst>
              <a:ext uri="{FF2B5EF4-FFF2-40B4-BE49-F238E27FC236}">
                <a16:creationId xmlns:a16="http://schemas.microsoft.com/office/drawing/2014/main" id="{EAC0E445-4724-941F-6883-64F3B5647BAC}"/>
              </a:ext>
            </a:extLst>
          </p:cNvPr>
          <p:cNvSpPr>
            <a:spLocks noGrp="1"/>
          </p:cNvSpPr>
          <p:nvPr>
            <p:ph type="title"/>
          </p:nvPr>
        </p:nvSpPr>
        <p:spPr>
          <a:xfrm>
            <a:off x="488092" y="585355"/>
            <a:ext cx="8176661" cy="1260867"/>
          </a:xfrm>
        </p:spPr>
        <p:txBody>
          <a:bodyPr>
            <a:normAutofit fontScale="90000"/>
          </a:bodyPr>
          <a:lstStyle/>
          <a:p>
            <a:r>
              <a:rPr lang="en-US">
                <a:solidFill>
                  <a:schemeClr val="bg1"/>
                </a:solidFill>
              </a:rPr>
              <a:t>Tobacco Industry ('Big Tobacco')</a:t>
            </a:r>
          </a:p>
        </p:txBody>
      </p:sp>
      <p:sp>
        <p:nvSpPr>
          <p:cNvPr id="3" name="Content Placeholder 2" descr="Tobacco products are one of the most heavily marketed products in the U.S. &#10;It is estimated that $9.1 billion is spent annually on tobacco marketing nationally&#10;Estimated $106 million spent annually on tobacco marketing in Iowa&#10;Increased tobacco product normalization in movies, video games, streaming services, and much more&#10;">
            <a:extLst>
              <a:ext uri="{FF2B5EF4-FFF2-40B4-BE49-F238E27FC236}">
                <a16:creationId xmlns:a16="http://schemas.microsoft.com/office/drawing/2014/main" id="{B2A10101-F52E-4184-AD22-84F32BB89C20}"/>
              </a:ext>
            </a:extLst>
          </p:cNvPr>
          <p:cNvSpPr>
            <a:spLocks noGrp="1"/>
          </p:cNvSpPr>
          <p:nvPr>
            <p:ph type="body" idx="1"/>
          </p:nvPr>
        </p:nvSpPr>
        <p:spPr>
          <a:xfrm>
            <a:off x="718496" y="2400959"/>
            <a:ext cx="7718261" cy="3253830"/>
          </a:xfrm>
        </p:spPr>
        <p:txBody>
          <a:bodyPr vert="horz" lIns="91440" tIns="45720" rIns="91440" bIns="45720" rtlCol="0" anchor="t">
            <a:noAutofit/>
          </a:bodyPr>
          <a:lstStyle/>
          <a:p>
            <a:pPr marL="365760" indent="-365760">
              <a:spcAft>
                <a:spcPts val="600"/>
              </a:spcAft>
              <a:buFont typeface="Arial" panose="05040102010807070707" pitchFamily="18" charset="2"/>
              <a:buChar char="•"/>
            </a:pPr>
            <a:r>
              <a:rPr lang="en-US" sz="1800">
                <a:solidFill>
                  <a:schemeClr val="bg1"/>
                </a:solidFill>
                <a:cs typeface="Arial"/>
              </a:rPr>
              <a:t>Tobacco products are one of the most heavily marketed products in the U.S. </a:t>
            </a:r>
          </a:p>
          <a:p>
            <a:pPr marL="822960" lvl="1" indent="-365760">
              <a:spcAft>
                <a:spcPts val="600"/>
              </a:spcAft>
              <a:buFont typeface="Arial" panose="05040102010807070707" pitchFamily="18" charset="2"/>
              <a:buChar char="•"/>
            </a:pPr>
            <a:r>
              <a:rPr lang="en-US" sz="1400">
                <a:solidFill>
                  <a:schemeClr val="bg1"/>
                </a:solidFill>
                <a:latin typeface="Arial"/>
                <a:cs typeface="Arial"/>
              </a:rPr>
              <a:t>It is estimated that $9.1 billion is spent annually on tobacco marketing nationally</a:t>
            </a:r>
          </a:p>
          <a:p>
            <a:pPr marL="822960" lvl="1" indent="-365760">
              <a:spcAft>
                <a:spcPts val="600"/>
              </a:spcAft>
              <a:buFont typeface="Arial" panose="05040102010807070707" pitchFamily="18" charset="2"/>
              <a:buChar char="•"/>
            </a:pPr>
            <a:r>
              <a:rPr lang="en-US" sz="1400">
                <a:solidFill>
                  <a:schemeClr val="bg1"/>
                </a:solidFill>
                <a:latin typeface="Arial"/>
                <a:ea typeface="Open Sans"/>
                <a:cs typeface="Arial"/>
              </a:rPr>
              <a:t>Estimated $106 million spent annually on tobacco marketing in Iowa</a:t>
            </a:r>
          </a:p>
          <a:p>
            <a:pPr marL="365760" indent="-365760">
              <a:spcAft>
                <a:spcPts val="600"/>
              </a:spcAft>
              <a:buFont typeface="Arial" panose="05040102010807070707" pitchFamily="18" charset="2"/>
              <a:buChar char="•"/>
            </a:pPr>
            <a:r>
              <a:rPr lang="en-US" sz="1800">
                <a:solidFill>
                  <a:schemeClr val="bg1"/>
                </a:solidFill>
                <a:latin typeface="Arial"/>
                <a:ea typeface="Open Sans"/>
                <a:cs typeface="Arial"/>
              </a:rPr>
              <a:t>Increased</a:t>
            </a:r>
            <a:r>
              <a:rPr lang="en-US" sz="1800">
                <a:solidFill>
                  <a:schemeClr val="bg1"/>
                </a:solidFill>
                <a:ea typeface="Open Sans"/>
                <a:cs typeface="Arial"/>
              </a:rPr>
              <a:t> tobacco product normalization in movies, video games, streaming services, and much more</a:t>
            </a:r>
            <a:endParaRPr lang="en-US">
              <a:solidFill>
                <a:schemeClr val="bg1"/>
              </a:solidFill>
            </a:endParaRPr>
          </a:p>
          <a:p>
            <a:pPr marL="365760" indent="-365760">
              <a:spcAft>
                <a:spcPts val="600"/>
              </a:spcAft>
              <a:buFont typeface="Arial" panose="05040102010807070707" pitchFamily="18" charset="2"/>
              <a:buChar char="•"/>
            </a:pPr>
            <a:endParaRPr lang="en-US" sz="1600">
              <a:solidFill>
                <a:schemeClr val="bg1"/>
              </a:solidFill>
              <a:latin typeface="Arial"/>
              <a:ea typeface="Open Sans"/>
              <a:cs typeface="Arial"/>
            </a:endParaRPr>
          </a:p>
          <a:p>
            <a:pPr marL="365760" indent="-365760">
              <a:spcAft>
                <a:spcPts val="600"/>
              </a:spcAft>
              <a:buFont typeface="Arial" panose="05040102010807070707" pitchFamily="18" charset="2"/>
              <a:buChar char="•"/>
            </a:pPr>
            <a:endParaRPr lang="en-US" sz="1800">
              <a:solidFill>
                <a:srgbClr val="FFFFFF"/>
              </a:solidFill>
              <a:latin typeface="Arial"/>
              <a:ea typeface="Open Sans"/>
              <a:cs typeface="Arial"/>
            </a:endParaRPr>
          </a:p>
          <a:p>
            <a:pPr marL="822960" lvl="1" indent="-365760">
              <a:spcAft>
                <a:spcPts val="600"/>
              </a:spcAft>
              <a:buFont typeface="Arial" panose="05040102010807070707" pitchFamily="18" charset="2"/>
              <a:buChar char="•"/>
            </a:pPr>
            <a:endParaRPr lang="en-US" sz="1400">
              <a:solidFill>
                <a:srgbClr val="FFFFFF"/>
              </a:solidFill>
              <a:latin typeface="Arial"/>
              <a:ea typeface="Open Sans"/>
              <a:cs typeface="Arial"/>
            </a:endParaRPr>
          </a:p>
          <a:p>
            <a:pPr>
              <a:spcAft>
                <a:spcPts val="600"/>
              </a:spcAft>
            </a:pPr>
            <a:endParaRPr lang="en-US" sz="1800">
              <a:solidFill>
                <a:srgbClr val="FFFFF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p:txBody>
      </p:sp>
    </p:spTree>
    <p:extLst>
      <p:ext uri="{BB962C8B-B14F-4D97-AF65-F5344CB8AC3E}">
        <p14:creationId xmlns:p14="http://schemas.microsoft.com/office/powerpoint/2010/main" val="2592980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9" name="Google Shape;239;p1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14350" y="3753099"/>
            <a:ext cx="1643904" cy="1643904"/>
          </a:xfrm>
          <a:prstGeom prst="rect">
            <a:avLst/>
          </a:prstGeom>
          <a:noFill/>
          <a:ln>
            <a:noFill/>
          </a:ln>
        </p:spPr>
      </p:pic>
      <p:pic>
        <p:nvPicPr>
          <p:cNvPr id="240" name="Google Shape;240;p1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585881" y="3752015"/>
            <a:ext cx="1447737" cy="1798241"/>
          </a:xfrm>
          <a:prstGeom prst="rect">
            <a:avLst/>
          </a:prstGeom>
          <a:noFill/>
          <a:ln>
            <a:noFill/>
          </a:ln>
        </p:spPr>
      </p:pic>
      <p:pic>
        <p:nvPicPr>
          <p:cNvPr id="241" name="Google Shape;241;p1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571597" y="3755895"/>
            <a:ext cx="1226159" cy="1819902"/>
          </a:xfrm>
          <a:prstGeom prst="rect">
            <a:avLst/>
          </a:prstGeom>
          <a:noFill/>
          <a:ln>
            <a:noFill/>
          </a:ln>
        </p:spPr>
      </p:pic>
      <p:pic>
        <p:nvPicPr>
          <p:cNvPr id="242" name="Google Shape;242;p11">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6102515" y="3756409"/>
            <a:ext cx="1985410" cy="1985410"/>
          </a:xfrm>
          <a:prstGeom prst="rect">
            <a:avLst/>
          </a:prstGeom>
          <a:noFill/>
          <a:ln>
            <a:noFill/>
          </a:ln>
        </p:spPr>
      </p:pic>
      <p:sp>
        <p:nvSpPr>
          <p:cNvPr id="243" name="Google Shape;243;p11" descr="Flavors&#10;"/>
          <p:cNvSpPr txBox="1">
            <a:spLocks noGrp="1"/>
          </p:cNvSpPr>
          <p:nvPr>
            <p:ph type="title" idx="4294967295"/>
          </p:nvPr>
        </p:nvSpPr>
        <p:spPr>
          <a:xfrm>
            <a:off x="334626" y="628293"/>
            <a:ext cx="5960100" cy="69249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4500"/>
              <a:buFont typeface="Arial"/>
              <a:buNone/>
              <a:tabLst/>
              <a:defRPr/>
            </a:pPr>
            <a:r>
              <a:rPr kumimoji="0" lang="en-US" sz="4500" b="0" i="0" u="none" strike="noStrike" kern="1200" cap="none" spc="0" normalizeH="0" baseline="0" noProof="0">
                <a:ln>
                  <a:noFill/>
                </a:ln>
                <a:solidFill>
                  <a:schemeClr val="accent4"/>
                </a:solidFill>
                <a:effectLst/>
                <a:uLnTx/>
                <a:uFillTx/>
                <a:latin typeface="Work Sans"/>
                <a:ea typeface="Arial"/>
                <a:cs typeface="Arial"/>
                <a:sym typeface="Libre Franklin Thin"/>
              </a:rPr>
              <a:t>Flavors</a:t>
            </a:r>
            <a:endParaRPr kumimoji="0" lang="en-US" sz="700" b="0" i="0" u="none" strike="noStrike" kern="1200" cap="none" spc="0" normalizeH="0" baseline="0" noProof="0">
              <a:ln>
                <a:noFill/>
              </a:ln>
              <a:solidFill>
                <a:schemeClr val="accent4"/>
              </a:solidFill>
              <a:effectLst/>
              <a:uLnTx/>
              <a:uFillTx/>
              <a:latin typeface="Work Sans"/>
              <a:ea typeface="Arial"/>
              <a:cs typeface="Arial"/>
              <a:sym typeface="Arial"/>
            </a:endParaRPr>
          </a:p>
        </p:txBody>
      </p:sp>
      <p:sp>
        <p:nvSpPr>
          <p:cNvPr id="244" name="Google Shape;244;p11" descr="E-liquid and juices contain flavorings&#10;8,000+ flavors&#10;Flavors appeal to youth&#10;Flavors make vaping seem harmless&#10;"/>
          <p:cNvSpPr txBox="1"/>
          <p:nvPr/>
        </p:nvSpPr>
        <p:spPr>
          <a:xfrm>
            <a:off x="511715" y="1702782"/>
            <a:ext cx="5590800" cy="1551194"/>
          </a:xfrm>
          <a:prstGeom prst="rect">
            <a:avLst/>
          </a:prstGeom>
          <a:noFill/>
          <a:ln>
            <a:noFill/>
          </a:ln>
        </p:spPr>
        <p:txBody>
          <a:bodyPr spcFirstLastPara="1" wrap="square" lIns="0" tIns="0" rIns="0" bIns="0" anchor="t" anchorCtr="0">
            <a:spAutoFit/>
          </a:bodyPr>
          <a:lstStyle/>
          <a:p>
            <a:pPr marL="266700" marR="0" lvl="1" indent="-139700" algn="l" rtl="0">
              <a:lnSpc>
                <a:spcPct val="140000"/>
              </a:lnSpc>
              <a:spcBef>
                <a:spcPts val="0"/>
              </a:spcBef>
              <a:spcAft>
                <a:spcPts val="0"/>
              </a:spcAft>
              <a:buClr>
                <a:srgbClr val="111B1E"/>
              </a:buClr>
              <a:buSzPts val="1600"/>
              <a:buFont typeface="Arial"/>
              <a:buChar char="•"/>
            </a:pPr>
            <a:r>
              <a:rPr lang="en-US" i="0" u="none" strike="noStrike" cap="none">
                <a:solidFill>
                  <a:srgbClr val="111B1E"/>
                </a:solidFill>
                <a:latin typeface="Arial"/>
                <a:ea typeface="Libre Franklin"/>
                <a:cs typeface="Libre Franklin"/>
                <a:sym typeface="Libre Franklin"/>
              </a:rPr>
              <a:t>E-liquid and juices contain flavorings</a:t>
            </a:r>
            <a:endParaRPr lang="en-US" i="0" u="none" strike="noStrike" cap="none">
              <a:solidFill>
                <a:srgbClr val="000000"/>
              </a:solidFill>
              <a:latin typeface="Arial"/>
              <a:ea typeface="Arial"/>
              <a:cs typeface="Arial"/>
            </a:endParaRPr>
          </a:p>
          <a:p>
            <a:pPr marL="266700" marR="0" lvl="1" indent="-139700" algn="l" rtl="0">
              <a:lnSpc>
                <a:spcPct val="140000"/>
              </a:lnSpc>
              <a:spcBef>
                <a:spcPts val="0"/>
              </a:spcBef>
              <a:spcAft>
                <a:spcPts val="0"/>
              </a:spcAft>
              <a:buClr>
                <a:srgbClr val="111B1E"/>
              </a:buClr>
              <a:buSzPts val="1600"/>
              <a:buFont typeface="Arial"/>
              <a:buChar char="•"/>
            </a:pPr>
            <a:r>
              <a:rPr lang="en-US" i="0" u="none" strike="noStrike" cap="none">
                <a:solidFill>
                  <a:srgbClr val="111B1E"/>
                </a:solidFill>
                <a:latin typeface="Arial"/>
                <a:ea typeface="Libre Franklin"/>
                <a:cs typeface="Libre Franklin"/>
                <a:sym typeface="Libre Franklin"/>
              </a:rPr>
              <a:t>8,000+ flavors</a:t>
            </a:r>
            <a:endParaRPr i="0" u="none" strike="noStrike" cap="none">
              <a:solidFill>
                <a:srgbClr val="000000"/>
              </a:solidFill>
              <a:latin typeface="Arial"/>
              <a:ea typeface="Arial"/>
              <a:cs typeface="Arial"/>
            </a:endParaRPr>
          </a:p>
          <a:p>
            <a:pPr marL="266700" marR="0" lvl="1" indent="-139700" algn="l" rtl="0">
              <a:lnSpc>
                <a:spcPct val="140000"/>
              </a:lnSpc>
              <a:spcBef>
                <a:spcPts val="0"/>
              </a:spcBef>
              <a:spcAft>
                <a:spcPts val="0"/>
              </a:spcAft>
              <a:buClr>
                <a:srgbClr val="111B1E"/>
              </a:buClr>
              <a:buSzPts val="1600"/>
              <a:buFont typeface="Arial"/>
              <a:buChar char="•"/>
            </a:pPr>
            <a:r>
              <a:rPr lang="en-US" i="0" u="none" strike="noStrike" cap="none">
                <a:solidFill>
                  <a:srgbClr val="111B1E"/>
                </a:solidFill>
                <a:latin typeface="Arial"/>
                <a:ea typeface="Libre Franklin"/>
                <a:cs typeface="Libre Franklin"/>
                <a:sym typeface="Libre Franklin"/>
              </a:rPr>
              <a:t>Flavors appeal to youth</a:t>
            </a:r>
            <a:endParaRPr i="0" u="none" strike="noStrike" cap="none">
              <a:solidFill>
                <a:srgbClr val="000000"/>
              </a:solidFill>
              <a:latin typeface="Arial"/>
              <a:ea typeface="Arial"/>
              <a:cs typeface="Arial"/>
            </a:endParaRPr>
          </a:p>
          <a:p>
            <a:pPr marL="266700" marR="0" lvl="1" indent="-139700" algn="l" rtl="0">
              <a:lnSpc>
                <a:spcPct val="140000"/>
              </a:lnSpc>
              <a:spcBef>
                <a:spcPts val="0"/>
              </a:spcBef>
              <a:spcAft>
                <a:spcPts val="0"/>
              </a:spcAft>
              <a:buClr>
                <a:srgbClr val="111B1E"/>
              </a:buClr>
              <a:buSzPts val="1600"/>
              <a:buFont typeface="Arial"/>
              <a:buChar char="•"/>
            </a:pPr>
            <a:r>
              <a:rPr lang="en-US" i="0" u="none" strike="noStrike" cap="none">
                <a:solidFill>
                  <a:srgbClr val="111B1E"/>
                </a:solidFill>
                <a:latin typeface="Arial"/>
                <a:ea typeface="Libre Franklin"/>
                <a:cs typeface="Libre Franklin"/>
                <a:sym typeface="Libre Franklin"/>
              </a:rPr>
              <a:t>Flavors make vaping seem harmless</a:t>
            </a:r>
            <a:endParaRPr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07348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owa HHS&#10;Tobacco Prevention &amp; Control Programs (TPCP)">
            <a:extLst>
              <a:ext uri="{FF2B5EF4-FFF2-40B4-BE49-F238E27FC236}">
                <a16:creationId xmlns:a16="http://schemas.microsoft.com/office/drawing/2014/main" id="{B23D8898-07B3-554F-2267-6EECBEC33C5E}"/>
              </a:ext>
            </a:extLst>
          </p:cNvPr>
          <p:cNvSpPr>
            <a:spLocks noGrp="1"/>
          </p:cNvSpPr>
          <p:nvPr>
            <p:ph type="title"/>
          </p:nvPr>
        </p:nvSpPr>
        <p:spPr/>
        <p:txBody>
          <a:bodyPr/>
          <a:lstStyle/>
          <a:p>
            <a:r>
              <a:rPr lang="en-US"/>
              <a:t>Iowa HHS</a:t>
            </a:r>
            <a:br>
              <a:rPr lang="en-US"/>
            </a:br>
            <a:r>
              <a:rPr lang="en-US"/>
              <a:t>Tobacco Prevention &amp; Control Programs (TPCP)</a:t>
            </a:r>
          </a:p>
        </p:txBody>
      </p:sp>
      <p:sp>
        <p:nvSpPr>
          <p:cNvPr id="5" name="Text Placeholder 4" descr="Overview on programs and resources you can utilize&#10;">
            <a:extLst>
              <a:ext uri="{FF2B5EF4-FFF2-40B4-BE49-F238E27FC236}">
                <a16:creationId xmlns:a16="http://schemas.microsoft.com/office/drawing/2014/main" id="{AFF30352-9FF0-7519-DFA8-A214671810FE}"/>
              </a:ext>
            </a:extLst>
          </p:cNvPr>
          <p:cNvSpPr>
            <a:spLocks noGrp="1"/>
          </p:cNvSpPr>
          <p:nvPr>
            <p:ph type="body" idx="1"/>
          </p:nvPr>
        </p:nvSpPr>
        <p:spPr>
          <a:xfrm>
            <a:off x="938462" y="4998134"/>
            <a:ext cx="7572125" cy="1091517"/>
          </a:xfrm>
        </p:spPr>
        <p:txBody>
          <a:bodyPr vert="horz" lIns="91440" tIns="45720" rIns="91440" bIns="45720" rtlCol="0" anchor="t">
            <a:normAutofit/>
          </a:bodyPr>
          <a:lstStyle/>
          <a:p>
            <a:r>
              <a:rPr lang="en-US">
                <a:cs typeface="Arial"/>
              </a:rPr>
              <a:t>Overview on programs and resources you can utilize</a:t>
            </a:r>
            <a:endParaRPr lang="en-US"/>
          </a:p>
        </p:txBody>
      </p:sp>
    </p:spTree>
    <p:extLst>
      <p:ext uri="{BB962C8B-B14F-4D97-AF65-F5344CB8AC3E}">
        <p14:creationId xmlns:p14="http://schemas.microsoft.com/office/powerpoint/2010/main" val="4215019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EF14B7-E946-AB7F-9067-C2DAE1C1FFF3}"/>
              </a:ext>
              <a:ext uri="{C183D7F6-B498-43B3-948B-1728B52AA6E4}">
                <adec:decorative xmlns:adec="http://schemas.microsoft.com/office/drawing/2017/decorative" val="1"/>
              </a:ext>
            </a:extLst>
          </p:cNvPr>
          <p:cNvPicPr>
            <a:picLocks noChangeAspect="1"/>
          </p:cNvPicPr>
          <p:nvPr/>
        </p:nvPicPr>
        <p:blipFill rotWithShape="1">
          <a:blip r:embed="rId3">
            <a:duotone>
              <a:schemeClr val="bg2">
                <a:shade val="45000"/>
                <a:satMod val="135000"/>
              </a:schemeClr>
              <a:prstClr val="white"/>
            </a:duotone>
          </a:blip>
          <a:srcRect l="1366" t="9091" r="18027"/>
          <a:stretch/>
        </p:blipFill>
        <p:spPr>
          <a:xfrm>
            <a:off x="20" y="10"/>
            <a:ext cx="9143980" cy="6857990"/>
          </a:xfrm>
          <a:prstGeom prst="rect">
            <a:avLst/>
          </a:prstGeom>
        </p:spPr>
      </p:pic>
      <p:sp>
        <p:nvSpPr>
          <p:cNvPr id="15" name="Rectangle 1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descr="Centers for Disease Control Target Areas">
            <a:extLst>
              <a:ext uri="{FF2B5EF4-FFF2-40B4-BE49-F238E27FC236}">
                <a16:creationId xmlns:a16="http://schemas.microsoft.com/office/drawing/2014/main" id="{EAC0E445-4724-941F-6883-64F3B5647BAC}"/>
              </a:ext>
            </a:extLst>
          </p:cNvPr>
          <p:cNvSpPr>
            <a:spLocks noGrp="1"/>
          </p:cNvSpPr>
          <p:nvPr>
            <p:ph type="title"/>
          </p:nvPr>
        </p:nvSpPr>
        <p:spPr>
          <a:xfrm>
            <a:off x="628650" y="624267"/>
            <a:ext cx="7886700" cy="1325563"/>
          </a:xfrm>
        </p:spPr>
        <p:txBody>
          <a:bodyPr>
            <a:normAutofit/>
          </a:bodyPr>
          <a:lstStyle/>
          <a:p>
            <a:r>
              <a:rPr lang="en-US">
                <a:solidFill>
                  <a:schemeClr val="accent4"/>
                </a:solidFill>
              </a:rPr>
              <a:t>Centers for Disease Control Target Areas</a:t>
            </a:r>
          </a:p>
        </p:txBody>
      </p:sp>
      <p:graphicFrame>
        <p:nvGraphicFramePr>
          <p:cNvPr id="5" name="Content Placeholder 2" descr="Prevent the initiation of tobacco use among young people. &#10;Eliminate non-smokers’ exposure to secondhand smoke.&#10;Promote quitting among young people and adults.&#10;Identify and eliminate tobacco-related disparities among population groups.&#10;">
            <a:extLst>
              <a:ext uri="{FF2B5EF4-FFF2-40B4-BE49-F238E27FC236}">
                <a16:creationId xmlns:a16="http://schemas.microsoft.com/office/drawing/2014/main" id="{277A6271-92AB-6555-87C6-E078C491A604}"/>
              </a:ext>
            </a:extLst>
          </p:cNvPr>
          <p:cNvGraphicFramePr>
            <a:graphicFrameLocks noGrp="1"/>
          </p:cNvGraphicFramePr>
          <p:nvPr>
            <p:ph idx="1"/>
            <p:extLst>
              <p:ext uri="{D42A27DB-BD31-4B8C-83A1-F6EECF244321}">
                <p14:modId xmlns:p14="http://schemas.microsoft.com/office/powerpoint/2010/main" val="244551777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8649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descr="TPCP Programs">
            <a:extLst>
              <a:ext uri="{FF2B5EF4-FFF2-40B4-BE49-F238E27FC236}">
                <a16:creationId xmlns:a16="http://schemas.microsoft.com/office/drawing/2014/main" id="{02D410D4-67D3-5545-532B-7A44628680D3}"/>
              </a:ext>
            </a:extLst>
          </p:cNvPr>
          <p:cNvSpPr>
            <a:spLocks noGrp="1"/>
          </p:cNvSpPr>
          <p:nvPr>
            <p:ph type="title"/>
          </p:nvPr>
        </p:nvSpPr>
        <p:spPr>
          <a:xfrm>
            <a:off x="840699" y="687480"/>
            <a:ext cx="5605629" cy="994172"/>
          </a:xfrm>
        </p:spPr>
        <p:txBody>
          <a:bodyPr vert="horz" lIns="91440" tIns="45720" rIns="91440" bIns="45720" rtlCol="0" anchor="ctr">
            <a:normAutofit/>
          </a:bodyPr>
          <a:lstStyle/>
          <a:p>
            <a:r>
              <a:rPr lang="en-US" sz="3600">
                <a:solidFill>
                  <a:schemeClr val="tx1"/>
                </a:solidFill>
              </a:rPr>
              <a:t>TPCP</a:t>
            </a:r>
            <a:r>
              <a:rPr lang="en-US" sz="3600" kern="1200">
                <a:solidFill>
                  <a:schemeClr val="tx1"/>
                </a:solidFill>
                <a:latin typeface="+mj-lt"/>
                <a:ea typeface="+mj-ea"/>
                <a:cs typeface="+mj-cs"/>
              </a:rPr>
              <a:t> Programs</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5" name="Content Placeholder 2" descr="Smoke Free Air Act&#10;Tobacco Free/Nicotine Free Policy Initiatives&#10;Smoke Free Homes&#10;ISTEP&#10;Cessation Programs&#10;- Quitline Iowa&#10;- My Life My Quit">
            <a:extLst>
              <a:ext uri="{FF2B5EF4-FFF2-40B4-BE49-F238E27FC236}">
                <a16:creationId xmlns:a16="http://schemas.microsoft.com/office/drawing/2014/main" id="{8A528D42-E0C0-B05C-6233-1071D02CA244}"/>
              </a:ext>
            </a:extLst>
          </p:cNvPr>
          <p:cNvGraphicFramePr>
            <a:graphicFrameLocks noGrp="1"/>
          </p:cNvGraphicFramePr>
          <p:nvPr>
            <p:ph sz="half" idx="2"/>
            <p:extLst>
              <p:ext uri="{D42A27DB-BD31-4B8C-83A1-F6EECF244321}">
                <p14:modId xmlns:p14="http://schemas.microsoft.com/office/powerpoint/2010/main" val="178816772"/>
              </p:ext>
            </p:extLst>
          </p:nvPr>
        </p:nvGraphicFramePr>
        <p:xfrm>
          <a:off x="840699" y="1863634"/>
          <a:ext cx="5033221" cy="3917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Graphic 8">
            <a:extLst>
              <a:ext uri="{FF2B5EF4-FFF2-40B4-BE49-F238E27FC236}">
                <a16:creationId xmlns:a16="http://schemas.microsoft.com/office/drawing/2014/main" id="{EDD81FDE-E495-B6F4-9F06-81F64506927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36547" y="2776112"/>
            <a:ext cx="1305776" cy="1305776"/>
          </a:xfrm>
          <a:prstGeom prst="rect">
            <a:avLst/>
          </a:prstGeom>
        </p:spPr>
      </p:pic>
    </p:spTree>
    <p:extLst>
      <p:ext uri="{BB962C8B-B14F-4D97-AF65-F5344CB8AC3E}">
        <p14:creationId xmlns:p14="http://schemas.microsoft.com/office/powerpoint/2010/main" val="1004656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essation Programs">
            <a:extLst>
              <a:ext uri="{FF2B5EF4-FFF2-40B4-BE49-F238E27FC236}">
                <a16:creationId xmlns:a16="http://schemas.microsoft.com/office/drawing/2014/main" id="{B23D8898-07B3-554F-2267-6EECBEC33C5E}"/>
              </a:ext>
            </a:extLst>
          </p:cNvPr>
          <p:cNvSpPr>
            <a:spLocks noGrp="1"/>
          </p:cNvSpPr>
          <p:nvPr>
            <p:ph type="title"/>
          </p:nvPr>
        </p:nvSpPr>
        <p:spPr>
          <a:xfrm>
            <a:off x="781127" y="1718994"/>
            <a:ext cx="7572125" cy="2852737"/>
          </a:xfrm>
        </p:spPr>
        <p:txBody>
          <a:bodyPr/>
          <a:lstStyle/>
          <a:p>
            <a:r>
              <a:rPr lang="en-US"/>
              <a:t>Cessation Programs</a:t>
            </a:r>
          </a:p>
        </p:txBody>
      </p:sp>
      <p:sp>
        <p:nvSpPr>
          <p:cNvPr id="3" name="Text Placeholder 2" descr="Quitline Iowa &amp; My Life My Quit&#10;">
            <a:extLst>
              <a:ext uri="{FF2B5EF4-FFF2-40B4-BE49-F238E27FC236}">
                <a16:creationId xmlns:a16="http://schemas.microsoft.com/office/drawing/2014/main" id="{D3E4C9F8-5487-F908-2634-21AE0052BEBC}"/>
              </a:ext>
            </a:extLst>
          </p:cNvPr>
          <p:cNvSpPr>
            <a:spLocks noGrp="1"/>
          </p:cNvSpPr>
          <p:nvPr>
            <p:ph type="body" idx="1"/>
          </p:nvPr>
        </p:nvSpPr>
        <p:spPr/>
        <p:txBody>
          <a:bodyPr vert="horz" lIns="91440" tIns="45720" rIns="91440" bIns="45720" rtlCol="0" anchor="t">
            <a:normAutofit/>
          </a:bodyPr>
          <a:lstStyle/>
          <a:p>
            <a:r>
              <a:rPr lang="en-US"/>
              <a:t>Quitline Iowa &amp; My Life My Quit</a:t>
            </a:r>
          </a:p>
        </p:txBody>
      </p:sp>
    </p:spTree>
    <p:extLst>
      <p:ext uri="{BB962C8B-B14F-4D97-AF65-F5344CB8AC3E}">
        <p14:creationId xmlns:p14="http://schemas.microsoft.com/office/powerpoint/2010/main" val="1830275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a:extLst>
            <a:ext uri="{FF2B5EF4-FFF2-40B4-BE49-F238E27FC236}">
              <a16:creationId xmlns:a16="http://schemas.microsoft.com/office/drawing/2014/main" id="{5E135A56-4961-2363-3DEC-1EE70DD17F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459CE5-E1FA-E218-7B2F-19F1459BCA7F}"/>
              </a:ext>
            </a:extLst>
          </p:cNvPr>
          <p:cNvSpPr>
            <a:spLocks noGrp="1"/>
          </p:cNvSpPr>
          <p:nvPr>
            <p:ph type="title"/>
          </p:nvPr>
        </p:nvSpPr>
        <p:spPr>
          <a:xfrm>
            <a:off x="629841" y="-1325563"/>
            <a:ext cx="7886700" cy="1325563"/>
          </a:xfrm>
        </p:spPr>
        <p:txBody>
          <a:bodyPr spcFirstLastPara="1" wrap="square" lIns="91425" tIns="45700" rIns="91425" bIns="45700" anchor="b" anchorCtr="0">
            <a:normAutofit/>
          </a:bodyPr>
          <a:lstStyle/>
          <a:p>
            <a:r>
              <a:rPr lang="en-US"/>
              <a:t>Quitline Iowa Website</a:t>
            </a:r>
          </a:p>
        </p:txBody>
      </p:sp>
      <p:pic>
        <p:nvPicPr>
          <p:cNvPr id="2" name="Picture 1" descr="A snapshot of the Quitline Iowa website. ">
            <a:extLst>
              <a:ext uri="{FF2B5EF4-FFF2-40B4-BE49-F238E27FC236}">
                <a16:creationId xmlns:a16="http://schemas.microsoft.com/office/drawing/2014/main" id="{2E830BD7-B339-6DCA-8A6D-BFCDEB3559FA}"/>
              </a:ext>
            </a:extLst>
          </p:cNvPr>
          <p:cNvPicPr>
            <a:picLocks noChangeAspect="1"/>
          </p:cNvPicPr>
          <p:nvPr/>
        </p:nvPicPr>
        <p:blipFill>
          <a:blip r:embed="rId4"/>
          <a:stretch>
            <a:fillRect/>
          </a:stretch>
        </p:blipFill>
        <p:spPr>
          <a:xfrm>
            <a:off x="397181" y="630830"/>
            <a:ext cx="8349637" cy="4969677"/>
          </a:xfrm>
          <a:prstGeom prst="rect">
            <a:avLst/>
          </a:prstGeom>
        </p:spPr>
      </p:pic>
    </p:spTree>
    <p:extLst>
      <p:ext uri="{BB962C8B-B14F-4D97-AF65-F5344CB8AC3E}">
        <p14:creationId xmlns:p14="http://schemas.microsoft.com/office/powerpoint/2010/main" val="2080120713"/>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descr="What Services Are Provided Through Quitline Iowa?"/>
          <p:cNvSpPr txBox="1">
            <a:spLocks noGrp="1"/>
          </p:cNvSpPr>
          <p:nvPr>
            <p:ph type="title"/>
          </p:nvPr>
        </p:nvSpPr>
        <p:spPr>
          <a:xfrm>
            <a:off x="131949" y="3031087"/>
            <a:ext cx="3538817" cy="798175"/>
          </a:xfrm>
          <a:prstGeom prst="rect">
            <a:avLst/>
          </a:prstGeom>
          <a:noFill/>
          <a:ln>
            <a:noFill/>
          </a:ln>
        </p:spPr>
        <p:txBody>
          <a:bodyPr spcFirstLastPara="1" wrap="square" lIns="68569" tIns="34275" rIns="68569" bIns="34275" anchor="ctr" anchorCtr="0">
            <a:noAutofit/>
          </a:bodyPr>
          <a:lstStyle/>
          <a:p>
            <a:pPr marL="0" lvl="0" indent="0" algn="l" rtl="0">
              <a:lnSpc>
                <a:spcPct val="90000"/>
              </a:lnSpc>
              <a:spcBef>
                <a:spcPts val="0"/>
              </a:spcBef>
              <a:spcAft>
                <a:spcPts val="0"/>
              </a:spcAft>
              <a:buClr>
                <a:schemeClr val="accent1"/>
              </a:buClr>
              <a:buSzPts val="4000"/>
              <a:buFont typeface="Work Sans"/>
              <a:buNone/>
            </a:pPr>
            <a:r>
              <a:rPr lang="en-US" sz="2800">
                <a:solidFill>
                  <a:schemeClr val="accent4"/>
                </a:solidFill>
              </a:rPr>
              <a:t>What Services Are Provided Through Quitline Iowa?</a:t>
            </a:r>
          </a:p>
        </p:txBody>
      </p:sp>
      <p:grpSp>
        <p:nvGrpSpPr>
          <p:cNvPr id="108" name="Google Shape;108;p3" descr="24/7 access to free support to all Iowans.&#10;One-on-one counseling with a Quit Coach through phone, text or chat.&#10;Specific programs offered:&#10;- Behavioral Health&#10;- Pregnancy Postpartum Program&#10;- Young Adult Program&#10;- American Indian Program&#10;-My Life My Quit&#10;Nicotine Replacement Therapy (NRT)&#10;Ask, Advise, Connect (AAC)"/>
          <p:cNvGrpSpPr/>
          <p:nvPr/>
        </p:nvGrpSpPr>
        <p:grpSpPr>
          <a:xfrm>
            <a:off x="3969706" y="1868523"/>
            <a:ext cx="4872301" cy="3605662"/>
            <a:chOff x="0" y="2870"/>
            <a:chExt cx="5485151" cy="3938729"/>
          </a:xfrm>
        </p:grpSpPr>
        <p:sp>
          <p:nvSpPr>
            <p:cNvPr id="109" name="Google Shape;109;p3"/>
            <p:cNvSpPr/>
            <p:nvPr/>
          </p:nvSpPr>
          <p:spPr>
            <a:xfrm>
              <a:off x="0" y="2870"/>
              <a:ext cx="5485150" cy="600979"/>
            </a:xfrm>
            <a:prstGeom prst="roundRect">
              <a:avLst>
                <a:gd name="adj" fmla="val 16667"/>
              </a:avLst>
            </a:prstGeom>
            <a:solidFill>
              <a:srgbClr val="A7BB32"/>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10" name="Google Shape;110;p3"/>
            <p:cNvSpPr txBox="1"/>
            <p:nvPr/>
          </p:nvSpPr>
          <p:spPr>
            <a:xfrm>
              <a:off x="29337" y="32207"/>
              <a:ext cx="5426476" cy="542305"/>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1500" b="1" i="0" u="none" strike="noStrike" cap="none">
                  <a:solidFill>
                    <a:schemeClr val="lt1"/>
                  </a:solidFill>
                  <a:latin typeface="Arial"/>
                  <a:ea typeface="Arial"/>
                  <a:cs typeface="Arial"/>
                  <a:sym typeface="Arial"/>
                </a:rPr>
                <a:t>24/7 access to free support to all Iowans.</a:t>
              </a:r>
              <a:endParaRPr sz="1050"/>
            </a:p>
          </p:txBody>
        </p:sp>
        <p:sp>
          <p:nvSpPr>
            <p:cNvPr id="111" name="Google Shape;111;p3"/>
            <p:cNvSpPr/>
            <p:nvPr/>
          </p:nvSpPr>
          <p:spPr>
            <a:xfrm>
              <a:off x="0" y="615229"/>
              <a:ext cx="5485150" cy="600979"/>
            </a:xfrm>
            <a:prstGeom prst="roundRect">
              <a:avLst>
                <a:gd name="adj" fmla="val 16667"/>
              </a:avLst>
            </a:prstGeom>
            <a:solidFill>
              <a:srgbClr val="DFA624"/>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12" name="Google Shape;112;p3"/>
            <p:cNvSpPr txBox="1"/>
            <p:nvPr/>
          </p:nvSpPr>
          <p:spPr>
            <a:xfrm>
              <a:off x="29337" y="644566"/>
              <a:ext cx="5426476" cy="542305"/>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1500" b="1" i="0" u="none" strike="noStrike" cap="none">
                  <a:solidFill>
                    <a:schemeClr val="lt1"/>
                  </a:solidFill>
                  <a:latin typeface="Arial"/>
                  <a:ea typeface="Arial"/>
                  <a:cs typeface="Arial"/>
                  <a:sym typeface="Arial"/>
                </a:rPr>
                <a:t>One-on-one counseling with a Quit Coach through phone, text or chat. </a:t>
              </a:r>
              <a:endParaRPr sz="1050"/>
            </a:p>
          </p:txBody>
        </p:sp>
        <p:sp>
          <p:nvSpPr>
            <p:cNvPr id="113" name="Google Shape;113;p3"/>
            <p:cNvSpPr/>
            <p:nvPr/>
          </p:nvSpPr>
          <p:spPr>
            <a:xfrm>
              <a:off x="0" y="1227588"/>
              <a:ext cx="5485150" cy="600979"/>
            </a:xfrm>
            <a:prstGeom prst="roundRect">
              <a:avLst>
                <a:gd name="adj" fmla="val 16667"/>
              </a:avLst>
            </a:prstGeom>
            <a:solidFill>
              <a:srgbClr val="15405B"/>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14" name="Google Shape;114;p3"/>
            <p:cNvSpPr txBox="1"/>
            <p:nvPr/>
          </p:nvSpPr>
          <p:spPr>
            <a:xfrm>
              <a:off x="29337" y="1256925"/>
              <a:ext cx="5426476" cy="542305"/>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1500" b="1" i="0" u="none" strike="noStrike" cap="none">
                  <a:solidFill>
                    <a:schemeClr val="lt1"/>
                  </a:solidFill>
                  <a:latin typeface="Arial"/>
                  <a:ea typeface="Arial"/>
                  <a:cs typeface="Arial"/>
                  <a:sym typeface="Arial"/>
                </a:rPr>
                <a:t>Specific programs offered:</a:t>
              </a:r>
              <a:endParaRPr sz="1050"/>
            </a:p>
          </p:txBody>
        </p:sp>
        <p:sp>
          <p:nvSpPr>
            <p:cNvPr id="115" name="Google Shape;115;p3"/>
            <p:cNvSpPr/>
            <p:nvPr/>
          </p:nvSpPr>
          <p:spPr>
            <a:xfrm>
              <a:off x="0" y="1828568"/>
              <a:ext cx="5485150" cy="899691"/>
            </a:xfrm>
            <a:prstGeom prst="rect">
              <a:avLst/>
            </a:prstGeom>
            <a:no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16" name="Google Shape;116;p3"/>
            <p:cNvSpPr txBox="1"/>
            <p:nvPr/>
          </p:nvSpPr>
          <p:spPr>
            <a:xfrm>
              <a:off x="0" y="1828568"/>
              <a:ext cx="5485151" cy="899691"/>
            </a:xfrm>
            <a:prstGeom prst="rect">
              <a:avLst/>
            </a:prstGeom>
            <a:noFill/>
            <a:ln>
              <a:noFill/>
            </a:ln>
          </p:spPr>
          <p:txBody>
            <a:bodyPr spcFirstLastPara="1" wrap="square" lIns="130613" tIns="13331" rIns="74663" bIns="13331" anchor="t" anchorCtr="0">
              <a:noAutofit/>
            </a:bodyPr>
            <a:lstStyle/>
            <a:p>
              <a:pPr marL="85725" marR="0" lvl="1" indent="-85725" algn="l" rtl="0">
                <a:lnSpc>
                  <a:spcPct val="90000"/>
                </a:lnSpc>
                <a:spcBef>
                  <a:spcPts val="0"/>
                </a:spcBef>
                <a:spcAft>
                  <a:spcPts val="0"/>
                </a:spcAft>
                <a:buClr>
                  <a:schemeClr val="dk1"/>
                </a:buClr>
                <a:buSzPts val="1400"/>
                <a:buFont typeface="Arial"/>
                <a:buChar char="•"/>
              </a:pPr>
              <a:r>
                <a:rPr lang="en-US" sz="1050" b="0" i="0" u="none" strike="noStrike" cap="none">
                  <a:solidFill>
                    <a:schemeClr val="dk1"/>
                  </a:solidFill>
                  <a:latin typeface="Arial"/>
                  <a:ea typeface="Arial"/>
                  <a:cs typeface="Arial"/>
                  <a:sym typeface="Arial"/>
                </a:rPr>
                <a:t>Behavioral Health </a:t>
              </a:r>
              <a:endParaRPr sz="1050"/>
            </a:p>
            <a:p>
              <a:pPr marL="85725" marR="0" lvl="1" indent="-85725" algn="l" rtl="0">
                <a:lnSpc>
                  <a:spcPct val="90000"/>
                </a:lnSpc>
                <a:spcBef>
                  <a:spcPts val="210"/>
                </a:spcBef>
                <a:spcAft>
                  <a:spcPts val="0"/>
                </a:spcAft>
                <a:buClr>
                  <a:schemeClr val="dk1"/>
                </a:buClr>
                <a:buSzPts val="1400"/>
                <a:buFont typeface="Arial"/>
                <a:buChar char="•"/>
              </a:pPr>
              <a:r>
                <a:rPr lang="en-US" sz="1050" b="0" i="0" u="none" strike="noStrike" cap="none">
                  <a:solidFill>
                    <a:schemeClr val="dk1"/>
                  </a:solidFill>
                  <a:latin typeface="Arial"/>
                  <a:ea typeface="Arial"/>
                  <a:cs typeface="Arial"/>
                  <a:sym typeface="Arial"/>
                </a:rPr>
                <a:t>Pregnancy Postpartum Program </a:t>
              </a:r>
              <a:endParaRPr sz="1050"/>
            </a:p>
            <a:p>
              <a:pPr marL="85725" marR="0" lvl="1" indent="-85725" algn="l" rtl="0">
                <a:lnSpc>
                  <a:spcPct val="90000"/>
                </a:lnSpc>
                <a:spcBef>
                  <a:spcPts val="210"/>
                </a:spcBef>
                <a:spcAft>
                  <a:spcPts val="0"/>
                </a:spcAft>
                <a:buClr>
                  <a:schemeClr val="dk1"/>
                </a:buClr>
                <a:buSzPts val="1400"/>
                <a:buFont typeface="Arial"/>
                <a:buChar char="•"/>
              </a:pPr>
              <a:r>
                <a:rPr lang="en-US" sz="1050" b="0" i="0" u="none" strike="noStrike" cap="none">
                  <a:solidFill>
                    <a:schemeClr val="dk1"/>
                  </a:solidFill>
                  <a:latin typeface="Arial"/>
                  <a:ea typeface="Arial"/>
                  <a:cs typeface="Arial"/>
                  <a:sym typeface="Arial"/>
                </a:rPr>
                <a:t>Young Adult Program </a:t>
              </a:r>
              <a:endParaRPr sz="1050"/>
            </a:p>
            <a:p>
              <a:pPr marL="85725" marR="0" lvl="1" indent="-85725" algn="l" rtl="0">
                <a:lnSpc>
                  <a:spcPct val="90000"/>
                </a:lnSpc>
                <a:spcBef>
                  <a:spcPts val="210"/>
                </a:spcBef>
                <a:spcAft>
                  <a:spcPts val="0"/>
                </a:spcAft>
                <a:buClr>
                  <a:schemeClr val="dk1"/>
                </a:buClr>
                <a:buSzPts val="1400"/>
                <a:buFont typeface="Arial"/>
                <a:buChar char="•"/>
              </a:pPr>
              <a:r>
                <a:rPr lang="en-US" sz="1050" b="0" i="0" u="none" strike="noStrike" cap="none">
                  <a:solidFill>
                    <a:schemeClr val="dk1"/>
                  </a:solidFill>
                  <a:latin typeface="Arial"/>
                  <a:ea typeface="Arial"/>
                  <a:cs typeface="Arial"/>
                  <a:sym typeface="Arial"/>
                </a:rPr>
                <a:t>American Indian Program </a:t>
              </a:r>
              <a:endParaRPr sz="1050"/>
            </a:p>
            <a:p>
              <a:pPr marL="85725" marR="0" lvl="1" indent="-85725" algn="l" rtl="0">
                <a:lnSpc>
                  <a:spcPct val="90000"/>
                </a:lnSpc>
                <a:spcBef>
                  <a:spcPts val="210"/>
                </a:spcBef>
                <a:spcAft>
                  <a:spcPts val="0"/>
                </a:spcAft>
                <a:buClr>
                  <a:schemeClr val="dk1"/>
                </a:buClr>
                <a:buSzPts val="1400"/>
                <a:buFont typeface="Arial"/>
                <a:buChar char="•"/>
              </a:pPr>
              <a:r>
                <a:rPr lang="en-US" sz="1050" b="0" i="0" u="none" strike="noStrike" cap="none">
                  <a:solidFill>
                    <a:schemeClr val="dk1"/>
                  </a:solidFill>
                  <a:latin typeface="Arial"/>
                  <a:ea typeface="Arial"/>
                  <a:cs typeface="Arial"/>
                  <a:sym typeface="Arial"/>
                </a:rPr>
                <a:t>My Life My Quit </a:t>
              </a:r>
              <a:endParaRPr sz="1050"/>
            </a:p>
          </p:txBody>
        </p:sp>
        <p:sp>
          <p:nvSpPr>
            <p:cNvPr id="117" name="Google Shape;117;p3"/>
            <p:cNvSpPr/>
            <p:nvPr/>
          </p:nvSpPr>
          <p:spPr>
            <a:xfrm>
              <a:off x="0" y="2728260"/>
              <a:ext cx="5485150" cy="600979"/>
            </a:xfrm>
            <a:prstGeom prst="roundRect">
              <a:avLst>
                <a:gd name="adj" fmla="val 16667"/>
              </a:avLst>
            </a:prstGeom>
            <a:solidFill>
              <a:srgbClr val="41A996"/>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18" name="Google Shape;118;p3"/>
            <p:cNvSpPr txBox="1"/>
            <p:nvPr/>
          </p:nvSpPr>
          <p:spPr>
            <a:xfrm>
              <a:off x="29337" y="2757597"/>
              <a:ext cx="5426476" cy="542305"/>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1500" b="1" i="0" u="none" strike="noStrike" cap="none">
                  <a:solidFill>
                    <a:schemeClr val="lt1"/>
                  </a:solidFill>
                  <a:latin typeface="Arial"/>
                  <a:ea typeface="Arial"/>
                  <a:cs typeface="Arial"/>
                  <a:sym typeface="Arial"/>
                </a:rPr>
                <a:t>Nicotine Replacement Therapy (NRT) </a:t>
              </a:r>
              <a:endParaRPr sz="1050"/>
            </a:p>
          </p:txBody>
        </p:sp>
        <p:sp>
          <p:nvSpPr>
            <p:cNvPr id="119" name="Google Shape;119;p3"/>
            <p:cNvSpPr/>
            <p:nvPr/>
          </p:nvSpPr>
          <p:spPr>
            <a:xfrm>
              <a:off x="0" y="3340620"/>
              <a:ext cx="5485150" cy="600979"/>
            </a:xfrm>
            <a:prstGeom prst="roundRect">
              <a:avLst>
                <a:gd name="adj" fmla="val 16667"/>
              </a:avLst>
            </a:prstGeom>
            <a:solidFill>
              <a:srgbClr val="2B6358"/>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20" name="Google Shape;120;p3"/>
            <p:cNvSpPr txBox="1"/>
            <p:nvPr/>
          </p:nvSpPr>
          <p:spPr>
            <a:xfrm>
              <a:off x="29337" y="3369957"/>
              <a:ext cx="5426476" cy="542305"/>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1500" b="1" i="0" u="none" strike="noStrike" cap="none">
                  <a:solidFill>
                    <a:schemeClr val="lt1"/>
                  </a:solidFill>
                  <a:latin typeface="Arial"/>
                  <a:ea typeface="Arial"/>
                  <a:cs typeface="Arial"/>
                  <a:sym typeface="Arial"/>
                </a:rPr>
                <a:t>Ask, Advise, </a:t>
              </a:r>
              <a:r>
                <a:rPr lang="en-US" sz="1500" b="1">
                  <a:solidFill>
                    <a:schemeClr val="lt1"/>
                  </a:solidFill>
                  <a:latin typeface="Arial"/>
                  <a:ea typeface="Arial"/>
                  <a:cs typeface="Arial"/>
                  <a:sym typeface="Arial"/>
                </a:rPr>
                <a:t>Connect</a:t>
              </a:r>
              <a:r>
                <a:rPr lang="en-US" sz="1500" b="1" i="0" u="none" strike="noStrike" cap="none">
                  <a:solidFill>
                    <a:schemeClr val="lt1"/>
                  </a:solidFill>
                  <a:latin typeface="Arial"/>
                  <a:ea typeface="Arial"/>
                  <a:cs typeface="Arial"/>
                  <a:sym typeface="Arial"/>
                </a:rPr>
                <a:t> (</a:t>
              </a:r>
              <a:r>
                <a:rPr lang="en-US" sz="1500" b="1">
                  <a:solidFill>
                    <a:schemeClr val="lt1"/>
                  </a:solidFill>
                  <a:latin typeface="Arial"/>
                  <a:ea typeface="Arial"/>
                  <a:cs typeface="Arial"/>
                  <a:sym typeface="Arial"/>
                </a:rPr>
                <a:t>AAC</a:t>
              </a:r>
              <a:r>
                <a:rPr lang="en-US" sz="1500" b="1" i="0" u="none" strike="noStrike" cap="none">
                  <a:solidFill>
                    <a:schemeClr val="lt1"/>
                  </a:solidFill>
                  <a:latin typeface="Arial"/>
                  <a:ea typeface="Arial"/>
                  <a:cs typeface="Arial"/>
                  <a:sym typeface="Arial"/>
                </a:rPr>
                <a:t>)</a:t>
              </a:r>
              <a:endParaRPr sz="1050">
                <a:solidFill>
                  <a:schemeClr val="lt1"/>
                </a:solidFill>
              </a:endParaRPr>
            </a:p>
          </p:txBody>
        </p:sp>
      </p:grpSp>
      <p:pic>
        <p:nvPicPr>
          <p:cNvPr id="121" name="Google Shape;121;p3" descr="Quitline Iowa logo"/>
          <p:cNvPicPr preferRelativeResize="0"/>
          <p:nvPr/>
        </p:nvPicPr>
        <p:blipFill rotWithShape="1">
          <a:blip r:embed="rId3">
            <a:alphaModFix/>
          </a:blip>
          <a:srcRect/>
          <a:stretch/>
        </p:blipFill>
        <p:spPr>
          <a:xfrm>
            <a:off x="1617694" y="231326"/>
            <a:ext cx="5238137" cy="12463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n SFY25, there were &#10;2,717 unique individuals &#10;who completed Quitline Iowa registrations.">
            <a:extLst>
              <a:ext uri="{FF2B5EF4-FFF2-40B4-BE49-F238E27FC236}">
                <a16:creationId xmlns:a16="http://schemas.microsoft.com/office/drawing/2014/main" id="{6D516DCF-1D70-225A-8ED7-0D6C228C318A}"/>
              </a:ext>
            </a:extLst>
          </p:cNvPr>
          <p:cNvSpPr>
            <a:spLocks noGrp="1"/>
          </p:cNvSpPr>
          <p:nvPr>
            <p:ph type="title"/>
          </p:nvPr>
        </p:nvSpPr>
        <p:spPr>
          <a:xfrm>
            <a:off x="546353" y="2474029"/>
            <a:ext cx="8051293" cy="1444752"/>
          </a:xfrm>
        </p:spPr>
        <p:txBody>
          <a:bodyPr>
            <a:noAutofit/>
          </a:bodyPr>
          <a:lstStyle/>
          <a:p>
            <a:pPr>
              <a:lnSpc>
                <a:spcPct val="120000"/>
              </a:lnSpc>
              <a:spcBef>
                <a:spcPts val="600"/>
              </a:spcBef>
              <a:spcAft>
                <a:spcPts val="600"/>
              </a:spcAft>
            </a:pPr>
            <a:r>
              <a:rPr lang="en-US" sz="4000" b="1">
                <a:solidFill>
                  <a:schemeClr val="tx2"/>
                </a:solidFill>
              </a:rPr>
              <a:t>In SFY25, there were </a:t>
            </a:r>
            <a:br>
              <a:rPr lang="en-US" sz="4000" b="1">
                <a:solidFill>
                  <a:schemeClr val="tx2"/>
                </a:solidFill>
              </a:rPr>
            </a:br>
            <a:r>
              <a:rPr lang="en-US" sz="4000" b="1" u="sng">
                <a:solidFill>
                  <a:schemeClr val="accent2"/>
                </a:solidFill>
              </a:rPr>
              <a:t>2,717 unique individuals </a:t>
            </a:r>
            <a:br>
              <a:rPr lang="en-US" sz="4000" b="1">
                <a:solidFill>
                  <a:schemeClr val="tx2"/>
                </a:solidFill>
              </a:rPr>
            </a:br>
            <a:r>
              <a:rPr lang="en-US" sz="4000" b="1">
                <a:solidFill>
                  <a:schemeClr val="tx2"/>
                </a:solidFill>
              </a:rPr>
              <a:t>who completed Quitline Iowa registrations.</a:t>
            </a:r>
            <a:endParaRPr lang="en-US" sz="4800" b="1">
              <a:solidFill>
                <a:schemeClr val="tx2"/>
              </a:solidFill>
            </a:endParaRPr>
          </a:p>
        </p:txBody>
      </p:sp>
      <p:sp>
        <p:nvSpPr>
          <p:cNvPr id="3" name="TextBox 2">
            <a:extLst>
              <a:ext uri="{FF2B5EF4-FFF2-40B4-BE49-F238E27FC236}">
                <a16:creationId xmlns:a16="http://schemas.microsoft.com/office/drawing/2014/main" id="{0BC79B0A-7BE3-1AF7-3063-E29E9C8A0D9C}"/>
              </a:ext>
            </a:extLst>
          </p:cNvPr>
          <p:cNvSpPr txBox="1"/>
          <p:nvPr/>
        </p:nvSpPr>
        <p:spPr>
          <a:xfrm>
            <a:off x="5084064" y="6308208"/>
            <a:ext cx="3721608" cy="369332"/>
          </a:xfrm>
          <a:prstGeom prst="rect">
            <a:avLst/>
          </a:prstGeom>
          <a:noFill/>
        </p:spPr>
        <p:txBody>
          <a:bodyPr wrap="square" rtlCol="0">
            <a:spAutoFit/>
          </a:bodyPr>
          <a:lstStyle/>
          <a:p>
            <a:r>
              <a:rPr lang="en-US" sz="900"/>
              <a:t>Source: Iowa HHS, Division of Behavioral Health, Quitline Iowa. Data accessed in December 2025.</a:t>
            </a:r>
          </a:p>
        </p:txBody>
      </p:sp>
    </p:spTree>
    <p:extLst>
      <p:ext uri="{BB962C8B-B14F-4D97-AF65-F5344CB8AC3E}">
        <p14:creationId xmlns:p14="http://schemas.microsoft.com/office/powerpoint/2010/main" val="3042554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5">
            <a:extLst>
              <a:ext uri="{C183D7F6-B498-43B3-948B-1728B52AA6E4}">
                <adec:decorative xmlns:adec="http://schemas.microsoft.com/office/drawing/2017/decorative" val="1"/>
              </a:ext>
            </a:extLst>
          </p:cNvPr>
          <p:cNvSpPr/>
          <p:nvPr/>
        </p:nvSpPr>
        <p:spPr>
          <a:xfrm>
            <a:off x="0" y="857250"/>
            <a:ext cx="9144000" cy="5143500"/>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48" name="Google Shape;148;p5" descr="Text-Me-First"/>
          <p:cNvSpPr txBox="1">
            <a:spLocks noGrp="1"/>
          </p:cNvSpPr>
          <p:nvPr>
            <p:ph type="title"/>
          </p:nvPr>
        </p:nvSpPr>
        <p:spPr>
          <a:xfrm>
            <a:off x="297500" y="495373"/>
            <a:ext cx="4616991" cy="887195"/>
          </a:xfrm>
          <a:prstGeom prst="rect">
            <a:avLst/>
          </a:prstGeom>
          <a:noFill/>
          <a:ln>
            <a:noFill/>
          </a:ln>
        </p:spPr>
        <p:txBody>
          <a:bodyPr spcFirstLastPara="1" wrap="square" lIns="68569" tIns="34275" rIns="68569" bIns="34275" anchor="b" anchorCtr="0">
            <a:normAutofit/>
          </a:bodyPr>
          <a:lstStyle/>
          <a:p>
            <a:pPr marL="0" lvl="0" indent="0" algn="l" rtl="0">
              <a:lnSpc>
                <a:spcPct val="90000"/>
              </a:lnSpc>
              <a:spcBef>
                <a:spcPts val="0"/>
              </a:spcBef>
              <a:spcAft>
                <a:spcPts val="0"/>
              </a:spcAft>
              <a:buClr>
                <a:schemeClr val="accent1"/>
              </a:buClr>
              <a:buSzPts val="5600"/>
              <a:buFont typeface="Work Sans"/>
              <a:buNone/>
            </a:pPr>
            <a:r>
              <a:rPr lang="en-US" sz="4200" b="0" i="0" u="none" strike="noStrike" cap="none">
                <a:solidFill>
                  <a:srgbClr val="18405B"/>
                </a:solidFill>
                <a:latin typeface="Work Sans"/>
                <a:ea typeface="Work Sans"/>
                <a:cs typeface="Work Sans"/>
                <a:sym typeface="Work Sans"/>
              </a:rPr>
              <a:t>Text-Me-First</a:t>
            </a:r>
            <a:endParaRPr sz="4200">
              <a:solidFill>
                <a:srgbClr val="18405B"/>
              </a:solidFill>
              <a:latin typeface="Work Sans"/>
              <a:ea typeface="Work Sans"/>
              <a:cs typeface="Work Sans"/>
              <a:sym typeface="Work Sans"/>
            </a:endParaRPr>
          </a:p>
        </p:txBody>
      </p:sp>
      <p:grpSp>
        <p:nvGrpSpPr>
          <p:cNvPr id="150" name="Google Shape;150;p5" descr="Fax and web referrals who have consent to text from individuals&#10;Will receive back-to-back messages.&#10;- First message will show brief video about Quitline&#10;- Second message will help them to enroll and start their quit journey. &#10;This increases reach rate!"/>
          <p:cNvGrpSpPr/>
          <p:nvPr/>
        </p:nvGrpSpPr>
        <p:grpSpPr>
          <a:xfrm>
            <a:off x="415005" y="2008371"/>
            <a:ext cx="3951007" cy="3022313"/>
            <a:chOff x="0" y="30294"/>
            <a:chExt cx="5268009" cy="4029750"/>
          </a:xfrm>
        </p:grpSpPr>
        <p:sp>
          <p:nvSpPr>
            <p:cNvPr id="152" name="Google Shape;152;p5"/>
            <p:cNvSpPr/>
            <p:nvPr/>
          </p:nvSpPr>
          <p:spPr>
            <a:xfrm>
              <a:off x="263400" y="30294"/>
              <a:ext cx="3687606" cy="738000"/>
            </a:xfrm>
            <a:prstGeom prst="roundRect">
              <a:avLst>
                <a:gd name="adj" fmla="val 16667"/>
              </a:avLst>
            </a:prstGeom>
            <a:solidFill>
              <a:srgbClr val="A7BB32"/>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53" name="Google Shape;153;p5"/>
            <p:cNvSpPr txBox="1"/>
            <p:nvPr/>
          </p:nvSpPr>
          <p:spPr>
            <a:xfrm>
              <a:off x="299426" y="66320"/>
              <a:ext cx="3615554" cy="665948"/>
            </a:xfrm>
            <a:prstGeom prst="rect">
              <a:avLst/>
            </a:prstGeom>
            <a:noFill/>
            <a:ln>
              <a:noFill/>
            </a:ln>
          </p:spPr>
          <p:txBody>
            <a:bodyPr spcFirstLastPara="1" wrap="square" lIns="104531" tIns="0" rIns="104531" bIns="0" anchor="ctr" anchorCtr="0">
              <a:noAutofit/>
            </a:bodyPr>
            <a:lstStyle/>
            <a:p>
              <a:pPr marL="0" marR="0" lvl="0" indent="0" algn="l" rtl="0">
                <a:lnSpc>
                  <a:spcPct val="90000"/>
                </a:lnSpc>
                <a:spcBef>
                  <a:spcPts val="0"/>
                </a:spcBef>
                <a:spcAft>
                  <a:spcPts val="0"/>
                </a:spcAft>
                <a:buClr>
                  <a:schemeClr val="lt1"/>
                </a:buClr>
                <a:buSzPts val="1890"/>
                <a:buFont typeface="Arial"/>
                <a:buNone/>
              </a:pPr>
              <a:r>
                <a:rPr lang="en-US" sz="1350" b="0" i="0" u="none" strike="noStrike" cap="none">
                  <a:solidFill>
                    <a:schemeClr val="lt1"/>
                  </a:solidFill>
                  <a:latin typeface="Arial"/>
                  <a:ea typeface="Arial"/>
                  <a:cs typeface="Arial"/>
                  <a:sym typeface="Arial"/>
                </a:rPr>
                <a:t>Fax and web referrals who have consent to text from individuals.</a:t>
              </a:r>
              <a:endParaRPr sz="1050"/>
            </a:p>
          </p:txBody>
        </p:sp>
        <p:sp>
          <p:nvSpPr>
            <p:cNvPr id="154" name="Google Shape;154;p5"/>
            <p:cNvSpPr/>
            <p:nvPr/>
          </p:nvSpPr>
          <p:spPr>
            <a:xfrm>
              <a:off x="0" y="1533294"/>
              <a:ext cx="5268009" cy="1653750"/>
            </a:xfrm>
            <a:prstGeom prst="rect">
              <a:avLst/>
            </a:prstGeom>
            <a:solidFill>
              <a:schemeClr val="lt1">
                <a:alpha val="89803"/>
              </a:schemeClr>
            </a:solidFill>
            <a:ln w="12700" cap="flat" cmpd="sng">
              <a:solidFill>
                <a:srgbClr val="DFA624"/>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55" name="Google Shape;155;p5"/>
            <p:cNvSpPr txBox="1"/>
            <p:nvPr/>
          </p:nvSpPr>
          <p:spPr>
            <a:xfrm>
              <a:off x="0" y="1533294"/>
              <a:ext cx="5268009" cy="1653750"/>
            </a:xfrm>
            <a:prstGeom prst="rect">
              <a:avLst/>
            </a:prstGeom>
            <a:noFill/>
            <a:ln>
              <a:noFill/>
            </a:ln>
          </p:spPr>
          <p:txBody>
            <a:bodyPr spcFirstLastPara="1" wrap="square" lIns="306638" tIns="390525" rIns="306638" bIns="96000" anchor="t" anchorCtr="0">
              <a:noAutofit/>
            </a:bodyPr>
            <a:lstStyle/>
            <a:p>
              <a:pPr marL="128588" marR="0" lvl="1" indent="-128588" algn="l" rtl="0">
                <a:lnSpc>
                  <a:spcPct val="90000"/>
                </a:lnSpc>
                <a:spcBef>
                  <a:spcPts val="0"/>
                </a:spcBef>
                <a:spcAft>
                  <a:spcPts val="0"/>
                </a:spcAft>
                <a:buClr>
                  <a:schemeClr val="dk1"/>
                </a:buClr>
                <a:buSzPts val="1800"/>
                <a:buFont typeface="Arial"/>
                <a:buChar char="•"/>
              </a:pPr>
              <a:r>
                <a:rPr lang="en-US" sz="1350" b="0" i="0" u="none" strike="noStrike" cap="none">
                  <a:solidFill>
                    <a:schemeClr val="dk1"/>
                  </a:solidFill>
                  <a:latin typeface="Arial"/>
                  <a:ea typeface="Arial"/>
                  <a:cs typeface="Arial"/>
                  <a:sym typeface="Arial"/>
                </a:rPr>
                <a:t>First message will show brief video about Quitline.</a:t>
              </a:r>
              <a:endParaRPr sz="1350" b="0" i="0" u="none" strike="noStrike" cap="none">
                <a:solidFill>
                  <a:schemeClr val="dk1"/>
                </a:solidFill>
                <a:latin typeface="Arial"/>
                <a:ea typeface="Arial"/>
                <a:cs typeface="Arial"/>
                <a:sym typeface="Arial"/>
              </a:endParaRPr>
            </a:p>
            <a:p>
              <a:pPr marL="128588" marR="0" lvl="1" indent="-128588" algn="l" rtl="0">
                <a:lnSpc>
                  <a:spcPct val="90000"/>
                </a:lnSpc>
                <a:spcBef>
                  <a:spcPts val="203"/>
                </a:spcBef>
                <a:spcAft>
                  <a:spcPts val="0"/>
                </a:spcAft>
                <a:buClr>
                  <a:schemeClr val="dk1"/>
                </a:buClr>
                <a:buSzPts val="1800"/>
                <a:buFont typeface="Arial"/>
                <a:buChar char="•"/>
              </a:pPr>
              <a:r>
                <a:rPr lang="en-US" sz="1350" b="0" i="0" u="none" strike="noStrike" cap="none">
                  <a:solidFill>
                    <a:schemeClr val="dk1"/>
                  </a:solidFill>
                  <a:latin typeface="Arial"/>
                  <a:ea typeface="Arial"/>
                  <a:cs typeface="Arial"/>
                  <a:sym typeface="Arial"/>
                </a:rPr>
                <a:t>Second message will help them to enroll and start quit journey.</a:t>
              </a:r>
              <a:endParaRPr sz="1350" b="0" i="0" u="none" strike="noStrike" cap="none">
                <a:solidFill>
                  <a:schemeClr val="dk1"/>
                </a:solidFill>
                <a:latin typeface="Arial"/>
                <a:ea typeface="Arial"/>
                <a:cs typeface="Arial"/>
                <a:sym typeface="Arial"/>
              </a:endParaRPr>
            </a:p>
          </p:txBody>
        </p:sp>
        <p:sp>
          <p:nvSpPr>
            <p:cNvPr id="156" name="Google Shape;156;p5"/>
            <p:cNvSpPr/>
            <p:nvPr/>
          </p:nvSpPr>
          <p:spPr>
            <a:xfrm>
              <a:off x="263400" y="1164294"/>
              <a:ext cx="3687606" cy="738000"/>
            </a:xfrm>
            <a:prstGeom prst="roundRect">
              <a:avLst>
                <a:gd name="adj" fmla="val 16667"/>
              </a:avLst>
            </a:prstGeom>
            <a:solidFill>
              <a:srgbClr val="DFA624"/>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57" name="Google Shape;157;p5"/>
            <p:cNvSpPr txBox="1"/>
            <p:nvPr/>
          </p:nvSpPr>
          <p:spPr>
            <a:xfrm>
              <a:off x="299426" y="1200320"/>
              <a:ext cx="3615554" cy="665948"/>
            </a:xfrm>
            <a:prstGeom prst="rect">
              <a:avLst/>
            </a:prstGeom>
            <a:noFill/>
            <a:ln>
              <a:noFill/>
            </a:ln>
          </p:spPr>
          <p:txBody>
            <a:bodyPr spcFirstLastPara="1" wrap="square" lIns="104531" tIns="0" rIns="104531" bIns="0"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350" b="0" i="0" u="none" strike="noStrike" cap="none">
                  <a:solidFill>
                    <a:schemeClr val="lt1"/>
                  </a:solidFill>
                  <a:latin typeface="Arial"/>
                  <a:ea typeface="Arial"/>
                  <a:cs typeface="Arial"/>
                  <a:sym typeface="Arial"/>
                </a:rPr>
                <a:t>Will receive back-to-back messages.</a:t>
              </a:r>
              <a:endParaRPr sz="1350" b="0" i="0" u="none" strike="noStrike" cap="none">
                <a:solidFill>
                  <a:schemeClr val="lt1"/>
                </a:solidFill>
                <a:latin typeface="Arial"/>
                <a:ea typeface="Arial"/>
                <a:cs typeface="Arial"/>
                <a:sym typeface="Arial"/>
              </a:endParaRPr>
            </a:p>
          </p:txBody>
        </p:sp>
        <p:sp>
          <p:nvSpPr>
            <p:cNvPr id="159" name="Google Shape;159;p5"/>
            <p:cNvSpPr/>
            <p:nvPr/>
          </p:nvSpPr>
          <p:spPr>
            <a:xfrm>
              <a:off x="263400" y="3322044"/>
              <a:ext cx="3687606" cy="738000"/>
            </a:xfrm>
            <a:prstGeom prst="roundRect">
              <a:avLst>
                <a:gd name="adj" fmla="val 16667"/>
              </a:avLst>
            </a:prstGeom>
            <a:solidFill>
              <a:srgbClr val="15405B"/>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60" name="Google Shape;160;p5"/>
            <p:cNvSpPr txBox="1"/>
            <p:nvPr/>
          </p:nvSpPr>
          <p:spPr>
            <a:xfrm>
              <a:off x="299426" y="3358070"/>
              <a:ext cx="3615554" cy="665948"/>
            </a:xfrm>
            <a:prstGeom prst="rect">
              <a:avLst/>
            </a:prstGeom>
            <a:noFill/>
            <a:ln>
              <a:noFill/>
            </a:ln>
          </p:spPr>
          <p:txBody>
            <a:bodyPr spcFirstLastPara="1" wrap="square" lIns="104531" tIns="0" rIns="104531" bIns="0" anchor="ctr" anchorCtr="0">
              <a:noAutofit/>
            </a:bodyPr>
            <a:lstStyle/>
            <a:p>
              <a:pPr marL="0" marR="0" lvl="0" indent="0" algn="l" rtl="0">
                <a:lnSpc>
                  <a:spcPct val="90000"/>
                </a:lnSpc>
                <a:spcBef>
                  <a:spcPts val="0"/>
                </a:spcBef>
                <a:spcAft>
                  <a:spcPts val="0"/>
                </a:spcAft>
                <a:buClr>
                  <a:schemeClr val="lt1"/>
                </a:buClr>
                <a:buSzPts val="1800"/>
                <a:buFont typeface="Arial"/>
                <a:buNone/>
              </a:pPr>
              <a:r>
                <a:rPr lang="en-US" sz="1350" b="0" i="0" u="none" strike="noStrike" cap="none">
                  <a:solidFill>
                    <a:schemeClr val="lt1"/>
                  </a:solidFill>
                  <a:latin typeface="Arial"/>
                  <a:ea typeface="Arial"/>
                  <a:cs typeface="Arial"/>
                  <a:sym typeface="Arial"/>
                </a:rPr>
                <a:t>This increases reach rate!</a:t>
              </a:r>
              <a:endParaRPr sz="1350" b="0" i="0" u="none" strike="noStrike" cap="none">
                <a:solidFill>
                  <a:schemeClr val="lt1"/>
                </a:solidFill>
                <a:latin typeface="Arial"/>
                <a:ea typeface="Arial"/>
                <a:cs typeface="Arial"/>
                <a:sym typeface="Arial"/>
              </a:endParaRPr>
            </a:p>
          </p:txBody>
        </p:sp>
      </p:grpSp>
      <p:pic>
        <p:nvPicPr>
          <p:cNvPr id="161" name="Google Shape;161;p5" descr="Example of &quot;Text-Me-First&quot; messages sent to participant after referral. "/>
          <p:cNvPicPr preferRelativeResize="0">
            <a:picLocks noGrp="1"/>
          </p:cNvPicPr>
          <p:nvPr>
            <p:ph type="body" idx="2"/>
          </p:nvPr>
        </p:nvPicPr>
        <p:blipFill rotWithShape="1">
          <a:blip r:embed="rId3">
            <a:alphaModFix/>
          </a:blip>
          <a:srcRect/>
          <a:stretch/>
        </p:blipFill>
        <p:spPr>
          <a:xfrm>
            <a:off x="4914492" y="2010324"/>
            <a:ext cx="3812037" cy="2776186"/>
          </a:xfrm>
          <a:prstGeom prst="rect">
            <a:avLst/>
          </a:prstGeom>
          <a:noFill/>
          <a:ln>
            <a:noFill/>
          </a:ln>
          <a:effectLst>
            <a:outerShdw blurRad="63500" sx="102000" sy="102000" algn="ctr" rotWithShape="0">
              <a:srgbClr val="000000">
                <a:alpha val="40000"/>
              </a:srgbClr>
            </a:outerShdw>
          </a:effectLst>
        </p:spPr>
      </p:pic>
    </p:spTree>
    <p:extLst>
      <p:ext uri="{BB962C8B-B14F-4D97-AF65-F5344CB8AC3E}">
        <p14:creationId xmlns:p14="http://schemas.microsoft.com/office/powerpoint/2010/main" val="48366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is the problem?">
            <a:extLst>
              <a:ext uri="{FF2B5EF4-FFF2-40B4-BE49-F238E27FC236}">
                <a16:creationId xmlns:a16="http://schemas.microsoft.com/office/drawing/2014/main" id="{EAC0E445-4724-941F-6883-64F3B5647BAC}"/>
              </a:ext>
            </a:extLst>
          </p:cNvPr>
          <p:cNvSpPr>
            <a:spLocks noGrp="1"/>
          </p:cNvSpPr>
          <p:nvPr>
            <p:ph type="title"/>
          </p:nvPr>
        </p:nvSpPr>
        <p:spPr>
          <a:xfrm>
            <a:off x="524725" y="235677"/>
            <a:ext cx="7007567" cy="1038494"/>
          </a:xfrm>
        </p:spPr>
        <p:txBody>
          <a:bodyPr/>
          <a:lstStyle/>
          <a:p>
            <a:r>
              <a:rPr lang="en-US">
                <a:solidFill>
                  <a:schemeClr val="bg1"/>
                </a:solidFill>
              </a:rPr>
              <a:t>What is the problem?</a:t>
            </a:r>
          </a:p>
        </p:txBody>
      </p:sp>
      <p:sp>
        <p:nvSpPr>
          <p:cNvPr id="3" name="Content Placeholder 2" descr="Smoking is the #1 cause of preventable disease and death worldwide (1 in 5 deaths annually are tobacco-related)&#10;16 million Americans have a tobacco-related disease &#10;Primary use causes more than 480,000 deaths each year in the United States&#10;Claiming the lives of over 5,100 adults annually in Iowa (smokers die 10 years earlier than non-smokers)&#10;58 million non-smoking Americans exposed to secondhand smoke&#10;Contains more than 70,000 chemicals&#10;70 of which are known to cause cancer&#10;41,000 deaths each year due to secondhand smoke exposure&#10; Annual healthcare costs directly due to smoking totaling $1.49 billion &#10;Medicaid costs caused by smoking among Iowans exceed $391 million annually&#10;">
            <a:extLst>
              <a:ext uri="{FF2B5EF4-FFF2-40B4-BE49-F238E27FC236}">
                <a16:creationId xmlns:a16="http://schemas.microsoft.com/office/drawing/2014/main" id="{B2A10101-F52E-4184-AD22-84F32BB89C20}"/>
              </a:ext>
            </a:extLst>
          </p:cNvPr>
          <p:cNvSpPr>
            <a:spLocks noGrp="1"/>
          </p:cNvSpPr>
          <p:nvPr>
            <p:ph type="body" idx="1"/>
          </p:nvPr>
        </p:nvSpPr>
        <p:spPr>
          <a:xfrm>
            <a:off x="712869" y="1475726"/>
            <a:ext cx="7718261" cy="1500187"/>
          </a:xfrm>
        </p:spPr>
        <p:txBody>
          <a:bodyPr vert="horz" lIns="91440" tIns="45720" rIns="91440" bIns="45720" rtlCol="0" anchor="t">
            <a:noAutofit/>
          </a:bodyPr>
          <a:lstStyle/>
          <a:p>
            <a:pPr marL="365760" indent="-365760">
              <a:spcAft>
                <a:spcPts val="600"/>
              </a:spcAft>
              <a:buFont typeface="Arial" panose="05040102010807070707" pitchFamily="18" charset="2"/>
              <a:buChar char="•"/>
            </a:pPr>
            <a:r>
              <a:rPr lang="en-US" sz="1600" dirty="0">
                <a:solidFill>
                  <a:schemeClr val="bg1"/>
                </a:solidFill>
                <a:latin typeface="Arial"/>
                <a:cs typeface="Arial"/>
              </a:rPr>
              <a:t>Smoking is the #1 cause of preventable disease and death worldwide (1 in 5 deaths annually are tobacco-related)</a:t>
            </a:r>
            <a:endParaRPr lang="en-US" sz="1600" dirty="0">
              <a:solidFill>
                <a:schemeClr val="bg1"/>
              </a:solidFill>
              <a:cs typeface="Arial"/>
            </a:endParaRPr>
          </a:p>
          <a:p>
            <a:pPr marL="365760" indent="-365760">
              <a:spcAft>
                <a:spcPts val="600"/>
              </a:spcAft>
              <a:buFont typeface="Arial" panose="05040102010807070707" pitchFamily="18" charset="2"/>
              <a:buChar char="•"/>
            </a:pPr>
            <a:r>
              <a:rPr lang="en-US" sz="1600" dirty="0">
                <a:solidFill>
                  <a:schemeClr val="bg1"/>
                </a:solidFill>
                <a:latin typeface="Arial"/>
                <a:cs typeface="Arial"/>
              </a:rPr>
              <a:t>16 million Americans have a tobacco-related disease </a:t>
            </a:r>
          </a:p>
          <a:p>
            <a:pPr marL="365760" indent="-365760">
              <a:spcAft>
                <a:spcPts val="600"/>
              </a:spcAft>
              <a:buFont typeface="Arial" panose="05040102010807070707" pitchFamily="18" charset="2"/>
              <a:buChar char="•"/>
            </a:pPr>
            <a:r>
              <a:rPr lang="en-US" sz="1600" dirty="0">
                <a:solidFill>
                  <a:schemeClr val="bg1"/>
                </a:solidFill>
                <a:latin typeface="Arial"/>
                <a:cs typeface="Arial"/>
              </a:rPr>
              <a:t>Primary use causes more than 480,000 deaths each year in the United States</a:t>
            </a:r>
          </a:p>
          <a:p>
            <a:pPr marL="365760" indent="-365760">
              <a:spcAft>
                <a:spcPts val="600"/>
              </a:spcAft>
              <a:buFont typeface="Arial" panose="05040102010807070707" pitchFamily="18" charset="2"/>
              <a:buChar char="•"/>
            </a:pPr>
            <a:r>
              <a:rPr lang="en-US" sz="1600" dirty="0">
                <a:solidFill>
                  <a:schemeClr val="bg1"/>
                </a:solidFill>
                <a:latin typeface="Arial"/>
                <a:cs typeface="Arial"/>
              </a:rPr>
              <a:t>Claiming the lives of over 5,100 adults annually in Iowa (smokers die 10 years earlier than non-smokers)</a:t>
            </a:r>
            <a:endParaRPr lang="en-US" dirty="0">
              <a:solidFill>
                <a:schemeClr val="bg1"/>
              </a:solidFill>
            </a:endParaRPr>
          </a:p>
          <a:p>
            <a:pPr marL="365760" indent="-365760">
              <a:spcAft>
                <a:spcPts val="600"/>
              </a:spcAft>
              <a:buFont typeface="Arial,Sans-Serif" panose="05040102010807070707" pitchFamily="18" charset="2"/>
              <a:buChar char="•"/>
            </a:pPr>
            <a:r>
              <a:rPr lang="en-US" sz="1600" dirty="0">
                <a:solidFill>
                  <a:schemeClr val="bg1"/>
                </a:solidFill>
                <a:latin typeface="Arial"/>
                <a:cs typeface="Arial"/>
              </a:rPr>
              <a:t>58 million non-smoking Americans exposed to secondhand smoke</a:t>
            </a:r>
          </a:p>
          <a:p>
            <a:pPr marL="822960" lvl="1" indent="-365760">
              <a:spcAft>
                <a:spcPts val="600"/>
              </a:spcAft>
              <a:buFont typeface="Arial,Sans-Serif" panose="05040102010807070707" pitchFamily="18" charset="2"/>
              <a:buChar char="•"/>
            </a:pPr>
            <a:r>
              <a:rPr lang="en-US" sz="1600" dirty="0">
                <a:solidFill>
                  <a:schemeClr val="bg1"/>
                </a:solidFill>
                <a:latin typeface="Arial"/>
                <a:cs typeface="Arial"/>
              </a:rPr>
              <a:t>Contains more than 7,000 chemicals</a:t>
            </a:r>
            <a:endParaRPr lang="en-US" sz="1600" dirty="0">
              <a:solidFill>
                <a:schemeClr val="bg1"/>
              </a:solidFill>
            </a:endParaRPr>
          </a:p>
          <a:p>
            <a:pPr marL="822960" lvl="1" indent="-365760">
              <a:spcAft>
                <a:spcPts val="600"/>
              </a:spcAft>
              <a:buFont typeface="Arial,Sans-Serif" panose="05040102010807070707" pitchFamily="18" charset="2"/>
              <a:buChar char="•"/>
            </a:pPr>
            <a:r>
              <a:rPr lang="en-US" sz="1600" dirty="0">
                <a:solidFill>
                  <a:schemeClr val="bg1"/>
                </a:solidFill>
                <a:latin typeface="Arial"/>
                <a:cs typeface="Arial"/>
              </a:rPr>
              <a:t>70 of which are known to cause cancer</a:t>
            </a:r>
          </a:p>
          <a:p>
            <a:pPr marL="822960" lvl="1" indent="-365760">
              <a:spcAft>
                <a:spcPts val="600"/>
              </a:spcAft>
              <a:buFont typeface="Arial,Sans-Serif" panose="05040102010807070707" pitchFamily="18" charset="2"/>
              <a:buChar char="•"/>
            </a:pPr>
            <a:r>
              <a:rPr lang="en-US" sz="1600" dirty="0">
                <a:solidFill>
                  <a:schemeClr val="bg1"/>
                </a:solidFill>
                <a:latin typeface="Arial"/>
                <a:cs typeface="Arial"/>
              </a:rPr>
              <a:t>41,000 deaths each year due to secondhand smoke exposure</a:t>
            </a:r>
            <a:endParaRPr lang="en-US" sz="1600" dirty="0">
              <a:solidFill>
                <a:schemeClr val="bg1"/>
              </a:solidFill>
            </a:endParaRPr>
          </a:p>
          <a:p>
            <a:pPr marL="285750" indent="-285750">
              <a:spcAft>
                <a:spcPts val="600"/>
              </a:spcAft>
              <a:buFont typeface="Arial" panose="05040102010807070707" pitchFamily="18" charset="2"/>
              <a:buChar char="•"/>
            </a:pPr>
            <a:r>
              <a:rPr lang="en-US" sz="1600" dirty="0">
                <a:solidFill>
                  <a:schemeClr val="bg1"/>
                </a:solidFill>
                <a:latin typeface="Arial"/>
                <a:cs typeface="Arial"/>
              </a:rPr>
              <a:t> Annual healthcare costs directly due to smoking totaling $1.49 billion </a:t>
            </a:r>
          </a:p>
          <a:p>
            <a:pPr marL="365760" indent="-365760">
              <a:spcAft>
                <a:spcPts val="600"/>
              </a:spcAft>
              <a:buFont typeface="Arial" panose="05040102010807070707" pitchFamily="18" charset="2"/>
              <a:buChar char="•"/>
            </a:pPr>
            <a:r>
              <a:rPr lang="en-US" sz="1600" dirty="0">
                <a:solidFill>
                  <a:schemeClr val="bg1"/>
                </a:solidFill>
                <a:latin typeface="Arial"/>
                <a:cs typeface="Arial"/>
              </a:rPr>
              <a:t>Medicaid costs caused by smoking among Iowans exceed $391 million annually</a:t>
            </a:r>
          </a:p>
          <a:p>
            <a:pPr marL="365760" indent="-365760">
              <a:spcAft>
                <a:spcPts val="600"/>
              </a:spcAft>
            </a:pPr>
            <a:endParaRPr lang="fr-FR">
              <a:solidFill>
                <a:srgbClr val="4B4D4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p:txBody>
      </p:sp>
    </p:spTree>
    <p:extLst>
      <p:ext uri="{BB962C8B-B14F-4D97-AF65-F5344CB8AC3E}">
        <p14:creationId xmlns:p14="http://schemas.microsoft.com/office/powerpoint/2010/main" val="341347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p:cNvGrpSpPr/>
        <p:nvPr/>
      </p:nvGrpSpPr>
      <p:grpSpPr>
        <a:xfrm>
          <a:off x="0" y="0"/>
          <a:ext cx="0" cy="0"/>
          <a:chOff x="0" y="0"/>
          <a:chExt cx="0" cy="0"/>
        </a:xfrm>
      </p:grpSpPr>
      <p:sp>
        <p:nvSpPr>
          <p:cNvPr id="169" name="Google Shape;169;p6">
            <a:extLst>
              <a:ext uri="{C183D7F6-B498-43B3-948B-1728B52AA6E4}">
                <adec:decorative xmlns:adec="http://schemas.microsoft.com/office/drawing/2017/decorative" val="1"/>
              </a:ext>
            </a:extLst>
          </p:cNvPr>
          <p:cNvSpPr/>
          <p:nvPr/>
        </p:nvSpPr>
        <p:spPr>
          <a:xfrm>
            <a:off x="1" y="857250"/>
            <a:ext cx="9143999" cy="5143024"/>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70" name="Google Shape;170;p6" descr="Short Code Enrollment"/>
          <p:cNvSpPr txBox="1">
            <a:spLocks noGrp="1"/>
          </p:cNvSpPr>
          <p:nvPr>
            <p:ph type="title"/>
          </p:nvPr>
        </p:nvSpPr>
        <p:spPr>
          <a:xfrm>
            <a:off x="259472" y="514663"/>
            <a:ext cx="6662600" cy="900271"/>
          </a:xfrm>
          <a:prstGeom prst="rect">
            <a:avLst/>
          </a:prstGeom>
          <a:noFill/>
          <a:ln>
            <a:noFill/>
          </a:ln>
        </p:spPr>
        <p:txBody>
          <a:bodyPr spcFirstLastPara="1" wrap="square" lIns="68569" tIns="34275" rIns="68569" bIns="34275" anchor="b" anchorCtr="0">
            <a:noAutofit/>
          </a:bodyPr>
          <a:lstStyle/>
          <a:p>
            <a:pPr marL="0" lvl="0" indent="0" algn="l" rtl="0">
              <a:lnSpc>
                <a:spcPct val="90000"/>
              </a:lnSpc>
              <a:spcBef>
                <a:spcPts val="0"/>
              </a:spcBef>
              <a:spcAft>
                <a:spcPts val="0"/>
              </a:spcAft>
              <a:buClr>
                <a:schemeClr val="accent1"/>
              </a:buClr>
              <a:buSzPts val="3600"/>
              <a:buFont typeface="Work Sans"/>
              <a:buNone/>
            </a:pPr>
            <a:r>
              <a:rPr lang="en-US" sz="3600" b="0" i="0" u="none" strike="noStrike" cap="none">
                <a:solidFill>
                  <a:schemeClr val="accent4"/>
                </a:solidFill>
                <a:latin typeface="Work Sans"/>
                <a:ea typeface="Work Sans"/>
                <a:cs typeface="Work Sans"/>
                <a:sym typeface="Work Sans"/>
              </a:rPr>
              <a:t>Short Code Enrollment</a:t>
            </a:r>
            <a:endParaRPr lang="en-US" sz="3600">
              <a:solidFill>
                <a:schemeClr val="accent4"/>
              </a:solidFill>
              <a:latin typeface="Work Sans"/>
              <a:ea typeface="Work Sans"/>
              <a:cs typeface="Work Sans"/>
            </a:endParaRPr>
          </a:p>
        </p:txBody>
      </p:sp>
      <p:sp>
        <p:nvSpPr>
          <p:cNvPr id="172" name="Google Shape;172;p6" descr="Individuals text START to 300500 and they will answer four questions:&#10;&#10;Age&#10;Type of tobacco/nicotine used&#10;Zip code&#10;Readiness to quit&#10;"/>
          <p:cNvSpPr txBox="1">
            <a:spLocks noGrp="1"/>
          </p:cNvSpPr>
          <p:nvPr>
            <p:ph type="body" idx="2"/>
          </p:nvPr>
        </p:nvSpPr>
        <p:spPr>
          <a:xfrm>
            <a:off x="387659" y="1953286"/>
            <a:ext cx="3395258" cy="2633957"/>
          </a:xfrm>
          <a:prstGeom prst="rect">
            <a:avLst/>
          </a:prstGeom>
          <a:noFill/>
          <a:ln>
            <a:noFill/>
          </a:ln>
        </p:spPr>
        <p:txBody>
          <a:bodyPr spcFirstLastPara="1" wrap="square" lIns="68569" tIns="34275" rIns="68569" bIns="34275" anchor="ctr" anchorCtr="0">
            <a:noAutofit/>
          </a:bodyPr>
          <a:lstStyle/>
          <a:p>
            <a:pPr marL="171450" lvl="0" indent="-171450" algn="l" rtl="0">
              <a:lnSpc>
                <a:spcPct val="90000"/>
              </a:lnSpc>
              <a:spcBef>
                <a:spcPts val="0"/>
              </a:spcBef>
              <a:spcAft>
                <a:spcPts val="0"/>
              </a:spcAft>
              <a:buClr>
                <a:schemeClr val="dk1"/>
              </a:buClr>
              <a:buSzPts val="2400"/>
              <a:buFont typeface="Arial"/>
              <a:buChar char="•"/>
            </a:pPr>
            <a:r>
              <a:rPr lang="en-US" sz="2000">
                <a:solidFill>
                  <a:schemeClr val="dk1"/>
                </a:solidFill>
              </a:rPr>
              <a:t>Individuals text START to 300500 and they will answer four questions:</a:t>
            </a:r>
          </a:p>
          <a:p>
            <a:pPr marL="0" indent="0">
              <a:spcBef>
                <a:spcPts val="0"/>
              </a:spcBef>
              <a:buClr>
                <a:schemeClr val="dk1"/>
              </a:buClr>
              <a:buSzPts val="2400"/>
              <a:buNone/>
            </a:pPr>
            <a:endParaRPr lang="en-US" sz="2000">
              <a:solidFill>
                <a:schemeClr val="dk1"/>
              </a:solidFill>
            </a:endParaRPr>
          </a:p>
          <a:p>
            <a:pPr marL="514350" lvl="1" indent="-171450" algn="l" rtl="0">
              <a:lnSpc>
                <a:spcPct val="90000"/>
              </a:lnSpc>
              <a:spcBef>
                <a:spcPts val="375"/>
              </a:spcBef>
              <a:spcAft>
                <a:spcPts val="0"/>
              </a:spcAft>
              <a:buClr>
                <a:schemeClr val="dk1"/>
              </a:buClr>
              <a:buSzPts val="2400"/>
              <a:buFont typeface="Arial"/>
              <a:buChar char="•"/>
            </a:pPr>
            <a:r>
              <a:rPr lang="en-US" sz="2000">
                <a:solidFill>
                  <a:schemeClr val="dk1"/>
                </a:solidFill>
              </a:rPr>
              <a:t>Age</a:t>
            </a:r>
            <a:endParaRPr sz="2000">
              <a:solidFill>
                <a:schemeClr val="dk1"/>
              </a:solidFill>
            </a:endParaRPr>
          </a:p>
          <a:p>
            <a:pPr marL="514350" lvl="1" indent="-171450" algn="l" rtl="0">
              <a:lnSpc>
                <a:spcPct val="90000"/>
              </a:lnSpc>
              <a:spcBef>
                <a:spcPts val="375"/>
              </a:spcBef>
              <a:spcAft>
                <a:spcPts val="0"/>
              </a:spcAft>
              <a:buClr>
                <a:schemeClr val="dk1"/>
              </a:buClr>
              <a:buSzPts val="2400"/>
              <a:buFont typeface="Arial"/>
              <a:buChar char="•"/>
            </a:pPr>
            <a:r>
              <a:rPr lang="en-US" sz="2000">
                <a:solidFill>
                  <a:schemeClr val="dk1"/>
                </a:solidFill>
              </a:rPr>
              <a:t>Type of tobacco/nicotine used</a:t>
            </a:r>
            <a:endParaRPr sz="2000">
              <a:solidFill>
                <a:schemeClr val="dk1"/>
              </a:solidFill>
            </a:endParaRPr>
          </a:p>
          <a:p>
            <a:pPr marL="514350" lvl="1" indent="-171450" algn="l" rtl="0">
              <a:lnSpc>
                <a:spcPct val="90000"/>
              </a:lnSpc>
              <a:spcBef>
                <a:spcPts val="375"/>
              </a:spcBef>
              <a:spcAft>
                <a:spcPts val="0"/>
              </a:spcAft>
              <a:buClr>
                <a:schemeClr val="dk1"/>
              </a:buClr>
              <a:buSzPts val="2400"/>
              <a:buFont typeface="Arial"/>
              <a:buChar char="•"/>
            </a:pPr>
            <a:r>
              <a:rPr lang="en-US" sz="2000">
                <a:solidFill>
                  <a:schemeClr val="dk1"/>
                </a:solidFill>
              </a:rPr>
              <a:t>Zip code</a:t>
            </a:r>
            <a:endParaRPr sz="2000">
              <a:solidFill>
                <a:schemeClr val="dk1"/>
              </a:solidFill>
            </a:endParaRPr>
          </a:p>
          <a:p>
            <a:pPr marL="514350" lvl="1" indent="-171450" algn="l" rtl="0">
              <a:lnSpc>
                <a:spcPct val="90000"/>
              </a:lnSpc>
              <a:spcBef>
                <a:spcPts val="375"/>
              </a:spcBef>
              <a:spcAft>
                <a:spcPts val="0"/>
              </a:spcAft>
              <a:buClr>
                <a:schemeClr val="dk1"/>
              </a:buClr>
              <a:buSzPts val="2400"/>
              <a:buFont typeface="Arial"/>
              <a:buChar char="•"/>
            </a:pPr>
            <a:r>
              <a:rPr lang="en-US" sz="2000">
                <a:solidFill>
                  <a:schemeClr val="dk1"/>
                </a:solidFill>
              </a:rPr>
              <a:t>Readiness to quit</a:t>
            </a:r>
            <a:endParaRPr sz="2000">
              <a:solidFill>
                <a:schemeClr val="dk1"/>
              </a:solidFill>
            </a:endParaRPr>
          </a:p>
        </p:txBody>
      </p:sp>
      <p:pic>
        <p:nvPicPr>
          <p:cNvPr id="176" name="Google Shape;176;p6">
            <a:extLst>
              <a:ext uri="{C183D7F6-B498-43B3-948B-1728B52AA6E4}">
                <adec:decorative xmlns:adec="http://schemas.microsoft.com/office/drawing/2017/decorative" val="1"/>
              </a:ext>
            </a:extLst>
          </p:cNvPr>
          <p:cNvPicPr preferRelativeResize="0">
            <a:picLocks noGrp="1"/>
          </p:cNvPicPr>
          <p:nvPr>
            <p:ph type="body" idx="4"/>
          </p:nvPr>
        </p:nvPicPr>
        <p:blipFill rotWithShape="1">
          <a:blip r:embed="rId3">
            <a:alphaModFix/>
          </a:blip>
          <a:srcRect/>
          <a:stretch/>
        </p:blipFill>
        <p:spPr>
          <a:xfrm>
            <a:off x="4170337" y="1904066"/>
            <a:ext cx="4658985" cy="2725665"/>
          </a:xfrm>
          <a:prstGeom prst="rect">
            <a:avLst/>
          </a:prstGeom>
          <a:noFill/>
          <a:ln>
            <a:noFill/>
          </a:ln>
        </p:spPr>
      </p:pic>
    </p:spTree>
    <p:extLst>
      <p:ext uri="{BB962C8B-B14F-4D97-AF65-F5344CB8AC3E}">
        <p14:creationId xmlns:p14="http://schemas.microsoft.com/office/powerpoint/2010/main" val="3290396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sp>
        <p:nvSpPr>
          <p:cNvPr id="181" name="Google Shape;181;p7">
            <a:extLst>
              <a:ext uri="{C183D7F6-B498-43B3-948B-1728B52AA6E4}">
                <adec:decorative xmlns:adec="http://schemas.microsoft.com/office/drawing/2017/decorative" val="1"/>
              </a:ext>
            </a:extLst>
          </p:cNvPr>
          <p:cNvSpPr/>
          <p:nvPr/>
        </p:nvSpPr>
        <p:spPr>
          <a:xfrm>
            <a:off x="1" y="857250"/>
            <a:ext cx="9143999" cy="5143024"/>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82" name="Google Shape;182;p7" descr="Text-to-Order-NRT"/>
          <p:cNvSpPr txBox="1">
            <a:spLocks noGrp="1"/>
          </p:cNvSpPr>
          <p:nvPr>
            <p:ph type="title"/>
          </p:nvPr>
        </p:nvSpPr>
        <p:spPr>
          <a:xfrm>
            <a:off x="400503" y="381761"/>
            <a:ext cx="4685238" cy="946546"/>
          </a:xfrm>
          <a:prstGeom prst="rect">
            <a:avLst/>
          </a:prstGeom>
          <a:noFill/>
          <a:ln>
            <a:noFill/>
          </a:ln>
        </p:spPr>
        <p:txBody>
          <a:bodyPr spcFirstLastPara="1" wrap="square" lIns="68569" tIns="34275" rIns="68569" bIns="34275" anchor="b" anchorCtr="0">
            <a:noAutofit/>
          </a:bodyPr>
          <a:lstStyle/>
          <a:p>
            <a:pPr marL="0" lvl="0" indent="0" algn="l" rtl="0">
              <a:lnSpc>
                <a:spcPct val="90000"/>
              </a:lnSpc>
              <a:spcBef>
                <a:spcPts val="0"/>
              </a:spcBef>
              <a:spcAft>
                <a:spcPts val="0"/>
              </a:spcAft>
              <a:buClr>
                <a:schemeClr val="accent1"/>
              </a:buClr>
              <a:buSzPts val="3600"/>
              <a:buFont typeface="Work Sans"/>
              <a:buNone/>
            </a:pPr>
            <a:r>
              <a:rPr lang="en-US" sz="3600" b="0" i="0" u="none" strike="noStrike" cap="none">
                <a:solidFill>
                  <a:schemeClr val="accent4"/>
                </a:solidFill>
              </a:rPr>
              <a:t>Text-to-Order-NRT</a:t>
            </a:r>
            <a:endParaRPr lang="en-US" sz="3600">
              <a:solidFill>
                <a:schemeClr val="accent4"/>
              </a:solidFill>
            </a:endParaRPr>
          </a:p>
        </p:txBody>
      </p:sp>
      <p:sp>
        <p:nvSpPr>
          <p:cNvPr id="184" name="Google Shape;184;p7" descr="To support increased engagement and low-barrier access to nicotine replacement therapy (NRT).&#10;Adults in texting program can text keyword ‘NRT.’&#10;To order additional one-time two-week supply to NRT patches, gum, or lozenges.&#10;Quitline coach will facilitate ordering process and use secure forms to verify PHI.&#10;"/>
          <p:cNvSpPr txBox="1">
            <a:spLocks noGrp="1"/>
          </p:cNvSpPr>
          <p:nvPr>
            <p:ph type="body" idx="2"/>
          </p:nvPr>
        </p:nvSpPr>
        <p:spPr>
          <a:xfrm>
            <a:off x="464873" y="1867672"/>
            <a:ext cx="3909314" cy="3351535"/>
          </a:xfrm>
          <a:prstGeom prst="rect">
            <a:avLst/>
          </a:prstGeom>
          <a:noFill/>
          <a:ln>
            <a:noFill/>
          </a:ln>
        </p:spPr>
        <p:txBody>
          <a:bodyPr spcFirstLastPara="1" wrap="square" lIns="68569" tIns="34275" rIns="68569" bIns="34275" anchor="ctr" anchorCtr="0">
            <a:noAutofit/>
          </a:bodyPr>
          <a:lstStyle/>
          <a:p>
            <a:pPr marL="171450" lvl="0" indent="-171450" algn="l" rtl="0">
              <a:lnSpc>
                <a:spcPct val="90000"/>
              </a:lnSpc>
              <a:spcBef>
                <a:spcPts val="0"/>
              </a:spcBef>
              <a:spcAft>
                <a:spcPts val="0"/>
              </a:spcAft>
              <a:buClr>
                <a:schemeClr val="dk1"/>
              </a:buClr>
              <a:buSzPts val="1890"/>
              <a:buFont typeface="Noto Sans Symbols"/>
              <a:buChar char="▪"/>
            </a:pPr>
            <a:r>
              <a:rPr lang="en-US" sz="1600">
                <a:solidFill>
                  <a:schemeClr val="dk1"/>
                </a:solidFill>
              </a:rPr>
              <a:t>To support increased engagement and low-barrier access to nicotine replacement therapy (NRT).</a:t>
            </a:r>
          </a:p>
          <a:p>
            <a:pPr marL="171450" lvl="0" indent="-171450" algn="l" rtl="0">
              <a:lnSpc>
                <a:spcPct val="90000"/>
              </a:lnSpc>
              <a:spcBef>
                <a:spcPts val="563"/>
              </a:spcBef>
              <a:spcAft>
                <a:spcPts val="0"/>
              </a:spcAft>
              <a:buClr>
                <a:schemeClr val="dk1"/>
              </a:buClr>
              <a:buSzPts val="1890"/>
              <a:buFont typeface="Noto Sans Symbols"/>
              <a:buChar char="▪"/>
            </a:pPr>
            <a:r>
              <a:rPr lang="en-US" sz="1600">
                <a:solidFill>
                  <a:schemeClr val="dk1"/>
                </a:solidFill>
              </a:rPr>
              <a:t>Adults in texting program can text keyword ‘NRT.’</a:t>
            </a:r>
          </a:p>
          <a:p>
            <a:pPr marL="514350" lvl="1" indent="-171450" algn="l" rtl="0">
              <a:lnSpc>
                <a:spcPct val="90000"/>
              </a:lnSpc>
              <a:spcBef>
                <a:spcPts val="563"/>
              </a:spcBef>
              <a:spcAft>
                <a:spcPts val="0"/>
              </a:spcAft>
              <a:buClr>
                <a:schemeClr val="dk1"/>
              </a:buClr>
              <a:buSzPts val="1890"/>
              <a:buChar char="▪"/>
            </a:pPr>
            <a:r>
              <a:rPr lang="en-US" sz="1600">
                <a:solidFill>
                  <a:schemeClr val="dk1"/>
                </a:solidFill>
              </a:rPr>
              <a:t>To order additional one-time two-week supply to NRT patches, gum, or lozenges.</a:t>
            </a:r>
          </a:p>
          <a:p>
            <a:pPr marL="514350" lvl="1" indent="-171450" algn="l" rtl="0">
              <a:lnSpc>
                <a:spcPct val="90000"/>
              </a:lnSpc>
              <a:spcBef>
                <a:spcPts val="563"/>
              </a:spcBef>
              <a:spcAft>
                <a:spcPts val="0"/>
              </a:spcAft>
              <a:buClr>
                <a:schemeClr val="dk1"/>
              </a:buClr>
              <a:buSzPts val="1890"/>
              <a:buChar char="▪"/>
            </a:pPr>
            <a:r>
              <a:rPr lang="en-US" sz="1600">
                <a:solidFill>
                  <a:schemeClr val="dk1"/>
                </a:solidFill>
              </a:rPr>
              <a:t>Quitline coach will facilitate ordering process and use secure forms to verify PHI.</a:t>
            </a:r>
            <a:endParaRPr lang="en-US" sz="1400">
              <a:solidFill>
                <a:schemeClr val="dk1"/>
              </a:solidFill>
            </a:endParaRPr>
          </a:p>
          <a:p>
            <a:pPr marL="171450" lvl="0" indent="-85725" algn="l" rtl="0">
              <a:lnSpc>
                <a:spcPct val="90000"/>
              </a:lnSpc>
              <a:spcBef>
                <a:spcPts val="750"/>
              </a:spcBef>
              <a:spcAft>
                <a:spcPts val="0"/>
              </a:spcAft>
              <a:buClr>
                <a:srgbClr val="262626"/>
              </a:buClr>
              <a:buSzPts val="1800"/>
              <a:buFont typeface="Arial"/>
              <a:buNone/>
            </a:pPr>
            <a:endParaRPr sz="1350">
              <a:solidFill>
                <a:schemeClr val="dk1"/>
              </a:solidFill>
            </a:endParaRPr>
          </a:p>
        </p:txBody>
      </p:sp>
      <p:pic>
        <p:nvPicPr>
          <p:cNvPr id="188" name="Google Shape;188;p7" descr="Example of &quot;Text-to-Order-NRT&quot; message sent to participant after &quot;NRT&quot; keyword"/>
          <p:cNvPicPr preferRelativeResize="0">
            <a:picLocks noGrp="1"/>
          </p:cNvPicPr>
          <p:nvPr>
            <p:ph type="body" idx="4"/>
          </p:nvPr>
        </p:nvPicPr>
        <p:blipFill rotWithShape="1">
          <a:blip r:embed="rId3">
            <a:alphaModFix/>
          </a:blip>
          <a:srcRect/>
          <a:stretch/>
        </p:blipFill>
        <p:spPr>
          <a:xfrm>
            <a:off x="4848305" y="2124796"/>
            <a:ext cx="3836426" cy="2602203"/>
          </a:xfrm>
          <a:prstGeom prst="rect">
            <a:avLst/>
          </a:prstGeom>
          <a:noFill/>
          <a:ln>
            <a:noFill/>
          </a:ln>
          <a:effectLst>
            <a:outerShdw blurRad="171450" dist="19050" algn="bl" rotWithShape="0">
              <a:srgbClr val="000000">
                <a:alpha val="49411"/>
              </a:srgbClr>
            </a:outerShdw>
          </a:effectLst>
        </p:spPr>
      </p:pic>
    </p:spTree>
    <p:extLst>
      <p:ext uri="{BB962C8B-B14F-4D97-AF65-F5344CB8AC3E}">
        <p14:creationId xmlns:p14="http://schemas.microsoft.com/office/powerpoint/2010/main" val="290409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2" name="Title 1">
            <a:extLst>
              <a:ext uri="{FF2B5EF4-FFF2-40B4-BE49-F238E27FC236}">
                <a16:creationId xmlns:a16="http://schemas.microsoft.com/office/drawing/2014/main" id="{ADF681BF-0D74-210C-32F1-9C4B981DC0D4}"/>
              </a:ext>
            </a:extLst>
          </p:cNvPr>
          <p:cNvSpPr>
            <a:spLocks noGrp="1"/>
          </p:cNvSpPr>
          <p:nvPr>
            <p:ph type="title"/>
          </p:nvPr>
        </p:nvSpPr>
        <p:spPr>
          <a:xfrm>
            <a:off x="628650" y="-1325563"/>
            <a:ext cx="7886700" cy="1325563"/>
          </a:xfrm>
        </p:spPr>
        <p:txBody>
          <a:bodyPr spcFirstLastPara="1" wrap="square" lIns="91425" tIns="45700" rIns="91425" bIns="45700" anchor="b" anchorCtr="0">
            <a:normAutofit/>
          </a:bodyPr>
          <a:lstStyle/>
          <a:p>
            <a:r>
              <a:rPr lang="en-US"/>
              <a:t>Quitting Vaping is Hard</a:t>
            </a:r>
          </a:p>
        </p:txBody>
      </p:sp>
      <p:pic>
        <p:nvPicPr>
          <p:cNvPr id="3" name="Picture 2" descr="These are snapshots of our recent Quitline Iowa campaign through our marketing vendor. Will educate folks about how they can access these through YLI. ">
            <a:extLst>
              <a:ext uri="{FF2B5EF4-FFF2-40B4-BE49-F238E27FC236}">
                <a16:creationId xmlns:a16="http://schemas.microsoft.com/office/drawing/2014/main" id="{01908063-6F89-B012-0E28-093CF611B3DE}"/>
              </a:ext>
            </a:extLst>
          </p:cNvPr>
          <p:cNvPicPr>
            <a:picLocks noChangeAspect="1"/>
          </p:cNvPicPr>
          <p:nvPr/>
        </p:nvPicPr>
        <p:blipFill>
          <a:blip r:embed="rId4"/>
          <a:stretch>
            <a:fillRect/>
          </a:stretch>
        </p:blipFill>
        <p:spPr>
          <a:xfrm>
            <a:off x="221718" y="547899"/>
            <a:ext cx="2712542" cy="4818183"/>
          </a:xfrm>
          <a:prstGeom prst="rect">
            <a:avLst/>
          </a:prstGeom>
        </p:spPr>
      </p:pic>
      <p:pic>
        <p:nvPicPr>
          <p:cNvPr id="5" name="Picture 4" descr="These are snapshots of our recent Quitline Iowa campaign through our marketing vendor. Will educate folks about how they can access these through YLI. ">
            <a:extLst>
              <a:ext uri="{FF2B5EF4-FFF2-40B4-BE49-F238E27FC236}">
                <a16:creationId xmlns:a16="http://schemas.microsoft.com/office/drawing/2014/main" id="{84E59833-3483-50D5-4964-7B04E54951B2}"/>
              </a:ext>
            </a:extLst>
          </p:cNvPr>
          <p:cNvPicPr>
            <a:picLocks noChangeAspect="1"/>
          </p:cNvPicPr>
          <p:nvPr/>
        </p:nvPicPr>
        <p:blipFill>
          <a:blip r:embed="rId5"/>
          <a:stretch>
            <a:fillRect/>
          </a:stretch>
        </p:blipFill>
        <p:spPr>
          <a:xfrm>
            <a:off x="3495822" y="131421"/>
            <a:ext cx="1513758" cy="5651141"/>
          </a:xfrm>
          <a:prstGeom prst="rect">
            <a:avLst/>
          </a:prstGeom>
        </p:spPr>
      </p:pic>
      <p:pic>
        <p:nvPicPr>
          <p:cNvPr id="4" name="Picture 3" descr="These are snapshots of our recent Quitline Iowa campaign through our marketing vendor. Will educate folks about how they can access these through YLI. ">
            <a:extLst>
              <a:ext uri="{FF2B5EF4-FFF2-40B4-BE49-F238E27FC236}">
                <a16:creationId xmlns:a16="http://schemas.microsoft.com/office/drawing/2014/main" id="{592A7AF8-8059-9163-1B06-E70D037CF78B}"/>
              </a:ext>
            </a:extLst>
          </p:cNvPr>
          <p:cNvPicPr>
            <a:picLocks noChangeAspect="1"/>
          </p:cNvPicPr>
          <p:nvPr/>
        </p:nvPicPr>
        <p:blipFill>
          <a:blip r:embed="rId6"/>
          <a:stretch>
            <a:fillRect/>
          </a:stretch>
        </p:blipFill>
        <p:spPr>
          <a:xfrm>
            <a:off x="5524867" y="547899"/>
            <a:ext cx="2712542" cy="4818183"/>
          </a:xfrm>
          <a:prstGeom prst="rect">
            <a:avLst/>
          </a:prstGeom>
        </p:spPr>
      </p:pic>
      <p:sp>
        <p:nvSpPr>
          <p:cNvPr id="113" name="Google Shape;113;p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32</a:t>
            </a:fld>
            <a:endParaRPr/>
          </a:p>
        </p:txBody>
      </p:sp>
    </p:spTree>
    <p:extLst>
      <p:ext uri="{BB962C8B-B14F-4D97-AF65-F5344CB8AC3E}">
        <p14:creationId xmlns:p14="http://schemas.microsoft.com/office/powerpoint/2010/main" val="3406093359"/>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sp>
        <p:nvSpPr>
          <p:cNvPr id="214" name="Google Shape;214;p10">
            <a:extLst>
              <a:ext uri="{C183D7F6-B498-43B3-948B-1728B52AA6E4}">
                <adec:decorative xmlns:adec="http://schemas.microsoft.com/office/drawing/2017/decorative" val="1"/>
              </a:ext>
            </a:extLst>
          </p:cNvPr>
          <p:cNvSpPr/>
          <p:nvPr/>
        </p:nvSpPr>
        <p:spPr>
          <a:xfrm>
            <a:off x="0" y="857250"/>
            <a:ext cx="9141714" cy="5143500"/>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15" name="Google Shape;215;p10">
            <a:extLst>
              <a:ext uri="{C183D7F6-B498-43B3-948B-1728B52AA6E4}">
                <adec:decorative xmlns:adec="http://schemas.microsoft.com/office/drawing/2017/decorative" val="1"/>
              </a:ext>
            </a:extLst>
          </p:cNvPr>
          <p:cNvSpPr/>
          <p:nvPr/>
        </p:nvSpPr>
        <p:spPr>
          <a:xfrm>
            <a:off x="3106623" y="1315296"/>
            <a:ext cx="569714" cy="4283224"/>
          </a:xfrm>
          <a:custGeom>
            <a:avLst/>
            <a:gdLst/>
            <a:ahLst/>
            <a:cxnLst/>
            <a:rect l="l" t="t" r="r" b="b"/>
            <a:pathLst>
              <a:path w="414" h="2447" extrusionOk="0">
                <a:moveTo>
                  <a:pt x="414" y="2447"/>
                </a:moveTo>
                <a:lnTo>
                  <a:pt x="0" y="2247"/>
                </a:lnTo>
                <a:lnTo>
                  <a:pt x="0" y="0"/>
                </a:lnTo>
                <a:lnTo>
                  <a:pt x="414" y="200"/>
                </a:lnTo>
                <a:lnTo>
                  <a:pt x="414" y="2447"/>
                </a:lnTo>
                <a:close/>
              </a:path>
            </a:pathLst>
          </a:custGeom>
          <a:solidFill>
            <a:srgbClr val="02495B"/>
          </a:solidFill>
          <a:ln>
            <a:noFill/>
          </a:ln>
        </p:spPr>
        <p:txBody>
          <a:bodyPr spcFirstLastPara="1" wrap="square" lIns="68569" tIns="34275" rIns="68569" bIns="34275"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216" name="Google Shape;216;p10">
            <a:extLst>
              <a:ext uri="{C183D7F6-B498-43B3-948B-1728B52AA6E4}">
                <adec:decorative xmlns:adec="http://schemas.microsoft.com/office/drawing/2017/decorative" val="1"/>
              </a:ext>
            </a:extLst>
          </p:cNvPr>
          <p:cNvSpPr/>
          <p:nvPr/>
        </p:nvSpPr>
        <p:spPr>
          <a:xfrm>
            <a:off x="3108328" y="1114559"/>
            <a:ext cx="361991" cy="4141061"/>
          </a:xfrm>
          <a:custGeom>
            <a:avLst/>
            <a:gdLst/>
            <a:ahLst/>
            <a:cxnLst/>
            <a:rect l="l" t="t" r="r" b="b"/>
            <a:pathLst>
              <a:path w="209" h="2358" extrusionOk="0">
                <a:moveTo>
                  <a:pt x="209" y="2246"/>
                </a:moveTo>
                <a:lnTo>
                  <a:pt x="0" y="2358"/>
                </a:lnTo>
                <a:lnTo>
                  <a:pt x="0" y="111"/>
                </a:lnTo>
                <a:lnTo>
                  <a:pt x="209" y="0"/>
                </a:lnTo>
                <a:lnTo>
                  <a:pt x="209" y="2246"/>
                </a:lnTo>
                <a:close/>
              </a:path>
            </a:pathLst>
          </a:custGeom>
          <a:solidFill>
            <a:srgbClr val="01313D"/>
          </a:solidFill>
          <a:ln>
            <a:noFill/>
          </a:ln>
        </p:spPr>
        <p:txBody>
          <a:bodyPr spcFirstLastPara="1" wrap="square" lIns="68569" tIns="34275" rIns="68569" bIns="34275"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217" name="Google Shape;217;p10">
            <a:extLst>
              <a:ext uri="{C183D7F6-B498-43B3-948B-1728B52AA6E4}">
                <adec:decorative xmlns:adec="http://schemas.microsoft.com/office/drawing/2017/decorative" val="1"/>
              </a:ext>
            </a:extLst>
          </p:cNvPr>
          <p:cNvSpPr/>
          <p:nvPr/>
        </p:nvSpPr>
        <p:spPr>
          <a:xfrm>
            <a:off x="-2283" y="1112569"/>
            <a:ext cx="3472604" cy="3949346"/>
          </a:xfrm>
          <a:custGeom>
            <a:avLst/>
            <a:gdLst/>
            <a:ahLst/>
            <a:cxnLst/>
            <a:rect l="l" t="t" r="r" b="b"/>
            <a:pathLst>
              <a:path w="4630139" h="5265795" extrusionOk="0">
                <a:moveTo>
                  <a:pt x="0" y="0"/>
                </a:moveTo>
                <a:lnTo>
                  <a:pt x="4630139" y="0"/>
                </a:lnTo>
                <a:lnTo>
                  <a:pt x="4630139" y="5265795"/>
                </a:lnTo>
                <a:lnTo>
                  <a:pt x="0" y="5265795"/>
                </a:lnTo>
                <a:close/>
              </a:path>
            </a:pathLst>
          </a:cu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7C9C63B-609F-B4D4-849D-86F7A1BBC838}"/>
              </a:ext>
            </a:extLst>
          </p:cNvPr>
          <p:cNvSpPr>
            <a:spLocks noGrp="1"/>
          </p:cNvSpPr>
          <p:nvPr>
            <p:ph type="title" idx="4294967295"/>
          </p:nvPr>
        </p:nvSpPr>
        <p:spPr>
          <a:xfrm>
            <a:off x="628650" y="-1325563"/>
            <a:ext cx="7886700" cy="1325563"/>
          </a:xfrm>
        </p:spPr>
        <p:txBody>
          <a:bodyPr spcFirstLastPara="1" wrap="square" lIns="91425" tIns="45700" rIns="91425" bIns="45700" anchor="b" anchorCtr="0">
            <a:normAutofit/>
          </a:bodyPr>
          <a:lstStyle/>
          <a:p>
            <a:r>
              <a:rPr lang="en-US"/>
              <a:t>Vaping and Pregnancy</a:t>
            </a:r>
          </a:p>
        </p:txBody>
      </p:sp>
      <p:pic>
        <p:nvPicPr>
          <p:cNvPr id="218" name="Google Shape;218;p10" descr="What's so bad about vaping while pregnant?&#10;- Vaping is not safer than smoking. &#10;- Both contain poisonous nicotine.&#10;Nicotine can cause your baby to be born early or stillbirth.&#10;- Nicotine can damage your baby's lungs and brain. "/>
          <p:cNvPicPr preferRelativeResize="0"/>
          <p:nvPr/>
        </p:nvPicPr>
        <p:blipFill rotWithShape="1">
          <a:blip r:embed="rId3">
            <a:alphaModFix/>
          </a:blip>
          <a:srcRect/>
          <a:stretch/>
        </p:blipFill>
        <p:spPr>
          <a:xfrm>
            <a:off x="710789" y="1017768"/>
            <a:ext cx="1875249" cy="4237852"/>
          </a:xfrm>
          <a:prstGeom prst="rect">
            <a:avLst/>
          </a:prstGeom>
          <a:noFill/>
          <a:ln>
            <a:noFill/>
          </a:ln>
          <a:effectLst>
            <a:outerShdw blurRad="63500" sx="102000" sy="102000" algn="ctr" rotWithShape="0">
              <a:srgbClr val="000000">
                <a:alpha val="40000"/>
              </a:srgbClr>
            </a:outerShdw>
          </a:effectLst>
        </p:spPr>
      </p:pic>
      <p:sp>
        <p:nvSpPr>
          <p:cNvPr id="219" name="Google Shape;219;p10">
            <a:extLst>
              <a:ext uri="{C183D7F6-B498-43B3-948B-1728B52AA6E4}">
                <adec:decorative xmlns:adec="http://schemas.microsoft.com/office/drawing/2017/decorative" val="1"/>
              </a:ext>
            </a:extLst>
          </p:cNvPr>
          <p:cNvSpPr/>
          <p:nvPr/>
        </p:nvSpPr>
        <p:spPr>
          <a:xfrm>
            <a:off x="3676335" y="1660922"/>
            <a:ext cx="5467664" cy="3931724"/>
          </a:xfrm>
          <a:custGeom>
            <a:avLst/>
            <a:gdLst/>
            <a:ahLst/>
            <a:cxnLst/>
            <a:rect l="l" t="t" r="r" b="b"/>
            <a:pathLst>
              <a:path w="7290218" h="5242298" extrusionOk="0">
                <a:moveTo>
                  <a:pt x="0" y="0"/>
                </a:moveTo>
                <a:lnTo>
                  <a:pt x="7290218" y="0"/>
                </a:lnTo>
                <a:lnTo>
                  <a:pt x="7290218" y="5242298"/>
                </a:lnTo>
                <a:lnTo>
                  <a:pt x="0" y="5242298"/>
                </a:lnTo>
                <a:close/>
              </a:path>
            </a:pathLst>
          </a:cu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220" name="Google Shape;220;p10" descr="What's so good about this quit plan?&#10;- Develop a plan that works for you.&#10;- 9 free coaching calls.&#10;- 4 times more likely to succeed.&#10;- Get an incentive for program completion. "/>
          <p:cNvPicPr preferRelativeResize="0"/>
          <p:nvPr/>
        </p:nvPicPr>
        <p:blipFill rotWithShape="1">
          <a:blip r:embed="rId4">
            <a:alphaModFix/>
          </a:blip>
          <a:srcRect/>
          <a:stretch/>
        </p:blipFill>
        <p:spPr>
          <a:xfrm>
            <a:off x="5172076" y="1265354"/>
            <a:ext cx="2017224" cy="4558698"/>
          </a:xfrm>
          <a:prstGeom prst="rect">
            <a:avLst/>
          </a:prstGeom>
          <a:noFill/>
          <a:ln>
            <a:noFill/>
          </a:ln>
          <a:effectLst>
            <a:outerShdw blurRad="63500" sx="102000" sy="102000" algn="ctr" rotWithShape="0">
              <a:srgbClr val="000000">
                <a:alpha val="40000"/>
              </a:srgbClr>
            </a:outerShdw>
          </a:effectLst>
        </p:spPr>
      </p:pic>
    </p:spTree>
    <p:extLst>
      <p:ext uri="{BB962C8B-B14F-4D97-AF65-F5344CB8AC3E}">
        <p14:creationId xmlns:p14="http://schemas.microsoft.com/office/powerpoint/2010/main" val="32707592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p8">
            <a:extLst>
              <a:ext uri="{C183D7F6-B498-43B3-948B-1728B52AA6E4}">
                <adec:decorative xmlns:adec="http://schemas.microsoft.com/office/drawing/2017/decorative" val="1"/>
              </a:ext>
            </a:extLst>
          </p:cNvPr>
          <p:cNvSpPr/>
          <p:nvPr/>
        </p:nvSpPr>
        <p:spPr>
          <a:xfrm>
            <a:off x="0" y="857250"/>
            <a:ext cx="9144000" cy="5143500"/>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4" name="Google Shape;194;p8">
            <a:extLst>
              <a:ext uri="{C183D7F6-B498-43B3-948B-1728B52AA6E4}">
                <adec:decorative xmlns:adec="http://schemas.microsoft.com/office/drawing/2017/decorative" val="1"/>
              </a:ext>
            </a:extLst>
          </p:cNvPr>
          <p:cNvSpPr/>
          <p:nvPr/>
        </p:nvSpPr>
        <p:spPr>
          <a:xfrm rot="5400000" flipH="1">
            <a:off x="-1063155" y="1920404"/>
            <a:ext cx="5156864" cy="3030558"/>
          </a:xfrm>
          <a:prstGeom prst="rect">
            <a:avLst/>
          </a:prstGeom>
          <a:gradFill>
            <a:gsLst>
              <a:gs pos="0">
                <a:srgbClr val="000000"/>
              </a:gs>
              <a:gs pos="100000">
                <a:srgbClr val="02495B"/>
              </a:gs>
            </a:gsLst>
            <a:lin ang="18600000" scaled="0"/>
          </a:gra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5" name="Google Shape;195;p8">
            <a:extLst>
              <a:ext uri="{C183D7F6-B498-43B3-948B-1728B52AA6E4}">
                <adec:decorative xmlns:adec="http://schemas.microsoft.com/office/drawing/2017/decorative" val="1"/>
              </a:ext>
            </a:extLst>
          </p:cNvPr>
          <p:cNvSpPr/>
          <p:nvPr/>
        </p:nvSpPr>
        <p:spPr>
          <a:xfrm rot="16200000">
            <a:off x="-118872" y="2852605"/>
            <a:ext cx="3266696" cy="3028952"/>
          </a:xfrm>
          <a:prstGeom prst="rect">
            <a:avLst/>
          </a:prstGeom>
          <a:gradFill>
            <a:gsLst>
              <a:gs pos="0">
                <a:srgbClr val="04627A">
                  <a:alpha val="49803"/>
                </a:srgbClr>
              </a:gs>
              <a:gs pos="100000">
                <a:srgbClr val="01313D">
                  <a:alpha val="0"/>
                </a:srgbClr>
              </a:gs>
            </a:gsLst>
            <a:lin ang="11400000" scaled="0"/>
          </a:gra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6" name="Google Shape;196;p8">
            <a:extLst>
              <a:ext uri="{C183D7F6-B498-43B3-948B-1728B52AA6E4}">
                <adec:decorative xmlns:adec="http://schemas.microsoft.com/office/drawing/2017/decorative" val="1"/>
              </a:ext>
            </a:extLst>
          </p:cNvPr>
          <p:cNvSpPr/>
          <p:nvPr/>
        </p:nvSpPr>
        <p:spPr>
          <a:xfrm rot="16200000" flipH="1">
            <a:off x="-885662" y="2085814"/>
            <a:ext cx="5143179" cy="2686051"/>
          </a:xfrm>
          <a:prstGeom prst="rect">
            <a:avLst/>
          </a:prstGeom>
          <a:gradFill>
            <a:gsLst>
              <a:gs pos="0">
                <a:srgbClr val="000000">
                  <a:alpha val="58823"/>
                </a:srgbClr>
              </a:gs>
              <a:gs pos="69000">
                <a:srgbClr val="04627A">
                  <a:alpha val="0"/>
                </a:srgbClr>
              </a:gs>
              <a:gs pos="100000">
                <a:srgbClr val="04627A">
                  <a:alpha val="0"/>
                </a:srgbClr>
              </a:gs>
            </a:gsLst>
            <a:lin ang="13200000" scaled="0"/>
          </a:gra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7" name="Google Shape;197;p8">
            <a:extLst>
              <a:ext uri="{C183D7F6-B498-43B3-948B-1728B52AA6E4}">
                <adec:decorative xmlns:adec="http://schemas.microsoft.com/office/drawing/2017/decorative" val="1"/>
              </a:ext>
            </a:extLst>
          </p:cNvPr>
          <p:cNvSpPr/>
          <p:nvPr/>
        </p:nvSpPr>
        <p:spPr>
          <a:xfrm rot="6097846">
            <a:off x="-560517" y="1758234"/>
            <a:ext cx="3606227" cy="3066500"/>
          </a:xfrm>
          <a:custGeom>
            <a:avLst/>
            <a:gdLst/>
            <a:ahLst/>
            <a:cxnLst/>
            <a:rect l="l" t="t" r="r" b="b"/>
            <a:pathLst>
              <a:path w="4808302" h="4088666" extrusionOk="0">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1ECAF8">
                  <a:alpha val="0"/>
                </a:srgbClr>
              </a:gs>
              <a:gs pos="39000">
                <a:srgbClr val="1ECAF8">
                  <a:alpha val="0"/>
                </a:srgbClr>
              </a:gs>
              <a:gs pos="100000">
                <a:srgbClr val="02495B">
                  <a:alpha val="25882"/>
                </a:srgbClr>
              </a:gs>
            </a:gsLst>
            <a:lin ang="18600000" scaled="0"/>
          </a:gra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8" name="Google Shape;198;p8">
            <a:extLst>
              <a:ext uri="{C183D7F6-B498-43B3-948B-1728B52AA6E4}">
                <adec:decorative xmlns:adec="http://schemas.microsoft.com/office/drawing/2017/decorative" val="1"/>
              </a:ext>
            </a:extLst>
          </p:cNvPr>
          <p:cNvSpPr/>
          <p:nvPr/>
        </p:nvSpPr>
        <p:spPr>
          <a:xfrm>
            <a:off x="-4967" y="0"/>
            <a:ext cx="3033920" cy="6858000"/>
          </a:xfrm>
          <a:prstGeom prst="rect">
            <a:avLst/>
          </a:prstGeom>
          <a:solidFill>
            <a:schemeClr val="accent1"/>
          </a:solidFill>
          <a:ln w="12700" cap="flat" cmpd="sng">
            <a:solidFill>
              <a:srgbClr val="012933"/>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99" name="Google Shape;199;p8" descr="Quitlogix Education"/>
          <p:cNvSpPr txBox="1">
            <a:spLocks noGrp="1"/>
          </p:cNvSpPr>
          <p:nvPr>
            <p:ph type="title" idx="4294967295"/>
          </p:nvPr>
        </p:nvSpPr>
        <p:spPr>
          <a:xfrm>
            <a:off x="352422" y="2964797"/>
            <a:ext cx="2160588" cy="2305050"/>
          </a:xfrm>
          <a:prstGeom prst="rect">
            <a:avLst/>
          </a:prstGeom>
          <a:noFill/>
          <a:ln>
            <a:noFill/>
          </a:ln>
        </p:spPr>
        <p:txBody>
          <a:bodyPr spcFirstLastPara="1" wrap="square" lIns="68569" tIns="34275" rIns="68569" bIns="34275" anchor="t" anchorCtr="0">
            <a:normAutofit/>
          </a:bodyPr>
          <a:lstStyle/>
          <a:p>
            <a:pPr marL="0" lvl="0" indent="0" algn="l" rtl="0">
              <a:lnSpc>
                <a:spcPct val="90000"/>
              </a:lnSpc>
              <a:spcBef>
                <a:spcPts val="0"/>
              </a:spcBef>
              <a:spcAft>
                <a:spcPts val="0"/>
              </a:spcAft>
              <a:buClr>
                <a:srgbClr val="FFFFFF"/>
              </a:buClr>
              <a:buSzPts val="4000"/>
              <a:buFont typeface="Work Sans"/>
              <a:buNone/>
            </a:pPr>
            <a:r>
              <a:rPr lang="en-US" sz="3000" err="1">
                <a:solidFill>
                  <a:srgbClr val="FFFFFF"/>
                </a:solidFill>
                <a:latin typeface="Work Sans"/>
                <a:ea typeface="Work Sans"/>
                <a:cs typeface="Work Sans"/>
                <a:sym typeface="Work Sans"/>
              </a:rPr>
              <a:t>Quitlogix</a:t>
            </a:r>
            <a:r>
              <a:rPr lang="en-US" sz="3000">
                <a:solidFill>
                  <a:srgbClr val="FFFFFF"/>
                </a:solidFill>
                <a:latin typeface="Work Sans"/>
                <a:ea typeface="Work Sans"/>
                <a:cs typeface="Work Sans"/>
                <a:sym typeface="Work Sans"/>
              </a:rPr>
              <a:t> Education</a:t>
            </a:r>
            <a:endParaRPr/>
          </a:p>
        </p:txBody>
      </p:sp>
      <p:pic>
        <p:nvPicPr>
          <p:cNvPr id="200" name="Google Shape;200;p8" descr="Featured Courses screenshot"/>
          <p:cNvPicPr preferRelativeResize="0">
            <a:picLocks noGrp="1"/>
          </p:cNvPicPr>
          <p:nvPr>
            <p:ph type="body" idx="4294967295"/>
          </p:nvPr>
        </p:nvPicPr>
        <p:blipFill rotWithShape="1">
          <a:blip r:embed="rId3">
            <a:alphaModFix/>
          </a:blip>
          <a:srcRect/>
          <a:stretch/>
        </p:blipFill>
        <p:spPr>
          <a:xfrm>
            <a:off x="3371853" y="1803733"/>
            <a:ext cx="5419725" cy="3263900"/>
          </a:xfrm>
          <a:prstGeom prst="rect">
            <a:avLst/>
          </a:prstGeom>
          <a:noFill/>
          <a:ln>
            <a:noFill/>
          </a:ln>
          <a:effectLst>
            <a:outerShdw blurRad="63500" sx="102000" sy="102000" algn="ctr" rotWithShape="0">
              <a:srgbClr val="000000">
                <a:alpha val="40000"/>
              </a:srgbClr>
            </a:outerShdw>
          </a:effectLst>
        </p:spPr>
      </p:pic>
    </p:spTree>
    <p:extLst>
      <p:ext uri="{BB962C8B-B14F-4D97-AF65-F5344CB8AC3E}">
        <p14:creationId xmlns:p14="http://schemas.microsoft.com/office/powerpoint/2010/main" val="2829573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p:cNvGrpSpPr/>
        <p:nvPr/>
      </p:nvGrpSpPr>
      <p:grpSpPr>
        <a:xfrm>
          <a:off x="0" y="0"/>
          <a:ext cx="0" cy="0"/>
          <a:chOff x="0" y="0"/>
          <a:chExt cx="0" cy="0"/>
        </a:xfrm>
      </p:grpSpPr>
      <p:sp>
        <p:nvSpPr>
          <p:cNvPr id="2" name="Title 1">
            <a:extLst>
              <a:ext uri="{FF2B5EF4-FFF2-40B4-BE49-F238E27FC236}">
                <a16:creationId xmlns:a16="http://schemas.microsoft.com/office/drawing/2014/main" id="{A8BBB88E-6303-8A74-EF85-751E801C54D9}"/>
              </a:ext>
            </a:extLst>
          </p:cNvPr>
          <p:cNvSpPr>
            <a:spLocks noGrp="1"/>
          </p:cNvSpPr>
          <p:nvPr>
            <p:ph type="title"/>
          </p:nvPr>
        </p:nvSpPr>
        <p:spPr>
          <a:xfrm>
            <a:off x="629841" y="-1325563"/>
            <a:ext cx="7886700" cy="1325563"/>
          </a:xfrm>
        </p:spPr>
        <p:txBody>
          <a:bodyPr spcFirstLastPara="1" wrap="square" lIns="91425" tIns="45700" rIns="91425" bIns="45700" anchor="b" anchorCtr="0">
            <a:normAutofit/>
          </a:bodyPr>
          <a:lstStyle/>
          <a:p>
            <a:r>
              <a:rPr lang="en-US"/>
              <a:t>Making the Change Talk Podcasts</a:t>
            </a:r>
          </a:p>
        </p:txBody>
      </p:sp>
      <p:pic>
        <p:nvPicPr>
          <p:cNvPr id="8" name="Picture 7" descr="Making the Change Talk Podcast screenshot">
            <a:extLst>
              <a:ext uri="{FF2B5EF4-FFF2-40B4-BE49-F238E27FC236}">
                <a16:creationId xmlns:a16="http://schemas.microsoft.com/office/drawing/2014/main" id="{376B0D34-236F-2B85-172B-44B81AABF2B0}"/>
              </a:ext>
            </a:extLst>
          </p:cNvPr>
          <p:cNvPicPr>
            <a:picLocks noChangeAspect="1"/>
          </p:cNvPicPr>
          <p:nvPr/>
        </p:nvPicPr>
        <p:blipFill>
          <a:blip r:embed="rId3"/>
          <a:stretch>
            <a:fillRect/>
          </a:stretch>
        </p:blipFill>
        <p:spPr>
          <a:xfrm>
            <a:off x="729385" y="756530"/>
            <a:ext cx="7694124" cy="4775664"/>
          </a:xfrm>
          <a:prstGeom prst="rect">
            <a:avLst/>
          </a:prstGeom>
        </p:spPr>
      </p:pic>
    </p:spTree>
    <p:extLst>
      <p:ext uri="{BB962C8B-B14F-4D97-AF65-F5344CB8AC3E}">
        <p14:creationId xmlns:p14="http://schemas.microsoft.com/office/powerpoint/2010/main" val="663725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p:cNvGrpSpPr/>
        <p:nvPr/>
      </p:nvGrpSpPr>
      <p:grpSpPr>
        <a:xfrm>
          <a:off x="0" y="0"/>
          <a:ext cx="0" cy="0"/>
          <a:chOff x="0" y="0"/>
          <a:chExt cx="0" cy="0"/>
        </a:xfrm>
      </p:grpSpPr>
      <p:sp>
        <p:nvSpPr>
          <p:cNvPr id="3" name="Title 2">
            <a:extLst>
              <a:ext uri="{FF2B5EF4-FFF2-40B4-BE49-F238E27FC236}">
                <a16:creationId xmlns:a16="http://schemas.microsoft.com/office/drawing/2014/main" id="{BAFF3865-5A1A-991F-5618-55ACADD71745}"/>
              </a:ext>
            </a:extLst>
          </p:cNvPr>
          <p:cNvSpPr>
            <a:spLocks noGrp="1"/>
          </p:cNvSpPr>
          <p:nvPr>
            <p:ph type="title"/>
          </p:nvPr>
        </p:nvSpPr>
        <p:spPr>
          <a:xfrm>
            <a:off x="629841" y="-1325563"/>
            <a:ext cx="7886700" cy="1325563"/>
          </a:xfrm>
        </p:spPr>
        <p:txBody>
          <a:bodyPr spcFirstLastPara="1" wrap="square" lIns="91425" tIns="45700" rIns="91425" bIns="45700" anchor="b" anchorCtr="0">
            <a:normAutofit/>
          </a:bodyPr>
          <a:lstStyle/>
          <a:p>
            <a:r>
              <a:rPr lang="en-US"/>
              <a:t>My Life My Quit Website</a:t>
            </a:r>
          </a:p>
        </p:txBody>
      </p:sp>
      <p:pic>
        <p:nvPicPr>
          <p:cNvPr id="2" name="Picture 1" descr="My Life My Quit webpage">
            <a:extLst>
              <a:ext uri="{FF2B5EF4-FFF2-40B4-BE49-F238E27FC236}">
                <a16:creationId xmlns:a16="http://schemas.microsoft.com/office/drawing/2014/main" id="{7139E243-E18E-FF3F-FA36-3BAE4548D051}"/>
              </a:ext>
            </a:extLst>
          </p:cNvPr>
          <p:cNvPicPr>
            <a:picLocks noChangeAspect="1"/>
          </p:cNvPicPr>
          <p:nvPr/>
        </p:nvPicPr>
        <p:blipFill>
          <a:blip r:embed="rId3"/>
          <a:stretch>
            <a:fillRect/>
          </a:stretch>
        </p:blipFill>
        <p:spPr>
          <a:xfrm>
            <a:off x="1288988" y="344224"/>
            <a:ext cx="6566024" cy="5657630"/>
          </a:xfrm>
          <a:prstGeom prst="rect">
            <a:avLst/>
          </a:prstGeom>
        </p:spPr>
      </p:pic>
    </p:spTree>
    <p:extLst>
      <p:ext uri="{BB962C8B-B14F-4D97-AF65-F5344CB8AC3E}">
        <p14:creationId xmlns:p14="http://schemas.microsoft.com/office/powerpoint/2010/main" val="201071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descr="What Services Does My Life My Quit Offer?"/>
          <p:cNvSpPr txBox="1">
            <a:spLocks noGrp="1"/>
          </p:cNvSpPr>
          <p:nvPr>
            <p:ph type="title"/>
          </p:nvPr>
        </p:nvSpPr>
        <p:spPr>
          <a:xfrm>
            <a:off x="178594" y="1921323"/>
            <a:ext cx="3157538" cy="2914650"/>
          </a:xfrm>
          <a:prstGeom prst="rect">
            <a:avLst/>
          </a:prstGeom>
          <a:noFill/>
          <a:ln>
            <a:noFill/>
          </a:ln>
        </p:spPr>
        <p:txBody>
          <a:bodyPr spcFirstLastPara="1" wrap="square" lIns="68569" tIns="34275" rIns="68569" bIns="34275" anchor="ctr" anchorCtr="0">
            <a:normAutofit/>
          </a:bodyPr>
          <a:lstStyle/>
          <a:p>
            <a:pPr marL="0" lvl="0" indent="0" algn="l" rtl="0">
              <a:lnSpc>
                <a:spcPct val="90000"/>
              </a:lnSpc>
              <a:spcBef>
                <a:spcPts val="0"/>
              </a:spcBef>
              <a:spcAft>
                <a:spcPts val="0"/>
              </a:spcAft>
              <a:buClr>
                <a:schemeClr val="accent1"/>
              </a:buClr>
              <a:buSzPts val="4400"/>
              <a:buFont typeface="Work Sans"/>
              <a:buNone/>
            </a:pPr>
            <a:r>
              <a:rPr lang="en-US" sz="3200">
                <a:solidFill>
                  <a:schemeClr val="accent1"/>
                </a:solidFill>
              </a:rPr>
              <a:t>What Services Does My Life My Quit Offer?</a:t>
            </a:r>
            <a:endParaRPr sz="3200">
              <a:solidFill>
                <a:schemeClr val="accent1"/>
              </a:solidFill>
            </a:endParaRPr>
          </a:p>
        </p:txBody>
      </p:sp>
      <p:pic>
        <p:nvPicPr>
          <p:cNvPr id="226" name="Google Shape;226;p11" descr="My Life My Quit logo"/>
          <p:cNvPicPr preferRelativeResize="0">
            <a:picLocks noGrp="1"/>
          </p:cNvPicPr>
          <p:nvPr>
            <p:ph type="body" idx="2"/>
          </p:nvPr>
        </p:nvPicPr>
        <p:blipFill rotWithShape="1">
          <a:blip r:embed="rId3">
            <a:alphaModFix/>
          </a:blip>
          <a:srcRect/>
          <a:stretch/>
        </p:blipFill>
        <p:spPr>
          <a:xfrm>
            <a:off x="213340" y="507658"/>
            <a:ext cx="3085772" cy="710280"/>
          </a:xfrm>
          <a:prstGeom prst="rect">
            <a:avLst/>
          </a:prstGeom>
          <a:noFill/>
          <a:ln>
            <a:noFill/>
          </a:ln>
        </p:spPr>
      </p:pic>
      <p:grpSp>
        <p:nvGrpSpPr>
          <p:cNvPr id="227" name="Google Shape;227;p11" descr="Youth tobacco cessation program&#10;Five coaching sessions&#10;- Texting, online or call&#10;Dedicated youth coaches&#10;Free and confidential&#10;Great opportunity for alternative to suspension in schools"/>
          <p:cNvGrpSpPr/>
          <p:nvPr/>
        </p:nvGrpSpPr>
        <p:grpSpPr>
          <a:xfrm>
            <a:off x="3614737" y="1095174"/>
            <a:ext cx="4393406" cy="4556924"/>
            <a:chOff x="0" y="2907"/>
            <a:chExt cx="5857875" cy="6075898"/>
          </a:xfrm>
        </p:grpSpPr>
        <p:sp>
          <p:nvSpPr>
            <p:cNvPr id="228" name="Google Shape;228;p11"/>
            <p:cNvSpPr/>
            <p:nvPr/>
          </p:nvSpPr>
          <p:spPr>
            <a:xfrm>
              <a:off x="0" y="5222080"/>
              <a:ext cx="5857875" cy="856725"/>
            </a:xfrm>
            <a:prstGeom prst="rect">
              <a:avLst/>
            </a:prstGeom>
            <a:solidFill>
              <a:srgbClr val="A7BB32"/>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29" name="Google Shape;229;p11"/>
            <p:cNvSpPr txBox="1"/>
            <p:nvPr/>
          </p:nvSpPr>
          <p:spPr>
            <a:xfrm>
              <a:off x="0" y="5222080"/>
              <a:ext cx="5857875" cy="856725"/>
            </a:xfrm>
            <a:prstGeom prst="rect">
              <a:avLst/>
            </a:prstGeom>
            <a:noFill/>
            <a:ln>
              <a:noFill/>
            </a:ln>
          </p:spPr>
          <p:txBody>
            <a:bodyPr spcFirstLastPara="1" wrap="square" lIns="96000" tIns="96000" rIns="96000" bIns="96000"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350">
                  <a:solidFill>
                    <a:schemeClr val="lt1"/>
                  </a:solidFill>
                  <a:latin typeface="Arial"/>
                  <a:ea typeface="Arial"/>
                  <a:cs typeface="Arial"/>
                  <a:sym typeface="Arial"/>
                </a:rPr>
                <a:t>Great opportunity for alternative to suspension in schools </a:t>
              </a:r>
              <a:endParaRPr sz="1050"/>
            </a:p>
          </p:txBody>
        </p:sp>
        <p:sp>
          <p:nvSpPr>
            <p:cNvPr id="230" name="Google Shape;230;p11"/>
            <p:cNvSpPr/>
            <p:nvPr/>
          </p:nvSpPr>
          <p:spPr>
            <a:xfrm rot="10800000">
              <a:off x="0" y="3917286"/>
              <a:ext cx="5857875" cy="1317644"/>
            </a:xfrm>
            <a:prstGeom prst="upArrowCallout">
              <a:avLst>
                <a:gd name="adj1" fmla="val 25000"/>
                <a:gd name="adj2" fmla="val 25000"/>
                <a:gd name="adj3" fmla="val 25000"/>
                <a:gd name="adj4" fmla="val 64977"/>
              </a:avLst>
            </a:prstGeom>
            <a:solidFill>
              <a:srgbClr val="DFA624"/>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31" name="Google Shape;231;p11"/>
            <p:cNvSpPr txBox="1"/>
            <p:nvPr/>
          </p:nvSpPr>
          <p:spPr>
            <a:xfrm>
              <a:off x="0" y="3917286"/>
              <a:ext cx="5857875" cy="856166"/>
            </a:xfrm>
            <a:prstGeom prst="rect">
              <a:avLst/>
            </a:prstGeom>
            <a:noFill/>
            <a:ln>
              <a:noFill/>
            </a:ln>
          </p:spPr>
          <p:txBody>
            <a:bodyPr spcFirstLastPara="1" wrap="square" lIns="96000" tIns="96000" rIns="96000" bIns="96000"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350">
                  <a:solidFill>
                    <a:schemeClr val="lt1"/>
                  </a:solidFill>
                  <a:latin typeface="Arial"/>
                  <a:ea typeface="Arial"/>
                  <a:cs typeface="Arial"/>
                  <a:sym typeface="Arial"/>
                </a:rPr>
                <a:t>Free and confidential</a:t>
              </a:r>
              <a:endParaRPr sz="1050"/>
            </a:p>
          </p:txBody>
        </p:sp>
        <p:sp>
          <p:nvSpPr>
            <p:cNvPr id="232" name="Google Shape;232;p11"/>
            <p:cNvSpPr/>
            <p:nvPr/>
          </p:nvSpPr>
          <p:spPr>
            <a:xfrm rot="10800000">
              <a:off x="0" y="2612493"/>
              <a:ext cx="5857875" cy="1317644"/>
            </a:xfrm>
            <a:prstGeom prst="upArrowCallout">
              <a:avLst>
                <a:gd name="adj1" fmla="val 25000"/>
                <a:gd name="adj2" fmla="val 25000"/>
                <a:gd name="adj3" fmla="val 25000"/>
                <a:gd name="adj4" fmla="val 64977"/>
              </a:avLst>
            </a:prstGeom>
            <a:solidFill>
              <a:srgbClr val="15405B"/>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33" name="Google Shape;233;p11"/>
            <p:cNvSpPr txBox="1"/>
            <p:nvPr/>
          </p:nvSpPr>
          <p:spPr>
            <a:xfrm>
              <a:off x="0" y="2612493"/>
              <a:ext cx="5857875" cy="856166"/>
            </a:xfrm>
            <a:prstGeom prst="rect">
              <a:avLst/>
            </a:prstGeom>
            <a:noFill/>
            <a:ln>
              <a:noFill/>
            </a:ln>
          </p:spPr>
          <p:txBody>
            <a:bodyPr spcFirstLastPara="1" wrap="square" lIns="96000" tIns="96000" rIns="96000" bIns="96000"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350">
                  <a:solidFill>
                    <a:schemeClr val="lt1"/>
                  </a:solidFill>
                  <a:latin typeface="Arial"/>
                  <a:ea typeface="Arial"/>
                  <a:cs typeface="Arial"/>
                  <a:sym typeface="Arial"/>
                </a:rPr>
                <a:t>Dedicated youth coaches</a:t>
              </a:r>
              <a:endParaRPr sz="1050"/>
            </a:p>
          </p:txBody>
        </p:sp>
        <p:sp>
          <p:nvSpPr>
            <p:cNvPr id="234" name="Google Shape;234;p11"/>
            <p:cNvSpPr/>
            <p:nvPr/>
          </p:nvSpPr>
          <p:spPr>
            <a:xfrm rot="10800000">
              <a:off x="0" y="1307700"/>
              <a:ext cx="5857875" cy="1317644"/>
            </a:xfrm>
            <a:prstGeom prst="upArrowCallout">
              <a:avLst>
                <a:gd name="adj1" fmla="val 25000"/>
                <a:gd name="adj2" fmla="val 25000"/>
                <a:gd name="adj3" fmla="val 25000"/>
                <a:gd name="adj4" fmla="val 64977"/>
              </a:avLst>
            </a:prstGeom>
            <a:solidFill>
              <a:srgbClr val="41A996"/>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35" name="Google Shape;235;p11"/>
            <p:cNvSpPr txBox="1"/>
            <p:nvPr/>
          </p:nvSpPr>
          <p:spPr>
            <a:xfrm>
              <a:off x="0" y="1307700"/>
              <a:ext cx="5857875" cy="462493"/>
            </a:xfrm>
            <a:prstGeom prst="rect">
              <a:avLst/>
            </a:prstGeom>
            <a:noFill/>
            <a:ln>
              <a:noFill/>
            </a:ln>
          </p:spPr>
          <p:txBody>
            <a:bodyPr spcFirstLastPara="1" wrap="square" lIns="96000" tIns="96000" rIns="96000" bIns="96000"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350">
                  <a:solidFill>
                    <a:schemeClr val="lt1"/>
                  </a:solidFill>
                  <a:latin typeface="Arial"/>
                  <a:ea typeface="Arial"/>
                  <a:cs typeface="Arial"/>
                  <a:sym typeface="Arial"/>
                </a:rPr>
                <a:t>Five coaching sessions</a:t>
              </a:r>
              <a:endParaRPr sz="1050"/>
            </a:p>
          </p:txBody>
        </p:sp>
        <p:sp>
          <p:nvSpPr>
            <p:cNvPr id="236" name="Google Shape;236;p11"/>
            <p:cNvSpPr/>
            <p:nvPr/>
          </p:nvSpPr>
          <p:spPr>
            <a:xfrm>
              <a:off x="0" y="1770193"/>
              <a:ext cx="5857875" cy="393975"/>
            </a:xfrm>
            <a:prstGeom prst="rect">
              <a:avLst/>
            </a:prstGeom>
            <a:solidFill>
              <a:srgbClr val="E1F4F0">
                <a:alpha val="89803"/>
              </a:srgbClr>
            </a:solidFill>
            <a:ln w="12700" cap="flat" cmpd="sng">
              <a:solidFill>
                <a:srgbClr val="EAF0D2">
                  <a:alpha val="89803"/>
                </a:srgbClr>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37" name="Google Shape;237;p11"/>
            <p:cNvSpPr txBox="1"/>
            <p:nvPr/>
          </p:nvSpPr>
          <p:spPr>
            <a:xfrm>
              <a:off x="0" y="1770193"/>
              <a:ext cx="5857875" cy="393975"/>
            </a:xfrm>
            <a:prstGeom prst="rect">
              <a:avLst/>
            </a:prstGeom>
            <a:noFill/>
            <a:ln>
              <a:noFill/>
            </a:ln>
          </p:spPr>
          <p:txBody>
            <a:bodyPr spcFirstLastPara="1" wrap="square" lIns="96000" tIns="17138" rIns="96000" bIns="17138"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en-US" sz="1350">
                  <a:solidFill>
                    <a:schemeClr val="dk1"/>
                  </a:solidFill>
                  <a:latin typeface="Arial"/>
                  <a:ea typeface="Arial"/>
                  <a:cs typeface="Arial"/>
                  <a:sym typeface="Arial"/>
                </a:rPr>
                <a:t>Texting, online or call</a:t>
              </a:r>
              <a:endParaRPr sz="1050"/>
            </a:p>
          </p:txBody>
        </p:sp>
        <p:sp>
          <p:nvSpPr>
            <p:cNvPr id="238" name="Google Shape;238;p11"/>
            <p:cNvSpPr/>
            <p:nvPr/>
          </p:nvSpPr>
          <p:spPr>
            <a:xfrm rot="10800000">
              <a:off x="0" y="2907"/>
              <a:ext cx="5857875" cy="1317644"/>
            </a:xfrm>
            <a:prstGeom prst="upArrowCallout">
              <a:avLst>
                <a:gd name="adj1" fmla="val 25000"/>
                <a:gd name="adj2" fmla="val 25000"/>
                <a:gd name="adj3" fmla="val 25000"/>
                <a:gd name="adj4" fmla="val 64977"/>
              </a:avLst>
            </a:prstGeom>
            <a:solidFill>
              <a:srgbClr val="2B6358"/>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239" name="Google Shape;239;p11"/>
            <p:cNvSpPr txBox="1"/>
            <p:nvPr/>
          </p:nvSpPr>
          <p:spPr>
            <a:xfrm>
              <a:off x="0" y="2907"/>
              <a:ext cx="5857875" cy="856166"/>
            </a:xfrm>
            <a:prstGeom prst="rect">
              <a:avLst/>
            </a:prstGeom>
            <a:noFill/>
            <a:ln>
              <a:noFill/>
            </a:ln>
          </p:spPr>
          <p:txBody>
            <a:bodyPr spcFirstLastPara="1" wrap="square" lIns="96000" tIns="96000" rIns="96000" bIns="96000" anchor="ctr" anchorCtr="0">
              <a:noAutofit/>
            </a:bodyPr>
            <a:lstStyle/>
            <a:p>
              <a:pPr marL="0" marR="0" lvl="0" indent="0" algn="ctr" rtl="0">
                <a:lnSpc>
                  <a:spcPct val="90000"/>
                </a:lnSpc>
                <a:spcBef>
                  <a:spcPts val="0"/>
                </a:spcBef>
                <a:spcAft>
                  <a:spcPts val="0"/>
                </a:spcAft>
                <a:buClr>
                  <a:schemeClr val="lt1"/>
                </a:buClr>
                <a:buSzPts val="1620"/>
                <a:buFont typeface="Arial"/>
                <a:buNone/>
              </a:pPr>
              <a:r>
                <a:rPr lang="en-US" sz="1350">
                  <a:solidFill>
                    <a:schemeClr val="lt1"/>
                  </a:solidFill>
                  <a:latin typeface="Arial"/>
                  <a:ea typeface="Arial"/>
                  <a:cs typeface="Arial"/>
                  <a:sym typeface="Arial"/>
                </a:rPr>
                <a:t>Youth tobacco cessation program</a:t>
              </a:r>
              <a:endParaRPr sz="1050"/>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68c3881a9d_0_35" descr="Alternative to Suspension"/>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Gill Sans"/>
              <a:buNone/>
            </a:pPr>
            <a:r>
              <a:rPr lang="en-US" sz="3200">
                <a:solidFill>
                  <a:schemeClr val="accent4"/>
                </a:solidFill>
              </a:rPr>
              <a:t>Alternative to Suspension</a:t>
            </a:r>
          </a:p>
        </p:txBody>
      </p:sp>
      <p:sp>
        <p:nvSpPr>
          <p:cNvPr id="276" name="Google Shape;276;g268c3881a9d_0_35" descr=" Iowa Vape-Free Schools Toolkit&#10; Public Health Law Center resources&#10; MLMQ promotional materials&#10;"/>
          <p:cNvSpPr txBox="1">
            <a:spLocks noGrp="1"/>
          </p:cNvSpPr>
          <p:nvPr>
            <p:ph type="body" idx="1"/>
          </p:nvPr>
        </p:nvSpPr>
        <p:spPr>
          <a:xfrm>
            <a:off x="629842" y="1921794"/>
            <a:ext cx="3868340" cy="823912"/>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SzPts val="1890"/>
              <a:buFont typeface="Arial"/>
              <a:buChar char="•"/>
            </a:pPr>
            <a:r>
              <a:rPr lang="en-US" b="0">
                <a:solidFill>
                  <a:schemeClr val="tx1"/>
                </a:solidFill>
              </a:rPr>
              <a:t> Iowa Vape-Free Schools Toolkit</a:t>
            </a:r>
            <a:endParaRPr lang="en-US">
              <a:solidFill>
                <a:schemeClr val="tx1"/>
              </a:solidFill>
            </a:endParaRPr>
          </a:p>
          <a:p>
            <a:pPr marL="285750" lvl="0" indent="-285750" algn="l" rtl="0">
              <a:lnSpc>
                <a:spcPct val="90000"/>
              </a:lnSpc>
              <a:spcBef>
                <a:spcPts val="750"/>
              </a:spcBef>
              <a:spcAft>
                <a:spcPts val="0"/>
              </a:spcAft>
              <a:buSzPts val="1890"/>
              <a:buFont typeface="Arial"/>
              <a:buChar char="•"/>
            </a:pPr>
            <a:r>
              <a:rPr lang="en-US" b="0">
                <a:solidFill>
                  <a:schemeClr val="tx1"/>
                </a:solidFill>
              </a:rPr>
              <a:t> Public Health Law Center resources</a:t>
            </a:r>
            <a:endParaRPr b="0">
              <a:solidFill>
                <a:schemeClr val="tx1"/>
              </a:solidFill>
            </a:endParaRPr>
          </a:p>
          <a:p>
            <a:pPr marL="285750" indent="-285750">
              <a:buSzPts val="1890"/>
              <a:buFont typeface="Arial"/>
              <a:buChar char="•"/>
            </a:pPr>
            <a:r>
              <a:rPr lang="en-US" b="0">
                <a:solidFill>
                  <a:schemeClr val="tx1"/>
                </a:solidFill>
              </a:rPr>
              <a:t> MLMQ promotional materials</a:t>
            </a:r>
            <a:endParaRPr b="0">
              <a:solidFill>
                <a:schemeClr val="tx1"/>
              </a:solidFill>
            </a:endParaRPr>
          </a:p>
        </p:txBody>
      </p:sp>
      <p:sp>
        <p:nvSpPr>
          <p:cNvPr id="277" name="Google Shape;277;g268c3881a9d_0_3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38</a:t>
            </a:fld>
            <a:endParaRPr/>
          </a:p>
        </p:txBody>
      </p:sp>
      <p:pic>
        <p:nvPicPr>
          <p:cNvPr id="278" name="Google Shape;278;g268c3881a9d_0_3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30476" y="3835259"/>
            <a:ext cx="3637604" cy="1629420"/>
          </a:xfrm>
          <a:prstGeom prst="rect">
            <a:avLst/>
          </a:prstGeom>
          <a:noFill/>
          <a:ln>
            <a:noFill/>
          </a:ln>
          <a:effectLst>
            <a:outerShdw blurRad="85725" dist="19050" algn="bl" rotWithShape="0">
              <a:srgbClr val="000000">
                <a:alpha val="50000"/>
              </a:srgbClr>
            </a:outerShdw>
          </a:effectLst>
        </p:spPr>
      </p:pic>
      <p:pic>
        <p:nvPicPr>
          <p:cNvPr id="279" name="Google Shape;279;g268c3881a9d_0_3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159535" y="3769280"/>
            <a:ext cx="3545763" cy="1768838"/>
          </a:xfrm>
          <a:prstGeom prst="rect">
            <a:avLst/>
          </a:prstGeom>
          <a:noFill/>
          <a:ln>
            <a:noFill/>
          </a:ln>
          <a:effectLst>
            <a:outerShdw blurRad="85725" dist="19050" algn="bl" rotWithShape="0">
              <a:srgbClr val="000000">
                <a:alpha val="50000"/>
              </a:srgbClr>
            </a:outerShdw>
          </a:effectLst>
        </p:spPr>
      </p:pic>
      <p:pic>
        <p:nvPicPr>
          <p:cNvPr id="280" name="Google Shape;280;g268c3881a9d_0_35">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377497" y="618291"/>
            <a:ext cx="2216518" cy="2611541"/>
          </a:xfrm>
          <a:prstGeom prst="rect">
            <a:avLst/>
          </a:prstGeom>
          <a:noFill/>
          <a:ln>
            <a:noFill/>
          </a:ln>
          <a:effectLst>
            <a:outerShdw blurRad="71438" dist="19050" algn="bl" rotWithShape="0">
              <a:srgbClr val="000000">
                <a:alpha val="50000"/>
              </a:srgbClr>
            </a:outerShdw>
          </a:effectLst>
        </p:spPr>
      </p:pic>
    </p:spTree>
    <p:extLst>
      <p:ext uri="{BB962C8B-B14F-4D97-AF65-F5344CB8AC3E}">
        <p14:creationId xmlns:p14="http://schemas.microsoft.com/office/powerpoint/2010/main" val="1933475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3" name="Title 2">
            <a:extLst>
              <a:ext uri="{FF2B5EF4-FFF2-40B4-BE49-F238E27FC236}">
                <a16:creationId xmlns:a16="http://schemas.microsoft.com/office/drawing/2014/main" id="{04B0EE90-5256-EE46-7449-4A090B171F2B}"/>
              </a:ext>
            </a:extLst>
          </p:cNvPr>
          <p:cNvSpPr>
            <a:spLocks noGrp="1"/>
          </p:cNvSpPr>
          <p:nvPr>
            <p:ph type="title"/>
          </p:nvPr>
        </p:nvSpPr>
        <p:spPr>
          <a:xfrm>
            <a:off x="629840" y="-1600200"/>
            <a:ext cx="6466007" cy="1600200"/>
          </a:xfrm>
        </p:spPr>
        <p:txBody>
          <a:bodyPr vert="horz" lIns="91440" tIns="45720" rIns="91440" bIns="45720" rtlCol="0" anchor="b">
            <a:normAutofit/>
          </a:bodyPr>
          <a:lstStyle/>
          <a:p>
            <a:r>
              <a:rPr lang="en-US"/>
              <a:t>My Life My Quit Ads</a:t>
            </a:r>
          </a:p>
        </p:txBody>
      </p:sp>
      <p:pic>
        <p:nvPicPr>
          <p:cNvPr id="114" name="Google Shape;114;p2" descr="My Life My Quit Ad"/>
          <p:cNvPicPr preferRelativeResize="0"/>
          <p:nvPr/>
        </p:nvPicPr>
        <p:blipFill rotWithShape="1">
          <a:blip r:embed="rId3">
            <a:alphaModFix/>
          </a:blip>
          <a:srcRect/>
          <a:stretch/>
        </p:blipFill>
        <p:spPr>
          <a:xfrm>
            <a:off x="543867" y="1072879"/>
            <a:ext cx="3479501" cy="2485600"/>
          </a:xfrm>
          <a:prstGeom prst="rect">
            <a:avLst/>
          </a:prstGeom>
          <a:noFill/>
          <a:ln>
            <a:noFill/>
          </a:ln>
          <a:effectLst>
            <a:outerShdw blurRad="271463" dist="19050" algn="bl" rotWithShape="0">
              <a:srgbClr val="000000">
                <a:alpha val="56000"/>
              </a:srgbClr>
            </a:outerShdw>
          </a:effectLst>
        </p:spPr>
      </p:pic>
      <p:pic>
        <p:nvPicPr>
          <p:cNvPr id="6" name="Picture 5" descr="My Life My Quit Ad">
            <a:extLst>
              <a:ext uri="{FF2B5EF4-FFF2-40B4-BE49-F238E27FC236}">
                <a16:creationId xmlns:a16="http://schemas.microsoft.com/office/drawing/2014/main" id="{7741C89E-EC09-C915-EF24-49611B9BA6B5}"/>
              </a:ext>
            </a:extLst>
          </p:cNvPr>
          <p:cNvPicPr>
            <a:picLocks noChangeAspect="1"/>
          </p:cNvPicPr>
          <p:nvPr/>
        </p:nvPicPr>
        <p:blipFill>
          <a:blip r:embed="rId4"/>
          <a:stretch>
            <a:fillRect/>
          </a:stretch>
        </p:blipFill>
        <p:spPr>
          <a:xfrm>
            <a:off x="4604825" y="465081"/>
            <a:ext cx="1851309" cy="3693094"/>
          </a:xfrm>
          <a:prstGeom prst="rect">
            <a:avLst/>
          </a:prstGeom>
        </p:spPr>
      </p:pic>
      <p:pic>
        <p:nvPicPr>
          <p:cNvPr id="5" name="Picture 4" descr="My Life My Quit Ad">
            <a:extLst>
              <a:ext uri="{FF2B5EF4-FFF2-40B4-BE49-F238E27FC236}">
                <a16:creationId xmlns:a16="http://schemas.microsoft.com/office/drawing/2014/main" id="{E1D28D31-FF7D-0A11-7AF9-087F81E2ACD9}"/>
              </a:ext>
            </a:extLst>
          </p:cNvPr>
          <p:cNvPicPr>
            <a:picLocks noChangeAspect="1"/>
          </p:cNvPicPr>
          <p:nvPr/>
        </p:nvPicPr>
        <p:blipFill>
          <a:blip r:embed="rId5"/>
          <a:stretch>
            <a:fillRect/>
          </a:stretch>
        </p:blipFill>
        <p:spPr>
          <a:xfrm>
            <a:off x="7095848" y="17939"/>
            <a:ext cx="1502772" cy="5540731"/>
          </a:xfrm>
          <a:prstGeom prst="rect">
            <a:avLst/>
          </a:prstGeom>
        </p:spPr>
      </p:pic>
      <p:pic>
        <p:nvPicPr>
          <p:cNvPr id="7" name="Picture 6" descr="My Life My Quit Ad">
            <a:extLst>
              <a:ext uri="{FF2B5EF4-FFF2-40B4-BE49-F238E27FC236}">
                <a16:creationId xmlns:a16="http://schemas.microsoft.com/office/drawing/2014/main" id="{25EEE86B-B036-1336-2FFC-463FC742417F}"/>
              </a:ext>
            </a:extLst>
          </p:cNvPr>
          <p:cNvPicPr>
            <a:picLocks noChangeAspect="1"/>
          </p:cNvPicPr>
          <p:nvPr/>
        </p:nvPicPr>
        <p:blipFill>
          <a:blip r:embed="rId6"/>
          <a:stretch>
            <a:fillRect/>
          </a:stretch>
        </p:blipFill>
        <p:spPr>
          <a:xfrm>
            <a:off x="567016" y="4574691"/>
            <a:ext cx="6185270" cy="763452"/>
          </a:xfrm>
          <a:prstGeom prst="rect">
            <a:avLst/>
          </a:prstGeom>
        </p:spPr>
      </p:pic>
      <p:sp>
        <p:nvSpPr>
          <p:cNvPr id="113" name="Google Shape;113;p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39</a:t>
            </a:fld>
            <a:endParaRPr/>
          </a:p>
        </p:txBody>
      </p:sp>
    </p:spTree>
    <p:extLst>
      <p:ext uri="{BB962C8B-B14F-4D97-AF65-F5344CB8AC3E}">
        <p14:creationId xmlns:p14="http://schemas.microsoft.com/office/powerpoint/2010/main" val="252211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owa Adult Tobacco &amp; Nicotine Use Rates (2022)">
            <a:extLst>
              <a:ext uri="{FF2B5EF4-FFF2-40B4-BE49-F238E27FC236}">
                <a16:creationId xmlns:a16="http://schemas.microsoft.com/office/drawing/2014/main" id="{EAC0E445-4724-941F-6883-64F3B5647BAC}"/>
              </a:ext>
            </a:extLst>
          </p:cNvPr>
          <p:cNvSpPr>
            <a:spLocks noGrp="1"/>
          </p:cNvSpPr>
          <p:nvPr>
            <p:ph type="title"/>
          </p:nvPr>
        </p:nvSpPr>
        <p:spPr>
          <a:xfrm>
            <a:off x="623791" y="543602"/>
            <a:ext cx="7007567" cy="1260867"/>
          </a:xfrm>
        </p:spPr>
        <p:txBody>
          <a:bodyPr>
            <a:normAutofit fontScale="90000"/>
          </a:bodyPr>
          <a:lstStyle/>
          <a:p>
            <a:r>
              <a:rPr lang="en-US">
                <a:solidFill>
                  <a:schemeClr val="bg1"/>
                </a:solidFill>
              </a:rPr>
              <a:t>Iowa Adult Tobacco &amp; Nicotine Use Rates (2023)</a:t>
            </a:r>
          </a:p>
        </p:txBody>
      </p:sp>
      <p:sp>
        <p:nvSpPr>
          <p:cNvPr id="3" name="Content Placeholder 2" descr="Any current tobacco use (including e-cigarettes) - 27.6%&#10;Smoke prevalence rate among adults (14.7%)&#10;Smoking prevalence among Iowa Medicaid members – 32.4%&#10; Smoking prevalence rate among pregnant women – 5.1% (9.3% among pregnant female Medicaid members)&#10;Smoking prevalence rate among LGBTQ+ - 19.1%&#10;Smoking prevalence rate among reported heavy drinking – 28.7%&#10;Smoking prevalence rate among adults who report frequent poor mental health days (14+ in past 30 days) - 26.1%&#10;">
            <a:extLst>
              <a:ext uri="{FF2B5EF4-FFF2-40B4-BE49-F238E27FC236}">
                <a16:creationId xmlns:a16="http://schemas.microsoft.com/office/drawing/2014/main" id="{B2A10101-F52E-4184-AD22-84F32BB89C20}"/>
              </a:ext>
            </a:extLst>
          </p:cNvPr>
          <p:cNvSpPr>
            <a:spLocks noGrp="1"/>
          </p:cNvSpPr>
          <p:nvPr>
            <p:ph type="body" idx="1"/>
          </p:nvPr>
        </p:nvSpPr>
        <p:spPr>
          <a:xfrm>
            <a:off x="781126" y="2275699"/>
            <a:ext cx="7718261" cy="1500187"/>
          </a:xfrm>
        </p:spPr>
        <p:txBody>
          <a:bodyPr vert="horz" lIns="91440" tIns="45720" rIns="91440" bIns="45720" rtlCol="0" anchor="t">
            <a:noAutofit/>
          </a:bodyPr>
          <a:lstStyle/>
          <a:p>
            <a:pPr marL="365760" indent="-365760">
              <a:spcAft>
                <a:spcPts val="600"/>
              </a:spcAft>
              <a:buFont typeface="Arial" panose="05040102010807070707" pitchFamily="18" charset="2"/>
              <a:buChar char="•"/>
            </a:pPr>
            <a:r>
              <a:rPr lang="en-US" sz="1800">
                <a:solidFill>
                  <a:schemeClr val="bg1"/>
                </a:solidFill>
                <a:cs typeface="Arial"/>
              </a:rPr>
              <a:t>Any current tobacco use (including e-cigarettes) - 25.5%</a:t>
            </a:r>
          </a:p>
          <a:p>
            <a:pPr marL="822960" lvl="1" indent="-365760">
              <a:spcAft>
                <a:spcPts val="600"/>
              </a:spcAft>
              <a:buFont typeface="Arial" panose="05040102010807070707" pitchFamily="18" charset="2"/>
              <a:buChar char="•"/>
            </a:pPr>
            <a:r>
              <a:rPr lang="en-US" sz="1400">
                <a:solidFill>
                  <a:schemeClr val="bg1"/>
                </a:solidFill>
                <a:latin typeface="Arial"/>
                <a:cs typeface="Arial"/>
              </a:rPr>
              <a:t>Smoke prevalence rate among adults (13.7%)</a:t>
            </a:r>
          </a:p>
          <a:p>
            <a:pPr marL="365760" indent="-365760">
              <a:spcAft>
                <a:spcPts val="600"/>
              </a:spcAft>
              <a:buFont typeface="Arial" panose="05040102010807070707" pitchFamily="18" charset="2"/>
              <a:buChar char="•"/>
            </a:pPr>
            <a:r>
              <a:rPr lang="en-US" sz="1800">
                <a:solidFill>
                  <a:schemeClr val="bg1"/>
                </a:solidFill>
                <a:latin typeface="Arial"/>
                <a:cs typeface="Arial"/>
              </a:rPr>
              <a:t>Smoking prevalence among Iowa Medicaid members – 26%</a:t>
            </a:r>
          </a:p>
          <a:p>
            <a:pPr marL="285750" indent="-285750">
              <a:spcAft>
                <a:spcPts val="600"/>
              </a:spcAft>
              <a:buFont typeface="Arial" panose="05040102010807070707" pitchFamily="18" charset="2"/>
              <a:buChar char="•"/>
            </a:pPr>
            <a:r>
              <a:rPr lang="en-US" sz="1800">
                <a:solidFill>
                  <a:schemeClr val="bg1"/>
                </a:solidFill>
                <a:latin typeface="Arial"/>
                <a:cs typeface="Arial"/>
              </a:rPr>
              <a:t> Smoking prevalence rate among pregnant women – 5.1% (9.3% among pregnant female Medicaid members – 2022)</a:t>
            </a:r>
          </a:p>
          <a:p>
            <a:pPr marL="365760" indent="-365760">
              <a:spcAft>
                <a:spcPts val="600"/>
              </a:spcAft>
              <a:buFont typeface="Arial" panose="05040102010807070707" pitchFamily="18" charset="2"/>
              <a:buChar char="•"/>
            </a:pPr>
            <a:r>
              <a:rPr lang="en-US" sz="1800">
                <a:solidFill>
                  <a:schemeClr val="bg1"/>
                </a:solidFill>
                <a:latin typeface="Arial"/>
                <a:cs typeface="Arial"/>
              </a:rPr>
              <a:t>Smoking prevalence rate among LGBTQ+ - 15.2%</a:t>
            </a:r>
          </a:p>
          <a:p>
            <a:pPr marL="365760" indent="-365760">
              <a:spcAft>
                <a:spcPts val="600"/>
              </a:spcAft>
              <a:buFont typeface="Arial" panose="05040102010807070707" pitchFamily="18" charset="2"/>
              <a:buChar char="•"/>
            </a:pPr>
            <a:r>
              <a:rPr lang="en-US" sz="1800">
                <a:solidFill>
                  <a:schemeClr val="bg1"/>
                </a:solidFill>
                <a:ea typeface="Open Sans"/>
                <a:cs typeface="Arial"/>
              </a:rPr>
              <a:t>Smoking prevalence rate among reported heavy drinking – 27.2%</a:t>
            </a:r>
          </a:p>
          <a:p>
            <a:pPr marL="365760" indent="-365760">
              <a:spcAft>
                <a:spcPts val="600"/>
              </a:spcAft>
              <a:buFont typeface="Arial" panose="05040102010807070707" pitchFamily="18" charset="2"/>
              <a:buChar char="•"/>
            </a:pPr>
            <a:r>
              <a:rPr lang="en-US" sz="1800">
                <a:solidFill>
                  <a:schemeClr val="bg1"/>
                </a:solidFill>
                <a:ea typeface="Open Sans"/>
                <a:cs typeface="Arial"/>
              </a:rPr>
              <a:t>Smoking prevalence rate among adults who report frequent poor mental health days (14+ in past 30 days) - 23.7%</a:t>
            </a:r>
          </a:p>
          <a:p>
            <a:pPr marL="365760" indent="-365760">
              <a:spcAft>
                <a:spcPts val="600"/>
              </a:spcAft>
              <a:buFont typeface="Arial" panose="05040102010807070707" pitchFamily="18" charset="2"/>
              <a:buChar char="•"/>
            </a:pPr>
            <a:endParaRPr lang="en-US" sz="1800">
              <a:solidFill>
                <a:srgbClr val="FFFFFF"/>
              </a:solidFill>
              <a:latin typeface="Arial"/>
              <a:ea typeface="Open Sans"/>
              <a:cs typeface="Arial"/>
            </a:endParaRPr>
          </a:p>
          <a:p>
            <a:pPr marL="365760" indent="-365760">
              <a:spcAft>
                <a:spcPts val="600"/>
              </a:spcAft>
            </a:pPr>
            <a:endParaRPr lang="fr-FR" sz="2400">
              <a:solidFill>
                <a:srgbClr val="4B4D4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a:p>
            <a:pPr marL="365760" indent="-365760">
              <a:spcAft>
                <a:spcPts val="600"/>
              </a:spcAft>
            </a:pPr>
            <a:endParaRPr lang="fr-FR">
              <a:solidFill>
                <a:srgbClr val="4B4D4F"/>
              </a:solidFill>
              <a:latin typeface="Arial"/>
              <a:ea typeface="Open Sans"/>
              <a:cs typeface="Arial"/>
            </a:endParaRPr>
          </a:p>
        </p:txBody>
      </p:sp>
    </p:spTree>
    <p:extLst>
      <p:ext uri="{BB962C8B-B14F-4D97-AF65-F5344CB8AC3E}">
        <p14:creationId xmlns:p14="http://schemas.microsoft.com/office/powerpoint/2010/main" val="7853618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Iowa Students for Tobacco Education and Prevention (ISTEP)">
            <a:extLst>
              <a:ext uri="{FF2B5EF4-FFF2-40B4-BE49-F238E27FC236}">
                <a16:creationId xmlns:a16="http://schemas.microsoft.com/office/drawing/2014/main" id="{B23D8898-07B3-554F-2267-6EECBEC33C5E}"/>
              </a:ext>
            </a:extLst>
          </p:cNvPr>
          <p:cNvSpPr>
            <a:spLocks noGrp="1"/>
          </p:cNvSpPr>
          <p:nvPr>
            <p:ph type="title"/>
          </p:nvPr>
        </p:nvSpPr>
        <p:spPr>
          <a:xfrm>
            <a:off x="938464" y="1378302"/>
            <a:ext cx="7572125" cy="2852737"/>
          </a:xfrm>
        </p:spPr>
        <p:txBody>
          <a:bodyPr/>
          <a:lstStyle/>
          <a:p>
            <a:r>
              <a:rPr lang="en-US" sz="2500">
                <a:solidFill>
                  <a:schemeClr val="bg1"/>
                </a:solidFill>
              </a:rPr>
              <a:t>Iowa Students for Tobacco Education and Prevention (ISTEP)</a:t>
            </a:r>
            <a:endParaRPr lang="en-US">
              <a:solidFill>
                <a:schemeClr val="bg1"/>
              </a:solidFill>
            </a:endParaRPr>
          </a:p>
        </p:txBody>
      </p:sp>
      <p:sp>
        <p:nvSpPr>
          <p:cNvPr id="3" name="Text Placeholder 2" descr="Youth Prevention &amp; Collaboration&#10;">
            <a:extLst>
              <a:ext uri="{FF2B5EF4-FFF2-40B4-BE49-F238E27FC236}">
                <a16:creationId xmlns:a16="http://schemas.microsoft.com/office/drawing/2014/main" id="{D3E4C9F8-5487-F908-2634-21AE0052BEBC}"/>
              </a:ext>
            </a:extLst>
          </p:cNvPr>
          <p:cNvSpPr>
            <a:spLocks noGrp="1"/>
          </p:cNvSpPr>
          <p:nvPr>
            <p:ph type="body" idx="1"/>
          </p:nvPr>
        </p:nvSpPr>
        <p:spPr>
          <a:xfrm>
            <a:off x="789780" y="4453173"/>
            <a:ext cx="7572125" cy="1500187"/>
          </a:xfrm>
        </p:spPr>
        <p:txBody>
          <a:bodyPr/>
          <a:lstStyle/>
          <a:p>
            <a:r>
              <a:rPr lang="en-US"/>
              <a:t>Youth Prevention &amp; Collaboration</a:t>
            </a:r>
          </a:p>
        </p:txBody>
      </p:sp>
    </p:spTree>
    <p:extLst>
      <p:ext uri="{BB962C8B-B14F-4D97-AF65-F5344CB8AC3E}">
        <p14:creationId xmlns:p14="http://schemas.microsoft.com/office/powerpoint/2010/main" val="2825011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2" name="Title 1">
            <a:extLst>
              <a:ext uri="{FF2B5EF4-FFF2-40B4-BE49-F238E27FC236}">
                <a16:creationId xmlns:a16="http://schemas.microsoft.com/office/drawing/2014/main" id="{0CD994AC-76D2-9773-BCE1-9E9458D339FE}"/>
              </a:ext>
            </a:extLst>
          </p:cNvPr>
          <p:cNvSpPr>
            <a:spLocks noGrp="1"/>
          </p:cNvSpPr>
          <p:nvPr>
            <p:ph type="title"/>
          </p:nvPr>
        </p:nvSpPr>
        <p:spPr>
          <a:xfrm>
            <a:off x="629841" y="-1325563"/>
            <a:ext cx="7886700" cy="1325563"/>
          </a:xfrm>
        </p:spPr>
        <p:txBody>
          <a:bodyPr spcFirstLastPara="1" wrap="square" lIns="91425" tIns="45700" rIns="91425" bIns="45700" anchor="b" anchorCtr="0">
            <a:normAutofit/>
          </a:bodyPr>
          <a:lstStyle/>
          <a:p>
            <a:r>
              <a:rPr lang="en-US"/>
              <a:t>Iowa Students for Tobacco Education and Prevention</a:t>
            </a:r>
          </a:p>
        </p:txBody>
      </p:sp>
      <p:sp>
        <p:nvSpPr>
          <p:cNvPr id="311" name="Google Shape;311;g2698e2e6972_0_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41</a:t>
            </a:fld>
            <a:endParaRPr/>
          </a:p>
        </p:txBody>
      </p:sp>
      <p:pic>
        <p:nvPicPr>
          <p:cNvPr id="3" name="Picture 2" descr="Iowa Students for Tobacco Education &amp; Prevention">
            <a:extLst>
              <a:ext uri="{FF2B5EF4-FFF2-40B4-BE49-F238E27FC236}">
                <a16:creationId xmlns:a16="http://schemas.microsoft.com/office/drawing/2014/main" id="{5C57E8A1-F2D8-24FD-6839-524A6ACA6E70}"/>
              </a:ext>
            </a:extLst>
          </p:cNvPr>
          <p:cNvPicPr>
            <a:picLocks noChangeAspect="1"/>
          </p:cNvPicPr>
          <p:nvPr/>
        </p:nvPicPr>
        <p:blipFill>
          <a:blip r:embed="rId3"/>
          <a:stretch>
            <a:fillRect/>
          </a:stretch>
        </p:blipFill>
        <p:spPr>
          <a:xfrm>
            <a:off x="606447" y="806816"/>
            <a:ext cx="7933764" cy="445433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2" name="Title 1">
            <a:extLst>
              <a:ext uri="{FF2B5EF4-FFF2-40B4-BE49-F238E27FC236}">
                <a16:creationId xmlns:a16="http://schemas.microsoft.com/office/drawing/2014/main" id="{395E1425-E805-EF81-18B8-B289C0B7D5D9}"/>
              </a:ext>
            </a:extLst>
          </p:cNvPr>
          <p:cNvSpPr>
            <a:spLocks noGrp="1"/>
          </p:cNvSpPr>
          <p:nvPr>
            <p:ph type="title"/>
          </p:nvPr>
        </p:nvSpPr>
        <p:spPr>
          <a:xfrm>
            <a:off x="629841" y="-1325563"/>
            <a:ext cx="7886700" cy="1325563"/>
          </a:xfrm>
        </p:spPr>
        <p:txBody>
          <a:bodyPr spcFirstLastPara="1" wrap="square" lIns="91425" tIns="45700" rIns="91425" bIns="45700" anchor="b" anchorCtr="0">
            <a:normAutofit/>
          </a:bodyPr>
          <a:lstStyle/>
          <a:p>
            <a:r>
              <a:rPr lang="en-US"/>
              <a:t>ISTEP Myth Busters</a:t>
            </a:r>
          </a:p>
        </p:txBody>
      </p:sp>
      <p:sp>
        <p:nvSpPr>
          <p:cNvPr id="311" name="Google Shape;311;g2698e2e6972_0_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42</a:t>
            </a:fld>
            <a:endParaRPr/>
          </a:p>
        </p:txBody>
      </p:sp>
      <p:pic>
        <p:nvPicPr>
          <p:cNvPr id="312" name="Google Shape;312;g2698e2e6972_0_19" descr="This is a snapshot of a ISTEP and My Life My Quit brochure that we created for youth events and promotional materials. "/>
          <p:cNvPicPr preferRelativeResize="0"/>
          <p:nvPr/>
        </p:nvPicPr>
        <p:blipFill rotWithShape="1">
          <a:blip r:embed="rId4">
            <a:alphaModFix/>
          </a:blip>
          <a:srcRect/>
          <a:stretch/>
        </p:blipFill>
        <p:spPr>
          <a:xfrm>
            <a:off x="1373363" y="690904"/>
            <a:ext cx="6398437" cy="4860030"/>
          </a:xfrm>
          <a:prstGeom prst="rect">
            <a:avLst/>
          </a:prstGeom>
          <a:noFill/>
          <a:ln>
            <a:noFill/>
          </a:ln>
          <a:effectLst>
            <a:outerShdw blurRad="85725" dist="19050" algn="bl" rotWithShape="0">
              <a:srgbClr val="000000">
                <a:alpha val="50000"/>
              </a:srgbClr>
            </a:outerShdw>
          </a:effectLst>
        </p:spPr>
      </p:pic>
    </p:spTree>
    <p:extLst>
      <p:ext uri="{BB962C8B-B14F-4D97-AF65-F5344CB8AC3E}">
        <p14:creationId xmlns:p14="http://schemas.microsoft.com/office/powerpoint/2010/main" val="745909045"/>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moke Free Air Act &amp;&#10;Smoke Free Homes">
            <a:extLst>
              <a:ext uri="{FF2B5EF4-FFF2-40B4-BE49-F238E27FC236}">
                <a16:creationId xmlns:a16="http://schemas.microsoft.com/office/drawing/2014/main" id="{B23D8898-07B3-554F-2267-6EECBEC33C5E}"/>
              </a:ext>
            </a:extLst>
          </p:cNvPr>
          <p:cNvSpPr>
            <a:spLocks noGrp="1"/>
          </p:cNvSpPr>
          <p:nvPr>
            <p:ph type="title"/>
          </p:nvPr>
        </p:nvSpPr>
        <p:spPr>
          <a:xfrm>
            <a:off x="938464" y="1378302"/>
            <a:ext cx="7572125" cy="2852737"/>
          </a:xfrm>
        </p:spPr>
        <p:txBody>
          <a:bodyPr/>
          <a:lstStyle/>
          <a:p>
            <a:r>
              <a:rPr lang="en-US"/>
              <a:t>Smoke Free Air Act &amp;</a:t>
            </a:r>
            <a:br>
              <a:rPr lang="en-US"/>
            </a:br>
            <a:r>
              <a:rPr lang="en-US"/>
              <a:t>Smoke Free Homes</a:t>
            </a:r>
          </a:p>
        </p:txBody>
      </p:sp>
      <p:sp>
        <p:nvSpPr>
          <p:cNvPr id="3" name="Text Placeholder 2" descr="Secondhand &amp; Thirdhand Smoke Efforts&#10;">
            <a:extLst>
              <a:ext uri="{FF2B5EF4-FFF2-40B4-BE49-F238E27FC236}">
                <a16:creationId xmlns:a16="http://schemas.microsoft.com/office/drawing/2014/main" id="{D3E4C9F8-5487-F908-2634-21AE0052BEBC}"/>
              </a:ext>
            </a:extLst>
          </p:cNvPr>
          <p:cNvSpPr>
            <a:spLocks noGrp="1"/>
          </p:cNvSpPr>
          <p:nvPr>
            <p:ph type="body" idx="1"/>
          </p:nvPr>
        </p:nvSpPr>
        <p:spPr>
          <a:xfrm>
            <a:off x="789780" y="4453173"/>
            <a:ext cx="7572125" cy="1500187"/>
          </a:xfrm>
        </p:spPr>
        <p:txBody>
          <a:bodyPr/>
          <a:lstStyle/>
          <a:p>
            <a:r>
              <a:rPr lang="en-US"/>
              <a:t>Secondhand &amp; Thirdhand Smoke Efforts</a:t>
            </a:r>
          </a:p>
        </p:txBody>
      </p:sp>
    </p:spTree>
    <p:extLst>
      <p:ext uri="{BB962C8B-B14F-4D97-AF65-F5344CB8AC3E}">
        <p14:creationId xmlns:p14="http://schemas.microsoft.com/office/powerpoint/2010/main" val="874783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6FCD1D-CC0A-0B9C-A052-059E136ABB90}"/>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Iowa Smokefree Air Act</a:t>
            </a:r>
          </a:p>
        </p:txBody>
      </p:sp>
      <p:pic>
        <p:nvPicPr>
          <p:cNvPr id="4" name="Google Shape;372;g224eac00879_0_0" descr="Tobacco and Nicotine Free Signs">
            <a:extLst>
              <a:ext uri="{FF2B5EF4-FFF2-40B4-BE49-F238E27FC236}">
                <a16:creationId xmlns:a16="http://schemas.microsoft.com/office/drawing/2014/main" id="{D8F1C475-18AE-72F2-AB14-DCF0362733B2}"/>
              </a:ext>
            </a:extLst>
          </p:cNvPr>
          <p:cNvPicPr preferRelativeResize="0"/>
          <p:nvPr/>
        </p:nvPicPr>
        <p:blipFill rotWithShape="1">
          <a:blip r:embed="rId3">
            <a:alphaModFix/>
          </a:blip>
          <a:srcRect/>
          <a:stretch/>
        </p:blipFill>
        <p:spPr>
          <a:xfrm>
            <a:off x="4423332" y="3824967"/>
            <a:ext cx="4509588" cy="2916518"/>
          </a:xfrm>
          <a:prstGeom prst="rect">
            <a:avLst/>
          </a:prstGeom>
          <a:noFill/>
          <a:ln>
            <a:noFill/>
          </a:ln>
          <a:effectLst>
            <a:outerShdw blurRad="57150" dist="19050" dir="5400000" algn="bl" rotWithShape="0">
              <a:srgbClr val="000000">
                <a:alpha val="50000"/>
              </a:srgbClr>
            </a:outerShdw>
          </a:effectLst>
        </p:spPr>
      </p:pic>
      <p:pic>
        <p:nvPicPr>
          <p:cNvPr id="2" name="Picture 1" descr="Iowa Smokefree Air Act">
            <a:extLst>
              <a:ext uri="{FF2B5EF4-FFF2-40B4-BE49-F238E27FC236}">
                <a16:creationId xmlns:a16="http://schemas.microsoft.com/office/drawing/2014/main" id="{4ECB4FC0-55AE-7F1E-64A1-F727FE0F7A2C}"/>
              </a:ext>
            </a:extLst>
          </p:cNvPr>
          <p:cNvPicPr>
            <a:picLocks noChangeAspect="1"/>
          </p:cNvPicPr>
          <p:nvPr/>
        </p:nvPicPr>
        <p:blipFill>
          <a:blip r:embed="rId4"/>
          <a:stretch>
            <a:fillRect/>
          </a:stretch>
        </p:blipFill>
        <p:spPr>
          <a:xfrm>
            <a:off x="271912" y="264152"/>
            <a:ext cx="5297556" cy="3447994"/>
          </a:xfrm>
          <a:prstGeom prst="rect">
            <a:avLst/>
          </a:prstGeom>
        </p:spPr>
      </p:pic>
    </p:spTree>
    <p:extLst>
      <p:ext uri="{BB962C8B-B14F-4D97-AF65-F5344CB8AC3E}">
        <p14:creationId xmlns:p14="http://schemas.microsoft.com/office/powerpoint/2010/main" val="1603418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501" name="Google Shape;501;p30">
            <a:extLst>
              <a:ext uri="{C183D7F6-B498-43B3-948B-1728B52AA6E4}">
                <adec:decorative xmlns:adec="http://schemas.microsoft.com/office/drawing/2017/decorative" val="1"/>
              </a:ext>
            </a:extLst>
          </p:cNvPr>
          <p:cNvSpPr/>
          <p:nvPr/>
        </p:nvSpPr>
        <p:spPr>
          <a:xfrm rot="5400000">
            <a:off x="5885332" y="1529367"/>
            <a:ext cx="1428433" cy="46101"/>
          </a:xfrm>
          <a:custGeom>
            <a:avLst/>
            <a:gdLst/>
            <a:ahLst/>
            <a:cxnLst/>
            <a:rect l="l" t="t" r="r" b="b"/>
            <a:pathLst>
              <a:path w="2164292" h="69850" extrusionOk="0">
                <a:moveTo>
                  <a:pt x="1873462" y="0"/>
                </a:moveTo>
                <a:lnTo>
                  <a:pt x="0" y="0"/>
                </a:lnTo>
                <a:lnTo>
                  <a:pt x="0" y="69850"/>
                </a:lnTo>
                <a:lnTo>
                  <a:pt x="2164292" y="69850"/>
                </a:lnTo>
                <a:lnTo>
                  <a:pt x="2164292" y="0"/>
                </a:lnTo>
                <a:close/>
              </a:path>
            </a:pathLst>
          </a:custGeom>
          <a:solidFill>
            <a:srgbClr val="FFFFFF"/>
          </a:solidFill>
          <a:ln>
            <a:noFill/>
          </a:ln>
        </p:spPr>
        <p:txBody>
          <a:bodyPr/>
          <a:lstStyle/>
          <a:p>
            <a:endParaRPr lang="en-US"/>
          </a:p>
        </p:txBody>
      </p:sp>
      <p:pic>
        <p:nvPicPr>
          <p:cNvPr id="502" name="Google Shape;502;p30">
            <a:extLst>
              <a:ext uri="{C183D7F6-B498-43B3-948B-1728B52AA6E4}">
                <adec:decorative xmlns:adec="http://schemas.microsoft.com/office/drawing/2017/decorative" val="1"/>
              </a:ext>
            </a:extLst>
          </p:cNvPr>
          <p:cNvPicPr preferRelativeResize="0"/>
          <p:nvPr/>
        </p:nvPicPr>
        <p:blipFill rotWithShape="1">
          <a:blip r:embed="rId3">
            <a:alphaModFix/>
          </a:blip>
          <a:srcRect l="25599" r="25599"/>
          <a:stretch/>
        </p:blipFill>
        <p:spPr>
          <a:xfrm>
            <a:off x="5156015" y="2505881"/>
            <a:ext cx="2525097" cy="3411415"/>
          </a:xfrm>
          <a:prstGeom prst="rect">
            <a:avLst/>
          </a:prstGeom>
          <a:noFill/>
          <a:ln>
            <a:noFill/>
          </a:ln>
        </p:spPr>
      </p:pic>
      <p:sp>
        <p:nvSpPr>
          <p:cNvPr id="503" name="Google Shape;503;p30" descr="Laws &amp; Policies&#10;"/>
          <p:cNvSpPr txBox="1">
            <a:spLocks noGrp="1"/>
          </p:cNvSpPr>
          <p:nvPr>
            <p:ph type="title" idx="4294967295"/>
          </p:nvPr>
        </p:nvSpPr>
        <p:spPr>
          <a:xfrm>
            <a:off x="283552" y="569818"/>
            <a:ext cx="6728010" cy="61555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4500"/>
              <a:buFontTx/>
              <a:buNone/>
              <a:tabLst/>
              <a:defRPr/>
            </a:pPr>
            <a:r>
              <a:rPr kumimoji="0" lang="en-US" sz="4000" b="0" i="0" u="none" strike="noStrike" kern="1200" cap="none" spc="0" normalizeH="0" baseline="0" noProof="0">
                <a:ln>
                  <a:noFill/>
                </a:ln>
                <a:solidFill>
                  <a:schemeClr val="accent4"/>
                </a:solidFill>
                <a:effectLst/>
                <a:uLnTx/>
                <a:uFillTx/>
                <a:latin typeface="Work Sans"/>
                <a:ea typeface="Arial"/>
                <a:cs typeface="Arial"/>
                <a:sym typeface="Libre Franklin Thin"/>
              </a:rPr>
              <a:t>Laws &amp; Policies</a:t>
            </a:r>
            <a:endParaRPr kumimoji="0" lang="en-US" sz="4000" b="0" i="0" u="none" strike="noStrike" kern="1200" cap="none" spc="0" normalizeH="0" baseline="0" noProof="0">
              <a:ln>
                <a:noFill/>
              </a:ln>
              <a:solidFill>
                <a:schemeClr val="accent4"/>
              </a:solidFill>
              <a:effectLst/>
              <a:uLnTx/>
              <a:uFillTx/>
              <a:latin typeface="Work Sans"/>
              <a:ea typeface="Arial"/>
              <a:cs typeface="Arial"/>
            </a:endParaRPr>
          </a:p>
        </p:txBody>
      </p:sp>
      <p:sp>
        <p:nvSpPr>
          <p:cNvPr id="504" name="Google Shape;504;p30">
            <a:extLst>
              <a:ext uri="{C183D7F6-B498-43B3-948B-1728B52AA6E4}">
                <adec:decorative xmlns:adec="http://schemas.microsoft.com/office/drawing/2017/decorative" val="1"/>
              </a:ext>
            </a:extLst>
          </p:cNvPr>
          <p:cNvSpPr txBox="1"/>
          <p:nvPr/>
        </p:nvSpPr>
        <p:spPr>
          <a:xfrm>
            <a:off x="514350" y="5241352"/>
            <a:ext cx="4049400" cy="239700"/>
          </a:xfrm>
          <a:prstGeom prst="rect">
            <a:avLst/>
          </a:prstGeom>
          <a:noFill/>
          <a:ln>
            <a:noFill/>
          </a:ln>
        </p:spPr>
        <p:txBody>
          <a:bodyPr spcFirstLastPara="1" wrap="square" lIns="0" tIns="0" rIns="0" bIns="0" anchor="t" anchorCtr="0">
            <a:spAutoFit/>
          </a:bodyPr>
          <a:lstStyle/>
          <a:p>
            <a:pPr marL="0" marR="0" lvl="0" indent="0" algn="l" rtl="0">
              <a:lnSpc>
                <a:spcPct val="217722"/>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 name="TextBox 1" descr="Federal &amp; State Laws&#10;Minimum age to purchase tobacco products is 21&#10;Smoke Free Air Act – does not include e-cigarettes&#10;&#10;Policies&#10;Businesses and schools can adopt voluntary policies to prohibit the use of e-cigarettes on their grounds&#10;&#10;Procedures&#10;Schools/organizations have different procedures for vaping related issues&#10;">
            <a:extLst>
              <a:ext uri="{FF2B5EF4-FFF2-40B4-BE49-F238E27FC236}">
                <a16:creationId xmlns:a16="http://schemas.microsoft.com/office/drawing/2014/main" id="{4E726E6E-7D85-2DE9-39A0-CBB1FE8ACFE0}"/>
              </a:ext>
            </a:extLst>
          </p:cNvPr>
          <p:cNvSpPr txBox="1"/>
          <p:nvPr/>
        </p:nvSpPr>
        <p:spPr>
          <a:xfrm>
            <a:off x="509607" y="1709872"/>
            <a:ext cx="3831595"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Arial"/>
              </a:rPr>
              <a:t>Federal &amp; State Laws</a:t>
            </a:r>
          </a:p>
          <a:p>
            <a:pPr marL="285750" indent="-285750">
              <a:buFont typeface="Arial"/>
              <a:buChar char="•"/>
            </a:pPr>
            <a:r>
              <a:rPr lang="en-US" sz="1600">
                <a:cs typeface="Arial"/>
              </a:rPr>
              <a:t>Minimum age to purchase tobacco products is 21</a:t>
            </a:r>
          </a:p>
          <a:p>
            <a:pPr marL="285750" indent="-285750">
              <a:buFont typeface="Arial"/>
              <a:buChar char="•"/>
            </a:pPr>
            <a:r>
              <a:rPr lang="en-US" sz="1600">
                <a:cs typeface="Arial"/>
              </a:rPr>
              <a:t>Smoke Free Air Act – does not include e-cigarettes</a:t>
            </a:r>
            <a:endParaRPr lang="en-US">
              <a:cs typeface="Arial"/>
            </a:endParaRPr>
          </a:p>
          <a:p>
            <a:pPr marL="285750" indent="-285750">
              <a:buFont typeface="Arial"/>
              <a:buChar char="•"/>
            </a:pPr>
            <a:endParaRPr lang="en-US" sz="1600">
              <a:cs typeface="Arial"/>
            </a:endParaRPr>
          </a:p>
          <a:p>
            <a:r>
              <a:rPr lang="en-US" sz="1600" b="1">
                <a:cs typeface="Arial"/>
              </a:rPr>
              <a:t>Policies</a:t>
            </a:r>
          </a:p>
          <a:p>
            <a:pPr marL="285750" indent="-285750">
              <a:buFont typeface="Arial"/>
              <a:buChar char="•"/>
            </a:pPr>
            <a:r>
              <a:rPr lang="en-US" sz="1600">
                <a:cs typeface="Arial"/>
              </a:rPr>
              <a:t>Businesses and schools can adopt voluntary policies to prohibit the use of e-cigarettes on their grounds</a:t>
            </a:r>
          </a:p>
          <a:p>
            <a:pPr marL="285750" indent="-285750">
              <a:buFont typeface="Arial"/>
              <a:buChar char="•"/>
            </a:pPr>
            <a:endParaRPr lang="en-US" sz="1600">
              <a:cs typeface="Arial"/>
            </a:endParaRPr>
          </a:p>
          <a:p>
            <a:r>
              <a:rPr lang="en-US" sz="1600" b="1">
                <a:cs typeface="Arial"/>
              </a:rPr>
              <a:t>Procedures</a:t>
            </a:r>
          </a:p>
          <a:p>
            <a:pPr marL="285750" indent="-285750">
              <a:buFont typeface="Arial"/>
              <a:buChar char="•"/>
            </a:pPr>
            <a:r>
              <a:rPr lang="en-US" sz="1600">
                <a:cs typeface="Arial"/>
              </a:rPr>
              <a:t>Schools/organizations have different procedures for vaping related issues</a:t>
            </a:r>
          </a:p>
        </p:txBody>
      </p:sp>
      <p:pic>
        <p:nvPicPr>
          <p:cNvPr id="3" name="Picture 2">
            <a:extLst>
              <a:ext uri="{FF2B5EF4-FFF2-40B4-BE49-F238E27FC236}">
                <a16:creationId xmlns:a16="http://schemas.microsoft.com/office/drawing/2014/main" id="{6F2C0E6E-54C1-F428-AAF6-4B249007D9C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25346" y="152034"/>
            <a:ext cx="2129204" cy="2069855"/>
          </a:xfrm>
          <a:prstGeom prst="rect">
            <a:avLst/>
          </a:prstGeom>
        </p:spPr>
      </p:pic>
    </p:spTree>
    <p:extLst>
      <p:ext uri="{BB962C8B-B14F-4D97-AF65-F5344CB8AC3E}">
        <p14:creationId xmlns:p14="http://schemas.microsoft.com/office/powerpoint/2010/main" val="21753557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descr="Smoke Free Homes">
            <a:extLst>
              <a:ext uri="{FF2B5EF4-FFF2-40B4-BE49-F238E27FC236}">
                <a16:creationId xmlns:a16="http://schemas.microsoft.com/office/drawing/2014/main" id="{56F6FC68-FA59-D9BC-77C6-FE1B794A787C}"/>
              </a:ext>
            </a:extLst>
          </p:cNvPr>
          <p:cNvSpPr>
            <a:spLocks noGrp="1"/>
          </p:cNvSpPr>
          <p:nvPr>
            <p:ph type="title"/>
          </p:nvPr>
        </p:nvSpPr>
        <p:spPr>
          <a:xfrm>
            <a:off x="442840" y="635812"/>
            <a:ext cx="2954766" cy="5583126"/>
          </a:xfrm>
        </p:spPr>
        <p:txBody>
          <a:bodyPr vert="horz" lIns="91440" tIns="45720" rIns="91440" bIns="45720" rtlCol="0" anchor="ctr">
            <a:normAutofit/>
          </a:bodyPr>
          <a:lstStyle/>
          <a:p>
            <a:r>
              <a:rPr lang="en-US" sz="6000" kern="1200">
                <a:solidFill>
                  <a:schemeClr val="accent4"/>
                </a:solidFill>
                <a:latin typeface="+mj-lt"/>
                <a:ea typeface="+mj-ea"/>
                <a:cs typeface="+mj-cs"/>
              </a:rPr>
              <a:t>Smoke Free Homes</a:t>
            </a:r>
            <a:endParaRPr lang="en-US">
              <a:solidFill>
                <a:schemeClr val="accent4"/>
              </a:solidFill>
            </a:endParaRPr>
          </a:p>
        </p:txBody>
      </p:sp>
      <p:graphicFrame>
        <p:nvGraphicFramePr>
          <p:cNvPr id="5" name="Google Shape;308;g1acfbf80378_0_27" descr="Started in 2012 (the Smoke Free Air Act started in 2008).&#10;Assist property managers, owners and landlords who want to make their buildings smoke free (i.e. provide technical assistance, model policies, free signage, etc.) &#10;Manage and promote the online mapping registry of smoke free housing across the state (+1,700 properties across the state)&#10;Our goal is to increase the number of smoke free housing opportunities in Iowa and help eliminate exposure to secondhand and thirdhand smoke&#10;">
            <a:extLst>
              <a:ext uri="{FF2B5EF4-FFF2-40B4-BE49-F238E27FC236}">
                <a16:creationId xmlns:a16="http://schemas.microsoft.com/office/drawing/2014/main" id="{ACECD99F-B9AD-B061-5C48-ADAEEA6F4E7D}"/>
              </a:ext>
            </a:extLst>
          </p:cNvPr>
          <p:cNvGraphicFramePr/>
          <p:nvPr>
            <p:extLst>
              <p:ext uri="{D42A27DB-BD31-4B8C-83A1-F6EECF244321}">
                <p14:modId xmlns:p14="http://schemas.microsoft.com/office/powerpoint/2010/main" val="3256966734"/>
              </p:ext>
            </p:extLst>
          </p:nvPr>
        </p:nvGraphicFramePr>
        <p:xfrm>
          <a:off x="3831401" y="552517"/>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06934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C00CEB-3AB4-89F9-CE66-4847E3E5BB70}"/>
              </a:ext>
            </a:extLst>
          </p:cNvPr>
          <p:cNvSpPr>
            <a:spLocks noGrp="1"/>
          </p:cNvSpPr>
          <p:nvPr>
            <p:ph type="title"/>
          </p:nvPr>
        </p:nvSpPr>
        <p:spPr>
          <a:xfrm>
            <a:off x="629841" y="-1325563"/>
            <a:ext cx="7886700" cy="1325563"/>
          </a:xfrm>
        </p:spPr>
        <p:txBody>
          <a:bodyPr vert="horz" lIns="91440" tIns="45720" rIns="91440" bIns="45720" rtlCol="0" anchor="b">
            <a:normAutofit/>
          </a:bodyPr>
          <a:lstStyle/>
          <a:p>
            <a:r>
              <a:rPr lang="en-US"/>
              <a:t>Map of Iowa</a:t>
            </a:r>
          </a:p>
        </p:txBody>
      </p:sp>
      <p:pic>
        <p:nvPicPr>
          <p:cNvPr id="9" name="Google Shape;345;g22999fa7d6d_0_2" descr="Map of Iowa">
            <a:extLst>
              <a:ext uri="{FF2B5EF4-FFF2-40B4-BE49-F238E27FC236}">
                <a16:creationId xmlns:a16="http://schemas.microsoft.com/office/drawing/2014/main" id="{52EF47D2-4C0E-D89C-3BEC-D7688BAA7F1B}"/>
              </a:ext>
            </a:extLst>
          </p:cNvPr>
          <p:cNvPicPr preferRelativeResize="0">
            <a:picLocks/>
          </p:cNvPicPr>
          <p:nvPr/>
        </p:nvPicPr>
        <p:blipFill rotWithShape="1">
          <a:blip r:embed="rId2"/>
          <a:srcRect t="19933"/>
          <a:stretch/>
        </p:blipFill>
        <p:spPr>
          <a:xfrm>
            <a:off x="20" y="882815"/>
            <a:ext cx="9143980" cy="4465973"/>
          </a:xfrm>
          <a:prstGeom prst="rect">
            <a:avLst/>
          </a:prstGeom>
          <a:noFill/>
        </p:spPr>
      </p:pic>
    </p:spTree>
    <p:extLst>
      <p:ext uri="{BB962C8B-B14F-4D97-AF65-F5344CB8AC3E}">
        <p14:creationId xmlns:p14="http://schemas.microsoft.com/office/powerpoint/2010/main" val="28280203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descr="Smoke Free Homes Collaboration">
            <a:extLst>
              <a:ext uri="{FF2B5EF4-FFF2-40B4-BE49-F238E27FC236}">
                <a16:creationId xmlns:a16="http://schemas.microsoft.com/office/drawing/2014/main" id="{25BBCB7B-ECEF-56A1-9D74-22B6E03949E2}"/>
              </a:ext>
            </a:extLst>
          </p:cNvPr>
          <p:cNvSpPr>
            <a:spLocks noGrp="1"/>
          </p:cNvSpPr>
          <p:nvPr>
            <p:ph type="title"/>
          </p:nvPr>
        </p:nvSpPr>
        <p:spPr>
          <a:xfrm>
            <a:off x="751499" y="4309612"/>
            <a:ext cx="3573129" cy="1526900"/>
          </a:xfrm>
        </p:spPr>
        <p:txBody>
          <a:bodyPr>
            <a:normAutofit/>
          </a:bodyPr>
          <a:lstStyle/>
          <a:p>
            <a:r>
              <a:rPr lang="en-US" sz="2800"/>
              <a:t>Smoke Free Homes Collaboration</a:t>
            </a:r>
          </a:p>
        </p:txBody>
      </p:sp>
      <p:pic>
        <p:nvPicPr>
          <p:cNvPr id="4" name="Google Shape;352;g224c427be24_0_51" descr="Dan Wood&#10;Iowa's State Fire Marshal">
            <a:hlinkClick r:id="rId3"/>
            <a:extLst>
              <a:ext uri="{FF2B5EF4-FFF2-40B4-BE49-F238E27FC236}">
                <a16:creationId xmlns:a16="http://schemas.microsoft.com/office/drawing/2014/main" id="{A37EF72A-81B4-DA84-5630-53AACEB2EF07}"/>
              </a:ext>
            </a:extLst>
          </p:cNvPr>
          <p:cNvPicPr preferRelativeResize="0">
            <a:picLocks/>
          </p:cNvPicPr>
          <p:nvPr/>
        </p:nvPicPr>
        <p:blipFill rotWithShape="1">
          <a:blip r:embed="rId4"/>
          <a:srcRect b="12193"/>
          <a:stretch/>
        </p:blipFill>
        <p:spPr>
          <a:xfrm>
            <a:off x="20" y="10"/>
            <a:ext cx="9143980" cy="3994473"/>
          </a:xfrm>
          <a:prstGeom prst="rect">
            <a:avLst/>
          </a:prstGeom>
          <a:noFill/>
        </p:spPr>
      </p:pic>
    </p:spTree>
    <p:extLst>
      <p:ext uri="{BB962C8B-B14F-4D97-AF65-F5344CB8AC3E}">
        <p14:creationId xmlns:p14="http://schemas.microsoft.com/office/powerpoint/2010/main" val="493012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D1B59B-7790-A614-E65D-D9EF0EA86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42B09-9889-1CFC-1EE5-0EDA6359E56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US"/>
              <a:t>Behavioral Health Districts</a:t>
            </a:r>
          </a:p>
        </p:txBody>
      </p:sp>
      <p:pic>
        <p:nvPicPr>
          <p:cNvPr id="6" name="Picture 5" descr="Behavioral Health Districts in Iowa">
            <a:extLst>
              <a:ext uri="{FF2B5EF4-FFF2-40B4-BE49-F238E27FC236}">
                <a16:creationId xmlns:a16="http://schemas.microsoft.com/office/drawing/2014/main" id="{8C415FF6-D8CE-0672-4E2F-B2E5F8367672}"/>
              </a:ext>
            </a:extLst>
          </p:cNvPr>
          <p:cNvPicPr>
            <a:picLocks noChangeAspect="1"/>
          </p:cNvPicPr>
          <p:nvPr/>
        </p:nvPicPr>
        <p:blipFill>
          <a:blip r:embed="rId3"/>
          <a:stretch>
            <a:fillRect/>
          </a:stretch>
        </p:blipFill>
        <p:spPr>
          <a:xfrm>
            <a:off x="1024552" y="396240"/>
            <a:ext cx="7105055" cy="5354320"/>
          </a:xfrm>
          <a:prstGeom prst="rect">
            <a:avLst/>
          </a:prstGeom>
        </p:spPr>
      </p:pic>
    </p:spTree>
    <p:extLst>
      <p:ext uri="{BB962C8B-B14F-4D97-AF65-F5344CB8AC3E}">
        <p14:creationId xmlns:p14="http://schemas.microsoft.com/office/powerpoint/2010/main" val="116857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3171-C958-5D62-4A49-736DD01E2070}"/>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What is Thirdhand Smoke?</a:t>
            </a:r>
          </a:p>
        </p:txBody>
      </p:sp>
      <p:pic>
        <p:nvPicPr>
          <p:cNvPr id="5" name="Google Shape;248;g224b109d5a3_0_10" descr="A CDC OSH visual giving visual examples of the harms of smoking/secondhand smoke for both adults/children. ">
            <a:extLst>
              <a:ext uri="{FF2B5EF4-FFF2-40B4-BE49-F238E27FC236}">
                <a16:creationId xmlns:a16="http://schemas.microsoft.com/office/drawing/2014/main" id="{71E1FCED-AA4E-951E-70A2-4FD52EBB8935}"/>
              </a:ext>
              <a:ext uri="{C183D7F6-B498-43B3-948B-1728B52AA6E4}">
                <adec:decorative xmlns:adec="http://schemas.microsoft.com/office/drawing/2017/decorative" val="0"/>
              </a:ext>
            </a:extLst>
          </p:cNvPr>
          <p:cNvPicPr preferRelativeResize="0"/>
          <p:nvPr/>
        </p:nvPicPr>
        <p:blipFill rotWithShape="1">
          <a:blip r:embed="rId4"/>
          <a:stretch/>
        </p:blipFill>
        <p:spPr>
          <a:xfrm>
            <a:off x="472921" y="486199"/>
            <a:ext cx="2810396" cy="5247204"/>
          </a:xfrm>
          <a:prstGeom prst="rect">
            <a:avLst/>
          </a:prstGeom>
          <a:noFill/>
          <a:effectLst>
            <a:outerShdw blurRad="63500" sx="102000" sy="102000" algn="ctr" rotWithShape="0">
              <a:prstClr val="black">
                <a:alpha val="40000"/>
              </a:prstClr>
            </a:outerShdw>
          </a:effectLst>
        </p:spPr>
      </p:pic>
      <p:pic>
        <p:nvPicPr>
          <p:cNvPr id="6" name="Google Shape;254;p4" descr="A resource from the Thirdhand Smoke Resource Center giving a visual of 1st/2nd/3rd hand smoke and what's occurring. ">
            <a:extLst>
              <a:ext uri="{FF2B5EF4-FFF2-40B4-BE49-F238E27FC236}">
                <a16:creationId xmlns:a16="http://schemas.microsoft.com/office/drawing/2014/main" id="{24E754C4-F4D3-2B90-501D-DCC982DD6946}"/>
              </a:ext>
              <a:ext uri="{C183D7F6-B498-43B3-948B-1728B52AA6E4}">
                <adec:decorative xmlns:adec="http://schemas.microsoft.com/office/drawing/2017/decorative" val="0"/>
              </a:ext>
            </a:extLst>
          </p:cNvPr>
          <p:cNvPicPr preferRelativeResize="0"/>
          <p:nvPr/>
        </p:nvPicPr>
        <p:blipFill rotWithShape="1">
          <a:blip r:embed="rId5"/>
          <a:stretch/>
        </p:blipFill>
        <p:spPr>
          <a:xfrm>
            <a:off x="3659751" y="1275360"/>
            <a:ext cx="5189158" cy="3658807"/>
          </a:xfrm>
          <a:prstGeom prst="rect">
            <a:avLst/>
          </a:prstGeom>
          <a:no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85438776"/>
      </p:ext>
    </p:extLst>
  </p:cSld>
  <p:clrMapOvr>
    <a:masterClrMapping/>
  </p:clrMapOvr>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BCB4C03-45E9-6D1D-0DAD-610CF66C5935}"/>
              </a:ext>
              <a:ext uri="{C183D7F6-B498-43B3-948B-1728B52AA6E4}">
                <adec:decorative xmlns:adec="http://schemas.microsoft.com/office/drawing/2017/decorative" val="1"/>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4805" t="12763" r="17568"/>
          <a:stretch/>
        </p:blipFill>
        <p:spPr>
          <a:xfrm>
            <a:off x="0" y="8878"/>
            <a:ext cx="9143980" cy="6857989"/>
          </a:xfrm>
          <a:prstGeom prst="rect">
            <a:avLst/>
          </a:prstGeom>
        </p:spPr>
      </p:pic>
      <p:sp>
        <p:nvSpPr>
          <p:cNvPr id="4" name="Title 1" descr="Questions&#10;">
            <a:extLst>
              <a:ext uri="{FF2B5EF4-FFF2-40B4-BE49-F238E27FC236}">
                <a16:creationId xmlns:a16="http://schemas.microsoft.com/office/drawing/2014/main" id="{295243F8-A13C-7681-0E47-93ECB54DA6F6}"/>
              </a:ext>
            </a:extLst>
          </p:cNvPr>
          <p:cNvSpPr txBox="1">
            <a:spLocks noGrp="1"/>
          </p:cNvSpPr>
          <p:nvPr>
            <p:ph type="title" idx="4294967295"/>
          </p:nvPr>
        </p:nvSpPr>
        <p:spPr>
          <a:xfrm>
            <a:off x="630936" y="941832"/>
            <a:ext cx="7879842" cy="2057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a:ln>
                  <a:noFill/>
                </a:ln>
                <a:solidFill>
                  <a:schemeClr val="bg1"/>
                </a:solidFill>
                <a:effectLst/>
                <a:uLnTx/>
                <a:uFillTx/>
                <a:latin typeface="+mj-lt"/>
                <a:ea typeface="+mj-ea"/>
                <a:cs typeface="+mj-cs"/>
              </a:rPr>
              <a:t>Questions</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1817"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3241202"/>
            <a:ext cx="7879842"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2" descr="Adam Shanks&#10;Tobacco Cessation Coordinator&#10;adam.shanks@hhs.iowa.gov&#10;">
            <a:extLst>
              <a:ext uri="{FF2B5EF4-FFF2-40B4-BE49-F238E27FC236}">
                <a16:creationId xmlns:a16="http://schemas.microsoft.com/office/drawing/2014/main" id="{F15DA4E1-6407-D17E-A301-A6189DE2F8A4}"/>
              </a:ext>
            </a:extLst>
          </p:cNvPr>
          <p:cNvSpPr txBox="1">
            <a:spLocks/>
          </p:cNvSpPr>
          <p:nvPr/>
        </p:nvSpPr>
        <p:spPr>
          <a:xfrm>
            <a:off x="630936" y="3502152"/>
            <a:ext cx="7879842" cy="147266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300"/>
              </a:spcAft>
              <a:buNone/>
            </a:pPr>
            <a:r>
              <a:rPr lang="en-US" b="1">
                <a:solidFill>
                  <a:schemeClr val="bg1"/>
                </a:solidFill>
              </a:rPr>
              <a:t>Adam Shanks</a:t>
            </a:r>
            <a:br>
              <a:rPr lang="en-US"/>
            </a:br>
            <a:r>
              <a:rPr lang="en-US">
                <a:solidFill>
                  <a:schemeClr val="bg1"/>
                </a:solidFill>
              </a:rPr>
              <a:t>Tobacco Cessation Coordinator</a:t>
            </a:r>
            <a:br>
              <a:rPr lang="en-US"/>
            </a:br>
            <a:r>
              <a:rPr lang="en-US">
                <a:solidFill>
                  <a:schemeClr val="bg1"/>
                </a:solidFill>
              </a:rPr>
              <a:t>adam.shanks@hhs.iowa.gov</a:t>
            </a:r>
            <a:endParaRPr lang="en-US">
              <a:solidFill>
                <a:schemeClr val="bg1"/>
              </a:solidFill>
              <a:cs typeface="Arial"/>
            </a:endParaRPr>
          </a:p>
        </p:txBody>
      </p:sp>
      <p:pic>
        <p:nvPicPr>
          <p:cNvPr id="7" name="Graphic 6" descr="Iowa HHS logo">
            <a:extLst>
              <a:ext uri="{FF2B5EF4-FFF2-40B4-BE49-F238E27FC236}">
                <a16:creationId xmlns:a16="http://schemas.microsoft.com/office/drawing/2014/main" id="{BAB5A995-7DD5-1D81-9607-1CF3FBE172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4338" y="5473493"/>
            <a:ext cx="3836519" cy="442675"/>
          </a:xfrm>
          <a:prstGeom prst="rect">
            <a:avLst/>
          </a:prstGeom>
        </p:spPr>
      </p:pic>
    </p:spTree>
    <p:extLst>
      <p:ext uri="{BB962C8B-B14F-4D97-AF65-F5344CB8AC3E}">
        <p14:creationId xmlns:p14="http://schemas.microsoft.com/office/powerpoint/2010/main" val="325639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condhand Smoke">
            <a:extLst>
              <a:ext uri="{FF2B5EF4-FFF2-40B4-BE49-F238E27FC236}">
                <a16:creationId xmlns:a16="http://schemas.microsoft.com/office/drawing/2014/main" id="{C90B9AA7-2B51-44E5-5BBC-2CA0B797EF30}"/>
              </a:ext>
            </a:extLst>
          </p:cNvPr>
          <p:cNvSpPr>
            <a:spLocks noGrp="1"/>
          </p:cNvSpPr>
          <p:nvPr>
            <p:ph type="title"/>
          </p:nvPr>
        </p:nvSpPr>
        <p:spPr>
          <a:xfrm>
            <a:off x="628650" y="345023"/>
            <a:ext cx="7886700" cy="1325563"/>
          </a:xfrm>
        </p:spPr>
        <p:txBody>
          <a:bodyPr/>
          <a:lstStyle/>
          <a:p>
            <a:r>
              <a:rPr lang="en-US">
                <a:solidFill>
                  <a:schemeClr val="accent1"/>
                </a:solidFill>
              </a:rPr>
              <a:t>Secondhand Smoke</a:t>
            </a:r>
          </a:p>
        </p:txBody>
      </p:sp>
      <p:graphicFrame>
        <p:nvGraphicFramePr>
          <p:cNvPr id="3" name="Diagram 2" descr="Secondhand smoke is exhaled by a person who is smoking, and inhaled by a nearby person.&#10;A dangerous mixture of over 7,000 chemicals, including 70 that cause cancer.&#10;Increases risk for heart attacks, heart disease and stroke, and lung cancer.&#10;Children who are exposed to secondhand smoke in the home or vehicle may be at increased risk for secondhand smoke-related disease and illness, and infants are at a greater risk for sudden infant death syndrome (SIDS).&#10;There is no safe level of secondhand smoke exposure.&#10;">
            <a:extLst>
              <a:ext uri="{FF2B5EF4-FFF2-40B4-BE49-F238E27FC236}">
                <a16:creationId xmlns:a16="http://schemas.microsoft.com/office/drawing/2014/main" id="{3FA4F566-FCFB-787C-E2D2-C17701992925}"/>
              </a:ext>
            </a:extLst>
          </p:cNvPr>
          <p:cNvGraphicFramePr/>
          <p:nvPr>
            <p:extLst>
              <p:ext uri="{D42A27DB-BD31-4B8C-83A1-F6EECF244321}">
                <p14:modId xmlns:p14="http://schemas.microsoft.com/office/powerpoint/2010/main" val="2423897688"/>
              </p:ext>
            </p:extLst>
          </p:nvPr>
        </p:nvGraphicFramePr>
        <p:xfrm>
          <a:off x="233499" y="1138645"/>
          <a:ext cx="8152855" cy="4580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2096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hemicals in Thirdhand Smoke Can:">
            <a:extLst>
              <a:ext uri="{FF2B5EF4-FFF2-40B4-BE49-F238E27FC236}">
                <a16:creationId xmlns:a16="http://schemas.microsoft.com/office/drawing/2014/main" id="{1DCC43C0-55DF-70AD-C2EB-3CE5DE179D3C}"/>
              </a:ext>
            </a:extLst>
          </p:cNvPr>
          <p:cNvSpPr>
            <a:spLocks noGrp="1"/>
          </p:cNvSpPr>
          <p:nvPr>
            <p:ph type="title"/>
          </p:nvPr>
        </p:nvSpPr>
        <p:spPr/>
        <p:txBody>
          <a:bodyPr/>
          <a:lstStyle/>
          <a:p>
            <a:r>
              <a:rPr lang="en-US"/>
              <a:t>Chemicals in Thirdhand Smoke Can:</a:t>
            </a:r>
          </a:p>
        </p:txBody>
      </p:sp>
      <p:graphicFrame>
        <p:nvGraphicFramePr>
          <p:cNvPr id="7" name="Diagram 6" descr="Increase Risk of Cancer&#10;Damage DNA&#10;Reduce Ability to Heal Injuries&#10;Lower Ability to Fight Infection&#10;Damage Cells&#10;Cause Earaches&#10;Trigger Asthma Attacks&#10;Worsen Respiratory Illness&#10;Increase Risk of Disease&#10;Cause Headaches&#10;">
            <a:extLst>
              <a:ext uri="{FF2B5EF4-FFF2-40B4-BE49-F238E27FC236}">
                <a16:creationId xmlns:a16="http://schemas.microsoft.com/office/drawing/2014/main" id="{376B4634-AC8D-E679-120E-66DCAF9A10A7}"/>
              </a:ext>
            </a:extLst>
          </p:cNvPr>
          <p:cNvGraphicFramePr/>
          <p:nvPr>
            <p:extLst>
              <p:ext uri="{D42A27DB-BD31-4B8C-83A1-F6EECF244321}">
                <p14:modId xmlns:p14="http://schemas.microsoft.com/office/powerpoint/2010/main" val="2920524776"/>
              </p:ext>
            </p:extLst>
          </p:nvPr>
        </p:nvGraphicFramePr>
        <p:xfrm>
          <a:off x="444137" y="1769067"/>
          <a:ext cx="8473440" cy="40482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9288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5BCB28-7382-070C-DD85-7A0CB319CA20}"/>
              </a:ext>
            </a:extLst>
          </p:cNvPr>
          <p:cNvSpPr>
            <a:spLocks noGrp="1"/>
          </p:cNvSpPr>
          <p:nvPr>
            <p:ph type="title" idx="4294967295"/>
          </p:nvPr>
        </p:nvSpPr>
        <p:spPr>
          <a:xfrm>
            <a:off x="628650" y="-1325563"/>
            <a:ext cx="7886700" cy="1325563"/>
          </a:xfrm>
        </p:spPr>
        <p:txBody>
          <a:bodyPr vert="horz" lIns="91440" tIns="45720" rIns="91440" bIns="45720" rtlCol="0" anchor="b">
            <a:normAutofit fontScale="90000"/>
          </a:bodyPr>
          <a:lstStyle/>
          <a:p>
            <a:r>
              <a:rPr lang="en-US"/>
              <a:t>Smoking can cause cancer almost anywhere in your body. </a:t>
            </a:r>
          </a:p>
        </p:txBody>
      </p:sp>
      <p:pic>
        <p:nvPicPr>
          <p:cNvPr id="2" name="Picture 1" descr="Diagram of human body labeled with areas/organs that can develop smoking-related cancers.">
            <a:extLst>
              <a:ext uri="{FF2B5EF4-FFF2-40B4-BE49-F238E27FC236}">
                <a16:creationId xmlns:a16="http://schemas.microsoft.com/office/drawing/2014/main" id="{803A3E32-1CBD-80AB-9C82-FB1368031C83}"/>
              </a:ext>
            </a:extLst>
          </p:cNvPr>
          <p:cNvPicPr>
            <a:picLocks noChangeAspect="1"/>
          </p:cNvPicPr>
          <p:nvPr/>
        </p:nvPicPr>
        <p:blipFill>
          <a:blip r:embed="rId3"/>
          <a:stretch>
            <a:fillRect/>
          </a:stretch>
        </p:blipFill>
        <p:spPr>
          <a:xfrm>
            <a:off x="417443" y="1118772"/>
            <a:ext cx="8319054" cy="4620455"/>
          </a:xfrm>
          <a:prstGeom prst="rect">
            <a:avLst/>
          </a:prstGeom>
        </p:spPr>
      </p:pic>
    </p:spTree>
    <p:extLst>
      <p:ext uri="{BB962C8B-B14F-4D97-AF65-F5344CB8AC3E}">
        <p14:creationId xmlns:p14="http://schemas.microsoft.com/office/powerpoint/2010/main" val="1965141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2" name="Title 1" descr="What is Vaping?">
            <a:extLst>
              <a:ext uri="{FF2B5EF4-FFF2-40B4-BE49-F238E27FC236}">
                <a16:creationId xmlns:a16="http://schemas.microsoft.com/office/drawing/2014/main" id="{9C48B7E5-472E-EA83-62AF-69F14E30B7EE}"/>
              </a:ext>
            </a:extLst>
          </p:cNvPr>
          <p:cNvSpPr>
            <a:spLocks noGrp="1"/>
          </p:cNvSpPr>
          <p:nvPr>
            <p:ph type="title"/>
          </p:nvPr>
        </p:nvSpPr>
        <p:spPr>
          <a:xfrm>
            <a:off x="396383" y="585169"/>
            <a:ext cx="7886700" cy="1325563"/>
          </a:xfrm>
        </p:spPr>
        <p:txBody>
          <a:bodyPr/>
          <a:lstStyle/>
          <a:p>
            <a:r>
              <a:rPr lang="en-US">
                <a:solidFill>
                  <a:schemeClr val="accent4"/>
                </a:solidFill>
              </a:rPr>
              <a:t>What is Vaping?</a:t>
            </a:r>
          </a:p>
        </p:txBody>
      </p:sp>
      <p:sp>
        <p:nvSpPr>
          <p:cNvPr id="358" name="Google Shape;358;p18" descr="Inhaling and exhaling the aerosol (‘vapor’) produced by an e-cigarette or similar battery powered device&#10;Called e-cigs, vape pens, e-hookahs, e-pipes, tanks, mods, vapes, electronic nicotine delivery systems (ENDS), and more&#10;Youth who use e-cigarettes are more likely to become dual users&#10;"/>
          <p:cNvSpPr txBox="1"/>
          <p:nvPr/>
        </p:nvSpPr>
        <p:spPr>
          <a:xfrm>
            <a:off x="944016" y="2026678"/>
            <a:ext cx="3630300" cy="3102388"/>
          </a:xfrm>
          <a:prstGeom prst="rect">
            <a:avLst/>
          </a:prstGeom>
          <a:noFill/>
          <a:ln>
            <a:noFill/>
          </a:ln>
        </p:spPr>
        <p:txBody>
          <a:bodyPr spcFirstLastPara="1" wrap="square" lIns="0" tIns="0" rIns="0" bIns="0" anchor="t" anchorCtr="0">
            <a:spAutoFit/>
          </a:bodyPr>
          <a:lstStyle/>
          <a:p>
            <a:pPr marL="266700" marR="0" lvl="1" indent="-139700" algn="l" rtl="0">
              <a:lnSpc>
                <a:spcPct val="140000"/>
              </a:lnSpc>
              <a:spcBef>
                <a:spcPts val="0"/>
              </a:spcBef>
              <a:spcAft>
                <a:spcPts val="0"/>
              </a:spcAft>
              <a:buClr>
                <a:srgbClr val="000000"/>
              </a:buClr>
              <a:buSzPts val="1600"/>
              <a:buFont typeface="Arial"/>
              <a:buChar char="•"/>
            </a:pPr>
            <a:r>
              <a:rPr lang="en-US" sz="1600" i="0" u="none" strike="noStrike" cap="none">
                <a:solidFill>
                  <a:srgbClr val="000000"/>
                </a:solidFill>
                <a:latin typeface="Arial"/>
                <a:ea typeface="Libre Franklin"/>
                <a:cs typeface="Libre Franklin"/>
                <a:sym typeface="Libre Franklin"/>
              </a:rPr>
              <a:t>Inhaling and exhaling the aerosol (‘vapor’) produced by an e-cigarette or similar </a:t>
            </a:r>
            <a:r>
              <a:rPr lang="en-US" sz="1600">
                <a:solidFill>
                  <a:srgbClr val="000000"/>
                </a:solidFill>
                <a:latin typeface="Arial"/>
                <a:ea typeface="Libre Franklin"/>
                <a:cs typeface="Libre Franklin"/>
                <a:sym typeface="Libre Franklin"/>
              </a:rPr>
              <a:t>battery</a:t>
            </a:r>
            <a:r>
              <a:rPr lang="en-US" sz="1600" i="0" u="none" strike="noStrike" cap="none">
                <a:solidFill>
                  <a:srgbClr val="000000"/>
                </a:solidFill>
                <a:latin typeface="Arial"/>
                <a:ea typeface="Libre Franklin"/>
                <a:cs typeface="Libre Franklin"/>
                <a:sym typeface="Libre Franklin"/>
              </a:rPr>
              <a:t> powered device</a:t>
            </a:r>
            <a:endParaRPr sz="700" i="0" u="none" strike="noStrike" cap="none">
              <a:solidFill>
                <a:srgbClr val="000000"/>
              </a:solidFill>
              <a:latin typeface="Arial"/>
              <a:ea typeface="Arial"/>
              <a:cs typeface="Arial"/>
              <a:sym typeface="Arial"/>
            </a:endParaRPr>
          </a:p>
          <a:p>
            <a:pPr marL="266700" lvl="1" indent="-139700">
              <a:lnSpc>
                <a:spcPct val="140000"/>
              </a:lnSpc>
              <a:buClr>
                <a:srgbClr val="000000"/>
              </a:buClr>
              <a:buSzPts val="1600"/>
              <a:buFont typeface="Arial"/>
              <a:buChar char="•"/>
            </a:pPr>
            <a:r>
              <a:rPr lang="en-US" sz="1600" i="0" u="none" strike="noStrike" cap="none">
                <a:solidFill>
                  <a:srgbClr val="000000"/>
                </a:solidFill>
                <a:latin typeface="Arial"/>
                <a:ea typeface="Libre Franklin"/>
                <a:cs typeface="Libre Franklin"/>
                <a:sym typeface="Libre Franklin"/>
              </a:rPr>
              <a:t>Called e-cigs, vape pens, e-hookahs, e-pipes, tanks, mods, vapes, electronic nicotine delivery </a:t>
            </a:r>
            <a:r>
              <a:rPr lang="en-US" sz="1600">
                <a:solidFill>
                  <a:srgbClr val="000000"/>
                </a:solidFill>
                <a:latin typeface="Arial"/>
                <a:ea typeface="Libre Franklin"/>
                <a:cs typeface="Libre Franklin"/>
                <a:sym typeface="Libre Franklin"/>
              </a:rPr>
              <a:t>systems (ENDS),</a:t>
            </a:r>
            <a:r>
              <a:rPr lang="en-US" sz="1600" i="0" u="none" strike="noStrike" cap="none">
                <a:solidFill>
                  <a:srgbClr val="000000"/>
                </a:solidFill>
                <a:latin typeface="Arial"/>
                <a:ea typeface="Libre Franklin"/>
                <a:cs typeface="Libre Franklin"/>
                <a:sym typeface="Libre Franklin"/>
              </a:rPr>
              <a:t> and more</a:t>
            </a:r>
          </a:p>
          <a:p>
            <a:pPr marL="266700" lvl="1" indent="-139700">
              <a:lnSpc>
                <a:spcPct val="140000"/>
              </a:lnSpc>
              <a:buClr>
                <a:srgbClr val="000000"/>
              </a:buClr>
              <a:buSzPts val="1600"/>
              <a:buFont typeface="Arial"/>
              <a:buChar char="•"/>
            </a:pPr>
            <a:r>
              <a:rPr lang="en-US" sz="1600">
                <a:latin typeface="Arial"/>
                <a:ea typeface="Arial"/>
                <a:cs typeface="Arial"/>
              </a:rPr>
              <a:t>Youth who use e-cigarettes are more likely to become dual users</a:t>
            </a:r>
            <a:endParaRPr lang="en-US" sz="1600">
              <a:latin typeface="Libre Franklin"/>
              <a:ea typeface="Arial"/>
              <a:cs typeface="Arial"/>
            </a:endParaRPr>
          </a:p>
        </p:txBody>
      </p:sp>
      <p:grpSp>
        <p:nvGrpSpPr>
          <p:cNvPr id="361" name="Google Shape;361;p18">
            <a:extLst>
              <a:ext uri="{C183D7F6-B498-43B3-948B-1728B52AA6E4}">
                <adec:decorative xmlns:adec="http://schemas.microsoft.com/office/drawing/2017/decorative" val="1"/>
              </a:ext>
            </a:extLst>
          </p:cNvPr>
          <p:cNvGrpSpPr/>
          <p:nvPr/>
        </p:nvGrpSpPr>
        <p:grpSpPr>
          <a:xfrm>
            <a:off x="5529375" y="1460437"/>
            <a:ext cx="2406002" cy="4183298"/>
            <a:chOff x="0" y="0"/>
            <a:chExt cx="6021122" cy="11056741"/>
          </a:xfrm>
        </p:grpSpPr>
        <p:pic>
          <p:nvPicPr>
            <p:cNvPr id="362" name="Google Shape;362;p18"/>
            <p:cNvPicPr preferRelativeResize="0"/>
            <p:nvPr/>
          </p:nvPicPr>
          <p:blipFill rotWithShape="1">
            <a:blip r:embed="rId3">
              <a:alphaModFix/>
            </a:blip>
            <a:srcRect t="5924" b="5922"/>
            <a:stretch/>
          </p:blipFill>
          <p:spPr>
            <a:xfrm>
              <a:off x="0" y="0"/>
              <a:ext cx="6021122" cy="3516247"/>
            </a:xfrm>
            <a:prstGeom prst="rect">
              <a:avLst/>
            </a:prstGeom>
            <a:noFill/>
            <a:ln>
              <a:noFill/>
            </a:ln>
          </p:spPr>
        </p:pic>
        <p:pic>
          <p:nvPicPr>
            <p:cNvPr id="363" name="Google Shape;363;p18"/>
            <p:cNvPicPr preferRelativeResize="0"/>
            <p:nvPr/>
          </p:nvPicPr>
          <p:blipFill rotWithShape="1">
            <a:blip r:embed="rId4">
              <a:alphaModFix/>
            </a:blip>
            <a:srcRect t="6172" b="6173"/>
            <a:stretch/>
          </p:blipFill>
          <p:spPr>
            <a:xfrm>
              <a:off x="0" y="3770247"/>
              <a:ext cx="6021122" cy="3516247"/>
            </a:xfrm>
            <a:prstGeom prst="rect">
              <a:avLst/>
            </a:prstGeom>
            <a:noFill/>
            <a:ln>
              <a:noFill/>
            </a:ln>
          </p:spPr>
        </p:pic>
        <p:pic>
          <p:nvPicPr>
            <p:cNvPr id="364" name="Google Shape;364;p18"/>
            <p:cNvPicPr preferRelativeResize="0"/>
            <p:nvPr/>
          </p:nvPicPr>
          <p:blipFill rotWithShape="1">
            <a:blip r:embed="rId5">
              <a:alphaModFix/>
            </a:blip>
            <a:srcRect t="6172" b="6173"/>
            <a:stretch/>
          </p:blipFill>
          <p:spPr>
            <a:xfrm>
              <a:off x="0" y="7540494"/>
              <a:ext cx="6021122" cy="3516247"/>
            </a:xfrm>
            <a:prstGeom prst="rect">
              <a:avLst/>
            </a:prstGeom>
            <a:noFill/>
            <a:ln>
              <a:noFill/>
            </a:ln>
          </p:spPr>
        </p:pic>
      </p:grpSp>
    </p:spTree>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ov Office Swatches">
      <a:dk1>
        <a:srgbClr val="000000"/>
      </a:dk1>
      <a:lt1>
        <a:srgbClr val="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9230b11-9f30-45b8-8191-3ae2895b0fe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9BEC97D6A9D142801E712CD21977B1" ma:contentTypeVersion="14" ma:contentTypeDescription="Create a new document." ma:contentTypeScope="" ma:versionID="7c2392b4fa694ef5cc9d8e5f6989b774">
  <xsd:schema xmlns:xsd="http://www.w3.org/2001/XMLSchema" xmlns:xs="http://www.w3.org/2001/XMLSchema" xmlns:p="http://schemas.microsoft.com/office/2006/metadata/properties" xmlns:ns2="09230b11-9f30-45b8-8191-3ae2895b0fe9" targetNamespace="http://schemas.microsoft.com/office/2006/metadata/properties" ma:root="true" ma:fieldsID="1d4e986b69363a3ac935162b7657cd80" ns2:_="">
    <xsd:import namespace="09230b11-9f30-45b8-8191-3ae2895b0f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30b11-9f30-45b8-8191-3ae2895b0f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1592E4-5B22-47F8-8BE3-086B7EC65214}">
  <ds:schemaRefs>
    <ds:schemaRef ds:uri="09230b11-9f30-45b8-8191-3ae2895b0f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C140FA-39B0-4287-884B-43EB656655E6}">
  <ds:schemaRefs>
    <ds:schemaRef ds:uri="http://schemas.microsoft.com/sharepoint/v3/contenttype/forms"/>
  </ds:schemaRefs>
</ds:datastoreItem>
</file>

<file path=customXml/itemProps3.xml><?xml version="1.0" encoding="utf-8"?>
<ds:datastoreItem xmlns:ds="http://schemas.openxmlformats.org/officeDocument/2006/customXml" ds:itemID="{F3953263-245A-415F-B133-8E439DCE0B7F}">
  <ds:schemaRefs>
    <ds:schemaRef ds:uri="09230b11-9f30-45b8-8191-3ae2895b0f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Standard size template</Template>
  <Application>Microsoft Office PowerPoint</Application>
  <PresentationFormat>On-screen Show (4:3)</PresentationFormat>
  <Slides>50</Slides>
  <Notes>40</Notes>
  <HiddenSlides>0</HiddenSlides>
  <ScaleCrop>false</ScaleCrop>
  <HeadingPairs>
    <vt:vector size="4" baseType="variant">
      <vt:variant>
        <vt:lpstr>Theme</vt:lpstr>
      </vt:variant>
      <vt:variant>
        <vt:i4>3</vt:i4>
      </vt:variant>
      <vt:variant>
        <vt:lpstr>Slide Titles</vt:lpstr>
      </vt:variant>
      <vt:variant>
        <vt:i4>50</vt:i4>
      </vt:variant>
    </vt:vector>
  </HeadingPairs>
  <TitlesOfParts>
    <vt:vector size="53" baseType="lpstr">
      <vt:lpstr>Office Theme</vt:lpstr>
      <vt:lpstr>Office Theme</vt:lpstr>
      <vt:lpstr>Office Theme</vt:lpstr>
      <vt:lpstr>Iowa Tobacco Prevention and Control Program (TPCP)</vt:lpstr>
      <vt:lpstr>Tobacco &amp; Nicotine</vt:lpstr>
      <vt:lpstr>What is the problem?</vt:lpstr>
      <vt:lpstr>Iowa Adult Tobacco &amp; Nicotine Use Rates (2023)</vt:lpstr>
      <vt:lpstr>What is Thirdhand Smoke?</vt:lpstr>
      <vt:lpstr>Secondhand Smoke</vt:lpstr>
      <vt:lpstr>Chemicals in Thirdhand Smoke Can:</vt:lpstr>
      <vt:lpstr>Smoking can cause cancer almost anywhere in your body. </vt:lpstr>
      <vt:lpstr>What is Vaping?</vt:lpstr>
      <vt:lpstr>Anatomy of the E-Cigarette</vt:lpstr>
      <vt:lpstr>Substances in e-cigarette aerosol</vt:lpstr>
      <vt:lpstr>How Nicotine is Harmful</vt:lpstr>
      <vt:lpstr>Youth &amp; Young Adult Tobacco Use (2023)</vt:lpstr>
      <vt:lpstr>Youth Vaping Today</vt:lpstr>
      <vt:lpstr>Generations of e-cigarettes and vape pens</vt:lpstr>
      <vt:lpstr>Key Takeaways</vt:lpstr>
      <vt:lpstr>Vaping Lingo Dictionary</vt:lpstr>
      <vt:lpstr>Cigs in an E-Cig</vt:lpstr>
      <vt:lpstr>Be on the Lookout</vt:lpstr>
      <vt:lpstr>Tobacco Industry ('Big Tobacco')</vt:lpstr>
      <vt:lpstr>Flavors</vt:lpstr>
      <vt:lpstr>Iowa HHS Tobacco Prevention &amp; Control Programs (TPCP)</vt:lpstr>
      <vt:lpstr>Centers for Disease Control Target Areas</vt:lpstr>
      <vt:lpstr>TPCP Programs</vt:lpstr>
      <vt:lpstr>Cessation Programs</vt:lpstr>
      <vt:lpstr>Quitline Iowa Website</vt:lpstr>
      <vt:lpstr>What Services Are Provided Through Quitline Iowa?</vt:lpstr>
      <vt:lpstr>In SFY25, there were  2,717 unique individuals  who completed Quitline Iowa registrations.</vt:lpstr>
      <vt:lpstr>Text-Me-First</vt:lpstr>
      <vt:lpstr>Short Code Enrollment</vt:lpstr>
      <vt:lpstr>Text-to-Order-NRT</vt:lpstr>
      <vt:lpstr>Quitting Vaping is Hard</vt:lpstr>
      <vt:lpstr>Vaping and Pregnancy</vt:lpstr>
      <vt:lpstr>Quitlogix Education</vt:lpstr>
      <vt:lpstr>Making the Change Talk Podcasts</vt:lpstr>
      <vt:lpstr>My Life My Quit Website</vt:lpstr>
      <vt:lpstr>What Services Does My Life My Quit Offer?</vt:lpstr>
      <vt:lpstr>Alternative to Suspension</vt:lpstr>
      <vt:lpstr>My Life My Quit Ads</vt:lpstr>
      <vt:lpstr>Iowa Students for Tobacco Education and Prevention (ISTEP)</vt:lpstr>
      <vt:lpstr>Iowa Students for Tobacco Education and Prevention</vt:lpstr>
      <vt:lpstr>ISTEP Myth Busters</vt:lpstr>
      <vt:lpstr>Smoke Free Air Act &amp; Smoke Free Homes</vt:lpstr>
      <vt:lpstr>Iowa Smokefree Air Act</vt:lpstr>
      <vt:lpstr>Laws &amp; Policies</vt:lpstr>
      <vt:lpstr>Smoke Free Homes</vt:lpstr>
      <vt:lpstr>Map of Iowa</vt:lpstr>
      <vt:lpstr>Smoke Free Homes Collaboration</vt:lpstr>
      <vt:lpstr>Behavioral Health Districts</vt:lpstr>
      <vt:lpstr>Questions</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Tobacco Prevention and Control Program (TPCP)</dc:title>
  <dc:creator>Shanks, Adam [HHS]</dc:creator>
  <cp:revision>6</cp:revision>
  <dcterms:created xsi:type="dcterms:W3CDTF">2024-09-16T14:54:00Z</dcterms:created>
  <dcterms:modified xsi:type="dcterms:W3CDTF">2026-01-13T19:16:05Z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0x010100A49BEC97D6A9D142801E712CD21977B1</vt:lpwstr>
  </property>
  <property fmtid="{D5CDD505-2E9C-101B-9397-08002B2CF9AE}" pid="3" name="MediaServiceImageTags">
    <vt:lpwstr/>
  </property>
</Properties>
</file>