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comments/modernComment_11C_26C40A87.xml" ContentType="application/vnd.ms-powerpoint.comments+xml"/>
  <Override PartName="/ppt/notesSlides/notesSlide5.xml" ContentType="application/vnd.openxmlformats-officedocument.presentationml.notesSlide+xml"/>
  <Override PartName="/ppt/comments/modernComment_7FF64B93_D5A73EB7.xml" ContentType="application/vnd.ms-powerpoint.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56" r:id="rId5"/>
    <p:sldId id="2146847842" r:id="rId6"/>
    <p:sldId id="2146847573" r:id="rId7"/>
    <p:sldId id="2146847565" r:id="rId8"/>
    <p:sldId id="2146847613" r:id="rId9"/>
    <p:sldId id="262" r:id="rId10"/>
    <p:sldId id="2146847579" r:id="rId11"/>
    <p:sldId id="2146847662" r:id="rId12"/>
    <p:sldId id="2146847812" r:id="rId13"/>
    <p:sldId id="2146847841" r:id="rId14"/>
    <p:sldId id="2146847811" r:id="rId15"/>
    <p:sldId id="2146847818" r:id="rId16"/>
    <p:sldId id="2146847819" r:id="rId17"/>
    <p:sldId id="259" r:id="rId18"/>
    <p:sldId id="284" r:id="rId19"/>
    <p:sldId id="2146847637" r:id="rId20"/>
    <p:sldId id="2146847639" r:id="rId21"/>
    <p:sldId id="2146847635" r:id="rId22"/>
    <p:sldId id="2146847666" r:id="rId23"/>
    <p:sldId id="2146847815" r:id="rId24"/>
    <p:sldId id="2146847843" r:id="rId25"/>
    <p:sldId id="2146847844" r:id="rId26"/>
    <p:sldId id="2146847555" r:id="rId27"/>
    <p:sldId id="2146847574" r:id="rId28"/>
    <p:sldId id="264" r:id="rId29"/>
    <p:sldId id="2146847821" r:id="rId30"/>
    <p:sldId id="283"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DC1203-F438-4F01-A64F-CD39C7A530F2}" name="Vishali Gandhi" initials="VG" userId="S::VGandhi@mathematica-mpr.com::1eb538d7-c0ca-4c2c-8acb-e35abe47bd58" providerId="AD"/>
  <p188:author id="{9D6B9B2D-15EC-A5B1-651E-428C60482E92}" name="Victoria Wible" initials="VW" userId="S::vwible_mathematica-mpr.com#ext#@iowadhs.onmicrosoft.com::e45de715-a232-4700-8560-f953c2a42318" providerId="AD"/>
  <p188:author id="{24323F62-DCE1-CB0B-894F-83208893BFBF}" name="Grasty, Kim [HHS]" initials="GK" userId="S::kim.grasty@hhs.iowa.gov::3e4e9609-eab3-4cd7-91fc-de2294873d76" providerId="AD"/>
  <p188:author id="{DF758CA7-7538-C5DD-6DDC-2204D9879C8B}" name="Moskowitz, LeAnn [HHS]" initials="M[" userId="S::leann.moskowitz@hhs.iowa.gov::cd19e8c7-1829-443d-bead-d558f1ed4ff7" providerId="AD"/>
  <p188:author id="{B4B2B2D1-A712-29E8-326B-9A24622624E2}" name="Casey, Christy [HHS]" initials="CC" userId="S::christy.casey@hhs.iowa.gov::b7e63f22-d755-4de8-bb3f-2dc23451c12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EF7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70" autoAdjust="0"/>
    <p:restoredTop sz="94660"/>
  </p:normalViewPr>
  <p:slideViewPr>
    <p:cSldViewPr snapToGrid="0">
      <p:cViewPr varScale="1">
        <p:scale>
          <a:sx n="107" d="100"/>
          <a:sy n="107" d="100"/>
        </p:scale>
        <p:origin x="100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11C_26C40A87.xml><?xml version="1.0" encoding="utf-8"?>
<p188:cmLst xmlns:a="http://schemas.openxmlformats.org/drawingml/2006/main" xmlns:r="http://schemas.openxmlformats.org/officeDocument/2006/relationships" xmlns:p188="http://schemas.microsoft.com/office/powerpoint/2018/8/main">
  <p188:cm id="{30B2E8FD-7566-458C-BD3E-36EA145EB6A6}" authorId="{24323F62-DCE1-CB0B-894F-83208893BFBF}" created="2025-12-11T17:05:02.708">
    <ac:deMkLst xmlns:ac="http://schemas.microsoft.com/office/drawing/2013/main/command">
      <pc:docMk xmlns:pc="http://schemas.microsoft.com/office/powerpoint/2013/main/command"/>
      <pc:sldMk xmlns:pc="http://schemas.microsoft.com/office/powerpoint/2013/main/command" cId="650381959" sldId="284"/>
      <ac:graphicFrameMk id="3" creationId="{832C6892-0E39-7465-EDB6-157878315036}"/>
    </ac:deMkLst>
    <p188:txBody>
      <a:bodyPr/>
      <a:lstStyle/>
      <a:p>
        <a:r>
          <a:rPr lang="en-US"/>
          <a:t>These columns should match.  example: under CY had DD and Autism together, but they are separate on the AD-  I have tried to catch and correct them all but would be good for someone else to take a second look </a:t>
        </a:r>
      </a:p>
    </p188:txBody>
  </p188:cm>
</p188:cmLst>
</file>

<file path=ppt/comments/modernComment_7FF64B93_D5A73EB7.xml><?xml version="1.0" encoding="utf-8"?>
<p188:cmLst xmlns:a="http://schemas.openxmlformats.org/drawingml/2006/main" xmlns:r="http://schemas.openxmlformats.org/officeDocument/2006/relationships" xmlns:p188="http://schemas.microsoft.com/office/powerpoint/2018/8/main">
  <p188:cm id="{73D4B16A-D95C-431B-8352-69BBC5286714}" authorId="{9D6B9B2D-15EC-A5B1-651E-428C60482E92}" created="2025-12-04T17:48:36.337">
    <ac:txMkLst xmlns:ac="http://schemas.microsoft.com/office/drawing/2013/main/command">
      <pc:docMk xmlns:pc="http://schemas.microsoft.com/office/powerpoint/2013/main/command"/>
      <pc:sldMk xmlns:pc="http://schemas.microsoft.com/office/powerpoint/2013/main/command" cId="3584507575" sldId="2146847635"/>
      <ac:spMk id="2" creationId="{3EF323FF-72A0-4BA1-C8F8-E972E839049A}"/>
      <ac:txMk cp="0" len="58">
        <ac:context len="60" hash="1296709737"/>
      </ac:txMk>
    </ac:txMkLst>
    <p188:pos x="1776796" y="801725"/>
    <p188:txBody>
      <a:bodyPr/>
      <a:lstStyle/>
      <a:p>
        <a:r>
          <a:rPr lang="en-US"/>
          <a:t>HHS, we made an updated, slide that can replace slide 15. </a:t>
        </a:r>
      </a:p>
    </p188:txBody>
    <p188:extLst>
      <p:ext xmlns:p="http://schemas.openxmlformats.org/presentationml/2006/main" uri="{57CB4572-C831-44C2-8A1C-0ADB6CCDFE69}">
        <p223:reactions xmlns:p223="http://schemas.microsoft.com/office/powerpoint/2022/03/main">
          <p223:rxn type="👍">
            <p223:instance time="2025-12-10T15:46:32.015" authorId="{DF758CA7-7538-C5DD-6DDC-2204D9879C8B}"/>
          </p223:rxn>
        </p223:reactions>
      </p:ext>
    </p188:extLst>
  </p188:cm>
</p188:cmLst>
</file>

<file path=ppt/diagrams/_rels/data3.xml.rels><?xml version="1.0" encoding="UTF-8" standalone="yes"?>
<Relationships xmlns="http://schemas.openxmlformats.org/package/2006/relationships"><Relationship Id="rId1" Type="http://schemas.openxmlformats.org/officeDocument/2006/relationships/hyperlink" Target="https://secureapp.dhs.state.ia.us/IMPA/Information/ViewDocument.aspx?viewdocument=20f20dcd-b7a6-420e-ba77-4d77f692a27f"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s://secureapp.dhs.state.ia.us/IMPA/Information/ViewDocument.aspx?viewdocument=20f20dcd-b7a6-420e-ba77-4d77f692a27f"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E441EF-C8C8-4A9B-AB59-DC9F9336BB8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C0FA23C-53CF-4F75-8281-0E33909BCECF}">
      <dgm:prSet phldrT="[Text]" custT="1">
        <dgm:style>
          <a:lnRef idx="2">
            <a:schemeClr val="accent1"/>
          </a:lnRef>
          <a:fillRef idx="1">
            <a:schemeClr val="lt1"/>
          </a:fillRef>
          <a:effectRef idx="0">
            <a:schemeClr val="accent1"/>
          </a:effectRef>
          <a:fontRef idx="minor">
            <a:schemeClr val="dk1"/>
          </a:fontRef>
        </dgm:style>
      </dgm:prSet>
      <dgm:spPr>
        <a:ln>
          <a:noFill/>
        </a:ln>
      </dgm:spPr>
      <dgm:t>
        <a:bodyPr/>
        <a:lstStyle/>
        <a:p>
          <a:r>
            <a:rPr lang="en-US" sz="1600"/>
            <a:t>Waitlists are not timely, efficient or needs-based</a:t>
          </a:r>
        </a:p>
      </dgm:t>
    </dgm:pt>
    <dgm:pt modelId="{3D5B5F80-556D-4D99-8D47-7D55B9F4E9EA}" type="parTrans" cxnId="{EC83ACE3-6A7A-44C0-B5F1-AA82D23D1D82}">
      <dgm:prSet/>
      <dgm:spPr/>
      <dgm:t>
        <a:bodyPr/>
        <a:lstStyle/>
        <a:p>
          <a:endParaRPr lang="en-US"/>
        </a:p>
      </dgm:t>
    </dgm:pt>
    <dgm:pt modelId="{2E65DF0C-F73F-435A-BC71-4AC8E5F83F1C}" type="sibTrans" cxnId="{EC83ACE3-6A7A-44C0-B5F1-AA82D23D1D82}">
      <dgm:prSet/>
      <dgm:spPr/>
      <dgm:t>
        <a:bodyPr/>
        <a:lstStyle/>
        <a:p>
          <a:endParaRPr lang="en-US"/>
        </a:p>
      </dgm:t>
    </dgm:pt>
    <dgm:pt modelId="{4911066C-6EAD-474E-A1EA-F92CB1038089}">
      <dgm:prSet phldrT="[Text]" custT="1">
        <dgm:style>
          <a:lnRef idx="3">
            <a:schemeClr val="lt1"/>
          </a:lnRef>
          <a:fillRef idx="1">
            <a:schemeClr val="accent4"/>
          </a:fillRef>
          <a:effectRef idx="1">
            <a:schemeClr val="accent4"/>
          </a:effectRef>
          <a:fontRef idx="minor">
            <a:schemeClr val="lt1"/>
          </a:fontRef>
        </dgm:style>
      </dgm:prSet>
      <dgm:spPr/>
      <dgm:t>
        <a:bodyPr/>
        <a:lstStyle/>
        <a:p>
          <a:r>
            <a:rPr lang="en-US" sz="1400">
              <a:solidFill>
                <a:schemeClr val="bg1"/>
              </a:solidFill>
            </a:rPr>
            <a:t>Streamline waitlists to understand needs and prioritize waiver slots</a:t>
          </a:r>
        </a:p>
      </dgm:t>
    </dgm:pt>
    <dgm:pt modelId="{EABE9BDF-9133-46BA-A03B-75825C98B1C3}" type="parTrans" cxnId="{B04909C6-FD8B-4420-B2CB-D78359A3802D}">
      <dgm:prSet/>
      <dgm:spPr/>
      <dgm:t>
        <a:bodyPr/>
        <a:lstStyle/>
        <a:p>
          <a:endParaRPr lang="en-US"/>
        </a:p>
      </dgm:t>
    </dgm:pt>
    <dgm:pt modelId="{7E9B09FE-0CC8-447A-90DA-2378BE223FDB}" type="sibTrans" cxnId="{B04909C6-FD8B-4420-B2CB-D78359A3802D}">
      <dgm:prSet/>
      <dgm:spPr/>
      <dgm:t>
        <a:bodyPr/>
        <a:lstStyle/>
        <a:p>
          <a:endParaRPr lang="en-US"/>
        </a:p>
      </dgm:t>
    </dgm:pt>
    <dgm:pt modelId="{BFCACB95-EFE1-4187-A03B-7AB25F34E99C}">
      <dgm:prSet phldrT="[Text]" custT="1">
        <dgm:style>
          <a:lnRef idx="2">
            <a:schemeClr val="accent5"/>
          </a:lnRef>
          <a:fillRef idx="1">
            <a:schemeClr val="lt1"/>
          </a:fillRef>
          <a:effectRef idx="0">
            <a:schemeClr val="accent5"/>
          </a:effectRef>
          <a:fontRef idx="minor">
            <a:schemeClr val="dk1"/>
          </a:fontRef>
        </dgm:style>
      </dgm:prSet>
      <dgm:spPr>
        <a:ln>
          <a:noFill/>
        </a:ln>
      </dgm:spPr>
      <dgm:t>
        <a:bodyPr/>
        <a:lstStyle/>
        <a:p>
          <a:r>
            <a:rPr lang="en-US" sz="1600"/>
            <a:t>Services do not align with Iowans’ needs</a:t>
          </a:r>
        </a:p>
      </dgm:t>
    </dgm:pt>
    <dgm:pt modelId="{C50486AA-F6DB-4887-81A9-0675E3F0E27D}" type="parTrans" cxnId="{26753ECC-70D0-455F-8569-63DA12A25BFB}">
      <dgm:prSet/>
      <dgm:spPr/>
      <dgm:t>
        <a:bodyPr/>
        <a:lstStyle/>
        <a:p>
          <a:endParaRPr lang="en-US"/>
        </a:p>
      </dgm:t>
    </dgm:pt>
    <dgm:pt modelId="{283E97E8-CF46-4AF1-85FA-AFC0BB147FE1}" type="sibTrans" cxnId="{26753ECC-70D0-455F-8569-63DA12A25BFB}">
      <dgm:prSet/>
      <dgm:spPr/>
      <dgm:t>
        <a:bodyPr/>
        <a:lstStyle/>
        <a:p>
          <a:endParaRPr lang="en-US"/>
        </a:p>
      </dgm:t>
    </dgm:pt>
    <dgm:pt modelId="{918A194B-EC7B-474B-90D2-463BF06A6427}">
      <dgm:prSet phldrT="[Text]" custT="1">
        <dgm:style>
          <a:lnRef idx="3">
            <a:schemeClr val="lt1"/>
          </a:lnRef>
          <a:fillRef idx="1">
            <a:schemeClr val="accent5"/>
          </a:fillRef>
          <a:effectRef idx="1">
            <a:schemeClr val="accent5"/>
          </a:effectRef>
          <a:fontRef idx="minor">
            <a:schemeClr val="lt1"/>
          </a:fontRef>
        </dgm:style>
      </dgm:prSet>
      <dgm:spPr/>
      <dgm:t>
        <a:bodyPr/>
        <a:lstStyle/>
        <a:p>
          <a:r>
            <a:rPr lang="en-US" sz="1400"/>
            <a:t>Transition to a waiver system that is needs-based, person-centered and equitable</a:t>
          </a:r>
        </a:p>
      </dgm:t>
    </dgm:pt>
    <dgm:pt modelId="{5FAF9B1C-D106-4899-8C3B-8273296EB2DC}" type="parTrans" cxnId="{C5AEEE3A-288E-4165-9BBF-8EF1F0656B62}">
      <dgm:prSet/>
      <dgm:spPr/>
      <dgm:t>
        <a:bodyPr/>
        <a:lstStyle/>
        <a:p>
          <a:endParaRPr lang="en-US"/>
        </a:p>
      </dgm:t>
    </dgm:pt>
    <dgm:pt modelId="{C323761C-A72A-454B-AECB-66F63B3E38D5}" type="sibTrans" cxnId="{C5AEEE3A-288E-4165-9BBF-8EF1F0656B62}">
      <dgm:prSet/>
      <dgm:spPr/>
      <dgm:t>
        <a:bodyPr/>
        <a:lstStyle/>
        <a:p>
          <a:endParaRPr lang="en-US"/>
        </a:p>
      </dgm:t>
    </dgm:pt>
    <dgm:pt modelId="{65328E54-4DC8-407A-A352-D9A9D7C0A66B}">
      <dgm:prSet phldrT="[Text]" custT="1">
        <dgm:style>
          <a:lnRef idx="3">
            <a:schemeClr val="lt1"/>
          </a:lnRef>
          <a:fillRef idx="1">
            <a:schemeClr val="accent5"/>
          </a:fillRef>
          <a:effectRef idx="1">
            <a:schemeClr val="accent5"/>
          </a:effectRef>
          <a:fontRef idx="minor">
            <a:schemeClr val="lt1"/>
          </a:fontRef>
        </dgm:style>
      </dgm:prSet>
      <dgm:spPr/>
      <dgm:t>
        <a:bodyPr/>
        <a:lstStyle/>
        <a:p>
          <a:r>
            <a:rPr lang="en-US" sz="1400"/>
            <a:t>Expand service offerings to address the whole person</a:t>
          </a:r>
        </a:p>
      </dgm:t>
    </dgm:pt>
    <dgm:pt modelId="{ECC72287-E2AD-427C-A212-E94FCB0014C7}" type="parTrans" cxnId="{1940A6C9-7F53-490F-8BD6-A8380B229D5B}">
      <dgm:prSet/>
      <dgm:spPr/>
      <dgm:t>
        <a:bodyPr/>
        <a:lstStyle/>
        <a:p>
          <a:endParaRPr lang="en-US"/>
        </a:p>
      </dgm:t>
    </dgm:pt>
    <dgm:pt modelId="{02E39EBC-ED0B-4294-86B8-437742E10460}" type="sibTrans" cxnId="{1940A6C9-7F53-490F-8BD6-A8380B229D5B}">
      <dgm:prSet/>
      <dgm:spPr/>
      <dgm:t>
        <a:bodyPr/>
        <a:lstStyle/>
        <a:p>
          <a:endParaRPr lang="en-US"/>
        </a:p>
      </dgm:t>
    </dgm:pt>
    <dgm:pt modelId="{475DFCDA-CBF0-45EE-A02D-3EDF4A8EEF8F}">
      <dgm:prSet phldrT="[Text]" custT="1">
        <dgm:style>
          <a:lnRef idx="2">
            <a:schemeClr val="accent3"/>
          </a:lnRef>
          <a:fillRef idx="1">
            <a:schemeClr val="lt1"/>
          </a:fillRef>
          <a:effectRef idx="0">
            <a:schemeClr val="accent3"/>
          </a:effectRef>
          <a:fontRef idx="minor">
            <a:schemeClr val="dk1"/>
          </a:fontRef>
        </dgm:style>
      </dgm:prSet>
      <dgm:spPr>
        <a:ln>
          <a:noFill/>
        </a:ln>
      </dgm:spPr>
      <dgm:t>
        <a:bodyPr/>
        <a:lstStyle/>
        <a:p>
          <a:r>
            <a:rPr lang="en-US" sz="1600"/>
            <a:t>It isn’t easy to find and access services and supports</a:t>
          </a:r>
        </a:p>
      </dgm:t>
    </dgm:pt>
    <dgm:pt modelId="{123CCC47-417A-4335-873E-C79061D0DFF2}" type="parTrans" cxnId="{A2493944-7212-4E52-BCF9-0A7D3E7A32B3}">
      <dgm:prSet/>
      <dgm:spPr/>
      <dgm:t>
        <a:bodyPr/>
        <a:lstStyle/>
        <a:p>
          <a:endParaRPr lang="en-US"/>
        </a:p>
      </dgm:t>
    </dgm:pt>
    <dgm:pt modelId="{5657EF45-2D15-44D9-A6B6-1D0A20E828DA}" type="sibTrans" cxnId="{A2493944-7212-4E52-BCF9-0A7D3E7A32B3}">
      <dgm:prSet/>
      <dgm:spPr/>
      <dgm:t>
        <a:bodyPr/>
        <a:lstStyle/>
        <a:p>
          <a:endParaRPr lang="en-US"/>
        </a:p>
      </dgm:t>
    </dgm:pt>
    <dgm:pt modelId="{602DEA50-9902-4B74-A5B5-70FAE81AF321}">
      <dgm:prSet phldrT="[Text]" custT="1">
        <dgm:style>
          <a:lnRef idx="3">
            <a:schemeClr val="lt1"/>
          </a:lnRef>
          <a:fillRef idx="1">
            <a:schemeClr val="accent3"/>
          </a:fillRef>
          <a:effectRef idx="1">
            <a:schemeClr val="accent3"/>
          </a:effectRef>
          <a:fontRef idx="minor">
            <a:schemeClr val="lt1"/>
          </a:fontRef>
        </dgm:style>
      </dgm:prSet>
      <dgm:spPr/>
      <dgm:t>
        <a:bodyPr/>
        <a:lstStyle/>
        <a:p>
          <a:r>
            <a:rPr lang="en-US" sz="1400"/>
            <a:t>Develop a system that is easier to understand and navigate</a:t>
          </a:r>
        </a:p>
      </dgm:t>
    </dgm:pt>
    <dgm:pt modelId="{D158951C-C761-4FDC-BB7D-BEBE67FA8E17}" type="parTrans" cxnId="{C0BC7ED8-B59E-4FDA-88D1-1B5D5B7207F3}">
      <dgm:prSet/>
      <dgm:spPr/>
      <dgm:t>
        <a:bodyPr/>
        <a:lstStyle/>
        <a:p>
          <a:endParaRPr lang="en-US"/>
        </a:p>
      </dgm:t>
    </dgm:pt>
    <dgm:pt modelId="{14BFDD20-FB5B-4D9B-8CAA-F8975620A4C1}" type="sibTrans" cxnId="{C0BC7ED8-B59E-4FDA-88D1-1B5D5B7207F3}">
      <dgm:prSet/>
      <dgm:spPr/>
      <dgm:t>
        <a:bodyPr/>
        <a:lstStyle/>
        <a:p>
          <a:endParaRPr lang="en-US"/>
        </a:p>
      </dgm:t>
    </dgm:pt>
    <dgm:pt modelId="{F00F6AA6-F211-479B-BAF0-25667A9C3573}">
      <dgm:prSet phldrT="[Text]" custT="1">
        <dgm:style>
          <a:lnRef idx="3">
            <a:schemeClr val="lt1"/>
          </a:lnRef>
          <a:fillRef idx="1">
            <a:schemeClr val="accent5"/>
          </a:fillRef>
          <a:effectRef idx="1">
            <a:schemeClr val="accent5"/>
          </a:effectRef>
          <a:fontRef idx="minor">
            <a:schemeClr val="lt1"/>
          </a:fontRef>
        </dgm:style>
      </dgm:prSet>
      <dgm:spPr/>
      <dgm:t>
        <a:bodyPr/>
        <a:lstStyle/>
        <a:p>
          <a:r>
            <a:rPr lang="en-US" sz="1400"/>
            <a:t>Use My Service Plan Limits to meet each person's needs and make sure waiver funds are used efficiently</a:t>
          </a:r>
        </a:p>
      </dgm:t>
    </dgm:pt>
    <dgm:pt modelId="{E7E14781-C986-4DC9-8465-AE2A8B931F34}" type="parTrans" cxnId="{91B609B9-D89E-43C6-8EB0-8441074B7575}">
      <dgm:prSet/>
      <dgm:spPr/>
      <dgm:t>
        <a:bodyPr/>
        <a:lstStyle/>
        <a:p>
          <a:endParaRPr lang="en-US"/>
        </a:p>
      </dgm:t>
    </dgm:pt>
    <dgm:pt modelId="{F5CDA4A9-44AC-4799-BFB2-946FEBD8AA04}" type="sibTrans" cxnId="{91B609B9-D89E-43C6-8EB0-8441074B7575}">
      <dgm:prSet/>
      <dgm:spPr/>
      <dgm:t>
        <a:bodyPr/>
        <a:lstStyle/>
        <a:p>
          <a:endParaRPr lang="en-US"/>
        </a:p>
      </dgm:t>
    </dgm:pt>
    <dgm:pt modelId="{742E3B99-95DA-4185-B99F-D0E78B4EFB34}" type="pres">
      <dgm:prSet presAssocID="{30E441EF-C8C8-4A9B-AB59-DC9F9336BB85}" presName="Name0" presStyleCnt="0">
        <dgm:presLayoutVars>
          <dgm:dir/>
          <dgm:animLvl val="lvl"/>
          <dgm:resizeHandles val="exact"/>
        </dgm:presLayoutVars>
      </dgm:prSet>
      <dgm:spPr/>
    </dgm:pt>
    <dgm:pt modelId="{B0B00485-F449-45DF-9D7A-DAEA8392C4F4}" type="pres">
      <dgm:prSet presAssocID="{EC0FA23C-53CF-4F75-8281-0E33909BCECF}" presName="linNode" presStyleCnt="0"/>
      <dgm:spPr/>
    </dgm:pt>
    <dgm:pt modelId="{925B53FD-6E67-4087-84F8-6CD12A338E73}" type="pres">
      <dgm:prSet presAssocID="{EC0FA23C-53CF-4F75-8281-0E33909BCECF}" presName="parentText" presStyleLbl="node1" presStyleIdx="0" presStyleCnt="3" custScaleX="82107">
        <dgm:presLayoutVars>
          <dgm:chMax val="1"/>
          <dgm:bulletEnabled val="1"/>
        </dgm:presLayoutVars>
      </dgm:prSet>
      <dgm:spPr/>
    </dgm:pt>
    <dgm:pt modelId="{1FBF2E93-D30E-4FDE-8333-48CE7C06B6C2}" type="pres">
      <dgm:prSet presAssocID="{EC0FA23C-53CF-4F75-8281-0E33909BCECF}" presName="descendantText" presStyleLbl="alignAccFollowNode1" presStyleIdx="0" presStyleCnt="3" custScaleX="104152" custScaleY="110401">
        <dgm:presLayoutVars>
          <dgm:bulletEnabled val="1"/>
        </dgm:presLayoutVars>
      </dgm:prSet>
      <dgm:spPr>
        <a:prstGeom prst="roundRect">
          <a:avLst/>
        </a:prstGeom>
      </dgm:spPr>
    </dgm:pt>
    <dgm:pt modelId="{97DB25D7-FA28-477F-B2DA-96A12A484AC6}" type="pres">
      <dgm:prSet presAssocID="{2E65DF0C-F73F-435A-BC71-4AC8E5F83F1C}" presName="sp" presStyleCnt="0"/>
      <dgm:spPr/>
    </dgm:pt>
    <dgm:pt modelId="{9F9A50E9-8FD4-4BEF-A049-9874CF57478A}" type="pres">
      <dgm:prSet presAssocID="{BFCACB95-EFE1-4187-A03B-7AB25F34E99C}" presName="linNode" presStyleCnt="0"/>
      <dgm:spPr/>
    </dgm:pt>
    <dgm:pt modelId="{6BF6CF16-79CF-469E-B975-F12FBD738CE8}" type="pres">
      <dgm:prSet presAssocID="{BFCACB95-EFE1-4187-A03B-7AB25F34E99C}" presName="parentText" presStyleLbl="node1" presStyleIdx="1" presStyleCnt="3" custScaleX="80796">
        <dgm:presLayoutVars>
          <dgm:chMax val="1"/>
          <dgm:bulletEnabled val="1"/>
        </dgm:presLayoutVars>
      </dgm:prSet>
      <dgm:spPr/>
    </dgm:pt>
    <dgm:pt modelId="{DD33FCC5-2FA2-49D1-9DE2-BE5F449C6E63}" type="pres">
      <dgm:prSet presAssocID="{BFCACB95-EFE1-4187-A03B-7AB25F34E99C}" presName="descendantText" presStyleLbl="alignAccFollowNode1" presStyleIdx="1" presStyleCnt="3" custScaleX="105797" custScaleY="119570">
        <dgm:presLayoutVars>
          <dgm:bulletEnabled val="1"/>
        </dgm:presLayoutVars>
      </dgm:prSet>
      <dgm:spPr>
        <a:prstGeom prst="roundRect">
          <a:avLst/>
        </a:prstGeom>
      </dgm:spPr>
    </dgm:pt>
    <dgm:pt modelId="{69ED736B-2617-4151-8563-5DF0B0248697}" type="pres">
      <dgm:prSet presAssocID="{283E97E8-CF46-4AF1-85FA-AFC0BB147FE1}" presName="sp" presStyleCnt="0"/>
      <dgm:spPr/>
    </dgm:pt>
    <dgm:pt modelId="{277E6CC5-7873-4EC9-9AEC-AB64C592CF4B}" type="pres">
      <dgm:prSet presAssocID="{475DFCDA-CBF0-45EE-A02D-3EDF4A8EEF8F}" presName="linNode" presStyleCnt="0"/>
      <dgm:spPr/>
    </dgm:pt>
    <dgm:pt modelId="{2BB9797C-1F36-4FFE-8D73-78741D0C305A}" type="pres">
      <dgm:prSet presAssocID="{475DFCDA-CBF0-45EE-A02D-3EDF4A8EEF8F}" presName="parentText" presStyleLbl="node1" presStyleIdx="2" presStyleCnt="3" custScaleX="81452">
        <dgm:presLayoutVars>
          <dgm:chMax val="1"/>
          <dgm:bulletEnabled val="1"/>
        </dgm:presLayoutVars>
      </dgm:prSet>
      <dgm:spPr/>
    </dgm:pt>
    <dgm:pt modelId="{37F75A2E-4279-4F96-8F38-EBC92B1D5F83}" type="pres">
      <dgm:prSet presAssocID="{475DFCDA-CBF0-45EE-A02D-3EDF4A8EEF8F}" presName="descendantText" presStyleLbl="alignAccFollowNode1" presStyleIdx="2" presStyleCnt="3" custScaleX="104775" custScaleY="118587">
        <dgm:presLayoutVars>
          <dgm:bulletEnabled val="1"/>
        </dgm:presLayoutVars>
      </dgm:prSet>
      <dgm:spPr>
        <a:prstGeom prst="roundRect">
          <a:avLst/>
        </a:prstGeom>
      </dgm:spPr>
    </dgm:pt>
  </dgm:ptLst>
  <dgm:cxnLst>
    <dgm:cxn modelId="{5EBE8A02-2054-4727-9330-02C38983780E}" type="presOf" srcId="{4911066C-6EAD-474E-A1EA-F92CB1038089}" destId="{1FBF2E93-D30E-4FDE-8333-48CE7C06B6C2}" srcOrd="0" destOrd="0" presId="urn:microsoft.com/office/officeart/2005/8/layout/vList5"/>
    <dgm:cxn modelId="{4868DB1B-3573-464C-80CE-D906EE41A93A}" type="presOf" srcId="{30E441EF-C8C8-4A9B-AB59-DC9F9336BB85}" destId="{742E3B99-95DA-4185-B99F-D0E78B4EFB34}" srcOrd="0" destOrd="0" presId="urn:microsoft.com/office/officeart/2005/8/layout/vList5"/>
    <dgm:cxn modelId="{EC506234-47A8-4941-9641-4D497393EDE9}" type="presOf" srcId="{EC0FA23C-53CF-4F75-8281-0E33909BCECF}" destId="{925B53FD-6E67-4087-84F8-6CD12A338E73}" srcOrd="0" destOrd="0" presId="urn:microsoft.com/office/officeart/2005/8/layout/vList5"/>
    <dgm:cxn modelId="{C5AEEE3A-288E-4165-9BBF-8EF1F0656B62}" srcId="{BFCACB95-EFE1-4187-A03B-7AB25F34E99C}" destId="{918A194B-EC7B-474B-90D2-463BF06A6427}" srcOrd="0" destOrd="0" parTransId="{5FAF9B1C-D106-4899-8C3B-8273296EB2DC}" sibTransId="{C323761C-A72A-454B-AECB-66F63B3E38D5}"/>
    <dgm:cxn modelId="{F427545B-C6CF-473E-B4C8-8747571C6007}" type="presOf" srcId="{65328E54-4DC8-407A-A352-D9A9D7C0A66B}" destId="{DD33FCC5-2FA2-49D1-9DE2-BE5F449C6E63}" srcOrd="0" destOrd="1" presId="urn:microsoft.com/office/officeart/2005/8/layout/vList5"/>
    <dgm:cxn modelId="{A2493944-7212-4E52-BCF9-0A7D3E7A32B3}" srcId="{30E441EF-C8C8-4A9B-AB59-DC9F9336BB85}" destId="{475DFCDA-CBF0-45EE-A02D-3EDF4A8EEF8F}" srcOrd="2" destOrd="0" parTransId="{123CCC47-417A-4335-873E-C79061D0DFF2}" sibTransId="{5657EF45-2D15-44D9-A6B6-1D0A20E828DA}"/>
    <dgm:cxn modelId="{BD536469-F444-4534-A56B-B1C78DD2B4DC}" type="presOf" srcId="{602DEA50-9902-4B74-A5B5-70FAE81AF321}" destId="{37F75A2E-4279-4F96-8F38-EBC92B1D5F83}" srcOrd="0" destOrd="0" presId="urn:microsoft.com/office/officeart/2005/8/layout/vList5"/>
    <dgm:cxn modelId="{18ABD159-71C7-45D6-BE22-1961C09D0DBF}" type="presOf" srcId="{BFCACB95-EFE1-4187-A03B-7AB25F34E99C}" destId="{6BF6CF16-79CF-469E-B975-F12FBD738CE8}" srcOrd="0" destOrd="0" presId="urn:microsoft.com/office/officeart/2005/8/layout/vList5"/>
    <dgm:cxn modelId="{B0D1998F-A954-4E67-AD93-B83BE987FAE8}" type="presOf" srcId="{F00F6AA6-F211-479B-BAF0-25667A9C3573}" destId="{DD33FCC5-2FA2-49D1-9DE2-BE5F449C6E63}" srcOrd="0" destOrd="2" presId="urn:microsoft.com/office/officeart/2005/8/layout/vList5"/>
    <dgm:cxn modelId="{91B609B9-D89E-43C6-8EB0-8441074B7575}" srcId="{BFCACB95-EFE1-4187-A03B-7AB25F34E99C}" destId="{F00F6AA6-F211-479B-BAF0-25667A9C3573}" srcOrd="2" destOrd="0" parTransId="{E7E14781-C986-4DC9-8465-AE2A8B931F34}" sibTransId="{F5CDA4A9-44AC-4799-BFB2-946FEBD8AA04}"/>
    <dgm:cxn modelId="{B04909C6-FD8B-4420-B2CB-D78359A3802D}" srcId="{EC0FA23C-53CF-4F75-8281-0E33909BCECF}" destId="{4911066C-6EAD-474E-A1EA-F92CB1038089}" srcOrd="0" destOrd="0" parTransId="{EABE9BDF-9133-46BA-A03B-75825C98B1C3}" sibTransId="{7E9B09FE-0CC8-447A-90DA-2378BE223FDB}"/>
    <dgm:cxn modelId="{1940A6C9-7F53-490F-8BD6-A8380B229D5B}" srcId="{BFCACB95-EFE1-4187-A03B-7AB25F34E99C}" destId="{65328E54-4DC8-407A-A352-D9A9D7C0A66B}" srcOrd="1" destOrd="0" parTransId="{ECC72287-E2AD-427C-A212-E94FCB0014C7}" sibTransId="{02E39EBC-ED0B-4294-86B8-437742E10460}"/>
    <dgm:cxn modelId="{26753ECC-70D0-455F-8569-63DA12A25BFB}" srcId="{30E441EF-C8C8-4A9B-AB59-DC9F9336BB85}" destId="{BFCACB95-EFE1-4187-A03B-7AB25F34E99C}" srcOrd="1" destOrd="0" parTransId="{C50486AA-F6DB-4887-81A9-0675E3F0E27D}" sibTransId="{283E97E8-CF46-4AF1-85FA-AFC0BB147FE1}"/>
    <dgm:cxn modelId="{C0BC7ED8-B59E-4FDA-88D1-1B5D5B7207F3}" srcId="{475DFCDA-CBF0-45EE-A02D-3EDF4A8EEF8F}" destId="{602DEA50-9902-4B74-A5B5-70FAE81AF321}" srcOrd="0" destOrd="0" parTransId="{D158951C-C761-4FDC-BB7D-BEBE67FA8E17}" sibTransId="{14BFDD20-FB5B-4D9B-8CAA-F8975620A4C1}"/>
    <dgm:cxn modelId="{EC83ACE3-6A7A-44C0-B5F1-AA82D23D1D82}" srcId="{30E441EF-C8C8-4A9B-AB59-DC9F9336BB85}" destId="{EC0FA23C-53CF-4F75-8281-0E33909BCECF}" srcOrd="0" destOrd="0" parTransId="{3D5B5F80-556D-4D99-8D47-7D55B9F4E9EA}" sibTransId="{2E65DF0C-F73F-435A-BC71-4AC8E5F83F1C}"/>
    <dgm:cxn modelId="{C09AD7F1-8A4E-47E6-98AC-00E424BAAF32}" type="presOf" srcId="{475DFCDA-CBF0-45EE-A02D-3EDF4A8EEF8F}" destId="{2BB9797C-1F36-4FFE-8D73-78741D0C305A}" srcOrd="0" destOrd="0" presId="urn:microsoft.com/office/officeart/2005/8/layout/vList5"/>
    <dgm:cxn modelId="{9A5FD3F6-C406-46BD-BD85-3C86601C0E78}" type="presOf" srcId="{918A194B-EC7B-474B-90D2-463BF06A6427}" destId="{DD33FCC5-2FA2-49D1-9DE2-BE5F449C6E63}" srcOrd="0" destOrd="0" presId="urn:microsoft.com/office/officeart/2005/8/layout/vList5"/>
    <dgm:cxn modelId="{88ABE0ED-EB6B-498F-A9D7-6D3D4D881261}" type="presParOf" srcId="{742E3B99-95DA-4185-B99F-D0E78B4EFB34}" destId="{B0B00485-F449-45DF-9D7A-DAEA8392C4F4}" srcOrd="0" destOrd="0" presId="urn:microsoft.com/office/officeart/2005/8/layout/vList5"/>
    <dgm:cxn modelId="{AC5DB982-7CE6-4EB3-944F-F8C3D2A55C3F}" type="presParOf" srcId="{B0B00485-F449-45DF-9D7A-DAEA8392C4F4}" destId="{925B53FD-6E67-4087-84F8-6CD12A338E73}" srcOrd="0" destOrd="0" presId="urn:microsoft.com/office/officeart/2005/8/layout/vList5"/>
    <dgm:cxn modelId="{EE6DA47B-F22E-4AFA-B6D2-2873B0E15FA7}" type="presParOf" srcId="{B0B00485-F449-45DF-9D7A-DAEA8392C4F4}" destId="{1FBF2E93-D30E-4FDE-8333-48CE7C06B6C2}" srcOrd="1" destOrd="0" presId="urn:microsoft.com/office/officeart/2005/8/layout/vList5"/>
    <dgm:cxn modelId="{ADCF69D3-609E-402A-94B8-AA15C0B6EBA3}" type="presParOf" srcId="{742E3B99-95DA-4185-B99F-D0E78B4EFB34}" destId="{97DB25D7-FA28-477F-B2DA-96A12A484AC6}" srcOrd="1" destOrd="0" presId="urn:microsoft.com/office/officeart/2005/8/layout/vList5"/>
    <dgm:cxn modelId="{27AEB6B1-1543-4B63-87C7-BA214081D2C5}" type="presParOf" srcId="{742E3B99-95DA-4185-B99F-D0E78B4EFB34}" destId="{9F9A50E9-8FD4-4BEF-A049-9874CF57478A}" srcOrd="2" destOrd="0" presId="urn:microsoft.com/office/officeart/2005/8/layout/vList5"/>
    <dgm:cxn modelId="{95AD3F47-293F-408B-A121-40704760E439}" type="presParOf" srcId="{9F9A50E9-8FD4-4BEF-A049-9874CF57478A}" destId="{6BF6CF16-79CF-469E-B975-F12FBD738CE8}" srcOrd="0" destOrd="0" presId="urn:microsoft.com/office/officeart/2005/8/layout/vList5"/>
    <dgm:cxn modelId="{A4E1E747-017E-42A8-9BB1-C58F1EF90070}" type="presParOf" srcId="{9F9A50E9-8FD4-4BEF-A049-9874CF57478A}" destId="{DD33FCC5-2FA2-49D1-9DE2-BE5F449C6E63}" srcOrd="1" destOrd="0" presId="urn:microsoft.com/office/officeart/2005/8/layout/vList5"/>
    <dgm:cxn modelId="{5BCB0E15-5833-4DF1-A7C5-27D1DF47F0AD}" type="presParOf" srcId="{742E3B99-95DA-4185-B99F-D0E78B4EFB34}" destId="{69ED736B-2617-4151-8563-5DF0B0248697}" srcOrd="3" destOrd="0" presId="urn:microsoft.com/office/officeart/2005/8/layout/vList5"/>
    <dgm:cxn modelId="{ECB92DA7-790B-4CF1-A783-909F8CE3DBF2}" type="presParOf" srcId="{742E3B99-95DA-4185-B99F-D0E78B4EFB34}" destId="{277E6CC5-7873-4EC9-9AEC-AB64C592CF4B}" srcOrd="4" destOrd="0" presId="urn:microsoft.com/office/officeart/2005/8/layout/vList5"/>
    <dgm:cxn modelId="{ABA1EA7F-8FF2-42BF-BA68-4027BB3F9126}" type="presParOf" srcId="{277E6CC5-7873-4EC9-9AEC-AB64C592CF4B}" destId="{2BB9797C-1F36-4FFE-8D73-78741D0C305A}" srcOrd="0" destOrd="0" presId="urn:microsoft.com/office/officeart/2005/8/layout/vList5"/>
    <dgm:cxn modelId="{3FC60D01-3AE9-4379-8C12-1FE54A376980}" type="presParOf" srcId="{277E6CC5-7873-4EC9-9AEC-AB64C592CF4B}" destId="{37F75A2E-4279-4F96-8F38-EBC92B1D5F8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A8849D-8E66-4C53-A343-7A5E943942A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37CF1E7-803F-470D-89C3-1895B78BADC0}">
      <dgm:prSet>
        <dgm:style>
          <a:lnRef idx="2">
            <a:schemeClr val="accent1"/>
          </a:lnRef>
          <a:fillRef idx="1">
            <a:schemeClr val="lt1"/>
          </a:fillRef>
          <a:effectRef idx="0">
            <a:schemeClr val="accent1"/>
          </a:effectRef>
          <a:fontRef idx="minor">
            <a:schemeClr val="dk1"/>
          </a:fontRef>
        </dgm:style>
      </dgm:prSet>
      <dgm:spPr>
        <a:ln/>
      </dgm:spPr>
      <dgm:t>
        <a:bodyPr/>
        <a:lstStyle/>
        <a:p>
          <a:pPr>
            <a:lnSpc>
              <a:spcPct val="100000"/>
            </a:lnSpc>
          </a:pPr>
          <a:r>
            <a:rPr lang="en-US" b="0">
              <a:solidFill>
                <a:schemeClr val="tx1"/>
              </a:solidFill>
            </a:rPr>
            <a:t>Iowa HHS is committed to improving its Medicaid home and community-based services (HCBS) waiver system to improve the lives of Iowans who receive services</a:t>
          </a:r>
          <a:r>
            <a:rPr lang="en-US" b="0">
              <a:solidFill>
                <a:schemeClr val="tx1"/>
              </a:solidFill>
              <a:latin typeface="Work Sans"/>
            </a:rPr>
            <a:t>.</a:t>
          </a:r>
          <a:endParaRPr lang="en-US" b="0">
            <a:solidFill>
              <a:schemeClr val="tx1"/>
            </a:solidFill>
          </a:endParaRPr>
        </a:p>
      </dgm:t>
    </dgm:pt>
    <dgm:pt modelId="{2D7274EE-A319-4BCB-B344-EBC4E1955F59}" type="parTrans" cxnId="{95288589-1995-4401-A030-D977CA277782}">
      <dgm:prSet/>
      <dgm:spPr/>
      <dgm:t>
        <a:bodyPr/>
        <a:lstStyle/>
        <a:p>
          <a:endParaRPr lang="en-US"/>
        </a:p>
      </dgm:t>
    </dgm:pt>
    <dgm:pt modelId="{1DD8CDFD-936E-42F3-A2AB-B854A3D6B8FD}" type="sibTrans" cxnId="{95288589-1995-4401-A030-D977CA277782}">
      <dgm:prSet/>
      <dgm:spPr/>
      <dgm:t>
        <a:bodyPr/>
        <a:lstStyle/>
        <a:p>
          <a:endParaRPr lang="en-US"/>
        </a:p>
      </dgm:t>
    </dgm:pt>
    <dgm:pt modelId="{7696AE20-2A8D-4ACA-B583-738AF67FA727}">
      <dgm:prSet>
        <dgm:style>
          <a:lnRef idx="2">
            <a:schemeClr val="accent5"/>
          </a:lnRef>
          <a:fillRef idx="1">
            <a:schemeClr val="lt1"/>
          </a:fillRef>
          <a:effectRef idx="0">
            <a:schemeClr val="accent5"/>
          </a:effectRef>
          <a:fontRef idx="minor">
            <a:schemeClr val="dk1"/>
          </a:fontRef>
        </dgm:style>
      </dgm:prSet>
      <dgm:spPr>
        <a:ln/>
      </dgm:spPr>
      <dgm:t>
        <a:bodyPr/>
        <a:lstStyle/>
        <a:p>
          <a:pPr>
            <a:lnSpc>
              <a:spcPct val="100000"/>
            </a:lnSpc>
          </a:pPr>
          <a:r>
            <a:rPr lang="en-US">
              <a:solidFill>
                <a:schemeClr val="tx1"/>
              </a:solidFill>
            </a:rPr>
            <a:t>The goals of HOME are to enhance services, support people to remain in their communities with their loved ones and make it easier for people to access the supports they need</a:t>
          </a:r>
          <a:r>
            <a:rPr lang="en-US">
              <a:solidFill>
                <a:schemeClr val="tx1"/>
              </a:solidFill>
              <a:latin typeface="Work Sans"/>
            </a:rPr>
            <a:t>.</a:t>
          </a:r>
          <a:endParaRPr lang="en-US">
            <a:solidFill>
              <a:schemeClr val="tx1"/>
            </a:solidFill>
          </a:endParaRPr>
        </a:p>
      </dgm:t>
    </dgm:pt>
    <dgm:pt modelId="{75766285-F237-4BBC-AF2E-BB81CDBB91BF}" type="parTrans" cxnId="{87A2E38D-A5B0-430B-9FCA-9D1EF4126854}">
      <dgm:prSet/>
      <dgm:spPr/>
      <dgm:t>
        <a:bodyPr/>
        <a:lstStyle/>
        <a:p>
          <a:endParaRPr lang="en-US"/>
        </a:p>
      </dgm:t>
    </dgm:pt>
    <dgm:pt modelId="{E8E67CE7-A6AE-4F8E-9D62-8CFBA03B7CF9}" type="sibTrans" cxnId="{87A2E38D-A5B0-430B-9FCA-9D1EF4126854}">
      <dgm:prSet/>
      <dgm:spPr/>
      <dgm:t>
        <a:bodyPr/>
        <a:lstStyle/>
        <a:p>
          <a:endParaRPr lang="en-US"/>
        </a:p>
      </dgm:t>
    </dgm:pt>
    <dgm:pt modelId="{0AC3E7B1-D502-40DA-88CA-21AE9D2658C9}">
      <dgm:prSet>
        <dgm:style>
          <a:lnRef idx="2">
            <a:schemeClr val="accent3"/>
          </a:lnRef>
          <a:fillRef idx="1">
            <a:schemeClr val="lt1"/>
          </a:fillRef>
          <a:effectRef idx="0">
            <a:schemeClr val="accent3"/>
          </a:effectRef>
          <a:fontRef idx="minor">
            <a:schemeClr val="dk1"/>
          </a:fontRef>
        </dgm:style>
      </dgm:prSet>
      <dgm:spPr>
        <a:ln/>
      </dgm:spPr>
      <dgm:t>
        <a:bodyPr/>
        <a:lstStyle/>
        <a:p>
          <a:pPr>
            <a:lnSpc>
              <a:spcPct val="100000"/>
            </a:lnSpc>
          </a:pPr>
          <a:r>
            <a:rPr lang="en-US"/>
            <a:t>The proposed waivers would serve members across the lifespan and in the living situation that works best for them and their families</a:t>
          </a:r>
          <a:r>
            <a:rPr lang="en-US">
              <a:latin typeface="Work Sans"/>
            </a:rPr>
            <a:t>.</a:t>
          </a:r>
          <a:endParaRPr lang="en-US"/>
        </a:p>
      </dgm:t>
    </dgm:pt>
    <dgm:pt modelId="{AC50FED1-1F79-4CA7-ACE9-1E86F73EB5C5}" type="parTrans" cxnId="{B164A150-BADC-4141-AF73-EED8AEF8DD34}">
      <dgm:prSet/>
      <dgm:spPr/>
      <dgm:t>
        <a:bodyPr/>
        <a:lstStyle/>
        <a:p>
          <a:endParaRPr lang="en-US"/>
        </a:p>
      </dgm:t>
    </dgm:pt>
    <dgm:pt modelId="{42375062-A37A-48F7-B27D-B83C08A5A50C}" type="sibTrans" cxnId="{B164A150-BADC-4141-AF73-EED8AEF8DD34}">
      <dgm:prSet/>
      <dgm:spPr/>
      <dgm:t>
        <a:bodyPr/>
        <a:lstStyle/>
        <a:p>
          <a:endParaRPr lang="en-US"/>
        </a:p>
      </dgm:t>
    </dgm:pt>
    <dgm:pt modelId="{33233FE8-002B-4433-9F64-7E6F3E79FF43}" type="pres">
      <dgm:prSet presAssocID="{5CA8849D-8E66-4C53-A343-7A5E943942A1}" presName="linear" presStyleCnt="0">
        <dgm:presLayoutVars>
          <dgm:animLvl val="lvl"/>
          <dgm:resizeHandles val="exact"/>
        </dgm:presLayoutVars>
      </dgm:prSet>
      <dgm:spPr/>
    </dgm:pt>
    <dgm:pt modelId="{87A9D25B-F2F6-4767-82A3-14E504ABDB98}" type="pres">
      <dgm:prSet presAssocID="{037CF1E7-803F-470D-89C3-1895B78BADC0}" presName="parentText" presStyleLbl="node1" presStyleIdx="0" presStyleCnt="3">
        <dgm:presLayoutVars>
          <dgm:chMax val="0"/>
          <dgm:bulletEnabled val="1"/>
        </dgm:presLayoutVars>
      </dgm:prSet>
      <dgm:spPr/>
    </dgm:pt>
    <dgm:pt modelId="{35E0684F-86DA-47EC-A623-29164697E3FD}" type="pres">
      <dgm:prSet presAssocID="{1DD8CDFD-936E-42F3-A2AB-B854A3D6B8FD}" presName="spacer" presStyleCnt="0"/>
      <dgm:spPr/>
    </dgm:pt>
    <dgm:pt modelId="{190657D4-BF98-49EA-B18E-CE805BEC1369}" type="pres">
      <dgm:prSet presAssocID="{7696AE20-2A8D-4ACA-B583-738AF67FA727}" presName="parentText" presStyleLbl="node1" presStyleIdx="1" presStyleCnt="3">
        <dgm:presLayoutVars>
          <dgm:chMax val="0"/>
          <dgm:bulletEnabled val="1"/>
        </dgm:presLayoutVars>
      </dgm:prSet>
      <dgm:spPr/>
    </dgm:pt>
    <dgm:pt modelId="{2015DF66-A856-4E35-B1F2-9F981600E458}" type="pres">
      <dgm:prSet presAssocID="{E8E67CE7-A6AE-4F8E-9D62-8CFBA03B7CF9}" presName="spacer" presStyleCnt="0"/>
      <dgm:spPr/>
    </dgm:pt>
    <dgm:pt modelId="{7ED74139-F4FD-4CBF-91D0-B0B4007C2BE7}" type="pres">
      <dgm:prSet presAssocID="{0AC3E7B1-D502-40DA-88CA-21AE9D2658C9}" presName="parentText" presStyleLbl="node1" presStyleIdx="2" presStyleCnt="3">
        <dgm:presLayoutVars>
          <dgm:chMax val="0"/>
          <dgm:bulletEnabled val="1"/>
        </dgm:presLayoutVars>
      </dgm:prSet>
      <dgm:spPr/>
    </dgm:pt>
  </dgm:ptLst>
  <dgm:cxnLst>
    <dgm:cxn modelId="{1A9C9602-51C3-4A22-AD79-119E77E5FF6E}" type="presOf" srcId="{037CF1E7-803F-470D-89C3-1895B78BADC0}" destId="{87A9D25B-F2F6-4767-82A3-14E504ABDB98}" srcOrd="0" destOrd="0" presId="urn:microsoft.com/office/officeart/2005/8/layout/vList2"/>
    <dgm:cxn modelId="{18C2D10E-82AE-40AB-9285-07288C899D3B}" type="presOf" srcId="{5CA8849D-8E66-4C53-A343-7A5E943942A1}" destId="{33233FE8-002B-4433-9F64-7E6F3E79FF43}" srcOrd="0" destOrd="0" presId="urn:microsoft.com/office/officeart/2005/8/layout/vList2"/>
    <dgm:cxn modelId="{0438EB15-D29D-465C-8D49-08830862DFDD}" type="presOf" srcId="{0AC3E7B1-D502-40DA-88CA-21AE9D2658C9}" destId="{7ED74139-F4FD-4CBF-91D0-B0B4007C2BE7}" srcOrd="0" destOrd="0" presId="urn:microsoft.com/office/officeart/2005/8/layout/vList2"/>
    <dgm:cxn modelId="{708D902D-EF76-4D43-B97F-838E6E4D17B3}" type="presOf" srcId="{7696AE20-2A8D-4ACA-B583-738AF67FA727}" destId="{190657D4-BF98-49EA-B18E-CE805BEC1369}" srcOrd="0" destOrd="0" presId="urn:microsoft.com/office/officeart/2005/8/layout/vList2"/>
    <dgm:cxn modelId="{B164A150-BADC-4141-AF73-EED8AEF8DD34}" srcId="{5CA8849D-8E66-4C53-A343-7A5E943942A1}" destId="{0AC3E7B1-D502-40DA-88CA-21AE9D2658C9}" srcOrd="2" destOrd="0" parTransId="{AC50FED1-1F79-4CA7-ACE9-1E86F73EB5C5}" sibTransId="{42375062-A37A-48F7-B27D-B83C08A5A50C}"/>
    <dgm:cxn modelId="{95288589-1995-4401-A030-D977CA277782}" srcId="{5CA8849D-8E66-4C53-A343-7A5E943942A1}" destId="{037CF1E7-803F-470D-89C3-1895B78BADC0}" srcOrd="0" destOrd="0" parTransId="{2D7274EE-A319-4BCB-B344-EBC4E1955F59}" sibTransId="{1DD8CDFD-936E-42F3-A2AB-B854A3D6B8FD}"/>
    <dgm:cxn modelId="{87A2E38D-A5B0-430B-9FCA-9D1EF4126854}" srcId="{5CA8849D-8E66-4C53-A343-7A5E943942A1}" destId="{7696AE20-2A8D-4ACA-B583-738AF67FA727}" srcOrd="1" destOrd="0" parTransId="{75766285-F237-4BBC-AF2E-BB81CDBB91BF}" sibTransId="{E8E67CE7-A6AE-4F8E-9D62-8CFBA03B7CF9}"/>
    <dgm:cxn modelId="{45E6CF2F-6AE9-470B-9EDC-0F33E80E83E0}" type="presParOf" srcId="{33233FE8-002B-4433-9F64-7E6F3E79FF43}" destId="{87A9D25B-F2F6-4767-82A3-14E504ABDB98}" srcOrd="0" destOrd="0" presId="urn:microsoft.com/office/officeart/2005/8/layout/vList2"/>
    <dgm:cxn modelId="{A8E197E5-6CAD-48EE-B272-D8C993EEF436}" type="presParOf" srcId="{33233FE8-002B-4433-9F64-7E6F3E79FF43}" destId="{35E0684F-86DA-47EC-A623-29164697E3FD}" srcOrd="1" destOrd="0" presId="urn:microsoft.com/office/officeart/2005/8/layout/vList2"/>
    <dgm:cxn modelId="{E97AAA59-122F-4C42-B4AE-6F6AEFE992CA}" type="presParOf" srcId="{33233FE8-002B-4433-9F64-7E6F3E79FF43}" destId="{190657D4-BF98-49EA-B18E-CE805BEC1369}" srcOrd="2" destOrd="0" presId="urn:microsoft.com/office/officeart/2005/8/layout/vList2"/>
    <dgm:cxn modelId="{E557E302-C08D-4B11-A7A7-29F2AAD915C9}" type="presParOf" srcId="{33233FE8-002B-4433-9F64-7E6F3E79FF43}" destId="{2015DF66-A856-4E35-B1F2-9F981600E458}" srcOrd="3" destOrd="0" presId="urn:microsoft.com/office/officeart/2005/8/layout/vList2"/>
    <dgm:cxn modelId="{04468E48-80DB-47EA-B405-D4B9F6ABAD71}" type="presParOf" srcId="{33233FE8-002B-4433-9F64-7E6F3E79FF43}" destId="{7ED74139-F4FD-4CBF-91D0-B0B4007C2BE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7205AF-267D-49D0-BB3A-F55B15C2D6B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B39452C-364C-4CE5-B72D-E671BFE3B30C}">
      <dgm:prSet/>
      <dgm:spPr/>
      <dgm:t>
        <a:bodyPr/>
        <a:lstStyle/>
        <a:p>
          <a:r>
            <a:rPr lang="en-US" dirty="0"/>
            <a:t>HHS Iowa Medicaid is starting the process of updating the service codes in MMIS.</a:t>
          </a:r>
        </a:p>
      </dgm:t>
    </dgm:pt>
    <dgm:pt modelId="{5B0A5F05-EAC3-423E-AC09-68ED7B610B8D}" type="parTrans" cxnId="{CCF458DF-42B9-4F86-9804-14A418CB6303}">
      <dgm:prSet/>
      <dgm:spPr/>
      <dgm:t>
        <a:bodyPr/>
        <a:lstStyle/>
        <a:p>
          <a:endParaRPr lang="en-US"/>
        </a:p>
      </dgm:t>
    </dgm:pt>
    <dgm:pt modelId="{BD22ED73-E580-4AE8-9564-3BECE561136C}" type="sibTrans" cxnId="{CCF458DF-42B9-4F86-9804-14A418CB6303}">
      <dgm:prSet/>
      <dgm:spPr/>
      <dgm:t>
        <a:bodyPr/>
        <a:lstStyle/>
        <a:p>
          <a:endParaRPr lang="en-US"/>
        </a:p>
      </dgm:t>
    </dgm:pt>
    <dgm:pt modelId="{B7D44316-0145-4717-B660-0563E0A5B9D2}">
      <dgm:prSet/>
      <dgm:spPr/>
      <dgm:t>
        <a:bodyPr/>
        <a:lstStyle/>
        <a:p>
          <a:r>
            <a:rPr lang="en-US"/>
            <a:t>MCOs received official notification of the changes in advance of the service code updates to allow time for system updates. </a:t>
          </a:r>
        </a:p>
      </dgm:t>
    </dgm:pt>
    <dgm:pt modelId="{C174536D-53F5-4E67-A708-4542F95FADC4}" type="parTrans" cxnId="{36434D12-57EC-4504-8F98-A0B86B642151}">
      <dgm:prSet/>
      <dgm:spPr/>
      <dgm:t>
        <a:bodyPr/>
        <a:lstStyle/>
        <a:p>
          <a:endParaRPr lang="en-US"/>
        </a:p>
      </dgm:t>
    </dgm:pt>
    <dgm:pt modelId="{253D420A-B3AC-41CF-9354-700E69E0E08C}" type="sibTrans" cxnId="{36434D12-57EC-4504-8F98-A0B86B642151}">
      <dgm:prSet/>
      <dgm:spPr/>
      <dgm:t>
        <a:bodyPr/>
        <a:lstStyle/>
        <a:p>
          <a:endParaRPr lang="en-US"/>
        </a:p>
      </dgm:t>
    </dgm:pt>
    <dgm:pt modelId="{DA0F75AF-C49C-49D9-A42A-5E94B930393B}">
      <dgm:prSet/>
      <dgm:spPr/>
      <dgm:t>
        <a:bodyPr/>
        <a:lstStyle/>
        <a:p>
          <a:r>
            <a:rPr lang="en-US" dirty="0"/>
            <a:t>HHS Iowa Medicaid has published </a:t>
          </a:r>
          <a:r>
            <a:rPr lang="en-US" dirty="0">
              <a:hlinkClick xmlns:r="http://schemas.openxmlformats.org/officeDocument/2006/relationships" r:id="rId1"/>
            </a:rPr>
            <a:t>IL 2722-MC-FFS </a:t>
          </a:r>
          <a:r>
            <a:rPr lang="en-US" dirty="0"/>
            <a:t>and an Implementation Guide </a:t>
          </a:r>
        </a:p>
      </dgm:t>
    </dgm:pt>
    <dgm:pt modelId="{A17F78D0-2AB7-4D7F-AD24-26C988B4637E}" type="parTrans" cxnId="{2954B8CA-5A11-46CF-8BEC-E34DC473B7A3}">
      <dgm:prSet/>
      <dgm:spPr/>
      <dgm:t>
        <a:bodyPr/>
        <a:lstStyle/>
        <a:p>
          <a:endParaRPr lang="en-US"/>
        </a:p>
      </dgm:t>
    </dgm:pt>
    <dgm:pt modelId="{35E72AAF-4653-42F0-B54C-B70DC2391895}" type="sibTrans" cxnId="{2954B8CA-5A11-46CF-8BEC-E34DC473B7A3}">
      <dgm:prSet/>
      <dgm:spPr/>
      <dgm:t>
        <a:bodyPr/>
        <a:lstStyle/>
        <a:p>
          <a:endParaRPr lang="en-US"/>
        </a:p>
      </dgm:t>
    </dgm:pt>
    <dgm:pt modelId="{4DD61FE5-5A37-4152-A65D-B5AB2C83249C}" type="pres">
      <dgm:prSet presAssocID="{1E7205AF-267D-49D0-BB3A-F55B15C2D6B2}" presName="linear" presStyleCnt="0">
        <dgm:presLayoutVars>
          <dgm:animLvl val="lvl"/>
          <dgm:resizeHandles val="exact"/>
        </dgm:presLayoutVars>
      </dgm:prSet>
      <dgm:spPr/>
    </dgm:pt>
    <dgm:pt modelId="{7E4F3CAD-0AE2-46AB-9F8B-27E72C127B4E}" type="pres">
      <dgm:prSet presAssocID="{1B39452C-364C-4CE5-B72D-E671BFE3B30C}" presName="parentText" presStyleLbl="node1" presStyleIdx="0" presStyleCnt="3">
        <dgm:presLayoutVars>
          <dgm:chMax val="0"/>
          <dgm:bulletEnabled val="1"/>
        </dgm:presLayoutVars>
      </dgm:prSet>
      <dgm:spPr/>
    </dgm:pt>
    <dgm:pt modelId="{D36FAAEC-9213-4916-A7AA-14DF038E9842}" type="pres">
      <dgm:prSet presAssocID="{BD22ED73-E580-4AE8-9564-3BECE561136C}" presName="spacer" presStyleCnt="0"/>
      <dgm:spPr/>
    </dgm:pt>
    <dgm:pt modelId="{0C90AEA6-74F9-4149-94D6-2C5968019C12}" type="pres">
      <dgm:prSet presAssocID="{B7D44316-0145-4717-B660-0563E0A5B9D2}" presName="parentText" presStyleLbl="node1" presStyleIdx="1" presStyleCnt="3">
        <dgm:presLayoutVars>
          <dgm:chMax val="0"/>
          <dgm:bulletEnabled val="1"/>
        </dgm:presLayoutVars>
      </dgm:prSet>
      <dgm:spPr/>
    </dgm:pt>
    <dgm:pt modelId="{2C2AA14F-F15A-45FC-A1CD-33300B82DDAD}" type="pres">
      <dgm:prSet presAssocID="{253D420A-B3AC-41CF-9354-700E69E0E08C}" presName="spacer" presStyleCnt="0"/>
      <dgm:spPr/>
    </dgm:pt>
    <dgm:pt modelId="{EB32B5F5-6C57-48F5-A36A-9760E5297B78}" type="pres">
      <dgm:prSet presAssocID="{DA0F75AF-C49C-49D9-A42A-5E94B930393B}" presName="parentText" presStyleLbl="node1" presStyleIdx="2" presStyleCnt="3">
        <dgm:presLayoutVars>
          <dgm:chMax val="0"/>
          <dgm:bulletEnabled val="1"/>
        </dgm:presLayoutVars>
      </dgm:prSet>
      <dgm:spPr/>
    </dgm:pt>
  </dgm:ptLst>
  <dgm:cxnLst>
    <dgm:cxn modelId="{39A29B10-61E4-42A7-87BC-49D4A30B27A3}" type="presOf" srcId="{B7D44316-0145-4717-B660-0563E0A5B9D2}" destId="{0C90AEA6-74F9-4149-94D6-2C5968019C12}" srcOrd="0" destOrd="0" presId="urn:microsoft.com/office/officeart/2005/8/layout/vList2"/>
    <dgm:cxn modelId="{36434D12-57EC-4504-8F98-A0B86B642151}" srcId="{1E7205AF-267D-49D0-BB3A-F55B15C2D6B2}" destId="{B7D44316-0145-4717-B660-0563E0A5B9D2}" srcOrd="1" destOrd="0" parTransId="{C174536D-53F5-4E67-A708-4542F95FADC4}" sibTransId="{253D420A-B3AC-41CF-9354-700E69E0E08C}"/>
    <dgm:cxn modelId="{3D07A62D-A20A-4C94-A494-21989AB80AF8}" type="presOf" srcId="{1E7205AF-267D-49D0-BB3A-F55B15C2D6B2}" destId="{4DD61FE5-5A37-4152-A65D-B5AB2C83249C}" srcOrd="0" destOrd="0" presId="urn:microsoft.com/office/officeart/2005/8/layout/vList2"/>
    <dgm:cxn modelId="{2954B8CA-5A11-46CF-8BEC-E34DC473B7A3}" srcId="{1E7205AF-267D-49D0-BB3A-F55B15C2D6B2}" destId="{DA0F75AF-C49C-49D9-A42A-5E94B930393B}" srcOrd="2" destOrd="0" parTransId="{A17F78D0-2AB7-4D7F-AD24-26C988B4637E}" sibTransId="{35E72AAF-4653-42F0-B54C-B70DC2391895}"/>
    <dgm:cxn modelId="{BCBA9BDB-9B9C-4FB6-9AF3-E36A2203713F}" type="presOf" srcId="{DA0F75AF-C49C-49D9-A42A-5E94B930393B}" destId="{EB32B5F5-6C57-48F5-A36A-9760E5297B78}" srcOrd="0" destOrd="0" presId="urn:microsoft.com/office/officeart/2005/8/layout/vList2"/>
    <dgm:cxn modelId="{CCF458DF-42B9-4F86-9804-14A418CB6303}" srcId="{1E7205AF-267D-49D0-BB3A-F55B15C2D6B2}" destId="{1B39452C-364C-4CE5-B72D-E671BFE3B30C}" srcOrd="0" destOrd="0" parTransId="{5B0A5F05-EAC3-423E-AC09-68ED7B610B8D}" sibTransId="{BD22ED73-E580-4AE8-9564-3BECE561136C}"/>
    <dgm:cxn modelId="{93DC1EF0-F9D7-478E-BD3D-5156FF6C03EE}" type="presOf" srcId="{1B39452C-364C-4CE5-B72D-E671BFE3B30C}" destId="{7E4F3CAD-0AE2-46AB-9F8B-27E72C127B4E}" srcOrd="0" destOrd="0" presId="urn:microsoft.com/office/officeart/2005/8/layout/vList2"/>
    <dgm:cxn modelId="{426E4B93-8853-4A21-94DE-7D576CDDC496}" type="presParOf" srcId="{4DD61FE5-5A37-4152-A65D-B5AB2C83249C}" destId="{7E4F3CAD-0AE2-46AB-9F8B-27E72C127B4E}" srcOrd="0" destOrd="0" presId="urn:microsoft.com/office/officeart/2005/8/layout/vList2"/>
    <dgm:cxn modelId="{E6856111-8524-4823-BD3D-CA342E48415E}" type="presParOf" srcId="{4DD61FE5-5A37-4152-A65D-B5AB2C83249C}" destId="{D36FAAEC-9213-4916-A7AA-14DF038E9842}" srcOrd="1" destOrd="0" presId="urn:microsoft.com/office/officeart/2005/8/layout/vList2"/>
    <dgm:cxn modelId="{687E6DD5-A915-486A-883F-EE5123DF6653}" type="presParOf" srcId="{4DD61FE5-5A37-4152-A65D-B5AB2C83249C}" destId="{0C90AEA6-74F9-4149-94D6-2C5968019C12}" srcOrd="2" destOrd="0" presId="urn:microsoft.com/office/officeart/2005/8/layout/vList2"/>
    <dgm:cxn modelId="{2AA92DB3-247C-4470-B61D-B5F64228A0FD}" type="presParOf" srcId="{4DD61FE5-5A37-4152-A65D-B5AB2C83249C}" destId="{2C2AA14F-F15A-45FC-A1CD-33300B82DDAD}" srcOrd="3" destOrd="0" presId="urn:microsoft.com/office/officeart/2005/8/layout/vList2"/>
    <dgm:cxn modelId="{20041AA9-4F5E-4CC3-83E9-1F88411274F4}" type="presParOf" srcId="{4DD61FE5-5A37-4152-A65D-B5AB2C83249C}" destId="{EB32B5F5-6C57-48F5-A36A-9760E5297B7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C7A366-7945-409A-B757-15338E60C8B2}"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FFFA0FB2-5200-4D0F-99D2-090AA4A06975}">
      <dgm:prSet phldrT="[Text]" custT="1"/>
      <dgm:spPr>
        <a:solidFill>
          <a:schemeClr val="accent2">
            <a:lumMod val="40000"/>
            <a:lumOff val="60000"/>
          </a:schemeClr>
        </a:solidFill>
      </dgm:spPr>
      <dgm:t>
        <a:bodyPr/>
        <a:lstStyle/>
        <a:p>
          <a:r>
            <a:rPr lang="en-US" sz="2200" b="0" i="0" u="none">
              <a:solidFill>
                <a:schemeClr val="tx1"/>
              </a:solidFill>
            </a:rPr>
            <a:t>HIV, HD, PD, CMH go live into the HOME waivers first</a:t>
          </a:r>
          <a:endParaRPr lang="en-US" sz="2200">
            <a:solidFill>
              <a:schemeClr val="tx1"/>
            </a:solidFill>
            <a:latin typeface="+mj-lt"/>
          </a:endParaRPr>
        </a:p>
      </dgm:t>
    </dgm:pt>
    <dgm:pt modelId="{B8CEB92B-E049-41CC-9D4C-76E2E074F5F0}" type="parTrans" cxnId="{3C6C4B92-EBA7-4C65-85AB-D7DB8399DC16}">
      <dgm:prSet/>
      <dgm:spPr/>
      <dgm:t>
        <a:bodyPr/>
        <a:lstStyle/>
        <a:p>
          <a:endParaRPr lang="en-US"/>
        </a:p>
      </dgm:t>
    </dgm:pt>
    <dgm:pt modelId="{858D079F-E406-43FB-A7AF-849B30C297BE}" type="sibTrans" cxnId="{3C6C4B92-EBA7-4C65-85AB-D7DB8399DC16}">
      <dgm:prSet/>
      <dgm:spPr/>
      <dgm:t>
        <a:bodyPr/>
        <a:lstStyle/>
        <a:p>
          <a:endParaRPr lang="en-US"/>
        </a:p>
      </dgm:t>
    </dgm:pt>
    <dgm:pt modelId="{A801C870-D845-4ECE-8C5A-1BE6E6103542}">
      <dgm:prSet phldrT="[Text]" custT="1"/>
      <dgm:spPr>
        <a:solidFill>
          <a:schemeClr val="accent4">
            <a:lumMod val="20000"/>
            <a:lumOff val="80000"/>
          </a:schemeClr>
        </a:solidFill>
      </dgm:spPr>
      <dgm:t>
        <a:bodyPr/>
        <a:lstStyle/>
        <a:p>
          <a:r>
            <a:rPr lang="en-US" sz="2200" b="0" i="0" u="none">
              <a:solidFill>
                <a:schemeClr val="tx1"/>
              </a:solidFill>
            </a:rPr>
            <a:t>BI, ID go live into the HOME waivers later</a:t>
          </a:r>
          <a:r>
            <a:rPr lang="en-US" sz="2200" b="0" i="0"/>
            <a:t>​</a:t>
          </a:r>
          <a:endParaRPr lang="en-US" sz="2200">
            <a:solidFill>
              <a:schemeClr val="tx2"/>
            </a:solidFill>
          </a:endParaRPr>
        </a:p>
      </dgm:t>
    </dgm:pt>
    <dgm:pt modelId="{50414F93-0C76-48FF-A93D-18F72D0F0DD4}" type="parTrans" cxnId="{DDB424E8-1FD2-4C00-957B-AE60911CB3B5}">
      <dgm:prSet/>
      <dgm:spPr/>
      <dgm:t>
        <a:bodyPr/>
        <a:lstStyle/>
        <a:p>
          <a:endParaRPr lang="en-US"/>
        </a:p>
      </dgm:t>
    </dgm:pt>
    <dgm:pt modelId="{1B954BD6-926D-4E0F-8223-E0F8D56BA939}" type="sibTrans" cxnId="{DDB424E8-1FD2-4C00-957B-AE60911CB3B5}">
      <dgm:prSet/>
      <dgm:spPr/>
      <dgm:t>
        <a:bodyPr/>
        <a:lstStyle/>
        <a:p>
          <a:endParaRPr lang="en-US"/>
        </a:p>
      </dgm:t>
    </dgm:pt>
    <dgm:pt modelId="{D1BAE9D6-C1DA-4F17-838B-35E955230AF5}" type="pres">
      <dgm:prSet presAssocID="{5FC7A366-7945-409A-B757-15338E60C8B2}" presName="Name0" presStyleCnt="0">
        <dgm:presLayoutVars>
          <dgm:chMax val="7"/>
          <dgm:chPref val="7"/>
          <dgm:dir/>
        </dgm:presLayoutVars>
      </dgm:prSet>
      <dgm:spPr/>
    </dgm:pt>
    <dgm:pt modelId="{B41409E5-B410-420A-B70B-681945CBC0D5}" type="pres">
      <dgm:prSet presAssocID="{5FC7A366-7945-409A-B757-15338E60C8B2}" presName="Name1" presStyleCnt="0"/>
      <dgm:spPr/>
    </dgm:pt>
    <dgm:pt modelId="{615DD0F8-7AEF-494A-B5B0-AE6EC3CB4786}" type="pres">
      <dgm:prSet presAssocID="{5FC7A366-7945-409A-B757-15338E60C8B2}" presName="cycle" presStyleCnt="0"/>
      <dgm:spPr/>
    </dgm:pt>
    <dgm:pt modelId="{05E7E855-B44C-4A75-8646-1E61B50E472E}" type="pres">
      <dgm:prSet presAssocID="{5FC7A366-7945-409A-B757-15338E60C8B2}" presName="srcNode" presStyleLbl="node1" presStyleIdx="0" presStyleCnt="2"/>
      <dgm:spPr/>
    </dgm:pt>
    <dgm:pt modelId="{72ADBDE2-F0A0-445C-8774-446743AF18F9}" type="pres">
      <dgm:prSet presAssocID="{5FC7A366-7945-409A-B757-15338E60C8B2}" presName="conn" presStyleLbl="parChTrans1D2" presStyleIdx="0" presStyleCnt="1"/>
      <dgm:spPr/>
    </dgm:pt>
    <dgm:pt modelId="{08E1E4BD-F064-4EAD-A4BC-63E63891AA21}" type="pres">
      <dgm:prSet presAssocID="{5FC7A366-7945-409A-B757-15338E60C8B2}" presName="extraNode" presStyleLbl="node1" presStyleIdx="0" presStyleCnt="2"/>
      <dgm:spPr/>
    </dgm:pt>
    <dgm:pt modelId="{FA838475-E942-45D4-B661-18E899517111}" type="pres">
      <dgm:prSet presAssocID="{5FC7A366-7945-409A-B757-15338E60C8B2}" presName="dstNode" presStyleLbl="node1" presStyleIdx="0" presStyleCnt="2"/>
      <dgm:spPr/>
    </dgm:pt>
    <dgm:pt modelId="{39AD8D0E-3336-4862-B192-1F667DF69FB1}" type="pres">
      <dgm:prSet presAssocID="{FFFA0FB2-5200-4D0F-99D2-090AA4A06975}" presName="text_1" presStyleLbl="node1" presStyleIdx="0" presStyleCnt="2">
        <dgm:presLayoutVars>
          <dgm:bulletEnabled val="1"/>
        </dgm:presLayoutVars>
      </dgm:prSet>
      <dgm:spPr/>
    </dgm:pt>
    <dgm:pt modelId="{B78FE890-B5D4-4994-B598-11525A26D3D9}" type="pres">
      <dgm:prSet presAssocID="{FFFA0FB2-5200-4D0F-99D2-090AA4A06975}" presName="accent_1" presStyleCnt="0"/>
      <dgm:spPr/>
    </dgm:pt>
    <dgm:pt modelId="{14AAB7F8-6D8A-4C7F-A22B-DE07C4BB5501}" type="pres">
      <dgm:prSet presAssocID="{FFFA0FB2-5200-4D0F-99D2-090AA4A06975}" presName="accentRepeatNode" presStyleLbl="solidFgAcc1" presStyleIdx="0" presStyleCnt="2"/>
      <dgm:spPr>
        <a:ln w="38100">
          <a:solidFill>
            <a:schemeClr val="accent2"/>
          </a:solidFill>
        </a:ln>
      </dgm:spPr>
    </dgm:pt>
    <dgm:pt modelId="{E605A923-3DA3-492A-B201-C40C5174B3CA}" type="pres">
      <dgm:prSet presAssocID="{A801C870-D845-4ECE-8C5A-1BE6E6103542}" presName="text_2" presStyleLbl="node1" presStyleIdx="1" presStyleCnt="2">
        <dgm:presLayoutVars>
          <dgm:bulletEnabled val="1"/>
        </dgm:presLayoutVars>
      </dgm:prSet>
      <dgm:spPr/>
    </dgm:pt>
    <dgm:pt modelId="{C37172DD-717E-4B24-A8F2-D49B773A4A1A}" type="pres">
      <dgm:prSet presAssocID="{A801C870-D845-4ECE-8C5A-1BE6E6103542}" presName="accent_2" presStyleCnt="0"/>
      <dgm:spPr/>
    </dgm:pt>
    <dgm:pt modelId="{E7025999-AC34-4D0F-A899-8A52F99EF3F7}" type="pres">
      <dgm:prSet presAssocID="{A801C870-D845-4ECE-8C5A-1BE6E6103542}" presName="accentRepeatNode" presStyleLbl="solidFgAcc1" presStyleIdx="1" presStyleCnt="2"/>
      <dgm:spPr>
        <a:ln w="38100">
          <a:solidFill>
            <a:schemeClr val="accent4">
              <a:lumMod val="60000"/>
              <a:lumOff val="40000"/>
            </a:schemeClr>
          </a:solidFill>
        </a:ln>
      </dgm:spPr>
    </dgm:pt>
  </dgm:ptLst>
  <dgm:cxnLst>
    <dgm:cxn modelId="{A778D312-F45A-4B22-BF60-74F693555A71}" type="presOf" srcId="{A801C870-D845-4ECE-8C5A-1BE6E6103542}" destId="{E605A923-3DA3-492A-B201-C40C5174B3CA}" srcOrd="0" destOrd="0" presId="urn:microsoft.com/office/officeart/2008/layout/VerticalCurvedList"/>
    <dgm:cxn modelId="{59DD7B7D-4E00-44EB-9DC0-290F1B5B817E}" type="presOf" srcId="{858D079F-E406-43FB-A7AF-849B30C297BE}" destId="{72ADBDE2-F0A0-445C-8774-446743AF18F9}" srcOrd="0" destOrd="0" presId="urn:microsoft.com/office/officeart/2008/layout/VerticalCurvedList"/>
    <dgm:cxn modelId="{3C6C4B92-EBA7-4C65-85AB-D7DB8399DC16}" srcId="{5FC7A366-7945-409A-B757-15338E60C8B2}" destId="{FFFA0FB2-5200-4D0F-99D2-090AA4A06975}" srcOrd="0" destOrd="0" parTransId="{B8CEB92B-E049-41CC-9D4C-76E2E074F5F0}" sibTransId="{858D079F-E406-43FB-A7AF-849B30C297BE}"/>
    <dgm:cxn modelId="{8574789F-0F88-44F5-B879-6C039B04ECA7}" type="presOf" srcId="{5FC7A366-7945-409A-B757-15338E60C8B2}" destId="{D1BAE9D6-C1DA-4F17-838B-35E955230AF5}" srcOrd="0" destOrd="0" presId="urn:microsoft.com/office/officeart/2008/layout/VerticalCurvedList"/>
    <dgm:cxn modelId="{094637B6-F314-4266-85A1-66BBB5C2FE29}" type="presOf" srcId="{FFFA0FB2-5200-4D0F-99D2-090AA4A06975}" destId="{39AD8D0E-3336-4862-B192-1F667DF69FB1}" srcOrd="0" destOrd="0" presId="urn:microsoft.com/office/officeart/2008/layout/VerticalCurvedList"/>
    <dgm:cxn modelId="{DDB424E8-1FD2-4C00-957B-AE60911CB3B5}" srcId="{5FC7A366-7945-409A-B757-15338E60C8B2}" destId="{A801C870-D845-4ECE-8C5A-1BE6E6103542}" srcOrd="1" destOrd="0" parTransId="{50414F93-0C76-48FF-A93D-18F72D0F0DD4}" sibTransId="{1B954BD6-926D-4E0F-8223-E0F8D56BA939}"/>
    <dgm:cxn modelId="{3E8DF658-E739-41E4-96EF-6D13761CFEFA}" type="presParOf" srcId="{D1BAE9D6-C1DA-4F17-838B-35E955230AF5}" destId="{B41409E5-B410-420A-B70B-681945CBC0D5}" srcOrd="0" destOrd="0" presId="urn:microsoft.com/office/officeart/2008/layout/VerticalCurvedList"/>
    <dgm:cxn modelId="{6AC655F5-8745-416D-AD8B-3F18E676402F}" type="presParOf" srcId="{B41409E5-B410-420A-B70B-681945CBC0D5}" destId="{615DD0F8-7AEF-494A-B5B0-AE6EC3CB4786}" srcOrd="0" destOrd="0" presId="urn:microsoft.com/office/officeart/2008/layout/VerticalCurvedList"/>
    <dgm:cxn modelId="{992F72F7-BDCC-44DB-9BBA-997062A52697}" type="presParOf" srcId="{615DD0F8-7AEF-494A-B5B0-AE6EC3CB4786}" destId="{05E7E855-B44C-4A75-8646-1E61B50E472E}" srcOrd="0" destOrd="0" presId="urn:microsoft.com/office/officeart/2008/layout/VerticalCurvedList"/>
    <dgm:cxn modelId="{EA1BDFBD-6D65-4D65-8055-9E08E1B54543}" type="presParOf" srcId="{615DD0F8-7AEF-494A-B5B0-AE6EC3CB4786}" destId="{72ADBDE2-F0A0-445C-8774-446743AF18F9}" srcOrd="1" destOrd="0" presId="urn:microsoft.com/office/officeart/2008/layout/VerticalCurvedList"/>
    <dgm:cxn modelId="{5D4E6565-921E-43A0-A1C1-BC655A8B3106}" type="presParOf" srcId="{615DD0F8-7AEF-494A-B5B0-AE6EC3CB4786}" destId="{08E1E4BD-F064-4EAD-A4BC-63E63891AA21}" srcOrd="2" destOrd="0" presId="urn:microsoft.com/office/officeart/2008/layout/VerticalCurvedList"/>
    <dgm:cxn modelId="{CED6A081-FBEA-4AF1-8D7F-65B5155E133B}" type="presParOf" srcId="{615DD0F8-7AEF-494A-B5B0-AE6EC3CB4786}" destId="{FA838475-E942-45D4-B661-18E899517111}" srcOrd="3" destOrd="0" presId="urn:microsoft.com/office/officeart/2008/layout/VerticalCurvedList"/>
    <dgm:cxn modelId="{07FE8786-775A-4669-8784-C7B306CCFA18}" type="presParOf" srcId="{B41409E5-B410-420A-B70B-681945CBC0D5}" destId="{39AD8D0E-3336-4862-B192-1F667DF69FB1}" srcOrd="1" destOrd="0" presId="urn:microsoft.com/office/officeart/2008/layout/VerticalCurvedList"/>
    <dgm:cxn modelId="{73DC8083-7A5A-4221-AFA3-E42AAB37FBF8}" type="presParOf" srcId="{B41409E5-B410-420A-B70B-681945CBC0D5}" destId="{B78FE890-B5D4-4994-B598-11525A26D3D9}" srcOrd="2" destOrd="0" presId="urn:microsoft.com/office/officeart/2008/layout/VerticalCurvedList"/>
    <dgm:cxn modelId="{2E8F59AB-CBBA-4A98-BA1B-8BC2775504FA}" type="presParOf" srcId="{B78FE890-B5D4-4994-B598-11525A26D3D9}" destId="{14AAB7F8-6D8A-4C7F-A22B-DE07C4BB5501}" srcOrd="0" destOrd="0" presId="urn:microsoft.com/office/officeart/2008/layout/VerticalCurvedList"/>
    <dgm:cxn modelId="{40DD8A50-917C-420B-A842-F980E492E82D}" type="presParOf" srcId="{B41409E5-B410-420A-B70B-681945CBC0D5}" destId="{E605A923-3DA3-492A-B201-C40C5174B3CA}" srcOrd="3" destOrd="0" presId="urn:microsoft.com/office/officeart/2008/layout/VerticalCurvedList"/>
    <dgm:cxn modelId="{7ECD8914-209C-4516-9C4F-FFC96F8A9EA4}" type="presParOf" srcId="{B41409E5-B410-420A-B70B-681945CBC0D5}" destId="{C37172DD-717E-4B24-A8F2-D49B773A4A1A}" srcOrd="4" destOrd="0" presId="urn:microsoft.com/office/officeart/2008/layout/VerticalCurvedList"/>
    <dgm:cxn modelId="{FD6C8223-B990-4007-9902-E439E94F9580}" type="presParOf" srcId="{C37172DD-717E-4B24-A8F2-D49B773A4A1A}" destId="{E7025999-AC34-4D0F-A899-8A52F99EF3F7}"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525E8D-A72E-4C2F-A9CF-B1A21FE8449B}" type="doc">
      <dgm:prSet loTypeId="urn:microsoft.com/office/officeart/2005/8/layout/hList1" loCatId="list" qsTypeId="urn:microsoft.com/office/officeart/2005/8/quickstyle/simple1" qsCatId="simple" csTypeId="urn:microsoft.com/office/officeart/2005/8/colors/accent1_1" csCatId="accent1" phldr="1"/>
      <dgm:spPr/>
      <dgm:t>
        <a:bodyPr/>
        <a:lstStyle/>
        <a:p>
          <a:endParaRPr lang="en-US"/>
        </a:p>
      </dgm:t>
    </dgm:pt>
    <dgm:pt modelId="{714B0779-E1B1-4585-8402-C951DD45E54F}">
      <dgm:prSet phldr="0"/>
      <dgm:spPr/>
      <dgm:t>
        <a:bodyPr/>
        <a:lstStyle/>
        <a:p>
          <a:pPr rtl="0"/>
          <a:r>
            <a:rPr lang="en-US" dirty="0">
              <a:latin typeface="Arial"/>
              <a:ea typeface="Calibri"/>
              <a:cs typeface="Calibri"/>
            </a:rPr>
            <a:t>January 2026</a:t>
          </a:r>
        </a:p>
      </dgm:t>
    </dgm:pt>
    <dgm:pt modelId="{3A7AC65E-21CD-4BCF-98A6-217F624D56B3}" type="parTrans" cxnId="{73DB7A34-1887-4365-99B1-A0BBA478D232}">
      <dgm:prSet/>
      <dgm:spPr/>
      <dgm:t>
        <a:bodyPr/>
        <a:lstStyle/>
        <a:p>
          <a:endParaRPr lang="en-US"/>
        </a:p>
      </dgm:t>
    </dgm:pt>
    <dgm:pt modelId="{DDA1DF79-1008-4D88-9738-FD816A423880}" type="sibTrans" cxnId="{73DB7A34-1887-4365-99B1-A0BBA478D232}">
      <dgm:prSet/>
      <dgm:spPr/>
      <dgm:t>
        <a:bodyPr/>
        <a:lstStyle/>
        <a:p>
          <a:endParaRPr lang="en-US"/>
        </a:p>
      </dgm:t>
    </dgm:pt>
    <dgm:pt modelId="{3B6DE367-956B-43FB-854F-37D1D3E9B887}">
      <dgm:prSet phldr="0"/>
      <dgm:spPr/>
      <dgm:t>
        <a:bodyPr/>
        <a:lstStyle/>
        <a:p>
          <a:r>
            <a:rPr lang="en-US" b="1" dirty="0">
              <a:latin typeface="Arial"/>
              <a:ea typeface="Calibri"/>
              <a:cs typeface="Calibri"/>
            </a:rPr>
            <a:t>Waitlist</a:t>
          </a:r>
          <a:r>
            <a:rPr lang="en-US" dirty="0">
              <a:latin typeface="Arial"/>
              <a:ea typeface="Calibri"/>
              <a:cs typeface="Calibri"/>
            </a:rPr>
            <a:t>: Expanding the Waiver Priority Needs Assessment (WPNA) to help HHS better understand the needs of people on waitlists, including if people are at risk of institutionalization. </a:t>
          </a:r>
        </a:p>
      </dgm:t>
    </dgm:pt>
    <dgm:pt modelId="{614E877C-78F4-451B-A9CE-077683B88EBA}" type="parTrans" cxnId="{1B30F088-B288-41A1-915B-EF9EA1F61E63}">
      <dgm:prSet/>
      <dgm:spPr/>
      <dgm:t>
        <a:bodyPr/>
        <a:lstStyle/>
        <a:p>
          <a:endParaRPr lang="en-US"/>
        </a:p>
      </dgm:t>
    </dgm:pt>
    <dgm:pt modelId="{56B21548-D10A-475C-A807-6F759A84E838}" type="sibTrans" cxnId="{1B30F088-B288-41A1-915B-EF9EA1F61E63}">
      <dgm:prSet/>
      <dgm:spPr/>
      <dgm:t>
        <a:bodyPr/>
        <a:lstStyle/>
        <a:p>
          <a:endParaRPr lang="en-US"/>
        </a:p>
      </dgm:t>
    </dgm:pt>
    <dgm:pt modelId="{9C67EF72-3513-471B-B550-CDAFEDC871E8}">
      <dgm:prSet phldr="0"/>
      <dgm:spPr/>
      <dgm:t>
        <a:bodyPr/>
        <a:lstStyle/>
        <a:p>
          <a:r>
            <a:rPr lang="en-US" b="1" dirty="0">
              <a:latin typeface="Arial"/>
              <a:ea typeface="Calibri"/>
              <a:cs typeface="Calibri"/>
            </a:rPr>
            <a:t>Service packages</a:t>
          </a:r>
          <a:r>
            <a:rPr lang="en-US" dirty="0">
              <a:latin typeface="Arial"/>
              <a:ea typeface="Calibri"/>
              <a:cs typeface="Calibri"/>
            </a:rPr>
            <a:t>: Streamlining service definitions and aligning definitions across waivers. </a:t>
          </a:r>
        </a:p>
      </dgm:t>
    </dgm:pt>
    <dgm:pt modelId="{A27C1913-DBB2-48BD-A892-1A7FF85356DC}" type="parTrans" cxnId="{6FAF5149-7AC2-4B67-BBEC-A36A022F4652}">
      <dgm:prSet/>
      <dgm:spPr/>
      <dgm:t>
        <a:bodyPr/>
        <a:lstStyle/>
        <a:p>
          <a:endParaRPr lang="en-US"/>
        </a:p>
      </dgm:t>
    </dgm:pt>
    <dgm:pt modelId="{9466E829-4DA6-4A81-8CEC-47E9485080F2}" type="sibTrans" cxnId="{6FAF5149-7AC2-4B67-BBEC-A36A022F4652}">
      <dgm:prSet/>
      <dgm:spPr/>
      <dgm:t>
        <a:bodyPr/>
        <a:lstStyle/>
        <a:p>
          <a:endParaRPr lang="en-US"/>
        </a:p>
      </dgm:t>
    </dgm:pt>
    <dgm:pt modelId="{FFD65161-1AE2-45E5-8C1E-91AEEAAC7638}">
      <dgm:prSet phldr="0"/>
      <dgm:spPr/>
      <dgm:t>
        <a:bodyPr/>
        <a:lstStyle/>
        <a:p>
          <a:r>
            <a:rPr lang="en-US" b="1" dirty="0">
              <a:latin typeface="Arial"/>
              <a:ea typeface="Calibri"/>
              <a:cs typeface="Calibri"/>
            </a:rPr>
            <a:t>Assessment</a:t>
          </a:r>
          <a:r>
            <a:rPr lang="en-US" dirty="0">
              <a:latin typeface="Arial"/>
              <a:ea typeface="Calibri"/>
              <a:cs typeface="Calibri"/>
            </a:rPr>
            <a:t>: Implementing the core questions component of the uniform assessment, with all waiver members using </a:t>
          </a:r>
          <a:r>
            <a:rPr lang="en-US" dirty="0" err="1">
              <a:latin typeface="Arial"/>
              <a:ea typeface="Calibri"/>
              <a:cs typeface="Calibri"/>
            </a:rPr>
            <a:t>interRAI</a:t>
          </a:r>
          <a:r>
            <a:rPr lang="en-US" dirty="0">
              <a:latin typeface="Arial"/>
              <a:ea typeface="Calibri"/>
              <a:cs typeface="Calibri"/>
            </a:rPr>
            <a:t> assessment tools. </a:t>
          </a:r>
        </a:p>
      </dgm:t>
    </dgm:pt>
    <dgm:pt modelId="{29506A05-35FB-4BA7-AD91-792B582A0318}" type="parTrans" cxnId="{E3293D00-2AA9-4CBE-815B-907E5D78A064}">
      <dgm:prSet/>
      <dgm:spPr/>
      <dgm:t>
        <a:bodyPr/>
        <a:lstStyle/>
        <a:p>
          <a:endParaRPr lang="en-US"/>
        </a:p>
      </dgm:t>
    </dgm:pt>
    <dgm:pt modelId="{5C1BFABD-1D72-4DE2-A5CA-C3002E48858C}" type="sibTrans" cxnId="{E3293D00-2AA9-4CBE-815B-907E5D78A064}">
      <dgm:prSet/>
      <dgm:spPr/>
      <dgm:t>
        <a:bodyPr/>
        <a:lstStyle/>
        <a:p>
          <a:endParaRPr lang="en-US"/>
        </a:p>
      </dgm:t>
    </dgm:pt>
    <dgm:pt modelId="{B81492C1-D776-4DFF-AFD6-0F983DD60B7B}">
      <dgm:prSet phldr="0"/>
      <dgm:spPr/>
      <dgm:t>
        <a:bodyPr/>
        <a:lstStyle/>
        <a:p>
          <a:r>
            <a:rPr lang="en-US" dirty="0">
              <a:latin typeface="Arial"/>
              <a:ea typeface="Calibri"/>
              <a:cs typeface="Calibri"/>
            </a:rPr>
            <a:t>Phase 1</a:t>
          </a:r>
        </a:p>
      </dgm:t>
    </dgm:pt>
    <dgm:pt modelId="{5FA97A79-968E-41D0-AF36-F91C58B72207}" type="parTrans" cxnId="{C7D02D4B-5917-4848-BB80-1EEC564C1670}">
      <dgm:prSet/>
      <dgm:spPr/>
      <dgm:t>
        <a:bodyPr/>
        <a:lstStyle/>
        <a:p>
          <a:endParaRPr lang="en-US"/>
        </a:p>
      </dgm:t>
    </dgm:pt>
    <dgm:pt modelId="{44839AF4-3FEF-404E-951C-64057F948030}" type="sibTrans" cxnId="{C7D02D4B-5917-4848-BB80-1EEC564C1670}">
      <dgm:prSet/>
      <dgm:spPr/>
      <dgm:t>
        <a:bodyPr/>
        <a:lstStyle/>
        <a:p>
          <a:endParaRPr lang="en-US"/>
        </a:p>
      </dgm:t>
    </dgm:pt>
    <dgm:pt modelId="{FF63022E-A161-4CEB-BCAD-CCD9DCBEE554}">
      <dgm:prSet phldr="0"/>
      <dgm:spPr/>
      <dgm:t>
        <a:bodyPr/>
        <a:lstStyle/>
        <a:p>
          <a:r>
            <a:rPr lang="en-US" b="1" dirty="0">
              <a:latin typeface="Arial"/>
              <a:ea typeface="Calibri"/>
              <a:cs typeface="Calibri"/>
            </a:rPr>
            <a:t>Assessment</a:t>
          </a:r>
          <a:r>
            <a:rPr lang="en-US" dirty="0">
              <a:latin typeface="Arial"/>
              <a:ea typeface="Calibri"/>
              <a:cs typeface="Calibri"/>
            </a:rPr>
            <a:t>: Implementing last part of full uniform assessment process (utilization of the assessment questionnaire).</a:t>
          </a:r>
        </a:p>
      </dgm:t>
    </dgm:pt>
    <dgm:pt modelId="{522320A6-88E8-41BA-B1C8-7880863A75AC}" type="parTrans" cxnId="{E5750550-B24E-4394-85ED-655B9CCA0095}">
      <dgm:prSet/>
      <dgm:spPr/>
      <dgm:t>
        <a:bodyPr/>
        <a:lstStyle/>
        <a:p>
          <a:endParaRPr lang="en-US"/>
        </a:p>
      </dgm:t>
    </dgm:pt>
    <dgm:pt modelId="{81A2D395-85F6-4BF9-963B-B781316B7993}" type="sibTrans" cxnId="{E5750550-B24E-4394-85ED-655B9CCA0095}">
      <dgm:prSet/>
      <dgm:spPr/>
      <dgm:t>
        <a:bodyPr/>
        <a:lstStyle/>
        <a:p>
          <a:endParaRPr lang="en-US"/>
        </a:p>
      </dgm:t>
    </dgm:pt>
    <dgm:pt modelId="{F17626DB-156D-4817-A396-1C42741932A6}">
      <dgm:prSet phldr="0"/>
      <dgm:spPr/>
      <dgm:t>
        <a:bodyPr/>
        <a:lstStyle/>
        <a:p>
          <a:r>
            <a:rPr lang="en-US" b="1" dirty="0">
              <a:latin typeface="Arial"/>
              <a:ea typeface="Calibri"/>
              <a:cs typeface="Calibri"/>
            </a:rPr>
            <a:t>Service packages</a:t>
          </a:r>
          <a:r>
            <a:rPr lang="en-US" dirty="0">
              <a:latin typeface="Arial"/>
              <a:ea typeface="Calibri"/>
              <a:cs typeface="Calibri"/>
            </a:rPr>
            <a:t>: Aligning service packages with state plan services and adding two new waiver services. </a:t>
          </a:r>
        </a:p>
      </dgm:t>
    </dgm:pt>
    <dgm:pt modelId="{03A92D2D-5389-4382-ABD1-67DB980104DC}" type="parTrans" cxnId="{7F4371E0-28C9-40E6-8D2A-6278256EB45F}">
      <dgm:prSet/>
      <dgm:spPr/>
      <dgm:t>
        <a:bodyPr/>
        <a:lstStyle/>
        <a:p>
          <a:endParaRPr lang="en-US"/>
        </a:p>
      </dgm:t>
    </dgm:pt>
    <dgm:pt modelId="{4FA61183-CA33-4270-BCB7-202A9D4780C5}" type="sibTrans" cxnId="{7F4371E0-28C9-40E6-8D2A-6278256EB45F}">
      <dgm:prSet/>
      <dgm:spPr/>
      <dgm:t>
        <a:bodyPr/>
        <a:lstStyle/>
        <a:p>
          <a:endParaRPr lang="en-US"/>
        </a:p>
      </dgm:t>
    </dgm:pt>
    <dgm:pt modelId="{3BDE9CF2-9B10-46EC-9C7C-7F769B3B41D5}">
      <dgm:prSet phldr="0"/>
      <dgm:spPr/>
      <dgm:t>
        <a:bodyPr/>
        <a:lstStyle/>
        <a:p>
          <a:r>
            <a:rPr lang="en-US" b="1" dirty="0">
              <a:latin typeface="Arial"/>
              <a:ea typeface="Calibri"/>
              <a:cs typeface="Calibri"/>
            </a:rPr>
            <a:t>Eligibility</a:t>
          </a:r>
          <a:r>
            <a:rPr lang="en-US" dirty="0">
              <a:latin typeface="Arial"/>
              <a:ea typeface="Calibri"/>
              <a:cs typeface="Calibri"/>
            </a:rPr>
            <a:t>: Expanding AD and CY waiver populations to include developmental disability and autism.</a:t>
          </a:r>
        </a:p>
      </dgm:t>
    </dgm:pt>
    <dgm:pt modelId="{1BB56CDF-7848-4F8F-AB11-275945CE87C4}" type="parTrans" cxnId="{3EFB11BA-4709-4FB5-984B-D633D451B2B2}">
      <dgm:prSet/>
      <dgm:spPr/>
      <dgm:t>
        <a:bodyPr/>
        <a:lstStyle/>
        <a:p>
          <a:endParaRPr lang="en-US"/>
        </a:p>
      </dgm:t>
    </dgm:pt>
    <dgm:pt modelId="{9EF56546-CA57-430D-B92C-134F6A71EB88}" type="sibTrans" cxnId="{3EFB11BA-4709-4FB5-984B-D633D451B2B2}">
      <dgm:prSet/>
      <dgm:spPr/>
      <dgm:t>
        <a:bodyPr/>
        <a:lstStyle/>
        <a:p>
          <a:endParaRPr lang="en-US"/>
        </a:p>
      </dgm:t>
    </dgm:pt>
    <dgm:pt modelId="{1D69A5A4-7EE5-4848-ADC8-7BC9F47D75B6}">
      <dgm:prSet phldr="0"/>
      <dgm:spPr/>
      <dgm:t>
        <a:bodyPr/>
        <a:lstStyle/>
        <a:p>
          <a:r>
            <a:rPr lang="en-US" dirty="0">
              <a:latin typeface="Arial"/>
              <a:ea typeface="Calibri"/>
              <a:cs typeface="Calibri"/>
            </a:rPr>
            <a:t>Phase 2</a:t>
          </a:r>
        </a:p>
      </dgm:t>
    </dgm:pt>
    <dgm:pt modelId="{F5A0CA52-AEC1-4CC3-A5EA-A3380BDC36E2}" type="parTrans" cxnId="{F1EFCB39-7001-4682-893F-FB9EA4BBA3DA}">
      <dgm:prSet/>
      <dgm:spPr/>
      <dgm:t>
        <a:bodyPr/>
        <a:lstStyle/>
        <a:p>
          <a:endParaRPr lang="en-US"/>
        </a:p>
      </dgm:t>
    </dgm:pt>
    <dgm:pt modelId="{FCF35DED-ABE8-4FF7-BAE4-EA44FA72874A}" type="sibTrans" cxnId="{F1EFCB39-7001-4682-893F-FB9EA4BBA3DA}">
      <dgm:prSet/>
      <dgm:spPr/>
      <dgm:t>
        <a:bodyPr/>
        <a:lstStyle/>
        <a:p>
          <a:endParaRPr lang="en-US"/>
        </a:p>
      </dgm:t>
    </dgm:pt>
    <dgm:pt modelId="{7FF1591B-8C83-4057-B27D-E5C70D8FBAEE}">
      <dgm:prSet phldr="0"/>
      <dgm:spPr/>
      <dgm:t>
        <a:bodyPr/>
        <a:lstStyle/>
        <a:p>
          <a:r>
            <a:rPr lang="en-US" b="1" dirty="0">
              <a:latin typeface="Arial"/>
              <a:ea typeface="Calibri"/>
              <a:cs typeface="Calibri"/>
            </a:rPr>
            <a:t>Service funding</a:t>
          </a:r>
          <a:r>
            <a:rPr lang="en-US" dirty="0">
              <a:latin typeface="Arial"/>
              <a:ea typeface="Calibri"/>
              <a:cs typeface="Calibri"/>
            </a:rPr>
            <a:t>: Implementing My Service Plan Limit (mySPL), a monthly funding limit for services based on assessed need.</a:t>
          </a:r>
        </a:p>
      </dgm:t>
    </dgm:pt>
    <dgm:pt modelId="{BF66BE52-C174-4B9D-BEEF-8C7565C41858}" type="parTrans" cxnId="{17FC802A-A6A9-43FA-A163-D8CD984C108E}">
      <dgm:prSet/>
      <dgm:spPr/>
      <dgm:t>
        <a:bodyPr/>
        <a:lstStyle/>
        <a:p>
          <a:endParaRPr lang="en-US"/>
        </a:p>
      </dgm:t>
    </dgm:pt>
    <dgm:pt modelId="{313F8DDF-4470-4D8B-B89A-1F28083B5621}" type="sibTrans" cxnId="{17FC802A-A6A9-43FA-A163-D8CD984C108E}">
      <dgm:prSet/>
      <dgm:spPr/>
      <dgm:t>
        <a:bodyPr/>
        <a:lstStyle/>
        <a:p>
          <a:endParaRPr lang="en-US"/>
        </a:p>
      </dgm:t>
    </dgm:pt>
    <dgm:pt modelId="{51320AA4-C2D2-4D12-B79D-0CB4DF611964}">
      <dgm:prSet phldr="0"/>
      <dgm:spPr/>
      <dgm:t>
        <a:bodyPr/>
        <a:lstStyle/>
        <a:p>
          <a:r>
            <a:rPr lang="en-US" b="1" dirty="0">
              <a:latin typeface="Arial"/>
              <a:ea typeface="Calibri"/>
              <a:cs typeface="Calibri"/>
            </a:rPr>
            <a:t>Service packages</a:t>
          </a:r>
          <a:r>
            <a:rPr lang="en-US" dirty="0">
              <a:latin typeface="Arial"/>
              <a:ea typeface="Calibri"/>
              <a:cs typeface="Calibri"/>
            </a:rPr>
            <a:t>: Adding services currently only on BI and ID waivers to AD and CY waivers</a:t>
          </a:r>
        </a:p>
      </dgm:t>
    </dgm:pt>
    <dgm:pt modelId="{F9BAEBB5-790D-4ECE-87C0-D96642AEC3BB}" type="parTrans" cxnId="{D3B01BEA-AC29-47EF-B916-06AD8BC98F7E}">
      <dgm:prSet/>
      <dgm:spPr/>
      <dgm:t>
        <a:bodyPr/>
        <a:lstStyle/>
        <a:p>
          <a:endParaRPr lang="en-US"/>
        </a:p>
      </dgm:t>
    </dgm:pt>
    <dgm:pt modelId="{4A4794DB-0D9B-41C4-84DD-B3857EB8D55F}" type="sibTrans" cxnId="{D3B01BEA-AC29-47EF-B916-06AD8BC98F7E}">
      <dgm:prSet/>
      <dgm:spPr/>
      <dgm:t>
        <a:bodyPr/>
        <a:lstStyle/>
        <a:p>
          <a:endParaRPr lang="en-US"/>
        </a:p>
      </dgm:t>
    </dgm:pt>
    <dgm:pt modelId="{AC61DAED-DCFE-4F9F-9736-AC12CFCF4C45}">
      <dgm:prSet phldr="0"/>
      <dgm:spPr/>
      <dgm:t>
        <a:bodyPr/>
        <a:lstStyle/>
        <a:p>
          <a:r>
            <a:rPr lang="en-US" b="1" dirty="0">
              <a:solidFill>
                <a:schemeClr val="tx1"/>
              </a:solidFill>
              <a:latin typeface="Arial"/>
              <a:ea typeface="Calibri"/>
              <a:cs typeface="Arial"/>
            </a:rPr>
            <a:t>Service Funding</a:t>
          </a:r>
          <a:r>
            <a:rPr lang="en-US" dirty="0">
              <a:solidFill>
                <a:schemeClr val="tx1"/>
              </a:solidFill>
              <a:latin typeface="Arial"/>
              <a:ea typeface="Calibri"/>
              <a:cs typeface="Arial"/>
            </a:rPr>
            <a:t>: Implementing a monthly funding limit based on level of care. </a:t>
          </a:r>
          <a:endParaRPr lang="en-US" dirty="0">
            <a:solidFill>
              <a:schemeClr val="tx1"/>
            </a:solidFill>
            <a:latin typeface="Arial"/>
            <a:ea typeface="Calibri"/>
            <a:cs typeface="Calibri"/>
          </a:endParaRPr>
        </a:p>
      </dgm:t>
    </dgm:pt>
    <dgm:pt modelId="{E5DD69AF-E2BD-467F-8556-20D92F62C0F2}" type="parTrans" cxnId="{35DB6DD9-AF97-472B-85F5-1A9216F56AD0}">
      <dgm:prSet/>
      <dgm:spPr/>
      <dgm:t>
        <a:bodyPr/>
        <a:lstStyle/>
        <a:p>
          <a:endParaRPr lang="en-US"/>
        </a:p>
      </dgm:t>
    </dgm:pt>
    <dgm:pt modelId="{85DB971B-DEB5-4FA6-849D-6EA9C6A04EEE}" type="sibTrans" cxnId="{35DB6DD9-AF97-472B-85F5-1A9216F56AD0}">
      <dgm:prSet/>
      <dgm:spPr/>
      <dgm:t>
        <a:bodyPr/>
        <a:lstStyle/>
        <a:p>
          <a:endParaRPr lang="en-US"/>
        </a:p>
      </dgm:t>
    </dgm:pt>
    <dgm:pt modelId="{DB0E6A43-9C99-482F-B7E4-5D50E2127677}" type="pres">
      <dgm:prSet presAssocID="{45525E8D-A72E-4C2F-A9CF-B1A21FE8449B}" presName="Name0" presStyleCnt="0">
        <dgm:presLayoutVars>
          <dgm:dir/>
          <dgm:animLvl val="lvl"/>
          <dgm:resizeHandles val="exact"/>
        </dgm:presLayoutVars>
      </dgm:prSet>
      <dgm:spPr/>
    </dgm:pt>
    <dgm:pt modelId="{66DB25B2-1FC2-4D00-AFF5-69386604573F}" type="pres">
      <dgm:prSet presAssocID="{714B0779-E1B1-4585-8402-C951DD45E54F}" presName="composite" presStyleCnt="0"/>
      <dgm:spPr/>
    </dgm:pt>
    <dgm:pt modelId="{A2765424-14CA-4601-B9AB-88F1F8F539A2}" type="pres">
      <dgm:prSet presAssocID="{714B0779-E1B1-4585-8402-C951DD45E54F}" presName="parTx" presStyleLbl="alignNode1" presStyleIdx="0" presStyleCnt="3">
        <dgm:presLayoutVars>
          <dgm:chMax val="0"/>
          <dgm:chPref val="0"/>
          <dgm:bulletEnabled val="1"/>
        </dgm:presLayoutVars>
      </dgm:prSet>
      <dgm:spPr/>
    </dgm:pt>
    <dgm:pt modelId="{91FF4CF1-7D77-4E1D-B4AC-4C3EB17F6FFF}" type="pres">
      <dgm:prSet presAssocID="{714B0779-E1B1-4585-8402-C951DD45E54F}" presName="desTx" presStyleLbl="alignAccFollowNode1" presStyleIdx="0" presStyleCnt="3">
        <dgm:presLayoutVars>
          <dgm:bulletEnabled val="1"/>
        </dgm:presLayoutVars>
      </dgm:prSet>
      <dgm:spPr/>
    </dgm:pt>
    <dgm:pt modelId="{810EEDB4-F10E-4AEA-82A4-0A355A0B2094}" type="pres">
      <dgm:prSet presAssocID="{DDA1DF79-1008-4D88-9738-FD816A423880}" presName="space" presStyleCnt="0"/>
      <dgm:spPr/>
    </dgm:pt>
    <dgm:pt modelId="{7B74EA94-05A6-4C0C-A01F-9E8A26F8A1FD}" type="pres">
      <dgm:prSet presAssocID="{B81492C1-D776-4DFF-AFD6-0F983DD60B7B}" presName="composite" presStyleCnt="0"/>
      <dgm:spPr/>
    </dgm:pt>
    <dgm:pt modelId="{9FE2BC63-FCE7-49FF-97DB-849127019400}" type="pres">
      <dgm:prSet presAssocID="{B81492C1-D776-4DFF-AFD6-0F983DD60B7B}" presName="parTx" presStyleLbl="alignNode1" presStyleIdx="1" presStyleCnt="3">
        <dgm:presLayoutVars>
          <dgm:chMax val="0"/>
          <dgm:chPref val="0"/>
          <dgm:bulletEnabled val="1"/>
        </dgm:presLayoutVars>
      </dgm:prSet>
      <dgm:spPr/>
    </dgm:pt>
    <dgm:pt modelId="{8A46E280-AC91-4D65-B2FA-1295ADF12ED8}" type="pres">
      <dgm:prSet presAssocID="{B81492C1-D776-4DFF-AFD6-0F983DD60B7B}" presName="desTx" presStyleLbl="alignAccFollowNode1" presStyleIdx="1" presStyleCnt="3">
        <dgm:presLayoutVars>
          <dgm:bulletEnabled val="1"/>
        </dgm:presLayoutVars>
      </dgm:prSet>
      <dgm:spPr/>
    </dgm:pt>
    <dgm:pt modelId="{E1249462-62A8-465F-BC96-DB65B2C98624}" type="pres">
      <dgm:prSet presAssocID="{44839AF4-3FEF-404E-951C-64057F948030}" presName="space" presStyleCnt="0"/>
      <dgm:spPr/>
    </dgm:pt>
    <dgm:pt modelId="{98565C03-345B-456E-B842-816469A829C5}" type="pres">
      <dgm:prSet presAssocID="{1D69A5A4-7EE5-4848-ADC8-7BC9F47D75B6}" presName="composite" presStyleCnt="0"/>
      <dgm:spPr/>
    </dgm:pt>
    <dgm:pt modelId="{03406ED3-4891-42FA-BBB6-B98FD68ED793}" type="pres">
      <dgm:prSet presAssocID="{1D69A5A4-7EE5-4848-ADC8-7BC9F47D75B6}" presName="parTx" presStyleLbl="alignNode1" presStyleIdx="2" presStyleCnt="3">
        <dgm:presLayoutVars>
          <dgm:chMax val="0"/>
          <dgm:chPref val="0"/>
          <dgm:bulletEnabled val="1"/>
        </dgm:presLayoutVars>
      </dgm:prSet>
      <dgm:spPr/>
    </dgm:pt>
    <dgm:pt modelId="{6AA6BF39-ACDB-42B7-B49B-2ED318F6D047}" type="pres">
      <dgm:prSet presAssocID="{1D69A5A4-7EE5-4848-ADC8-7BC9F47D75B6}" presName="desTx" presStyleLbl="alignAccFollowNode1" presStyleIdx="2" presStyleCnt="3">
        <dgm:presLayoutVars>
          <dgm:bulletEnabled val="1"/>
        </dgm:presLayoutVars>
      </dgm:prSet>
      <dgm:spPr/>
    </dgm:pt>
  </dgm:ptLst>
  <dgm:cxnLst>
    <dgm:cxn modelId="{E3293D00-2AA9-4CBE-815B-907E5D78A064}" srcId="{714B0779-E1B1-4585-8402-C951DD45E54F}" destId="{FFD65161-1AE2-45E5-8C1E-91AEEAAC7638}" srcOrd="2" destOrd="0" parTransId="{29506A05-35FB-4BA7-AD91-792B582A0318}" sibTransId="{5C1BFABD-1D72-4DE2-A5CA-C3002E48858C}"/>
    <dgm:cxn modelId="{C0045300-D9F5-49AD-9A67-A647B9B73E0A}" type="presOf" srcId="{AC61DAED-DCFE-4F9F-9736-AC12CFCF4C45}" destId="{8A46E280-AC91-4D65-B2FA-1295ADF12ED8}" srcOrd="0" destOrd="3" presId="urn:microsoft.com/office/officeart/2005/8/layout/hList1"/>
    <dgm:cxn modelId="{4DF22E1C-531B-423D-8720-DFC4F420FAA1}" type="presOf" srcId="{FFD65161-1AE2-45E5-8C1E-91AEEAAC7638}" destId="{91FF4CF1-7D77-4E1D-B4AC-4C3EB17F6FFF}" srcOrd="0" destOrd="2" presId="urn:microsoft.com/office/officeart/2005/8/layout/hList1"/>
    <dgm:cxn modelId="{9C119626-18A9-4B33-A162-6A1C988502D5}" type="presOf" srcId="{714B0779-E1B1-4585-8402-C951DD45E54F}" destId="{A2765424-14CA-4601-B9AB-88F1F8F539A2}" srcOrd="0" destOrd="0" presId="urn:microsoft.com/office/officeart/2005/8/layout/hList1"/>
    <dgm:cxn modelId="{17FC802A-A6A9-43FA-A163-D8CD984C108E}" srcId="{1D69A5A4-7EE5-4848-ADC8-7BC9F47D75B6}" destId="{7FF1591B-8C83-4057-B27D-E5C70D8FBAEE}" srcOrd="0" destOrd="0" parTransId="{BF66BE52-C174-4B9D-BEEF-8C7565C41858}" sibTransId="{313F8DDF-4470-4D8B-B89A-1F28083B5621}"/>
    <dgm:cxn modelId="{91A5862F-41C5-4792-9A72-2DE33B0D4A38}" type="presOf" srcId="{F17626DB-156D-4817-A396-1C42741932A6}" destId="{8A46E280-AC91-4D65-B2FA-1295ADF12ED8}" srcOrd="0" destOrd="1" presId="urn:microsoft.com/office/officeart/2005/8/layout/hList1"/>
    <dgm:cxn modelId="{8757A72F-DB11-47DC-9430-41874A3272C5}" type="presOf" srcId="{B81492C1-D776-4DFF-AFD6-0F983DD60B7B}" destId="{9FE2BC63-FCE7-49FF-97DB-849127019400}" srcOrd="0" destOrd="0" presId="urn:microsoft.com/office/officeart/2005/8/layout/hList1"/>
    <dgm:cxn modelId="{73DB7A34-1887-4365-99B1-A0BBA478D232}" srcId="{45525E8D-A72E-4C2F-A9CF-B1A21FE8449B}" destId="{714B0779-E1B1-4585-8402-C951DD45E54F}" srcOrd="0" destOrd="0" parTransId="{3A7AC65E-21CD-4BCF-98A6-217F624D56B3}" sibTransId="{DDA1DF79-1008-4D88-9738-FD816A423880}"/>
    <dgm:cxn modelId="{F1EFCB39-7001-4682-893F-FB9EA4BBA3DA}" srcId="{45525E8D-A72E-4C2F-A9CF-B1A21FE8449B}" destId="{1D69A5A4-7EE5-4848-ADC8-7BC9F47D75B6}" srcOrd="2" destOrd="0" parTransId="{F5A0CA52-AEC1-4CC3-A5EA-A3380BDC36E2}" sibTransId="{FCF35DED-ABE8-4FF7-BAE4-EA44FA72874A}"/>
    <dgm:cxn modelId="{0E22A85C-2AFD-4F87-850A-15A8C2845122}" type="presOf" srcId="{FF63022E-A161-4CEB-BCAD-CCD9DCBEE554}" destId="{8A46E280-AC91-4D65-B2FA-1295ADF12ED8}" srcOrd="0" destOrd="0" presId="urn:microsoft.com/office/officeart/2005/8/layout/hList1"/>
    <dgm:cxn modelId="{908E6A5E-17D6-4307-98A3-0A6284FBFADE}" type="presOf" srcId="{3B6DE367-956B-43FB-854F-37D1D3E9B887}" destId="{91FF4CF1-7D77-4E1D-B4AC-4C3EB17F6FFF}" srcOrd="0" destOrd="0" presId="urn:microsoft.com/office/officeart/2005/8/layout/hList1"/>
    <dgm:cxn modelId="{01BC4F68-9ECA-461F-B147-F12FD70754B3}" type="presOf" srcId="{7FF1591B-8C83-4057-B27D-E5C70D8FBAEE}" destId="{6AA6BF39-ACDB-42B7-B49B-2ED318F6D047}" srcOrd="0" destOrd="0" presId="urn:microsoft.com/office/officeart/2005/8/layout/hList1"/>
    <dgm:cxn modelId="{6FAF5149-7AC2-4B67-BBEC-A36A022F4652}" srcId="{714B0779-E1B1-4585-8402-C951DD45E54F}" destId="{9C67EF72-3513-471B-B550-CDAFEDC871E8}" srcOrd="1" destOrd="0" parTransId="{A27C1913-DBB2-48BD-A892-1A7FF85356DC}" sibTransId="{9466E829-4DA6-4A81-8CEC-47E9485080F2}"/>
    <dgm:cxn modelId="{C7D02D4B-5917-4848-BB80-1EEC564C1670}" srcId="{45525E8D-A72E-4C2F-A9CF-B1A21FE8449B}" destId="{B81492C1-D776-4DFF-AFD6-0F983DD60B7B}" srcOrd="1" destOrd="0" parTransId="{5FA97A79-968E-41D0-AF36-F91C58B72207}" sibTransId="{44839AF4-3FEF-404E-951C-64057F948030}"/>
    <dgm:cxn modelId="{8C27DF4D-DFC5-4B3D-9542-D139E0B6D3DA}" type="presOf" srcId="{3BDE9CF2-9B10-46EC-9C7C-7F769B3B41D5}" destId="{8A46E280-AC91-4D65-B2FA-1295ADF12ED8}" srcOrd="0" destOrd="2" presId="urn:microsoft.com/office/officeart/2005/8/layout/hList1"/>
    <dgm:cxn modelId="{E5750550-B24E-4394-85ED-655B9CCA0095}" srcId="{B81492C1-D776-4DFF-AFD6-0F983DD60B7B}" destId="{FF63022E-A161-4CEB-BCAD-CCD9DCBEE554}" srcOrd="0" destOrd="0" parTransId="{522320A6-88E8-41BA-B1C8-7880863A75AC}" sibTransId="{81A2D395-85F6-4BF9-963B-B781316B7993}"/>
    <dgm:cxn modelId="{1B30F088-B288-41A1-915B-EF9EA1F61E63}" srcId="{714B0779-E1B1-4585-8402-C951DD45E54F}" destId="{3B6DE367-956B-43FB-854F-37D1D3E9B887}" srcOrd="0" destOrd="0" parTransId="{614E877C-78F4-451B-A9CE-077683B88EBA}" sibTransId="{56B21548-D10A-475C-A807-6F759A84E838}"/>
    <dgm:cxn modelId="{BEA02290-79E1-436B-994E-128A105CA3A3}" type="presOf" srcId="{45525E8D-A72E-4C2F-A9CF-B1A21FE8449B}" destId="{DB0E6A43-9C99-482F-B7E4-5D50E2127677}" srcOrd="0" destOrd="0" presId="urn:microsoft.com/office/officeart/2005/8/layout/hList1"/>
    <dgm:cxn modelId="{70E74AA9-CF57-44ED-9D58-07FDA5B22C4C}" type="presOf" srcId="{1D69A5A4-7EE5-4848-ADC8-7BC9F47D75B6}" destId="{03406ED3-4891-42FA-BBB6-B98FD68ED793}" srcOrd="0" destOrd="0" presId="urn:microsoft.com/office/officeart/2005/8/layout/hList1"/>
    <dgm:cxn modelId="{3EFB11BA-4709-4FB5-984B-D633D451B2B2}" srcId="{B81492C1-D776-4DFF-AFD6-0F983DD60B7B}" destId="{3BDE9CF2-9B10-46EC-9C7C-7F769B3B41D5}" srcOrd="2" destOrd="0" parTransId="{1BB56CDF-7848-4F8F-AB11-275945CE87C4}" sibTransId="{9EF56546-CA57-430D-B92C-134F6A71EB88}"/>
    <dgm:cxn modelId="{35DB6DD9-AF97-472B-85F5-1A9216F56AD0}" srcId="{B81492C1-D776-4DFF-AFD6-0F983DD60B7B}" destId="{AC61DAED-DCFE-4F9F-9736-AC12CFCF4C45}" srcOrd="3" destOrd="0" parTransId="{E5DD69AF-E2BD-467F-8556-20D92F62C0F2}" sibTransId="{85DB971B-DEB5-4FA6-849D-6EA9C6A04EEE}"/>
    <dgm:cxn modelId="{7F4371E0-28C9-40E6-8D2A-6278256EB45F}" srcId="{B81492C1-D776-4DFF-AFD6-0F983DD60B7B}" destId="{F17626DB-156D-4817-A396-1C42741932A6}" srcOrd="1" destOrd="0" parTransId="{03A92D2D-5389-4382-ABD1-67DB980104DC}" sibTransId="{4FA61183-CA33-4270-BCB7-202A9D4780C5}"/>
    <dgm:cxn modelId="{D3B01BEA-AC29-47EF-B916-06AD8BC98F7E}" srcId="{1D69A5A4-7EE5-4848-ADC8-7BC9F47D75B6}" destId="{51320AA4-C2D2-4D12-B79D-0CB4DF611964}" srcOrd="1" destOrd="0" parTransId="{F9BAEBB5-790D-4ECE-87C0-D96642AEC3BB}" sibTransId="{4A4794DB-0D9B-41C4-84DD-B3857EB8D55F}"/>
    <dgm:cxn modelId="{FD2E39EF-9E2E-4695-9E59-D01FCC795CFF}" type="presOf" srcId="{9C67EF72-3513-471B-B550-CDAFEDC871E8}" destId="{91FF4CF1-7D77-4E1D-B4AC-4C3EB17F6FFF}" srcOrd="0" destOrd="1" presId="urn:microsoft.com/office/officeart/2005/8/layout/hList1"/>
    <dgm:cxn modelId="{9D7519F9-5689-4C80-8E3A-48BE487C479A}" type="presOf" srcId="{51320AA4-C2D2-4D12-B79D-0CB4DF611964}" destId="{6AA6BF39-ACDB-42B7-B49B-2ED318F6D047}" srcOrd="0" destOrd="1" presId="urn:microsoft.com/office/officeart/2005/8/layout/hList1"/>
    <dgm:cxn modelId="{B1FDE106-79F1-42B0-B79F-302335E2870F}" type="presParOf" srcId="{DB0E6A43-9C99-482F-B7E4-5D50E2127677}" destId="{66DB25B2-1FC2-4D00-AFF5-69386604573F}" srcOrd="0" destOrd="0" presId="urn:microsoft.com/office/officeart/2005/8/layout/hList1"/>
    <dgm:cxn modelId="{9891A5AD-5C9D-4866-B3CB-F856BF772316}" type="presParOf" srcId="{66DB25B2-1FC2-4D00-AFF5-69386604573F}" destId="{A2765424-14CA-4601-B9AB-88F1F8F539A2}" srcOrd="0" destOrd="0" presId="urn:microsoft.com/office/officeart/2005/8/layout/hList1"/>
    <dgm:cxn modelId="{9A8A0554-377E-4C63-B22C-3C4A84A9F4B8}" type="presParOf" srcId="{66DB25B2-1FC2-4D00-AFF5-69386604573F}" destId="{91FF4CF1-7D77-4E1D-B4AC-4C3EB17F6FFF}" srcOrd="1" destOrd="0" presId="urn:microsoft.com/office/officeart/2005/8/layout/hList1"/>
    <dgm:cxn modelId="{B877BC44-6747-49B5-AE9B-E08BA8636826}" type="presParOf" srcId="{DB0E6A43-9C99-482F-B7E4-5D50E2127677}" destId="{810EEDB4-F10E-4AEA-82A4-0A355A0B2094}" srcOrd="1" destOrd="0" presId="urn:microsoft.com/office/officeart/2005/8/layout/hList1"/>
    <dgm:cxn modelId="{450B0D9F-532A-47AE-B336-57BFDDEA6A72}" type="presParOf" srcId="{DB0E6A43-9C99-482F-B7E4-5D50E2127677}" destId="{7B74EA94-05A6-4C0C-A01F-9E8A26F8A1FD}" srcOrd="2" destOrd="0" presId="urn:microsoft.com/office/officeart/2005/8/layout/hList1"/>
    <dgm:cxn modelId="{3E39B00B-6750-467E-B3C0-2174A8046992}" type="presParOf" srcId="{7B74EA94-05A6-4C0C-A01F-9E8A26F8A1FD}" destId="{9FE2BC63-FCE7-49FF-97DB-849127019400}" srcOrd="0" destOrd="0" presId="urn:microsoft.com/office/officeart/2005/8/layout/hList1"/>
    <dgm:cxn modelId="{298BCFE5-7B3B-4011-A88F-024C5703A5E9}" type="presParOf" srcId="{7B74EA94-05A6-4C0C-A01F-9E8A26F8A1FD}" destId="{8A46E280-AC91-4D65-B2FA-1295ADF12ED8}" srcOrd="1" destOrd="0" presId="urn:microsoft.com/office/officeart/2005/8/layout/hList1"/>
    <dgm:cxn modelId="{B0738BE1-F0FC-40D6-AEC8-8588E2FECFF1}" type="presParOf" srcId="{DB0E6A43-9C99-482F-B7E4-5D50E2127677}" destId="{E1249462-62A8-465F-BC96-DB65B2C98624}" srcOrd="3" destOrd="0" presId="urn:microsoft.com/office/officeart/2005/8/layout/hList1"/>
    <dgm:cxn modelId="{43B50615-27C5-4863-88D0-01B46D1A51B0}" type="presParOf" srcId="{DB0E6A43-9C99-482F-B7E4-5D50E2127677}" destId="{98565C03-345B-456E-B842-816469A829C5}" srcOrd="4" destOrd="0" presId="urn:microsoft.com/office/officeart/2005/8/layout/hList1"/>
    <dgm:cxn modelId="{E6EA21A5-2B17-44EE-984C-19768E1F94C4}" type="presParOf" srcId="{98565C03-345B-456E-B842-816469A829C5}" destId="{03406ED3-4891-42FA-BBB6-B98FD68ED793}" srcOrd="0" destOrd="0" presId="urn:microsoft.com/office/officeart/2005/8/layout/hList1"/>
    <dgm:cxn modelId="{B449962A-2EA0-4678-B457-97339C7D5905}" type="presParOf" srcId="{98565C03-345B-456E-B842-816469A829C5}" destId="{6AA6BF39-ACDB-42B7-B49B-2ED318F6D047}"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C04DD99-EE62-4883-881F-C0CB462D7FF2}"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n-US"/>
        </a:p>
      </dgm:t>
    </dgm:pt>
    <dgm:pt modelId="{47644FC9-2C7B-4327-A207-F329DF673AD3}">
      <dgm:prSet/>
      <dgm:spPr/>
      <dgm:t>
        <a:bodyPr/>
        <a:lstStyle/>
        <a:p>
          <a:r>
            <a:rPr lang="en-US" b="1" dirty="0"/>
            <a:t>Individual Budgets</a:t>
          </a:r>
          <a:endParaRPr lang="en-US" dirty="0"/>
        </a:p>
      </dgm:t>
    </dgm:pt>
    <dgm:pt modelId="{4C7933EB-AF07-46ED-B4DA-674A7F47D9AC}" type="parTrans" cxnId="{DBF3D11C-B328-432E-9C03-CCF04B35ED5F}">
      <dgm:prSet/>
      <dgm:spPr/>
      <dgm:t>
        <a:bodyPr/>
        <a:lstStyle/>
        <a:p>
          <a:endParaRPr lang="en-US"/>
        </a:p>
      </dgm:t>
    </dgm:pt>
    <dgm:pt modelId="{132BB072-7749-464E-882D-979AAC873F9A}" type="sibTrans" cxnId="{DBF3D11C-B328-432E-9C03-CCF04B35ED5F}">
      <dgm:prSet/>
      <dgm:spPr/>
      <dgm:t>
        <a:bodyPr/>
        <a:lstStyle/>
        <a:p>
          <a:endParaRPr lang="en-US"/>
        </a:p>
      </dgm:t>
    </dgm:pt>
    <dgm:pt modelId="{578E1A31-C73F-4FB1-ADD0-21E0B861C4F8}">
      <dgm:prSet/>
      <dgm:spPr/>
      <dgm:t>
        <a:bodyPr/>
        <a:lstStyle/>
        <a:p>
          <a:r>
            <a:rPr lang="en-US" dirty="0"/>
            <a:t>Year 1 implementation approach</a:t>
          </a:r>
        </a:p>
      </dgm:t>
    </dgm:pt>
    <dgm:pt modelId="{EFA1B65D-2D94-43B6-8E09-0F9B37081CCD}" type="parTrans" cxnId="{646D5E00-F8E8-4738-8C52-CCBA198D869B}">
      <dgm:prSet/>
      <dgm:spPr/>
      <dgm:t>
        <a:bodyPr/>
        <a:lstStyle/>
        <a:p>
          <a:endParaRPr lang="en-US"/>
        </a:p>
      </dgm:t>
    </dgm:pt>
    <dgm:pt modelId="{6D0ED24D-6E73-4F95-8FE0-2DA2E153D25C}" type="sibTrans" cxnId="{646D5E00-F8E8-4738-8C52-CCBA198D869B}">
      <dgm:prSet/>
      <dgm:spPr/>
      <dgm:t>
        <a:bodyPr/>
        <a:lstStyle/>
        <a:p>
          <a:endParaRPr lang="en-US"/>
        </a:p>
      </dgm:t>
    </dgm:pt>
    <dgm:pt modelId="{3A89A71E-7CE5-4067-B644-2941CA951BEE}">
      <dgm:prSet/>
      <dgm:spPr/>
      <dgm:t>
        <a:bodyPr/>
        <a:lstStyle/>
        <a:p>
          <a:r>
            <a:rPr lang="en-US" b="1" dirty="0"/>
            <a:t>HOME Waiver Applications</a:t>
          </a:r>
          <a:endParaRPr lang="en-US" dirty="0"/>
        </a:p>
      </dgm:t>
    </dgm:pt>
    <dgm:pt modelId="{90AD50EA-DD75-4A61-B22E-7AC925FDF6A5}" type="parTrans" cxnId="{69676153-DA75-4DA2-A198-77641B2B0098}">
      <dgm:prSet/>
      <dgm:spPr/>
      <dgm:t>
        <a:bodyPr/>
        <a:lstStyle/>
        <a:p>
          <a:endParaRPr lang="en-US"/>
        </a:p>
      </dgm:t>
    </dgm:pt>
    <dgm:pt modelId="{3EB9F15F-8CFF-4C80-83C2-3240FBE69A3B}" type="sibTrans" cxnId="{69676153-DA75-4DA2-A198-77641B2B0098}">
      <dgm:prSet/>
      <dgm:spPr/>
      <dgm:t>
        <a:bodyPr/>
        <a:lstStyle/>
        <a:p>
          <a:endParaRPr lang="en-US"/>
        </a:p>
      </dgm:t>
    </dgm:pt>
    <dgm:pt modelId="{0BB4040C-94B3-4314-BD82-77B1B0BD7879}">
      <dgm:prSet/>
      <dgm:spPr/>
      <dgm:t>
        <a:bodyPr/>
        <a:lstStyle/>
        <a:p>
          <a:r>
            <a:rPr lang="en-US" dirty="0"/>
            <a:t>Children and Youth Waiver</a:t>
          </a:r>
        </a:p>
      </dgm:t>
    </dgm:pt>
    <dgm:pt modelId="{0AC23DDD-F485-4E85-877D-AED54F2A1D38}" type="parTrans" cxnId="{CD43352C-4E47-4109-B903-83386CDB9B0A}">
      <dgm:prSet/>
      <dgm:spPr/>
      <dgm:t>
        <a:bodyPr/>
        <a:lstStyle/>
        <a:p>
          <a:endParaRPr lang="en-US"/>
        </a:p>
      </dgm:t>
    </dgm:pt>
    <dgm:pt modelId="{E611109F-4A98-446E-B85A-FC3654D6BC4D}" type="sibTrans" cxnId="{CD43352C-4E47-4109-B903-83386CDB9B0A}">
      <dgm:prSet/>
      <dgm:spPr/>
      <dgm:t>
        <a:bodyPr/>
        <a:lstStyle/>
        <a:p>
          <a:endParaRPr lang="en-US"/>
        </a:p>
      </dgm:t>
    </dgm:pt>
    <dgm:pt modelId="{78AEEC9D-9021-4C3A-B68E-5AAAD8ABE78B}">
      <dgm:prSet/>
      <dgm:spPr/>
      <dgm:t>
        <a:bodyPr/>
        <a:lstStyle/>
        <a:p>
          <a:r>
            <a:rPr lang="en-US" dirty="0"/>
            <a:t>Adults with Disabilities Waiver </a:t>
          </a:r>
        </a:p>
      </dgm:t>
    </dgm:pt>
    <dgm:pt modelId="{E1AA90D5-9ADE-45DD-BC97-EE3987E8010A}" type="parTrans" cxnId="{0F24A691-3428-4183-9E78-EBADD34622D5}">
      <dgm:prSet/>
      <dgm:spPr/>
      <dgm:t>
        <a:bodyPr/>
        <a:lstStyle/>
        <a:p>
          <a:endParaRPr lang="en-US"/>
        </a:p>
      </dgm:t>
    </dgm:pt>
    <dgm:pt modelId="{EB2615AF-4444-4B46-8B50-2180DA9D92AB}" type="sibTrans" cxnId="{0F24A691-3428-4183-9E78-EBADD34622D5}">
      <dgm:prSet/>
      <dgm:spPr/>
      <dgm:t>
        <a:bodyPr/>
        <a:lstStyle/>
        <a:p>
          <a:endParaRPr lang="en-US"/>
        </a:p>
      </dgm:t>
    </dgm:pt>
    <dgm:pt modelId="{C725BBA4-9B9D-47E3-B4EB-609EC10BA7A6}">
      <dgm:prSet/>
      <dgm:spPr/>
      <dgm:t>
        <a:bodyPr/>
        <a:lstStyle/>
        <a:p>
          <a:r>
            <a:rPr lang="en-US" dirty="0"/>
            <a:t>Public Comment for targeted for January 5, 2026, through February 6, 2026</a:t>
          </a:r>
        </a:p>
      </dgm:t>
    </dgm:pt>
    <dgm:pt modelId="{0D738951-00CB-4B9B-B8E3-5281D2EA47B6}" type="parTrans" cxnId="{E79E1037-FAE7-402C-8695-0745A22AD85F}">
      <dgm:prSet/>
      <dgm:spPr/>
      <dgm:t>
        <a:bodyPr/>
        <a:lstStyle/>
        <a:p>
          <a:endParaRPr lang="en-US"/>
        </a:p>
      </dgm:t>
    </dgm:pt>
    <dgm:pt modelId="{425012E2-9D6D-4F85-854A-287EA4E486BC}" type="sibTrans" cxnId="{E79E1037-FAE7-402C-8695-0745A22AD85F}">
      <dgm:prSet/>
      <dgm:spPr/>
      <dgm:t>
        <a:bodyPr/>
        <a:lstStyle/>
        <a:p>
          <a:endParaRPr lang="en-US"/>
        </a:p>
      </dgm:t>
    </dgm:pt>
    <dgm:pt modelId="{21D0830B-83A4-40CA-AD32-A6F1A917E8C9}">
      <dgm:prSet/>
      <dgm:spPr/>
      <dgm:t>
        <a:bodyPr/>
        <a:lstStyle/>
        <a:p>
          <a:r>
            <a:rPr lang="en-US" b="1" dirty="0"/>
            <a:t>Uniform Assessment </a:t>
          </a:r>
        </a:p>
      </dgm:t>
    </dgm:pt>
    <dgm:pt modelId="{C514DDA4-5531-41E5-A6FB-1A079576BCA9}" type="parTrans" cxnId="{0B2379FF-CEE5-4B15-B29F-3CEC6D0E7255}">
      <dgm:prSet/>
      <dgm:spPr/>
      <dgm:t>
        <a:bodyPr/>
        <a:lstStyle/>
        <a:p>
          <a:endParaRPr lang="en-US"/>
        </a:p>
      </dgm:t>
    </dgm:pt>
    <dgm:pt modelId="{0E72EFCD-42D4-43F4-B79E-A67BDF669C16}" type="sibTrans" cxnId="{0B2379FF-CEE5-4B15-B29F-3CEC6D0E7255}">
      <dgm:prSet/>
      <dgm:spPr/>
      <dgm:t>
        <a:bodyPr/>
        <a:lstStyle/>
        <a:p>
          <a:endParaRPr lang="en-US"/>
        </a:p>
      </dgm:t>
    </dgm:pt>
    <dgm:pt modelId="{5E50AC49-094C-4B33-AB60-946C8ED8EFF8}">
      <dgm:prSet/>
      <dgm:spPr/>
      <dgm:t>
        <a:bodyPr/>
        <a:lstStyle/>
        <a:p>
          <a:r>
            <a:rPr lang="en-US" dirty="0"/>
            <a:t>Implementation of the collection of the core supplemental questions added to the </a:t>
          </a:r>
          <a:r>
            <a:rPr lang="en-US" dirty="0" err="1"/>
            <a:t>interRAI</a:t>
          </a:r>
          <a:r>
            <a:rPr lang="en-US" dirty="0"/>
            <a:t> tools</a:t>
          </a:r>
        </a:p>
      </dgm:t>
    </dgm:pt>
    <dgm:pt modelId="{FF26EB04-83FB-4563-AAFA-1365BC121DEC}" type="parTrans" cxnId="{710A840B-5938-4E73-8D1C-D93D0E8C0D64}">
      <dgm:prSet/>
      <dgm:spPr/>
      <dgm:t>
        <a:bodyPr/>
        <a:lstStyle/>
        <a:p>
          <a:endParaRPr lang="en-US"/>
        </a:p>
      </dgm:t>
    </dgm:pt>
    <dgm:pt modelId="{F2AAFB01-A321-4DC2-BB74-8FF50914649E}" type="sibTrans" cxnId="{710A840B-5938-4E73-8D1C-D93D0E8C0D64}">
      <dgm:prSet/>
      <dgm:spPr/>
      <dgm:t>
        <a:bodyPr/>
        <a:lstStyle/>
        <a:p>
          <a:endParaRPr lang="en-US"/>
        </a:p>
      </dgm:t>
    </dgm:pt>
    <dgm:pt modelId="{66986FB5-682D-4FC8-87F8-DDA77CA28004}">
      <dgm:prSet/>
      <dgm:spPr/>
      <dgm:t>
        <a:bodyPr/>
        <a:lstStyle/>
        <a:p>
          <a:r>
            <a:rPr lang="en-US" dirty="0"/>
            <a:t>Budget review process </a:t>
          </a:r>
        </a:p>
      </dgm:t>
    </dgm:pt>
    <dgm:pt modelId="{88E89D5D-6F65-4D76-9972-C0F463076FDF}" type="parTrans" cxnId="{67CA4E0C-B836-4B81-BA29-88B6AB9C2880}">
      <dgm:prSet/>
      <dgm:spPr/>
      <dgm:t>
        <a:bodyPr/>
        <a:lstStyle/>
        <a:p>
          <a:endParaRPr lang="en-US"/>
        </a:p>
      </dgm:t>
    </dgm:pt>
    <dgm:pt modelId="{CA0652F2-C9D2-4C5E-8EA0-F4BA62217590}" type="sibTrans" cxnId="{67CA4E0C-B836-4B81-BA29-88B6AB9C2880}">
      <dgm:prSet/>
      <dgm:spPr/>
      <dgm:t>
        <a:bodyPr/>
        <a:lstStyle/>
        <a:p>
          <a:endParaRPr lang="en-US"/>
        </a:p>
      </dgm:t>
    </dgm:pt>
    <dgm:pt modelId="{98E41D24-69E2-4CEE-9629-812EF1FEC8B5}">
      <dgm:prSet/>
      <dgm:spPr/>
      <dgm:t>
        <a:bodyPr/>
        <a:lstStyle/>
        <a:p>
          <a:r>
            <a:rPr lang="en-US" dirty="0"/>
            <a:t>Systems impacts</a:t>
          </a:r>
        </a:p>
      </dgm:t>
    </dgm:pt>
    <dgm:pt modelId="{442BD679-0AC3-4D49-A1A9-8F5B4437514C}" type="parTrans" cxnId="{3C35E3FE-CD14-4E6D-BBA6-0A14D2CA4CB9}">
      <dgm:prSet/>
      <dgm:spPr/>
      <dgm:t>
        <a:bodyPr/>
        <a:lstStyle/>
        <a:p>
          <a:endParaRPr lang="en-US"/>
        </a:p>
      </dgm:t>
    </dgm:pt>
    <dgm:pt modelId="{4E4DCC18-24B1-42DF-B50F-A4B81754D525}" type="sibTrans" cxnId="{3C35E3FE-CD14-4E6D-BBA6-0A14D2CA4CB9}">
      <dgm:prSet/>
      <dgm:spPr/>
      <dgm:t>
        <a:bodyPr/>
        <a:lstStyle/>
        <a:p>
          <a:endParaRPr lang="en-US"/>
        </a:p>
      </dgm:t>
    </dgm:pt>
    <dgm:pt modelId="{A9826E93-C6BF-4F8E-BA6C-6B0DE2464418}">
      <dgm:prSet/>
      <dgm:spPr/>
      <dgm:t>
        <a:bodyPr/>
        <a:lstStyle/>
        <a:p>
          <a:r>
            <a:rPr lang="en-US" dirty="0"/>
            <a:t>Targeting submission in the WMS for mid-February</a:t>
          </a:r>
        </a:p>
      </dgm:t>
    </dgm:pt>
    <dgm:pt modelId="{A90A4C20-8B77-4C97-B626-5590610B2358}" type="parTrans" cxnId="{D6EC56DE-C351-4A84-9F0B-0C1F9BC79FA1}">
      <dgm:prSet/>
      <dgm:spPr/>
      <dgm:t>
        <a:bodyPr/>
        <a:lstStyle/>
        <a:p>
          <a:endParaRPr lang="en-US"/>
        </a:p>
      </dgm:t>
    </dgm:pt>
    <dgm:pt modelId="{7E4240E1-7CEB-49A4-B661-35538339DECC}" type="sibTrans" cxnId="{D6EC56DE-C351-4A84-9F0B-0C1F9BC79FA1}">
      <dgm:prSet/>
      <dgm:spPr/>
      <dgm:t>
        <a:bodyPr/>
        <a:lstStyle/>
        <a:p>
          <a:endParaRPr lang="en-US"/>
        </a:p>
      </dgm:t>
    </dgm:pt>
    <dgm:pt modelId="{F3097EC2-2630-4CCA-B6BB-38105BA42679}" type="pres">
      <dgm:prSet presAssocID="{EC04DD99-EE62-4883-881F-C0CB462D7FF2}" presName="linear" presStyleCnt="0">
        <dgm:presLayoutVars>
          <dgm:dir/>
          <dgm:animLvl val="lvl"/>
          <dgm:resizeHandles val="exact"/>
        </dgm:presLayoutVars>
      </dgm:prSet>
      <dgm:spPr/>
    </dgm:pt>
    <dgm:pt modelId="{70817C2E-C09A-4268-9A34-CB55D1428F3E}" type="pres">
      <dgm:prSet presAssocID="{47644FC9-2C7B-4327-A207-F329DF673AD3}" presName="parentLin" presStyleCnt="0"/>
      <dgm:spPr/>
    </dgm:pt>
    <dgm:pt modelId="{AFC36F46-8644-4C68-835F-B16F5EA29D80}" type="pres">
      <dgm:prSet presAssocID="{47644FC9-2C7B-4327-A207-F329DF673AD3}" presName="parentLeftMargin" presStyleLbl="node1" presStyleIdx="0" presStyleCnt="3"/>
      <dgm:spPr/>
    </dgm:pt>
    <dgm:pt modelId="{07B59D66-9FA2-43C8-9A7F-A61C88ADEF05}" type="pres">
      <dgm:prSet presAssocID="{47644FC9-2C7B-4327-A207-F329DF673AD3}" presName="parentText" presStyleLbl="node1" presStyleIdx="0" presStyleCnt="3">
        <dgm:presLayoutVars>
          <dgm:chMax val="0"/>
          <dgm:bulletEnabled val="1"/>
        </dgm:presLayoutVars>
      </dgm:prSet>
      <dgm:spPr/>
    </dgm:pt>
    <dgm:pt modelId="{62F001DF-5742-4CE1-9F2D-A64D94F0D7B6}" type="pres">
      <dgm:prSet presAssocID="{47644FC9-2C7B-4327-A207-F329DF673AD3}" presName="negativeSpace" presStyleCnt="0"/>
      <dgm:spPr/>
    </dgm:pt>
    <dgm:pt modelId="{911F46E8-4A48-4309-AF44-50A520C6F4EB}" type="pres">
      <dgm:prSet presAssocID="{47644FC9-2C7B-4327-A207-F329DF673AD3}" presName="childText" presStyleLbl="conFgAcc1" presStyleIdx="0" presStyleCnt="3">
        <dgm:presLayoutVars>
          <dgm:bulletEnabled val="1"/>
        </dgm:presLayoutVars>
      </dgm:prSet>
      <dgm:spPr/>
    </dgm:pt>
    <dgm:pt modelId="{6D06A33F-4046-4AED-9BDF-C7711DC61CDE}" type="pres">
      <dgm:prSet presAssocID="{132BB072-7749-464E-882D-979AAC873F9A}" presName="spaceBetweenRectangles" presStyleCnt="0"/>
      <dgm:spPr/>
    </dgm:pt>
    <dgm:pt modelId="{63BC3C49-3FB7-4380-B303-0F569F73B8E5}" type="pres">
      <dgm:prSet presAssocID="{3A89A71E-7CE5-4067-B644-2941CA951BEE}" presName="parentLin" presStyleCnt="0"/>
      <dgm:spPr/>
    </dgm:pt>
    <dgm:pt modelId="{DDB22669-1ACD-4302-954E-BB1E3CE176D5}" type="pres">
      <dgm:prSet presAssocID="{3A89A71E-7CE5-4067-B644-2941CA951BEE}" presName="parentLeftMargin" presStyleLbl="node1" presStyleIdx="0" presStyleCnt="3"/>
      <dgm:spPr/>
    </dgm:pt>
    <dgm:pt modelId="{66E350C3-8D56-4E4A-AC60-EF04FB99CCAA}" type="pres">
      <dgm:prSet presAssocID="{3A89A71E-7CE5-4067-B644-2941CA951BEE}" presName="parentText" presStyleLbl="node1" presStyleIdx="1" presStyleCnt="3">
        <dgm:presLayoutVars>
          <dgm:chMax val="0"/>
          <dgm:bulletEnabled val="1"/>
        </dgm:presLayoutVars>
      </dgm:prSet>
      <dgm:spPr/>
    </dgm:pt>
    <dgm:pt modelId="{DF8968AC-F7B8-4DE6-B0DD-6F15B5F06A47}" type="pres">
      <dgm:prSet presAssocID="{3A89A71E-7CE5-4067-B644-2941CA951BEE}" presName="negativeSpace" presStyleCnt="0"/>
      <dgm:spPr/>
    </dgm:pt>
    <dgm:pt modelId="{89692422-52EC-44DF-B53D-E73CB8C88E88}" type="pres">
      <dgm:prSet presAssocID="{3A89A71E-7CE5-4067-B644-2941CA951BEE}" presName="childText" presStyleLbl="conFgAcc1" presStyleIdx="1" presStyleCnt="3">
        <dgm:presLayoutVars>
          <dgm:bulletEnabled val="1"/>
        </dgm:presLayoutVars>
      </dgm:prSet>
      <dgm:spPr/>
    </dgm:pt>
    <dgm:pt modelId="{9CE07483-BB06-402A-A29B-D3C2BE24457F}" type="pres">
      <dgm:prSet presAssocID="{3EB9F15F-8CFF-4C80-83C2-3240FBE69A3B}" presName="spaceBetweenRectangles" presStyleCnt="0"/>
      <dgm:spPr/>
    </dgm:pt>
    <dgm:pt modelId="{18989BE8-5122-4905-9C00-FDCA15A6618D}" type="pres">
      <dgm:prSet presAssocID="{21D0830B-83A4-40CA-AD32-A6F1A917E8C9}" presName="parentLin" presStyleCnt="0"/>
      <dgm:spPr/>
    </dgm:pt>
    <dgm:pt modelId="{99D10352-EA61-485B-9944-92313F90FAC7}" type="pres">
      <dgm:prSet presAssocID="{21D0830B-83A4-40CA-AD32-A6F1A917E8C9}" presName="parentLeftMargin" presStyleLbl="node1" presStyleIdx="1" presStyleCnt="3"/>
      <dgm:spPr/>
    </dgm:pt>
    <dgm:pt modelId="{A33A7C41-6B9F-419E-BE19-8FAC5F2CD0CC}" type="pres">
      <dgm:prSet presAssocID="{21D0830B-83A4-40CA-AD32-A6F1A917E8C9}" presName="parentText" presStyleLbl="node1" presStyleIdx="2" presStyleCnt="3">
        <dgm:presLayoutVars>
          <dgm:chMax val="0"/>
          <dgm:bulletEnabled val="1"/>
        </dgm:presLayoutVars>
      </dgm:prSet>
      <dgm:spPr/>
    </dgm:pt>
    <dgm:pt modelId="{02BC9C6A-C26B-463E-BE11-FE723E096E91}" type="pres">
      <dgm:prSet presAssocID="{21D0830B-83A4-40CA-AD32-A6F1A917E8C9}" presName="negativeSpace" presStyleCnt="0"/>
      <dgm:spPr/>
    </dgm:pt>
    <dgm:pt modelId="{AB36A1E7-90AF-48CE-9ACD-09024E0985E2}" type="pres">
      <dgm:prSet presAssocID="{21D0830B-83A4-40CA-AD32-A6F1A917E8C9}" presName="childText" presStyleLbl="conFgAcc1" presStyleIdx="2" presStyleCnt="3">
        <dgm:presLayoutVars>
          <dgm:bulletEnabled val="1"/>
        </dgm:presLayoutVars>
      </dgm:prSet>
      <dgm:spPr/>
    </dgm:pt>
  </dgm:ptLst>
  <dgm:cxnLst>
    <dgm:cxn modelId="{646D5E00-F8E8-4738-8C52-CCBA198D869B}" srcId="{47644FC9-2C7B-4327-A207-F329DF673AD3}" destId="{578E1A31-C73F-4FB1-ADD0-21E0B861C4F8}" srcOrd="0" destOrd="0" parTransId="{EFA1B65D-2D94-43B6-8E09-0F9B37081CCD}" sibTransId="{6D0ED24D-6E73-4F95-8FE0-2DA2E153D25C}"/>
    <dgm:cxn modelId="{00473C0B-4D1A-4837-8B38-00427E4638F4}" type="presOf" srcId="{21D0830B-83A4-40CA-AD32-A6F1A917E8C9}" destId="{99D10352-EA61-485B-9944-92313F90FAC7}" srcOrd="0" destOrd="0" presId="urn:microsoft.com/office/officeart/2005/8/layout/list1"/>
    <dgm:cxn modelId="{710A840B-5938-4E73-8D1C-D93D0E8C0D64}" srcId="{21D0830B-83A4-40CA-AD32-A6F1A917E8C9}" destId="{5E50AC49-094C-4B33-AB60-946C8ED8EFF8}" srcOrd="0" destOrd="0" parTransId="{FF26EB04-83FB-4563-AAFA-1365BC121DEC}" sibTransId="{F2AAFB01-A321-4DC2-BB74-8FF50914649E}"/>
    <dgm:cxn modelId="{67CA4E0C-B836-4B81-BA29-88B6AB9C2880}" srcId="{47644FC9-2C7B-4327-A207-F329DF673AD3}" destId="{66986FB5-682D-4FC8-87F8-DDA77CA28004}" srcOrd="1" destOrd="0" parTransId="{88E89D5D-6F65-4D76-9972-C0F463076FDF}" sibTransId="{CA0652F2-C9D2-4C5E-8EA0-F4BA62217590}"/>
    <dgm:cxn modelId="{DF9FA112-363A-4FB4-8C15-3BD07BB7AA36}" type="presOf" srcId="{78AEEC9D-9021-4C3A-B68E-5AAAD8ABE78B}" destId="{89692422-52EC-44DF-B53D-E73CB8C88E88}" srcOrd="0" destOrd="1" presId="urn:microsoft.com/office/officeart/2005/8/layout/list1"/>
    <dgm:cxn modelId="{DBF3D11C-B328-432E-9C03-CCF04B35ED5F}" srcId="{EC04DD99-EE62-4883-881F-C0CB462D7FF2}" destId="{47644FC9-2C7B-4327-A207-F329DF673AD3}" srcOrd="0" destOrd="0" parTransId="{4C7933EB-AF07-46ED-B4DA-674A7F47D9AC}" sibTransId="{132BB072-7749-464E-882D-979AAC873F9A}"/>
    <dgm:cxn modelId="{775CE526-84A8-4813-91E5-BF25BD2E8A22}" type="presOf" srcId="{3A89A71E-7CE5-4067-B644-2941CA951BEE}" destId="{66E350C3-8D56-4E4A-AC60-EF04FB99CCAA}" srcOrd="1" destOrd="0" presId="urn:microsoft.com/office/officeart/2005/8/layout/list1"/>
    <dgm:cxn modelId="{CD43352C-4E47-4109-B903-83386CDB9B0A}" srcId="{3A89A71E-7CE5-4067-B644-2941CA951BEE}" destId="{0BB4040C-94B3-4314-BD82-77B1B0BD7879}" srcOrd="0" destOrd="0" parTransId="{0AC23DDD-F485-4E85-877D-AED54F2A1D38}" sibTransId="{E611109F-4A98-446E-B85A-FC3654D6BC4D}"/>
    <dgm:cxn modelId="{BAFA702F-97C2-4F66-82A8-0BBC81E1ADF1}" type="presOf" srcId="{3A89A71E-7CE5-4067-B644-2941CA951BEE}" destId="{DDB22669-1ACD-4302-954E-BB1E3CE176D5}" srcOrd="0" destOrd="0" presId="urn:microsoft.com/office/officeart/2005/8/layout/list1"/>
    <dgm:cxn modelId="{E79E1037-FAE7-402C-8695-0745A22AD85F}" srcId="{3A89A71E-7CE5-4067-B644-2941CA951BEE}" destId="{C725BBA4-9B9D-47E3-B4EB-609EC10BA7A6}" srcOrd="2" destOrd="0" parTransId="{0D738951-00CB-4B9B-B8E3-5281D2EA47B6}" sibTransId="{425012E2-9D6D-4F85-854A-287EA4E486BC}"/>
    <dgm:cxn modelId="{26E2B240-1F8A-4CE8-923D-5439FD934290}" type="presOf" srcId="{98E41D24-69E2-4CEE-9629-812EF1FEC8B5}" destId="{911F46E8-4A48-4309-AF44-50A520C6F4EB}" srcOrd="0" destOrd="2" presId="urn:microsoft.com/office/officeart/2005/8/layout/list1"/>
    <dgm:cxn modelId="{788DC443-1B1D-4DED-8B0C-E0668B7F606E}" type="presOf" srcId="{C725BBA4-9B9D-47E3-B4EB-609EC10BA7A6}" destId="{89692422-52EC-44DF-B53D-E73CB8C88E88}" srcOrd="0" destOrd="2" presId="urn:microsoft.com/office/officeart/2005/8/layout/list1"/>
    <dgm:cxn modelId="{4F4A194D-833D-4585-9D3A-4E15606BDFF3}" type="presOf" srcId="{47644FC9-2C7B-4327-A207-F329DF673AD3}" destId="{07B59D66-9FA2-43C8-9A7F-A61C88ADEF05}" srcOrd="1" destOrd="0" presId="urn:microsoft.com/office/officeart/2005/8/layout/list1"/>
    <dgm:cxn modelId="{46641D53-CCED-4337-8F66-C5F6F9A7940C}" type="presOf" srcId="{0BB4040C-94B3-4314-BD82-77B1B0BD7879}" destId="{89692422-52EC-44DF-B53D-E73CB8C88E88}" srcOrd="0" destOrd="0" presId="urn:microsoft.com/office/officeart/2005/8/layout/list1"/>
    <dgm:cxn modelId="{69676153-DA75-4DA2-A198-77641B2B0098}" srcId="{EC04DD99-EE62-4883-881F-C0CB462D7FF2}" destId="{3A89A71E-7CE5-4067-B644-2941CA951BEE}" srcOrd="1" destOrd="0" parTransId="{90AD50EA-DD75-4A61-B22E-7AC925FDF6A5}" sibTransId="{3EB9F15F-8CFF-4C80-83C2-3240FBE69A3B}"/>
    <dgm:cxn modelId="{0F24A691-3428-4183-9E78-EBADD34622D5}" srcId="{3A89A71E-7CE5-4067-B644-2941CA951BEE}" destId="{78AEEC9D-9021-4C3A-B68E-5AAAD8ABE78B}" srcOrd="1" destOrd="0" parTransId="{E1AA90D5-9ADE-45DD-BC97-EE3987E8010A}" sibTransId="{EB2615AF-4444-4B46-8B50-2180DA9D92AB}"/>
    <dgm:cxn modelId="{D13AEE92-74A5-4465-A628-0B827B1133AC}" type="presOf" srcId="{66986FB5-682D-4FC8-87F8-DDA77CA28004}" destId="{911F46E8-4A48-4309-AF44-50A520C6F4EB}" srcOrd="0" destOrd="1" presId="urn:microsoft.com/office/officeart/2005/8/layout/list1"/>
    <dgm:cxn modelId="{14B3789F-7AA8-47BE-83BA-0E77837306F3}" type="presOf" srcId="{47644FC9-2C7B-4327-A207-F329DF673AD3}" destId="{AFC36F46-8644-4C68-835F-B16F5EA29D80}" srcOrd="0" destOrd="0" presId="urn:microsoft.com/office/officeart/2005/8/layout/list1"/>
    <dgm:cxn modelId="{0FB6FBB1-C9AA-439D-A5B1-BC60C5A89473}" type="presOf" srcId="{21D0830B-83A4-40CA-AD32-A6F1A917E8C9}" destId="{A33A7C41-6B9F-419E-BE19-8FAC5F2CD0CC}" srcOrd="1" destOrd="0" presId="urn:microsoft.com/office/officeart/2005/8/layout/list1"/>
    <dgm:cxn modelId="{4586C1B8-3CD6-4614-B733-B7B68288AE78}" type="presOf" srcId="{EC04DD99-EE62-4883-881F-C0CB462D7FF2}" destId="{F3097EC2-2630-4CCA-B6BB-38105BA42679}" srcOrd="0" destOrd="0" presId="urn:microsoft.com/office/officeart/2005/8/layout/list1"/>
    <dgm:cxn modelId="{118BA4BA-E7D1-4E1C-87ED-383505DD3EE0}" type="presOf" srcId="{A9826E93-C6BF-4F8E-BA6C-6B0DE2464418}" destId="{89692422-52EC-44DF-B53D-E73CB8C88E88}" srcOrd="0" destOrd="3" presId="urn:microsoft.com/office/officeart/2005/8/layout/list1"/>
    <dgm:cxn modelId="{6776ECD6-5CF0-4D5D-A33B-957D2701FFE7}" type="presOf" srcId="{5E50AC49-094C-4B33-AB60-946C8ED8EFF8}" destId="{AB36A1E7-90AF-48CE-9ACD-09024E0985E2}" srcOrd="0" destOrd="0" presId="urn:microsoft.com/office/officeart/2005/8/layout/list1"/>
    <dgm:cxn modelId="{D6EC56DE-C351-4A84-9F0B-0C1F9BC79FA1}" srcId="{3A89A71E-7CE5-4067-B644-2941CA951BEE}" destId="{A9826E93-C6BF-4F8E-BA6C-6B0DE2464418}" srcOrd="3" destOrd="0" parTransId="{A90A4C20-8B77-4C97-B626-5590610B2358}" sibTransId="{7E4240E1-7CEB-49A4-B661-35538339DECC}"/>
    <dgm:cxn modelId="{0744D7FA-B258-4F5D-9F73-52BC6F0960E3}" type="presOf" srcId="{578E1A31-C73F-4FB1-ADD0-21E0B861C4F8}" destId="{911F46E8-4A48-4309-AF44-50A520C6F4EB}" srcOrd="0" destOrd="0" presId="urn:microsoft.com/office/officeart/2005/8/layout/list1"/>
    <dgm:cxn modelId="{3C35E3FE-CD14-4E6D-BBA6-0A14D2CA4CB9}" srcId="{47644FC9-2C7B-4327-A207-F329DF673AD3}" destId="{98E41D24-69E2-4CEE-9629-812EF1FEC8B5}" srcOrd="2" destOrd="0" parTransId="{442BD679-0AC3-4D49-A1A9-8F5B4437514C}" sibTransId="{4E4DCC18-24B1-42DF-B50F-A4B81754D525}"/>
    <dgm:cxn modelId="{0B2379FF-CEE5-4B15-B29F-3CEC6D0E7255}" srcId="{EC04DD99-EE62-4883-881F-C0CB462D7FF2}" destId="{21D0830B-83A4-40CA-AD32-A6F1A917E8C9}" srcOrd="2" destOrd="0" parTransId="{C514DDA4-5531-41E5-A6FB-1A079576BCA9}" sibTransId="{0E72EFCD-42D4-43F4-B79E-A67BDF669C16}"/>
    <dgm:cxn modelId="{E7AB1AA6-7ADB-4583-9F86-EFB29DF0D67C}" type="presParOf" srcId="{F3097EC2-2630-4CCA-B6BB-38105BA42679}" destId="{70817C2E-C09A-4268-9A34-CB55D1428F3E}" srcOrd="0" destOrd="0" presId="urn:microsoft.com/office/officeart/2005/8/layout/list1"/>
    <dgm:cxn modelId="{0CAE648C-08DD-4A00-9799-7E9BC74CA2E9}" type="presParOf" srcId="{70817C2E-C09A-4268-9A34-CB55D1428F3E}" destId="{AFC36F46-8644-4C68-835F-B16F5EA29D80}" srcOrd="0" destOrd="0" presId="urn:microsoft.com/office/officeart/2005/8/layout/list1"/>
    <dgm:cxn modelId="{3960DE80-396B-4265-98D9-83003880A4D9}" type="presParOf" srcId="{70817C2E-C09A-4268-9A34-CB55D1428F3E}" destId="{07B59D66-9FA2-43C8-9A7F-A61C88ADEF05}" srcOrd="1" destOrd="0" presId="urn:microsoft.com/office/officeart/2005/8/layout/list1"/>
    <dgm:cxn modelId="{5189AE38-2EA3-48E7-A50F-87F9D9D7398F}" type="presParOf" srcId="{F3097EC2-2630-4CCA-B6BB-38105BA42679}" destId="{62F001DF-5742-4CE1-9F2D-A64D94F0D7B6}" srcOrd="1" destOrd="0" presId="urn:microsoft.com/office/officeart/2005/8/layout/list1"/>
    <dgm:cxn modelId="{2CD630C1-09CC-430B-B446-8883E59415F2}" type="presParOf" srcId="{F3097EC2-2630-4CCA-B6BB-38105BA42679}" destId="{911F46E8-4A48-4309-AF44-50A520C6F4EB}" srcOrd="2" destOrd="0" presId="urn:microsoft.com/office/officeart/2005/8/layout/list1"/>
    <dgm:cxn modelId="{3A65E00D-1907-416F-A5AC-0B916589513E}" type="presParOf" srcId="{F3097EC2-2630-4CCA-B6BB-38105BA42679}" destId="{6D06A33F-4046-4AED-9BDF-C7711DC61CDE}" srcOrd="3" destOrd="0" presId="urn:microsoft.com/office/officeart/2005/8/layout/list1"/>
    <dgm:cxn modelId="{BE34E4DC-855B-47AE-9211-2E8E12E79AEA}" type="presParOf" srcId="{F3097EC2-2630-4CCA-B6BB-38105BA42679}" destId="{63BC3C49-3FB7-4380-B303-0F569F73B8E5}" srcOrd="4" destOrd="0" presId="urn:microsoft.com/office/officeart/2005/8/layout/list1"/>
    <dgm:cxn modelId="{22E6B423-12E2-4AA7-AA92-C297C844A2A7}" type="presParOf" srcId="{63BC3C49-3FB7-4380-B303-0F569F73B8E5}" destId="{DDB22669-1ACD-4302-954E-BB1E3CE176D5}" srcOrd="0" destOrd="0" presId="urn:microsoft.com/office/officeart/2005/8/layout/list1"/>
    <dgm:cxn modelId="{9313DBD6-B565-4AD7-9DD3-E15C9E32B8D9}" type="presParOf" srcId="{63BC3C49-3FB7-4380-B303-0F569F73B8E5}" destId="{66E350C3-8D56-4E4A-AC60-EF04FB99CCAA}" srcOrd="1" destOrd="0" presId="urn:microsoft.com/office/officeart/2005/8/layout/list1"/>
    <dgm:cxn modelId="{6D495ACB-4D6D-4E51-B608-BF462AE2B968}" type="presParOf" srcId="{F3097EC2-2630-4CCA-B6BB-38105BA42679}" destId="{DF8968AC-F7B8-4DE6-B0DD-6F15B5F06A47}" srcOrd="5" destOrd="0" presId="urn:microsoft.com/office/officeart/2005/8/layout/list1"/>
    <dgm:cxn modelId="{F6FC0262-FDB2-4B19-AB74-0659572A5E10}" type="presParOf" srcId="{F3097EC2-2630-4CCA-B6BB-38105BA42679}" destId="{89692422-52EC-44DF-B53D-E73CB8C88E88}" srcOrd="6" destOrd="0" presId="urn:microsoft.com/office/officeart/2005/8/layout/list1"/>
    <dgm:cxn modelId="{57BF9A2B-9BEF-4172-AADB-6DEFEA45C9EE}" type="presParOf" srcId="{F3097EC2-2630-4CCA-B6BB-38105BA42679}" destId="{9CE07483-BB06-402A-A29B-D3C2BE24457F}" srcOrd="7" destOrd="0" presId="urn:microsoft.com/office/officeart/2005/8/layout/list1"/>
    <dgm:cxn modelId="{519BCA3F-346C-47D8-A2EB-17CE34FB3E7D}" type="presParOf" srcId="{F3097EC2-2630-4CCA-B6BB-38105BA42679}" destId="{18989BE8-5122-4905-9C00-FDCA15A6618D}" srcOrd="8" destOrd="0" presId="urn:microsoft.com/office/officeart/2005/8/layout/list1"/>
    <dgm:cxn modelId="{49478459-CFD9-43D6-98E9-BDD71DADE327}" type="presParOf" srcId="{18989BE8-5122-4905-9C00-FDCA15A6618D}" destId="{99D10352-EA61-485B-9944-92313F90FAC7}" srcOrd="0" destOrd="0" presId="urn:microsoft.com/office/officeart/2005/8/layout/list1"/>
    <dgm:cxn modelId="{385E1D6B-F48D-4829-A42E-1E9200A4E74E}" type="presParOf" srcId="{18989BE8-5122-4905-9C00-FDCA15A6618D}" destId="{A33A7C41-6B9F-419E-BE19-8FAC5F2CD0CC}" srcOrd="1" destOrd="0" presId="urn:microsoft.com/office/officeart/2005/8/layout/list1"/>
    <dgm:cxn modelId="{0BB4A2BB-B986-48DD-BA08-633ADACA6932}" type="presParOf" srcId="{F3097EC2-2630-4CCA-B6BB-38105BA42679}" destId="{02BC9C6A-C26B-463E-BE11-FE723E096E91}" srcOrd="9" destOrd="0" presId="urn:microsoft.com/office/officeart/2005/8/layout/list1"/>
    <dgm:cxn modelId="{3AD6A589-D743-4764-BF1D-758DFB5D3657}" type="presParOf" srcId="{F3097EC2-2630-4CCA-B6BB-38105BA42679}" destId="{AB36A1E7-90AF-48CE-9ACD-09024E0985E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C04DD99-EE62-4883-881F-C0CB462D7FF2}"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n-US"/>
        </a:p>
      </dgm:t>
    </dgm:pt>
    <dgm:pt modelId="{3A89A71E-7CE5-4067-B644-2941CA951BEE}">
      <dgm:prSet/>
      <dgm:spPr/>
      <dgm:t>
        <a:bodyPr/>
        <a:lstStyle/>
        <a:p>
          <a:r>
            <a:rPr lang="en-US" b="1" dirty="0"/>
            <a:t>Continue HOME Domain IT and HHS Systems Work – Requirements mapping </a:t>
          </a:r>
          <a:endParaRPr lang="en-US" dirty="0"/>
        </a:p>
      </dgm:t>
    </dgm:pt>
    <dgm:pt modelId="{90AD50EA-DD75-4A61-B22E-7AC925FDF6A5}" type="parTrans" cxnId="{69676153-DA75-4DA2-A198-77641B2B0098}">
      <dgm:prSet/>
      <dgm:spPr/>
      <dgm:t>
        <a:bodyPr/>
        <a:lstStyle/>
        <a:p>
          <a:endParaRPr lang="en-US"/>
        </a:p>
      </dgm:t>
    </dgm:pt>
    <dgm:pt modelId="{3EB9F15F-8CFF-4C80-83C2-3240FBE69A3B}" type="sibTrans" cxnId="{69676153-DA75-4DA2-A198-77641B2B0098}">
      <dgm:prSet/>
      <dgm:spPr/>
      <dgm:t>
        <a:bodyPr/>
        <a:lstStyle/>
        <a:p>
          <a:endParaRPr lang="en-US"/>
        </a:p>
      </dgm:t>
    </dgm:pt>
    <dgm:pt modelId="{0BB4040C-94B3-4314-BD82-77B1B0BD7879}">
      <dgm:prSet/>
      <dgm:spPr/>
      <dgm:t>
        <a:bodyPr/>
        <a:lstStyle/>
        <a:p>
          <a:r>
            <a:rPr lang="en-US"/>
            <a:t>Waiver Redesign</a:t>
          </a:r>
        </a:p>
      </dgm:t>
    </dgm:pt>
    <dgm:pt modelId="{0AC23DDD-F485-4E85-877D-AED54F2A1D38}" type="parTrans" cxnId="{CD43352C-4E47-4109-B903-83386CDB9B0A}">
      <dgm:prSet/>
      <dgm:spPr/>
      <dgm:t>
        <a:bodyPr/>
        <a:lstStyle/>
        <a:p>
          <a:endParaRPr lang="en-US"/>
        </a:p>
      </dgm:t>
    </dgm:pt>
    <dgm:pt modelId="{E611109F-4A98-446E-B85A-FC3654D6BC4D}" type="sibTrans" cxnId="{CD43352C-4E47-4109-B903-83386CDB9B0A}">
      <dgm:prSet/>
      <dgm:spPr/>
      <dgm:t>
        <a:bodyPr/>
        <a:lstStyle/>
        <a:p>
          <a:endParaRPr lang="en-US"/>
        </a:p>
      </dgm:t>
    </dgm:pt>
    <dgm:pt modelId="{78AEEC9D-9021-4C3A-B68E-5AAAD8ABE78B}">
      <dgm:prSet/>
      <dgm:spPr/>
      <dgm:t>
        <a:bodyPr/>
        <a:lstStyle/>
        <a:p>
          <a:r>
            <a:rPr lang="en-US"/>
            <a:t>Waitlist Management</a:t>
          </a:r>
        </a:p>
      </dgm:t>
    </dgm:pt>
    <dgm:pt modelId="{E1AA90D5-9ADE-45DD-BC97-EE3987E8010A}" type="parTrans" cxnId="{0F24A691-3428-4183-9E78-EBADD34622D5}">
      <dgm:prSet/>
      <dgm:spPr/>
      <dgm:t>
        <a:bodyPr/>
        <a:lstStyle/>
        <a:p>
          <a:endParaRPr lang="en-US"/>
        </a:p>
      </dgm:t>
    </dgm:pt>
    <dgm:pt modelId="{EB2615AF-4444-4B46-8B50-2180DA9D92AB}" type="sibTrans" cxnId="{0F24A691-3428-4183-9E78-EBADD34622D5}">
      <dgm:prSet/>
      <dgm:spPr/>
      <dgm:t>
        <a:bodyPr/>
        <a:lstStyle/>
        <a:p>
          <a:endParaRPr lang="en-US"/>
        </a:p>
      </dgm:t>
    </dgm:pt>
    <dgm:pt modelId="{C725BBA4-9B9D-47E3-B4EB-609EC10BA7A6}">
      <dgm:prSet/>
      <dgm:spPr/>
      <dgm:t>
        <a:bodyPr/>
        <a:lstStyle/>
        <a:p>
          <a:r>
            <a:rPr lang="en-US"/>
            <a:t>Case Management</a:t>
          </a:r>
        </a:p>
      </dgm:t>
    </dgm:pt>
    <dgm:pt modelId="{0D738951-00CB-4B9B-B8E3-5281D2EA47B6}" type="parTrans" cxnId="{E79E1037-FAE7-402C-8695-0745A22AD85F}">
      <dgm:prSet/>
      <dgm:spPr/>
      <dgm:t>
        <a:bodyPr/>
        <a:lstStyle/>
        <a:p>
          <a:endParaRPr lang="en-US"/>
        </a:p>
      </dgm:t>
    </dgm:pt>
    <dgm:pt modelId="{425012E2-9D6D-4F85-854A-287EA4E486BC}" type="sibTrans" cxnId="{E79E1037-FAE7-402C-8695-0745A22AD85F}">
      <dgm:prSet/>
      <dgm:spPr/>
      <dgm:t>
        <a:bodyPr/>
        <a:lstStyle/>
        <a:p>
          <a:endParaRPr lang="en-US"/>
        </a:p>
      </dgm:t>
    </dgm:pt>
    <dgm:pt modelId="{21D0830B-83A4-40CA-AD32-A6F1A917E8C9}">
      <dgm:prSet/>
      <dgm:spPr/>
      <dgm:t>
        <a:bodyPr/>
        <a:lstStyle/>
        <a:p>
          <a:r>
            <a:rPr lang="en-US" dirty="0"/>
            <a:t>Ongoing Public Engagement </a:t>
          </a:r>
        </a:p>
      </dgm:t>
    </dgm:pt>
    <dgm:pt modelId="{C514DDA4-5531-41E5-A6FB-1A079576BCA9}" type="parTrans" cxnId="{0B2379FF-CEE5-4B15-B29F-3CEC6D0E7255}">
      <dgm:prSet/>
      <dgm:spPr/>
      <dgm:t>
        <a:bodyPr/>
        <a:lstStyle/>
        <a:p>
          <a:endParaRPr lang="en-US"/>
        </a:p>
      </dgm:t>
    </dgm:pt>
    <dgm:pt modelId="{0E72EFCD-42D4-43F4-B79E-A67BDF669C16}" type="sibTrans" cxnId="{0B2379FF-CEE5-4B15-B29F-3CEC6D0E7255}">
      <dgm:prSet/>
      <dgm:spPr/>
      <dgm:t>
        <a:bodyPr/>
        <a:lstStyle/>
        <a:p>
          <a:endParaRPr lang="en-US"/>
        </a:p>
      </dgm:t>
    </dgm:pt>
    <dgm:pt modelId="{5E50AC49-094C-4B33-AB60-946C8ED8EFF8}">
      <dgm:prSet/>
      <dgm:spPr/>
      <dgm:t>
        <a:bodyPr/>
        <a:lstStyle/>
        <a:p>
          <a:r>
            <a:rPr lang="en-US" dirty="0"/>
            <a:t>Steering Committee</a:t>
          </a:r>
        </a:p>
      </dgm:t>
    </dgm:pt>
    <dgm:pt modelId="{FF26EB04-83FB-4563-AAFA-1365BC121DEC}" type="parTrans" cxnId="{710A840B-5938-4E73-8D1C-D93D0E8C0D64}">
      <dgm:prSet/>
      <dgm:spPr/>
      <dgm:t>
        <a:bodyPr/>
        <a:lstStyle/>
        <a:p>
          <a:endParaRPr lang="en-US"/>
        </a:p>
      </dgm:t>
    </dgm:pt>
    <dgm:pt modelId="{F2AAFB01-A321-4DC2-BB74-8FF50914649E}" type="sibTrans" cxnId="{710A840B-5938-4E73-8D1C-D93D0E8C0D64}">
      <dgm:prSet/>
      <dgm:spPr/>
      <dgm:t>
        <a:bodyPr/>
        <a:lstStyle/>
        <a:p>
          <a:endParaRPr lang="en-US"/>
        </a:p>
      </dgm:t>
    </dgm:pt>
    <dgm:pt modelId="{DB188DA4-0D08-44F6-A602-E5DB21E5EDF1}">
      <dgm:prSet/>
      <dgm:spPr/>
      <dgm:t>
        <a:bodyPr/>
        <a:lstStyle/>
        <a:p>
          <a:r>
            <a:rPr lang="en-US" dirty="0"/>
            <a:t>Updating HOME FAQs Documents</a:t>
          </a:r>
        </a:p>
      </dgm:t>
    </dgm:pt>
    <dgm:pt modelId="{A74D3C76-A277-4173-A7E8-43AE22F4DD18}" type="parTrans" cxnId="{A608D83F-3D67-4686-AF22-62ED3CAC7C31}">
      <dgm:prSet/>
      <dgm:spPr/>
      <dgm:t>
        <a:bodyPr/>
        <a:lstStyle/>
        <a:p>
          <a:endParaRPr lang="en-US"/>
        </a:p>
      </dgm:t>
    </dgm:pt>
    <dgm:pt modelId="{C5D4BDCB-2833-47C7-90CA-70E1609AE94D}" type="sibTrans" cxnId="{A608D83F-3D67-4686-AF22-62ED3CAC7C31}">
      <dgm:prSet/>
      <dgm:spPr/>
      <dgm:t>
        <a:bodyPr/>
        <a:lstStyle/>
        <a:p>
          <a:endParaRPr lang="en-US"/>
        </a:p>
      </dgm:t>
    </dgm:pt>
    <dgm:pt modelId="{3CAF0CE9-E293-4B58-8572-935156B5ACDD}">
      <dgm:prSet/>
      <dgm:spPr/>
      <dgm:t>
        <a:bodyPr/>
        <a:lstStyle/>
        <a:p>
          <a:r>
            <a:rPr lang="en-US" dirty="0"/>
            <a:t>Home Newsletter</a:t>
          </a:r>
        </a:p>
      </dgm:t>
    </dgm:pt>
    <dgm:pt modelId="{E7DCE62C-DF99-454D-AE44-F32E784ED3EA}" type="parTrans" cxnId="{178453BC-B9DE-4967-87AC-92C6CD201929}">
      <dgm:prSet/>
      <dgm:spPr/>
      <dgm:t>
        <a:bodyPr/>
        <a:lstStyle/>
        <a:p>
          <a:endParaRPr lang="en-US"/>
        </a:p>
      </dgm:t>
    </dgm:pt>
    <dgm:pt modelId="{0F271DE3-122B-40CD-AA17-2F1E957BCCA2}" type="sibTrans" cxnId="{178453BC-B9DE-4967-87AC-92C6CD201929}">
      <dgm:prSet/>
      <dgm:spPr/>
      <dgm:t>
        <a:bodyPr/>
        <a:lstStyle/>
        <a:p>
          <a:endParaRPr lang="en-US"/>
        </a:p>
      </dgm:t>
    </dgm:pt>
    <dgm:pt modelId="{6E24202B-CE77-4A30-BA86-E7E464D6F999}">
      <dgm:prSet/>
      <dgm:spPr/>
      <dgm:t>
        <a:bodyPr/>
        <a:lstStyle/>
        <a:p>
          <a:r>
            <a:rPr lang="en-US" dirty="0"/>
            <a:t>Website updates - Drafting informational pages</a:t>
          </a:r>
        </a:p>
      </dgm:t>
    </dgm:pt>
    <dgm:pt modelId="{0BDC59C6-D54C-402B-821D-75861EFDCFC1}" type="parTrans" cxnId="{4BF3635F-FEBA-4438-8B2E-29EFD8A3BAA6}">
      <dgm:prSet/>
      <dgm:spPr/>
      <dgm:t>
        <a:bodyPr/>
        <a:lstStyle/>
        <a:p>
          <a:endParaRPr lang="en-US"/>
        </a:p>
      </dgm:t>
    </dgm:pt>
    <dgm:pt modelId="{9AC0EF1D-2151-48F8-8EC2-5307D15C78B0}" type="sibTrans" cxnId="{4BF3635F-FEBA-4438-8B2E-29EFD8A3BAA6}">
      <dgm:prSet/>
      <dgm:spPr/>
      <dgm:t>
        <a:bodyPr/>
        <a:lstStyle/>
        <a:p>
          <a:endParaRPr lang="en-US"/>
        </a:p>
      </dgm:t>
    </dgm:pt>
    <dgm:pt modelId="{CCD1F09A-972F-413A-824E-FBD6AC391D40}">
      <dgm:prSet/>
      <dgm:spPr/>
      <dgm:t>
        <a:bodyPr/>
        <a:lstStyle/>
        <a:p>
          <a:r>
            <a:rPr lang="en-US" dirty="0"/>
            <a:t>Medicaid Townhalls</a:t>
          </a:r>
        </a:p>
      </dgm:t>
    </dgm:pt>
    <dgm:pt modelId="{E9E7680A-C9C0-4625-A28C-8E007DC9E306}" type="parTrans" cxnId="{B17B5806-E2EC-4731-8B41-A6C43F0B3FAC}">
      <dgm:prSet/>
      <dgm:spPr/>
      <dgm:t>
        <a:bodyPr/>
        <a:lstStyle/>
        <a:p>
          <a:endParaRPr lang="en-US"/>
        </a:p>
      </dgm:t>
    </dgm:pt>
    <dgm:pt modelId="{E1958C73-7822-4AC2-B87F-2BB9A24CFF35}" type="sibTrans" cxnId="{B17B5806-E2EC-4731-8B41-A6C43F0B3FAC}">
      <dgm:prSet/>
      <dgm:spPr/>
      <dgm:t>
        <a:bodyPr/>
        <a:lstStyle/>
        <a:p>
          <a:endParaRPr lang="en-US"/>
        </a:p>
      </dgm:t>
    </dgm:pt>
    <dgm:pt modelId="{5470C8A2-65E7-4558-964D-D00EE94CC1A0}">
      <dgm:prSet/>
      <dgm:spPr/>
      <dgm:t>
        <a:bodyPr/>
        <a:lstStyle/>
        <a:p>
          <a:r>
            <a:rPr lang="en-US" dirty="0"/>
            <a:t>Provider Communication Plan</a:t>
          </a:r>
        </a:p>
      </dgm:t>
    </dgm:pt>
    <dgm:pt modelId="{023E3AA0-6CEF-447A-A520-28440F99DE38}" type="parTrans" cxnId="{1D5AF9C3-8571-4E85-9485-9F0184EC2D78}">
      <dgm:prSet/>
      <dgm:spPr/>
      <dgm:t>
        <a:bodyPr/>
        <a:lstStyle/>
        <a:p>
          <a:endParaRPr lang="en-US"/>
        </a:p>
      </dgm:t>
    </dgm:pt>
    <dgm:pt modelId="{227F0CF7-3F92-40DB-B62D-A457A92DB711}" type="sibTrans" cxnId="{1D5AF9C3-8571-4E85-9485-9F0184EC2D78}">
      <dgm:prSet/>
      <dgm:spPr/>
      <dgm:t>
        <a:bodyPr/>
        <a:lstStyle/>
        <a:p>
          <a:endParaRPr lang="en-US"/>
        </a:p>
      </dgm:t>
    </dgm:pt>
    <dgm:pt modelId="{327C9E52-FFDE-4761-B037-B77282EE3609}">
      <dgm:prSet/>
      <dgm:spPr/>
      <dgm:t>
        <a:bodyPr/>
        <a:lstStyle/>
        <a:p>
          <a:r>
            <a:rPr lang="en-US" dirty="0"/>
            <a:t>Member Communication Plan</a:t>
          </a:r>
        </a:p>
      </dgm:t>
    </dgm:pt>
    <dgm:pt modelId="{C376BA84-B1D6-413F-A646-4FB5D98413AC}" type="parTrans" cxnId="{156C1869-069D-4960-B7F2-5297B64378F3}">
      <dgm:prSet/>
      <dgm:spPr/>
      <dgm:t>
        <a:bodyPr/>
        <a:lstStyle/>
        <a:p>
          <a:endParaRPr lang="en-US"/>
        </a:p>
      </dgm:t>
    </dgm:pt>
    <dgm:pt modelId="{B2C00292-8807-4D1E-8692-BFAF9A62876C}" type="sibTrans" cxnId="{156C1869-069D-4960-B7F2-5297B64378F3}">
      <dgm:prSet/>
      <dgm:spPr/>
      <dgm:t>
        <a:bodyPr/>
        <a:lstStyle/>
        <a:p>
          <a:endParaRPr lang="en-US"/>
        </a:p>
      </dgm:t>
    </dgm:pt>
    <dgm:pt modelId="{F3097EC2-2630-4CCA-B6BB-38105BA42679}" type="pres">
      <dgm:prSet presAssocID="{EC04DD99-EE62-4883-881F-C0CB462D7FF2}" presName="linear" presStyleCnt="0">
        <dgm:presLayoutVars>
          <dgm:dir/>
          <dgm:animLvl val="lvl"/>
          <dgm:resizeHandles val="exact"/>
        </dgm:presLayoutVars>
      </dgm:prSet>
      <dgm:spPr/>
    </dgm:pt>
    <dgm:pt modelId="{63BC3C49-3FB7-4380-B303-0F569F73B8E5}" type="pres">
      <dgm:prSet presAssocID="{3A89A71E-7CE5-4067-B644-2941CA951BEE}" presName="parentLin" presStyleCnt="0"/>
      <dgm:spPr/>
    </dgm:pt>
    <dgm:pt modelId="{DDB22669-1ACD-4302-954E-BB1E3CE176D5}" type="pres">
      <dgm:prSet presAssocID="{3A89A71E-7CE5-4067-B644-2941CA951BEE}" presName="parentLeftMargin" presStyleLbl="node1" presStyleIdx="0" presStyleCnt="2"/>
      <dgm:spPr/>
    </dgm:pt>
    <dgm:pt modelId="{66E350C3-8D56-4E4A-AC60-EF04FB99CCAA}" type="pres">
      <dgm:prSet presAssocID="{3A89A71E-7CE5-4067-B644-2941CA951BEE}" presName="parentText" presStyleLbl="node1" presStyleIdx="0" presStyleCnt="2">
        <dgm:presLayoutVars>
          <dgm:chMax val="0"/>
          <dgm:bulletEnabled val="1"/>
        </dgm:presLayoutVars>
      </dgm:prSet>
      <dgm:spPr/>
    </dgm:pt>
    <dgm:pt modelId="{DF8968AC-F7B8-4DE6-B0DD-6F15B5F06A47}" type="pres">
      <dgm:prSet presAssocID="{3A89A71E-7CE5-4067-B644-2941CA951BEE}" presName="negativeSpace" presStyleCnt="0"/>
      <dgm:spPr/>
    </dgm:pt>
    <dgm:pt modelId="{89692422-52EC-44DF-B53D-E73CB8C88E88}" type="pres">
      <dgm:prSet presAssocID="{3A89A71E-7CE5-4067-B644-2941CA951BEE}" presName="childText" presStyleLbl="conFgAcc1" presStyleIdx="0" presStyleCnt="2">
        <dgm:presLayoutVars>
          <dgm:bulletEnabled val="1"/>
        </dgm:presLayoutVars>
      </dgm:prSet>
      <dgm:spPr/>
    </dgm:pt>
    <dgm:pt modelId="{9CE07483-BB06-402A-A29B-D3C2BE24457F}" type="pres">
      <dgm:prSet presAssocID="{3EB9F15F-8CFF-4C80-83C2-3240FBE69A3B}" presName="spaceBetweenRectangles" presStyleCnt="0"/>
      <dgm:spPr/>
    </dgm:pt>
    <dgm:pt modelId="{18989BE8-5122-4905-9C00-FDCA15A6618D}" type="pres">
      <dgm:prSet presAssocID="{21D0830B-83A4-40CA-AD32-A6F1A917E8C9}" presName="parentLin" presStyleCnt="0"/>
      <dgm:spPr/>
    </dgm:pt>
    <dgm:pt modelId="{99D10352-EA61-485B-9944-92313F90FAC7}" type="pres">
      <dgm:prSet presAssocID="{21D0830B-83A4-40CA-AD32-A6F1A917E8C9}" presName="parentLeftMargin" presStyleLbl="node1" presStyleIdx="0" presStyleCnt="2"/>
      <dgm:spPr/>
    </dgm:pt>
    <dgm:pt modelId="{A33A7C41-6B9F-419E-BE19-8FAC5F2CD0CC}" type="pres">
      <dgm:prSet presAssocID="{21D0830B-83A4-40CA-AD32-A6F1A917E8C9}" presName="parentText" presStyleLbl="node1" presStyleIdx="1" presStyleCnt="2">
        <dgm:presLayoutVars>
          <dgm:chMax val="0"/>
          <dgm:bulletEnabled val="1"/>
        </dgm:presLayoutVars>
      </dgm:prSet>
      <dgm:spPr/>
    </dgm:pt>
    <dgm:pt modelId="{02BC9C6A-C26B-463E-BE11-FE723E096E91}" type="pres">
      <dgm:prSet presAssocID="{21D0830B-83A4-40CA-AD32-A6F1A917E8C9}" presName="negativeSpace" presStyleCnt="0"/>
      <dgm:spPr/>
    </dgm:pt>
    <dgm:pt modelId="{AB36A1E7-90AF-48CE-9ACD-09024E0985E2}" type="pres">
      <dgm:prSet presAssocID="{21D0830B-83A4-40CA-AD32-A6F1A917E8C9}" presName="childText" presStyleLbl="conFgAcc1" presStyleIdx="1" presStyleCnt="2">
        <dgm:presLayoutVars>
          <dgm:bulletEnabled val="1"/>
        </dgm:presLayoutVars>
      </dgm:prSet>
      <dgm:spPr/>
    </dgm:pt>
  </dgm:ptLst>
  <dgm:cxnLst>
    <dgm:cxn modelId="{B17B5806-E2EC-4731-8B41-A6C43F0B3FAC}" srcId="{21D0830B-83A4-40CA-AD32-A6F1A917E8C9}" destId="{CCD1F09A-972F-413A-824E-FBD6AC391D40}" srcOrd="1" destOrd="0" parTransId="{E9E7680A-C9C0-4625-A28C-8E007DC9E306}" sibTransId="{E1958C73-7822-4AC2-B87F-2BB9A24CFF35}"/>
    <dgm:cxn modelId="{00473C0B-4D1A-4837-8B38-00427E4638F4}" type="presOf" srcId="{21D0830B-83A4-40CA-AD32-A6F1A917E8C9}" destId="{99D10352-EA61-485B-9944-92313F90FAC7}" srcOrd="0" destOrd="0" presId="urn:microsoft.com/office/officeart/2005/8/layout/list1"/>
    <dgm:cxn modelId="{710A840B-5938-4E73-8D1C-D93D0E8C0D64}" srcId="{21D0830B-83A4-40CA-AD32-A6F1A917E8C9}" destId="{5E50AC49-094C-4B33-AB60-946C8ED8EFF8}" srcOrd="0" destOrd="0" parTransId="{FF26EB04-83FB-4563-AAFA-1365BC121DEC}" sibTransId="{F2AAFB01-A321-4DC2-BB74-8FF50914649E}"/>
    <dgm:cxn modelId="{DF9FA112-363A-4FB4-8C15-3BD07BB7AA36}" type="presOf" srcId="{78AEEC9D-9021-4C3A-B68E-5AAAD8ABE78B}" destId="{89692422-52EC-44DF-B53D-E73CB8C88E88}" srcOrd="0" destOrd="1" presId="urn:microsoft.com/office/officeart/2005/8/layout/list1"/>
    <dgm:cxn modelId="{DC64CF19-EE3D-4B19-A30C-A4AA127B5478}" type="presOf" srcId="{CCD1F09A-972F-413A-824E-FBD6AC391D40}" destId="{AB36A1E7-90AF-48CE-9ACD-09024E0985E2}" srcOrd="0" destOrd="1" presId="urn:microsoft.com/office/officeart/2005/8/layout/list1"/>
    <dgm:cxn modelId="{775CE526-84A8-4813-91E5-BF25BD2E8A22}" type="presOf" srcId="{3A89A71E-7CE5-4067-B644-2941CA951BEE}" destId="{66E350C3-8D56-4E4A-AC60-EF04FB99CCAA}" srcOrd="1" destOrd="0" presId="urn:microsoft.com/office/officeart/2005/8/layout/list1"/>
    <dgm:cxn modelId="{CD43352C-4E47-4109-B903-83386CDB9B0A}" srcId="{3A89A71E-7CE5-4067-B644-2941CA951BEE}" destId="{0BB4040C-94B3-4314-BD82-77B1B0BD7879}" srcOrd="0" destOrd="0" parTransId="{0AC23DDD-F485-4E85-877D-AED54F2A1D38}" sibTransId="{E611109F-4A98-446E-B85A-FC3654D6BC4D}"/>
    <dgm:cxn modelId="{BAFA702F-97C2-4F66-82A8-0BBC81E1ADF1}" type="presOf" srcId="{3A89A71E-7CE5-4067-B644-2941CA951BEE}" destId="{DDB22669-1ACD-4302-954E-BB1E3CE176D5}" srcOrd="0" destOrd="0" presId="urn:microsoft.com/office/officeart/2005/8/layout/list1"/>
    <dgm:cxn modelId="{E79E1037-FAE7-402C-8695-0745A22AD85F}" srcId="{3A89A71E-7CE5-4067-B644-2941CA951BEE}" destId="{C725BBA4-9B9D-47E3-B4EB-609EC10BA7A6}" srcOrd="2" destOrd="0" parTransId="{0D738951-00CB-4B9B-B8E3-5281D2EA47B6}" sibTransId="{425012E2-9D6D-4F85-854A-287EA4E486BC}"/>
    <dgm:cxn modelId="{A608D83F-3D67-4686-AF22-62ED3CAC7C31}" srcId="{21D0830B-83A4-40CA-AD32-A6F1A917E8C9}" destId="{DB188DA4-0D08-44F6-A602-E5DB21E5EDF1}" srcOrd="3" destOrd="0" parTransId="{A74D3C76-A277-4173-A7E8-43AE22F4DD18}" sibTransId="{C5D4BDCB-2833-47C7-90CA-70E1609AE94D}"/>
    <dgm:cxn modelId="{4BF3635F-FEBA-4438-8B2E-29EFD8A3BAA6}" srcId="{21D0830B-83A4-40CA-AD32-A6F1A917E8C9}" destId="{6E24202B-CE77-4A30-BA86-E7E464D6F999}" srcOrd="2" destOrd="0" parTransId="{0BDC59C6-D54C-402B-821D-75861EFDCFC1}" sibTransId="{9AC0EF1D-2151-48F8-8EC2-5307D15C78B0}"/>
    <dgm:cxn modelId="{788DC443-1B1D-4DED-8B0C-E0668B7F606E}" type="presOf" srcId="{C725BBA4-9B9D-47E3-B4EB-609EC10BA7A6}" destId="{89692422-52EC-44DF-B53D-E73CB8C88E88}" srcOrd="0" destOrd="2" presId="urn:microsoft.com/office/officeart/2005/8/layout/list1"/>
    <dgm:cxn modelId="{156C1869-069D-4960-B7F2-5297B64378F3}" srcId="{21D0830B-83A4-40CA-AD32-A6F1A917E8C9}" destId="{327C9E52-FFDE-4761-B037-B77282EE3609}" srcOrd="6" destOrd="0" parTransId="{C376BA84-B1D6-413F-A646-4FB5D98413AC}" sibTransId="{B2C00292-8807-4D1E-8692-BFAF9A62876C}"/>
    <dgm:cxn modelId="{216CC56D-615F-428F-B1F1-E70620860C9C}" type="presOf" srcId="{6E24202B-CE77-4A30-BA86-E7E464D6F999}" destId="{AB36A1E7-90AF-48CE-9ACD-09024E0985E2}" srcOrd="0" destOrd="2" presId="urn:microsoft.com/office/officeart/2005/8/layout/list1"/>
    <dgm:cxn modelId="{33F99E6F-C2B1-4614-A878-247C7C2C3797}" type="presOf" srcId="{DB188DA4-0D08-44F6-A602-E5DB21E5EDF1}" destId="{AB36A1E7-90AF-48CE-9ACD-09024E0985E2}" srcOrd="0" destOrd="3" presId="urn:microsoft.com/office/officeart/2005/8/layout/list1"/>
    <dgm:cxn modelId="{46641D53-CCED-4337-8F66-C5F6F9A7940C}" type="presOf" srcId="{0BB4040C-94B3-4314-BD82-77B1B0BD7879}" destId="{89692422-52EC-44DF-B53D-E73CB8C88E88}" srcOrd="0" destOrd="0" presId="urn:microsoft.com/office/officeart/2005/8/layout/list1"/>
    <dgm:cxn modelId="{69676153-DA75-4DA2-A198-77641B2B0098}" srcId="{EC04DD99-EE62-4883-881F-C0CB462D7FF2}" destId="{3A89A71E-7CE5-4067-B644-2941CA951BEE}" srcOrd="0" destOrd="0" parTransId="{90AD50EA-DD75-4A61-B22E-7AC925FDF6A5}" sibTransId="{3EB9F15F-8CFF-4C80-83C2-3240FBE69A3B}"/>
    <dgm:cxn modelId="{0F24A691-3428-4183-9E78-EBADD34622D5}" srcId="{3A89A71E-7CE5-4067-B644-2941CA951BEE}" destId="{78AEEC9D-9021-4C3A-B68E-5AAAD8ABE78B}" srcOrd="1" destOrd="0" parTransId="{E1AA90D5-9ADE-45DD-BC97-EE3987E8010A}" sibTransId="{EB2615AF-4444-4B46-8B50-2180DA9D92AB}"/>
    <dgm:cxn modelId="{65E0DCA7-8E0F-4529-9728-DB760153C8A1}" type="presOf" srcId="{3CAF0CE9-E293-4B58-8572-935156B5ACDD}" destId="{AB36A1E7-90AF-48CE-9ACD-09024E0985E2}" srcOrd="0" destOrd="4" presId="urn:microsoft.com/office/officeart/2005/8/layout/list1"/>
    <dgm:cxn modelId="{0FB6FBB1-C9AA-439D-A5B1-BC60C5A89473}" type="presOf" srcId="{21D0830B-83A4-40CA-AD32-A6F1A917E8C9}" destId="{A33A7C41-6B9F-419E-BE19-8FAC5F2CD0CC}" srcOrd="1" destOrd="0" presId="urn:microsoft.com/office/officeart/2005/8/layout/list1"/>
    <dgm:cxn modelId="{4586C1B8-3CD6-4614-B733-B7B68288AE78}" type="presOf" srcId="{EC04DD99-EE62-4883-881F-C0CB462D7FF2}" destId="{F3097EC2-2630-4CCA-B6BB-38105BA42679}" srcOrd="0" destOrd="0" presId="urn:microsoft.com/office/officeart/2005/8/layout/list1"/>
    <dgm:cxn modelId="{178453BC-B9DE-4967-87AC-92C6CD201929}" srcId="{21D0830B-83A4-40CA-AD32-A6F1A917E8C9}" destId="{3CAF0CE9-E293-4B58-8572-935156B5ACDD}" srcOrd="4" destOrd="0" parTransId="{E7DCE62C-DF99-454D-AE44-F32E784ED3EA}" sibTransId="{0F271DE3-122B-40CD-AA17-2F1E957BCCA2}"/>
    <dgm:cxn modelId="{1D5AF9C3-8571-4E85-9485-9F0184EC2D78}" srcId="{21D0830B-83A4-40CA-AD32-A6F1A917E8C9}" destId="{5470C8A2-65E7-4558-964D-D00EE94CC1A0}" srcOrd="5" destOrd="0" parTransId="{023E3AA0-6CEF-447A-A520-28440F99DE38}" sibTransId="{227F0CF7-3F92-40DB-B62D-A457A92DB711}"/>
    <dgm:cxn modelId="{003964D0-1450-447E-B7A8-274B1DC04F61}" type="presOf" srcId="{327C9E52-FFDE-4761-B037-B77282EE3609}" destId="{AB36A1E7-90AF-48CE-9ACD-09024E0985E2}" srcOrd="0" destOrd="6" presId="urn:microsoft.com/office/officeart/2005/8/layout/list1"/>
    <dgm:cxn modelId="{6776ECD6-5CF0-4D5D-A33B-957D2701FFE7}" type="presOf" srcId="{5E50AC49-094C-4B33-AB60-946C8ED8EFF8}" destId="{AB36A1E7-90AF-48CE-9ACD-09024E0985E2}" srcOrd="0" destOrd="0" presId="urn:microsoft.com/office/officeart/2005/8/layout/list1"/>
    <dgm:cxn modelId="{895B44D8-3158-4E7E-A8A1-8FB4F6009340}" type="presOf" srcId="{5470C8A2-65E7-4558-964D-D00EE94CC1A0}" destId="{AB36A1E7-90AF-48CE-9ACD-09024E0985E2}" srcOrd="0" destOrd="5" presId="urn:microsoft.com/office/officeart/2005/8/layout/list1"/>
    <dgm:cxn modelId="{0B2379FF-CEE5-4B15-B29F-3CEC6D0E7255}" srcId="{EC04DD99-EE62-4883-881F-C0CB462D7FF2}" destId="{21D0830B-83A4-40CA-AD32-A6F1A917E8C9}" srcOrd="1" destOrd="0" parTransId="{C514DDA4-5531-41E5-A6FB-1A079576BCA9}" sibTransId="{0E72EFCD-42D4-43F4-B79E-A67BDF669C16}"/>
    <dgm:cxn modelId="{BE34E4DC-855B-47AE-9211-2E8E12E79AEA}" type="presParOf" srcId="{F3097EC2-2630-4CCA-B6BB-38105BA42679}" destId="{63BC3C49-3FB7-4380-B303-0F569F73B8E5}" srcOrd="0" destOrd="0" presId="urn:microsoft.com/office/officeart/2005/8/layout/list1"/>
    <dgm:cxn modelId="{22E6B423-12E2-4AA7-AA92-C297C844A2A7}" type="presParOf" srcId="{63BC3C49-3FB7-4380-B303-0F569F73B8E5}" destId="{DDB22669-1ACD-4302-954E-BB1E3CE176D5}" srcOrd="0" destOrd="0" presId="urn:microsoft.com/office/officeart/2005/8/layout/list1"/>
    <dgm:cxn modelId="{9313DBD6-B565-4AD7-9DD3-E15C9E32B8D9}" type="presParOf" srcId="{63BC3C49-3FB7-4380-B303-0F569F73B8E5}" destId="{66E350C3-8D56-4E4A-AC60-EF04FB99CCAA}" srcOrd="1" destOrd="0" presId="urn:microsoft.com/office/officeart/2005/8/layout/list1"/>
    <dgm:cxn modelId="{6D495ACB-4D6D-4E51-B608-BF462AE2B968}" type="presParOf" srcId="{F3097EC2-2630-4CCA-B6BB-38105BA42679}" destId="{DF8968AC-F7B8-4DE6-B0DD-6F15B5F06A47}" srcOrd="1" destOrd="0" presId="urn:microsoft.com/office/officeart/2005/8/layout/list1"/>
    <dgm:cxn modelId="{F6FC0262-FDB2-4B19-AB74-0659572A5E10}" type="presParOf" srcId="{F3097EC2-2630-4CCA-B6BB-38105BA42679}" destId="{89692422-52EC-44DF-B53D-E73CB8C88E88}" srcOrd="2" destOrd="0" presId="urn:microsoft.com/office/officeart/2005/8/layout/list1"/>
    <dgm:cxn modelId="{57BF9A2B-9BEF-4172-AADB-6DEFEA45C9EE}" type="presParOf" srcId="{F3097EC2-2630-4CCA-B6BB-38105BA42679}" destId="{9CE07483-BB06-402A-A29B-D3C2BE24457F}" srcOrd="3" destOrd="0" presId="urn:microsoft.com/office/officeart/2005/8/layout/list1"/>
    <dgm:cxn modelId="{519BCA3F-346C-47D8-A2EB-17CE34FB3E7D}" type="presParOf" srcId="{F3097EC2-2630-4CCA-B6BB-38105BA42679}" destId="{18989BE8-5122-4905-9C00-FDCA15A6618D}" srcOrd="4" destOrd="0" presId="urn:microsoft.com/office/officeart/2005/8/layout/list1"/>
    <dgm:cxn modelId="{49478459-CFD9-43D6-98E9-BDD71DADE327}" type="presParOf" srcId="{18989BE8-5122-4905-9C00-FDCA15A6618D}" destId="{99D10352-EA61-485B-9944-92313F90FAC7}" srcOrd="0" destOrd="0" presId="urn:microsoft.com/office/officeart/2005/8/layout/list1"/>
    <dgm:cxn modelId="{385E1D6B-F48D-4829-A42E-1E9200A4E74E}" type="presParOf" srcId="{18989BE8-5122-4905-9C00-FDCA15A6618D}" destId="{A33A7C41-6B9F-419E-BE19-8FAC5F2CD0CC}" srcOrd="1" destOrd="0" presId="urn:microsoft.com/office/officeart/2005/8/layout/list1"/>
    <dgm:cxn modelId="{0BB4A2BB-B986-48DD-BA08-633ADACA6932}" type="presParOf" srcId="{F3097EC2-2630-4CCA-B6BB-38105BA42679}" destId="{02BC9C6A-C26B-463E-BE11-FE723E096E91}" srcOrd="5" destOrd="0" presId="urn:microsoft.com/office/officeart/2005/8/layout/list1"/>
    <dgm:cxn modelId="{3AD6A589-D743-4764-BF1D-758DFB5D3657}" type="presParOf" srcId="{F3097EC2-2630-4CCA-B6BB-38105BA42679}" destId="{AB36A1E7-90AF-48CE-9ACD-09024E0985E2}"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3F30A0A-2641-4F37-9EBD-5E08523446CF}" type="doc">
      <dgm:prSet loTypeId="urn:microsoft.com/office/officeart/2016/7/layout/ChevronBlockProcess" loCatId="process" qsTypeId="urn:microsoft.com/office/officeart/2005/8/quickstyle/simple4" qsCatId="simple" csTypeId="urn:microsoft.com/office/officeart/2005/8/colors/accent2_2" csCatId="accent2" phldr="1"/>
      <dgm:spPr/>
      <dgm:t>
        <a:bodyPr/>
        <a:lstStyle/>
        <a:p>
          <a:endParaRPr lang="en-US"/>
        </a:p>
      </dgm:t>
    </dgm:pt>
    <dgm:pt modelId="{5387254E-7E24-40C1-BFCB-148270C535E2}">
      <dgm:prSet phldrT="[Text]"/>
      <dgm:spPr/>
      <dgm:t>
        <a:bodyPr/>
        <a:lstStyle/>
        <a:p>
          <a:r>
            <a:rPr lang="en-US"/>
            <a:t>Appendix A</a:t>
          </a:r>
        </a:p>
      </dgm:t>
    </dgm:pt>
    <dgm:pt modelId="{21600CB3-EBBE-4854-8170-8B83779940C5}" type="parTrans" cxnId="{96D81F83-E4DD-477B-9855-A193F0EC4B3E}">
      <dgm:prSet/>
      <dgm:spPr/>
      <dgm:t>
        <a:bodyPr/>
        <a:lstStyle/>
        <a:p>
          <a:endParaRPr lang="en-US"/>
        </a:p>
      </dgm:t>
    </dgm:pt>
    <dgm:pt modelId="{2348EC55-D718-4253-A997-D9F82CC29891}" type="sibTrans" cxnId="{96D81F83-E4DD-477B-9855-A193F0EC4B3E}">
      <dgm:prSet/>
      <dgm:spPr/>
      <dgm:t>
        <a:bodyPr/>
        <a:lstStyle/>
        <a:p>
          <a:endParaRPr lang="en-US"/>
        </a:p>
      </dgm:t>
    </dgm:pt>
    <dgm:pt modelId="{30901FEE-D089-442E-A2B9-68F539666D47}">
      <dgm:prSet phldrT="[Text]"/>
      <dgm:spPr/>
      <dgm:t>
        <a:bodyPr/>
        <a:lstStyle/>
        <a:p>
          <a:r>
            <a:rPr lang="en-US"/>
            <a:t>Use of contracted entities</a:t>
          </a:r>
        </a:p>
      </dgm:t>
    </dgm:pt>
    <dgm:pt modelId="{291E74B8-1CE4-41AA-B3D0-0BC45275CF9A}" type="parTrans" cxnId="{9EAE9776-0AE8-4DC4-AD26-72073EDD50A6}">
      <dgm:prSet/>
      <dgm:spPr/>
      <dgm:t>
        <a:bodyPr/>
        <a:lstStyle/>
        <a:p>
          <a:endParaRPr lang="en-US"/>
        </a:p>
      </dgm:t>
    </dgm:pt>
    <dgm:pt modelId="{99C76E30-8E7E-4153-8FB2-94A90D328551}" type="sibTrans" cxnId="{9EAE9776-0AE8-4DC4-AD26-72073EDD50A6}">
      <dgm:prSet/>
      <dgm:spPr/>
      <dgm:t>
        <a:bodyPr/>
        <a:lstStyle/>
        <a:p>
          <a:endParaRPr lang="en-US"/>
        </a:p>
      </dgm:t>
    </dgm:pt>
    <dgm:pt modelId="{A2BEB3DB-329D-4C92-AF67-DE9D516C1BBD}">
      <dgm:prSet phldrT="[Text]"/>
      <dgm:spPr/>
      <dgm:t>
        <a:bodyPr/>
        <a:lstStyle/>
        <a:p>
          <a:r>
            <a:rPr lang="en-US"/>
            <a:t>Appendix B</a:t>
          </a:r>
        </a:p>
      </dgm:t>
    </dgm:pt>
    <dgm:pt modelId="{2C2F3315-2A7D-4E1C-A5C9-CA9F2CF6FFA9}" type="parTrans" cxnId="{35701732-F451-43A0-8A96-76683B11AB6B}">
      <dgm:prSet/>
      <dgm:spPr/>
      <dgm:t>
        <a:bodyPr/>
        <a:lstStyle/>
        <a:p>
          <a:endParaRPr lang="en-US"/>
        </a:p>
      </dgm:t>
    </dgm:pt>
    <dgm:pt modelId="{99EC21C6-D180-44F4-9FFA-B754E908F2D4}" type="sibTrans" cxnId="{35701732-F451-43A0-8A96-76683B11AB6B}">
      <dgm:prSet/>
      <dgm:spPr/>
      <dgm:t>
        <a:bodyPr/>
        <a:lstStyle/>
        <a:p>
          <a:endParaRPr lang="en-US"/>
        </a:p>
      </dgm:t>
    </dgm:pt>
    <dgm:pt modelId="{3BDD0DA6-127B-4458-BBAB-A1EAF3BA7533}">
      <dgm:prSet phldrT="[Text]"/>
      <dgm:spPr/>
      <dgm:t>
        <a:bodyPr/>
        <a:lstStyle/>
        <a:p>
          <a:r>
            <a:rPr lang="en-US"/>
            <a:t>Clinical eligibility (B-1)</a:t>
          </a:r>
        </a:p>
      </dgm:t>
    </dgm:pt>
    <dgm:pt modelId="{EDBF82C9-7796-4500-8014-400CD502B7F1}" type="parTrans" cxnId="{53F174D1-FD7B-42DF-B753-2D97FAD7BBC1}">
      <dgm:prSet/>
      <dgm:spPr/>
      <dgm:t>
        <a:bodyPr/>
        <a:lstStyle/>
        <a:p>
          <a:endParaRPr lang="en-US"/>
        </a:p>
      </dgm:t>
    </dgm:pt>
    <dgm:pt modelId="{2EA2A096-D858-41CF-86C8-FBEA48071533}" type="sibTrans" cxnId="{53F174D1-FD7B-42DF-B753-2D97FAD7BBC1}">
      <dgm:prSet/>
      <dgm:spPr/>
      <dgm:t>
        <a:bodyPr/>
        <a:lstStyle/>
        <a:p>
          <a:endParaRPr lang="en-US"/>
        </a:p>
      </dgm:t>
    </dgm:pt>
    <dgm:pt modelId="{AF3E5AFA-15ED-4E30-911E-5BD8E9DDD681}">
      <dgm:prSet phldrT="[Text]"/>
      <dgm:spPr/>
      <dgm:t>
        <a:bodyPr/>
        <a:lstStyle/>
        <a:p>
          <a:r>
            <a:rPr lang="en-US"/>
            <a:t>Appendix C</a:t>
          </a:r>
        </a:p>
      </dgm:t>
    </dgm:pt>
    <dgm:pt modelId="{358C014B-13C4-4438-B066-F6B96BF63EA4}" type="parTrans" cxnId="{4B8426E7-7DD7-449E-BF91-D0B710BBEB0F}">
      <dgm:prSet/>
      <dgm:spPr/>
      <dgm:t>
        <a:bodyPr/>
        <a:lstStyle/>
        <a:p>
          <a:endParaRPr lang="en-US"/>
        </a:p>
      </dgm:t>
    </dgm:pt>
    <dgm:pt modelId="{DFAB9CF7-2A3D-4A51-B943-408F5B131A2B}" type="sibTrans" cxnId="{4B8426E7-7DD7-449E-BF91-D0B710BBEB0F}">
      <dgm:prSet/>
      <dgm:spPr/>
      <dgm:t>
        <a:bodyPr/>
        <a:lstStyle/>
        <a:p>
          <a:endParaRPr lang="en-US"/>
        </a:p>
      </dgm:t>
    </dgm:pt>
    <dgm:pt modelId="{61DCF7DE-1BCD-4156-8B87-B87DC09E24C5}">
      <dgm:prSet phldrT="[Text]"/>
      <dgm:spPr/>
      <dgm:t>
        <a:bodyPr/>
        <a:lstStyle/>
        <a:p>
          <a:r>
            <a:rPr lang="en-US"/>
            <a:t>Service packages (C-1)</a:t>
          </a:r>
        </a:p>
      </dgm:t>
    </dgm:pt>
    <dgm:pt modelId="{9C99506C-1A2F-43D9-837E-79F731B42726}" type="parTrans" cxnId="{FB7AF965-D53A-4213-95EC-458688A1E364}">
      <dgm:prSet/>
      <dgm:spPr/>
      <dgm:t>
        <a:bodyPr/>
        <a:lstStyle/>
        <a:p>
          <a:endParaRPr lang="en-US"/>
        </a:p>
      </dgm:t>
    </dgm:pt>
    <dgm:pt modelId="{C7ACAC71-C06C-4A48-BE95-8C6D142FCDA5}" type="sibTrans" cxnId="{FB7AF965-D53A-4213-95EC-458688A1E364}">
      <dgm:prSet/>
      <dgm:spPr/>
      <dgm:t>
        <a:bodyPr/>
        <a:lstStyle/>
        <a:p>
          <a:endParaRPr lang="en-US"/>
        </a:p>
      </dgm:t>
    </dgm:pt>
    <dgm:pt modelId="{8E9CB73E-C08A-4EC9-BEA4-A0B1CB918BED}">
      <dgm:prSet phldrT="[Text]"/>
      <dgm:spPr/>
      <dgm:t>
        <a:bodyPr/>
        <a:lstStyle/>
        <a:p>
          <a:r>
            <a:rPr lang="en-US"/>
            <a:t>Provider qualifications (C-1)</a:t>
          </a:r>
        </a:p>
      </dgm:t>
    </dgm:pt>
    <dgm:pt modelId="{CDAEBD3C-3C15-4418-A60E-59BBB0F2E097}" type="parTrans" cxnId="{94D94D40-01B3-4A36-AD72-76847A205C85}">
      <dgm:prSet/>
      <dgm:spPr/>
      <dgm:t>
        <a:bodyPr/>
        <a:lstStyle/>
        <a:p>
          <a:endParaRPr lang="en-US"/>
        </a:p>
      </dgm:t>
    </dgm:pt>
    <dgm:pt modelId="{598CD362-713F-4F60-8BD6-7F23E5D0742C}" type="sibTrans" cxnId="{94D94D40-01B3-4A36-AD72-76847A205C85}">
      <dgm:prSet/>
      <dgm:spPr/>
      <dgm:t>
        <a:bodyPr/>
        <a:lstStyle/>
        <a:p>
          <a:endParaRPr lang="en-US"/>
        </a:p>
      </dgm:t>
    </dgm:pt>
    <dgm:pt modelId="{D864588C-73F8-4B10-A607-B33BA20BAC79}">
      <dgm:prSet phldrT="[Text]"/>
      <dgm:spPr/>
      <dgm:t>
        <a:bodyPr/>
        <a:lstStyle/>
        <a:p>
          <a:r>
            <a:rPr lang="en-US"/>
            <a:t>Reserved Capacity (B-3)</a:t>
          </a:r>
        </a:p>
      </dgm:t>
    </dgm:pt>
    <dgm:pt modelId="{9C6AFA3A-A859-4D99-B01E-DF54AB1CEE78}" type="parTrans" cxnId="{6CBF21F7-643C-4025-8576-29B9B4B11038}">
      <dgm:prSet/>
      <dgm:spPr/>
      <dgm:t>
        <a:bodyPr/>
        <a:lstStyle/>
        <a:p>
          <a:endParaRPr lang="en-US"/>
        </a:p>
      </dgm:t>
    </dgm:pt>
    <dgm:pt modelId="{FF18BCA0-9CF5-4AAB-B6A7-85FCD1169142}" type="sibTrans" cxnId="{6CBF21F7-643C-4025-8576-29B9B4B11038}">
      <dgm:prSet/>
      <dgm:spPr/>
      <dgm:t>
        <a:bodyPr/>
        <a:lstStyle/>
        <a:p>
          <a:endParaRPr lang="en-US"/>
        </a:p>
      </dgm:t>
    </dgm:pt>
    <dgm:pt modelId="{EEC1C9C8-ADEF-46D2-831E-94BAD90DEBFB}">
      <dgm:prSet phldrT="[Text]"/>
      <dgm:spPr/>
      <dgm:t>
        <a:bodyPr/>
        <a:lstStyle/>
        <a:p>
          <a:r>
            <a:rPr lang="en-US"/>
            <a:t>Waitlist prioritization (B-3)</a:t>
          </a:r>
        </a:p>
      </dgm:t>
    </dgm:pt>
    <dgm:pt modelId="{2276EED4-F603-4F83-A59F-6D7C7B73F23A}" type="parTrans" cxnId="{3F7B3C22-A88A-4305-9162-C3E63BDB3934}">
      <dgm:prSet/>
      <dgm:spPr/>
      <dgm:t>
        <a:bodyPr/>
        <a:lstStyle/>
        <a:p>
          <a:endParaRPr lang="en-US"/>
        </a:p>
      </dgm:t>
    </dgm:pt>
    <dgm:pt modelId="{852A6E45-B91F-4B57-93B0-394EC106FA45}" type="sibTrans" cxnId="{3F7B3C22-A88A-4305-9162-C3E63BDB3934}">
      <dgm:prSet/>
      <dgm:spPr/>
      <dgm:t>
        <a:bodyPr/>
        <a:lstStyle/>
        <a:p>
          <a:endParaRPr lang="en-US"/>
        </a:p>
      </dgm:t>
    </dgm:pt>
    <dgm:pt modelId="{9A826D50-442E-4B7A-823C-AEF3521F0176}">
      <dgm:prSet phldrT="[Text]"/>
      <dgm:spPr/>
      <dgm:t>
        <a:bodyPr/>
        <a:lstStyle/>
        <a:p>
          <a:r>
            <a:rPr lang="en-US"/>
            <a:t>Appendix D</a:t>
          </a:r>
        </a:p>
      </dgm:t>
    </dgm:pt>
    <dgm:pt modelId="{C06DE4FF-CDCD-4A65-B01A-C6AF52EFE482}" type="parTrans" cxnId="{D0F5F0C6-9458-4B74-91DB-6C6A2B419BDC}">
      <dgm:prSet/>
      <dgm:spPr/>
      <dgm:t>
        <a:bodyPr/>
        <a:lstStyle/>
        <a:p>
          <a:endParaRPr lang="en-US"/>
        </a:p>
      </dgm:t>
    </dgm:pt>
    <dgm:pt modelId="{0BD47F02-89B7-4CA9-9D2F-4A5263738F7F}" type="sibTrans" cxnId="{D0F5F0C6-9458-4B74-91DB-6C6A2B419BDC}">
      <dgm:prSet/>
      <dgm:spPr/>
      <dgm:t>
        <a:bodyPr/>
        <a:lstStyle/>
        <a:p>
          <a:endParaRPr lang="en-US"/>
        </a:p>
      </dgm:t>
    </dgm:pt>
    <dgm:pt modelId="{A548D45E-9340-43E5-ACE8-B4A971E3D88D}">
      <dgm:prSet/>
      <dgm:spPr/>
      <dgm:t>
        <a:bodyPr/>
        <a:lstStyle/>
        <a:p>
          <a:r>
            <a:rPr lang="en-US"/>
            <a:t>Service plan development (D-1)</a:t>
          </a:r>
        </a:p>
      </dgm:t>
    </dgm:pt>
    <dgm:pt modelId="{A185EB77-7C75-4344-860F-F66B3233F490}" type="parTrans" cxnId="{31AAC957-B249-4742-A793-E03BB5BDAEF1}">
      <dgm:prSet/>
      <dgm:spPr/>
      <dgm:t>
        <a:bodyPr/>
        <a:lstStyle/>
        <a:p>
          <a:endParaRPr lang="en-US"/>
        </a:p>
      </dgm:t>
    </dgm:pt>
    <dgm:pt modelId="{46B61A29-3E2D-4581-B786-67460538E3FB}" type="sibTrans" cxnId="{31AAC957-B249-4742-A793-E03BB5BDAEF1}">
      <dgm:prSet/>
      <dgm:spPr/>
      <dgm:t>
        <a:bodyPr/>
        <a:lstStyle/>
        <a:p>
          <a:endParaRPr lang="en-US"/>
        </a:p>
      </dgm:t>
    </dgm:pt>
    <dgm:pt modelId="{06363F29-671F-4438-B301-E2C0DE13A0F5}">
      <dgm:prSet phldrT="[Text]"/>
      <dgm:spPr/>
      <dgm:t>
        <a:bodyPr/>
        <a:lstStyle/>
        <a:p>
          <a:r>
            <a:rPr lang="en-US"/>
            <a:t>Financial eligibility (B-4 and B-5)</a:t>
          </a:r>
        </a:p>
      </dgm:t>
    </dgm:pt>
    <dgm:pt modelId="{313A9910-0CED-44A5-B4BE-54DE48BBAB95}" type="parTrans" cxnId="{D3502220-8DC1-4653-98C2-F0646254B1BC}">
      <dgm:prSet/>
      <dgm:spPr/>
      <dgm:t>
        <a:bodyPr/>
        <a:lstStyle/>
        <a:p>
          <a:endParaRPr lang="en-US"/>
        </a:p>
      </dgm:t>
    </dgm:pt>
    <dgm:pt modelId="{9CAFA35C-E4A3-4AA0-AD33-9747524D79F7}" type="sibTrans" cxnId="{D3502220-8DC1-4653-98C2-F0646254B1BC}">
      <dgm:prSet/>
      <dgm:spPr/>
      <dgm:t>
        <a:bodyPr/>
        <a:lstStyle/>
        <a:p>
          <a:endParaRPr lang="en-US"/>
        </a:p>
      </dgm:t>
    </dgm:pt>
    <dgm:pt modelId="{9CE9E79C-2688-407B-B724-5B9BB5ACDF79}">
      <dgm:prSet phldrT="[Text]"/>
      <dgm:spPr/>
      <dgm:t>
        <a:bodyPr/>
        <a:lstStyle/>
        <a:p>
          <a:r>
            <a:rPr lang="en-US"/>
            <a:t>Level of care evaluation (B-6)</a:t>
          </a:r>
        </a:p>
      </dgm:t>
    </dgm:pt>
    <dgm:pt modelId="{362F3E19-3562-48DC-A59F-0B647507F762}" type="parTrans" cxnId="{F455C6B0-AD8D-4D07-A4A3-059E6DA21ED9}">
      <dgm:prSet/>
      <dgm:spPr/>
      <dgm:t>
        <a:bodyPr/>
        <a:lstStyle/>
        <a:p>
          <a:endParaRPr lang="en-US"/>
        </a:p>
      </dgm:t>
    </dgm:pt>
    <dgm:pt modelId="{32A9F96C-84B3-4EFF-8104-F36676751D1B}" type="sibTrans" cxnId="{F455C6B0-AD8D-4D07-A4A3-059E6DA21ED9}">
      <dgm:prSet/>
      <dgm:spPr/>
      <dgm:t>
        <a:bodyPr/>
        <a:lstStyle/>
        <a:p>
          <a:endParaRPr lang="en-US"/>
        </a:p>
      </dgm:t>
    </dgm:pt>
    <dgm:pt modelId="{76ADB491-6887-42F2-A61A-F68F52DB690E}">
      <dgm:prSet phldrT="[Text]"/>
      <dgm:spPr/>
      <dgm:t>
        <a:bodyPr/>
        <a:lstStyle/>
        <a:p>
          <a:r>
            <a:rPr lang="en-US"/>
            <a:t>Service definitions and limits (C-1)</a:t>
          </a:r>
        </a:p>
      </dgm:t>
    </dgm:pt>
    <dgm:pt modelId="{609D41AE-2DF6-4CD5-AFB6-FBDEE7EFE88B}" type="parTrans" cxnId="{C216A5B6-5D0D-4DD7-BF78-14398761C1A7}">
      <dgm:prSet/>
      <dgm:spPr/>
      <dgm:t>
        <a:bodyPr/>
        <a:lstStyle/>
        <a:p>
          <a:endParaRPr lang="en-US"/>
        </a:p>
      </dgm:t>
    </dgm:pt>
    <dgm:pt modelId="{F6E9BED3-A31C-48E7-9591-2844ACFA7C1E}" type="sibTrans" cxnId="{C216A5B6-5D0D-4DD7-BF78-14398761C1A7}">
      <dgm:prSet/>
      <dgm:spPr/>
      <dgm:t>
        <a:bodyPr/>
        <a:lstStyle/>
        <a:p>
          <a:endParaRPr lang="en-US"/>
        </a:p>
      </dgm:t>
    </dgm:pt>
    <dgm:pt modelId="{CA53600E-7C1F-4D56-B550-B65FB68C96A9}">
      <dgm:prSet/>
      <dgm:spPr/>
      <dgm:t>
        <a:bodyPr/>
        <a:lstStyle/>
        <a:p>
          <a:r>
            <a:rPr lang="en-US"/>
            <a:t>Service plan implementation and monitoring (D-2)</a:t>
          </a:r>
        </a:p>
      </dgm:t>
    </dgm:pt>
    <dgm:pt modelId="{FD363244-B0C8-459C-BA79-235810525902}" type="parTrans" cxnId="{21D031C6-4F88-4574-8963-C8CDD963AE2F}">
      <dgm:prSet/>
      <dgm:spPr/>
      <dgm:t>
        <a:bodyPr/>
        <a:lstStyle/>
        <a:p>
          <a:endParaRPr lang="en-US"/>
        </a:p>
      </dgm:t>
    </dgm:pt>
    <dgm:pt modelId="{F156DC9B-95D9-46D8-9F8C-E7B705D5CD58}" type="sibTrans" cxnId="{21D031C6-4F88-4574-8963-C8CDD963AE2F}">
      <dgm:prSet/>
      <dgm:spPr/>
      <dgm:t>
        <a:bodyPr/>
        <a:lstStyle/>
        <a:p>
          <a:endParaRPr lang="en-US"/>
        </a:p>
      </dgm:t>
    </dgm:pt>
    <dgm:pt modelId="{9D3EA5C6-FF0C-47D4-9A1A-AE4C7BB47BEE}">
      <dgm:prSet/>
      <dgm:spPr/>
      <dgm:t>
        <a:bodyPr/>
        <a:lstStyle/>
        <a:p>
          <a:r>
            <a:rPr lang="en-US"/>
            <a:t>Service plan quality improvement measures </a:t>
          </a:r>
        </a:p>
      </dgm:t>
    </dgm:pt>
    <dgm:pt modelId="{562D1DFC-A574-442F-AE91-A41134DCBB0B}" type="parTrans" cxnId="{D9F17D83-1227-418D-B88D-76C29274F048}">
      <dgm:prSet/>
      <dgm:spPr/>
      <dgm:t>
        <a:bodyPr/>
        <a:lstStyle/>
        <a:p>
          <a:endParaRPr lang="en-US"/>
        </a:p>
      </dgm:t>
    </dgm:pt>
    <dgm:pt modelId="{D03C907C-1A72-4E21-AAEE-EB8211CD3EC8}" type="sibTrans" cxnId="{D9F17D83-1227-418D-B88D-76C29274F048}">
      <dgm:prSet/>
      <dgm:spPr/>
      <dgm:t>
        <a:bodyPr/>
        <a:lstStyle/>
        <a:p>
          <a:endParaRPr lang="en-US"/>
        </a:p>
      </dgm:t>
    </dgm:pt>
    <dgm:pt modelId="{BC6E9CB4-C184-437B-A742-55E5BEE2C785}">
      <dgm:prSet phldrT="[Text]"/>
      <dgm:spPr/>
      <dgm:t>
        <a:bodyPr/>
        <a:lstStyle/>
        <a:p>
          <a:r>
            <a:rPr lang="en-US"/>
            <a:t>Appendix E</a:t>
          </a:r>
        </a:p>
      </dgm:t>
    </dgm:pt>
    <dgm:pt modelId="{8A885CEA-DE0A-4A65-B37C-969668943A55}" type="parTrans" cxnId="{71BD36FD-6688-42F3-9521-7C9B4DF529E3}">
      <dgm:prSet/>
      <dgm:spPr/>
      <dgm:t>
        <a:bodyPr/>
        <a:lstStyle/>
        <a:p>
          <a:endParaRPr lang="en-US"/>
        </a:p>
      </dgm:t>
    </dgm:pt>
    <dgm:pt modelId="{5FB78E6F-80D4-4CB9-AD19-10D5EC6C877F}" type="sibTrans" cxnId="{71BD36FD-6688-42F3-9521-7C9B4DF529E3}">
      <dgm:prSet/>
      <dgm:spPr/>
      <dgm:t>
        <a:bodyPr/>
        <a:lstStyle/>
        <a:p>
          <a:endParaRPr lang="en-US"/>
        </a:p>
      </dgm:t>
    </dgm:pt>
    <dgm:pt modelId="{2BBDD1C0-1B30-4118-A539-C570885F7A3B}">
      <dgm:prSet/>
      <dgm:spPr/>
      <dgm:t>
        <a:bodyPr/>
        <a:lstStyle/>
        <a:p>
          <a:pPr rtl="0"/>
          <a:r>
            <a:rPr lang="en-US">
              <a:latin typeface="+mn-lt"/>
            </a:rPr>
            <a:t>Participant Direction of services (E-1)</a:t>
          </a:r>
        </a:p>
      </dgm:t>
    </dgm:pt>
    <dgm:pt modelId="{33502966-E0D4-4E75-9756-CA35F149DD98}" type="parTrans" cxnId="{C81CBE96-ED23-456E-BEDE-D157EA40BAD0}">
      <dgm:prSet/>
      <dgm:spPr/>
      <dgm:t>
        <a:bodyPr/>
        <a:lstStyle/>
        <a:p>
          <a:endParaRPr lang="en-US"/>
        </a:p>
      </dgm:t>
    </dgm:pt>
    <dgm:pt modelId="{C63E99C2-101F-40DC-9A23-5804FE750EB2}" type="sibTrans" cxnId="{C81CBE96-ED23-456E-BEDE-D157EA40BAD0}">
      <dgm:prSet/>
      <dgm:spPr/>
      <dgm:t>
        <a:bodyPr/>
        <a:lstStyle/>
        <a:p>
          <a:endParaRPr lang="en-US"/>
        </a:p>
      </dgm:t>
    </dgm:pt>
    <dgm:pt modelId="{4A476F68-45EB-44B0-BA91-DFD21C01ABA6}">
      <dgm:prSet/>
      <dgm:spPr/>
      <dgm:t>
        <a:bodyPr/>
        <a:lstStyle/>
        <a:p>
          <a:r>
            <a:rPr lang="en-US">
              <a:latin typeface="+mn-lt"/>
            </a:rPr>
            <a:t>Opportunities for participant direction (E-2)</a:t>
          </a:r>
        </a:p>
      </dgm:t>
    </dgm:pt>
    <dgm:pt modelId="{44905272-A7FA-4200-9F10-D459026E8587}" type="parTrans" cxnId="{95B5CC7B-9DC9-4DBB-8E57-FAE220FEAF09}">
      <dgm:prSet/>
      <dgm:spPr/>
      <dgm:t>
        <a:bodyPr/>
        <a:lstStyle/>
        <a:p>
          <a:endParaRPr lang="en-US"/>
        </a:p>
      </dgm:t>
    </dgm:pt>
    <dgm:pt modelId="{AC2C20B2-E459-4805-AB52-6ACB0BF99435}" type="sibTrans" cxnId="{95B5CC7B-9DC9-4DBB-8E57-FAE220FEAF09}">
      <dgm:prSet/>
      <dgm:spPr/>
      <dgm:t>
        <a:bodyPr/>
        <a:lstStyle/>
        <a:p>
          <a:endParaRPr lang="en-US"/>
        </a:p>
      </dgm:t>
    </dgm:pt>
    <dgm:pt modelId="{9E72F27B-692C-4A0A-AC82-9B4CCFAE8F82}" type="pres">
      <dgm:prSet presAssocID="{B3F30A0A-2641-4F37-9EBD-5E08523446CF}" presName="Name0" presStyleCnt="0">
        <dgm:presLayoutVars>
          <dgm:dir/>
          <dgm:animLvl val="lvl"/>
          <dgm:resizeHandles val="exact"/>
        </dgm:presLayoutVars>
      </dgm:prSet>
      <dgm:spPr/>
    </dgm:pt>
    <dgm:pt modelId="{F7ADD005-48F3-4FE6-A1CD-02387BB198C4}" type="pres">
      <dgm:prSet presAssocID="{5387254E-7E24-40C1-BFCB-148270C535E2}" presName="composite" presStyleCnt="0"/>
      <dgm:spPr/>
    </dgm:pt>
    <dgm:pt modelId="{6A9970A8-3EB1-4CD1-AE1F-E7F388505DFC}" type="pres">
      <dgm:prSet presAssocID="{5387254E-7E24-40C1-BFCB-148270C535E2}" presName="parTx" presStyleLbl="alignNode1" presStyleIdx="0" presStyleCnt="5">
        <dgm:presLayoutVars>
          <dgm:chMax val="0"/>
          <dgm:chPref val="0"/>
        </dgm:presLayoutVars>
      </dgm:prSet>
      <dgm:spPr/>
    </dgm:pt>
    <dgm:pt modelId="{2484D3CC-731A-48FE-A2B2-3416DE68661B}" type="pres">
      <dgm:prSet presAssocID="{5387254E-7E24-40C1-BFCB-148270C535E2}" presName="desTx" presStyleLbl="alignAccFollowNode1" presStyleIdx="0" presStyleCnt="5">
        <dgm:presLayoutVars/>
      </dgm:prSet>
      <dgm:spPr/>
    </dgm:pt>
    <dgm:pt modelId="{5FE7702E-B425-4E0C-AC4F-5EA72C5809F1}" type="pres">
      <dgm:prSet presAssocID="{2348EC55-D718-4253-A997-D9F82CC29891}" presName="space" presStyleCnt="0"/>
      <dgm:spPr/>
    </dgm:pt>
    <dgm:pt modelId="{4AD2B415-166D-401F-B016-8DDA1DD390BC}" type="pres">
      <dgm:prSet presAssocID="{A2BEB3DB-329D-4C92-AF67-DE9D516C1BBD}" presName="composite" presStyleCnt="0"/>
      <dgm:spPr/>
    </dgm:pt>
    <dgm:pt modelId="{58FF8CBC-263E-495B-B7E7-7CE2AE4D5FC7}" type="pres">
      <dgm:prSet presAssocID="{A2BEB3DB-329D-4C92-AF67-DE9D516C1BBD}" presName="parTx" presStyleLbl="alignNode1" presStyleIdx="1" presStyleCnt="5">
        <dgm:presLayoutVars>
          <dgm:chMax val="0"/>
          <dgm:chPref val="0"/>
        </dgm:presLayoutVars>
      </dgm:prSet>
      <dgm:spPr/>
    </dgm:pt>
    <dgm:pt modelId="{05529F8B-0704-4307-8378-E122D487FFBF}" type="pres">
      <dgm:prSet presAssocID="{A2BEB3DB-329D-4C92-AF67-DE9D516C1BBD}" presName="desTx" presStyleLbl="alignAccFollowNode1" presStyleIdx="1" presStyleCnt="5">
        <dgm:presLayoutVars/>
      </dgm:prSet>
      <dgm:spPr/>
    </dgm:pt>
    <dgm:pt modelId="{0B82F80A-0465-44AD-BA73-ED58FC0EBC67}" type="pres">
      <dgm:prSet presAssocID="{99EC21C6-D180-44F4-9FFA-B754E908F2D4}" presName="space" presStyleCnt="0"/>
      <dgm:spPr/>
    </dgm:pt>
    <dgm:pt modelId="{E5942B13-6E1E-41B6-A78E-8132CB8AB0F2}" type="pres">
      <dgm:prSet presAssocID="{AF3E5AFA-15ED-4E30-911E-5BD8E9DDD681}" presName="composite" presStyleCnt="0"/>
      <dgm:spPr/>
    </dgm:pt>
    <dgm:pt modelId="{389C3299-E4F2-4CF8-9585-42E4D9C884E2}" type="pres">
      <dgm:prSet presAssocID="{AF3E5AFA-15ED-4E30-911E-5BD8E9DDD681}" presName="parTx" presStyleLbl="alignNode1" presStyleIdx="2" presStyleCnt="5">
        <dgm:presLayoutVars>
          <dgm:chMax val="0"/>
          <dgm:chPref val="0"/>
        </dgm:presLayoutVars>
      </dgm:prSet>
      <dgm:spPr/>
    </dgm:pt>
    <dgm:pt modelId="{1636CBD5-F616-4FC4-A5AC-91F35AEA8932}" type="pres">
      <dgm:prSet presAssocID="{AF3E5AFA-15ED-4E30-911E-5BD8E9DDD681}" presName="desTx" presStyleLbl="alignAccFollowNode1" presStyleIdx="2" presStyleCnt="5">
        <dgm:presLayoutVars/>
      </dgm:prSet>
      <dgm:spPr/>
    </dgm:pt>
    <dgm:pt modelId="{2C7DF945-081F-435E-B84D-3441AD3E3F8A}" type="pres">
      <dgm:prSet presAssocID="{DFAB9CF7-2A3D-4A51-B943-408F5B131A2B}" presName="space" presStyleCnt="0"/>
      <dgm:spPr/>
    </dgm:pt>
    <dgm:pt modelId="{185F64C2-DFAB-4D0F-8934-43B36F5CE0D7}" type="pres">
      <dgm:prSet presAssocID="{9A826D50-442E-4B7A-823C-AEF3521F0176}" presName="composite" presStyleCnt="0"/>
      <dgm:spPr/>
    </dgm:pt>
    <dgm:pt modelId="{7AB43393-81D0-4618-A8E6-FB71155214A4}" type="pres">
      <dgm:prSet presAssocID="{9A826D50-442E-4B7A-823C-AEF3521F0176}" presName="parTx" presStyleLbl="alignNode1" presStyleIdx="3" presStyleCnt="5">
        <dgm:presLayoutVars>
          <dgm:chMax val="0"/>
          <dgm:chPref val="0"/>
        </dgm:presLayoutVars>
      </dgm:prSet>
      <dgm:spPr/>
    </dgm:pt>
    <dgm:pt modelId="{C2AF9CB4-07D4-4014-BEE7-FAAD00F0DED7}" type="pres">
      <dgm:prSet presAssocID="{9A826D50-442E-4B7A-823C-AEF3521F0176}" presName="desTx" presStyleLbl="alignAccFollowNode1" presStyleIdx="3" presStyleCnt="5">
        <dgm:presLayoutVars/>
      </dgm:prSet>
      <dgm:spPr/>
    </dgm:pt>
    <dgm:pt modelId="{5636A7FA-2812-430D-9CBC-ACAAA4CE5579}" type="pres">
      <dgm:prSet presAssocID="{0BD47F02-89B7-4CA9-9D2F-4A5263738F7F}" presName="space" presStyleCnt="0"/>
      <dgm:spPr/>
    </dgm:pt>
    <dgm:pt modelId="{43DFAC93-8E5D-4A89-B274-CDB62577B1DD}" type="pres">
      <dgm:prSet presAssocID="{BC6E9CB4-C184-437B-A742-55E5BEE2C785}" presName="composite" presStyleCnt="0"/>
      <dgm:spPr/>
    </dgm:pt>
    <dgm:pt modelId="{F226780E-9D03-40F1-985A-3B419CE01E3C}" type="pres">
      <dgm:prSet presAssocID="{BC6E9CB4-C184-437B-A742-55E5BEE2C785}" presName="parTx" presStyleLbl="alignNode1" presStyleIdx="4" presStyleCnt="5">
        <dgm:presLayoutVars>
          <dgm:chMax val="0"/>
          <dgm:chPref val="0"/>
        </dgm:presLayoutVars>
      </dgm:prSet>
      <dgm:spPr/>
    </dgm:pt>
    <dgm:pt modelId="{718936D4-F063-48FF-A59C-2962C3B75D7A}" type="pres">
      <dgm:prSet presAssocID="{BC6E9CB4-C184-437B-A742-55E5BEE2C785}" presName="desTx" presStyleLbl="alignAccFollowNode1" presStyleIdx="4" presStyleCnt="5">
        <dgm:presLayoutVars/>
      </dgm:prSet>
      <dgm:spPr/>
    </dgm:pt>
  </dgm:ptLst>
  <dgm:cxnLst>
    <dgm:cxn modelId="{AB6DB90A-8618-413F-A0E3-664C504694F2}" type="presOf" srcId="{9CE9E79C-2688-407B-B724-5B9BB5ACDF79}" destId="{05529F8B-0704-4307-8378-E122D487FFBF}" srcOrd="0" destOrd="4" presId="urn:microsoft.com/office/officeart/2016/7/layout/ChevronBlockProcess"/>
    <dgm:cxn modelId="{8073510D-F4AE-4766-970F-95CCB47CFB52}" type="presOf" srcId="{3BDD0DA6-127B-4458-BBAB-A1EAF3BA7533}" destId="{05529F8B-0704-4307-8378-E122D487FFBF}" srcOrd="0" destOrd="0" presId="urn:microsoft.com/office/officeart/2016/7/layout/ChevronBlockProcess"/>
    <dgm:cxn modelId="{D3502220-8DC1-4653-98C2-F0646254B1BC}" srcId="{A2BEB3DB-329D-4C92-AF67-DE9D516C1BBD}" destId="{06363F29-671F-4438-B301-E2C0DE13A0F5}" srcOrd="3" destOrd="0" parTransId="{313A9910-0CED-44A5-B4BE-54DE48BBAB95}" sibTransId="{9CAFA35C-E4A3-4AA0-AD33-9747524D79F7}"/>
    <dgm:cxn modelId="{D544FE20-5F96-4061-8725-0EA86713ACA8}" type="presOf" srcId="{D864588C-73F8-4B10-A607-B33BA20BAC79}" destId="{05529F8B-0704-4307-8378-E122D487FFBF}" srcOrd="0" destOrd="1" presId="urn:microsoft.com/office/officeart/2016/7/layout/ChevronBlockProcess"/>
    <dgm:cxn modelId="{3F7B3C22-A88A-4305-9162-C3E63BDB3934}" srcId="{A2BEB3DB-329D-4C92-AF67-DE9D516C1BBD}" destId="{EEC1C9C8-ADEF-46D2-831E-94BAD90DEBFB}" srcOrd="2" destOrd="0" parTransId="{2276EED4-F603-4F83-A59F-6D7C7B73F23A}" sibTransId="{852A6E45-B91F-4B57-93B0-394EC106FA45}"/>
    <dgm:cxn modelId="{99DFB830-8FBA-4250-BEB8-254E560A26C1}" type="presOf" srcId="{CA53600E-7C1F-4D56-B550-B65FB68C96A9}" destId="{C2AF9CB4-07D4-4014-BEE7-FAAD00F0DED7}" srcOrd="0" destOrd="1" presId="urn:microsoft.com/office/officeart/2016/7/layout/ChevronBlockProcess"/>
    <dgm:cxn modelId="{35701732-F451-43A0-8A96-76683B11AB6B}" srcId="{B3F30A0A-2641-4F37-9EBD-5E08523446CF}" destId="{A2BEB3DB-329D-4C92-AF67-DE9D516C1BBD}" srcOrd="1" destOrd="0" parTransId="{2C2F3315-2A7D-4E1C-A5C9-CA9F2CF6FFA9}" sibTransId="{99EC21C6-D180-44F4-9FFA-B754E908F2D4}"/>
    <dgm:cxn modelId="{94D94D40-01B3-4A36-AD72-76847A205C85}" srcId="{AF3E5AFA-15ED-4E30-911E-5BD8E9DDD681}" destId="{8E9CB73E-C08A-4EC9-BEA4-A0B1CB918BED}" srcOrd="2" destOrd="0" parTransId="{CDAEBD3C-3C15-4418-A60E-59BBB0F2E097}" sibTransId="{598CD362-713F-4F60-8BD6-7F23E5D0742C}"/>
    <dgm:cxn modelId="{08B2D764-EC91-4B94-B100-31CA75ED2C3E}" type="presOf" srcId="{61DCF7DE-1BCD-4156-8B87-B87DC09E24C5}" destId="{1636CBD5-F616-4FC4-A5AC-91F35AEA8932}" srcOrd="0" destOrd="0" presId="urn:microsoft.com/office/officeart/2016/7/layout/ChevronBlockProcess"/>
    <dgm:cxn modelId="{D5137565-304F-414F-AB95-7AA60C01ED7F}" type="presOf" srcId="{A2BEB3DB-329D-4C92-AF67-DE9D516C1BBD}" destId="{58FF8CBC-263E-495B-B7E7-7CE2AE4D5FC7}" srcOrd="0" destOrd="0" presId="urn:microsoft.com/office/officeart/2016/7/layout/ChevronBlockProcess"/>
    <dgm:cxn modelId="{FB7AF965-D53A-4213-95EC-458688A1E364}" srcId="{AF3E5AFA-15ED-4E30-911E-5BD8E9DDD681}" destId="{61DCF7DE-1BCD-4156-8B87-B87DC09E24C5}" srcOrd="0" destOrd="0" parTransId="{9C99506C-1A2F-43D9-837E-79F731B42726}" sibTransId="{C7ACAC71-C06C-4A48-BE95-8C6D142FCDA5}"/>
    <dgm:cxn modelId="{F9277546-B559-4450-A770-B3D97A33FDA9}" type="presOf" srcId="{76ADB491-6887-42F2-A61A-F68F52DB690E}" destId="{1636CBD5-F616-4FC4-A5AC-91F35AEA8932}" srcOrd="0" destOrd="1" presId="urn:microsoft.com/office/officeart/2016/7/layout/ChevronBlockProcess"/>
    <dgm:cxn modelId="{D298CA48-7E48-4A83-9A6B-8731FBECA72C}" type="presOf" srcId="{8E9CB73E-C08A-4EC9-BEA4-A0B1CB918BED}" destId="{1636CBD5-F616-4FC4-A5AC-91F35AEA8932}" srcOrd="0" destOrd="2" presId="urn:microsoft.com/office/officeart/2016/7/layout/ChevronBlockProcess"/>
    <dgm:cxn modelId="{9EFF594E-22A1-4250-B2FB-063F2E43E9BF}" type="presOf" srcId="{2BBDD1C0-1B30-4118-A539-C570885F7A3B}" destId="{718936D4-F063-48FF-A59C-2962C3B75D7A}" srcOrd="0" destOrd="0" presId="urn:microsoft.com/office/officeart/2016/7/layout/ChevronBlockProcess"/>
    <dgm:cxn modelId="{58FF2255-B54E-4F2E-B341-C5034DB85C3C}" type="presOf" srcId="{EEC1C9C8-ADEF-46D2-831E-94BAD90DEBFB}" destId="{05529F8B-0704-4307-8378-E122D487FFBF}" srcOrd="0" destOrd="2" presId="urn:microsoft.com/office/officeart/2016/7/layout/ChevronBlockProcess"/>
    <dgm:cxn modelId="{9EAE9776-0AE8-4DC4-AD26-72073EDD50A6}" srcId="{5387254E-7E24-40C1-BFCB-148270C535E2}" destId="{30901FEE-D089-442E-A2B9-68F539666D47}" srcOrd="0" destOrd="0" parTransId="{291E74B8-1CE4-41AA-B3D0-0BC45275CF9A}" sibTransId="{99C76E30-8E7E-4153-8FB2-94A90D328551}"/>
    <dgm:cxn modelId="{31AAC957-B249-4742-A793-E03BB5BDAEF1}" srcId="{9A826D50-442E-4B7A-823C-AEF3521F0176}" destId="{A548D45E-9340-43E5-ACE8-B4A971E3D88D}" srcOrd="0" destOrd="0" parTransId="{A185EB77-7C75-4344-860F-F66B3233F490}" sibTransId="{46B61A29-3E2D-4581-B786-67460538E3FB}"/>
    <dgm:cxn modelId="{95B5CC7B-9DC9-4DBB-8E57-FAE220FEAF09}" srcId="{BC6E9CB4-C184-437B-A742-55E5BEE2C785}" destId="{4A476F68-45EB-44B0-BA91-DFD21C01ABA6}" srcOrd="1" destOrd="0" parTransId="{44905272-A7FA-4200-9F10-D459026E8587}" sibTransId="{AC2C20B2-E459-4805-AB52-6ACB0BF99435}"/>
    <dgm:cxn modelId="{96D81F83-E4DD-477B-9855-A193F0EC4B3E}" srcId="{B3F30A0A-2641-4F37-9EBD-5E08523446CF}" destId="{5387254E-7E24-40C1-BFCB-148270C535E2}" srcOrd="0" destOrd="0" parTransId="{21600CB3-EBBE-4854-8170-8B83779940C5}" sibTransId="{2348EC55-D718-4253-A997-D9F82CC29891}"/>
    <dgm:cxn modelId="{D9F17D83-1227-418D-B88D-76C29274F048}" srcId="{9A826D50-442E-4B7A-823C-AEF3521F0176}" destId="{9D3EA5C6-FF0C-47D4-9A1A-AE4C7BB47BEE}" srcOrd="2" destOrd="0" parTransId="{562D1DFC-A574-442F-AE91-A41134DCBB0B}" sibTransId="{D03C907C-1A72-4E21-AAEE-EB8211CD3EC8}"/>
    <dgm:cxn modelId="{BFFE5B86-76D4-4CA8-A590-0037E695C7DF}" type="presOf" srcId="{A548D45E-9340-43E5-ACE8-B4A971E3D88D}" destId="{C2AF9CB4-07D4-4014-BEE7-FAAD00F0DED7}" srcOrd="0" destOrd="0" presId="urn:microsoft.com/office/officeart/2016/7/layout/ChevronBlockProcess"/>
    <dgm:cxn modelId="{C81CBE96-ED23-456E-BEDE-D157EA40BAD0}" srcId="{BC6E9CB4-C184-437B-A742-55E5BEE2C785}" destId="{2BBDD1C0-1B30-4118-A539-C570885F7A3B}" srcOrd="0" destOrd="0" parTransId="{33502966-E0D4-4E75-9756-CA35F149DD98}" sibTransId="{C63E99C2-101F-40DC-9A23-5804FE750EB2}"/>
    <dgm:cxn modelId="{49FC8C99-CBF8-451D-B036-BB939B8F9BEC}" type="presOf" srcId="{06363F29-671F-4438-B301-E2C0DE13A0F5}" destId="{05529F8B-0704-4307-8378-E122D487FFBF}" srcOrd="0" destOrd="3" presId="urn:microsoft.com/office/officeart/2016/7/layout/ChevronBlockProcess"/>
    <dgm:cxn modelId="{F455C6B0-AD8D-4D07-A4A3-059E6DA21ED9}" srcId="{A2BEB3DB-329D-4C92-AF67-DE9D516C1BBD}" destId="{9CE9E79C-2688-407B-B724-5B9BB5ACDF79}" srcOrd="4" destOrd="0" parTransId="{362F3E19-3562-48DC-A59F-0B647507F762}" sibTransId="{32A9F96C-84B3-4EFF-8104-F36676751D1B}"/>
    <dgm:cxn modelId="{C216A5B6-5D0D-4DD7-BF78-14398761C1A7}" srcId="{AF3E5AFA-15ED-4E30-911E-5BD8E9DDD681}" destId="{76ADB491-6887-42F2-A61A-F68F52DB690E}" srcOrd="1" destOrd="0" parTransId="{609D41AE-2DF6-4CD5-AFB6-FBDEE7EFE88B}" sibTransId="{F6E9BED3-A31C-48E7-9591-2844ACFA7C1E}"/>
    <dgm:cxn modelId="{AF3CE0B7-4C08-4A14-AE47-7FBB58788C10}" type="presOf" srcId="{AF3E5AFA-15ED-4E30-911E-5BD8E9DDD681}" destId="{389C3299-E4F2-4CF8-9585-42E4D9C884E2}" srcOrd="0" destOrd="0" presId="urn:microsoft.com/office/officeart/2016/7/layout/ChevronBlockProcess"/>
    <dgm:cxn modelId="{7B307AC0-FA69-49E3-B1E0-FC116D9676DD}" type="presOf" srcId="{30901FEE-D089-442E-A2B9-68F539666D47}" destId="{2484D3CC-731A-48FE-A2B2-3416DE68661B}" srcOrd="0" destOrd="0" presId="urn:microsoft.com/office/officeart/2016/7/layout/ChevronBlockProcess"/>
    <dgm:cxn modelId="{C14C28C3-6584-499B-9DBB-3ECA8EEE9439}" type="presOf" srcId="{4A476F68-45EB-44B0-BA91-DFD21C01ABA6}" destId="{718936D4-F063-48FF-A59C-2962C3B75D7A}" srcOrd="0" destOrd="1" presId="urn:microsoft.com/office/officeart/2016/7/layout/ChevronBlockProcess"/>
    <dgm:cxn modelId="{21D031C6-4F88-4574-8963-C8CDD963AE2F}" srcId="{9A826D50-442E-4B7A-823C-AEF3521F0176}" destId="{CA53600E-7C1F-4D56-B550-B65FB68C96A9}" srcOrd="1" destOrd="0" parTransId="{FD363244-B0C8-459C-BA79-235810525902}" sibTransId="{F156DC9B-95D9-46D8-9F8C-E7B705D5CD58}"/>
    <dgm:cxn modelId="{D0F5F0C6-9458-4B74-91DB-6C6A2B419BDC}" srcId="{B3F30A0A-2641-4F37-9EBD-5E08523446CF}" destId="{9A826D50-442E-4B7A-823C-AEF3521F0176}" srcOrd="3" destOrd="0" parTransId="{C06DE4FF-CDCD-4A65-B01A-C6AF52EFE482}" sibTransId="{0BD47F02-89B7-4CA9-9D2F-4A5263738F7F}"/>
    <dgm:cxn modelId="{116C95CD-1ADD-4C85-8A3D-9DA201CAEE46}" type="presOf" srcId="{9D3EA5C6-FF0C-47D4-9A1A-AE4C7BB47BEE}" destId="{C2AF9CB4-07D4-4014-BEE7-FAAD00F0DED7}" srcOrd="0" destOrd="2" presId="urn:microsoft.com/office/officeart/2016/7/layout/ChevronBlockProcess"/>
    <dgm:cxn modelId="{53F174D1-FD7B-42DF-B753-2D97FAD7BBC1}" srcId="{A2BEB3DB-329D-4C92-AF67-DE9D516C1BBD}" destId="{3BDD0DA6-127B-4458-BBAB-A1EAF3BA7533}" srcOrd="0" destOrd="0" parTransId="{EDBF82C9-7796-4500-8014-400CD502B7F1}" sibTransId="{2EA2A096-D858-41CF-86C8-FBEA48071533}"/>
    <dgm:cxn modelId="{F5D37BE4-0D17-47AE-8AC3-E4F8A0AB4D7F}" type="presOf" srcId="{5387254E-7E24-40C1-BFCB-148270C535E2}" destId="{6A9970A8-3EB1-4CD1-AE1F-E7F388505DFC}" srcOrd="0" destOrd="0" presId="urn:microsoft.com/office/officeart/2016/7/layout/ChevronBlockProcess"/>
    <dgm:cxn modelId="{4B8426E7-7DD7-449E-BF91-D0B710BBEB0F}" srcId="{B3F30A0A-2641-4F37-9EBD-5E08523446CF}" destId="{AF3E5AFA-15ED-4E30-911E-5BD8E9DDD681}" srcOrd="2" destOrd="0" parTransId="{358C014B-13C4-4438-B066-F6B96BF63EA4}" sibTransId="{DFAB9CF7-2A3D-4A51-B943-408F5B131A2B}"/>
    <dgm:cxn modelId="{A5D51CE9-0648-4CA0-9211-43206F05688A}" type="presOf" srcId="{B3F30A0A-2641-4F37-9EBD-5E08523446CF}" destId="{9E72F27B-692C-4A0A-AC82-9B4CCFAE8F82}" srcOrd="0" destOrd="0" presId="urn:microsoft.com/office/officeart/2016/7/layout/ChevronBlockProcess"/>
    <dgm:cxn modelId="{6CBF21F7-643C-4025-8576-29B9B4B11038}" srcId="{A2BEB3DB-329D-4C92-AF67-DE9D516C1BBD}" destId="{D864588C-73F8-4B10-A607-B33BA20BAC79}" srcOrd="1" destOrd="0" parTransId="{9C6AFA3A-A859-4D99-B01E-DF54AB1CEE78}" sibTransId="{FF18BCA0-9CF5-4AAB-B6A7-85FCD1169142}"/>
    <dgm:cxn modelId="{985C9BFA-60BF-446E-B54F-2176B10E257E}" type="presOf" srcId="{BC6E9CB4-C184-437B-A742-55E5BEE2C785}" destId="{F226780E-9D03-40F1-985A-3B419CE01E3C}" srcOrd="0" destOrd="0" presId="urn:microsoft.com/office/officeart/2016/7/layout/ChevronBlockProcess"/>
    <dgm:cxn modelId="{0BC069FC-DE4E-41A3-8D29-0A3D37AA4772}" type="presOf" srcId="{9A826D50-442E-4B7A-823C-AEF3521F0176}" destId="{7AB43393-81D0-4618-A8E6-FB71155214A4}" srcOrd="0" destOrd="0" presId="urn:microsoft.com/office/officeart/2016/7/layout/ChevronBlockProcess"/>
    <dgm:cxn modelId="{71BD36FD-6688-42F3-9521-7C9B4DF529E3}" srcId="{B3F30A0A-2641-4F37-9EBD-5E08523446CF}" destId="{BC6E9CB4-C184-437B-A742-55E5BEE2C785}" srcOrd="4" destOrd="0" parTransId="{8A885CEA-DE0A-4A65-B37C-969668943A55}" sibTransId="{5FB78E6F-80D4-4CB9-AD19-10D5EC6C877F}"/>
    <dgm:cxn modelId="{C11FEC77-2D7B-48E0-999E-ED4679D69EAE}" type="presParOf" srcId="{9E72F27B-692C-4A0A-AC82-9B4CCFAE8F82}" destId="{F7ADD005-48F3-4FE6-A1CD-02387BB198C4}" srcOrd="0" destOrd="0" presId="urn:microsoft.com/office/officeart/2016/7/layout/ChevronBlockProcess"/>
    <dgm:cxn modelId="{2A3BF00A-D7A4-453D-90A7-E4F7CC6E1792}" type="presParOf" srcId="{F7ADD005-48F3-4FE6-A1CD-02387BB198C4}" destId="{6A9970A8-3EB1-4CD1-AE1F-E7F388505DFC}" srcOrd="0" destOrd="0" presId="urn:microsoft.com/office/officeart/2016/7/layout/ChevronBlockProcess"/>
    <dgm:cxn modelId="{1C919F5C-8C22-4449-942B-3396ECBBBB26}" type="presParOf" srcId="{F7ADD005-48F3-4FE6-A1CD-02387BB198C4}" destId="{2484D3CC-731A-48FE-A2B2-3416DE68661B}" srcOrd="1" destOrd="0" presId="urn:microsoft.com/office/officeart/2016/7/layout/ChevronBlockProcess"/>
    <dgm:cxn modelId="{EB936250-8AF9-45AD-84AE-F360082DBCC6}" type="presParOf" srcId="{9E72F27B-692C-4A0A-AC82-9B4CCFAE8F82}" destId="{5FE7702E-B425-4E0C-AC4F-5EA72C5809F1}" srcOrd="1" destOrd="0" presId="urn:microsoft.com/office/officeart/2016/7/layout/ChevronBlockProcess"/>
    <dgm:cxn modelId="{8DB41C9F-0130-45B4-969A-B2A7E8A3E0FD}" type="presParOf" srcId="{9E72F27B-692C-4A0A-AC82-9B4CCFAE8F82}" destId="{4AD2B415-166D-401F-B016-8DDA1DD390BC}" srcOrd="2" destOrd="0" presId="urn:microsoft.com/office/officeart/2016/7/layout/ChevronBlockProcess"/>
    <dgm:cxn modelId="{82170F86-C139-4F0A-A87A-DB55301A067C}" type="presParOf" srcId="{4AD2B415-166D-401F-B016-8DDA1DD390BC}" destId="{58FF8CBC-263E-495B-B7E7-7CE2AE4D5FC7}" srcOrd="0" destOrd="0" presId="urn:microsoft.com/office/officeart/2016/7/layout/ChevronBlockProcess"/>
    <dgm:cxn modelId="{AE6ADA48-4D09-4216-8D32-4412EBD91789}" type="presParOf" srcId="{4AD2B415-166D-401F-B016-8DDA1DD390BC}" destId="{05529F8B-0704-4307-8378-E122D487FFBF}" srcOrd="1" destOrd="0" presId="urn:microsoft.com/office/officeart/2016/7/layout/ChevronBlockProcess"/>
    <dgm:cxn modelId="{6CC8090C-7E3C-4F14-AC5E-3946AE42B07B}" type="presParOf" srcId="{9E72F27B-692C-4A0A-AC82-9B4CCFAE8F82}" destId="{0B82F80A-0465-44AD-BA73-ED58FC0EBC67}" srcOrd="3" destOrd="0" presId="urn:microsoft.com/office/officeart/2016/7/layout/ChevronBlockProcess"/>
    <dgm:cxn modelId="{0387A370-7252-4694-9E5A-383784712E56}" type="presParOf" srcId="{9E72F27B-692C-4A0A-AC82-9B4CCFAE8F82}" destId="{E5942B13-6E1E-41B6-A78E-8132CB8AB0F2}" srcOrd="4" destOrd="0" presId="urn:microsoft.com/office/officeart/2016/7/layout/ChevronBlockProcess"/>
    <dgm:cxn modelId="{50FFD48C-BE1A-4B5D-B865-5918A35A7BCB}" type="presParOf" srcId="{E5942B13-6E1E-41B6-A78E-8132CB8AB0F2}" destId="{389C3299-E4F2-4CF8-9585-42E4D9C884E2}" srcOrd="0" destOrd="0" presId="urn:microsoft.com/office/officeart/2016/7/layout/ChevronBlockProcess"/>
    <dgm:cxn modelId="{E28962F8-CC26-4543-AE39-492F3E9B68E7}" type="presParOf" srcId="{E5942B13-6E1E-41B6-A78E-8132CB8AB0F2}" destId="{1636CBD5-F616-4FC4-A5AC-91F35AEA8932}" srcOrd="1" destOrd="0" presId="urn:microsoft.com/office/officeart/2016/7/layout/ChevronBlockProcess"/>
    <dgm:cxn modelId="{5645E270-9C98-482E-9EA8-E94A14636AC9}" type="presParOf" srcId="{9E72F27B-692C-4A0A-AC82-9B4CCFAE8F82}" destId="{2C7DF945-081F-435E-B84D-3441AD3E3F8A}" srcOrd="5" destOrd="0" presId="urn:microsoft.com/office/officeart/2016/7/layout/ChevronBlockProcess"/>
    <dgm:cxn modelId="{29F2DC81-E9FE-4193-AC3D-3AB2B8CA0BC2}" type="presParOf" srcId="{9E72F27B-692C-4A0A-AC82-9B4CCFAE8F82}" destId="{185F64C2-DFAB-4D0F-8934-43B36F5CE0D7}" srcOrd="6" destOrd="0" presId="urn:microsoft.com/office/officeart/2016/7/layout/ChevronBlockProcess"/>
    <dgm:cxn modelId="{4CEE3952-738F-421B-845B-356BD4A75DD8}" type="presParOf" srcId="{185F64C2-DFAB-4D0F-8934-43B36F5CE0D7}" destId="{7AB43393-81D0-4618-A8E6-FB71155214A4}" srcOrd="0" destOrd="0" presId="urn:microsoft.com/office/officeart/2016/7/layout/ChevronBlockProcess"/>
    <dgm:cxn modelId="{FDFFE3DA-B711-49CA-AA60-897D941D1115}" type="presParOf" srcId="{185F64C2-DFAB-4D0F-8934-43B36F5CE0D7}" destId="{C2AF9CB4-07D4-4014-BEE7-FAAD00F0DED7}" srcOrd="1" destOrd="0" presId="urn:microsoft.com/office/officeart/2016/7/layout/ChevronBlockProcess"/>
    <dgm:cxn modelId="{F524A847-A2B8-4EF6-B630-9EB4A909CB36}" type="presParOf" srcId="{9E72F27B-692C-4A0A-AC82-9B4CCFAE8F82}" destId="{5636A7FA-2812-430D-9CBC-ACAAA4CE5579}" srcOrd="7" destOrd="0" presId="urn:microsoft.com/office/officeart/2016/7/layout/ChevronBlockProcess"/>
    <dgm:cxn modelId="{D0293DEB-561F-42EC-AE92-FE03779D47F4}" type="presParOf" srcId="{9E72F27B-692C-4A0A-AC82-9B4CCFAE8F82}" destId="{43DFAC93-8E5D-4A89-B274-CDB62577B1DD}" srcOrd="8" destOrd="0" presId="urn:microsoft.com/office/officeart/2016/7/layout/ChevronBlockProcess"/>
    <dgm:cxn modelId="{F57FD027-524A-4014-8AD5-4A8D1348F2BE}" type="presParOf" srcId="{43DFAC93-8E5D-4A89-B274-CDB62577B1DD}" destId="{F226780E-9D03-40F1-985A-3B419CE01E3C}" srcOrd="0" destOrd="0" presId="urn:microsoft.com/office/officeart/2016/7/layout/ChevronBlockProcess"/>
    <dgm:cxn modelId="{C64F759E-6F81-4767-A4C6-DF93397DEE02}" type="presParOf" srcId="{43DFAC93-8E5D-4A89-B274-CDB62577B1DD}" destId="{718936D4-F063-48FF-A59C-2962C3B75D7A}" srcOrd="1" destOrd="0" presId="urn:microsoft.com/office/officeart/2016/7/layout/Chevron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3F30A0A-2641-4F37-9EBD-5E08523446C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3B74B10-D4F2-440F-BEE9-88872906C7A8}">
      <dgm:prSet/>
      <dgm:spPr/>
      <dgm:t>
        <a:bodyPr/>
        <a:lstStyle/>
        <a:p>
          <a:r>
            <a:rPr lang="en-US"/>
            <a:t>Appendix F</a:t>
          </a:r>
        </a:p>
      </dgm:t>
    </dgm:pt>
    <dgm:pt modelId="{582B5046-4BD3-444E-B991-8706D30518BC}" type="parTrans" cxnId="{1D93E5A0-4226-4B48-92D0-19DD6DE8CCC0}">
      <dgm:prSet/>
      <dgm:spPr/>
      <dgm:t>
        <a:bodyPr/>
        <a:lstStyle/>
        <a:p>
          <a:endParaRPr lang="en-US"/>
        </a:p>
      </dgm:t>
    </dgm:pt>
    <dgm:pt modelId="{B5D4F23D-FCE6-4202-BC93-4D073DB62F1C}" type="sibTrans" cxnId="{1D93E5A0-4226-4B48-92D0-19DD6DE8CCC0}">
      <dgm:prSet/>
      <dgm:spPr/>
      <dgm:t>
        <a:bodyPr/>
        <a:lstStyle/>
        <a:p>
          <a:endParaRPr lang="en-US"/>
        </a:p>
      </dgm:t>
    </dgm:pt>
    <dgm:pt modelId="{E56C8D0A-B102-455A-869F-0D0386FE5646}">
      <dgm:prSet/>
      <dgm:spPr/>
      <dgm:t>
        <a:bodyPr/>
        <a:lstStyle/>
        <a:p>
          <a:r>
            <a:rPr lang="en-US"/>
            <a:t>Opportunity to request a fair hearing (F-1)</a:t>
          </a:r>
        </a:p>
      </dgm:t>
    </dgm:pt>
    <dgm:pt modelId="{CD716C50-F055-46A0-B4D7-F705F189464D}" type="parTrans" cxnId="{159929D2-89FA-4D53-A45C-336E20045207}">
      <dgm:prSet/>
      <dgm:spPr/>
      <dgm:t>
        <a:bodyPr/>
        <a:lstStyle/>
        <a:p>
          <a:endParaRPr lang="en-US"/>
        </a:p>
      </dgm:t>
    </dgm:pt>
    <dgm:pt modelId="{14421E94-8260-497B-8BA0-3A3687CD3033}" type="sibTrans" cxnId="{159929D2-89FA-4D53-A45C-336E20045207}">
      <dgm:prSet/>
      <dgm:spPr/>
      <dgm:t>
        <a:bodyPr/>
        <a:lstStyle/>
        <a:p>
          <a:endParaRPr lang="en-US"/>
        </a:p>
      </dgm:t>
    </dgm:pt>
    <dgm:pt modelId="{56E8C9DA-7876-4664-B239-E8B229C1042F}">
      <dgm:prSet/>
      <dgm:spPr/>
      <dgm:t>
        <a:bodyPr/>
        <a:lstStyle/>
        <a:p>
          <a:r>
            <a:rPr lang="en-US"/>
            <a:t>Additional dispute resolution process (F-2)</a:t>
          </a:r>
        </a:p>
      </dgm:t>
    </dgm:pt>
    <dgm:pt modelId="{8601ADD7-2AA4-4EDA-82BC-032185E19D2F}" type="parTrans" cxnId="{A207189D-63D6-487E-9DA0-F741558CE323}">
      <dgm:prSet/>
      <dgm:spPr/>
      <dgm:t>
        <a:bodyPr/>
        <a:lstStyle/>
        <a:p>
          <a:endParaRPr lang="en-US"/>
        </a:p>
      </dgm:t>
    </dgm:pt>
    <dgm:pt modelId="{DDCBB206-182F-4B4A-BF9A-1C2D163B4073}" type="sibTrans" cxnId="{A207189D-63D6-487E-9DA0-F741558CE323}">
      <dgm:prSet/>
      <dgm:spPr/>
      <dgm:t>
        <a:bodyPr/>
        <a:lstStyle/>
        <a:p>
          <a:endParaRPr lang="en-US"/>
        </a:p>
      </dgm:t>
    </dgm:pt>
    <dgm:pt modelId="{40DEF53C-707B-479D-9CBC-D8D4D989A66A}">
      <dgm:prSet/>
      <dgm:spPr/>
      <dgm:t>
        <a:bodyPr/>
        <a:lstStyle/>
        <a:p>
          <a:r>
            <a:rPr lang="en-US"/>
            <a:t>State grievance complaint system (F-3)</a:t>
          </a:r>
        </a:p>
      </dgm:t>
    </dgm:pt>
    <dgm:pt modelId="{8DF20CE7-3E07-44B1-976D-341348E3553E}" type="parTrans" cxnId="{7B7C6011-10E5-4D57-A694-8E93C6D016D1}">
      <dgm:prSet/>
      <dgm:spPr/>
      <dgm:t>
        <a:bodyPr/>
        <a:lstStyle/>
        <a:p>
          <a:endParaRPr lang="en-US"/>
        </a:p>
      </dgm:t>
    </dgm:pt>
    <dgm:pt modelId="{2A6D7C8C-4574-4154-801F-26FB87ECB0AD}" type="sibTrans" cxnId="{7B7C6011-10E5-4D57-A694-8E93C6D016D1}">
      <dgm:prSet/>
      <dgm:spPr/>
      <dgm:t>
        <a:bodyPr/>
        <a:lstStyle/>
        <a:p>
          <a:endParaRPr lang="en-US"/>
        </a:p>
      </dgm:t>
    </dgm:pt>
    <dgm:pt modelId="{81AD14A0-4433-4F28-98EC-2A81E2F9850E}">
      <dgm:prSet/>
      <dgm:spPr/>
      <dgm:t>
        <a:bodyPr/>
        <a:lstStyle/>
        <a:p>
          <a:r>
            <a:rPr lang="en-US"/>
            <a:t>Appendix G</a:t>
          </a:r>
        </a:p>
      </dgm:t>
    </dgm:pt>
    <dgm:pt modelId="{B44B932B-F876-4328-A563-7E316F1C6D24}" type="parTrans" cxnId="{FC7CB117-704A-432C-90E9-441EC4DE32E3}">
      <dgm:prSet/>
      <dgm:spPr/>
      <dgm:t>
        <a:bodyPr/>
        <a:lstStyle/>
        <a:p>
          <a:endParaRPr lang="en-US"/>
        </a:p>
      </dgm:t>
    </dgm:pt>
    <dgm:pt modelId="{AEBCB2A0-2D01-4D2F-AE5C-DB40CB7F4454}" type="sibTrans" cxnId="{FC7CB117-704A-432C-90E9-441EC4DE32E3}">
      <dgm:prSet/>
      <dgm:spPr/>
      <dgm:t>
        <a:bodyPr/>
        <a:lstStyle/>
        <a:p>
          <a:endParaRPr lang="en-US"/>
        </a:p>
      </dgm:t>
    </dgm:pt>
    <dgm:pt modelId="{E804CFEA-56C7-40CE-AB03-DC483F10063B}">
      <dgm:prSet/>
      <dgm:spPr/>
      <dgm:t>
        <a:bodyPr/>
        <a:lstStyle/>
        <a:p>
          <a:r>
            <a:rPr lang="en-US"/>
            <a:t>Appendix H</a:t>
          </a:r>
        </a:p>
      </dgm:t>
    </dgm:pt>
    <dgm:pt modelId="{57C6723C-830A-4670-A182-18D0081D975E}" type="parTrans" cxnId="{F30701E4-B573-4F64-9EEF-0F075FBDACF2}">
      <dgm:prSet/>
      <dgm:spPr/>
      <dgm:t>
        <a:bodyPr/>
        <a:lstStyle/>
        <a:p>
          <a:endParaRPr lang="en-US"/>
        </a:p>
      </dgm:t>
    </dgm:pt>
    <dgm:pt modelId="{95A5F6A9-9A0A-448B-A6D0-869E3FEFF770}" type="sibTrans" cxnId="{F30701E4-B573-4F64-9EEF-0F075FBDACF2}">
      <dgm:prSet/>
      <dgm:spPr/>
      <dgm:t>
        <a:bodyPr/>
        <a:lstStyle/>
        <a:p>
          <a:endParaRPr lang="en-US"/>
        </a:p>
      </dgm:t>
    </dgm:pt>
    <dgm:pt modelId="{1BFE8E67-39D3-4A18-BDED-5F3F5ED919F9}">
      <dgm:prSet/>
      <dgm:spPr/>
      <dgm:t>
        <a:bodyPr/>
        <a:lstStyle/>
        <a:p>
          <a:r>
            <a:rPr lang="en-US"/>
            <a:t>Appendix I</a:t>
          </a:r>
        </a:p>
      </dgm:t>
    </dgm:pt>
    <dgm:pt modelId="{CF10ADE4-401B-41F1-9DB3-A83646EE25C8}" type="parTrans" cxnId="{52D01C63-FA87-4F6E-8FAD-12349A1AC28E}">
      <dgm:prSet/>
      <dgm:spPr/>
      <dgm:t>
        <a:bodyPr/>
        <a:lstStyle/>
        <a:p>
          <a:endParaRPr lang="en-US"/>
        </a:p>
      </dgm:t>
    </dgm:pt>
    <dgm:pt modelId="{8ADB72E0-3A6B-4C37-AF0D-768EDAE374F6}" type="sibTrans" cxnId="{52D01C63-FA87-4F6E-8FAD-12349A1AC28E}">
      <dgm:prSet/>
      <dgm:spPr/>
      <dgm:t>
        <a:bodyPr/>
        <a:lstStyle/>
        <a:p>
          <a:endParaRPr lang="en-US"/>
        </a:p>
      </dgm:t>
    </dgm:pt>
    <dgm:pt modelId="{50EDFD8D-2892-4FD0-BA70-E5B9DB384B42}">
      <dgm:prSet/>
      <dgm:spPr/>
      <dgm:t>
        <a:bodyPr/>
        <a:lstStyle/>
        <a:p>
          <a:r>
            <a:rPr lang="en-US"/>
            <a:t>Response to Critical Events or Incidents (G-1)</a:t>
          </a:r>
        </a:p>
      </dgm:t>
    </dgm:pt>
    <dgm:pt modelId="{5879A0D1-7E20-4690-8CFE-5749B39938AA}" type="parTrans" cxnId="{617074DF-124C-4D77-A6F6-7EBA34598CE1}">
      <dgm:prSet/>
      <dgm:spPr/>
      <dgm:t>
        <a:bodyPr/>
        <a:lstStyle/>
        <a:p>
          <a:endParaRPr lang="en-US"/>
        </a:p>
      </dgm:t>
    </dgm:pt>
    <dgm:pt modelId="{6C0D8A5C-3541-44C9-8ABA-9336BCA1984E}" type="sibTrans" cxnId="{617074DF-124C-4D77-A6F6-7EBA34598CE1}">
      <dgm:prSet/>
      <dgm:spPr/>
      <dgm:t>
        <a:bodyPr/>
        <a:lstStyle/>
        <a:p>
          <a:endParaRPr lang="en-US"/>
        </a:p>
      </dgm:t>
    </dgm:pt>
    <dgm:pt modelId="{1EDD7D8E-33F5-4A9D-A051-2D7F08BD5012}">
      <dgm:prSet/>
      <dgm:spPr/>
      <dgm:t>
        <a:bodyPr/>
        <a:lstStyle/>
        <a:p>
          <a:r>
            <a:rPr lang="en-US"/>
            <a:t>Restraints and Restrictive Interventions (G-2)</a:t>
          </a:r>
        </a:p>
      </dgm:t>
    </dgm:pt>
    <dgm:pt modelId="{4273B100-65D7-4980-B799-3B087E3BB200}" type="parTrans" cxnId="{6930C941-430D-40E8-B4C0-EDFD10068CE2}">
      <dgm:prSet/>
      <dgm:spPr/>
      <dgm:t>
        <a:bodyPr/>
        <a:lstStyle/>
        <a:p>
          <a:endParaRPr lang="en-US"/>
        </a:p>
      </dgm:t>
    </dgm:pt>
    <dgm:pt modelId="{AC0AE608-CE59-485B-9591-80F796914E50}" type="sibTrans" cxnId="{6930C941-430D-40E8-B4C0-EDFD10068CE2}">
      <dgm:prSet/>
      <dgm:spPr/>
      <dgm:t>
        <a:bodyPr/>
        <a:lstStyle/>
        <a:p>
          <a:endParaRPr lang="en-US"/>
        </a:p>
      </dgm:t>
    </dgm:pt>
    <dgm:pt modelId="{211D1F7F-736B-4465-8B3A-143799226378}">
      <dgm:prSet/>
      <dgm:spPr/>
      <dgm:t>
        <a:bodyPr/>
        <a:lstStyle/>
        <a:p>
          <a:r>
            <a:rPr lang="en-US"/>
            <a:t>Medication Management and Administration (G-3)</a:t>
          </a:r>
        </a:p>
      </dgm:t>
    </dgm:pt>
    <dgm:pt modelId="{D47B345A-19DD-491F-921D-61143D438ABE}" type="parTrans" cxnId="{C71BC17B-575F-4DEF-8771-849DCA11F71D}">
      <dgm:prSet/>
      <dgm:spPr/>
      <dgm:t>
        <a:bodyPr/>
        <a:lstStyle/>
        <a:p>
          <a:endParaRPr lang="en-US"/>
        </a:p>
      </dgm:t>
    </dgm:pt>
    <dgm:pt modelId="{A5B82D9A-1D52-4356-ACFF-933561F376B4}" type="sibTrans" cxnId="{C71BC17B-575F-4DEF-8771-849DCA11F71D}">
      <dgm:prSet/>
      <dgm:spPr/>
      <dgm:t>
        <a:bodyPr/>
        <a:lstStyle/>
        <a:p>
          <a:endParaRPr lang="en-US"/>
        </a:p>
      </dgm:t>
    </dgm:pt>
    <dgm:pt modelId="{7504EA0C-8C78-490C-9F74-AA990F4E1E95}">
      <dgm:prSet/>
      <dgm:spPr/>
      <dgm:t>
        <a:bodyPr/>
        <a:lstStyle/>
        <a:p>
          <a:r>
            <a:rPr lang="en-US"/>
            <a:t>Quality Improvement</a:t>
          </a:r>
        </a:p>
      </dgm:t>
    </dgm:pt>
    <dgm:pt modelId="{60D77C87-9688-413E-873A-A7D185FAD35E}" type="parTrans" cxnId="{52493704-DD33-4876-8F4F-D2B1708BFECA}">
      <dgm:prSet/>
      <dgm:spPr/>
      <dgm:t>
        <a:bodyPr/>
        <a:lstStyle/>
        <a:p>
          <a:endParaRPr lang="en-US"/>
        </a:p>
      </dgm:t>
    </dgm:pt>
    <dgm:pt modelId="{1C09885A-6DD6-4854-AA28-EFE6CC6C2F34}" type="sibTrans" cxnId="{52493704-DD33-4876-8F4F-D2B1708BFECA}">
      <dgm:prSet/>
      <dgm:spPr/>
      <dgm:t>
        <a:bodyPr/>
        <a:lstStyle/>
        <a:p>
          <a:endParaRPr lang="en-US"/>
        </a:p>
      </dgm:t>
    </dgm:pt>
    <dgm:pt modelId="{F105FF2A-63E8-4EB4-89E2-ACED14BFB134}">
      <dgm:prSet/>
      <dgm:spPr/>
      <dgm:t>
        <a:bodyPr/>
        <a:lstStyle/>
        <a:p>
          <a:r>
            <a:rPr lang="en-US"/>
            <a:t>Quality Improvement Strategy: Systems Improvement (H-1)</a:t>
          </a:r>
        </a:p>
      </dgm:t>
    </dgm:pt>
    <dgm:pt modelId="{D48CA535-D340-449B-A6E6-99044881D8BE}" type="parTrans" cxnId="{CA01AA2B-8655-4A70-AE81-057B79895CE7}">
      <dgm:prSet/>
      <dgm:spPr/>
      <dgm:t>
        <a:bodyPr/>
        <a:lstStyle/>
        <a:p>
          <a:endParaRPr lang="en-US"/>
        </a:p>
      </dgm:t>
    </dgm:pt>
    <dgm:pt modelId="{EA112D1A-F6B0-465F-B211-C991B17414C5}" type="sibTrans" cxnId="{CA01AA2B-8655-4A70-AE81-057B79895CE7}">
      <dgm:prSet/>
      <dgm:spPr/>
      <dgm:t>
        <a:bodyPr/>
        <a:lstStyle/>
        <a:p>
          <a:endParaRPr lang="en-US"/>
        </a:p>
      </dgm:t>
    </dgm:pt>
    <dgm:pt modelId="{F3DD9C42-CF53-4005-B2C1-4C6A68B97500}">
      <dgm:prSet/>
      <dgm:spPr/>
      <dgm:t>
        <a:bodyPr/>
        <a:lstStyle/>
        <a:p>
          <a:r>
            <a:rPr lang="en-US"/>
            <a:t>Quality Improvement Strategy: Use of a Patient Experience of Care/Quality of Life Survey (H-2)</a:t>
          </a:r>
        </a:p>
      </dgm:t>
    </dgm:pt>
    <dgm:pt modelId="{BFFD9FFA-4AB4-4C7A-9EC8-C24F83EE9BEA}" type="parTrans" cxnId="{5ED089C5-10BE-48C3-8CAD-5C1A27A400C3}">
      <dgm:prSet/>
      <dgm:spPr/>
      <dgm:t>
        <a:bodyPr/>
        <a:lstStyle/>
        <a:p>
          <a:endParaRPr lang="en-US"/>
        </a:p>
      </dgm:t>
    </dgm:pt>
    <dgm:pt modelId="{4067CA82-5D59-49AB-82A0-790046ABEF07}" type="sibTrans" cxnId="{5ED089C5-10BE-48C3-8CAD-5C1A27A400C3}">
      <dgm:prSet/>
      <dgm:spPr/>
      <dgm:t>
        <a:bodyPr/>
        <a:lstStyle/>
        <a:p>
          <a:endParaRPr lang="en-US"/>
        </a:p>
      </dgm:t>
    </dgm:pt>
    <dgm:pt modelId="{CB73870A-222B-4165-ABF7-EA3755B3A021}">
      <dgm:prSet/>
      <dgm:spPr/>
      <dgm:t>
        <a:bodyPr/>
        <a:lstStyle/>
        <a:p>
          <a:r>
            <a:rPr lang="en-US"/>
            <a:t>Financial Integrity and Accountability (I-1)</a:t>
          </a:r>
        </a:p>
      </dgm:t>
    </dgm:pt>
    <dgm:pt modelId="{83657202-592E-4B8D-842F-1923267E473D}" type="parTrans" cxnId="{2DA04A8C-6D2B-4D17-8B34-AD1241A01240}">
      <dgm:prSet/>
      <dgm:spPr/>
      <dgm:t>
        <a:bodyPr/>
        <a:lstStyle/>
        <a:p>
          <a:endParaRPr lang="en-US"/>
        </a:p>
      </dgm:t>
    </dgm:pt>
    <dgm:pt modelId="{39AED3FE-5E09-4930-AF4E-1737C68ED0E3}" type="sibTrans" cxnId="{2DA04A8C-6D2B-4D17-8B34-AD1241A01240}">
      <dgm:prSet/>
      <dgm:spPr/>
      <dgm:t>
        <a:bodyPr/>
        <a:lstStyle/>
        <a:p>
          <a:endParaRPr lang="en-US"/>
        </a:p>
      </dgm:t>
    </dgm:pt>
    <dgm:pt modelId="{E7448562-4DBA-4DBB-A02B-E538FAFB53B9}">
      <dgm:prSet/>
      <dgm:spPr/>
      <dgm:t>
        <a:bodyPr/>
        <a:lstStyle/>
        <a:p>
          <a:r>
            <a:rPr lang="en-US"/>
            <a:t>Rates, Billing and Claims (I-2)</a:t>
          </a:r>
        </a:p>
      </dgm:t>
    </dgm:pt>
    <dgm:pt modelId="{E788B48D-78B4-4F6F-A291-54D053097349}" type="parTrans" cxnId="{AAE78938-158A-4856-B819-ED5712EC6873}">
      <dgm:prSet/>
      <dgm:spPr/>
      <dgm:t>
        <a:bodyPr/>
        <a:lstStyle/>
        <a:p>
          <a:endParaRPr lang="en-US"/>
        </a:p>
      </dgm:t>
    </dgm:pt>
    <dgm:pt modelId="{2B118CAA-8220-473E-95E0-2E4B4C2FFA1D}" type="sibTrans" cxnId="{AAE78938-158A-4856-B819-ED5712EC6873}">
      <dgm:prSet/>
      <dgm:spPr/>
      <dgm:t>
        <a:bodyPr/>
        <a:lstStyle/>
        <a:p>
          <a:endParaRPr lang="en-US"/>
        </a:p>
      </dgm:t>
    </dgm:pt>
    <dgm:pt modelId="{29BCCB02-7EC8-47A2-B4B7-46B327231248}">
      <dgm:prSet/>
      <dgm:spPr/>
      <dgm:t>
        <a:bodyPr/>
        <a:lstStyle/>
        <a:p>
          <a:r>
            <a:rPr lang="en-US"/>
            <a:t>Payment (I-3)</a:t>
          </a:r>
        </a:p>
      </dgm:t>
    </dgm:pt>
    <dgm:pt modelId="{C6487199-2576-4B48-BD7B-2D079ABD4899}" type="parTrans" cxnId="{20E93313-9FBB-4220-8EAF-A71345A31F8B}">
      <dgm:prSet/>
      <dgm:spPr/>
      <dgm:t>
        <a:bodyPr/>
        <a:lstStyle/>
        <a:p>
          <a:endParaRPr lang="en-US"/>
        </a:p>
      </dgm:t>
    </dgm:pt>
    <dgm:pt modelId="{3CD254E1-24E0-4DD5-B91B-339C29847877}" type="sibTrans" cxnId="{20E93313-9FBB-4220-8EAF-A71345A31F8B}">
      <dgm:prSet/>
      <dgm:spPr/>
      <dgm:t>
        <a:bodyPr/>
        <a:lstStyle/>
        <a:p>
          <a:endParaRPr lang="en-US"/>
        </a:p>
      </dgm:t>
    </dgm:pt>
    <dgm:pt modelId="{E4937FE2-EA69-4D4A-A9C6-77B8BC746CA5}">
      <dgm:prSet/>
      <dgm:spPr/>
      <dgm:t>
        <a:bodyPr/>
        <a:lstStyle/>
        <a:p>
          <a:r>
            <a:rPr lang="en-US"/>
            <a:t>Non-Federal Matching Funds (I-4)</a:t>
          </a:r>
        </a:p>
      </dgm:t>
    </dgm:pt>
    <dgm:pt modelId="{EA4B21BB-32FC-4344-8AD2-00FF73CFE3D8}" type="parTrans" cxnId="{8867B498-F894-4C19-9BB1-1AD05F3D062A}">
      <dgm:prSet/>
      <dgm:spPr/>
      <dgm:t>
        <a:bodyPr/>
        <a:lstStyle/>
        <a:p>
          <a:endParaRPr lang="en-US"/>
        </a:p>
      </dgm:t>
    </dgm:pt>
    <dgm:pt modelId="{074D2444-6794-4C4B-A682-D2F49B1A5529}" type="sibTrans" cxnId="{8867B498-F894-4C19-9BB1-1AD05F3D062A}">
      <dgm:prSet/>
      <dgm:spPr/>
      <dgm:t>
        <a:bodyPr/>
        <a:lstStyle/>
        <a:p>
          <a:endParaRPr lang="en-US"/>
        </a:p>
      </dgm:t>
    </dgm:pt>
    <dgm:pt modelId="{8F54A8D5-0A07-43AD-A815-31FDFD45EDD3}">
      <dgm:prSet/>
      <dgm:spPr/>
      <dgm:t>
        <a:bodyPr/>
        <a:lstStyle/>
        <a:p>
          <a:r>
            <a:rPr lang="en-US"/>
            <a:t>Exclusion of Medicaid Payment for Room and Board (I-5)</a:t>
          </a:r>
        </a:p>
      </dgm:t>
    </dgm:pt>
    <dgm:pt modelId="{1F81F1BA-F519-43B8-9965-02FD3DF871F0}" type="parTrans" cxnId="{12845AED-379B-4D65-9138-5D253675B70A}">
      <dgm:prSet/>
      <dgm:spPr/>
      <dgm:t>
        <a:bodyPr/>
        <a:lstStyle/>
        <a:p>
          <a:endParaRPr lang="en-US"/>
        </a:p>
      </dgm:t>
    </dgm:pt>
    <dgm:pt modelId="{D9F7DE3D-1020-4A97-9A8B-661EB44C296F}" type="sibTrans" cxnId="{12845AED-379B-4D65-9138-5D253675B70A}">
      <dgm:prSet/>
      <dgm:spPr/>
      <dgm:t>
        <a:bodyPr/>
        <a:lstStyle/>
        <a:p>
          <a:endParaRPr lang="en-US"/>
        </a:p>
      </dgm:t>
    </dgm:pt>
    <dgm:pt modelId="{EFCD93CB-170E-40E2-864C-A1A754993318}">
      <dgm:prSet/>
      <dgm:spPr/>
      <dgm:t>
        <a:bodyPr/>
        <a:lstStyle/>
        <a:p>
          <a:r>
            <a:rPr lang="en-US"/>
            <a:t>Payment for Rent and Food Expenses of an Unrelated Live-In Caregiver (I-6)</a:t>
          </a:r>
        </a:p>
      </dgm:t>
    </dgm:pt>
    <dgm:pt modelId="{E59CBA0A-D28C-4CB1-8275-E333B7B0744A}" type="parTrans" cxnId="{DE2FB4C5-CABA-4617-9C88-F8C00871DCA9}">
      <dgm:prSet/>
      <dgm:spPr/>
      <dgm:t>
        <a:bodyPr/>
        <a:lstStyle/>
        <a:p>
          <a:endParaRPr lang="en-US"/>
        </a:p>
      </dgm:t>
    </dgm:pt>
    <dgm:pt modelId="{114EAEC5-E887-4CED-9F95-6CE6E231A6A6}" type="sibTrans" cxnId="{DE2FB4C5-CABA-4617-9C88-F8C00871DCA9}">
      <dgm:prSet/>
      <dgm:spPr/>
      <dgm:t>
        <a:bodyPr/>
        <a:lstStyle/>
        <a:p>
          <a:endParaRPr lang="en-US"/>
        </a:p>
      </dgm:t>
    </dgm:pt>
    <dgm:pt modelId="{95EF03F7-A313-4C72-A74D-327BCA8869F9}">
      <dgm:prSet/>
      <dgm:spPr/>
      <dgm:t>
        <a:bodyPr/>
        <a:lstStyle/>
        <a:p>
          <a:r>
            <a:rPr lang="en-US" dirty="0"/>
            <a:t>Participant Co-Payments for Waiver Services and Other Cost Sharing (I-7)</a:t>
          </a:r>
        </a:p>
      </dgm:t>
    </dgm:pt>
    <dgm:pt modelId="{03509939-E194-47A8-B741-E66818C8FE5A}" type="parTrans" cxnId="{10C3A173-6159-4F7E-B8DB-12E6D75EE5B0}">
      <dgm:prSet/>
      <dgm:spPr/>
      <dgm:t>
        <a:bodyPr/>
        <a:lstStyle/>
        <a:p>
          <a:endParaRPr lang="en-US"/>
        </a:p>
      </dgm:t>
    </dgm:pt>
    <dgm:pt modelId="{9972FE50-C3C0-4FAB-BE04-3F6798B48234}" type="sibTrans" cxnId="{10C3A173-6159-4F7E-B8DB-12E6D75EE5B0}">
      <dgm:prSet/>
      <dgm:spPr/>
      <dgm:t>
        <a:bodyPr/>
        <a:lstStyle/>
        <a:p>
          <a:endParaRPr lang="en-US"/>
        </a:p>
      </dgm:t>
    </dgm:pt>
    <dgm:pt modelId="{8EAE843B-818C-4FF4-8642-1B7B6DB54F82}">
      <dgm:prSet/>
      <dgm:spPr/>
      <dgm:t>
        <a:bodyPr/>
        <a:lstStyle/>
        <a:p>
          <a:r>
            <a:rPr lang="en-US" dirty="0"/>
            <a:t>Appendix J</a:t>
          </a:r>
        </a:p>
      </dgm:t>
    </dgm:pt>
    <dgm:pt modelId="{298A6F96-4DE9-4DA9-89E8-3299E0D2AC50}" type="parTrans" cxnId="{B468CE48-54BB-4BAF-BC46-ADCDC3551276}">
      <dgm:prSet/>
      <dgm:spPr/>
      <dgm:t>
        <a:bodyPr/>
        <a:lstStyle/>
        <a:p>
          <a:endParaRPr lang="en-US"/>
        </a:p>
      </dgm:t>
    </dgm:pt>
    <dgm:pt modelId="{9696269E-B560-4C63-826C-A1B1DD875FB7}" type="sibTrans" cxnId="{B468CE48-54BB-4BAF-BC46-ADCDC3551276}">
      <dgm:prSet/>
      <dgm:spPr/>
      <dgm:t>
        <a:bodyPr/>
        <a:lstStyle/>
        <a:p>
          <a:endParaRPr lang="en-US"/>
        </a:p>
      </dgm:t>
    </dgm:pt>
    <dgm:pt modelId="{A46B7CC7-276C-46F4-86F4-ABE9A326E8D4}">
      <dgm:prSet/>
      <dgm:spPr/>
      <dgm:t>
        <a:bodyPr/>
        <a:lstStyle/>
        <a:p>
          <a:pPr>
            <a:lnSpc>
              <a:spcPct val="100000"/>
            </a:lnSpc>
          </a:pPr>
          <a:r>
            <a:rPr lang="en-US"/>
            <a:t>Cost neutrality demonstration</a:t>
          </a:r>
        </a:p>
      </dgm:t>
    </dgm:pt>
    <dgm:pt modelId="{F922B687-9746-4324-BE00-B8B491AE954F}" type="parTrans" cxnId="{279C19A4-9C70-438F-80F4-9411AA87DF99}">
      <dgm:prSet/>
      <dgm:spPr/>
      <dgm:t>
        <a:bodyPr/>
        <a:lstStyle/>
        <a:p>
          <a:endParaRPr lang="en-US"/>
        </a:p>
      </dgm:t>
    </dgm:pt>
    <dgm:pt modelId="{A7788A65-0241-4F5E-B16B-62D6D0EF0086}" type="sibTrans" cxnId="{279C19A4-9C70-438F-80F4-9411AA87DF99}">
      <dgm:prSet/>
      <dgm:spPr/>
      <dgm:t>
        <a:bodyPr/>
        <a:lstStyle/>
        <a:p>
          <a:endParaRPr lang="en-US"/>
        </a:p>
      </dgm:t>
    </dgm:pt>
    <dgm:pt modelId="{FCF5CA13-5601-43BB-8249-02BBAEBE8AE6}" type="pres">
      <dgm:prSet presAssocID="{B3F30A0A-2641-4F37-9EBD-5E08523446CF}" presName="Name0" presStyleCnt="0">
        <dgm:presLayoutVars>
          <dgm:dir/>
          <dgm:animLvl val="lvl"/>
          <dgm:resizeHandles val="exact"/>
        </dgm:presLayoutVars>
      </dgm:prSet>
      <dgm:spPr/>
    </dgm:pt>
    <dgm:pt modelId="{F241ECEE-3901-4B05-B16B-19586D5D896C}" type="pres">
      <dgm:prSet presAssocID="{C3B74B10-D4F2-440F-BEE9-88872906C7A8}" presName="composite" presStyleCnt="0"/>
      <dgm:spPr/>
    </dgm:pt>
    <dgm:pt modelId="{EFA2B58E-1F95-46EC-B709-09FC9B59F6B3}" type="pres">
      <dgm:prSet presAssocID="{C3B74B10-D4F2-440F-BEE9-88872906C7A8}" presName="parTx" presStyleLbl="alignNode1" presStyleIdx="0" presStyleCnt="5">
        <dgm:presLayoutVars>
          <dgm:chMax val="0"/>
          <dgm:chPref val="0"/>
          <dgm:bulletEnabled val="1"/>
        </dgm:presLayoutVars>
      </dgm:prSet>
      <dgm:spPr/>
    </dgm:pt>
    <dgm:pt modelId="{4C133701-F9F6-432F-946D-385DE9917437}" type="pres">
      <dgm:prSet presAssocID="{C3B74B10-D4F2-440F-BEE9-88872906C7A8}" presName="desTx" presStyleLbl="alignAccFollowNode1" presStyleIdx="0" presStyleCnt="5">
        <dgm:presLayoutVars>
          <dgm:bulletEnabled val="1"/>
        </dgm:presLayoutVars>
      </dgm:prSet>
      <dgm:spPr/>
    </dgm:pt>
    <dgm:pt modelId="{BE5C1ABD-5965-4572-9432-0125FE4A35F0}" type="pres">
      <dgm:prSet presAssocID="{B5D4F23D-FCE6-4202-BC93-4D073DB62F1C}" presName="space" presStyleCnt="0"/>
      <dgm:spPr/>
    </dgm:pt>
    <dgm:pt modelId="{E5430E79-48A3-46E1-A8FF-258B48BFCBF9}" type="pres">
      <dgm:prSet presAssocID="{81AD14A0-4433-4F28-98EC-2A81E2F9850E}" presName="composite" presStyleCnt="0"/>
      <dgm:spPr/>
    </dgm:pt>
    <dgm:pt modelId="{5CDEFC4C-DF9D-4C14-AC9F-8B7267469A9C}" type="pres">
      <dgm:prSet presAssocID="{81AD14A0-4433-4F28-98EC-2A81E2F9850E}" presName="parTx" presStyleLbl="alignNode1" presStyleIdx="1" presStyleCnt="5">
        <dgm:presLayoutVars>
          <dgm:chMax val="0"/>
          <dgm:chPref val="0"/>
          <dgm:bulletEnabled val="1"/>
        </dgm:presLayoutVars>
      </dgm:prSet>
      <dgm:spPr/>
    </dgm:pt>
    <dgm:pt modelId="{84D32C1D-AD84-4009-BFCC-D8462ECB22BA}" type="pres">
      <dgm:prSet presAssocID="{81AD14A0-4433-4F28-98EC-2A81E2F9850E}" presName="desTx" presStyleLbl="alignAccFollowNode1" presStyleIdx="1" presStyleCnt="5">
        <dgm:presLayoutVars>
          <dgm:bulletEnabled val="1"/>
        </dgm:presLayoutVars>
      </dgm:prSet>
      <dgm:spPr/>
    </dgm:pt>
    <dgm:pt modelId="{A571ACAC-E6BA-4A80-8779-C13EB7C2C1CB}" type="pres">
      <dgm:prSet presAssocID="{AEBCB2A0-2D01-4D2F-AE5C-DB40CB7F4454}" presName="space" presStyleCnt="0"/>
      <dgm:spPr/>
    </dgm:pt>
    <dgm:pt modelId="{22AFB0A1-722E-4442-B753-28CCDA595ECB}" type="pres">
      <dgm:prSet presAssocID="{E804CFEA-56C7-40CE-AB03-DC483F10063B}" presName="composite" presStyleCnt="0"/>
      <dgm:spPr/>
    </dgm:pt>
    <dgm:pt modelId="{5ABC5F31-404C-44D6-97D2-DE3D61549216}" type="pres">
      <dgm:prSet presAssocID="{E804CFEA-56C7-40CE-AB03-DC483F10063B}" presName="parTx" presStyleLbl="alignNode1" presStyleIdx="2" presStyleCnt="5">
        <dgm:presLayoutVars>
          <dgm:chMax val="0"/>
          <dgm:chPref val="0"/>
          <dgm:bulletEnabled val="1"/>
        </dgm:presLayoutVars>
      </dgm:prSet>
      <dgm:spPr/>
    </dgm:pt>
    <dgm:pt modelId="{4811691C-8BC1-4F21-A672-758AD9B98096}" type="pres">
      <dgm:prSet presAssocID="{E804CFEA-56C7-40CE-AB03-DC483F10063B}" presName="desTx" presStyleLbl="alignAccFollowNode1" presStyleIdx="2" presStyleCnt="5">
        <dgm:presLayoutVars>
          <dgm:bulletEnabled val="1"/>
        </dgm:presLayoutVars>
      </dgm:prSet>
      <dgm:spPr/>
    </dgm:pt>
    <dgm:pt modelId="{56728B07-86CA-45FD-AD5A-9D8AEC5DC9DC}" type="pres">
      <dgm:prSet presAssocID="{95A5F6A9-9A0A-448B-A6D0-869E3FEFF770}" presName="space" presStyleCnt="0"/>
      <dgm:spPr/>
    </dgm:pt>
    <dgm:pt modelId="{358F6777-91F3-463D-AEA7-B1FF520FE87E}" type="pres">
      <dgm:prSet presAssocID="{1BFE8E67-39D3-4A18-BDED-5F3F5ED919F9}" presName="composite" presStyleCnt="0"/>
      <dgm:spPr/>
    </dgm:pt>
    <dgm:pt modelId="{51A69DE7-5DF8-45F2-BC81-63B9B6C141D8}" type="pres">
      <dgm:prSet presAssocID="{1BFE8E67-39D3-4A18-BDED-5F3F5ED919F9}" presName="parTx" presStyleLbl="alignNode1" presStyleIdx="3" presStyleCnt="5">
        <dgm:presLayoutVars>
          <dgm:chMax val="0"/>
          <dgm:chPref val="0"/>
          <dgm:bulletEnabled val="1"/>
        </dgm:presLayoutVars>
      </dgm:prSet>
      <dgm:spPr/>
    </dgm:pt>
    <dgm:pt modelId="{177ADD67-ECCB-4D54-9363-6959BBAAE5B7}" type="pres">
      <dgm:prSet presAssocID="{1BFE8E67-39D3-4A18-BDED-5F3F5ED919F9}" presName="desTx" presStyleLbl="alignAccFollowNode1" presStyleIdx="3" presStyleCnt="5">
        <dgm:presLayoutVars>
          <dgm:bulletEnabled val="1"/>
        </dgm:presLayoutVars>
      </dgm:prSet>
      <dgm:spPr/>
    </dgm:pt>
    <dgm:pt modelId="{3AEA453E-069C-4637-AAE1-A9C9D64D2733}" type="pres">
      <dgm:prSet presAssocID="{8ADB72E0-3A6B-4C37-AF0D-768EDAE374F6}" presName="space" presStyleCnt="0"/>
      <dgm:spPr/>
    </dgm:pt>
    <dgm:pt modelId="{01D6595C-E74E-4F7F-A309-8A3F355FA58C}" type="pres">
      <dgm:prSet presAssocID="{8EAE843B-818C-4FF4-8642-1B7B6DB54F82}" presName="composite" presStyleCnt="0"/>
      <dgm:spPr/>
    </dgm:pt>
    <dgm:pt modelId="{057A1854-A827-417A-9C3D-C2E46A67B303}" type="pres">
      <dgm:prSet presAssocID="{8EAE843B-818C-4FF4-8642-1B7B6DB54F82}" presName="parTx" presStyleLbl="alignNode1" presStyleIdx="4" presStyleCnt="5">
        <dgm:presLayoutVars>
          <dgm:chMax val="0"/>
          <dgm:chPref val="0"/>
          <dgm:bulletEnabled val="1"/>
        </dgm:presLayoutVars>
      </dgm:prSet>
      <dgm:spPr/>
    </dgm:pt>
    <dgm:pt modelId="{D4ED6E6F-5822-4834-BF56-A3CD8EF589A5}" type="pres">
      <dgm:prSet presAssocID="{8EAE843B-818C-4FF4-8642-1B7B6DB54F82}" presName="desTx" presStyleLbl="alignAccFollowNode1" presStyleIdx="4" presStyleCnt="5">
        <dgm:presLayoutVars>
          <dgm:bulletEnabled val="1"/>
        </dgm:presLayoutVars>
      </dgm:prSet>
      <dgm:spPr/>
    </dgm:pt>
  </dgm:ptLst>
  <dgm:cxnLst>
    <dgm:cxn modelId="{52493704-DD33-4876-8F4F-D2B1708BFECA}" srcId="{81AD14A0-4433-4F28-98EC-2A81E2F9850E}" destId="{7504EA0C-8C78-490C-9F74-AA990F4E1E95}" srcOrd="3" destOrd="0" parTransId="{60D77C87-9688-413E-873A-A7D185FAD35E}" sibTransId="{1C09885A-6DD6-4854-AA28-EFE6CC6C2F34}"/>
    <dgm:cxn modelId="{5FD1480D-082B-4740-92DD-3501A3D2C1EA}" type="presOf" srcId="{50EDFD8D-2892-4FD0-BA70-E5B9DB384B42}" destId="{84D32C1D-AD84-4009-BFCC-D8462ECB22BA}" srcOrd="0" destOrd="0" presId="urn:microsoft.com/office/officeart/2005/8/layout/hList1"/>
    <dgm:cxn modelId="{7B7C6011-10E5-4D57-A694-8E93C6D016D1}" srcId="{C3B74B10-D4F2-440F-BEE9-88872906C7A8}" destId="{40DEF53C-707B-479D-9CBC-D8D4D989A66A}" srcOrd="2" destOrd="0" parTransId="{8DF20CE7-3E07-44B1-976D-341348E3553E}" sibTransId="{2A6D7C8C-4574-4154-801F-26FB87ECB0AD}"/>
    <dgm:cxn modelId="{20E93313-9FBB-4220-8EAF-A71345A31F8B}" srcId="{1BFE8E67-39D3-4A18-BDED-5F3F5ED919F9}" destId="{29BCCB02-7EC8-47A2-B4B7-46B327231248}" srcOrd="2" destOrd="0" parTransId="{C6487199-2576-4B48-BD7B-2D079ABD4899}" sibTransId="{3CD254E1-24E0-4DD5-B91B-339C29847877}"/>
    <dgm:cxn modelId="{CE57D614-035F-4881-811C-81BFE7BCEC49}" type="presOf" srcId="{E7448562-4DBA-4DBB-A02B-E538FAFB53B9}" destId="{177ADD67-ECCB-4D54-9363-6959BBAAE5B7}" srcOrd="0" destOrd="1" presId="urn:microsoft.com/office/officeart/2005/8/layout/hList1"/>
    <dgm:cxn modelId="{81192716-5BAC-47F6-B443-041D608B3384}" type="presOf" srcId="{56E8C9DA-7876-4664-B239-E8B229C1042F}" destId="{4C133701-F9F6-432F-946D-385DE9917437}" srcOrd="0" destOrd="1" presId="urn:microsoft.com/office/officeart/2005/8/layout/hList1"/>
    <dgm:cxn modelId="{609A9C17-9431-464C-B332-4545EC576BD0}" type="presOf" srcId="{29BCCB02-7EC8-47A2-B4B7-46B327231248}" destId="{177ADD67-ECCB-4D54-9363-6959BBAAE5B7}" srcOrd="0" destOrd="2" presId="urn:microsoft.com/office/officeart/2005/8/layout/hList1"/>
    <dgm:cxn modelId="{FC7CB117-704A-432C-90E9-441EC4DE32E3}" srcId="{B3F30A0A-2641-4F37-9EBD-5E08523446CF}" destId="{81AD14A0-4433-4F28-98EC-2A81E2F9850E}" srcOrd="1" destOrd="0" parTransId="{B44B932B-F876-4328-A563-7E316F1C6D24}" sibTransId="{AEBCB2A0-2D01-4D2F-AE5C-DB40CB7F4454}"/>
    <dgm:cxn modelId="{CA01AA2B-8655-4A70-AE81-057B79895CE7}" srcId="{E804CFEA-56C7-40CE-AB03-DC483F10063B}" destId="{F105FF2A-63E8-4EB4-89E2-ACED14BFB134}" srcOrd="0" destOrd="0" parTransId="{D48CA535-D340-449B-A6E6-99044881D8BE}" sibTransId="{EA112D1A-F6B0-465F-B211-C991B17414C5}"/>
    <dgm:cxn modelId="{5A297330-CC3D-4730-B599-770F133976F9}" type="presOf" srcId="{E804CFEA-56C7-40CE-AB03-DC483F10063B}" destId="{5ABC5F31-404C-44D6-97D2-DE3D61549216}" srcOrd="0" destOrd="0" presId="urn:microsoft.com/office/officeart/2005/8/layout/hList1"/>
    <dgm:cxn modelId="{38652B32-94D2-41D7-B8ED-1954CAFBEDD2}" type="presOf" srcId="{CB73870A-222B-4165-ABF7-EA3755B3A021}" destId="{177ADD67-ECCB-4D54-9363-6959BBAAE5B7}" srcOrd="0" destOrd="0" presId="urn:microsoft.com/office/officeart/2005/8/layout/hList1"/>
    <dgm:cxn modelId="{65557B36-ADC7-4254-BDF9-1EDD5FB7320F}" type="presOf" srcId="{95EF03F7-A313-4C72-A74D-327BCA8869F9}" destId="{177ADD67-ECCB-4D54-9363-6959BBAAE5B7}" srcOrd="0" destOrd="6" presId="urn:microsoft.com/office/officeart/2005/8/layout/hList1"/>
    <dgm:cxn modelId="{AAE78938-158A-4856-B819-ED5712EC6873}" srcId="{1BFE8E67-39D3-4A18-BDED-5F3F5ED919F9}" destId="{E7448562-4DBA-4DBB-A02B-E538FAFB53B9}" srcOrd="1" destOrd="0" parTransId="{E788B48D-78B4-4F6F-A291-54D053097349}" sibTransId="{2B118CAA-8220-473E-95E0-2E4B4C2FFA1D}"/>
    <dgm:cxn modelId="{6CC04E61-C473-4A85-AC9E-CF0D94D5CEE3}" type="presOf" srcId="{E4937FE2-EA69-4D4A-A9C6-77B8BC746CA5}" destId="{177ADD67-ECCB-4D54-9363-6959BBAAE5B7}" srcOrd="0" destOrd="3" presId="urn:microsoft.com/office/officeart/2005/8/layout/hList1"/>
    <dgm:cxn modelId="{6930C941-430D-40E8-B4C0-EDFD10068CE2}" srcId="{81AD14A0-4433-4F28-98EC-2A81E2F9850E}" destId="{1EDD7D8E-33F5-4A9D-A051-2D7F08BD5012}" srcOrd="1" destOrd="0" parTransId="{4273B100-65D7-4980-B799-3B087E3BB200}" sibTransId="{AC0AE608-CE59-485B-9591-80F796914E50}"/>
    <dgm:cxn modelId="{C8CF9562-C71E-4959-A6A2-D67AC6CE4C5C}" type="presOf" srcId="{EFCD93CB-170E-40E2-864C-A1A754993318}" destId="{177ADD67-ECCB-4D54-9363-6959BBAAE5B7}" srcOrd="0" destOrd="5" presId="urn:microsoft.com/office/officeart/2005/8/layout/hList1"/>
    <dgm:cxn modelId="{52D01C63-FA87-4F6E-8FAD-12349A1AC28E}" srcId="{B3F30A0A-2641-4F37-9EBD-5E08523446CF}" destId="{1BFE8E67-39D3-4A18-BDED-5F3F5ED919F9}" srcOrd="3" destOrd="0" parTransId="{CF10ADE4-401B-41F1-9DB3-A83646EE25C8}" sibTransId="{8ADB72E0-3A6B-4C37-AF0D-768EDAE374F6}"/>
    <dgm:cxn modelId="{0694F563-3402-4487-A270-37654B0D235E}" type="presOf" srcId="{F3DD9C42-CF53-4005-B2C1-4C6A68B97500}" destId="{4811691C-8BC1-4F21-A672-758AD9B98096}" srcOrd="0" destOrd="1" presId="urn:microsoft.com/office/officeart/2005/8/layout/hList1"/>
    <dgm:cxn modelId="{56686664-5C76-4AB2-90E6-57408D4917FA}" type="presOf" srcId="{B3F30A0A-2641-4F37-9EBD-5E08523446CF}" destId="{FCF5CA13-5601-43BB-8249-02BBAEBE8AE6}" srcOrd="0" destOrd="0" presId="urn:microsoft.com/office/officeart/2005/8/layout/hList1"/>
    <dgm:cxn modelId="{D2745865-ED5B-49FE-AF26-E98BED8AE525}" type="presOf" srcId="{A46B7CC7-276C-46F4-86F4-ABE9A326E8D4}" destId="{D4ED6E6F-5822-4834-BF56-A3CD8EF589A5}" srcOrd="0" destOrd="0" presId="urn:microsoft.com/office/officeart/2005/8/layout/hList1"/>
    <dgm:cxn modelId="{B468CE48-54BB-4BAF-BC46-ADCDC3551276}" srcId="{B3F30A0A-2641-4F37-9EBD-5E08523446CF}" destId="{8EAE843B-818C-4FF4-8642-1B7B6DB54F82}" srcOrd="4" destOrd="0" parTransId="{298A6F96-4DE9-4DA9-89E8-3299E0D2AC50}" sibTransId="{9696269E-B560-4C63-826C-A1B1DD875FB7}"/>
    <dgm:cxn modelId="{579E8F4B-31A0-484A-A703-AC3AFD9F51D7}" type="presOf" srcId="{7504EA0C-8C78-490C-9F74-AA990F4E1E95}" destId="{84D32C1D-AD84-4009-BFCC-D8462ECB22BA}" srcOrd="0" destOrd="3" presId="urn:microsoft.com/office/officeart/2005/8/layout/hList1"/>
    <dgm:cxn modelId="{F6569651-08BD-4B95-B9A1-A80859BCC022}" type="presOf" srcId="{8F54A8D5-0A07-43AD-A815-31FDFD45EDD3}" destId="{177ADD67-ECCB-4D54-9363-6959BBAAE5B7}" srcOrd="0" destOrd="4" presId="urn:microsoft.com/office/officeart/2005/8/layout/hList1"/>
    <dgm:cxn modelId="{10C3A173-6159-4F7E-B8DB-12E6D75EE5B0}" srcId="{1BFE8E67-39D3-4A18-BDED-5F3F5ED919F9}" destId="{95EF03F7-A313-4C72-A74D-327BCA8869F9}" srcOrd="6" destOrd="0" parTransId="{03509939-E194-47A8-B741-E66818C8FE5A}" sibTransId="{9972FE50-C3C0-4FAB-BE04-3F6798B48234}"/>
    <dgm:cxn modelId="{C71BC17B-575F-4DEF-8771-849DCA11F71D}" srcId="{81AD14A0-4433-4F28-98EC-2A81E2F9850E}" destId="{211D1F7F-736B-4465-8B3A-143799226378}" srcOrd="2" destOrd="0" parTransId="{D47B345A-19DD-491F-921D-61143D438ABE}" sibTransId="{A5B82D9A-1D52-4356-ACFF-933561F376B4}"/>
    <dgm:cxn modelId="{2DA04A8C-6D2B-4D17-8B34-AD1241A01240}" srcId="{1BFE8E67-39D3-4A18-BDED-5F3F5ED919F9}" destId="{CB73870A-222B-4165-ABF7-EA3755B3A021}" srcOrd="0" destOrd="0" parTransId="{83657202-592E-4B8D-842F-1923267E473D}" sibTransId="{39AED3FE-5E09-4930-AF4E-1737C68ED0E3}"/>
    <dgm:cxn modelId="{8867B498-F894-4C19-9BB1-1AD05F3D062A}" srcId="{1BFE8E67-39D3-4A18-BDED-5F3F5ED919F9}" destId="{E4937FE2-EA69-4D4A-A9C6-77B8BC746CA5}" srcOrd="3" destOrd="0" parTransId="{EA4B21BB-32FC-4344-8AD2-00FF73CFE3D8}" sibTransId="{074D2444-6794-4C4B-A682-D2F49B1A5529}"/>
    <dgm:cxn modelId="{59F0D199-3413-4BA5-8134-85AF8DFD9862}" type="presOf" srcId="{8EAE843B-818C-4FF4-8642-1B7B6DB54F82}" destId="{057A1854-A827-417A-9C3D-C2E46A67B303}" srcOrd="0" destOrd="0" presId="urn:microsoft.com/office/officeart/2005/8/layout/hList1"/>
    <dgm:cxn modelId="{83BABF9B-9E00-4CB1-B2D2-B4719FB755A4}" type="presOf" srcId="{C3B74B10-D4F2-440F-BEE9-88872906C7A8}" destId="{EFA2B58E-1F95-46EC-B709-09FC9B59F6B3}" srcOrd="0" destOrd="0" presId="urn:microsoft.com/office/officeart/2005/8/layout/hList1"/>
    <dgm:cxn modelId="{A207189D-63D6-487E-9DA0-F741558CE323}" srcId="{C3B74B10-D4F2-440F-BEE9-88872906C7A8}" destId="{56E8C9DA-7876-4664-B239-E8B229C1042F}" srcOrd="1" destOrd="0" parTransId="{8601ADD7-2AA4-4EDA-82BC-032185E19D2F}" sibTransId="{DDCBB206-182F-4B4A-BF9A-1C2D163B4073}"/>
    <dgm:cxn modelId="{1D93E5A0-4226-4B48-92D0-19DD6DE8CCC0}" srcId="{B3F30A0A-2641-4F37-9EBD-5E08523446CF}" destId="{C3B74B10-D4F2-440F-BEE9-88872906C7A8}" srcOrd="0" destOrd="0" parTransId="{582B5046-4BD3-444E-B991-8706D30518BC}" sibTransId="{B5D4F23D-FCE6-4202-BC93-4D073DB62F1C}"/>
    <dgm:cxn modelId="{279C19A4-9C70-438F-80F4-9411AA87DF99}" srcId="{8EAE843B-818C-4FF4-8642-1B7B6DB54F82}" destId="{A46B7CC7-276C-46F4-86F4-ABE9A326E8D4}" srcOrd="0" destOrd="0" parTransId="{F922B687-9746-4324-BE00-B8B491AE954F}" sibTransId="{A7788A65-0241-4F5E-B16B-62D6D0EF0086}"/>
    <dgm:cxn modelId="{9343F6AC-5C76-4B88-B865-A897646FE517}" type="presOf" srcId="{1BFE8E67-39D3-4A18-BDED-5F3F5ED919F9}" destId="{51A69DE7-5DF8-45F2-BC81-63B9B6C141D8}" srcOrd="0" destOrd="0" presId="urn:microsoft.com/office/officeart/2005/8/layout/hList1"/>
    <dgm:cxn modelId="{967B54AD-7C4F-4757-B4E5-26E558DB428E}" type="presOf" srcId="{81AD14A0-4433-4F28-98EC-2A81E2F9850E}" destId="{5CDEFC4C-DF9D-4C14-AC9F-8B7267469A9C}" srcOrd="0" destOrd="0" presId="urn:microsoft.com/office/officeart/2005/8/layout/hList1"/>
    <dgm:cxn modelId="{710ED2B7-DCC7-49C5-A567-6F23AC92C251}" type="presOf" srcId="{1EDD7D8E-33F5-4A9D-A051-2D7F08BD5012}" destId="{84D32C1D-AD84-4009-BFCC-D8462ECB22BA}" srcOrd="0" destOrd="1" presId="urn:microsoft.com/office/officeart/2005/8/layout/hList1"/>
    <dgm:cxn modelId="{5ED089C5-10BE-48C3-8CAD-5C1A27A400C3}" srcId="{E804CFEA-56C7-40CE-AB03-DC483F10063B}" destId="{F3DD9C42-CF53-4005-B2C1-4C6A68B97500}" srcOrd="1" destOrd="0" parTransId="{BFFD9FFA-4AB4-4C7A-9EC8-C24F83EE9BEA}" sibTransId="{4067CA82-5D59-49AB-82A0-790046ABEF07}"/>
    <dgm:cxn modelId="{DE2FB4C5-CABA-4617-9C88-F8C00871DCA9}" srcId="{1BFE8E67-39D3-4A18-BDED-5F3F5ED919F9}" destId="{EFCD93CB-170E-40E2-864C-A1A754993318}" srcOrd="5" destOrd="0" parTransId="{E59CBA0A-D28C-4CB1-8275-E333B7B0744A}" sibTransId="{114EAEC5-E887-4CED-9F95-6CE6E231A6A6}"/>
    <dgm:cxn modelId="{305431C9-ED61-4742-AADD-2025C52AC8F8}" type="presOf" srcId="{F105FF2A-63E8-4EB4-89E2-ACED14BFB134}" destId="{4811691C-8BC1-4F21-A672-758AD9B98096}" srcOrd="0" destOrd="0" presId="urn:microsoft.com/office/officeart/2005/8/layout/hList1"/>
    <dgm:cxn modelId="{71D53DCC-3C37-4F09-A976-8C74C33387C3}" type="presOf" srcId="{40DEF53C-707B-479D-9CBC-D8D4D989A66A}" destId="{4C133701-F9F6-432F-946D-385DE9917437}" srcOrd="0" destOrd="2" presId="urn:microsoft.com/office/officeart/2005/8/layout/hList1"/>
    <dgm:cxn modelId="{159929D2-89FA-4D53-A45C-336E20045207}" srcId="{C3B74B10-D4F2-440F-BEE9-88872906C7A8}" destId="{E56C8D0A-B102-455A-869F-0D0386FE5646}" srcOrd="0" destOrd="0" parTransId="{CD716C50-F055-46A0-B4D7-F705F189464D}" sibTransId="{14421E94-8260-497B-8BA0-3A3687CD3033}"/>
    <dgm:cxn modelId="{617074DF-124C-4D77-A6F6-7EBA34598CE1}" srcId="{81AD14A0-4433-4F28-98EC-2A81E2F9850E}" destId="{50EDFD8D-2892-4FD0-BA70-E5B9DB384B42}" srcOrd="0" destOrd="0" parTransId="{5879A0D1-7E20-4690-8CFE-5749B39938AA}" sibTransId="{6C0D8A5C-3541-44C9-8ABA-9336BCA1984E}"/>
    <dgm:cxn modelId="{F30701E4-B573-4F64-9EEF-0F075FBDACF2}" srcId="{B3F30A0A-2641-4F37-9EBD-5E08523446CF}" destId="{E804CFEA-56C7-40CE-AB03-DC483F10063B}" srcOrd="2" destOrd="0" parTransId="{57C6723C-830A-4670-A182-18D0081D975E}" sibTransId="{95A5F6A9-9A0A-448B-A6D0-869E3FEFF770}"/>
    <dgm:cxn modelId="{12845AED-379B-4D65-9138-5D253675B70A}" srcId="{1BFE8E67-39D3-4A18-BDED-5F3F5ED919F9}" destId="{8F54A8D5-0A07-43AD-A815-31FDFD45EDD3}" srcOrd="4" destOrd="0" parTransId="{1F81F1BA-F519-43B8-9965-02FD3DF871F0}" sibTransId="{D9F7DE3D-1020-4A97-9A8B-661EB44C296F}"/>
    <dgm:cxn modelId="{273EBAEF-5929-49A6-BB75-13BC10E14A91}" type="presOf" srcId="{211D1F7F-736B-4465-8B3A-143799226378}" destId="{84D32C1D-AD84-4009-BFCC-D8462ECB22BA}" srcOrd="0" destOrd="2" presId="urn:microsoft.com/office/officeart/2005/8/layout/hList1"/>
    <dgm:cxn modelId="{36A042FE-1E74-4913-B732-1E01D73209E3}" type="presOf" srcId="{E56C8D0A-B102-455A-869F-0D0386FE5646}" destId="{4C133701-F9F6-432F-946D-385DE9917437}" srcOrd="0" destOrd="0" presId="urn:microsoft.com/office/officeart/2005/8/layout/hList1"/>
    <dgm:cxn modelId="{73A54605-A582-4A70-9938-0537F8176589}" type="presParOf" srcId="{FCF5CA13-5601-43BB-8249-02BBAEBE8AE6}" destId="{F241ECEE-3901-4B05-B16B-19586D5D896C}" srcOrd="0" destOrd="0" presId="urn:microsoft.com/office/officeart/2005/8/layout/hList1"/>
    <dgm:cxn modelId="{B09E7762-B685-48F1-AE35-4D5A66E785BD}" type="presParOf" srcId="{F241ECEE-3901-4B05-B16B-19586D5D896C}" destId="{EFA2B58E-1F95-46EC-B709-09FC9B59F6B3}" srcOrd="0" destOrd="0" presId="urn:microsoft.com/office/officeart/2005/8/layout/hList1"/>
    <dgm:cxn modelId="{2CC2BC30-DFF5-4F61-BBE6-288AD73887C6}" type="presParOf" srcId="{F241ECEE-3901-4B05-B16B-19586D5D896C}" destId="{4C133701-F9F6-432F-946D-385DE9917437}" srcOrd="1" destOrd="0" presId="urn:microsoft.com/office/officeart/2005/8/layout/hList1"/>
    <dgm:cxn modelId="{D3F00D8E-01AD-4245-949F-5C7E36B3B71E}" type="presParOf" srcId="{FCF5CA13-5601-43BB-8249-02BBAEBE8AE6}" destId="{BE5C1ABD-5965-4572-9432-0125FE4A35F0}" srcOrd="1" destOrd="0" presId="urn:microsoft.com/office/officeart/2005/8/layout/hList1"/>
    <dgm:cxn modelId="{83E5F286-A7DD-4085-958B-7411C7DC2A86}" type="presParOf" srcId="{FCF5CA13-5601-43BB-8249-02BBAEBE8AE6}" destId="{E5430E79-48A3-46E1-A8FF-258B48BFCBF9}" srcOrd="2" destOrd="0" presId="urn:microsoft.com/office/officeart/2005/8/layout/hList1"/>
    <dgm:cxn modelId="{C69CC716-21F4-4359-8F31-94EA64157270}" type="presParOf" srcId="{E5430E79-48A3-46E1-A8FF-258B48BFCBF9}" destId="{5CDEFC4C-DF9D-4C14-AC9F-8B7267469A9C}" srcOrd="0" destOrd="0" presId="urn:microsoft.com/office/officeart/2005/8/layout/hList1"/>
    <dgm:cxn modelId="{F93C4A1D-3640-4D96-A372-FC856A55DC2C}" type="presParOf" srcId="{E5430E79-48A3-46E1-A8FF-258B48BFCBF9}" destId="{84D32C1D-AD84-4009-BFCC-D8462ECB22BA}" srcOrd="1" destOrd="0" presId="urn:microsoft.com/office/officeart/2005/8/layout/hList1"/>
    <dgm:cxn modelId="{9B8D250B-18A1-4B07-A3BB-7111832B13AC}" type="presParOf" srcId="{FCF5CA13-5601-43BB-8249-02BBAEBE8AE6}" destId="{A571ACAC-E6BA-4A80-8779-C13EB7C2C1CB}" srcOrd="3" destOrd="0" presId="urn:microsoft.com/office/officeart/2005/8/layout/hList1"/>
    <dgm:cxn modelId="{446FD4E2-B8F3-4CB5-9654-DDBCB89E402C}" type="presParOf" srcId="{FCF5CA13-5601-43BB-8249-02BBAEBE8AE6}" destId="{22AFB0A1-722E-4442-B753-28CCDA595ECB}" srcOrd="4" destOrd="0" presId="urn:microsoft.com/office/officeart/2005/8/layout/hList1"/>
    <dgm:cxn modelId="{C7DCE90D-DB5D-4521-A3AF-BB277A4C0947}" type="presParOf" srcId="{22AFB0A1-722E-4442-B753-28CCDA595ECB}" destId="{5ABC5F31-404C-44D6-97D2-DE3D61549216}" srcOrd="0" destOrd="0" presId="urn:microsoft.com/office/officeart/2005/8/layout/hList1"/>
    <dgm:cxn modelId="{9623A6FA-F6C2-4643-9322-F3D96ABBC74E}" type="presParOf" srcId="{22AFB0A1-722E-4442-B753-28CCDA595ECB}" destId="{4811691C-8BC1-4F21-A672-758AD9B98096}" srcOrd="1" destOrd="0" presId="urn:microsoft.com/office/officeart/2005/8/layout/hList1"/>
    <dgm:cxn modelId="{4F725C47-A476-4A75-B1E0-7F4AD35FBE1F}" type="presParOf" srcId="{FCF5CA13-5601-43BB-8249-02BBAEBE8AE6}" destId="{56728B07-86CA-45FD-AD5A-9D8AEC5DC9DC}" srcOrd="5" destOrd="0" presId="urn:microsoft.com/office/officeart/2005/8/layout/hList1"/>
    <dgm:cxn modelId="{EA2B8860-A3E6-415D-84FE-14B304AB94AC}" type="presParOf" srcId="{FCF5CA13-5601-43BB-8249-02BBAEBE8AE6}" destId="{358F6777-91F3-463D-AEA7-B1FF520FE87E}" srcOrd="6" destOrd="0" presId="urn:microsoft.com/office/officeart/2005/8/layout/hList1"/>
    <dgm:cxn modelId="{485D0836-CED0-4091-A96C-772DA3290C03}" type="presParOf" srcId="{358F6777-91F3-463D-AEA7-B1FF520FE87E}" destId="{51A69DE7-5DF8-45F2-BC81-63B9B6C141D8}" srcOrd="0" destOrd="0" presId="urn:microsoft.com/office/officeart/2005/8/layout/hList1"/>
    <dgm:cxn modelId="{9EF6200C-0893-4D01-A80F-0A362DAEDEAB}" type="presParOf" srcId="{358F6777-91F3-463D-AEA7-B1FF520FE87E}" destId="{177ADD67-ECCB-4D54-9363-6959BBAAE5B7}" srcOrd="1" destOrd="0" presId="urn:microsoft.com/office/officeart/2005/8/layout/hList1"/>
    <dgm:cxn modelId="{262D41E1-E042-4C10-817B-92A95C73F094}" type="presParOf" srcId="{FCF5CA13-5601-43BB-8249-02BBAEBE8AE6}" destId="{3AEA453E-069C-4637-AAE1-A9C9D64D2733}" srcOrd="7" destOrd="0" presId="urn:microsoft.com/office/officeart/2005/8/layout/hList1"/>
    <dgm:cxn modelId="{4DCB1EEF-05EB-46CF-811C-635A446E46C3}" type="presParOf" srcId="{FCF5CA13-5601-43BB-8249-02BBAEBE8AE6}" destId="{01D6595C-E74E-4F7F-A309-8A3F355FA58C}" srcOrd="8" destOrd="0" presId="urn:microsoft.com/office/officeart/2005/8/layout/hList1"/>
    <dgm:cxn modelId="{D06ED2DA-B6A6-46D9-B8B3-57CEB12995A8}" type="presParOf" srcId="{01D6595C-E74E-4F7F-A309-8A3F355FA58C}" destId="{057A1854-A827-417A-9C3D-C2E46A67B303}" srcOrd="0" destOrd="0" presId="urn:microsoft.com/office/officeart/2005/8/layout/hList1"/>
    <dgm:cxn modelId="{A116DD8F-BFD2-4CB2-8A4D-A648DF387561}" type="presParOf" srcId="{01D6595C-E74E-4F7F-A309-8A3F355FA58C}" destId="{D4ED6E6F-5822-4834-BF56-A3CD8EF589A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BF2E93-D30E-4FDE-8333-48CE7C06B6C2}">
      <dsp:nvSpPr>
        <dsp:cNvPr id="0" name=""/>
        <dsp:cNvSpPr/>
      </dsp:nvSpPr>
      <dsp:spPr>
        <a:xfrm rot="5400000">
          <a:off x="4444626" y="-1920456"/>
          <a:ext cx="1217030" cy="5223053"/>
        </a:xfrm>
        <a:prstGeom prst="roundRect">
          <a:avLst/>
        </a:prstGeom>
        <a:solidFill>
          <a:schemeClr val="accent4"/>
        </a:solidFill>
        <a:ln w="19050" cap="flat" cmpd="sng" algn="ctr">
          <a:solidFill>
            <a:schemeClr val="lt1"/>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a:solidFill>
                <a:schemeClr val="bg1"/>
              </a:solidFill>
            </a:rPr>
            <a:t>Streamline waitlists to understand needs and prioritize waiver slots</a:t>
          </a:r>
        </a:p>
      </dsp:txBody>
      <dsp:txXfrm rot="-5400000">
        <a:off x="2501026" y="141966"/>
        <a:ext cx="5104231" cy="1098208"/>
      </dsp:txXfrm>
    </dsp:sp>
    <dsp:sp modelId="{925B53FD-6E67-4087-84F8-6CD12A338E73}">
      <dsp:nvSpPr>
        <dsp:cNvPr id="0" name=""/>
        <dsp:cNvSpPr/>
      </dsp:nvSpPr>
      <dsp:spPr>
        <a:xfrm>
          <a:off x="125502" y="2087"/>
          <a:ext cx="2316112" cy="1377965"/>
        </a:xfrm>
        <a:prstGeom prst="roundRect">
          <a:avLst/>
        </a:prstGeom>
        <a:solidFill>
          <a:schemeClr val="lt1"/>
        </a:solidFill>
        <a:ln w="12700" cap="flat" cmpd="sng" algn="ctr">
          <a:no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Waitlists are not timely, efficient or needs-based</a:t>
          </a:r>
        </a:p>
      </dsp:txBody>
      <dsp:txXfrm>
        <a:off x="192769" y="69354"/>
        <a:ext cx="2181578" cy="1243431"/>
      </dsp:txXfrm>
    </dsp:sp>
    <dsp:sp modelId="{DD33FCC5-2FA2-49D1-9DE2-BE5F449C6E63}">
      <dsp:nvSpPr>
        <dsp:cNvPr id="0" name=""/>
        <dsp:cNvSpPr/>
      </dsp:nvSpPr>
      <dsp:spPr>
        <a:xfrm rot="5400000">
          <a:off x="4398354" y="-514839"/>
          <a:ext cx="1318106" cy="5305547"/>
        </a:xfrm>
        <a:prstGeom prst="roundRect">
          <a:avLst/>
        </a:prstGeom>
        <a:solidFill>
          <a:schemeClr val="accent5"/>
        </a:solidFill>
        <a:ln w="1905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a:t>Transition to a waiver system that is needs-based, person-centered and equitable</a:t>
          </a:r>
        </a:p>
        <a:p>
          <a:pPr marL="114300" lvl="1" indent="-114300" algn="l" defTabSz="622300">
            <a:lnSpc>
              <a:spcPct val="90000"/>
            </a:lnSpc>
            <a:spcBef>
              <a:spcPct val="0"/>
            </a:spcBef>
            <a:spcAft>
              <a:spcPct val="15000"/>
            </a:spcAft>
            <a:buChar char="•"/>
          </a:pPr>
          <a:r>
            <a:rPr lang="en-US" sz="1400" kern="1200"/>
            <a:t>Expand service offerings to address the whole person</a:t>
          </a:r>
        </a:p>
        <a:p>
          <a:pPr marL="114300" lvl="1" indent="-114300" algn="l" defTabSz="622300">
            <a:lnSpc>
              <a:spcPct val="90000"/>
            </a:lnSpc>
            <a:spcBef>
              <a:spcPct val="0"/>
            </a:spcBef>
            <a:spcAft>
              <a:spcPct val="15000"/>
            </a:spcAft>
            <a:buChar char="•"/>
          </a:pPr>
          <a:r>
            <a:rPr lang="en-US" sz="1400" kern="1200"/>
            <a:t>Use My Service Plan Limits to meet each person's needs and make sure waiver funds are used efficiently</a:t>
          </a:r>
        </a:p>
      </dsp:txBody>
      <dsp:txXfrm rot="-5400000">
        <a:off x="2468979" y="1543226"/>
        <a:ext cx="5176857" cy="1189416"/>
      </dsp:txXfrm>
    </dsp:sp>
    <dsp:sp modelId="{6BF6CF16-79CF-469E-B975-F12FBD738CE8}">
      <dsp:nvSpPr>
        <dsp:cNvPr id="0" name=""/>
        <dsp:cNvSpPr/>
      </dsp:nvSpPr>
      <dsp:spPr>
        <a:xfrm>
          <a:off x="125502" y="1448951"/>
          <a:ext cx="2279130" cy="1377965"/>
        </a:xfrm>
        <a:prstGeom prst="roundRect">
          <a:avLst/>
        </a:prstGeom>
        <a:solidFill>
          <a:schemeClr val="lt1"/>
        </a:solidFill>
        <a:ln w="12700" cap="flat" cmpd="sng" algn="ctr">
          <a:no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Services do not align with Iowans’ needs</a:t>
          </a:r>
        </a:p>
      </dsp:txBody>
      <dsp:txXfrm>
        <a:off x="192769" y="1516218"/>
        <a:ext cx="2144596" cy="1243431"/>
      </dsp:txXfrm>
    </dsp:sp>
    <dsp:sp modelId="{37F75A2E-4279-4F96-8F38-EBC92B1D5F83}">
      <dsp:nvSpPr>
        <dsp:cNvPr id="0" name=""/>
        <dsp:cNvSpPr/>
      </dsp:nvSpPr>
      <dsp:spPr>
        <a:xfrm rot="5400000">
          <a:off x="4396651" y="957650"/>
          <a:ext cx="1307270" cy="5254296"/>
        </a:xfrm>
        <a:prstGeom prst="roundRect">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a:t>Develop a system that is easier to understand and navigate</a:t>
          </a:r>
        </a:p>
      </dsp:txBody>
      <dsp:txXfrm rot="-5400000">
        <a:off x="2486954" y="2994979"/>
        <a:ext cx="5126664" cy="1179638"/>
      </dsp:txXfrm>
    </dsp:sp>
    <dsp:sp modelId="{2BB9797C-1F36-4FFE-8D73-78741D0C305A}">
      <dsp:nvSpPr>
        <dsp:cNvPr id="0" name=""/>
        <dsp:cNvSpPr/>
      </dsp:nvSpPr>
      <dsp:spPr>
        <a:xfrm>
          <a:off x="125502" y="2895815"/>
          <a:ext cx="2297635" cy="1377965"/>
        </a:xfrm>
        <a:prstGeom prst="roundRect">
          <a:avLst/>
        </a:prstGeom>
        <a:solidFill>
          <a:schemeClr val="lt1"/>
        </a:solidFill>
        <a:ln w="12700" cap="flat" cmpd="sng" algn="ctr">
          <a:no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It isn’t easy to find and access services and supports</a:t>
          </a:r>
        </a:p>
      </dsp:txBody>
      <dsp:txXfrm>
        <a:off x="192769" y="2963082"/>
        <a:ext cx="2163101" cy="12434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A9D25B-F2F6-4767-82A3-14E504ABDB98}">
      <dsp:nvSpPr>
        <dsp:cNvPr id="0" name=""/>
        <dsp:cNvSpPr/>
      </dsp:nvSpPr>
      <dsp:spPr>
        <a:xfrm>
          <a:off x="0" y="13355"/>
          <a:ext cx="7574056" cy="1228500"/>
        </a:xfrm>
        <a:prstGeom prst="roundRect">
          <a:avLst/>
        </a:prstGeom>
        <a:solidFill>
          <a:schemeClr val="lt1"/>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100000"/>
            </a:lnSpc>
            <a:spcBef>
              <a:spcPct val="0"/>
            </a:spcBef>
            <a:spcAft>
              <a:spcPct val="35000"/>
            </a:spcAft>
            <a:buNone/>
          </a:pPr>
          <a:r>
            <a:rPr lang="en-US" sz="2100" b="0" kern="1200">
              <a:solidFill>
                <a:schemeClr val="tx1"/>
              </a:solidFill>
            </a:rPr>
            <a:t>Iowa HHS is committed to improving its Medicaid home and community-based services (HCBS) waiver system to improve the lives of Iowans who receive services</a:t>
          </a:r>
          <a:r>
            <a:rPr lang="en-US" sz="2100" b="0" kern="1200">
              <a:solidFill>
                <a:schemeClr val="tx1"/>
              </a:solidFill>
              <a:latin typeface="Work Sans"/>
            </a:rPr>
            <a:t>.</a:t>
          </a:r>
          <a:endParaRPr lang="en-US" sz="2100" b="0" kern="1200">
            <a:solidFill>
              <a:schemeClr val="tx1"/>
            </a:solidFill>
          </a:endParaRPr>
        </a:p>
      </dsp:txBody>
      <dsp:txXfrm>
        <a:off x="59970" y="73325"/>
        <a:ext cx="7454116" cy="1108560"/>
      </dsp:txXfrm>
    </dsp:sp>
    <dsp:sp modelId="{190657D4-BF98-49EA-B18E-CE805BEC1369}">
      <dsp:nvSpPr>
        <dsp:cNvPr id="0" name=""/>
        <dsp:cNvSpPr/>
      </dsp:nvSpPr>
      <dsp:spPr>
        <a:xfrm>
          <a:off x="0" y="1302335"/>
          <a:ext cx="7574056" cy="1228500"/>
        </a:xfrm>
        <a:prstGeom prst="roundRect">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100000"/>
            </a:lnSpc>
            <a:spcBef>
              <a:spcPct val="0"/>
            </a:spcBef>
            <a:spcAft>
              <a:spcPct val="35000"/>
            </a:spcAft>
            <a:buNone/>
          </a:pPr>
          <a:r>
            <a:rPr lang="en-US" sz="2100" kern="1200">
              <a:solidFill>
                <a:schemeClr val="tx1"/>
              </a:solidFill>
            </a:rPr>
            <a:t>The goals of HOME are to enhance services, support people to remain in their communities with their loved ones and make it easier for people to access the supports they need</a:t>
          </a:r>
          <a:r>
            <a:rPr lang="en-US" sz="2100" kern="1200">
              <a:solidFill>
                <a:schemeClr val="tx1"/>
              </a:solidFill>
              <a:latin typeface="Work Sans"/>
            </a:rPr>
            <a:t>.</a:t>
          </a:r>
          <a:endParaRPr lang="en-US" sz="2100" kern="1200">
            <a:solidFill>
              <a:schemeClr val="tx1"/>
            </a:solidFill>
          </a:endParaRPr>
        </a:p>
      </dsp:txBody>
      <dsp:txXfrm>
        <a:off x="59970" y="1362305"/>
        <a:ext cx="7454116" cy="1108560"/>
      </dsp:txXfrm>
    </dsp:sp>
    <dsp:sp modelId="{7ED74139-F4FD-4CBF-91D0-B0B4007C2BE7}">
      <dsp:nvSpPr>
        <dsp:cNvPr id="0" name=""/>
        <dsp:cNvSpPr/>
      </dsp:nvSpPr>
      <dsp:spPr>
        <a:xfrm>
          <a:off x="0" y="2591315"/>
          <a:ext cx="7574056" cy="1228500"/>
        </a:xfrm>
        <a:prstGeom prst="roundRect">
          <a:avLst/>
        </a:prstGeom>
        <a:solidFill>
          <a:schemeClr val="lt1"/>
        </a:solidFill>
        <a:ln w="1270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100000"/>
            </a:lnSpc>
            <a:spcBef>
              <a:spcPct val="0"/>
            </a:spcBef>
            <a:spcAft>
              <a:spcPct val="35000"/>
            </a:spcAft>
            <a:buNone/>
          </a:pPr>
          <a:r>
            <a:rPr lang="en-US" sz="2100" kern="1200"/>
            <a:t>The proposed waivers would serve members across the lifespan and in the living situation that works best for them and their families</a:t>
          </a:r>
          <a:r>
            <a:rPr lang="en-US" sz="2100" kern="1200">
              <a:latin typeface="Work Sans"/>
            </a:rPr>
            <a:t>.</a:t>
          </a:r>
          <a:endParaRPr lang="en-US" sz="2100" kern="1200"/>
        </a:p>
      </dsp:txBody>
      <dsp:txXfrm>
        <a:off x="59970" y="2651285"/>
        <a:ext cx="7454116" cy="11085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4F3CAD-0AE2-46AB-9F8B-27E72C127B4E}">
      <dsp:nvSpPr>
        <dsp:cNvPr id="0" name=""/>
        <dsp:cNvSpPr/>
      </dsp:nvSpPr>
      <dsp:spPr>
        <a:xfrm>
          <a:off x="0" y="147344"/>
          <a:ext cx="4629150" cy="14840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HHS Iowa Medicaid is starting the process of updating the service codes in MMIS.</a:t>
          </a:r>
        </a:p>
      </dsp:txBody>
      <dsp:txXfrm>
        <a:off x="72446" y="219790"/>
        <a:ext cx="4484258" cy="1339179"/>
      </dsp:txXfrm>
    </dsp:sp>
    <dsp:sp modelId="{0C90AEA6-74F9-4149-94D6-2C5968019C12}">
      <dsp:nvSpPr>
        <dsp:cNvPr id="0" name=""/>
        <dsp:cNvSpPr/>
      </dsp:nvSpPr>
      <dsp:spPr>
        <a:xfrm>
          <a:off x="0" y="1694776"/>
          <a:ext cx="4629150" cy="14840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MCOs received official notification of the changes in advance of the service code updates to allow time for system updates. </a:t>
          </a:r>
        </a:p>
      </dsp:txBody>
      <dsp:txXfrm>
        <a:off x="72446" y="1767222"/>
        <a:ext cx="4484258" cy="1339179"/>
      </dsp:txXfrm>
    </dsp:sp>
    <dsp:sp modelId="{EB32B5F5-6C57-48F5-A36A-9760E5297B78}">
      <dsp:nvSpPr>
        <dsp:cNvPr id="0" name=""/>
        <dsp:cNvSpPr/>
      </dsp:nvSpPr>
      <dsp:spPr>
        <a:xfrm>
          <a:off x="0" y="3242208"/>
          <a:ext cx="4629150" cy="14840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HHS Iowa Medicaid has published </a:t>
          </a:r>
          <a:r>
            <a:rPr lang="en-US" sz="2200" kern="1200" dirty="0">
              <a:hlinkClick xmlns:r="http://schemas.openxmlformats.org/officeDocument/2006/relationships" r:id="rId1"/>
            </a:rPr>
            <a:t>IL 2722-MC-FFS </a:t>
          </a:r>
          <a:r>
            <a:rPr lang="en-US" sz="2200" kern="1200" dirty="0"/>
            <a:t>and an Implementation Guide </a:t>
          </a:r>
        </a:p>
      </dsp:txBody>
      <dsp:txXfrm>
        <a:off x="72446" y="3314654"/>
        <a:ext cx="4484258" cy="13391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DBDE2-F0A0-445C-8774-446743AF18F9}">
      <dsp:nvSpPr>
        <dsp:cNvPr id="0" name=""/>
        <dsp:cNvSpPr/>
      </dsp:nvSpPr>
      <dsp:spPr>
        <a:xfrm>
          <a:off x="-3421790" y="-529655"/>
          <a:ext cx="4107312" cy="4107312"/>
        </a:xfrm>
        <a:prstGeom prst="blockArc">
          <a:avLst>
            <a:gd name="adj1" fmla="val 18900000"/>
            <a:gd name="adj2" fmla="val 2700000"/>
            <a:gd name="adj3" fmla="val 526"/>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AD8D0E-3336-4862-B192-1F667DF69FB1}">
      <dsp:nvSpPr>
        <dsp:cNvPr id="0" name=""/>
        <dsp:cNvSpPr/>
      </dsp:nvSpPr>
      <dsp:spPr>
        <a:xfrm>
          <a:off x="560298" y="435437"/>
          <a:ext cx="3152012" cy="870752"/>
        </a:xfrm>
        <a:prstGeom prst="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1160" tIns="55880" rIns="55880" bIns="55880" numCol="1" spcCol="1270" anchor="ctr" anchorCtr="0">
          <a:noAutofit/>
        </a:bodyPr>
        <a:lstStyle/>
        <a:p>
          <a:pPr marL="0" lvl="0" indent="0" algn="l" defTabSz="977900">
            <a:lnSpc>
              <a:spcPct val="90000"/>
            </a:lnSpc>
            <a:spcBef>
              <a:spcPct val="0"/>
            </a:spcBef>
            <a:spcAft>
              <a:spcPct val="35000"/>
            </a:spcAft>
            <a:buNone/>
          </a:pPr>
          <a:r>
            <a:rPr lang="en-US" sz="2200" b="0" i="0" u="none" kern="1200">
              <a:solidFill>
                <a:schemeClr val="tx1"/>
              </a:solidFill>
            </a:rPr>
            <a:t>HIV, HD, PD, CMH go live into the HOME waivers first</a:t>
          </a:r>
          <a:endParaRPr lang="en-US" sz="2200" kern="1200">
            <a:solidFill>
              <a:schemeClr val="tx1"/>
            </a:solidFill>
            <a:latin typeface="+mj-lt"/>
          </a:endParaRPr>
        </a:p>
      </dsp:txBody>
      <dsp:txXfrm>
        <a:off x="560298" y="435437"/>
        <a:ext cx="3152012" cy="870752"/>
      </dsp:txXfrm>
    </dsp:sp>
    <dsp:sp modelId="{14AAB7F8-6D8A-4C7F-A22B-DE07C4BB5501}">
      <dsp:nvSpPr>
        <dsp:cNvPr id="0" name=""/>
        <dsp:cNvSpPr/>
      </dsp:nvSpPr>
      <dsp:spPr>
        <a:xfrm>
          <a:off x="16078" y="326593"/>
          <a:ext cx="1088440" cy="1088440"/>
        </a:xfrm>
        <a:prstGeom prst="ellipse">
          <a:avLst/>
        </a:prstGeom>
        <a:solidFill>
          <a:schemeClr val="lt1">
            <a:hueOff val="0"/>
            <a:satOff val="0"/>
            <a:lumOff val="0"/>
            <a:alphaOff val="0"/>
          </a:schemeClr>
        </a:solidFill>
        <a:ln w="381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E605A923-3DA3-492A-B201-C40C5174B3CA}">
      <dsp:nvSpPr>
        <dsp:cNvPr id="0" name=""/>
        <dsp:cNvSpPr/>
      </dsp:nvSpPr>
      <dsp:spPr>
        <a:xfrm>
          <a:off x="560298" y="1741810"/>
          <a:ext cx="3152012" cy="870752"/>
        </a:xfrm>
        <a:prstGeom prst="rect">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1160" tIns="55880" rIns="55880" bIns="55880" numCol="1" spcCol="1270" anchor="ctr" anchorCtr="0">
          <a:noAutofit/>
        </a:bodyPr>
        <a:lstStyle/>
        <a:p>
          <a:pPr marL="0" lvl="0" indent="0" algn="l" defTabSz="977900">
            <a:lnSpc>
              <a:spcPct val="90000"/>
            </a:lnSpc>
            <a:spcBef>
              <a:spcPct val="0"/>
            </a:spcBef>
            <a:spcAft>
              <a:spcPct val="35000"/>
            </a:spcAft>
            <a:buNone/>
          </a:pPr>
          <a:r>
            <a:rPr lang="en-US" sz="2200" b="0" i="0" u="none" kern="1200">
              <a:solidFill>
                <a:schemeClr val="tx1"/>
              </a:solidFill>
            </a:rPr>
            <a:t>BI, ID go live into the HOME waivers later</a:t>
          </a:r>
          <a:r>
            <a:rPr lang="en-US" sz="2200" b="0" i="0" kern="1200"/>
            <a:t>​</a:t>
          </a:r>
          <a:endParaRPr lang="en-US" sz="2200" kern="1200">
            <a:solidFill>
              <a:schemeClr val="tx2"/>
            </a:solidFill>
          </a:endParaRPr>
        </a:p>
      </dsp:txBody>
      <dsp:txXfrm>
        <a:off x="560298" y="1741810"/>
        <a:ext cx="3152012" cy="870752"/>
      </dsp:txXfrm>
    </dsp:sp>
    <dsp:sp modelId="{E7025999-AC34-4D0F-A899-8A52F99EF3F7}">
      <dsp:nvSpPr>
        <dsp:cNvPr id="0" name=""/>
        <dsp:cNvSpPr/>
      </dsp:nvSpPr>
      <dsp:spPr>
        <a:xfrm>
          <a:off x="16078" y="1632966"/>
          <a:ext cx="1088440" cy="1088440"/>
        </a:xfrm>
        <a:prstGeom prst="ellipse">
          <a:avLst/>
        </a:prstGeom>
        <a:solidFill>
          <a:schemeClr val="lt1">
            <a:hueOff val="0"/>
            <a:satOff val="0"/>
            <a:lumOff val="0"/>
            <a:alphaOff val="0"/>
          </a:schemeClr>
        </a:solidFill>
        <a:ln w="38100" cap="flat" cmpd="sng" algn="ctr">
          <a:solidFill>
            <a:schemeClr val="accent4">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765424-14CA-4601-B9AB-88F1F8F539A2}">
      <dsp:nvSpPr>
        <dsp:cNvPr id="0" name=""/>
        <dsp:cNvSpPr/>
      </dsp:nvSpPr>
      <dsp:spPr>
        <a:xfrm>
          <a:off x="2397" y="240768"/>
          <a:ext cx="2337953" cy="374400"/>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rtl="0">
            <a:lnSpc>
              <a:spcPct val="90000"/>
            </a:lnSpc>
            <a:spcBef>
              <a:spcPct val="0"/>
            </a:spcBef>
            <a:spcAft>
              <a:spcPct val="35000"/>
            </a:spcAft>
            <a:buNone/>
          </a:pPr>
          <a:r>
            <a:rPr lang="en-US" sz="1300" kern="1200" dirty="0">
              <a:latin typeface="Arial"/>
              <a:ea typeface="Calibri"/>
              <a:cs typeface="Calibri"/>
            </a:rPr>
            <a:t>January 2026</a:t>
          </a:r>
        </a:p>
      </dsp:txBody>
      <dsp:txXfrm>
        <a:off x="2397" y="240768"/>
        <a:ext cx="2337953" cy="374400"/>
      </dsp:txXfrm>
    </dsp:sp>
    <dsp:sp modelId="{91FF4CF1-7D77-4E1D-B4AC-4C3EB17F6FFF}">
      <dsp:nvSpPr>
        <dsp:cNvPr id="0" name=""/>
        <dsp:cNvSpPr/>
      </dsp:nvSpPr>
      <dsp:spPr>
        <a:xfrm>
          <a:off x="2397" y="615168"/>
          <a:ext cx="2337953" cy="3354390"/>
        </a:xfrm>
        <a:prstGeom prst="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a:latin typeface="Arial"/>
              <a:ea typeface="Calibri"/>
              <a:cs typeface="Calibri"/>
            </a:rPr>
            <a:t>Waitlist</a:t>
          </a:r>
          <a:r>
            <a:rPr lang="en-US" sz="1300" kern="1200" dirty="0">
              <a:latin typeface="Arial"/>
              <a:ea typeface="Calibri"/>
              <a:cs typeface="Calibri"/>
            </a:rPr>
            <a:t>: Expanding the Waiver Priority Needs Assessment (WPNA) to help HHS better understand the needs of people on waitlists, including if people are at risk of institutionalization. </a:t>
          </a:r>
        </a:p>
        <a:p>
          <a:pPr marL="114300" lvl="1" indent="-114300" algn="l" defTabSz="577850">
            <a:lnSpc>
              <a:spcPct val="90000"/>
            </a:lnSpc>
            <a:spcBef>
              <a:spcPct val="0"/>
            </a:spcBef>
            <a:spcAft>
              <a:spcPct val="15000"/>
            </a:spcAft>
            <a:buChar char="•"/>
          </a:pPr>
          <a:r>
            <a:rPr lang="en-US" sz="1300" b="1" kern="1200" dirty="0">
              <a:latin typeface="Arial"/>
              <a:ea typeface="Calibri"/>
              <a:cs typeface="Calibri"/>
            </a:rPr>
            <a:t>Service packages</a:t>
          </a:r>
          <a:r>
            <a:rPr lang="en-US" sz="1300" kern="1200" dirty="0">
              <a:latin typeface="Arial"/>
              <a:ea typeface="Calibri"/>
              <a:cs typeface="Calibri"/>
            </a:rPr>
            <a:t>: Streamlining service definitions and aligning definitions across waivers. </a:t>
          </a:r>
        </a:p>
        <a:p>
          <a:pPr marL="114300" lvl="1" indent="-114300" algn="l" defTabSz="577850">
            <a:lnSpc>
              <a:spcPct val="90000"/>
            </a:lnSpc>
            <a:spcBef>
              <a:spcPct val="0"/>
            </a:spcBef>
            <a:spcAft>
              <a:spcPct val="15000"/>
            </a:spcAft>
            <a:buChar char="•"/>
          </a:pPr>
          <a:r>
            <a:rPr lang="en-US" sz="1300" b="1" kern="1200" dirty="0">
              <a:latin typeface="Arial"/>
              <a:ea typeface="Calibri"/>
              <a:cs typeface="Calibri"/>
            </a:rPr>
            <a:t>Assessment</a:t>
          </a:r>
          <a:r>
            <a:rPr lang="en-US" sz="1300" kern="1200" dirty="0">
              <a:latin typeface="Arial"/>
              <a:ea typeface="Calibri"/>
              <a:cs typeface="Calibri"/>
            </a:rPr>
            <a:t>: Implementing the core questions component of the uniform assessment, with all waiver members using </a:t>
          </a:r>
          <a:r>
            <a:rPr lang="en-US" sz="1300" kern="1200" dirty="0" err="1">
              <a:latin typeface="Arial"/>
              <a:ea typeface="Calibri"/>
              <a:cs typeface="Calibri"/>
            </a:rPr>
            <a:t>interRAI</a:t>
          </a:r>
          <a:r>
            <a:rPr lang="en-US" sz="1300" kern="1200" dirty="0">
              <a:latin typeface="Arial"/>
              <a:ea typeface="Calibri"/>
              <a:cs typeface="Calibri"/>
            </a:rPr>
            <a:t> assessment tools. </a:t>
          </a:r>
        </a:p>
      </dsp:txBody>
      <dsp:txXfrm>
        <a:off x="2397" y="615168"/>
        <a:ext cx="2337953" cy="3354390"/>
      </dsp:txXfrm>
    </dsp:sp>
    <dsp:sp modelId="{9FE2BC63-FCE7-49FF-97DB-849127019400}">
      <dsp:nvSpPr>
        <dsp:cNvPr id="0" name=""/>
        <dsp:cNvSpPr/>
      </dsp:nvSpPr>
      <dsp:spPr>
        <a:xfrm>
          <a:off x="2667664" y="240768"/>
          <a:ext cx="2337953" cy="374400"/>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rial"/>
              <a:ea typeface="Calibri"/>
              <a:cs typeface="Calibri"/>
            </a:rPr>
            <a:t>Phase 1</a:t>
          </a:r>
        </a:p>
      </dsp:txBody>
      <dsp:txXfrm>
        <a:off x="2667664" y="240768"/>
        <a:ext cx="2337953" cy="374400"/>
      </dsp:txXfrm>
    </dsp:sp>
    <dsp:sp modelId="{8A46E280-AC91-4D65-B2FA-1295ADF12ED8}">
      <dsp:nvSpPr>
        <dsp:cNvPr id="0" name=""/>
        <dsp:cNvSpPr/>
      </dsp:nvSpPr>
      <dsp:spPr>
        <a:xfrm>
          <a:off x="2667664" y="615168"/>
          <a:ext cx="2337953" cy="3354390"/>
        </a:xfrm>
        <a:prstGeom prst="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a:latin typeface="Arial"/>
              <a:ea typeface="Calibri"/>
              <a:cs typeface="Calibri"/>
            </a:rPr>
            <a:t>Assessment</a:t>
          </a:r>
          <a:r>
            <a:rPr lang="en-US" sz="1300" kern="1200" dirty="0">
              <a:latin typeface="Arial"/>
              <a:ea typeface="Calibri"/>
              <a:cs typeface="Calibri"/>
            </a:rPr>
            <a:t>: Implementing last part of full uniform assessment process (utilization of the assessment questionnaire).</a:t>
          </a:r>
        </a:p>
        <a:p>
          <a:pPr marL="114300" lvl="1" indent="-114300" algn="l" defTabSz="577850">
            <a:lnSpc>
              <a:spcPct val="90000"/>
            </a:lnSpc>
            <a:spcBef>
              <a:spcPct val="0"/>
            </a:spcBef>
            <a:spcAft>
              <a:spcPct val="15000"/>
            </a:spcAft>
            <a:buChar char="•"/>
          </a:pPr>
          <a:r>
            <a:rPr lang="en-US" sz="1300" b="1" kern="1200" dirty="0">
              <a:latin typeface="Arial"/>
              <a:ea typeface="Calibri"/>
              <a:cs typeface="Calibri"/>
            </a:rPr>
            <a:t>Service packages</a:t>
          </a:r>
          <a:r>
            <a:rPr lang="en-US" sz="1300" kern="1200" dirty="0">
              <a:latin typeface="Arial"/>
              <a:ea typeface="Calibri"/>
              <a:cs typeface="Calibri"/>
            </a:rPr>
            <a:t>: Aligning service packages with state plan services and adding two new waiver services. </a:t>
          </a:r>
        </a:p>
        <a:p>
          <a:pPr marL="114300" lvl="1" indent="-114300" algn="l" defTabSz="577850">
            <a:lnSpc>
              <a:spcPct val="90000"/>
            </a:lnSpc>
            <a:spcBef>
              <a:spcPct val="0"/>
            </a:spcBef>
            <a:spcAft>
              <a:spcPct val="15000"/>
            </a:spcAft>
            <a:buChar char="•"/>
          </a:pPr>
          <a:r>
            <a:rPr lang="en-US" sz="1300" b="1" kern="1200" dirty="0">
              <a:latin typeface="Arial"/>
              <a:ea typeface="Calibri"/>
              <a:cs typeface="Calibri"/>
            </a:rPr>
            <a:t>Eligibility</a:t>
          </a:r>
          <a:r>
            <a:rPr lang="en-US" sz="1300" kern="1200" dirty="0">
              <a:latin typeface="Arial"/>
              <a:ea typeface="Calibri"/>
              <a:cs typeface="Calibri"/>
            </a:rPr>
            <a:t>: Expanding AD and CY waiver populations to include developmental disability and autism.</a:t>
          </a:r>
        </a:p>
        <a:p>
          <a:pPr marL="114300" lvl="1" indent="-114300" algn="l" defTabSz="577850">
            <a:lnSpc>
              <a:spcPct val="90000"/>
            </a:lnSpc>
            <a:spcBef>
              <a:spcPct val="0"/>
            </a:spcBef>
            <a:spcAft>
              <a:spcPct val="15000"/>
            </a:spcAft>
            <a:buChar char="•"/>
          </a:pPr>
          <a:r>
            <a:rPr lang="en-US" sz="1300" b="1" kern="1200" dirty="0">
              <a:solidFill>
                <a:schemeClr val="tx1"/>
              </a:solidFill>
              <a:latin typeface="Arial"/>
              <a:ea typeface="Calibri"/>
              <a:cs typeface="Arial"/>
            </a:rPr>
            <a:t>Service Funding</a:t>
          </a:r>
          <a:r>
            <a:rPr lang="en-US" sz="1300" kern="1200" dirty="0">
              <a:solidFill>
                <a:schemeClr val="tx1"/>
              </a:solidFill>
              <a:latin typeface="Arial"/>
              <a:ea typeface="Calibri"/>
              <a:cs typeface="Arial"/>
            </a:rPr>
            <a:t>: Implementing a monthly funding limit based on level of care. </a:t>
          </a:r>
          <a:endParaRPr lang="en-US" sz="1300" kern="1200" dirty="0">
            <a:solidFill>
              <a:schemeClr val="tx1"/>
            </a:solidFill>
            <a:latin typeface="Arial"/>
            <a:ea typeface="Calibri"/>
            <a:cs typeface="Calibri"/>
          </a:endParaRPr>
        </a:p>
      </dsp:txBody>
      <dsp:txXfrm>
        <a:off x="2667664" y="615168"/>
        <a:ext cx="2337953" cy="3354390"/>
      </dsp:txXfrm>
    </dsp:sp>
    <dsp:sp modelId="{03406ED3-4891-42FA-BBB6-B98FD68ED793}">
      <dsp:nvSpPr>
        <dsp:cNvPr id="0" name=""/>
        <dsp:cNvSpPr/>
      </dsp:nvSpPr>
      <dsp:spPr>
        <a:xfrm>
          <a:off x="5332931" y="240768"/>
          <a:ext cx="2337953" cy="374400"/>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Arial"/>
              <a:ea typeface="Calibri"/>
              <a:cs typeface="Calibri"/>
            </a:rPr>
            <a:t>Phase 2</a:t>
          </a:r>
        </a:p>
      </dsp:txBody>
      <dsp:txXfrm>
        <a:off x="5332931" y="240768"/>
        <a:ext cx="2337953" cy="374400"/>
      </dsp:txXfrm>
    </dsp:sp>
    <dsp:sp modelId="{6AA6BF39-ACDB-42B7-B49B-2ED318F6D047}">
      <dsp:nvSpPr>
        <dsp:cNvPr id="0" name=""/>
        <dsp:cNvSpPr/>
      </dsp:nvSpPr>
      <dsp:spPr>
        <a:xfrm>
          <a:off x="5332931" y="615168"/>
          <a:ext cx="2337953" cy="3354390"/>
        </a:xfrm>
        <a:prstGeom prst="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b="1" kern="1200" dirty="0">
              <a:latin typeface="Arial"/>
              <a:ea typeface="Calibri"/>
              <a:cs typeface="Calibri"/>
            </a:rPr>
            <a:t>Service funding</a:t>
          </a:r>
          <a:r>
            <a:rPr lang="en-US" sz="1300" kern="1200" dirty="0">
              <a:latin typeface="Arial"/>
              <a:ea typeface="Calibri"/>
              <a:cs typeface="Calibri"/>
            </a:rPr>
            <a:t>: Implementing My Service Plan Limit (mySPL), a monthly funding limit for services based on assessed need.</a:t>
          </a:r>
        </a:p>
        <a:p>
          <a:pPr marL="114300" lvl="1" indent="-114300" algn="l" defTabSz="577850">
            <a:lnSpc>
              <a:spcPct val="90000"/>
            </a:lnSpc>
            <a:spcBef>
              <a:spcPct val="0"/>
            </a:spcBef>
            <a:spcAft>
              <a:spcPct val="15000"/>
            </a:spcAft>
            <a:buChar char="•"/>
          </a:pPr>
          <a:r>
            <a:rPr lang="en-US" sz="1300" b="1" kern="1200" dirty="0">
              <a:latin typeface="Arial"/>
              <a:ea typeface="Calibri"/>
              <a:cs typeface="Calibri"/>
            </a:rPr>
            <a:t>Service packages</a:t>
          </a:r>
          <a:r>
            <a:rPr lang="en-US" sz="1300" kern="1200" dirty="0">
              <a:latin typeface="Arial"/>
              <a:ea typeface="Calibri"/>
              <a:cs typeface="Calibri"/>
            </a:rPr>
            <a:t>: Adding services currently only on BI and ID waivers to AD and CY waivers</a:t>
          </a:r>
        </a:p>
      </dsp:txBody>
      <dsp:txXfrm>
        <a:off x="5332931" y="615168"/>
        <a:ext cx="2337953" cy="33543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1F46E8-4A48-4309-AF44-50A520C6F4EB}">
      <dsp:nvSpPr>
        <dsp:cNvPr id="0" name=""/>
        <dsp:cNvSpPr/>
      </dsp:nvSpPr>
      <dsp:spPr>
        <a:xfrm>
          <a:off x="0" y="280553"/>
          <a:ext cx="7886700" cy="123165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354076" rIns="612096"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Year 1 implementation approach</a:t>
          </a:r>
        </a:p>
        <a:p>
          <a:pPr marL="171450" lvl="1" indent="-171450" algn="l" defTabSz="755650">
            <a:lnSpc>
              <a:spcPct val="90000"/>
            </a:lnSpc>
            <a:spcBef>
              <a:spcPct val="0"/>
            </a:spcBef>
            <a:spcAft>
              <a:spcPct val="15000"/>
            </a:spcAft>
            <a:buChar char="•"/>
          </a:pPr>
          <a:r>
            <a:rPr lang="en-US" sz="1700" kern="1200" dirty="0"/>
            <a:t>Budget review process </a:t>
          </a:r>
        </a:p>
        <a:p>
          <a:pPr marL="171450" lvl="1" indent="-171450" algn="l" defTabSz="755650">
            <a:lnSpc>
              <a:spcPct val="90000"/>
            </a:lnSpc>
            <a:spcBef>
              <a:spcPct val="0"/>
            </a:spcBef>
            <a:spcAft>
              <a:spcPct val="15000"/>
            </a:spcAft>
            <a:buChar char="•"/>
          </a:pPr>
          <a:r>
            <a:rPr lang="en-US" sz="1700" kern="1200" dirty="0"/>
            <a:t>Systems impacts</a:t>
          </a:r>
        </a:p>
      </dsp:txBody>
      <dsp:txXfrm>
        <a:off x="0" y="280553"/>
        <a:ext cx="7886700" cy="1231650"/>
      </dsp:txXfrm>
    </dsp:sp>
    <dsp:sp modelId="{07B59D66-9FA2-43C8-9A7F-A61C88ADEF05}">
      <dsp:nvSpPr>
        <dsp:cNvPr id="0" name=""/>
        <dsp:cNvSpPr/>
      </dsp:nvSpPr>
      <dsp:spPr>
        <a:xfrm>
          <a:off x="394335" y="29633"/>
          <a:ext cx="5520690" cy="5018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755650">
            <a:lnSpc>
              <a:spcPct val="90000"/>
            </a:lnSpc>
            <a:spcBef>
              <a:spcPct val="0"/>
            </a:spcBef>
            <a:spcAft>
              <a:spcPct val="35000"/>
            </a:spcAft>
            <a:buNone/>
          </a:pPr>
          <a:r>
            <a:rPr lang="en-US" sz="1700" b="1" kern="1200" dirty="0"/>
            <a:t>Individual Budgets</a:t>
          </a:r>
          <a:endParaRPr lang="en-US" sz="1700" kern="1200" dirty="0"/>
        </a:p>
      </dsp:txBody>
      <dsp:txXfrm>
        <a:off x="418833" y="54131"/>
        <a:ext cx="5471694" cy="452844"/>
      </dsp:txXfrm>
    </dsp:sp>
    <dsp:sp modelId="{89692422-52EC-44DF-B53D-E73CB8C88E88}">
      <dsp:nvSpPr>
        <dsp:cNvPr id="0" name=""/>
        <dsp:cNvSpPr/>
      </dsp:nvSpPr>
      <dsp:spPr>
        <a:xfrm>
          <a:off x="0" y="1854923"/>
          <a:ext cx="7886700" cy="1713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354076" rIns="612096"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Children and Youth Waiver</a:t>
          </a:r>
        </a:p>
        <a:p>
          <a:pPr marL="171450" lvl="1" indent="-171450" algn="l" defTabSz="755650">
            <a:lnSpc>
              <a:spcPct val="90000"/>
            </a:lnSpc>
            <a:spcBef>
              <a:spcPct val="0"/>
            </a:spcBef>
            <a:spcAft>
              <a:spcPct val="15000"/>
            </a:spcAft>
            <a:buChar char="•"/>
          </a:pPr>
          <a:r>
            <a:rPr lang="en-US" sz="1700" kern="1200" dirty="0"/>
            <a:t>Adults with Disabilities Waiver </a:t>
          </a:r>
        </a:p>
        <a:p>
          <a:pPr marL="171450" lvl="1" indent="-171450" algn="l" defTabSz="755650">
            <a:lnSpc>
              <a:spcPct val="90000"/>
            </a:lnSpc>
            <a:spcBef>
              <a:spcPct val="0"/>
            </a:spcBef>
            <a:spcAft>
              <a:spcPct val="15000"/>
            </a:spcAft>
            <a:buChar char="•"/>
          </a:pPr>
          <a:r>
            <a:rPr lang="en-US" sz="1700" kern="1200" dirty="0"/>
            <a:t>Public Comment for targeted for January 5, 2026, through February 6, 2026</a:t>
          </a:r>
        </a:p>
        <a:p>
          <a:pPr marL="171450" lvl="1" indent="-171450" algn="l" defTabSz="755650">
            <a:lnSpc>
              <a:spcPct val="90000"/>
            </a:lnSpc>
            <a:spcBef>
              <a:spcPct val="0"/>
            </a:spcBef>
            <a:spcAft>
              <a:spcPct val="15000"/>
            </a:spcAft>
            <a:buChar char="•"/>
          </a:pPr>
          <a:r>
            <a:rPr lang="en-US" sz="1700" kern="1200" dirty="0"/>
            <a:t>Targeting submission in the WMS for mid-February</a:t>
          </a:r>
        </a:p>
      </dsp:txBody>
      <dsp:txXfrm>
        <a:off x="0" y="1854923"/>
        <a:ext cx="7886700" cy="1713600"/>
      </dsp:txXfrm>
    </dsp:sp>
    <dsp:sp modelId="{66E350C3-8D56-4E4A-AC60-EF04FB99CCAA}">
      <dsp:nvSpPr>
        <dsp:cNvPr id="0" name=""/>
        <dsp:cNvSpPr/>
      </dsp:nvSpPr>
      <dsp:spPr>
        <a:xfrm>
          <a:off x="394335" y="1604003"/>
          <a:ext cx="5520690" cy="5018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755650">
            <a:lnSpc>
              <a:spcPct val="90000"/>
            </a:lnSpc>
            <a:spcBef>
              <a:spcPct val="0"/>
            </a:spcBef>
            <a:spcAft>
              <a:spcPct val="35000"/>
            </a:spcAft>
            <a:buNone/>
          </a:pPr>
          <a:r>
            <a:rPr lang="en-US" sz="1700" b="1" kern="1200" dirty="0"/>
            <a:t>HOME Waiver Applications</a:t>
          </a:r>
          <a:endParaRPr lang="en-US" sz="1700" kern="1200" dirty="0"/>
        </a:p>
      </dsp:txBody>
      <dsp:txXfrm>
        <a:off x="418833" y="1628501"/>
        <a:ext cx="5471694" cy="452844"/>
      </dsp:txXfrm>
    </dsp:sp>
    <dsp:sp modelId="{AB36A1E7-90AF-48CE-9ACD-09024E0985E2}">
      <dsp:nvSpPr>
        <dsp:cNvPr id="0" name=""/>
        <dsp:cNvSpPr/>
      </dsp:nvSpPr>
      <dsp:spPr>
        <a:xfrm>
          <a:off x="0" y="3911243"/>
          <a:ext cx="7886700" cy="937125"/>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354076" rIns="612096"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Implementation of the collection of the core supplemental questions added to the </a:t>
          </a:r>
          <a:r>
            <a:rPr lang="en-US" sz="1700" kern="1200" dirty="0" err="1"/>
            <a:t>interRAI</a:t>
          </a:r>
          <a:r>
            <a:rPr lang="en-US" sz="1700" kern="1200" dirty="0"/>
            <a:t> tools</a:t>
          </a:r>
        </a:p>
      </dsp:txBody>
      <dsp:txXfrm>
        <a:off x="0" y="3911243"/>
        <a:ext cx="7886700" cy="937125"/>
      </dsp:txXfrm>
    </dsp:sp>
    <dsp:sp modelId="{A33A7C41-6B9F-419E-BE19-8FAC5F2CD0CC}">
      <dsp:nvSpPr>
        <dsp:cNvPr id="0" name=""/>
        <dsp:cNvSpPr/>
      </dsp:nvSpPr>
      <dsp:spPr>
        <a:xfrm>
          <a:off x="394335" y="3660323"/>
          <a:ext cx="5520690" cy="5018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755650">
            <a:lnSpc>
              <a:spcPct val="90000"/>
            </a:lnSpc>
            <a:spcBef>
              <a:spcPct val="0"/>
            </a:spcBef>
            <a:spcAft>
              <a:spcPct val="35000"/>
            </a:spcAft>
            <a:buNone/>
          </a:pPr>
          <a:r>
            <a:rPr lang="en-US" sz="1700" b="1" kern="1200" dirty="0"/>
            <a:t>Uniform Assessment </a:t>
          </a:r>
        </a:p>
      </dsp:txBody>
      <dsp:txXfrm>
        <a:off x="418833" y="3684821"/>
        <a:ext cx="5471694" cy="4528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692422-52EC-44DF-B53D-E73CB8C88E88}">
      <dsp:nvSpPr>
        <dsp:cNvPr id="0" name=""/>
        <dsp:cNvSpPr/>
      </dsp:nvSpPr>
      <dsp:spPr>
        <a:xfrm>
          <a:off x="0" y="404277"/>
          <a:ext cx="7886700" cy="1449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416560" rIns="612096"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Waiver Redesign</a:t>
          </a:r>
        </a:p>
        <a:p>
          <a:pPr marL="228600" lvl="1" indent="-228600" algn="l" defTabSz="889000">
            <a:lnSpc>
              <a:spcPct val="90000"/>
            </a:lnSpc>
            <a:spcBef>
              <a:spcPct val="0"/>
            </a:spcBef>
            <a:spcAft>
              <a:spcPct val="15000"/>
            </a:spcAft>
            <a:buChar char="•"/>
          </a:pPr>
          <a:r>
            <a:rPr lang="en-US" sz="2000" kern="1200"/>
            <a:t>Waitlist Management</a:t>
          </a:r>
        </a:p>
        <a:p>
          <a:pPr marL="228600" lvl="1" indent="-228600" algn="l" defTabSz="889000">
            <a:lnSpc>
              <a:spcPct val="90000"/>
            </a:lnSpc>
            <a:spcBef>
              <a:spcPct val="0"/>
            </a:spcBef>
            <a:spcAft>
              <a:spcPct val="15000"/>
            </a:spcAft>
            <a:buChar char="•"/>
          </a:pPr>
          <a:r>
            <a:rPr lang="en-US" sz="2000" kern="1200"/>
            <a:t>Case Management</a:t>
          </a:r>
        </a:p>
      </dsp:txBody>
      <dsp:txXfrm>
        <a:off x="0" y="404277"/>
        <a:ext cx="7886700" cy="1449000"/>
      </dsp:txXfrm>
    </dsp:sp>
    <dsp:sp modelId="{66E350C3-8D56-4E4A-AC60-EF04FB99CCAA}">
      <dsp:nvSpPr>
        <dsp:cNvPr id="0" name=""/>
        <dsp:cNvSpPr/>
      </dsp:nvSpPr>
      <dsp:spPr>
        <a:xfrm>
          <a:off x="394335" y="109077"/>
          <a:ext cx="5520690" cy="5904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889000">
            <a:lnSpc>
              <a:spcPct val="90000"/>
            </a:lnSpc>
            <a:spcBef>
              <a:spcPct val="0"/>
            </a:spcBef>
            <a:spcAft>
              <a:spcPct val="35000"/>
            </a:spcAft>
            <a:buNone/>
          </a:pPr>
          <a:r>
            <a:rPr lang="en-US" sz="2000" b="1" kern="1200" dirty="0"/>
            <a:t>Continue HOME Domain IT and HHS Systems Work – Requirements mapping </a:t>
          </a:r>
          <a:endParaRPr lang="en-US" sz="2000" kern="1200" dirty="0"/>
        </a:p>
      </dsp:txBody>
      <dsp:txXfrm>
        <a:off x="423156" y="137898"/>
        <a:ext cx="5463048" cy="532758"/>
      </dsp:txXfrm>
    </dsp:sp>
    <dsp:sp modelId="{AB36A1E7-90AF-48CE-9ACD-09024E0985E2}">
      <dsp:nvSpPr>
        <dsp:cNvPr id="0" name=""/>
        <dsp:cNvSpPr/>
      </dsp:nvSpPr>
      <dsp:spPr>
        <a:xfrm>
          <a:off x="0" y="2256477"/>
          <a:ext cx="7886700" cy="2709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416560" rIns="612096"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Steering Committee</a:t>
          </a:r>
        </a:p>
        <a:p>
          <a:pPr marL="228600" lvl="1" indent="-228600" algn="l" defTabSz="889000">
            <a:lnSpc>
              <a:spcPct val="90000"/>
            </a:lnSpc>
            <a:spcBef>
              <a:spcPct val="0"/>
            </a:spcBef>
            <a:spcAft>
              <a:spcPct val="15000"/>
            </a:spcAft>
            <a:buChar char="•"/>
          </a:pPr>
          <a:r>
            <a:rPr lang="en-US" sz="2000" kern="1200" dirty="0"/>
            <a:t>Medicaid Townhalls</a:t>
          </a:r>
        </a:p>
        <a:p>
          <a:pPr marL="228600" lvl="1" indent="-228600" algn="l" defTabSz="889000">
            <a:lnSpc>
              <a:spcPct val="90000"/>
            </a:lnSpc>
            <a:spcBef>
              <a:spcPct val="0"/>
            </a:spcBef>
            <a:spcAft>
              <a:spcPct val="15000"/>
            </a:spcAft>
            <a:buChar char="•"/>
          </a:pPr>
          <a:r>
            <a:rPr lang="en-US" sz="2000" kern="1200" dirty="0"/>
            <a:t>Website updates - Drafting informational pages</a:t>
          </a:r>
        </a:p>
        <a:p>
          <a:pPr marL="228600" lvl="1" indent="-228600" algn="l" defTabSz="889000">
            <a:lnSpc>
              <a:spcPct val="90000"/>
            </a:lnSpc>
            <a:spcBef>
              <a:spcPct val="0"/>
            </a:spcBef>
            <a:spcAft>
              <a:spcPct val="15000"/>
            </a:spcAft>
            <a:buChar char="•"/>
          </a:pPr>
          <a:r>
            <a:rPr lang="en-US" sz="2000" kern="1200" dirty="0"/>
            <a:t>Updating HOME FAQs Documents</a:t>
          </a:r>
        </a:p>
        <a:p>
          <a:pPr marL="228600" lvl="1" indent="-228600" algn="l" defTabSz="889000">
            <a:lnSpc>
              <a:spcPct val="90000"/>
            </a:lnSpc>
            <a:spcBef>
              <a:spcPct val="0"/>
            </a:spcBef>
            <a:spcAft>
              <a:spcPct val="15000"/>
            </a:spcAft>
            <a:buChar char="•"/>
          </a:pPr>
          <a:r>
            <a:rPr lang="en-US" sz="2000" kern="1200" dirty="0"/>
            <a:t>Home Newsletter</a:t>
          </a:r>
        </a:p>
        <a:p>
          <a:pPr marL="228600" lvl="1" indent="-228600" algn="l" defTabSz="889000">
            <a:lnSpc>
              <a:spcPct val="90000"/>
            </a:lnSpc>
            <a:spcBef>
              <a:spcPct val="0"/>
            </a:spcBef>
            <a:spcAft>
              <a:spcPct val="15000"/>
            </a:spcAft>
            <a:buChar char="•"/>
          </a:pPr>
          <a:r>
            <a:rPr lang="en-US" sz="2000" kern="1200" dirty="0"/>
            <a:t>Provider Communication Plan</a:t>
          </a:r>
        </a:p>
        <a:p>
          <a:pPr marL="228600" lvl="1" indent="-228600" algn="l" defTabSz="889000">
            <a:lnSpc>
              <a:spcPct val="90000"/>
            </a:lnSpc>
            <a:spcBef>
              <a:spcPct val="0"/>
            </a:spcBef>
            <a:spcAft>
              <a:spcPct val="15000"/>
            </a:spcAft>
            <a:buChar char="•"/>
          </a:pPr>
          <a:r>
            <a:rPr lang="en-US" sz="2000" kern="1200" dirty="0"/>
            <a:t>Member Communication Plan</a:t>
          </a:r>
        </a:p>
      </dsp:txBody>
      <dsp:txXfrm>
        <a:off x="0" y="2256477"/>
        <a:ext cx="7886700" cy="2709000"/>
      </dsp:txXfrm>
    </dsp:sp>
    <dsp:sp modelId="{A33A7C41-6B9F-419E-BE19-8FAC5F2CD0CC}">
      <dsp:nvSpPr>
        <dsp:cNvPr id="0" name=""/>
        <dsp:cNvSpPr/>
      </dsp:nvSpPr>
      <dsp:spPr>
        <a:xfrm>
          <a:off x="394335" y="1961277"/>
          <a:ext cx="5520690" cy="5904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889000">
            <a:lnSpc>
              <a:spcPct val="90000"/>
            </a:lnSpc>
            <a:spcBef>
              <a:spcPct val="0"/>
            </a:spcBef>
            <a:spcAft>
              <a:spcPct val="35000"/>
            </a:spcAft>
            <a:buNone/>
          </a:pPr>
          <a:r>
            <a:rPr lang="en-US" sz="2000" kern="1200" dirty="0"/>
            <a:t>Ongoing Public Engagement </a:t>
          </a:r>
        </a:p>
      </dsp:txBody>
      <dsp:txXfrm>
        <a:off x="423156" y="1990098"/>
        <a:ext cx="5463048" cy="5327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970A8-3EB1-4CD1-AE1F-E7F388505DFC}">
      <dsp:nvSpPr>
        <dsp:cNvPr id="0" name=""/>
        <dsp:cNvSpPr/>
      </dsp:nvSpPr>
      <dsp:spPr>
        <a:xfrm>
          <a:off x="6659" y="404560"/>
          <a:ext cx="1606192" cy="481857"/>
        </a:xfrm>
        <a:prstGeom prst="chevron">
          <a:avLst>
            <a:gd name="adj" fmla="val 3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9496" tIns="59496" rIns="59496" bIns="59496" numCol="1" spcCol="1270" anchor="ctr" anchorCtr="0">
          <a:noAutofit/>
        </a:bodyPr>
        <a:lstStyle/>
        <a:p>
          <a:pPr marL="0" lvl="0" indent="0" algn="ctr" defTabSz="800100">
            <a:lnSpc>
              <a:spcPct val="90000"/>
            </a:lnSpc>
            <a:spcBef>
              <a:spcPct val="0"/>
            </a:spcBef>
            <a:spcAft>
              <a:spcPct val="35000"/>
            </a:spcAft>
            <a:buNone/>
          </a:pPr>
          <a:r>
            <a:rPr lang="en-US" sz="1800" kern="1200"/>
            <a:t>Appendix A</a:t>
          </a:r>
        </a:p>
      </dsp:txBody>
      <dsp:txXfrm>
        <a:off x="151216" y="404560"/>
        <a:ext cx="1317078" cy="481857"/>
      </dsp:txXfrm>
    </dsp:sp>
    <dsp:sp modelId="{2484D3CC-731A-48FE-A2B2-3416DE68661B}">
      <dsp:nvSpPr>
        <dsp:cNvPr id="0" name=""/>
        <dsp:cNvSpPr/>
      </dsp:nvSpPr>
      <dsp:spPr>
        <a:xfrm>
          <a:off x="6659" y="886418"/>
          <a:ext cx="1461634" cy="3060358"/>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5502" tIns="115502" rIns="115502" bIns="231003" numCol="1" spcCol="1270" anchor="t" anchorCtr="0">
          <a:noAutofit/>
        </a:bodyPr>
        <a:lstStyle/>
        <a:p>
          <a:pPr marL="0" lvl="0" indent="0" algn="l" defTabSz="622300">
            <a:lnSpc>
              <a:spcPct val="90000"/>
            </a:lnSpc>
            <a:spcBef>
              <a:spcPct val="0"/>
            </a:spcBef>
            <a:spcAft>
              <a:spcPct val="35000"/>
            </a:spcAft>
            <a:buNone/>
          </a:pPr>
          <a:r>
            <a:rPr lang="en-US" sz="1400" kern="1200"/>
            <a:t>Use of contracted entities</a:t>
          </a:r>
        </a:p>
      </dsp:txBody>
      <dsp:txXfrm>
        <a:off x="6659" y="886418"/>
        <a:ext cx="1461634" cy="3060358"/>
      </dsp:txXfrm>
    </dsp:sp>
    <dsp:sp modelId="{58FF8CBC-263E-495B-B7E7-7CE2AE4D5FC7}">
      <dsp:nvSpPr>
        <dsp:cNvPr id="0" name=""/>
        <dsp:cNvSpPr/>
      </dsp:nvSpPr>
      <dsp:spPr>
        <a:xfrm>
          <a:off x="1573456" y="404560"/>
          <a:ext cx="1606192" cy="481857"/>
        </a:xfrm>
        <a:prstGeom prst="chevron">
          <a:avLst>
            <a:gd name="adj" fmla="val 3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9496" tIns="59496" rIns="59496" bIns="59496" numCol="1" spcCol="1270" anchor="ctr" anchorCtr="0">
          <a:noAutofit/>
        </a:bodyPr>
        <a:lstStyle/>
        <a:p>
          <a:pPr marL="0" lvl="0" indent="0" algn="ctr" defTabSz="800100">
            <a:lnSpc>
              <a:spcPct val="90000"/>
            </a:lnSpc>
            <a:spcBef>
              <a:spcPct val="0"/>
            </a:spcBef>
            <a:spcAft>
              <a:spcPct val="35000"/>
            </a:spcAft>
            <a:buNone/>
          </a:pPr>
          <a:r>
            <a:rPr lang="en-US" sz="1800" kern="1200"/>
            <a:t>Appendix B</a:t>
          </a:r>
        </a:p>
      </dsp:txBody>
      <dsp:txXfrm>
        <a:off x="1718013" y="404560"/>
        <a:ext cx="1317078" cy="481857"/>
      </dsp:txXfrm>
    </dsp:sp>
    <dsp:sp modelId="{05529F8B-0704-4307-8378-E122D487FFBF}">
      <dsp:nvSpPr>
        <dsp:cNvPr id="0" name=""/>
        <dsp:cNvSpPr/>
      </dsp:nvSpPr>
      <dsp:spPr>
        <a:xfrm>
          <a:off x="1573456" y="886418"/>
          <a:ext cx="1461634" cy="3060358"/>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5502" tIns="115502" rIns="115502" bIns="231003" numCol="1" spcCol="1270" anchor="t" anchorCtr="0">
          <a:noAutofit/>
        </a:bodyPr>
        <a:lstStyle/>
        <a:p>
          <a:pPr marL="0" lvl="0" indent="0" algn="l" defTabSz="622300">
            <a:lnSpc>
              <a:spcPct val="90000"/>
            </a:lnSpc>
            <a:spcBef>
              <a:spcPct val="0"/>
            </a:spcBef>
            <a:spcAft>
              <a:spcPct val="35000"/>
            </a:spcAft>
            <a:buNone/>
          </a:pPr>
          <a:r>
            <a:rPr lang="en-US" sz="1400" kern="1200"/>
            <a:t>Clinical eligibility (B-1)</a:t>
          </a:r>
        </a:p>
        <a:p>
          <a:pPr marL="0" lvl="0" indent="0" algn="l" defTabSz="622300">
            <a:lnSpc>
              <a:spcPct val="90000"/>
            </a:lnSpc>
            <a:spcBef>
              <a:spcPct val="0"/>
            </a:spcBef>
            <a:spcAft>
              <a:spcPct val="35000"/>
            </a:spcAft>
            <a:buNone/>
          </a:pPr>
          <a:r>
            <a:rPr lang="en-US" sz="1400" kern="1200"/>
            <a:t>Reserved Capacity (B-3)</a:t>
          </a:r>
        </a:p>
        <a:p>
          <a:pPr marL="0" lvl="0" indent="0" algn="l" defTabSz="622300">
            <a:lnSpc>
              <a:spcPct val="90000"/>
            </a:lnSpc>
            <a:spcBef>
              <a:spcPct val="0"/>
            </a:spcBef>
            <a:spcAft>
              <a:spcPct val="35000"/>
            </a:spcAft>
            <a:buNone/>
          </a:pPr>
          <a:r>
            <a:rPr lang="en-US" sz="1400" kern="1200"/>
            <a:t>Waitlist prioritization (B-3)</a:t>
          </a:r>
        </a:p>
        <a:p>
          <a:pPr marL="0" lvl="0" indent="0" algn="l" defTabSz="622300">
            <a:lnSpc>
              <a:spcPct val="90000"/>
            </a:lnSpc>
            <a:spcBef>
              <a:spcPct val="0"/>
            </a:spcBef>
            <a:spcAft>
              <a:spcPct val="35000"/>
            </a:spcAft>
            <a:buNone/>
          </a:pPr>
          <a:r>
            <a:rPr lang="en-US" sz="1400" kern="1200"/>
            <a:t>Financial eligibility (B-4 and B-5)</a:t>
          </a:r>
        </a:p>
        <a:p>
          <a:pPr marL="0" lvl="0" indent="0" algn="l" defTabSz="622300">
            <a:lnSpc>
              <a:spcPct val="90000"/>
            </a:lnSpc>
            <a:spcBef>
              <a:spcPct val="0"/>
            </a:spcBef>
            <a:spcAft>
              <a:spcPct val="35000"/>
            </a:spcAft>
            <a:buNone/>
          </a:pPr>
          <a:r>
            <a:rPr lang="en-US" sz="1400" kern="1200"/>
            <a:t>Level of care evaluation (B-6)</a:t>
          </a:r>
        </a:p>
      </dsp:txBody>
      <dsp:txXfrm>
        <a:off x="1573456" y="886418"/>
        <a:ext cx="1461634" cy="3060358"/>
      </dsp:txXfrm>
    </dsp:sp>
    <dsp:sp modelId="{389C3299-E4F2-4CF8-9585-42E4D9C884E2}">
      <dsp:nvSpPr>
        <dsp:cNvPr id="0" name=""/>
        <dsp:cNvSpPr/>
      </dsp:nvSpPr>
      <dsp:spPr>
        <a:xfrm>
          <a:off x="3140253" y="404560"/>
          <a:ext cx="1606192" cy="481857"/>
        </a:xfrm>
        <a:prstGeom prst="chevron">
          <a:avLst>
            <a:gd name="adj" fmla="val 3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9496" tIns="59496" rIns="59496" bIns="59496" numCol="1" spcCol="1270" anchor="ctr" anchorCtr="0">
          <a:noAutofit/>
        </a:bodyPr>
        <a:lstStyle/>
        <a:p>
          <a:pPr marL="0" lvl="0" indent="0" algn="ctr" defTabSz="800100">
            <a:lnSpc>
              <a:spcPct val="90000"/>
            </a:lnSpc>
            <a:spcBef>
              <a:spcPct val="0"/>
            </a:spcBef>
            <a:spcAft>
              <a:spcPct val="35000"/>
            </a:spcAft>
            <a:buNone/>
          </a:pPr>
          <a:r>
            <a:rPr lang="en-US" sz="1800" kern="1200"/>
            <a:t>Appendix C</a:t>
          </a:r>
        </a:p>
      </dsp:txBody>
      <dsp:txXfrm>
        <a:off x="3284810" y="404560"/>
        <a:ext cx="1317078" cy="481857"/>
      </dsp:txXfrm>
    </dsp:sp>
    <dsp:sp modelId="{1636CBD5-F616-4FC4-A5AC-91F35AEA8932}">
      <dsp:nvSpPr>
        <dsp:cNvPr id="0" name=""/>
        <dsp:cNvSpPr/>
      </dsp:nvSpPr>
      <dsp:spPr>
        <a:xfrm>
          <a:off x="3140253" y="886418"/>
          <a:ext cx="1461634" cy="3060358"/>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5502" tIns="115502" rIns="115502" bIns="231003" numCol="1" spcCol="1270" anchor="t" anchorCtr="0">
          <a:noAutofit/>
        </a:bodyPr>
        <a:lstStyle/>
        <a:p>
          <a:pPr marL="0" lvl="0" indent="0" algn="l" defTabSz="622300">
            <a:lnSpc>
              <a:spcPct val="90000"/>
            </a:lnSpc>
            <a:spcBef>
              <a:spcPct val="0"/>
            </a:spcBef>
            <a:spcAft>
              <a:spcPct val="35000"/>
            </a:spcAft>
            <a:buNone/>
          </a:pPr>
          <a:r>
            <a:rPr lang="en-US" sz="1400" kern="1200"/>
            <a:t>Service packages (C-1)</a:t>
          </a:r>
        </a:p>
        <a:p>
          <a:pPr marL="0" lvl="0" indent="0" algn="l" defTabSz="622300">
            <a:lnSpc>
              <a:spcPct val="90000"/>
            </a:lnSpc>
            <a:spcBef>
              <a:spcPct val="0"/>
            </a:spcBef>
            <a:spcAft>
              <a:spcPct val="35000"/>
            </a:spcAft>
            <a:buNone/>
          </a:pPr>
          <a:r>
            <a:rPr lang="en-US" sz="1400" kern="1200"/>
            <a:t>Service definitions and limits (C-1)</a:t>
          </a:r>
        </a:p>
        <a:p>
          <a:pPr marL="0" lvl="0" indent="0" algn="l" defTabSz="622300">
            <a:lnSpc>
              <a:spcPct val="90000"/>
            </a:lnSpc>
            <a:spcBef>
              <a:spcPct val="0"/>
            </a:spcBef>
            <a:spcAft>
              <a:spcPct val="35000"/>
            </a:spcAft>
            <a:buNone/>
          </a:pPr>
          <a:r>
            <a:rPr lang="en-US" sz="1400" kern="1200"/>
            <a:t>Provider qualifications (C-1)</a:t>
          </a:r>
        </a:p>
      </dsp:txBody>
      <dsp:txXfrm>
        <a:off x="3140253" y="886418"/>
        <a:ext cx="1461634" cy="3060358"/>
      </dsp:txXfrm>
    </dsp:sp>
    <dsp:sp modelId="{7AB43393-81D0-4618-A8E6-FB71155214A4}">
      <dsp:nvSpPr>
        <dsp:cNvPr id="0" name=""/>
        <dsp:cNvSpPr/>
      </dsp:nvSpPr>
      <dsp:spPr>
        <a:xfrm>
          <a:off x="4707051" y="404560"/>
          <a:ext cx="1606192" cy="481857"/>
        </a:xfrm>
        <a:prstGeom prst="chevron">
          <a:avLst>
            <a:gd name="adj" fmla="val 3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9496" tIns="59496" rIns="59496" bIns="59496" numCol="1" spcCol="1270" anchor="ctr" anchorCtr="0">
          <a:noAutofit/>
        </a:bodyPr>
        <a:lstStyle/>
        <a:p>
          <a:pPr marL="0" lvl="0" indent="0" algn="ctr" defTabSz="800100">
            <a:lnSpc>
              <a:spcPct val="90000"/>
            </a:lnSpc>
            <a:spcBef>
              <a:spcPct val="0"/>
            </a:spcBef>
            <a:spcAft>
              <a:spcPct val="35000"/>
            </a:spcAft>
            <a:buNone/>
          </a:pPr>
          <a:r>
            <a:rPr lang="en-US" sz="1800" kern="1200"/>
            <a:t>Appendix D</a:t>
          </a:r>
        </a:p>
      </dsp:txBody>
      <dsp:txXfrm>
        <a:off x="4851608" y="404560"/>
        <a:ext cx="1317078" cy="481857"/>
      </dsp:txXfrm>
    </dsp:sp>
    <dsp:sp modelId="{C2AF9CB4-07D4-4014-BEE7-FAAD00F0DED7}">
      <dsp:nvSpPr>
        <dsp:cNvPr id="0" name=""/>
        <dsp:cNvSpPr/>
      </dsp:nvSpPr>
      <dsp:spPr>
        <a:xfrm>
          <a:off x="4707051" y="886418"/>
          <a:ext cx="1461634" cy="3060358"/>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5502" tIns="115502" rIns="115502" bIns="231003" numCol="1" spcCol="1270" anchor="t" anchorCtr="0">
          <a:noAutofit/>
        </a:bodyPr>
        <a:lstStyle/>
        <a:p>
          <a:pPr marL="0" lvl="0" indent="0" algn="l" defTabSz="622300">
            <a:lnSpc>
              <a:spcPct val="90000"/>
            </a:lnSpc>
            <a:spcBef>
              <a:spcPct val="0"/>
            </a:spcBef>
            <a:spcAft>
              <a:spcPct val="35000"/>
            </a:spcAft>
            <a:buNone/>
          </a:pPr>
          <a:r>
            <a:rPr lang="en-US" sz="1400" kern="1200"/>
            <a:t>Service plan development (D-1)</a:t>
          </a:r>
        </a:p>
        <a:p>
          <a:pPr marL="0" lvl="0" indent="0" algn="l" defTabSz="622300">
            <a:lnSpc>
              <a:spcPct val="90000"/>
            </a:lnSpc>
            <a:spcBef>
              <a:spcPct val="0"/>
            </a:spcBef>
            <a:spcAft>
              <a:spcPct val="35000"/>
            </a:spcAft>
            <a:buNone/>
          </a:pPr>
          <a:r>
            <a:rPr lang="en-US" sz="1400" kern="1200"/>
            <a:t>Service plan implementation and monitoring (D-2)</a:t>
          </a:r>
        </a:p>
        <a:p>
          <a:pPr marL="0" lvl="0" indent="0" algn="l" defTabSz="622300">
            <a:lnSpc>
              <a:spcPct val="90000"/>
            </a:lnSpc>
            <a:spcBef>
              <a:spcPct val="0"/>
            </a:spcBef>
            <a:spcAft>
              <a:spcPct val="35000"/>
            </a:spcAft>
            <a:buNone/>
          </a:pPr>
          <a:r>
            <a:rPr lang="en-US" sz="1400" kern="1200"/>
            <a:t>Service plan quality improvement measures </a:t>
          </a:r>
        </a:p>
      </dsp:txBody>
      <dsp:txXfrm>
        <a:off x="4707051" y="886418"/>
        <a:ext cx="1461634" cy="3060358"/>
      </dsp:txXfrm>
    </dsp:sp>
    <dsp:sp modelId="{F226780E-9D03-40F1-985A-3B419CE01E3C}">
      <dsp:nvSpPr>
        <dsp:cNvPr id="0" name=""/>
        <dsp:cNvSpPr/>
      </dsp:nvSpPr>
      <dsp:spPr>
        <a:xfrm>
          <a:off x="6273848" y="404560"/>
          <a:ext cx="1606192" cy="481857"/>
        </a:xfrm>
        <a:prstGeom prst="chevron">
          <a:avLst>
            <a:gd name="adj" fmla="val 3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59496" tIns="59496" rIns="59496" bIns="59496" numCol="1" spcCol="1270" anchor="ctr" anchorCtr="0">
          <a:noAutofit/>
        </a:bodyPr>
        <a:lstStyle/>
        <a:p>
          <a:pPr marL="0" lvl="0" indent="0" algn="ctr" defTabSz="800100">
            <a:lnSpc>
              <a:spcPct val="90000"/>
            </a:lnSpc>
            <a:spcBef>
              <a:spcPct val="0"/>
            </a:spcBef>
            <a:spcAft>
              <a:spcPct val="35000"/>
            </a:spcAft>
            <a:buNone/>
          </a:pPr>
          <a:r>
            <a:rPr lang="en-US" sz="1800" kern="1200"/>
            <a:t>Appendix E</a:t>
          </a:r>
        </a:p>
      </dsp:txBody>
      <dsp:txXfrm>
        <a:off x="6418405" y="404560"/>
        <a:ext cx="1317078" cy="481857"/>
      </dsp:txXfrm>
    </dsp:sp>
    <dsp:sp modelId="{718936D4-F063-48FF-A59C-2962C3B75D7A}">
      <dsp:nvSpPr>
        <dsp:cNvPr id="0" name=""/>
        <dsp:cNvSpPr/>
      </dsp:nvSpPr>
      <dsp:spPr>
        <a:xfrm>
          <a:off x="6273848" y="886418"/>
          <a:ext cx="1461634" cy="3060358"/>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5502" tIns="115502" rIns="115502" bIns="231003" numCol="1" spcCol="1270" anchor="t" anchorCtr="0">
          <a:noAutofit/>
        </a:bodyPr>
        <a:lstStyle/>
        <a:p>
          <a:pPr marL="0" lvl="0" indent="0" algn="l" defTabSz="622300" rtl="0">
            <a:lnSpc>
              <a:spcPct val="90000"/>
            </a:lnSpc>
            <a:spcBef>
              <a:spcPct val="0"/>
            </a:spcBef>
            <a:spcAft>
              <a:spcPct val="35000"/>
            </a:spcAft>
            <a:buNone/>
          </a:pPr>
          <a:r>
            <a:rPr lang="en-US" sz="1400" kern="1200">
              <a:latin typeface="+mn-lt"/>
            </a:rPr>
            <a:t>Participant Direction of services (E-1)</a:t>
          </a:r>
        </a:p>
        <a:p>
          <a:pPr marL="0" lvl="0" indent="0" algn="l" defTabSz="622300">
            <a:lnSpc>
              <a:spcPct val="90000"/>
            </a:lnSpc>
            <a:spcBef>
              <a:spcPct val="0"/>
            </a:spcBef>
            <a:spcAft>
              <a:spcPct val="35000"/>
            </a:spcAft>
            <a:buNone/>
          </a:pPr>
          <a:r>
            <a:rPr lang="en-US" sz="1400" kern="1200">
              <a:latin typeface="+mn-lt"/>
            </a:rPr>
            <a:t>Opportunities for participant direction (E-2)</a:t>
          </a:r>
        </a:p>
      </dsp:txBody>
      <dsp:txXfrm>
        <a:off x="6273848" y="886418"/>
        <a:ext cx="1461634" cy="306035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A2B58E-1F95-46EC-B709-09FC9B59F6B3}">
      <dsp:nvSpPr>
        <dsp:cNvPr id="0" name=""/>
        <dsp:cNvSpPr/>
      </dsp:nvSpPr>
      <dsp:spPr>
        <a:xfrm>
          <a:off x="3696" y="190530"/>
          <a:ext cx="1417141" cy="316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US" sz="1100" kern="1200"/>
            <a:t>Appendix F</a:t>
          </a:r>
        </a:p>
      </dsp:txBody>
      <dsp:txXfrm>
        <a:off x="3696" y="190530"/>
        <a:ext cx="1417141" cy="316800"/>
      </dsp:txXfrm>
    </dsp:sp>
    <dsp:sp modelId="{4C133701-F9F6-432F-946D-385DE9917437}">
      <dsp:nvSpPr>
        <dsp:cNvPr id="0" name=""/>
        <dsp:cNvSpPr/>
      </dsp:nvSpPr>
      <dsp:spPr>
        <a:xfrm>
          <a:off x="3696" y="507330"/>
          <a:ext cx="1417141" cy="365347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a:t>Opportunity to request a fair hearing (F-1)</a:t>
          </a:r>
        </a:p>
        <a:p>
          <a:pPr marL="57150" lvl="1" indent="-57150" algn="l" defTabSz="488950">
            <a:lnSpc>
              <a:spcPct val="90000"/>
            </a:lnSpc>
            <a:spcBef>
              <a:spcPct val="0"/>
            </a:spcBef>
            <a:spcAft>
              <a:spcPct val="15000"/>
            </a:spcAft>
            <a:buChar char="•"/>
          </a:pPr>
          <a:r>
            <a:rPr lang="en-US" sz="1100" kern="1200"/>
            <a:t>Additional dispute resolution process (F-2)</a:t>
          </a:r>
        </a:p>
        <a:p>
          <a:pPr marL="57150" lvl="1" indent="-57150" algn="l" defTabSz="488950">
            <a:lnSpc>
              <a:spcPct val="90000"/>
            </a:lnSpc>
            <a:spcBef>
              <a:spcPct val="0"/>
            </a:spcBef>
            <a:spcAft>
              <a:spcPct val="15000"/>
            </a:spcAft>
            <a:buChar char="•"/>
          </a:pPr>
          <a:r>
            <a:rPr lang="en-US" sz="1100" kern="1200"/>
            <a:t>State grievance complaint system (F-3)</a:t>
          </a:r>
        </a:p>
      </dsp:txBody>
      <dsp:txXfrm>
        <a:off x="3696" y="507330"/>
        <a:ext cx="1417141" cy="3653477"/>
      </dsp:txXfrm>
    </dsp:sp>
    <dsp:sp modelId="{5CDEFC4C-DF9D-4C14-AC9F-8B7267469A9C}">
      <dsp:nvSpPr>
        <dsp:cNvPr id="0" name=""/>
        <dsp:cNvSpPr/>
      </dsp:nvSpPr>
      <dsp:spPr>
        <a:xfrm>
          <a:off x="1619238" y="190530"/>
          <a:ext cx="1417141" cy="316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US" sz="1100" kern="1200"/>
            <a:t>Appendix G</a:t>
          </a:r>
        </a:p>
      </dsp:txBody>
      <dsp:txXfrm>
        <a:off x="1619238" y="190530"/>
        <a:ext cx="1417141" cy="316800"/>
      </dsp:txXfrm>
    </dsp:sp>
    <dsp:sp modelId="{84D32C1D-AD84-4009-BFCC-D8462ECB22BA}">
      <dsp:nvSpPr>
        <dsp:cNvPr id="0" name=""/>
        <dsp:cNvSpPr/>
      </dsp:nvSpPr>
      <dsp:spPr>
        <a:xfrm>
          <a:off x="1619238" y="507330"/>
          <a:ext cx="1417141" cy="365347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a:t>Response to Critical Events or Incidents (G-1)</a:t>
          </a:r>
        </a:p>
        <a:p>
          <a:pPr marL="57150" lvl="1" indent="-57150" algn="l" defTabSz="488950">
            <a:lnSpc>
              <a:spcPct val="90000"/>
            </a:lnSpc>
            <a:spcBef>
              <a:spcPct val="0"/>
            </a:spcBef>
            <a:spcAft>
              <a:spcPct val="15000"/>
            </a:spcAft>
            <a:buChar char="•"/>
          </a:pPr>
          <a:r>
            <a:rPr lang="en-US" sz="1100" kern="1200"/>
            <a:t>Restraints and Restrictive Interventions (G-2)</a:t>
          </a:r>
        </a:p>
        <a:p>
          <a:pPr marL="57150" lvl="1" indent="-57150" algn="l" defTabSz="488950">
            <a:lnSpc>
              <a:spcPct val="90000"/>
            </a:lnSpc>
            <a:spcBef>
              <a:spcPct val="0"/>
            </a:spcBef>
            <a:spcAft>
              <a:spcPct val="15000"/>
            </a:spcAft>
            <a:buChar char="•"/>
          </a:pPr>
          <a:r>
            <a:rPr lang="en-US" sz="1100" kern="1200"/>
            <a:t>Medication Management and Administration (G-3)</a:t>
          </a:r>
        </a:p>
        <a:p>
          <a:pPr marL="57150" lvl="1" indent="-57150" algn="l" defTabSz="488950">
            <a:lnSpc>
              <a:spcPct val="90000"/>
            </a:lnSpc>
            <a:spcBef>
              <a:spcPct val="0"/>
            </a:spcBef>
            <a:spcAft>
              <a:spcPct val="15000"/>
            </a:spcAft>
            <a:buChar char="•"/>
          </a:pPr>
          <a:r>
            <a:rPr lang="en-US" sz="1100" kern="1200"/>
            <a:t>Quality Improvement</a:t>
          </a:r>
        </a:p>
      </dsp:txBody>
      <dsp:txXfrm>
        <a:off x="1619238" y="507330"/>
        <a:ext cx="1417141" cy="3653477"/>
      </dsp:txXfrm>
    </dsp:sp>
    <dsp:sp modelId="{5ABC5F31-404C-44D6-97D2-DE3D61549216}">
      <dsp:nvSpPr>
        <dsp:cNvPr id="0" name=""/>
        <dsp:cNvSpPr/>
      </dsp:nvSpPr>
      <dsp:spPr>
        <a:xfrm>
          <a:off x="3234779" y="190530"/>
          <a:ext cx="1417141" cy="316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US" sz="1100" kern="1200"/>
            <a:t>Appendix H</a:t>
          </a:r>
        </a:p>
      </dsp:txBody>
      <dsp:txXfrm>
        <a:off x="3234779" y="190530"/>
        <a:ext cx="1417141" cy="316800"/>
      </dsp:txXfrm>
    </dsp:sp>
    <dsp:sp modelId="{4811691C-8BC1-4F21-A672-758AD9B98096}">
      <dsp:nvSpPr>
        <dsp:cNvPr id="0" name=""/>
        <dsp:cNvSpPr/>
      </dsp:nvSpPr>
      <dsp:spPr>
        <a:xfrm>
          <a:off x="3234779" y="507330"/>
          <a:ext cx="1417141" cy="365347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a:t>Quality Improvement Strategy: Systems Improvement (H-1)</a:t>
          </a:r>
        </a:p>
        <a:p>
          <a:pPr marL="57150" lvl="1" indent="-57150" algn="l" defTabSz="488950">
            <a:lnSpc>
              <a:spcPct val="90000"/>
            </a:lnSpc>
            <a:spcBef>
              <a:spcPct val="0"/>
            </a:spcBef>
            <a:spcAft>
              <a:spcPct val="15000"/>
            </a:spcAft>
            <a:buChar char="•"/>
          </a:pPr>
          <a:r>
            <a:rPr lang="en-US" sz="1100" kern="1200"/>
            <a:t>Quality Improvement Strategy: Use of a Patient Experience of Care/Quality of Life Survey (H-2)</a:t>
          </a:r>
        </a:p>
      </dsp:txBody>
      <dsp:txXfrm>
        <a:off x="3234779" y="507330"/>
        <a:ext cx="1417141" cy="3653477"/>
      </dsp:txXfrm>
    </dsp:sp>
    <dsp:sp modelId="{51A69DE7-5DF8-45F2-BC81-63B9B6C141D8}">
      <dsp:nvSpPr>
        <dsp:cNvPr id="0" name=""/>
        <dsp:cNvSpPr/>
      </dsp:nvSpPr>
      <dsp:spPr>
        <a:xfrm>
          <a:off x="4850320" y="190530"/>
          <a:ext cx="1417141" cy="316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US" sz="1100" kern="1200"/>
            <a:t>Appendix I</a:t>
          </a:r>
        </a:p>
      </dsp:txBody>
      <dsp:txXfrm>
        <a:off x="4850320" y="190530"/>
        <a:ext cx="1417141" cy="316800"/>
      </dsp:txXfrm>
    </dsp:sp>
    <dsp:sp modelId="{177ADD67-ECCB-4D54-9363-6959BBAAE5B7}">
      <dsp:nvSpPr>
        <dsp:cNvPr id="0" name=""/>
        <dsp:cNvSpPr/>
      </dsp:nvSpPr>
      <dsp:spPr>
        <a:xfrm>
          <a:off x="4850320" y="507330"/>
          <a:ext cx="1417141" cy="365347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r>
            <a:rPr lang="en-US" sz="1100" kern="1200"/>
            <a:t>Financial Integrity and Accountability (I-1)</a:t>
          </a:r>
        </a:p>
        <a:p>
          <a:pPr marL="57150" lvl="1" indent="-57150" algn="l" defTabSz="488950">
            <a:lnSpc>
              <a:spcPct val="90000"/>
            </a:lnSpc>
            <a:spcBef>
              <a:spcPct val="0"/>
            </a:spcBef>
            <a:spcAft>
              <a:spcPct val="15000"/>
            </a:spcAft>
            <a:buChar char="•"/>
          </a:pPr>
          <a:r>
            <a:rPr lang="en-US" sz="1100" kern="1200"/>
            <a:t>Rates, Billing and Claims (I-2)</a:t>
          </a:r>
        </a:p>
        <a:p>
          <a:pPr marL="57150" lvl="1" indent="-57150" algn="l" defTabSz="488950">
            <a:lnSpc>
              <a:spcPct val="90000"/>
            </a:lnSpc>
            <a:spcBef>
              <a:spcPct val="0"/>
            </a:spcBef>
            <a:spcAft>
              <a:spcPct val="15000"/>
            </a:spcAft>
            <a:buChar char="•"/>
          </a:pPr>
          <a:r>
            <a:rPr lang="en-US" sz="1100" kern="1200"/>
            <a:t>Payment (I-3)</a:t>
          </a:r>
        </a:p>
        <a:p>
          <a:pPr marL="57150" lvl="1" indent="-57150" algn="l" defTabSz="488950">
            <a:lnSpc>
              <a:spcPct val="90000"/>
            </a:lnSpc>
            <a:spcBef>
              <a:spcPct val="0"/>
            </a:spcBef>
            <a:spcAft>
              <a:spcPct val="15000"/>
            </a:spcAft>
            <a:buChar char="•"/>
          </a:pPr>
          <a:r>
            <a:rPr lang="en-US" sz="1100" kern="1200"/>
            <a:t>Non-Federal Matching Funds (I-4)</a:t>
          </a:r>
        </a:p>
        <a:p>
          <a:pPr marL="57150" lvl="1" indent="-57150" algn="l" defTabSz="488950">
            <a:lnSpc>
              <a:spcPct val="90000"/>
            </a:lnSpc>
            <a:spcBef>
              <a:spcPct val="0"/>
            </a:spcBef>
            <a:spcAft>
              <a:spcPct val="15000"/>
            </a:spcAft>
            <a:buChar char="•"/>
          </a:pPr>
          <a:r>
            <a:rPr lang="en-US" sz="1100" kern="1200"/>
            <a:t>Exclusion of Medicaid Payment for Room and Board (I-5)</a:t>
          </a:r>
        </a:p>
        <a:p>
          <a:pPr marL="57150" lvl="1" indent="-57150" algn="l" defTabSz="488950">
            <a:lnSpc>
              <a:spcPct val="90000"/>
            </a:lnSpc>
            <a:spcBef>
              <a:spcPct val="0"/>
            </a:spcBef>
            <a:spcAft>
              <a:spcPct val="15000"/>
            </a:spcAft>
            <a:buChar char="•"/>
          </a:pPr>
          <a:r>
            <a:rPr lang="en-US" sz="1100" kern="1200"/>
            <a:t>Payment for Rent and Food Expenses of an Unrelated Live-In Caregiver (I-6)</a:t>
          </a:r>
        </a:p>
        <a:p>
          <a:pPr marL="57150" lvl="1" indent="-57150" algn="l" defTabSz="488950">
            <a:lnSpc>
              <a:spcPct val="90000"/>
            </a:lnSpc>
            <a:spcBef>
              <a:spcPct val="0"/>
            </a:spcBef>
            <a:spcAft>
              <a:spcPct val="15000"/>
            </a:spcAft>
            <a:buChar char="•"/>
          </a:pPr>
          <a:r>
            <a:rPr lang="en-US" sz="1100" kern="1200" dirty="0"/>
            <a:t>Participant Co-Payments for Waiver Services and Other Cost Sharing (I-7)</a:t>
          </a:r>
        </a:p>
      </dsp:txBody>
      <dsp:txXfrm>
        <a:off x="4850320" y="507330"/>
        <a:ext cx="1417141" cy="3653477"/>
      </dsp:txXfrm>
    </dsp:sp>
    <dsp:sp modelId="{057A1854-A827-417A-9C3D-C2E46A67B303}">
      <dsp:nvSpPr>
        <dsp:cNvPr id="0" name=""/>
        <dsp:cNvSpPr/>
      </dsp:nvSpPr>
      <dsp:spPr>
        <a:xfrm>
          <a:off x="6465861" y="190530"/>
          <a:ext cx="1417141" cy="316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US" sz="1100" kern="1200" dirty="0"/>
            <a:t>Appendix J</a:t>
          </a:r>
        </a:p>
      </dsp:txBody>
      <dsp:txXfrm>
        <a:off x="6465861" y="190530"/>
        <a:ext cx="1417141" cy="316800"/>
      </dsp:txXfrm>
    </dsp:sp>
    <dsp:sp modelId="{D4ED6E6F-5822-4834-BF56-A3CD8EF589A5}">
      <dsp:nvSpPr>
        <dsp:cNvPr id="0" name=""/>
        <dsp:cNvSpPr/>
      </dsp:nvSpPr>
      <dsp:spPr>
        <a:xfrm>
          <a:off x="6465861" y="507330"/>
          <a:ext cx="1417141" cy="365347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100000"/>
            </a:lnSpc>
            <a:spcBef>
              <a:spcPct val="0"/>
            </a:spcBef>
            <a:spcAft>
              <a:spcPct val="15000"/>
            </a:spcAft>
            <a:buChar char="•"/>
          </a:pPr>
          <a:r>
            <a:rPr lang="en-US" sz="1100" kern="1200"/>
            <a:t>Cost neutrality demonstration</a:t>
          </a:r>
        </a:p>
      </dsp:txBody>
      <dsp:txXfrm>
        <a:off x="6465861" y="507330"/>
        <a:ext cx="1417141" cy="365347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2AA4D1-0DD5-4EDC-BA7E-4B7BBF1DD729}" type="datetimeFigureOut">
              <a:rPr lang="en-US" smtClean="0"/>
              <a:t>2/12/2026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A1D80E-BE6C-4292-8D32-044947184E08}" type="slidenum">
              <a:rPr lang="en-US" smtClean="0"/>
              <a:t>‹#›</a:t>
            </a:fld>
            <a:endParaRPr lang="en-US"/>
          </a:p>
        </p:txBody>
      </p:sp>
    </p:spTree>
    <p:extLst>
      <p:ext uri="{BB962C8B-B14F-4D97-AF65-F5344CB8AC3E}">
        <p14:creationId xmlns:p14="http://schemas.microsoft.com/office/powerpoint/2010/main" val="2372007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C73B0-1CAB-F15E-3F5A-3133D35359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473694-4906-78A3-4CBA-1DA262E04B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3A10D5-9192-474A-3113-5F632027F7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9927A4-FE2A-2103-B56B-AC81F56B8426}"/>
              </a:ext>
            </a:extLst>
          </p:cNvPr>
          <p:cNvSpPr>
            <a:spLocks noGrp="1"/>
          </p:cNvSpPr>
          <p:nvPr>
            <p:ph type="sldNum" sz="quarter" idx="5"/>
          </p:nvPr>
        </p:nvSpPr>
        <p:spPr/>
        <p:txBody>
          <a:bodyPr/>
          <a:lstStyle/>
          <a:p>
            <a:fld id="{54505057-BE4B-40FD-81E3-16843EAC5941}" type="slidenum">
              <a:rPr lang="en-US" smtClean="0"/>
              <a:t>5</a:t>
            </a:fld>
            <a:endParaRPr lang="en-US"/>
          </a:p>
        </p:txBody>
      </p:sp>
    </p:spTree>
    <p:extLst>
      <p:ext uri="{BB962C8B-B14F-4D97-AF65-F5344CB8AC3E}">
        <p14:creationId xmlns:p14="http://schemas.microsoft.com/office/powerpoint/2010/main" val="3924538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505057-BE4B-40FD-81E3-16843EAC5941}" type="slidenum">
              <a:rPr lang="en-US" smtClean="0"/>
              <a:t>6</a:t>
            </a:fld>
            <a:endParaRPr lang="en-US"/>
          </a:p>
        </p:txBody>
      </p:sp>
    </p:spTree>
    <p:extLst>
      <p:ext uri="{BB962C8B-B14F-4D97-AF65-F5344CB8AC3E}">
        <p14:creationId xmlns:p14="http://schemas.microsoft.com/office/powerpoint/2010/main" val="3181828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505057-BE4B-40FD-81E3-16843EAC5941}" type="slidenum">
              <a:rPr lang="en-US" smtClean="0"/>
              <a:t>7</a:t>
            </a:fld>
            <a:endParaRPr lang="en-US"/>
          </a:p>
        </p:txBody>
      </p:sp>
    </p:spTree>
    <p:extLst>
      <p:ext uri="{BB962C8B-B14F-4D97-AF65-F5344CB8AC3E}">
        <p14:creationId xmlns:p14="http://schemas.microsoft.com/office/powerpoint/2010/main" val="1618207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505057-BE4B-40FD-81E3-16843EAC5941}" type="slidenum">
              <a:rPr lang="en-US" smtClean="0"/>
              <a:t>15</a:t>
            </a:fld>
            <a:endParaRPr lang="en-US"/>
          </a:p>
        </p:txBody>
      </p:sp>
    </p:spTree>
    <p:extLst>
      <p:ext uri="{BB962C8B-B14F-4D97-AF65-F5344CB8AC3E}">
        <p14:creationId xmlns:p14="http://schemas.microsoft.com/office/powerpoint/2010/main" val="1524108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505057-BE4B-40FD-81E3-16843EAC5941}" type="slidenum">
              <a:rPr lang="en-US" smtClean="0"/>
              <a:t>18</a:t>
            </a:fld>
            <a:endParaRPr lang="en-US"/>
          </a:p>
        </p:txBody>
      </p:sp>
    </p:spTree>
    <p:extLst>
      <p:ext uri="{BB962C8B-B14F-4D97-AF65-F5344CB8AC3E}">
        <p14:creationId xmlns:p14="http://schemas.microsoft.com/office/powerpoint/2010/main" val="3602273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505057-BE4B-40FD-81E3-16843EAC5941}" type="slidenum">
              <a:rPr lang="en-US" smtClean="0"/>
              <a:t>24</a:t>
            </a:fld>
            <a:endParaRPr lang="en-US"/>
          </a:p>
        </p:txBody>
      </p:sp>
    </p:spTree>
    <p:extLst>
      <p:ext uri="{BB962C8B-B14F-4D97-AF65-F5344CB8AC3E}">
        <p14:creationId xmlns:p14="http://schemas.microsoft.com/office/powerpoint/2010/main" val="632721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505057-BE4B-40FD-81E3-16843EAC5941}" type="slidenum">
              <a:rPr lang="en-US" smtClean="0"/>
              <a:t>25</a:t>
            </a:fld>
            <a:endParaRPr lang="en-US"/>
          </a:p>
        </p:txBody>
      </p:sp>
    </p:spTree>
    <p:extLst>
      <p:ext uri="{BB962C8B-B14F-4D97-AF65-F5344CB8AC3E}">
        <p14:creationId xmlns:p14="http://schemas.microsoft.com/office/powerpoint/2010/main" val="22928936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sp>
        <p:nvSpPr>
          <p:cNvPr id="18" name="Rectangle: Single Corner Snipped 7">
            <a:extLst>
              <a:ext uri="{FF2B5EF4-FFF2-40B4-BE49-F238E27FC236}">
                <a16:creationId xmlns:a16="http://schemas.microsoft.com/office/drawing/2014/main" id="{8D3074BB-7C30-E9D5-C427-539FE1486888}"/>
              </a:ext>
            </a:extLst>
          </p:cNvPr>
          <p:cNvSpPr/>
          <p:nvPr userDrawn="1"/>
        </p:nvSpPr>
        <p:spPr>
          <a:xfrm>
            <a:off x="-16934" y="-21836"/>
            <a:ext cx="4970601" cy="6903899"/>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0 w 6593601"/>
              <a:gd name="connsiteY0" fmla="*/ 0 h 6894095"/>
              <a:gd name="connsiteX1" fmla="*/ 5119718 w 6593601"/>
              <a:gd name="connsiteY1" fmla="*/ 12032 h 6894095"/>
              <a:gd name="connsiteX2" fmla="*/ 5607013 w 6593601"/>
              <a:gd name="connsiteY2" fmla="*/ 800117 h 6894095"/>
              <a:gd name="connsiteX3" fmla="*/ 5895771 w 6593601"/>
              <a:gd name="connsiteY3" fmla="*/ 2352981 h 6894095"/>
              <a:gd name="connsiteX4" fmla="*/ 6316876 w 6593601"/>
              <a:gd name="connsiteY4" fmla="*/ 3772708 h 6894095"/>
              <a:gd name="connsiteX5" fmla="*/ 6389064 w 6593601"/>
              <a:gd name="connsiteY5" fmla="*/ 5878233 h 6894095"/>
              <a:gd name="connsiteX6" fmla="*/ 6593601 w 6593601"/>
              <a:gd name="connsiteY6" fmla="*/ 6882064 h 6894095"/>
              <a:gd name="connsiteX7" fmla="*/ 1275644 w 6593601"/>
              <a:gd name="connsiteY7" fmla="*/ 6894095 h 6894095"/>
              <a:gd name="connsiteX8" fmla="*/ 0 w 6593601"/>
              <a:gd name="connsiteY8" fmla="*/ 0 h 6894095"/>
              <a:gd name="connsiteX0" fmla="*/ 22578 w 6616179"/>
              <a:gd name="connsiteY0" fmla="*/ 0 h 6882806"/>
              <a:gd name="connsiteX1" fmla="*/ 5142296 w 6616179"/>
              <a:gd name="connsiteY1" fmla="*/ 12032 h 6882806"/>
              <a:gd name="connsiteX2" fmla="*/ 5629591 w 6616179"/>
              <a:gd name="connsiteY2" fmla="*/ 800117 h 6882806"/>
              <a:gd name="connsiteX3" fmla="*/ 5918349 w 6616179"/>
              <a:gd name="connsiteY3" fmla="*/ 2352981 h 6882806"/>
              <a:gd name="connsiteX4" fmla="*/ 6339454 w 6616179"/>
              <a:gd name="connsiteY4" fmla="*/ 3772708 h 6882806"/>
              <a:gd name="connsiteX5" fmla="*/ 6411642 w 6616179"/>
              <a:gd name="connsiteY5" fmla="*/ 5878233 h 6882806"/>
              <a:gd name="connsiteX6" fmla="*/ 6616179 w 6616179"/>
              <a:gd name="connsiteY6" fmla="*/ 6882064 h 6882806"/>
              <a:gd name="connsiteX7" fmla="*/ 0 w 6616179"/>
              <a:gd name="connsiteY7" fmla="*/ 6882806 h 6882806"/>
              <a:gd name="connsiteX8" fmla="*/ 22578 w 6616179"/>
              <a:gd name="connsiteY8" fmla="*/ 0 h 6882806"/>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0 h 6882064"/>
              <a:gd name="connsiteX1" fmla="*/ 5142296 w 6616179"/>
              <a:gd name="connsiteY1" fmla="*/ 12032 h 6882064"/>
              <a:gd name="connsiteX2" fmla="*/ 5629591 w 6616179"/>
              <a:gd name="connsiteY2" fmla="*/ 800117 h 6882064"/>
              <a:gd name="connsiteX3" fmla="*/ 5918349 w 6616179"/>
              <a:gd name="connsiteY3" fmla="*/ 2352981 h 6882064"/>
              <a:gd name="connsiteX4" fmla="*/ 6339454 w 6616179"/>
              <a:gd name="connsiteY4" fmla="*/ 3772708 h 6882064"/>
              <a:gd name="connsiteX5" fmla="*/ 6411642 w 6616179"/>
              <a:gd name="connsiteY5" fmla="*/ 5878233 h 6882064"/>
              <a:gd name="connsiteX6" fmla="*/ 6616179 w 6616179"/>
              <a:gd name="connsiteY6" fmla="*/ 6882064 h 6882064"/>
              <a:gd name="connsiteX7" fmla="*/ 0 w 6616179"/>
              <a:gd name="connsiteY7" fmla="*/ 6871517 h 6882064"/>
              <a:gd name="connsiteX8" fmla="*/ 22578 w 6616179"/>
              <a:gd name="connsiteY8" fmla="*/ 0 h 6882064"/>
              <a:gd name="connsiteX0" fmla="*/ 22578 w 6616179"/>
              <a:gd name="connsiteY0" fmla="*/ 21835 h 6903899"/>
              <a:gd name="connsiteX1" fmla="*/ 5119719 w 6616179"/>
              <a:gd name="connsiteY1" fmla="*/ 0 h 6903899"/>
              <a:gd name="connsiteX2" fmla="*/ 5629591 w 6616179"/>
              <a:gd name="connsiteY2" fmla="*/ 821952 h 6903899"/>
              <a:gd name="connsiteX3" fmla="*/ 5918349 w 6616179"/>
              <a:gd name="connsiteY3" fmla="*/ 2374816 h 6903899"/>
              <a:gd name="connsiteX4" fmla="*/ 6339454 w 6616179"/>
              <a:gd name="connsiteY4" fmla="*/ 3794543 h 6903899"/>
              <a:gd name="connsiteX5" fmla="*/ 6411642 w 6616179"/>
              <a:gd name="connsiteY5" fmla="*/ 5900068 h 6903899"/>
              <a:gd name="connsiteX6" fmla="*/ 6616179 w 6616179"/>
              <a:gd name="connsiteY6" fmla="*/ 6903899 h 6903899"/>
              <a:gd name="connsiteX7" fmla="*/ 0 w 6616179"/>
              <a:gd name="connsiteY7" fmla="*/ 6893352 h 6903899"/>
              <a:gd name="connsiteX8" fmla="*/ 22578 w 6616179"/>
              <a:gd name="connsiteY8" fmla="*/ 21835 h 6903899"/>
              <a:gd name="connsiteX0" fmla="*/ 9892 w 6637360"/>
              <a:gd name="connsiteY0" fmla="*/ 21835 h 6903899"/>
              <a:gd name="connsiteX1" fmla="*/ 5140900 w 6637360"/>
              <a:gd name="connsiteY1" fmla="*/ 0 h 6903899"/>
              <a:gd name="connsiteX2" fmla="*/ 5650772 w 6637360"/>
              <a:gd name="connsiteY2" fmla="*/ 821952 h 6903899"/>
              <a:gd name="connsiteX3" fmla="*/ 5939530 w 6637360"/>
              <a:gd name="connsiteY3" fmla="*/ 2374816 h 6903899"/>
              <a:gd name="connsiteX4" fmla="*/ 6360635 w 6637360"/>
              <a:gd name="connsiteY4" fmla="*/ 3794543 h 6903899"/>
              <a:gd name="connsiteX5" fmla="*/ 6432823 w 6637360"/>
              <a:gd name="connsiteY5" fmla="*/ 5900068 h 6903899"/>
              <a:gd name="connsiteX6" fmla="*/ 6637360 w 6637360"/>
              <a:gd name="connsiteY6" fmla="*/ 6903899 h 6903899"/>
              <a:gd name="connsiteX7" fmla="*/ 21181 w 6637360"/>
              <a:gd name="connsiteY7" fmla="*/ 6893352 h 6903899"/>
              <a:gd name="connsiteX8" fmla="*/ 9892 w 6637360"/>
              <a:gd name="connsiteY8" fmla="*/ 21835 h 6903899"/>
              <a:gd name="connsiteX0" fmla="*/ 11475 w 6638943"/>
              <a:gd name="connsiteY0" fmla="*/ 21835 h 6903899"/>
              <a:gd name="connsiteX1" fmla="*/ 5142483 w 6638943"/>
              <a:gd name="connsiteY1" fmla="*/ 0 h 6903899"/>
              <a:gd name="connsiteX2" fmla="*/ 5652355 w 6638943"/>
              <a:gd name="connsiteY2" fmla="*/ 821952 h 6903899"/>
              <a:gd name="connsiteX3" fmla="*/ 5941113 w 6638943"/>
              <a:gd name="connsiteY3" fmla="*/ 2374816 h 6903899"/>
              <a:gd name="connsiteX4" fmla="*/ 6362218 w 6638943"/>
              <a:gd name="connsiteY4" fmla="*/ 3794543 h 6903899"/>
              <a:gd name="connsiteX5" fmla="*/ 6434406 w 6638943"/>
              <a:gd name="connsiteY5" fmla="*/ 5900068 h 6903899"/>
              <a:gd name="connsiteX6" fmla="*/ 6638943 w 6638943"/>
              <a:gd name="connsiteY6" fmla="*/ 6903899 h 6903899"/>
              <a:gd name="connsiteX7" fmla="*/ 22764 w 6638943"/>
              <a:gd name="connsiteY7" fmla="*/ 6893352 h 6903899"/>
              <a:gd name="connsiteX8" fmla="*/ 11475 w 6638943"/>
              <a:gd name="connsiteY8" fmla="*/ 21835 h 6903899"/>
              <a:gd name="connsiteX0" fmla="*/ 0 w 6627468"/>
              <a:gd name="connsiteY0" fmla="*/ 21835 h 6903899"/>
              <a:gd name="connsiteX1" fmla="*/ 5131008 w 6627468"/>
              <a:gd name="connsiteY1" fmla="*/ 0 h 6903899"/>
              <a:gd name="connsiteX2" fmla="*/ 5640880 w 6627468"/>
              <a:gd name="connsiteY2" fmla="*/ 821952 h 6903899"/>
              <a:gd name="connsiteX3" fmla="*/ 5929638 w 6627468"/>
              <a:gd name="connsiteY3" fmla="*/ 2374816 h 6903899"/>
              <a:gd name="connsiteX4" fmla="*/ 6350743 w 6627468"/>
              <a:gd name="connsiteY4" fmla="*/ 3794543 h 6903899"/>
              <a:gd name="connsiteX5" fmla="*/ 6422931 w 6627468"/>
              <a:gd name="connsiteY5" fmla="*/ 5900068 h 6903899"/>
              <a:gd name="connsiteX6" fmla="*/ 6627468 w 6627468"/>
              <a:gd name="connsiteY6" fmla="*/ 6903899 h 6903899"/>
              <a:gd name="connsiteX7" fmla="*/ 11289 w 6627468"/>
              <a:gd name="connsiteY7" fmla="*/ 6893352 h 6903899"/>
              <a:gd name="connsiteX8" fmla="*/ 0 w 6627468"/>
              <a:gd name="connsiteY8" fmla="*/ 21835 h 690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27468" h="6903899">
                <a:moveTo>
                  <a:pt x="0" y="21835"/>
                </a:moveTo>
                <a:lnTo>
                  <a:pt x="5131008" y="0"/>
                </a:lnTo>
                <a:lnTo>
                  <a:pt x="5640880" y="821952"/>
                </a:lnTo>
                <a:lnTo>
                  <a:pt x="5929638" y="2374816"/>
                </a:lnTo>
                <a:lnTo>
                  <a:pt x="6350743" y="3794543"/>
                </a:lnTo>
                <a:cubicBezTo>
                  <a:pt x="6330689" y="4107364"/>
                  <a:pt x="6467047" y="5647406"/>
                  <a:pt x="6422931" y="5900068"/>
                </a:cubicBezTo>
                <a:lnTo>
                  <a:pt x="6627468" y="6903899"/>
                </a:lnTo>
                <a:lnTo>
                  <a:pt x="11289" y="6893352"/>
                </a:lnTo>
                <a:cubicBezTo>
                  <a:pt x="8183" y="6718725"/>
                  <a:pt x="12426" y="208933"/>
                  <a:pt x="0" y="21835"/>
                </a:cubicBezTo>
                <a:close/>
              </a:path>
            </a:pathLst>
          </a:custGeom>
          <a:solidFill>
            <a:schemeClr val="bg1">
              <a:alpha val="85000"/>
            </a:schemeClr>
          </a:solidFill>
          <a:ln>
            <a:noFill/>
          </a:ln>
          <a:effectLst>
            <a:outerShdw dist="12700" sx="105000" sy="105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6009F551-EAF0-6225-6F56-93605DBCF724}"/>
              </a:ext>
            </a:extLst>
          </p:cNvPr>
          <p:cNvSpPr>
            <a:spLocks noGrp="1"/>
          </p:cNvSpPr>
          <p:nvPr>
            <p:ph type="ctrTitle"/>
          </p:nvPr>
        </p:nvSpPr>
        <p:spPr>
          <a:xfrm>
            <a:off x="813134" y="1122363"/>
            <a:ext cx="3505200" cy="2387600"/>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40C6E26-D285-BD04-1D34-D6C0ABA14CC6}"/>
              </a:ext>
            </a:extLst>
          </p:cNvPr>
          <p:cNvSpPr>
            <a:spLocks noGrp="1"/>
          </p:cNvSpPr>
          <p:nvPr>
            <p:ph type="subTitle" idx="1"/>
          </p:nvPr>
        </p:nvSpPr>
        <p:spPr>
          <a:xfrm>
            <a:off x="813134" y="3736093"/>
            <a:ext cx="3505200" cy="1430867"/>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Footer Placeholder 4">
            <a:extLst>
              <a:ext uri="{FF2B5EF4-FFF2-40B4-BE49-F238E27FC236}">
                <a16:creationId xmlns:a16="http://schemas.microsoft.com/office/drawing/2014/main" id="{99438479-944D-B47C-9165-D573871FA437}"/>
              </a:ext>
            </a:extLst>
          </p:cNvPr>
          <p:cNvSpPr>
            <a:spLocks noGrp="1"/>
          </p:cNvSpPr>
          <p:nvPr>
            <p:ph type="ftr" sz="quarter" idx="11"/>
          </p:nvPr>
        </p:nvSpPr>
        <p:spPr>
          <a:xfrm>
            <a:off x="813134" y="5210526"/>
            <a:ext cx="3505200" cy="365125"/>
          </a:xfrm>
        </p:spPr>
        <p:txBody>
          <a:bodyPr/>
          <a:lstStyle>
            <a:lvl1pPr algn="l">
              <a:defRPr sz="1600" spc="0" baseline="0">
                <a:solidFill>
                  <a:schemeClr val="accent4"/>
                </a:solidFill>
              </a:defRPr>
            </a:lvl1pPr>
          </a:lstStyle>
          <a:p>
            <a:r>
              <a:rPr lang="en-US" dirty="0"/>
              <a:t>12/28/2023</a:t>
            </a:r>
          </a:p>
        </p:txBody>
      </p:sp>
      <p:sp>
        <p:nvSpPr>
          <p:cNvPr id="21" name="Hexagon 2">
            <a:extLst>
              <a:ext uri="{FF2B5EF4-FFF2-40B4-BE49-F238E27FC236}">
                <a16:creationId xmlns:a16="http://schemas.microsoft.com/office/drawing/2014/main" id="{21CF3939-0231-B6DA-4A67-FFAE35AB7E67}"/>
              </a:ext>
            </a:extLst>
          </p:cNvPr>
          <p:cNvSpPr/>
          <p:nvPr userDrawn="1"/>
        </p:nvSpPr>
        <p:spPr>
          <a:xfrm flipH="1">
            <a:off x="-24352" y="-12032"/>
            <a:ext cx="1404487" cy="545075"/>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22306"/>
              <a:gd name="connsiteY0" fmla="*/ 466194 h 730889"/>
              <a:gd name="connsiteX1" fmla="*/ 0 w 2522306"/>
              <a:gd name="connsiteY1" fmla="*/ 0 h 730889"/>
              <a:gd name="connsiteX2" fmla="*/ 2507787 w 2522306"/>
              <a:gd name="connsiteY2" fmla="*/ 0 h 730889"/>
              <a:gd name="connsiteX3" fmla="*/ 2522306 w 2522306"/>
              <a:gd name="connsiteY3" fmla="*/ 730889 h 730889"/>
              <a:gd name="connsiteX4" fmla="*/ 1765839 w 2522306"/>
              <a:gd name="connsiteY4" fmla="*/ 475188 h 730889"/>
              <a:gd name="connsiteX5" fmla="*/ 830179 w 2522306"/>
              <a:gd name="connsiteY5" fmla="*/ 595503 h 730889"/>
              <a:gd name="connsiteX6" fmla="*/ 230122 w 2522306"/>
              <a:gd name="connsiteY6" fmla="*/ 466194 h 730889"/>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830179 w 2522306"/>
              <a:gd name="connsiteY5" fmla="*/ 595503 h 800041"/>
              <a:gd name="connsiteX6" fmla="*/ 230122 w 2522306"/>
              <a:gd name="connsiteY6" fmla="*/ 466194 h 800041"/>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230122 w 2522306"/>
              <a:gd name="connsiteY6" fmla="*/ 466194 h 800041"/>
              <a:gd name="connsiteX0" fmla="*/ 518880 w 2522306"/>
              <a:gd name="connsiteY0" fmla="*/ 333847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518880 w 2522306"/>
              <a:gd name="connsiteY6" fmla="*/ 333847 h 800041"/>
              <a:gd name="connsiteX0" fmla="*/ 1522 w 2004948"/>
              <a:gd name="connsiteY0" fmla="*/ 333847 h 800041"/>
              <a:gd name="connsiteX1" fmla="*/ 0 w 2004948"/>
              <a:gd name="connsiteY1" fmla="*/ 24063 h 800041"/>
              <a:gd name="connsiteX2" fmla="*/ 1990429 w 2004948"/>
              <a:gd name="connsiteY2" fmla="*/ 0 h 800041"/>
              <a:gd name="connsiteX3" fmla="*/ 2004948 w 2004948"/>
              <a:gd name="connsiteY3" fmla="*/ 730889 h 800041"/>
              <a:gd name="connsiteX4" fmla="*/ 1453018 w 2004948"/>
              <a:gd name="connsiteY4" fmla="*/ 800041 h 800041"/>
              <a:gd name="connsiteX5" fmla="*/ 745958 w 2004948"/>
              <a:gd name="connsiteY5" fmla="*/ 715818 h 800041"/>
              <a:gd name="connsiteX6" fmla="*/ 1522 w 2004948"/>
              <a:gd name="connsiteY6" fmla="*/ 333847 h 800041"/>
              <a:gd name="connsiteX0" fmla="*/ 8 w 2003434"/>
              <a:gd name="connsiteY0" fmla="*/ 337079 h 803273"/>
              <a:gd name="connsiteX1" fmla="*/ 25781 w 2003434"/>
              <a:gd name="connsiteY1" fmla="*/ 0 h 803273"/>
              <a:gd name="connsiteX2" fmla="*/ 1988915 w 2003434"/>
              <a:gd name="connsiteY2" fmla="*/ 3232 h 803273"/>
              <a:gd name="connsiteX3" fmla="*/ 2003434 w 2003434"/>
              <a:gd name="connsiteY3" fmla="*/ 734121 h 803273"/>
              <a:gd name="connsiteX4" fmla="*/ 1451504 w 2003434"/>
              <a:gd name="connsiteY4" fmla="*/ 803273 h 803273"/>
              <a:gd name="connsiteX5" fmla="*/ 744444 w 2003434"/>
              <a:gd name="connsiteY5" fmla="*/ 719050 h 803273"/>
              <a:gd name="connsiteX6" fmla="*/ 8 w 2003434"/>
              <a:gd name="connsiteY6" fmla="*/ 337079 h 803273"/>
              <a:gd name="connsiteX0" fmla="*/ 8 w 1989787"/>
              <a:gd name="connsiteY0" fmla="*/ 337079 h 803273"/>
              <a:gd name="connsiteX1" fmla="*/ 25781 w 1989787"/>
              <a:gd name="connsiteY1" fmla="*/ 0 h 803273"/>
              <a:gd name="connsiteX2" fmla="*/ 1988915 w 1989787"/>
              <a:gd name="connsiteY2" fmla="*/ 3232 h 803273"/>
              <a:gd name="connsiteX3" fmla="*/ 1989787 w 1989787"/>
              <a:gd name="connsiteY3" fmla="*/ 713650 h 803273"/>
              <a:gd name="connsiteX4" fmla="*/ 1451504 w 1989787"/>
              <a:gd name="connsiteY4" fmla="*/ 803273 h 803273"/>
              <a:gd name="connsiteX5" fmla="*/ 744444 w 1989787"/>
              <a:gd name="connsiteY5" fmla="*/ 719050 h 803273"/>
              <a:gd name="connsiteX6" fmla="*/ 8 w 1989787"/>
              <a:gd name="connsiteY6" fmla="*/ 337079 h 803273"/>
              <a:gd name="connsiteX0" fmla="*/ 204197 w 1964006"/>
              <a:gd name="connsiteY0" fmla="*/ 346996 h 803273"/>
              <a:gd name="connsiteX1" fmla="*/ 0 w 1964006"/>
              <a:gd name="connsiteY1" fmla="*/ 0 h 803273"/>
              <a:gd name="connsiteX2" fmla="*/ 1963134 w 1964006"/>
              <a:gd name="connsiteY2" fmla="*/ 3232 h 803273"/>
              <a:gd name="connsiteX3" fmla="*/ 1964006 w 1964006"/>
              <a:gd name="connsiteY3" fmla="*/ 713650 h 803273"/>
              <a:gd name="connsiteX4" fmla="*/ 1425723 w 1964006"/>
              <a:gd name="connsiteY4" fmla="*/ 803273 h 803273"/>
              <a:gd name="connsiteX5" fmla="*/ 718663 w 1964006"/>
              <a:gd name="connsiteY5" fmla="*/ 719050 h 803273"/>
              <a:gd name="connsiteX6" fmla="*/ 204197 w 1964006"/>
              <a:gd name="connsiteY6" fmla="*/ 346996 h 803273"/>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718663 w 1964006"/>
              <a:gd name="connsiteY5" fmla="*/ 719050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50368 w 1964006"/>
              <a:gd name="connsiteY6" fmla="*/ 535516 h 763606"/>
              <a:gd name="connsiteX7" fmla="*/ 204197 w 1964006"/>
              <a:gd name="connsiteY7"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93488 w 1964006"/>
              <a:gd name="connsiteY6" fmla="*/ 743772 h 763606"/>
              <a:gd name="connsiteX7" fmla="*/ 204197 w 1964006"/>
              <a:gd name="connsiteY7" fmla="*/ 346996 h 763606"/>
              <a:gd name="connsiteX0" fmla="*/ 204197 w 1963139"/>
              <a:gd name="connsiteY0" fmla="*/ 346996 h 979769"/>
              <a:gd name="connsiteX1" fmla="*/ 0 w 1963139"/>
              <a:gd name="connsiteY1" fmla="*/ 0 h 979769"/>
              <a:gd name="connsiteX2" fmla="*/ 1963134 w 1963139"/>
              <a:gd name="connsiteY2" fmla="*/ 3232 h 979769"/>
              <a:gd name="connsiteX3" fmla="*/ 1952117 w 1963139"/>
              <a:gd name="connsiteY3" fmla="*/ 979769 h 979769"/>
              <a:gd name="connsiteX4" fmla="*/ 1569455 w 1963139"/>
              <a:gd name="connsiteY4" fmla="*/ 763606 h 979769"/>
              <a:gd name="connsiteX5" fmla="*/ 1128297 w 1963139"/>
              <a:gd name="connsiteY5" fmla="*/ 689299 h 979769"/>
              <a:gd name="connsiteX6" fmla="*/ 793488 w 1963139"/>
              <a:gd name="connsiteY6" fmla="*/ 743772 h 979769"/>
              <a:gd name="connsiteX7" fmla="*/ 204197 w 1963139"/>
              <a:gd name="connsiteY7" fmla="*/ 346996 h 979769"/>
              <a:gd name="connsiteX0" fmla="*/ 204197 w 1982210"/>
              <a:gd name="connsiteY0" fmla="*/ 346996 h 992723"/>
              <a:gd name="connsiteX1" fmla="*/ 0 w 1982210"/>
              <a:gd name="connsiteY1" fmla="*/ 0 h 992723"/>
              <a:gd name="connsiteX2" fmla="*/ 1963134 w 1982210"/>
              <a:gd name="connsiteY2" fmla="*/ 3232 h 992723"/>
              <a:gd name="connsiteX3" fmla="*/ 1982210 w 1982210"/>
              <a:gd name="connsiteY3" fmla="*/ 992723 h 992723"/>
              <a:gd name="connsiteX4" fmla="*/ 1569455 w 1982210"/>
              <a:gd name="connsiteY4" fmla="*/ 763606 h 992723"/>
              <a:gd name="connsiteX5" fmla="*/ 1128297 w 1982210"/>
              <a:gd name="connsiteY5" fmla="*/ 689299 h 992723"/>
              <a:gd name="connsiteX6" fmla="*/ 793488 w 1982210"/>
              <a:gd name="connsiteY6" fmla="*/ 743772 h 992723"/>
              <a:gd name="connsiteX7" fmla="*/ 204197 w 1982210"/>
              <a:gd name="connsiteY7" fmla="*/ 346996 h 992723"/>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69455 w 1972179"/>
              <a:gd name="connsiteY4" fmla="*/ 763606 h 988405"/>
              <a:gd name="connsiteX5" fmla="*/ 1128297 w 1972179"/>
              <a:gd name="connsiteY5" fmla="*/ 689299 h 988405"/>
              <a:gd name="connsiteX6" fmla="*/ 793488 w 1972179"/>
              <a:gd name="connsiteY6" fmla="*/ 743772 h 988405"/>
              <a:gd name="connsiteX7" fmla="*/ 204197 w 1972179"/>
              <a:gd name="connsiteY7" fmla="*/ 346996 h 988405"/>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204197 w 1972179"/>
              <a:gd name="connsiteY7" fmla="*/ 346996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2179" h="988405">
                <a:moveTo>
                  <a:pt x="118932" y="359951"/>
                </a:moveTo>
                <a:cubicBezTo>
                  <a:pt x="45697" y="178966"/>
                  <a:pt x="507" y="103261"/>
                  <a:pt x="0" y="0"/>
                </a:cubicBezTo>
                <a:lnTo>
                  <a:pt x="1963134" y="3232"/>
                </a:lnTo>
                <a:cubicBezTo>
                  <a:pt x="1963425" y="240038"/>
                  <a:pt x="1971888" y="751599"/>
                  <a:pt x="1972179" y="988405"/>
                </a:cubicBezTo>
                <a:lnTo>
                  <a:pt x="1549392" y="793832"/>
                </a:lnTo>
                <a:lnTo>
                  <a:pt x="1128297" y="689299"/>
                </a:lnTo>
                <a:lnTo>
                  <a:pt x="793488" y="743772"/>
                </a:lnTo>
                <a:lnTo>
                  <a:pt x="118932" y="359951"/>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2" name="Hexagon 2">
            <a:extLst>
              <a:ext uri="{FF2B5EF4-FFF2-40B4-BE49-F238E27FC236}">
                <a16:creationId xmlns:a16="http://schemas.microsoft.com/office/drawing/2014/main" id="{11F8D275-1C4D-FBC7-B95F-C81FAE78FE40}"/>
              </a:ext>
            </a:extLst>
          </p:cNvPr>
          <p:cNvSpPr/>
          <p:nvPr userDrawn="1"/>
        </p:nvSpPr>
        <p:spPr>
          <a:xfrm flipH="1">
            <a:off x="-16934" y="-12032"/>
            <a:ext cx="1705476" cy="341193"/>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0019" h="604956">
                <a:moveTo>
                  <a:pt x="230122" y="475647"/>
                </a:moveTo>
                <a:lnTo>
                  <a:pt x="0" y="1009"/>
                </a:lnTo>
                <a:lnTo>
                  <a:pt x="2460019" y="0"/>
                </a:lnTo>
                <a:lnTo>
                  <a:pt x="2327646" y="289179"/>
                </a:lnTo>
                <a:lnTo>
                  <a:pt x="1765839" y="484641"/>
                </a:lnTo>
                <a:lnTo>
                  <a:pt x="1277383" y="463168"/>
                </a:lnTo>
                <a:lnTo>
                  <a:pt x="830179" y="604956"/>
                </a:lnTo>
                <a:lnTo>
                  <a:pt x="560876" y="463170"/>
                </a:lnTo>
                <a:lnTo>
                  <a:pt x="230122" y="475647"/>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Graphic 4">
            <a:extLst>
              <a:ext uri="{FF2B5EF4-FFF2-40B4-BE49-F238E27FC236}">
                <a16:creationId xmlns:a16="http://schemas.microsoft.com/office/drawing/2014/main" id="{E6C93BD8-6556-DE76-F44B-671D7B8B6BF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920452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C52CC-F621-F83E-E3F5-D3A2D887717B}"/>
              </a:ext>
            </a:extLst>
          </p:cNvPr>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F701FF61-BC23-4B9F-1A38-E240B56F01BE}"/>
              </a:ext>
            </a:extLst>
          </p:cNvPr>
          <p:cNvSpPr>
            <a:spLocks noGrp="1"/>
          </p:cNvSpPr>
          <p:nvPr>
            <p:ph type="ftr" sz="quarter" idx="11"/>
          </p:nvPr>
        </p:nvSpPr>
        <p:spPr>
          <a:xfrm>
            <a:off x="3028950" y="6356351"/>
            <a:ext cx="3086100" cy="365125"/>
          </a:xfrm>
        </p:spPr>
        <p:txBody>
          <a:bodyPr/>
          <a:lstStyle/>
          <a:p>
            <a:pPr algn="ctr"/>
            <a:r>
              <a:rPr lang="en-US" dirty="0"/>
              <a:t>12/28/2023</a:t>
            </a:r>
          </a:p>
        </p:txBody>
      </p:sp>
      <p:sp>
        <p:nvSpPr>
          <p:cNvPr id="8" name="Slide Number Placeholder 5">
            <a:extLst>
              <a:ext uri="{FF2B5EF4-FFF2-40B4-BE49-F238E27FC236}">
                <a16:creationId xmlns:a16="http://schemas.microsoft.com/office/drawing/2014/main" id="{F896D8E9-6A95-A8C2-9473-ED84441B6923}"/>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3" name="Graphic 2">
            <a:extLst>
              <a:ext uri="{FF2B5EF4-FFF2-40B4-BE49-F238E27FC236}">
                <a16:creationId xmlns:a16="http://schemas.microsoft.com/office/drawing/2014/main" id="{3A981BA2-237B-80FD-7123-C6EA1BEF62A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235741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Footer Placeholder 4">
            <a:extLst>
              <a:ext uri="{FF2B5EF4-FFF2-40B4-BE49-F238E27FC236}">
                <a16:creationId xmlns:a16="http://schemas.microsoft.com/office/drawing/2014/main" id="{5457A4FC-6781-C190-5323-9E976F2E175A}"/>
              </a:ext>
            </a:extLst>
          </p:cNvPr>
          <p:cNvSpPr>
            <a:spLocks noGrp="1"/>
          </p:cNvSpPr>
          <p:nvPr>
            <p:ph type="ftr" sz="quarter" idx="11"/>
          </p:nvPr>
        </p:nvSpPr>
        <p:spPr>
          <a:xfrm>
            <a:off x="3028950" y="6356351"/>
            <a:ext cx="3086100" cy="365125"/>
          </a:xfrm>
        </p:spPr>
        <p:txBody>
          <a:bodyPr/>
          <a:lstStyle/>
          <a:p>
            <a:pPr algn="ctr"/>
            <a:r>
              <a:rPr lang="en-US" dirty="0"/>
              <a:t>12/28/2023</a:t>
            </a:r>
          </a:p>
        </p:txBody>
      </p:sp>
      <p:sp>
        <p:nvSpPr>
          <p:cNvPr id="8" name="Slide Number Placeholder 5">
            <a:extLst>
              <a:ext uri="{FF2B5EF4-FFF2-40B4-BE49-F238E27FC236}">
                <a16:creationId xmlns:a16="http://schemas.microsoft.com/office/drawing/2014/main" id="{39A4F349-2CA4-88AF-73EE-423ED30ED651}"/>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2" name="Graphic 1">
            <a:extLst>
              <a:ext uri="{FF2B5EF4-FFF2-40B4-BE49-F238E27FC236}">
                <a16:creationId xmlns:a16="http://schemas.microsoft.com/office/drawing/2014/main" id="{30A02164-FAED-B429-9340-FCC39822E42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258133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Diagonal Corners Snipped 11">
            <a:extLst>
              <a:ext uri="{FF2B5EF4-FFF2-40B4-BE49-F238E27FC236}">
                <a16:creationId xmlns:a16="http://schemas.microsoft.com/office/drawing/2014/main" id="{7A24BE44-E0CC-19F4-5FA1-77BDB6DB77EA}"/>
              </a:ext>
            </a:extLst>
          </p:cNvPr>
          <p:cNvSpPr>
            <a:spLocks noGrp="1" noRot="1" noMove="1" noResize="1" noEditPoints="1" noAdjustHandles="1" noChangeArrowheads="1" noChangeShapeType="1"/>
          </p:cNvSpPr>
          <p:nvPr userDrawn="1"/>
        </p:nvSpPr>
        <p:spPr>
          <a:xfrm>
            <a:off x="-7748" y="5734993"/>
            <a:ext cx="1204137" cy="364522"/>
          </a:xfrm>
          <a:custGeom>
            <a:avLst/>
            <a:gdLst>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1605516 w 1605516"/>
              <a:gd name="connsiteY4" fmla="*/ 350874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1414448 w 1605516"/>
              <a:gd name="connsiteY4" fmla="*/ 344050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58480 w 1605516"/>
              <a:gd name="connsiteY5" fmla="*/ 350874 h 350874"/>
              <a:gd name="connsiteX6" fmla="*/ 0 w 1605516"/>
              <a:gd name="connsiteY6" fmla="*/ 292394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58480 w 1605516"/>
              <a:gd name="connsiteY5" fmla="*/ 350874 h 350874"/>
              <a:gd name="connsiteX6" fmla="*/ 0 w 1605516"/>
              <a:gd name="connsiteY6" fmla="*/ 237803 h 350874"/>
              <a:gd name="connsiteX7" fmla="*/ 0 w 1605516"/>
              <a:gd name="connsiteY7" fmla="*/ 0 h 350874"/>
              <a:gd name="connsiteX0" fmla="*/ 0 w 1605516"/>
              <a:gd name="connsiteY0" fmla="*/ 0 h 350874"/>
              <a:gd name="connsiteX1" fmla="*/ 1547036 w 1605516"/>
              <a:gd name="connsiteY1" fmla="*/ 0 h 350874"/>
              <a:gd name="connsiteX2" fmla="*/ 1605516 w 1605516"/>
              <a:gd name="connsiteY2" fmla="*/ 58480 h 350874"/>
              <a:gd name="connsiteX3" fmla="*/ 1605516 w 1605516"/>
              <a:gd name="connsiteY3" fmla="*/ 350874 h 350874"/>
              <a:gd name="connsiteX4" fmla="*/ 793475 w 1605516"/>
              <a:gd name="connsiteY4" fmla="*/ 316755 h 350874"/>
              <a:gd name="connsiteX5" fmla="*/ 140367 w 1605516"/>
              <a:gd name="connsiteY5" fmla="*/ 262163 h 350874"/>
              <a:gd name="connsiteX6" fmla="*/ 0 w 1605516"/>
              <a:gd name="connsiteY6" fmla="*/ 237803 h 350874"/>
              <a:gd name="connsiteX7" fmla="*/ 0 w 1605516"/>
              <a:gd name="connsiteY7" fmla="*/ 0 h 350874"/>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793475 w 1605516"/>
              <a:gd name="connsiteY4" fmla="*/ 330403 h 364522"/>
              <a:gd name="connsiteX5" fmla="*/ 140367 w 1605516"/>
              <a:gd name="connsiteY5" fmla="*/ 275811 h 364522"/>
              <a:gd name="connsiteX6" fmla="*/ 0 w 1605516"/>
              <a:gd name="connsiteY6" fmla="*/ 251451 h 364522"/>
              <a:gd name="connsiteX7" fmla="*/ 0 w 1605516"/>
              <a:gd name="connsiteY7" fmla="*/ 13648 h 364522"/>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684292 w 1605516"/>
              <a:gd name="connsiteY4" fmla="*/ 337227 h 364522"/>
              <a:gd name="connsiteX5" fmla="*/ 140367 w 1605516"/>
              <a:gd name="connsiteY5" fmla="*/ 275811 h 364522"/>
              <a:gd name="connsiteX6" fmla="*/ 0 w 1605516"/>
              <a:gd name="connsiteY6" fmla="*/ 251451 h 364522"/>
              <a:gd name="connsiteX7" fmla="*/ 0 w 1605516"/>
              <a:gd name="connsiteY7" fmla="*/ 13648 h 364522"/>
              <a:gd name="connsiteX0" fmla="*/ 0 w 1605516"/>
              <a:gd name="connsiteY0" fmla="*/ 13648 h 364522"/>
              <a:gd name="connsiteX1" fmla="*/ 475687 w 1605516"/>
              <a:gd name="connsiteY1" fmla="*/ 0 h 364522"/>
              <a:gd name="connsiteX2" fmla="*/ 1605516 w 1605516"/>
              <a:gd name="connsiteY2" fmla="*/ 72128 h 364522"/>
              <a:gd name="connsiteX3" fmla="*/ 1605516 w 1605516"/>
              <a:gd name="connsiteY3" fmla="*/ 364522 h 364522"/>
              <a:gd name="connsiteX4" fmla="*/ 684292 w 1605516"/>
              <a:gd name="connsiteY4" fmla="*/ 337227 h 364522"/>
              <a:gd name="connsiteX5" fmla="*/ 215430 w 1605516"/>
              <a:gd name="connsiteY5" fmla="*/ 255339 h 364522"/>
              <a:gd name="connsiteX6" fmla="*/ 0 w 1605516"/>
              <a:gd name="connsiteY6" fmla="*/ 251451 h 364522"/>
              <a:gd name="connsiteX7" fmla="*/ 0 w 1605516"/>
              <a:gd name="connsiteY7" fmla="*/ 13648 h 364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5516" h="364522">
                <a:moveTo>
                  <a:pt x="0" y="13648"/>
                </a:moveTo>
                <a:lnTo>
                  <a:pt x="475687" y="0"/>
                </a:lnTo>
                <a:lnTo>
                  <a:pt x="1605516" y="72128"/>
                </a:lnTo>
                <a:lnTo>
                  <a:pt x="1605516" y="364522"/>
                </a:lnTo>
                <a:lnTo>
                  <a:pt x="684292" y="337227"/>
                </a:lnTo>
                <a:lnTo>
                  <a:pt x="215430" y="255339"/>
                </a:lnTo>
                <a:lnTo>
                  <a:pt x="0" y="251451"/>
                </a:lnTo>
                <a:lnTo>
                  <a:pt x="0" y="13648"/>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Hexagon 10">
            <a:extLst>
              <a:ext uri="{FF2B5EF4-FFF2-40B4-BE49-F238E27FC236}">
                <a16:creationId xmlns:a16="http://schemas.microsoft.com/office/drawing/2014/main" id="{2B59A6AA-A9D4-B478-DD2F-CFF33FCB635F}"/>
              </a:ext>
            </a:extLst>
          </p:cNvPr>
          <p:cNvSpPr>
            <a:spLocks noGrp="1" noRot="1" noMove="1" noResize="1" noEditPoints="1" noAdjustHandles="1" noChangeArrowheads="1" noChangeShapeType="1"/>
          </p:cNvSpPr>
          <p:nvPr userDrawn="1"/>
        </p:nvSpPr>
        <p:spPr>
          <a:xfrm>
            <a:off x="7687586" y="1"/>
            <a:ext cx="920932" cy="966651"/>
          </a:xfrm>
          <a:custGeom>
            <a:avLst/>
            <a:gdLst>
              <a:gd name="connsiteX0" fmla="*/ 0 w 1367246"/>
              <a:gd name="connsiteY0" fmla="*/ 391886 h 783771"/>
              <a:gd name="connsiteX1" fmla="*/ 195943 w 1367246"/>
              <a:gd name="connsiteY1" fmla="*/ 0 h 783771"/>
              <a:gd name="connsiteX2" fmla="*/ 1171303 w 1367246"/>
              <a:gd name="connsiteY2" fmla="*/ 0 h 783771"/>
              <a:gd name="connsiteX3" fmla="*/ 1367246 w 1367246"/>
              <a:gd name="connsiteY3" fmla="*/ 391886 h 783771"/>
              <a:gd name="connsiteX4" fmla="*/ 1171303 w 1367246"/>
              <a:gd name="connsiteY4" fmla="*/ 783771 h 783771"/>
              <a:gd name="connsiteX5" fmla="*/ 195943 w 1367246"/>
              <a:gd name="connsiteY5" fmla="*/ 783771 h 783771"/>
              <a:gd name="connsiteX6" fmla="*/ 0 w 1367246"/>
              <a:gd name="connsiteY6" fmla="*/ 391886 h 783771"/>
              <a:gd name="connsiteX0" fmla="*/ 74023 w 1441269"/>
              <a:gd name="connsiteY0" fmla="*/ 391886 h 783771"/>
              <a:gd name="connsiteX1" fmla="*/ 0 w 1441269"/>
              <a:gd name="connsiteY1" fmla="*/ 0 h 783771"/>
              <a:gd name="connsiteX2" fmla="*/ 1245326 w 1441269"/>
              <a:gd name="connsiteY2" fmla="*/ 0 h 783771"/>
              <a:gd name="connsiteX3" fmla="*/ 1441269 w 1441269"/>
              <a:gd name="connsiteY3" fmla="*/ 391886 h 783771"/>
              <a:gd name="connsiteX4" fmla="*/ 1245326 w 1441269"/>
              <a:gd name="connsiteY4" fmla="*/ 783771 h 783771"/>
              <a:gd name="connsiteX5" fmla="*/ 269966 w 1441269"/>
              <a:gd name="connsiteY5" fmla="*/ 783771 h 783771"/>
              <a:gd name="connsiteX6" fmla="*/ 74023 w 1441269"/>
              <a:gd name="connsiteY6" fmla="*/ 391886 h 783771"/>
              <a:gd name="connsiteX0" fmla="*/ 74023 w 1441269"/>
              <a:gd name="connsiteY0" fmla="*/ 391886 h 783771"/>
              <a:gd name="connsiteX1" fmla="*/ 0 w 1441269"/>
              <a:gd name="connsiteY1" fmla="*/ 0 h 783771"/>
              <a:gd name="connsiteX2" fmla="*/ 461554 w 1441269"/>
              <a:gd name="connsiteY2" fmla="*/ 0 h 783771"/>
              <a:gd name="connsiteX3" fmla="*/ 1441269 w 1441269"/>
              <a:gd name="connsiteY3" fmla="*/ 391886 h 783771"/>
              <a:gd name="connsiteX4" fmla="*/ 1245326 w 1441269"/>
              <a:gd name="connsiteY4" fmla="*/ 783771 h 783771"/>
              <a:gd name="connsiteX5" fmla="*/ 269966 w 1441269"/>
              <a:gd name="connsiteY5" fmla="*/ 783771 h 783771"/>
              <a:gd name="connsiteX6" fmla="*/ 74023 w 1441269"/>
              <a:gd name="connsiteY6" fmla="*/ 391886 h 783771"/>
              <a:gd name="connsiteX0" fmla="*/ 74023 w 1245326"/>
              <a:gd name="connsiteY0" fmla="*/ 391886 h 783771"/>
              <a:gd name="connsiteX1" fmla="*/ 0 w 1245326"/>
              <a:gd name="connsiteY1" fmla="*/ 0 h 783771"/>
              <a:gd name="connsiteX2" fmla="*/ 461554 w 1245326"/>
              <a:gd name="connsiteY2" fmla="*/ 0 h 783771"/>
              <a:gd name="connsiteX3" fmla="*/ 735875 w 1245326"/>
              <a:gd name="connsiteY3" fmla="*/ 156755 h 783771"/>
              <a:gd name="connsiteX4" fmla="*/ 1245326 w 1245326"/>
              <a:gd name="connsiteY4" fmla="*/ 783771 h 783771"/>
              <a:gd name="connsiteX5" fmla="*/ 269966 w 1245326"/>
              <a:gd name="connsiteY5" fmla="*/ 783771 h 783771"/>
              <a:gd name="connsiteX6" fmla="*/ 74023 w 1245326"/>
              <a:gd name="connsiteY6" fmla="*/ 391886 h 783771"/>
              <a:gd name="connsiteX0" fmla="*/ 74023 w 1036320"/>
              <a:gd name="connsiteY0" fmla="*/ 391886 h 783771"/>
              <a:gd name="connsiteX1" fmla="*/ 0 w 1036320"/>
              <a:gd name="connsiteY1" fmla="*/ 0 h 783771"/>
              <a:gd name="connsiteX2" fmla="*/ 461554 w 1036320"/>
              <a:gd name="connsiteY2" fmla="*/ 0 h 783771"/>
              <a:gd name="connsiteX3" fmla="*/ 735875 w 1036320"/>
              <a:gd name="connsiteY3" fmla="*/ 156755 h 783771"/>
              <a:gd name="connsiteX4" fmla="*/ 1036320 w 1036320"/>
              <a:gd name="connsiteY4" fmla="*/ 452845 h 783771"/>
              <a:gd name="connsiteX5" fmla="*/ 269966 w 1036320"/>
              <a:gd name="connsiteY5" fmla="*/ 783771 h 783771"/>
              <a:gd name="connsiteX6" fmla="*/ 74023 w 1036320"/>
              <a:gd name="connsiteY6" fmla="*/ 391886 h 78377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1036320 w 1227909"/>
              <a:gd name="connsiteY4" fmla="*/ 452845 h 966651"/>
              <a:gd name="connsiteX5" fmla="*/ 1227909 w 1227909"/>
              <a:gd name="connsiteY5" fmla="*/ 966651 h 966651"/>
              <a:gd name="connsiteX6" fmla="*/ 74023 w 1227909"/>
              <a:gd name="connsiteY6" fmla="*/ 391886 h 96665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896857 w 1227909"/>
              <a:gd name="connsiteY4" fmla="*/ 304800 h 966651"/>
              <a:gd name="connsiteX5" fmla="*/ 1036320 w 1227909"/>
              <a:gd name="connsiteY5" fmla="*/ 45284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61554 w 1227909"/>
              <a:gd name="connsiteY2" fmla="*/ 0 h 966651"/>
              <a:gd name="connsiteX3" fmla="*/ 735875 w 1227909"/>
              <a:gd name="connsiteY3" fmla="*/ 156755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735875 w 1227909"/>
              <a:gd name="connsiteY3" fmla="*/ 156755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165464 h 966651"/>
              <a:gd name="connsiteX4" fmla="*/ 896857 w 1227909"/>
              <a:gd name="connsiteY4" fmla="*/ 304800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165464 h 966651"/>
              <a:gd name="connsiteX4" fmla="*/ 931692 w 1227909"/>
              <a:gd name="connsiteY4" fmla="*/ 296092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217715 h 966651"/>
              <a:gd name="connsiteX4" fmla="*/ 931692 w 1227909"/>
              <a:gd name="connsiteY4" fmla="*/ 296092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592182 w 1227909"/>
              <a:gd name="connsiteY2" fmla="*/ 0 h 966651"/>
              <a:gd name="connsiteX3" fmla="*/ 692332 w 1227909"/>
              <a:gd name="connsiteY3" fmla="*/ 217715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409304 h 984069"/>
              <a:gd name="connsiteX1" fmla="*/ 0 w 1227909"/>
              <a:gd name="connsiteY1" fmla="*/ 17418 h 984069"/>
              <a:gd name="connsiteX2" fmla="*/ 444136 w 1227909"/>
              <a:gd name="connsiteY2" fmla="*/ 0 h 984069"/>
              <a:gd name="connsiteX3" fmla="*/ 692332 w 1227909"/>
              <a:gd name="connsiteY3" fmla="*/ 235133 h 984069"/>
              <a:gd name="connsiteX4" fmla="*/ 992652 w 1227909"/>
              <a:gd name="connsiteY4" fmla="*/ 487681 h 984069"/>
              <a:gd name="connsiteX5" fmla="*/ 1166948 w 1227909"/>
              <a:gd name="connsiteY5" fmla="*/ 653143 h 984069"/>
              <a:gd name="connsiteX6" fmla="*/ 1227909 w 1227909"/>
              <a:gd name="connsiteY6" fmla="*/ 984069 h 984069"/>
              <a:gd name="connsiteX7" fmla="*/ 74023 w 1227909"/>
              <a:gd name="connsiteY7" fmla="*/ 409304 h 984069"/>
              <a:gd name="connsiteX0" fmla="*/ 74023 w 1227909"/>
              <a:gd name="connsiteY0" fmla="*/ 391886 h 966651"/>
              <a:gd name="connsiteX1" fmla="*/ 0 w 1227909"/>
              <a:gd name="connsiteY1" fmla="*/ 0 h 966651"/>
              <a:gd name="connsiteX2" fmla="*/ 444136 w 1227909"/>
              <a:gd name="connsiteY2" fmla="*/ 1632 h 966651"/>
              <a:gd name="connsiteX3" fmla="*/ 692332 w 1227909"/>
              <a:gd name="connsiteY3" fmla="*/ 217715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44136 w 1227909"/>
              <a:gd name="connsiteY2" fmla="*/ 1632 h 966651"/>
              <a:gd name="connsiteX3" fmla="*/ 733276 w 1227909"/>
              <a:gd name="connsiteY3" fmla="*/ 204067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92652 w 1227909"/>
              <a:gd name="connsiteY4" fmla="*/ 470263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58533 w 1227909"/>
              <a:gd name="connsiteY4" fmla="*/ 408848 h 966651"/>
              <a:gd name="connsiteX5" fmla="*/ 1166948 w 1227909"/>
              <a:gd name="connsiteY5" fmla="*/ 635725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733276 w 1227909"/>
              <a:gd name="connsiteY3" fmla="*/ 204067 h 966651"/>
              <a:gd name="connsiteX4" fmla="*/ 958533 w 1227909"/>
              <a:gd name="connsiteY4" fmla="*/ 408848 h 966651"/>
              <a:gd name="connsiteX5" fmla="*/ 1085061 w 1227909"/>
              <a:gd name="connsiteY5" fmla="*/ 615253 h 966651"/>
              <a:gd name="connsiteX6" fmla="*/ 1227909 w 1227909"/>
              <a:gd name="connsiteY6" fmla="*/ 966651 h 966651"/>
              <a:gd name="connsiteX7" fmla="*/ 74023 w 1227909"/>
              <a:gd name="connsiteY7" fmla="*/ 391886 h 966651"/>
              <a:gd name="connsiteX0" fmla="*/ 74023 w 1227909"/>
              <a:gd name="connsiteY0" fmla="*/ 391886 h 966651"/>
              <a:gd name="connsiteX1" fmla="*/ 0 w 1227909"/>
              <a:gd name="connsiteY1" fmla="*/ 0 h 966651"/>
              <a:gd name="connsiteX2" fmla="*/ 491904 w 1227909"/>
              <a:gd name="connsiteY2" fmla="*/ 1632 h 966651"/>
              <a:gd name="connsiteX3" fmla="*/ 610446 w 1227909"/>
              <a:gd name="connsiteY3" fmla="*/ 149476 h 966651"/>
              <a:gd name="connsiteX4" fmla="*/ 958533 w 1227909"/>
              <a:gd name="connsiteY4" fmla="*/ 408848 h 966651"/>
              <a:gd name="connsiteX5" fmla="*/ 1085061 w 1227909"/>
              <a:gd name="connsiteY5" fmla="*/ 615253 h 966651"/>
              <a:gd name="connsiteX6" fmla="*/ 1227909 w 1227909"/>
              <a:gd name="connsiteY6" fmla="*/ 966651 h 966651"/>
              <a:gd name="connsiteX7" fmla="*/ 74023 w 1227909"/>
              <a:gd name="connsiteY7" fmla="*/ 391886 h 96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7909" h="966651">
                <a:moveTo>
                  <a:pt x="74023" y="391886"/>
                </a:moveTo>
                <a:lnTo>
                  <a:pt x="0" y="0"/>
                </a:lnTo>
                <a:lnTo>
                  <a:pt x="491904" y="1632"/>
                </a:lnTo>
                <a:lnTo>
                  <a:pt x="610446" y="149476"/>
                </a:lnTo>
                <a:lnTo>
                  <a:pt x="958533" y="408848"/>
                </a:lnTo>
                <a:lnTo>
                  <a:pt x="1085061" y="615253"/>
                </a:lnTo>
                <a:lnTo>
                  <a:pt x="1227909" y="966651"/>
                </a:lnTo>
                <a:lnTo>
                  <a:pt x="74023" y="391886"/>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Diagonal Corners Snipped 9">
            <a:extLst>
              <a:ext uri="{FF2B5EF4-FFF2-40B4-BE49-F238E27FC236}">
                <a16:creationId xmlns:a16="http://schemas.microsoft.com/office/drawing/2014/main" id="{941DCC5E-231F-6910-77A4-0460E74263F3}"/>
              </a:ext>
            </a:extLst>
          </p:cNvPr>
          <p:cNvSpPr>
            <a:spLocks noGrp="1" noRot="1" noMove="1" noResize="1" noEditPoints="1" noAdjustHandles="1" noChangeArrowheads="1" noChangeShapeType="1"/>
          </p:cNvSpPr>
          <p:nvPr userDrawn="1"/>
        </p:nvSpPr>
        <p:spPr>
          <a:xfrm>
            <a:off x="-7747" y="-10632"/>
            <a:ext cx="8691889" cy="6187595"/>
          </a:xfrm>
          <a:custGeom>
            <a:avLst/>
            <a:gdLst>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029514 w 11578856"/>
              <a:gd name="connsiteY5" fmla="*/ 6176963 h 6176963"/>
              <a:gd name="connsiteX6" fmla="*/ 0 w 11578856"/>
              <a:gd name="connsiteY6" fmla="*/ 5147449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029514 w 11578856"/>
              <a:gd name="connsiteY5" fmla="*/ 6176963 h 6176963"/>
              <a:gd name="connsiteX6" fmla="*/ 10633 w 11578856"/>
              <a:gd name="connsiteY6" fmla="*/ 5870463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10633 w 11578856"/>
              <a:gd name="connsiteY6" fmla="*/ 5870463 h 6176963"/>
              <a:gd name="connsiteX7" fmla="*/ 0 w 11578856"/>
              <a:gd name="connsiteY7"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566057 w 11578856"/>
              <a:gd name="connsiteY6" fmla="*/ 6000206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242165 w 11578856"/>
              <a:gd name="connsiteY5" fmla="*/ 6176963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94380"/>
              <a:gd name="connsiteX1" fmla="*/ 10549342 w 11578856"/>
              <a:gd name="connsiteY1" fmla="*/ 0 h 6194380"/>
              <a:gd name="connsiteX2" fmla="*/ 11578856 w 11578856"/>
              <a:gd name="connsiteY2" fmla="*/ 1029514 h 6194380"/>
              <a:gd name="connsiteX3" fmla="*/ 11578856 w 11578856"/>
              <a:gd name="connsiteY3" fmla="*/ 6176963 h 6194380"/>
              <a:gd name="connsiteX4" fmla="*/ 11578856 w 11578856"/>
              <a:gd name="connsiteY4" fmla="*/ 6176963 h 6194380"/>
              <a:gd name="connsiteX5" fmla="*/ 1808222 w 11578856"/>
              <a:gd name="connsiteY5" fmla="*/ 6194380 h 6194380"/>
              <a:gd name="connsiteX6" fmla="*/ 687977 w 11578856"/>
              <a:gd name="connsiteY6" fmla="*/ 5982789 h 6194380"/>
              <a:gd name="connsiteX7" fmla="*/ 10633 w 11578856"/>
              <a:gd name="connsiteY7" fmla="*/ 5870463 h 6194380"/>
              <a:gd name="connsiteX8" fmla="*/ 0 w 11578856"/>
              <a:gd name="connsiteY8" fmla="*/ 0 h 6194380"/>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687977 w 11578856"/>
              <a:gd name="connsiteY6" fmla="*/ 5982789 h 6176963"/>
              <a:gd name="connsiteX7" fmla="*/ 10633 w 11578856"/>
              <a:gd name="connsiteY7" fmla="*/ 5870463 h 6176963"/>
              <a:gd name="connsiteX8" fmla="*/ 0 w 11578856"/>
              <a:gd name="connsiteY8"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1271451 w 11578856"/>
              <a:gd name="connsiteY6" fmla="*/ 6078583 h 6176963"/>
              <a:gd name="connsiteX7" fmla="*/ 687977 w 11578856"/>
              <a:gd name="connsiteY7" fmla="*/ 5982789 h 6176963"/>
              <a:gd name="connsiteX8" fmla="*/ 10633 w 11578856"/>
              <a:gd name="connsiteY8" fmla="*/ 5870463 h 6176963"/>
              <a:gd name="connsiteX9" fmla="*/ 0 w 11578856"/>
              <a:gd name="connsiteY9" fmla="*/ 0 h 6176963"/>
              <a:gd name="connsiteX0" fmla="*/ 0 w 11578856"/>
              <a:gd name="connsiteY0" fmla="*/ 0 h 6176963"/>
              <a:gd name="connsiteX1" fmla="*/ 10549342 w 11578856"/>
              <a:gd name="connsiteY1" fmla="*/ 0 h 6176963"/>
              <a:gd name="connsiteX2" fmla="*/ 11578856 w 11578856"/>
              <a:gd name="connsiteY2" fmla="*/ 1029514 h 6176963"/>
              <a:gd name="connsiteX3" fmla="*/ 11578856 w 11578856"/>
              <a:gd name="connsiteY3" fmla="*/ 6176963 h 6176963"/>
              <a:gd name="connsiteX4" fmla="*/ 11578856 w 11578856"/>
              <a:gd name="connsiteY4" fmla="*/ 6176963 h 6176963"/>
              <a:gd name="connsiteX5" fmla="*/ 1808222 w 11578856"/>
              <a:gd name="connsiteY5" fmla="*/ 6168254 h 6176963"/>
              <a:gd name="connsiteX6" fmla="*/ 1288868 w 11578856"/>
              <a:gd name="connsiteY6" fmla="*/ 6035040 h 6176963"/>
              <a:gd name="connsiteX7" fmla="*/ 687977 w 11578856"/>
              <a:gd name="connsiteY7" fmla="*/ 5982789 h 6176963"/>
              <a:gd name="connsiteX8" fmla="*/ 10633 w 11578856"/>
              <a:gd name="connsiteY8" fmla="*/ 5870463 h 6176963"/>
              <a:gd name="connsiteX9" fmla="*/ 0 w 11578856"/>
              <a:gd name="connsiteY9" fmla="*/ 0 h 6176963"/>
              <a:gd name="connsiteX0" fmla="*/ 0 w 11578856"/>
              <a:gd name="connsiteY0" fmla="*/ 0 h 6176963"/>
              <a:gd name="connsiteX1" fmla="*/ 10549342 w 11578856"/>
              <a:gd name="connsiteY1" fmla="*/ 0 h 6176963"/>
              <a:gd name="connsiteX2" fmla="*/ 11434354 w 11578856"/>
              <a:gd name="connsiteY2" fmla="*/ 870857 h 6176963"/>
              <a:gd name="connsiteX3" fmla="*/ 11578856 w 11578856"/>
              <a:gd name="connsiteY3" fmla="*/ 1029514 h 6176963"/>
              <a:gd name="connsiteX4" fmla="*/ 11578856 w 11578856"/>
              <a:gd name="connsiteY4" fmla="*/ 6176963 h 6176963"/>
              <a:gd name="connsiteX5" fmla="*/ 11578856 w 11578856"/>
              <a:gd name="connsiteY5" fmla="*/ 6176963 h 6176963"/>
              <a:gd name="connsiteX6" fmla="*/ 1808222 w 11578856"/>
              <a:gd name="connsiteY6" fmla="*/ 6168254 h 6176963"/>
              <a:gd name="connsiteX7" fmla="*/ 1288868 w 11578856"/>
              <a:gd name="connsiteY7" fmla="*/ 6035040 h 6176963"/>
              <a:gd name="connsiteX8" fmla="*/ 687977 w 11578856"/>
              <a:gd name="connsiteY8" fmla="*/ 5982789 h 6176963"/>
              <a:gd name="connsiteX9" fmla="*/ 10633 w 11578856"/>
              <a:gd name="connsiteY9" fmla="*/ 5870463 h 6176963"/>
              <a:gd name="connsiteX10" fmla="*/ 0 w 11578856"/>
              <a:gd name="connsiteY10" fmla="*/ 0 h 6176963"/>
              <a:gd name="connsiteX0" fmla="*/ 0 w 11578856"/>
              <a:gd name="connsiteY0" fmla="*/ 0 h 6176963"/>
              <a:gd name="connsiteX1" fmla="*/ 10549342 w 11578856"/>
              <a:gd name="connsiteY1" fmla="*/ 0 h 6176963"/>
              <a:gd name="connsiteX2" fmla="*/ 10772503 w 11578856"/>
              <a:gd name="connsiteY2" fmla="*/ 226423 h 6176963"/>
              <a:gd name="connsiteX3" fmla="*/ 11434354 w 11578856"/>
              <a:gd name="connsiteY3" fmla="*/ 870857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11543 w 11578856"/>
              <a:gd name="connsiteY2" fmla="*/ 261257 h 6176963"/>
              <a:gd name="connsiteX3" fmla="*/ 11434354 w 11578856"/>
              <a:gd name="connsiteY3" fmla="*/ 870857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11543 w 11578856"/>
              <a:gd name="connsiteY2" fmla="*/ 261257 h 6176963"/>
              <a:gd name="connsiteX3" fmla="*/ 11260183 w 11578856"/>
              <a:gd name="connsiteY3" fmla="*/ 653142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260183 w 11578856"/>
              <a:gd name="connsiteY3" fmla="*/ 653142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355978 w 11578856"/>
              <a:gd name="connsiteY3" fmla="*/ 740228 h 6176963"/>
              <a:gd name="connsiteX4" fmla="*/ 11578856 w 11578856"/>
              <a:gd name="connsiteY4" fmla="*/ 1029514 h 6176963"/>
              <a:gd name="connsiteX5" fmla="*/ 11578856 w 11578856"/>
              <a:gd name="connsiteY5" fmla="*/ 6176963 h 6176963"/>
              <a:gd name="connsiteX6" fmla="*/ 11578856 w 11578856"/>
              <a:gd name="connsiteY6" fmla="*/ 6176963 h 6176963"/>
              <a:gd name="connsiteX7" fmla="*/ 1808222 w 11578856"/>
              <a:gd name="connsiteY7" fmla="*/ 6168254 h 6176963"/>
              <a:gd name="connsiteX8" fmla="*/ 1288868 w 11578856"/>
              <a:gd name="connsiteY8" fmla="*/ 6035040 h 6176963"/>
              <a:gd name="connsiteX9" fmla="*/ 687977 w 11578856"/>
              <a:gd name="connsiteY9" fmla="*/ 5982789 h 6176963"/>
              <a:gd name="connsiteX10" fmla="*/ 10633 w 11578856"/>
              <a:gd name="connsiteY10" fmla="*/ 5870463 h 6176963"/>
              <a:gd name="connsiteX11" fmla="*/ 0 w 11578856"/>
              <a:gd name="connsiteY11"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042469 w 11578856"/>
              <a:gd name="connsiteY3" fmla="*/ 409303 h 6176963"/>
              <a:gd name="connsiteX4" fmla="*/ 11355978 w 11578856"/>
              <a:gd name="connsiteY4" fmla="*/ 740228 h 6176963"/>
              <a:gd name="connsiteX5" fmla="*/ 11578856 w 11578856"/>
              <a:gd name="connsiteY5" fmla="*/ 1029514 h 6176963"/>
              <a:gd name="connsiteX6" fmla="*/ 11578856 w 11578856"/>
              <a:gd name="connsiteY6" fmla="*/ 6176963 h 6176963"/>
              <a:gd name="connsiteX7" fmla="*/ 11578856 w 11578856"/>
              <a:gd name="connsiteY7" fmla="*/ 6176963 h 6176963"/>
              <a:gd name="connsiteX8" fmla="*/ 1808222 w 11578856"/>
              <a:gd name="connsiteY8" fmla="*/ 6168254 h 6176963"/>
              <a:gd name="connsiteX9" fmla="*/ 1288868 w 11578856"/>
              <a:gd name="connsiteY9" fmla="*/ 6035040 h 6176963"/>
              <a:gd name="connsiteX10" fmla="*/ 687977 w 11578856"/>
              <a:gd name="connsiteY10" fmla="*/ 5982789 h 6176963"/>
              <a:gd name="connsiteX11" fmla="*/ 10633 w 11578856"/>
              <a:gd name="connsiteY11" fmla="*/ 5870463 h 6176963"/>
              <a:gd name="connsiteX12" fmla="*/ 0 w 11578856"/>
              <a:gd name="connsiteY12" fmla="*/ 0 h 6176963"/>
              <a:gd name="connsiteX0" fmla="*/ 0 w 11578856"/>
              <a:gd name="connsiteY0" fmla="*/ 0 h 6176963"/>
              <a:gd name="connsiteX1" fmla="*/ 10549342 w 11578856"/>
              <a:gd name="connsiteY1" fmla="*/ 0 h 6176963"/>
              <a:gd name="connsiteX2" fmla="*/ 10798629 w 11578856"/>
              <a:gd name="connsiteY2" fmla="*/ 156754 h 6176963"/>
              <a:gd name="connsiteX3" fmla="*/ 11059886 w 11578856"/>
              <a:gd name="connsiteY3" fmla="*/ 478971 h 6176963"/>
              <a:gd name="connsiteX4" fmla="*/ 11355978 w 11578856"/>
              <a:gd name="connsiteY4" fmla="*/ 740228 h 6176963"/>
              <a:gd name="connsiteX5" fmla="*/ 11578856 w 11578856"/>
              <a:gd name="connsiteY5" fmla="*/ 1029514 h 6176963"/>
              <a:gd name="connsiteX6" fmla="*/ 11578856 w 11578856"/>
              <a:gd name="connsiteY6" fmla="*/ 6176963 h 6176963"/>
              <a:gd name="connsiteX7" fmla="*/ 11578856 w 11578856"/>
              <a:gd name="connsiteY7" fmla="*/ 6176963 h 6176963"/>
              <a:gd name="connsiteX8" fmla="*/ 1808222 w 11578856"/>
              <a:gd name="connsiteY8" fmla="*/ 6168254 h 6176963"/>
              <a:gd name="connsiteX9" fmla="*/ 1288868 w 11578856"/>
              <a:gd name="connsiteY9" fmla="*/ 6035040 h 6176963"/>
              <a:gd name="connsiteX10" fmla="*/ 687977 w 11578856"/>
              <a:gd name="connsiteY10" fmla="*/ 5982789 h 6176963"/>
              <a:gd name="connsiteX11" fmla="*/ 10633 w 11578856"/>
              <a:gd name="connsiteY11" fmla="*/ 5870463 h 6176963"/>
              <a:gd name="connsiteX12" fmla="*/ 0 w 11578856"/>
              <a:gd name="connsiteY12" fmla="*/ 0 h 6176963"/>
              <a:gd name="connsiteX0" fmla="*/ 0 w 11578856"/>
              <a:gd name="connsiteY0" fmla="*/ 10632 h 6187595"/>
              <a:gd name="connsiteX1" fmla="*/ 10198468 w 11578856"/>
              <a:gd name="connsiteY1" fmla="*/ 0 h 6187595"/>
              <a:gd name="connsiteX2" fmla="*/ 10798629 w 11578856"/>
              <a:gd name="connsiteY2" fmla="*/ 167386 h 6187595"/>
              <a:gd name="connsiteX3" fmla="*/ 11059886 w 11578856"/>
              <a:gd name="connsiteY3" fmla="*/ 489603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1059886 w 11578856"/>
              <a:gd name="connsiteY3" fmla="*/ 489603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355978 w 11578856"/>
              <a:gd name="connsiteY4" fmla="*/ 750860 h 6187595"/>
              <a:gd name="connsiteX5" fmla="*/ 11578856 w 11578856"/>
              <a:gd name="connsiteY5" fmla="*/ 1040146 h 6187595"/>
              <a:gd name="connsiteX6" fmla="*/ 11578856 w 11578856"/>
              <a:gd name="connsiteY6" fmla="*/ 6187595 h 6187595"/>
              <a:gd name="connsiteX7" fmla="*/ 11578856 w 11578856"/>
              <a:gd name="connsiteY7" fmla="*/ 6187595 h 6187595"/>
              <a:gd name="connsiteX8" fmla="*/ 1808222 w 11578856"/>
              <a:gd name="connsiteY8" fmla="*/ 6178886 h 6187595"/>
              <a:gd name="connsiteX9" fmla="*/ 1288868 w 11578856"/>
              <a:gd name="connsiteY9" fmla="*/ 6045672 h 6187595"/>
              <a:gd name="connsiteX10" fmla="*/ 687977 w 11578856"/>
              <a:gd name="connsiteY10" fmla="*/ 5993421 h 6187595"/>
              <a:gd name="connsiteX11" fmla="*/ 10633 w 11578856"/>
              <a:gd name="connsiteY11" fmla="*/ 5881095 h 6187595"/>
              <a:gd name="connsiteX12" fmla="*/ 0 w 11578856"/>
              <a:gd name="connsiteY12"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206716 w 11578856"/>
              <a:gd name="connsiteY4" fmla="*/ 606055 h 6187595"/>
              <a:gd name="connsiteX5" fmla="*/ 11355978 w 11578856"/>
              <a:gd name="connsiteY5" fmla="*/ 750860 h 6187595"/>
              <a:gd name="connsiteX6" fmla="*/ 11578856 w 11578856"/>
              <a:gd name="connsiteY6" fmla="*/ 1040146 h 6187595"/>
              <a:gd name="connsiteX7" fmla="*/ 11578856 w 11578856"/>
              <a:gd name="connsiteY7" fmla="*/ 6187595 h 6187595"/>
              <a:gd name="connsiteX8" fmla="*/ 11578856 w 11578856"/>
              <a:gd name="connsiteY8" fmla="*/ 6187595 h 6187595"/>
              <a:gd name="connsiteX9" fmla="*/ 1808222 w 11578856"/>
              <a:gd name="connsiteY9" fmla="*/ 6178886 h 6187595"/>
              <a:gd name="connsiteX10" fmla="*/ 1288868 w 11578856"/>
              <a:gd name="connsiteY10" fmla="*/ 6045672 h 6187595"/>
              <a:gd name="connsiteX11" fmla="*/ 687977 w 11578856"/>
              <a:gd name="connsiteY11" fmla="*/ 5993421 h 6187595"/>
              <a:gd name="connsiteX12" fmla="*/ 10633 w 11578856"/>
              <a:gd name="connsiteY12" fmla="*/ 5881095 h 6187595"/>
              <a:gd name="connsiteX13" fmla="*/ 0 w 11578856"/>
              <a:gd name="connsiteY13" fmla="*/ 10632 h 6187595"/>
              <a:gd name="connsiteX0" fmla="*/ 0 w 11578856"/>
              <a:gd name="connsiteY0" fmla="*/ 10632 h 6187595"/>
              <a:gd name="connsiteX1" fmla="*/ 10198468 w 11578856"/>
              <a:gd name="connsiteY1" fmla="*/ 0 h 6187595"/>
              <a:gd name="connsiteX2" fmla="*/ 10596610 w 11578856"/>
              <a:gd name="connsiteY2" fmla="*/ 103590 h 6187595"/>
              <a:gd name="connsiteX3" fmla="*/ 10900398 w 11578856"/>
              <a:gd name="connsiteY3" fmla="*/ 351380 h 6187595"/>
              <a:gd name="connsiteX4" fmla="*/ 11100391 w 11578856"/>
              <a:gd name="connsiteY4" fmla="*/ 446566 h 6187595"/>
              <a:gd name="connsiteX5" fmla="*/ 11355978 w 11578856"/>
              <a:gd name="connsiteY5" fmla="*/ 750860 h 6187595"/>
              <a:gd name="connsiteX6" fmla="*/ 11578856 w 11578856"/>
              <a:gd name="connsiteY6" fmla="*/ 1040146 h 6187595"/>
              <a:gd name="connsiteX7" fmla="*/ 11578856 w 11578856"/>
              <a:gd name="connsiteY7" fmla="*/ 6187595 h 6187595"/>
              <a:gd name="connsiteX8" fmla="*/ 11578856 w 11578856"/>
              <a:gd name="connsiteY8" fmla="*/ 6187595 h 6187595"/>
              <a:gd name="connsiteX9" fmla="*/ 1808222 w 11578856"/>
              <a:gd name="connsiteY9" fmla="*/ 6178886 h 6187595"/>
              <a:gd name="connsiteX10" fmla="*/ 1288868 w 11578856"/>
              <a:gd name="connsiteY10" fmla="*/ 6045672 h 6187595"/>
              <a:gd name="connsiteX11" fmla="*/ 687977 w 11578856"/>
              <a:gd name="connsiteY11" fmla="*/ 5993421 h 6187595"/>
              <a:gd name="connsiteX12" fmla="*/ 10633 w 11578856"/>
              <a:gd name="connsiteY12" fmla="*/ 5881095 h 6187595"/>
              <a:gd name="connsiteX13" fmla="*/ 0 w 11578856"/>
              <a:gd name="connsiteY13" fmla="*/ 10632 h 6187595"/>
              <a:gd name="connsiteX0" fmla="*/ 10329 w 11589185"/>
              <a:gd name="connsiteY0" fmla="*/ 10632 h 6187595"/>
              <a:gd name="connsiteX1" fmla="*/ 10208797 w 11589185"/>
              <a:gd name="connsiteY1" fmla="*/ 0 h 6187595"/>
              <a:gd name="connsiteX2" fmla="*/ 10606939 w 11589185"/>
              <a:gd name="connsiteY2" fmla="*/ 103590 h 6187595"/>
              <a:gd name="connsiteX3" fmla="*/ 10910727 w 11589185"/>
              <a:gd name="connsiteY3" fmla="*/ 351380 h 6187595"/>
              <a:gd name="connsiteX4" fmla="*/ 11110720 w 11589185"/>
              <a:gd name="connsiteY4" fmla="*/ 446566 h 6187595"/>
              <a:gd name="connsiteX5" fmla="*/ 11366307 w 11589185"/>
              <a:gd name="connsiteY5" fmla="*/ 750860 h 6187595"/>
              <a:gd name="connsiteX6" fmla="*/ 11589185 w 11589185"/>
              <a:gd name="connsiteY6" fmla="*/ 1040146 h 6187595"/>
              <a:gd name="connsiteX7" fmla="*/ 11589185 w 11589185"/>
              <a:gd name="connsiteY7" fmla="*/ 6187595 h 6187595"/>
              <a:gd name="connsiteX8" fmla="*/ 11589185 w 11589185"/>
              <a:gd name="connsiteY8" fmla="*/ 6187595 h 6187595"/>
              <a:gd name="connsiteX9" fmla="*/ 1818551 w 11589185"/>
              <a:gd name="connsiteY9" fmla="*/ 6178886 h 6187595"/>
              <a:gd name="connsiteX10" fmla="*/ 1299197 w 11589185"/>
              <a:gd name="connsiteY10" fmla="*/ 6045672 h 6187595"/>
              <a:gd name="connsiteX11" fmla="*/ 698306 w 11589185"/>
              <a:gd name="connsiteY11" fmla="*/ 5993421 h 6187595"/>
              <a:gd name="connsiteX12" fmla="*/ 490 w 11589185"/>
              <a:gd name="connsiteY12" fmla="*/ 5881095 h 6187595"/>
              <a:gd name="connsiteX13" fmla="*/ 10329 w 11589185"/>
              <a:gd name="connsiteY13" fmla="*/ 10632 h 618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89185" h="6187595">
                <a:moveTo>
                  <a:pt x="10329" y="10632"/>
                </a:moveTo>
                <a:lnTo>
                  <a:pt x="10208797" y="0"/>
                </a:lnTo>
                <a:lnTo>
                  <a:pt x="10606939" y="103590"/>
                </a:lnTo>
                <a:lnTo>
                  <a:pt x="10910727" y="351380"/>
                </a:lnTo>
                <a:lnTo>
                  <a:pt x="11110720" y="446566"/>
                </a:lnTo>
                <a:lnTo>
                  <a:pt x="11366307" y="750860"/>
                </a:lnTo>
                <a:lnTo>
                  <a:pt x="11589185" y="1040146"/>
                </a:lnTo>
                <a:lnTo>
                  <a:pt x="11589185" y="6187595"/>
                </a:lnTo>
                <a:lnTo>
                  <a:pt x="11589185" y="6187595"/>
                </a:lnTo>
                <a:lnTo>
                  <a:pt x="1818551" y="6178886"/>
                </a:lnTo>
                <a:lnTo>
                  <a:pt x="1299197" y="6045672"/>
                </a:lnTo>
                <a:lnTo>
                  <a:pt x="698306" y="5993421"/>
                </a:lnTo>
                <a:lnTo>
                  <a:pt x="490" y="5881095"/>
                </a:lnTo>
                <a:cubicBezTo>
                  <a:pt x="-3054" y="3924274"/>
                  <a:pt x="13873" y="1967453"/>
                  <a:pt x="10329" y="10632"/>
                </a:cubicBezTo>
                <a:close/>
              </a:path>
            </a:pathLst>
          </a:cu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aseline="-25000"/>
          </a:p>
        </p:txBody>
      </p:sp>
      <p:sp>
        <p:nvSpPr>
          <p:cNvPr id="2" name="Title 1">
            <a:extLst>
              <a:ext uri="{FF2B5EF4-FFF2-40B4-BE49-F238E27FC236}">
                <a16:creationId xmlns:a16="http://schemas.microsoft.com/office/drawing/2014/main" id="{6864C55C-8859-8DE7-F954-4743135D78BE}"/>
              </a:ext>
            </a:extLst>
          </p:cNvPr>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5A65149-DD97-3F8C-B2D8-E1E3DBC0D166}"/>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67A6A4EF-C639-4677-390B-5A2910799138}"/>
              </a:ext>
            </a:extLst>
          </p:cNvPr>
          <p:cNvSpPr>
            <a:spLocks noGrp="1"/>
          </p:cNvSpPr>
          <p:nvPr>
            <p:ph type="ftr" sz="quarter" idx="11"/>
          </p:nvPr>
        </p:nvSpPr>
        <p:spPr>
          <a:xfrm>
            <a:off x="3028950" y="6356351"/>
            <a:ext cx="3086100" cy="365125"/>
          </a:xfrm>
        </p:spPr>
        <p:txBody>
          <a:bodyPr/>
          <a:lstStyle/>
          <a:p>
            <a:pPr algn="ctr"/>
            <a:r>
              <a:rPr lang="en-US" dirty="0"/>
              <a:t>12/28/2023</a:t>
            </a:r>
          </a:p>
        </p:txBody>
      </p:sp>
      <p:sp>
        <p:nvSpPr>
          <p:cNvPr id="9" name="Slide Number Placeholder 5">
            <a:extLst>
              <a:ext uri="{FF2B5EF4-FFF2-40B4-BE49-F238E27FC236}">
                <a16:creationId xmlns:a16="http://schemas.microsoft.com/office/drawing/2014/main" id="{2B934901-6B46-6698-0B43-A3882C642D53}"/>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4" name="Graphic 3">
            <a:extLst>
              <a:ext uri="{FF2B5EF4-FFF2-40B4-BE49-F238E27FC236}">
                <a16:creationId xmlns:a16="http://schemas.microsoft.com/office/drawing/2014/main" id="{73A2CA00-8BC4-9C43-6469-9CB0B8A252D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2995699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3128C-3816-2CCE-E643-78BDC0436995}"/>
              </a:ext>
            </a:extLst>
          </p:cNvPr>
          <p:cNvSpPr>
            <a:spLocks noGrp="1"/>
          </p:cNvSpPr>
          <p:nvPr>
            <p:ph type="title"/>
          </p:nvPr>
        </p:nvSpPr>
        <p:spPr>
          <a:xfrm>
            <a:off x="938463" y="1709739"/>
            <a:ext cx="7572125" cy="2852737"/>
          </a:xfrm>
        </p:spPr>
        <p:txBody>
          <a:bodyPr anchor="b">
            <a:normAutofit/>
          </a:bodyPr>
          <a:lstStyle>
            <a:lvl1pPr>
              <a:defRPr sz="4400">
                <a:solidFill>
                  <a:schemeClr val="accent2">
                    <a:lumMod val="40000"/>
                    <a:lumOff val="60000"/>
                  </a:schemeClr>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0C4F92C-1AF1-3FE1-08CA-ABCFF7E8757E}"/>
              </a:ext>
            </a:extLst>
          </p:cNvPr>
          <p:cNvSpPr>
            <a:spLocks noGrp="1"/>
          </p:cNvSpPr>
          <p:nvPr>
            <p:ph type="body" idx="1"/>
          </p:nvPr>
        </p:nvSpPr>
        <p:spPr>
          <a:xfrm>
            <a:off x="938462" y="4589464"/>
            <a:ext cx="7572125" cy="1500187"/>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D27E0444-6B3E-C519-6BAC-3715332C9C8F}"/>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sp>
        <p:nvSpPr>
          <p:cNvPr id="5" name="Hexagon 2">
            <a:extLst>
              <a:ext uri="{FF2B5EF4-FFF2-40B4-BE49-F238E27FC236}">
                <a16:creationId xmlns:a16="http://schemas.microsoft.com/office/drawing/2014/main" id="{CF1A59FE-7398-D625-76B7-ED8E753E4BB7}"/>
              </a:ext>
            </a:extLst>
          </p:cNvPr>
          <p:cNvSpPr/>
          <p:nvPr userDrawn="1"/>
        </p:nvSpPr>
        <p:spPr>
          <a:xfrm>
            <a:off x="6346638" y="1"/>
            <a:ext cx="2435164" cy="341193"/>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0019" h="604956">
                <a:moveTo>
                  <a:pt x="230122" y="475647"/>
                </a:moveTo>
                <a:lnTo>
                  <a:pt x="0" y="1009"/>
                </a:lnTo>
                <a:lnTo>
                  <a:pt x="2460019" y="0"/>
                </a:lnTo>
                <a:lnTo>
                  <a:pt x="2327646" y="289179"/>
                </a:lnTo>
                <a:lnTo>
                  <a:pt x="1765839" y="484641"/>
                </a:lnTo>
                <a:lnTo>
                  <a:pt x="1277383" y="463168"/>
                </a:lnTo>
                <a:lnTo>
                  <a:pt x="830179" y="604956"/>
                </a:lnTo>
                <a:lnTo>
                  <a:pt x="560876" y="463170"/>
                </a:lnTo>
                <a:lnTo>
                  <a:pt x="230122" y="475647"/>
                </a:lnTo>
                <a:close/>
              </a:path>
            </a:pathLst>
          </a:cu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Hexagon 2">
            <a:extLst>
              <a:ext uri="{FF2B5EF4-FFF2-40B4-BE49-F238E27FC236}">
                <a16:creationId xmlns:a16="http://schemas.microsoft.com/office/drawing/2014/main" id="{217B5AD1-FB9E-2FCC-A534-C4D09075187F}"/>
              </a:ext>
            </a:extLst>
          </p:cNvPr>
          <p:cNvSpPr/>
          <p:nvPr userDrawn="1"/>
        </p:nvSpPr>
        <p:spPr>
          <a:xfrm flipH="1">
            <a:off x="6012723" y="-5977"/>
            <a:ext cx="2435163" cy="244549"/>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22306"/>
              <a:gd name="connsiteY0" fmla="*/ 466194 h 730889"/>
              <a:gd name="connsiteX1" fmla="*/ 0 w 2522306"/>
              <a:gd name="connsiteY1" fmla="*/ 0 h 730889"/>
              <a:gd name="connsiteX2" fmla="*/ 2507787 w 2522306"/>
              <a:gd name="connsiteY2" fmla="*/ 0 h 730889"/>
              <a:gd name="connsiteX3" fmla="*/ 2522306 w 2522306"/>
              <a:gd name="connsiteY3" fmla="*/ 730889 h 730889"/>
              <a:gd name="connsiteX4" fmla="*/ 1765839 w 2522306"/>
              <a:gd name="connsiteY4" fmla="*/ 475188 h 730889"/>
              <a:gd name="connsiteX5" fmla="*/ 830179 w 2522306"/>
              <a:gd name="connsiteY5" fmla="*/ 595503 h 730889"/>
              <a:gd name="connsiteX6" fmla="*/ 230122 w 2522306"/>
              <a:gd name="connsiteY6" fmla="*/ 466194 h 730889"/>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830179 w 2522306"/>
              <a:gd name="connsiteY5" fmla="*/ 595503 h 800041"/>
              <a:gd name="connsiteX6" fmla="*/ 230122 w 2522306"/>
              <a:gd name="connsiteY6" fmla="*/ 466194 h 800041"/>
              <a:gd name="connsiteX0" fmla="*/ 230122 w 2522306"/>
              <a:gd name="connsiteY0" fmla="*/ 466194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230122 w 2522306"/>
              <a:gd name="connsiteY6" fmla="*/ 466194 h 800041"/>
              <a:gd name="connsiteX0" fmla="*/ 518880 w 2522306"/>
              <a:gd name="connsiteY0" fmla="*/ 333847 h 800041"/>
              <a:gd name="connsiteX1" fmla="*/ 0 w 2522306"/>
              <a:gd name="connsiteY1" fmla="*/ 0 h 800041"/>
              <a:gd name="connsiteX2" fmla="*/ 2507787 w 2522306"/>
              <a:gd name="connsiteY2" fmla="*/ 0 h 800041"/>
              <a:gd name="connsiteX3" fmla="*/ 2522306 w 2522306"/>
              <a:gd name="connsiteY3" fmla="*/ 730889 h 800041"/>
              <a:gd name="connsiteX4" fmla="*/ 1970376 w 2522306"/>
              <a:gd name="connsiteY4" fmla="*/ 800041 h 800041"/>
              <a:gd name="connsiteX5" fmla="*/ 1263316 w 2522306"/>
              <a:gd name="connsiteY5" fmla="*/ 715818 h 800041"/>
              <a:gd name="connsiteX6" fmla="*/ 518880 w 2522306"/>
              <a:gd name="connsiteY6" fmla="*/ 333847 h 800041"/>
              <a:gd name="connsiteX0" fmla="*/ 1522 w 2004948"/>
              <a:gd name="connsiteY0" fmla="*/ 333847 h 800041"/>
              <a:gd name="connsiteX1" fmla="*/ 0 w 2004948"/>
              <a:gd name="connsiteY1" fmla="*/ 24063 h 800041"/>
              <a:gd name="connsiteX2" fmla="*/ 1990429 w 2004948"/>
              <a:gd name="connsiteY2" fmla="*/ 0 h 800041"/>
              <a:gd name="connsiteX3" fmla="*/ 2004948 w 2004948"/>
              <a:gd name="connsiteY3" fmla="*/ 730889 h 800041"/>
              <a:gd name="connsiteX4" fmla="*/ 1453018 w 2004948"/>
              <a:gd name="connsiteY4" fmla="*/ 800041 h 800041"/>
              <a:gd name="connsiteX5" fmla="*/ 745958 w 2004948"/>
              <a:gd name="connsiteY5" fmla="*/ 715818 h 800041"/>
              <a:gd name="connsiteX6" fmla="*/ 1522 w 2004948"/>
              <a:gd name="connsiteY6" fmla="*/ 333847 h 800041"/>
              <a:gd name="connsiteX0" fmla="*/ 8 w 2003434"/>
              <a:gd name="connsiteY0" fmla="*/ 337079 h 803273"/>
              <a:gd name="connsiteX1" fmla="*/ 25781 w 2003434"/>
              <a:gd name="connsiteY1" fmla="*/ 0 h 803273"/>
              <a:gd name="connsiteX2" fmla="*/ 1988915 w 2003434"/>
              <a:gd name="connsiteY2" fmla="*/ 3232 h 803273"/>
              <a:gd name="connsiteX3" fmla="*/ 2003434 w 2003434"/>
              <a:gd name="connsiteY3" fmla="*/ 734121 h 803273"/>
              <a:gd name="connsiteX4" fmla="*/ 1451504 w 2003434"/>
              <a:gd name="connsiteY4" fmla="*/ 803273 h 803273"/>
              <a:gd name="connsiteX5" fmla="*/ 744444 w 2003434"/>
              <a:gd name="connsiteY5" fmla="*/ 719050 h 803273"/>
              <a:gd name="connsiteX6" fmla="*/ 8 w 2003434"/>
              <a:gd name="connsiteY6" fmla="*/ 337079 h 803273"/>
              <a:gd name="connsiteX0" fmla="*/ 8 w 1989787"/>
              <a:gd name="connsiteY0" fmla="*/ 337079 h 803273"/>
              <a:gd name="connsiteX1" fmla="*/ 25781 w 1989787"/>
              <a:gd name="connsiteY1" fmla="*/ 0 h 803273"/>
              <a:gd name="connsiteX2" fmla="*/ 1988915 w 1989787"/>
              <a:gd name="connsiteY2" fmla="*/ 3232 h 803273"/>
              <a:gd name="connsiteX3" fmla="*/ 1989787 w 1989787"/>
              <a:gd name="connsiteY3" fmla="*/ 713650 h 803273"/>
              <a:gd name="connsiteX4" fmla="*/ 1451504 w 1989787"/>
              <a:gd name="connsiteY4" fmla="*/ 803273 h 803273"/>
              <a:gd name="connsiteX5" fmla="*/ 744444 w 1989787"/>
              <a:gd name="connsiteY5" fmla="*/ 719050 h 803273"/>
              <a:gd name="connsiteX6" fmla="*/ 8 w 1989787"/>
              <a:gd name="connsiteY6" fmla="*/ 337079 h 803273"/>
              <a:gd name="connsiteX0" fmla="*/ 204197 w 1964006"/>
              <a:gd name="connsiteY0" fmla="*/ 346996 h 803273"/>
              <a:gd name="connsiteX1" fmla="*/ 0 w 1964006"/>
              <a:gd name="connsiteY1" fmla="*/ 0 h 803273"/>
              <a:gd name="connsiteX2" fmla="*/ 1963134 w 1964006"/>
              <a:gd name="connsiteY2" fmla="*/ 3232 h 803273"/>
              <a:gd name="connsiteX3" fmla="*/ 1964006 w 1964006"/>
              <a:gd name="connsiteY3" fmla="*/ 713650 h 803273"/>
              <a:gd name="connsiteX4" fmla="*/ 1425723 w 1964006"/>
              <a:gd name="connsiteY4" fmla="*/ 803273 h 803273"/>
              <a:gd name="connsiteX5" fmla="*/ 718663 w 1964006"/>
              <a:gd name="connsiteY5" fmla="*/ 719050 h 803273"/>
              <a:gd name="connsiteX6" fmla="*/ 204197 w 1964006"/>
              <a:gd name="connsiteY6" fmla="*/ 346996 h 803273"/>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718663 w 1964006"/>
              <a:gd name="connsiteY5" fmla="*/ 719050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204197 w 1964006"/>
              <a:gd name="connsiteY6"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50368 w 1964006"/>
              <a:gd name="connsiteY6" fmla="*/ 535516 h 763606"/>
              <a:gd name="connsiteX7" fmla="*/ 204197 w 1964006"/>
              <a:gd name="connsiteY7" fmla="*/ 346996 h 763606"/>
              <a:gd name="connsiteX0" fmla="*/ 204197 w 1964006"/>
              <a:gd name="connsiteY0" fmla="*/ 346996 h 763606"/>
              <a:gd name="connsiteX1" fmla="*/ 0 w 1964006"/>
              <a:gd name="connsiteY1" fmla="*/ 0 h 763606"/>
              <a:gd name="connsiteX2" fmla="*/ 1963134 w 1964006"/>
              <a:gd name="connsiteY2" fmla="*/ 3232 h 763606"/>
              <a:gd name="connsiteX3" fmla="*/ 1964006 w 1964006"/>
              <a:gd name="connsiteY3" fmla="*/ 713650 h 763606"/>
              <a:gd name="connsiteX4" fmla="*/ 1569455 w 1964006"/>
              <a:gd name="connsiteY4" fmla="*/ 763606 h 763606"/>
              <a:gd name="connsiteX5" fmla="*/ 1128297 w 1964006"/>
              <a:gd name="connsiteY5" fmla="*/ 689299 h 763606"/>
              <a:gd name="connsiteX6" fmla="*/ 793488 w 1964006"/>
              <a:gd name="connsiteY6" fmla="*/ 743772 h 763606"/>
              <a:gd name="connsiteX7" fmla="*/ 204197 w 1964006"/>
              <a:gd name="connsiteY7" fmla="*/ 346996 h 763606"/>
              <a:gd name="connsiteX0" fmla="*/ 204197 w 1963139"/>
              <a:gd name="connsiteY0" fmla="*/ 346996 h 979769"/>
              <a:gd name="connsiteX1" fmla="*/ 0 w 1963139"/>
              <a:gd name="connsiteY1" fmla="*/ 0 h 979769"/>
              <a:gd name="connsiteX2" fmla="*/ 1963134 w 1963139"/>
              <a:gd name="connsiteY2" fmla="*/ 3232 h 979769"/>
              <a:gd name="connsiteX3" fmla="*/ 1952117 w 1963139"/>
              <a:gd name="connsiteY3" fmla="*/ 979769 h 979769"/>
              <a:gd name="connsiteX4" fmla="*/ 1569455 w 1963139"/>
              <a:gd name="connsiteY4" fmla="*/ 763606 h 979769"/>
              <a:gd name="connsiteX5" fmla="*/ 1128297 w 1963139"/>
              <a:gd name="connsiteY5" fmla="*/ 689299 h 979769"/>
              <a:gd name="connsiteX6" fmla="*/ 793488 w 1963139"/>
              <a:gd name="connsiteY6" fmla="*/ 743772 h 979769"/>
              <a:gd name="connsiteX7" fmla="*/ 204197 w 1963139"/>
              <a:gd name="connsiteY7" fmla="*/ 346996 h 979769"/>
              <a:gd name="connsiteX0" fmla="*/ 204197 w 1982210"/>
              <a:gd name="connsiteY0" fmla="*/ 346996 h 992723"/>
              <a:gd name="connsiteX1" fmla="*/ 0 w 1982210"/>
              <a:gd name="connsiteY1" fmla="*/ 0 h 992723"/>
              <a:gd name="connsiteX2" fmla="*/ 1963134 w 1982210"/>
              <a:gd name="connsiteY2" fmla="*/ 3232 h 992723"/>
              <a:gd name="connsiteX3" fmla="*/ 1982210 w 1982210"/>
              <a:gd name="connsiteY3" fmla="*/ 992723 h 992723"/>
              <a:gd name="connsiteX4" fmla="*/ 1569455 w 1982210"/>
              <a:gd name="connsiteY4" fmla="*/ 763606 h 992723"/>
              <a:gd name="connsiteX5" fmla="*/ 1128297 w 1982210"/>
              <a:gd name="connsiteY5" fmla="*/ 689299 h 992723"/>
              <a:gd name="connsiteX6" fmla="*/ 793488 w 1982210"/>
              <a:gd name="connsiteY6" fmla="*/ 743772 h 992723"/>
              <a:gd name="connsiteX7" fmla="*/ 204197 w 1982210"/>
              <a:gd name="connsiteY7" fmla="*/ 346996 h 992723"/>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69455 w 1972179"/>
              <a:gd name="connsiteY4" fmla="*/ 763606 h 988405"/>
              <a:gd name="connsiteX5" fmla="*/ 1128297 w 1972179"/>
              <a:gd name="connsiteY5" fmla="*/ 689299 h 988405"/>
              <a:gd name="connsiteX6" fmla="*/ 793488 w 1972179"/>
              <a:gd name="connsiteY6" fmla="*/ 743772 h 988405"/>
              <a:gd name="connsiteX7" fmla="*/ 204197 w 1972179"/>
              <a:gd name="connsiteY7" fmla="*/ 346996 h 988405"/>
              <a:gd name="connsiteX0" fmla="*/ 204197 w 1972179"/>
              <a:gd name="connsiteY0" fmla="*/ 346996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204197 w 1972179"/>
              <a:gd name="connsiteY7" fmla="*/ 346996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72179"/>
              <a:gd name="connsiteY0" fmla="*/ 359951 h 988405"/>
              <a:gd name="connsiteX1" fmla="*/ 0 w 1972179"/>
              <a:gd name="connsiteY1" fmla="*/ 0 h 988405"/>
              <a:gd name="connsiteX2" fmla="*/ 1963134 w 1972179"/>
              <a:gd name="connsiteY2" fmla="*/ 3232 h 988405"/>
              <a:gd name="connsiteX3" fmla="*/ 1972179 w 1972179"/>
              <a:gd name="connsiteY3" fmla="*/ 988405 h 988405"/>
              <a:gd name="connsiteX4" fmla="*/ 1549392 w 1972179"/>
              <a:gd name="connsiteY4" fmla="*/ 793832 h 988405"/>
              <a:gd name="connsiteX5" fmla="*/ 1128297 w 1972179"/>
              <a:gd name="connsiteY5" fmla="*/ 689299 h 988405"/>
              <a:gd name="connsiteX6" fmla="*/ 793488 w 1972179"/>
              <a:gd name="connsiteY6" fmla="*/ 743772 h 988405"/>
              <a:gd name="connsiteX7" fmla="*/ 118932 w 1972179"/>
              <a:gd name="connsiteY7" fmla="*/ 359951 h 988405"/>
              <a:gd name="connsiteX0" fmla="*/ 118932 w 1963134"/>
              <a:gd name="connsiteY0" fmla="*/ 359951 h 793832"/>
              <a:gd name="connsiteX1" fmla="*/ 0 w 1963134"/>
              <a:gd name="connsiteY1" fmla="*/ 0 h 793832"/>
              <a:gd name="connsiteX2" fmla="*/ 1963134 w 1963134"/>
              <a:gd name="connsiteY2" fmla="*/ 3232 h 793832"/>
              <a:gd name="connsiteX3" fmla="*/ 1850007 w 1963134"/>
              <a:gd name="connsiteY3" fmla="*/ 320208 h 793832"/>
              <a:gd name="connsiteX4" fmla="*/ 1549392 w 1963134"/>
              <a:gd name="connsiteY4" fmla="*/ 793832 h 793832"/>
              <a:gd name="connsiteX5" fmla="*/ 1128297 w 1963134"/>
              <a:gd name="connsiteY5" fmla="*/ 689299 h 793832"/>
              <a:gd name="connsiteX6" fmla="*/ 793488 w 1963134"/>
              <a:gd name="connsiteY6" fmla="*/ 743772 h 793832"/>
              <a:gd name="connsiteX7" fmla="*/ 118932 w 1963134"/>
              <a:gd name="connsiteY7" fmla="*/ 359951 h 793832"/>
              <a:gd name="connsiteX0" fmla="*/ 118932 w 1963137"/>
              <a:gd name="connsiteY0" fmla="*/ 359951 h 793832"/>
              <a:gd name="connsiteX1" fmla="*/ 0 w 1963137"/>
              <a:gd name="connsiteY1" fmla="*/ 0 h 793832"/>
              <a:gd name="connsiteX2" fmla="*/ 1963134 w 1963137"/>
              <a:gd name="connsiteY2" fmla="*/ 3232 h 793832"/>
              <a:gd name="connsiteX3" fmla="*/ 1850007 w 1963137"/>
              <a:gd name="connsiteY3" fmla="*/ 320208 h 793832"/>
              <a:gd name="connsiteX4" fmla="*/ 1549392 w 1963137"/>
              <a:gd name="connsiteY4" fmla="*/ 793832 h 793832"/>
              <a:gd name="connsiteX5" fmla="*/ 1128297 w 1963137"/>
              <a:gd name="connsiteY5" fmla="*/ 689299 h 793832"/>
              <a:gd name="connsiteX6" fmla="*/ 793488 w 1963137"/>
              <a:gd name="connsiteY6" fmla="*/ 743772 h 793832"/>
              <a:gd name="connsiteX7" fmla="*/ 118932 w 1963137"/>
              <a:gd name="connsiteY7" fmla="*/ 359951 h 793832"/>
              <a:gd name="connsiteX0" fmla="*/ 118932 w 1963137"/>
              <a:gd name="connsiteY0" fmla="*/ 359951 h 743771"/>
              <a:gd name="connsiteX1" fmla="*/ 0 w 1963137"/>
              <a:gd name="connsiteY1" fmla="*/ 0 h 743771"/>
              <a:gd name="connsiteX2" fmla="*/ 1963134 w 1963137"/>
              <a:gd name="connsiteY2" fmla="*/ 3232 h 743771"/>
              <a:gd name="connsiteX3" fmla="*/ 1850007 w 1963137"/>
              <a:gd name="connsiteY3" fmla="*/ 320208 h 743771"/>
              <a:gd name="connsiteX4" fmla="*/ 1549392 w 1963137"/>
              <a:gd name="connsiteY4" fmla="*/ 348368 h 743771"/>
              <a:gd name="connsiteX5" fmla="*/ 1128297 w 1963137"/>
              <a:gd name="connsiteY5" fmla="*/ 689299 h 743771"/>
              <a:gd name="connsiteX6" fmla="*/ 793488 w 1963137"/>
              <a:gd name="connsiteY6" fmla="*/ 743772 h 743771"/>
              <a:gd name="connsiteX7" fmla="*/ 118932 w 1963137"/>
              <a:gd name="connsiteY7" fmla="*/ 359951 h 743771"/>
              <a:gd name="connsiteX0" fmla="*/ 118932 w 1963137"/>
              <a:gd name="connsiteY0" fmla="*/ 359951 h 689298"/>
              <a:gd name="connsiteX1" fmla="*/ 0 w 1963137"/>
              <a:gd name="connsiteY1" fmla="*/ 0 h 689298"/>
              <a:gd name="connsiteX2" fmla="*/ 1963134 w 1963137"/>
              <a:gd name="connsiteY2" fmla="*/ 3232 h 689298"/>
              <a:gd name="connsiteX3" fmla="*/ 1850007 w 1963137"/>
              <a:gd name="connsiteY3" fmla="*/ 320208 h 689298"/>
              <a:gd name="connsiteX4" fmla="*/ 1549392 w 1963137"/>
              <a:gd name="connsiteY4" fmla="*/ 348368 h 689298"/>
              <a:gd name="connsiteX5" fmla="*/ 1128297 w 1963137"/>
              <a:gd name="connsiteY5" fmla="*/ 689299 h 689298"/>
              <a:gd name="connsiteX6" fmla="*/ 556331 w 1963137"/>
              <a:gd name="connsiteY6" fmla="*/ 310683 h 689298"/>
              <a:gd name="connsiteX7" fmla="*/ 118932 w 1963137"/>
              <a:gd name="connsiteY7" fmla="*/ 359951 h 689298"/>
              <a:gd name="connsiteX0" fmla="*/ 118932 w 1963137"/>
              <a:gd name="connsiteY0" fmla="*/ 359951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118932 w 1963137"/>
              <a:gd name="connsiteY7" fmla="*/ 359951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212358 w 1963137"/>
              <a:gd name="connsiteY0" fmla="*/ 186714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212358 w 1963137"/>
              <a:gd name="connsiteY7" fmla="*/ 186714 h 466570"/>
              <a:gd name="connsiteX0" fmla="*/ 171675 w 1963137"/>
              <a:gd name="connsiteY0" fmla="*/ 163262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56331 w 1963137"/>
              <a:gd name="connsiteY6" fmla="*/ 310683 h 466570"/>
              <a:gd name="connsiteX7" fmla="*/ 171675 w 1963137"/>
              <a:gd name="connsiteY7" fmla="*/ 163262 h 466570"/>
              <a:gd name="connsiteX0" fmla="*/ 171675 w 1963137"/>
              <a:gd name="connsiteY0" fmla="*/ 163262 h 466570"/>
              <a:gd name="connsiteX1" fmla="*/ 0 w 1963137"/>
              <a:gd name="connsiteY1" fmla="*/ 0 h 466570"/>
              <a:gd name="connsiteX2" fmla="*/ 1963134 w 1963137"/>
              <a:gd name="connsiteY2" fmla="*/ 3232 h 466570"/>
              <a:gd name="connsiteX3" fmla="*/ 1850007 w 1963137"/>
              <a:gd name="connsiteY3" fmla="*/ 320208 h 466570"/>
              <a:gd name="connsiteX4" fmla="*/ 1549392 w 1963137"/>
              <a:gd name="connsiteY4" fmla="*/ 348368 h 466570"/>
              <a:gd name="connsiteX5" fmla="*/ 1034872 w 1963137"/>
              <a:gd name="connsiteY5" fmla="*/ 466570 h 466570"/>
              <a:gd name="connsiteX6" fmla="*/ 560399 w 1963137"/>
              <a:gd name="connsiteY6" fmla="*/ 216875 h 466570"/>
              <a:gd name="connsiteX7" fmla="*/ 171675 w 1963137"/>
              <a:gd name="connsiteY7" fmla="*/ 163262 h 466570"/>
              <a:gd name="connsiteX0" fmla="*/ 171675 w 1963137"/>
              <a:gd name="connsiteY0" fmla="*/ 163262 h 348368"/>
              <a:gd name="connsiteX1" fmla="*/ 0 w 1963137"/>
              <a:gd name="connsiteY1" fmla="*/ 0 h 348368"/>
              <a:gd name="connsiteX2" fmla="*/ 1963134 w 1963137"/>
              <a:gd name="connsiteY2" fmla="*/ 3232 h 348368"/>
              <a:gd name="connsiteX3" fmla="*/ 1850007 w 1963137"/>
              <a:gd name="connsiteY3" fmla="*/ 320208 h 348368"/>
              <a:gd name="connsiteX4" fmla="*/ 1549392 w 1963137"/>
              <a:gd name="connsiteY4" fmla="*/ 348368 h 348368"/>
              <a:gd name="connsiteX5" fmla="*/ 1071487 w 1963137"/>
              <a:gd name="connsiteY5" fmla="*/ 232051 h 348368"/>
              <a:gd name="connsiteX6" fmla="*/ 560399 w 1963137"/>
              <a:gd name="connsiteY6" fmla="*/ 216875 h 348368"/>
              <a:gd name="connsiteX7" fmla="*/ 171675 w 1963137"/>
              <a:gd name="connsiteY7" fmla="*/ 163262 h 348368"/>
              <a:gd name="connsiteX0" fmla="*/ 171675 w 1963137"/>
              <a:gd name="connsiteY0" fmla="*/ 163262 h 348368"/>
              <a:gd name="connsiteX1" fmla="*/ 0 w 1963137"/>
              <a:gd name="connsiteY1" fmla="*/ 0 h 348368"/>
              <a:gd name="connsiteX2" fmla="*/ 1963134 w 1963137"/>
              <a:gd name="connsiteY2" fmla="*/ 3232 h 348368"/>
              <a:gd name="connsiteX3" fmla="*/ 1850007 w 1963137"/>
              <a:gd name="connsiteY3" fmla="*/ 320208 h 348368"/>
              <a:gd name="connsiteX4" fmla="*/ 1549392 w 1963137"/>
              <a:gd name="connsiteY4" fmla="*/ 348368 h 348368"/>
              <a:gd name="connsiteX5" fmla="*/ 1071487 w 1963137"/>
              <a:gd name="connsiteY5" fmla="*/ 232051 h 348368"/>
              <a:gd name="connsiteX6" fmla="*/ 560399 w 1963137"/>
              <a:gd name="connsiteY6" fmla="*/ 216875 h 348368"/>
              <a:gd name="connsiteX7" fmla="*/ 171675 w 1963137"/>
              <a:gd name="connsiteY7" fmla="*/ 163262 h 348368"/>
              <a:gd name="connsiteX0" fmla="*/ 171675 w 1963135"/>
              <a:gd name="connsiteY0" fmla="*/ 163262 h 348368"/>
              <a:gd name="connsiteX1" fmla="*/ 0 w 1963135"/>
              <a:gd name="connsiteY1" fmla="*/ 0 h 348368"/>
              <a:gd name="connsiteX2" fmla="*/ 1963134 w 1963135"/>
              <a:gd name="connsiteY2" fmla="*/ 3232 h 348368"/>
              <a:gd name="connsiteX3" fmla="*/ 1809323 w 1963135"/>
              <a:gd name="connsiteY3" fmla="*/ 261577 h 348368"/>
              <a:gd name="connsiteX4" fmla="*/ 1549392 w 1963135"/>
              <a:gd name="connsiteY4" fmla="*/ 348368 h 348368"/>
              <a:gd name="connsiteX5" fmla="*/ 1071487 w 1963135"/>
              <a:gd name="connsiteY5" fmla="*/ 232051 h 348368"/>
              <a:gd name="connsiteX6" fmla="*/ 560399 w 1963135"/>
              <a:gd name="connsiteY6" fmla="*/ 216875 h 348368"/>
              <a:gd name="connsiteX7" fmla="*/ 171675 w 1963135"/>
              <a:gd name="connsiteY7" fmla="*/ 163262 h 348368"/>
              <a:gd name="connsiteX0" fmla="*/ 171675 w 1963134"/>
              <a:gd name="connsiteY0" fmla="*/ 163262 h 348368"/>
              <a:gd name="connsiteX1" fmla="*/ 0 w 1963134"/>
              <a:gd name="connsiteY1" fmla="*/ 0 h 348368"/>
              <a:gd name="connsiteX2" fmla="*/ 1963134 w 1963134"/>
              <a:gd name="connsiteY2" fmla="*/ 3232 h 348368"/>
              <a:gd name="connsiteX3" fmla="*/ 1809323 w 1963134"/>
              <a:gd name="connsiteY3" fmla="*/ 261577 h 348368"/>
              <a:gd name="connsiteX4" fmla="*/ 1549392 w 1963134"/>
              <a:gd name="connsiteY4" fmla="*/ 348368 h 348368"/>
              <a:gd name="connsiteX5" fmla="*/ 1071487 w 1963134"/>
              <a:gd name="connsiteY5" fmla="*/ 232051 h 348368"/>
              <a:gd name="connsiteX6" fmla="*/ 560399 w 1963134"/>
              <a:gd name="connsiteY6" fmla="*/ 216875 h 348368"/>
              <a:gd name="connsiteX7" fmla="*/ 171675 w 1963134"/>
              <a:gd name="connsiteY7" fmla="*/ 163262 h 348368"/>
              <a:gd name="connsiteX0" fmla="*/ 171675 w 1963134"/>
              <a:gd name="connsiteY0" fmla="*/ 163262 h 348368"/>
              <a:gd name="connsiteX1" fmla="*/ 0 w 1963134"/>
              <a:gd name="connsiteY1" fmla="*/ 0 h 348368"/>
              <a:gd name="connsiteX2" fmla="*/ 1963134 w 1963134"/>
              <a:gd name="connsiteY2" fmla="*/ 3232 h 348368"/>
              <a:gd name="connsiteX3" fmla="*/ 1809323 w 1963134"/>
              <a:gd name="connsiteY3" fmla="*/ 261577 h 348368"/>
              <a:gd name="connsiteX4" fmla="*/ 1549392 w 1963134"/>
              <a:gd name="connsiteY4" fmla="*/ 348368 h 348368"/>
              <a:gd name="connsiteX5" fmla="*/ 1071487 w 1963134"/>
              <a:gd name="connsiteY5" fmla="*/ 232051 h 348368"/>
              <a:gd name="connsiteX6" fmla="*/ 560399 w 1963134"/>
              <a:gd name="connsiteY6" fmla="*/ 216875 h 348368"/>
              <a:gd name="connsiteX7" fmla="*/ 171675 w 1963134"/>
              <a:gd name="connsiteY7" fmla="*/ 163262 h 348368"/>
              <a:gd name="connsiteX0" fmla="*/ 171675 w 1963134"/>
              <a:gd name="connsiteY0" fmla="*/ 163262 h 301464"/>
              <a:gd name="connsiteX1" fmla="*/ 0 w 1963134"/>
              <a:gd name="connsiteY1" fmla="*/ 0 h 301464"/>
              <a:gd name="connsiteX2" fmla="*/ 1963134 w 1963134"/>
              <a:gd name="connsiteY2" fmla="*/ 3232 h 301464"/>
              <a:gd name="connsiteX3" fmla="*/ 1809323 w 1963134"/>
              <a:gd name="connsiteY3" fmla="*/ 261577 h 301464"/>
              <a:gd name="connsiteX4" fmla="*/ 1557529 w 1963134"/>
              <a:gd name="connsiteY4" fmla="*/ 301464 h 301464"/>
              <a:gd name="connsiteX5" fmla="*/ 1071487 w 1963134"/>
              <a:gd name="connsiteY5" fmla="*/ 232051 h 301464"/>
              <a:gd name="connsiteX6" fmla="*/ 560399 w 1963134"/>
              <a:gd name="connsiteY6" fmla="*/ 216875 h 301464"/>
              <a:gd name="connsiteX7" fmla="*/ 171675 w 1963134"/>
              <a:gd name="connsiteY7" fmla="*/ 163262 h 301464"/>
              <a:gd name="connsiteX0" fmla="*/ 181894 w 1963134"/>
              <a:gd name="connsiteY0" fmla="*/ 241798 h 301464"/>
              <a:gd name="connsiteX1" fmla="*/ 0 w 1963134"/>
              <a:gd name="connsiteY1" fmla="*/ 0 h 301464"/>
              <a:gd name="connsiteX2" fmla="*/ 1963134 w 1963134"/>
              <a:gd name="connsiteY2" fmla="*/ 3232 h 301464"/>
              <a:gd name="connsiteX3" fmla="*/ 1809323 w 1963134"/>
              <a:gd name="connsiteY3" fmla="*/ 261577 h 301464"/>
              <a:gd name="connsiteX4" fmla="*/ 1557529 w 1963134"/>
              <a:gd name="connsiteY4" fmla="*/ 301464 h 301464"/>
              <a:gd name="connsiteX5" fmla="*/ 1071487 w 1963134"/>
              <a:gd name="connsiteY5" fmla="*/ 232051 h 301464"/>
              <a:gd name="connsiteX6" fmla="*/ 560399 w 1963134"/>
              <a:gd name="connsiteY6" fmla="*/ 216875 h 301464"/>
              <a:gd name="connsiteX7" fmla="*/ 181894 w 1963134"/>
              <a:gd name="connsiteY7" fmla="*/ 241798 h 301464"/>
              <a:gd name="connsiteX0" fmla="*/ 352197 w 2133437"/>
              <a:gd name="connsiteY0" fmla="*/ 241798 h 301464"/>
              <a:gd name="connsiteX1" fmla="*/ 0 w 2133437"/>
              <a:gd name="connsiteY1" fmla="*/ 0 h 301464"/>
              <a:gd name="connsiteX2" fmla="*/ 2133437 w 2133437"/>
              <a:gd name="connsiteY2" fmla="*/ 3232 h 301464"/>
              <a:gd name="connsiteX3" fmla="*/ 1979626 w 2133437"/>
              <a:gd name="connsiteY3" fmla="*/ 261577 h 301464"/>
              <a:gd name="connsiteX4" fmla="*/ 1727832 w 2133437"/>
              <a:gd name="connsiteY4" fmla="*/ 301464 h 301464"/>
              <a:gd name="connsiteX5" fmla="*/ 1241790 w 2133437"/>
              <a:gd name="connsiteY5" fmla="*/ 232051 h 301464"/>
              <a:gd name="connsiteX6" fmla="*/ 730702 w 2133437"/>
              <a:gd name="connsiteY6" fmla="*/ 216875 h 301464"/>
              <a:gd name="connsiteX7" fmla="*/ 352197 w 2133437"/>
              <a:gd name="connsiteY7" fmla="*/ 241798 h 301464"/>
              <a:gd name="connsiteX0" fmla="*/ 352197 w 2133437"/>
              <a:gd name="connsiteY0" fmla="*/ 241798 h 301464"/>
              <a:gd name="connsiteX1" fmla="*/ 0 w 2133437"/>
              <a:gd name="connsiteY1" fmla="*/ 0 h 301464"/>
              <a:gd name="connsiteX2" fmla="*/ 2133437 w 2133437"/>
              <a:gd name="connsiteY2" fmla="*/ 3232 h 301464"/>
              <a:gd name="connsiteX3" fmla="*/ 1979626 w 2133437"/>
              <a:gd name="connsiteY3" fmla="*/ 261577 h 301464"/>
              <a:gd name="connsiteX4" fmla="*/ 1727832 w 2133437"/>
              <a:gd name="connsiteY4" fmla="*/ 301464 h 301464"/>
              <a:gd name="connsiteX5" fmla="*/ 1241790 w 2133437"/>
              <a:gd name="connsiteY5" fmla="*/ 232051 h 301464"/>
              <a:gd name="connsiteX6" fmla="*/ 730702 w 2133437"/>
              <a:gd name="connsiteY6" fmla="*/ 216875 h 301464"/>
              <a:gd name="connsiteX7" fmla="*/ 352197 w 2133437"/>
              <a:gd name="connsiteY7" fmla="*/ 241798 h 301464"/>
              <a:gd name="connsiteX0" fmla="*/ 352197 w 2133437"/>
              <a:gd name="connsiteY0" fmla="*/ 241798 h 311282"/>
              <a:gd name="connsiteX1" fmla="*/ 0 w 2133437"/>
              <a:gd name="connsiteY1" fmla="*/ 0 h 311282"/>
              <a:gd name="connsiteX2" fmla="*/ 2133437 w 2133437"/>
              <a:gd name="connsiteY2" fmla="*/ 3232 h 311282"/>
              <a:gd name="connsiteX3" fmla="*/ 1979626 w 2133437"/>
              <a:gd name="connsiteY3" fmla="*/ 261577 h 311282"/>
              <a:gd name="connsiteX4" fmla="*/ 1489408 w 2133437"/>
              <a:gd name="connsiteY4" fmla="*/ 311282 h 311282"/>
              <a:gd name="connsiteX5" fmla="*/ 1241790 w 2133437"/>
              <a:gd name="connsiteY5" fmla="*/ 232051 h 311282"/>
              <a:gd name="connsiteX6" fmla="*/ 730702 w 2133437"/>
              <a:gd name="connsiteY6" fmla="*/ 216875 h 311282"/>
              <a:gd name="connsiteX7" fmla="*/ 352197 w 2133437"/>
              <a:gd name="connsiteY7" fmla="*/ 241798 h 311282"/>
              <a:gd name="connsiteX0" fmla="*/ 352197 w 2133437"/>
              <a:gd name="connsiteY0" fmla="*/ 241798 h 311282"/>
              <a:gd name="connsiteX1" fmla="*/ 0 w 2133437"/>
              <a:gd name="connsiteY1" fmla="*/ 0 h 311282"/>
              <a:gd name="connsiteX2" fmla="*/ 2133437 w 2133437"/>
              <a:gd name="connsiteY2" fmla="*/ 3232 h 311282"/>
              <a:gd name="connsiteX3" fmla="*/ 1894474 w 2133437"/>
              <a:gd name="connsiteY3" fmla="*/ 192857 h 311282"/>
              <a:gd name="connsiteX4" fmla="*/ 1489408 w 2133437"/>
              <a:gd name="connsiteY4" fmla="*/ 311282 h 311282"/>
              <a:gd name="connsiteX5" fmla="*/ 1241790 w 2133437"/>
              <a:gd name="connsiteY5" fmla="*/ 232051 h 311282"/>
              <a:gd name="connsiteX6" fmla="*/ 730702 w 2133437"/>
              <a:gd name="connsiteY6" fmla="*/ 216875 h 311282"/>
              <a:gd name="connsiteX7" fmla="*/ 352197 w 2133437"/>
              <a:gd name="connsiteY7" fmla="*/ 241798 h 31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3437" h="311282">
                <a:moveTo>
                  <a:pt x="352197" y="241798"/>
                </a:moveTo>
                <a:cubicBezTo>
                  <a:pt x="228656" y="209299"/>
                  <a:pt x="61816" y="83625"/>
                  <a:pt x="0" y="0"/>
                </a:cubicBezTo>
                <a:lnTo>
                  <a:pt x="2133437" y="3232"/>
                </a:lnTo>
                <a:cubicBezTo>
                  <a:pt x="2076771" y="111053"/>
                  <a:pt x="1983541" y="101299"/>
                  <a:pt x="1894474" y="192857"/>
                </a:cubicBezTo>
                <a:lnTo>
                  <a:pt x="1489408" y="311282"/>
                </a:lnTo>
                <a:lnTo>
                  <a:pt x="1241790" y="232051"/>
                </a:lnTo>
                <a:cubicBezTo>
                  <a:pt x="1114823" y="226992"/>
                  <a:pt x="868657" y="318335"/>
                  <a:pt x="730702" y="216875"/>
                </a:cubicBezTo>
                <a:cubicBezTo>
                  <a:pt x="616044" y="212675"/>
                  <a:pt x="466855" y="283121"/>
                  <a:pt x="352197" y="241798"/>
                </a:cubicBez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pic>
        <p:nvPicPr>
          <p:cNvPr id="9" name="Graphic 8">
            <a:extLst>
              <a:ext uri="{FF2B5EF4-FFF2-40B4-BE49-F238E27FC236}">
                <a16:creationId xmlns:a16="http://schemas.microsoft.com/office/drawing/2014/main" id="{9AF6F5B0-4540-A890-9843-DC2AE55790C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081" y="6365059"/>
            <a:ext cx="2743101" cy="316522"/>
          </a:xfrm>
          <a:prstGeom prst="rect">
            <a:avLst/>
          </a:prstGeom>
        </p:spPr>
      </p:pic>
    </p:spTree>
    <p:extLst>
      <p:ext uri="{BB962C8B-B14F-4D97-AF65-F5344CB8AC3E}">
        <p14:creationId xmlns:p14="http://schemas.microsoft.com/office/powerpoint/2010/main" val="4106683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2"/>
        </a:solidFill>
        <a:effectLst/>
      </p:bgPr>
    </p:bg>
    <p:spTree>
      <p:nvGrpSpPr>
        <p:cNvPr id="1" name=""/>
        <p:cNvGrpSpPr/>
        <p:nvPr/>
      </p:nvGrpSpPr>
      <p:grpSpPr>
        <a:xfrm>
          <a:off x="0" y="0"/>
          <a:ext cx="0" cy="0"/>
          <a:chOff x="0" y="0"/>
          <a:chExt cx="0" cy="0"/>
        </a:xfrm>
      </p:grpSpPr>
      <p:sp>
        <p:nvSpPr>
          <p:cNvPr id="5" name="Rectangle: Single Corner Snipped 7">
            <a:extLst>
              <a:ext uri="{FF2B5EF4-FFF2-40B4-BE49-F238E27FC236}">
                <a16:creationId xmlns:a16="http://schemas.microsoft.com/office/drawing/2014/main" id="{8350047E-7EA6-65C1-D1F4-EF77FBCAF0BF}"/>
              </a:ext>
            </a:extLst>
          </p:cNvPr>
          <p:cNvSpPr>
            <a:spLocks noGrp="1" noRot="1" noMove="1" noResize="1" noEditPoints="1" noAdjustHandles="1" noChangeArrowheads="1" noChangeShapeType="1"/>
          </p:cNvSpPr>
          <p:nvPr userDrawn="1"/>
        </p:nvSpPr>
        <p:spPr>
          <a:xfrm>
            <a:off x="0" y="-16041"/>
            <a:ext cx="8867274" cy="6914148"/>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10583103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10583103 w 15901060"/>
              <a:gd name="connsiteY8" fmla="*/ 0 h 6882064"/>
              <a:gd name="connsiteX0" fmla="*/ 0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0 w 15901060"/>
              <a:gd name="connsiteY8" fmla="*/ 0 h 6882064"/>
              <a:gd name="connsiteX0" fmla="*/ 0 w 15901060"/>
              <a:gd name="connsiteY0" fmla="*/ 0 h 6894095"/>
              <a:gd name="connsiteX1" fmla="*/ 14427177 w 15901060"/>
              <a:gd name="connsiteY1" fmla="*/ 12032 h 6894095"/>
              <a:gd name="connsiteX2" fmla="*/ 14914472 w 15901060"/>
              <a:gd name="connsiteY2" fmla="*/ 800117 h 6894095"/>
              <a:gd name="connsiteX3" fmla="*/ 15203230 w 15901060"/>
              <a:gd name="connsiteY3" fmla="*/ 2352981 h 6894095"/>
              <a:gd name="connsiteX4" fmla="*/ 15624335 w 15901060"/>
              <a:gd name="connsiteY4" fmla="*/ 3772708 h 6894095"/>
              <a:gd name="connsiteX5" fmla="*/ 15696523 w 15901060"/>
              <a:gd name="connsiteY5" fmla="*/ 5878233 h 6894095"/>
              <a:gd name="connsiteX6" fmla="*/ 15901060 w 15901060"/>
              <a:gd name="connsiteY6" fmla="*/ 6882064 h 6894095"/>
              <a:gd name="connsiteX7" fmla="*/ 0 w 15901060"/>
              <a:gd name="connsiteY7" fmla="*/ 6894095 h 6894095"/>
              <a:gd name="connsiteX8" fmla="*/ 0 w 15901060"/>
              <a:gd name="connsiteY8" fmla="*/ 0 h 6894095"/>
              <a:gd name="connsiteX0" fmla="*/ 0 w 15837689"/>
              <a:gd name="connsiteY0" fmla="*/ 0 h 6894095"/>
              <a:gd name="connsiteX1" fmla="*/ 14427177 w 15837689"/>
              <a:gd name="connsiteY1" fmla="*/ 12032 h 6894095"/>
              <a:gd name="connsiteX2" fmla="*/ 14914472 w 15837689"/>
              <a:gd name="connsiteY2" fmla="*/ 800117 h 6894095"/>
              <a:gd name="connsiteX3" fmla="*/ 15203230 w 15837689"/>
              <a:gd name="connsiteY3" fmla="*/ 2352981 h 6894095"/>
              <a:gd name="connsiteX4" fmla="*/ 15624335 w 15837689"/>
              <a:gd name="connsiteY4" fmla="*/ 3772708 h 6894095"/>
              <a:gd name="connsiteX5" fmla="*/ 15696523 w 15837689"/>
              <a:gd name="connsiteY5" fmla="*/ 5878233 h 6894095"/>
              <a:gd name="connsiteX6" fmla="*/ 15837689 w 15837689"/>
              <a:gd name="connsiteY6" fmla="*/ 6882064 h 6894095"/>
              <a:gd name="connsiteX7" fmla="*/ 0 w 15837689"/>
              <a:gd name="connsiteY7" fmla="*/ 6894095 h 6894095"/>
              <a:gd name="connsiteX8" fmla="*/ 0 w 15837689"/>
              <a:gd name="connsiteY8" fmla="*/ 0 h 6894095"/>
              <a:gd name="connsiteX0" fmla="*/ 0 w 15774318"/>
              <a:gd name="connsiteY0" fmla="*/ 0 h 6914148"/>
              <a:gd name="connsiteX1" fmla="*/ 14427177 w 15774318"/>
              <a:gd name="connsiteY1" fmla="*/ 12032 h 6914148"/>
              <a:gd name="connsiteX2" fmla="*/ 14914472 w 15774318"/>
              <a:gd name="connsiteY2" fmla="*/ 800117 h 6914148"/>
              <a:gd name="connsiteX3" fmla="*/ 15203230 w 15774318"/>
              <a:gd name="connsiteY3" fmla="*/ 2352981 h 6914148"/>
              <a:gd name="connsiteX4" fmla="*/ 15624335 w 15774318"/>
              <a:gd name="connsiteY4" fmla="*/ 3772708 h 6914148"/>
              <a:gd name="connsiteX5" fmla="*/ 15696523 w 15774318"/>
              <a:gd name="connsiteY5" fmla="*/ 5878233 h 6914148"/>
              <a:gd name="connsiteX6" fmla="*/ 15774318 w 15774318"/>
              <a:gd name="connsiteY6" fmla="*/ 6914148 h 6914148"/>
              <a:gd name="connsiteX7" fmla="*/ 0 w 15774318"/>
              <a:gd name="connsiteY7" fmla="*/ 6894095 h 6914148"/>
              <a:gd name="connsiteX8" fmla="*/ 0 w 15774318"/>
              <a:gd name="connsiteY8" fmla="*/ 0 h 6914148"/>
              <a:gd name="connsiteX0" fmla="*/ 0 w 15705363"/>
              <a:gd name="connsiteY0" fmla="*/ 0 h 6914148"/>
              <a:gd name="connsiteX1" fmla="*/ 14427177 w 15705363"/>
              <a:gd name="connsiteY1" fmla="*/ 12032 h 6914148"/>
              <a:gd name="connsiteX2" fmla="*/ 14914472 w 15705363"/>
              <a:gd name="connsiteY2" fmla="*/ 800117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05363" h="6914148">
                <a:moveTo>
                  <a:pt x="0" y="0"/>
                </a:moveTo>
                <a:lnTo>
                  <a:pt x="14427177" y="12032"/>
                </a:lnTo>
                <a:lnTo>
                  <a:pt x="14914472" y="800117"/>
                </a:lnTo>
                <a:lnTo>
                  <a:pt x="15203230" y="2352981"/>
                </a:lnTo>
                <a:lnTo>
                  <a:pt x="15624335" y="3772708"/>
                </a:lnTo>
                <a:cubicBezTo>
                  <a:pt x="15604281" y="4085529"/>
                  <a:pt x="15740639" y="5625571"/>
                  <a:pt x="15696523" y="5878233"/>
                </a:cubicBezTo>
                <a:lnTo>
                  <a:pt x="15478583" y="6914148"/>
                </a:lnTo>
                <a:lnTo>
                  <a:pt x="0" y="6894095"/>
                </a:lnTo>
                <a:lnTo>
                  <a:pt x="0" y="0"/>
                </a:lnTo>
                <a:close/>
              </a:path>
            </a:pathLst>
          </a:custGeom>
          <a:solidFill>
            <a:schemeClr val="bg1"/>
          </a:solidFill>
          <a:ln>
            <a:noFill/>
          </a:ln>
          <a:effectLst>
            <a:outerShdw dist="12700" sx="104000" sy="104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49528A8F-3CCA-CC0D-F1E9-5092534908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1FD7E-D811-5AC6-04C7-3AF83CAE2F8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DA0071-11D3-29C5-422A-9F374ADB345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52EC142F-609B-760D-DD54-DB393981CC6B}"/>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6" name="Graphic 5">
            <a:extLst>
              <a:ext uri="{FF2B5EF4-FFF2-40B4-BE49-F238E27FC236}">
                <a16:creationId xmlns:a16="http://schemas.microsoft.com/office/drawing/2014/main" id="{DC831951-4A22-9F97-762F-A91C07CFDB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3658592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8" name="Hexagon 2">
            <a:extLst>
              <a:ext uri="{FF2B5EF4-FFF2-40B4-BE49-F238E27FC236}">
                <a16:creationId xmlns:a16="http://schemas.microsoft.com/office/drawing/2014/main" id="{C866CB79-1499-83E8-1E4C-62F3549AA49B}"/>
              </a:ext>
            </a:extLst>
          </p:cNvPr>
          <p:cNvSpPr/>
          <p:nvPr userDrawn="1"/>
        </p:nvSpPr>
        <p:spPr>
          <a:xfrm flipV="1">
            <a:off x="7882186" y="6141634"/>
            <a:ext cx="1268567" cy="356837"/>
          </a:xfrm>
          <a:custGeom>
            <a:avLst/>
            <a:gdLst>
              <a:gd name="connsiteX0" fmla="*/ 0 w 2135773"/>
              <a:gd name="connsiteY0" fmla="*/ 959489 h 1918977"/>
              <a:gd name="connsiteX1" fmla="*/ 383488 w 2135773"/>
              <a:gd name="connsiteY1" fmla="*/ 0 h 1918977"/>
              <a:gd name="connsiteX2" fmla="*/ 1752285 w 2135773"/>
              <a:gd name="connsiteY2" fmla="*/ 0 h 1918977"/>
              <a:gd name="connsiteX3" fmla="*/ 2135773 w 2135773"/>
              <a:gd name="connsiteY3" fmla="*/ 959489 h 1918977"/>
              <a:gd name="connsiteX4" fmla="*/ 1752285 w 2135773"/>
              <a:gd name="connsiteY4" fmla="*/ 1918977 h 1918977"/>
              <a:gd name="connsiteX5" fmla="*/ 383488 w 2135773"/>
              <a:gd name="connsiteY5" fmla="*/ 1918977 h 1918977"/>
              <a:gd name="connsiteX6" fmla="*/ 0 w 2135773"/>
              <a:gd name="connsiteY6" fmla="*/ 959489 h 1918977"/>
              <a:gd name="connsiteX0" fmla="*/ 0 w 2891275"/>
              <a:gd name="connsiteY0" fmla="*/ 959489 h 1918977"/>
              <a:gd name="connsiteX1" fmla="*/ 383488 w 2891275"/>
              <a:gd name="connsiteY1" fmla="*/ 0 h 1918977"/>
              <a:gd name="connsiteX2" fmla="*/ 2891275 w 2891275"/>
              <a:gd name="connsiteY2" fmla="*/ 48126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135773 w 2891275"/>
              <a:gd name="connsiteY3" fmla="*/ 959489 h 1918977"/>
              <a:gd name="connsiteX4" fmla="*/ 1752285 w 2891275"/>
              <a:gd name="connsiteY4" fmla="*/ 1918977 h 1918977"/>
              <a:gd name="connsiteX5" fmla="*/ 383488 w 2891275"/>
              <a:gd name="connsiteY5" fmla="*/ 1918977 h 1918977"/>
              <a:gd name="connsiteX6" fmla="*/ 0 w 2891275"/>
              <a:gd name="connsiteY6" fmla="*/ 959489 h 1918977"/>
              <a:gd name="connsiteX0" fmla="*/ 0 w 2891275"/>
              <a:gd name="connsiteY0" fmla="*/ 959489 h 1918977"/>
              <a:gd name="connsiteX1" fmla="*/ 383488 w 2891275"/>
              <a:gd name="connsiteY1" fmla="*/ 0 h 1918977"/>
              <a:gd name="connsiteX2" fmla="*/ 2891275 w 2891275"/>
              <a:gd name="connsiteY2" fmla="*/ 0 h 1918977"/>
              <a:gd name="connsiteX3" fmla="*/ 2881731 w 2891275"/>
              <a:gd name="connsiteY3" fmla="*/ 478226 h 1918977"/>
              <a:gd name="connsiteX4" fmla="*/ 1752285 w 2891275"/>
              <a:gd name="connsiteY4" fmla="*/ 1918977 h 1918977"/>
              <a:gd name="connsiteX5" fmla="*/ 383488 w 2891275"/>
              <a:gd name="connsiteY5" fmla="*/ 1918977 h 1918977"/>
              <a:gd name="connsiteX6" fmla="*/ 0 w 2891275"/>
              <a:gd name="connsiteY6" fmla="*/ 959489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0 w 2507787"/>
              <a:gd name="connsiteY5" fmla="*/ 1918977 h 1918977"/>
              <a:gd name="connsiteX6" fmla="*/ 230122 w 2507787"/>
              <a:gd name="connsiteY6" fmla="*/ 466194 h 1918977"/>
              <a:gd name="connsiteX0" fmla="*/ 230122 w 2507787"/>
              <a:gd name="connsiteY0" fmla="*/ 466194 h 1918977"/>
              <a:gd name="connsiteX1" fmla="*/ 0 w 2507787"/>
              <a:gd name="connsiteY1" fmla="*/ 0 h 1918977"/>
              <a:gd name="connsiteX2" fmla="*/ 2507787 w 2507787"/>
              <a:gd name="connsiteY2" fmla="*/ 0 h 1918977"/>
              <a:gd name="connsiteX3" fmla="*/ 2498243 w 2507787"/>
              <a:gd name="connsiteY3" fmla="*/ 478226 h 1918977"/>
              <a:gd name="connsiteX4" fmla="*/ 1368797 w 2507787"/>
              <a:gd name="connsiteY4" fmla="*/ 1918977 h 1918977"/>
              <a:gd name="connsiteX5" fmla="*/ 830179 w 2507787"/>
              <a:gd name="connsiteY5" fmla="*/ 595503 h 1918977"/>
              <a:gd name="connsiteX6" fmla="*/ 230122 w 2507787"/>
              <a:gd name="connsiteY6" fmla="*/ 466194 h 1918977"/>
              <a:gd name="connsiteX0" fmla="*/ 230122 w 2507787"/>
              <a:gd name="connsiteY0" fmla="*/ 466194 h 595503"/>
              <a:gd name="connsiteX1" fmla="*/ 0 w 2507787"/>
              <a:gd name="connsiteY1" fmla="*/ 0 h 595503"/>
              <a:gd name="connsiteX2" fmla="*/ 2507787 w 2507787"/>
              <a:gd name="connsiteY2" fmla="*/ 0 h 595503"/>
              <a:gd name="connsiteX3" fmla="*/ 2498243 w 2507787"/>
              <a:gd name="connsiteY3" fmla="*/ 4782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507787"/>
              <a:gd name="connsiteY0" fmla="*/ 466194 h 595503"/>
              <a:gd name="connsiteX1" fmla="*/ 0 w 2507787"/>
              <a:gd name="connsiteY1" fmla="*/ 0 h 595503"/>
              <a:gd name="connsiteX2" fmla="*/ 2507787 w 2507787"/>
              <a:gd name="connsiteY2" fmla="*/ 0 h 595503"/>
              <a:gd name="connsiteX3" fmla="*/ 2327646 w 2507787"/>
              <a:gd name="connsiteY3" fmla="*/ 279726 h 595503"/>
              <a:gd name="connsiteX4" fmla="*/ 1765839 w 2507787"/>
              <a:gd name="connsiteY4" fmla="*/ 475188 h 595503"/>
              <a:gd name="connsiteX5" fmla="*/ 830179 w 2507787"/>
              <a:gd name="connsiteY5" fmla="*/ 595503 h 595503"/>
              <a:gd name="connsiteX6" fmla="*/ 230122 w 2507787"/>
              <a:gd name="connsiteY6" fmla="*/ 466194 h 595503"/>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230122 w 2460019"/>
              <a:gd name="connsiteY6"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478989 w 2460019"/>
              <a:gd name="connsiteY6" fmla="*/ 519884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830179 w 2460019"/>
              <a:gd name="connsiteY5" fmla="*/ 604956 h 604956"/>
              <a:gd name="connsiteX6" fmla="*/ 560876 w 2460019"/>
              <a:gd name="connsiteY6" fmla="*/ 463170 h 604956"/>
              <a:gd name="connsiteX7" fmla="*/ 230122 w 2460019"/>
              <a:gd name="connsiteY7"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50088 w 2460019"/>
              <a:gd name="connsiteY5" fmla="*/ 53878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9453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460019"/>
              <a:gd name="connsiteY0" fmla="*/ 475647 h 604956"/>
              <a:gd name="connsiteX1" fmla="*/ 0 w 2460019"/>
              <a:gd name="connsiteY1" fmla="*/ 1009 h 604956"/>
              <a:gd name="connsiteX2" fmla="*/ 2460019 w 2460019"/>
              <a:gd name="connsiteY2" fmla="*/ 0 h 604956"/>
              <a:gd name="connsiteX3" fmla="*/ 2327646 w 2460019"/>
              <a:gd name="connsiteY3" fmla="*/ 289179 h 604956"/>
              <a:gd name="connsiteX4" fmla="*/ 1765839 w 2460019"/>
              <a:gd name="connsiteY4" fmla="*/ 484641 h 604956"/>
              <a:gd name="connsiteX5" fmla="*/ 1277383 w 2460019"/>
              <a:gd name="connsiteY5" fmla="*/ 463168 h 604956"/>
              <a:gd name="connsiteX6" fmla="*/ 830179 w 2460019"/>
              <a:gd name="connsiteY6" fmla="*/ 604956 h 604956"/>
              <a:gd name="connsiteX7" fmla="*/ 560876 w 2460019"/>
              <a:gd name="connsiteY7" fmla="*/ 463170 h 604956"/>
              <a:gd name="connsiteX8" fmla="*/ 230122 w 2460019"/>
              <a:gd name="connsiteY8" fmla="*/ 475647 h 604956"/>
              <a:gd name="connsiteX0" fmla="*/ 230122 w 2509034"/>
              <a:gd name="connsiteY0" fmla="*/ 1133232 h 1262541"/>
              <a:gd name="connsiteX1" fmla="*/ 0 w 2509034"/>
              <a:gd name="connsiteY1" fmla="*/ 658594 h 1262541"/>
              <a:gd name="connsiteX2" fmla="*/ 2509034 w 2509034"/>
              <a:gd name="connsiteY2" fmla="*/ 0 h 1262541"/>
              <a:gd name="connsiteX3" fmla="*/ 2327646 w 2509034"/>
              <a:gd name="connsiteY3" fmla="*/ 946764 h 1262541"/>
              <a:gd name="connsiteX4" fmla="*/ 1765839 w 2509034"/>
              <a:gd name="connsiteY4" fmla="*/ 1142226 h 1262541"/>
              <a:gd name="connsiteX5" fmla="*/ 1277383 w 2509034"/>
              <a:gd name="connsiteY5" fmla="*/ 1120753 h 1262541"/>
              <a:gd name="connsiteX6" fmla="*/ 830179 w 2509034"/>
              <a:gd name="connsiteY6" fmla="*/ 1262541 h 1262541"/>
              <a:gd name="connsiteX7" fmla="*/ 560876 w 2509034"/>
              <a:gd name="connsiteY7" fmla="*/ 1120755 h 1262541"/>
              <a:gd name="connsiteX8" fmla="*/ 230122 w 2509034"/>
              <a:gd name="connsiteY8" fmla="*/ 1133232 h 1262541"/>
              <a:gd name="connsiteX0" fmla="*/ 230122 w 2509034"/>
              <a:gd name="connsiteY0" fmla="*/ 1133232 h 1262541"/>
              <a:gd name="connsiteX1" fmla="*/ 0 w 2509034"/>
              <a:gd name="connsiteY1" fmla="*/ 658594 h 1262541"/>
              <a:gd name="connsiteX2" fmla="*/ 2509034 w 2509034"/>
              <a:gd name="connsiteY2" fmla="*/ 0 h 1262541"/>
              <a:gd name="connsiteX3" fmla="*/ 2210011 w 2509034"/>
              <a:gd name="connsiteY3" fmla="*/ 767424 h 1262541"/>
              <a:gd name="connsiteX4" fmla="*/ 1765839 w 2509034"/>
              <a:gd name="connsiteY4" fmla="*/ 1142226 h 1262541"/>
              <a:gd name="connsiteX5" fmla="*/ 1277383 w 2509034"/>
              <a:gd name="connsiteY5" fmla="*/ 1120753 h 1262541"/>
              <a:gd name="connsiteX6" fmla="*/ 830179 w 2509034"/>
              <a:gd name="connsiteY6" fmla="*/ 1262541 h 1262541"/>
              <a:gd name="connsiteX7" fmla="*/ 560876 w 2509034"/>
              <a:gd name="connsiteY7" fmla="*/ 1120755 h 1262541"/>
              <a:gd name="connsiteX8" fmla="*/ 230122 w 2509034"/>
              <a:gd name="connsiteY8" fmla="*/ 1133232 h 1262541"/>
              <a:gd name="connsiteX0" fmla="*/ 367363 w 2646275"/>
              <a:gd name="connsiteY0" fmla="*/ 1133232 h 1262541"/>
              <a:gd name="connsiteX1" fmla="*/ 0 w 2646275"/>
              <a:gd name="connsiteY1" fmla="*/ 837937 h 1262541"/>
              <a:gd name="connsiteX2" fmla="*/ 2646275 w 2646275"/>
              <a:gd name="connsiteY2" fmla="*/ 0 h 1262541"/>
              <a:gd name="connsiteX3" fmla="*/ 2347252 w 2646275"/>
              <a:gd name="connsiteY3" fmla="*/ 767424 h 1262541"/>
              <a:gd name="connsiteX4" fmla="*/ 1903080 w 2646275"/>
              <a:gd name="connsiteY4" fmla="*/ 1142226 h 1262541"/>
              <a:gd name="connsiteX5" fmla="*/ 1414624 w 2646275"/>
              <a:gd name="connsiteY5" fmla="*/ 1120753 h 1262541"/>
              <a:gd name="connsiteX6" fmla="*/ 967420 w 2646275"/>
              <a:gd name="connsiteY6" fmla="*/ 1262541 h 1262541"/>
              <a:gd name="connsiteX7" fmla="*/ 698117 w 2646275"/>
              <a:gd name="connsiteY7" fmla="*/ 1120755 h 1262541"/>
              <a:gd name="connsiteX8" fmla="*/ 367363 w 2646275"/>
              <a:gd name="connsiteY8" fmla="*/ 1133232 h 1262541"/>
              <a:gd name="connsiteX0" fmla="*/ 367363 w 2646275"/>
              <a:gd name="connsiteY0" fmla="*/ 1133232 h 1262541"/>
              <a:gd name="connsiteX1" fmla="*/ 0 w 2646275"/>
              <a:gd name="connsiteY1" fmla="*/ 837937 h 1262541"/>
              <a:gd name="connsiteX2" fmla="*/ 2646275 w 2646275"/>
              <a:gd name="connsiteY2" fmla="*/ 0 h 1262541"/>
              <a:gd name="connsiteX3" fmla="*/ 2602128 w 2646275"/>
              <a:gd name="connsiteY3" fmla="*/ 408741 h 1262541"/>
              <a:gd name="connsiteX4" fmla="*/ 1903080 w 2646275"/>
              <a:gd name="connsiteY4" fmla="*/ 1142226 h 1262541"/>
              <a:gd name="connsiteX5" fmla="*/ 1414624 w 2646275"/>
              <a:gd name="connsiteY5" fmla="*/ 1120753 h 1262541"/>
              <a:gd name="connsiteX6" fmla="*/ 967420 w 2646275"/>
              <a:gd name="connsiteY6" fmla="*/ 1262541 h 1262541"/>
              <a:gd name="connsiteX7" fmla="*/ 698117 w 2646275"/>
              <a:gd name="connsiteY7" fmla="*/ 1120755 h 1262541"/>
              <a:gd name="connsiteX8" fmla="*/ 367363 w 2646275"/>
              <a:gd name="connsiteY8" fmla="*/ 1133232 h 1262541"/>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1903080 w 2611159"/>
              <a:gd name="connsiteY4" fmla="*/ 1056572 h 1176887"/>
              <a:gd name="connsiteX5" fmla="*/ 1414624 w 2611159"/>
              <a:gd name="connsiteY5" fmla="*/ 1035099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414624 w 2611159"/>
              <a:gd name="connsiteY5" fmla="*/ 1035099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646383 w 2611159"/>
              <a:gd name="connsiteY5" fmla="*/ 920892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76887"/>
              <a:gd name="connsiteX1" fmla="*/ 0 w 2611159"/>
              <a:gd name="connsiteY1" fmla="*/ 752283 h 1176887"/>
              <a:gd name="connsiteX2" fmla="*/ 2611159 w 2611159"/>
              <a:gd name="connsiteY2" fmla="*/ 0 h 1176887"/>
              <a:gd name="connsiteX3" fmla="*/ 2602128 w 2611159"/>
              <a:gd name="connsiteY3" fmla="*/ 323087 h 1176887"/>
              <a:gd name="connsiteX4" fmla="*/ 2310413 w 2611159"/>
              <a:gd name="connsiteY4" fmla="*/ 813880 h 1176887"/>
              <a:gd name="connsiteX5" fmla="*/ 1646383 w 2611159"/>
              <a:gd name="connsiteY5" fmla="*/ 920892 h 1176887"/>
              <a:gd name="connsiteX6" fmla="*/ 967420 w 2611159"/>
              <a:gd name="connsiteY6" fmla="*/ 1176887 h 1176887"/>
              <a:gd name="connsiteX7" fmla="*/ 698117 w 2611159"/>
              <a:gd name="connsiteY7" fmla="*/ 1035101 h 1176887"/>
              <a:gd name="connsiteX8" fmla="*/ 367363 w 2611159"/>
              <a:gd name="connsiteY8" fmla="*/ 1047578 h 1176887"/>
              <a:gd name="connsiteX0" fmla="*/ 367363 w 2611159"/>
              <a:gd name="connsiteY0" fmla="*/ 1047578 h 1119783"/>
              <a:gd name="connsiteX1" fmla="*/ 0 w 2611159"/>
              <a:gd name="connsiteY1" fmla="*/ 752283 h 1119783"/>
              <a:gd name="connsiteX2" fmla="*/ 2611159 w 2611159"/>
              <a:gd name="connsiteY2" fmla="*/ 0 h 1119783"/>
              <a:gd name="connsiteX3" fmla="*/ 2602128 w 2611159"/>
              <a:gd name="connsiteY3" fmla="*/ 323087 h 1119783"/>
              <a:gd name="connsiteX4" fmla="*/ 2310413 w 2611159"/>
              <a:gd name="connsiteY4" fmla="*/ 813880 h 1119783"/>
              <a:gd name="connsiteX5" fmla="*/ 1646383 w 2611159"/>
              <a:gd name="connsiteY5" fmla="*/ 920892 h 1119783"/>
              <a:gd name="connsiteX6" fmla="*/ 1157041 w 2611159"/>
              <a:gd name="connsiteY6" fmla="*/ 1119783 h 1119783"/>
              <a:gd name="connsiteX7" fmla="*/ 698117 w 2611159"/>
              <a:gd name="connsiteY7" fmla="*/ 1035101 h 1119783"/>
              <a:gd name="connsiteX8" fmla="*/ 367363 w 2611159"/>
              <a:gd name="connsiteY8" fmla="*/ 1047578 h 111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1159" h="1119783">
                <a:moveTo>
                  <a:pt x="367363" y="1047578"/>
                </a:moveTo>
                <a:lnTo>
                  <a:pt x="0" y="752283"/>
                </a:lnTo>
                <a:lnTo>
                  <a:pt x="2611159" y="0"/>
                </a:lnTo>
                <a:lnTo>
                  <a:pt x="2602128" y="323087"/>
                </a:lnTo>
                <a:lnTo>
                  <a:pt x="2310413" y="813880"/>
                </a:lnTo>
                <a:lnTo>
                  <a:pt x="1646383" y="920892"/>
                </a:lnTo>
                <a:cubicBezTo>
                  <a:pt x="1504338" y="1034779"/>
                  <a:pt x="1383362" y="1034451"/>
                  <a:pt x="1157041" y="1119783"/>
                </a:cubicBezTo>
                <a:lnTo>
                  <a:pt x="698117" y="1035101"/>
                </a:lnTo>
                <a:lnTo>
                  <a:pt x="367363" y="1047578"/>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EE089852-29D7-1351-B1B1-982953FCFDF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D1F39F-1ABC-74A4-1CBE-AA4E67020BBC}"/>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Rectangle 6">
            <a:extLst>
              <a:ext uri="{FF2B5EF4-FFF2-40B4-BE49-F238E27FC236}">
                <a16:creationId xmlns:a16="http://schemas.microsoft.com/office/drawing/2014/main" id="{35974C23-DBAB-FD88-3892-53F30078C41B}"/>
              </a:ext>
            </a:extLst>
          </p:cNvPr>
          <p:cNvSpPr/>
          <p:nvPr userDrawn="1"/>
        </p:nvSpPr>
        <p:spPr>
          <a:xfrm>
            <a:off x="0" y="6186950"/>
            <a:ext cx="9147969" cy="671051"/>
          </a:xfrm>
          <a:custGeom>
            <a:avLst/>
            <a:gdLst>
              <a:gd name="connsiteX0" fmla="*/ 0 w 12010030"/>
              <a:gd name="connsiteY0" fmla="*/ 0 h 798394"/>
              <a:gd name="connsiteX1" fmla="*/ 12010030 w 12010030"/>
              <a:gd name="connsiteY1" fmla="*/ 0 h 798394"/>
              <a:gd name="connsiteX2" fmla="*/ 12010030 w 12010030"/>
              <a:gd name="connsiteY2" fmla="*/ 798394 h 798394"/>
              <a:gd name="connsiteX3" fmla="*/ 0 w 12010030"/>
              <a:gd name="connsiteY3" fmla="*/ 798394 h 798394"/>
              <a:gd name="connsiteX4" fmla="*/ 0 w 12010030"/>
              <a:gd name="connsiteY4" fmla="*/ 0 h 798394"/>
              <a:gd name="connsiteX0" fmla="*/ 0 w 12010030"/>
              <a:gd name="connsiteY0" fmla="*/ 1005 h 799399"/>
              <a:gd name="connsiteX1" fmla="*/ 11797443 w 12010030"/>
              <a:gd name="connsiteY1" fmla="*/ 0 h 799399"/>
              <a:gd name="connsiteX2" fmla="*/ 12010030 w 12010030"/>
              <a:gd name="connsiteY2" fmla="*/ 1005 h 799399"/>
              <a:gd name="connsiteX3" fmla="*/ 12010030 w 12010030"/>
              <a:gd name="connsiteY3" fmla="*/ 799399 h 799399"/>
              <a:gd name="connsiteX4" fmla="*/ 0 w 12010030"/>
              <a:gd name="connsiteY4" fmla="*/ 799399 h 799399"/>
              <a:gd name="connsiteX5" fmla="*/ 0 w 12010030"/>
              <a:gd name="connsiteY5" fmla="*/ 1005 h 799399"/>
              <a:gd name="connsiteX0" fmla="*/ 0 w 12021836"/>
              <a:gd name="connsiteY0" fmla="*/ 1005 h 799399"/>
              <a:gd name="connsiteX1" fmla="*/ 11797443 w 12021836"/>
              <a:gd name="connsiteY1" fmla="*/ 0 h 799399"/>
              <a:gd name="connsiteX2" fmla="*/ 12010030 w 12021836"/>
              <a:gd name="connsiteY2" fmla="*/ 1005 h 799399"/>
              <a:gd name="connsiteX3" fmla="*/ 12021836 w 12021836"/>
              <a:gd name="connsiteY3" fmla="*/ 173906 h 799399"/>
              <a:gd name="connsiteX4" fmla="*/ 12010030 w 12021836"/>
              <a:gd name="connsiteY4" fmla="*/ 799399 h 799399"/>
              <a:gd name="connsiteX5" fmla="*/ 0 w 12021836"/>
              <a:gd name="connsiteY5" fmla="*/ 799399 h 799399"/>
              <a:gd name="connsiteX6" fmla="*/ 0 w 12021836"/>
              <a:gd name="connsiteY6" fmla="*/ 1005 h 799399"/>
              <a:gd name="connsiteX0" fmla="*/ 0 w 12021836"/>
              <a:gd name="connsiteY0" fmla="*/ 1005 h 799399"/>
              <a:gd name="connsiteX1" fmla="*/ 11797443 w 12021836"/>
              <a:gd name="connsiteY1" fmla="*/ 0 h 799399"/>
              <a:gd name="connsiteX2" fmla="*/ 12010030 w 12021836"/>
              <a:gd name="connsiteY2" fmla="*/ 1005 h 799399"/>
              <a:gd name="connsiteX3" fmla="*/ 12021836 w 12021836"/>
              <a:gd name="connsiteY3" fmla="*/ 173906 h 799399"/>
              <a:gd name="connsiteX4" fmla="*/ 12016226 w 12021836"/>
              <a:gd name="connsiteY4" fmla="*/ 286102 h 799399"/>
              <a:gd name="connsiteX5" fmla="*/ 12010030 w 12021836"/>
              <a:gd name="connsiteY5" fmla="*/ 799399 h 799399"/>
              <a:gd name="connsiteX6" fmla="*/ 0 w 12021836"/>
              <a:gd name="connsiteY6" fmla="*/ 799399 h 799399"/>
              <a:gd name="connsiteX7" fmla="*/ 0 w 12021836"/>
              <a:gd name="connsiteY7" fmla="*/ 1005 h 799399"/>
              <a:gd name="connsiteX0" fmla="*/ 0 w 12021836"/>
              <a:gd name="connsiteY0" fmla="*/ 1005 h 799399"/>
              <a:gd name="connsiteX1" fmla="*/ 11601099 w 12021836"/>
              <a:gd name="connsiteY1" fmla="*/ 1 h 799399"/>
              <a:gd name="connsiteX2" fmla="*/ 11797443 w 12021836"/>
              <a:gd name="connsiteY2" fmla="*/ 0 h 799399"/>
              <a:gd name="connsiteX3" fmla="*/ 12010030 w 12021836"/>
              <a:gd name="connsiteY3" fmla="*/ 1005 h 799399"/>
              <a:gd name="connsiteX4" fmla="*/ 12021836 w 12021836"/>
              <a:gd name="connsiteY4" fmla="*/ 173906 h 799399"/>
              <a:gd name="connsiteX5" fmla="*/ 12016226 w 12021836"/>
              <a:gd name="connsiteY5" fmla="*/ 286102 h 799399"/>
              <a:gd name="connsiteX6" fmla="*/ 12010030 w 12021836"/>
              <a:gd name="connsiteY6" fmla="*/ 799399 h 799399"/>
              <a:gd name="connsiteX7" fmla="*/ 0 w 12021836"/>
              <a:gd name="connsiteY7" fmla="*/ 799399 h 799399"/>
              <a:gd name="connsiteX8" fmla="*/ 0 w 12021836"/>
              <a:gd name="connsiteY8" fmla="*/ 1005 h 799399"/>
              <a:gd name="connsiteX0" fmla="*/ 0 w 12021836"/>
              <a:gd name="connsiteY0" fmla="*/ 1005 h 799399"/>
              <a:gd name="connsiteX1" fmla="*/ 11601099 w 12021836"/>
              <a:gd name="connsiteY1" fmla="*/ 1 h 799399"/>
              <a:gd name="connsiteX2" fmla="*/ 11797443 w 12021836"/>
              <a:gd name="connsiteY2" fmla="*/ 0 h 799399"/>
              <a:gd name="connsiteX3" fmla="*/ 11942712 w 12021836"/>
              <a:gd name="connsiteY3" fmla="*/ 62713 h 799399"/>
              <a:gd name="connsiteX4" fmla="*/ 12021836 w 12021836"/>
              <a:gd name="connsiteY4" fmla="*/ 173906 h 799399"/>
              <a:gd name="connsiteX5" fmla="*/ 12016226 w 12021836"/>
              <a:gd name="connsiteY5" fmla="*/ 286102 h 799399"/>
              <a:gd name="connsiteX6" fmla="*/ 12010030 w 12021836"/>
              <a:gd name="connsiteY6" fmla="*/ 799399 h 799399"/>
              <a:gd name="connsiteX7" fmla="*/ 0 w 12021836"/>
              <a:gd name="connsiteY7" fmla="*/ 799399 h 799399"/>
              <a:gd name="connsiteX8" fmla="*/ 0 w 12021836"/>
              <a:gd name="connsiteY8" fmla="*/ 1005 h 799399"/>
              <a:gd name="connsiteX0" fmla="*/ 0 w 12021836"/>
              <a:gd name="connsiteY0" fmla="*/ 1005 h 799399"/>
              <a:gd name="connsiteX1" fmla="*/ 11258901 w 12021836"/>
              <a:gd name="connsiteY1" fmla="*/ 1 h 799399"/>
              <a:gd name="connsiteX2" fmla="*/ 11601099 w 12021836"/>
              <a:gd name="connsiteY2" fmla="*/ 1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601099 w 12021836"/>
              <a:gd name="connsiteY2" fmla="*/ 1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483293 w 12021836"/>
              <a:gd name="connsiteY2" fmla="*/ 100978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5 h 799399"/>
              <a:gd name="connsiteX1" fmla="*/ 11258901 w 12021836"/>
              <a:gd name="connsiteY1" fmla="*/ 1 h 799399"/>
              <a:gd name="connsiteX2" fmla="*/ 11483293 w 12021836"/>
              <a:gd name="connsiteY2" fmla="*/ 100978 h 799399"/>
              <a:gd name="connsiteX3" fmla="*/ 11797443 w 12021836"/>
              <a:gd name="connsiteY3" fmla="*/ 0 h 799399"/>
              <a:gd name="connsiteX4" fmla="*/ 11942712 w 12021836"/>
              <a:gd name="connsiteY4" fmla="*/ 62713 h 799399"/>
              <a:gd name="connsiteX5" fmla="*/ 12021836 w 12021836"/>
              <a:gd name="connsiteY5" fmla="*/ 173906 h 799399"/>
              <a:gd name="connsiteX6" fmla="*/ 12016226 w 12021836"/>
              <a:gd name="connsiteY6" fmla="*/ 286102 h 799399"/>
              <a:gd name="connsiteX7" fmla="*/ 12010030 w 12021836"/>
              <a:gd name="connsiteY7" fmla="*/ 799399 h 799399"/>
              <a:gd name="connsiteX8" fmla="*/ 0 w 12021836"/>
              <a:gd name="connsiteY8" fmla="*/ 799399 h 799399"/>
              <a:gd name="connsiteX9" fmla="*/ 0 w 12021836"/>
              <a:gd name="connsiteY9" fmla="*/ 1005 h 799399"/>
              <a:gd name="connsiteX0" fmla="*/ 0 w 12021836"/>
              <a:gd name="connsiteY0" fmla="*/ 1004 h 799398"/>
              <a:gd name="connsiteX1" fmla="*/ 11258901 w 12021836"/>
              <a:gd name="connsiteY1" fmla="*/ 0 h 799398"/>
              <a:gd name="connsiteX2" fmla="*/ 11483293 w 12021836"/>
              <a:gd name="connsiteY2" fmla="*/ 100977 h 799398"/>
              <a:gd name="connsiteX3" fmla="*/ 11679637 w 12021836"/>
              <a:gd name="connsiteY3" fmla="*/ 157074 h 799398"/>
              <a:gd name="connsiteX4" fmla="*/ 11942712 w 12021836"/>
              <a:gd name="connsiteY4" fmla="*/ 62712 h 799398"/>
              <a:gd name="connsiteX5" fmla="*/ 12021836 w 12021836"/>
              <a:gd name="connsiteY5" fmla="*/ 173905 h 799398"/>
              <a:gd name="connsiteX6" fmla="*/ 12016226 w 12021836"/>
              <a:gd name="connsiteY6" fmla="*/ 286101 h 799398"/>
              <a:gd name="connsiteX7" fmla="*/ 12010030 w 12021836"/>
              <a:gd name="connsiteY7" fmla="*/ 799398 h 799398"/>
              <a:gd name="connsiteX8" fmla="*/ 0 w 12021836"/>
              <a:gd name="connsiteY8" fmla="*/ 799398 h 799398"/>
              <a:gd name="connsiteX9" fmla="*/ 0 w 12021836"/>
              <a:gd name="connsiteY9" fmla="*/ 1004 h 799398"/>
              <a:gd name="connsiteX0" fmla="*/ 0 w 12021836"/>
              <a:gd name="connsiteY0" fmla="*/ 1004 h 799398"/>
              <a:gd name="connsiteX1" fmla="*/ 11258901 w 12021836"/>
              <a:gd name="connsiteY1" fmla="*/ 0 h 799398"/>
              <a:gd name="connsiteX2" fmla="*/ 11483293 w 12021836"/>
              <a:gd name="connsiteY2" fmla="*/ 100977 h 799398"/>
              <a:gd name="connsiteX3" fmla="*/ 11679637 w 12021836"/>
              <a:gd name="connsiteY3" fmla="*/ 157074 h 799398"/>
              <a:gd name="connsiteX4" fmla="*/ 11824906 w 12021836"/>
              <a:gd name="connsiteY4" fmla="*/ 253446 h 799398"/>
              <a:gd name="connsiteX5" fmla="*/ 12021836 w 12021836"/>
              <a:gd name="connsiteY5" fmla="*/ 173905 h 799398"/>
              <a:gd name="connsiteX6" fmla="*/ 12016226 w 12021836"/>
              <a:gd name="connsiteY6" fmla="*/ 286101 h 799398"/>
              <a:gd name="connsiteX7" fmla="*/ 12010030 w 12021836"/>
              <a:gd name="connsiteY7" fmla="*/ 799398 h 799398"/>
              <a:gd name="connsiteX8" fmla="*/ 0 w 12021836"/>
              <a:gd name="connsiteY8" fmla="*/ 799398 h 799398"/>
              <a:gd name="connsiteX9" fmla="*/ 0 w 12021836"/>
              <a:gd name="connsiteY9" fmla="*/ 1004 h 799398"/>
              <a:gd name="connsiteX0" fmla="*/ 0 w 12016226"/>
              <a:gd name="connsiteY0" fmla="*/ 1004 h 799398"/>
              <a:gd name="connsiteX1" fmla="*/ 11258901 w 12016226"/>
              <a:gd name="connsiteY1" fmla="*/ 0 h 799398"/>
              <a:gd name="connsiteX2" fmla="*/ 11483293 w 12016226"/>
              <a:gd name="connsiteY2" fmla="*/ 100977 h 799398"/>
              <a:gd name="connsiteX3" fmla="*/ 11679637 w 12016226"/>
              <a:gd name="connsiteY3" fmla="*/ 157074 h 799398"/>
              <a:gd name="connsiteX4" fmla="*/ 11824906 w 12016226"/>
              <a:gd name="connsiteY4" fmla="*/ 253446 h 799398"/>
              <a:gd name="connsiteX5" fmla="*/ 11943299 w 12016226"/>
              <a:gd name="connsiteY5" fmla="*/ 415127 h 799398"/>
              <a:gd name="connsiteX6" fmla="*/ 12016226 w 12016226"/>
              <a:gd name="connsiteY6" fmla="*/ 286101 h 799398"/>
              <a:gd name="connsiteX7" fmla="*/ 12010030 w 12016226"/>
              <a:gd name="connsiteY7" fmla="*/ 799398 h 799398"/>
              <a:gd name="connsiteX8" fmla="*/ 0 w 12016226"/>
              <a:gd name="connsiteY8" fmla="*/ 799398 h 799398"/>
              <a:gd name="connsiteX9" fmla="*/ 0 w 12016226"/>
              <a:gd name="connsiteY9"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43299 w 12010146"/>
              <a:gd name="connsiteY5" fmla="*/ 415127 h 799398"/>
              <a:gd name="connsiteX6" fmla="*/ 11988177 w 12010146"/>
              <a:gd name="connsiteY6" fmla="*/ 544153 h 799398"/>
              <a:gd name="connsiteX7" fmla="*/ 12010030 w 12010146"/>
              <a:gd name="connsiteY7" fmla="*/ 799398 h 799398"/>
              <a:gd name="connsiteX8" fmla="*/ 0 w 12010146"/>
              <a:gd name="connsiteY8" fmla="*/ 799398 h 799398"/>
              <a:gd name="connsiteX9" fmla="*/ 0 w 12010146"/>
              <a:gd name="connsiteY9"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24906 w 12010146"/>
              <a:gd name="connsiteY4" fmla="*/ 253446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1004 h 799398"/>
              <a:gd name="connsiteX1" fmla="*/ 11258901 w 12010146"/>
              <a:gd name="connsiteY1" fmla="*/ 0 h 799398"/>
              <a:gd name="connsiteX2" fmla="*/ 11483293 w 12010146"/>
              <a:gd name="connsiteY2" fmla="*/ 100977 h 799398"/>
              <a:gd name="connsiteX3" fmla="*/ 11679637 w 12010146"/>
              <a:gd name="connsiteY3" fmla="*/ 157074 h 799398"/>
              <a:gd name="connsiteX4" fmla="*/ 11852955 w 12010146"/>
              <a:gd name="connsiteY4" fmla="*/ 236617 h 799398"/>
              <a:gd name="connsiteX5" fmla="*/ 11988177 w 12010146"/>
              <a:gd name="connsiteY5" fmla="*/ 544153 h 799398"/>
              <a:gd name="connsiteX6" fmla="*/ 12010030 w 12010146"/>
              <a:gd name="connsiteY6" fmla="*/ 799398 h 799398"/>
              <a:gd name="connsiteX7" fmla="*/ 0 w 12010146"/>
              <a:gd name="connsiteY7" fmla="*/ 799398 h 799398"/>
              <a:gd name="connsiteX8" fmla="*/ 0 w 12010146"/>
              <a:gd name="connsiteY8" fmla="*/ 1004 h 799398"/>
              <a:gd name="connsiteX0" fmla="*/ 0 w 12010146"/>
              <a:gd name="connsiteY0" fmla="*/ 4588 h 802982"/>
              <a:gd name="connsiteX1" fmla="*/ 11258901 w 12010146"/>
              <a:gd name="connsiteY1" fmla="*/ 3584 h 802982"/>
              <a:gd name="connsiteX2" fmla="*/ 11483293 w 12010146"/>
              <a:gd name="connsiteY2" fmla="*/ 26024 h 802982"/>
              <a:gd name="connsiteX3" fmla="*/ 11679637 w 12010146"/>
              <a:gd name="connsiteY3" fmla="*/ 160658 h 802982"/>
              <a:gd name="connsiteX4" fmla="*/ 11852955 w 12010146"/>
              <a:gd name="connsiteY4" fmla="*/ 240201 h 802982"/>
              <a:gd name="connsiteX5" fmla="*/ 11988177 w 12010146"/>
              <a:gd name="connsiteY5" fmla="*/ 547737 h 802982"/>
              <a:gd name="connsiteX6" fmla="*/ 12010030 w 12010146"/>
              <a:gd name="connsiteY6" fmla="*/ 802982 h 802982"/>
              <a:gd name="connsiteX7" fmla="*/ 0 w 12010146"/>
              <a:gd name="connsiteY7" fmla="*/ 802982 h 802982"/>
              <a:gd name="connsiteX8" fmla="*/ 0 w 12010146"/>
              <a:gd name="connsiteY8" fmla="*/ 4588 h 802982"/>
              <a:gd name="connsiteX0" fmla="*/ 0 w 12010146"/>
              <a:gd name="connsiteY0" fmla="*/ 7849 h 806243"/>
              <a:gd name="connsiteX1" fmla="*/ 10419735 w 12010146"/>
              <a:gd name="connsiteY1" fmla="*/ 0 h 806243"/>
              <a:gd name="connsiteX2" fmla="*/ 11258901 w 12010146"/>
              <a:gd name="connsiteY2" fmla="*/ 6845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1089295 w 12010146"/>
              <a:gd name="connsiteY2" fmla="*/ 42284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483293 w 12010146"/>
              <a:gd name="connsiteY3" fmla="*/ 29285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321061 w 12010146"/>
              <a:gd name="connsiteY3" fmla="*/ 82443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10146"/>
              <a:gd name="connsiteY0" fmla="*/ 7849 h 806243"/>
              <a:gd name="connsiteX1" fmla="*/ 10419735 w 12010146"/>
              <a:gd name="connsiteY1" fmla="*/ 0 h 806243"/>
              <a:gd name="connsiteX2" fmla="*/ 10890192 w 12010146"/>
              <a:gd name="connsiteY2" fmla="*/ 42284 h 806243"/>
              <a:gd name="connsiteX3" fmla="*/ 11321061 w 12010146"/>
              <a:gd name="connsiteY3" fmla="*/ 82443 h 806243"/>
              <a:gd name="connsiteX4" fmla="*/ 11679637 w 12010146"/>
              <a:gd name="connsiteY4" fmla="*/ 163919 h 806243"/>
              <a:gd name="connsiteX5" fmla="*/ 11852955 w 12010146"/>
              <a:gd name="connsiteY5" fmla="*/ 243462 h 806243"/>
              <a:gd name="connsiteX6" fmla="*/ 11988177 w 12010146"/>
              <a:gd name="connsiteY6" fmla="*/ 550998 h 806243"/>
              <a:gd name="connsiteX7" fmla="*/ 12010030 w 12010146"/>
              <a:gd name="connsiteY7" fmla="*/ 806243 h 806243"/>
              <a:gd name="connsiteX8" fmla="*/ 0 w 12010146"/>
              <a:gd name="connsiteY8" fmla="*/ 806243 h 806243"/>
              <a:gd name="connsiteX9" fmla="*/ 0 w 12010146"/>
              <a:gd name="connsiteY9" fmla="*/ 7849 h 806243"/>
              <a:gd name="connsiteX0" fmla="*/ 0 w 12031964"/>
              <a:gd name="connsiteY0" fmla="*/ 7849 h 806243"/>
              <a:gd name="connsiteX1" fmla="*/ 10419735 w 12031964"/>
              <a:gd name="connsiteY1" fmla="*/ 0 h 806243"/>
              <a:gd name="connsiteX2" fmla="*/ 10890192 w 12031964"/>
              <a:gd name="connsiteY2" fmla="*/ 42284 h 806243"/>
              <a:gd name="connsiteX3" fmla="*/ 11321061 w 12031964"/>
              <a:gd name="connsiteY3" fmla="*/ 82443 h 806243"/>
              <a:gd name="connsiteX4" fmla="*/ 11679637 w 12031964"/>
              <a:gd name="connsiteY4" fmla="*/ 163919 h 806243"/>
              <a:gd name="connsiteX5" fmla="*/ 11852955 w 12031964"/>
              <a:gd name="connsiteY5" fmla="*/ 243462 h 806243"/>
              <a:gd name="connsiteX6" fmla="*/ 12031964 w 12031964"/>
              <a:gd name="connsiteY6" fmla="*/ 535740 h 806243"/>
              <a:gd name="connsiteX7" fmla="*/ 12010030 w 12031964"/>
              <a:gd name="connsiteY7" fmla="*/ 806243 h 806243"/>
              <a:gd name="connsiteX8" fmla="*/ 0 w 12031964"/>
              <a:gd name="connsiteY8" fmla="*/ 806243 h 806243"/>
              <a:gd name="connsiteX9" fmla="*/ 0 w 12031964"/>
              <a:gd name="connsiteY9" fmla="*/ 7849 h 806243"/>
              <a:gd name="connsiteX0" fmla="*/ 0 w 12013198"/>
              <a:gd name="connsiteY0" fmla="*/ 7849 h 806243"/>
              <a:gd name="connsiteX1" fmla="*/ 10419735 w 12013198"/>
              <a:gd name="connsiteY1" fmla="*/ 0 h 806243"/>
              <a:gd name="connsiteX2" fmla="*/ 10890192 w 12013198"/>
              <a:gd name="connsiteY2" fmla="*/ 42284 h 806243"/>
              <a:gd name="connsiteX3" fmla="*/ 11321061 w 12013198"/>
              <a:gd name="connsiteY3" fmla="*/ 82443 h 806243"/>
              <a:gd name="connsiteX4" fmla="*/ 11679637 w 12013198"/>
              <a:gd name="connsiteY4" fmla="*/ 163919 h 806243"/>
              <a:gd name="connsiteX5" fmla="*/ 11852955 w 12013198"/>
              <a:gd name="connsiteY5" fmla="*/ 243462 h 806243"/>
              <a:gd name="connsiteX6" fmla="*/ 12013198 w 12013198"/>
              <a:gd name="connsiteY6" fmla="*/ 550998 h 806243"/>
              <a:gd name="connsiteX7" fmla="*/ 12010030 w 12013198"/>
              <a:gd name="connsiteY7" fmla="*/ 806243 h 806243"/>
              <a:gd name="connsiteX8" fmla="*/ 0 w 12013198"/>
              <a:gd name="connsiteY8" fmla="*/ 806243 h 806243"/>
              <a:gd name="connsiteX9" fmla="*/ 0 w 12013198"/>
              <a:gd name="connsiteY9" fmla="*/ 7849 h 806243"/>
              <a:gd name="connsiteX0" fmla="*/ 0 w 12021848"/>
              <a:gd name="connsiteY0" fmla="*/ 7849 h 806243"/>
              <a:gd name="connsiteX1" fmla="*/ 10419735 w 12021848"/>
              <a:gd name="connsiteY1" fmla="*/ 0 h 806243"/>
              <a:gd name="connsiteX2" fmla="*/ 10890192 w 12021848"/>
              <a:gd name="connsiteY2" fmla="*/ 42284 h 806243"/>
              <a:gd name="connsiteX3" fmla="*/ 11321061 w 12021848"/>
              <a:gd name="connsiteY3" fmla="*/ 82443 h 806243"/>
              <a:gd name="connsiteX4" fmla="*/ 11679637 w 12021848"/>
              <a:gd name="connsiteY4" fmla="*/ 163919 h 806243"/>
              <a:gd name="connsiteX5" fmla="*/ 12021848 w 12021848"/>
              <a:gd name="connsiteY5" fmla="*/ 335014 h 806243"/>
              <a:gd name="connsiteX6" fmla="*/ 12013198 w 12021848"/>
              <a:gd name="connsiteY6" fmla="*/ 550998 h 806243"/>
              <a:gd name="connsiteX7" fmla="*/ 12010030 w 12021848"/>
              <a:gd name="connsiteY7" fmla="*/ 806243 h 806243"/>
              <a:gd name="connsiteX8" fmla="*/ 0 w 12021848"/>
              <a:gd name="connsiteY8" fmla="*/ 806243 h 806243"/>
              <a:gd name="connsiteX9" fmla="*/ 0 w 12021848"/>
              <a:gd name="connsiteY9" fmla="*/ 7849 h 806243"/>
              <a:gd name="connsiteX0" fmla="*/ 0 w 12013198"/>
              <a:gd name="connsiteY0" fmla="*/ 7849 h 806243"/>
              <a:gd name="connsiteX1" fmla="*/ 10419735 w 12013198"/>
              <a:gd name="connsiteY1" fmla="*/ 0 h 806243"/>
              <a:gd name="connsiteX2" fmla="*/ 10890192 w 12013198"/>
              <a:gd name="connsiteY2" fmla="*/ 42284 h 806243"/>
              <a:gd name="connsiteX3" fmla="*/ 11321061 w 12013198"/>
              <a:gd name="connsiteY3" fmla="*/ 82443 h 806243"/>
              <a:gd name="connsiteX4" fmla="*/ 11679637 w 12013198"/>
              <a:gd name="connsiteY4" fmla="*/ 163919 h 806243"/>
              <a:gd name="connsiteX5" fmla="*/ 12008404 w 12013198"/>
              <a:gd name="connsiteY5" fmla="*/ 318617 h 806243"/>
              <a:gd name="connsiteX6" fmla="*/ 12013198 w 12013198"/>
              <a:gd name="connsiteY6" fmla="*/ 550998 h 806243"/>
              <a:gd name="connsiteX7" fmla="*/ 12010030 w 12013198"/>
              <a:gd name="connsiteY7" fmla="*/ 806243 h 806243"/>
              <a:gd name="connsiteX8" fmla="*/ 0 w 12013198"/>
              <a:gd name="connsiteY8" fmla="*/ 806243 h 806243"/>
              <a:gd name="connsiteX9" fmla="*/ 0 w 12013198"/>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321061 w 12015359"/>
              <a:gd name="connsiteY3" fmla="*/ 82443 h 806243"/>
              <a:gd name="connsiteX4" fmla="*/ 11679637 w 12015359"/>
              <a:gd name="connsiteY4" fmla="*/ 163919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321061 w 12015359"/>
              <a:gd name="connsiteY3" fmla="*/ 82443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 name="connsiteX0" fmla="*/ 0 w 12015359"/>
              <a:gd name="connsiteY0" fmla="*/ 7849 h 806243"/>
              <a:gd name="connsiteX1" fmla="*/ 10419735 w 12015359"/>
              <a:gd name="connsiteY1" fmla="*/ 0 h 806243"/>
              <a:gd name="connsiteX2" fmla="*/ 10890192 w 12015359"/>
              <a:gd name="connsiteY2" fmla="*/ 42284 h 806243"/>
              <a:gd name="connsiteX3" fmla="*/ 11404852 w 12015359"/>
              <a:gd name="connsiteY3" fmla="*/ 107992 h 806243"/>
              <a:gd name="connsiteX4" fmla="*/ 11747719 w 12015359"/>
              <a:gd name="connsiteY4" fmla="*/ 227793 h 806243"/>
              <a:gd name="connsiteX5" fmla="*/ 12015359 w 12015359"/>
              <a:gd name="connsiteY5" fmla="*/ 335584 h 806243"/>
              <a:gd name="connsiteX6" fmla="*/ 12013198 w 12015359"/>
              <a:gd name="connsiteY6" fmla="*/ 550998 h 806243"/>
              <a:gd name="connsiteX7" fmla="*/ 12010030 w 12015359"/>
              <a:gd name="connsiteY7" fmla="*/ 806243 h 806243"/>
              <a:gd name="connsiteX8" fmla="*/ 0 w 12015359"/>
              <a:gd name="connsiteY8" fmla="*/ 806243 h 806243"/>
              <a:gd name="connsiteX9" fmla="*/ 0 w 12015359"/>
              <a:gd name="connsiteY9" fmla="*/ 7849 h 80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15359" h="806243">
                <a:moveTo>
                  <a:pt x="0" y="7849"/>
                </a:moveTo>
                <a:lnTo>
                  <a:pt x="10419735" y="0"/>
                </a:lnTo>
                <a:lnTo>
                  <a:pt x="10890192" y="42284"/>
                </a:lnTo>
                <a:cubicBezTo>
                  <a:pt x="11004258" y="42284"/>
                  <a:pt x="11186792" y="94272"/>
                  <a:pt x="11404852" y="107992"/>
                </a:cubicBezTo>
                <a:cubicBezTo>
                  <a:pt x="11443735" y="104718"/>
                  <a:pt x="11682271" y="209094"/>
                  <a:pt x="11747719" y="227793"/>
                </a:cubicBezTo>
                <a:lnTo>
                  <a:pt x="12015359" y="335584"/>
                </a:lnTo>
                <a:cubicBezTo>
                  <a:pt x="12014639" y="407389"/>
                  <a:pt x="12013918" y="479193"/>
                  <a:pt x="12013198" y="550998"/>
                </a:cubicBezTo>
                <a:cubicBezTo>
                  <a:pt x="12011133" y="722097"/>
                  <a:pt x="12012095" y="635144"/>
                  <a:pt x="12010030" y="806243"/>
                </a:cubicBezTo>
                <a:lnTo>
                  <a:pt x="0" y="806243"/>
                </a:lnTo>
                <a:lnTo>
                  <a:pt x="0" y="7849"/>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Content Placeholder 3">
            <a:extLst>
              <a:ext uri="{FF2B5EF4-FFF2-40B4-BE49-F238E27FC236}">
                <a16:creationId xmlns:a16="http://schemas.microsoft.com/office/drawing/2014/main" id="{BFBE0276-3D01-2D91-1322-D06D1F59109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1229BB-EFC7-6479-B948-80CE3B105C2A}"/>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1D942B-557F-C337-F274-0296C80D2DF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DA3473A2-8B1A-C7CD-FC27-9249A8D66327}"/>
              </a:ext>
            </a:extLst>
          </p:cNvPr>
          <p:cNvSpPr>
            <a:spLocks noGrp="1"/>
          </p:cNvSpPr>
          <p:nvPr>
            <p:ph type="ftr" sz="quarter" idx="11"/>
          </p:nvPr>
        </p:nvSpPr>
        <p:spPr>
          <a:xfrm>
            <a:off x="3028950" y="6356351"/>
            <a:ext cx="3086100" cy="365125"/>
          </a:xfrm>
        </p:spPr>
        <p:txBody>
          <a:bodyPr/>
          <a:lstStyle/>
          <a:p>
            <a:pPr algn="ctr"/>
            <a:r>
              <a:rPr lang="en-US" dirty="0"/>
              <a:t>12/28/2023</a:t>
            </a:r>
          </a:p>
        </p:txBody>
      </p:sp>
      <p:sp>
        <p:nvSpPr>
          <p:cNvPr id="11" name="Slide Number Placeholder 5">
            <a:extLst>
              <a:ext uri="{FF2B5EF4-FFF2-40B4-BE49-F238E27FC236}">
                <a16:creationId xmlns:a16="http://schemas.microsoft.com/office/drawing/2014/main" id="{87599407-BC7A-2619-0225-EE94EDC279DA}"/>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9" name="Graphic 8">
            <a:extLst>
              <a:ext uri="{FF2B5EF4-FFF2-40B4-BE49-F238E27FC236}">
                <a16:creationId xmlns:a16="http://schemas.microsoft.com/office/drawing/2014/main" id="{9B21B1B0-68E4-8C3A-9C41-CA7FC02627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838" y="6398565"/>
            <a:ext cx="2491992" cy="286534"/>
          </a:xfrm>
          <a:prstGeom prst="rect">
            <a:avLst/>
          </a:prstGeom>
        </p:spPr>
      </p:pic>
    </p:spTree>
    <p:extLst>
      <p:ext uri="{BB962C8B-B14F-4D97-AF65-F5344CB8AC3E}">
        <p14:creationId xmlns:p14="http://schemas.microsoft.com/office/powerpoint/2010/main" val="4073635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50AE7-0B3C-677E-5E5B-139588CF1659}"/>
              </a:ext>
            </a:extLst>
          </p:cNvPr>
          <p:cNvSpPr>
            <a:spLocks noGrp="1"/>
          </p:cNvSpPr>
          <p:nvPr>
            <p:ph type="title"/>
          </p:nvPr>
        </p:nvSpPr>
        <p:spPr>
          <a:xfrm>
            <a:off x="591145" y="365126"/>
            <a:ext cx="7924205" cy="1325563"/>
          </a:xfrm>
        </p:spPr>
        <p:txBody>
          <a:bodyPr/>
          <a:lstStyle>
            <a:lvl1pPr>
              <a:defRPr>
                <a:solidFill>
                  <a:schemeClr val="accent1">
                    <a:lumMod val="75000"/>
                  </a:schemeClr>
                </a:solidFill>
              </a:defRPr>
            </a:lvl1pPr>
          </a:lstStyle>
          <a:p>
            <a:r>
              <a:rPr lang="en-US"/>
              <a:t>Click to edit Master title style</a:t>
            </a:r>
          </a:p>
        </p:txBody>
      </p:sp>
      <p:sp>
        <p:nvSpPr>
          <p:cNvPr id="6" name="Footer Placeholder 4">
            <a:extLst>
              <a:ext uri="{FF2B5EF4-FFF2-40B4-BE49-F238E27FC236}">
                <a16:creationId xmlns:a16="http://schemas.microsoft.com/office/drawing/2014/main" id="{29AFB5E3-464B-1329-EDC7-C2DB9AB88587}"/>
              </a:ext>
            </a:extLst>
          </p:cNvPr>
          <p:cNvSpPr>
            <a:spLocks noGrp="1"/>
          </p:cNvSpPr>
          <p:nvPr>
            <p:ph type="ftr" sz="quarter" idx="11"/>
          </p:nvPr>
        </p:nvSpPr>
        <p:spPr>
          <a:xfrm>
            <a:off x="3028950" y="6356351"/>
            <a:ext cx="3086100" cy="365125"/>
          </a:xfrm>
        </p:spPr>
        <p:txBody>
          <a:bodyPr/>
          <a:lstStyle/>
          <a:p>
            <a:pPr algn="ctr"/>
            <a:r>
              <a:rPr lang="en-US" dirty="0"/>
              <a:t>12/28/2023</a:t>
            </a:r>
          </a:p>
        </p:txBody>
      </p:sp>
      <p:sp>
        <p:nvSpPr>
          <p:cNvPr id="7" name="Slide Number Placeholder 5">
            <a:extLst>
              <a:ext uri="{FF2B5EF4-FFF2-40B4-BE49-F238E27FC236}">
                <a16:creationId xmlns:a16="http://schemas.microsoft.com/office/drawing/2014/main" id="{606FCE1F-3EE1-73BA-AF6B-3368A75D995B}"/>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sp>
        <p:nvSpPr>
          <p:cNvPr id="5" name="Freeform: Shape 4">
            <a:extLst>
              <a:ext uri="{FF2B5EF4-FFF2-40B4-BE49-F238E27FC236}">
                <a16:creationId xmlns:a16="http://schemas.microsoft.com/office/drawing/2014/main" id="{21D1BD4D-2CD6-F660-D061-C9B240C955D1}"/>
              </a:ext>
              <a:ext uri="{C183D7F6-B498-43B3-948B-1728B52AA6E4}">
                <adec:decorative xmlns:adec="http://schemas.microsoft.com/office/drawing/2017/decorative" val="1"/>
              </a:ext>
            </a:extLst>
          </p:cNvPr>
          <p:cNvSpPr/>
          <p:nvPr userDrawn="1"/>
        </p:nvSpPr>
        <p:spPr>
          <a:xfrm flipH="1">
            <a:off x="4647659" y="2137710"/>
            <a:ext cx="1628662" cy="2272576"/>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5" name="Text Placeholder 44">
            <a:extLst>
              <a:ext uri="{FF2B5EF4-FFF2-40B4-BE49-F238E27FC236}">
                <a16:creationId xmlns:a16="http://schemas.microsoft.com/office/drawing/2014/main" id="{BDD01922-F67A-9F2C-FE95-50BD9998038B}"/>
              </a:ext>
            </a:extLst>
          </p:cNvPr>
          <p:cNvSpPr>
            <a:spLocks noGrp="1"/>
          </p:cNvSpPr>
          <p:nvPr>
            <p:ph type="body" sz="quarter" idx="13" hasCustomPrompt="1"/>
          </p:nvPr>
        </p:nvSpPr>
        <p:spPr>
          <a:xfrm>
            <a:off x="1185275" y="3560819"/>
            <a:ext cx="1133812"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dirty="0"/>
              <a:t>Add text here</a:t>
            </a:r>
          </a:p>
        </p:txBody>
      </p:sp>
      <p:sp>
        <p:nvSpPr>
          <p:cNvPr id="46" name="Text Placeholder 44">
            <a:extLst>
              <a:ext uri="{FF2B5EF4-FFF2-40B4-BE49-F238E27FC236}">
                <a16:creationId xmlns:a16="http://schemas.microsoft.com/office/drawing/2014/main" id="{0648ACF3-1F73-4EF4-8B35-813CBA055782}"/>
              </a:ext>
            </a:extLst>
          </p:cNvPr>
          <p:cNvSpPr>
            <a:spLocks noGrp="1"/>
          </p:cNvSpPr>
          <p:nvPr>
            <p:ph type="body" sz="quarter" idx="14" hasCustomPrompt="1"/>
          </p:nvPr>
        </p:nvSpPr>
        <p:spPr>
          <a:xfrm>
            <a:off x="3168930" y="3560819"/>
            <a:ext cx="1133812"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dirty="0"/>
              <a:t>Add text here</a:t>
            </a:r>
          </a:p>
        </p:txBody>
      </p:sp>
      <p:sp>
        <p:nvSpPr>
          <p:cNvPr id="47" name="Text Placeholder 44">
            <a:extLst>
              <a:ext uri="{FF2B5EF4-FFF2-40B4-BE49-F238E27FC236}">
                <a16:creationId xmlns:a16="http://schemas.microsoft.com/office/drawing/2014/main" id="{94347348-841B-BF7E-6760-30E4A39B1EB0}"/>
              </a:ext>
            </a:extLst>
          </p:cNvPr>
          <p:cNvSpPr>
            <a:spLocks noGrp="1"/>
          </p:cNvSpPr>
          <p:nvPr>
            <p:ph type="body" sz="quarter" idx="15" hasCustomPrompt="1"/>
          </p:nvPr>
        </p:nvSpPr>
        <p:spPr>
          <a:xfrm>
            <a:off x="5125745" y="3560819"/>
            <a:ext cx="1133811"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dirty="0"/>
              <a:t>Add text here</a:t>
            </a:r>
          </a:p>
        </p:txBody>
      </p:sp>
      <p:sp>
        <p:nvSpPr>
          <p:cNvPr id="48" name="Text Placeholder 44">
            <a:extLst>
              <a:ext uri="{FF2B5EF4-FFF2-40B4-BE49-F238E27FC236}">
                <a16:creationId xmlns:a16="http://schemas.microsoft.com/office/drawing/2014/main" id="{A80E48CC-0B92-D19D-2820-360C4B64AFBE}"/>
              </a:ext>
            </a:extLst>
          </p:cNvPr>
          <p:cNvSpPr>
            <a:spLocks noGrp="1"/>
          </p:cNvSpPr>
          <p:nvPr>
            <p:ph type="body" sz="quarter" idx="16" hasCustomPrompt="1"/>
          </p:nvPr>
        </p:nvSpPr>
        <p:spPr>
          <a:xfrm>
            <a:off x="7100375" y="3560819"/>
            <a:ext cx="1130270" cy="2272576"/>
          </a:xfrm>
        </p:spPr>
        <p:txBody>
          <a:bodyPr>
            <a:noAutofit/>
          </a:bodyPr>
          <a:lstStyle>
            <a:lvl1pPr>
              <a:defRPr sz="1400">
                <a:solidFill>
                  <a:schemeClr val="tx1">
                    <a:lumMod val="85000"/>
                    <a:lumOff val="15000"/>
                  </a:schemeClr>
                </a:solidFill>
              </a:defRPr>
            </a:lvl1pPr>
            <a:lvl2pPr>
              <a:defRPr sz="1800"/>
            </a:lvl2pPr>
            <a:lvl3pPr>
              <a:defRPr sz="1600"/>
            </a:lvl3pPr>
            <a:lvl4pPr>
              <a:defRPr sz="1400"/>
            </a:lvl4pPr>
            <a:lvl5pPr>
              <a:defRPr sz="1400"/>
            </a:lvl5pPr>
          </a:lstStyle>
          <a:p>
            <a:pPr lvl="0"/>
            <a:r>
              <a:rPr lang="en-US" dirty="0"/>
              <a:t>Add text here</a:t>
            </a:r>
          </a:p>
        </p:txBody>
      </p:sp>
      <p:sp>
        <p:nvSpPr>
          <p:cNvPr id="54" name="SmartArt Placeholder 53">
            <a:extLst>
              <a:ext uri="{FF2B5EF4-FFF2-40B4-BE49-F238E27FC236}">
                <a16:creationId xmlns:a16="http://schemas.microsoft.com/office/drawing/2014/main" id="{38E36D91-34EE-6229-BC80-AA33DCF9A94A}"/>
              </a:ext>
            </a:extLst>
          </p:cNvPr>
          <p:cNvSpPr>
            <a:spLocks noGrp="1"/>
          </p:cNvSpPr>
          <p:nvPr>
            <p:ph type="dgm" sz="quarter" idx="17"/>
          </p:nvPr>
        </p:nvSpPr>
        <p:spPr>
          <a:xfrm>
            <a:off x="591146" y="1804737"/>
            <a:ext cx="7961710" cy="4186989"/>
          </a:xfrm>
        </p:spPr>
        <p:txBody>
          <a:bodyPr/>
          <a:lstStyle/>
          <a:p>
            <a:r>
              <a:rPr lang="en-US"/>
              <a:t>Click icon to add SmartArt graphic</a:t>
            </a:r>
            <a:endParaRPr lang="en-US" dirty="0"/>
          </a:p>
        </p:txBody>
      </p:sp>
      <p:pic>
        <p:nvPicPr>
          <p:cNvPr id="3" name="Graphic 2">
            <a:extLst>
              <a:ext uri="{FF2B5EF4-FFF2-40B4-BE49-F238E27FC236}">
                <a16:creationId xmlns:a16="http://schemas.microsoft.com/office/drawing/2014/main" id="{6645274F-9686-10BE-43B5-86556D2B0C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1808243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293205A-8C05-8870-A6EA-1C066CE1687D}"/>
              </a:ext>
            </a:extLst>
          </p:cNvPr>
          <p:cNvSpPr>
            <a:spLocks noGrp="1"/>
          </p:cNvSpPr>
          <p:nvPr>
            <p:ph type="ftr" sz="quarter" idx="11"/>
          </p:nvPr>
        </p:nvSpPr>
        <p:spPr>
          <a:xfrm>
            <a:off x="3028950" y="6356351"/>
            <a:ext cx="3086100" cy="365125"/>
          </a:xfrm>
        </p:spPr>
        <p:txBody>
          <a:bodyPr/>
          <a:lstStyle/>
          <a:p>
            <a:pPr algn="ctr"/>
            <a:r>
              <a:rPr lang="en-US" dirty="0"/>
              <a:t>12/28/2023</a:t>
            </a:r>
          </a:p>
        </p:txBody>
      </p:sp>
      <p:sp>
        <p:nvSpPr>
          <p:cNvPr id="6" name="Slide Number Placeholder 5">
            <a:extLst>
              <a:ext uri="{FF2B5EF4-FFF2-40B4-BE49-F238E27FC236}">
                <a16:creationId xmlns:a16="http://schemas.microsoft.com/office/drawing/2014/main" id="{F7B17395-8A59-1B77-9CEB-6B1A14CEB047}"/>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2" name="Graphic 1">
            <a:extLst>
              <a:ext uri="{FF2B5EF4-FFF2-40B4-BE49-F238E27FC236}">
                <a16:creationId xmlns:a16="http://schemas.microsoft.com/office/drawing/2014/main" id="{048E75AC-8096-31ED-62EF-CB444B56516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497735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accent6"/>
        </a:solidFill>
        <a:effectLst/>
      </p:bgPr>
    </p:bg>
    <p:spTree>
      <p:nvGrpSpPr>
        <p:cNvPr id="1" name=""/>
        <p:cNvGrpSpPr/>
        <p:nvPr/>
      </p:nvGrpSpPr>
      <p:grpSpPr>
        <a:xfrm>
          <a:off x="0" y="0"/>
          <a:ext cx="0" cy="0"/>
          <a:chOff x="0" y="0"/>
          <a:chExt cx="0" cy="0"/>
        </a:xfrm>
      </p:grpSpPr>
      <p:sp>
        <p:nvSpPr>
          <p:cNvPr id="6" name="Rectangle: Single Corner Snipped 7">
            <a:extLst>
              <a:ext uri="{FF2B5EF4-FFF2-40B4-BE49-F238E27FC236}">
                <a16:creationId xmlns:a16="http://schemas.microsoft.com/office/drawing/2014/main" id="{A3556B44-EB55-5030-79C4-F6CF0C5789B5}"/>
              </a:ext>
            </a:extLst>
          </p:cNvPr>
          <p:cNvSpPr/>
          <p:nvPr userDrawn="1"/>
        </p:nvSpPr>
        <p:spPr>
          <a:xfrm rot="5400000">
            <a:off x="1674142" y="-1812039"/>
            <a:ext cx="5867883" cy="9442533"/>
          </a:xfrm>
          <a:custGeom>
            <a:avLst/>
            <a:gdLst>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6858000 h 6858000"/>
              <a:gd name="connsiteX4" fmla="*/ 0 w 4584032"/>
              <a:gd name="connsiteY4" fmla="*/ 6858000 h 6858000"/>
              <a:gd name="connsiteX5" fmla="*/ 0 w 4584032"/>
              <a:gd name="connsiteY5"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6858000 h 6858000"/>
              <a:gd name="connsiteX5" fmla="*/ 0 w 4584032"/>
              <a:gd name="connsiteY5" fmla="*/ 6858000 h 6858000"/>
              <a:gd name="connsiteX6" fmla="*/ 0 w 4584032"/>
              <a:gd name="connsiteY6"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84032 w 4584032"/>
              <a:gd name="connsiteY5" fmla="*/ 6858000 h 6858000"/>
              <a:gd name="connsiteX6" fmla="*/ 0 w 4584032"/>
              <a:gd name="connsiteY6" fmla="*/ 6858000 h 6858000"/>
              <a:gd name="connsiteX7" fmla="*/ 0 w 4584032"/>
              <a:gd name="connsiteY7" fmla="*/ 0 h 6858000"/>
              <a:gd name="connsiteX0" fmla="*/ 0 w 4584032"/>
              <a:gd name="connsiteY0" fmla="*/ 0 h 6858000"/>
              <a:gd name="connsiteX1" fmla="*/ 3820011 w 4584032"/>
              <a:gd name="connsiteY1" fmla="*/ 0 h 6858000"/>
              <a:gd name="connsiteX2" fmla="*/ 4584032 w 4584032"/>
              <a:gd name="connsiteY2" fmla="*/ 764021 h 6858000"/>
              <a:gd name="connsiteX3" fmla="*/ 4584032 w 4584032"/>
              <a:gd name="connsiteY3" fmla="*/ 1438581 h 6858000"/>
              <a:gd name="connsiteX4" fmla="*/ 4584032 w 4584032"/>
              <a:gd name="connsiteY4" fmla="*/ 4061465 h 6858000"/>
              <a:gd name="connsiteX5" fmla="*/ 4547937 w 4584032"/>
              <a:gd name="connsiteY5" fmla="*/ 5565412 h 6858000"/>
              <a:gd name="connsiteX6" fmla="*/ 4584032 w 4584032"/>
              <a:gd name="connsiteY6" fmla="*/ 6858000 h 6858000"/>
              <a:gd name="connsiteX7" fmla="*/ 0 w 4584032"/>
              <a:gd name="connsiteY7" fmla="*/ 6858000 h 6858000"/>
              <a:gd name="connsiteX8" fmla="*/ 0 w 4584032"/>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584032 w 4692316"/>
              <a:gd name="connsiteY3" fmla="*/ 14385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584032 w 4692316"/>
              <a:gd name="connsiteY2" fmla="*/ 764021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692316"/>
              <a:gd name="connsiteY0" fmla="*/ 0 h 6858000"/>
              <a:gd name="connsiteX1" fmla="*/ 3820011 w 4692316"/>
              <a:gd name="connsiteY1" fmla="*/ 0 h 6858000"/>
              <a:gd name="connsiteX2" fmla="*/ 4307306 w 4692316"/>
              <a:gd name="connsiteY2" fmla="*/ 860274 h 6858000"/>
              <a:gd name="connsiteX3" fmla="*/ 4451685 w 4692316"/>
              <a:gd name="connsiteY3" fmla="*/ 2352981 h 6858000"/>
              <a:gd name="connsiteX4" fmla="*/ 4584032 w 4692316"/>
              <a:gd name="connsiteY4" fmla="*/ 4061465 h 6858000"/>
              <a:gd name="connsiteX5" fmla="*/ 4692316 w 4692316"/>
              <a:gd name="connsiteY5" fmla="*/ 5697759 h 6858000"/>
              <a:gd name="connsiteX6" fmla="*/ 4584032 w 4692316"/>
              <a:gd name="connsiteY6" fmla="*/ 6858000 h 6858000"/>
              <a:gd name="connsiteX7" fmla="*/ 0 w 4692316"/>
              <a:gd name="connsiteY7" fmla="*/ 6858000 h 6858000"/>
              <a:gd name="connsiteX8" fmla="*/ 0 w 4692316"/>
              <a:gd name="connsiteY8" fmla="*/ 0 h 6858000"/>
              <a:gd name="connsiteX0" fmla="*/ 0 w 4788569"/>
              <a:gd name="connsiteY0" fmla="*/ 0 h 6858000"/>
              <a:gd name="connsiteX1" fmla="*/ 3820011 w 4788569"/>
              <a:gd name="connsiteY1" fmla="*/ 0 h 6858000"/>
              <a:gd name="connsiteX2" fmla="*/ 4307306 w 4788569"/>
              <a:gd name="connsiteY2" fmla="*/ 860274 h 6858000"/>
              <a:gd name="connsiteX3" fmla="*/ 4451685 w 4788569"/>
              <a:gd name="connsiteY3" fmla="*/ 2352981 h 6858000"/>
              <a:gd name="connsiteX4" fmla="*/ 4788569 w 4788569"/>
              <a:gd name="connsiteY4" fmla="*/ 4001307 h 6858000"/>
              <a:gd name="connsiteX5" fmla="*/ 4692316 w 4788569"/>
              <a:gd name="connsiteY5" fmla="*/ 5697759 h 6858000"/>
              <a:gd name="connsiteX6" fmla="*/ 4584032 w 4788569"/>
              <a:gd name="connsiteY6" fmla="*/ 6858000 h 6858000"/>
              <a:gd name="connsiteX7" fmla="*/ 0 w 4788569"/>
              <a:gd name="connsiteY7" fmla="*/ 6858000 h 6858000"/>
              <a:gd name="connsiteX8" fmla="*/ 0 w 4788569"/>
              <a:gd name="connsiteY8" fmla="*/ 0 h 6858000"/>
              <a:gd name="connsiteX0" fmla="*/ 0 w 4812632"/>
              <a:gd name="connsiteY0" fmla="*/ 0 h 6858000"/>
              <a:gd name="connsiteX1" fmla="*/ 3820011 w 4812632"/>
              <a:gd name="connsiteY1" fmla="*/ 0 h 6858000"/>
              <a:gd name="connsiteX2" fmla="*/ 4307306 w 4812632"/>
              <a:gd name="connsiteY2" fmla="*/ 860274 h 6858000"/>
              <a:gd name="connsiteX3" fmla="*/ 4451685 w 4812632"/>
              <a:gd name="connsiteY3" fmla="*/ 2352981 h 6858000"/>
              <a:gd name="connsiteX4" fmla="*/ 4788569 w 4812632"/>
              <a:gd name="connsiteY4" fmla="*/ 4001307 h 6858000"/>
              <a:gd name="connsiteX5" fmla="*/ 4812632 w 4812632"/>
              <a:gd name="connsiteY5" fmla="*/ 5697759 h 6858000"/>
              <a:gd name="connsiteX6" fmla="*/ 4584032 w 4812632"/>
              <a:gd name="connsiteY6" fmla="*/ 6858000 h 6858000"/>
              <a:gd name="connsiteX7" fmla="*/ 0 w 4812632"/>
              <a:gd name="connsiteY7" fmla="*/ 6858000 h 6858000"/>
              <a:gd name="connsiteX8" fmla="*/ 0 w 4812632"/>
              <a:gd name="connsiteY8" fmla="*/ 0 h 6858000"/>
              <a:gd name="connsiteX0" fmla="*/ 0 w 5005137"/>
              <a:gd name="connsiteY0" fmla="*/ 0 h 6858000"/>
              <a:gd name="connsiteX1" fmla="*/ 3820011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307306 w 5005137"/>
              <a:gd name="connsiteY2" fmla="*/ 860274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5005137"/>
              <a:gd name="connsiteY0" fmla="*/ 0 h 6858000"/>
              <a:gd name="connsiteX1" fmla="*/ 3567348 w 5005137"/>
              <a:gd name="connsiteY1" fmla="*/ 0 h 6858000"/>
              <a:gd name="connsiteX2" fmla="*/ 4054643 w 5005137"/>
              <a:gd name="connsiteY2" fmla="*/ 788085 h 6858000"/>
              <a:gd name="connsiteX3" fmla="*/ 4451685 w 5005137"/>
              <a:gd name="connsiteY3" fmla="*/ 2352981 h 6858000"/>
              <a:gd name="connsiteX4" fmla="*/ 5005137 w 5005137"/>
              <a:gd name="connsiteY4" fmla="*/ 3868960 h 6858000"/>
              <a:gd name="connsiteX5" fmla="*/ 4812632 w 5005137"/>
              <a:gd name="connsiteY5" fmla="*/ 5697759 h 6858000"/>
              <a:gd name="connsiteX6" fmla="*/ 4584032 w 5005137"/>
              <a:gd name="connsiteY6" fmla="*/ 6858000 h 6858000"/>
              <a:gd name="connsiteX7" fmla="*/ 0 w 5005137"/>
              <a:gd name="connsiteY7" fmla="*/ 6858000 h 6858000"/>
              <a:gd name="connsiteX8" fmla="*/ 0 w 5005137"/>
              <a:gd name="connsiteY8" fmla="*/ 0 h 6858000"/>
              <a:gd name="connsiteX0" fmla="*/ 0 w 4969043"/>
              <a:gd name="connsiteY0" fmla="*/ 0 h 6858000"/>
              <a:gd name="connsiteX1" fmla="*/ 3567348 w 4969043"/>
              <a:gd name="connsiteY1" fmla="*/ 0 h 6858000"/>
              <a:gd name="connsiteX2" fmla="*/ 4054643 w 4969043"/>
              <a:gd name="connsiteY2" fmla="*/ 788085 h 6858000"/>
              <a:gd name="connsiteX3" fmla="*/ 4451685 w 4969043"/>
              <a:gd name="connsiteY3" fmla="*/ 2352981 h 6858000"/>
              <a:gd name="connsiteX4" fmla="*/ 4969043 w 4969043"/>
              <a:gd name="connsiteY4" fmla="*/ 3508013 h 6858000"/>
              <a:gd name="connsiteX5" fmla="*/ 4812632 w 4969043"/>
              <a:gd name="connsiteY5" fmla="*/ 5697759 h 6858000"/>
              <a:gd name="connsiteX6" fmla="*/ 4584032 w 4969043"/>
              <a:gd name="connsiteY6" fmla="*/ 6858000 h 6858000"/>
              <a:gd name="connsiteX7" fmla="*/ 0 w 4969043"/>
              <a:gd name="connsiteY7" fmla="*/ 6858000 h 6858000"/>
              <a:gd name="connsiteX8" fmla="*/ 0 w 4969043"/>
              <a:gd name="connsiteY8" fmla="*/ 0 h 6858000"/>
              <a:gd name="connsiteX0" fmla="*/ 0 w 4981074"/>
              <a:gd name="connsiteY0" fmla="*/ 0 h 6858000"/>
              <a:gd name="connsiteX1" fmla="*/ 3567348 w 4981074"/>
              <a:gd name="connsiteY1" fmla="*/ 0 h 6858000"/>
              <a:gd name="connsiteX2" fmla="*/ 4054643 w 4981074"/>
              <a:gd name="connsiteY2" fmla="*/ 788085 h 6858000"/>
              <a:gd name="connsiteX3" fmla="*/ 4451685 w 4981074"/>
              <a:gd name="connsiteY3" fmla="*/ 2352981 h 6858000"/>
              <a:gd name="connsiteX4" fmla="*/ 4969043 w 4981074"/>
              <a:gd name="connsiteY4" fmla="*/ 3508013 h 6858000"/>
              <a:gd name="connsiteX5" fmla="*/ 4981074 w 4981074"/>
              <a:gd name="connsiteY5" fmla="*/ 5421033 h 6858000"/>
              <a:gd name="connsiteX6" fmla="*/ 4584032 w 4981074"/>
              <a:gd name="connsiteY6" fmla="*/ 6858000 h 6858000"/>
              <a:gd name="connsiteX7" fmla="*/ 0 w 4981074"/>
              <a:gd name="connsiteY7" fmla="*/ 6858000 h 6858000"/>
              <a:gd name="connsiteX8" fmla="*/ 0 w 4981074"/>
              <a:gd name="connsiteY8" fmla="*/ 0 h 6858000"/>
              <a:gd name="connsiteX0" fmla="*/ 0 w 5281902"/>
              <a:gd name="connsiteY0" fmla="*/ 0 h 6858000"/>
              <a:gd name="connsiteX1" fmla="*/ 3567348 w 5281902"/>
              <a:gd name="connsiteY1" fmla="*/ 0 h 6858000"/>
              <a:gd name="connsiteX2" fmla="*/ 4054643 w 5281902"/>
              <a:gd name="connsiteY2" fmla="*/ 788085 h 6858000"/>
              <a:gd name="connsiteX3" fmla="*/ 4451685 w 5281902"/>
              <a:gd name="connsiteY3" fmla="*/ 2352981 h 6858000"/>
              <a:gd name="connsiteX4" fmla="*/ 5281864 w 5281902"/>
              <a:gd name="connsiteY4" fmla="*/ 3640360 h 6858000"/>
              <a:gd name="connsiteX5" fmla="*/ 4981074 w 5281902"/>
              <a:gd name="connsiteY5" fmla="*/ 5421033 h 6858000"/>
              <a:gd name="connsiteX6" fmla="*/ 4584032 w 5281902"/>
              <a:gd name="connsiteY6" fmla="*/ 6858000 h 6858000"/>
              <a:gd name="connsiteX7" fmla="*/ 0 w 5281902"/>
              <a:gd name="connsiteY7" fmla="*/ 6858000 h 6858000"/>
              <a:gd name="connsiteX8" fmla="*/ 0 w 5281902"/>
              <a:gd name="connsiteY8" fmla="*/ 0 h 6858000"/>
              <a:gd name="connsiteX0" fmla="*/ 0 w 5282446"/>
              <a:gd name="connsiteY0" fmla="*/ 0 h 6858000"/>
              <a:gd name="connsiteX1" fmla="*/ 3567348 w 5282446"/>
              <a:gd name="connsiteY1" fmla="*/ 0 h 6858000"/>
              <a:gd name="connsiteX2" fmla="*/ 4054643 w 5282446"/>
              <a:gd name="connsiteY2" fmla="*/ 788085 h 6858000"/>
              <a:gd name="connsiteX3" fmla="*/ 4451685 w 5282446"/>
              <a:gd name="connsiteY3" fmla="*/ 2352981 h 6858000"/>
              <a:gd name="connsiteX4" fmla="*/ 5281864 w 5282446"/>
              <a:gd name="connsiteY4" fmla="*/ 3640360 h 6858000"/>
              <a:gd name="connsiteX5" fmla="*/ 4981074 w 5282446"/>
              <a:gd name="connsiteY5" fmla="*/ 5421033 h 6858000"/>
              <a:gd name="connsiteX6" fmla="*/ 4584032 w 5282446"/>
              <a:gd name="connsiteY6" fmla="*/ 6858000 h 6858000"/>
              <a:gd name="connsiteX7" fmla="*/ 0 w 5282446"/>
              <a:gd name="connsiteY7" fmla="*/ 6858000 h 6858000"/>
              <a:gd name="connsiteX8" fmla="*/ 0 w 5282446"/>
              <a:gd name="connsiteY8" fmla="*/ 0 h 6858000"/>
              <a:gd name="connsiteX0" fmla="*/ 0 w 5283215"/>
              <a:gd name="connsiteY0" fmla="*/ 0 h 6858000"/>
              <a:gd name="connsiteX1" fmla="*/ 3567348 w 5283215"/>
              <a:gd name="connsiteY1" fmla="*/ 0 h 6858000"/>
              <a:gd name="connsiteX2" fmla="*/ 4054643 w 5283215"/>
              <a:gd name="connsiteY2" fmla="*/ 788085 h 6858000"/>
              <a:gd name="connsiteX3" fmla="*/ 4451685 w 5283215"/>
              <a:gd name="connsiteY3" fmla="*/ 2352981 h 6858000"/>
              <a:gd name="connsiteX4" fmla="*/ 5281864 w 5283215"/>
              <a:gd name="connsiteY4" fmla="*/ 3640360 h 6858000"/>
              <a:gd name="connsiteX5" fmla="*/ 4981074 w 5283215"/>
              <a:gd name="connsiteY5" fmla="*/ 5421033 h 6858000"/>
              <a:gd name="connsiteX6" fmla="*/ 4584032 w 5283215"/>
              <a:gd name="connsiteY6" fmla="*/ 6858000 h 6858000"/>
              <a:gd name="connsiteX7" fmla="*/ 0 w 5283215"/>
              <a:gd name="connsiteY7" fmla="*/ 6858000 h 6858000"/>
              <a:gd name="connsiteX8" fmla="*/ 0 w 5283215"/>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584032 w 5281864"/>
              <a:gd name="connsiteY6" fmla="*/ 6858000 h 6858000"/>
              <a:gd name="connsiteX7" fmla="*/ 0 w 5281864"/>
              <a:gd name="connsiteY7" fmla="*/ 6858000 h 6858000"/>
              <a:gd name="connsiteX8" fmla="*/ 0 w 5281864"/>
              <a:gd name="connsiteY8" fmla="*/ 0 h 6858000"/>
              <a:gd name="connsiteX0" fmla="*/ 0 w 5281864"/>
              <a:gd name="connsiteY0" fmla="*/ 0 h 6858000"/>
              <a:gd name="connsiteX1" fmla="*/ 3567348 w 5281864"/>
              <a:gd name="connsiteY1" fmla="*/ 0 h 6858000"/>
              <a:gd name="connsiteX2" fmla="*/ 4054643 w 5281864"/>
              <a:gd name="connsiteY2" fmla="*/ 788085 h 6858000"/>
              <a:gd name="connsiteX3" fmla="*/ 4451685 w 5281864"/>
              <a:gd name="connsiteY3" fmla="*/ 2352981 h 6858000"/>
              <a:gd name="connsiteX4" fmla="*/ 5281864 w 5281864"/>
              <a:gd name="connsiteY4" fmla="*/ 3640360 h 6858000"/>
              <a:gd name="connsiteX5" fmla="*/ 4981074 w 5281864"/>
              <a:gd name="connsiteY5" fmla="*/ 5421033 h 6858000"/>
              <a:gd name="connsiteX6" fmla="*/ 4704347 w 5281864"/>
              <a:gd name="connsiteY6" fmla="*/ 6845969 h 6858000"/>
              <a:gd name="connsiteX7" fmla="*/ 0 w 5281864"/>
              <a:gd name="connsiteY7" fmla="*/ 6858000 h 6858000"/>
              <a:gd name="connsiteX8" fmla="*/ 0 w 5281864"/>
              <a:gd name="connsiteY8" fmla="*/ 0 h 6858000"/>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981074 w 5281864"/>
              <a:gd name="connsiteY5" fmla="*/ 5421033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4704347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788568 w 5281864"/>
              <a:gd name="connsiteY5" fmla="*/ 5457127 h 6870032"/>
              <a:gd name="connsiteX6" fmla="*/ 5041231 w 5281864"/>
              <a:gd name="connsiteY6" fmla="*/ 6870032 h 6870032"/>
              <a:gd name="connsiteX7" fmla="*/ 0 w 5281864"/>
              <a:gd name="connsiteY7" fmla="*/ 6858000 h 6870032"/>
              <a:gd name="connsiteX8" fmla="*/ 0 w 5281864"/>
              <a:gd name="connsiteY8" fmla="*/ 0 h 6870032"/>
              <a:gd name="connsiteX0" fmla="*/ 0 w 5281864"/>
              <a:gd name="connsiteY0" fmla="*/ 0 h 6870032"/>
              <a:gd name="connsiteX1" fmla="*/ 3567348 w 5281864"/>
              <a:gd name="connsiteY1" fmla="*/ 0 h 6870032"/>
              <a:gd name="connsiteX2" fmla="*/ 4054643 w 5281864"/>
              <a:gd name="connsiteY2" fmla="*/ 788085 h 6870032"/>
              <a:gd name="connsiteX3" fmla="*/ 4451685 w 5281864"/>
              <a:gd name="connsiteY3" fmla="*/ 2352981 h 6870032"/>
              <a:gd name="connsiteX4" fmla="*/ 5281864 w 5281864"/>
              <a:gd name="connsiteY4" fmla="*/ 3640360 h 6870032"/>
              <a:gd name="connsiteX5" fmla="*/ 4836694 w 5281864"/>
              <a:gd name="connsiteY5" fmla="*/ 5866201 h 6870032"/>
              <a:gd name="connsiteX6" fmla="*/ 5041231 w 5281864"/>
              <a:gd name="connsiteY6" fmla="*/ 6870032 h 6870032"/>
              <a:gd name="connsiteX7" fmla="*/ 0 w 5281864"/>
              <a:gd name="connsiteY7" fmla="*/ 6858000 h 6870032"/>
              <a:gd name="connsiteX8" fmla="*/ 0 w 5281864"/>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451685 w 5041231"/>
              <a:gd name="connsiteY3" fmla="*/ 2352981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0 w 5041231"/>
              <a:gd name="connsiteY0" fmla="*/ 0 h 6870032"/>
              <a:gd name="connsiteX1" fmla="*/ 3567348 w 5041231"/>
              <a:gd name="connsiteY1" fmla="*/ 0 h 6870032"/>
              <a:gd name="connsiteX2" fmla="*/ 4054643 w 5041231"/>
              <a:gd name="connsiteY2" fmla="*/ 788085 h 6870032"/>
              <a:gd name="connsiteX3" fmla="*/ 4343401 w 5041231"/>
              <a:gd name="connsiteY3" fmla="*/ 2340949 h 6870032"/>
              <a:gd name="connsiteX4" fmla="*/ 4764506 w 5041231"/>
              <a:gd name="connsiteY4" fmla="*/ 3760676 h 6870032"/>
              <a:gd name="connsiteX5" fmla="*/ 4836694 w 5041231"/>
              <a:gd name="connsiteY5" fmla="*/ 5866201 h 6870032"/>
              <a:gd name="connsiteX6" fmla="*/ 5041231 w 5041231"/>
              <a:gd name="connsiteY6" fmla="*/ 6870032 h 6870032"/>
              <a:gd name="connsiteX7" fmla="*/ 0 w 5041231"/>
              <a:gd name="connsiteY7" fmla="*/ 6858000 h 6870032"/>
              <a:gd name="connsiteX8" fmla="*/ 0 w 5041231"/>
              <a:gd name="connsiteY8" fmla="*/ 0 h 6870032"/>
              <a:gd name="connsiteX0" fmla="*/ 24063 w 5065294"/>
              <a:gd name="connsiteY0" fmla="*/ 0 h 6882063"/>
              <a:gd name="connsiteX1" fmla="*/ 3591411 w 5065294"/>
              <a:gd name="connsiteY1" fmla="*/ 0 h 6882063"/>
              <a:gd name="connsiteX2" fmla="*/ 4078706 w 5065294"/>
              <a:gd name="connsiteY2" fmla="*/ 788085 h 6882063"/>
              <a:gd name="connsiteX3" fmla="*/ 4367464 w 5065294"/>
              <a:gd name="connsiteY3" fmla="*/ 2340949 h 6882063"/>
              <a:gd name="connsiteX4" fmla="*/ 4788569 w 5065294"/>
              <a:gd name="connsiteY4" fmla="*/ 3760676 h 6882063"/>
              <a:gd name="connsiteX5" fmla="*/ 4860757 w 5065294"/>
              <a:gd name="connsiteY5" fmla="*/ 5866201 h 6882063"/>
              <a:gd name="connsiteX6" fmla="*/ 5065294 w 5065294"/>
              <a:gd name="connsiteY6" fmla="*/ 6870032 h 6882063"/>
              <a:gd name="connsiteX7" fmla="*/ 0 w 5065294"/>
              <a:gd name="connsiteY7" fmla="*/ 6882063 h 6882063"/>
              <a:gd name="connsiteX8" fmla="*/ 24063 w 5065294"/>
              <a:gd name="connsiteY8" fmla="*/ 0 h 6882063"/>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252663 w 5317957"/>
              <a:gd name="connsiteY7" fmla="*/ 6894095 h 6894095"/>
              <a:gd name="connsiteX8" fmla="*/ 0 w 5317957"/>
              <a:gd name="connsiteY8" fmla="*/ 0 h 6894095"/>
              <a:gd name="connsiteX0" fmla="*/ 0 w 5317957"/>
              <a:gd name="connsiteY0" fmla="*/ 0 h 6894095"/>
              <a:gd name="connsiteX1" fmla="*/ 3844074 w 5317957"/>
              <a:gd name="connsiteY1" fmla="*/ 12032 h 6894095"/>
              <a:gd name="connsiteX2" fmla="*/ 4331369 w 5317957"/>
              <a:gd name="connsiteY2" fmla="*/ 800117 h 6894095"/>
              <a:gd name="connsiteX3" fmla="*/ 4620127 w 5317957"/>
              <a:gd name="connsiteY3" fmla="*/ 2352981 h 6894095"/>
              <a:gd name="connsiteX4" fmla="*/ 5041232 w 5317957"/>
              <a:gd name="connsiteY4" fmla="*/ 3772708 h 6894095"/>
              <a:gd name="connsiteX5" fmla="*/ 5113420 w 5317957"/>
              <a:gd name="connsiteY5" fmla="*/ 5878233 h 6894095"/>
              <a:gd name="connsiteX6" fmla="*/ 5317957 w 5317957"/>
              <a:gd name="connsiteY6" fmla="*/ 6882064 h 6894095"/>
              <a:gd name="connsiteX7" fmla="*/ 0 w 5317957"/>
              <a:gd name="connsiteY7" fmla="*/ 6894095 h 6894095"/>
              <a:gd name="connsiteX8" fmla="*/ 0 w 5317957"/>
              <a:gd name="connsiteY8" fmla="*/ 0 h 6894095"/>
              <a:gd name="connsiteX0" fmla="*/ 10583103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10583103 w 15901060"/>
              <a:gd name="connsiteY8" fmla="*/ 0 h 6882064"/>
              <a:gd name="connsiteX0" fmla="*/ 0 w 15901060"/>
              <a:gd name="connsiteY0" fmla="*/ 0 h 6882064"/>
              <a:gd name="connsiteX1" fmla="*/ 14427177 w 15901060"/>
              <a:gd name="connsiteY1" fmla="*/ 12032 h 6882064"/>
              <a:gd name="connsiteX2" fmla="*/ 14914472 w 15901060"/>
              <a:gd name="connsiteY2" fmla="*/ 800117 h 6882064"/>
              <a:gd name="connsiteX3" fmla="*/ 15203230 w 15901060"/>
              <a:gd name="connsiteY3" fmla="*/ 2352981 h 6882064"/>
              <a:gd name="connsiteX4" fmla="*/ 15624335 w 15901060"/>
              <a:gd name="connsiteY4" fmla="*/ 3772708 h 6882064"/>
              <a:gd name="connsiteX5" fmla="*/ 15696523 w 15901060"/>
              <a:gd name="connsiteY5" fmla="*/ 5878233 h 6882064"/>
              <a:gd name="connsiteX6" fmla="*/ 15901060 w 15901060"/>
              <a:gd name="connsiteY6" fmla="*/ 6882064 h 6882064"/>
              <a:gd name="connsiteX7" fmla="*/ 0 w 15901060"/>
              <a:gd name="connsiteY7" fmla="*/ 6862011 h 6882064"/>
              <a:gd name="connsiteX8" fmla="*/ 0 w 15901060"/>
              <a:gd name="connsiteY8" fmla="*/ 0 h 6882064"/>
              <a:gd name="connsiteX0" fmla="*/ 0 w 15901060"/>
              <a:gd name="connsiteY0" fmla="*/ 0 h 6894095"/>
              <a:gd name="connsiteX1" fmla="*/ 14427177 w 15901060"/>
              <a:gd name="connsiteY1" fmla="*/ 12032 h 6894095"/>
              <a:gd name="connsiteX2" fmla="*/ 14914472 w 15901060"/>
              <a:gd name="connsiteY2" fmla="*/ 800117 h 6894095"/>
              <a:gd name="connsiteX3" fmla="*/ 15203230 w 15901060"/>
              <a:gd name="connsiteY3" fmla="*/ 2352981 h 6894095"/>
              <a:gd name="connsiteX4" fmla="*/ 15624335 w 15901060"/>
              <a:gd name="connsiteY4" fmla="*/ 3772708 h 6894095"/>
              <a:gd name="connsiteX5" fmla="*/ 15696523 w 15901060"/>
              <a:gd name="connsiteY5" fmla="*/ 5878233 h 6894095"/>
              <a:gd name="connsiteX6" fmla="*/ 15901060 w 15901060"/>
              <a:gd name="connsiteY6" fmla="*/ 6882064 h 6894095"/>
              <a:gd name="connsiteX7" fmla="*/ 0 w 15901060"/>
              <a:gd name="connsiteY7" fmla="*/ 6894095 h 6894095"/>
              <a:gd name="connsiteX8" fmla="*/ 0 w 15901060"/>
              <a:gd name="connsiteY8" fmla="*/ 0 h 6894095"/>
              <a:gd name="connsiteX0" fmla="*/ 0 w 15837689"/>
              <a:gd name="connsiteY0" fmla="*/ 0 h 6894095"/>
              <a:gd name="connsiteX1" fmla="*/ 14427177 w 15837689"/>
              <a:gd name="connsiteY1" fmla="*/ 12032 h 6894095"/>
              <a:gd name="connsiteX2" fmla="*/ 14914472 w 15837689"/>
              <a:gd name="connsiteY2" fmla="*/ 800117 h 6894095"/>
              <a:gd name="connsiteX3" fmla="*/ 15203230 w 15837689"/>
              <a:gd name="connsiteY3" fmla="*/ 2352981 h 6894095"/>
              <a:gd name="connsiteX4" fmla="*/ 15624335 w 15837689"/>
              <a:gd name="connsiteY4" fmla="*/ 3772708 h 6894095"/>
              <a:gd name="connsiteX5" fmla="*/ 15696523 w 15837689"/>
              <a:gd name="connsiteY5" fmla="*/ 5878233 h 6894095"/>
              <a:gd name="connsiteX6" fmla="*/ 15837689 w 15837689"/>
              <a:gd name="connsiteY6" fmla="*/ 6882064 h 6894095"/>
              <a:gd name="connsiteX7" fmla="*/ 0 w 15837689"/>
              <a:gd name="connsiteY7" fmla="*/ 6894095 h 6894095"/>
              <a:gd name="connsiteX8" fmla="*/ 0 w 15837689"/>
              <a:gd name="connsiteY8" fmla="*/ 0 h 6894095"/>
              <a:gd name="connsiteX0" fmla="*/ 0 w 15774318"/>
              <a:gd name="connsiteY0" fmla="*/ 0 h 6914148"/>
              <a:gd name="connsiteX1" fmla="*/ 14427177 w 15774318"/>
              <a:gd name="connsiteY1" fmla="*/ 12032 h 6914148"/>
              <a:gd name="connsiteX2" fmla="*/ 14914472 w 15774318"/>
              <a:gd name="connsiteY2" fmla="*/ 800117 h 6914148"/>
              <a:gd name="connsiteX3" fmla="*/ 15203230 w 15774318"/>
              <a:gd name="connsiteY3" fmla="*/ 2352981 h 6914148"/>
              <a:gd name="connsiteX4" fmla="*/ 15624335 w 15774318"/>
              <a:gd name="connsiteY4" fmla="*/ 3772708 h 6914148"/>
              <a:gd name="connsiteX5" fmla="*/ 15696523 w 15774318"/>
              <a:gd name="connsiteY5" fmla="*/ 5878233 h 6914148"/>
              <a:gd name="connsiteX6" fmla="*/ 15774318 w 15774318"/>
              <a:gd name="connsiteY6" fmla="*/ 6914148 h 6914148"/>
              <a:gd name="connsiteX7" fmla="*/ 0 w 15774318"/>
              <a:gd name="connsiteY7" fmla="*/ 6894095 h 6914148"/>
              <a:gd name="connsiteX8" fmla="*/ 0 w 15774318"/>
              <a:gd name="connsiteY8" fmla="*/ 0 h 6914148"/>
              <a:gd name="connsiteX0" fmla="*/ 0 w 15705363"/>
              <a:gd name="connsiteY0" fmla="*/ 0 h 6914148"/>
              <a:gd name="connsiteX1" fmla="*/ 14427177 w 15705363"/>
              <a:gd name="connsiteY1" fmla="*/ 12032 h 6914148"/>
              <a:gd name="connsiteX2" fmla="*/ 14914472 w 15705363"/>
              <a:gd name="connsiteY2" fmla="*/ 800117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 name="connsiteX0" fmla="*/ 0 w 15705363"/>
              <a:gd name="connsiteY0" fmla="*/ 0 h 6914148"/>
              <a:gd name="connsiteX1" fmla="*/ 15321187 w 15705363"/>
              <a:gd name="connsiteY1" fmla="*/ 12032 h 6914148"/>
              <a:gd name="connsiteX2" fmla="*/ 14914472 w 15705363"/>
              <a:gd name="connsiteY2" fmla="*/ 800117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 name="connsiteX0" fmla="*/ 0 w 15705363"/>
              <a:gd name="connsiteY0" fmla="*/ 0 h 6914148"/>
              <a:gd name="connsiteX1" fmla="*/ 15321187 w 15705363"/>
              <a:gd name="connsiteY1" fmla="*/ 12032 h 6914148"/>
              <a:gd name="connsiteX2" fmla="*/ 15510477 w 15705363"/>
              <a:gd name="connsiteY2" fmla="*/ 863453 h 6914148"/>
              <a:gd name="connsiteX3" fmla="*/ 15203230 w 15705363"/>
              <a:gd name="connsiteY3" fmla="*/ 2352981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 name="connsiteX0" fmla="*/ 0 w 15705363"/>
              <a:gd name="connsiteY0" fmla="*/ 0 h 6914148"/>
              <a:gd name="connsiteX1" fmla="*/ 15321187 w 15705363"/>
              <a:gd name="connsiteY1" fmla="*/ 12032 h 6914148"/>
              <a:gd name="connsiteX2" fmla="*/ 15510477 w 15705363"/>
              <a:gd name="connsiteY2" fmla="*/ 863453 h 6914148"/>
              <a:gd name="connsiteX3" fmla="*/ 15567457 w 15705363"/>
              <a:gd name="connsiteY3" fmla="*/ 2479654 h 6914148"/>
              <a:gd name="connsiteX4" fmla="*/ 15624335 w 15705363"/>
              <a:gd name="connsiteY4" fmla="*/ 3772708 h 6914148"/>
              <a:gd name="connsiteX5" fmla="*/ 15696523 w 15705363"/>
              <a:gd name="connsiteY5" fmla="*/ 5878233 h 6914148"/>
              <a:gd name="connsiteX6" fmla="*/ 15478583 w 15705363"/>
              <a:gd name="connsiteY6" fmla="*/ 6914148 h 6914148"/>
              <a:gd name="connsiteX7" fmla="*/ 0 w 15705363"/>
              <a:gd name="connsiteY7" fmla="*/ 6894095 h 6914148"/>
              <a:gd name="connsiteX8" fmla="*/ 0 w 15705363"/>
              <a:gd name="connsiteY8" fmla="*/ 0 h 6914148"/>
              <a:gd name="connsiteX0" fmla="*/ 0 w 15723670"/>
              <a:gd name="connsiteY0" fmla="*/ 0 h 6914148"/>
              <a:gd name="connsiteX1" fmla="*/ 15321187 w 15723670"/>
              <a:gd name="connsiteY1" fmla="*/ 12032 h 6914148"/>
              <a:gd name="connsiteX2" fmla="*/ 15510477 w 15723670"/>
              <a:gd name="connsiteY2" fmla="*/ 863453 h 6914148"/>
              <a:gd name="connsiteX3" fmla="*/ 15567457 w 15723670"/>
              <a:gd name="connsiteY3" fmla="*/ 2479654 h 6914148"/>
              <a:gd name="connsiteX4" fmla="*/ 15723670 w 15723670"/>
              <a:gd name="connsiteY4" fmla="*/ 4207015 h 6914148"/>
              <a:gd name="connsiteX5" fmla="*/ 15696523 w 15723670"/>
              <a:gd name="connsiteY5" fmla="*/ 5878233 h 6914148"/>
              <a:gd name="connsiteX6" fmla="*/ 15478583 w 15723670"/>
              <a:gd name="connsiteY6" fmla="*/ 6914148 h 6914148"/>
              <a:gd name="connsiteX7" fmla="*/ 0 w 15723670"/>
              <a:gd name="connsiteY7" fmla="*/ 6894095 h 6914148"/>
              <a:gd name="connsiteX8" fmla="*/ 0 w 15723670"/>
              <a:gd name="connsiteY8" fmla="*/ 0 h 69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3670" h="6914148">
                <a:moveTo>
                  <a:pt x="0" y="0"/>
                </a:moveTo>
                <a:lnTo>
                  <a:pt x="15321187" y="12032"/>
                </a:lnTo>
                <a:lnTo>
                  <a:pt x="15510477" y="863453"/>
                </a:lnTo>
                <a:lnTo>
                  <a:pt x="15567457" y="2479654"/>
                </a:lnTo>
                <a:lnTo>
                  <a:pt x="15723670" y="4207015"/>
                </a:lnTo>
                <a:cubicBezTo>
                  <a:pt x="15703616" y="4519836"/>
                  <a:pt x="15740639" y="5625571"/>
                  <a:pt x="15696523" y="5878233"/>
                </a:cubicBezTo>
                <a:lnTo>
                  <a:pt x="15478583" y="6914148"/>
                </a:lnTo>
                <a:lnTo>
                  <a:pt x="0" y="6894095"/>
                </a:lnTo>
                <a:lnTo>
                  <a:pt x="0" y="0"/>
                </a:lnTo>
                <a:close/>
              </a:path>
            </a:pathLst>
          </a:custGeom>
          <a:solidFill>
            <a:schemeClr val="bg1"/>
          </a:solidFill>
          <a:ln>
            <a:noFill/>
          </a:ln>
          <a:effectLst>
            <a:outerShdw dist="12700" sx="104000" sy="104000" algn="ctr" rotWithShape="0">
              <a:schemeClr val="bg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t>av</a:t>
            </a:r>
          </a:p>
        </p:txBody>
      </p:sp>
      <p:sp>
        <p:nvSpPr>
          <p:cNvPr id="2" name="Title 1">
            <a:extLst>
              <a:ext uri="{FF2B5EF4-FFF2-40B4-BE49-F238E27FC236}">
                <a16:creationId xmlns:a16="http://schemas.microsoft.com/office/drawing/2014/main" id="{2DF4402C-FC27-E522-0990-F93990FED393}"/>
              </a:ext>
            </a:extLst>
          </p:cNvPr>
          <p:cNvSpPr>
            <a:spLocks noGrp="1"/>
          </p:cNvSpPr>
          <p:nvPr>
            <p:ph type="title"/>
          </p:nvPr>
        </p:nvSpPr>
        <p:spPr>
          <a:xfrm>
            <a:off x="629841" y="457200"/>
            <a:ext cx="2949178" cy="1600200"/>
          </a:xfrm>
        </p:spPr>
        <p:txBody>
          <a:bodyPr anchor="b"/>
          <a:lstStyle>
            <a:lvl1pPr>
              <a:defRPr sz="3200">
                <a:solidFill>
                  <a:schemeClr val="accent6"/>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9C8C542-3AC8-3C0D-2807-94FDF8752F88}"/>
              </a:ext>
            </a:extLst>
          </p:cNvPr>
          <p:cNvSpPr>
            <a:spLocks noGrp="1"/>
          </p:cNvSpPr>
          <p:nvPr>
            <p:ph idx="1"/>
          </p:nvPr>
        </p:nvSpPr>
        <p:spPr>
          <a:xfrm>
            <a:off x="3887391" y="987426"/>
            <a:ext cx="4629150" cy="4873625"/>
          </a:xfrm>
        </p:spPr>
        <p:txBody>
          <a:bodyPr/>
          <a:lstStyle>
            <a:lvl1pPr marL="411480" indent="-411480">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21E3DA0-4D31-4B0A-D4BD-083912650F54}"/>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4456EA64-D6CD-E308-4075-69D9A8F46D6D}"/>
              </a:ext>
            </a:extLst>
          </p:cNvPr>
          <p:cNvSpPr>
            <a:spLocks noGrp="1"/>
          </p:cNvSpPr>
          <p:nvPr>
            <p:ph type="ftr" sz="quarter" idx="11"/>
          </p:nvPr>
        </p:nvSpPr>
        <p:spPr>
          <a:xfrm>
            <a:off x="3028950" y="6356351"/>
            <a:ext cx="3086100" cy="365125"/>
          </a:xfrm>
          <a:noFill/>
        </p:spPr>
        <p:txBody>
          <a:bodyPr/>
          <a:lstStyle>
            <a:lvl1pPr>
              <a:defRPr b="1">
                <a:solidFill>
                  <a:schemeClr val="bg1"/>
                </a:solidFill>
                <a:latin typeface="+mn-lt"/>
              </a:defRPr>
            </a:lvl1pPr>
          </a:lstStyle>
          <a:p>
            <a:pPr algn="ctr"/>
            <a:r>
              <a:rPr lang="en-US"/>
              <a:t>12/28/2023</a:t>
            </a:r>
            <a:endParaRPr lang="en-US" dirty="0"/>
          </a:p>
        </p:txBody>
      </p:sp>
      <p:sp>
        <p:nvSpPr>
          <p:cNvPr id="9" name="Slide Number Placeholder 5">
            <a:extLst>
              <a:ext uri="{FF2B5EF4-FFF2-40B4-BE49-F238E27FC236}">
                <a16:creationId xmlns:a16="http://schemas.microsoft.com/office/drawing/2014/main" id="{668C886E-A54B-935B-81BD-5512F2C4B984}"/>
              </a:ext>
            </a:extLst>
          </p:cNvPr>
          <p:cNvSpPr>
            <a:spLocks noGrp="1"/>
          </p:cNvSpPr>
          <p:nvPr>
            <p:ph type="sldNum" sz="quarter" idx="12"/>
          </p:nvPr>
        </p:nvSpPr>
        <p:spPr>
          <a:xfrm>
            <a:off x="6457950" y="6356351"/>
            <a:ext cx="2057400" cy="365125"/>
          </a:xfrm>
          <a:noFill/>
        </p:spPr>
        <p:txBody>
          <a:bodyPr/>
          <a:lstStyle>
            <a:lvl1pPr>
              <a:defRPr sz="1400" b="1">
                <a:solidFill>
                  <a:schemeClr val="bg1"/>
                </a:solidFill>
                <a:latin typeface="+mn-lt"/>
              </a:defRPr>
            </a:lvl1pPr>
          </a:lstStyle>
          <a:p>
            <a:fld id="{C95E8E5B-C54E-4915-B069-2B2C8B7FEC1E}" type="slidenum">
              <a:rPr lang="en-US" smtClean="0"/>
              <a:pPr/>
              <a:t>‹#›</a:t>
            </a:fld>
            <a:endParaRPr lang="en-US"/>
          </a:p>
        </p:txBody>
      </p:sp>
      <p:pic>
        <p:nvPicPr>
          <p:cNvPr id="5" name="Graphic 4">
            <a:extLst>
              <a:ext uri="{FF2B5EF4-FFF2-40B4-BE49-F238E27FC236}">
                <a16:creationId xmlns:a16="http://schemas.microsoft.com/office/drawing/2014/main" id="{CA9CBAA0-20B5-4B24-52E9-E038D720E9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00783" y="6318691"/>
            <a:ext cx="2211369" cy="255158"/>
          </a:xfrm>
          <a:prstGeom prst="rect">
            <a:avLst/>
          </a:prstGeom>
        </p:spPr>
      </p:pic>
    </p:spTree>
    <p:extLst>
      <p:ext uri="{BB962C8B-B14F-4D97-AF65-F5344CB8AC3E}">
        <p14:creationId xmlns:p14="http://schemas.microsoft.com/office/powerpoint/2010/main" val="149930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B7483-7B98-83F5-0029-F3DF3019D1BB}"/>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C8B228-F0D8-9E72-FB79-455FDC48A948}"/>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C620F9A-2471-20DF-1A61-BE7ABBE2759C}"/>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AFD2ABDF-DABE-9E51-8AC2-5C814CBD8F3C}"/>
              </a:ext>
            </a:extLst>
          </p:cNvPr>
          <p:cNvSpPr>
            <a:spLocks noGrp="1"/>
          </p:cNvSpPr>
          <p:nvPr>
            <p:ph type="ftr" sz="quarter" idx="11"/>
          </p:nvPr>
        </p:nvSpPr>
        <p:spPr>
          <a:xfrm>
            <a:off x="3028950" y="6356351"/>
            <a:ext cx="3086100" cy="365125"/>
          </a:xfrm>
        </p:spPr>
        <p:txBody>
          <a:bodyPr/>
          <a:lstStyle/>
          <a:p>
            <a:pPr algn="ctr"/>
            <a:r>
              <a:rPr lang="en-US" dirty="0"/>
              <a:t>12/28/2023</a:t>
            </a:r>
          </a:p>
        </p:txBody>
      </p:sp>
      <p:sp>
        <p:nvSpPr>
          <p:cNvPr id="9" name="Slide Number Placeholder 5">
            <a:extLst>
              <a:ext uri="{FF2B5EF4-FFF2-40B4-BE49-F238E27FC236}">
                <a16:creationId xmlns:a16="http://schemas.microsoft.com/office/drawing/2014/main" id="{B83A1EB1-B9EC-E596-FF6C-FAFA0BD09086}"/>
              </a:ext>
            </a:extLst>
          </p:cNvPr>
          <p:cNvSpPr>
            <a:spLocks noGrp="1"/>
          </p:cNvSpPr>
          <p:nvPr>
            <p:ph type="sldNum" sz="quarter" idx="12"/>
          </p:nvPr>
        </p:nvSpPr>
        <p:spPr>
          <a:xfrm>
            <a:off x="6457950" y="6356351"/>
            <a:ext cx="2057400" cy="365125"/>
          </a:xfrm>
        </p:spPr>
        <p:txBody>
          <a:bodyPr/>
          <a:lstStyle>
            <a:lvl1pPr>
              <a:defRPr sz="1400">
                <a:latin typeface="+mj-lt"/>
              </a:defRPr>
            </a:lvl1pPr>
          </a:lstStyle>
          <a:p>
            <a:fld id="{C95E8E5B-C54E-4915-B069-2B2C8B7FEC1E}" type="slidenum">
              <a:rPr lang="en-US" smtClean="0"/>
              <a:pPr/>
              <a:t>‹#›</a:t>
            </a:fld>
            <a:endParaRPr lang="en-US"/>
          </a:p>
        </p:txBody>
      </p:sp>
      <p:pic>
        <p:nvPicPr>
          <p:cNvPr id="5" name="Graphic 4">
            <a:extLst>
              <a:ext uri="{FF2B5EF4-FFF2-40B4-BE49-F238E27FC236}">
                <a16:creationId xmlns:a16="http://schemas.microsoft.com/office/drawing/2014/main" id="{5EE84D3B-47FF-1B5F-E93C-893F9A5D9D0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0219" y="6318691"/>
            <a:ext cx="2272497" cy="255158"/>
          </a:xfrm>
          <a:prstGeom prst="rect">
            <a:avLst/>
          </a:prstGeom>
        </p:spPr>
      </p:pic>
    </p:spTree>
    <p:extLst>
      <p:ext uri="{BB962C8B-B14F-4D97-AF65-F5344CB8AC3E}">
        <p14:creationId xmlns:p14="http://schemas.microsoft.com/office/powerpoint/2010/main" val="3179606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1AB9BD-28C0-942E-68A7-0A69451FF19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22EAF8A-C264-7F29-39BB-DC75D6FB61A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a:extLst>
              <a:ext uri="{FF2B5EF4-FFF2-40B4-BE49-F238E27FC236}">
                <a16:creationId xmlns:a16="http://schemas.microsoft.com/office/drawing/2014/main" id="{B70A5D75-D9E6-9C25-8E6D-5AF36C075175}"/>
              </a:ext>
            </a:extLst>
          </p:cNvPr>
          <p:cNvSpPr>
            <a:spLocks noGrp="1"/>
          </p:cNvSpPr>
          <p:nvPr>
            <p:ph type="ftr" sz="quarter" idx="3"/>
          </p:nvPr>
        </p:nvSpPr>
        <p:spPr>
          <a:xfrm>
            <a:off x="3028950" y="6356351"/>
            <a:ext cx="3086100" cy="365125"/>
          </a:xfrm>
          <a:prstGeom prst="rect">
            <a:avLst/>
          </a:prstGeom>
        </p:spPr>
        <p:txBody>
          <a:bodyPr/>
          <a:lstStyle>
            <a:lvl1pPr>
              <a:defRPr sz="1400">
                <a:solidFill>
                  <a:schemeClr val="bg1">
                    <a:lumMod val="50000"/>
                  </a:schemeClr>
                </a:solidFill>
              </a:defRPr>
            </a:lvl1pPr>
          </a:lstStyle>
          <a:p>
            <a:pPr algn="ctr"/>
            <a:r>
              <a:rPr lang="en-US" dirty="0"/>
              <a:t>12/28/2023</a:t>
            </a:r>
          </a:p>
        </p:txBody>
      </p:sp>
      <p:sp>
        <p:nvSpPr>
          <p:cNvPr id="8" name="Slide Number Placeholder 5">
            <a:extLst>
              <a:ext uri="{FF2B5EF4-FFF2-40B4-BE49-F238E27FC236}">
                <a16:creationId xmlns:a16="http://schemas.microsoft.com/office/drawing/2014/main" id="{296156B0-EAC6-9C16-C910-11892C7D3675}"/>
              </a:ext>
            </a:extLst>
          </p:cNvPr>
          <p:cNvSpPr>
            <a:spLocks noGrp="1"/>
          </p:cNvSpPr>
          <p:nvPr>
            <p:ph type="sldNum" sz="quarter" idx="4"/>
          </p:nvPr>
        </p:nvSpPr>
        <p:spPr>
          <a:xfrm>
            <a:off x="6457950" y="6356351"/>
            <a:ext cx="2057400" cy="365125"/>
          </a:xfrm>
          <a:prstGeom prst="rect">
            <a:avLst/>
          </a:prstGeom>
        </p:spPr>
        <p:txBody>
          <a:bodyPr/>
          <a:lstStyle>
            <a:lvl1pPr algn="r">
              <a:defRPr sz="1400">
                <a:solidFill>
                  <a:schemeClr val="bg1">
                    <a:lumMod val="50000"/>
                  </a:schemeClr>
                </a:solidFill>
                <a:latin typeface="+mj-lt"/>
              </a:defRPr>
            </a:lvl1pPr>
          </a:lstStyle>
          <a:p>
            <a:fld id="{C95E8E5B-C54E-4915-B069-2B2C8B7FEC1E}" type="slidenum">
              <a:rPr lang="en-US" smtClean="0"/>
              <a:pPr/>
              <a:t>‹#›</a:t>
            </a:fld>
            <a:endParaRPr lang="en-US"/>
          </a:p>
        </p:txBody>
      </p:sp>
    </p:spTree>
    <p:extLst>
      <p:ext uri="{BB962C8B-B14F-4D97-AF65-F5344CB8AC3E}">
        <p14:creationId xmlns:p14="http://schemas.microsoft.com/office/powerpoint/2010/main" val="134337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hyperlink" Target="https://hhs.iowa.gov/medicaid/provider-services/covered-services-rates-and-payments/fee-schedules" TargetMode="Externa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1C_26C40A87.xm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microsoft.com/office/2007/relationships/diagramDrawing" Target="../diagrams/drawing5.xml"/><Relationship Id="rId3" Type="http://schemas.microsoft.com/office/2018/10/relationships/comments" Target="../comments/modernComment_7FF64B93_D5A73EB7.xml"/><Relationship Id="rId7" Type="http://schemas.openxmlformats.org/officeDocument/2006/relationships/diagramColors" Target="../diagrams/colors5.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hhs.iowa.gov/medicaid/about-medicaid/medicaid-projects/home/home-milestones" TargetMode="External"/><Relationship Id="rId2" Type="http://schemas.openxmlformats.org/officeDocument/2006/relationships/hyperlink" Target="https://hhs.iowa.gov/medicaid/about-medicaid/medicaid-projects/home" TargetMode="External"/><Relationship Id="rId1" Type="http://schemas.openxmlformats.org/officeDocument/2006/relationships/slideLayout" Target="../slideLayouts/slideLayout2.xml"/><Relationship Id="rId6" Type="http://schemas.openxmlformats.org/officeDocument/2006/relationships/hyperlink" Target="https://hhs.iowa.gov/programs/welcome-iowa-medicaid/public-meetings/medicaid-town-halls" TargetMode="External"/><Relationship Id="rId5" Type="http://schemas.openxmlformats.org/officeDocument/2006/relationships/hyperlink" Target="https://hhs.iowa.gov/medicaid/about-medicaid/medicaid-projects/home/waiver-redesign-faq" TargetMode="External"/><Relationship Id="rId4" Type="http://schemas.openxmlformats.org/officeDocument/2006/relationships/hyperlink" Target="https://hhs.iowa.gov/medicaid/about-medicaid/medicaid-projects/home/stakeholder-engagement"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mailto:leann.moskowitz@hhs.iowa.gov" TargetMode="External"/><Relationship Id="rId7" Type="http://schemas.openxmlformats.org/officeDocument/2006/relationships/image" Target="../media/image5.sv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hyperlink" Target="mailto:christy.casey@hhs.iowa.gov" TargetMode="External"/><Relationship Id="rId4" Type="http://schemas.openxmlformats.org/officeDocument/2006/relationships/hyperlink" Target="mailto:kim.grasty@hhs.iowa.go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88C65-102E-9848-0B62-09D6E1AF27D3}"/>
              </a:ext>
            </a:extLst>
          </p:cNvPr>
          <p:cNvSpPr>
            <a:spLocks noGrp="1"/>
          </p:cNvSpPr>
          <p:nvPr>
            <p:ph type="ctrTitle"/>
          </p:nvPr>
        </p:nvSpPr>
        <p:spPr>
          <a:xfrm>
            <a:off x="813133" y="851058"/>
            <a:ext cx="3819251" cy="3393138"/>
          </a:xfrm>
        </p:spPr>
        <p:txBody>
          <a:bodyPr>
            <a:normAutofit/>
          </a:bodyPr>
          <a:lstStyle/>
          <a:p>
            <a:r>
              <a:rPr lang="en-US" b="1" cap="all" dirty="0">
                <a:solidFill>
                  <a:schemeClr val="accent6"/>
                </a:solidFill>
              </a:rPr>
              <a:t>Home Update</a:t>
            </a:r>
          </a:p>
        </p:txBody>
      </p:sp>
      <p:sp>
        <p:nvSpPr>
          <p:cNvPr id="3" name="Subtitle 2">
            <a:extLst>
              <a:ext uri="{FF2B5EF4-FFF2-40B4-BE49-F238E27FC236}">
                <a16:creationId xmlns:a16="http://schemas.microsoft.com/office/drawing/2014/main" id="{E584DF7D-184A-D800-1F28-57FD1CDFCBFA}"/>
              </a:ext>
            </a:extLst>
          </p:cNvPr>
          <p:cNvSpPr>
            <a:spLocks noGrp="1"/>
          </p:cNvSpPr>
          <p:nvPr>
            <p:ph type="subTitle" idx="1"/>
          </p:nvPr>
        </p:nvSpPr>
        <p:spPr>
          <a:xfrm>
            <a:off x="813134" y="4804913"/>
            <a:ext cx="3628237" cy="633029"/>
          </a:xfrm>
        </p:spPr>
        <p:txBody>
          <a:bodyPr>
            <a:normAutofit/>
          </a:bodyPr>
          <a:lstStyle/>
          <a:p>
            <a:r>
              <a:rPr lang="en-US" b="1"/>
              <a:t>Iowa Medicaid, LTSS </a:t>
            </a:r>
            <a:r>
              <a:rPr lang="en-US" b="1" dirty="0"/>
              <a:t>Policy</a:t>
            </a:r>
            <a:endParaRPr lang="en-US" dirty="0"/>
          </a:p>
        </p:txBody>
      </p:sp>
      <p:sp>
        <p:nvSpPr>
          <p:cNvPr id="5" name="TextBox 4">
            <a:extLst>
              <a:ext uri="{FF2B5EF4-FFF2-40B4-BE49-F238E27FC236}">
                <a16:creationId xmlns:a16="http://schemas.microsoft.com/office/drawing/2014/main" id="{03ADFDF0-3A56-D74D-F1A8-9530F65A19CB}"/>
              </a:ext>
            </a:extLst>
          </p:cNvPr>
          <p:cNvSpPr txBox="1"/>
          <p:nvPr/>
        </p:nvSpPr>
        <p:spPr>
          <a:xfrm>
            <a:off x="813134" y="5581748"/>
            <a:ext cx="2188235" cy="307777"/>
          </a:xfrm>
          <a:prstGeom prst="rect">
            <a:avLst/>
          </a:prstGeom>
          <a:noFill/>
        </p:spPr>
        <p:txBody>
          <a:bodyPr wrap="square">
            <a:spAutoFit/>
          </a:bodyPr>
          <a:lstStyle/>
          <a:p>
            <a:r>
              <a:rPr lang="en-US" sz="1400" dirty="0"/>
              <a:t>December  2025</a:t>
            </a:r>
          </a:p>
        </p:txBody>
      </p:sp>
    </p:spTree>
    <p:extLst>
      <p:ext uri="{BB962C8B-B14F-4D97-AF65-F5344CB8AC3E}">
        <p14:creationId xmlns:p14="http://schemas.microsoft.com/office/powerpoint/2010/main" val="1370625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42FE3-4344-7F3C-AF84-F841813E86CC}"/>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9E07F175-086D-2F4F-FABA-076750B488C2}"/>
              </a:ext>
            </a:extLst>
          </p:cNvPr>
          <p:cNvSpPr>
            <a:spLocks noGrp="1"/>
          </p:cNvSpPr>
          <p:nvPr>
            <p:ph type="title"/>
          </p:nvPr>
        </p:nvSpPr>
        <p:spPr>
          <a:xfrm>
            <a:off x="805653" y="96032"/>
            <a:ext cx="7886700" cy="1325563"/>
          </a:xfrm>
        </p:spPr>
        <p:txBody>
          <a:bodyPr>
            <a:normAutofit/>
          </a:bodyPr>
          <a:lstStyle/>
          <a:p>
            <a:r>
              <a:rPr lang="en-US" sz="3200" dirty="0">
                <a:solidFill>
                  <a:schemeClr val="accent1"/>
                </a:solidFill>
              </a:rPr>
              <a:t>Anticipated January 2026 Service Code Changes (2 of 2)</a:t>
            </a:r>
          </a:p>
        </p:txBody>
      </p:sp>
      <p:sp>
        <p:nvSpPr>
          <p:cNvPr id="4" name="TextBox 3">
            <a:extLst>
              <a:ext uri="{FF2B5EF4-FFF2-40B4-BE49-F238E27FC236}">
                <a16:creationId xmlns:a16="http://schemas.microsoft.com/office/drawing/2014/main" id="{B3732B7E-66A7-612A-62E4-2097A93F37A1}"/>
              </a:ext>
            </a:extLst>
          </p:cNvPr>
          <p:cNvSpPr txBox="1"/>
          <p:nvPr/>
        </p:nvSpPr>
        <p:spPr>
          <a:xfrm>
            <a:off x="461833" y="1273635"/>
            <a:ext cx="8220333" cy="707886"/>
          </a:xfrm>
          <a:prstGeom prst="rect">
            <a:avLst/>
          </a:prstGeom>
          <a:noFill/>
        </p:spPr>
        <p:txBody>
          <a:bodyPr wrap="square" rtlCol="0">
            <a:spAutoFit/>
          </a:bodyPr>
          <a:lstStyle/>
          <a:p>
            <a:r>
              <a:rPr lang="en-US" sz="2000" dirty="0"/>
              <a:t>Pending CMS waiver amendment approval, HHS will modify the following waiver service names and codes for Jan. 1, 2026:</a:t>
            </a:r>
          </a:p>
        </p:txBody>
      </p:sp>
      <p:graphicFrame>
        <p:nvGraphicFramePr>
          <p:cNvPr id="5" name="Table 4">
            <a:extLst>
              <a:ext uri="{FF2B5EF4-FFF2-40B4-BE49-F238E27FC236}">
                <a16:creationId xmlns:a16="http://schemas.microsoft.com/office/drawing/2014/main" id="{9BE331F2-A953-E06E-F257-97D3657AE973}"/>
              </a:ext>
            </a:extLst>
          </p:cNvPr>
          <p:cNvGraphicFramePr>
            <a:graphicFrameLocks noGrp="1"/>
          </p:cNvGraphicFramePr>
          <p:nvPr/>
        </p:nvGraphicFramePr>
        <p:xfrm>
          <a:off x="528918" y="2035251"/>
          <a:ext cx="8337176" cy="4132466"/>
        </p:xfrm>
        <a:graphic>
          <a:graphicData uri="http://schemas.openxmlformats.org/drawingml/2006/table">
            <a:tbl>
              <a:tblPr firstRow="1" bandRow="1">
                <a:tableStyleId>{5C22544A-7EE6-4342-B048-85BDC9FD1C3A}</a:tableStyleId>
              </a:tblPr>
              <a:tblGrid>
                <a:gridCol w="2084511">
                  <a:extLst>
                    <a:ext uri="{9D8B030D-6E8A-4147-A177-3AD203B41FA5}">
                      <a16:colId xmlns:a16="http://schemas.microsoft.com/office/drawing/2014/main" val="1526721452"/>
                    </a:ext>
                  </a:extLst>
                </a:gridCol>
                <a:gridCol w="1342450">
                  <a:extLst>
                    <a:ext uri="{9D8B030D-6E8A-4147-A177-3AD203B41FA5}">
                      <a16:colId xmlns:a16="http://schemas.microsoft.com/office/drawing/2014/main" val="3896013657"/>
                    </a:ext>
                  </a:extLst>
                </a:gridCol>
                <a:gridCol w="1920970">
                  <a:extLst>
                    <a:ext uri="{9D8B030D-6E8A-4147-A177-3AD203B41FA5}">
                      <a16:colId xmlns:a16="http://schemas.microsoft.com/office/drawing/2014/main" val="3364971909"/>
                    </a:ext>
                  </a:extLst>
                </a:gridCol>
                <a:gridCol w="2989245">
                  <a:extLst>
                    <a:ext uri="{9D8B030D-6E8A-4147-A177-3AD203B41FA5}">
                      <a16:colId xmlns:a16="http://schemas.microsoft.com/office/drawing/2014/main" val="2108441852"/>
                    </a:ext>
                  </a:extLst>
                </a:gridCol>
              </a:tblGrid>
              <a:tr h="596570">
                <a:tc>
                  <a:txBody>
                    <a:bodyPr/>
                    <a:lstStyle/>
                    <a:p>
                      <a:r>
                        <a:rPr lang="en-US" sz="1400" dirty="0">
                          <a:latin typeface="+mn-lt"/>
                        </a:rPr>
                        <a:t>Current Service Name</a:t>
                      </a:r>
                    </a:p>
                  </a:txBody>
                  <a:tcPr marL="68580" marR="68580" marT="34290" marB="34290"/>
                </a:tc>
                <a:tc>
                  <a:txBody>
                    <a:bodyPr/>
                    <a:lstStyle/>
                    <a:p>
                      <a:r>
                        <a:rPr lang="en-US" sz="1400" dirty="0">
                          <a:latin typeface="+mn-lt"/>
                        </a:rPr>
                        <a:t>Current Code</a:t>
                      </a:r>
                    </a:p>
                  </a:txBody>
                  <a:tcPr marL="68580" marR="68580" marT="34290" marB="34290"/>
                </a:tc>
                <a:tc>
                  <a:txBody>
                    <a:bodyPr/>
                    <a:lstStyle/>
                    <a:p>
                      <a:r>
                        <a:rPr lang="en-US" sz="1400" dirty="0">
                          <a:latin typeface="+mn-lt"/>
                        </a:rPr>
                        <a:t>Anticipated New Service Name</a:t>
                      </a:r>
                    </a:p>
                  </a:txBody>
                  <a:tcPr marL="68580" marR="68580" marT="34290" marB="34290"/>
                </a:tc>
                <a:tc>
                  <a:txBody>
                    <a:bodyPr/>
                    <a:lstStyle/>
                    <a:p>
                      <a:r>
                        <a:rPr lang="en-US" sz="1400" dirty="0">
                          <a:latin typeface="+mn-lt"/>
                        </a:rPr>
                        <a:t>Anticipated New Code and Service Name</a:t>
                      </a:r>
                    </a:p>
                  </a:txBody>
                  <a:tcPr marL="68580" marR="68580" marT="34290" marB="34290"/>
                </a:tc>
                <a:extLst>
                  <a:ext uri="{0D108BD9-81ED-4DB2-BD59-A6C34878D82A}">
                    <a16:rowId xmlns:a16="http://schemas.microsoft.com/office/drawing/2014/main" val="685769642"/>
                  </a:ext>
                </a:extLst>
              </a:tr>
              <a:tr h="959147">
                <a:tc>
                  <a:txBody>
                    <a:bodyPr/>
                    <a:lstStyle/>
                    <a:p>
                      <a:r>
                        <a:rPr lang="en-US" sz="1400" dirty="0">
                          <a:latin typeface="+mn-lt"/>
                        </a:rPr>
                        <a:t>Self-Directed Community Support and Employment </a:t>
                      </a:r>
                    </a:p>
                  </a:txBody>
                  <a:tcPr marL="68580" marR="68580" marT="34290" marB="34290"/>
                </a:tc>
                <a:tc>
                  <a:txBody>
                    <a:bodyPr/>
                    <a:lstStyle/>
                    <a:p>
                      <a:pPr marL="0" indent="0" algn="ctr">
                        <a:buFont typeface="Arial" panose="020B0604020202020204" pitchFamily="34" charset="0"/>
                        <a:buNone/>
                      </a:pPr>
                      <a:r>
                        <a:rPr lang="en-US" sz="1400" dirty="0">
                          <a:latin typeface="+mn-lt"/>
                        </a:rPr>
                        <a:t>T2018 UC</a:t>
                      </a:r>
                    </a:p>
                  </a:txBody>
                  <a:tcPr marL="68580" marR="68580" marT="34290" marB="34290"/>
                </a:tc>
                <a:tc>
                  <a:txBody>
                    <a:bodyPr/>
                    <a:lstStyle/>
                    <a:p>
                      <a:pPr marL="0" indent="0">
                        <a:buFont typeface="Arial" panose="020B0604020202020204" pitchFamily="34" charset="0"/>
                        <a:buNone/>
                      </a:pPr>
                      <a:r>
                        <a:rPr lang="en-US" sz="1400" dirty="0">
                          <a:latin typeface="+mn-lt"/>
                        </a:rPr>
                        <a:t>  NA</a:t>
                      </a:r>
                    </a:p>
                  </a:txBody>
                  <a:tcPr marL="68580" marR="68580" marT="34290" marB="34290"/>
                </a:tc>
                <a:tc>
                  <a:txBody>
                    <a:bodyPr/>
                    <a:lstStyle/>
                    <a:p>
                      <a:pPr marL="0" indent="0">
                        <a:buFont typeface="Arial" panose="020B0604020202020204" pitchFamily="34" charset="0"/>
                        <a:buNone/>
                      </a:pPr>
                      <a:r>
                        <a:rPr lang="en-US" sz="1400" dirty="0">
                          <a:latin typeface="+mn-lt"/>
                        </a:rPr>
                        <a:t>This service is removed from BI and ID Waiver since those waivers have Supported Employment available to self-direct </a:t>
                      </a:r>
                    </a:p>
                  </a:txBody>
                  <a:tcPr marL="68580" marR="68580" marT="34290" marB="34290"/>
                </a:tc>
                <a:extLst>
                  <a:ext uri="{0D108BD9-81ED-4DB2-BD59-A6C34878D82A}">
                    <a16:rowId xmlns:a16="http://schemas.microsoft.com/office/drawing/2014/main" val="2996151187"/>
                  </a:ext>
                </a:extLst>
              </a:tr>
              <a:tr h="700138">
                <a:tc>
                  <a:txBody>
                    <a:bodyPr/>
                    <a:lstStyle/>
                    <a:p>
                      <a:pPr algn="l" fontAlgn="ctr">
                        <a:buNone/>
                      </a:pPr>
                      <a:r>
                        <a:rPr lang="en-US" sz="1400" b="0" i="0" u="none" strike="noStrike">
                          <a:solidFill>
                            <a:srgbClr val="000000"/>
                          </a:solidFill>
                          <a:effectLst/>
                          <a:latin typeface="+mn-lt"/>
                        </a:rPr>
                        <a:t>Family Counseling and Training​</a:t>
                      </a:r>
                    </a:p>
                  </a:txBody>
                  <a:tcPr marL="9525" marR="9525" marT="9525" marB="0" anchor="ctr"/>
                </a:tc>
                <a:tc>
                  <a:txBody>
                    <a:bodyPr/>
                    <a:lstStyle/>
                    <a:p>
                      <a:pPr algn="ctr" fontAlgn="ctr">
                        <a:buNone/>
                      </a:pPr>
                      <a:r>
                        <a:rPr lang="en-US" sz="1400" b="0" i="0" u="none" strike="noStrike" dirty="0">
                          <a:solidFill>
                            <a:srgbClr val="000000"/>
                          </a:solidFill>
                          <a:effectLst/>
                          <a:latin typeface="+mn-lt"/>
                        </a:rPr>
                        <a:t>H2021​</a:t>
                      </a:r>
                    </a:p>
                  </a:txBody>
                  <a:tcPr marL="9525" marR="9525" marT="9525" marB="0" anchor="ctr"/>
                </a:tc>
                <a:tc>
                  <a:txBody>
                    <a:bodyPr/>
                    <a:lstStyle/>
                    <a:p>
                      <a:pPr algn="l" fontAlgn="ctr">
                        <a:buNone/>
                      </a:pPr>
                      <a:r>
                        <a:rPr lang="en-US" sz="1400" b="0" i="0" u="none" strike="noStrike" dirty="0">
                          <a:solidFill>
                            <a:srgbClr val="000000"/>
                          </a:solidFill>
                          <a:effectLst/>
                          <a:latin typeface="+mn-lt"/>
                        </a:rPr>
                        <a:t>Family Training​</a:t>
                      </a:r>
                    </a:p>
                  </a:txBody>
                  <a:tcPr marL="9525" marR="9525" marT="9525" marB="0" anchor="ctr"/>
                </a:tc>
                <a:tc>
                  <a:txBody>
                    <a:bodyPr/>
                    <a:lstStyle/>
                    <a:p>
                      <a:pPr algn="l" fontAlgn="ctr">
                        <a:buNone/>
                      </a:pPr>
                      <a:r>
                        <a:rPr lang="en-US" sz="1400" b="0" i="0" u="none" strike="noStrike" dirty="0">
                          <a:solidFill>
                            <a:srgbClr val="000000"/>
                          </a:solidFill>
                          <a:effectLst/>
                          <a:latin typeface="+mn-lt"/>
                        </a:rPr>
                        <a:t>H2021 UC  Family Training Services, 15-minute unit​</a:t>
                      </a:r>
                    </a:p>
                  </a:txBody>
                  <a:tcPr marL="9525" marR="9525" marT="9525" marB="0" anchor="ctr"/>
                </a:tc>
                <a:extLst>
                  <a:ext uri="{0D108BD9-81ED-4DB2-BD59-A6C34878D82A}">
                    <a16:rowId xmlns:a16="http://schemas.microsoft.com/office/drawing/2014/main" val="4171829296"/>
                  </a:ext>
                </a:extLst>
              </a:tr>
              <a:tr h="978897">
                <a:tc>
                  <a:txBody>
                    <a:bodyPr/>
                    <a:lstStyle/>
                    <a:p>
                      <a:pPr algn="l" fontAlgn="ctr">
                        <a:buNone/>
                      </a:pPr>
                      <a:r>
                        <a:rPr lang="en-US" sz="1400" b="0" i="0" u="none" strike="noStrike" dirty="0">
                          <a:solidFill>
                            <a:srgbClr val="000000"/>
                          </a:solidFill>
                          <a:effectLst/>
                          <a:latin typeface="+mn-lt"/>
                        </a:rPr>
                        <a:t>Behavioral Programming​ - Mental Health Assessment and Plan Development </a:t>
                      </a:r>
                    </a:p>
                  </a:txBody>
                  <a:tcPr marL="9525" marR="9525" marT="9525" marB="0" anchor="ctr"/>
                </a:tc>
                <a:tc>
                  <a:txBody>
                    <a:bodyPr/>
                    <a:lstStyle/>
                    <a:p>
                      <a:pPr algn="ctr" fontAlgn="ctr">
                        <a:buNone/>
                      </a:pPr>
                      <a:r>
                        <a:rPr lang="en-US" sz="1400" b="0" i="0" u="none" strike="noStrike" dirty="0">
                          <a:solidFill>
                            <a:srgbClr val="000000"/>
                          </a:solidFill>
                          <a:effectLst/>
                          <a:latin typeface="+mn-lt"/>
                        </a:rPr>
                        <a:t>H0031 and H0032 </a:t>
                      </a:r>
                    </a:p>
                  </a:txBody>
                  <a:tcPr marL="9525" marR="9525" marT="9525" marB="0" anchor="ctr"/>
                </a:tc>
                <a:tc>
                  <a:txBody>
                    <a:bodyPr/>
                    <a:lstStyle/>
                    <a:p>
                      <a:pPr algn="l" fontAlgn="ctr">
                        <a:buNone/>
                      </a:pPr>
                      <a:r>
                        <a:rPr lang="en-US" sz="1400" b="0" i="0" u="none" strike="noStrike">
                          <a:solidFill>
                            <a:srgbClr val="000000"/>
                          </a:solidFill>
                          <a:effectLst/>
                          <a:latin typeface="+mn-lt"/>
                        </a:rPr>
                        <a:t>Positive Behavioral Support and Consultation​</a:t>
                      </a:r>
                    </a:p>
                  </a:txBody>
                  <a:tcPr marL="9525" marR="9525" marT="9525" marB="0" anchor="ctr"/>
                </a:tc>
                <a:tc>
                  <a:txBody>
                    <a:bodyPr/>
                    <a:lstStyle/>
                    <a:p>
                      <a:pPr algn="l" fontAlgn="ctr">
                        <a:buNone/>
                        <a:tabLst>
                          <a:tab pos="2797175" algn="l"/>
                        </a:tabLst>
                      </a:pPr>
                      <a:r>
                        <a:rPr lang="en-US" sz="1400" b="0" i="0" u="none" strike="noStrike" dirty="0">
                          <a:solidFill>
                            <a:srgbClr val="000000"/>
                          </a:solidFill>
                          <a:effectLst/>
                          <a:latin typeface="+mn-lt"/>
                        </a:rPr>
                        <a:t>H0004 UC  Positive Behavioral Support and Consultation​, 15-minute unit​</a:t>
                      </a:r>
                    </a:p>
                  </a:txBody>
                  <a:tcPr marL="9525" marR="9525" marT="9525" marB="0" anchor="ctr"/>
                </a:tc>
                <a:extLst>
                  <a:ext uri="{0D108BD9-81ED-4DB2-BD59-A6C34878D82A}">
                    <a16:rowId xmlns:a16="http://schemas.microsoft.com/office/drawing/2014/main" val="3041797557"/>
                  </a:ext>
                </a:extLst>
              </a:tr>
              <a:tr h="897714">
                <a:tc>
                  <a:txBody>
                    <a:bodyPr/>
                    <a:lstStyle/>
                    <a:p>
                      <a:pPr algn="l" fontAlgn="ctr">
                        <a:buNone/>
                      </a:pPr>
                      <a:r>
                        <a:rPr lang="en-US" sz="1400" b="0" i="0" u="none" strike="noStrike" dirty="0">
                          <a:solidFill>
                            <a:srgbClr val="000000"/>
                          </a:solidFill>
                          <a:effectLst/>
                          <a:latin typeface="+mn-lt"/>
                        </a:rPr>
                        <a:t>Behavioral Programming​ - Mental Health Assessment and Plan Development </a:t>
                      </a:r>
                    </a:p>
                  </a:txBody>
                  <a:tcPr marL="9525" marR="9525" marT="9525" marB="0" anchor="ctr"/>
                </a:tc>
                <a:tc>
                  <a:txBody>
                    <a:bodyPr/>
                    <a:lstStyle/>
                    <a:p>
                      <a:pPr algn="ctr" fontAlgn="b">
                        <a:buNone/>
                      </a:pPr>
                      <a:r>
                        <a:rPr lang="en-US" sz="1400" b="0" i="0" u="none" strike="noStrike" dirty="0">
                          <a:solidFill>
                            <a:srgbClr val="000000"/>
                          </a:solidFill>
                          <a:effectLst/>
                          <a:latin typeface="+mn-lt"/>
                        </a:rPr>
                        <a:t>96158</a:t>
                      </a:r>
                      <a:br>
                        <a:rPr lang="en-US" sz="1400" b="0" i="0" u="none" strike="noStrike" dirty="0">
                          <a:solidFill>
                            <a:srgbClr val="000000"/>
                          </a:solidFill>
                          <a:effectLst/>
                          <a:latin typeface="+mn-lt"/>
                        </a:rPr>
                      </a:br>
                      <a:r>
                        <a:rPr lang="en-US" sz="1400" b="0" i="0" u="none" strike="noStrike" dirty="0">
                          <a:solidFill>
                            <a:srgbClr val="000000"/>
                          </a:solidFill>
                          <a:effectLst/>
                          <a:latin typeface="+mn-lt"/>
                        </a:rPr>
                        <a:t>96159</a:t>
                      </a:r>
                    </a:p>
                  </a:txBody>
                  <a:tcPr marL="9525" marR="9525" marT="9525" marB="0" anchor="b"/>
                </a:tc>
                <a:tc>
                  <a:txBody>
                    <a:bodyPr/>
                    <a:lstStyle/>
                    <a:p>
                      <a:pPr algn="l" fontAlgn="ctr">
                        <a:buNone/>
                      </a:pPr>
                      <a:r>
                        <a:rPr lang="en-US" sz="1400" b="0" i="0" u="none" strike="noStrike">
                          <a:solidFill>
                            <a:srgbClr val="000000"/>
                          </a:solidFill>
                          <a:effectLst/>
                          <a:latin typeface="+mn-lt"/>
                        </a:rPr>
                        <a:t>Positive Behavioral Support and Consultation​</a:t>
                      </a:r>
                    </a:p>
                  </a:txBody>
                  <a:tcPr marL="9525" marR="9525" marT="9525" marB="0" anchor="ctr"/>
                </a:tc>
                <a:tc>
                  <a:txBody>
                    <a:bodyPr/>
                    <a:lstStyle/>
                    <a:p>
                      <a:pPr algn="l" fontAlgn="ctr">
                        <a:buNone/>
                      </a:pPr>
                      <a:r>
                        <a:rPr lang="en-US" sz="1400" b="0" i="0" u="none" strike="noStrike" dirty="0">
                          <a:solidFill>
                            <a:srgbClr val="000000"/>
                          </a:solidFill>
                          <a:effectLst/>
                          <a:latin typeface="+mn-lt"/>
                        </a:rPr>
                        <a:t>H0004 UC  Positive Behavioral Support and Consultation​, 15-minute unit​</a:t>
                      </a:r>
                    </a:p>
                  </a:txBody>
                  <a:tcPr marL="9525" marR="9525" marT="9525" marB="0" anchor="ctr"/>
                </a:tc>
                <a:extLst>
                  <a:ext uri="{0D108BD9-81ED-4DB2-BD59-A6C34878D82A}">
                    <a16:rowId xmlns:a16="http://schemas.microsoft.com/office/drawing/2014/main" val="2254292663"/>
                  </a:ext>
                </a:extLst>
              </a:tr>
            </a:tbl>
          </a:graphicData>
        </a:graphic>
      </p:graphicFrame>
    </p:spTree>
    <p:extLst>
      <p:ext uri="{BB962C8B-B14F-4D97-AF65-F5344CB8AC3E}">
        <p14:creationId xmlns:p14="http://schemas.microsoft.com/office/powerpoint/2010/main" val="1765441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5ED2B-2F4B-776B-F407-09C5E41C720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33AAD976-D188-68B8-0FA7-71EA424E3746}"/>
              </a:ext>
            </a:extLst>
          </p:cNvPr>
          <p:cNvSpPr>
            <a:spLocks noGrp="1"/>
          </p:cNvSpPr>
          <p:nvPr>
            <p:ph type="title"/>
          </p:nvPr>
        </p:nvSpPr>
        <p:spPr>
          <a:xfrm>
            <a:off x="629841" y="457200"/>
            <a:ext cx="2949178" cy="1600200"/>
          </a:xfrm>
        </p:spPr>
        <p:txBody>
          <a:bodyPr vert="horz" lIns="91440" tIns="45720" rIns="91440" bIns="45720" rtlCol="0" anchor="b">
            <a:normAutofit/>
          </a:bodyPr>
          <a:lstStyle/>
          <a:p>
            <a:r>
              <a:rPr lang="en-US" sz="2700" kern="1200" dirty="0">
                <a:latin typeface="+mj-lt"/>
                <a:ea typeface="+mj-ea"/>
                <a:cs typeface="+mj-cs"/>
              </a:rPr>
              <a:t>Anticipated January 2026 Service Code Changes</a:t>
            </a:r>
          </a:p>
        </p:txBody>
      </p:sp>
      <p:sp>
        <p:nvSpPr>
          <p:cNvPr id="4" name="TextBox 3">
            <a:extLst>
              <a:ext uri="{FF2B5EF4-FFF2-40B4-BE49-F238E27FC236}">
                <a16:creationId xmlns:a16="http://schemas.microsoft.com/office/drawing/2014/main" id="{3B3A97B9-5553-06F5-94A2-CD9531E7C21C}"/>
              </a:ext>
            </a:extLst>
          </p:cNvPr>
          <p:cNvSpPr txBox="1"/>
          <p:nvPr/>
        </p:nvSpPr>
        <p:spPr>
          <a:xfrm>
            <a:off x="629841" y="2057400"/>
            <a:ext cx="2740888" cy="3811588"/>
          </a:xfrm>
          <a:prstGeom prst="rect">
            <a:avLst/>
          </a:prstGeom>
        </p:spPr>
        <p:txBody>
          <a:bodyPr vert="horz" lIns="91440" tIns="45720" rIns="91440" bIns="45720" rtlCol="0">
            <a:normAutofit lnSpcReduction="10000"/>
          </a:bodyPr>
          <a:lstStyle/>
          <a:p>
            <a:pPr>
              <a:lnSpc>
                <a:spcPct val="90000"/>
              </a:lnSpc>
              <a:spcBef>
                <a:spcPts val="1000"/>
              </a:spcBef>
            </a:pPr>
            <a:endParaRPr lang="en-US" sz="1600" i="1" kern="1200" dirty="0">
              <a:solidFill>
                <a:schemeClr val="tx1">
                  <a:lumMod val="85000"/>
                  <a:lumOff val="15000"/>
                </a:schemeClr>
              </a:solidFill>
              <a:latin typeface="+mn-lt"/>
              <a:ea typeface="+mn-ea"/>
              <a:cs typeface="+mn-cs"/>
            </a:endParaRPr>
          </a:p>
          <a:p>
            <a:pPr>
              <a:lnSpc>
                <a:spcPct val="90000"/>
              </a:lnSpc>
              <a:spcBef>
                <a:spcPts val="1000"/>
              </a:spcBef>
            </a:pPr>
            <a:endParaRPr lang="en-US" sz="1600" i="1" dirty="0">
              <a:solidFill>
                <a:schemeClr val="tx1">
                  <a:lumMod val="85000"/>
                  <a:lumOff val="15000"/>
                </a:schemeClr>
              </a:solidFill>
            </a:endParaRPr>
          </a:p>
          <a:p>
            <a:pPr>
              <a:lnSpc>
                <a:spcPct val="90000"/>
              </a:lnSpc>
              <a:spcBef>
                <a:spcPts val="1000"/>
              </a:spcBef>
            </a:pPr>
            <a:endParaRPr lang="en-US" sz="1600" i="1" kern="1200" dirty="0">
              <a:solidFill>
                <a:schemeClr val="tx1">
                  <a:lumMod val="85000"/>
                  <a:lumOff val="15000"/>
                </a:schemeClr>
              </a:solidFill>
              <a:latin typeface="+mn-lt"/>
              <a:ea typeface="+mn-ea"/>
              <a:cs typeface="+mn-cs"/>
            </a:endParaRPr>
          </a:p>
          <a:p>
            <a:pPr>
              <a:lnSpc>
                <a:spcPct val="90000"/>
              </a:lnSpc>
              <a:spcBef>
                <a:spcPts val="1000"/>
              </a:spcBef>
            </a:pPr>
            <a:endParaRPr lang="en-US" sz="1600" i="1" dirty="0">
              <a:solidFill>
                <a:schemeClr val="tx1">
                  <a:lumMod val="85000"/>
                  <a:lumOff val="15000"/>
                </a:schemeClr>
              </a:solidFill>
            </a:endParaRPr>
          </a:p>
          <a:p>
            <a:pPr>
              <a:lnSpc>
                <a:spcPct val="90000"/>
              </a:lnSpc>
              <a:spcBef>
                <a:spcPts val="1000"/>
              </a:spcBef>
            </a:pPr>
            <a:endParaRPr lang="en-US" sz="1600" i="1" kern="1200" dirty="0">
              <a:solidFill>
                <a:schemeClr val="tx1">
                  <a:lumMod val="85000"/>
                  <a:lumOff val="15000"/>
                </a:schemeClr>
              </a:solidFill>
              <a:latin typeface="+mn-lt"/>
              <a:ea typeface="+mn-ea"/>
              <a:cs typeface="+mn-cs"/>
            </a:endParaRPr>
          </a:p>
          <a:p>
            <a:pPr>
              <a:lnSpc>
                <a:spcPct val="90000"/>
              </a:lnSpc>
              <a:spcBef>
                <a:spcPts val="1000"/>
              </a:spcBef>
            </a:pPr>
            <a:endParaRPr lang="en-US" sz="1600" i="1" dirty="0">
              <a:solidFill>
                <a:schemeClr val="tx1">
                  <a:lumMod val="85000"/>
                  <a:lumOff val="15000"/>
                </a:schemeClr>
              </a:solidFill>
            </a:endParaRPr>
          </a:p>
          <a:p>
            <a:pPr>
              <a:lnSpc>
                <a:spcPct val="90000"/>
              </a:lnSpc>
              <a:spcBef>
                <a:spcPts val="1000"/>
              </a:spcBef>
            </a:pPr>
            <a:endParaRPr lang="en-US" sz="1600" i="1" kern="1200" dirty="0">
              <a:solidFill>
                <a:schemeClr val="tx1">
                  <a:lumMod val="85000"/>
                  <a:lumOff val="15000"/>
                </a:schemeClr>
              </a:solidFill>
              <a:latin typeface="+mn-lt"/>
              <a:ea typeface="+mn-ea"/>
              <a:cs typeface="+mn-cs"/>
            </a:endParaRPr>
          </a:p>
          <a:p>
            <a:pPr>
              <a:lnSpc>
                <a:spcPct val="90000"/>
              </a:lnSpc>
              <a:spcBef>
                <a:spcPts val="1000"/>
              </a:spcBef>
            </a:pPr>
            <a:r>
              <a:rPr lang="en-US" sz="1600" i="1" kern="1200" dirty="0">
                <a:solidFill>
                  <a:schemeClr val="tx1">
                    <a:lumMod val="85000"/>
                    <a:lumOff val="15000"/>
                  </a:schemeClr>
                </a:solidFill>
                <a:latin typeface="+mn-lt"/>
                <a:ea typeface="+mn-ea"/>
                <a:cs typeface="+mn-cs"/>
              </a:rPr>
              <a:t>Fee schedule files will be posted on HHS website at: </a:t>
            </a:r>
            <a:r>
              <a:rPr lang="en-US" sz="1600" kern="1200" dirty="0">
                <a:solidFill>
                  <a:schemeClr val="tx1">
                    <a:lumMod val="85000"/>
                    <a:lumOff val="15000"/>
                  </a:schemeClr>
                </a:solidFill>
                <a:latin typeface="+mn-lt"/>
                <a:ea typeface="+mn-ea"/>
                <a:cs typeface="+mn-cs"/>
                <a:hlinkClick r:id="rId2">
                  <a:extLst>
                    <a:ext uri="{A12FA001-AC4F-418D-AE19-62706E023703}">
                      <ahyp:hlinkClr xmlns:ahyp="http://schemas.microsoft.com/office/drawing/2018/hyperlinkcolor" val="tx"/>
                    </a:ext>
                  </a:extLst>
                </a:hlinkClick>
              </a:rPr>
              <a:t>https://hhs.iowa.gov/medicaid/provider-services/covered-services-rates-and-payments/fee-schedules</a:t>
            </a:r>
            <a:endParaRPr lang="en-US" sz="1600" kern="1200" dirty="0">
              <a:solidFill>
                <a:schemeClr val="tx1">
                  <a:lumMod val="85000"/>
                  <a:lumOff val="15000"/>
                </a:schemeClr>
              </a:solidFill>
              <a:latin typeface="+mn-lt"/>
              <a:ea typeface="+mn-ea"/>
              <a:cs typeface="+mn-cs"/>
            </a:endParaRPr>
          </a:p>
          <a:p>
            <a:pPr>
              <a:lnSpc>
                <a:spcPct val="90000"/>
              </a:lnSpc>
              <a:spcBef>
                <a:spcPts val="1000"/>
              </a:spcBef>
            </a:pPr>
            <a:endParaRPr lang="en-US" sz="1600" kern="1200" dirty="0">
              <a:solidFill>
                <a:schemeClr val="tx1">
                  <a:lumMod val="85000"/>
                  <a:lumOff val="15000"/>
                </a:schemeClr>
              </a:solidFill>
              <a:latin typeface="+mn-lt"/>
              <a:ea typeface="+mn-ea"/>
              <a:cs typeface="+mn-cs"/>
            </a:endParaRPr>
          </a:p>
        </p:txBody>
      </p:sp>
      <p:graphicFrame>
        <p:nvGraphicFramePr>
          <p:cNvPr id="6" name="Content Placeholder 2">
            <a:extLst>
              <a:ext uri="{FF2B5EF4-FFF2-40B4-BE49-F238E27FC236}">
                <a16:creationId xmlns:a16="http://schemas.microsoft.com/office/drawing/2014/main" id="{D374534C-D3B0-7B72-6582-4C6BAB6E1D9E}"/>
              </a:ext>
            </a:extLst>
          </p:cNvPr>
          <p:cNvGraphicFramePr>
            <a:graphicFrameLocks/>
          </p:cNvGraphicFramePr>
          <p:nvPr>
            <p:extLst>
              <p:ext uri="{D42A27DB-BD31-4B8C-83A1-F6EECF244321}">
                <p14:modId xmlns:p14="http://schemas.microsoft.com/office/powerpoint/2010/main" val="2934239699"/>
              </p:ext>
            </p:extLst>
          </p:nvPr>
        </p:nvGraphicFramePr>
        <p:xfrm>
          <a:off x="3887391" y="987426"/>
          <a:ext cx="462915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60340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46E12-8983-7C2F-55CB-2C3618D6E93F}"/>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19C4216F-DD34-361F-4FAA-C47F97F374D3}"/>
              </a:ext>
            </a:extLst>
          </p:cNvPr>
          <p:cNvSpPr>
            <a:spLocks noGrp="1"/>
          </p:cNvSpPr>
          <p:nvPr>
            <p:ph type="title"/>
          </p:nvPr>
        </p:nvSpPr>
        <p:spPr/>
        <p:txBody>
          <a:bodyPr/>
          <a:lstStyle/>
          <a:p>
            <a:r>
              <a:rPr lang="en-US" dirty="0"/>
              <a:t>HOME Implementation</a:t>
            </a:r>
          </a:p>
        </p:txBody>
      </p:sp>
      <p:sp>
        <p:nvSpPr>
          <p:cNvPr id="3" name="Text Placeholder 2">
            <a:extLst>
              <a:ext uri="{FF2B5EF4-FFF2-40B4-BE49-F238E27FC236}">
                <a16:creationId xmlns:a16="http://schemas.microsoft.com/office/drawing/2014/main" id="{EA99825D-F570-9F8D-7A2A-5591512C81E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91220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D0AB3B-C6F0-77F8-20CE-5494C2F35D4C}"/>
              </a:ext>
            </a:extLst>
          </p:cNvPr>
          <p:cNvSpPr/>
          <p:nvPr/>
        </p:nvSpPr>
        <p:spPr>
          <a:xfrm>
            <a:off x="411134" y="2719295"/>
            <a:ext cx="1147740" cy="56921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ea typeface="Gill Sans"/>
                <a:cs typeface="Gill Sans"/>
                <a:sym typeface="Gill Sans"/>
              </a:rPr>
              <a:t>AUG 2025</a:t>
            </a:r>
            <a:endParaRPr lang="en-US" sz="1200">
              <a:solidFill>
                <a:schemeClr val="bg1"/>
              </a:solidFill>
            </a:endParaRPr>
          </a:p>
        </p:txBody>
      </p:sp>
      <p:sp>
        <p:nvSpPr>
          <p:cNvPr id="2" name="Title 1">
            <a:extLst>
              <a:ext uri="{FF2B5EF4-FFF2-40B4-BE49-F238E27FC236}">
                <a16:creationId xmlns:a16="http://schemas.microsoft.com/office/drawing/2014/main" id="{56F6FC68-FA59-D9BC-77C6-FE1B794A787C}"/>
              </a:ext>
            </a:extLst>
          </p:cNvPr>
          <p:cNvSpPr>
            <a:spLocks noGrp="1"/>
          </p:cNvSpPr>
          <p:nvPr>
            <p:ph type="title"/>
          </p:nvPr>
        </p:nvSpPr>
        <p:spPr>
          <a:xfrm>
            <a:off x="362059" y="1107101"/>
            <a:ext cx="7004438" cy="743550"/>
          </a:xfrm>
        </p:spPr>
        <p:txBody>
          <a:bodyPr>
            <a:normAutofit/>
          </a:bodyPr>
          <a:lstStyle/>
          <a:p>
            <a:r>
              <a:rPr lang="en-US" sz="3000">
                <a:solidFill>
                  <a:schemeClr val="accent1"/>
                </a:solidFill>
              </a:rPr>
              <a:t>HOME Implementation Overview</a:t>
            </a:r>
          </a:p>
        </p:txBody>
      </p:sp>
      <p:cxnSp>
        <p:nvCxnSpPr>
          <p:cNvPr id="9" name="Google Shape;173;p8">
            <a:extLst>
              <a:ext uri="{FF2B5EF4-FFF2-40B4-BE49-F238E27FC236}">
                <a16:creationId xmlns:a16="http://schemas.microsoft.com/office/drawing/2014/main" id="{580C6648-5D10-F3B9-E109-3631D57DDAE1}"/>
              </a:ext>
            </a:extLst>
          </p:cNvPr>
          <p:cNvCxnSpPr>
            <a:cxnSpLocks/>
          </p:cNvCxnSpPr>
          <p:nvPr/>
        </p:nvCxnSpPr>
        <p:spPr>
          <a:xfrm>
            <a:off x="411134" y="3395287"/>
            <a:ext cx="8298180" cy="0"/>
          </a:xfrm>
          <a:prstGeom prst="straightConnector1">
            <a:avLst/>
          </a:prstGeom>
          <a:noFill/>
          <a:ln w="12700" cap="flat" cmpd="sng">
            <a:solidFill>
              <a:srgbClr val="D0CECE"/>
            </a:solidFill>
            <a:prstDash val="solid"/>
            <a:miter lim="800000"/>
            <a:headEnd type="none" w="sm" len="sm"/>
            <a:tailEnd type="none" w="sm" len="sm"/>
          </a:ln>
        </p:spPr>
      </p:cxnSp>
      <p:cxnSp>
        <p:nvCxnSpPr>
          <p:cNvPr id="10" name="Google Shape;174;p8">
            <a:extLst>
              <a:ext uri="{FF2B5EF4-FFF2-40B4-BE49-F238E27FC236}">
                <a16:creationId xmlns:a16="http://schemas.microsoft.com/office/drawing/2014/main" id="{0409E1C9-8629-ADD7-89AB-44C333BDEC83}"/>
              </a:ext>
            </a:extLst>
          </p:cNvPr>
          <p:cNvCxnSpPr>
            <a:cxnSpLocks/>
          </p:cNvCxnSpPr>
          <p:nvPr/>
        </p:nvCxnSpPr>
        <p:spPr>
          <a:xfrm>
            <a:off x="949497" y="3395963"/>
            <a:ext cx="0" cy="569459"/>
          </a:xfrm>
          <a:prstGeom prst="straightConnector1">
            <a:avLst/>
          </a:prstGeom>
          <a:noFill/>
          <a:ln w="12700" cap="flat" cmpd="sng">
            <a:solidFill>
              <a:schemeClr val="accent1"/>
            </a:solidFill>
            <a:prstDash val="solid"/>
            <a:miter lim="800000"/>
            <a:headEnd type="oval" w="med" len="med"/>
            <a:tailEnd type="oval" w="med" len="med"/>
          </a:ln>
        </p:spPr>
      </p:cxnSp>
      <p:sp>
        <p:nvSpPr>
          <p:cNvPr id="11" name="Google Shape;175;p8">
            <a:extLst>
              <a:ext uri="{FF2B5EF4-FFF2-40B4-BE49-F238E27FC236}">
                <a16:creationId xmlns:a16="http://schemas.microsoft.com/office/drawing/2014/main" id="{74B85973-1E76-05D5-049E-088ED2086D5D}"/>
              </a:ext>
            </a:extLst>
          </p:cNvPr>
          <p:cNvSpPr/>
          <p:nvPr/>
        </p:nvSpPr>
        <p:spPr>
          <a:xfrm>
            <a:off x="898062" y="3344527"/>
            <a:ext cx="102870" cy="102870"/>
          </a:xfrm>
          <a:prstGeom prst="ellipse">
            <a:avLst/>
          </a:prstGeom>
          <a:noFill/>
          <a:ln w="12700" cap="flat" cmpd="sng">
            <a:solidFill>
              <a:schemeClr val="accent1"/>
            </a:solidFill>
            <a:prstDash val="solid"/>
            <a:miter lim="800000"/>
            <a:headEnd type="none" w="sm" len="sm"/>
            <a:tailEnd type="none" w="sm" len="sm"/>
          </a:ln>
        </p:spPr>
        <p:txBody>
          <a:bodyPr spcFirstLastPara="1" wrap="square" lIns="51427" tIns="25706" rIns="51427" bIns="25706" anchor="ctr" anchorCtr="0">
            <a:noAutofit/>
          </a:bodyPr>
          <a:lstStyle/>
          <a:p>
            <a:pPr algn="ctr"/>
            <a:endParaRPr sz="1013">
              <a:solidFill>
                <a:schemeClr val="lt1"/>
              </a:solidFill>
              <a:ea typeface="Gill Sans"/>
              <a:cs typeface="Gill Sans"/>
              <a:sym typeface="Gill Sans"/>
            </a:endParaRPr>
          </a:p>
        </p:txBody>
      </p:sp>
      <p:sp>
        <p:nvSpPr>
          <p:cNvPr id="13" name="Google Shape;177;p8">
            <a:extLst>
              <a:ext uri="{FF2B5EF4-FFF2-40B4-BE49-F238E27FC236}">
                <a16:creationId xmlns:a16="http://schemas.microsoft.com/office/drawing/2014/main" id="{479A0994-B08F-659E-931E-55EE55D7D69E}"/>
              </a:ext>
            </a:extLst>
          </p:cNvPr>
          <p:cNvSpPr txBox="1"/>
          <p:nvPr/>
        </p:nvSpPr>
        <p:spPr>
          <a:xfrm>
            <a:off x="53629" y="4142882"/>
            <a:ext cx="1791737" cy="675162"/>
          </a:xfrm>
          <a:prstGeom prst="rect">
            <a:avLst/>
          </a:prstGeom>
          <a:noFill/>
          <a:ln>
            <a:noFill/>
          </a:ln>
        </p:spPr>
        <p:txBody>
          <a:bodyPr spcFirstLastPara="1" wrap="square" lIns="51427" tIns="25706" rIns="51427" bIns="25706" anchor="t" anchorCtr="0">
            <a:spAutoFit/>
          </a:bodyPr>
          <a:lstStyle/>
          <a:p>
            <a:pPr algn="ctr"/>
            <a:r>
              <a:rPr lang="en-US" sz="1350">
                <a:solidFill>
                  <a:srgbClr val="000000"/>
                </a:solidFill>
              </a:rPr>
              <a:t>Public comment period: amendments to </a:t>
            </a:r>
            <a:r>
              <a:rPr lang="en-US" sz="1350" b="1">
                <a:solidFill>
                  <a:srgbClr val="000000"/>
                </a:solidFill>
              </a:rPr>
              <a:t>current</a:t>
            </a:r>
            <a:r>
              <a:rPr lang="en-US" sz="1350">
                <a:solidFill>
                  <a:srgbClr val="000000"/>
                </a:solidFill>
              </a:rPr>
              <a:t> waivers</a:t>
            </a:r>
            <a:endParaRPr sz="1350">
              <a:solidFill>
                <a:schemeClr val="tx1">
                  <a:lumMod val="75000"/>
                  <a:lumOff val="25000"/>
                </a:schemeClr>
              </a:solidFill>
            </a:endParaRPr>
          </a:p>
        </p:txBody>
      </p:sp>
      <p:grpSp>
        <p:nvGrpSpPr>
          <p:cNvPr id="18" name="Group 17">
            <a:extLst>
              <a:ext uri="{FF2B5EF4-FFF2-40B4-BE49-F238E27FC236}">
                <a16:creationId xmlns:a16="http://schemas.microsoft.com/office/drawing/2014/main" id="{6BB2642E-8B2B-BADB-96AE-4A175FD94805}"/>
              </a:ext>
            </a:extLst>
          </p:cNvPr>
          <p:cNvGrpSpPr/>
          <p:nvPr/>
        </p:nvGrpSpPr>
        <p:grpSpPr>
          <a:xfrm>
            <a:off x="3760243" y="3339490"/>
            <a:ext cx="102870" cy="620894"/>
            <a:chOff x="5080332" y="3307827"/>
            <a:chExt cx="137160" cy="827859"/>
          </a:xfrm>
        </p:grpSpPr>
        <p:cxnSp>
          <p:nvCxnSpPr>
            <p:cNvPr id="14" name="Google Shape;178;p8">
              <a:extLst>
                <a:ext uri="{FF2B5EF4-FFF2-40B4-BE49-F238E27FC236}">
                  <a16:creationId xmlns:a16="http://schemas.microsoft.com/office/drawing/2014/main" id="{0429AD3A-458E-5E69-29A3-2DF9AF797D67}"/>
                </a:ext>
              </a:extLst>
            </p:cNvPr>
            <p:cNvCxnSpPr>
              <a:cxnSpLocks/>
            </p:cNvCxnSpPr>
            <p:nvPr/>
          </p:nvCxnSpPr>
          <p:spPr>
            <a:xfrm>
              <a:off x="5148912" y="3376408"/>
              <a:ext cx="0" cy="759278"/>
            </a:xfrm>
            <a:prstGeom prst="straightConnector1">
              <a:avLst/>
            </a:prstGeom>
            <a:noFill/>
            <a:ln w="12700" cap="flat" cmpd="sng">
              <a:solidFill>
                <a:schemeClr val="accent3"/>
              </a:solidFill>
              <a:prstDash val="solid"/>
              <a:miter lim="800000"/>
              <a:headEnd type="oval" w="med" len="med"/>
              <a:tailEnd type="oval" w="med" len="med"/>
            </a:ln>
          </p:spPr>
        </p:cxnSp>
        <p:sp>
          <p:nvSpPr>
            <p:cNvPr id="15" name="Google Shape;179;p8">
              <a:extLst>
                <a:ext uri="{FF2B5EF4-FFF2-40B4-BE49-F238E27FC236}">
                  <a16:creationId xmlns:a16="http://schemas.microsoft.com/office/drawing/2014/main" id="{20E0E2AE-9F47-881B-7931-048401FCE7D2}"/>
                </a:ext>
              </a:extLst>
            </p:cNvPr>
            <p:cNvSpPr/>
            <p:nvPr/>
          </p:nvSpPr>
          <p:spPr>
            <a:xfrm>
              <a:off x="5080332" y="3307827"/>
              <a:ext cx="137160" cy="137160"/>
            </a:xfrm>
            <a:prstGeom prst="ellipse">
              <a:avLst/>
            </a:prstGeom>
            <a:noFill/>
            <a:ln w="12700" cap="flat" cmpd="sng">
              <a:solidFill>
                <a:schemeClr val="accent3"/>
              </a:solidFill>
              <a:prstDash val="solid"/>
              <a:miter lim="800000"/>
              <a:headEnd type="none" w="sm" len="sm"/>
              <a:tailEnd type="none" w="sm" len="sm"/>
            </a:ln>
          </p:spPr>
          <p:txBody>
            <a:bodyPr spcFirstLastPara="1" wrap="square" lIns="51427" tIns="25706" rIns="51427" bIns="25706" anchor="ctr" anchorCtr="0">
              <a:noAutofit/>
            </a:bodyPr>
            <a:lstStyle/>
            <a:p>
              <a:pPr algn="ctr"/>
              <a:endParaRPr sz="1013">
                <a:solidFill>
                  <a:schemeClr val="lt1"/>
                </a:solidFill>
                <a:ea typeface="Gill Sans"/>
                <a:cs typeface="Gill Sans"/>
                <a:sym typeface="Gill Sans"/>
              </a:endParaRPr>
            </a:p>
          </p:txBody>
        </p:sp>
      </p:grpSp>
      <p:grpSp>
        <p:nvGrpSpPr>
          <p:cNvPr id="19" name="Group 18">
            <a:extLst>
              <a:ext uri="{FF2B5EF4-FFF2-40B4-BE49-F238E27FC236}">
                <a16:creationId xmlns:a16="http://schemas.microsoft.com/office/drawing/2014/main" id="{D501196D-4FDB-26D6-D430-EC7D53ACD978}"/>
              </a:ext>
            </a:extLst>
          </p:cNvPr>
          <p:cNvGrpSpPr/>
          <p:nvPr/>
        </p:nvGrpSpPr>
        <p:grpSpPr>
          <a:xfrm>
            <a:off x="5281186" y="2823054"/>
            <a:ext cx="102870" cy="621754"/>
            <a:chOff x="7252814" y="2629867"/>
            <a:chExt cx="137160" cy="829005"/>
          </a:xfrm>
        </p:grpSpPr>
        <p:sp>
          <p:nvSpPr>
            <p:cNvPr id="27" name="Google Shape;191;p8">
              <a:extLst>
                <a:ext uri="{FF2B5EF4-FFF2-40B4-BE49-F238E27FC236}">
                  <a16:creationId xmlns:a16="http://schemas.microsoft.com/office/drawing/2014/main" id="{CCFE2329-BFF4-3761-0CD9-C2D7B54C786E}"/>
                </a:ext>
              </a:extLst>
            </p:cNvPr>
            <p:cNvSpPr/>
            <p:nvPr/>
          </p:nvSpPr>
          <p:spPr>
            <a:xfrm>
              <a:off x="7252814" y="3321712"/>
              <a:ext cx="137160" cy="137160"/>
            </a:xfrm>
            <a:prstGeom prst="ellipse">
              <a:avLst/>
            </a:prstGeom>
            <a:ln>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51427" tIns="25706" rIns="51427" bIns="25706" anchor="ctr" anchorCtr="0">
              <a:noAutofit/>
            </a:bodyPr>
            <a:lstStyle/>
            <a:p>
              <a:pPr algn="ctr"/>
              <a:endParaRPr sz="1013">
                <a:solidFill>
                  <a:schemeClr val="lt1"/>
                </a:solidFill>
                <a:ea typeface="Gill Sans"/>
                <a:cs typeface="Gill Sans"/>
                <a:sym typeface="Gill Sans"/>
              </a:endParaRPr>
            </a:p>
          </p:txBody>
        </p:sp>
        <p:cxnSp>
          <p:nvCxnSpPr>
            <p:cNvPr id="26" name="Google Shape;190;p8">
              <a:extLst>
                <a:ext uri="{FF2B5EF4-FFF2-40B4-BE49-F238E27FC236}">
                  <a16:creationId xmlns:a16="http://schemas.microsoft.com/office/drawing/2014/main" id="{935DB4EC-75DD-F333-0E2C-721346A85D81}"/>
                </a:ext>
              </a:extLst>
            </p:cNvPr>
            <p:cNvCxnSpPr>
              <a:cxnSpLocks/>
            </p:cNvCxnSpPr>
            <p:nvPr/>
          </p:nvCxnSpPr>
          <p:spPr>
            <a:xfrm>
              <a:off x="7318958" y="2629867"/>
              <a:ext cx="0" cy="759278"/>
            </a:xfrm>
            <a:prstGeom prst="straightConnector1">
              <a:avLst/>
            </a:prstGeom>
            <a:ln>
              <a:headEnd type="oval" w="med" len="med"/>
              <a:tailEnd type="oval" w="med" len="med"/>
            </a:ln>
          </p:spPr>
          <p:style>
            <a:lnRef idx="1">
              <a:schemeClr val="accent6"/>
            </a:lnRef>
            <a:fillRef idx="0">
              <a:schemeClr val="accent6"/>
            </a:fillRef>
            <a:effectRef idx="0">
              <a:schemeClr val="accent6"/>
            </a:effectRef>
            <a:fontRef idx="minor">
              <a:schemeClr val="tx1"/>
            </a:fontRef>
          </p:style>
        </p:cxnSp>
      </p:grpSp>
      <p:grpSp>
        <p:nvGrpSpPr>
          <p:cNvPr id="28" name="Group 27">
            <a:extLst>
              <a:ext uri="{FF2B5EF4-FFF2-40B4-BE49-F238E27FC236}">
                <a16:creationId xmlns:a16="http://schemas.microsoft.com/office/drawing/2014/main" id="{B47BC824-E916-FAA7-8F00-4BB5BBC7BB84}"/>
              </a:ext>
            </a:extLst>
          </p:cNvPr>
          <p:cNvGrpSpPr/>
          <p:nvPr/>
        </p:nvGrpSpPr>
        <p:grpSpPr>
          <a:xfrm>
            <a:off x="1865224" y="2825827"/>
            <a:ext cx="1144876" cy="1214801"/>
            <a:chOff x="3524554" y="2624771"/>
            <a:chExt cx="1526501" cy="1636199"/>
          </a:xfrm>
        </p:grpSpPr>
        <p:cxnSp>
          <p:nvCxnSpPr>
            <p:cNvPr id="22" name="Google Shape;186;p8">
              <a:extLst>
                <a:ext uri="{FF2B5EF4-FFF2-40B4-BE49-F238E27FC236}">
                  <a16:creationId xmlns:a16="http://schemas.microsoft.com/office/drawing/2014/main" id="{8B8F48FA-5BB6-4C47-C39E-E4E947F2E187}"/>
                </a:ext>
              </a:extLst>
            </p:cNvPr>
            <p:cNvCxnSpPr>
              <a:cxnSpLocks/>
            </p:cNvCxnSpPr>
            <p:nvPr/>
          </p:nvCxnSpPr>
          <p:spPr>
            <a:xfrm>
              <a:off x="4287806" y="2624771"/>
              <a:ext cx="0" cy="759278"/>
            </a:xfrm>
            <a:prstGeom prst="straightConnector1">
              <a:avLst/>
            </a:prstGeom>
            <a:noFill/>
            <a:ln w="12700" cap="flat" cmpd="sng">
              <a:solidFill>
                <a:schemeClr val="accent2"/>
              </a:solidFill>
              <a:prstDash val="solid"/>
              <a:miter lim="800000"/>
              <a:headEnd type="oval" w="med" len="med"/>
              <a:tailEnd type="oval" w="med" len="med"/>
            </a:ln>
          </p:spPr>
        </p:cxnSp>
        <p:sp>
          <p:nvSpPr>
            <p:cNvPr id="23" name="Google Shape;187;p8">
              <a:extLst>
                <a:ext uri="{FF2B5EF4-FFF2-40B4-BE49-F238E27FC236}">
                  <a16:creationId xmlns:a16="http://schemas.microsoft.com/office/drawing/2014/main" id="{A36EF83F-F020-498C-BD3B-2437DBB66167}"/>
                </a:ext>
              </a:extLst>
            </p:cNvPr>
            <p:cNvSpPr/>
            <p:nvPr/>
          </p:nvSpPr>
          <p:spPr>
            <a:xfrm>
              <a:off x="4219228" y="3316615"/>
              <a:ext cx="137160" cy="137160"/>
            </a:xfrm>
            <a:prstGeom prst="ellipse">
              <a:avLst/>
            </a:prstGeom>
            <a:noFill/>
            <a:ln w="12700" cap="flat" cmpd="sng">
              <a:solidFill>
                <a:schemeClr val="accent2"/>
              </a:solidFill>
              <a:prstDash val="solid"/>
              <a:miter lim="800000"/>
              <a:headEnd type="none" w="sm" len="sm"/>
              <a:tailEnd type="none" w="sm" len="sm"/>
            </a:ln>
          </p:spPr>
          <p:txBody>
            <a:bodyPr spcFirstLastPara="1" wrap="square" lIns="51427" tIns="25706" rIns="51427" bIns="25706" anchor="ctr" anchorCtr="0">
              <a:noAutofit/>
            </a:bodyPr>
            <a:lstStyle/>
            <a:p>
              <a:pPr algn="ctr"/>
              <a:endParaRPr sz="1013">
                <a:solidFill>
                  <a:schemeClr val="lt1"/>
                </a:solidFill>
                <a:ea typeface="Gill Sans"/>
                <a:cs typeface="Gill Sans"/>
                <a:sym typeface="Gill Sans"/>
              </a:endParaRPr>
            </a:p>
          </p:txBody>
        </p:sp>
        <p:sp>
          <p:nvSpPr>
            <p:cNvPr id="34" name="Rectangle 33">
              <a:extLst>
                <a:ext uri="{FF2B5EF4-FFF2-40B4-BE49-F238E27FC236}">
                  <a16:creationId xmlns:a16="http://schemas.microsoft.com/office/drawing/2014/main" id="{47B08919-0E08-A931-8EB6-0426C8EAC80D}"/>
                </a:ext>
              </a:extLst>
            </p:cNvPr>
            <p:cNvSpPr/>
            <p:nvPr/>
          </p:nvSpPr>
          <p:spPr>
            <a:xfrm>
              <a:off x="3524554" y="3553633"/>
              <a:ext cx="1526501" cy="707337"/>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sym typeface="Gill Sans"/>
                </a:rPr>
                <a:t>JAN 2026</a:t>
              </a:r>
              <a:endParaRPr lang="en-US" sz="1200">
                <a:solidFill>
                  <a:schemeClr val="bg1"/>
                </a:solidFill>
              </a:endParaRPr>
            </a:p>
          </p:txBody>
        </p:sp>
      </p:grpSp>
      <p:sp>
        <p:nvSpPr>
          <p:cNvPr id="35" name="Rectangle 34">
            <a:extLst>
              <a:ext uri="{FF2B5EF4-FFF2-40B4-BE49-F238E27FC236}">
                <a16:creationId xmlns:a16="http://schemas.microsoft.com/office/drawing/2014/main" id="{0308FF5E-5380-7E3E-19D7-C95226BA70CB}"/>
              </a:ext>
            </a:extLst>
          </p:cNvPr>
          <p:cNvSpPr/>
          <p:nvPr/>
        </p:nvSpPr>
        <p:spPr>
          <a:xfrm>
            <a:off x="3210030" y="2719295"/>
            <a:ext cx="1219472" cy="569214"/>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sym typeface="Gill Sans"/>
              </a:rPr>
              <a:t>PRE-HOME PHASE 1</a:t>
            </a:r>
            <a:endParaRPr lang="en-US" sz="1200">
              <a:solidFill>
                <a:schemeClr val="bg1"/>
              </a:solidFill>
            </a:endParaRPr>
          </a:p>
        </p:txBody>
      </p:sp>
      <p:sp>
        <p:nvSpPr>
          <p:cNvPr id="36" name="Rectangle 35">
            <a:extLst>
              <a:ext uri="{FF2B5EF4-FFF2-40B4-BE49-F238E27FC236}">
                <a16:creationId xmlns:a16="http://schemas.microsoft.com/office/drawing/2014/main" id="{D9F73DB1-2BF9-ED9E-697C-DC4F2B8E2455}"/>
              </a:ext>
            </a:extLst>
          </p:cNvPr>
          <p:cNvSpPr/>
          <p:nvPr/>
        </p:nvSpPr>
        <p:spPr>
          <a:xfrm>
            <a:off x="4722681" y="3505273"/>
            <a:ext cx="1140443" cy="56945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a:solidFill>
                  <a:schemeClr val="bg1"/>
                </a:solidFill>
                <a:sym typeface="Gill Sans"/>
              </a:rPr>
              <a:t>HOME PHASE 1</a:t>
            </a:r>
            <a:endParaRPr lang="en-US" sz="1200">
              <a:solidFill>
                <a:schemeClr val="bg1"/>
              </a:solidFill>
            </a:endParaRPr>
          </a:p>
        </p:txBody>
      </p:sp>
      <p:sp>
        <p:nvSpPr>
          <p:cNvPr id="29" name="Google Shape;177;p8">
            <a:extLst>
              <a:ext uri="{FF2B5EF4-FFF2-40B4-BE49-F238E27FC236}">
                <a16:creationId xmlns:a16="http://schemas.microsoft.com/office/drawing/2014/main" id="{C421E2E2-F688-8F22-20B3-9649DB420CD7}"/>
              </a:ext>
            </a:extLst>
          </p:cNvPr>
          <p:cNvSpPr txBox="1"/>
          <p:nvPr/>
        </p:nvSpPr>
        <p:spPr>
          <a:xfrm>
            <a:off x="1542453" y="2008747"/>
            <a:ext cx="1790419" cy="675162"/>
          </a:xfrm>
          <a:prstGeom prst="rect">
            <a:avLst/>
          </a:prstGeom>
          <a:noFill/>
          <a:ln>
            <a:noFill/>
          </a:ln>
        </p:spPr>
        <p:txBody>
          <a:bodyPr spcFirstLastPara="1" wrap="square" lIns="51427" tIns="25706" rIns="51427" bIns="25706" anchor="t" anchorCtr="0">
            <a:spAutoFit/>
          </a:bodyPr>
          <a:lstStyle/>
          <a:p>
            <a:pPr algn="ctr"/>
            <a:r>
              <a:rPr lang="en-US" sz="1350">
                <a:solidFill>
                  <a:srgbClr val="000000"/>
                </a:solidFill>
              </a:rPr>
              <a:t>Proposed </a:t>
            </a:r>
            <a:r>
              <a:rPr lang="en-US" sz="1350" b="1">
                <a:solidFill>
                  <a:srgbClr val="000000"/>
                </a:solidFill>
              </a:rPr>
              <a:t>current </a:t>
            </a:r>
            <a:r>
              <a:rPr lang="en-US" sz="1350">
                <a:solidFill>
                  <a:srgbClr val="000000"/>
                </a:solidFill>
              </a:rPr>
              <a:t>waiver amendments go live</a:t>
            </a:r>
            <a:endParaRPr sz="1350">
              <a:solidFill>
                <a:schemeClr val="tx1">
                  <a:lumMod val="75000"/>
                  <a:lumOff val="25000"/>
                </a:schemeClr>
              </a:solidFill>
            </a:endParaRPr>
          </a:p>
        </p:txBody>
      </p:sp>
      <p:sp>
        <p:nvSpPr>
          <p:cNvPr id="30" name="Google Shape;177;p8">
            <a:extLst>
              <a:ext uri="{FF2B5EF4-FFF2-40B4-BE49-F238E27FC236}">
                <a16:creationId xmlns:a16="http://schemas.microsoft.com/office/drawing/2014/main" id="{485B08DC-CE1E-C75F-A797-82AFE4BE9861}"/>
              </a:ext>
            </a:extLst>
          </p:cNvPr>
          <p:cNvSpPr txBox="1"/>
          <p:nvPr/>
        </p:nvSpPr>
        <p:spPr>
          <a:xfrm>
            <a:off x="3111969" y="4141816"/>
            <a:ext cx="1404604" cy="1090660"/>
          </a:xfrm>
          <a:prstGeom prst="rect">
            <a:avLst/>
          </a:prstGeom>
          <a:noFill/>
          <a:ln>
            <a:noFill/>
          </a:ln>
        </p:spPr>
        <p:txBody>
          <a:bodyPr spcFirstLastPara="1" wrap="square" lIns="51427" tIns="25706" rIns="51427" bIns="25706" anchor="t" anchorCtr="0">
            <a:spAutoFit/>
          </a:bodyPr>
          <a:lstStyle>
            <a:defPPr>
              <a:defRPr lang="en-US"/>
            </a:defPPr>
            <a:lvl1pPr algn="ctr">
              <a:defRPr sz="1600">
                <a:solidFill>
                  <a:srgbClr val="000000"/>
                </a:solidFill>
                <a:latin typeface="Open Sans" panose="020B0606030504020204" pitchFamily="34" charset="0"/>
              </a:defRPr>
            </a:lvl1pPr>
          </a:lstStyle>
          <a:p>
            <a:r>
              <a:rPr lang="en-US" sz="1350" dirty="0">
                <a:latin typeface="+mn-lt"/>
              </a:rPr>
              <a:t>Public comment period: </a:t>
            </a:r>
            <a:r>
              <a:rPr lang="en-US" sz="1350" b="1" dirty="0">
                <a:latin typeface="+mn-lt"/>
              </a:rPr>
              <a:t>CY </a:t>
            </a:r>
            <a:r>
              <a:rPr lang="en-US" sz="1350" dirty="0">
                <a:latin typeface="+mn-lt"/>
              </a:rPr>
              <a:t>and</a:t>
            </a:r>
            <a:r>
              <a:rPr lang="en-US" sz="1350" b="1" dirty="0">
                <a:latin typeface="+mn-lt"/>
              </a:rPr>
              <a:t> AD waiver</a:t>
            </a:r>
            <a:r>
              <a:rPr lang="en-US" sz="1350" dirty="0">
                <a:latin typeface="+mn-lt"/>
              </a:rPr>
              <a:t> </a:t>
            </a:r>
            <a:r>
              <a:rPr lang="en-US" sz="1350" b="1" dirty="0">
                <a:latin typeface="+mn-lt"/>
              </a:rPr>
              <a:t>drafts</a:t>
            </a:r>
          </a:p>
          <a:p>
            <a:r>
              <a:rPr lang="en-US" sz="1350" b="1" dirty="0">
                <a:latin typeface="+mn-lt"/>
              </a:rPr>
              <a:t>January 2026</a:t>
            </a:r>
            <a:endParaRPr sz="1350" b="1" dirty="0">
              <a:latin typeface="+mn-lt"/>
            </a:endParaRPr>
          </a:p>
        </p:txBody>
      </p:sp>
      <p:sp>
        <p:nvSpPr>
          <p:cNvPr id="31" name="Google Shape;177;p8">
            <a:extLst>
              <a:ext uri="{FF2B5EF4-FFF2-40B4-BE49-F238E27FC236}">
                <a16:creationId xmlns:a16="http://schemas.microsoft.com/office/drawing/2014/main" id="{EB0CA848-B444-E9D0-E33D-E0674776B158}"/>
              </a:ext>
            </a:extLst>
          </p:cNvPr>
          <p:cNvSpPr txBox="1"/>
          <p:nvPr/>
        </p:nvSpPr>
        <p:spPr>
          <a:xfrm>
            <a:off x="4552162" y="1800998"/>
            <a:ext cx="1557263" cy="882911"/>
          </a:xfrm>
          <a:prstGeom prst="rect">
            <a:avLst/>
          </a:prstGeom>
          <a:noFill/>
          <a:ln>
            <a:noFill/>
          </a:ln>
        </p:spPr>
        <p:txBody>
          <a:bodyPr spcFirstLastPara="1" wrap="square" lIns="51427" tIns="25706" rIns="51427" bIns="25706" anchor="t" anchorCtr="0">
            <a:spAutoFit/>
          </a:bodyPr>
          <a:lstStyle>
            <a:defPPr>
              <a:defRPr lang="en-US"/>
            </a:defPPr>
            <a:lvl1pPr algn="ctr">
              <a:defRPr sz="1600">
                <a:solidFill>
                  <a:srgbClr val="000000"/>
                </a:solidFill>
                <a:latin typeface="Open Sans" panose="020B0606030504020204" pitchFamily="34" charset="0"/>
              </a:defRPr>
            </a:lvl1pPr>
          </a:lstStyle>
          <a:p>
            <a:r>
              <a:rPr lang="en-US" sz="1350" b="1">
                <a:latin typeface="+mn-lt"/>
              </a:rPr>
              <a:t>HIV</a:t>
            </a:r>
            <a:r>
              <a:rPr lang="en-US" sz="1350">
                <a:latin typeface="+mn-lt"/>
              </a:rPr>
              <a:t>, </a:t>
            </a:r>
            <a:r>
              <a:rPr lang="en-US" sz="1350" b="1">
                <a:latin typeface="+mn-lt"/>
              </a:rPr>
              <a:t>HD</a:t>
            </a:r>
            <a:r>
              <a:rPr lang="en-US" sz="1350">
                <a:latin typeface="+mn-lt"/>
              </a:rPr>
              <a:t>, </a:t>
            </a:r>
            <a:r>
              <a:rPr lang="en-US" sz="1350" b="1">
                <a:latin typeface="+mn-lt"/>
              </a:rPr>
              <a:t>PD</a:t>
            </a:r>
            <a:r>
              <a:rPr lang="en-US" sz="1350">
                <a:latin typeface="+mn-lt"/>
              </a:rPr>
              <a:t>, and </a:t>
            </a:r>
            <a:r>
              <a:rPr lang="en-US" sz="1350" b="1">
                <a:latin typeface="+mn-lt"/>
              </a:rPr>
              <a:t>CMH</a:t>
            </a:r>
            <a:r>
              <a:rPr lang="en-US" sz="1350">
                <a:latin typeface="+mn-lt"/>
              </a:rPr>
              <a:t> services go live under HOME waivers</a:t>
            </a:r>
          </a:p>
        </p:txBody>
      </p:sp>
      <p:grpSp>
        <p:nvGrpSpPr>
          <p:cNvPr id="24" name="Group 23">
            <a:extLst>
              <a:ext uri="{FF2B5EF4-FFF2-40B4-BE49-F238E27FC236}">
                <a16:creationId xmlns:a16="http://schemas.microsoft.com/office/drawing/2014/main" id="{F24E6694-12E6-F46A-9D74-F78B7E931264}"/>
              </a:ext>
            </a:extLst>
          </p:cNvPr>
          <p:cNvGrpSpPr/>
          <p:nvPr/>
        </p:nvGrpSpPr>
        <p:grpSpPr>
          <a:xfrm>
            <a:off x="8096318" y="2830947"/>
            <a:ext cx="102870" cy="621754"/>
            <a:chOff x="10861766" y="2631595"/>
            <a:chExt cx="137160" cy="829005"/>
          </a:xfrm>
        </p:grpSpPr>
        <p:sp>
          <p:nvSpPr>
            <p:cNvPr id="3" name="Google Shape;191;p8">
              <a:extLst>
                <a:ext uri="{FF2B5EF4-FFF2-40B4-BE49-F238E27FC236}">
                  <a16:creationId xmlns:a16="http://schemas.microsoft.com/office/drawing/2014/main" id="{FF51ACCC-2733-D9D7-9D9C-FBEA73879D50}"/>
                </a:ext>
              </a:extLst>
            </p:cNvPr>
            <p:cNvSpPr/>
            <p:nvPr/>
          </p:nvSpPr>
          <p:spPr>
            <a:xfrm>
              <a:off x="10861766" y="3323440"/>
              <a:ext cx="137160" cy="137160"/>
            </a:xfrm>
            <a:prstGeom prst="ellipse">
              <a:avLst/>
            </a:prstGeom>
            <a:ln>
              <a:headEnd type="none" w="sm" len="sm"/>
              <a:tailEnd type="none" w="sm" len="sm"/>
            </a:ln>
          </p:spPr>
          <p:style>
            <a:lnRef idx="2">
              <a:schemeClr val="accent4"/>
            </a:lnRef>
            <a:fillRef idx="1">
              <a:schemeClr val="lt1"/>
            </a:fillRef>
            <a:effectRef idx="0">
              <a:schemeClr val="accent4"/>
            </a:effectRef>
            <a:fontRef idx="minor">
              <a:schemeClr val="dk1"/>
            </a:fontRef>
          </p:style>
          <p:txBody>
            <a:bodyPr spcFirstLastPara="1" wrap="square" lIns="51427" tIns="25706" rIns="51427" bIns="25706" anchor="ctr" anchorCtr="0">
              <a:noAutofit/>
            </a:bodyPr>
            <a:lstStyle/>
            <a:p>
              <a:pPr algn="ctr"/>
              <a:endParaRPr sz="1013">
                <a:solidFill>
                  <a:schemeClr val="lt1"/>
                </a:solidFill>
                <a:ea typeface="Gill Sans"/>
                <a:cs typeface="Gill Sans"/>
                <a:sym typeface="Gill Sans"/>
              </a:endParaRPr>
            </a:p>
          </p:txBody>
        </p:sp>
        <p:cxnSp>
          <p:nvCxnSpPr>
            <p:cNvPr id="7" name="Google Shape;190;p8">
              <a:extLst>
                <a:ext uri="{FF2B5EF4-FFF2-40B4-BE49-F238E27FC236}">
                  <a16:creationId xmlns:a16="http://schemas.microsoft.com/office/drawing/2014/main" id="{656DCD87-64DF-98A1-83A4-7ADDBBE39038}"/>
                </a:ext>
              </a:extLst>
            </p:cNvPr>
            <p:cNvCxnSpPr>
              <a:cxnSpLocks/>
            </p:cNvCxnSpPr>
            <p:nvPr/>
          </p:nvCxnSpPr>
          <p:spPr>
            <a:xfrm>
              <a:off x="10927910" y="2631595"/>
              <a:ext cx="0" cy="759278"/>
            </a:xfrm>
            <a:prstGeom prst="straightConnector1">
              <a:avLst/>
            </a:prstGeom>
            <a:ln>
              <a:headEnd type="oval" w="med" len="med"/>
              <a:tailEnd type="oval" w="med" len="med"/>
            </a:ln>
          </p:spPr>
          <p:style>
            <a:lnRef idx="2">
              <a:schemeClr val="accent4"/>
            </a:lnRef>
            <a:fillRef idx="1">
              <a:schemeClr val="lt1"/>
            </a:fillRef>
            <a:effectRef idx="0">
              <a:schemeClr val="accent4"/>
            </a:effectRef>
            <a:fontRef idx="minor">
              <a:schemeClr val="dk1"/>
            </a:fontRef>
          </p:style>
        </p:cxnSp>
      </p:grpSp>
      <p:sp>
        <p:nvSpPr>
          <p:cNvPr id="8" name="Rectangle 7">
            <a:extLst>
              <a:ext uri="{FF2B5EF4-FFF2-40B4-BE49-F238E27FC236}">
                <a16:creationId xmlns:a16="http://schemas.microsoft.com/office/drawing/2014/main" id="{4FC6E559-837B-F154-B669-4B02F5B34BAA}"/>
              </a:ext>
            </a:extLst>
          </p:cNvPr>
          <p:cNvSpPr/>
          <p:nvPr/>
        </p:nvSpPr>
        <p:spPr>
          <a:xfrm>
            <a:off x="6080656" y="2719295"/>
            <a:ext cx="1219472" cy="56921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a:solidFill>
                  <a:schemeClr val="bg1"/>
                </a:solidFill>
                <a:sym typeface="Gill Sans"/>
              </a:rPr>
              <a:t>PRE-HOME PHASE 2</a:t>
            </a:r>
            <a:endParaRPr lang="en-US" sz="1200">
              <a:solidFill>
                <a:schemeClr val="bg1"/>
              </a:solidFill>
            </a:endParaRPr>
          </a:p>
        </p:txBody>
      </p:sp>
      <p:sp>
        <p:nvSpPr>
          <p:cNvPr id="12" name="Rectangle 11">
            <a:extLst>
              <a:ext uri="{FF2B5EF4-FFF2-40B4-BE49-F238E27FC236}">
                <a16:creationId xmlns:a16="http://schemas.microsoft.com/office/drawing/2014/main" id="{F5354EF7-A62E-B4FC-8739-8B4B764F7829}"/>
              </a:ext>
            </a:extLst>
          </p:cNvPr>
          <p:cNvSpPr/>
          <p:nvPr/>
        </p:nvSpPr>
        <p:spPr>
          <a:xfrm>
            <a:off x="7575704" y="3488223"/>
            <a:ext cx="1140443" cy="56945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b="1">
                <a:solidFill>
                  <a:schemeClr val="bg1"/>
                </a:solidFill>
                <a:sym typeface="Gill Sans"/>
              </a:rPr>
              <a:t>HOME PHASE 2</a:t>
            </a:r>
            <a:endParaRPr lang="en-US" sz="1200">
              <a:solidFill>
                <a:schemeClr val="bg1"/>
              </a:solidFill>
            </a:endParaRPr>
          </a:p>
        </p:txBody>
      </p:sp>
      <p:sp>
        <p:nvSpPr>
          <p:cNvPr id="16" name="Google Shape;177;p8">
            <a:extLst>
              <a:ext uri="{FF2B5EF4-FFF2-40B4-BE49-F238E27FC236}">
                <a16:creationId xmlns:a16="http://schemas.microsoft.com/office/drawing/2014/main" id="{E12BA2B8-A4E0-3FD0-5E8E-3EEF3BC1ED74}"/>
              </a:ext>
            </a:extLst>
          </p:cNvPr>
          <p:cNvSpPr txBox="1"/>
          <p:nvPr/>
        </p:nvSpPr>
        <p:spPr>
          <a:xfrm>
            <a:off x="6024127" y="4144178"/>
            <a:ext cx="1466062" cy="1090660"/>
          </a:xfrm>
          <a:prstGeom prst="rect">
            <a:avLst/>
          </a:prstGeom>
          <a:noFill/>
          <a:ln>
            <a:noFill/>
          </a:ln>
        </p:spPr>
        <p:txBody>
          <a:bodyPr spcFirstLastPara="1" wrap="square" lIns="51427" tIns="25706" rIns="51427" bIns="25706" anchor="t" anchorCtr="0">
            <a:spAutoFit/>
          </a:bodyPr>
          <a:lstStyle>
            <a:defPPr>
              <a:defRPr lang="en-US"/>
            </a:defPPr>
            <a:lvl1pPr algn="ctr">
              <a:defRPr sz="1600">
                <a:solidFill>
                  <a:srgbClr val="000000"/>
                </a:solidFill>
                <a:latin typeface="Open Sans" panose="020B0606030504020204" pitchFamily="34" charset="0"/>
              </a:defRPr>
            </a:lvl1pPr>
          </a:lstStyle>
          <a:p>
            <a:r>
              <a:rPr lang="en-US" sz="1350" dirty="0">
                <a:latin typeface="+mn-lt"/>
              </a:rPr>
              <a:t>Public comment period: </a:t>
            </a:r>
            <a:r>
              <a:rPr lang="en-US" sz="1350" b="1" dirty="0">
                <a:latin typeface="+mn-lt"/>
              </a:rPr>
              <a:t>CY </a:t>
            </a:r>
            <a:r>
              <a:rPr lang="en-US" sz="1350" dirty="0">
                <a:latin typeface="+mn-lt"/>
              </a:rPr>
              <a:t>and</a:t>
            </a:r>
            <a:r>
              <a:rPr lang="en-US" sz="1350" b="1" dirty="0">
                <a:latin typeface="+mn-lt"/>
              </a:rPr>
              <a:t> AD waiver</a:t>
            </a:r>
            <a:r>
              <a:rPr lang="en-US" sz="1350" dirty="0">
                <a:latin typeface="+mn-lt"/>
              </a:rPr>
              <a:t> </a:t>
            </a:r>
            <a:r>
              <a:rPr lang="en-US" sz="1350" b="1" dirty="0">
                <a:latin typeface="+mn-lt"/>
              </a:rPr>
              <a:t>amendments</a:t>
            </a:r>
          </a:p>
          <a:p>
            <a:endParaRPr lang="en-US" sz="1350" b="1" dirty="0">
              <a:latin typeface="+mn-lt"/>
            </a:endParaRPr>
          </a:p>
        </p:txBody>
      </p:sp>
      <p:sp>
        <p:nvSpPr>
          <p:cNvPr id="17" name="Google Shape;177;p8">
            <a:extLst>
              <a:ext uri="{FF2B5EF4-FFF2-40B4-BE49-F238E27FC236}">
                <a16:creationId xmlns:a16="http://schemas.microsoft.com/office/drawing/2014/main" id="{8FE6C256-0704-6D93-41D0-B79973BEC937}"/>
              </a:ext>
            </a:extLst>
          </p:cNvPr>
          <p:cNvSpPr txBox="1"/>
          <p:nvPr/>
        </p:nvSpPr>
        <p:spPr>
          <a:xfrm>
            <a:off x="7490196" y="1803882"/>
            <a:ext cx="1311459" cy="882911"/>
          </a:xfrm>
          <a:prstGeom prst="rect">
            <a:avLst/>
          </a:prstGeom>
          <a:noFill/>
          <a:ln>
            <a:noFill/>
          </a:ln>
        </p:spPr>
        <p:txBody>
          <a:bodyPr spcFirstLastPara="1" wrap="square" lIns="51427" tIns="25706" rIns="51427" bIns="25706" anchor="t" anchorCtr="0">
            <a:spAutoFit/>
          </a:bodyPr>
          <a:lstStyle>
            <a:defPPr>
              <a:defRPr lang="en-US"/>
            </a:defPPr>
            <a:lvl1pPr algn="ctr">
              <a:defRPr sz="1600">
                <a:solidFill>
                  <a:srgbClr val="000000"/>
                </a:solidFill>
                <a:latin typeface="Open Sans" panose="020B0606030504020204" pitchFamily="34" charset="0"/>
              </a:defRPr>
            </a:lvl1pPr>
          </a:lstStyle>
          <a:p>
            <a:r>
              <a:rPr lang="en-US" sz="1350" b="1">
                <a:latin typeface="+mn-lt"/>
              </a:rPr>
              <a:t>BI</a:t>
            </a:r>
            <a:r>
              <a:rPr lang="en-US" sz="1350">
                <a:latin typeface="+mn-lt"/>
              </a:rPr>
              <a:t> and </a:t>
            </a:r>
            <a:r>
              <a:rPr lang="en-US" sz="1350" b="1">
                <a:latin typeface="+mn-lt"/>
              </a:rPr>
              <a:t>ID</a:t>
            </a:r>
            <a:r>
              <a:rPr lang="en-US" sz="1350">
                <a:latin typeface="+mn-lt"/>
              </a:rPr>
              <a:t>  services go live under HOME waivers</a:t>
            </a:r>
            <a:endParaRPr sz="1350">
              <a:latin typeface="+mn-lt"/>
            </a:endParaRPr>
          </a:p>
        </p:txBody>
      </p:sp>
      <p:grpSp>
        <p:nvGrpSpPr>
          <p:cNvPr id="21" name="Group 20">
            <a:extLst>
              <a:ext uri="{FF2B5EF4-FFF2-40B4-BE49-F238E27FC236}">
                <a16:creationId xmlns:a16="http://schemas.microsoft.com/office/drawing/2014/main" id="{08500CBF-3F7A-2580-8DF2-6FB0CE1830D6}"/>
              </a:ext>
            </a:extLst>
          </p:cNvPr>
          <p:cNvGrpSpPr/>
          <p:nvPr/>
        </p:nvGrpSpPr>
        <p:grpSpPr>
          <a:xfrm>
            <a:off x="6628422" y="3345823"/>
            <a:ext cx="102870" cy="620894"/>
            <a:chOff x="8904571" y="3318097"/>
            <a:chExt cx="137160" cy="827859"/>
          </a:xfrm>
        </p:grpSpPr>
        <p:sp>
          <p:nvSpPr>
            <p:cNvPr id="5" name="Google Shape;179;p8">
              <a:extLst>
                <a:ext uri="{FF2B5EF4-FFF2-40B4-BE49-F238E27FC236}">
                  <a16:creationId xmlns:a16="http://schemas.microsoft.com/office/drawing/2014/main" id="{348C4208-3346-C014-81EE-D6E7DEE5E79C}"/>
                </a:ext>
              </a:extLst>
            </p:cNvPr>
            <p:cNvSpPr/>
            <p:nvPr/>
          </p:nvSpPr>
          <p:spPr>
            <a:xfrm>
              <a:off x="8904571" y="3318097"/>
              <a:ext cx="137160" cy="137160"/>
            </a:xfrm>
            <a:prstGeom prst="ellipse">
              <a:avLst/>
            </a:prstGeom>
            <a:ln>
              <a:headEnd type="none" w="sm" len="sm"/>
              <a:tailEnd type="none" w="sm" len="sm"/>
            </a:ln>
          </p:spPr>
          <p:style>
            <a:lnRef idx="2">
              <a:schemeClr val="accent5"/>
            </a:lnRef>
            <a:fillRef idx="1">
              <a:schemeClr val="lt1"/>
            </a:fillRef>
            <a:effectRef idx="0">
              <a:schemeClr val="accent5"/>
            </a:effectRef>
            <a:fontRef idx="minor">
              <a:schemeClr val="dk1"/>
            </a:fontRef>
          </p:style>
          <p:txBody>
            <a:bodyPr spcFirstLastPara="1" wrap="square" lIns="51427" tIns="25706" rIns="51427" bIns="25706" anchor="ctr" anchorCtr="0">
              <a:noAutofit/>
            </a:bodyPr>
            <a:lstStyle/>
            <a:p>
              <a:pPr algn="ctr"/>
              <a:endParaRPr sz="1013">
                <a:solidFill>
                  <a:schemeClr val="lt1"/>
                </a:solidFill>
                <a:ea typeface="Gill Sans"/>
                <a:cs typeface="Gill Sans"/>
                <a:sym typeface="Gill Sans"/>
              </a:endParaRPr>
            </a:p>
          </p:txBody>
        </p:sp>
        <p:cxnSp>
          <p:nvCxnSpPr>
            <p:cNvPr id="4" name="Google Shape;178;p8">
              <a:extLst>
                <a:ext uri="{FF2B5EF4-FFF2-40B4-BE49-F238E27FC236}">
                  <a16:creationId xmlns:a16="http://schemas.microsoft.com/office/drawing/2014/main" id="{5BDB5EC2-EDDE-B0DC-2F11-BA35CEF8379D}"/>
                </a:ext>
              </a:extLst>
            </p:cNvPr>
            <p:cNvCxnSpPr>
              <a:cxnSpLocks/>
            </p:cNvCxnSpPr>
            <p:nvPr/>
          </p:nvCxnSpPr>
          <p:spPr>
            <a:xfrm>
              <a:off x="8973151" y="3386678"/>
              <a:ext cx="0" cy="759278"/>
            </a:xfrm>
            <a:prstGeom prst="straightConnector1">
              <a:avLst/>
            </a:prstGeom>
            <a:ln>
              <a:headEnd type="oval" w="med" len="med"/>
              <a:tailEnd type="oval" w="med" len="med"/>
            </a:ln>
          </p:spPr>
          <p:style>
            <a:lnRef idx="2">
              <a:schemeClr val="accent5"/>
            </a:lnRef>
            <a:fillRef idx="1">
              <a:schemeClr val="lt1"/>
            </a:fillRef>
            <a:effectRef idx="0">
              <a:schemeClr val="accent5"/>
            </a:effectRef>
            <a:fontRef idx="minor">
              <a:schemeClr val="dk1"/>
            </a:fontRef>
          </p:style>
        </p:cxnSp>
      </p:grpSp>
      <p:sp>
        <p:nvSpPr>
          <p:cNvPr id="25" name="TextBox 24">
            <a:extLst>
              <a:ext uri="{FF2B5EF4-FFF2-40B4-BE49-F238E27FC236}">
                <a16:creationId xmlns:a16="http://schemas.microsoft.com/office/drawing/2014/main" id="{7A0A2113-B96F-8610-7A52-47EC8477F603}"/>
              </a:ext>
            </a:extLst>
          </p:cNvPr>
          <p:cNvSpPr txBox="1"/>
          <p:nvPr/>
        </p:nvSpPr>
        <p:spPr>
          <a:xfrm>
            <a:off x="2286000" y="3244334"/>
            <a:ext cx="4572000" cy="369332"/>
          </a:xfrm>
          <a:prstGeom prst="rect">
            <a:avLst/>
          </a:prstGeom>
          <a:noFill/>
        </p:spPr>
        <p:txBody>
          <a:bodyPr wrap="square">
            <a:spAutoFit/>
          </a:bodyPr>
          <a:lstStyle/>
          <a:p>
            <a:r>
              <a:rPr lang="en-US" dirty="0"/>
              <a:t> </a:t>
            </a:r>
          </a:p>
        </p:txBody>
      </p:sp>
    </p:spTree>
    <p:extLst>
      <p:ext uri="{BB962C8B-B14F-4D97-AF65-F5344CB8AC3E}">
        <p14:creationId xmlns:p14="http://schemas.microsoft.com/office/powerpoint/2010/main" val="3199920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F870C-90F0-5FD6-9414-BCDDC0E2B209}"/>
              </a:ext>
            </a:extLst>
          </p:cNvPr>
          <p:cNvSpPr>
            <a:spLocks noGrp="1"/>
          </p:cNvSpPr>
          <p:nvPr>
            <p:ph type="title"/>
          </p:nvPr>
        </p:nvSpPr>
        <p:spPr>
          <a:xfrm>
            <a:off x="363178" y="1014275"/>
            <a:ext cx="7429319" cy="844668"/>
          </a:xfrm>
        </p:spPr>
        <p:txBody>
          <a:bodyPr>
            <a:normAutofit/>
          </a:bodyPr>
          <a:lstStyle/>
          <a:p>
            <a:r>
              <a:rPr lang="en-US" sz="3000">
                <a:solidFill>
                  <a:schemeClr val="accent1"/>
                </a:solidFill>
              </a:rPr>
              <a:t>HOME Waiver Implementation Phasing</a:t>
            </a:r>
          </a:p>
        </p:txBody>
      </p:sp>
      <p:graphicFrame>
        <p:nvGraphicFramePr>
          <p:cNvPr id="5" name="Diagram 4">
            <a:extLst>
              <a:ext uri="{FF2B5EF4-FFF2-40B4-BE49-F238E27FC236}">
                <a16:creationId xmlns:a16="http://schemas.microsoft.com/office/drawing/2014/main" id="{B0B6B87B-818F-2D56-A35F-107687CE11BF}"/>
              </a:ext>
            </a:extLst>
          </p:cNvPr>
          <p:cNvGraphicFramePr/>
          <p:nvPr/>
        </p:nvGraphicFramePr>
        <p:xfrm>
          <a:off x="3227822" y="1781523"/>
          <a:ext cx="3728389"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E6C8C776-A7F8-2E26-E187-725FE6C85EA9}"/>
              </a:ext>
            </a:extLst>
          </p:cNvPr>
          <p:cNvSpPr txBox="1"/>
          <p:nvPr/>
        </p:nvSpPr>
        <p:spPr>
          <a:xfrm>
            <a:off x="721519" y="2714626"/>
            <a:ext cx="2464202" cy="1246495"/>
          </a:xfrm>
          <a:prstGeom prst="rect">
            <a:avLst/>
          </a:prstGeom>
          <a:noFill/>
        </p:spPr>
        <p:txBody>
          <a:bodyPr wrap="square">
            <a:spAutoFit/>
          </a:bodyPr>
          <a:lstStyle/>
          <a:p>
            <a:r>
              <a:rPr lang="en-US" sz="1500" b="1"/>
              <a:t>The implementation of HOME waivers will be phased; not all services will be transitioned in initially.</a:t>
            </a:r>
            <a:endParaRPr lang="en-US" b="1">
              <a:solidFill>
                <a:schemeClr val="tx1">
                  <a:lumMod val="75000"/>
                  <a:lumOff val="25000"/>
                </a:schemeClr>
              </a:solidFill>
            </a:endParaRPr>
          </a:p>
        </p:txBody>
      </p:sp>
      <p:sp>
        <p:nvSpPr>
          <p:cNvPr id="6" name="Content Placeholder 5">
            <a:extLst>
              <a:ext uri="{FF2B5EF4-FFF2-40B4-BE49-F238E27FC236}">
                <a16:creationId xmlns:a16="http://schemas.microsoft.com/office/drawing/2014/main" id="{43076BEC-B1A3-8F28-AF77-48C131308B9C}"/>
              </a:ext>
            </a:extLst>
          </p:cNvPr>
          <p:cNvSpPr>
            <a:spLocks noGrp="1"/>
          </p:cNvSpPr>
          <p:nvPr>
            <p:ph sz="half" idx="1"/>
          </p:nvPr>
        </p:nvSpPr>
        <p:spPr>
          <a:xfrm>
            <a:off x="600075" y="5006956"/>
            <a:ext cx="7822406" cy="473171"/>
          </a:xfrm>
        </p:spPr>
        <p:txBody>
          <a:bodyPr>
            <a:normAutofit/>
          </a:bodyPr>
          <a:lstStyle/>
          <a:p>
            <a:pPr marL="0" indent="0">
              <a:buNone/>
            </a:pPr>
            <a:r>
              <a:rPr lang="en-US" sz="1350"/>
              <a:t>Note: Elderly waiver is not currently part of the phasing plan and will remain in place after HOME waiver implementation. </a:t>
            </a:r>
          </a:p>
        </p:txBody>
      </p:sp>
      <p:sp>
        <p:nvSpPr>
          <p:cNvPr id="7" name="TextBox 6">
            <a:extLst>
              <a:ext uri="{FF2B5EF4-FFF2-40B4-BE49-F238E27FC236}">
                <a16:creationId xmlns:a16="http://schemas.microsoft.com/office/drawing/2014/main" id="{C95B47CF-07B9-54DC-4FCB-D8235C9503E9}"/>
              </a:ext>
            </a:extLst>
          </p:cNvPr>
          <p:cNvSpPr txBox="1"/>
          <p:nvPr/>
        </p:nvSpPr>
        <p:spPr>
          <a:xfrm>
            <a:off x="3312024" y="2312938"/>
            <a:ext cx="981370" cy="738664"/>
          </a:xfrm>
          <a:prstGeom prst="rect">
            <a:avLst/>
          </a:prstGeom>
          <a:noFill/>
        </p:spPr>
        <p:txBody>
          <a:bodyPr wrap="square" rtlCol="0">
            <a:spAutoFit/>
          </a:bodyPr>
          <a:lstStyle/>
          <a:p>
            <a:pPr algn="ctr"/>
            <a:r>
              <a:rPr lang="en-US" sz="2100">
                <a:solidFill>
                  <a:schemeClr val="tx2"/>
                </a:solidFill>
              </a:rPr>
              <a:t>Phase 1</a:t>
            </a:r>
          </a:p>
        </p:txBody>
      </p:sp>
      <p:sp>
        <p:nvSpPr>
          <p:cNvPr id="12" name="TextBox 11">
            <a:extLst>
              <a:ext uri="{FF2B5EF4-FFF2-40B4-BE49-F238E27FC236}">
                <a16:creationId xmlns:a16="http://schemas.microsoft.com/office/drawing/2014/main" id="{52DEE5CD-752A-7F03-2E93-2A89639DE720}"/>
              </a:ext>
            </a:extLst>
          </p:cNvPr>
          <p:cNvSpPr txBox="1"/>
          <p:nvPr/>
        </p:nvSpPr>
        <p:spPr>
          <a:xfrm>
            <a:off x="3312024" y="3659947"/>
            <a:ext cx="981370" cy="738664"/>
          </a:xfrm>
          <a:prstGeom prst="rect">
            <a:avLst/>
          </a:prstGeom>
          <a:noFill/>
        </p:spPr>
        <p:txBody>
          <a:bodyPr wrap="square" rtlCol="0">
            <a:spAutoFit/>
          </a:bodyPr>
          <a:lstStyle/>
          <a:p>
            <a:pPr algn="ctr"/>
            <a:r>
              <a:rPr lang="en-US" sz="2100">
                <a:solidFill>
                  <a:schemeClr val="tx2"/>
                </a:solidFill>
              </a:rPr>
              <a:t>Phase 2</a:t>
            </a:r>
          </a:p>
        </p:txBody>
      </p:sp>
    </p:spTree>
    <p:extLst>
      <p:ext uri="{BB962C8B-B14F-4D97-AF65-F5344CB8AC3E}">
        <p14:creationId xmlns:p14="http://schemas.microsoft.com/office/powerpoint/2010/main" val="1740436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D925F-C1A1-713A-E460-954BA162EBAB}"/>
              </a:ext>
            </a:extLst>
          </p:cNvPr>
          <p:cNvSpPr>
            <a:spLocks noGrp="1"/>
          </p:cNvSpPr>
          <p:nvPr>
            <p:ph type="title"/>
          </p:nvPr>
        </p:nvSpPr>
        <p:spPr>
          <a:xfrm>
            <a:off x="386188" y="348650"/>
            <a:ext cx="8371623" cy="1325563"/>
          </a:xfrm>
        </p:spPr>
        <p:txBody>
          <a:bodyPr>
            <a:normAutofit/>
          </a:bodyPr>
          <a:lstStyle/>
          <a:p>
            <a:r>
              <a:rPr lang="en-US" sz="3600">
                <a:solidFill>
                  <a:schemeClr val="accent1"/>
                </a:solidFill>
              </a:rPr>
              <a:t>Populations served on the proposed waivers</a:t>
            </a:r>
          </a:p>
        </p:txBody>
      </p:sp>
      <p:sp>
        <p:nvSpPr>
          <p:cNvPr id="6" name="Rectangle: Rounded Corners 5">
            <a:extLst>
              <a:ext uri="{FF2B5EF4-FFF2-40B4-BE49-F238E27FC236}">
                <a16:creationId xmlns:a16="http://schemas.microsoft.com/office/drawing/2014/main" id="{89A944F9-5FB9-5187-DFD3-F04EE58CB51C}"/>
              </a:ext>
            </a:extLst>
          </p:cNvPr>
          <p:cNvSpPr/>
          <p:nvPr/>
        </p:nvSpPr>
        <p:spPr>
          <a:xfrm>
            <a:off x="2795449" y="1006906"/>
            <a:ext cx="5966098" cy="648331"/>
          </a:xfrm>
          <a:prstGeom prst="roundRect">
            <a:avLst/>
          </a:prstGeom>
          <a:solidFill>
            <a:srgbClr val="F6EEE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339725">
              <a:defRPr/>
            </a:pPr>
            <a:r>
              <a:rPr kumimoji="0" lang="en-US" sz="1000" b="1" i="0" u="none" strike="noStrike" kern="1200" cap="none" spc="0" normalizeH="0" baseline="0" noProof="0">
                <a:ln>
                  <a:noFill/>
                </a:ln>
                <a:solidFill>
                  <a:srgbClr val="18405B"/>
                </a:solidFill>
                <a:effectLst/>
                <a:uLnTx/>
                <a:uFillTx/>
                <a:latin typeface="Arial"/>
                <a:ea typeface="+mn-ea"/>
                <a:cs typeface="+mn-cs"/>
              </a:rPr>
              <a:t>ELIGIBILITY &amp; ENROLLMENT </a:t>
            </a:r>
            <a:r>
              <a:rPr kumimoji="0" lang="en-US" sz="1000" b="1" i="0" u="none" strike="noStrike" kern="1200" cap="none" spc="0" normalizeH="0" baseline="0" noProof="0">
                <a:ln>
                  <a:noFill/>
                </a:ln>
                <a:solidFill>
                  <a:prstClr val="black"/>
                </a:solidFill>
                <a:effectLst/>
                <a:uLnTx/>
                <a:uFillTx/>
                <a:latin typeface="Arial"/>
                <a:ea typeface="+mn-ea"/>
                <a:cs typeface="+mn-cs"/>
              </a:rPr>
              <a:t>| </a:t>
            </a:r>
            <a:r>
              <a:rPr kumimoji="0" lang="en-US" sz="1000" b="0" i="0" u="none" strike="noStrike" kern="1200" cap="none" spc="0" normalizeH="0" baseline="0" noProof="0">
                <a:ln>
                  <a:noFill/>
                </a:ln>
                <a:solidFill>
                  <a:prstClr val="black"/>
                </a:solidFill>
                <a:effectLst/>
                <a:uLnTx/>
                <a:uFillTx/>
                <a:latin typeface="Arial"/>
                <a:ea typeface="+mn-ea"/>
                <a:cs typeface="+mn-cs"/>
              </a:rPr>
              <a:t>To be eligible, members must meet </a:t>
            </a:r>
            <a:r>
              <a:rPr lang="en-US" sz="1000">
                <a:solidFill>
                  <a:prstClr val="black"/>
                </a:solidFill>
                <a:latin typeface="Arial"/>
              </a:rPr>
              <a:t>three</a:t>
            </a:r>
            <a:r>
              <a:rPr kumimoji="0" lang="en-US" sz="1000" b="0" i="0" u="none" strike="noStrike" kern="1200" cap="none" spc="0" normalizeH="0" baseline="0" noProof="0">
                <a:ln>
                  <a:noFill/>
                </a:ln>
                <a:solidFill>
                  <a:prstClr val="black"/>
                </a:solidFill>
                <a:effectLst/>
                <a:uLnTx/>
                <a:uFillTx/>
                <a:latin typeface="Arial"/>
                <a:ea typeface="+mn-ea"/>
                <a:cs typeface="+mn-cs"/>
              </a:rPr>
              <a:t> criteria: (1)</a:t>
            </a:r>
            <a:r>
              <a:rPr lang="en-US" sz="1000">
                <a:solidFill>
                  <a:prstClr val="black"/>
                </a:solidFill>
                <a:latin typeface="Arial"/>
              </a:rPr>
              <a:t> financial eligibility requirements,</a:t>
            </a:r>
            <a:r>
              <a:rPr kumimoji="0" lang="en-US" sz="1000" b="0" i="0" u="none" strike="noStrike" kern="1200" cap="none" spc="0" normalizeH="0" baseline="0" noProof="0">
                <a:ln>
                  <a:noFill/>
                </a:ln>
                <a:solidFill>
                  <a:prstClr val="black"/>
                </a:solidFill>
                <a:effectLst/>
                <a:uLnTx/>
                <a:uFillTx/>
                <a:latin typeface="Arial"/>
                <a:ea typeface="+mn-ea"/>
                <a:cs typeface="+mn-cs"/>
              </a:rPr>
              <a:t> (2) their disability fits into one of the categories below</a:t>
            </a:r>
            <a:r>
              <a:rPr lang="en-US" sz="1000">
                <a:solidFill>
                  <a:prstClr val="black"/>
                </a:solidFill>
                <a:latin typeface="Arial"/>
              </a:rPr>
              <a:t> and (3) they need a level of care that would be provided in an institution.</a:t>
            </a:r>
            <a:endParaRPr lang="en-US" sz="1000" b="0" i="0" u="none" strike="noStrike" kern="1200" cap="none" spc="0" normalizeH="0" baseline="0" noProof="0">
              <a:ln>
                <a:noFill/>
              </a:ln>
              <a:solidFill>
                <a:prstClr val="black"/>
              </a:solidFill>
              <a:effectLst/>
              <a:uLnTx/>
              <a:uFillTx/>
              <a:latin typeface="Arial"/>
              <a:cs typeface="Arial"/>
            </a:endParaRPr>
          </a:p>
        </p:txBody>
      </p:sp>
      <p:pic>
        <p:nvPicPr>
          <p:cNvPr id="8" name="Picture 7">
            <a:extLst>
              <a:ext uri="{FF2B5EF4-FFF2-40B4-BE49-F238E27FC236}">
                <a16:creationId xmlns:a16="http://schemas.microsoft.com/office/drawing/2014/main" id="{EFD85FE2-E823-A4C3-CDA9-C8EFE0FAA8A3}"/>
              </a:ext>
              <a:ext uri="{C183D7F6-B498-43B3-948B-1728B52AA6E4}">
                <adec:decorative xmlns:adec="http://schemas.microsoft.com/office/drawing/2017/decorative" val="1"/>
              </a:ext>
            </a:extLst>
          </p:cNvPr>
          <p:cNvPicPr>
            <a:picLocks noChangeAspect="1"/>
          </p:cNvPicPr>
          <p:nvPr/>
        </p:nvPicPr>
        <p:blipFill rotWithShape="1">
          <a:blip r:embed="rId4"/>
          <a:srcRect l="3669" t="2604" r="92027" b="89636"/>
          <a:stretch/>
        </p:blipFill>
        <p:spPr>
          <a:xfrm>
            <a:off x="2847901" y="1157789"/>
            <a:ext cx="296091" cy="348343"/>
          </a:xfrm>
          <a:prstGeom prst="rect">
            <a:avLst/>
          </a:prstGeom>
        </p:spPr>
      </p:pic>
      <p:sp>
        <p:nvSpPr>
          <p:cNvPr id="7" name="TextBox 6">
            <a:extLst>
              <a:ext uri="{FF2B5EF4-FFF2-40B4-BE49-F238E27FC236}">
                <a16:creationId xmlns:a16="http://schemas.microsoft.com/office/drawing/2014/main" id="{6C8C8B56-68BC-C70C-5743-3C3D9C0FA21A}"/>
              </a:ext>
            </a:extLst>
          </p:cNvPr>
          <p:cNvSpPr txBox="1"/>
          <p:nvPr/>
        </p:nvSpPr>
        <p:spPr>
          <a:xfrm>
            <a:off x="247768" y="1726436"/>
            <a:ext cx="2464136"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srgbClr val="2C6358"/>
                </a:solidFill>
                <a:effectLst/>
                <a:uLnTx/>
                <a:uFillTx/>
                <a:latin typeface="Arial"/>
                <a:ea typeface="+mn-ea"/>
                <a:cs typeface="+mn-cs"/>
              </a:rPr>
              <a:t>Current HCBS Waivers (2025)</a:t>
            </a:r>
          </a:p>
        </p:txBody>
      </p:sp>
      <p:graphicFrame>
        <p:nvGraphicFramePr>
          <p:cNvPr id="10" name="Table 9">
            <a:extLst>
              <a:ext uri="{FF2B5EF4-FFF2-40B4-BE49-F238E27FC236}">
                <a16:creationId xmlns:a16="http://schemas.microsoft.com/office/drawing/2014/main" id="{193EB582-4A95-6D09-233B-6D1E662244E3}"/>
              </a:ext>
            </a:extLst>
          </p:cNvPr>
          <p:cNvGraphicFramePr>
            <a:graphicFrameLocks noGrp="1"/>
          </p:cNvGraphicFramePr>
          <p:nvPr/>
        </p:nvGraphicFramePr>
        <p:xfrm>
          <a:off x="133113" y="2103500"/>
          <a:ext cx="2394064" cy="4108541"/>
        </p:xfrm>
        <a:graphic>
          <a:graphicData uri="http://schemas.openxmlformats.org/drawingml/2006/table">
            <a:tbl>
              <a:tblPr firstRow="1" bandRow="1">
                <a:tableStyleId>{10A1B5D5-9B99-4C35-A422-299274C87663}</a:tableStyleId>
              </a:tblPr>
              <a:tblGrid>
                <a:gridCol w="814076">
                  <a:extLst>
                    <a:ext uri="{9D8B030D-6E8A-4147-A177-3AD203B41FA5}">
                      <a16:colId xmlns:a16="http://schemas.microsoft.com/office/drawing/2014/main" val="3469723371"/>
                    </a:ext>
                  </a:extLst>
                </a:gridCol>
                <a:gridCol w="904775">
                  <a:extLst>
                    <a:ext uri="{9D8B030D-6E8A-4147-A177-3AD203B41FA5}">
                      <a16:colId xmlns:a16="http://schemas.microsoft.com/office/drawing/2014/main" val="3952445847"/>
                    </a:ext>
                  </a:extLst>
                </a:gridCol>
                <a:gridCol w="675213">
                  <a:extLst>
                    <a:ext uri="{9D8B030D-6E8A-4147-A177-3AD203B41FA5}">
                      <a16:colId xmlns:a16="http://schemas.microsoft.com/office/drawing/2014/main" val="854881714"/>
                    </a:ext>
                  </a:extLst>
                </a:gridCol>
              </a:tblGrid>
              <a:tr h="483476">
                <a:tc>
                  <a:txBody>
                    <a:bodyPr/>
                    <a:lstStyle/>
                    <a:p>
                      <a:pPr algn="ctr"/>
                      <a:r>
                        <a:rPr lang="en-US" sz="900" cap="all" baseline="0"/>
                        <a:t>Waiver</a:t>
                      </a:r>
                    </a:p>
                  </a:txBody>
                  <a:tcPr anchor="ctr"/>
                </a:tc>
                <a:tc>
                  <a:txBody>
                    <a:bodyPr/>
                    <a:lstStyle/>
                    <a:p>
                      <a:pPr algn="ctr"/>
                      <a:r>
                        <a:rPr lang="en-US" sz="900" cap="all" baseline="0"/>
                        <a:t>Groups </a:t>
                      </a:r>
                      <a:br>
                        <a:rPr lang="en-US" sz="900" cap="all" baseline="0"/>
                      </a:br>
                      <a:r>
                        <a:rPr lang="en-US" sz="900" cap="all" baseline="0"/>
                        <a:t>Served</a:t>
                      </a:r>
                    </a:p>
                  </a:txBody>
                  <a:tcPr anchor="ctr"/>
                </a:tc>
                <a:tc>
                  <a:txBody>
                    <a:bodyPr/>
                    <a:lstStyle/>
                    <a:p>
                      <a:pPr algn="ctr"/>
                      <a:r>
                        <a:rPr lang="en-US" sz="900" cap="all" baseline="0"/>
                        <a:t>Ages Served</a:t>
                      </a:r>
                    </a:p>
                  </a:txBody>
                  <a:tcPr anchor="ctr"/>
                </a:tc>
                <a:extLst>
                  <a:ext uri="{0D108BD9-81ED-4DB2-BD59-A6C34878D82A}">
                    <a16:rowId xmlns:a16="http://schemas.microsoft.com/office/drawing/2014/main" val="1693819202"/>
                  </a:ext>
                </a:extLst>
              </a:tr>
              <a:tr h="323796">
                <a:tc>
                  <a:txBody>
                    <a:bodyPr/>
                    <a:lstStyle/>
                    <a:p>
                      <a:r>
                        <a:rPr lang="en-US" sz="900" b="1"/>
                        <a:t>Elderly</a:t>
                      </a:r>
                    </a:p>
                  </a:txBody>
                  <a:tcPr anchor="ctr"/>
                </a:tc>
                <a:tc>
                  <a:txBody>
                    <a:bodyPr/>
                    <a:lstStyle/>
                    <a:p>
                      <a:pPr marL="171450" indent="-171450">
                        <a:buFont typeface="Arial" panose="020B0604020202020204" pitchFamily="34" charset="0"/>
                        <a:buChar char="•"/>
                      </a:pPr>
                      <a:r>
                        <a:rPr lang="en-US" sz="900"/>
                        <a:t>Aging</a:t>
                      </a:r>
                    </a:p>
                  </a:txBody>
                  <a:tcPr anchor="ctr"/>
                </a:tc>
                <a:tc>
                  <a:txBody>
                    <a:bodyPr/>
                    <a:lstStyle/>
                    <a:p>
                      <a:r>
                        <a:rPr lang="en-US" sz="900"/>
                        <a:t>65+</a:t>
                      </a:r>
                    </a:p>
                  </a:txBody>
                  <a:tcPr/>
                </a:tc>
                <a:extLst>
                  <a:ext uri="{0D108BD9-81ED-4DB2-BD59-A6C34878D82A}">
                    <a16:rowId xmlns:a16="http://schemas.microsoft.com/office/drawing/2014/main" val="1228043962"/>
                  </a:ext>
                </a:extLst>
              </a:tr>
              <a:tr h="615333">
                <a:tc>
                  <a:txBody>
                    <a:bodyPr/>
                    <a:lstStyle/>
                    <a:p>
                      <a:r>
                        <a:rPr lang="en-US" sz="900" b="1"/>
                        <a:t>Intellectual Disability (ID)</a:t>
                      </a:r>
                    </a:p>
                  </a:txBody>
                  <a:tcPr anchor="ctr"/>
                </a:tc>
                <a:tc>
                  <a:txBody>
                    <a:bodyPr/>
                    <a:lstStyle/>
                    <a:p>
                      <a:pPr marL="228600" indent="-228600">
                        <a:buFont typeface="Arial" panose="020B0604020202020204" pitchFamily="34" charset="0"/>
                        <a:buChar char="•"/>
                      </a:pPr>
                      <a:r>
                        <a:rPr lang="en-US" sz="900"/>
                        <a:t>ID</a:t>
                      </a:r>
                    </a:p>
                  </a:txBody>
                  <a:tcPr anchor="ctr"/>
                </a:tc>
                <a:tc>
                  <a:txBody>
                    <a:bodyPr/>
                    <a:lstStyle/>
                    <a:p>
                      <a:r>
                        <a:rPr lang="en-US" sz="900"/>
                        <a:t>0+</a:t>
                      </a:r>
                    </a:p>
                  </a:txBody>
                  <a:tcPr/>
                </a:tc>
                <a:extLst>
                  <a:ext uri="{0D108BD9-81ED-4DB2-BD59-A6C34878D82A}">
                    <a16:rowId xmlns:a16="http://schemas.microsoft.com/office/drawing/2014/main" val="2773911932"/>
                  </a:ext>
                </a:extLst>
              </a:tr>
              <a:tr h="417469">
                <a:tc>
                  <a:txBody>
                    <a:bodyPr/>
                    <a:lstStyle/>
                    <a:p>
                      <a:r>
                        <a:rPr lang="en-US" sz="900" b="1"/>
                        <a:t>Brain Injury (BI)</a:t>
                      </a: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t>BI</a:t>
                      </a:r>
                    </a:p>
                  </a:txBody>
                  <a:tcPr anchor="ctr"/>
                </a:tc>
                <a:tc>
                  <a:txBody>
                    <a:bodyPr/>
                    <a:lstStyle/>
                    <a:p>
                      <a:r>
                        <a:rPr lang="en-US" sz="900"/>
                        <a:t>0+</a:t>
                      </a:r>
                    </a:p>
                  </a:txBody>
                  <a:tcPr/>
                </a:tc>
                <a:extLst>
                  <a:ext uri="{0D108BD9-81ED-4DB2-BD59-A6C34878D82A}">
                    <a16:rowId xmlns:a16="http://schemas.microsoft.com/office/drawing/2014/main" val="1142794127"/>
                  </a:ext>
                </a:extLst>
              </a:tr>
              <a:tr h="323796">
                <a:tc>
                  <a:txBody>
                    <a:bodyPr/>
                    <a:lstStyle/>
                    <a:p>
                      <a:r>
                        <a:rPr lang="en-US" sz="900" b="1"/>
                        <a:t>AIDS/HIV</a:t>
                      </a:r>
                    </a:p>
                  </a:txBody>
                  <a:tcPr anchor="ctr"/>
                </a:tc>
                <a:tc>
                  <a:txBody>
                    <a:bodyPr/>
                    <a:lstStyle/>
                    <a:p>
                      <a:pPr marL="171450" indent="-171450">
                        <a:buFont typeface="Arial" panose="020B0604020202020204" pitchFamily="34" charset="0"/>
                        <a:buChar char="•"/>
                      </a:pPr>
                      <a:r>
                        <a:rPr lang="en-US" sz="900"/>
                        <a:t>AIDS/HIV</a:t>
                      </a:r>
                    </a:p>
                  </a:txBody>
                  <a:tcPr anchor="ctr"/>
                </a:tc>
                <a:tc>
                  <a:txBody>
                    <a:bodyPr/>
                    <a:lstStyle/>
                    <a:p>
                      <a:r>
                        <a:rPr lang="en-US" sz="900"/>
                        <a:t>0+</a:t>
                      </a:r>
                    </a:p>
                  </a:txBody>
                  <a:tcPr/>
                </a:tc>
                <a:extLst>
                  <a:ext uri="{0D108BD9-81ED-4DB2-BD59-A6C34878D82A}">
                    <a16:rowId xmlns:a16="http://schemas.microsoft.com/office/drawing/2014/main" val="3718207894"/>
                  </a:ext>
                </a:extLst>
              </a:tr>
              <a:tr h="615333">
                <a:tc>
                  <a:txBody>
                    <a:bodyPr/>
                    <a:lstStyle/>
                    <a:p>
                      <a:r>
                        <a:rPr lang="en-US" sz="900" b="1"/>
                        <a:t>Health &amp; Disability</a:t>
                      </a:r>
                    </a:p>
                  </a:txBody>
                  <a:tcPr anchor="ctr"/>
                </a:tc>
                <a:tc>
                  <a:txBody>
                    <a:bodyPr/>
                    <a:lstStyle/>
                    <a:p>
                      <a:pPr marL="171450" indent="-171450">
                        <a:buFont typeface="Arial" panose="020B0604020202020204" pitchFamily="34" charset="0"/>
                        <a:buChar char="•"/>
                      </a:pPr>
                      <a:r>
                        <a:rPr lang="en-US" sz="900"/>
                        <a:t>Physical disability; blind or disabled</a:t>
                      </a:r>
                    </a:p>
                  </a:txBody>
                  <a:tcPr anchor="ctr"/>
                </a:tc>
                <a:tc>
                  <a:txBody>
                    <a:bodyPr/>
                    <a:lstStyle/>
                    <a:p>
                      <a:r>
                        <a:rPr lang="en-US" sz="900"/>
                        <a:t>0-64</a:t>
                      </a:r>
                    </a:p>
                  </a:txBody>
                  <a:tcPr/>
                </a:tc>
                <a:extLst>
                  <a:ext uri="{0D108BD9-81ED-4DB2-BD59-A6C34878D82A}">
                    <a16:rowId xmlns:a16="http://schemas.microsoft.com/office/drawing/2014/main" val="3974300641"/>
                  </a:ext>
                </a:extLst>
              </a:tr>
              <a:tr h="574020">
                <a:tc>
                  <a:txBody>
                    <a:bodyPr/>
                    <a:lstStyle/>
                    <a:p>
                      <a:r>
                        <a:rPr lang="en-US" sz="900" b="1"/>
                        <a:t>Physical Disability (PD)</a:t>
                      </a: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a:t>PD; blind or disabled</a:t>
                      </a:r>
                    </a:p>
                  </a:txBody>
                  <a:tcPr anchor="ctr"/>
                </a:tc>
                <a:tc>
                  <a:txBody>
                    <a:bodyPr/>
                    <a:lstStyle/>
                    <a:p>
                      <a:r>
                        <a:rPr lang="en-US" sz="900"/>
                        <a:t>18-64</a:t>
                      </a:r>
                    </a:p>
                  </a:txBody>
                  <a:tcPr/>
                </a:tc>
                <a:extLst>
                  <a:ext uri="{0D108BD9-81ED-4DB2-BD59-A6C34878D82A}">
                    <a16:rowId xmlns:a16="http://schemas.microsoft.com/office/drawing/2014/main" val="1688344735"/>
                  </a:ext>
                </a:extLst>
              </a:tr>
              <a:tr h="730571">
                <a:tc>
                  <a:txBody>
                    <a:bodyPr/>
                    <a:lstStyle/>
                    <a:p>
                      <a:r>
                        <a:rPr lang="en-US" sz="900" b="1"/>
                        <a:t>Children’s Mental Health</a:t>
                      </a:r>
                    </a:p>
                  </a:txBody>
                  <a:tcPr anchor="ctr"/>
                </a:tc>
                <a:tc>
                  <a:txBody>
                    <a:bodyPr/>
                    <a:lstStyle/>
                    <a:p>
                      <a:pPr marL="171450" indent="-171450">
                        <a:buFont typeface="Arial" panose="020B0604020202020204" pitchFamily="34" charset="0"/>
                        <a:buChar char="•"/>
                      </a:pPr>
                      <a:r>
                        <a:rPr lang="en-US" sz="900"/>
                        <a:t>Serious emotional disturbance (SED)</a:t>
                      </a:r>
                    </a:p>
                  </a:txBody>
                  <a:tcPr anchor="ctr"/>
                </a:tc>
                <a:tc>
                  <a:txBody>
                    <a:bodyPr/>
                    <a:lstStyle/>
                    <a:p>
                      <a:r>
                        <a:rPr lang="en-US" sz="900"/>
                        <a:t>0-17</a:t>
                      </a:r>
                    </a:p>
                  </a:txBody>
                  <a:tcPr/>
                </a:tc>
                <a:extLst>
                  <a:ext uri="{0D108BD9-81ED-4DB2-BD59-A6C34878D82A}">
                    <a16:rowId xmlns:a16="http://schemas.microsoft.com/office/drawing/2014/main" val="2823962383"/>
                  </a:ext>
                </a:extLst>
              </a:tr>
            </a:tbl>
          </a:graphicData>
        </a:graphic>
      </p:graphicFrame>
      <p:sp>
        <p:nvSpPr>
          <p:cNvPr id="9" name="TextBox 8">
            <a:extLst>
              <a:ext uri="{FF2B5EF4-FFF2-40B4-BE49-F238E27FC236}">
                <a16:creationId xmlns:a16="http://schemas.microsoft.com/office/drawing/2014/main" id="{75494903-A7BC-6A0C-1E15-6EA31526AECF}"/>
              </a:ext>
            </a:extLst>
          </p:cNvPr>
          <p:cNvSpPr txBox="1"/>
          <p:nvPr/>
        </p:nvSpPr>
        <p:spPr>
          <a:xfrm>
            <a:off x="2997067" y="1710481"/>
            <a:ext cx="319604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srgbClr val="18405B"/>
                </a:solidFill>
                <a:effectLst/>
                <a:uLnTx/>
                <a:uFillTx/>
                <a:latin typeface="Arial"/>
                <a:ea typeface="+mn-ea"/>
                <a:cs typeface="+mn-cs"/>
              </a:rPr>
              <a:t>Phase 1 (2026)</a:t>
            </a:r>
          </a:p>
        </p:txBody>
      </p:sp>
      <p:graphicFrame>
        <p:nvGraphicFramePr>
          <p:cNvPr id="11" name="Table 10">
            <a:extLst>
              <a:ext uri="{FF2B5EF4-FFF2-40B4-BE49-F238E27FC236}">
                <a16:creationId xmlns:a16="http://schemas.microsoft.com/office/drawing/2014/main" id="{9A650CF2-3C75-2A0F-5BF4-B8702B05C3B0}"/>
              </a:ext>
            </a:extLst>
          </p:cNvPr>
          <p:cNvGraphicFramePr>
            <a:graphicFrameLocks noGrp="1"/>
          </p:cNvGraphicFramePr>
          <p:nvPr/>
        </p:nvGraphicFramePr>
        <p:xfrm>
          <a:off x="2921000" y="2020454"/>
          <a:ext cx="2864271" cy="4618897"/>
        </p:xfrm>
        <a:graphic>
          <a:graphicData uri="http://schemas.openxmlformats.org/drawingml/2006/table">
            <a:tbl>
              <a:tblPr firstRow="1" bandRow="1">
                <a:tableStyleId>{1E171933-4619-4E11-9A3F-F7608DF75F80}</a:tableStyleId>
              </a:tblPr>
              <a:tblGrid>
                <a:gridCol w="837045">
                  <a:extLst>
                    <a:ext uri="{9D8B030D-6E8A-4147-A177-3AD203B41FA5}">
                      <a16:colId xmlns:a16="http://schemas.microsoft.com/office/drawing/2014/main" val="3469723371"/>
                    </a:ext>
                  </a:extLst>
                </a:gridCol>
                <a:gridCol w="1311998">
                  <a:extLst>
                    <a:ext uri="{9D8B030D-6E8A-4147-A177-3AD203B41FA5}">
                      <a16:colId xmlns:a16="http://schemas.microsoft.com/office/drawing/2014/main" val="3952445847"/>
                    </a:ext>
                  </a:extLst>
                </a:gridCol>
                <a:gridCol w="715228">
                  <a:extLst>
                    <a:ext uri="{9D8B030D-6E8A-4147-A177-3AD203B41FA5}">
                      <a16:colId xmlns:a16="http://schemas.microsoft.com/office/drawing/2014/main" val="854881714"/>
                    </a:ext>
                  </a:extLst>
                </a:gridCol>
              </a:tblGrid>
              <a:tr h="495235">
                <a:tc>
                  <a:txBody>
                    <a:bodyPr/>
                    <a:lstStyle/>
                    <a:p>
                      <a:pPr algn="ctr"/>
                      <a:r>
                        <a:rPr lang="en-US" sz="900" cap="all" baseline="0" dirty="0"/>
                        <a:t>Waiver</a:t>
                      </a:r>
                    </a:p>
                  </a:txBody>
                  <a:tcPr anchor="ctr"/>
                </a:tc>
                <a:tc>
                  <a:txBody>
                    <a:bodyPr/>
                    <a:lstStyle/>
                    <a:p>
                      <a:pPr algn="ctr"/>
                      <a:r>
                        <a:rPr lang="en-US" sz="900" cap="all" baseline="0" dirty="0"/>
                        <a:t>Groups </a:t>
                      </a:r>
                      <a:br>
                        <a:rPr lang="en-US" sz="900" cap="all" baseline="0" dirty="0"/>
                      </a:br>
                      <a:r>
                        <a:rPr lang="en-US" sz="900" cap="all" baseline="0" dirty="0"/>
                        <a:t>Served</a:t>
                      </a:r>
                    </a:p>
                  </a:txBody>
                  <a:tcPr anchor="ctr"/>
                </a:tc>
                <a:tc>
                  <a:txBody>
                    <a:bodyPr/>
                    <a:lstStyle/>
                    <a:p>
                      <a:pPr algn="ctr"/>
                      <a:r>
                        <a:rPr lang="en-US" sz="900" cap="all" baseline="0" dirty="0"/>
                        <a:t>Ages Served</a:t>
                      </a:r>
                    </a:p>
                  </a:txBody>
                  <a:tcPr anchor="ctr"/>
                </a:tc>
                <a:extLst>
                  <a:ext uri="{0D108BD9-81ED-4DB2-BD59-A6C34878D82A}">
                    <a16:rowId xmlns:a16="http://schemas.microsoft.com/office/drawing/2014/main" val="1693819202"/>
                  </a:ext>
                </a:extLst>
              </a:tr>
              <a:tr h="387220">
                <a:tc>
                  <a:txBody>
                    <a:bodyPr/>
                    <a:lstStyle/>
                    <a:p>
                      <a:r>
                        <a:rPr lang="en-US" sz="900" b="1" dirty="0"/>
                        <a:t> Elderly</a:t>
                      </a:r>
                    </a:p>
                  </a:txBody>
                  <a:tcPr anchor="ctr"/>
                </a:tc>
                <a:tc>
                  <a:txBody>
                    <a:bodyPr/>
                    <a:lstStyle/>
                    <a:p>
                      <a:pPr marL="171450" indent="-171450">
                        <a:spcBef>
                          <a:spcPts val="100"/>
                        </a:spcBef>
                        <a:spcAft>
                          <a:spcPts val="100"/>
                        </a:spcAft>
                        <a:buFont typeface="Arial" panose="020B0604020202020204" pitchFamily="34" charset="0"/>
                        <a:buChar char="•"/>
                      </a:pPr>
                      <a:r>
                        <a:rPr lang="en-US" sz="900" b="0" dirty="0">
                          <a:solidFill>
                            <a:schemeClr val="tx1"/>
                          </a:solidFill>
                        </a:rPr>
                        <a:t>Aging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65+</a:t>
                      </a:r>
                    </a:p>
                    <a:p>
                      <a:pPr algn="ctr"/>
                      <a:endParaRPr lang="en-US" sz="900"/>
                    </a:p>
                  </a:txBody>
                  <a:tcPr anchor="ctr"/>
                </a:tc>
                <a:extLst>
                  <a:ext uri="{0D108BD9-81ED-4DB2-BD59-A6C34878D82A}">
                    <a16:rowId xmlns:a16="http://schemas.microsoft.com/office/drawing/2014/main" val="3653166794"/>
                  </a:ext>
                </a:extLst>
              </a:tr>
              <a:tr h="370307">
                <a:tc>
                  <a:txBody>
                    <a:bodyPr/>
                    <a:lstStyle/>
                    <a:p>
                      <a:r>
                        <a:rPr lang="en-US" sz="900" b="1" dirty="0"/>
                        <a:t>ID</a:t>
                      </a:r>
                    </a:p>
                  </a:txBody>
                  <a:tcPr anchor="ctr"/>
                </a:tc>
                <a:tc>
                  <a:txBody>
                    <a:bodyPr/>
                    <a:lstStyle/>
                    <a:p>
                      <a:pPr marL="228600" indent="-228600">
                        <a:buFont typeface="Arial" panose="020B0604020202020204" pitchFamily="34" charset="0"/>
                        <a:buChar char="•"/>
                      </a:pPr>
                      <a:r>
                        <a:rPr lang="en-US" sz="900" dirty="0"/>
                        <a:t>ID</a:t>
                      </a:r>
                    </a:p>
                  </a:txBody>
                  <a:tcPr anchor="ctr"/>
                </a:tc>
                <a:tc>
                  <a:txBody>
                    <a:bodyPr/>
                    <a:lstStyle/>
                    <a:p>
                      <a:pPr algn="ctr"/>
                      <a:r>
                        <a:rPr lang="en-US" sz="900" dirty="0"/>
                        <a:t>0+</a:t>
                      </a:r>
                    </a:p>
                  </a:txBody>
                  <a:tcPr anchor="ctr"/>
                </a:tc>
                <a:extLst>
                  <a:ext uri="{0D108BD9-81ED-4DB2-BD59-A6C34878D82A}">
                    <a16:rowId xmlns:a16="http://schemas.microsoft.com/office/drawing/2014/main" val="1228043962"/>
                  </a:ext>
                </a:extLst>
              </a:tr>
              <a:tr h="409575">
                <a:tc>
                  <a:txBody>
                    <a:bodyPr/>
                    <a:lstStyle/>
                    <a:p>
                      <a:r>
                        <a:rPr lang="en-US" sz="900" b="1" dirty="0"/>
                        <a:t>BI</a:t>
                      </a: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t>BI</a:t>
                      </a:r>
                    </a:p>
                  </a:txBody>
                  <a:tcPr anchor="ctr"/>
                </a:tc>
                <a:tc>
                  <a:txBody>
                    <a:bodyPr/>
                    <a:lstStyle/>
                    <a:p>
                      <a:pPr algn="ctr"/>
                      <a:r>
                        <a:rPr lang="en-US" sz="900" dirty="0"/>
                        <a:t>0+</a:t>
                      </a:r>
                    </a:p>
                  </a:txBody>
                  <a:tcPr anchor="ctr"/>
                </a:tc>
                <a:extLst>
                  <a:ext uri="{0D108BD9-81ED-4DB2-BD59-A6C34878D82A}">
                    <a16:rowId xmlns:a16="http://schemas.microsoft.com/office/drawing/2014/main" val="494168285"/>
                  </a:ext>
                </a:extLst>
              </a:tr>
              <a:tr h="1032589">
                <a:tc>
                  <a:txBody>
                    <a:bodyPr/>
                    <a:lstStyle/>
                    <a:p>
                      <a:r>
                        <a:rPr lang="en-US" sz="900" b="1" dirty="0"/>
                        <a:t>Children &amp; Youth</a:t>
                      </a:r>
                    </a:p>
                  </a:txBody>
                  <a:tcPr anchor="ctr"/>
                </a:tc>
                <a:tc>
                  <a:txBody>
                    <a:bodyPr/>
                    <a:lstStyle/>
                    <a:p>
                      <a:pPr marL="171450" indent="-171450">
                        <a:spcBef>
                          <a:spcPts val="100"/>
                        </a:spcBef>
                        <a:spcAft>
                          <a:spcPts val="100"/>
                        </a:spcAft>
                        <a:buFont typeface="Arial" panose="020B0604020202020204" pitchFamily="34" charset="0"/>
                        <a:buChar char="•"/>
                      </a:pPr>
                      <a:r>
                        <a:rPr lang="en-US" sz="900" dirty="0"/>
                        <a:t>AIDS/HIV</a:t>
                      </a:r>
                    </a:p>
                    <a:p>
                      <a:pPr marL="171450" lvl="0" indent="-171450">
                        <a:spcBef>
                          <a:spcPts val="100"/>
                        </a:spcBef>
                        <a:spcAft>
                          <a:spcPts val="100"/>
                        </a:spcAft>
                        <a:buFont typeface="Arial" panose="020B0604020202020204" pitchFamily="34" charset="0"/>
                        <a:buChar char="•"/>
                      </a:pPr>
                      <a:r>
                        <a:rPr lang="en-US" sz="900" dirty="0"/>
                        <a:t>BI</a:t>
                      </a:r>
                      <a:endParaRPr lang="en-US" sz="900"/>
                    </a:p>
                    <a:p>
                      <a:pPr marL="171450" lvl="0" indent="-171450">
                        <a:spcBef>
                          <a:spcPts val="100"/>
                        </a:spcBef>
                        <a:spcAft>
                          <a:spcPts val="100"/>
                        </a:spcAft>
                        <a:buFont typeface="Arial" panose="020B0604020202020204" pitchFamily="34" charset="0"/>
                        <a:buChar char="•"/>
                      </a:pPr>
                      <a:r>
                        <a:rPr lang="en-US" sz="900" dirty="0"/>
                        <a:t>ID</a:t>
                      </a:r>
                      <a:endParaRPr lang="en-US" sz="900"/>
                    </a:p>
                    <a:p>
                      <a:pPr marL="171450" indent="-171450">
                        <a:spcBef>
                          <a:spcPts val="100"/>
                        </a:spcBef>
                        <a:spcAft>
                          <a:spcPts val="100"/>
                        </a:spcAft>
                        <a:buFont typeface="Arial" panose="020B0604020202020204" pitchFamily="34" charset="0"/>
                        <a:buChar char="•"/>
                      </a:pPr>
                      <a:r>
                        <a:rPr lang="en-US" sz="900" dirty="0"/>
                        <a:t>PD; blind or disabled</a:t>
                      </a:r>
                      <a:endParaRPr lang="en-US" sz="900"/>
                    </a:p>
                    <a:p>
                      <a:pPr marL="171450" indent="-171450">
                        <a:spcBef>
                          <a:spcPts val="100"/>
                        </a:spcBef>
                        <a:spcAft>
                          <a:spcPts val="100"/>
                        </a:spcAft>
                        <a:buFont typeface="Arial" panose="020B0604020202020204" pitchFamily="34" charset="0"/>
                        <a:buChar char="•"/>
                      </a:pPr>
                      <a:r>
                        <a:rPr lang="en-US" sz="900" dirty="0"/>
                        <a:t>SED</a:t>
                      </a:r>
                      <a:endParaRPr lang="en-US" sz="900"/>
                    </a:p>
                    <a:p>
                      <a:pPr marL="171450" lvl="0" indent="-171450">
                        <a:spcBef>
                          <a:spcPts val="100"/>
                        </a:spcBef>
                        <a:spcAft>
                          <a:spcPts val="100"/>
                        </a:spcAft>
                        <a:buFont typeface="Arial" panose="020B0604020202020204" pitchFamily="34" charset="0"/>
                        <a:buChar char="•"/>
                      </a:pPr>
                      <a:r>
                        <a:rPr lang="en-US" sz="900" dirty="0"/>
                        <a:t>Developmental Disabilities</a:t>
                      </a:r>
                      <a:endParaRPr lang="en-US" sz="900"/>
                    </a:p>
                    <a:p>
                      <a:pPr marL="171450" lvl="0" indent="-171450">
                        <a:spcBef>
                          <a:spcPts val="100"/>
                        </a:spcBef>
                        <a:spcAft>
                          <a:spcPts val="100"/>
                        </a:spcAft>
                        <a:buFont typeface="Arial" panose="020B0604020202020204" pitchFamily="34" charset="0"/>
                        <a:buChar char="•"/>
                      </a:pPr>
                      <a:r>
                        <a:rPr lang="en-US" sz="900" dirty="0"/>
                        <a:t>Autism</a:t>
                      </a:r>
                      <a:endParaRPr lang="en-US" sz="900"/>
                    </a:p>
                    <a:p>
                      <a:pPr marL="0" lvl="0" indent="0">
                        <a:spcBef>
                          <a:spcPts val="100"/>
                        </a:spcBef>
                        <a:spcAft>
                          <a:spcPts val="100"/>
                        </a:spcAft>
                        <a:buNone/>
                      </a:pPr>
                      <a:r>
                        <a:rPr lang="en-US" sz="900" dirty="0"/>
                        <a:t>  </a:t>
                      </a:r>
                      <a:endParaRPr lang="en-US" sz="900"/>
                    </a:p>
                  </a:txBody>
                  <a:tcPr anchor="ctr"/>
                </a:tc>
                <a:tc>
                  <a:txBody>
                    <a:bodyPr/>
                    <a:lstStyle/>
                    <a:p>
                      <a:pPr algn="ctr"/>
                      <a:r>
                        <a:rPr lang="en-US" sz="900" dirty="0"/>
                        <a:t>0-20</a:t>
                      </a:r>
                    </a:p>
                  </a:txBody>
                  <a:tcPr anchor="ctr"/>
                </a:tc>
                <a:extLst>
                  <a:ext uri="{0D108BD9-81ED-4DB2-BD59-A6C34878D82A}">
                    <a16:rowId xmlns:a16="http://schemas.microsoft.com/office/drawing/2014/main" val="2462610735"/>
                  </a:ext>
                </a:extLst>
              </a:tr>
              <a:tr h="1078454">
                <a:tc>
                  <a:txBody>
                    <a:bodyPr/>
                    <a:lstStyle/>
                    <a:p>
                      <a:r>
                        <a:rPr lang="en-US" sz="900" b="1" dirty="0"/>
                        <a:t>Adults with </a:t>
                      </a:r>
                    </a:p>
                    <a:p>
                      <a:pPr lvl="0">
                        <a:buNone/>
                      </a:pPr>
                      <a:r>
                        <a:rPr lang="en-US" sz="900" b="1" dirty="0"/>
                        <a:t>Disabilities</a:t>
                      </a:r>
                      <a:endParaRPr lang="en-US" sz="900" b="1"/>
                    </a:p>
                  </a:txBody>
                  <a:tcPr anchor="ctr"/>
                </a:tc>
                <a:tc>
                  <a:txBody>
                    <a:bodyPr/>
                    <a:lstStyle/>
                    <a:p>
                      <a:pPr marL="171450" indent="-171450">
                        <a:spcBef>
                          <a:spcPts val="100"/>
                        </a:spcBef>
                        <a:spcAft>
                          <a:spcPts val="100"/>
                        </a:spcAft>
                        <a:buFont typeface="Arial" panose="020B0604020202020204" pitchFamily="34" charset="0"/>
                        <a:buChar char="•"/>
                      </a:pPr>
                      <a:r>
                        <a:rPr lang="en-US" sz="900" dirty="0"/>
                        <a:t>AIDS/HIV</a:t>
                      </a:r>
                    </a:p>
                    <a:p>
                      <a:pPr marL="171450" lvl="0" indent="-171450">
                        <a:spcBef>
                          <a:spcPts val="100"/>
                        </a:spcBef>
                        <a:spcAft>
                          <a:spcPts val="100"/>
                        </a:spcAft>
                        <a:buFont typeface="Arial" panose="020B0604020202020204" pitchFamily="34" charset="0"/>
                        <a:buChar char="•"/>
                      </a:pPr>
                      <a:r>
                        <a:rPr lang="en-US" sz="900" dirty="0"/>
                        <a:t>BI</a:t>
                      </a:r>
                      <a:endParaRPr lang="en-US" sz="900"/>
                    </a:p>
                    <a:p>
                      <a:pPr marL="171450" lvl="0" indent="-171450">
                        <a:spcBef>
                          <a:spcPts val="100"/>
                        </a:spcBef>
                        <a:spcAft>
                          <a:spcPts val="100"/>
                        </a:spcAft>
                        <a:buFont typeface="Arial" panose="020B0604020202020204" pitchFamily="34" charset="0"/>
                        <a:buChar char="•"/>
                      </a:pPr>
                      <a:r>
                        <a:rPr lang="en-US" sz="900" dirty="0"/>
                        <a:t>ID</a:t>
                      </a:r>
                      <a:endParaRPr lang="en-US" sz="900"/>
                    </a:p>
                    <a:p>
                      <a:pPr marL="171450" indent="-171450">
                        <a:spcBef>
                          <a:spcPts val="100"/>
                        </a:spcBef>
                        <a:spcAft>
                          <a:spcPts val="100"/>
                        </a:spcAft>
                        <a:buFont typeface="Arial" panose="020B0604020202020204" pitchFamily="34" charset="0"/>
                        <a:buChar char="•"/>
                      </a:pPr>
                      <a:r>
                        <a:rPr lang="en-US" sz="900" b="0" i="0" u="none" strike="noStrike" noProof="0" dirty="0">
                          <a:solidFill>
                            <a:srgbClr val="000000"/>
                          </a:solidFill>
                          <a:latin typeface="Arial"/>
                        </a:rPr>
                        <a:t>PD; blind or disabled</a:t>
                      </a:r>
                    </a:p>
                    <a:p>
                      <a:pPr marL="171450" lvl="0" indent="-171450">
                        <a:spcBef>
                          <a:spcPts val="100"/>
                        </a:spcBef>
                        <a:spcAft>
                          <a:spcPts val="100"/>
                        </a:spcAft>
                        <a:buFont typeface="Arial" panose="020B0604020202020204" pitchFamily="34" charset="0"/>
                        <a:buChar char="•"/>
                      </a:pPr>
                      <a:r>
                        <a:rPr lang="en-US" sz="900" dirty="0"/>
                        <a:t>Development Disabilities</a:t>
                      </a:r>
                      <a:endParaRPr lang="en-US" sz="900"/>
                    </a:p>
                    <a:p>
                      <a:pPr marL="171450" lvl="0" indent="-171450">
                        <a:spcBef>
                          <a:spcPts val="100"/>
                        </a:spcBef>
                        <a:spcAft>
                          <a:spcPts val="100"/>
                        </a:spcAft>
                        <a:buFont typeface="Arial" panose="020B0604020202020204" pitchFamily="34" charset="0"/>
                        <a:buChar char="•"/>
                      </a:pPr>
                      <a:r>
                        <a:rPr lang="en-US" sz="900" dirty="0"/>
                        <a:t>Autism</a:t>
                      </a:r>
                      <a:endParaRPr lang="en-US" sz="900"/>
                    </a:p>
                  </a:txBody>
                  <a:tcPr anchor="ctr"/>
                </a:tc>
                <a:tc>
                  <a:txBody>
                    <a:bodyPr/>
                    <a:lstStyle/>
                    <a:p>
                      <a:pPr algn="ctr"/>
                      <a:r>
                        <a:rPr lang="en-US" sz="900" dirty="0"/>
                        <a:t>21+</a:t>
                      </a:r>
                    </a:p>
                  </a:txBody>
                  <a:tcPr anchor="ctr"/>
                </a:tc>
                <a:extLst>
                  <a:ext uri="{0D108BD9-81ED-4DB2-BD59-A6C34878D82A}">
                    <a16:rowId xmlns:a16="http://schemas.microsoft.com/office/drawing/2014/main" val="2773911932"/>
                  </a:ext>
                </a:extLst>
              </a:tr>
            </a:tbl>
          </a:graphicData>
        </a:graphic>
      </p:graphicFrame>
      <p:sp>
        <p:nvSpPr>
          <p:cNvPr id="12" name="Arrow: Right 11">
            <a:extLst>
              <a:ext uri="{FF2B5EF4-FFF2-40B4-BE49-F238E27FC236}">
                <a16:creationId xmlns:a16="http://schemas.microsoft.com/office/drawing/2014/main" id="{8C36AA88-5DD8-0956-43CC-EF7FCE338924}"/>
              </a:ext>
              <a:ext uri="{C183D7F6-B498-43B3-948B-1728B52AA6E4}">
                <adec:decorative xmlns:adec="http://schemas.microsoft.com/office/drawing/2017/decorative" val="1"/>
              </a:ext>
            </a:extLst>
          </p:cNvPr>
          <p:cNvSpPr/>
          <p:nvPr/>
        </p:nvSpPr>
        <p:spPr>
          <a:xfrm>
            <a:off x="2571514" y="4167739"/>
            <a:ext cx="277687" cy="430576"/>
          </a:xfrm>
          <a:prstGeom prst="rightArrow">
            <a:avLst/>
          </a:prstGeom>
          <a:solidFill>
            <a:schemeClr val="accent3"/>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880BF584-C7D7-D38B-0248-A04A3BDC39EE}"/>
              </a:ext>
              <a:ext uri="{C183D7F6-B498-43B3-948B-1728B52AA6E4}">
                <adec:decorative xmlns:adec="http://schemas.microsoft.com/office/drawing/2017/decorative" val="1"/>
              </a:ext>
            </a:extLst>
          </p:cNvPr>
          <p:cNvSpPr>
            <a:spLocks noGrp="1"/>
          </p:cNvSpPr>
          <p:nvPr>
            <p:ph type="sldNum" sz="quarter" idx="12"/>
          </p:nvPr>
        </p:nvSpPr>
        <p:spPr>
          <a:xfrm>
            <a:off x="6614525" y="648161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5E8E5B-C54E-4915-B069-2B2C8B7FEC1E}" type="slidenum">
              <a:rPr kumimoji="0" lang="en-US" sz="1400" b="0" i="0" u="none" strike="noStrike" kern="1200" cap="none" spc="0" normalizeH="0" baseline="0" noProof="0" smtClean="0">
                <a:ln>
                  <a:noFill/>
                </a:ln>
                <a:solidFill>
                  <a:prstClr val="white">
                    <a:lumMod val="50000"/>
                  </a:prstClr>
                </a:solidFill>
                <a:effectLst/>
                <a:uLnTx/>
                <a:uFillTx/>
                <a:latin typeface="Work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a:ln>
                <a:noFill/>
              </a:ln>
              <a:solidFill>
                <a:prstClr val="white">
                  <a:lumMod val="50000"/>
                </a:prstClr>
              </a:solidFill>
              <a:effectLst/>
              <a:uLnTx/>
              <a:uFillTx/>
              <a:latin typeface="Work Sans"/>
              <a:ea typeface="+mn-ea"/>
              <a:cs typeface="+mn-cs"/>
            </a:endParaRPr>
          </a:p>
        </p:txBody>
      </p:sp>
      <p:graphicFrame>
        <p:nvGraphicFramePr>
          <p:cNvPr id="3" name="Table 2">
            <a:extLst>
              <a:ext uri="{FF2B5EF4-FFF2-40B4-BE49-F238E27FC236}">
                <a16:creationId xmlns:a16="http://schemas.microsoft.com/office/drawing/2014/main" id="{832C6892-0E39-7465-EDB6-157878315036}"/>
              </a:ext>
            </a:extLst>
          </p:cNvPr>
          <p:cNvGraphicFramePr>
            <a:graphicFrameLocks noGrp="1"/>
          </p:cNvGraphicFramePr>
          <p:nvPr>
            <p:extLst>
              <p:ext uri="{D42A27DB-BD31-4B8C-83A1-F6EECF244321}">
                <p14:modId xmlns:p14="http://schemas.microsoft.com/office/powerpoint/2010/main" val="3296853159"/>
              </p:ext>
            </p:extLst>
          </p:nvPr>
        </p:nvGraphicFramePr>
        <p:xfrm>
          <a:off x="6072909" y="1974272"/>
          <a:ext cx="2849633" cy="4552693"/>
        </p:xfrm>
        <a:graphic>
          <a:graphicData uri="http://schemas.openxmlformats.org/drawingml/2006/table">
            <a:tbl>
              <a:tblPr firstRow="1" bandRow="1">
                <a:tableStyleId>{1E171933-4619-4E11-9A3F-F7608DF75F80}</a:tableStyleId>
              </a:tblPr>
              <a:tblGrid>
                <a:gridCol w="902477">
                  <a:extLst>
                    <a:ext uri="{9D8B030D-6E8A-4147-A177-3AD203B41FA5}">
                      <a16:colId xmlns:a16="http://schemas.microsoft.com/office/drawing/2014/main" val="3469723371"/>
                    </a:ext>
                  </a:extLst>
                </a:gridCol>
                <a:gridCol w="1308594">
                  <a:extLst>
                    <a:ext uri="{9D8B030D-6E8A-4147-A177-3AD203B41FA5}">
                      <a16:colId xmlns:a16="http://schemas.microsoft.com/office/drawing/2014/main" val="3952445847"/>
                    </a:ext>
                  </a:extLst>
                </a:gridCol>
                <a:gridCol w="638562">
                  <a:extLst>
                    <a:ext uri="{9D8B030D-6E8A-4147-A177-3AD203B41FA5}">
                      <a16:colId xmlns:a16="http://schemas.microsoft.com/office/drawing/2014/main" val="854881714"/>
                    </a:ext>
                  </a:extLst>
                </a:gridCol>
              </a:tblGrid>
              <a:tr h="559514">
                <a:tc>
                  <a:txBody>
                    <a:bodyPr/>
                    <a:lstStyle/>
                    <a:p>
                      <a:pPr algn="ctr"/>
                      <a:r>
                        <a:rPr lang="en-US" sz="900" cap="all" baseline="0" dirty="0"/>
                        <a:t>Waiver</a:t>
                      </a:r>
                    </a:p>
                  </a:txBody>
                  <a:tcPr anchor="ctr"/>
                </a:tc>
                <a:tc>
                  <a:txBody>
                    <a:bodyPr/>
                    <a:lstStyle/>
                    <a:p>
                      <a:pPr algn="ctr"/>
                      <a:r>
                        <a:rPr lang="en-US" sz="900" cap="all" baseline="0" dirty="0"/>
                        <a:t>Groups </a:t>
                      </a:r>
                      <a:br>
                        <a:rPr lang="en-US" sz="900" cap="all" baseline="0" dirty="0"/>
                      </a:br>
                      <a:r>
                        <a:rPr lang="en-US" sz="900" cap="all" baseline="0" dirty="0"/>
                        <a:t>Served</a:t>
                      </a:r>
                    </a:p>
                  </a:txBody>
                  <a:tcPr anchor="ctr"/>
                </a:tc>
                <a:tc>
                  <a:txBody>
                    <a:bodyPr/>
                    <a:lstStyle/>
                    <a:p>
                      <a:pPr algn="ctr"/>
                      <a:r>
                        <a:rPr lang="en-US" sz="850" cap="all" baseline="0" dirty="0"/>
                        <a:t>Ages Served</a:t>
                      </a:r>
                    </a:p>
                  </a:txBody>
                  <a:tcPr anchor="ctr"/>
                </a:tc>
                <a:extLst>
                  <a:ext uri="{0D108BD9-81ED-4DB2-BD59-A6C34878D82A}">
                    <a16:rowId xmlns:a16="http://schemas.microsoft.com/office/drawing/2014/main" val="1693819202"/>
                  </a:ext>
                </a:extLst>
              </a:tr>
              <a:tr h="466261">
                <a:tc>
                  <a:txBody>
                    <a:bodyPr/>
                    <a:lstStyle/>
                    <a:p>
                      <a:r>
                        <a:rPr lang="en-US" sz="900" b="1" dirty="0"/>
                        <a:t> Elderly</a:t>
                      </a:r>
                    </a:p>
                  </a:txBody>
                  <a:tcPr anchor="ctr"/>
                </a:tc>
                <a:tc>
                  <a:txBody>
                    <a:bodyPr/>
                    <a:lstStyle/>
                    <a:p>
                      <a:pPr marL="171450" indent="-171450">
                        <a:spcBef>
                          <a:spcPts val="100"/>
                        </a:spcBef>
                        <a:spcAft>
                          <a:spcPts val="100"/>
                        </a:spcAft>
                        <a:buFont typeface="Arial" panose="020B0604020202020204" pitchFamily="34" charset="0"/>
                        <a:buChar char="•"/>
                      </a:pPr>
                      <a:r>
                        <a:rPr lang="en-US" sz="900" b="0" dirty="0">
                          <a:solidFill>
                            <a:schemeClr val="tx1"/>
                          </a:solidFill>
                        </a:rPr>
                        <a:t>Aging</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65+</a:t>
                      </a:r>
                    </a:p>
                    <a:p>
                      <a:pPr algn="ctr"/>
                      <a:endParaRPr lang="en-US" sz="900"/>
                    </a:p>
                  </a:txBody>
                  <a:tcPr anchor="ctr"/>
                </a:tc>
                <a:extLst>
                  <a:ext uri="{0D108BD9-81ED-4DB2-BD59-A6C34878D82A}">
                    <a16:rowId xmlns:a16="http://schemas.microsoft.com/office/drawing/2014/main" val="3653166794"/>
                  </a:ext>
                </a:extLst>
              </a:tr>
              <a:tr h="1832840">
                <a:tc>
                  <a:txBody>
                    <a:bodyPr/>
                    <a:lstStyle/>
                    <a:p>
                      <a:r>
                        <a:rPr lang="en-US" sz="900" b="1" dirty="0"/>
                        <a:t>Children &amp; Youth</a:t>
                      </a:r>
                    </a:p>
                  </a:txBody>
                  <a:tcPr anchor="ctr"/>
                </a:tc>
                <a:tc>
                  <a:txBody>
                    <a:bodyPr/>
                    <a:lstStyle/>
                    <a:p>
                      <a:pPr marL="171450" indent="-171450">
                        <a:spcBef>
                          <a:spcPts val="100"/>
                        </a:spcBef>
                        <a:spcAft>
                          <a:spcPts val="100"/>
                        </a:spcAft>
                        <a:buFont typeface="Arial" panose="020B0604020202020204" pitchFamily="34" charset="0"/>
                        <a:buChar char="•"/>
                      </a:pPr>
                      <a:r>
                        <a:rPr lang="en-US" sz="900" dirty="0"/>
                        <a:t>AIDS/HIV</a:t>
                      </a:r>
                    </a:p>
                    <a:p>
                      <a:pPr marL="171450" indent="-171450">
                        <a:spcBef>
                          <a:spcPts val="100"/>
                        </a:spcBef>
                        <a:spcAft>
                          <a:spcPts val="100"/>
                        </a:spcAft>
                        <a:buFont typeface="Arial" panose="020B0604020202020204" pitchFamily="34" charset="0"/>
                        <a:buChar char="•"/>
                      </a:pPr>
                      <a:r>
                        <a:rPr lang="en-US" sz="900" dirty="0"/>
                        <a:t>BI</a:t>
                      </a:r>
                      <a:endParaRPr lang="en-US" sz="900"/>
                    </a:p>
                    <a:p>
                      <a:pPr marL="171450" indent="-171450">
                        <a:spcBef>
                          <a:spcPts val="100"/>
                        </a:spcBef>
                        <a:spcAft>
                          <a:spcPts val="100"/>
                        </a:spcAft>
                        <a:buFont typeface="Arial" panose="020B0604020202020204" pitchFamily="34" charset="0"/>
                        <a:buChar char="•"/>
                      </a:pPr>
                      <a:r>
                        <a:rPr lang="en-US" sz="900" dirty="0"/>
                        <a:t>ID</a:t>
                      </a:r>
                      <a:endParaRPr lang="en-US" sz="900"/>
                    </a:p>
                    <a:p>
                      <a:pPr marL="171450" indent="-171450">
                        <a:spcBef>
                          <a:spcPts val="100"/>
                        </a:spcBef>
                        <a:spcAft>
                          <a:spcPts val="100"/>
                        </a:spcAft>
                        <a:buFont typeface="Arial" panose="020B0604020202020204" pitchFamily="34" charset="0"/>
                        <a:buChar char="•"/>
                      </a:pPr>
                      <a:r>
                        <a:rPr lang="en-US" sz="900" dirty="0"/>
                        <a:t>PD; blind or disabled</a:t>
                      </a:r>
                      <a:endParaRPr lang="en-US" sz="900"/>
                    </a:p>
                    <a:p>
                      <a:pPr marL="171450" indent="-171450">
                        <a:spcBef>
                          <a:spcPts val="100"/>
                        </a:spcBef>
                        <a:spcAft>
                          <a:spcPts val="100"/>
                        </a:spcAft>
                        <a:buFont typeface="Arial" panose="020B0604020202020204" pitchFamily="34" charset="0"/>
                        <a:buChar char="•"/>
                      </a:pPr>
                      <a:r>
                        <a:rPr lang="en-US" sz="900" dirty="0"/>
                        <a:t>SED</a:t>
                      </a:r>
                      <a:endParaRPr lang="en-US" sz="900"/>
                    </a:p>
                    <a:p>
                      <a:pPr marL="171450" indent="-171450">
                        <a:spcBef>
                          <a:spcPts val="100"/>
                        </a:spcBef>
                        <a:spcAft>
                          <a:spcPts val="100"/>
                        </a:spcAft>
                        <a:buFont typeface="Arial" panose="020B0604020202020204" pitchFamily="34" charset="0"/>
                        <a:buChar char="•"/>
                      </a:pPr>
                      <a:r>
                        <a:rPr lang="en-US" sz="900" dirty="0"/>
                        <a:t>Developmental Disabilities </a:t>
                      </a:r>
                      <a:endParaRPr lang="en-US" sz="900" b="1" dirty="0">
                        <a:solidFill>
                          <a:schemeClr val="tx1"/>
                        </a:solidFill>
                      </a:endParaRPr>
                    </a:p>
                    <a:p>
                      <a:pPr marL="171450" lvl="0" indent="-171450">
                        <a:spcBef>
                          <a:spcPts val="100"/>
                        </a:spcBef>
                        <a:spcAft>
                          <a:spcPts val="100"/>
                        </a:spcAft>
                        <a:buFont typeface="Arial" panose="020B0604020202020204" pitchFamily="34" charset="0"/>
                        <a:buChar char="•"/>
                      </a:pPr>
                      <a:r>
                        <a:rPr lang="en-US" sz="900" dirty="0"/>
                        <a:t> Autism</a:t>
                      </a:r>
                      <a:endParaRPr lang="en-US" sz="900" b="1" dirty="0">
                        <a:solidFill>
                          <a:schemeClr val="tx1"/>
                        </a:solidFill>
                      </a:endParaRPr>
                    </a:p>
                  </a:txBody>
                  <a:tcPr anchor="ctr"/>
                </a:tc>
                <a:tc>
                  <a:txBody>
                    <a:bodyPr/>
                    <a:lstStyle/>
                    <a:p>
                      <a:pPr algn="ctr"/>
                      <a:r>
                        <a:rPr lang="en-US" sz="900" dirty="0"/>
                        <a:t>0-20</a:t>
                      </a:r>
                    </a:p>
                  </a:txBody>
                  <a:tcPr anchor="ctr"/>
                </a:tc>
                <a:extLst>
                  <a:ext uri="{0D108BD9-81ED-4DB2-BD59-A6C34878D82A}">
                    <a16:rowId xmlns:a16="http://schemas.microsoft.com/office/drawing/2014/main" val="1228043962"/>
                  </a:ext>
                </a:extLst>
              </a:tr>
              <a:tr h="1694078">
                <a:tc>
                  <a:txBody>
                    <a:bodyPr/>
                    <a:lstStyle/>
                    <a:p>
                      <a:pPr lvl="0" algn="l">
                        <a:lnSpc>
                          <a:spcPct val="100000"/>
                        </a:lnSpc>
                        <a:spcBef>
                          <a:spcPts val="0"/>
                        </a:spcBef>
                        <a:spcAft>
                          <a:spcPts val="0"/>
                        </a:spcAft>
                        <a:buNone/>
                      </a:pPr>
                      <a:r>
                        <a:rPr lang="en-US" sz="900" b="1" i="0" u="none" strike="noStrike" noProof="0" dirty="0">
                          <a:solidFill>
                            <a:srgbClr val="000000"/>
                          </a:solidFill>
                          <a:latin typeface="Arial"/>
                        </a:rPr>
                        <a:t>Adults with Disabilities</a:t>
                      </a:r>
                      <a:endParaRPr lang="en-US" sz="900" b="0" i="0" u="none" strike="noStrike" noProof="0" dirty="0">
                        <a:solidFill>
                          <a:srgbClr val="000000"/>
                        </a:solidFill>
                        <a:latin typeface="Arial"/>
                      </a:endParaRPr>
                    </a:p>
                  </a:txBody>
                  <a:tcPr anchor="ctr"/>
                </a:tc>
                <a:tc>
                  <a:txBody>
                    <a:bodyPr/>
                    <a:lstStyle/>
                    <a:p>
                      <a:pPr marL="171450" indent="-171450">
                        <a:spcBef>
                          <a:spcPts val="100"/>
                        </a:spcBef>
                        <a:spcAft>
                          <a:spcPts val="100"/>
                        </a:spcAft>
                        <a:buClr>
                          <a:srgbClr val="000000"/>
                        </a:buClr>
                        <a:buFont typeface="Arial,Sans-Serif" panose="020B0604020202020204" pitchFamily="34" charset="0"/>
                        <a:buChar char="•"/>
                      </a:pPr>
                      <a:r>
                        <a:rPr lang="en-US" sz="900" b="0" i="0" u="none" strike="noStrike" noProof="0" dirty="0">
                          <a:solidFill>
                            <a:srgbClr val="000000"/>
                          </a:solidFill>
                          <a:latin typeface="Arial"/>
                        </a:rPr>
                        <a:t>AIDS/HIV</a:t>
                      </a:r>
                    </a:p>
                    <a:p>
                      <a:pPr marL="171450" lvl="0" indent="-171450">
                        <a:spcBef>
                          <a:spcPts val="100"/>
                        </a:spcBef>
                        <a:spcAft>
                          <a:spcPts val="100"/>
                        </a:spcAft>
                        <a:buClr>
                          <a:srgbClr val="000000"/>
                        </a:buClr>
                        <a:buFont typeface="Arial,Sans-Serif" panose="020B0604020202020204" pitchFamily="34" charset="0"/>
                        <a:buChar char="•"/>
                      </a:pPr>
                      <a:r>
                        <a:rPr lang="en-US" sz="900" b="0" i="0" u="none" strike="noStrike" noProof="0" dirty="0">
                          <a:solidFill>
                            <a:srgbClr val="000000"/>
                          </a:solidFill>
                          <a:latin typeface="Arial"/>
                        </a:rPr>
                        <a:t>BI</a:t>
                      </a:r>
                    </a:p>
                    <a:p>
                      <a:pPr marL="171450" lvl="0" indent="-171450">
                        <a:spcBef>
                          <a:spcPts val="100"/>
                        </a:spcBef>
                        <a:spcAft>
                          <a:spcPts val="100"/>
                        </a:spcAft>
                        <a:buClr>
                          <a:srgbClr val="000000"/>
                        </a:buClr>
                        <a:buFont typeface="Arial,Sans-Serif" panose="020B0604020202020204" pitchFamily="34" charset="0"/>
                        <a:buChar char="•"/>
                      </a:pPr>
                      <a:r>
                        <a:rPr lang="en-US" sz="900" b="0" i="0" u="none" strike="noStrike" noProof="0" dirty="0">
                          <a:solidFill>
                            <a:srgbClr val="000000"/>
                          </a:solidFill>
                          <a:latin typeface="Arial"/>
                        </a:rPr>
                        <a:t>ID</a:t>
                      </a:r>
                    </a:p>
                    <a:p>
                      <a:pPr marL="171450" lvl="0" indent="-171450">
                        <a:spcBef>
                          <a:spcPts val="100"/>
                        </a:spcBef>
                        <a:spcAft>
                          <a:spcPts val="100"/>
                        </a:spcAft>
                        <a:buClr>
                          <a:srgbClr val="000000"/>
                        </a:buClr>
                        <a:buFont typeface="Arial,Sans-Serif" panose="020B0604020202020204" pitchFamily="34" charset="0"/>
                        <a:buChar char="•"/>
                      </a:pPr>
                      <a:r>
                        <a:rPr lang="en-US" sz="900" b="0" i="0" u="none" strike="noStrike" noProof="0" dirty="0">
                          <a:solidFill>
                            <a:srgbClr val="000000"/>
                          </a:solidFill>
                          <a:latin typeface="Arial"/>
                        </a:rPr>
                        <a:t>PD; blind or disabled</a:t>
                      </a:r>
                    </a:p>
                    <a:p>
                      <a:pPr marL="171450" lvl="0" indent="-171450">
                        <a:spcBef>
                          <a:spcPts val="100"/>
                        </a:spcBef>
                        <a:spcAft>
                          <a:spcPts val="100"/>
                        </a:spcAft>
                        <a:buClr>
                          <a:srgbClr val="000000"/>
                        </a:buClr>
                        <a:buFont typeface="Arial,Sans-Serif" panose="020B0604020202020204" pitchFamily="34" charset="0"/>
                        <a:buChar char="•"/>
                      </a:pPr>
                      <a:r>
                        <a:rPr lang="en-US" sz="900" b="0" i="0" u="none" strike="noStrike" noProof="0" dirty="0">
                          <a:solidFill>
                            <a:srgbClr val="000000"/>
                          </a:solidFill>
                          <a:latin typeface="Arial"/>
                        </a:rPr>
                        <a:t>Development </a:t>
                      </a:r>
                    </a:p>
                    <a:p>
                      <a:pPr marL="0" lvl="0" indent="0">
                        <a:spcBef>
                          <a:spcPts val="100"/>
                        </a:spcBef>
                        <a:spcAft>
                          <a:spcPts val="100"/>
                        </a:spcAft>
                        <a:buClr>
                          <a:srgbClr val="000000"/>
                        </a:buClr>
                        <a:buFont typeface="Arial,Sans-Serif" panose="020B0604020202020204" pitchFamily="34" charset="0"/>
                        <a:buNone/>
                      </a:pPr>
                      <a:r>
                        <a:rPr lang="en-US" sz="900" b="0" i="0" u="none" strike="noStrike" noProof="0" dirty="0">
                          <a:solidFill>
                            <a:srgbClr val="000000"/>
                          </a:solidFill>
                          <a:latin typeface="Arial"/>
                        </a:rPr>
                        <a:t>     Disabilities</a:t>
                      </a:r>
                    </a:p>
                    <a:p>
                      <a:pPr marL="171450" lvl="0" indent="-171450">
                        <a:spcBef>
                          <a:spcPts val="100"/>
                        </a:spcBef>
                        <a:spcAft>
                          <a:spcPts val="100"/>
                        </a:spcAft>
                        <a:buClr>
                          <a:srgbClr val="000000"/>
                        </a:buClr>
                        <a:buFont typeface="Arial,Sans-Serif" panose="020B0604020202020204" pitchFamily="34" charset="0"/>
                        <a:buChar char="•"/>
                      </a:pPr>
                      <a:r>
                        <a:rPr lang="en-US" sz="900" b="0" i="0" u="none" strike="noStrike" noProof="0" dirty="0">
                          <a:solidFill>
                            <a:srgbClr val="000000"/>
                          </a:solidFill>
                          <a:latin typeface="Arial"/>
                        </a:rPr>
                        <a:t>Autism</a:t>
                      </a:r>
                    </a:p>
                  </a:txBody>
                  <a:tcPr anchor="ctr"/>
                </a:tc>
                <a:tc>
                  <a:txBody>
                    <a:bodyPr/>
                    <a:lstStyle/>
                    <a:p>
                      <a:pPr algn="ctr"/>
                      <a:r>
                        <a:rPr lang="en-US" sz="900" dirty="0"/>
                        <a:t>21+</a:t>
                      </a:r>
                    </a:p>
                  </a:txBody>
                  <a:tcPr anchor="ctr"/>
                </a:tc>
                <a:extLst>
                  <a:ext uri="{0D108BD9-81ED-4DB2-BD59-A6C34878D82A}">
                    <a16:rowId xmlns:a16="http://schemas.microsoft.com/office/drawing/2014/main" val="2773911932"/>
                  </a:ext>
                </a:extLst>
              </a:tr>
            </a:tbl>
          </a:graphicData>
        </a:graphic>
      </p:graphicFrame>
      <p:sp>
        <p:nvSpPr>
          <p:cNvPr id="5" name="Arrow: Right 4">
            <a:extLst>
              <a:ext uri="{FF2B5EF4-FFF2-40B4-BE49-F238E27FC236}">
                <a16:creationId xmlns:a16="http://schemas.microsoft.com/office/drawing/2014/main" id="{FCC11D25-E9E8-AB68-4D8A-7CE9B2E419E4}"/>
              </a:ext>
              <a:ext uri="{C183D7F6-B498-43B3-948B-1728B52AA6E4}">
                <adec:decorative xmlns:adec="http://schemas.microsoft.com/office/drawing/2017/decorative" val="1"/>
              </a:ext>
            </a:extLst>
          </p:cNvPr>
          <p:cNvSpPr/>
          <p:nvPr/>
        </p:nvSpPr>
        <p:spPr>
          <a:xfrm>
            <a:off x="5780362" y="4167739"/>
            <a:ext cx="254596" cy="430576"/>
          </a:xfrm>
          <a:prstGeom prst="rightArrow">
            <a:avLst/>
          </a:prstGeom>
          <a:solidFill>
            <a:schemeClr val="accent3"/>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41FADF36-3455-731A-B7A8-27A3A9EC0D12}"/>
              </a:ext>
            </a:extLst>
          </p:cNvPr>
          <p:cNvSpPr txBox="1"/>
          <p:nvPr/>
        </p:nvSpPr>
        <p:spPr>
          <a:xfrm>
            <a:off x="6113553" y="1717617"/>
            <a:ext cx="3196043" cy="2616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srgbClr val="18405B"/>
                </a:solidFill>
                <a:effectLst/>
                <a:uLnTx/>
                <a:uFillTx/>
                <a:latin typeface="Arial"/>
                <a:ea typeface="+mn-ea"/>
                <a:cs typeface="+mn-cs"/>
              </a:rPr>
              <a:t>Phase 2 </a:t>
            </a:r>
          </a:p>
        </p:txBody>
      </p:sp>
    </p:spTree>
    <p:extLst>
      <p:ext uri="{BB962C8B-B14F-4D97-AF65-F5344CB8AC3E}">
        <p14:creationId xmlns:p14="http://schemas.microsoft.com/office/powerpoint/2010/main" val="650381959"/>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C4618-03F7-7EF3-A71F-9D1E7806669E}"/>
              </a:ext>
            </a:extLst>
          </p:cNvPr>
          <p:cNvSpPr>
            <a:spLocks noGrp="1"/>
          </p:cNvSpPr>
          <p:nvPr>
            <p:ph type="title"/>
          </p:nvPr>
        </p:nvSpPr>
        <p:spPr/>
        <p:txBody>
          <a:bodyPr/>
          <a:lstStyle/>
          <a:p>
            <a:r>
              <a:rPr lang="en-US">
                <a:solidFill>
                  <a:schemeClr val="accent1"/>
                </a:solidFill>
              </a:rPr>
              <a:t>HOME impacts for key populations</a:t>
            </a:r>
          </a:p>
        </p:txBody>
      </p:sp>
      <p:sp>
        <p:nvSpPr>
          <p:cNvPr id="3" name="Content Placeholder 2">
            <a:extLst>
              <a:ext uri="{FF2B5EF4-FFF2-40B4-BE49-F238E27FC236}">
                <a16:creationId xmlns:a16="http://schemas.microsoft.com/office/drawing/2014/main" id="{5B02874B-5225-539A-C169-2FA53C70B815}"/>
              </a:ext>
            </a:extLst>
          </p:cNvPr>
          <p:cNvSpPr>
            <a:spLocks noGrp="1"/>
          </p:cNvSpPr>
          <p:nvPr>
            <p:ph sz="half" idx="1"/>
          </p:nvPr>
        </p:nvSpPr>
        <p:spPr>
          <a:xfrm>
            <a:off x="628650" y="1825624"/>
            <a:ext cx="7620000" cy="4667249"/>
          </a:xfrm>
        </p:spPr>
        <p:txBody>
          <a:bodyPr>
            <a:normAutofit lnSpcReduction="10000"/>
          </a:bodyPr>
          <a:lstStyle/>
          <a:p>
            <a:pPr>
              <a:lnSpc>
                <a:spcPct val="100000"/>
              </a:lnSpc>
            </a:pPr>
            <a:r>
              <a:rPr lang="en-US" sz="1700" b="1" dirty="0"/>
              <a:t>Members with severe and persistent mental illness (SPMI) or serious emotional disturbance (SED)</a:t>
            </a:r>
          </a:p>
          <a:p>
            <a:pPr lvl="1">
              <a:lnSpc>
                <a:spcPct val="100000"/>
              </a:lnSpc>
            </a:pPr>
            <a:r>
              <a:rPr lang="en-US" sz="1400" dirty="0"/>
              <a:t>As currently, children with SED can enroll in a waiver (CY) to receive services such as Respite</a:t>
            </a:r>
          </a:p>
          <a:p>
            <a:pPr lvl="1">
              <a:lnSpc>
                <a:spcPct val="100000"/>
              </a:lnSpc>
            </a:pPr>
            <a:r>
              <a:rPr lang="en-US" sz="1400" dirty="0"/>
              <a:t>Adults with SPMI are not eligible for a waiver unless they meet other criteria (like having an intellectual disability). The Habilitation Services program will remain available to adults with SPMI</a:t>
            </a:r>
          </a:p>
          <a:p>
            <a:pPr>
              <a:lnSpc>
                <a:spcPct val="100000"/>
              </a:lnSpc>
            </a:pPr>
            <a:r>
              <a:rPr lang="en-US" sz="1700" b="1" dirty="0"/>
              <a:t>Members who are aging</a:t>
            </a:r>
          </a:p>
          <a:p>
            <a:pPr lvl="1">
              <a:lnSpc>
                <a:spcPct val="100000"/>
              </a:lnSpc>
            </a:pPr>
            <a:r>
              <a:rPr lang="en-US" sz="1400" dirty="0"/>
              <a:t>The Elderly waiver will remain available to support members 65+ with needs related to aging</a:t>
            </a:r>
          </a:p>
          <a:p>
            <a:pPr lvl="1">
              <a:lnSpc>
                <a:spcPct val="100000"/>
              </a:lnSpc>
            </a:pPr>
            <a:r>
              <a:rPr lang="en-US" sz="1400" dirty="0"/>
              <a:t>Members 65+ can enroll in the AD waiver if they meet eligibility criteria</a:t>
            </a:r>
          </a:p>
          <a:p>
            <a:pPr>
              <a:lnSpc>
                <a:spcPct val="100000"/>
              </a:lnSpc>
            </a:pPr>
            <a:r>
              <a:rPr lang="en-US" sz="1800" b="1" dirty="0"/>
              <a:t>Members with developmental disabilities, including autism</a:t>
            </a:r>
          </a:p>
          <a:p>
            <a:pPr lvl="1">
              <a:lnSpc>
                <a:spcPct val="100000"/>
              </a:lnSpc>
            </a:pPr>
            <a:r>
              <a:rPr lang="en-US" sz="1400" dirty="0"/>
              <a:t>Members will newly be eligible for waivers, and can apply to the CY or AD waiver starting in Phase 1</a:t>
            </a:r>
          </a:p>
          <a:p>
            <a:pPr>
              <a:lnSpc>
                <a:spcPct val="100000"/>
              </a:lnSpc>
            </a:pPr>
            <a:r>
              <a:rPr lang="en-US" sz="1700" b="1" dirty="0"/>
              <a:t>Members with intellectual disability (ID) or brain injury (BI)</a:t>
            </a:r>
          </a:p>
          <a:p>
            <a:pPr lvl="1">
              <a:lnSpc>
                <a:spcPct val="100000"/>
              </a:lnSpc>
            </a:pPr>
            <a:r>
              <a:rPr lang="en-US" sz="1400" dirty="0"/>
              <a:t>Members will continue to be served by the ID and BI waivers until HOME Phase 2 Services currently only available on these waivers (Supported Community Living, Day Habilitation) will be added to the HOME waivers service package in Phase 2</a:t>
            </a:r>
          </a:p>
        </p:txBody>
      </p:sp>
    </p:spTree>
    <p:extLst>
      <p:ext uri="{BB962C8B-B14F-4D97-AF65-F5344CB8AC3E}">
        <p14:creationId xmlns:p14="http://schemas.microsoft.com/office/powerpoint/2010/main" val="1237147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A4904-CDE9-BF27-A783-E7EBF515C7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C1A812-8277-83AA-9C5E-3E0524BD287E}"/>
              </a:ext>
            </a:extLst>
          </p:cNvPr>
          <p:cNvSpPr>
            <a:spLocks noGrp="1"/>
          </p:cNvSpPr>
          <p:nvPr>
            <p:ph type="title"/>
          </p:nvPr>
        </p:nvSpPr>
        <p:spPr>
          <a:xfrm>
            <a:off x="492329" y="0"/>
            <a:ext cx="7886700" cy="1325563"/>
          </a:xfrm>
        </p:spPr>
        <p:txBody>
          <a:bodyPr>
            <a:normAutofit/>
          </a:bodyPr>
          <a:lstStyle/>
          <a:p>
            <a:r>
              <a:rPr lang="en-US" sz="2400">
                <a:solidFill>
                  <a:schemeClr val="accent1"/>
                </a:solidFill>
              </a:rPr>
              <a:t>Major Service Changes proposed in HOME Waivers</a:t>
            </a:r>
          </a:p>
        </p:txBody>
      </p:sp>
      <p:sp>
        <p:nvSpPr>
          <p:cNvPr id="3" name="Content Placeholder 2">
            <a:extLst>
              <a:ext uri="{FF2B5EF4-FFF2-40B4-BE49-F238E27FC236}">
                <a16:creationId xmlns:a16="http://schemas.microsoft.com/office/drawing/2014/main" id="{B9080D3E-F269-2132-69F7-1364AB19F0AB}"/>
              </a:ext>
            </a:extLst>
          </p:cNvPr>
          <p:cNvSpPr>
            <a:spLocks noGrp="1"/>
          </p:cNvSpPr>
          <p:nvPr>
            <p:ph sz="half" idx="1"/>
          </p:nvPr>
        </p:nvSpPr>
        <p:spPr>
          <a:xfrm>
            <a:off x="345522" y="979518"/>
            <a:ext cx="8165283" cy="5284044"/>
          </a:xfrm>
        </p:spPr>
        <p:txBody>
          <a:bodyPr vert="horz" lIns="91440" tIns="45720" rIns="91440" bIns="45720" rtlCol="0" anchor="t">
            <a:normAutofit fontScale="55000" lnSpcReduction="20000"/>
          </a:bodyPr>
          <a:lstStyle/>
          <a:p>
            <a:pPr indent="0" fontAlgn="base">
              <a:lnSpc>
                <a:spcPct val="120000"/>
              </a:lnSpc>
              <a:spcBef>
                <a:spcPts val="300"/>
              </a:spcBef>
            </a:pPr>
            <a:r>
              <a:rPr lang="en-US" b="1"/>
              <a:t>The HOME waivers will include two new services:</a:t>
            </a:r>
            <a:r>
              <a:rPr lang="en-US"/>
              <a:t> Peer Mentoring and Community Transition Service.​</a:t>
            </a:r>
          </a:p>
          <a:p>
            <a:pPr indent="0" fontAlgn="base">
              <a:lnSpc>
                <a:spcPct val="120000"/>
              </a:lnSpc>
              <a:spcBef>
                <a:spcPts val="300"/>
              </a:spcBef>
            </a:pPr>
            <a:r>
              <a:rPr lang="en-US" b="1"/>
              <a:t>Duplicative Services will end</a:t>
            </a:r>
            <a:endParaRPr lang="en-US" b="1">
              <a:cs typeface="Arial"/>
            </a:endParaRPr>
          </a:p>
          <a:p>
            <a:pPr lvl="1" indent="0" fontAlgn="base">
              <a:lnSpc>
                <a:spcPct val="120000"/>
              </a:lnSpc>
              <a:spcBef>
                <a:spcPts val="300"/>
              </a:spcBef>
            </a:pPr>
            <a:r>
              <a:rPr lang="en-US" sz="2500"/>
              <a:t>Service packages will be aligned with state plan services, meaning services already offered through the state plan will </a:t>
            </a:r>
            <a:r>
              <a:rPr lang="en-US" sz="2500" b="1"/>
              <a:t>no longer be offered through the waivers</a:t>
            </a:r>
            <a:r>
              <a:rPr lang="en-US" sz="2500"/>
              <a:t>.​</a:t>
            </a:r>
            <a:endParaRPr lang="en-US" sz="2500">
              <a:cs typeface="Arial"/>
            </a:endParaRPr>
          </a:p>
          <a:p>
            <a:pPr lvl="1" indent="0" fontAlgn="base">
              <a:lnSpc>
                <a:spcPct val="120000"/>
              </a:lnSpc>
              <a:spcBef>
                <a:spcPts val="300"/>
              </a:spcBef>
            </a:pPr>
            <a:r>
              <a:rPr lang="en-US" sz="2500"/>
              <a:t>Services that will end include:</a:t>
            </a:r>
            <a:endParaRPr lang="en-US" sz="2500">
              <a:cs typeface="Arial"/>
            </a:endParaRPr>
          </a:p>
          <a:p>
            <a:pPr lvl="2" indent="0" fontAlgn="base">
              <a:lnSpc>
                <a:spcPct val="120000"/>
              </a:lnSpc>
              <a:spcBef>
                <a:spcPts val="300"/>
              </a:spcBef>
            </a:pPr>
            <a:r>
              <a:rPr lang="en-US" sz="2500"/>
              <a:t>In-home Family Therapy, Interim Medical Monitoring and Treatment (IMMT) and Skilled/Unskilled Attendant Care will not be offered on the Children and Youth (CY) waiver because they are already covered through Iowa Care for Kids (EPSDT)</a:t>
            </a:r>
            <a:endParaRPr lang="en-US" sz="2500">
              <a:cs typeface="Arial"/>
            </a:endParaRPr>
          </a:p>
          <a:p>
            <a:pPr lvl="2" indent="0" fontAlgn="base">
              <a:lnSpc>
                <a:spcPct val="120000"/>
              </a:lnSpc>
              <a:spcBef>
                <a:spcPts val="300"/>
              </a:spcBef>
            </a:pPr>
            <a:r>
              <a:rPr lang="en-US" sz="2500"/>
              <a:t>Counseling is not offered on the HOME waivers due to overlap with state plan mental health services. ​</a:t>
            </a:r>
            <a:endParaRPr lang="en-US" sz="2500">
              <a:cs typeface="Arial"/>
            </a:endParaRPr>
          </a:p>
          <a:p>
            <a:pPr lvl="1" indent="0" fontAlgn="base">
              <a:lnSpc>
                <a:spcPct val="120000"/>
              </a:lnSpc>
              <a:spcBef>
                <a:spcPts val="300"/>
              </a:spcBef>
            </a:pPr>
            <a:r>
              <a:rPr lang="en-US" sz="2500"/>
              <a:t>HHS and MCOs are planning to work with members in early 2026 to transition them to appropriate state plan services</a:t>
            </a:r>
            <a:endParaRPr lang="en-US" sz="2500">
              <a:cs typeface="Arial"/>
            </a:endParaRPr>
          </a:p>
          <a:p>
            <a:pPr lvl="1" indent="0" fontAlgn="base">
              <a:lnSpc>
                <a:spcPct val="120000"/>
              </a:lnSpc>
              <a:spcBef>
                <a:spcPts val="300"/>
              </a:spcBef>
            </a:pPr>
            <a:r>
              <a:rPr lang="en-US" sz="2500">
                <a:solidFill>
                  <a:schemeClr val="tx1"/>
                </a:solidFill>
              </a:rPr>
              <a:t>Caregivers who currently provide Attendant Care to their children through the waiver will have to enroll as a provider with a Home Health Agency (HHA). HHS and MCOs will coordinate with HHAs to support this transition. </a:t>
            </a:r>
            <a:endParaRPr lang="en-US" sz="2500">
              <a:solidFill>
                <a:schemeClr val="tx1"/>
              </a:solidFill>
              <a:cs typeface="Arial"/>
            </a:endParaRPr>
          </a:p>
          <a:p>
            <a:pPr indent="0" fontAlgn="base">
              <a:lnSpc>
                <a:spcPct val="120000"/>
              </a:lnSpc>
              <a:spcBef>
                <a:spcPts val="300"/>
              </a:spcBef>
            </a:pPr>
            <a:r>
              <a:rPr lang="en-US" b="1"/>
              <a:t>Some services that are currently only on the ID and BI waivers will be added to the HOME waiver service package until Phase 2​</a:t>
            </a:r>
            <a:endParaRPr lang="en-US" b="1">
              <a:cs typeface="Arial"/>
            </a:endParaRPr>
          </a:p>
          <a:p>
            <a:pPr lvl="1" indent="0" fontAlgn="base">
              <a:lnSpc>
                <a:spcPct val="120000"/>
              </a:lnSpc>
              <a:spcBef>
                <a:spcPts val="300"/>
              </a:spcBef>
            </a:pPr>
            <a:r>
              <a:rPr lang="en-US" sz="2500"/>
              <a:t>Supported Community Living (SCL) and Residential-Based Supported Community Living (RBSCL)​</a:t>
            </a:r>
            <a:endParaRPr lang="en-US" sz="2500">
              <a:cs typeface="Arial"/>
            </a:endParaRPr>
          </a:p>
          <a:p>
            <a:pPr lvl="1" indent="0" fontAlgn="base">
              <a:lnSpc>
                <a:spcPct val="120000"/>
              </a:lnSpc>
              <a:spcBef>
                <a:spcPts val="300"/>
              </a:spcBef>
            </a:pPr>
            <a:r>
              <a:rPr lang="en-US" sz="2500"/>
              <a:t>Day Habilitation </a:t>
            </a:r>
            <a:endParaRPr lang="en-US" sz="2500">
              <a:cs typeface="Arial"/>
            </a:endParaRPr>
          </a:p>
        </p:txBody>
      </p:sp>
    </p:spTree>
    <p:extLst>
      <p:ext uri="{BB962C8B-B14F-4D97-AF65-F5344CB8AC3E}">
        <p14:creationId xmlns:p14="http://schemas.microsoft.com/office/powerpoint/2010/main" val="3374131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323FF-72A0-4BA1-C8F8-E972E839049A}"/>
              </a:ext>
            </a:extLst>
          </p:cNvPr>
          <p:cNvSpPr>
            <a:spLocks noGrp="1"/>
          </p:cNvSpPr>
          <p:nvPr>
            <p:ph type="title"/>
          </p:nvPr>
        </p:nvSpPr>
        <p:spPr>
          <a:xfrm>
            <a:off x="628650" y="704760"/>
            <a:ext cx="7886700" cy="1325563"/>
          </a:xfrm>
        </p:spPr>
        <p:txBody>
          <a:bodyPr>
            <a:normAutofit fontScale="90000"/>
          </a:bodyPr>
          <a:lstStyle/>
          <a:p>
            <a:r>
              <a:rPr lang="en-US" sz="4000" dirty="0">
                <a:solidFill>
                  <a:srgbClr val="04627A"/>
                </a:solidFill>
              </a:rPr>
              <a:t>What are the major updates underway and upcoming for HOME?</a:t>
            </a:r>
            <a:endParaRPr lang="en-US" sz="4000" dirty="0">
              <a:solidFill>
                <a:srgbClr val="000000"/>
              </a:solidFill>
            </a:endParaRPr>
          </a:p>
          <a:p>
            <a:endParaRPr lang="en-US" dirty="0"/>
          </a:p>
        </p:txBody>
      </p:sp>
      <p:graphicFrame>
        <p:nvGraphicFramePr>
          <p:cNvPr id="6" name="Diagram 5">
            <a:extLst>
              <a:ext uri="{FF2B5EF4-FFF2-40B4-BE49-F238E27FC236}">
                <a16:creationId xmlns:a16="http://schemas.microsoft.com/office/drawing/2014/main" id="{CED3516A-F81D-A68B-0A6A-E073A75BAE4F}"/>
              </a:ext>
            </a:extLst>
          </p:cNvPr>
          <p:cNvGraphicFramePr/>
          <p:nvPr/>
        </p:nvGraphicFramePr>
        <p:xfrm>
          <a:off x="628007" y="1946209"/>
          <a:ext cx="7673283" cy="42103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84507575"/>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47AAC33-A1EA-F710-D438-6E38463474DB}"/>
              </a:ext>
            </a:extLst>
          </p:cNvPr>
          <p:cNvSpPr>
            <a:spLocks noGrp="1"/>
          </p:cNvSpPr>
          <p:nvPr>
            <p:ph type="title"/>
          </p:nvPr>
        </p:nvSpPr>
        <p:spPr>
          <a:xfrm>
            <a:off x="628650" y="365126"/>
            <a:ext cx="7886700" cy="737281"/>
          </a:xfrm>
        </p:spPr>
        <p:txBody>
          <a:bodyPr anchor="ctr">
            <a:normAutofit/>
          </a:bodyPr>
          <a:lstStyle/>
          <a:p>
            <a:r>
              <a:rPr lang="en-US" dirty="0"/>
              <a:t>HOME Activities </a:t>
            </a:r>
          </a:p>
        </p:txBody>
      </p:sp>
      <p:graphicFrame>
        <p:nvGraphicFramePr>
          <p:cNvPr id="11" name="Content Placeholder 6">
            <a:extLst>
              <a:ext uri="{FF2B5EF4-FFF2-40B4-BE49-F238E27FC236}">
                <a16:creationId xmlns:a16="http://schemas.microsoft.com/office/drawing/2014/main" id="{48104E9B-0A6F-0832-8110-C6571C1965B1}"/>
              </a:ext>
            </a:extLst>
          </p:cNvPr>
          <p:cNvGraphicFramePr>
            <a:graphicFrameLocks noGrp="1"/>
          </p:cNvGraphicFramePr>
          <p:nvPr>
            <p:ph idx="1"/>
            <p:extLst>
              <p:ext uri="{D42A27DB-BD31-4B8C-83A1-F6EECF244321}">
                <p14:modId xmlns:p14="http://schemas.microsoft.com/office/powerpoint/2010/main" val="1652487416"/>
              </p:ext>
            </p:extLst>
          </p:nvPr>
        </p:nvGraphicFramePr>
        <p:xfrm>
          <a:off x="628650" y="1298961"/>
          <a:ext cx="7886700" cy="48780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4619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A27E4C-6CD6-86CC-0EEF-B9E408013FAF}"/>
              </a:ext>
            </a:extLst>
          </p:cNvPr>
          <p:cNvSpPr>
            <a:spLocks noGrp="1"/>
          </p:cNvSpPr>
          <p:nvPr>
            <p:ph type="title"/>
          </p:nvPr>
        </p:nvSpPr>
        <p:spPr/>
        <p:txBody>
          <a:bodyPr/>
          <a:lstStyle/>
          <a:p>
            <a:r>
              <a:rPr lang="en-US" dirty="0"/>
              <a:t>Agenda </a:t>
            </a:r>
          </a:p>
        </p:txBody>
      </p:sp>
      <p:sp>
        <p:nvSpPr>
          <p:cNvPr id="5" name="Content Placeholder 4">
            <a:extLst>
              <a:ext uri="{FF2B5EF4-FFF2-40B4-BE49-F238E27FC236}">
                <a16:creationId xmlns:a16="http://schemas.microsoft.com/office/drawing/2014/main" id="{198E2EB3-D526-7C98-9BA7-A965A839A4EC}"/>
              </a:ext>
            </a:extLst>
          </p:cNvPr>
          <p:cNvSpPr>
            <a:spLocks noGrp="1"/>
          </p:cNvSpPr>
          <p:nvPr>
            <p:ph idx="1"/>
          </p:nvPr>
        </p:nvSpPr>
        <p:spPr>
          <a:xfrm>
            <a:off x="628650" y="1690689"/>
            <a:ext cx="7886700" cy="4486274"/>
          </a:xfrm>
        </p:spPr>
        <p:txBody>
          <a:bodyPr/>
          <a:lstStyle/>
          <a:p>
            <a:r>
              <a:rPr lang="en-US" dirty="0"/>
              <a:t>HOME Overview </a:t>
            </a:r>
          </a:p>
          <a:p>
            <a:r>
              <a:rPr lang="en-US" dirty="0"/>
              <a:t>January 1, 2026, HCBS Waiver Changes</a:t>
            </a:r>
          </a:p>
          <a:p>
            <a:r>
              <a:rPr lang="en-US" dirty="0"/>
              <a:t>HOME Implementation </a:t>
            </a:r>
          </a:p>
          <a:p>
            <a:r>
              <a:rPr lang="en-US" dirty="0"/>
              <a:t>HOME Phase I Public Comment Informational Sessions</a:t>
            </a:r>
          </a:p>
          <a:p>
            <a:r>
              <a:rPr lang="en-US" dirty="0"/>
              <a:t>Where to Find More Information </a:t>
            </a:r>
          </a:p>
        </p:txBody>
      </p:sp>
    </p:spTree>
    <p:extLst>
      <p:ext uri="{BB962C8B-B14F-4D97-AF65-F5344CB8AC3E}">
        <p14:creationId xmlns:p14="http://schemas.microsoft.com/office/powerpoint/2010/main" val="160649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7DD98-F1B9-FBAC-9828-CA9F3A79B7C4}"/>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F2B6BCD0-8686-F133-6DF4-4ABD22A428A6}"/>
              </a:ext>
            </a:extLst>
          </p:cNvPr>
          <p:cNvSpPr>
            <a:spLocks noGrp="1"/>
          </p:cNvSpPr>
          <p:nvPr>
            <p:ph type="title"/>
          </p:nvPr>
        </p:nvSpPr>
        <p:spPr>
          <a:xfrm>
            <a:off x="628650" y="365126"/>
            <a:ext cx="7886700" cy="737281"/>
          </a:xfrm>
        </p:spPr>
        <p:txBody>
          <a:bodyPr anchor="ctr">
            <a:normAutofit/>
          </a:bodyPr>
          <a:lstStyle/>
          <a:p>
            <a:r>
              <a:rPr lang="en-US" dirty="0"/>
              <a:t>HOME Activities </a:t>
            </a:r>
          </a:p>
        </p:txBody>
      </p:sp>
      <p:graphicFrame>
        <p:nvGraphicFramePr>
          <p:cNvPr id="11" name="Content Placeholder 6">
            <a:extLst>
              <a:ext uri="{FF2B5EF4-FFF2-40B4-BE49-F238E27FC236}">
                <a16:creationId xmlns:a16="http://schemas.microsoft.com/office/drawing/2014/main" id="{40D8CE24-FC9C-8372-D219-B48258998B1B}"/>
              </a:ext>
            </a:extLst>
          </p:cNvPr>
          <p:cNvGraphicFramePr>
            <a:graphicFrameLocks noGrp="1"/>
          </p:cNvGraphicFramePr>
          <p:nvPr>
            <p:ph idx="1"/>
          </p:nvPr>
        </p:nvGraphicFramePr>
        <p:xfrm>
          <a:off x="628650" y="1102407"/>
          <a:ext cx="7886700" cy="50745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7603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8B8875-4F1D-2B22-95E3-AEC6A6FD2009}"/>
              </a:ext>
            </a:extLst>
          </p:cNvPr>
          <p:cNvSpPr>
            <a:spLocks noGrp="1"/>
          </p:cNvSpPr>
          <p:nvPr>
            <p:ph type="title"/>
          </p:nvPr>
        </p:nvSpPr>
        <p:spPr/>
        <p:txBody>
          <a:bodyPr/>
          <a:lstStyle/>
          <a:p>
            <a:r>
              <a:rPr lang="en-US" dirty="0"/>
              <a:t>HOME Waivers: Phase I Public Comment Informational  ​</a:t>
            </a:r>
            <a:br>
              <a:rPr lang="en-US" dirty="0"/>
            </a:br>
            <a:r>
              <a:rPr lang="en-US" dirty="0"/>
              <a:t>Sessions</a:t>
            </a:r>
          </a:p>
        </p:txBody>
      </p:sp>
      <p:sp>
        <p:nvSpPr>
          <p:cNvPr id="6" name="Text Placeholder 5">
            <a:extLst>
              <a:ext uri="{FF2B5EF4-FFF2-40B4-BE49-F238E27FC236}">
                <a16:creationId xmlns:a16="http://schemas.microsoft.com/office/drawing/2014/main" id="{B9733542-C6C4-13DC-2808-9351BDCAF15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8694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DBB4B-2A29-755B-2552-E71C070F9F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F388BB-B6AF-E9B7-0A47-801B79E87398}"/>
              </a:ext>
            </a:extLst>
          </p:cNvPr>
          <p:cNvSpPr>
            <a:spLocks noGrp="1"/>
          </p:cNvSpPr>
          <p:nvPr>
            <p:ph type="title"/>
          </p:nvPr>
        </p:nvSpPr>
        <p:spPr>
          <a:xfrm>
            <a:off x="628650" y="365126"/>
            <a:ext cx="7886700" cy="1325563"/>
          </a:xfrm>
        </p:spPr>
        <p:txBody>
          <a:bodyPr anchor="ctr">
            <a:normAutofit/>
          </a:bodyPr>
          <a:lstStyle/>
          <a:p>
            <a:r>
              <a:rPr lang="en-US" dirty="0"/>
              <a:t>Public Comment Informational Sessions </a:t>
            </a:r>
          </a:p>
        </p:txBody>
      </p:sp>
      <p:sp>
        <p:nvSpPr>
          <p:cNvPr id="5" name="TextBox 4">
            <a:extLst>
              <a:ext uri="{FF2B5EF4-FFF2-40B4-BE49-F238E27FC236}">
                <a16:creationId xmlns:a16="http://schemas.microsoft.com/office/drawing/2014/main" id="{A3A24FAF-56F0-E669-F038-B0DDCF4D39DC}"/>
              </a:ext>
            </a:extLst>
          </p:cNvPr>
          <p:cNvSpPr txBox="1"/>
          <p:nvPr/>
        </p:nvSpPr>
        <p:spPr>
          <a:xfrm>
            <a:off x="628650" y="1840297"/>
            <a:ext cx="6978770" cy="4553170"/>
          </a:xfrm>
          <a:prstGeom prst="rect">
            <a:avLst/>
          </a:prstGeom>
          <a:noFill/>
        </p:spPr>
        <p:txBody>
          <a:bodyPr wrap="square">
            <a:spAutoFit/>
          </a:bodyPr>
          <a:lstStyle/>
          <a:p>
            <a:pPr algn="l" rtl="0" fontAlgn="base">
              <a:lnSpc>
                <a:spcPts val="2475"/>
              </a:lnSpc>
            </a:pPr>
            <a:r>
              <a:rPr lang="en-US" b="0" i="0" u="none" strike="noStrike" dirty="0">
                <a:solidFill>
                  <a:srgbClr val="000000"/>
                </a:solidFill>
                <a:effectLst/>
                <a:latin typeface="Arial" panose="020B0604020202020204" pitchFamily="34" charset="0"/>
              </a:rPr>
              <a:t>Iowa HHS is holding 3 public comment informational sessions to present an overview of the HOME project, describe important updates underway and explain the public comment period for the Children and Youth and Adults with Disabilities waivers.​:</a:t>
            </a:r>
            <a:r>
              <a:rPr lang="en-US" b="0" i="0" dirty="0">
                <a:solidFill>
                  <a:srgbClr val="000000"/>
                </a:solidFill>
                <a:effectLst/>
                <a:latin typeface="Arial" panose="020B0604020202020204" pitchFamily="34" charset="0"/>
              </a:rPr>
              <a:t>​</a:t>
            </a:r>
          </a:p>
          <a:p>
            <a:pPr algn="l" rtl="0" fontAlgn="base">
              <a:lnSpc>
                <a:spcPts val="2475"/>
              </a:lnSpc>
            </a:pPr>
            <a:endParaRPr lang="en-US" b="0" i="0" u="none" strike="noStrike" dirty="0">
              <a:solidFill>
                <a:srgbClr val="000000"/>
              </a:solidFill>
              <a:effectLst/>
              <a:latin typeface="Arial" panose="020B0604020202020204" pitchFamily="34" charset="0"/>
            </a:endParaRPr>
          </a:p>
          <a:p>
            <a:pPr algn="l" rtl="0" fontAlgn="base">
              <a:lnSpc>
                <a:spcPts val="2475"/>
              </a:lnSpc>
            </a:pPr>
            <a:r>
              <a:rPr lang="en-US" b="0" i="0" u="none" strike="noStrike" dirty="0">
                <a:solidFill>
                  <a:srgbClr val="000000"/>
                </a:solidFill>
                <a:effectLst/>
                <a:latin typeface="Arial" panose="020B0604020202020204" pitchFamily="34" charset="0"/>
              </a:rPr>
              <a:t>January 5, 12:00–1:00 PM CT</a:t>
            </a:r>
            <a:r>
              <a:rPr lang="en-US" b="0" i="0" dirty="0">
                <a:solidFill>
                  <a:srgbClr val="000000"/>
                </a:solidFill>
                <a:effectLst/>
                <a:latin typeface="Arial" panose="020B0604020202020204" pitchFamily="34" charset="0"/>
              </a:rPr>
              <a:t>​</a:t>
            </a:r>
          </a:p>
          <a:p>
            <a:pPr algn="l" rtl="0" fontAlgn="base">
              <a:lnSpc>
                <a:spcPts val="2475"/>
              </a:lnSpc>
            </a:pPr>
            <a:r>
              <a:rPr lang="en-US" b="0" i="0" u="none" strike="noStrike" dirty="0">
                <a:solidFill>
                  <a:srgbClr val="000000"/>
                </a:solidFill>
                <a:effectLst/>
                <a:latin typeface="Arial" panose="020B0604020202020204" pitchFamily="34" charset="0"/>
              </a:rPr>
              <a:t>January 6, 4:00–5:00 PM CT</a:t>
            </a:r>
            <a:r>
              <a:rPr lang="en-US" b="0" i="0" dirty="0">
                <a:solidFill>
                  <a:srgbClr val="000000"/>
                </a:solidFill>
                <a:effectLst/>
                <a:latin typeface="Arial" panose="020B0604020202020204" pitchFamily="34" charset="0"/>
              </a:rPr>
              <a:t>​</a:t>
            </a:r>
          </a:p>
          <a:p>
            <a:pPr algn="l" rtl="0" fontAlgn="base">
              <a:lnSpc>
                <a:spcPts val="2475"/>
              </a:lnSpc>
            </a:pPr>
            <a:r>
              <a:rPr lang="en-US" b="0" i="0" u="none" strike="noStrike" dirty="0">
                <a:solidFill>
                  <a:srgbClr val="000000"/>
                </a:solidFill>
                <a:effectLst/>
                <a:latin typeface="Arial" panose="020B0604020202020204" pitchFamily="34" charset="0"/>
              </a:rPr>
              <a:t>January 8, 5:00–6:00 PM CT </a:t>
            </a:r>
            <a:r>
              <a:rPr lang="en-US" b="0" i="0" dirty="0">
                <a:solidFill>
                  <a:srgbClr val="000000"/>
                </a:solidFill>
                <a:effectLst/>
                <a:latin typeface="Arial" panose="020B0604020202020204" pitchFamily="34" charset="0"/>
              </a:rPr>
              <a:t>​</a:t>
            </a:r>
          </a:p>
          <a:p>
            <a:pPr algn="l" rtl="0" fontAlgn="base">
              <a:lnSpc>
                <a:spcPts val="2475"/>
              </a:lnSpc>
              <a:buFont typeface="Arial" panose="020B0604020202020204" pitchFamily="34" charset="0"/>
              <a:buChar char="•"/>
            </a:pPr>
            <a:endParaRPr lang="en-US" dirty="0">
              <a:solidFill>
                <a:srgbClr val="000000"/>
              </a:solidFill>
              <a:latin typeface="Arial" panose="020B0604020202020204" pitchFamily="34" charset="0"/>
            </a:endParaRPr>
          </a:p>
          <a:p>
            <a:pPr algn="l" rtl="0" fontAlgn="base">
              <a:lnSpc>
                <a:spcPts val="2475"/>
              </a:lnSpc>
              <a:buFont typeface="Arial" panose="020B0604020202020204" pitchFamily="34" charset="0"/>
              <a:buChar char="•"/>
            </a:pPr>
            <a:endParaRPr lang="en-US" b="0" i="0" dirty="0">
              <a:solidFill>
                <a:srgbClr val="000000"/>
              </a:solidFill>
              <a:effectLst/>
              <a:latin typeface="Arial" panose="020B0604020202020204" pitchFamily="34" charset="0"/>
            </a:endParaRPr>
          </a:p>
          <a:p>
            <a:pPr algn="l" rtl="0" fontAlgn="base">
              <a:lnSpc>
                <a:spcPts val="2475"/>
              </a:lnSpc>
              <a:buFont typeface="Arial" panose="020B0604020202020204" pitchFamily="34" charset="0"/>
              <a:buChar char="•"/>
            </a:pPr>
            <a:endParaRPr lang="en-US" dirty="0">
              <a:solidFill>
                <a:srgbClr val="000000"/>
              </a:solidFill>
              <a:latin typeface="Arial" panose="020B0604020202020204" pitchFamily="34" charset="0"/>
            </a:endParaRPr>
          </a:p>
          <a:p>
            <a:pPr algn="l" rtl="0" fontAlgn="base">
              <a:lnSpc>
                <a:spcPts val="2475"/>
              </a:lnSpc>
              <a:buFont typeface="Arial" panose="020B0604020202020204" pitchFamily="34" charset="0"/>
              <a:buChar char="•"/>
            </a:pPr>
            <a:endParaRPr lang="en-US" b="0" i="0" dirty="0">
              <a:solidFill>
                <a:srgbClr val="000000"/>
              </a:solidFill>
              <a:effectLst/>
              <a:latin typeface="Arial" panose="020B0604020202020204" pitchFamily="34" charset="0"/>
            </a:endParaRPr>
          </a:p>
          <a:p>
            <a:pPr algn="l" rtl="0" fontAlgn="base">
              <a:lnSpc>
                <a:spcPts val="2475"/>
              </a:lnSpc>
              <a:buFont typeface="Arial" panose="020B0604020202020204" pitchFamily="34" charset="0"/>
              <a:buChar char="•"/>
            </a:pPr>
            <a:endParaRPr lang="en-US" dirty="0">
              <a:solidFill>
                <a:srgbClr val="000000"/>
              </a:solidFill>
              <a:latin typeface="Arial" panose="020B0604020202020204" pitchFamily="34" charset="0"/>
            </a:endParaRPr>
          </a:p>
          <a:p>
            <a:pPr algn="l" rtl="0" fontAlgn="base">
              <a:lnSpc>
                <a:spcPts val="2475"/>
              </a:lnSpc>
              <a:buFont typeface="Arial" panose="020B0604020202020204" pitchFamily="34" charset="0"/>
              <a:buChar char="•"/>
            </a:pPr>
            <a:endParaRPr lang="en-US"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547309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102F-6D10-D472-AF83-C7E00F17C8F5}"/>
              </a:ext>
            </a:extLst>
          </p:cNvPr>
          <p:cNvSpPr>
            <a:spLocks noGrp="1"/>
          </p:cNvSpPr>
          <p:nvPr>
            <p:ph type="title"/>
          </p:nvPr>
        </p:nvSpPr>
        <p:spPr>
          <a:xfrm>
            <a:off x="628650" y="365126"/>
            <a:ext cx="7886700" cy="1325563"/>
          </a:xfrm>
        </p:spPr>
        <p:txBody>
          <a:bodyPr anchor="ctr">
            <a:normAutofit/>
          </a:bodyPr>
          <a:lstStyle/>
          <a:p>
            <a:r>
              <a:rPr lang="en-US"/>
              <a:t>Overview of the waiver applications</a:t>
            </a:r>
          </a:p>
        </p:txBody>
      </p:sp>
      <p:graphicFrame>
        <p:nvGraphicFramePr>
          <p:cNvPr id="9" name="Content Placeholder 6">
            <a:extLst>
              <a:ext uri="{FF2B5EF4-FFF2-40B4-BE49-F238E27FC236}">
                <a16:creationId xmlns:a16="http://schemas.microsoft.com/office/drawing/2014/main" id="{7D3408ED-621A-1791-F466-E116E440B4AE}"/>
              </a:ext>
            </a:extLst>
          </p:cNvPr>
          <p:cNvGraphicFramePr>
            <a:graphicFrameLocks/>
          </p:cNvGraphicFramePr>
          <p:nvPr>
            <p:extLst>
              <p:ext uri="{D42A27DB-BD31-4B8C-83A1-F6EECF244321}">
                <p14:modId xmlns:p14="http://schemas.microsoft.com/office/powerpoint/2010/main" val="4068886518"/>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8710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E102F-6D10-D472-AF83-C7E00F17C8F5}"/>
              </a:ext>
            </a:extLst>
          </p:cNvPr>
          <p:cNvSpPr>
            <a:spLocks noGrp="1"/>
          </p:cNvSpPr>
          <p:nvPr>
            <p:ph type="title"/>
          </p:nvPr>
        </p:nvSpPr>
        <p:spPr>
          <a:xfrm>
            <a:off x="628650" y="365126"/>
            <a:ext cx="7886700" cy="1325563"/>
          </a:xfrm>
        </p:spPr>
        <p:txBody>
          <a:bodyPr anchor="ctr">
            <a:normAutofit/>
          </a:bodyPr>
          <a:lstStyle/>
          <a:p>
            <a:r>
              <a:rPr lang="en-US"/>
              <a:t>Overview of the waiver applications</a:t>
            </a:r>
          </a:p>
        </p:txBody>
      </p:sp>
      <p:graphicFrame>
        <p:nvGraphicFramePr>
          <p:cNvPr id="9" name="Content Placeholder 6">
            <a:extLst>
              <a:ext uri="{FF2B5EF4-FFF2-40B4-BE49-F238E27FC236}">
                <a16:creationId xmlns:a16="http://schemas.microsoft.com/office/drawing/2014/main" id="{7D3408ED-621A-1791-F466-E116E440B4AE}"/>
              </a:ext>
            </a:extLst>
          </p:cNvPr>
          <p:cNvGraphicFramePr>
            <a:graphicFrameLocks/>
          </p:cNvGraphicFramePr>
          <p:nvPr>
            <p:extLst>
              <p:ext uri="{D42A27DB-BD31-4B8C-83A1-F6EECF244321}">
                <p14:modId xmlns:p14="http://schemas.microsoft.com/office/powerpoint/2010/main" val="3101558236"/>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7916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67CD63A-F4AC-AA26-ACA1-7EE4D286B96B}"/>
              </a:ext>
            </a:extLst>
          </p:cNvPr>
          <p:cNvSpPr>
            <a:spLocks noGrp="1"/>
          </p:cNvSpPr>
          <p:nvPr>
            <p:ph type="title"/>
          </p:nvPr>
        </p:nvSpPr>
        <p:spPr/>
        <p:txBody>
          <a:bodyPr/>
          <a:lstStyle/>
          <a:p>
            <a:r>
              <a:rPr lang="en-US" dirty="0"/>
              <a:t>Where To Find More Information</a:t>
            </a:r>
          </a:p>
        </p:txBody>
      </p:sp>
    </p:spTree>
    <p:extLst>
      <p:ext uri="{BB962C8B-B14F-4D97-AF65-F5344CB8AC3E}">
        <p14:creationId xmlns:p14="http://schemas.microsoft.com/office/powerpoint/2010/main" val="2191475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D5B4D-4B63-70A4-CAC5-C550EDC5BAE3}"/>
              </a:ext>
            </a:extLst>
          </p:cNvPr>
          <p:cNvSpPr>
            <a:spLocks noGrp="1"/>
          </p:cNvSpPr>
          <p:nvPr>
            <p:ph type="title"/>
          </p:nvPr>
        </p:nvSpPr>
        <p:spPr>
          <a:xfrm>
            <a:off x="628650" y="365127"/>
            <a:ext cx="7886700" cy="549274"/>
          </a:xfrm>
        </p:spPr>
        <p:txBody>
          <a:bodyPr>
            <a:normAutofit fontScale="90000"/>
          </a:bodyPr>
          <a:lstStyle/>
          <a:p>
            <a:r>
              <a:rPr lang="en-US" dirty="0"/>
              <a:t>HOME Resources</a:t>
            </a:r>
          </a:p>
        </p:txBody>
      </p:sp>
      <p:sp>
        <p:nvSpPr>
          <p:cNvPr id="3" name="Content Placeholder 2">
            <a:extLst>
              <a:ext uri="{FF2B5EF4-FFF2-40B4-BE49-F238E27FC236}">
                <a16:creationId xmlns:a16="http://schemas.microsoft.com/office/drawing/2014/main" id="{62847934-CB7D-873F-F1B2-B09F98F73903}"/>
              </a:ext>
            </a:extLst>
          </p:cNvPr>
          <p:cNvSpPr>
            <a:spLocks noGrp="1"/>
          </p:cNvSpPr>
          <p:nvPr>
            <p:ph idx="1"/>
          </p:nvPr>
        </p:nvSpPr>
        <p:spPr>
          <a:xfrm>
            <a:off x="191069" y="914401"/>
            <a:ext cx="8475259" cy="5262563"/>
          </a:xfrm>
        </p:spPr>
        <p:txBody>
          <a:bodyPr>
            <a:noAutofit/>
          </a:bodyPr>
          <a:lstStyle/>
          <a:p>
            <a:r>
              <a:rPr lang="en-US" sz="1600" b="1" dirty="0">
                <a:solidFill>
                  <a:schemeClr val="tx1"/>
                </a:solidFill>
                <a:hlinkClick r:id="rId2">
                  <a:extLst>
                    <a:ext uri="{A12FA001-AC4F-418D-AE19-62706E023703}">
                      <ahyp:hlinkClr xmlns:ahyp="http://schemas.microsoft.com/office/drawing/2018/hyperlinkcolor" val="tx"/>
                    </a:ext>
                  </a:extLst>
                </a:hlinkClick>
              </a:rPr>
              <a:t>Hope and Opportunity in Many Environments (HOME)</a:t>
            </a:r>
            <a:endParaRPr lang="en-US" sz="1600" b="1" dirty="0">
              <a:solidFill>
                <a:schemeClr val="tx1"/>
              </a:solidFill>
            </a:endParaRPr>
          </a:p>
          <a:p>
            <a:pPr marL="457200" lvl="1" indent="0">
              <a:buNone/>
            </a:pPr>
            <a:r>
              <a:rPr lang="en-US" sz="1600" dirty="0">
                <a:solidFill>
                  <a:schemeClr val="tx1"/>
                </a:solidFill>
                <a:hlinkClick r:id="rId2"/>
              </a:rPr>
              <a:t>https://hhs.iowa.gov/medicaid/about-medicaid/medicaid-projects/home</a:t>
            </a:r>
            <a:endParaRPr lang="en-US" sz="1600" dirty="0">
              <a:solidFill>
                <a:schemeClr val="tx1"/>
              </a:solidFill>
            </a:endParaRPr>
          </a:p>
          <a:p>
            <a:pPr>
              <a:spcAft>
                <a:spcPts val="600"/>
              </a:spcAft>
            </a:pPr>
            <a:r>
              <a:rPr lang="en-US" sz="1600" b="1" dirty="0">
                <a:solidFill>
                  <a:schemeClr val="tx1"/>
                </a:solidFill>
                <a:hlinkClick r:id="rId3">
                  <a:extLst>
                    <a:ext uri="{A12FA001-AC4F-418D-AE19-62706E023703}">
                      <ahyp:hlinkClr xmlns:ahyp="http://schemas.microsoft.com/office/drawing/2018/hyperlinkcolor" val="tx"/>
                    </a:ext>
                  </a:extLst>
                </a:hlinkClick>
              </a:rPr>
              <a:t>Home Milestones</a:t>
            </a:r>
            <a:endParaRPr lang="en-US" sz="1600" b="1" dirty="0">
              <a:solidFill>
                <a:schemeClr val="tx1"/>
              </a:solidFill>
            </a:endParaRPr>
          </a:p>
          <a:p>
            <a:pPr marL="457200" lvl="1" indent="0">
              <a:spcAft>
                <a:spcPts val="600"/>
              </a:spcAft>
              <a:buNone/>
            </a:pPr>
            <a:r>
              <a:rPr lang="en-US" sz="1600" u="sng" dirty="0">
                <a:solidFill>
                  <a:schemeClr val="accent4">
                    <a:lumMod val="60000"/>
                    <a:lumOff val="40000"/>
                  </a:schemeClr>
                </a:solidFill>
                <a:hlinkClick r:id="rId3">
                  <a:extLst>
                    <a:ext uri="{A12FA001-AC4F-418D-AE19-62706E023703}">
                      <ahyp:hlinkClr xmlns:ahyp="http://schemas.microsoft.com/office/drawing/2018/hyperlinkcolor" val="tx"/>
                    </a:ext>
                  </a:extLst>
                </a:hlinkClick>
              </a:rPr>
              <a:t>https://hhs.iowa.gov/medicaid/about-medicaid/medicaid-projects/home/home-milestones</a:t>
            </a:r>
            <a:endParaRPr lang="en-US" sz="1600" u="sng" dirty="0">
              <a:solidFill>
                <a:schemeClr val="tx1"/>
              </a:solidFill>
            </a:endParaRPr>
          </a:p>
          <a:p>
            <a:pPr>
              <a:spcAft>
                <a:spcPts val="600"/>
              </a:spcAft>
            </a:pPr>
            <a:r>
              <a:rPr lang="en-US" sz="1600" b="1" dirty="0">
                <a:solidFill>
                  <a:schemeClr val="tx1"/>
                </a:solidFill>
                <a:hlinkClick r:id="rId4">
                  <a:extLst>
                    <a:ext uri="{A12FA001-AC4F-418D-AE19-62706E023703}">
                      <ahyp:hlinkClr xmlns:ahyp="http://schemas.microsoft.com/office/drawing/2018/hyperlinkcolor" val="tx"/>
                    </a:ext>
                  </a:extLst>
                </a:hlinkClick>
              </a:rPr>
              <a:t>Stakeholder Engagement</a:t>
            </a:r>
            <a:endParaRPr lang="en-US" sz="1600" b="1" dirty="0">
              <a:solidFill>
                <a:schemeClr val="tx1"/>
              </a:solidFill>
            </a:endParaRPr>
          </a:p>
          <a:p>
            <a:pPr marL="457200" lvl="1" indent="0">
              <a:spcAft>
                <a:spcPts val="600"/>
              </a:spcAft>
              <a:buNone/>
            </a:pPr>
            <a:r>
              <a:rPr lang="en-US" sz="1600" dirty="0">
                <a:solidFill>
                  <a:schemeClr val="accent4">
                    <a:lumMod val="60000"/>
                    <a:lumOff val="40000"/>
                  </a:schemeClr>
                </a:solidFill>
                <a:hlinkClick r:id="rId4"/>
              </a:rPr>
              <a:t>https://hhs.iowa.gov/medicaid/about-medicaid/medicaid-projects/home/stakeholder-engagement</a:t>
            </a:r>
            <a:endParaRPr lang="en-US" sz="1600" dirty="0">
              <a:solidFill>
                <a:schemeClr val="accent4">
                  <a:lumMod val="60000"/>
                  <a:lumOff val="40000"/>
                </a:schemeClr>
              </a:solidFill>
            </a:endParaRPr>
          </a:p>
          <a:p>
            <a:pPr>
              <a:spcAft>
                <a:spcPts val="600"/>
              </a:spcAft>
            </a:pPr>
            <a:r>
              <a:rPr lang="en-US" sz="1600" b="1" u="sng" dirty="0">
                <a:solidFill>
                  <a:schemeClr val="tx1"/>
                </a:solidFill>
                <a:hlinkClick r:id="rId5">
                  <a:extLst>
                    <a:ext uri="{A12FA001-AC4F-418D-AE19-62706E023703}">
                      <ahyp:hlinkClr xmlns:ahyp="http://schemas.microsoft.com/office/drawing/2018/hyperlinkcolor" val="tx"/>
                    </a:ext>
                  </a:extLst>
                </a:hlinkClick>
              </a:rPr>
              <a:t>Wavier Redesign FAQ</a:t>
            </a:r>
            <a:endParaRPr lang="en-US" sz="1600" b="1" u="sng" dirty="0">
              <a:solidFill>
                <a:schemeClr val="tx1"/>
              </a:solidFill>
            </a:endParaRPr>
          </a:p>
          <a:p>
            <a:pPr marL="457200" lvl="1" indent="0">
              <a:spcAft>
                <a:spcPts val="600"/>
              </a:spcAft>
              <a:buNone/>
            </a:pPr>
            <a:r>
              <a:rPr lang="en-US" sz="1600" u="sng" dirty="0">
                <a:solidFill>
                  <a:schemeClr val="accent4">
                    <a:lumMod val="60000"/>
                    <a:lumOff val="40000"/>
                  </a:schemeClr>
                </a:solidFill>
                <a:hlinkClick r:id="rId5"/>
              </a:rPr>
              <a:t>https://hhs.iowa.gov/medicaid/about-medicaid/medicaid-projects/home/waiver-redesign-faq</a:t>
            </a:r>
            <a:endParaRPr lang="en-US" sz="1600" u="sng" dirty="0">
              <a:solidFill>
                <a:schemeClr val="accent4">
                  <a:lumMod val="60000"/>
                  <a:lumOff val="40000"/>
                </a:schemeClr>
              </a:solidFill>
            </a:endParaRPr>
          </a:p>
          <a:p>
            <a:r>
              <a:rPr lang="en-US" sz="1600" b="1" u="sng" dirty="0">
                <a:solidFill>
                  <a:schemeClr val="tx1"/>
                </a:solidFill>
              </a:rPr>
              <a:t>Medicaid Townhalls </a:t>
            </a:r>
          </a:p>
          <a:p>
            <a:pPr marL="457200" lvl="1" indent="0">
              <a:buNone/>
            </a:pPr>
            <a:r>
              <a:rPr lang="en-US" sz="1600" dirty="0">
                <a:hlinkClick r:id="rId6"/>
              </a:rPr>
              <a:t>https://hhs.iowa.gov/programs/welcome-iowa-medicaid/public-meetings/medicaid-town-halls</a:t>
            </a:r>
            <a:endParaRPr lang="en-US" sz="1600" dirty="0"/>
          </a:p>
          <a:p>
            <a:pPr marL="0" indent="0">
              <a:spcAft>
                <a:spcPts val="600"/>
              </a:spcAft>
              <a:buNone/>
            </a:pPr>
            <a:r>
              <a:rPr lang="en-US" sz="1600" dirty="0">
                <a:solidFill>
                  <a:schemeClr val="tx1"/>
                </a:solidFill>
              </a:rPr>
              <a:t>If you have questions about HOME, please send us a line at </a:t>
            </a:r>
            <a:r>
              <a:rPr lang="en-US" sz="1600" b="1" dirty="0">
                <a:solidFill>
                  <a:schemeClr val="accent4">
                    <a:lumMod val="60000"/>
                    <a:lumOff val="40000"/>
                  </a:schemeClr>
                </a:solidFill>
              </a:rPr>
              <a:t>HOMEwaivers@hhs.iowa.gov</a:t>
            </a:r>
          </a:p>
          <a:p>
            <a:endParaRPr lang="en-US" sz="1600" dirty="0"/>
          </a:p>
        </p:txBody>
      </p:sp>
    </p:spTree>
    <p:extLst>
      <p:ext uri="{BB962C8B-B14F-4D97-AF65-F5344CB8AC3E}">
        <p14:creationId xmlns:p14="http://schemas.microsoft.com/office/powerpoint/2010/main" val="2600867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BCB4C03-45E9-6D1D-0DAD-610CF66C5935}"/>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4805" t="12763" r="17568"/>
          <a:stretch/>
        </p:blipFill>
        <p:spPr>
          <a:xfrm>
            <a:off x="20" y="11"/>
            <a:ext cx="9143980" cy="6857989"/>
          </a:xfrm>
          <a:prstGeom prst="rect">
            <a:avLst/>
          </a:prstGeom>
        </p:spPr>
      </p:pic>
      <p:sp>
        <p:nvSpPr>
          <p:cNvPr id="4" name="Title 1">
            <a:extLst>
              <a:ext uri="{FF2B5EF4-FFF2-40B4-BE49-F238E27FC236}">
                <a16:creationId xmlns:a16="http://schemas.microsoft.com/office/drawing/2014/main" id="{295243F8-A13C-7681-0E47-93ECB54DA6F6}"/>
              </a:ext>
            </a:extLst>
          </p:cNvPr>
          <p:cNvSpPr txBox="1">
            <a:spLocks/>
          </p:cNvSpPr>
          <p:nvPr/>
        </p:nvSpPr>
        <p:spPr>
          <a:xfrm>
            <a:off x="630936" y="941832"/>
            <a:ext cx="7879842" cy="2057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a:lstStyle>
          <a:p>
            <a:pPr>
              <a:spcAft>
                <a:spcPts val="600"/>
              </a:spcAft>
            </a:pPr>
            <a:r>
              <a:rPr lang="en-US">
                <a:solidFill>
                  <a:schemeClr val="bg1"/>
                </a:solidFill>
              </a:rPr>
              <a:t>Questions</a:t>
            </a:r>
          </a:p>
        </p:txBody>
      </p:sp>
      <p:sp>
        <p:nvSpPr>
          <p:cNvPr id="35" name="Rectangle 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18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7" name="Rectangle 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3241202"/>
            <a:ext cx="7879842"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F15DA4E1-6407-D17E-A301-A6189DE2F8A4}"/>
              </a:ext>
            </a:extLst>
          </p:cNvPr>
          <p:cNvSpPr txBox="1">
            <a:spLocks/>
          </p:cNvSpPr>
          <p:nvPr/>
        </p:nvSpPr>
        <p:spPr>
          <a:xfrm>
            <a:off x="630936" y="3314354"/>
            <a:ext cx="7879842" cy="2159128"/>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Wingdings 3" panose="05040102010807070707" pitchFamily="18"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LeAnn Moskowitz, LTSS Policy Program Manager</a:t>
            </a:r>
          </a:p>
          <a:p>
            <a:pPr marL="0" indent="0">
              <a:buNone/>
            </a:pPr>
            <a:r>
              <a:rPr lang="en-US" sz="2400" dirty="0">
                <a:solidFill>
                  <a:schemeClr val="bg1"/>
                </a:solidFill>
                <a:hlinkClick r:id="rId3"/>
              </a:rPr>
              <a:t>leann.moskowitz@hhs.iowa.gov</a:t>
            </a:r>
            <a:endParaRPr lang="en-US" sz="2400" dirty="0">
              <a:solidFill>
                <a:schemeClr val="bg1"/>
              </a:solidFill>
            </a:endParaRPr>
          </a:p>
          <a:p>
            <a:pPr marL="0" indent="0">
              <a:buNone/>
            </a:pPr>
            <a:endParaRPr lang="en-US" sz="2400" dirty="0">
              <a:solidFill>
                <a:schemeClr val="bg1"/>
              </a:solidFill>
            </a:endParaRPr>
          </a:p>
          <a:p>
            <a:pPr marL="0" indent="0">
              <a:buNone/>
            </a:pPr>
            <a:r>
              <a:rPr lang="en-US" sz="2400" dirty="0">
                <a:solidFill>
                  <a:schemeClr val="bg1"/>
                </a:solidFill>
              </a:rPr>
              <a:t>Kim Grasty, LTSS HCBS Quality Manager</a:t>
            </a:r>
          </a:p>
          <a:p>
            <a:pPr marL="0" indent="0">
              <a:buNone/>
            </a:pPr>
            <a:r>
              <a:rPr lang="en-US" sz="2400" dirty="0">
                <a:solidFill>
                  <a:schemeClr val="bg1"/>
                </a:solidFill>
                <a:hlinkClick r:id="rId4"/>
              </a:rPr>
              <a:t>kim.grasty@hhs.iowa.gov</a:t>
            </a:r>
            <a:endParaRPr lang="en-US" sz="2400" dirty="0">
              <a:solidFill>
                <a:schemeClr val="bg1"/>
              </a:solidFill>
            </a:endParaRPr>
          </a:p>
          <a:p>
            <a:pPr marL="0" indent="0">
              <a:buNone/>
            </a:pPr>
            <a:endParaRPr lang="en-US" sz="2400" dirty="0">
              <a:solidFill>
                <a:schemeClr val="bg1"/>
              </a:solidFill>
            </a:endParaRPr>
          </a:p>
          <a:p>
            <a:pPr marL="0" indent="0">
              <a:buNone/>
            </a:pPr>
            <a:r>
              <a:rPr lang="en-US" sz="2400" dirty="0">
                <a:solidFill>
                  <a:schemeClr val="bg1"/>
                </a:solidFill>
              </a:rPr>
              <a:t>Christy Casey, LTSS Policy Program Manager</a:t>
            </a:r>
          </a:p>
          <a:p>
            <a:pPr marL="0" indent="0">
              <a:buNone/>
            </a:pPr>
            <a:br>
              <a:rPr lang="en-US" sz="2400" dirty="0">
                <a:solidFill>
                  <a:schemeClr val="bg1"/>
                </a:solidFill>
              </a:rPr>
            </a:br>
            <a:r>
              <a:rPr lang="en-US" sz="2400" dirty="0">
                <a:solidFill>
                  <a:schemeClr val="bg1"/>
                </a:solidFill>
                <a:hlinkClick r:id="rId5"/>
              </a:rPr>
              <a:t>christy.casey@hhs.iowa.gov</a:t>
            </a:r>
            <a:endParaRPr lang="en-US" sz="2400" dirty="0">
              <a:solidFill>
                <a:schemeClr val="bg1"/>
              </a:solidFill>
            </a:endParaRPr>
          </a:p>
          <a:p>
            <a:pPr marL="0" indent="0">
              <a:buNone/>
            </a:pPr>
            <a:endParaRPr lang="en-US" sz="2400" dirty="0">
              <a:solidFill>
                <a:schemeClr val="bg1"/>
              </a:solidFill>
            </a:endParaRPr>
          </a:p>
        </p:txBody>
      </p:sp>
      <p:pic>
        <p:nvPicPr>
          <p:cNvPr id="7" name="Graphic 6">
            <a:extLst>
              <a:ext uri="{FF2B5EF4-FFF2-40B4-BE49-F238E27FC236}">
                <a16:creationId xmlns:a16="http://schemas.microsoft.com/office/drawing/2014/main" id="{BAB5A995-7DD5-1D81-9607-1CF3FBE172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4338" y="5473493"/>
            <a:ext cx="3836519" cy="442675"/>
          </a:xfrm>
          <a:prstGeom prst="rect">
            <a:avLst/>
          </a:prstGeom>
        </p:spPr>
      </p:pic>
    </p:spTree>
    <p:extLst>
      <p:ext uri="{BB962C8B-B14F-4D97-AF65-F5344CB8AC3E}">
        <p14:creationId xmlns:p14="http://schemas.microsoft.com/office/powerpoint/2010/main" val="3256398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32D03-46C8-F105-9040-21D081831C9B}"/>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2019702C-E234-31F6-23AA-48CF541C6B8E}"/>
              </a:ext>
            </a:extLst>
          </p:cNvPr>
          <p:cNvSpPr>
            <a:spLocks noGrp="1"/>
          </p:cNvSpPr>
          <p:nvPr>
            <p:ph type="title"/>
          </p:nvPr>
        </p:nvSpPr>
        <p:spPr/>
        <p:txBody>
          <a:bodyPr/>
          <a:lstStyle/>
          <a:p>
            <a:r>
              <a:rPr lang="en-US" dirty="0"/>
              <a:t>Hope and Opportunity in Many Environment (HOME)</a:t>
            </a:r>
          </a:p>
        </p:txBody>
      </p:sp>
      <p:sp>
        <p:nvSpPr>
          <p:cNvPr id="2" name="Slide Number Placeholder 1">
            <a:extLst>
              <a:ext uri="{FF2B5EF4-FFF2-40B4-BE49-F238E27FC236}">
                <a16:creationId xmlns:a16="http://schemas.microsoft.com/office/drawing/2014/main" id="{D22AA512-1CD3-D7D9-84B5-1F25609FF1C0}"/>
              </a:ext>
            </a:extLst>
          </p:cNvPr>
          <p:cNvSpPr>
            <a:spLocks noGrp="1"/>
          </p:cNvSpPr>
          <p:nvPr>
            <p:ph type="sldNum" sz="quarter" idx="12"/>
          </p:nvPr>
        </p:nvSpPr>
        <p:spPr/>
        <p:txBody>
          <a:bodyPr/>
          <a:lstStyle/>
          <a:p>
            <a:fld id="{C95E8E5B-C54E-4915-B069-2B2C8B7FEC1E}" type="slidenum">
              <a:rPr lang="en-US" smtClean="0"/>
              <a:pPr/>
              <a:t>3</a:t>
            </a:fld>
            <a:endParaRPr lang="en-US" dirty="0"/>
          </a:p>
        </p:txBody>
      </p:sp>
    </p:spTree>
    <p:extLst>
      <p:ext uri="{BB962C8B-B14F-4D97-AF65-F5344CB8AC3E}">
        <p14:creationId xmlns:p14="http://schemas.microsoft.com/office/powerpoint/2010/main" val="1150708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A83B6-4631-545C-83C4-C779FF8A58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8C2AE7-BD61-C1A6-509D-E203A47D926F}"/>
              </a:ext>
            </a:extLst>
          </p:cNvPr>
          <p:cNvSpPr>
            <a:spLocks noGrp="1"/>
          </p:cNvSpPr>
          <p:nvPr>
            <p:ph type="title"/>
          </p:nvPr>
        </p:nvSpPr>
        <p:spPr>
          <a:xfrm>
            <a:off x="628650" y="365126"/>
            <a:ext cx="7886700" cy="1277407"/>
          </a:xfrm>
        </p:spPr>
        <p:txBody>
          <a:bodyPr>
            <a:noAutofit/>
          </a:bodyPr>
          <a:lstStyle/>
          <a:p>
            <a:r>
              <a:rPr lang="en-US" sz="3200" dirty="0"/>
              <a:t>Hope and Opportunity in Many Environments (</a:t>
            </a:r>
            <a:r>
              <a:rPr lang="en-US" sz="3200" b="1" dirty="0"/>
              <a:t>HOME</a:t>
            </a:r>
            <a:r>
              <a:rPr lang="en-US" sz="3200" dirty="0"/>
              <a:t>) Overview</a:t>
            </a:r>
            <a:br>
              <a:rPr lang="en-US" sz="3200" dirty="0"/>
            </a:br>
            <a:endParaRPr lang="en-US" sz="3200" dirty="0"/>
          </a:p>
        </p:txBody>
      </p:sp>
      <p:sp>
        <p:nvSpPr>
          <p:cNvPr id="6" name="Content Placeholder 5">
            <a:extLst>
              <a:ext uri="{FF2B5EF4-FFF2-40B4-BE49-F238E27FC236}">
                <a16:creationId xmlns:a16="http://schemas.microsoft.com/office/drawing/2014/main" id="{3F2901D7-1D59-B8FB-9057-79A74EEAB2A5}"/>
              </a:ext>
            </a:extLst>
          </p:cNvPr>
          <p:cNvSpPr>
            <a:spLocks noGrp="1"/>
          </p:cNvSpPr>
          <p:nvPr>
            <p:ph idx="1"/>
          </p:nvPr>
        </p:nvSpPr>
        <p:spPr>
          <a:xfrm>
            <a:off x="628650" y="1642533"/>
            <a:ext cx="7886700" cy="4534430"/>
          </a:xfrm>
        </p:spPr>
        <p:txBody>
          <a:bodyPr/>
          <a:lstStyle/>
          <a:p>
            <a:pPr marL="0" indent="0">
              <a:buNone/>
            </a:pPr>
            <a:r>
              <a:rPr lang="en-US" b="0" i="0" dirty="0">
                <a:solidFill>
                  <a:srgbClr val="262828"/>
                </a:solidFill>
                <a:effectLst/>
                <a:latin typeface="Source Serif 4"/>
              </a:rPr>
              <a:t>Hope and Opportunity in Many Environments (HOME) is a project in Iowa that is working to improve and ensure that everyone has access to high-quality behavioral health, disability and aging services in their communities.</a:t>
            </a:r>
            <a:endParaRPr lang="en-US" dirty="0"/>
          </a:p>
        </p:txBody>
      </p:sp>
      <p:sp>
        <p:nvSpPr>
          <p:cNvPr id="3" name="Slide Number Placeholder 2">
            <a:extLst>
              <a:ext uri="{FF2B5EF4-FFF2-40B4-BE49-F238E27FC236}">
                <a16:creationId xmlns:a16="http://schemas.microsoft.com/office/drawing/2014/main" id="{1D5F787C-86F1-9AD8-A291-40A7A0ABF6ED}"/>
              </a:ext>
            </a:extLst>
          </p:cNvPr>
          <p:cNvSpPr>
            <a:spLocks noGrp="1"/>
          </p:cNvSpPr>
          <p:nvPr>
            <p:ph type="sldNum" sz="quarter" idx="12"/>
          </p:nvPr>
        </p:nvSpPr>
        <p:spPr/>
        <p:txBody>
          <a:bodyPr/>
          <a:lstStyle/>
          <a:p>
            <a:fld id="{C95E8E5B-C54E-4915-B069-2B2C8B7FEC1E}" type="slidenum">
              <a:rPr lang="en-US" smtClean="0"/>
              <a:pPr/>
              <a:t>4</a:t>
            </a:fld>
            <a:endParaRPr lang="en-US" dirty="0"/>
          </a:p>
        </p:txBody>
      </p:sp>
    </p:spTree>
    <p:extLst>
      <p:ext uri="{BB962C8B-B14F-4D97-AF65-F5344CB8AC3E}">
        <p14:creationId xmlns:p14="http://schemas.microsoft.com/office/powerpoint/2010/main" val="1353404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C5D00-C185-1331-5A07-76AB005AB2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7875E4-7E9F-A3B2-87C0-0A51DF52816A}"/>
              </a:ext>
            </a:extLst>
          </p:cNvPr>
          <p:cNvSpPr>
            <a:spLocks noGrp="1"/>
          </p:cNvSpPr>
          <p:nvPr>
            <p:ph type="title"/>
          </p:nvPr>
        </p:nvSpPr>
        <p:spPr>
          <a:xfrm>
            <a:off x="907566" y="433897"/>
            <a:ext cx="6122915" cy="994172"/>
          </a:xfrm>
        </p:spPr>
        <p:txBody>
          <a:bodyPr>
            <a:normAutofit/>
          </a:bodyPr>
          <a:lstStyle/>
          <a:p>
            <a:r>
              <a:rPr lang="en-US" sz="3600">
                <a:solidFill>
                  <a:schemeClr val="accent1"/>
                </a:solidFill>
              </a:rPr>
              <a:t>HOME Timeline</a:t>
            </a:r>
          </a:p>
        </p:txBody>
      </p:sp>
      <p:grpSp>
        <p:nvGrpSpPr>
          <p:cNvPr id="9" name="Group 8">
            <a:extLst>
              <a:ext uri="{FF2B5EF4-FFF2-40B4-BE49-F238E27FC236}">
                <a16:creationId xmlns:a16="http://schemas.microsoft.com/office/drawing/2014/main" id="{3FE057B6-1FE4-F7F7-1AFF-E1711CDC0E81}"/>
              </a:ext>
            </a:extLst>
          </p:cNvPr>
          <p:cNvGrpSpPr/>
          <p:nvPr/>
        </p:nvGrpSpPr>
        <p:grpSpPr>
          <a:xfrm>
            <a:off x="167520" y="1428069"/>
            <a:ext cx="6347468" cy="4570395"/>
            <a:chOff x="167520" y="1428069"/>
            <a:chExt cx="6347468" cy="4570395"/>
          </a:xfrm>
        </p:grpSpPr>
        <p:pic>
          <p:nvPicPr>
            <p:cNvPr id="4" name="Picture 3">
              <a:extLst>
                <a:ext uri="{FF2B5EF4-FFF2-40B4-BE49-F238E27FC236}">
                  <a16:creationId xmlns:a16="http://schemas.microsoft.com/office/drawing/2014/main" id="{2BBEC91C-2421-B679-AA71-F1CD6ECAEE89}"/>
                </a:ext>
              </a:extLst>
            </p:cNvPr>
            <p:cNvPicPr>
              <a:picLocks noChangeAspect="1"/>
            </p:cNvPicPr>
            <p:nvPr/>
          </p:nvPicPr>
          <p:blipFill>
            <a:blip r:embed="rId3"/>
            <a:srcRect t="3646" r="49010" b="16393"/>
            <a:stretch>
              <a:fillRect/>
            </a:stretch>
          </p:blipFill>
          <p:spPr>
            <a:xfrm>
              <a:off x="167520" y="1610949"/>
              <a:ext cx="4099680" cy="4387515"/>
            </a:xfrm>
            <a:prstGeom prst="rect">
              <a:avLst/>
            </a:prstGeom>
          </p:spPr>
        </p:pic>
        <p:sp>
          <p:nvSpPr>
            <p:cNvPr id="3" name="Rectangle 2">
              <a:extLst>
                <a:ext uri="{FF2B5EF4-FFF2-40B4-BE49-F238E27FC236}">
                  <a16:creationId xmlns:a16="http://schemas.microsoft.com/office/drawing/2014/main" id="{3AE9E871-16A1-CB2E-5FFA-BD659699EEB9}"/>
                </a:ext>
              </a:extLst>
            </p:cNvPr>
            <p:cNvSpPr/>
            <p:nvPr/>
          </p:nvSpPr>
          <p:spPr>
            <a:xfrm>
              <a:off x="1653309" y="1428069"/>
              <a:ext cx="3223491" cy="779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90B3F13-0CE0-3742-F4C6-217702C5EA8A}"/>
                </a:ext>
              </a:extLst>
            </p:cNvPr>
            <p:cNvSpPr/>
            <p:nvPr/>
          </p:nvSpPr>
          <p:spPr>
            <a:xfrm>
              <a:off x="3587773" y="4923873"/>
              <a:ext cx="1289027" cy="7073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E82A3A8-DADF-A2B0-265C-3D6D01A0CC8B}"/>
                </a:ext>
              </a:extLst>
            </p:cNvPr>
            <p:cNvSpPr/>
            <p:nvPr/>
          </p:nvSpPr>
          <p:spPr>
            <a:xfrm>
              <a:off x="1862803" y="1428069"/>
              <a:ext cx="3223491" cy="779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162297A-1FC5-E6C1-1497-0B318743C953}"/>
                </a:ext>
              </a:extLst>
            </p:cNvPr>
            <p:cNvSpPr/>
            <p:nvPr/>
          </p:nvSpPr>
          <p:spPr>
            <a:xfrm>
              <a:off x="3291497" y="2001418"/>
              <a:ext cx="3223491" cy="7794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77CFCE39-84E9-FA2D-B86F-740505720329}"/>
              </a:ext>
            </a:extLst>
          </p:cNvPr>
          <p:cNvSpPr txBox="1"/>
          <p:nvPr/>
        </p:nvSpPr>
        <p:spPr>
          <a:xfrm>
            <a:off x="1680214" y="1391906"/>
            <a:ext cx="6043189" cy="646331"/>
          </a:xfrm>
          <a:prstGeom prst="rect">
            <a:avLst/>
          </a:prstGeom>
          <a:noFill/>
        </p:spPr>
        <p:txBody>
          <a:bodyPr wrap="square" rtlCol="0">
            <a:spAutoFit/>
          </a:bodyPr>
          <a:lstStyle/>
          <a:p>
            <a:r>
              <a:rPr lang="en-US" sz="1200" b="1" dirty="0"/>
              <a:t>2022 &amp; 2023: </a:t>
            </a:r>
            <a:r>
              <a:rPr lang="en-US" sz="1200" dirty="0"/>
              <a:t>Iowa HHS evaluated the HCBS system and spoke with members, caregivers, advocates and providers across Iowa to identify key areas for the HOME Project.</a:t>
            </a:r>
          </a:p>
        </p:txBody>
      </p:sp>
      <p:sp>
        <p:nvSpPr>
          <p:cNvPr id="11" name="TextBox 10">
            <a:extLst>
              <a:ext uri="{FF2B5EF4-FFF2-40B4-BE49-F238E27FC236}">
                <a16:creationId xmlns:a16="http://schemas.microsoft.com/office/drawing/2014/main" id="{E6EAB54B-1C4A-6547-939B-46B84C488695}"/>
              </a:ext>
            </a:extLst>
          </p:cNvPr>
          <p:cNvSpPr txBox="1"/>
          <p:nvPr/>
        </p:nvSpPr>
        <p:spPr>
          <a:xfrm>
            <a:off x="3213348" y="2058243"/>
            <a:ext cx="5382926" cy="461665"/>
          </a:xfrm>
          <a:prstGeom prst="rect">
            <a:avLst/>
          </a:prstGeom>
          <a:noFill/>
        </p:spPr>
        <p:txBody>
          <a:bodyPr wrap="square" rtlCol="0">
            <a:spAutoFit/>
          </a:bodyPr>
          <a:lstStyle/>
          <a:p>
            <a:r>
              <a:rPr lang="en-US" sz="1200" b="1"/>
              <a:t>2024: </a:t>
            </a:r>
            <a:r>
              <a:rPr lang="en-US" sz="1200"/>
              <a:t>Iowa HHS rolled out standardized case management training and lowered caseloads to give case managers more time with members. </a:t>
            </a:r>
          </a:p>
        </p:txBody>
      </p:sp>
      <p:sp>
        <p:nvSpPr>
          <p:cNvPr id="13" name="TextBox 12">
            <a:extLst>
              <a:ext uri="{FF2B5EF4-FFF2-40B4-BE49-F238E27FC236}">
                <a16:creationId xmlns:a16="http://schemas.microsoft.com/office/drawing/2014/main" id="{3BE68678-E7DA-BA66-46F3-13AF80C9C20B}"/>
              </a:ext>
            </a:extLst>
          </p:cNvPr>
          <p:cNvSpPr txBox="1"/>
          <p:nvPr/>
        </p:nvSpPr>
        <p:spPr>
          <a:xfrm>
            <a:off x="4293168" y="2822254"/>
            <a:ext cx="4328843" cy="1384995"/>
          </a:xfrm>
          <a:prstGeom prst="rect">
            <a:avLst/>
          </a:prstGeom>
          <a:noFill/>
        </p:spPr>
        <p:txBody>
          <a:bodyPr wrap="square" lIns="91440" tIns="45720" rIns="91440" bIns="45720" anchor="t">
            <a:spAutoFit/>
          </a:bodyPr>
          <a:lstStyle/>
          <a:p>
            <a:r>
              <a:rPr lang="en-US" sz="1200" b="1" dirty="0"/>
              <a:t>2025: </a:t>
            </a:r>
            <a:r>
              <a:rPr lang="en-US" sz="1200" dirty="0"/>
              <a:t>Iowa</a:t>
            </a:r>
            <a:r>
              <a:rPr lang="en-US" sz="1200" b="1" dirty="0"/>
              <a:t> </a:t>
            </a:r>
            <a:r>
              <a:rPr lang="en-US" sz="1200" dirty="0"/>
              <a:t>HHS submitted amendments to their existing HCBS waivers that will go into effect in January 2026. Changes from these amendments include, moving assessments from managed care organizations (MCOs) to an independent assessor and combining a few similar services to make them easier to use and help members find the right services to match their needs. </a:t>
            </a:r>
          </a:p>
        </p:txBody>
      </p:sp>
      <p:sp>
        <p:nvSpPr>
          <p:cNvPr id="15" name="TextBox 14">
            <a:extLst>
              <a:ext uri="{FF2B5EF4-FFF2-40B4-BE49-F238E27FC236}">
                <a16:creationId xmlns:a16="http://schemas.microsoft.com/office/drawing/2014/main" id="{3DB16A75-FA17-706C-D5C0-7E56A0296BDC}"/>
              </a:ext>
            </a:extLst>
          </p:cNvPr>
          <p:cNvSpPr txBox="1"/>
          <p:nvPr/>
        </p:nvSpPr>
        <p:spPr>
          <a:xfrm>
            <a:off x="3821945" y="4390182"/>
            <a:ext cx="5008271" cy="1431161"/>
          </a:xfrm>
          <a:prstGeom prst="rect">
            <a:avLst/>
          </a:prstGeom>
          <a:noFill/>
        </p:spPr>
        <p:txBody>
          <a:bodyPr wrap="square" lIns="91440" tIns="45720" rIns="91440" bIns="45720" anchor="t">
            <a:spAutoFit/>
          </a:bodyPr>
          <a:lstStyle/>
          <a:p>
            <a:r>
              <a:rPr lang="en-US" sz="1200" b="1" dirty="0"/>
              <a:t>2026: </a:t>
            </a:r>
            <a:r>
              <a:rPr lang="en-US" sz="1200" dirty="0"/>
              <a:t>In October, Iowa HHS will transition members enrolled on the Children’s Mental Health (CMH), Health and Disability (HD), Physical Disability (PD) and AIDS/HIV (HIV) waivers into the HOME waivers: the Adults with Disabilities (AD) and Children and Youth (CY) waivers. </a:t>
            </a:r>
            <a:r>
              <a:rPr lang="en-US" sz="1300" dirty="0"/>
              <a:t>The AD and CY waivers will also serve Iowans with developmental disabilities and autism.</a:t>
            </a:r>
          </a:p>
          <a:p>
            <a:endParaRPr lang="en-US" sz="1200" dirty="0">
              <a:cs typeface="Arial"/>
            </a:endParaRPr>
          </a:p>
        </p:txBody>
      </p:sp>
      <p:sp>
        <p:nvSpPr>
          <p:cNvPr id="18" name="Rectangle 17">
            <a:extLst>
              <a:ext uri="{FF2B5EF4-FFF2-40B4-BE49-F238E27FC236}">
                <a16:creationId xmlns:a16="http://schemas.microsoft.com/office/drawing/2014/main" id="{A0DBF68F-AD8E-B577-ABA8-1FA9D9CB5B3E}"/>
              </a:ext>
            </a:extLst>
          </p:cNvPr>
          <p:cNvSpPr/>
          <p:nvPr/>
        </p:nvSpPr>
        <p:spPr>
          <a:xfrm>
            <a:off x="167520" y="5998464"/>
            <a:ext cx="2935898" cy="8595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291AF94-F32D-93B1-C957-42A6BCE9B26F}"/>
              </a:ext>
            </a:extLst>
          </p:cNvPr>
          <p:cNvSpPr txBox="1"/>
          <p:nvPr/>
        </p:nvSpPr>
        <p:spPr>
          <a:xfrm>
            <a:off x="2018556" y="5715836"/>
            <a:ext cx="6957924" cy="830997"/>
          </a:xfrm>
          <a:prstGeom prst="rect">
            <a:avLst/>
          </a:prstGeom>
          <a:noFill/>
        </p:spPr>
        <p:txBody>
          <a:bodyPr wrap="square" lIns="91440" tIns="45720" rIns="91440" bIns="45720" anchor="t">
            <a:spAutoFit/>
          </a:bodyPr>
          <a:lstStyle/>
          <a:p>
            <a:r>
              <a:rPr lang="en-US" sz="1200" b="1" dirty="0"/>
              <a:t>2027 &amp; Beyond: </a:t>
            </a:r>
            <a:r>
              <a:rPr lang="en-US" sz="1200" dirty="0"/>
              <a:t>Iowa HHS will transition members enrolled on the Intellectual Disability (ID), and Brain Injury (BI) waivers into the HOME waivers and will add Supported Community Living, Residential Based Supported Community Living, Day Habilitation and Enabling Technology for Remote Supports onto the HOME waivers. </a:t>
            </a:r>
            <a:endParaRPr lang="en-US" sz="1200" dirty="0">
              <a:cs typeface="Arial"/>
            </a:endParaRPr>
          </a:p>
        </p:txBody>
      </p:sp>
    </p:spTree>
    <p:extLst>
      <p:ext uri="{BB962C8B-B14F-4D97-AF65-F5344CB8AC3E}">
        <p14:creationId xmlns:p14="http://schemas.microsoft.com/office/powerpoint/2010/main" val="36287592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5EAF6-327B-4754-98EF-4BBDB5CA7A6E}"/>
              </a:ext>
            </a:extLst>
          </p:cNvPr>
          <p:cNvSpPr>
            <a:spLocks noGrp="1"/>
          </p:cNvSpPr>
          <p:nvPr>
            <p:ph type="title"/>
          </p:nvPr>
        </p:nvSpPr>
        <p:spPr>
          <a:xfrm>
            <a:off x="464782" y="238248"/>
            <a:ext cx="7033276" cy="994172"/>
          </a:xfrm>
        </p:spPr>
        <p:txBody>
          <a:bodyPr>
            <a:normAutofit fontScale="90000"/>
          </a:bodyPr>
          <a:lstStyle/>
          <a:p>
            <a:r>
              <a:rPr lang="en-US" sz="3600">
                <a:solidFill>
                  <a:schemeClr val="accent1"/>
                </a:solidFill>
              </a:rPr>
              <a:t>Findings about the current HCBS system</a:t>
            </a:r>
          </a:p>
        </p:txBody>
      </p:sp>
      <p:graphicFrame>
        <p:nvGraphicFramePr>
          <p:cNvPr id="4" name="Diagram 3">
            <a:extLst>
              <a:ext uri="{FF2B5EF4-FFF2-40B4-BE49-F238E27FC236}">
                <a16:creationId xmlns:a16="http://schemas.microsoft.com/office/drawing/2014/main" id="{F53E4A16-6CBD-6E2A-E9EE-723B9AFB6A1A}"/>
              </a:ext>
            </a:extLst>
          </p:cNvPr>
          <p:cNvGraphicFramePr/>
          <p:nvPr/>
        </p:nvGraphicFramePr>
        <p:xfrm>
          <a:off x="653892" y="1793238"/>
          <a:ext cx="7835684" cy="42758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C35F0CB4-62A4-F8E6-78EE-AF01CF2BA619}"/>
              </a:ext>
            </a:extLst>
          </p:cNvPr>
          <p:cNvSpPr txBox="1"/>
          <p:nvPr/>
        </p:nvSpPr>
        <p:spPr>
          <a:xfrm>
            <a:off x="788894" y="1468802"/>
            <a:ext cx="7440706" cy="315471"/>
          </a:xfrm>
          <a:prstGeom prst="rect">
            <a:avLst/>
          </a:prstGeom>
          <a:noFill/>
        </p:spPr>
        <p:txBody>
          <a:bodyPr wrap="square" lIns="68580" tIns="34290" rIns="68580" bIns="34290" rtlCol="0" anchor="t">
            <a:spAutoFit/>
          </a:bodyPr>
          <a:lstStyle/>
          <a:p>
            <a:pPr defTabSz="685800"/>
            <a:r>
              <a:rPr lang="en-US" sz="1350">
                <a:solidFill>
                  <a:srgbClr val="04627A"/>
                </a:solidFill>
                <a:latin typeface="Arial"/>
              </a:rPr>
              <a:t>        </a:t>
            </a:r>
            <a:r>
              <a:rPr lang="en-US" sz="1600">
                <a:solidFill>
                  <a:srgbClr val="04627A"/>
                </a:solidFill>
                <a:latin typeface="Arial"/>
              </a:rPr>
              <a:t>CHALLENGES</a:t>
            </a:r>
            <a:r>
              <a:rPr lang="en-US" sz="1350">
                <a:solidFill>
                  <a:srgbClr val="04627A"/>
                </a:solidFill>
                <a:latin typeface="Arial"/>
              </a:rPr>
              <a:t>                                             </a:t>
            </a:r>
            <a:r>
              <a:rPr lang="en-US" sz="1600">
                <a:solidFill>
                  <a:srgbClr val="04627A"/>
                </a:solidFill>
                <a:latin typeface="Arial"/>
              </a:rPr>
              <a:t>RECOMMENDATIONS</a:t>
            </a:r>
            <a:r>
              <a:rPr lang="en-US" sz="1350">
                <a:solidFill>
                  <a:srgbClr val="04627A"/>
                </a:solidFill>
                <a:latin typeface="Arial"/>
              </a:rPr>
              <a:t>               </a:t>
            </a:r>
          </a:p>
        </p:txBody>
      </p:sp>
    </p:spTree>
    <p:extLst>
      <p:ext uri="{BB962C8B-B14F-4D97-AF65-F5344CB8AC3E}">
        <p14:creationId xmlns:p14="http://schemas.microsoft.com/office/powerpoint/2010/main" val="203370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B9AA7-2B51-44E5-5BBC-2CA0B797EF30}"/>
              </a:ext>
            </a:extLst>
          </p:cNvPr>
          <p:cNvSpPr>
            <a:spLocks noGrp="1"/>
          </p:cNvSpPr>
          <p:nvPr>
            <p:ph type="title"/>
          </p:nvPr>
        </p:nvSpPr>
        <p:spPr>
          <a:xfrm>
            <a:off x="628650" y="345023"/>
            <a:ext cx="7886700" cy="1325563"/>
          </a:xfrm>
        </p:spPr>
        <p:txBody>
          <a:bodyPr>
            <a:normAutofit/>
          </a:bodyPr>
          <a:lstStyle/>
          <a:p>
            <a:r>
              <a:rPr lang="en-US" sz="3600">
                <a:solidFill>
                  <a:schemeClr val="accent1"/>
                </a:solidFill>
              </a:rPr>
              <a:t>Hope and Opportunity in Many Environments (HOME) Project</a:t>
            </a:r>
          </a:p>
        </p:txBody>
      </p:sp>
      <p:graphicFrame>
        <p:nvGraphicFramePr>
          <p:cNvPr id="7" name="Text Placeholder 4">
            <a:extLst>
              <a:ext uri="{FF2B5EF4-FFF2-40B4-BE49-F238E27FC236}">
                <a16:creationId xmlns:a16="http://schemas.microsoft.com/office/drawing/2014/main" id="{C1B2D9A7-E8DE-8B37-B5F0-900E4AF680CA}"/>
              </a:ext>
            </a:extLst>
          </p:cNvPr>
          <p:cNvGraphicFramePr/>
          <p:nvPr/>
        </p:nvGraphicFramePr>
        <p:xfrm>
          <a:off x="628651" y="1890793"/>
          <a:ext cx="7574056" cy="38331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668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D8898-07B3-554F-2267-6EECBEC33C5E}"/>
              </a:ext>
            </a:extLst>
          </p:cNvPr>
          <p:cNvSpPr>
            <a:spLocks noGrp="1"/>
          </p:cNvSpPr>
          <p:nvPr>
            <p:ph type="title"/>
          </p:nvPr>
        </p:nvSpPr>
        <p:spPr/>
        <p:txBody>
          <a:bodyPr/>
          <a:lstStyle/>
          <a:p>
            <a:r>
              <a:rPr lang="en-US" dirty="0"/>
              <a:t>Anticipated January 2026 Service Code Changes</a:t>
            </a:r>
          </a:p>
        </p:txBody>
      </p:sp>
    </p:spTree>
    <p:extLst>
      <p:ext uri="{BB962C8B-B14F-4D97-AF65-F5344CB8AC3E}">
        <p14:creationId xmlns:p14="http://schemas.microsoft.com/office/powerpoint/2010/main" val="1553959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28056-CBC7-9041-0E6F-DDB342D75C3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86EEF45-EB53-1F05-B688-71ACFC43A34F}"/>
              </a:ext>
            </a:extLst>
          </p:cNvPr>
          <p:cNvSpPr>
            <a:spLocks noGrp="1"/>
          </p:cNvSpPr>
          <p:nvPr>
            <p:ph type="title"/>
          </p:nvPr>
        </p:nvSpPr>
        <p:spPr>
          <a:xfrm>
            <a:off x="805653" y="96032"/>
            <a:ext cx="7886700" cy="1325563"/>
          </a:xfrm>
        </p:spPr>
        <p:txBody>
          <a:bodyPr>
            <a:normAutofit/>
          </a:bodyPr>
          <a:lstStyle/>
          <a:p>
            <a:r>
              <a:rPr lang="en-US" sz="3200" dirty="0">
                <a:solidFill>
                  <a:schemeClr val="accent1"/>
                </a:solidFill>
              </a:rPr>
              <a:t>Anticipated January 2026 Service Code Changes (1 of 2)</a:t>
            </a:r>
          </a:p>
        </p:txBody>
      </p:sp>
      <p:sp>
        <p:nvSpPr>
          <p:cNvPr id="4" name="TextBox 3">
            <a:extLst>
              <a:ext uri="{FF2B5EF4-FFF2-40B4-BE49-F238E27FC236}">
                <a16:creationId xmlns:a16="http://schemas.microsoft.com/office/drawing/2014/main" id="{FE9E57A9-0D1D-890F-D0FD-D25376AE21EB}"/>
              </a:ext>
            </a:extLst>
          </p:cNvPr>
          <p:cNvSpPr txBox="1"/>
          <p:nvPr/>
        </p:nvSpPr>
        <p:spPr>
          <a:xfrm>
            <a:off x="461833" y="1273635"/>
            <a:ext cx="8220333" cy="707886"/>
          </a:xfrm>
          <a:prstGeom prst="rect">
            <a:avLst/>
          </a:prstGeom>
          <a:noFill/>
        </p:spPr>
        <p:txBody>
          <a:bodyPr wrap="square" rtlCol="0">
            <a:spAutoFit/>
          </a:bodyPr>
          <a:lstStyle/>
          <a:p>
            <a:r>
              <a:rPr lang="en-US" sz="2000" dirty="0"/>
              <a:t>Pending CMS waiver amendment approval, HHS will modify the following waiver service names and codes for Jan. 1, 2026:</a:t>
            </a:r>
          </a:p>
        </p:txBody>
      </p:sp>
      <p:graphicFrame>
        <p:nvGraphicFramePr>
          <p:cNvPr id="5" name="Table 4">
            <a:extLst>
              <a:ext uri="{FF2B5EF4-FFF2-40B4-BE49-F238E27FC236}">
                <a16:creationId xmlns:a16="http://schemas.microsoft.com/office/drawing/2014/main" id="{8AE1BEAA-B78F-AE68-BE0E-B989EDA54911}"/>
              </a:ext>
            </a:extLst>
          </p:cNvPr>
          <p:cNvGraphicFramePr>
            <a:graphicFrameLocks noGrp="1"/>
          </p:cNvGraphicFramePr>
          <p:nvPr/>
        </p:nvGraphicFramePr>
        <p:xfrm>
          <a:off x="529203" y="2035252"/>
          <a:ext cx="8220332" cy="4038600"/>
        </p:xfrm>
        <a:graphic>
          <a:graphicData uri="http://schemas.openxmlformats.org/drawingml/2006/table">
            <a:tbl>
              <a:tblPr firstRow="1" bandRow="1">
                <a:tableStyleId>{5C22544A-7EE6-4342-B048-85BDC9FD1C3A}</a:tableStyleId>
              </a:tblPr>
              <a:tblGrid>
                <a:gridCol w="2055083">
                  <a:extLst>
                    <a:ext uri="{9D8B030D-6E8A-4147-A177-3AD203B41FA5}">
                      <a16:colId xmlns:a16="http://schemas.microsoft.com/office/drawing/2014/main" val="1526721452"/>
                    </a:ext>
                  </a:extLst>
                </a:gridCol>
                <a:gridCol w="1323682">
                  <a:extLst>
                    <a:ext uri="{9D8B030D-6E8A-4147-A177-3AD203B41FA5}">
                      <a16:colId xmlns:a16="http://schemas.microsoft.com/office/drawing/2014/main" val="3896013657"/>
                    </a:ext>
                  </a:extLst>
                </a:gridCol>
                <a:gridCol w="1894114">
                  <a:extLst>
                    <a:ext uri="{9D8B030D-6E8A-4147-A177-3AD203B41FA5}">
                      <a16:colId xmlns:a16="http://schemas.microsoft.com/office/drawing/2014/main" val="3364971909"/>
                    </a:ext>
                  </a:extLst>
                </a:gridCol>
                <a:gridCol w="2947453">
                  <a:extLst>
                    <a:ext uri="{9D8B030D-6E8A-4147-A177-3AD203B41FA5}">
                      <a16:colId xmlns:a16="http://schemas.microsoft.com/office/drawing/2014/main" val="2108441852"/>
                    </a:ext>
                  </a:extLst>
                </a:gridCol>
              </a:tblGrid>
              <a:tr h="434340">
                <a:tc>
                  <a:txBody>
                    <a:bodyPr/>
                    <a:lstStyle/>
                    <a:p>
                      <a:r>
                        <a:rPr lang="en-US" sz="1400"/>
                        <a:t>Current Service Name</a:t>
                      </a:r>
                    </a:p>
                  </a:txBody>
                  <a:tcPr marL="68580" marR="68580" marT="34290" marB="34290"/>
                </a:tc>
                <a:tc>
                  <a:txBody>
                    <a:bodyPr/>
                    <a:lstStyle/>
                    <a:p>
                      <a:r>
                        <a:rPr lang="en-US" sz="1400"/>
                        <a:t>Current Code</a:t>
                      </a:r>
                    </a:p>
                  </a:txBody>
                  <a:tcPr marL="68580" marR="68580" marT="34290" marB="34290"/>
                </a:tc>
                <a:tc>
                  <a:txBody>
                    <a:bodyPr/>
                    <a:lstStyle/>
                    <a:p>
                      <a:r>
                        <a:rPr lang="en-US" sz="1400"/>
                        <a:t>Anticipated New Service Name</a:t>
                      </a:r>
                    </a:p>
                  </a:txBody>
                  <a:tcPr marL="68580" marR="68580" marT="34290" marB="34290"/>
                </a:tc>
                <a:tc>
                  <a:txBody>
                    <a:bodyPr/>
                    <a:lstStyle/>
                    <a:p>
                      <a:r>
                        <a:rPr lang="en-US" sz="1400"/>
                        <a:t>Anticipated New Code and Service Name</a:t>
                      </a:r>
                    </a:p>
                  </a:txBody>
                  <a:tcPr marL="68580" marR="68580" marT="34290" marB="34290"/>
                </a:tc>
                <a:extLst>
                  <a:ext uri="{0D108BD9-81ED-4DB2-BD59-A6C34878D82A}">
                    <a16:rowId xmlns:a16="http://schemas.microsoft.com/office/drawing/2014/main" val="685769642"/>
                  </a:ext>
                </a:extLst>
              </a:tr>
              <a:tr h="800100">
                <a:tc>
                  <a:txBody>
                    <a:bodyPr/>
                    <a:lstStyle/>
                    <a:p>
                      <a:r>
                        <a:rPr lang="en-US" sz="1400"/>
                        <a:t>ICDAC </a:t>
                      </a:r>
                    </a:p>
                  </a:txBody>
                  <a:tcPr marL="68580" marR="68580" marT="34290" marB="34290"/>
                </a:tc>
                <a:tc>
                  <a:txBody>
                    <a:bodyPr/>
                    <a:lstStyle/>
                    <a:p>
                      <a:pPr marL="285750" indent="-285750">
                        <a:buFont typeface="Arial" panose="020B0604020202020204" pitchFamily="34" charset="0"/>
                        <a:buChar char="•"/>
                      </a:pPr>
                      <a:r>
                        <a:rPr lang="en-US" sz="1400"/>
                        <a:t>T1019</a:t>
                      </a:r>
                    </a:p>
                    <a:p>
                      <a:pPr marL="285750" indent="-285750">
                        <a:buFont typeface="Arial" panose="020B0604020202020204" pitchFamily="34" charset="0"/>
                        <a:buChar char="•"/>
                      </a:pPr>
                      <a:r>
                        <a:rPr lang="en-US" sz="1400"/>
                        <a:t>T1019 U3</a:t>
                      </a:r>
                    </a:p>
                  </a:txBody>
                  <a:tcPr marL="68580" marR="68580" marT="34290" marB="34290"/>
                </a:tc>
                <a:tc>
                  <a:txBody>
                    <a:bodyPr/>
                    <a:lstStyle/>
                    <a:p>
                      <a:pPr marL="285750" indent="-285750">
                        <a:buFont typeface="Arial" panose="020B0604020202020204" pitchFamily="34" charset="0"/>
                        <a:buChar char="•"/>
                      </a:pPr>
                      <a:r>
                        <a:rPr lang="en-US" sz="1400"/>
                        <a:t>Self-directed personal care</a:t>
                      </a:r>
                    </a:p>
                    <a:p>
                      <a:pPr marL="285750" indent="-285750">
                        <a:buFont typeface="Arial" panose="020B0604020202020204" pitchFamily="34" charset="0"/>
                        <a:buChar char="•"/>
                      </a:pPr>
                      <a:r>
                        <a:rPr lang="en-US" sz="1400"/>
                        <a:t>Skilled self-directed personal care</a:t>
                      </a:r>
                    </a:p>
                  </a:txBody>
                  <a:tcPr marL="68580" marR="68580" marT="34290" marB="34290"/>
                </a:tc>
                <a:tc>
                  <a:txBody>
                    <a:bodyPr/>
                    <a:lstStyle/>
                    <a:p>
                      <a:pPr marL="285750" indent="-285750">
                        <a:buFont typeface="Arial" panose="020B0604020202020204" pitchFamily="34" charset="0"/>
                        <a:buChar char="•"/>
                      </a:pPr>
                      <a:r>
                        <a:rPr lang="en-US" sz="1400"/>
                        <a:t>T1019 Self-directed personal care unskilled</a:t>
                      </a:r>
                    </a:p>
                    <a:p>
                      <a:pPr marL="285750" indent="-285750">
                        <a:buFont typeface="Arial" panose="020B0604020202020204" pitchFamily="34" charset="0"/>
                        <a:buChar char="•"/>
                      </a:pPr>
                      <a:r>
                        <a:rPr lang="en-US" sz="1400"/>
                        <a:t>T1019 U3 Skilled self-directed personal care</a:t>
                      </a:r>
                    </a:p>
                  </a:txBody>
                  <a:tcPr marL="68580" marR="68580" marT="34290" marB="34290"/>
                </a:tc>
                <a:extLst>
                  <a:ext uri="{0D108BD9-81ED-4DB2-BD59-A6C34878D82A}">
                    <a16:rowId xmlns:a16="http://schemas.microsoft.com/office/drawing/2014/main" val="2996151187"/>
                  </a:ext>
                </a:extLst>
              </a:tr>
              <a:tr h="617220">
                <a:tc>
                  <a:txBody>
                    <a:bodyPr/>
                    <a:lstStyle/>
                    <a:p>
                      <a:r>
                        <a:rPr lang="en-US" sz="1400"/>
                        <a:t>Agency Consumer-Directed Attendant Care (unskilled and skilled)</a:t>
                      </a:r>
                    </a:p>
                  </a:txBody>
                  <a:tcPr marL="68580" marR="68580" marT="34290" marB="34290"/>
                </a:tc>
                <a:tc>
                  <a:txBody>
                    <a:bodyPr/>
                    <a:lstStyle/>
                    <a:p>
                      <a:pPr marL="285750" indent="-285750">
                        <a:buFont typeface="Arial" panose="020B0604020202020204" pitchFamily="34" charset="0"/>
                        <a:buChar char="•"/>
                      </a:pPr>
                      <a:r>
                        <a:rPr lang="en-US" sz="1400"/>
                        <a:t>S5125</a:t>
                      </a:r>
                    </a:p>
                    <a:p>
                      <a:pPr marL="285750" indent="-285750">
                        <a:buFont typeface="Arial" panose="020B0604020202020204" pitchFamily="34" charset="0"/>
                        <a:buChar char="•"/>
                      </a:pPr>
                      <a:r>
                        <a:rPr lang="en-US" sz="1400"/>
                        <a:t>S5125 U3</a:t>
                      </a:r>
                    </a:p>
                  </a:txBody>
                  <a:tcPr marL="68580" marR="68580" marT="34290" marB="34290"/>
                </a:tc>
                <a:tc>
                  <a:txBody>
                    <a:bodyPr/>
                    <a:lstStyle/>
                    <a:p>
                      <a:pPr marL="285750" indent="-285750">
                        <a:buFont typeface="Arial" panose="020B0604020202020204" pitchFamily="34" charset="0"/>
                        <a:buChar char="•"/>
                      </a:pPr>
                      <a:r>
                        <a:rPr lang="en-US" sz="1400"/>
                        <a:t>Attendant Care</a:t>
                      </a:r>
                    </a:p>
                    <a:p>
                      <a:pPr marL="285750" indent="-285750">
                        <a:buFont typeface="Arial" panose="020B0604020202020204" pitchFamily="34" charset="0"/>
                        <a:buChar char="•"/>
                      </a:pPr>
                      <a:r>
                        <a:rPr lang="en-US" sz="1400"/>
                        <a:t>Skilled Attendant Care</a:t>
                      </a:r>
                    </a:p>
                  </a:txBody>
                  <a:tcPr marL="68580" marR="68580" marT="34290" marB="34290"/>
                </a:tc>
                <a:tc>
                  <a:txBody>
                    <a:bodyPr/>
                    <a:lstStyle/>
                    <a:p>
                      <a:pPr marL="285750" indent="-285750">
                        <a:buFont typeface="Arial" panose="020B0604020202020204" pitchFamily="34" charset="0"/>
                        <a:buChar char="•"/>
                      </a:pPr>
                      <a:r>
                        <a:rPr lang="en-US" sz="1400"/>
                        <a:t>S5125 Attendant Care</a:t>
                      </a:r>
                    </a:p>
                    <a:p>
                      <a:pPr marL="285750" indent="-285750">
                        <a:buFont typeface="Arial" panose="020B0604020202020204" pitchFamily="34" charset="0"/>
                        <a:buChar char="•"/>
                      </a:pPr>
                      <a:r>
                        <a:rPr lang="en-US" sz="1400"/>
                        <a:t>S5125 U3 Skilled Attendant Care</a:t>
                      </a:r>
                    </a:p>
                  </a:txBody>
                  <a:tcPr marL="68580" marR="68580" marT="34290" marB="34290"/>
                </a:tc>
                <a:extLst>
                  <a:ext uri="{0D108BD9-81ED-4DB2-BD59-A6C34878D82A}">
                    <a16:rowId xmlns:a16="http://schemas.microsoft.com/office/drawing/2014/main" val="4171829296"/>
                  </a:ext>
                </a:extLst>
              </a:tr>
              <a:tr h="278130">
                <a:tc>
                  <a:txBody>
                    <a:bodyPr/>
                    <a:lstStyle/>
                    <a:p>
                      <a:r>
                        <a:rPr lang="en-US" sz="1400"/>
                        <a:t>Senior Companion</a:t>
                      </a:r>
                    </a:p>
                  </a:txBody>
                  <a:tcPr marL="68580" marR="68580" marT="34290" marB="34290"/>
                </a:tc>
                <a:tc>
                  <a:txBody>
                    <a:bodyPr/>
                    <a:lstStyle/>
                    <a:p>
                      <a:pPr marL="285750" indent="-285750">
                        <a:buFont typeface="Arial" panose="020B0604020202020204" pitchFamily="34" charset="0"/>
                        <a:buChar char="•"/>
                      </a:pPr>
                      <a:r>
                        <a:rPr lang="en-US" sz="1400"/>
                        <a:t>S5135</a:t>
                      </a:r>
                    </a:p>
                  </a:txBody>
                  <a:tcPr marL="68580" marR="68580" marT="34290" marB="34290"/>
                </a:tc>
                <a:tc>
                  <a:txBody>
                    <a:bodyPr/>
                    <a:lstStyle/>
                    <a:p>
                      <a:pPr marL="285750" indent="-285750">
                        <a:buFont typeface="Arial" panose="020B0604020202020204" pitchFamily="34" charset="0"/>
                        <a:buChar char="•"/>
                      </a:pPr>
                      <a:r>
                        <a:rPr lang="en-US" sz="1400"/>
                        <a:t>Companion Care</a:t>
                      </a:r>
                    </a:p>
                  </a:txBody>
                  <a:tcPr marL="68580" marR="68580" marT="34290" marB="34290"/>
                </a:tc>
                <a:tc>
                  <a:txBody>
                    <a:bodyPr/>
                    <a:lstStyle/>
                    <a:p>
                      <a:pPr marL="285750" indent="-285750">
                        <a:buFont typeface="Arial" panose="020B0604020202020204" pitchFamily="34" charset="0"/>
                        <a:buChar char="•"/>
                      </a:pPr>
                      <a:r>
                        <a:rPr lang="en-US" sz="1400"/>
                        <a:t>S5135 Companion Care</a:t>
                      </a:r>
                    </a:p>
                  </a:txBody>
                  <a:tcPr marL="68580" marR="68580" marT="34290" marB="34290"/>
                </a:tc>
                <a:extLst>
                  <a:ext uri="{0D108BD9-81ED-4DB2-BD59-A6C34878D82A}">
                    <a16:rowId xmlns:a16="http://schemas.microsoft.com/office/drawing/2014/main" val="3041797557"/>
                  </a:ext>
                </a:extLst>
              </a:tr>
              <a:tr h="434340">
                <a:tc>
                  <a:txBody>
                    <a:bodyPr/>
                    <a:lstStyle/>
                    <a:p>
                      <a:r>
                        <a:rPr lang="en-US" sz="1400"/>
                        <a:t>Homemaker</a:t>
                      </a:r>
                    </a:p>
                  </a:txBody>
                  <a:tcPr marL="68580" marR="68580" marT="34290" marB="34290"/>
                </a:tc>
                <a:tc>
                  <a:txBody>
                    <a:bodyPr/>
                    <a:lstStyle/>
                    <a:p>
                      <a:pPr marL="285750" indent="-285750">
                        <a:buFont typeface="Arial" panose="020B0604020202020204" pitchFamily="34" charset="0"/>
                        <a:buChar char="•"/>
                      </a:pPr>
                      <a:r>
                        <a:rPr lang="en-US" sz="1400"/>
                        <a:t>S5130</a:t>
                      </a:r>
                    </a:p>
                  </a:txBody>
                  <a:tcPr marL="68580" marR="68580" marT="34290" marB="34290"/>
                </a:tc>
                <a:tc>
                  <a:txBody>
                    <a:bodyPr/>
                    <a:lstStyle/>
                    <a:p>
                      <a:pPr marL="285750" indent="-285750">
                        <a:buFont typeface="Arial" panose="020B0604020202020204" pitchFamily="34" charset="0"/>
                        <a:buChar char="•"/>
                      </a:pPr>
                      <a:r>
                        <a:rPr lang="en-US" sz="1400"/>
                        <a:t>Home Maintenance Support</a:t>
                      </a:r>
                    </a:p>
                  </a:txBody>
                  <a:tcPr marL="68580" marR="68580" marT="34290" marB="34290"/>
                </a:tc>
                <a:tc>
                  <a:txBody>
                    <a:bodyPr/>
                    <a:lstStyle/>
                    <a:p>
                      <a:pPr marL="285750" indent="-285750">
                        <a:buFont typeface="Arial" panose="020B0604020202020204" pitchFamily="34" charset="0"/>
                        <a:buChar char="•"/>
                      </a:pPr>
                      <a:r>
                        <a:rPr lang="en-US" sz="1400"/>
                        <a:t>S5130 Home Maintenance Support</a:t>
                      </a:r>
                    </a:p>
                  </a:txBody>
                  <a:tcPr marL="68580" marR="68580" marT="34290" marB="34290"/>
                </a:tc>
                <a:extLst>
                  <a:ext uri="{0D108BD9-81ED-4DB2-BD59-A6C34878D82A}">
                    <a16:rowId xmlns:a16="http://schemas.microsoft.com/office/drawing/2014/main" val="2254292663"/>
                  </a:ext>
                </a:extLst>
              </a:tr>
              <a:tr h="434340">
                <a:tc>
                  <a:txBody>
                    <a:bodyPr/>
                    <a:lstStyle/>
                    <a:p>
                      <a:r>
                        <a:rPr lang="en-US" sz="1400"/>
                        <a:t>Chore</a:t>
                      </a:r>
                    </a:p>
                  </a:txBody>
                  <a:tcPr marL="68580" marR="68580" marT="34290" marB="34290"/>
                </a:tc>
                <a:tc>
                  <a:txBody>
                    <a:bodyPr/>
                    <a:lstStyle/>
                    <a:p>
                      <a:pPr marL="285750" indent="-285750">
                        <a:buFont typeface="Arial" panose="020B0604020202020204" pitchFamily="34" charset="0"/>
                        <a:buChar char="•"/>
                      </a:pPr>
                      <a:r>
                        <a:rPr lang="en-US" sz="1400"/>
                        <a:t>S5120</a:t>
                      </a:r>
                    </a:p>
                  </a:txBody>
                  <a:tcPr marL="68580" marR="68580" marT="34290" marB="34290"/>
                </a:tc>
                <a:tc>
                  <a:txBody>
                    <a:bodyPr/>
                    <a:lstStyle/>
                    <a:p>
                      <a:pPr marL="285750" indent="-285750">
                        <a:buFont typeface="Arial" panose="020B0604020202020204" pitchFamily="34" charset="0"/>
                        <a:buChar char="•"/>
                      </a:pPr>
                      <a:r>
                        <a:rPr lang="en-US" sz="1400"/>
                        <a:t>Home Maintenance Support</a:t>
                      </a:r>
                    </a:p>
                  </a:txBody>
                  <a:tcPr marL="68580" marR="68580" marT="34290" marB="34290"/>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S5130 Home Maintenance Support</a:t>
                      </a:r>
                    </a:p>
                  </a:txBody>
                  <a:tcPr marL="68580" marR="68580" marT="34290" marB="34290"/>
                </a:tc>
                <a:extLst>
                  <a:ext uri="{0D108BD9-81ED-4DB2-BD59-A6C34878D82A}">
                    <a16:rowId xmlns:a16="http://schemas.microsoft.com/office/drawing/2014/main" val="4216203917"/>
                  </a:ext>
                </a:extLst>
              </a:tr>
            </a:tbl>
          </a:graphicData>
        </a:graphic>
      </p:graphicFrame>
    </p:spTree>
    <p:extLst>
      <p:ext uri="{BB962C8B-B14F-4D97-AF65-F5344CB8AC3E}">
        <p14:creationId xmlns:p14="http://schemas.microsoft.com/office/powerpoint/2010/main" val="3991840139"/>
      </p:ext>
    </p:extLst>
  </p:cSld>
  <p:clrMapOvr>
    <a:masterClrMapping/>
  </p:clrMapOvr>
</p:sld>
</file>

<file path=ppt/theme/theme1.xml><?xml version="1.0" encoding="utf-8"?>
<a:theme xmlns:a="http://schemas.openxmlformats.org/drawingml/2006/main" name="Office Theme">
  <a:themeElements>
    <a:clrScheme name="Gov Office Swatches">
      <a:dk1>
        <a:sysClr val="windowText" lastClr="000000"/>
      </a:dk1>
      <a:lt1>
        <a:sysClr val="window" lastClr="FFFFFF"/>
      </a:lt1>
      <a:dk2>
        <a:srgbClr val="4B4D4F"/>
      </a:dk2>
      <a:lt2>
        <a:srgbClr val="E7E6E6"/>
      </a:lt2>
      <a:accent1>
        <a:srgbClr val="04627A"/>
      </a:accent1>
      <a:accent2>
        <a:srgbClr val="C6D668"/>
      </a:accent2>
      <a:accent3>
        <a:srgbClr val="E0A626"/>
      </a:accent3>
      <a:accent4>
        <a:srgbClr val="18405B"/>
      </a:accent4>
      <a:accent5>
        <a:srgbClr val="70C8B8"/>
      </a:accent5>
      <a:accent6>
        <a:srgbClr val="2C6358"/>
      </a:accent6>
      <a:hlink>
        <a:srgbClr val="0070C0"/>
      </a:hlink>
      <a:folHlink>
        <a:srgbClr val="694C60"/>
      </a:folHlink>
    </a:clrScheme>
    <a:fontScheme name="Gov Office HHS Work Sans">
      <a:majorFont>
        <a:latin typeface="Work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Standard size template" id="{69374300-B952-416C-A016-7CD8447914C6}" vid="{FF7CA2A8-5BC6-4818-BBBD-0CA9698BAF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mage_x0020_Description xmlns="f88e24f3-da62-4d13-8742-1b7075cad43b" xsi:nil="true"/>
    <lcf76f155ced4ddcb4097134ff3c332f xmlns="f88e24f3-da62-4d13-8742-1b7075cad43b">
      <Terms xmlns="http://schemas.microsoft.com/office/infopath/2007/PartnerControls"/>
    </lcf76f155ced4ddcb4097134ff3c332f>
    <Topic xmlns="f88e24f3-da62-4d13-8742-1b7075cad43b">Powerpoint</Topic>
    <Category_x0020_1 xmlns="f88e24f3-da62-4d13-8742-1b7075cad43b">Templates</Category_x0020_1>
    <TaxCatchAll xmlns="07f02910-0123-428f-bbba-f09bb309b04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CE3B404801B3747A26CBE4DA53E86AF" ma:contentTypeVersion="21" ma:contentTypeDescription="Create a new document." ma:contentTypeScope="" ma:versionID="8ab4fd5586c2268caee0817e88be02b3">
  <xsd:schema xmlns:xsd="http://www.w3.org/2001/XMLSchema" xmlns:xs="http://www.w3.org/2001/XMLSchema" xmlns:p="http://schemas.microsoft.com/office/2006/metadata/properties" xmlns:ns2="f88e24f3-da62-4d13-8742-1b7075cad43b" xmlns:ns3="07f02910-0123-428f-bbba-f09bb309b044" targetNamespace="http://schemas.microsoft.com/office/2006/metadata/properties" ma:root="true" ma:fieldsID="76441358128a242953cce11c92ec22c4" ns2:_="" ns3:_="">
    <xsd:import namespace="f88e24f3-da62-4d13-8742-1b7075cad43b"/>
    <xsd:import namespace="07f02910-0123-428f-bbba-f09bb309b04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Image_x0020_Description" minOccurs="0"/>
                <xsd:element ref="ns2:Category_x0020_1" minOccurs="0"/>
                <xsd:element ref="ns2:Topic"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8e24f3-da62-4d13-8742-1b7075cad4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93164ec-f35b-416f-add9-a3560115a3f5"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Image_x0020_Description" ma:index="21" nillable="true" ma:displayName="Image Description" ma:internalName="Image_x0020_Description">
      <xsd:simpleType>
        <xsd:restriction base="dms:Text">
          <xsd:maxLength value="255"/>
        </xsd:restriction>
      </xsd:simpleType>
    </xsd:element>
    <xsd:element name="Category_x0020_1" ma:index="22" nillable="true" ma:displayName="Category" ma:format="Dropdown" ma:indexed="true" ma:internalName="Category_x0020_1">
      <xsd:simpleType>
        <xsd:restriction base="dms:Choice">
          <xsd:enumeration value="Photos"/>
          <xsd:enumeration value="Logos"/>
          <xsd:enumeration value="Templates"/>
          <xsd:enumeration value="Icons"/>
        </xsd:restriction>
      </xsd:simpleType>
    </xsd:element>
    <xsd:element name="Topic" ma:index="23" nillable="true" ma:displayName="Topic" ma:internalName="Topic">
      <xsd:simpleType>
        <xsd:restriction base="dms:Text">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f02910-0123-428f-bbba-f09bb309b04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efd570c-62f7-4c05-8a11-590e529ea8b8}" ma:internalName="TaxCatchAll" ma:showField="CatchAllData" ma:web="07f02910-0123-428f-bbba-f09bb309b04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C6F54E8-FEA5-4757-AF71-611055E37A03}">
  <ds:schemaRefs>
    <ds:schemaRef ds:uri="http://schemas.microsoft.com/sharepoint/v3/contenttype/forms"/>
  </ds:schemaRefs>
</ds:datastoreItem>
</file>

<file path=customXml/itemProps2.xml><?xml version="1.0" encoding="utf-8"?>
<ds:datastoreItem xmlns:ds="http://schemas.openxmlformats.org/officeDocument/2006/customXml" ds:itemID="{94F9F90B-5B4C-4807-B0B3-87AE853B8D1F}">
  <ds:schemaRefs>
    <ds:schemaRef ds:uri="http://schemas.microsoft.com/office/2006/documentManagement/types"/>
    <ds:schemaRef ds:uri="07f02910-0123-428f-bbba-f09bb309b044"/>
    <ds:schemaRef ds:uri="http://purl.org/dc/elements/1.1/"/>
    <ds:schemaRef ds:uri="http://purl.org/dc/terms/"/>
    <ds:schemaRef ds:uri="http://www.w3.org/XML/1998/namespace"/>
    <ds:schemaRef ds:uri="http://schemas.openxmlformats.org/package/2006/metadata/core-properties"/>
    <ds:schemaRef ds:uri="http://purl.org/dc/dcmitype/"/>
    <ds:schemaRef ds:uri="f88e24f3-da62-4d13-8742-1b7075cad43b"/>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1BF9494F-54C3-41E9-80EC-3C01A442A1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8e24f3-da62-4d13-8742-1b7075cad43b"/>
    <ds:schemaRef ds:uri="07f02910-0123-428f-bbba-f09bb309b0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 Standard size template</Template>
  <TotalTime>2211</TotalTime>
  <Words>2504</Words>
  <Application>Microsoft Office PowerPoint</Application>
  <PresentationFormat>On-screen Show (4:3)</PresentationFormat>
  <Paragraphs>353</Paragraphs>
  <Slides>27</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Meiryo</vt:lpstr>
      <vt:lpstr>Aptos</vt:lpstr>
      <vt:lpstr>Arial</vt:lpstr>
      <vt:lpstr>Arial,Sans-Serif</vt:lpstr>
      <vt:lpstr>Calibri</vt:lpstr>
      <vt:lpstr>Gill Sans</vt:lpstr>
      <vt:lpstr>Source Serif 4</vt:lpstr>
      <vt:lpstr>Wingdings</vt:lpstr>
      <vt:lpstr>Wingdings 3</vt:lpstr>
      <vt:lpstr>Work Sans</vt:lpstr>
      <vt:lpstr>Office Theme</vt:lpstr>
      <vt:lpstr>Home Update</vt:lpstr>
      <vt:lpstr>Agenda </vt:lpstr>
      <vt:lpstr>Hope and Opportunity in Many Environment (HOME)</vt:lpstr>
      <vt:lpstr>Hope and Opportunity in Many Environments (HOME) Overview </vt:lpstr>
      <vt:lpstr>HOME Timeline</vt:lpstr>
      <vt:lpstr>Findings about the current HCBS system</vt:lpstr>
      <vt:lpstr>Hope and Opportunity in Many Environments (HOME) Project</vt:lpstr>
      <vt:lpstr>Anticipated January 2026 Service Code Changes</vt:lpstr>
      <vt:lpstr>Anticipated January 2026 Service Code Changes (1 of 2)</vt:lpstr>
      <vt:lpstr>Anticipated January 2026 Service Code Changes (2 of 2)</vt:lpstr>
      <vt:lpstr>Anticipated January 2026 Service Code Changes</vt:lpstr>
      <vt:lpstr>HOME Implementation</vt:lpstr>
      <vt:lpstr>HOME Implementation Overview</vt:lpstr>
      <vt:lpstr>HOME Waiver Implementation Phasing</vt:lpstr>
      <vt:lpstr>Populations served on the proposed waivers</vt:lpstr>
      <vt:lpstr>HOME impacts for key populations</vt:lpstr>
      <vt:lpstr>Major Service Changes proposed in HOME Waivers</vt:lpstr>
      <vt:lpstr>What are the major updates underway and upcoming for HOME? </vt:lpstr>
      <vt:lpstr>HOME Activities </vt:lpstr>
      <vt:lpstr>HOME Activities </vt:lpstr>
      <vt:lpstr>HOME Waivers: Phase I Public Comment Informational  ​ Sessions</vt:lpstr>
      <vt:lpstr>Public Comment Informational Sessions </vt:lpstr>
      <vt:lpstr>Overview of the waiver applications</vt:lpstr>
      <vt:lpstr>Overview of the waiver applications</vt:lpstr>
      <vt:lpstr>Where To Find More Information</vt:lpstr>
      <vt:lpstr>HOME Resources</vt:lpstr>
      <vt:lpstr>PowerPoint Presentation</vt:lpstr>
    </vt:vector>
  </TitlesOfParts>
  <Company>State of Iowa - DHS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Casey, Christy [HHS]</dc:creator>
  <cp:lastModifiedBy>Moskowitz, LeAnn [HHS]</cp:lastModifiedBy>
  <cp:revision>19</cp:revision>
  <dcterms:created xsi:type="dcterms:W3CDTF">2025-11-13T18:23:55Z</dcterms:created>
  <dcterms:modified xsi:type="dcterms:W3CDTF">2026-02-12T18:32:55Z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0x0101005CE3B404801B3747A26CBE4DA53E86AF</vt:lpwstr>
  </property>
  <property fmtid="{D5CDD505-2E9C-101B-9397-08002B2CF9AE}" pid="3" name="MediaServiceImageTags">
    <vt:lpwstr/>
  </property>
</Properties>
</file>